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heme/themeOverride2.xml" ContentType="application/vnd.openxmlformats-officedocument.themeOverr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11.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12.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notesSlides/notesSlide13.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notesSlides/notesSlide14.xml" ContentType="application/vnd.openxmlformats-officedocument.presentationml.notesSlide+xml"/>
  <Override PartName="/ppt/tags/tag75.xml" ContentType="application/vnd.openxmlformats-officedocument.presentationml.tags+xml"/>
  <Override PartName="/ppt/tags/tag76.xml" ContentType="application/vnd.openxmlformats-officedocument.presentationml.tags+xml"/>
  <Override PartName="/ppt/notesSlides/notesSlide15.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26.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notesSlides/notesSlide27.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notesSlides/notesSlide28.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notesSlides/notesSlide29.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4"/>
  </p:sldMasterIdLst>
  <p:notesMasterIdLst>
    <p:notesMasterId r:id="rId73"/>
  </p:notesMasterIdLst>
  <p:handoutMasterIdLst>
    <p:handoutMasterId r:id="rId74"/>
  </p:handoutMasterIdLst>
  <p:sldIdLst>
    <p:sldId id="256" r:id="rId5"/>
    <p:sldId id="305" r:id="rId6"/>
    <p:sldId id="258" r:id="rId7"/>
    <p:sldId id="580" r:id="rId8"/>
    <p:sldId id="581" r:id="rId9"/>
    <p:sldId id="525" r:id="rId10"/>
    <p:sldId id="582" r:id="rId11"/>
    <p:sldId id="583" r:id="rId12"/>
    <p:sldId id="584" r:id="rId13"/>
    <p:sldId id="585" r:id="rId14"/>
    <p:sldId id="586" r:id="rId15"/>
    <p:sldId id="587" r:id="rId16"/>
    <p:sldId id="588" r:id="rId17"/>
    <p:sldId id="602" r:id="rId18"/>
    <p:sldId id="630" r:id="rId19"/>
    <p:sldId id="590" r:id="rId20"/>
    <p:sldId id="631" r:id="rId21"/>
    <p:sldId id="632" r:id="rId22"/>
    <p:sldId id="633" r:id="rId23"/>
    <p:sldId id="634" r:id="rId24"/>
    <p:sldId id="635" r:id="rId25"/>
    <p:sldId id="594" r:id="rId26"/>
    <p:sldId id="595" r:id="rId27"/>
    <p:sldId id="596" r:id="rId28"/>
    <p:sldId id="597" r:id="rId29"/>
    <p:sldId id="599" r:id="rId30"/>
    <p:sldId id="598" r:id="rId31"/>
    <p:sldId id="600" r:id="rId32"/>
    <p:sldId id="636" r:id="rId33"/>
    <p:sldId id="601" r:id="rId34"/>
    <p:sldId id="637" r:id="rId35"/>
    <p:sldId id="604" r:id="rId36"/>
    <p:sldId id="638" r:id="rId37"/>
    <p:sldId id="639" r:id="rId38"/>
    <p:sldId id="640" r:id="rId39"/>
    <p:sldId id="641" r:id="rId40"/>
    <p:sldId id="642" r:id="rId41"/>
    <p:sldId id="606" r:id="rId42"/>
    <p:sldId id="607" r:id="rId43"/>
    <p:sldId id="608" r:id="rId44"/>
    <p:sldId id="609" r:id="rId45"/>
    <p:sldId id="615" r:id="rId46"/>
    <p:sldId id="610" r:id="rId47"/>
    <p:sldId id="611" r:id="rId48"/>
    <p:sldId id="643" r:id="rId49"/>
    <p:sldId id="644" r:id="rId50"/>
    <p:sldId id="645" r:id="rId51"/>
    <p:sldId id="646" r:id="rId52"/>
    <p:sldId id="647" r:id="rId53"/>
    <p:sldId id="648" r:id="rId54"/>
    <p:sldId id="649" r:id="rId55"/>
    <p:sldId id="650" r:id="rId56"/>
    <p:sldId id="612" r:id="rId57"/>
    <p:sldId id="651" r:id="rId58"/>
    <p:sldId id="523" r:id="rId59"/>
    <p:sldId id="652" r:id="rId60"/>
    <p:sldId id="617" r:id="rId61"/>
    <p:sldId id="620" r:id="rId62"/>
    <p:sldId id="621" r:id="rId63"/>
    <p:sldId id="622" r:id="rId64"/>
    <p:sldId id="623" r:id="rId65"/>
    <p:sldId id="624" r:id="rId66"/>
    <p:sldId id="625" r:id="rId67"/>
    <p:sldId id="626" r:id="rId68"/>
    <p:sldId id="653" r:id="rId69"/>
    <p:sldId id="654" r:id="rId70"/>
    <p:sldId id="655" r:id="rId71"/>
    <p:sldId id="261" r:id="rId72"/>
  </p:sldIdLst>
  <p:sldSz cx="12192000" cy="6858000"/>
  <p:notesSz cx="6858000" cy="9144000"/>
  <p:custDataLst>
    <p:tags r:id="rId7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DD5ED"/>
    <a:srgbClr val="0000FF"/>
    <a:srgbClr val="3F82C4"/>
    <a:srgbClr val="A20000"/>
    <a:srgbClr val="A40000"/>
    <a:srgbClr val="9E0000"/>
    <a:srgbClr val="C7450B"/>
    <a:srgbClr val="E24E0C"/>
    <a:srgbClr val="DC6140"/>
    <a:srgbClr val="E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71" autoAdjust="0"/>
    <p:restoredTop sz="96182" autoAdjust="0"/>
  </p:normalViewPr>
  <p:slideViewPr>
    <p:cSldViewPr snapToGrid="0">
      <p:cViewPr varScale="1">
        <p:scale>
          <a:sx n="110" d="100"/>
          <a:sy n="110" d="100"/>
        </p:scale>
        <p:origin x="420" y="108"/>
      </p:cViewPr>
      <p:guideLst/>
    </p:cSldViewPr>
  </p:slideViewPr>
  <p:notesTextViewPr>
    <p:cViewPr>
      <p:scale>
        <a:sx n="3" d="2"/>
        <a:sy n="3" d="2"/>
      </p:scale>
      <p:origin x="0" y="0"/>
    </p:cViewPr>
  </p:notesTextViewPr>
  <p:sorterViewPr>
    <p:cViewPr>
      <p:scale>
        <a:sx n="75" d="100"/>
        <a:sy n="75" d="100"/>
      </p:scale>
      <p:origin x="0" y="0"/>
    </p:cViewPr>
  </p:sorterViewPr>
  <p:notesViewPr>
    <p:cSldViewPr snapToGrid="0">
      <p:cViewPr varScale="1">
        <p:scale>
          <a:sx n="80" d="100"/>
          <a:sy n="80" d="100"/>
        </p:scale>
        <p:origin x="3204" y="9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handoutMaster" Target="handoutMasters/handoutMaster1.xml"/><Relationship Id="rId79"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notesMaster" Target="notesMasters/notesMaster1.xml"/><Relationship Id="rId78"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478E0E4-DC06-4041-AFA7-BB6F527FFA3F}" type="datetimeFigureOut">
              <a:rPr lang="zh-CN" altLang="en-US" smtClean="0"/>
              <a:t>2024/7/18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14B7432-8BB0-4EFA-A417-EFCDC17B2811}"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t>2024/7/18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5</a:t>
            </a:fld>
            <a:endParaRPr lang="zh-CN" altLang="en-US"/>
          </a:p>
        </p:txBody>
      </p:sp>
    </p:spTree>
    <p:extLst>
      <p:ext uri="{BB962C8B-B14F-4D97-AF65-F5344CB8AC3E}">
        <p14:creationId xmlns:p14="http://schemas.microsoft.com/office/powerpoint/2010/main" val="37750630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14</a:t>
            </a:fld>
            <a:endParaRPr lang="zh-CN" altLang="en-US"/>
          </a:p>
        </p:txBody>
      </p:sp>
    </p:spTree>
    <p:extLst>
      <p:ext uri="{BB962C8B-B14F-4D97-AF65-F5344CB8AC3E}">
        <p14:creationId xmlns:p14="http://schemas.microsoft.com/office/powerpoint/2010/main" val="6988501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16</a:t>
            </a:fld>
            <a:endParaRPr lang="zh-CN" altLang="en-US"/>
          </a:p>
        </p:txBody>
      </p:sp>
    </p:spTree>
    <p:extLst>
      <p:ext uri="{BB962C8B-B14F-4D97-AF65-F5344CB8AC3E}">
        <p14:creationId xmlns:p14="http://schemas.microsoft.com/office/powerpoint/2010/main" val="30274992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17</a:t>
            </a:fld>
            <a:endParaRPr lang="zh-CN" altLang="en-US"/>
          </a:p>
        </p:txBody>
      </p:sp>
    </p:spTree>
    <p:extLst>
      <p:ext uri="{BB962C8B-B14F-4D97-AF65-F5344CB8AC3E}">
        <p14:creationId xmlns:p14="http://schemas.microsoft.com/office/powerpoint/2010/main" val="19341494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18</a:t>
            </a:fld>
            <a:endParaRPr lang="zh-CN" altLang="en-US"/>
          </a:p>
        </p:txBody>
      </p:sp>
    </p:spTree>
    <p:extLst>
      <p:ext uri="{BB962C8B-B14F-4D97-AF65-F5344CB8AC3E}">
        <p14:creationId xmlns:p14="http://schemas.microsoft.com/office/powerpoint/2010/main" val="18061128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19</a:t>
            </a:fld>
            <a:endParaRPr lang="zh-CN" altLang="en-US"/>
          </a:p>
        </p:txBody>
      </p:sp>
    </p:spTree>
    <p:extLst>
      <p:ext uri="{BB962C8B-B14F-4D97-AF65-F5344CB8AC3E}">
        <p14:creationId xmlns:p14="http://schemas.microsoft.com/office/powerpoint/2010/main" val="19600478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20</a:t>
            </a:fld>
            <a:endParaRPr lang="zh-CN" altLang="en-US"/>
          </a:p>
        </p:txBody>
      </p:sp>
    </p:spTree>
    <p:extLst>
      <p:ext uri="{BB962C8B-B14F-4D97-AF65-F5344CB8AC3E}">
        <p14:creationId xmlns:p14="http://schemas.microsoft.com/office/powerpoint/2010/main" val="3240287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21</a:t>
            </a:fld>
            <a:endParaRPr lang="zh-CN" altLang="en-US"/>
          </a:p>
        </p:txBody>
      </p:sp>
    </p:spTree>
    <p:extLst>
      <p:ext uri="{BB962C8B-B14F-4D97-AF65-F5344CB8AC3E}">
        <p14:creationId xmlns:p14="http://schemas.microsoft.com/office/powerpoint/2010/main" val="10044536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22</a:t>
            </a:fld>
            <a:endParaRPr lang="zh-CN" altLang="en-US"/>
          </a:p>
        </p:txBody>
      </p:sp>
    </p:spTree>
    <p:extLst>
      <p:ext uri="{BB962C8B-B14F-4D97-AF65-F5344CB8AC3E}">
        <p14:creationId xmlns:p14="http://schemas.microsoft.com/office/powerpoint/2010/main" val="6545668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23</a:t>
            </a:fld>
            <a:endParaRPr lang="zh-CN" altLang="en-US"/>
          </a:p>
        </p:txBody>
      </p:sp>
    </p:spTree>
    <p:extLst>
      <p:ext uri="{BB962C8B-B14F-4D97-AF65-F5344CB8AC3E}">
        <p14:creationId xmlns:p14="http://schemas.microsoft.com/office/powerpoint/2010/main" val="38895924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24</a:t>
            </a:fld>
            <a:endParaRPr lang="zh-CN" altLang="en-US"/>
          </a:p>
        </p:txBody>
      </p:sp>
    </p:spTree>
    <p:extLst>
      <p:ext uri="{BB962C8B-B14F-4D97-AF65-F5344CB8AC3E}">
        <p14:creationId xmlns:p14="http://schemas.microsoft.com/office/powerpoint/2010/main" val="733981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a:t>
            </a:fld>
            <a:endParaRPr lang="zh-CN" altLang="en-US"/>
          </a:p>
        </p:txBody>
      </p:sp>
    </p:spTree>
    <p:extLst>
      <p:ext uri="{BB962C8B-B14F-4D97-AF65-F5344CB8AC3E}">
        <p14:creationId xmlns:p14="http://schemas.microsoft.com/office/powerpoint/2010/main" val="27833663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25</a:t>
            </a:fld>
            <a:endParaRPr lang="zh-CN" altLang="en-US"/>
          </a:p>
        </p:txBody>
      </p:sp>
    </p:spTree>
    <p:extLst>
      <p:ext uri="{BB962C8B-B14F-4D97-AF65-F5344CB8AC3E}">
        <p14:creationId xmlns:p14="http://schemas.microsoft.com/office/powerpoint/2010/main" val="33036371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26</a:t>
            </a:fld>
            <a:endParaRPr lang="zh-CN" altLang="en-US"/>
          </a:p>
        </p:txBody>
      </p:sp>
    </p:spTree>
    <p:extLst>
      <p:ext uri="{BB962C8B-B14F-4D97-AF65-F5344CB8AC3E}">
        <p14:creationId xmlns:p14="http://schemas.microsoft.com/office/powerpoint/2010/main" val="1467160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27</a:t>
            </a:fld>
            <a:endParaRPr lang="zh-CN" altLang="en-US"/>
          </a:p>
        </p:txBody>
      </p:sp>
    </p:spTree>
    <p:extLst>
      <p:ext uri="{BB962C8B-B14F-4D97-AF65-F5344CB8AC3E}">
        <p14:creationId xmlns:p14="http://schemas.microsoft.com/office/powerpoint/2010/main" val="39741058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28</a:t>
            </a:fld>
            <a:endParaRPr lang="zh-CN" altLang="en-US"/>
          </a:p>
        </p:txBody>
      </p:sp>
    </p:spTree>
    <p:extLst>
      <p:ext uri="{BB962C8B-B14F-4D97-AF65-F5344CB8AC3E}">
        <p14:creationId xmlns:p14="http://schemas.microsoft.com/office/powerpoint/2010/main" val="28224468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29</a:t>
            </a:fld>
            <a:endParaRPr lang="zh-CN" altLang="en-US"/>
          </a:p>
        </p:txBody>
      </p:sp>
    </p:spTree>
    <p:extLst>
      <p:ext uri="{BB962C8B-B14F-4D97-AF65-F5344CB8AC3E}">
        <p14:creationId xmlns:p14="http://schemas.microsoft.com/office/powerpoint/2010/main" val="14745014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30</a:t>
            </a:fld>
            <a:endParaRPr lang="zh-CN" altLang="en-US"/>
          </a:p>
        </p:txBody>
      </p:sp>
    </p:spTree>
    <p:extLst>
      <p:ext uri="{BB962C8B-B14F-4D97-AF65-F5344CB8AC3E}">
        <p14:creationId xmlns:p14="http://schemas.microsoft.com/office/powerpoint/2010/main" val="31800179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32</a:t>
            </a:fld>
            <a:endParaRPr lang="zh-CN" altLang="en-US"/>
          </a:p>
        </p:txBody>
      </p:sp>
    </p:spTree>
    <p:extLst>
      <p:ext uri="{BB962C8B-B14F-4D97-AF65-F5344CB8AC3E}">
        <p14:creationId xmlns:p14="http://schemas.microsoft.com/office/powerpoint/2010/main" val="34785012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33</a:t>
            </a:fld>
            <a:endParaRPr lang="zh-CN" altLang="en-US"/>
          </a:p>
        </p:txBody>
      </p:sp>
    </p:spTree>
    <p:extLst>
      <p:ext uri="{BB962C8B-B14F-4D97-AF65-F5344CB8AC3E}">
        <p14:creationId xmlns:p14="http://schemas.microsoft.com/office/powerpoint/2010/main" val="5250884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34</a:t>
            </a:fld>
            <a:endParaRPr lang="zh-CN" altLang="en-US"/>
          </a:p>
        </p:txBody>
      </p:sp>
    </p:spTree>
    <p:extLst>
      <p:ext uri="{BB962C8B-B14F-4D97-AF65-F5344CB8AC3E}">
        <p14:creationId xmlns:p14="http://schemas.microsoft.com/office/powerpoint/2010/main" val="19917263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35</a:t>
            </a:fld>
            <a:endParaRPr lang="zh-CN" altLang="en-US"/>
          </a:p>
        </p:txBody>
      </p:sp>
    </p:spTree>
    <p:extLst>
      <p:ext uri="{BB962C8B-B14F-4D97-AF65-F5344CB8AC3E}">
        <p14:creationId xmlns:p14="http://schemas.microsoft.com/office/powerpoint/2010/main" val="1405685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7</a:t>
            </a:fld>
            <a:endParaRPr lang="zh-CN" altLang="en-US"/>
          </a:p>
        </p:txBody>
      </p:sp>
    </p:spTree>
    <p:extLst>
      <p:ext uri="{BB962C8B-B14F-4D97-AF65-F5344CB8AC3E}">
        <p14:creationId xmlns:p14="http://schemas.microsoft.com/office/powerpoint/2010/main" val="13857040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36</a:t>
            </a:fld>
            <a:endParaRPr lang="zh-CN" altLang="en-US"/>
          </a:p>
        </p:txBody>
      </p:sp>
    </p:spTree>
    <p:extLst>
      <p:ext uri="{BB962C8B-B14F-4D97-AF65-F5344CB8AC3E}">
        <p14:creationId xmlns:p14="http://schemas.microsoft.com/office/powerpoint/2010/main" val="26097644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37</a:t>
            </a:fld>
            <a:endParaRPr lang="zh-CN" altLang="en-US"/>
          </a:p>
        </p:txBody>
      </p:sp>
    </p:spTree>
    <p:extLst>
      <p:ext uri="{BB962C8B-B14F-4D97-AF65-F5344CB8AC3E}">
        <p14:creationId xmlns:p14="http://schemas.microsoft.com/office/powerpoint/2010/main" val="4827175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38</a:t>
            </a:fld>
            <a:endParaRPr lang="zh-CN" altLang="en-US"/>
          </a:p>
        </p:txBody>
      </p:sp>
    </p:spTree>
    <p:extLst>
      <p:ext uri="{BB962C8B-B14F-4D97-AF65-F5344CB8AC3E}">
        <p14:creationId xmlns:p14="http://schemas.microsoft.com/office/powerpoint/2010/main" val="5602165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39</a:t>
            </a:fld>
            <a:endParaRPr lang="zh-CN" altLang="en-US"/>
          </a:p>
        </p:txBody>
      </p:sp>
    </p:spTree>
    <p:extLst>
      <p:ext uri="{BB962C8B-B14F-4D97-AF65-F5344CB8AC3E}">
        <p14:creationId xmlns:p14="http://schemas.microsoft.com/office/powerpoint/2010/main" val="8448641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40</a:t>
            </a:fld>
            <a:endParaRPr lang="zh-CN" altLang="en-US"/>
          </a:p>
        </p:txBody>
      </p:sp>
    </p:spTree>
    <p:extLst>
      <p:ext uri="{BB962C8B-B14F-4D97-AF65-F5344CB8AC3E}">
        <p14:creationId xmlns:p14="http://schemas.microsoft.com/office/powerpoint/2010/main" val="14989928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41</a:t>
            </a:fld>
            <a:endParaRPr lang="zh-CN" altLang="en-US"/>
          </a:p>
        </p:txBody>
      </p:sp>
    </p:spTree>
    <p:extLst>
      <p:ext uri="{BB962C8B-B14F-4D97-AF65-F5344CB8AC3E}">
        <p14:creationId xmlns:p14="http://schemas.microsoft.com/office/powerpoint/2010/main" val="15605045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42</a:t>
            </a:fld>
            <a:endParaRPr lang="zh-CN" altLang="en-US"/>
          </a:p>
        </p:txBody>
      </p:sp>
    </p:spTree>
    <p:extLst>
      <p:ext uri="{BB962C8B-B14F-4D97-AF65-F5344CB8AC3E}">
        <p14:creationId xmlns:p14="http://schemas.microsoft.com/office/powerpoint/2010/main" val="28577418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43</a:t>
            </a:fld>
            <a:endParaRPr lang="zh-CN" altLang="en-US"/>
          </a:p>
        </p:txBody>
      </p:sp>
    </p:spTree>
    <p:extLst>
      <p:ext uri="{BB962C8B-B14F-4D97-AF65-F5344CB8AC3E}">
        <p14:creationId xmlns:p14="http://schemas.microsoft.com/office/powerpoint/2010/main" val="37322880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44</a:t>
            </a:fld>
            <a:endParaRPr lang="zh-CN" altLang="en-US"/>
          </a:p>
        </p:txBody>
      </p:sp>
    </p:spTree>
    <p:extLst>
      <p:ext uri="{BB962C8B-B14F-4D97-AF65-F5344CB8AC3E}">
        <p14:creationId xmlns:p14="http://schemas.microsoft.com/office/powerpoint/2010/main" val="10928446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45</a:t>
            </a:fld>
            <a:endParaRPr lang="zh-CN" altLang="en-US"/>
          </a:p>
        </p:txBody>
      </p:sp>
    </p:spTree>
    <p:extLst>
      <p:ext uri="{BB962C8B-B14F-4D97-AF65-F5344CB8AC3E}">
        <p14:creationId xmlns:p14="http://schemas.microsoft.com/office/powerpoint/2010/main" val="3052650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8</a:t>
            </a:fld>
            <a:endParaRPr lang="zh-CN" altLang="en-US"/>
          </a:p>
        </p:txBody>
      </p:sp>
    </p:spTree>
    <p:extLst>
      <p:ext uri="{BB962C8B-B14F-4D97-AF65-F5344CB8AC3E}">
        <p14:creationId xmlns:p14="http://schemas.microsoft.com/office/powerpoint/2010/main" val="20589066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46</a:t>
            </a:fld>
            <a:endParaRPr lang="zh-CN" altLang="en-US"/>
          </a:p>
        </p:txBody>
      </p:sp>
    </p:spTree>
    <p:extLst>
      <p:ext uri="{BB962C8B-B14F-4D97-AF65-F5344CB8AC3E}">
        <p14:creationId xmlns:p14="http://schemas.microsoft.com/office/powerpoint/2010/main" val="32072195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47</a:t>
            </a:fld>
            <a:endParaRPr lang="zh-CN" altLang="en-US"/>
          </a:p>
        </p:txBody>
      </p:sp>
    </p:spTree>
    <p:extLst>
      <p:ext uri="{BB962C8B-B14F-4D97-AF65-F5344CB8AC3E}">
        <p14:creationId xmlns:p14="http://schemas.microsoft.com/office/powerpoint/2010/main" val="14843533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48</a:t>
            </a:fld>
            <a:endParaRPr lang="zh-CN" altLang="en-US"/>
          </a:p>
        </p:txBody>
      </p:sp>
    </p:spTree>
    <p:extLst>
      <p:ext uri="{BB962C8B-B14F-4D97-AF65-F5344CB8AC3E}">
        <p14:creationId xmlns:p14="http://schemas.microsoft.com/office/powerpoint/2010/main" val="402276572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49</a:t>
            </a:fld>
            <a:endParaRPr lang="zh-CN" altLang="en-US"/>
          </a:p>
        </p:txBody>
      </p:sp>
    </p:spTree>
    <p:extLst>
      <p:ext uri="{BB962C8B-B14F-4D97-AF65-F5344CB8AC3E}">
        <p14:creationId xmlns:p14="http://schemas.microsoft.com/office/powerpoint/2010/main" val="32391562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50</a:t>
            </a:fld>
            <a:endParaRPr lang="zh-CN" altLang="en-US"/>
          </a:p>
        </p:txBody>
      </p:sp>
    </p:spTree>
    <p:extLst>
      <p:ext uri="{BB962C8B-B14F-4D97-AF65-F5344CB8AC3E}">
        <p14:creationId xmlns:p14="http://schemas.microsoft.com/office/powerpoint/2010/main" val="12036495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51</a:t>
            </a:fld>
            <a:endParaRPr lang="zh-CN" altLang="en-US"/>
          </a:p>
        </p:txBody>
      </p:sp>
    </p:spTree>
    <p:extLst>
      <p:ext uri="{BB962C8B-B14F-4D97-AF65-F5344CB8AC3E}">
        <p14:creationId xmlns:p14="http://schemas.microsoft.com/office/powerpoint/2010/main" val="136971705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52</a:t>
            </a:fld>
            <a:endParaRPr lang="zh-CN" altLang="en-US"/>
          </a:p>
        </p:txBody>
      </p:sp>
    </p:spTree>
    <p:extLst>
      <p:ext uri="{BB962C8B-B14F-4D97-AF65-F5344CB8AC3E}">
        <p14:creationId xmlns:p14="http://schemas.microsoft.com/office/powerpoint/2010/main" val="21218439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53</a:t>
            </a:fld>
            <a:endParaRPr lang="zh-CN" altLang="en-US"/>
          </a:p>
        </p:txBody>
      </p:sp>
    </p:spTree>
    <p:extLst>
      <p:ext uri="{BB962C8B-B14F-4D97-AF65-F5344CB8AC3E}">
        <p14:creationId xmlns:p14="http://schemas.microsoft.com/office/powerpoint/2010/main" val="82885777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54</a:t>
            </a:fld>
            <a:endParaRPr lang="zh-CN" altLang="en-US"/>
          </a:p>
        </p:txBody>
      </p:sp>
    </p:spTree>
    <p:extLst>
      <p:ext uri="{BB962C8B-B14F-4D97-AF65-F5344CB8AC3E}">
        <p14:creationId xmlns:p14="http://schemas.microsoft.com/office/powerpoint/2010/main" val="104307514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55</a:t>
            </a:fld>
            <a:endParaRPr lang="zh-CN" altLang="en-US"/>
          </a:p>
        </p:txBody>
      </p:sp>
    </p:spTree>
    <p:extLst>
      <p:ext uri="{BB962C8B-B14F-4D97-AF65-F5344CB8AC3E}">
        <p14:creationId xmlns:p14="http://schemas.microsoft.com/office/powerpoint/2010/main" val="6972492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9</a:t>
            </a:fld>
            <a:endParaRPr lang="zh-CN" altLang="en-US"/>
          </a:p>
        </p:txBody>
      </p:sp>
    </p:spTree>
    <p:extLst>
      <p:ext uri="{BB962C8B-B14F-4D97-AF65-F5344CB8AC3E}">
        <p14:creationId xmlns:p14="http://schemas.microsoft.com/office/powerpoint/2010/main" val="411662741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57</a:t>
            </a:fld>
            <a:endParaRPr lang="zh-CN" altLang="en-US"/>
          </a:p>
        </p:txBody>
      </p:sp>
    </p:spTree>
    <p:extLst>
      <p:ext uri="{BB962C8B-B14F-4D97-AF65-F5344CB8AC3E}">
        <p14:creationId xmlns:p14="http://schemas.microsoft.com/office/powerpoint/2010/main" val="20624412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58</a:t>
            </a:fld>
            <a:endParaRPr lang="zh-CN" altLang="en-US"/>
          </a:p>
        </p:txBody>
      </p:sp>
    </p:spTree>
    <p:extLst>
      <p:ext uri="{BB962C8B-B14F-4D97-AF65-F5344CB8AC3E}">
        <p14:creationId xmlns:p14="http://schemas.microsoft.com/office/powerpoint/2010/main" val="329923103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59</a:t>
            </a:fld>
            <a:endParaRPr lang="zh-CN" altLang="en-US"/>
          </a:p>
        </p:txBody>
      </p:sp>
    </p:spTree>
    <p:extLst>
      <p:ext uri="{BB962C8B-B14F-4D97-AF65-F5344CB8AC3E}">
        <p14:creationId xmlns:p14="http://schemas.microsoft.com/office/powerpoint/2010/main" val="37397529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60</a:t>
            </a:fld>
            <a:endParaRPr lang="zh-CN" altLang="en-US"/>
          </a:p>
        </p:txBody>
      </p:sp>
    </p:spTree>
    <p:extLst>
      <p:ext uri="{BB962C8B-B14F-4D97-AF65-F5344CB8AC3E}">
        <p14:creationId xmlns:p14="http://schemas.microsoft.com/office/powerpoint/2010/main" val="282858233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61</a:t>
            </a:fld>
            <a:endParaRPr lang="zh-CN" altLang="en-US"/>
          </a:p>
        </p:txBody>
      </p:sp>
    </p:spTree>
    <p:extLst>
      <p:ext uri="{BB962C8B-B14F-4D97-AF65-F5344CB8AC3E}">
        <p14:creationId xmlns:p14="http://schemas.microsoft.com/office/powerpoint/2010/main" val="11525701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62</a:t>
            </a:fld>
            <a:endParaRPr lang="zh-CN" altLang="en-US"/>
          </a:p>
        </p:txBody>
      </p:sp>
    </p:spTree>
    <p:extLst>
      <p:ext uri="{BB962C8B-B14F-4D97-AF65-F5344CB8AC3E}">
        <p14:creationId xmlns:p14="http://schemas.microsoft.com/office/powerpoint/2010/main" val="421894876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63</a:t>
            </a:fld>
            <a:endParaRPr lang="zh-CN" altLang="en-US"/>
          </a:p>
        </p:txBody>
      </p:sp>
    </p:spTree>
    <p:extLst>
      <p:ext uri="{BB962C8B-B14F-4D97-AF65-F5344CB8AC3E}">
        <p14:creationId xmlns:p14="http://schemas.microsoft.com/office/powerpoint/2010/main" val="258701061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64</a:t>
            </a:fld>
            <a:endParaRPr lang="zh-CN" altLang="en-US"/>
          </a:p>
        </p:txBody>
      </p:sp>
    </p:spTree>
    <p:extLst>
      <p:ext uri="{BB962C8B-B14F-4D97-AF65-F5344CB8AC3E}">
        <p14:creationId xmlns:p14="http://schemas.microsoft.com/office/powerpoint/2010/main" val="407277150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65</a:t>
            </a:fld>
            <a:endParaRPr lang="zh-CN" altLang="en-US"/>
          </a:p>
        </p:txBody>
      </p:sp>
    </p:spTree>
    <p:extLst>
      <p:ext uri="{BB962C8B-B14F-4D97-AF65-F5344CB8AC3E}">
        <p14:creationId xmlns:p14="http://schemas.microsoft.com/office/powerpoint/2010/main" val="19741489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66</a:t>
            </a:fld>
            <a:endParaRPr lang="zh-CN" altLang="en-US"/>
          </a:p>
        </p:txBody>
      </p:sp>
    </p:spTree>
    <p:extLst>
      <p:ext uri="{BB962C8B-B14F-4D97-AF65-F5344CB8AC3E}">
        <p14:creationId xmlns:p14="http://schemas.microsoft.com/office/powerpoint/2010/main" val="217018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10</a:t>
            </a:fld>
            <a:endParaRPr lang="zh-CN" altLang="en-US"/>
          </a:p>
        </p:txBody>
      </p:sp>
    </p:spTree>
    <p:extLst>
      <p:ext uri="{BB962C8B-B14F-4D97-AF65-F5344CB8AC3E}">
        <p14:creationId xmlns:p14="http://schemas.microsoft.com/office/powerpoint/2010/main" val="8814836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67</a:t>
            </a:fld>
            <a:endParaRPr lang="zh-CN" altLang="en-US"/>
          </a:p>
        </p:txBody>
      </p:sp>
    </p:spTree>
    <p:extLst>
      <p:ext uri="{BB962C8B-B14F-4D97-AF65-F5344CB8AC3E}">
        <p14:creationId xmlns:p14="http://schemas.microsoft.com/office/powerpoint/2010/main" val="40771845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11</a:t>
            </a:fld>
            <a:endParaRPr lang="zh-CN" altLang="en-US"/>
          </a:p>
        </p:txBody>
      </p:sp>
    </p:spTree>
    <p:extLst>
      <p:ext uri="{BB962C8B-B14F-4D97-AF65-F5344CB8AC3E}">
        <p14:creationId xmlns:p14="http://schemas.microsoft.com/office/powerpoint/2010/main" val="21861256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12</a:t>
            </a:fld>
            <a:endParaRPr lang="zh-CN" altLang="en-US"/>
          </a:p>
        </p:txBody>
      </p:sp>
    </p:spTree>
    <p:extLst>
      <p:ext uri="{BB962C8B-B14F-4D97-AF65-F5344CB8AC3E}">
        <p14:creationId xmlns:p14="http://schemas.microsoft.com/office/powerpoint/2010/main" val="21726051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13</a:t>
            </a:fld>
            <a:endParaRPr lang="zh-CN" altLang="en-US"/>
          </a:p>
        </p:txBody>
      </p:sp>
    </p:spTree>
    <p:extLst>
      <p:ext uri="{BB962C8B-B14F-4D97-AF65-F5344CB8AC3E}">
        <p14:creationId xmlns:p14="http://schemas.microsoft.com/office/powerpoint/2010/main" val="2423545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userDrawn="1">
  <p:cSld name="标题幻灯片">
    <p:spTree>
      <p:nvGrpSpPr>
        <p:cNvPr id="1" name=""/>
        <p:cNvGrpSpPr/>
        <p:nvPr/>
      </p:nvGrpSpPr>
      <p:grpSpPr>
        <a:xfrm>
          <a:off x="0" y="0"/>
          <a:ext cx="0" cy="0"/>
          <a:chOff x="0" y="0"/>
          <a:chExt cx="0" cy="0"/>
        </a:xfrm>
      </p:grpSpPr>
      <p:pic>
        <p:nvPicPr>
          <p:cNvPr id="6" name="图形 5"/>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0"/>
            <a:ext cx="12192000" cy="6858000"/>
          </a:xfrm>
          <a:prstGeom prst="rect">
            <a:avLst/>
          </a:prstGeom>
        </p:spPr>
      </p:pic>
      <p:sp>
        <p:nvSpPr>
          <p:cNvPr id="9801" name="副标题 9800"/>
          <p:cNvSpPr>
            <a:spLocks noGrp="1"/>
          </p:cNvSpPr>
          <p:nvPr userDrawn="1">
            <p:ph type="subTitle" idx="1"/>
          </p:nvPr>
        </p:nvSpPr>
        <p:spPr>
          <a:xfrm>
            <a:off x="1041399" y="5633743"/>
            <a:ext cx="7175501" cy="558799"/>
          </a:xfrm>
        </p:spPr>
        <p:txBody>
          <a:bodyPr anchor="t">
            <a:normAutofit/>
          </a:bodyPr>
          <a:lstStyle>
            <a:lvl1pPr marL="0" indent="0" algn="l">
              <a:buNone/>
              <a:defRPr sz="1600">
                <a:solidFill>
                  <a:srgbClr val="3F82C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802" name="标题 9801"/>
          <p:cNvSpPr>
            <a:spLocks noGrp="1"/>
          </p:cNvSpPr>
          <p:nvPr userDrawn="1">
            <p:ph type="ctrTitle"/>
          </p:nvPr>
        </p:nvSpPr>
        <p:spPr>
          <a:xfrm>
            <a:off x="1041399" y="3086100"/>
            <a:ext cx="7175501" cy="2237785"/>
          </a:xfrm>
        </p:spPr>
        <p:txBody>
          <a:bodyPr anchor="b">
            <a:normAutofit/>
          </a:bodyPr>
          <a:lstStyle>
            <a:lvl1pPr algn="l">
              <a:defRPr sz="4000">
                <a:solidFill>
                  <a:srgbClr val="3F82C4"/>
                </a:solidFill>
              </a:defRPr>
            </a:lvl1pPr>
          </a:lstStyle>
          <a:p>
            <a:r>
              <a:rPr lang="en-US" dirty="0"/>
              <a:t>Click to edit Master title style</a:t>
            </a:r>
            <a:endParaRPr lang="zh-CN" altLang="en-US" dirty="0"/>
          </a:p>
        </p:txBody>
      </p:sp>
      <p:sp>
        <p:nvSpPr>
          <p:cNvPr id="12" name="文本占位符 11"/>
          <p:cNvSpPr>
            <a:spLocks noGrp="1"/>
          </p:cNvSpPr>
          <p:nvPr userDrawn="1">
            <p:ph type="body" sz="quarter" idx="10" hasCustomPrompt="1"/>
          </p:nvPr>
        </p:nvSpPr>
        <p:spPr>
          <a:xfrm>
            <a:off x="8331199" y="3086100"/>
            <a:ext cx="2565401" cy="245363"/>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p>
        </p:txBody>
      </p:sp>
      <p:sp>
        <p:nvSpPr>
          <p:cNvPr id="13" name="文本占位符 12"/>
          <p:cNvSpPr>
            <a:spLocks noGrp="1"/>
          </p:cNvSpPr>
          <p:nvPr userDrawn="1">
            <p:ph type="body" sz="quarter" idx="11" hasCustomPrompt="1"/>
          </p:nvPr>
        </p:nvSpPr>
        <p:spPr>
          <a:xfrm>
            <a:off x="8331199" y="3382371"/>
            <a:ext cx="2565401" cy="245363"/>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cxnSp>
        <p:nvCxnSpPr>
          <p:cNvPr id="7" name="直接连接符 6"/>
          <p:cNvCxnSpPr/>
          <p:nvPr userDrawn="1"/>
        </p:nvCxnSpPr>
        <p:spPr>
          <a:xfrm>
            <a:off x="1041399" y="5511167"/>
            <a:ext cx="7175501"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userDrawn="1">
  <p:cSld name="节标题">
    <p:spTree>
      <p:nvGrpSpPr>
        <p:cNvPr id="1" name=""/>
        <p:cNvGrpSpPr/>
        <p:nvPr/>
      </p:nvGrpSpPr>
      <p:grpSpPr>
        <a:xfrm>
          <a:off x="0" y="0"/>
          <a:ext cx="0" cy="0"/>
          <a:chOff x="0" y="0"/>
          <a:chExt cx="0" cy="0"/>
        </a:xfrm>
      </p:grpSpPr>
      <p:sp>
        <p:nvSpPr>
          <p:cNvPr id="20" name="标题 19"/>
          <p:cNvSpPr>
            <a:spLocks noGrp="1"/>
          </p:cNvSpPr>
          <p:nvPr userDrawn="1">
            <p:ph type="title"/>
          </p:nvPr>
        </p:nvSpPr>
        <p:spPr>
          <a:xfrm>
            <a:off x="2352098" y="2533650"/>
            <a:ext cx="5419185" cy="895350"/>
          </a:xfrm>
        </p:spPr>
        <p:txBody>
          <a:bodyPr anchor="b">
            <a:normAutofit/>
          </a:bodyPr>
          <a:lstStyle>
            <a:lvl1pPr algn="l">
              <a:defRPr sz="2400" b="1">
                <a:solidFill>
                  <a:schemeClr val="tx1"/>
                </a:solidFill>
              </a:defRPr>
            </a:lvl1pPr>
          </a:lstStyle>
          <a:p>
            <a:r>
              <a:rPr lang="en-US" dirty="0"/>
              <a:t>Click to edit Master title style</a:t>
            </a:r>
            <a:endParaRPr lang="zh-CN" altLang="en-US" dirty="0"/>
          </a:p>
        </p:txBody>
      </p:sp>
      <p:sp>
        <p:nvSpPr>
          <p:cNvPr id="21" name="文本占位符 20"/>
          <p:cNvSpPr>
            <a:spLocks noGrp="1"/>
          </p:cNvSpPr>
          <p:nvPr userDrawn="1">
            <p:ph type="body" idx="1"/>
          </p:nvPr>
        </p:nvSpPr>
        <p:spPr>
          <a:xfrm>
            <a:off x="2353214" y="3733086"/>
            <a:ext cx="5419185" cy="1015623"/>
          </a:xfrm>
        </p:spPr>
        <p:txBody>
          <a:bodyPr anchor="t">
            <a:normAutofit/>
          </a:bodyPr>
          <a:lstStyle>
            <a:lvl1pPr marL="0" indent="0" algn="l">
              <a:lnSpc>
                <a:spcPct val="150000"/>
              </a:lnSpc>
              <a:spcBef>
                <a:spcPts val="0"/>
              </a:spcBef>
              <a:buNone/>
              <a:defRPr sz="11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pic>
        <p:nvPicPr>
          <p:cNvPr id="4" name="图形 3"/>
          <p:cNvPicPr>
            <a:picLocks noChangeAspect="1"/>
          </p:cNvPicPr>
          <p:nvPr userDrawn="1"/>
        </p:nvPicPr>
        <p:blipFill rotWithShape="1">
          <a:blip r:embed="rId2">
            <a:extLst>
              <a:ext uri="{96DAC541-7B7A-43D3-8B79-37D633B846F1}">
                <asvg:svgBlip xmlns:asvg="http://schemas.microsoft.com/office/drawing/2016/SVG/main" r:embed="rId3"/>
              </a:ext>
            </a:extLst>
          </a:blip>
          <a:srcRect l="469" r="65582"/>
          <a:stretch>
            <a:fillRect/>
          </a:stretch>
        </p:blipFill>
        <p:spPr>
          <a:xfrm flipH="1" flipV="1">
            <a:off x="8013701" y="0"/>
            <a:ext cx="4178299" cy="6858000"/>
          </a:xfrm>
          <a:prstGeom prst="rect">
            <a:avLst/>
          </a:prstGeom>
        </p:spPr>
      </p:pic>
      <p:cxnSp>
        <p:nvCxnSpPr>
          <p:cNvPr id="5" name="直接连接符 4"/>
          <p:cNvCxnSpPr/>
          <p:nvPr userDrawn="1"/>
        </p:nvCxnSpPr>
        <p:spPr>
          <a:xfrm>
            <a:off x="2352098" y="3590746"/>
            <a:ext cx="7175501"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userDrawn="1">
  <p:cSld name="仅标题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en-US" altLang="zh-CN" dirty="0"/>
              <a:t>Click to edit Master title style</a:t>
            </a:r>
            <a:endParaRPr lang="en-US" dirty="0"/>
          </a:p>
        </p:txBody>
      </p:sp>
      <p:sp>
        <p:nvSpPr>
          <p:cNvPr id="3" name="日期占位符 2"/>
          <p:cNvSpPr>
            <a:spLocks noGrp="1"/>
          </p:cNvSpPr>
          <p:nvPr>
            <p:ph type="dt" sz="half" idx="10"/>
          </p:nvPr>
        </p:nvSpPr>
        <p:spPr/>
        <p:txBody>
          <a:bodyPr/>
          <a:lstStyle/>
          <a:p>
            <a:fld id="{6489D9C7-5DC6-4263-87FF-7C99F6FB63C3}" type="datetime1">
              <a:rPr lang="zh-CN" altLang="en-US" smtClean="0"/>
              <a:t>2024/7/18</a:t>
            </a:fld>
            <a:endParaRPr lang="zh-CN" altLang="en-US"/>
          </a:p>
        </p:txBody>
      </p:sp>
      <p:sp>
        <p:nvSpPr>
          <p:cNvPr id="4" name="页脚占位符 3"/>
          <p:cNvSpPr>
            <a:spLocks noGrp="1"/>
          </p:cNvSpPr>
          <p:nvPr>
            <p:ph type="ftr" sz="quarter" idx="11"/>
          </p:nvPr>
        </p:nvSpPr>
        <p:spPr/>
        <p:txBody>
          <a:bodyPr/>
          <a:lstStyle/>
          <a:p>
            <a:r>
              <a:rPr lang="en-US" altLang="zh-CN"/>
              <a:t>OfficePLUS</a:t>
            </a:r>
            <a:endParaRPr lang="zh-CN" altLang="en-US" dirty="0"/>
          </a:p>
        </p:txBody>
      </p:sp>
      <p:sp>
        <p:nvSpPr>
          <p:cNvPr id="5" name="灯片编号占位符 4"/>
          <p:cNvSpPr>
            <a:spLocks noGrp="1"/>
          </p:cNvSpPr>
          <p:nvPr>
            <p:ph type="sldNum" sz="quarter" idx="12"/>
          </p:nvPr>
        </p:nvSpPr>
        <p:spPr/>
        <p:txBody>
          <a:bodyPr/>
          <a:lstStyle/>
          <a:p>
            <a:fld id="{5DD3DB80-B894-403A-B48E-6FDC1A72010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5" name="图形 4"/>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0"/>
            <a:ext cx="12192000" cy="6858000"/>
          </a:xfrm>
          <a:prstGeom prst="rect">
            <a:avLst/>
          </a:prstGeom>
        </p:spPr>
      </p:pic>
      <p:sp>
        <p:nvSpPr>
          <p:cNvPr id="13" name="标题 12"/>
          <p:cNvSpPr>
            <a:spLocks noGrp="1"/>
          </p:cNvSpPr>
          <p:nvPr userDrawn="1">
            <p:ph type="ctrTitle" hasCustomPrompt="1"/>
          </p:nvPr>
        </p:nvSpPr>
        <p:spPr>
          <a:xfrm>
            <a:off x="1346202" y="3001963"/>
            <a:ext cx="6426198" cy="1621509"/>
          </a:xfrm>
        </p:spPr>
        <p:txBody>
          <a:bodyPr anchor="b">
            <a:normAutofit/>
          </a:bodyPr>
          <a:lstStyle>
            <a:lvl1pPr marL="0" indent="0" algn="l">
              <a:buFont typeface="Arial" panose="020B0604020202020204" pitchFamily="34" charset="0"/>
              <a:buNone/>
              <a:defRPr sz="3200">
                <a:solidFill>
                  <a:schemeClr val="accent1">
                    <a:lumMod val="60000"/>
                    <a:lumOff val="40000"/>
                  </a:schemeClr>
                </a:solidFill>
              </a:defRPr>
            </a:lvl1pPr>
          </a:lstStyle>
          <a:p>
            <a:r>
              <a:rPr lang="en-US" altLang="zh-CN" dirty="0"/>
              <a:t>Conclusion</a:t>
            </a:r>
            <a:endParaRPr lang="zh-CN" altLang="en-US" dirty="0"/>
          </a:p>
        </p:txBody>
      </p:sp>
      <p:sp>
        <p:nvSpPr>
          <p:cNvPr id="15" name="文本占位符 14"/>
          <p:cNvSpPr>
            <a:spLocks noGrp="1"/>
          </p:cNvSpPr>
          <p:nvPr userDrawn="1">
            <p:ph type="body" sz="quarter" idx="18" hasCustomPrompt="1"/>
          </p:nvPr>
        </p:nvSpPr>
        <p:spPr>
          <a:xfrm>
            <a:off x="1346202" y="5308199"/>
            <a:ext cx="6426198" cy="310871"/>
          </a:xfrm>
        </p:spPr>
        <p:txBody>
          <a:bodyPr vert="horz" lIns="91440" tIns="45720" rIns="91440" bIns="45720" rtlCol="0">
            <a:normAutofit/>
          </a:bodyPr>
          <a:lstStyle>
            <a:lvl1pPr marL="0" indent="0" algn="l">
              <a:buNone/>
              <a:defRPr lang="zh-CN" altLang="en-US" sz="1400" smtClean="0">
                <a:solidFill>
                  <a:schemeClr val="accent1">
                    <a:lumMod val="60000"/>
                    <a:lumOff val="40000"/>
                  </a:schemeClr>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600" marR="0" lvl="0" indent="-228600" fontAlgn="auto">
              <a:spcAft>
                <a:spcPts val="0"/>
              </a:spcAft>
              <a:buClrTx/>
              <a:buSzTx/>
            </a:pPr>
            <a:r>
              <a:rPr lang="en-US" altLang="zh-CN" dirty="0"/>
              <a:t>Data</a:t>
            </a:r>
          </a:p>
        </p:txBody>
      </p:sp>
      <p:sp>
        <p:nvSpPr>
          <p:cNvPr id="6" name="文本占位符 5"/>
          <p:cNvSpPr>
            <a:spLocks noGrp="1"/>
          </p:cNvSpPr>
          <p:nvPr>
            <p:ph type="body" sz="quarter" idx="10" hasCustomPrompt="1"/>
          </p:nvPr>
        </p:nvSpPr>
        <p:spPr>
          <a:xfrm>
            <a:off x="1346204" y="5011928"/>
            <a:ext cx="6426198" cy="296271"/>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p>
        </p:txBody>
      </p:sp>
      <p:cxnSp>
        <p:nvCxnSpPr>
          <p:cNvPr id="7" name="直接连接符 6"/>
          <p:cNvCxnSpPr/>
          <p:nvPr userDrawn="1"/>
        </p:nvCxnSpPr>
        <p:spPr>
          <a:xfrm>
            <a:off x="1346202" y="4850767"/>
            <a:ext cx="6426198"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Blank-OfficePLUS">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0472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6" name="日期占位符 1"/>
          <p:cNvSpPr>
            <a:spLocks noGrp="1"/>
          </p:cNvSpPr>
          <p:nvPr>
            <p:ph type="dt" sz="half" idx="10"/>
          </p:nvPr>
        </p:nvSpPr>
        <p:spPr>
          <a:xfrm>
            <a:off x="5504656" y="6438900"/>
            <a:ext cx="1802924" cy="215900"/>
          </a:xfrm>
        </p:spPr>
        <p:txBody>
          <a:bodyPr/>
          <a:lstStyle/>
          <a:p>
            <a:fld id="{A50ECBEB-8597-4EA4-9D29-E1D7025CFAA0}" type="datetime1">
              <a:rPr lang="zh-CN" altLang="en-US" smtClean="0"/>
              <a:t>2024/7/18</a:t>
            </a:fld>
            <a:endParaRPr lang="zh-CN" altLang="en-US"/>
          </a:p>
        </p:txBody>
      </p:sp>
      <p:sp>
        <p:nvSpPr>
          <p:cNvPr id="7" name="页脚占位符 2"/>
          <p:cNvSpPr>
            <a:spLocks noGrp="1"/>
          </p:cNvSpPr>
          <p:nvPr>
            <p:ph type="ftr" sz="quarter" idx="11"/>
          </p:nvPr>
        </p:nvSpPr>
        <p:spPr>
          <a:xfrm>
            <a:off x="660401" y="6438900"/>
            <a:ext cx="3992171" cy="215900"/>
          </a:xfrm>
        </p:spPr>
        <p:txBody>
          <a:bodyPr/>
          <a:lstStyle/>
          <a:p>
            <a:endParaRPr lang="zh-CN" altLang="en-US"/>
          </a:p>
        </p:txBody>
      </p:sp>
      <p:sp>
        <p:nvSpPr>
          <p:cNvPr id="8" name="灯片编号占位符 3"/>
          <p:cNvSpPr>
            <a:spLocks noGrp="1"/>
          </p:cNvSpPr>
          <p:nvPr>
            <p:ph type="sldNum" sz="quarter" idx="12"/>
          </p:nvPr>
        </p:nvSpPr>
        <p:spPr>
          <a:xfrm>
            <a:off x="8857452" y="6438900"/>
            <a:ext cx="2661448" cy="215900"/>
          </a:xfrm>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14526122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zh-CN" altLang="en-US" dirty="0"/>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日期占位符 7"/>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fld id="{6489D9C7-5DC6-4263-87FF-7C99F6FB63C3}" type="datetime1">
              <a:rPr lang="zh-CN" altLang="en-US" smtClean="0"/>
              <a:t>2024/7/18</a:t>
            </a:fld>
            <a:endParaRPr lang="zh-CN" altLang="en-US"/>
          </a:p>
        </p:txBody>
      </p:sp>
      <p:sp>
        <p:nvSpPr>
          <p:cNvPr id="9" name="页脚占位符 8"/>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ltLang="zh-CN" dirty="0"/>
              <a:t>OfficePLUS</a:t>
            </a:r>
            <a:endParaRPr lang="zh-CN" altLang="en-US" dirty="0"/>
          </a:p>
        </p:txBody>
      </p:sp>
      <p:sp>
        <p:nvSpPr>
          <p:cNvPr id="10" name="灯片编号占位符 9"/>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96" r:id="rId7"/>
    <p:sldLayoutId id="2147483697" r:id="rId8"/>
  </p:sldLayoutIdLst>
  <p:hf hd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tags" Target="../tags/tag58.xml"/><Relationship Id="rId13" Type="http://schemas.openxmlformats.org/officeDocument/2006/relationships/tags" Target="../tags/tag63.xml"/><Relationship Id="rId18" Type="http://schemas.openxmlformats.org/officeDocument/2006/relationships/notesSlide" Target="../notesSlides/notesSlide11.xml"/><Relationship Id="rId3" Type="http://schemas.openxmlformats.org/officeDocument/2006/relationships/tags" Target="../tags/tag53.xml"/><Relationship Id="rId7" Type="http://schemas.openxmlformats.org/officeDocument/2006/relationships/tags" Target="../tags/tag57.xml"/><Relationship Id="rId12" Type="http://schemas.openxmlformats.org/officeDocument/2006/relationships/tags" Target="../tags/tag62.xml"/><Relationship Id="rId17" Type="http://schemas.openxmlformats.org/officeDocument/2006/relationships/slideLayout" Target="../slideLayouts/slideLayout8.xml"/><Relationship Id="rId2" Type="http://schemas.openxmlformats.org/officeDocument/2006/relationships/tags" Target="../tags/tag52.xml"/><Relationship Id="rId16" Type="http://schemas.openxmlformats.org/officeDocument/2006/relationships/tags" Target="../tags/tag66.xml"/><Relationship Id="rId1" Type="http://schemas.openxmlformats.org/officeDocument/2006/relationships/tags" Target="../tags/tag51.xml"/><Relationship Id="rId6" Type="http://schemas.openxmlformats.org/officeDocument/2006/relationships/tags" Target="../tags/tag56.xml"/><Relationship Id="rId11" Type="http://schemas.openxmlformats.org/officeDocument/2006/relationships/tags" Target="../tags/tag61.xml"/><Relationship Id="rId5" Type="http://schemas.openxmlformats.org/officeDocument/2006/relationships/tags" Target="../tags/tag55.xml"/><Relationship Id="rId15" Type="http://schemas.openxmlformats.org/officeDocument/2006/relationships/tags" Target="../tags/tag65.xml"/><Relationship Id="rId10" Type="http://schemas.openxmlformats.org/officeDocument/2006/relationships/tags" Target="../tags/tag60.xml"/><Relationship Id="rId4" Type="http://schemas.openxmlformats.org/officeDocument/2006/relationships/tags" Target="../tags/tag54.xml"/><Relationship Id="rId9" Type="http://schemas.openxmlformats.org/officeDocument/2006/relationships/tags" Target="../tags/tag59.xml"/><Relationship Id="rId14" Type="http://schemas.openxmlformats.org/officeDocument/2006/relationships/tags" Target="../tags/tag64.xml"/></Relationships>
</file>

<file path=ppt/slides/_rels/slide17.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notesSlide" Target="../notesSlides/notesSlide12.xml"/><Relationship Id="rId5" Type="http://schemas.openxmlformats.org/officeDocument/2006/relationships/slideLayout" Target="../slideLayouts/slideLayout8.xml"/><Relationship Id="rId4" Type="http://schemas.openxmlformats.org/officeDocument/2006/relationships/tags" Target="../tags/tag70.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72.xml"/><Relationship Id="rId1" Type="http://schemas.openxmlformats.org/officeDocument/2006/relationships/tags" Target="../tags/tag71.xml"/><Relationship Id="rId5" Type="http://schemas.openxmlformats.org/officeDocument/2006/relationships/image" Target="../media/image7.emf"/><Relationship Id="rId4"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74.xml"/><Relationship Id="rId1" Type="http://schemas.openxmlformats.org/officeDocument/2006/relationships/tags" Target="../tags/tag73.xml"/><Relationship Id="rId5" Type="http://schemas.openxmlformats.org/officeDocument/2006/relationships/image" Target="../media/image8.emf"/><Relationship Id="rId4"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slideLayout" Target="../slideLayouts/slideLayout3.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tags" Target="../tags/tag33.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tags" Target="../tags/tag3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 Id="rId8" Type="http://schemas.openxmlformats.org/officeDocument/2006/relationships/tags" Target="../tags/tag9.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76.xml"/><Relationship Id="rId1" Type="http://schemas.openxmlformats.org/officeDocument/2006/relationships/tags" Target="../tags/tag75.xml"/><Relationship Id="rId4"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78.xml"/><Relationship Id="rId1" Type="http://schemas.openxmlformats.org/officeDocument/2006/relationships/tags" Target="../tags/tag77.xml"/><Relationship Id="rId4" Type="http://schemas.openxmlformats.org/officeDocument/2006/relationships/notesSlide" Target="../notesSlides/notesSlide16.xml"/></Relationships>
</file>

<file path=ppt/slides/_rels/slide2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1.em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tags" Target="../tags/tag86.xml"/><Relationship Id="rId13" Type="http://schemas.openxmlformats.org/officeDocument/2006/relationships/tags" Target="../tags/tag91.xml"/><Relationship Id="rId18" Type="http://schemas.openxmlformats.org/officeDocument/2006/relationships/notesSlide" Target="../notesSlides/notesSlide26.xml"/><Relationship Id="rId3" Type="http://schemas.openxmlformats.org/officeDocument/2006/relationships/tags" Target="../tags/tag81.xml"/><Relationship Id="rId7" Type="http://schemas.openxmlformats.org/officeDocument/2006/relationships/tags" Target="../tags/tag85.xml"/><Relationship Id="rId12" Type="http://schemas.openxmlformats.org/officeDocument/2006/relationships/tags" Target="../tags/tag90.xml"/><Relationship Id="rId17" Type="http://schemas.openxmlformats.org/officeDocument/2006/relationships/slideLayout" Target="../slideLayouts/slideLayout8.xml"/><Relationship Id="rId2" Type="http://schemas.openxmlformats.org/officeDocument/2006/relationships/tags" Target="../tags/tag80.xml"/><Relationship Id="rId16" Type="http://schemas.openxmlformats.org/officeDocument/2006/relationships/tags" Target="../tags/tag94.xml"/><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tags" Target="../tags/tag89.xml"/><Relationship Id="rId5" Type="http://schemas.openxmlformats.org/officeDocument/2006/relationships/tags" Target="../tags/tag83.xml"/><Relationship Id="rId15" Type="http://schemas.openxmlformats.org/officeDocument/2006/relationships/tags" Target="../tags/tag93.xml"/><Relationship Id="rId10" Type="http://schemas.openxmlformats.org/officeDocument/2006/relationships/tags" Target="../tags/tag88.xml"/><Relationship Id="rId4" Type="http://schemas.openxmlformats.org/officeDocument/2006/relationships/tags" Target="../tags/tag82.xml"/><Relationship Id="rId9" Type="http://schemas.openxmlformats.org/officeDocument/2006/relationships/tags" Target="../tags/tag87.xml"/><Relationship Id="rId14" Type="http://schemas.openxmlformats.org/officeDocument/2006/relationships/tags" Target="../tags/tag9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notesSlide" Target="../notesSlides/notesSlide27.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98.xml"/><Relationship Id="rId1" Type="http://schemas.openxmlformats.org/officeDocument/2006/relationships/tags" Target="../tags/tag97.xml"/><Relationship Id="rId5" Type="http://schemas.openxmlformats.org/officeDocument/2006/relationships/image" Target="../media/image14.emf"/><Relationship Id="rId4" Type="http://schemas.openxmlformats.org/officeDocument/2006/relationships/notesSlide" Target="../notesSlides/notesSlide28.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00.xml"/><Relationship Id="rId1" Type="http://schemas.openxmlformats.org/officeDocument/2006/relationships/tags" Target="../tags/tag99.xml"/><Relationship Id="rId4" Type="http://schemas.openxmlformats.org/officeDocument/2006/relationships/notesSlide" Target="../notesSlides/notesSlide29.xml"/></Relationships>
</file>

<file path=ppt/slides/_rels/slide36.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notesSlide" Target="../notesSlides/notesSlide30.xml"/><Relationship Id="rId5" Type="http://schemas.openxmlformats.org/officeDocument/2006/relationships/slideLayout" Target="../slideLayouts/slideLayout8.xml"/><Relationship Id="rId4" Type="http://schemas.openxmlformats.org/officeDocument/2006/relationships/tags" Target="../tags/tag10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tags" Target="../tags/tag46.xml"/><Relationship Id="rId18" Type="http://schemas.openxmlformats.org/officeDocument/2006/relationships/slideLayout" Target="../slideLayouts/slideLayout8.xml"/><Relationship Id="rId3" Type="http://schemas.openxmlformats.org/officeDocument/2006/relationships/tags" Target="../tags/tag36.xml"/><Relationship Id="rId7" Type="http://schemas.openxmlformats.org/officeDocument/2006/relationships/tags" Target="../tags/tag40.xml"/><Relationship Id="rId12" Type="http://schemas.openxmlformats.org/officeDocument/2006/relationships/tags" Target="../tags/tag45.xml"/><Relationship Id="rId17" Type="http://schemas.openxmlformats.org/officeDocument/2006/relationships/tags" Target="../tags/tag50.xml"/><Relationship Id="rId2" Type="http://schemas.openxmlformats.org/officeDocument/2006/relationships/tags" Target="../tags/tag35.xml"/><Relationship Id="rId16" Type="http://schemas.openxmlformats.org/officeDocument/2006/relationships/tags" Target="../tags/tag49.xml"/><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tags" Target="../tags/tag44.xml"/><Relationship Id="rId5" Type="http://schemas.openxmlformats.org/officeDocument/2006/relationships/tags" Target="../tags/tag38.xml"/><Relationship Id="rId15" Type="http://schemas.openxmlformats.org/officeDocument/2006/relationships/tags" Target="../tags/tag48.xml"/><Relationship Id="rId10" Type="http://schemas.openxmlformats.org/officeDocument/2006/relationships/tags" Target="../tags/tag43.xml"/><Relationship Id="rId19" Type="http://schemas.openxmlformats.org/officeDocument/2006/relationships/notesSlide" Target="../notesSlides/notesSlide1.xml"/><Relationship Id="rId4" Type="http://schemas.openxmlformats.org/officeDocument/2006/relationships/tags" Target="../tags/tag37.xml"/><Relationship Id="rId9" Type="http://schemas.openxmlformats.org/officeDocument/2006/relationships/tags" Target="../tags/tag42.xml"/><Relationship Id="rId14" Type="http://schemas.openxmlformats.org/officeDocument/2006/relationships/tags" Target="../tags/tag4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openxmlformats.org/officeDocument/2006/relationships/tags" Target="../tags/tag112.xml"/><Relationship Id="rId13" Type="http://schemas.openxmlformats.org/officeDocument/2006/relationships/tags" Target="../tags/tag117.xml"/><Relationship Id="rId3" Type="http://schemas.openxmlformats.org/officeDocument/2006/relationships/tags" Target="../tags/tag107.xml"/><Relationship Id="rId7" Type="http://schemas.openxmlformats.org/officeDocument/2006/relationships/tags" Target="../tags/tag111.xml"/><Relationship Id="rId12" Type="http://schemas.openxmlformats.org/officeDocument/2006/relationships/tags" Target="../tags/tag116.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tags" Target="../tags/tag115.xml"/><Relationship Id="rId5" Type="http://schemas.openxmlformats.org/officeDocument/2006/relationships/tags" Target="../tags/tag109.xml"/><Relationship Id="rId15" Type="http://schemas.openxmlformats.org/officeDocument/2006/relationships/notesSlide" Target="../notesSlides/notesSlide50.xml"/><Relationship Id="rId10" Type="http://schemas.openxmlformats.org/officeDocument/2006/relationships/tags" Target="../tags/tag114.xml"/><Relationship Id="rId4" Type="http://schemas.openxmlformats.org/officeDocument/2006/relationships/tags" Target="../tags/tag108.xml"/><Relationship Id="rId9" Type="http://schemas.openxmlformats.org/officeDocument/2006/relationships/tags" Target="../tags/tag113.xml"/><Relationship Id="rId14"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19.emf"/></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themeOverride" Target="../theme/themeOverride3.xml"/><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9525" imgH="9525" progId="TCLayout.ActiveDocument.1">
                  <p:embed/>
                </p:oleObj>
              </mc:Choice>
              <mc:Fallback>
                <p:oleObj name="think-cell Slide" r:id="rId3" imgW="9525" imgH="9525" progId="TCLayout.ActiveDocument.1">
                  <p:embed/>
                  <p:pic>
                    <p:nvPicPr>
                      <p:cNvPr id="0" name="图片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矩形 1" hidden="1"/>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4000" b="1" dirty="0">
              <a:cs typeface="+mn-ea"/>
              <a:sym typeface="+mn-lt"/>
            </a:endParaRPr>
          </a:p>
        </p:txBody>
      </p:sp>
      <p:sp>
        <p:nvSpPr>
          <p:cNvPr id="5" name="副标题 4"/>
          <p:cNvSpPr>
            <a:spLocks noGrp="1"/>
          </p:cNvSpPr>
          <p:nvPr>
            <p:ph type="subTitle" idx="1"/>
          </p:nvPr>
        </p:nvSpPr>
        <p:spPr>
          <a:xfrm>
            <a:off x="1051559" y="5608507"/>
            <a:ext cx="7175501" cy="424732"/>
          </a:xfrm>
        </p:spPr>
        <p:txBody>
          <a:bodyPr>
            <a:spAutoFit/>
          </a:bodyPr>
          <a:lstStyle/>
          <a:p>
            <a:pPr lvl="0">
              <a:defRPr/>
            </a:pPr>
            <a:r>
              <a:rPr lang="zh-CN" altLang="en-US" sz="2400" b="1" dirty="0">
                <a:solidFill>
                  <a:schemeClr val="accent1"/>
                </a:solidFill>
                <a:latin typeface="+mn-ea"/>
                <a:cs typeface="+mn-ea"/>
                <a:sym typeface="+mn-lt"/>
              </a:rPr>
              <a:t>主讲人：</a:t>
            </a:r>
            <a:endParaRPr lang="en-US" altLang="zh-CN" sz="2400" b="1" dirty="0">
              <a:solidFill>
                <a:schemeClr val="accent1"/>
              </a:solidFill>
              <a:latin typeface="+mn-ea"/>
              <a:cs typeface="+mn-ea"/>
              <a:sym typeface="+mn-lt"/>
            </a:endParaRPr>
          </a:p>
        </p:txBody>
      </p:sp>
      <p:grpSp>
        <p:nvGrpSpPr>
          <p:cNvPr id="22" name="组合 21"/>
          <p:cNvGrpSpPr/>
          <p:nvPr/>
        </p:nvGrpSpPr>
        <p:grpSpPr>
          <a:xfrm>
            <a:off x="1345622" y="1440526"/>
            <a:ext cx="9500755" cy="1200329"/>
            <a:chOff x="1615440" y="1956364"/>
            <a:chExt cx="9347200" cy="1200329"/>
          </a:xfrm>
        </p:grpSpPr>
        <p:sp>
          <p:nvSpPr>
            <p:cNvPr id="21" name="文本框 20"/>
            <p:cNvSpPr txBox="1"/>
            <p:nvPr/>
          </p:nvSpPr>
          <p:spPr>
            <a:xfrm>
              <a:off x="1615440" y="2041316"/>
              <a:ext cx="9347200" cy="1030423"/>
            </a:xfrm>
            <a:prstGeom prst="rect">
              <a:avLst/>
            </a:prstGeom>
            <a:solidFill>
              <a:schemeClr val="bg1"/>
            </a:solidFill>
          </p:spPr>
          <p:txBody>
            <a:bodyPr wrap="square" rtlCol="0">
              <a:spAutoFit/>
            </a:bodyPr>
            <a:lstStyle/>
            <a:p>
              <a:endParaRPr lang="zh-CN" altLang="en-US" dirty="0"/>
            </a:p>
          </p:txBody>
        </p:sp>
        <p:sp>
          <p:nvSpPr>
            <p:cNvPr id="16" name="文本框 15"/>
            <p:cNvSpPr txBox="1"/>
            <p:nvPr/>
          </p:nvSpPr>
          <p:spPr>
            <a:xfrm>
              <a:off x="1615440" y="1956364"/>
              <a:ext cx="9347200" cy="1200329"/>
            </a:xfrm>
            <a:prstGeom prst="rect">
              <a:avLst/>
            </a:prstGeom>
            <a:noFill/>
          </p:spPr>
          <p:txBody>
            <a:bodyPr wrap="square" rtlCol="0">
              <a:spAutoFit/>
            </a:bodyPr>
            <a:lstStyle/>
            <a:p>
              <a:pPr algn="ctr"/>
              <a:r>
                <a:rPr lang="zh-CN" altLang="en-US" sz="7200" b="1" dirty="0">
                  <a:latin typeface="微软雅黑" panose="020B0503020204020204" pitchFamily="34" charset="-122"/>
                  <a:ea typeface="微软雅黑" panose="020B0503020204020204" pitchFamily="34" charset="-122"/>
                </a:rPr>
                <a:t>数控车床综合技能实训</a:t>
              </a:r>
            </a:p>
          </p:txBody>
        </p:sp>
      </p:grpSp>
      <p:sp>
        <p:nvSpPr>
          <p:cNvPr id="18" name="文本框 17"/>
          <p:cNvSpPr txBox="1"/>
          <p:nvPr/>
        </p:nvSpPr>
        <p:spPr>
          <a:xfrm>
            <a:off x="1051559" y="4586477"/>
            <a:ext cx="4550112" cy="830997"/>
          </a:xfrm>
          <a:prstGeom prst="rect">
            <a:avLst/>
          </a:prstGeom>
          <a:noFill/>
        </p:spPr>
        <p:txBody>
          <a:bodyPr wrap="square">
            <a:spAutoFit/>
          </a:bodyPr>
          <a:lstStyle/>
          <a:p>
            <a:pPr algn="just"/>
            <a:r>
              <a:rPr lang="zh-CN" altLang="en-US" sz="2400" b="1" dirty="0">
                <a:solidFill>
                  <a:schemeClr val="accent1"/>
                </a:solidFill>
                <a:latin typeface="微软雅黑" panose="020B0503020204020204" pitchFamily="34" charset="-122"/>
                <a:ea typeface="微软雅黑" panose="020B0503020204020204" pitchFamily="34" charset="-122"/>
              </a:rPr>
              <a:t>主编：</a:t>
            </a:r>
            <a:r>
              <a:rPr lang="zh-CN" altLang="en-US" sz="2400" b="1" i="0" u="none" strike="noStrike" baseline="0" dirty="0">
                <a:solidFill>
                  <a:schemeClr val="accent1"/>
                </a:solidFill>
                <a:latin typeface="微软雅黑" panose="020B0503020204020204" pitchFamily="34" charset="-122"/>
                <a:ea typeface="微软雅黑" panose="020B0503020204020204" pitchFamily="34" charset="-122"/>
              </a:rPr>
              <a:t>柳荣华   谢雪如   黄南军</a:t>
            </a:r>
            <a:endParaRPr lang="en-US" altLang="zh-CN" sz="2400" b="1" i="0" u="none" strike="noStrike" baseline="0" dirty="0">
              <a:solidFill>
                <a:schemeClr val="accent1"/>
              </a:solidFill>
              <a:latin typeface="微软雅黑" panose="020B0503020204020204" pitchFamily="34" charset="-122"/>
              <a:ea typeface="微软雅黑" panose="020B0503020204020204" pitchFamily="34" charset="-122"/>
            </a:endParaRPr>
          </a:p>
          <a:p>
            <a:pPr algn="just"/>
            <a:r>
              <a:rPr lang="zh-CN" altLang="en-US" sz="2400" b="1" dirty="0">
                <a:solidFill>
                  <a:schemeClr val="accent1"/>
                </a:solidFill>
                <a:latin typeface="微软雅黑" panose="020B0503020204020204" pitchFamily="34" charset="-122"/>
                <a:ea typeface="微软雅黑" panose="020B0503020204020204" pitchFamily="34" charset="-122"/>
              </a:rPr>
              <a:t>电  子  科  技  大  学  出  版  社</a:t>
            </a:r>
          </a:p>
        </p:txBody>
      </p:sp>
      <p:cxnSp>
        <p:nvCxnSpPr>
          <p:cNvPr id="17" name="直接连接符 16"/>
          <p:cNvCxnSpPr/>
          <p:nvPr/>
        </p:nvCxnSpPr>
        <p:spPr>
          <a:xfrm>
            <a:off x="1051559" y="5512990"/>
            <a:ext cx="7175501" cy="0"/>
          </a:xfrm>
          <a:prstGeom prst="line">
            <a:avLst/>
          </a:prstGeom>
          <a:ln w="53975" cap="rnd" cmpd="dbl">
            <a:solidFill>
              <a:schemeClr val="accent1"/>
            </a:solidFill>
            <a:prstDash val="solid"/>
            <a:round/>
            <a:headEnd type="none" w="lg" len="lg"/>
            <a:tailEnd type="none" w="lg" len="lg"/>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4117376" y="1214297"/>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加工程序</a:t>
            </a:r>
          </a:p>
        </p:txBody>
      </p:sp>
      <p:sp>
        <p:nvSpPr>
          <p:cNvPr id="2" name="文本占位符 5">
            <a:extLst>
              <a:ext uri="{FF2B5EF4-FFF2-40B4-BE49-F238E27FC236}">
                <a16:creationId xmlns:a16="http://schemas.microsoft.com/office/drawing/2014/main" id="{EDECEB0E-420F-1642-8AA1-F90AE1A0FC33}"/>
              </a:ext>
            </a:extLst>
          </p:cNvPr>
          <p:cNvSpPr txBox="1"/>
          <p:nvPr/>
        </p:nvSpPr>
        <p:spPr>
          <a:xfrm>
            <a:off x="811466" y="1819813"/>
            <a:ext cx="2644003" cy="18577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确定工件坐标系</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以工件右端面和轴心线的交点为工件原点，建立工件坐标系</a:t>
            </a:r>
            <a:endParaRPr lang="en-US" altLang="zh-CN" dirty="0">
              <a:solidFill>
                <a:srgbClr val="221E1F"/>
              </a:solidFill>
              <a:latin typeface="方正书宋"/>
            </a:endParaRPr>
          </a:p>
          <a:p>
            <a:pPr marL="0" indent="0" algn="just">
              <a:lnSpc>
                <a:spcPct val="130000"/>
              </a:lnSpc>
              <a:spcBef>
                <a:spcPts val="0"/>
              </a:spcBef>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参考程序</a:t>
            </a:r>
            <a:endParaRPr lang="en-US" altLang="zh-CN" b="1" dirty="0">
              <a:solidFill>
                <a:schemeClr val="accent1"/>
              </a:solidFill>
              <a:latin typeface="方正书宋"/>
            </a:endParaRPr>
          </a:p>
        </p:txBody>
      </p:sp>
      <p:sp>
        <p:nvSpPr>
          <p:cNvPr id="8" name="文本框 7">
            <a:extLst>
              <a:ext uri="{FF2B5EF4-FFF2-40B4-BE49-F238E27FC236}">
                <a16:creationId xmlns:a16="http://schemas.microsoft.com/office/drawing/2014/main" id="{04E9DB8E-34DF-BA85-CDA0-AFEA25EEE5A3}"/>
              </a:ext>
            </a:extLst>
          </p:cNvPr>
          <p:cNvSpPr txBox="1"/>
          <p:nvPr/>
        </p:nvSpPr>
        <p:spPr>
          <a:xfrm>
            <a:off x="3957125" y="2112409"/>
            <a:ext cx="3725436" cy="3970318"/>
          </a:xfrm>
          <a:prstGeom prst="rect">
            <a:avLst/>
          </a:prstGeom>
          <a:noFill/>
          <a:ln w="19050">
            <a:solidFill>
              <a:schemeClr val="tx1"/>
            </a:solidFill>
          </a:ln>
        </p:spPr>
        <p:txBody>
          <a:bodyPr wrap="square">
            <a:spAutoFit/>
          </a:bodyPr>
          <a:lstStyle/>
          <a:p>
            <a:pPr algn="just"/>
            <a:r>
              <a:rPr lang="en-US" altLang="zh-CN" sz="1400" b="0" i="0" u="none" strike="noStrike" baseline="0" dirty="0">
                <a:solidFill>
                  <a:srgbClr val="221E1F"/>
                </a:solidFill>
                <a:latin typeface="方正细黑一萀"/>
              </a:rPr>
              <a:t>O7001</a:t>
            </a:r>
            <a:r>
              <a:rPr lang="zh-CN" altLang="en-US" sz="1400" b="0" i="0" u="none" strike="noStrike" baseline="0" dirty="0">
                <a:solidFill>
                  <a:srgbClr val="221E1F"/>
                </a:solidFill>
                <a:latin typeface="方正细黑一萀"/>
              </a:rPr>
              <a:t>； </a:t>
            </a:r>
          </a:p>
          <a:p>
            <a:pPr algn="just"/>
            <a:r>
              <a:rPr lang="pt-BR" altLang="zh-CN" sz="1400" b="0" i="0" u="none" strike="noStrike" baseline="0" dirty="0">
                <a:solidFill>
                  <a:srgbClr val="221E1F"/>
                </a:solidFill>
                <a:latin typeface="方正细黑一萀"/>
              </a:rPr>
              <a:t>N10 G21 G40 G97 G99</a:t>
            </a:r>
            <a:r>
              <a:rPr lang="zh-CN" altLang="pt-BR"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N20 M03 S400 T0101</a:t>
            </a:r>
            <a:r>
              <a:rPr lang="zh-CN" altLang="en-US" sz="1400" b="0" i="0" u="none" strike="noStrike" baseline="0" dirty="0">
                <a:solidFill>
                  <a:srgbClr val="221E1F"/>
                </a:solidFill>
                <a:latin typeface="方正细黑一萀"/>
              </a:rPr>
              <a:t>； </a:t>
            </a:r>
          </a:p>
          <a:p>
            <a:pPr algn="just"/>
            <a:r>
              <a:rPr lang="pl-PL" altLang="zh-CN" sz="1400" b="0" i="0" u="none" strike="noStrike" baseline="0" dirty="0">
                <a:solidFill>
                  <a:srgbClr val="221E1F"/>
                </a:solidFill>
                <a:latin typeface="方正细黑一萀"/>
              </a:rPr>
              <a:t>N30 G00 G41 X165.0 Z5.0</a:t>
            </a:r>
            <a:r>
              <a:rPr lang="zh-CN" altLang="pl-PL" sz="1400" b="0" i="0" u="none" strike="noStrike" baseline="0" dirty="0">
                <a:solidFill>
                  <a:srgbClr val="221E1F"/>
                </a:solidFill>
                <a:latin typeface="方正细黑一萀"/>
              </a:rPr>
              <a:t>； </a:t>
            </a:r>
          </a:p>
          <a:p>
            <a:pPr algn="just"/>
            <a:r>
              <a:rPr lang="pl-PL" altLang="zh-CN" sz="1400" b="0" i="0" u="none" strike="noStrike" baseline="0" dirty="0">
                <a:solidFill>
                  <a:srgbClr val="221E1F"/>
                </a:solidFill>
                <a:latin typeface="方正细黑一萀"/>
              </a:rPr>
              <a:t>N40 G94 X-1.0 Z0 F0.15</a:t>
            </a:r>
            <a:r>
              <a:rPr lang="zh-CN" altLang="pl-PL"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N50 G72 W2.0 R1.0</a:t>
            </a:r>
            <a:r>
              <a:rPr lang="zh-CN" altLang="en-US" sz="1400" b="0" i="0" u="none" strike="noStrike" baseline="0" dirty="0">
                <a:solidFill>
                  <a:srgbClr val="221E1F"/>
                </a:solidFill>
                <a:latin typeface="方正细黑一萀"/>
              </a:rPr>
              <a:t>； </a:t>
            </a:r>
          </a:p>
          <a:p>
            <a:pPr algn="just"/>
            <a:r>
              <a:rPr lang="pl-PL" altLang="zh-CN" sz="1400" b="0" i="0" u="none" strike="noStrike" baseline="0" dirty="0">
                <a:solidFill>
                  <a:srgbClr val="221E1F"/>
                </a:solidFill>
                <a:latin typeface="方正细黑一萀"/>
              </a:rPr>
              <a:t>N60 G72 P70 Q140 U0.4 W0.2 F0.2</a:t>
            </a:r>
            <a:r>
              <a:rPr lang="zh-CN" altLang="pl-PL"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N70 G00 Z-70.0 S1000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N80 G01 X160.0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N90 X120.0 Z-60.0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N100 Z-50.0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N110 X80.0 Z-40.0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N120 Z-20.0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N130 X40.0 Z.0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N140 G00 Z5.0 G40</a:t>
            </a:r>
            <a:r>
              <a:rPr lang="zh-CN" altLang="en-US" sz="1400" b="0" i="0" u="none" strike="noStrike" baseline="0" dirty="0">
                <a:solidFill>
                  <a:srgbClr val="221E1F"/>
                </a:solidFill>
                <a:latin typeface="方正细黑一萀"/>
              </a:rPr>
              <a:t>； </a:t>
            </a:r>
          </a:p>
          <a:p>
            <a:pPr algn="just"/>
            <a:r>
              <a:rPr lang="pt-BR" altLang="zh-CN" sz="1400" b="0" i="0" u="none" strike="noStrike" baseline="0" dirty="0">
                <a:solidFill>
                  <a:srgbClr val="221E1F"/>
                </a:solidFill>
                <a:latin typeface="方正细黑一萀"/>
              </a:rPr>
              <a:t>N120 G70 P70 Q140 F0.1</a:t>
            </a:r>
            <a:r>
              <a:rPr lang="zh-CN" altLang="pt-BR"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N130 G00 X150.0 Z50.0</a:t>
            </a:r>
            <a:r>
              <a:rPr lang="zh-CN" altLang="en-US" sz="1400" b="0" i="0" u="none" strike="noStrike" baseline="0" dirty="0">
                <a:solidFill>
                  <a:srgbClr val="221E1F"/>
                </a:solidFill>
                <a:latin typeface="方正细黑一萀"/>
              </a:rPr>
              <a:t>； </a:t>
            </a:r>
          </a:p>
          <a:p>
            <a:r>
              <a:rPr lang="en-US" altLang="zh-CN" sz="1400" b="0" i="0" u="none" strike="noStrike" baseline="0" dirty="0">
                <a:solidFill>
                  <a:srgbClr val="221E1F"/>
                </a:solidFill>
                <a:latin typeface="方正细黑一萀"/>
              </a:rPr>
              <a:t>N140 M30 	</a:t>
            </a:r>
          </a:p>
        </p:txBody>
      </p:sp>
      <p:sp>
        <p:nvSpPr>
          <p:cNvPr id="10" name="文本框 9">
            <a:extLst>
              <a:ext uri="{FF2B5EF4-FFF2-40B4-BE49-F238E27FC236}">
                <a16:creationId xmlns:a16="http://schemas.microsoft.com/office/drawing/2014/main" id="{82DC4B5D-DF9F-C1A1-AF44-4F197D5C0AF9}"/>
              </a:ext>
            </a:extLst>
          </p:cNvPr>
          <p:cNvSpPr txBox="1"/>
          <p:nvPr/>
        </p:nvSpPr>
        <p:spPr>
          <a:xfrm>
            <a:off x="7682561" y="2112409"/>
            <a:ext cx="3861739" cy="3970318"/>
          </a:xfrm>
          <a:prstGeom prst="rect">
            <a:avLst/>
          </a:prstGeom>
          <a:noFill/>
          <a:ln w="19050">
            <a:solidFill>
              <a:schemeClr val="tx1"/>
            </a:solidFill>
          </a:ln>
        </p:spPr>
        <p:txBody>
          <a:bodyPr wrap="square">
            <a:spAutoFit/>
          </a:bodyPr>
          <a:lstStyle/>
          <a:p>
            <a:pPr algn="just"/>
            <a:endParaRPr lang="en-US" altLang="zh-CN" sz="1400" b="0" i="0" u="none" strike="noStrike" baseline="0" dirty="0">
              <a:solidFill>
                <a:srgbClr val="221E1F"/>
              </a:solidFill>
              <a:latin typeface="+mn-ea"/>
            </a:endParaRPr>
          </a:p>
          <a:p>
            <a:pPr algn="just"/>
            <a:r>
              <a:rPr lang="zh-CN" altLang="en-US" sz="1400" b="0" i="0" u="none" strike="noStrike" baseline="0" dirty="0">
                <a:solidFill>
                  <a:srgbClr val="221E1F"/>
                </a:solidFill>
                <a:latin typeface="方正细黑一萀"/>
              </a:rPr>
              <a:t>初始化程序</a:t>
            </a:r>
          </a:p>
          <a:p>
            <a:pPr algn="just"/>
            <a:r>
              <a:rPr lang="zh-CN" altLang="en-US" sz="1400" b="0" i="0" u="none" strike="noStrike" baseline="0" dirty="0">
                <a:solidFill>
                  <a:srgbClr val="221E1F"/>
                </a:solidFill>
                <a:latin typeface="方正细黑一萀"/>
              </a:rPr>
              <a:t>主轴正转，</a:t>
            </a:r>
            <a:r>
              <a:rPr lang="en-US" altLang="zh-CN" sz="1400" b="0" i="0" u="none" strike="noStrike" baseline="0" dirty="0">
                <a:solidFill>
                  <a:srgbClr val="221E1F"/>
                </a:solidFill>
                <a:latin typeface="方正细黑一萀"/>
              </a:rPr>
              <a:t>400r/min</a:t>
            </a:r>
            <a:r>
              <a:rPr lang="zh-CN" altLang="en-US" sz="1400" b="0" i="0" u="none" strike="noStrike" baseline="0" dirty="0">
                <a:solidFill>
                  <a:srgbClr val="221E1F"/>
                </a:solidFill>
                <a:latin typeface="方正细黑一萀"/>
              </a:rPr>
              <a:t>，换</a:t>
            </a:r>
            <a:r>
              <a:rPr lang="en-US" altLang="zh-CN" sz="1400" b="0" i="0" u="none" strike="noStrike" baseline="0" dirty="0">
                <a:solidFill>
                  <a:srgbClr val="221E1F"/>
                </a:solidFill>
                <a:latin typeface="方正细黑一萀"/>
              </a:rPr>
              <a:t>1 </a:t>
            </a:r>
            <a:r>
              <a:rPr lang="zh-CN" altLang="en-US" sz="1400" b="0" i="0" u="none" strike="noStrike" baseline="0" dirty="0">
                <a:solidFill>
                  <a:srgbClr val="221E1F"/>
                </a:solidFill>
                <a:latin typeface="方正细黑一萀"/>
              </a:rPr>
              <a:t>号刀</a:t>
            </a:r>
          </a:p>
          <a:p>
            <a:pPr algn="just"/>
            <a:r>
              <a:rPr lang="zh-CN" altLang="en-US" sz="1400" b="0" i="0" u="none" strike="noStrike" baseline="0" dirty="0">
                <a:solidFill>
                  <a:srgbClr val="221E1F"/>
                </a:solidFill>
                <a:latin typeface="方正细黑一萀"/>
              </a:rPr>
              <a:t>快移至循环起点</a:t>
            </a:r>
          </a:p>
          <a:p>
            <a:pPr algn="just"/>
            <a:r>
              <a:rPr lang="zh-CN" altLang="en-US" sz="1400" b="0" i="0" u="none" strike="noStrike" baseline="0" dirty="0">
                <a:solidFill>
                  <a:srgbClr val="221E1F"/>
                </a:solidFill>
                <a:latin typeface="方正细黑一萀"/>
              </a:rPr>
              <a:t>车端面</a:t>
            </a:r>
          </a:p>
          <a:p>
            <a:pPr algn="just"/>
            <a:r>
              <a:rPr lang="zh-CN" altLang="en-US" sz="1400" b="0" i="0" u="none" strike="noStrike" baseline="0" dirty="0">
                <a:solidFill>
                  <a:srgbClr val="221E1F"/>
                </a:solidFill>
                <a:latin typeface="方正细黑一萀"/>
              </a:rPr>
              <a:t>粗车</a:t>
            </a:r>
            <a:r>
              <a:rPr lang="en-US" altLang="zh-CN" sz="1400" b="0" i="1" u="none" strike="noStrike" baseline="0" dirty="0">
                <a:solidFill>
                  <a:srgbClr val="221E1F"/>
                </a:solidFill>
                <a:latin typeface="Times New Roman" panose="02020603050405020304" pitchFamily="18" charset="0"/>
              </a:rPr>
              <a:t>Z </a:t>
            </a:r>
            <a:r>
              <a:rPr lang="zh-CN" altLang="en-US" sz="1400" b="0" i="0" u="none" strike="noStrike" baseline="0" dirty="0">
                <a:solidFill>
                  <a:srgbClr val="221E1F"/>
                </a:solidFill>
                <a:latin typeface="方正细黑一萀"/>
              </a:rPr>
              <a:t>向进刀</a:t>
            </a:r>
            <a:r>
              <a:rPr lang="en-US" altLang="zh-CN" sz="1400" b="0" i="0" u="none" strike="noStrike" baseline="0" dirty="0">
                <a:solidFill>
                  <a:srgbClr val="221E1F"/>
                </a:solidFill>
                <a:latin typeface="方正细黑一萀"/>
              </a:rPr>
              <a:t>2.0mm</a:t>
            </a:r>
            <a:r>
              <a:rPr lang="zh-CN" altLang="en-US" sz="1400" b="0" i="0" u="none" strike="noStrike" baseline="0" dirty="0">
                <a:solidFill>
                  <a:srgbClr val="221E1F"/>
                </a:solidFill>
                <a:latin typeface="方正细黑一萀"/>
              </a:rPr>
              <a:t>，退刀</a:t>
            </a:r>
            <a:r>
              <a:rPr lang="en-US" altLang="zh-CN" sz="1400" b="0" i="0" u="none" strike="noStrike" baseline="0" dirty="0">
                <a:solidFill>
                  <a:srgbClr val="221E1F"/>
                </a:solidFill>
                <a:latin typeface="方正细黑一萀"/>
              </a:rPr>
              <a:t>1.0mm </a:t>
            </a:r>
          </a:p>
          <a:p>
            <a:pPr algn="just"/>
            <a:endParaRPr lang="en-US" altLang="zh-CN" sz="1400" b="0" i="0" u="none" strike="noStrike" baseline="0" dirty="0">
              <a:solidFill>
                <a:srgbClr val="221E1F"/>
              </a:solidFill>
              <a:latin typeface="方正细黑一萀"/>
            </a:endParaRPr>
          </a:p>
          <a:p>
            <a:pPr algn="just"/>
            <a:endParaRPr lang="en-US" altLang="zh-CN" sz="1400" dirty="0">
              <a:solidFill>
                <a:srgbClr val="221E1F"/>
              </a:solidFill>
              <a:latin typeface="方正细黑一萀"/>
            </a:endParaRPr>
          </a:p>
          <a:p>
            <a:pPr algn="just"/>
            <a:endParaRPr lang="en-US" altLang="zh-CN" sz="1400" b="0" i="0" u="none" strike="noStrike" baseline="0" dirty="0">
              <a:solidFill>
                <a:srgbClr val="221E1F"/>
              </a:solidFill>
              <a:latin typeface="方正细黑一萀"/>
            </a:endParaRPr>
          </a:p>
          <a:p>
            <a:pPr algn="just"/>
            <a:r>
              <a:rPr lang="zh-CN" altLang="en-US" sz="1400" b="0" i="0" u="none" strike="noStrike" baseline="0" dirty="0">
                <a:solidFill>
                  <a:srgbClr val="221E1F"/>
                </a:solidFill>
                <a:latin typeface="方正细黑一萀"/>
              </a:rPr>
              <a:t>车锥面</a:t>
            </a:r>
          </a:p>
          <a:p>
            <a:pPr algn="just"/>
            <a:r>
              <a:rPr lang="zh-CN" altLang="en-US" sz="1400" b="0" i="0" u="none" strike="noStrike" baseline="0" dirty="0">
                <a:solidFill>
                  <a:srgbClr val="221E1F"/>
                </a:solidFill>
                <a:latin typeface="方正细黑一萀"/>
              </a:rPr>
              <a:t>车</a:t>
            </a:r>
            <a:r>
              <a:rPr lang="el-GR" altLang="zh-CN" sz="1400" b="0" i="0" u="none" strike="noStrike" baseline="0" dirty="0">
                <a:solidFill>
                  <a:srgbClr val="221E1F"/>
                </a:solidFill>
                <a:latin typeface="方正细黑一萀"/>
              </a:rPr>
              <a:t>φ120 </a:t>
            </a:r>
            <a:r>
              <a:rPr lang="zh-CN" altLang="en-US" sz="1400" b="0" i="0" u="none" strike="noStrike" baseline="0" dirty="0">
                <a:solidFill>
                  <a:srgbClr val="221E1F"/>
                </a:solidFill>
                <a:latin typeface="方正细黑一萀"/>
              </a:rPr>
              <a:t>圆柱面</a:t>
            </a:r>
          </a:p>
          <a:p>
            <a:pPr algn="just"/>
            <a:endParaRPr lang="en-US" altLang="zh-CN" sz="1400" b="0" i="0" u="none" strike="noStrike" baseline="0" dirty="0">
              <a:solidFill>
                <a:srgbClr val="221E1F"/>
              </a:solidFill>
              <a:latin typeface="方正细黑一萀"/>
            </a:endParaRPr>
          </a:p>
          <a:p>
            <a:pPr algn="just"/>
            <a:endParaRPr lang="en-US" altLang="zh-CN" sz="1400" dirty="0">
              <a:solidFill>
                <a:srgbClr val="221E1F"/>
              </a:solidFill>
              <a:latin typeface="方正细黑一萀"/>
            </a:endParaRPr>
          </a:p>
          <a:p>
            <a:pPr algn="just"/>
            <a:endParaRPr lang="en-US" altLang="zh-CN" sz="1400" b="0" i="0" u="none" strike="noStrike" baseline="0" dirty="0">
              <a:solidFill>
                <a:srgbClr val="221E1F"/>
              </a:solidFill>
              <a:latin typeface="方正细黑一萀"/>
            </a:endParaRPr>
          </a:p>
          <a:p>
            <a:pPr algn="just"/>
            <a:r>
              <a:rPr lang="zh-CN" altLang="en-US" sz="1400" b="0" i="0" u="none" strike="noStrike" baseline="0" dirty="0">
                <a:solidFill>
                  <a:srgbClr val="221E1F"/>
                </a:solidFill>
                <a:latin typeface="方正细黑一萀"/>
              </a:rPr>
              <a:t>车</a:t>
            </a:r>
            <a:r>
              <a:rPr lang="el-GR" altLang="zh-CN" sz="1400" b="0" i="0" u="none" strike="noStrike" baseline="0" dirty="0">
                <a:solidFill>
                  <a:srgbClr val="221E1F"/>
                </a:solidFill>
                <a:latin typeface="方正细黑一萀"/>
              </a:rPr>
              <a:t>φ80 </a:t>
            </a:r>
            <a:r>
              <a:rPr lang="zh-CN" altLang="en-US" sz="1400" b="0" i="0" u="none" strike="noStrike" baseline="0" dirty="0">
                <a:solidFill>
                  <a:srgbClr val="221E1F"/>
                </a:solidFill>
                <a:latin typeface="方正细黑一萀"/>
              </a:rPr>
              <a:t>圆柱面</a:t>
            </a:r>
          </a:p>
          <a:p>
            <a:pPr algn="just"/>
            <a:r>
              <a:rPr lang="zh-CN" altLang="en-US" sz="1400" b="0" i="0" u="none" strike="noStrike" baseline="0" dirty="0">
                <a:solidFill>
                  <a:srgbClr val="221E1F"/>
                </a:solidFill>
                <a:latin typeface="方正细黑一萀"/>
              </a:rPr>
              <a:t>精加工循环</a:t>
            </a:r>
          </a:p>
          <a:p>
            <a:pPr algn="just"/>
            <a:r>
              <a:rPr lang="zh-CN" altLang="en-US" sz="1400" b="0" i="0" u="none" strike="noStrike" baseline="0" dirty="0">
                <a:solidFill>
                  <a:srgbClr val="221E1F"/>
                </a:solidFill>
                <a:latin typeface="方正细黑一萀"/>
              </a:rPr>
              <a:t>快退至换刀点</a:t>
            </a:r>
          </a:p>
          <a:p>
            <a:r>
              <a:rPr lang="zh-CN" altLang="en-US" sz="1400" b="0" i="0" u="none" strike="noStrike" baseline="0" dirty="0">
                <a:solidFill>
                  <a:srgbClr val="221E1F"/>
                </a:solidFill>
                <a:latin typeface="方正细黑一萀"/>
              </a:rPr>
              <a:t>程序结束	</a:t>
            </a:r>
          </a:p>
        </p:txBody>
      </p:sp>
      <p:sp>
        <p:nvSpPr>
          <p:cNvPr id="5" name="标题 1">
            <a:extLst>
              <a:ext uri="{FF2B5EF4-FFF2-40B4-BE49-F238E27FC236}">
                <a16:creationId xmlns:a16="http://schemas.microsoft.com/office/drawing/2014/main" id="{563EF9EE-D6C8-E2E5-B1AC-9BDB8D37A8FB}"/>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7.1 </a:t>
            </a:r>
            <a:r>
              <a:rPr lang="zh-CN" altLang="en-US" sz="2800" dirty="0">
                <a:latin typeface="+mj-ea"/>
                <a:cs typeface="+mn-ea"/>
                <a:sym typeface="+mn-lt"/>
              </a:rPr>
              <a:t>外轮廓加工</a:t>
            </a:r>
          </a:p>
        </p:txBody>
      </p:sp>
    </p:spTree>
    <p:extLst>
      <p:ext uri="{BB962C8B-B14F-4D97-AF65-F5344CB8AC3E}">
        <p14:creationId xmlns:p14="http://schemas.microsoft.com/office/powerpoint/2010/main" val="3684724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4117374" y="1107153"/>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实操加工</a:t>
            </a:r>
          </a:p>
        </p:txBody>
      </p:sp>
      <p:sp>
        <p:nvSpPr>
          <p:cNvPr id="12" name="文本占位符 5">
            <a:extLst>
              <a:ext uri="{FF2B5EF4-FFF2-40B4-BE49-F238E27FC236}">
                <a16:creationId xmlns:a16="http://schemas.microsoft.com/office/drawing/2014/main" id="{C475A55B-157E-DBB1-F56E-A37E6DE5940B}"/>
              </a:ext>
            </a:extLst>
          </p:cNvPr>
          <p:cNvSpPr txBox="1"/>
          <p:nvPr/>
        </p:nvSpPr>
        <p:spPr>
          <a:xfrm>
            <a:off x="623317" y="1679833"/>
            <a:ext cx="10455361" cy="221785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加工准备</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检查毛坯尺寸，按</a:t>
            </a:r>
            <a:r>
              <a:rPr lang="en-US" altLang="zh-CN" sz="1800" b="0" i="0" u="none" strike="noStrike" baseline="0" dirty="0">
                <a:solidFill>
                  <a:srgbClr val="221E1F"/>
                </a:solidFill>
                <a:latin typeface="方正书宋"/>
              </a:rPr>
              <a:t>φ100×30 mm </a:t>
            </a:r>
            <a:r>
              <a:rPr lang="zh-CN" altLang="en-US" sz="1800" b="0" i="0" u="none" strike="noStrike" baseline="0" dirty="0">
                <a:solidFill>
                  <a:srgbClr val="221E1F"/>
                </a:solidFill>
                <a:latin typeface="方正书宋"/>
              </a:rPr>
              <a:t>下料，装夹</a:t>
            </a:r>
            <a:r>
              <a:rPr lang="en-US" altLang="zh-CN" sz="1800" b="0" i="0" u="none" strike="noStrike" baseline="0" dirty="0">
                <a:solidFill>
                  <a:srgbClr val="221E1F"/>
                </a:solidFill>
                <a:latin typeface="方正书宋"/>
              </a:rPr>
              <a:t>φ100 </a:t>
            </a:r>
            <a:r>
              <a:rPr lang="zh-CN" altLang="en-US" sz="1800" b="0" i="0" u="none" strike="noStrike" baseline="0" dirty="0">
                <a:solidFill>
                  <a:srgbClr val="221E1F"/>
                </a:solidFill>
                <a:latin typeface="方正书宋"/>
              </a:rPr>
              <a:t>外圆；</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开机、回参考点</a:t>
            </a:r>
            <a:r>
              <a:rPr lang="zh-CN" altLang="en-US" dirty="0">
                <a:solidFill>
                  <a:srgbClr val="221E1F"/>
                </a:solidFill>
                <a:latin typeface="方正书宋"/>
              </a:rPr>
              <a:t>；</a:t>
            </a:r>
            <a:endParaRPr lang="en-US" altLang="zh-CN"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输入程序。把编写好的程序通过数控面板输入数控车床；</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装夹工件。坯料装夹在三爪自定心卡盘中，用划线盘校正并夹紧；</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装夹刀具。把外圆刀装入</a:t>
            </a:r>
            <a:r>
              <a:rPr lang="en-US" altLang="zh-CN" sz="1800" b="0" i="0" u="none" strike="noStrike" baseline="0" dirty="0">
                <a:solidFill>
                  <a:srgbClr val="221E1F"/>
                </a:solidFill>
                <a:latin typeface="方正书宋"/>
              </a:rPr>
              <a:t>T01</a:t>
            </a:r>
            <a:r>
              <a:rPr lang="zh-CN" altLang="en-US" sz="1800" b="0" i="0" u="none" strike="noStrike" baseline="0" dirty="0">
                <a:solidFill>
                  <a:srgbClr val="221E1F"/>
                </a:solidFill>
                <a:latin typeface="方正书宋"/>
              </a:rPr>
              <a:t>号刀位。</a:t>
            </a:r>
            <a:endParaRPr lang="en-US" altLang="zh-CN" sz="1800" b="0" i="0" u="none" strike="noStrike" baseline="0" dirty="0">
              <a:solidFill>
                <a:srgbClr val="221E1F"/>
              </a:solidFill>
              <a:latin typeface="方正书宋"/>
            </a:endParaRPr>
          </a:p>
        </p:txBody>
      </p:sp>
      <p:sp>
        <p:nvSpPr>
          <p:cNvPr id="2" name="文本占位符 5">
            <a:extLst>
              <a:ext uri="{FF2B5EF4-FFF2-40B4-BE49-F238E27FC236}">
                <a16:creationId xmlns:a16="http://schemas.microsoft.com/office/drawing/2014/main" id="{567ECFB1-3FDC-E489-10A7-5C0530995CB5}"/>
              </a:ext>
            </a:extLst>
          </p:cNvPr>
          <p:cNvSpPr txBox="1"/>
          <p:nvPr/>
        </p:nvSpPr>
        <p:spPr>
          <a:xfrm>
            <a:off x="623316" y="3897684"/>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对刀</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采用试切法对刀，通过对刀把操作得到的零偏值分别输入到各自的补偿中，加工时调用。</a:t>
            </a:r>
            <a:endParaRPr lang="en-US" altLang="zh-CN" sz="1800" b="0" i="0" u="none" strike="noStrike" baseline="0" dirty="0">
              <a:solidFill>
                <a:srgbClr val="221E1F"/>
              </a:solidFill>
              <a:latin typeface="方正书宋"/>
            </a:endParaRPr>
          </a:p>
        </p:txBody>
      </p:sp>
      <p:sp>
        <p:nvSpPr>
          <p:cNvPr id="4" name="文本占位符 5">
            <a:extLst>
              <a:ext uri="{FF2B5EF4-FFF2-40B4-BE49-F238E27FC236}">
                <a16:creationId xmlns:a16="http://schemas.microsoft.com/office/drawing/2014/main" id="{86272780-5E7C-88D2-7E5F-C00624071817}"/>
              </a:ext>
            </a:extLst>
          </p:cNvPr>
          <p:cNvSpPr txBox="1"/>
          <p:nvPr/>
        </p:nvSpPr>
        <p:spPr>
          <a:xfrm>
            <a:off x="623316" y="4622048"/>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空运行及仿真</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对输入的程序进行空运行或轨迹仿真，以检验程序是否正。</a:t>
            </a:r>
            <a:endParaRPr lang="en-US" altLang="zh-CN" sz="1800" b="0" i="0" u="none" strike="noStrike" baseline="0" dirty="0">
              <a:solidFill>
                <a:srgbClr val="221E1F"/>
              </a:solidFill>
              <a:latin typeface="方正书宋"/>
            </a:endParaRPr>
          </a:p>
        </p:txBody>
      </p:sp>
      <p:sp>
        <p:nvSpPr>
          <p:cNvPr id="5" name="标题 1">
            <a:extLst>
              <a:ext uri="{FF2B5EF4-FFF2-40B4-BE49-F238E27FC236}">
                <a16:creationId xmlns:a16="http://schemas.microsoft.com/office/drawing/2014/main" id="{B59DEC0A-1B6B-DD3B-D466-67C45A46AB2E}"/>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7.1 </a:t>
            </a:r>
            <a:r>
              <a:rPr lang="zh-CN" altLang="en-US" sz="2800" dirty="0">
                <a:latin typeface="+mj-ea"/>
                <a:cs typeface="+mn-ea"/>
                <a:sym typeface="+mn-lt"/>
              </a:rPr>
              <a:t>外轮廓加工</a:t>
            </a:r>
          </a:p>
        </p:txBody>
      </p:sp>
    </p:spTree>
    <p:extLst>
      <p:ext uri="{BB962C8B-B14F-4D97-AF65-F5344CB8AC3E}">
        <p14:creationId xmlns:p14="http://schemas.microsoft.com/office/powerpoint/2010/main" val="18619103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4117374" y="1155586"/>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实操加工</a:t>
            </a:r>
          </a:p>
        </p:txBody>
      </p:sp>
      <p:sp>
        <p:nvSpPr>
          <p:cNvPr id="12" name="文本占位符 5">
            <a:extLst>
              <a:ext uri="{FF2B5EF4-FFF2-40B4-BE49-F238E27FC236}">
                <a16:creationId xmlns:a16="http://schemas.microsoft.com/office/drawing/2014/main" id="{C475A55B-157E-DBB1-F56E-A37E6DE5940B}"/>
              </a:ext>
            </a:extLst>
          </p:cNvPr>
          <p:cNvSpPr txBox="1"/>
          <p:nvPr/>
        </p:nvSpPr>
        <p:spPr>
          <a:xfrm>
            <a:off x="623317" y="1679833"/>
            <a:ext cx="10455361" cy="113755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4. </a:t>
            </a:r>
            <a:r>
              <a:rPr lang="zh-CN" altLang="en-US" b="1" dirty="0">
                <a:solidFill>
                  <a:schemeClr val="accent1"/>
                </a:solidFill>
                <a:latin typeface="方正书宋"/>
              </a:rPr>
              <a:t>零件自动加工</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选择自动加工模式，打开程序，调好进给倍率，按下数控启动按钮进行自动加工。加工过程中，外圆尺寸的控制采用试切、试测来保证</a:t>
            </a:r>
            <a:endParaRPr lang="en-US" altLang="zh-CN" sz="1800" b="0" i="0" u="none" strike="noStrike" baseline="0" dirty="0">
              <a:solidFill>
                <a:srgbClr val="221E1F"/>
              </a:solidFill>
              <a:latin typeface="方正书宋"/>
            </a:endParaRPr>
          </a:p>
        </p:txBody>
      </p:sp>
      <p:sp>
        <p:nvSpPr>
          <p:cNvPr id="2" name="文本占位符 5">
            <a:extLst>
              <a:ext uri="{FF2B5EF4-FFF2-40B4-BE49-F238E27FC236}">
                <a16:creationId xmlns:a16="http://schemas.microsoft.com/office/drawing/2014/main" id="{567ECFB1-3FDC-E489-10A7-5C0530995CB5}"/>
              </a:ext>
            </a:extLst>
          </p:cNvPr>
          <p:cNvSpPr txBox="1"/>
          <p:nvPr/>
        </p:nvSpPr>
        <p:spPr>
          <a:xfrm>
            <a:off x="623317" y="2777838"/>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5. </a:t>
            </a:r>
            <a:r>
              <a:rPr lang="zh-CN" altLang="en-US" b="1" dirty="0">
                <a:solidFill>
                  <a:schemeClr val="accent1"/>
                </a:solidFill>
                <a:latin typeface="方正书宋"/>
              </a:rPr>
              <a:t>零件检测</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选择相应的量具对工件进行测量</a:t>
            </a:r>
            <a:endParaRPr lang="en-US" altLang="zh-CN" sz="1800" b="0" i="0" u="none" strike="noStrike" baseline="0" dirty="0">
              <a:solidFill>
                <a:srgbClr val="221E1F"/>
              </a:solidFill>
              <a:latin typeface="方正书宋"/>
            </a:endParaRPr>
          </a:p>
        </p:txBody>
      </p:sp>
      <p:sp>
        <p:nvSpPr>
          <p:cNvPr id="4" name="文本占位符 5">
            <a:extLst>
              <a:ext uri="{FF2B5EF4-FFF2-40B4-BE49-F238E27FC236}">
                <a16:creationId xmlns:a16="http://schemas.microsoft.com/office/drawing/2014/main" id="{86272780-5E7C-88D2-7E5F-C00624071817}"/>
              </a:ext>
            </a:extLst>
          </p:cNvPr>
          <p:cNvSpPr txBox="1"/>
          <p:nvPr/>
        </p:nvSpPr>
        <p:spPr>
          <a:xfrm>
            <a:off x="623317" y="3555295"/>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6. </a:t>
            </a:r>
            <a:r>
              <a:rPr lang="zh-CN" altLang="en-US" b="1" dirty="0">
                <a:solidFill>
                  <a:schemeClr val="accent1"/>
                </a:solidFill>
                <a:latin typeface="方正书宋"/>
              </a:rPr>
              <a:t>加工结束</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清理车床</a:t>
            </a:r>
            <a:endParaRPr lang="en-US" altLang="zh-CN" sz="1800" b="0" i="0" u="none" strike="noStrike" baseline="0" dirty="0">
              <a:solidFill>
                <a:srgbClr val="221E1F"/>
              </a:solidFill>
              <a:latin typeface="方正书宋"/>
            </a:endParaRPr>
          </a:p>
        </p:txBody>
      </p:sp>
      <p:sp>
        <p:nvSpPr>
          <p:cNvPr id="5" name="标题 1">
            <a:extLst>
              <a:ext uri="{FF2B5EF4-FFF2-40B4-BE49-F238E27FC236}">
                <a16:creationId xmlns:a16="http://schemas.microsoft.com/office/drawing/2014/main" id="{5808BE1B-882B-6741-109F-46BA8A92E9AC}"/>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7.1 </a:t>
            </a:r>
            <a:r>
              <a:rPr lang="zh-CN" altLang="en-US" sz="2800" dirty="0">
                <a:latin typeface="+mj-ea"/>
                <a:cs typeface="+mn-ea"/>
                <a:sym typeface="+mn-lt"/>
              </a:rPr>
              <a:t>外轮廓加工</a:t>
            </a:r>
          </a:p>
        </p:txBody>
      </p:sp>
    </p:spTree>
    <p:extLst>
      <p:ext uri="{BB962C8B-B14F-4D97-AF65-F5344CB8AC3E}">
        <p14:creationId xmlns:p14="http://schemas.microsoft.com/office/powerpoint/2010/main" val="9994025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3722251" y="1155586"/>
            <a:ext cx="474749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五</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轴类加工训练的注意事项</a:t>
            </a:r>
          </a:p>
        </p:txBody>
      </p:sp>
      <p:sp>
        <p:nvSpPr>
          <p:cNvPr id="12" name="文本占位符 5">
            <a:extLst>
              <a:ext uri="{FF2B5EF4-FFF2-40B4-BE49-F238E27FC236}">
                <a16:creationId xmlns:a16="http://schemas.microsoft.com/office/drawing/2014/main" id="{C475A55B-157E-DBB1-F56E-A37E6DE5940B}"/>
              </a:ext>
            </a:extLst>
          </p:cNvPr>
          <p:cNvSpPr txBox="1"/>
          <p:nvPr/>
        </p:nvSpPr>
        <p:spPr>
          <a:xfrm>
            <a:off x="738820" y="1793463"/>
            <a:ext cx="10455361"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使用</a:t>
            </a:r>
            <a:r>
              <a:rPr lang="en-US" altLang="zh-CN" sz="1800" b="0" i="0" u="none" strike="noStrike" baseline="0" dirty="0">
                <a:solidFill>
                  <a:srgbClr val="221E1F"/>
                </a:solidFill>
                <a:latin typeface="方正书宋"/>
              </a:rPr>
              <a:t>G72 </a:t>
            </a:r>
            <a:r>
              <a:rPr lang="zh-CN" altLang="en-US" sz="1800" b="0" i="0" u="none" strike="noStrike" baseline="0" dirty="0">
                <a:solidFill>
                  <a:srgbClr val="221E1F"/>
                </a:solidFill>
                <a:latin typeface="方正书宋"/>
              </a:rPr>
              <a:t>指令编程时，在顺序号</a:t>
            </a:r>
            <a:r>
              <a:rPr lang="en-US" altLang="zh-CN" sz="1800" b="0" i="0" u="none" strike="noStrike" baseline="0" dirty="0">
                <a:solidFill>
                  <a:srgbClr val="221E1F"/>
                </a:solidFill>
                <a:latin typeface="方正书宋"/>
              </a:rPr>
              <a:t>NS </a:t>
            </a:r>
            <a:r>
              <a:rPr lang="zh-CN" altLang="en-US" sz="1800" b="0" i="0" u="none" strike="noStrike" baseline="0" dirty="0">
                <a:solidFill>
                  <a:srgbClr val="221E1F"/>
                </a:solidFill>
                <a:latin typeface="方正书宋"/>
              </a:rPr>
              <a:t>中必须沿</a:t>
            </a:r>
            <a:r>
              <a:rPr lang="en-US" altLang="zh-CN" sz="1800" b="0" i="1" u="none" strike="noStrike" baseline="0" dirty="0">
                <a:solidFill>
                  <a:srgbClr val="221E1F"/>
                </a:solidFill>
                <a:latin typeface="Times New Roman" panose="02020603050405020304" pitchFamily="18" charset="0"/>
              </a:rPr>
              <a:t>Z </a:t>
            </a:r>
            <a:r>
              <a:rPr lang="zh-CN" altLang="en-US" sz="1800" b="0" i="0" u="none" strike="noStrike" baseline="0" dirty="0">
                <a:solidFill>
                  <a:srgbClr val="221E1F"/>
                </a:solidFill>
                <a:latin typeface="方正书宋"/>
              </a:rPr>
              <a:t>向进刀，且不能出现</a:t>
            </a:r>
            <a:r>
              <a:rPr lang="en-US" altLang="zh-CN" sz="1800" b="0" i="1" u="none" strike="noStrike" baseline="0" dirty="0">
                <a:solidFill>
                  <a:srgbClr val="221E1F"/>
                </a:solidFill>
                <a:latin typeface="Times New Roman" panose="02020603050405020304" pitchFamily="18" charset="0"/>
              </a:rPr>
              <a:t>X </a:t>
            </a:r>
            <a:r>
              <a:rPr lang="zh-CN" altLang="en-US" sz="1800" b="0" i="0" u="none" strike="noStrike" baseline="0" dirty="0">
                <a:solidFill>
                  <a:srgbClr val="221E1F"/>
                </a:solidFill>
                <a:latin typeface="方正书宋"/>
              </a:rPr>
              <a:t>坐标值， 否则会出现程序报警</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编程切削路线应从左到右，自大到小。</a:t>
            </a:r>
            <a:endParaRPr lang="en-US" altLang="zh-CN" sz="1800" b="0" i="0" u="none" strike="noStrike" baseline="0" dirty="0">
              <a:solidFill>
                <a:srgbClr val="221E1F"/>
              </a:solidFill>
              <a:latin typeface="方正书宋"/>
            </a:endParaRPr>
          </a:p>
        </p:txBody>
      </p:sp>
      <p:sp>
        <p:nvSpPr>
          <p:cNvPr id="6" name="标题 3">
            <a:extLst>
              <a:ext uri="{FF2B5EF4-FFF2-40B4-BE49-F238E27FC236}">
                <a16:creationId xmlns:a16="http://schemas.microsoft.com/office/drawing/2014/main" id="{F180C721-99FC-3C4B-96CE-AB0F55A39082}"/>
              </a:ext>
            </a:extLst>
          </p:cNvPr>
          <p:cNvSpPr txBox="1">
            <a:spLocks/>
          </p:cNvSpPr>
          <p:nvPr/>
        </p:nvSpPr>
        <p:spPr>
          <a:xfrm>
            <a:off x="3722253" y="2904753"/>
            <a:ext cx="474749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六</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sp>
        <p:nvSpPr>
          <p:cNvPr id="7" name="文本占位符 5">
            <a:extLst>
              <a:ext uri="{FF2B5EF4-FFF2-40B4-BE49-F238E27FC236}">
                <a16:creationId xmlns:a16="http://schemas.microsoft.com/office/drawing/2014/main" id="{1C504098-FEE6-CE8B-C9DB-7DE9D50A7962}"/>
              </a:ext>
            </a:extLst>
          </p:cNvPr>
          <p:cNvSpPr txBox="1"/>
          <p:nvPr/>
        </p:nvSpPr>
        <p:spPr>
          <a:xfrm>
            <a:off x="1237297" y="3620611"/>
            <a:ext cx="10455361" cy="222932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zh-CN" altLang="en-US" sz="1800" b="1" i="0" u="none" strike="noStrike" baseline="0" dirty="0">
                <a:solidFill>
                  <a:schemeClr val="accent1"/>
                </a:solidFill>
                <a:latin typeface="方正书宋"/>
              </a:rPr>
              <a:t>试说明外圆粗车循环</a:t>
            </a:r>
            <a:r>
              <a:rPr lang="en-US" altLang="zh-CN" sz="1800" b="1" i="0" u="none" strike="noStrike" baseline="0" dirty="0">
                <a:solidFill>
                  <a:schemeClr val="accent1"/>
                </a:solidFill>
                <a:latin typeface="方正书宋"/>
              </a:rPr>
              <a:t>G71 </a:t>
            </a:r>
            <a:r>
              <a:rPr lang="zh-CN" altLang="en-US" sz="1800" b="1" i="0" u="none" strike="noStrike" baseline="0" dirty="0">
                <a:solidFill>
                  <a:schemeClr val="accent1"/>
                </a:solidFill>
                <a:latin typeface="方正书宋"/>
              </a:rPr>
              <a:t>指令和端面粗车</a:t>
            </a:r>
            <a:r>
              <a:rPr lang="en-US" altLang="zh-CN" sz="1800" b="1" i="0" u="none" strike="noStrike" baseline="0" dirty="0">
                <a:solidFill>
                  <a:schemeClr val="accent1"/>
                </a:solidFill>
                <a:latin typeface="方正书宋"/>
              </a:rPr>
              <a:t>G72 </a:t>
            </a:r>
            <a:r>
              <a:rPr lang="zh-CN" altLang="en-US" sz="1800" b="1" i="0" u="none" strike="noStrike" baseline="0" dirty="0">
                <a:solidFill>
                  <a:schemeClr val="accent1"/>
                </a:solidFill>
                <a:latin typeface="方正书宋"/>
              </a:rPr>
              <a:t>指令的特点。</a:t>
            </a:r>
          </a:p>
          <a:p>
            <a:pPr marL="0" indent="0" algn="just">
              <a:buNone/>
            </a:pPr>
            <a:endParaRPr lang="en-US" altLang="zh-CN" sz="1800" b="1" i="0" u="none" strike="noStrike" baseline="0" dirty="0">
              <a:solidFill>
                <a:schemeClr val="accent1"/>
              </a:solidFill>
              <a:latin typeface="方正书宋"/>
            </a:endParaRPr>
          </a:p>
          <a:p>
            <a:pPr marL="0" indent="0" algn="just">
              <a:buNone/>
            </a:pPr>
            <a:r>
              <a:rPr lang="zh-CN" altLang="en-US" sz="1800" b="1" i="0" u="none" strike="noStrike" baseline="0" dirty="0">
                <a:solidFill>
                  <a:schemeClr val="accent1"/>
                </a:solidFill>
                <a:latin typeface="方正书宋"/>
              </a:rPr>
              <a:t>本任务中的零件外轮廓用</a:t>
            </a:r>
            <a:r>
              <a:rPr lang="en-US" altLang="zh-CN" sz="1800" b="1" i="0" u="none" strike="noStrike" baseline="0" dirty="0">
                <a:solidFill>
                  <a:schemeClr val="accent1"/>
                </a:solidFill>
                <a:latin typeface="方正书宋"/>
              </a:rPr>
              <a:t>G71 </a:t>
            </a:r>
            <a:r>
              <a:rPr lang="zh-CN" altLang="en-US" sz="1800" b="1" i="0" u="none" strike="noStrike" baseline="0" dirty="0">
                <a:solidFill>
                  <a:schemeClr val="accent1"/>
                </a:solidFill>
                <a:latin typeface="方正书宋"/>
              </a:rPr>
              <a:t>指令如何加工。</a:t>
            </a:r>
            <a:endParaRPr lang="en-US" altLang="zh-CN" sz="1800" b="1" i="0" u="none" strike="noStrike" baseline="0" dirty="0">
              <a:solidFill>
                <a:schemeClr val="accent1"/>
              </a:solidFill>
              <a:latin typeface="方正书宋"/>
            </a:endParaRPr>
          </a:p>
          <a:p>
            <a:pPr marL="0" indent="0" algn="just">
              <a:buNone/>
            </a:pPr>
            <a:endParaRPr lang="zh-CN" altLang="en-US" sz="1800" b="1" i="0" u="none" strike="noStrike" baseline="0" dirty="0">
              <a:solidFill>
                <a:schemeClr val="accent1"/>
              </a:solidFill>
              <a:latin typeface="方正书宋"/>
            </a:endParaRPr>
          </a:p>
          <a:p>
            <a:pPr marL="0" indent="0" algn="just">
              <a:buNone/>
            </a:pPr>
            <a:r>
              <a:rPr lang="zh-CN" altLang="en-US" sz="1800" b="1" i="0" u="none" strike="noStrike" baseline="0" dirty="0">
                <a:solidFill>
                  <a:schemeClr val="accent1"/>
                </a:solidFill>
                <a:latin typeface="方正书宋"/>
              </a:rPr>
              <a:t>编制如右图所示的零件外轮廓的加工程序。</a:t>
            </a:r>
          </a:p>
          <a:p>
            <a:pPr marL="0" indent="0" algn="just">
              <a:buNone/>
            </a:pPr>
            <a:endParaRPr lang="en-US" altLang="zh-CN" sz="1800" b="1" i="0" u="none" strike="noStrike" baseline="0" dirty="0">
              <a:solidFill>
                <a:schemeClr val="accent1"/>
              </a:solidFill>
              <a:latin typeface="方正书宋"/>
            </a:endParaRPr>
          </a:p>
        </p:txBody>
      </p:sp>
      <p:sp>
        <p:nvSpPr>
          <p:cNvPr id="15" name="文本框 14">
            <a:extLst>
              <a:ext uri="{FF2B5EF4-FFF2-40B4-BE49-F238E27FC236}">
                <a16:creationId xmlns:a16="http://schemas.microsoft.com/office/drawing/2014/main" id="{5FD3F5F7-0888-32DB-3694-EF0E82831146}"/>
              </a:ext>
            </a:extLst>
          </p:cNvPr>
          <p:cNvSpPr txBox="1"/>
          <p:nvPr/>
        </p:nvSpPr>
        <p:spPr>
          <a:xfrm>
            <a:off x="8469744" y="6549539"/>
            <a:ext cx="1907240" cy="338554"/>
          </a:xfrm>
          <a:prstGeom prst="rect">
            <a:avLst/>
          </a:prstGeom>
          <a:noFill/>
        </p:spPr>
        <p:txBody>
          <a:bodyPr wrap="square">
            <a:spAutoFit/>
          </a:bodyPr>
          <a:lstStyle/>
          <a:p>
            <a:pPr algn="ctr"/>
            <a:r>
              <a:rPr lang="zh-CN" altLang="en-US" sz="1600" b="1" spc="-150" dirty="0">
                <a:solidFill>
                  <a:srgbClr val="221E1F"/>
                </a:solidFill>
                <a:latin typeface="方正书宋"/>
              </a:rPr>
              <a:t>外轮廓加工练习题</a:t>
            </a:r>
            <a:endParaRPr lang="zh-CN" altLang="en-US" sz="1600" b="1" spc="-150" dirty="0"/>
          </a:p>
        </p:txBody>
      </p:sp>
      <p:sp>
        <p:nvSpPr>
          <p:cNvPr id="16" name="1">
            <a:extLst>
              <a:ext uri="{FF2B5EF4-FFF2-40B4-BE49-F238E27FC236}">
                <a16:creationId xmlns:a16="http://schemas.microsoft.com/office/drawing/2014/main" id="{270EE9A0-18C6-4DD2-6D33-D1C54BC4CFD1}"/>
              </a:ext>
            </a:extLst>
          </p:cNvPr>
          <p:cNvSpPr/>
          <p:nvPr/>
        </p:nvSpPr>
        <p:spPr bwMode="auto">
          <a:xfrm rot="5400000">
            <a:off x="797873" y="3578823"/>
            <a:ext cx="505489" cy="37335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7" name="Index-1">
            <a:extLst>
              <a:ext uri="{FF2B5EF4-FFF2-40B4-BE49-F238E27FC236}">
                <a16:creationId xmlns:a16="http://schemas.microsoft.com/office/drawing/2014/main" id="{325CC22F-44AE-6261-F7BF-2EF356B4F3E4}"/>
              </a:ext>
            </a:extLst>
          </p:cNvPr>
          <p:cNvSpPr txBox="1"/>
          <p:nvPr/>
        </p:nvSpPr>
        <p:spPr>
          <a:xfrm>
            <a:off x="473103" y="3550771"/>
            <a:ext cx="4676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accent1"/>
                </a:solidFill>
                <a:latin typeface="Arial" panose="020B0604020202020204" pitchFamily="34" charset="0"/>
                <a:ea typeface="微软雅黑" panose="020B0503020204020204" pitchFamily="34" charset="-122"/>
              </a:rPr>
              <a:t>01</a:t>
            </a:r>
            <a:endParaRPr lang="zh-CN" altLang="en-US" sz="2000" b="1" dirty="0">
              <a:solidFill>
                <a:schemeClr val="accent1"/>
              </a:solidFill>
              <a:latin typeface="Arial" panose="020B0604020202020204" pitchFamily="34" charset="0"/>
              <a:ea typeface="微软雅黑" panose="020B0503020204020204" pitchFamily="34" charset="-122"/>
            </a:endParaRPr>
          </a:p>
        </p:txBody>
      </p:sp>
      <p:sp>
        <p:nvSpPr>
          <p:cNvPr id="3" name="1">
            <a:extLst>
              <a:ext uri="{FF2B5EF4-FFF2-40B4-BE49-F238E27FC236}">
                <a16:creationId xmlns:a16="http://schemas.microsoft.com/office/drawing/2014/main" id="{877260D7-EB0E-C34E-9209-80661A35D362}"/>
              </a:ext>
            </a:extLst>
          </p:cNvPr>
          <p:cNvSpPr/>
          <p:nvPr/>
        </p:nvSpPr>
        <p:spPr bwMode="auto">
          <a:xfrm rot="5400000">
            <a:off x="796955" y="4319661"/>
            <a:ext cx="505489" cy="37335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4" name="Index-1">
            <a:extLst>
              <a:ext uri="{FF2B5EF4-FFF2-40B4-BE49-F238E27FC236}">
                <a16:creationId xmlns:a16="http://schemas.microsoft.com/office/drawing/2014/main" id="{6B39A2E0-2225-0855-9D17-5298118C3F68}"/>
              </a:ext>
            </a:extLst>
          </p:cNvPr>
          <p:cNvSpPr txBox="1"/>
          <p:nvPr/>
        </p:nvSpPr>
        <p:spPr>
          <a:xfrm>
            <a:off x="472185" y="4291609"/>
            <a:ext cx="4676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accent1"/>
                </a:solidFill>
                <a:latin typeface="Arial" panose="020B0604020202020204" pitchFamily="34" charset="0"/>
                <a:ea typeface="微软雅黑" panose="020B0503020204020204" pitchFamily="34" charset="-122"/>
              </a:rPr>
              <a:t>02</a:t>
            </a:r>
            <a:endParaRPr lang="zh-CN" altLang="en-US" sz="2000" b="1" dirty="0">
              <a:solidFill>
                <a:schemeClr val="accent1"/>
              </a:solidFill>
              <a:latin typeface="Arial" panose="020B0604020202020204" pitchFamily="34" charset="0"/>
              <a:ea typeface="微软雅黑" panose="020B0503020204020204" pitchFamily="34" charset="-122"/>
            </a:endParaRPr>
          </a:p>
        </p:txBody>
      </p:sp>
      <p:sp>
        <p:nvSpPr>
          <p:cNvPr id="5" name="1">
            <a:extLst>
              <a:ext uri="{FF2B5EF4-FFF2-40B4-BE49-F238E27FC236}">
                <a16:creationId xmlns:a16="http://schemas.microsoft.com/office/drawing/2014/main" id="{13B0787C-9292-1F2B-C2BD-A9D2287F3653}"/>
              </a:ext>
            </a:extLst>
          </p:cNvPr>
          <p:cNvSpPr/>
          <p:nvPr/>
        </p:nvSpPr>
        <p:spPr bwMode="auto">
          <a:xfrm rot="5400000">
            <a:off x="788675" y="5071208"/>
            <a:ext cx="505489" cy="37335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8" name="Index-1">
            <a:extLst>
              <a:ext uri="{FF2B5EF4-FFF2-40B4-BE49-F238E27FC236}">
                <a16:creationId xmlns:a16="http://schemas.microsoft.com/office/drawing/2014/main" id="{77FBA335-77C0-9146-C4E2-D91FB82ACB67}"/>
              </a:ext>
            </a:extLst>
          </p:cNvPr>
          <p:cNvSpPr txBox="1"/>
          <p:nvPr/>
        </p:nvSpPr>
        <p:spPr>
          <a:xfrm>
            <a:off x="463905" y="5043156"/>
            <a:ext cx="4676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accent1"/>
                </a:solidFill>
                <a:latin typeface="Arial" panose="020B0604020202020204" pitchFamily="34" charset="0"/>
                <a:ea typeface="微软雅黑" panose="020B0503020204020204" pitchFamily="34" charset="-122"/>
              </a:rPr>
              <a:t>03</a:t>
            </a:r>
            <a:endParaRPr lang="zh-CN" altLang="en-US" sz="2000" b="1" dirty="0">
              <a:solidFill>
                <a:schemeClr val="accent1"/>
              </a:solidFill>
              <a:latin typeface="Arial" panose="020B0604020202020204" pitchFamily="34" charset="0"/>
              <a:ea typeface="微软雅黑" panose="020B0503020204020204" pitchFamily="34" charset="-122"/>
            </a:endParaRPr>
          </a:p>
        </p:txBody>
      </p:sp>
      <p:pic>
        <p:nvPicPr>
          <p:cNvPr id="21" name="图片 20">
            <a:extLst>
              <a:ext uri="{FF2B5EF4-FFF2-40B4-BE49-F238E27FC236}">
                <a16:creationId xmlns:a16="http://schemas.microsoft.com/office/drawing/2014/main" id="{46996676-7F47-377F-09A9-F6223AF8982C}"/>
              </a:ext>
            </a:extLst>
          </p:cNvPr>
          <p:cNvPicPr>
            <a:picLocks noChangeAspect="1"/>
          </p:cNvPicPr>
          <p:nvPr/>
        </p:nvPicPr>
        <p:blipFill>
          <a:blip r:embed="rId3"/>
          <a:stretch>
            <a:fillRect/>
          </a:stretch>
        </p:blipFill>
        <p:spPr>
          <a:xfrm>
            <a:off x="7525376" y="3414672"/>
            <a:ext cx="2052882" cy="2918940"/>
          </a:xfrm>
          <a:prstGeom prst="rect">
            <a:avLst/>
          </a:prstGeom>
        </p:spPr>
      </p:pic>
      <p:pic>
        <p:nvPicPr>
          <p:cNvPr id="23" name="图片 22">
            <a:extLst>
              <a:ext uri="{FF2B5EF4-FFF2-40B4-BE49-F238E27FC236}">
                <a16:creationId xmlns:a16="http://schemas.microsoft.com/office/drawing/2014/main" id="{7C1476C4-066E-11C0-97AD-2092DD855466}"/>
              </a:ext>
            </a:extLst>
          </p:cNvPr>
          <p:cNvPicPr>
            <a:picLocks noChangeAspect="1"/>
          </p:cNvPicPr>
          <p:nvPr/>
        </p:nvPicPr>
        <p:blipFill>
          <a:blip r:embed="rId4"/>
          <a:stretch>
            <a:fillRect/>
          </a:stretch>
        </p:blipFill>
        <p:spPr>
          <a:xfrm>
            <a:off x="9692968" y="3532705"/>
            <a:ext cx="1635094" cy="2800907"/>
          </a:xfrm>
          <a:prstGeom prst="rect">
            <a:avLst/>
          </a:prstGeom>
        </p:spPr>
      </p:pic>
      <p:sp>
        <p:nvSpPr>
          <p:cNvPr id="24" name="文本框 23">
            <a:extLst>
              <a:ext uri="{FF2B5EF4-FFF2-40B4-BE49-F238E27FC236}">
                <a16:creationId xmlns:a16="http://schemas.microsoft.com/office/drawing/2014/main" id="{B74CBAD4-5DA9-BA38-A882-45F07A908E5E}"/>
              </a:ext>
            </a:extLst>
          </p:cNvPr>
          <p:cNvSpPr txBox="1"/>
          <p:nvPr/>
        </p:nvSpPr>
        <p:spPr>
          <a:xfrm>
            <a:off x="7599049" y="6196832"/>
            <a:ext cx="1907240" cy="276999"/>
          </a:xfrm>
          <a:prstGeom prst="rect">
            <a:avLst/>
          </a:prstGeom>
          <a:noFill/>
        </p:spPr>
        <p:txBody>
          <a:bodyPr wrap="square">
            <a:spAutoFit/>
          </a:bodyPr>
          <a:lstStyle/>
          <a:p>
            <a:pPr algn="ctr"/>
            <a:r>
              <a:rPr lang="zh-CN" altLang="en-US" sz="1200" b="1" i="0" u="none" strike="noStrike" baseline="0" dirty="0">
                <a:solidFill>
                  <a:srgbClr val="221E1F"/>
                </a:solidFill>
                <a:latin typeface="方正书宋"/>
              </a:rPr>
              <a:t>毛坯：</a:t>
            </a:r>
            <a:r>
              <a:rPr lang="el-GR" altLang="zh-CN" sz="1200" b="1" i="0" u="none" strike="noStrike" baseline="0" dirty="0">
                <a:solidFill>
                  <a:srgbClr val="221E1F"/>
                </a:solidFill>
                <a:latin typeface="方正书宋"/>
              </a:rPr>
              <a:t>φ85×60 </a:t>
            </a:r>
            <a:r>
              <a:rPr lang="en-US" altLang="zh-CN" sz="1200" b="1" i="0" u="none" strike="noStrike" baseline="0" dirty="0">
                <a:solidFill>
                  <a:srgbClr val="221E1F"/>
                </a:solidFill>
                <a:latin typeface="方正书宋"/>
              </a:rPr>
              <a:t>mm </a:t>
            </a:r>
            <a:endParaRPr lang="zh-CN" altLang="en-US" sz="1100" b="1" spc="-150" dirty="0"/>
          </a:p>
        </p:txBody>
      </p:sp>
      <p:sp>
        <p:nvSpPr>
          <p:cNvPr id="25" name="文本框 24">
            <a:extLst>
              <a:ext uri="{FF2B5EF4-FFF2-40B4-BE49-F238E27FC236}">
                <a16:creationId xmlns:a16="http://schemas.microsoft.com/office/drawing/2014/main" id="{535762BC-C74A-5191-8C09-EEDC0DCA5427}"/>
              </a:ext>
            </a:extLst>
          </p:cNvPr>
          <p:cNvSpPr txBox="1"/>
          <p:nvPr/>
        </p:nvSpPr>
        <p:spPr>
          <a:xfrm>
            <a:off x="9556895" y="6216650"/>
            <a:ext cx="1907240" cy="276999"/>
          </a:xfrm>
          <a:prstGeom prst="rect">
            <a:avLst/>
          </a:prstGeom>
          <a:noFill/>
        </p:spPr>
        <p:txBody>
          <a:bodyPr wrap="square">
            <a:spAutoFit/>
          </a:bodyPr>
          <a:lstStyle/>
          <a:p>
            <a:pPr algn="ctr"/>
            <a:r>
              <a:rPr lang="zh-CN" altLang="en-US" sz="1200" b="1" i="0" u="none" strike="noStrike" baseline="0" dirty="0">
                <a:solidFill>
                  <a:srgbClr val="221E1F"/>
                </a:solidFill>
                <a:latin typeface="方正书宋"/>
              </a:rPr>
              <a:t>毛坯：</a:t>
            </a:r>
            <a:r>
              <a:rPr lang="el-GR" altLang="zh-CN" sz="1200" b="1" i="0" u="none" strike="noStrike" baseline="0" dirty="0">
                <a:solidFill>
                  <a:srgbClr val="221E1F"/>
                </a:solidFill>
                <a:latin typeface="方正书宋"/>
              </a:rPr>
              <a:t>φ</a:t>
            </a:r>
            <a:r>
              <a:rPr lang="en-US" altLang="zh-CN" sz="1200" b="1" i="0" u="none" strike="noStrike" baseline="0" dirty="0">
                <a:solidFill>
                  <a:srgbClr val="221E1F"/>
                </a:solidFill>
                <a:latin typeface="方正书宋"/>
              </a:rPr>
              <a:t>160</a:t>
            </a:r>
            <a:r>
              <a:rPr lang="el-GR" altLang="zh-CN" sz="1200" b="1" i="0" u="none" strike="noStrike" baseline="0" dirty="0">
                <a:solidFill>
                  <a:srgbClr val="221E1F"/>
                </a:solidFill>
                <a:latin typeface="方正书宋"/>
              </a:rPr>
              <a:t>×</a:t>
            </a:r>
            <a:r>
              <a:rPr lang="en-US" altLang="zh-CN" sz="1200" b="1" i="0" u="none" strike="noStrike" baseline="0" dirty="0">
                <a:solidFill>
                  <a:srgbClr val="221E1F"/>
                </a:solidFill>
                <a:latin typeface="方正书宋"/>
              </a:rPr>
              <a:t>85</a:t>
            </a:r>
            <a:r>
              <a:rPr lang="el-GR" altLang="zh-CN" sz="1200" b="1" i="0" u="none" strike="noStrike" baseline="0" dirty="0">
                <a:solidFill>
                  <a:srgbClr val="221E1F"/>
                </a:solidFill>
                <a:latin typeface="方正书宋"/>
              </a:rPr>
              <a:t> </a:t>
            </a:r>
            <a:r>
              <a:rPr lang="en-US" altLang="zh-CN" sz="1200" b="1" i="0" u="none" strike="noStrike" baseline="0" dirty="0">
                <a:solidFill>
                  <a:srgbClr val="221E1F"/>
                </a:solidFill>
                <a:latin typeface="方正书宋"/>
              </a:rPr>
              <a:t>mm </a:t>
            </a:r>
            <a:endParaRPr lang="zh-CN" altLang="en-US" sz="1100" b="1" spc="-150" dirty="0"/>
          </a:p>
        </p:txBody>
      </p:sp>
      <p:sp>
        <p:nvSpPr>
          <p:cNvPr id="26" name="标题 1">
            <a:extLst>
              <a:ext uri="{FF2B5EF4-FFF2-40B4-BE49-F238E27FC236}">
                <a16:creationId xmlns:a16="http://schemas.microsoft.com/office/drawing/2014/main" id="{A76BF512-D640-9AD3-9E3A-7127105A9510}"/>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7.1 </a:t>
            </a:r>
            <a:r>
              <a:rPr lang="zh-CN" altLang="en-US" sz="2800" dirty="0">
                <a:latin typeface="+mj-ea"/>
                <a:cs typeface="+mn-ea"/>
                <a:sym typeface="+mn-lt"/>
              </a:rPr>
              <a:t>外轮廓加工</a:t>
            </a:r>
          </a:p>
        </p:txBody>
      </p:sp>
    </p:spTree>
    <p:extLst>
      <p:ext uri="{BB962C8B-B14F-4D97-AF65-F5344CB8AC3E}">
        <p14:creationId xmlns:p14="http://schemas.microsoft.com/office/powerpoint/2010/main" val="20733379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graphicFrame>
        <p:nvGraphicFramePr>
          <p:cNvPr id="21" name="表格 20">
            <a:extLst>
              <a:ext uri="{FF2B5EF4-FFF2-40B4-BE49-F238E27FC236}">
                <a16:creationId xmlns:a16="http://schemas.microsoft.com/office/drawing/2014/main" id="{A7A76BD6-DDE8-8C74-3F1E-A0E8C36F51FD}"/>
              </a:ext>
            </a:extLst>
          </p:cNvPr>
          <p:cNvGraphicFramePr>
            <a:graphicFrameLocks noGrp="1"/>
          </p:cNvGraphicFramePr>
          <p:nvPr>
            <p:extLst>
              <p:ext uri="{D42A27DB-BD31-4B8C-83A1-F6EECF244321}">
                <p14:modId xmlns:p14="http://schemas.microsoft.com/office/powerpoint/2010/main" val="888169869"/>
              </p:ext>
            </p:extLst>
          </p:nvPr>
        </p:nvGraphicFramePr>
        <p:xfrm>
          <a:off x="197161" y="2314754"/>
          <a:ext cx="5733450" cy="4377191"/>
        </p:xfrm>
        <a:graphic>
          <a:graphicData uri="http://schemas.openxmlformats.org/drawingml/2006/table">
            <a:tbl>
              <a:tblPr>
                <a:tableStyleId>{5C22544A-7EE6-4342-B048-85BDC9FD1C3A}</a:tableStyleId>
              </a:tblPr>
              <a:tblGrid>
                <a:gridCol w="832212">
                  <a:extLst>
                    <a:ext uri="{9D8B030D-6E8A-4147-A177-3AD203B41FA5}">
                      <a16:colId xmlns:a16="http://schemas.microsoft.com/office/drawing/2014/main" val="20000"/>
                    </a:ext>
                  </a:extLst>
                </a:gridCol>
                <a:gridCol w="71730">
                  <a:extLst>
                    <a:ext uri="{9D8B030D-6E8A-4147-A177-3AD203B41FA5}">
                      <a16:colId xmlns:a16="http://schemas.microsoft.com/office/drawing/2014/main" val="2706046263"/>
                    </a:ext>
                  </a:extLst>
                </a:gridCol>
                <a:gridCol w="710291">
                  <a:extLst>
                    <a:ext uri="{9D8B030D-6E8A-4147-A177-3AD203B41FA5}">
                      <a16:colId xmlns:a16="http://schemas.microsoft.com/office/drawing/2014/main" val="20001"/>
                    </a:ext>
                  </a:extLst>
                </a:gridCol>
                <a:gridCol w="195614">
                  <a:extLst>
                    <a:ext uri="{9D8B030D-6E8A-4147-A177-3AD203B41FA5}">
                      <a16:colId xmlns:a16="http://schemas.microsoft.com/office/drawing/2014/main" val="766066449"/>
                    </a:ext>
                  </a:extLst>
                </a:gridCol>
                <a:gridCol w="586408">
                  <a:extLst>
                    <a:ext uri="{9D8B030D-6E8A-4147-A177-3AD203B41FA5}">
                      <a16:colId xmlns:a16="http://schemas.microsoft.com/office/drawing/2014/main" val="3262964737"/>
                    </a:ext>
                  </a:extLst>
                </a:gridCol>
                <a:gridCol w="319498">
                  <a:extLst>
                    <a:ext uri="{9D8B030D-6E8A-4147-A177-3AD203B41FA5}">
                      <a16:colId xmlns:a16="http://schemas.microsoft.com/office/drawing/2014/main" val="1079243685"/>
                    </a:ext>
                  </a:extLst>
                </a:gridCol>
                <a:gridCol w="462524">
                  <a:extLst>
                    <a:ext uri="{9D8B030D-6E8A-4147-A177-3AD203B41FA5}">
                      <a16:colId xmlns:a16="http://schemas.microsoft.com/office/drawing/2014/main" val="20002"/>
                    </a:ext>
                  </a:extLst>
                </a:gridCol>
                <a:gridCol w="549589">
                  <a:extLst>
                    <a:ext uri="{9D8B030D-6E8A-4147-A177-3AD203B41FA5}">
                      <a16:colId xmlns:a16="http://schemas.microsoft.com/office/drawing/2014/main" val="3755936952"/>
                    </a:ext>
                  </a:extLst>
                </a:gridCol>
                <a:gridCol w="465542">
                  <a:extLst>
                    <a:ext uri="{9D8B030D-6E8A-4147-A177-3AD203B41FA5}">
                      <a16:colId xmlns:a16="http://schemas.microsoft.com/office/drawing/2014/main" val="20003"/>
                    </a:ext>
                  </a:extLst>
                </a:gridCol>
                <a:gridCol w="1540042">
                  <a:extLst>
                    <a:ext uri="{9D8B030D-6E8A-4147-A177-3AD203B41FA5}">
                      <a16:colId xmlns:a16="http://schemas.microsoft.com/office/drawing/2014/main" val="1693895718"/>
                    </a:ext>
                  </a:extLst>
                </a:gridCol>
              </a:tblGrid>
              <a:tr h="322840">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实训项目</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4">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日期</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10000"/>
                  </a:ext>
                </a:extLst>
              </a:tr>
              <a:tr h="293557">
                <a:tc gridSpan="2">
                  <a:txBody>
                    <a:bodyPr/>
                    <a:lstStyle/>
                    <a:p>
                      <a:pPr algn="ctr" fontAlgn="ctr"/>
                      <a:r>
                        <a:rPr lang="zh-CN" altLang="en-US" sz="1400" b="0" i="0" u="none" strike="noStrike" dirty="0">
                          <a:solidFill>
                            <a:srgbClr val="000000"/>
                          </a:solidFill>
                          <a:effectLst/>
                          <a:latin typeface="+mj-ea"/>
                          <a:ea typeface="+mj-ea"/>
                        </a:rPr>
                        <a:t>实训地点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400" b="0" i="0" u="none" strike="noStrike" kern="1200" baseline="0" dirty="0">
                          <a:solidFill>
                            <a:schemeClr val="dk1"/>
                          </a:solidFill>
                          <a:latin typeface="+mn-lt"/>
                          <a:ea typeface="+mn-ea"/>
                          <a:cs typeface="+mn-cs"/>
                        </a:rPr>
                        <a:t>材料</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r>
                        <a:rPr lang="zh-CN" altLang="en-US" sz="1400" u="none" strike="noStrike" kern="1200" dirty="0">
                          <a:solidFill>
                            <a:schemeClr val="dk1"/>
                          </a:solidFill>
                          <a:effectLst/>
                          <a:latin typeface="+mn-lt"/>
                          <a:ea typeface="+mn-ea"/>
                          <a:cs typeface="+mn-cs"/>
                        </a:rPr>
                        <a:t>指导教师</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332056350"/>
                  </a:ext>
                </a:extLst>
              </a:tr>
              <a:tr h="293557">
                <a:tc gridSpan="2">
                  <a:txBody>
                    <a:bodyPr/>
                    <a:lstStyle/>
                    <a:p>
                      <a:pPr algn="ctr" fontAlgn="ctr"/>
                      <a:r>
                        <a:rPr lang="zh-CN" altLang="en-US" sz="1400" b="0" i="0" u="none" strike="noStrike" dirty="0">
                          <a:solidFill>
                            <a:srgbClr val="000000"/>
                          </a:solidFill>
                          <a:effectLst/>
                          <a:latin typeface="+mj-ea"/>
                          <a:ea typeface="+mj-ea"/>
                        </a:rPr>
                        <a:t>设备名称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400" b="0" i="0" u="none" strike="noStrike" kern="1200" baseline="0" dirty="0">
                          <a:solidFill>
                            <a:schemeClr val="dk1"/>
                          </a:solidFill>
                          <a:latin typeface="+mn-lt"/>
                          <a:ea typeface="+mn-ea"/>
                          <a:cs typeface="+mn-cs"/>
                        </a:rPr>
                        <a:t>毛坯</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837530459"/>
                  </a:ext>
                </a:extLst>
              </a:tr>
              <a:tr h="293557">
                <a:tc gridSpan="2">
                  <a:txBody>
                    <a:bodyPr/>
                    <a:lstStyle/>
                    <a:p>
                      <a:pPr algn="ctr" fontAlgn="ctr"/>
                      <a:r>
                        <a:rPr lang="zh-CN" altLang="en-US" sz="1400" b="0" i="0" u="none" strike="noStrike" dirty="0">
                          <a:solidFill>
                            <a:srgbClr val="000000"/>
                          </a:solidFill>
                          <a:effectLst/>
                          <a:latin typeface="+mj-ea"/>
                          <a:ea typeface="+mj-ea"/>
                        </a:rPr>
                        <a:t>设备型号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400" b="0" i="0" u="none" strike="noStrike" kern="1200" baseline="0" dirty="0">
                          <a:solidFill>
                            <a:schemeClr val="dk1"/>
                          </a:solidFill>
                          <a:latin typeface="+mn-lt"/>
                          <a:ea typeface="+mn-ea"/>
                          <a:cs typeface="+mn-cs"/>
                        </a:rPr>
                        <a:t>规格</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2729839258"/>
                  </a:ext>
                </a:extLst>
              </a:tr>
              <a:tr h="339118">
                <a:tc gridSpan="10">
                  <a:txBody>
                    <a:bodyPr/>
                    <a:lstStyle/>
                    <a:p>
                      <a:pPr algn="l" fontAlgn="ctr"/>
                      <a:r>
                        <a:rPr lang="zh-CN" altLang="en-US" sz="1400" b="0" i="0" u="none" strike="noStrike" dirty="0">
                          <a:solidFill>
                            <a:srgbClr val="000000"/>
                          </a:solidFill>
                          <a:effectLst/>
                          <a:latin typeface="+mj-ea"/>
                          <a:ea typeface="+mj-ea"/>
                        </a:rPr>
                        <a:t>实训目的、要求</a:t>
                      </a:r>
                      <a:endParaRPr lang="en-US" altLang="zh-CN" sz="1400" b="0" i="0" u="none" strike="noStrike" dirty="0">
                        <a:solidFill>
                          <a:srgbClr val="000000"/>
                        </a:solidFill>
                        <a:effectLst/>
                        <a:latin typeface="+mj-ea"/>
                        <a:ea typeface="+mj-ea"/>
                      </a:endParaRPr>
                    </a:p>
                    <a:p>
                      <a:pPr algn="l" fontAlgn="ctr"/>
                      <a:endParaRPr lang="en-US" altLang="zh-CN" sz="1400" b="0" i="0" u="none" strike="noStrike" dirty="0">
                        <a:solidFill>
                          <a:srgbClr val="000000"/>
                        </a:solidFill>
                        <a:effectLst/>
                        <a:latin typeface="+mj-ea"/>
                        <a:ea typeface="+mj-ea"/>
                      </a:endParaRPr>
                    </a:p>
                    <a:p>
                      <a:pPr algn="l" fontAlgn="ctr"/>
                      <a:endParaRPr lang="en-US" altLang="zh-CN"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marL="0" algn="l" defTabSz="914400" rtl="0" eaLnBrk="1" fontAlgn="ctr" latinLnBrk="0" hangingPunct="1"/>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pPr marL="0" algn="l"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360564041"/>
                  </a:ext>
                </a:extLst>
              </a:tr>
              <a:tr h="287645">
                <a:tc rowSpan="2">
                  <a:txBody>
                    <a:bodyPr/>
                    <a:lstStyle/>
                    <a:p>
                      <a:pPr algn="ctr" fontAlgn="ctr"/>
                      <a:r>
                        <a:rPr lang="zh-CN" altLang="en-US" sz="1400" b="0" i="0" u="none" strike="noStrike" dirty="0">
                          <a:solidFill>
                            <a:srgbClr val="000000"/>
                          </a:solidFill>
                          <a:effectLst/>
                          <a:latin typeface="+mj-ea"/>
                          <a:ea typeface="+mj-ea"/>
                        </a:rPr>
                        <a:t>序号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2">
                  <a:txBody>
                    <a:bodyPr/>
                    <a:lstStyle/>
                    <a:p>
                      <a:pPr algn="ctr" fontAlgn="ctr"/>
                      <a:r>
                        <a:rPr lang="zh-CN" altLang="en-US" sz="1400" b="0" i="0" u="none" strike="noStrike" dirty="0">
                          <a:solidFill>
                            <a:srgbClr val="000000"/>
                          </a:solidFill>
                          <a:effectLst/>
                          <a:latin typeface="+mj-ea"/>
                          <a:ea typeface="+mj-ea"/>
                        </a:rPr>
                        <a:t>工序、工步内容</a:t>
                      </a:r>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lang="zh-CN" altLang="en-US"/>
                    </a:p>
                  </a:txBody>
                  <a:tcPr/>
                </a:tc>
                <a:tc gridSpan="6">
                  <a:txBody>
                    <a:bodyPr/>
                    <a:lstStyle/>
                    <a:p>
                      <a:pPr algn="ctr" fontAlgn="ctr"/>
                      <a:r>
                        <a:rPr lang="zh-CN" altLang="en-US" sz="1400" b="0" i="0" u="none" strike="noStrike" dirty="0">
                          <a:solidFill>
                            <a:srgbClr val="000000"/>
                          </a:solidFill>
                          <a:effectLst/>
                          <a:latin typeface="+mj-ea"/>
                          <a:ea typeface="+mj-ea"/>
                        </a:rPr>
                        <a:t>切削用量</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6811650"/>
                  </a:ext>
                </a:extLst>
              </a:tr>
              <a:tr h="358712">
                <a:tc vMerge="1">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vMerge="1">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zh-CN" altLang="en-US"/>
                    </a:p>
                  </a:txBody>
                  <a:tcPr/>
                </a:tc>
                <a:tc gridSpan="2">
                  <a:txBody>
                    <a:bodyPr/>
                    <a:lstStyle/>
                    <a:p>
                      <a:pPr algn="ctr" fontAlgn="ctr"/>
                      <a:r>
                        <a:rPr lang="en-US" altLang="zh-CN" sz="1400" b="0" i="1" u="none" strike="noStrike" dirty="0">
                          <a:solidFill>
                            <a:srgbClr val="000000"/>
                          </a:solidFill>
                          <a:effectLst/>
                          <a:latin typeface="+mj-ea"/>
                          <a:ea typeface="+mj-ea"/>
                        </a:rPr>
                        <a:t>a</a:t>
                      </a:r>
                      <a:r>
                        <a:rPr lang="en-US" altLang="zh-CN" sz="1200" b="0" i="1" u="none" strike="noStrike" dirty="0">
                          <a:solidFill>
                            <a:srgbClr val="000000"/>
                          </a:solidFill>
                          <a:effectLst/>
                          <a:latin typeface="+mj-ea"/>
                          <a:ea typeface="+mj-ea"/>
                        </a:rPr>
                        <a:t>p</a:t>
                      </a:r>
                    </a:p>
                    <a:p>
                      <a:pPr algn="ctr" fontAlgn="ctr"/>
                      <a:r>
                        <a:rPr lang="zh-CN" altLang="en-US" sz="1200" b="0" i="0" u="none" strike="noStrike" dirty="0">
                          <a:solidFill>
                            <a:srgbClr val="000000"/>
                          </a:solidFill>
                          <a:effectLst/>
                          <a:latin typeface="+mj-ea"/>
                          <a:ea typeface="+mj-ea"/>
                        </a:rPr>
                        <a:t>（</a:t>
                      </a:r>
                      <a:r>
                        <a:rPr lang="en-US" altLang="zh-CN" sz="1200" b="0" i="0" u="none" strike="noStrike" dirty="0">
                          <a:solidFill>
                            <a:srgbClr val="000000"/>
                          </a:solidFill>
                          <a:effectLst/>
                          <a:latin typeface="+mj-ea"/>
                          <a:ea typeface="+mj-ea"/>
                        </a:rPr>
                        <a:t>mm</a:t>
                      </a:r>
                      <a:r>
                        <a:rPr lang="zh-CN" altLang="en-US" sz="1200" b="0" i="0" u="none" strike="noStrike" dirty="0">
                          <a:solidFill>
                            <a:srgbClr val="000000"/>
                          </a:solidFill>
                          <a:effectLst/>
                          <a:latin typeface="+mj-ea"/>
                          <a:ea typeface="+mj-ea"/>
                        </a:rPr>
                        <a:t>）</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r>
                        <a:rPr lang="en-US" altLang="zh-CN" sz="1400" b="0" i="1" u="none" strike="noStrike" dirty="0">
                          <a:solidFill>
                            <a:srgbClr val="000000"/>
                          </a:solidFill>
                          <a:effectLst/>
                          <a:latin typeface="+mj-ea"/>
                          <a:ea typeface="+mj-ea"/>
                        </a:rPr>
                        <a:t>S</a:t>
                      </a:r>
                    </a:p>
                    <a:p>
                      <a:pPr algn="ctr" fontAlgn="ctr"/>
                      <a:r>
                        <a:rPr lang="zh-CN" altLang="en-US" sz="1400" b="0" i="0" u="none" strike="noStrike" dirty="0">
                          <a:solidFill>
                            <a:srgbClr val="000000"/>
                          </a:solidFill>
                          <a:effectLst/>
                          <a:latin typeface="+mj-ea"/>
                          <a:ea typeface="+mj-ea"/>
                        </a:rPr>
                        <a:t>（</a:t>
                      </a:r>
                      <a:r>
                        <a:rPr lang="en-US" altLang="zh-CN" sz="1400" b="0" i="0" u="none" strike="noStrike" dirty="0">
                          <a:solidFill>
                            <a:srgbClr val="000000"/>
                          </a:solidFill>
                          <a:effectLst/>
                          <a:latin typeface="+mj-ea"/>
                          <a:ea typeface="+mj-ea"/>
                        </a:rPr>
                        <a:t>r/min</a:t>
                      </a:r>
                      <a:r>
                        <a:rPr lang="zh-CN" altLang="en-US" sz="1400" b="0" i="0" u="none" strike="noStrike" dirty="0">
                          <a:solidFill>
                            <a:srgbClr val="000000"/>
                          </a:solidFill>
                          <a:effectLst/>
                          <a:latin typeface="+mj-ea"/>
                          <a:ea typeface="+mj-ea"/>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r>
                        <a:rPr lang="en-US" altLang="zh-CN" sz="1400" b="0" i="1" u="none" strike="noStrike" dirty="0">
                          <a:solidFill>
                            <a:srgbClr val="000000"/>
                          </a:solidFill>
                          <a:effectLst/>
                          <a:latin typeface="+mj-ea"/>
                          <a:ea typeface="+mj-ea"/>
                        </a:rPr>
                        <a:t>F</a:t>
                      </a:r>
                    </a:p>
                    <a:p>
                      <a:pPr algn="ctr" fontAlgn="ctr"/>
                      <a:r>
                        <a:rPr lang="zh-CN" altLang="en-US" sz="1400" b="0" i="1" u="none" strike="noStrike" dirty="0">
                          <a:solidFill>
                            <a:srgbClr val="000000"/>
                          </a:solidFill>
                          <a:effectLst/>
                          <a:latin typeface="+mj-ea"/>
                          <a:ea typeface="+mj-ea"/>
                        </a:rPr>
                        <a:t>（</a:t>
                      </a:r>
                      <a:r>
                        <a:rPr lang="en-US" altLang="zh-CN" sz="1400" b="0" i="0" u="none" strike="noStrike" dirty="0">
                          <a:solidFill>
                            <a:srgbClr val="000000"/>
                          </a:solidFill>
                          <a:effectLst/>
                          <a:latin typeface="+mj-ea"/>
                          <a:ea typeface="+mj-ea"/>
                        </a:rPr>
                        <a:t>mm/min</a:t>
                      </a:r>
                      <a:r>
                        <a:rPr lang="zh-CN" altLang="en-US" sz="1400" b="0" i="1" u="none" strike="noStrike" dirty="0">
                          <a:solidFill>
                            <a:srgbClr val="000000"/>
                          </a:solidFill>
                          <a:effectLst/>
                          <a:latin typeface="+mj-ea"/>
                          <a:ea typeface="+mj-ea"/>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r>
                        <a:rPr lang="zh-CN" altLang="en-US" sz="1400" b="0" i="0" u="none" strike="noStrike" dirty="0">
                          <a:solidFill>
                            <a:srgbClr val="000000"/>
                          </a:solidFill>
                          <a:effectLst/>
                          <a:latin typeface="+mj-ea"/>
                          <a:ea typeface="+mj-ea"/>
                        </a:rPr>
                        <a:t>刀具、夹具、量具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7147924"/>
                  </a:ext>
                </a:extLst>
              </a:tr>
              <a:tr h="287645">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01661782"/>
                  </a:ext>
                </a:extLst>
              </a:tr>
              <a:tr h="287645">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7982032"/>
                  </a:ext>
                </a:extLst>
              </a:tr>
              <a:tr h="287645">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07807999"/>
                  </a:ext>
                </a:extLst>
              </a:tr>
              <a:tr h="287645">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9652109"/>
                  </a:ext>
                </a:extLst>
              </a:tr>
              <a:tr h="534152">
                <a:tc gridSpan="10">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400" u="none" strike="noStrike" dirty="0">
                          <a:effectLst/>
                        </a:rPr>
                        <a:t> 工序图</a:t>
                      </a:r>
                      <a:endParaRPr lang="en-US" altLang="zh-CN" sz="1400" u="none" strike="noStrike" dirty="0">
                        <a:effectLst/>
                      </a:endParaRPr>
                    </a:p>
                    <a:p>
                      <a:pPr algn="l" fontAlgn="ctr"/>
                      <a:endParaRPr lang="zh-CN" altLang="en-US" sz="1400" u="none" strike="noStrike" dirty="0">
                        <a:effectLst/>
                      </a:endParaRPr>
                    </a:p>
                    <a:p>
                      <a:pPr algn="l" fontAlgn="ctr"/>
                      <a:endParaRPr lang="en-US" altLang="zh-CN" sz="1400" u="none" strike="noStrike" dirty="0">
                        <a:effectLs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2"/>
                  </a:ext>
                </a:extLst>
              </a:tr>
            </a:tbl>
          </a:graphicData>
        </a:graphic>
      </p:graphicFrame>
      <p:sp>
        <p:nvSpPr>
          <p:cNvPr id="9" name="Title-1">
            <a:extLst>
              <a:ext uri="{FF2B5EF4-FFF2-40B4-BE49-F238E27FC236}">
                <a16:creationId xmlns:a16="http://schemas.microsoft.com/office/drawing/2014/main" id="{BA3F8DB9-B04B-43C8-130E-893F5D97568B}"/>
              </a:ext>
            </a:extLst>
          </p:cNvPr>
          <p:cNvSpPr/>
          <p:nvPr/>
        </p:nvSpPr>
        <p:spPr>
          <a:xfrm>
            <a:off x="2035211" y="1476421"/>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400" b="1" dirty="0">
                <a:solidFill>
                  <a:schemeClr val="accent1"/>
                </a:solidFill>
                <a:sym typeface="Arial" panose="020B0604020202020204" pitchFamily="34" charset="0"/>
              </a:rPr>
              <a:t>完成实训报告</a:t>
            </a:r>
            <a:endParaRPr lang="en-US" altLang="zh-CN" sz="2400" b="1" dirty="0">
              <a:solidFill>
                <a:schemeClr val="accent1"/>
              </a:solidFill>
              <a:sym typeface="Arial" panose="020B0604020202020204" pitchFamily="34" charset="0"/>
            </a:endParaRPr>
          </a:p>
        </p:txBody>
      </p:sp>
      <p:graphicFrame>
        <p:nvGraphicFramePr>
          <p:cNvPr id="2" name="表格 1">
            <a:extLst>
              <a:ext uri="{FF2B5EF4-FFF2-40B4-BE49-F238E27FC236}">
                <a16:creationId xmlns:a16="http://schemas.microsoft.com/office/drawing/2014/main" id="{AE63677A-C516-8794-EE2C-9FCA31E0B0BD}"/>
              </a:ext>
            </a:extLst>
          </p:cNvPr>
          <p:cNvGraphicFramePr>
            <a:graphicFrameLocks noGrp="1"/>
          </p:cNvGraphicFramePr>
          <p:nvPr>
            <p:extLst>
              <p:ext uri="{D42A27DB-BD31-4B8C-83A1-F6EECF244321}">
                <p14:modId xmlns:p14="http://schemas.microsoft.com/office/powerpoint/2010/main" val="1498576582"/>
              </p:ext>
            </p:extLst>
          </p:nvPr>
        </p:nvGraphicFramePr>
        <p:xfrm>
          <a:off x="6011308" y="2314753"/>
          <a:ext cx="6180692" cy="4377191"/>
        </p:xfrm>
        <a:graphic>
          <a:graphicData uri="http://schemas.openxmlformats.org/drawingml/2006/table">
            <a:tbl>
              <a:tblPr firstRow="1" bandRow="1">
                <a:tableStyleId>{5C22544A-7EE6-4342-B048-85BDC9FD1C3A}</a:tableStyleId>
              </a:tblPr>
              <a:tblGrid>
                <a:gridCol w="608795">
                  <a:extLst>
                    <a:ext uri="{9D8B030D-6E8A-4147-A177-3AD203B41FA5}">
                      <a16:colId xmlns:a16="http://schemas.microsoft.com/office/drawing/2014/main" val="1928378281"/>
                    </a:ext>
                  </a:extLst>
                </a:gridCol>
                <a:gridCol w="957943">
                  <a:extLst>
                    <a:ext uri="{9D8B030D-6E8A-4147-A177-3AD203B41FA5}">
                      <a16:colId xmlns:a16="http://schemas.microsoft.com/office/drawing/2014/main" val="513183489"/>
                    </a:ext>
                  </a:extLst>
                </a:gridCol>
                <a:gridCol w="1082130">
                  <a:extLst>
                    <a:ext uri="{9D8B030D-6E8A-4147-A177-3AD203B41FA5}">
                      <a16:colId xmlns:a16="http://schemas.microsoft.com/office/drawing/2014/main" val="203263793"/>
                    </a:ext>
                  </a:extLst>
                </a:gridCol>
                <a:gridCol w="964384">
                  <a:extLst>
                    <a:ext uri="{9D8B030D-6E8A-4147-A177-3AD203B41FA5}">
                      <a16:colId xmlns:a16="http://schemas.microsoft.com/office/drawing/2014/main" val="3270864442"/>
                    </a:ext>
                  </a:extLst>
                </a:gridCol>
                <a:gridCol w="644435">
                  <a:extLst>
                    <a:ext uri="{9D8B030D-6E8A-4147-A177-3AD203B41FA5}">
                      <a16:colId xmlns:a16="http://schemas.microsoft.com/office/drawing/2014/main" val="2166819852"/>
                    </a:ext>
                  </a:extLst>
                </a:gridCol>
                <a:gridCol w="862148">
                  <a:extLst>
                    <a:ext uri="{9D8B030D-6E8A-4147-A177-3AD203B41FA5}">
                      <a16:colId xmlns:a16="http://schemas.microsoft.com/office/drawing/2014/main" val="3453360912"/>
                    </a:ext>
                  </a:extLst>
                </a:gridCol>
                <a:gridCol w="1060857">
                  <a:extLst>
                    <a:ext uri="{9D8B030D-6E8A-4147-A177-3AD203B41FA5}">
                      <a16:colId xmlns:a16="http://schemas.microsoft.com/office/drawing/2014/main" val="2673424791"/>
                    </a:ext>
                  </a:extLst>
                </a:gridCol>
              </a:tblGrid>
              <a:tr h="311021">
                <a:tc gridSpan="5">
                  <a:txBody>
                    <a:bodyPr/>
                    <a:lstStyle/>
                    <a:p>
                      <a:pPr algn="ctr"/>
                      <a:r>
                        <a:rPr lang="zh-CN" altLang="en-US" sz="1400" b="0" dirty="0">
                          <a:solidFill>
                            <a:schemeClr val="tx1"/>
                          </a:solidFill>
                        </a:rPr>
                        <a:t>程序</a:t>
                      </a:r>
                      <a:endParaRPr lang="en-US" altLang="zh-CN"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zh-CN" altLang="en-US" sz="1400" b="0" dirty="0">
                          <a:solidFill>
                            <a:schemeClr val="tx1"/>
                          </a:solidFill>
                        </a:rPr>
                        <a:t>说明</a:t>
                      </a:r>
                      <a:endParaRPr lang="en-US" altLang="zh-CN"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17693685"/>
                  </a:ext>
                </a:extLst>
              </a:tr>
              <a:tr h="964165">
                <a:tc gridSpan="5">
                  <a:txBody>
                    <a:bodyPr/>
                    <a:lstStyle/>
                    <a:p>
                      <a:pPr algn="ctr"/>
                      <a:endParaRPr lang="en-US" altLang="zh-CN" sz="1400" dirty="0"/>
                    </a:p>
                    <a:p>
                      <a:pPr algn="ctr"/>
                      <a:endParaRPr lang="en-US" altLang="zh-CN" sz="1400" dirty="0"/>
                    </a:p>
                    <a:p>
                      <a:pPr algn="ctr"/>
                      <a:endParaRPr lang="en-US" altLang="zh-CN" sz="1400" dirty="0"/>
                    </a:p>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endParaRPr lang="en-US" altLang="zh-CN" sz="1400" dirty="0"/>
                    </a:p>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extLst>
                  <a:ext uri="{0D108BD9-81ED-4DB2-BD59-A6C34878D82A}">
                    <a16:rowId xmlns:a16="http://schemas.microsoft.com/office/drawing/2014/main" val="2872593869"/>
                  </a:ext>
                </a:extLst>
              </a:tr>
              <a:tr h="318318">
                <a:tc>
                  <a:txBody>
                    <a:bodyPr/>
                    <a:lstStyle/>
                    <a:p>
                      <a:pPr algn="ctr"/>
                      <a:r>
                        <a:rPr lang="zh-CN" altLang="en-US" sz="1400" dirty="0"/>
                        <a:t>序号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检验项目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理论尺寸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实测数据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量具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规格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误差分析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28063870"/>
                  </a:ext>
                </a:extLst>
              </a:tr>
              <a:tr h="318318">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38325479"/>
                  </a:ext>
                </a:extLst>
              </a:tr>
              <a:tr h="318318">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01842567"/>
                  </a:ext>
                </a:extLst>
              </a:tr>
              <a:tr h="318318">
                <a:tc>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03352120"/>
                  </a:ext>
                </a:extLst>
              </a:tr>
              <a:tr h="318318">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23924997"/>
                  </a:ext>
                </a:extLst>
              </a:tr>
              <a:tr h="763964">
                <a:tc gridSpan="7">
                  <a:txBody>
                    <a:bodyPr/>
                    <a:lstStyle/>
                    <a:p>
                      <a:pPr algn="l"/>
                      <a:r>
                        <a:rPr lang="en-US" altLang="zh-CN" sz="1400" dirty="0"/>
                        <a:t>1.</a:t>
                      </a:r>
                      <a:r>
                        <a:rPr lang="zh-CN" altLang="en-US" sz="1400" dirty="0"/>
                        <a:t>加工过程碰到了什么问题？你是如何解决的？</a:t>
                      </a:r>
                      <a:endParaRPr lang="en-US" altLang="zh-CN" sz="1400" dirty="0"/>
                    </a:p>
                    <a:p>
                      <a:pPr algn="l"/>
                      <a:endParaRPr lang="en-US" altLang="zh-CN" sz="1400" dirty="0"/>
                    </a:p>
                    <a:p>
                      <a:pPr algn="l"/>
                      <a:endParaRPr lang="en-US" altLang="zh-C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67698667"/>
                  </a:ext>
                </a:extLst>
              </a:tr>
              <a:tr h="746451">
                <a:tc gridSpan="7">
                  <a:txBody>
                    <a:bodyPr/>
                    <a:lstStyle/>
                    <a:p>
                      <a:pPr algn="l"/>
                      <a:r>
                        <a:rPr lang="en-US" altLang="zh-CN" sz="1400" dirty="0"/>
                        <a:t>2. </a:t>
                      </a:r>
                      <a:r>
                        <a:rPr lang="zh-CN" altLang="en-US" sz="1400" dirty="0"/>
                        <a:t>实训小结及体会</a:t>
                      </a:r>
                      <a:endParaRPr lang="en-US" altLang="zh-CN" sz="1400" dirty="0"/>
                    </a:p>
                    <a:p>
                      <a:pPr algn="l"/>
                      <a:endParaRPr lang="en-US" altLang="zh-CN" sz="1400" dirty="0"/>
                    </a:p>
                    <a:p>
                      <a:pPr algn="l"/>
                      <a:endParaRPr lang="en-US" altLang="zh-C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55168205"/>
                  </a:ext>
                </a:extLst>
              </a:tr>
            </a:tbl>
          </a:graphicData>
        </a:graphic>
      </p:graphicFrame>
      <p:sp>
        <p:nvSpPr>
          <p:cNvPr id="5" name="标题 1">
            <a:extLst>
              <a:ext uri="{FF2B5EF4-FFF2-40B4-BE49-F238E27FC236}">
                <a16:creationId xmlns:a16="http://schemas.microsoft.com/office/drawing/2014/main" id="{C4151427-12DE-4D8D-8E8A-7007EE35BCE0}"/>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7.1 </a:t>
            </a:r>
            <a:r>
              <a:rPr lang="zh-CN" altLang="en-US" sz="2800" dirty="0">
                <a:latin typeface="+mj-ea"/>
                <a:cs typeface="+mn-ea"/>
                <a:sym typeface="+mn-lt"/>
              </a:rPr>
              <a:t>外轮廓加工</a:t>
            </a:r>
          </a:p>
        </p:txBody>
      </p:sp>
      <p:sp>
        <p:nvSpPr>
          <p:cNvPr id="4" name="标题 3">
            <a:extLst>
              <a:ext uri="{FF2B5EF4-FFF2-40B4-BE49-F238E27FC236}">
                <a16:creationId xmlns:a16="http://schemas.microsoft.com/office/drawing/2014/main" id="{5CD98E73-01EE-23FE-A64B-B5BE50FC4F47}"/>
              </a:ext>
            </a:extLst>
          </p:cNvPr>
          <p:cNvSpPr txBox="1">
            <a:spLocks/>
          </p:cNvSpPr>
          <p:nvPr/>
        </p:nvSpPr>
        <p:spPr>
          <a:xfrm>
            <a:off x="3722251" y="1122774"/>
            <a:ext cx="474749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六</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sp>
        <p:nvSpPr>
          <p:cNvPr id="10" name="1">
            <a:extLst>
              <a:ext uri="{FF2B5EF4-FFF2-40B4-BE49-F238E27FC236}">
                <a16:creationId xmlns:a16="http://schemas.microsoft.com/office/drawing/2014/main" id="{47A2C39B-EEEC-F866-620B-3E14B0BD3499}"/>
              </a:ext>
            </a:extLst>
          </p:cNvPr>
          <p:cNvSpPr/>
          <p:nvPr/>
        </p:nvSpPr>
        <p:spPr bwMode="auto">
          <a:xfrm rot="5400000">
            <a:off x="1507346" y="1661801"/>
            <a:ext cx="505489" cy="37335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4" name="Index-1">
            <a:extLst>
              <a:ext uri="{FF2B5EF4-FFF2-40B4-BE49-F238E27FC236}">
                <a16:creationId xmlns:a16="http://schemas.microsoft.com/office/drawing/2014/main" id="{75DEA830-A0A7-6497-E9F3-599F5297E93A}"/>
              </a:ext>
            </a:extLst>
          </p:cNvPr>
          <p:cNvSpPr txBox="1"/>
          <p:nvPr/>
        </p:nvSpPr>
        <p:spPr>
          <a:xfrm>
            <a:off x="1182576" y="1633749"/>
            <a:ext cx="4676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accent1"/>
                </a:solidFill>
                <a:latin typeface="Arial" panose="020B0604020202020204" pitchFamily="34" charset="0"/>
                <a:ea typeface="微软雅黑" panose="020B0503020204020204" pitchFamily="34" charset="-122"/>
              </a:rPr>
              <a:t>04</a:t>
            </a:r>
            <a:endParaRPr lang="zh-CN" altLang="en-US" sz="2000" b="1" dirty="0">
              <a:solidFill>
                <a:schemeClr val="accent1"/>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27674390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6</a:t>
            </a:r>
          </a:p>
        </p:txBody>
      </p:sp>
      <p:sp>
        <p:nvSpPr>
          <p:cNvPr id="8" name="标题 4">
            <a:extLst>
              <a:ext uri="{FF2B5EF4-FFF2-40B4-BE49-F238E27FC236}">
                <a16:creationId xmlns:a16="http://schemas.microsoft.com/office/drawing/2014/main" id="{9DB5C42C-F903-2B5D-F29F-0E35C998567D}"/>
              </a:ext>
            </a:extLst>
          </p:cNvPr>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盘套类零件加工训练</a:t>
            </a:r>
          </a:p>
        </p:txBody>
      </p:sp>
      <p:sp>
        <p:nvSpPr>
          <p:cNvPr id="9" name="文本占位符 5">
            <a:extLst>
              <a:ext uri="{FF2B5EF4-FFF2-40B4-BE49-F238E27FC236}">
                <a16:creationId xmlns:a16="http://schemas.microsoft.com/office/drawing/2014/main" id="{EA1218DB-E3B2-F6A9-0243-B94203993B9C}"/>
              </a:ext>
            </a:extLst>
          </p:cNvPr>
          <p:cNvSpPr>
            <a:spLocks noGrp="1"/>
          </p:cNvSpPr>
          <p:nvPr>
            <p:ph type="body" idx="1"/>
          </p:nvPr>
        </p:nvSpPr>
        <p:spPr>
          <a:xfrm>
            <a:off x="2196459" y="3593748"/>
            <a:ext cx="6529529" cy="2239844"/>
          </a:xfrm>
        </p:spPr>
        <p:txBody>
          <a:bodyPr wrap="square">
            <a:spAutoFit/>
          </a:bodyPr>
          <a:lstStyle/>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7.1 </a:t>
            </a:r>
            <a:r>
              <a:rPr lang="zh-CN" altLang="en-US" sz="2400" b="1" dirty="0">
                <a:solidFill>
                  <a:schemeClr val="bg1">
                    <a:lumMod val="75000"/>
                  </a:schemeClr>
                </a:solidFill>
                <a:cs typeface="+mn-ea"/>
                <a:sym typeface="+mn-lt"/>
              </a:rPr>
              <a:t>外轮廓加工</a:t>
            </a:r>
            <a:endParaRPr lang="en-US" altLang="zh-CN" sz="2400" b="1" dirty="0">
              <a:solidFill>
                <a:schemeClr val="bg1">
                  <a:lumMod val="75000"/>
                </a:schemeClr>
              </a:solidFill>
              <a:cs typeface="+mn-ea"/>
              <a:sym typeface="+mn-lt"/>
            </a:endParaRPr>
          </a:p>
          <a:p>
            <a:r>
              <a:rPr lang="zh-CN" altLang="en-US" sz="2400" b="1" dirty="0">
                <a:solidFill>
                  <a:srgbClr val="FF0000"/>
                </a:solidFill>
                <a:cs typeface="+mn-ea"/>
                <a:sym typeface="+mn-lt"/>
              </a:rPr>
              <a:t>任务</a:t>
            </a:r>
            <a:r>
              <a:rPr lang="en-US" altLang="zh-CN" sz="2400" b="1" dirty="0">
                <a:solidFill>
                  <a:srgbClr val="FF0000"/>
                </a:solidFill>
                <a:cs typeface="+mn-ea"/>
                <a:sym typeface="+mn-lt"/>
              </a:rPr>
              <a:t>7.2 </a:t>
            </a:r>
            <a:r>
              <a:rPr lang="zh-CN" altLang="en-US" sz="2400" b="1" dirty="0">
                <a:solidFill>
                  <a:srgbClr val="FF0000"/>
                </a:solidFill>
                <a:cs typeface="+mn-ea"/>
                <a:sym typeface="+mn-lt"/>
              </a:rPr>
              <a:t>内轮廓加工</a:t>
            </a:r>
            <a:endParaRPr lang="en-US" altLang="zh-CN" sz="2400" b="1" dirty="0">
              <a:solidFill>
                <a:srgbClr val="FF0000"/>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7.3 </a:t>
            </a:r>
            <a:r>
              <a:rPr lang="zh-CN" altLang="en-US" sz="2400" b="1" dirty="0">
                <a:solidFill>
                  <a:schemeClr val="bg1">
                    <a:lumMod val="75000"/>
                  </a:schemeClr>
                </a:solidFill>
                <a:cs typeface="+mn-ea"/>
                <a:sym typeface="+mn-lt"/>
              </a:rPr>
              <a:t>沟槽加工</a:t>
            </a:r>
            <a:endParaRPr lang="en-US" altLang="zh-CN" sz="2400" b="1" dirty="0">
              <a:solidFill>
                <a:schemeClr val="bg1">
                  <a:lumMod val="75000"/>
                </a:schemeClr>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7.4 </a:t>
            </a:r>
            <a:r>
              <a:rPr lang="zh-CN" altLang="en-US" sz="2400" b="1" dirty="0">
                <a:solidFill>
                  <a:schemeClr val="bg1">
                    <a:lumMod val="75000"/>
                  </a:schemeClr>
                </a:solidFill>
                <a:cs typeface="+mn-ea"/>
                <a:sym typeface="+mn-lt"/>
              </a:rPr>
              <a:t>综合训练</a:t>
            </a:r>
            <a:endParaRPr lang="en-US" altLang="zh-CN" sz="2400" b="1" dirty="0">
              <a:solidFill>
                <a:schemeClr val="bg1">
                  <a:lumMod val="75000"/>
                </a:schemeClr>
              </a:solidFill>
              <a:cs typeface="+mn-ea"/>
              <a:sym typeface="+mn-lt"/>
            </a:endParaRPr>
          </a:p>
        </p:txBody>
      </p:sp>
    </p:spTree>
    <p:extLst>
      <p:ext uri="{BB962C8B-B14F-4D97-AF65-F5344CB8AC3E}">
        <p14:creationId xmlns:p14="http://schemas.microsoft.com/office/powerpoint/2010/main" val="14455067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DEDC76-5340-9F2D-6373-7585AE10E6F2}"/>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7.2 </a:t>
            </a:r>
            <a:r>
              <a:rPr lang="zh-CN" altLang="en-US" sz="2800" dirty="0">
                <a:latin typeface="+mj-ea"/>
                <a:cs typeface="+mn-ea"/>
                <a:sym typeface="+mn-lt"/>
              </a:rPr>
              <a:t>内轮廓加工</a:t>
            </a:r>
          </a:p>
        </p:txBody>
      </p:sp>
      <p:sp>
        <p:nvSpPr>
          <p:cNvPr id="3" name="任意多边形 40">
            <a:extLst>
              <a:ext uri="{FF2B5EF4-FFF2-40B4-BE49-F238E27FC236}">
                <a16:creationId xmlns:a16="http://schemas.microsoft.com/office/drawing/2014/main" id="{8FA99DF4-A9F7-5C8D-3EDC-893CC20C9FA7}"/>
              </a:ext>
            </a:extLst>
          </p:cNvPr>
          <p:cNvSpPr/>
          <p:nvPr/>
        </p:nvSpPr>
        <p:spPr bwMode="auto">
          <a:xfrm>
            <a:off x="1587" y="5403846"/>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任意多边形 41">
            <a:extLst>
              <a:ext uri="{FF2B5EF4-FFF2-40B4-BE49-F238E27FC236}">
                <a16:creationId xmlns:a16="http://schemas.microsoft.com/office/drawing/2014/main" id="{8043F445-EFDB-D724-B800-FE87E5EF57E3}"/>
              </a:ext>
            </a:extLst>
          </p:cNvPr>
          <p:cNvSpPr/>
          <p:nvPr/>
        </p:nvSpPr>
        <p:spPr bwMode="auto">
          <a:xfrm>
            <a:off x="9390024" y="-1"/>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 name="组合 4">
            <a:extLst>
              <a:ext uri="{FF2B5EF4-FFF2-40B4-BE49-F238E27FC236}">
                <a16:creationId xmlns:a16="http://schemas.microsoft.com/office/drawing/2014/main" id="{5CB23D04-47D4-E22A-78EA-91FC89586B63}"/>
              </a:ext>
            </a:extLst>
          </p:cNvPr>
          <p:cNvGrpSpPr>
            <a:grpSpLocks noChangeAspect="1"/>
          </p:cNvGrpSpPr>
          <p:nvPr>
            <p:custDataLst>
              <p:tags r:id="rId1"/>
            </p:custDataLst>
          </p:nvPr>
        </p:nvGrpSpPr>
        <p:grpSpPr>
          <a:xfrm>
            <a:off x="1803400" y="1899428"/>
            <a:ext cx="8585200" cy="3059144"/>
            <a:chOff x="1803400" y="1087819"/>
            <a:chExt cx="8585200" cy="3059144"/>
          </a:xfrm>
        </p:grpSpPr>
        <p:grpSp>
          <p:nvGrpSpPr>
            <p:cNvPr id="6" name="组合 5">
              <a:extLst>
                <a:ext uri="{FF2B5EF4-FFF2-40B4-BE49-F238E27FC236}">
                  <a16:creationId xmlns:a16="http://schemas.microsoft.com/office/drawing/2014/main" id="{5F99F571-8661-B8A8-BB58-428B43807299}"/>
                </a:ext>
              </a:extLst>
            </p:cNvPr>
            <p:cNvGrpSpPr/>
            <p:nvPr/>
          </p:nvGrpSpPr>
          <p:grpSpPr>
            <a:xfrm>
              <a:off x="1803400" y="1087819"/>
              <a:ext cx="8585200" cy="624315"/>
              <a:chOff x="660400" y="1059498"/>
              <a:chExt cx="8585200" cy="624315"/>
            </a:xfrm>
          </p:grpSpPr>
          <p:sp>
            <p:nvSpPr>
              <p:cNvPr id="30" name="1">
                <a:extLst>
                  <a:ext uri="{FF2B5EF4-FFF2-40B4-BE49-F238E27FC236}">
                    <a16:creationId xmlns:a16="http://schemas.microsoft.com/office/drawing/2014/main" id="{9347D715-A725-16AD-3CF5-B3662C87A076}"/>
                  </a:ext>
                </a:extLst>
              </p:cNvPr>
              <p:cNvSpPr/>
              <p:nvPr>
                <p:custDataLst>
                  <p:tags r:id="rId14"/>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31" name="Index-1">
                <a:extLst>
                  <a:ext uri="{FF2B5EF4-FFF2-40B4-BE49-F238E27FC236}">
                    <a16:creationId xmlns:a16="http://schemas.microsoft.com/office/drawing/2014/main" id="{1446A2EA-E135-81F7-74C7-2E9F108E1A76}"/>
                  </a:ext>
                </a:extLst>
              </p:cNvPr>
              <p:cNvSpPr/>
              <p:nvPr>
                <p:custDataLst>
                  <p:tags r:id="rId15"/>
                </p:custDataLst>
              </p:nvPr>
            </p:nvSpPr>
            <p:spPr>
              <a:xfrm>
                <a:off x="660400" y="1059498"/>
                <a:ext cx="624315" cy="624315"/>
              </a:xfrm>
              <a:prstGeom prst="ellipse">
                <a:avLst/>
              </a:prstGeom>
              <a:gradFill flip="none" rotWithShape="1">
                <a:gsLst>
                  <a:gs pos="0">
                    <a:schemeClr val="accent1"/>
                  </a:gs>
                  <a:gs pos="100000">
                    <a:schemeClr val="accent1">
                      <a:lumMod val="75000"/>
                    </a:schemeClr>
                  </a:gs>
                </a:gsLst>
                <a:lin ang="2700000" scaled="1"/>
                <a:tileRect/>
              </a:gradFill>
              <a:ln>
                <a:noFill/>
              </a:ln>
              <a:effectLst>
                <a:outerShdw blurRad="254000" dist="1270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a:t>1</a:t>
                </a:r>
                <a:endParaRPr lang="zh-CN" altLang="en-US" b="1" dirty="0"/>
              </a:p>
            </p:txBody>
          </p:sp>
          <p:sp>
            <p:nvSpPr>
              <p:cNvPr id="32" name="Title-1">
                <a:extLst>
                  <a:ext uri="{FF2B5EF4-FFF2-40B4-BE49-F238E27FC236}">
                    <a16:creationId xmlns:a16="http://schemas.microsoft.com/office/drawing/2014/main" id="{81720505-0CC9-BB4F-492A-AF0C4E2BB655}"/>
                  </a:ext>
                </a:extLst>
              </p:cNvPr>
              <p:cNvSpPr txBox="1"/>
              <p:nvPr>
                <p:custDataLst>
                  <p:tags r:id="rId16"/>
                </p:custDataLst>
              </p:nvPr>
            </p:nvSpPr>
            <p:spPr>
              <a:xfrm>
                <a:off x="1718799" y="1186989"/>
                <a:ext cx="6883091" cy="369332"/>
              </a:xfrm>
              <a:prstGeom prst="rect">
                <a:avLst/>
              </a:prstGeom>
              <a:noFill/>
            </p:spPr>
            <p:txBody>
              <a:bodyPr wrap="square" rtlCol="0">
                <a:noAutofit/>
              </a:bodyPr>
              <a:lstStyle/>
              <a:p>
                <a:r>
                  <a:rPr lang="zh-CN" altLang="en-US" b="1" dirty="0">
                    <a:solidFill>
                      <a:schemeClr val="accent1"/>
                    </a:solidFill>
                  </a:rPr>
                  <a:t>盘套类零件孔加工特点、加工方法和加工工艺方法</a:t>
                </a:r>
              </a:p>
            </p:txBody>
          </p:sp>
        </p:grpSp>
        <p:grpSp>
          <p:nvGrpSpPr>
            <p:cNvPr id="7" name="组合 6">
              <a:extLst>
                <a:ext uri="{FF2B5EF4-FFF2-40B4-BE49-F238E27FC236}">
                  <a16:creationId xmlns:a16="http://schemas.microsoft.com/office/drawing/2014/main" id="{E604A81D-B069-6211-9AFC-B628B60557E7}"/>
                </a:ext>
              </a:extLst>
            </p:cNvPr>
            <p:cNvGrpSpPr/>
            <p:nvPr/>
          </p:nvGrpSpPr>
          <p:grpSpPr>
            <a:xfrm>
              <a:off x="1803400" y="1899428"/>
              <a:ext cx="8585200" cy="624315"/>
              <a:chOff x="660400" y="1059498"/>
              <a:chExt cx="8585200" cy="624315"/>
            </a:xfrm>
          </p:grpSpPr>
          <p:sp>
            <p:nvSpPr>
              <p:cNvPr id="21" name="2">
                <a:extLst>
                  <a:ext uri="{FF2B5EF4-FFF2-40B4-BE49-F238E27FC236}">
                    <a16:creationId xmlns:a16="http://schemas.microsoft.com/office/drawing/2014/main" id="{1721B2A7-99AD-4F88-309C-78E1CE51AB7C}"/>
                  </a:ext>
                </a:extLst>
              </p:cNvPr>
              <p:cNvSpPr/>
              <p:nvPr>
                <p:custDataLst>
                  <p:tags r:id="rId10"/>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22" name="Index-2">
                <a:extLst>
                  <a:ext uri="{FF2B5EF4-FFF2-40B4-BE49-F238E27FC236}">
                    <a16:creationId xmlns:a16="http://schemas.microsoft.com/office/drawing/2014/main" id="{99802C66-A969-EE1C-89DC-A90BD16FD80C}"/>
                  </a:ext>
                </a:extLst>
              </p:cNvPr>
              <p:cNvSpPr/>
              <p:nvPr>
                <p:custDataLst>
                  <p:tags r:id="rId11"/>
                </p:custDataLst>
              </p:nvPr>
            </p:nvSpPr>
            <p:spPr>
              <a:xfrm>
                <a:off x="660400" y="1059498"/>
                <a:ext cx="624315" cy="624315"/>
              </a:xfrm>
              <a:prstGeom prst="ellipse">
                <a:avLst/>
              </a:prstGeom>
              <a:gradFill flip="none" rotWithShape="1">
                <a:gsLst>
                  <a:gs pos="0">
                    <a:schemeClr val="accent2"/>
                  </a:gs>
                  <a:gs pos="100000">
                    <a:schemeClr val="accent2">
                      <a:lumMod val="75000"/>
                    </a:schemeClr>
                  </a:gs>
                </a:gsLst>
                <a:lin ang="2700000" scaled="1"/>
                <a:tileRect/>
              </a:gradFill>
              <a:ln>
                <a:noFill/>
              </a:ln>
              <a:effectLst>
                <a:outerShdw blurRad="254000" dist="127000" dir="2700000" algn="tl" rotWithShape="0">
                  <a:schemeClr val="accent2">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2</a:t>
                </a:r>
                <a:endParaRPr lang="zh-CN" altLang="en-US" b="1" dirty="0"/>
              </a:p>
            </p:txBody>
          </p:sp>
          <p:sp>
            <p:nvSpPr>
              <p:cNvPr id="23" name="Title-2">
                <a:extLst>
                  <a:ext uri="{FF2B5EF4-FFF2-40B4-BE49-F238E27FC236}">
                    <a16:creationId xmlns:a16="http://schemas.microsoft.com/office/drawing/2014/main" id="{AE2ABD99-97F2-EE51-292D-8CACFA3B8D95}"/>
                  </a:ext>
                </a:extLst>
              </p:cNvPr>
              <p:cNvSpPr txBox="1"/>
              <p:nvPr>
                <p:custDataLst>
                  <p:tags r:id="rId12"/>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2"/>
                    </a:solidFill>
                  </a:rPr>
                  <a:t>工艺分析</a:t>
                </a:r>
              </a:p>
            </p:txBody>
          </p:sp>
          <p:sp>
            <p:nvSpPr>
              <p:cNvPr id="26" name="Body-2">
                <a:extLst>
                  <a:ext uri="{FF2B5EF4-FFF2-40B4-BE49-F238E27FC236}">
                    <a16:creationId xmlns:a16="http://schemas.microsoft.com/office/drawing/2014/main" id="{EA7DB219-EE13-6E50-933F-F76092E936B0}"/>
                  </a:ext>
                </a:extLst>
              </p:cNvPr>
              <p:cNvSpPr>
                <a:spLocks/>
              </p:cNvSpPr>
              <p:nvPr>
                <p:custDataLst>
                  <p:tags r:id="rId13"/>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tabLst/>
                  <a:defRPr/>
                </a:pP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零件几何特点、确定装夹方案、确定加工顺序、确定切削参数、选择工量刀具</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8" name="组合 7">
              <a:extLst>
                <a:ext uri="{FF2B5EF4-FFF2-40B4-BE49-F238E27FC236}">
                  <a16:creationId xmlns:a16="http://schemas.microsoft.com/office/drawing/2014/main" id="{4383410B-1797-E981-DABB-3FB752167CE4}"/>
                </a:ext>
              </a:extLst>
            </p:cNvPr>
            <p:cNvGrpSpPr/>
            <p:nvPr/>
          </p:nvGrpSpPr>
          <p:grpSpPr>
            <a:xfrm>
              <a:off x="1803400" y="2711038"/>
              <a:ext cx="8585200" cy="624315"/>
              <a:chOff x="660400" y="1059498"/>
              <a:chExt cx="8585200" cy="624315"/>
            </a:xfrm>
          </p:grpSpPr>
          <p:sp>
            <p:nvSpPr>
              <p:cNvPr id="16" name="3">
                <a:extLst>
                  <a:ext uri="{FF2B5EF4-FFF2-40B4-BE49-F238E27FC236}">
                    <a16:creationId xmlns:a16="http://schemas.microsoft.com/office/drawing/2014/main" id="{36898CFE-F974-9E14-AF01-27790E45E2ED}"/>
                  </a:ext>
                </a:extLst>
              </p:cNvPr>
              <p:cNvSpPr/>
              <p:nvPr>
                <p:custDataLst>
                  <p:tags r:id="rId6"/>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3">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18" name="Index-3">
                <a:extLst>
                  <a:ext uri="{FF2B5EF4-FFF2-40B4-BE49-F238E27FC236}">
                    <a16:creationId xmlns:a16="http://schemas.microsoft.com/office/drawing/2014/main" id="{B3C22137-5C9B-81DB-58DC-11A1E3E69F13}"/>
                  </a:ext>
                </a:extLst>
              </p:cNvPr>
              <p:cNvSpPr/>
              <p:nvPr>
                <p:custDataLst>
                  <p:tags r:id="rId7"/>
                </p:custDataLst>
              </p:nvPr>
            </p:nvSpPr>
            <p:spPr>
              <a:xfrm>
                <a:off x="660400" y="1059498"/>
                <a:ext cx="624315" cy="624315"/>
              </a:xfrm>
              <a:prstGeom prst="ellipse">
                <a:avLst/>
              </a:prstGeom>
              <a:gradFill>
                <a:gsLst>
                  <a:gs pos="0">
                    <a:schemeClr val="accent3"/>
                  </a:gs>
                  <a:gs pos="100000">
                    <a:schemeClr val="accent3">
                      <a:lumMod val="75000"/>
                    </a:schemeClr>
                  </a:gs>
                </a:gsLst>
                <a:lin ang="2700000" scaled="0"/>
              </a:gradFill>
              <a:ln>
                <a:noFill/>
              </a:ln>
              <a:effectLst>
                <a:outerShdw blurRad="254000" dist="127000" dir="2700000" algn="tl" rotWithShape="0">
                  <a:schemeClr val="accent3">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3</a:t>
                </a:r>
                <a:endParaRPr lang="zh-CN" altLang="en-US" b="1" dirty="0"/>
              </a:p>
            </p:txBody>
          </p:sp>
          <p:sp>
            <p:nvSpPr>
              <p:cNvPr id="19" name="Title-3">
                <a:extLst>
                  <a:ext uri="{FF2B5EF4-FFF2-40B4-BE49-F238E27FC236}">
                    <a16:creationId xmlns:a16="http://schemas.microsoft.com/office/drawing/2014/main" id="{4CB80154-C4DF-8CCD-9F4F-6E8407077AE7}"/>
                  </a:ext>
                </a:extLst>
              </p:cNvPr>
              <p:cNvSpPr txBox="1"/>
              <p:nvPr>
                <p:custDataLst>
                  <p:tags r:id="rId8"/>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3"/>
                    </a:solidFill>
                  </a:rPr>
                  <a:t>加工程序</a:t>
                </a:r>
              </a:p>
            </p:txBody>
          </p:sp>
          <p:sp>
            <p:nvSpPr>
              <p:cNvPr id="20" name="Body-3">
                <a:extLst>
                  <a:ext uri="{FF2B5EF4-FFF2-40B4-BE49-F238E27FC236}">
                    <a16:creationId xmlns:a16="http://schemas.microsoft.com/office/drawing/2014/main" id="{F74C642C-D3A1-3309-2DEC-6F869CF18ED4}"/>
                  </a:ext>
                </a:extLst>
              </p:cNvPr>
              <p:cNvSpPr>
                <a:spLocks/>
              </p:cNvSpPr>
              <p:nvPr>
                <p:custDataLst>
                  <p:tags r:id="rId9"/>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tabLst/>
                  <a:defRPr/>
                </a:pPr>
                <a:r>
                  <a:rPr lang="zh-CN" altLang="en-US" sz="1400" dirty="0">
                    <a:solidFill>
                      <a:schemeClr val="tx2">
                        <a:lumMod val="75000"/>
                        <a:lumOff val="25000"/>
                      </a:schemeClr>
                    </a:solidFill>
                    <a:latin typeface="+mn-ea"/>
                  </a:rPr>
                  <a:t>确定工件坐标序、参考程序</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9" name="组合 8">
              <a:extLst>
                <a:ext uri="{FF2B5EF4-FFF2-40B4-BE49-F238E27FC236}">
                  <a16:creationId xmlns:a16="http://schemas.microsoft.com/office/drawing/2014/main" id="{7BDA6D01-F034-8AAA-8371-F9217B8B282C}"/>
                </a:ext>
              </a:extLst>
            </p:cNvPr>
            <p:cNvGrpSpPr/>
            <p:nvPr/>
          </p:nvGrpSpPr>
          <p:grpSpPr>
            <a:xfrm>
              <a:off x="1803400" y="3522648"/>
              <a:ext cx="8585200" cy="624315"/>
              <a:chOff x="660400" y="1059498"/>
              <a:chExt cx="8585200" cy="624315"/>
            </a:xfrm>
          </p:grpSpPr>
          <p:sp>
            <p:nvSpPr>
              <p:cNvPr id="12" name="4">
                <a:extLst>
                  <a:ext uri="{FF2B5EF4-FFF2-40B4-BE49-F238E27FC236}">
                    <a16:creationId xmlns:a16="http://schemas.microsoft.com/office/drawing/2014/main" id="{26DB2CE3-390D-964A-24A6-76B834AB9E12}"/>
                  </a:ext>
                </a:extLst>
              </p:cNvPr>
              <p:cNvSpPr/>
              <p:nvPr>
                <p:custDataLst>
                  <p:tags r:id="rId2"/>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13" name="Index-4">
                <a:extLst>
                  <a:ext uri="{FF2B5EF4-FFF2-40B4-BE49-F238E27FC236}">
                    <a16:creationId xmlns:a16="http://schemas.microsoft.com/office/drawing/2014/main" id="{DA441E6D-DD31-AD2F-18BF-C51C55EE6C7E}"/>
                  </a:ext>
                </a:extLst>
              </p:cNvPr>
              <p:cNvSpPr/>
              <p:nvPr>
                <p:custDataLst>
                  <p:tags r:id="rId3"/>
                </p:custDataLst>
              </p:nvPr>
            </p:nvSpPr>
            <p:spPr>
              <a:xfrm>
                <a:off x="660400" y="1059498"/>
                <a:ext cx="624315" cy="624315"/>
              </a:xfrm>
              <a:prstGeom prst="ellipse">
                <a:avLst/>
              </a:prstGeom>
              <a:gradFill>
                <a:gsLst>
                  <a:gs pos="0">
                    <a:schemeClr val="accent4"/>
                  </a:gs>
                  <a:gs pos="100000">
                    <a:schemeClr val="accent4">
                      <a:lumMod val="75000"/>
                    </a:schemeClr>
                  </a:gs>
                </a:gsLst>
                <a:lin ang="2700000" scaled="0"/>
              </a:gradFill>
              <a:ln>
                <a:noFill/>
              </a:ln>
              <a:effectLst>
                <a:outerShdw blurRad="254000" dist="127000" dir="2700000" algn="tl" rotWithShape="0">
                  <a:schemeClr val="accent4">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4</a:t>
                </a:r>
                <a:endParaRPr lang="zh-CN" altLang="en-US" b="1" dirty="0"/>
              </a:p>
            </p:txBody>
          </p:sp>
          <p:sp>
            <p:nvSpPr>
              <p:cNvPr id="14" name="Title-4">
                <a:extLst>
                  <a:ext uri="{FF2B5EF4-FFF2-40B4-BE49-F238E27FC236}">
                    <a16:creationId xmlns:a16="http://schemas.microsoft.com/office/drawing/2014/main" id="{02FD8BB6-3130-69FF-27F5-6BDC5AAC61FB}"/>
                  </a:ext>
                </a:extLst>
              </p:cNvPr>
              <p:cNvSpPr txBox="1"/>
              <p:nvPr>
                <p:custDataLst>
                  <p:tags r:id="rId4"/>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4"/>
                    </a:solidFill>
                  </a:rPr>
                  <a:t>实操加工</a:t>
                </a:r>
              </a:p>
            </p:txBody>
          </p:sp>
          <p:sp>
            <p:nvSpPr>
              <p:cNvPr id="15" name="Body-4">
                <a:extLst>
                  <a:ext uri="{FF2B5EF4-FFF2-40B4-BE49-F238E27FC236}">
                    <a16:creationId xmlns:a16="http://schemas.microsoft.com/office/drawing/2014/main" id="{5CDA8132-4244-EC9B-1A41-08A1B47C78DB}"/>
                  </a:ext>
                </a:extLst>
              </p:cNvPr>
              <p:cNvSpPr>
                <a:spLocks/>
              </p:cNvSpPr>
              <p:nvPr>
                <p:custDataLst>
                  <p:tags r:id="rId5"/>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tabLst/>
                  <a:defRPr/>
                </a:pPr>
                <a:r>
                  <a:rPr lang="zh-CN" altLang="en-US" sz="1400" dirty="0">
                    <a:solidFill>
                      <a:schemeClr val="tx2">
                        <a:lumMod val="75000"/>
                        <a:lumOff val="25000"/>
                      </a:schemeClr>
                    </a:solidFill>
                    <a:latin typeface="+mn-ea"/>
                  </a:rPr>
                  <a:t>加工准备、对刀、空运行及仿真、零件自动加工、零件检测、加工结束</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spTree>
    <p:extLst>
      <p:ext uri="{BB962C8B-B14F-4D97-AF65-F5344CB8AC3E}">
        <p14:creationId xmlns:p14="http://schemas.microsoft.com/office/powerpoint/2010/main" val="537439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40">
            <a:extLst>
              <a:ext uri="{FF2B5EF4-FFF2-40B4-BE49-F238E27FC236}">
                <a16:creationId xmlns:a16="http://schemas.microsoft.com/office/drawing/2014/main" id="{8FA99DF4-A9F7-5C8D-3EDC-893CC20C9FA7}"/>
              </a:ext>
            </a:extLst>
          </p:cNvPr>
          <p:cNvSpPr/>
          <p:nvPr/>
        </p:nvSpPr>
        <p:spPr bwMode="auto">
          <a:xfrm>
            <a:off x="1587" y="5403846"/>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任意多边形 41">
            <a:extLst>
              <a:ext uri="{FF2B5EF4-FFF2-40B4-BE49-F238E27FC236}">
                <a16:creationId xmlns:a16="http://schemas.microsoft.com/office/drawing/2014/main" id="{8043F445-EFDB-D724-B800-FE87E5EF57E3}"/>
              </a:ext>
            </a:extLst>
          </p:cNvPr>
          <p:cNvSpPr/>
          <p:nvPr/>
        </p:nvSpPr>
        <p:spPr bwMode="auto">
          <a:xfrm>
            <a:off x="9390024" y="-1"/>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1" name="组合 10">
            <a:extLst>
              <a:ext uri="{FF2B5EF4-FFF2-40B4-BE49-F238E27FC236}">
                <a16:creationId xmlns:a16="http://schemas.microsoft.com/office/drawing/2014/main" id="{FF3F59DF-1D4F-95F2-6993-ED7F302F9E78}"/>
              </a:ext>
            </a:extLst>
          </p:cNvPr>
          <p:cNvGrpSpPr/>
          <p:nvPr/>
        </p:nvGrpSpPr>
        <p:grpSpPr>
          <a:xfrm>
            <a:off x="704527" y="1278129"/>
            <a:ext cx="4339108" cy="430374"/>
            <a:chOff x="1578322" y="1045028"/>
            <a:chExt cx="4339108" cy="430374"/>
          </a:xfrm>
        </p:grpSpPr>
        <p:sp>
          <p:nvSpPr>
            <p:cNvPr id="35" name="Index-1">
              <a:extLst>
                <a:ext uri="{FF2B5EF4-FFF2-40B4-BE49-F238E27FC236}">
                  <a16:creationId xmlns:a16="http://schemas.microsoft.com/office/drawing/2014/main" id="{DB255172-ED8E-DDA5-B973-CC9CA263EFD1}"/>
                </a:ext>
              </a:extLst>
            </p:cNvPr>
            <p:cNvSpPr txBox="1"/>
            <p:nvPr>
              <p:custDataLst>
                <p:tags r:id="rId3"/>
              </p:custDataLst>
            </p:nvPr>
          </p:nvSpPr>
          <p:spPr>
            <a:xfrm>
              <a:off x="1774609" y="1045028"/>
              <a:ext cx="4142821" cy="430374"/>
            </a:xfrm>
            <a:prstGeom prst="rect">
              <a:avLst/>
            </a:prstGeom>
            <a:noFill/>
          </p:spPr>
          <p:txBody>
            <a:bodyPr wrap="squar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2000" b="1" i="1" u="none" strike="noStrike" kern="1200" cap="none" spc="0" normalizeH="0" baseline="0" noProof="0" dirty="0">
                  <a:ln>
                    <a:noFill/>
                  </a:ln>
                  <a:solidFill>
                    <a:schemeClr val="accent1"/>
                  </a:solidFill>
                  <a:effectLst/>
                  <a:uLnTx/>
                  <a:uFillTx/>
                  <a:latin typeface="+mn-ea"/>
                  <a:cs typeface="+mn-cs"/>
                </a:rPr>
                <a:t>01.</a:t>
              </a:r>
              <a:r>
                <a:rPr kumimoji="0" lang="zh-CN" altLang="en-US" sz="2000" b="1" u="none" strike="noStrike" kern="1200" cap="none" spc="0" normalizeH="0" baseline="0" noProof="0" dirty="0">
                  <a:ln>
                    <a:noFill/>
                  </a:ln>
                  <a:solidFill>
                    <a:schemeClr val="accent1"/>
                  </a:solidFill>
                  <a:effectLst/>
                  <a:uLnTx/>
                  <a:uFillTx/>
                  <a:latin typeface="+mn-ea"/>
                  <a:cs typeface="+mn-cs"/>
                </a:rPr>
                <a:t>盘套类零件孔加工特点</a:t>
              </a:r>
              <a:endParaRPr kumimoji="0" lang="en-US" altLang="zh-CN" sz="2000" b="1" u="none" strike="noStrike" kern="1200" cap="none" spc="0" normalizeH="0" baseline="0" noProof="0" dirty="0">
                <a:ln>
                  <a:noFill/>
                </a:ln>
                <a:solidFill>
                  <a:schemeClr val="accent1"/>
                </a:solidFill>
                <a:effectLst/>
                <a:uLnTx/>
                <a:uFillTx/>
                <a:latin typeface="+mn-ea"/>
                <a:cs typeface="+mn-cs"/>
              </a:endParaRPr>
            </a:p>
          </p:txBody>
        </p:sp>
        <p:cxnSp>
          <p:nvCxnSpPr>
            <p:cNvPr id="37" name="1">
              <a:extLst>
                <a:ext uri="{FF2B5EF4-FFF2-40B4-BE49-F238E27FC236}">
                  <a16:creationId xmlns:a16="http://schemas.microsoft.com/office/drawing/2014/main" id="{0A9679CD-07C5-56C1-CAFF-EA42D7081C3A}"/>
                </a:ext>
              </a:extLst>
            </p:cNvPr>
            <p:cNvCxnSpPr>
              <a:cxnSpLocks/>
            </p:cNvCxnSpPr>
            <p:nvPr>
              <p:custDataLst>
                <p:tags r:id="rId4"/>
              </p:custDataLst>
            </p:nvPr>
          </p:nvCxnSpPr>
          <p:spPr>
            <a:xfrm>
              <a:off x="1578322" y="1092103"/>
              <a:ext cx="0" cy="383299"/>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1" name="文本框 40">
            <a:extLst>
              <a:ext uri="{FF2B5EF4-FFF2-40B4-BE49-F238E27FC236}">
                <a16:creationId xmlns:a16="http://schemas.microsoft.com/office/drawing/2014/main" id="{A70ECECF-2EFB-0B06-85D8-0B467FEFEB80}"/>
              </a:ext>
            </a:extLst>
          </p:cNvPr>
          <p:cNvSpPr txBox="1"/>
          <p:nvPr/>
        </p:nvSpPr>
        <p:spPr>
          <a:xfrm>
            <a:off x="900814" y="1916006"/>
            <a:ext cx="9136780" cy="1857303"/>
          </a:xfrm>
          <a:prstGeom prst="rect">
            <a:avLst/>
          </a:prstGeom>
          <a:noFill/>
        </p:spPr>
        <p:txBody>
          <a:bodyPr wrap="square">
            <a:spAutoFit/>
          </a:bodyPr>
          <a:lstStyle/>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孔加工是在工件内部进行的，观察切削情况比较困难。</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刀杆尺寸由于受孔径和孔深的限制，既不能粗，又不能短。</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排屑和冷却困难。</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当工件壁较薄时，加工工件容易变形。</a:t>
            </a:r>
            <a:endParaRPr lang="en-US" altLang="zh-CN" sz="1800" b="0" i="0" u="none" strike="noStrike" baseline="0" dirty="0">
              <a:solidFill>
                <a:srgbClr val="221E1F"/>
              </a:solidFill>
              <a:latin typeface="方正书宋"/>
            </a:endParaRPr>
          </a:p>
          <a:p>
            <a:pPr marL="285750" indent="-285750"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测量孔比测量外圆困难</a:t>
            </a:r>
            <a:endParaRPr lang="zh-CN" altLang="en-US" dirty="0"/>
          </a:p>
        </p:txBody>
      </p:sp>
      <p:grpSp>
        <p:nvGrpSpPr>
          <p:cNvPr id="45" name="组合 44">
            <a:extLst>
              <a:ext uri="{FF2B5EF4-FFF2-40B4-BE49-F238E27FC236}">
                <a16:creationId xmlns:a16="http://schemas.microsoft.com/office/drawing/2014/main" id="{F7DFD72C-FE8A-C8BD-76DA-8265B1720C1D}"/>
              </a:ext>
            </a:extLst>
          </p:cNvPr>
          <p:cNvGrpSpPr>
            <a:grpSpLocks/>
          </p:cNvGrpSpPr>
          <p:nvPr/>
        </p:nvGrpSpPr>
        <p:grpSpPr>
          <a:xfrm>
            <a:off x="704483" y="3980811"/>
            <a:ext cx="3040376" cy="396583"/>
            <a:chOff x="6807195" y="1079302"/>
            <a:chExt cx="371143" cy="403386"/>
          </a:xfrm>
        </p:grpSpPr>
        <p:sp>
          <p:nvSpPr>
            <p:cNvPr id="46" name="Index-2">
              <a:extLst>
                <a:ext uri="{FF2B5EF4-FFF2-40B4-BE49-F238E27FC236}">
                  <a16:creationId xmlns:a16="http://schemas.microsoft.com/office/drawing/2014/main" id="{70D11829-0A75-11B9-4203-3437AE1AAAE3}"/>
                </a:ext>
              </a:extLst>
            </p:cNvPr>
            <p:cNvSpPr txBox="1"/>
            <p:nvPr>
              <p:custDataLst>
                <p:tags r:id="rId1"/>
              </p:custDataLst>
            </p:nvPr>
          </p:nvSpPr>
          <p:spPr>
            <a:xfrm>
              <a:off x="6831161" y="1079302"/>
              <a:ext cx="347177" cy="403386"/>
            </a:xfrm>
            <a:prstGeom prst="rect">
              <a:avLst/>
            </a:prstGeom>
            <a:noFill/>
          </p:spPr>
          <p:txBody>
            <a:bodyPr wrap="non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1800" b="1" i="1" u="none" strike="noStrike" kern="1200" cap="none" spc="0" normalizeH="0" baseline="0" noProof="0" dirty="0">
                  <a:ln>
                    <a:noFill/>
                  </a:ln>
                  <a:solidFill>
                    <a:schemeClr val="accent2"/>
                  </a:solidFill>
                  <a:effectLst/>
                  <a:uLnTx/>
                  <a:uFillTx/>
                  <a:latin typeface="+mn-ea"/>
                  <a:cs typeface="+mn-cs"/>
                </a:rPr>
                <a:t>02.</a:t>
              </a:r>
              <a:r>
                <a:rPr kumimoji="0" lang="zh-CN" altLang="en-US" sz="1800" b="1" u="none" strike="noStrike" kern="1200" cap="none" spc="0" normalizeH="0" baseline="0" noProof="0" dirty="0">
                  <a:ln>
                    <a:noFill/>
                  </a:ln>
                  <a:solidFill>
                    <a:schemeClr val="accent2"/>
                  </a:solidFill>
                  <a:effectLst/>
                  <a:uLnTx/>
                  <a:uFillTx/>
                  <a:latin typeface="+mn-ea"/>
                  <a:cs typeface="+mn-cs"/>
                </a:rPr>
                <a:t>盘套类零件孔加工方法</a:t>
              </a:r>
              <a:endParaRPr kumimoji="0" lang="en-US" altLang="zh-CN" sz="1800" b="1" u="none" strike="noStrike" kern="1200" cap="none" spc="0" normalizeH="0" baseline="0" noProof="0" dirty="0">
                <a:ln>
                  <a:noFill/>
                </a:ln>
                <a:solidFill>
                  <a:schemeClr val="accent2"/>
                </a:solidFill>
                <a:effectLst/>
                <a:uLnTx/>
                <a:uFillTx/>
                <a:latin typeface="+mn-ea"/>
                <a:cs typeface="+mn-cs"/>
              </a:endParaRPr>
            </a:p>
          </p:txBody>
        </p:sp>
        <p:cxnSp>
          <p:nvCxnSpPr>
            <p:cNvPr id="48" name="2">
              <a:extLst>
                <a:ext uri="{FF2B5EF4-FFF2-40B4-BE49-F238E27FC236}">
                  <a16:creationId xmlns:a16="http://schemas.microsoft.com/office/drawing/2014/main" id="{86B4A143-BE0D-74A8-3C48-23AD90AB108F}"/>
                </a:ext>
              </a:extLst>
            </p:cNvPr>
            <p:cNvCxnSpPr>
              <a:cxnSpLocks/>
            </p:cNvCxnSpPr>
            <p:nvPr>
              <p:custDataLst>
                <p:tags r:id="rId2"/>
              </p:custDataLst>
            </p:nvPr>
          </p:nvCxnSpPr>
          <p:spPr>
            <a:xfrm flipH="1">
              <a:off x="6807195" y="1092103"/>
              <a:ext cx="4" cy="349508"/>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57" name="文本框 56">
            <a:extLst>
              <a:ext uri="{FF2B5EF4-FFF2-40B4-BE49-F238E27FC236}">
                <a16:creationId xmlns:a16="http://schemas.microsoft.com/office/drawing/2014/main" id="{4FF78989-671D-E918-93C0-49FF35A95222}"/>
              </a:ext>
            </a:extLst>
          </p:cNvPr>
          <p:cNvSpPr txBox="1"/>
          <p:nvPr/>
        </p:nvSpPr>
        <p:spPr>
          <a:xfrm>
            <a:off x="900810" y="4383380"/>
            <a:ext cx="10938263" cy="1857303"/>
          </a:xfrm>
          <a:prstGeom prst="rect">
            <a:avLst/>
          </a:prstGeom>
          <a:noFill/>
        </p:spPr>
        <p:txBody>
          <a:bodyPr wrap="square">
            <a:spAutoFit/>
          </a:bodyPr>
          <a:lstStyle/>
          <a:p>
            <a:pPr marL="285750" indent="-285750" algn="just">
              <a:lnSpc>
                <a:spcPct val="130000"/>
              </a:lnSpc>
              <a:buClr>
                <a:schemeClr val="accent2"/>
              </a:buClr>
              <a:buSzPct val="95000"/>
              <a:buFont typeface="Wingdings" panose="05000000000000000000" pitchFamily="2" charset="2"/>
              <a:buChar char="n"/>
            </a:pPr>
            <a:r>
              <a:rPr lang="zh-CN" altLang="en-US" dirty="0"/>
              <a:t>钻孔</a:t>
            </a:r>
            <a:endParaRPr lang="en-US" altLang="zh-CN" dirty="0"/>
          </a:p>
          <a:p>
            <a:pPr algn="just">
              <a:lnSpc>
                <a:spcPct val="130000"/>
              </a:lnSpc>
              <a:buClr>
                <a:schemeClr val="accent2"/>
              </a:buClr>
              <a:buSzPct val="95000"/>
            </a:pPr>
            <a:r>
              <a:rPr lang="zh-CN" altLang="en-US" sz="1800" b="0" i="0" u="none" strike="noStrike" baseline="0" dirty="0">
                <a:solidFill>
                  <a:srgbClr val="221E1F"/>
                </a:solidFill>
                <a:latin typeface="方正书宋"/>
              </a:rPr>
              <a:t>使用刀具：麻花钻 ，尺寸精度一般可达到</a:t>
            </a:r>
            <a:r>
              <a:rPr lang="en-US" altLang="zh-CN" sz="1800" b="0" i="0" u="none" strike="noStrike" baseline="0" dirty="0">
                <a:solidFill>
                  <a:srgbClr val="221E1F"/>
                </a:solidFill>
                <a:latin typeface="方正书宋"/>
              </a:rPr>
              <a:t>IT11~IT1</a:t>
            </a:r>
            <a:r>
              <a:rPr lang="zh-CN" altLang="en-US" sz="1800" b="0" i="0" u="none" strike="noStrike" baseline="0" dirty="0">
                <a:solidFill>
                  <a:srgbClr val="221E1F"/>
                </a:solidFill>
                <a:latin typeface="方正书宋"/>
              </a:rPr>
              <a:t>，表面粗糙度</a:t>
            </a:r>
            <a:r>
              <a:rPr lang="en-US" altLang="zh-CN" sz="1800" b="0" i="0" u="none" strike="noStrike" baseline="0" dirty="0">
                <a:solidFill>
                  <a:srgbClr val="221E1F"/>
                </a:solidFill>
                <a:latin typeface="方正书宋"/>
              </a:rPr>
              <a:t>Ra </a:t>
            </a:r>
            <a:r>
              <a:rPr lang="zh-CN" altLang="en-US" sz="1800" b="0" i="0" u="none" strike="noStrike" baseline="0" dirty="0">
                <a:solidFill>
                  <a:srgbClr val="221E1F"/>
                </a:solidFill>
                <a:latin typeface="方正书宋"/>
              </a:rPr>
              <a:t>可达</a:t>
            </a:r>
            <a:r>
              <a:rPr lang="en-US" altLang="zh-CN" sz="1800" b="0" i="0" u="none" strike="noStrike" baseline="0" dirty="0">
                <a:solidFill>
                  <a:srgbClr val="221E1F"/>
                </a:solidFill>
                <a:latin typeface="方正书宋"/>
              </a:rPr>
              <a:t>12.5~25</a:t>
            </a:r>
            <a:r>
              <a:rPr lang="zh-CN" altLang="en-US" sz="1800" b="0" i="0" u="none" strike="noStrike" baseline="0" dirty="0">
                <a:solidFill>
                  <a:srgbClr val="221E1F"/>
                </a:solidFill>
                <a:latin typeface="方正书宋"/>
              </a:rPr>
              <a:t>。</a:t>
            </a:r>
            <a:endParaRPr lang="en-US" altLang="zh-CN" sz="1800" b="0" i="0" u="none" strike="noStrike" baseline="0" dirty="0">
              <a:solidFill>
                <a:srgbClr val="221E1F"/>
              </a:solidFill>
              <a:latin typeface="方正书宋"/>
            </a:endParaRPr>
          </a:p>
          <a:p>
            <a:pPr marL="285750" indent="-285750" algn="just">
              <a:lnSpc>
                <a:spcPct val="130000"/>
              </a:lnSpc>
              <a:buClr>
                <a:schemeClr val="accent2"/>
              </a:buClr>
              <a:buSzPct val="95000"/>
              <a:buFont typeface="Wingdings" panose="05000000000000000000" pitchFamily="2" charset="2"/>
              <a:buChar char="n"/>
            </a:pPr>
            <a:r>
              <a:rPr lang="zh-CN" altLang="en-US" dirty="0">
                <a:solidFill>
                  <a:srgbClr val="221E1F"/>
                </a:solidFill>
                <a:latin typeface="方正书宋"/>
              </a:rPr>
              <a:t>扩孔</a:t>
            </a:r>
            <a:endParaRPr lang="en-US" altLang="zh-CN" dirty="0">
              <a:solidFill>
                <a:srgbClr val="221E1F"/>
              </a:solidFill>
              <a:latin typeface="方正书宋"/>
            </a:endParaRPr>
          </a:p>
          <a:p>
            <a:pPr algn="just">
              <a:lnSpc>
                <a:spcPct val="130000"/>
              </a:lnSpc>
              <a:buClr>
                <a:schemeClr val="accent2"/>
              </a:buClr>
              <a:buSzPct val="95000"/>
            </a:pPr>
            <a:r>
              <a:rPr lang="zh-CN" altLang="en-US" sz="1800" b="0" i="0" u="none" strike="noStrike" baseline="0" dirty="0">
                <a:solidFill>
                  <a:srgbClr val="221E1F"/>
                </a:solidFill>
                <a:latin typeface="方正书宋"/>
              </a:rPr>
              <a:t>扩孔刀具：有麻花钻（低精度）和扩孔钻（高精度）。扩孔钻尺寸精度可达</a:t>
            </a:r>
            <a:r>
              <a:rPr lang="en-US" altLang="zh-CN" sz="1800" b="0" i="0" u="none" strike="noStrike" baseline="0" dirty="0">
                <a:solidFill>
                  <a:srgbClr val="221E1F"/>
                </a:solidFill>
                <a:latin typeface="方正书宋"/>
              </a:rPr>
              <a:t>IT10~IT11</a:t>
            </a:r>
            <a:r>
              <a:rPr lang="zh-CN" altLang="en-US" sz="1800" b="0" i="0" u="none" strike="noStrike" baseline="0" dirty="0">
                <a:solidFill>
                  <a:srgbClr val="221E1F"/>
                </a:solidFill>
                <a:latin typeface="方正书宋"/>
              </a:rPr>
              <a:t>，表面粗糙度</a:t>
            </a:r>
            <a:r>
              <a:rPr lang="en-US" altLang="zh-CN" sz="1800" b="0" i="0" u="none" strike="noStrike" baseline="0" dirty="0">
                <a:solidFill>
                  <a:srgbClr val="221E1F"/>
                </a:solidFill>
                <a:latin typeface="方正书宋"/>
              </a:rPr>
              <a:t>Ra</a:t>
            </a:r>
            <a:r>
              <a:rPr lang="zh-CN" altLang="en-US" sz="1800" b="0" i="0" u="none" strike="noStrike" baseline="0" dirty="0">
                <a:solidFill>
                  <a:srgbClr val="221E1F"/>
                </a:solidFill>
                <a:latin typeface="方正书宋"/>
              </a:rPr>
              <a:t>可达</a:t>
            </a:r>
            <a:r>
              <a:rPr lang="en-US" altLang="zh-CN" sz="1800" b="0" i="0" u="none" strike="noStrike" baseline="0" dirty="0">
                <a:solidFill>
                  <a:srgbClr val="221E1F"/>
                </a:solidFill>
                <a:latin typeface="方正书宋"/>
              </a:rPr>
              <a:t>6.3~12.5</a:t>
            </a:r>
            <a:r>
              <a:rPr lang="zh-CN" altLang="en-US" sz="1800" b="0" i="0" u="none" strike="noStrike" baseline="0" dirty="0">
                <a:solidFill>
                  <a:srgbClr val="221E1F"/>
                </a:solidFill>
                <a:latin typeface="方正书宋"/>
              </a:rPr>
              <a:t>。</a:t>
            </a:r>
            <a:endParaRPr lang="en-US" altLang="zh-CN" dirty="0"/>
          </a:p>
        </p:txBody>
      </p:sp>
      <p:sp>
        <p:nvSpPr>
          <p:cNvPr id="58" name="标题 1">
            <a:extLst>
              <a:ext uri="{FF2B5EF4-FFF2-40B4-BE49-F238E27FC236}">
                <a16:creationId xmlns:a16="http://schemas.microsoft.com/office/drawing/2014/main" id="{E8C29B47-880A-F8EE-C880-CCE53E3170B1}"/>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7.2 </a:t>
            </a:r>
            <a:r>
              <a:rPr lang="zh-CN" altLang="en-US" sz="2800" dirty="0">
                <a:latin typeface="+mj-ea"/>
                <a:cs typeface="+mn-ea"/>
                <a:sym typeface="+mn-lt"/>
              </a:rPr>
              <a:t>内轮廓加工</a:t>
            </a:r>
          </a:p>
        </p:txBody>
      </p:sp>
    </p:spTree>
    <p:extLst>
      <p:ext uri="{BB962C8B-B14F-4D97-AF65-F5344CB8AC3E}">
        <p14:creationId xmlns:p14="http://schemas.microsoft.com/office/powerpoint/2010/main" val="30783086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40">
            <a:extLst>
              <a:ext uri="{FF2B5EF4-FFF2-40B4-BE49-F238E27FC236}">
                <a16:creationId xmlns:a16="http://schemas.microsoft.com/office/drawing/2014/main" id="{8FA99DF4-A9F7-5C8D-3EDC-893CC20C9FA7}"/>
              </a:ext>
            </a:extLst>
          </p:cNvPr>
          <p:cNvSpPr/>
          <p:nvPr/>
        </p:nvSpPr>
        <p:spPr bwMode="auto">
          <a:xfrm>
            <a:off x="1587" y="5403846"/>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任意多边形 41">
            <a:extLst>
              <a:ext uri="{FF2B5EF4-FFF2-40B4-BE49-F238E27FC236}">
                <a16:creationId xmlns:a16="http://schemas.microsoft.com/office/drawing/2014/main" id="{8043F445-EFDB-D724-B800-FE87E5EF57E3}"/>
              </a:ext>
            </a:extLst>
          </p:cNvPr>
          <p:cNvSpPr/>
          <p:nvPr/>
        </p:nvSpPr>
        <p:spPr bwMode="auto">
          <a:xfrm>
            <a:off x="9390024" y="-1"/>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5" name="组合 44">
            <a:extLst>
              <a:ext uri="{FF2B5EF4-FFF2-40B4-BE49-F238E27FC236}">
                <a16:creationId xmlns:a16="http://schemas.microsoft.com/office/drawing/2014/main" id="{F7DFD72C-FE8A-C8BD-76DA-8265B1720C1D}"/>
              </a:ext>
            </a:extLst>
          </p:cNvPr>
          <p:cNvGrpSpPr>
            <a:grpSpLocks/>
          </p:cNvGrpSpPr>
          <p:nvPr/>
        </p:nvGrpSpPr>
        <p:grpSpPr>
          <a:xfrm>
            <a:off x="800735" y="1169128"/>
            <a:ext cx="3040376" cy="396583"/>
            <a:chOff x="6807195" y="1079302"/>
            <a:chExt cx="371143" cy="403386"/>
          </a:xfrm>
        </p:grpSpPr>
        <p:sp>
          <p:nvSpPr>
            <p:cNvPr id="46" name="Index-2">
              <a:extLst>
                <a:ext uri="{FF2B5EF4-FFF2-40B4-BE49-F238E27FC236}">
                  <a16:creationId xmlns:a16="http://schemas.microsoft.com/office/drawing/2014/main" id="{70D11829-0A75-11B9-4203-3437AE1AAAE3}"/>
                </a:ext>
              </a:extLst>
            </p:cNvPr>
            <p:cNvSpPr txBox="1"/>
            <p:nvPr>
              <p:custDataLst>
                <p:tags r:id="rId1"/>
              </p:custDataLst>
            </p:nvPr>
          </p:nvSpPr>
          <p:spPr>
            <a:xfrm>
              <a:off x="6831161" y="1079302"/>
              <a:ext cx="347177" cy="403386"/>
            </a:xfrm>
            <a:prstGeom prst="rect">
              <a:avLst/>
            </a:prstGeom>
            <a:noFill/>
          </p:spPr>
          <p:txBody>
            <a:bodyPr wrap="non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1800" b="1" i="1" u="none" strike="noStrike" kern="1200" cap="none" spc="0" normalizeH="0" baseline="0" noProof="0" dirty="0">
                  <a:ln>
                    <a:noFill/>
                  </a:ln>
                  <a:solidFill>
                    <a:schemeClr val="accent2"/>
                  </a:solidFill>
                  <a:effectLst/>
                  <a:uLnTx/>
                  <a:uFillTx/>
                  <a:latin typeface="+mn-ea"/>
                  <a:cs typeface="+mn-cs"/>
                </a:rPr>
                <a:t>02.</a:t>
              </a:r>
              <a:r>
                <a:rPr kumimoji="0" lang="zh-CN" altLang="en-US" sz="1800" b="1" u="none" strike="noStrike" kern="1200" cap="none" spc="0" normalizeH="0" baseline="0" noProof="0" dirty="0">
                  <a:ln>
                    <a:noFill/>
                  </a:ln>
                  <a:solidFill>
                    <a:schemeClr val="accent2"/>
                  </a:solidFill>
                  <a:effectLst/>
                  <a:uLnTx/>
                  <a:uFillTx/>
                  <a:latin typeface="+mn-ea"/>
                  <a:cs typeface="+mn-cs"/>
                </a:rPr>
                <a:t>盘套类零件孔加工方法</a:t>
              </a:r>
              <a:endParaRPr kumimoji="0" lang="en-US" altLang="zh-CN" sz="1800" b="1" u="none" strike="noStrike" kern="1200" cap="none" spc="0" normalizeH="0" baseline="0" noProof="0" dirty="0">
                <a:ln>
                  <a:noFill/>
                </a:ln>
                <a:solidFill>
                  <a:schemeClr val="accent2"/>
                </a:solidFill>
                <a:effectLst/>
                <a:uLnTx/>
                <a:uFillTx/>
                <a:latin typeface="+mn-ea"/>
                <a:cs typeface="+mn-cs"/>
              </a:endParaRPr>
            </a:p>
          </p:txBody>
        </p:sp>
        <p:cxnSp>
          <p:nvCxnSpPr>
            <p:cNvPr id="48" name="2">
              <a:extLst>
                <a:ext uri="{FF2B5EF4-FFF2-40B4-BE49-F238E27FC236}">
                  <a16:creationId xmlns:a16="http://schemas.microsoft.com/office/drawing/2014/main" id="{86B4A143-BE0D-74A8-3C48-23AD90AB108F}"/>
                </a:ext>
              </a:extLst>
            </p:cNvPr>
            <p:cNvCxnSpPr>
              <a:cxnSpLocks/>
            </p:cNvCxnSpPr>
            <p:nvPr>
              <p:custDataLst>
                <p:tags r:id="rId2"/>
              </p:custDataLst>
            </p:nvPr>
          </p:nvCxnSpPr>
          <p:spPr>
            <a:xfrm flipH="1">
              <a:off x="6807195" y="1092103"/>
              <a:ext cx="4" cy="349508"/>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57" name="文本框 56">
            <a:extLst>
              <a:ext uri="{FF2B5EF4-FFF2-40B4-BE49-F238E27FC236}">
                <a16:creationId xmlns:a16="http://schemas.microsoft.com/office/drawing/2014/main" id="{4FF78989-671D-E918-93C0-49FF35A95222}"/>
              </a:ext>
            </a:extLst>
          </p:cNvPr>
          <p:cNvSpPr txBox="1"/>
          <p:nvPr/>
        </p:nvSpPr>
        <p:spPr>
          <a:xfrm>
            <a:off x="997063" y="1571697"/>
            <a:ext cx="10524378" cy="1857753"/>
          </a:xfrm>
          <a:prstGeom prst="rect">
            <a:avLst/>
          </a:prstGeom>
          <a:noFill/>
        </p:spPr>
        <p:txBody>
          <a:bodyPr wrap="square">
            <a:spAutoFit/>
          </a:bodyPr>
          <a:lstStyle/>
          <a:p>
            <a:pPr marL="285750" indent="-285750" algn="just">
              <a:lnSpc>
                <a:spcPct val="130000"/>
              </a:lnSpc>
              <a:buClr>
                <a:schemeClr val="accent2"/>
              </a:buClr>
              <a:buSzPct val="95000"/>
              <a:buFont typeface="Wingdings" panose="05000000000000000000" pitchFamily="2" charset="2"/>
              <a:buChar char="n"/>
            </a:pPr>
            <a:r>
              <a:rPr lang="zh-CN" altLang="en-US" dirty="0"/>
              <a:t>铰孔</a:t>
            </a:r>
            <a:endParaRPr lang="en-US" altLang="zh-CN" dirty="0"/>
          </a:p>
          <a:p>
            <a:pPr algn="just">
              <a:lnSpc>
                <a:spcPct val="130000"/>
              </a:lnSpc>
            </a:pPr>
            <a:r>
              <a:rPr lang="zh-CN" altLang="en-US" sz="1800" b="0" i="0" u="none" strike="noStrike" baseline="0" dirty="0">
                <a:solidFill>
                  <a:srgbClr val="221E1F"/>
                </a:solidFill>
                <a:latin typeface="方正书宋.黑"/>
              </a:rPr>
              <a:t>用铰刀从被加工孔的孔壁上切除微量金属，使孔的精度和表面质量得到提高的加工方法称为铰孔。铰孔刀具：铰刀。铰孔余量：一般粗铰的余量为</a:t>
            </a:r>
            <a:r>
              <a:rPr lang="en-US" altLang="zh-CN" sz="1800" b="0" i="0" u="none" strike="noStrike" baseline="0" dirty="0">
                <a:solidFill>
                  <a:srgbClr val="221E1F"/>
                </a:solidFill>
                <a:latin typeface="方正书宋.黑"/>
              </a:rPr>
              <a:t>0.15~0.3mm</a:t>
            </a:r>
            <a:r>
              <a:rPr lang="zh-CN" altLang="en-US" sz="1800" b="0" i="0" u="none" strike="noStrike" baseline="0" dirty="0">
                <a:solidFill>
                  <a:srgbClr val="221E1F"/>
                </a:solidFill>
                <a:latin typeface="方正书宋.黑"/>
              </a:rPr>
              <a:t>，精铰为</a:t>
            </a:r>
            <a:r>
              <a:rPr lang="en-US" altLang="zh-CN" sz="1800" b="0" i="0" u="none" strike="noStrike" baseline="0" dirty="0">
                <a:solidFill>
                  <a:srgbClr val="221E1F"/>
                </a:solidFill>
                <a:latin typeface="方正书宋.黑"/>
              </a:rPr>
              <a:t>0.04~0.15mm</a:t>
            </a:r>
            <a:r>
              <a:rPr lang="zh-CN" altLang="en-US" sz="1800" b="0" i="0" u="none" strike="noStrike" baseline="0" dirty="0">
                <a:solidFill>
                  <a:srgbClr val="221E1F"/>
                </a:solidFill>
                <a:latin typeface="方正书宋.黑"/>
              </a:rPr>
              <a:t>。铰孔精度可达</a:t>
            </a:r>
            <a:r>
              <a:rPr lang="en-US" altLang="zh-CN" sz="1800" b="0" i="0" u="none" strike="noStrike" baseline="0" dirty="0">
                <a:solidFill>
                  <a:srgbClr val="221E1F"/>
                </a:solidFill>
                <a:latin typeface="方正书宋.黑"/>
              </a:rPr>
              <a:t>IT6~IT8</a:t>
            </a:r>
            <a:r>
              <a:rPr lang="zh-CN" altLang="en-US" sz="1800" b="0" i="0" u="none" strike="noStrike" baseline="0" dirty="0">
                <a:solidFill>
                  <a:srgbClr val="221E1F"/>
                </a:solidFill>
                <a:latin typeface="方正书宋.黑"/>
              </a:rPr>
              <a:t>，表面粗糙度</a:t>
            </a:r>
            <a:r>
              <a:rPr lang="en-US" altLang="zh-CN" sz="1800" b="0" i="0" u="none" strike="noStrike" baseline="0" dirty="0">
                <a:solidFill>
                  <a:srgbClr val="221E1F"/>
                </a:solidFill>
                <a:latin typeface="方正书宋.黑"/>
              </a:rPr>
              <a:t>Ra</a:t>
            </a:r>
            <a:r>
              <a:rPr lang="zh-CN" altLang="en-US" sz="1800" b="0" i="0" u="none" strike="noStrike" baseline="0" dirty="0">
                <a:solidFill>
                  <a:srgbClr val="221E1F"/>
                </a:solidFill>
                <a:latin typeface="方正书宋.黑"/>
              </a:rPr>
              <a:t>可达</a:t>
            </a:r>
            <a:r>
              <a:rPr lang="en-US" altLang="zh-CN" sz="1800" b="0" i="0" u="none" strike="noStrike" baseline="0" dirty="0">
                <a:solidFill>
                  <a:srgbClr val="221E1F"/>
                </a:solidFill>
                <a:latin typeface="方正书宋.黑"/>
              </a:rPr>
              <a:t>1.6~0.4</a:t>
            </a:r>
            <a:r>
              <a:rPr lang="zh-CN" altLang="en-US" sz="1800" b="0" i="0" u="none" strike="noStrike" baseline="0" dirty="0">
                <a:solidFill>
                  <a:srgbClr val="221E1F"/>
                </a:solidFill>
                <a:latin typeface="方正书宋.黑"/>
              </a:rPr>
              <a:t>。</a:t>
            </a:r>
            <a:endParaRPr lang="en-US" altLang="zh-CN" sz="1800" b="0" i="0" u="none" strike="noStrike" baseline="0" dirty="0">
              <a:solidFill>
                <a:srgbClr val="221E1F"/>
              </a:solidFill>
              <a:latin typeface="方正书宋.黑"/>
            </a:endParaRPr>
          </a:p>
          <a:p>
            <a:pPr marL="285750" indent="-285750" algn="just">
              <a:lnSpc>
                <a:spcPct val="130000"/>
              </a:lnSpc>
              <a:buClr>
                <a:schemeClr val="accent3"/>
              </a:buClr>
              <a:buSzPct val="95000"/>
              <a:buFont typeface="Wingdings" panose="05000000000000000000" pitchFamily="2" charset="2"/>
              <a:buChar char="n"/>
            </a:pPr>
            <a:r>
              <a:rPr lang="zh-CN" altLang="en-US" dirty="0">
                <a:solidFill>
                  <a:srgbClr val="221E1F"/>
                </a:solidFill>
                <a:latin typeface="方正书宋.黑"/>
              </a:rPr>
              <a:t>车（镗）孔</a:t>
            </a:r>
            <a:endParaRPr lang="en-US" altLang="zh-CN" dirty="0">
              <a:solidFill>
                <a:srgbClr val="221E1F"/>
              </a:solidFill>
              <a:latin typeface="方正书宋.黑"/>
            </a:endParaRPr>
          </a:p>
        </p:txBody>
      </p:sp>
      <p:sp>
        <p:nvSpPr>
          <p:cNvPr id="6" name="文本框 5">
            <a:extLst>
              <a:ext uri="{FF2B5EF4-FFF2-40B4-BE49-F238E27FC236}">
                <a16:creationId xmlns:a16="http://schemas.microsoft.com/office/drawing/2014/main" id="{29496D61-3289-333C-3B81-1655FCE0F733}"/>
              </a:ext>
            </a:extLst>
          </p:cNvPr>
          <p:cNvSpPr txBox="1"/>
          <p:nvPr/>
        </p:nvSpPr>
        <p:spPr>
          <a:xfrm>
            <a:off x="921617" y="3435436"/>
            <a:ext cx="7288732" cy="2577500"/>
          </a:xfrm>
          <a:prstGeom prst="rect">
            <a:avLst/>
          </a:prstGeom>
          <a:noFill/>
        </p:spPr>
        <p:txBody>
          <a:bodyPr wrap="square">
            <a:spAutoFit/>
          </a:bodyPr>
          <a:lstStyle/>
          <a:p>
            <a:pPr algn="just">
              <a:lnSpc>
                <a:spcPct val="130000"/>
              </a:lnSpc>
              <a:buClr>
                <a:schemeClr val="accent3"/>
              </a:buClr>
              <a:buSzPct val="95000"/>
            </a:pPr>
            <a:r>
              <a:rPr lang="zh-CN" altLang="en-US" dirty="0">
                <a:solidFill>
                  <a:srgbClr val="221E1F"/>
                </a:solidFill>
                <a:latin typeface="方正书宋.黑"/>
              </a:rPr>
              <a:t>（</a:t>
            </a:r>
            <a:r>
              <a:rPr lang="en-US" altLang="zh-CN" dirty="0">
                <a:solidFill>
                  <a:srgbClr val="221E1F"/>
                </a:solidFill>
                <a:latin typeface="方正书宋.黑"/>
              </a:rPr>
              <a:t>1</a:t>
            </a:r>
            <a:r>
              <a:rPr lang="zh-CN" altLang="en-US" dirty="0">
                <a:solidFill>
                  <a:srgbClr val="221E1F"/>
                </a:solidFill>
                <a:latin typeface="方正书宋.黑"/>
              </a:rPr>
              <a:t>）车刀种类：</a:t>
            </a:r>
            <a:r>
              <a:rPr lang="zh-CN" altLang="en-US" b="1" dirty="0">
                <a:solidFill>
                  <a:srgbClr val="221E1F"/>
                </a:solidFill>
                <a:latin typeface="方正书宋.黑"/>
              </a:rPr>
              <a:t>通孔车刀</a:t>
            </a:r>
            <a:r>
              <a:rPr lang="zh-CN" altLang="en-US" dirty="0">
                <a:solidFill>
                  <a:srgbClr val="221E1F"/>
                </a:solidFill>
                <a:latin typeface="方正书宋.黑"/>
              </a:rPr>
              <a:t>和不通孔车刀</a:t>
            </a:r>
            <a:endParaRPr lang="en-US" altLang="zh-CN" dirty="0">
              <a:solidFill>
                <a:srgbClr val="221E1F"/>
              </a:solidFill>
              <a:latin typeface="方正书宋.黑"/>
            </a:endParaRPr>
          </a:p>
          <a:p>
            <a:pPr algn="just">
              <a:lnSpc>
                <a:spcPct val="130000"/>
              </a:lnSpc>
              <a:buClr>
                <a:schemeClr val="accent3"/>
              </a:buClr>
              <a:buSzPct val="95000"/>
            </a:pPr>
            <a:r>
              <a:rPr lang="zh-CN" altLang="en-US" sz="1800" b="1" i="0" u="none" strike="noStrike" baseline="0" dirty="0">
                <a:solidFill>
                  <a:srgbClr val="221E1F"/>
                </a:solidFill>
                <a:latin typeface="方正书宋"/>
              </a:rPr>
              <a:t>通孔车刀</a:t>
            </a:r>
            <a:r>
              <a:rPr lang="zh-CN" altLang="en-US" sz="1800" b="0" i="0" u="none" strike="noStrike" baseline="0" dirty="0">
                <a:solidFill>
                  <a:srgbClr val="221E1F"/>
                </a:solidFill>
                <a:latin typeface="方正书宋"/>
              </a:rPr>
              <a:t>：刀具安装受孔深的影响，刀杆伸出较长，刀具刚性差。为了减小径向切削抗力，防止车孔时振动，主偏角应取得大些，一般取</a:t>
            </a:r>
            <a:r>
              <a:rPr lang="en-US" altLang="zh-CN" sz="1800" b="0" i="0" u="none" strike="noStrike" baseline="0" dirty="0">
                <a:solidFill>
                  <a:srgbClr val="221E1F"/>
                </a:solidFill>
                <a:latin typeface="方正书宋"/>
              </a:rPr>
              <a:t>60°~75°</a:t>
            </a:r>
            <a:r>
              <a:rPr lang="zh-CN" altLang="en-US" sz="1800" b="0" i="0" u="none" strike="noStrike" baseline="0" dirty="0">
                <a:solidFill>
                  <a:srgbClr val="221E1F"/>
                </a:solidFill>
                <a:latin typeface="方正书宋"/>
              </a:rPr>
              <a:t>；为减小刀具副后刀面与孔壁的摩擦，副偏角也应取得较大，一般在</a:t>
            </a:r>
            <a:r>
              <a:rPr lang="en-US" altLang="zh-CN" sz="1800" b="0" i="0" u="none" strike="noStrike" baseline="0" dirty="0">
                <a:solidFill>
                  <a:srgbClr val="221E1F"/>
                </a:solidFill>
                <a:latin typeface="方正书宋"/>
              </a:rPr>
              <a:t>15°~ 30°</a:t>
            </a:r>
            <a:r>
              <a:rPr lang="zh-CN" altLang="en-US" sz="1800" b="0" i="0" u="none" strike="noStrike" baseline="0" dirty="0">
                <a:solidFill>
                  <a:srgbClr val="221E1F"/>
                </a:solidFill>
                <a:latin typeface="方正书宋"/>
              </a:rPr>
              <a:t>；为了防止内孔车刀后刀面和孔壁的摩擦，同时又考虑不使刀具的强度下降，在实际加工中，一般建议将车刀后角刃磨成双后角。</a:t>
            </a:r>
            <a:endParaRPr lang="en-US" altLang="zh-CN" dirty="0"/>
          </a:p>
        </p:txBody>
      </p:sp>
      <p:pic>
        <p:nvPicPr>
          <p:cNvPr id="8" name="图片 7">
            <a:extLst>
              <a:ext uri="{FF2B5EF4-FFF2-40B4-BE49-F238E27FC236}">
                <a16:creationId xmlns:a16="http://schemas.microsoft.com/office/drawing/2014/main" id="{91BC34F3-5133-A60D-B060-CCFBFCADD269}"/>
              </a:ext>
            </a:extLst>
          </p:cNvPr>
          <p:cNvPicPr>
            <a:picLocks noChangeAspect="1"/>
          </p:cNvPicPr>
          <p:nvPr/>
        </p:nvPicPr>
        <p:blipFill>
          <a:blip r:embed="rId5"/>
          <a:stretch>
            <a:fillRect/>
          </a:stretch>
        </p:blipFill>
        <p:spPr>
          <a:xfrm>
            <a:off x="8663941" y="3065388"/>
            <a:ext cx="2857500" cy="3305175"/>
          </a:xfrm>
          <a:prstGeom prst="rect">
            <a:avLst/>
          </a:prstGeom>
        </p:spPr>
      </p:pic>
      <p:sp>
        <p:nvSpPr>
          <p:cNvPr id="10" name="文本框 9">
            <a:extLst>
              <a:ext uri="{FF2B5EF4-FFF2-40B4-BE49-F238E27FC236}">
                <a16:creationId xmlns:a16="http://schemas.microsoft.com/office/drawing/2014/main" id="{0ABEC23A-3497-464A-D0A6-B03C5A1DFF8A}"/>
              </a:ext>
            </a:extLst>
          </p:cNvPr>
          <p:cNvSpPr txBox="1"/>
          <p:nvPr/>
        </p:nvSpPr>
        <p:spPr>
          <a:xfrm>
            <a:off x="9233293" y="6370563"/>
            <a:ext cx="1718796" cy="307777"/>
          </a:xfrm>
          <a:prstGeom prst="rect">
            <a:avLst/>
          </a:prstGeom>
          <a:noFill/>
        </p:spPr>
        <p:txBody>
          <a:bodyPr wrap="square">
            <a:spAutoFit/>
          </a:bodyPr>
          <a:lstStyle/>
          <a:p>
            <a:r>
              <a:rPr lang="zh-CN" altLang="en-US" sz="1400" b="1" dirty="0">
                <a:solidFill>
                  <a:srgbClr val="221E1F"/>
                </a:solidFill>
                <a:latin typeface="方正书宋"/>
              </a:rPr>
              <a:t>通孔车刀结构参数</a:t>
            </a:r>
            <a:endParaRPr lang="zh-CN" altLang="en-US" sz="1400" b="1" dirty="0"/>
          </a:p>
        </p:txBody>
      </p:sp>
      <p:sp>
        <p:nvSpPr>
          <p:cNvPr id="12" name="标题 1">
            <a:extLst>
              <a:ext uri="{FF2B5EF4-FFF2-40B4-BE49-F238E27FC236}">
                <a16:creationId xmlns:a16="http://schemas.microsoft.com/office/drawing/2014/main" id="{D7F2C01C-785B-BDB9-69A6-FBDDB388728F}"/>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7.2 </a:t>
            </a:r>
            <a:r>
              <a:rPr lang="zh-CN" altLang="en-US" sz="2800" dirty="0">
                <a:latin typeface="+mj-ea"/>
                <a:cs typeface="+mn-ea"/>
                <a:sym typeface="+mn-lt"/>
              </a:rPr>
              <a:t>内轮廓加工</a:t>
            </a:r>
          </a:p>
        </p:txBody>
      </p:sp>
    </p:spTree>
    <p:extLst>
      <p:ext uri="{BB962C8B-B14F-4D97-AF65-F5344CB8AC3E}">
        <p14:creationId xmlns:p14="http://schemas.microsoft.com/office/powerpoint/2010/main" val="22373943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40">
            <a:extLst>
              <a:ext uri="{FF2B5EF4-FFF2-40B4-BE49-F238E27FC236}">
                <a16:creationId xmlns:a16="http://schemas.microsoft.com/office/drawing/2014/main" id="{8FA99DF4-A9F7-5C8D-3EDC-893CC20C9FA7}"/>
              </a:ext>
            </a:extLst>
          </p:cNvPr>
          <p:cNvSpPr/>
          <p:nvPr/>
        </p:nvSpPr>
        <p:spPr bwMode="auto">
          <a:xfrm>
            <a:off x="1587" y="5403846"/>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任意多边形 41">
            <a:extLst>
              <a:ext uri="{FF2B5EF4-FFF2-40B4-BE49-F238E27FC236}">
                <a16:creationId xmlns:a16="http://schemas.microsoft.com/office/drawing/2014/main" id="{8043F445-EFDB-D724-B800-FE87E5EF57E3}"/>
              </a:ext>
            </a:extLst>
          </p:cNvPr>
          <p:cNvSpPr/>
          <p:nvPr/>
        </p:nvSpPr>
        <p:spPr bwMode="auto">
          <a:xfrm>
            <a:off x="9390024" y="-1"/>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5" name="组合 44">
            <a:extLst>
              <a:ext uri="{FF2B5EF4-FFF2-40B4-BE49-F238E27FC236}">
                <a16:creationId xmlns:a16="http://schemas.microsoft.com/office/drawing/2014/main" id="{F7DFD72C-FE8A-C8BD-76DA-8265B1720C1D}"/>
              </a:ext>
            </a:extLst>
          </p:cNvPr>
          <p:cNvGrpSpPr>
            <a:grpSpLocks/>
          </p:cNvGrpSpPr>
          <p:nvPr/>
        </p:nvGrpSpPr>
        <p:grpSpPr>
          <a:xfrm>
            <a:off x="800735" y="1169128"/>
            <a:ext cx="3040376" cy="396583"/>
            <a:chOff x="6807195" y="1079302"/>
            <a:chExt cx="371143" cy="403386"/>
          </a:xfrm>
        </p:grpSpPr>
        <p:sp>
          <p:nvSpPr>
            <p:cNvPr id="46" name="Index-2">
              <a:extLst>
                <a:ext uri="{FF2B5EF4-FFF2-40B4-BE49-F238E27FC236}">
                  <a16:creationId xmlns:a16="http://schemas.microsoft.com/office/drawing/2014/main" id="{70D11829-0A75-11B9-4203-3437AE1AAAE3}"/>
                </a:ext>
              </a:extLst>
            </p:cNvPr>
            <p:cNvSpPr txBox="1"/>
            <p:nvPr>
              <p:custDataLst>
                <p:tags r:id="rId1"/>
              </p:custDataLst>
            </p:nvPr>
          </p:nvSpPr>
          <p:spPr>
            <a:xfrm>
              <a:off x="6831161" y="1079302"/>
              <a:ext cx="347177" cy="403386"/>
            </a:xfrm>
            <a:prstGeom prst="rect">
              <a:avLst/>
            </a:prstGeom>
            <a:noFill/>
          </p:spPr>
          <p:txBody>
            <a:bodyPr wrap="non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1800" b="1" i="1" u="none" strike="noStrike" kern="1200" cap="none" spc="0" normalizeH="0" baseline="0" noProof="0" dirty="0">
                  <a:ln>
                    <a:noFill/>
                  </a:ln>
                  <a:solidFill>
                    <a:schemeClr val="accent2"/>
                  </a:solidFill>
                  <a:effectLst/>
                  <a:uLnTx/>
                  <a:uFillTx/>
                  <a:latin typeface="+mn-ea"/>
                  <a:cs typeface="+mn-cs"/>
                </a:rPr>
                <a:t>02.</a:t>
              </a:r>
              <a:r>
                <a:rPr kumimoji="0" lang="zh-CN" altLang="en-US" sz="1800" b="1" u="none" strike="noStrike" kern="1200" cap="none" spc="0" normalizeH="0" baseline="0" noProof="0" dirty="0">
                  <a:ln>
                    <a:noFill/>
                  </a:ln>
                  <a:solidFill>
                    <a:schemeClr val="accent2"/>
                  </a:solidFill>
                  <a:effectLst/>
                  <a:uLnTx/>
                  <a:uFillTx/>
                  <a:latin typeface="+mn-ea"/>
                  <a:cs typeface="+mn-cs"/>
                </a:rPr>
                <a:t>盘套类零件孔加工方法</a:t>
              </a:r>
              <a:endParaRPr kumimoji="0" lang="en-US" altLang="zh-CN" sz="1800" b="1" u="none" strike="noStrike" kern="1200" cap="none" spc="0" normalizeH="0" baseline="0" noProof="0" dirty="0">
                <a:ln>
                  <a:noFill/>
                </a:ln>
                <a:solidFill>
                  <a:schemeClr val="accent2"/>
                </a:solidFill>
                <a:effectLst/>
                <a:uLnTx/>
                <a:uFillTx/>
                <a:latin typeface="+mn-ea"/>
                <a:cs typeface="+mn-cs"/>
              </a:endParaRPr>
            </a:p>
          </p:txBody>
        </p:sp>
        <p:cxnSp>
          <p:nvCxnSpPr>
            <p:cNvPr id="48" name="2">
              <a:extLst>
                <a:ext uri="{FF2B5EF4-FFF2-40B4-BE49-F238E27FC236}">
                  <a16:creationId xmlns:a16="http://schemas.microsoft.com/office/drawing/2014/main" id="{86B4A143-BE0D-74A8-3C48-23AD90AB108F}"/>
                </a:ext>
              </a:extLst>
            </p:cNvPr>
            <p:cNvCxnSpPr>
              <a:cxnSpLocks/>
            </p:cNvCxnSpPr>
            <p:nvPr>
              <p:custDataLst>
                <p:tags r:id="rId2"/>
              </p:custDataLst>
            </p:nvPr>
          </p:nvCxnSpPr>
          <p:spPr>
            <a:xfrm flipH="1">
              <a:off x="6807195" y="1092103"/>
              <a:ext cx="4" cy="349508"/>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6" name="文本框 5">
            <a:extLst>
              <a:ext uri="{FF2B5EF4-FFF2-40B4-BE49-F238E27FC236}">
                <a16:creationId xmlns:a16="http://schemas.microsoft.com/office/drawing/2014/main" id="{29496D61-3289-333C-3B81-1655FCE0F733}"/>
              </a:ext>
            </a:extLst>
          </p:cNvPr>
          <p:cNvSpPr txBox="1"/>
          <p:nvPr/>
        </p:nvSpPr>
        <p:spPr>
          <a:xfrm>
            <a:off x="997063" y="1565711"/>
            <a:ext cx="7288732" cy="3784113"/>
          </a:xfrm>
          <a:prstGeom prst="rect">
            <a:avLst/>
          </a:prstGeom>
          <a:noFill/>
        </p:spPr>
        <p:txBody>
          <a:bodyPr wrap="square">
            <a:spAutoFit/>
          </a:bodyPr>
          <a:lstStyle/>
          <a:p>
            <a:pPr algn="just">
              <a:lnSpc>
                <a:spcPct val="130000"/>
              </a:lnSpc>
              <a:buClr>
                <a:schemeClr val="accent3"/>
              </a:buClr>
              <a:buSzPct val="95000"/>
            </a:pPr>
            <a:r>
              <a:rPr lang="zh-CN" altLang="en-US" dirty="0">
                <a:solidFill>
                  <a:srgbClr val="221E1F"/>
                </a:solidFill>
                <a:latin typeface="方正书宋.黑"/>
              </a:rPr>
              <a:t>（</a:t>
            </a:r>
            <a:r>
              <a:rPr lang="en-US" altLang="zh-CN" dirty="0">
                <a:solidFill>
                  <a:srgbClr val="221E1F"/>
                </a:solidFill>
                <a:latin typeface="方正书宋.黑"/>
              </a:rPr>
              <a:t>1</a:t>
            </a:r>
            <a:r>
              <a:rPr lang="zh-CN" altLang="en-US" dirty="0">
                <a:solidFill>
                  <a:srgbClr val="221E1F"/>
                </a:solidFill>
                <a:latin typeface="方正书宋.黑"/>
              </a:rPr>
              <a:t>）车刀种类：通孔车刀和</a:t>
            </a:r>
            <a:r>
              <a:rPr lang="zh-CN" altLang="en-US" b="1" dirty="0">
                <a:solidFill>
                  <a:srgbClr val="221E1F"/>
                </a:solidFill>
                <a:latin typeface="方正书宋.黑"/>
              </a:rPr>
              <a:t>不通孔车刀</a:t>
            </a:r>
            <a:endParaRPr lang="en-US" altLang="zh-CN" b="1" dirty="0">
              <a:solidFill>
                <a:srgbClr val="221E1F"/>
              </a:solidFill>
              <a:latin typeface="方正书宋.黑"/>
            </a:endParaRPr>
          </a:p>
          <a:p>
            <a:pPr algn="just">
              <a:lnSpc>
                <a:spcPct val="130000"/>
              </a:lnSpc>
              <a:buClr>
                <a:schemeClr val="accent3"/>
              </a:buClr>
              <a:buSzPct val="95000"/>
            </a:pPr>
            <a:r>
              <a:rPr lang="zh-CN" altLang="en-US" sz="1800" b="1" i="0" u="none" strike="noStrike" baseline="0" dirty="0">
                <a:solidFill>
                  <a:srgbClr val="221E1F"/>
                </a:solidFill>
                <a:latin typeface="方正书宋"/>
              </a:rPr>
              <a:t>不通孔车刀</a:t>
            </a:r>
            <a:r>
              <a:rPr lang="zh-CN" altLang="en-US" sz="1800" b="0" i="0" u="none" strike="noStrike" baseline="0" dirty="0">
                <a:solidFill>
                  <a:srgbClr val="221E1F"/>
                </a:solidFill>
                <a:latin typeface="方正书宋"/>
              </a:rPr>
              <a:t>：用来车不通孔和台阶、圆弧等形状的。切削部分几何形状与</a:t>
            </a:r>
            <a:r>
              <a:rPr lang="en-US" altLang="zh-CN" sz="1800" b="0" i="0" u="none" strike="noStrike" baseline="0" dirty="0">
                <a:solidFill>
                  <a:srgbClr val="221E1F"/>
                </a:solidFill>
                <a:latin typeface="方正书宋"/>
              </a:rPr>
              <a:t>90°</a:t>
            </a:r>
            <a:r>
              <a:rPr lang="zh-CN" altLang="en-US" sz="1800" b="0" i="0" u="none" strike="noStrike" baseline="0" dirty="0">
                <a:solidFill>
                  <a:srgbClr val="221E1F"/>
                </a:solidFill>
                <a:latin typeface="方正书宋"/>
              </a:rPr>
              <a:t>外圆车刀基本相似，它的主偏角大于</a:t>
            </a:r>
            <a:r>
              <a:rPr lang="en-US" altLang="zh-CN" sz="1800" b="0" i="0" u="none" strike="noStrike" baseline="0" dirty="0">
                <a:solidFill>
                  <a:srgbClr val="221E1F"/>
                </a:solidFill>
                <a:latin typeface="方正书宋"/>
              </a:rPr>
              <a:t>90°</a:t>
            </a:r>
            <a:r>
              <a:rPr lang="zh-CN" altLang="en-US" sz="1800" b="0" i="0" u="none" strike="noStrike" baseline="0" dirty="0">
                <a:solidFill>
                  <a:srgbClr val="221E1F"/>
                </a:solidFill>
                <a:latin typeface="方正书宋"/>
              </a:rPr>
              <a:t>，一般为</a:t>
            </a:r>
            <a:r>
              <a:rPr lang="en-US" altLang="zh-CN" sz="1800" b="0" i="0" u="none" strike="noStrike" baseline="0" dirty="0">
                <a:solidFill>
                  <a:srgbClr val="221E1F"/>
                </a:solidFill>
                <a:latin typeface="方正书宋"/>
              </a:rPr>
              <a:t>93°~95°</a:t>
            </a:r>
            <a:r>
              <a:rPr lang="zh-CN" altLang="en-US" sz="1800" b="0" i="0" u="none" strike="noStrike" baseline="0" dirty="0">
                <a:solidFill>
                  <a:srgbClr val="221E1F"/>
                </a:solidFill>
                <a:latin typeface="方正书宋"/>
              </a:rPr>
              <a:t>。后角的要求和通孔车刀一样，不同之处是不通孔车刀的刀尖位于刀具的最前端，当加工平底孔时，要求刀尖到刀杆外端的距离小于内孔半径</a:t>
            </a:r>
            <a:r>
              <a:rPr lang="en-US" altLang="zh-CN" sz="1800" b="0" i="1" u="none" strike="noStrike" baseline="0" dirty="0">
                <a:solidFill>
                  <a:srgbClr val="221E1F"/>
                </a:solidFill>
                <a:latin typeface="Times New Roman" panose="02020603050405020304" pitchFamily="18" charset="0"/>
              </a:rPr>
              <a:t>R</a:t>
            </a:r>
            <a:r>
              <a:rPr lang="zh-CN" altLang="en-US" sz="1800" b="0" i="0" u="none" strike="noStrike" baseline="0" dirty="0">
                <a:solidFill>
                  <a:srgbClr val="221E1F"/>
                </a:solidFill>
                <a:latin typeface="方正书宋"/>
              </a:rPr>
              <a:t>，使内孔刀刀杆不与孔壁发生碰撞。</a:t>
            </a:r>
            <a:endParaRPr lang="en-US" altLang="zh-CN" dirty="0">
              <a:solidFill>
                <a:srgbClr val="221E1F"/>
              </a:solidFill>
              <a:latin typeface="方正书宋"/>
            </a:endParaRPr>
          </a:p>
          <a:p>
            <a:pPr algn="just">
              <a:lnSpc>
                <a:spcPct val="130000"/>
              </a:lnSpc>
              <a:spcBef>
                <a:spcPts val="1000"/>
              </a:spcBef>
              <a:buClr>
                <a:schemeClr val="accent3"/>
              </a:buClr>
              <a:buSzPct val="95000"/>
            </a:pPr>
            <a:r>
              <a:rPr lang="zh-CN" altLang="en-US" dirty="0">
                <a:solidFill>
                  <a:srgbClr val="221E1F"/>
                </a:solidFill>
                <a:latin typeface="方正书宋"/>
              </a:rPr>
              <a:t>（</a:t>
            </a:r>
            <a:r>
              <a:rPr lang="en-US" altLang="zh-CN" dirty="0">
                <a:solidFill>
                  <a:srgbClr val="221E1F"/>
                </a:solidFill>
                <a:latin typeface="方正书宋"/>
              </a:rPr>
              <a:t>2</a:t>
            </a:r>
            <a:r>
              <a:rPr lang="zh-CN" altLang="en-US" dirty="0">
                <a:solidFill>
                  <a:srgbClr val="221E1F"/>
                </a:solidFill>
                <a:latin typeface="方正书宋"/>
              </a:rPr>
              <a:t>）车刀安装</a:t>
            </a:r>
            <a:endParaRPr lang="en-US" altLang="zh-CN" dirty="0">
              <a:solidFill>
                <a:srgbClr val="221E1F"/>
              </a:solidFill>
              <a:latin typeface="方正书宋"/>
            </a:endParaRPr>
          </a:p>
          <a:p>
            <a:pPr algn="just">
              <a:lnSpc>
                <a:spcPct val="130000"/>
              </a:lnSpc>
              <a:buClr>
                <a:schemeClr val="accent3"/>
              </a:buClr>
              <a:buSzPct val="95000"/>
            </a:pPr>
            <a:r>
              <a:rPr lang="zh-CN" altLang="en-US" sz="1800" b="0" i="0" u="none" strike="noStrike" baseline="0" dirty="0">
                <a:solidFill>
                  <a:srgbClr val="221E1F"/>
                </a:solidFill>
                <a:latin typeface="方正书宋"/>
              </a:rPr>
              <a:t>刀尖应对准工件中心，刀杆与内孔中心线平行，刀杆伸出长度略长于被加工孔的长度。</a:t>
            </a:r>
            <a:endParaRPr lang="en-US" altLang="zh-CN" sz="1800" b="0" i="0" u="none" strike="noStrike" baseline="0" dirty="0">
              <a:solidFill>
                <a:srgbClr val="221E1F"/>
              </a:solidFill>
              <a:latin typeface="方正书宋"/>
            </a:endParaRPr>
          </a:p>
          <a:p>
            <a:pPr algn="just">
              <a:lnSpc>
                <a:spcPct val="130000"/>
              </a:lnSpc>
              <a:buClr>
                <a:schemeClr val="accent3"/>
              </a:buClr>
              <a:buSzPct val="95000"/>
            </a:pPr>
            <a:endParaRPr lang="en-US" altLang="zh-CN" dirty="0"/>
          </a:p>
        </p:txBody>
      </p:sp>
      <p:pic>
        <p:nvPicPr>
          <p:cNvPr id="7" name="图片 6">
            <a:extLst>
              <a:ext uri="{FF2B5EF4-FFF2-40B4-BE49-F238E27FC236}">
                <a16:creationId xmlns:a16="http://schemas.microsoft.com/office/drawing/2014/main" id="{6497054D-C528-68CA-390D-32763F7A4486}"/>
              </a:ext>
            </a:extLst>
          </p:cNvPr>
          <p:cNvPicPr>
            <a:picLocks noChangeAspect="1"/>
          </p:cNvPicPr>
          <p:nvPr/>
        </p:nvPicPr>
        <p:blipFill>
          <a:blip r:embed="rId5"/>
          <a:stretch>
            <a:fillRect/>
          </a:stretch>
        </p:blipFill>
        <p:spPr>
          <a:xfrm>
            <a:off x="8906304" y="1367419"/>
            <a:ext cx="2547486" cy="2213886"/>
          </a:xfrm>
          <a:prstGeom prst="rect">
            <a:avLst/>
          </a:prstGeom>
        </p:spPr>
      </p:pic>
      <p:sp>
        <p:nvSpPr>
          <p:cNvPr id="10" name="文本框 9">
            <a:extLst>
              <a:ext uri="{FF2B5EF4-FFF2-40B4-BE49-F238E27FC236}">
                <a16:creationId xmlns:a16="http://schemas.microsoft.com/office/drawing/2014/main" id="{0ABEC23A-3497-464A-D0A6-B03C5A1DFF8A}"/>
              </a:ext>
            </a:extLst>
          </p:cNvPr>
          <p:cNvSpPr txBox="1"/>
          <p:nvPr/>
        </p:nvSpPr>
        <p:spPr>
          <a:xfrm>
            <a:off x="9233291" y="3475336"/>
            <a:ext cx="1893511" cy="307777"/>
          </a:xfrm>
          <a:prstGeom prst="rect">
            <a:avLst/>
          </a:prstGeom>
          <a:noFill/>
        </p:spPr>
        <p:txBody>
          <a:bodyPr wrap="square">
            <a:spAutoFit/>
          </a:bodyPr>
          <a:lstStyle/>
          <a:p>
            <a:pPr algn="ctr"/>
            <a:r>
              <a:rPr lang="zh-CN" altLang="en-US" sz="1400" b="1" dirty="0">
                <a:solidFill>
                  <a:srgbClr val="221E1F"/>
                </a:solidFill>
                <a:latin typeface="方正书宋"/>
              </a:rPr>
              <a:t>不通孔车刀结构参数</a:t>
            </a:r>
            <a:endParaRPr lang="zh-CN" altLang="en-US" sz="1400" b="1" dirty="0"/>
          </a:p>
        </p:txBody>
      </p:sp>
      <p:sp>
        <p:nvSpPr>
          <p:cNvPr id="9" name="标题 1">
            <a:extLst>
              <a:ext uri="{FF2B5EF4-FFF2-40B4-BE49-F238E27FC236}">
                <a16:creationId xmlns:a16="http://schemas.microsoft.com/office/drawing/2014/main" id="{110A796E-9104-B512-B081-193DF2CEC4A3}"/>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7.2 </a:t>
            </a:r>
            <a:r>
              <a:rPr lang="zh-CN" altLang="en-US" sz="2800" dirty="0">
                <a:latin typeface="+mj-ea"/>
                <a:cs typeface="+mn-ea"/>
                <a:sym typeface="+mn-lt"/>
              </a:rPr>
              <a:t>内轮廓加工</a:t>
            </a:r>
          </a:p>
        </p:txBody>
      </p:sp>
    </p:spTree>
    <p:extLst>
      <p:ext uri="{BB962C8B-B14F-4D97-AF65-F5344CB8AC3E}">
        <p14:creationId xmlns:p14="http://schemas.microsoft.com/office/powerpoint/2010/main" val="32859068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9282113" y="6240463"/>
            <a:ext cx="2909887" cy="206375"/>
          </a:xfrm>
        </p:spPr>
        <p:txBody>
          <a:bodyPr/>
          <a:lstStyle/>
          <a:p>
            <a:fld id="{5DD3DB80-B894-403A-B48E-6FDC1A72010E}" type="slidenum">
              <a:rPr lang="zh-CN" altLang="en-US" smtClean="0">
                <a:cs typeface="+mn-ea"/>
                <a:sym typeface="+mn-lt"/>
              </a:rPr>
              <a:t>2</a:t>
            </a:fld>
            <a:endParaRPr lang="zh-CN" altLang="en-US">
              <a:cs typeface="+mn-ea"/>
              <a:sym typeface="+mn-lt"/>
            </a:endParaRPr>
          </a:p>
        </p:txBody>
      </p:sp>
      <p:grpSp>
        <p:nvGrpSpPr>
          <p:cNvPr id="2" name="组合 1"/>
          <p:cNvGrpSpPr>
            <a:grpSpLocks noChangeAspect="1"/>
          </p:cNvGrpSpPr>
          <p:nvPr>
            <p:custDataLst>
              <p:tags r:id="rId1"/>
            </p:custDataLst>
          </p:nvPr>
        </p:nvGrpSpPr>
        <p:grpSpPr>
          <a:xfrm>
            <a:off x="332724" y="1422530"/>
            <a:ext cx="11526552" cy="2808249"/>
            <a:chOff x="332724" y="1623093"/>
            <a:chExt cx="11526552" cy="3611815"/>
          </a:xfrm>
        </p:grpSpPr>
        <p:grpSp>
          <p:nvGrpSpPr>
            <p:cNvPr id="23" name="组合 22"/>
            <p:cNvGrpSpPr/>
            <p:nvPr/>
          </p:nvGrpSpPr>
          <p:grpSpPr>
            <a:xfrm>
              <a:off x="332724" y="1623093"/>
              <a:ext cx="5488834" cy="859956"/>
              <a:chOff x="1889760" y="4296244"/>
              <a:chExt cx="5488834" cy="859956"/>
            </a:xfrm>
          </p:grpSpPr>
          <p:sp>
            <p:nvSpPr>
              <p:cNvPr id="54" name="1"/>
              <p:cNvSpPr/>
              <p:nvPr>
                <p:custDataLst>
                  <p:tags r:id="rId30"/>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55" name="Index-1"/>
              <p:cNvSpPr/>
              <p:nvPr>
                <p:custDataLst>
                  <p:tags r:id="rId31"/>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latin typeface="+mj-ea"/>
                    <a:ea typeface="+mj-ea"/>
                    <a:cs typeface="+mn-ea"/>
                  </a:rPr>
                  <a:t>实训项目 </a:t>
                </a:r>
                <a:r>
                  <a:rPr lang="en-US" altLang="zh-CN" b="1" dirty="0">
                    <a:solidFill>
                      <a:schemeClr val="lt1"/>
                    </a:solidFill>
                    <a:latin typeface="+mj-ea"/>
                    <a:ea typeface="+mj-ea"/>
                    <a:cs typeface="+mn-ea"/>
                  </a:rPr>
                  <a:t>1</a:t>
                </a:r>
                <a:endParaRPr lang="zh-CN" altLang="en-US" b="1" dirty="0">
                  <a:solidFill>
                    <a:schemeClr val="lt1"/>
                  </a:solidFill>
                  <a:latin typeface="+mj-ea"/>
                  <a:ea typeface="+mj-ea"/>
                  <a:cs typeface="+mn-ea"/>
                </a:endParaRPr>
              </a:p>
            </p:txBody>
          </p:sp>
          <p:sp>
            <p:nvSpPr>
              <p:cNvPr id="57" name="Title-1"/>
              <p:cNvSpPr txBox="1"/>
              <p:nvPr>
                <p:custDataLst>
                  <p:tags r:id="rId32"/>
                </p:custDataLst>
              </p:nvPr>
            </p:nvSpPr>
            <p:spPr>
              <a:xfrm>
                <a:off x="3954472" y="4438976"/>
                <a:ext cx="3162873" cy="553946"/>
              </a:xfrm>
              <a:prstGeom prst="rect">
                <a:avLst/>
              </a:prstGeom>
              <a:noFill/>
            </p:spPr>
            <p:txBody>
              <a:bodyPr wrap="square" rtlCol="0">
                <a:noAutofit/>
              </a:bodyPr>
              <a:lstStyle/>
              <a:p>
                <a:r>
                  <a:rPr lang="zh-CN" altLang="en-US" sz="2400" b="1" dirty="0">
                    <a:solidFill>
                      <a:schemeClr val="accent1"/>
                    </a:solidFill>
                  </a:rPr>
                  <a:t>数控车床实训基础</a:t>
                </a:r>
              </a:p>
            </p:txBody>
          </p:sp>
        </p:grpSp>
        <p:grpSp>
          <p:nvGrpSpPr>
            <p:cNvPr id="24" name="组合 23"/>
            <p:cNvGrpSpPr/>
            <p:nvPr/>
          </p:nvGrpSpPr>
          <p:grpSpPr>
            <a:xfrm>
              <a:off x="6370442" y="1623093"/>
              <a:ext cx="5488834" cy="859956"/>
              <a:chOff x="1889760" y="4296244"/>
              <a:chExt cx="5488834" cy="859956"/>
            </a:xfrm>
          </p:grpSpPr>
          <p:sp>
            <p:nvSpPr>
              <p:cNvPr id="49" name="2"/>
              <p:cNvSpPr/>
              <p:nvPr>
                <p:custDataLst>
                  <p:tags r:id="rId27"/>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50" name="Index-2"/>
              <p:cNvSpPr/>
              <p:nvPr>
                <p:custDataLst>
                  <p:tags r:id="rId28"/>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2</a:t>
                </a:r>
                <a:endParaRPr lang="zh-CN" altLang="en-US" b="1" dirty="0">
                  <a:solidFill>
                    <a:schemeClr val="lt1"/>
                  </a:solidFill>
                  <a:latin typeface="+mj-ea"/>
                  <a:ea typeface="+mj-ea"/>
                  <a:cs typeface="+mn-ea"/>
                </a:endParaRPr>
              </a:p>
            </p:txBody>
          </p:sp>
          <p:sp>
            <p:nvSpPr>
              <p:cNvPr id="52" name="Title-2"/>
              <p:cNvSpPr txBox="1"/>
              <p:nvPr>
                <p:custDataLst>
                  <p:tags r:id="rId29"/>
                </p:custDataLst>
              </p:nvPr>
            </p:nvSpPr>
            <p:spPr>
              <a:xfrm>
                <a:off x="3922676" y="4454775"/>
                <a:ext cx="3322466" cy="533400"/>
              </a:xfrm>
              <a:prstGeom prst="rect">
                <a:avLst/>
              </a:prstGeom>
              <a:noFill/>
            </p:spPr>
            <p:txBody>
              <a:bodyPr wrap="square" rtlCol="0">
                <a:noAutofit/>
              </a:bodyPr>
              <a:lstStyle/>
              <a:p>
                <a:r>
                  <a:rPr lang="zh-CN" altLang="en-US" sz="2400" b="1" dirty="0">
                    <a:solidFill>
                      <a:schemeClr val="accent2"/>
                    </a:solidFill>
                  </a:rPr>
                  <a:t>数控车床基本操作训练</a:t>
                </a:r>
              </a:p>
            </p:txBody>
          </p:sp>
        </p:grpSp>
        <p:grpSp>
          <p:nvGrpSpPr>
            <p:cNvPr id="25" name="组合 24"/>
            <p:cNvGrpSpPr/>
            <p:nvPr/>
          </p:nvGrpSpPr>
          <p:grpSpPr>
            <a:xfrm>
              <a:off x="332724" y="2999023"/>
              <a:ext cx="5510676" cy="859956"/>
              <a:chOff x="1889760" y="4296244"/>
              <a:chExt cx="5510676" cy="859956"/>
            </a:xfrm>
          </p:grpSpPr>
          <p:sp>
            <p:nvSpPr>
              <p:cNvPr id="44" name="3"/>
              <p:cNvSpPr/>
              <p:nvPr>
                <p:custDataLst>
                  <p:tags r:id="rId24"/>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45" name="Index-3"/>
              <p:cNvSpPr/>
              <p:nvPr>
                <p:custDataLst>
                  <p:tags r:id="rId25"/>
                </p:custDataLst>
              </p:nvPr>
            </p:nvSpPr>
            <p:spPr>
              <a:xfrm>
                <a:off x="2302676" y="4459523"/>
                <a:ext cx="1620000" cy="533400"/>
              </a:xfrm>
              <a:prstGeom prst="roundRect">
                <a:avLst>
                  <a:gd name="adj" fmla="val 50000"/>
                </a:avLst>
              </a:prstGeom>
              <a:solidFill>
                <a:srgbClr val="3F82C4"/>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latin typeface="+mj-ea"/>
                    <a:ea typeface="+mj-ea"/>
                    <a:cs typeface="+mn-ea"/>
                  </a:rPr>
                  <a:t>实训项目 </a:t>
                </a:r>
                <a:r>
                  <a:rPr lang="en-US" altLang="zh-CN" b="1" dirty="0">
                    <a:latin typeface="+mj-ea"/>
                    <a:ea typeface="+mj-ea"/>
                    <a:cs typeface="+mn-ea"/>
                  </a:rPr>
                  <a:t>3</a:t>
                </a:r>
                <a:endParaRPr lang="zh-CN" altLang="en-US" b="1" dirty="0">
                  <a:latin typeface="+mj-ea"/>
                  <a:ea typeface="+mj-ea"/>
                  <a:cs typeface="+mn-ea"/>
                </a:endParaRPr>
              </a:p>
            </p:txBody>
          </p:sp>
          <p:sp>
            <p:nvSpPr>
              <p:cNvPr id="47" name="Title-3"/>
              <p:cNvSpPr txBox="1"/>
              <p:nvPr>
                <p:custDataLst>
                  <p:tags r:id="rId26"/>
                </p:custDataLst>
              </p:nvPr>
            </p:nvSpPr>
            <p:spPr>
              <a:xfrm>
                <a:off x="3954472" y="4432048"/>
                <a:ext cx="3445964" cy="614643"/>
              </a:xfrm>
              <a:prstGeom prst="rect">
                <a:avLst/>
              </a:prstGeom>
              <a:noFill/>
            </p:spPr>
            <p:txBody>
              <a:bodyPr wrap="square" rtlCol="0">
                <a:noAutofit/>
              </a:bodyPr>
              <a:lstStyle/>
              <a:p>
                <a:r>
                  <a:rPr lang="zh-CN" altLang="en-US" sz="2400" b="1" dirty="0">
                    <a:solidFill>
                      <a:schemeClr val="accent1"/>
                    </a:solidFill>
                  </a:rPr>
                  <a:t>数控车床零件装夹训练</a:t>
                </a:r>
              </a:p>
            </p:txBody>
          </p:sp>
        </p:grpSp>
        <p:grpSp>
          <p:nvGrpSpPr>
            <p:cNvPr id="26" name="组合 25"/>
            <p:cNvGrpSpPr/>
            <p:nvPr/>
          </p:nvGrpSpPr>
          <p:grpSpPr>
            <a:xfrm>
              <a:off x="6370442" y="2999023"/>
              <a:ext cx="5488834" cy="859956"/>
              <a:chOff x="1889760" y="4296244"/>
              <a:chExt cx="5488834" cy="859956"/>
            </a:xfrm>
          </p:grpSpPr>
          <p:sp>
            <p:nvSpPr>
              <p:cNvPr id="39" name="4"/>
              <p:cNvSpPr/>
              <p:nvPr>
                <p:custDataLst>
                  <p:tags r:id="rId22"/>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40" name="Index-4"/>
              <p:cNvSpPr/>
              <p:nvPr>
                <p:custDataLst>
                  <p:tags r:id="rId23"/>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4</a:t>
                </a:r>
                <a:endParaRPr lang="zh-CN" altLang="en-US" b="1" dirty="0">
                  <a:solidFill>
                    <a:schemeClr val="lt1"/>
                  </a:solidFill>
                  <a:latin typeface="+mj-ea"/>
                  <a:ea typeface="+mj-ea"/>
                  <a:cs typeface="+mn-ea"/>
                </a:endParaRPr>
              </a:p>
            </p:txBody>
          </p:sp>
        </p:grpSp>
        <p:grpSp>
          <p:nvGrpSpPr>
            <p:cNvPr id="27" name="组合 26"/>
            <p:cNvGrpSpPr/>
            <p:nvPr/>
          </p:nvGrpSpPr>
          <p:grpSpPr>
            <a:xfrm>
              <a:off x="332724" y="4374952"/>
              <a:ext cx="5488834" cy="859956"/>
              <a:chOff x="1889760" y="4296244"/>
              <a:chExt cx="5488834" cy="859956"/>
            </a:xfrm>
          </p:grpSpPr>
          <p:sp>
            <p:nvSpPr>
              <p:cNvPr id="34" name="5"/>
              <p:cNvSpPr/>
              <p:nvPr>
                <p:custDataLst>
                  <p:tags r:id="rId20"/>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35" name="Index-5"/>
              <p:cNvSpPr/>
              <p:nvPr>
                <p:custDataLst>
                  <p:tags r:id="rId21"/>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5</a:t>
                </a:r>
                <a:endParaRPr lang="zh-CN" altLang="en-US" b="1" dirty="0">
                  <a:solidFill>
                    <a:schemeClr val="lt1"/>
                  </a:solidFill>
                  <a:latin typeface="+mj-ea"/>
                  <a:ea typeface="+mj-ea"/>
                  <a:cs typeface="+mn-ea"/>
                </a:endParaRPr>
              </a:p>
            </p:txBody>
          </p:sp>
        </p:grpSp>
        <p:grpSp>
          <p:nvGrpSpPr>
            <p:cNvPr id="28" name="组合 27"/>
            <p:cNvGrpSpPr/>
            <p:nvPr/>
          </p:nvGrpSpPr>
          <p:grpSpPr>
            <a:xfrm>
              <a:off x="6370442" y="4374952"/>
              <a:ext cx="5488834" cy="859956"/>
              <a:chOff x="1889760" y="4296244"/>
              <a:chExt cx="5488834" cy="859956"/>
            </a:xfrm>
          </p:grpSpPr>
          <p:sp>
            <p:nvSpPr>
              <p:cNvPr id="29" name="6"/>
              <p:cNvSpPr/>
              <p:nvPr>
                <p:custDataLst>
                  <p:tags r:id="rId18"/>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30" name="Index-6"/>
              <p:cNvSpPr/>
              <p:nvPr>
                <p:custDataLst>
                  <p:tags r:id="rId19"/>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6</a:t>
                </a:r>
                <a:endParaRPr lang="zh-CN" altLang="en-US" b="1" dirty="0">
                  <a:solidFill>
                    <a:schemeClr val="lt1"/>
                  </a:solidFill>
                  <a:latin typeface="+mj-ea"/>
                  <a:ea typeface="+mj-ea"/>
                  <a:cs typeface="+mn-ea"/>
                </a:endParaRPr>
              </a:p>
            </p:txBody>
          </p:sp>
        </p:grpSp>
      </p:grpSp>
      <p:grpSp>
        <p:nvGrpSpPr>
          <p:cNvPr id="59" name="组合 58"/>
          <p:cNvGrpSpPr>
            <a:grpSpLocks noChangeAspect="1"/>
          </p:cNvGrpSpPr>
          <p:nvPr>
            <p:custDataLst>
              <p:tags r:id="rId2"/>
            </p:custDataLst>
          </p:nvPr>
        </p:nvGrpSpPr>
        <p:grpSpPr>
          <a:xfrm>
            <a:off x="332724" y="4643058"/>
            <a:ext cx="11526552" cy="1738440"/>
            <a:chOff x="332724" y="1623093"/>
            <a:chExt cx="11526552" cy="2235886"/>
          </a:xfrm>
        </p:grpSpPr>
        <p:grpSp>
          <p:nvGrpSpPr>
            <p:cNvPr id="60" name="组合 59"/>
            <p:cNvGrpSpPr/>
            <p:nvPr/>
          </p:nvGrpSpPr>
          <p:grpSpPr>
            <a:xfrm>
              <a:off x="332724" y="1623093"/>
              <a:ext cx="5488834" cy="859956"/>
              <a:chOff x="1889760" y="4296244"/>
              <a:chExt cx="5488834" cy="859956"/>
            </a:xfrm>
          </p:grpSpPr>
          <p:sp>
            <p:nvSpPr>
              <p:cNvPr id="79" name="1"/>
              <p:cNvSpPr/>
              <p:nvPr>
                <p:custDataLst>
                  <p:tags r:id="rId16"/>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80" name="Index-1"/>
              <p:cNvSpPr/>
              <p:nvPr>
                <p:custDataLst>
                  <p:tags r:id="rId17"/>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7</a:t>
                </a:r>
                <a:endParaRPr lang="zh-CN" altLang="en-US" b="1" dirty="0">
                  <a:solidFill>
                    <a:schemeClr val="lt1"/>
                  </a:solidFill>
                  <a:latin typeface="+mj-ea"/>
                  <a:ea typeface="+mj-ea"/>
                  <a:cs typeface="+mn-ea"/>
                </a:endParaRPr>
              </a:p>
            </p:txBody>
          </p:sp>
        </p:grpSp>
        <p:grpSp>
          <p:nvGrpSpPr>
            <p:cNvPr id="61" name="组合 60"/>
            <p:cNvGrpSpPr/>
            <p:nvPr/>
          </p:nvGrpSpPr>
          <p:grpSpPr>
            <a:xfrm>
              <a:off x="6370442" y="1623093"/>
              <a:ext cx="5488834" cy="859956"/>
              <a:chOff x="1889760" y="4296244"/>
              <a:chExt cx="5488834" cy="859956"/>
            </a:xfrm>
          </p:grpSpPr>
          <p:sp>
            <p:nvSpPr>
              <p:cNvPr id="74" name="2"/>
              <p:cNvSpPr/>
              <p:nvPr>
                <p:custDataLst>
                  <p:tags r:id="rId14"/>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75" name="Index-2"/>
              <p:cNvSpPr/>
              <p:nvPr>
                <p:custDataLst>
                  <p:tags r:id="rId15"/>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8</a:t>
                </a:r>
                <a:endParaRPr lang="zh-CN" altLang="en-US" b="1" dirty="0">
                  <a:solidFill>
                    <a:schemeClr val="lt1"/>
                  </a:solidFill>
                  <a:latin typeface="+mj-ea"/>
                  <a:ea typeface="+mj-ea"/>
                  <a:cs typeface="+mn-ea"/>
                </a:endParaRPr>
              </a:p>
            </p:txBody>
          </p:sp>
        </p:grpSp>
        <p:grpSp>
          <p:nvGrpSpPr>
            <p:cNvPr id="62" name="组合 61"/>
            <p:cNvGrpSpPr/>
            <p:nvPr/>
          </p:nvGrpSpPr>
          <p:grpSpPr>
            <a:xfrm>
              <a:off x="332724" y="2999023"/>
              <a:ext cx="5488834" cy="859956"/>
              <a:chOff x="1889760" y="4296244"/>
              <a:chExt cx="5488834" cy="859956"/>
            </a:xfrm>
          </p:grpSpPr>
          <p:sp>
            <p:nvSpPr>
              <p:cNvPr id="69" name="3"/>
              <p:cNvSpPr/>
              <p:nvPr>
                <p:custDataLst>
                  <p:tags r:id="rId12"/>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70" name="Index-3"/>
              <p:cNvSpPr/>
              <p:nvPr>
                <p:custDataLst>
                  <p:tags r:id="rId13"/>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latin typeface="+mj-ea"/>
                    <a:ea typeface="+mj-ea"/>
                    <a:cs typeface="+mn-ea"/>
                  </a:rPr>
                  <a:t>9</a:t>
                </a:r>
                <a:endParaRPr lang="zh-CN" altLang="en-US" b="1" dirty="0">
                  <a:solidFill>
                    <a:schemeClr val="lt1"/>
                  </a:solidFill>
                  <a:latin typeface="+mj-ea"/>
                  <a:ea typeface="+mj-ea"/>
                  <a:cs typeface="+mn-ea"/>
                </a:endParaRPr>
              </a:p>
            </p:txBody>
          </p:sp>
        </p:grpSp>
        <p:grpSp>
          <p:nvGrpSpPr>
            <p:cNvPr id="63" name="组合 62"/>
            <p:cNvGrpSpPr/>
            <p:nvPr/>
          </p:nvGrpSpPr>
          <p:grpSpPr>
            <a:xfrm>
              <a:off x="6370442" y="2999023"/>
              <a:ext cx="5488834" cy="859956"/>
              <a:chOff x="1889760" y="4296244"/>
              <a:chExt cx="5488834" cy="859956"/>
            </a:xfrm>
          </p:grpSpPr>
          <p:sp>
            <p:nvSpPr>
              <p:cNvPr id="64" name="4"/>
              <p:cNvSpPr/>
              <p:nvPr>
                <p:custDataLst>
                  <p:tags r:id="rId10"/>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65" name="Index-4"/>
              <p:cNvSpPr/>
              <p:nvPr>
                <p:custDataLst>
                  <p:tags r:id="rId11"/>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10</a:t>
                </a:r>
                <a:endParaRPr lang="zh-CN" altLang="en-US" b="1" dirty="0">
                  <a:solidFill>
                    <a:schemeClr val="lt1"/>
                  </a:solidFill>
                  <a:latin typeface="+mj-ea"/>
                  <a:ea typeface="+mj-ea"/>
                  <a:cs typeface="+mn-ea"/>
                </a:endParaRPr>
              </a:p>
            </p:txBody>
          </p:sp>
        </p:grpSp>
      </p:grpSp>
      <p:sp>
        <p:nvSpPr>
          <p:cNvPr id="84" name="矩形 83"/>
          <p:cNvSpPr/>
          <p:nvPr/>
        </p:nvSpPr>
        <p:spPr>
          <a:xfrm>
            <a:off x="5339949" y="267576"/>
            <a:ext cx="1743994" cy="668632"/>
          </a:xfrm>
          <a:prstGeom prst="rect">
            <a:avLst/>
          </a:prstGeom>
        </p:spPr>
        <p:txBody>
          <a:bodyPr wrap="square" lIns="91440" tIns="45720" rIns="91440" bIns="45720">
            <a:normAutofit lnSpcReduction="10000"/>
          </a:bodyPr>
          <a:lstStyle/>
          <a:p>
            <a:r>
              <a:rPr lang="zh-CN" altLang="en-US" sz="4000" b="1" spc="300" dirty="0">
                <a:solidFill>
                  <a:srgbClr val="3F82C4"/>
                </a:solidFill>
                <a:latin typeface="+mj-ea"/>
                <a:ea typeface="+mj-ea"/>
                <a:cs typeface="+mn-ea"/>
                <a:sym typeface="+mn-lt"/>
              </a:rPr>
              <a:t>目</a:t>
            </a:r>
            <a:r>
              <a:rPr lang="zh-CN" altLang="en-US" sz="4000" b="1" spc="300" dirty="0">
                <a:latin typeface="+mj-ea"/>
                <a:ea typeface="+mj-ea"/>
                <a:cs typeface="+mn-ea"/>
                <a:sym typeface="+mn-lt"/>
              </a:rPr>
              <a:t>  </a:t>
            </a:r>
            <a:r>
              <a:rPr lang="zh-CN" altLang="en-US" sz="4000" b="1" spc="300" dirty="0">
                <a:solidFill>
                  <a:schemeClr val="accent2"/>
                </a:solidFill>
                <a:latin typeface="+mj-ea"/>
                <a:ea typeface="+mj-ea"/>
                <a:cs typeface="+mn-ea"/>
                <a:sym typeface="+mn-lt"/>
              </a:rPr>
              <a:t>录</a:t>
            </a:r>
          </a:p>
        </p:txBody>
      </p:sp>
      <p:sp>
        <p:nvSpPr>
          <p:cNvPr id="85" name="Title-2"/>
          <p:cNvSpPr txBox="1"/>
          <p:nvPr>
            <p:custDataLst>
              <p:tags r:id="rId3"/>
            </p:custDataLst>
          </p:nvPr>
        </p:nvSpPr>
        <p:spPr>
          <a:xfrm>
            <a:off x="8403358" y="2612691"/>
            <a:ext cx="3139002" cy="414728"/>
          </a:xfrm>
          <a:prstGeom prst="rect">
            <a:avLst/>
          </a:prstGeom>
          <a:noFill/>
        </p:spPr>
        <p:txBody>
          <a:bodyPr wrap="square" rtlCol="0">
            <a:noAutofit/>
          </a:bodyPr>
          <a:lstStyle/>
          <a:p>
            <a:r>
              <a:rPr lang="zh-CN" altLang="en-US" sz="2400" b="1" dirty="0">
                <a:solidFill>
                  <a:schemeClr val="accent2"/>
                </a:solidFill>
              </a:rPr>
              <a:t>常用量具认知训练</a:t>
            </a:r>
          </a:p>
        </p:txBody>
      </p:sp>
      <p:sp>
        <p:nvSpPr>
          <p:cNvPr id="86" name="Title-3"/>
          <p:cNvSpPr txBox="1"/>
          <p:nvPr>
            <p:custDataLst>
              <p:tags r:id="rId4"/>
            </p:custDataLst>
          </p:nvPr>
        </p:nvSpPr>
        <p:spPr>
          <a:xfrm>
            <a:off x="2397436" y="3677502"/>
            <a:ext cx="2852216" cy="477896"/>
          </a:xfrm>
          <a:prstGeom prst="rect">
            <a:avLst/>
          </a:prstGeom>
          <a:noFill/>
        </p:spPr>
        <p:txBody>
          <a:bodyPr wrap="square" rtlCol="0">
            <a:noAutofit/>
          </a:bodyPr>
          <a:lstStyle/>
          <a:p>
            <a:r>
              <a:rPr lang="zh-CN" altLang="en-US" sz="2400" b="1" dirty="0">
                <a:solidFill>
                  <a:schemeClr val="accent1"/>
                </a:solidFill>
              </a:rPr>
              <a:t>常用刀具认知训练</a:t>
            </a:r>
          </a:p>
        </p:txBody>
      </p:sp>
      <p:sp>
        <p:nvSpPr>
          <p:cNvPr id="87" name="Title-2"/>
          <p:cNvSpPr txBox="1"/>
          <p:nvPr>
            <p:custDataLst>
              <p:tags r:id="rId5"/>
            </p:custDataLst>
          </p:nvPr>
        </p:nvSpPr>
        <p:spPr>
          <a:xfrm>
            <a:off x="8403358" y="3677502"/>
            <a:ext cx="3139002" cy="414728"/>
          </a:xfrm>
          <a:prstGeom prst="rect">
            <a:avLst/>
          </a:prstGeom>
          <a:noFill/>
        </p:spPr>
        <p:txBody>
          <a:bodyPr wrap="square" rtlCol="0">
            <a:noAutofit/>
          </a:bodyPr>
          <a:lstStyle/>
          <a:p>
            <a:r>
              <a:rPr lang="zh-CN" altLang="en-US" sz="2400" b="1" dirty="0">
                <a:solidFill>
                  <a:schemeClr val="accent2"/>
                </a:solidFill>
              </a:rPr>
              <a:t>轴类零件加工训练</a:t>
            </a:r>
          </a:p>
        </p:txBody>
      </p:sp>
      <p:sp>
        <p:nvSpPr>
          <p:cNvPr id="88" name="Title-3"/>
          <p:cNvSpPr txBox="1"/>
          <p:nvPr>
            <p:custDataLst>
              <p:tags r:id="rId6"/>
            </p:custDataLst>
          </p:nvPr>
        </p:nvSpPr>
        <p:spPr>
          <a:xfrm>
            <a:off x="2365640" y="4770009"/>
            <a:ext cx="3445964" cy="477896"/>
          </a:xfrm>
          <a:prstGeom prst="rect">
            <a:avLst/>
          </a:prstGeom>
          <a:noFill/>
        </p:spPr>
        <p:txBody>
          <a:bodyPr wrap="square" rtlCol="0">
            <a:noAutofit/>
          </a:bodyPr>
          <a:lstStyle/>
          <a:p>
            <a:r>
              <a:rPr lang="zh-CN" altLang="en-US" sz="2400" b="1" dirty="0">
                <a:solidFill>
                  <a:schemeClr val="accent1"/>
                </a:solidFill>
              </a:rPr>
              <a:t>盘套类零件加工训练</a:t>
            </a:r>
          </a:p>
        </p:txBody>
      </p:sp>
      <p:sp>
        <p:nvSpPr>
          <p:cNvPr id="89" name="Title-2"/>
          <p:cNvSpPr txBox="1"/>
          <p:nvPr>
            <p:custDataLst>
              <p:tags r:id="rId7"/>
            </p:custDataLst>
          </p:nvPr>
        </p:nvSpPr>
        <p:spPr>
          <a:xfrm>
            <a:off x="8403358" y="4758375"/>
            <a:ext cx="3139002" cy="414728"/>
          </a:xfrm>
          <a:prstGeom prst="rect">
            <a:avLst/>
          </a:prstGeom>
          <a:noFill/>
        </p:spPr>
        <p:txBody>
          <a:bodyPr wrap="square" rtlCol="0">
            <a:noAutofit/>
          </a:bodyPr>
          <a:lstStyle/>
          <a:p>
            <a:r>
              <a:rPr lang="zh-CN" altLang="en-US" sz="2400" b="1" dirty="0">
                <a:solidFill>
                  <a:schemeClr val="accent2"/>
                </a:solidFill>
              </a:rPr>
              <a:t>螺纹车削加工训练</a:t>
            </a:r>
          </a:p>
        </p:txBody>
      </p:sp>
      <p:sp>
        <p:nvSpPr>
          <p:cNvPr id="90" name="Title-3"/>
          <p:cNvSpPr txBox="1"/>
          <p:nvPr>
            <p:custDataLst>
              <p:tags r:id="rId8"/>
            </p:custDataLst>
          </p:nvPr>
        </p:nvSpPr>
        <p:spPr>
          <a:xfrm>
            <a:off x="2396459" y="5827478"/>
            <a:ext cx="3445964" cy="477896"/>
          </a:xfrm>
          <a:prstGeom prst="rect">
            <a:avLst/>
          </a:prstGeom>
          <a:noFill/>
        </p:spPr>
        <p:txBody>
          <a:bodyPr wrap="square" rtlCol="0">
            <a:noAutofit/>
          </a:bodyPr>
          <a:lstStyle/>
          <a:p>
            <a:r>
              <a:rPr lang="zh-CN" altLang="en-US" sz="2400" b="1" dirty="0">
                <a:solidFill>
                  <a:schemeClr val="accent1"/>
                </a:solidFill>
              </a:rPr>
              <a:t>非圆曲线车削加工训练</a:t>
            </a:r>
          </a:p>
        </p:txBody>
      </p:sp>
      <p:sp>
        <p:nvSpPr>
          <p:cNvPr id="91" name="Title-2"/>
          <p:cNvSpPr txBox="1"/>
          <p:nvPr>
            <p:custDataLst>
              <p:tags r:id="rId9"/>
            </p:custDataLst>
          </p:nvPr>
        </p:nvSpPr>
        <p:spPr>
          <a:xfrm>
            <a:off x="8403358" y="5835698"/>
            <a:ext cx="3322466" cy="414728"/>
          </a:xfrm>
          <a:prstGeom prst="rect">
            <a:avLst/>
          </a:prstGeom>
          <a:noFill/>
        </p:spPr>
        <p:txBody>
          <a:bodyPr wrap="square" rtlCol="0">
            <a:noAutofit/>
          </a:bodyPr>
          <a:lstStyle/>
          <a:p>
            <a:r>
              <a:rPr lang="zh-CN" altLang="en-US" sz="2400" b="1" dirty="0">
                <a:solidFill>
                  <a:schemeClr val="accent2"/>
                </a:solidFill>
              </a:rPr>
              <a:t>中等复杂零件加工训练</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40">
            <a:extLst>
              <a:ext uri="{FF2B5EF4-FFF2-40B4-BE49-F238E27FC236}">
                <a16:creationId xmlns:a16="http://schemas.microsoft.com/office/drawing/2014/main" id="{8FA99DF4-A9F7-5C8D-3EDC-893CC20C9FA7}"/>
              </a:ext>
            </a:extLst>
          </p:cNvPr>
          <p:cNvSpPr/>
          <p:nvPr/>
        </p:nvSpPr>
        <p:spPr bwMode="auto">
          <a:xfrm>
            <a:off x="1587" y="5403846"/>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任意多边形 41">
            <a:extLst>
              <a:ext uri="{FF2B5EF4-FFF2-40B4-BE49-F238E27FC236}">
                <a16:creationId xmlns:a16="http://schemas.microsoft.com/office/drawing/2014/main" id="{8043F445-EFDB-D724-B800-FE87E5EF57E3}"/>
              </a:ext>
            </a:extLst>
          </p:cNvPr>
          <p:cNvSpPr/>
          <p:nvPr/>
        </p:nvSpPr>
        <p:spPr bwMode="auto">
          <a:xfrm>
            <a:off x="9390024" y="-1"/>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5" name="组合 44">
            <a:extLst>
              <a:ext uri="{FF2B5EF4-FFF2-40B4-BE49-F238E27FC236}">
                <a16:creationId xmlns:a16="http://schemas.microsoft.com/office/drawing/2014/main" id="{F7DFD72C-FE8A-C8BD-76DA-8265B1720C1D}"/>
              </a:ext>
            </a:extLst>
          </p:cNvPr>
          <p:cNvGrpSpPr>
            <a:grpSpLocks/>
          </p:cNvGrpSpPr>
          <p:nvPr/>
        </p:nvGrpSpPr>
        <p:grpSpPr>
          <a:xfrm>
            <a:off x="800735" y="1169128"/>
            <a:ext cx="3040376" cy="396583"/>
            <a:chOff x="6807195" y="1079302"/>
            <a:chExt cx="371143" cy="403386"/>
          </a:xfrm>
        </p:grpSpPr>
        <p:sp>
          <p:nvSpPr>
            <p:cNvPr id="46" name="Index-2">
              <a:extLst>
                <a:ext uri="{FF2B5EF4-FFF2-40B4-BE49-F238E27FC236}">
                  <a16:creationId xmlns:a16="http://schemas.microsoft.com/office/drawing/2014/main" id="{70D11829-0A75-11B9-4203-3437AE1AAAE3}"/>
                </a:ext>
              </a:extLst>
            </p:cNvPr>
            <p:cNvSpPr txBox="1"/>
            <p:nvPr>
              <p:custDataLst>
                <p:tags r:id="rId1"/>
              </p:custDataLst>
            </p:nvPr>
          </p:nvSpPr>
          <p:spPr>
            <a:xfrm>
              <a:off x="6831161" y="1079302"/>
              <a:ext cx="347177" cy="403386"/>
            </a:xfrm>
            <a:prstGeom prst="rect">
              <a:avLst/>
            </a:prstGeom>
            <a:noFill/>
          </p:spPr>
          <p:txBody>
            <a:bodyPr wrap="non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1800" b="1" i="1" u="none" strike="noStrike" kern="1200" cap="none" spc="0" normalizeH="0" baseline="0" noProof="0" dirty="0">
                  <a:ln>
                    <a:noFill/>
                  </a:ln>
                  <a:solidFill>
                    <a:schemeClr val="accent2"/>
                  </a:solidFill>
                  <a:effectLst/>
                  <a:uLnTx/>
                  <a:uFillTx/>
                  <a:latin typeface="+mn-ea"/>
                  <a:cs typeface="+mn-cs"/>
                </a:rPr>
                <a:t>02.</a:t>
              </a:r>
              <a:r>
                <a:rPr kumimoji="0" lang="zh-CN" altLang="en-US" sz="1800" b="1" u="none" strike="noStrike" kern="1200" cap="none" spc="0" normalizeH="0" baseline="0" noProof="0" dirty="0">
                  <a:ln>
                    <a:noFill/>
                  </a:ln>
                  <a:solidFill>
                    <a:schemeClr val="accent2"/>
                  </a:solidFill>
                  <a:effectLst/>
                  <a:uLnTx/>
                  <a:uFillTx/>
                  <a:latin typeface="+mn-ea"/>
                  <a:cs typeface="+mn-cs"/>
                </a:rPr>
                <a:t>盘套类零件孔加工方法</a:t>
              </a:r>
              <a:endParaRPr kumimoji="0" lang="en-US" altLang="zh-CN" sz="1800" b="1" u="none" strike="noStrike" kern="1200" cap="none" spc="0" normalizeH="0" baseline="0" noProof="0" dirty="0">
                <a:ln>
                  <a:noFill/>
                </a:ln>
                <a:solidFill>
                  <a:schemeClr val="accent2"/>
                </a:solidFill>
                <a:effectLst/>
                <a:uLnTx/>
                <a:uFillTx/>
                <a:latin typeface="+mn-ea"/>
                <a:cs typeface="+mn-cs"/>
              </a:endParaRPr>
            </a:p>
          </p:txBody>
        </p:sp>
        <p:cxnSp>
          <p:nvCxnSpPr>
            <p:cNvPr id="48" name="2">
              <a:extLst>
                <a:ext uri="{FF2B5EF4-FFF2-40B4-BE49-F238E27FC236}">
                  <a16:creationId xmlns:a16="http://schemas.microsoft.com/office/drawing/2014/main" id="{86B4A143-BE0D-74A8-3C48-23AD90AB108F}"/>
                </a:ext>
              </a:extLst>
            </p:cNvPr>
            <p:cNvCxnSpPr>
              <a:cxnSpLocks/>
            </p:cNvCxnSpPr>
            <p:nvPr>
              <p:custDataLst>
                <p:tags r:id="rId2"/>
              </p:custDataLst>
            </p:nvPr>
          </p:nvCxnSpPr>
          <p:spPr>
            <a:xfrm flipH="1">
              <a:off x="6807195" y="1092103"/>
              <a:ext cx="4" cy="349508"/>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6" name="文本框 5">
            <a:extLst>
              <a:ext uri="{FF2B5EF4-FFF2-40B4-BE49-F238E27FC236}">
                <a16:creationId xmlns:a16="http://schemas.microsoft.com/office/drawing/2014/main" id="{29496D61-3289-333C-3B81-1655FCE0F733}"/>
              </a:ext>
            </a:extLst>
          </p:cNvPr>
          <p:cNvSpPr txBox="1"/>
          <p:nvPr/>
        </p:nvSpPr>
        <p:spPr>
          <a:xfrm>
            <a:off x="997063" y="1651224"/>
            <a:ext cx="7810053" cy="2577500"/>
          </a:xfrm>
          <a:prstGeom prst="rect">
            <a:avLst/>
          </a:prstGeom>
          <a:noFill/>
        </p:spPr>
        <p:txBody>
          <a:bodyPr wrap="square">
            <a:spAutoFit/>
          </a:bodyPr>
          <a:lstStyle/>
          <a:p>
            <a:pPr algn="just">
              <a:lnSpc>
                <a:spcPct val="130000"/>
              </a:lnSpc>
              <a:spcBef>
                <a:spcPts val="1000"/>
              </a:spcBef>
              <a:buClr>
                <a:schemeClr val="accent3"/>
              </a:buClr>
              <a:buSzPct val="95000"/>
            </a:pPr>
            <a:r>
              <a:rPr lang="zh-CN" altLang="en-US" dirty="0"/>
              <a:t>（</a:t>
            </a:r>
            <a:r>
              <a:rPr lang="en-US" altLang="zh-CN" dirty="0"/>
              <a:t>3</a:t>
            </a:r>
            <a:r>
              <a:rPr lang="zh-CN" altLang="en-US" dirty="0"/>
              <a:t>）车（镗）内孔的关键技术</a:t>
            </a:r>
            <a:endParaRPr lang="en-US" altLang="zh-CN" dirty="0"/>
          </a:p>
          <a:p>
            <a:pPr algn="just">
              <a:lnSpc>
                <a:spcPct val="130000"/>
              </a:lnSpc>
            </a:pPr>
            <a:r>
              <a:rPr lang="zh-CN" altLang="en-US" sz="1800" b="0" i="0" u="none" strike="noStrike" baseline="0" dirty="0">
                <a:solidFill>
                  <a:srgbClr val="221E1F"/>
                </a:solidFill>
                <a:latin typeface="方正书宋"/>
              </a:rPr>
              <a:t>解决内孔车刀的刚性问题和内孔车削过程中的排屑问题，需要做到以下几点：</a:t>
            </a:r>
          </a:p>
          <a:p>
            <a:pPr algn="just">
              <a:lnSpc>
                <a:spcPct val="130000"/>
              </a:lnSpc>
            </a:pPr>
            <a:r>
              <a:rPr lang="zh-CN" altLang="en-US" sz="1800" b="0" i="0" u="none" strike="noStrike" baseline="0" dirty="0">
                <a:solidFill>
                  <a:srgbClr val="221E1F"/>
                </a:solidFill>
                <a:latin typeface="方正书宋"/>
              </a:rPr>
              <a:t>①尽量增加刀杆的截面积，但不能碰到孔壁。</a:t>
            </a:r>
          </a:p>
          <a:p>
            <a:pPr algn="just">
              <a:lnSpc>
                <a:spcPct val="130000"/>
              </a:lnSpc>
            </a:pPr>
            <a:r>
              <a:rPr lang="zh-CN" altLang="en-US" sz="1800" b="0" i="0" u="none" strike="noStrike" baseline="0" dirty="0">
                <a:solidFill>
                  <a:srgbClr val="221E1F"/>
                </a:solidFill>
                <a:latin typeface="方正书宋"/>
              </a:rPr>
              <a:t>②刀杆伸出的长度尽可能缩短，以增加车刀刀柄刚性，减少切削过程中的振动。</a:t>
            </a:r>
          </a:p>
          <a:p>
            <a:pPr algn="just">
              <a:lnSpc>
                <a:spcPct val="130000"/>
              </a:lnSpc>
            </a:pPr>
            <a:r>
              <a:rPr lang="zh-CN" altLang="en-US" sz="1800" b="0" i="0" u="none" strike="noStrike" baseline="0" dirty="0">
                <a:solidFill>
                  <a:srgbClr val="221E1F"/>
                </a:solidFill>
                <a:latin typeface="方正书宋"/>
              </a:rPr>
              <a:t>③充分加注切削液。</a:t>
            </a:r>
          </a:p>
          <a:p>
            <a:pPr algn="just">
              <a:lnSpc>
                <a:spcPct val="130000"/>
              </a:lnSpc>
            </a:pPr>
            <a:r>
              <a:rPr lang="zh-CN" altLang="en-US" sz="1800" b="0" i="0" u="none" strike="noStrike" baseline="0" dirty="0">
                <a:solidFill>
                  <a:srgbClr val="221E1F"/>
                </a:solidFill>
                <a:latin typeface="方正书宋"/>
              </a:rPr>
              <a:t>④合理选择刀具几何参数和切削用量。</a:t>
            </a:r>
            <a:endParaRPr lang="en-US" altLang="zh-CN" dirty="0"/>
          </a:p>
        </p:txBody>
      </p:sp>
      <p:sp>
        <p:nvSpPr>
          <p:cNvPr id="11" name="标题 1">
            <a:extLst>
              <a:ext uri="{FF2B5EF4-FFF2-40B4-BE49-F238E27FC236}">
                <a16:creationId xmlns:a16="http://schemas.microsoft.com/office/drawing/2014/main" id="{1509C38D-BEEA-A9BA-32CB-20678A1F6660}"/>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7.2 </a:t>
            </a:r>
            <a:r>
              <a:rPr lang="zh-CN" altLang="en-US" sz="2800" dirty="0">
                <a:latin typeface="+mj-ea"/>
                <a:cs typeface="+mn-ea"/>
                <a:sym typeface="+mn-lt"/>
              </a:rPr>
              <a:t>内轮廓加工</a:t>
            </a:r>
          </a:p>
        </p:txBody>
      </p:sp>
    </p:spTree>
    <p:extLst>
      <p:ext uri="{BB962C8B-B14F-4D97-AF65-F5344CB8AC3E}">
        <p14:creationId xmlns:p14="http://schemas.microsoft.com/office/powerpoint/2010/main" val="1782959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40">
            <a:extLst>
              <a:ext uri="{FF2B5EF4-FFF2-40B4-BE49-F238E27FC236}">
                <a16:creationId xmlns:a16="http://schemas.microsoft.com/office/drawing/2014/main" id="{8FA99DF4-A9F7-5C8D-3EDC-893CC20C9FA7}"/>
              </a:ext>
            </a:extLst>
          </p:cNvPr>
          <p:cNvSpPr/>
          <p:nvPr/>
        </p:nvSpPr>
        <p:spPr bwMode="auto">
          <a:xfrm>
            <a:off x="1587" y="5403846"/>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任意多边形 41">
            <a:extLst>
              <a:ext uri="{FF2B5EF4-FFF2-40B4-BE49-F238E27FC236}">
                <a16:creationId xmlns:a16="http://schemas.microsoft.com/office/drawing/2014/main" id="{8043F445-EFDB-D724-B800-FE87E5EF57E3}"/>
              </a:ext>
            </a:extLst>
          </p:cNvPr>
          <p:cNvSpPr/>
          <p:nvPr/>
        </p:nvSpPr>
        <p:spPr bwMode="auto">
          <a:xfrm>
            <a:off x="9390024" y="-1"/>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5" name="组合 44">
            <a:extLst>
              <a:ext uri="{FF2B5EF4-FFF2-40B4-BE49-F238E27FC236}">
                <a16:creationId xmlns:a16="http://schemas.microsoft.com/office/drawing/2014/main" id="{F7DFD72C-FE8A-C8BD-76DA-8265B1720C1D}"/>
              </a:ext>
            </a:extLst>
          </p:cNvPr>
          <p:cNvGrpSpPr>
            <a:grpSpLocks/>
          </p:cNvGrpSpPr>
          <p:nvPr/>
        </p:nvGrpSpPr>
        <p:grpSpPr>
          <a:xfrm>
            <a:off x="800747" y="1169128"/>
            <a:ext cx="3732873" cy="396583"/>
            <a:chOff x="6807195" y="1079302"/>
            <a:chExt cx="455677" cy="403386"/>
          </a:xfrm>
        </p:grpSpPr>
        <p:sp>
          <p:nvSpPr>
            <p:cNvPr id="46" name="Index-2">
              <a:extLst>
                <a:ext uri="{FF2B5EF4-FFF2-40B4-BE49-F238E27FC236}">
                  <a16:creationId xmlns:a16="http://schemas.microsoft.com/office/drawing/2014/main" id="{70D11829-0A75-11B9-4203-3437AE1AAAE3}"/>
                </a:ext>
              </a:extLst>
            </p:cNvPr>
            <p:cNvSpPr txBox="1"/>
            <p:nvPr>
              <p:custDataLst>
                <p:tags r:id="rId1"/>
              </p:custDataLst>
            </p:nvPr>
          </p:nvSpPr>
          <p:spPr>
            <a:xfrm>
              <a:off x="6831161" y="1079302"/>
              <a:ext cx="431711" cy="403386"/>
            </a:xfrm>
            <a:prstGeom prst="rect">
              <a:avLst/>
            </a:prstGeom>
            <a:noFill/>
            <a:ln>
              <a:noFill/>
            </a:ln>
          </p:spPr>
          <p:txBody>
            <a:bodyPr wrap="non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1800" b="1" i="1" u="none" strike="noStrike" kern="1200" cap="none" spc="0" normalizeH="0" baseline="0" noProof="0" dirty="0">
                  <a:ln>
                    <a:noFill/>
                  </a:ln>
                  <a:solidFill>
                    <a:schemeClr val="accent3"/>
                  </a:solidFill>
                  <a:effectLst/>
                  <a:uLnTx/>
                  <a:uFillTx/>
                  <a:latin typeface="+mn-ea"/>
                  <a:cs typeface="+mn-cs"/>
                </a:rPr>
                <a:t>03.</a:t>
              </a:r>
              <a:r>
                <a:rPr kumimoji="0" lang="zh-CN" altLang="en-US" sz="1800" b="1" u="none" strike="noStrike" kern="1200" cap="none" spc="0" normalizeH="0" baseline="0" noProof="0" dirty="0">
                  <a:ln>
                    <a:noFill/>
                  </a:ln>
                  <a:solidFill>
                    <a:schemeClr val="accent3"/>
                  </a:solidFill>
                  <a:effectLst/>
                  <a:uLnTx/>
                  <a:uFillTx/>
                  <a:latin typeface="+mn-ea"/>
                  <a:cs typeface="+mn-cs"/>
                </a:rPr>
                <a:t>盘套类零件孔加工的工艺方法</a:t>
              </a:r>
              <a:endParaRPr kumimoji="0" lang="en-US" altLang="zh-CN" sz="1800" b="1" u="none" strike="noStrike" kern="1200" cap="none" spc="0" normalizeH="0" baseline="0" noProof="0" dirty="0">
                <a:ln>
                  <a:noFill/>
                </a:ln>
                <a:solidFill>
                  <a:schemeClr val="accent3"/>
                </a:solidFill>
                <a:effectLst/>
                <a:uLnTx/>
                <a:uFillTx/>
                <a:latin typeface="+mn-ea"/>
                <a:cs typeface="+mn-cs"/>
              </a:endParaRPr>
            </a:p>
          </p:txBody>
        </p:sp>
        <p:cxnSp>
          <p:nvCxnSpPr>
            <p:cNvPr id="48" name="2">
              <a:extLst>
                <a:ext uri="{FF2B5EF4-FFF2-40B4-BE49-F238E27FC236}">
                  <a16:creationId xmlns:a16="http://schemas.microsoft.com/office/drawing/2014/main" id="{86B4A143-BE0D-74A8-3C48-23AD90AB108F}"/>
                </a:ext>
              </a:extLst>
            </p:cNvPr>
            <p:cNvCxnSpPr>
              <a:cxnSpLocks/>
            </p:cNvCxnSpPr>
            <p:nvPr>
              <p:custDataLst>
                <p:tags r:id="rId2"/>
              </p:custDataLst>
            </p:nvPr>
          </p:nvCxnSpPr>
          <p:spPr>
            <a:xfrm flipH="1">
              <a:off x="6807195" y="1092103"/>
              <a:ext cx="4" cy="349508"/>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6" name="文本框 5">
            <a:extLst>
              <a:ext uri="{FF2B5EF4-FFF2-40B4-BE49-F238E27FC236}">
                <a16:creationId xmlns:a16="http://schemas.microsoft.com/office/drawing/2014/main" id="{29496D61-3289-333C-3B81-1655FCE0F733}"/>
              </a:ext>
            </a:extLst>
          </p:cNvPr>
          <p:cNvSpPr txBox="1"/>
          <p:nvPr/>
        </p:nvSpPr>
        <p:spPr>
          <a:xfrm>
            <a:off x="997075" y="1627475"/>
            <a:ext cx="10428124" cy="1857303"/>
          </a:xfrm>
          <a:prstGeom prst="rect">
            <a:avLst/>
          </a:prstGeom>
          <a:noFill/>
        </p:spPr>
        <p:txBody>
          <a:bodyPr wrap="square">
            <a:spAutoFit/>
          </a:bodyPr>
          <a:lstStyle/>
          <a:p>
            <a:pPr marL="285750" indent="-285750" algn="just">
              <a:lnSpc>
                <a:spcPct val="130000"/>
              </a:lnSpc>
              <a:buClr>
                <a:schemeClr val="accent3"/>
              </a:buClr>
              <a:buSzPct val="95000"/>
              <a:buFont typeface="Wingdings" panose="05000000000000000000" pitchFamily="2" charset="2"/>
              <a:buChar char="n"/>
            </a:pPr>
            <a:r>
              <a:rPr lang="zh-CN" altLang="en-US" sz="1800" b="0" i="0" u="none" strike="noStrike" baseline="0" dirty="0">
                <a:solidFill>
                  <a:srgbClr val="221E1F"/>
                </a:solidFill>
                <a:latin typeface="方正书宋"/>
              </a:rPr>
              <a:t>车削孔径要求不高时，可直接用钻头钻削。</a:t>
            </a:r>
            <a:endParaRPr lang="en-US" altLang="zh-CN" sz="1800" b="0" i="0" u="none" strike="noStrike" baseline="0" dirty="0">
              <a:solidFill>
                <a:srgbClr val="221E1F"/>
              </a:solidFill>
              <a:latin typeface="方正书宋"/>
            </a:endParaRPr>
          </a:p>
          <a:p>
            <a:pPr marL="285750" indent="-285750" algn="just">
              <a:lnSpc>
                <a:spcPct val="130000"/>
              </a:lnSpc>
              <a:buClr>
                <a:schemeClr val="accent3"/>
              </a:buClr>
              <a:buSzPct val="95000"/>
              <a:buFont typeface="Wingdings" panose="05000000000000000000" pitchFamily="2" charset="2"/>
              <a:buChar char="n"/>
            </a:pPr>
            <a:r>
              <a:rPr lang="zh-CN" altLang="en-US" sz="1800" b="0" i="0" u="none" strike="noStrike" baseline="0" dirty="0">
                <a:solidFill>
                  <a:srgbClr val="221E1F"/>
                </a:solidFill>
                <a:latin typeface="方正书宋"/>
              </a:rPr>
              <a:t>车削圆柱孔，孔径要求较高或深孔，可采用端面深孔加工循环指令</a:t>
            </a:r>
            <a:r>
              <a:rPr lang="en-US" altLang="zh-CN" sz="1800" b="0" i="0" u="none" strike="noStrike" baseline="0" dirty="0">
                <a:solidFill>
                  <a:srgbClr val="221E1F"/>
                </a:solidFill>
                <a:latin typeface="方正书宋"/>
              </a:rPr>
              <a:t>G74 </a:t>
            </a:r>
            <a:r>
              <a:rPr lang="zh-CN" altLang="en-US" sz="1800" b="0" i="0" u="none" strike="noStrike" baseline="0" dirty="0">
                <a:solidFill>
                  <a:srgbClr val="221E1F"/>
                </a:solidFill>
                <a:latin typeface="方正书宋"/>
              </a:rPr>
              <a:t>加工， 或采用外圆、内圆车削循环指令</a:t>
            </a:r>
            <a:r>
              <a:rPr lang="en-US" altLang="zh-CN" sz="1800" b="0" i="0" u="none" strike="noStrike" baseline="0" dirty="0">
                <a:solidFill>
                  <a:srgbClr val="221E1F"/>
                </a:solidFill>
                <a:latin typeface="方正书宋"/>
              </a:rPr>
              <a:t>G90 </a:t>
            </a:r>
            <a:r>
              <a:rPr lang="zh-CN" altLang="en-US" sz="1800" b="0" i="0" u="none" strike="noStrike" baseline="0" dirty="0">
                <a:solidFill>
                  <a:srgbClr val="221E1F"/>
                </a:solidFill>
                <a:latin typeface="方正书宋"/>
              </a:rPr>
              <a:t>加工。</a:t>
            </a:r>
            <a:endParaRPr lang="en-US" altLang="zh-CN" sz="1800" b="0" i="0" u="none" strike="noStrike" baseline="0" dirty="0">
              <a:solidFill>
                <a:srgbClr val="221E1F"/>
              </a:solidFill>
              <a:latin typeface="方正书宋"/>
            </a:endParaRPr>
          </a:p>
          <a:p>
            <a:pPr marL="285750" indent="-285750" algn="just">
              <a:lnSpc>
                <a:spcPct val="130000"/>
              </a:lnSpc>
              <a:buClr>
                <a:schemeClr val="accent3"/>
              </a:buClr>
              <a:buSzPct val="95000"/>
              <a:buFont typeface="Wingdings" panose="05000000000000000000" pitchFamily="2" charset="2"/>
              <a:buChar char="n"/>
            </a:pPr>
            <a:r>
              <a:rPr lang="zh-CN" altLang="en-US" sz="1800" b="0" i="0" u="none" strike="noStrike" baseline="0" dirty="0">
                <a:solidFill>
                  <a:srgbClr val="221E1F"/>
                </a:solidFill>
                <a:latin typeface="方正书宋"/>
              </a:rPr>
              <a:t>车削有圆弧、台阶多、圆锥内孔时，可采用外圆粗车循环指令</a:t>
            </a:r>
            <a:r>
              <a:rPr lang="en-US" altLang="zh-CN" sz="1800" b="0" i="0" u="none" strike="noStrike" baseline="0" dirty="0">
                <a:solidFill>
                  <a:srgbClr val="221E1F"/>
                </a:solidFill>
                <a:latin typeface="方正书宋"/>
              </a:rPr>
              <a:t>G71</a:t>
            </a:r>
            <a:r>
              <a:rPr lang="zh-CN" altLang="en-US" sz="1800" b="0" i="0" u="none" strike="noStrike" baseline="0" dirty="0">
                <a:solidFill>
                  <a:srgbClr val="221E1F"/>
                </a:solidFill>
                <a:latin typeface="方正书宋"/>
              </a:rPr>
              <a:t>、端面粗车循环指令</a:t>
            </a:r>
            <a:r>
              <a:rPr lang="en-US" altLang="zh-CN" sz="1800" b="0" i="0" u="none" strike="noStrike" baseline="0" dirty="0">
                <a:solidFill>
                  <a:srgbClr val="221E1F"/>
                </a:solidFill>
                <a:latin typeface="方正书宋"/>
              </a:rPr>
              <a:t>G72 </a:t>
            </a:r>
            <a:r>
              <a:rPr lang="zh-CN" altLang="en-US" sz="1800" b="0" i="0" u="none" strike="noStrike" baseline="0" dirty="0">
                <a:solidFill>
                  <a:srgbClr val="221E1F"/>
                </a:solidFill>
                <a:latin typeface="方正书宋"/>
              </a:rPr>
              <a:t>加工。</a:t>
            </a:r>
            <a:endParaRPr lang="en-US" altLang="zh-CN" sz="1800" b="0" i="0" u="none" strike="noStrike" baseline="0" dirty="0">
              <a:solidFill>
                <a:srgbClr val="221E1F"/>
              </a:solidFill>
              <a:latin typeface="方正书宋"/>
            </a:endParaRPr>
          </a:p>
          <a:p>
            <a:pPr marL="285750" indent="-285750" algn="just">
              <a:lnSpc>
                <a:spcPct val="130000"/>
              </a:lnSpc>
              <a:buClr>
                <a:schemeClr val="accent3"/>
              </a:buClr>
              <a:buSzPct val="95000"/>
              <a:buFont typeface="Wingdings" panose="05000000000000000000" pitchFamily="2" charset="2"/>
              <a:buChar char="n"/>
            </a:pPr>
            <a:r>
              <a:rPr lang="zh-CN" altLang="en-US" sz="1800" b="0" i="0" u="none" strike="noStrike" baseline="0" dirty="0">
                <a:solidFill>
                  <a:srgbClr val="221E1F"/>
                </a:solidFill>
                <a:latin typeface="方正书宋"/>
              </a:rPr>
              <a:t>削内槽可采用端面车削循环指令</a:t>
            </a:r>
            <a:r>
              <a:rPr lang="en-US" altLang="zh-CN" sz="1800" b="0" i="0" u="none" strike="noStrike" baseline="0" dirty="0">
                <a:solidFill>
                  <a:srgbClr val="221E1F"/>
                </a:solidFill>
                <a:latin typeface="方正书宋"/>
              </a:rPr>
              <a:t>G94 </a:t>
            </a:r>
            <a:r>
              <a:rPr lang="zh-CN" altLang="en-US" sz="1800" b="0" i="0" u="none" strike="noStrike" baseline="0" dirty="0">
                <a:solidFill>
                  <a:srgbClr val="221E1F"/>
                </a:solidFill>
                <a:latin typeface="方正书宋"/>
              </a:rPr>
              <a:t>或外圆、内圆切槽循环指令</a:t>
            </a:r>
            <a:r>
              <a:rPr lang="en-US" altLang="zh-CN" sz="1800" b="0" i="0" u="none" strike="noStrike" baseline="0" dirty="0">
                <a:solidFill>
                  <a:srgbClr val="221E1F"/>
                </a:solidFill>
                <a:latin typeface="方正书宋"/>
              </a:rPr>
              <a:t>G75 </a:t>
            </a:r>
            <a:r>
              <a:rPr lang="zh-CN" altLang="en-US" sz="1800" b="0" i="0" u="none" strike="noStrike" baseline="0" dirty="0">
                <a:solidFill>
                  <a:srgbClr val="221E1F"/>
                </a:solidFill>
                <a:latin typeface="方正书宋"/>
              </a:rPr>
              <a:t>加工。</a:t>
            </a:r>
            <a:endParaRPr lang="en-US" altLang="zh-CN" dirty="0"/>
          </a:p>
        </p:txBody>
      </p:sp>
      <p:sp>
        <p:nvSpPr>
          <p:cNvPr id="5" name="标题 1">
            <a:extLst>
              <a:ext uri="{FF2B5EF4-FFF2-40B4-BE49-F238E27FC236}">
                <a16:creationId xmlns:a16="http://schemas.microsoft.com/office/drawing/2014/main" id="{D2A6053C-5B51-3B19-4207-946C492BE7A0}"/>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7.2 </a:t>
            </a:r>
            <a:r>
              <a:rPr lang="zh-CN" altLang="en-US" sz="2800" dirty="0">
                <a:latin typeface="+mj-ea"/>
                <a:cs typeface="+mn-ea"/>
                <a:sym typeface="+mn-lt"/>
              </a:rPr>
              <a:t>内轮廓加工</a:t>
            </a:r>
          </a:p>
        </p:txBody>
      </p:sp>
    </p:spTree>
    <p:extLst>
      <p:ext uri="{BB962C8B-B14F-4D97-AF65-F5344CB8AC3E}">
        <p14:creationId xmlns:p14="http://schemas.microsoft.com/office/powerpoint/2010/main" val="38257925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4117374" y="1214297"/>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
        <p:nvSpPr>
          <p:cNvPr id="12" name="文本占位符 5">
            <a:extLst>
              <a:ext uri="{FF2B5EF4-FFF2-40B4-BE49-F238E27FC236}">
                <a16:creationId xmlns:a16="http://schemas.microsoft.com/office/drawing/2014/main" id="{C475A55B-157E-DBB1-F56E-A37E6DE5940B}"/>
              </a:ext>
            </a:extLst>
          </p:cNvPr>
          <p:cNvSpPr txBox="1"/>
          <p:nvPr/>
        </p:nvSpPr>
        <p:spPr>
          <a:xfrm>
            <a:off x="818566" y="1787749"/>
            <a:ext cx="10511285" cy="461151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零件几何特点</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毛坯尺寸为</a:t>
            </a:r>
            <a:r>
              <a:rPr lang="en-US" altLang="zh-CN" sz="1800" b="0" i="0" u="none" strike="noStrike" baseline="0" dirty="0">
                <a:solidFill>
                  <a:srgbClr val="221E1F"/>
                </a:solidFill>
                <a:latin typeface="方正书宋"/>
              </a:rPr>
              <a:t>φ55×75 mm</a:t>
            </a:r>
            <a:r>
              <a:rPr lang="zh-CN" altLang="en-US" sz="1800" b="0" i="0" u="none" strike="noStrike" baseline="0" dirty="0">
                <a:solidFill>
                  <a:srgbClr val="221E1F"/>
                </a:solidFill>
                <a:latin typeface="方正书宋"/>
              </a:rPr>
              <a:t>；</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零件外轮廓已加工；</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内轮廓由圆柱面、内圆锥面等组成</a:t>
            </a:r>
            <a:r>
              <a:rPr lang="en-US" altLang="zh-CN" dirty="0">
                <a:solidFill>
                  <a:srgbClr val="221E1F"/>
                </a:solidFill>
                <a:latin typeface="方正书宋"/>
              </a:rPr>
              <a:t>R3</a:t>
            </a:r>
            <a:r>
              <a:rPr lang="zh-CN" altLang="en-US" dirty="0">
                <a:solidFill>
                  <a:srgbClr val="221E1F"/>
                </a:solidFill>
                <a:latin typeface="方正书宋"/>
              </a:rPr>
              <a:t>圆弧及倒角等组成。</a:t>
            </a:r>
            <a:endParaRPr lang="en-US" altLang="zh-CN" sz="1800" b="0" i="0" u="none" strike="noStrike" baseline="0" dirty="0">
              <a:solidFill>
                <a:srgbClr val="221E1F"/>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确定装夹方案</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该零件采用三爪自定心卡盘装夹。</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零件轮廓简单，一次装夹就可完成加工</a:t>
            </a:r>
            <a:endParaRPr lang="en-US" altLang="zh-CN" sz="1800" b="0" i="0" u="none" strike="noStrike" baseline="0" dirty="0">
              <a:solidFill>
                <a:srgbClr val="221E1F"/>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确定加工顺序</a:t>
            </a:r>
            <a:endParaRPr lang="en-US" altLang="zh-CN" b="1" dirty="0">
              <a:solidFill>
                <a:schemeClr val="accent1"/>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本零件加工外圆，根据零件图样要求</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加工过程为： </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按</a:t>
            </a:r>
            <a:r>
              <a:rPr lang="el-GR" altLang="zh-CN" sz="1800" b="0" i="0" u="none" strike="noStrike" baseline="0" dirty="0">
                <a:solidFill>
                  <a:srgbClr val="221E1F"/>
                </a:solidFill>
                <a:latin typeface="方正书宋"/>
              </a:rPr>
              <a:t>Φ</a:t>
            </a:r>
            <a:r>
              <a:rPr lang="en-US" altLang="zh-CN" sz="1800" b="0" i="0" u="none" strike="noStrike" baseline="0" dirty="0">
                <a:solidFill>
                  <a:srgbClr val="221E1F"/>
                </a:solidFill>
                <a:latin typeface="方正书宋"/>
              </a:rPr>
              <a:t>55×75mm </a:t>
            </a:r>
            <a:r>
              <a:rPr lang="zh-CN" altLang="en-US" sz="1800" b="0" i="0" u="none" strike="noStrike" baseline="0" dirty="0">
                <a:solidFill>
                  <a:srgbClr val="221E1F"/>
                </a:solidFill>
                <a:latin typeface="方正书宋"/>
              </a:rPr>
              <a:t>下料→钻中心孔</a:t>
            </a:r>
            <a:r>
              <a:rPr lang="zh-CN" altLang="en-US" sz="1800" b="0" i="0" u="none" strike="noStrike" baseline="0" dirty="0">
                <a:solidFill>
                  <a:srgbClr val="000000"/>
                </a:solidFill>
                <a:latin typeface="方正书宋"/>
              </a:rPr>
              <a:t>→</a:t>
            </a:r>
            <a:r>
              <a:rPr lang="zh-CN" altLang="en-US" sz="1800" b="0" i="0" u="none" strike="noStrike" baseline="0" dirty="0">
                <a:solidFill>
                  <a:srgbClr val="221E1F"/>
                </a:solidFill>
                <a:latin typeface="方正书宋"/>
              </a:rPr>
              <a:t>钻底孔</a:t>
            </a:r>
            <a:r>
              <a:rPr lang="en-US" altLang="zh-CN" sz="1800" b="0" i="0" u="none" strike="noStrike" baseline="0" dirty="0">
                <a:solidFill>
                  <a:srgbClr val="221E1F"/>
                </a:solidFill>
                <a:latin typeface="方正书宋"/>
              </a:rPr>
              <a:t>φ20×60mm →</a:t>
            </a:r>
            <a:r>
              <a:rPr lang="zh-CN" altLang="en-US" sz="1800" b="0" i="0" u="none" strike="noStrike" baseline="0" dirty="0">
                <a:solidFill>
                  <a:srgbClr val="221E1F"/>
                </a:solidFill>
                <a:latin typeface="方正书宋"/>
              </a:rPr>
              <a:t>用</a:t>
            </a:r>
            <a:r>
              <a:rPr lang="en-US" altLang="zh-CN" sz="1800" b="0" i="0" u="none" strike="noStrike" baseline="0" dirty="0">
                <a:solidFill>
                  <a:srgbClr val="221E1F"/>
                </a:solidFill>
                <a:latin typeface="方正书宋"/>
              </a:rPr>
              <a:t>G71 </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G70</a:t>
            </a:r>
            <a:r>
              <a:rPr lang="zh-CN" altLang="en-US" sz="1800" b="0" i="0" u="none" strike="noStrike" baseline="0" dirty="0">
                <a:solidFill>
                  <a:srgbClr val="221E1F"/>
                </a:solidFill>
                <a:latin typeface="方正书宋"/>
              </a:rPr>
              <a:t>指令粗、精车内轮廓→用</a:t>
            </a:r>
            <a:r>
              <a:rPr lang="en-US" altLang="zh-CN" sz="1800" b="0" i="0" u="none" strike="noStrike" baseline="0" dirty="0">
                <a:solidFill>
                  <a:srgbClr val="221E1F"/>
                </a:solidFill>
                <a:latin typeface="方正书宋"/>
              </a:rPr>
              <a:t>G01 </a:t>
            </a:r>
            <a:r>
              <a:rPr lang="zh-CN" altLang="en-US" sz="1800" b="0" i="0" u="none" strike="noStrike" baseline="0" dirty="0">
                <a:solidFill>
                  <a:srgbClr val="221E1F"/>
                </a:solidFill>
                <a:latin typeface="方正书宋"/>
              </a:rPr>
              <a:t>指令切断工件→去毛刺→检验。</a:t>
            </a:r>
            <a:endParaRPr lang="en-US" altLang="zh-CN" dirty="0">
              <a:solidFill>
                <a:srgbClr val="221E1F"/>
              </a:solidFill>
              <a:latin typeface="方正书宋"/>
            </a:endParaRPr>
          </a:p>
        </p:txBody>
      </p:sp>
      <p:sp>
        <p:nvSpPr>
          <p:cNvPr id="8" name="文本框 7">
            <a:extLst>
              <a:ext uri="{FF2B5EF4-FFF2-40B4-BE49-F238E27FC236}">
                <a16:creationId xmlns:a16="http://schemas.microsoft.com/office/drawing/2014/main" id="{74F98F90-F0C0-D0CC-1DD7-62DC3EF00AB2}"/>
              </a:ext>
            </a:extLst>
          </p:cNvPr>
          <p:cNvSpPr txBox="1"/>
          <p:nvPr/>
        </p:nvSpPr>
        <p:spPr>
          <a:xfrm>
            <a:off x="8276589" y="5234569"/>
            <a:ext cx="1907240" cy="338554"/>
          </a:xfrm>
          <a:prstGeom prst="rect">
            <a:avLst/>
          </a:prstGeom>
          <a:noFill/>
        </p:spPr>
        <p:txBody>
          <a:bodyPr wrap="square">
            <a:spAutoFit/>
          </a:bodyPr>
          <a:lstStyle/>
          <a:p>
            <a:pPr algn="ctr"/>
            <a:r>
              <a:rPr lang="zh-CN" altLang="en-US" sz="1600" b="1" spc="-150" dirty="0">
                <a:solidFill>
                  <a:srgbClr val="221E1F"/>
                </a:solidFill>
                <a:latin typeface="方正书宋"/>
              </a:rPr>
              <a:t>内轮廓加工零件图</a:t>
            </a:r>
            <a:endParaRPr lang="zh-CN" altLang="en-US" sz="1600" b="1" spc="-150" dirty="0"/>
          </a:p>
        </p:txBody>
      </p:sp>
      <p:pic>
        <p:nvPicPr>
          <p:cNvPr id="5" name="图片 4">
            <a:extLst>
              <a:ext uri="{FF2B5EF4-FFF2-40B4-BE49-F238E27FC236}">
                <a16:creationId xmlns:a16="http://schemas.microsoft.com/office/drawing/2014/main" id="{F4E3C98F-B42F-17B9-BEC7-DA9F0FCFC92D}"/>
              </a:ext>
            </a:extLst>
          </p:cNvPr>
          <p:cNvPicPr>
            <a:picLocks noChangeAspect="1"/>
          </p:cNvPicPr>
          <p:nvPr/>
        </p:nvPicPr>
        <p:blipFill>
          <a:blip r:embed="rId3"/>
          <a:stretch>
            <a:fillRect/>
          </a:stretch>
        </p:blipFill>
        <p:spPr>
          <a:xfrm>
            <a:off x="7086984" y="2049872"/>
            <a:ext cx="4286450" cy="3110654"/>
          </a:xfrm>
          <a:prstGeom prst="rect">
            <a:avLst/>
          </a:prstGeom>
        </p:spPr>
      </p:pic>
      <p:sp>
        <p:nvSpPr>
          <p:cNvPr id="6" name="标题 1">
            <a:extLst>
              <a:ext uri="{FF2B5EF4-FFF2-40B4-BE49-F238E27FC236}">
                <a16:creationId xmlns:a16="http://schemas.microsoft.com/office/drawing/2014/main" id="{4925B53D-1636-CD99-41DA-CA7086FC6D14}"/>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7.2 </a:t>
            </a:r>
            <a:r>
              <a:rPr lang="zh-CN" altLang="en-US" sz="2800" dirty="0">
                <a:latin typeface="+mj-ea"/>
                <a:cs typeface="+mn-ea"/>
                <a:sym typeface="+mn-lt"/>
              </a:rPr>
              <a:t>内轮廓加工</a:t>
            </a:r>
          </a:p>
        </p:txBody>
      </p:sp>
    </p:spTree>
    <p:extLst>
      <p:ext uri="{BB962C8B-B14F-4D97-AF65-F5344CB8AC3E}">
        <p14:creationId xmlns:p14="http://schemas.microsoft.com/office/powerpoint/2010/main" val="11979616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2" name="文本占位符 5">
            <a:extLst>
              <a:ext uri="{FF2B5EF4-FFF2-40B4-BE49-F238E27FC236}">
                <a16:creationId xmlns:a16="http://schemas.microsoft.com/office/drawing/2014/main" id="{C475A55B-157E-DBB1-F56E-A37E6DE5940B}"/>
              </a:ext>
            </a:extLst>
          </p:cNvPr>
          <p:cNvSpPr txBox="1"/>
          <p:nvPr/>
        </p:nvSpPr>
        <p:spPr>
          <a:xfrm>
            <a:off x="894234" y="1852173"/>
            <a:ext cx="2896784" cy="489140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4. </a:t>
            </a:r>
            <a:r>
              <a:rPr lang="zh-CN" altLang="en-US" b="1" dirty="0">
                <a:solidFill>
                  <a:schemeClr val="accent1"/>
                </a:solidFill>
                <a:latin typeface="方正书宋"/>
              </a:rPr>
              <a:t>确定切削参数</a:t>
            </a:r>
            <a:endParaRPr lang="en-US" altLang="zh-CN" b="1" dirty="0">
              <a:solidFill>
                <a:schemeClr val="accent1"/>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5. </a:t>
            </a:r>
            <a:r>
              <a:rPr lang="zh-CN" altLang="en-US" b="1" dirty="0">
                <a:solidFill>
                  <a:schemeClr val="accent1"/>
                </a:solidFill>
                <a:latin typeface="方正书宋"/>
              </a:rPr>
              <a:t>选择工、量、刀具</a:t>
            </a:r>
            <a:endParaRPr lang="en-US" altLang="zh-CN" b="1" dirty="0">
              <a:solidFill>
                <a:schemeClr val="accent1"/>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b="1" dirty="0">
                <a:solidFill>
                  <a:schemeClr val="accent1"/>
                </a:solidFill>
                <a:latin typeface="方正书宋"/>
              </a:rPr>
              <a:t>工具选择：</a:t>
            </a:r>
            <a:r>
              <a:rPr lang="zh-CN" altLang="en-US" sz="1800" b="0" i="0" u="none" strike="noStrike" baseline="0" dirty="0">
                <a:solidFill>
                  <a:srgbClr val="221E1F"/>
                </a:solidFill>
                <a:latin typeface="方正书宋"/>
              </a:rPr>
              <a:t>工件装夹在三爪卡盘中，用划线盘校正；</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量具选择：内径用内径千分尺测量</a:t>
            </a:r>
            <a:r>
              <a:rPr lang="zh-CN" altLang="en-US" sz="1800" b="0" i="0" u="none" strike="noStrike" baseline="0" dirty="0">
                <a:solidFill>
                  <a:srgbClr val="221E1F"/>
                </a:solidFill>
                <a:latin typeface="方正书宋"/>
              </a:rPr>
              <a:t>；长度用游标卡尺测量。</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刀具选择：</a:t>
            </a:r>
            <a:r>
              <a:rPr lang="zh-CN" altLang="en-US" sz="1800" b="0" i="0" u="none" strike="noStrike" baseline="0" dirty="0">
                <a:solidFill>
                  <a:srgbClr val="221E1F"/>
                </a:solidFill>
                <a:latin typeface="方正书宋"/>
              </a:rPr>
              <a:t>选择主偏角小于</a:t>
            </a:r>
            <a:r>
              <a:rPr lang="en-US" altLang="zh-CN" sz="1800" b="0" i="0" u="none" strike="noStrike" baseline="0" dirty="0">
                <a:solidFill>
                  <a:srgbClr val="221E1F"/>
                </a:solidFill>
                <a:latin typeface="方正书宋"/>
              </a:rPr>
              <a:t>90°</a:t>
            </a:r>
            <a:r>
              <a:rPr lang="zh-CN" altLang="en-US" sz="1800" b="0" i="0" u="none" strike="noStrike" baseline="0" dirty="0">
                <a:solidFill>
                  <a:srgbClr val="221E1F"/>
                </a:solidFill>
                <a:latin typeface="方正书宋"/>
              </a:rPr>
              <a:t>内孔车刀、宽度</a:t>
            </a:r>
            <a:r>
              <a:rPr lang="en-US" altLang="zh-CN" sz="1800" b="0" i="0" u="none" strike="noStrike" baseline="0" dirty="0">
                <a:solidFill>
                  <a:srgbClr val="221E1F"/>
                </a:solidFill>
                <a:latin typeface="方正书宋"/>
              </a:rPr>
              <a:t>b=4mm</a:t>
            </a:r>
            <a:r>
              <a:rPr lang="zh-CN" altLang="en-US" sz="1800" b="0" i="0" u="none" strike="noStrike" baseline="0" dirty="0">
                <a:solidFill>
                  <a:srgbClr val="221E1F"/>
                </a:solidFill>
                <a:latin typeface="方正书宋"/>
              </a:rPr>
              <a:t>的切槽刀、中心钻、麻花钻。</a:t>
            </a:r>
            <a:endParaRPr lang="en-US" altLang="zh-CN" sz="1800" b="0" i="0" u="none" strike="noStrike" baseline="0" dirty="0">
              <a:solidFill>
                <a:srgbClr val="221E1F"/>
              </a:solidFill>
              <a:latin typeface="方正书宋"/>
            </a:endParaRPr>
          </a:p>
        </p:txBody>
      </p:sp>
      <p:graphicFrame>
        <p:nvGraphicFramePr>
          <p:cNvPr id="2" name="表格 1">
            <a:extLst>
              <a:ext uri="{FF2B5EF4-FFF2-40B4-BE49-F238E27FC236}">
                <a16:creationId xmlns:a16="http://schemas.microsoft.com/office/drawing/2014/main" id="{B85C645D-829F-78B1-2C83-9F19D7576390}"/>
              </a:ext>
            </a:extLst>
          </p:cNvPr>
          <p:cNvGraphicFramePr>
            <a:graphicFrameLocks noGrp="1"/>
          </p:cNvGraphicFramePr>
          <p:nvPr>
            <p:extLst>
              <p:ext uri="{D42A27DB-BD31-4B8C-83A1-F6EECF244321}">
                <p14:modId xmlns:p14="http://schemas.microsoft.com/office/powerpoint/2010/main" val="2104683771"/>
              </p:ext>
            </p:extLst>
          </p:nvPr>
        </p:nvGraphicFramePr>
        <p:xfrm>
          <a:off x="3905974" y="1365431"/>
          <a:ext cx="8197973" cy="5402175"/>
        </p:xfrm>
        <a:graphic>
          <a:graphicData uri="http://schemas.openxmlformats.org/drawingml/2006/table">
            <a:tbl>
              <a:tblPr firstRow="1" bandRow="1">
                <a:tableStyleId>{5C22544A-7EE6-4342-B048-85BDC9FD1C3A}</a:tableStyleId>
              </a:tblPr>
              <a:tblGrid>
                <a:gridCol w="819798">
                  <a:extLst>
                    <a:ext uri="{9D8B030D-6E8A-4147-A177-3AD203B41FA5}">
                      <a16:colId xmlns:a16="http://schemas.microsoft.com/office/drawing/2014/main" val="1561071239"/>
                    </a:ext>
                  </a:extLst>
                </a:gridCol>
                <a:gridCol w="819798">
                  <a:extLst>
                    <a:ext uri="{9D8B030D-6E8A-4147-A177-3AD203B41FA5}">
                      <a16:colId xmlns:a16="http://schemas.microsoft.com/office/drawing/2014/main" val="2897233387"/>
                    </a:ext>
                  </a:extLst>
                </a:gridCol>
                <a:gridCol w="657493">
                  <a:extLst>
                    <a:ext uri="{9D8B030D-6E8A-4147-A177-3AD203B41FA5}">
                      <a16:colId xmlns:a16="http://schemas.microsoft.com/office/drawing/2014/main" val="3106941086"/>
                    </a:ext>
                  </a:extLst>
                </a:gridCol>
                <a:gridCol w="1060871">
                  <a:extLst>
                    <a:ext uri="{9D8B030D-6E8A-4147-A177-3AD203B41FA5}">
                      <a16:colId xmlns:a16="http://schemas.microsoft.com/office/drawing/2014/main" val="2629949972"/>
                    </a:ext>
                  </a:extLst>
                </a:gridCol>
                <a:gridCol w="741027">
                  <a:extLst>
                    <a:ext uri="{9D8B030D-6E8A-4147-A177-3AD203B41FA5}">
                      <a16:colId xmlns:a16="http://schemas.microsoft.com/office/drawing/2014/main" val="3794644612"/>
                    </a:ext>
                  </a:extLst>
                </a:gridCol>
                <a:gridCol w="819798">
                  <a:extLst>
                    <a:ext uri="{9D8B030D-6E8A-4147-A177-3AD203B41FA5}">
                      <a16:colId xmlns:a16="http://schemas.microsoft.com/office/drawing/2014/main" val="4085759175"/>
                    </a:ext>
                  </a:extLst>
                </a:gridCol>
                <a:gridCol w="819798">
                  <a:extLst>
                    <a:ext uri="{9D8B030D-6E8A-4147-A177-3AD203B41FA5}">
                      <a16:colId xmlns:a16="http://schemas.microsoft.com/office/drawing/2014/main" val="3064957098"/>
                    </a:ext>
                  </a:extLst>
                </a:gridCol>
                <a:gridCol w="915962">
                  <a:extLst>
                    <a:ext uri="{9D8B030D-6E8A-4147-A177-3AD203B41FA5}">
                      <a16:colId xmlns:a16="http://schemas.microsoft.com/office/drawing/2014/main" val="1053340887"/>
                    </a:ext>
                  </a:extLst>
                </a:gridCol>
                <a:gridCol w="723630">
                  <a:extLst>
                    <a:ext uri="{9D8B030D-6E8A-4147-A177-3AD203B41FA5}">
                      <a16:colId xmlns:a16="http://schemas.microsoft.com/office/drawing/2014/main" val="189980174"/>
                    </a:ext>
                  </a:extLst>
                </a:gridCol>
                <a:gridCol w="819798">
                  <a:extLst>
                    <a:ext uri="{9D8B030D-6E8A-4147-A177-3AD203B41FA5}">
                      <a16:colId xmlns:a16="http://schemas.microsoft.com/office/drawing/2014/main" val="473140226"/>
                    </a:ext>
                  </a:extLst>
                </a:gridCol>
              </a:tblGrid>
              <a:tr h="283920">
                <a:tc rowSpan="2" gridSpan="3">
                  <a:txBody>
                    <a:bodyPr/>
                    <a:lstStyle/>
                    <a:p>
                      <a:pPr algn="ctr"/>
                      <a:endParaRPr lang="zh-CN" altLang="en-US" sz="1100" dirty="0"/>
                    </a:p>
                  </a:txBody>
                  <a:tcPr/>
                </a:tc>
                <a:tc rowSpan="2" hMerge="1">
                  <a:txBody>
                    <a:bodyPr/>
                    <a:lstStyle/>
                    <a:p>
                      <a:pPr algn="ctr"/>
                      <a:endParaRPr lang="zh-CN" altLang="en-US" sz="1400" dirty="0"/>
                    </a:p>
                  </a:txBody>
                  <a:tcPr/>
                </a:tc>
                <a:tc rowSpan="2" hMerge="1">
                  <a:txBody>
                    <a:bodyPr/>
                    <a:lstStyle/>
                    <a:p>
                      <a:pPr algn="ctr"/>
                      <a:endParaRPr lang="zh-CN" altLang="en-US" sz="1400" dirty="0"/>
                    </a:p>
                  </a:txBody>
                  <a:tcPr/>
                </a:tc>
                <a:tc rowSpan="2">
                  <a:txBody>
                    <a:bodyPr/>
                    <a:lstStyle/>
                    <a:p>
                      <a:pPr algn="ctr"/>
                      <a:r>
                        <a:rPr lang="zh-CN" altLang="en-US" sz="1100" dirty="0"/>
                        <a:t>数控加工工艺过程卡</a:t>
                      </a:r>
                    </a:p>
                  </a:txBody>
                  <a:tcPr/>
                </a:tc>
                <a:tc gridSpan="3">
                  <a:txBody>
                    <a:bodyPr/>
                    <a:lstStyle/>
                    <a:p>
                      <a:pPr algn="ctr"/>
                      <a:r>
                        <a:rPr lang="zh-CN" altLang="en-US" sz="1100" dirty="0"/>
                        <a:t>产品名称或代号</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100" dirty="0"/>
                        <a:t>零件名称</a:t>
                      </a:r>
                    </a:p>
                  </a:txBody>
                  <a:tcPr/>
                </a:tc>
                <a:tc gridSpan="2">
                  <a:txBody>
                    <a:bodyPr/>
                    <a:lstStyle/>
                    <a:p>
                      <a:pPr algn="ctr"/>
                      <a:r>
                        <a:rPr lang="zh-CN" altLang="en-US" sz="1100" dirty="0"/>
                        <a:t>零件图号</a:t>
                      </a:r>
                    </a:p>
                  </a:txBody>
                  <a:tcPr/>
                </a:tc>
                <a:tc hMerge="1">
                  <a:txBody>
                    <a:bodyPr/>
                    <a:lstStyle/>
                    <a:p>
                      <a:endParaRPr lang="zh-CN" altLang="en-US" dirty="0"/>
                    </a:p>
                  </a:txBody>
                  <a:tcPr/>
                </a:tc>
                <a:extLst>
                  <a:ext uri="{0D108BD9-81ED-4DB2-BD59-A6C34878D82A}">
                    <a16:rowId xmlns:a16="http://schemas.microsoft.com/office/drawing/2014/main" val="3436261034"/>
                  </a:ext>
                </a:extLst>
              </a:tr>
              <a:tr h="283920">
                <a:tc gridSpan="3" vMerge="1">
                  <a:txBody>
                    <a:bodyPr/>
                    <a:lstStyle/>
                    <a:p>
                      <a:pPr algn="ctr"/>
                      <a:endParaRPr lang="zh-CN" altLang="en-US" sz="1400" dirty="0"/>
                    </a:p>
                  </a:txBody>
                  <a:tcPr/>
                </a:tc>
                <a:tc hMerge="1" vMerge="1">
                  <a:txBody>
                    <a:bodyPr/>
                    <a:lstStyle/>
                    <a:p>
                      <a:pPr algn="ctr"/>
                      <a:endParaRPr lang="zh-CN" altLang="en-US" sz="1400"/>
                    </a:p>
                  </a:txBody>
                  <a:tcPr/>
                </a:tc>
                <a:tc hMerge="1" vMerge="1">
                  <a:txBody>
                    <a:bodyPr/>
                    <a:lstStyle/>
                    <a:p>
                      <a:pPr algn="ctr"/>
                      <a:endParaRPr lang="zh-CN" altLang="en-US" sz="1400" dirty="0"/>
                    </a:p>
                  </a:txBody>
                  <a:tcPr/>
                </a:tc>
                <a:tc vMerge="1">
                  <a:txBody>
                    <a:bodyPr/>
                    <a:lstStyle/>
                    <a:p>
                      <a:pPr algn="ctr"/>
                      <a:endParaRPr lang="zh-CN" altLang="en-US" sz="1400" dirty="0"/>
                    </a:p>
                  </a:txBody>
                  <a:tcPr/>
                </a:tc>
                <a:tc gridSpan="3">
                  <a:txBody>
                    <a:bodyPr/>
                    <a:lstStyle/>
                    <a:p>
                      <a:pPr algn="ctr"/>
                      <a:endParaRPr lang="zh-CN" altLang="en-US" sz="1100" dirty="0"/>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100" dirty="0"/>
                        <a:t>轴套</a:t>
                      </a:r>
                    </a:p>
                  </a:txBody>
                  <a:tcPr/>
                </a:tc>
                <a:tc gridSpan="2">
                  <a:txBody>
                    <a:bodyPr/>
                    <a:lstStyle/>
                    <a:p>
                      <a:pPr algn="ctr"/>
                      <a:endParaRPr lang="zh-CN" altLang="en-US" sz="1100" dirty="0"/>
                    </a:p>
                  </a:txBody>
                  <a:tcPr/>
                </a:tc>
                <a:tc hMerge="1">
                  <a:txBody>
                    <a:bodyPr/>
                    <a:lstStyle/>
                    <a:p>
                      <a:endParaRPr lang="zh-CN" altLang="en-US" dirty="0"/>
                    </a:p>
                  </a:txBody>
                  <a:tcPr/>
                </a:tc>
                <a:extLst>
                  <a:ext uri="{0D108BD9-81ED-4DB2-BD59-A6C34878D82A}">
                    <a16:rowId xmlns:a16="http://schemas.microsoft.com/office/drawing/2014/main" val="2543110162"/>
                  </a:ext>
                </a:extLst>
              </a:tr>
              <a:tr h="283920">
                <a:tc gridSpan="3">
                  <a:txBody>
                    <a:bodyPr/>
                    <a:lstStyle/>
                    <a:p>
                      <a:pPr algn="ctr"/>
                      <a:r>
                        <a:rPr lang="zh-CN" altLang="en-US" sz="1100" dirty="0"/>
                        <a:t>材料</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100" dirty="0"/>
                        <a:t>程序编号</a:t>
                      </a:r>
                    </a:p>
                  </a:txBody>
                  <a:tcPr/>
                </a:tc>
                <a:tc gridSpan="3">
                  <a:txBody>
                    <a:bodyPr/>
                    <a:lstStyle/>
                    <a:p>
                      <a:pPr algn="ctr"/>
                      <a:r>
                        <a:rPr lang="zh-CN" altLang="en-US" sz="1100" dirty="0"/>
                        <a:t>夹具名称</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100" dirty="0"/>
                        <a:t>加工设备</a:t>
                      </a:r>
                    </a:p>
                  </a:txBody>
                  <a:tcPr/>
                </a:tc>
                <a:tc gridSpan="2">
                  <a:txBody>
                    <a:bodyPr/>
                    <a:lstStyle/>
                    <a:p>
                      <a:pPr algn="ctr"/>
                      <a:r>
                        <a:rPr lang="zh-CN" altLang="en-US" sz="1100" dirty="0"/>
                        <a:t>车间</a:t>
                      </a:r>
                    </a:p>
                  </a:txBody>
                  <a:tcPr/>
                </a:tc>
                <a:tc hMerge="1">
                  <a:txBody>
                    <a:bodyPr/>
                    <a:lstStyle/>
                    <a:p>
                      <a:pPr algn="ctr"/>
                      <a:endParaRPr lang="zh-CN" altLang="en-US" dirty="0"/>
                    </a:p>
                  </a:txBody>
                  <a:tcPr/>
                </a:tc>
                <a:extLst>
                  <a:ext uri="{0D108BD9-81ED-4DB2-BD59-A6C34878D82A}">
                    <a16:rowId xmlns:a16="http://schemas.microsoft.com/office/drawing/2014/main" val="540640783"/>
                  </a:ext>
                </a:extLst>
              </a:tr>
              <a:tr h="283920">
                <a:tc gridSpan="3">
                  <a:txBody>
                    <a:bodyPr/>
                    <a:lstStyle/>
                    <a:p>
                      <a:pPr algn="ctr"/>
                      <a:r>
                        <a:rPr lang="en-US" altLang="zh-CN" sz="1100" dirty="0"/>
                        <a:t>45#</a:t>
                      </a:r>
                      <a:endParaRPr lang="zh-CN" altLang="en-US" sz="1100" dirty="0"/>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en-US" altLang="zh-CN" sz="1100" dirty="0"/>
                        <a:t>O7002</a:t>
                      </a:r>
                      <a:endParaRPr lang="zh-CN" altLang="en-US" sz="1100" dirty="0"/>
                    </a:p>
                  </a:txBody>
                  <a:tcPr/>
                </a:tc>
                <a:tc gridSpan="3">
                  <a:txBody>
                    <a:bodyPr/>
                    <a:lstStyle/>
                    <a:p>
                      <a:pPr algn="ctr"/>
                      <a:r>
                        <a:rPr lang="zh-CN" altLang="en-US" sz="1100" dirty="0"/>
                        <a:t>三爪卡盘</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en-US" altLang="zh-CN" sz="1100" dirty="0"/>
                        <a:t>CK6140</a:t>
                      </a:r>
                      <a:endParaRPr lang="zh-CN" altLang="en-US" sz="1100" dirty="0"/>
                    </a:p>
                  </a:txBody>
                  <a:tcPr/>
                </a:tc>
                <a:tc gridSpan="2">
                  <a:txBody>
                    <a:bodyPr/>
                    <a:lstStyle/>
                    <a:p>
                      <a:pPr algn="ctr"/>
                      <a:r>
                        <a:rPr lang="zh-CN" altLang="en-US" sz="1100" dirty="0"/>
                        <a:t>数控中心</a:t>
                      </a:r>
                    </a:p>
                  </a:txBody>
                  <a:tcPr/>
                </a:tc>
                <a:tc hMerge="1">
                  <a:txBody>
                    <a:bodyPr/>
                    <a:lstStyle/>
                    <a:p>
                      <a:pPr algn="ctr"/>
                      <a:endParaRPr lang="zh-CN" altLang="en-US" dirty="0"/>
                    </a:p>
                  </a:txBody>
                  <a:tcPr/>
                </a:tc>
                <a:extLst>
                  <a:ext uri="{0D108BD9-81ED-4DB2-BD59-A6C34878D82A}">
                    <a16:rowId xmlns:a16="http://schemas.microsoft.com/office/drawing/2014/main" val="955102644"/>
                  </a:ext>
                </a:extLst>
              </a:tr>
              <a:tr h="595335">
                <a:tc>
                  <a:txBody>
                    <a:bodyPr/>
                    <a:lstStyle/>
                    <a:p>
                      <a:pPr algn="ctr"/>
                      <a:r>
                        <a:rPr lang="zh-CN" altLang="en-US" sz="1100" dirty="0"/>
                        <a:t>工序号</a:t>
                      </a:r>
                    </a:p>
                  </a:txBody>
                  <a:tcPr/>
                </a:tc>
                <a:tc>
                  <a:txBody>
                    <a:bodyPr/>
                    <a:lstStyle/>
                    <a:p>
                      <a:pPr algn="ctr"/>
                      <a:r>
                        <a:rPr lang="zh-CN" altLang="en-US" sz="1100" dirty="0"/>
                        <a:t>工序名称</a:t>
                      </a:r>
                    </a:p>
                  </a:txBody>
                  <a:tcPr/>
                </a:tc>
                <a:tc>
                  <a:txBody>
                    <a:bodyPr/>
                    <a:lstStyle/>
                    <a:p>
                      <a:pPr algn="ctr"/>
                      <a:r>
                        <a:rPr lang="zh-CN" altLang="en-US" sz="1100" dirty="0"/>
                        <a:t>工步号</a:t>
                      </a:r>
                    </a:p>
                  </a:txBody>
                  <a:tcPr/>
                </a:tc>
                <a:tc>
                  <a:txBody>
                    <a:bodyPr/>
                    <a:lstStyle/>
                    <a:p>
                      <a:pPr algn="ctr"/>
                      <a:r>
                        <a:rPr lang="zh-CN" altLang="en-US" sz="1100" dirty="0"/>
                        <a:t>工步内容</a:t>
                      </a:r>
                    </a:p>
                  </a:txBody>
                  <a:tcPr/>
                </a:tc>
                <a:tc>
                  <a:txBody>
                    <a:bodyPr/>
                    <a:lstStyle/>
                    <a:p>
                      <a:pPr algn="ctr"/>
                      <a:r>
                        <a:rPr lang="zh-CN" altLang="en-US" sz="1100" dirty="0"/>
                        <a:t>刀具号</a:t>
                      </a:r>
                    </a:p>
                  </a:txBody>
                  <a:tcPr/>
                </a:tc>
                <a:tc>
                  <a:txBody>
                    <a:bodyPr/>
                    <a:lstStyle/>
                    <a:p>
                      <a:pPr algn="ctr"/>
                      <a:r>
                        <a:rPr lang="zh-CN" altLang="en-US" sz="1100" dirty="0"/>
                        <a:t>刀具规格</a:t>
                      </a:r>
                    </a:p>
                  </a:txBody>
                  <a:tcPr/>
                </a:tc>
                <a:tc>
                  <a:txBody>
                    <a:bodyPr/>
                    <a:lstStyle/>
                    <a:p>
                      <a:pPr algn="ctr"/>
                      <a:r>
                        <a:rPr lang="zh-CN" altLang="en-US" sz="1100" dirty="0"/>
                        <a:t>主轴</a:t>
                      </a:r>
                      <a:endParaRPr lang="en-US" altLang="zh-CN" sz="1100" dirty="0"/>
                    </a:p>
                    <a:p>
                      <a:pPr algn="ctr"/>
                      <a:r>
                        <a:rPr lang="zh-CN" altLang="en-US" sz="1100" dirty="0"/>
                        <a:t>转速</a:t>
                      </a:r>
                      <a:endParaRPr lang="en-US" altLang="zh-CN" sz="1100" dirty="0"/>
                    </a:p>
                    <a:p>
                      <a:pPr algn="ctr"/>
                      <a:r>
                        <a:rPr lang="zh-CN" altLang="en-US" sz="1100" dirty="0"/>
                        <a:t>（</a:t>
                      </a:r>
                      <a:r>
                        <a:rPr lang="en-US" altLang="zh-CN" sz="1100" dirty="0"/>
                        <a:t>r/min</a:t>
                      </a:r>
                      <a:r>
                        <a:rPr lang="zh-CN" altLang="en-US" sz="1100" dirty="0"/>
                        <a:t>）</a:t>
                      </a:r>
                    </a:p>
                  </a:txBody>
                  <a:tcPr/>
                </a:tc>
                <a:tc>
                  <a:txBody>
                    <a:bodyPr/>
                    <a:lstStyle/>
                    <a:p>
                      <a:pPr algn="ctr"/>
                      <a:r>
                        <a:rPr lang="zh-CN" altLang="en-US" sz="1100" dirty="0"/>
                        <a:t>进给</a:t>
                      </a:r>
                      <a:endParaRPr lang="en-US" altLang="zh-CN" sz="1100" dirty="0"/>
                    </a:p>
                    <a:p>
                      <a:pPr algn="ctr"/>
                      <a:r>
                        <a:rPr lang="zh-CN" altLang="en-US" sz="1100" dirty="0"/>
                        <a:t>速度</a:t>
                      </a:r>
                      <a:endParaRPr lang="en-US" altLang="zh-CN" sz="1100" dirty="0"/>
                    </a:p>
                    <a:p>
                      <a:pPr algn="ctr"/>
                      <a:r>
                        <a:rPr lang="zh-CN" altLang="en-US" sz="1100" dirty="0"/>
                        <a:t>（</a:t>
                      </a:r>
                      <a:r>
                        <a:rPr lang="en-US" altLang="zh-CN" sz="1100" dirty="0"/>
                        <a:t>mm/min</a:t>
                      </a:r>
                      <a:r>
                        <a:rPr lang="zh-CN" altLang="en-US" sz="1100" dirty="0"/>
                        <a:t>）</a:t>
                      </a:r>
                    </a:p>
                  </a:txBody>
                  <a:tcPr/>
                </a:tc>
                <a:tc>
                  <a:txBody>
                    <a:bodyPr/>
                    <a:lstStyle/>
                    <a:p>
                      <a:pPr algn="ctr"/>
                      <a:r>
                        <a:rPr lang="zh-CN" altLang="en-US" sz="1100" dirty="0"/>
                        <a:t>背吃力量</a:t>
                      </a:r>
                      <a:endParaRPr lang="en-US" altLang="zh-CN" sz="1100" dirty="0"/>
                    </a:p>
                    <a:p>
                      <a:pPr algn="ctr"/>
                      <a:r>
                        <a:rPr lang="zh-CN" altLang="en-US" sz="1100" dirty="0"/>
                        <a:t>（</a:t>
                      </a:r>
                      <a:r>
                        <a:rPr lang="en-US" altLang="zh-CN" sz="1100" dirty="0"/>
                        <a:t>mm</a:t>
                      </a:r>
                      <a:r>
                        <a:rPr lang="zh-CN" altLang="en-US" sz="1100" dirty="0"/>
                        <a:t>）</a:t>
                      </a:r>
                    </a:p>
                  </a:txBody>
                  <a:tcPr/>
                </a:tc>
                <a:tc>
                  <a:txBody>
                    <a:bodyPr/>
                    <a:lstStyle/>
                    <a:p>
                      <a:pPr algn="ctr"/>
                      <a:r>
                        <a:rPr lang="zh-CN" altLang="en-US" sz="1100" dirty="0"/>
                        <a:t>检测</a:t>
                      </a:r>
                      <a:endParaRPr lang="en-US" altLang="zh-CN" sz="1100" dirty="0"/>
                    </a:p>
                    <a:p>
                      <a:pPr algn="ctr"/>
                      <a:r>
                        <a:rPr lang="zh-CN" altLang="en-US" sz="1100" dirty="0"/>
                        <a:t>工具</a:t>
                      </a:r>
                    </a:p>
                  </a:txBody>
                  <a:tcPr/>
                </a:tc>
                <a:extLst>
                  <a:ext uri="{0D108BD9-81ED-4DB2-BD59-A6C34878D82A}">
                    <a16:rowId xmlns:a16="http://schemas.microsoft.com/office/drawing/2014/main" val="2639525456"/>
                  </a:ext>
                </a:extLst>
              </a:tr>
              <a:tr h="257292">
                <a:tc>
                  <a:txBody>
                    <a:bodyPr/>
                    <a:lstStyle/>
                    <a:p>
                      <a:pPr algn="ctr"/>
                      <a:r>
                        <a:rPr lang="zh-CN" altLang="en-US" sz="1100" dirty="0"/>
                        <a:t>工</a:t>
                      </a:r>
                      <a:r>
                        <a:rPr lang="en-US" altLang="zh-CN" sz="1100" dirty="0"/>
                        <a:t>10</a:t>
                      </a:r>
                      <a:endParaRPr lang="zh-CN" altLang="en-US" sz="1100" dirty="0"/>
                    </a:p>
                  </a:txBody>
                  <a:tcPr/>
                </a:tc>
                <a:tc>
                  <a:txBody>
                    <a:bodyPr/>
                    <a:lstStyle/>
                    <a:p>
                      <a:pPr algn="ctr"/>
                      <a:r>
                        <a:rPr lang="en-US" altLang="zh-CN" sz="1100" dirty="0"/>
                        <a:t>7</a:t>
                      </a:r>
                      <a:r>
                        <a:rPr lang="zh-CN" altLang="en-US" sz="1100" dirty="0"/>
                        <a:t>钻</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dirty="0"/>
                        <a:t>工</a:t>
                      </a:r>
                      <a:r>
                        <a:rPr lang="en-US" altLang="zh-CN" sz="1100" dirty="0"/>
                        <a:t>1</a:t>
                      </a:r>
                      <a:endParaRPr lang="zh-CN" altLang="en-US" sz="1100" dirty="0"/>
                    </a:p>
                  </a:txBody>
                  <a:tcPr/>
                </a:tc>
                <a:tc>
                  <a:txBody>
                    <a:bodyPr/>
                    <a:lstStyle/>
                    <a:p>
                      <a:pPr algn="ctr"/>
                      <a:r>
                        <a:rPr lang="zh-CN" altLang="en-US" sz="1100" dirty="0"/>
                        <a:t>手动钻中心孔</a:t>
                      </a:r>
                    </a:p>
                  </a:txBody>
                  <a:tcPr/>
                </a:tc>
                <a:tc>
                  <a:txBody>
                    <a:bodyPr/>
                    <a:lstStyle/>
                    <a:p>
                      <a:pPr algn="ctr"/>
                      <a:endParaRPr lang="zh-CN" altLang="en-US" sz="1100" dirty="0"/>
                    </a:p>
                  </a:txBody>
                  <a:tcPr/>
                </a:tc>
                <a:tc>
                  <a:txBody>
                    <a:bodyPr/>
                    <a:lstStyle/>
                    <a:p>
                      <a:pPr algn="ctr"/>
                      <a:r>
                        <a:rPr lang="en-US" altLang="zh-CN" sz="1100" dirty="0"/>
                        <a:t>A3</a:t>
                      </a:r>
                      <a:r>
                        <a:rPr lang="zh-CN" altLang="en-US" sz="1100" dirty="0"/>
                        <a:t>中心钻</a:t>
                      </a:r>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extLst>
                  <a:ext uri="{0D108BD9-81ED-4DB2-BD59-A6C34878D82A}">
                    <a16:rowId xmlns:a16="http://schemas.microsoft.com/office/drawing/2014/main" val="633088911"/>
                  </a:ext>
                </a:extLst>
              </a:tr>
              <a:tr h="0">
                <a:tc>
                  <a:txBody>
                    <a:bodyPr/>
                    <a:lstStyle/>
                    <a:p>
                      <a:pPr algn="ctr"/>
                      <a:endParaRPr lang="zh-CN" altLang="en-US" sz="1100" dirty="0"/>
                    </a:p>
                  </a:txBody>
                  <a:tcPr/>
                </a:tc>
                <a:tc>
                  <a:txBody>
                    <a:bodyPr/>
                    <a:lstStyle/>
                    <a:p>
                      <a:pPr algn="ctr"/>
                      <a:endParaRPr lang="zh-CN" alt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dirty="0"/>
                        <a:t>工</a:t>
                      </a:r>
                      <a:r>
                        <a:rPr lang="en-US" altLang="zh-CN" sz="1100" dirty="0"/>
                        <a:t>2</a:t>
                      </a:r>
                      <a:endParaRPr lang="zh-CN" alt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dirty="0"/>
                        <a:t>手动钻底孔</a:t>
                      </a:r>
                      <a:r>
                        <a:rPr lang="el-GR" altLang="zh-CN" sz="1100" b="0" i="0" u="none" strike="noStrike" baseline="0" dirty="0">
                          <a:solidFill>
                            <a:srgbClr val="221E1F"/>
                          </a:solidFill>
                          <a:latin typeface="方正书宋"/>
                        </a:rPr>
                        <a:t>Φ</a:t>
                      </a:r>
                      <a:r>
                        <a:rPr lang="en-US" altLang="zh-CN" sz="1100" b="0" i="0" u="none" strike="noStrike" baseline="0" dirty="0">
                          <a:solidFill>
                            <a:srgbClr val="221E1F"/>
                          </a:solidFill>
                          <a:latin typeface="方正书宋"/>
                        </a:rPr>
                        <a:t>20×60mm</a:t>
                      </a:r>
                      <a:endParaRPr lang="zh-CN" altLang="en-US" sz="1100" dirty="0"/>
                    </a:p>
                  </a:txBody>
                  <a:tcPr/>
                </a:tc>
                <a:tc>
                  <a:txBody>
                    <a:bodyPr/>
                    <a:lstStyle/>
                    <a:p>
                      <a:pPr algn="ctr"/>
                      <a:endParaRPr lang="zh-CN" altLang="en-US" sz="1100" dirty="0"/>
                    </a:p>
                  </a:txBody>
                  <a:tcPr/>
                </a:tc>
                <a:tc>
                  <a:txBody>
                    <a:bodyPr/>
                    <a:lstStyle/>
                    <a:p>
                      <a:pPr algn="ctr"/>
                      <a:r>
                        <a:rPr lang="el-GR" altLang="zh-CN" sz="1100" b="0" i="0" u="none" strike="noStrike" baseline="0" dirty="0">
                          <a:solidFill>
                            <a:srgbClr val="221E1F"/>
                          </a:solidFill>
                          <a:latin typeface="方正书宋"/>
                        </a:rPr>
                        <a:t>Φ</a:t>
                      </a:r>
                      <a:r>
                        <a:rPr lang="en-US" altLang="zh-CN" sz="1100" b="0" i="0" u="none" strike="noStrike" baseline="0" dirty="0">
                          <a:solidFill>
                            <a:srgbClr val="221E1F"/>
                          </a:solidFill>
                          <a:latin typeface="方正书宋"/>
                        </a:rPr>
                        <a:t>20</a:t>
                      </a:r>
                      <a:r>
                        <a:rPr lang="zh-CN" altLang="en-US" sz="1100" b="0" i="0" u="none" strike="noStrike" baseline="0" dirty="0">
                          <a:solidFill>
                            <a:srgbClr val="221E1F"/>
                          </a:solidFill>
                          <a:latin typeface="方正书宋"/>
                        </a:rPr>
                        <a:t>麻花钻</a:t>
                      </a: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extLst>
                  <a:ext uri="{0D108BD9-81ED-4DB2-BD59-A6C34878D82A}">
                    <a16:rowId xmlns:a16="http://schemas.microsoft.com/office/drawing/2014/main" val="546764237"/>
                  </a:ext>
                </a:extLst>
              </a:tr>
              <a:tr h="424075">
                <a:tc>
                  <a:txBody>
                    <a:bodyPr/>
                    <a:lstStyle/>
                    <a:p>
                      <a:pPr algn="ctr"/>
                      <a:r>
                        <a:rPr lang="en-US" altLang="zh-CN" sz="1100" dirty="0"/>
                        <a:t>720</a:t>
                      </a:r>
                      <a:endParaRPr lang="zh-CN" altLang="en-US" sz="1100" dirty="0"/>
                    </a:p>
                  </a:txBody>
                  <a:tcPr/>
                </a:tc>
                <a:tc>
                  <a:txBody>
                    <a:bodyPr/>
                    <a:lstStyle/>
                    <a:p>
                      <a:pPr algn="ctr"/>
                      <a:r>
                        <a:rPr lang="en-US" altLang="zh-CN" sz="1100" dirty="0"/>
                        <a:t>7</a:t>
                      </a:r>
                      <a:r>
                        <a:rPr lang="zh-CN" altLang="en-US" sz="1100" dirty="0"/>
                        <a:t>车</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dirty="0"/>
                        <a:t>工</a:t>
                      </a:r>
                      <a:r>
                        <a:rPr lang="en-US" altLang="zh-CN" sz="1100" dirty="0"/>
                        <a:t>1</a:t>
                      </a:r>
                      <a:endParaRPr lang="zh-CN" altLang="en-US" sz="1100" dirty="0"/>
                    </a:p>
                  </a:txBody>
                  <a:tcPr/>
                </a:tc>
                <a:tc>
                  <a:txBody>
                    <a:bodyPr/>
                    <a:lstStyle/>
                    <a:p>
                      <a:pPr algn="ctr"/>
                      <a:r>
                        <a:rPr lang="zh-CN" altLang="en-US" sz="1100" dirty="0"/>
                        <a:t>粗车内轮廓</a:t>
                      </a:r>
                    </a:p>
                  </a:txBody>
                  <a:tcPr/>
                </a:tc>
                <a:tc>
                  <a:txBody>
                    <a:bodyPr/>
                    <a:lstStyle/>
                    <a:p>
                      <a:pPr algn="ctr"/>
                      <a:r>
                        <a:rPr lang="en-US" altLang="zh-CN" sz="1100" dirty="0"/>
                        <a:t>T01</a:t>
                      </a:r>
                      <a:endParaRPr lang="zh-CN" altLang="en-US" sz="1100" dirty="0"/>
                    </a:p>
                  </a:txBody>
                  <a:tcPr/>
                </a:tc>
                <a:tc>
                  <a:txBody>
                    <a:bodyPr/>
                    <a:lstStyle/>
                    <a:p>
                      <a:pPr algn="ctr"/>
                      <a:r>
                        <a:rPr lang="en-US" altLang="zh-CN" sz="1100" dirty="0"/>
                        <a:t>93°</a:t>
                      </a:r>
                      <a:r>
                        <a:rPr lang="zh-CN" altLang="en-US" sz="1100" dirty="0"/>
                        <a:t>外圆车刀</a:t>
                      </a:r>
                    </a:p>
                  </a:txBody>
                  <a:tcPr/>
                </a:tc>
                <a:tc>
                  <a:txBody>
                    <a:bodyPr/>
                    <a:lstStyle/>
                    <a:p>
                      <a:pPr algn="ctr"/>
                      <a:r>
                        <a:rPr lang="en-US" altLang="zh-CN" sz="1100" dirty="0"/>
                        <a:t>400</a:t>
                      </a:r>
                      <a:endParaRPr lang="zh-CN" altLang="en-US" sz="1100" dirty="0"/>
                    </a:p>
                  </a:txBody>
                  <a:tcPr/>
                </a:tc>
                <a:tc>
                  <a:txBody>
                    <a:bodyPr/>
                    <a:lstStyle/>
                    <a:p>
                      <a:pPr algn="ctr"/>
                      <a:r>
                        <a:rPr lang="en-US" altLang="zh-CN" sz="1100" dirty="0"/>
                        <a:t>0.2</a:t>
                      </a:r>
                      <a:endParaRPr lang="zh-CN" altLang="en-US" sz="1100" dirty="0"/>
                    </a:p>
                  </a:txBody>
                  <a:tcPr/>
                </a:tc>
                <a:tc>
                  <a:txBody>
                    <a:bodyPr/>
                    <a:lstStyle/>
                    <a:p>
                      <a:pPr algn="ctr"/>
                      <a:r>
                        <a:rPr lang="en-US" altLang="zh-CN" sz="1100" dirty="0"/>
                        <a:t>3.0</a:t>
                      </a:r>
                      <a:endParaRPr lang="zh-CN" altLang="en-US" sz="1100" dirty="0"/>
                    </a:p>
                  </a:txBody>
                  <a:tcPr/>
                </a:tc>
                <a:tc>
                  <a:txBody>
                    <a:bodyPr/>
                    <a:lstStyle/>
                    <a:p>
                      <a:pPr algn="ctr"/>
                      <a:r>
                        <a:rPr lang="zh-CN" altLang="en-US" sz="1100" dirty="0"/>
                        <a:t>游标卡尺</a:t>
                      </a:r>
                    </a:p>
                  </a:txBody>
                  <a:tcPr/>
                </a:tc>
                <a:extLst>
                  <a:ext uri="{0D108BD9-81ED-4DB2-BD59-A6C34878D82A}">
                    <a16:rowId xmlns:a16="http://schemas.microsoft.com/office/drawing/2014/main" val="643111323"/>
                  </a:ext>
                </a:extLst>
              </a:tr>
              <a:tr h="344795">
                <a:tc>
                  <a:txBody>
                    <a:bodyPr/>
                    <a:lstStyle/>
                    <a:p>
                      <a:pPr algn="ctr"/>
                      <a:endParaRPr lang="zh-CN" altLang="en-US" sz="1100" dirty="0"/>
                    </a:p>
                  </a:txBody>
                  <a:tcPr/>
                </a:tc>
                <a:tc>
                  <a:txBody>
                    <a:bodyPr/>
                    <a:lstStyle/>
                    <a:p>
                      <a:pPr algn="ctr"/>
                      <a:endParaRPr lang="zh-CN" altLang="en-US" sz="1100" dirty="0"/>
                    </a:p>
                  </a:txBody>
                  <a:tcPr/>
                </a:tc>
                <a:tc>
                  <a:txBody>
                    <a:bodyPr/>
                    <a:lstStyle/>
                    <a:p>
                      <a:pPr algn="ctr"/>
                      <a:r>
                        <a:rPr lang="zh-CN" altLang="en-US" sz="1100" dirty="0"/>
                        <a:t>工</a:t>
                      </a:r>
                      <a:r>
                        <a:rPr lang="en-US" altLang="zh-CN" sz="1100" dirty="0"/>
                        <a:t>2</a:t>
                      </a:r>
                      <a:endParaRPr lang="zh-CN" altLang="en-US" sz="1100" dirty="0"/>
                    </a:p>
                  </a:txBody>
                  <a:tcPr/>
                </a:tc>
                <a:tc>
                  <a:txBody>
                    <a:bodyPr/>
                    <a:lstStyle/>
                    <a:p>
                      <a:pPr algn="ctr"/>
                      <a:r>
                        <a:rPr lang="zh-CN" altLang="en-US" sz="1100" dirty="0"/>
                        <a:t>精车内轮廓至各尺寸</a:t>
                      </a:r>
                    </a:p>
                  </a:txBody>
                  <a:tcPr/>
                </a:tc>
                <a:tc>
                  <a:txBody>
                    <a:bodyPr/>
                    <a:lstStyle/>
                    <a:p>
                      <a:pPr algn="ctr"/>
                      <a:r>
                        <a:rPr lang="en-US" altLang="zh-CN" sz="1100" dirty="0"/>
                        <a:t>T01</a:t>
                      </a:r>
                      <a:endParaRPr lang="zh-CN" altLang="en-US" sz="1100" dirty="0"/>
                    </a:p>
                  </a:txBody>
                  <a:tcPr/>
                </a:tc>
                <a:tc>
                  <a:txBody>
                    <a:bodyPr/>
                    <a:lstStyle/>
                    <a:p>
                      <a:pPr algn="ctr"/>
                      <a:r>
                        <a:rPr lang="en-US" altLang="zh-CN" sz="1100" dirty="0"/>
                        <a:t>93°</a:t>
                      </a:r>
                      <a:r>
                        <a:rPr lang="zh-CN" altLang="en-US" sz="1100" dirty="0"/>
                        <a:t>内圆车刀</a:t>
                      </a:r>
                    </a:p>
                  </a:txBody>
                  <a:tcPr/>
                </a:tc>
                <a:tc>
                  <a:txBody>
                    <a:bodyPr/>
                    <a:lstStyle/>
                    <a:p>
                      <a:pPr algn="ctr"/>
                      <a:r>
                        <a:rPr lang="en-US" altLang="zh-CN" sz="1100" dirty="0"/>
                        <a:t>1000</a:t>
                      </a:r>
                      <a:endParaRPr lang="zh-CN" altLang="en-US" sz="1100" dirty="0"/>
                    </a:p>
                  </a:txBody>
                  <a:tcPr/>
                </a:tc>
                <a:tc>
                  <a:txBody>
                    <a:bodyPr/>
                    <a:lstStyle/>
                    <a:p>
                      <a:pPr algn="ctr"/>
                      <a:r>
                        <a:rPr lang="en-US" altLang="zh-CN" sz="1100" dirty="0"/>
                        <a:t>0.1</a:t>
                      </a:r>
                      <a:endParaRPr lang="zh-CN" altLang="en-US" sz="1100" dirty="0"/>
                    </a:p>
                  </a:txBody>
                  <a:tcPr/>
                </a:tc>
                <a:tc>
                  <a:txBody>
                    <a:bodyPr/>
                    <a:lstStyle/>
                    <a:p>
                      <a:pPr algn="ctr"/>
                      <a:r>
                        <a:rPr lang="en-US" altLang="zh-CN" sz="1100" dirty="0"/>
                        <a:t>0.5</a:t>
                      </a:r>
                      <a:endParaRPr lang="zh-CN" altLang="en-US" sz="1100" dirty="0"/>
                    </a:p>
                  </a:txBody>
                  <a:tcPr/>
                </a:tc>
                <a:tc>
                  <a:txBody>
                    <a:bodyPr/>
                    <a:lstStyle/>
                    <a:p>
                      <a:pPr algn="ctr"/>
                      <a:r>
                        <a:rPr lang="zh-CN" altLang="en-US" sz="1100" dirty="0"/>
                        <a:t>内径千分尺</a:t>
                      </a:r>
                    </a:p>
                  </a:txBody>
                  <a:tcPr/>
                </a:tc>
                <a:extLst>
                  <a:ext uri="{0D108BD9-81ED-4DB2-BD59-A6C34878D82A}">
                    <a16:rowId xmlns:a16="http://schemas.microsoft.com/office/drawing/2014/main" val="1818633816"/>
                  </a:ext>
                </a:extLst>
              </a:tr>
              <a:tr h="233646">
                <a:tc>
                  <a:txBody>
                    <a:bodyPr/>
                    <a:lstStyle/>
                    <a:p>
                      <a:pPr algn="ctr"/>
                      <a:endParaRPr lang="zh-CN" altLang="en-US" sz="1100" dirty="0"/>
                    </a:p>
                  </a:txBody>
                  <a:tcPr/>
                </a:tc>
                <a:tc>
                  <a:txBody>
                    <a:bodyPr/>
                    <a:lstStyle/>
                    <a:p>
                      <a:pPr algn="ctr"/>
                      <a:endParaRPr lang="zh-CN" altLang="en-US" sz="1100" dirty="0"/>
                    </a:p>
                  </a:txBody>
                  <a:tcPr/>
                </a:tc>
                <a:tc>
                  <a:txBody>
                    <a:bodyPr/>
                    <a:lstStyle/>
                    <a:p>
                      <a:pPr algn="ctr"/>
                      <a:r>
                        <a:rPr lang="zh-CN" altLang="en-US" sz="1100" dirty="0"/>
                        <a:t>工</a:t>
                      </a:r>
                      <a:r>
                        <a:rPr lang="en-US" altLang="zh-CN" sz="1100" dirty="0"/>
                        <a:t>3</a:t>
                      </a:r>
                      <a:endParaRPr lang="zh-CN" altLang="en-US" sz="1100" dirty="0"/>
                    </a:p>
                  </a:txBody>
                  <a:tcPr/>
                </a:tc>
                <a:tc>
                  <a:txBody>
                    <a:bodyPr/>
                    <a:lstStyle/>
                    <a:p>
                      <a:pPr algn="ctr"/>
                      <a:r>
                        <a:rPr lang="zh-CN" altLang="en-US" sz="1100" dirty="0"/>
                        <a:t>切断工件保证总长</a:t>
                      </a:r>
                    </a:p>
                  </a:txBody>
                  <a:tcPr/>
                </a:tc>
                <a:tc>
                  <a:txBody>
                    <a:bodyPr/>
                    <a:lstStyle/>
                    <a:p>
                      <a:pPr algn="ctr"/>
                      <a:r>
                        <a:rPr lang="en-US" altLang="zh-CN" sz="1100" dirty="0"/>
                        <a:t>T02</a:t>
                      </a:r>
                      <a:endParaRPr lang="zh-CN" altLang="en-US" sz="1100" dirty="0"/>
                    </a:p>
                  </a:txBody>
                  <a:tcPr/>
                </a:tc>
                <a:tc>
                  <a:txBody>
                    <a:bodyPr/>
                    <a:lstStyle/>
                    <a:p>
                      <a:pPr algn="ctr"/>
                      <a:r>
                        <a:rPr lang="zh-CN" altLang="en-US" sz="1100" dirty="0"/>
                        <a:t>切操刀</a:t>
                      </a:r>
                    </a:p>
                  </a:txBody>
                  <a:tcPr/>
                </a:tc>
                <a:tc>
                  <a:txBody>
                    <a:bodyPr/>
                    <a:lstStyle/>
                    <a:p>
                      <a:pPr algn="ctr"/>
                      <a:r>
                        <a:rPr lang="en-US" altLang="zh-CN" sz="1100" dirty="0"/>
                        <a:t>400</a:t>
                      </a:r>
                      <a:endParaRPr lang="zh-CN" altLang="en-US" sz="1100" dirty="0"/>
                    </a:p>
                  </a:txBody>
                  <a:tcPr/>
                </a:tc>
                <a:tc>
                  <a:txBody>
                    <a:bodyPr/>
                    <a:lstStyle/>
                    <a:p>
                      <a:pPr algn="ctr"/>
                      <a:r>
                        <a:rPr lang="en-US" altLang="zh-CN" sz="1100" dirty="0"/>
                        <a:t>0.15</a:t>
                      </a:r>
                      <a:endParaRPr lang="zh-CN" altLang="en-US" sz="1100" dirty="0"/>
                    </a:p>
                  </a:txBody>
                  <a:tcPr/>
                </a:tc>
                <a:tc>
                  <a:txBody>
                    <a:bodyPr/>
                    <a:lstStyle/>
                    <a:p>
                      <a:pPr algn="ctr"/>
                      <a:endParaRPr lang="zh-CN" altLang="en-US" sz="1100" dirty="0"/>
                    </a:p>
                  </a:txBody>
                  <a:tcPr/>
                </a:tc>
                <a:tc>
                  <a:txBody>
                    <a:bodyPr/>
                    <a:lstStyle/>
                    <a:p>
                      <a:pPr algn="ctr"/>
                      <a:r>
                        <a:rPr lang="zh-CN" altLang="en-US" sz="1100" dirty="0"/>
                        <a:t>游标卡尺</a:t>
                      </a:r>
                    </a:p>
                  </a:txBody>
                  <a:tcPr/>
                </a:tc>
                <a:extLst>
                  <a:ext uri="{0D108BD9-81ED-4DB2-BD59-A6C34878D82A}">
                    <a16:rowId xmlns:a16="http://schemas.microsoft.com/office/drawing/2014/main" val="1690268789"/>
                  </a:ext>
                </a:extLst>
              </a:tr>
              <a:tr h="303897">
                <a:tc>
                  <a:txBody>
                    <a:bodyPr/>
                    <a:lstStyle/>
                    <a:p>
                      <a:pPr algn="ctr"/>
                      <a:endParaRPr lang="zh-CN" altLang="en-US" sz="1100" dirty="0"/>
                    </a:p>
                  </a:txBody>
                  <a:tcPr/>
                </a:tc>
                <a:tc>
                  <a:txBody>
                    <a:bodyPr/>
                    <a:lstStyle/>
                    <a:p>
                      <a:pPr algn="ctr"/>
                      <a:endParaRPr lang="zh-CN" altLang="en-US" sz="1100" dirty="0"/>
                    </a:p>
                  </a:txBody>
                  <a:tcPr/>
                </a:tc>
                <a:tc>
                  <a:txBody>
                    <a:bodyPr/>
                    <a:lstStyle/>
                    <a:p>
                      <a:pPr algn="ctr"/>
                      <a:r>
                        <a:rPr lang="en-US" altLang="zh-CN" sz="1100" dirty="0"/>
                        <a:t>44</a:t>
                      </a:r>
                      <a:endParaRPr lang="zh-CN" altLang="en-US" sz="1100" dirty="0"/>
                    </a:p>
                  </a:txBody>
                  <a:tcPr/>
                </a:tc>
                <a:tc>
                  <a:txBody>
                    <a:bodyPr/>
                    <a:lstStyle/>
                    <a:p>
                      <a:pPr algn="ctr"/>
                      <a:r>
                        <a:rPr lang="zh-CN" altLang="en-US" sz="1100" dirty="0"/>
                        <a:t>精加工内孔到各尺寸</a:t>
                      </a:r>
                    </a:p>
                  </a:txBody>
                  <a:tcPr/>
                </a:tc>
                <a:tc>
                  <a:txBody>
                    <a:bodyPr/>
                    <a:lstStyle/>
                    <a:p>
                      <a:pPr algn="ctr"/>
                      <a:r>
                        <a:rPr lang="en-US" altLang="zh-CN" sz="1100" dirty="0"/>
                        <a:t>T04</a:t>
                      </a:r>
                      <a:endParaRPr lang="zh-CN" alt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100" dirty="0"/>
                        <a:t>93°</a:t>
                      </a:r>
                      <a:r>
                        <a:rPr lang="zh-CN" altLang="en-US" sz="1100" dirty="0"/>
                        <a:t>内孔车刀</a:t>
                      </a:r>
                    </a:p>
                  </a:txBody>
                  <a:tcPr/>
                </a:tc>
                <a:tc>
                  <a:txBody>
                    <a:bodyPr/>
                    <a:lstStyle/>
                    <a:p>
                      <a:pPr algn="ctr"/>
                      <a:r>
                        <a:rPr lang="en-US" altLang="zh-CN" sz="1100" dirty="0"/>
                        <a:t>800</a:t>
                      </a:r>
                      <a:endParaRPr lang="zh-CN" altLang="en-US" sz="1100" dirty="0"/>
                    </a:p>
                  </a:txBody>
                  <a:tcPr/>
                </a:tc>
                <a:tc>
                  <a:txBody>
                    <a:bodyPr/>
                    <a:lstStyle/>
                    <a:p>
                      <a:pPr algn="ctr"/>
                      <a:r>
                        <a:rPr lang="en-US" altLang="zh-CN" sz="1100" dirty="0"/>
                        <a:t>0.12</a:t>
                      </a:r>
                      <a:endParaRPr lang="zh-CN" altLang="en-US" sz="1100" dirty="0"/>
                    </a:p>
                  </a:txBody>
                  <a:tcPr/>
                </a:tc>
                <a:tc>
                  <a:txBody>
                    <a:bodyPr/>
                    <a:lstStyle/>
                    <a:p>
                      <a:pPr algn="ctr"/>
                      <a:r>
                        <a:rPr lang="en-US" altLang="zh-CN" sz="1100" dirty="0"/>
                        <a:t>0.5</a:t>
                      </a:r>
                      <a:endParaRPr lang="zh-CN" altLang="en-US" sz="1100" dirty="0"/>
                    </a:p>
                  </a:txBody>
                  <a:tcPr/>
                </a:tc>
                <a:tc>
                  <a:txBody>
                    <a:bodyPr/>
                    <a:lstStyle/>
                    <a:p>
                      <a:pPr algn="ctr"/>
                      <a:r>
                        <a:rPr lang="zh-CN" altLang="en-US" sz="1100" dirty="0"/>
                        <a:t>内径千分尺</a:t>
                      </a:r>
                    </a:p>
                  </a:txBody>
                  <a:tcPr/>
                </a:tc>
                <a:extLst>
                  <a:ext uri="{0D108BD9-81ED-4DB2-BD59-A6C34878D82A}">
                    <a16:rowId xmlns:a16="http://schemas.microsoft.com/office/drawing/2014/main" val="477425723"/>
                  </a:ext>
                </a:extLst>
              </a:tr>
              <a:tr h="269063">
                <a:tc>
                  <a:txBody>
                    <a:bodyPr/>
                    <a:lstStyle/>
                    <a:p>
                      <a:pPr algn="ctr"/>
                      <a:endParaRPr lang="zh-CN" altLang="en-US" sz="1100" dirty="0"/>
                    </a:p>
                  </a:txBody>
                  <a:tcPr/>
                </a:tc>
                <a:tc>
                  <a:txBody>
                    <a:bodyPr/>
                    <a:lstStyle/>
                    <a:p>
                      <a:pPr algn="ctr"/>
                      <a:endParaRPr lang="zh-CN" altLang="en-US" sz="1100" dirty="0"/>
                    </a:p>
                  </a:txBody>
                  <a:tcPr/>
                </a:tc>
                <a:tc>
                  <a:txBody>
                    <a:bodyPr/>
                    <a:lstStyle/>
                    <a:p>
                      <a:pPr algn="ctr"/>
                      <a:r>
                        <a:rPr lang="en-US" altLang="zh-CN" sz="1100" dirty="0"/>
                        <a:t>55</a:t>
                      </a:r>
                      <a:endParaRPr lang="zh-CN" altLang="en-US" sz="1100" dirty="0"/>
                    </a:p>
                  </a:txBody>
                  <a:tcPr/>
                </a:tc>
                <a:tc>
                  <a:txBody>
                    <a:bodyPr/>
                    <a:lstStyle/>
                    <a:p>
                      <a:pPr algn="ctr"/>
                      <a:r>
                        <a:rPr lang="zh-CN" altLang="en-US" sz="1100" dirty="0"/>
                        <a:t>切断保证总长</a:t>
                      </a:r>
                    </a:p>
                  </a:txBody>
                  <a:tcPr/>
                </a:tc>
                <a:tc>
                  <a:txBody>
                    <a:bodyPr/>
                    <a:lstStyle/>
                    <a:p>
                      <a:pPr algn="ctr"/>
                      <a:r>
                        <a:rPr lang="en-US" altLang="zh-CN" sz="1100" dirty="0"/>
                        <a:t>T02</a:t>
                      </a:r>
                      <a:endParaRPr lang="zh-CN" altLang="en-US" sz="1100" dirty="0"/>
                    </a:p>
                  </a:txBody>
                  <a:tcPr/>
                </a:tc>
                <a:tc>
                  <a:txBody>
                    <a:bodyPr/>
                    <a:lstStyle/>
                    <a:p>
                      <a:pPr algn="ctr"/>
                      <a:r>
                        <a:rPr lang="zh-CN" altLang="en-US" sz="1100" dirty="0"/>
                        <a:t>切断刀宽</a:t>
                      </a:r>
                      <a:r>
                        <a:rPr lang="en-US" altLang="zh-CN" sz="1100" dirty="0"/>
                        <a:t>5mm</a:t>
                      </a:r>
                      <a:endParaRPr lang="zh-CN" altLang="en-US" sz="1100" dirty="0"/>
                    </a:p>
                  </a:txBody>
                  <a:tcPr/>
                </a:tc>
                <a:tc>
                  <a:txBody>
                    <a:bodyPr/>
                    <a:lstStyle/>
                    <a:p>
                      <a:pPr algn="ctr"/>
                      <a:r>
                        <a:rPr lang="en-US" altLang="zh-CN" sz="1100" dirty="0"/>
                        <a:t>400</a:t>
                      </a:r>
                      <a:endParaRPr lang="zh-CN" altLang="en-US" sz="1100" dirty="0"/>
                    </a:p>
                  </a:txBody>
                  <a:tcPr/>
                </a:tc>
                <a:tc>
                  <a:txBody>
                    <a:bodyPr/>
                    <a:lstStyle/>
                    <a:p>
                      <a:pPr algn="ctr"/>
                      <a:r>
                        <a:rPr lang="en-US" altLang="zh-CN" sz="1100" dirty="0"/>
                        <a:t>0.1</a:t>
                      </a:r>
                      <a:endParaRPr lang="zh-CN" altLang="en-US" sz="1100" dirty="0"/>
                    </a:p>
                  </a:txBody>
                  <a:tcPr/>
                </a:tc>
                <a:tc>
                  <a:txBody>
                    <a:bodyPr/>
                    <a:lstStyle/>
                    <a:p>
                      <a:pPr algn="ctr"/>
                      <a:r>
                        <a:rPr lang="en-US" altLang="zh-CN" sz="1100" dirty="0"/>
                        <a:t>1.4</a:t>
                      </a:r>
                      <a:endParaRPr lang="zh-CN" altLang="en-US" sz="1100" dirty="0"/>
                    </a:p>
                  </a:txBody>
                  <a:tcPr/>
                </a:tc>
                <a:tc>
                  <a:txBody>
                    <a:bodyPr/>
                    <a:lstStyle/>
                    <a:p>
                      <a:pPr algn="ctr"/>
                      <a:r>
                        <a:rPr lang="zh-CN" altLang="en-US" sz="1100" dirty="0"/>
                        <a:t>游标卡尺</a:t>
                      </a:r>
                    </a:p>
                  </a:txBody>
                  <a:tcPr/>
                </a:tc>
                <a:extLst>
                  <a:ext uri="{0D108BD9-81ED-4DB2-BD59-A6C34878D82A}">
                    <a16:rowId xmlns:a16="http://schemas.microsoft.com/office/drawing/2014/main" val="2739861650"/>
                  </a:ext>
                </a:extLst>
              </a:tr>
              <a:tr h="283920">
                <a:tc>
                  <a:txBody>
                    <a:bodyPr/>
                    <a:lstStyle/>
                    <a:p>
                      <a:pPr algn="ctr"/>
                      <a:r>
                        <a:rPr lang="en-US" altLang="zh-CN" sz="1100" dirty="0"/>
                        <a:t>730</a:t>
                      </a:r>
                      <a:endParaRPr lang="zh-CN" altLang="en-US" sz="1100" dirty="0"/>
                    </a:p>
                  </a:txBody>
                  <a:tcPr/>
                </a:tc>
                <a:tc>
                  <a:txBody>
                    <a:bodyPr/>
                    <a:lstStyle/>
                    <a:p>
                      <a:pPr algn="ctr"/>
                      <a:r>
                        <a:rPr lang="en-US" altLang="zh-CN" sz="1100" dirty="0"/>
                        <a:t>7</a:t>
                      </a:r>
                      <a:r>
                        <a:rPr lang="zh-CN" altLang="en-US" sz="1100" dirty="0"/>
                        <a:t>钳</a:t>
                      </a:r>
                    </a:p>
                  </a:txBody>
                  <a:tcPr/>
                </a:tc>
                <a:tc>
                  <a:txBody>
                    <a:bodyPr/>
                    <a:lstStyle/>
                    <a:p>
                      <a:pPr algn="ctr"/>
                      <a:r>
                        <a:rPr lang="en-US" altLang="zh-CN" sz="1100" dirty="0"/>
                        <a:t>7</a:t>
                      </a:r>
                      <a:endParaRPr lang="zh-CN" altLang="en-US" sz="1100" dirty="0"/>
                    </a:p>
                  </a:txBody>
                  <a:tcPr/>
                </a:tc>
                <a:tc>
                  <a:txBody>
                    <a:bodyPr/>
                    <a:lstStyle/>
                    <a:p>
                      <a:pPr algn="ctr"/>
                      <a:r>
                        <a:rPr lang="zh-CN" altLang="en-US" sz="1100" dirty="0"/>
                        <a:t>去毛刺</a:t>
                      </a:r>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extLst>
                  <a:ext uri="{0D108BD9-81ED-4DB2-BD59-A6C34878D82A}">
                    <a16:rowId xmlns:a16="http://schemas.microsoft.com/office/drawing/2014/main" val="2746319009"/>
                  </a:ext>
                </a:extLst>
              </a:tr>
              <a:tr h="283920">
                <a:tc>
                  <a:txBody>
                    <a:bodyPr/>
                    <a:lstStyle/>
                    <a:p>
                      <a:pPr algn="ctr"/>
                      <a:r>
                        <a:rPr lang="en-US" altLang="zh-CN" sz="1100" dirty="0"/>
                        <a:t>730</a:t>
                      </a:r>
                      <a:endParaRPr lang="zh-CN" altLang="en-US" sz="1100" dirty="0"/>
                    </a:p>
                  </a:txBody>
                  <a:tcPr/>
                </a:tc>
                <a:tc>
                  <a:txBody>
                    <a:bodyPr/>
                    <a:lstStyle/>
                    <a:p>
                      <a:pPr algn="ctr"/>
                      <a:r>
                        <a:rPr lang="en-US" altLang="zh-CN" sz="1100" dirty="0"/>
                        <a:t>7</a:t>
                      </a:r>
                      <a:r>
                        <a:rPr lang="zh-CN" altLang="en-US" sz="1100" dirty="0"/>
                        <a:t>检验</a:t>
                      </a:r>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extLst>
                  <a:ext uri="{0D108BD9-81ED-4DB2-BD59-A6C34878D82A}">
                    <a16:rowId xmlns:a16="http://schemas.microsoft.com/office/drawing/2014/main" val="2118172212"/>
                  </a:ext>
                </a:extLst>
              </a:tr>
              <a:tr h="283920">
                <a:tc>
                  <a:txBody>
                    <a:bodyPr/>
                    <a:lstStyle/>
                    <a:p>
                      <a:pPr algn="ctr"/>
                      <a:r>
                        <a:rPr lang="zh-CN" altLang="en-US" sz="1100" dirty="0"/>
                        <a:t>编制</a:t>
                      </a:r>
                    </a:p>
                  </a:txBody>
                  <a:tcPr/>
                </a:tc>
                <a:tc>
                  <a:txBody>
                    <a:bodyPr/>
                    <a:lstStyle/>
                    <a:p>
                      <a:pPr algn="ctr"/>
                      <a:endParaRPr lang="zh-CN" altLang="en-US" sz="1100" dirty="0"/>
                    </a:p>
                  </a:txBody>
                  <a:tcPr/>
                </a:tc>
                <a:tc>
                  <a:txBody>
                    <a:bodyPr/>
                    <a:lstStyle/>
                    <a:p>
                      <a:pPr algn="ctr"/>
                      <a:r>
                        <a:rPr lang="zh-CN" altLang="en-US" sz="1100" dirty="0"/>
                        <a:t>审核</a:t>
                      </a:r>
                    </a:p>
                  </a:txBody>
                  <a:tcPr/>
                </a:tc>
                <a:tc>
                  <a:txBody>
                    <a:bodyPr/>
                    <a:lstStyle/>
                    <a:p>
                      <a:pPr algn="ctr"/>
                      <a:endParaRPr lang="zh-CN" altLang="en-US" sz="1100" dirty="0"/>
                    </a:p>
                  </a:txBody>
                  <a:tcPr/>
                </a:tc>
                <a:tc>
                  <a:txBody>
                    <a:bodyPr/>
                    <a:lstStyle/>
                    <a:p>
                      <a:pPr algn="ctr"/>
                      <a:r>
                        <a:rPr lang="zh-CN" altLang="en-US" sz="1100" dirty="0"/>
                        <a:t>批准</a:t>
                      </a:r>
                    </a:p>
                  </a:txBody>
                  <a:tcPr/>
                </a:tc>
                <a:tc>
                  <a:txBody>
                    <a:bodyPr/>
                    <a:lstStyle/>
                    <a:p>
                      <a:pPr algn="ctr"/>
                      <a:endParaRPr lang="zh-CN" altLang="en-US" sz="1100" dirty="0"/>
                    </a:p>
                  </a:txBody>
                  <a:tcPr/>
                </a:tc>
                <a:tc gridSpan="2">
                  <a:txBody>
                    <a:bodyPr/>
                    <a:lstStyle/>
                    <a:p>
                      <a:pPr algn="ctr"/>
                      <a:r>
                        <a:rPr lang="zh-CN" altLang="en-US" sz="1100" dirty="0"/>
                        <a:t>年  月  日</a:t>
                      </a:r>
                    </a:p>
                  </a:txBody>
                  <a:tcPr/>
                </a:tc>
                <a:tc hMerge="1">
                  <a:txBody>
                    <a:bodyPr/>
                    <a:lstStyle/>
                    <a:p>
                      <a:pPr algn="ctr"/>
                      <a:endParaRPr lang="zh-CN" altLang="en-US" sz="1400" dirty="0"/>
                    </a:p>
                  </a:txBody>
                  <a:tcPr/>
                </a:tc>
                <a:tc>
                  <a:txBody>
                    <a:bodyPr/>
                    <a:lstStyle/>
                    <a:p>
                      <a:pPr algn="ctr"/>
                      <a:r>
                        <a:rPr lang="zh-CN" altLang="en-US" sz="1100" dirty="0"/>
                        <a:t>工  页</a:t>
                      </a:r>
                    </a:p>
                  </a:txBody>
                  <a:tcPr/>
                </a:tc>
                <a:tc>
                  <a:txBody>
                    <a:bodyPr/>
                    <a:lstStyle/>
                    <a:p>
                      <a:pPr algn="ctr"/>
                      <a:r>
                        <a:rPr lang="zh-CN" altLang="en-US" sz="1100" dirty="0"/>
                        <a:t>第  页</a:t>
                      </a:r>
                    </a:p>
                  </a:txBody>
                  <a:tcPr/>
                </a:tc>
                <a:extLst>
                  <a:ext uri="{0D108BD9-81ED-4DB2-BD59-A6C34878D82A}">
                    <a16:rowId xmlns:a16="http://schemas.microsoft.com/office/drawing/2014/main" val="2666636044"/>
                  </a:ext>
                </a:extLst>
              </a:tr>
            </a:tbl>
          </a:graphicData>
        </a:graphic>
      </p:graphicFrame>
      <p:sp>
        <p:nvSpPr>
          <p:cNvPr id="7" name="文本框 6">
            <a:extLst>
              <a:ext uri="{FF2B5EF4-FFF2-40B4-BE49-F238E27FC236}">
                <a16:creationId xmlns:a16="http://schemas.microsoft.com/office/drawing/2014/main" id="{4B22531F-3677-5507-E461-8BCC837BE88A}"/>
              </a:ext>
            </a:extLst>
          </p:cNvPr>
          <p:cNvSpPr txBox="1"/>
          <p:nvPr/>
        </p:nvSpPr>
        <p:spPr>
          <a:xfrm>
            <a:off x="7698816" y="1060407"/>
            <a:ext cx="2646947" cy="307777"/>
          </a:xfrm>
          <a:prstGeom prst="rect">
            <a:avLst/>
          </a:prstGeom>
          <a:noFill/>
        </p:spPr>
        <p:txBody>
          <a:bodyPr wrap="square">
            <a:spAutoFit/>
          </a:bodyPr>
          <a:lstStyle/>
          <a:p>
            <a:r>
              <a:rPr lang="zh-CN" altLang="en-US" sz="1400" b="1" dirty="0">
                <a:solidFill>
                  <a:srgbClr val="221E1F"/>
                </a:solidFill>
                <a:latin typeface="方正书宋"/>
              </a:rPr>
              <a:t>轴套数控</a:t>
            </a:r>
            <a:r>
              <a:rPr lang="zh-CN" altLang="en-US" sz="1400" b="1" i="0" u="none" strike="noStrike" baseline="0" dirty="0">
                <a:solidFill>
                  <a:srgbClr val="221E1F"/>
                </a:solidFill>
                <a:latin typeface="方正书宋"/>
              </a:rPr>
              <a:t>加工工艺过程卡</a:t>
            </a:r>
            <a:endParaRPr lang="zh-CN" altLang="en-US" sz="1400" b="1" dirty="0"/>
          </a:p>
        </p:txBody>
      </p:sp>
      <p:sp>
        <p:nvSpPr>
          <p:cNvPr id="6" name="标题 1">
            <a:extLst>
              <a:ext uri="{FF2B5EF4-FFF2-40B4-BE49-F238E27FC236}">
                <a16:creationId xmlns:a16="http://schemas.microsoft.com/office/drawing/2014/main" id="{C86921C1-E46E-6488-237D-1D46065EEEB7}"/>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7.2 </a:t>
            </a:r>
            <a:r>
              <a:rPr lang="zh-CN" altLang="en-US" sz="2800" dirty="0">
                <a:latin typeface="+mj-ea"/>
                <a:cs typeface="+mn-ea"/>
                <a:sym typeface="+mn-lt"/>
              </a:rPr>
              <a:t>内轮廓加工</a:t>
            </a:r>
          </a:p>
        </p:txBody>
      </p:sp>
    </p:spTree>
    <p:extLst>
      <p:ext uri="{BB962C8B-B14F-4D97-AF65-F5344CB8AC3E}">
        <p14:creationId xmlns:p14="http://schemas.microsoft.com/office/powerpoint/2010/main" val="19477985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graphicFrame>
        <p:nvGraphicFramePr>
          <p:cNvPr id="4" name="表格 3">
            <a:extLst>
              <a:ext uri="{FF2B5EF4-FFF2-40B4-BE49-F238E27FC236}">
                <a16:creationId xmlns:a16="http://schemas.microsoft.com/office/drawing/2014/main" id="{43E8DFCE-E559-76BE-2D43-7769653A0B02}"/>
              </a:ext>
            </a:extLst>
          </p:cNvPr>
          <p:cNvGraphicFramePr>
            <a:graphicFrameLocks noGrp="1"/>
          </p:cNvGraphicFramePr>
          <p:nvPr>
            <p:extLst>
              <p:ext uri="{D42A27DB-BD31-4B8C-83A1-F6EECF244321}">
                <p14:modId xmlns:p14="http://schemas.microsoft.com/office/powerpoint/2010/main" val="2604168176"/>
              </p:ext>
            </p:extLst>
          </p:nvPr>
        </p:nvGraphicFramePr>
        <p:xfrm>
          <a:off x="1448822" y="2306143"/>
          <a:ext cx="9486858" cy="4450080"/>
        </p:xfrm>
        <a:graphic>
          <a:graphicData uri="http://schemas.openxmlformats.org/drawingml/2006/table">
            <a:tbl>
              <a:tblPr firstRow="1" bandRow="1">
                <a:tableStyleId>{5C22544A-7EE6-4342-B048-85BDC9FD1C3A}</a:tableStyleId>
              </a:tblPr>
              <a:tblGrid>
                <a:gridCol w="1161143">
                  <a:extLst>
                    <a:ext uri="{9D8B030D-6E8A-4147-A177-3AD203B41FA5}">
                      <a16:colId xmlns:a16="http://schemas.microsoft.com/office/drawing/2014/main" val="1122665747"/>
                    </a:ext>
                  </a:extLst>
                </a:gridCol>
                <a:gridCol w="1161143">
                  <a:extLst>
                    <a:ext uri="{9D8B030D-6E8A-4147-A177-3AD203B41FA5}">
                      <a16:colId xmlns:a16="http://schemas.microsoft.com/office/drawing/2014/main" val="74058300"/>
                    </a:ext>
                  </a:extLst>
                </a:gridCol>
                <a:gridCol w="2520000">
                  <a:extLst>
                    <a:ext uri="{9D8B030D-6E8A-4147-A177-3AD203B41FA5}">
                      <a16:colId xmlns:a16="http://schemas.microsoft.com/office/drawing/2014/main" val="2938711890"/>
                    </a:ext>
                  </a:extLst>
                </a:gridCol>
                <a:gridCol w="1283974">
                  <a:extLst>
                    <a:ext uri="{9D8B030D-6E8A-4147-A177-3AD203B41FA5}">
                      <a16:colId xmlns:a16="http://schemas.microsoft.com/office/drawing/2014/main" val="3833335219"/>
                    </a:ext>
                  </a:extLst>
                </a:gridCol>
                <a:gridCol w="1241659">
                  <a:extLst>
                    <a:ext uri="{9D8B030D-6E8A-4147-A177-3AD203B41FA5}">
                      <a16:colId xmlns:a16="http://schemas.microsoft.com/office/drawing/2014/main" val="861866586"/>
                    </a:ext>
                  </a:extLst>
                </a:gridCol>
                <a:gridCol w="957796">
                  <a:extLst>
                    <a:ext uri="{9D8B030D-6E8A-4147-A177-3AD203B41FA5}">
                      <a16:colId xmlns:a16="http://schemas.microsoft.com/office/drawing/2014/main" val="3216671094"/>
                    </a:ext>
                  </a:extLst>
                </a:gridCol>
                <a:gridCol w="1161143">
                  <a:extLst>
                    <a:ext uri="{9D8B030D-6E8A-4147-A177-3AD203B41FA5}">
                      <a16:colId xmlns:a16="http://schemas.microsoft.com/office/drawing/2014/main" val="957467128"/>
                    </a:ext>
                  </a:extLst>
                </a:gridCol>
              </a:tblGrid>
              <a:tr h="370840">
                <a:tc>
                  <a:txBody>
                    <a:bodyPr/>
                    <a:lstStyle/>
                    <a:p>
                      <a:pPr algn="ctr"/>
                      <a:r>
                        <a:rPr lang="zh-CN" altLang="en-US" dirty="0"/>
                        <a:t>种类</a:t>
                      </a:r>
                    </a:p>
                  </a:txBody>
                  <a:tcPr/>
                </a:tc>
                <a:tc>
                  <a:txBody>
                    <a:bodyPr/>
                    <a:lstStyle/>
                    <a:p>
                      <a:pPr algn="ctr"/>
                      <a:r>
                        <a:rPr lang="zh-CN" altLang="en-US" dirty="0"/>
                        <a:t>序号</a:t>
                      </a:r>
                    </a:p>
                  </a:txBody>
                  <a:tcPr/>
                </a:tc>
                <a:tc>
                  <a:txBody>
                    <a:bodyPr/>
                    <a:lstStyle/>
                    <a:p>
                      <a:pPr algn="ctr"/>
                      <a:r>
                        <a:rPr lang="zh-CN" altLang="en-US" dirty="0"/>
                        <a:t>名称</a:t>
                      </a:r>
                    </a:p>
                  </a:txBody>
                  <a:tcPr/>
                </a:tc>
                <a:tc>
                  <a:txBody>
                    <a:bodyPr/>
                    <a:lstStyle/>
                    <a:p>
                      <a:pPr algn="ctr"/>
                      <a:r>
                        <a:rPr lang="zh-CN" altLang="en-US" dirty="0"/>
                        <a:t>规格</a:t>
                      </a:r>
                    </a:p>
                  </a:txBody>
                  <a:tcPr/>
                </a:tc>
                <a:tc>
                  <a:txBody>
                    <a:bodyPr/>
                    <a:lstStyle/>
                    <a:p>
                      <a:pPr algn="ctr"/>
                      <a:r>
                        <a:rPr lang="zh-CN" altLang="en-US" dirty="0"/>
                        <a:t>精度</a:t>
                      </a:r>
                    </a:p>
                  </a:txBody>
                  <a:tcPr/>
                </a:tc>
                <a:tc>
                  <a:txBody>
                    <a:bodyPr/>
                    <a:lstStyle/>
                    <a:p>
                      <a:pPr algn="ctr"/>
                      <a:r>
                        <a:rPr lang="zh-CN" altLang="en-US" dirty="0"/>
                        <a:t>单位</a:t>
                      </a:r>
                    </a:p>
                  </a:txBody>
                  <a:tcPr/>
                </a:tc>
                <a:tc>
                  <a:txBody>
                    <a:bodyPr/>
                    <a:lstStyle/>
                    <a:p>
                      <a:pPr algn="ctr"/>
                      <a:r>
                        <a:rPr lang="zh-CN" altLang="en-US" dirty="0"/>
                        <a:t>数量</a:t>
                      </a:r>
                    </a:p>
                  </a:txBody>
                  <a:tcPr/>
                </a:tc>
                <a:extLst>
                  <a:ext uri="{0D108BD9-81ED-4DB2-BD59-A6C34878D82A}">
                    <a16:rowId xmlns:a16="http://schemas.microsoft.com/office/drawing/2014/main" val="1839118839"/>
                  </a:ext>
                </a:extLst>
              </a:tr>
              <a:tr h="370840">
                <a:tc rowSpan="5">
                  <a:txBody>
                    <a:bodyPr/>
                    <a:lstStyle/>
                    <a:p>
                      <a:pPr algn="ctr"/>
                      <a:endParaRPr lang="en-US" altLang="zh-CN" dirty="0"/>
                    </a:p>
                    <a:p>
                      <a:pPr algn="ctr"/>
                      <a:endParaRPr lang="en-US" altLang="zh-CN" dirty="0"/>
                    </a:p>
                    <a:p>
                      <a:pPr algn="ctr"/>
                      <a:endParaRPr lang="en-US" altLang="zh-CN" dirty="0"/>
                    </a:p>
                    <a:p>
                      <a:pPr algn="ctr"/>
                      <a:r>
                        <a:rPr lang="zh-CN" altLang="en-US" dirty="0"/>
                        <a:t>工具</a:t>
                      </a:r>
                    </a:p>
                  </a:txBody>
                  <a:tcPr/>
                </a:tc>
                <a:tc>
                  <a:txBody>
                    <a:bodyPr/>
                    <a:lstStyle/>
                    <a:p>
                      <a:pPr algn="ctr"/>
                      <a:r>
                        <a:rPr lang="en-US" altLang="zh-CN" dirty="0"/>
                        <a:t>1</a:t>
                      </a:r>
                    </a:p>
                  </a:txBody>
                  <a:tcPr/>
                </a:tc>
                <a:tc>
                  <a:txBody>
                    <a:bodyPr/>
                    <a:lstStyle/>
                    <a:p>
                      <a:pPr algn="ctr"/>
                      <a:r>
                        <a:rPr lang="zh-CN" altLang="en-US" dirty="0"/>
                        <a:t>三爪自定心卡盘</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个</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432142122"/>
                  </a:ext>
                </a:extLst>
              </a:tr>
              <a:tr h="370840">
                <a:tc vMerge="1">
                  <a:txBody>
                    <a:bodyPr/>
                    <a:lstStyle/>
                    <a:p>
                      <a:pPr algn="ctr"/>
                      <a:endParaRPr lang="zh-CN" altLang="en-US" dirty="0"/>
                    </a:p>
                  </a:txBody>
                  <a:tcPr/>
                </a:tc>
                <a:tc>
                  <a:txBody>
                    <a:bodyPr/>
                    <a:lstStyle/>
                    <a:p>
                      <a:pPr algn="ctr"/>
                      <a:r>
                        <a:rPr lang="en-US" altLang="zh-CN" dirty="0"/>
                        <a:t>2</a:t>
                      </a:r>
                      <a:endParaRPr lang="zh-CN" altLang="en-US" dirty="0"/>
                    </a:p>
                  </a:txBody>
                  <a:tcPr/>
                </a:tc>
                <a:tc>
                  <a:txBody>
                    <a:bodyPr/>
                    <a:lstStyle/>
                    <a:p>
                      <a:pPr algn="ctr"/>
                      <a:r>
                        <a:rPr lang="zh-CN" altLang="en-US" dirty="0"/>
                        <a:t>卡盘扳手</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副</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2984324681"/>
                  </a:ext>
                </a:extLst>
              </a:tr>
              <a:tr h="370840">
                <a:tc vMerge="1">
                  <a:txBody>
                    <a:bodyPr/>
                    <a:lstStyle/>
                    <a:p>
                      <a:pPr algn="ctr"/>
                      <a:endParaRPr lang="zh-CN" altLang="en-US" dirty="0"/>
                    </a:p>
                  </a:txBody>
                  <a:tcPr/>
                </a:tc>
                <a:tc>
                  <a:txBody>
                    <a:bodyPr/>
                    <a:lstStyle/>
                    <a:p>
                      <a:pPr algn="ctr"/>
                      <a:r>
                        <a:rPr lang="en-US" altLang="zh-CN" dirty="0"/>
                        <a:t>3</a:t>
                      </a:r>
                      <a:endParaRPr lang="zh-CN" altLang="en-US" dirty="0"/>
                    </a:p>
                  </a:txBody>
                  <a:tcPr/>
                </a:tc>
                <a:tc>
                  <a:txBody>
                    <a:bodyPr/>
                    <a:lstStyle/>
                    <a:p>
                      <a:pPr algn="ctr"/>
                      <a:r>
                        <a:rPr lang="zh-CN" altLang="en-US" dirty="0"/>
                        <a:t>刀架扳手</a:t>
                      </a:r>
                    </a:p>
                  </a:txBody>
                  <a:tcPr/>
                </a:tc>
                <a:tc>
                  <a:txBody>
                    <a:bodyPr/>
                    <a:lstStyle/>
                    <a:p>
                      <a:pPr algn="ctr"/>
                      <a:endParaRPr lang="zh-CN" altLang="en-US"/>
                    </a:p>
                  </a:txBody>
                  <a:tcPr/>
                </a:tc>
                <a:tc>
                  <a:txBody>
                    <a:bodyPr/>
                    <a:lstStyle/>
                    <a:p>
                      <a:pPr algn="ctr"/>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副</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2567461147"/>
                  </a:ext>
                </a:extLst>
              </a:tr>
              <a:tr h="370840">
                <a:tc vMerge="1">
                  <a:txBody>
                    <a:bodyPr/>
                    <a:lstStyle/>
                    <a:p>
                      <a:pPr algn="ctr"/>
                      <a:endParaRPr lang="zh-CN" altLang="en-US" dirty="0"/>
                    </a:p>
                  </a:txBody>
                  <a:tcPr/>
                </a:tc>
                <a:tc>
                  <a:txBody>
                    <a:bodyPr/>
                    <a:lstStyle/>
                    <a:p>
                      <a:pPr algn="ctr"/>
                      <a:r>
                        <a:rPr lang="en-US" altLang="zh-CN" dirty="0"/>
                        <a:t>4</a:t>
                      </a:r>
                      <a:endParaRPr lang="zh-CN" altLang="en-US" dirty="0"/>
                    </a:p>
                  </a:txBody>
                  <a:tcPr/>
                </a:tc>
                <a:tc>
                  <a:txBody>
                    <a:bodyPr/>
                    <a:lstStyle/>
                    <a:p>
                      <a:pPr algn="ctr"/>
                      <a:r>
                        <a:rPr lang="zh-CN" altLang="en-US" dirty="0"/>
                        <a:t>垫刀片</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块</a:t>
                      </a:r>
                    </a:p>
                  </a:txBody>
                  <a:tcPr/>
                </a:tc>
                <a:tc>
                  <a:txBody>
                    <a:bodyPr/>
                    <a:lstStyle/>
                    <a:p>
                      <a:pPr algn="ctr"/>
                      <a:r>
                        <a:rPr lang="zh-CN" altLang="en-US" dirty="0"/>
                        <a:t>若干</a:t>
                      </a:r>
                    </a:p>
                  </a:txBody>
                  <a:tcPr/>
                </a:tc>
                <a:extLst>
                  <a:ext uri="{0D108BD9-81ED-4DB2-BD59-A6C34878D82A}">
                    <a16:rowId xmlns:a16="http://schemas.microsoft.com/office/drawing/2014/main" val="2879701406"/>
                  </a:ext>
                </a:extLst>
              </a:tr>
              <a:tr h="370840">
                <a:tc vMerge="1">
                  <a:txBody>
                    <a:bodyPr/>
                    <a:lstStyle/>
                    <a:p>
                      <a:pPr algn="ctr"/>
                      <a:endParaRPr lang="zh-CN" altLang="en-US" dirty="0"/>
                    </a:p>
                  </a:txBody>
                  <a:tcPr/>
                </a:tc>
                <a:tc>
                  <a:txBody>
                    <a:bodyPr/>
                    <a:lstStyle/>
                    <a:p>
                      <a:pPr algn="ctr"/>
                      <a:r>
                        <a:rPr lang="en-US" altLang="zh-CN" dirty="0"/>
                        <a:t>5</a:t>
                      </a:r>
                      <a:endParaRPr lang="zh-CN" altLang="en-US" dirty="0"/>
                    </a:p>
                  </a:txBody>
                  <a:tcPr/>
                </a:tc>
                <a:tc>
                  <a:txBody>
                    <a:bodyPr/>
                    <a:lstStyle/>
                    <a:p>
                      <a:pPr algn="ctr"/>
                      <a:r>
                        <a:rPr lang="zh-CN" altLang="en-US" dirty="0"/>
                        <a:t>划线盘</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个</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376312324"/>
                  </a:ext>
                </a:extLst>
              </a:tr>
              <a:tr h="370840">
                <a:tc rowSpan="2">
                  <a:txBody>
                    <a:bodyPr/>
                    <a:lstStyle/>
                    <a:p>
                      <a:pPr algn="ctr"/>
                      <a:endParaRPr lang="en-US" altLang="zh-CN" dirty="0"/>
                    </a:p>
                    <a:p>
                      <a:pPr algn="ctr"/>
                      <a:r>
                        <a:rPr lang="zh-CN" altLang="en-US" dirty="0"/>
                        <a:t>量具</a:t>
                      </a:r>
                    </a:p>
                  </a:txBody>
                  <a:tcPr/>
                </a:tc>
                <a:tc>
                  <a:txBody>
                    <a:bodyPr/>
                    <a:lstStyle/>
                    <a:p>
                      <a:pPr algn="ctr"/>
                      <a:r>
                        <a:rPr lang="en-US" altLang="zh-CN" dirty="0"/>
                        <a:t>6</a:t>
                      </a:r>
                      <a:endParaRPr lang="zh-CN" altLang="en-US" dirty="0"/>
                    </a:p>
                  </a:txBody>
                  <a:tcPr/>
                </a:tc>
                <a:tc>
                  <a:txBody>
                    <a:bodyPr/>
                    <a:lstStyle/>
                    <a:p>
                      <a:pPr algn="ctr"/>
                      <a:r>
                        <a:rPr lang="zh-CN" altLang="en-US" dirty="0"/>
                        <a:t>游标卡尺</a:t>
                      </a:r>
                    </a:p>
                  </a:txBody>
                  <a:tcPr/>
                </a:tc>
                <a:tc>
                  <a:txBody>
                    <a:bodyPr/>
                    <a:lstStyle/>
                    <a:p>
                      <a:pPr algn="ctr"/>
                      <a:r>
                        <a:rPr lang="en-US" altLang="zh-CN" dirty="0"/>
                        <a:t>0~150mm</a:t>
                      </a:r>
                      <a:endParaRPr lang="zh-CN" altLang="en-US" dirty="0"/>
                    </a:p>
                  </a:txBody>
                  <a:tcPr/>
                </a:tc>
                <a:tc>
                  <a:txBody>
                    <a:bodyPr/>
                    <a:lstStyle/>
                    <a:p>
                      <a:pPr algn="ctr"/>
                      <a:r>
                        <a:rPr lang="en-US" altLang="zh-CN" dirty="0"/>
                        <a:t>0.02mm</a:t>
                      </a: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3071914217"/>
                  </a:ext>
                </a:extLst>
              </a:tr>
              <a:tr h="370840">
                <a:tc vMerge="1">
                  <a:txBody>
                    <a:bodyPr/>
                    <a:lstStyle/>
                    <a:p>
                      <a:pPr algn="ctr"/>
                      <a:endParaRPr lang="zh-CN" altLang="en-US" dirty="0"/>
                    </a:p>
                  </a:txBody>
                  <a:tcPr/>
                </a:tc>
                <a:tc>
                  <a:txBody>
                    <a:bodyPr/>
                    <a:lstStyle/>
                    <a:p>
                      <a:pPr algn="ctr"/>
                      <a:r>
                        <a:rPr lang="en-US" altLang="zh-CN" dirty="0"/>
                        <a:t>7</a:t>
                      </a:r>
                      <a:endParaRPr lang="zh-CN" altLang="en-US" dirty="0"/>
                    </a:p>
                  </a:txBody>
                  <a:tcPr/>
                </a:tc>
                <a:tc>
                  <a:txBody>
                    <a:bodyPr/>
                    <a:lstStyle/>
                    <a:p>
                      <a:pPr algn="ctr"/>
                      <a:r>
                        <a:rPr lang="zh-CN" altLang="en-US" dirty="0"/>
                        <a:t>内径千分尺</a:t>
                      </a:r>
                    </a:p>
                  </a:txBody>
                  <a:tcPr/>
                </a:tc>
                <a:tc>
                  <a:txBody>
                    <a:bodyPr/>
                    <a:lstStyle/>
                    <a:p>
                      <a:pPr algn="ctr"/>
                      <a:r>
                        <a:rPr lang="en-US" altLang="zh-CN" dirty="0"/>
                        <a:t>25~50mm</a:t>
                      </a:r>
                      <a:endParaRPr lang="zh-CN" altLang="en-US" dirty="0"/>
                    </a:p>
                  </a:txBody>
                  <a:tcPr/>
                </a:tc>
                <a:tc>
                  <a:txBody>
                    <a:bodyPr/>
                    <a:lstStyle/>
                    <a:p>
                      <a:pPr algn="ctr"/>
                      <a:r>
                        <a:rPr lang="en-US" altLang="zh-CN" dirty="0"/>
                        <a:t>0.01mm</a:t>
                      </a: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2296832555"/>
                  </a:ext>
                </a:extLst>
              </a:tr>
              <a:tr h="370840">
                <a:tc rowSpan="3">
                  <a:txBody>
                    <a:bodyPr/>
                    <a:lstStyle/>
                    <a:p>
                      <a:pPr algn="ctr"/>
                      <a:endParaRPr lang="en-US" altLang="zh-CN" dirty="0"/>
                    </a:p>
                    <a:p>
                      <a:pPr algn="ctr"/>
                      <a:r>
                        <a:rPr lang="zh-CN" altLang="en-US" dirty="0"/>
                        <a:t>刀具</a:t>
                      </a:r>
                    </a:p>
                  </a:txBody>
                  <a:tcPr/>
                </a:tc>
                <a:tc>
                  <a:txBody>
                    <a:bodyPr/>
                    <a:lstStyle/>
                    <a:p>
                      <a:pPr algn="ctr"/>
                      <a:r>
                        <a:rPr lang="en-US" altLang="zh-CN" dirty="0"/>
                        <a:t>8</a:t>
                      </a:r>
                      <a:endParaRPr lang="zh-CN" altLang="en-US" dirty="0"/>
                    </a:p>
                  </a:txBody>
                  <a:tcPr/>
                </a:tc>
                <a:tc>
                  <a:txBody>
                    <a:bodyPr/>
                    <a:lstStyle/>
                    <a:p>
                      <a:pPr algn="ctr"/>
                      <a:r>
                        <a:rPr lang="zh-CN" altLang="en-US" dirty="0"/>
                        <a:t>内孔圆车刀</a:t>
                      </a:r>
                    </a:p>
                  </a:txBody>
                  <a:tcPr/>
                </a:tc>
                <a:tc>
                  <a:txBody>
                    <a:bodyPr/>
                    <a:lstStyle/>
                    <a:p>
                      <a:pPr algn="ctr"/>
                      <a:r>
                        <a:rPr lang="zh-CN" altLang="en-US" dirty="0"/>
                        <a:t>小于</a:t>
                      </a:r>
                      <a:r>
                        <a:rPr lang="en-US" altLang="zh-CN" dirty="0"/>
                        <a:t>90°</a:t>
                      </a:r>
                      <a:endParaRPr lang="zh-CN" altLang="en-US" dirty="0"/>
                    </a:p>
                  </a:txBody>
                  <a:tcPr/>
                </a:tc>
                <a:tc>
                  <a:txBody>
                    <a:bodyPr/>
                    <a:lstStyle/>
                    <a:p>
                      <a:pPr algn="ct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928089462"/>
                  </a:ext>
                </a:extLst>
              </a:tr>
              <a:tr h="370840">
                <a:tc vMerge="1">
                  <a:txBody>
                    <a:bodyPr/>
                    <a:lstStyle/>
                    <a:p>
                      <a:pPr algn="ctr"/>
                      <a:endParaRPr lang="zh-CN" altLang="en-US" dirty="0"/>
                    </a:p>
                  </a:txBody>
                  <a:tcPr/>
                </a:tc>
                <a:tc>
                  <a:txBody>
                    <a:bodyPr/>
                    <a:lstStyle/>
                    <a:p>
                      <a:pPr algn="ctr"/>
                      <a:r>
                        <a:rPr lang="en-US" altLang="zh-CN" dirty="0"/>
                        <a:t>9</a:t>
                      </a:r>
                      <a:endParaRPr lang="zh-CN" altLang="en-US" dirty="0"/>
                    </a:p>
                  </a:txBody>
                  <a:tcPr/>
                </a:tc>
                <a:tc>
                  <a:txBody>
                    <a:bodyPr/>
                    <a:lstStyle/>
                    <a:p>
                      <a:pPr algn="ctr"/>
                      <a:r>
                        <a:rPr lang="zh-CN" altLang="en-US" dirty="0"/>
                        <a:t>切槽刀</a:t>
                      </a:r>
                    </a:p>
                  </a:txBody>
                  <a:tcPr/>
                </a:tc>
                <a:tc>
                  <a:txBody>
                    <a:bodyPr/>
                    <a:lstStyle/>
                    <a:p>
                      <a:pPr algn="ctr"/>
                      <a:r>
                        <a:rPr lang="en-US" altLang="zh-CN" dirty="0"/>
                        <a:t>4mm</a:t>
                      </a:r>
                      <a:endParaRPr lang="zh-CN" altLang="en-US" dirty="0"/>
                    </a:p>
                  </a:txBody>
                  <a:tcPr/>
                </a:tc>
                <a:tc>
                  <a:txBody>
                    <a:bodyPr/>
                    <a:lstStyle/>
                    <a:p>
                      <a:pPr algn="ct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2018007118"/>
                  </a:ext>
                </a:extLst>
              </a:tr>
              <a:tr h="370840">
                <a:tc vMerge="1">
                  <a:txBody>
                    <a:bodyPr/>
                    <a:lstStyle/>
                    <a:p>
                      <a:pPr algn="ctr"/>
                      <a:endParaRPr lang="zh-CN" altLang="en-US" dirty="0"/>
                    </a:p>
                  </a:txBody>
                  <a:tcPr/>
                </a:tc>
                <a:tc>
                  <a:txBody>
                    <a:bodyPr/>
                    <a:lstStyle/>
                    <a:p>
                      <a:pPr algn="ctr"/>
                      <a:r>
                        <a:rPr lang="en-US" altLang="zh-CN" dirty="0"/>
                        <a:t>10</a:t>
                      </a:r>
                      <a:endParaRPr lang="zh-CN" altLang="en-US" dirty="0"/>
                    </a:p>
                  </a:txBody>
                  <a:tcPr/>
                </a:tc>
                <a:tc>
                  <a:txBody>
                    <a:bodyPr/>
                    <a:lstStyle/>
                    <a:p>
                      <a:pPr algn="ctr"/>
                      <a:r>
                        <a:rPr lang="zh-CN" altLang="en-US" dirty="0"/>
                        <a:t>中心钻</a:t>
                      </a:r>
                    </a:p>
                  </a:txBody>
                  <a:tcPr/>
                </a:tc>
                <a:tc>
                  <a:txBody>
                    <a:bodyPr/>
                    <a:lstStyle/>
                    <a:p>
                      <a:pPr algn="ctr"/>
                      <a:r>
                        <a:rPr lang="en-US" altLang="zh-CN" dirty="0"/>
                        <a:t>A3</a:t>
                      </a:r>
                      <a:endParaRPr lang="zh-CN" altLang="en-US" dirty="0"/>
                    </a:p>
                  </a:txBody>
                  <a:tcPr/>
                </a:tc>
                <a:tc>
                  <a:txBody>
                    <a:bodyPr/>
                    <a:lstStyle/>
                    <a:p>
                      <a:pPr algn="ct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4887350"/>
                  </a:ext>
                </a:extLst>
              </a:tr>
              <a:tr h="370840">
                <a:tc>
                  <a:txBody>
                    <a:bodyPr/>
                    <a:lstStyle/>
                    <a:p>
                      <a:pPr algn="ctr"/>
                      <a:endParaRPr lang="zh-CN" altLang="en-US" dirty="0"/>
                    </a:p>
                  </a:txBody>
                  <a:tcPr/>
                </a:tc>
                <a:tc>
                  <a:txBody>
                    <a:bodyPr/>
                    <a:lstStyle/>
                    <a:p>
                      <a:pPr algn="ctr"/>
                      <a:r>
                        <a:rPr lang="en-US" altLang="zh-CN" dirty="0"/>
                        <a:t>11</a:t>
                      </a:r>
                      <a:endParaRPr lang="zh-CN" altLang="en-US" dirty="0"/>
                    </a:p>
                  </a:txBody>
                  <a:tcPr/>
                </a:tc>
                <a:tc>
                  <a:txBody>
                    <a:bodyPr/>
                    <a:lstStyle/>
                    <a:p>
                      <a:pPr algn="ctr"/>
                      <a:r>
                        <a:rPr lang="zh-CN" altLang="en-US" dirty="0"/>
                        <a:t>麻花钻</a:t>
                      </a:r>
                    </a:p>
                  </a:txBody>
                  <a:tcPr/>
                </a:tc>
                <a:tc>
                  <a:txBody>
                    <a:bodyPr/>
                    <a:lstStyle/>
                    <a:p>
                      <a:pPr algn="ctr"/>
                      <a:r>
                        <a:rPr lang="el-GR" altLang="zh-CN" sz="1800" b="0" i="0" u="none" strike="noStrike" baseline="0" dirty="0">
                          <a:solidFill>
                            <a:srgbClr val="221E1F"/>
                          </a:solidFill>
                          <a:latin typeface="方正书宋"/>
                        </a:rPr>
                        <a:t>Φ</a:t>
                      </a:r>
                      <a:r>
                        <a:rPr lang="en-US" altLang="zh-CN" sz="1800" b="0" i="0" u="none" strike="noStrike" baseline="0" dirty="0">
                          <a:solidFill>
                            <a:srgbClr val="221E1F"/>
                          </a:solidFill>
                          <a:latin typeface="方正书宋"/>
                        </a:rPr>
                        <a:t>20</a:t>
                      </a:r>
                      <a:endParaRPr lang="zh-CN" altLang="en-US" dirty="0"/>
                    </a:p>
                  </a:txBody>
                  <a:tcPr/>
                </a:tc>
                <a:tc>
                  <a:txBody>
                    <a:bodyPr/>
                    <a:lstStyle/>
                    <a:p>
                      <a:pPr algn="ct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2226066276"/>
                  </a:ext>
                </a:extLst>
              </a:tr>
            </a:tbl>
          </a:graphicData>
        </a:graphic>
      </p:graphicFrame>
      <p:sp>
        <p:nvSpPr>
          <p:cNvPr id="6" name="文本框 5">
            <a:extLst>
              <a:ext uri="{FF2B5EF4-FFF2-40B4-BE49-F238E27FC236}">
                <a16:creationId xmlns:a16="http://schemas.microsoft.com/office/drawing/2014/main" id="{8A7E207D-F6EA-6633-6C93-55393AE21D1E}"/>
              </a:ext>
            </a:extLst>
          </p:cNvPr>
          <p:cNvSpPr txBox="1"/>
          <p:nvPr/>
        </p:nvSpPr>
        <p:spPr>
          <a:xfrm>
            <a:off x="4758086" y="1853066"/>
            <a:ext cx="2868329" cy="338554"/>
          </a:xfrm>
          <a:prstGeom prst="rect">
            <a:avLst/>
          </a:prstGeom>
          <a:noFill/>
        </p:spPr>
        <p:txBody>
          <a:bodyPr wrap="square">
            <a:spAutoFit/>
          </a:bodyPr>
          <a:lstStyle/>
          <a:p>
            <a:r>
              <a:rPr lang="zh-CN" altLang="en-US" sz="1600" b="1" i="0" u="none" strike="noStrike" baseline="0" dirty="0">
                <a:solidFill>
                  <a:srgbClr val="221E1F"/>
                </a:solidFill>
                <a:latin typeface="方正书宋"/>
              </a:rPr>
              <a:t>加工内轮廓工、量、刀具清单</a:t>
            </a:r>
            <a:endParaRPr lang="zh-CN" altLang="en-US" sz="1600" b="1" dirty="0"/>
          </a:p>
        </p:txBody>
      </p:sp>
      <p:sp>
        <p:nvSpPr>
          <p:cNvPr id="5" name="标题 1">
            <a:extLst>
              <a:ext uri="{FF2B5EF4-FFF2-40B4-BE49-F238E27FC236}">
                <a16:creationId xmlns:a16="http://schemas.microsoft.com/office/drawing/2014/main" id="{5AA9B08A-66B5-5CD7-3A68-258E4FFAB0F7}"/>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7.2 </a:t>
            </a:r>
            <a:r>
              <a:rPr lang="zh-CN" altLang="en-US" sz="2800" dirty="0">
                <a:latin typeface="+mj-ea"/>
                <a:cs typeface="+mn-ea"/>
                <a:sym typeface="+mn-lt"/>
              </a:rPr>
              <a:t>内轮廓加工</a:t>
            </a:r>
          </a:p>
        </p:txBody>
      </p:sp>
      <p:sp>
        <p:nvSpPr>
          <p:cNvPr id="2" name="标题 3">
            <a:extLst>
              <a:ext uri="{FF2B5EF4-FFF2-40B4-BE49-F238E27FC236}">
                <a16:creationId xmlns:a16="http://schemas.microsoft.com/office/drawing/2014/main" id="{827B7EA7-E992-01E5-5274-35377B55EB31}"/>
              </a:ext>
            </a:extLst>
          </p:cNvPr>
          <p:cNvSpPr txBox="1">
            <a:spLocks/>
          </p:cNvSpPr>
          <p:nvPr/>
        </p:nvSpPr>
        <p:spPr>
          <a:xfrm>
            <a:off x="4117374" y="1214297"/>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Tree>
    <p:extLst>
      <p:ext uri="{BB962C8B-B14F-4D97-AF65-F5344CB8AC3E}">
        <p14:creationId xmlns:p14="http://schemas.microsoft.com/office/powerpoint/2010/main" val="41755448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4117374" y="1118249"/>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加工程序</a:t>
            </a:r>
          </a:p>
        </p:txBody>
      </p:sp>
      <p:sp>
        <p:nvSpPr>
          <p:cNvPr id="2" name="文本占位符 5">
            <a:extLst>
              <a:ext uri="{FF2B5EF4-FFF2-40B4-BE49-F238E27FC236}">
                <a16:creationId xmlns:a16="http://schemas.microsoft.com/office/drawing/2014/main" id="{EDECEB0E-420F-1642-8AA1-F90AE1A0FC33}"/>
              </a:ext>
            </a:extLst>
          </p:cNvPr>
          <p:cNvSpPr txBox="1"/>
          <p:nvPr/>
        </p:nvSpPr>
        <p:spPr>
          <a:xfrm>
            <a:off x="811466" y="1819813"/>
            <a:ext cx="2644003" cy="18577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确定工件坐标系</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以工件右端面和轴心线的交点为工件原点，建立工件坐标系</a:t>
            </a:r>
            <a:endParaRPr lang="en-US" altLang="zh-CN" dirty="0">
              <a:solidFill>
                <a:srgbClr val="221E1F"/>
              </a:solidFill>
              <a:latin typeface="方正书宋"/>
            </a:endParaRPr>
          </a:p>
          <a:p>
            <a:pPr marL="0" indent="0" algn="just">
              <a:lnSpc>
                <a:spcPct val="130000"/>
              </a:lnSpc>
              <a:spcBef>
                <a:spcPts val="0"/>
              </a:spcBef>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参考程序</a:t>
            </a:r>
            <a:endParaRPr lang="en-US" altLang="zh-CN" b="1" dirty="0">
              <a:solidFill>
                <a:schemeClr val="accent1"/>
              </a:solidFill>
              <a:latin typeface="方正书宋"/>
            </a:endParaRPr>
          </a:p>
        </p:txBody>
      </p:sp>
      <p:sp>
        <p:nvSpPr>
          <p:cNvPr id="4" name="文本框 3">
            <a:extLst>
              <a:ext uri="{FF2B5EF4-FFF2-40B4-BE49-F238E27FC236}">
                <a16:creationId xmlns:a16="http://schemas.microsoft.com/office/drawing/2014/main" id="{B4CFA1E9-238A-7C4A-2991-25EFB917BA1C}"/>
              </a:ext>
            </a:extLst>
          </p:cNvPr>
          <p:cNvSpPr txBox="1"/>
          <p:nvPr/>
        </p:nvSpPr>
        <p:spPr>
          <a:xfrm>
            <a:off x="4028514" y="1760382"/>
            <a:ext cx="3725436" cy="4832092"/>
          </a:xfrm>
          <a:prstGeom prst="rect">
            <a:avLst/>
          </a:prstGeom>
          <a:noFill/>
          <a:ln w="19050">
            <a:solidFill>
              <a:schemeClr val="tx1"/>
            </a:solidFill>
          </a:ln>
        </p:spPr>
        <p:txBody>
          <a:bodyPr wrap="square">
            <a:spAutoFit/>
          </a:bodyPr>
          <a:lstStyle/>
          <a:p>
            <a:pPr algn="just"/>
            <a:r>
              <a:rPr lang="en-US" altLang="zh-CN" sz="1400" b="0" i="0" u="none" strike="noStrike" baseline="0" dirty="0">
                <a:solidFill>
                  <a:srgbClr val="221E1F"/>
                </a:solidFill>
                <a:latin typeface="方正细黑一萀"/>
              </a:rPr>
              <a:t>O7002</a:t>
            </a:r>
            <a:r>
              <a:rPr lang="zh-CN" altLang="en-US" sz="1400" b="0" i="0" u="none" strike="noStrike" baseline="0" dirty="0">
                <a:solidFill>
                  <a:srgbClr val="221E1F"/>
                </a:solidFill>
                <a:latin typeface="方正细黑一萀"/>
              </a:rPr>
              <a:t>； </a:t>
            </a:r>
          </a:p>
          <a:p>
            <a:pPr algn="just"/>
            <a:r>
              <a:rPr lang="pt-BR" altLang="zh-CN" sz="1400" b="0" i="0" u="none" strike="noStrike" baseline="0" dirty="0">
                <a:solidFill>
                  <a:srgbClr val="221E1F"/>
                </a:solidFill>
                <a:latin typeface="方正细黑一萀"/>
              </a:rPr>
              <a:t>N10 G21 G40 G97 G99</a:t>
            </a:r>
            <a:r>
              <a:rPr lang="zh-CN" altLang="pt-BR"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N20 M03 S400 T0101</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N30 G00 X18.0 Z5.0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N40 G71 U1.5 R0.8</a:t>
            </a:r>
            <a:r>
              <a:rPr lang="zh-CN" altLang="en-US" sz="1400" b="0" i="0" u="none" strike="noStrike" baseline="0" dirty="0">
                <a:solidFill>
                  <a:srgbClr val="221E1F"/>
                </a:solidFill>
                <a:latin typeface="方正细黑一萀"/>
              </a:rPr>
              <a:t>； </a:t>
            </a:r>
          </a:p>
          <a:p>
            <a:pPr algn="just"/>
            <a:r>
              <a:rPr lang="pl-PL" altLang="zh-CN" sz="1400" b="0" i="0" u="none" strike="noStrike" baseline="0" dirty="0">
                <a:solidFill>
                  <a:srgbClr val="221E1F"/>
                </a:solidFill>
                <a:latin typeface="方正细黑一萀"/>
              </a:rPr>
              <a:t>N50 G71 P60 Q130 U-0.5 W0.2 F0.2</a:t>
            </a:r>
            <a:r>
              <a:rPr lang="zh-CN" altLang="pl-PL" sz="1400" b="0" i="0" u="none" strike="noStrike" baseline="0" dirty="0">
                <a:solidFill>
                  <a:srgbClr val="221E1F"/>
                </a:solidFill>
                <a:latin typeface="方正细黑一萀"/>
              </a:rPr>
              <a:t>； </a:t>
            </a:r>
          </a:p>
          <a:p>
            <a:pPr algn="just"/>
            <a:r>
              <a:rPr lang="pt-BR" altLang="zh-CN" sz="1400" b="0" i="0" u="none" strike="noStrike" baseline="0" dirty="0">
                <a:solidFill>
                  <a:srgbClr val="221E1F"/>
                </a:solidFill>
                <a:latin typeface="方正细黑一萀"/>
              </a:rPr>
              <a:t>N60 G00 G41 X46.0 S1000</a:t>
            </a:r>
            <a:r>
              <a:rPr lang="zh-CN" altLang="pt-BR" sz="1400" b="0" i="0" u="none" strike="noStrike" baseline="0" dirty="0">
                <a:solidFill>
                  <a:srgbClr val="221E1F"/>
                </a:solidFill>
                <a:latin typeface="方正细黑一萀"/>
              </a:rPr>
              <a:t>； </a:t>
            </a:r>
          </a:p>
          <a:p>
            <a:r>
              <a:rPr lang="en-US" altLang="zh-CN" sz="1400" b="0" i="0" u="none" strike="noStrike" baseline="0" dirty="0">
                <a:solidFill>
                  <a:srgbClr val="221E1F"/>
                </a:solidFill>
                <a:latin typeface="方正细黑一萀"/>
              </a:rPr>
              <a:t>N70 G01 Z0 F0.1</a:t>
            </a:r>
            <a:r>
              <a:rPr lang="zh-CN" altLang="en-US" sz="1400" b="0" i="0" u="none" strike="noStrike" baseline="0" dirty="0">
                <a:solidFill>
                  <a:srgbClr val="221E1F"/>
                </a:solidFill>
                <a:latin typeface="方正细黑一萀"/>
              </a:rPr>
              <a:t>； 	</a:t>
            </a:r>
          </a:p>
          <a:p>
            <a:pPr algn="just"/>
            <a:r>
              <a:rPr lang="pt-BR" altLang="zh-CN" sz="1400" b="0" i="0" u="none" strike="noStrike" baseline="0" dirty="0">
                <a:solidFill>
                  <a:srgbClr val="221E1F"/>
                </a:solidFill>
                <a:latin typeface="方正细黑一萀"/>
              </a:rPr>
              <a:t>N80 G02 X40.0 Z-3.0 R3.0</a:t>
            </a:r>
            <a:r>
              <a:rPr lang="zh-CN" altLang="pt-BR"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N90 G01 Z-5.0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N100 X32.0 W-13.0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N110 W-18.0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N120 X26.0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N130 Z-55.0</a:t>
            </a:r>
            <a:r>
              <a:rPr lang="zh-CN" altLang="en-US" sz="1400" b="0" i="0" u="none" strike="noStrike" baseline="0" dirty="0">
                <a:solidFill>
                  <a:srgbClr val="221E1F"/>
                </a:solidFill>
                <a:latin typeface="方正细黑一萀"/>
              </a:rPr>
              <a:t>； </a:t>
            </a:r>
          </a:p>
          <a:p>
            <a:pPr algn="just"/>
            <a:r>
              <a:rPr lang="pt-BR" altLang="zh-CN" sz="1400" b="0" i="0" u="none" strike="noStrike" baseline="0" dirty="0">
                <a:solidFill>
                  <a:srgbClr val="221E1F"/>
                </a:solidFill>
                <a:latin typeface="方正细黑一萀"/>
              </a:rPr>
              <a:t>N140 G70 P60 Q130 F0.1</a:t>
            </a:r>
            <a:r>
              <a:rPr lang="zh-CN" altLang="pt-BR"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N150 G00 X100.0 Z50.0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N160 M03 S400 T0202</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N170 G00 X60.0 Z5.0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N180 Z-50.0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N190 G01 X-1.0 F0.15</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N200 G00 X100.0 Z50.0</a:t>
            </a:r>
            <a:r>
              <a:rPr lang="zh-CN" altLang="en-US" sz="1400" b="0" i="0" u="none" strike="noStrike" baseline="0" dirty="0">
                <a:solidFill>
                  <a:srgbClr val="221E1F"/>
                </a:solidFill>
                <a:latin typeface="方正细黑一萀"/>
              </a:rPr>
              <a:t>； </a:t>
            </a:r>
          </a:p>
          <a:p>
            <a:r>
              <a:rPr lang="en-US" altLang="zh-CN" sz="1400" b="0" i="0" u="none" strike="noStrike" baseline="0" dirty="0">
                <a:solidFill>
                  <a:srgbClr val="221E1F"/>
                </a:solidFill>
                <a:latin typeface="方正细黑一萀"/>
              </a:rPr>
              <a:t>N200 M30</a:t>
            </a:r>
            <a:r>
              <a:rPr lang="zh-CN" altLang="en-US" sz="1400" b="0" i="0" u="none" strike="noStrike" baseline="0" dirty="0">
                <a:solidFill>
                  <a:srgbClr val="221E1F"/>
                </a:solidFill>
                <a:latin typeface="方正细黑一萀"/>
              </a:rPr>
              <a:t>； 	</a:t>
            </a:r>
            <a:r>
              <a:rPr lang="zh-CN" altLang="en-US" sz="1400" b="0" i="0" u="none" strike="noStrike" baseline="0" dirty="0">
                <a:solidFill>
                  <a:srgbClr val="221E1F"/>
                </a:solidFill>
                <a:latin typeface="方正细黑一"/>
              </a:rPr>
              <a:t>	</a:t>
            </a:r>
          </a:p>
        </p:txBody>
      </p:sp>
      <p:sp>
        <p:nvSpPr>
          <p:cNvPr id="6" name="文本框 5">
            <a:extLst>
              <a:ext uri="{FF2B5EF4-FFF2-40B4-BE49-F238E27FC236}">
                <a16:creationId xmlns:a16="http://schemas.microsoft.com/office/drawing/2014/main" id="{35DAAE69-F3C9-B769-08D4-182F522F0BFC}"/>
              </a:ext>
            </a:extLst>
          </p:cNvPr>
          <p:cNvSpPr txBox="1"/>
          <p:nvPr/>
        </p:nvSpPr>
        <p:spPr>
          <a:xfrm>
            <a:off x="7753950" y="1700069"/>
            <a:ext cx="3725436" cy="4893647"/>
          </a:xfrm>
          <a:prstGeom prst="rect">
            <a:avLst/>
          </a:prstGeom>
          <a:noFill/>
          <a:ln w="19050">
            <a:solidFill>
              <a:schemeClr val="tx1"/>
            </a:solidFill>
          </a:ln>
        </p:spPr>
        <p:txBody>
          <a:bodyPr wrap="square">
            <a:spAutoFit/>
          </a:bodyPr>
          <a:lstStyle/>
          <a:p>
            <a:pPr algn="just"/>
            <a:endParaRPr lang="en-US" altLang="zh-CN" sz="1400" dirty="0">
              <a:solidFill>
                <a:srgbClr val="221E1F"/>
              </a:solidFill>
              <a:latin typeface="+mn-ea"/>
            </a:endParaRPr>
          </a:p>
          <a:p>
            <a:pPr algn="just"/>
            <a:endParaRPr lang="en-US" altLang="zh-CN" sz="1400" b="0" i="0" u="none" strike="noStrike" baseline="0" dirty="0">
              <a:solidFill>
                <a:srgbClr val="221E1F"/>
              </a:solidFill>
              <a:latin typeface="+mn-ea"/>
            </a:endParaRPr>
          </a:p>
          <a:p>
            <a:pPr algn="just"/>
            <a:r>
              <a:rPr lang="zh-CN" altLang="en-US" sz="1400" b="0" i="0" u="none" strike="noStrike" baseline="0" dirty="0">
                <a:solidFill>
                  <a:srgbClr val="221E1F"/>
                </a:solidFill>
                <a:latin typeface="方正细黑一萀"/>
              </a:rPr>
              <a:t>初始化程序</a:t>
            </a:r>
          </a:p>
          <a:p>
            <a:pPr algn="just"/>
            <a:r>
              <a:rPr lang="zh-CN" altLang="en-US" sz="1400" b="0" i="0" u="none" strike="noStrike" baseline="0" dirty="0">
                <a:solidFill>
                  <a:srgbClr val="221E1F"/>
                </a:solidFill>
                <a:latin typeface="方正细黑一萀"/>
              </a:rPr>
              <a:t>主轴正转，</a:t>
            </a:r>
            <a:r>
              <a:rPr lang="en-US" altLang="zh-CN" sz="1400" b="0" i="0" u="none" strike="noStrike" baseline="0" dirty="0">
                <a:solidFill>
                  <a:srgbClr val="221E1F"/>
                </a:solidFill>
                <a:latin typeface="方正细黑一萀"/>
              </a:rPr>
              <a:t>400r/min</a:t>
            </a:r>
            <a:r>
              <a:rPr lang="zh-CN" altLang="en-US" sz="1400" b="0" i="0" u="none" strike="noStrike" baseline="0" dirty="0">
                <a:solidFill>
                  <a:srgbClr val="221E1F"/>
                </a:solidFill>
                <a:latin typeface="方正细黑一萀"/>
              </a:rPr>
              <a:t>，换</a:t>
            </a:r>
            <a:r>
              <a:rPr lang="en-US" altLang="zh-CN" sz="1400" b="0" i="0" u="none" strike="noStrike" baseline="0" dirty="0">
                <a:solidFill>
                  <a:srgbClr val="221E1F"/>
                </a:solidFill>
                <a:latin typeface="方正细黑一萀"/>
              </a:rPr>
              <a:t>1 </a:t>
            </a:r>
            <a:r>
              <a:rPr lang="zh-CN" altLang="en-US" sz="1400" b="0" i="0" u="none" strike="noStrike" baseline="0" dirty="0">
                <a:solidFill>
                  <a:srgbClr val="221E1F"/>
                </a:solidFill>
                <a:latin typeface="方正细黑一萀"/>
              </a:rPr>
              <a:t>号刀</a:t>
            </a:r>
          </a:p>
          <a:p>
            <a:pPr algn="just"/>
            <a:r>
              <a:rPr lang="zh-CN" altLang="en-US" sz="1400" b="0" i="0" u="none" strike="noStrike" baseline="0" dirty="0">
                <a:solidFill>
                  <a:srgbClr val="221E1F"/>
                </a:solidFill>
                <a:latin typeface="方正细黑一萀"/>
              </a:rPr>
              <a:t>快移至循环起点</a:t>
            </a:r>
          </a:p>
          <a:p>
            <a:pPr algn="just"/>
            <a:r>
              <a:rPr lang="zh-CN" altLang="en-US" sz="1400" b="0" i="0" u="none" strike="noStrike" baseline="0" dirty="0">
                <a:solidFill>
                  <a:srgbClr val="221E1F"/>
                </a:solidFill>
                <a:latin typeface="方正细黑一萀"/>
              </a:rPr>
              <a:t>粗车，进刀量</a:t>
            </a:r>
            <a:r>
              <a:rPr lang="en-US" altLang="zh-CN" sz="1400" b="0" i="0" u="none" strike="noStrike" baseline="0" dirty="0">
                <a:solidFill>
                  <a:srgbClr val="221E1F"/>
                </a:solidFill>
                <a:latin typeface="方正细黑一萀"/>
              </a:rPr>
              <a:t>1.5mm</a:t>
            </a:r>
            <a:r>
              <a:rPr lang="zh-CN" altLang="en-US" sz="1400" b="0" i="0" u="none" strike="noStrike" baseline="0" dirty="0">
                <a:solidFill>
                  <a:srgbClr val="221E1F"/>
                </a:solidFill>
                <a:latin typeface="方正细黑一萀"/>
              </a:rPr>
              <a:t>，退刀量</a:t>
            </a:r>
            <a:r>
              <a:rPr lang="en-US" altLang="zh-CN" sz="1400" b="0" i="0" u="none" strike="noStrike" baseline="0" dirty="0">
                <a:solidFill>
                  <a:srgbClr val="221E1F"/>
                </a:solidFill>
                <a:latin typeface="方正细黑一萀"/>
              </a:rPr>
              <a:t>0.8mm </a:t>
            </a:r>
          </a:p>
          <a:p>
            <a:r>
              <a:rPr lang="en-US" altLang="zh-CN" sz="1400" b="0" i="1" u="none" strike="noStrike" baseline="0" dirty="0">
                <a:solidFill>
                  <a:srgbClr val="221E1F"/>
                </a:solidFill>
                <a:latin typeface="Times New Roman" panose="02020603050405020304" pitchFamily="18" charset="0"/>
              </a:rPr>
              <a:t>X </a:t>
            </a:r>
            <a:r>
              <a:rPr lang="zh-CN" altLang="en-US" sz="1400" b="0" i="0" u="none" strike="noStrike" baseline="0" dirty="0">
                <a:solidFill>
                  <a:srgbClr val="221E1F"/>
                </a:solidFill>
                <a:latin typeface="方正细黑一萀"/>
              </a:rPr>
              <a:t>余量</a:t>
            </a:r>
            <a:r>
              <a:rPr lang="en-US" altLang="zh-CN" sz="1400" b="0" i="0" u="none" strike="noStrike" baseline="0" dirty="0">
                <a:solidFill>
                  <a:srgbClr val="221E1F"/>
                </a:solidFill>
                <a:latin typeface="方正细黑一萀"/>
              </a:rPr>
              <a:t>0.5mm</a:t>
            </a:r>
            <a:r>
              <a:rPr lang="zh-CN" altLang="en-US" sz="1400" b="0" i="0" u="none" strike="noStrike" baseline="0" dirty="0">
                <a:solidFill>
                  <a:srgbClr val="221E1F"/>
                </a:solidFill>
                <a:latin typeface="方正细黑一萀"/>
              </a:rPr>
              <a:t>，</a:t>
            </a:r>
            <a:r>
              <a:rPr lang="en-US" altLang="zh-CN" sz="1400" b="0" i="1" u="none" strike="noStrike" baseline="0" dirty="0">
                <a:solidFill>
                  <a:srgbClr val="221E1F"/>
                </a:solidFill>
                <a:latin typeface="Times New Roman" panose="02020603050405020304" pitchFamily="18" charset="0"/>
              </a:rPr>
              <a:t>Z </a:t>
            </a:r>
            <a:r>
              <a:rPr lang="zh-CN" altLang="en-US" sz="1400" b="0" i="0" u="none" strike="noStrike" baseline="0" dirty="0">
                <a:solidFill>
                  <a:srgbClr val="221E1F"/>
                </a:solidFill>
                <a:latin typeface="方正细黑一萀"/>
              </a:rPr>
              <a:t>余量</a:t>
            </a:r>
            <a:r>
              <a:rPr lang="en-US" altLang="zh-CN" sz="1400" b="0" i="0" u="none" strike="noStrike" baseline="0" dirty="0">
                <a:solidFill>
                  <a:srgbClr val="221E1F"/>
                </a:solidFill>
                <a:latin typeface="方正细黑一萀"/>
              </a:rPr>
              <a:t>0.2mm	</a:t>
            </a:r>
          </a:p>
          <a:p>
            <a:endParaRPr lang="en-US" altLang="zh-CN" sz="1400" b="0" i="0" u="none" strike="noStrike" baseline="0" dirty="0">
              <a:solidFill>
                <a:srgbClr val="221E1F"/>
              </a:solidFill>
              <a:latin typeface="方正细黑一"/>
            </a:endParaRPr>
          </a:p>
          <a:p>
            <a:endParaRPr lang="en-US" altLang="zh-CN" sz="1400" dirty="0">
              <a:solidFill>
                <a:srgbClr val="221E1F"/>
              </a:solidFill>
              <a:latin typeface="方正细黑一"/>
            </a:endParaRPr>
          </a:p>
          <a:p>
            <a:endParaRPr lang="en-US" altLang="zh-CN" sz="1400" b="0" i="0" u="none" strike="noStrike" baseline="0" dirty="0">
              <a:solidFill>
                <a:srgbClr val="221E1F"/>
              </a:solidFill>
              <a:latin typeface="方正细黑一"/>
            </a:endParaRPr>
          </a:p>
          <a:p>
            <a:endParaRPr lang="en-US" altLang="zh-CN" sz="1400" dirty="0">
              <a:solidFill>
                <a:srgbClr val="221E1F"/>
              </a:solidFill>
              <a:latin typeface="方正细黑一"/>
            </a:endParaRPr>
          </a:p>
          <a:p>
            <a:endParaRPr lang="en-US" altLang="zh-CN" sz="1400" b="0" i="0" u="none" strike="noStrike" baseline="0" dirty="0">
              <a:solidFill>
                <a:srgbClr val="221E1F"/>
              </a:solidFill>
              <a:latin typeface="方正细黑一"/>
            </a:endParaRPr>
          </a:p>
          <a:p>
            <a:endParaRPr lang="en-US" altLang="zh-CN" sz="1400" dirty="0">
              <a:solidFill>
                <a:srgbClr val="221E1F"/>
              </a:solidFill>
              <a:latin typeface="方正细黑一"/>
            </a:endParaRPr>
          </a:p>
          <a:p>
            <a:endParaRPr lang="en-US" altLang="zh-CN" sz="1400" b="0" i="0" u="none" strike="noStrike" baseline="0" dirty="0">
              <a:solidFill>
                <a:srgbClr val="221E1F"/>
              </a:solidFill>
              <a:latin typeface="方正细黑一"/>
            </a:endParaRPr>
          </a:p>
          <a:p>
            <a:pPr algn="just"/>
            <a:r>
              <a:rPr lang="zh-CN" altLang="en-US" sz="1400" b="0" i="0" u="none" strike="noStrike" baseline="0" dirty="0">
                <a:solidFill>
                  <a:srgbClr val="221E1F"/>
                </a:solidFill>
                <a:latin typeface="方正细黑一萀"/>
              </a:rPr>
              <a:t>精车循环，且</a:t>
            </a:r>
            <a:r>
              <a:rPr lang="en-US" altLang="zh-CN" sz="1400" b="0" i="0" u="none" strike="noStrike" baseline="0" dirty="0">
                <a:solidFill>
                  <a:srgbClr val="221E1F"/>
                </a:solidFill>
                <a:latin typeface="方正细黑一萀"/>
              </a:rPr>
              <a:t>S1000</a:t>
            </a:r>
            <a:r>
              <a:rPr lang="zh-CN" altLang="en-US" sz="1400" b="0" i="0" u="none" strike="noStrike" baseline="0" dirty="0">
                <a:solidFill>
                  <a:srgbClr val="221E1F"/>
                </a:solidFill>
                <a:latin typeface="方正细黑一萀"/>
              </a:rPr>
              <a:t>，</a:t>
            </a:r>
            <a:r>
              <a:rPr lang="en-US" altLang="zh-CN" sz="1400" b="0" i="0" u="none" strike="noStrike" baseline="0" dirty="0">
                <a:solidFill>
                  <a:srgbClr val="221E1F"/>
                </a:solidFill>
                <a:latin typeface="方正细黑一萀"/>
              </a:rPr>
              <a:t>F0.1 </a:t>
            </a:r>
          </a:p>
          <a:p>
            <a:pPr algn="just"/>
            <a:r>
              <a:rPr lang="zh-CN" altLang="en-US" sz="1400" b="0" i="0" u="none" strike="noStrike" baseline="0" dirty="0">
                <a:solidFill>
                  <a:srgbClr val="221E1F"/>
                </a:solidFill>
                <a:latin typeface="方正细黑一萀"/>
              </a:rPr>
              <a:t>快退至换刀点</a:t>
            </a:r>
          </a:p>
          <a:p>
            <a:r>
              <a:rPr lang="zh-CN" altLang="en-US" sz="1400" b="0" i="0" u="none" strike="noStrike" baseline="0" dirty="0">
                <a:solidFill>
                  <a:srgbClr val="221E1F"/>
                </a:solidFill>
                <a:latin typeface="方正细黑一萀"/>
              </a:rPr>
              <a:t>换</a:t>
            </a:r>
            <a:r>
              <a:rPr lang="en-US" altLang="zh-CN" sz="1400" b="0" i="0" u="none" strike="noStrike" baseline="0" dirty="0">
                <a:solidFill>
                  <a:srgbClr val="221E1F"/>
                </a:solidFill>
                <a:latin typeface="方正细黑一萀"/>
              </a:rPr>
              <a:t>2 </a:t>
            </a:r>
            <a:r>
              <a:rPr lang="zh-CN" altLang="en-US" sz="1400" b="0" i="0" u="none" strike="noStrike" baseline="0" dirty="0">
                <a:solidFill>
                  <a:srgbClr val="221E1F"/>
                </a:solidFill>
                <a:latin typeface="方正细黑一萀"/>
              </a:rPr>
              <a:t>号刀	</a:t>
            </a:r>
          </a:p>
          <a:p>
            <a:endParaRPr lang="en-US" altLang="zh-CN" sz="1400" b="0" i="0" u="none" strike="noStrike" baseline="0" dirty="0">
              <a:solidFill>
                <a:srgbClr val="221E1F"/>
              </a:solidFill>
              <a:latin typeface="方正细黑一"/>
            </a:endParaRPr>
          </a:p>
          <a:p>
            <a:endParaRPr lang="en-US" altLang="zh-CN" sz="1400" dirty="0">
              <a:solidFill>
                <a:srgbClr val="221E1F"/>
              </a:solidFill>
              <a:latin typeface="方正细黑一"/>
            </a:endParaRPr>
          </a:p>
          <a:p>
            <a:pPr algn="just"/>
            <a:r>
              <a:rPr lang="zh-CN" altLang="en-US" sz="1400" b="0" i="0" u="none" strike="noStrike" baseline="0" dirty="0">
                <a:solidFill>
                  <a:srgbClr val="221E1F"/>
                </a:solidFill>
                <a:latin typeface="方正细黑一萀"/>
              </a:rPr>
              <a:t>切断工件</a:t>
            </a:r>
          </a:p>
          <a:p>
            <a:endParaRPr lang="en-US" altLang="zh-CN" sz="1400" b="0" i="0" u="none" strike="noStrike" baseline="0" dirty="0">
              <a:solidFill>
                <a:srgbClr val="221E1F"/>
              </a:solidFill>
              <a:latin typeface="方正细黑一萀"/>
            </a:endParaRPr>
          </a:p>
          <a:p>
            <a:r>
              <a:rPr lang="zh-CN" altLang="en-US" sz="1400" b="0" i="0" u="none" strike="noStrike" baseline="0" dirty="0">
                <a:solidFill>
                  <a:srgbClr val="221E1F"/>
                </a:solidFill>
                <a:latin typeface="方正细黑一萀"/>
              </a:rPr>
              <a:t>程序结束</a:t>
            </a:r>
            <a:r>
              <a:rPr lang="zh-CN" altLang="en-US" sz="1800" b="0" i="0" u="none" strike="noStrike" baseline="0" dirty="0">
                <a:solidFill>
                  <a:srgbClr val="221E1F"/>
                </a:solidFill>
                <a:latin typeface="方正细黑一萀"/>
              </a:rPr>
              <a:t>	</a:t>
            </a:r>
          </a:p>
        </p:txBody>
      </p:sp>
      <p:sp>
        <p:nvSpPr>
          <p:cNvPr id="5" name="标题 1">
            <a:extLst>
              <a:ext uri="{FF2B5EF4-FFF2-40B4-BE49-F238E27FC236}">
                <a16:creationId xmlns:a16="http://schemas.microsoft.com/office/drawing/2014/main" id="{F1646D44-EB01-C38C-6E0A-E007AE50E90C}"/>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7.2 </a:t>
            </a:r>
            <a:r>
              <a:rPr lang="zh-CN" altLang="en-US" sz="2800" dirty="0">
                <a:latin typeface="+mj-ea"/>
                <a:cs typeface="+mn-ea"/>
                <a:sym typeface="+mn-lt"/>
              </a:rPr>
              <a:t>内轮廓加工</a:t>
            </a:r>
          </a:p>
        </p:txBody>
      </p:sp>
    </p:spTree>
    <p:extLst>
      <p:ext uri="{BB962C8B-B14F-4D97-AF65-F5344CB8AC3E}">
        <p14:creationId xmlns:p14="http://schemas.microsoft.com/office/powerpoint/2010/main" val="1669845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4117374" y="1155586"/>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实操加工</a:t>
            </a:r>
          </a:p>
        </p:txBody>
      </p:sp>
      <p:sp>
        <p:nvSpPr>
          <p:cNvPr id="12" name="文本占位符 5">
            <a:extLst>
              <a:ext uri="{FF2B5EF4-FFF2-40B4-BE49-F238E27FC236}">
                <a16:creationId xmlns:a16="http://schemas.microsoft.com/office/drawing/2014/main" id="{C475A55B-157E-DBB1-F56E-A37E6DE5940B}"/>
              </a:ext>
            </a:extLst>
          </p:cNvPr>
          <p:cNvSpPr txBox="1"/>
          <p:nvPr/>
        </p:nvSpPr>
        <p:spPr>
          <a:xfrm>
            <a:off x="623317" y="1679833"/>
            <a:ext cx="11046169" cy="221785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加工准备</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检查毛坯尺寸；</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开机、回参考点</a:t>
            </a:r>
            <a:r>
              <a:rPr lang="zh-CN" altLang="en-US" dirty="0">
                <a:solidFill>
                  <a:srgbClr val="221E1F"/>
                </a:solidFill>
                <a:latin typeface="方正书宋"/>
              </a:rPr>
              <a:t>；</a:t>
            </a:r>
            <a:endParaRPr lang="en-US" altLang="zh-CN"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输入程序。把编写好的程序通过数控面板输入数控车床；</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装夹工件。坯料装夹在三爪自定心卡盘中，用划线盘校正并夹紧；</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装夹刀具。把内孔车刀、切槽刀按要求依次装入</a:t>
            </a:r>
            <a:r>
              <a:rPr lang="en-US" altLang="zh-CN" sz="1800" b="0" i="0" u="none" strike="noStrike" baseline="0" dirty="0">
                <a:solidFill>
                  <a:srgbClr val="221E1F"/>
                </a:solidFill>
                <a:latin typeface="方正书宋"/>
              </a:rPr>
              <a:t>T01</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T02 </a:t>
            </a:r>
            <a:r>
              <a:rPr lang="zh-CN" altLang="en-US" sz="1800" b="0" i="0" u="none" strike="noStrike" baseline="0" dirty="0">
                <a:solidFill>
                  <a:srgbClr val="221E1F"/>
                </a:solidFill>
                <a:latin typeface="方正书宋"/>
              </a:rPr>
              <a:t>号刀位。中心钻和麻花钻装夹在尾架套筒中。</a:t>
            </a:r>
            <a:endParaRPr lang="en-US" altLang="zh-CN" sz="1800" b="0" i="0" u="none" strike="noStrike" baseline="0" dirty="0">
              <a:solidFill>
                <a:srgbClr val="221E1F"/>
              </a:solidFill>
              <a:latin typeface="方正书宋"/>
            </a:endParaRPr>
          </a:p>
        </p:txBody>
      </p:sp>
      <p:sp>
        <p:nvSpPr>
          <p:cNvPr id="2" name="文本占位符 5">
            <a:extLst>
              <a:ext uri="{FF2B5EF4-FFF2-40B4-BE49-F238E27FC236}">
                <a16:creationId xmlns:a16="http://schemas.microsoft.com/office/drawing/2014/main" id="{567ECFB1-3FDC-E489-10A7-5C0530995CB5}"/>
              </a:ext>
            </a:extLst>
          </p:cNvPr>
          <p:cNvSpPr txBox="1"/>
          <p:nvPr/>
        </p:nvSpPr>
        <p:spPr>
          <a:xfrm>
            <a:off x="623316" y="3897684"/>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对刀</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两</a:t>
            </a:r>
            <a:r>
              <a:rPr lang="zh-CN" altLang="en-US" sz="1800" b="0" i="0" u="none" strike="noStrike" baseline="0" dirty="0">
                <a:solidFill>
                  <a:srgbClr val="221E1F"/>
                </a:solidFill>
                <a:latin typeface="方正书宋"/>
              </a:rPr>
              <a:t>把刀依次采用试切法对刀，通过对刀把操作得到的零偏值分别输入到各自的补偿中。</a:t>
            </a:r>
            <a:endParaRPr lang="en-US" altLang="zh-CN" sz="1800" b="0" i="0" u="none" strike="noStrike" baseline="0" dirty="0">
              <a:solidFill>
                <a:srgbClr val="221E1F"/>
              </a:solidFill>
              <a:latin typeface="方正书宋"/>
            </a:endParaRPr>
          </a:p>
        </p:txBody>
      </p:sp>
      <p:sp>
        <p:nvSpPr>
          <p:cNvPr id="4" name="文本占位符 5">
            <a:extLst>
              <a:ext uri="{FF2B5EF4-FFF2-40B4-BE49-F238E27FC236}">
                <a16:creationId xmlns:a16="http://schemas.microsoft.com/office/drawing/2014/main" id="{86272780-5E7C-88D2-7E5F-C00624071817}"/>
              </a:ext>
            </a:extLst>
          </p:cNvPr>
          <p:cNvSpPr txBox="1"/>
          <p:nvPr/>
        </p:nvSpPr>
        <p:spPr>
          <a:xfrm>
            <a:off x="623316" y="4622048"/>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空运行及仿真</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对输入的程序进行空运行或轨迹仿真，以检验程序是否正。</a:t>
            </a:r>
            <a:endParaRPr lang="en-US" altLang="zh-CN" sz="1800" b="0" i="0" u="none" strike="noStrike" baseline="0" dirty="0">
              <a:solidFill>
                <a:srgbClr val="221E1F"/>
              </a:solidFill>
              <a:latin typeface="方正书宋"/>
            </a:endParaRPr>
          </a:p>
        </p:txBody>
      </p:sp>
      <p:sp>
        <p:nvSpPr>
          <p:cNvPr id="5" name="标题 1">
            <a:extLst>
              <a:ext uri="{FF2B5EF4-FFF2-40B4-BE49-F238E27FC236}">
                <a16:creationId xmlns:a16="http://schemas.microsoft.com/office/drawing/2014/main" id="{93D0D533-59F8-E85D-812F-3E73FD82E47D}"/>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7.2 </a:t>
            </a:r>
            <a:r>
              <a:rPr lang="zh-CN" altLang="en-US" sz="2800" dirty="0">
                <a:latin typeface="+mj-ea"/>
                <a:cs typeface="+mn-ea"/>
                <a:sym typeface="+mn-lt"/>
              </a:rPr>
              <a:t>内轮廓加工</a:t>
            </a:r>
          </a:p>
        </p:txBody>
      </p:sp>
    </p:spTree>
    <p:extLst>
      <p:ext uri="{BB962C8B-B14F-4D97-AF65-F5344CB8AC3E}">
        <p14:creationId xmlns:p14="http://schemas.microsoft.com/office/powerpoint/2010/main" val="10877444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2" name="文本占位符 5">
            <a:extLst>
              <a:ext uri="{FF2B5EF4-FFF2-40B4-BE49-F238E27FC236}">
                <a16:creationId xmlns:a16="http://schemas.microsoft.com/office/drawing/2014/main" id="{C475A55B-157E-DBB1-F56E-A37E6DE5940B}"/>
              </a:ext>
            </a:extLst>
          </p:cNvPr>
          <p:cNvSpPr txBox="1"/>
          <p:nvPr/>
        </p:nvSpPr>
        <p:spPr>
          <a:xfrm>
            <a:off x="623317" y="1679833"/>
            <a:ext cx="10455361" cy="149765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4. </a:t>
            </a:r>
            <a:r>
              <a:rPr lang="zh-CN" altLang="en-US" b="1" dirty="0">
                <a:solidFill>
                  <a:schemeClr val="accent1"/>
                </a:solidFill>
                <a:latin typeface="方正书宋"/>
              </a:rPr>
              <a:t>零件自动加工</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选择自动加工模式，打开程序，调好进给倍率，按数控启动按钮进行自动加工。加工过程中，尺寸控制通过设置刀具磨损量及加工过程中试切、试测来保证。根据测量结果， 设置刀具磨损量，运行精车内孔程序，直至符合尺寸要求为止。</a:t>
            </a:r>
            <a:endParaRPr lang="en-US" altLang="zh-CN" sz="1800" b="0" i="0" u="none" strike="noStrike" baseline="0" dirty="0">
              <a:solidFill>
                <a:srgbClr val="221E1F"/>
              </a:solidFill>
              <a:latin typeface="方正书宋"/>
            </a:endParaRPr>
          </a:p>
        </p:txBody>
      </p:sp>
      <p:sp>
        <p:nvSpPr>
          <p:cNvPr id="2" name="文本占位符 5">
            <a:extLst>
              <a:ext uri="{FF2B5EF4-FFF2-40B4-BE49-F238E27FC236}">
                <a16:creationId xmlns:a16="http://schemas.microsoft.com/office/drawing/2014/main" id="{567ECFB1-3FDC-E489-10A7-5C0530995CB5}"/>
              </a:ext>
            </a:extLst>
          </p:cNvPr>
          <p:cNvSpPr txBox="1"/>
          <p:nvPr/>
        </p:nvSpPr>
        <p:spPr>
          <a:xfrm>
            <a:off x="623317" y="3177487"/>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5. </a:t>
            </a:r>
            <a:r>
              <a:rPr lang="zh-CN" altLang="en-US" b="1" dirty="0">
                <a:solidFill>
                  <a:schemeClr val="accent1"/>
                </a:solidFill>
                <a:latin typeface="方正书宋"/>
              </a:rPr>
              <a:t>零件检测</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选择</a:t>
            </a:r>
            <a:r>
              <a:rPr lang="en-US" altLang="zh-CN" sz="1800" b="0" i="0" u="none" strike="noStrike" baseline="0" dirty="0">
                <a:solidFill>
                  <a:srgbClr val="221E1F"/>
                </a:solidFill>
                <a:latin typeface="方正书宋"/>
              </a:rPr>
              <a:t>0~150mm</a:t>
            </a:r>
            <a:r>
              <a:rPr lang="zh-CN" altLang="en-US" sz="1800" b="0" i="0" u="none" strike="noStrike" baseline="0" dirty="0">
                <a:solidFill>
                  <a:srgbClr val="221E1F"/>
                </a:solidFill>
                <a:latin typeface="方正书宋"/>
              </a:rPr>
              <a:t>的游标卡尺及</a:t>
            </a:r>
            <a:r>
              <a:rPr lang="en-US" altLang="zh-CN" sz="1800" b="0" i="0" u="none" strike="noStrike" baseline="0" dirty="0">
                <a:solidFill>
                  <a:srgbClr val="221E1F"/>
                </a:solidFill>
                <a:latin typeface="方正书宋"/>
              </a:rPr>
              <a:t>25~50mm</a:t>
            </a:r>
            <a:r>
              <a:rPr lang="zh-CN" altLang="en-US" sz="1800" b="0" i="0" u="none" strike="noStrike" baseline="0" dirty="0">
                <a:solidFill>
                  <a:srgbClr val="221E1F"/>
                </a:solidFill>
                <a:latin typeface="方正书宋"/>
              </a:rPr>
              <a:t>的内径分尺测量各相应尺寸。</a:t>
            </a:r>
            <a:endParaRPr lang="en-US" altLang="zh-CN" sz="1800" b="0" i="0" u="none" strike="noStrike" baseline="0" dirty="0">
              <a:solidFill>
                <a:srgbClr val="221E1F"/>
              </a:solidFill>
              <a:latin typeface="方正书宋"/>
            </a:endParaRPr>
          </a:p>
        </p:txBody>
      </p:sp>
      <p:sp>
        <p:nvSpPr>
          <p:cNvPr id="4" name="文本占位符 5">
            <a:extLst>
              <a:ext uri="{FF2B5EF4-FFF2-40B4-BE49-F238E27FC236}">
                <a16:creationId xmlns:a16="http://schemas.microsoft.com/office/drawing/2014/main" id="{86272780-5E7C-88D2-7E5F-C00624071817}"/>
              </a:ext>
            </a:extLst>
          </p:cNvPr>
          <p:cNvSpPr txBox="1"/>
          <p:nvPr/>
        </p:nvSpPr>
        <p:spPr>
          <a:xfrm>
            <a:off x="623317" y="3954944"/>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6. </a:t>
            </a:r>
            <a:r>
              <a:rPr lang="zh-CN" altLang="en-US" b="1" dirty="0">
                <a:solidFill>
                  <a:schemeClr val="accent1"/>
                </a:solidFill>
                <a:latin typeface="方正书宋"/>
              </a:rPr>
              <a:t>加工结束</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清理车床</a:t>
            </a:r>
            <a:endParaRPr lang="en-US" altLang="zh-CN" sz="1800" b="0" i="0" u="none" strike="noStrike" baseline="0" dirty="0">
              <a:solidFill>
                <a:srgbClr val="221E1F"/>
              </a:solidFill>
              <a:latin typeface="方正书宋"/>
            </a:endParaRPr>
          </a:p>
        </p:txBody>
      </p:sp>
      <p:sp>
        <p:nvSpPr>
          <p:cNvPr id="5" name="标题 1">
            <a:extLst>
              <a:ext uri="{FF2B5EF4-FFF2-40B4-BE49-F238E27FC236}">
                <a16:creationId xmlns:a16="http://schemas.microsoft.com/office/drawing/2014/main" id="{BE6B86EF-38AF-72DF-A725-ADDA0B8D391E}"/>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7.2 </a:t>
            </a:r>
            <a:r>
              <a:rPr lang="zh-CN" altLang="en-US" sz="2800" dirty="0">
                <a:latin typeface="+mj-ea"/>
                <a:cs typeface="+mn-ea"/>
                <a:sym typeface="+mn-lt"/>
              </a:rPr>
              <a:t>内轮廓加工</a:t>
            </a:r>
          </a:p>
        </p:txBody>
      </p:sp>
      <p:sp>
        <p:nvSpPr>
          <p:cNvPr id="6" name="标题 3">
            <a:extLst>
              <a:ext uri="{FF2B5EF4-FFF2-40B4-BE49-F238E27FC236}">
                <a16:creationId xmlns:a16="http://schemas.microsoft.com/office/drawing/2014/main" id="{B7BA1D6F-5589-CC43-6930-035C174CBC4D}"/>
              </a:ext>
            </a:extLst>
          </p:cNvPr>
          <p:cNvSpPr txBox="1">
            <a:spLocks/>
          </p:cNvSpPr>
          <p:nvPr/>
        </p:nvSpPr>
        <p:spPr>
          <a:xfrm>
            <a:off x="4117374" y="1155586"/>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实操加工</a:t>
            </a:r>
          </a:p>
        </p:txBody>
      </p:sp>
    </p:spTree>
    <p:extLst>
      <p:ext uri="{BB962C8B-B14F-4D97-AF65-F5344CB8AC3E}">
        <p14:creationId xmlns:p14="http://schemas.microsoft.com/office/powerpoint/2010/main" val="20865231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3722251" y="1155586"/>
            <a:ext cx="474749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五</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钻孔时应注意的注意事项</a:t>
            </a:r>
          </a:p>
        </p:txBody>
      </p:sp>
      <p:sp>
        <p:nvSpPr>
          <p:cNvPr id="12" name="文本占位符 5">
            <a:extLst>
              <a:ext uri="{FF2B5EF4-FFF2-40B4-BE49-F238E27FC236}">
                <a16:creationId xmlns:a16="http://schemas.microsoft.com/office/drawing/2014/main" id="{C475A55B-157E-DBB1-F56E-A37E6DE5940B}"/>
              </a:ext>
            </a:extLst>
          </p:cNvPr>
          <p:cNvSpPr txBox="1"/>
          <p:nvPr/>
        </p:nvSpPr>
        <p:spPr>
          <a:xfrm>
            <a:off x="738820" y="1793463"/>
            <a:ext cx="10455361" cy="147425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在钻孔前，必须把端面车平。</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钻头装入尾座套筒后，必须检查钻头轴线是否和工件的旋转轴线重合。</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当使用细长钻头钻孔时，事前应该用中心钻钻出一个中心孔。</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钻较深的孔时，要经常把钻头退出清除切屑。钻通孔快要钻透时，要减少进给量。</a:t>
            </a:r>
            <a:endParaRPr lang="en-US" altLang="zh-CN" sz="1800" b="0" i="0" u="none" strike="noStrike" baseline="0" dirty="0">
              <a:solidFill>
                <a:srgbClr val="221E1F"/>
              </a:solidFill>
              <a:latin typeface="方正书宋"/>
            </a:endParaRPr>
          </a:p>
        </p:txBody>
      </p:sp>
      <p:sp>
        <p:nvSpPr>
          <p:cNvPr id="29" name="标题 1">
            <a:extLst>
              <a:ext uri="{FF2B5EF4-FFF2-40B4-BE49-F238E27FC236}">
                <a16:creationId xmlns:a16="http://schemas.microsoft.com/office/drawing/2014/main" id="{D14A7485-1973-38F8-555B-056C4A657BC3}"/>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7.2 </a:t>
            </a:r>
            <a:r>
              <a:rPr lang="zh-CN" altLang="en-US" sz="2800" dirty="0">
                <a:latin typeface="+mj-ea"/>
                <a:cs typeface="+mn-ea"/>
                <a:sym typeface="+mn-lt"/>
              </a:rPr>
              <a:t>内轮廓加工</a:t>
            </a:r>
          </a:p>
        </p:txBody>
      </p:sp>
    </p:spTree>
    <p:extLst>
      <p:ext uri="{BB962C8B-B14F-4D97-AF65-F5344CB8AC3E}">
        <p14:creationId xmlns:p14="http://schemas.microsoft.com/office/powerpoint/2010/main" val="7617984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 name="标题 3">
            <a:extLst>
              <a:ext uri="{FF2B5EF4-FFF2-40B4-BE49-F238E27FC236}">
                <a16:creationId xmlns:a16="http://schemas.microsoft.com/office/drawing/2014/main" id="{10CC9AF2-6940-9E03-66C2-7788C31A067E}"/>
              </a:ext>
            </a:extLst>
          </p:cNvPr>
          <p:cNvSpPr txBox="1">
            <a:spLocks/>
          </p:cNvSpPr>
          <p:nvPr/>
        </p:nvSpPr>
        <p:spPr>
          <a:xfrm>
            <a:off x="3722251" y="1120213"/>
            <a:ext cx="474749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六</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sp>
        <p:nvSpPr>
          <p:cNvPr id="5" name="文本占位符 5">
            <a:extLst>
              <a:ext uri="{FF2B5EF4-FFF2-40B4-BE49-F238E27FC236}">
                <a16:creationId xmlns:a16="http://schemas.microsoft.com/office/drawing/2014/main" id="{9064DDD8-5148-C4B7-8F04-4A917D762350}"/>
              </a:ext>
            </a:extLst>
          </p:cNvPr>
          <p:cNvSpPr txBox="1"/>
          <p:nvPr/>
        </p:nvSpPr>
        <p:spPr>
          <a:xfrm>
            <a:off x="1279922" y="1839571"/>
            <a:ext cx="10455361" cy="185178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zh-CN" altLang="en-US" sz="1800" b="1" i="0" u="none" strike="noStrike" baseline="0" dirty="0">
                <a:solidFill>
                  <a:schemeClr val="accent1"/>
                </a:solidFill>
                <a:latin typeface="方正书宋"/>
              </a:rPr>
              <a:t>试说明内轮廓加工工艺方法。</a:t>
            </a:r>
          </a:p>
          <a:p>
            <a:pPr marL="0" indent="0" algn="just">
              <a:buNone/>
            </a:pPr>
            <a:endParaRPr lang="en-US" altLang="zh-CN" sz="1800" b="1" i="0" u="none" strike="noStrike" baseline="0" dirty="0">
              <a:solidFill>
                <a:schemeClr val="accent1"/>
              </a:solidFill>
              <a:latin typeface="方正书宋"/>
            </a:endParaRPr>
          </a:p>
          <a:p>
            <a:pPr marL="0" indent="0" algn="just">
              <a:buNone/>
            </a:pPr>
            <a:r>
              <a:rPr lang="zh-CN" altLang="en-US" sz="1800" b="1" i="0" u="none" strike="noStrike" baseline="0" dirty="0">
                <a:solidFill>
                  <a:schemeClr val="accent1"/>
                </a:solidFill>
                <a:latin typeface="方正书宋"/>
              </a:rPr>
              <a:t>不通孔车刀与通孔车刀有什么区别？ </a:t>
            </a:r>
          </a:p>
          <a:p>
            <a:pPr marL="0" indent="0" algn="just">
              <a:buNone/>
            </a:pPr>
            <a:endParaRPr lang="en-US" altLang="zh-CN" sz="1800" b="1" i="0" u="none" strike="noStrike" baseline="0" dirty="0">
              <a:solidFill>
                <a:schemeClr val="accent1"/>
              </a:solidFill>
              <a:latin typeface="方正书宋"/>
            </a:endParaRPr>
          </a:p>
          <a:p>
            <a:pPr marL="0" indent="0" algn="just">
              <a:buNone/>
            </a:pPr>
            <a:r>
              <a:rPr lang="zh-CN" altLang="en-US" sz="1800" b="1" i="0" u="none" strike="noStrike" baseline="0" dirty="0">
                <a:solidFill>
                  <a:schemeClr val="accent1"/>
                </a:solidFill>
                <a:latin typeface="方正书宋"/>
              </a:rPr>
              <a:t>编制如右图所示的零件内轮廓的加工程序。</a:t>
            </a:r>
          </a:p>
        </p:txBody>
      </p:sp>
      <p:sp>
        <p:nvSpPr>
          <p:cNvPr id="9" name="文本框 8">
            <a:extLst>
              <a:ext uri="{FF2B5EF4-FFF2-40B4-BE49-F238E27FC236}">
                <a16:creationId xmlns:a16="http://schemas.microsoft.com/office/drawing/2014/main" id="{892751F9-4069-F09E-3B57-D6B898D0E93B}"/>
              </a:ext>
            </a:extLst>
          </p:cNvPr>
          <p:cNvSpPr txBox="1"/>
          <p:nvPr/>
        </p:nvSpPr>
        <p:spPr>
          <a:xfrm>
            <a:off x="8347361" y="6053175"/>
            <a:ext cx="1907240" cy="338554"/>
          </a:xfrm>
          <a:prstGeom prst="rect">
            <a:avLst/>
          </a:prstGeom>
          <a:noFill/>
        </p:spPr>
        <p:txBody>
          <a:bodyPr wrap="square">
            <a:spAutoFit/>
          </a:bodyPr>
          <a:lstStyle/>
          <a:p>
            <a:pPr algn="ctr"/>
            <a:r>
              <a:rPr lang="zh-CN" altLang="en-US" sz="1600" b="1" spc="-150" dirty="0">
                <a:solidFill>
                  <a:srgbClr val="221E1F"/>
                </a:solidFill>
                <a:latin typeface="方正书宋"/>
              </a:rPr>
              <a:t>内外轮廓加工练习题</a:t>
            </a:r>
            <a:endParaRPr lang="zh-CN" altLang="en-US" sz="1600" b="1" spc="-150" dirty="0"/>
          </a:p>
        </p:txBody>
      </p:sp>
      <p:sp>
        <p:nvSpPr>
          <p:cNvPr id="10" name="1">
            <a:extLst>
              <a:ext uri="{FF2B5EF4-FFF2-40B4-BE49-F238E27FC236}">
                <a16:creationId xmlns:a16="http://schemas.microsoft.com/office/drawing/2014/main" id="{9BC79635-C65D-465D-1D23-BEDC2C43372B}"/>
              </a:ext>
            </a:extLst>
          </p:cNvPr>
          <p:cNvSpPr/>
          <p:nvPr/>
        </p:nvSpPr>
        <p:spPr bwMode="auto">
          <a:xfrm rot="5400000">
            <a:off x="841416" y="1808611"/>
            <a:ext cx="505489" cy="37335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3" name="Index-1">
            <a:extLst>
              <a:ext uri="{FF2B5EF4-FFF2-40B4-BE49-F238E27FC236}">
                <a16:creationId xmlns:a16="http://schemas.microsoft.com/office/drawing/2014/main" id="{AA9F7653-8BDE-4585-4CB4-33901A12E62F}"/>
              </a:ext>
            </a:extLst>
          </p:cNvPr>
          <p:cNvSpPr txBox="1"/>
          <p:nvPr/>
        </p:nvSpPr>
        <p:spPr>
          <a:xfrm>
            <a:off x="516646" y="1780559"/>
            <a:ext cx="4676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accent1"/>
                </a:solidFill>
                <a:latin typeface="Arial" panose="020B0604020202020204" pitchFamily="34" charset="0"/>
                <a:ea typeface="微软雅黑" panose="020B0503020204020204" pitchFamily="34" charset="-122"/>
              </a:rPr>
              <a:t>01</a:t>
            </a:r>
            <a:endParaRPr lang="zh-CN" altLang="en-US" sz="2000" b="1" dirty="0">
              <a:solidFill>
                <a:schemeClr val="accent1"/>
              </a:solidFill>
              <a:latin typeface="Arial" panose="020B0604020202020204" pitchFamily="34" charset="0"/>
              <a:ea typeface="微软雅黑" panose="020B0503020204020204" pitchFamily="34" charset="-122"/>
            </a:endParaRPr>
          </a:p>
        </p:txBody>
      </p:sp>
      <p:sp>
        <p:nvSpPr>
          <p:cNvPr id="14" name="1">
            <a:extLst>
              <a:ext uri="{FF2B5EF4-FFF2-40B4-BE49-F238E27FC236}">
                <a16:creationId xmlns:a16="http://schemas.microsoft.com/office/drawing/2014/main" id="{F885DD67-95E9-AD03-CA17-6036739EE912}"/>
              </a:ext>
            </a:extLst>
          </p:cNvPr>
          <p:cNvSpPr/>
          <p:nvPr/>
        </p:nvSpPr>
        <p:spPr bwMode="auto">
          <a:xfrm rot="5400000">
            <a:off x="840498" y="2549449"/>
            <a:ext cx="505489" cy="37335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20" name="Index-1">
            <a:extLst>
              <a:ext uri="{FF2B5EF4-FFF2-40B4-BE49-F238E27FC236}">
                <a16:creationId xmlns:a16="http://schemas.microsoft.com/office/drawing/2014/main" id="{32AC5054-E54B-41A3-1661-408C46ED4997}"/>
              </a:ext>
            </a:extLst>
          </p:cNvPr>
          <p:cNvSpPr txBox="1"/>
          <p:nvPr/>
        </p:nvSpPr>
        <p:spPr>
          <a:xfrm>
            <a:off x="515728" y="2521397"/>
            <a:ext cx="4676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accent1"/>
                </a:solidFill>
                <a:latin typeface="Arial" panose="020B0604020202020204" pitchFamily="34" charset="0"/>
                <a:ea typeface="微软雅黑" panose="020B0503020204020204" pitchFamily="34" charset="-122"/>
              </a:rPr>
              <a:t>02</a:t>
            </a:r>
            <a:endParaRPr lang="zh-CN" altLang="en-US" sz="2000" b="1" dirty="0">
              <a:solidFill>
                <a:schemeClr val="accent1"/>
              </a:solidFill>
              <a:latin typeface="Arial" panose="020B0604020202020204" pitchFamily="34" charset="0"/>
              <a:ea typeface="微软雅黑" panose="020B0503020204020204" pitchFamily="34" charset="-122"/>
            </a:endParaRPr>
          </a:p>
        </p:txBody>
      </p:sp>
      <p:sp>
        <p:nvSpPr>
          <p:cNvPr id="21" name="1">
            <a:extLst>
              <a:ext uri="{FF2B5EF4-FFF2-40B4-BE49-F238E27FC236}">
                <a16:creationId xmlns:a16="http://schemas.microsoft.com/office/drawing/2014/main" id="{6B904F9B-EBE3-9DD9-2190-2A74562B2AE0}"/>
              </a:ext>
            </a:extLst>
          </p:cNvPr>
          <p:cNvSpPr/>
          <p:nvPr/>
        </p:nvSpPr>
        <p:spPr bwMode="auto">
          <a:xfrm rot="5400000">
            <a:off x="832218" y="3300996"/>
            <a:ext cx="505489" cy="37335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22" name="Index-1">
            <a:extLst>
              <a:ext uri="{FF2B5EF4-FFF2-40B4-BE49-F238E27FC236}">
                <a16:creationId xmlns:a16="http://schemas.microsoft.com/office/drawing/2014/main" id="{DD9E014E-232D-E755-DE6C-BE663909C465}"/>
              </a:ext>
            </a:extLst>
          </p:cNvPr>
          <p:cNvSpPr txBox="1"/>
          <p:nvPr/>
        </p:nvSpPr>
        <p:spPr>
          <a:xfrm>
            <a:off x="507448" y="3272944"/>
            <a:ext cx="4676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accent1"/>
                </a:solidFill>
                <a:latin typeface="Arial" panose="020B0604020202020204" pitchFamily="34" charset="0"/>
                <a:ea typeface="微软雅黑" panose="020B0503020204020204" pitchFamily="34" charset="-122"/>
              </a:rPr>
              <a:t>03</a:t>
            </a:r>
            <a:endParaRPr lang="zh-CN" altLang="en-US" sz="2000" b="1" dirty="0">
              <a:solidFill>
                <a:schemeClr val="accent1"/>
              </a:solidFill>
              <a:latin typeface="Arial" panose="020B0604020202020204" pitchFamily="34" charset="0"/>
              <a:ea typeface="微软雅黑" panose="020B0503020204020204" pitchFamily="34" charset="-122"/>
            </a:endParaRPr>
          </a:p>
        </p:txBody>
      </p:sp>
      <p:pic>
        <p:nvPicPr>
          <p:cNvPr id="6" name="图片 5">
            <a:extLst>
              <a:ext uri="{FF2B5EF4-FFF2-40B4-BE49-F238E27FC236}">
                <a16:creationId xmlns:a16="http://schemas.microsoft.com/office/drawing/2014/main" id="{B90B1A5C-0ECF-032A-5B51-193D22E21AA6}"/>
              </a:ext>
            </a:extLst>
          </p:cNvPr>
          <p:cNvPicPr>
            <a:picLocks noChangeAspect="1"/>
          </p:cNvPicPr>
          <p:nvPr/>
        </p:nvPicPr>
        <p:blipFill>
          <a:blip r:embed="rId3"/>
          <a:stretch>
            <a:fillRect/>
          </a:stretch>
        </p:blipFill>
        <p:spPr>
          <a:xfrm>
            <a:off x="7437120" y="1652401"/>
            <a:ext cx="3727722" cy="1874572"/>
          </a:xfrm>
          <a:prstGeom prst="rect">
            <a:avLst/>
          </a:prstGeom>
        </p:spPr>
      </p:pic>
      <p:pic>
        <p:nvPicPr>
          <p:cNvPr id="8" name="图片 7">
            <a:extLst>
              <a:ext uri="{FF2B5EF4-FFF2-40B4-BE49-F238E27FC236}">
                <a16:creationId xmlns:a16="http://schemas.microsoft.com/office/drawing/2014/main" id="{18C77635-66FE-95A6-5865-968E70CA041C}"/>
              </a:ext>
            </a:extLst>
          </p:cNvPr>
          <p:cNvPicPr>
            <a:picLocks noChangeAspect="1"/>
          </p:cNvPicPr>
          <p:nvPr/>
        </p:nvPicPr>
        <p:blipFill>
          <a:blip r:embed="rId4"/>
          <a:stretch>
            <a:fillRect/>
          </a:stretch>
        </p:blipFill>
        <p:spPr>
          <a:xfrm>
            <a:off x="7820524" y="3526973"/>
            <a:ext cx="2960914" cy="2391508"/>
          </a:xfrm>
          <a:prstGeom prst="rect">
            <a:avLst/>
          </a:prstGeom>
        </p:spPr>
      </p:pic>
      <p:sp>
        <p:nvSpPr>
          <p:cNvPr id="15" name="标题 1">
            <a:extLst>
              <a:ext uri="{FF2B5EF4-FFF2-40B4-BE49-F238E27FC236}">
                <a16:creationId xmlns:a16="http://schemas.microsoft.com/office/drawing/2014/main" id="{536348D1-A43D-8AF6-567C-C78ECD93A9D9}"/>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7.2 </a:t>
            </a:r>
            <a:r>
              <a:rPr lang="zh-CN" altLang="en-US" sz="2800" dirty="0">
                <a:latin typeface="+mj-ea"/>
                <a:cs typeface="+mn-ea"/>
                <a:sym typeface="+mn-lt"/>
              </a:rPr>
              <a:t>内轮廓加工</a:t>
            </a:r>
          </a:p>
        </p:txBody>
      </p:sp>
    </p:spTree>
    <p:extLst>
      <p:ext uri="{BB962C8B-B14F-4D97-AF65-F5344CB8AC3E}">
        <p14:creationId xmlns:p14="http://schemas.microsoft.com/office/powerpoint/2010/main" val="5264958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盘套类零件加工训练</a:t>
            </a:r>
          </a:p>
        </p:txBody>
      </p:sp>
      <p:sp>
        <p:nvSpPr>
          <p:cNvPr id="6" name="文本占位符 5"/>
          <p:cNvSpPr>
            <a:spLocks noGrp="1"/>
          </p:cNvSpPr>
          <p:nvPr>
            <p:ph type="body" idx="1"/>
          </p:nvPr>
        </p:nvSpPr>
        <p:spPr>
          <a:xfrm>
            <a:off x="2196459" y="3593748"/>
            <a:ext cx="6529529" cy="2239844"/>
          </a:xfrm>
        </p:spPr>
        <p:txBody>
          <a:bodyPr wrap="square">
            <a:spAutoFit/>
          </a:bodyPr>
          <a:lstStyle/>
          <a:p>
            <a:pPr lvl="0"/>
            <a:r>
              <a:rPr lang="zh-CN" altLang="en-US" sz="2400" b="1" dirty="0">
                <a:cs typeface="+mn-ea"/>
                <a:sym typeface="+mn-lt"/>
              </a:rPr>
              <a:t>任务</a:t>
            </a:r>
            <a:r>
              <a:rPr lang="en-US" altLang="zh-CN" sz="2400" b="1" dirty="0">
                <a:cs typeface="+mn-ea"/>
                <a:sym typeface="+mn-lt"/>
              </a:rPr>
              <a:t>7.1 </a:t>
            </a:r>
            <a:r>
              <a:rPr lang="zh-CN" altLang="en-US" sz="2400" b="1" dirty="0">
                <a:cs typeface="+mn-ea"/>
                <a:sym typeface="+mn-lt"/>
              </a:rPr>
              <a:t>外轮廓加工</a:t>
            </a:r>
            <a:endParaRPr lang="en-US" altLang="zh-CN" sz="2400" b="1" dirty="0">
              <a:cs typeface="+mn-ea"/>
              <a:sym typeface="+mn-lt"/>
            </a:endParaRPr>
          </a:p>
          <a:p>
            <a:r>
              <a:rPr lang="zh-CN" altLang="en-US" sz="2400" b="1" dirty="0">
                <a:cs typeface="+mn-ea"/>
                <a:sym typeface="+mn-lt"/>
              </a:rPr>
              <a:t>任务</a:t>
            </a:r>
            <a:r>
              <a:rPr lang="en-US" altLang="zh-CN" sz="2400" b="1" dirty="0">
                <a:cs typeface="+mn-ea"/>
                <a:sym typeface="+mn-lt"/>
              </a:rPr>
              <a:t>7.2 </a:t>
            </a:r>
            <a:r>
              <a:rPr lang="zh-CN" altLang="en-US" sz="2400" b="1" dirty="0">
                <a:cs typeface="+mn-ea"/>
                <a:sym typeface="+mn-lt"/>
              </a:rPr>
              <a:t>内轮廓加工</a:t>
            </a:r>
            <a:endParaRPr lang="en-US" altLang="zh-CN" sz="2400" b="1" dirty="0">
              <a:cs typeface="+mn-ea"/>
              <a:sym typeface="+mn-lt"/>
            </a:endParaRPr>
          </a:p>
          <a:p>
            <a:r>
              <a:rPr lang="zh-CN" altLang="en-US" sz="2400" b="1" dirty="0">
                <a:cs typeface="+mn-ea"/>
                <a:sym typeface="+mn-lt"/>
              </a:rPr>
              <a:t>任务</a:t>
            </a:r>
            <a:r>
              <a:rPr lang="en-US" altLang="zh-CN" sz="2400" b="1" dirty="0">
                <a:cs typeface="+mn-ea"/>
                <a:sym typeface="+mn-lt"/>
              </a:rPr>
              <a:t>7.3 </a:t>
            </a:r>
            <a:r>
              <a:rPr lang="zh-CN" altLang="en-US" sz="2400" b="1" dirty="0">
                <a:cs typeface="+mn-ea"/>
                <a:sym typeface="+mn-lt"/>
              </a:rPr>
              <a:t>沟槽加工</a:t>
            </a:r>
            <a:endParaRPr lang="en-US" altLang="zh-CN" sz="2400" b="1" dirty="0">
              <a:cs typeface="+mn-ea"/>
              <a:sym typeface="+mn-lt"/>
            </a:endParaRPr>
          </a:p>
          <a:p>
            <a:r>
              <a:rPr lang="zh-CN" altLang="en-US" sz="2400" b="1" dirty="0">
                <a:cs typeface="+mn-ea"/>
                <a:sym typeface="+mn-lt"/>
              </a:rPr>
              <a:t>任务</a:t>
            </a:r>
            <a:r>
              <a:rPr lang="en-US" altLang="zh-CN" sz="2400" b="1" dirty="0">
                <a:cs typeface="+mn-ea"/>
                <a:sym typeface="+mn-lt"/>
              </a:rPr>
              <a:t>7.4 </a:t>
            </a:r>
            <a:r>
              <a:rPr lang="zh-CN" altLang="en-US" sz="2400" b="1" dirty="0">
                <a:cs typeface="+mn-ea"/>
                <a:sym typeface="+mn-lt"/>
              </a:rPr>
              <a:t>综合训练</a:t>
            </a:r>
            <a:endParaRPr lang="en-US" altLang="zh-CN" sz="2400" b="1" dirty="0">
              <a:cs typeface="+mn-ea"/>
              <a:sym typeface="+mn-lt"/>
            </a:endParaRP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7</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 name="标题 3">
            <a:extLst>
              <a:ext uri="{FF2B5EF4-FFF2-40B4-BE49-F238E27FC236}">
                <a16:creationId xmlns:a16="http://schemas.microsoft.com/office/drawing/2014/main" id="{959611FA-B996-6795-2279-637ACF617A88}"/>
              </a:ext>
            </a:extLst>
          </p:cNvPr>
          <p:cNvSpPr txBox="1">
            <a:spLocks/>
          </p:cNvSpPr>
          <p:nvPr/>
        </p:nvSpPr>
        <p:spPr>
          <a:xfrm>
            <a:off x="4476435" y="1092323"/>
            <a:ext cx="3239125"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sz="2400" dirty="0">
                <a:solidFill>
                  <a:schemeClr val="accent1"/>
                </a:solidFill>
                <a:latin typeface="Arial" panose="020B0604020202020204" pitchFamily="34" charset="0"/>
                <a:ea typeface="微软雅黑" panose="020B0503020204020204" pitchFamily="34" charset="-122"/>
              </a:rPr>
              <a:t>六</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graphicFrame>
        <p:nvGraphicFramePr>
          <p:cNvPr id="21" name="表格 20">
            <a:extLst>
              <a:ext uri="{FF2B5EF4-FFF2-40B4-BE49-F238E27FC236}">
                <a16:creationId xmlns:a16="http://schemas.microsoft.com/office/drawing/2014/main" id="{A7A76BD6-DDE8-8C74-3F1E-A0E8C36F51FD}"/>
              </a:ext>
            </a:extLst>
          </p:cNvPr>
          <p:cNvGraphicFramePr>
            <a:graphicFrameLocks noGrp="1"/>
          </p:cNvGraphicFramePr>
          <p:nvPr>
            <p:extLst>
              <p:ext uri="{D42A27DB-BD31-4B8C-83A1-F6EECF244321}">
                <p14:modId xmlns:p14="http://schemas.microsoft.com/office/powerpoint/2010/main" val="1477350026"/>
              </p:ext>
            </p:extLst>
          </p:nvPr>
        </p:nvGraphicFramePr>
        <p:xfrm>
          <a:off x="676197" y="2280965"/>
          <a:ext cx="5733450" cy="4345201"/>
        </p:xfrm>
        <a:graphic>
          <a:graphicData uri="http://schemas.openxmlformats.org/drawingml/2006/table">
            <a:tbl>
              <a:tblPr>
                <a:tableStyleId>{5C22544A-7EE6-4342-B048-85BDC9FD1C3A}</a:tableStyleId>
              </a:tblPr>
              <a:tblGrid>
                <a:gridCol w="832212">
                  <a:extLst>
                    <a:ext uri="{9D8B030D-6E8A-4147-A177-3AD203B41FA5}">
                      <a16:colId xmlns:a16="http://schemas.microsoft.com/office/drawing/2014/main" val="20000"/>
                    </a:ext>
                  </a:extLst>
                </a:gridCol>
                <a:gridCol w="71730">
                  <a:extLst>
                    <a:ext uri="{9D8B030D-6E8A-4147-A177-3AD203B41FA5}">
                      <a16:colId xmlns:a16="http://schemas.microsoft.com/office/drawing/2014/main" val="2706046263"/>
                    </a:ext>
                  </a:extLst>
                </a:gridCol>
                <a:gridCol w="710291">
                  <a:extLst>
                    <a:ext uri="{9D8B030D-6E8A-4147-A177-3AD203B41FA5}">
                      <a16:colId xmlns:a16="http://schemas.microsoft.com/office/drawing/2014/main" val="20001"/>
                    </a:ext>
                  </a:extLst>
                </a:gridCol>
                <a:gridCol w="195614">
                  <a:extLst>
                    <a:ext uri="{9D8B030D-6E8A-4147-A177-3AD203B41FA5}">
                      <a16:colId xmlns:a16="http://schemas.microsoft.com/office/drawing/2014/main" val="766066449"/>
                    </a:ext>
                  </a:extLst>
                </a:gridCol>
                <a:gridCol w="586408">
                  <a:extLst>
                    <a:ext uri="{9D8B030D-6E8A-4147-A177-3AD203B41FA5}">
                      <a16:colId xmlns:a16="http://schemas.microsoft.com/office/drawing/2014/main" val="3262964737"/>
                    </a:ext>
                  </a:extLst>
                </a:gridCol>
                <a:gridCol w="319498">
                  <a:extLst>
                    <a:ext uri="{9D8B030D-6E8A-4147-A177-3AD203B41FA5}">
                      <a16:colId xmlns:a16="http://schemas.microsoft.com/office/drawing/2014/main" val="1079243685"/>
                    </a:ext>
                  </a:extLst>
                </a:gridCol>
                <a:gridCol w="462524">
                  <a:extLst>
                    <a:ext uri="{9D8B030D-6E8A-4147-A177-3AD203B41FA5}">
                      <a16:colId xmlns:a16="http://schemas.microsoft.com/office/drawing/2014/main" val="20002"/>
                    </a:ext>
                  </a:extLst>
                </a:gridCol>
                <a:gridCol w="549589">
                  <a:extLst>
                    <a:ext uri="{9D8B030D-6E8A-4147-A177-3AD203B41FA5}">
                      <a16:colId xmlns:a16="http://schemas.microsoft.com/office/drawing/2014/main" val="3755936952"/>
                    </a:ext>
                  </a:extLst>
                </a:gridCol>
                <a:gridCol w="465542">
                  <a:extLst>
                    <a:ext uri="{9D8B030D-6E8A-4147-A177-3AD203B41FA5}">
                      <a16:colId xmlns:a16="http://schemas.microsoft.com/office/drawing/2014/main" val="20003"/>
                    </a:ext>
                  </a:extLst>
                </a:gridCol>
                <a:gridCol w="1540042">
                  <a:extLst>
                    <a:ext uri="{9D8B030D-6E8A-4147-A177-3AD203B41FA5}">
                      <a16:colId xmlns:a16="http://schemas.microsoft.com/office/drawing/2014/main" val="1693895718"/>
                    </a:ext>
                  </a:extLst>
                </a:gridCol>
              </a:tblGrid>
              <a:tr h="353003">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实训项目</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4">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日期</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10000"/>
                  </a:ext>
                </a:extLst>
              </a:tr>
              <a:tr h="320984">
                <a:tc gridSpan="2">
                  <a:txBody>
                    <a:bodyPr/>
                    <a:lstStyle/>
                    <a:p>
                      <a:pPr algn="ctr" fontAlgn="ctr"/>
                      <a:r>
                        <a:rPr lang="zh-CN" altLang="en-US" sz="1400" b="0" i="0" u="none" strike="noStrike" dirty="0">
                          <a:solidFill>
                            <a:srgbClr val="000000"/>
                          </a:solidFill>
                          <a:effectLst/>
                          <a:latin typeface="+mj-ea"/>
                          <a:ea typeface="+mj-ea"/>
                        </a:rPr>
                        <a:t>实训地点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400" b="0" i="0" u="none" strike="noStrike" kern="1200" baseline="0" dirty="0">
                          <a:solidFill>
                            <a:schemeClr val="dk1"/>
                          </a:solidFill>
                          <a:latin typeface="+mn-lt"/>
                          <a:ea typeface="+mn-ea"/>
                          <a:cs typeface="+mn-cs"/>
                        </a:rPr>
                        <a:t>材料</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r>
                        <a:rPr lang="zh-CN" altLang="en-US" sz="1400" u="none" strike="noStrike" kern="1200" dirty="0">
                          <a:solidFill>
                            <a:schemeClr val="dk1"/>
                          </a:solidFill>
                          <a:effectLst/>
                          <a:latin typeface="+mn-lt"/>
                          <a:ea typeface="+mn-ea"/>
                          <a:cs typeface="+mn-cs"/>
                        </a:rPr>
                        <a:t>指导教师</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332056350"/>
                  </a:ext>
                </a:extLst>
              </a:tr>
              <a:tr h="320984">
                <a:tc gridSpan="2">
                  <a:txBody>
                    <a:bodyPr/>
                    <a:lstStyle/>
                    <a:p>
                      <a:pPr algn="ctr" fontAlgn="ctr"/>
                      <a:r>
                        <a:rPr lang="zh-CN" altLang="en-US" sz="1400" b="0" i="0" u="none" strike="noStrike" dirty="0">
                          <a:solidFill>
                            <a:srgbClr val="000000"/>
                          </a:solidFill>
                          <a:effectLst/>
                          <a:latin typeface="+mj-ea"/>
                          <a:ea typeface="+mj-ea"/>
                        </a:rPr>
                        <a:t>设备名称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400" b="0" i="0" u="none" strike="noStrike" kern="1200" baseline="0" dirty="0">
                          <a:solidFill>
                            <a:schemeClr val="dk1"/>
                          </a:solidFill>
                          <a:latin typeface="+mn-lt"/>
                          <a:ea typeface="+mn-ea"/>
                          <a:cs typeface="+mn-cs"/>
                        </a:rPr>
                        <a:t>毛坯</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837530459"/>
                  </a:ext>
                </a:extLst>
              </a:tr>
              <a:tr h="320984">
                <a:tc gridSpan="2">
                  <a:txBody>
                    <a:bodyPr/>
                    <a:lstStyle/>
                    <a:p>
                      <a:pPr algn="ctr" fontAlgn="ctr"/>
                      <a:r>
                        <a:rPr lang="zh-CN" altLang="en-US" sz="1400" b="0" i="0" u="none" strike="noStrike" dirty="0">
                          <a:solidFill>
                            <a:srgbClr val="000000"/>
                          </a:solidFill>
                          <a:effectLst/>
                          <a:latin typeface="+mj-ea"/>
                          <a:ea typeface="+mj-ea"/>
                        </a:rPr>
                        <a:t>设备型号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400" b="0" i="0" u="none" strike="noStrike" kern="1200" baseline="0" dirty="0">
                          <a:solidFill>
                            <a:schemeClr val="dk1"/>
                          </a:solidFill>
                          <a:latin typeface="+mn-lt"/>
                          <a:ea typeface="+mn-ea"/>
                          <a:cs typeface="+mn-cs"/>
                        </a:rPr>
                        <a:t>规格</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2729839258"/>
                  </a:ext>
                </a:extLst>
              </a:tr>
              <a:tr h="370801">
                <a:tc gridSpan="10">
                  <a:txBody>
                    <a:bodyPr/>
                    <a:lstStyle/>
                    <a:p>
                      <a:pPr algn="l" fontAlgn="ctr"/>
                      <a:r>
                        <a:rPr lang="zh-CN" altLang="en-US" sz="1400" b="0" i="0" u="none" strike="noStrike" dirty="0">
                          <a:solidFill>
                            <a:srgbClr val="000000"/>
                          </a:solidFill>
                          <a:effectLst/>
                          <a:latin typeface="+mj-ea"/>
                          <a:ea typeface="+mj-ea"/>
                        </a:rPr>
                        <a:t>实训目的、要求</a:t>
                      </a:r>
                      <a:endParaRPr lang="en-US" altLang="zh-CN"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marL="0" algn="l" defTabSz="914400" rtl="0" eaLnBrk="1" fontAlgn="ctr" latinLnBrk="0" hangingPunct="1"/>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pPr marL="0" algn="l"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360564041"/>
                  </a:ext>
                </a:extLst>
              </a:tr>
              <a:tr h="314519">
                <a:tc rowSpan="2">
                  <a:txBody>
                    <a:bodyPr/>
                    <a:lstStyle/>
                    <a:p>
                      <a:pPr algn="ctr" fontAlgn="ctr"/>
                      <a:r>
                        <a:rPr lang="zh-CN" altLang="en-US" sz="1400" b="0" i="0" u="none" strike="noStrike" dirty="0">
                          <a:solidFill>
                            <a:srgbClr val="000000"/>
                          </a:solidFill>
                          <a:effectLst/>
                          <a:latin typeface="+mj-ea"/>
                          <a:ea typeface="+mj-ea"/>
                        </a:rPr>
                        <a:t>序号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2">
                  <a:txBody>
                    <a:bodyPr/>
                    <a:lstStyle/>
                    <a:p>
                      <a:pPr algn="ctr" fontAlgn="ctr"/>
                      <a:r>
                        <a:rPr lang="zh-CN" altLang="en-US" sz="1400" b="0" i="0" u="none" strike="noStrike" dirty="0">
                          <a:solidFill>
                            <a:srgbClr val="000000"/>
                          </a:solidFill>
                          <a:effectLst/>
                          <a:latin typeface="+mj-ea"/>
                          <a:ea typeface="+mj-ea"/>
                        </a:rPr>
                        <a:t>工序、工步内容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lang="zh-CN" altLang="en-US"/>
                    </a:p>
                  </a:txBody>
                  <a:tcPr/>
                </a:tc>
                <a:tc gridSpan="6">
                  <a:txBody>
                    <a:bodyPr/>
                    <a:lstStyle/>
                    <a:p>
                      <a:pPr algn="ctr" fontAlgn="ctr"/>
                      <a:r>
                        <a:rPr lang="zh-CN" altLang="en-US" sz="1400" b="0" i="0" u="none" strike="noStrike" dirty="0">
                          <a:solidFill>
                            <a:srgbClr val="000000"/>
                          </a:solidFill>
                          <a:effectLst/>
                          <a:latin typeface="+mj-ea"/>
                          <a:ea typeface="+mj-ea"/>
                        </a:rPr>
                        <a:t>切削用量</a:t>
                      </a:r>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6811650"/>
                  </a:ext>
                </a:extLst>
              </a:tr>
              <a:tr h="415933">
                <a:tc vMerge="1">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vMerge="1">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zh-CN" altLang="en-US"/>
                    </a:p>
                  </a:txBody>
                  <a:tcPr/>
                </a:tc>
                <a:tc gridSpan="2">
                  <a:txBody>
                    <a:bodyPr/>
                    <a:lstStyle/>
                    <a:p>
                      <a:pPr algn="ctr" fontAlgn="ctr"/>
                      <a:r>
                        <a:rPr lang="en-US" altLang="zh-CN" sz="1400" b="0" i="1" u="none" strike="noStrike" dirty="0">
                          <a:solidFill>
                            <a:srgbClr val="000000"/>
                          </a:solidFill>
                          <a:effectLst/>
                          <a:latin typeface="+mj-ea"/>
                          <a:ea typeface="+mj-ea"/>
                        </a:rPr>
                        <a:t>a</a:t>
                      </a:r>
                      <a:r>
                        <a:rPr lang="en-US" altLang="zh-CN" sz="1200" b="0" i="1" u="none" strike="noStrike" dirty="0">
                          <a:solidFill>
                            <a:srgbClr val="000000"/>
                          </a:solidFill>
                          <a:effectLst/>
                          <a:latin typeface="+mj-ea"/>
                          <a:ea typeface="+mj-ea"/>
                        </a:rPr>
                        <a:t>p</a:t>
                      </a:r>
                    </a:p>
                    <a:p>
                      <a:pPr algn="ctr" fontAlgn="ctr"/>
                      <a:r>
                        <a:rPr lang="zh-CN" altLang="en-US" sz="1200" b="0" i="0" u="none" strike="noStrike" dirty="0">
                          <a:solidFill>
                            <a:srgbClr val="000000"/>
                          </a:solidFill>
                          <a:effectLst/>
                          <a:latin typeface="+mj-ea"/>
                          <a:ea typeface="+mj-ea"/>
                        </a:rPr>
                        <a:t>（</a:t>
                      </a:r>
                      <a:r>
                        <a:rPr lang="en-US" altLang="zh-CN" sz="1200" b="0" i="0" u="none" strike="noStrike" dirty="0">
                          <a:solidFill>
                            <a:srgbClr val="000000"/>
                          </a:solidFill>
                          <a:effectLst/>
                          <a:latin typeface="+mj-ea"/>
                          <a:ea typeface="+mj-ea"/>
                        </a:rPr>
                        <a:t>mm</a:t>
                      </a:r>
                      <a:r>
                        <a:rPr lang="zh-CN" altLang="en-US" sz="1200" b="0" i="0" u="none" strike="noStrike" dirty="0">
                          <a:solidFill>
                            <a:srgbClr val="000000"/>
                          </a:solidFill>
                          <a:effectLst/>
                          <a:latin typeface="+mj-ea"/>
                          <a:ea typeface="+mj-ea"/>
                        </a:rPr>
                        <a:t>）</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r>
                        <a:rPr lang="en-US" altLang="zh-CN" sz="1400" b="0" i="1" u="none" strike="noStrike" dirty="0">
                          <a:solidFill>
                            <a:srgbClr val="000000"/>
                          </a:solidFill>
                          <a:effectLst/>
                          <a:latin typeface="+mj-ea"/>
                          <a:ea typeface="+mj-ea"/>
                        </a:rPr>
                        <a:t>S</a:t>
                      </a:r>
                    </a:p>
                    <a:p>
                      <a:pPr algn="ctr" fontAlgn="ctr"/>
                      <a:r>
                        <a:rPr lang="zh-CN" altLang="en-US" sz="1400" b="0" i="0" u="none" strike="noStrike" dirty="0">
                          <a:solidFill>
                            <a:srgbClr val="000000"/>
                          </a:solidFill>
                          <a:effectLst/>
                          <a:latin typeface="+mj-ea"/>
                          <a:ea typeface="+mj-ea"/>
                        </a:rPr>
                        <a:t>（</a:t>
                      </a:r>
                      <a:r>
                        <a:rPr lang="en-US" altLang="zh-CN" sz="1400" b="0" i="0" u="none" strike="noStrike" dirty="0">
                          <a:solidFill>
                            <a:srgbClr val="000000"/>
                          </a:solidFill>
                          <a:effectLst/>
                          <a:latin typeface="+mj-ea"/>
                          <a:ea typeface="+mj-ea"/>
                        </a:rPr>
                        <a:t>r/min</a:t>
                      </a:r>
                      <a:r>
                        <a:rPr lang="zh-CN" altLang="en-US" sz="1400" b="0" i="0" u="none" strike="noStrike" dirty="0">
                          <a:solidFill>
                            <a:srgbClr val="000000"/>
                          </a:solidFill>
                          <a:effectLst/>
                          <a:latin typeface="+mj-ea"/>
                          <a:ea typeface="+mj-ea"/>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r>
                        <a:rPr lang="en-US" altLang="zh-CN" sz="1400" b="0" i="1" u="none" strike="noStrike" dirty="0">
                          <a:solidFill>
                            <a:srgbClr val="000000"/>
                          </a:solidFill>
                          <a:effectLst/>
                          <a:latin typeface="+mj-ea"/>
                          <a:ea typeface="+mj-ea"/>
                        </a:rPr>
                        <a:t>F</a:t>
                      </a:r>
                    </a:p>
                    <a:p>
                      <a:pPr algn="ctr" fontAlgn="ctr"/>
                      <a:r>
                        <a:rPr lang="zh-CN" altLang="en-US" sz="1400" b="0" i="1" u="none" strike="noStrike" dirty="0">
                          <a:solidFill>
                            <a:srgbClr val="000000"/>
                          </a:solidFill>
                          <a:effectLst/>
                          <a:latin typeface="+mj-ea"/>
                          <a:ea typeface="+mj-ea"/>
                        </a:rPr>
                        <a:t>（</a:t>
                      </a:r>
                      <a:r>
                        <a:rPr lang="en-US" altLang="zh-CN" sz="1400" b="0" i="0" u="none" strike="noStrike" dirty="0">
                          <a:solidFill>
                            <a:srgbClr val="000000"/>
                          </a:solidFill>
                          <a:effectLst/>
                          <a:latin typeface="+mj-ea"/>
                          <a:ea typeface="+mj-ea"/>
                        </a:rPr>
                        <a:t>mm/min</a:t>
                      </a:r>
                      <a:r>
                        <a:rPr lang="zh-CN" altLang="en-US" sz="1400" b="0" i="1" u="none" strike="noStrike" dirty="0">
                          <a:solidFill>
                            <a:srgbClr val="000000"/>
                          </a:solidFill>
                          <a:effectLst/>
                          <a:latin typeface="+mj-ea"/>
                          <a:ea typeface="+mj-ea"/>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r>
                        <a:rPr lang="zh-CN" altLang="en-US" sz="1400" b="0" i="0" u="none" strike="noStrike" dirty="0">
                          <a:solidFill>
                            <a:srgbClr val="000000"/>
                          </a:solidFill>
                          <a:effectLst/>
                          <a:latin typeface="+mj-ea"/>
                          <a:ea typeface="+mj-ea"/>
                        </a:rPr>
                        <a:t>刀具、夹具、量具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7147924"/>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01661782"/>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7982032"/>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07807999"/>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9652109"/>
                  </a:ext>
                </a:extLst>
              </a:tr>
              <a:tr h="619359">
                <a:tc gridSpan="10">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400" u="none" strike="noStrike" dirty="0">
                          <a:effectLst/>
                        </a:rPr>
                        <a:t> 工序图</a:t>
                      </a:r>
                      <a:endParaRPr lang="en-US" altLang="zh-CN" sz="1400" u="none" strike="noStrike" dirty="0">
                        <a:effectLst/>
                      </a:endParaRPr>
                    </a:p>
                    <a:p>
                      <a:pPr algn="l" fontAlgn="ctr"/>
                      <a:endParaRPr lang="zh-CN" altLang="en-US" sz="1400" u="none" strike="noStrike" dirty="0">
                        <a:effectLst/>
                      </a:endParaRPr>
                    </a:p>
                    <a:p>
                      <a:pPr algn="l" fontAlgn="ctr"/>
                      <a:endParaRPr lang="en-US" altLang="zh-CN" sz="1400" u="none" strike="noStrike" dirty="0">
                        <a:effectLs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2"/>
                  </a:ext>
                </a:extLst>
              </a:tr>
            </a:tbl>
          </a:graphicData>
        </a:graphic>
      </p:graphicFrame>
      <p:sp>
        <p:nvSpPr>
          <p:cNvPr id="9" name="Title-1">
            <a:extLst>
              <a:ext uri="{FF2B5EF4-FFF2-40B4-BE49-F238E27FC236}">
                <a16:creationId xmlns:a16="http://schemas.microsoft.com/office/drawing/2014/main" id="{BA3F8DB9-B04B-43C8-130E-893F5D97568B}"/>
              </a:ext>
            </a:extLst>
          </p:cNvPr>
          <p:cNvSpPr/>
          <p:nvPr/>
        </p:nvSpPr>
        <p:spPr>
          <a:xfrm>
            <a:off x="1547530" y="1476421"/>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完成实训报告</a:t>
            </a:r>
            <a:endParaRPr lang="en-US" altLang="zh-CN" sz="2000" b="1" dirty="0">
              <a:solidFill>
                <a:schemeClr val="accent1"/>
              </a:solidFill>
              <a:sym typeface="Arial" panose="020B0604020202020204" pitchFamily="34" charset="0"/>
            </a:endParaRPr>
          </a:p>
        </p:txBody>
      </p:sp>
      <p:graphicFrame>
        <p:nvGraphicFramePr>
          <p:cNvPr id="2" name="表格 1">
            <a:extLst>
              <a:ext uri="{FF2B5EF4-FFF2-40B4-BE49-F238E27FC236}">
                <a16:creationId xmlns:a16="http://schemas.microsoft.com/office/drawing/2014/main" id="{A6A4485E-0D6A-C2E7-01AA-F394FC2E3A15}"/>
              </a:ext>
            </a:extLst>
          </p:cNvPr>
          <p:cNvGraphicFramePr>
            <a:graphicFrameLocks noGrp="1"/>
          </p:cNvGraphicFramePr>
          <p:nvPr>
            <p:extLst>
              <p:ext uri="{D42A27DB-BD31-4B8C-83A1-F6EECF244321}">
                <p14:modId xmlns:p14="http://schemas.microsoft.com/office/powerpoint/2010/main" val="4232282580"/>
              </p:ext>
            </p:extLst>
          </p:nvPr>
        </p:nvGraphicFramePr>
        <p:xfrm>
          <a:off x="6520478" y="2280965"/>
          <a:ext cx="5669934" cy="4345199"/>
        </p:xfrm>
        <a:graphic>
          <a:graphicData uri="http://schemas.openxmlformats.org/drawingml/2006/table">
            <a:tbl>
              <a:tblPr firstRow="1" bandRow="1">
                <a:tableStyleId>{5C22544A-7EE6-4342-B048-85BDC9FD1C3A}</a:tableStyleId>
              </a:tblPr>
              <a:tblGrid>
                <a:gridCol w="558486">
                  <a:extLst>
                    <a:ext uri="{9D8B030D-6E8A-4147-A177-3AD203B41FA5}">
                      <a16:colId xmlns:a16="http://schemas.microsoft.com/office/drawing/2014/main" val="1928378281"/>
                    </a:ext>
                  </a:extLst>
                </a:gridCol>
                <a:gridCol w="878781">
                  <a:extLst>
                    <a:ext uri="{9D8B030D-6E8A-4147-A177-3AD203B41FA5}">
                      <a16:colId xmlns:a16="http://schemas.microsoft.com/office/drawing/2014/main" val="513183489"/>
                    </a:ext>
                  </a:extLst>
                </a:gridCol>
                <a:gridCol w="992705">
                  <a:extLst>
                    <a:ext uri="{9D8B030D-6E8A-4147-A177-3AD203B41FA5}">
                      <a16:colId xmlns:a16="http://schemas.microsoft.com/office/drawing/2014/main" val="203263793"/>
                    </a:ext>
                  </a:extLst>
                </a:gridCol>
                <a:gridCol w="884690">
                  <a:extLst>
                    <a:ext uri="{9D8B030D-6E8A-4147-A177-3AD203B41FA5}">
                      <a16:colId xmlns:a16="http://schemas.microsoft.com/office/drawing/2014/main" val="3270864442"/>
                    </a:ext>
                  </a:extLst>
                </a:gridCol>
                <a:gridCol w="591180">
                  <a:extLst>
                    <a:ext uri="{9D8B030D-6E8A-4147-A177-3AD203B41FA5}">
                      <a16:colId xmlns:a16="http://schemas.microsoft.com/office/drawing/2014/main" val="2166819852"/>
                    </a:ext>
                  </a:extLst>
                </a:gridCol>
                <a:gridCol w="790902">
                  <a:extLst>
                    <a:ext uri="{9D8B030D-6E8A-4147-A177-3AD203B41FA5}">
                      <a16:colId xmlns:a16="http://schemas.microsoft.com/office/drawing/2014/main" val="3453360912"/>
                    </a:ext>
                  </a:extLst>
                </a:gridCol>
                <a:gridCol w="973190">
                  <a:extLst>
                    <a:ext uri="{9D8B030D-6E8A-4147-A177-3AD203B41FA5}">
                      <a16:colId xmlns:a16="http://schemas.microsoft.com/office/drawing/2014/main" val="2673424791"/>
                    </a:ext>
                  </a:extLst>
                </a:gridCol>
              </a:tblGrid>
              <a:tr h="308388">
                <a:tc gridSpan="5">
                  <a:txBody>
                    <a:bodyPr/>
                    <a:lstStyle/>
                    <a:p>
                      <a:pPr algn="ctr"/>
                      <a:r>
                        <a:rPr lang="zh-CN" altLang="en-US" sz="1400" b="0" dirty="0">
                          <a:solidFill>
                            <a:schemeClr val="tx1"/>
                          </a:solidFill>
                        </a:rPr>
                        <a:t>程序</a:t>
                      </a:r>
                      <a:endParaRPr lang="en-US" altLang="zh-CN"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zh-CN" altLang="en-US" sz="1400" b="0" dirty="0">
                          <a:solidFill>
                            <a:schemeClr val="tx1"/>
                          </a:solidFill>
                        </a:rPr>
                        <a:t>说明</a:t>
                      </a:r>
                      <a:endParaRPr lang="en-US" altLang="zh-CN"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17693685"/>
                  </a:ext>
                </a:extLst>
              </a:tr>
              <a:tr h="956003">
                <a:tc gridSpan="5">
                  <a:txBody>
                    <a:bodyPr/>
                    <a:lstStyle/>
                    <a:p>
                      <a:pPr algn="ctr"/>
                      <a:endParaRPr lang="en-US" altLang="zh-CN" sz="1400" dirty="0"/>
                    </a:p>
                    <a:p>
                      <a:pPr algn="ctr"/>
                      <a:endParaRPr lang="en-US" altLang="zh-CN" sz="1400" dirty="0"/>
                    </a:p>
                    <a:p>
                      <a:pPr algn="ctr"/>
                      <a:endParaRPr lang="en-US" altLang="zh-CN" sz="1400" dirty="0"/>
                    </a:p>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endParaRPr lang="en-US" altLang="zh-CN" sz="1400" dirty="0"/>
                    </a:p>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extLst>
                  <a:ext uri="{0D108BD9-81ED-4DB2-BD59-A6C34878D82A}">
                    <a16:rowId xmlns:a16="http://schemas.microsoft.com/office/drawing/2014/main" val="2872593869"/>
                  </a:ext>
                </a:extLst>
              </a:tr>
              <a:tr h="524260">
                <a:tc>
                  <a:txBody>
                    <a:bodyPr/>
                    <a:lstStyle/>
                    <a:p>
                      <a:pPr algn="ctr"/>
                      <a:r>
                        <a:rPr lang="zh-CN" altLang="en-US" sz="1400" dirty="0"/>
                        <a:t>序号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检验项目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理论尺寸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实测数据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量具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规格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误差分析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28063870"/>
                  </a:ext>
                </a:extLst>
              </a:tr>
              <a:tr h="315623">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38325479"/>
                  </a:ext>
                </a:extLst>
              </a:tr>
              <a:tr h="315623">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01842567"/>
                  </a:ext>
                </a:extLst>
              </a:tr>
              <a:tr h="315623">
                <a:tc>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03352120"/>
                  </a:ext>
                </a:extLst>
              </a:tr>
              <a:tr h="315623">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23924997"/>
                  </a:ext>
                </a:extLst>
              </a:tr>
              <a:tr h="757496">
                <a:tc gridSpan="7">
                  <a:txBody>
                    <a:bodyPr/>
                    <a:lstStyle/>
                    <a:p>
                      <a:pPr algn="l"/>
                      <a:r>
                        <a:rPr lang="en-US" altLang="zh-CN" sz="1400" dirty="0"/>
                        <a:t>1.</a:t>
                      </a:r>
                      <a:r>
                        <a:rPr lang="zh-CN" altLang="en-US" sz="1400" dirty="0"/>
                        <a:t>你完成了零件加工吗？加工零件的尺寸合格吗？</a:t>
                      </a:r>
                      <a:endParaRPr lang="en-US" altLang="zh-CN" sz="1400" dirty="0"/>
                    </a:p>
                    <a:p>
                      <a:pPr algn="l"/>
                      <a:endParaRPr lang="en-US" altLang="zh-CN" sz="1400" dirty="0"/>
                    </a:p>
                    <a:p>
                      <a:pPr algn="l"/>
                      <a:endParaRPr lang="en-US" altLang="zh-C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67698667"/>
                  </a:ext>
                </a:extLst>
              </a:tr>
              <a:tr h="536560">
                <a:tc gridSpan="7">
                  <a:txBody>
                    <a:bodyPr/>
                    <a:lstStyle/>
                    <a:p>
                      <a:pPr algn="l"/>
                      <a:r>
                        <a:rPr lang="en-US" altLang="zh-CN" sz="1400" dirty="0"/>
                        <a:t>2. </a:t>
                      </a:r>
                      <a:r>
                        <a:rPr lang="zh-CN" altLang="en-US" sz="1400" dirty="0"/>
                        <a:t>实训小结及体会</a:t>
                      </a:r>
                      <a:endParaRPr lang="en-US" altLang="zh-CN" sz="1400" dirty="0"/>
                    </a:p>
                    <a:p>
                      <a:pPr algn="l"/>
                      <a:endParaRPr lang="en-US" altLang="zh-C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55168205"/>
                  </a:ext>
                </a:extLst>
              </a:tr>
            </a:tbl>
          </a:graphicData>
        </a:graphic>
      </p:graphicFrame>
      <p:sp>
        <p:nvSpPr>
          <p:cNvPr id="5" name="标题 1">
            <a:extLst>
              <a:ext uri="{FF2B5EF4-FFF2-40B4-BE49-F238E27FC236}">
                <a16:creationId xmlns:a16="http://schemas.microsoft.com/office/drawing/2014/main" id="{9FAA7484-3274-3E4D-BBF6-6F88FA256536}"/>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7.2 </a:t>
            </a:r>
            <a:r>
              <a:rPr lang="zh-CN" altLang="en-US" sz="2800" dirty="0">
                <a:latin typeface="+mj-ea"/>
                <a:cs typeface="+mn-ea"/>
                <a:sym typeface="+mn-lt"/>
              </a:rPr>
              <a:t>内轮廓加工</a:t>
            </a:r>
          </a:p>
        </p:txBody>
      </p:sp>
      <p:sp>
        <p:nvSpPr>
          <p:cNvPr id="23" name="1">
            <a:extLst>
              <a:ext uri="{FF2B5EF4-FFF2-40B4-BE49-F238E27FC236}">
                <a16:creationId xmlns:a16="http://schemas.microsoft.com/office/drawing/2014/main" id="{CC220044-1D1B-7748-EE47-81FC02AFA309}"/>
              </a:ext>
            </a:extLst>
          </p:cNvPr>
          <p:cNvSpPr/>
          <p:nvPr/>
        </p:nvSpPr>
        <p:spPr bwMode="auto">
          <a:xfrm rot="5400000">
            <a:off x="1076057" y="1661802"/>
            <a:ext cx="505489" cy="37335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24" name="Index-1">
            <a:extLst>
              <a:ext uri="{FF2B5EF4-FFF2-40B4-BE49-F238E27FC236}">
                <a16:creationId xmlns:a16="http://schemas.microsoft.com/office/drawing/2014/main" id="{FF2B9141-D09E-AA34-97C8-767297D7C553}"/>
              </a:ext>
            </a:extLst>
          </p:cNvPr>
          <p:cNvSpPr txBox="1"/>
          <p:nvPr/>
        </p:nvSpPr>
        <p:spPr>
          <a:xfrm>
            <a:off x="751287" y="1633750"/>
            <a:ext cx="4676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accent1"/>
                </a:solidFill>
                <a:latin typeface="Arial" panose="020B0604020202020204" pitchFamily="34" charset="0"/>
                <a:ea typeface="微软雅黑" panose="020B0503020204020204" pitchFamily="34" charset="-122"/>
              </a:rPr>
              <a:t>04</a:t>
            </a:r>
            <a:endParaRPr lang="zh-CN" altLang="en-US" sz="2000" b="1" dirty="0">
              <a:solidFill>
                <a:schemeClr val="accent1"/>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30350582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6</a:t>
            </a:r>
          </a:p>
        </p:txBody>
      </p:sp>
      <p:sp>
        <p:nvSpPr>
          <p:cNvPr id="8" name="标题 4">
            <a:extLst>
              <a:ext uri="{FF2B5EF4-FFF2-40B4-BE49-F238E27FC236}">
                <a16:creationId xmlns:a16="http://schemas.microsoft.com/office/drawing/2014/main" id="{9DB5C42C-F903-2B5D-F29F-0E35C998567D}"/>
              </a:ext>
            </a:extLst>
          </p:cNvPr>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盘套类零件加工训练</a:t>
            </a:r>
          </a:p>
        </p:txBody>
      </p:sp>
      <p:sp>
        <p:nvSpPr>
          <p:cNvPr id="9" name="文本占位符 5">
            <a:extLst>
              <a:ext uri="{FF2B5EF4-FFF2-40B4-BE49-F238E27FC236}">
                <a16:creationId xmlns:a16="http://schemas.microsoft.com/office/drawing/2014/main" id="{EA1218DB-E3B2-F6A9-0243-B94203993B9C}"/>
              </a:ext>
            </a:extLst>
          </p:cNvPr>
          <p:cNvSpPr>
            <a:spLocks noGrp="1"/>
          </p:cNvSpPr>
          <p:nvPr>
            <p:ph type="body" idx="1"/>
          </p:nvPr>
        </p:nvSpPr>
        <p:spPr>
          <a:xfrm>
            <a:off x="2196459" y="3593748"/>
            <a:ext cx="6529529" cy="2239844"/>
          </a:xfrm>
        </p:spPr>
        <p:txBody>
          <a:bodyPr wrap="square">
            <a:spAutoFit/>
          </a:bodyPr>
          <a:lstStyle/>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7.1 </a:t>
            </a:r>
            <a:r>
              <a:rPr lang="zh-CN" altLang="en-US" sz="2400" b="1" dirty="0">
                <a:solidFill>
                  <a:schemeClr val="bg1">
                    <a:lumMod val="75000"/>
                  </a:schemeClr>
                </a:solidFill>
                <a:cs typeface="+mn-ea"/>
                <a:sym typeface="+mn-lt"/>
              </a:rPr>
              <a:t>外轮廓加工</a:t>
            </a:r>
            <a:endParaRPr lang="en-US" altLang="zh-CN" sz="2400" b="1" dirty="0">
              <a:solidFill>
                <a:schemeClr val="bg1">
                  <a:lumMod val="75000"/>
                </a:schemeClr>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7.2 </a:t>
            </a:r>
            <a:r>
              <a:rPr lang="zh-CN" altLang="en-US" sz="2400" b="1" dirty="0">
                <a:solidFill>
                  <a:schemeClr val="bg1">
                    <a:lumMod val="75000"/>
                  </a:schemeClr>
                </a:solidFill>
                <a:cs typeface="+mn-ea"/>
                <a:sym typeface="+mn-lt"/>
              </a:rPr>
              <a:t>内轮廓加工</a:t>
            </a:r>
            <a:endParaRPr lang="en-US" altLang="zh-CN" sz="2400" b="1" dirty="0">
              <a:solidFill>
                <a:schemeClr val="bg1">
                  <a:lumMod val="75000"/>
                </a:schemeClr>
              </a:solidFill>
              <a:cs typeface="+mn-ea"/>
              <a:sym typeface="+mn-lt"/>
            </a:endParaRPr>
          </a:p>
          <a:p>
            <a:r>
              <a:rPr lang="zh-CN" altLang="en-US" sz="2400" b="1" dirty="0">
                <a:solidFill>
                  <a:srgbClr val="FF0000"/>
                </a:solidFill>
                <a:cs typeface="+mn-ea"/>
                <a:sym typeface="+mn-lt"/>
              </a:rPr>
              <a:t>任务</a:t>
            </a:r>
            <a:r>
              <a:rPr lang="en-US" altLang="zh-CN" sz="2400" b="1" dirty="0">
                <a:solidFill>
                  <a:srgbClr val="FF0000"/>
                </a:solidFill>
                <a:cs typeface="+mn-ea"/>
                <a:sym typeface="+mn-lt"/>
              </a:rPr>
              <a:t>7.3 </a:t>
            </a:r>
            <a:r>
              <a:rPr lang="zh-CN" altLang="en-US" sz="2400" b="1" dirty="0">
                <a:solidFill>
                  <a:srgbClr val="FF0000"/>
                </a:solidFill>
                <a:cs typeface="+mn-ea"/>
                <a:sym typeface="+mn-lt"/>
              </a:rPr>
              <a:t>沟槽加工</a:t>
            </a:r>
            <a:endParaRPr lang="en-US" altLang="zh-CN" sz="2400" b="1" dirty="0">
              <a:solidFill>
                <a:srgbClr val="FF0000"/>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7.4 </a:t>
            </a:r>
            <a:r>
              <a:rPr lang="zh-CN" altLang="en-US" sz="2400" b="1" dirty="0">
                <a:solidFill>
                  <a:schemeClr val="bg1">
                    <a:lumMod val="75000"/>
                  </a:schemeClr>
                </a:solidFill>
                <a:cs typeface="+mn-ea"/>
                <a:sym typeface="+mn-lt"/>
              </a:rPr>
              <a:t>综合训练</a:t>
            </a:r>
            <a:endParaRPr lang="en-US" altLang="zh-CN" sz="2400" b="1" dirty="0">
              <a:solidFill>
                <a:schemeClr val="bg1">
                  <a:lumMod val="75000"/>
                </a:schemeClr>
              </a:solidFill>
              <a:cs typeface="+mn-ea"/>
              <a:sym typeface="+mn-lt"/>
            </a:endParaRPr>
          </a:p>
        </p:txBody>
      </p:sp>
    </p:spTree>
    <p:extLst>
      <p:ext uri="{BB962C8B-B14F-4D97-AF65-F5344CB8AC3E}">
        <p14:creationId xmlns:p14="http://schemas.microsoft.com/office/powerpoint/2010/main" val="39946251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DEDC76-5340-9F2D-6373-7585AE10E6F2}"/>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sp>
        <p:nvSpPr>
          <p:cNvPr id="3" name="任意多边形 40">
            <a:extLst>
              <a:ext uri="{FF2B5EF4-FFF2-40B4-BE49-F238E27FC236}">
                <a16:creationId xmlns:a16="http://schemas.microsoft.com/office/drawing/2014/main" id="{8FA99DF4-A9F7-5C8D-3EDC-893CC20C9FA7}"/>
              </a:ext>
            </a:extLst>
          </p:cNvPr>
          <p:cNvSpPr/>
          <p:nvPr/>
        </p:nvSpPr>
        <p:spPr bwMode="auto">
          <a:xfrm>
            <a:off x="1587" y="5403846"/>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任意多边形 41">
            <a:extLst>
              <a:ext uri="{FF2B5EF4-FFF2-40B4-BE49-F238E27FC236}">
                <a16:creationId xmlns:a16="http://schemas.microsoft.com/office/drawing/2014/main" id="{8043F445-EFDB-D724-B800-FE87E5EF57E3}"/>
              </a:ext>
            </a:extLst>
          </p:cNvPr>
          <p:cNvSpPr/>
          <p:nvPr/>
        </p:nvSpPr>
        <p:spPr bwMode="auto">
          <a:xfrm>
            <a:off x="9390024" y="-1"/>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 name="组合 4">
            <a:extLst>
              <a:ext uri="{FF2B5EF4-FFF2-40B4-BE49-F238E27FC236}">
                <a16:creationId xmlns:a16="http://schemas.microsoft.com/office/drawing/2014/main" id="{5CB23D04-47D4-E22A-78EA-91FC89586B63}"/>
              </a:ext>
            </a:extLst>
          </p:cNvPr>
          <p:cNvGrpSpPr>
            <a:grpSpLocks noChangeAspect="1"/>
          </p:cNvGrpSpPr>
          <p:nvPr>
            <p:custDataLst>
              <p:tags r:id="rId1"/>
            </p:custDataLst>
          </p:nvPr>
        </p:nvGrpSpPr>
        <p:grpSpPr>
          <a:xfrm>
            <a:off x="1803400" y="1899428"/>
            <a:ext cx="8585200" cy="3059144"/>
            <a:chOff x="1803400" y="1087819"/>
            <a:chExt cx="8585200" cy="3059144"/>
          </a:xfrm>
        </p:grpSpPr>
        <p:grpSp>
          <p:nvGrpSpPr>
            <p:cNvPr id="6" name="组合 5">
              <a:extLst>
                <a:ext uri="{FF2B5EF4-FFF2-40B4-BE49-F238E27FC236}">
                  <a16:creationId xmlns:a16="http://schemas.microsoft.com/office/drawing/2014/main" id="{5F99F571-8661-B8A8-BB58-428B43807299}"/>
                </a:ext>
              </a:extLst>
            </p:cNvPr>
            <p:cNvGrpSpPr/>
            <p:nvPr/>
          </p:nvGrpSpPr>
          <p:grpSpPr>
            <a:xfrm>
              <a:off x="1803400" y="1087819"/>
              <a:ext cx="8585200" cy="624315"/>
              <a:chOff x="660400" y="1059498"/>
              <a:chExt cx="8585200" cy="624315"/>
            </a:xfrm>
          </p:grpSpPr>
          <p:sp>
            <p:nvSpPr>
              <p:cNvPr id="30" name="1">
                <a:extLst>
                  <a:ext uri="{FF2B5EF4-FFF2-40B4-BE49-F238E27FC236}">
                    <a16:creationId xmlns:a16="http://schemas.microsoft.com/office/drawing/2014/main" id="{9347D715-A725-16AD-3CF5-B3662C87A076}"/>
                  </a:ext>
                </a:extLst>
              </p:cNvPr>
              <p:cNvSpPr/>
              <p:nvPr>
                <p:custDataLst>
                  <p:tags r:id="rId14"/>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31" name="Index-1">
                <a:extLst>
                  <a:ext uri="{FF2B5EF4-FFF2-40B4-BE49-F238E27FC236}">
                    <a16:creationId xmlns:a16="http://schemas.microsoft.com/office/drawing/2014/main" id="{1446A2EA-E135-81F7-74C7-2E9F108E1A76}"/>
                  </a:ext>
                </a:extLst>
              </p:cNvPr>
              <p:cNvSpPr/>
              <p:nvPr>
                <p:custDataLst>
                  <p:tags r:id="rId15"/>
                </p:custDataLst>
              </p:nvPr>
            </p:nvSpPr>
            <p:spPr>
              <a:xfrm>
                <a:off x="660400" y="1059498"/>
                <a:ext cx="624315" cy="624315"/>
              </a:xfrm>
              <a:prstGeom prst="ellipse">
                <a:avLst/>
              </a:prstGeom>
              <a:gradFill flip="none" rotWithShape="1">
                <a:gsLst>
                  <a:gs pos="0">
                    <a:schemeClr val="accent1"/>
                  </a:gs>
                  <a:gs pos="100000">
                    <a:schemeClr val="accent1">
                      <a:lumMod val="75000"/>
                    </a:schemeClr>
                  </a:gs>
                </a:gsLst>
                <a:lin ang="2700000" scaled="1"/>
                <a:tileRect/>
              </a:gradFill>
              <a:ln>
                <a:noFill/>
              </a:ln>
              <a:effectLst>
                <a:outerShdw blurRad="254000" dist="1270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a:t>1</a:t>
                </a:r>
                <a:endParaRPr lang="zh-CN" altLang="en-US" b="1" dirty="0"/>
              </a:p>
            </p:txBody>
          </p:sp>
          <p:sp>
            <p:nvSpPr>
              <p:cNvPr id="32" name="Title-1">
                <a:extLst>
                  <a:ext uri="{FF2B5EF4-FFF2-40B4-BE49-F238E27FC236}">
                    <a16:creationId xmlns:a16="http://schemas.microsoft.com/office/drawing/2014/main" id="{81720505-0CC9-BB4F-492A-AF0C4E2BB655}"/>
                  </a:ext>
                </a:extLst>
              </p:cNvPr>
              <p:cNvSpPr txBox="1"/>
              <p:nvPr>
                <p:custDataLst>
                  <p:tags r:id="rId16"/>
                </p:custDataLst>
              </p:nvPr>
            </p:nvSpPr>
            <p:spPr>
              <a:xfrm>
                <a:off x="1718799" y="1186989"/>
                <a:ext cx="7327229" cy="369332"/>
              </a:xfrm>
              <a:prstGeom prst="rect">
                <a:avLst/>
              </a:prstGeom>
              <a:noFill/>
            </p:spPr>
            <p:txBody>
              <a:bodyPr wrap="square" rtlCol="0">
                <a:noAutofit/>
              </a:bodyPr>
              <a:lstStyle/>
              <a:p>
                <a:r>
                  <a:rPr lang="zh-CN" altLang="en-US" b="1" dirty="0">
                    <a:solidFill>
                      <a:schemeClr val="accent1"/>
                    </a:solidFill>
                  </a:rPr>
                  <a:t>沟槽的加工方法、工具选择、加工刀具的安装、常用的编程指令</a:t>
                </a:r>
              </a:p>
            </p:txBody>
          </p:sp>
        </p:grpSp>
        <p:grpSp>
          <p:nvGrpSpPr>
            <p:cNvPr id="7" name="组合 6">
              <a:extLst>
                <a:ext uri="{FF2B5EF4-FFF2-40B4-BE49-F238E27FC236}">
                  <a16:creationId xmlns:a16="http://schemas.microsoft.com/office/drawing/2014/main" id="{E604A81D-B069-6211-9AFC-B628B60557E7}"/>
                </a:ext>
              </a:extLst>
            </p:cNvPr>
            <p:cNvGrpSpPr/>
            <p:nvPr/>
          </p:nvGrpSpPr>
          <p:grpSpPr>
            <a:xfrm>
              <a:off x="1803400" y="1899428"/>
              <a:ext cx="8585200" cy="624315"/>
              <a:chOff x="660400" y="1059498"/>
              <a:chExt cx="8585200" cy="624315"/>
            </a:xfrm>
          </p:grpSpPr>
          <p:sp>
            <p:nvSpPr>
              <p:cNvPr id="21" name="2">
                <a:extLst>
                  <a:ext uri="{FF2B5EF4-FFF2-40B4-BE49-F238E27FC236}">
                    <a16:creationId xmlns:a16="http://schemas.microsoft.com/office/drawing/2014/main" id="{1721B2A7-99AD-4F88-309C-78E1CE51AB7C}"/>
                  </a:ext>
                </a:extLst>
              </p:cNvPr>
              <p:cNvSpPr/>
              <p:nvPr>
                <p:custDataLst>
                  <p:tags r:id="rId10"/>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22" name="Index-2">
                <a:extLst>
                  <a:ext uri="{FF2B5EF4-FFF2-40B4-BE49-F238E27FC236}">
                    <a16:creationId xmlns:a16="http://schemas.microsoft.com/office/drawing/2014/main" id="{99802C66-A969-EE1C-89DC-A90BD16FD80C}"/>
                  </a:ext>
                </a:extLst>
              </p:cNvPr>
              <p:cNvSpPr/>
              <p:nvPr>
                <p:custDataLst>
                  <p:tags r:id="rId11"/>
                </p:custDataLst>
              </p:nvPr>
            </p:nvSpPr>
            <p:spPr>
              <a:xfrm>
                <a:off x="660400" y="1059498"/>
                <a:ext cx="624315" cy="624315"/>
              </a:xfrm>
              <a:prstGeom prst="ellipse">
                <a:avLst/>
              </a:prstGeom>
              <a:gradFill flip="none" rotWithShape="1">
                <a:gsLst>
                  <a:gs pos="0">
                    <a:schemeClr val="accent2"/>
                  </a:gs>
                  <a:gs pos="100000">
                    <a:schemeClr val="accent2">
                      <a:lumMod val="75000"/>
                    </a:schemeClr>
                  </a:gs>
                </a:gsLst>
                <a:lin ang="2700000" scaled="1"/>
                <a:tileRect/>
              </a:gradFill>
              <a:ln>
                <a:noFill/>
              </a:ln>
              <a:effectLst>
                <a:outerShdw blurRad="254000" dist="127000" dir="2700000" algn="tl" rotWithShape="0">
                  <a:schemeClr val="accent2">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2</a:t>
                </a:r>
                <a:endParaRPr lang="zh-CN" altLang="en-US" b="1" dirty="0"/>
              </a:p>
            </p:txBody>
          </p:sp>
          <p:sp>
            <p:nvSpPr>
              <p:cNvPr id="23" name="Title-2">
                <a:extLst>
                  <a:ext uri="{FF2B5EF4-FFF2-40B4-BE49-F238E27FC236}">
                    <a16:creationId xmlns:a16="http://schemas.microsoft.com/office/drawing/2014/main" id="{AE2ABD99-97F2-EE51-292D-8CACFA3B8D95}"/>
                  </a:ext>
                </a:extLst>
              </p:cNvPr>
              <p:cNvSpPr txBox="1"/>
              <p:nvPr>
                <p:custDataLst>
                  <p:tags r:id="rId12"/>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2"/>
                    </a:solidFill>
                  </a:rPr>
                  <a:t>工艺分析</a:t>
                </a:r>
              </a:p>
            </p:txBody>
          </p:sp>
          <p:sp>
            <p:nvSpPr>
              <p:cNvPr id="26" name="Body-2">
                <a:extLst>
                  <a:ext uri="{FF2B5EF4-FFF2-40B4-BE49-F238E27FC236}">
                    <a16:creationId xmlns:a16="http://schemas.microsoft.com/office/drawing/2014/main" id="{EA7DB219-EE13-6E50-933F-F76092E936B0}"/>
                  </a:ext>
                </a:extLst>
              </p:cNvPr>
              <p:cNvSpPr>
                <a:spLocks/>
              </p:cNvSpPr>
              <p:nvPr>
                <p:custDataLst>
                  <p:tags r:id="rId13"/>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tabLst/>
                  <a:defRPr/>
                </a:pP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零件几何特点、确定装夹方案、确定加工顺序、确定切削参数、选择工量刀具</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8" name="组合 7">
              <a:extLst>
                <a:ext uri="{FF2B5EF4-FFF2-40B4-BE49-F238E27FC236}">
                  <a16:creationId xmlns:a16="http://schemas.microsoft.com/office/drawing/2014/main" id="{4383410B-1797-E981-DABB-3FB752167CE4}"/>
                </a:ext>
              </a:extLst>
            </p:cNvPr>
            <p:cNvGrpSpPr/>
            <p:nvPr/>
          </p:nvGrpSpPr>
          <p:grpSpPr>
            <a:xfrm>
              <a:off x="1803400" y="2711038"/>
              <a:ext cx="8585200" cy="624315"/>
              <a:chOff x="660400" y="1059498"/>
              <a:chExt cx="8585200" cy="624315"/>
            </a:xfrm>
          </p:grpSpPr>
          <p:sp>
            <p:nvSpPr>
              <p:cNvPr id="16" name="3">
                <a:extLst>
                  <a:ext uri="{FF2B5EF4-FFF2-40B4-BE49-F238E27FC236}">
                    <a16:creationId xmlns:a16="http://schemas.microsoft.com/office/drawing/2014/main" id="{36898CFE-F974-9E14-AF01-27790E45E2ED}"/>
                  </a:ext>
                </a:extLst>
              </p:cNvPr>
              <p:cNvSpPr/>
              <p:nvPr>
                <p:custDataLst>
                  <p:tags r:id="rId6"/>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3">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18" name="Index-3">
                <a:extLst>
                  <a:ext uri="{FF2B5EF4-FFF2-40B4-BE49-F238E27FC236}">
                    <a16:creationId xmlns:a16="http://schemas.microsoft.com/office/drawing/2014/main" id="{B3C22137-5C9B-81DB-58DC-11A1E3E69F13}"/>
                  </a:ext>
                </a:extLst>
              </p:cNvPr>
              <p:cNvSpPr/>
              <p:nvPr>
                <p:custDataLst>
                  <p:tags r:id="rId7"/>
                </p:custDataLst>
              </p:nvPr>
            </p:nvSpPr>
            <p:spPr>
              <a:xfrm>
                <a:off x="660400" y="1059498"/>
                <a:ext cx="624315" cy="624315"/>
              </a:xfrm>
              <a:prstGeom prst="ellipse">
                <a:avLst/>
              </a:prstGeom>
              <a:gradFill>
                <a:gsLst>
                  <a:gs pos="0">
                    <a:schemeClr val="accent3"/>
                  </a:gs>
                  <a:gs pos="100000">
                    <a:schemeClr val="accent3">
                      <a:lumMod val="75000"/>
                    </a:schemeClr>
                  </a:gs>
                </a:gsLst>
                <a:lin ang="2700000" scaled="0"/>
              </a:gradFill>
              <a:ln>
                <a:noFill/>
              </a:ln>
              <a:effectLst>
                <a:outerShdw blurRad="254000" dist="127000" dir="2700000" algn="tl" rotWithShape="0">
                  <a:schemeClr val="accent3">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3</a:t>
                </a:r>
                <a:endParaRPr lang="zh-CN" altLang="en-US" b="1" dirty="0"/>
              </a:p>
            </p:txBody>
          </p:sp>
          <p:sp>
            <p:nvSpPr>
              <p:cNvPr id="19" name="Title-3">
                <a:extLst>
                  <a:ext uri="{FF2B5EF4-FFF2-40B4-BE49-F238E27FC236}">
                    <a16:creationId xmlns:a16="http://schemas.microsoft.com/office/drawing/2014/main" id="{4CB80154-C4DF-8CCD-9F4F-6E8407077AE7}"/>
                  </a:ext>
                </a:extLst>
              </p:cNvPr>
              <p:cNvSpPr txBox="1"/>
              <p:nvPr>
                <p:custDataLst>
                  <p:tags r:id="rId8"/>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3"/>
                    </a:solidFill>
                  </a:rPr>
                  <a:t>加工程序</a:t>
                </a:r>
              </a:p>
            </p:txBody>
          </p:sp>
          <p:sp>
            <p:nvSpPr>
              <p:cNvPr id="20" name="Body-3">
                <a:extLst>
                  <a:ext uri="{FF2B5EF4-FFF2-40B4-BE49-F238E27FC236}">
                    <a16:creationId xmlns:a16="http://schemas.microsoft.com/office/drawing/2014/main" id="{F74C642C-D3A1-3309-2DEC-6F869CF18ED4}"/>
                  </a:ext>
                </a:extLst>
              </p:cNvPr>
              <p:cNvSpPr>
                <a:spLocks/>
              </p:cNvSpPr>
              <p:nvPr>
                <p:custDataLst>
                  <p:tags r:id="rId9"/>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tabLst/>
                  <a:defRPr/>
                </a:pPr>
                <a:r>
                  <a:rPr lang="zh-CN" altLang="en-US" sz="1400" dirty="0">
                    <a:solidFill>
                      <a:schemeClr val="tx2">
                        <a:lumMod val="75000"/>
                        <a:lumOff val="25000"/>
                      </a:schemeClr>
                    </a:solidFill>
                    <a:latin typeface="+mn-ea"/>
                  </a:rPr>
                  <a:t>确定工件坐标序、参考程序</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9" name="组合 8">
              <a:extLst>
                <a:ext uri="{FF2B5EF4-FFF2-40B4-BE49-F238E27FC236}">
                  <a16:creationId xmlns:a16="http://schemas.microsoft.com/office/drawing/2014/main" id="{7BDA6D01-F034-8AAA-8371-F9217B8B282C}"/>
                </a:ext>
              </a:extLst>
            </p:cNvPr>
            <p:cNvGrpSpPr/>
            <p:nvPr/>
          </p:nvGrpSpPr>
          <p:grpSpPr>
            <a:xfrm>
              <a:off x="1803400" y="3522648"/>
              <a:ext cx="8585200" cy="624315"/>
              <a:chOff x="660400" y="1059498"/>
              <a:chExt cx="8585200" cy="624315"/>
            </a:xfrm>
          </p:grpSpPr>
          <p:sp>
            <p:nvSpPr>
              <p:cNvPr id="12" name="4">
                <a:extLst>
                  <a:ext uri="{FF2B5EF4-FFF2-40B4-BE49-F238E27FC236}">
                    <a16:creationId xmlns:a16="http://schemas.microsoft.com/office/drawing/2014/main" id="{26DB2CE3-390D-964A-24A6-76B834AB9E12}"/>
                  </a:ext>
                </a:extLst>
              </p:cNvPr>
              <p:cNvSpPr/>
              <p:nvPr>
                <p:custDataLst>
                  <p:tags r:id="rId2"/>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13" name="Index-4">
                <a:extLst>
                  <a:ext uri="{FF2B5EF4-FFF2-40B4-BE49-F238E27FC236}">
                    <a16:creationId xmlns:a16="http://schemas.microsoft.com/office/drawing/2014/main" id="{DA441E6D-DD31-AD2F-18BF-C51C55EE6C7E}"/>
                  </a:ext>
                </a:extLst>
              </p:cNvPr>
              <p:cNvSpPr/>
              <p:nvPr>
                <p:custDataLst>
                  <p:tags r:id="rId3"/>
                </p:custDataLst>
              </p:nvPr>
            </p:nvSpPr>
            <p:spPr>
              <a:xfrm>
                <a:off x="660400" y="1059498"/>
                <a:ext cx="624315" cy="624315"/>
              </a:xfrm>
              <a:prstGeom prst="ellipse">
                <a:avLst/>
              </a:prstGeom>
              <a:gradFill>
                <a:gsLst>
                  <a:gs pos="0">
                    <a:schemeClr val="accent4"/>
                  </a:gs>
                  <a:gs pos="100000">
                    <a:schemeClr val="accent4">
                      <a:lumMod val="75000"/>
                    </a:schemeClr>
                  </a:gs>
                </a:gsLst>
                <a:lin ang="2700000" scaled="0"/>
              </a:gradFill>
              <a:ln>
                <a:noFill/>
              </a:ln>
              <a:effectLst>
                <a:outerShdw blurRad="254000" dist="127000" dir="2700000" algn="tl" rotWithShape="0">
                  <a:schemeClr val="accent4">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4</a:t>
                </a:r>
                <a:endParaRPr lang="zh-CN" altLang="en-US" b="1" dirty="0"/>
              </a:p>
            </p:txBody>
          </p:sp>
          <p:sp>
            <p:nvSpPr>
              <p:cNvPr id="14" name="Title-4">
                <a:extLst>
                  <a:ext uri="{FF2B5EF4-FFF2-40B4-BE49-F238E27FC236}">
                    <a16:creationId xmlns:a16="http://schemas.microsoft.com/office/drawing/2014/main" id="{02FD8BB6-3130-69FF-27F5-6BDC5AAC61FB}"/>
                  </a:ext>
                </a:extLst>
              </p:cNvPr>
              <p:cNvSpPr txBox="1"/>
              <p:nvPr>
                <p:custDataLst>
                  <p:tags r:id="rId4"/>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4"/>
                    </a:solidFill>
                  </a:rPr>
                  <a:t>实操加工</a:t>
                </a:r>
              </a:p>
            </p:txBody>
          </p:sp>
          <p:sp>
            <p:nvSpPr>
              <p:cNvPr id="15" name="Body-4">
                <a:extLst>
                  <a:ext uri="{FF2B5EF4-FFF2-40B4-BE49-F238E27FC236}">
                    <a16:creationId xmlns:a16="http://schemas.microsoft.com/office/drawing/2014/main" id="{5CDA8132-4244-EC9B-1A41-08A1B47C78DB}"/>
                  </a:ext>
                </a:extLst>
              </p:cNvPr>
              <p:cNvSpPr>
                <a:spLocks/>
              </p:cNvSpPr>
              <p:nvPr>
                <p:custDataLst>
                  <p:tags r:id="rId5"/>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tabLst/>
                  <a:defRPr/>
                </a:pPr>
                <a:r>
                  <a:rPr lang="zh-CN" altLang="en-US" sz="1400" dirty="0">
                    <a:solidFill>
                      <a:schemeClr val="tx2">
                        <a:lumMod val="75000"/>
                        <a:lumOff val="25000"/>
                      </a:schemeClr>
                    </a:solidFill>
                    <a:latin typeface="+mn-ea"/>
                  </a:rPr>
                  <a:t>加工准备、对刀、空运行及仿真、零件自动加工、零件检测、加工结束</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spTree>
    <p:extLst>
      <p:ext uri="{BB962C8B-B14F-4D97-AF65-F5344CB8AC3E}">
        <p14:creationId xmlns:p14="http://schemas.microsoft.com/office/powerpoint/2010/main" val="20614219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40">
            <a:extLst>
              <a:ext uri="{FF2B5EF4-FFF2-40B4-BE49-F238E27FC236}">
                <a16:creationId xmlns:a16="http://schemas.microsoft.com/office/drawing/2014/main" id="{8FA99DF4-A9F7-5C8D-3EDC-893CC20C9FA7}"/>
              </a:ext>
            </a:extLst>
          </p:cNvPr>
          <p:cNvSpPr/>
          <p:nvPr/>
        </p:nvSpPr>
        <p:spPr bwMode="auto">
          <a:xfrm>
            <a:off x="1587" y="5403846"/>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任意多边形 41">
            <a:extLst>
              <a:ext uri="{FF2B5EF4-FFF2-40B4-BE49-F238E27FC236}">
                <a16:creationId xmlns:a16="http://schemas.microsoft.com/office/drawing/2014/main" id="{8043F445-EFDB-D724-B800-FE87E5EF57E3}"/>
              </a:ext>
            </a:extLst>
          </p:cNvPr>
          <p:cNvSpPr/>
          <p:nvPr/>
        </p:nvSpPr>
        <p:spPr bwMode="auto">
          <a:xfrm>
            <a:off x="9390024" y="-1"/>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1" name="组合 10">
            <a:extLst>
              <a:ext uri="{FF2B5EF4-FFF2-40B4-BE49-F238E27FC236}">
                <a16:creationId xmlns:a16="http://schemas.microsoft.com/office/drawing/2014/main" id="{FF3F59DF-1D4F-95F2-6993-ED7F302F9E78}"/>
              </a:ext>
            </a:extLst>
          </p:cNvPr>
          <p:cNvGrpSpPr/>
          <p:nvPr/>
        </p:nvGrpSpPr>
        <p:grpSpPr>
          <a:xfrm>
            <a:off x="704527" y="1278129"/>
            <a:ext cx="4339108" cy="430374"/>
            <a:chOff x="1578322" y="1045028"/>
            <a:chExt cx="4339108" cy="430374"/>
          </a:xfrm>
        </p:grpSpPr>
        <p:sp>
          <p:nvSpPr>
            <p:cNvPr id="35" name="Index-1">
              <a:extLst>
                <a:ext uri="{FF2B5EF4-FFF2-40B4-BE49-F238E27FC236}">
                  <a16:creationId xmlns:a16="http://schemas.microsoft.com/office/drawing/2014/main" id="{DB255172-ED8E-DDA5-B973-CC9CA263EFD1}"/>
                </a:ext>
              </a:extLst>
            </p:cNvPr>
            <p:cNvSpPr txBox="1"/>
            <p:nvPr>
              <p:custDataLst>
                <p:tags r:id="rId1"/>
              </p:custDataLst>
            </p:nvPr>
          </p:nvSpPr>
          <p:spPr>
            <a:xfrm>
              <a:off x="1774609" y="1045028"/>
              <a:ext cx="4142821" cy="430374"/>
            </a:xfrm>
            <a:prstGeom prst="rect">
              <a:avLst/>
            </a:prstGeom>
            <a:noFill/>
          </p:spPr>
          <p:txBody>
            <a:bodyPr wrap="squar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2000" b="1" i="1" u="none" strike="noStrike" kern="1200" cap="none" spc="0" normalizeH="0" baseline="0" noProof="0" dirty="0">
                  <a:ln>
                    <a:noFill/>
                  </a:ln>
                  <a:solidFill>
                    <a:schemeClr val="accent1"/>
                  </a:solidFill>
                  <a:effectLst/>
                  <a:uLnTx/>
                  <a:uFillTx/>
                  <a:latin typeface="+mn-ea"/>
                  <a:cs typeface="+mn-cs"/>
                </a:rPr>
                <a:t>01.</a:t>
              </a:r>
              <a:r>
                <a:rPr lang="zh-CN" altLang="en-US" sz="2000" b="1" dirty="0">
                  <a:solidFill>
                    <a:schemeClr val="accent1"/>
                  </a:solidFill>
                  <a:latin typeface="+mn-ea"/>
                </a:rPr>
                <a:t>沟槽加工的方法</a:t>
              </a:r>
              <a:endParaRPr kumimoji="0" lang="en-US" altLang="zh-CN" sz="2000" b="1" u="none" strike="noStrike" kern="1200" cap="none" spc="0" normalizeH="0" baseline="0" noProof="0" dirty="0">
                <a:ln>
                  <a:noFill/>
                </a:ln>
                <a:solidFill>
                  <a:schemeClr val="accent1"/>
                </a:solidFill>
                <a:effectLst/>
                <a:uLnTx/>
                <a:uFillTx/>
                <a:latin typeface="+mn-ea"/>
                <a:cs typeface="+mn-cs"/>
              </a:endParaRPr>
            </a:p>
          </p:txBody>
        </p:sp>
        <p:cxnSp>
          <p:nvCxnSpPr>
            <p:cNvPr id="37" name="1">
              <a:extLst>
                <a:ext uri="{FF2B5EF4-FFF2-40B4-BE49-F238E27FC236}">
                  <a16:creationId xmlns:a16="http://schemas.microsoft.com/office/drawing/2014/main" id="{0A9679CD-07C5-56C1-CAFF-EA42D7081C3A}"/>
                </a:ext>
              </a:extLst>
            </p:cNvPr>
            <p:cNvCxnSpPr>
              <a:cxnSpLocks/>
            </p:cNvCxnSpPr>
            <p:nvPr>
              <p:custDataLst>
                <p:tags r:id="rId2"/>
              </p:custDataLst>
            </p:nvPr>
          </p:nvCxnSpPr>
          <p:spPr>
            <a:xfrm>
              <a:off x="1578322" y="1092103"/>
              <a:ext cx="0" cy="383299"/>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1" name="文本框 40">
            <a:extLst>
              <a:ext uri="{FF2B5EF4-FFF2-40B4-BE49-F238E27FC236}">
                <a16:creationId xmlns:a16="http://schemas.microsoft.com/office/drawing/2014/main" id="{A70ECECF-2EFB-0B06-85D8-0B467FEFEB80}"/>
              </a:ext>
            </a:extLst>
          </p:cNvPr>
          <p:cNvSpPr txBox="1"/>
          <p:nvPr/>
        </p:nvSpPr>
        <p:spPr>
          <a:xfrm>
            <a:off x="900814" y="1913339"/>
            <a:ext cx="7450706" cy="3490507"/>
          </a:xfrm>
          <a:prstGeom prst="rect">
            <a:avLst/>
          </a:prstGeom>
          <a:noFill/>
        </p:spPr>
        <p:txBody>
          <a:bodyPr wrap="square">
            <a:spAutoFit/>
          </a:bodyPr>
          <a:lstStyle/>
          <a:p>
            <a:pPr marL="285750" indent="-285750" algn="just">
              <a:lnSpc>
                <a:spcPct val="130000"/>
              </a:lnSpc>
              <a:spcAft>
                <a:spcPts val="1500"/>
              </a:spcAft>
              <a:buClr>
                <a:schemeClr val="accent1"/>
              </a:buClr>
              <a:buSzPct val="95000"/>
              <a:buFont typeface="Wingdings" panose="05000000000000000000" pitchFamily="2" charset="2"/>
              <a:buChar char="n"/>
            </a:pPr>
            <a:r>
              <a:rPr lang="zh-CN" altLang="en-US" b="1" dirty="0">
                <a:solidFill>
                  <a:srgbClr val="221E1F"/>
                </a:solidFill>
                <a:latin typeface="方正书宋"/>
              </a:rPr>
              <a:t>外沟槽的加工</a:t>
            </a:r>
            <a:r>
              <a:rPr lang="zh-CN" altLang="en-US" sz="1800" b="1" i="0" u="none" strike="noStrike" baseline="0" dirty="0">
                <a:solidFill>
                  <a:srgbClr val="221E1F"/>
                </a:solidFill>
                <a:latin typeface="方正书宋"/>
              </a:rPr>
              <a:t>：</a:t>
            </a:r>
            <a:endParaRPr lang="en-US" altLang="zh-CN" sz="1800" b="1" i="0" u="none" strike="noStrike" baseline="0" dirty="0">
              <a:solidFill>
                <a:srgbClr val="221E1F"/>
              </a:solidFill>
              <a:latin typeface="方正书宋"/>
            </a:endParaRPr>
          </a:p>
          <a:p>
            <a:pPr algn="just">
              <a:lnSpc>
                <a:spcPct val="130000"/>
              </a:lnSpc>
              <a:buClr>
                <a:schemeClr val="accent1"/>
              </a:buClr>
              <a:buSzPct val="95000"/>
            </a:pPr>
            <a:r>
              <a:rPr lang="zh-CN" altLang="en-US" dirty="0">
                <a:solidFill>
                  <a:srgbClr val="221E1F"/>
                </a:solidFill>
                <a:latin typeface="方正书宋"/>
              </a:rPr>
              <a:t>（</a:t>
            </a:r>
            <a:r>
              <a:rPr lang="en-US" altLang="zh-CN" dirty="0">
                <a:solidFill>
                  <a:srgbClr val="221E1F"/>
                </a:solidFill>
                <a:latin typeface="方正书宋"/>
              </a:rPr>
              <a:t>1</a:t>
            </a:r>
            <a:r>
              <a:rPr lang="zh-CN" altLang="en-US" dirty="0">
                <a:solidFill>
                  <a:srgbClr val="221E1F"/>
                </a:solidFill>
                <a:latin typeface="方正书宋"/>
              </a:rPr>
              <a:t>）</a:t>
            </a:r>
            <a:r>
              <a:rPr lang="zh-CN" altLang="en-US" sz="1800" b="0" i="0" u="none" strike="noStrike" baseline="0" dirty="0">
                <a:solidFill>
                  <a:srgbClr val="221E1F"/>
                </a:solidFill>
                <a:latin typeface="方正书宋"/>
              </a:rPr>
              <a:t>窄沟槽（宽度＜</a:t>
            </a:r>
            <a:r>
              <a:rPr lang="en-US" altLang="zh-CN" sz="1800" b="0" i="0" u="none" strike="noStrike" baseline="0" dirty="0">
                <a:solidFill>
                  <a:srgbClr val="221E1F"/>
                </a:solidFill>
                <a:latin typeface="方正书宋"/>
              </a:rPr>
              <a:t>5mm</a:t>
            </a:r>
            <a:r>
              <a:rPr lang="zh-CN" altLang="en-US" sz="1800" b="0" i="0" u="none" strike="noStrike" baseline="0" dirty="0">
                <a:solidFill>
                  <a:srgbClr val="221E1F"/>
                </a:solidFill>
                <a:latin typeface="方正书宋"/>
              </a:rPr>
              <a:t>）</a:t>
            </a:r>
            <a:endParaRPr lang="en-US" altLang="zh-CN" sz="1800" b="0" i="0" u="none" strike="noStrike" baseline="0" dirty="0">
              <a:solidFill>
                <a:srgbClr val="221E1F"/>
              </a:solidFill>
              <a:latin typeface="方正书宋"/>
            </a:endParaRPr>
          </a:p>
          <a:p>
            <a:pPr algn="just">
              <a:lnSpc>
                <a:spcPct val="130000"/>
              </a:lnSpc>
              <a:buClr>
                <a:schemeClr val="accent1"/>
              </a:buClr>
              <a:buSzPct val="95000"/>
            </a:pPr>
            <a:r>
              <a:rPr lang="zh-CN" altLang="en-US" sz="1800" b="0" i="0" u="none" strike="noStrike" baseline="0" dirty="0">
                <a:solidFill>
                  <a:srgbClr val="221E1F"/>
                </a:solidFill>
                <a:latin typeface="方正书宋"/>
              </a:rPr>
              <a:t>选择主切削刃宽度等于槽宽的外沟槽刀，采用直进法一次切削而成。如右图所示。用</a:t>
            </a:r>
            <a:r>
              <a:rPr lang="en-US" altLang="zh-CN" sz="1800" b="0" i="0" u="none" strike="noStrike" baseline="0" dirty="0">
                <a:solidFill>
                  <a:srgbClr val="221E1F"/>
                </a:solidFill>
                <a:latin typeface="方正书宋"/>
              </a:rPr>
              <a:t>G01</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G94 </a:t>
            </a:r>
            <a:r>
              <a:rPr lang="zh-CN" altLang="en-US" sz="1800" b="0" i="0" u="none" strike="noStrike" baseline="0" dirty="0">
                <a:solidFill>
                  <a:srgbClr val="221E1F"/>
                </a:solidFill>
                <a:latin typeface="方正书宋"/>
              </a:rPr>
              <a:t>指令可以完成加工，在使用</a:t>
            </a:r>
            <a:r>
              <a:rPr lang="en-US" altLang="zh-CN" sz="1800" b="0" i="0" u="none" strike="noStrike" baseline="0" dirty="0">
                <a:solidFill>
                  <a:srgbClr val="221E1F"/>
                </a:solidFill>
                <a:latin typeface="方正书宋"/>
              </a:rPr>
              <a:t>G94 </a:t>
            </a:r>
            <a:r>
              <a:rPr lang="zh-CN" altLang="en-US" sz="1800" b="0" i="0" u="none" strike="noStrike" baseline="0" dirty="0">
                <a:solidFill>
                  <a:srgbClr val="221E1F"/>
                </a:solidFill>
                <a:latin typeface="方正书宋"/>
              </a:rPr>
              <a:t>指令时，如果设定</a:t>
            </a:r>
            <a:r>
              <a:rPr lang="en-US" altLang="zh-CN" sz="1800" b="0" i="1" u="none" strike="noStrike" baseline="0" dirty="0">
                <a:solidFill>
                  <a:srgbClr val="221E1F"/>
                </a:solidFill>
                <a:latin typeface="Times New Roman" panose="02020603050405020304" pitchFamily="18" charset="0"/>
              </a:rPr>
              <a:t>Z </a:t>
            </a:r>
            <a:r>
              <a:rPr lang="zh-CN" altLang="en-US" sz="1800" b="0" i="0" u="none" strike="noStrike" baseline="0" dirty="0">
                <a:solidFill>
                  <a:srgbClr val="221E1F"/>
                </a:solidFill>
                <a:latin typeface="方正书宋"/>
              </a:rPr>
              <a:t>值不移动或设定</a:t>
            </a:r>
            <a:r>
              <a:rPr lang="en-US" altLang="zh-CN" sz="1800" b="0" i="1" u="none" strike="noStrike" baseline="0" dirty="0">
                <a:solidFill>
                  <a:srgbClr val="221E1F"/>
                </a:solidFill>
                <a:latin typeface="Times New Roman" panose="02020603050405020304" pitchFamily="18" charset="0"/>
              </a:rPr>
              <a:t>W </a:t>
            </a:r>
            <a:r>
              <a:rPr lang="zh-CN" altLang="en-US" sz="1800" b="0" i="0" u="none" strike="noStrike" baseline="0" dirty="0">
                <a:solidFill>
                  <a:srgbClr val="221E1F"/>
                </a:solidFill>
                <a:latin typeface="方正书宋"/>
              </a:rPr>
              <a:t>值为零时，就可用来进行车槽加工。欲提高槽底质量，可用</a:t>
            </a:r>
            <a:r>
              <a:rPr lang="en-US" altLang="zh-CN" sz="1800" b="0" i="0" u="none" strike="noStrike" baseline="0" dirty="0">
                <a:solidFill>
                  <a:srgbClr val="221E1F"/>
                </a:solidFill>
                <a:latin typeface="方正书宋"/>
              </a:rPr>
              <a:t>G04 </a:t>
            </a:r>
            <a:r>
              <a:rPr lang="zh-CN" altLang="en-US" sz="1800" b="0" i="0" u="none" strike="noStrike" baseline="0" dirty="0">
                <a:solidFill>
                  <a:srgbClr val="221E1F"/>
                </a:solidFill>
                <a:latin typeface="方正书宋"/>
              </a:rPr>
              <a:t>指令完成。</a:t>
            </a:r>
            <a:endParaRPr lang="en-US" altLang="zh-CN" sz="1800" b="0" i="0" u="none" strike="noStrike" baseline="0" dirty="0">
              <a:solidFill>
                <a:srgbClr val="221E1F"/>
              </a:solidFill>
              <a:latin typeface="方正书宋"/>
            </a:endParaRPr>
          </a:p>
          <a:p>
            <a:pPr algn="just">
              <a:lnSpc>
                <a:spcPct val="130000"/>
              </a:lnSpc>
              <a:buClr>
                <a:schemeClr val="accent1"/>
              </a:buClr>
              <a:buSzPct val="95000"/>
            </a:pPr>
            <a:r>
              <a:rPr lang="zh-CN" altLang="en-US" dirty="0">
                <a:solidFill>
                  <a:srgbClr val="221E1F"/>
                </a:solidFill>
                <a:latin typeface="方正书宋"/>
              </a:rPr>
              <a:t>（</a:t>
            </a:r>
            <a:r>
              <a:rPr lang="en-US" altLang="zh-CN" dirty="0">
                <a:solidFill>
                  <a:srgbClr val="221E1F"/>
                </a:solidFill>
                <a:latin typeface="方正书宋"/>
              </a:rPr>
              <a:t>2</a:t>
            </a:r>
            <a:r>
              <a:rPr lang="zh-CN" altLang="en-US" dirty="0">
                <a:solidFill>
                  <a:srgbClr val="221E1F"/>
                </a:solidFill>
                <a:latin typeface="方正书宋"/>
              </a:rPr>
              <a:t>）宽沟槽（宽度＞</a:t>
            </a:r>
            <a:r>
              <a:rPr lang="en-US" altLang="zh-CN" dirty="0">
                <a:solidFill>
                  <a:srgbClr val="221E1F"/>
                </a:solidFill>
                <a:latin typeface="方正书宋"/>
              </a:rPr>
              <a:t>5mm</a:t>
            </a:r>
            <a:r>
              <a:rPr lang="zh-CN" altLang="en-US" dirty="0">
                <a:solidFill>
                  <a:srgbClr val="221E1F"/>
                </a:solidFill>
                <a:latin typeface="方正书宋"/>
              </a:rPr>
              <a:t>）。</a:t>
            </a:r>
          </a:p>
          <a:p>
            <a:pPr algn="just">
              <a:lnSpc>
                <a:spcPct val="130000"/>
              </a:lnSpc>
              <a:buClr>
                <a:schemeClr val="accent1"/>
              </a:buClr>
              <a:buSzPct val="95000"/>
            </a:pPr>
            <a:r>
              <a:rPr lang="zh-CN" altLang="en-US" dirty="0">
                <a:solidFill>
                  <a:srgbClr val="221E1F"/>
                </a:solidFill>
                <a:latin typeface="方正书宋"/>
              </a:rPr>
              <a:t>可以分几次进给，要求每次切削时刀具要有重叠的部分，并在槽沟两侧和底面留一定的精车余量 ，如右图所示。可以用</a:t>
            </a:r>
            <a:r>
              <a:rPr lang="en-US" altLang="zh-CN" dirty="0">
                <a:solidFill>
                  <a:srgbClr val="221E1F"/>
                </a:solidFill>
                <a:latin typeface="方正书宋"/>
              </a:rPr>
              <a:t>G75 </a:t>
            </a:r>
            <a:r>
              <a:rPr lang="zh-CN" altLang="en-US" dirty="0">
                <a:solidFill>
                  <a:srgbClr val="221E1F"/>
                </a:solidFill>
                <a:latin typeface="方正书宋"/>
              </a:rPr>
              <a:t>指令完成加工。</a:t>
            </a:r>
          </a:p>
        </p:txBody>
      </p:sp>
      <p:pic>
        <p:nvPicPr>
          <p:cNvPr id="5" name="图片 4">
            <a:extLst>
              <a:ext uri="{FF2B5EF4-FFF2-40B4-BE49-F238E27FC236}">
                <a16:creationId xmlns:a16="http://schemas.microsoft.com/office/drawing/2014/main" id="{24BD31AC-8CD7-4668-D0A4-A5DB35975F01}"/>
              </a:ext>
            </a:extLst>
          </p:cNvPr>
          <p:cNvPicPr>
            <a:picLocks noChangeAspect="1"/>
          </p:cNvPicPr>
          <p:nvPr/>
        </p:nvPicPr>
        <p:blipFill>
          <a:blip r:embed="rId5"/>
          <a:stretch>
            <a:fillRect/>
          </a:stretch>
        </p:blipFill>
        <p:spPr>
          <a:xfrm>
            <a:off x="8700373" y="2235060"/>
            <a:ext cx="2245790" cy="1457374"/>
          </a:xfrm>
          <a:prstGeom prst="rect">
            <a:avLst/>
          </a:prstGeom>
        </p:spPr>
      </p:pic>
      <p:sp>
        <p:nvSpPr>
          <p:cNvPr id="7" name="文本框 6">
            <a:extLst>
              <a:ext uri="{FF2B5EF4-FFF2-40B4-BE49-F238E27FC236}">
                <a16:creationId xmlns:a16="http://schemas.microsoft.com/office/drawing/2014/main" id="{986ADB7E-7860-F42F-B95F-6AA52707ACA2}"/>
              </a:ext>
            </a:extLst>
          </p:cNvPr>
          <p:cNvSpPr txBox="1"/>
          <p:nvPr/>
        </p:nvSpPr>
        <p:spPr>
          <a:xfrm>
            <a:off x="9209313" y="3692434"/>
            <a:ext cx="1227909" cy="307777"/>
          </a:xfrm>
          <a:prstGeom prst="rect">
            <a:avLst/>
          </a:prstGeom>
          <a:noFill/>
        </p:spPr>
        <p:txBody>
          <a:bodyPr wrap="square">
            <a:spAutoFit/>
          </a:bodyPr>
          <a:lstStyle/>
          <a:p>
            <a:pPr algn="ctr"/>
            <a:r>
              <a:rPr lang="zh-CN" altLang="en-US" sz="1400" b="1" dirty="0">
                <a:solidFill>
                  <a:srgbClr val="221E1F"/>
                </a:solidFill>
                <a:latin typeface="方正书宋"/>
              </a:rPr>
              <a:t>窄沟槽加工</a:t>
            </a:r>
            <a:endParaRPr lang="zh-CN" altLang="en-US" sz="1400" b="1" dirty="0"/>
          </a:p>
        </p:txBody>
      </p:sp>
      <p:pic>
        <p:nvPicPr>
          <p:cNvPr id="12" name="图片 11">
            <a:extLst>
              <a:ext uri="{FF2B5EF4-FFF2-40B4-BE49-F238E27FC236}">
                <a16:creationId xmlns:a16="http://schemas.microsoft.com/office/drawing/2014/main" id="{FDF716ED-D4C5-771E-D812-EAF34DAFBA32}"/>
              </a:ext>
            </a:extLst>
          </p:cNvPr>
          <p:cNvPicPr>
            <a:picLocks noChangeAspect="1"/>
          </p:cNvPicPr>
          <p:nvPr/>
        </p:nvPicPr>
        <p:blipFill>
          <a:blip r:embed="rId6"/>
          <a:stretch>
            <a:fillRect/>
          </a:stretch>
        </p:blipFill>
        <p:spPr>
          <a:xfrm>
            <a:off x="8661720" y="4086128"/>
            <a:ext cx="2284443" cy="1454154"/>
          </a:xfrm>
          <a:prstGeom prst="rect">
            <a:avLst/>
          </a:prstGeom>
        </p:spPr>
      </p:pic>
      <p:sp>
        <p:nvSpPr>
          <p:cNvPr id="13" name="文本框 12">
            <a:extLst>
              <a:ext uri="{FF2B5EF4-FFF2-40B4-BE49-F238E27FC236}">
                <a16:creationId xmlns:a16="http://schemas.microsoft.com/office/drawing/2014/main" id="{C3324DC8-2556-573D-CB6C-C6B34CF2B011}"/>
              </a:ext>
            </a:extLst>
          </p:cNvPr>
          <p:cNvSpPr txBox="1"/>
          <p:nvPr/>
        </p:nvSpPr>
        <p:spPr>
          <a:xfrm>
            <a:off x="9209312" y="5626199"/>
            <a:ext cx="1227909" cy="307777"/>
          </a:xfrm>
          <a:prstGeom prst="rect">
            <a:avLst/>
          </a:prstGeom>
          <a:noFill/>
        </p:spPr>
        <p:txBody>
          <a:bodyPr wrap="square">
            <a:spAutoFit/>
          </a:bodyPr>
          <a:lstStyle/>
          <a:p>
            <a:pPr algn="ctr"/>
            <a:r>
              <a:rPr lang="zh-CN" altLang="en-US" sz="1400" b="1" dirty="0">
                <a:solidFill>
                  <a:srgbClr val="221E1F"/>
                </a:solidFill>
                <a:latin typeface="方正书宋"/>
              </a:rPr>
              <a:t>宽沟槽加工</a:t>
            </a:r>
            <a:endParaRPr lang="zh-CN" altLang="en-US" sz="1400" b="1" dirty="0"/>
          </a:p>
        </p:txBody>
      </p:sp>
      <p:sp>
        <p:nvSpPr>
          <p:cNvPr id="14" name="标题 1">
            <a:extLst>
              <a:ext uri="{FF2B5EF4-FFF2-40B4-BE49-F238E27FC236}">
                <a16:creationId xmlns:a16="http://schemas.microsoft.com/office/drawing/2014/main" id="{BD402D49-B00A-2692-FF6F-0E2196412C6F}"/>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spTree>
    <p:extLst>
      <p:ext uri="{BB962C8B-B14F-4D97-AF65-F5344CB8AC3E}">
        <p14:creationId xmlns:p14="http://schemas.microsoft.com/office/powerpoint/2010/main" val="4080543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6AC30C22-19C9-E5F6-C060-1BAB0E7E62E0}"/>
              </a:ext>
            </a:extLst>
          </p:cNvPr>
          <p:cNvPicPr>
            <a:picLocks noChangeAspect="1"/>
          </p:cNvPicPr>
          <p:nvPr/>
        </p:nvPicPr>
        <p:blipFill>
          <a:blip r:embed="rId5"/>
          <a:stretch>
            <a:fillRect/>
          </a:stretch>
        </p:blipFill>
        <p:spPr>
          <a:xfrm>
            <a:off x="6737220" y="2218820"/>
            <a:ext cx="5131438" cy="2211352"/>
          </a:xfrm>
          <a:prstGeom prst="rect">
            <a:avLst/>
          </a:prstGeom>
        </p:spPr>
      </p:pic>
      <p:sp>
        <p:nvSpPr>
          <p:cNvPr id="3" name="任意多边形 40">
            <a:extLst>
              <a:ext uri="{FF2B5EF4-FFF2-40B4-BE49-F238E27FC236}">
                <a16:creationId xmlns:a16="http://schemas.microsoft.com/office/drawing/2014/main" id="{8FA99DF4-A9F7-5C8D-3EDC-893CC20C9FA7}"/>
              </a:ext>
            </a:extLst>
          </p:cNvPr>
          <p:cNvSpPr/>
          <p:nvPr/>
        </p:nvSpPr>
        <p:spPr bwMode="auto">
          <a:xfrm>
            <a:off x="1587" y="5403846"/>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任意多边形 41">
            <a:extLst>
              <a:ext uri="{FF2B5EF4-FFF2-40B4-BE49-F238E27FC236}">
                <a16:creationId xmlns:a16="http://schemas.microsoft.com/office/drawing/2014/main" id="{8043F445-EFDB-D724-B800-FE87E5EF57E3}"/>
              </a:ext>
            </a:extLst>
          </p:cNvPr>
          <p:cNvSpPr/>
          <p:nvPr/>
        </p:nvSpPr>
        <p:spPr bwMode="auto">
          <a:xfrm>
            <a:off x="9390024" y="-1"/>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1" name="组合 10">
            <a:extLst>
              <a:ext uri="{FF2B5EF4-FFF2-40B4-BE49-F238E27FC236}">
                <a16:creationId xmlns:a16="http://schemas.microsoft.com/office/drawing/2014/main" id="{FF3F59DF-1D4F-95F2-6993-ED7F302F9E78}"/>
              </a:ext>
            </a:extLst>
          </p:cNvPr>
          <p:cNvGrpSpPr/>
          <p:nvPr/>
        </p:nvGrpSpPr>
        <p:grpSpPr>
          <a:xfrm>
            <a:off x="704527" y="1278129"/>
            <a:ext cx="4339108" cy="430374"/>
            <a:chOff x="1578322" y="1045028"/>
            <a:chExt cx="4339108" cy="430374"/>
          </a:xfrm>
        </p:grpSpPr>
        <p:sp>
          <p:nvSpPr>
            <p:cNvPr id="35" name="Index-1">
              <a:extLst>
                <a:ext uri="{FF2B5EF4-FFF2-40B4-BE49-F238E27FC236}">
                  <a16:creationId xmlns:a16="http://schemas.microsoft.com/office/drawing/2014/main" id="{DB255172-ED8E-DDA5-B973-CC9CA263EFD1}"/>
                </a:ext>
              </a:extLst>
            </p:cNvPr>
            <p:cNvSpPr txBox="1"/>
            <p:nvPr>
              <p:custDataLst>
                <p:tags r:id="rId1"/>
              </p:custDataLst>
            </p:nvPr>
          </p:nvSpPr>
          <p:spPr>
            <a:xfrm>
              <a:off x="1774609" y="1045028"/>
              <a:ext cx="4142821" cy="430374"/>
            </a:xfrm>
            <a:prstGeom prst="rect">
              <a:avLst/>
            </a:prstGeom>
            <a:noFill/>
          </p:spPr>
          <p:txBody>
            <a:bodyPr wrap="squar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2000" b="1" i="1" u="none" strike="noStrike" kern="1200" cap="none" spc="0" normalizeH="0" baseline="0" noProof="0" dirty="0">
                  <a:ln>
                    <a:noFill/>
                  </a:ln>
                  <a:solidFill>
                    <a:schemeClr val="accent1"/>
                  </a:solidFill>
                  <a:effectLst/>
                  <a:uLnTx/>
                  <a:uFillTx/>
                  <a:latin typeface="+mn-ea"/>
                  <a:cs typeface="+mn-cs"/>
                </a:rPr>
                <a:t>01.</a:t>
              </a:r>
              <a:r>
                <a:rPr lang="zh-CN" altLang="en-US" sz="2000" b="1" dirty="0">
                  <a:solidFill>
                    <a:schemeClr val="accent1"/>
                  </a:solidFill>
                  <a:latin typeface="+mn-ea"/>
                </a:rPr>
                <a:t>沟槽加工的方法</a:t>
              </a:r>
              <a:endParaRPr kumimoji="0" lang="en-US" altLang="zh-CN" sz="2000" b="1" u="none" strike="noStrike" kern="1200" cap="none" spc="0" normalizeH="0" baseline="0" noProof="0" dirty="0">
                <a:ln>
                  <a:noFill/>
                </a:ln>
                <a:solidFill>
                  <a:schemeClr val="accent1"/>
                </a:solidFill>
                <a:effectLst/>
                <a:uLnTx/>
                <a:uFillTx/>
                <a:latin typeface="+mn-ea"/>
                <a:cs typeface="+mn-cs"/>
              </a:endParaRPr>
            </a:p>
          </p:txBody>
        </p:sp>
        <p:cxnSp>
          <p:nvCxnSpPr>
            <p:cNvPr id="37" name="1">
              <a:extLst>
                <a:ext uri="{FF2B5EF4-FFF2-40B4-BE49-F238E27FC236}">
                  <a16:creationId xmlns:a16="http://schemas.microsoft.com/office/drawing/2014/main" id="{0A9679CD-07C5-56C1-CAFF-EA42D7081C3A}"/>
                </a:ext>
              </a:extLst>
            </p:cNvPr>
            <p:cNvCxnSpPr>
              <a:cxnSpLocks/>
            </p:cNvCxnSpPr>
            <p:nvPr>
              <p:custDataLst>
                <p:tags r:id="rId2"/>
              </p:custDataLst>
            </p:nvPr>
          </p:nvCxnSpPr>
          <p:spPr>
            <a:xfrm>
              <a:off x="1578322" y="1092103"/>
              <a:ext cx="0" cy="383299"/>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1" name="文本框 40">
            <a:extLst>
              <a:ext uri="{FF2B5EF4-FFF2-40B4-BE49-F238E27FC236}">
                <a16:creationId xmlns:a16="http://schemas.microsoft.com/office/drawing/2014/main" id="{A70ECECF-2EFB-0B06-85D8-0B467FEFEB80}"/>
              </a:ext>
            </a:extLst>
          </p:cNvPr>
          <p:cNvSpPr txBox="1"/>
          <p:nvPr/>
        </p:nvSpPr>
        <p:spPr>
          <a:xfrm>
            <a:off x="900814" y="1913339"/>
            <a:ext cx="7450706" cy="2050113"/>
          </a:xfrm>
          <a:prstGeom prst="rect">
            <a:avLst/>
          </a:prstGeom>
          <a:noFill/>
        </p:spPr>
        <p:txBody>
          <a:bodyPr wrap="square">
            <a:spAutoFit/>
          </a:bodyPr>
          <a:lstStyle/>
          <a:p>
            <a:pPr marL="285750" indent="-285750" algn="just">
              <a:lnSpc>
                <a:spcPct val="130000"/>
              </a:lnSpc>
              <a:spcAft>
                <a:spcPts val="1500"/>
              </a:spcAft>
              <a:buClr>
                <a:schemeClr val="accent1"/>
              </a:buClr>
              <a:buSzPct val="95000"/>
              <a:buFont typeface="Wingdings" panose="05000000000000000000" pitchFamily="2" charset="2"/>
              <a:buChar char="n"/>
            </a:pPr>
            <a:r>
              <a:rPr lang="zh-CN" altLang="en-US" b="1" dirty="0">
                <a:solidFill>
                  <a:srgbClr val="221E1F"/>
                </a:solidFill>
                <a:latin typeface="方正书宋"/>
              </a:rPr>
              <a:t>内沟槽的加工</a:t>
            </a:r>
            <a:r>
              <a:rPr lang="zh-CN" altLang="en-US" sz="1800" b="1" i="0" u="none" strike="noStrike" baseline="0" dirty="0">
                <a:solidFill>
                  <a:srgbClr val="221E1F"/>
                </a:solidFill>
                <a:latin typeface="方正书宋"/>
              </a:rPr>
              <a:t>：</a:t>
            </a:r>
            <a:endParaRPr lang="en-US" altLang="zh-CN" sz="1800" b="1" i="0" u="none" strike="noStrike" baseline="0" dirty="0">
              <a:solidFill>
                <a:srgbClr val="221E1F"/>
              </a:solidFill>
              <a:latin typeface="方正书宋"/>
            </a:endParaRPr>
          </a:p>
          <a:p>
            <a:pPr algn="just">
              <a:lnSpc>
                <a:spcPct val="130000"/>
              </a:lnSpc>
              <a:buClr>
                <a:schemeClr val="accent1"/>
              </a:buClr>
              <a:buSzPct val="95000"/>
            </a:pPr>
            <a:r>
              <a:rPr lang="zh-CN" altLang="en-US" dirty="0">
                <a:solidFill>
                  <a:srgbClr val="221E1F"/>
                </a:solidFill>
                <a:latin typeface="方正书宋"/>
              </a:rPr>
              <a:t>（</a:t>
            </a:r>
            <a:r>
              <a:rPr lang="en-US" altLang="zh-CN" dirty="0">
                <a:solidFill>
                  <a:srgbClr val="221E1F"/>
                </a:solidFill>
                <a:latin typeface="方正书宋"/>
              </a:rPr>
              <a:t>1</a:t>
            </a:r>
            <a:r>
              <a:rPr lang="zh-CN" altLang="en-US" dirty="0">
                <a:solidFill>
                  <a:srgbClr val="221E1F"/>
                </a:solidFill>
                <a:latin typeface="方正书宋"/>
              </a:rPr>
              <a:t>）窄沟槽</a:t>
            </a:r>
            <a:endParaRPr lang="en-US" altLang="zh-CN" dirty="0">
              <a:solidFill>
                <a:srgbClr val="221E1F"/>
              </a:solidFill>
              <a:latin typeface="方正书宋"/>
            </a:endParaRPr>
          </a:p>
          <a:p>
            <a:pPr algn="just">
              <a:lnSpc>
                <a:spcPct val="130000"/>
              </a:lnSpc>
              <a:buClr>
                <a:schemeClr val="accent1"/>
              </a:buClr>
              <a:buSzPct val="95000"/>
            </a:pPr>
            <a:r>
              <a:rPr lang="zh-CN" altLang="en-US" sz="1800" b="0" i="0" u="none" strike="noStrike" baseline="0" dirty="0">
                <a:solidFill>
                  <a:srgbClr val="221E1F"/>
                </a:solidFill>
                <a:latin typeface="方正书宋"/>
              </a:rPr>
              <a:t>宽度较小和要求不高的内沟槽，加工方法与外沟槽相似</a:t>
            </a:r>
            <a:endParaRPr lang="en-US" altLang="zh-CN" sz="1800" b="0" i="0" u="none" strike="noStrike" baseline="0" dirty="0">
              <a:solidFill>
                <a:srgbClr val="221E1F"/>
              </a:solidFill>
              <a:latin typeface="方正书宋"/>
            </a:endParaRPr>
          </a:p>
          <a:p>
            <a:pPr algn="just">
              <a:lnSpc>
                <a:spcPct val="130000"/>
              </a:lnSpc>
              <a:buClr>
                <a:schemeClr val="accent1"/>
              </a:buClr>
              <a:buSzPct val="95000"/>
            </a:pPr>
            <a:r>
              <a:rPr lang="zh-CN" altLang="en-US" dirty="0">
                <a:solidFill>
                  <a:srgbClr val="221E1F"/>
                </a:solidFill>
                <a:latin typeface="方正书宋"/>
              </a:rPr>
              <a:t>（</a:t>
            </a:r>
            <a:r>
              <a:rPr lang="en-US" altLang="zh-CN" dirty="0">
                <a:solidFill>
                  <a:srgbClr val="221E1F"/>
                </a:solidFill>
                <a:latin typeface="方正书宋"/>
              </a:rPr>
              <a:t>2</a:t>
            </a:r>
            <a:r>
              <a:rPr lang="zh-CN" altLang="en-US" dirty="0">
                <a:solidFill>
                  <a:srgbClr val="221E1F"/>
                </a:solidFill>
                <a:latin typeface="方正书宋"/>
              </a:rPr>
              <a:t>）宽沟槽</a:t>
            </a:r>
            <a:endParaRPr lang="en-US" altLang="zh-CN" dirty="0">
              <a:solidFill>
                <a:srgbClr val="221E1F"/>
              </a:solidFill>
              <a:latin typeface="方正书宋"/>
            </a:endParaRPr>
          </a:p>
          <a:p>
            <a:pPr algn="just">
              <a:lnSpc>
                <a:spcPct val="130000"/>
              </a:lnSpc>
              <a:buClr>
                <a:schemeClr val="accent1"/>
              </a:buClr>
              <a:buSzPct val="95000"/>
            </a:pPr>
            <a:r>
              <a:rPr lang="zh-CN" altLang="en-US" sz="1800" b="0" i="0" u="none" strike="noStrike" baseline="0" dirty="0">
                <a:solidFill>
                  <a:srgbClr val="221E1F"/>
                </a:solidFill>
                <a:latin typeface="方正书宋"/>
              </a:rPr>
              <a:t>要求较高或较宽的内沟槽，加工方法与外沟槽相似</a:t>
            </a:r>
            <a:endParaRPr lang="zh-CN" altLang="en-US" dirty="0">
              <a:solidFill>
                <a:srgbClr val="221E1F"/>
              </a:solidFill>
              <a:latin typeface="方正书宋"/>
            </a:endParaRPr>
          </a:p>
        </p:txBody>
      </p:sp>
      <p:sp>
        <p:nvSpPr>
          <p:cNvPr id="7" name="文本框 6">
            <a:extLst>
              <a:ext uri="{FF2B5EF4-FFF2-40B4-BE49-F238E27FC236}">
                <a16:creationId xmlns:a16="http://schemas.microsoft.com/office/drawing/2014/main" id="{986ADB7E-7860-F42F-B95F-6AA52707ACA2}"/>
              </a:ext>
            </a:extLst>
          </p:cNvPr>
          <p:cNvSpPr txBox="1"/>
          <p:nvPr/>
        </p:nvSpPr>
        <p:spPr>
          <a:xfrm>
            <a:off x="7123611" y="4524274"/>
            <a:ext cx="1227909" cy="307777"/>
          </a:xfrm>
          <a:prstGeom prst="rect">
            <a:avLst/>
          </a:prstGeom>
          <a:noFill/>
        </p:spPr>
        <p:txBody>
          <a:bodyPr wrap="square">
            <a:spAutoFit/>
          </a:bodyPr>
          <a:lstStyle/>
          <a:p>
            <a:pPr algn="ctr"/>
            <a:r>
              <a:rPr lang="zh-CN" altLang="en-US" sz="1400" b="1" dirty="0">
                <a:solidFill>
                  <a:srgbClr val="221E1F"/>
                </a:solidFill>
                <a:latin typeface="方正书宋"/>
              </a:rPr>
              <a:t>窄沟槽加工</a:t>
            </a:r>
            <a:endParaRPr lang="zh-CN" altLang="en-US" sz="1400" b="1" dirty="0"/>
          </a:p>
        </p:txBody>
      </p:sp>
      <p:sp>
        <p:nvSpPr>
          <p:cNvPr id="13" name="文本框 12">
            <a:extLst>
              <a:ext uri="{FF2B5EF4-FFF2-40B4-BE49-F238E27FC236}">
                <a16:creationId xmlns:a16="http://schemas.microsoft.com/office/drawing/2014/main" id="{C3324DC8-2556-573D-CB6C-C6B34CF2B011}"/>
              </a:ext>
            </a:extLst>
          </p:cNvPr>
          <p:cNvSpPr txBox="1"/>
          <p:nvPr/>
        </p:nvSpPr>
        <p:spPr>
          <a:xfrm>
            <a:off x="9662158" y="4524274"/>
            <a:ext cx="1227909" cy="307777"/>
          </a:xfrm>
          <a:prstGeom prst="rect">
            <a:avLst/>
          </a:prstGeom>
          <a:noFill/>
        </p:spPr>
        <p:txBody>
          <a:bodyPr wrap="square">
            <a:spAutoFit/>
          </a:bodyPr>
          <a:lstStyle/>
          <a:p>
            <a:pPr algn="ctr"/>
            <a:r>
              <a:rPr lang="zh-CN" altLang="en-US" sz="1400" b="1" dirty="0">
                <a:solidFill>
                  <a:srgbClr val="221E1F"/>
                </a:solidFill>
                <a:latin typeface="方正书宋"/>
              </a:rPr>
              <a:t>宽沟槽加工</a:t>
            </a:r>
            <a:endParaRPr lang="zh-CN" altLang="en-US" sz="1400" b="1" dirty="0"/>
          </a:p>
        </p:txBody>
      </p:sp>
      <p:sp>
        <p:nvSpPr>
          <p:cNvPr id="8" name="标题 1">
            <a:extLst>
              <a:ext uri="{FF2B5EF4-FFF2-40B4-BE49-F238E27FC236}">
                <a16:creationId xmlns:a16="http://schemas.microsoft.com/office/drawing/2014/main" id="{124D01D5-2219-135D-183E-7DFB41DEEA7D}"/>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spTree>
    <p:extLst>
      <p:ext uri="{BB962C8B-B14F-4D97-AF65-F5344CB8AC3E}">
        <p14:creationId xmlns:p14="http://schemas.microsoft.com/office/powerpoint/2010/main" val="56513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40">
            <a:extLst>
              <a:ext uri="{FF2B5EF4-FFF2-40B4-BE49-F238E27FC236}">
                <a16:creationId xmlns:a16="http://schemas.microsoft.com/office/drawing/2014/main" id="{8FA99DF4-A9F7-5C8D-3EDC-893CC20C9FA7}"/>
              </a:ext>
            </a:extLst>
          </p:cNvPr>
          <p:cNvSpPr/>
          <p:nvPr/>
        </p:nvSpPr>
        <p:spPr bwMode="auto">
          <a:xfrm>
            <a:off x="1587" y="5403846"/>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任意多边形 41">
            <a:extLst>
              <a:ext uri="{FF2B5EF4-FFF2-40B4-BE49-F238E27FC236}">
                <a16:creationId xmlns:a16="http://schemas.microsoft.com/office/drawing/2014/main" id="{8043F445-EFDB-D724-B800-FE87E5EF57E3}"/>
              </a:ext>
            </a:extLst>
          </p:cNvPr>
          <p:cNvSpPr/>
          <p:nvPr/>
        </p:nvSpPr>
        <p:spPr bwMode="auto">
          <a:xfrm>
            <a:off x="9390024" y="-1"/>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1" name="组合 10">
            <a:extLst>
              <a:ext uri="{FF2B5EF4-FFF2-40B4-BE49-F238E27FC236}">
                <a16:creationId xmlns:a16="http://schemas.microsoft.com/office/drawing/2014/main" id="{FF3F59DF-1D4F-95F2-6993-ED7F302F9E78}"/>
              </a:ext>
            </a:extLst>
          </p:cNvPr>
          <p:cNvGrpSpPr/>
          <p:nvPr/>
        </p:nvGrpSpPr>
        <p:grpSpPr>
          <a:xfrm>
            <a:off x="704527" y="1278129"/>
            <a:ext cx="4339108" cy="430374"/>
            <a:chOff x="1578322" y="1045028"/>
            <a:chExt cx="4339108" cy="430374"/>
          </a:xfrm>
        </p:grpSpPr>
        <p:sp>
          <p:nvSpPr>
            <p:cNvPr id="35" name="Index-1">
              <a:extLst>
                <a:ext uri="{FF2B5EF4-FFF2-40B4-BE49-F238E27FC236}">
                  <a16:creationId xmlns:a16="http://schemas.microsoft.com/office/drawing/2014/main" id="{DB255172-ED8E-DDA5-B973-CC9CA263EFD1}"/>
                </a:ext>
              </a:extLst>
            </p:cNvPr>
            <p:cNvSpPr txBox="1"/>
            <p:nvPr>
              <p:custDataLst>
                <p:tags r:id="rId1"/>
              </p:custDataLst>
            </p:nvPr>
          </p:nvSpPr>
          <p:spPr>
            <a:xfrm>
              <a:off x="1774609" y="1045028"/>
              <a:ext cx="4142821" cy="430374"/>
            </a:xfrm>
            <a:prstGeom prst="rect">
              <a:avLst/>
            </a:prstGeom>
            <a:noFill/>
          </p:spPr>
          <p:txBody>
            <a:bodyPr wrap="squar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2000" b="1" i="1" u="none" strike="noStrike" kern="1200" cap="none" spc="0" normalizeH="0" baseline="0" noProof="0" dirty="0">
                  <a:ln>
                    <a:noFill/>
                  </a:ln>
                  <a:solidFill>
                    <a:schemeClr val="accent2"/>
                  </a:solidFill>
                  <a:effectLst/>
                  <a:uLnTx/>
                  <a:uFillTx/>
                  <a:latin typeface="+mn-ea"/>
                  <a:cs typeface="+mn-cs"/>
                </a:rPr>
                <a:t>02.</a:t>
              </a:r>
              <a:r>
                <a:rPr lang="zh-CN" altLang="en-US" sz="2000" b="1" dirty="0">
                  <a:solidFill>
                    <a:schemeClr val="accent2"/>
                  </a:solidFill>
                  <a:latin typeface="+mn-ea"/>
                </a:rPr>
                <a:t>沟槽加工的刀具选择</a:t>
              </a:r>
              <a:endParaRPr kumimoji="0" lang="en-US" altLang="zh-CN" sz="2000" b="1" u="none" strike="noStrike" kern="1200" cap="none" spc="0" normalizeH="0" baseline="0" noProof="0" dirty="0">
                <a:ln>
                  <a:noFill/>
                </a:ln>
                <a:solidFill>
                  <a:schemeClr val="accent2"/>
                </a:solidFill>
                <a:effectLst/>
                <a:uLnTx/>
                <a:uFillTx/>
                <a:latin typeface="+mn-ea"/>
                <a:cs typeface="+mn-cs"/>
              </a:endParaRPr>
            </a:p>
          </p:txBody>
        </p:sp>
        <p:cxnSp>
          <p:nvCxnSpPr>
            <p:cNvPr id="37" name="1">
              <a:extLst>
                <a:ext uri="{FF2B5EF4-FFF2-40B4-BE49-F238E27FC236}">
                  <a16:creationId xmlns:a16="http://schemas.microsoft.com/office/drawing/2014/main" id="{0A9679CD-07C5-56C1-CAFF-EA42D7081C3A}"/>
                </a:ext>
              </a:extLst>
            </p:cNvPr>
            <p:cNvCxnSpPr>
              <a:cxnSpLocks/>
            </p:cNvCxnSpPr>
            <p:nvPr>
              <p:custDataLst>
                <p:tags r:id="rId2"/>
              </p:custDataLst>
            </p:nvPr>
          </p:nvCxnSpPr>
          <p:spPr>
            <a:xfrm>
              <a:off x="1578322" y="1092103"/>
              <a:ext cx="0" cy="383299"/>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41" name="文本框 40">
            <a:extLst>
              <a:ext uri="{FF2B5EF4-FFF2-40B4-BE49-F238E27FC236}">
                <a16:creationId xmlns:a16="http://schemas.microsoft.com/office/drawing/2014/main" id="{A70ECECF-2EFB-0B06-85D8-0B467FEFEB80}"/>
              </a:ext>
            </a:extLst>
          </p:cNvPr>
          <p:cNvSpPr txBox="1"/>
          <p:nvPr/>
        </p:nvSpPr>
        <p:spPr>
          <a:xfrm>
            <a:off x="900814" y="1913339"/>
            <a:ext cx="10559666" cy="3515129"/>
          </a:xfrm>
          <a:prstGeom prst="rect">
            <a:avLst/>
          </a:prstGeom>
          <a:noFill/>
        </p:spPr>
        <p:txBody>
          <a:bodyPr wrap="square">
            <a:spAutoFit/>
          </a:bodyPr>
          <a:lstStyle/>
          <a:p>
            <a:pPr marL="285750" indent="-285750" algn="just">
              <a:lnSpc>
                <a:spcPct val="130000"/>
              </a:lnSpc>
              <a:spcAft>
                <a:spcPts val="1500"/>
              </a:spcAft>
              <a:buClr>
                <a:schemeClr val="accent2"/>
              </a:buClr>
              <a:buSzPct val="95000"/>
              <a:buFont typeface="Wingdings" panose="05000000000000000000" pitchFamily="2" charset="2"/>
              <a:buChar char="n"/>
            </a:pPr>
            <a:r>
              <a:rPr lang="zh-CN" altLang="en-US" sz="1800" b="1" i="0" u="none" strike="noStrike" baseline="0" dirty="0">
                <a:solidFill>
                  <a:srgbClr val="221E1F"/>
                </a:solidFill>
                <a:latin typeface="方正书宋"/>
              </a:rPr>
              <a:t>车</a:t>
            </a:r>
            <a:r>
              <a:rPr lang="zh-CN" altLang="en-US" b="1" dirty="0">
                <a:solidFill>
                  <a:srgbClr val="221E1F"/>
                </a:solidFill>
                <a:latin typeface="方正书宋"/>
              </a:rPr>
              <a:t>槽刀刀位点的确定</a:t>
            </a:r>
            <a:r>
              <a:rPr lang="zh-CN" altLang="en-US" sz="1800" b="1" i="0" u="none" strike="noStrike" baseline="0" dirty="0">
                <a:solidFill>
                  <a:srgbClr val="221E1F"/>
                </a:solidFill>
                <a:latin typeface="方正书宋"/>
              </a:rPr>
              <a:t>：</a:t>
            </a:r>
            <a:endParaRPr lang="en-US" altLang="zh-CN" sz="1800" b="1" i="0" u="none" strike="noStrike" baseline="0" dirty="0">
              <a:solidFill>
                <a:srgbClr val="221E1F"/>
              </a:solidFill>
              <a:latin typeface="方正书宋"/>
            </a:endParaRPr>
          </a:p>
          <a:p>
            <a:pPr algn="just">
              <a:lnSpc>
                <a:spcPct val="130000"/>
              </a:lnSpc>
              <a:buClr>
                <a:schemeClr val="accent1"/>
              </a:buClr>
              <a:buSzPct val="95000"/>
            </a:pPr>
            <a:r>
              <a:rPr lang="zh-CN" altLang="en-US" sz="1800" b="0" i="0" u="none" strike="noStrike" baseline="0" dirty="0">
                <a:solidFill>
                  <a:srgbClr val="221E1F"/>
                </a:solidFill>
                <a:latin typeface="方正书宋"/>
              </a:rPr>
              <a:t>切槽刀有左右两个刀尖，都可以成为刀位点，编程时应该根据图纸尺寸标注以及对刀的难易程度确定具体的刀位点。一定要避免编程和实际对刀选用的刀位点不一</a:t>
            </a:r>
            <a:r>
              <a:rPr lang="zh-CN" altLang="en-US" dirty="0">
                <a:solidFill>
                  <a:srgbClr val="221E1F"/>
                </a:solidFill>
                <a:latin typeface="方正书宋"/>
              </a:rPr>
              <a:t>。</a:t>
            </a:r>
            <a:endParaRPr lang="en-US" altLang="zh-CN" dirty="0">
              <a:solidFill>
                <a:srgbClr val="221E1F"/>
              </a:solidFill>
              <a:latin typeface="方正书宋"/>
            </a:endParaRPr>
          </a:p>
          <a:p>
            <a:pPr marL="285750" indent="-285750" algn="just">
              <a:lnSpc>
                <a:spcPct val="130000"/>
              </a:lnSpc>
              <a:spcBef>
                <a:spcPts val="1500"/>
              </a:spcBef>
              <a:spcAft>
                <a:spcPts val="1500"/>
              </a:spcAft>
              <a:buClr>
                <a:schemeClr val="accent2"/>
              </a:buClr>
              <a:buSzPct val="95000"/>
              <a:buFont typeface="Wingdings" panose="05000000000000000000" pitchFamily="2" charset="2"/>
              <a:buChar char="n"/>
            </a:pPr>
            <a:r>
              <a:rPr lang="zh-CN" altLang="en-US" b="1" dirty="0">
                <a:solidFill>
                  <a:srgbClr val="221E1F"/>
                </a:solidFill>
                <a:latin typeface="方正书宋"/>
              </a:rPr>
              <a:t>切槽刀各相关尺寸的确定：</a:t>
            </a:r>
            <a:endParaRPr lang="en-US" altLang="zh-CN" b="1" dirty="0">
              <a:solidFill>
                <a:srgbClr val="221E1F"/>
              </a:solidFill>
              <a:latin typeface="方正书宋"/>
            </a:endParaRPr>
          </a:p>
          <a:p>
            <a:pPr algn="just">
              <a:lnSpc>
                <a:spcPct val="130000"/>
              </a:lnSpc>
              <a:buClr>
                <a:schemeClr val="accent1"/>
              </a:buClr>
              <a:buSzPct val="95000"/>
            </a:pPr>
            <a:r>
              <a:rPr lang="zh-CN" altLang="en-US" dirty="0">
                <a:solidFill>
                  <a:srgbClr val="221E1F"/>
                </a:solidFill>
                <a:latin typeface="方正书宋"/>
              </a:rPr>
              <a:t>（</a:t>
            </a:r>
            <a:r>
              <a:rPr lang="en-US" altLang="zh-CN" dirty="0">
                <a:solidFill>
                  <a:srgbClr val="221E1F"/>
                </a:solidFill>
                <a:latin typeface="方正书宋"/>
              </a:rPr>
              <a:t>1</a:t>
            </a:r>
            <a:r>
              <a:rPr lang="zh-CN" altLang="en-US" dirty="0">
                <a:solidFill>
                  <a:srgbClr val="221E1F"/>
                </a:solidFill>
                <a:latin typeface="方正书宋"/>
              </a:rPr>
              <a:t>）切槽刀刀头宽度确定。</a:t>
            </a:r>
          </a:p>
          <a:p>
            <a:pPr algn="just">
              <a:lnSpc>
                <a:spcPct val="130000"/>
              </a:lnSpc>
              <a:buClr>
                <a:schemeClr val="accent1"/>
              </a:buClr>
              <a:buSzPct val="95000"/>
            </a:pPr>
            <a:r>
              <a:rPr lang="zh-CN" altLang="en-US" dirty="0">
                <a:solidFill>
                  <a:srgbClr val="221E1F"/>
                </a:solidFill>
                <a:latin typeface="方正书宋"/>
              </a:rPr>
              <a:t>切槽刀的刀头宽度一般根据工件的槽宽、车床功率和刀具的强度综合考虑确定。</a:t>
            </a:r>
          </a:p>
          <a:p>
            <a:pPr algn="just">
              <a:lnSpc>
                <a:spcPct val="130000"/>
              </a:lnSpc>
              <a:buClr>
                <a:schemeClr val="accent1"/>
              </a:buClr>
              <a:buSzPct val="95000"/>
            </a:pPr>
            <a:r>
              <a:rPr lang="zh-CN" altLang="en-US" dirty="0">
                <a:solidFill>
                  <a:srgbClr val="221E1F"/>
                </a:solidFill>
                <a:latin typeface="方正书宋"/>
              </a:rPr>
              <a:t>（</a:t>
            </a:r>
            <a:r>
              <a:rPr lang="en-US" altLang="zh-CN" dirty="0">
                <a:solidFill>
                  <a:srgbClr val="221E1F"/>
                </a:solidFill>
                <a:latin typeface="方正书宋"/>
              </a:rPr>
              <a:t>2</a:t>
            </a:r>
            <a:r>
              <a:rPr lang="zh-CN" altLang="en-US" dirty="0">
                <a:solidFill>
                  <a:srgbClr val="221E1F"/>
                </a:solidFill>
                <a:latin typeface="方正书宋"/>
              </a:rPr>
              <a:t>）切槽刀的长度确定。</a:t>
            </a:r>
          </a:p>
          <a:p>
            <a:pPr algn="just">
              <a:lnSpc>
                <a:spcPct val="130000"/>
              </a:lnSpc>
              <a:buClr>
                <a:schemeClr val="accent1"/>
              </a:buClr>
              <a:buSzPct val="95000"/>
            </a:pPr>
            <a:r>
              <a:rPr lang="zh-CN" altLang="en-US" dirty="0">
                <a:solidFill>
                  <a:srgbClr val="221E1F"/>
                </a:solidFill>
                <a:latin typeface="方正书宋"/>
              </a:rPr>
              <a:t>切槽刀长度为</a:t>
            </a:r>
            <a:r>
              <a:rPr lang="en-US" altLang="zh-CN" dirty="0">
                <a:solidFill>
                  <a:srgbClr val="221E1F"/>
                </a:solidFill>
                <a:latin typeface="方正书宋"/>
              </a:rPr>
              <a:t>L</a:t>
            </a:r>
            <a:r>
              <a:rPr lang="zh-CN" altLang="en-US" dirty="0">
                <a:solidFill>
                  <a:srgbClr val="221E1F"/>
                </a:solidFill>
                <a:latin typeface="方正书宋"/>
              </a:rPr>
              <a:t>＝槽深</a:t>
            </a:r>
            <a:r>
              <a:rPr lang="en-US" altLang="zh-CN" dirty="0">
                <a:solidFill>
                  <a:srgbClr val="221E1F"/>
                </a:solidFill>
                <a:latin typeface="方正书宋"/>
              </a:rPr>
              <a:t>+</a:t>
            </a:r>
            <a:r>
              <a:rPr lang="zh-CN" altLang="en-US" dirty="0">
                <a:solidFill>
                  <a:srgbClr val="221E1F"/>
                </a:solidFill>
                <a:latin typeface="方正书宋"/>
              </a:rPr>
              <a:t>（</a:t>
            </a:r>
            <a:r>
              <a:rPr lang="en-US" altLang="zh-CN" dirty="0">
                <a:solidFill>
                  <a:srgbClr val="221E1F"/>
                </a:solidFill>
                <a:latin typeface="方正书宋"/>
              </a:rPr>
              <a:t>2~3</a:t>
            </a:r>
            <a:r>
              <a:rPr lang="zh-CN" altLang="en-US" dirty="0">
                <a:solidFill>
                  <a:srgbClr val="221E1F"/>
                </a:solidFill>
                <a:latin typeface="方正书宋"/>
              </a:rPr>
              <a:t>）</a:t>
            </a:r>
            <a:r>
              <a:rPr lang="en-US" altLang="zh-CN" dirty="0">
                <a:solidFill>
                  <a:srgbClr val="221E1F"/>
                </a:solidFill>
                <a:latin typeface="方正书宋"/>
              </a:rPr>
              <a:t>mm</a:t>
            </a:r>
            <a:r>
              <a:rPr lang="zh-CN" altLang="en-US" dirty="0">
                <a:solidFill>
                  <a:srgbClr val="221E1F"/>
                </a:solidFill>
                <a:latin typeface="方正书宋"/>
              </a:rPr>
              <a:t>。</a:t>
            </a:r>
          </a:p>
        </p:txBody>
      </p:sp>
      <p:sp>
        <p:nvSpPr>
          <p:cNvPr id="2" name="标题 1">
            <a:extLst>
              <a:ext uri="{FF2B5EF4-FFF2-40B4-BE49-F238E27FC236}">
                <a16:creationId xmlns:a16="http://schemas.microsoft.com/office/drawing/2014/main" id="{E0111897-7896-E38E-BC5F-BA4F397D5307}"/>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spTree>
    <p:extLst>
      <p:ext uri="{BB962C8B-B14F-4D97-AF65-F5344CB8AC3E}">
        <p14:creationId xmlns:p14="http://schemas.microsoft.com/office/powerpoint/2010/main" val="37258080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40">
            <a:extLst>
              <a:ext uri="{FF2B5EF4-FFF2-40B4-BE49-F238E27FC236}">
                <a16:creationId xmlns:a16="http://schemas.microsoft.com/office/drawing/2014/main" id="{8FA99DF4-A9F7-5C8D-3EDC-893CC20C9FA7}"/>
              </a:ext>
            </a:extLst>
          </p:cNvPr>
          <p:cNvSpPr/>
          <p:nvPr/>
        </p:nvSpPr>
        <p:spPr bwMode="auto">
          <a:xfrm>
            <a:off x="1587" y="5403846"/>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任意多边形 41">
            <a:extLst>
              <a:ext uri="{FF2B5EF4-FFF2-40B4-BE49-F238E27FC236}">
                <a16:creationId xmlns:a16="http://schemas.microsoft.com/office/drawing/2014/main" id="{8043F445-EFDB-D724-B800-FE87E5EF57E3}"/>
              </a:ext>
            </a:extLst>
          </p:cNvPr>
          <p:cNvSpPr/>
          <p:nvPr/>
        </p:nvSpPr>
        <p:spPr bwMode="auto">
          <a:xfrm>
            <a:off x="9390024" y="-1"/>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1" name="组合 10">
            <a:extLst>
              <a:ext uri="{FF2B5EF4-FFF2-40B4-BE49-F238E27FC236}">
                <a16:creationId xmlns:a16="http://schemas.microsoft.com/office/drawing/2014/main" id="{FF3F59DF-1D4F-95F2-6993-ED7F302F9E78}"/>
              </a:ext>
            </a:extLst>
          </p:cNvPr>
          <p:cNvGrpSpPr/>
          <p:nvPr/>
        </p:nvGrpSpPr>
        <p:grpSpPr>
          <a:xfrm>
            <a:off x="704527" y="1278129"/>
            <a:ext cx="4339108" cy="430374"/>
            <a:chOff x="1578322" y="1045028"/>
            <a:chExt cx="4339108" cy="430374"/>
          </a:xfrm>
        </p:grpSpPr>
        <p:sp>
          <p:nvSpPr>
            <p:cNvPr id="35" name="Index-1">
              <a:extLst>
                <a:ext uri="{FF2B5EF4-FFF2-40B4-BE49-F238E27FC236}">
                  <a16:creationId xmlns:a16="http://schemas.microsoft.com/office/drawing/2014/main" id="{DB255172-ED8E-DDA5-B973-CC9CA263EFD1}"/>
                </a:ext>
              </a:extLst>
            </p:cNvPr>
            <p:cNvSpPr txBox="1"/>
            <p:nvPr>
              <p:custDataLst>
                <p:tags r:id="rId3"/>
              </p:custDataLst>
            </p:nvPr>
          </p:nvSpPr>
          <p:spPr>
            <a:xfrm>
              <a:off x="1774609" y="1045028"/>
              <a:ext cx="4142821" cy="430374"/>
            </a:xfrm>
            <a:prstGeom prst="rect">
              <a:avLst/>
            </a:prstGeom>
            <a:noFill/>
          </p:spPr>
          <p:txBody>
            <a:bodyPr wrap="squar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2000" b="1" i="1" u="none" strike="noStrike" kern="1200" cap="none" spc="0" normalizeH="0" baseline="0" noProof="0" dirty="0">
                  <a:ln>
                    <a:noFill/>
                  </a:ln>
                  <a:solidFill>
                    <a:schemeClr val="accent3"/>
                  </a:solidFill>
                  <a:effectLst/>
                  <a:uLnTx/>
                  <a:uFillTx/>
                  <a:latin typeface="+mn-ea"/>
                  <a:cs typeface="+mn-cs"/>
                </a:rPr>
                <a:t>03.</a:t>
              </a:r>
              <a:r>
                <a:rPr lang="zh-CN" altLang="en-US" sz="2000" b="1" dirty="0">
                  <a:solidFill>
                    <a:schemeClr val="accent3"/>
                  </a:solidFill>
                  <a:latin typeface="+mn-ea"/>
                </a:rPr>
                <a:t>沟槽加工的刀具安装</a:t>
              </a:r>
              <a:endParaRPr kumimoji="0" lang="en-US" altLang="zh-CN" sz="2000" b="1" u="none" strike="noStrike" kern="1200" cap="none" spc="0" normalizeH="0" baseline="0" noProof="0" dirty="0">
                <a:ln>
                  <a:noFill/>
                </a:ln>
                <a:solidFill>
                  <a:schemeClr val="accent3"/>
                </a:solidFill>
                <a:effectLst/>
                <a:uLnTx/>
                <a:uFillTx/>
                <a:latin typeface="+mn-ea"/>
                <a:cs typeface="+mn-cs"/>
              </a:endParaRPr>
            </a:p>
          </p:txBody>
        </p:sp>
        <p:cxnSp>
          <p:nvCxnSpPr>
            <p:cNvPr id="37" name="1">
              <a:extLst>
                <a:ext uri="{FF2B5EF4-FFF2-40B4-BE49-F238E27FC236}">
                  <a16:creationId xmlns:a16="http://schemas.microsoft.com/office/drawing/2014/main" id="{0A9679CD-07C5-56C1-CAFF-EA42D7081C3A}"/>
                </a:ext>
              </a:extLst>
            </p:cNvPr>
            <p:cNvCxnSpPr>
              <a:cxnSpLocks/>
            </p:cNvCxnSpPr>
            <p:nvPr>
              <p:custDataLst>
                <p:tags r:id="rId4"/>
              </p:custDataLst>
            </p:nvPr>
          </p:nvCxnSpPr>
          <p:spPr>
            <a:xfrm>
              <a:off x="1578322" y="1092103"/>
              <a:ext cx="0" cy="383299"/>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41" name="文本框 40">
            <a:extLst>
              <a:ext uri="{FF2B5EF4-FFF2-40B4-BE49-F238E27FC236}">
                <a16:creationId xmlns:a16="http://schemas.microsoft.com/office/drawing/2014/main" id="{A70ECECF-2EFB-0B06-85D8-0B467FEFEB80}"/>
              </a:ext>
            </a:extLst>
          </p:cNvPr>
          <p:cNvSpPr txBox="1"/>
          <p:nvPr/>
        </p:nvSpPr>
        <p:spPr>
          <a:xfrm>
            <a:off x="900814" y="1708503"/>
            <a:ext cx="10577083" cy="1137556"/>
          </a:xfrm>
          <a:prstGeom prst="rect">
            <a:avLst/>
          </a:prstGeom>
          <a:noFill/>
        </p:spPr>
        <p:txBody>
          <a:bodyPr wrap="square">
            <a:spAutoFit/>
          </a:bodyPr>
          <a:lstStyle/>
          <a:p>
            <a:pPr indent="-285750" algn="just">
              <a:lnSpc>
                <a:spcPct val="130000"/>
              </a:lnSpc>
              <a:buClr>
                <a:schemeClr val="accent3"/>
              </a:buClr>
              <a:buSzPct val="95000"/>
              <a:buFont typeface="Wingdings" panose="05000000000000000000" pitchFamily="2" charset="2"/>
              <a:buChar char="n"/>
            </a:pPr>
            <a:r>
              <a:rPr lang="zh-CN" altLang="en-US" dirty="0">
                <a:solidFill>
                  <a:srgbClr val="221E1F"/>
                </a:solidFill>
                <a:latin typeface="方正书宋"/>
              </a:rPr>
              <a:t>刀具可满足加工要求时，安装车槽刀不宜伸出过长。</a:t>
            </a:r>
            <a:endParaRPr lang="en-US" altLang="zh-CN" dirty="0">
              <a:solidFill>
                <a:srgbClr val="221E1F"/>
              </a:solidFill>
              <a:latin typeface="方正书宋"/>
            </a:endParaRPr>
          </a:p>
          <a:p>
            <a:pPr indent="-285750" algn="just">
              <a:lnSpc>
                <a:spcPct val="130000"/>
              </a:lnSpc>
              <a:buClr>
                <a:schemeClr val="accent3"/>
              </a:buClr>
              <a:buSzPct val="95000"/>
              <a:buFont typeface="Wingdings" panose="05000000000000000000" pitchFamily="2" charset="2"/>
              <a:buChar char="n"/>
            </a:pPr>
            <a:r>
              <a:rPr lang="zh-CN" altLang="en-US" dirty="0">
                <a:solidFill>
                  <a:srgbClr val="221E1F"/>
                </a:solidFill>
                <a:latin typeface="方正书宋"/>
              </a:rPr>
              <a:t>车槽，横向进给时，主刀刃高度与工件中心控制在</a:t>
            </a:r>
            <a:r>
              <a:rPr lang="en-US" altLang="zh-CN" dirty="0">
                <a:solidFill>
                  <a:srgbClr val="221E1F"/>
                </a:solidFill>
                <a:latin typeface="方正书宋"/>
              </a:rPr>
              <a:t>0±0.2mm </a:t>
            </a:r>
            <a:r>
              <a:rPr lang="zh-CN" altLang="en-US" dirty="0">
                <a:solidFill>
                  <a:srgbClr val="221E1F"/>
                </a:solidFill>
                <a:latin typeface="方正书宋"/>
              </a:rPr>
              <a:t>范围内，刀片与工件中心尽量等高。</a:t>
            </a:r>
            <a:endParaRPr lang="en-US" altLang="zh-CN" dirty="0">
              <a:solidFill>
                <a:srgbClr val="221E1F"/>
              </a:solidFill>
              <a:latin typeface="方正书宋"/>
            </a:endParaRPr>
          </a:p>
          <a:p>
            <a:pPr indent="-285750" algn="just">
              <a:lnSpc>
                <a:spcPct val="130000"/>
              </a:lnSpc>
              <a:buClr>
                <a:schemeClr val="accent3"/>
              </a:buClr>
              <a:buSzPct val="95000"/>
              <a:buFont typeface="Wingdings" panose="05000000000000000000" pitchFamily="2" charset="2"/>
              <a:buChar char="n"/>
            </a:pPr>
            <a:r>
              <a:rPr lang="zh-CN" altLang="en-US" dirty="0">
                <a:solidFill>
                  <a:srgbClr val="221E1F"/>
                </a:solidFill>
                <a:latin typeface="方正书宋"/>
              </a:rPr>
              <a:t>刀片尽量垂直于中心，两个副偏角对称，以保证主刀刃与工件轴线平行。</a:t>
            </a:r>
          </a:p>
        </p:txBody>
      </p:sp>
      <p:grpSp>
        <p:nvGrpSpPr>
          <p:cNvPr id="2" name="组合 1">
            <a:extLst>
              <a:ext uri="{FF2B5EF4-FFF2-40B4-BE49-F238E27FC236}">
                <a16:creationId xmlns:a16="http://schemas.microsoft.com/office/drawing/2014/main" id="{93EC8A37-247B-5FF4-CFE6-F973BE6EBDC9}"/>
              </a:ext>
            </a:extLst>
          </p:cNvPr>
          <p:cNvGrpSpPr/>
          <p:nvPr/>
        </p:nvGrpSpPr>
        <p:grpSpPr>
          <a:xfrm>
            <a:off x="704527" y="2998626"/>
            <a:ext cx="4339108" cy="430374"/>
            <a:chOff x="1578322" y="1045028"/>
            <a:chExt cx="4339108" cy="430374"/>
          </a:xfrm>
        </p:grpSpPr>
        <p:sp>
          <p:nvSpPr>
            <p:cNvPr id="6" name="Index-1">
              <a:extLst>
                <a:ext uri="{FF2B5EF4-FFF2-40B4-BE49-F238E27FC236}">
                  <a16:creationId xmlns:a16="http://schemas.microsoft.com/office/drawing/2014/main" id="{7F523805-D124-4DE0-627B-3C8522D3E3F9}"/>
                </a:ext>
              </a:extLst>
            </p:cNvPr>
            <p:cNvSpPr txBox="1"/>
            <p:nvPr>
              <p:custDataLst>
                <p:tags r:id="rId1"/>
              </p:custDataLst>
            </p:nvPr>
          </p:nvSpPr>
          <p:spPr>
            <a:xfrm>
              <a:off x="1774609" y="1045028"/>
              <a:ext cx="4142821" cy="430374"/>
            </a:xfrm>
            <a:prstGeom prst="rect">
              <a:avLst/>
            </a:prstGeom>
            <a:noFill/>
          </p:spPr>
          <p:txBody>
            <a:bodyPr wrap="square"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2000" b="1" i="1" u="none" strike="noStrike" kern="1200" cap="none" spc="0" normalizeH="0" baseline="0" noProof="0" dirty="0">
                  <a:ln>
                    <a:noFill/>
                  </a:ln>
                  <a:solidFill>
                    <a:schemeClr val="accent4"/>
                  </a:solidFill>
                  <a:effectLst/>
                  <a:uLnTx/>
                  <a:uFillTx/>
                  <a:latin typeface="+mn-ea"/>
                  <a:cs typeface="+mn-cs"/>
                </a:rPr>
                <a:t>04.</a:t>
              </a:r>
              <a:r>
                <a:rPr lang="zh-CN" altLang="en-US" sz="2000" b="1" dirty="0">
                  <a:solidFill>
                    <a:schemeClr val="accent4"/>
                  </a:solidFill>
                  <a:latin typeface="+mn-ea"/>
                </a:rPr>
                <a:t>沟槽加工常用的编程指令</a:t>
              </a:r>
              <a:endParaRPr kumimoji="0" lang="en-US" altLang="zh-CN" sz="2000" b="1" u="none" strike="noStrike" kern="1200" cap="none" spc="0" normalizeH="0" baseline="0" noProof="0" dirty="0">
                <a:ln>
                  <a:noFill/>
                </a:ln>
                <a:solidFill>
                  <a:schemeClr val="accent4"/>
                </a:solidFill>
                <a:effectLst/>
                <a:uLnTx/>
                <a:uFillTx/>
                <a:latin typeface="+mn-ea"/>
                <a:cs typeface="+mn-cs"/>
              </a:endParaRPr>
            </a:p>
          </p:txBody>
        </p:sp>
        <p:cxnSp>
          <p:nvCxnSpPr>
            <p:cNvPr id="8" name="1">
              <a:extLst>
                <a:ext uri="{FF2B5EF4-FFF2-40B4-BE49-F238E27FC236}">
                  <a16:creationId xmlns:a16="http://schemas.microsoft.com/office/drawing/2014/main" id="{B9CD3284-799F-BA85-1D1E-801DBA0BD1E8}"/>
                </a:ext>
              </a:extLst>
            </p:cNvPr>
            <p:cNvCxnSpPr>
              <a:cxnSpLocks/>
            </p:cNvCxnSpPr>
            <p:nvPr>
              <p:custDataLst>
                <p:tags r:id="rId2"/>
              </p:custDataLst>
            </p:nvPr>
          </p:nvCxnSpPr>
          <p:spPr>
            <a:xfrm>
              <a:off x="1578322" y="1092103"/>
              <a:ext cx="0" cy="383299"/>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id="{F31A96FA-42C4-CE99-568D-470FB8D8DBD5}"/>
              </a:ext>
            </a:extLst>
          </p:cNvPr>
          <p:cNvSpPr txBox="1"/>
          <p:nvPr/>
        </p:nvSpPr>
        <p:spPr>
          <a:xfrm>
            <a:off x="900814" y="3465430"/>
            <a:ext cx="10577083" cy="1497654"/>
          </a:xfrm>
          <a:prstGeom prst="rect">
            <a:avLst/>
          </a:prstGeom>
          <a:noFill/>
        </p:spPr>
        <p:txBody>
          <a:bodyPr wrap="square">
            <a:spAutoFit/>
          </a:bodyPr>
          <a:lstStyle/>
          <a:p>
            <a:pPr indent="-285750" algn="just">
              <a:lnSpc>
                <a:spcPct val="130000"/>
              </a:lnSpc>
              <a:buClr>
                <a:schemeClr val="accent4"/>
              </a:buClr>
              <a:buSzPct val="95000"/>
              <a:buFont typeface="Wingdings" panose="05000000000000000000" pitchFamily="2" charset="2"/>
              <a:buChar char="n"/>
            </a:pPr>
            <a:r>
              <a:rPr lang="zh-CN" altLang="en-US" sz="1800" b="0" i="0" u="none" strike="noStrike" baseline="0" dirty="0">
                <a:solidFill>
                  <a:srgbClr val="221E1F"/>
                </a:solidFill>
                <a:latin typeface="方正书宋"/>
              </a:rPr>
              <a:t>沟槽加工指令为：</a:t>
            </a:r>
            <a:endParaRPr lang="en-US" altLang="zh-CN" sz="1800" b="0" i="0" u="none" strike="noStrike" baseline="0" dirty="0">
              <a:solidFill>
                <a:srgbClr val="221E1F"/>
              </a:solidFill>
              <a:latin typeface="方正书宋"/>
            </a:endParaRPr>
          </a:p>
          <a:p>
            <a:pPr algn="just">
              <a:lnSpc>
                <a:spcPct val="130000"/>
              </a:lnSpc>
              <a:buClr>
                <a:schemeClr val="accent4"/>
              </a:buClr>
              <a:buSzPct val="95000"/>
            </a:pPr>
            <a:r>
              <a:rPr lang="zh-CN" altLang="en-US" dirty="0">
                <a:solidFill>
                  <a:srgbClr val="221E1F"/>
                </a:solidFill>
                <a:latin typeface="方正书宋"/>
              </a:rPr>
              <a:t>（</a:t>
            </a:r>
            <a:r>
              <a:rPr lang="en-US" altLang="zh-CN" dirty="0">
                <a:solidFill>
                  <a:srgbClr val="221E1F"/>
                </a:solidFill>
                <a:latin typeface="方正书宋"/>
              </a:rPr>
              <a:t>1</a:t>
            </a:r>
            <a:r>
              <a:rPr lang="zh-CN" altLang="en-US" dirty="0">
                <a:solidFill>
                  <a:srgbClr val="221E1F"/>
                </a:solidFill>
                <a:latin typeface="方正书宋"/>
              </a:rPr>
              <a:t>）</a:t>
            </a:r>
            <a:r>
              <a:rPr lang="en-US" altLang="zh-CN" sz="1800" b="0" i="0" u="none" strike="noStrike" baseline="0" dirty="0">
                <a:solidFill>
                  <a:srgbClr val="221E1F"/>
                </a:solidFill>
                <a:latin typeface="方正书宋"/>
              </a:rPr>
              <a:t>G01</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GO1X</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U</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_Z</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W</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_F_</a:t>
            </a:r>
            <a:r>
              <a:rPr lang="zh-CN" altLang="en-US" sz="1800" b="0" i="0" u="none" strike="noStrike" baseline="0" dirty="0">
                <a:solidFill>
                  <a:srgbClr val="221E1F"/>
                </a:solidFill>
                <a:latin typeface="方正书宋"/>
              </a:rPr>
              <a:t>；</a:t>
            </a:r>
            <a:endParaRPr lang="en-US" altLang="zh-CN" sz="1800" b="0" i="0" u="none" strike="noStrike" baseline="0" dirty="0">
              <a:solidFill>
                <a:srgbClr val="221E1F"/>
              </a:solidFill>
              <a:latin typeface="方正书宋"/>
            </a:endParaRPr>
          </a:p>
          <a:p>
            <a:pPr algn="just">
              <a:lnSpc>
                <a:spcPct val="130000"/>
              </a:lnSpc>
              <a:buClr>
                <a:schemeClr val="accent4"/>
              </a:buClr>
              <a:buSzPct val="95000"/>
            </a:pPr>
            <a:r>
              <a:rPr lang="zh-CN" altLang="en-US" dirty="0">
                <a:solidFill>
                  <a:srgbClr val="221E1F"/>
                </a:solidFill>
                <a:latin typeface="方正书宋"/>
              </a:rPr>
              <a:t>（</a:t>
            </a:r>
            <a:r>
              <a:rPr lang="en-US" altLang="zh-CN" dirty="0">
                <a:solidFill>
                  <a:srgbClr val="221E1F"/>
                </a:solidFill>
                <a:latin typeface="方正书宋"/>
              </a:rPr>
              <a:t>2</a:t>
            </a:r>
            <a:r>
              <a:rPr lang="zh-CN" altLang="en-US" dirty="0">
                <a:solidFill>
                  <a:srgbClr val="221E1F"/>
                </a:solidFill>
                <a:latin typeface="方正书宋"/>
              </a:rPr>
              <a:t>）</a:t>
            </a:r>
            <a:r>
              <a:rPr lang="en-US" altLang="zh-CN" sz="1800" b="0" i="0" u="none" strike="noStrike" baseline="0" dirty="0">
                <a:solidFill>
                  <a:srgbClr val="221E1F"/>
                </a:solidFill>
                <a:latin typeface="方正书宋"/>
              </a:rPr>
              <a:t>G04</a:t>
            </a:r>
            <a:r>
              <a:rPr lang="zh-CN" altLang="en-US" dirty="0">
                <a:solidFill>
                  <a:srgbClr val="221E1F"/>
                </a:solidFill>
                <a:latin typeface="方正书宋"/>
              </a:rPr>
              <a:t>：</a:t>
            </a:r>
            <a:r>
              <a:rPr lang="en-US" altLang="zh-CN" sz="1800" b="0" i="0" u="none" strike="noStrike" baseline="0" dirty="0">
                <a:solidFill>
                  <a:srgbClr val="221E1F"/>
                </a:solidFill>
                <a:latin typeface="方正书宋"/>
              </a:rPr>
              <a:t>G04 X __ </a:t>
            </a:r>
            <a:r>
              <a:rPr lang="zh-CN" altLang="en-US" sz="1800" b="0" i="0" u="none" strike="noStrike" baseline="0" dirty="0">
                <a:solidFill>
                  <a:srgbClr val="221E1F"/>
                </a:solidFill>
                <a:latin typeface="方正书宋"/>
              </a:rPr>
              <a:t>； </a:t>
            </a:r>
            <a:r>
              <a:rPr lang="en-US" altLang="zh-CN" sz="1800" b="0" i="0" u="none" strike="noStrike" baseline="0" dirty="0">
                <a:solidFill>
                  <a:srgbClr val="221E1F"/>
                </a:solidFill>
                <a:latin typeface="方正书宋"/>
              </a:rPr>
              <a:t>G04 P __</a:t>
            </a:r>
            <a:r>
              <a:rPr lang="zh-CN" altLang="en-US" dirty="0">
                <a:solidFill>
                  <a:srgbClr val="221E1F"/>
                </a:solidFill>
                <a:latin typeface="方正书宋"/>
              </a:rPr>
              <a:t>；</a:t>
            </a:r>
            <a:endParaRPr lang="en-US" altLang="zh-CN" sz="1800" b="0" i="0" u="none" strike="noStrike" baseline="0" dirty="0">
              <a:solidFill>
                <a:srgbClr val="221E1F"/>
              </a:solidFill>
              <a:latin typeface="方正书宋"/>
            </a:endParaRPr>
          </a:p>
          <a:p>
            <a:pPr algn="just">
              <a:lnSpc>
                <a:spcPct val="130000"/>
              </a:lnSpc>
              <a:buClr>
                <a:schemeClr val="accent4"/>
              </a:buClr>
              <a:buSzPct val="95000"/>
            </a:pPr>
            <a:r>
              <a:rPr lang="zh-CN" altLang="en-US" dirty="0">
                <a:solidFill>
                  <a:srgbClr val="221E1F"/>
                </a:solidFill>
                <a:latin typeface="方正书宋"/>
              </a:rPr>
              <a:t>（</a:t>
            </a:r>
            <a:r>
              <a:rPr lang="en-US" altLang="zh-CN" dirty="0">
                <a:solidFill>
                  <a:srgbClr val="221E1F"/>
                </a:solidFill>
                <a:latin typeface="方正书宋"/>
              </a:rPr>
              <a:t>3</a:t>
            </a:r>
            <a:r>
              <a:rPr lang="zh-CN" altLang="en-US" dirty="0">
                <a:solidFill>
                  <a:srgbClr val="221E1F"/>
                </a:solidFill>
                <a:latin typeface="方正书宋"/>
              </a:rPr>
              <a:t>）</a:t>
            </a:r>
            <a:r>
              <a:rPr lang="en-US" altLang="zh-CN" sz="1800" b="0" i="0" u="none" strike="noStrike" baseline="0" dirty="0">
                <a:solidFill>
                  <a:srgbClr val="221E1F"/>
                </a:solidFill>
                <a:latin typeface="方正书宋"/>
              </a:rPr>
              <a:t>G75</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G75 R_</a:t>
            </a:r>
            <a:r>
              <a:rPr lang="zh-CN" altLang="en-US" dirty="0">
                <a:solidFill>
                  <a:srgbClr val="221E1F"/>
                </a:solidFill>
                <a:latin typeface="方正书宋"/>
              </a:rPr>
              <a:t>；</a:t>
            </a:r>
            <a:r>
              <a:rPr lang="en-US" altLang="zh-CN" dirty="0">
                <a:solidFill>
                  <a:srgbClr val="221E1F"/>
                </a:solidFill>
                <a:latin typeface="方正书宋"/>
              </a:rPr>
              <a:t>G75</a:t>
            </a:r>
            <a:r>
              <a:rPr lang="zh-CN" altLang="en-US" dirty="0">
                <a:solidFill>
                  <a:srgbClr val="221E1F"/>
                </a:solidFill>
                <a:latin typeface="方正书宋"/>
              </a:rPr>
              <a:t> </a:t>
            </a:r>
            <a:r>
              <a:rPr lang="en-US" altLang="zh-CN" dirty="0">
                <a:solidFill>
                  <a:srgbClr val="221E1F"/>
                </a:solidFill>
                <a:latin typeface="方正书宋"/>
              </a:rPr>
              <a:t>X_Z_P_Q_R_F_</a:t>
            </a:r>
            <a:r>
              <a:rPr lang="zh-CN" altLang="en-US" dirty="0">
                <a:solidFill>
                  <a:srgbClr val="221E1F"/>
                </a:solidFill>
                <a:latin typeface="方正书宋"/>
              </a:rPr>
              <a:t>。</a:t>
            </a:r>
            <a:r>
              <a:rPr lang="en-US" altLang="zh-CN" dirty="0">
                <a:solidFill>
                  <a:srgbClr val="221E1F"/>
                </a:solidFill>
                <a:latin typeface="方正书宋"/>
              </a:rPr>
              <a:t> </a:t>
            </a:r>
            <a:endParaRPr lang="zh-CN" altLang="en-US" dirty="0">
              <a:solidFill>
                <a:srgbClr val="221E1F"/>
              </a:solidFill>
              <a:latin typeface="方正书宋"/>
            </a:endParaRPr>
          </a:p>
        </p:txBody>
      </p:sp>
      <p:sp>
        <p:nvSpPr>
          <p:cNvPr id="10" name="标题 1">
            <a:extLst>
              <a:ext uri="{FF2B5EF4-FFF2-40B4-BE49-F238E27FC236}">
                <a16:creationId xmlns:a16="http://schemas.microsoft.com/office/drawing/2014/main" id="{BB184032-0031-D9AD-EA1D-9890B36030AB}"/>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spTree>
    <p:extLst>
      <p:ext uri="{BB962C8B-B14F-4D97-AF65-F5344CB8AC3E}">
        <p14:creationId xmlns:p14="http://schemas.microsoft.com/office/powerpoint/2010/main" val="18610680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3116191" y="2705908"/>
            <a:ext cx="595961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3600" dirty="0">
                <a:solidFill>
                  <a:schemeClr val="accent1"/>
                </a:solidFill>
                <a:latin typeface="Arial" panose="020B0604020202020204" pitchFamily="34" charset="0"/>
                <a:ea typeface="微软雅黑" panose="020B0503020204020204" pitchFamily="34" charset="-122"/>
              </a:rPr>
              <a:t>实操训练一：外沟槽的加工</a:t>
            </a:r>
          </a:p>
        </p:txBody>
      </p:sp>
      <p:sp>
        <p:nvSpPr>
          <p:cNvPr id="9" name="标题 1">
            <a:extLst>
              <a:ext uri="{FF2B5EF4-FFF2-40B4-BE49-F238E27FC236}">
                <a16:creationId xmlns:a16="http://schemas.microsoft.com/office/drawing/2014/main" id="{7836C7CA-435C-905C-4898-9EA1DB6BD36D}"/>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spTree>
    <p:extLst>
      <p:ext uri="{BB962C8B-B14F-4D97-AF65-F5344CB8AC3E}">
        <p14:creationId xmlns:p14="http://schemas.microsoft.com/office/powerpoint/2010/main" val="16965670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4117374" y="1214297"/>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
        <p:nvSpPr>
          <p:cNvPr id="12" name="文本占位符 5">
            <a:extLst>
              <a:ext uri="{FF2B5EF4-FFF2-40B4-BE49-F238E27FC236}">
                <a16:creationId xmlns:a16="http://schemas.microsoft.com/office/drawing/2014/main" id="{C475A55B-157E-DBB1-F56E-A37E6DE5940B}"/>
              </a:ext>
            </a:extLst>
          </p:cNvPr>
          <p:cNvSpPr txBox="1"/>
          <p:nvPr/>
        </p:nvSpPr>
        <p:spPr>
          <a:xfrm>
            <a:off x="818566" y="1787749"/>
            <a:ext cx="7815295" cy="502990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零件几何特点</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毛坯尺寸为</a:t>
            </a:r>
            <a:r>
              <a:rPr lang="el-GR" altLang="zh-CN" sz="1800" b="0" i="0" u="none" strike="noStrike" baseline="0" dirty="0">
                <a:solidFill>
                  <a:srgbClr val="221E1F"/>
                </a:solidFill>
                <a:latin typeface="方正书宋"/>
              </a:rPr>
              <a:t>φ</a:t>
            </a:r>
            <a:r>
              <a:rPr lang="en-US" altLang="zh-CN" sz="1800" b="0" i="0" u="none" strike="noStrike" baseline="0" dirty="0">
                <a:solidFill>
                  <a:srgbClr val="221E1F"/>
                </a:solidFill>
                <a:latin typeface="方正书宋"/>
              </a:rPr>
              <a:t>5</a:t>
            </a:r>
            <a:r>
              <a:rPr lang="el-GR" altLang="zh-CN" sz="1800" b="0" i="0" u="none" strike="noStrike" baseline="0" dirty="0">
                <a:solidFill>
                  <a:srgbClr val="221E1F"/>
                </a:solidFill>
                <a:latin typeface="方正书宋"/>
              </a:rPr>
              <a:t>0×</a:t>
            </a:r>
            <a:r>
              <a:rPr lang="en-US" altLang="zh-CN" sz="1800" b="0" i="0" u="none" strike="noStrike" baseline="0" dirty="0">
                <a:solidFill>
                  <a:srgbClr val="221E1F"/>
                </a:solidFill>
                <a:latin typeface="方正书宋"/>
              </a:rPr>
              <a:t>5</a:t>
            </a:r>
            <a:r>
              <a:rPr lang="el-GR" altLang="zh-CN" sz="1800" b="0" i="0" u="none" strike="noStrike" baseline="0" dirty="0">
                <a:solidFill>
                  <a:srgbClr val="221E1F"/>
                </a:solidFill>
                <a:latin typeface="方正书宋"/>
              </a:rPr>
              <a:t>0</a:t>
            </a:r>
            <a:r>
              <a:rPr lang="en-US" altLang="zh-CN" sz="1800" b="0" i="0" u="none" strike="noStrike" baseline="0" dirty="0">
                <a:solidFill>
                  <a:srgbClr val="221E1F"/>
                </a:solidFill>
                <a:latin typeface="方正书宋"/>
              </a:rPr>
              <a:t>mm</a:t>
            </a:r>
            <a:r>
              <a:rPr lang="zh-CN" altLang="en-US" sz="1800" b="0" i="0" u="none" strike="noStrike" baseline="0" dirty="0">
                <a:solidFill>
                  <a:srgbClr val="221E1F"/>
                </a:solidFill>
                <a:latin typeface="方正书宋"/>
              </a:rPr>
              <a:t>，材料为</a:t>
            </a:r>
            <a:r>
              <a:rPr lang="en-US" altLang="zh-CN" sz="1800" b="0" i="0" u="none" strike="noStrike" baseline="0" dirty="0">
                <a:solidFill>
                  <a:srgbClr val="221E1F"/>
                </a:solidFill>
                <a:latin typeface="方正书宋"/>
              </a:rPr>
              <a:t>45#</a:t>
            </a:r>
            <a:r>
              <a:rPr lang="zh-CN" altLang="en-US" sz="1800" b="0" i="0" u="none" strike="noStrike" baseline="0" dirty="0">
                <a:solidFill>
                  <a:srgbClr val="221E1F"/>
                </a:solidFill>
                <a:latin typeface="方正书宋"/>
              </a:rPr>
              <a:t>钢。它的外圆有一槽宽为</a:t>
            </a:r>
            <a:r>
              <a:rPr lang="en-US" altLang="zh-CN" sz="1800" b="0" i="0" u="none" strike="noStrike" baseline="0" dirty="0">
                <a:solidFill>
                  <a:srgbClr val="221E1F"/>
                </a:solidFill>
                <a:latin typeface="方正书宋"/>
              </a:rPr>
              <a:t>12mm </a:t>
            </a:r>
            <a:r>
              <a:rPr lang="zh-CN" altLang="en-US" sz="1800" b="0" i="0" u="none" strike="noStrike" baseline="0" dirty="0">
                <a:solidFill>
                  <a:srgbClr val="221E1F"/>
                </a:solidFill>
                <a:latin typeface="方正书宋"/>
              </a:rPr>
              <a:t>的矩形槽，属于宽槽。</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需要加工</a:t>
            </a:r>
            <a:r>
              <a:rPr lang="en-US" altLang="zh-CN" sz="1800" b="0" i="0" u="none" strike="noStrike" baseline="0" dirty="0">
                <a:solidFill>
                  <a:srgbClr val="221E1F"/>
                </a:solidFill>
                <a:latin typeface="方正书宋"/>
              </a:rPr>
              <a:t>φ48mm </a:t>
            </a:r>
            <a:r>
              <a:rPr lang="zh-CN" altLang="en-US" sz="1800" b="0" i="0" u="none" strike="noStrike" baseline="0" dirty="0">
                <a:solidFill>
                  <a:srgbClr val="221E1F"/>
                </a:solidFill>
                <a:latin typeface="方正书宋"/>
              </a:rPr>
              <a:t>外圆，</a:t>
            </a:r>
            <a:r>
              <a:rPr lang="en-US" altLang="zh-CN" sz="1800" b="0" i="0" u="none" strike="noStrike" baseline="0" dirty="0">
                <a:solidFill>
                  <a:srgbClr val="221E1F"/>
                </a:solidFill>
                <a:latin typeface="方正书宋"/>
              </a:rPr>
              <a:t>φ25mm </a:t>
            </a:r>
            <a:r>
              <a:rPr lang="zh-CN" altLang="en-US" sz="1800" b="0" i="0" u="none" strike="noStrike" baseline="0" dirty="0">
                <a:solidFill>
                  <a:srgbClr val="221E1F"/>
                </a:solidFill>
                <a:latin typeface="方正书宋"/>
              </a:rPr>
              <a:t>内孔，两处倒角及外沟槽。</a:t>
            </a:r>
            <a:endParaRPr lang="en-US" altLang="zh-CN" sz="1800" b="0" i="0" u="none" strike="noStrike" baseline="0" dirty="0">
              <a:solidFill>
                <a:srgbClr val="221E1F"/>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确定装夹方案</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该零件采用三爪自定心卡盘装夹。</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零件轮廓简单，一次装夹就可完成加工</a:t>
            </a:r>
            <a:endParaRPr lang="en-US" altLang="zh-CN" sz="1800" b="0" i="0" u="none" strike="noStrike" baseline="0" dirty="0">
              <a:solidFill>
                <a:srgbClr val="221E1F"/>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确定加工顺序</a:t>
            </a:r>
            <a:endParaRPr lang="en-US" altLang="zh-CN" b="1" dirty="0">
              <a:solidFill>
                <a:schemeClr val="accent1"/>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本零件加工外圆，根据零件图样要求</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加工过程为： </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按</a:t>
            </a:r>
            <a:r>
              <a:rPr lang="en-US" altLang="zh-CN" dirty="0">
                <a:solidFill>
                  <a:srgbClr val="221E1F"/>
                </a:solidFill>
                <a:latin typeface="方正书宋"/>
              </a:rPr>
              <a:t>φ50×50mm</a:t>
            </a:r>
            <a:r>
              <a:rPr lang="zh-CN" altLang="en-US" dirty="0">
                <a:solidFill>
                  <a:srgbClr val="221E1F"/>
                </a:solidFill>
                <a:latin typeface="方正书宋"/>
              </a:rPr>
              <a:t>下料→钻中心孔→钻孔</a:t>
            </a:r>
            <a:r>
              <a:rPr lang="en-US" altLang="zh-CN" dirty="0">
                <a:solidFill>
                  <a:srgbClr val="221E1F"/>
                </a:solidFill>
                <a:latin typeface="方正书宋"/>
              </a:rPr>
              <a:t>φ23×40mm→</a:t>
            </a:r>
            <a:r>
              <a:rPr lang="zh-CN" altLang="en-US" dirty="0">
                <a:solidFill>
                  <a:srgbClr val="221E1F"/>
                </a:solidFill>
                <a:latin typeface="方正书宋"/>
              </a:rPr>
              <a:t>用</a:t>
            </a:r>
            <a:r>
              <a:rPr lang="en-US" altLang="zh-CN" dirty="0">
                <a:solidFill>
                  <a:srgbClr val="221E1F"/>
                </a:solidFill>
                <a:latin typeface="方正书宋"/>
              </a:rPr>
              <a:t>G90</a:t>
            </a:r>
            <a:r>
              <a:rPr lang="zh-CN" altLang="en-US" dirty="0">
                <a:solidFill>
                  <a:srgbClr val="221E1F"/>
                </a:solidFill>
                <a:latin typeface="方正书宋"/>
              </a:rPr>
              <a:t>、</a:t>
            </a:r>
            <a:r>
              <a:rPr lang="en-US" altLang="zh-CN" dirty="0">
                <a:solidFill>
                  <a:srgbClr val="221E1F"/>
                </a:solidFill>
                <a:latin typeface="方正书宋"/>
              </a:rPr>
              <a:t>G01</a:t>
            </a:r>
            <a:r>
              <a:rPr lang="zh-CN" altLang="en-US" dirty="0">
                <a:solidFill>
                  <a:srgbClr val="221E1F"/>
                </a:solidFill>
                <a:latin typeface="方正书宋"/>
              </a:rPr>
              <a:t>指令粗、精车</a:t>
            </a:r>
            <a:r>
              <a:rPr lang="en-US" altLang="zh-CN" dirty="0">
                <a:solidFill>
                  <a:srgbClr val="221E1F"/>
                </a:solidFill>
                <a:latin typeface="方正书宋"/>
              </a:rPr>
              <a:t>φ48 </a:t>
            </a:r>
            <a:r>
              <a:rPr lang="zh-CN" altLang="en-US" dirty="0">
                <a:solidFill>
                  <a:srgbClr val="221E1F"/>
                </a:solidFill>
                <a:latin typeface="方正书宋"/>
              </a:rPr>
              <a:t>外圆并倒角→用</a:t>
            </a:r>
            <a:r>
              <a:rPr lang="en-US" altLang="zh-CN" dirty="0">
                <a:solidFill>
                  <a:srgbClr val="221E1F"/>
                </a:solidFill>
                <a:latin typeface="方正书宋"/>
              </a:rPr>
              <a:t>G90</a:t>
            </a:r>
            <a:r>
              <a:rPr lang="zh-CN" altLang="en-US" dirty="0">
                <a:solidFill>
                  <a:srgbClr val="221E1F"/>
                </a:solidFill>
                <a:latin typeface="方正书宋"/>
              </a:rPr>
              <a:t>、</a:t>
            </a:r>
            <a:r>
              <a:rPr lang="en-US" altLang="zh-CN" dirty="0">
                <a:solidFill>
                  <a:srgbClr val="221E1F"/>
                </a:solidFill>
                <a:latin typeface="方正书宋"/>
              </a:rPr>
              <a:t>G01 </a:t>
            </a:r>
            <a:r>
              <a:rPr lang="zh-CN" altLang="en-US" dirty="0">
                <a:solidFill>
                  <a:srgbClr val="221E1F"/>
                </a:solidFill>
                <a:latin typeface="方正书宋"/>
              </a:rPr>
              <a:t>指令粗、精车内孔</a:t>
            </a:r>
            <a:r>
              <a:rPr lang="en-US" altLang="zh-CN" dirty="0">
                <a:solidFill>
                  <a:srgbClr val="221E1F"/>
                </a:solidFill>
                <a:latin typeface="方正书宋"/>
              </a:rPr>
              <a:t>φ25</a:t>
            </a:r>
            <a:r>
              <a:rPr lang="zh-CN" altLang="en-US" dirty="0">
                <a:solidFill>
                  <a:srgbClr val="221E1F"/>
                </a:solidFill>
                <a:latin typeface="方正书宋"/>
              </a:rPr>
              <a:t>，倒内角→用</a:t>
            </a:r>
            <a:r>
              <a:rPr lang="en-US" altLang="zh-CN" dirty="0">
                <a:solidFill>
                  <a:srgbClr val="221E1F"/>
                </a:solidFill>
                <a:latin typeface="方正书宋"/>
              </a:rPr>
              <a:t>G75 </a:t>
            </a:r>
            <a:r>
              <a:rPr lang="zh-CN" altLang="en-US" dirty="0">
                <a:solidFill>
                  <a:srgbClr val="221E1F"/>
                </a:solidFill>
                <a:latin typeface="方正书宋"/>
              </a:rPr>
              <a:t>指令切外沟槽→用</a:t>
            </a:r>
            <a:r>
              <a:rPr lang="en-US" altLang="zh-CN" dirty="0">
                <a:solidFill>
                  <a:srgbClr val="221E1F"/>
                </a:solidFill>
                <a:latin typeface="方正书宋"/>
              </a:rPr>
              <a:t>G01</a:t>
            </a:r>
            <a:r>
              <a:rPr lang="zh-CN" altLang="en-US" dirty="0">
                <a:solidFill>
                  <a:srgbClr val="221E1F"/>
                </a:solidFill>
                <a:latin typeface="方正书宋"/>
              </a:rPr>
              <a:t>指令切断工件→去毛刺→检验。</a:t>
            </a:r>
            <a:endParaRPr lang="en-US" altLang="zh-CN" dirty="0">
              <a:solidFill>
                <a:srgbClr val="221E1F"/>
              </a:solidFill>
              <a:latin typeface="方正书宋"/>
            </a:endParaRPr>
          </a:p>
        </p:txBody>
      </p:sp>
      <p:sp>
        <p:nvSpPr>
          <p:cNvPr id="9" name="标题 1">
            <a:extLst>
              <a:ext uri="{FF2B5EF4-FFF2-40B4-BE49-F238E27FC236}">
                <a16:creationId xmlns:a16="http://schemas.microsoft.com/office/drawing/2014/main" id="{7836C7CA-435C-905C-4898-9EA1DB6BD36D}"/>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sp>
        <p:nvSpPr>
          <p:cNvPr id="15" name="文本框 14">
            <a:extLst>
              <a:ext uri="{FF2B5EF4-FFF2-40B4-BE49-F238E27FC236}">
                <a16:creationId xmlns:a16="http://schemas.microsoft.com/office/drawing/2014/main" id="{F008B42F-B2E8-B505-F7DB-4D5FE7405545}"/>
              </a:ext>
            </a:extLst>
          </p:cNvPr>
          <p:cNvSpPr txBox="1"/>
          <p:nvPr/>
        </p:nvSpPr>
        <p:spPr>
          <a:xfrm>
            <a:off x="8904483" y="5691229"/>
            <a:ext cx="1907240" cy="338554"/>
          </a:xfrm>
          <a:prstGeom prst="rect">
            <a:avLst/>
          </a:prstGeom>
          <a:noFill/>
        </p:spPr>
        <p:txBody>
          <a:bodyPr wrap="square">
            <a:spAutoFit/>
          </a:bodyPr>
          <a:lstStyle/>
          <a:p>
            <a:pPr algn="ctr"/>
            <a:r>
              <a:rPr lang="zh-CN" altLang="en-US" sz="1600" b="1" spc="-150" dirty="0">
                <a:solidFill>
                  <a:srgbClr val="221E1F"/>
                </a:solidFill>
                <a:latin typeface="方正书宋"/>
              </a:rPr>
              <a:t>外沟槽加工零件图</a:t>
            </a:r>
            <a:endParaRPr lang="zh-CN" altLang="en-US" sz="1600" b="1" spc="-150" dirty="0"/>
          </a:p>
        </p:txBody>
      </p:sp>
      <p:pic>
        <p:nvPicPr>
          <p:cNvPr id="4" name="图片 3">
            <a:extLst>
              <a:ext uri="{FF2B5EF4-FFF2-40B4-BE49-F238E27FC236}">
                <a16:creationId xmlns:a16="http://schemas.microsoft.com/office/drawing/2014/main" id="{4BC35E31-C19B-268E-9F6B-2A9E2E451577}"/>
              </a:ext>
            </a:extLst>
          </p:cNvPr>
          <p:cNvPicPr>
            <a:picLocks noChangeAspect="1"/>
          </p:cNvPicPr>
          <p:nvPr/>
        </p:nvPicPr>
        <p:blipFill>
          <a:blip r:embed="rId3"/>
          <a:stretch>
            <a:fillRect/>
          </a:stretch>
        </p:blipFill>
        <p:spPr>
          <a:xfrm>
            <a:off x="7611421" y="2625465"/>
            <a:ext cx="4162568" cy="3018237"/>
          </a:xfrm>
          <a:prstGeom prst="rect">
            <a:avLst/>
          </a:prstGeom>
        </p:spPr>
      </p:pic>
    </p:spTree>
    <p:extLst>
      <p:ext uri="{BB962C8B-B14F-4D97-AF65-F5344CB8AC3E}">
        <p14:creationId xmlns:p14="http://schemas.microsoft.com/office/powerpoint/2010/main" val="10138632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2" name="文本占位符 5">
            <a:extLst>
              <a:ext uri="{FF2B5EF4-FFF2-40B4-BE49-F238E27FC236}">
                <a16:creationId xmlns:a16="http://schemas.microsoft.com/office/drawing/2014/main" id="{C475A55B-157E-DBB1-F56E-A37E6DE5940B}"/>
              </a:ext>
            </a:extLst>
          </p:cNvPr>
          <p:cNvSpPr txBox="1"/>
          <p:nvPr/>
        </p:nvSpPr>
        <p:spPr>
          <a:xfrm>
            <a:off x="885944" y="1917935"/>
            <a:ext cx="2896784" cy="489140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4. </a:t>
            </a:r>
            <a:r>
              <a:rPr lang="zh-CN" altLang="en-US" b="1" dirty="0">
                <a:solidFill>
                  <a:schemeClr val="accent1"/>
                </a:solidFill>
                <a:latin typeface="方正书宋"/>
              </a:rPr>
              <a:t>确定切削参数</a:t>
            </a:r>
            <a:endParaRPr lang="en-US" altLang="zh-CN" b="1" dirty="0">
              <a:solidFill>
                <a:schemeClr val="accent1"/>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5. </a:t>
            </a:r>
            <a:r>
              <a:rPr lang="zh-CN" altLang="en-US" b="1" dirty="0">
                <a:solidFill>
                  <a:schemeClr val="accent1"/>
                </a:solidFill>
                <a:latin typeface="方正书宋"/>
              </a:rPr>
              <a:t>选择工、量、刀具</a:t>
            </a:r>
            <a:endParaRPr lang="en-US" altLang="zh-CN" b="1" dirty="0">
              <a:solidFill>
                <a:schemeClr val="accent1"/>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b="1" dirty="0">
                <a:solidFill>
                  <a:schemeClr val="accent1"/>
                </a:solidFill>
                <a:latin typeface="方正书宋"/>
              </a:rPr>
              <a:t>工具选择：</a:t>
            </a:r>
            <a:r>
              <a:rPr lang="zh-CN" altLang="en-US" sz="1800" b="0" i="0" u="none" strike="noStrike" baseline="0" dirty="0">
                <a:solidFill>
                  <a:srgbClr val="221E1F"/>
                </a:solidFill>
                <a:latin typeface="方正书宋"/>
              </a:rPr>
              <a:t>工件装夹在三爪卡盘中，用划线盘校正；</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量具选择：</a:t>
            </a:r>
            <a:r>
              <a:rPr lang="zh-CN" altLang="en-US" sz="1800" b="0" i="0" u="none" strike="noStrike" baseline="0" dirty="0">
                <a:solidFill>
                  <a:srgbClr val="221E1F"/>
                </a:solidFill>
                <a:latin typeface="方正书宋"/>
              </a:rPr>
              <a:t>外径、长度用游标卡尺测量，内孔用内径千分尺测量</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刀具选择：</a:t>
            </a:r>
            <a:r>
              <a:rPr lang="zh-CN" altLang="en-US" sz="1800" b="0" i="0" u="none" strike="noStrike" baseline="0" dirty="0">
                <a:solidFill>
                  <a:srgbClr val="221E1F"/>
                </a:solidFill>
                <a:latin typeface="方正书宋"/>
              </a:rPr>
              <a:t>外圆车刀、主偏角小于</a:t>
            </a:r>
            <a:r>
              <a:rPr lang="en-US" altLang="zh-CN" sz="1800" b="0" i="0" u="none" strike="noStrike" baseline="0" dirty="0">
                <a:solidFill>
                  <a:srgbClr val="221E1F"/>
                </a:solidFill>
                <a:latin typeface="方正书宋"/>
              </a:rPr>
              <a:t>90°</a:t>
            </a:r>
            <a:r>
              <a:rPr lang="zh-CN" altLang="en-US" sz="1800" b="0" i="0" u="none" strike="noStrike" baseline="0" dirty="0">
                <a:solidFill>
                  <a:srgbClr val="221E1F"/>
                </a:solidFill>
                <a:latin typeface="方正书宋"/>
              </a:rPr>
              <a:t>内孔车刀、</a:t>
            </a:r>
            <a:r>
              <a:rPr lang="zh-CN" altLang="en-US" dirty="0">
                <a:solidFill>
                  <a:srgbClr val="221E1F"/>
                </a:solidFill>
                <a:latin typeface="方正书宋"/>
              </a:rPr>
              <a:t>切槽刀</a:t>
            </a:r>
            <a:r>
              <a:rPr lang="zh-CN" altLang="en-US" sz="1800" b="0" i="0" u="none" strike="noStrike" baseline="0" dirty="0">
                <a:solidFill>
                  <a:srgbClr val="221E1F"/>
                </a:solidFill>
                <a:latin typeface="方正书宋"/>
              </a:rPr>
              <a:t>、中心钻、麻花钻。</a:t>
            </a:r>
            <a:endParaRPr lang="en-US" altLang="zh-CN" b="1" dirty="0">
              <a:solidFill>
                <a:schemeClr val="accent1"/>
              </a:solidFill>
              <a:latin typeface="方正书宋"/>
            </a:endParaRPr>
          </a:p>
        </p:txBody>
      </p:sp>
      <p:sp>
        <p:nvSpPr>
          <p:cNvPr id="4" name="标题 1">
            <a:extLst>
              <a:ext uri="{FF2B5EF4-FFF2-40B4-BE49-F238E27FC236}">
                <a16:creationId xmlns:a16="http://schemas.microsoft.com/office/drawing/2014/main" id="{3EA8B85E-6301-D86C-CAAD-1D53FB7F5553}"/>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graphicFrame>
        <p:nvGraphicFramePr>
          <p:cNvPr id="5" name="表格 4">
            <a:extLst>
              <a:ext uri="{FF2B5EF4-FFF2-40B4-BE49-F238E27FC236}">
                <a16:creationId xmlns:a16="http://schemas.microsoft.com/office/drawing/2014/main" id="{0294D39C-E61D-2400-096F-F8659DC9AA4A}"/>
              </a:ext>
            </a:extLst>
          </p:cNvPr>
          <p:cNvGraphicFramePr>
            <a:graphicFrameLocks noGrp="1"/>
          </p:cNvGraphicFramePr>
          <p:nvPr>
            <p:extLst>
              <p:ext uri="{D42A27DB-BD31-4B8C-83A1-F6EECF244321}">
                <p14:modId xmlns:p14="http://schemas.microsoft.com/office/powerpoint/2010/main" val="660871097"/>
              </p:ext>
            </p:extLst>
          </p:nvPr>
        </p:nvGraphicFramePr>
        <p:xfrm>
          <a:off x="3843686" y="1019122"/>
          <a:ext cx="8197973" cy="5838878"/>
        </p:xfrm>
        <a:graphic>
          <a:graphicData uri="http://schemas.openxmlformats.org/drawingml/2006/table">
            <a:tbl>
              <a:tblPr firstRow="1" bandRow="1">
                <a:tableStyleId>{5C22544A-7EE6-4342-B048-85BDC9FD1C3A}</a:tableStyleId>
              </a:tblPr>
              <a:tblGrid>
                <a:gridCol w="819798">
                  <a:extLst>
                    <a:ext uri="{9D8B030D-6E8A-4147-A177-3AD203B41FA5}">
                      <a16:colId xmlns:a16="http://schemas.microsoft.com/office/drawing/2014/main" val="1561071239"/>
                    </a:ext>
                  </a:extLst>
                </a:gridCol>
                <a:gridCol w="819798">
                  <a:extLst>
                    <a:ext uri="{9D8B030D-6E8A-4147-A177-3AD203B41FA5}">
                      <a16:colId xmlns:a16="http://schemas.microsoft.com/office/drawing/2014/main" val="2897233387"/>
                    </a:ext>
                  </a:extLst>
                </a:gridCol>
                <a:gridCol w="657493">
                  <a:extLst>
                    <a:ext uri="{9D8B030D-6E8A-4147-A177-3AD203B41FA5}">
                      <a16:colId xmlns:a16="http://schemas.microsoft.com/office/drawing/2014/main" val="3106941086"/>
                    </a:ext>
                  </a:extLst>
                </a:gridCol>
                <a:gridCol w="1060871">
                  <a:extLst>
                    <a:ext uri="{9D8B030D-6E8A-4147-A177-3AD203B41FA5}">
                      <a16:colId xmlns:a16="http://schemas.microsoft.com/office/drawing/2014/main" val="2629949972"/>
                    </a:ext>
                  </a:extLst>
                </a:gridCol>
                <a:gridCol w="741027">
                  <a:extLst>
                    <a:ext uri="{9D8B030D-6E8A-4147-A177-3AD203B41FA5}">
                      <a16:colId xmlns:a16="http://schemas.microsoft.com/office/drawing/2014/main" val="3794644612"/>
                    </a:ext>
                  </a:extLst>
                </a:gridCol>
                <a:gridCol w="819798">
                  <a:extLst>
                    <a:ext uri="{9D8B030D-6E8A-4147-A177-3AD203B41FA5}">
                      <a16:colId xmlns:a16="http://schemas.microsoft.com/office/drawing/2014/main" val="4085759175"/>
                    </a:ext>
                  </a:extLst>
                </a:gridCol>
                <a:gridCol w="819798">
                  <a:extLst>
                    <a:ext uri="{9D8B030D-6E8A-4147-A177-3AD203B41FA5}">
                      <a16:colId xmlns:a16="http://schemas.microsoft.com/office/drawing/2014/main" val="3064957098"/>
                    </a:ext>
                  </a:extLst>
                </a:gridCol>
                <a:gridCol w="915962">
                  <a:extLst>
                    <a:ext uri="{9D8B030D-6E8A-4147-A177-3AD203B41FA5}">
                      <a16:colId xmlns:a16="http://schemas.microsoft.com/office/drawing/2014/main" val="1053340887"/>
                    </a:ext>
                  </a:extLst>
                </a:gridCol>
                <a:gridCol w="723630">
                  <a:extLst>
                    <a:ext uri="{9D8B030D-6E8A-4147-A177-3AD203B41FA5}">
                      <a16:colId xmlns:a16="http://schemas.microsoft.com/office/drawing/2014/main" val="189980174"/>
                    </a:ext>
                  </a:extLst>
                </a:gridCol>
                <a:gridCol w="819798">
                  <a:extLst>
                    <a:ext uri="{9D8B030D-6E8A-4147-A177-3AD203B41FA5}">
                      <a16:colId xmlns:a16="http://schemas.microsoft.com/office/drawing/2014/main" val="473140226"/>
                    </a:ext>
                  </a:extLst>
                </a:gridCol>
              </a:tblGrid>
              <a:tr h="283920">
                <a:tc rowSpan="2" gridSpan="3">
                  <a:txBody>
                    <a:bodyPr/>
                    <a:lstStyle/>
                    <a:p>
                      <a:pPr algn="ctr"/>
                      <a:endParaRPr lang="zh-CN" altLang="en-US" sz="1100" dirty="0"/>
                    </a:p>
                  </a:txBody>
                  <a:tcPr/>
                </a:tc>
                <a:tc rowSpan="2" hMerge="1">
                  <a:txBody>
                    <a:bodyPr/>
                    <a:lstStyle/>
                    <a:p>
                      <a:pPr algn="ctr"/>
                      <a:endParaRPr lang="zh-CN" altLang="en-US" sz="1400" dirty="0"/>
                    </a:p>
                  </a:txBody>
                  <a:tcPr/>
                </a:tc>
                <a:tc rowSpan="2" hMerge="1">
                  <a:txBody>
                    <a:bodyPr/>
                    <a:lstStyle/>
                    <a:p>
                      <a:pPr algn="ctr"/>
                      <a:endParaRPr lang="zh-CN" altLang="en-US" sz="1400" dirty="0"/>
                    </a:p>
                  </a:txBody>
                  <a:tcPr/>
                </a:tc>
                <a:tc rowSpan="2">
                  <a:txBody>
                    <a:bodyPr/>
                    <a:lstStyle/>
                    <a:p>
                      <a:pPr algn="ctr"/>
                      <a:r>
                        <a:rPr lang="zh-CN" altLang="en-US" sz="1100" dirty="0"/>
                        <a:t>数控加工工艺过程卡</a:t>
                      </a:r>
                    </a:p>
                  </a:txBody>
                  <a:tcPr/>
                </a:tc>
                <a:tc gridSpan="3">
                  <a:txBody>
                    <a:bodyPr/>
                    <a:lstStyle/>
                    <a:p>
                      <a:pPr algn="ctr"/>
                      <a:r>
                        <a:rPr lang="zh-CN" altLang="en-US" sz="1100" dirty="0"/>
                        <a:t>产品名称或代号</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100" dirty="0"/>
                        <a:t>零件名称</a:t>
                      </a:r>
                    </a:p>
                  </a:txBody>
                  <a:tcPr/>
                </a:tc>
                <a:tc gridSpan="2">
                  <a:txBody>
                    <a:bodyPr/>
                    <a:lstStyle/>
                    <a:p>
                      <a:pPr algn="ctr"/>
                      <a:r>
                        <a:rPr lang="zh-CN" altLang="en-US" sz="1100" dirty="0"/>
                        <a:t>零件图号</a:t>
                      </a:r>
                    </a:p>
                  </a:txBody>
                  <a:tcPr/>
                </a:tc>
                <a:tc hMerge="1">
                  <a:txBody>
                    <a:bodyPr/>
                    <a:lstStyle/>
                    <a:p>
                      <a:endParaRPr lang="zh-CN" altLang="en-US" dirty="0"/>
                    </a:p>
                  </a:txBody>
                  <a:tcPr/>
                </a:tc>
                <a:extLst>
                  <a:ext uri="{0D108BD9-81ED-4DB2-BD59-A6C34878D82A}">
                    <a16:rowId xmlns:a16="http://schemas.microsoft.com/office/drawing/2014/main" val="3436261034"/>
                  </a:ext>
                </a:extLst>
              </a:tr>
              <a:tr h="283920">
                <a:tc gridSpan="3" vMerge="1">
                  <a:txBody>
                    <a:bodyPr/>
                    <a:lstStyle/>
                    <a:p>
                      <a:pPr algn="ctr"/>
                      <a:endParaRPr lang="zh-CN" altLang="en-US" sz="1400" dirty="0"/>
                    </a:p>
                  </a:txBody>
                  <a:tcPr/>
                </a:tc>
                <a:tc hMerge="1" vMerge="1">
                  <a:txBody>
                    <a:bodyPr/>
                    <a:lstStyle/>
                    <a:p>
                      <a:pPr algn="ctr"/>
                      <a:endParaRPr lang="zh-CN" altLang="en-US" sz="1400"/>
                    </a:p>
                  </a:txBody>
                  <a:tcPr/>
                </a:tc>
                <a:tc hMerge="1" vMerge="1">
                  <a:txBody>
                    <a:bodyPr/>
                    <a:lstStyle/>
                    <a:p>
                      <a:pPr algn="ctr"/>
                      <a:endParaRPr lang="zh-CN" altLang="en-US" sz="1400" dirty="0"/>
                    </a:p>
                  </a:txBody>
                  <a:tcPr/>
                </a:tc>
                <a:tc vMerge="1">
                  <a:txBody>
                    <a:bodyPr/>
                    <a:lstStyle/>
                    <a:p>
                      <a:pPr algn="ctr"/>
                      <a:endParaRPr lang="zh-CN" altLang="en-US" sz="1400" dirty="0"/>
                    </a:p>
                  </a:txBody>
                  <a:tcPr/>
                </a:tc>
                <a:tc gridSpan="3">
                  <a:txBody>
                    <a:bodyPr/>
                    <a:lstStyle/>
                    <a:p>
                      <a:pPr algn="ctr"/>
                      <a:endParaRPr lang="zh-CN" altLang="en-US" sz="1100" dirty="0"/>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100" dirty="0"/>
                        <a:t>拨环</a:t>
                      </a:r>
                    </a:p>
                  </a:txBody>
                  <a:tcPr/>
                </a:tc>
                <a:tc gridSpan="2">
                  <a:txBody>
                    <a:bodyPr/>
                    <a:lstStyle/>
                    <a:p>
                      <a:pPr algn="ctr"/>
                      <a:endParaRPr lang="zh-CN" altLang="en-US" sz="1100" dirty="0"/>
                    </a:p>
                  </a:txBody>
                  <a:tcPr/>
                </a:tc>
                <a:tc hMerge="1">
                  <a:txBody>
                    <a:bodyPr/>
                    <a:lstStyle/>
                    <a:p>
                      <a:endParaRPr lang="zh-CN" altLang="en-US" dirty="0"/>
                    </a:p>
                  </a:txBody>
                  <a:tcPr/>
                </a:tc>
                <a:extLst>
                  <a:ext uri="{0D108BD9-81ED-4DB2-BD59-A6C34878D82A}">
                    <a16:rowId xmlns:a16="http://schemas.microsoft.com/office/drawing/2014/main" val="2543110162"/>
                  </a:ext>
                </a:extLst>
              </a:tr>
              <a:tr h="283920">
                <a:tc gridSpan="3">
                  <a:txBody>
                    <a:bodyPr/>
                    <a:lstStyle/>
                    <a:p>
                      <a:pPr algn="ctr"/>
                      <a:r>
                        <a:rPr lang="zh-CN" altLang="en-US" sz="1100" dirty="0"/>
                        <a:t>材料</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100" dirty="0"/>
                        <a:t>程序编号</a:t>
                      </a:r>
                    </a:p>
                  </a:txBody>
                  <a:tcPr/>
                </a:tc>
                <a:tc gridSpan="3">
                  <a:txBody>
                    <a:bodyPr/>
                    <a:lstStyle/>
                    <a:p>
                      <a:pPr algn="ctr"/>
                      <a:r>
                        <a:rPr lang="zh-CN" altLang="en-US" sz="1100" dirty="0"/>
                        <a:t>夹具名称</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100" dirty="0"/>
                        <a:t>加工设备</a:t>
                      </a:r>
                    </a:p>
                  </a:txBody>
                  <a:tcPr/>
                </a:tc>
                <a:tc gridSpan="2">
                  <a:txBody>
                    <a:bodyPr/>
                    <a:lstStyle/>
                    <a:p>
                      <a:pPr algn="ctr"/>
                      <a:r>
                        <a:rPr lang="zh-CN" altLang="en-US" sz="1100" dirty="0"/>
                        <a:t>车间</a:t>
                      </a:r>
                    </a:p>
                  </a:txBody>
                  <a:tcPr/>
                </a:tc>
                <a:tc hMerge="1">
                  <a:txBody>
                    <a:bodyPr/>
                    <a:lstStyle/>
                    <a:p>
                      <a:pPr algn="ctr"/>
                      <a:endParaRPr lang="zh-CN" altLang="en-US" dirty="0"/>
                    </a:p>
                  </a:txBody>
                  <a:tcPr/>
                </a:tc>
                <a:extLst>
                  <a:ext uri="{0D108BD9-81ED-4DB2-BD59-A6C34878D82A}">
                    <a16:rowId xmlns:a16="http://schemas.microsoft.com/office/drawing/2014/main" val="540640783"/>
                  </a:ext>
                </a:extLst>
              </a:tr>
              <a:tr h="283920">
                <a:tc gridSpan="3">
                  <a:txBody>
                    <a:bodyPr/>
                    <a:lstStyle/>
                    <a:p>
                      <a:pPr algn="ctr"/>
                      <a:r>
                        <a:rPr lang="en-US" altLang="zh-CN" sz="1100" dirty="0"/>
                        <a:t>45#</a:t>
                      </a:r>
                      <a:endParaRPr lang="zh-CN" altLang="en-US" sz="1100" dirty="0"/>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en-US" altLang="zh-CN" sz="1100" dirty="0"/>
                        <a:t>O7003</a:t>
                      </a:r>
                      <a:endParaRPr lang="zh-CN" altLang="en-US" sz="1100" dirty="0"/>
                    </a:p>
                  </a:txBody>
                  <a:tcPr/>
                </a:tc>
                <a:tc gridSpan="3">
                  <a:txBody>
                    <a:bodyPr/>
                    <a:lstStyle/>
                    <a:p>
                      <a:pPr algn="ctr"/>
                      <a:r>
                        <a:rPr lang="zh-CN" altLang="en-US" sz="1100" dirty="0"/>
                        <a:t>三爪卡盘</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en-US" altLang="zh-CN" sz="1100" dirty="0"/>
                        <a:t>CK6140</a:t>
                      </a:r>
                      <a:endParaRPr lang="zh-CN" altLang="en-US" sz="1100" dirty="0"/>
                    </a:p>
                  </a:txBody>
                  <a:tcPr/>
                </a:tc>
                <a:tc gridSpan="2">
                  <a:txBody>
                    <a:bodyPr/>
                    <a:lstStyle/>
                    <a:p>
                      <a:pPr algn="ctr"/>
                      <a:r>
                        <a:rPr lang="zh-CN" altLang="en-US" sz="1100" dirty="0"/>
                        <a:t>数控中心</a:t>
                      </a:r>
                    </a:p>
                  </a:txBody>
                  <a:tcPr/>
                </a:tc>
                <a:tc hMerge="1">
                  <a:txBody>
                    <a:bodyPr/>
                    <a:lstStyle/>
                    <a:p>
                      <a:pPr algn="ctr"/>
                      <a:endParaRPr lang="zh-CN" altLang="en-US" dirty="0"/>
                    </a:p>
                  </a:txBody>
                  <a:tcPr/>
                </a:tc>
                <a:extLst>
                  <a:ext uri="{0D108BD9-81ED-4DB2-BD59-A6C34878D82A}">
                    <a16:rowId xmlns:a16="http://schemas.microsoft.com/office/drawing/2014/main" val="955102644"/>
                  </a:ext>
                </a:extLst>
              </a:tr>
              <a:tr h="595335">
                <a:tc>
                  <a:txBody>
                    <a:bodyPr/>
                    <a:lstStyle/>
                    <a:p>
                      <a:pPr algn="ctr"/>
                      <a:r>
                        <a:rPr lang="zh-CN" altLang="en-US" sz="1100" dirty="0"/>
                        <a:t>工序号</a:t>
                      </a:r>
                    </a:p>
                  </a:txBody>
                  <a:tcPr/>
                </a:tc>
                <a:tc>
                  <a:txBody>
                    <a:bodyPr/>
                    <a:lstStyle/>
                    <a:p>
                      <a:pPr algn="ctr"/>
                      <a:r>
                        <a:rPr lang="zh-CN" altLang="en-US" sz="1100" dirty="0"/>
                        <a:t>工序名称</a:t>
                      </a:r>
                    </a:p>
                  </a:txBody>
                  <a:tcPr/>
                </a:tc>
                <a:tc>
                  <a:txBody>
                    <a:bodyPr/>
                    <a:lstStyle/>
                    <a:p>
                      <a:pPr algn="ctr"/>
                      <a:r>
                        <a:rPr lang="zh-CN" altLang="en-US" sz="1100" dirty="0"/>
                        <a:t>工步号</a:t>
                      </a:r>
                    </a:p>
                  </a:txBody>
                  <a:tcPr/>
                </a:tc>
                <a:tc>
                  <a:txBody>
                    <a:bodyPr/>
                    <a:lstStyle/>
                    <a:p>
                      <a:pPr algn="ctr"/>
                      <a:r>
                        <a:rPr lang="zh-CN" altLang="en-US" sz="1100" dirty="0"/>
                        <a:t>工步内容</a:t>
                      </a:r>
                    </a:p>
                  </a:txBody>
                  <a:tcPr/>
                </a:tc>
                <a:tc>
                  <a:txBody>
                    <a:bodyPr/>
                    <a:lstStyle/>
                    <a:p>
                      <a:pPr algn="ctr"/>
                      <a:r>
                        <a:rPr lang="zh-CN" altLang="en-US" sz="1100" dirty="0"/>
                        <a:t>刀具号</a:t>
                      </a:r>
                    </a:p>
                  </a:txBody>
                  <a:tcPr/>
                </a:tc>
                <a:tc>
                  <a:txBody>
                    <a:bodyPr/>
                    <a:lstStyle/>
                    <a:p>
                      <a:pPr algn="ctr"/>
                      <a:r>
                        <a:rPr lang="zh-CN" altLang="en-US" sz="1100" dirty="0"/>
                        <a:t>刀具规格</a:t>
                      </a:r>
                    </a:p>
                  </a:txBody>
                  <a:tcPr/>
                </a:tc>
                <a:tc>
                  <a:txBody>
                    <a:bodyPr/>
                    <a:lstStyle/>
                    <a:p>
                      <a:pPr algn="ctr"/>
                      <a:r>
                        <a:rPr lang="zh-CN" altLang="en-US" sz="1100" dirty="0"/>
                        <a:t>主轴</a:t>
                      </a:r>
                      <a:endParaRPr lang="en-US" altLang="zh-CN" sz="1100" dirty="0"/>
                    </a:p>
                    <a:p>
                      <a:pPr algn="ctr"/>
                      <a:r>
                        <a:rPr lang="zh-CN" altLang="en-US" sz="1100" dirty="0"/>
                        <a:t>转速</a:t>
                      </a:r>
                      <a:endParaRPr lang="en-US" altLang="zh-CN" sz="1100" dirty="0"/>
                    </a:p>
                    <a:p>
                      <a:pPr algn="ctr"/>
                      <a:r>
                        <a:rPr lang="zh-CN" altLang="en-US" sz="1100" dirty="0"/>
                        <a:t>（</a:t>
                      </a:r>
                      <a:r>
                        <a:rPr lang="en-US" altLang="zh-CN" sz="1100" dirty="0"/>
                        <a:t>r/min</a:t>
                      </a:r>
                      <a:r>
                        <a:rPr lang="zh-CN" altLang="en-US" sz="1100" dirty="0"/>
                        <a:t>）</a:t>
                      </a:r>
                    </a:p>
                  </a:txBody>
                  <a:tcPr/>
                </a:tc>
                <a:tc>
                  <a:txBody>
                    <a:bodyPr/>
                    <a:lstStyle/>
                    <a:p>
                      <a:pPr algn="ctr"/>
                      <a:r>
                        <a:rPr lang="zh-CN" altLang="en-US" sz="1100" dirty="0"/>
                        <a:t>进给</a:t>
                      </a:r>
                      <a:endParaRPr lang="en-US" altLang="zh-CN" sz="1100" dirty="0"/>
                    </a:p>
                    <a:p>
                      <a:pPr algn="ctr"/>
                      <a:r>
                        <a:rPr lang="zh-CN" altLang="en-US" sz="1100" dirty="0"/>
                        <a:t>速度</a:t>
                      </a:r>
                      <a:endParaRPr lang="en-US" altLang="zh-CN" sz="1100" dirty="0"/>
                    </a:p>
                    <a:p>
                      <a:pPr algn="ctr"/>
                      <a:r>
                        <a:rPr lang="zh-CN" altLang="en-US" sz="1100" dirty="0"/>
                        <a:t>（</a:t>
                      </a:r>
                      <a:r>
                        <a:rPr lang="en-US" altLang="zh-CN" sz="1100" dirty="0"/>
                        <a:t>mm/min</a:t>
                      </a:r>
                      <a:r>
                        <a:rPr lang="zh-CN" altLang="en-US" sz="1100" dirty="0"/>
                        <a:t>）</a:t>
                      </a:r>
                    </a:p>
                  </a:txBody>
                  <a:tcPr/>
                </a:tc>
                <a:tc>
                  <a:txBody>
                    <a:bodyPr/>
                    <a:lstStyle/>
                    <a:p>
                      <a:pPr algn="ctr"/>
                      <a:r>
                        <a:rPr lang="zh-CN" altLang="en-US" sz="1100" dirty="0"/>
                        <a:t>背吃力量</a:t>
                      </a:r>
                      <a:endParaRPr lang="en-US" altLang="zh-CN" sz="1100" dirty="0"/>
                    </a:p>
                    <a:p>
                      <a:pPr algn="ctr"/>
                      <a:r>
                        <a:rPr lang="zh-CN" altLang="en-US" sz="1100" dirty="0"/>
                        <a:t>（</a:t>
                      </a:r>
                      <a:r>
                        <a:rPr lang="en-US" altLang="zh-CN" sz="1100" dirty="0"/>
                        <a:t>mm</a:t>
                      </a:r>
                      <a:r>
                        <a:rPr lang="zh-CN" altLang="en-US" sz="1100" dirty="0"/>
                        <a:t>）</a:t>
                      </a:r>
                    </a:p>
                  </a:txBody>
                  <a:tcPr/>
                </a:tc>
                <a:tc>
                  <a:txBody>
                    <a:bodyPr/>
                    <a:lstStyle/>
                    <a:p>
                      <a:pPr algn="ctr"/>
                      <a:r>
                        <a:rPr lang="zh-CN" altLang="en-US" sz="1100" dirty="0"/>
                        <a:t>检测</a:t>
                      </a:r>
                      <a:endParaRPr lang="en-US" altLang="zh-CN" sz="1100" dirty="0"/>
                    </a:p>
                    <a:p>
                      <a:pPr algn="ctr"/>
                      <a:r>
                        <a:rPr lang="zh-CN" altLang="en-US" sz="1100" dirty="0"/>
                        <a:t>工具</a:t>
                      </a:r>
                    </a:p>
                  </a:txBody>
                  <a:tcPr/>
                </a:tc>
                <a:extLst>
                  <a:ext uri="{0D108BD9-81ED-4DB2-BD59-A6C34878D82A}">
                    <a16:rowId xmlns:a16="http://schemas.microsoft.com/office/drawing/2014/main" val="2639525456"/>
                  </a:ext>
                </a:extLst>
              </a:tr>
              <a:tr h="257292">
                <a:tc>
                  <a:txBody>
                    <a:bodyPr/>
                    <a:lstStyle/>
                    <a:p>
                      <a:pPr algn="ctr"/>
                      <a:r>
                        <a:rPr lang="zh-CN" altLang="en-US" sz="1100" dirty="0"/>
                        <a:t>工</a:t>
                      </a:r>
                      <a:r>
                        <a:rPr lang="en-US" altLang="zh-CN" sz="1100" dirty="0"/>
                        <a:t>10</a:t>
                      </a:r>
                      <a:endParaRPr lang="zh-CN" altLang="en-US" sz="1100" dirty="0"/>
                    </a:p>
                  </a:txBody>
                  <a:tcPr/>
                </a:tc>
                <a:tc>
                  <a:txBody>
                    <a:bodyPr/>
                    <a:lstStyle/>
                    <a:p>
                      <a:pPr algn="ctr"/>
                      <a:r>
                        <a:rPr lang="zh-CN" altLang="en-US" sz="1100" dirty="0"/>
                        <a:t>工钻</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dirty="0"/>
                        <a:t>工</a:t>
                      </a:r>
                      <a:r>
                        <a:rPr lang="en-US" altLang="zh-CN" sz="1100" dirty="0"/>
                        <a:t>1</a:t>
                      </a:r>
                      <a:endParaRPr lang="zh-CN" altLang="en-US" sz="1100" dirty="0"/>
                    </a:p>
                  </a:txBody>
                  <a:tcPr/>
                </a:tc>
                <a:tc>
                  <a:txBody>
                    <a:bodyPr/>
                    <a:lstStyle/>
                    <a:p>
                      <a:pPr algn="ctr"/>
                      <a:r>
                        <a:rPr lang="zh-CN" altLang="en-US" sz="1100" dirty="0"/>
                        <a:t>钻中心孔</a:t>
                      </a:r>
                    </a:p>
                  </a:txBody>
                  <a:tcPr/>
                </a:tc>
                <a:tc>
                  <a:txBody>
                    <a:bodyPr/>
                    <a:lstStyle/>
                    <a:p>
                      <a:pPr algn="ctr"/>
                      <a:endParaRPr lang="zh-CN" altLang="en-US" sz="1100" dirty="0"/>
                    </a:p>
                  </a:txBody>
                  <a:tcPr/>
                </a:tc>
                <a:tc>
                  <a:txBody>
                    <a:bodyPr/>
                    <a:lstStyle/>
                    <a:p>
                      <a:pPr algn="ctr"/>
                      <a:r>
                        <a:rPr lang="en-US" altLang="zh-CN" sz="1100" dirty="0"/>
                        <a:t>A3</a:t>
                      </a: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extLst>
                  <a:ext uri="{0D108BD9-81ED-4DB2-BD59-A6C34878D82A}">
                    <a16:rowId xmlns:a16="http://schemas.microsoft.com/office/drawing/2014/main" val="633088911"/>
                  </a:ext>
                </a:extLst>
              </a:tr>
              <a:tr h="0">
                <a:tc>
                  <a:txBody>
                    <a:bodyPr/>
                    <a:lstStyle/>
                    <a:p>
                      <a:pPr algn="ctr"/>
                      <a:endParaRPr lang="zh-CN" altLang="en-US" sz="1100" dirty="0"/>
                    </a:p>
                  </a:txBody>
                  <a:tcPr/>
                </a:tc>
                <a:tc>
                  <a:txBody>
                    <a:bodyPr/>
                    <a:lstStyle/>
                    <a:p>
                      <a:pPr algn="ctr"/>
                      <a:endParaRPr lang="zh-CN" alt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dirty="0"/>
                        <a:t>工</a:t>
                      </a:r>
                      <a:r>
                        <a:rPr lang="en-US" altLang="zh-CN" sz="1100" dirty="0"/>
                        <a:t>2</a:t>
                      </a:r>
                      <a:endParaRPr lang="zh-CN" alt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dirty="0"/>
                        <a:t>钻底孔</a:t>
                      </a:r>
                      <a:r>
                        <a:rPr lang="el-GR" altLang="zh-CN" sz="1100" b="0" i="0" u="none" strike="noStrike" baseline="0" dirty="0">
                          <a:solidFill>
                            <a:srgbClr val="221E1F"/>
                          </a:solidFill>
                          <a:latin typeface="方正书宋"/>
                        </a:rPr>
                        <a:t>Φ</a:t>
                      </a:r>
                      <a:r>
                        <a:rPr lang="en-US" altLang="zh-CN" sz="1100" b="0" i="0" u="none" strike="noStrike" baseline="0" dirty="0">
                          <a:solidFill>
                            <a:srgbClr val="221E1F"/>
                          </a:solidFill>
                          <a:latin typeface="方正书宋"/>
                        </a:rPr>
                        <a:t>20×40mm</a:t>
                      </a:r>
                      <a:endParaRPr lang="zh-CN" altLang="en-US" sz="1100" dirty="0"/>
                    </a:p>
                  </a:txBody>
                  <a:tcPr/>
                </a:tc>
                <a:tc>
                  <a:txBody>
                    <a:bodyPr/>
                    <a:lstStyle/>
                    <a:p>
                      <a:pPr algn="ctr"/>
                      <a:endParaRPr lang="zh-CN" altLang="en-US" sz="1100" dirty="0"/>
                    </a:p>
                  </a:txBody>
                  <a:tcPr/>
                </a:tc>
                <a:tc>
                  <a:txBody>
                    <a:bodyPr/>
                    <a:lstStyle/>
                    <a:p>
                      <a:pPr algn="ctr"/>
                      <a:r>
                        <a:rPr lang="el-GR" altLang="zh-CN" sz="1100" b="0" i="0" u="none" strike="noStrike" baseline="0" dirty="0">
                          <a:solidFill>
                            <a:srgbClr val="221E1F"/>
                          </a:solidFill>
                          <a:latin typeface="方正书宋"/>
                        </a:rPr>
                        <a:t>Φ</a:t>
                      </a:r>
                      <a:r>
                        <a:rPr lang="en-US" altLang="zh-CN" sz="1100" b="0" i="0" u="none" strike="noStrike" baseline="0" dirty="0">
                          <a:solidFill>
                            <a:srgbClr val="221E1F"/>
                          </a:solidFill>
                          <a:latin typeface="方正书宋"/>
                        </a:rPr>
                        <a:t>20</a:t>
                      </a:r>
                      <a:r>
                        <a:rPr lang="zh-CN" altLang="en-US" sz="1100" b="0" i="0" u="none" strike="noStrike" baseline="0" dirty="0">
                          <a:solidFill>
                            <a:srgbClr val="221E1F"/>
                          </a:solidFill>
                          <a:latin typeface="方正书宋"/>
                        </a:rPr>
                        <a:t>麻花钻</a:t>
                      </a: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extLst>
                  <a:ext uri="{0D108BD9-81ED-4DB2-BD59-A6C34878D82A}">
                    <a16:rowId xmlns:a16="http://schemas.microsoft.com/office/drawing/2014/main" val="546764237"/>
                  </a:ext>
                </a:extLst>
              </a:tr>
              <a:tr h="424075">
                <a:tc>
                  <a:txBody>
                    <a:bodyPr/>
                    <a:lstStyle/>
                    <a:p>
                      <a:pPr algn="ctr"/>
                      <a:r>
                        <a:rPr lang="en-US" altLang="zh-CN" sz="1100" dirty="0"/>
                        <a:t>720</a:t>
                      </a:r>
                      <a:endParaRPr lang="zh-CN" altLang="en-US" sz="1100" dirty="0"/>
                    </a:p>
                  </a:txBody>
                  <a:tcPr/>
                </a:tc>
                <a:tc>
                  <a:txBody>
                    <a:bodyPr/>
                    <a:lstStyle/>
                    <a:p>
                      <a:pPr algn="ctr"/>
                      <a:r>
                        <a:rPr lang="en-US" altLang="zh-CN" sz="1100" dirty="0"/>
                        <a:t>7</a:t>
                      </a:r>
                      <a:r>
                        <a:rPr lang="zh-CN" altLang="en-US" sz="1100" dirty="0"/>
                        <a:t>车</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dirty="0"/>
                        <a:t>工</a:t>
                      </a:r>
                      <a:r>
                        <a:rPr lang="en-US" altLang="zh-CN" sz="1100" dirty="0"/>
                        <a:t>1</a:t>
                      </a:r>
                      <a:endParaRPr lang="zh-CN" altLang="en-US" sz="1100" dirty="0"/>
                    </a:p>
                  </a:txBody>
                  <a:tcPr/>
                </a:tc>
                <a:tc>
                  <a:txBody>
                    <a:bodyPr/>
                    <a:lstStyle/>
                    <a:p>
                      <a:pPr algn="ctr"/>
                      <a:r>
                        <a:rPr lang="zh-CN" altLang="en-US" sz="1100" dirty="0"/>
                        <a:t>粗车外轮廓</a:t>
                      </a:r>
                    </a:p>
                  </a:txBody>
                  <a:tcPr/>
                </a:tc>
                <a:tc>
                  <a:txBody>
                    <a:bodyPr/>
                    <a:lstStyle/>
                    <a:p>
                      <a:pPr algn="ctr"/>
                      <a:r>
                        <a:rPr lang="en-US" altLang="zh-CN" sz="1100" dirty="0"/>
                        <a:t>T01</a:t>
                      </a:r>
                      <a:endParaRPr lang="zh-CN" altLang="en-US" sz="1100" dirty="0"/>
                    </a:p>
                  </a:txBody>
                  <a:tcPr/>
                </a:tc>
                <a:tc>
                  <a:txBody>
                    <a:bodyPr/>
                    <a:lstStyle/>
                    <a:p>
                      <a:pPr algn="ctr"/>
                      <a:r>
                        <a:rPr lang="en-US" altLang="zh-CN" sz="1100" dirty="0"/>
                        <a:t>95°</a:t>
                      </a:r>
                      <a:r>
                        <a:rPr lang="zh-CN" altLang="en-US" sz="1100" dirty="0"/>
                        <a:t>外圆车刀</a:t>
                      </a:r>
                    </a:p>
                  </a:txBody>
                  <a:tcPr/>
                </a:tc>
                <a:tc>
                  <a:txBody>
                    <a:bodyPr/>
                    <a:lstStyle/>
                    <a:p>
                      <a:pPr algn="ctr"/>
                      <a:r>
                        <a:rPr lang="en-US" altLang="zh-CN" sz="1100" dirty="0"/>
                        <a:t>400</a:t>
                      </a:r>
                      <a:endParaRPr lang="zh-CN" altLang="en-US" sz="1100" dirty="0"/>
                    </a:p>
                  </a:txBody>
                  <a:tcPr/>
                </a:tc>
                <a:tc>
                  <a:txBody>
                    <a:bodyPr/>
                    <a:lstStyle/>
                    <a:p>
                      <a:pPr algn="ctr"/>
                      <a:r>
                        <a:rPr lang="en-US" altLang="zh-CN" sz="1100" dirty="0"/>
                        <a:t>0.2</a:t>
                      </a:r>
                      <a:endParaRPr lang="zh-CN" altLang="en-US" sz="1100" dirty="0"/>
                    </a:p>
                  </a:txBody>
                  <a:tcPr/>
                </a:tc>
                <a:tc>
                  <a:txBody>
                    <a:bodyPr/>
                    <a:lstStyle/>
                    <a:p>
                      <a:pPr algn="ctr"/>
                      <a:r>
                        <a:rPr lang="en-US" altLang="zh-CN" sz="1100" dirty="0"/>
                        <a:t>3.0</a:t>
                      </a:r>
                      <a:endParaRPr lang="zh-CN" altLang="en-US" sz="1100" dirty="0"/>
                    </a:p>
                  </a:txBody>
                  <a:tcPr/>
                </a:tc>
                <a:tc>
                  <a:txBody>
                    <a:bodyPr/>
                    <a:lstStyle/>
                    <a:p>
                      <a:pPr algn="ctr"/>
                      <a:r>
                        <a:rPr lang="zh-CN" altLang="en-US" sz="1100" dirty="0"/>
                        <a:t>游标卡尺</a:t>
                      </a:r>
                    </a:p>
                  </a:txBody>
                  <a:tcPr/>
                </a:tc>
                <a:extLst>
                  <a:ext uri="{0D108BD9-81ED-4DB2-BD59-A6C34878D82A}">
                    <a16:rowId xmlns:a16="http://schemas.microsoft.com/office/drawing/2014/main" val="643111323"/>
                  </a:ext>
                </a:extLst>
              </a:tr>
              <a:tr h="344795">
                <a:tc>
                  <a:txBody>
                    <a:bodyPr/>
                    <a:lstStyle/>
                    <a:p>
                      <a:pPr algn="ctr"/>
                      <a:endParaRPr lang="zh-CN" altLang="en-US" sz="1100" dirty="0"/>
                    </a:p>
                  </a:txBody>
                  <a:tcPr/>
                </a:tc>
                <a:tc>
                  <a:txBody>
                    <a:bodyPr/>
                    <a:lstStyle/>
                    <a:p>
                      <a:pPr algn="ctr"/>
                      <a:endParaRPr lang="zh-CN" altLang="en-US" sz="1100" dirty="0"/>
                    </a:p>
                  </a:txBody>
                  <a:tcPr/>
                </a:tc>
                <a:tc>
                  <a:txBody>
                    <a:bodyPr/>
                    <a:lstStyle/>
                    <a:p>
                      <a:pPr algn="ctr"/>
                      <a:r>
                        <a:rPr lang="zh-CN" altLang="en-US" sz="1100" dirty="0"/>
                        <a:t>工</a:t>
                      </a:r>
                      <a:r>
                        <a:rPr lang="en-US" altLang="zh-CN" sz="1100" dirty="0"/>
                        <a:t>2</a:t>
                      </a:r>
                      <a:endParaRPr lang="zh-CN" altLang="en-US" sz="1100" dirty="0"/>
                    </a:p>
                  </a:txBody>
                  <a:tcPr/>
                </a:tc>
                <a:tc>
                  <a:txBody>
                    <a:bodyPr/>
                    <a:lstStyle/>
                    <a:p>
                      <a:pPr algn="ctr"/>
                      <a:r>
                        <a:rPr lang="zh-CN" altLang="en-US" sz="1100" dirty="0"/>
                        <a:t>精车外轮廓至各尺寸</a:t>
                      </a:r>
                      <a:r>
                        <a:rPr lang="el-GR" altLang="zh-CN" sz="1100" b="0" i="0" u="none" strike="noStrike" baseline="0" dirty="0">
                          <a:solidFill>
                            <a:srgbClr val="221E1F"/>
                          </a:solidFill>
                          <a:latin typeface="方正书宋"/>
                        </a:rPr>
                        <a:t>Φ</a:t>
                      </a:r>
                      <a:r>
                        <a:rPr lang="en-US" altLang="zh-CN" sz="1100" b="0" i="0" u="none" strike="noStrike" baseline="0" dirty="0">
                          <a:solidFill>
                            <a:srgbClr val="221E1F"/>
                          </a:solidFill>
                          <a:latin typeface="方正书宋"/>
                        </a:rPr>
                        <a:t>48mm</a:t>
                      </a:r>
                      <a:endParaRPr lang="zh-CN" altLang="en-US" sz="1100" dirty="0"/>
                    </a:p>
                  </a:txBody>
                  <a:tcPr/>
                </a:tc>
                <a:tc>
                  <a:txBody>
                    <a:bodyPr/>
                    <a:lstStyle/>
                    <a:p>
                      <a:pPr algn="ctr"/>
                      <a:r>
                        <a:rPr lang="en-US" altLang="zh-CN" sz="1100" dirty="0"/>
                        <a:t>T01</a:t>
                      </a:r>
                      <a:endParaRPr lang="zh-CN" altLang="en-US" sz="1100" dirty="0"/>
                    </a:p>
                  </a:txBody>
                  <a:tcPr/>
                </a:tc>
                <a:tc>
                  <a:txBody>
                    <a:bodyPr/>
                    <a:lstStyle/>
                    <a:p>
                      <a:pPr algn="ctr"/>
                      <a:r>
                        <a:rPr lang="en-US" altLang="zh-CN" sz="1100" dirty="0"/>
                        <a:t>95°</a:t>
                      </a:r>
                      <a:r>
                        <a:rPr lang="zh-CN" altLang="en-US" sz="1100" dirty="0"/>
                        <a:t>内圆车刀</a:t>
                      </a:r>
                    </a:p>
                  </a:txBody>
                  <a:tcPr/>
                </a:tc>
                <a:tc>
                  <a:txBody>
                    <a:bodyPr/>
                    <a:lstStyle/>
                    <a:p>
                      <a:pPr algn="ctr"/>
                      <a:r>
                        <a:rPr lang="en-US" altLang="zh-CN" sz="1100" dirty="0"/>
                        <a:t>1000</a:t>
                      </a:r>
                      <a:endParaRPr lang="zh-CN" altLang="en-US" sz="1100" dirty="0"/>
                    </a:p>
                  </a:txBody>
                  <a:tcPr/>
                </a:tc>
                <a:tc>
                  <a:txBody>
                    <a:bodyPr/>
                    <a:lstStyle/>
                    <a:p>
                      <a:pPr algn="ctr"/>
                      <a:r>
                        <a:rPr lang="en-US" altLang="zh-CN" sz="1100" dirty="0"/>
                        <a:t>0.1</a:t>
                      </a:r>
                      <a:endParaRPr lang="zh-CN" altLang="en-US" sz="1100" dirty="0"/>
                    </a:p>
                  </a:txBody>
                  <a:tcPr/>
                </a:tc>
                <a:tc>
                  <a:txBody>
                    <a:bodyPr/>
                    <a:lstStyle/>
                    <a:p>
                      <a:pPr algn="ctr"/>
                      <a:r>
                        <a:rPr lang="en-US" altLang="zh-CN" sz="1100" dirty="0"/>
                        <a:t>0.5</a:t>
                      </a:r>
                      <a:endParaRPr lang="zh-CN" altLang="en-US" sz="1100" dirty="0"/>
                    </a:p>
                  </a:txBody>
                  <a:tcPr/>
                </a:tc>
                <a:tc>
                  <a:txBody>
                    <a:bodyPr/>
                    <a:lstStyle/>
                    <a:p>
                      <a:pPr algn="ctr"/>
                      <a:r>
                        <a:rPr lang="zh-CN" altLang="en-US" sz="1100" dirty="0"/>
                        <a:t>游标卡尺</a:t>
                      </a:r>
                    </a:p>
                  </a:txBody>
                  <a:tcPr/>
                </a:tc>
                <a:extLst>
                  <a:ext uri="{0D108BD9-81ED-4DB2-BD59-A6C34878D82A}">
                    <a16:rowId xmlns:a16="http://schemas.microsoft.com/office/drawing/2014/main" val="1818633816"/>
                  </a:ext>
                </a:extLst>
              </a:tr>
              <a:tr h="233646">
                <a:tc>
                  <a:txBody>
                    <a:bodyPr/>
                    <a:lstStyle/>
                    <a:p>
                      <a:pPr algn="ctr"/>
                      <a:endParaRPr lang="zh-CN" altLang="en-US" sz="1100" dirty="0"/>
                    </a:p>
                  </a:txBody>
                  <a:tcPr/>
                </a:tc>
                <a:tc>
                  <a:txBody>
                    <a:bodyPr/>
                    <a:lstStyle/>
                    <a:p>
                      <a:pPr algn="ctr"/>
                      <a:endParaRPr lang="zh-CN" altLang="en-US" sz="1100" dirty="0"/>
                    </a:p>
                  </a:txBody>
                  <a:tcPr/>
                </a:tc>
                <a:tc>
                  <a:txBody>
                    <a:bodyPr/>
                    <a:lstStyle/>
                    <a:p>
                      <a:pPr algn="ctr"/>
                      <a:r>
                        <a:rPr lang="zh-CN" altLang="en-US" sz="1100" dirty="0"/>
                        <a:t>工</a:t>
                      </a:r>
                      <a:r>
                        <a:rPr lang="en-US" altLang="zh-CN" sz="1100" dirty="0"/>
                        <a:t>3</a:t>
                      </a:r>
                      <a:endParaRPr lang="zh-CN" altLang="en-US" sz="1100" dirty="0"/>
                    </a:p>
                  </a:txBody>
                  <a:tcPr/>
                </a:tc>
                <a:tc>
                  <a:txBody>
                    <a:bodyPr/>
                    <a:lstStyle/>
                    <a:p>
                      <a:pPr algn="ctr"/>
                      <a:r>
                        <a:rPr lang="zh-CN" altLang="en-US" sz="1100" dirty="0"/>
                        <a:t>粗车内轮廓</a:t>
                      </a:r>
                    </a:p>
                  </a:txBody>
                  <a:tcPr/>
                </a:tc>
                <a:tc>
                  <a:txBody>
                    <a:bodyPr/>
                    <a:lstStyle/>
                    <a:p>
                      <a:pPr algn="ctr"/>
                      <a:r>
                        <a:rPr lang="en-US" altLang="zh-CN" sz="1100" dirty="0"/>
                        <a:t>T02</a:t>
                      </a:r>
                      <a:endParaRPr lang="zh-CN" altLang="en-US" sz="1100" dirty="0"/>
                    </a:p>
                  </a:txBody>
                  <a:tcPr/>
                </a:tc>
                <a:tc>
                  <a:txBody>
                    <a:bodyPr/>
                    <a:lstStyle/>
                    <a:p>
                      <a:pPr algn="ctr"/>
                      <a:r>
                        <a:rPr lang="zh-CN" altLang="en-US" sz="1100" dirty="0"/>
                        <a:t>小于</a:t>
                      </a:r>
                      <a:r>
                        <a:rPr lang="en-US" altLang="zh-CN" sz="1100" dirty="0"/>
                        <a:t>90°</a:t>
                      </a:r>
                      <a:r>
                        <a:rPr lang="zh-CN" altLang="en-US" sz="1100" dirty="0"/>
                        <a:t>内圆车刀</a:t>
                      </a:r>
                    </a:p>
                  </a:txBody>
                  <a:tcPr/>
                </a:tc>
                <a:tc>
                  <a:txBody>
                    <a:bodyPr/>
                    <a:lstStyle/>
                    <a:p>
                      <a:pPr algn="ctr"/>
                      <a:r>
                        <a:rPr lang="en-US" altLang="zh-CN" sz="1100" dirty="0"/>
                        <a:t>400</a:t>
                      </a:r>
                      <a:endParaRPr lang="zh-CN" altLang="en-US" sz="1100" dirty="0"/>
                    </a:p>
                  </a:txBody>
                  <a:tcPr/>
                </a:tc>
                <a:tc>
                  <a:txBody>
                    <a:bodyPr/>
                    <a:lstStyle/>
                    <a:p>
                      <a:pPr algn="ctr"/>
                      <a:r>
                        <a:rPr lang="en-US" altLang="zh-CN" sz="1100" dirty="0"/>
                        <a:t>0.2</a:t>
                      </a:r>
                      <a:endParaRPr lang="zh-CN" altLang="en-US" sz="1100" dirty="0"/>
                    </a:p>
                  </a:txBody>
                  <a:tcPr/>
                </a:tc>
                <a:tc>
                  <a:txBody>
                    <a:bodyPr/>
                    <a:lstStyle/>
                    <a:p>
                      <a:pPr algn="ctr"/>
                      <a:r>
                        <a:rPr lang="en-US" altLang="zh-CN" sz="1100" dirty="0"/>
                        <a:t>3.0</a:t>
                      </a:r>
                      <a:endParaRPr lang="zh-CN" altLang="en-US" sz="1100" dirty="0"/>
                    </a:p>
                  </a:txBody>
                  <a:tcPr/>
                </a:tc>
                <a:tc>
                  <a:txBody>
                    <a:bodyPr/>
                    <a:lstStyle/>
                    <a:p>
                      <a:pPr algn="ctr"/>
                      <a:r>
                        <a:rPr lang="zh-CN" altLang="en-US" sz="1100" dirty="0"/>
                        <a:t>游标卡尺</a:t>
                      </a:r>
                    </a:p>
                  </a:txBody>
                  <a:tcPr/>
                </a:tc>
                <a:extLst>
                  <a:ext uri="{0D108BD9-81ED-4DB2-BD59-A6C34878D82A}">
                    <a16:rowId xmlns:a16="http://schemas.microsoft.com/office/drawing/2014/main" val="1690268789"/>
                  </a:ext>
                </a:extLst>
              </a:tr>
              <a:tr h="303897">
                <a:tc>
                  <a:txBody>
                    <a:bodyPr/>
                    <a:lstStyle/>
                    <a:p>
                      <a:pPr algn="ctr"/>
                      <a:endParaRPr lang="zh-CN" altLang="en-US" sz="1100" dirty="0"/>
                    </a:p>
                  </a:txBody>
                  <a:tcPr/>
                </a:tc>
                <a:tc>
                  <a:txBody>
                    <a:bodyPr/>
                    <a:lstStyle/>
                    <a:p>
                      <a:pPr algn="ctr"/>
                      <a:endParaRPr lang="zh-CN" alt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dirty="0"/>
                        <a:t>工</a:t>
                      </a:r>
                      <a:r>
                        <a:rPr lang="en-US" altLang="zh-CN" sz="1100" dirty="0"/>
                        <a:t>4</a:t>
                      </a:r>
                      <a:endParaRPr lang="zh-CN" altLang="en-US" sz="1100" dirty="0"/>
                    </a:p>
                  </a:txBody>
                  <a:tcPr/>
                </a:tc>
                <a:tc>
                  <a:txBody>
                    <a:bodyPr/>
                    <a:lstStyle/>
                    <a:p>
                      <a:pPr algn="ctr"/>
                      <a:r>
                        <a:rPr lang="zh-CN" altLang="en-US" sz="1100" dirty="0"/>
                        <a:t>精加工内孔到各要求尺寸</a:t>
                      </a:r>
                    </a:p>
                  </a:txBody>
                  <a:tcPr/>
                </a:tc>
                <a:tc>
                  <a:txBody>
                    <a:bodyPr/>
                    <a:lstStyle/>
                    <a:p>
                      <a:pPr algn="ctr"/>
                      <a:r>
                        <a:rPr lang="en-US" altLang="zh-CN" sz="1100" dirty="0"/>
                        <a:t>T02</a:t>
                      </a:r>
                      <a:endParaRPr lang="zh-CN" altLang="en-US" sz="1100" dirty="0"/>
                    </a:p>
                  </a:txBody>
                  <a:tcPr/>
                </a:tc>
                <a:tc>
                  <a:txBody>
                    <a:bodyPr/>
                    <a:lstStyle/>
                    <a:p>
                      <a:pPr algn="ctr"/>
                      <a:r>
                        <a:rPr lang="zh-CN" altLang="en-US" sz="1100" dirty="0"/>
                        <a:t>小于</a:t>
                      </a:r>
                      <a:r>
                        <a:rPr lang="en-US" altLang="zh-CN" sz="1100" dirty="0"/>
                        <a:t>90°</a:t>
                      </a:r>
                      <a:r>
                        <a:rPr lang="zh-CN" altLang="en-US" sz="1100" dirty="0"/>
                        <a:t>内圆车刀</a:t>
                      </a:r>
                    </a:p>
                  </a:txBody>
                  <a:tcPr/>
                </a:tc>
                <a:tc>
                  <a:txBody>
                    <a:bodyPr/>
                    <a:lstStyle/>
                    <a:p>
                      <a:pPr algn="ctr"/>
                      <a:r>
                        <a:rPr lang="en-US" altLang="zh-CN" sz="1100" dirty="0"/>
                        <a:t>800</a:t>
                      </a:r>
                      <a:endParaRPr lang="zh-CN" altLang="en-US" sz="1100" dirty="0"/>
                    </a:p>
                  </a:txBody>
                  <a:tcPr/>
                </a:tc>
                <a:tc>
                  <a:txBody>
                    <a:bodyPr/>
                    <a:lstStyle/>
                    <a:p>
                      <a:pPr algn="ctr"/>
                      <a:r>
                        <a:rPr lang="en-US" altLang="zh-CN" sz="1100" dirty="0"/>
                        <a:t>0.1</a:t>
                      </a:r>
                      <a:endParaRPr lang="zh-CN" altLang="en-US" sz="1100" dirty="0"/>
                    </a:p>
                  </a:txBody>
                  <a:tcPr/>
                </a:tc>
                <a:tc>
                  <a:txBody>
                    <a:bodyPr/>
                    <a:lstStyle/>
                    <a:p>
                      <a:pPr algn="ctr"/>
                      <a:r>
                        <a:rPr lang="en-US" altLang="zh-CN" sz="1100" dirty="0"/>
                        <a:t>0.5</a:t>
                      </a:r>
                      <a:endParaRPr lang="zh-CN" altLang="en-US" sz="1100" dirty="0"/>
                    </a:p>
                  </a:txBody>
                  <a:tcPr/>
                </a:tc>
                <a:tc>
                  <a:txBody>
                    <a:bodyPr/>
                    <a:lstStyle/>
                    <a:p>
                      <a:pPr algn="ctr"/>
                      <a:r>
                        <a:rPr lang="zh-CN" altLang="en-US" sz="1100" dirty="0"/>
                        <a:t>内径千分尺</a:t>
                      </a:r>
                    </a:p>
                  </a:txBody>
                  <a:tcPr/>
                </a:tc>
                <a:extLst>
                  <a:ext uri="{0D108BD9-81ED-4DB2-BD59-A6C34878D82A}">
                    <a16:rowId xmlns:a16="http://schemas.microsoft.com/office/drawing/2014/main" val="477425723"/>
                  </a:ext>
                </a:extLst>
              </a:tr>
              <a:tr h="269063">
                <a:tc>
                  <a:txBody>
                    <a:bodyPr/>
                    <a:lstStyle/>
                    <a:p>
                      <a:pPr algn="ctr"/>
                      <a:endParaRPr lang="zh-CN" altLang="en-US" sz="1100" dirty="0"/>
                    </a:p>
                  </a:txBody>
                  <a:tcPr/>
                </a:tc>
                <a:tc>
                  <a:txBody>
                    <a:bodyPr/>
                    <a:lstStyle/>
                    <a:p>
                      <a:pPr algn="ctr"/>
                      <a:endParaRPr lang="zh-CN" altLang="en-US" sz="1100" dirty="0"/>
                    </a:p>
                  </a:txBody>
                  <a:tcPr/>
                </a:tc>
                <a:tc>
                  <a:txBody>
                    <a:bodyPr/>
                    <a:lstStyle/>
                    <a:p>
                      <a:pPr algn="ctr"/>
                      <a:r>
                        <a:rPr lang="zh-CN" altLang="en-US" sz="1100" dirty="0"/>
                        <a:t>工</a:t>
                      </a:r>
                      <a:r>
                        <a:rPr lang="en-US" altLang="zh-CN" sz="1100" dirty="0"/>
                        <a:t>5</a:t>
                      </a:r>
                      <a:endParaRPr lang="zh-CN" altLang="en-US" sz="1100" dirty="0"/>
                    </a:p>
                  </a:txBody>
                  <a:tcPr/>
                </a:tc>
                <a:tc>
                  <a:txBody>
                    <a:bodyPr/>
                    <a:lstStyle/>
                    <a:p>
                      <a:pPr algn="ctr"/>
                      <a:r>
                        <a:rPr lang="zh-CN" altLang="en-US" sz="1100" dirty="0"/>
                        <a:t>车外沟槽</a:t>
                      </a:r>
                    </a:p>
                  </a:txBody>
                  <a:tcPr/>
                </a:tc>
                <a:tc>
                  <a:txBody>
                    <a:bodyPr/>
                    <a:lstStyle/>
                    <a:p>
                      <a:pPr algn="ctr"/>
                      <a:r>
                        <a:rPr lang="en-US" altLang="zh-CN" sz="1100" dirty="0"/>
                        <a:t>T03</a:t>
                      </a:r>
                      <a:endParaRPr lang="zh-CN" altLang="en-US" sz="1100" dirty="0"/>
                    </a:p>
                  </a:txBody>
                  <a:tcPr/>
                </a:tc>
                <a:tc>
                  <a:txBody>
                    <a:bodyPr/>
                    <a:lstStyle/>
                    <a:p>
                      <a:pPr algn="ctr"/>
                      <a:r>
                        <a:rPr lang="zh-CN" altLang="en-US" sz="1100" dirty="0"/>
                        <a:t>切槽刀</a:t>
                      </a:r>
                      <a:endParaRPr lang="en-US" altLang="zh-CN" sz="1100" dirty="0"/>
                    </a:p>
                    <a:p>
                      <a:pPr algn="ctr"/>
                      <a:r>
                        <a:rPr lang="en-US" altLang="zh-CN" sz="1100" dirty="0"/>
                        <a:t>b=3mm</a:t>
                      </a:r>
                      <a:endParaRPr lang="zh-CN" altLang="en-US" sz="1100" dirty="0"/>
                    </a:p>
                  </a:txBody>
                  <a:tcPr/>
                </a:tc>
                <a:tc>
                  <a:txBody>
                    <a:bodyPr/>
                    <a:lstStyle/>
                    <a:p>
                      <a:pPr algn="ctr"/>
                      <a:r>
                        <a:rPr lang="en-US" altLang="zh-CN" sz="1100" dirty="0"/>
                        <a:t>400</a:t>
                      </a:r>
                      <a:endParaRPr lang="zh-CN" altLang="en-US" sz="1100" dirty="0"/>
                    </a:p>
                  </a:txBody>
                  <a:tcPr/>
                </a:tc>
                <a:tc>
                  <a:txBody>
                    <a:bodyPr/>
                    <a:lstStyle/>
                    <a:p>
                      <a:pPr algn="ctr"/>
                      <a:r>
                        <a:rPr lang="en-US" altLang="zh-CN" sz="1100" dirty="0"/>
                        <a:t>0.15</a:t>
                      </a:r>
                      <a:endParaRPr lang="zh-CN" altLang="en-US" sz="1100" dirty="0"/>
                    </a:p>
                  </a:txBody>
                  <a:tcPr/>
                </a:tc>
                <a:tc>
                  <a:txBody>
                    <a:bodyPr/>
                    <a:lstStyle/>
                    <a:p>
                      <a:pPr algn="ctr"/>
                      <a:r>
                        <a:rPr lang="en-US" altLang="zh-CN" sz="1100" dirty="0"/>
                        <a:t>1.4</a:t>
                      </a:r>
                      <a:endParaRPr lang="zh-CN" altLang="en-US" sz="1100" dirty="0"/>
                    </a:p>
                  </a:txBody>
                  <a:tcPr/>
                </a:tc>
                <a:tc>
                  <a:txBody>
                    <a:bodyPr/>
                    <a:lstStyle/>
                    <a:p>
                      <a:pPr algn="ctr"/>
                      <a:r>
                        <a:rPr lang="zh-CN" altLang="en-US" sz="1100" dirty="0"/>
                        <a:t>游标卡尺</a:t>
                      </a:r>
                    </a:p>
                  </a:txBody>
                  <a:tcPr/>
                </a:tc>
                <a:extLst>
                  <a:ext uri="{0D108BD9-81ED-4DB2-BD59-A6C34878D82A}">
                    <a16:rowId xmlns:a16="http://schemas.microsoft.com/office/drawing/2014/main" val="2739861650"/>
                  </a:ext>
                </a:extLst>
              </a:tr>
              <a:tr h="269063">
                <a:tc>
                  <a:txBody>
                    <a:bodyPr/>
                    <a:lstStyle/>
                    <a:p>
                      <a:pPr algn="ctr"/>
                      <a:endParaRPr lang="zh-CN" altLang="en-US" sz="1100" dirty="0"/>
                    </a:p>
                  </a:txBody>
                  <a:tcPr/>
                </a:tc>
                <a:tc>
                  <a:txBody>
                    <a:bodyPr/>
                    <a:lstStyle/>
                    <a:p>
                      <a:pPr algn="ctr"/>
                      <a:endParaRPr lang="zh-CN" altLang="en-US" sz="1100" dirty="0"/>
                    </a:p>
                  </a:txBody>
                  <a:tcPr/>
                </a:tc>
                <a:tc>
                  <a:txBody>
                    <a:bodyPr/>
                    <a:lstStyle/>
                    <a:p>
                      <a:pPr algn="ctr"/>
                      <a:r>
                        <a:rPr lang="zh-CN" altLang="en-US" sz="1100" dirty="0"/>
                        <a:t>工</a:t>
                      </a:r>
                      <a:r>
                        <a:rPr lang="en-US" altLang="zh-CN" sz="1100" dirty="0"/>
                        <a:t>6</a:t>
                      </a:r>
                      <a:endParaRPr lang="zh-CN" altLang="en-US" sz="1100" dirty="0"/>
                    </a:p>
                  </a:txBody>
                  <a:tcPr/>
                </a:tc>
                <a:tc>
                  <a:txBody>
                    <a:bodyPr/>
                    <a:lstStyle/>
                    <a:p>
                      <a:pPr algn="ctr"/>
                      <a:r>
                        <a:rPr lang="zh-CN" altLang="en-US" sz="1100" dirty="0"/>
                        <a:t>切断工件</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100" dirty="0"/>
                        <a:t>T03</a:t>
                      </a:r>
                      <a:endParaRPr lang="zh-CN" alt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dirty="0"/>
                        <a:t>切槽刀</a:t>
                      </a:r>
                      <a:endParaRPr lang="en-US" altLang="zh-CN" sz="1100" dirty="0"/>
                    </a:p>
                  </a:txBody>
                  <a:tcPr/>
                </a:tc>
                <a:tc>
                  <a:txBody>
                    <a:bodyPr/>
                    <a:lstStyle/>
                    <a:p>
                      <a:pPr algn="ctr"/>
                      <a:r>
                        <a:rPr lang="en-US" altLang="zh-CN" sz="1100" dirty="0"/>
                        <a:t>400</a:t>
                      </a:r>
                      <a:endParaRPr lang="zh-CN" altLang="en-US" sz="1100" dirty="0"/>
                    </a:p>
                  </a:txBody>
                  <a:tcPr/>
                </a:tc>
                <a:tc>
                  <a:txBody>
                    <a:bodyPr/>
                    <a:lstStyle/>
                    <a:p>
                      <a:pPr algn="ctr"/>
                      <a:r>
                        <a:rPr lang="en-US" altLang="zh-CN" sz="1100" dirty="0"/>
                        <a:t>0.15</a:t>
                      </a:r>
                      <a:endParaRPr lang="zh-CN" altLang="en-US" sz="1100" dirty="0"/>
                    </a:p>
                  </a:txBody>
                  <a:tcPr/>
                </a:tc>
                <a:tc>
                  <a:txBody>
                    <a:bodyPr/>
                    <a:lstStyle/>
                    <a:p>
                      <a:pPr algn="ctr"/>
                      <a:endParaRPr lang="zh-CN" alt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dirty="0"/>
                        <a:t>游标卡尺</a:t>
                      </a:r>
                    </a:p>
                  </a:txBody>
                  <a:tcPr/>
                </a:tc>
                <a:extLst>
                  <a:ext uri="{0D108BD9-81ED-4DB2-BD59-A6C34878D82A}">
                    <a16:rowId xmlns:a16="http://schemas.microsoft.com/office/drawing/2014/main" val="1122547623"/>
                  </a:ext>
                </a:extLst>
              </a:tr>
              <a:tr h="283920">
                <a:tc>
                  <a:txBody>
                    <a:bodyPr/>
                    <a:lstStyle/>
                    <a:p>
                      <a:pPr algn="ctr"/>
                      <a:r>
                        <a:rPr lang="en-US" altLang="zh-CN" sz="1100" dirty="0"/>
                        <a:t>730</a:t>
                      </a:r>
                      <a:endParaRPr lang="zh-CN" altLang="en-US" sz="1100" dirty="0"/>
                    </a:p>
                  </a:txBody>
                  <a:tcPr/>
                </a:tc>
                <a:tc>
                  <a:txBody>
                    <a:bodyPr/>
                    <a:lstStyle/>
                    <a:p>
                      <a:pPr algn="ctr"/>
                      <a:r>
                        <a:rPr lang="en-US" altLang="zh-CN" sz="1100" dirty="0"/>
                        <a:t>7</a:t>
                      </a:r>
                      <a:r>
                        <a:rPr lang="zh-CN" altLang="en-US" sz="1100" dirty="0"/>
                        <a:t>钳</a:t>
                      </a:r>
                    </a:p>
                  </a:txBody>
                  <a:tcPr/>
                </a:tc>
                <a:tc>
                  <a:txBody>
                    <a:bodyPr/>
                    <a:lstStyle/>
                    <a:p>
                      <a:pPr algn="ctr"/>
                      <a:r>
                        <a:rPr lang="en-US" altLang="zh-CN" sz="1100" dirty="0"/>
                        <a:t>7</a:t>
                      </a:r>
                      <a:endParaRPr lang="zh-CN" altLang="en-US" sz="1100" dirty="0"/>
                    </a:p>
                  </a:txBody>
                  <a:tcPr/>
                </a:tc>
                <a:tc>
                  <a:txBody>
                    <a:bodyPr/>
                    <a:lstStyle/>
                    <a:p>
                      <a:pPr algn="ctr"/>
                      <a:r>
                        <a:rPr lang="zh-CN" altLang="en-US" sz="1100" dirty="0"/>
                        <a:t>去毛刺</a:t>
                      </a:r>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extLst>
                  <a:ext uri="{0D108BD9-81ED-4DB2-BD59-A6C34878D82A}">
                    <a16:rowId xmlns:a16="http://schemas.microsoft.com/office/drawing/2014/main" val="2746319009"/>
                  </a:ext>
                </a:extLst>
              </a:tr>
              <a:tr h="283920">
                <a:tc>
                  <a:txBody>
                    <a:bodyPr/>
                    <a:lstStyle/>
                    <a:p>
                      <a:pPr algn="ctr"/>
                      <a:r>
                        <a:rPr lang="en-US" altLang="zh-CN" sz="1100" dirty="0"/>
                        <a:t>730</a:t>
                      </a:r>
                      <a:endParaRPr lang="zh-CN" altLang="en-US" sz="1100" dirty="0"/>
                    </a:p>
                  </a:txBody>
                  <a:tcPr/>
                </a:tc>
                <a:tc>
                  <a:txBody>
                    <a:bodyPr/>
                    <a:lstStyle/>
                    <a:p>
                      <a:pPr algn="ctr"/>
                      <a:r>
                        <a:rPr lang="en-US" altLang="zh-CN" sz="1100" dirty="0"/>
                        <a:t>7</a:t>
                      </a:r>
                      <a:r>
                        <a:rPr lang="zh-CN" altLang="en-US" sz="1100" dirty="0"/>
                        <a:t>检验</a:t>
                      </a:r>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extLst>
                  <a:ext uri="{0D108BD9-81ED-4DB2-BD59-A6C34878D82A}">
                    <a16:rowId xmlns:a16="http://schemas.microsoft.com/office/drawing/2014/main" val="2118172212"/>
                  </a:ext>
                </a:extLst>
              </a:tr>
              <a:tr h="283920">
                <a:tc>
                  <a:txBody>
                    <a:bodyPr/>
                    <a:lstStyle/>
                    <a:p>
                      <a:pPr algn="ctr"/>
                      <a:r>
                        <a:rPr lang="zh-CN" altLang="en-US" sz="1100" dirty="0"/>
                        <a:t>编制</a:t>
                      </a:r>
                    </a:p>
                  </a:txBody>
                  <a:tcPr/>
                </a:tc>
                <a:tc>
                  <a:txBody>
                    <a:bodyPr/>
                    <a:lstStyle/>
                    <a:p>
                      <a:pPr algn="ctr"/>
                      <a:endParaRPr lang="zh-CN" altLang="en-US" sz="1100" dirty="0"/>
                    </a:p>
                  </a:txBody>
                  <a:tcPr/>
                </a:tc>
                <a:tc>
                  <a:txBody>
                    <a:bodyPr/>
                    <a:lstStyle/>
                    <a:p>
                      <a:pPr algn="ctr"/>
                      <a:r>
                        <a:rPr lang="zh-CN" altLang="en-US" sz="1100" dirty="0"/>
                        <a:t>审核</a:t>
                      </a:r>
                    </a:p>
                  </a:txBody>
                  <a:tcPr/>
                </a:tc>
                <a:tc>
                  <a:txBody>
                    <a:bodyPr/>
                    <a:lstStyle/>
                    <a:p>
                      <a:pPr algn="ctr"/>
                      <a:endParaRPr lang="zh-CN" altLang="en-US" sz="1100" dirty="0"/>
                    </a:p>
                  </a:txBody>
                  <a:tcPr/>
                </a:tc>
                <a:tc>
                  <a:txBody>
                    <a:bodyPr/>
                    <a:lstStyle/>
                    <a:p>
                      <a:pPr algn="ctr"/>
                      <a:r>
                        <a:rPr lang="zh-CN" altLang="en-US" sz="1100" dirty="0"/>
                        <a:t>批准</a:t>
                      </a:r>
                    </a:p>
                  </a:txBody>
                  <a:tcPr/>
                </a:tc>
                <a:tc>
                  <a:txBody>
                    <a:bodyPr/>
                    <a:lstStyle/>
                    <a:p>
                      <a:pPr algn="ctr"/>
                      <a:endParaRPr lang="zh-CN" altLang="en-US" sz="1100" dirty="0"/>
                    </a:p>
                  </a:txBody>
                  <a:tcPr/>
                </a:tc>
                <a:tc gridSpan="2">
                  <a:txBody>
                    <a:bodyPr/>
                    <a:lstStyle/>
                    <a:p>
                      <a:pPr algn="ctr"/>
                      <a:r>
                        <a:rPr lang="zh-CN" altLang="en-US" sz="1100" dirty="0"/>
                        <a:t>年  月  日</a:t>
                      </a:r>
                    </a:p>
                  </a:txBody>
                  <a:tcPr/>
                </a:tc>
                <a:tc hMerge="1">
                  <a:txBody>
                    <a:bodyPr/>
                    <a:lstStyle/>
                    <a:p>
                      <a:pPr algn="ctr"/>
                      <a:endParaRPr lang="zh-CN" altLang="en-US" sz="1400" dirty="0"/>
                    </a:p>
                  </a:txBody>
                  <a:tcPr/>
                </a:tc>
                <a:tc>
                  <a:txBody>
                    <a:bodyPr/>
                    <a:lstStyle/>
                    <a:p>
                      <a:pPr algn="ctr"/>
                      <a:r>
                        <a:rPr lang="zh-CN" altLang="en-US" sz="1100" dirty="0"/>
                        <a:t>工  页</a:t>
                      </a:r>
                    </a:p>
                  </a:txBody>
                  <a:tcPr/>
                </a:tc>
                <a:tc>
                  <a:txBody>
                    <a:bodyPr/>
                    <a:lstStyle/>
                    <a:p>
                      <a:pPr algn="ctr"/>
                      <a:r>
                        <a:rPr lang="zh-CN" altLang="en-US" sz="1100" dirty="0"/>
                        <a:t>第  页</a:t>
                      </a:r>
                    </a:p>
                  </a:txBody>
                  <a:tcPr/>
                </a:tc>
                <a:extLst>
                  <a:ext uri="{0D108BD9-81ED-4DB2-BD59-A6C34878D82A}">
                    <a16:rowId xmlns:a16="http://schemas.microsoft.com/office/drawing/2014/main" val="2666636044"/>
                  </a:ext>
                </a:extLst>
              </a:tr>
            </a:tbl>
          </a:graphicData>
        </a:graphic>
      </p:graphicFrame>
    </p:spTree>
    <p:extLst>
      <p:ext uri="{BB962C8B-B14F-4D97-AF65-F5344CB8AC3E}">
        <p14:creationId xmlns:p14="http://schemas.microsoft.com/office/powerpoint/2010/main" val="28785425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6</a:t>
            </a:r>
          </a:p>
        </p:txBody>
      </p:sp>
      <p:sp>
        <p:nvSpPr>
          <p:cNvPr id="8" name="标题 4">
            <a:extLst>
              <a:ext uri="{FF2B5EF4-FFF2-40B4-BE49-F238E27FC236}">
                <a16:creationId xmlns:a16="http://schemas.microsoft.com/office/drawing/2014/main" id="{9DB5C42C-F903-2B5D-F29F-0E35C998567D}"/>
              </a:ext>
            </a:extLst>
          </p:cNvPr>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盘套类零件加工训练</a:t>
            </a:r>
          </a:p>
        </p:txBody>
      </p:sp>
      <p:sp>
        <p:nvSpPr>
          <p:cNvPr id="9" name="文本占位符 5">
            <a:extLst>
              <a:ext uri="{FF2B5EF4-FFF2-40B4-BE49-F238E27FC236}">
                <a16:creationId xmlns:a16="http://schemas.microsoft.com/office/drawing/2014/main" id="{EA1218DB-E3B2-F6A9-0243-B94203993B9C}"/>
              </a:ext>
            </a:extLst>
          </p:cNvPr>
          <p:cNvSpPr>
            <a:spLocks noGrp="1"/>
          </p:cNvSpPr>
          <p:nvPr>
            <p:ph type="body" idx="1"/>
          </p:nvPr>
        </p:nvSpPr>
        <p:spPr>
          <a:xfrm>
            <a:off x="2196459" y="3593748"/>
            <a:ext cx="6529529" cy="2239844"/>
          </a:xfrm>
        </p:spPr>
        <p:txBody>
          <a:bodyPr wrap="square">
            <a:spAutoFit/>
          </a:bodyPr>
          <a:lstStyle/>
          <a:p>
            <a:pPr lvl="0"/>
            <a:r>
              <a:rPr lang="zh-CN" altLang="en-US" sz="2400" b="1" dirty="0">
                <a:solidFill>
                  <a:srgbClr val="FF0000"/>
                </a:solidFill>
                <a:cs typeface="+mn-ea"/>
                <a:sym typeface="+mn-lt"/>
              </a:rPr>
              <a:t>任务</a:t>
            </a:r>
            <a:r>
              <a:rPr lang="en-US" altLang="zh-CN" sz="2400" b="1" dirty="0">
                <a:solidFill>
                  <a:srgbClr val="FF0000"/>
                </a:solidFill>
                <a:cs typeface="+mn-ea"/>
                <a:sym typeface="+mn-lt"/>
              </a:rPr>
              <a:t>7.1 </a:t>
            </a:r>
            <a:r>
              <a:rPr lang="zh-CN" altLang="en-US" sz="2400" b="1" dirty="0">
                <a:solidFill>
                  <a:srgbClr val="FF0000"/>
                </a:solidFill>
                <a:cs typeface="+mn-ea"/>
                <a:sym typeface="+mn-lt"/>
              </a:rPr>
              <a:t>外轮廓加工</a:t>
            </a:r>
            <a:endParaRPr lang="en-US" altLang="zh-CN" sz="2400" b="1" dirty="0">
              <a:solidFill>
                <a:srgbClr val="FF0000"/>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7.2 </a:t>
            </a:r>
            <a:r>
              <a:rPr lang="zh-CN" altLang="en-US" sz="2400" b="1" dirty="0">
                <a:solidFill>
                  <a:schemeClr val="bg1">
                    <a:lumMod val="75000"/>
                  </a:schemeClr>
                </a:solidFill>
                <a:cs typeface="+mn-ea"/>
                <a:sym typeface="+mn-lt"/>
              </a:rPr>
              <a:t>内轮廓加工</a:t>
            </a:r>
            <a:endParaRPr lang="en-US" altLang="zh-CN" sz="2400" b="1" dirty="0">
              <a:solidFill>
                <a:schemeClr val="bg1">
                  <a:lumMod val="75000"/>
                </a:schemeClr>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7.3 </a:t>
            </a:r>
            <a:r>
              <a:rPr lang="zh-CN" altLang="en-US" sz="2400" b="1" dirty="0">
                <a:solidFill>
                  <a:schemeClr val="bg1">
                    <a:lumMod val="75000"/>
                  </a:schemeClr>
                </a:solidFill>
                <a:cs typeface="+mn-ea"/>
                <a:sym typeface="+mn-lt"/>
              </a:rPr>
              <a:t>沟槽加工</a:t>
            </a:r>
            <a:endParaRPr lang="en-US" altLang="zh-CN" sz="2400" b="1" dirty="0">
              <a:solidFill>
                <a:schemeClr val="bg1">
                  <a:lumMod val="75000"/>
                </a:schemeClr>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7.4 </a:t>
            </a:r>
            <a:r>
              <a:rPr lang="zh-CN" altLang="en-US" sz="2400" b="1" dirty="0">
                <a:solidFill>
                  <a:schemeClr val="bg1">
                    <a:lumMod val="75000"/>
                  </a:schemeClr>
                </a:solidFill>
                <a:cs typeface="+mn-ea"/>
                <a:sym typeface="+mn-lt"/>
              </a:rPr>
              <a:t>综合训练</a:t>
            </a:r>
            <a:endParaRPr lang="en-US" altLang="zh-CN" sz="2400" b="1" dirty="0">
              <a:solidFill>
                <a:schemeClr val="bg1">
                  <a:lumMod val="75000"/>
                </a:schemeClr>
              </a:solidFill>
              <a:cs typeface="+mn-ea"/>
              <a:sym typeface="+mn-lt"/>
            </a:endParaRPr>
          </a:p>
        </p:txBody>
      </p:sp>
    </p:spTree>
    <p:extLst>
      <p:ext uri="{BB962C8B-B14F-4D97-AF65-F5344CB8AC3E}">
        <p14:creationId xmlns:p14="http://schemas.microsoft.com/office/powerpoint/2010/main" val="28384961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graphicFrame>
        <p:nvGraphicFramePr>
          <p:cNvPr id="4" name="表格 3">
            <a:extLst>
              <a:ext uri="{FF2B5EF4-FFF2-40B4-BE49-F238E27FC236}">
                <a16:creationId xmlns:a16="http://schemas.microsoft.com/office/drawing/2014/main" id="{43E8DFCE-E559-76BE-2D43-7769653A0B02}"/>
              </a:ext>
            </a:extLst>
          </p:cNvPr>
          <p:cNvGraphicFramePr>
            <a:graphicFrameLocks noGrp="1"/>
          </p:cNvGraphicFramePr>
          <p:nvPr>
            <p:extLst>
              <p:ext uri="{D42A27DB-BD31-4B8C-83A1-F6EECF244321}">
                <p14:modId xmlns:p14="http://schemas.microsoft.com/office/powerpoint/2010/main" val="3122200827"/>
              </p:ext>
            </p:extLst>
          </p:nvPr>
        </p:nvGraphicFramePr>
        <p:xfrm>
          <a:off x="1448820" y="1863716"/>
          <a:ext cx="9486858" cy="4820920"/>
        </p:xfrm>
        <a:graphic>
          <a:graphicData uri="http://schemas.openxmlformats.org/drawingml/2006/table">
            <a:tbl>
              <a:tblPr firstRow="1" bandRow="1">
                <a:tableStyleId>{5C22544A-7EE6-4342-B048-85BDC9FD1C3A}</a:tableStyleId>
              </a:tblPr>
              <a:tblGrid>
                <a:gridCol w="1161143">
                  <a:extLst>
                    <a:ext uri="{9D8B030D-6E8A-4147-A177-3AD203B41FA5}">
                      <a16:colId xmlns:a16="http://schemas.microsoft.com/office/drawing/2014/main" val="1122665747"/>
                    </a:ext>
                  </a:extLst>
                </a:gridCol>
                <a:gridCol w="1161143">
                  <a:extLst>
                    <a:ext uri="{9D8B030D-6E8A-4147-A177-3AD203B41FA5}">
                      <a16:colId xmlns:a16="http://schemas.microsoft.com/office/drawing/2014/main" val="74058300"/>
                    </a:ext>
                  </a:extLst>
                </a:gridCol>
                <a:gridCol w="2520000">
                  <a:extLst>
                    <a:ext uri="{9D8B030D-6E8A-4147-A177-3AD203B41FA5}">
                      <a16:colId xmlns:a16="http://schemas.microsoft.com/office/drawing/2014/main" val="2938711890"/>
                    </a:ext>
                  </a:extLst>
                </a:gridCol>
                <a:gridCol w="1283974">
                  <a:extLst>
                    <a:ext uri="{9D8B030D-6E8A-4147-A177-3AD203B41FA5}">
                      <a16:colId xmlns:a16="http://schemas.microsoft.com/office/drawing/2014/main" val="3833335219"/>
                    </a:ext>
                  </a:extLst>
                </a:gridCol>
                <a:gridCol w="1241659">
                  <a:extLst>
                    <a:ext uri="{9D8B030D-6E8A-4147-A177-3AD203B41FA5}">
                      <a16:colId xmlns:a16="http://schemas.microsoft.com/office/drawing/2014/main" val="861866586"/>
                    </a:ext>
                  </a:extLst>
                </a:gridCol>
                <a:gridCol w="957796">
                  <a:extLst>
                    <a:ext uri="{9D8B030D-6E8A-4147-A177-3AD203B41FA5}">
                      <a16:colId xmlns:a16="http://schemas.microsoft.com/office/drawing/2014/main" val="3216671094"/>
                    </a:ext>
                  </a:extLst>
                </a:gridCol>
                <a:gridCol w="1161143">
                  <a:extLst>
                    <a:ext uri="{9D8B030D-6E8A-4147-A177-3AD203B41FA5}">
                      <a16:colId xmlns:a16="http://schemas.microsoft.com/office/drawing/2014/main" val="957467128"/>
                    </a:ext>
                  </a:extLst>
                </a:gridCol>
              </a:tblGrid>
              <a:tr h="370840">
                <a:tc>
                  <a:txBody>
                    <a:bodyPr/>
                    <a:lstStyle/>
                    <a:p>
                      <a:pPr algn="ctr"/>
                      <a:r>
                        <a:rPr lang="zh-CN" altLang="en-US" sz="1400" dirty="0"/>
                        <a:t>种类</a:t>
                      </a:r>
                    </a:p>
                  </a:txBody>
                  <a:tcPr/>
                </a:tc>
                <a:tc>
                  <a:txBody>
                    <a:bodyPr/>
                    <a:lstStyle/>
                    <a:p>
                      <a:pPr algn="ctr"/>
                      <a:r>
                        <a:rPr lang="zh-CN" altLang="en-US" sz="1400" dirty="0"/>
                        <a:t>序号</a:t>
                      </a:r>
                    </a:p>
                  </a:txBody>
                  <a:tcPr/>
                </a:tc>
                <a:tc>
                  <a:txBody>
                    <a:bodyPr/>
                    <a:lstStyle/>
                    <a:p>
                      <a:pPr algn="ctr"/>
                      <a:r>
                        <a:rPr lang="zh-CN" altLang="en-US" sz="1400" dirty="0"/>
                        <a:t>名称</a:t>
                      </a:r>
                    </a:p>
                  </a:txBody>
                  <a:tcPr/>
                </a:tc>
                <a:tc>
                  <a:txBody>
                    <a:bodyPr/>
                    <a:lstStyle/>
                    <a:p>
                      <a:pPr algn="ctr"/>
                      <a:r>
                        <a:rPr lang="zh-CN" altLang="en-US" sz="1400" dirty="0"/>
                        <a:t>规格</a:t>
                      </a:r>
                    </a:p>
                  </a:txBody>
                  <a:tcPr/>
                </a:tc>
                <a:tc>
                  <a:txBody>
                    <a:bodyPr/>
                    <a:lstStyle/>
                    <a:p>
                      <a:pPr algn="ctr"/>
                      <a:r>
                        <a:rPr lang="zh-CN" altLang="en-US" sz="1400" dirty="0"/>
                        <a:t>精度</a:t>
                      </a:r>
                    </a:p>
                  </a:txBody>
                  <a:tcPr/>
                </a:tc>
                <a:tc>
                  <a:txBody>
                    <a:bodyPr/>
                    <a:lstStyle/>
                    <a:p>
                      <a:pPr algn="ctr"/>
                      <a:r>
                        <a:rPr lang="zh-CN" altLang="en-US" sz="1400" dirty="0"/>
                        <a:t>单位</a:t>
                      </a:r>
                    </a:p>
                  </a:txBody>
                  <a:tcPr/>
                </a:tc>
                <a:tc>
                  <a:txBody>
                    <a:bodyPr/>
                    <a:lstStyle/>
                    <a:p>
                      <a:pPr algn="ctr"/>
                      <a:r>
                        <a:rPr lang="zh-CN" altLang="en-US" sz="1400" dirty="0"/>
                        <a:t>数量</a:t>
                      </a:r>
                    </a:p>
                  </a:txBody>
                  <a:tcPr/>
                </a:tc>
                <a:extLst>
                  <a:ext uri="{0D108BD9-81ED-4DB2-BD59-A6C34878D82A}">
                    <a16:rowId xmlns:a16="http://schemas.microsoft.com/office/drawing/2014/main" val="1839118839"/>
                  </a:ext>
                </a:extLst>
              </a:tr>
              <a:tr h="370840">
                <a:tc rowSpan="5">
                  <a:txBody>
                    <a:bodyPr/>
                    <a:lstStyle/>
                    <a:p>
                      <a:pPr algn="ctr"/>
                      <a:endParaRPr lang="en-US" altLang="zh-CN" sz="1400" dirty="0"/>
                    </a:p>
                    <a:p>
                      <a:pPr algn="ctr"/>
                      <a:endParaRPr lang="en-US" altLang="zh-CN" sz="1400" dirty="0"/>
                    </a:p>
                    <a:p>
                      <a:pPr algn="ctr"/>
                      <a:endParaRPr lang="en-US" altLang="zh-CN" sz="1400" dirty="0"/>
                    </a:p>
                    <a:p>
                      <a:pPr algn="ctr"/>
                      <a:r>
                        <a:rPr lang="zh-CN" altLang="en-US" sz="1400" dirty="0"/>
                        <a:t>工具</a:t>
                      </a:r>
                    </a:p>
                  </a:txBody>
                  <a:tcPr/>
                </a:tc>
                <a:tc>
                  <a:txBody>
                    <a:bodyPr/>
                    <a:lstStyle/>
                    <a:p>
                      <a:pPr algn="ctr"/>
                      <a:r>
                        <a:rPr lang="en-US" altLang="zh-CN" sz="1400" dirty="0"/>
                        <a:t>1</a:t>
                      </a:r>
                    </a:p>
                  </a:txBody>
                  <a:tcPr/>
                </a:tc>
                <a:tc>
                  <a:txBody>
                    <a:bodyPr/>
                    <a:lstStyle/>
                    <a:p>
                      <a:pPr algn="ctr"/>
                      <a:r>
                        <a:rPr lang="zh-CN" altLang="en-US" sz="1400" dirty="0"/>
                        <a:t>三爪自定心卡盘</a:t>
                      </a:r>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r>
                        <a:rPr lang="zh-CN" altLang="en-US" sz="1400" dirty="0"/>
                        <a:t>个</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432142122"/>
                  </a:ext>
                </a:extLst>
              </a:tr>
              <a:tr h="370840">
                <a:tc vMerge="1">
                  <a:txBody>
                    <a:bodyPr/>
                    <a:lstStyle/>
                    <a:p>
                      <a:pPr algn="ctr"/>
                      <a:endParaRPr lang="zh-CN" altLang="en-US" dirty="0"/>
                    </a:p>
                  </a:txBody>
                  <a:tcPr/>
                </a:tc>
                <a:tc>
                  <a:txBody>
                    <a:bodyPr/>
                    <a:lstStyle/>
                    <a:p>
                      <a:pPr algn="ctr"/>
                      <a:r>
                        <a:rPr lang="en-US" altLang="zh-CN" sz="1400" dirty="0"/>
                        <a:t>2</a:t>
                      </a:r>
                      <a:endParaRPr lang="zh-CN" altLang="en-US" sz="1400" dirty="0"/>
                    </a:p>
                  </a:txBody>
                  <a:tcPr/>
                </a:tc>
                <a:tc>
                  <a:txBody>
                    <a:bodyPr/>
                    <a:lstStyle/>
                    <a:p>
                      <a:pPr algn="ctr"/>
                      <a:r>
                        <a:rPr lang="zh-CN" altLang="en-US" sz="1400" dirty="0"/>
                        <a:t>卡盘扳手</a:t>
                      </a:r>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r>
                        <a:rPr lang="zh-CN" altLang="en-US" sz="1400" dirty="0"/>
                        <a:t>副</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2984324681"/>
                  </a:ext>
                </a:extLst>
              </a:tr>
              <a:tr h="370840">
                <a:tc vMerge="1">
                  <a:txBody>
                    <a:bodyPr/>
                    <a:lstStyle/>
                    <a:p>
                      <a:pPr algn="ctr"/>
                      <a:endParaRPr lang="zh-CN" altLang="en-US" dirty="0"/>
                    </a:p>
                  </a:txBody>
                  <a:tcPr/>
                </a:tc>
                <a:tc>
                  <a:txBody>
                    <a:bodyPr/>
                    <a:lstStyle/>
                    <a:p>
                      <a:pPr algn="ctr"/>
                      <a:r>
                        <a:rPr lang="en-US" altLang="zh-CN" sz="1400" dirty="0"/>
                        <a:t>3</a:t>
                      </a:r>
                      <a:endParaRPr lang="zh-CN" altLang="en-US" sz="1400" dirty="0"/>
                    </a:p>
                  </a:txBody>
                  <a:tcPr/>
                </a:tc>
                <a:tc>
                  <a:txBody>
                    <a:bodyPr/>
                    <a:lstStyle/>
                    <a:p>
                      <a:pPr algn="ctr"/>
                      <a:r>
                        <a:rPr lang="zh-CN" altLang="en-US" sz="1400" dirty="0"/>
                        <a:t>刀架扳手</a:t>
                      </a:r>
                    </a:p>
                  </a:txBody>
                  <a:tcPr/>
                </a:tc>
                <a:tc>
                  <a:txBody>
                    <a:bodyPr/>
                    <a:lstStyle/>
                    <a:p>
                      <a:pPr algn="ctr"/>
                      <a:endParaRPr lang="zh-CN" altLang="en-US" sz="1400"/>
                    </a:p>
                  </a:txBody>
                  <a:tcPr/>
                </a:tc>
                <a:tc>
                  <a:txBody>
                    <a:bodyPr/>
                    <a:lstStyle/>
                    <a:p>
                      <a:pPr algn="ctr"/>
                      <a:endParaRPr lang="zh-CN" altLang="en-US" sz="14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dirty="0"/>
                        <a:t>副</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2567461147"/>
                  </a:ext>
                </a:extLst>
              </a:tr>
              <a:tr h="370840">
                <a:tc vMerge="1">
                  <a:txBody>
                    <a:bodyPr/>
                    <a:lstStyle/>
                    <a:p>
                      <a:pPr algn="ctr"/>
                      <a:endParaRPr lang="zh-CN" altLang="en-US" dirty="0"/>
                    </a:p>
                  </a:txBody>
                  <a:tcPr/>
                </a:tc>
                <a:tc>
                  <a:txBody>
                    <a:bodyPr/>
                    <a:lstStyle/>
                    <a:p>
                      <a:pPr algn="ctr"/>
                      <a:r>
                        <a:rPr lang="en-US" altLang="zh-CN" sz="1400" dirty="0"/>
                        <a:t>4</a:t>
                      </a:r>
                      <a:endParaRPr lang="zh-CN" altLang="en-US" sz="1400" dirty="0"/>
                    </a:p>
                  </a:txBody>
                  <a:tcPr/>
                </a:tc>
                <a:tc>
                  <a:txBody>
                    <a:bodyPr/>
                    <a:lstStyle/>
                    <a:p>
                      <a:pPr algn="ctr"/>
                      <a:r>
                        <a:rPr lang="zh-CN" altLang="en-US" sz="1400" dirty="0"/>
                        <a:t>垫刀片</a:t>
                      </a:r>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r>
                        <a:rPr lang="zh-CN" altLang="en-US" sz="1400" dirty="0"/>
                        <a:t>块</a:t>
                      </a:r>
                    </a:p>
                  </a:txBody>
                  <a:tcPr/>
                </a:tc>
                <a:tc>
                  <a:txBody>
                    <a:bodyPr/>
                    <a:lstStyle/>
                    <a:p>
                      <a:pPr algn="ctr"/>
                      <a:r>
                        <a:rPr lang="zh-CN" altLang="en-US" sz="1400" dirty="0"/>
                        <a:t>若干</a:t>
                      </a:r>
                    </a:p>
                  </a:txBody>
                  <a:tcPr/>
                </a:tc>
                <a:extLst>
                  <a:ext uri="{0D108BD9-81ED-4DB2-BD59-A6C34878D82A}">
                    <a16:rowId xmlns:a16="http://schemas.microsoft.com/office/drawing/2014/main" val="2879701406"/>
                  </a:ext>
                </a:extLst>
              </a:tr>
              <a:tr h="370840">
                <a:tc vMerge="1">
                  <a:txBody>
                    <a:bodyPr/>
                    <a:lstStyle/>
                    <a:p>
                      <a:pPr algn="ctr"/>
                      <a:endParaRPr lang="zh-CN" altLang="en-US" dirty="0"/>
                    </a:p>
                  </a:txBody>
                  <a:tcPr/>
                </a:tc>
                <a:tc>
                  <a:txBody>
                    <a:bodyPr/>
                    <a:lstStyle/>
                    <a:p>
                      <a:pPr algn="ctr"/>
                      <a:r>
                        <a:rPr lang="en-US" altLang="zh-CN" sz="1400" dirty="0"/>
                        <a:t>5</a:t>
                      </a:r>
                      <a:endParaRPr lang="zh-CN" altLang="en-US" sz="1400" dirty="0"/>
                    </a:p>
                  </a:txBody>
                  <a:tcPr/>
                </a:tc>
                <a:tc>
                  <a:txBody>
                    <a:bodyPr/>
                    <a:lstStyle/>
                    <a:p>
                      <a:pPr algn="ctr"/>
                      <a:r>
                        <a:rPr lang="zh-CN" altLang="en-US" sz="1400" dirty="0"/>
                        <a:t>划线盘</a:t>
                      </a:r>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r>
                        <a:rPr lang="zh-CN" altLang="en-US" sz="1400" dirty="0"/>
                        <a:t>个</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376312324"/>
                  </a:ext>
                </a:extLst>
              </a:tr>
              <a:tr h="370840">
                <a:tc rowSpan="2">
                  <a:txBody>
                    <a:bodyPr/>
                    <a:lstStyle/>
                    <a:p>
                      <a:pPr algn="ctr"/>
                      <a:endParaRPr lang="en-US" altLang="zh-CN" sz="1400" dirty="0"/>
                    </a:p>
                    <a:p>
                      <a:pPr algn="ctr"/>
                      <a:r>
                        <a:rPr lang="zh-CN" altLang="en-US" sz="1400" dirty="0"/>
                        <a:t>量具</a:t>
                      </a:r>
                    </a:p>
                  </a:txBody>
                  <a:tcPr/>
                </a:tc>
                <a:tc>
                  <a:txBody>
                    <a:bodyPr/>
                    <a:lstStyle/>
                    <a:p>
                      <a:pPr algn="ctr"/>
                      <a:r>
                        <a:rPr lang="en-US" altLang="zh-CN" sz="1400" dirty="0"/>
                        <a:t>6</a:t>
                      </a:r>
                      <a:endParaRPr lang="zh-CN" altLang="en-US" sz="1400" dirty="0"/>
                    </a:p>
                  </a:txBody>
                  <a:tcPr/>
                </a:tc>
                <a:tc>
                  <a:txBody>
                    <a:bodyPr/>
                    <a:lstStyle/>
                    <a:p>
                      <a:pPr algn="ctr"/>
                      <a:r>
                        <a:rPr lang="zh-CN" altLang="en-US" sz="1400" dirty="0"/>
                        <a:t>游标卡尺</a:t>
                      </a:r>
                    </a:p>
                  </a:txBody>
                  <a:tcPr/>
                </a:tc>
                <a:tc>
                  <a:txBody>
                    <a:bodyPr/>
                    <a:lstStyle/>
                    <a:p>
                      <a:pPr algn="ctr"/>
                      <a:r>
                        <a:rPr lang="en-US" altLang="zh-CN" sz="1400" dirty="0"/>
                        <a:t>0~150mm</a:t>
                      </a:r>
                      <a:endParaRPr lang="zh-CN" altLang="en-US" sz="1400" dirty="0"/>
                    </a:p>
                  </a:txBody>
                  <a:tcPr/>
                </a:tc>
                <a:tc>
                  <a:txBody>
                    <a:bodyPr/>
                    <a:lstStyle/>
                    <a:p>
                      <a:pPr algn="ctr"/>
                      <a:r>
                        <a:rPr lang="en-US" altLang="zh-CN" sz="1400" dirty="0"/>
                        <a:t>0.02mm</a:t>
                      </a:r>
                      <a:endParaRPr lang="zh-CN" altLang="en-US" sz="1400" dirty="0"/>
                    </a:p>
                  </a:txBody>
                  <a:tcPr/>
                </a:tc>
                <a:tc>
                  <a:txBody>
                    <a:bodyPr/>
                    <a:lstStyle/>
                    <a:p>
                      <a:pPr algn="ctr"/>
                      <a:r>
                        <a:rPr lang="zh-CN" altLang="en-US" sz="1400" dirty="0"/>
                        <a:t>把</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3071914217"/>
                  </a:ext>
                </a:extLst>
              </a:tr>
              <a:tr h="370840">
                <a:tc vMerge="1">
                  <a:txBody>
                    <a:bodyPr/>
                    <a:lstStyle/>
                    <a:p>
                      <a:pPr algn="ctr"/>
                      <a:endParaRPr lang="zh-CN" altLang="en-US" dirty="0"/>
                    </a:p>
                  </a:txBody>
                  <a:tcPr/>
                </a:tc>
                <a:tc>
                  <a:txBody>
                    <a:bodyPr/>
                    <a:lstStyle/>
                    <a:p>
                      <a:pPr algn="ctr"/>
                      <a:r>
                        <a:rPr lang="en-US" altLang="zh-CN" sz="1400" dirty="0"/>
                        <a:t>7</a:t>
                      </a:r>
                      <a:endParaRPr lang="zh-CN" altLang="en-US" sz="1400" dirty="0"/>
                    </a:p>
                  </a:txBody>
                  <a:tcPr/>
                </a:tc>
                <a:tc>
                  <a:txBody>
                    <a:bodyPr/>
                    <a:lstStyle/>
                    <a:p>
                      <a:pPr algn="ctr"/>
                      <a:r>
                        <a:rPr lang="zh-CN" altLang="en-US" sz="1400" dirty="0"/>
                        <a:t>内径千分尺</a:t>
                      </a:r>
                    </a:p>
                  </a:txBody>
                  <a:tcPr/>
                </a:tc>
                <a:tc>
                  <a:txBody>
                    <a:bodyPr/>
                    <a:lstStyle/>
                    <a:p>
                      <a:pPr algn="ctr"/>
                      <a:r>
                        <a:rPr lang="en-US" altLang="zh-CN" sz="1400" dirty="0"/>
                        <a:t>0~25mm</a:t>
                      </a:r>
                      <a:endParaRPr lang="zh-CN" altLang="en-US" sz="1400" dirty="0"/>
                    </a:p>
                  </a:txBody>
                  <a:tcPr/>
                </a:tc>
                <a:tc>
                  <a:txBody>
                    <a:bodyPr/>
                    <a:lstStyle/>
                    <a:p>
                      <a:pPr algn="ctr"/>
                      <a:r>
                        <a:rPr lang="en-US" altLang="zh-CN" sz="1400" dirty="0"/>
                        <a:t>0.01mm</a:t>
                      </a:r>
                      <a:endParaRPr lang="zh-CN" altLang="en-US" sz="1400" dirty="0"/>
                    </a:p>
                  </a:txBody>
                  <a:tcPr/>
                </a:tc>
                <a:tc>
                  <a:txBody>
                    <a:bodyPr/>
                    <a:lstStyle/>
                    <a:p>
                      <a:pPr algn="ctr"/>
                      <a:r>
                        <a:rPr lang="zh-CN" altLang="en-US" sz="1400" dirty="0"/>
                        <a:t>把</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1297283983"/>
                  </a:ext>
                </a:extLst>
              </a:tr>
              <a:tr h="370840">
                <a:tc rowSpan="5">
                  <a:txBody>
                    <a:bodyPr/>
                    <a:lstStyle/>
                    <a:p>
                      <a:pPr algn="ctr"/>
                      <a:endParaRPr lang="en-US" altLang="zh-CN" sz="1400" dirty="0"/>
                    </a:p>
                    <a:p>
                      <a:pPr algn="ctr"/>
                      <a:endParaRPr lang="en-US" altLang="zh-CN" sz="1400" dirty="0"/>
                    </a:p>
                    <a:p>
                      <a:pPr algn="ctr"/>
                      <a:endParaRPr lang="en-US" altLang="zh-CN" sz="1400" dirty="0"/>
                    </a:p>
                    <a:p>
                      <a:pPr algn="ctr"/>
                      <a:r>
                        <a:rPr lang="zh-CN" altLang="en-US" sz="1400" dirty="0"/>
                        <a:t>刀具</a:t>
                      </a:r>
                    </a:p>
                  </a:txBody>
                  <a:tcPr/>
                </a:tc>
                <a:tc>
                  <a:txBody>
                    <a:bodyPr/>
                    <a:lstStyle/>
                    <a:p>
                      <a:pPr algn="ctr"/>
                      <a:r>
                        <a:rPr lang="en-US" altLang="zh-CN" sz="1400" dirty="0"/>
                        <a:t>8</a:t>
                      </a:r>
                      <a:endParaRPr lang="zh-CN" altLang="en-US" sz="1400" dirty="0"/>
                    </a:p>
                  </a:txBody>
                  <a:tcPr/>
                </a:tc>
                <a:tc>
                  <a:txBody>
                    <a:bodyPr/>
                    <a:lstStyle/>
                    <a:p>
                      <a:pPr algn="ctr"/>
                      <a:r>
                        <a:rPr lang="zh-CN" altLang="en-US" sz="1400" dirty="0"/>
                        <a:t>外圆车刀</a:t>
                      </a:r>
                    </a:p>
                  </a:txBody>
                  <a:tcPr/>
                </a:tc>
                <a:tc>
                  <a:txBody>
                    <a:bodyPr/>
                    <a:lstStyle/>
                    <a:p>
                      <a:pPr algn="ctr"/>
                      <a:r>
                        <a:rPr lang="en-US" altLang="zh-CN" sz="1400" dirty="0"/>
                        <a:t>93°</a:t>
                      </a:r>
                      <a:r>
                        <a:rPr lang="zh-CN" altLang="en-US" sz="1400" dirty="0"/>
                        <a:t>车刀</a:t>
                      </a:r>
                    </a:p>
                  </a:txBody>
                  <a:tcPr/>
                </a:tc>
                <a:tc>
                  <a:txBody>
                    <a:bodyPr/>
                    <a:lstStyle/>
                    <a:p>
                      <a:pPr algn="ctr"/>
                      <a:endParaRPr lang="zh-CN" altLang="en-US" sz="1400" dirty="0"/>
                    </a:p>
                  </a:txBody>
                  <a:tcPr/>
                </a:tc>
                <a:tc>
                  <a:txBody>
                    <a:bodyPr/>
                    <a:lstStyle/>
                    <a:p>
                      <a:pPr algn="ctr"/>
                      <a:r>
                        <a:rPr lang="zh-CN" altLang="en-US" sz="1400" dirty="0"/>
                        <a:t>把</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928089462"/>
                  </a:ext>
                </a:extLst>
              </a:tr>
              <a:tr h="370840">
                <a:tc vMerge="1">
                  <a:txBody>
                    <a:bodyPr/>
                    <a:lstStyle/>
                    <a:p>
                      <a:pPr algn="ctr"/>
                      <a:endParaRPr lang="zh-CN" altLang="en-US" dirty="0"/>
                    </a:p>
                  </a:txBody>
                  <a:tcPr/>
                </a:tc>
                <a:tc>
                  <a:txBody>
                    <a:bodyPr/>
                    <a:lstStyle/>
                    <a:p>
                      <a:pPr algn="ctr"/>
                      <a:r>
                        <a:rPr lang="en-US" altLang="zh-CN" sz="1400" dirty="0"/>
                        <a:t>9</a:t>
                      </a:r>
                      <a:endParaRPr lang="zh-CN" altLang="en-US" sz="1400" dirty="0"/>
                    </a:p>
                  </a:txBody>
                  <a:tcPr/>
                </a:tc>
                <a:tc>
                  <a:txBody>
                    <a:bodyPr/>
                    <a:lstStyle/>
                    <a:p>
                      <a:pPr algn="ctr"/>
                      <a:r>
                        <a:rPr lang="zh-CN" altLang="en-US" sz="1400" dirty="0"/>
                        <a:t>内孔车刀</a:t>
                      </a:r>
                    </a:p>
                  </a:txBody>
                  <a:tcPr/>
                </a:tc>
                <a:tc>
                  <a:txBody>
                    <a:bodyPr/>
                    <a:lstStyle/>
                    <a:p>
                      <a:pPr algn="ctr"/>
                      <a:r>
                        <a:rPr lang="zh-CN" altLang="en-US" sz="1400" dirty="0"/>
                        <a:t>小于</a:t>
                      </a:r>
                      <a:r>
                        <a:rPr lang="en-US" altLang="zh-CN" sz="1400" dirty="0"/>
                        <a:t>90°</a:t>
                      </a:r>
                      <a:r>
                        <a:rPr lang="zh-CN" altLang="en-US" sz="1400" dirty="0"/>
                        <a:t>车刀</a:t>
                      </a:r>
                    </a:p>
                  </a:txBody>
                  <a:tcPr/>
                </a:tc>
                <a:tc>
                  <a:txBody>
                    <a:bodyPr/>
                    <a:lstStyle/>
                    <a:p>
                      <a:pPr algn="ctr"/>
                      <a:endParaRPr lang="zh-CN" altLang="en-US" sz="1400" dirty="0"/>
                    </a:p>
                  </a:txBody>
                  <a:tcPr/>
                </a:tc>
                <a:tc>
                  <a:txBody>
                    <a:bodyPr/>
                    <a:lstStyle/>
                    <a:p>
                      <a:pPr algn="ctr"/>
                      <a:r>
                        <a:rPr lang="zh-CN" altLang="en-US" sz="1400" dirty="0"/>
                        <a:t>把</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2018007118"/>
                  </a:ext>
                </a:extLst>
              </a:tr>
              <a:tr h="370840">
                <a:tc vMerge="1">
                  <a:txBody>
                    <a:bodyPr/>
                    <a:lstStyle/>
                    <a:p>
                      <a:pPr algn="ctr"/>
                      <a:endParaRPr lang="zh-CN" altLang="en-US" dirty="0"/>
                    </a:p>
                  </a:txBody>
                  <a:tcPr/>
                </a:tc>
                <a:tc>
                  <a:txBody>
                    <a:bodyPr/>
                    <a:lstStyle/>
                    <a:p>
                      <a:pPr algn="ctr"/>
                      <a:r>
                        <a:rPr lang="en-US" altLang="zh-CN" sz="1400" dirty="0"/>
                        <a:t>10</a:t>
                      </a:r>
                      <a:endParaRPr lang="zh-CN" altLang="en-US" sz="1400" dirty="0"/>
                    </a:p>
                  </a:txBody>
                  <a:tcPr/>
                </a:tc>
                <a:tc>
                  <a:txBody>
                    <a:bodyPr/>
                    <a:lstStyle/>
                    <a:p>
                      <a:pPr algn="ctr"/>
                      <a:r>
                        <a:rPr lang="zh-CN" altLang="en-US" sz="1400" dirty="0"/>
                        <a:t>切槽刀</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t>3mm</a:t>
                      </a:r>
                      <a:endParaRPr lang="zh-CN" altLang="en-US" sz="1400" dirty="0"/>
                    </a:p>
                  </a:txBody>
                  <a:tcPr/>
                </a:tc>
                <a:tc>
                  <a:txBody>
                    <a:bodyPr/>
                    <a:lstStyle/>
                    <a:p>
                      <a:pPr algn="ctr"/>
                      <a:endParaRPr lang="zh-CN" altLang="en-US" sz="1400" dirty="0"/>
                    </a:p>
                  </a:txBody>
                  <a:tcPr/>
                </a:tc>
                <a:tc>
                  <a:txBody>
                    <a:bodyPr/>
                    <a:lstStyle/>
                    <a:p>
                      <a:pPr algn="ctr"/>
                      <a:r>
                        <a:rPr lang="zh-CN" altLang="en-US" sz="1400" dirty="0"/>
                        <a:t>把</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2484084196"/>
                  </a:ext>
                </a:extLst>
              </a:tr>
              <a:tr h="370840">
                <a:tc vMerge="1">
                  <a:txBody>
                    <a:bodyPr/>
                    <a:lstStyle/>
                    <a:p>
                      <a:pPr algn="ctr"/>
                      <a:endParaRPr lang="zh-CN" altLang="en-US" sz="1400" dirty="0"/>
                    </a:p>
                  </a:txBody>
                  <a:tcPr/>
                </a:tc>
                <a:tc>
                  <a:txBody>
                    <a:bodyPr/>
                    <a:lstStyle/>
                    <a:p>
                      <a:pPr algn="ctr"/>
                      <a:r>
                        <a:rPr lang="en-US" altLang="zh-CN" sz="1400" dirty="0"/>
                        <a:t>11</a:t>
                      </a:r>
                      <a:endParaRPr lang="zh-CN" altLang="en-US" sz="1400" dirty="0"/>
                    </a:p>
                  </a:txBody>
                  <a:tcPr/>
                </a:tc>
                <a:tc>
                  <a:txBody>
                    <a:bodyPr/>
                    <a:lstStyle/>
                    <a:p>
                      <a:pPr algn="ctr"/>
                      <a:r>
                        <a:rPr lang="zh-CN" altLang="en-US" sz="1400" dirty="0"/>
                        <a:t>中心钻</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t>A3</a:t>
                      </a:r>
                      <a:endParaRPr lang="zh-CN" altLang="en-US" sz="1400" dirty="0"/>
                    </a:p>
                  </a:txBody>
                  <a:tcPr/>
                </a:tc>
                <a:tc>
                  <a:txBody>
                    <a:bodyPr/>
                    <a:lstStyle/>
                    <a:p>
                      <a:pPr algn="ctr"/>
                      <a:endParaRPr lang="zh-CN" altLang="en-US" sz="1400" dirty="0"/>
                    </a:p>
                  </a:txBody>
                  <a:tcPr/>
                </a:tc>
                <a:tc>
                  <a:txBody>
                    <a:bodyPr/>
                    <a:lstStyle/>
                    <a:p>
                      <a:pPr algn="ctr"/>
                      <a:r>
                        <a:rPr lang="zh-CN" altLang="en-US" sz="1400" dirty="0"/>
                        <a:t>把</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1255083048"/>
                  </a:ext>
                </a:extLst>
              </a:tr>
              <a:tr h="370840">
                <a:tc vMerge="1">
                  <a:txBody>
                    <a:bodyPr/>
                    <a:lstStyle/>
                    <a:p>
                      <a:pPr algn="ctr"/>
                      <a:endParaRPr lang="zh-CN" altLang="en-US" sz="1400" dirty="0"/>
                    </a:p>
                  </a:txBody>
                  <a:tcPr/>
                </a:tc>
                <a:tc>
                  <a:txBody>
                    <a:bodyPr/>
                    <a:lstStyle/>
                    <a:p>
                      <a:pPr algn="ctr"/>
                      <a:r>
                        <a:rPr lang="en-US" altLang="zh-CN" sz="1400" dirty="0"/>
                        <a:t>12</a:t>
                      </a:r>
                      <a:endParaRPr lang="zh-CN" altLang="en-US" sz="1400" dirty="0"/>
                    </a:p>
                  </a:txBody>
                  <a:tcPr/>
                </a:tc>
                <a:tc>
                  <a:txBody>
                    <a:bodyPr/>
                    <a:lstStyle/>
                    <a:p>
                      <a:pPr algn="ctr"/>
                      <a:r>
                        <a:rPr lang="zh-CN" altLang="en-US" sz="1400" dirty="0"/>
                        <a:t>麻花钻</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altLang="zh-CN" sz="1400" b="0" i="0" u="none" strike="noStrike" baseline="0" dirty="0">
                          <a:solidFill>
                            <a:srgbClr val="221E1F"/>
                          </a:solidFill>
                          <a:latin typeface="方正书宋"/>
                        </a:rPr>
                        <a:t>Φ</a:t>
                      </a:r>
                      <a:r>
                        <a:rPr lang="en-US" altLang="zh-CN" sz="1400" b="0" i="0" u="none" strike="noStrike" baseline="0" dirty="0">
                          <a:solidFill>
                            <a:srgbClr val="221E1F"/>
                          </a:solidFill>
                          <a:latin typeface="方正书宋"/>
                        </a:rPr>
                        <a:t>20</a:t>
                      </a:r>
                      <a:endParaRPr lang="zh-CN" altLang="en-US" sz="1400" dirty="0"/>
                    </a:p>
                  </a:txBody>
                  <a:tcPr/>
                </a:tc>
                <a:tc>
                  <a:txBody>
                    <a:bodyPr/>
                    <a:lstStyle/>
                    <a:p>
                      <a:pPr algn="ctr"/>
                      <a:endParaRPr lang="zh-CN" altLang="en-US" sz="1400" dirty="0"/>
                    </a:p>
                  </a:txBody>
                  <a:tcPr/>
                </a:tc>
                <a:tc>
                  <a:txBody>
                    <a:bodyPr/>
                    <a:lstStyle/>
                    <a:p>
                      <a:pPr algn="ctr"/>
                      <a:r>
                        <a:rPr lang="zh-CN" altLang="en-US" sz="1400" dirty="0"/>
                        <a:t>把</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711736790"/>
                  </a:ext>
                </a:extLst>
              </a:tr>
            </a:tbl>
          </a:graphicData>
        </a:graphic>
      </p:graphicFrame>
      <p:sp>
        <p:nvSpPr>
          <p:cNvPr id="6" name="文本框 5">
            <a:extLst>
              <a:ext uri="{FF2B5EF4-FFF2-40B4-BE49-F238E27FC236}">
                <a16:creationId xmlns:a16="http://schemas.microsoft.com/office/drawing/2014/main" id="{8A7E207D-F6EA-6633-6C93-55393AE21D1E}"/>
              </a:ext>
            </a:extLst>
          </p:cNvPr>
          <p:cNvSpPr txBox="1"/>
          <p:nvPr/>
        </p:nvSpPr>
        <p:spPr>
          <a:xfrm>
            <a:off x="4347635" y="1542398"/>
            <a:ext cx="3689229" cy="338554"/>
          </a:xfrm>
          <a:prstGeom prst="rect">
            <a:avLst/>
          </a:prstGeom>
          <a:noFill/>
        </p:spPr>
        <p:txBody>
          <a:bodyPr wrap="square">
            <a:spAutoFit/>
          </a:bodyPr>
          <a:lstStyle/>
          <a:p>
            <a:r>
              <a:rPr lang="zh-CN" altLang="en-US" sz="1600" b="1" i="0" u="none" strike="noStrike" baseline="0" dirty="0">
                <a:solidFill>
                  <a:srgbClr val="221E1F"/>
                </a:solidFill>
                <a:latin typeface="方正书宋"/>
              </a:rPr>
              <a:t>加工</a:t>
            </a:r>
            <a:r>
              <a:rPr lang="zh-CN" altLang="en-US" sz="1600" b="1" dirty="0">
                <a:solidFill>
                  <a:srgbClr val="221E1F"/>
                </a:solidFill>
                <a:latin typeface="方正书宋"/>
              </a:rPr>
              <a:t>盘类零件外沟槽</a:t>
            </a:r>
            <a:r>
              <a:rPr lang="zh-CN" altLang="en-US" sz="1600" b="1" i="0" u="none" strike="noStrike" baseline="0" dirty="0">
                <a:solidFill>
                  <a:srgbClr val="221E1F"/>
                </a:solidFill>
                <a:latin typeface="方正书宋"/>
              </a:rPr>
              <a:t>工、量、刀具清单</a:t>
            </a:r>
            <a:endParaRPr lang="zh-CN" altLang="en-US" sz="1600" b="1" dirty="0"/>
          </a:p>
        </p:txBody>
      </p:sp>
      <p:sp>
        <p:nvSpPr>
          <p:cNvPr id="2" name="标题 1">
            <a:extLst>
              <a:ext uri="{FF2B5EF4-FFF2-40B4-BE49-F238E27FC236}">
                <a16:creationId xmlns:a16="http://schemas.microsoft.com/office/drawing/2014/main" id="{37B9AA9E-226F-9626-383E-DF484264FF75}"/>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sp>
        <p:nvSpPr>
          <p:cNvPr id="5" name="标题 3">
            <a:extLst>
              <a:ext uri="{FF2B5EF4-FFF2-40B4-BE49-F238E27FC236}">
                <a16:creationId xmlns:a16="http://schemas.microsoft.com/office/drawing/2014/main" id="{54703301-11E2-C0C5-044A-6CE5A1566A47}"/>
              </a:ext>
            </a:extLst>
          </p:cNvPr>
          <p:cNvSpPr txBox="1">
            <a:spLocks/>
          </p:cNvSpPr>
          <p:nvPr/>
        </p:nvSpPr>
        <p:spPr>
          <a:xfrm>
            <a:off x="4079616" y="1089006"/>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Tree>
    <p:extLst>
      <p:ext uri="{BB962C8B-B14F-4D97-AF65-F5344CB8AC3E}">
        <p14:creationId xmlns:p14="http://schemas.microsoft.com/office/powerpoint/2010/main" val="22078417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4117374" y="1153009"/>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加工程序</a:t>
            </a:r>
          </a:p>
        </p:txBody>
      </p:sp>
      <p:sp>
        <p:nvSpPr>
          <p:cNvPr id="2" name="文本占位符 5">
            <a:extLst>
              <a:ext uri="{FF2B5EF4-FFF2-40B4-BE49-F238E27FC236}">
                <a16:creationId xmlns:a16="http://schemas.microsoft.com/office/drawing/2014/main" id="{EDECEB0E-420F-1642-8AA1-F90AE1A0FC33}"/>
              </a:ext>
            </a:extLst>
          </p:cNvPr>
          <p:cNvSpPr txBox="1"/>
          <p:nvPr/>
        </p:nvSpPr>
        <p:spPr>
          <a:xfrm>
            <a:off x="811466" y="1819813"/>
            <a:ext cx="2644003" cy="18577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确定工件坐标系</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以工件右端面和轴心线的交点为工件原点，建立工件坐标系</a:t>
            </a:r>
            <a:endParaRPr lang="en-US" altLang="zh-CN" dirty="0">
              <a:solidFill>
                <a:srgbClr val="221E1F"/>
              </a:solidFill>
              <a:latin typeface="方正书宋"/>
            </a:endParaRPr>
          </a:p>
          <a:p>
            <a:pPr marL="0" indent="0" algn="just">
              <a:lnSpc>
                <a:spcPct val="130000"/>
              </a:lnSpc>
              <a:spcBef>
                <a:spcPts val="0"/>
              </a:spcBef>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参考程序</a:t>
            </a:r>
            <a:endParaRPr lang="en-US" altLang="zh-CN" b="1" dirty="0">
              <a:solidFill>
                <a:schemeClr val="accent1"/>
              </a:solidFill>
              <a:latin typeface="方正书宋"/>
            </a:endParaRPr>
          </a:p>
        </p:txBody>
      </p:sp>
      <p:sp>
        <p:nvSpPr>
          <p:cNvPr id="8" name="文本框 7">
            <a:extLst>
              <a:ext uri="{FF2B5EF4-FFF2-40B4-BE49-F238E27FC236}">
                <a16:creationId xmlns:a16="http://schemas.microsoft.com/office/drawing/2014/main" id="{04E9DB8E-34DF-BA85-CDA0-AFEA25EEE5A3}"/>
              </a:ext>
            </a:extLst>
          </p:cNvPr>
          <p:cNvSpPr txBox="1"/>
          <p:nvPr/>
        </p:nvSpPr>
        <p:spPr>
          <a:xfrm>
            <a:off x="3957125" y="2112409"/>
            <a:ext cx="3725436" cy="4678204"/>
          </a:xfrm>
          <a:prstGeom prst="rect">
            <a:avLst/>
          </a:prstGeom>
          <a:noFill/>
          <a:ln w="19050">
            <a:solidFill>
              <a:schemeClr val="tx1"/>
            </a:solidFill>
          </a:ln>
        </p:spPr>
        <p:txBody>
          <a:bodyPr wrap="square">
            <a:spAutoFit/>
          </a:bodyPr>
          <a:lstStyle/>
          <a:p>
            <a:pPr algn="just"/>
            <a:r>
              <a:rPr lang="en-US" altLang="zh-CN" sz="1400" b="0" i="0" u="none" strike="noStrike" baseline="0" dirty="0">
                <a:solidFill>
                  <a:srgbClr val="221E1F"/>
                </a:solidFill>
                <a:latin typeface="方正细黑一萀"/>
              </a:rPr>
              <a:t>O7003</a:t>
            </a:r>
            <a:r>
              <a:rPr lang="zh-CN" altLang="en-US" sz="1400" b="0" i="0" u="none" strike="noStrike" baseline="0" dirty="0">
                <a:solidFill>
                  <a:srgbClr val="221E1F"/>
                </a:solidFill>
                <a:latin typeface="方正细黑一萀"/>
              </a:rPr>
              <a:t>； </a:t>
            </a:r>
          </a:p>
          <a:p>
            <a:pPr algn="just"/>
            <a:r>
              <a:rPr lang="pt-BR" altLang="zh-CN" sz="1400" b="0" i="0" u="none" strike="noStrike" baseline="0" dirty="0">
                <a:solidFill>
                  <a:srgbClr val="221E1F"/>
                </a:solidFill>
                <a:latin typeface="方正细黑一萀"/>
              </a:rPr>
              <a:t>N10 G21 G40 G97 G99</a:t>
            </a:r>
            <a:r>
              <a:rPr lang="zh-CN" altLang="pt-BR"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N20 M03 S600 T0101</a:t>
            </a:r>
            <a:r>
              <a:rPr lang="zh-CN" altLang="en-US" sz="1400" b="0" i="0" u="none" strike="noStrike" baseline="0" dirty="0">
                <a:solidFill>
                  <a:srgbClr val="221E1F"/>
                </a:solidFill>
                <a:latin typeface="方正细黑一萀"/>
              </a:rPr>
              <a:t>； </a:t>
            </a:r>
          </a:p>
          <a:p>
            <a:pPr algn="just"/>
            <a:r>
              <a:rPr lang="pl-PL" altLang="zh-CN" sz="1400" b="0" i="0" u="none" strike="noStrike" baseline="0" dirty="0">
                <a:solidFill>
                  <a:srgbClr val="221E1F"/>
                </a:solidFill>
                <a:latin typeface="方正细黑一萀"/>
              </a:rPr>
              <a:t>N30 G00 X55.0 Z5.0 M08</a:t>
            </a:r>
            <a:r>
              <a:rPr lang="zh-CN" altLang="pl-PL" sz="1400" b="0" i="0" u="none" strike="noStrike" baseline="0" dirty="0">
                <a:solidFill>
                  <a:srgbClr val="221E1F"/>
                </a:solidFill>
                <a:latin typeface="方正细黑一萀"/>
              </a:rPr>
              <a:t>； </a:t>
            </a:r>
          </a:p>
          <a:p>
            <a:pPr algn="just"/>
            <a:r>
              <a:rPr lang="pl-PL" altLang="zh-CN" sz="1400" b="0" i="0" u="none" strike="noStrike" baseline="0" dirty="0">
                <a:solidFill>
                  <a:srgbClr val="221E1F"/>
                </a:solidFill>
                <a:latin typeface="方正细黑一萀"/>
              </a:rPr>
              <a:t>N40 G94 X-1.0 Z0 F0.15</a:t>
            </a:r>
            <a:r>
              <a:rPr lang="zh-CN" altLang="pl-PL" sz="1400" b="0" i="0" u="none" strike="noStrike" baseline="0" dirty="0">
                <a:solidFill>
                  <a:srgbClr val="221E1F"/>
                </a:solidFill>
                <a:latin typeface="方正细黑一萀"/>
              </a:rPr>
              <a:t>； </a:t>
            </a:r>
          </a:p>
          <a:p>
            <a:pPr algn="just"/>
            <a:r>
              <a:rPr lang="pl-PL" altLang="zh-CN" sz="1400" b="0" i="0" u="none" strike="noStrike" baseline="0" dirty="0">
                <a:solidFill>
                  <a:srgbClr val="221E1F"/>
                </a:solidFill>
                <a:latin typeface="方正细黑一萀"/>
              </a:rPr>
              <a:t>N50 G90 X48.5 Z-40.0 F0.3</a:t>
            </a:r>
            <a:r>
              <a:rPr lang="zh-CN" altLang="pl-PL"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N60 G00 X46.0 S1000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N70 G01 Z0 F0.1 </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N80 G01 X48.0 Z-1.0</a:t>
            </a:r>
            <a:r>
              <a:rPr lang="zh-CN" altLang="en-US" sz="1400" b="0" i="0" u="none" strike="noStrike" baseline="0" dirty="0">
                <a:solidFill>
                  <a:srgbClr val="221E1F"/>
                </a:solidFill>
                <a:latin typeface="方正细黑一萀"/>
              </a:rPr>
              <a:t>； </a:t>
            </a:r>
          </a:p>
          <a:p>
            <a:r>
              <a:rPr lang="en-US" altLang="zh-CN" sz="1400" b="0" i="0" u="none" strike="noStrike" baseline="0" dirty="0">
                <a:solidFill>
                  <a:srgbClr val="221E1F"/>
                </a:solidFill>
                <a:latin typeface="方正细黑一萀"/>
              </a:rPr>
              <a:t>N90 Z-40. 0</a:t>
            </a:r>
            <a:r>
              <a:rPr lang="zh-CN" altLang="en-US" sz="1400" b="0" i="0" u="none" strike="noStrike" baseline="0" dirty="0">
                <a:solidFill>
                  <a:srgbClr val="221E1F"/>
                </a:solidFill>
                <a:latin typeface="方正细黑一萀"/>
              </a:rPr>
              <a:t>； 	</a:t>
            </a:r>
            <a:endParaRPr lang="en-US" altLang="zh-CN" sz="1400" b="0" i="0" u="none" strike="noStrike" baseline="0" dirty="0">
              <a:solidFill>
                <a:srgbClr val="221E1F"/>
              </a:solidFill>
              <a:latin typeface="方正细黑一萀"/>
            </a:endParaRPr>
          </a:p>
          <a:p>
            <a:pPr algn="just"/>
            <a:r>
              <a:rPr lang="en-US" altLang="zh-CN" sz="1400" b="0" i="0" u="none" strike="noStrike" baseline="0" dirty="0">
                <a:solidFill>
                  <a:srgbClr val="221E1F"/>
                </a:solidFill>
                <a:latin typeface="方正细黑一萀"/>
              </a:rPr>
              <a:t>N100 G00 X55.0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N110 G00 X100.0 Z80.0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N120 M03 S600 T0202</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N130 G00 X20.0 Z5.0</a:t>
            </a:r>
            <a:r>
              <a:rPr lang="zh-CN" altLang="en-US" sz="1400" b="0" i="0" u="none" strike="noStrike" baseline="0" dirty="0">
                <a:solidFill>
                  <a:srgbClr val="221E1F"/>
                </a:solidFill>
                <a:latin typeface="方正细黑一萀"/>
              </a:rPr>
              <a:t>； </a:t>
            </a:r>
          </a:p>
          <a:p>
            <a:pPr algn="just"/>
            <a:r>
              <a:rPr lang="pl-PL" altLang="zh-CN" sz="1400" b="0" i="0" u="none" strike="noStrike" baseline="0" dirty="0">
                <a:solidFill>
                  <a:srgbClr val="221E1F"/>
                </a:solidFill>
                <a:latin typeface="方正细黑一萀"/>
              </a:rPr>
              <a:t>N140 G90 X24.5 Z-32.0 F0.2</a:t>
            </a:r>
            <a:r>
              <a:rPr lang="zh-CN" altLang="pl-PL"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N150 G00 X23.0 S1000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N160 G01 Z0 F0.1 </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N170 G01 X25.0 Z-1.0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N180 Z-30. 0</a:t>
            </a:r>
            <a:r>
              <a:rPr lang="zh-CN" altLang="en-US" sz="1400" b="0" i="0" u="none" strike="noStrike" baseline="0" dirty="0">
                <a:solidFill>
                  <a:srgbClr val="221E1F"/>
                </a:solidFill>
                <a:latin typeface="方正细黑一萀"/>
              </a:rPr>
              <a:t>； </a:t>
            </a:r>
          </a:p>
          <a:p>
            <a:r>
              <a:rPr lang="en-US" altLang="zh-CN" sz="1400" b="0" i="0" u="none" strike="noStrike" baseline="0" dirty="0">
                <a:solidFill>
                  <a:srgbClr val="221E1F"/>
                </a:solidFill>
                <a:latin typeface="方正细黑一萀"/>
              </a:rPr>
              <a:t>N190 G00 X20.0</a:t>
            </a:r>
            <a:r>
              <a:rPr lang="zh-CN" altLang="en-US" sz="1400" dirty="0">
                <a:solidFill>
                  <a:srgbClr val="221E1F"/>
                </a:solidFill>
                <a:latin typeface="方正细黑一萀"/>
              </a:rPr>
              <a:t>；</a:t>
            </a:r>
            <a:endParaRPr lang="en-US" altLang="zh-CN" sz="1400" dirty="0">
              <a:solidFill>
                <a:srgbClr val="221E1F"/>
              </a:solidFill>
              <a:latin typeface="方正细黑一萀"/>
            </a:endParaRPr>
          </a:p>
          <a:p>
            <a:r>
              <a:rPr lang="en-US" altLang="zh-CN" sz="1400" dirty="0">
                <a:solidFill>
                  <a:srgbClr val="221E1F"/>
                </a:solidFill>
                <a:latin typeface="方正细黑一萀"/>
              </a:rPr>
              <a:t>N200 Z5.0</a:t>
            </a:r>
            <a:r>
              <a:rPr lang="zh-CN" altLang="en-US" sz="1400" dirty="0">
                <a:solidFill>
                  <a:srgbClr val="221E1F"/>
                </a:solidFill>
                <a:latin typeface="方正细黑一萀"/>
              </a:rPr>
              <a:t>； </a:t>
            </a:r>
            <a:r>
              <a:rPr lang="zh-CN" altLang="en-US" sz="1800" b="0" i="0" u="none" strike="noStrike" baseline="0" dirty="0">
                <a:solidFill>
                  <a:srgbClr val="221E1F"/>
                </a:solidFill>
                <a:latin typeface="方正细黑一萀"/>
              </a:rPr>
              <a:t>	</a:t>
            </a:r>
            <a:r>
              <a:rPr lang="zh-CN" altLang="en-US" sz="1400" b="0" i="0" u="none" strike="noStrike" baseline="0" dirty="0">
                <a:solidFill>
                  <a:srgbClr val="221E1F"/>
                </a:solidFill>
                <a:latin typeface="方正细黑一萀"/>
              </a:rPr>
              <a:t>	</a:t>
            </a:r>
          </a:p>
        </p:txBody>
      </p:sp>
      <p:sp>
        <p:nvSpPr>
          <p:cNvPr id="10" name="文本框 9">
            <a:extLst>
              <a:ext uri="{FF2B5EF4-FFF2-40B4-BE49-F238E27FC236}">
                <a16:creationId xmlns:a16="http://schemas.microsoft.com/office/drawing/2014/main" id="{82DC4B5D-DF9F-C1A1-AF44-4F197D5C0AF9}"/>
              </a:ext>
            </a:extLst>
          </p:cNvPr>
          <p:cNvSpPr txBox="1"/>
          <p:nvPr/>
        </p:nvSpPr>
        <p:spPr>
          <a:xfrm>
            <a:off x="7682561" y="2112409"/>
            <a:ext cx="4342826" cy="4524315"/>
          </a:xfrm>
          <a:prstGeom prst="rect">
            <a:avLst/>
          </a:prstGeom>
          <a:noFill/>
          <a:ln w="19050">
            <a:solidFill>
              <a:schemeClr val="tx1"/>
            </a:solidFill>
          </a:ln>
        </p:spPr>
        <p:txBody>
          <a:bodyPr wrap="square">
            <a:spAutoFit/>
          </a:bodyPr>
          <a:lstStyle/>
          <a:p>
            <a:pPr algn="just"/>
            <a:endParaRPr lang="en-US" altLang="zh-CN" sz="1400" b="0" i="0" u="none" strike="noStrike" baseline="0" dirty="0">
              <a:solidFill>
                <a:srgbClr val="221E1F"/>
              </a:solidFill>
              <a:latin typeface="+mn-ea"/>
            </a:endParaRPr>
          </a:p>
          <a:p>
            <a:pPr algn="just"/>
            <a:r>
              <a:rPr lang="zh-CN" altLang="en-US" sz="1400" b="0" i="0" u="none" strike="noStrike" baseline="0" dirty="0">
                <a:solidFill>
                  <a:srgbClr val="221E1F"/>
                </a:solidFill>
                <a:latin typeface="方正细黑一萀"/>
              </a:rPr>
              <a:t>初始化程序</a:t>
            </a:r>
          </a:p>
          <a:p>
            <a:pPr algn="just"/>
            <a:r>
              <a:rPr lang="zh-CN" altLang="en-US" sz="1400" b="0" i="0" u="none" strike="noStrike" baseline="0" dirty="0">
                <a:solidFill>
                  <a:srgbClr val="221E1F"/>
                </a:solidFill>
                <a:latin typeface="方正细黑一萀"/>
              </a:rPr>
              <a:t>主轴正转，</a:t>
            </a:r>
            <a:r>
              <a:rPr lang="en-US" altLang="zh-CN" sz="1400" b="0" i="0" u="none" strike="noStrike" baseline="0" dirty="0">
                <a:solidFill>
                  <a:srgbClr val="221E1F"/>
                </a:solidFill>
                <a:latin typeface="方正细黑一萀"/>
              </a:rPr>
              <a:t>400r/min</a:t>
            </a:r>
            <a:r>
              <a:rPr lang="zh-CN" altLang="en-US" sz="1400" b="0" i="0" u="none" strike="noStrike" baseline="0" dirty="0">
                <a:solidFill>
                  <a:srgbClr val="221E1F"/>
                </a:solidFill>
                <a:latin typeface="方正细黑一萀"/>
              </a:rPr>
              <a:t>，换</a:t>
            </a:r>
            <a:r>
              <a:rPr lang="en-US" altLang="zh-CN" sz="1400" b="0" i="0" u="none" strike="noStrike" baseline="0" dirty="0">
                <a:solidFill>
                  <a:srgbClr val="221E1F"/>
                </a:solidFill>
                <a:latin typeface="方正细黑一萀"/>
              </a:rPr>
              <a:t>1 </a:t>
            </a:r>
            <a:r>
              <a:rPr lang="zh-CN" altLang="en-US" sz="1400" b="0" i="0" u="none" strike="noStrike" baseline="0" dirty="0">
                <a:solidFill>
                  <a:srgbClr val="221E1F"/>
                </a:solidFill>
                <a:latin typeface="方正细黑一萀"/>
              </a:rPr>
              <a:t>号刀</a:t>
            </a:r>
          </a:p>
          <a:p>
            <a:pPr algn="just"/>
            <a:r>
              <a:rPr lang="zh-CN" altLang="en-US" sz="1400" b="0" i="0" u="none" strike="noStrike" baseline="0" dirty="0">
                <a:solidFill>
                  <a:srgbClr val="221E1F"/>
                </a:solidFill>
                <a:latin typeface="方正细黑一萀"/>
              </a:rPr>
              <a:t>快移至循环起点</a:t>
            </a:r>
          </a:p>
          <a:p>
            <a:pPr algn="just"/>
            <a:r>
              <a:rPr lang="zh-CN" altLang="en-US" sz="1400" b="0" i="0" u="none" strike="noStrike" baseline="0" dirty="0">
                <a:solidFill>
                  <a:srgbClr val="221E1F"/>
                </a:solidFill>
                <a:latin typeface="方正细黑一萀"/>
              </a:rPr>
              <a:t>车端面</a:t>
            </a:r>
          </a:p>
          <a:p>
            <a:pPr algn="just"/>
            <a:r>
              <a:rPr lang="zh-CN" altLang="en-US" sz="1400" b="0" i="0" u="none" strike="noStrike" baseline="0" dirty="0">
                <a:solidFill>
                  <a:srgbClr val="221E1F"/>
                </a:solidFill>
                <a:latin typeface="方正细黑一萀"/>
              </a:rPr>
              <a:t>粗车（</a:t>
            </a:r>
            <a:r>
              <a:rPr lang="en-US" altLang="zh-CN" sz="1400" b="0" i="0" u="none" strike="noStrike" baseline="0" dirty="0">
                <a:solidFill>
                  <a:srgbClr val="221E1F"/>
                </a:solidFill>
                <a:latin typeface="方正细黑一萀"/>
              </a:rPr>
              <a:t>48 </a:t>
            </a:r>
            <a:r>
              <a:rPr lang="zh-CN" altLang="en-US" sz="1400" b="0" i="0" u="none" strike="noStrike" baseline="0" dirty="0">
                <a:solidFill>
                  <a:srgbClr val="221E1F"/>
                </a:solidFill>
                <a:latin typeface="方正细黑一萀"/>
              </a:rPr>
              <a:t>外圆，留</a:t>
            </a:r>
            <a:r>
              <a:rPr lang="en-US" altLang="zh-CN" sz="1400" b="0" i="0" u="none" strike="noStrike" baseline="0" dirty="0">
                <a:solidFill>
                  <a:srgbClr val="221E1F"/>
                </a:solidFill>
                <a:latin typeface="方正细黑一萀"/>
              </a:rPr>
              <a:t>0.5 </a:t>
            </a:r>
            <a:r>
              <a:rPr lang="zh-CN" altLang="en-US" sz="1400" b="0" i="0" u="none" strike="noStrike" baseline="0" dirty="0">
                <a:solidFill>
                  <a:srgbClr val="221E1F"/>
                </a:solidFill>
                <a:latin typeface="方正细黑一萀"/>
              </a:rPr>
              <a:t>精加工余量） </a:t>
            </a:r>
          </a:p>
          <a:p>
            <a:pPr algn="just"/>
            <a:r>
              <a:rPr lang="zh-CN" altLang="en-US" sz="1400" b="0" i="0" u="none" strike="noStrike" baseline="0" dirty="0">
                <a:solidFill>
                  <a:srgbClr val="221E1F"/>
                </a:solidFill>
                <a:latin typeface="方正细黑一萀"/>
              </a:rPr>
              <a:t>快速调刀至倒角附近</a:t>
            </a:r>
          </a:p>
          <a:p>
            <a:pPr algn="just"/>
            <a:endParaRPr lang="en-US" altLang="zh-CN" sz="1400" b="0" i="0" u="none" strike="noStrike" baseline="0" dirty="0">
              <a:solidFill>
                <a:srgbClr val="221E1F"/>
              </a:solidFill>
              <a:latin typeface="方正细黑一萀"/>
            </a:endParaRPr>
          </a:p>
          <a:p>
            <a:pPr algn="just"/>
            <a:r>
              <a:rPr lang="zh-CN" altLang="en-US" sz="1400" b="0" i="0" u="none" strike="noStrike" baseline="0" dirty="0">
                <a:solidFill>
                  <a:srgbClr val="221E1F"/>
                </a:solidFill>
                <a:latin typeface="方正细黑一萀"/>
              </a:rPr>
              <a:t>车倒角</a:t>
            </a:r>
          </a:p>
          <a:p>
            <a:r>
              <a:rPr lang="zh-CN" altLang="en-US" sz="1400" b="0" i="0" u="none" strike="noStrike" baseline="0" dirty="0">
                <a:solidFill>
                  <a:srgbClr val="221E1F"/>
                </a:solidFill>
                <a:latin typeface="方正细黑一萀"/>
              </a:rPr>
              <a:t>精车（</a:t>
            </a:r>
            <a:r>
              <a:rPr lang="en-US" altLang="zh-CN" sz="1400" b="0" i="0" u="none" strike="noStrike" baseline="0" dirty="0">
                <a:solidFill>
                  <a:srgbClr val="221E1F"/>
                </a:solidFill>
                <a:latin typeface="方正细黑一萀"/>
              </a:rPr>
              <a:t>48 </a:t>
            </a:r>
            <a:r>
              <a:rPr lang="zh-CN" altLang="en-US" sz="1400" b="0" i="0" u="none" strike="noStrike" baseline="0" dirty="0">
                <a:solidFill>
                  <a:srgbClr val="221E1F"/>
                </a:solidFill>
                <a:latin typeface="方正细黑一萀"/>
              </a:rPr>
              <a:t>外圆）	</a:t>
            </a:r>
          </a:p>
          <a:p>
            <a:pPr algn="just"/>
            <a:endParaRPr lang="en-US" altLang="zh-CN" sz="1400" b="0" i="0" u="none" strike="noStrike" baseline="0" dirty="0">
              <a:solidFill>
                <a:srgbClr val="221E1F"/>
              </a:solidFill>
              <a:latin typeface="方正细黑一萀"/>
            </a:endParaRPr>
          </a:p>
          <a:p>
            <a:pPr algn="just"/>
            <a:r>
              <a:rPr lang="zh-CN" altLang="en-US" sz="1400" b="0" i="0" u="none" strike="noStrike" baseline="0" dirty="0">
                <a:solidFill>
                  <a:srgbClr val="221E1F"/>
                </a:solidFill>
                <a:latin typeface="方正细黑一萀"/>
              </a:rPr>
              <a:t>快退至换刀点</a:t>
            </a:r>
          </a:p>
          <a:p>
            <a:pPr algn="just"/>
            <a:r>
              <a:rPr lang="zh-CN" altLang="en-US" sz="1400" b="0" i="0" u="none" strike="noStrike" baseline="0" dirty="0">
                <a:solidFill>
                  <a:srgbClr val="221E1F"/>
                </a:solidFill>
                <a:latin typeface="方正细黑一萀"/>
              </a:rPr>
              <a:t>换</a:t>
            </a:r>
            <a:r>
              <a:rPr lang="en-US" altLang="zh-CN" sz="1400" b="0" i="0" u="none" strike="noStrike" baseline="0" dirty="0">
                <a:solidFill>
                  <a:srgbClr val="221E1F"/>
                </a:solidFill>
                <a:latin typeface="方正细黑一萀"/>
              </a:rPr>
              <a:t>2 </a:t>
            </a:r>
            <a:r>
              <a:rPr lang="zh-CN" altLang="en-US" sz="1400" b="0" i="0" u="none" strike="noStrike" baseline="0" dirty="0">
                <a:solidFill>
                  <a:srgbClr val="221E1F"/>
                </a:solidFill>
                <a:latin typeface="方正细黑一萀"/>
              </a:rPr>
              <a:t>号刀</a:t>
            </a:r>
          </a:p>
          <a:p>
            <a:pPr algn="just"/>
            <a:r>
              <a:rPr lang="zh-CN" altLang="en-US" sz="1400" b="0" i="0" u="none" strike="noStrike" baseline="0" dirty="0">
                <a:solidFill>
                  <a:srgbClr val="221E1F"/>
                </a:solidFill>
                <a:latin typeface="方正细黑一萀"/>
              </a:rPr>
              <a:t>快移至循环起点</a:t>
            </a:r>
          </a:p>
          <a:p>
            <a:pPr algn="just"/>
            <a:r>
              <a:rPr lang="zh-CN" altLang="en-US" sz="1400" b="0" i="0" u="none" strike="noStrike" baseline="0" dirty="0">
                <a:solidFill>
                  <a:srgbClr val="221E1F"/>
                </a:solidFill>
                <a:latin typeface="方正细黑一萀"/>
              </a:rPr>
              <a:t>粗加工内孔 </a:t>
            </a:r>
          </a:p>
          <a:p>
            <a:pPr algn="just"/>
            <a:endParaRPr lang="en-US" altLang="zh-CN" sz="1400" b="0" i="0" u="none" strike="noStrike" baseline="0" dirty="0">
              <a:solidFill>
                <a:srgbClr val="221E1F"/>
              </a:solidFill>
              <a:latin typeface="方正细黑一萀"/>
            </a:endParaRPr>
          </a:p>
          <a:p>
            <a:pPr algn="just"/>
            <a:endParaRPr lang="en-US" altLang="zh-CN" sz="1400" dirty="0">
              <a:solidFill>
                <a:srgbClr val="221E1F"/>
              </a:solidFill>
              <a:latin typeface="方正细黑一萀"/>
            </a:endParaRPr>
          </a:p>
          <a:p>
            <a:pPr algn="just"/>
            <a:r>
              <a:rPr lang="zh-CN" altLang="en-US" sz="1400" b="0" i="0" u="none" strike="noStrike" baseline="0" dirty="0">
                <a:solidFill>
                  <a:srgbClr val="221E1F"/>
                </a:solidFill>
                <a:latin typeface="方正细黑一萀"/>
              </a:rPr>
              <a:t>倒角</a:t>
            </a:r>
          </a:p>
          <a:p>
            <a:r>
              <a:rPr lang="zh-CN" altLang="en-US" sz="1400" b="0" i="0" u="none" strike="noStrike" baseline="0" dirty="0">
                <a:solidFill>
                  <a:srgbClr val="221E1F"/>
                </a:solidFill>
                <a:latin typeface="方正细黑一萀"/>
              </a:rPr>
              <a:t>精加工内孔</a:t>
            </a:r>
            <a:r>
              <a:rPr lang="zh-CN" altLang="en-US" sz="1800" b="0" i="0" u="none" strike="noStrike" baseline="0" dirty="0">
                <a:solidFill>
                  <a:srgbClr val="221E1F"/>
                </a:solidFill>
                <a:latin typeface="方正细黑一萀"/>
              </a:rPr>
              <a:t>	</a:t>
            </a:r>
            <a:endParaRPr lang="en-US" altLang="zh-CN" sz="1800" b="0" i="0" u="none" strike="noStrike" baseline="0" dirty="0">
              <a:solidFill>
                <a:srgbClr val="221E1F"/>
              </a:solidFill>
              <a:latin typeface="方正细黑一萀"/>
            </a:endParaRPr>
          </a:p>
          <a:p>
            <a:endParaRPr lang="en-US" altLang="zh-CN" sz="1800" b="0" i="0" u="none" strike="noStrike" baseline="0" dirty="0">
              <a:solidFill>
                <a:srgbClr val="221E1F"/>
              </a:solidFill>
              <a:latin typeface="方正细黑一萀"/>
            </a:endParaRPr>
          </a:p>
        </p:txBody>
      </p:sp>
      <p:sp>
        <p:nvSpPr>
          <p:cNvPr id="4" name="标题 1">
            <a:extLst>
              <a:ext uri="{FF2B5EF4-FFF2-40B4-BE49-F238E27FC236}">
                <a16:creationId xmlns:a16="http://schemas.microsoft.com/office/drawing/2014/main" id="{CB40DE01-3BC0-C8A6-6460-3ADCD923E06A}"/>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spTree>
    <p:extLst>
      <p:ext uri="{BB962C8B-B14F-4D97-AF65-F5344CB8AC3E}">
        <p14:creationId xmlns:p14="http://schemas.microsoft.com/office/powerpoint/2010/main" val="33577607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2" name="文本占位符 5">
            <a:extLst>
              <a:ext uri="{FF2B5EF4-FFF2-40B4-BE49-F238E27FC236}">
                <a16:creationId xmlns:a16="http://schemas.microsoft.com/office/drawing/2014/main" id="{EDECEB0E-420F-1642-8AA1-F90AE1A0FC33}"/>
              </a:ext>
            </a:extLst>
          </p:cNvPr>
          <p:cNvSpPr txBox="1"/>
          <p:nvPr/>
        </p:nvSpPr>
        <p:spPr>
          <a:xfrm>
            <a:off x="811466" y="1819813"/>
            <a:ext cx="2644003" cy="18577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确定工件坐标系</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以工件右端面和轴心线的交点为工件原点，建立工件坐标系</a:t>
            </a:r>
            <a:endParaRPr lang="en-US" altLang="zh-CN" dirty="0">
              <a:solidFill>
                <a:srgbClr val="221E1F"/>
              </a:solidFill>
              <a:latin typeface="方正书宋"/>
            </a:endParaRPr>
          </a:p>
          <a:p>
            <a:pPr marL="0" indent="0" algn="just">
              <a:lnSpc>
                <a:spcPct val="130000"/>
              </a:lnSpc>
              <a:spcBef>
                <a:spcPts val="0"/>
              </a:spcBef>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参考程序</a:t>
            </a:r>
            <a:endParaRPr lang="en-US" altLang="zh-CN" b="1" dirty="0">
              <a:solidFill>
                <a:schemeClr val="accent1"/>
              </a:solidFill>
              <a:latin typeface="方正书宋"/>
            </a:endParaRPr>
          </a:p>
        </p:txBody>
      </p:sp>
      <p:sp>
        <p:nvSpPr>
          <p:cNvPr id="8" name="文本框 7">
            <a:extLst>
              <a:ext uri="{FF2B5EF4-FFF2-40B4-BE49-F238E27FC236}">
                <a16:creationId xmlns:a16="http://schemas.microsoft.com/office/drawing/2014/main" id="{04E9DB8E-34DF-BA85-CDA0-AFEA25EEE5A3}"/>
              </a:ext>
            </a:extLst>
          </p:cNvPr>
          <p:cNvSpPr txBox="1"/>
          <p:nvPr/>
        </p:nvSpPr>
        <p:spPr>
          <a:xfrm>
            <a:off x="3957125" y="2112409"/>
            <a:ext cx="3725436" cy="2462213"/>
          </a:xfrm>
          <a:prstGeom prst="rect">
            <a:avLst/>
          </a:prstGeom>
          <a:noFill/>
          <a:ln w="19050">
            <a:solidFill>
              <a:schemeClr val="tx1"/>
            </a:solidFill>
          </a:ln>
        </p:spPr>
        <p:txBody>
          <a:bodyPr wrap="square">
            <a:spAutoFit/>
          </a:bodyPr>
          <a:lstStyle/>
          <a:p>
            <a:pPr algn="just"/>
            <a:r>
              <a:rPr lang="en-US" altLang="zh-CN" sz="1400" b="0" i="0" u="none" strike="noStrike" baseline="0" dirty="0">
                <a:solidFill>
                  <a:srgbClr val="221E1F"/>
                </a:solidFill>
                <a:latin typeface="方正细黑一萀"/>
              </a:rPr>
              <a:t>N210 G00 X100.0 Z80.0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N220 M03 S400 T0303</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N230 G00 X55.0 Z-13.0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N240 G75 R1.0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N250 G75 X40.0 Z-22.0 P2500 Q2800 F0.2</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N260 G00 Z-35.0 </a:t>
            </a:r>
          </a:p>
          <a:p>
            <a:pPr algn="just"/>
            <a:r>
              <a:rPr lang="en-US" altLang="zh-CN" sz="1400" b="0" i="0" u="none" strike="noStrike" baseline="0" dirty="0">
                <a:solidFill>
                  <a:srgbClr val="221E1F"/>
                </a:solidFill>
                <a:latin typeface="方正细黑一萀"/>
              </a:rPr>
              <a:t>N270 G01X-1.0 F0.1</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N280 G00 X100.0 M09 </a:t>
            </a:r>
          </a:p>
          <a:p>
            <a:pPr algn="just"/>
            <a:r>
              <a:rPr lang="en-US" altLang="zh-CN" sz="1400" b="0" i="0" u="none" strike="noStrike" baseline="0" dirty="0">
                <a:solidFill>
                  <a:srgbClr val="221E1F"/>
                </a:solidFill>
                <a:latin typeface="方正细黑一萀"/>
              </a:rPr>
              <a:t>N290 Z80.0 </a:t>
            </a:r>
          </a:p>
          <a:p>
            <a:r>
              <a:rPr lang="en-US" altLang="zh-CN" sz="1400" b="0" i="0" u="none" strike="noStrike" baseline="0" dirty="0">
                <a:solidFill>
                  <a:srgbClr val="221E1F"/>
                </a:solidFill>
                <a:latin typeface="方正细黑一萀"/>
              </a:rPr>
              <a:t>N300 M30</a:t>
            </a:r>
            <a:r>
              <a:rPr lang="zh-CN" altLang="en-US" sz="1400" b="0" i="0" u="none" strike="noStrike" baseline="0" dirty="0">
                <a:solidFill>
                  <a:srgbClr val="221E1F"/>
                </a:solidFill>
                <a:latin typeface="方正细黑一萀"/>
              </a:rPr>
              <a:t>； 	</a:t>
            </a:r>
          </a:p>
        </p:txBody>
      </p:sp>
      <p:sp>
        <p:nvSpPr>
          <p:cNvPr id="10" name="文本框 9">
            <a:extLst>
              <a:ext uri="{FF2B5EF4-FFF2-40B4-BE49-F238E27FC236}">
                <a16:creationId xmlns:a16="http://schemas.microsoft.com/office/drawing/2014/main" id="{82DC4B5D-DF9F-C1A1-AF44-4F197D5C0AF9}"/>
              </a:ext>
            </a:extLst>
          </p:cNvPr>
          <p:cNvSpPr txBox="1"/>
          <p:nvPr/>
        </p:nvSpPr>
        <p:spPr>
          <a:xfrm>
            <a:off x="7682561" y="2112409"/>
            <a:ext cx="4342826" cy="2462213"/>
          </a:xfrm>
          <a:prstGeom prst="rect">
            <a:avLst/>
          </a:prstGeom>
          <a:noFill/>
          <a:ln w="19050">
            <a:solidFill>
              <a:schemeClr val="tx1"/>
            </a:solidFill>
          </a:ln>
        </p:spPr>
        <p:txBody>
          <a:bodyPr wrap="square">
            <a:spAutoFit/>
          </a:bodyPr>
          <a:lstStyle/>
          <a:p>
            <a:pPr algn="just"/>
            <a:r>
              <a:rPr lang="zh-CN" altLang="en-US" sz="1400" b="0" i="0" u="none" strike="noStrike" baseline="0" dirty="0">
                <a:solidFill>
                  <a:srgbClr val="221E1F"/>
                </a:solidFill>
                <a:latin typeface="方正细黑一萀"/>
              </a:rPr>
              <a:t>快退至换刀点</a:t>
            </a:r>
          </a:p>
          <a:p>
            <a:pPr algn="just"/>
            <a:r>
              <a:rPr lang="zh-CN" altLang="en-US" sz="1400" b="0" i="0" u="none" strike="noStrike" baseline="0" dirty="0">
                <a:solidFill>
                  <a:srgbClr val="221E1F"/>
                </a:solidFill>
                <a:latin typeface="方正细黑一萀"/>
              </a:rPr>
              <a:t>换切槽刀</a:t>
            </a:r>
          </a:p>
          <a:p>
            <a:pPr algn="just"/>
            <a:endParaRPr lang="en-US" altLang="zh-CN" sz="1400" b="0" i="0" u="none" strike="noStrike" baseline="0" dirty="0">
              <a:solidFill>
                <a:srgbClr val="221E1F"/>
              </a:solidFill>
              <a:latin typeface="方正细黑一萀"/>
            </a:endParaRPr>
          </a:p>
          <a:p>
            <a:pPr algn="just"/>
            <a:r>
              <a:rPr lang="zh-CN" altLang="en-US" sz="1400" b="0" i="0" u="none" strike="noStrike" baseline="0" dirty="0">
                <a:solidFill>
                  <a:srgbClr val="221E1F"/>
                </a:solidFill>
                <a:latin typeface="方正细黑一萀"/>
              </a:rPr>
              <a:t>宽槽加工</a:t>
            </a:r>
          </a:p>
          <a:p>
            <a:pPr algn="just"/>
            <a:endParaRPr lang="en-US" altLang="zh-CN" sz="1400" b="0" i="0" u="none" strike="noStrike" baseline="0" dirty="0">
              <a:solidFill>
                <a:srgbClr val="221E1F"/>
              </a:solidFill>
              <a:latin typeface="方正细黑一萀"/>
            </a:endParaRPr>
          </a:p>
          <a:p>
            <a:pPr algn="just"/>
            <a:endParaRPr lang="en-US" altLang="zh-CN" sz="1400" dirty="0">
              <a:solidFill>
                <a:srgbClr val="221E1F"/>
              </a:solidFill>
              <a:latin typeface="方正细黑一萀"/>
            </a:endParaRPr>
          </a:p>
          <a:p>
            <a:pPr algn="just"/>
            <a:endParaRPr lang="en-US" altLang="zh-CN" sz="1400" b="0" i="0" u="none" strike="noStrike" baseline="0" dirty="0">
              <a:solidFill>
                <a:srgbClr val="221E1F"/>
              </a:solidFill>
              <a:latin typeface="方正细黑一萀"/>
            </a:endParaRPr>
          </a:p>
          <a:p>
            <a:pPr algn="just"/>
            <a:r>
              <a:rPr lang="zh-CN" altLang="en-US" sz="1400" b="0" i="0" u="none" strike="noStrike" baseline="0" dirty="0">
                <a:solidFill>
                  <a:srgbClr val="221E1F"/>
                </a:solidFill>
                <a:latin typeface="方正细黑一萀"/>
              </a:rPr>
              <a:t>切断工件</a:t>
            </a:r>
          </a:p>
          <a:p>
            <a:endParaRPr lang="en-US" altLang="zh-CN" sz="1400" b="0" i="0" u="none" strike="noStrike" baseline="0" dirty="0">
              <a:solidFill>
                <a:srgbClr val="221E1F"/>
              </a:solidFill>
              <a:latin typeface="方正细黑一萀"/>
            </a:endParaRPr>
          </a:p>
          <a:p>
            <a:endParaRPr lang="en-US" altLang="zh-CN" sz="1400" dirty="0">
              <a:solidFill>
                <a:srgbClr val="221E1F"/>
              </a:solidFill>
              <a:latin typeface="方正细黑一萀"/>
            </a:endParaRPr>
          </a:p>
          <a:p>
            <a:r>
              <a:rPr lang="zh-CN" altLang="en-US" sz="1400" b="0" i="0" u="none" strike="noStrike" baseline="0" dirty="0">
                <a:solidFill>
                  <a:srgbClr val="221E1F"/>
                </a:solidFill>
                <a:latin typeface="方正细黑一萀"/>
              </a:rPr>
              <a:t>程序结束	</a:t>
            </a:r>
            <a:r>
              <a:rPr lang="zh-CN" altLang="en-US" sz="1400" b="0" i="0" u="none" strike="noStrike" baseline="0" dirty="0">
                <a:solidFill>
                  <a:srgbClr val="221E1F"/>
                </a:solidFill>
                <a:latin typeface="方正细黑一"/>
              </a:rPr>
              <a:t>	</a:t>
            </a:r>
          </a:p>
        </p:txBody>
      </p:sp>
      <p:sp>
        <p:nvSpPr>
          <p:cNvPr id="4" name="标题 1">
            <a:extLst>
              <a:ext uri="{FF2B5EF4-FFF2-40B4-BE49-F238E27FC236}">
                <a16:creationId xmlns:a16="http://schemas.microsoft.com/office/drawing/2014/main" id="{F38B1F1B-4AB1-5F91-DF6E-7707FC5BA8A9}"/>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sp>
        <p:nvSpPr>
          <p:cNvPr id="5" name="标题 3">
            <a:extLst>
              <a:ext uri="{FF2B5EF4-FFF2-40B4-BE49-F238E27FC236}">
                <a16:creationId xmlns:a16="http://schemas.microsoft.com/office/drawing/2014/main" id="{9F7B7B76-0B35-D3FC-B0E3-8F7420B4E675}"/>
              </a:ext>
            </a:extLst>
          </p:cNvPr>
          <p:cNvSpPr txBox="1">
            <a:spLocks/>
          </p:cNvSpPr>
          <p:nvPr/>
        </p:nvSpPr>
        <p:spPr>
          <a:xfrm>
            <a:off x="4117374" y="1153009"/>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加工程序</a:t>
            </a:r>
          </a:p>
        </p:txBody>
      </p:sp>
    </p:spTree>
    <p:extLst>
      <p:ext uri="{BB962C8B-B14F-4D97-AF65-F5344CB8AC3E}">
        <p14:creationId xmlns:p14="http://schemas.microsoft.com/office/powerpoint/2010/main" val="36946037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4117374" y="1155586"/>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实操加工</a:t>
            </a:r>
          </a:p>
        </p:txBody>
      </p:sp>
      <p:sp>
        <p:nvSpPr>
          <p:cNvPr id="12" name="文本占位符 5">
            <a:extLst>
              <a:ext uri="{FF2B5EF4-FFF2-40B4-BE49-F238E27FC236}">
                <a16:creationId xmlns:a16="http://schemas.microsoft.com/office/drawing/2014/main" id="{C475A55B-157E-DBB1-F56E-A37E6DE5940B}"/>
              </a:ext>
            </a:extLst>
          </p:cNvPr>
          <p:cNvSpPr txBox="1"/>
          <p:nvPr/>
        </p:nvSpPr>
        <p:spPr>
          <a:xfrm>
            <a:off x="623317" y="1679833"/>
            <a:ext cx="10455361" cy="221785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加工准备</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检查毛坯尺寸；</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开机、回参考点</a:t>
            </a:r>
            <a:r>
              <a:rPr lang="zh-CN" altLang="en-US" dirty="0">
                <a:solidFill>
                  <a:srgbClr val="221E1F"/>
                </a:solidFill>
                <a:latin typeface="方正书宋"/>
              </a:rPr>
              <a:t>；</a:t>
            </a:r>
            <a:endParaRPr lang="en-US" altLang="zh-CN"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输入程序。把编写好的程序通过数控面板输入数控车床；</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装夹工件。坯料装夹在三爪自定心卡盘中，用划线盘校正并夹紧；</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装夹刀具。把外圆刀、内孔车刀、切槽刀按要求依次装入</a:t>
            </a:r>
            <a:r>
              <a:rPr lang="en-US" altLang="zh-CN" sz="1800" b="0" i="0" u="none" strike="noStrike" baseline="0" dirty="0">
                <a:solidFill>
                  <a:srgbClr val="221E1F"/>
                </a:solidFill>
                <a:latin typeface="方正书宋"/>
              </a:rPr>
              <a:t>T01</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T02</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 T03 </a:t>
            </a:r>
            <a:r>
              <a:rPr lang="zh-CN" altLang="en-US" sz="1800" b="0" i="0" u="none" strike="noStrike" baseline="0" dirty="0">
                <a:solidFill>
                  <a:srgbClr val="221E1F"/>
                </a:solidFill>
                <a:latin typeface="方正书宋"/>
              </a:rPr>
              <a:t>号刀位。</a:t>
            </a:r>
            <a:endParaRPr lang="en-US" altLang="zh-CN" sz="1800" b="0" i="0" u="none" strike="noStrike" baseline="0" dirty="0">
              <a:solidFill>
                <a:srgbClr val="221E1F"/>
              </a:solidFill>
              <a:latin typeface="方正书宋"/>
            </a:endParaRPr>
          </a:p>
        </p:txBody>
      </p:sp>
      <p:sp>
        <p:nvSpPr>
          <p:cNvPr id="2" name="文本占位符 5">
            <a:extLst>
              <a:ext uri="{FF2B5EF4-FFF2-40B4-BE49-F238E27FC236}">
                <a16:creationId xmlns:a16="http://schemas.microsoft.com/office/drawing/2014/main" id="{567ECFB1-3FDC-E489-10A7-5C0530995CB5}"/>
              </a:ext>
            </a:extLst>
          </p:cNvPr>
          <p:cNvSpPr txBox="1"/>
          <p:nvPr/>
        </p:nvSpPr>
        <p:spPr>
          <a:xfrm>
            <a:off x="623316" y="3897684"/>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对刀</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三把刀依次采用试切法对刀，通过对刀把操作得到的零偏值分别输入到各自的补偿中，加工时调用。</a:t>
            </a:r>
            <a:endParaRPr lang="en-US" altLang="zh-CN" sz="1800" b="0" i="0" u="none" strike="noStrike" baseline="0" dirty="0">
              <a:solidFill>
                <a:srgbClr val="221E1F"/>
              </a:solidFill>
              <a:latin typeface="方正书宋"/>
            </a:endParaRPr>
          </a:p>
        </p:txBody>
      </p:sp>
      <p:sp>
        <p:nvSpPr>
          <p:cNvPr id="4" name="文本占位符 5">
            <a:extLst>
              <a:ext uri="{FF2B5EF4-FFF2-40B4-BE49-F238E27FC236}">
                <a16:creationId xmlns:a16="http://schemas.microsoft.com/office/drawing/2014/main" id="{86272780-5E7C-88D2-7E5F-C00624071817}"/>
              </a:ext>
            </a:extLst>
          </p:cNvPr>
          <p:cNvSpPr txBox="1"/>
          <p:nvPr/>
        </p:nvSpPr>
        <p:spPr>
          <a:xfrm>
            <a:off x="623316" y="4622048"/>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空运行及仿真</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对输入的程序进行空运行或轨迹仿真，以检验程序是否正。</a:t>
            </a:r>
            <a:endParaRPr lang="en-US" altLang="zh-CN" sz="1800" b="0" i="0" u="none" strike="noStrike" baseline="0" dirty="0">
              <a:solidFill>
                <a:srgbClr val="221E1F"/>
              </a:solidFill>
              <a:latin typeface="方正书宋"/>
            </a:endParaRPr>
          </a:p>
        </p:txBody>
      </p:sp>
      <p:sp>
        <p:nvSpPr>
          <p:cNvPr id="6" name="标题 1">
            <a:extLst>
              <a:ext uri="{FF2B5EF4-FFF2-40B4-BE49-F238E27FC236}">
                <a16:creationId xmlns:a16="http://schemas.microsoft.com/office/drawing/2014/main" id="{E4D76649-4045-422C-8AE9-F0EFFB15EA48}"/>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spTree>
    <p:extLst>
      <p:ext uri="{BB962C8B-B14F-4D97-AF65-F5344CB8AC3E}">
        <p14:creationId xmlns:p14="http://schemas.microsoft.com/office/powerpoint/2010/main" val="20829204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2" name="文本占位符 5">
            <a:extLst>
              <a:ext uri="{FF2B5EF4-FFF2-40B4-BE49-F238E27FC236}">
                <a16:creationId xmlns:a16="http://schemas.microsoft.com/office/drawing/2014/main" id="{C475A55B-157E-DBB1-F56E-A37E6DE5940B}"/>
              </a:ext>
            </a:extLst>
          </p:cNvPr>
          <p:cNvSpPr txBox="1"/>
          <p:nvPr/>
        </p:nvSpPr>
        <p:spPr>
          <a:xfrm>
            <a:off x="623317" y="1679833"/>
            <a:ext cx="10455361"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4. </a:t>
            </a:r>
            <a:r>
              <a:rPr lang="zh-CN" altLang="en-US" b="1" dirty="0">
                <a:solidFill>
                  <a:schemeClr val="accent1"/>
                </a:solidFill>
                <a:latin typeface="方正书宋"/>
              </a:rPr>
              <a:t>零件自动加工</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选择自动加工模式，打开程序，调好进给倍率，按下数控启动按钮进行自动加工。</a:t>
            </a:r>
            <a:endParaRPr lang="en-US" altLang="zh-CN" sz="1800" b="0" i="0" u="none" strike="noStrike" baseline="0" dirty="0">
              <a:solidFill>
                <a:srgbClr val="221E1F"/>
              </a:solidFill>
              <a:latin typeface="方正书宋"/>
            </a:endParaRPr>
          </a:p>
        </p:txBody>
      </p:sp>
      <p:sp>
        <p:nvSpPr>
          <p:cNvPr id="2" name="文本占位符 5">
            <a:extLst>
              <a:ext uri="{FF2B5EF4-FFF2-40B4-BE49-F238E27FC236}">
                <a16:creationId xmlns:a16="http://schemas.microsoft.com/office/drawing/2014/main" id="{567ECFB1-3FDC-E489-10A7-5C0530995CB5}"/>
              </a:ext>
            </a:extLst>
          </p:cNvPr>
          <p:cNvSpPr txBox="1"/>
          <p:nvPr/>
        </p:nvSpPr>
        <p:spPr>
          <a:xfrm>
            <a:off x="623316" y="2483577"/>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5. </a:t>
            </a:r>
            <a:r>
              <a:rPr lang="zh-CN" altLang="en-US" b="1" dirty="0">
                <a:solidFill>
                  <a:schemeClr val="accent1"/>
                </a:solidFill>
                <a:latin typeface="方正书宋"/>
              </a:rPr>
              <a:t>零件检测</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选择</a:t>
            </a:r>
            <a:r>
              <a:rPr lang="en-US" altLang="zh-CN" sz="1800" b="0" i="0" u="none" strike="noStrike" baseline="0" dirty="0">
                <a:solidFill>
                  <a:srgbClr val="221E1F"/>
                </a:solidFill>
                <a:latin typeface="方正书宋"/>
              </a:rPr>
              <a:t>0~150mm </a:t>
            </a:r>
            <a:r>
              <a:rPr lang="zh-CN" altLang="en-US" sz="1800" b="0" i="0" u="none" strike="noStrike" baseline="0" dirty="0">
                <a:solidFill>
                  <a:srgbClr val="221E1F"/>
                </a:solidFill>
                <a:latin typeface="方正书宋"/>
              </a:rPr>
              <a:t>的游标卡尺、</a:t>
            </a:r>
            <a:r>
              <a:rPr lang="en-US" altLang="zh-CN" sz="1800" b="0" i="0" u="none" strike="noStrike" baseline="0" dirty="0">
                <a:solidFill>
                  <a:srgbClr val="221E1F"/>
                </a:solidFill>
                <a:latin typeface="方正书宋"/>
              </a:rPr>
              <a:t>0~25mm </a:t>
            </a:r>
            <a:r>
              <a:rPr lang="zh-CN" altLang="en-US" sz="1800" b="0" i="0" u="none" strike="noStrike" baseline="0" dirty="0">
                <a:solidFill>
                  <a:srgbClr val="221E1F"/>
                </a:solidFill>
                <a:latin typeface="方正书宋"/>
              </a:rPr>
              <a:t>的内径千分尺测量各相应尺寸。</a:t>
            </a:r>
            <a:endParaRPr lang="en-US" altLang="zh-CN" sz="1800" b="0" i="0" u="none" strike="noStrike" baseline="0" dirty="0">
              <a:solidFill>
                <a:srgbClr val="221E1F"/>
              </a:solidFill>
              <a:latin typeface="方正书宋"/>
            </a:endParaRPr>
          </a:p>
        </p:txBody>
      </p:sp>
      <p:sp>
        <p:nvSpPr>
          <p:cNvPr id="4" name="文本占位符 5">
            <a:extLst>
              <a:ext uri="{FF2B5EF4-FFF2-40B4-BE49-F238E27FC236}">
                <a16:creationId xmlns:a16="http://schemas.microsoft.com/office/drawing/2014/main" id="{86272780-5E7C-88D2-7E5F-C00624071817}"/>
              </a:ext>
            </a:extLst>
          </p:cNvPr>
          <p:cNvSpPr txBox="1"/>
          <p:nvPr/>
        </p:nvSpPr>
        <p:spPr>
          <a:xfrm>
            <a:off x="623316" y="3261034"/>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6. </a:t>
            </a:r>
            <a:r>
              <a:rPr lang="zh-CN" altLang="en-US" b="1" dirty="0">
                <a:solidFill>
                  <a:schemeClr val="accent1"/>
                </a:solidFill>
                <a:latin typeface="方正书宋"/>
              </a:rPr>
              <a:t>加工结束</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清理车床</a:t>
            </a:r>
            <a:endParaRPr lang="en-US" altLang="zh-CN" sz="1800" b="0" i="0" u="none" strike="noStrike" baseline="0" dirty="0">
              <a:solidFill>
                <a:srgbClr val="221E1F"/>
              </a:solidFill>
              <a:latin typeface="方正书宋"/>
            </a:endParaRPr>
          </a:p>
        </p:txBody>
      </p:sp>
      <p:sp>
        <p:nvSpPr>
          <p:cNvPr id="6" name="标题 1">
            <a:extLst>
              <a:ext uri="{FF2B5EF4-FFF2-40B4-BE49-F238E27FC236}">
                <a16:creationId xmlns:a16="http://schemas.microsoft.com/office/drawing/2014/main" id="{A3B57560-B1F1-4FA1-5CC4-E20618445A0B}"/>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sp>
        <p:nvSpPr>
          <p:cNvPr id="5" name="标题 3">
            <a:extLst>
              <a:ext uri="{FF2B5EF4-FFF2-40B4-BE49-F238E27FC236}">
                <a16:creationId xmlns:a16="http://schemas.microsoft.com/office/drawing/2014/main" id="{207D9A86-AAB1-C75F-BCB7-3538BB3E4347}"/>
              </a:ext>
            </a:extLst>
          </p:cNvPr>
          <p:cNvSpPr txBox="1">
            <a:spLocks/>
          </p:cNvSpPr>
          <p:nvPr/>
        </p:nvSpPr>
        <p:spPr>
          <a:xfrm>
            <a:off x="4117374" y="1155586"/>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实操加工</a:t>
            </a:r>
          </a:p>
        </p:txBody>
      </p:sp>
    </p:spTree>
    <p:extLst>
      <p:ext uri="{BB962C8B-B14F-4D97-AF65-F5344CB8AC3E}">
        <p14:creationId xmlns:p14="http://schemas.microsoft.com/office/powerpoint/2010/main" val="16899089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3116191" y="2705908"/>
            <a:ext cx="595961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3600" dirty="0">
                <a:solidFill>
                  <a:schemeClr val="accent1"/>
                </a:solidFill>
                <a:latin typeface="Arial" panose="020B0604020202020204" pitchFamily="34" charset="0"/>
                <a:ea typeface="微软雅黑" panose="020B0503020204020204" pitchFamily="34" charset="-122"/>
              </a:rPr>
              <a:t>实操训练二：内沟槽的加工</a:t>
            </a:r>
          </a:p>
        </p:txBody>
      </p:sp>
      <p:sp>
        <p:nvSpPr>
          <p:cNvPr id="9" name="标题 1">
            <a:extLst>
              <a:ext uri="{FF2B5EF4-FFF2-40B4-BE49-F238E27FC236}">
                <a16:creationId xmlns:a16="http://schemas.microsoft.com/office/drawing/2014/main" id="{7836C7CA-435C-905C-4898-9EA1DB6BD36D}"/>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spTree>
    <p:extLst>
      <p:ext uri="{BB962C8B-B14F-4D97-AF65-F5344CB8AC3E}">
        <p14:creationId xmlns:p14="http://schemas.microsoft.com/office/powerpoint/2010/main" val="21134496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4117374" y="1141015"/>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
        <p:nvSpPr>
          <p:cNvPr id="12" name="文本占位符 5">
            <a:extLst>
              <a:ext uri="{FF2B5EF4-FFF2-40B4-BE49-F238E27FC236}">
                <a16:creationId xmlns:a16="http://schemas.microsoft.com/office/drawing/2014/main" id="{C475A55B-157E-DBB1-F56E-A37E6DE5940B}"/>
              </a:ext>
            </a:extLst>
          </p:cNvPr>
          <p:cNvSpPr txBox="1"/>
          <p:nvPr/>
        </p:nvSpPr>
        <p:spPr>
          <a:xfrm>
            <a:off x="818566" y="1787749"/>
            <a:ext cx="7815295" cy="430970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零件几何特点</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毛坯尺寸为</a:t>
            </a:r>
            <a:r>
              <a:rPr lang="el-GR" altLang="zh-CN" sz="1800" b="0" i="0" u="none" strike="noStrike" baseline="0" dirty="0">
                <a:solidFill>
                  <a:srgbClr val="221E1F"/>
                </a:solidFill>
                <a:latin typeface="方正书宋"/>
              </a:rPr>
              <a:t>φ</a:t>
            </a:r>
            <a:r>
              <a:rPr lang="en-US" altLang="zh-CN" sz="1800" b="0" i="0" u="none" strike="noStrike" baseline="0" dirty="0">
                <a:solidFill>
                  <a:srgbClr val="221E1F"/>
                </a:solidFill>
                <a:latin typeface="方正书宋"/>
              </a:rPr>
              <a:t>80</a:t>
            </a:r>
            <a:r>
              <a:rPr lang="el-GR" altLang="zh-CN"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83mm</a:t>
            </a:r>
            <a:r>
              <a:rPr lang="zh-CN" altLang="en-US" sz="1800" b="0" i="0" u="none" strike="noStrike" baseline="0" dirty="0">
                <a:solidFill>
                  <a:srgbClr val="221E1F"/>
                </a:solidFill>
                <a:latin typeface="方正书宋"/>
              </a:rPr>
              <a:t>，外形不加工 ；</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 需要加工</a:t>
            </a:r>
            <a:r>
              <a:rPr lang="en-US" altLang="zh-CN" sz="1800" b="0" i="0" u="none" strike="noStrike" baseline="0" dirty="0">
                <a:solidFill>
                  <a:srgbClr val="221E1F"/>
                </a:solidFill>
                <a:latin typeface="方正书宋"/>
              </a:rPr>
              <a:t>φ40mm</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φ30mm </a:t>
            </a:r>
            <a:r>
              <a:rPr lang="zh-CN" altLang="en-US" sz="1800" b="0" i="0" u="none" strike="noStrike" baseline="0" dirty="0">
                <a:solidFill>
                  <a:srgbClr val="221E1F"/>
                </a:solidFill>
                <a:latin typeface="方正书宋"/>
              </a:rPr>
              <a:t>内孔，</a:t>
            </a:r>
            <a:r>
              <a:rPr lang="en-US" altLang="zh-CN" sz="1800" b="0" i="0" u="none" strike="noStrike" baseline="0" dirty="0">
                <a:solidFill>
                  <a:srgbClr val="221E1F"/>
                </a:solidFill>
                <a:latin typeface="方正书宋"/>
              </a:rPr>
              <a:t>φ48×5 mm </a:t>
            </a:r>
            <a:r>
              <a:rPr lang="zh-CN" altLang="en-US" sz="1800" b="0" i="0" u="none" strike="noStrike" baseline="0" dirty="0">
                <a:solidFill>
                  <a:srgbClr val="221E1F"/>
                </a:solidFill>
                <a:latin typeface="方正书宋"/>
              </a:rPr>
              <a:t>内外沟槽，倒角等。</a:t>
            </a:r>
            <a:endParaRPr lang="en-US" altLang="zh-CN" sz="1800" b="0" i="0" u="none" strike="noStrike" baseline="0" dirty="0">
              <a:solidFill>
                <a:srgbClr val="221E1F"/>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确定装夹方案</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该零件采用三爪自定心卡盘装夹。</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零件轮廓简单，一次装夹就可完成加工。</a:t>
            </a:r>
            <a:endParaRPr lang="en-US" altLang="zh-CN" sz="1800" b="0" i="0" u="none" strike="noStrike" baseline="0" dirty="0">
              <a:solidFill>
                <a:srgbClr val="221E1F"/>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确定加工顺序</a:t>
            </a:r>
            <a:endParaRPr lang="en-US" altLang="zh-CN" b="1" dirty="0">
              <a:solidFill>
                <a:schemeClr val="accent1"/>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本零件加工外圆，根据零件图样要求</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加工过程为： </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按</a:t>
            </a:r>
            <a:r>
              <a:rPr lang="en-US" altLang="zh-CN" sz="1800" b="0" i="0" u="none" strike="noStrike" baseline="0" dirty="0">
                <a:solidFill>
                  <a:srgbClr val="221E1F"/>
                </a:solidFill>
                <a:latin typeface="方正书宋"/>
              </a:rPr>
              <a:t>φ80×83mm </a:t>
            </a:r>
            <a:r>
              <a:rPr lang="zh-CN" altLang="en-US" sz="1800" b="0" i="0" u="none" strike="noStrike" baseline="0" dirty="0">
                <a:solidFill>
                  <a:srgbClr val="221E1F"/>
                </a:solidFill>
                <a:latin typeface="方正书宋"/>
              </a:rPr>
              <a:t>下料→钻中心孔→钻孔</a:t>
            </a:r>
            <a:r>
              <a:rPr lang="en-US" altLang="zh-CN" sz="1800" b="0" i="0" u="none" strike="noStrike" baseline="0" dirty="0">
                <a:solidFill>
                  <a:srgbClr val="221E1F"/>
                </a:solidFill>
                <a:latin typeface="方正书宋"/>
              </a:rPr>
              <a:t>φ28×45mm →</a:t>
            </a:r>
            <a:r>
              <a:rPr lang="zh-CN" altLang="en-US" sz="1800" b="0" i="0" u="none" strike="noStrike" baseline="0" dirty="0">
                <a:solidFill>
                  <a:srgbClr val="221E1F"/>
                </a:solidFill>
                <a:latin typeface="方正书宋"/>
              </a:rPr>
              <a:t>用</a:t>
            </a:r>
            <a:r>
              <a:rPr lang="en-US" altLang="zh-CN" sz="1800" b="0" i="0" u="none" strike="noStrike" baseline="0" dirty="0">
                <a:solidFill>
                  <a:srgbClr val="221E1F"/>
                </a:solidFill>
                <a:latin typeface="方正书宋"/>
              </a:rPr>
              <a:t>G71</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G70 </a:t>
            </a:r>
            <a:r>
              <a:rPr lang="zh-CN" altLang="en-US" sz="1800" b="0" i="0" u="none" strike="noStrike" baseline="0" dirty="0">
                <a:solidFill>
                  <a:srgbClr val="221E1F"/>
                </a:solidFill>
                <a:latin typeface="方正书宋"/>
              </a:rPr>
              <a:t>指令粗、精车内孔并倒内角→用</a:t>
            </a:r>
            <a:r>
              <a:rPr lang="en-US" altLang="zh-CN" sz="1800" b="0" i="0" u="none" strike="noStrike" baseline="0" dirty="0">
                <a:solidFill>
                  <a:srgbClr val="221E1F"/>
                </a:solidFill>
                <a:latin typeface="方正书宋"/>
              </a:rPr>
              <a:t>G01 </a:t>
            </a:r>
            <a:r>
              <a:rPr lang="zh-CN" altLang="en-US" sz="1800" b="0" i="0" u="none" strike="noStrike" baseline="0" dirty="0">
                <a:solidFill>
                  <a:srgbClr val="221E1F"/>
                </a:solidFill>
                <a:latin typeface="方正书宋"/>
              </a:rPr>
              <a:t>指令切内沟槽至要求尺寸→去毛刺→检验。</a:t>
            </a:r>
            <a:endParaRPr lang="en-US" altLang="zh-CN" dirty="0">
              <a:solidFill>
                <a:srgbClr val="221E1F"/>
              </a:solidFill>
              <a:latin typeface="方正书宋"/>
            </a:endParaRPr>
          </a:p>
        </p:txBody>
      </p:sp>
      <p:sp>
        <p:nvSpPr>
          <p:cNvPr id="9" name="标题 1">
            <a:extLst>
              <a:ext uri="{FF2B5EF4-FFF2-40B4-BE49-F238E27FC236}">
                <a16:creationId xmlns:a16="http://schemas.microsoft.com/office/drawing/2014/main" id="{7836C7CA-435C-905C-4898-9EA1DB6BD36D}"/>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sp>
        <p:nvSpPr>
          <p:cNvPr id="15" name="文本框 14">
            <a:extLst>
              <a:ext uri="{FF2B5EF4-FFF2-40B4-BE49-F238E27FC236}">
                <a16:creationId xmlns:a16="http://schemas.microsoft.com/office/drawing/2014/main" id="{F008B42F-B2E8-B505-F7DB-4D5FE7405545}"/>
              </a:ext>
            </a:extLst>
          </p:cNvPr>
          <p:cNvSpPr txBox="1"/>
          <p:nvPr/>
        </p:nvSpPr>
        <p:spPr>
          <a:xfrm>
            <a:off x="9157031" y="5163426"/>
            <a:ext cx="1907240" cy="338554"/>
          </a:xfrm>
          <a:prstGeom prst="rect">
            <a:avLst/>
          </a:prstGeom>
          <a:noFill/>
        </p:spPr>
        <p:txBody>
          <a:bodyPr wrap="square">
            <a:spAutoFit/>
          </a:bodyPr>
          <a:lstStyle/>
          <a:p>
            <a:pPr algn="ctr"/>
            <a:r>
              <a:rPr lang="zh-CN" altLang="en-US" sz="1600" b="1" spc="-150" dirty="0">
                <a:solidFill>
                  <a:srgbClr val="221E1F"/>
                </a:solidFill>
                <a:latin typeface="方正书宋"/>
              </a:rPr>
              <a:t>内沟槽加工零件图</a:t>
            </a:r>
            <a:endParaRPr lang="zh-CN" altLang="en-US" sz="1600" b="1" spc="-150" dirty="0"/>
          </a:p>
        </p:txBody>
      </p:sp>
      <p:pic>
        <p:nvPicPr>
          <p:cNvPr id="5" name="图片 4">
            <a:extLst>
              <a:ext uri="{FF2B5EF4-FFF2-40B4-BE49-F238E27FC236}">
                <a16:creationId xmlns:a16="http://schemas.microsoft.com/office/drawing/2014/main" id="{5335707B-9746-025A-1B36-3ED814306C05}"/>
              </a:ext>
            </a:extLst>
          </p:cNvPr>
          <p:cNvPicPr>
            <a:picLocks noChangeAspect="1"/>
          </p:cNvPicPr>
          <p:nvPr/>
        </p:nvPicPr>
        <p:blipFill>
          <a:blip r:embed="rId3"/>
          <a:stretch>
            <a:fillRect/>
          </a:stretch>
        </p:blipFill>
        <p:spPr>
          <a:xfrm>
            <a:off x="8238308" y="2425626"/>
            <a:ext cx="3744686" cy="2725130"/>
          </a:xfrm>
          <a:prstGeom prst="rect">
            <a:avLst/>
          </a:prstGeom>
        </p:spPr>
      </p:pic>
    </p:spTree>
    <p:extLst>
      <p:ext uri="{BB962C8B-B14F-4D97-AF65-F5344CB8AC3E}">
        <p14:creationId xmlns:p14="http://schemas.microsoft.com/office/powerpoint/2010/main" val="2037144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2" name="文本占位符 5">
            <a:extLst>
              <a:ext uri="{FF2B5EF4-FFF2-40B4-BE49-F238E27FC236}">
                <a16:creationId xmlns:a16="http://schemas.microsoft.com/office/drawing/2014/main" id="{C475A55B-157E-DBB1-F56E-A37E6DE5940B}"/>
              </a:ext>
            </a:extLst>
          </p:cNvPr>
          <p:cNvSpPr txBox="1"/>
          <p:nvPr/>
        </p:nvSpPr>
        <p:spPr>
          <a:xfrm>
            <a:off x="850303" y="1724522"/>
            <a:ext cx="2896784" cy="453130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4. </a:t>
            </a:r>
            <a:r>
              <a:rPr lang="zh-CN" altLang="en-US" b="1" dirty="0">
                <a:solidFill>
                  <a:schemeClr val="accent1"/>
                </a:solidFill>
                <a:latin typeface="方正书宋"/>
              </a:rPr>
              <a:t>确定切削参数</a:t>
            </a:r>
            <a:endParaRPr lang="en-US" altLang="zh-CN" b="1" dirty="0">
              <a:solidFill>
                <a:schemeClr val="accent1"/>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5. </a:t>
            </a:r>
            <a:r>
              <a:rPr lang="zh-CN" altLang="en-US" b="1" dirty="0">
                <a:solidFill>
                  <a:schemeClr val="accent1"/>
                </a:solidFill>
                <a:latin typeface="方正书宋"/>
              </a:rPr>
              <a:t>选择工、量、刀具</a:t>
            </a:r>
            <a:endParaRPr lang="en-US" altLang="zh-CN" b="1" dirty="0">
              <a:solidFill>
                <a:schemeClr val="accent1"/>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b="1" dirty="0">
                <a:solidFill>
                  <a:schemeClr val="accent1"/>
                </a:solidFill>
                <a:latin typeface="方正书宋"/>
              </a:rPr>
              <a:t>工具选择：</a:t>
            </a:r>
            <a:r>
              <a:rPr lang="zh-CN" altLang="en-US" sz="1800" b="0" i="0" u="none" strike="noStrike" baseline="0" dirty="0">
                <a:solidFill>
                  <a:srgbClr val="221E1F"/>
                </a:solidFill>
                <a:latin typeface="方正书宋"/>
              </a:rPr>
              <a:t>工件装夹在三爪卡盘中，用划线盘校正；</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b="1" dirty="0">
                <a:solidFill>
                  <a:schemeClr val="accent1"/>
                </a:solidFill>
                <a:latin typeface="方正书宋"/>
              </a:rPr>
              <a:t>量具选择</a:t>
            </a:r>
            <a:r>
              <a:rPr lang="zh-CN" altLang="en-US" dirty="0">
                <a:solidFill>
                  <a:srgbClr val="221E1F"/>
                </a:solidFill>
                <a:latin typeface="方正书宋"/>
              </a:rPr>
              <a:t>：</a:t>
            </a:r>
            <a:r>
              <a:rPr lang="zh-CN" altLang="en-US" sz="1800" b="0" i="0" u="none" strike="noStrike" baseline="0" dirty="0">
                <a:solidFill>
                  <a:srgbClr val="221E1F"/>
                </a:solidFill>
                <a:latin typeface="方正书宋"/>
              </a:rPr>
              <a:t>内孔用内测百分尺测量，长度用游标卡尺测量，内沟槽用样板检测；</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b="1" dirty="0">
                <a:solidFill>
                  <a:schemeClr val="accent1"/>
                </a:solidFill>
                <a:latin typeface="方正书宋"/>
              </a:rPr>
              <a:t>刀具选择</a:t>
            </a:r>
            <a:r>
              <a:rPr lang="zh-CN" altLang="en-US" dirty="0">
                <a:solidFill>
                  <a:srgbClr val="221E1F"/>
                </a:solidFill>
                <a:latin typeface="方正书宋"/>
              </a:rPr>
              <a:t>：选择</a:t>
            </a:r>
            <a:r>
              <a:rPr lang="zh-CN" altLang="en-US" sz="1800" b="0" i="0" u="none" strike="noStrike" baseline="0" dirty="0">
                <a:solidFill>
                  <a:srgbClr val="221E1F"/>
                </a:solidFill>
                <a:latin typeface="方正书宋"/>
              </a:rPr>
              <a:t>主偏角大于等于</a:t>
            </a:r>
            <a:r>
              <a:rPr lang="en-US" altLang="zh-CN" sz="1800" b="0" i="0" u="none" strike="noStrike" baseline="0" dirty="0">
                <a:solidFill>
                  <a:srgbClr val="221E1F"/>
                </a:solidFill>
                <a:latin typeface="方正书宋"/>
              </a:rPr>
              <a:t>90°</a:t>
            </a:r>
            <a:r>
              <a:rPr lang="zh-CN" altLang="en-US" sz="1800" b="0" i="0" u="none" strike="noStrike" baseline="0" dirty="0">
                <a:solidFill>
                  <a:srgbClr val="221E1F"/>
                </a:solidFill>
                <a:latin typeface="方正书宋"/>
              </a:rPr>
              <a:t>的盲孔车刀。</a:t>
            </a:r>
            <a:endParaRPr lang="en-US" altLang="zh-CN" b="1" dirty="0">
              <a:solidFill>
                <a:schemeClr val="accent1"/>
              </a:solidFill>
              <a:latin typeface="方正书宋"/>
            </a:endParaRPr>
          </a:p>
        </p:txBody>
      </p:sp>
      <p:sp>
        <p:nvSpPr>
          <p:cNvPr id="4" name="标题 1">
            <a:extLst>
              <a:ext uri="{FF2B5EF4-FFF2-40B4-BE49-F238E27FC236}">
                <a16:creationId xmlns:a16="http://schemas.microsoft.com/office/drawing/2014/main" id="{3EA8B85E-6301-D86C-CAAD-1D53FB7F5553}"/>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graphicFrame>
        <p:nvGraphicFramePr>
          <p:cNvPr id="5" name="表格 4">
            <a:extLst>
              <a:ext uri="{FF2B5EF4-FFF2-40B4-BE49-F238E27FC236}">
                <a16:creationId xmlns:a16="http://schemas.microsoft.com/office/drawing/2014/main" id="{0294D39C-E61D-2400-096F-F8659DC9AA4A}"/>
              </a:ext>
            </a:extLst>
          </p:cNvPr>
          <p:cNvGraphicFramePr>
            <a:graphicFrameLocks noGrp="1"/>
          </p:cNvGraphicFramePr>
          <p:nvPr>
            <p:extLst>
              <p:ext uri="{D42A27DB-BD31-4B8C-83A1-F6EECF244321}">
                <p14:modId xmlns:p14="http://schemas.microsoft.com/office/powerpoint/2010/main" val="580115761"/>
              </p:ext>
            </p:extLst>
          </p:nvPr>
        </p:nvGraphicFramePr>
        <p:xfrm>
          <a:off x="3782728" y="1715808"/>
          <a:ext cx="8197973" cy="4548735"/>
        </p:xfrm>
        <a:graphic>
          <a:graphicData uri="http://schemas.openxmlformats.org/drawingml/2006/table">
            <a:tbl>
              <a:tblPr firstRow="1" bandRow="1">
                <a:tableStyleId>{5C22544A-7EE6-4342-B048-85BDC9FD1C3A}</a:tableStyleId>
              </a:tblPr>
              <a:tblGrid>
                <a:gridCol w="819798">
                  <a:extLst>
                    <a:ext uri="{9D8B030D-6E8A-4147-A177-3AD203B41FA5}">
                      <a16:colId xmlns:a16="http://schemas.microsoft.com/office/drawing/2014/main" val="1561071239"/>
                    </a:ext>
                  </a:extLst>
                </a:gridCol>
                <a:gridCol w="819798">
                  <a:extLst>
                    <a:ext uri="{9D8B030D-6E8A-4147-A177-3AD203B41FA5}">
                      <a16:colId xmlns:a16="http://schemas.microsoft.com/office/drawing/2014/main" val="2897233387"/>
                    </a:ext>
                  </a:extLst>
                </a:gridCol>
                <a:gridCol w="657493">
                  <a:extLst>
                    <a:ext uri="{9D8B030D-6E8A-4147-A177-3AD203B41FA5}">
                      <a16:colId xmlns:a16="http://schemas.microsoft.com/office/drawing/2014/main" val="3106941086"/>
                    </a:ext>
                  </a:extLst>
                </a:gridCol>
                <a:gridCol w="1060871">
                  <a:extLst>
                    <a:ext uri="{9D8B030D-6E8A-4147-A177-3AD203B41FA5}">
                      <a16:colId xmlns:a16="http://schemas.microsoft.com/office/drawing/2014/main" val="2629949972"/>
                    </a:ext>
                  </a:extLst>
                </a:gridCol>
                <a:gridCol w="741027">
                  <a:extLst>
                    <a:ext uri="{9D8B030D-6E8A-4147-A177-3AD203B41FA5}">
                      <a16:colId xmlns:a16="http://schemas.microsoft.com/office/drawing/2014/main" val="3794644612"/>
                    </a:ext>
                  </a:extLst>
                </a:gridCol>
                <a:gridCol w="819798">
                  <a:extLst>
                    <a:ext uri="{9D8B030D-6E8A-4147-A177-3AD203B41FA5}">
                      <a16:colId xmlns:a16="http://schemas.microsoft.com/office/drawing/2014/main" val="4085759175"/>
                    </a:ext>
                  </a:extLst>
                </a:gridCol>
                <a:gridCol w="819798">
                  <a:extLst>
                    <a:ext uri="{9D8B030D-6E8A-4147-A177-3AD203B41FA5}">
                      <a16:colId xmlns:a16="http://schemas.microsoft.com/office/drawing/2014/main" val="3064957098"/>
                    </a:ext>
                  </a:extLst>
                </a:gridCol>
                <a:gridCol w="915962">
                  <a:extLst>
                    <a:ext uri="{9D8B030D-6E8A-4147-A177-3AD203B41FA5}">
                      <a16:colId xmlns:a16="http://schemas.microsoft.com/office/drawing/2014/main" val="1053340887"/>
                    </a:ext>
                  </a:extLst>
                </a:gridCol>
                <a:gridCol w="723630">
                  <a:extLst>
                    <a:ext uri="{9D8B030D-6E8A-4147-A177-3AD203B41FA5}">
                      <a16:colId xmlns:a16="http://schemas.microsoft.com/office/drawing/2014/main" val="189980174"/>
                    </a:ext>
                  </a:extLst>
                </a:gridCol>
                <a:gridCol w="819798">
                  <a:extLst>
                    <a:ext uri="{9D8B030D-6E8A-4147-A177-3AD203B41FA5}">
                      <a16:colId xmlns:a16="http://schemas.microsoft.com/office/drawing/2014/main" val="473140226"/>
                    </a:ext>
                  </a:extLst>
                </a:gridCol>
              </a:tblGrid>
              <a:tr h="283920">
                <a:tc rowSpan="2" gridSpan="3">
                  <a:txBody>
                    <a:bodyPr/>
                    <a:lstStyle/>
                    <a:p>
                      <a:pPr algn="ctr"/>
                      <a:endParaRPr lang="zh-CN" altLang="en-US" sz="1100" dirty="0"/>
                    </a:p>
                  </a:txBody>
                  <a:tcPr/>
                </a:tc>
                <a:tc rowSpan="2" hMerge="1">
                  <a:txBody>
                    <a:bodyPr/>
                    <a:lstStyle/>
                    <a:p>
                      <a:pPr algn="ctr"/>
                      <a:endParaRPr lang="zh-CN" altLang="en-US" sz="1400" dirty="0"/>
                    </a:p>
                  </a:txBody>
                  <a:tcPr/>
                </a:tc>
                <a:tc rowSpan="2" hMerge="1">
                  <a:txBody>
                    <a:bodyPr/>
                    <a:lstStyle/>
                    <a:p>
                      <a:pPr algn="ctr"/>
                      <a:endParaRPr lang="zh-CN" altLang="en-US" sz="1400" dirty="0"/>
                    </a:p>
                  </a:txBody>
                  <a:tcPr/>
                </a:tc>
                <a:tc rowSpan="2">
                  <a:txBody>
                    <a:bodyPr/>
                    <a:lstStyle/>
                    <a:p>
                      <a:pPr algn="ctr"/>
                      <a:r>
                        <a:rPr lang="zh-CN" altLang="en-US" sz="1100" dirty="0"/>
                        <a:t>数控加工工艺过程卡</a:t>
                      </a:r>
                    </a:p>
                  </a:txBody>
                  <a:tcPr/>
                </a:tc>
                <a:tc gridSpan="3">
                  <a:txBody>
                    <a:bodyPr/>
                    <a:lstStyle/>
                    <a:p>
                      <a:pPr algn="ctr"/>
                      <a:r>
                        <a:rPr lang="zh-CN" altLang="en-US" sz="1100" dirty="0"/>
                        <a:t>产品名称或代号</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100" dirty="0"/>
                        <a:t>零件名称</a:t>
                      </a:r>
                    </a:p>
                  </a:txBody>
                  <a:tcPr/>
                </a:tc>
                <a:tc gridSpan="2">
                  <a:txBody>
                    <a:bodyPr/>
                    <a:lstStyle/>
                    <a:p>
                      <a:pPr algn="ctr"/>
                      <a:r>
                        <a:rPr lang="zh-CN" altLang="en-US" sz="1100" dirty="0"/>
                        <a:t>零件图号</a:t>
                      </a:r>
                    </a:p>
                  </a:txBody>
                  <a:tcPr/>
                </a:tc>
                <a:tc hMerge="1">
                  <a:txBody>
                    <a:bodyPr/>
                    <a:lstStyle/>
                    <a:p>
                      <a:endParaRPr lang="zh-CN" altLang="en-US" dirty="0"/>
                    </a:p>
                  </a:txBody>
                  <a:tcPr/>
                </a:tc>
                <a:extLst>
                  <a:ext uri="{0D108BD9-81ED-4DB2-BD59-A6C34878D82A}">
                    <a16:rowId xmlns:a16="http://schemas.microsoft.com/office/drawing/2014/main" val="3436261034"/>
                  </a:ext>
                </a:extLst>
              </a:tr>
              <a:tr h="283920">
                <a:tc gridSpan="3" vMerge="1">
                  <a:txBody>
                    <a:bodyPr/>
                    <a:lstStyle/>
                    <a:p>
                      <a:pPr algn="ctr"/>
                      <a:endParaRPr lang="zh-CN" altLang="en-US" sz="1400" dirty="0"/>
                    </a:p>
                  </a:txBody>
                  <a:tcPr/>
                </a:tc>
                <a:tc hMerge="1" vMerge="1">
                  <a:txBody>
                    <a:bodyPr/>
                    <a:lstStyle/>
                    <a:p>
                      <a:pPr algn="ctr"/>
                      <a:endParaRPr lang="zh-CN" altLang="en-US" sz="1400"/>
                    </a:p>
                  </a:txBody>
                  <a:tcPr/>
                </a:tc>
                <a:tc hMerge="1" vMerge="1">
                  <a:txBody>
                    <a:bodyPr/>
                    <a:lstStyle/>
                    <a:p>
                      <a:pPr algn="ctr"/>
                      <a:endParaRPr lang="zh-CN" altLang="en-US" sz="1400" dirty="0"/>
                    </a:p>
                  </a:txBody>
                  <a:tcPr/>
                </a:tc>
                <a:tc vMerge="1">
                  <a:txBody>
                    <a:bodyPr/>
                    <a:lstStyle/>
                    <a:p>
                      <a:pPr algn="ctr"/>
                      <a:endParaRPr lang="zh-CN" altLang="en-US" sz="1400" dirty="0"/>
                    </a:p>
                  </a:txBody>
                  <a:tcPr/>
                </a:tc>
                <a:tc gridSpan="3">
                  <a:txBody>
                    <a:bodyPr/>
                    <a:lstStyle/>
                    <a:p>
                      <a:pPr algn="ctr"/>
                      <a:endParaRPr lang="zh-CN" altLang="en-US" sz="1100" dirty="0"/>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100" dirty="0"/>
                        <a:t>拨环</a:t>
                      </a:r>
                    </a:p>
                  </a:txBody>
                  <a:tcPr/>
                </a:tc>
                <a:tc gridSpan="2">
                  <a:txBody>
                    <a:bodyPr/>
                    <a:lstStyle/>
                    <a:p>
                      <a:pPr algn="ctr"/>
                      <a:endParaRPr lang="zh-CN" altLang="en-US" sz="1100" dirty="0"/>
                    </a:p>
                  </a:txBody>
                  <a:tcPr/>
                </a:tc>
                <a:tc hMerge="1">
                  <a:txBody>
                    <a:bodyPr/>
                    <a:lstStyle/>
                    <a:p>
                      <a:endParaRPr lang="zh-CN" altLang="en-US" dirty="0"/>
                    </a:p>
                  </a:txBody>
                  <a:tcPr/>
                </a:tc>
                <a:extLst>
                  <a:ext uri="{0D108BD9-81ED-4DB2-BD59-A6C34878D82A}">
                    <a16:rowId xmlns:a16="http://schemas.microsoft.com/office/drawing/2014/main" val="2543110162"/>
                  </a:ext>
                </a:extLst>
              </a:tr>
              <a:tr h="283920">
                <a:tc gridSpan="3">
                  <a:txBody>
                    <a:bodyPr/>
                    <a:lstStyle/>
                    <a:p>
                      <a:pPr algn="ctr"/>
                      <a:r>
                        <a:rPr lang="zh-CN" altLang="en-US" sz="1100" dirty="0"/>
                        <a:t>材料</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100" dirty="0"/>
                        <a:t>程序编号</a:t>
                      </a:r>
                    </a:p>
                  </a:txBody>
                  <a:tcPr/>
                </a:tc>
                <a:tc gridSpan="3">
                  <a:txBody>
                    <a:bodyPr/>
                    <a:lstStyle/>
                    <a:p>
                      <a:pPr algn="ctr"/>
                      <a:r>
                        <a:rPr lang="zh-CN" altLang="en-US" sz="1100" dirty="0"/>
                        <a:t>夹具名称</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100" dirty="0"/>
                        <a:t>加工设备</a:t>
                      </a:r>
                    </a:p>
                  </a:txBody>
                  <a:tcPr/>
                </a:tc>
                <a:tc gridSpan="2">
                  <a:txBody>
                    <a:bodyPr/>
                    <a:lstStyle/>
                    <a:p>
                      <a:pPr algn="ctr"/>
                      <a:r>
                        <a:rPr lang="zh-CN" altLang="en-US" sz="1100" dirty="0"/>
                        <a:t>车间</a:t>
                      </a:r>
                    </a:p>
                  </a:txBody>
                  <a:tcPr/>
                </a:tc>
                <a:tc hMerge="1">
                  <a:txBody>
                    <a:bodyPr/>
                    <a:lstStyle/>
                    <a:p>
                      <a:pPr algn="ctr"/>
                      <a:endParaRPr lang="zh-CN" altLang="en-US" dirty="0"/>
                    </a:p>
                  </a:txBody>
                  <a:tcPr/>
                </a:tc>
                <a:extLst>
                  <a:ext uri="{0D108BD9-81ED-4DB2-BD59-A6C34878D82A}">
                    <a16:rowId xmlns:a16="http://schemas.microsoft.com/office/drawing/2014/main" val="540640783"/>
                  </a:ext>
                </a:extLst>
              </a:tr>
              <a:tr h="283920">
                <a:tc gridSpan="3">
                  <a:txBody>
                    <a:bodyPr/>
                    <a:lstStyle/>
                    <a:p>
                      <a:pPr algn="ctr"/>
                      <a:r>
                        <a:rPr lang="en-US" altLang="zh-CN" sz="1100" dirty="0"/>
                        <a:t>45#</a:t>
                      </a:r>
                      <a:endParaRPr lang="zh-CN" altLang="en-US" sz="1100" dirty="0"/>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en-US" altLang="zh-CN" sz="1100" dirty="0"/>
                        <a:t>O7004</a:t>
                      </a:r>
                      <a:endParaRPr lang="zh-CN" altLang="en-US" sz="1100" dirty="0"/>
                    </a:p>
                  </a:txBody>
                  <a:tcPr/>
                </a:tc>
                <a:tc gridSpan="3">
                  <a:txBody>
                    <a:bodyPr/>
                    <a:lstStyle/>
                    <a:p>
                      <a:pPr algn="ctr"/>
                      <a:r>
                        <a:rPr lang="zh-CN" altLang="en-US" sz="1100" dirty="0"/>
                        <a:t>三爪卡盘</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en-US" altLang="zh-CN" sz="1100" dirty="0"/>
                        <a:t>CK6140</a:t>
                      </a:r>
                      <a:endParaRPr lang="zh-CN" altLang="en-US" sz="1100" dirty="0"/>
                    </a:p>
                  </a:txBody>
                  <a:tcPr/>
                </a:tc>
                <a:tc gridSpan="2">
                  <a:txBody>
                    <a:bodyPr/>
                    <a:lstStyle/>
                    <a:p>
                      <a:pPr algn="ctr"/>
                      <a:r>
                        <a:rPr lang="zh-CN" altLang="en-US" sz="1100" dirty="0"/>
                        <a:t>数控中心</a:t>
                      </a:r>
                    </a:p>
                  </a:txBody>
                  <a:tcPr/>
                </a:tc>
                <a:tc hMerge="1">
                  <a:txBody>
                    <a:bodyPr/>
                    <a:lstStyle/>
                    <a:p>
                      <a:pPr algn="ctr"/>
                      <a:endParaRPr lang="zh-CN" altLang="en-US" dirty="0"/>
                    </a:p>
                  </a:txBody>
                  <a:tcPr/>
                </a:tc>
                <a:extLst>
                  <a:ext uri="{0D108BD9-81ED-4DB2-BD59-A6C34878D82A}">
                    <a16:rowId xmlns:a16="http://schemas.microsoft.com/office/drawing/2014/main" val="955102644"/>
                  </a:ext>
                </a:extLst>
              </a:tr>
              <a:tr h="595335">
                <a:tc>
                  <a:txBody>
                    <a:bodyPr/>
                    <a:lstStyle/>
                    <a:p>
                      <a:pPr algn="ctr"/>
                      <a:r>
                        <a:rPr lang="zh-CN" altLang="en-US" sz="1100" dirty="0"/>
                        <a:t>工序号</a:t>
                      </a:r>
                    </a:p>
                  </a:txBody>
                  <a:tcPr/>
                </a:tc>
                <a:tc>
                  <a:txBody>
                    <a:bodyPr/>
                    <a:lstStyle/>
                    <a:p>
                      <a:pPr algn="ctr"/>
                      <a:r>
                        <a:rPr lang="zh-CN" altLang="en-US" sz="1100" dirty="0"/>
                        <a:t>工序名称</a:t>
                      </a:r>
                    </a:p>
                  </a:txBody>
                  <a:tcPr/>
                </a:tc>
                <a:tc>
                  <a:txBody>
                    <a:bodyPr/>
                    <a:lstStyle/>
                    <a:p>
                      <a:pPr algn="ctr"/>
                      <a:r>
                        <a:rPr lang="zh-CN" altLang="en-US" sz="1100" dirty="0"/>
                        <a:t>工步号</a:t>
                      </a:r>
                    </a:p>
                  </a:txBody>
                  <a:tcPr/>
                </a:tc>
                <a:tc>
                  <a:txBody>
                    <a:bodyPr/>
                    <a:lstStyle/>
                    <a:p>
                      <a:pPr algn="ctr"/>
                      <a:r>
                        <a:rPr lang="zh-CN" altLang="en-US" sz="1100" dirty="0"/>
                        <a:t>工步内容</a:t>
                      </a:r>
                    </a:p>
                  </a:txBody>
                  <a:tcPr/>
                </a:tc>
                <a:tc>
                  <a:txBody>
                    <a:bodyPr/>
                    <a:lstStyle/>
                    <a:p>
                      <a:pPr algn="ctr"/>
                      <a:r>
                        <a:rPr lang="zh-CN" altLang="en-US" sz="1100" dirty="0"/>
                        <a:t>刀具号</a:t>
                      </a:r>
                    </a:p>
                  </a:txBody>
                  <a:tcPr/>
                </a:tc>
                <a:tc>
                  <a:txBody>
                    <a:bodyPr/>
                    <a:lstStyle/>
                    <a:p>
                      <a:pPr algn="ctr"/>
                      <a:r>
                        <a:rPr lang="zh-CN" altLang="en-US" sz="1100" dirty="0"/>
                        <a:t>刀具规格</a:t>
                      </a:r>
                    </a:p>
                  </a:txBody>
                  <a:tcPr/>
                </a:tc>
                <a:tc>
                  <a:txBody>
                    <a:bodyPr/>
                    <a:lstStyle/>
                    <a:p>
                      <a:pPr algn="ctr"/>
                      <a:r>
                        <a:rPr lang="zh-CN" altLang="en-US" sz="1100" dirty="0"/>
                        <a:t>主轴</a:t>
                      </a:r>
                      <a:endParaRPr lang="en-US" altLang="zh-CN" sz="1100" dirty="0"/>
                    </a:p>
                    <a:p>
                      <a:pPr algn="ctr"/>
                      <a:r>
                        <a:rPr lang="zh-CN" altLang="en-US" sz="1100" dirty="0"/>
                        <a:t>转速</a:t>
                      </a:r>
                      <a:endParaRPr lang="en-US" altLang="zh-CN" sz="1100" dirty="0"/>
                    </a:p>
                    <a:p>
                      <a:pPr algn="ctr"/>
                      <a:r>
                        <a:rPr lang="zh-CN" altLang="en-US" sz="1100" dirty="0"/>
                        <a:t>（</a:t>
                      </a:r>
                      <a:r>
                        <a:rPr lang="en-US" altLang="zh-CN" sz="1100" dirty="0"/>
                        <a:t>r/min</a:t>
                      </a:r>
                      <a:r>
                        <a:rPr lang="zh-CN" altLang="en-US" sz="1100" dirty="0"/>
                        <a:t>）</a:t>
                      </a:r>
                    </a:p>
                  </a:txBody>
                  <a:tcPr/>
                </a:tc>
                <a:tc>
                  <a:txBody>
                    <a:bodyPr/>
                    <a:lstStyle/>
                    <a:p>
                      <a:pPr algn="ctr"/>
                      <a:r>
                        <a:rPr lang="zh-CN" altLang="en-US" sz="1100" dirty="0"/>
                        <a:t>进给</a:t>
                      </a:r>
                      <a:endParaRPr lang="en-US" altLang="zh-CN" sz="1100" dirty="0"/>
                    </a:p>
                    <a:p>
                      <a:pPr algn="ctr"/>
                      <a:r>
                        <a:rPr lang="zh-CN" altLang="en-US" sz="1100" dirty="0"/>
                        <a:t>速度</a:t>
                      </a:r>
                      <a:endParaRPr lang="en-US" altLang="zh-CN" sz="1100" dirty="0"/>
                    </a:p>
                    <a:p>
                      <a:pPr algn="ctr"/>
                      <a:r>
                        <a:rPr lang="zh-CN" altLang="en-US" sz="1100" dirty="0"/>
                        <a:t>（</a:t>
                      </a:r>
                      <a:r>
                        <a:rPr lang="en-US" altLang="zh-CN" sz="1100" dirty="0"/>
                        <a:t>mm/min</a:t>
                      </a:r>
                      <a:r>
                        <a:rPr lang="zh-CN" altLang="en-US" sz="1100" dirty="0"/>
                        <a:t>）</a:t>
                      </a:r>
                    </a:p>
                  </a:txBody>
                  <a:tcPr/>
                </a:tc>
                <a:tc>
                  <a:txBody>
                    <a:bodyPr/>
                    <a:lstStyle/>
                    <a:p>
                      <a:pPr algn="ctr"/>
                      <a:r>
                        <a:rPr lang="zh-CN" altLang="en-US" sz="1100" dirty="0"/>
                        <a:t>背吃力量</a:t>
                      </a:r>
                      <a:endParaRPr lang="en-US" altLang="zh-CN" sz="1100" dirty="0"/>
                    </a:p>
                    <a:p>
                      <a:pPr algn="ctr"/>
                      <a:r>
                        <a:rPr lang="zh-CN" altLang="en-US" sz="1100" dirty="0"/>
                        <a:t>（</a:t>
                      </a:r>
                      <a:r>
                        <a:rPr lang="en-US" altLang="zh-CN" sz="1100" dirty="0"/>
                        <a:t>mm</a:t>
                      </a:r>
                      <a:r>
                        <a:rPr lang="zh-CN" altLang="en-US" sz="1100" dirty="0"/>
                        <a:t>）</a:t>
                      </a:r>
                    </a:p>
                  </a:txBody>
                  <a:tcPr/>
                </a:tc>
                <a:tc>
                  <a:txBody>
                    <a:bodyPr/>
                    <a:lstStyle/>
                    <a:p>
                      <a:pPr algn="ctr"/>
                      <a:r>
                        <a:rPr lang="zh-CN" altLang="en-US" sz="1100" dirty="0"/>
                        <a:t>检测</a:t>
                      </a:r>
                      <a:endParaRPr lang="en-US" altLang="zh-CN" sz="1100" dirty="0"/>
                    </a:p>
                    <a:p>
                      <a:pPr algn="ctr"/>
                      <a:r>
                        <a:rPr lang="zh-CN" altLang="en-US" sz="1100" dirty="0"/>
                        <a:t>工具</a:t>
                      </a:r>
                    </a:p>
                  </a:txBody>
                  <a:tcPr/>
                </a:tc>
                <a:extLst>
                  <a:ext uri="{0D108BD9-81ED-4DB2-BD59-A6C34878D82A}">
                    <a16:rowId xmlns:a16="http://schemas.microsoft.com/office/drawing/2014/main" val="2639525456"/>
                  </a:ext>
                </a:extLst>
              </a:tr>
              <a:tr h="257292">
                <a:tc>
                  <a:txBody>
                    <a:bodyPr/>
                    <a:lstStyle/>
                    <a:p>
                      <a:pPr algn="ctr"/>
                      <a:r>
                        <a:rPr lang="en-US" altLang="zh-CN" sz="1100" dirty="0"/>
                        <a:t>710</a:t>
                      </a:r>
                      <a:endParaRPr lang="zh-CN" altLang="en-US" sz="1100" dirty="0"/>
                    </a:p>
                  </a:txBody>
                  <a:tcPr/>
                </a:tc>
                <a:tc>
                  <a:txBody>
                    <a:bodyPr/>
                    <a:lstStyle/>
                    <a:p>
                      <a:pPr algn="ctr"/>
                      <a:r>
                        <a:rPr lang="en-US" altLang="zh-CN" sz="1100" dirty="0"/>
                        <a:t>1</a:t>
                      </a:r>
                      <a:r>
                        <a:rPr lang="zh-CN" altLang="en-US" sz="1100" dirty="0"/>
                        <a:t>钻</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100" dirty="0"/>
                        <a:t>11</a:t>
                      </a:r>
                      <a:endParaRPr lang="zh-CN" altLang="en-US" sz="1100" dirty="0"/>
                    </a:p>
                  </a:txBody>
                  <a:tcPr/>
                </a:tc>
                <a:tc>
                  <a:txBody>
                    <a:bodyPr/>
                    <a:lstStyle/>
                    <a:p>
                      <a:pPr algn="ctr"/>
                      <a:r>
                        <a:rPr lang="zh-CN" altLang="en-US" sz="1100" dirty="0"/>
                        <a:t>钻中心孔</a:t>
                      </a:r>
                    </a:p>
                  </a:txBody>
                  <a:tcPr/>
                </a:tc>
                <a:tc>
                  <a:txBody>
                    <a:bodyPr/>
                    <a:lstStyle/>
                    <a:p>
                      <a:pPr algn="ctr"/>
                      <a:endParaRPr lang="zh-CN" altLang="en-US" sz="1100" dirty="0"/>
                    </a:p>
                  </a:txBody>
                  <a:tcPr/>
                </a:tc>
                <a:tc>
                  <a:txBody>
                    <a:bodyPr/>
                    <a:lstStyle/>
                    <a:p>
                      <a:pPr algn="ctr"/>
                      <a:r>
                        <a:rPr lang="en-US" altLang="zh-CN" sz="1100" dirty="0"/>
                        <a:t>A3</a:t>
                      </a:r>
                      <a:r>
                        <a:rPr lang="zh-CN" altLang="en-US" sz="1100" dirty="0"/>
                        <a:t>中心钻</a:t>
                      </a:r>
                    </a:p>
                  </a:txBody>
                  <a:tcPr/>
                </a:tc>
                <a:tc>
                  <a:txBody>
                    <a:bodyPr/>
                    <a:lstStyle/>
                    <a:p>
                      <a:pPr algn="ctr"/>
                      <a:r>
                        <a:rPr lang="en-US" altLang="zh-CN" sz="1100" dirty="0"/>
                        <a:t>800</a:t>
                      </a: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extLst>
                  <a:ext uri="{0D108BD9-81ED-4DB2-BD59-A6C34878D82A}">
                    <a16:rowId xmlns:a16="http://schemas.microsoft.com/office/drawing/2014/main" val="633088911"/>
                  </a:ext>
                </a:extLst>
              </a:tr>
              <a:tr h="0">
                <a:tc>
                  <a:txBody>
                    <a:bodyPr/>
                    <a:lstStyle/>
                    <a:p>
                      <a:pPr algn="ctr"/>
                      <a:r>
                        <a:rPr lang="en-US" altLang="zh-CN" sz="1100" dirty="0"/>
                        <a:t>7</a:t>
                      </a:r>
                      <a:endParaRPr lang="zh-CN" altLang="en-US" sz="1100" dirty="0"/>
                    </a:p>
                  </a:txBody>
                  <a:tcPr/>
                </a:tc>
                <a:tc>
                  <a:txBody>
                    <a:bodyPr/>
                    <a:lstStyle/>
                    <a:p>
                      <a:pPr algn="ctr"/>
                      <a:r>
                        <a:rPr lang="en-US" altLang="zh-CN" sz="1100" dirty="0"/>
                        <a:t>7</a:t>
                      </a:r>
                      <a:endParaRPr lang="zh-CN" alt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100" dirty="0"/>
                        <a:t>22</a:t>
                      </a:r>
                      <a:endParaRPr lang="zh-CN" alt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dirty="0"/>
                        <a:t>钻底孔</a:t>
                      </a:r>
                      <a:r>
                        <a:rPr lang="el-GR" altLang="zh-CN" sz="1100" b="0" i="0" u="none" strike="noStrike" baseline="0" dirty="0">
                          <a:solidFill>
                            <a:srgbClr val="221E1F"/>
                          </a:solidFill>
                          <a:latin typeface="方正书宋"/>
                        </a:rPr>
                        <a:t>Φ</a:t>
                      </a:r>
                      <a:r>
                        <a:rPr lang="en-US" altLang="zh-CN" sz="1100" b="0" i="0" u="none" strike="noStrike" baseline="0" dirty="0">
                          <a:solidFill>
                            <a:srgbClr val="221E1F"/>
                          </a:solidFill>
                          <a:latin typeface="方正书宋"/>
                        </a:rPr>
                        <a:t>30mm</a:t>
                      </a:r>
                      <a:endParaRPr lang="zh-CN" altLang="en-US" sz="1100" dirty="0"/>
                    </a:p>
                  </a:txBody>
                  <a:tcPr/>
                </a:tc>
                <a:tc>
                  <a:txBody>
                    <a:bodyPr/>
                    <a:lstStyle/>
                    <a:p>
                      <a:pPr algn="ctr"/>
                      <a:endParaRPr lang="zh-CN" altLang="en-US" sz="1100" dirty="0"/>
                    </a:p>
                  </a:txBody>
                  <a:tcPr/>
                </a:tc>
                <a:tc>
                  <a:txBody>
                    <a:bodyPr/>
                    <a:lstStyle/>
                    <a:p>
                      <a:pPr algn="ctr"/>
                      <a:r>
                        <a:rPr lang="el-GR" altLang="zh-CN" sz="1100" b="0" i="0" u="none" strike="noStrike" baseline="0" dirty="0">
                          <a:solidFill>
                            <a:srgbClr val="221E1F"/>
                          </a:solidFill>
                          <a:latin typeface="方正书宋"/>
                        </a:rPr>
                        <a:t>Φ</a:t>
                      </a:r>
                      <a:r>
                        <a:rPr lang="en-US" altLang="zh-CN" sz="1100" b="0" i="0" u="none" strike="noStrike" baseline="0" dirty="0">
                          <a:solidFill>
                            <a:srgbClr val="221E1F"/>
                          </a:solidFill>
                          <a:latin typeface="方正书宋"/>
                        </a:rPr>
                        <a:t>30</a:t>
                      </a:r>
                      <a:r>
                        <a:rPr lang="zh-CN" altLang="en-US" sz="1100" b="0" i="0" u="none" strike="noStrike" baseline="0" dirty="0">
                          <a:solidFill>
                            <a:srgbClr val="221E1F"/>
                          </a:solidFill>
                          <a:latin typeface="方正书宋"/>
                        </a:rPr>
                        <a:t>麻花钻</a:t>
                      </a:r>
                      <a:endParaRPr lang="zh-CN" altLang="en-US" sz="1100" dirty="0"/>
                    </a:p>
                  </a:txBody>
                  <a:tcPr/>
                </a:tc>
                <a:tc>
                  <a:txBody>
                    <a:bodyPr/>
                    <a:lstStyle/>
                    <a:p>
                      <a:pPr algn="ctr"/>
                      <a:r>
                        <a:rPr lang="en-US" altLang="zh-CN" sz="1100" dirty="0"/>
                        <a:t>400</a:t>
                      </a: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extLst>
                  <a:ext uri="{0D108BD9-81ED-4DB2-BD59-A6C34878D82A}">
                    <a16:rowId xmlns:a16="http://schemas.microsoft.com/office/drawing/2014/main" val="546764237"/>
                  </a:ext>
                </a:extLst>
              </a:tr>
              <a:tr h="424075">
                <a:tc>
                  <a:txBody>
                    <a:bodyPr/>
                    <a:lstStyle/>
                    <a:p>
                      <a:pPr algn="ctr"/>
                      <a:r>
                        <a:rPr lang="en-US" altLang="zh-CN" sz="1100" dirty="0"/>
                        <a:t>730</a:t>
                      </a:r>
                      <a:endParaRPr lang="zh-CN" altLang="en-US" sz="1100" dirty="0"/>
                    </a:p>
                  </a:txBody>
                  <a:tcPr/>
                </a:tc>
                <a:tc>
                  <a:txBody>
                    <a:bodyPr/>
                    <a:lstStyle/>
                    <a:p>
                      <a:pPr algn="ctr"/>
                      <a:r>
                        <a:rPr lang="en-US" altLang="zh-CN" sz="1100" dirty="0"/>
                        <a:t>7</a:t>
                      </a:r>
                      <a:r>
                        <a:rPr lang="zh-CN" altLang="en-US" sz="1100" dirty="0"/>
                        <a:t>车</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dirty="0"/>
                        <a:t>工</a:t>
                      </a:r>
                      <a:r>
                        <a:rPr lang="en-US" altLang="zh-CN" sz="1100" dirty="0"/>
                        <a:t>1</a:t>
                      </a:r>
                      <a:endParaRPr lang="zh-CN" altLang="en-US" sz="1100" dirty="0"/>
                    </a:p>
                  </a:txBody>
                  <a:tcPr/>
                </a:tc>
                <a:tc>
                  <a:txBody>
                    <a:bodyPr/>
                    <a:lstStyle/>
                    <a:p>
                      <a:pPr algn="ctr"/>
                      <a:r>
                        <a:rPr lang="zh-CN" altLang="en-US" sz="1100" dirty="0"/>
                        <a:t>粗车内轮廓</a:t>
                      </a:r>
                    </a:p>
                  </a:txBody>
                  <a:tcPr/>
                </a:tc>
                <a:tc>
                  <a:txBody>
                    <a:bodyPr/>
                    <a:lstStyle/>
                    <a:p>
                      <a:pPr algn="ctr"/>
                      <a:r>
                        <a:rPr lang="en-US" altLang="zh-CN" sz="1100" dirty="0"/>
                        <a:t>T01</a:t>
                      </a:r>
                      <a:endParaRPr lang="zh-CN" altLang="en-US" sz="1100" dirty="0"/>
                    </a:p>
                  </a:txBody>
                  <a:tcPr/>
                </a:tc>
                <a:tc>
                  <a:txBody>
                    <a:bodyPr/>
                    <a:lstStyle/>
                    <a:p>
                      <a:pPr algn="ctr"/>
                      <a:r>
                        <a:rPr lang="en-US" altLang="zh-CN" sz="1100" dirty="0"/>
                        <a:t>93°</a:t>
                      </a:r>
                      <a:r>
                        <a:rPr lang="zh-CN" altLang="en-US" sz="1100" dirty="0"/>
                        <a:t>外圆车刀</a:t>
                      </a:r>
                    </a:p>
                  </a:txBody>
                  <a:tcPr/>
                </a:tc>
                <a:tc>
                  <a:txBody>
                    <a:bodyPr/>
                    <a:lstStyle/>
                    <a:p>
                      <a:pPr algn="ctr"/>
                      <a:r>
                        <a:rPr lang="en-US" altLang="zh-CN" sz="1100" dirty="0"/>
                        <a:t>400</a:t>
                      </a:r>
                      <a:endParaRPr lang="zh-CN" altLang="en-US" sz="1100" dirty="0"/>
                    </a:p>
                  </a:txBody>
                  <a:tcPr/>
                </a:tc>
                <a:tc>
                  <a:txBody>
                    <a:bodyPr/>
                    <a:lstStyle/>
                    <a:p>
                      <a:pPr algn="ctr"/>
                      <a:r>
                        <a:rPr lang="en-US" altLang="zh-CN" sz="1100" dirty="0"/>
                        <a:t>0.2</a:t>
                      </a:r>
                      <a:endParaRPr lang="zh-CN" altLang="en-US" sz="1100" dirty="0"/>
                    </a:p>
                  </a:txBody>
                  <a:tcPr/>
                </a:tc>
                <a:tc>
                  <a:txBody>
                    <a:bodyPr/>
                    <a:lstStyle/>
                    <a:p>
                      <a:pPr algn="ctr"/>
                      <a:r>
                        <a:rPr lang="en-US" altLang="zh-CN" sz="1100" dirty="0"/>
                        <a:t>3.0</a:t>
                      </a:r>
                      <a:endParaRPr lang="zh-CN" altLang="en-US" sz="1100" dirty="0"/>
                    </a:p>
                  </a:txBody>
                  <a:tcPr/>
                </a:tc>
                <a:tc>
                  <a:txBody>
                    <a:bodyPr/>
                    <a:lstStyle/>
                    <a:p>
                      <a:pPr algn="ctr"/>
                      <a:r>
                        <a:rPr lang="zh-CN" altLang="en-US" sz="1100" dirty="0"/>
                        <a:t>游标卡尺</a:t>
                      </a:r>
                    </a:p>
                  </a:txBody>
                  <a:tcPr/>
                </a:tc>
                <a:extLst>
                  <a:ext uri="{0D108BD9-81ED-4DB2-BD59-A6C34878D82A}">
                    <a16:rowId xmlns:a16="http://schemas.microsoft.com/office/drawing/2014/main" val="643111323"/>
                  </a:ext>
                </a:extLst>
              </a:tr>
              <a:tr h="344795">
                <a:tc>
                  <a:txBody>
                    <a:bodyPr/>
                    <a:lstStyle/>
                    <a:p>
                      <a:pPr algn="ctr"/>
                      <a:endParaRPr lang="zh-CN" altLang="en-US" sz="1100" dirty="0"/>
                    </a:p>
                  </a:txBody>
                  <a:tcPr/>
                </a:tc>
                <a:tc>
                  <a:txBody>
                    <a:bodyPr/>
                    <a:lstStyle/>
                    <a:p>
                      <a:pPr algn="ctr"/>
                      <a:endParaRPr lang="zh-CN" altLang="en-US" sz="1100" dirty="0"/>
                    </a:p>
                  </a:txBody>
                  <a:tcPr/>
                </a:tc>
                <a:tc>
                  <a:txBody>
                    <a:bodyPr/>
                    <a:lstStyle/>
                    <a:p>
                      <a:pPr algn="ctr"/>
                      <a:r>
                        <a:rPr lang="zh-CN" altLang="en-US" sz="1100" dirty="0"/>
                        <a:t>工</a:t>
                      </a:r>
                      <a:r>
                        <a:rPr lang="en-US" altLang="zh-CN" sz="1100" dirty="0"/>
                        <a:t>2</a:t>
                      </a:r>
                      <a:endParaRPr lang="zh-CN" altLang="en-US" sz="1100" dirty="0"/>
                    </a:p>
                  </a:txBody>
                  <a:tcPr/>
                </a:tc>
                <a:tc>
                  <a:txBody>
                    <a:bodyPr/>
                    <a:lstStyle/>
                    <a:p>
                      <a:pPr algn="ctr"/>
                      <a:r>
                        <a:rPr lang="zh-CN" altLang="en-US" sz="1100" dirty="0"/>
                        <a:t>精车内轮廓至各要求尺寸</a:t>
                      </a:r>
                    </a:p>
                  </a:txBody>
                  <a:tcPr/>
                </a:tc>
                <a:tc>
                  <a:txBody>
                    <a:bodyPr/>
                    <a:lstStyle/>
                    <a:p>
                      <a:pPr algn="ctr"/>
                      <a:r>
                        <a:rPr lang="en-US" altLang="zh-CN" sz="1100" dirty="0"/>
                        <a:t>T01</a:t>
                      </a:r>
                      <a:endParaRPr lang="zh-CN" altLang="en-US" sz="1100" dirty="0"/>
                    </a:p>
                  </a:txBody>
                  <a:tcPr/>
                </a:tc>
                <a:tc>
                  <a:txBody>
                    <a:bodyPr/>
                    <a:lstStyle/>
                    <a:p>
                      <a:pPr algn="ctr"/>
                      <a:r>
                        <a:rPr lang="en-US" altLang="zh-CN" sz="1100" dirty="0"/>
                        <a:t>93°</a:t>
                      </a:r>
                      <a:r>
                        <a:rPr lang="zh-CN" altLang="en-US" sz="1100" dirty="0"/>
                        <a:t>外圆车刀</a:t>
                      </a:r>
                    </a:p>
                  </a:txBody>
                  <a:tcPr/>
                </a:tc>
                <a:tc>
                  <a:txBody>
                    <a:bodyPr/>
                    <a:lstStyle/>
                    <a:p>
                      <a:pPr algn="ctr"/>
                      <a:r>
                        <a:rPr lang="en-US" altLang="zh-CN" sz="1100" dirty="0"/>
                        <a:t>1000</a:t>
                      </a:r>
                      <a:endParaRPr lang="zh-CN" altLang="en-US" sz="1100" dirty="0"/>
                    </a:p>
                  </a:txBody>
                  <a:tcPr/>
                </a:tc>
                <a:tc>
                  <a:txBody>
                    <a:bodyPr/>
                    <a:lstStyle/>
                    <a:p>
                      <a:pPr algn="ctr"/>
                      <a:r>
                        <a:rPr lang="en-US" altLang="zh-CN" sz="1100" dirty="0"/>
                        <a:t>0.1</a:t>
                      </a:r>
                      <a:endParaRPr lang="zh-CN" altLang="en-US" sz="1100" dirty="0"/>
                    </a:p>
                  </a:txBody>
                  <a:tcPr/>
                </a:tc>
                <a:tc>
                  <a:txBody>
                    <a:bodyPr/>
                    <a:lstStyle/>
                    <a:p>
                      <a:pPr algn="ctr"/>
                      <a:r>
                        <a:rPr lang="en-US" altLang="zh-CN" sz="1100" dirty="0"/>
                        <a:t>0.5</a:t>
                      </a:r>
                      <a:endParaRPr lang="zh-CN" altLang="en-US" sz="1100" dirty="0"/>
                    </a:p>
                  </a:txBody>
                  <a:tcPr/>
                </a:tc>
                <a:tc>
                  <a:txBody>
                    <a:bodyPr/>
                    <a:lstStyle/>
                    <a:p>
                      <a:pPr algn="ctr"/>
                      <a:r>
                        <a:rPr lang="zh-CN" altLang="en-US" sz="1100" dirty="0"/>
                        <a:t>内径千分尺</a:t>
                      </a:r>
                    </a:p>
                  </a:txBody>
                  <a:tcPr/>
                </a:tc>
                <a:extLst>
                  <a:ext uri="{0D108BD9-81ED-4DB2-BD59-A6C34878D82A}">
                    <a16:rowId xmlns:a16="http://schemas.microsoft.com/office/drawing/2014/main" val="1818633816"/>
                  </a:ext>
                </a:extLst>
              </a:tr>
              <a:tr h="233646">
                <a:tc>
                  <a:txBody>
                    <a:bodyPr/>
                    <a:lstStyle/>
                    <a:p>
                      <a:pPr algn="ctr"/>
                      <a:endParaRPr lang="zh-CN" altLang="en-US" sz="1100" dirty="0"/>
                    </a:p>
                  </a:txBody>
                  <a:tcPr/>
                </a:tc>
                <a:tc>
                  <a:txBody>
                    <a:bodyPr/>
                    <a:lstStyle/>
                    <a:p>
                      <a:pPr algn="ctr"/>
                      <a:endParaRPr lang="zh-CN" altLang="en-US" sz="1100" dirty="0"/>
                    </a:p>
                  </a:txBody>
                  <a:tcPr/>
                </a:tc>
                <a:tc>
                  <a:txBody>
                    <a:bodyPr/>
                    <a:lstStyle/>
                    <a:p>
                      <a:pPr algn="ctr"/>
                      <a:r>
                        <a:rPr lang="zh-CN" altLang="en-US" sz="1100" dirty="0"/>
                        <a:t>工</a:t>
                      </a:r>
                      <a:r>
                        <a:rPr lang="en-US" altLang="zh-CN" sz="1100" dirty="0"/>
                        <a:t>3</a:t>
                      </a:r>
                      <a:endParaRPr lang="zh-CN" altLang="en-US" sz="1100" dirty="0"/>
                    </a:p>
                  </a:txBody>
                  <a:tcPr/>
                </a:tc>
                <a:tc>
                  <a:txBody>
                    <a:bodyPr/>
                    <a:lstStyle/>
                    <a:p>
                      <a:pPr algn="ctr"/>
                      <a:r>
                        <a:rPr lang="zh-CN" altLang="en-US" sz="1100" dirty="0"/>
                        <a:t>车内沟槽至要求尺寸</a:t>
                      </a:r>
                    </a:p>
                  </a:txBody>
                  <a:tcPr/>
                </a:tc>
                <a:tc>
                  <a:txBody>
                    <a:bodyPr/>
                    <a:lstStyle/>
                    <a:p>
                      <a:pPr algn="ctr"/>
                      <a:r>
                        <a:rPr lang="en-US" altLang="zh-CN" sz="1100" dirty="0"/>
                        <a:t>T02</a:t>
                      </a:r>
                      <a:endParaRPr lang="zh-CN" altLang="en-US" sz="1100" dirty="0"/>
                    </a:p>
                  </a:txBody>
                  <a:tcPr/>
                </a:tc>
                <a:tc>
                  <a:txBody>
                    <a:bodyPr/>
                    <a:lstStyle/>
                    <a:p>
                      <a:pPr algn="ctr"/>
                      <a:r>
                        <a:rPr lang="zh-CN" altLang="en-US" sz="1100" dirty="0"/>
                        <a:t>切槽刀</a:t>
                      </a:r>
                    </a:p>
                  </a:txBody>
                  <a:tcPr/>
                </a:tc>
                <a:tc>
                  <a:txBody>
                    <a:bodyPr/>
                    <a:lstStyle/>
                    <a:p>
                      <a:pPr algn="ctr"/>
                      <a:r>
                        <a:rPr lang="en-US" altLang="zh-CN" sz="1100" dirty="0"/>
                        <a:t>400</a:t>
                      </a:r>
                      <a:endParaRPr lang="zh-CN" altLang="en-US" sz="1100" dirty="0"/>
                    </a:p>
                  </a:txBody>
                  <a:tcPr/>
                </a:tc>
                <a:tc>
                  <a:txBody>
                    <a:bodyPr/>
                    <a:lstStyle/>
                    <a:p>
                      <a:pPr algn="ctr"/>
                      <a:r>
                        <a:rPr lang="en-US" altLang="zh-CN" sz="1100" dirty="0"/>
                        <a:t>0.15</a:t>
                      </a:r>
                      <a:endParaRPr lang="zh-CN" altLang="en-US" sz="1100" dirty="0"/>
                    </a:p>
                  </a:txBody>
                  <a:tcPr/>
                </a:tc>
                <a:tc>
                  <a:txBody>
                    <a:bodyPr/>
                    <a:lstStyle/>
                    <a:p>
                      <a:pPr algn="ctr"/>
                      <a:endParaRPr lang="zh-CN" altLang="en-US" sz="1100" dirty="0"/>
                    </a:p>
                  </a:txBody>
                  <a:tcPr/>
                </a:tc>
                <a:tc>
                  <a:txBody>
                    <a:bodyPr/>
                    <a:lstStyle/>
                    <a:p>
                      <a:pPr algn="ctr"/>
                      <a:r>
                        <a:rPr lang="zh-CN" altLang="en-US" sz="1100" dirty="0"/>
                        <a:t>游标卡尺</a:t>
                      </a:r>
                    </a:p>
                  </a:txBody>
                  <a:tcPr/>
                </a:tc>
                <a:extLst>
                  <a:ext uri="{0D108BD9-81ED-4DB2-BD59-A6C34878D82A}">
                    <a16:rowId xmlns:a16="http://schemas.microsoft.com/office/drawing/2014/main" val="1690268789"/>
                  </a:ext>
                </a:extLst>
              </a:tr>
              <a:tr h="283920">
                <a:tc>
                  <a:txBody>
                    <a:bodyPr/>
                    <a:lstStyle/>
                    <a:p>
                      <a:pPr algn="ctr"/>
                      <a:r>
                        <a:rPr lang="en-US" altLang="zh-CN" sz="1100" dirty="0"/>
                        <a:t>740</a:t>
                      </a:r>
                      <a:endParaRPr lang="zh-CN" altLang="en-US" sz="1100" dirty="0"/>
                    </a:p>
                  </a:txBody>
                  <a:tcPr/>
                </a:tc>
                <a:tc>
                  <a:txBody>
                    <a:bodyPr/>
                    <a:lstStyle/>
                    <a:p>
                      <a:pPr algn="ctr"/>
                      <a:r>
                        <a:rPr lang="en-US" altLang="zh-CN" sz="1100" dirty="0"/>
                        <a:t>7</a:t>
                      </a:r>
                      <a:r>
                        <a:rPr lang="zh-CN" altLang="en-US" sz="1100" dirty="0"/>
                        <a:t>钳</a:t>
                      </a:r>
                    </a:p>
                  </a:txBody>
                  <a:tcPr/>
                </a:tc>
                <a:tc>
                  <a:txBody>
                    <a:bodyPr/>
                    <a:lstStyle/>
                    <a:p>
                      <a:pPr algn="ctr"/>
                      <a:r>
                        <a:rPr lang="en-US" altLang="zh-CN" sz="1100" dirty="0"/>
                        <a:t>7</a:t>
                      </a:r>
                      <a:endParaRPr lang="zh-CN" altLang="en-US" sz="1100" dirty="0"/>
                    </a:p>
                  </a:txBody>
                  <a:tcPr/>
                </a:tc>
                <a:tc>
                  <a:txBody>
                    <a:bodyPr/>
                    <a:lstStyle/>
                    <a:p>
                      <a:pPr algn="ctr"/>
                      <a:r>
                        <a:rPr lang="zh-CN" altLang="en-US" sz="1100" dirty="0"/>
                        <a:t>去毛刺</a:t>
                      </a:r>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extLst>
                  <a:ext uri="{0D108BD9-81ED-4DB2-BD59-A6C34878D82A}">
                    <a16:rowId xmlns:a16="http://schemas.microsoft.com/office/drawing/2014/main" val="2746319009"/>
                  </a:ext>
                </a:extLst>
              </a:tr>
              <a:tr h="283920">
                <a:tc>
                  <a:txBody>
                    <a:bodyPr/>
                    <a:lstStyle/>
                    <a:p>
                      <a:pPr algn="ctr"/>
                      <a:r>
                        <a:rPr lang="en-US" altLang="zh-CN" sz="1100" dirty="0"/>
                        <a:t>750</a:t>
                      </a:r>
                      <a:endParaRPr lang="zh-CN" altLang="en-US" sz="1100" dirty="0"/>
                    </a:p>
                  </a:txBody>
                  <a:tcPr/>
                </a:tc>
                <a:tc>
                  <a:txBody>
                    <a:bodyPr/>
                    <a:lstStyle/>
                    <a:p>
                      <a:pPr algn="ctr"/>
                      <a:r>
                        <a:rPr lang="en-US" altLang="zh-CN" sz="1100" dirty="0"/>
                        <a:t>7</a:t>
                      </a:r>
                      <a:r>
                        <a:rPr lang="zh-CN" altLang="en-US" sz="1100" dirty="0"/>
                        <a:t>检验</a:t>
                      </a:r>
                    </a:p>
                  </a:txBody>
                  <a:tcPr/>
                </a:tc>
                <a:tc>
                  <a:txBody>
                    <a:bodyPr/>
                    <a:lstStyle/>
                    <a:p>
                      <a:pPr algn="ctr"/>
                      <a:r>
                        <a:rPr lang="en-US" altLang="zh-CN" sz="1100" dirty="0"/>
                        <a:t>7</a:t>
                      </a: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extLst>
                  <a:ext uri="{0D108BD9-81ED-4DB2-BD59-A6C34878D82A}">
                    <a16:rowId xmlns:a16="http://schemas.microsoft.com/office/drawing/2014/main" val="2118172212"/>
                  </a:ext>
                </a:extLst>
              </a:tr>
              <a:tr h="283920">
                <a:tc>
                  <a:txBody>
                    <a:bodyPr/>
                    <a:lstStyle/>
                    <a:p>
                      <a:pPr algn="ctr"/>
                      <a:r>
                        <a:rPr lang="zh-CN" altLang="en-US" sz="1100" dirty="0"/>
                        <a:t>编制</a:t>
                      </a:r>
                    </a:p>
                  </a:txBody>
                  <a:tcPr/>
                </a:tc>
                <a:tc>
                  <a:txBody>
                    <a:bodyPr/>
                    <a:lstStyle/>
                    <a:p>
                      <a:pPr algn="ctr"/>
                      <a:endParaRPr lang="zh-CN" altLang="en-US" sz="1100" dirty="0"/>
                    </a:p>
                  </a:txBody>
                  <a:tcPr/>
                </a:tc>
                <a:tc>
                  <a:txBody>
                    <a:bodyPr/>
                    <a:lstStyle/>
                    <a:p>
                      <a:pPr algn="ctr"/>
                      <a:r>
                        <a:rPr lang="zh-CN" altLang="en-US" sz="1100" dirty="0"/>
                        <a:t>审核</a:t>
                      </a:r>
                    </a:p>
                  </a:txBody>
                  <a:tcPr/>
                </a:tc>
                <a:tc>
                  <a:txBody>
                    <a:bodyPr/>
                    <a:lstStyle/>
                    <a:p>
                      <a:pPr algn="ctr"/>
                      <a:endParaRPr lang="zh-CN" altLang="en-US" sz="1100" dirty="0"/>
                    </a:p>
                  </a:txBody>
                  <a:tcPr/>
                </a:tc>
                <a:tc>
                  <a:txBody>
                    <a:bodyPr/>
                    <a:lstStyle/>
                    <a:p>
                      <a:pPr algn="ctr"/>
                      <a:r>
                        <a:rPr lang="zh-CN" altLang="en-US" sz="1100" dirty="0"/>
                        <a:t>批准</a:t>
                      </a:r>
                    </a:p>
                  </a:txBody>
                  <a:tcPr/>
                </a:tc>
                <a:tc>
                  <a:txBody>
                    <a:bodyPr/>
                    <a:lstStyle/>
                    <a:p>
                      <a:pPr algn="ctr"/>
                      <a:endParaRPr lang="zh-CN" altLang="en-US" sz="1100" dirty="0"/>
                    </a:p>
                  </a:txBody>
                  <a:tcPr/>
                </a:tc>
                <a:tc gridSpan="2">
                  <a:txBody>
                    <a:bodyPr/>
                    <a:lstStyle/>
                    <a:p>
                      <a:pPr algn="ctr"/>
                      <a:r>
                        <a:rPr lang="zh-CN" altLang="en-US" sz="1100" dirty="0"/>
                        <a:t>年  月  日</a:t>
                      </a:r>
                    </a:p>
                  </a:txBody>
                  <a:tcPr/>
                </a:tc>
                <a:tc hMerge="1">
                  <a:txBody>
                    <a:bodyPr/>
                    <a:lstStyle/>
                    <a:p>
                      <a:pPr algn="ctr"/>
                      <a:endParaRPr lang="zh-CN" altLang="en-US" sz="1400" dirty="0"/>
                    </a:p>
                  </a:txBody>
                  <a:tcPr/>
                </a:tc>
                <a:tc>
                  <a:txBody>
                    <a:bodyPr/>
                    <a:lstStyle/>
                    <a:p>
                      <a:pPr algn="ctr"/>
                      <a:r>
                        <a:rPr lang="zh-CN" altLang="en-US" sz="1100" dirty="0"/>
                        <a:t>工  页</a:t>
                      </a:r>
                    </a:p>
                  </a:txBody>
                  <a:tcPr/>
                </a:tc>
                <a:tc>
                  <a:txBody>
                    <a:bodyPr/>
                    <a:lstStyle/>
                    <a:p>
                      <a:pPr algn="ctr"/>
                      <a:r>
                        <a:rPr lang="zh-CN" altLang="en-US" sz="1100" dirty="0"/>
                        <a:t>第  页</a:t>
                      </a:r>
                    </a:p>
                  </a:txBody>
                  <a:tcPr/>
                </a:tc>
                <a:extLst>
                  <a:ext uri="{0D108BD9-81ED-4DB2-BD59-A6C34878D82A}">
                    <a16:rowId xmlns:a16="http://schemas.microsoft.com/office/drawing/2014/main" val="2666636044"/>
                  </a:ext>
                </a:extLst>
              </a:tr>
            </a:tbl>
          </a:graphicData>
        </a:graphic>
      </p:graphicFrame>
      <p:sp>
        <p:nvSpPr>
          <p:cNvPr id="2" name="文本框 1">
            <a:extLst>
              <a:ext uri="{FF2B5EF4-FFF2-40B4-BE49-F238E27FC236}">
                <a16:creationId xmlns:a16="http://schemas.microsoft.com/office/drawing/2014/main" id="{90C50EDB-1AC7-CF2B-CAB5-92A721CD79B6}"/>
              </a:ext>
            </a:extLst>
          </p:cNvPr>
          <p:cNvSpPr txBox="1"/>
          <p:nvPr/>
        </p:nvSpPr>
        <p:spPr>
          <a:xfrm>
            <a:off x="6663543" y="1377254"/>
            <a:ext cx="2436341" cy="338554"/>
          </a:xfrm>
          <a:prstGeom prst="rect">
            <a:avLst/>
          </a:prstGeom>
          <a:noFill/>
        </p:spPr>
        <p:txBody>
          <a:bodyPr wrap="square">
            <a:spAutoFit/>
          </a:bodyPr>
          <a:lstStyle/>
          <a:p>
            <a:r>
              <a:rPr lang="zh-CN" altLang="en-US" sz="1600" b="1" dirty="0">
                <a:solidFill>
                  <a:srgbClr val="221E1F"/>
                </a:solidFill>
                <a:latin typeface="方正书宋"/>
              </a:rPr>
              <a:t>轴套数控加工工艺过程卡</a:t>
            </a:r>
            <a:endParaRPr lang="zh-CN" altLang="en-US" sz="1600" b="1" dirty="0"/>
          </a:p>
        </p:txBody>
      </p:sp>
    </p:spTree>
    <p:extLst>
      <p:ext uri="{BB962C8B-B14F-4D97-AF65-F5344CB8AC3E}">
        <p14:creationId xmlns:p14="http://schemas.microsoft.com/office/powerpoint/2010/main" val="39366988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graphicFrame>
        <p:nvGraphicFramePr>
          <p:cNvPr id="4" name="表格 3">
            <a:extLst>
              <a:ext uri="{FF2B5EF4-FFF2-40B4-BE49-F238E27FC236}">
                <a16:creationId xmlns:a16="http://schemas.microsoft.com/office/drawing/2014/main" id="{43E8DFCE-E559-76BE-2D43-7769653A0B02}"/>
              </a:ext>
            </a:extLst>
          </p:cNvPr>
          <p:cNvGraphicFramePr>
            <a:graphicFrameLocks noGrp="1"/>
          </p:cNvGraphicFramePr>
          <p:nvPr>
            <p:extLst>
              <p:ext uri="{D42A27DB-BD31-4B8C-83A1-F6EECF244321}">
                <p14:modId xmlns:p14="http://schemas.microsoft.com/office/powerpoint/2010/main" val="1642722200"/>
              </p:ext>
            </p:extLst>
          </p:nvPr>
        </p:nvGraphicFramePr>
        <p:xfrm>
          <a:off x="1448820" y="1863716"/>
          <a:ext cx="9486858" cy="4622800"/>
        </p:xfrm>
        <a:graphic>
          <a:graphicData uri="http://schemas.openxmlformats.org/drawingml/2006/table">
            <a:tbl>
              <a:tblPr firstRow="1" bandRow="1">
                <a:tableStyleId>{5C22544A-7EE6-4342-B048-85BDC9FD1C3A}</a:tableStyleId>
              </a:tblPr>
              <a:tblGrid>
                <a:gridCol w="1161143">
                  <a:extLst>
                    <a:ext uri="{9D8B030D-6E8A-4147-A177-3AD203B41FA5}">
                      <a16:colId xmlns:a16="http://schemas.microsoft.com/office/drawing/2014/main" val="1122665747"/>
                    </a:ext>
                  </a:extLst>
                </a:gridCol>
                <a:gridCol w="1161143">
                  <a:extLst>
                    <a:ext uri="{9D8B030D-6E8A-4147-A177-3AD203B41FA5}">
                      <a16:colId xmlns:a16="http://schemas.microsoft.com/office/drawing/2014/main" val="74058300"/>
                    </a:ext>
                  </a:extLst>
                </a:gridCol>
                <a:gridCol w="2520000">
                  <a:extLst>
                    <a:ext uri="{9D8B030D-6E8A-4147-A177-3AD203B41FA5}">
                      <a16:colId xmlns:a16="http://schemas.microsoft.com/office/drawing/2014/main" val="2938711890"/>
                    </a:ext>
                  </a:extLst>
                </a:gridCol>
                <a:gridCol w="1283974">
                  <a:extLst>
                    <a:ext uri="{9D8B030D-6E8A-4147-A177-3AD203B41FA5}">
                      <a16:colId xmlns:a16="http://schemas.microsoft.com/office/drawing/2014/main" val="3833335219"/>
                    </a:ext>
                  </a:extLst>
                </a:gridCol>
                <a:gridCol w="1241659">
                  <a:extLst>
                    <a:ext uri="{9D8B030D-6E8A-4147-A177-3AD203B41FA5}">
                      <a16:colId xmlns:a16="http://schemas.microsoft.com/office/drawing/2014/main" val="861866586"/>
                    </a:ext>
                  </a:extLst>
                </a:gridCol>
                <a:gridCol w="957796">
                  <a:extLst>
                    <a:ext uri="{9D8B030D-6E8A-4147-A177-3AD203B41FA5}">
                      <a16:colId xmlns:a16="http://schemas.microsoft.com/office/drawing/2014/main" val="3216671094"/>
                    </a:ext>
                  </a:extLst>
                </a:gridCol>
                <a:gridCol w="1161143">
                  <a:extLst>
                    <a:ext uri="{9D8B030D-6E8A-4147-A177-3AD203B41FA5}">
                      <a16:colId xmlns:a16="http://schemas.microsoft.com/office/drawing/2014/main" val="957467128"/>
                    </a:ext>
                  </a:extLst>
                </a:gridCol>
              </a:tblGrid>
              <a:tr h="370840">
                <a:tc>
                  <a:txBody>
                    <a:bodyPr/>
                    <a:lstStyle/>
                    <a:p>
                      <a:pPr algn="ctr"/>
                      <a:r>
                        <a:rPr lang="zh-CN" altLang="en-US" sz="1400" dirty="0"/>
                        <a:t>种类</a:t>
                      </a:r>
                    </a:p>
                  </a:txBody>
                  <a:tcPr/>
                </a:tc>
                <a:tc>
                  <a:txBody>
                    <a:bodyPr/>
                    <a:lstStyle/>
                    <a:p>
                      <a:pPr algn="ctr"/>
                      <a:r>
                        <a:rPr lang="zh-CN" altLang="en-US" sz="1400" dirty="0"/>
                        <a:t>序号</a:t>
                      </a:r>
                    </a:p>
                  </a:txBody>
                  <a:tcPr/>
                </a:tc>
                <a:tc>
                  <a:txBody>
                    <a:bodyPr/>
                    <a:lstStyle/>
                    <a:p>
                      <a:pPr algn="ctr"/>
                      <a:r>
                        <a:rPr lang="zh-CN" altLang="en-US" sz="1400" dirty="0"/>
                        <a:t>名称</a:t>
                      </a:r>
                    </a:p>
                  </a:txBody>
                  <a:tcPr/>
                </a:tc>
                <a:tc>
                  <a:txBody>
                    <a:bodyPr/>
                    <a:lstStyle/>
                    <a:p>
                      <a:pPr algn="ctr"/>
                      <a:r>
                        <a:rPr lang="zh-CN" altLang="en-US" sz="1400" dirty="0"/>
                        <a:t>规格</a:t>
                      </a:r>
                    </a:p>
                  </a:txBody>
                  <a:tcPr/>
                </a:tc>
                <a:tc>
                  <a:txBody>
                    <a:bodyPr/>
                    <a:lstStyle/>
                    <a:p>
                      <a:pPr algn="ctr"/>
                      <a:r>
                        <a:rPr lang="zh-CN" altLang="en-US" sz="1400" dirty="0"/>
                        <a:t>精度</a:t>
                      </a:r>
                    </a:p>
                  </a:txBody>
                  <a:tcPr/>
                </a:tc>
                <a:tc>
                  <a:txBody>
                    <a:bodyPr/>
                    <a:lstStyle/>
                    <a:p>
                      <a:pPr algn="ctr"/>
                      <a:r>
                        <a:rPr lang="zh-CN" altLang="en-US" sz="1400" dirty="0"/>
                        <a:t>单位</a:t>
                      </a:r>
                    </a:p>
                  </a:txBody>
                  <a:tcPr/>
                </a:tc>
                <a:tc>
                  <a:txBody>
                    <a:bodyPr/>
                    <a:lstStyle/>
                    <a:p>
                      <a:pPr algn="ctr"/>
                      <a:r>
                        <a:rPr lang="zh-CN" altLang="en-US" sz="1400" dirty="0"/>
                        <a:t>数量</a:t>
                      </a:r>
                    </a:p>
                  </a:txBody>
                  <a:tcPr/>
                </a:tc>
                <a:extLst>
                  <a:ext uri="{0D108BD9-81ED-4DB2-BD59-A6C34878D82A}">
                    <a16:rowId xmlns:a16="http://schemas.microsoft.com/office/drawing/2014/main" val="1839118839"/>
                  </a:ext>
                </a:extLst>
              </a:tr>
              <a:tr h="370840">
                <a:tc rowSpan="5">
                  <a:txBody>
                    <a:bodyPr/>
                    <a:lstStyle/>
                    <a:p>
                      <a:pPr algn="ctr"/>
                      <a:endParaRPr lang="en-US" altLang="zh-CN" sz="1400" dirty="0"/>
                    </a:p>
                    <a:p>
                      <a:pPr algn="ctr"/>
                      <a:endParaRPr lang="en-US" altLang="zh-CN" sz="1400" dirty="0"/>
                    </a:p>
                    <a:p>
                      <a:pPr algn="ctr"/>
                      <a:endParaRPr lang="en-US" altLang="zh-CN" sz="1400" dirty="0"/>
                    </a:p>
                    <a:p>
                      <a:pPr algn="ctr"/>
                      <a:r>
                        <a:rPr lang="zh-CN" altLang="en-US" sz="1400" dirty="0"/>
                        <a:t>工具</a:t>
                      </a:r>
                    </a:p>
                  </a:txBody>
                  <a:tcPr/>
                </a:tc>
                <a:tc>
                  <a:txBody>
                    <a:bodyPr/>
                    <a:lstStyle/>
                    <a:p>
                      <a:pPr algn="ctr"/>
                      <a:r>
                        <a:rPr lang="en-US" altLang="zh-CN" sz="1400" dirty="0"/>
                        <a:t>1</a:t>
                      </a:r>
                    </a:p>
                  </a:txBody>
                  <a:tcPr/>
                </a:tc>
                <a:tc>
                  <a:txBody>
                    <a:bodyPr/>
                    <a:lstStyle/>
                    <a:p>
                      <a:pPr algn="ctr"/>
                      <a:r>
                        <a:rPr lang="zh-CN" altLang="en-US" sz="1400" dirty="0"/>
                        <a:t>三爪自定心卡盘</a:t>
                      </a:r>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r>
                        <a:rPr lang="zh-CN" altLang="en-US" sz="1400" dirty="0"/>
                        <a:t>个</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432142122"/>
                  </a:ext>
                </a:extLst>
              </a:tr>
              <a:tr h="370840">
                <a:tc vMerge="1">
                  <a:txBody>
                    <a:bodyPr/>
                    <a:lstStyle/>
                    <a:p>
                      <a:pPr algn="ctr"/>
                      <a:endParaRPr lang="zh-CN" altLang="en-US" dirty="0"/>
                    </a:p>
                  </a:txBody>
                  <a:tcPr/>
                </a:tc>
                <a:tc>
                  <a:txBody>
                    <a:bodyPr/>
                    <a:lstStyle/>
                    <a:p>
                      <a:pPr algn="ctr"/>
                      <a:r>
                        <a:rPr lang="en-US" altLang="zh-CN" sz="1400" dirty="0"/>
                        <a:t>2</a:t>
                      </a:r>
                      <a:endParaRPr lang="zh-CN" altLang="en-US" sz="1400" dirty="0"/>
                    </a:p>
                  </a:txBody>
                  <a:tcPr/>
                </a:tc>
                <a:tc>
                  <a:txBody>
                    <a:bodyPr/>
                    <a:lstStyle/>
                    <a:p>
                      <a:pPr algn="ctr"/>
                      <a:r>
                        <a:rPr lang="zh-CN" altLang="en-US" sz="1400" dirty="0"/>
                        <a:t>卡盘扳手</a:t>
                      </a:r>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r>
                        <a:rPr lang="zh-CN" altLang="en-US" sz="1400" dirty="0"/>
                        <a:t>副</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2984324681"/>
                  </a:ext>
                </a:extLst>
              </a:tr>
              <a:tr h="370840">
                <a:tc vMerge="1">
                  <a:txBody>
                    <a:bodyPr/>
                    <a:lstStyle/>
                    <a:p>
                      <a:pPr algn="ctr"/>
                      <a:endParaRPr lang="zh-CN" altLang="en-US" dirty="0"/>
                    </a:p>
                  </a:txBody>
                  <a:tcPr/>
                </a:tc>
                <a:tc>
                  <a:txBody>
                    <a:bodyPr/>
                    <a:lstStyle/>
                    <a:p>
                      <a:pPr algn="ctr"/>
                      <a:r>
                        <a:rPr lang="en-US" altLang="zh-CN" sz="1400" dirty="0"/>
                        <a:t>3</a:t>
                      </a:r>
                      <a:endParaRPr lang="zh-CN" altLang="en-US" sz="1400" dirty="0"/>
                    </a:p>
                  </a:txBody>
                  <a:tcPr/>
                </a:tc>
                <a:tc>
                  <a:txBody>
                    <a:bodyPr/>
                    <a:lstStyle/>
                    <a:p>
                      <a:pPr algn="ctr"/>
                      <a:r>
                        <a:rPr lang="zh-CN" altLang="en-US" sz="1400" dirty="0"/>
                        <a:t>刀架扳手</a:t>
                      </a:r>
                    </a:p>
                  </a:txBody>
                  <a:tcPr/>
                </a:tc>
                <a:tc>
                  <a:txBody>
                    <a:bodyPr/>
                    <a:lstStyle/>
                    <a:p>
                      <a:pPr algn="ctr"/>
                      <a:endParaRPr lang="zh-CN" altLang="en-US" sz="1400"/>
                    </a:p>
                  </a:txBody>
                  <a:tcPr/>
                </a:tc>
                <a:tc>
                  <a:txBody>
                    <a:bodyPr/>
                    <a:lstStyle/>
                    <a:p>
                      <a:pPr algn="ctr"/>
                      <a:endParaRPr lang="zh-CN" altLang="en-US" sz="14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dirty="0"/>
                        <a:t>副</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2567461147"/>
                  </a:ext>
                </a:extLst>
              </a:tr>
              <a:tr h="370840">
                <a:tc vMerge="1">
                  <a:txBody>
                    <a:bodyPr/>
                    <a:lstStyle/>
                    <a:p>
                      <a:pPr algn="ctr"/>
                      <a:endParaRPr lang="zh-CN" altLang="en-US" dirty="0"/>
                    </a:p>
                  </a:txBody>
                  <a:tcPr/>
                </a:tc>
                <a:tc>
                  <a:txBody>
                    <a:bodyPr/>
                    <a:lstStyle/>
                    <a:p>
                      <a:pPr algn="ctr"/>
                      <a:r>
                        <a:rPr lang="en-US" altLang="zh-CN" sz="1400" dirty="0"/>
                        <a:t>4</a:t>
                      </a:r>
                      <a:endParaRPr lang="zh-CN" altLang="en-US" sz="1400" dirty="0"/>
                    </a:p>
                  </a:txBody>
                  <a:tcPr/>
                </a:tc>
                <a:tc>
                  <a:txBody>
                    <a:bodyPr/>
                    <a:lstStyle/>
                    <a:p>
                      <a:pPr algn="ctr"/>
                      <a:r>
                        <a:rPr lang="zh-CN" altLang="en-US" sz="1400" dirty="0"/>
                        <a:t>垫刀片</a:t>
                      </a:r>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r>
                        <a:rPr lang="zh-CN" altLang="en-US" sz="1400" dirty="0"/>
                        <a:t>块</a:t>
                      </a:r>
                    </a:p>
                  </a:txBody>
                  <a:tcPr/>
                </a:tc>
                <a:tc>
                  <a:txBody>
                    <a:bodyPr/>
                    <a:lstStyle/>
                    <a:p>
                      <a:pPr algn="ctr"/>
                      <a:r>
                        <a:rPr lang="zh-CN" altLang="en-US" sz="1400" dirty="0"/>
                        <a:t>若干</a:t>
                      </a:r>
                    </a:p>
                  </a:txBody>
                  <a:tcPr/>
                </a:tc>
                <a:extLst>
                  <a:ext uri="{0D108BD9-81ED-4DB2-BD59-A6C34878D82A}">
                    <a16:rowId xmlns:a16="http://schemas.microsoft.com/office/drawing/2014/main" val="2879701406"/>
                  </a:ext>
                </a:extLst>
              </a:tr>
              <a:tr h="370840">
                <a:tc vMerge="1">
                  <a:txBody>
                    <a:bodyPr/>
                    <a:lstStyle/>
                    <a:p>
                      <a:pPr algn="ctr"/>
                      <a:endParaRPr lang="zh-CN" altLang="en-US" dirty="0"/>
                    </a:p>
                  </a:txBody>
                  <a:tcPr/>
                </a:tc>
                <a:tc>
                  <a:txBody>
                    <a:bodyPr/>
                    <a:lstStyle/>
                    <a:p>
                      <a:pPr algn="ctr"/>
                      <a:r>
                        <a:rPr lang="en-US" altLang="zh-CN" sz="1400" dirty="0"/>
                        <a:t>5</a:t>
                      </a:r>
                      <a:endParaRPr lang="zh-CN" altLang="en-US" sz="1400" dirty="0"/>
                    </a:p>
                  </a:txBody>
                  <a:tcPr/>
                </a:tc>
                <a:tc>
                  <a:txBody>
                    <a:bodyPr/>
                    <a:lstStyle/>
                    <a:p>
                      <a:pPr algn="ctr"/>
                      <a:r>
                        <a:rPr lang="zh-CN" altLang="en-US" sz="1400" dirty="0"/>
                        <a:t>划线盘</a:t>
                      </a:r>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r>
                        <a:rPr lang="zh-CN" altLang="en-US" sz="1400" dirty="0"/>
                        <a:t>个</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376312324"/>
                  </a:ext>
                </a:extLst>
              </a:tr>
              <a:tr h="370840">
                <a:tc rowSpan="3">
                  <a:txBody>
                    <a:bodyPr/>
                    <a:lstStyle/>
                    <a:p>
                      <a:pPr algn="ctr"/>
                      <a:endParaRPr lang="en-US" altLang="zh-CN" sz="1400" dirty="0"/>
                    </a:p>
                    <a:p>
                      <a:pPr algn="ctr"/>
                      <a:r>
                        <a:rPr lang="zh-CN" altLang="en-US" sz="1400" dirty="0"/>
                        <a:t>量具</a:t>
                      </a:r>
                    </a:p>
                    <a:p>
                      <a:pPr algn="ctr"/>
                      <a:endParaRPr lang="en-US" altLang="zh-CN" sz="1400" dirty="0"/>
                    </a:p>
                    <a:p>
                      <a:pPr algn="ctr"/>
                      <a:endParaRPr lang="en-US" altLang="zh-CN" sz="1400" dirty="0"/>
                    </a:p>
                  </a:txBody>
                  <a:tcPr/>
                </a:tc>
                <a:tc>
                  <a:txBody>
                    <a:bodyPr/>
                    <a:lstStyle/>
                    <a:p>
                      <a:pPr algn="ctr"/>
                      <a:r>
                        <a:rPr lang="en-US" altLang="zh-CN" sz="1400" dirty="0"/>
                        <a:t>6</a:t>
                      </a:r>
                      <a:endParaRPr lang="zh-CN" altLang="en-US" sz="1400" dirty="0"/>
                    </a:p>
                  </a:txBody>
                  <a:tcPr/>
                </a:tc>
                <a:tc>
                  <a:txBody>
                    <a:bodyPr/>
                    <a:lstStyle/>
                    <a:p>
                      <a:pPr algn="ctr"/>
                      <a:r>
                        <a:rPr lang="zh-CN" altLang="en-US" sz="1400" dirty="0"/>
                        <a:t>游标卡尺</a:t>
                      </a:r>
                    </a:p>
                  </a:txBody>
                  <a:tcPr/>
                </a:tc>
                <a:tc>
                  <a:txBody>
                    <a:bodyPr/>
                    <a:lstStyle/>
                    <a:p>
                      <a:pPr algn="ctr"/>
                      <a:r>
                        <a:rPr lang="en-US" altLang="zh-CN" sz="1400" dirty="0"/>
                        <a:t>0~150mm</a:t>
                      </a:r>
                      <a:endParaRPr lang="zh-CN" altLang="en-US" sz="1400" dirty="0"/>
                    </a:p>
                  </a:txBody>
                  <a:tcPr/>
                </a:tc>
                <a:tc>
                  <a:txBody>
                    <a:bodyPr/>
                    <a:lstStyle/>
                    <a:p>
                      <a:pPr algn="ctr"/>
                      <a:r>
                        <a:rPr lang="en-US" altLang="zh-CN" sz="1400" dirty="0"/>
                        <a:t>0.02mm</a:t>
                      </a:r>
                      <a:endParaRPr lang="zh-CN" altLang="en-US" sz="1400" dirty="0"/>
                    </a:p>
                  </a:txBody>
                  <a:tcPr/>
                </a:tc>
                <a:tc>
                  <a:txBody>
                    <a:bodyPr/>
                    <a:lstStyle/>
                    <a:p>
                      <a:pPr algn="ctr"/>
                      <a:r>
                        <a:rPr lang="zh-CN" altLang="en-US" sz="1400" dirty="0"/>
                        <a:t>把</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3071914217"/>
                  </a:ext>
                </a:extLst>
              </a:tr>
              <a:tr h="370840">
                <a:tc vMerge="1">
                  <a:txBody>
                    <a:bodyPr/>
                    <a:lstStyle/>
                    <a:p>
                      <a:pPr algn="ctr"/>
                      <a:endParaRPr lang="zh-CN" altLang="en-US" dirty="0"/>
                    </a:p>
                  </a:txBody>
                  <a:tcPr/>
                </a:tc>
                <a:tc>
                  <a:txBody>
                    <a:bodyPr/>
                    <a:lstStyle/>
                    <a:p>
                      <a:pPr algn="ctr"/>
                      <a:r>
                        <a:rPr lang="en-US" altLang="zh-CN" sz="1400" dirty="0"/>
                        <a:t>7</a:t>
                      </a:r>
                      <a:endParaRPr lang="zh-CN" altLang="en-US" sz="1400" dirty="0"/>
                    </a:p>
                  </a:txBody>
                  <a:tcPr/>
                </a:tc>
                <a:tc>
                  <a:txBody>
                    <a:bodyPr/>
                    <a:lstStyle/>
                    <a:p>
                      <a:pPr algn="ctr"/>
                      <a:r>
                        <a:rPr lang="zh-CN" altLang="en-US" sz="1400" dirty="0"/>
                        <a:t>内径百分尺</a:t>
                      </a:r>
                    </a:p>
                  </a:txBody>
                  <a:tcPr/>
                </a:tc>
                <a:tc>
                  <a:txBody>
                    <a:bodyPr/>
                    <a:lstStyle/>
                    <a:p>
                      <a:pPr algn="ctr"/>
                      <a:r>
                        <a:rPr lang="en-US" altLang="zh-CN" sz="1400" dirty="0"/>
                        <a:t>25~50mm</a:t>
                      </a:r>
                      <a:endParaRPr lang="zh-CN" altLang="en-US" sz="1400" dirty="0"/>
                    </a:p>
                  </a:txBody>
                  <a:tcPr/>
                </a:tc>
                <a:tc>
                  <a:txBody>
                    <a:bodyPr/>
                    <a:lstStyle/>
                    <a:p>
                      <a:pPr algn="ctr"/>
                      <a:r>
                        <a:rPr lang="en-US" altLang="zh-CN" sz="1400" dirty="0"/>
                        <a:t>0.01mm</a:t>
                      </a:r>
                      <a:endParaRPr lang="zh-CN" altLang="en-US" sz="1400" dirty="0"/>
                    </a:p>
                  </a:txBody>
                  <a:tcPr/>
                </a:tc>
                <a:tc>
                  <a:txBody>
                    <a:bodyPr/>
                    <a:lstStyle/>
                    <a:p>
                      <a:pPr algn="ctr"/>
                      <a:r>
                        <a:rPr lang="zh-CN" altLang="en-US" sz="1400" dirty="0"/>
                        <a:t>把</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1297283983"/>
                  </a:ext>
                </a:extLst>
              </a:tr>
              <a:tr h="0">
                <a:tc vMerge="1">
                  <a:txBody>
                    <a:bodyPr/>
                    <a:lstStyle/>
                    <a:p>
                      <a:endParaRPr dirty="0"/>
                    </a:p>
                  </a:txBody>
                  <a:tcPr/>
                </a:tc>
                <a:tc>
                  <a:txBody>
                    <a:bodyPr/>
                    <a:lstStyle/>
                    <a:p>
                      <a:pPr algn="ctr"/>
                      <a:r>
                        <a:rPr lang="en-US" altLang="zh-CN" sz="1400" dirty="0"/>
                        <a:t>8</a:t>
                      </a:r>
                      <a:endParaRPr lang="zh-CN" altLang="en-US" sz="1400" dirty="0"/>
                    </a:p>
                  </a:txBody>
                  <a:tcPr/>
                </a:tc>
                <a:tc>
                  <a:txBody>
                    <a:bodyPr/>
                    <a:lstStyle/>
                    <a:p>
                      <a:pPr algn="ctr"/>
                      <a:r>
                        <a:rPr lang="zh-CN" altLang="en-US" sz="1400" dirty="0"/>
                        <a:t>内沟槽样板</a:t>
                      </a:r>
                    </a:p>
                  </a:txBody>
                  <a:tcPr/>
                </a:tc>
                <a:tc>
                  <a:txBody>
                    <a:bodyPr/>
                    <a:lstStyle/>
                    <a:p>
                      <a:pPr algn="ctr"/>
                      <a:r>
                        <a:rPr lang="en-US" altLang="zh-CN" sz="1400" dirty="0"/>
                        <a:t>5mm</a:t>
                      </a:r>
                      <a:endParaRPr lang="zh-CN" altLang="en-US" sz="1400" dirty="0"/>
                    </a:p>
                  </a:txBody>
                  <a:tcPr/>
                </a:tc>
                <a:tc>
                  <a:txBody>
                    <a:bodyPr/>
                    <a:lstStyle/>
                    <a:p>
                      <a:pPr algn="ctr"/>
                      <a:endParaRPr lang="zh-CN" altLang="en-US" sz="1400" dirty="0"/>
                    </a:p>
                  </a:txBody>
                  <a:tcPr/>
                </a:tc>
                <a:tc>
                  <a:txBody>
                    <a:bodyPr/>
                    <a:lstStyle/>
                    <a:p>
                      <a:pPr algn="ctr"/>
                      <a:r>
                        <a:rPr lang="zh-CN" altLang="en-US" sz="1400" dirty="0"/>
                        <a:t>把</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928089462"/>
                  </a:ext>
                </a:extLst>
              </a:tr>
              <a:tr h="151593">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1400" dirty="0"/>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1400" dirty="0"/>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dirty="0"/>
                        <a:t>刀具</a:t>
                      </a:r>
                    </a:p>
                    <a:p>
                      <a:pPr algn="ctr"/>
                      <a:endParaRPr lang="zh-CN" altLang="en-US" sz="1400" dirty="0"/>
                    </a:p>
                  </a:txBody>
                  <a:tcPr/>
                </a:tc>
                <a:tc>
                  <a:txBody>
                    <a:bodyPr/>
                    <a:lstStyle/>
                    <a:p>
                      <a:pPr algn="ctr"/>
                      <a:r>
                        <a:rPr lang="en-US" altLang="zh-CN" sz="1400" dirty="0"/>
                        <a:t>9</a:t>
                      </a:r>
                      <a:endParaRPr lang="zh-CN" altLang="en-US" sz="1400" dirty="0"/>
                    </a:p>
                  </a:txBody>
                  <a:tcPr/>
                </a:tc>
                <a:tc>
                  <a:txBody>
                    <a:bodyPr/>
                    <a:lstStyle/>
                    <a:p>
                      <a:pPr algn="ctr"/>
                      <a:r>
                        <a:rPr lang="zh-CN" altLang="en-US" sz="1400" dirty="0"/>
                        <a:t>内孔车刀</a:t>
                      </a:r>
                    </a:p>
                  </a:txBody>
                  <a:tcPr/>
                </a:tc>
                <a:tc>
                  <a:txBody>
                    <a:bodyPr/>
                    <a:lstStyle/>
                    <a:p>
                      <a:pPr algn="ctr"/>
                      <a:r>
                        <a:rPr lang="en-US" altLang="zh-CN" sz="1400" dirty="0"/>
                        <a:t>93°</a:t>
                      </a:r>
                      <a:endParaRPr lang="zh-CN" altLang="en-US" sz="1400" dirty="0"/>
                    </a:p>
                  </a:txBody>
                  <a:tcPr/>
                </a:tc>
                <a:tc>
                  <a:txBody>
                    <a:bodyPr/>
                    <a:lstStyle/>
                    <a:p>
                      <a:pPr algn="ctr"/>
                      <a:endParaRPr lang="zh-CN" altLang="en-US" sz="1400" dirty="0"/>
                    </a:p>
                  </a:txBody>
                  <a:tcPr/>
                </a:tc>
                <a:tc>
                  <a:txBody>
                    <a:bodyPr/>
                    <a:lstStyle/>
                    <a:p>
                      <a:pPr algn="ctr"/>
                      <a:r>
                        <a:rPr lang="zh-CN" altLang="en-US" sz="1400" dirty="0"/>
                        <a:t>把</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2018007118"/>
                  </a:ext>
                </a:extLst>
              </a:tr>
              <a:tr h="255370">
                <a:tc vMerge="1">
                  <a:txBody>
                    <a:bodyPr/>
                    <a:lstStyle/>
                    <a:p>
                      <a:pPr algn="ctr"/>
                      <a:endParaRPr lang="zh-CN" altLang="en-US" sz="1400" dirty="0"/>
                    </a:p>
                  </a:txBody>
                  <a:tcPr/>
                </a:tc>
                <a:tc>
                  <a:txBody>
                    <a:bodyPr/>
                    <a:lstStyle/>
                    <a:p>
                      <a:pPr algn="ctr"/>
                      <a:r>
                        <a:rPr lang="en-US" altLang="zh-CN" sz="1400" dirty="0"/>
                        <a:t>10</a:t>
                      </a:r>
                      <a:endParaRPr lang="zh-CN" altLang="en-US" sz="1400" dirty="0"/>
                    </a:p>
                  </a:txBody>
                  <a:tcPr/>
                </a:tc>
                <a:tc>
                  <a:txBody>
                    <a:bodyPr/>
                    <a:lstStyle/>
                    <a:p>
                      <a:pPr algn="ctr"/>
                      <a:r>
                        <a:rPr lang="zh-CN" altLang="en-US" sz="1400" dirty="0"/>
                        <a:t>切槽刀</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t>3mm</a:t>
                      </a:r>
                      <a:endParaRPr lang="zh-CN" altLang="en-US" sz="1400" dirty="0"/>
                    </a:p>
                  </a:txBody>
                  <a:tcPr/>
                </a:tc>
                <a:tc>
                  <a:txBody>
                    <a:bodyPr/>
                    <a:lstStyle/>
                    <a:p>
                      <a:pPr algn="ctr"/>
                      <a:endParaRPr lang="zh-CN" altLang="en-US" sz="1400" dirty="0"/>
                    </a:p>
                  </a:txBody>
                  <a:tcPr/>
                </a:tc>
                <a:tc>
                  <a:txBody>
                    <a:bodyPr/>
                    <a:lstStyle/>
                    <a:p>
                      <a:pPr algn="ctr"/>
                      <a:r>
                        <a:rPr lang="zh-CN" altLang="en-US" sz="1400" dirty="0"/>
                        <a:t>把</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2484084196"/>
                  </a:ext>
                </a:extLst>
              </a:tr>
              <a:tr h="370840">
                <a:tc vMerge="1">
                  <a:txBody>
                    <a:bodyPr/>
                    <a:lstStyle/>
                    <a:p>
                      <a:pPr algn="ctr"/>
                      <a:endParaRPr lang="zh-CN" altLang="en-US" sz="1400" dirty="0"/>
                    </a:p>
                  </a:txBody>
                  <a:tcPr/>
                </a:tc>
                <a:tc>
                  <a:txBody>
                    <a:bodyPr/>
                    <a:lstStyle/>
                    <a:p>
                      <a:pPr algn="ctr"/>
                      <a:r>
                        <a:rPr lang="en-US" altLang="zh-CN" sz="1400" dirty="0"/>
                        <a:t>11</a:t>
                      </a:r>
                      <a:endParaRPr lang="zh-CN" altLang="en-US" sz="1400" dirty="0"/>
                    </a:p>
                  </a:txBody>
                  <a:tcPr/>
                </a:tc>
                <a:tc>
                  <a:txBody>
                    <a:bodyPr/>
                    <a:lstStyle/>
                    <a:p>
                      <a:pPr algn="ctr"/>
                      <a:r>
                        <a:rPr lang="zh-CN" altLang="en-US" sz="1400" dirty="0"/>
                        <a:t>中心钻</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t>A3</a:t>
                      </a:r>
                      <a:endParaRPr lang="zh-CN" altLang="en-US" sz="1400" dirty="0"/>
                    </a:p>
                  </a:txBody>
                  <a:tcPr/>
                </a:tc>
                <a:tc>
                  <a:txBody>
                    <a:bodyPr/>
                    <a:lstStyle/>
                    <a:p>
                      <a:pPr algn="ctr"/>
                      <a:endParaRPr lang="zh-CN" altLang="en-US" sz="1400" dirty="0"/>
                    </a:p>
                  </a:txBody>
                  <a:tcPr/>
                </a:tc>
                <a:tc>
                  <a:txBody>
                    <a:bodyPr/>
                    <a:lstStyle/>
                    <a:p>
                      <a:pPr algn="ctr"/>
                      <a:r>
                        <a:rPr lang="zh-CN" altLang="en-US" sz="1400" dirty="0"/>
                        <a:t>把</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1255083048"/>
                  </a:ext>
                </a:extLst>
              </a:tr>
              <a:tr h="370840">
                <a:tc vMerge="1">
                  <a:txBody>
                    <a:bodyPr/>
                    <a:lstStyle/>
                    <a:p>
                      <a:pPr algn="ctr"/>
                      <a:endParaRPr lang="zh-CN" altLang="en-US" sz="1400" dirty="0"/>
                    </a:p>
                  </a:txBody>
                  <a:tcPr/>
                </a:tc>
                <a:tc>
                  <a:txBody>
                    <a:bodyPr/>
                    <a:lstStyle/>
                    <a:p>
                      <a:pPr algn="ctr"/>
                      <a:r>
                        <a:rPr lang="en-US" altLang="zh-CN" sz="1400" dirty="0"/>
                        <a:t>12</a:t>
                      </a:r>
                      <a:endParaRPr lang="zh-CN" altLang="en-US" sz="1400" dirty="0"/>
                    </a:p>
                  </a:txBody>
                  <a:tcPr/>
                </a:tc>
                <a:tc>
                  <a:txBody>
                    <a:bodyPr/>
                    <a:lstStyle/>
                    <a:p>
                      <a:pPr algn="ctr"/>
                      <a:r>
                        <a:rPr lang="zh-CN" altLang="en-US" sz="1400" dirty="0"/>
                        <a:t>麻花钻</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altLang="zh-CN" sz="1400" b="0" i="0" u="none" strike="noStrike" baseline="0" dirty="0">
                          <a:solidFill>
                            <a:srgbClr val="221E1F"/>
                          </a:solidFill>
                          <a:latin typeface="方正书宋"/>
                        </a:rPr>
                        <a:t>Φ</a:t>
                      </a:r>
                      <a:r>
                        <a:rPr lang="en-US" altLang="zh-CN" sz="1400" b="0" i="0" u="none" strike="noStrike" baseline="0" dirty="0">
                          <a:solidFill>
                            <a:srgbClr val="221E1F"/>
                          </a:solidFill>
                          <a:latin typeface="方正书宋"/>
                        </a:rPr>
                        <a:t>30</a:t>
                      </a:r>
                      <a:endParaRPr lang="zh-CN" altLang="en-US" sz="1400" dirty="0"/>
                    </a:p>
                  </a:txBody>
                  <a:tcPr/>
                </a:tc>
                <a:tc>
                  <a:txBody>
                    <a:bodyPr/>
                    <a:lstStyle/>
                    <a:p>
                      <a:pPr algn="ctr"/>
                      <a:endParaRPr lang="zh-CN" altLang="en-US" sz="1400" dirty="0"/>
                    </a:p>
                  </a:txBody>
                  <a:tcPr/>
                </a:tc>
                <a:tc>
                  <a:txBody>
                    <a:bodyPr/>
                    <a:lstStyle/>
                    <a:p>
                      <a:pPr algn="ctr"/>
                      <a:r>
                        <a:rPr lang="zh-CN" altLang="en-US" sz="1400" dirty="0"/>
                        <a:t>把</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711736790"/>
                  </a:ext>
                </a:extLst>
              </a:tr>
            </a:tbl>
          </a:graphicData>
        </a:graphic>
      </p:graphicFrame>
      <p:sp>
        <p:nvSpPr>
          <p:cNvPr id="6" name="文本框 5">
            <a:extLst>
              <a:ext uri="{FF2B5EF4-FFF2-40B4-BE49-F238E27FC236}">
                <a16:creationId xmlns:a16="http://schemas.microsoft.com/office/drawing/2014/main" id="{8A7E207D-F6EA-6633-6C93-55393AE21D1E}"/>
              </a:ext>
            </a:extLst>
          </p:cNvPr>
          <p:cNvSpPr txBox="1"/>
          <p:nvPr/>
        </p:nvSpPr>
        <p:spPr>
          <a:xfrm>
            <a:off x="4347635" y="1542398"/>
            <a:ext cx="3689229" cy="338554"/>
          </a:xfrm>
          <a:prstGeom prst="rect">
            <a:avLst/>
          </a:prstGeom>
          <a:noFill/>
        </p:spPr>
        <p:txBody>
          <a:bodyPr wrap="square">
            <a:spAutoFit/>
          </a:bodyPr>
          <a:lstStyle/>
          <a:p>
            <a:r>
              <a:rPr lang="zh-CN" altLang="en-US" sz="1600" b="1" i="0" u="none" strike="noStrike" baseline="0" dirty="0">
                <a:solidFill>
                  <a:srgbClr val="221E1F"/>
                </a:solidFill>
                <a:latin typeface="方正书宋"/>
              </a:rPr>
              <a:t>加工</a:t>
            </a:r>
            <a:r>
              <a:rPr lang="zh-CN" altLang="en-US" sz="1600" b="1" dirty="0">
                <a:solidFill>
                  <a:srgbClr val="221E1F"/>
                </a:solidFill>
                <a:latin typeface="方正书宋"/>
              </a:rPr>
              <a:t>盘类零件外沟槽</a:t>
            </a:r>
            <a:r>
              <a:rPr lang="zh-CN" altLang="en-US" sz="1600" b="1" i="0" u="none" strike="noStrike" baseline="0" dirty="0">
                <a:solidFill>
                  <a:srgbClr val="221E1F"/>
                </a:solidFill>
                <a:latin typeface="方正书宋"/>
              </a:rPr>
              <a:t>工、量、刀具清单</a:t>
            </a:r>
            <a:endParaRPr lang="zh-CN" altLang="en-US" sz="1600" b="1" dirty="0"/>
          </a:p>
        </p:txBody>
      </p:sp>
      <p:sp>
        <p:nvSpPr>
          <p:cNvPr id="2" name="标题 1">
            <a:extLst>
              <a:ext uri="{FF2B5EF4-FFF2-40B4-BE49-F238E27FC236}">
                <a16:creationId xmlns:a16="http://schemas.microsoft.com/office/drawing/2014/main" id="{37B9AA9E-226F-9626-383E-DF484264FF75}"/>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sp>
        <p:nvSpPr>
          <p:cNvPr id="5" name="标题 3">
            <a:extLst>
              <a:ext uri="{FF2B5EF4-FFF2-40B4-BE49-F238E27FC236}">
                <a16:creationId xmlns:a16="http://schemas.microsoft.com/office/drawing/2014/main" id="{BAC2072B-AA29-2F88-4B0A-A882185437B8}"/>
              </a:ext>
            </a:extLst>
          </p:cNvPr>
          <p:cNvSpPr txBox="1">
            <a:spLocks/>
          </p:cNvSpPr>
          <p:nvPr/>
        </p:nvSpPr>
        <p:spPr>
          <a:xfrm>
            <a:off x="4117374" y="1141015"/>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Tree>
    <p:extLst>
      <p:ext uri="{BB962C8B-B14F-4D97-AF65-F5344CB8AC3E}">
        <p14:creationId xmlns:p14="http://schemas.microsoft.com/office/powerpoint/2010/main" val="295601142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4117374" y="1136759"/>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加工程序</a:t>
            </a:r>
          </a:p>
        </p:txBody>
      </p:sp>
      <p:sp>
        <p:nvSpPr>
          <p:cNvPr id="2" name="文本占位符 5">
            <a:extLst>
              <a:ext uri="{FF2B5EF4-FFF2-40B4-BE49-F238E27FC236}">
                <a16:creationId xmlns:a16="http://schemas.microsoft.com/office/drawing/2014/main" id="{EDECEB0E-420F-1642-8AA1-F90AE1A0FC33}"/>
              </a:ext>
            </a:extLst>
          </p:cNvPr>
          <p:cNvSpPr txBox="1"/>
          <p:nvPr/>
        </p:nvSpPr>
        <p:spPr>
          <a:xfrm>
            <a:off x="811466" y="1819813"/>
            <a:ext cx="2644003" cy="18577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确定工件坐标系</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以工件右端面和轴心线的交点为工件原点，建立工件坐标系</a:t>
            </a:r>
            <a:endParaRPr lang="en-US" altLang="zh-CN" dirty="0">
              <a:solidFill>
                <a:srgbClr val="221E1F"/>
              </a:solidFill>
              <a:latin typeface="方正书宋"/>
            </a:endParaRPr>
          </a:p>
          <a:p>
            <a:pPr marL="0" indent="0" algn="just">
              <a:lnSpc>
                <a:spcPct val="130000"/>
              </a:lnSpc>
              <a:spcBef>
                <a:spcPts val="0"/>
              </a:spcBef>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参考程序</a:t>
            </a:r>
            <a:endParaRPr lang="en-US" altLang="zh-CN" b="1" dirty="0">
              <a:solidFill>
                <a:schemeClr val="accent1"/>
              </a:solidFill>
              <a:latin typeface="方正书宋"/>
            </a:endParaRPr>
          </a:p>
        </p:txBody>
      </p:sp>
      <p:sp>
        <p:nvSpPr>
          <p:cNvPr id="8" name="文本框 7">
            <a:extLst>
              <a:ext uri="{FF2B5EF4-FFF2-40B4-BE49-F238E27FC236}">
                <a16:creationId xmlns:a16="http://schemas.microsoft.com/office/drawing/2014/main" id="{04E9DB8E-34DF-BA85-CDA0-AFEA25EEE5A3}"/>
              </a:ext>
            </a:extLst>
          </p:cNvPr>
          <p:cNvSpPr txBox="1"/>
          <p:nvPr/>
        </p:nvSpPr>
        <p:spPr>
          <a:xfrm>
            <a:off x="3957125" y="2112409"/>
            <a:ext cx="3725436" cy="4678204"/>
          </a:xfrm>
          <a:prstGeom prst="rect">
            <a:avLst/>
          </a:prstGeom>
          <a:noFill/>
          <a:ln w="19050">
            <a:solidFill>
              <a:schemeClr val="tx1"/>
            </a:solidFill>
          </a:ln>
        </p:spPr>
        <p:txBody>
          <a:bodyPr wrap="square">
            <a:spAutoFit/>
          </a:bodyPr>
          <a:lstStyle/>
          <a:p>
            <a:pPr algn="just"/>
            <a:r>
              <a:rPr lang="en-US" altLang="zh-CN" sz="1400" b="0" i="0" u="none" strike="noStrike" baseline="0" dirty="0">
                <a:solidFill>
                  <a:srgbClr val="221E1F"/>
                </a:solidFill>
                <a:latin typeface="方正细黑一萀"/>
              </a:rPr>
              <a:t>O7004</a:t>
            </a:r>
            <a:r>
              <a:rPr lang="zh-CN" altLang="en-US" sz="1400" b="0" i="0" u="none" strike="noStrike" baseline="0" dirty="0">
                <a:solidFill>
                  <a:srgbClr val="221E1F"/>
                </a:solidFill>
                <a:latin typeface="方正细黑一萀"/>
              </a:rPr>
              <a:t>； </a:t>
            </a:r>
          </a:p>
          <a:p>
            <a:pPr algn="just"/>
            <a:r>
              <a:rPr lang="pt-BR" altLang="zh-CN" sz="1400" b="0" i="0" u="none" strike="noStrike" baseline="0" dirty="0">
                <a:solidFill>
                  <a:srgbClr val="221E1F"/>
                </a:solidFill>
                <a:latin typeface="方正细黑一萀"/>
              </a:rPr>
              <a:t>N10 G21 G40 G97 G99</a:t>
            </a:r>
            <a:r>
              <a:rPr lang="zh-CN" altLang="pt-BR"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N20 M03 S400 T0101</a:t>
            </a:r>
            <a:r>
              <a:rPr lang="zh-CN" altLang="en-US" sz="1400" b="0" i="0" u="none" strike="noStrike" baseline="0" dirty="0">
                <a:solidFill>
                  <a:srgbClr val="221E1F"/>
                </a:solidFill>
                <a:latin typeface="方正细黑一萀"/>
              </a:rPr>
              <a:t>； </a:t>
            </a:r>
          </a:p>
          <a:p>
            <a:pPr algn="just"/>
            <a:r>
              <a:rPr lang="pl-PL" altLang="zh-CN" sz="1400" b="0" i="0" u="none" strike="noStrike" baseline="0" dirty="0">
                <a:solidFill>
                  <a:srgbClr val="221E1F"/>
                </a:solidFill>
                <a:latin typeface="方正细黑一萀"/>
              </a:rPr>
              <a:t>N30 G00 X26.0 Z5.0 M08</a:t>
            </a:r>
            <a:r>
              <a:rPr lang="zh-CN" altLang="pl-PL"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N40 G71 U1.5 R0.5 </a:t>
            </a:r>
            <a:r>
              <a:rPr lang="zh-CN" altLang="en-US" sz="1400" b="0" i="0" u="none" strike="noStrike" baseline="0" dirty="0">
                <a:solidFill>
                  <a:srgbClr val="221E1F"/>
                </a:solidFill>
                <a:latin typeface="方正细黑一萀"/>
              </a:rPr>
              <a:t>； </a:t>
            </a:r>
          </a:p>
          <a:p>
            <a:pPr algn="just"/>
            <a:r>
              <a:rPr lang="pl-PL" altLang="zh-CN" sz="1400" b="0" i="0" u="none" strike="noStrike" baseline="0" dirty="0">
                <a:solidFill>
                  <a:srgbClr val="221E1F"/>
                </a:solidFill>
                <a:latin typeface="方正细黑一萀"/>
              </a:rPr>
              <a:t>N50 G71 P60 Q 120 U-0.5 W0.1 F0.2</a:t>
            </a:r>
            <a:r>
              <a:rPr lang="zh-CN" altLang="pl-PL"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N60 G00 X42.0 S1000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N70 G01 Z0 F0.1 </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N80 G01 X42.0 Z-1.0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N90 Z-40. 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N100 G01 X30.0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N110 W-15.0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N120 X25.0</a:t>
            </a:r>
            <a:r>
              <a:rPr lang="zh-CN" altLang="en-US" sz="1400" b="0" i="0" u="none" strike="noStrike" baseline="0" dirty="0">
                <a:solidFill>
                  <a:srgbClr val="221E1F"/>
                </a:solidFill>
                <a:latin typeface="方正细黑一萀"/>
              </a:rPr>
              <a:t>； </a:t>
            </a:r>
          </a:p>
          <a:p>
            <a:r>
              <a:rPr lang="pt-BR" altLang="zh-CN" sz="1400" b="0" i="0" u="none" strike="noStrike" baseline="0" dirty="0">
                <a:solidFill>
                  <a:srgbClr val="221E1F"/>
                </a:solidFill>
                <a:latin typeface="方正细黑一萀"/>
              </a:rPr>
              <a:t>N130 G70 P60 Q 120</a:t>
            </a:r>
            <a:r>
              <a:rPr lang="zh-CN" altLang="pt-BR"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N140 G00 X100.0 Z80.0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N150 M03 S400 T0202</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N160 G00 X35.0 Z5.0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N170 G01 Z-30.0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N180 G01 X48.0 F0.15</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N190 G04 X1.0</a:t>
            </a:r>
            <a:r>
              <a:rPr lang="zh-CN" altLang="en-US" sz="1400" b="0" i="0" u="none" strike="noStrike" baseline="0" dirty="0">
                <a:solidFill>
                  <a:srgbClr val="221E1F"/>
                </a:solidFill>
                <a:latin typeface="方正细黑一萀"/>
              </a:rPr>
              <a:t>； </a:t>
            </a:r>
          </a:p>
          <a:p>
            <a:r>
              <a:rPr lang="en-US" altLang="zh-CN" sz="1400" b="0" i="0" u="none" strike="noStrike" baseline="0" dirty="0">
                <a:solidFill>
                  <a:srgbClr val="221E1F"/>
                </a:solidFill>
                <a:latin typeface="方正细黑一萀"/>
              </a:rPr>
              <a:t>N200 G01 X35.0</a:t>
            </a:r>
            <a:r>
              <a:rPr lang="zh-CN" altLang="en-US" sz="1400" b="0" i="0" u="none" strike="noStrike" baseline="0" dirty="0">
                <a:solidFill>
                  <a:srgbClr val="221E1F"/>
                </a:solidFill>
                <a:latin typeface="方正细黑一萀"/>
              </a:rPr>
              <a:t>； </a:t>
            </a:r>
            <a:r>
              <a:rPr lang="zh-CN" altLang="en-US" sz="1800" b="0" i="0" u="none" strike="noStrike" baseline="0" dirty="0">
                <a:solidFill>
                  <a:srgbClr val="221E1F"/>
                </a:solidFill>
                <a:latin typeface="方正细黑一萀"/>
              </a:rPr>
              <a:t>	</a:t>
            </a:r>
          </a:p>
        </p:txBody>
      </p:sp>
      <p:sp>
        <p:nvSpPr>
          <p:cNvPr id="10" name="文本框 9">
            <a:extLst>
              <a:ext uri="{FF2B5EF4-FFF2-40B4-BE49-F238E27FC236}">
                <a16:creationId xmlns:a16="http://schemas.microsoft.com/office/drawing/2014/main" id="{82DC4B5D-DF9F-C1A1-AF44-4F197D5C0AF9}"/>
              </a:ext>
            </a:extLst>
          </p:cNvPr>
          <p:cNvSpPr txBox="1"/>
          <p:nvPr/>
        </p:nvSpPr>
        <p:spPr>
          <a:xfrm>
            <a:off x="7682561" y="2112409"/>
            <a:ext cx="3725436" cy="4585871"/>
          </a:xfrm>
          <a:prstGeom prst="rect">
            <a:avLst/>
          </a:prstGeom>
          <a:noFill/>
          <a:ln w="19050">
            <a:solidFill>
              <a:schemeClr val="tx1"/>
            </a:solidFill>
          </a:ln>
        </p:spPr>
        <p:txBody>
          <a:bodyPr wrap="square">
            <a:spAutoFit/>
          </a:bodyPr>
          <a:lstStyle/>
          <a:p>
            <a:pPr algn="just"/>
            <a:endParaRPr lang="en-US" altLang="zh-CN" sz="1400" b="0" i="0" u="none" strike="noStrike" baseline="0" dirty="0">
              <a:solidFill>
                <a:srgbClr val="221E1F"/>
              </a:solidFill>
              <a:latin typeface="方正细黑一萀"/>
            </a:endParaRPr>
          </a:p>
          <a:p>
            <a:pPr algn="just"/>
            <a:r>
              <a:rPr lang="zh-CN" altLang="en-US" sz="1400" b="0" i="0" u="none" strike="noStrike" baseline="0" dirty="0">
                <a:solidFill>
                  <a:srgbClr val="221E1F"/>
                </a:solidFill>
                <a:latin typeface="方正细黑一萀"/>
              </a:rPr>
              <a:t>初始化程序</a:t>
            </a:r>
          </a:p>
          <a:p>
            <a:pPr algn="just"/>
            <a:r>
              <a:rPr lang="zh-CN" altLang="en-US" sz="1400" b="0" i="0" u="none" strike="noStrike" baseline="0" dirty="0">
                <a:solidFill>
                  <a:srgbClr val="221E1F"/>
                </a:solidFill>
                <a:latin typeface="方正细黑一萀"/>
              </a:rPr>
              <a:t>主轴正转，</a:t>
            </a:r>
            <a:r>
              <a:rPr lang="en-US" altLang="zh-CN" sz="1400" b="0" i="0" u="none" strike="noStrike" baseline="0" dirty="0">
                <a:solidFill>
                  <a:srgbClr val="221E1F"/>
                </a:solidFill>
                <a:latin typeface="方正细黑一萀"/>
              </a:rPr>
              <a:t>400r/min</a:t>
            </a:r>
            <a:r>
              <a:rPr lang="zh-CN" altLang="en-US" sz="1400" b="0" i="0" u="none" strike="noStrike" baseline="0" dirty="0">
                <a:solidFill>
                  <a:srgbClr val="221E1F"/>
                </a:solidFill>
                <a:latin typeface="方正细黑一萀"/>
              </a:rPr>
              <a:t>，换</a:t>
            </a:r>
            <a:r>
              <a:rPr lang="en-US" altLang="zh-CN" sz="1400" b="0" i="0" u="none" strike="noStrike" baseline="0" dirty="0">
                <a:solidFill>
                  <a:srgbClr val="221E1F"/>
                </a:solidFill>
                <a:latin typeface="方正细黑一萀"/>
              </a:rPr>
              <a:t>1 </a:t>
            </a:r>
            <a:r>
              <a:rPr lang="zh-CN" altLang="en-US" sz="1400" b="0" i="0" u="none" strike="noStrike" baseline="0" dirty="0">
                <a:solidFill>
                  <a:srgbClr val="221E1F"/>
                </a:solidFill>
                <a:latin typeface="方正细黑一萀"/>
              </a:rPr>
              <a:t>号刀</a:t>
            </a:r>
          </a:p>
          <a:p>
            <a:pPr algn="just"/>
            <a:r>
              <a:rPr lang="zh-CN" altLang="en-US" sz="1400" b="0" i="0" u="none" strike="noStrike" baseline="0" dirty="0">
                <a:solidFill>
                  <a:srgbClr val="221E1F"/>
                </a:solidFill>
                <a:latin typeface="方正细黑一萀"/>
              </a:rPr>
              <a:t>快移至循环起点</a:t>
            </a:r>
          </a:p>
          <a:p>
            <a:pPr algn="just"/>
            <a:r>
              <a:rPr lang="zh-CN" altLang="en-US" sz="1400" b="0" i="0" u="none" strike="noStrike" baseline="0" dirty="0">
                <a:solidFill>
                  <a:srgbClr val="221E1F"/>
                </a:solidFill>
                <a:latin typeface="方正细黑一萀"/>
              </a:rPr>
              <a:t>粗车循环</a:t>
            </a:r>
          </a:p>
          <a:p>
            <a:pPr algn="just"/>
            <a:r>
              <a:rPr lang="zh-CN" altLang="en-US" sz="1400" b="0" i="0" u="none" strike="noStrike" baseline="0" dirty="0">
                <a:solidFill>
                  <a:srgbClr val="221E1F"/>
                </a:solidFill>
                <a:latin typeface="方正细黑一萀"/>
              </a:rPr>
              <a:t>留</a:t>
            </a:r>
            <a:r>
              <a:rPr lang="en-US" altLang="zh-CN" sz="1400" b="0" i="0" u="none" strike="noStrike" baseline="0" dirty="0">
                <a:solidFill>
                  <a:srgbClr val="221E1F"/>
                </a:solidFill>
                <a:latin typeface="方正细黑一萀"/>
              </a:rPr>
              <a:t>0.5 </a:t>
            </a:r>
            <a:r>
              <a:rPr lang="zh-CN" altLang="en-US" sz="1400" b="0" i="0" u="none" strike="noStrike" baseline="0" dirty="0">
                <a:solidFill>
                  <a:srgbClr val="221E1F"/>
                </a:solidFill>
                <a:latin typeface="方正细黑一萀"/>
              </a:rPr>
              <a:t>精加工余量 </a:t>
            </a:r>
          </a:p>
          <a:p>
            <a:pPr algn="just"/>
            <a:r>
              <a:rPr lang="zh-CN" altLang="en-US" sz="1400" b="0" i="0" u="none" strike="noStrike" baseline="0" dirty="0">
                <a:solidFill>
                  <a:srgbClr val="221E1F"/>
                </a:solidFill>
                <a:latin typeface="方正细黑一萀"/>
              </a:rPr>
              <a:t>快速调刀至倒角附近</a:t>
            </a:r>
          </a:p>
          <a:p>
            <a:endParaRPr lang="en-US" altLang="zh-CN" sz="1400" b="0" i="0" u="none" strike="noStrike" baseline="0" dirty="0">
              <a:solidFill>
                <a:srgbClr val="221E1F"/>
              </a:solidFill>
              <a:latin typeface="方正细黑一萀"/>
            </a:endParaRPr>
          </a:p>
          <a:p>
            <a:endParaRPr lang="en-US" altLang="zh-CN" sz="1400" dirty="0">
              <a:solidFill>
                <a:srgbClr val="221E1F"/>
              </a:solidFill>
              <a:latin typeface="方正细黑一萀"/>
            </a:endParaRPr>
          </a:p>
          <a:p>
            <a:endParaRPr lang="en-US" altLang="zh-CN" sz="1400" b="0" i="0" u="none" strike="noStrike" baseline="0" dirty="0">
              <a:solidFill>
                <a:srgbClr val="221E1F"/>
              </a:solidFill>
              <a:latin typeface="方正细黑一萀"/>
            </a:endParaRPr>
          </a:p>
          <a:p>
            <a:endParaRPr lang="en-US" altLang="zh-CN" sz="1400" dirty="0">
              <a:solidFill>
                <a:srgbClr val="221E1F"/>
              </a:solidFill>
              <a:latin typeface="方正细黑一萀"/>
            </a:endParaRPr>
          </a:p>
          <a:p>
            <a:endParaRPr lang="en-US" altLang="zh-CN" sz="1400" b="0" i="0" u="none" strike="noStrike" baseline="0" dirty="0">
              <a:solidFill>
                <a:srgbClr val="221E1F"/>
              </a:solidFill>
              <a:latin typeface="方正细黑一萀"/>
            </a:endParaRPr>
          </a:p>
          <a:p>
            <a:endParaRPr lang="en-US" altLang="zh-CN" sz="1400" dirty="0">
              <a:solidFill>
                <a:srgbClr val="221E1F"/>
              </a:solidFill>
              <a:latin typeface="方正细黑一萀"/>
            </a:endParaRPr>
          </a:p>
          <a:p>
            <a:r>
              <a:rPr lang="zh-CN" altLang="en-US" sz="1400" b="0" i="0" u="none" strike="noStrike" baseline="0" dirty="0">
                <a:solidFill>
                  <a:srgbClr val="221E1F"/>
                </a:solidFill>
                <a:latin typeface="方正细黑一萀"/>
              </a:rPr>
              <a:t>精加工内孔</a:t>
            </a:r>
            <a:r>
              <a:rPr lang="zh-CN" altLang="en-US" sz="1800" b="0" i="0" u="none" strike="noStrike" baseline="0" dirty="0">
                <a:solidFill>
                  <a:srgbClr val="221E1F"/>
                </a:solidFill>
                <a:latin typeface="方正细黑一萀"/>
              </a:rPr>
              <a:t>	</a:t>
            </a:r>
            <a:endParaRPr lang="en-US" altLang="zh-CN" sz="1800" b="0" i="0" u="none" strike="noStrike" baseline="0" dirty="0">
              <a:solidFill>
                <a:srgbClr val="221E1F"/>
              </a:solidFill>
              <a:latin typeface="方正细黑一萀"/>
            </a:endParaRPr>
          </a:p>
          <a:p>
            <a:pPr algn="just"/>
            <a:r>
              <a:rPr lang="zh-CN" altLang="en-US" sz="1400" b="0" i="0" u="none" strike="noStrike" baseline="0" dirty="0">
                <a:solidFill>
                  <a:srgbClr val="221E1F"/>
                </a:solidFill>
                <a:latin typeface="方正细黑一萀"/>
              </a:rPr>
              <a:t>快退至换刀点</a:t>
            </a:r>
          </a:p>
          <a:p>
            <a:pPr algn="just"/>
            <a:r>
              <a:rPr lang="zh-CN" altLang="en-US" sz="1400" b="0" i="0" u="none" strike="noStrike" baseline="0" dirty="0">
                <a:solidFill>
                  <a:srgbClr val="221E1F"/>
                </a:solidFill>
                <a:latin typeface="方正细黑一萀"/>
              </a:rPr>
              <a:t>换</a:t>
            </a:r>
            <a:r>
              <a:rPr lang="en-US" altLang="zh-CN" sz="1400" b="0" i="0" u="none" strike="noStrike" baseline="0" dirty="0">
                <a:solidFill>
                  <a:srgbClr val="221E1F"/>
                </a:solidFill>
                <a:latin typeface="方正细黑一萀"/>
              </a:rPr>
              <a:t>2 </a:t>
            </a:r>
            <a:r>
              <a:rPr lang="zh-CN" altLang="en-US" sz="1400" b="0" i="0" u="none" strike="noStrike" baseline="0" dirty="0">
                <a:solidFill>
                  <a:srgbClr val="221E1F"/>
                </a:solidFill>
                <a:latin typeface="方正细黑一萀"/>
              </a:rPr>
              <a:t>号刀</a:t>
            </a:r>
          </a:p>
          <a:p>
            <a:pPr algn="just"/>
            <a:r>
              <a:rPr lang="zh-CN" altLang="en-US" sz="1400" b="0" i="0" u="none" strike="noStrike" baseline="0" dirty="0">
                <a:solidFill>
                  <a:srgbClr val="221E1F"/>
                </a:solidFill>
                <a:latin typeface="方正细黑一萀"/>
              </a:rPr>
              <a:t>调刀起到点</a:t>
            </a:r>
          </a:p>
          <a:p>
            <a:pPr algn="just"/>
            <a:r>
              <a:rPr lang="zh-CN" altLang="en-US" sz="1400" b="0" i="0" u="none" strike="noStrike" baseline="0" dirty="0">
                <a:solidFill>
                  <a:srgbClr val="221E1F"/>
                </a:solidFill>
                <a:latin typeface="方正细黑一萀"/>
              </a:rPr>
              <a:t>至第一槽</a:t>
            </a:r>
          </a:p>
          <a:p>
            <a:r>
              <a:rPr lang="zh-CN" altLang="en-US" sz="1400" b="0" i="0" u="none" strike="noStrike" baseline="0" dirty="0">
                <a:solidFill>
                  <a:srgbClr val="221E1F"/>
                </a:solidFill>
                <a:latin typeface="方正细黑一萀"/>
              </a:rPr>
              <a:t>车第一槽</a:t>
            </a:r>
            <a:r>
              <a:rPr lang="zh-CN" altLang="en-US" sz="1800" b="0" i="0" u="none" strike="noStrike" baseline="0" dirty="0">
                <a:solidFill>
                  <a:srgbClr val="221E1F"/>
                </a:solidFill>
                <a:latin typeface="方正细黑一萀"/>
              </a:rPr>
              <a:t>	</a:t>
            </a:r>
          </a:p>
          <a:p>
            <a:endParaRPr lang="zh-CN" altLang="en-US" sz="1800" b="0" i="0" u="none" strike="noStrike" baseline="0" dirty="0">
              <a:solidFill>
                <a:srgbClr val="221E1F"/>
              </a:solidFill>
              <a:latin typeface="方正细黑一萀"/>
            </a:endParaRPr>
          </a:p>
        </p:txBody>
      </p:sp>
      <p:sp>
        <p:nvSpPr>
          <p:cNvPr id="4" name="标题 1">
            <a:extLst>
              <a:ext uri="{FF2B5EF4-FFF2-40B4-BE49-F238E27FC236}">
                <a16:creationId xmlns:a16="http://schemas.microsoft.com/office/drawing/2014/main" id="{CB40DE01-3BC0-C8A6-6460-3ADCD923E06A}"/>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spTree>
    <p:extLst>
      <p:ext uri="{BB962C8B-B14F-4D97-AF65-F5344CB8AC3E}">
        <p14:creationId xmlns:p14="http://schemas.microsoft.com/office/powerpoint/2010/main" val="42284679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DEDC76-5340-9F2D-6373-7585AE10E6F2}"/>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7.1 </a:t>
            </a:r>
            <a:r>
              <a:rPr lang="zh-CN" altLang="en-US" sz="2800" dirty="0">
                <a:latin typeface="+mj-ea"/>
                <a:cs typeface="+mn-ea"/>
                <a:sym typeface="+mn-lt"/>
              </a:rPr>
              <a:t>外轮廓加工</a:t>
            </a:r>
          </a:p>
        </p:txBody>
      </p:sp>
      <p:sp>
        <p:nvSpPr>
          <p:cNvPr id="3" name="任意多边形 40">
            <a:extLst>
              <a:ext uri="{FF2B5EF4-FFF2-40B4-BE49-F238E27FC236}">
                <a16:creationId xmlns:a16="http://schemas.microsoft.com/office/drawing/2014/main" id="{8FA99DF4-A9F7-5C8D-3EDC-893CC20C9FA7}"/>
              </a:ext>
            </a:extLst>
          </p:cNvPr>
          <p:cNvSpPr/>
          <p:nvPr/>
        </p:nvSpPr>
        <p:spPr bwMode="auto">
          <a:xfrm>
            <a:off x="1587" y="5403846"/>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任意多边形 41">
            <a:extLst>
              <a:ext uri="{FF2B5EF4-FFF2-40B4-BE49-F238E27FC236}">
                <a16:creationId xmlns:a16="http://schemas.microsoft.com/office/drawing/2014/main" id="{8043F445-EFDB-D724-B800-FE87E5EF57E3}"/>
              </a:ext>
            </a:extLst>
          </p:cNvPr>
          <p:cNvSpPr/>
          <p:nvPr/>
        </p:nvSpPr>
        <p:spPr bwMode="auto">
          <a:xfrm>
            <a:off x="9390024" y="-1"/>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 name="组合 4">
            <a:extLst>
              <a:ext uri="{FF2B5EF4-FFF2-40B4-BE49-F238E27FC236}">
                <a16:creationId xmlns:a16="http://schemas.microsoft.com/office/drawing/2014/main" id="{5CB23D04-47D4-E22A-78EA-91FC89586B63}"/>
              </a:ext>
            </a:extLst>
          </p:cNvPr>
          <p:cNvGrpSpPr>
            <a:grpSpLocks noChangeAspect="1"/>
          </p:cNvGrpSpPr>
          <p:nvPr>
            <p:custDataLst>
              <p:tags r:id="rId1"/>
            </p:custDataLst>
          </p:nvPr>
        </p:nvGrpSpPr>
        <p:grpSpPr>
          <a:xfrm>
            <a:off x="1803400" y="1899428"/>
            <a:ext cx="8585200" cy="3059144"/>
            <a:chOff x="1803400" y="1087819"/>
            <a:chExt cx="8585200" cy="3059144"/>
          </a:xfrm>
        </p:grpSpPr>
        <p:grpSp>
          <p:nvGrpSpPr>
            <p:cNvPr id="6" name="组合 5">
              <a:extLst>
                <a:ext uri="{FF2B5EF4-FFF2-40B4-BE49-F238E27FC236}">
                  <a16:creationId xmlns:a16="http://schemas.microsoft.com/office/drawing/2014/main" id="{5F99F571-8661-B8A8-BB58-428B43807299}"/>
                </a:ext>
              </a:extLst>
            </p:cNvPr>
            <p:cNvGrpSpPr/>
            <p:nvPr/>
          </p:nvGrpSpPr>
          <p:grpSpPr>
            <a:xfrm>
              <a:off x="1803400" y="1087819"/>
              <a:ext cx="8585200" cy="624315"/>
              <a:chOff x="660400" y="1059498"/>
              <a:chExt cx="8585200" cy="624315"/>
            </a:xfrm>
          </p:grpSpPr>
          <p:sp>
            <p:nvSpPr>
              <p:cNvPr id="30" name="1">
                <a:extLst>
                  <a:ext uri="{FF2B5EF4-FFF2-40B4-BE49-F238E27FC236}">
                    <a16:creationId xmlns:a16="http://schemas.microsoft.com/office/drawing/2014/main" id="{9347D715-A725-16AD-3CF5-B3662C87A076}"/>
                  </a:ext>
                </a:extLst>
              </p:cNvPr>
              <p:cNvSpPr/>
              <p:nvPr>
                <p:custDataLst>
                  <p:tags r:id="rId14"/>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31" name="Index-1">
                <a:extLst>
                  <a:ext uri="{FF2B5EF4-FFF2-40B4-BE49-F238E27FC236}">
                    <a16:creationId xmlns:a16="http://schemas.microsoft.com/office/drawing/2014/main" id="{1446A2EA-E135-81F7-74C7-2E9F108E1A76}"/>
                  </a:ext>
                </a:extLst>
              </p:cNvPr>
              <p:cNvSpPr/>
              <p:nvPr>
                <p:custDataLst>
                  <p:tags r:id="rId15"/>
                </p:custDataLst>
              </p:nvPr>
            </p:nvSpPr>
            <p:spPr>
              <a:xfrm>
                <a:off x="660400" y="1059498"/>
                <a:ext cx="624315" cy="624315"/>
              </a:xfrm>
              <a:prstGeom prst="ellipse">
                <a:avLst/>
              </a:prstGeom>
              <a:gradFill flip="none" rotWithShape="1">
                <a:gsLst>
                  <a:gs pos="0">
                    <a:schemeClr val="accent1"/>
                  </a:gs>
                  <a:gs pos="100000">
                    <a:schemeClr val="accent1">
                      <a:lumMod val="75000"/>
                    </a:schemeClr>
                  </a:gs>
                </a:gsLst>
                <a:lin ang="2700000" scaled="1"/>
                <a:tileRect/>
              </a:gradFill>
              <a:ln>
                <a:noFill/>
              </a:ln>
              <a:effectLst>
                <a:outerShdw blurRad="254000" dist="1270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a:t>1</a:t>
                </a:r>
                <a:endParaRPr lang="zh-CN" altLang="en-US" b="1" dirty="0"/>
              </a:p>
            </p:txBody>
          </p:sp>
          <p:sp>
            <p:nvSpPr>
              <p:cNvPr id="32" name="Title-1">
                <a:extLst>
                  <a:ext uri="{FF2B5EF4-FFF2-40B4-BE49-F238E27FC236}">
                    <a16:creationId xmlns:a16="http://schemas.microsoft.com/office/drawing/2014/main" id="{81720505-0CC9-BB4F-492A-AF0C4E2BB655}"/>
                  </a:ext>
                </a:extLst>
              </p:cNvPr>
              <p:cNvSpPr txBox="1"/>
              <p:nvPr>
                <p:custDataLst>
                  <p:tags r:id="rId16"/>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1"/>
                    </a:solidFill>
                  </a:rPr>
                  <a:t>编程指令</a:t>
                </a:r>
              </a:p>
            </p:txBody>
          </p:sp>
          <p:sp>
            <p:nvSpPr>
              <p:cNvPr id="33" name="Body-1">
                <a:extLst>
                  <a:ext uri="{FF2B5EF4-FFF2-40B4-BE49-F238E27FC236}">
                    <a16:creationId xmlns:a16="http://schemas.microsoft.com/office/drawing/2014/main" id="{77A61329-3607-2E75-C18A-2BD462FA0904}"/>
                  </a:ext>
                </a:extLst>
              </p:cNvPr>
              <p:cNvSpPr>
                <a:spLocks/>
              </p:cNvSpPr>
              <p:nvPr>
                <p:custDataLst>
                  <p:tags r:id="rId17"/>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tabLst/>
                  <a:defRPr/>
                </a:pP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端面车削单一循环指令</a:t>
                </a:r>
                <a:r>
                  <a:rPr kumimoji="0" lang="en-US" altLang="zh-CN" sz="1400" b="0" i="0" u="none" strike="noStrike" kern="1200" cap="none" spc="0" normalizeH="0" baseline="0" noProof="0" dirty="0">
                    <a:ln>
                      <a:noFill/>
                    </a:ln>
                    <a:solidFill>
                      <a:schemeClr val="tx2">
                        <a:lumMod val="75000"/>
                        <a:lumOff val="25000"/>
                      </a:schemeClr>
                    </a:solidFill>
                    <a:effectLst/>
                    <a:uLnTx/>
                    <a:uFillTx/>
                    <a:latin typeface="+mn-ea"/>
                    <a:cs typeface="+mn-cs"/>
                  </a:rPr>
                  <a:t>G94</a:t>
                </a: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、端面车削复合循环指令</a:t>
                </a:r>
                <a:r>
                  <a:rPr kumimoji="0" lang="en-US" altLang="zh-CN" sz="1400" b="0" i="0" u="none" strike="noStrike" kern="1200" cap="none" spc="0" normalizeH="0" baseline="0" noProof="0" dirty="0">
                    <a:ln>
                      <a:noFill/>
                    </a:ln>
                    <a:solidFill>
                      <a:schemeClr val="tx2">
                        <a:lumMod val="75000"/>
                        <a:lumOff val="25000"/>
                      </a:schemeClr>
                    </a:solidFill>
                    <a:effectLst/>
                    <a:uLnTx/>
                    <a:uFillTx/>
                    <a:latin typeface="+mn-ea"/>
                    <a:cs typeface="+mn-cs"/>
                  </a:rPr>
                  <a:t>G72</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7" name="组合 6">
              <a:extLst>
                <a:ext uri="{FF2B5EF4-FFF2-40B4-BE49-F238E27FC236}">
                  <a16:creationId xmlns:a16="http://schemas.microsoft.com/office/drawing/2014/main" id="{E604A81D-B069-6211-9AFC-B628B60557E7}"/>
                </a:ext>
              </a:extLst>
            </p:cNvPr>
            <p:cNvGrpSpPr/>
            <p:nvPr/>
          </p:nvGrpSpPr>
          <p:grpSpPr>
            <a:xfrm>
              <a:off x="1803400" y="1899428"/>
              <a:ext cx="8585200" cy="624315"/>
              <a:chOff x="660400" y="1059498"/>
              <a:chExt cx="8585200" cy="624315"/>
            </a:xfrm>
          </p:grpSpPr>
          <p:sp>
            <p:nvSpPr>
              <p:cNvPr id="21" name="2">
                <a:extLst>
                  <a:ext uri="{FF2B5EF4-FFF2-40B4-BE49-F238E27FC236}">
                    <a16:creationId xmlns:a16="http://schemas.microsoft.com/office/drawing/2014/main" id="{1721B2A7-99AD-4F88-309C-78E1CE51AB7C}"/>
                  </a:ext>
                </a:extLst>
              </p:cNvPr>
              <p:cNvSpPr/>
              <p:nvPr>
                <p:custDataLst>
                  <p:tags r:id="rId10"/>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22" name="Index-2">
                <a:extLst>
                  <a:ext uri="{FF2B5EF4-FFF2-40B4-BE49-F238E27FC236}">
                    <a16:creationId xmlns:a16="http://schemas.microsoft.com/office/drawing/2014/main" id="{99802C66-A969-EE1C-89DC-A90BD16FD80C}"/>
                  </a:ext>
                </a:extLst>
              </p:cNvPr>
              <p:cNvSpPr/>
              <p:nvPr>
                <p:custDataLst>
                  <p:tags r:id="rId11"/>
                </p:custDataLst>
              </p:nvPr>
            </p:nvSpPr>
            <p:spPr>
              <a:xfrm>
                <a:off x="660400" y="1059498"/>
                <a:ext cx="624315" cy="624315"/>
              </a:xfrm>
              <a:prstGeom prst="ellipse">
                <a:avLst/>
              </a:prstGeom>
              <a:gradFill flip="none" rotWithShape="1">
                <a:gsLst>
                  <a:gs pos="0">
                    <a:schemeClr val="accent2"/>
                  </a:gs>
                  <a:gs pos="100000">
                    <a:schemeClr val="accent2">
                      <a:lumMod val="75000"/>
                    </a:schemeClr>
                  </a:gs>
                </a:gsLst>
                <a:lin ang="2700000" scaled="1"/>
                <a:tileRect/>
              </a:gradFill>
              <a:ln>
                <a:noFill/>
              </a:ln>
              <a:effectLst>
                <a:outerShdw blurRad="254000" dist="127000" dir="2700000" algn="tl" rotWithShape="0">
                  <a:schemeClr val="accent2">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2</a:t>
                </a:r>
                <a:endParaRPr lang="zh-CN" altLang="en-US" b="1" dirty="0"/>
              </a:p>
            </p:txBody>
          </p:sp>
          <p:sp>
            <p:nvSpPr>
              <p:cNvPr id="23" name="Title-2">
                <a:extLst>
                  <a:ext uri="{FF2B5EF4-FFF2-40B4-BE49-F238E27FC236}">
                    <a16:creationId xmlns:a16="http://schemas.microsoft.com/office/drawing/2014/main" id="{AE2ABD99-97F2-EE51-292D-8CACFA3B8D95}"/>
                  </a:ext>
                </a:extLst>
              </p:cNvPr>
              <p:cNvSpPr txBox="1"/>
              <p:nvPr>
                <p:custDataLst>
                  <p:tags r:id="rId12"/>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2"/>
                    </a:solidFill>
                  </a:rPr>
                  <a:t>工艺分析</a:t>
                </a:r>
              </a:p>
            </p:txBody>
          </p:sp>
          <p:sp>
            <p:nvSpPr>
              <p:cNvPr id="26" name="Body-2">
                <a:extLst>
                  <a:ext uri="{FF2B5EF4-FFF2-40B4-BE49-F238E27FC236}">
                    <a16:creationId xmlns:a16="http://schemas.microsoft.com/office/drawing/2014/main" id="{EA7DB219-EE13-6E50-933F-F76092E936B0}"/>
                  </a:ext>
                </a:extLst>
              </p:cNvPr>
              <p:cNvSpPr>
                <a:spLocks/>
              </p:cNvSpPr>
              <p:nvPr>
                <p:custDataLst>
                  <p:tags r:id="rId13"/>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tabLst/>
                  <a:defRPr/>
                </a:pP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零件几何特点、确定装夹方案、确定加工顺序、确定切削参数、选择工量刀具</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8" name="组合 7">
              <a:extLst>
                <a:ext uri="{FF2B5EF4-FFF2-40B4-BE49-F238E27FC236}">
                  <a16:creationId xmlns:a16="http://schemas.microsoft.com/office/drawing/2014/main" id="{4383410B-1797-E981-DABB-3FB752167CE4}"/>
                </a:ext>
              </a:extLst>
            </p:cNvPr>
            <p:cNvGrpSpPr/>
            <p:nvPr/>
          </p:nvGrpSpPr>
          <p:grpSpPr>
            <a:xfrm>
              <a:off x="1803400" y="2711038"/>
              <a:ext cx="8585200" cy="624315"/>
              <a:chOff x="660400" y="1059498"/>
              <a:chExt cx="8585200" cy="624315"/>
            </a:xfrm>
          </p:grpSpPr>
          <p:sp>
            <p:nvSpPr>
              <p:cNvPr id="16" name="3">
                <a:extLst>
                  <a:ext uri="{FF2B5EF4-FFF2-40B4-BE49-F238E27FC236}">
                    <a16:creationId xmlns:a16="http://schemas.microsoft.com/office/drawing/2014/main" id="{36898CFE-F974-9E14-AF01-27790E45E2ED}"/>
                  </a:ext>
                </a:extLst>
              </p:cNvPr>
              <p:cNvSpPr/>
              <p:nvPr>
                <p:custDataLst>
                  <p:tags r:id="rId6"/>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3">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18" name="Index-3">
                <a:extLst>
                  <a:ext uri="{FF2B5EF4-FFF2-40B4-BE49-F238E27FC236}">
                    <a16:creationId xmlns:a16="http://schemas.microsoft.com/office/drawing/2014/main" id="{B3C22137-5C9B-81DB-58DC-11A1E3E69F13}"/>
                  </a:ext>
                </a:extLst>
              </p:cNvPr>
              <p:cNvSpPr/>
              <p:nvPr>
                <p:custDataLst>
                  <p:tags r:id="rId7"/>
                </p:custDataLst>
              </p:nvPr>
            </p:nvSpPr>
            <p:spPr>
              <a:xfrm>
                <a:off x="660400" y="1059498"/>
                <a:ext cx="624315" cy="624315"/>
              </a:xfrm>
              <a:prstGeom prst="ellipse">
                <a:avLst/>
              </a:prstGeom>
              <a:gradFill>
                <a:gsLst>
                  <a:gs pos="0">
                    <a:schemeClr val="accent3"/>
                  </a:gs>
                  <a:gs pos="100000">
                    <a:schemeClr val="accent3">
                      <a:lumMod val="75000"/>
                    </a:schemeClr>
                  </a:gs>
                </a:gsLst>
                <a:lin ang="2700000" scaled="0"/>
              </a:gradFill>
              <a:ln>
                <a:noFill/>
              </a:ln>
              <a:effectLst>
                <a:outerShdw blurRad="254000" dist="127000" dir="2700000" algn="tl" rotWithShape="0">
                  <a:schemeClr val="accent3">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3</a:t>
                </a:r>
                <a:endParaRPr lang="zh-CN" altLang="en-US" b="1" dirty="0"/>
              </a:p>
            </p:txBody>
          </p:sp>
          <p:sp>
            <p:nvSpPr>
              <p:cNvPr id="19" name="Title-3">
                <a:extLst>
                  <a:ext uri="{FF2B5EF4-FFF2-40B4-BE49-F238E27FC236}">
                    <a16:creationId xmlns:a16="http://schemas.microsoft.com/office/drawing/2014/main" id="{4CB80154-C4DF-8CCD-9F4F-6E8407077AE7}"/>
                  </a:ext>
                </a:extLst>
              </p:cNvPr>
              <p:cNvSpPr txBox="1"/>
              <p:nvPr>
                <p:custDataLst>
                  <p:tags r:id="rId8"/>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3"/>
                    </a:solidFill>
                  </a:rPr>
                  <a:t>加工程序</a:t>
                </a:r>
              </a:p>
            </p:txBody>
          </p:sp>
          <p:sp>
            <p:nvSpPr>
              <p:cNvPr id="20" name="Body-3">
                <a:extLst>
                  <a:ext uri="{FF2B5EF4-FFF2-40B4-BE49-F238E27FC236}">
                    <a16:creationId xmlns:a16="http://schemas.microsoft.com/office/drawing/2014/main" id="{F74C642C-D3A1-3309-2DEC-6F869CF18ED4}"/>
                  </a:ext>
                </a:extLst>
              </p:cNvPr>
              <p:cNvSpPr>
                <a:spLocks/>
              </p:cNvSpPr>
              <p:nvPr>
                <p:custDataLst>
                  <p:tags r:id="rId9"/>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tabLst/>
                  <a:defRPr/>
                </a:pPr>
                <a:r>
                  <a:rPr lang="zh-CN" altLang="en-US" sz="1400" dirty="0">
                    <a:solidFill>
                      <a:schemeClr val="tx2">
                        <a:lumMod val="75000"/>
                        <a:lumOff val="25000"/>
                      </a:schemeClr>
                    </a:solidFill>
                    <a:latin typeface="+mn-ea"/>
                  </a:rPr>
                  <a:t>确定工件坐标序、参考程序</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9" name="组合 8">
              <a:extLst>
                <a:ext uri="{FF2B5EF4-FFF2-40B4-BE49-F238E27FC236}">
                  <a16:creationId xmlns:a16="http://schemas.microsoft.com/office/drawing/2014/main" id="{7BDA6D01-F034-8AAA-8371-F9217B8B282C}"/>
                </a:ext>
              </a:extLst>
            </p:cNvPr>
            <p:cNvGrpSpPr/>
            <p:nvPr/>
          </p:nvGrpSpPr>
          <p:grpSpPr>
            <a:xfrm>
              <a:off x="1803400" y="3522648"/>
              <a:ext cx="8585200" cy="624315"/>
              <a:chOff x="660400" y="1059498"/>
              <a:chExt cx="8585200" cy="624315"/>
            </a:xfrm>
          </p:grpSpPr>
          <p:sp>
            <p:nvSpPr>
              <p:cNvPr id="12" name="4">
                <a:extLst>
                  <a:ext uri="{FF2B5EF4-FFF2-40B4-BE49-F238E27FC236}">
                    <a16:creationId xmlns:a16="http://schemas.microsoft.com/office/drawing/2014/main" id="{26DB2CE3-390D-964A-24A6-76B834AB9E12}"/>
                  </a:ext>
                </a:extLst>
              </p:cNvPr>
              <p:cNvSpPr/>
              <p:nvPr>
                <p:custDataLst>
                  <p:tags r:id="rId2"/>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13" name="Index-4">
                <a:extLst>
                  <a:ext uri="{FF2B5EF4-FFF2-40B4-BE49-F238E27FC236}">
                    <a16:creationId xmlns:a16="http://schemas.microsoft.com/office/drawing/2014/main" id="{DA441E6D-DD31-AD2F-18BF-C51C55EE6C7E}"/>
                  </a:ext>
                </a:extLst>
              </p:cNvPr>
              <p:cNvSpPr/>
              <p:nvPr>
                <p:custDataLst>
                  <p:tags r:id="rId3"/>
                </p:custDataLst>
              </p:nvPr>
            </p:nvSpPr>
            <p:spPr>
              <a:xfrm>
                <a:off x="660400" y="1059498"/>
                <a:ext cx="624315" cy="624315"/>
              </a:xfrm>
              <a:prstGeom prst="ellipse">
                <a:avLst/>
              </a:prstGeom>
              <a:gradFill>
                <a:gsLst>
                  <a:gs pos="0">
                    <a:schemeClr val="accent4"/>
                  </a:gs>
                  <a:gs pos="100000">
                    <a:schemeClr val="accent4">
                      <a:lumMod val="75000"/>
                    </a:schemeClr>
                  </a:gs>
                </a:gsLst>
                <a:lin ang="2700000" scaled="0"/>
              </a:gradFill>
              <a:ln>
                <a:noFill/>
              </a:ln>
              <a:effectLst>
                <a:outerShdw blurRad="254000" dist="127000" dir="2700000" algn="tl" rotWithShape="0">
                  <a:schemeClr val="accent4">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4</a:t>
                </a:r>
                <a:endParaRPr lang="zh-CN" altLang="en-US" b="1" dirty="0"/>
              </a:p>
            </p:txBody>
          </p:sp>
          <p:sp>
            <p:nvSpPr>
              <p:cNvPr id="14" name="Title-4">
                <a:extLst>
                  <a:ext uri="{FF2B5EF4-FFF2-40B4-BE49-F238E27FC236}">
                    <a16:creationId xmlns:a16="http://schemas.microsoft.com/office/drawing/2014/main" id="{02FD8BB6-3130-69FF-27F5-6BDC5AAC61FB}"/>
                  </a:ext>
                </a:extLst>
              </p:cNvPr>
              <p:cNvSpPr txBox="1"/>
              <p:nvPr>
                <p:custDataLst>
                  <p:tags r:id="rId4"/>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4"/>
                    </a:solidFill>
                  </a:rPr>
                  <a:t>实操加工</a:t>
                </a:r>
              </a:p>
            </p:txBody>
          </p:sp>
          <p:sp>
            <p:nvSpPr>
              <p:cNvPr id="15" name="Body-4">
                <a:extLst>
                  <a:ext uri="{FF2B5EF4-FFF2-40B4-BE49-F238E27FC236}">
                    <a16:creationId xmlns:a16="http://schemas.microsoft.com/office/drawing/2014/main" id="{5CDA8132-4244-EC9B-1A41-08A1B47C78DB}"/>
                  </a:ext>
                </a:extLst>
              </p:cNvPr>
              <p:cNvSpPr>
                <a:spLocks/>
              </p:cNvSpPr>
              <p:nvPr>
                <p:custDataLst>
                  <p:tags r:id="rId5"/>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tabLst/>
                  <a:defRPr/>
                </a:pPr>
                <a:r>
                  <a:rPr lang="zh-CN" altLang="en-US" sz="1400" dirty="0">
                    <a:solidFill>
                      <a:schemeClr val="tx2">
                        <a:lumMod val="75000"/>
                        <a:lumOff val="25000"/>
                      </a:schemeClr>
                    </a:solidFill>
                    <a:latin typeface="+mn-ea"/>
                  </a:rPr>
                  <a:t>加工准备、对刀、空运行及仿真、零件自动加工、零件检测、加工结束</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spTree>
    <p:extLst>
      <p:ext uri="{BB962C8B-B14F-4D97-AF65-F5344CB8AC3E}">
        <p14:creationId xmlns:p14="http://schemas.microsoft.com/office/powerpoint/2010/main" val="39874994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2" name="文本占位符 5">
            <a:extLst>
              <a:ext uri="{FF2B5EF4-FFF2-40B4-BE49-F238E27FC236}">
                <a16:creationId xmlns:a16="http://schemas.microsoft.com/office/drawing/2014/main" id="{EDECEB0E-420F-1642-8AA1-F90AE1A0FC33}"/>
              </a:ext>
            </a:extLst>
          </p:cNvPr>
          <p:cNvSpPr txBox="1"/>
          <p:nvPr/>
        </p:nvSpPr>
        <p:spPr>
          <a:xfrm>
            <a:off x="811466" y="1819813"/>
            <a:ext cx="2644003" cy="18577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确定工件坐标系</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以工件右端面和轴心线的交点为工件原点，建立工件坐标系</a:t>
            </a:r>
            <a:endParaRPr lang="en-US" altLang="zh-CN" dirty="0">
              <a:solidFill>
                <a:srgbClr val="221E1F"/>
              </a:solidFill>
              <a:latin typeface="方正书宋"/>
            </a:endParaRPr>
          </a:p>
          <a:p>
            <a:pPr marL="0" indent="0" algn="just">
              <a:lnSpc>
                <a:spcPct val="130000"/>
              </a:lnSpc>
              <a:spcBef>
                <a:spcPts val="0"/>
              </a:spcBef>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参考程序</a:t>
            </a:r>
            <a:endParaRPr lang="en-US" altLang="zh-CN" b="1" dirty="0">
              <a:solidFill>
                <a:schemeClr val="accent1"/>
              </a:solidFill>
              <a:latin typeface="方正书宋"/>
            </a:endParaRPr>
          </a:p>
        </p:txBody>
      </p:sp>
      <p:sp>
        <p:nvSpPr>
          <p:cNvPr id="8" name="文本框 7">
            <a:extLst>
              <a:ext uri="{FF2B5EF4-FFF2-40B4-BE49-F238E27FC236}">
                <a16:creationId xmlns:a16="http://schemas.microsoft.com/office/drawing/2014/main" id="{04E9DB8E-34DF-BA85-CDA0-AFEA25EEE5A3}"/>
              </a:ext>
            </a:extLst>
          </p:cNvPr>
          <p:cNvSpPr txBox="1"/>
          <p:nvPr/>
        </p:nvSpPr>
        <p:spPr>
          <a:xfrm>
            <a:off x="3957125" y="2112409"/>
            <a:ext cx="3725436" cy="1877437"/>
          </a:xfrm>
          <a:prstGeom prst="rect">
            <a:avLst/>
          </a:prstGeom>
          <a:noFill/>
          <a:ln w="19050">
            <a:solidFill>
              <a:schemeClr val="tx1"/>
            </a:solidFill>
          </a:ln>
        </p:spPr>
        <p:txBody>
          <a:bodyPr wrap="square">
            <a:spAutoFit/>
          </a:bodyPr>
          <a:lstStyle/>
          <a:p>
            <a:pPr algn="just"/>
            <a:r>
              <a:rPr lang="en-US" altLang="zh-CN" sz="1400" b="0" i="0" u="none" strike="noStrike" baseline="0" dirty="0">
                <a:solidFill>
                  <a:srgbClr val="221E1F"/>
                </a:solidFill>
                <a:latin typeface="方正细黑一萀"/>
              </a:rPr>
              <a:t>N210 G00 Z-15.0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N220 G01 X48.0 F0.15</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N230 G04 X1.0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N240 G01 X35.0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N240 G00 Z100.0 M09</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N250 X100.0</a:t>
            </a:r>
            <a:r>
              <a:rPr lang="zh-CN" altLang="en-US" sz="1400" b="0" i="0" u="none" strike="noStrike" baseline="0" dirty="0">
                <a:solidFill>
                  <a:srgbClr val="221E1F"/>
                </a:solidFill>
                <a:latin typeface="方正细黑一萀"/>
              </a:rPr>
              <a:t>； </a:t>
            </a:r>
          </a:p>
          <a:p>
            <a:r>
              <a:rPr lang="en-US" altLang="zh-CN" sz="1400" b="0" i="0" u="none" strike="noStrike" baseline="0" dirty="0">
                <a:solidFill>
                  <a:srgbClr val="221E1F"/>
                </a:solidFill>
                <a:latin typeface="方正细黑一萀"/>
              </a:rPr>
              <a:t>N260 M30</a:t>
            </a:r>
            <a:r>
              <a:rPr lang="zh-CN" altLang="en-US" sz="1400" b="0" i="0" u="none" strike="noStrike" baseline="0" dirty="0">
                <a:solidFill>
                  <a:srgbClr val="221E1F"/>
                </a:solidFill>
                <a:latin typeface="方正细黑一萀"/>
              </a:rPr>
              <a:t>； </a:t>
            </a:r>
            <a:r>
              <a:rPr lang="zh-CN" altLang="en-US" sz="1800" b="0" i="0" u="none" strike="noStrike" baseline="0" dirty="0">
                <a:solidFill>
                  <a:srgbClr val="221E1F"/>
                </a:solidFill>
                <a:latin typeface="方正细黑一萀"/>
              </a:rPr>
              <a:t>	</a:t>
            </a:r>
          </a:p>
          <a:p>
            <a:r>
              <a:rPr lang="zh-CN" altLang="en-US" sz="1400" b="0" i="0" u="none" strike="noStrike" baseline="0" dirty="0">
                <a:solidFill>
                  <a:srgbClr val="221E1F"/>
                </a:solidFill>
                <a:latin typeface="方正细黑一萀"/>
              </a:rPr>
              <a:t>	</a:t>
            </a:r>
          </a:p>
        </p:txBody>
      </p:sp>
      <p:sp>
        <p:nvSpPr>
          <p:cNvPr id="10" name="文本框 9">
            <a:extLst>
              <a:ext uri="{FF2B5EF4-FFF2-40B4-BE49-F238E27FC236}">
                <a16:creationId xmlns:a16="http://schemas.microsoft.com/office/drawing/2014/main" id="{82DC4B5D-DF9F-C1A1-AF44-4F197D5C0AF9}"/>
              </a:ext>
            </a:extLst>
          </p:cNvPr>
          <p:cNvSpPr txBox="1"/>
          <p:nvPr/>
        </p:nvSpPr>
        <p:spPr>
          <a:xfrm>
            <a:off x="7682561" y="2112409"/>
            <a:ext cx="4342826" cy="1815882"/>
          </a:xfrm>
          <a:prstGeom prst="rect">
            <a:avLst/>
          </a:prstGeom>
          <a:noFill/>
          <a:ln w="19050">
            <a:solidFill>
              <a:schemeClr val="tx1"/>
            </a:solidFill>
          </a:ln>
        </p:spPr>
        <p:txBody>
          <a:bodyPr wrap="square">
            <a:spAutoFit/>
          </a:bodyPr>
          <a:lstStyle/>
          <a:p>
            <a:pPr algn="just"/>
            <a:r>
              <a:rPr lang="zh-CN" altLang="en-US" sz="1400" b="0" i="0" u="none" strike="noStrike" baseline="0" dirty="0">
                <a:solidFill>
                  <a:srgbClr val="221E1F"/>
                </a:solidFill>
                <a:latin typeface="方正细黑一萀"/>
              </a:rPr>
              <a:t>调刀至第二槽</a:t>
            </a:r>
          </a:p>
          <a:p>
            <a:pPr algn="just"/>
            <a:r>
              <a:rPr lang="zh-CN" altLang="en-US" sz="1400" b="0" i="0" u="none" strike="noStrike" baseline="0" dirty="0">
                <a:solidFill>
                  <a:srgbClr val="221E1F"/>
                </a:solidFill>
                <a:latin typeface="方正细黑一萀"/>
              </a:rPr>
              <a:t>车第二槽</a:t>
            </a:r>
          </a:p>
          <a:p>
            <a:pPr algn="just"/>
            <a:endParaRPr lang="en-US" altLang="zh-CN" sz="1400" b="0" i="0" u="none" strike="noStrike" baseline="0" dirty="0">
              <a:solidFill>
                <a:srgbClr val="221E1F"/>
              </a:solidFill>
              <a:latin typeface="方正细黑一萀"/>
            </a:endParaRPr>
          </a:p>
          <a:p>
            <a:pPr algn="just"/>
            <a:endParaRPr lang="en-US" altLang="zh-CN" sz="1400" dirty="0">
              <a:solidFill>
                <a:srgbClr val="221E1F"/>
              </a:solidFill>
              <a:latin typeface="方正细黑一萀"/>
            </a:endParaRPr>
          </a:p>
          <a:p>
            <a:pPr algn="just"/>
            <a:r>
              <a:rPr lang="zh-CN" altLang="en-US" sz="1400" b="0" i="0" u="none" strike="noStrike" baseline="0" dirty="0">
                <a:solidFill>
                  <a:srgbClr val="221E1F"/>
                </a:solidFill>
                <a:latin typeface="方正细黑一萀"/>
              </a:rPr>
              <a:t>快退至换刀点</a:t>
            </a:r>
          </a:p>
          <a:p>
            <a:endParaRPr lang="en-US" altLang="zh-CN" sz="1400" b="0" i="0" u="none" strike="noStrike" baseline="0" dirty="0">
              <a:solidFill>
                <a:srgbClr val="221E1F"/>
              </a:solidFill>
              <a:latin typeface="方正细黑一萀"/>
            </a:endParaRPr>
          </a:p>
          <a:p>
            <a:r>
              <a:rPr lang="zh-CN" altLang="en-US" sz="1400" b="0" i="0" u="none" strike="noStrike" baseline="0" dirty="0">
                <a:solidFill>
                  <a:srgbClr val="221E1F"/>
                </a:solidFill>
                <a:latin typeface="方正细黑一萀"/>
              </a:rPr>
              <a:t>程序结束	</a:t>
            </a:r>
          </a:p>
          <a:p>
            <a:r>
              <a:rPr lang="zh-CN" altLang="en-US" sz="1400" b="0" i="0" u="none" strike="noStrike" baseline="0" dirty="0">
                <a:solidFill>
                  <a:srgbClr val="221E1F"/>
                </a:solidFill>
                <a:latin typeface="方正细黑一"/>
              </a:rPr>
              <a:t>	</a:t>
            </a:r>
          </a:p>
        </p:txBody>
      </p:sp>
      <p:sp>
        <p:nvSpPr>
          <p:cNvPr id="4" name="标题 1">
            <a:extLst>
              <a:ext uri="{FF2B5EF4-FFF2-40B4-BE49-F238E27FC236}">
                <a16:creationId xmlns:a16="http://schemas.microsoft.com/office/drawing/2014/main" id="{F38B1F1B-4AB1-5F91-DF6E-7707FC5BA8A9}"/>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sp>
        <p:nvSpPr>
          <p:cNvPr id="5" name="标题 3">
            <a:extLst>
              <a:ext uri="{FF2B5EF4-FFF2-40B4-BE49-F238E27FC236}">
                <a16:creationId xmlns:a16="http://schemas.microsoft.com/office/drawing/2014/main" id="{3343966F-BD76-F541-F4B3-9E52A7D37E5E}"/>
              </a:ext>
            </a:extLst>
          </p:cNvPr>
          <p:cNvSpPr txBox="1">
            <a:spLocks/>
          </p:cNvSpPr>
          <p:nvPr/>
        </p:nvSpPr>
        <p:spPr>
          <a:xfrm>
            <a:off x="4117374" y="1136759"/>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加工程序</a:t>
            </a:r>
          </a:p>
        </p:txBody>
      </p:sp>
    </p:spTree>
    <p:extLst>
      <p:ext uri="{BB962C8B-B14F-4D97-AF65-F5344CB8AC3E}">
        <p14:creationId xmlns:p14="http://schemas.microsoft.com/office/powerpoint/2010/main" val="4540432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4117374" y="1155586"/>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实操加工</a:t>
            </a:r>
          </a:p>
        </p:txBody>
      </p:sp>
      <p:sp>
        <p:nvSpPr>
          <p:cNvPr id="12" name="文本占位符 5">
            <a:extLst>
              <a:ext uri="{FF2B5EF4-FFF2-40B4-BE49-F238E27FC236}">
                <a16:creationId xmlns:a16="http://schemas.microsoft.com/office/drawing/2014/main" id="{C475A55B-157E-DBB1-F56E-A37E6DE5940B}"/>
              </a:ext>
            </a:extLst>
          </p:cNvPr>
          <p:cNvSpPr txBox="1"/>
          <p:nvPr/>
        </p:nvSpPr>
        <p:spPr>
          <a:xfrm>
            <a:off x="623317" y="1679833"/>
            <a:ext cx="10455361" cy="221785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加工准备</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检查毛坯尺寸；</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开机、回参考点</a:t>
            </a:r>
            <a:r>
              <a:rPr lang="zh-CN" altLang="en-US" dirty="0">
                <a:solidFill>
                  <a:srgbClr val="221E1F"/>
                </a:solidFill>
                <a:latin typeface="方正书宋"/>
              </a:rPr>
              <a:t>；</a:t>
            </a:r>
            <a:endParaRPr lang="en-US" altLang="zh-CN"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输入程序。把编写好的程序通过数控面板输入数控车床；</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装夹工件。坯料装夹在三爪自定心卡盘中，用划线盘校正并夹紧；</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装夹刀具。把外圆刀、切槽刀按要求依次装入</a:t>
            </a:r>
            <a:r>
              <a:rPr lang="en-US" altLang="zh-CN" sz="1800" b="0" i="0" u="none" strike="noStrike" baseline="0" dirty="0">
                <a:solidFill>
                  <a:srgbClr val="221E1F"/>
                </a:solidFill>
                <a:latin typeface="方正书宋"/>
              </a:rPr>
              <a:t>T01</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T02</a:t>
            </a:r>
            <a:r>
              <a:rPr lang="zh-CN" altLang="en-US" sz="1800" b="0" i="0" u="none" strike="noStrike" baseline="0" dirty="0">
                <a:solidFill>
                  <a:srgbClr val="221E1F"/>
                </a:solidFill>
                <a:latin typeface="方正书宋"/>
              </a:rPr>
              <a:t>号刀位。中心钻和麻花钻装夹在尾架套筒中。</a:t>
            </a:r>
            <a:endParaRPr lang="en-US" altLang="zh-CN" sz="1800" b="0" i="0" u="none" strike="noStrike" baseline="0" dirty="0">
              <a:solidFill>
                <a:srgbClr val="221E1F"/>
              </a:solidFill>
              <a:latin typeface="方正书宋"/>
            </a:endParaRPr>
          </a:p>
        </p:txBody>
      </p:sp>
      <p:sp>
        <p:nvSpPr>
          <p:cNvPr id="2" name="文本占位符 5">
            <a:extLst>
              <a:ext uri="{FF2B5EF4-FFF2-40B4-BE49-F238E27FC236}">
                <a16:creationId xmlns:a16="http://schemas.microsoft.com/office/drawing/2014/main" id="{567ECFB1-3FDC-E489-10A7-5C0530995CB5}"/>
              </a:ext>
            </a:extLst>
          </p:cNvPr>
          <p:cNvSpPr txBox="1"/>
          <p:nvPr/>
        </p:nvSpPr>
        <p:spPr>
          <a:xfrm>
            <a:off x="623316" y="3897684"/>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对刀</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两把刀依次采用试切法对刀，通过对刀把操作得到的零偏值分别输入到各自的补偿中。</a:t>
            </a:r>
            <a:endParaRPr lang="en-US" altLang="zh-CN" sz="1800" b="0" i="0" u="none" strike="noStrike" baseline="0" dirty="0">
              <a:solidFill>
                <a:srgbClr val="221E1F"/>
              </a:solidFill>
              <a:latin typeface="方正书宋"/>
            </a:endParaRPr>
          </a:p>
        </p:txBody>
      </p:sp>
      <p:sp>
        <p:nvSpPr>
          <p:cNvPr id="4" name="文本占位符 5">
            <a:extLst>
              <a:ext uri="{FF2B5EF4-FFF2-40B4-BE49-F238E27FC236}">
                <a16:creationId xmlns:a16="http://schemas.microsoft.com/office/drawing/2014/main" id="{86272780-5E7C-88D2-7E5F-C00624071817}"/>
              </a:ext>
            </a:extLst>
          </p:cNvPr>
          <p:cNvSpPr txBox="1"/>
          <p:nvPr/>
        </p:nvSpPr>
        <p:spPr>
          <a:xfrm>
            <a:off x="623316" y="4622048"/>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空运行及仿真</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对输入的程序进行空运行或轨迹仿真，以检验程序是否正。</a:t>
            </a:r>
            <a:endParaRPr lang="en-US" altLang="zh-CN" sz="1800" b="0" i="0" u="none" strike="noStrike" baseline="0" dirty="0">
              <a:solidFill>
                <a:srgbClr val="221E1F"/>
              </a:solidFill>
              <a:latin typeface="方正书宋"/>
            </a:endParaRPr>
          </a:p>
        </p:txBody>
      </p:sp>
      <p:sp>
        <p:nvSpPr>
          <p:cNvPr id="6" name="标题 1">
            <a:extLst>
              <a:ext uri="{FF2B5EF4-FFF2-40B4-BE49-F238E27FC236}">
                <a16:creationId xmlns:a16="http://schemas.microsoft.com/office/drawing/2014/main" id="{E4D76649-4045-422C-8AE9-F0EFFB15EA48}"/>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spTree>
    <p:extLst>
      <p:ext uri="{BB962C8B-B14F-4D97-AF65-F5344CB8AC3E}">
        <p14:creationId xmlns:p14="http://schemas.microsoft.com/office/powerpoint/2010/main" val="38497638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2" name="文本占位符 5">
            <a:extLst>
              <a:ext uri="{FF2B5EF4-FFF2-40B4-BE49-F238E27FC236}">
                <a16:creationId xmlns:a16="http://schemas.microsoft.com/office/drawing/2014/main" id="{C475A55B-157E-DBB1-F56E-A37E6DE5940B}"/>
              </a:ext>
            </a:extLst>
          </p:cNvPr>
          <p:cNvSpPr txBox="1"/>
          <p:nvPr/>
        </p:nvSpPr>
        <p:spPr>
          <a:xfrm>
            <a:off x="623317" y="1679833"/>
            <a:ext cx="10455361"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4. </a:t>
            </a:r>
            <a:r>
              <a:rPr lang="zh-CN" altLang="en-US" b="1" dirty="0">
                <a:solidFill>
                  <a:schemeClr val="accent1"/>
                </a:solidFill>
                <a:latin typeface="方正书宋"/>
              </a:rPr>
              <a:t>零件自动加工</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选择自动加工模式，打开程序，调好进给倍率，按下数控启动按钮进行自动加工。</a:t>
            </a:r>
            <a:endParaRPr lang="en-US" altLang="zh-CN" sz="1800" b="0" i="0" u="none" strike="noStrike" baseline="0" dirty="0">
              <a:solidFill>
                <a:srgbClr val="221E1F"/>
              </a:solidFill>
              <a:latin typeface="方正书宋"/>
            </a:endParaRPr>
          </a:p>
        </p:txBody>
      </p:sp>
      <p:sp>
        <p:nvSpPr>
          <p:cNvPr id="2" name="文本占位符 5">
            <a:extLst>
              <a:ext uri="{FF2B5EF4-FFF2-40B4-BE49-F238E27FC236}">
                <a16:creationId xmlns:a16="http://schemas.microsoft.com/office/drawing/2014/main" id="{567ECFB1-3FDC-E489-10A7-5C0530995CB5}"/>
              </a:ext>
            </a:extLst>
          </p:cNvPr>
          <p:cNvSpPr txBox="1"/>
          <p:nvPr/>
        </p:nvSpPr>
        <p:spPr>
          <a:xfrm>
            <a:off x="623316" y="2483577"/>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5. </a:t>
            </a:r>
            <a:r>
              <a:rPr lang="zh-CN" altLang="en-US" b="1" dirty="0">
                <a:solidFill>
                  <a:schemeClr val="accent1"/>
                </a:solidFill>
                <a:latin typeface="方正书宋"/>
              </a:rPr>
              <a:t>零件检测</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选择</a:t>
            </a:r>
            <a:r>
              <a:rPr lang="en-US" altLang="zh-CN" sz="1800" b="0" i="0" u="none" strike="noStrike" baseline="0" dirty="0">
                <a:solidFill>
                  <a:srgbClr val="221E1F"/>
                </a:solidFill>
                <a:latin typeface="方正书宋"/>
              </a:rPr>
              <a:t>0~150mm </a:t>
            </a:r>
            <a:r>
              <a:rPr lang="zh-CN" altLang="en-US" sz="1800" b="0" i="0" u="none" strike="noStrike" baseline="0" dirty="0">
                <a:solidFill>
                  <a:srgbClr val="221E1F"/>
                </a:solidFill>
                <a:latin typeface="方正书宋"/>
              </a:rPr>
              <a:t>的游标卡尺、</a:t>
            </a:r>
            <a:r>
              <a:rPr lang="en-US" altLang="zh-CN" sz="1800" b="0" i="0" u="none" strike="noStrike" baseline="0" dirty="0">
                <a:solidFill>
                  <a:srgbClr val="221E1F"/>
                </a:solidFill>
                <a:latin typeface="方正书宋"/>
              </a:rPr>
              <a:t>25~50mm </a:t>
            </a:r>
            <a:r>
              <a:rPr lang="zh-CN" altLang="en-US" sz="1800" b="0" i="0" u="none" strike="noStrike" baseline="0" dirty="0">
                <a:solidFill>
                  <a:srgbClr val="221E1F"/>
                </a:solidFill>
                <a:latin typeface="方正书宋"/>
              </a:rPr>
              <a:t>的内径百分尺测量各相应尺寸。</a:t>
            </a:r>
            <a:endParaRPr lang="en-US" altLang="zh-CN" sz="1800" b="0" i="0" u="none" strike="noStrike" baseline="0" dirty="0">
              <a:solidFill>
                <a:srgbClr val="221E1F"/>
              </a:solidFill>
              <a:latin typeface="方正书宋"/>
            </a:endParaRPr>
          </a:p>
        </p:txBody>
      </p:sp>
      <p:sp>
        <p:nvSpPr>
          <p:cNvPr id="4" name="文本占位符 5">
            <a:extLst>
              <a:ext uri="{FF2B5EF4-FFF2-40B4-BE49-F238E27FC236}">
                <a16:creationId xmlns:a16="http://schemas.microsoft.com/office/drawing/2014/main" id="{86272780-5E7C-88D2-7E5F-C00624071817}"/>
              </a:ext>
            </a:extLst>
          </p:cNvPr>
          <p:cNvSpPr txBox="1"/>
          <p:nvPr/>
        </p:nvSpPr>
        <p:spPr>
          <a:xfrm>
            <a:off x="623316" y="3261034"/>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6. </a:t>
            </a:r>
            <a:r>
              <a:rPr lang="zh-CN" altLang="en-US" b="1" dirty="0">
                <a:solidFill>
                  <a:schemeClr val="accent1"/>
                </a:solidFill>
                <a:latin typeface="方正书宋"/>
              </a:rPr>
              <a:t>加工结束</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清理车床</a:t>
            </a:r>
            <a:endParaRPr lang="en-US" altLang="zh-CN" sz="1800" b="0" i="0" u="none" strike="noStrike" baseline="0" dirty="0">
              <a:solidFill>
                <a:srgbClr val="221E1F"/>
              </a:solidFill>
              <a:latin typeface="方正书宋"/>
            </a:endParaRPr>
          </a:p>
        </p:txBody>
      </p:sp>
      <p:sp>
        <p:nvSpPr>
          <p:cNvPr id="6" name="标题 1">
            <a:extLst>
              <a:ext uri="{FF2B5EF4-FFF2-40B4-BE49-F238E27FC236}">
                <a16:creationId xmlns:a16="http://schemas.microsoft.com/office/drawing/2014/main" id="{A3B57560-B1F1-4FA1-5CC4-E20618445A0B}"/>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sp>
        <p:nvSpPr>
          <p:cNvPr id="5" name="标题 3">
            <a:extLst>
              <a:ext uri="{FF2B5EF4-FFF2-40B4-BE49-F238E27FC236}">
                <a16:creationId xmlns:a16="http://schemas.microsoft.com/office/drawing/2014/main" id="{3CE377C9-2F24-F23E-1C64-DB4E6727BABD}"/>
              </a:ext>
            </a:extLst>
          </p:cNvPr>
          <p:cNvSpPr txBox="1">
            <a:spLocks/>
          </p:cNvSpPr>
          <p:nvPr/>
        </p:nvSpPr>
        <p:spPr>
          <a:xfrm>
            <a:off x="4117374" y="1155586"/>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实操加工</a:t>
            </a:r>
          </a:p>
        </p:txBody>
      </p:sp>
    </p:spTree>
    <p:extLst>
      <p:ext uri="{BB962C8B-B14F-4D97-AF65-F5344CB8AC3E}">
        <p14:creationId xmlns:p14="http://schemas.microsoft.com/office/powerpoint/2010/main" val="224201078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3722251" y="1155586"/>
            <a:ext cx="474749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沟槽加工时的注意事项</a:t>
            </a:r>
          </a:p>
        </p:txBody>
      </p:sp>
      <p:sp>
        <p:nvSpPr>
          <p:cNvPr id="12" name="文本占位符 5">
            <a:extLst>
              <a:ext uri="{FF2B5EF4-FFF2-40B4-BE49-F238E27FC236}">
                <a16:creationId xmlns:a16="http://schemas.microsoft.com/office/drawing/2014/main" id="{C475A55B-157E-DBB1-F56E-A37E6DE5940B}"/>
              </a:ext>
            </a:extLst>
          </p:cNvPr>
          <p:cNvSpPr txBox="1"/>
          <p:nvPr/>
        </p:nvSpPr>
        <p:spPr>
          <a:xfrm>
            <a:off x="769880" y="1669328"/>
            <a:ext cx="10455361" cy="175413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车槽的退刀路线一般应先退</a:t>
            </a:r>
            <a:r>
              <a:rPr lang="en-US" altLang="zh-CN" sz="1800" b="0" i="1" u="none" strike="noStrike" baseline="0" dirty="0">
                <a:solidFill>
                  <a:srgbClr val="221E1F"/>
                </a:solidFill>
                <a:latin typeface="Times New Roman" panose="02020603050405020304" pitchFamily="18" charset="0"/>
              </a:rPr>
              <a:t>X </a:t>
            </a:r>
            <a:r>
              <a:rPr lang="zh-CN" altLang="en-US" sz="1800" b="0" i="0" u="none" strike="noStrike" baseline="0" dirty="0">
                <a:solidFill>
                  <a:srgbClr val="221E1F"/>
                </a:solidFill>
                <a:latin typeface="方正书宋"/>
              </a:rPr>
              <a:t>方向，再退</a:t>
            </a:r>
            <a:r>
              <a:rPr lang="en-US" altLang="zh-CN" sz="1800" b="0" i="1" u="none" strike="noStrike" baseline="0" dirty="0">
                <a:solidFill>
                  <a:srgbClr val="221E1F"/>
                </a:solidFill>
                <a:latin typeface="Times New Roman" panose="02020603050405020304" pitchFamily="18" charset="0"/>
              </a:rPr>
              <a:t>Z </a:t>
            </a:r>
            <a:r>
              <a:rPr lang="zh-CN" altLang="en-US" sz="1800" b="0" i="0" u="none" strike="noStrike" baseline="0" dirty="0">
                <a:solidFill>
                  <a:srgbClr val="221E1F"/>
                </a:solidFill>
                <a:latin typeface="方正书宋"/>
              </a:rPr>
              <a:t>方向，避免与工件外台阶发生碰撞， 造成车刀甚至是车床损坏。</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车削内沟槽，应严格计算“</a:t>
            </a:r>
            <a:r>
              <a:rPr lang="en-US" altLang="zh-CN" sz="1800" b="0" i="1" u="none" strike="noStrike" baseline="0" dirty="0">
                <a:solidFill>
                  <a:srgbClr val="221E1F"/>
                </a:solidFill>
                <a:latin typeface="Times New Roman" panose="02020603050405020304" pitchFamily="18" charset="0"/>
              </a:rPr>
              <a:t>Z</a:t>
            </a:r>
            <a:r>
              <a:rPr lang="zh-CN" altLang="en-US" sz="1800" b="0" i="0" u="none" strike="noStrike" baseline="0" dirty="0">
                <a:solidFill>
                  <a:srgbClr val="221E1F"/>
                </a:solidFill>
                <a:latin typeface="方正书宋"/>
              </a:rPr>
              <a:t>”向尺寸，避免刀具进给深度超过孔深而损坏刀具。</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多刀加工，装刀时，刀号要与程序中的相同。</a:t>
            </a:r>
            <a:endParaRPr lang="en-US" altLang="zh-CN" sz="1800" b="0" i="0" u="none" strike="noStrike" baseline="0" dirty="0">
              <a:solidFill>
                <a:srgbClr val="221E1F"/>
              </a:solidFill>
              <a:latin typeface="方正书宋"/>
            </a:endParaRPr>
          </a:p>
        </p:txBody>
      </p:sp>
      <p:sp>
        <p:nvSpPr>
          <p:cNvPr id="10" name="标题 1">
            <a:extLst>
              <a:ext uri="{FF2B5EF4-FFF2-40B4-BE49-F238E27FC236}">
                <a16:creationId xmlns:a16="http://schemas.microsoft.com/office/drawing/2014/main" id="{17CC9134-53A6-BB97-C549-717BAE4964D5}"/>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spTree>
    <p:extLst>
      <p:ext uri="{BB962C8B-B14F-4D97-AF65-F5344CB8AC3E}">
        <p14:creationId xmlns:p14="http://schemas.microsoft.com/office/powerpoint/2010/main" val="7591514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8C7B4BEF-6F64-C809-CE4F-DC04B8BFACFB}"/>
              </a:ext>
            </a:extLst>
          </p:cNvPr>
          <p:cNvPicPr>
            <a:picLocks noChangeAspect="1"/>
          </p:cNvPicPr>
          <p:nvPr/>
        </p:nvPicPr>
        <p:blipFill>
          <a:blip r:embed="rId3"/>
          <a:stretch>
            <a:fillRect/>
          </a:stretch>
        </p:blipFill>
        <p:spPr>
          <a:xfrm>
            <a:off x="5483002" y="2100264"/>
            <a:ext cx="6617850" cy="2947854"/>
          </a:xfrm>
          <a:prstGeom prst="rect">
            <a:avLst/>
          </a:prstGeom>
        </p:spPr>
      </p:pic>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3722251" y="1155586"/>
            <a:ext cx="474749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五</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sp>
        <p:nvSpPr>
          <p:cNvPr id="10" name="标题 1">
            <a:extLst>
              <a:ext uri="{FF2B5EF4-FFF2-40B4-BE49-F238E27FC236}">
                <a16:creationId xmlns:a16="http://schemas.microsoft.com/office/drawing/2014/main" id="{17CC9134-53A6-BB97-C549-717BAE4964D5}"/>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sp>
        <p:nvSpPr>
          <p:cNvPr id="2" name="文本占位符 5">
            <a:extLst>
              <a:ext uri="{FF2B5EF4-FFF2-40B4-BE49-F238E27FC236}">
                <a16:creationId xmlns:a16="http://schemas.microsoft.com/office/drawing/2014/main" id="{9706E876-5390-5F78-FD58-984AA171F5F5}"/>
              </a:ext>
            </a:extLst>
          </p:cNvPr>
          <p:cNvSpPr txBox="1"/>
          <p:nvPr/>
        </p:nvSpPr>
        <p:spPr>
          <a:xfrm>
            <a:off x="1272132" y="1885772"/>
            <a:ext cx="10455361" cy="298440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zh-CN" altLang="en-US" sz="1800" b="1" i="0" u="none" strike="noStrike" baseline="0" dirty="0">
                <a:solidFill>
                  <a:schemeClr val="accent1"/>
                </a:solidFill>
                <a:latin typeface="方正书宋"/>
              </a:rPr>
              <a:t>试说明径向槽粗车循环指令</a:t>
            </a:r>
            <a:r>
              <a:rPr lang="en-US" altLang="zh-CN" sz="1800" b="1" i="0" u="none" strike="noStrike" baseline="0" dirty="0">
                <a:solidFill>
                  <a:schemeClr val="accent1"/>
                </a:solidFill>
                <a:latin typeface="方正书宋"/>
              </a:rPr>
              <a:t>G75 </a:t>
            </a:r>
            <a:r>
              <a:rPr lang="zh-CN" altLang="en-US" sz="1800" b="1" i="0" u="none" strike="noStrike" baseline="0" dirty="0">
                <a:solidFill>
                  <a:schemeClr val="accent1"/>
                </a:solidFill>
                <a:latin typeface="方正书宋"/>
              </a:rPr>
              <a:t>加工时刀具轨迹特点。</a:t>
            </a:r>
          </a:p>
          <a:p>
            <a:pPr marL="0" indent="0" algn="just">
              <a:buNone/>
            </a:pPr>
            <a:endParaRPr lang="en-US" altLang="zh-CN" b="1" dirty="0">
              <a:solidFill>
                <a:schemeClr val="accent1"/>
              </a:solidFill>
              <a:latin typeface="方正书宋"/>
            </a:endParaRPr>
          </a:p>
          <a:p>
            <a:pPr marL="0" indent="0" algn="just">
              <a:buNone/>
            </a:pPr>
            <a:r>
              <a:rPr lang="zh-CN" altLang="en-US" sz="1800" b="1" i="0" u="none" strike="noStrike" baseline="0" dirty="0">
                <a:solidFill>
                  <a:schemeClr val="accent1"/>
                </a:solidFill>
                <a:latin typeface="方正书宋"/>
              </a:rPr>
              <a:t>说明沟槽加工方法及工艺。</a:t>
            </a:r>
          </a:p>
          <a:p>
            <a:pPr marL="0" indent="0" algn="just">
              <a:buNone/>
            </a:pPr>
            <a:endParaRPr lang="en-US" altLang="zh-CN" b="1" dirty="0">
              <a:solidFill>
                <a:schemeClr val="accent1"/>
              </a:solidFill>
              <a:latin typeface="方正书宋"/>
            </a:endParaRPr>
          </a:p>
          <a:p>
            <a:pPr marL="0" indent="0" algn="just">
              <a:buNone/>
            </a:pPr>
            <a:r>
              <a:rPr lang="zh-CN" altLang="en-US" sz="1800" b="1" i="0" u="none" strike="noStrike" baseline="0" dirty="0">
                <a:solidFill>
                  <a:schemeClr val="accent1"/>
                </a:solidFill>
                <a:latin typeface="方正书宋"/>
              </a:rPr>
              <a:t>编制如右图所示的零件的加工程序。</a:t>
            </a:r>
          </a:p>
          <a:p>
            <a:pPr marL="0" indent="0" algn="just">
              <a:buNone/>
            </a:pPr>
            <a:endParaRPr lang="en-US" altLang="zh-CN" b="1" dirty="0">
              <a:solidFill>
                <a:schemeClr val="accent1"/>
              </a:solidFill>
              <a:latin typeface="方正书宋"/>
            </a:endParaRPr>
          </a:p>
          <a:p>
            <a:pPr marL="0" indent="0" algn="just">
              <a:buNone/>
            </a:pPr>
            <a:r>
              <a:rPr lang="zh-CN" altLang="en-US" sz="1800" b="1" i="0" u="none" strike="noStrike" baseline="0" dirty="0">
                <a:solidFill>
                  <a:schemeClr val="accent1"/>
                </a:solidFill>
                <a:latin typeface="方正书宋"/>
              </a:rPr>
              <a:t>车槽刀选择和装夹时的注意事项有哪些？ </a:t>
            </a:r>
          </a:p>
          <a:p>
            <a:pPr marL="0" indent="0" algn="just">
              <a:buNone/>
            </a:pPr>
            <a:endParaRPr lang="en-US" altLang="zh-CN" b="1" dirty="0">
              <a:solidFill>
                <a:schemeClr val="accent1"/>
              </a:solidFill>
              <a:latin typeface="方正书宋"/>
            </a:endParaRPr>
          </a:p>
        </p:txBody>
      </p:sp>
      <p:sp>
        <p:nvSpPr>
          <p:cNvPr id="3" name="文本框 2">
            <a:extLst>
              <a:ext uri="{FF2B5EF4-FFF2-40B4-BE49-F238E27FC236}">
                <a16:creationId xmlns:a16="http://schemas.microsoft.com/office/drawing/2014/main" id="{E2ECE37A-9643-DD57-9957-2E0D9B19C9F5}"/>
              </a:ext>
            </a:extLst>
          </p:cNvPr>
          <p:cNvSpPr txBox="1"/>
          <p:nvPr/>
        </p:nvSpPr>
        <p:spPr>
          <a:xfrm>
            <a:off x="8436404" y="5403846"/>
            <a:ext cx="1907240" cy="338554"/>
          </a:xfrm>
          <a:prstGeom prst="rect">
            <a:avLst/>
          </a:prstGeom>
          <a:noFill/>
        </p:spPr>
        <p:txBody>
          <a:bodyPr wrap="square">
            <a:spAutoFit/>
          </a:bodyPr>
          <a:lstStyle/>
          <a:p>
            <a:pPr algn="ctr"/>
            <a:r>
              <a:rPr lang="zh-CN" altLang="en-US" sz="1600" b="1" spc="-150" dirty="0">
                <a:solidFill>
                  <a:srgbClr val="221E1F"/>
                </a:solidFill>
                <a:latin typeface="方正书宋"/>
              </a:rPr>
              <a:t>沟槽加工练习题</a:t>
            </a:r>
            <a:endParaRPr lang="zh-CN" altLang="en-US" sz="1600" b="1" spc="-150" dirty="0"/>
          </a:p>
        </p:txBody>
      </p:sp>
      <p:sp>
        <p:nvSpPr>
          <p:cNvPr id="4" name="1">
            <a:extLst>
              <a:ext uri="{FF2B5EF4-FFF2-40B4-BE49-F238E27FC236}">
                <a16:creationId xmlns:a16="http://schemas.microsoft.com/office/drawing/2014/main" id="{0D19277E-3C92-F5EB-2D2F-3FE22A554120}"/>
              </a:ext>
            </a:extLst>
          </p:cNvPr>
          <p:cNvSpPr/>
          <p:nvPr/>
        </p:nvSpPr>
        <p:spPr bwMode="auto">
          <a:xfrm rot="5400000">
            <a:off x="832708" y="1843984"/>
            <a:ext cx="505489" cy="37335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5" name="Index-1">
            <a:extLst>
              <a:ext uri="{FF2B5EF4-FFF2-40B4-BE49-F238E27FC236}">
                <a16:creationId xmlns:a16="http://schemas.microsoft.com/office/drawing/2014/main" id="{C633CCE5-CA93-41B5-0A5B-074AC097BF4E}"/>
              </a:ext>
            </a:extLst>
          </p:cNvPr>
          <p:cNvSpPr txBox="1"/>
          <p:nvPr/>
        </p:nvSpPr>
        <p:spPr>
          <a:xfrm>
            <a:off x="507938" y="1815932"/>
            <a:ext cx="4676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accent1"/>
                </a:solidFill>
                <a:latin typeface="Arial" panose="020B0604020202020204" pitchFamily="34" charset="0"/>
                <a:ea typeface="微软雅黑" panose="020B0503020204020204" pitchFamily="34" charset="-122"/>
              </a:rPr>
              <a:t>01</a:t>
            </a:r>
            <a:endParaRPr lang="zh-CN" altLang="en-US" sz="2000" b="1" dirty="0">
              <a:solidFill>
                <a:schemeClr val="accent1"/>
              </a:solidFill>
              <a:latin typeface="Arial" panose="020B0604020202020204" pitchFamily="34" charset="0"/>
              <a:ea typeface="微软雅黑" panose="020B0503020204020204" pitchFamily="34" charset="-122"/>
            </a:endParaRPr>
          </a:p>
        </p:txBody>
      </p:sp>
      <p:sp>
        <p:nvSpPr>
          <p:cNvPr id="6" name="1">
            <a:extLst>
              <a:ext uri="{FF2B5EF4-FFF2-40B4-BE49-F238E27FC236}">
                <a16:creationId xmlns:a16="http://schemas.microsoft.com/office/drawing/2014/main" id="{CB83DB11-37BA-C848-EDD7-C4104281EE8D}"/>
              </a:ext>
            </a:extLst>
          </p:cNvPr>
          <p:cNvSpPr/>
          <p:nvPr/>
        </p:nvSpPr>
        <p:spPr bwMode="auto">
          <a:xfrm rot="5400000">
            <a:off x="831790" y="2584822"/>
            <a:ext cx="505489" cy="37335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7" name="Index-1">
            <a:extLst>
              <a:ext uri="{FF2B5EF4-FFF2-40B4-BE49-F238E27FC236}">
                <a16:creationId xmlns:a16="http://schemas.microsoft.com/office/drawing/2014/main" id="{1323DB4E-C232-0510-C130-A3564B6B7EEE}"/>
              </a:ext>
            </a:extLst>
          </p:cNvPr>
          <p:cNvSpPr txBox="1"/>
          <p:nvPr/>
        </p:nvSpPr>
        <p:spPr>
          <a:xfrm>
            <a:off x="507020" y="2556770"/>
            <a:ext cx="4676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accent1"/>
                </a:solidFill>
                <a:latin typeface="Arial" panose="020B0604020202020204" pitchFamily="34" charset="0"/>
                <a:ea typeface="微软雅黑" panose="020B0503020204020204" pitchFamily="34" charset="-122"/>
              </a:rPr>
              <a:t>02</a:t>
            </a:r>
            <a:endParaRPr lang="zh-CN" altLang="en-US" sz="2000" b="1" dirty="0">
              <a:solidFill>
                <a:schemeClr val="accent1"/>
              </a:solidFill>
              <a:latin typeface="Arial" panose="020B0604020202020204" pitchFamily="34" charset="0"/>
              <a:ea typeface="微软雅黑" panose="020B0503020204020204" pitchFamily="34" charset="-122"/>
            </a:endParaRPr>
          </a:p>
        </p:txBody>
      </p:sp>
      <p:sp>
        <p:nvSpPr>
          <p:cNvPr id="8" name="1">
            <a:extLst>
              <a:ext uri="{FF2B5EF4-FFF2-40B4-BE49-F238E27FC236}">
                <a16:creationId xmlns:a16="http://schemas.microsoft.com/office/drawing/2014/main" id="{B6DFEB55-974A-2A28-8EB1-09B34111E590}"/>
              </a:ext>
            </a:extLst>
          </p:cNvPr>
          <p:cNvSpPr/>
          <p:nvPr/>
        </p:nvSpPr>
        <p:spPr bwMode="auto">
          <a:xfrm rot="5400000">
            <a:off x="823510" y="3336369"/>
            <a:ext cx="505489" cy="37335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9" name="Index-1">
            <a:extLst>
              <a:ext uri="{FF2B5EF4-FFF2-40B4-BE49-F238E27FC236}">
                <a16:creationId xmlns:a16="http://schemas.microsoft.com/office/drawing/2014/main" id="{95F6688E-35F8-9265-F129-7C4068F2B55B}"/>
              </a:ext>
            </a:extLst>
          </p:cNvPr>
          <p:cNvSpPr txBox="1"/>
          <p:nvPr/>
        </p:nvSpPr>
        <p:spPr>
          <a:xfrm>
            <a:off x="498740" y="3308317"/>
            <a:ext cx="4676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accent1"/>
                </a:solidFill>
                <a:latin typeface="Arial" panose="020B0604020202020204" pitchFamily="34" charset="0"/>
                <a:ea typeface="微软雅黑" panose="020B0503020204020204" pitchFamily="34" charset="-122"/>
              </a:rPr>
              <a:t>03</a:t>
            </a:r>
            <a:endParaRPr lang="zh-CN" altLang="en-US" sz="2000" b="1" dirty="0">
              <a:solidFill>
                <a:schemeClr val="accent1"/>
              </a:solidFill>
              <a:latin typeface="Arial" panose="020B0604020202020204" pitchFamily="34" charset="0"/>
              <a:ea typeface="微软雅黑" panose="020B0503020204020204" pitchFamily="34" charset="-122"/>
            </a:endParaRPr>
          </a:p>
        </p:txBody>
      </p:sp>
      <p:sp>
        <p:nvSpPr>
          <p:cNvPr id="13" name="1">
            <a:extLst>
              <a:ext uri="{FF2B5EF4-FFF2-40B4-BE49-F238E27FC236}">
                <a16:creationId xmlns:a16="http://schemas.microsoft.com/office/drawing/2014/main" id="{343E79B6-CA3A-8F6A-AF2F-D55EC5D73D04}"/>
              </a:ext>
            </a:extLst>
          </p:cNvPr>
          <p:cNvSpPr/>
          <p:nvPr/>
        </p:nvSpPr>
        <p:spPr bwMode="auto">
          <a:xfrm rot="5400000">
            <a:off x="819371" y="4076364"/>
            <a:ext cx="505489" cy="37335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4" name="Index-1">
            <a:extLst>
              <a:ext uri="{FF2B5EF4-FFF2-40B4-BE49-F238E27FC236}">
                <a16:creationId xmlns:a16="http://schemas.microsoft.com/office/drawing/2014/main" id="{011DE5BB-2355-3D34-367E-F18ED5605832}"/>
              </a:ext>
            </a:extLst>
          </p:cNvPr>
          <p:cNvSpPr txBox="1"/>
          <p:nvPr/>
        </p:nvSpPr>
        <p:spPr>
          <a:xfrm>
            <a:off x="494601" y="4048312"/>
            <a:ext cx="4676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accent1"/>
                </a:solidFill>
                <a:latin typeface="Arial" panose="020B0604020202020204" pitchFamily="34" charset="0"/>
                <a:ea typeface="微软雅黑" panose="020B0503020204020204" pitchFamily="34" charset="-122"/>
              </a:rPr>
              <a:t>04</a:t>
            </a:r>
            <a:endParaRPr lang="zh-CN" altLang="en-US" sz="2000" b="1" dirty="0">
              <a:solidFill>
                <a:schemeClr val="accent1"/>
              </a:solidFill>
              <a:latin typeface="Arial" panose="020B0604020202020204" pitchFamily="34" charset="0"/>
              <a:ea typeface="微软雅黑" panose="020B0503020204020204" pitchFamily="34" charset="-122"/>
            </a:endParaRPr>
          </a:p>
        </p:txBody>
      </p:sp>
      <p:sp>
        <p:nvSpPr>
          <p:cNvPr id="17" name="文本框 16">
            <a:extLst>
              <a:ext uri="{FF2B5EF4-FFF2-40B4-BE49-F238E27FC236}">
                <a16:creationId xmlns:a16="http://schemas.microsoft.com/office/drawing/2014/main" id="{876A493D-3E96-CEA0-0F49-1DFECFE5E8E4}"/>
              </a:ext>
            </a:extLst>
          </p:cNvPr>
          <p:cNvSpPr txBox="1"/>
          <p:nvPr/>
        </p:nvSpPr>
        <p:spPr>
          <a:xfrm>
            <a:off x="6095997" y="5147233"/>
            <a:ext cx="1907240" cy="276999"/>
          </a:xfrm>
          <a:prstGeom prst="rect">
            <a:avLst/>
          </a:prstGeom>
          <a:noFill/>
        </p:spPr>
        <p:txBody>
          <a:bodyPr wrap="square">
            <a:spAutoFit/>
          </a:bodyPr>
          <a:lstStyle/>
          <a:p>
            <a:pPr algn="ctr"/>
            <a:r>
              <a:rPr lang="zh-CN" altLang="en-US" sz="1200" b="1" i="0" u="none" strike="noStrike" baseline="0" dirty="0">
                <a:solidFill>
                  <a:srgbClr val="221E1F"/>
                </a:solidFill>
                <a:latin typeface="方正书宋"/>
              </a:rPr>
              <a:t>毛坯：</a:t>
            </a:r>
            <a:r>
              <a:rPr lang="el-GR" altLang="zh-CN" sz="1200" b="1" i="0" u="none" strike="noStrike" baseline="0" dirty="0">
                <a:solidFill>
                  <a:srgbClr val="221E1F"/>
                </a:solidFill>
                <a:latin typeface="方正书宋"/>
              </a:rPr>
              <a:t>φ</a:t>
            </a:r>
            <a:r>
              <a:rPr lang="en-US" altLang="zh-CN" sz="1200" b="1" i="0" u="none" strike="noStrike" baseline="0" dirty="0">
                <a:solidFill>
                  <a:srgbClr val="221E1F"/>
                </a:solidFill>
                <a:latin typeface="方正书宋"/>
              </a:rPr>
              <a:t>50</a:t>
            </a:r>
            <a:r>
              <a:rPr lang="el-GR" altLang="zh-CN" sz="1200" b="1" i="0" u="none" strike="noStrike" baseline="0" dirty="0">
                <a:solidFill>
                  <a:srgbClr val="221E1F"/>
                </a:solidFill>
                <a:latin typeface="方正书宋"/>
              </a:rPr>
              <a:t>×</a:t>
            </a:r>
            <a:r>
              <a:rPr lang="en-US" altLang="zh-CN" sz="1200" b="1" i="0" u="none" strike="noStrike" baseline="0" dirty="0">
                <a:solidFill>
                  <a:srgbClr val="221E1F"/>
                </a:solidFill>
                <a:latin typeface="方正书宋"/>
              </a:rPr>
              <a:t>55</a:t>
            </a:r>
            <a:r>
              <a:rPr lang="el-GR" altLang="zh-CN" sz="1200" b="1" i="0" u="none" strike="noStrike" baseline="0" dirty="0">
                <a:solidFill>
                  <a:srgbClr val="221E1F"/>
                </a:solidFill>
                <a:latin typeface="方正书宋"/>
              </a:rPr>
              <a:t> </a:t>
            </a:r>
            <a:r>
              <a:rPr lang="en-US" altLang="zh-CN" sz="1200" b="1" i="0" u="none" strike="noStrike" baseline="0" dirty="0">
                <a:solidFill>
                  <a:srgbClr val="221E1F"/>
                </a:solidFill>
                <a:latin typeface="方正书宋"/>
              </a:rPr>
              <a:t>mm </a:t>
            </a:r>
            <a:endParaRPr lang="zh-CN" altLang="en-US" sz="1100" b="1" spc="-150" dirty="0"/>
          </a:p>
        </p:txBody>
      </p:sp>
      <p:sp>
        <p:nvSpPr>
          <p:cNvPr id="18" name="文本框 17">
            <a:extLst>
              <a:ext uri="{FF2B5EF4-FFF2-40B4-BE49-F238E27FC236}">
                <a16:creationId xmlns:a16="http://schemas.microsoft.com/office/drawing/2014/main" id="{CD6DE0CC-FD40-BAB8-301C-6D18E622BCE7}"/>
              </a:ext>
            </a:extLst>
          </p:cNvPr>
          <p:cNvSpPr txBox="1"/>
          <p:nvPr/>
        </p:nvSpPr>
        <p:spPr>
          <a:xfrm>
            <a:off x="10193612" y="5109218"/>
            <a:ext cx="1907240" cy="276999"/>
          </a:xfrm>
          <a:prstGeom prst="rect">
            <a:avLst/>
          </a:prstGeom>
          <a:noFill/>
        </p:spPr>
        <p:txBody>
          <a:bodyPr wrap="square">
            <a:spAutoFit/>
          </a:bodyPr>
          <a:lstStyle/>
          <a:p>
            <a:pPr algn="ctr"/>
            <a:r>
              <a:rPr lang="zh-CN" altLang="en-US" sz="1200" b="1" i="0" u="none" strike="noStrike" baseline="0" dirty="0">
                <a:solidFill>
                  <a:srgbClr val="221E1F"/>
                </a:solidFill>
                <a:latin typeface="方正书宋"/>
              </a:rPr>
              <a:t>毛坯：</a:t>
            </a:r>
            <a:r>
              <a:rPr lang="el-GR" altLang="zh-CN" sz="1200" b="1" i="0" u="none" strike="noStrike" baseline="0" dirty="0">
                <a:solidFill>
                  <a:srgbClr val="221E1F"/>
                </a:solidFill>
                <a:latin typeface="方正书宋"/>
              </a:rPr>
              <a:t>φ</a:t>
            </a:r>
            <a:r>
              <a:rPr lang="en-US" altLang="zh-CN" sz="1200" b="1" i="0" u="none" strike="noStrike" baseline="0" dirty="0">
                <a:solidFill>
                  <a:srgbClr val="221E1F"/>
                </a:solidFill>
                <a:latin typeface="方正书宋"/>
              </a:rPr>
              <a:t>45</a:t>
            </a:r>
            <a:r>
              <a:rPr lang="el-GR" altLang="zh-CN" sz="1200" b="1" i="0" u="none" strike="noStrike" baseline="0" dirty="0">
                <a:solidFill>
                  <a:srgbClr val="221E1F"/>
                </a:solidFill>
                <a:latin typeface="方正书宋"/>
              </a:rPr>
              <a:t>×</a:t>
            </a:r>
            <a:r>
              <a:rPr lang="en-US" altLang="zh-CN" sz="1200" b="1" i="0" u="none" strike="noStrike" baseline="0" dirty="0">
                <a:solidFill>
                  <a:srgbClr val="221E1F"/>
                </a:solidFill>
                <a:latin typeface="方正书宋"/>
              </a:rPr>
              <a:t>35</a:t>
            </a:r>
            <a:r>
              <a:rPr lang="el-GR" altLang="zh-CN" sz="1200" b="1" i="0" u="none" strike="noStrike" baseline="0" dirty="0">
                <a:solidFill>
                  <a:srgbClr val="221E1F"/>
                </a:solidFill>
                <a:latin typeface="方正书宋"/>
              </a:rPr>
              <a:t> </a:t>
            </a:r>
            <a:r>
              <a:rPr lang="en-US" altLang="zh-CN" sz="1200" b="1" i="0" u="none" strike="noStrike" baseline="0" dirty="0">
                <a:solidFill>
                  <a:srgbClr val="221E1F"/>
                </a:solidFill>
                <a:latin typeface="方正书宋"/>
              </a:rPr>
              <a:t>mm </a:t>
            </a:r>
            <a:endParaRPr lang="zh-CN" altLang="en-US" sz="1100" b="1" spc="-150" dirty="0"/>
          </a:p>
        </p:txBody>
      </p:sp>
    </p:spTree>
    <p:extLst>
      <p:ext uri="{BB962C8B-B14F-4D97-AF65-F5344CB8AC3E}">
        <p14:creationId xmlns:p14="http://schemas.microsoft.com/office/powerpoint/2010/main" val="14261940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graphicFrame>
        <p:nvGraphicFramePr>
          <p:cNvPr id="2" name="表格 1">
            <a:extLst>
              <a:ext uri="{FF2B5EF4-FFF2-40B4-BE49-F238E27FC236}">
                <a16:creationId xmlns:a16="http://schemas.microsoft.com/office/drawing/2014/main" id="{F9627A9C-4C61-D713-8C55-57C010C3E692}"/>
              </a:ext>
            </a:extLst>
          </p:cNvPr>
          <p:cNvGraphicFramePr>
            <a:graphicFrameLocks noGrp="1"/>
          </p:cNvGraphicFramePr>
          <p:nvPr>
            <p:extLst>
              <p:ext uri="{D42A27DB-BD31-4B8C-83A1-F6EECF244321}">
                <p14:modId xmlns:p14="http://schemas.microsoft.com/office/powerpoint/2010/main" val="443805542"/>
              </p:ext>
            </p:extLst>
          </p:nvPr>
        </p:nvGraphicFramePr>
        <p:xfrm>
          <a:off x="676197" y="2280965"/>
          <a:ext cx="5733450" cy="4345201"/>
        </p:xfrm>
        <a:graphic>
          <a:graphicData uri="http://schemas.openxmlformats.org/drawingml/2006/table">
            <a:tbl>
              <a:tblPr>
                <a:tableStyleId>{5C22544A-7EE6-4342-B048-85BDC9FD1C3A}</a:tableStyleId>
              </a:tblPr>
              <a:tblGrid>
                <a:gridCol w="832212">
                  <a:extLst>
                    <a:ext uri="{9D8B030D-6E8A-4147-A177-3AD203B41FA5}">
                      <a16:colId xmlns:a16="http://schemas.microsoft.com/office/drawing/2014/main" val="20000"/>
                    </a:ext>
                  </a:extLst>
                </a:gridCol>
                <a:gridCol w="71730">
                  <a:extLst>
                    <a:ext uri="{9D8B030D-6E8A-4147-A177-3AD203B41FA5}">
                      <a16:colId xmlns:a16="http://schemas.microsoft.com/office/drawing/2014/main" val="2706046263"/>
                    </a:ext>
                  </a:extLst>
                </a:gridCol>
                <a:gridCol w="710291">
                  <a:extLst>
                    <a:ext uri="{9D8B030D-6E8A-4147-A177-3AD203B41FA5}">
                      <a16:colId xmlns:a16="http://schemas.microsoft.com/office/drawing/2014/main" val="20001"/>
                    </a:ext>
                  </a:extLst>
                </a:gridCol>
                <a:gridCol w="195614">
                  <a:extLst>
                    <a:ext uri="{9D8B030D-6E8A-4147-A177-3AD203B41FA5}">
                      <a16:colId xmlns:a16="http://schemas.microsoft.com/office/drawing/2014/main" val="766066449"/>
                    </a:ext>
                  </a:extLst>
                </a:gridCol>
                <a:gridCol w="586408">
                  <a:extLst>
                    <a:ext uri="{9D8B030D-6E8A-4147-A177-3AD203B41FA5}">
                      <a16:colId xmlns:a16="http://schemas.microsoft.com/office/drawing/2014/main" val="3262964737"/>
                    </a:ext>
                  </a:extLst>
                </a:gridCol>
                <a:gridCol w="319498">
                  <a:extLst>
                    <a:ext uri="{9D8B030D-6E8A-4147-A177-3AD203B41FA5}">
                      <a16:colId xmlns:a16="http://schemas.microsoft.com/office/drawing/2014/main" val="1079243685"/>
                    </a:ext>
                  </a:extLst>
                </a:gridCol>
                <a:gridCol w="462524">
                  <a:extLst>
                    <a:ext uri="{9D8B030D-6E8A-4147-A177-3AD203B41FA5}">
                      <a16:colId xmlns:a16="http://schemas.microsoft.com/office/drawing/2014/main" val="20002"/>
                    </a:ext>
                  </a:extLst>
                </a:gridCol>
                <a:gridCol w="549589">
                  <a:extLst>
                    <a:ext uri="{9D8B030D-6E8A-4147-A177-3AD203B41FA5}">
                      <a16:colId xmlns:a16="http://schemas.microsoft.com/office/drawing/2014/main" val="3755936952"/>
                    </a:ext>
                  </a:extLst>
                </a:gridCol>
                <a:gridCol w="465542">
                  <a:extLst>
                    <a:ext uri="{9D8B030D-6E8A-4147-A177-3AD203B41FA5}">
                      <a16:colId xmlns:a16="http://schemas.microsoft.com/office/drawing/2014/main" val="20003"/>
                    </a:ext>
                  </a:extLst>
                </a:gridCol>
                <a:gridCol w="1540042">
                  <a:extLst>
                    <a:ext uri="{9D8B030D-6E8A-4147-A177-3AD203B41FA5}">
                      <a16:colId xmlns:a16="http://schemas.microsoft.com/office/drawing/2014/main" val="1693895718"/>
                    </a:ext>
                  </a:extLst>
                </a:gridCol>
              </a:tblGrid>
              <a:tr h="353003">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实训项目</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4">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日期</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10000"/>
                  </a:ext>
                </a:extLst>
              </a:tr>
              <a:tr h="320984">
                <a:tc gridSpan="2">
                  <a:txBody>
                    <a:bodyPr/>
                    <a:lstStyle/>
                    <a:p>
                      <a:pPr algn="ctr" fontAlgn="ctr"/>
                      <a:r>
                        <a:rPr lang="zh-CN" altLang="en-US" sz="1400" b="0" i="0" u="none" strike="noStrike" dirty="0">
                          <a:solidFill>
                            <a:srgbClr val="000000"/>
                          </a:solidFill>
                          <a:effectLst/>
                          <a:latin typeface="+mj-ea"/>
                          <a:ea typeface="+mj-ea"/>
                        </a:rPr>
                        <a:t>实训地点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400" b="0" i="0" u="none" strike="noStrike" kern="1200" baseline="0" dirty="0">
                          <a:solidFill>
                            <a:schemeClr val="dk1"/>
                          </a:solidFill>
                          <a:latin typeface="+mn-lt"/>
                          <a:ea typeface="+mn-ea"/>
                          <a:cs typeface="+mn-cs"/>
                        </a:rPr>
                        <a:t>材料</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r>
                        <a:rPr lang="zh-CN" altLang="en-US" sz="1400" u="none" strike="noStrike" kern="1200" dirty="0">
                          <a:solidFill>
                            <a:schemeClr val="dk1"/>
                          </a:solidFill>
                          <a:effectLst/>
                          <a:latin typeface="+mn-lt"/>
                          <a:ea typeface="+mn-ea"/>
                          <a:cs typeface="+mn-cs"/>
                        </a:rPr>
                        <a:t>指导教师</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332056350"/>
                  </a:ext>
                </a:extLst>
              </a:tr>
              <a:tr h="320984">
                <a:tc gridSpan="2">
                  <a:txBody>
                    <a:bodyPr/>
                    <a:lstStyle/>
                    <a:p>
                      <a:pPr algn="ctr" fontAlgn="ctr"/>
                      <a:r>
                        <a:rPr lang="zh-CN" altLang="en-US" sz="1400" b="0" i="0" u="none" strike="noStrike" dirty="0">
                          <a:solidFill>
                            <a:srgbClr val="000000"/>
                          </a:solidFill>
                          <a:effectLst/>
                          <a:latin typeface="+mj-ea"/>
                          <a:ea typeface="+mj-ea"/>
                        </a:rPr>
                        <a:t>设备名称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400" b="0" i="0" u="none" strike="noStrike" kern="1200" baseline="0" dirty="0">
                          <a:solidFill>
                            <a:schemeClr val="dk1"/>
                          </a:solidFill>
                          <a:latin typeface="+mn-lt"/>
                          <a:ea typeface="+mn-ea"/>
                          <a:cs typeface="+mn-cs"/>
                        </a:rPr>
                        <a:t>毛坯</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837530459"/>
                  </a:ext>
                </a:extLst>
              </a:tr>
              <a:tr h="320984">
                <a:tc gridSpan="2">
                  <a:txBody>
                    <a:bodyPr/>
                    <a:lstStyle/>
                    <a:p>
                      <a:pPr algn="ctr" fontAlgn="ctr"/>
                      <a:r>
                        <a:rPr lang="zh-CN" altLang="en-US" sz="1400" b="0" i="0" u="none" strike="noStrike" dirty="0">
                          <a:solidFill>
                            <a:srgbClr val="000000"/>
                          </a:solidFill>
                          <a:effectLst/>
                          <a:latin typeface="+mj-ea"/>
                          <a:ea typeface="+mj-ea"/>
                        </a:rPr>
                        <a:t>设备型号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400" b="0" i="0" u="none" strike="noStrike" kern="1200" baseline="0" dirty="0">
                          <a:solidFill>
                            <a:schemeClr val="dk1"/>
                          </a:solidFill>
                          <a:latin typeface="+mn-lt"/>
                          <a:ea typeface="+mn-ea"/>
                          <a:cs typeface="+mn-cs"/>
                        </a:rPr>
                        <a:t>规格</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2729839258"/>
                  </a:ext>
                </a:extLst>
              </a:tr>
              <a:tr h="370801">
                <a:tc gridSpan="10">
                  <a:txBody>
                    <a:bodyPr/>
                    <a:lstStyle/>
                    <a:p>
                      <a:pPr algn="l" fontAlgn="ctr"/>
                      <a:r>
                        <a:rPr lang="zh-CN" altLang="en-US" sz="1400" b="0" i="0" u="none" strike="noStrike" dirty="0">
                          <a:solidFill>
                            <a:srgbClr val="000000"/>
                          </a:solidFill>
                          <a:effectLst/>
                          <a:latin typeface="+mj-ea"/>
                          <a:ea typeface="+mj-ea"/>
                        </a:rPr>
                        <a:t>实训目的、要求</a:t>
                      </a:r>
                      <a:endParaRPr lang="en-US" altLang="zh-CN"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marL="0" algn="l" defTabSz="914400" rtl="0" eaLnBrk="1" fontAlgn="ctr" latinLnBrk="0" hangingPunct="1"/>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pPr marL="0" algn="l"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360564041"/>
                  </a:ext>
                </a:extLst>
              </a:tr>
              <a:tr h="314519">
                <a:tc rowSpan="2">
                  <a:txBody>
                    <a:bodyPr/>
                    <a:lstStyle/>
                    <a:p>
                      <a:pPr algn="ctr" fontAlgn="ctr"/>
                      <a:r>
                        <a:rPr lang="zh-CN" altLang="en-US" sz="1400" b="0" i="0" u="none" strike="noStrike" dirty="0">
                          <a:solidFill>
                            <a:srgbClr val="000000"/>
                          </a:solidFill>
                          <a:effectLst/>
                          <a:latin typeface="+mj-ea"/>
                          <a:ea typeface="+mj-ea"/>
                        </a:rPr>
                        <a:t>序号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2">
                  <a:txBody>
                    <a:bodyPr/>
                    <a:lstStyle/>
                    <a:p>
                      <a:pPr algn="ctr" fontAlgn="ctr"/>
                      <a:r>
                        <a:rPr lang="zh-CN" altLang="en-US" sz="1400" b="0" i="0" u="none" strike="noStrike" dirty="0">
                          <a:solidFill>
                            <a:srgbClr val="000000"/>
                          </a:solidFill>
                          <a:effectLst/>
                          <a:latin typeface="+mj-ea"/>
                          <a:ea typeface="+mj-ea"/>
                        </a:rPr>
                        <a:t>工序、工步内容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lang="zh-CN" altLang="en-US"/>
                    </a:p>
                  </a:txBody>
                  <a:tcPr/>
                </a:tc>
                <a:tc gridSpan="6">
                  <a:txBody>
                    <a:bodyPr/>
                    <a:lstStyle/>
                    <a:p>
                      <a:pPr algn="ctr" fontAlgn="ctr"/>
                      <a:r>
                        <a:rPr lang="zh-CN" altLang="en-US" sz="1400" b="0" i="0" u="none" strike="noStrike" dirty="0">
                          <a:solidFill>
                            <a:srgbClr val="000000"/>
                          </a:solidFill>
                          <a:effectLst/>
                          <a:latin typeface="+mj-ea"/>
                          <a:ea typeface="+mj-ea"/>
                        </a:rPr>
                        <a:t>切削用量</a:t>
                      </a:r>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6811650"/>
                  </a:ext>
                </a:extLst>
              </a:tr>
              <a:tr h="415933">
                <a:tc vMerge="1">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vMerge="1">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zh-CN" altLang="en-US"/>
                    </a:p>
                  </a:txBody>
                  <a:tcPr/>
                </a:tc>
                <a:tc gridSpan="2">
                  <a:txBody>
                    <a:bodyPr/>
                    <a:lstStyle/>
                    <a:p>
                      <a:pPr algn="ctr" fontAlgn="ctr"/>
                      <a:r>
                        <a:rPr lang="en-US" altLang="zh-CN" sz="1400" b="0" i="1" u="none" strike="noStrike" dirty="0">
                          <a:solidFill>
                            <a:srgbClr val="000000"/>
                          </a:solidFill>
                          <a:effectLst/>
                          <a:latin typeface="+mj-ea"/>
                          <a:ea typeface="+mj-ea"/>
                        </a:rPr>
                        <a:t>a</a:t>
                      </a:r>
                      <a:r>
                        <a:rPr lang="en-US" altLang="zh-CN" sz="1200" b="0" i="1" u="none" strike="noStrike" dirty="0">
                          <a:solidFill>
                            <a:srgbClr val="000000"/>
                          </a:solidFill>
                          <a:effectLst/>
                          <a:latin typeface="+mj-ea"/>
                          <a:ea typeface="+mj-ea"/>
                        </a:rPr>
                        <a:t>p</a:t>
                      </a:r>
                    </a:p>
                    <a:p>
                      <a:pPr algn="ctr" fontAlgn="ctr"/>
                      <a:r>
                        <a:rPr lang="zh-CN" altLang="en-US" sz="1200" b="0" i="0" u="none" strike="noStrike" dirty="0">
                          <a:solidFill>
                            <a:srgbClr val="000000"/>
                          </a:solidFill>
                          <a:effectLst/>
                          <a:latin typeface="+mj-ea"/>
                          <a:ea typeface="+mj-ea"/>
                        </a:rPr>
                        <a:t>（</a:t>
                      </a:r>
                      <a:r>
                        <a:rPr lang="en-US" altLang="zh-CN" sz="1200" b="0" i="0" u="none" strike="noStrike" dirty="0">
                          <a:solidFill>
                            <a:srgbClr val="000000"/>
                          </a:solidFill>
                          <a:effectLst/>
                          <a:latin typeface="+mj-ea"/>
                          <a:ea typeface="+mj-ea"/>
                        </a:rPr>
                        <a:t>mm</a:t>
                      </a:r>
                      <a:r>
                        <a:rPr lang="zh-CN" altLang="en-US" sz="1200" b="0" i="0" u="none" strike="noStrike" dirty="0">
                          <a:solidFill>
                            <a:srgbClr val="000000"/>
                          </a:solidFill>
                          <a:effectLst/>
                          <a:latin typeface="+mj-ea"/>
                          <a:ea typeface="+mj-ea"/>
                        </a:rPr>
                        <a:t>）</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r>
                        <a:rPr lang="en-US" altLang="zh-CN" sz="1400" b="0" i="1" u="none" strike="noStrike" dirty="0">
                          <a:solidFill>
                            <a:srgbClr val="000000"/>
                          </a:solidFill>
                          <a:effectLst/>
                          <a:latin typeface="+mj-ea"/>
                          <a:ea typeface="+mj-ea"/>
                        </a:rPr>
                        <a:t>S</a:t>
                      </a:r>
                    </a:p>
                    <a:p>
                      <a:pPr algn="ctr" fontAlgn="ctr"/>
                      <a:r>
                        <a:rPr lang="zh-CN" altLang="en-US" sz="1400" b="0" i="0" u="none" strike="noStrike" dirty="0">
                          <a:solidFill>
                            <a:srgbClr val="000000"/>
                          </a:solidFill>
                          <a:effectLst/>
                          <a:latin typeface="+mj-ea"/>
                          <a:ea typeface="+mj-ea"/>
                        </a:rPr>
                        <a:t>（</a:t>
                      </a:r>
                      <a:r>
                        <a:rPr lang="en-US" altLang="zh-CN" sz="1400" b="0" i="0" u="none" strike="noStrike" dirty="0">
                          <a:solidFill>
                            <a:srgbClr val="000000"/>
                          </a:solidFill>
                          <a:effectLst/>
                          <a:latin typeface="+mj-ea"/>
                          <a:ea typeface="+mj-ea"/>
                        </a:rPr>
                        <a:t>r/min</a:t>
                      </a:r>
                      <a:r>
                        <a:rPr lang="zh-CN" altLang="en-US" sz="1400" b="0" i="0" u="none" strike="noStrike" dirty="0">
                          <a:solidFill>
                            <a:srgbClr val="000000"/>
                          </a:solidFill>
                          <a:effectLst/>
                          <a:latin typeface="+mj-ea"/>
                          <a:ea typeface="+mj-ea"/>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r>
                        <a:rPr lang="en-US" altLang="zh-CN" sz="1400" b="0" i="1" u="none" strike="noStrike" dirty="0">
                          <a:solidFill>
                            <a:srgbClr val="000000"/>
                          </a:solidFill>
                          <a:effectLst/>
                          <a:latin typeface="+mj-ea"/>
                          <a:ea typeface="+mj-ea"/>
                        </a:rPr>
                        <a:t>F</a:t>
                      </a:r>
                    </a:p>
                    <a:p>
                      <a:pPr algn="ctr" fontAlgn="ctr"/>
                      <a:r>
                        <a:rPr lang="zh-CN" altLang="en-US" sz="1400" b="0" i="1" u="none" strike="noStrike" dirty="0">
                          <a:solidFill>
                            <a:srgbClr val="000000"/>
                          </a:solidFill>
                          <a:effectLst/>
                          <a:latin typeface="+mj-ea"/>
                          <a:ea typeface="+mj-ea"/>
                        </a:rPr>
                        <a:t>（</a:t>
                      </a:r>
                      <a:r>
                        <a:rPr lang="en-US" altLang="zh-CN" sz="1400" b="0" i="0" u="none" strike="noStrike" dirty="0">
                          <a:solidFill>
                            <a:srgbClr val="000000"/>
                          </a:solidFill>
                          <a:effectLst/>
                          <a:latin typeface="+mj-ea"/>
                          <a:ea typeface="+mj-ea"/>
                        </a:rPr>
                        <a:t>mm/min</a:t>
                      </a:r>
                      <a:r>
                        <a:rPr lang="zh-CN" altLang="en-US" sz="1400" b="0" i="1" u="none" strike="noStrike" dirty="0">
                          <a:solidFill>
                            <a:srgbClr val="000000"/>
                          </a:solidFill>
                          <a:effectLst/>
                          <a:latin typeface="+mj-ea"/>
                          <a:ea typeface="+mj-ea"/>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r>
                        <a:rPr lang="zh-CN" altLang="en-US" sz="1400" b="0" i="0" u="none" strike="noStrike" dirty="0">
                          <a:solidFill>
                            <a:srgbClr val="000000"/>
                          </a:solidFill>
                          <a:effectLst/>
                          <a:latin typeface="+mj-ea"/>
                          <a:ea typeface="+mj-ea"/>
                        </a:rPr>
                        <a:t>刀具、夹具、量具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7147924"/>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01661782"/>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7982032"/>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07807999"/>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9652109"/>
                  </a:ext>
                </a:extLst>
              </a:tr>
              <a:tr h="619359">
                <a:tc gridSpan="10">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400" u="none" strike="noStrike" dirty="0">
                          <a:effectLst/>
                        </a:rPr>
                        <a:t> 工序图</a:t>
                      </a:r>
                      <a:endParaRPr lang="en-US" altLang="zh-CN" sz="1400" u="none" strike="noStrike" dirty="0">
                        <a:effectLst/>
                      </a:endParaRPr>
                    </a:p>
                    <a:p>
                      <a:pPr algn="l" fontAlgn="ctr"/>
                      <a:endParaRPr lang="zh-CN" altLang="en-US" sz="1400" u="none" strike="noStrike" dirty="0">
                        <a:effectLst/>
                      </a:endParaRPr>
                    </a:p>
                    <a:p>
                      <a:pPr algn="l" fontAlgn="ctr"/>
                      <a:endParaRPr lang="en-US" altLang="zh-CN" sz="1400" u="none" strike="noStrike" dirty="0">
                        <a:effectLs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2"/>
                  </a:ext>
                </a:extLst>
              </a:tr>
            </a:tbl>
          </a:graphicData>
        </a:graphic>
      </p:graphicFrame>
      <p:graphicFrame>
        <p:nvGraphicFramePr>
          <p:cNvPr id="4" name="表格 3">
            <a:extLst>
              <a:ext uri="{FF2B5EF4-FFF2-40B4-BE49-F238E27FC236}">
                <a16:creationId xmlns:a16="http://schemas.microsoft.com/office/drawing/2014/main" id="{8BF070CD-3183-8B07-B36A-AF87B4D96CF4}"/>
              </a:ext>
            </a:extLst>
          </p:cNvPr>
          <p:cNvGraphicFramePr>
            <a:graphicFrameLocks noGrp="1"/>
          </p:cNvGraphicFramePr>
          <p:nvPr>
            <p:extLst>
              <p:ext uri="{D42A27DB-BD31-4B8C-83A1-F6EECF244321}">
                <p14:modId xmlns:p14="http://schemas.microsoft.com/office/powerpoint/2010/main" val="3793677113"/>
              </p:ext>
            </p:extLst>
          </p:nvPr>
        </p:nvGraphicFramePr>
        <p:xfrm>
          <a:off x="6520478" y="2280965"/>
          <a:ext cx="5669934" cy="4345199"/>
        </p:xfrm>
        <a:graphic>
          <a:graphicData uri="http://schemas.openxmlformats.org/drawingml/2006/table">
            <a:tbl>
              <a:tblPr firstRow="1" bandRow="1">
                <a:tableStyleId>{5C22544A-7EE6-4342-B048-85BDC9FD1C3A}</a:tableStyleId>
              </a:tblPr>
              <a:tblGrid>
                <a:gridCol w="558486">
                  <a:extLst>
                    <a:ext uri="{9D8B030D-6E8A-4147-A177-3AD203B41FA5}">
                      <a16:colId xmlns:a16="http://schemas.microsoft.com/office/drawing/2014/main" val="1928378281"/>
                    </a:ext>
                  </a:extLst>
                </a:gridCol>
                <a:gridCol w="878781">
                  <a:extLst>
                    <a:ext uri="{9D8B030D-6E8A-4147-A177-3AD203B41FA5}">
                      <a16:colId xmlns:a16="http://schemas.microsoft.com/office/drawing/2014/main" val="513183489"/>
                    </a:ext>
                  </a:extLst>
                </a:gridCol>
                <a:gridCol w="992705">
                  <a:extLst>
                    <a:ext uri="{9D8B030D-6E8A-4147-A177-3AD203B41FA5}">
                      <a16:colId xmlns:a16="http://schemas.microsoft.com/office/drawing/2014/main" val="203263793"/>
                    </a:ext>
                  </a:extLst>
                </a:gridCol>
                <a:gridCol w="884690">
                  <a:extLst>
                    <a:ext uri="{9D8B030D-6E8A-4147-A177-3AD203B41FA5}">
                      <a16:colId xmlns:a16="http://schemas.microsoft.com/office/drawing/2014/main" val="3270864442"/>
                    </a:ext>
                  </a:extLst>
                </a:gridCol>
                <a:gridCol w="591180">
                  <a:extLst>
                    <a:ext uri="{9D8B030D-6E8A-4147-A177-3AD203B41FA5}">
                      <a16:colId xmlns:a16="http://schemas.microsoft.com/office/drawing/2014/main" val="2166819852"/>
                    </a:ext>
                  </a:extLst>
                </a:gridCol>
                <a:gridCol w="790902">
                  <a:extLst>
                    <a:ext uri="{9D8B030D-6E8A-4147-A177-3AD203B41FA5}">
                      <a16:colId xmlns:a16="http://schemas.microsoft.com/office/drawing/2014/main" val="3453360912"/>
                    </a:ext>
                  </a:extLst>
                </a:gridCol>
                <a:gridCol w="973190">
                  <a:extLst>
                    <a:ext uri="{9D8B030D-6E8A-4147-A177-3AD203B41FA5}">
                      <a16:colId xmlns:a16="http://schemas.microsoft.com/office/drawing/2014/main" val="2673424791"/>
                    </a:ext>
                  </a:extLst>
                </a:gridCol>
              </a:tblGrid>
              <a:tr h="308388">
                <a:tc gridSpan="5">
                  <a:txBody>
                    <a:bodyPr/>
                    <a:lstStyle/>
                    <a:p>
                      <a:pPr algn="ctr"/>
                      <a:r>
                        <a:rPr lang="zh-CN" altLang="en-US" sz="1400" b="0" dirty="0">
                          <a:solidFill>
                            <a:schemeClr val="tx1"/>
                          </a:solidFill>
                        </a:rPr>
                        <a:t>程序</a:t>
                      </a:r>
                      <a:endParaRPr lang="en-US" altLang="zh-CN"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zh-CN" altLang="en-US" sz="1400" b="0" dirty="0">
                          <a:solidFill>
                            <a:schemeClr val="tx1"/>
                          </a:solidFill>
                        </a:rPr>
                        <a:t>说明</a:t>
                      </a:r>
                      <a:endParaRPr lang="en-US" altLang="zh-CN"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17693685"/>
                  </a:ext>
                </a:extLst>
              </a:tr>
              <a:tr h="956003">
                <a:tc gridSpan="5">
                  <a:txBody>
                    <a:bodyPr/>
                    <a:lstStyle/>
                    <a:p>
                      <a:pPr algn="ctr"/>
                      <a:endParaRPr lang="en-US" altLang="zh-CN" sz="1400" dirty="0"/>
                    </a:p>
                    <a:p>
                      <a:pPr algn="ctr"/>
                      <a:endParaRPr lang="en-US" altLang="zh-CN" sz="1400" dirty="0"/>
                    </a:p>
                    <a:p>
                      <a:pPr algn="ctr"/>
                      <a:endParaRPr lang="en-US" altLang="zh-CN" sz="1400" dirty="0"/>
                    </a:p>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endParaRPr lang="en-US" altLang="zh-CN" sz="1400" dirty="0"/>
                    </a:p>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extLst>
                  <a:ext uri="{0D108BD9-81ED-4DB2-BD59-A6C34878D82A}">
                    <a16:rowId xmlns:a16="http://schemas.microsoft.com/office/drawing/2014/main" val="2872593869"/>
                  </a:ext>
                </a:extLst>
              </a:tr>
              <a:tr h="524260">
                <a:tc>
                  <a:txBody>
                    <a:bodyPr/>
                    <a:lstStyle/>
                    <a:p>
                      <a:pPr algn="ctr"/>
                      <a:r>
                        <a:rPr lang="zh-CN" altLang="en-US" sz="1400" dirty="0"/>
                        <a:t>序号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检验项目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理论尺寸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实测数据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量具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规格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误差分析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28063870"/>
                  </a:ext>
                </a:extLst>
              </a:tr>
              <a:tr h="315623">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38325479"/>
                  </a:ext>
                </a:extLst>
              </a:tr>
              <a:tr h="315623">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01842567"/>
                  </a:ext>
                </a:extLst>
              </a:tr>
              <a:tr h="315623">
                <a:tc>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03352120"/>
                  </a:ext>
                </a:extLst>
              </a:tr>
              <a:tr h="315623">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23924997"/>
                  </a:ext>
                </a:extLst>
              </a:tr>
              <a:tr h="757496">
                <a:tc gridSpan="7">
                  <a:txBody>
                    <a:bodyPr/>
                    <a:lstStyle/>
                    <a:p>
                      <a:pPr algn="l"/>
                      <a:r>
                        <a:rPr lang="en-US" altLang="zh-CN" sz="1400" dirty="0"/>
                        <a:t>1.</a:t>
                      </a:r>
                      <a:r>
                        <a:rPr lang="zh-CN" altLang="en-US" sz="1400" dirty="0"/>
                        <a:t>加工过程遇到了什么问题？你是如何解决的？</a:t>
                      </a:r>
                      <a:endParaRPr lang="en-US" altLang="zh-CN" sz="1400" dirty="0"/>
                    </a:p>
                    <a:p>
                      <a:pPr algn="l"/>
                      <a:endParaRPr lang="en-US" altLang="zh-CN" sz="1400" dirty="0"/>
                    </a:p>
                    <a:p>
                      <a:pPr algn="l"/>
                      <a:endParaRPr lang="en-US" altLang="zh-C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67698667"/>
                  </a:ext>
                </a:extLst>
              </a:tr>
              <a:tr h="536560">
                <a:tc gridSpan="7">
                  <a:txBody>
                    <a:bodyPr/>
                    <a:lstStyle/>
                    <a:p>
                      <a:pPr algn="l"/>
                      <a:r>
                        <a:rPr lang="en-US" altLang="zh-CN" sz="1400" dirty="0"/>
                        <a:t>2. </a:t>
                      </a:r>
                      <a:r>
                        <a:rPr lang="zh-CN" altLang="en-US" sz="1400" dirty="0"/>
                        <a:t>实训小结及体会</a:t>
                      </a:r>
                      <a:endParaRPr lang="en-US" altLang="zh-CN" sz="1400" dirty="0"/>
                    </a:p>
                    <a:p>
                      <a:pPr algn="l"/>
                      <a:endParaRPr lang="en-US" altLang="zh-C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55168205"/>
                  </a:ext>
                </a:extLst>
              </a:tr>
            </a:tbl>
          </a:graphicData>
        </a:graphic>
      </p:graphicFrame>
      <p:sp>
        <p:nvSpPr>
          <p:cNvPr id="5" name="标题 1">
            <a:extLst>
              <a:ext uri="{FF2B5EF4-FFF2-40B4-BE49-F238E27FC236}">
                <a16:creationId xmlns:a16="http://schemas.microsoft.com/office/drawing/2014/main" id="{722EC41D-7C1F-0AD5-2BA7-EC8F71FBBB6D}"/>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7.3 </a:t>
            </a:r>
            <a:r>
              <a:rPr lang="zh-CN" altLang="en-US" sz="2800" dirty="0">
                <a:latin typeface="+mj-ea"/>
                <a:cs typeface="+mn-ea"/>
                <a:sym typeface="+mn-lt"/>
              </a:rPr>
              <a:t>沟槽加工</a:t>
            </a:r>
          </a:p>
        </p:txBody>
      </p:sp>
      <p:sp>
        <p:nvSpPr>
          <p:cNvPr id="6" name="标题 3">
            <a:extLst>
              <a:ext uri="{FF2B5EF4-FFF2-40B4-BE49-F238E27FC236}">
                <a16:creationId xmlns:a16="http://schemas.microsoft.com/office/drawing/2014/main" id="{1DC5E565-5FAE-616B-5CC8-DC2BAF8AE9D4}"/>
              </a:ext>
            </a:extLst>
          </p:cNvPr>
          <p:cNvSpPr txBox="1">
            <a:spLocks/>
          </p:cNvSpPr>
          <p:nvPr/>
        </p:nvSpPr>
        <p:spPr>
          <a:xfrm>
            <a:off x="3722251" y="1155586"/>
            <a:ext cx="474749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五</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sp>
        <p:nvSpPr>
          <p:cNvPr id="8" name="文本框 7">
            <a:extLst>
              <a:ext uri="{FF2B5EF4-FFF2-40B4-BE49-F238E27FC236}">
                <a16:creationId xmlns:a16="http://schemas.microsoft.com/office/drawing/2014/main" id="{87725D09-7ACD-1674-54F9-1EFB30EEBDC1}"/>
              </a:ext>
            </a:extLst>
          </p:cNvPr>
          <p:cNvSpPr txBox="1"/>
          <p:nvPr/>
        </p:nvSpPr>
        <p:spPr>
          <a:xfrm>
            <a:off x="1751215" y="1678638"/>
            <a:ext cx="6104708" cy="400110"/>
          </a:xfrm>
          <a:prstGeom prst="rect">
            <a:avLst/>
          </a:prstGeom>
          <a:noFill/>
        </p:spPr>
        <p:txBody>
          <a:bodyPr wrap="square">
            <a:spAutoFit/>
          </a:bodyPr>
          <a:lstStyle/>
          <a:p>
            <a:pPr marL="0" indent="0" algn="just">
              <a:buNone/>
            </a:pPr>
            <a:r>
              <a:rPr lang="zh-CN" altLang="en-US" sz="2000" b="1" i="0" u="none" strike="noStrike" baseline="0" dirty="0">
                <a:solidFill>
                  <a:schemeClr val="accent1"/>
                </a:solidFill>
                <a:latin typeface="方正书宋"/>
              </a:rPr>
              <a:t>完成实训报告。</a:t>
            </a:r>
            <a:endParaRPr lang="en-US" altLang="zh-CN" sz="2000" b="1" i="0" u="none" strike="noStrike" baseline="0" dirty="0">
              <a:solidFill>
                <a:schemeClr val="accent1"/>
              </a:solidFill>
              <a:latin typeface="方正书宋"/>
            </a:endParaRPr>
          </a:p>
        </p:txBody>
      </p:sp>
      <p:sp>
        <p:nvSpPr>
          <p:cNvPr id="19" name="1">
            <a:extLst>
              <a:ext uri="{FF2B5EF4-FFF2-40B4-BE49-F238E27FC236}">
                <a16:creationId xmlns:a16="http://schemas.microsoft.com/office/drawing/2014/main" id="{20A4BD79-A54E-FA0D-67D4-1C37A873A809}"/>
              </a:ext>
            </a:extLst>
          </p:cNvPr>
          <p:cNvSpPr/>
          <p:nvPr/>
        </p:nvSpPr>
        <p:spPr bwMode="auto">
          <a:xfrm rot="5400000">
            <a:off x="1311791" y="1709153"/>
            <a:ext cx="505489" cy="37335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20" name="Index-1">
            <a:extLst>
              <a:ext uri="{FF2B5EF4-FFF2-40B4-BE49-F238E27FC236}">
                <a16:creationId xmlns:a16="http://schemas.microsoft.com/office/drawing/2014/main" id="{C73FC5B4-6825-40B4-52A0-F4FC34696815}"/>
              </a:ext>
            </a:extLst>
          </p:cNvPr>
          <p:cNvSpPr txBox="1"/>
          <p:nvPr/>
        </p:nvSpPr>
        <p:spPr>
          <a:xfrm>
            <a:off x="987021" y="1681101"/>
            <a:ext cx="4676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accent1"/>
                </a:solidFill>
                <a:latin typeface="Arial" panose="020B0604020202020204" pitchFamily="34" charset="0"/>
                <a:ea typeface="微软雅黑" panose="020B0503020204020204" pitchFamily="34" charset="-122"/>
              </a:rPr>
              <a:t>05</a:t>
            </a:r>
            <a:endParaRPr lang="zh-CN" altLang="en-US" sz="2000" b="1" dirty="0">
              <a:solidFill>
                <a:schemeClr val="accent1"/>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260249413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6</a:t>
            </a:r>
          </a:p>
        </p:txBody>
      </p:sp>
      <p:sp>
        <p:nvSpPr>
          <p:cNvPr id="8" name="标题 4">
            <a:extLst>
              <a:ext uri="{FF2B5EF4-FFF2-40B4-BE49-F238E27FC236}">
                <a16:creationId xmlns:a16="http://schemas.microsoft.com/office/drawing/2014/main" id="{9DB5C42C-F903-2B5D-F29F-0E35C998567D}"/>
              </a:ext>
            </a:extLst>
          </p:cNvPr>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盘套类零件加工训练</a:t>
            </a:r>
          </a:p>
        </p:txBody>
      </p:sp>
      <p:sp>
        <p:nvSpPr>
          <p:cNvPr id="9" name="文本占位符 5">
            <a:extLst>
              <a:ext uri="{FF2B5EF4-FFF2-40B4-BE49-F238E27FC236}">
                <a16:creationId xmlns:a16="http://schemas.microsoft.com/office/drawing/2014/main" id="{EA1218DB-E3B2-F6A9-0243-B94203993B9C}"/>
              </a:ext>
            </a:extLst>
          </p:cNvPr>
          <p:cNvSpPr>
            <a:spLocks noGrp="1"/>
          </p:cNvSpPr>
          <p:nvPr>
            <p:ph type="body" idx="1"/>
          </p:nvPr>
        </p:nvSpPr>
        <p:spPr>
          <a:xfrm>
            <a:off x="2196459" y="3593748"/>
            <a:ext cx="6529529" cy="2239844"/>
          </a:xfrm>
        </p:spPr>
        <p:txBody>
          <a:bodyPr wrap="square">
            <a:spAutoFit/>
          </a:bodyPr>
          <a:lstStyle/>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7.1 </a:t>
            </a:r>
            <a:r>
              <a:rPr lang="zh-CN" altLang="en-US" sz="2400" b="1" dirty="0">
                <a:solidFill>
                  <a:schemeClr val="bg1">
                    <a:lumMod val="75000"/>
                  </a:schemeClr>
                </a:solidFill>
                <a:cs typeface="+mn-ea"/>
                <a:sym typeface="+mn-lt"/>
              </a:rPr>
              <a:t>外轮廓加工</a:t>
            </a:r>
            <a:endParaRPr lang="en-US" altLang="zh-CN" sz="2400" b="1" dirty="0">
              <a:solidFill>
                <a:schemeClr val="bg1">
                  <a:lumMod val="75000"/>
                </a:schemeClr>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7.2 </a:t>
            </a:r>
            <a:r>
              <a:rPr lang="zh-CN" altLang="en-US" sz="2400" b="1" dirty="0">
                <a:solidFill>
                  <a:schemeClr val="bg1">
                    <a:lumMod val="75000"/>
                  </a:schemeClr>
                </a:solidFill>
                <a:cs typeface="+mn-ea"/>
                <a:sym typeface="+mn-lt"/>
              </a:rPr>
              <a:t>内轮廓加工</a:t>
            </a:r>
            <a:endParaRPr lang="en-US" altLang="zh-CN" sz="2400" b="1" dirty="0">
              <a:solidFill>
                <a:schemeClr val="bg1">
                  <a:lumMod val="75000"/>
                </a:schemeClr>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7.3 </a:t>
            </a:r>
            <a:r>
              <a:rPr lang="zh-CN" altLang="en-US" sz="2400" b="1" dirty="0">
                <a:solidFill>
                  <a:schemeClr val="bg1">
                    <a:lumMod val="75000"/>
                  </a:schemeClr>
                </a:solidFill>
                <a:cs typeface="+mn-ea"/>
                <a:sym typeface="+mn-lt"/>
              </a:rPr>
              <a:t>沟槽加工</a:t>
            </a:r>
            <a:endParaRPr lang="en-US" altLang="zh-CN" sz="2400" b="1" dirty="0">
              <a:solidFill>
                <a:schemeClr val="bg1">
                  <a:lumMod val="75000"/>
                </a:schemeClr>
              </a:solidFill>
              <a:cs typeface="+mn-ea"/>
              <a:sym typeface="+mn-lt"/>
            </a:endParaRPr>
          </a:p>
          <a:p>
            <a:r>
              <a:rPr lang="zh-CN" altLang="en-US" sz="2400" b="1" dirty="0">
                <a:solidFill>
                  <a:srgbClr val="FF0000"/>
                </a:solidFill>
                <a:cs typeface="+mn-ea"/>
                <a:sym typeface="+mn-lt"/>
              </a:rPr>
              <a:t>任务</a:t>
            </a:r>
            <a:r>
              <a:rPr lang="en-US" altLang="zh-CN" sz="2400" b="1" dirty="0">
                <a:solidFill>
                  <a:srgbClr val="FF0000"/>
                </a:solidFill>
                <a:cs typeface="+mn-ea"/>
                <a:sym typeface="+mn-lt"/>
              </a:rPr>
              <a:t>7.4 </a:t>
            </a:r>
            <a:r>
              <a:rPr lang="zh-CN" altLang="en-US" sz="2400" b="1" dirty="0">
                <a:solidFill>
                  <a:srgbClr val="FF0000"/>
                </a:solidFill>
                <a:cs typeface="+mn-ea"/>
                <a:sym typeface="+mn-lt"/>
              </a:rPr>
              <a:t>综合训练</a:t>
            </a:r>
            <a:endParaRPr lang="en-US" altLang="zh-CN" sz="2400" b="1" dirty="0">
              <a:solidFill>
                <a:srgbClr val="FF0000"/>
              </a:solidFill>
              <a:cs typeface="+mn-ea"/>
              <a:sym typeface="+mn-lt"/>
            </a:endParaRPr>
          </a:p>
        </p:txBody>
      </p:sp>
    </p:spTree>
    <p:extLst>
      <p:ext uri="{BB962C8B-B14F-4D97-AF65-F5344CB8AC3E}">
        <p14:creationId xmlns:p14="http://schemas.microsoft.com/office/powerpoint/2010/main" val="12966138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DEDC76-5340-9F2D-6373-7585AE10E6F2}"/>
              </a:ext>
            </a:extLst>
          </p:cNvPr>
          <p:cNvSpPr txBox="1"/>
          <p:nvPr/>
        </p:nvSpPr>
        <p:spPr>
          <a:xfrm>
            <a:off x="3063887" y="305588"/>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7.4 </a:t>
            </a:r>
            <a:r>
              <a:rPr lang="zh-CN" altLang="en-US" sz="2800" dirty="0">
                <a:latin typeface="+mj-ea"/>
                <a:cs typeface="+mn-ea"/>
                <a:sym typeface="+mn-lt"/>
              </a:rPr>
              <a:t>综合练习</a:t>
            </a:r>
          </a:p>
        </p:txBody>
      </p:sp>
      <p:sp>
        <p:nvSpPr>
          <p:cNvPr id="3" name="任意多边形 40">
            <a:extLst>
              <a:ext uri="{FF2B5EF4-FFF2-40B4-BE49-F238E27FC236}">
                <a16:creationId xmlns:a16="http://schemas.microsoft.com/office/drawing/2014/main" id="{8FA99DF4-A9F7-5C8D-3EDC-893CC20C9FA7}"/>
              </a:ext>
            </a:extLst>
          </p:cNvPr>
          <p:cNvSpPr/>
          <p:nvPr/>
        </p:nvSpPr>
        <p:spPr bwMode="auto">
          <a:xfrm>
            <a:off x="1587" y="5403846"/>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任意多边形 41">
            <a:extLst>
              <a:ext uri="{FF2B5EF4-FFF2-40B4-BE49-F238E27FC236}">
                <a16:creationId xmlns:a16="http://schemas.microsoft.com/office/drawing/2014/main" id="{8043F445-EFDB-D724-B800-FE87E5EF57E3}"/>
              </a:ext>
            </a:extLst>
          </p:cNvPr>
          <p:cNvSpPr/>
          <p:nvPr/>
        </p:nvSpPr>
        <p:spPr bwMode="auto">
          <a:xfrm>
            <a:off x="9390024" y="-1"/>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 name="组合 4">
            <a:extLst>
              <a:ext uri="{FF2B5EF4-FFF2-40B4-BE49-F238E27FC236}">
                <a16:creationId xmlns:a16="http://schemas.microsoft.com/office/drawing/2014/main" id="{5CB23D04-47D4-E22A-78EA-91FC89586B63}"/>
              </a:ext>
            </a:extLst>
          </p:cNvPr>
          <p:cNvGrpSpPr>
            <a:grpSpLocks noChangeAspect="1"/>
          </p:cNvGrpSpPr>
          <p:nvPr>
            <p:custDataLst>
              <p:tags r:id="rId1"/>
            </p:custDataLst>
          </p:nvPr>
        </p:nvGrpSpPr>
        <p:grpSpPr>
          <a:xfrm>
            <a:off x="1637573" y="2066603"/>
            <a:ext cx="8916850" cy="2247535"/>
            <a:chOff x="1803400" y="1899428"/>
            <a:chExt cx="8916850" cy="2247535"/>
          </a:xfrm>
        </p:grpSpPr>
        <p:grpSp>
          <p:nvGrpSpPr>
            <p:cNvPr id="7" name="组合 6">
              <a:extLst>
                <a:ext uri="{FF2B5EF4-FFF2-40B4-BE49-F238E27FC236}">
                  <a16:creationId xmlns:a16="http://schemas.microsoft.com/office/drawing/2014/main" id="{E604A81D-B069-6211-9AFC-B628B60557E7}"/>
                </a:ext>
              </a:extLst>
            </p:cNvPr>
            <p:cNvGrpSpPr/>
            <p:nvPr/>
          </p:nvGrpSpPr>
          <p:grpSpPr>
            <a:xfrm>
              <a:off x="1803400" y="1899428"/>
              <a:ext cx="8916850" cy="624315"/>
              <a:chOff x="660400" y="1059498"/>
              <a:chExt cx="8916850" cy="624315"/>
            </a:xfrm>
          </p:grpSpPr>
          <p:sp>
            <p:nvSpPr>
              <p:cNvPr id="21" name="2">
                <a:extLst>
                  <a:ext uri="{FF2B5EF4-FFF2-40B4-BE49-F238E27FC236}">
                    <a16:creationId xmlns:a16="http://schemas.microsoft.com/office/drawing/2014/main" id="{1721B2A7-99AD-4F88-309C-78E1CE51AB7C}"/>
                  </a:ext>
                </a:extLst>
              </p:cNvPr>
              <p:cNvSpPr/>
              <p:nvPr>
                <p:custDataLst>
                  <p:tags r:id="rId10"/>
                </p:custDataLst>
              </p:nvPr>
            </p:nvSpPr>
            <p:spPr>
              <a:xfrm>
                <a:off x="1514764" y="1060315"/>
                <a:ext cx="8062486" cy="622681"/>
              </a:xfrm>
              <a:prstGeom prst="roundRect">
                <a:avLst>
                  <a:gd name="adj" fmla="val 50000"/>
                </a:avLst>
              </a:prstGeom>
              <a:solidFill>
                <a:srgbClr val="FFFFFF"/>
              </a:solidFill>
              <a:ln w="3175">
                <a:noFill/>
              </a:ln>
              <a:effectLst>
                <a:outerShdw blurRad="254000" dist="1270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22" name="Index-2">
                <a:extLst>
                  <a:ext uri="{FF2B5EF4-FFF2-40B4-BE49-F238E27FC236}">
                    <a16:creationId xmlns:a16="http://schemas.microsoft.com/office/drawing/2014/main" id="{99802C66-A969-EE1C-89DC-A90BD16FD80C}"/>
                  </a:ext>
                </a:extLst>
              </p:cNvPr>
              <p:cNvSpPr/>
              <p:nvPr>
                <p:custDataLst>
                  <p:tags r:id="rId11"/>
                </p:custDataLst>
              </p:nvPr>
            </p:nvSpPr>
            <p:spPr>
              <a:xfrm>
                <a:off x="660400" y="1059498"/>
                <a:ext cx="624315" cy="624315"/>
              </a:xfrm>
              <a:prstGeom prst="ellipse">
                <a:avLst/>
              </a:prstGeom>
              <a:gradFill flip="none" rotWithShape="1">
                <a:gsLst>
                  <a:gs pos="0">
                    <a:schemeClr val="accent2"/>
                  </a:gs>
                  <a:gs pos="100000">
                    <a:schemeClr val="accent2">
                      <a:lumMod val="75000"/>
                    </a:schemeClr>
                  </a:gs>
                </a:gsLst>
                <a:lin ang="2700000" scaled="1"/>
                <a:tileRect/>
              </a:gradFill>
              <a:ln>
                <a:noFill/>
              </a:ln>
              <a:effectLst>
                <a:outerShdw blurRad="254000" dist="127000" dir="2700000" algn="tl" rotWithShape="0">
                  <a:schemeClr val="accent2">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1</a:t>
                </a:r>
                <a:endParaRPr lang="zh-CN" altLang="en-US" b="1" dirty="0"/>
              </a:p>
            </p:txBody>
          </p:sp>
          <p:sp>
            <p:nvSpPr>
              <p:cNvPr id="23" name="Title-2">
                <a:extLst>
                  <a:ext uri="{FF2B5EF4-FFF2-40B4-BE49-F238E27FC236}">
                    <a16:creationId xmlns:a16="http://schemas.microsoft.com/office/drawing/2014/main" id="{AE2ABD99-97F2-EE51-292D-8CACFA3B8D95}"/>
                  </a:ext>
                </a:extLst>
              </p:cNvPr>
              <p:cNvSpPr txBox="1"/>
              <p:nvPr>
                <p:custDataLst>
                  <p:tags r:id="rId12"/>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2"/>
                    </a:solidFill>
                  </a:rPr>
                  <a:t>工艺分析</a:t>
                </a:r>
              </a:p>
            </p:txBody>
          </p:sp>
          <p:sp>
            <p:nvSpPr>
              <p:cNvPr id="26" name="Body-2">
                <a:extLst>
                  <a:ext uri="{FF2B5EF4-FFF2-40B4-BE49-F238E27FC236}">
                    <a16:creationId xmlns:a16="http://schemas.microsoft.com/office/drawing/2014/main" id="{EA7DB219-EE13-6E50-933F-F76092E936B0}"/>
                  </a:ext>
                </a:extLst>
              </p:cNvPr>
              <p:cNvSpPr>
                <a:spLocks/>
              </p:cNvSpPr>
              <p:nvPr>
                <p:custDataLst>
                  <p:tags r:id="rId13"/>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tabLst/>
                  <a:defRPr/>
                </a:pP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零件几何特点、确定装夹方案、确定加工顺序、确定切削参数、选择工量刀具</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8" name="组合 7">
              <a:extLst>
                <a:ext uri="{FF2B5EF4-FFF2-40B4-BE49-F238E27FC236}">
                  <a16:creationId xmlns:a16="http://schemas.microsoft.com/office/drawing/2014/main" id="{4383410B-1797-E981-DABB-3FB752167CE4}"/>
                </a:ext>
              </a:extLst>
            </p:cNvPr>
            <p:cNvGrpSpPr/>
            <p:nvPr/>
          </p:nvGrpSpPr>
          <p:grpSpPr>
            <a:xfrm>
              <a:off x="1803400" y="2711038"/>
              <a:ext cx="8916848" cy="624315"/>
              <a:chOff x="660400" y="1059498"/>
              <a:chExt cx="8916848" cy="624315"/>
            </a:xfrm>
          </p:grpSpPr>
          <p:sp>
            <p:nvSpPr>
              <p:cNvPr id="16" name="3">
                <a:extLst>
                  <a:ext uri="{FF2B5EF4-FFF2-40B4-BE49-F238E27FC236}">
                    <a16:creationId xmlns:a16="http://schemas.microsoft.com/office/drawing/2014/main" id="{36898CFE-F974-9E14-AF01-27790E45E2ED}"/>
                  </a:ext>
                </a:extLst>
              </p:cNvPr>
              <p:cNvSpPr/>
              <p:nvPr>
                <p:custDataLst>
                  <p:tags r:id="rId6"/>
                </p:custDataLst>
              </p:nvPr>
            </p:nvSpPr>
            <p:spPr>
              <a:xfrm>
                <a:off x="1514763" y="1060315"/>
                <a:ext cx="8062485" cy="622681"/>
              </a:xfrm>
              <a:prstGeom prst="roundRect">
                <a:avLst>
                  <a:gd name="adj" fmla="val 50000"/>
                </a:avLst>
              </a:prstGeom>
              <a:solidFill>
                <a:srgbClr val="FFFFFF"/>
              </a:solidFill>
              <a:ln w="3175">
                <a:noFill/>
              </a:ln>
              <a:effectLst>
                <a:outerShdw blurRad="254000" dist="127000" dir="2700000" algn="tl" rotWithShape="0">
                  <a:schemeClr val="accent3">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18" name="Index-3">
                <a:extLst>
                  <a:ext uri="{FF2B5EF4-FFF2-40B4-BE49-F238E27FC236}">
                    <a16:creationId xmlns:a16="http://schemas.microsoft.com/office/drawing/2014/main" id="{B3C22137-5C9B-81DB-58DC-11A1E3E69F13}"/>
                  </a:ext>
                </a:extLst>
              </p:cNvPr>
              <p:cNvSpPr/>
              <p:nvPr>
                <p:custDataLst>
                  <p:tags r:id="rId7"/>
                </p:custDataLst>
              </p:nvPr>
            </p:nvSpPr>
            <p:spPr>
              <a:xfrm>
                <a:off x="660400" y="1059498"/>
                <a:ext cx="624315" cy="624315"/>
              </a:xfrm>
              <a:prstGeom prst="ellipse">
                <a:avLst/>
              </a:prstGeom>
              <a:gradFill>
                <a:gsLst>
                  <a:gs pos="0">
                    <a:schemeClr val="accent3"/>
                  </a:gs>
                  <a:gs pos="100000">
                    <a:schemeClr val="accent3">
                      <a:lumMod val="75000"/>
                    </a:schemeClr>
                  </a:gs>
                </a:gsLst>
                <a:lin ang="2700000" scaled="0"/>
              </a:gradFill>
              <a:ln>
                <a:noFill/>
              </a:ln>
              <a:effectLst>
                <a:outerShdw blurRad="254000" dist="127000" dir="2700000" algn="tl" rotWithShape="0">
                  <a:schemeClr val="accent3">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2</a:t>
                </a:r>
                <a:endParaRPr lang="zh-CN" altLang="en-US" b="1" dirty="0"/>
              </a:p>
            </p:txBody>
          </p:sp>
          <p:sp>
            <p:nvSpPr>
              <p:cNvPr id="19" name="Title-3">
                <a:extLst>
                  <a:ext uri="{FF2B5EF4-FFF2-40B4-BE49-F238E27FC236}">
                    <a16:creationId xmlns:a16="http://schemas.microsoft.com/office/drawing/2014/main" id="{4CB80154-C4DF-8CCD-9F4F-6E8407077AE7}"/>
                  </a:ext>
                </a:extLst>
              </p:cNvPr>
              <p:cNvSpPr txBox="1"/>
              <p:nvPr>
                <p:custDataLst>
                  <p:tags r:id="rId8"/>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3"/>
                    </a:solidFill>
                  </a:rPr>
                  <a:t>加工程序</a:t>
                </a:r>
              </a:p>
            </p:txBody>
          </p:sp>
          <p:sp>
            <p:nvSpPr>
              <p:cNvPr id="20" name="Body-3">
                <a:extLst>
                  <a:ext uri="{FF2B5EF4-FFF2-40B4-BE49-F238E27FC236}">
                    <a16:creationId xmlns:a16="http://schemas.microsoft.com/office/drawing/2014/main" id="{F74C642C-D3A1-3309-2DEC-6F869CF18ED4}"/>
                  </a:ext>
                </a:extLst>
              </p:cNvPr>
              <p:cNvSpPr>
                <a:spLocks/>
              </p:cNvSpPr>
              <p:nvPr>
                <p:custDataLst>
                  <p:tags r:id="rId9"/>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tabLst/>
                  <a:defRPr/>
                </a:pPr>
                <a:r>
                  <a:rPr lang="zh-CN" altLang="en-US" sz="1400" dirty="0">
                    <a:solidFill>
                      <a:schemeClr val="tx2">
                        <a:lumMod val="75000"/>
                        <a:lumOff val="25000"/>
                      </a:schemeClr>
                    </a:solidFill>
                    <a:latin typeface="+mn-ea"/>
                  </a:rPr>
                  <a:t>确定工件坐标序和对刀点、参考程序</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9" name="组合 8">
              <a:extLst>
                <a:ext uri="{FF2B5EF4-FFF2-40B4-BE49-F238E27FC236}">
                  <a16:creationId xmlns:a16="http://schemas.microsoft.com/office/drawing/2014/main" id="{7BDA6D01-F034-8AAA-8371-F9217B8B282C}"/>
                </a:ext>
              </a:extLst>
            </p:cNvPr>
            <p:cNvGrpSpPr/>
            <p:nvPr/>
          </p:nvGrpSpPr>
          <p:grpSpPr>
            <a:xfrm>
              <a:off x="1803400" y="3522648"/>
              <a:ext cx="8916848" cy="624315"/>
              <a:chOff x="660400" y="1059498"/>
              <a:chExt cx="8916848" cy="624315"/>
            </a:xfrm>
          </p:grpSpPr>
          <p:sp>
            <p:nvSpPr>
              <p:cNvPr id="12" name="4">
                <a:extLst>
                  <a:ext uri="{FF2B5EF4-FFF2-40B4-BE49-F238E27FC236}">
                    <a16:creationId xmlns:a16="http://schemas.microsoft.com/office/drawing/2014/main" id="{26DB2CE3-390D-964A-24A6-76B834AB9E12}"/>
                  </a:ext>
                </a:extLst>
              </p:cNvPr>
              <p:cNvSpPr/>
              <p:nvPr>
                <p:custDataLst>
                  <p:tags r:id="rId2"/>
                </p:custDataLst>
              </p:nvPr>
            </p:nvSpPr>
            <p:spPr>
              <a:xfrm>
                <a:off x="1846412" y="1059498"/>
                <a:ext cx="7730836" cy="622681"/>
              </a:xfrm>
              <a:prstGeom prst="roundRect">
                <a:avLst>
                  <a:gd name="adj" fmla="val 50000"/>
                </a:avLst>
              </a:prstGeom>
              <a:solidFill>
                <a:srgbClr val="FFFFFF"/>
              </a:solidFill>
              <a:ln w="3175">
                <a:noFill/>
              </a:ln>
              <a:effectLst>
                <a:outerShdw blurRad="254000" dist="127000" dir="2700000" algn="tl"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13" name="Index-4">
                <a:extLst>
                  <a:ext uri="{FF2B5EF4-FFF2-40B4-BE49-F238E27FC236}">
                    <a16:creationId xmlns:a16="http://schemas.microsoft.com/office/drawing/2014/main" id="{DA441E6D-DD31-AD2F-18BF-C51C55EE6C7E}"/>
                  </a:ext>
                </a:extLst>
              </p:cNvPr>
              <p:cNvSpPr/>
              <p:nvPr>
                <p:custDataLst>
                  <p:tags r:id="rId3"/>
                </p:custDataLst>
              </p:nvPr>
            </p:nvSpPr>
            <p:spPr>
              <a:xfrm>
                <a:off x="660400" y="1059498"/>
                <a:ext cx="624315" cy="624315"/>
              </a:xfrm>
              <a:prstGeom prst="ellipse">
                <a:avLst/>
              </a:prstGeom>
              <a:gradFill>
                <a:gsLst>
                  <a:gs pos="0">
                    <a:schemeClr val="accent4"/>
                  </a:gs>
                  <a:gs pos="100000">
                    <a:schemeClr val="accent4">
                      <a:lumMod val="75000"/>
                    </a:schemeClr>
                  </a:gs>
                </a:gsLst>
                <a:lin ang="2700000" scaled="0"/>
              </a:gradFill>
              <a:ln>
                <a:noFill/>
              </a:ln>
              <a:effectLst>
                <a:outerShdw blurRad="254000" dist="127000" dir="2700000" algn="tl" rotWithShape="0">
                  <a:schemeClr val="accent4">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3</a:t>
                </a:r>
                <a:endParaRPr lang="zh-CN" altLang="en-US" b="1" dirty="0"/>
              </a:p>
            </p:txBody>
          </p:sp>
          <p:sp>
            <p:nvSpPr>
              <p:cNvPr id="14" name="Title-4">
                <a:extLst>
                  <a:ext uri="{FF2B5EF4-FFF2-40B4-BE49-F238E27FC236}">
                    <a16:creationId xmlns:a16="http://schemas.microsoft.com/office/drawing/2014/main" id="{02FD8BB6-3130-69FF-27F5-6BDC5AAC61FB}"/>
                  </a:ext>
                </a:extLst>
              </p:cNvPr>
              <p:cNvSpPr txBox="1"/>
              <p:nvPr>
                <p:custDataLst>
                  <p:tags r:id="rId4"/>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4"/>
                    </a:solidFill>
                  </a:rPr>
                  <a:t>实操加工</a:t>
                </a:r>
              </a:p>
            </p:txBody>
          </p:sp>
          <p:sp>
            <p:nvSpPr>
              <p:cNvPr id="15" name="Body-4">
                <a:extLst>
                  <a:ext uri="{FF2B5EF4-FFF2-40B4-BE49-F238E27FC236}">
                    <a16:creationId xmlns:a16="http://schemas.microsoft.com/office/drawing/2014/main" id="{5CDA8132-4244-EC9B-1A41-08A1B47C78DB}"/>
                  </a:ext>
                </a:extLst>
              </p:cNvPr>
              <p:cNvSpPr>
                <a:spLocks/>
              </p:cNvSpPr>
              <p:nvPr>
                <p:custDataLst>
                  <p:tags r:id="rId5"/>
                </p:custDataLst>
              </p:nvPr>
            </p:nvSpPr>
            <p:spPr>
              <a:xfrm>
                <a:off x="2865004" y="1117600"/>
                <a:ext cx="6712244"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tabLst/>
                  <a:defRPr/>
                </a:pPr>
                <a:r>
                  <a:rPr lang="zh-CN" altLang="en-US" sz="1400" dirty="0">
                    <a:solidFill>
                      <a:schemeClr val="tx2">
                        <a:lumMod val="75000"/>
                        <a:lumOff val="25000"/>
                      </a:schemeClr>
                    </a:solidFill>
                    <a:latin typeface="+mn-ea"/>
                  </a:rPr>
                  <a:t>加工准备、对刀、空运行及仿真、零件自动加工及尺寸控制、零件检测、加工结束</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spTree>
    <p:extLst>
      <p:ext uri="{BB962C8B-B14F-4D97-AF65-F5344CB8AC3E}">
        <p14:creationId xmlns:p14="http://schemas.microsoft.com/office/powerpoint/2010/main" val="14123454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4117374" y="1214297"/>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
        <p:nvSpPr>
          <p:cNvPr id="12" name="文本占位符 5">
            <a:extLst>
              <a:ext uri="{FF2B5EF4-FFF2-40B4-BE49-F238E27FC236}">
                <a16:creationId xmlns:a16="http://schemas.microsoft.com/office/drawing/2014/main" id="{C475A55B-157E-DBB1-F56E-A37E6DE5940B}"/>
              </a:ext>
            </a:extLst>
          </p:cNvPr>
          <p:cNvSpPr txBox="1"/>
          <p:nvPr/>
        </p:nvSpPr>
        <p:spPr>
          <a:xfrm>
            <a:off x="801149" y="1752791"/>
            <a:ext cx="10633205" cy="505452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零件几何特点</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隔套的外轮廓尺寸为</a:t>
            </a:r>
            <a:r>
              <a:rPr lang="en-US" altLang="zh-CN" sz="1800" b="0" i="0" u="none" strike="noStrike" baseline="0" dirty="0">
                <a:solidFill>
                  <a:srgbClr val="221E1F"/>
                </a:solidFill>
                <a:latin typeface="方正书宋"/>
              </a:rPr>
              <a:t>φ54×15mm</a:t>
            </a:r>
            <a:r>
              <a:rPr lang="zh-CN" altLang="en-US" sz="1800" b="0" i="0" u="none" strike="noStrike" baseline="0" dirty="0">
                <a:solidFill>
                  <a:srgbClr val="221E1F"/>
                </a:solidFill>
                <a:latin typeface="方正书宋"/>
              </a:rPr>
              <a:t>，内孔直径为</a:t>
            </a:r>
            <a:r>
              <a:rPr lang="en-US" altLang="zh-CN" sz="1800" b="0" i="0" u="none" strike="noStrike" baseline="0" dirty="0">
                <a:solidFill>
                  <a:srgbClr val="221E1F"/>
                </a:solidFill>
                <a:latin typeface="方正书宋"/>
              </a:rPr>
              <a:t>φ20</a:t>
            </a:r>
            <a:r>
              <a:rPr lang="zh-CN" altLang="en-US" sz="1800" b="0" i="0" u="none" strike="noStrike" baseline="0" dirty="0">
                <a:solidFill>
                  <a:srgbClr val="221E1F"/>
                </a:solidFill>
                <a:latin typeface="方正书宋"/>
              </a:rPr>
              <a:t>；</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各加工表面粗糙度均为</a:t>
            </a:r>
            <a:r>
              <a:rPr lang="en-US" altLang="zh-CN" sz="1800" b="0" i="0" u="none" strike="noStrike" baseline="0" dirty="0">
                <a:solidFill>
                  <a:srgbClr val="221E1F"/>
                </a:solidFill>
                <a:latin typeface="方正书宋"/>
              </a:rPr>
              <a:t>3.2</a:t>
            </a:r>
            <a:r>
              <a:rPr lang="zh-CN" altLang="en-US" sz="1800" b="0" i="0" u="none" strike="noStrike" baseline="0" dirty="0">
                <a:solidFill>
                  <a:srgbClr val="221E1F"/>
                </a:solidFill>
                <a:latin typeface="方正书宋"/>
              </a:rPr>
              <a:t>， 尺寸精度只是内孔有公差要求，其他要求较低；</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材料为</a:t>
            </a:r>
            <a:r>
              <a:rPr lang="en-US" altLang="zh-CN" sz="1800" b="0" i="0" u="none" strike="noStrike" baseline="0" dirty="0">
                <a:solidFill>
                  <a:srgbClr val="221E1F"/>
                </a:solidFill>
                <a:latin typeface="方正书宋"/>
              </a:rPr>
              <a:t>45#</a:t>
            </a:r>
            <a:r>
              <a:rPr lang="zh-CN" altLang="en-US" sz="1800" b="0" i="0" u="none" strike="noStrike" baseline="0" dirty="0">
                <a:solidFill>
                  <a:srgbClr val="221E1F"/>
                </a:solidFill>
                <a:latin typeface="方正书宋"/>
              </a:rPr>
              <a:t>钢，毛坯为</a:t>
            </a:r>
            <a:r>
              <a:rPr lang="en-US" altLang="zh-CN" sz="1800" b="0" i="0" u="none" strike="noStrike" baseline="0" dirty="0">
                <a:solidFill>
                  <a:srgbClr val="221E1F"/>
                </a:solidFill>
                <a:latin typeface="方正书宋"/>
              </a:rPr>
              <a:t>φ60×25mm</a:t>
            </a:r>
            <a:r>
              <a:rPr lang="zh-CN" altLang="en-US" sz="1800" b="0" i="0" u="none" strike="noStrike" baseline="0" dirty="0">
                <a:solidFill>
                  <a:srgbClr val="221E1F"/>
                </a:solidFill>
                <a:latin typeface="方正书宋"/>
              </a:rPr>
              <a:t>棒料。</a:t>
            </a:r>
            <a:endParaRPr lang="en-US" altLang="zh-CN" sz="1800" b="0" i="0" u="none" strike="noStrike" baseline="0" dirty="0">
              <a:solidFill>
                <a:srgbClr val="221E1F"/>
              </a:solidFill>
              <a:latin typeface="方正书宋"/>
            </a:endParaRPr>
          </a:p>
          <a:p>
            <a:pPr marL="0" indent="0" algn="just">
              <a:lnSpc>
                <a:spcPct val="130000"/>
              </a:lnSpc>
              <a:spcBef>
                <a:spcPts val="1500"/>
              </a:spcBef>
              <a:spcAft>
                <a:spcPts val="1500"/>
              </a:spcAft>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确定装夹方案</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该零件采用三爪自定心卡盘装夹。</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零件轮廓简单，一次装夹就可完成加工</a:t>
            </a:r>
            <a:endParaRPr lang="en-US" altLang="zh-CN" sz="1800" b="0" i="0" u="none" strike="noStrike" baseline="0" dirty="0">
              <a:solidFill>
                <a:srgbClr val="221E1F"/>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确定加工顺序</a:t>
            </a:r>
            <a:endParaRPr lang="en-US" altLang="zh-CN" b="1" dirty="0">
              <a:solidFill>
                <a:schemeClr val="accent1"/>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本零件加工外圆，根据零件图样要求</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加工过程为： </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按</a:t>
            </a:r>
            <a:r>
              <a:rPr lang="en-US" altLang="zh-CN" sz="1800" b="0" i="0" u="none" strike="noStrike" baseline="0" dirty="0">
                <a:solidFill>
                  <a:srgbClr val="221E1F"/>
                </a:solidFill>
                <a:latin typeface="方正书宋"/>
              </a:rPr>
              <a:t>φ60×25mm</a:t>
            </a:r>
            <a:r>
              <a:rPr lang="zh-CN" altLang="en-US" sz="1800" b="0" i="0" u="none" strike="noStrike" baseline="0" dirty="0">
                <a:solidFill>
                  <a:srgbClr val="221E1F"/>
                </a:solidFill>
                <a:latin typeface="方正书宋"/>
              </a:rPr>
              <a:t>下料→钻孔</a:t>
            </a:r>
            <a:r>
              <a:rPr lang="en-US" altLang="zh-CN" sz="1800" b="0" i="0" u="none" strike="noStrike" baseline="0" dirty="0">
                <a:solidFill>
                  <a:srgbClr val="221E1F"/>
                </a:solidFill>
                <a:latin typeface="方正书宋"/>
              </a:rPr>
              <a:t>φ18×20mm→</a:t>
            </a:r>
            <a:r>
              <a:rPr lang="zh-CN" altLang="en-US" sz="1800" b="0" i="0" u="none" strike="noStrike" baseline="0" dirty="0">
                <a:solidFill>
                  <a:srgbClr val="221E1F"/>
                </a:solidFill>
                <a:latin typeface="方正书宋"/>
              </a:rPr>
              <a:t>用</a:t>
            </a:r>
            <a:r>
              <a:rPr lang="en-US" altLang="zh-CN" sz="1800" b="0" i="0" u="none" strike="noStrike" baseline="0" dirty="0">
                <a:solidFill>
                  <a:srgbClr val="221E1F"/>
                </a:solidFill>
                <a:latin typeface="方正书宋"/>
              </a:rPr>
              <a:t>G72</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G70</a:t>
            </a:r>
            <a:r>
              <a:rPr lang="zh-CN" altLang="en-US" sz="1800" b="0" i="0" u="none" strike="noStrike" baseline="0" dirty="0">
                <a:solidFill>
                  <a:srgbClr val="221E1F"/>
                </a:solidFill>
                <a:latin typeface="方正书宋"/>
              </a:rPr>
              <a:t>粗、精车外轮廓→用</a:t>
            </a:r>
            <a:r>
              <a:rPr lang="en-US" altLang="zh-CN" sz="1800" b="0" i="0" u="none" strike="noStrike" baseline="0" dirty="0">
                <a:solidFill>
                  <a:srgbClr val="221E1F"/>
                </a:solidFill>
                <a:latin typeface="方正书宋"/>
              </a:rPr>
              <a:t>G90</a:t>
            </a:r>
            <a:r>
              <a:rPr lang="zh-CN" altLang="en-US" sz="1800" b="0" i="0" u="none" strike="noStrike" baseline="0" dirty="0">
                <a:solidFill>
                  <a:srgbClr val="221E1F"/>
                </a:solidFill>
                <a:latin typeface="方正书宋"/>
              </a:rPr>
              <a:t>粗、精车内孔</a:t>
            </a:r>
            <a:r>
              <a:rPr lang="en-US" altLang="zh-CN" sz="1800" b="0" i="0" u="none" strike="noStrike" baseline="0" dirty="0">
                <a:solidFill>
                  <a:srgbClr val="221E1F"/>
                </a:solidFill>
                <a:latin typeface="方正书宋"/>
              </a:rPr>
              <a:t>φ20×18 </a:t>
            </a:r>
            <a:r>
              <a:rPr lang="zh-CN" altLang="en-US" sz="1800" b="0" i="0" u="none" strike="noStrike" baseline="0" dirty="0">
                <a:solidFill>
                  <a:srgbClr val="221E1F"/>
                </a:solidFill>
                <a:latin typeface="方正书宋"/>
              </a:rPr>
              <a:t>至要求尺寸，倒内角→切断长度至尺寸</a:t>
            </a:r>
            <a:r>
              <a:rPr lang="en-US" altLang="zh-CN" sz="1800" b="0" i="0" u="none" strike="noStrike" baseline="0" dirty="0">
                <a:solidFill>
                  <a:srgbClr val="221E1F"/>
                </a:solidFill>
                <a:latin typeface="方正书宋"/>
              </a:rPr>
              <a:t>15mm</a:t>
            </a:r>
            <a:r>
              <a:rPr lang="zh-CN" altLang="en-US" sz="1800" b="0" i="0" u="none" strike="noStrike" baseline="0" dirty="0">
                <a:solidFill>
                  <a:srgbClr val="221E1F"/>
                </a:solidFill>
                <a:latin typeface="方正书宋"/>
              </a:rPr>
              <a:t>。</a:t>
            </a:r>
            <a:endParaRPr lang="en-US" altLang="zh-CN" dirty="0">
              <a:solidFill>
                <a:srgbClr val="221E1F"/>
              </a:solidFill>
              <a:latin typeface="方正书宋"/>
            </a:endParaRPr>
          </a:p>
        </p:txBody>
      </p:sp>
      <p:sp>
        <p:nvSpPr>
          <p:cNvPr id="2" name="标题 1">
            <a:extLst>
              <a:ext uri="{FF2B5EF4-FFF2-40B4-BE49-F238E27FC236}">
                <a16:creationId xmlns:a16="http://schemas.microsoft.com/office/drawing/2014/main" id="{7305BE9D-8FA1-F926-D5EF-8E805230B9CA}"/>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7.4 </a:t>
            </a:r>
            <a:r>
              <a:rPr lang="zh-CN" altLang="en-US" sz="2800" dirty="0">
                <a:latin typeface="+mj-ea"/>
                <a:cs typeface="+mn-ea"/>
                <a:sym typeface="+mn-lt"/>
              </a:rPr>
              <a:t>综合练习</a:t>
            </a:r>
          </a:p>
        </p:txBody>
      </p:sp>
    </p:spTree>
    <p:extLst>
      <p:ext uri="{BB962C8B-B14F-4D97-AF65-F5344CB8AC3E}">
        <p14:creationId xmlns:p14="http://schemas.microsoft.com/office/powerpoint/2010/main" val="293933818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2" name="文本占位符 5">
            <a:extLst>
              <a:ext uri="{FF2B5EF4-FFF2-40B4-BE49-F238E27FC236}">
                <a16:creationId xmlns:a16="http://schemas.microsoft.com/office/drawing/2014/main" id="{C475A55B-157E-DBB1-F56E-A37E6DE5940B}"/>
              </a:ext>
            </a:extLst>
          </p:cNvPr>
          <p:cNvSpPr txBox="1"/>
          <p:nvPr/>
        </p:nvSpPr>
        <p:spPr>
          <a:xfrm>
            <a:off x="885944" y="1917935"/>
            <a:ext cx="2896784" cy="489140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4. </a:t>
            </a:r>
            <a:r>
              <a:rPr lang="zh-CN" altLang="en-US" b="1" dirty="0">
                <a:solidFill>
                  <a:schemeClr val="accent1"/>
                </a:solidFill>
                <a:latin typeface="方正书宋"/>
              </a:rPr>
              <a:t>确定切削参数</a:t>
            </a:r>
            <a:endParaRPr lang="en-US" altLang="zh-CN" b="1" dirty="0">
              <a:solidFill>
                <a:schemeClr val="accent1"/>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5. </a:t>
            </a:r>
            <a:r>
              <a:rPr lang="zh-CN" altLang="en-US" b="1" dirty="0">
                <a:solidFill>
                  <a:schemeClr val="accent1"/>
                </a:solidFill>
                <a:latin typeface="方正书宋"/>
              </a:rPr>
              <a:t>选择工、量、刀具</a:t>
            </a:r>
            <a:endParaRPr lang="en-US" altLang="zh-CN" b="1" dirty="0">
              <a:solidFill>
                <a:schemeClr val="accent1"/>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b="1" dirty="0">
                <a:solidFill>
                  <a:schemeClr val="accent1"/>
                </a:solidFill>
                <a:latin typeface="方正书宋"/>
              </a:rPr>
              <a:t>工具选择：</a:t>
            </a:r>
            <a:r>
              <a:rPr lang="zh-CN" altLang="en-US" sz="1800" b="0" i="0" u="none" strike="noStrike" baseline="0" dirty="0">
                <a:solidFill>
                  <a:srgbClr val="221E1F"/>
                </a:solidFill>
                <a:latin typeface="方正书宋"/>
              </a:rPr>
              <a:t>工件装夹在三爪卡盘中，用划线盘校正；</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b="1" dirty="0">
                <a:solidFill>
                  <a:schemeClr val="accent1"/>
                </a:solidFill>
                <a:latin typeface="方正书宋"/>
              </a:rPr>
              <a:t>量具选择</a:t>
            </a:r>
            <a:r>
              <a:rPr lang="zh-CN" altLang="en-US" dirty="0">
                <a:solidFill>
                  <a:srgbClr val="221E1F"/>
                </a:solidFill>
                <a:latin typeface="方正书宋"/>
              </a:rPr>
              <a:t>：</a:t>
            </a:r>
            <a:r>
              <a:rPr lang="zh-CN" altLang="en-US" sz="1800" b="0" i="0" u="none" strike="noStrike" baseline="0" dirty="0">
                <a:solidFill>
                  <a:srgbClr val="221E1F"/>
                </a:solidFill>
                <a:latin typeface="方正书宋"/>
              </a:rPr>
              <a:t>内径用内测百分尺测量、长度用游标卡尺测量；</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b="1" dirty="0">
                <a:solidFill>
                  <a:schemeClr val="accent1"/>
                </a:solidFill>
                <a:latin typeface="方正书宋"/>
              </a:rPr>
              <a:t>刀具选择</a:t>
            </a:r>
            <a:r>
              <a:rPr lang="zh-CN" altLang="en-US" dirty="0">
                <a:solidFill>
                  <a:srgbClr val="221E1F"/>
                </a:solidFill>
                <a:latin typeface="方正书宋"/>
              </a:rPr>
              <a:t>：</a:t>
            </a:r>
            <a:r>
              <a:rPr lang="zh-CN" altLang="en-US" sz="1800" b="0" i="0" u="none" strike="noStrike" baseline="0" dirty="0">
                <a:solidFill>
                  <a:srgbClr val="221E1F"/>
                </a:solidFill>
                <a:latin typeface="方正书宋"/>
              </a:rPr>
              <a:t>选择主偏角小于</a:t>
            </a:r>
            <a:r>
              <a:rPr lang="en-US" altLang="zh-CN" sz="1800" b="0" i="0" u="none" strike="noStrike" baseline="0" dirty="0">
                <a:solidFill>
                  <a:srgbClr val="221E1F"/>
                </a:solidFill>
                <a:latin typeface="方正书宋"/>
              </a:rPr>
              <a:t>90°</a:t>
            </a:r>
            <a:r>
              <a:rPr lang="zh-CN" altLang="en-US" sz="1800" b="0" i="0" u="none" strike="noStrike" baseline="0" dirty="0">
                <a:solidFill>
                  <a:srgbClr val="221E1F"/>
                </a:solidFill>
                <a:latin typeface="方正书宋"/>
              </a:rPr>
              <a:t>内孔车刀、宽度</a:t>
            </a:r>
            <a:r>
              <a:rPr lang="en-US" altLang="zh-CN" sz="1800" b="0" i="1" u="none" strike="noStrike" baseline="0" dirty="0">
                <a:solidFill>
                  <a:srgbClr val="221E1F"/>
                </a:solidFill>
                <a:latin typeface="Times New Roman" panose="02020603050405020304" pitchFamily="18" charset="0"/>
              </a:rPr>
              <a:t>b</a:t>
            </a:r>
            <a:r>
              <a:rPr lang="en-US" altLang="zh-CN" sz="1800" b="0" i="0" u="none" strike="noStrike" baseline="0" dirty="0">
                <a:solidFill>
                  <a:srgbClr val="221E1F"/>
                </a:solidFill>
                <a:latin typeface="方正书宋"/>
              </a:rPr>
              <a:t>=4mm</a:t>
            </a:r>
            <a:r>
              <a:rPr lang="zh-CN" altLang="en-US" sz="1800" b="0" i="0" u="none" strike="noStrike" baseline="0" dirty="0">
                <a:solidFill>
                  <a:srgbClr val="221E1F"/>
                </a:solidFill>
                <a:latin typeface="方正书宋"/>
              </a:rPr>
              <a:t>的切槽刀、中心钻、麻花钻。</a:t>
            </a:r>
            <a:endParaRPr lang="en-US" altLang="zh-CN" b="1" dirty="0">
              <a:solidFill>
                <a:schemeClr val="accent1"/>
              </a:solidFill>
              <a:latin typeface="方正书宋"/>
            </a:endParaRPr>
          </a:p>
        </p:txBody>
      </p:sp>
      <p:graphicFrame>
        <p:nvGraphicFramePr>
          <p:cNvPr id="2" name="表格 1">
            <a:extLst>
              <a:ext uri="{FF2B5EF4-FFF2-40B4-BE49-F238E27FC236}">
                <a16:creationId xmlns:a16="http://schemas.microsoft.com/office/drawing/2014/main" id="{B85C645D-829F-78B1-2C83-9F19D7576390}"/>
              </a:ext>
            </a:extLst>
          </p:cNvPr>
          <p:cNvGraphicFramePr>
            <a:graphicFrameLocks noGrp="1"/>
          </p:cNvGraphicFramePr>
          <p:nvPr>
            <p:extLst>
              <p:ext uri="{D42A27DB-BD31-4B8C-83A1-F6EECF244321}">
                <p14:modId xmlns:p14="http://schemas.microsoft.com/office/powerpoint/2010/main" val="2622651045"/>
              </p:ext>
            </p:extLst>
          </p:nvPr>
        </p:nvGraphicFramePr>
        <p:xfrm>
          <a:off x="4047406" y="1738542"/>
          <a:ext cx="8054432" cy="4995237"/>
        </p:xfrm>
        <a:graphic>
          <a:graphicData uri="http://schemas.openxmlformats.org/drawingml/2006/table">
            <a:tbl>
              <a:tblPr firstRow="1" bandRow="1">
                <a:tableStyleId>{5C22544A-7EE6-4342-B048-85BDC9FD1C3A}</a:tableStyleId>
              </a:tblPr>
              <a:tblGrid>
                <a:gridCol w="602971">
                  <a:extLst>
                    <a:ext uri="{9D8B030D-6E8A-4147-A177-3AD203B41FA5}">
                      <a16:colId xmlns:a16="http://schemas.microsoft.com/office/drawing/2014/main" val="1561071239"/>
                    </a:ext>
                  </a:extLst>
                </a:gridCol>
                <a:gridCol w="740229">
                  <a:extLst>
                    <a:ext uri="{9D8B030D-6E8A-4147-A177-3AD203B41FA5}">
                      <a16:colId xmlns:a16="http://schemas.microsoft.com/office/drawing/2014/main" val="2897233387"/>
                    </a:ext>
                  </a:extLst>
                </a:gridCol>
                <a:gridCol w="574765">
                  <a:extLst>
                    <a:ext uri="{9D8B030D-6E8A-4147-A177-3AD203B41FA5}">
                      <a16:colId xmlns:a16="http://schemas.microsoft.com/office/drawing/2014/main" val="3106941086"/>
                    </a:ext>
                  </a:extLst>
                </a:gridCol>
                <a:gridCol w="1353232">
                  <a:extLst>
                    <a:ext uri="{9D8B030D-6E8A-4147-A177-3AD203B41FA5}">
                      <a16:colId xmlns:a16="http://schemas.microsoft.com/office/drawing/2014/main" val="2629949972"/>
                    </a:ext>
                  </a:extLst>
                </a:gridCol>
                <a:gridCol w="623614">
                  <a:extLst>
                    <a:ext uri="{9D8B030D-6E8A-4147-A177-3AD203B41FA5}">
                      <a16:colId xmlns:a16="http://schemas.microsoft.com/office/drawing/2014/main" val="3794644612"/>
                    </a:ext>
                  </a:extLst>
                </a:gridCol>
                <a:gridCol w="1027612">
                  <a:extLst>
                    <a:ext uri="{9D8B030D-6E8A-4147-A177-3AD203B41FA5}">
                      <a16:colId xmlns:a16="http://schemas.microsoft.com/office/drawing/2014/main" val="4085759175"/>
                    </a:ext>
                  </a:extLst>
                </a:gridCol>
                <a:gridCol w="701469">
                  <a:extLst>
                    <a:ext uri="{9D8B030D-6E8A-4147-A177-3AD203B41FA5}">
                      <a16:colId xmlns:a16="http://schemas.microsoft.com/office/drawing/2014/main" val="3064957098"/>
                    </a:ext>
                  </a:extLst>
                </a:gridCol>
                <a:gridCol w="905219">
                  <a:extLst>
                    <a:ext uri="{9D8B030D-6E8A-4147-A177-3AD203B41FA5}">
                      <a16:colId xmlns:a16="http://schemas.microsoft.com/office/drawing/2014/main" val="1053340887"/>
                    </a:ext>
                  </a:extLst>
                </a:gridCol>
                <a:gridCol w="715141">
                  <a:extLst>
                    <a:ext uri="{9D8B030D-6E8A-4147-A177-3AD203B41FA5}">
                      <a16:colId xmlns:a16="http://schemas.microsoft.com/office/drawing/2014/main" val="189980174"/>
                    </a:ext>
                  </a:extLst>
                </a:gridCol>
                <a:gridCol w="810180">
                  <a:extLst>
                    <a:ext uri="{9D8B030D-6E8A-4147-A177-3AD203B41FA5}">
                      <a16:colId xmlns:a16="http://schemas.microsoft.com/office/drawing/2014/main" val="473140226"/>
                    </a:ext>
                  </a:extLst>
                </a:gridCol>
              </a:tblGrid>
              <a:tr h="283920">
                <a:tc rowSpan="2" gridSpan="3">
                  <a:txBody>
                    <a:bodyPr/>
                    <a:lstStyle/>
                    <a:p>
                      <a:pPr algn="ctr"/>
                      <a:endParaRPr lang="zh-CN" altLang="en-US" sz="1200" dirty="0"/>
                    </a:p>
                  </a:txBody>
                  <a:tcPr/>
                </a:tc>
                <a:tc rowSpan="2" hMerge="1">
                  <a:txBody>
                    <a:bodyPr/>
                    <a:lstStyle/>
                    <a:p>
                      <a:pPr algn="ctr"/>
                      <a:endParaRPr lang="zh-CN" altLang="en-US" sz="1400" dirty="0"/>
                    </a:p>
                  </a:txBody>
                  <a:tcPr/>
                </a:tc>
                <a:tc rowSpan="2" hMerge="1">
                  <a:txBody>
                    <a:bodyPr/>
                    <a:lstStyle/>
                    <a:p>
                      <a:pPr algn="ctr"/>
                      <a:endParaRPr lang="zh-CN" altLang="en-US" sz="1400" dirty="0"/>
                    </a:p>
                  </a:txBody>
                  <a:tcPr/>
                </a:tc>
                <a:tc rowSpan="2">
                  <a:txBody>
                    <a:bodyPr/>
                    <a:lstStyle/>
                    <a:p>
                      <a:pPr algn="ctr"/>
                      <a:r>
                        <a:rPr lang="zh-CN" altLang="en-US" sz="1200" dirty="0"/>
                        <a:t>数控加工工艺过程卡</a:t>
                      </a:r>
                    </a:p>
                  </a:txBody>
                  <a:tcPr/>
                </a:tc>
                <a:tc gridSpan="3">
                  <a:txBody>
                    <a:bodyPr/>
                    <a:lstStyle/>
                    <a:p>
                      <a:pPr algn="ctr"/>
                      <a:r>
                        <a:rPr lang="zh-CN" altLang="en-US" sz="1200" dirty="0"/>
                        <a:t>产品名称或代号</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200" dirty="0"/>
                        <a:t>零件名称</a:t>
                      </a:r>
                    </a:p>
                  </a:txBody>
                  <a:tcPr/>
                </a:tc>
                <a:tc gridSpan="2">
                  <a:txBody>
                    <a:bodyPr/>
                    <a:lstStyle/>
                    <a:p>
                      <a:pPr algn="ctr"/>
                      <a:r>
                        <a:rPr lang="zh-CN" altLang="en-US" sz="1200" dirty="0"/>
                        <a:t>零件图号</a:t>
                      </a:r>
                    </a:p>
                  </a:txBody>
                  <a:tcPr/>
                </a:tc>
                <a:tc hMerge="1">
                  <a:txBody>
                    <a:bodyPr/>
                    <a:lstStyle/>
                    <a:p>
                      <a:endParaRPr lang="zh-CN" altLang="en-US" dirty="0"/>
                    </a:p>
                  </a:txBody>
                  <a:tcPr/>
                </a:tc>
                <a:extLst>
                  <a:ext uri="{0D108BD9-81ED-4DB2-BD59-A6C34878D82A}">
                    <a16:rowId xmlns:a16="http://schemas.microsoft.com/office/drawing/2014/main" val="3436261034"/>
                  </a:ext>
                </a:extLst>
              </a:tr>
              <a:tr h="283920">
                <a:tc gridSpan="3" vMerge="1">
                  <a:txBody>
                    <a:bodyPr/>
                    <a:lstStyle/>
                    <a:p>
                      <a:pPr algn="ctr"/>
                      <a:endParaRPr lang="zh-CN" altLang="en-US" sz="1400" dirty="0"/>
                    </a:p>
                  </a:txBody>
                  <a:tcPr/>
                </a:tc>
                <a:tc hMerge="1" vMerge="1">
                  <a:txBody>
                    <a:bodyPr/>
                    <a:lstStyle/>
                    <a:p>
                      <a:pPr algn="ctr"/>
                      <a:endParaRPr lang="zh-CN" altLang="en-US" sz="1400"/>
                    </a:p>
                  </a:txBody>
                  <a:tcPr/>
                </a:tc>
                <a:tc hMerge="1" vMerge="1">
                  <a:txBody>
                    <a:bodyPr/>
                    <a:lstStyle/>
                    <a:p>
                      <a:pPr algn="ctr"/>
                      <a:endParaRPr lang="zh-CN" altLang="en-US" sz="1400" dirty="0"/>
                    </a:p>
                  </a:txBody>
                  <a:tcPr/>
                </a:tc>
                <a:tc vMerge="1">
                  <a:txBody>
                    <a:bodyPr/>
                    <a:lstStyle/>
                    <a:p>
                      <a:pPr algn="ctr"/>
                      <a:endParaRPr lang="zh-CN" altLang="en-US" sz="1400" dirty="0"/>
                    </a:p>
                  </a:txBody>
                  <a:tcPr/>
                </a:tc>
                <a:tc gridSpan="3">
                  <a:txBody>
                    <a:bodyPr/>
                    <a:lstStyle/>
                    <a:p>
                      <a:pPr algn="ctr"/>
                      <a:endParaRPr lang="zh-CN" altLang="en-US" sz="1200" dirty="0"/>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200" dirty="0"/>
                        <a:t>隔套</a:t>
                      </a:r>
                    </a:p>
                  </a:txBody>
                  <a:tcPr/>
                </a:tc>
                <a:tc gridSpan="2">
                  <a:txBody>
                    <a:bodyPr/>
                    <a:lstStyle/>
                    <a:p>
                      <a:pPr algn="ctr"/>
                      <a:endParaRPr lang="zh-CN" altLang="en-US" sz="1200" dirty="0"/>
                    </a:p>
                  </a:txBody>
                  <a:tcPr/>
                </a:tc>
                <a:tc hMerge="1">
                  <a:txBody>
                    <a:bodyPr/>
                    <a:lstStyle/>
                    <a:p>
                      <a:endParaRPr lang="zh-CN" altLang="en-US" dirty="0"/>
                    </a:p>
                  </a:txBody>
                  <a:tcPr/>
                </a:tc>
                <a:extLst>
                  <a:ext uri="{0D108BD9-81ED-4DB2-BD59-A6C34878D82A}">
                    <a16:rowId xmlns:a16="http://schemas.microsoft.com/office/drawing/2014/main" val="2543110162"/>
                  </a:ext>
                </a:extLst>
              </a:tr>
              <a:tr h="283920">
                <a:tc gridSpan="3">
                  <a:txBody>
                    <a:bodyPr/>
                    <a:lstStyle/>
                    <a:p>
                      <a:pPr algn="ctr"/>
                      <a:r>
                        <a:rPr lang="zh-CN" altLang="en-US" sz="1200" dirty="0"/>
                        <a:t>材料</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200" dirty="0"/>
                        <a:t>程序编号</a:t>
                      </a:r>
                    </a:p>
                  </a:txBody>
                  <a:tcPr/>
                </a:tc>
                <a:tc gridSpan="3">
                  <a:txBody>
                    <a:bodyPr/>
                    <a:lstStyle/>
                    <a:p>
                      <a:pPr algn="ctr"/>
                      <a:r>
                        <a:rPr lang="zh-CN" altLang="en-US" sz="1200" dirty="0"/>
                        <a:t>夹具名称</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200" dirty="0"/>
                        <a:t>加工设备</a:t>
                      </a:r>
                    </a:p>
                  </a:txBody>
                  <a:tcPr/>
                </a:tc>
                <a:tc gridSpan="2">
                  <a:txBody>
                    <a:bodyPr/>
                    <a:lstStyle/>
                    <a:p>
                      <a:pPr algn="ctr"/>
                      <a:r>
                        <a:rPr lang="zh-CN" altLang="en-US" sz="1200" dirty="0"/>
                        <a:t>车间</a:t>
                      </a:r>
                    </a:p>
                  </a:txBody>
                  <a:tcPr/>
                </a:tc>
                <a:tc hMerge="1">
                  <a:txBody>
                    <a:bodyPr/>
                    <a:lstStyle/>
                    <a:p>
                      <a:pPr algn="ctr"/>
                      <a:endParaRPr lang="zh-CN" altLang="en-US" dirty="0"/>
                    </a:p>
                  </a:txBody>
                  <a:tcPr/>
                </a:tc>
                <a:extLst>
                  <a:ext uri="{0D108BD9-81ED-4DB2-BD59-A6C34878D82A}">
                    <a16:rowId xmlns:a16="http://schemas.microsoft.com/office/drawing/2014/main" val="540640783"/>
                  </a:ext>
                </a:extLst>
              </a:tr>
              <a:tr h="283920">
                <a:tc gridSpan="3">
                  <a:txBody>
                    <a:bodyPr/>
                    <a:lstStyle/>
                    <a:p>
                      <a:pPr algn="ctr"/>
                      <a:r>
                        <a:rPr lang="en-US" altLang="zh-CN" sz="1200" dirty="0"/>
                        <a:t>45#</a:t>
                      </a:r>
                      <a:endParaRPr lang="zh-CN" altLang="en-US" sz="1200" dirty="0"/>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en-US" altLang="zh-CN" sz="1200" dirty="0"/>
                        <a:t>O7006</a:t>
                      </a:r>
                      <a:endParaRPr lang="zh-CN" altLang="en-US" sz="1200" dirty="0"/>
                    </a:p>
                  </a:txBody>
                  <a:tcPr/>
                </a:tc>
                <a:tc gridSpan="3">
                  <a:txBody>
                    <a:bodyPr/>
                    <a:lstStyle/>
                    <a:p>
                      <a:pPr algn="ctr"/>
                      <a:r>
                        <a:rPr lang="zh-CN" altLang="en-US" sz="1200" dirty="0"/>
                        <a:t>三爪卡盘</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en-US" altLang="zh-CN" sz="1200" dirty="0"/>
                        <a:t>CK6140</a:t>
                      </a:r>
                      <a:endParaRPr lang="zh-CN" altLang="en-US" sz="1200" dirty="0"/>
                    </a:p>
                  </a:txBody>
                  <a:tcPr/>
                </a:tc>
                <a:tc gridSpan="2">
                  <a:txBody>
                    <a:bodyPr/>
                    <a:lstStyle/>
                    <a:p>
                      <a:pPr algn="ctr"/>
                      <a:r>
                        <a:rPr lang="zh-CN" altLang="en-US" sz="1200" dirty="0"/>
                        <a:t>数控中心</a:t>
                      </a:r>
                    </a:p>
                  </a:txBody>
                  <a:tcPr/>
                </a:tc>
                <a:tc hMerge="1">
                  <a:txBody>
                    <a:bodyPr/>
                    <a:lstStyle/>
                    <a:p>
                      <a:pPr algn="ctr"/>
                      <a:endParaRPr lang="zh-CN" altLang="en-US" dirty="0"/>
                    </a:p>
                  </a:txBody>
                  <a:tcPr/>
                </a:tc>
                <a:extLst>
                  <a:ext uri="{0D108BD9-81ED-4DB2-BD59-A6C34878D82A}">
                    <a16:rowId xmlns:a16="http://schemas.microsoft.com/office/drawing/2014/main" val="955102644"/>
                  </a:ext>
                </a:extLst>
              </a:tr>
              <a:tr h="635332">
                <a:tc>
                  <a:txBody>
                    <a:bodyPr/>
                    <a:lstStyle/>
                    <a:p>
                      <a:pPr algn="ctr"/>
                      <a:r>
                        <a:rPr lang="zh-CN" altLang="en-US" sz="1200" dirty="0"/>
                        <a:t>工序号</a:t>
                      </a:r>
                    </a:p>
                  </a:txBody>
                  <a:tcPr/>
                </a:tc>
                <a:tc>
                  <a:txBody>
                    <a:bodyPr/>
                    <a:lstStyle/>
                    <a:p>
                      <a:pPr algn="ctr"/>
                      <a:r>
                        <a:rPr lang="zh-CN" altLang="en-US" sz="1200" dirty="0"/>
                        <a:t>工序名称</a:t>
                      </a:r>
                    </a:p>
                  </a:txBody>
                  <a:tcPr/>
                </a:tc>
                <a:tc>
                  <a:txBody>
                    <a:bodyPr/>
                    <a:lstStyle/>
                    <a:p>
                      <a:pPr algn="ctr"/>
                      <a:r>
                        <a:rPr lang="zh-CN" altLang="en-US" sz="1200" dirty="0"/>
                        <a:t>工步号</a:t>
                      </a:r>
                    </a:p>
                  </a:txBody>
                  <a:tcPr/>
                </a:tc>
                <a:tc>
                  <a:txBody>
                    <a:bodyPr/>
                    <a:lstStyle/>
                    <a:p>
                      <a:pPr algn="ctr"/>
                      <a:r>
                        <a:rPr lang="zh-CN" altLang="en-US" sz="1200" dirty="0"/>
                        <a:t>工步内容</a:t>
                      </a:r>
                    </a:p>
                  </a:txBody>
                  <a:tcPr/>
                </a:tc>
                <a:tc>
                  <a:txBody>
                    <a:bodyPr/>
                    <a:lstStyle/>
                    <a:p>
                      <a:pPr algn="ctr"/>
                      <a:r>
                        <a:rPr lang="zh-CN" altLang="en-US" sz="1200" dirty="0"/>
                        <a:t>刀具号</a:t>
                      </a:r>
                    </a:p>
                  </a:txBody>
                  <a:tcPr/>
                </a:tc>
                <a:tc>
                  <a:txBody>
                    <a:bodyPr/>
                    <a:lstStyle/>
                    <a:p>
                      <a:pPr algn="ctr"/>
                      <a:r>
                        <a:rPr lang="zh-CN" altLang="en-US" sz="1200" dirty="0"/>
                        <a:t>刀具规格</a:t>
                      </a:r>
                    </a:p>
                  </a:txBody>
                  <a:tcPr/>
                </a:tc>
                <a:tc>
                  <a:txBody>
                    <a:bodyPr/>
                    <a:lstStyle/>
                    <a:p>
                      <a:pPr algn="ctr"/>
                      <a:r>
                        <a:rPr lang="zh-CN" altLang="en-US" sz="1200" dirty="0"/>
                        <a:t>主轴</a:t>
                      </a:r>
                      <a:endParaRPr lang="en-US" altLang="zh-CN" sz="1200" dirty="0"/>
                    </a:p>
                    <a:p>
                      <a:pPr algn="ctr"/>
                      <a:r>
                        <a:rPr lang="zh-CN" altLang="en-US" sz="1200" dirty="0"/>
                        <a:t>转速</a:t>
                      </a:r>
                      <a:endParaRPr lang="en-US" altLang="zh-CN" sz="1200" dirty="0"/>
                    </a:p>
                    <a:p>
                      <a:pPr algn="ctr"/>
                      <a:r>
                        <a:rPr lang="zh-CN" altLang="en-US" sz="1200" dirty="0"/>
                        <a:t>（</a:t>
                      </a:r>
                      <a:r>
                        <a:rPr lang="en-US" altLang="zh-CN" sz="1200" dirty="0"/>
                        <a:t>r/min</a:t>
                      </a:r>
                      <a:r>
                        <a:rPr lang="zh-CN" altLang="en-US" sz="1200" dirty="0"/>
                        <a:t>）</a:t>
                      </a:r>
                    </a:p>
                  </a:txBody>
                  <a:tcPr/>
                </a:tc>
                <a:tc>
                  <a:txBody>
                    <a:bodyPr/>
                    <a:lstStyle/>
                    <a:p>
                      <a:pPr algn="ctr"/>
                      <a:r>
                        <a:rPr lang="zh-CN" altLang="en-US" sz="1200" dirty="0"/>
                        <a:t>进给</a:t>
                      </a:r>
                      <a:endParaRPr lang="en-US" altLang="zh-CN" sz="1200" dirty="0"/>
                    </a:p>
                    <a:p>
                      <a:pPr algn="ctr"/>
                      <a:r>
                        <a:rPr lang="zh-CN" altLang="en-US" sz="1200" dirty="0"/>
                        <a:t>速度</a:t>
                      </a:r>
                      <a:endParaRPr lang="en-US" altLang="zh-CN" sz="1200" dirty="0"/>
                    </a:p>
                    <a:p>
                      <a:pPr algn="ctr"/>
                      <a:r>
                        <a:rPr lang="zh-CN" altLang="en-US" sz="1200" dirty="0"/>
                        <a:t>（</a:t>
                      </a:r>
                      <a:r>
                        <a:rPr lang="en-US" altLang="zh-CN" sz="1200" dirty="0"/>
                        <a:t>mm/min</a:t>
                      </a:r>
                      <a:r>
                        <a:rPr lang="zh-CN" altLang="en-US" sz="1200" dirty="0"/>
                        <a:t>）</a:t>
                      </a:r>
                    </a:p>
                  </a:txBody>
                  <a:tcPr/>
                </a:tc>
                <a:tc>
                  <a:txBody>
                    <a:bodyPr/>
                    <a:lstStyle/>
                    <a:p>
                      <a:pPr algn="ctr"/>
                      <a:r>
                        <a:rPr lang="zh-CN" altLang="en-US" sz="1200" dirty="0"/>
                        <a:t>背吃力量</a:t>
                      </a:r>
                      <a:endParaRPr lang="en-US" altLang="zh-CN" sz="1200" dirty="0"/>
                    </a:p>
                    <a:p>
                      <a:pPr algn="ctr"/>
                      <a:r>
                        <a:rPr lang="zh-CN" altLang="en-US" sz="1200" dirty="0"/>
                        <a:t>（</a:t>
                      </a:r>
                      <a:r>
                        <a:rPr lang="en-US" altLang="zh-CN" sz="1200" dirty="0"/>
                        <a:t>mm</a:t>
                      </a:r>
                      <a:r>
                        <a:rPr lang="zh-CN" altLang="en-US" sz="1200" dirty="0"/>
                        <a:t>）</a:t>
                      </a:r>
                    </a:p>
                  </a:txBody>
                  <a:tcPr/>
                </a:tc>
                <a:tc>
                  <a:txBody>
                    <a:bodyPr/>
                    <a:lstStyle/>
                    <a:p>
                      <a:pPr algn="ctr"/>
                      <a:r>
                        <a:rPr lang="zh-CN" altLang="en-US" sz="1200" dirty="0"/>
                        <a:t>检测</a:t>
                      </a:r>
                      <a:endParaRPr lang="en-US" altLang="zh-CN" sz="1200" dirty="0"/>
                    </a:p>
                    <a:p>
                      <a:pPr algn="ctr"/>
                      <a:r>
                        <a:rPr lang="zh-CN" altLang="en-US" sz="1200" dirty="0"/>
                        <a:t>工具</a:t>
                      </a:r>
                    </a:p>
                  </a:txBody>
                  <a:tcPr/>
                </a:tc>
                <a:extLst>
                  <a:ext uri="{0D108BD9-81ED-4DB2-BD59-A6C34878D82A}">
                    <a16:rowId xmlns:a16="http://schemas.microsoft.com/office/drawing/2014/main" val="2639525456"/>
                  </a:ext>
                </a:extLst>
              </a:tr>
              <a:tr h="447477">
                <a:tc>
                  <a:txBody>
                    <a:bodyPr/>
                    <a:lstStyle/>
                    <a:p>
                      <a:pPr algn="ctr"/>
                      <a:r>
                        <a:rPr lang="zh-CN" altLang="en-US" sz="1200" dirty="0"/>
                        <a:t>工</a:t>
                      </a:r>
                      <a:r>
                        <a:rPr lang="en-US" altLang="zh-CN" sz="1200" dirty="0"/>
                        <a:t>10</a:t>
                      </a:r>
                      <a:endParaRPr lang="zh-CN" altLang="en-US" sz="1200" dirty="0"/>
                    </a:p>
                  </a:txBody>
                  <a:tcPr/>
                </a:tc>
                <a:tc>
                  <a:txBody>
                    <a:bodyPr/>
                    <a:lstStyle/>
                    <a:p>
                      <a:pPr algn="ctr"/>
                      <a:r>
                        <a:rPr lang="zh-CN" altLang="en-US" sz="1200" dirty="0"/>
                        <a:t>工钻</a:t>
                      </a:r>
                    </a:p>
                  </a:txBody>
                  <a:tcPr/>
                </a:tc>
                <a:tc>
                  <a:txBody>
                    <a:bodyPr/>
                    <a:lstStyle/>
                    <a:p>
                      <a:pPr algn="ctr"/>
                      <a:r>
                        <a:rPr lang="zh-CN" altLang="en-US" sz="1200" dirty="0"/>
                        <a:t>工</a:t>
                      </a:r>
                      <a:r>
                        <a:rPr lang="en-US" altLang="zh-CN" sz="1200" dirty="0"/>
                        <a:t>1</a:t>
                      </a:r>
                      <a:endParaRPr lang="zh-CN" altLang="en-US" sz="1200" dirty="0"/>
                    </a:p>
                  </a:txBody>
                  <a:tcPr/>
                </a:tc>
                <a:tc>
                  <a:txBody>
                    <a:bodyPr/>
                    <a:lstStyle/>
                    <a:p>
                      <a:pPr algn="ctr"/>
                      <a:r>
                        <a:rPr lang="zh-CN" altLang="en-US" sz="1200" dirty="0"/>
                        <a:t>钻孔</a:t>
                      </a:r>
                      <a:endParaRPr lang="en-US" altLang="zh-CN" sz="1200" dirty="0"/>
                    </a:p>
                    <a:p>
                      <a:pPr marL="0" marR="0" lvl="0" indent="0" algn="ctr" defTabSz="914400" rtl="0" eaLnBrk="1" fontAlgn="auto" latinLnBrk="0" hangingPunct="1">
                        <a:lnSpc>
                          <a:spcPct val="100000"/>
                        </a:lnSpc>
                        <a:spcBef>
                          <a:spcPts val="0"/>
                        </a:spcBef>
                        <a:spcAft>
                          <a:spcPts val="0"/>
                        </a:spcAft>
                        <a:buClrTx/>
                        <a:buSzTx/>
                        <a:buFontTx/>
                        <a:buNone/>
                        <a:tabLst/>
                        <a:defRPr/>
                      </a:pPr>
                      <a:r>
                        <a:rPr lang="el-GR" altLang="zh-CN" sz="1200" kern="1200" dirty="0">
                          <a:solidFill>
                            <a:schemeClr val="dk1"/>
                          </a:solidFill>
                          <a:latin typeface="+mn-lt"/>
                          <a:ea typeface="+mn-ea"/>
                          <a:cs typeface="+mn-cs"/>
                        </a:rPr>
                        <a:t>φ18×20</a:t>
                      </a:r>
                      <a:r>
                        <a:rPr lang="en-US" altLang="zh-CN" sz="1200" kern="1200" dirty="0">
                          <a:solidFill>
                            <a:schemeClr val="dk1"/>
                          </a:solidFill>
                          <a:latin typeface="+mn-lt"/>
                          <a:ea typeface="+mn-ea"/>
                          <a:cs typeface="+mn-cs"/>
                        </a:rPr>
                        <a:t>mm </a:t>
                      </a:r>
                      <a:r>
                        <a:rPr lang="en-US" altLang="zh-CN" sz="1800" b="0" i="0" u="none" strike="noStrike" kern="1200" baseline="0" dirty="0">
                          <a:solidFill>
                            <a:schemeClr val="dk1"/>
                          </a:solidFill>
                          <a:latin typeface="+mn-lt"/>
                          <a:ea typeface="+mn-ea"/>
                          <a:cs typeface="+mn-cs"/>
                        </a:rPr>
                        <a:t>	</a:t>
                      </a:r>
                    </a:p>
                  </a:txBody>
                  <a:tcPr/>
                </a:tc>
                <a:tc>
                  <a:txBody>
                    <a:bodyPr/>
                    <a:lstStyle/>
                    <a:p>
                      <a:pPr algn="ctr"/>
                      <a:endParaRPr lang="zh-CN" altLang="en-US" sz="1200" dirty="0"/>
                    </a:p>
                  </a:txBody>
                  <a:tcPr/>
                </a:tc>
                <a:tc>
                  <a:txBody>
                    <a:bodyPr/>
                    <a:lstStyle/>
                    <a:p>
                      <a:pPr algn="ctr"/>
                      <a:r>
                        <a:rPr lang="zh-CN" altLang="en-US" sz="1200" b="0" i="0" u="none" strike="noStrike" baseline="0" dirty="0">
                          <a:solidFill>
                            <a:srgbClr val="221E1F"/>
                          </a:solidFill>
                          <a:latin typeface="方正书宋"/>
                        </a:rPr>
                        <a:t>麻花钻</a:t>
                      </a: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extLst>
                  <a:ext uri="{0D108BD9-81ED-4DB2-BD59-A6C34878D82A}">
                    <a16:rowId xmlns:a16="http://schemas.microsoft.com/office/drawing/2014/main" val="2580501013"/>
                  </a:ext>
                </a:extLst>
              </a:tr>
              <a:tr h="447477">
                <a:tc>
                  <a:txBody>
                    <a:bodyPr/>
                    <a:lstStyle/>
                    <a:p>
                      <a:pPr algn="ctr"/>
                      <a:r>
                        <a:rPr lang="zh-CN" altLang="en-US" sz="1200" dirty="0"/>
                        <a:t>工</a:t>
                      </a:r>
                      <a:r>
                        <a:rPr lang="en-US" altLang="zh-CN" sz="1200" dirty="0"/>
                        <a:t>20</a:t>
                      </a:r>
                      <a:endParaRPr lang="zh-CN" altLang="en-US" sz="1200" dirty="0"/>
                    </a:p>
                  </a:txBody>
                  <a:tcPr/>
                </a:tc>
                <a:tc>
                  <a:txBody>
                    <a:bodyPr/>
                    <a:lstStyle/>
                    <a:p>
                      <a:pPr algn="ctr"/>
                      <a:r>
                        <a:rPr lang="zh-CN" altLang="en-US" sz="1200" dirty="0"/>
                        <a:t>工车</a:t>
                      </a:r>
                    </a:p>
                  </a:txBody>
                  <a:tcPr/>
                </a:tc>
                <a:tc>
                  <a:txBody>
                    <a:bodyPr/>
                    <a:lstStyle/>
                    <a:p>
                      <a:pPr algn="ctr"/>
                      <a:r>
                        <a:rPr lang="zh-CN" altLang="en-US" sz="1200" dirty="0"/>
                        <a:t>工</a:t>
                      </a:r>
                      <a:r>
                        <a:rPr lang="en-US" altLang="zh-CN" sz="1200" dirty="0"/>
                        <a:t>1</a:t>
                      </a:r>
                      <a:endParaRPr lang="zh-CN" altLang="en-US" sz="1200" dirty="0"/>
                    </a:p>
                  </a:txBody>
                  <a:tcPr/>
                </a:tc>
                <a:tc>
                  <a:txBody>
                    <a:bodyPr/>
                    <a:lstStyle/>
                    <a:p>
                      <a:pPr algn="ctr"/>
                      <a:r>
                        <a:rPr lang="zh-CN" altLang="en-US" sz="1200" dirty="0"/>
                        <a:t>粗加工外轮廓</a:t>
                      </a:r>
                    </a:p>
                  </a:txBody>
                  <a:tcPr/>
                </a:tc>
                <a:tc>
                  <a:txBody>
                    <a:bodyPr/>
                    <a:lstStyle/>
                    <a:p>
                      <a:pPr algn="ctr"/>
                      <a:r>
                        <a:rPr lang="en-US" altLang="zh-CN" sz="1200" dirty="0"/>
                        <a:t>T01</a:t>
                      </a:r>
                      <a:endParaRPr lang="zh-CN" altLang="en-US" sz="1200" dirty="0"/>
                    </a:p>
                  </a:txBody>
                  <a:tcPr/>
                </a:tc>
                <a:tc>
                  <a:txBody>
                    <a:bodyPr/>
                    <a:lstStyle/>
                    <a:p>
                      <a:pPr algn="ctr"/>
                      <a:r>
                        <a:rPr lang="en-US" altLang="zh-CN" sz="1200" dirty="0"/>
                        <a:t>90°</a:t>
                      </a:r>
                      <a:r>
                        <a:rPr lang="zh-CN" altLang="en-US" sz="1200" dirty="0"/>
                        <a:t>外圆车刀</a:t>
                      </a:r>
                    </a:p>
                  </a:txBody>
                  <a:tcPr/>
                </a:tc>
                <a:tc>
                  <a:txBody>
                    <a:bodyPr/>
                    <a:lstStyle/>
                    <a:p>
                      <a:pPr algn="ctr"/>
                      <a:r>
                        <a:rPr lang="en-US" altLang="zh-CN" sz="1200" dirty="0"/>
                        <a:t>400</a:t>
                      </a:r>
                      <a:endParaRPr lang="zh-CN" altLang="en-US" sz="1200" dirty="0"/>
                    </a:p>
                  </a:txBody>
                  <a:tcPr/>
                </a:tc>
                <a:tc>
                  <a:txBody>
                    <a:bodyPr/>
                    <a:lstStyle/>
                    <a:p>
                      <a:pPr algn="ctr"/>
                      <a:r>
                        <a:rPr lang="en-US" altLang="zh-CN" sz="1200" dirty="0"/>
                        <a:t>0.2</a:t>
                      </a:r>
                      <a:endParaRPr lang="zh-CN" altLang="en-US" sz="1200" dirty="0"/>
                    </a:p>
                  </a:txBody>
                  <a:tcPr/>
                </a:tc>
                <a:tc>
                  <a:txBody>
                    <a:bodyPr/>
                    <a:lstStyle/>
                    <a:p>
                      <a:pPr algn="ctr"/>
                      <a:r>
                        <a:rPr lang="en-US" altLang="zh-CN" sz="1200" dirty="0"/>
                        <a:t>2.0</a:t>
                      </a:r>
                      <a:endParaRPr lang="zh-CN" altLang="en-US" sz="1200" dirty="0"/>
                    </a:p>
                  </a:txBody>
                  <a:tcPr/>
                </a:tc>
                <a:tc>
                  <a:txBody>
                    <a:bodyPr/>
                    <a:lstStyle/>
                    <a:p>
                      <a:pPr algn="ctr"/>
                      <a:r>
                        <a:rPr lang="zh-CN" altLang="en-US" sz="1200" dirty="0"/>
                        <a:t>游标卡尺</a:t>
                      </a:r>
                    </a:p>
                  </a:txBody>
                  <a:tcPr/>
                </a:tc>
                <a:extLst>
                  <a:ext uri="{0D108BD9-81ED-4DB2-BD59-A6C34878D82A}">
                    <a16:rowId xmlns:a16="http://schemas.microsoft.com/office/drawing/2014/main" val="1818633816"/>
                  </a:ext>
                </a:extLst>
              </a:tr>
              <a:tr h="291737">
                <a:tc>
                  <a:txBody>
                    <a:bodyPr/>
                    <a:lstStyle/>
                    <a:p>
                      <a:pPr algn="ctr"/>
                      <a:r>
                        <a:rPr lang="zh-CN" altLang="en-US" sz="1200" dirty="0"/>
                        <a:t>工</a:t>
                      </a:r>
                      <a:r>
                        <a:rPr lang="en-US" altLang="zh-CN" sz="1200" dirty="0"/>
                        <a:t>30</a:t>
                      </a:r>
                      <a:endParaRPr lang="zh-CN" altLang="en-US" sz="1200" dirty="0"/>
                    </a:p>
                  </a:txBody>
                  <a:tcPr/>
                </a:tc>
                <a:tc>
                  <a:txBody>
                    <a:bodyPr/>
                    <a:lstStyle/>
                    <a:p>
                      <a:pPr algn="ctr"/>
                      <a:endParaRPr lang="zh-CN" altLang="en-US" sz="1200" dirty="0"/>
                    </a:p>
                  </a:txBody>
                  <a:tcPr/>
                </a:tc>
                <a:tc>
                  <a:txBody>
                    <a:bodyPr/>
                    <a:lstStyle/>
                    <a:p>
                      <a:pPr algn="ctr"/>
                      <a:r>
                        <a:rPr lang="zh-CN" altLang="en-US" sz="1200" dirty="0"/>
                        <a:t>工</a:t>
                      </a:r>
                      <a:r>
                        <a:rPr lang="en-US" altLang="zh-CN" sz="1200" dirty="0"/>
                        <a:t>2</a:t>
                      </a:r>
                      <a:endParaRPr lang="zh-CN" altLang="en-US" sz="1200" dirty="0"/>
                    </a:p>
                  </a:txBody>
                  <a:tcPr/>
                </a:tc>
                <a:tc>
                  <a:txBody>
                    <a:bodyPr/>
                    <a:lstStyle/>
                    <a:p>
                      <a:pPr algn="ctr"/>
                      <a:r>
                        <a:rPr lang="zh-CN" altLang="en-US" sz="1200" dirty="0"/>
                        <a:t>精加工外轮廓至要求尺寸</a:t>
                      </a:r>
                    </a:p>
                  </a:txBody>
                  <a:tcPr/>
                </a:tc>
                <a:tc>
                  <a:txBody>
                    <a:bodyPr/>
                    <a:lstStyle/>
                    <a:p>
                      <a:pPr algn="ctr"/>
                      <a:r>
                        <a:rPr lang="en-US" altLang="zh-CN" sz="1200" dirty="0"/>
                        <a:t>T01</a:t>
                      </a:r>
                      <a:endParaRPr lang="zh-CN" altLang="en-US" sz="1200" dirty="0"/>
                    </a:p>
                  </a:txBody>
                  <a:tcPr/>
                </a:tc>
                <a:tc>
                  <a:txBody>
                    <a:bodyPr/>
                    <a:lstStyle/>
                    <a:p>
                      <a:pPr algn="ctr"/>
                      <a:r>
                        <a:rPr lang="en-US" altLang="zh-CN" sz="1200" dirty="0"/>
                        <a:t>90°</a:t>
                      </a:r>
                      <a:r>
                        <a:rPr lang="zh-CN" altLang="en-US" sz="1200" dirty="0"/>
                        <a:t>外圆车刀</a:t>
                      </a:r>
                    </a:p>
                  </a:txBody>
                  <a:tcPr/>
                </a:tc>
                <a:tc>
                  <a:txBody>
                    <a:bodyPr/>
                    <a:lstStyle/>
                    <a:p>
                      <a:pPr algn="ctr"/>
                      <a:r>
                        <a:rPr lang="en-US" altLang="zh-CN" sz="1200" dirty="0"/>
                        <a:t>1000</a:t>
                      </a:r>
                      <a:endParaRPr lang="zh-CN" altLang="en-US" sz="1200" dirty="0"/>
                    </a:p>
                  </a:txBody>
                  <a:tcPr/>
                </a:tc>
                <a:tc>
                  <a:txBody>
                    <a:bodyPr/>
                    <a:lstStyle/>
                    <a:p>
                      <a:pPr algn="ctr"/>
                      <a:r>
                        <a:rPr lang="en-US" altLang="zh-CN" sz="1200" dirty="0"/>
                        <a:t>0.1</a:t>
                      </a:r>
                      <a:endParaRPr lang="zh-CN" altLang="en-US" sz="1200" dirty="0"/>
                    </a:p>
                  </a:txBody>
                  <a:tcPr/>
                </a:tc>
                <a:tc>
                  <a:txBody>
                    <a:bodyPr/>
                    <a:lstStyle/>
                    <a:p>
                      <a:pPr algn="ctr"/>
                      <a:r>
                        <a:rPr lang="en-US" altLang="zh-CN" sz="1200" dirty="0"/>
                        <a:t>0.4</a:t>
                      </a:r>
                      <a:endParaRPr lang="zh-CN" altLang="en-US" sz="1200" dirty="0"/>
                    </a:p>
                  </a:txBody>
                  <a:tcPr/>
                </a:tc>
                <a:tc>
                  <a:txBody>
                    <a:bodyPr/>
                    <a:lstStyle/>
                    <a:p>
                      <a:pPr algn="ctr"/>
                      <a:r>
                        <a:rPr lang="zh-CN" altLang="en-US" sz="1200" dirty="0"/>
                        <a:t>游标卡尺</a:t>
                      </a:r>
                    </a:p>
                  </a:txBody>
                  <a:tcPr/>
                </a:tc>
                <a:extLst>
                  <a:ext uri="{0D108BD9-81ED-4DB2-BD59-A6C34878D82A}">
                    <a16:rowId xmlns:a16="http://schemas.microsoft.com/office/drawing/2014/main" val="925054808"/>
                  </a:ext>
                </a:extLst>
              </a:tr>
              <a:tr h="306435">
                <a:tc>
                  <a:txBody>
                    <a:bodyPr/>
                    <a:lstStyle/>
                    <a:p>
                      <a:pPr algn="ctr"/>
                      <a:endParaRPr lang="zh-CN" altLang="en-US" sz="1200" dirty="0"/>
                    </a:p>
                  </a:txBody>
                  <a:tcPr/>
                </a:tc>
                <a:tc>
                  <a:txBody>
                    <a:bodyPr/>
                    <a:lstStyle/>
                    <a:p>
                      <a:pPr algn="ctr"/>
                      <a:endParaRPr lang="zh-CN" altLang="en-US" sz="1200" dirty="0"/>
                    </a:p>
                  </a:txBody>
                  <a:tcPr/>
                </a:tc>
                <a:tc>
                  <a:txBody>
                    <a:bodyPr/>
                    <a:lstStyle/>
                    <a:p>
                      <a:pPr algn="ctr"/>
                      <a:r>
                        <a:rPr lang="zh-CN" altLang="en-US" sz="1200" dirty="0"/>
                        <a:t>工</a:t>
                      </a:r>
                      <a:r>
                        <a:rPr lang="en-US" altLang="zh-CN" sz="1200" dirty="0"/>
                        <a:t>3</a:t>
                      </a:r>
                      <a:endParaRPr lang="zh-CN" altLang="en-US" sz="1200" dirty="0"/>
                    </a:p>
                  </a:txBody>
                  <a:tcPr/>
                </a:tc>
                <a:tc>
                  <a:txBody>
                    <a:bodyPr/>
                    <a:lstStyle/>
                    <a:p>
                      <a:pPr algn="ctr"/>
                      <a:r>
                        <a:rPr lang="zh-CN" altLang="en-US" sz="1200" dirty="0"/>
                        <a:t>粗车内轮廓</a:t>
                      </a:r>
                    </a:p>
                  </a:txBody>
                  <a:tcPr/>
                </a:tc>
                <a:tc>
                  <a:txBody>
                    <a:bodyPr/>
                    <a:lstStyle/>
                    <a:p>
                      <a:pPr algn="ctr"/>
                      <a:r>
                        <a:rPr lang="en-US" altLang="zh-CN" sz="1200" dirty="0"/>
                        <a:t>T02</a:t>
                      </a:r>
                      <a:endParaRPr lang="zh-CN" altLang="en-US" sz="1200" dirty="0"/>
                    </a:p>
                  </a:txBody>
                  <a:tcPr/>
                </a:tc>
                <a:tc>
                  <a:txBody>
                    <a:bodyPr/>
                    <a:lstStyle/>
                    <a:p>
                      <a:pPr algn="ctr"/>
                      <a:r>
                        <a:rPr lang="zh-CN" altLang="en-US" sz="1200" dirty="0"/>
                        <a:t>小于</a:t>
                      </a:r>
                      <a:r>
                        <a:rPr lang="en-US" altLang="zh-CN" sz="1200" dirty="0"/>
                        <a:t>90°</a:t>
                      </a:r>
                      <a:r>
                        <a:rPr lang="zh-CN" altLang="en-US" sz="1200" dirty="0"/>
                        <a:t>内圆车刀</a:t>
                      </a:r>
                    </a:p>
                  </a:txBody>
                  <a:tcPr/>
                </a:tc>
                <a:tc>
                  <a:txBody>
                    <a:bodyPr/>
                    <a:lstStyle/>
                    <a:p>
                      <a:pPr algn="ctr"/>
                      <a:r>
                        <a:rPr lang="en-US" altLang="zh-CN" sz="1200" dirty="0"/>
                        <a:t>800</a:t>
                      </a:r>
                      <a:endParaRPr lang="zh-CN" altLang="en-US" sz="1200" dirty="0"/>
                    </a:p>
                  </a:txBody>
                  <a:tcPr/>
                </a:tc>
                <a:tc>
                  <a:txBody>
                    <a:bodyPr/>
                    <a:lstStyle/>
                    <a:p>
                      <a:pPr algn="ctr"/>
                      <a:r>
                        <a:rPr lang="en-US" altLang="zh-CN" sz="1200" dirty="0"/>
                        <a:t>0.1</a:t>
                      </a:r>
                      <a:endParaRPr lang="zh-CN" altLang="en-US" sz="1200" dirty="0"/>
                    </a:p>
                  </a:txBody>
                  <a:tcPr/>
                </a:tc>
                <a:tc>
                  <a:txBody>
                    <a:bodyPr/>
                    <a:lstStyle/>
                    <a:p>
                      <a:pPr algn="ctr"/>
                      <a:r>
                        <a:rPr lang="en-US" altLang="zh-CN" sz="1200" dirty="0"/>
                        <a:t>0.5</a:t>
                      </a:r>
                      <a:endParaRPr lang="zh-CN" altLang="en-US" sz="1200" dirty="0"/>
                    </a:p>
                  </a:txBody>
                  <a:tcPr/>
                </a:tc>
                <a:tc>
                  <a:txBody>
                    <a:bodyPr/>
                    <a:lstStyle/>
                    <a:p>
                      <a:pPr algn="ctr"/>
                      <a:r>
                        <a:rPr lang="zh-CN" altLang="en-US" sz="1200" dirty="0"/>
                        <a:t>内径千分尺</a:t>
                      </a:r>
                    </a:p>
                  </a:txBody>
                  <a:tcPr/>
                </a:tc>
                <a:extLst>
                  <a:ext uri="{0D108BD9-81ED-4DB2-BD59-A6C34878D82A}">
                    <a16:rowId xmlns:a16="http://schemas.microsoft.com/office/drawing/2014/main" val="1690268789"/>
                  </a:ext>
                </a:extLst>
              </a:tr>
              <a:tr h="306435">
                <a:tc>
                  <a:txBody>
                    <a:bodyPr/>
                    <a:lstStyle/>
                    <a:p>
                      <a:pPr algn="ctr"/>
                      <a:endParaRPr lang="zh-CN" altLang="en-US" sz="1200" dirty="0"/>
                    </a:p>
                  </a:txBody>
                  <a:tcPr/>
                </a:tc>
                <a:tc>
                  <a:txBody>
                    <a:bodyPr/>
                    <a:lstStyle/>
                    <a:p>
                      <a:pPr algn="ctr"/>
                      <a:endParaRPr lang="zh-CN" altLang="en-US" sz="1200" dirty="0"/>
                    </a:p>
                  </a:txBody>
                  <a:tcPr/>
                </a:tc>
                <a:tc>
                  <a:txBody>
                    <a:bodyPr/>
                    <a:lstStyle/>
                    <a:p>
                      <a:pPr algn="ctr"/>
                      <a:r>
                        <a:rPr lang="zh-CN" altLang="en-US" sz="1200" dirty="0"/>
                        <a:t>工</a:t>
                      </a:r>
                      <a:r>
                        <a:rPr lang="en-US" altLang="zh-CN" sz="1200" dirty="0"/>
                        <a:t>5</a:t>
                      </a:r>
                      <a:endParaRPr lang="zh-CN" altLang="en-US" sz="1200" dirty="0"/>
                    </a:p>
                  </a:txBody>
                  <a:tcPr/>
                </a:tc>
                <a:tc>
                  <a:txBody>
                    <a:bodyPr/>
                    <a:lstStyle/>
                    <a:p>
                      <a:pPr algn="ctr"/>
                      <a:r>
                        <a:rPr lang="zh-CN" altLang="en-US" sz="1200" dirty="0"/>
                        <a:t>切断工件保证总长</a:t>
                      </a:r>
                    </a:p>
                  </a:txBody>
                  <a:tcPr/>
                </a:tc>
                <a:tc>
                  <a:txBody>
                    <a:bodyPr/>
                    <a:lstStyle/>
                    <a:p>
                      <a:pPr algn="ctr"/>
                      <a:r>
                        <a:rPr lang="en-US" altLang="zh-CN" sz="1200" dirty="0"/>
                        <a:t>T03</a:t>
                      </a:r>
                      <a:endParaRPr lang="zh-CN" altLang="en-US" sz="1200" dirty="0"/>
                    </a:p>
                  </a:txBody>
                  <a:tcPr/>
                </a:tc>
                <a:tc>
                  <a:txBody>
                    <a:bodyPr/>
                    <a:lstStyle/>
                    <a:p>
                      <a:pPr algn="ctr"/>
                      <a:r>
                        <a:rPr lang="zh-CN" altLang="en-US" sz="1200" dirty="0"/>
                        <a:t>切断刀</a:t>
                      </a:r>
                    </a:p>
                  </a:txBody>
                  <a:tcPr/>
                </a:tc>
                <a:tc>
                  <a:txBody>
                    <a:bodyPr/>
                    <a:lstStyle/>
                    <a:p>
                      <a:pPr algn="ctr"/>
                      <a:r>
                        <a:rPr lang="en-US" altLang="zh-CN" sz="1200" dirty="0"/>
                        <a:t>400</a:t>
                      </a:r>
                      <a:endParaRPr lang="zh-CN" altLang="en-US" sz="1200" dirty="0"/>
                    </a:p>
                  </a:txBody>
                  <a:tcPr/>
                </a:tc>
                <a:tc>
                  <a:txBody>
                    <a:bodyPr/>
                    <a:lstStyle/>
                    <a:p>
                      <a:pPr algn="ctr"/>
                      <a:r>
                        <a:rPr lang="en-US" altLang="zh-CN" sz="1200" dirty="0"/>
                        <a:t>0.15</a:t>
                      </a: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extLst>
                  <a:ext uri="{0D108BD9-81ED-4DB2-BD59-A6C34878D82A}">
                    <a16:rowId xmlns:a16="http://schemas.microsoft.com/office/drawing/2014/main" val="2110931335"/>
                  </a:ext>
                </a:extLst>
              </a:tr>
              <a:tr h="283920">
                <a:tc>
                  <a:txBody>
                    <a:bodyPr/>
                    <a:lstStyle/>
                    <a:p>
                      <a:pPr algn="ctr"/>
                      <a:r>
                        <a:rPr lang="en-US" altLang="zh-CN" sz="1200" dirty="0"/>
                        <a:t>740</a:t>
                      </a:r>
                      <a:endParaRPr lang="zh-CN" altLang="en-US" sz="1200" dirty="0"/>
                    </a:p>
                  </a:txBody>
                  <a:tcPr/>
                </a:tc>
                <a:tc>
                  <a:txBody>
                    <a:bodyPr/>
                    <a:lstStyle/>
                    <a:p>
                      <a:pPr algn="ctr"/>
                      <a:r>
                        <a:rPr lang="en-US" altLang="zh-CN" sz="1200" dirty="0"/>
                        <a:t>7</a:t>
                      </a:r>
                      <a:r>
                        <a:rPr lang="zh-CN" altLang="en-US" sz="1200" dirty="0"/>
                        <a:t>钳</a:t>
                      </a:r>
                    </a:p>
                  </a:txBody>
                  <a:tcPr/>
                </a:tc>
                <a:tc>
                  <a:txBody>
                    <a:bodyPr/>
                    <a:lstStyle/>
                    <a:p>
                      <a:pPr algn="ctr"/>
                      <a:r>
                        <a:rPr lang="en-US" altLang="zh-CN" sz="1200" dirty="0"/>
                        <a:t>7</a:t>
                      </a:r>
                      <a:endParaRPr lang="zh-CN" altLang="en-US" sz="1200" dirty="0"/>
                    </a:p>
                  </a:txBody>
                  <a:tcPr/>
                </a:tc>
                <a:tc>
                  <a:txBody>
                    <a:bodyPr/>
                    <a:lstStyle/>
                    <a:p>
                      <a:pPr algn="ctr"/>
                      <a:r>
                        <a:rPr lang="zh-CN" altLang="en-US" sz="1200" dirty="0"/>
                        <a:t>去毛刺</a:t>
                      </a:r>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extLst>
                  <a:ext uri="{0D108BD9-81ED-4DB2-BD59-A6C34878D82A}">
                    <a16:rowId xmlns:a16="http://schemas.microsoft.com/office/drawing/2014/main" val="2746319009"/>
                  </a:ext>
                </a:extLst>
              </a:tr>
              <a:tr h="283920">
                <a:tc>
                  <a:txBody>
                    <a:bodyPr/>
                    <a:lstStyle/>
                    <a:p>
                      <a:pPr algn="ctr"/>
                      <a:r>
                        <a:rPr lang="en-US" altLang="zh-CN" sz="1200" dirty="0"/>
                        <a:t>750</a:t>
                      </a:r>
                      <a:endParaRPr lang="zh-CN" altLang="en-US" sz="1200" dirty="0"/>
                    </a:p>
                  </a:txBody>
                  <a:tcPr/>
                </a:tc>
                <a:tc>
                  <a:txBody>
                    <a:bodyPr/>
                    <a:lstStyle/>
                    <a:p>
                      <a:pPr algn="ctr"/>
                      <a:r>
                        <a:rPr lang="en-US" altLang="zh-CN" sz="1200" dirty="0"/>
                        <a:t>7</a:t>
                      </a:r>
                      <a:r>
                        <a:rPr lang="zh-CN" altLang="en-US" sz="1200" dirty="0"/>
                        <a:t>检验</a:t>
                      </a:r>
                    </a:p>
                  </a:txBody>
                  <a:tcPr/>
                </a:tc>
                <a:tc>
                  <a:txBody>
                    <a:bodyPr/>
                    <a:lstStyle/>
                    <a:p>
                      <a:pPr algn="ctr"/>
                      <a:r>
                        <a:rPr lang="en-US" altLang="zh-CN" sz="1200" dirty="0"/>
                        <a:t>7</a:t>
                      </a: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extLst>
                  <a:ext uri="{0D108BD9-81ED-4DB2-BD59-A6C34878D82A}">
                    <a16:rowId xmlns:a16="http://schemas.microsoft.com/office/drawing/2014/main" val="2118172212"/>
                  </a:ext>
                </a:extLst>
              </a:tr>
              <a:tr h="283920">
                <a:tc>
                  <a:txBody>
                    <a:bodyPr/>
                    <a:lstStyle/>
                    <a:p>
                      <a:pPr algn="ctr"/>
                      <a:endParaRPr lang="zh-CN" altLang="en-US" sz="1200" dirty="0"/>
                    </a:p>
                  </a:txBody>
                  <a:tcPr/>
                </a:tc>
                <a:tc>
                  <a:txBody>
                    <a:bodyPr/>
                    <a:lstStyle/>
                    <a:p>
                      <a:pPr algn="ctr"/>
                      <a:endParaRPr lang="zh-CN" altLang="en-US" sz="1200" dirty="0"/>
                    </a:p>
                  </a:txBody>
                  <a:tcPr/>
                </a:tc>
                <a:tc>
                  <a:txBody>
                    <a:bodyPr/>
                    <a:lstStyle/>
                    <a:p>
                      <a:pPr algn="ctr"/>
                      <a:r>
                        <a:rPr lang="zh-CN" altLang="en-US" sz="1200" dirty="0"/>
                        <a:t>审核</a:t>
                      </a:r>
                    </a:p>
                  </a:txBody>
                  <a:tcPr/>
                </a:tc>
                <a:tc>
                  <a:txBody>
                    <a:bodyPr/>
                    <a:lstStyle/>
                    <a:p>
                      <a:pPr algn="ctr"/>
                      <a:endParaRPr lang="zh-CN" altLang="en-US" sz="1200" dirty="0"/>
                    </a:p>
                  </a:txBody>
                  <a:tcPr/>
                </a:tc>
                <a:tc>
                  <a:txBody>
                    <a:bodyPr/>
                    <a:lstStyle/>
                    <a:p>
                      <a:pPr algn="ctr"/>
                      <a:r>
                        <a:rPr lang="zh-CN" altLang="en-US" sz="1200" dirty="0"/>
                        <a:t>批准</a:t>
                      </a:r>
                    </a:p>
                  </a:txBody>
                  <a:tcPr/>
                </a:tc>
                <a:tc>
                  <a:txBody>
                    <a:bodyPr/>
                    <a:lstStyle/>
                    <a:p>
                      <a:pPr algn="ctr"/>
                      <a:endParaRPr lang="zh-CN" altLang="en-US" sz="1200" dirty="0"/>
                    </a:p>
                  </a:txBody>
                  <a:tcPr/>
                </a:tc>
                <a:tc gridSpan="2">
                  <a:txBody>
                    <a:bodyPr/>
                    <a:lstStyle/>
                    <a:p>
                      <a:pPr algn="ctr"/>
                      <a:r>
                        <a:rPr lang="zh-CN" altLang="en-US" sz="1200" dirty="0"/>
                        <a:t>年  月  日</a:t>
                      </a:r>
                    </a:p>
                  </a:txBody>
                  <a:tcPr/>
                </a:tc>
                <a:tc hMerge="1">
                  <a:txBody>
                    <a:bodyPr/>
                    <a:lstStyle/>
                    <a:p>
                      <a:pPr algn="ctr"/>
                      <a:endParaRPr lang="zh-CN" altLang="en-US" sz="1400" dirty="0"/>
                    </a:p>
                  </a:txBody>
                  <a:tcPr/>
                </a:tc>
                <a:tc>
                  <a:txBody>
                    <a:bodyPr/>
                    <a:lstStyle/>
                    <a:p>
                      <a:pPr algn="ctr"/>
                      <a:r>
                        <a:rPr lang="zh-CN" altLang="en-US" sz="1200" dirty="0"/>
                        <a:t>工  页</a:t>
                      </a:r>
                    </a:p>
                  </a:txBody>
                  <a:tcPr/>
                </a:tc>
                <a:tc>
                  <a:txBody>
                    <a:bodyPr/>
                    <a:lstStyle/>
                    <a:p>
                      <a:pPr algn="ctr"/>
                      <a:r>
                        <a:rPr lang="zh-CN" altLang="en-US" sz="1200" dirty="0"/>
                        <a:t>第  页</a:t>
                      </a:r>
                    </a:p>
                  </a:txBody>
                  <a:tcPr/>
                </a:tc>
                <a:extLst>
                  <a:ext uri="{0D108BD9-81ED-4DB2-BD59-A6C34878D82A}">
                    <a16:rowId xmlns:a16="http://schemas.microsoft.com/office/drawing/2014/main" val="2666636044"/>
                  </a:ext>
                </a:extLst>
              </a:tr>
            </a:tbl>
          </a:graphicData>
        </a:graphic>
      </p:graphicFrame>
      <p:sp>
        <p:nvSpPr>
          <p:cNvPr id="7" name="文本框 6">
            <a:extLst>
              <a:ext uri="{FF2B5EF4-FFF2-40B4-BE49-F238E27FC236}">
                <a16:creationId xmlns:a16="http://schemas.microsoft.com/office/drawing/2014/main" id="{4B22531F-3677-5507-E461-8BCC837BE88A}"/>
              </a:ext>
            </a:extLst>
          </p:cNvPr>
          <p:cNvSpPr txBox="1"/>
          <p:nvPr/>
        </p:nvSpPr>
        <p:spPr>
          <a:xfrm>
            <a:off x="6989119" y="1430765"/>
            <a:ext cx="2400905" cy="307777"/>
          </a:xfrm>
          <a:prstGeom prst="rect">
            <a:avLst/>
          </a:prstGeom>
          <a:noFill/>
        </p:spPr>
        <p:txBody>
          <a:bodyPr wrap="square">
            <a:spAutoFit/>
          </a:bodyPr>
          <a:lstStyle/>
          <a:p>
            <a:r>
              <a:rPr lang="zh-CN" altLang="en-US" sz="1400" b="1" dirty="0">
                <a:solidFill>
                  <a:srgbClr val="221E1F"/>
                </a:solidFill>
                <a:latin typeface="方正书宋"/>
              </a:rPr>
              <a:t>综合件数控</a:t>
            </a:r>
            <a:r>
              <a:rPr lang="zh-CN" altLang="en-US" sz="1400" b="1" i="0" u="none" strike="noStrike" baseline="0" dirty="0">
                <a:solidFill>
                  <a:srgbClr val="221E1F"/>
                </a:solidFill>
                <a:latin typeface="方正书宋"/>
              </a:rPr>
              <a:t>加工工艺过程卡</a:t>
            </a:r>
            <a:endParaRPr lang="zh-CN" altLang="en-US" sz="1400" b="1" dirty="0"/>
          </a:p>
        </p:txBody>
      </p:sp>
      <p:sp>
        <p:nvSpPr>
          <p:cNvPr id="4" name="标题 1">
            <a:extLst>
              <a:ext uri="{FF2B5EF4-FFF2-40B4-BE49-F238E27FC236}">
                <a16:creationId xmlns:a16="http://schemas.microsoft.com/office/drawing/2014/main" id="{8EAABB2D-682C-DCCA-0CA4-30A7B9F404F6}"/>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7.4 </a:t>
            </a:r>
            <a:r>
              <a:rPr lang="zh-CN" altLang="en-US" sz="2800" dirty="0">
                <a:latin typeface="+mj-ea"/>
                <a:cs typeface="+mn-ea"/>
                <a:sym typeface="+mn-lt"/>
              </a:rPr>
              <a:t>综合练习</a:t>
            </a:r>
          </a:p>
        </p:txBody>
      </p:sp>
      <p:sp>
        <p:nvSpPr>
          <p:cNvPr id="5" name="标题 3">
            <a:extLst>
              <a:ext uri="{FF2B5EF4-FFF2-40B4-BE49-F238E27FC236}">
                <a16:creationId xmlns:a16="http://schemas.microsoft.com/office/drawing/2014/main" id="{2985369A-1EC5-D5FA-1264-36F7EDEBDF1F}"/>
              </a:ext>
            </a:extLst>
          </p:cNvPr>
          <p:cNvSpPr txBox="1">
            <a:spLocks/>
          </p:cNvSpPr>
          <p:nvPr/>
        </p:nvSpPr>
        <p:spPr>
          <a:xfrm>
            <a:off x="4047406" y="1116116"/>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Tree>
    <p:extLst>
      <p:ext uri="{BB962C8B-B14F-4D97-AF65-F5344CB8AC3E}">
        <p14:creationId xmlns:p14="http://schemas.microsoft.com/office/powerpoint/2010/main" val="10144754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4117374" y="1171144"/>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编程指令</a:t>
            </a:r>
          </a:p>
        </p:txBody>
      </p:sp>
      <p:sp>
        <p:nvSpPr>
          <p:cNvPr id="12" name="文本占位符 5">
            <a:extLst>
              <a:ext uri="{FF2B5EF4-FFF2-40B4-BE49-F238E27FC236}">
                <a16:creationId xmlns:a16="http://schemas.microsoft.com/office/drawing/2014/main" id="{C475A55B-157E-DBB1-F56E-A37E6DE5940B}"/>
              </a:ext>
            </a:extLst>
          </p:cNvPr>
          <p:cNvSpPr txBox="1"/>
          <p:nvPr/>
        </p:nvSpPr>
        <p:spPr>
          <a:xfrm>
            <a:off x="604066" y="1738544"/>
            <a:ext cx="11456387" cy="113755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端面车削单一循环指令</a:t>
            </a:r>
            <a:r>
              <a:rPr lang="en-US" altLang="zh-CN" b="1" dirty="0">
                <a:solidFill>
                  <a:schemeClr val="accent1"/>
                </a:solidFill>
                <a:latin typeface="方正书宋"/>
              </a:rPr>
              <a:t>G94</a:t>
            </a: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作用：</a:t>
            </a:r>
            <a:r>
              <a:rPr lang="zh-CN" altLang="en-US" sz="1800" b="0" i="0" u="none" strike="noStrike" baseline="0" dirty="0">
                <a:solidFill>
                  <a:srgbClr val="221E1F"/>
                </a:solidFill>
                <a:latin typeface="方正书宋蠂"/>
              </a:rPr>
              <a:t>用于较大切削余量的端面的加工；</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指令格式：</a:t>
            </a:r>
            <a:r>
              <a:rPr lang="en-US" altLang="zh-CN" sz="1800" b="0" i="0" u="none" strike="noStrike" baseline="0" dirty="0">
                <a:solidFill>
                  <a:srgbClr val="221E1F"/>
                </a:solidFill>
                <a:latin typeface="方正书宋"/>
              </a:rPr>
              <a:t>G94 X</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U</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_</a:t>
            </a:r>
            <a:r>
              <a:rPr lang="en-US" altLang="zh-CN" dirty="0">
                <a:solidFill>
                  <a:srgbClr val="221E1F"/>
                </a:solidFill>
                <a:latin typeface="方正书宋"/>
              </a:rPr>
              <a:t>__</a:t>
            </a:r>
            <a:r>
              <a:rPr lang="en-US" altLang="zh-CN" sz="1800" b="0" i="0" u="none" strike="noStrike" baseline="0" dirty="0">
                <a:solidFill>
                  <a:srgbClr val="221E1F"/>
                </a:solidFill>
                <a:latin typeface="方正书宋"/>
              </a:rPr>
              <a:t>Z</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W</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_</a:t>
            </a:r>
            <a:r>
              <a:rPr lang="en-US" altLang="zh-CN" dirty="0">
                <a:solidFill>
                  <a:srgbClr val="221E1F"/>
                </a:solidFill>
                <a:latin typeface="方正书宋"/>
              </a:rPr>
              <a:t>__</a:t>
            </a:r>
            <a:r>
              <a:rPr lang="en-US" altLang="zh-CN" sz="1800" b="0" i="0" u="none" strike="noStrike" baseline="0" dirty="0">
                <a:solidFill>
                  <a:srgbClr val="221E1F"/>
                </a:solidFill>
                <a:latin typeface="方正书宋"/>
              </a:rPr>
              <a:t>K</a:t>
            </a:r>
            <a:r>
              <a:rPr lang="zh-CN" altLang="en-US" sz="1800" b="0" i="0" u="none" strike="noStrike" baseline="0" dirty="0">
                <a:solidFill>
                  <a:srgbClr val="221E1F"/>
                </a:solidFill>
                <a:latin typeface="方正书宋"/>
              </a:rPr>
              <a:t>（或</a:t>
            </a:r>
            <a:r>
              <a:rPr lang="en-US" altLang="zh-CN" sz="1800" b="0" i="0" u="none" strike="noStrike" baseline="0" dirty="0">
                <a:solidFill>
                  <a:srgbClr val="221E1F"/>
                </a:solidFill>
                <a:latin typeface="方正书宋"/>
              </a:rPr>
              <a:t>R</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_</a:t>
            </a:r>
            <a:r>
              <a:rPr lang="en-US" altLang="zh-CN" dirty="0">
                <a:solidFill>
                  <a:srgbClr val="221E1F"/>
                </a:solidFill>
                <a:latin typeface="方正书宋"/>
              </a:rPr>
              <a:t>__</a:t>
            </a:r>
            <a:r>
              <a:rPr lang="en-US" altLang="zh-CN" sz="1800" b="0" i="0" u="none" strike="noStrike" baseline="0" dirty="0">
                <a:solidFill>
                  <a:srgbClr val="221E1F"/>
                </a:solidFill>
                <a:latin typeface="方正书宋"/>
              </a:rPr>
              <a:t>F </a:t>
            </a:r>
            <a:r>
              <a:rPr lang="zh-CN" altLang="en-US" sz="1800" b="0" i="0" u="none" strike="noStrike" baseline="0" dirty="0">
                <a:solidFill>
                  <a:srgbClr val="221E1F"/>
                </a:solidFill>
                <a:latin typeface="方正书宋"/>
              </a:rPr>
              <a:t>。</a:t>
            </a:r>
            <a:endParaRPr lang="en-US" altLang="zh-CN" sz="1800" b="0" i="0" u="none" strike="noStrike" baseline="0" dirty="0">
              <a:solidFill>
                <a:srgbClr val="221E1F"/>
              </a:solidFill>
              <a:latin typeface="方正书宋"/>
            </a:endParaRPr>
          </a:p>
        </p:txBody>
      </p:sp>
      <p:sp>
        <p:nvSpPr>
          <p:cNvPr id="30" name="文本占位符 5">
            <a:extLst>
              <a:ext uri="{FF2B5EF4-FFF2-40B4-BE49-F238E27FC236}">
                <a16:creationId xmlns:a16="http://schemas.microsoft.com/office/drawing/2014/main" id="{7F8FB3A8-5AA0-CD76-A803-8B89B3F0651D}"/>
              </a:ext>
            </a:extLst>
          </p:cNvPr>
          <p:cNvSpPr txBox="1"/>
          <p:nvPr/>
        </p:nvSpPr>
        <p:spPr>
          <a:xfrm>
            <a:off x="604063" y="2962406"/>
            <a:ext cx="11456387" cy="113755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端面车削复合循环指令</a:t>
            </a:r>
            <a:r>
              <a:rPr lang="en-US" altLang="zh-CN" b="1" dirty="0">
                <a:solidFill>
                  <a:schemeClr val="accent1"/>
                </a:solidFill>
                <a:latin typeface="方正书宋"/>
              </a:rPr>
              <a:t>G94</a:t>
            </a: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作用：</a:t>
            </a:r>
            <a:r>
              <a:rPr lang="zh-CN" altLang="en-US" sz="1800" b="0" i="0" u="none" strike="noStrike" baseline="0" dirty="0">
                <a:solidFill>
                  <a:srgbClr val="221E1F"/>
                </a:solidFill>
                <a:latin typeface="方正书宋"/>
              </a:rPr>
              <a:t>用于圆柱棒料毛坯端面方向加工，常用于径向尺寸大、轴向尺寸较小的零件粗车；</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指令格式：</a:t>
            </a:r>
            <a:r>
              <a:rPr lang="en-US" altLang="zh-CN" sz="1800" b="0" i="0" u="none" strike="noStrike" baseline="0" dirty="0">
                <a:solidFill>
                  <a:srgbClr val="221E1F"/>
                </a:solidFill>
                <a:latin typeface="方正书宋"/>
              </a:rPr>
              <a:t>G72 W</a:t>
            </a:r>
            <a:r>
              <a:rPr lang="zh-CN" altLang="en-US" sz="1800" b="0" i="0" u="none" strike="noStrike" baseline="0" dirty="0">
                <a:solidFill>
                  <a:srgbClr val="221E1F"/>
                </a:solidFill>
                <a:latin typeface="方正书宋"/>
              </a:rPr>
              <a:t>（</a:t>
            </a:r>
            <a:r>
              <a:rPr lang="el-GR" altLang="zh-CN" sz="1800" b="0" i="0" u="none" strike="noStrike" baseline="0" dirty="0">
                <a:solidFill>
                  <a:srgbClr val="221E1F"/>
                </a:solidFill>
                <a:latin typeface="方正书宋"/>
              </a:rPr>
              <a:t>Δ</a:t>
            </a:r>
            <a:r>
              <a:rPr lang="en-US" altLang="zh-CN" sz="1800" b="0" i="0" u="none" strike="noStrike" baseline="0" dirty="0">
                <a:solidFill>
                  <a:srgbClr val="221E1F"/>
                </a:solidFill>
                <a:latin typeface="方正书宋"/>
              </a:rPr>
              <a:t>d</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R</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e</a:t>
            </a:r>
            <a:r>
              <a:rPr lang="zh-CN" altLang="en-US" sz="1800" b="0" i="0" u="none" strike="noStrike" baseline="0" dirty="0">
                <a:solidFill>
                  <a:srgbClr val="221E1F"/>
                </a:solidFill>
                <a:latin typeface="方正书宋"/>
              </a:rPr>
              <a:t>）； </a:t>
            </a:r>
            <a:r>
              <a:rPr lang="en-US" altLang="zh-CN" sz="1800" b="0" i="0" u="none" strike="noStrike" baseline="0" dirty="0">
                <a:solidFill>
                  <a:srgbClr val="221E1F"/>
                </a:solidFill>
                <a:latin typeface="方正书宋"/>
              </a:rPr>
              <a:t>G72 P</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ns</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Q</a:t>
            </a:r>
            <a:r>
              <a:rPr lang="zh-CN" altLang="en-US" sz="1800" b="0" i="0" u="none" strike="noStrike" baseline="0" dirty="0">
                <a:solidFill>
                  <a:srgbClr val="221E1F"/>
                </a:solidFill>
                <a:latin typeface="方正书宋"/>
              </a:rPr>
              <a:t>（</a:t>
            </a:r>
            <a:r>
              <a:rPr lang="en-US" altLang="zh-CN" sz="1800" b="0" i="0" u="none" strike="noStrike" baseline="0" dirty="0" err="1">
                <a:solidFill>
                  <a:srgbClr val="221E1F"/>
                </a:solidFill>
                <a:latin typeface="方正书宋"/>
              </a:rPr>
              <a:t>nf</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U</a:t>
            </a:r>
            <a:r>
              <a:rPr lang="zh-CN" altLang="en-US" sz="1800" b="0" i="0" u="none" strike="noStrike" baseline="0" dirty="0">
                <a:solidFill>
                  <a:srgbClr val="221E1F"/>
                </a:solidFill>
                <a:latin typeface="方正书宋"/>
              </a:rPr>
              <a:t>（</a:t>
            </a:r>
            <a:r>
              <a:rPr lang="el-GR" altLang="zh-CN" sz="1800" b="0" i="0" u="none" strike="noStrike" baseline="0" dirty="0">
                <a:solidFill>
                  <a:srgbClr val="221E1F"/>
                </a:solidFill>
                <a:latin typeface="方正书宋"/>
              </a:rPr>
              <a:t>Δ</a:t>
            </a:r>
            <a:r>
              <a:rPr lang="en-US" altLang="zh-CN" sz="1800" b="0" i="0" u="none" strike="noStrike" baseline="0" dirty="0">
                <a:solidFill>
                  <a:srgbClr val="221E1F"/>
                </a:solidFill>
                <a:latin typeface="方正书宋"/>
              </a:rPr>
              <a:t>u</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W</a:t>
            </a:r>
            <a:r>
              <a:rPr lang="zh-CN" altLang="en-US" sz="1800" b="0" i="0" u="none" strike="noStrike" baseline="0" dirty="0">
                <a:solidFill>
                  <a:srgbClr val="221E1F"/>
                </a:solidFill>
                <a:latin typeface="方正书宋"/>
              </a:rPr>
              <a:t>（</a:t>
            </a:r>
            <a:r>
              <a:rPr lang="el-GR" altLang="zh-CN" sz="1800" b="0" i="0" u="none" strike="noStrike" baseline="0" dirty="0">
                <a:solidFill>
                  <a:srgbClr val="221E1F"/>
                </a:solidFill>
                <a:latin typeface="方正书宋"/>
              </a:rPr>
              <a:t>Δ</a:t>
            </a:r>
            <a:r>
              <a:rPr lang="en-US" altLang="zh-CN" sz="1800" b="0" i="0" u="none" strike="noStrike" baseline="0" dirty="0">
                <a:solidFill>
                  <a:srgbClr val="221E1F"/>
                </a:solidFill>
                <a:latin typeface="方正书宋"/>
              </a:rPr>
              <a:t>w</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F</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f </a:t>
            </a:r>
            <a:r>
              <a:rPr lang="zh-CN" altLang="en-US" sz="1800" b="0" i="0" u="none" strike="noStrike" baseline="0" dirty="0">
                <a:solidFill>
                  <a:srgbClr val="221E1F"/>
                </a:solidFill>
                <a:latin typeface="方正书宋"/>
              </a:rPr>
              <a:t>）。</a:t>
            </a:r>
            <a:endParaRPr lang="en-US" altLang="zh-CN" sz="1800" b="0" i="0" u="none" strike="noStrike" baseline="0" dirty="0">
              <a:solidFill>
                <a:srgbClr val="221E1F"/>
              </a:solidFill>
              <a:latin typeface="方正书宋"/>
            </a:endParaRPr>
          </a:p>
        </p:txBody>
      </p:sp>
      <p:sp>
        <p:nvSpPr>
          <p:cNvPr id="4" name="标题 1">
            <a:extLst>
              <a:ext uri="{FF2B5EF4-FFF2-40B4-BE49-F238E27FC236}">
                <a16:creationId xmlns:a16="http://schemas.microsoft.com/office/drawing/2014/main" id="{10FB2035-F4E3-0916-032A-E0A1C35E303E}"/>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7.1 </a:t>
            </a:r>
            <a:r>
              <a:rPr lang="zh-CN" altLang="en-US" sz="2800" dirty="0">
                <a:latin typeface="+mj-ea"/>
                <a:cs typeface="+mn-ea"/>
                <a:sym typeface="+mn-lt"/>
              </a:rPr>
              <a:t>外轮廓加工</a:t>
            </a:r>
          </a:p>
        </p:txBody>
      </p:sp>
    </p:spTree>
    <p:extLst>
      <p:ext uri="{BB962C8B-B14F-4D97-AF65-F5344CB8AC3E}">
        <p14:creationId xmlns:p14="http://schemas.microsoft.com/office/powerpoint/2010/main" val="35746709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graphicFrame>
        <p:nvGraphicFramePr>
          <p:cNvPr id="4" name="表格 3">
            <a:extLst>
              <a:ext uri="{FF2B5EF4-FFF2-40B4-BE49-F238E27FC236}">
                <a16:creationId xmlns:a16="http://schemas.microsoft.com/office/drawing/2014/main" id="{43E8DFCE-E559-76BE-2D43-7769653A0B02}"/>
              </a:ext>
            </a:extLst>
          </p:cNvPr>
          <p:cNvGraphicFramePr>
            <a:graphicFrameLocks noGrp="1"/>
          </p:cNvGraphicFramePr>
          <p:nvPr>
            <p:extLst>
              <p:ext uri="{D42A27DB-BD31-4B8C-83A1-F6EECF244321}">
                <p14:modId xmlns:p14="http://schemas.microsoft.com/office/powerpoint/2010/main" val="2340703032"/>
              </p:ext>
            </p:extLst>
          </p:nvPr>
        </p:nvGraphicFramePr>
        <p:xfrm>
          <a:off x="1448822" y="2306143"/>
          <a:ext cx="9486858" cy="4450080"/>
        </p:xfrm>
        <a:graphic>
          <a:graphicData uri="http://schemas.openxmlformats.org/drawingml/2006/table">
            <a:tbl>
              <a:tblPr firstRow="1" bandRow="1">
                <a:tableStyleId>{5C22544A-7EE6-4342-B048-85BDC9FD1C3A}</a:tableStyleId>
              </a:tblPr>
              <a:tblGrid>
                <a:gridCol w="1161143">
                  <a:extLst>
                    <a:ext uri="{9D8B030D-6E8A-4147-A177-3AD203B41FA5}">
                      <a16:colId xmlns:a16="http://schemas.microsoft.com/office/drawing/2014/main" val="1122665747"/>
                    </a:ext>
                  </a:extLst>
                </a:gridCol>
                <a:gridCol w="1161143">
                  <a:extLst>
                    <a:ext uri="{9D8B030D-6E8A-4147-A177-3AD203B41FA5}">
                      <a16:colId xmlns:a16="http://schemas.microsoft.com/office/drawing/2014/main" val="74058300"/>
                    </a:ext>
                  </a:extLst>
                </a:gridCol>
                <a:gridCol w="2516481">
                  <a:extLst>
                    <a:ext uri="{9D8B030D-6E8A-4147-A177-3AD203B41FA5}">
                      <a16:colId xmlns:a16="http://schemas.microsoft.com/office/drawing/2014/main" val="2938711890"/>
                    </a:ext>
                  </a:extLst>
                </a:gridCol>
                <a:gridCol w="1287493">
                  <a:extLst>
                    <a:ext uri="{9D8B030D-6E8A-4147-A177-3AD203B41FA5}">
                      <a16:colId xmlns:a16="http://schemas.microsoft.com/office/drawing/2014/main" val="3833335219"/>
                    </a:ext>
                  </a:extLst>
                </a:gridCol>
                <a:gridCol w="1241659">
                  <a:extLst>
                    <a:ext uri="{9D8B030D-6E8A-4147-A177-3AD203B41FA5}">
                      <a16:colId xmlns:a16="http://schemas.microsoft.com/office/drawing/2014/main" val="861866586"/>
                    </a:ext>
                  </a:extLst>
                </a:gridCol>
                <a:gridCol w="957796">
                  <a:extLst>
                    <a:ext uri="{9D8B030D-6E8A-4147-A177-3AD203B41FA5}">
                      <a16:colId xmlns:a16="http://schemas.microsoft.com/office/drawing/2014/main" val="3216671094"/>
                    </a:ext>
                  </a:extLst>
                </a:gridCol>
                <a:gridCol w="1161143">
                  <a:extLst>
                    <a:ext uri="{9D8B030D-6E8A-4147-A177-3AD203B41FA5}">
                      <a16:colId xmlns:a16="http://schemas.microsoft.com/office/drawing/2014/main" val="957467128"/>
                    </a:ext>
                  </a:extLst>
                </a:gridCol>
              </a:tblGrid>
              <a:tr h="370840">
                <a:tc>
                  <a:txBody>
                    <a:bodyPr/>
                    <a:lstStyle/>
                    <a:p>
                      <a:pPr algn="ctr"/>
                      <a:r>
                        <a:rPr lang="zh-CN" altLang="en-US" sz="1400" dirty="0"/>
                        <a:t>种类</a:t>
                      </a:r>
                    </a:p>
                  </a:txBody>
                  <a:tcPr/>
                </a:tc>
                <a:tc>
                  <a:txBody>
                    <a:bodyPr/>
                    <a:lstStyle/>
                    <a:p>
                      <a:pPr algn="ctr"/>
                      <a:r>
                        <a:rPr lang="zh-CN" altLang="en-US" sz="1400" dirty="0"/>
                        <a:t>序号</a:t>
                      </a:r>
                    </a:p>
                  </a:txBody>
                  <a:tcPr/>
                </a:tc>
                <a:tc>
                  <a:txBody>
                    <a:bodyPr/>
                    <a:lstStyle/>
                    <a:p>
                      <a:pPr algn="ctr"/>
                      <a:r>
                        <a:rPr lang="zh-CN" altLang="en-US" sz="1400" dirty="0"/>
                        <a:t>名称</a:t>
                      </a:r>
                    </a:p>
                  </a:txBody>
                  <a:tcPr/>
                </a:tc>
                <a:tc>
                  <a:txBody>
                    <a:bodyPr/>
                    <a:lstStyle/>
                    <a:p>
                      <a:pPr algn="ctr"/>
                      <a:r>
                        <a:rPr lang="zh-CN" altLang="en-US" sz="1400" dirty="0"/>
                        <a:t>规格</a:t>
                      </a:r>
                    </a:p>
                  </a:txBody>
                  <a:tcPr/>
                </a:tc>
                <a:tc>
                  <a:txBody>
                    <a:bodyPr/>
                    <a:lstStyle/>
                    <a:p>
                      <a:pPr algn="ctr"/>
                      <a:r>
                        <a:rPr lang="zh-CN" altLang="en-US" sz="1400" dirty="0"/>
                        <a:t>精度</a:t>
                      </a:r>
                    </a:p>
                  </a:txBody>
                  <a:tcPr/>
                </a:tc>
                <a:tc>
                  <a:txBody>
                    <a:bodyPr/>
                    <a:lstStyle/>
                    <a:p>
                      <a:pPr algn="ctr"/>
                      <a:r>
                        <a:rPr lang="zh-CN" altLang="en-US" sz="1400" dirty="0"/>
                        <a:t>单位</a:t>
                      </a:r>
                    </a:p>
                  </a:txBody>
                  <a:tcPr/>
                </a:tc>
                <a:tc>
                  <a:txBody>
                    <a:bodyPr/>
                    <a:lstStyle/>
                    <a:p>
                      <a:pPr algn="ctr"/>
                      <a:r>
                        <a:rPr lang="zh-CN" altLang="en-US" sz="1400" dirty="0"/>
                        <a:t>数量</a:t>
                      </a:r>
                    </a:p>
                  </a:txBody>
                  <a:tcPr/>
                </a:tc>
                <a:extLst>
                  <a:ext uri="{0D108BD9-81ED-4DB2-BD59-A6C34878D82A}">
                    <a16:rowId xmlns:a16="http://schemas.microsoft.com/office/drawing/2014/main" val="1839118839"/>
                  </a:ext>
                </a:extLst>
              </a:tr>
              <a:tr h="370840">
                <a:tc rowSpan="5">
                  <a:txBody>
                    <a:bodyPr/>
                    <a:lstStyle/>
                    <a:p>
                      <a:pPr algn="ctr"/>
                      <a:endParaRPr lang="en-US" altLang="zh-CN" sz="1400" dirty="0"/>
                    </a:p>
                    <a:p>
                      <a:pPr algn="ctr"/>
                      <a:endParaRPr lang="en-US" altLang="zh-CN" sz="1400" dirty="0"/>
                    </a:p>
                    <a:p>
                      <a:pPr algn="ctr"/>
                      <a:endParaRPr lang="en-US" altLang="zh-CN" sz="1400" dirty="0"/>
                    </a:p>
                    <a:p>
                      <a:pPr algn="ctr"/>
                      <a:r>
                        <a:rPr lang="zh-CN" altLang="en-US" sz="1400" dirty="0"/>
                        <a:t>工具</a:t>
                      </a:r>
                    </a:p>
                  </a:txBody>
                  <a:tcPr/>
                </a:tc>
                <a:tc>
                  <a:txBody>
                    <a:bodyPr/>
                    <a:lstStyle/>
                    <a:p>
                      <a:pPr algn="ctr"/>
                      <a:r>
                        <a:rPr lang="en-US" altLang="zh-CN" sz="1400" dirty="0"/>
                        <a:t>1</a:t>
                      </a:r>
                    </a:p>
                  </a:txBody>
                  <a:tcPr/>
                </a:tc>
                <a:tc>
                  <a:txBody>
                    <a:bodyPr/>
                    <a:lstStyle/>
                    <a:p>
                      <a:pPr algn="ctr"/>
                      <a:r>
                        <a:rPr lang="zh-CN" altLang="en-US" sz="1400" dirty="0"/>
                        <a:t>三爪自定心卡盘</a:t>
                      </a:r>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r>
                        <a:rPr lang="zh-CN" altLang="en-US" sz="1400" dirty="0"/>
                        <a:t>个</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432142122"/>
                  </a:ext>
                </a:extLst>
              </a:tr>
              <a:tr h="370840">
                <a:tc vMerge="1">
                  <a:txBody>
                    <a:bodyPr/>
                    <a:lstStyle/>
                    <a:p>
                      <a:pPr algn="ctr"/>
                      <a:endParaRPr lang="zh-CN" altLang="en-US" dirty="0"/>
                    </a:p>
                  </a:txBody>
                  <a:tcPr/>
                </a:tc>
                <a:tc>
                  <a:txBody>
                    <a:bodyPr/>
                    <a:lstStyle/>
                    <a:p>
                      <a:pPr algn="ctr"/>
                      <a:r>
                        <a:rPr lang="en-US" altLang="zh-CN" sz="1400" dirty="0"/>
                        <a:t>2</a:t>
                      </a:r>
                      <a:endParaRPr lang="zh-CN" altLang="en-US" sz="1400" dirty="0"/>
                    </a:p>
                  </a:txBody>
                  <a:tcPr/>
                </a:tc>
                <a:tc>
                  <a:txBody>
                    <a:bodyPr/>
                    <a:lstStyle/>
                    <a:p>
                      <a:pPr algn="ctr"/>
                      <a:r>
                        <a:rPr lang="zh-CN" altLang="en-US" sz="1400" dirty="0"/>
                        <a:t>卡盘扳手</a:t>
                      </a:r>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r>
                        <a:rPr lang="zh-CN" altLang="en-US" sz="1400" dirty="0"/>
                        <a:t>副</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2984324681"/>
                  </a:ext>
                </a:extLst>
              </a:tr>
              <a:tr h="370840">
                <a:tc vMerge="1">
                  <a:txBody>
                    <a:bodyPr/>
                    <a:lstStyle/>
                    <a:p>
                      <a:pPr algn="ctr"/>
                      <a:endParaRPr lang="zh-CN" altLang="en-US" dirty="0"/>
                    </a:p>
                  </a:txBody>
                  <a:tcPr/>
                </a:tc>
                <a:tc>
                  <a:txBody>
                    <a:bodyPr/>
                    <a:lstStyle/>
                    <a:p>
                      <a:pPr algn="ctr"/>
                      <a:r>
                        <a:rPr lang="en-US" altLang="zh-CN" sz="1400" dirty="0"/>
                        <a:t>3</a:t>
                      </a:r>
                      <a:endParaRPr lang="zh-CN" altLang="en-US" sz="1400" dirty="0"/>
                    </a:p>
                  </a:txBody>
                  <a:tcPr/>
                </a:tc>
                <a:tc>
                  <a:txBody>
                    <a:bodyPr/>
                    <a:lstStyle/>
                    <a:p>
                      <a:pPr algn="ctr"/>
                      <a:r>
                        <a:rPr lang="zh-CN" altLang="en-US" sz="1400" dirty="0"/>
                        <a:t>刀架扳手</a:t>
                      </a:r>
                    </a:p>
                  </a:txBody>
                  <a:tcPr/>
                </a:tc>
                <a:tc>
                  <a:txBody>
                    <a:bodyPr/>
                    <a:lstStyle/>
                    <a:p>
                      <a:pPr algn="ctr"/>
                      <a:endParaRPr lang="zh-CN" altLang="en-US" sz="1400"/>
                    </a:p>
                  </a:txBody>
                  <a:tcPr/>
                </a:tc>
                <a:tc>
                  <a:txBody>
                    <a:bodyPr/>
                    <a:lstStyle/>
                    <a:p>
                      <a:pPr algn="ctr"/>
                      <a:endParaRPr lang="zh-CN" altLang="en-US" sz="14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dirty="0"/>
                        <a:t>副</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2567461147"/>
                  </a:ext>
                </a:extLst>
              </a:tr>
              <a:tr h="370840">
                <a:tc vMerge="1">
                  <a:txBody>
                    <a:bodyPr/>
                    <a:lstStyle/>
                    <a:p>
                      <a:pPr algn="ctr"/>
                      <a:endParaRPr lang="zh-CN" altLang="en-US" dirty="0"/>
                    </a:p>
                  </a:txBody>
                  <a:tcPr/>
                </a:tc>
                <a:tc>
                  <a:txBody>
                    <a:bodyPr/>
                    <a:lstStyle/>
                    <a:p>
                      <a:pPr algn="ctr"/>
                      <a:r>
                        <a:rPr lang="en-US" altLang="zh-CN" sz="1400" dirty="0"/>
                        <a:t>4</a:t>
                      </a:r>
                      <a:endParaRPr lang="zh-CN" altLang="en-US" sz="1400" dirty="0"/>
                    </a:p>
                  </a:txBody>
                  <a:tcPr/>
                </a:tc>
                <a:tc>
                  <a:txBody>
                    <a:bodyPr/>
                    <a:lstStyle/>
                    <a:p>
                      <a:pPr algn="ctr"/>
                      <a:r>
                        <a:rPr lang="zh-CN" altLang="en-US" sz="1400" dirty="0"/>
                        <a:t>垫刀片</a:t>
                      </a:r>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r>
                        <a:rPr lang="zh-CN" altLang="en-US" sz="1400" dirty="0"/>
                        <a:t>块</a:t>
                      </a:r>
                    </a:p>
                  </a:txBody>
                  <a:tcPr/>
                </a:tc>
                <a:tc>
                  <a:txBody>
                    <a:bodyPr/>
                    <a:lstStyle/>
                    <a:p>
                      <a:pPr algn="ctr"/>
                      <a:r>
                        <a:rPr lang="zh-CN" altLang="en-US" sz="1400" dirty="0"/>
                        <a:t>若干</a:t>
                      </a:r>
                    </a:p>
                  </a:txBody>
                  <a:tcPr/>
                </a:tc>
                <a:extLst>
                  <a:ext uri="{0D108BD9-81ED-4DB2-BD59-A6C34878D82A}">
                    <a16:rowId xmlns:a16="http://schemas.microsoft.com/office/drawing/2014/main" val="2879701406"/>
                  </a:ext>
                </a:extLst>
              </a:tr>
              <a:tr h="370840">
                <a:tc vMerge="1">
                  <a:txBody>
                    <a:bodyPr/>
                    <a:lstStyle/>
                    <a:p>
                      <a:pPr algn="ctr"/>
                      <a:endParaRPr lang="zh-CN" altLang="en-US" dirty="0"/>
                    </a:p>
                  </a:txBody>
                  <a:tcPr/>
                </a:tc>
                <a:tc>
                  <a:txBody>
                    <a:bodyPr/>
                    <a:lstStyle/>
                    <a:p>
                      <a:pPr algn="ctr"/>
                      <a:r>
                        <a:rPr lang="en-US" altLang="zh-CN" sz="1400" dirty="0"/>
                        <a:t>5</a:t>
                      </a:r>
                      <a:endParaRPr lang="zh-CN" altLang="en-US" sz="1400" dirty="0"/>
                    </a:p>
                  </a:txBody>
                  <a:tcPr/>
                </a:tc>
                <a:tc>
                  <a:txBody>
                    <a:bodyPr/>
                    <a:lstStyle/>
                    <a:p>
                      <a:pPr algn="ctr"/>
                      <a:r>
                        <a:rPr lang="zh-CN" altLang="en-US" sz="1400" dirty="0"/>
                        <a:t>划线盘</a:t>
                      </a:r>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r>
                        <a:rPr lang="zh-CN" altLang="en-US" sz="1400" dirty="0"/>
                        <a:t>个</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376312324"/>
                  </a:ext>
                </a:extLst>
              </a:tr>
              <a:tr h="370840">
                <a:tc rowSpan="2">
                  <a:txBody>
                    <a:bodyPr/>
                    <a:lstStyle/>
                    <a:p>
                      <a:pPr algn="ctr"/>
                      <a:endParaRPr lang="en-US" altLang="zh-CN" sz="1400" dirty="0"/>
                    </a:p>
                    <a:p>
                      <a:pPr algn="ctr"/>
                      <a:r>
                        <a:rPr lang="zh-CN" altLang="en-US" sz="1400" dirty="0"/>
                        <a:t>量具</a:t>
                      </a:r>
                    </a:p>
                  </a:txBody>
                  <a:tcPr/>
                </a:tc>
                <a:tc>
                  <a:txBody>
                    <a:bodyPr/>
                    <a:lstStyle/>
                    <a:p>
                      <a:pPr algn="ctr"/>
                      <a:r>
                        <a:rPr lang="en-US" altLang="zh-CN" sz="1400" dirty="0"/>
                        <a:t>6</a:t>
                      </a:r>
                      <a:endParaRPr lang="zh-CN" altLang="en-US" sz="1400" dirty="0"/>
                    </a:p>
                  </a:txBody>
                  <a:tcPr/>
                </a:tc>
                <a:tc>
                  <a:txBody>
                    <a:bodyPr/>
                    <a:lstStyle/>
                    <a:p>
                      <a:pPr algn="ctr"/>
                      <a:r>
                        <a:rPr lang="zh-CN" altLang="en-US" sz="1400" dirty="0"/>
                        <a:t>游标卡尺</a:t>
                      </a:r>
                    </a:p>
                  </a:txBody>
                  <a:tcPr/>
                </a:tc>
                <a:tc>
                  <a:txBody>
                    <a:bodyPr/>
                    <a:lstStyle/>
                    <a:p>
                      <a:pPr algn="ctr"/>
                      <a:r>
                        <a:rPr lang="en-US" altLang="zh-CN" sz="1400" dirty="0"/>
                        <a:t>0~150mm</a:t>
                      </a:r>
                      <a:endParaRPr lang="zh-CN" altLang="en-US" sz="1400" dirty="0"/>
                    </a:p>
                  </a:txBody>
                  <a:tcPr/>
                </a:tc>
                <a:tc>
                  <a:txBody>
                    <a:bodyPr/>
                    <a:lstStyle/>
                    <a:p>
                      <a:pPr algn="ctr"/>
                      <a:r>
                        <a:rPr lang="en-US" altLang="zh-CN" sz="1400" dirty="0"/>
                        <a:t>0.02mm</a:t>
                      </a:r>
                      <a:endParaRPr lang="zh-CN" altLang="en-US" sz="1400" dirty="0"/>
                    </a:p>
                  </a:txBody>
                  <a:tcPr/>
                </a:tc>
                <a:tc>
                  <a:txBody>
                    <a:bodyPr/>
                    <a:lstStyle/>
                    <a:p>
                      <a:pPr algn="ctr"/>
                      <a:r>
                        <a:rPr lang="zh-CN" altLang="en-US" sz="1400" dirty="0"/>
                        <a:t>把</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3071914217"/>
                  </a:ext>
                </a:extLst>
              </a:tr>
              <a:tr h="370840">
                <a:tc vMerge="1">
                  <a:txBody>
                    <a:bodyPr/>
                    <a:lstStyle/>
                    <a:p>
                      <a:pPr algn="ctr"/>
                      <a:endParaRPr lang="zh-CN" altLang="en-US" dirty="0"/>
                    </a:p>
                  </a:txBody>
                  <a:tcPr/>
                </a:tc>
                <a:tc>
                  <a:txBody>
                    <a:bodyPr/>
                    <a:lstStyle/>
                    <a:p>
                      <a:pPr algn="ctr"/>
                      <a:r>
                        <a:rPr lang="en-US" altLang="zh-CN" sz="1400" dirty="0"/>
                        <a:t>7</a:t>
                      </a:r>
                      <a:endParaRPr lang="zh-CN" altLang="en-US" sz="1400" dirty="0"/>
                    </a:p>
                  </a:txBody>
                  <a:tcPr/>
                </a:tc>
                <a:tc>
                  <a:txBody>
                    <a:bodyPr/>
                    <a:lstStyle/>
                    <a:p>
                      <a:pPr algn="ctr"/>
                      <a:r>
                        <a:rPr lang="zh-CN" altLang="en-US" sz="1400" dirty="0"/>
                        <a:t>内测百分尺</a:t>
                      </a:r>
                    </a:p>
                  </a:txBody>
                  <a:tcPr/>
                </a:tc>
                <a:tc>
                  <a:txBody>
                    <a:bodyPr/>
                    <a:lstStyle/>
                    <a:p>
                      <a:pPr algn="ctr"/>
                      <a:r>
                        <a:rPr lang="en-US" altLang="zh-CN" sz="1400" dirty="0"/>
                        <a:t>5~30mm</a:t>
                      </a:r>
                      <a:endParaRPr lang="zh-CN" altLang="en-US" sz="1400" dirty="0"/>
                    </a:p>
                  </a:txBody>
                  <a:tcPr/>
                </a:tc>
                <a:tc>
                  <a:txBody>
                    <a:bodyPr/>
                    <a:lstStyle/>
                    <a:p>
                      <a:pPr algn="ctr"/>
                      <a:r>
                        <a:rPr lang="en-US" altLang="zh-CN" sz="1400" dirty="0"/>
                        <a:t>0.01mm</a:t>
                      </a:r>
                      <a:endParaRPr lang="zh-CN" altLang="en-US" sz="1400" dirty="0"/>
                    </a:p>
                  </a:txBody>
                  <a:tcPr/>
                </a:tc>
                <a:tc>
                  <a:txBody>
                    <a:bodyPr/>
                    <a:lstStyle/>
                    <a:p>
                      <a:pPr algn="ctr"/>
                      <a:r>
                        <a:rPr lang="zh-CN" altLang="en-US" sz="1400" dirty="0"/>
                        <a:t>把</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1064820069"/>
                  </a:ext>
                </a:extLst>
              </a:tr>
              <a:tr h="370840">
                <a:tc rowSpan="4">
                  <a:txBody>
                    <a:bodyPr/>
                    <a:lstStyle/>
                    <a:p>
                      <a:pPr algn="ctr"/>
                      <a:endParaRPr lang="en-US" altLang="zh-CN" sz="1400" dirty="0"/>
                    </a:p>
                    <a:p>
                      <a:pPr algn="ctr"/>
                      <a:endParaRPr lang="en-US" altLang="zh-CN" sz="1400" dirty="0"/>
                    </a:p>
                    <a:p>
                      <a:pPr algn="ctr"/>
                      <a:r>
                        <a:rPr lang="zh-CN" altLang="en-US" sz="1400" dirty="0"/>
                        <a:t>刀具</a:t>
                      </a:r>
                    </a:p>
                  </a:txBody>
                  <a:tcPr/>
                </a:tc>
                <a:tc>
                  <a:txBody>
                    <a:bodyPr/>
                    <a:lstStyle/>
                    <a:p>
                      <a:pPr algn="ctr"/>
                      <a:r>
                        <a:rPr lang="en-US" altLang="zh-CN" sz="1400" dirty="0"/>
                        <a:t>8</a:t>
                      </a:r>
                      <a:endParaRPr lang="zh-CN" altLang="en-US" sz="1400" dirty="0"/>
                    </a:p>
                  </a:txBody>
                  <a:tcPr/>
                </a:tc>
                <a:tc>
                  <a:txBody>
                    <a:bodyPr/>
                    <a:lstStyle/>
                    <a:p>
                      <a:pPr algn="ctr"/>
                      <a:r>
                        <a:rPr lang="zh-CN" altLang="en-US" sz="1400" dirty="0"/>
                        <a:t>外圆车刀</a:t>
                      </a:r>
                    </a:p>
                  </a:txBody>
                  <a:tcPr/>
                </a:tc>
                <a:tc>
                  <a:txBody>
                    <a:bodyPr/>
                    <a:lstStyle/>
                    <a:p>
                      <a:pPr algn="ctr"/>
                      <a:r>
                        <a:rPr lang="en-US" altLang="zh-CN" sz="1400" dirty="0"/>
                        <a:t>90°</a:t>
                      </a:r>
                      <a:r>
                        <a:rPr lang="zh-CN" altLang="en-US" sz="1400" dirty="0"/>
                        <a:t>外圆车刀</a:t>
                      </a:r>
                    </a:p>
                  </a:txBody>
                  <a:tcPr/>
                </a:tc>
                <a:tc>
                  <a:txBody>
                    <a:bodyPr/>
                    <a:lstStyle/>
                    <a:p>
                      <a:pPr algn="ctr"/>
                      <a:endParaRPr lang="zh-CN" altLang="en-US" sz="1400" dirty="0"/>
                    </a:p>
                  </a:txBody>
                  <a:tcPr/>
                </a:tc>
                <a:tc>
                  <a:txBody>
                    <a:bodyPr/>
                    <a:lstStyle/>
                    <a:p>
                      <a:pPr algn="ctr"/>
                      <a:r>
                        <a:rPr lang="zh-CN" altLang="en-US" sz="1400" dirty="0"/>
                        <a:t>把</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928089462"/>
                  </a:ext>
                </a:extLst>
              </a:tr>
              <a:tr h="370840">
                <a:tc vMerge="1">
                  <a:txBody>
                    <a:bodyPr/>
                    <a:lstStyle/>
                    <a:p>
                      <a:pPr algn="ctr"/>
                      <a:endParaRPr lang="zh-CN" altLang="en-US" dirty="0"/>
                    </a:p>
                  </a:txBody>
                  <a:tcPr/>
                </a:tc>
                <a:tc>
                  <a:txBody>
                    <a:bodyPr/>
                    <a:lstStyle/>
                    <a:p>
                      <a:pPr algn="ctr"/>
                      <a:r>
                        <a:rPr lang="en-US" altLang="zh-CN" sz="1400" dirty="0"/>
                        <a:t>9</a:t>
                      </a:r>
                      <a:endParaRPr lang="zh-CN" altLang="en-US" sz="1400" dirty="0"/>
                    </a:p>
                  </a:txBody>
                  <a:tcPr/>
                </a:tc>
                <a:tc>
                  <a:txBody>
                    <a:bodyPr/>
                    <a:lstStyle/>
                    <a:p>
                      <a:pPr algn="ctr"/>
                      <a:r>
                        <a:rPr lang="zh-CN" altLang="en-US" sz="1400" dirty="0"/>
                        <a:t>内孔圆车刀</a:t>
                      </a:r>
                    </a:p>
                  </a:txBody>
                  <a:tcPr/>
                </a:tc>
                <a:tc>
                  <a:txBody>
                    <a:bodyPr/>
                    <a:lstStyle/>
                    <a:p>
                      <a:pPr algn="ctr"/>
                      <a:r>
                        <a:rPr lang="zh-CN" altLang="en-US" sz="1400" dirty="0"/>
                        <a:t>小于</a:t>
                      </a:r>
                      <a:r>
                        <a:rPr lang="en-US" altLang="zh-CN" sz="1400" dirty="0"/>
                        <a:t>90°</a:t>
                      </a:r>
                      <a:endParaRPr lang="zh-CN" altLang="en-US" sz="1400" dirty="0"/>
                    </a:p>
                  </a:txBody>
                  <a:tcPr/>
                </a:tc>
                <a:tc>
                  <a:txBody>
                    <a:bodyPr/>
                    <a:lstStyle/>
                    <a:p>
                      <a:pPr algn="ctr"/>
                      <a:endParaRPr lang="zh-CN" altLang="en-US" sz="1400" dirty="0"/>
                    </a:p>
                  </a:txBody>
                  <a:tcPr/>
                </a:tc>
                <a:tc>
                  <a:txBody>
                    <a:bodyPr/>
                    <a:lstStyle/>
                    <a:p>
                      <a:pPr algn="ctr"/>
                      <a:r>
                        <a:rPr lang="zh-CN" altLang="en-US" sz="1400" dirty="0"/>
                        <a:t>把</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2018007118"/>
                  </a:ext>
                </a:extLst>
              </a:tr>
              <a:tr h="370840">
                <a:tc vMerge="1">
                  <a:txBody>
                    <a:bodyPr/>
                    <a:lstStyle/>
                    <a:p>
                      <a:pPr algn="ctr"/>
                      <a:endParaRPr lang="zh-CN" altLang="en-US" dirty="0"/>
                    </a:p>
                  </a:txBody>
                  <a:tcPr/>
                </a:tc>
                <a:tc>
                  <a:txBody>
                    <a:bodyPr/>
                    <a:lstStyle/>
                    <a:p>
                      <a:pPr algn="ctr"/>
                      <a:r>
                        <a:rPr lang="en-US" altLang="zh-CN" sz="1400" dirty="0"/>
                        <a:t>10</a:t>
                      </a:r>
                      <a:endParaRPr lang="zh-CN" altLang="en-US" sz="1400" dirty="0"/>
                    </a:p>
                  </a:txBody>
                  <a:tcPr/>
                </a:tc>
                <a:tc>
                  <a:txBody>
                    <a:bodyPr/>
                    <a:lstStyle/>
                    <a:p>
                      <a:pPr algn="ctr"/>
                      <a:r>
                        <a:rPr lang="zh-CN" altLang="en-US" sz="1400" dirty="0"/>
                        <a:t>切槽刀</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t>3mm</a:t>
                      </a:r>
                      <a:endParaRPr lang="zh-CN" altLang="en-US" sz="1400" dirty="0"/>
                    </a:p>
                  </a:txBody>
                  <a:tcPr/>
                </a:tc>
                <a:tc>
                  <a:txBody>
                    <a:bodyPr/>
                    <a:lstStyle/>
                    <a:p>
                      <a:pPr algn="ctr"/>
                      <a:endParaRPr lang="zh-CN" altLang="en-US" sz="1400" dirty="0"/>
                    </a:p>
                  </a:txBody>
                  <a:tcPr/>
                </a:tc>
                <a:tc>
                  <a:txBody>
                    <a:bodyPr/>
                    <a:lstStyle/>
                    <a:p>
                      <a:pPr algn="ctr"/>
                      <a:r>
                        <a:rPr lang="zh-CN" altLang="en-US" sz="1400" dirty="0"/>
                        <a:t>把</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2484084196"/>
                  </a:ext>
                </a:extLst>
              </a:tr>
              <a:tr h="370840">
                <a:tc vMerge="1">
                  <a:txBody>
                    <a:bodyPr/>
                    <a:lstStyle/>
                    <a:p>
                      <a:pPr algn="ctr"/>
                      <a:endParaRPr lang="zh-CN" altLang="en-US" dirty="0"/>
                    </a:p>
                  </a:txBody>
                  <a:tcPr/>
                </a:tc>
                <a:tc>
                  <a:txBody>
                    <a:bodyPr/>
                    <a:lstStyle/>
                    <a:p>
                      <a:pPr algn="ctr"/>
                      <a:r>
                        <a:rPr lang="en-US" altLang="zh-CN" sz="1400" dirty="0"/>
                        <a:t>11</a:t>
                      </a:r>
                      <a:endParaRPr lang="zh-CN" altLang="en-US" sz="1400" dirty="0"/>
                    </a:p>
                  </a:txBody>
                  <a:tcPr/>
                </a:tc>
                <a:tc>
                  <a:txBody>
                    <a:bodyPr/>
                    <a:lstStyle/>
                    <a:p>
                      <a:pPr algn="ctr"/>
                      <a:r>
                        <a:rPr lang="zh-CN" altLang="en-US" sz="1400" dirty="0"/>
                        <a:t>麻花钻</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altLang="zh-CN" sz="1400" kern="1200" dirty="0">
                          <a:solidFill>
                            <a:schemeClr val="dk1"/>
                          </a:solidFill>
                          <a:latin typeface="+mn-lt"/>
                          <a:ea typeface="+mn-ea"/>
                          <a:cs typeface="+mn-cs"/>
                        </a:rPr>
                        <a:t>φ</a:t>
                      </a:r>
                      <a:r>
                        <a:rPr lang="en-US" altLang="zh-CN" sz="1400" kern="1200" dirty="0">
                          <a:solidFill>
                            <a:schemeClr val="dk1"/>
                          </a:solidFill>
                          <a:latin typeface="+mn-lt"/>
                          <a:ea typeface="+mn-ea"/>
                          <a:cs typeface="+mn-cs"/>
                        </a:rPr>
                        <a:t>20</a:t>
                      </a:r>
                      <a:endParaRPr lang="zh-CN" altLang="en-US" sz="1400" dirty="0"/>
                    </a:p>
                  </a:txBody>
                  <a:tcPr/>
                </a:tc>
                <a:tc>
                  <a:txBody>
                    <a:bodyPr/>
                    <a:lstStyle/>
                    <a:p>
                      <a:pPr algn="ctr"/>
                      <a:endParaRPr lang="zh-CN" altLang="en-US" sz="1400" dirty="0"/>
                    </a:p>
                  </a:txBody>
                  <a:tcPr/>
                </a:tc>
                <a:tc>
                  <a:txBody>
                    <a:bodyPr/>
                    <a:lstStyle/>
                    <a:p>
                      <a:pPr algn="ctr"/>
                      <a:r>
                        <a:rPr lang="zh-CN" altLang="en-US" sz="1400" dirty="0"/>
                        <a:t>把</a:t>
                      </a:r>
                    </a:p>
                  </a:txBody>
                  <a:tcPr/>
                </a:tc>
                <a:tc>
                  <a:txBody>
                    <a:bodyPr/>
                    <a:lstStyle/>
                    <a:p>
                      <a:pPr algn="ctr"/>
                      <a:r>
                        <a:rPr lang="en-US" altLang="zh-CN" sz="1400" dirty="0"/>
                        <a:t>1</a:t>
                      </a:r>
                      <a:endParaRPr lang="zh-CN" altLang="en-US" sz="1400" dirty="0"/>
                    </a:p>
                  </a:txBody>
                  <a:tcPr/>
                </a:tc>
                <a:extLst>
                  <a:ext uri="{0D108BD9-81ED-4DB2-BD59-A6C34878D82A}">
                    <a16:rowId xmlns:a16="http://schemas.microsoft.com/office/drawing/2014/main" val="1594152378"/>
                  </a:ext>
                </a:extLst>
              </a:tr>
            </a:tbl>
          </a:graphicData>
        </a:graphic>
      </p:graphicFrame>
      <p:sp>
        <p:nvSpPr>
          <p:cNvPr id="6" name="文本框 5">
            <a:extLst>
              <a:ext uri="{FF2B5EF4-FFF2-40B4-BE49-F238E27FC236}">
                <a16:creationId xmlns:a16="http://schemas.microsoft.com/office/drawing/2014/main" id="{8A7E207D-F6EA-6633-6C93-55393AE21D1E}"/>
              </a:ext>
            </a:extLst>
          </p:cNvPr>
          <p:cNvSpPr txBox="1"/>
          <p:nvPr/>
        </p:nvSpPr>
        <p:spPr>
          <a:xfrm>
            <a:off x="4369408" y="1894180"/>
            <a:ext cx="3645685" cy="338554"/>
          </a:xfrm>
          <a:prstGeom prst="rect">
            <a:avLst/>
          </a:prstGeom>
          <a:noFill/>
        </p:spPr>
        <p:txBody>
          <a:bodyPr wrap="square">
            <a:spAutoFit/>
          </a:bodyPr>
          <a:lstStyle/>
          <a:p>
            <a:r>
              <a:rPr lang="zh-CN" altLang="en-US" sz="1600" b="1" i="0" u="none" strike="noStrike" baseline="0" dirty="0">
                <a:solidFill>
                  <a:srgbClr val="221E1F"/>
                </a:solidFill>
                <a:latin typeface="方正书宋"/>
              </a:rPr>
              <a:t>加工</a:t>
            </a:r>
            <a:r>
              <a:rPr lang="zh-CN" altLang="en-US" sz="1600" b="1" dirty="0">
                <a:solidFill>
                  <a:srgbClr val="221E1F"/>
                </a:solidFill>
                <a:latin typeface="方正书宋"/>
              </a:rPr>
              <a:t>隔套</a:t>
            </a:r>
            <a:r>
              <a:rPr lang="zh-CN" altLang="en-US" sz="1600" b="1" i="0" u="none" strike="noStrike" baseline="0" dirty="0">
                <a:solidFill>
                  <a:srgbClr val="221E1F"/>
                </a:solidFill>
                <a:latin typeface="方正书宋"/>
              </a:rPr>
              <a:t>工、量、刀具清单</a:t>
            </a:r>
            <a:endParaRPr lang="zh-CN" altLang="en-US" sz="1600" b="1" dirty="0"/>
          </a:p>
        </p:txBody>
      </p:sp>
      <p:sp>
        <p:nvSpPr>
          <p:cNvPr id="2" name="标题 1">
            <a:extLst>
              <a:ext uri="{FF2B5EF4-FFF2-40B4-BE49-F238E27FC236}">
                <a16:creationId xmlns:a16="http://schemas.microsoft.com/office/drawing/2014/main" id="{DAE7E474-7B4B-5A37-47E3-BB40EA881387}"/>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7.4 </a:t>
            </a:r>
            <a:r>
              <a:rPr lang="zh-CN" altLang="en-US" sz="2800" dirty="0">
                <a:latin typeface="+mj-ea"/>
                <a:cs typeface="+mn-ea"/>
                <a:sym typeface="+mn-lt"/>
              </a:rPr>
              <a:t>综合练习</a:t>
            </a:r>
          </a:p>
        </p:txBody>
      </p:sp>
      <p:sp>
        <p:nvSpPr>
          <p:cNvPr id="5" name="标题 3">
            <a:extLst>
              <a:ext uri="{FF2B5EF4-FFF2-40B4-BE49-F238E27FC236}">
                <a16:creationId xmlns:a16="http://schemas.microsoft.com/office/drawing/2014/main" id="{C28260D1-E100-FEE3-BBCD-620863CAC624}"/>
              </a:ext>
            </a:extLst>
          </p:cNvPr>
          <p:cNvSpPr txBox="1">
            <a:spLocks/>
          </p:cNvSpPr>
          <p:nvPr/>
        </p:nvSpPr>
        <p:spPr>
          <a:xfrm>
            <a:off x="4117374" y="1214297"/>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Tree>
    <p:extLst>
      <p:ext uri="{BB962C8B-B14F-4D97-AF65-F5344CB8AC3E}">
        <p14:creationId xmlns:p14="http://schemas.microsoft.com/office/powerpoint/2010/main" val="26453914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4117374" y="1184941"/>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加工程序</a:t>
            </a:r>
          </a:p>
        </p:txBody>
      </p:sp>
      <p:sp>
        <p:nvSpPr>
          <p:cNvPr id="2" name="文本占位符 5">
            <a:extLst>
              <a:ext uri="{FF2B5EF4-FFF2-40B4-BE49-F238E27FC236}">
                <a16:creationId xmlns:a16="http://schemas.microsoft.com/office/drawing/2014/main" id="{EDECEB0E-420F-1642-8AA1-F90AE1A0FC33}"/>
              </a:ext>
            </a:extLst>
          </p:cNvPr>
          <p:cNvSpPr txBox="1"/>
          <p:nvPr/>
        </p:nvSpPr>
        <p:spPr>
          <a:xfrm>
            <a:off x="811466" y="1819813"/>
            <a:ext cx="2644003" cy="18577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确定工件坐标系</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以工件右端面和轴心线的交点为工件原点，建立工件坐标系</a:t>
            </a:r>
            <a:endParaRPr lang="en-US" altLang="zh-CN" dirty="0">
              <a:solidFill>
                <a:srgbClr val="221E1F"/>
              </a:solidFill>
              <a:latin typeface="方正书宋"/>
            </a:endParaRPr>
          </a:p>
          <a:p>
            <a:pPr marL="0" indent="0" algn="just">
              <a:lnSpc>
                <a:spcPct val="130000"/>
              </a:lnSpc>
              <a:spcBef>
                <a:spcPts val="0"/>
              </a:spcBef>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参考程序</a:t>
            </a:r>
            <a:endParaRPr lang="en-US" altLang="zh-CN" b="1" dirty="0">
              <a:solidFill>
                <a:schemeClr val="accent1"/>
              </a:solidFill>
              <a:latin typeface="方正书宋"/>
            </a:endParaRPr>
          </a:p>
        </p:txBody>
      </p:sp>
      <p:sp>
        <p:nvSpPr>
          <p:cNvPr id="8" name="文本框 7">
            <a:extLst>
              <a:ext uri="{FF2B5EF4-FFF2-40B4-BE49-F238E27FC236}">
                <a16:creationId xmlns:a16="http://schemas.microsoft.com/office/drawing/2014/main" id="{04E9DB8E-34DF-BA85-CDA0-AFEA25EEE5A3}"/>
              </a:ext>
            </a:extLst>
          </p:cNvPr>
          <p:cNvSpPr txBox="1"/>
          <p:nvPr/>
        </p:nvSpPr>
        <p:spPr>
          <a:xfrm>
            <a:off x="3957125" y="2112409"/>
            <a:ext cx="3725436" cy="3323987"/>
          </a:xfrm>
          <a:prstGeom prst="rect">
            <a:avLst/>
          </a:prstGeom>
          <a:noFill/>
          <a:ln w="19050">
            <a:solidFill>
              <a:schemeClr val="tx1"/>
            </a:solidFill>
          </a:ln>
        </p:spPr>
        <p:txBody>
          <a:bodyPr wrap="square">
            <a:spAutoFit/>
          </a:bodyPr>
          <a:lstStyle/>
          <a:p>
            <a:pPr algn="just"/>
            <a:endParaRPr lang="en-US" altLang="zh-CN" sz="1400" b="0" i="0" u="none" strike="noStrike" baseline="0" dirty="0">
              <a:solidFill>
                <a:srgbClr val="221E1F"/>
              </a:solidFill>
              <a:latin typeface="方正细黑一"/>
            </a:endParaRPr>
          </a:p>
          <a:p>
            <a:pPr algn="just"/>
            <a:r>
              <a:rPr lang="en-US" altLang="zh-CN" sz="1400" b="0" i="0" u="none" strike="noStrike" baseline="0" dirty="0">
                <a:solidFill>
                  <a:srgbClr val="221E1F"/>
                </a:solidFill>
                <a:latin typeface="方正细黑一萀"/>
              </a:rPr>
              <a:t>O7001</a:t>
            </a:r>
            <a:r>
              <a:rPr lang="zh-CN" altLang="en-US" sz="1400" b="0" i="0" u="none" strike="noStrike" baseline="0" dirty="0">
                <a:solidFill>
                  <a:srgbClr val="221E1F"/>
                </a:solidFill>
                <a:latin typeface="方正细黑一萀"/>
              </a:rPr>
              <a:t>； </a:t>
            </a:r>
          </a:p>
          <a:p>
            <a:pPr algn="just"/>
            <a:r>
              <a:rPr lang="pt-BR" altLang="zh-CN" sz="1400" b="0" i="0" u="none" strike="noStrike" baseline="0" dirty="0">
                <a:solidFill>
                  <a:srgbClr val="221E1F"/>
                </a:solidFill>
                <a:latin typeface="方正细黑一萀"/>
              </a:rPr>
              <a:t>N10 G21 G40 G97 G99</a:t>
            </a:r>
            <a:r>
              <a:rPr lang="zh-CN" altLang="pt-BR"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N20 M03 S400 T0101</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N30 G00 X65.0 Z5.0</a:t>
            </a:r>
            <a:r>
              <a:rPr lang="zh-CN" altLang="en-US" sz="1400" b="0" i="0" u="none" strike="noStrike" baseline="0" dirty="0">
                <a:solidFill>
                  <a:srgbClr val="221E1F"/>
                </a:solidFill>
                <a:latin typeface="方正细黑一萀"/>
              </a:rPr>
              <a:t>； </a:t>
            </a:r>
          </a:p>
          <a:p>
            <a:pPr algn="just"/>
            <a:r>
              <a:rPr lang="pl-PL" altLang="zh-CN" sz="1400" b="0" i="0" u="none" strike="noStrike" baseline="0" dirty="0">
                <a:solidFill>
                  <a:srgbClr val="221E1F"/>
                </a:solidFill>
                <a:latin typeface="方正细黑一萀"/>
              </a:rPr>
              <a:t>N40 G94 X-1.0 Z0 F0.15</a:t>
            </a:r>
            <a:r>
              <a:rPr lang="zh-CN" altLang="pl-PL"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N50 G72 W2.0 R1.0</a:t>
            </a:r>
            <a:r>
              <a:rPr lang="zh-CN" altLang="en-US" sz="1400" b="0" i="0" u="none" strike="noStrike" baseline="0" dirty="0">
                <a:solidFill>
                  <a:srgbClr val="221E1F"/>
                </a:solidFill>
                <a:latin typeface="方正细黑一萀"/>
              </a:rPr>
              <a:t>； </a:t>
            </a:r>
          </a:p>
          <a:p>
            <a:pPr algn="just"/>
            <a:r>
              <a:rPr lang="pl-PL" altLang="zh-CN" sz="1400" b="0" i="0" u="none" strike="noStrike" baseline="0" dirty="0">
                <a:solidFill>
                  <a:srgbClr val="221E1F"/>
                </a:solidFill>
                <a:latin typeface="方正细黑一萀"/>
              </a:rPr>
              <a:t>N60 G72 P70 Q110 U0.4 W0.2 F0.2</a:t>
            </a:r>
            <a:r>
              <a:rPr lang="zh-CN" altLang="pl-PL"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N70 G41 G00 Z-15.0 S1000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N80 G01 X54.0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N90 Z-9.0 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N100 X35.0 Z-5.0 </a:t>
            </a:r>
            <a:r>
              <a:rPr lang="zh-CN" altLang="en-US" sz="1400" b="0" i="0" u="none" strike="noStrike" baseline="0" dirty="0">
                <a:solidFill>
                  <a:srgbClr val="221E1F"/>
                </a:solidFill>
                <a:latin typeface="方正细黑一萀"/>
              </a:rPr>
              <a:t>； </a:t>
            </a:r>
          </a:p>
          <a:p>
            <a:r>
              <a:rPr lang="en-US" altLang="zh-CN" sz="1400" b="0" i="0" u="none" strike="noStrike" baseline="0" dirty="0">
                <a:solidFill>
                  <a:srgbClr val="221E1F"/>
                </a:solidFill>
                <a:latin typeface="方正细黑一萀"/>
              </a:rPr>
              <a:t>N110 Z5.0</a:t>
            </a:r>
            <a:r>
              <a:rPr lang="zh-CN" altLang="en-US" sz="1400" b="0" i="0" u="none" strike="noStrike" baseline="0" dirty="0">
                <a:solidFill>
                  <a:srgbClr val="221E1F"/>
                </a:solidFill>
                <a:latin typeface="方正细黑一萀"/>
              </a:rPr>
              <a:t>； 	</a:t>
            </a:r>
          </a:p>
          <a:p>
            <a:r>
              <a:rPr lang="zh-CN" altLang="en-US" sz="1400" b="0" i="0" u="none" strike="noStrike" baseline="0" dirty="0">
                <a:solidFill>
                  <a:srgbClr val="221E1F"/>
                </a:solidFill>
                <a:latin typeface="方正细黑一"/>
              </a:rPr>
              <a:t>	</a:t>
            </a:r>
          </a:p>
          <a:p>
            <a:r>
              <a:rPr lang="zh-CN" altLang="pt-BR" sz="1400" b="0" i="0" u="none" strike="noStrike" baseline="0" dirty="0">
                <a:solidFill>
                  <a:srgbClr val="221E1F"/>
                </a:solidFill>
                <a:latin typeface="方正细黑一"/>
              </a:rPr>
              <a:t> </a:t>
            </a:r>
          </a:p>
        </p:txBody>
      </p:sp>
      <p:sp>
        <p:nvSpPr>
          <p:cNvPr id="10" name="文本框 9">
            <a:extLst>
              <a:ext uri="{FF2B5EF4-FFF2-40B4-BE49-F238E27FC236}">
                <a16:creationId xmlns:a16="http://schemas.microsoft.com/office/drawing/2014/main" id="{82DC4B5D-DF9F-C1A1-AF44-4F197D5C0AF9}"/>
              </a:ext>
            </a:extLst>
          </p:cNvPr>
          <p:cNvSpPr txBox="1"/>
          <p:nvPr/>
        </p:nvSpPr>
        <p:spPr>
          <a:xfrm>
            <a:off x="7682561" y="2112409"/>
            <a:ext cx="4342826" cy="3323987"/>
          </a:xfrm>
          <a:prstGeom prst="rect">
            <a:avLst/>
          </a:prstGeom>
          <a:noFill/>
          <a:ln w="19050">
            <a:solidFill>
              <a:schemeClr val="tx1"/>
            </a:solidFill>
          </a:ln>
        </p:spPr>
        <p:txBody>
          <a:bodyPr wrap="square">
            <a:spAutoFit/>
          </a:bodyPr>
          <a:lstStyle/>
          <a:p>
            <a:pPr algn="just"/>
            <a:endParaRPr lang="en-US" altLang="zh-CN" sz="1400" b="0" i="0" u="none" strike="noStrike" baseline="0" dirty="0">
              <a:solidFill>
                <a:srgbClr val="221E1F"/>
              </a:solidFill>
              <a:latin typeface="+mn-ea"/>
            </a:endParaRPr>
          </a:p>
          <a:p>
            <a:pPr algn="just"/>
            <a:endParaRPr lang="en-US" altLang="zh-CN" sz="1400" b="0" i="0" u="none" strike="noStrike" baseline="0" dirty="0">
              <a:solidFill>
                <a:srgbClr val="221E1F"/>
              </a:solidFill>
              <a:latin typeface="方正细黑一"/>
            </a:endParaRPr>
          </a:p>
          <a:p>
            <a:pPr algn="just"/>
            <a:r>
              <a:rPr lang="zh-CN" altLang="en-US" sz="1400" b="0" i="0" u="none" strike="noStrike" baseline="0" dirty="0">
                <a:solidFill>
                  <a:srgbClr val="221E1F"/>
                </a:solidFill>
                <a:latin typeface="方正细黑一萀"/>
              </a:rPr>
              <a:t>初始化程序</a:t>
            </a:r>
          </a:p>
          <a:p>
            <a:pPr algn="just"/>
            <a:r>
              <a:rPr lang="zh-CN" altLang="en-US" sz="1400" b="0" i="0" u="none" strike="noStrike" baseline="0" dirty="0">
                <a:solidFill>
                  <a:srgbClr val="221E1F"/>
                </a:solidFill>
                <a:latin typeface="方正细黑一萀"/>
              </a:rPr>
              <a:t>主轴正转，</a:t>
            </a:r>
            <a:r>
              <a:rPr lang="en-US" altLang="zh-CN" sz="1400" b="0" i="0" u="none" strike="noStrike" baseline="0" dirty="0">
                <a:solidFill>
                  <a:srgbClr val="221E1F"/>
                </a:solidFill>
                <a:latin typeface="方正细黑一萀"/>
              </a:rPr>
              <a:t>400r/min</a:t>
            </a:r>
            <a:r>
              <a:rPr lang="zh-CN" altLang="en-US" sz="1400" b="0" i="0" u="none" strike="noStrike" baseline="0" dirty="0">
                <a:solidFill>
                  <a:srgbClr val="221E1F"/>
                </a:solidFill>
                <a:latin typeface="方正细黑一萀"/>
              </a:rPr>
              <a:t>，换</a:t>
            </a:r>
            <a:r>
              <a:rPr lang="en-US" altLang="zh-CN" sz="1400" b="0" i="0" u="none" strike="noStrike" baseline="0" dirty="0">
                <a:solidFill>
                  <a:srgbClr val="221E1F"/>
                </a:solidFill>
                <a:latin typeface="方正细黑一萀"/>
              </a:rPr>
              <a:t>1 </a:t>
            </a:r>
            <a:r>
              <a:rPr lang="zh-CN" altLang="en-US" sz="1400" b="0" i="0" u="none" strike="noStrike" baseline="0" dirty="0">
                <a:solidFill>
                  <a:srgbClr val="221E1F"/>
                </a:solidFill>
                <a:latin typeface="方正细黑一萀"/>
              </a:rPr>
              <a:t>号刀</a:t>
            </a:r>
          </a:p>
          <a:p>
            <a:pPr algn="just"/>
            <a:r>
              <a:rPr lang="zh-CN" altLang="en-US" sz="1400" b="0" i="0" u="none" strike="noStrike" baseline="0" dirty="0">
                <a:solidFill>
                  <a:srgbClr val="221E1F"/>
                </a:solidFill>
                <a:latin typeface="方正细黑一萀"/>
              </a:rPr>
              <a:t>快移至循环起点</a:t>
            </a:r>
          </a:p>
          <a:p>
            <a:pPr algn="just"/>
            <a:r>
              <a:rPr lang="zh-CN" altLang="en-US" sz="1400" b="0" i="0" u="none" strike="noStrike" baseline="0" dirty="0">
                <a:solidFill>
                  <a:srgbClr val="221E1F"/>
                </a:solidFill>
                <a:latin typeface="方正细黑一萀"/>
              </a:rPr>
              <a:t>车端面</a:t>
            </a:r>
          </a:p>
          <a:p>
            <a:r>
              <a:rPr lang="zh-CN" altLang="en-US" sz="1400" b="0" i="0" u="none" strike="noStrike" baseline="0" dirty="0">
                <a:solidFill>
                  <a:srgbClr val="221E1F"/>
                </a:solidFill>
                <a:latin typeface="方正细黑一萀"/>
              </a:rPr>
              <a:t>粗车</a:t>
            </a:r>
            <a:r>
              <a:rPr lang="en-US" altLang="zh-CN" sz="1400" b="0" i="1" u="none" strike="noStrike" baseline="0" dirty="0">
                <a:solidFill>
                  <a:srgbClr val="221E1F"/>
                </a:solidFill>
                <a:latin typeface="Times New Roman" panose="02020603050405020304" pitchFamily="18" charset="0"/>
              </a:rPr>
              <a:t>Z </a:t>
            </a:r>
            <a:r>
              <a:rPr lang="zh-CN" altLang="en-US" sz="1400" b="0" i="0" u="none" strike="noStrike" baseline="0" dirty="0">
                <a:solidFill>
                  <a:srgbClr val="221E1F"/>
                </a:solidFill>
                <a:latin typeface="方正细黑一萀"/>
              </a:rPr>
              <a:t>向进刀</a:t>
            </a:r>
            <a:r>
              <a:rPr lang="en-US" altLang="zh-CN" sz="1400" b="0" i="0" u="none" strike="noStrike" baseline="0" dirty="0">
                <a:solidFill>
                  <a:srgbClr val="221E1F"/>
                </a:solidFill>
                <a:latin typeface="方正细黑一萀"/>
              </a:rPr>
              <a:t>2.0mm</a:t>
            </a:r>
            <a:r>
              <a:rPr lang="zh-CN" altLang="en-US" sz="1400" b="0" i="0" u="none" strike="noStrike" baseline="0" dirty="0">
                <a:solidFill>
                  <a:srgbClr val="221E1F"/>
                </a:solidFill>
                <a:latin typeface="方正细黑一萀"/>
              </a:rPr>
              <a:t>，退刀</a:t>
            </a:r>
            <a:r>
              <a:rPr lang="en-US" altLang="zh-CN" sz="1400" b="0" i="0" u="none" strike="noStrike" baseline="0" dirty="0">
                <a:solidFill>
                  <a:srgbClr val="221E1F"/>
                </a:solidFill>
                <a:latin typeface="方正细黑一萀"/>
              </a:rPr>
              <a:t>1.0mm 	</a:t>
            </a:r>
          </a:p>
          <a:p>
            <a:r>
              <a:rPr lang="zh-CN" altLang="en-US" sz="1400" b="0" i="0" u="none" strike="noStrike" baseline="0" dirty="0">
                <a:solidFill>
                  <a:srgbClr val="221E1F"/>
                </a:solidFill>
                <a:latin typeface="方正细黑一"/>
              </a:rPr>
              <a:t>主轴正转，</a:t>
            </a:r>
            <a:r>
              <a:rPr lang="en-US" altLang="zh-CN" sz="1400" b="0" i="0" u="none" strike="noStrike" baseline="0" dirty="0">
                <a:solidFill>
                  <a:srgbClr val="221E1F"/>
                </a:solidFill>
                <a:latin typeface="方正细黑一"/>
              </a:rPr>
              <a:t>800r/min</a:t>
            </a:r>
            <a:r>
              <a:rPr lang="zh-CN" altLang="en-US" sz="1400" b="0" i="0" u="none" strike="noStrike" baseline="0" dirty="0">
                <a:solidFill>
                  <a:srgbClr val="221E1F"/>
                </a:solidFill>
                <a:latin typeface="方正细黑一"/>
              </a:rPr>
              <a:t>，换</a:t>
            </a:r>
            <a:r>
              <a:rPr lang="en-US" altLang="zh-CN" sz="1400" b="0" i="0" u="none" strike="noStrike" baseline="0" dirty="0">
                <a:solidFill>
                  <a:srgbClr val="221E1F"/>
                </a:solidFill>
                <a:latin typeface="方正细黑一"/>
              </a:rPr>
              <a:t>1 </a:t>
            </a:r>
            <a:r>
              <a:rPr lang="zh-CN" altLang="en-US" sz="1400" b="0" i="0" u="none" strike="noStrike" baseline="0" dirty="0">
                <a:solidFill>
                  <a:srgbClr val="221E1F"/>
                </a:solidFill>
                <a:latin typeface="方正细黑一"/>
              </a:rPr>
              <a:t>号刀	</a:t>
            </a:r>
          </a:p>
          <a:p>
            <a:endParaRPr lang="en-US" altLang="zh-CN" sz="1400" b="0" i="0" u="none" strike="noStrike" baseline="0" dirty="0">
              <a:solidFill>
                <a:srgbClr val="221E1F"/>
              </a:solidFill>
              <a:latin typeface="方正细黑一"/>
            </a:endParaRPr>
          </a:p>
          <a:p>
            <a:endParaRPr lang="en-US" altLang="zh-CN" sz="1400" dirty="0">
              <a:solidFill>
                <a:srgbClr val="221E1F"/>
              </a:solidFill>
              <a:latin typeface="方正细黑一"/>
            </a:endParaRPr>
          </a:p>
          <a:p>
            <a:endParaRPr lang="en-US" altLang="zh-CN" sz="1400" b="0" i="0" u="none" strike="noStrike" baseline="0" dirty="0">
              <a:solidFill>
                <a:srgbClr val="221E1F"/>
              </a:solidFill>
              <a:latin typeface="方正细黑一"/>
            </a:endParaRPr>
          </a:p>
          <a:p>
            <a:endParaRPr lang="en-US" altLang="zh-CN" sz="1400" dirty="0">
              <a:solidFill>
                <a:srgbClr val="221E1F"/>
              </a:solidFill>
              <a:latin typeface="方正细黑一"/>
            </a:endParaRPr>
          </a:p>
          <a:p>
            <a:endParaRPr lang="en-US" altLang="zh-CN" sz="1400" b="0" i="0" u="none" strike="noStrike" baseline="0" dirty="0">
              <a:solidFill>
                <a:srgbClr val="221E1F"/>
              </a:solidFill>
              <a:latin typeface="方正细黑一"/>
            </a:endParaRPr>
          </a:p>
          <a:p>
            <a:endParaRPr lang="en-US" altLang="zh-CN" sz="1400" dirty="0">
              <a:solidFill>
                <a:srgbClr val="221E1F"/>
              </a:solidFill>
              <a:latin typeface="方正细黑一"/>
            </a:endParaRPr>
          </a:p>
          <a:p>
            <a:r>
              <a:rPr lang="zh-CN" altLang="en-US" sz="1400" b="0" i="0" u="none" strike="noStrike" baseline="0" dirty="0">
                <a:solidFill>
                  <a:srgbClr val="221E1F"/>
                </a:solidFill>
                <a:latin typeface="方正细黑一"/>
              </a:rPr>
              <a:t>	</a:t>
            </a:r>
          </a:p>
        </p:txBody>
      </p:sp>
      <p:sp>
        <p:nvSpPr>
          <p:cNvPr id="5" name="标题 1">
            <a:extLst>
              <a:ext uri="{FF2B5EF4-FFF2-40B4-BE49-F238E27FC236}">
                <a16:creationId xmlns:a16="http://schemas.microsoft.com/office/drawing/2014/main" id="{36A7FD06-832D-9F54-B630-E1387AB15BE6}"/>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7.4 </a:t>
            </a:r>
            <a:r>
              <a:rPr lang="zh-CN" altLang="en-US" sz="2800" dirty="0">
                <a:latin typeface="+mj-ea"/>
                <a:cs typeface="+mn-ea"/>
                <a:sym typeface="+mn-lt"/>
              </a:rPr>
              <a:t>综合练习</a:t>
            </a:r>
          </a:p>
        </p:txBody>
      </p:sp>
    </p:spTree>
    <p:extLst>
      <p:ext uri="{BB962C8B-B14F-4D97-AF65-F5344CB8AC3E}">
        <p14:creationId xmlns:p14="http://schemas.microsoft.com/office/powerpoint/2010/main" val="20303800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2" name="文本占位符 5">
            <a:extLst>
              <a:ext uri="{FF2B5EF4-FFF2-40B4-BE49-F238E27FC236}">
                <a16:creationId xmlns:a16="http://schemas.microsoft.com/office/drawing/2014/main" id="{EDECEB0E-420F-1642-8AA1-F90AE1A0FC33}"/>
              </a:ext>
            </a:extLst>
          </p:cNvPr>
          <p:cNvSpPr txBox="1"/>
          <p:nvPr/>
        </p:nvSpPr>
        <p:spPr>
          <a:xfrm>
            <a:off x="811466" y="1819813"/>
            <a:ext cx="2644003" cy="18577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确定工件坐标系</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以工件右端面和轴心线的交点为工件原点，建立工件坐标系</a:t>
            </a:r>
            <a:endParaRPr lang="en-US" altLang="zh-CN" dirty="0">
              <a:solidFill>
                <a:srgbClr val="221E1F"/>
              </a:solidFill>
              <a:latin typeface="方正书宋"/>
            </a:endParaRPr>
          </a:p>
          <a:p>
            <a:pPr marL="0" indent="0" algn="just">
              <a:lnSpc>
                <a:spcPct val="130000"/>
              </a:lnSpc>
              <a:spcBef>
                <a:spcPts val="0"/>
              </a:spcBef>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参考程序</a:t>
            </a:r>
            <a:endParaRPr lang="en-US" altLang="zh-CN" b="1" dirty="0">
              <a:solidFill>
                <a:schemeClr val="accent1"/>
              </a:solidFill>
              <a:latin typeface="方正书宋"/>
            </a:endParaRPr>
          </a:p>
        </p:txBody>
      </p:sp>
      <p:sp>
        <p:nvSpPr>
          <p:cNvPr id="8" name="文本框 7">
            <a:extLst>
              <a:ext uri="{FF2B5EF4-FFF2-40B4-BE49-F238E27FC236}">
                <a16:creationId xmlns:a16="http://schemas.microsoft.com/office/drawing/2014/main" id="{04E9DB8E-34DF-BA85-CDA0-AFEA25EEE5A3}"/>
              </a:ext>
            </a:extLst>
          </p:cNvPr>
          <p:cNvSpPr txBox="1"/>
          <p:nvPr/>
        </p:nvSpPr>
        <p:spPr>
          <a:xfrm>
            <a:off x="3957125" y="2112409"/>
            <a:ext cx="3725436" cy="3754874"/>
          </a:xfrm>
          <a:prstGeom prst="rect">
            <a:avLst/>
          </a:prstGeom>
          <a:noFill/>
          <a:ln w="19050">
            <a:solidFill>
              <a:schemeClr val="tx1"/>
            </a:solidFill>
          </a:ln>
        </p:spPr>
        <p:txBody>
          <a:bodyPr wrap="square">
            <a:spAutoFit/>
          </a:bodyPr>
          <a:lstStyle/>
          <a:p>
            <a:pPr algn="just"/>
            <a:endParaRPr lang="en-US" altLang="zh-CN" sz="1400" b="0" i="0" u="none" strike="noStrike" baseline="0" dirty="0">
              <a:solidFill>
                <a:srgbClr val="221E1F"/>
              </a:solidFill>
              <a:latin typeface="方正细黑一"/>
            </a:endParaRPr>
          </a:p>
          <a:p>
            <a:pPr algn="just"/>
            <a:r>
              <a:rPr lang="pt-BR" altLang="zh-CN" sz="1400" b="0" i="0" u="none" strike="noStrike" baseline="0" dirty="0">
                <a:solidFill>
                  <a:srgbClr val="221E1F"/>
                </a:solidFill>
                <a:latin typeface="方正细黑一萀"/>
              </a:rPr>
              <a:t>N120 G70 P70 Q110 F0.1</a:t>
            </a:r>
            <a:r>
              <a:rPr lang="zh-CN" altLang="pt-BR" sz="1400" b="0" i="0" u="none" strike="noStrike" baseline="0" dirty="0">
                <a:solidFill>
                  <a:srgbClr val="221E1F"/>
                </a:solidFill>
                <a:latin typeface="方正细黑一萀"/>
              </a:rPr>
              <a:t>； </a:t>
            </a:r>
          </a:p>
          <a:p>
            <a:pPr algn="just"/>
            <a:r>
              <a:rPr lang="pl-PL" altLang="zh-CN" sz="1400" b="0" i="0" u="none" strike="noStrike" baseline="0" dirty="0">
                <a:solidFill>
                  <a:srgbClr val="221E1F"/>
                </a:solidFill>
                <a:latin typeface="方正细黑一萀"/>
              </a:rPr>
              <a:t>N130 G40 G00 X100.0 Z50.0</a:t>
            </a:r>
            <a:r>
              <a:rPr lang="zh-CN" altLang="pl-PL"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N140 M03 S400 T0202 </a:t>
            </a:r>
          </a:p>
          <a:p>
            <a:pPr algn="just"/>
            <a:r>
              <a:rPr lang="en-US" altLang="zh-CN" sz="1400" b="0" i="0" u="none" strike="noStrike" baseline="0" dirty="0">
                <a:solidFill>
                  <a:srgbClr val="221E1F"/>
                </a:solidFill>
                <a:latin typeface="方正细黑一萀"/>
              </a:rPr>
              <a:t>N150 G00 X14.0 Z5.0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N160 G90 X19.5 F0.2</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N170 S1000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N180 X20.0 F0.1</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N190 G00 X100.0 Z50.0 </a:t>
            </a:r>
          </a:p>
          <a:p>
            <a:pPr algn="just"/>
            <a:r>
              <a:rPr lang="en-US" altLang="zh-CN" sz="1400" b="0" i="0" u="none" strike="noStrike" baseline="0" dirty="0">
                <a:solidFill>
                  <a:srgbClr val="221E1F"/>
                </a:solidFill>
                <a:latin typeface="方正细黑一萀"/>
              </a:rPr>
              <a:t>N200 M03 S400 T0303</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N210 G00 X65.0 Z5.0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N220 Z-18.0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N230 G01 X-1.0</a:t>
            </a:r>
            <a:r>
              <a:rPr lang="zh-CN" altLang="en-US" sz="1400" b="0" i="0" u="none" strike="noStrike" baseline="0" dirty="0">
                <a:solidFill>
                  <a:srgbClr val="221E1F"/>
                </a:solidFill>
                <a:latin typeface="方正细黑一萀"/>
              </a:rPr>
              <a:t>； </a:t>
            </a:r>
          </a:p>
          <a:p>
            <a:pPr algn="just"/>
            <a:r>
              <a:rPr lang="en-US" altLang="zh-CN" sz="1400" b="0" i="0" u="none" strike="noStrike" baseline="0" dirty="0">
                <a:solidFill>
                  <a:srgbClr val="221E1F"/>
                </a:solidFill>
                <a:latin typeface="方正细黑一萀"/>
              </a:rPr>
              <a:t>N240 G00 X100.0 </a:t>
            </a:r>
          </a:p>
          <a:p>
            <a:pPr algn="just"/>
            <a:r>
              <a:rPr lang="en-US" altLang="zh-CN" sz="1400" b="0" i="0" u="none" strike="noStrike" baseline="0" dirty="0">
                <a:solidFill>
                  <a:srgbClr val="221E1F"/>
                </a:solidFill>
                <a:latin typeface="方正细黑一萀"/>
              </a:rPr>
              <a:t>N250 Z100.0 </a:t>
            </a:r>
          </a:p>
          <a:p>
            <a:r>
              <a:rPr lang="en-US" altLang="zh-CN" sz="1400" b="0" i="0" u="none" strike="noStrike" baseline="0" dirty="0">
                <a:solidFill>
                  <a:srgbClr val="221E1F"/>
                </a:solidFill>
                <a:latin typeface="方正细黑一萀"/>
              </a:rPr>
              <a:t>N260 M30</a:t>
            </a:r>
            <a:r>
              <a:rPr lang="zh-CN" altLang="en-US" sz="1400" b="0" i="0" u="none" strike="noStrike" baseline="0" dirty="0">
                <a:solidFill>
                  <a:srgbClr val="221E1F"/>
                </a:solidFill>
                <a:latin typeface="方正细黑一萀"/>
              </a:rPr>
              <a:t>； 	</a:t>
            </a:r>
          </a:p>
          <a:p>
            <a:r>
              <a:rPr lang="zh-CN" altLang="en-US" sz="1400" b="0" i="0" u="none" strike="noStrike" baseline="0" dirty="0">
                <a:solidFill>
                  <a:srgbClr val="221E1F"/>
                </a:solidFill>
                <a:latin typeface="方正细黑一"/>
              </a:rPr>
              <a:t>	</a:t>
            </a:r>
          </a:p>
        </p:txBody>
      </p:sp>
      <p:sp>
        <p:nvSpPr>
          <p:cNvPr id="10" name="文本框 9">
            <a:extLst>
              <a:ext uri="{FF2B5EF4-FFF2-40B4-BE49-F238E27FC236}">
                <a16:creationId xmlns:a16="http://schemas.microsoft.com/office/drawing/2014/main" id="{82DC4B5D-DF9F-C1A1-AF44-4F197D5C0AF9}"/>
              </a:ext>
            </a:extLst>
          </p:cNvPr>
          <p:cNvSpPr txBox="1"/>
          <p:nvPr/>
        </p:nvSpPr>
        <p:spPr>
          <a:xfrm>
            <a:off x="7682561" y="2112409"/>
            <a:ext cx="3957248" cy="3754874"/>
          </a:xfrm>
          <a:prstGeom prst="rect">
            <a:avLst/>
          </a:prstGeom>
          <a:noFill/>
          <a:ln w="19050">
            <a:solidFill>
              <a:schemeClr val="tx1"/>
            </a:solidFill>
          </a:ln>
        </p:spPr>
        <p:txBody>
          <a:bodyPr wrap="square">
            <a:spAutoFit/>
          </a:bodyPr>
          <a:lstStyle/>
          <a:p>
            <a:pPr algn="just"/>
            <a:endParaRPr lang="en-US" altLang="zh-CN" sz="1400" b="0" i="0" u="none" strike="noStrike" baseline="0" dirty="0">
              <a:solidFill>
                <a:srgbClr val="221E1F"/>
              </a:solidFill>
              <a:latin typeface="方正细黑一"/>
            </a:endParaRPr>
          </a:p>
          <a:p>
            <a:pPr algn="just"/>
            <a:r>
              <a:rPr lang="zh-CN" altLang="en-US" sz="1400" b="0" i="0" u="none" strike="noStrike" baseline="0" dirty="0">
                <a:solidFill>
                  <a:srgbClr val="221E1F"/>
                </a:solidFill>
                <a:latin typeface="方正细黑一萀"/>
              </a:rPr>
              <a:t>精加工循环</a:t>
            </a:r>
          </a:p>
          <a:p>
            <a:pPr algn="just"/>
            <a:r>
              <a:rPr lang="zh-CN" altLang="en-US" sz="1400" b="0" i="0" u="none" strike="noStrike" baseline="0" dirty="0">
                <a:solidFill>
                  <a:srgbClr val="221E1F"/>
                </a:solidFill>
                <a:latin typeface="方正细黑一萀"/>
              </a:rPr>
              <a:t>快退至换刀点</a:t>
            </a:r>
          </a:p>
          <a:p>
            <a:pPr algn="just"/>
            <a:r>
              <a:rPr lang="zh-CN" altLang="en-US" sz="1400" b="0" i="0" u="none" strike="noStrike" baseline="0" dirty="0">
                <a:solidFill>
                  <a:srgbClr val="221E1F"/>
                </a:solidFill>
                <a:latin typeface="方正细黑一萀"/>
              </a:rPr>
              <a:t>换</a:t>
            </a:r>
            <a:r>
              <a:rPr lang="en-US" altLang="zh-CN" sz="1400" b="0" i="0" u="none" strike="noStrike" baseline="0" dirty="0">
                <a:solidFill>
                  <a:srgbClr val="221E1F"/>
                </a:solidFill>
                <a:latin typeface="方正细黑一萀"/>
              </a:rPr>
              <a:t>2 </a:t>
            </a:r>
            <a:r>
              <a:rPr lang="zh-CN" altLang="en-US" sz="1400" b="0" i="0" u="none" strike="noStrike" baseline="0" dirty="0">
                <a:solidFill>
                  <a:srgbClr val="221E1F"/>
                </a:solidFill>
                <a:latin typeface="方正细黑一萀"/>
              </a:rPr>
              <a:t>号刀</a:t>
            </a:r>
          </a:p>
          <a:p>
            <a:pPr algn="just"/>
            <a:endParaRPr lang="en-US" altLang="zh-CN" sz="1400" b="0" i="0" u="none" strike="noStrike" baseline="0" dirty="0">
              <a:solidFill>
                <a:srgbClr val="221E1F"/>
              </a:solidFill>
              <a:latin typeface="方正细黑一萀"/>
            </a:endParaRPr>
          </a:p>
          <a:p>
            <a:pPr algn="just"/>
            <a:r>
              <a:rPr lang="zh-CN" altLang="en-US" sz="1400" b="0" i="0" u="none" strike="noStrike" baseline="0" dirty="0">
                <a:solidFill>
                  <a:srgbClr val="221E1F"/>
                </a:solidFill>
                <a:latin typeface="方正细黑一萀"/>
              </a:rPr>
              <a:t>粗加工内孔</a:t>
            </a:r>
          </a:p>
          <a:p>
            <a:pPr algn="just"/>
            <a:r>
              <a:rPr lang="zh-CN" altLang="en-US" sz="1400" b="0" i="0" u="none" strike="noStrike" baseline="0" dirty="0">
                <a:solidFill>
                  <a:srgbClr val="221E1F"/>
                </a:solidFill>
                <a:latin typeface="方正细黑一萀"/>
              </a:rPr>
              <a:t>精加工内孔</a:t>
            </a:r>
          </a:p>
          <a:p>
            <a:pPr algn="just"/>
            <a:endParaRPr lang="en-US" altLang="zh-CN" sz="1400" b="0" i="0" u="none" strike="noStrike" baseline="0" dirty="0">
              <a:solidFill>
                <a:srgbClr val="221E1F"/>
              </a:solidFill>
              <a:latin typeface="方正细黑一萀"/>
            </a:endParaRPr>
          </a:p>
          <a:p>
            <a:pPr algn="just"/>
            <a:endParaRPr lang="en-US" altLang="zh-CN" sz="1400" dirty="0">
              <a:solidFill>
                <a:srgbClr val="221E1F"/>
              </a:solidFill>
              <a:latin typeface="方正细黑一萀"/>
            </a:endParaRPr>
          </a:p>
          <a:p>
            <a:pPr algn="just"/>
            <a:r>
              <a:rPr lang="zh-CN" altLang="en-US" sz="1400" b="0" i="0" u="none" strike="noStrike" baseline="0" dirty="0">
                <a:solidFill>
                  <a:srgbClr val="221E1F"/>
                </a:solidFill>
                <a:latin typeface="方正细黑一萀"/>
              </a:rPr>
              <a:t>换</a:t>
            </a:r>
            <a:r>
              <a:rPr lang="en-US" altLang="zh-CN" sz="1400" b="0" i="0" u="none" strike="noStrike" baseline="0" dirty="0">
                <a:solidFill>
                  <a:srgbClr val="221E1F"/>
                </a:solidFill>
                <a:latin typeface="方正细黑一萀"/>
              </a:rPr>
              <a:t>3 </a:t>
            </a:r>
            <a:r>
              <a:rPr lang="zh-CN" altLang="en-US" sz="1400" b="0" i="0" u="none" strike="noStrike" baseline="0" dirty="0">
                <a:solidFill>
                  <a:srgbClr val="221E1F"/>
                </a:solidFill>
                <a:latin typeface="方正细黑一萀"/>
              </a:rPr>
              <a:t>号刀</a:t>
            </a:r>
          </a:p>
          <a:p>
            <a:pPr algn="just"/>
            <a:endParaRPr lang="en-US" altLang="zh-CN" sz="1400" b="0" i="0" u="none" strike="noStrike" baseline="0" dirty="0">
              <a:solidFill>
                <a:srgbClr val="221E1F"/>
              </a:solidFill>
              <a:latin typeface="方正细黑一萀"/>
            </a:endParaRPr>
          </a:p>
          <a:p>
            <a:pPr algn="just"/>
            <a:endParaRPr lang="en-US" altLang="zh-CN" sz="1400" dirty="0">
              <a:solidFill>
                <a:srgbClr val="221E1F"/>
              </a:solidFill>
              <a:latin typeface="方正细黑一萀"/>
            </a:endParaRPr>
          </a:p>
          <a:p>
            <a:pPr algn="just"/>
            <a:r>
              <a:rPr lang="zh-CN" altLang="en-US" sz="1400" b="0" i="0" u="none" strike="noStrike" baseline="0" dirty="0">
                <a:solidFill>
                  <a:srgbClr val="221E1F"/>
                </a:solidFill>
                <a:latin typeface="方正细黑一萀"/>
              </a:rPr>
              <a:t>切断工件</a:t>
            </a:r>
          </a:p>
          <a:p>
            <a:endParaRPr lang="en-US" altLang="zh-CN" sz="1400" b="0" i="0" u="none" strike="noStrike" baseline="0" dirty="0">
              <a:solidFill>
                <a:srgbClr val="221E1F"/>
              </a:solidFill>
              <a:latin typeface="方正细黑一萀"/>
            </a:endParaRPr>
          </a:p>
          <a:p>
            <a:endParaRPr lang="en-US" altLang="zh-CN" sz="1400" dirty="0">
              <a:solidFill>
                <a:srgbClr val="221E1F"/>
              </a:solidFill>
              <a:latin typeface="方正细黑一萀"/>
            </a:endParaRPr>
          </a:p>
          <a:p>
            <a:r>
              <a:rPr lang="zh-CN" altLang="en-US" sz="1400" b="0" i="0" u="none" strike="noStrike" baseline="0" dirty="0">
                <a:solidFill>
                  <a:srgbClr val="221E1F"/>
                </a:solidFill>
                <a:latin typeface="方正细黑一萀"/>
              </a:rPr>
              <a:t>程序结束	</a:t>
            </a:r>
          </a:p>
          <a:p>
            <a:r>
              <a:rPr lang="zh-CN" altLang="en-US" sz="1400" b="0" i="0" u="none" strike="noStrike" baseline="0" dirty="0">
                <a:solidFill>
                  <a:srgbClr val="221E1F"/>
                </a:solidFill>
                <a:latin typeface="方正细黑一"/>
              </a:rPr>
              <a:t>	</a:t>
            </a:r>
          </a:p>
        </p:txBody>
      </p:sp>
      <p:sp>
        <p:nvSpPr>
          <p:cNvPr id="5" name="标题 1">
            <a:extLst>
              <a:ext uri="{FF2B5EF4-FFF2-40B4-BE49-F238E27FC236}">
                <a16:creationId xmlns:a16="http://schemas.microsoft.com/office/drawing/2014/main" id="{FA3F493D-5DE1-E6E2-1F3E-54FA537EAC8E}"/>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7.4 </a:t>
            </a:r>
            <a:r>
              <a:rPr lang="zh-CN" altLang="en-US" sz="2800" dirty="0">
                <a:latin typeface="+mj-ea"/>
                <a:cs typeface="+mn-ea"/>
                <a:sym typeface="+mn-lt"/>
              </a:rPr>
              <a:t>综合练习</a:t>
            </a:r>
          </a:p>
        </p:txBody>
      </p:sp>
      <p:sp>
        <p:nvSpPr>
          <p:cNvPr id="4" name="标题 3">
            <a:extLst>
              <a:ext uri="{FF2B5EF4-FFF2-40B4-BE49-F238E27FC236}">
                <a16:creationId xmlns:a16="http://schemas.microsoft.com/office/drawing/2014/main" id="{E9B1F501-A039-F90C-F3D4-9F83F6526F3E}"/>
              </a:ext>
            </a:extLst>
          </p:cNvPr>
          <p:cNvSpPr txBox="1">
            <a:spLocks/>
          </p:cNvSpPr>
          <p:nvPr/>
        </p:nvSpPr>
        <p:spPr>
          <a:xfrm>
            <a:off x="4117374" y="1184941"/>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加工程序</a:t>
            </a:r>
          </a:p>
        </p:txBody>
      </p:sp>
    </p:spTree>
    <p:extLst>
      <p:ext uri="{BB962C8B-B14F-4D97-AF65-F5344CB8AC3E}">
        <p14:creationId xmlns:p14="http://schemas.microsoft.com/office/powerpoint/2010/main" val="29896065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4117374" y="1155586"/>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实操加工</a:t>
            </a:r>
          </a:p>
        </p:txBody>
      </p:sp>
      <p:sp>
        <p:nvSpPr>
          <p:cNvPr id="12" name="文本占位符 5">
            <a:extLst>
              <a:ext uri="{FF2B5EF4-FFF2-40B4-BE49-F238E27FC236}">
                <a16:creationId xmlns:a16="http://schemas.microsoft.com/office/drawing/2014/main" id="{C475A55B-157E-DBB1-F56E-A37E6DE5940B}"/>
              </a:ext>
            </a:extLst>
          </p:cNvPr>
          <p:cNvSpPr txBox="1"/>
          <p:nvPr/>
        </p:nvSpPr>
        <p:spPr>
          <a:xfrm>
            <a:off x="623317" y="1679833"/>
            <a:ext cx="10455361" cy="257795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加工准备</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检查毛坯尺寸；</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开机、回参考点</a:t>
            </a:r>
            <a:r>
              <a:rPr lang="zh-CN" altLang="en-US" dirty="0">
                <a:solidFill>
                  <a:srgbClr val="221E1F"/>
                </a:solidFill>
                <a:latin typeface="方正书宋"/>
              </a:rPr>
              <a:t>；</a:t>
            </a:r>
            <a:endParaRPr lang="en-US" altLang="zh-CN"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输入程序。把编写好的程序通过数控面板输入数控车床；</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装夹工件。坯料装夹在三爪自定心卡盘中，用划线盘校正并夹紧；</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装夹刀具。把外圆刀、内孔车刀、</a:t>
            </a:r>
            <a:r>
              <a:rPr lang="en-US" altLang="zh-CN" sz="1800" b="0" i="0" u="none" strike="noStrike" baseline="0" dirty="0">
                <a:solidFill>
                  <a:srgbClr val="221E1F"/>
                </a:solidFill>
                <a:latin typeface="方正书宋"/>
              </a:rPr>
              <a:t> </a:t>
            </a:r>
            <a:r>
              <a:rPr lang="zh-CN" altLang="en-US" sz="1800" b="0" i="0" u="none" strike="noStrike" baseline="0" dirty="0">
                <a:solidFill>
                  <a:srgbClr val="221E1F"/>
                </a:solidFill>
                <a:latin typeface="方正书宋"/>
              </a:rPr>
              <a:t>切槽刀，依次装入</a:t>
            </a:r>
            <a:r>
              <a:rPr lang="en-US" altLang="zh-CN" sz="1800" b="0" i="0" u="none" strike="noStrike" baseline="0" dirty="0">
                <a:solidFill>
                  <a:srgbClr val="221E1F"/>
                </a:solidFill>
                <a:latin typeface="方正书宋"/>
              </a:rPr>
              <a:t>T01</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T02</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T03</a:t>
            </a:r>
            <a:r>
              <a:rPr lang="zh-CN" altLang="en-US" sz="1800" b="0" i="0" u="none" strike="noStrike" baseline="0" dirty="0">
                <a:solidFill>
                  <a:srgbClr val="221E1F"/>
                </a:solidFill>
                <a:latin typeface="方正书宋"/>
              </a:rPr>
              <a:t>号刀位。中心钻和麻花钻装夹在尾架套筒中。</a:t>
            </a:r>
            <a:endParaRPr lang="en-US" altLang="zh-CN" sz="1800" b="0" i="0" u="none" strike="noStrike" baseline="0" dirty="0">
              <a:solidFill>
                <a:srgbClr val="221E1F"/>
              </a:solidFill>
              <a:latin typeface="方正书宋"/>
            </a:endParaRPr>
          </a:p>
        </p:txBody>
      </p:sp>
      <p:sp>
        <p:nvSpPr>
          <p:cNvPr id="2" name="文本占位符 5">
            <a:extLst>
              <a:ext uri="{FF2B5EF4-FFF2-40B4-BE49-F238E27FC236}">
                <a16:creationId xmlns:a16="http://schemas.microsoft.com/office/drawing/2014/main" id="{567ECFB1-3FDC-E489-10A7-5C0530995CB5}"/>
              </a:ext>
            </a:extLst>
          </p:cNvPr>
          <p:cNvSpPr txBox="1"/>
          <p:nvPr/>
        </p:nvSpPr>
        <p:spPr>
          <a:xfrm>
            <a:off x="623317" y="4200593"/>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对刀</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三把刀依次采用试切法对刀，通过对刀把操作得到的零偏值分别输入到各自的补偿中，加工时调用。</a:t>
            </a:r>
            <a:endParaRPr lang="en-US" altLang="zh-CN" sz="1800" b="0" i="0" u="none" strike="noStrike" baseline="0" dirty="0">
              <a:solidFill>
                <a:srgbClr val="221E1F"/>
              </a:solidFill>
              <a:latin typeface="方正书宋"/>
            </a:endParaRPr>
          </a:p>
        </p:txBody>
      </p:sp>
      <p:sp>
        <p:nvSpPr>
          <p:cNvPr id="4" name="文本占位符 5">
            <a:extLst>
              <a:ext uri="{FF2B5EF4-FFF2-40B4-BE49-F238E27FC236}">
                <a16:creationId xmlns:a16="http://schemas.microsoft.com/office/drawing/2014/main" id="{86272780-5E7C-88D2-7E5F-C00624071817}"/>
              </a:ext>
            </a:extLst>
          </p:cNvPr>
          <p:cNvSpPr txBox="1"/>
          <p:nvPr/>
        </p:nvSpPr>
        <p:spPr>
          <a:xfrm>
            <a:off x="623317" y="4924957"/>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空运行及仿真</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对输入的程序进行空运行或轨迹仿真，以检验程序是否正。</a:t>
            </a:r>
            <a:endParaRPr lang="en-US" altLang="zh-CN" sz="1800" b="0" i="0" u="none" strike="noStrike" baseline="0" dirty="0">
              <a:solidFill>
                <a:srgbClr val="221E1F"/>
              </a:solidFill>
              <a:latin typeface="方正书宋"/>
            </a:endParaRPr>
          </a:p>
        </p:txBody>
      </p:sp>
      <p:sp>
        <p:nvSpPr>
          <p:cNvPr id="5" name="标题 1">
            <a:extLst>
              <a:ext uri="{FF2B5EF4-FFF2-40B4-BE49-F238E27FC236}">
                <a16:creationId xmlns:a16="http://schemas.microsoft.com/office/drawing/2014/main" id="{11F56856-07DD-58DE-A5A7-EF36B9E96315}"/>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7.4 </a:t>
            </a:r>
            <a:r>
              <a:rPr lang="zh-CN" altLang="en-US" sz="2800" dirty="0">
                <a:latin typeface="+mj-ea"/>
                <a:cs typeface="+mn-ea"/>
                <a:sym typeface="+mn-lt"/>
              </a:rPr>
              <a:t>综合练习</a:t>
            </a:r>
          </a:p>
        </p:txBody>
      </p:sp>
    </p:spTree>
    <p:extLst>
      <p:ext uri="{BB962C8B-B14F-4D97-AF65-F5344CB8AC3E}">
        <p14:creationId xmlns:p14="http://schemas.microsoft.com/office/powerpoint/2010/main" val="12391951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4117374" y="1155586"/>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实操加工</a:t>
            </a:r>
          </a:p>
        </p:txBody>
      </p:sp>
      <p:sp>
        <p:nvSpPr>
          <p:cNvPr id="12" name="文本占位符 5">
            <a:extLst>
              <a:ext uri="{FF2B5EF4-FFF2-40B4-BE49-F238E27FC236}">
                <a16:creationId xmlns:a16="http://schemas.microsoft.com/office/drawing/2014/main" id="{C475A55B-157E-DBB1-F56E-A37E6DE5940B}"/>
              </a:ext>
            </a:extLst>
          </p:cNvPr>
          <p:cNvSpPr txBox="1"/>
          <p:nvPr/>
        </p:nvSpPr>
        <p:spPr>
          <a:xfrm>
            <a:off x="623317" y="1679833"/>
            <a:ext cx="10455361" cy="113755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4. </a:t>
            </a:r>
            <a:r>
              <a:rPr lang="zh-CN" altLang="en-US" b="1" dirty="0">
                <a:solidFill>
                  <a:schemeClr val="accent1"/>
                </a:solidFill>
                <a:latin typeface="方正书宋"/>
              </a:rPr>
              <a:t>零件自动加工</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选择自动加工模式，打开程序，调好进给倍率，按下数控启动按钮进行自动加工。加工过程中，尺寸控制通过设置刀具磨损量及加工过程中试切、试测来保证。</a:t>
            </a:r>
            <a:endParaRPr lang="en-US" altLang="zh-CN" sz="1800" b="0" i="0" u="none" strike="noStrike" baseline="0" dirty="0">
              <a:solidFill>
                <a:srgbClr val="221E1F"/>
              </a:solidFill>
              <a:latin typeface="方正书宋"/>
            </a:endParaRPr>
          </a:p>
        </p:txBody>
      </p:sp>
      <p:sp>
        <p:nvSpPr>
          <p:cNvPr id="2" name="文本占位符 5">
            <a:extLst>
              <a:ext uri="{FF2B5EF4-FFF2-40B4-BE49-F238E27FC236}">
                <a16:creationId xmlns:a16="http://schemas.microsoft.com/office/drawing/2014/main" id="{567ECFB1-3FDC-E489-10A7-5C0530995CB5}"/>
              </a:ext>
            </a:extLst>
          </p:cNvPr>
          <p:cNvSpPr txBox="1"/>
          <p:nvPr/>
        </p:nvSpPr>
        <p:spPr>
          <a:xfrm>
            <a:off x="623317" y="2817389"/>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5. </a:t>
            </a:r>
            <a:r>
              <a:rPr lang="zh-CN" altLang="en-US" b="1" dirty="0">
                <a:solidFill>
                  <a:schemeClr val="accent1"/>
                </a:solidFill>
                <a:latin typeface="方正书宋"/>
              </a:rPr>
              <a:t>零件检测</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选择</a:t>
            </a:r>
            <a:r>
              <a:rPr lang="en-US" altLang="zh-CN" sz="1800" b="0" i="0" u="none" strike="noStrike" baseline="0" dirty="0">
                <a:solidFill>
                  <a:srgbClr val="221E1F"/>
                </a:solidFill>
                <a:latin typeface="方正书宋"/>
              </a:rPr>
              <a:t>0~150mm </a:t>
            </a:r>
            <a:r>
              <a:rPr lang="zh-CN" altLang="en-US" sz="1800" b="0" i="0" u="none" strike="noStrike" baseline="0" dirty="0">
                <a:solidFill>
                  <a:srgbClr val="221E1F"/>
                </a:solidFill>
                <a:latin typeface="方正书宋"/>
              </a:rPr>
              <a:t>的游标卡尺，</a:t>
            </a:r>
            <a:r>
              <a:rPr lang="en-US" altLang="zh-CN" sz="1800" b="0" i="0" u="none" strike="noStrike" baseline="0" dirty="0">
                <a:solidFill>
                  <a:srgbClr val="221E1F"/>
                </a:solidFill>
                <a:latin typeface="方正书宋"/>
              </a:rPr>
              <a:t>5~30mm </a:t>
            </a:r>
            <a:r>
              <a:rPr lang="zh-CN" altLang="en-US" sz="1800" b="0" i="0" u="none" strike="noStrike" baseline="0" dirty="0">
                <a:solidFill>
                  <a:srgbClr val="221E1F"/>
                </a:solidFill>
                <a:latin typeface="方正书宋"/>
              </a:rPr>
              <a:t>的内测百分尺测量各相应尺寸。</a:t>
            </a:r>
            <a:endParaRPr lang="en-US" altLang="zh-CN" sz="1800" b="0" i="0" u="none" strike="noStrike" baseline="0" dirty="0">
              <a:solidFill>
                <a:srgbClr val="221E1F"/>
              </a:solidFill>
              <a:latin typeface="方正书宋"/>
            </a:endParaRPr>
          </a:p>
        </p:txBody>
      </p:sp>
      <p:sp>
        <p:nvSpPr>
          <p:cNvPr id="4" name="文本占位符 5">
            <a:extLst>
              <a:ext uri="{FF2B5EF4-FFF2-40B4-BE49-F238E27FC236}">
                <a16:creationId xmlns:a16="http://schemas.microsoft.com/office/drawing/2014/main" id="{86272780-5E7C-88D2-7E5F-C00624071817}"/>
              </a:ext>
            </a:extLst>
          </p:cNvPr>
          <p:cNvSpPr txBox="1"/>
          <p:nvPr/>
        </p:nvSpPr>
        <p:spPr>
          <a:xfrm>
            <a:off x="623317" y="3594846"/>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6. </a:t>
            </a:r>
            <a:r>
              <a:rPr lang="zh-CN" altLang="en-US" b="1" dirty="0">
                <a:solidFill>
                  <a:schemeClr val="accent1"/>
                </a:solidFill>
                <a:latin typeface="方正书宋"/>
              </a:rPr>
              <a:t>加工结束</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清理车床</a:t>
            </a:r>
            <a:endParaRPr lang="en-US" altLang="zh-CN" sz="1800" b="0" i="0" u="none" strike="noStrike" baseline="0" dirty="0">
              <a:solidFill>
                <a:srgbClr val="221E1F"/>
              </a:solidFill>
              <a:latin typeface="方正书宋"/>
            </a:endParaRPr>
          </a:p>
        </p:txBody>
      </p:sp>
      <p:sp>
        <p:nvSpPr>
          <p:cNvPr id="5" name="标题 1">
            <a:extLst>
              <a:ext uri="{FF2B5EF4-FFF2-40B4-BE49-F238E27FC236}">
                <a16:creationId xmlns:a16="http://schemas.microsoft.com/office/drawing/2014/main" id="{C9F681D6-A4EF-427D-62DF-2542F8CF5BCC}"/>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7.4 </a:t>
            </a:r>
            <a:r>
              <a:rPr lang="zh-CN" altLang="en-US" sz="2800" dirty="0">
                <a:latin typeface="+mj-ea"/>
                <a:cs typeface="+mn-ea"/>
                <a:sym typeface="+mn-lt"/>
              </a:rPr>
              <a:t>综合练习</a:t>
            </a:r>
          </a:p>
        </p:txBody>
      </p:sp>
    </p:spTree>
    <p:extLst>
      <p:ext uri="{BB962C8B-B14F-4D97-AF65-F5344CB8AC3E}">
        <p14:creationId xmlns:p14="http://schemas.microsoft.com/office/powerpoint/2010/main" val="109831850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3722251" y="1155586"/>
            <a:ext cx="474749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综合加工时的注意事项</a:t>
            </a:r>
          </a:p>
        </p:txBody>
      </p:sp>
      <p:sp>
        <p:nvSpPr>
          <p:cNvPr id="12" name="文本占位符 5">
            <a:extLst>
              <a:ext uri="{FF2B5EF4-FFF2-40B4-BE49-F238E27FC236}">
                <a16:creationId xmlns:a16="http://schemas.microsoft.com/office/drawing/2014/main" id="{C475A55B-157E-DBB1-F56E-A37E6DE5940B}"/>
              </a:ext>
            </a:extLst>
          </p:cNvPr>
          <p:cNvSpPr txBox="1"/>
          <p:nvPr/>
        </p:nvSpPr>
        <p:spPr>
          <a:xfrm>
            <a:off x="769880" y="1669328"/>
            <a:ext cx="10455361" cy="188237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对外圆车削时，注意输入刀尖圆弧半径，以建立刀尖圆弧半径左补偿。</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多刀加工，一把刀加工完成后，要及时用</a:t>
            </a:r>
            <a:r>
              <a:rPr lang="en-US" altLang="zh-CN" sz="1800" b="0" i="0" u="none" strike="noStrike" baseline="0" dirty="0">
                <a:solidFill>
                  <a:srgbClr val="221E1F"/>
                </a:solidFill>
                <a:latin typeface="方正书宋"/>
              </a:rPr>
              <a:t>G40 </a:t>
            </a:r>
            <a:r>
              <a:rPr lang="zh-CN" altLang="en-US" sz="1800" b="0" i="0" u="none" strike="noStrike" baseline="0" dirty="0">
                <a:solidFill>
                  <a:srgbClr val="221E1F"/>
                </a:solidFill>
                <a:latin typeface="方正书宋"/>
              </a:rPr>
              <a:t>指令取消刀尖圆弧半径补偿。</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加工时，充分发挥每把刀的性能，尽可能减少刀具数量。</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内孔尺寸控制时，刀具磨损量的修改与外圆加工相反。</a:t>
            </a:r>
            <a:endParaRPr lang="en-US" altLang="zh-CN" sz="1800" b="0" i="0" u="none" strike="noStrike" baseline="0" dirty="0">
              <a:solidFill>
                <a:srgbClr val="221E1F"/>
              </a:solidFill>
              <a:latin typeface="方正书宋"/>
            </a:endParaRPr>
          </a:p>
        </p:txBody>
      </p:sp>
      <p:sp>
        <p:nvSpPr>
          <p:cNvPr id="2" name="标题 1">
            <a:extLst>
              <a:ext uri="{FF2B5EF4-FFF2-40B4-BE49-F238E27FC236}">
                <a16:creationId xmlns:a16="http://schemas.microsoft.com/office/drawing/2014/main" id="{400F9061-D905-A7FE-1AE6-7B27F2824EA5}"/>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7.4 </a:t>
            </a:r>
            <a:r>
              <a:rPr lang="zh-CN" altLang="en-US" sz="2800" dirty="0">
                <a:latin typeface="+mj-ea"/>
                <a:cs typeface="+mn-ea"/>
                <a:sym typeface="+mn-lt"/>
              </a:rPr>
              <a:t>综合练习</a:t>
            </a:r>
          </a:p>
        </p:txBody>
      </p:sp>
    </p:spTree>
    <p:extLst>
      <p:ext uri="{BB962C8B-B14F-4D97-AF65-F5344CB8AC3E}">
        <p14:creationId xmlns:p14="http://schemas.microsoft.com/office/powerpoint/2010/main" val="270721085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3722251" y="1155586"/>
            <a:ext cx="474749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五</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思考与实训练习题</a:t>
            </a:r>
          </a:p>
        </p:txBody>
      </p:sp>
      <p:sp>
        <p:nvSpPr>
          <p:cNvPr id="2" name="文本占位符 5">
            <a:extLst>
              <a:ext uri="{FF2B5EF4-FFF2-40B4-BE49-F238E27FC236}">
                <a16:creationId xmlns:a16="http://schemas.microsoft.com/office/drawing/2014/main" id="{9706E876-5390-5F78-FD58-984AA171F5F5}"/>
              </a:ext>
            </a:extLst>
          </p:cNvPr>
          <p:cNvSpPr txBox="1"/>
          <p:nvPr/>
        </p:nvSpPr>
        <p:spPr>
          <a:xfrm>
            <a:off x="1272132" y="1885772"/>
            <a:ext cx="10455361" cy="109671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zh-CN" altLang="en-US" sz="1800" b="1" i="0" u="none" strike="noStrike" baseline="0" dirty="0">
                <a:solidFill>
                  <a:schemeClr val="accent1"/>
                </a:solidFill>
                <a:latin typeface="方正书宋"/>
              </a:rPr>
              <a:t>编制如右图所示的零件的加工程序。</a:t>
            </a:r>
            <a:endParaRPr lang="en-US" altLang="zh-CN" b="1" dirty="0">
              <a:solidFill>
                <a:schemeClr val="accent1"/>
              </a:solidFill>
              <a:latin typeface="方正书宋"/>
            </a:endParaRPr>
          </a:p>
          <a:p>
            <a:pPr marL="0" indent="0" algn="just">
              <a:buNone/>
            </a:pPr>
            <a:endParaRPr lang="en-US" altLang="zh-CN" sz="1800" b="1" i="0" u="none" strike="noStrike" baseline="0" dirty="0">
              <a:solidFill>
                <a:schemeClr val="accent1"/>
              </a:solidFill>
              <a:latin typeface="方正书宋"/>
            </a:endParaRPr>
          </a:p>
          <a:p>
            <a:pPr marL="0" indent="0" algn="just">
              <a:buNone/>
            </a:pPr>
            <a:r>
              <a:rPr lang="zh-CN" altLang="en-US" sz="1800" b="1" i="0" u="none" strike="noStrike" baseline="0" dirty="0">
                <a:solidFill>
                  <a:schemeClr val="accent1"/>
                </a:solidFill>
                <a:latin typeface="方正书宋"/>
              </a:rPr>
              <a:t>完成实训报告。</a:t>
            </a:r>
            <a:endParaRPr lang="en-US" altLang="zh-CN" sz="1800" b="1" i="0" u="none" strike="noStrike" baseline="0" dirty="0">
              <a:solidFill>
                <a:schemeClr val="accent1"/>
              </a:solidFill>
              <a:latin typeface="方正书宋"/>
            </a:endParaRPr>
          </a:p>
        </p:txBody>
      </p:sp>
      <p:sp>
        <p:nvSpPr>
          <p:cNvPr id="3" name="文本框 2">
            <a:extLst>
              <a:ext uri="{FF2B5EF4-FFF2-40B4-BE49-F238E27FC236}">
                <a16:creationId xmlns:a16="http://schemas.microsoft.com/office/drawing/2014/main" id="{E2ECE37A-9643-DD57-9957-2E0D9B19C9F5}"/>
              </a:ext>
            </a:extLst>
          </p:cNvPr>
          <p:cNvSpPr txBox="1"/>
          <p:nvPr/>
        </p:nvSpPr>
        <p:spPr>
          <a:xfrm>
            <a:off x="7277718" y="6219893"/>
            <a:ext cx="1907240" cy="338554"/>
          </a:xfrm>
          <a:prstGeom prst="rect">
            <a:avLst/>
          </a:prstGeom>
          <a:noFill/>
        </p:spPr>
        <p:txBody>
          <a:bodyPr wrap="square">
            <a:spAutoFit/>
          </a:bodyPr>
          <a:lstStyle/>
          <a:p>
            <a:pPr algn="ctr"/>
            <a:r>
              <a:rPr lang="zh-CN" altLang="en-US" sz="1600" b="1" spc="-150" dirty="0">
                <a:solidFill>
                  <a:srgbClr val="221E1F"/>
                </a:solidFill>
                <a:latin typeface="方正书宋"/>
              </a:rPr>
              <a:t>综合训练练习题</a:t>
            </a:r>
            <a:endParaRPr lang="zh-CN" altLang="en-US" sz="1600" b="1" spc="-150" dirty="0"/>
          </a:p>
        </p:txBody>
      </p:sp>
      <p:sp>
        <p:nvSpPr>
          <p:cNvPr id="4" name="1">
            <a:extLst>
              <a:ext uri="{FF2B5EF4-FFF2-40B4-BE49-F238E27FC236}">
                <a16:creationId xmlns:a16="http://schemas.microsoft.com/office/drawing/2014/main" id="{0D19277E-3C92-F5EB-2D2F-3FE22A554120}"/>
              </a:ext>
            </a:extLst>
          </p:cNvPr>
          <p:cNvSpPr/>
          <p:nvPr/>
        </p:nvSpPr>
        <p:spPr bwMode="auto">
          <a:xfrm rot="5400000">
            <a:off x="832708" y="1843984"/>
            <a:ext cx="505489" cy="37335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5" name="Index-1">
            <a:extLst>
              <a:ext uri="{FF2B5EF4-FFF2-40B4-BE49-F238E27FC236}">
                <a16:creationId xmlns:a16="http://schemas.microsoft.com/office/drawing/2014/main" id="{C633CCE5-CA93-41B5-0A5B-074AC097BF4E}"/>
              </a:ext>
            </a:extLst>
          </p:cNvPr>
          <p:cNvSpPr txBox="1"/>
          <p:nvPr/>
        </p:nvSpPr>
        <p:spPr>
          <a:xfrm>
            <a:off x="507938" y="1815932"/>
            <a:ext cx="4676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accent1"/>
                </a:solidFill>
                <a:latin typeface="Arial" panose="020B0604020202020204" pitchFamily="34" charset="0"/>
                <a:ea typeface="微软雅黑" panose="020B0503020204020204" pitchFamily="34" charset="-122"/>
              </a:rPr>
              <a:t>01</a:t>
            </a:r>
            <a:endParaRPr lang="zh-CN" altLang="en-US" sz="2000" b="1" dirty="0">
              <a:solidFill>
                <a:schemeClr val="accent1"/>
              </a:solidFill>
              <a:latin typeface="Arial" panose="020B0604020202020204" pitchFamily="34" charset="0"/>
              <a:ea typeface="微软雅黑" panose="020B0503020204020204" pitchFamily="34" charset="-122"/>
            </a:endParaRPr>
          </a:p>
        </p:txBody>
      </p:sp>
      <p:sp>
        <p:nvSpPr>
          <p:cNvPr id="6" name="1">
            <a:extLst>
              <a:ext uri="{FF2B5EF4-FFF2-40B4-BE49-F238E27FC236}">
                <a16:creationId xmlns:a16="http://schemas.microsoft.com/office/drawing/2014/main" id="{CB83DB11-37BA-C848-EDD7-C4104281EE8D}"/>
              </a:ext>
            </a:extLst>
          </p:cNvPr>
          <p:cNvSpPr/>
          <p:nvPr/>
        </p:nvSpPr>
        <p:spPr bwMode="auto">
          <a:xfrm rot="5400000">
            <a:off x="831790" y="2584822"/>
            <a:ext cx="505489" cy="37335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7" name="Index-1">
            <a:extLst>
              <a:ext uri="{FF2B5EF4-FFF2-40B4-BE49-F238E27FC236}">
                <a16:creationId xmlns:a16="http://schemas.microsoft.com/office/drawing/2014/main" id="{1323DB4E-C232-0510-C130-A3564B6B7EEE}"/>
              </a:ext>
            </a:extLst>
          </p:cNvPr>
          <p:cNvSpPr txBox="1"/>
          <p:nvPr/>
        </p:nvSpPr>
        <p:spPr>
          <a:xfrm>
            <a:off x="507020" y="2556770"/>
            <a:ext cx="4676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accent1"/>
                </a:solidFill>
                <a:latin typeface="Arial" panose="020B0604020202020204" pitchFamily="34" charset="0"/>
                <a:ea typeface="微软雅黑" panose="020B0503020204020204" pitchFamily="34" charset="-122"/>
              </a:rPr>
              <a:t>02</a:t>
            </a:r>
            <a:endParaRPr lang="zh-CN" altLang="en-US" sz="2000" b="1" dirty="0">
              <a:solidFill>
                <a:schemeClr val="accent1"/>
              </a:solidFill>
              <a:latin typeface="Arial" panose="020B0604020202020204" pitchFamily="34" charset="0"/>
              <a:ea typeface="微软雅黑" panose="020B0503020204020204" pitchFamily="34" charset="-122"/>
            </a:endParaRPr>
          </a:p>
        </p:txBody>
      </p:sp>
      <p:pic>
        <p:nvPicPr>
          <p:cNvPr id="15" name="图片 14">
            <a:extLst>
              <a:ext uri="{FF2B5EF4-FFF2-40B4-BE49-F238E27FC236}">
                <a16:creationId xmlns:a16="http://schemas.microsoft.com/office/drawing/2014/main" id="{2B8ADE34-F7BA-8508-2CD2-0F5BA7F59251}"/>
              </a:ext>
            </a:extLst>
          </p:cNvPr>
          <p:cNvPicPr>
            <a:picLocks noChangeAspect="1"/>
          </p:cNvPicPr>
          <p:nvPr/>
        </p:nvPicPr>
        <p:blipFill>
          <a:blip r:embed="rId3"/>
          <a:stretch>
            <a:fillRect/>
          </a:stretch>
        </p:blipFill>
        <p:spPr>
          <a:xfrm>
            <a:off x="8223550" y="1417709"/>
            <a:ext cx="3304978" cy="4675570"/>
          </a:xfrm>
          <a:prstGeom prst="rect">
            <a:avLst/>
          </a:prstGeom>
        </p:spPr>
      </p:pic>
      <p:pic>
        <p:nvPicPr>
          <p:cNvPr id="21" name="图片 20">
            <a:extLst>
              <a:ext uri="{FF2B5EF4-FFF2-40B4-BE49-F238E27FC236}">
                <a16:creationId xmlns:a16="http://schemas.microsoft.com/office/drawing/2014/main" id="{41011821-DC3E-743C-3D3E-DA58DE54FC26}"/>
              </a:ext>
            </a:extLst>
          </p:cNvPr>
          <p:cNvPicPr>
            <a:picLocks noChangeAspect="1"/>
          </p:cNvPicPr>
          <p:nvPr/>
        </p:nvPicPr>
        <p:blipFill>
          <a:blip r:embed="rId4"/>
          <a:stretch>
            <a:fillRect/>
          </a:stretch>
        </p:blipFill>
        <p:spPr>
          <a:xfrm>
            <a:off x="3366938" y="2846351"/>
            <a:ext cx="4864400" cy="3246928"/>
          </a:xfrm>
          <a:prstGeom prst="rect">
            <a:avLst/>
          </a:prstGeom>
        </p:spPr>
      </p:pic>
      <p:sp>
        <p:nvSpPr>
          <p:cNvPr id="23" name="标题 1">
            <a:extLst>
              <a:ext uri="{FF2B5EF4-FFF2-40B4-BE49-F238E27FC236}">
                <a16:creationId xmlns:a16="http://schemas.microsoft.com/office/drawing/2014/main" id="{E6B7EA05-6EDA-990F-69FF-2735DBA0CE90}"/>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7.4 </a:t>
            </a:r>
            <a:r>
              <a:rPr lang="zh-CN" altLang="en-US" sz="2800" dirty="0">
                <a:latin typeface="+mj-ea"/>
                <a:cs typeface="+mn-ea"/>
                <a:sym typeface="+mn-lt"/>
              </a:rPr>
              <a:t>综合练习</a:t>
            </a:r>
          </a:p>
        </p:txBody>
      </p:sp>
    </p:spTree>
    <p:extLst>
      <p:ext uri="{BB962C8B-B14F-4D97-AF65-F5344CB8AC3E}">
        <p14:creationId xmlns:p14="http://schemas.microsoft.com/office/powerpoint/2010/main" val="415737840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7" y="-1"/>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 name="标题 3">
            <a:extLst>
              <a:ext uri="{FF2B5EF4-FFF2-40B4-BE49-F238E27FC236}">
                <a16:creationId xmlns:a16="http://schemas.microsoft.com/office/drawing/2014/main" id="{959611FA-B996-6795-2279-637ACF617A88}"/>
              </a:ext>
            </a:extLst>
          </p:cNvPr>
          <p:cNvSpPr txBox="1">
            <a:spLocks/>
          </p:cNvSpPr>
          <p:nvPr/>
        </p:nvSpPr>
        <p:spPr>
          <a:xfrm>
            <a:off x="4476435" y="1136336"/>
            <a:ext cx="3239125"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solidFill>
                  <a:schemeClr val="accent1"/>
                </a:solidFill>
                <a:latin typeface="Arial" panose="020B0604020202020204" pitchFamily="34" charset="0"/>
                <a:ea typeface="微软雅黑" panose="020B0503020204020204" pitchFamily="34" charset="-122"/>
              </a:rPr>
              <a:t>七</a:t>
            </a:r>
            <a:r>
              <a:rPr lang="en-US" altLang="zh-CN" dirty="0">
                <a:solidFill>
                  <a:schemeClr val="accent1"/>
                </a:solidFill>
                <a:latin typeface="Arial" panose="020B0604020202020204" pitchFamily="34" charset="0"/>
                <a:ea typeface="微软雅黑" panose="020B0503020204020204" pitchFamily="34" charset="-122"/>
              </a:rPr>
              <a:t>. </a:t>
            </a:r>
            <a:r>
              <a:rPr lang="zh-CN" altLang="en-US" dirty="0">
                <a:solidFill>
                  <a:schemeClr val="accent1"/>
                </a:solidFill>
                <a:latin typeface="Arial" panose="020B0604020202020204" pitchFamily="34" charset="0"/>
                <a:ea typeface="微软雅黑" panose="020B0503020204020204" pitchFamily="34" charset="-122"/>
              </a:rPr>
              <a:t>思考与实训练习</a:t>
            </a:r>
          </a:p>
        </p:txBody>
      </p:sp>
      <p:graphicFrame>
        <p:nvGraphicFramePr>
          <p:cNvPr id="2" name="表格 1">
            <a:extLst>
              <a:ext uri="{FF2B5EF4-FFF2-40B4-BE49-F238E27FC236}">
                <a16:creationId xmlns:a16="http://schemas.microsoft.com/office/drawing/2014/main" id="{F9627A9C-4C61-D713-8C55-57C010C3E692}"/>
              </a:ext>
            </a:extLst>
          </p:cNvPr>
          <p:cNvGraphicFramePr>
            <a:graphicFrameLocks noGrp="1"/>
          </p:cNvGraphicFramePr>
          <p:nvPr/>
        </p:nvGraphicFramePr>
        <p:xfrm>
          <a:off x="676197" y="2280965"/>
          <a:ext cx="5733450" cy="4345201"/>
        </p:xfrm>
        <a:graphic>
          <a:graphicData uri="http://schemas.openxmlformats.org/drawingml/2006/table">
            <a:tbl>
              <a:tblPr>
                <a:tableStyleId>{5C22544A-7EE6-4342-B048-85BDC9FD1C3A}</a:tableStyleId>
              </a:tblPr>
              <a:tblGrid>
                <a:gridCol w="832212">
                  <a:extLst>
                    <a:ext uri="{9D8B030D-6E8A-4147-A177-3AD203B41FA5}">
                      <a16:colId xmlns:a16="http://schemas.microsoft.com/office/drawing/2014/main" val="20000"/>
                    </a:ext>
                  </a:extLst>
                </a:gridCol>
                <a:gridCol w="71730">
                  <a:extLst>
                    <a:ext uri="{9D8B030D-6E8A-4147-A177-3AD203B41FA5}">
                      <a16:colId xmlns:a16="http://schemas.microsoft.com/office/drawing/2014/main" val="2706046263"/>
                    </a:ext>
                  </a:extLst>
                </a:gridCol>
                <a:gridCol w="710291">
                  <a:extLst>
                    <a:ext uri="{9D8B030D-6E8A-4147-A177-3AD203B41FA5}">
                      <a16:colId xmlns:a16="http://schemas.microsoft.com/office/drawing/2014/main" val="20001"/>
                    </a:ext>
                  </a:extLst>
                </a:gridCol>
                <a:gridCol w="195614">
                  <a:extLst>
                    <a:ext uri="{9D8B030D-6E8A-4147-A177-3AD203B41FA5}">
                      <a16:colId xmlns:a16="http://schemas.microsoft.com/office/drawing/2014/main" val="766066449"/>
                    </a:ext>
                  </a:extLst>
                </a:gridCol>
                <a:gridCol w="586408">
                  <a:extLst>
                    <a:ext uri="{9D8B030D-6E8A-4147-A177-3AD203B41FA5}">
                      <a16:colId xmlns:a16="http://schemas.microsoft.com/office/drawing/2014/main" val="3262964737"/>
                    </a:ext>
                  </a:extLst>
                </a:gridCol>
                <a:gridCol w="319498">
                  <a:extLst>
                    <a:ext uri="{9D8B030D-6E8A-4147-A177-3AD203B41FA5}">
                      <a16:colId xmlns:a16="http://schemas.microsoft.com/office/drawing/2014/main" val="1079243685"/>
                    </a:ext>
                  </a:extLst>
                </a:gridCol>
                <a:gridCol w="462524">
                  <a:extLst>
                    <a:ext uri="{9D8B030D-6E8A-4147-A177-3AD203B41FA5}">
                      <a16:colId xmlns:a16="http://schemas.microsoft.com/office/drawing/2014/main" val="20002"/>
                    </a:ext>
                  </a:extLst>
                </a:gridCol>
                <a:gridCol w="549589">
                  <a:extLst>
                    <a:ext uri="{9D8B030D-6E8A-4147-A177-3AD203B41FA5}">
                      <a16:colId xmlns:a16="http://schemas.microsoft.com/office/drawing/2014/main" val="3755936952"/>
                    </a:ext>
                  </a:extLst>
                </a:gridCol>
                <a:gridCol w="465542">
                  <a:extLst>
                    <a:ext uri="{9D8B030D-6E8A-4147-A177-3AD203B41FA5}">
                      <a16:colId xmlns:a16="http://schemas.microsoft.com/office/drawing/2014/main" val="20003"/>
                    </a:ext>
                  </a:extLst>
                </a:gridCol>
                <a:gridCol w="1540042">
                  <a:extLst>
                    <a:ext uri="{9D8B030D-6E8A-4147-A177-3AD203B41FA5}">
                      <a16:colId xmlns:a16="http://schemas.microsoft.com/office/drawing/2014/main" val="1693895718"/>
                    </a:ext>
                  </a:extLst>
                </a:gridCol>
              </a:tblGrid>
              <a:tr h="353003">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实训项目</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4">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日期</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10000"/>
                  </a:ext>
                </a:extLst>
              </a:tr>
              <a:tr h="320984">
                <a:tc gridSpan="2">
                  <a:txBody>
                    <a:bodyPr/>
                    <a:lstStyle/>
                    <a:p>
                      <a:pPr algn="ctr" fontAlgn="ctr"/>
                      <a:r>
                        <a:rPr lang="zh-CN" altLang="en-US" sz="1400" b="0" i="0" u="none" strike="noStrike" dirty="0">
                          <a:solidFill>
                            <a:srgbClr val="000000"/>
                          </a:solidFill>
                          <a:effectLst/>
                          <a:latin typeface="+mj-ea"/>
                          <a:ea typeface="+mj-ea"/>
                        </a:rPr>
                        <a:t>实训地点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400" b="0" i="0" u="none" strike="noStrike" kern="1200" baseline="0" dirty="0">
                          <a:solidFill>
                            <a:schemeClr val="dk1"/>
                          </a:solidFill>
                          <a:latin typeface="+mn-lt"/>
                          <a:ea typeface="+mn-ea"/>
                          <a:cs typeface="+mn-cs"/>
                        </a:rPr>
                        <a:t>材料</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r>
                        <a:rPr lang="zh-CN" altLang="en-US" sz="1400" u="none" strike="noStrike" kern="1200" dirty="0">
                          <a:solidFill>
                            <a:schemeClr val="dk1"/>
                          </a:solidFill>
                          <a:effectLst/>
                          <a:latin typeface="+mn-lt"/>
                          <a:ea typeface="+mn-ea"/>
                          <a:cs typeface="+mn-cs"/>
                        </a:rPr>
                        <a:t>指导教师</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332056350"/>
                  </a:ext>
                </a:extLst>
              </a:tr>
              <a:tr h="320984">
                <a:tc gridSpan="2">
                  <a:txBody>
                    <a:bodyPr/>
                    <a:lstStyle/>
                    <a:p>
                      <a:pPr algn="ctr" fontAlgn="ctr"/>
                      <a:r>
                        <a:rPr lang="zh-CN" altLang="en-US" sz="1400" b="0" i="0" u="none" strike="noStrike" dirty="0">
                          <a:solidFill>
                            <a:srgbClr val="000000"/>
                          </a:solidFill>
                          <a:effectLst/>
                          <a:latin typeface="+mj-ea"/>
                          <a:ea typeface="+mj-ea"/>
                        </a:rPr>
                        <a:t>设备名称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400" b="0" i="0" u="none" strike="noStrike" kern="1200" baseline="0" dirty="0">
                          <a:solidFill>
                            <a:schemeClr val="dk1"/>
                          </a:solidFill>
                          <a:latin typeface="+mn-lt"/>
                          <a:ea typeface="+mn-ea"/>
                          <a:cs typeface="+mn-cs"/>
                        </a:rPr>
                        <a:t>毛坯</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837530459"/>
                  </a:ext>
                </a:extLst>
              </a:tr>
              <a:tr h="320984">
                <a:tc gridSpan="2">
                  <a:txBody>
                    <a:bodyPr/>
                    <a:lstStyle/>
                    <a:p>
                      <a:pPr algn="ctr" fontAlgn="ctr"/>
                      <a:r>
                        <a:rPr lang="zh-CN" altLang="en-US" sz="1400" b="0" i="0" u="none" strike="noStrike" dirty="0">
                          <a:solidFill>
                            <a:srgbClr val="000000"/>
                          </a:solidFill>
                          <a:effectLst/>
                          <a:latin typeface="+mj-ea"/>
                          <a:ea typeface="+mj-ea"/>
                        </a:rPr>
                        <a:t>设备型号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400" b="0" i="0" u="none" strike="noStrike" kern="1200" baseline="0" dirty="0">
                          <a:solidFill>
                            <a:schemeClr val="dk1"/>
                          </a:solidFill>
                          <a:latin typeface="+mn-lt"/>
                          <a:ea typeface="+mn-ea"/>
                          <a:cs typeface="+mn-cs"/>
                        </a:rPr>
                        <a:t>规格</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2729839258"/>
                  </a:ext>
                </a:extLst>
              </a:tr>
              <a:tr h="370801">
                <a:tc gridSpan="10">
                  <a:txBody>
                    <a:bodyPr/>
                    <a:lstStyle/>
                    <a:p>
                      <a:pPr algn="l" fontAlgn="ctr"/>
                      <a:r>
                        <a:rPr lang="zh-CN" altLang="en-US" sz="1400" b="0" i="0" u="none" strike="noStrike" dirty="0">
                          <a:solidFill>
                            <a:srgbClr val="000000"/>
                          </a:solidFill>
                          <a:effectLst/>
                          <a:latin typeface="+mj-ea"/>
                          <a:ea typeface="+mj-ea"/>
                        </a:rPr>
                        <a:t>实训目的、要求</a:t>
                      </a:r>
                      <a:endParaRPr lang="en-US" altLang="zh-CN"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marL="0" algn="l" defTabSz="914400" rtl="0" eaLnBrk="1" fontAlgn="ctr" latinLnBrk="0" hangingPunct="1"/>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pPr marL="0" algn="l"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360564041"/>
                  </a:ext>
                </a:extLst>
              </a:tr>
              <a:tr h="314519">
                <a:tc rowSpan="2">
                  <a:txBody>
                    <a:bodyPr/>
                    <a:lstStyle/>
                    <a:p>
                      <a:pPr algn="ctr" fontAlgn="ctr"/>
                      <a:r>
                        <a:rPr lang="zh-CN" altLang="en-US" sz="1400" b="0" i="0" u="none" strike="noStrike" dirty="0">
                          <a:solidFill>
                            <a:srgbClr val="000000"/>
                          </a:solidFill>
                          <a:effectLst/>
                          <a:latin typeface="+mj-ea"/>
                          <a:ea typeface="+mj-ea"/>
                        </a:rPr>
                        <a:t>序号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2">
                  <a:txBody>
                    <a:bodyPr/>
                    <a:lstStyle/>
                    <a:p>
                      <a:pPr algn="ctr" fontAlgn="ctr"/>
                      <a:r>
                        <a:rPr lang="zh-CN" altLang="en-US" sz="1400" b="0" i="0" u="none" strike="noStrike" dirty="0">
                          <a:solidFill>
                            <a:srgbClr val="000000"/>
                          </a:solidFill>
                          <a:effectLst/>
                          <a:latin typeface="+mj-ea"/>
                          <a:ea typeface="+mj-ea"/>
                        </a:rPr>
                        <a:t>工序、工步内容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lang="zh-CN" altLang="en-US"/>
                    </a:p>
                  </a:txBody>
                  <a:tcPr/>
                </a:tc>
                <a:tc gridSpan="6">
                  <a:txBody>
                    <a:bodyPr/>
                    <a:lstStyle/>
                    <a:p>
                      <a:pPr algn="ctr" fontAlgn="ctr"/>
                      <a:r>
                        <a:rPr lang="zh-CN" altLang="en-US" sz="1400" b="0" i="0" u="none" strike="noStrike" dirty="0">
                          <a:solidFill>
                            <a:srgbClr val="000000"/>
                          </a:solidFill>
                          <a:effectLst/>
                          <a:latin typeface="+mj-ea"/>
                          <a:ea typeface="+mj-ea"/>
                        </a:rPr>
                        <a:t>切削用量</a:t>
                      </a:r>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6811650"/>
                  </a:ext>
                </a:extLst>
              </a:tr>
              <a:tr h="415933">
                <a:tc vMerge="1">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vMerge="1">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zh-CN" altLang="en-US"/>
                    </a:p>
                  </a:txBody>
                  <a:tcPr/>
                </a:tc>
                <a:tc gridSpan="2">
                  <a:txBody>
                    <a:bodyPr/>
                    <a:lstStyle/>
                    <a:p>
                      <a:pPr algn="ctr" fontAlgn="ctr"/>
                      <a:r>
                        <a:rPr lang="en-US" altLang="zh-CN" sz="1400" b="0" i="1" u="none" strike="noStrike" dirty="0">
                          <a:solidFill>
                            <a:srgbClr val="000000"/>
                          </a:solidFill>
                          <a:effectLst/>
                          <a:latin typeface="+mj-ea"/>
                          <a:ea typeface="+mj-ea"/>
                        </a:rPr>
                        <a:t>a</a:t>
                      </a:r>
                      <a:r>
                        <a:rPr lang="en-US" altLang="zh-CN" sz="1200" b="0" i="1" u="none" strike="noStrike" dirty="0">
                          <a:solidFill>
                            <a:srgbClr val="000000"/>
                          </a:solidFill>
                          <a:effectLst/>
                          <a:latin typeface="+mj-ea"/>
                          <a:ea typeface="+mj-ea"/>
                        </a:rPr>
                        <a:t>p</a:t>
                      </a:r>
                    </a:p>
                    <a:p>
                      <a:pPr algn="ctr" fontAlgn="ctr"/>
                      <a:r>
                        <a:rPr lang="zh-CN" altLang="en-US" sz="1200" b="0" i="0" u="none" strike="noStrike" dirty="0">
                          <a:solidFill>
                            <a:srgbClr val="000000"/>
                          </a:solidFill>
                          <a:effectLst/>
                          <a:latin typeface="+mj-ea"/>
                          <a:ea typeface="+mj-ea"/>
                        </a:rPr>
                        <a:t>（</a:t>
                      </a:r>
                      <a:r>
                        <a:rPr lang="en-US" altLang="zh-CN" sz="1200" b="0" i="0" u="none" strike="noStrike" dirty="0">
                          <a:solidFill>
                            <a:srgbClr val="000000"/>
                          </a:solidFill>
                          <a:effectLst/>
                          <a:latin typeface="+mj-ea"/>
                          <a:ea typeface="+mj-ea"/>
                        </a:rPr>
                        <a:t>mm</a:t>
                      </a:r>
                      <a:r>
                        <a:rPr lang="zh-CN" altLang="en-US" sz="1200" b="0" i="0" u="none" strike="noStrike" dirty="0">
                          <a:solidFill>
                            <a:srgbClr val="000000"/>
                          </a:solidFill>
                          <a:effectLst/>
                          <a:latin typeface="+mj-ea"/>
                          <a:ea typeface="+mj-ea"/>
                        </a:rPr>
                        <a:t>）</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r>
                        <a:rPr lang="en-US" altLang="zh-CN" sz="1400" b="0" i="1" u="none" strike="noStrike" dirty="0">
                          <a:solidFill>
                            <a:srgbClr val="000000"/>
                          </a:solidFill>
                          <a:effectLst/>
                          <a:latin typeface="+mj-ea"/>
                          <a:ea typeface="+mj-ea"/>
                        </a:rPr>
                        <a:t>S</a:t>
                      </a:r>
                    </a:p>
                    <a:p>
                      <a:pPr algn="ctr" fontAlgn="ctr"/>
                      <a:r>
                        <a:rPr lang="zh-CN" altLang="en-US" sz="1400" b="0" i="0" u="none" strike="noStrike" dirty="0">
                          <a:solidFill>
                            <a:srgbClr val="000000"/>
                          </a:solidFill>
                          <a:effectLst/>
                          <a:latin typeface="+mj-ea"/>
                          <a:ea typeface="+mj-ea"/>
                        </a:rPr>
                        <a:t>（</a:t>
                      </a:r>
                      <a:r>
                        <a:rPr lang="en-US" altLang="zh-CN" sz="1400" b="0" i="0" u="none" strike="noStrike" dirty="0">
                          <a:solidFill>
                            <a:srgbClr val="000000"/>
                          </a:solidFill>
                          <a:effectLst/>
                          <a:latin typeface="+mj-ea"/>
                          <a:ea typeface="+mj-ea"/>
                        </a:rPr>
                        <a:t>r/min</a:t>
                      </a:r>
                      <a:r>
                        <a:rPr lang="zh-CN" altLang="en-US" sz="1400" b="0" i="0" u="none" strike="noStrike" dirty="0">
                          <a:solidFill>
                            <a:srgbClr val="000000"/>
                          </a:solidFill>
                          <a:effectLst/>
                          <a:latin typeface="+mj-ea"/>
                          <a:ea typeface="+mj-ea"/>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r>
                        <a:rPr lang="en-US" altLang="zh-CN" sz="1400" b="0" i="1" u="none" strike="noStrike" dirty="0">
                          <a:solidFill>
                            <a:srgbClr val="000000"/>
                          </a:solidFill>
                          <a:effectLst/>
                          <a:latin typeface="+mj-ea"/>
                          <a:ea typeface="+mj-ea"/>
                        </a:rPr>
                        <a:t>F</a:t>
                      </a:r>
                    </a:p>
                    <a:p>
                      <a:pPr algn="ctr" fontAlgn="ctr"/>
                      <a:r>
                        <a:rPr lang="zh-CN" altLang="en-US" sz="1400" b="0" i="1" u="none" strike="noStrike" dirty="0">
                          <a:solidFill>
                            <a:srgbClr val="000000"/>
                          </a:solidFill>
                          <a:effectLst/>
                          <a:latin typeface="+mj-ea"/>
                          <a:ea typeface="+mj-ea"/>
                        </a:rPr>
                        <a:t>（</a:t>
                      </a:r>
                      <a:r>
                        <a:rPr lang="en-US" altLang="zh-CN" sz="1400" b="0" i="0" u="none" strike="noStrike" dirty="0">
                          <a:solidFill>
                            <a:srgbClr val="000000"/>
                          </a:solidFill>
                          <a:effectLst/>
                          <a:latin typeface="+mj-ea"/>
                          <a:ea typeface="+mj-ea"/>
                        </a:rPr>
                        <a:t>mm/min</a:t>
                      </a:r>
                      <a:r>
                        <a:rPr lang="zh-CN" altLang="en-US" sz="1400" b="0" i="1" u="none" strike="noStrike" dirty="0">
                          <a:solidFill>
                            <a:srgbClr val="000000"/>
                          </a:solidFill>
                          <a:effectLst/>
                          <a:latin typeface="+mj-ea"/>
                          <a:ea typeface="+mj-ea"/>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r>
                        <a:rPr lang="zh-CN" altLang="en-US" sz="1400" b="0" i="0" u="none" strike="noStrike" dirty="0">
                          <a:solidFill>
                            <a:srgbClr val="000000"/>
                          </a:solidFill>
                          <a:effectLst/>
                          <a:latin typeface="+mj-ea"/>
                          <a:ea typeface="+mj-ea"/>
                        </a:rPr>
                        <a:t>刀具、夹具、量具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7147924"/>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01661782"/>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7982032"/>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07807999"/>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9652109"/>
                  </a:ext>
                </a:extLst>
              </a:tr>
              <a:tr h="619359">
                <a:tc gridSpan="10">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400" u="none" strike="noStrike" dirty="0">
                          <a:effectLst/>
                        </a:rPr>
                        <a:t> 工序图</a:t>
                      </a:r>
                      <a:endParaRPr lang="en-US" altLang="zh-CN" sz="1400" u="none" strike="noStrike" dirty="0">
                        <a:effectLst/>
                      </a:endParaRPr>
                    </a:p>
                    <a:p>
                      <a:pPr algn="l" fontAlgn="ctr"/>
                      <a:endParaRPr lang="zh-CN" altLang="en-US" sz="1400" u="none" strike="noStrike" dirty="0">
                        <a:effectLst/>
                      </a:endParaRPr>
                    </a:p>
                    <a:p>
                      <a:pPr algn="l" fontAlgn="ctr"/>
                      <a:endParaRPr lang="en-US" altLang="zh-CN" sz="1400" u="none" strike="noStrike" dirty="0">
                        <a:effectLs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2"/>
                  </a:ext>
                </a:extLst>
              </a:tr>
            </a:tbl>
          </a:graphicData>
        </a:graphic>
      </p:graphicFrame>
      <p:graphicFrame>
        <p:nvGraphicFramePr>
          <p:cNvPr id="4" name="表格 3">
            <a:extLst>
              <a:ext uri="{FF2B5EF4-FFF2-40B4-BE49-F238E27FC236}">
                <a16:creationId xmlns:a16="http://schemas.microsoft.com/office/drawing/2014/main" id="{8BF070CD-3183-8B07-B36A-AF87B4D96CF4}"/>
              </a:ext>
            </a:extLst>
          </p:cNvPr>
          <p:cNvGraphicFramePr>
            <a:graphicFrameLocks noGrp="1"/>
          </p:cNvGraphicFramePr>
          <p:nvPr/>
        </p:nvGraphicFramePr>
        <p:xfrm>
          <a:off x="6520478" y="2280965"/>
          <a:ext cx="5669934" cy="4345199"/>
        </p:xfrm>
        <a:graphic>
          <a:graphicData uri="http://schemas.openxmlformats.org/drawingml/2006/table">
            <a:tbl>
              <a:tblPr firstRow="1" bandRow="1">
                <a:tableStyleId>{5C22544A-7EE6-4342-B048-85BDC9FD1C3A}</a:tableStyleId>
              </a:tblPr>
              <a:tblGrid>
                <a:gridCol w="558486">
                  <a:extLst>
                    <a:ext uri="{9D8B030D-6E8A-4147-A177-3AD203B41FA5}">
                      <a16:colId xmlns:a16="http://schemas.microsoft.com/office/drawing/2014/main" val="1928378281"/>
                    </a:ext>
                  </a:extLst>
                </a:gridCol>
                <a:gridCol w="878781">
                  <a:extLst>
                    <a:ext uri="{9D8B030D-6E8A-4147-A177-3AD203B41FA5}">
                      <a16:colId xmlns:a16="http://schemas.microsoft.com/office/drawing/2014/main" val="513183489"/>
                    </a:ext>
                  </a:extLst>
                </a:gridCol>
                <a:gridCol w="992705">
                  <a:extLst>
                    <a:ext uri="{9D8B030D-6E8A-4147-A177-3AD203B41FA5}">
                      <a16:colId xmlns:a16="http://schemas.microsoft.com/office/drawing/2014/main" val="203263793"/>
                    </a:ext>
                  </a:extLst>
                </a:gridCol>
                <a:gridCol w="884690">
                  <a:extLst>
                    <a:ext uri="{9D8B030D-6E8A-4147-A177-3AD203B41FA5}">
                      <a16:colId xmlns:a16="http://schemas.microsoft.com/office/drawing/2014/main" val="3270864442"/>
                    </a:ext>
                  </a:extLst>
                </a:gridCol>
                <a:gridCol w="591180">
                  <a:extLst>
                    <a:ext uri="{9D8B030D-6E8A-4147-A177-3AD203B41FA5}">
                      <a16:colId xmlns:a16="http://schemas.microsoft.com/office/drawing/2014/main" val="2166819852"/>
                    </a:ext>
                  </a:extLst>
                </a:gridCol>
                <a:gridCol w="790902">
                  <a:extLst>
                    <a:ext uri="{9D8B030D-6E8A-4147-A177-3AD203B41FA5}">
                      <a16:colId xmlns:a16="http://schemas.microsoft.com/office/drawing/2014/main" val="3453360912"/>
                    </a:ext>
                  </a:extLst>
                </a:gridCol>
                <a:gridCol w="973190">
                  <a:extLst>
                    <a:ext uri="{9D8B030D-6E8A-4147-A177-3AD203B41FA5}">
                      <a16:colId xmlns:a16="http://schemas.microsoft.com/office/drawing/2014/main" val="2673424791"/>
                    </a:ext>
                  </a:extLst>
                </a:gridCol>
              </a:tblGrid>
              <a:tr h="308388">
                <a:tc gridSpan="5">
                  <a:txBody>
                    <a:bodyPr/>
                    <a:lstStyle/>
                    <a:p>
                      <a:pPr algn="ctr"/>
                      <a:r>
                        <a:rPr lang="zh-CN" altLang="en-US" sz="1400" b="0" dirty="0">
                          <a:solidFill>
                            <a:schemeClr val="tx1"/>
                          </a:solidFill>
                        </a:rPr>
                        <a:t>程序</a:t>
                      </a:r>
                      <a:endParaRPr lang="en-US" altLang="zh-CN"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zh-CN" altLang="en-US" sz="1400" b="0" dirty="0">
                          <a:solidFill>
                            <a:schemeClr val="tx1"/>
                          </a:solidFill>
                        </a:rPr>
                        <a:t>说明</a:t>
                      </a:r>
                      <a:endParaRPr lang="en-US" altLang="zh-CN"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17693685"/>
                  </a:ext>
                </a:extLst>
              </a:tr>
              <a:tr h="956003">
                <a:tc gridSpan="5">
                  <a:txBody>
                    <a:bodyPr/>
                    <a:lstStyle/>
                    <a:p>
                      <a:pPr algn="ctr"/>
                      <a:endParaRPr lang="en-US" altLang="zh-CN" sz="1400" dirty="0"/>
                    </a:p>
                    <a:p>
                      <a:pPr algn="ctr"/>
                      <a:endParaRPr lang="en-US" altLang="zh-CN" sz="1400" dirty="0"/>
                    </a:p>
                    <a:p>
                      <a:pPr algn="ctr"/>
                      <a:endParaRPr lang="en-US" altLang="zh-CN" sz="1400" dirty="0"/>
                    </a:p>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endParaRPr lang="en-US" altLang="zh-CN" sz="1400" dirty="0"/>
                    </a:p>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extLst>
                  <a:ext uri="{0D108BD9-81ED-4DB2-BD59-A6C34878D82A}">
                    <a16:rowId xmlns:a16="http://schemas.microsoft.com/office/drawing/2014/main" val="2872593869"/>
                  </a:ext>
                </a:extLst>
              </a:tr>
              <a:tr h="524260">
                <a:tc>
                  <a:txBody>
                    <a:bodyPr/>
                    <a:lstStyle/>
                    <a:p>
                      <a:pPr algn="ctr"/>
                      <a:r>
                        <a:rPr lang="zh-CN" altLang="en-US" sz="1400" dirty="0"/>
                        <a:t>序号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检验项目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理论尺寸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实测数据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量具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规格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误差分析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28063870"/>
                  </a:ext>
                </a:extLst>
              </a:tr>
              <a:tr h="315623">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38325479"/>
                  </a:ext>
                </a:extLst>
              </a:tr>
              <a:tr h="315623">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01842567"/>
                  </a:ext>
                </a:extLst>
              </a:tr>
              <a:tr h="315623">
                <a:tc>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03352120"/>
                  </a:ext>
                </a:extLst>
              </a:tr>
              <a:tr h="315623">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23924997"/>
                  </a:ext>
                </a:extLst>
              </a:tr>
              <a:tr h="757496">
                <a:tc gridSpan="7">
                  <a:txBody>
                    <a:bodyPr/>
                    <a:lstStyle/>
                    <a:p>
                      <a:pPr algn="l"/>
                      <a:r>
                        <a:rPr lang="en-US" altLang="zh-CN" sz="1400" dirty="0"/>
                        <a:t>1.</a:t>
                      </a:r>
                      <a:r>
                        <a:rPr lang="zh-CN" altLang="en-US" sz="1400" dirty="0"/>
                        <a:t>加工过程遇到了什么问题？你是如何解决的？</a:t>
                      </a:r>
                      <a:endParaRPr lang="en-US" altLang="zh-CN" sz="1400" dirty="0"/>
                    </a:p>
                    <a:p>
                      <a:pPr algn="l"/>
                      <a:endParaRPr lang="en-US" altLang="zh-CN" sz="1400" dirty="0"/>
                    </a:p>
                    <a:p>
                      <a:pPr algn="l"/>
                      <a:endParaRPr lang="en-US" altLang="zh-C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67698667"/>
                  </a:ext>
                </a:extLst>
              </a:tr>
              <a:tr h="536560">
                <a:tc gridSpan="7">
                  <a:txBody>
                    <a:bodyPr/>
                    <a:lstStyle/>
                    <a:p>
                      <a:pPr algn="l"/>
                      <a:r>
                        <a:rPr lang="en-US" altLang="zh-CN" sz="1400" dirty="0"/>
                        <a:t>2. </a:t>
                      </a:r>
                      <a:r>
                        <a:rPr lang="zh-CN" altLang="en-US" sz="1400" dirty="0"/>
                        <a:t>实训小结及体会</a:t>
                      </a:r>
                      <a:endParaRPr lang="en-US" altLang="zh-CN" sz="1400" dirty="0"/>
                    </a:p>
                    <a:p>
                      <a:pPr algn="l"/>
                      <a:endParaRPr lang="en-US" altLang="zh-C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55168205"/>
                  </a:ext>
                </a:extLst>
              </a:tr>
            </a:tbl>
          </a:graphicData>
        </a:graphic>
      </p:graphicFrame>
      <p:sp>
        <p:nvSpPr>
          <p:cNvPr id="6" name="标题 1">
            <a:extLst>
              <a:ext uri="{FF2B5EF4-FFF2-40B4-BE49-F238E27FC236}">
                <a16:creationId xmlns:a16="http://schemas.microsoft.com/office/drawing/2014/main" id="{B3180F76-8F85-F494-EA84-9BBC98E08BE5}"/>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7.4 </a:t>
            </a:r>
            <a:r>
              <a:rPr lang="zh-CN" altLang="en-US" sz="2800" dirty="0">
                <a:latin typeface="+mj-ea"/>
                <a:cs typeface="+mn-ea"/>
                <a:sym typeface="+mn-lt"/>
              </a:rPr>
              <a:t>综合练习</a:t>
            </a:r>
          </a:p>
        </p:txBody>
      </p:sp>
    </p:spTree>
    <p:extLst>
      <p:ext uri="{BB962C8B-B14F-4D97-AF65-F5344CB8AC3E}">
        <p14:creationId xmlns:p14="http://schemas.microsoft.com/office/powerpoint/2010/main" val="10111078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9525" imgH="9525" progId="TCLayout.ActiveDocument.1">
                  <p:embed/>
                </p:oleObj>
              </mc:Choice>
              <mc:Fallback>
                <p:oleObj name="think-cell Slide" r:id="rId3" imgW="9525" imgH="9525" progId="TCLayout.ActiveDocument.1">
                  <p:embed/>
                  <p:pic>
                    <p:nvPicPr>
                      <p:cNvPr id="0" name="图片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矩形 1" hidden="1"/>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2400" dirty="0">
              <a:cs typeface="+mn-ea"/>
              <a:sym typeface="+mn-lt"/>
            </a:endParaRPr>
          </a:p>
        </p:txBody>
      </p:sp>
      <p:sp>
        <p:nvSpPr>
          <p:cNvPr id="5" name="标题 4"/>
          <p:cNvSpPr>
            <a:spLocks noGrp="1"/>
          </p:cNvSpPr>
          <p:nvPr>
            <p:ph type="ctrTitle"/>
          </p:nvPr>
        </p:nvSpPr>
        <p:spPr>
          <a:xfrm>
            <a:off x="1346202" y="3921741"/>
            <a:ext cx="6426198" cy="701731"/>
          </a:xfrm>
        </p:spPr>
        <p:txBody>
          <a:bodyPr>
            <a:spAutoFit/>
          </a:bodyPr>
          <a:lstStyle/>
          <a:p>
            <a:r>
              <a:rPr lang="zh-CN" altLang="en-US" sz="4400" spc="300" dirty="0">
                <a:latin typeface="+mn-lt"/>
                <a:ea typeface="+mn-ea"/>
                <a:cs typeface="+mn-ea"/>
                <a:sym typeface="+mn-lt"/>
              </a:rPr>
              <a:t>谢 谢！</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a:extLst>
              <a:ext uri="{FF2B5EF4-FFF2-40B4-BE49-F238E27FC236}">
                <a16:creationId xmlns:a16="http://schemas.microsoft.com/office/drawing/2014/main" id="{F4110DCD-CC68-6A43-FD6A-F3F89A1FEA56}"/>
              </a:ext>
            </a:extLst>
          </p:cNvPr>
          <p:cNvSpPr txBox="1">
            <a:spLocks/>
          </p:cNvSpPr>
          <p:nvPr/>
        </p:nvSpPr>
        <p:spPr>
          <a:xfrm>
            <a:off x="4117374" y="1154995"/>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
        <p:nvSpPr>
          <p:cNvPr id="12" name="文本占位符 5">
            <a:extLst>
              <a:ext uri="{FF2B5EF4-FFF2-40B4-BE49-F238E27FC236}">
                <a16:creationId xmlns:a16="http://schemas.microsoft.com/office/drawing/2014/main" id="{C475A55B-157E-DBB1-F56E-A37E6DE5940B}"/>
              </a:ext>
            </a:extLst>
          </p:cNvPr>
          <p:cNvSpPr txBox="1"/>
          <p:nvPr/>
        </p:nvSpPr>
        <p:spPr>
          <a:xfrm>
            <a:off x="818566" y="1787749"/>
            <a:ext cx="6000245" cy="443749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零件几何特点</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要加工：</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el-GR" altLang="zh-CN" sz="1800" b="0" i="0" u="none" strike="noStrike" baseline="0" dirty="0">
                <a:solidFill>
                  <a:srgbClr val="221E1F"/>
                </a:solidFill>
                <a:latin typeface="方正书宋"/>
              </a:rPr>
              <a:t>Φ</a:t>
            </a:r>
            <a:r>
              <a:rPr lang="en-US" altLang="zh-CN" sz="1800" b="0" i="0" u="none" strike="noStrike" baseline="0" dirty="0">
                <a:solidFill>
                  <a:srgbClr val="221E1F"/>
                </a:solidFill>
                <a:latin typeface="方正书宋"/>
              </a:rPr>
              <a:t>80mm </a:t>
            </a:r>
            <a:r>
              <a:rPr lang="zh-CN" altLang="en-US" dirty="0">
                <a:solidFill>
                  <a:srgbClr val="221E1F"/>
                </a:solidFill>
                <a:latin typeface="方正书宋"/>
              </a:rPr>
              <a:t>、</a:t>
            </a:r>
            <a:r>
              <a:rPr lang="el-GR" altLang="zh-CN" sz="1800" b="0" i="0" u="none" strike="noStrike" baseline="0" dirty="0">
                <a:solidFill>
                  <a:srgbClr val="221E1F"/>
                </a:solidFill>
                <a:latin typeface="方正书宋"/>
              </a:rPr>
              <a:t>Φ</a:t>
            </a:r>
            <a:r>
              <a:rPr lang="en-US" altLang="zh-CN" sz="1800" b="0" i="0" u="none" strike="noStrike" baseline="0" dirty="0">
                <a:solidFill>
                  <a:srgbClr val="221E1F"/>
                </a:solidFill>
                <a:latin typeface="方正书宋"/>
              </a:rPr>
              <a:t>120mm </a:t>
            </a:r>
            <a:r>
              <a:rPr lang="zh-CN" altLang="en-US" sz="1800" b="0" i="0" u="none" strike="noStrike" baseline="0" dirty="0">
                <a:solidFill>
                  <a:srgbClr val="221E1F"/>
                </a:solidFill>
                <a:latin typeface="方正书宋"/>
              </a:rPr>
              <a:t>圆柱面及两个圆锥面。</a:t>
            </a:r>
            <a:endParaRPr lang="en-US" altLang="zh-CN" sz="1800" b="0" i="0" u="none" strike="noStrike" baseline="0" dirty="0">
              <a:solidFill>
                <a:srgbClr val="221E1F"/>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确定装夹方案</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该零件采用三爪自定心卡盘装夹。</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零件轮廓简单，一次装夹就可完成加工。</a:t>
            </a:r>
            <a:endParaRPr lang="en-US" altLang="zh-CN" sz="1800" b="0" i="0" u="none" strike="noStrike" baseline="0" dirty="0">
              <a:solidFill>
                <a:srgbClr val="221E1F"/>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确定加工顺序</a:t>
            </a:r>
            <a:endParaRPr lang="en-US" altLang="zh-CN" b="1" dirty="0">
              <a:solidFill>
                <a:schemeClr val="accent1"/>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本零件加工外圆，根据零件图样要求</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加工过程为： </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按</a:t>
            </a:r>
            <a:r>
              <a:rPr lang="en-US" altLang="zh-CN" sz="1800" b="0" i="0" u="none" strike="noStrike" baseline="0" dirty="0">
                <a:solidFill>
                  <a:srgbClr val="221E1F"/>
                </a:solidFill>
                <a:latin typeface="方正书宋"/>
              </a:rPr>
              <a:t>φ160×100 mm </a:t>
            </a:r>
            <a:r>
              <a:rPr lang="zh-CN" altLang="en-US" sz="1800" b="0" i="0" u="none" strike="noStrike" baseline="0" dirty="0">
                <a:solidFill>
                  <a:srgbClr val="221E1F"/>
                </a:solidFill>
                <a:latin typeface="方正书宋"/>
              </a:rPr>
              <a:t>下料→用</a:t>
            </a:r>
            <a:r>
              <a:rPr lang="en-US" altLang="zh-CN" sz="1800" b="0" i="0" u="none" strike="noStrike" baseline="0" dirty="0">
                <a:solidFill>
                  <a:srgbClr val="221E1F"/>
                </a:solidFill>
                <a:latin typeface="方正书宋"/>
              </a:rPr>
              <a:t>G94</a:t>
            </a:r>
            <a:r>
              <a:rPr lang="zh-CN" altLang="en-US" sz="1800" b="0" i="0" u="none" strike="noStrike" baseline="0" dirty="0">
                <a:solidFill>
                  <a:srgbClr val="221E1F"/>
                </a:solidFill>
                <a:latin typeface="方正书宋"/>
              </a:rPr>
              <a:t>加工右端面→</a:t>
            </a:r>
            <a:r>
              <a:rPr lang="zh-CN" altLang="en-US" sz="1800" b="0" i="0" u="none" strike="noStrike" baseline="0" dirty="0">
                <a:solidFill>
                  <a:srgbClr val="000000"/>
                </a:solidFill>
              </a:rPr>
              <a:t>用</a:t>
            </a:r>
            <a:r>
              <a:rPr lang="en-US" altLang="zh-CN" sz="1800" b="0" i="0" u="none" strike="noStrike" baseline="0" dirty="0">
                <a:solidFill>
                  <a:srgbClr val="000000"/>
                </a:solidFill>
              </a:rPr>
              <a:t>G72 </a:t>
            </a:r>
            <a:r>
              <a:rPr lang="zh-CN" altLang="en-US" sz="1800" b="0" i="0" u="none" strike="noStrike" baseline="0" dirty="0">
                <a:solidFill>
                  <a:srgbClr val="000000"/>
                </a:solidFill>
              </a:rPr>
              <a:t>和</a:t>
            </a:r>
            <a:r>
              <a:rPr lang="en-US" altLang="zh-CN" sz="1800" b="0" i="0" u="none" strike="noStrike" baseline="0" dirty="0">
                <a:solidFill>
                  <a:srgbClr val="000000"/>
                </a:solidFill>
              </a:rPr>
              <a:t>G70</a:t>
            </a:r>
            <a:r>
              <a:rPr lang="zh-CN" altLang="en-US" sz="1800" b="0" i="0" u="none" strike="noStrike" baseline="0" dirty="0">
                <a:solidFill>
                  <a:srgbClr val="000000"/>
                </a:solidFill>
              </a:rPr>
              <a:t>粗、精车外轮廓</a:t>
            </a:r>
            <a:r>
              <a:rPr lang="zh-CN" altLang="en-US" sz="1800" b="0" i="0" u="none" strike="noStrike" baseline="0" dirty="0">
                <a:solidFill>
                  <a:srgbClr val="221E1F"/>
                </a:solidFill>
                <a:latin typeface="方正书宋"/>
              </a:rPr>
              <a:t>→去毛刺→检验。</a:t>
            </a:r>
            <a:endParaRPr lang="en-US" altLang="zh-CN" dirty="0">
              <a:solidFill>
                <a:srgbClr val="221E1F"/>
              </a:solidFill>
              <a:latin typeface="方正书宋"/>
            </a:endParaRPr>
          </a:p>
        </p:txBody>
      </p:sp>
      <p:sp>
        <p:nvSpPr>
          <p:cNvPr id="10" name="文本框 9">
            <a:extLst>
              <a:ext uri="{FF2B5EF4-FFF2-40B4-BE49-F238E27FC236}">
                <a16:creationId xmlns:a16="http://schemas.microsoft.com/office/drawing/2014/main" id="{A94F947F-87AB-62B6-AB56-6DF57A966225}"/>
              </a:ext>
            </a:extLst>
          </p:cNvPr>
          <p:cNvSpPr txBox="1"/>
          <p:nvPr/>
        </p:nvSpPr>
        <p:spPr>
          <a:xfrm>
            <a:off x="8174491" y="5300330"/>
            <a:ext cx="1907240" cy="338554"/>
          </a:xfrm>
          <a:prstGeom prst="rect">
            <a:avLst/>
          </a:prstGeom>
          <a:noFill/>
        </p:spPr>
        <p:txBody>
          <a:bodyPr wrap="square">
            <a:spAutoFit/>
          </a:bodyPr>
          <a:lstStyle/>
          <a:p>
            <a:pPr algn="ctr"/>
            <a:r>
              <a:rPr lang="zh-CN" altLang="en-US" sz="1600" b="1" spc="-150" dirty="0">
                <a:solidFill>
                  <a:srgbClr val="221E1F"/>
                </a:solidFill>
                <a:latin typeface="方正书宋"/>
              </a:rPr>
              <a:t>外轮廓加工零件图</a:t>
            </a:r>
            <a:endParaRPr lang="zh-CN" altLang="en-US" sz="1600" b="1" spc="-150" dirty="0"/>
          </a:p>
        </p:txBody>
      </p:sp>
      <p:pic>
        <p:nvPicPr>
          <p:cNvPr id="4" name="图片 3">
            <a:extLst>
              <a:ext uri="{FF2B5EF4-FFF2-40B4-BE49-F238E27FC236}">
                <a16:creationId xmlns:a16="http://schemas.microsoft.com/office/drawing/2014/main" id="{A0690804-72EB-7834-27DB-70E0DDFCD1DA}"/>
              </a:ext>
            </a:extLst>
          </p:cNvPr>
          <p:cNvPicPr>
            <a:picLocks noChangeAspect="1"/>
          </p:cNvPicPr>
          <p:nvPr/>
        </p:nvPicPr>
        <p:blipFill>
          <a:blip r:embed="rId3"/>
          <a:stretch>
            <a:fillRect/>
          </a:stretch>
        </p:blipFill>
        <p:spPr>
          <a:xfrm>
            <a:off x="7055472" y="2105744"/>
            <a:ext cx="4145278" cy="3003968"/>
          </a:xfrm>
          <a:prstGeom prst="rect">
            <a:avLst/>
          </a:prstGeom>
        </p:spPr>
      </p:pic>
      <p:sp>
        <p:nvSpPr>
          <p:cNvPr id="5" name="标题 1">
            <a:extLst>
              <a:ext uri="{FF2B5EF4-FFF2-40B4-BE49-F238E27FC236}">
                <a16:creationId xmlns:a16="http://schemas.microsoft.com/office/drawing/2014/main" id="{C7A4651A-5AA4-525B-8C46-9ADE4FB610F0}"/>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7.1 </a:t>
            </a:r>
            <a:r>
              <a:rPr lang="zh-CN" altLang="en-US" sz="2800" dirty="0">
                <a:latin typeface="+mj-ea"/>
                <a:cs typeface="+mn-ea"/>
                <a:sym typeface="+mn-lt"/>
              </a:rPr>
              <a:t>外轮廓加工</a:t>
            </a:r>
          </a:p>
        </p:txBody>
      </p:sp>
    </p:spTree>
    <p:extLst>
      <p:ext uri="{BB962C8B-B14F-4D97-AF65-F5344CB8AC3E}">
        <p14:creationId xmlns:p14="http://schemas.microsoft.com/office/powerpoint/2010/main" val="20798539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2" name="文本占位符 5">
            <a:extLst>
              <a:ext uri="{FF2B5EF4-FFF2-40B4-BE49-F238E27FC236}">
                <a16:creationId xmlns:a16="http://schemas.microsoft.com/office/drawing/2014/main" id="{C475A55B-157E-DBB1-F56E-A37E6DE5940B}"/>
              </a:ext>
            </a:extLst>
          </p:cNvPr>
          <p:cNvSpPr txBox="1"/>
          <p:nvPr/>
        </p:nvSpPr>
        <p:spPr>
          <a:xfrm>
            <a:off x="885944" y="1917935"/>
            <a:ext cx="2896784" cy="381110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4. </a:t>
            </a:r>
            <a:r>
              <a:rPr lang="zh-CN" altLang="en-US" b="1" dirty="0">
                <a:solidFill>
                  <a:schemeClr val="accent1"/>
                </a:solidFill>
                <a:latin typeface="方正书宋"/>
              </a:rPr>
              <a:t>确定切削参数</a:t>
            </a:r>
            <a:endParaRPr lang="en-US" altLang="zh-CN" b="1" dirty="0">
              <a:solidFill>
                <a:schemeClr val="accent1"/>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5. </a:t>
            </a:r>
            <a:r>
              <a:rPr lang="zh-CN" altLang="en-US" b="1" dirty="0">
                <a:solidFill>
                  <a:schemeClr val="accent1"/>
                </a:solidFill>
                <a:latin typeface="方正书宋"/>
              </a:rPr>
              <a:t>选择工、量、刀具</a:t>
            </a:r>
            <a:endParaRPr lang="en-US" altLang="zh-CN" b="1" dirty="0">
              <a:solidFill>
                <a:schemeClr val="accent1"/>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b="1" dirty="0">
                <a:solidFill>
                  <a:schemeClr val="accent1"/>
                </a:solidFill>
                <a:latin typeface="方正书宋"/>
              </a:rPr>
              <a:t>工具选择：</a:t>
            </a:r>
            <a:r>
              <a:rPr lang="zh-CN" altLang="en-US" sz="1800" b="0" i="0" u="none" strike="noStrike" baseline="0" dirty="0">
                <a:solidFill>
                  <a:srgbClr val="221E1F"/>
                </a:solidFill>
                <a:latin typeface="方正书宋"/>
              </a:rPr>
              <a:t>工件装夹在三爪卡盘中，用划线盘校正；</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量具选择：</a:t>
            </a:r>
            <a:r>
              <a:rPr lang="zh-CN" altLang="en-US" sz="1800" b="0" i="0" u="none" strike="noStrike" baseline="0" dirty="0">
                <a:solidFill>
                  <a:srgbClr val="221E1F"/>
                </a:solidFill>
                <a:latin typeface="方正书宋"/>
              </a:rPr>
              <a:t>用游标卡尺测量各尺寸；</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刀具选择：</a:t>
            </a:r>
            <a:r>
              <a:rPr lang="zh-CN" altLang="en-US" sz="1800" b="0" i="0" u="none" strike="noStrike" baseline="0" dirty="0">
                <a:solidFill>
                  <a:srgbClr val="221E1F"/>
                </a:solidFill>
                <a:latin typeface="方正书宋"/>
              </a:rPr>
              <a:t>选择</a:t>
            </a:r>
            <a:r>
              <a:rPr lang="en-US" altLang="zh-CN" sz="1800" b="0" i="0" u="none" strike="noStrike" baseline="0" dirty="0">
                <a:solidFill>
                  <a:srgbClr val="221E1F"/>
                </a:solidFill>
                <a:latin typeface="方正书宋"/>
              </a:rPr>
              <a:t>93°</a:t>
            </a:r>
            <a:r>
              <a:rPr lang="zh-CN" altLang="en-US" sz="1800" b="0" i="0" u="none" strike="noStrike" baseline="0" dirty="0">
                <a:solidFill>
                  <a:srgbClr val="221E1F"/>
                </a:solidFill>
                <a:latin typeface="方正书宋"/>
              </a:rPr>
              <a:t>外圆车刀。</a:t>
            </a:r>
            <a:endParaRPr lang="en-US" altLang="zh-CN" b="1" dirty="0">
              <a:solidFill>
                <a:schemeClr val="accent1"/>
              </a:solidFill>
              <a:latin typeface="方正书宋"/>
            </a:endParaRPr>
          </a:p>
        </p:txBody>
      </p:sp>
      <p:graphicFrame>
        <p:nvGraphicFramePr>
          <p:cNvPr id="2" name="表格 1">
            <a:extLst>
              <a:ext uri="{FF2B5EF4-FFF2-40B4-BE49-F238E27FC236}">
                <a16:creationId xmlns:a16="http://schemas.microsoft.com/office/drawing/2014/main" id="{B85C645D-829F-78B1-2C83-9F19D7576390}"/>
              </a:ext>
            </a:extLst>
          </p:cNvPr>
          <p:cNvGraphicFramePr>
            <a:graphicFrameLocks noGrp="1"/>
          </p:cNvGraphicFramePr>
          <p:nvPr>
            <p:extLst>
              <p:ext uri="{D42A27DB-BD31-4B8C-83A1-F6EECF244321}">
                <p14:modId xmlns:p14="http://schemas.microsoft.com/office/powerpoint/2010/main" val="2483252543"/>
              </p:ext>
            </p:extLst>
          </p:nvPr>
        </p:nvGraphicFramePr>
        <p:xfrm>
          <a:off x="3854073" y="1917935"/>
          <a:ext cx="8101800" cy="4182000"/>
        </p:xfrm>
        <a:graphic>
          <a:graphicData uri="http://schemas.openxmlformats.org/drawingml/2006/table">
            <a:tbl>
              <a:tblPr firstRow="1" bandRow="1">
                <a:tableStyleId>{5C22544A-7EE6-4342-B048-85BDC9FD1C3A}</a:tableStyleId>
              </a:tblPr>
              <a:tblGrid>
                <a:gridCol w="810180">
                  <a:extLst>
                    <a:ext uri="{9D8B030D-6E8A-4147-A177-3AD203B41FA5}">
                      <a16:colId xmlns:a16="http://schemas.microsoft.com/office/drawing/2014/main" val="1561071239"/>
                    </a:ext>
                  </a:extLst>
                </a:gridCol>
                <a:gridCol w="810180">
                  <a:extLst>
                    <a:ext uri="{9D8B030D-6E8A-4147-A177-3AD203B41FA5}">
                      <a16:colId xmlns:a16="http://schemas.microsoft.com/office/drawing/2014/main" val="2897233387"/>
                    </a:ext>
                  </a:extLst>
                </a:gridCol>
                <a:gridCol w="649781">
                  <a:extLst>
                    <a:ext uri="{9D8B030D-6E8A-4147-A177-3AD203B41FA5}">
                      <a16:colId xmlns:a16="http://schemas.microsoft.com/office/drawing/2014/main" val="3106941086"/>
                    </a:ext>
                  </a:extLst>
                </a:gridCol>
                <a:gridCol w="1048424">
                  <a:extLst>
                    <a:ext uri="{9D8B030D-6E8A-4147-A177-3AD203B41FA5}">
                      <a16:colId xmlns:a16="http://schemas.microsoft.com/office/drawing/2014/main" val="2629949972"/>
                    </a:ext>
                  </a:extLst>
                </a:gridCol>
                <a:gridCol w="732335">
                  <a:extLst>
                    <a:ext uri="{9D8B030D-6E8A-4147-A177-3AD203B41FA5}">
                      <a16:colId xmlns:a16="http://schemas.microsoft.com/office/drawing/2014/main" val="3794644612"/>
                    </a:ext>
                  </a:extLst>
                </a:gridCol>
                <a:gridCol w="810180">
                  <a:extLst>
                    <a:ext uri="{9D8B030D-6E8A-4147-A177-3AD203B41FA5}">
                      <a16:colId xmlns:a16="http://schemas.microsoft.com/office/drawing/2014/main" val="4085759175"/>
                    </a:ext>
                  </a:extLst>
                </a:gridCol>
                <a:gridCol w="810180">
                  <a:extLst>
                    <a:ext uri="{9D8B030D-6E8A-4147-A177-3AD203B41FA5}">
                      <a16:colId xmlns:a16="http://schemas.microsoft.com/office/drawing/2014/main" val="3064957098"/>
                    </a:ext>
                  </a:extLst>
                </a:gridCol>
                <a:gridCol w="905219">
                  <a:extLst>
                    <a:ext uri="{9D8B030D-6E8A-4147-A177-3AD203B41FA5}">
                      <a16:colId xmlns:a16="http://schemas.microsoft.com/office/drawing/2014/main" val="1053340887"/>
                    </a:ext>
                  </a:extLst>
                </a:gridCol>
                <a:gridCol w="715141">
                  <a:extLst>
                    <a:ext uri="{9D8B030D-6E8A-4147-A177-3AD203B41FA5}">
                      <a16:colId xmlns:a16="http://schemas.microsoft.com/office/drawing/2014/main" val="189980174"/>
                    </a:ext>
                  </a:extLst>
                </a:gridCol>
                <a:gridCol w="810180">
                  <a:extLst>
                    <a:ext uri="{9D8B030D-6E8A-4147-A177-3AD203B41FA5}">
                      <a16:colId xmlns:a16="http://schemas.microsoft.com/office/drawing/2014/main" val="473140226"/>
                    </a:ext>
                  </a:extLst>
                </a:gridCol>
              </a:tblGrid>
              <a:tr h="283920">
                <a:tc rowSpan="2" gridSpan="3">
                  <a:txBody>
                    <a:bodyPr/>
                    <a:lstStyle/>
                    <a:p>
                      <a:pPr algn="ctr"/>
                      <a:endParaRPr lang="zh-CN" altLang="en-US" sz="1200" dirty="0"/>
                    </a:p>
                  </a:txBody>
                  <a:tcPr/>
                </a:tc>
                <a:tc rowSpan="2" hMerge="1">
                  <a:txBody>
                    <a:bodyPr/>
                    <a:lstStyle/>
                    <a:p>
                      <a:pPr algn="ctr"/>
                      <a:endParaRPr lang="zh-CN" altLang="en-US" sz="1400" dirty="0"/>
                    </a:p>
                  </a:txBody>
                  <a:tcPr/>
                </a:tc>
                <a:tc rowSpan="2" hMerge="1">
                  <a:txBody>
                    <a:bodyPr/>
                    <a:lstStyle/>
                    <a:p>
                      <a:pPr algn="ctr"/>
                      <a:endParaRPr lang="zh-CN" altLang="en-US" sz="1400" dirty="0"/>
                    </a:p>
                  </a:txBody>
                  <a:tcPr/>
                </a:tc>
                <a:tc rowSpan="2">
                  <a:txBody>
                    <a:bodyPr/>
                    <a:lstStyle/>
                    <a:p>
                      <a:pPr algn="ctr"/>
                      <a:r>
                        <a:rPr lang="zh-CN" altLang="en-US" sz="1200" dirty="0"/>
                        <a:t>数控加工工艺过程卡</a:t>
                      </a:r>
                    </a:p>
                  </a:txBody>
                  <a:tcPr/>
                </a:tc>
                <a:tc gridSpan="3">
                  <a:txBody>
                    <a:bodyPr/>
                    <a:lstStyle/>
                    <a:p>
                      <a:pPr algn="ctr"/>
                      <a:r>
                        <a:rPr lang="zh-CN" altLang="en-US" sz="1200" dirty="0"/>
                        <a:t>产品名称或代号</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200" dirty="0"/>
                        <a:t>零件名称</a:t>
                      </a:r>
                    </a:p>
                  </a:txBody>
                  <a:tcPr/>
                </a:tc>
                <a:tc gridSpan="2">
                  <a:txBody>
                    <a:bodyPr/>
                    <a:lstStyle/>
                    <a:p>
                      <a:pPr algn="ctr"/>
                      <a:r>
                        <a:rPr lang="zh-CN" altLang="en-US" sz="1200" dirty="0"/>
                        <a:t>零件图号</a:t>
                      </a:r>
                    </a:p>
                  </a:txBody>
                  <a:tcPr/>
                </a:tc>
                <a:tc hMerge="1">
                  <a:txBody>
                    <a:bodyPr/>
                    <a:lstStyle/>
                    <a:p>
                      <a:endParaRPr lang="zh-CN" altLang="en-US" dirty="0"/>
                    </a:p>
                  </a:txBody>
                  <a:tcPr/>
                </a:tc>
                <a:extLst>
                  <a:ext uri="{0D108BD9-81ED-4DB2-BD59-A6C34878D82A}">
                    <a16:rowId xmlns:a16="http://schemas.microsoft.com/office/drawing/2014/main" val="3436261034"/>
                  </a:ext>
                </a:extLst>
              </a:tr>
              <a:tr h="283920">
                <a:tc gridSpan="3" vMerge="1">
                  <a:txBody>
                    <a:bodyPr/>
                    <a:lstStyle/>
                    <a:p>
                      <a:pPr algn="ctr"/>
                      <a:endParaRPr lang="zh-CN" altLang="en-US" sz="1400" dirty="0"/>
                    </a:p>
                  </a:txBody>
                  <a:tcPr/>
                </a:tc>
                <a:tc hMerge="1" vMerge="1">
                  <a:txBody>
                    <a:bodyPr/>
                    <a:lstStyle/>
                    <a:p>
                      <a:pPr algn="ctr"/>
                      <a:endParaRPr lang="zh-CN" altLang="en-US" sz="1400"/>
                    </a:p>
                  </a:txBody>
                  <a:tcPr/>
                </a:tc>
                <a:tc hMerge="1" vMerge="1">
                  <a:txBody>
                    <a:bodyPr/>
                    <a:lstStyle/>
                    <a:p>
                      <a:pPr algn="ctr"/>
                      <a:endParaRPr lang="zh-CN" altLang="en-US" sz="1400" dirty="0"/>
                    </a:p>
                  </a:txBody>
                  <a:tcPr/>
                </a:tc>
                <a:tc vMerge="1">
                  <a:txBody>
                    <a:bodyPr/>
                    <a:lstStyle/>
                    <a:p>
                      <a:pPr algn="ctr"/>
                      <a:endParaRPr lang="zh-CN" altLang="en-US" sz="1400" dirty="0"/>
                    </a:p>
                  </a:txBody>
                  <a:tcPr/>
                </a:tc>
                <a:tc gridSpan="3">
                  <a:txBody>
                    <a:bodyPr/>
                    <a:lstStyle/>
                    <a:p>
                      <a:pPr algn="ctr"/>
                      <a:endParaRPr lang="zh-CN" altLang="en-US" sz="1200" dirty="0"/>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200" dirty="0"/>
                        <a:t>法兰</a:t>
                      </a:r>
                    </a:p>
                  </a:txBody>
                  <a:tcPr/>
                </a:tc>
                <a:tc gridSpan="2">
                  <a:txBody>
                    <a:bodyPr/>
                    <a:lstStyle/>
                    <a:p>
                      <a:pPr algn="ctr"/>
                      <a:endParaRPr lang="zh-CN" altLang="en-US" sz="1200" dirty="0"/>
                    </a:p>
                  </a:txBody>
                  <a:tcPr/>
                </a:tc>
                <a:tc hMerge="1">
                  <a:txBody>
                    <a:bodyPr/>
                    <a:lstStyle/>
                    <a:p>
                      <a:endParaRPr lang="zh-CN" altLang="en-US" dirty="0"/>
                    </a:p>
                  </a:txBody>
                  <a:tcPr/>
                </a:tc>
                <a:extLst>
                  <a:ext uri="{0D108BD9-81ED-4DB2-BD59-A6C34878D82A}">
                    <a16:rowId xmlns:a16="http://schemas.microsoft.com/office/drawing/2014/main" val="2543110162"/>
                  </a:ext>
                </a:extLst>
              </a:tr>
              <a:tr h="283920">
                <a:tc gridSpan="3">
                  <a:txBody>
                    <a:bodyPr/>
                    <a:lstStyle/>
                    <a:p>
                      <a:pPr algn="ctr"/>
                      <a:r>
                        <a:rPr lang="zh-CN" altLang="en-US" sz="1200" dirty="0"/>
                        <a:t>材料</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200" dirty="0"/>
                        <a:t>程序编号</a:t>
                      </a:r>
                    </a:p>
                  </a:txBody>
                  <a:tcPr/>
                </a:tc>
                <a:tc gridSpan="3">
                  <a:txBody>
                    <a:bodyPr/>
                    <a:lstStyle/>
                    <a:p>
                      <a:pPr algn="ctr"/>
                      <a:r>
                        <a:rPr lang="zh-CN" altLang="en-US" sz="1200" dirty="0"/>
                        <a:t>夹具名称</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zh-CN" altLang="en-US" sz="1200" dirty="0"/>
                        <a:t>加工设备</a:t>
                      </a:r>
                    </a:p>
                  </a:txBody>
                  <a:tcPr/>
                </a:tc>
                <a:tc gridSpan="2">
                  <a:txBody>
                    <a:bodyPr/>
                    <a:lstStyle/>
                    <a:p>
                      <a:pPr algn="ctr"/>
                      <a:r>
                        <a:rPr lang="zh-CN" altLang="en-US" sz="1200" dirty="0"/>
                        <a:t>车间</a:t>
                      </a:r>
                    </a:p>
                  </a:txBody>
                  <a:tcPr/>
                </a:tc>
                <a:tc hMerge="1">
                  <a:txBody>
                    <a:bodyPr/>
                    <a:lstStyle/>
                    <a:p>
                      <a:pPr algn="ctr"/>
                      <a:endParaRPr lang="zh-CN" altLang="en-US" dirty="0"/>
                    </a:p>
                  </a:txBody>
                  <a:tcPr/>
                </a:tc>
                <a:extLst>
                  <a:ext uri="{0D108BD9-81ED-4DB2-BD59-A6C34878D82A}">
                    <a16:rowId xmlns:a16="http://schemas.microsoft.com/office/drawing/2014/main" val="540640783"/>
                  </a:ext>
                </a:extLst>
              </a:tr>
              <a:tr h="283920">
                <a:tc gridSpan="3">
                  <a:txBody>
                    <a:bodyPr/>
                    <a:lstStyle/>
                    <a:p>
                      <a:pPr algn="ctr"/>
                      <a:r>
                        <a:rPr lang="en-US" altLang="zh-CN" sz="1200" dirty="0"/>
                        <a:t>45#</a:t>
                      </a:r>
                      <a:endParaRPr lang="zh-CN" altLang="en-US" sz="1200" dirty="0"/>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en-US" altLang="zh-CN" sz="1200" dirty="0"/>
                        <a:t>O7001</a:t>
                      </a:r>
                      <a:endParaRPr lang="zh-CN" altLang="en-US" sz="1200" dirty="0"/>
                    </a:p>
                  </a:txBody>
                  <a:tcPr/>
                </a:tc>
                <a:tc gridSpan="3">
                  <a:txBody>
                    <a:bodyPr/>
                    <a:lstStyle/>
                    <a:p>
                      <a:pPr algn="ctr"/>
                      <a:r>
                        <a:rPr lang="zh-CN" altLang="en-US" sz="1200" dirty="0"/>
                        <a:t>三爪卡盘</a:t>
                      </a:r>
                    </a:p>
                  </a:txBody>
                  <a:tcPr/>
                </a:tc>
                <a:tc hMerge="1">
                  <a:txBody>
                    <a:bodyPr/>
                    <a:lstStyle/>
                    <a:p>
                      <a:pPr algn="ctr"/>
                      <a:endParaRPr lang="zh-CN" altLang="en-US" sz="1400" dirty="0"/>
                    </a:p>
                  </a:txBody>
                  <a:tcPr/>
                </a:tc>
                <a:tc hMerge="1">
                  <a:txBody>
                    <a:bodyPr/>
                    <a:lstStyle/>
                    <a:p>
                      <a:pPr algn="ctr"/>
                      <a:endParaRPr lang="zh-CN" altLang="en-US" sz="1400" dirty="0"/>
                    </a:p>
                  </a:txBody>
                  <a:tcPr/>
                </a:tc>
                <a:tc>
                  <a:txBody>
                    <a:bodyPr/>
                    <a:lstStyle/>
                    <a:p>
                      <a:pPr algn="ctr"/>
                      <a:r>
                        <a:rPr lang="en-US" altLang="zh-CN" sz="1200" dirty="0"/>
                        <a:t>CK6140</a:t>
                      </a:r>
                      <a:endParaRPr lang="zh-CN" altLang="en-US" sz="1200" dirty="0"/>
                    </a:p>
                  </a:txBody>
                  <a:tcPr/>
                </a:tc>
                <a:tc gridSpan="2">
                  <a:txBody>
                    <a:bodyPr/>
                    <a:lstStyle/>
                    <a:p>
                      <a:pPr algn="ctr"/>
                      <a:r>
                        <a:rPr lang="zh-CN" altLang="en-US" sz="1200" dirty="0"/>
                        <a:t>数控中心</a:t>
                      </a:r>
                    </a:p>
                  </a:txBody>
                  <a:tcPr/>
                </a:tc>
                <a:tc hMerge="1">
                  <a:txBody>
                    <a:bodyPr/>
                    <a:lstStyle/>
                    <a:p>
                      <a:pPr algn="ctr"/>
                      <a:endParaRPr lang="zh-CN" altLang="en-US" dirty="0"/>
                    </a:p>
                  </a:txBody>
                  <a:tcPr/>
                </a:tc>
                <a:extLst>
                  <a:ext uri="{0D108BD9-81ED-4DB2-BD59-A6C34878D82A}">
                    <a16:rowId xmlns:a16="http://schemas.microsoft.com/office/drawing/2014/main" val="955102644"/>
                  </a:ext>
                </a:extLst>
              </a:tr>
              <a:tr h="593705">
                <a:tc>
                  <a:txBody>
                    <a:bodyPr/>
                    <a:lstStyle/>
                    <a:p>
                      <a:pPr algn="ctr"/>
                      <a:r>
                        <a:rPr lang="zh-CN" altLang="en-US" sz="1200" dirty="0"/>
                        <a:t>工序号</a:t>
                      </a:r>
                    </a:p>
                  </a:txBody>
                  <a:tcPr/>
                </a:tc>
                <a:tc>
                  <a:txBody>
                    <a:bodyPr/>
                    <a:lstStyle/>
                    <a:p>
                      <a:pPr algn="ctr"/>
                      <a:r>
                        <a:rPr lang="zh-CN" altLang="en-US" sz="1200" dirty="0"/>
                        <a:t>工序名称</a:t>
                      </a:r>
                    </a:p>
                  </a:txBody>
                  <a:tcPr/>
                </a:tc>
                <a:tc>
                  <a:txBody>
                    <a:bodyPr/>
                    <a:lstStyle/>
                    <a:p>
                      <a:pPr algn="ctr"/>
                      <a:r>
                        <a:rPr lang="zh-CN" altLang="en-US" sz="1200" dirty="0"/>
                        <a:t>工步号</a:t>
                      </a:r>
                    </a:p>
                  </a:txBody>
                  <a:tcPr/>
                </a:tc>
                <a:tc>
                  <a:txBody>
                    <a:bodyPr/>
                    <a:lstStyle/>
                    <a:p>
                      <a:pPr algn="ctr"/>
                      <a:r>
                        <a:rPr lang="zh-CN" altLang="en-US" sz="1200" dirty="0"/>
                        <a:t>工步内容</a:t>
                      </a:r>
                    </a:p>
                  </a:txBody>
                  <a:tcPr/>
                </a:tc>
                <a:tc>
                  <a:txBody>
                    <a:bodyPr/>
                    <a:lstStyle/>
                    <a:p>
                      <a:pPr algn="ctr"/>
                      <a:r>
                        <a:rPr lang="zh-CN" altLang="en-US" sz="1200" dirty="0"/>
                        <a:t>刀具号</a:t>
                      </a:r>
                    </a:p>
                  </a:txBody>
                  <a:tcPr/>
                </a:tc>
                <a:tc>
                  <a:txBody>
                    <a:bodyPr/>
                    <a:lstStyle/>
                    <a:p>
                      <a:pPr algn="ctr"/>
                      <a:r>
                        <a:rPr lang="zh-CN" altLang="en-US" sz="1200" dirty="0"/>
                        <a:t>刀具规格</a:t>
                      </a:r>
                    </a:p>
                  </a:txBody>
                  <a:tcPr/>
                </a:tc>
                <a:tc>
                  <a:txBody>
                    <a:bodyPr/>
                    <a:lstStyle/>
                    <a:p>
                      <a:pPr algn="ctr"/>
                      <a:r>
                        <a:rPr lang="zh-CN" altLang="en-US" sz="1200" dirty="0"/>
                        <a:t>主轴</a:t>
                      </a:r>
                      <a:endParaRPr lang="en-US" altLang="zh-CN" sz="1200" dirty="0"/>
                    </a:p>
                    <a:p>
                      <a:pPr algn="ctr"/>
                      <a:r>
                        <a:rPr lang="zh-CN" altLang="en-US" sz="1200" dirty="0"/>
                        <a:t>转速</a:t>
                      </a:r>
                      <a:endParaRPr lang="en-US" altLang="zh-CN" sz="1200" dirty="0"/>
                    </a:p>
                    <a:p>
                      <a:pPr algn="ctr"/>
                      <a:r>
                        <a:rPr lang="zh-CN" altLang="en-US" sz="1200" dirty="0"/>
                        <a:t>（</a:t>
                      </a:r>
                      <a:r>
                        <a:rPr lang="en-US" altLang="zh-CN" sz="1200" dirty="0"/>
                        <a:t>r/min</a:t>
                      </a:r>
                      <a:r>
                        <a:rPr lang="zh-CN" altLang="en-US" sz="1200" dirty="0"/>
                        <a:t>）</a:t>
                      </a:r>
                    </a:p>
                  </a:txBody>
                  <a:tcPr/>
                </a:tc>
                <a:tc>
                  <a:txBody>
                    <a:bodyPr/>
                    <a:lstStyle/>
                    <a:p>
                      <a:pPr algn="ctr"/>
                      <a:r>
                        <a:rPr lang="zh-CN" altLang="en-US" sz="1200" dirty="0"/>
                        <a:t>进给</a:t>
                      </a:r>
                      <a:endParaRPr lang="en-US" altLang="zh-CN" sz="1200" dirty="0"/>
                    </a:p>
                    <a:p>
                      <a:pPr algn="ctr"/>
                      <a:r>
                        <a:rPr lang="zh-CN" altLang="en-US" sz="1200" dirty="0"/>
                        <a:t>速度</a:t>
                      </a:r>
                      <a:endParaRPr lang="en-US" altLang="zh-CN" sz="1200" dirty="0"/>
                    </a:p>
                    <a:p>
                      <a:pPr algn="ctr"/>
                      <a:r>
                        <a:rPr lang="zh-CN" altLang="en-US" sz="1200" dirty="0"/>
                        <a:t>（</a:t>
                      </a:r>
                      <a:r>
                        <a:rPr lang="en-US" altLang="zh-CN" sz="1200" dirty="0"/>
                        <a:t>mm/min</a:t>
                      </a:r>
                      <a:r>
                        <a:rPr lang="zh-CN" altLang="en-US" sz="1200" dirty="0"/>
                        <a:t>）</a:t>
                      </a:r>
                    </a:p>
                  </a:txBody>
                  <a:tcPr/>
                </a:tc>
                <a:tc>
                  <a:txBody>
                    <a:bodyPr/>
                    <a:lstStyle/>
                    <a:p>
                      <a:pPr algn="ctr"/>
                      <a:r>
                        <a:rPr lang="zh-CN" altLang="en-US" sz="1200" dirty="0"/>
                        <a:t>背吃力量</a:t>
                      </a:r>
                      <a:endParaRPr lang="en-US" altLang="zh-CN" sz="1200" dirty="0"/>
                    </a:p>
                    <a:p>
                      <a:pPr algn="ctr"/>
                      <a:r>
                        <a:rPr lang="zh-CN" altLang="en-US" sz="1200" dirty="0"/>
                        <a:t>（</a:t>
                      </a:r>
                      <a:r>
                        <a:rPr lang="en-US" altLang="zh-CN" sz="1200" dirty="0"/>
                        <a:t>mm</a:t>
                      </a:r>
                      <a:r>
                        <a:rPr lang="zh-CN" altLang="en-US" sz="1200" dirty="0"/>
                        <a:t>）</a:t>
                      </a:r>
                    </a:p>
                  </a:txBody>
                  <a:tcPr/>
                </a:tc>
                <a:tc>
                  <a:txBody>
                    <a:bodyPr/>
                    <a:lstStyle/>
                    <a:p>
                      <a:pPr algn="ctr"/>
                      <a:r>
                        <a:rPr lang="zh-CN" altLang="en-US" sz="1200" dirty="0"/>
                        <a:t>检测</a:t>
                      </a:r>
                      <a:endParaRPr lang="en-US" altLang="zh-CN" sz="1200" dirty="0"/>
                    </a:p>
                    <a:p>
                      <a:pPr algn="ctr"/>
                      <a:r>
                        <a:rPr lang="zh-CN" altLang="en-US" sz="1200" dirty="0"/>
                        <a:t>工具</a:t>
                      </a:r>
                    </a:p>
                  </a:txBody>
                  <a:tcPr/>
                </a:tc>
                <a:extLst>
                  <a:ext uri="{0D108BD9-81ED-4DB2-BD59-A6C34878D82A}">
                    <a16:rowId xmlns:a16="http://schemas.microsoft.com/office/drawing/2014/main" val="2639525456"/>
                  </a:ext>
                </a:extLst>
              </a:tr>
              <a:tr h="424075">
                <a:tc>
                  <a:txBody>
                    <a:bodyPr/>
                    <a:lstStyle/>
                    <a:p>
                      <a:pPr algn="ctr"/>
                      <a:r>
                        <a:rPr lang="zh-CN" altLang="en-US" sz="1200" dirty="0"/>
                        <a:t>工</a:t>
                      </a:r>
                      <a:r>
                        <a:rPr lang="en-US" altLang="zh-CN" sz="1200" dirty="0"/>
                        <a:t>10</a:t>
                      </a:r>
                      <a:endParaRPr lang="zh-CN" altLang="en-US" sz="1200" dirty="0"/>
                    </a:p>
                  </a:txBody>
                  <a:tcPr/>
                </a:tc>
                <a:tc>
                  <a:txBody>
                    <a:bodyPr/>
                    <a:lstStyle/>
                    <a:p>
                      <a:pPr algn="ctr"/>
                      <a:r>
                        <a:rPr lang="zh-CN" altLang="en-US" sz="1200" dirty="0"/>
                        <a:t>工车</a:t>
                      </a:r>
                    </a:p>
                  </a:txBody>
                  <a:tcPr/>
                </a:tc>
                <a:tc>
                  <a:txBody>
                    <a:bodyPr/>
                    <a:lstStyle/>
                    <a:p>
                      <a:pPr algn="ctr"/>
                      <a:r>
                        <a:rPr lang="zh-CN" altLang="en-US" sz="1200" dirty="0"/>
                        <a:t>工</a:t>
                      </a:r>
                      <a:r>
                        <a:rPr lang="en-US" altLang="zh-CN" sz="1200" dirty="0"/>
                        <a:t>1</a:t>
                      </a:r>
                      <a:endParaRPr lang="zh-CN" altLang="en-US" sz="1200" dirty="0"/>
                    </a:p>
                  </a:txBody>
                  <a:tcPr/>
                </a:tc>
                <a:tc>
                  <a:txBody>
                    <a:bodyPr/>
                    <a:lstStyle/>
                    <a:p>
                      <a:pPr algn="ctr"/>
                      <a:r>
                        <a:rPr lang="zh-CN" altLang="en-US" sz="1200" dirty="0"/>
                        <a:t>夹持毛胚外圆，车右端面</a:t>
                      </a:r>
                    </a:p>
                  </a:txBody>
                  <a:tcPr/>
                </a:tc>
                <a:tc>
                  <a:txBody>
                    <a:bodyPr/>
                    <a:lstStyle/>
                    <a:p>
                      <a:pPr algn="ctr"/>
                      <a:r>
                        <a:rPr lang="en-US" altLang="zh-CN" sz="1200" dirty="0"/>
                        <a:t>T01</a:t>
                      </a:r>
                      <a:endParaRPr lang="zh-CN" altLang="en-US" sz="1200" dirty="0"/>
                    </a:p>
                  </a:txBody>
                  <a:tcPr/>
                </a:tc>
                <a:tc>
                  <a:txBody>
                    <a:bodyPr/>
                    <a:lstStyle/>
                    <a:p>
                      <a:pPr algn="ctr"/>
                      <a:r>
                        <a:rPr lang="en-US" altLang="zh-CN" sz="1200" dirty="0"/>
                        <a:t>93°</a:t>
                      </a:r>
                      <a:r>
                        <a:rPr lang="zh-CN" altLang="en-US" sz="1200" dirty="0"/>
                        <a:t>外圆车刀</a:t>
                      </a:r>
                    </a:p>
                  </a:txBody>
                  <a:tcPr/>
                </a:tc>
                <a:tc>
                  <a:txBody>
                    <a:bodyPr/>
                    <a:lstStyle/>
                    <a:p>
                      <a:pPr algn="ctr"/>
                      <a:r>
                        <a:rPr lang="en-US" altLang="zh-CN" sz="1200" dirty="0"/>
                        <a:t>400</a:t>
                      </a:r>
                      <a:endParaRPr lang="zh-CN" altLang="en-US" sz="1200" dirty="0"/>
                    </a:p>
                  </a:txBody>
                  <a:tcPr/>
                </a:tc>
                <a:tc>
                  <a:txBody>
                    <a:bodyPr/>
                    <a:lstStyle/>
                    <a:p>
                      <a:pPr algn="ctr"/>
                      <a:r>
                        <a:rPr lang="en-US" altLang="zh-CN" sz="1200" dirty="0"/>
                        <a:t>0.15</a:t>
                      </a: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extLst>
                  <a:ext uri="{0D108BD9-81ED-4DB2-BD59-A6C34878D82A}">
                    <a16:rowId xmlns:a16="http://schemas.microsoft.com/office/drawing/2014/main" val="1818633816"/>
                  </a:ext>
                </a:extLst>
              </a:tr>
              <a:tr h="438522">
                <a:tc>
                  <a:txBody>
                    <a:bodyPr/>
                    <a:lstStyle/>
                    <a:p>
                      <a:pPr algn="ctr"/>
                      <a:r>
                        <a:rPr lang="en-US" altLang="zh-CN" sz="1200" dirty="0"/>
                        <a:t>2</a:t>
                      </a:r>
                      <a:endParaRPr lang="zh-CN" altLang="en-US" sz="1200" dirty="0"/>
                    </a:p>
                  </a:txBody>
                  <a:tcPr/>
                </a:tc>
                <a:tc>
                  <a:txBody>
                    <a:bodyPr/>
                    <a:lstStyle/>
                    <a:p>
                      <a:pPr algn="ctr"/>
                      <a:endParaRPr lang="zh-CN" altLang="en-US" sz="1200" dirty="0"/>
                    </a:p>
                  </a:txBody>
                  <a:tcPr/>
                </a:tc>
                <a:tc>
                  <a:txBody>
                    <a:bodyPr/>
                    <a:lstStyle/>
                    <a:p>
                      <a:pPr algn="ctr"/>
                      <a:r>
                        <a:rPr lang="zh-CN" altLang="en-US" sz="1200" dirty="0"/>
                        <a:t>工</a:t>
                      </a:r>
                      <a:r>
                        <a:rPr lang="en-US" altLang="zh-CN" sz="1200" dirty="0"/>
                        <a:t>2</a:t>
                      </a:r>
                      <a:endParaRPr lang="zh-CN" altLang="en-US" sz="1200" dirty="0"/>
                    </a:p>
                  </a:txBody>
                  <a:tcPr/>
                </a:tc>
                <a:tc>
                  <a:txBody>
                    <a:bodyPr/>
                    <a:lstStyle/>
                    <a:p>
                      <a:pPr algn="ctr"/>
                      <a:r>
                        <a:rPr lang="zh-CN" altLang="en-US" sz="1200" dirty="0"/>
                        <a:t>粗车外轮廓</a:t>
                      </a:r>
                    </a:p>
                  </a:txBody>
                  <a:tcPr/>
                </a:tc>
                <a:tc>
                  <a:txBody>
                    <a:bodyPr/>
                    <a:lstStyle/>
                    <a:p>
                      <a:pPr algn="ctr"/>
                      <a:r>
                        <a:rPr lang="en-US" altLang="zh-CN" sz="1200" dirty="0"/>
                        <a:t>T02</a:t>
                      </a:r>
                      <a:endParaRPr lang="zh-CN" altLang="en-US" sz="1200" dirty="0"/>
                    </a:p>
                  </a:txBody>
                  <a:tcPr/>
                </a:tc>
                <a:tc>
                  <a:txBody>
                    <a:bodyPr/>
                    <a:lstStyle/>
                    <a:p>
                      <a:pPr algn="ctr"/>
                      <a:r>
                        <a:rPr lang="en-US" altLang="zh-CN" sz="1200" dirty="0"/>
                        <a:t>93°</a:t>
                      </a:r>
                      <a:r>
                        <a:rPr lang="zh-CN" altLang="en-US" sz="1200" dirty="0"/>
                        <a:t>外圆车刀</a:t>
                      </a:r>
                    </a:p>
                  </a:txBody>
                  <a:tcPr/>
                </a:tc>
                <a:tc>
                  <a:txBody>
                    <a:bodyPr/>
                    <a:lstStyle/>
                    <a:p>
                      <a:pPr algn="ctr"/>
                      <a:r>
                        <a:rPr lang="en-US" altLang="zh-CN" sz="1200" dirty="0"/>
                        <a:t>400</a:t>
                      </a:r>
                      <a:endParaRPr lang="zh-CN" altLang="en-US" sz="1200" dirty="0"/>
                    </a:p>
                  </a:txBody>
                  <a:tcPr/>
                </a:tc>
                <a:tc>
                  <a:txBody>
                    <a:bodyPr/>
                    <a:lstStyle/>
                    <a:p>
                      <a:pPr algn="ctr"/>
                      <a:r>
                        <a:rPr lang="en-US" altLang="zh-CN" sz="1200" dirty="0"/>
                        <a:t>0.2</a:t>
                      </a:r>
                      <a:endParaRPr lang="zh-CN" altLang="en-US" sz="1200" dirty="0"/>
                    </a:p>
                  </a:txBody>
                  <a:tcPr/>
                </a:tc>
                <a:tc>
                  <a:txBody>
                    <a:bodyPr/>
                    <a:lstStyle/>
                    <a:p>
                      <a:pPr algn="ctr"/>
                      <a:r>
                        <a:rPr lang="en-US" altLang="zh-CN" sz="1200" dirty="0"/>
                        <a:t>2.0</a:t>
                      </a:r>
                      <a:endParaRPr lang="zh-CN" altLang="en-US" sz="1200" dirty="0"/>
                    </a:p>
                  </a:txBody>
                  <a:tcPr/>
                </a:tc>
                <a:tc>
                  <a:txBody>
                    <a:bodyPr/>
                    <a:lstStyle/>
                    <a:p>
                      <a:pPr algn="ctr"/>
                      <a:r>
                        <a:rPr lang="zh-CN" altLang="en-US" sz="1200" dirty="0"/>
                        <a:t>游标卡尺</a:t>
                      </a:r>
                    </a:p>
                  </a:txBody>
                  <a:tcPr/>
                </a:tc>
                <a:extLst>
                  <a:ext uri="{0D108BD9-81ED-4DB2-BD59-A6C34878D82A}">
                    <a16:rowId xmlns:a16="http://schemas.microsoft.com/office/drawing/2014/main" val="1690268789"/>
                  </a:ext>
                </a:extLst>
              </a:tr>
              <a:tr h="440093">
                <a:tc>
                  <a:txBody>
                    <a:bodyPr/>
                    <a:lstStyle/>
                    <a:p>
                      <a:pPr algn="ctr"/>
                      <a:r>
                        <a:rPr lang="en-US" altLang="zh-CN" sz="1200" dirty="0"/>
                        <a:t>3</a:t>
                      </a:r>
                      <a:endParaRPr lang="zh-CN" altLang="en-US" sz="1200" dirty="0"/>
                    </a:p>
                  </a:txBody>
                  <a:tcPr/>
                </a:tc>
                <a:tc>
                  <a:txBody>
                    <a:bodyPr/>
                    <a:lstStyle/>
                    <a:p>
                      <a:pPr algn="ctr"/>
                      <a:endParaRPr lang="zh-CN" altLang="en-US" sz="1200" dirty="0"/>
                    </a:p>
                  </a:txBody>
                  <a:tcPr/>
                </a:tc>
                <a:tc>
                  <a:txBody>
                    <a:bodyPr/>
                    <a:lstStyle/>
                    <a:p>
                      <a:pPr algn="ctr"/>
                      <a:r>
                        <a:rPr lang="zh-CN" altLang="en-US" sz="1200" dirty="0"/>
                        <a:t>工</a:t>
                      </a:r>
                      <a:r>
                        <a:rPr lang="en-US" altLang="zh-CN" sz="1200" dirty="0"/>
                        <a:t>3</a:t>
                      </a:r>
                      <a:endParaRPr lang="zh-CN" altLang="en-US" sz="1200" dirty="0"/>
                    </a:p>
                  </a:txBody>
                  <a:tcPr/>
                </a:tc>
                <a:tc>
                  <a:txBody>
                    <a:bodyPr/>
                    <a:lstStyle/>
                    <a:p>
                      <a:pPr algn="ctr"/>
                      <a:r>
                        <a:rPr lang="zh-CN" altLang="en-US" sz="1200" dirty="0"/>
                        <a:t>精车外轮廓至各尺寸</a:t>
                      </a:r>
                    </a:p>
                  </a:txBody>
                  <a:tcPr/>
                </a:tc>
                <a:tc>
                  <a:txBody>
                    <a:bodyPr/>
                    <a:lstStyle/>
                    <a:p>
                      <a:pPr algn="ctr"/>
                      <a:r>
                        <a:rPr lang="en-US" altLang="zh-CN" sz="1200" dirty="0"/>
                        <a:t>T02</a:t>
                      </a:r>
                      <a:endParaRPr lang="zh-CN" alt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t>93°</a:t>
                      </a:r>
                      <a:r>
                        <a:rPr lang="zh-CN" altLang="en-US" sz="1200" dirty="0"/>
                        <a:t>外圆车刀</a:t>
                      </a:r>
                    </a:p>
                  </a:txBody>
                  <a:tcPr/>
                </a:tc>
                <a:tc>
                  <a:txBody>
                    <a:bodyPr/>
                    <a:lstStyle/>
                    <a:p>
                      <a:pPr algn="ctr"/>
                      <a:r>
                        <a:rPr lang="en-US" altLang="zh-CN" sz="1200" dirty="0"/>
                        <a:t>800</a:t>
                      </a:r>
                      <a:endParaRPr lang="zh-CN" altLang="en-US" sz="1200" dirty="0"/>
                    </a:p>
                  </a:txBody>
                  <a:tcPr/>
                </a:tc>
                <a:tc>
                  <a:txBody>
                    <a:bodyPr/>
                    <a:lstStyle/>
                    <a:p>
                      <a:pPr algn="ctr"/>
                      <a:r>
                        <a:rPr lang="en-US" altLang="zh-CN" sz="1200" dirty="0"/>
                        <a:t>0.1</a:t>
                      </a:r>
                      <a:endParaRPr lang="zh-CN" altLang="en-US" sz="1200" dirty="0"/>
                    </a:p>
                  </a:txBody>
                  <a:tcPr/>
                </a:tc>
                <a:tc>
                  <a:txBody>
                    <a:bodyPr/>
                    <a:lstStyle/>
                    <a:p>
                      <a:pPr algn="ctr"/>
                      <a:r>
                        <a:rPr lang="en-US" altLang="zh-CN" sz="1200" dirty="0"/>
                        <a:t>0.4</a:t>
                      </a:r>
                      <a:endParaRPr lang="zh-CN" alt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t>游标卡尺</a:t>
                      </a:r>
                    </a:p>
                  </a:txBody>
                  <a:tcPr/>
                </a:tc>
                <a:extLst>
                  <a:ext uri="{0D108BD9-81ED-4DB2-BD59-A6C34878D82A}">
                    <a16:rowId xmlns:a16="http://schemas.microsoft.com/office/drawing/2014/main" val="3945201307"/>
                  </a:ext>
                </a:extLst>
              </a:tr>
              <a:tr h="283920">
                <a:tc>
                  <a:txBody>
                    <a:bodyPr/>
                    <a:lstStyle/>
                    <a:p>
                      <a:pPr algn="ctr"/>
                      <a:r>
                        <a:rPr lang="en-US" altLang="zh-CN" sz="1200" dirty="0"/>
                        <a:t>720</a:t>
                      </a:r>
                      <a:endParaRPr lang="zh-CN" altLang="en-US" sz="1200" dirty="0"/>
                    </a:p>
                  </a:txBody>
                  <a:tcPr/>
                </a:tc>
                <a:tc>
                  <a:txBody>
                    <a:bodyPr/>
                    <a:lstStyle/>
                    <a:p>
                      <a:pPr algn="ctr"/>
                      <a:r>
                        <a:rPr lang="en-US" altLang="zh-CN" sz="1200" dirty="0"/>
                        <a:t>7</a:t>
                      </a:r>
                      <a:r>
                        <a:rPr lang="zh-CN" altLang="en-US" sz="1200" dirty="0"/>
                        <a:t>钳</a:t>
                      </a:r>
                    </a:p>
                  </a:txBody>
                  <a:tcPr/>
                </a:tc>
                <a:tc>
                  <a:txBody>
                    <a:bodyPr/>
                    <a:lstStyle/>
                    <a:p>
                      <a:pPr algn="ctr"/>
                      <a:r>
                        <a:rPr lang="en-US" altLang="zh-CN" sz="1200" dirty="0"/>
                        <a:t>7</a:t>
                      </a:r>
                      <a:endParaRPr lang="zh-CN" altLang="en-US" sz="1200" dirty="0"/>
                    </a:p>
                  </a:txBody>
                  <a:tcPr/>
                </a:tc>
                <a:tc>
                  <a:txBody>
                    <a:bodyPr/>
                    <a:lstStyle/>
                    <a:p>
                      <a:pPr algn="ctr"/>
                      <a:r>
                        <a:rPr lang="zh-CN" altLang="en-US" sz="1200" dirty="0"/>
                        <a:t>去毛刺</a:t>
                      </a:r>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extLst>
                  <a:ext uri="{0D108BD9-81ED-4DB2-BD59-A6C34878D82A}">
                    <a16:rowId xmlns:a16="http://schemas.microsoft.com/office/drawing/2014/main" val="2746319009"/>
                  </a:ext>
                </a:extLst>
              </a:tr>
              <a:tr h="283920">
                <a:tc>
                  <a:txBody>
                    <a:bodyPr/>
                    <a:lstStyle/>
                    <a:p>
                      <a:pPr algn="ctr"/>
                      <a:r>
                        <a:rPr lang="en-US" altLang="zh-CN" sz="1200" dirty="0"/>
                        <a:t>730</a:t>
                      </a:r>
                      <a:endParaRPr lang="zh-CN" altLang="en-US" sz="1200" dirty="0"/>
                    </a:p>
                  </a:txBody>
                  <a:tcPr/>
                </a:tc>
                <a:tc>
                  <a:txBody>
                    <a:bodyPr/>
                    <a:lstStyle/>
                    <a:p>
                      <a:pPr algn="ctr"/>
                      <a:r>
                        <a:rPr lang="en-US" altLang="zh-CN" sz="1200" dirty="0"/>
                        <a:t>7</a:t>
                      </a:r>
                      <a:r>
                        <a:rPr lang="zh-CN" altLang="en-US" sz="1200" dirty="0"/>
                        <a:t>检验</a:t>
                      </a:r>
                    </a:p>
                  </a:txBody>
                  <a:tcPr/>
                </a:tc>
                <a:tc>
                  <a:txBody>
                    <a:bodyPr/>
                    <a:lstStyle/>
                    <a:p>
                      <a:pPr algn="ctr"/>
                      <a:r>
                        <a:rPr lang="en-US" altLang="zh-CN" sz="1200" dirty="0"/>
                        <a:t>7</a:t>
                      </a: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extLst>
                  <a:ext uri="{0D108BD9-81ED-4DB2-BD59-A6C34878D82A}">
                    <a16:rowId xmlns:a16="http://schemas.microsoft.com/office/drawing/2014/main" val="2118172212"/>
                  </a:ext>
                </a:extLst>
              </a:tr>
              <a:tr h="283920">
                <a:tc>
                  <a:txBody>
                    <a:bodyPr/>
                    <a:lstStyle/>
                    <a:p>
                      <a:pPr algn="ctr"/>
                      <a:endParaRPr lang="zh-CN" altLang="en-US" sz="1200" dirty="0"/>
                    </a:p>
                  </a:txBody>
                  <a:tcPr/>
                </a:tc>
                <a:tc>
                  <a:txBody>
                    <a:bodyPr/>
                    <a:lstStyle/>
                    <a:p>
                      <a:pPr algn="ctr"/>
                      <a:endParaRPr lang="zh-CN" altLang="en-US" sz="1200" dirty="0"/>
                    </a:p>
                  </a:txBody>
                  <a:tcPr/>
                </a:tc>
                <a:tc>
                  <a:txBody>
                    <a:bodyPr/>
                    <a:lstStyle/>
                    <a:p>
                      <a:pPr algn="ctr"/>
                      <a:r>
                        <a:rPr lang="zh-CN" altLang="en-US" sz="1200" dirty="0"/>
                        <a:t>审核</a:t>
                      </a:r>
                    </a:p>
                  </a:txBody>
                  <a:tcPr/>
                </a:tc>
                <a:tc>
                  <a:txBody>
                    <a:bodyPr/>
                    <a:lstStyle/>
                    <a:p>
                      <a:pPr algn="ctr"/>
                      <a:endParaRPr lang="zh-CN" altLang="en-US" sz="1200" dirty="0"/>
                    </a:p>
                  </a:txBody>
                  <a:tcPr/>
                </a:tc>
                <a:tc>
                  <a:txBody>
                    <a:bodyPr/>
                    <a:lstStyle/>
                    <a:p>
                      <a:pPr algn="ctr"/>
                      <a:r>
                        <a:rPr lang="zh-CN" altLang="en-US" sz="1200" dirty="0"/>
                        <a:t>批准</a:t>
                      </a:r>
                    </a:p>
                  </a:txBody>
                  <a:tcPr/>
                </a:tc>
                <a:tc>
                  <a:txBody>
                    <a:bodyPr/>
                    <a:lstStyle/>
                    <a:p>
                      <a:pPr algn="ctr"/>
                      <a:endParaRPr lang="zh-CN" altLang="en-US" sz="1200" dirty="0"/>
                    </a:p>
                  </a:txBody>
                  <a:tcPr/>
                </a:tc>
                <a:tc gridSpan="2">
                  <a:txBody>
                    <a:bodyPr/>
                    <a:lstStyle/>
                    <a:p>
                      <a:pPr algn="ctr"/>
                      <a:r>
                        <a:rPr lang="zh-CN" altLang="en-US" sz="1200" dirty="0"/>
                        <a:t>年  月  日</a:t>
                      </a:r>
                    </a:p>
                  </a:txBody>
                  <a:tcPr/>
                </a:tc>
                <a:tc hMerge="1">
                  <a:txBody>
                    <a:bodyPr/>
                    <a:lstStyle/>
                    <a:p>
                      <a:pPr algn="ctr"/>
                      <a:endParaRPr lang="zh-CN" altLang="en-US" sz="1400" dirty="0"/>
                    </a:p>
                  </a:txBody>
                  <a:tcPr/>
                </a:tc>
                <a:tc>
                  <a:txBody>
                    <a:bodyPr/>
                    <a:lstStyle/>
                    <a:p>
                      <a:pPr algn="ctr"/>
                      <a:r>
                        <a:rPr lang="zh-CN" altLang="en-US" sz="1200" dirty="0"/>
                        <a:t>工  页</a:t>
                      </a:r>
                    </a:p>
                  </a:txBody>
                  <a:tcPr/>
                </a:tc>
                <a:tc>
                  <a:txBody>
                    <a:bodyPr/>
                    <a:lstStyle/>
                    <a:p>
                      <a:pPr algn="ctr"/>
                      <a:r>
                        <a:rPr lang="zh-CN" altLang="en-US" sz="1200" dirty="0"/>
                        <a:t>第  页</a:t>
                      </a:r>
                    </a:p>
                  </a:txBody>
                  <a:tcPr/>
                </a:tc>
                <a:extLst>
                  <a:ext uri="{0D108BD9-81ED-4DB2-BD59-A6C34878D82A}">
                    <a16:rowId xmlns:a16="http://schemas.microsoft.com/office/drawing/2014/main" val="2666636044"/>
                  </a:ext>
                </a:extLst>
              </a:tr>
            </a:tbl>
          </a:graphicData>
        </a:graphic>
      </p:graphicFrame>
      <p:sp>
        <p:nvSpPr>
          <p:cNvPr id="7" name="文本框 6">
            <a:extLst>
              <a:ext uri="{FF2B5EF4-FFF2-40B4-BE49-F238E27FC236}">
                <a16:creationId xmlns:a16="http://schemas.microsoft.com/office/drawing/2014/main" id="{4B22531F-3677-5507-E461-8BCC837BE88A}"/>
              </a:ext>
            </a:extLst>
          </p:cNvPr>
          <p:cNvSpPr txBox="1"/>
          <p:nvPr/>
        </p:nvSpPr>
        <p:spPr>
          <a:xfrm>
            <a:off x="6915065" y="1584655"/>
            <a:ext cx="2646947" cy="307777"/>
          </a:xfrm>
          <a:prstGeom prst="rect">
            <a:avLst/>
          </a:prstGeom>
          <a:noFill/>
        </p:spPr>
        <p:txBody>
          <a:bodyPr wrap="square">
            <a:spAutoFit/>
          </a:bodyPr>
          <a:lstStyle/>
          <a:p>
            <a:r>
              <a:rPr lang="zh-CN" altLang="en-US" sz="1400" b="1" i="0" u="none" strike="noStrike" baseline="0" dirty="0">
                <a:solidFill>
                  <a:srgbClr val="221E1F"/>
                </a:solidFill>
                <a:latin typeface="方正书宋"/>
              </a:rPr>
              <a:t>阶梯轴数据加工工艺过程卡</a:t>
            </a:r>
            <a:endParaRPr lang="zh-CN" altLang="en-US" sz="1400" b="1" dirty="0"/>
          </a:p>
        </p:txBody>
      </p:sp>
      <p:sp>
        <p:nvSpPr>
          <p:cNvPr id="5" name="标题 1">
            <a:extLst>
              <a:ext uri="{FF2B5EF4-FFF2-40B4-BE49-F238E27FC236}">
                <a16:creationId xmlns:a16="http://schemas.microsoft.com/office/drawing/2014/main" id="{68E2B439-C6F5-B2B9-C864-CCD273168540}"/>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7.1 </a:t>
            </a:r>
            <a:r>
              <a:rPr lang="zh-CN" altLang="en-US" sz="2800" dirty="0">
                <a:latin typeface="+mj-ea"/>
                <a:cs typeface="+mn-ea"/>
                <a:sym typeface="+mn-lt"/>
              </a:rPr>
              <a:t>外轮廓加工</a:t>
            </a:r>
          </a:p>
        </p:txBody>
      </p:sp>
      <p:sp>
        <p:nvSpPr>
          <p:cNvPr id="4" name="标题 3">
            <a:extLst>
              <a:ext uri="{FF2B5EF4-FFF2-40B4-BE49-F238E27FC236}">
                <a16:creationId xmlns:a16="http://schemas.microsoft.com/office/drawing/2014/main" id="{6677FFCF-0DB5-00A0-17F2-B83DF3572985}"/>
              </a:ext>
            </a:extLst>
          </p:cNvPr>
          <p:cNvSpPr txBox="1">
            <a:spLocks/>
          </p:cNvSpPr>
          <p:nvPr/>
        </p:nvSpPr>
        <p:spPr>
          <a:xfrm>
            <a:off x="4117374" y="1101775"/>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Tree>
    <p:extLst>
      <p:ext uri="{BB962C8B-B14F-4D97-AF65-F5344CB8AC3E}">
        <p14:creationId xmlns:p14="http://schemas.microsoft.com/office/powerpoint/2010/main" val="14669980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a:extLst>
                <a:ext uri="{FF2B5EF4-FFF2-40B4-BE49-F238E27FC236}">
                  <a16:creationId xmlns:a16="http://schemas.microsoft.com/office/drawing/2014/main" id="{2696F137-3BA2-49F4-9484-B990FB8DBA98}"/>
                </a:ext>
              </a:extLst>
            </p:cNvPr>
            <p:cNvGrpSpPr/>
            <p:nvPr/>
          </p:nvGrpSpPr>
          <p:grpSpPr>
            <a:xfrm>
              <a:off x="1589" y="0"/>
              <a:ext cx="12188825" cy="6858001"/>
              <a:chOff x="1589" y="0"/>
              <a:chExt cx="12188825" cy="6858001"/>
            </a:xfrm>
          </p:grpSpPr>
          <p:sp>
            <p:nvSpPr>
              <p:cNvPr id="41" name="任意多边形 40">
                <a:extLst>
                  <a:ext uri="{FF2B5EF4-FFF2-40B4-BE49-F238E27FC236}">
                    <a16:creationId xmlns:a16="http://schemas.microsoft.com/office/drawing/2014/main" id="{0457D67D-F601-43D1-AA72-987A02F72BB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任意多边形 41">
                <a:extLst>
                  <a:ext uri="{FF2B5EF4-FFF2-40B4-BE49-F238E27FC236}">
                    <a16:creationId xmlns:a16="http://schemas.microsoft.com/office/drawing/2014/main" id="{A03BF4BE-FC90-4C52-9CCE-EDE52504680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id="{6307C54D-28FC-40F2-B51D-9750111F6AA3}"/>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graphicFrame>
        <p:nvGraphicFramePr>
          <p:cNvPr id="4" name="表格 3">
            <a:extLst>
              <a:ext uri="{FF2B5EF4-FFF2-40B4-BE49-F238E27FC236}">
                <a16:creationId xmlns:a16="http://schemas.microsoft.com/office/drawing/2014/main" id="{43E8DFCE-E559-76BE-2D43-7769653A0B02}"/>
              </a:ext>
            </a:extLst>
          </p:cNvPr>
          <p:cNvGraphicFramePr>
            <a:graphicFrameLocks noGrp="1"/>
          </p:cNvGraphicFramePr>
          <p:nvPr>
            <p:extLst>
              <p:ext uri="{D42A27DB-BD31-4B8C-83A1-F6EECF244321}">
                <p14:modId xmlns:p14="http://schemas.microsoft.com/office/powerpoint/2010/main" val="362866373"/>
              </p:ext>
            </p:extLst>
          </p:nvPr>
        </p:nvGraphicFramePr>
        <p:xfrm>
          <a:off x="1448822" y="2306143"/>
          <a:ext cx="9486858" cy="2966720"/>
        </p:xfrm>
        <a:graphic>
          <a:graphicData uri="http://schemas.openxmlformats.org/drawingml/2006/table">
            <a:tbl>
              <a:tblPr firstRow="1" bandRow="1">
                <a:tableStyleId>{5C22544A-7EE6-4342-B048-85BDC9FD1C3A}</a:tableStyleId>
              </a:tblPr>
              <a:tblGrid>
                <a:gridCol w="1161143">
                  <a:extLst>
                    <a:ext uri="{9D8B030D-6E8A-4147-A177-3AD203B41FA5}">
                      <a16:colId xmlns:a16="http://schemas.microsoft.com/office/drawing/2014/main" val="1122665747"/>
                    </a:ext>
                  </a:extLst>
                </a:gridCol>
                <a:gridCol w="1161143">
                  <a:extLst>
                    <a:ext uri="{9D8B030D-6E8A-4147-A177-3AD203B41FA5}">
                      <a16:colId xmlns:a16="http://schemas.microsoft.com/office/drawing/2014/main" val="74058300"/>
                    </a:ext>
                  </a:extLst>
                </a:gridCol>
                <a:gridCol w="2520000">
                  <a:extLst>
                    <a:ext uri="{9D8B030D-6E8A-4147-A177-3AD203B41FA5}">
                      <a16:colId xmlns:a16="http://schemas.microsoft.com/office/drawing/2014/main" val="2938711890"/>
                    </a:ext>
                  </a:extLst>
                </a:gridCol>
                <a:gridCol w="1283974">
                  <a:extLst>
                    <a:ext uri="{9D8B030D-6E8A-4147-A177-3AD203B41FA5}">
                      <a16:colId xmlns:a16="http://schemas.microsoft.com/office/drawing/2014/main" val="3833335219"/>
                    </a:ext>
                  </a:extLst>
                </a:gridCol>
                <a:gridCol w="1241659">
                  <a:extLst>
                    <a:ext uri="{9D8B030D-6E8A-4147-A177-3AD203B41FA5}">
                      <a16:colId xmlns:a16="http://schemas.microsoft.com/office/drawing/2014/main" val="861866586"/>
                    </a:ext>
                  </a:extLst>
                </a:gridCol>
                <a:gridCol w="957796">
                  <a:extLst>
                    <a:ext uri="{9D8B030D-6E8A-4147-A177-3AD203B41FA5}">
                      <a16:colId xmlns:a16="http://schemas.microsoft.com/office/drawing/2014/main" val="3216671094"/>
                    </a:ext>
                  </a:extLst>
                </a:gridCol>
                <a:gridCol w="1161143">
                  <a:extLst>
                    <a:ext uri="{9D8B030D-6E8A-4147-A177-3AD203B41FA5}">
                      <a16:colId xmlns:a16="http://schemas.microsoft.com/office/drawing/2014/main" val="957467128"/>
                    </a:ext>
                  </a:extLst>
                </a:gridCol>
              </a:tblGrid>
              <a:tr h="370840">
                <a:tc>
                  <a:txBody>
                    <a:bodyPr/>
                    <a:lstStyle/>
                    <a:p>
                      <a:pPr algn="ctr"/>
                      <a:r>
                        <a:rPr lang="zh-CN" altLang="en-US" dirty="0"/>
                        <a:t>种类</a:t>
                      </a:r>
                    </a:p>
                  </a:txBody>
                  <a:tcPr/>
                </a:tc>
                <a:tc>
                  <a:txBody>
                    <a:bodyPr/>
                    <a:lstStyle/>
                    <a:p>
                      <a:pPr algn="ctr"/>
                      <a:r>
                        <a:rPr lang="zh-CN" altLang="en-US" dirty="0"/>
                        <a:t>序号</a:t>
                      </a:r>
                    </a:p>
                  </a:txBody>
                  <a:tcPr/>
                </a:tc>
                <a:tc>
                  <a:txBody>
                    <a:bodyPr/>
                    <a:lstStyle/>
                    <a:p>
                      <a:pPr algn="ctr"/>
                      <a:r>
                        <a:rPr lang="zh-CN" altLang="en-US" dirty="0"/>
                        <a:t>名称</a:t>
                      </a:r>
                    </a:p>
                  </a:txBody>
                  <a:tcPr/>
                </a:tc>
                <a:tc>
                  <a:txBody>
                    <a:bodyPr/>
                    <a:lstStyle/>
                    <a:p>
                      <a:pPr algn="ctr"/>
                      <a:r>
                        <a:rPr lang="zh-CN" altLang="en-US" dirty="0"/>
                        <a:t>规格</a:t>
                      </a:r>
                    </a:p>
                  </a:txBody>
                  <a:tcPr/>
                </a:tc>
                <a:tc>
                  <a:txBody>
                    <a:bodyPr/>
                    <a:lstStyle/>
                    <a:p>
                      <a:pPr algn="ctr"/>
                      <a:r>
                        <a:rPr lang="zh-CN" altLang="en-US" dirty="0"/>
                        <a:t>精度</a:t>
                      </a:r>
                    </a:p>
                  </a:txBody>
                  <a:tcPr/>
                </a:tc>
                <a:tc>
                  <a:txBody>
                    <a:bodyPr/>
                    <a:lstStyle/>
                    <a:p>
                      <a:pPr algn="ctr"/>
                      <a:r>
                        <a:rPr lang="zh-CN" altLang="en-US" dirty="0"/>
                        <a:t>单位</a:t>
                      </a:r>
                    </a:p>
                  </a:txBody>
                  <a:tcPr/>
                </a:tc>
                <a:tc>
                  <a:txBody>
                    <a:bodyPr/>
                    <a:lstStyle/>
                    <a:p>
                      <a:pPr algn="ctr"/>
                      <a:r>
                        <a:rPr lang="zh-CN" altLang="en-US" dirty="0"/>
                        <a:t>数量</a:t>
                      </a:r>
                    </a:p>
                  </a:txBody>
                  <a:tcPr/>
                </a:tc>
                <a:extLst>
                  <a:ext uri="{0D108BD9-81ED-4DB2-BD59-A6C34878D82A}">
                    <a16:rowId xmlns:a16="http://schemas.microsoft.com/office/drawing/2014/main" val="1839118839"/>
                  </a:ext>
                </a:extLst>
              </a:tr>
              <a:tr h="370840">
                <a:tc rowSpan="5">
                  <a:txBody>
                    <a:bodyPr/>
                    <a:lstStyle/>
                    <a:p>
                      <a:pPr algn="ctr"/>
                      <a:endParaRPr lang="en-US" altLang="zh-CN" dirty="0"/>
                    </a:p>
                    <a:p>
                      <a:pPr algn="ctr"/>
                      <a:endParaRPr lang="en-US" altLang="zh-CN" dirty="0"/>
                    </a:p>
                    <a:p>
                      <a:pPr algn="ctr"/>
                      <a:endParaRPr lang="en-US" altLang="zh-CN" dirty="0"/>
                    </a:p>
                    <a:p>
                      <a:pPr algn="ctr"/>
                      <a:r>
                        <a:rPr lang="zh-CN" altLang="en-US" dirty="0"/>
                        <a:t>工具</a:t>
                      </a:r>
                    </a:p>
                  </a:txBody>
                  <a:tcPr/>
                </a:tc>
                <a:tc>
                  <a:txBody>
                    <a:bodyPr/>
                    <a:lstStyle/>
                    <a:p>
                      <a:pPr algn="ctr"/>
                      <a:r>
                        <a:rPr lang="en-US" altLang="zh-CN" dirty="0"/>
                        <a:t>1</a:t>
                      </a:r>
                    </a:p>
                  </a:txBody>
                  <a:tcPr/>
                </a:tc>
                <a:tc>
                  <a:txBody>
                    <a:bodyPr/>
                    <a:lstStyle/>
                    <a:p>
                      <a:pPr algn="ctr"/>
                      <a:r>
                        <a:rPr lang="zh-CN" altLang="en-US" dirty="0"/>
                        <a:t>三爪自定心卡盘</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个</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432142122"/>
                  </a:ext>
                </a:extLst>
              </a:tr>
              <a:tr h="370840">
                <a:tc vMerge="1">
                  <a:txBody>
                    <a:bodyPr/>
                    <a:lstStyle/>
                    <a:p>
                      <a:pPr algn="ctr"/>
                      <a:endParaRPr lang="zh-CN" altLang="en-US" dirty="0"/>
                    </a:p>
                  </a:txBody>
                  <a:tcPr/>
                </a:tc>
                <a:tc>
                  <a:txBody>
                    <a:bodyPr/>
                    <a:lstStyle/>
                    <a:p>
                      <a:pPr algn="ctr"/>
                      <a:r>
                        <a:rPr lang="en-US" altLang="zh-CN" dirty="0"/>
                        <a:t>2</a:t>
                      </a:r>
                      <a:endParaRPr lang="zh-CN" altLang="en-US" dirty="0"/>
                    </a:p>
                  </a:txBody>
                  <a:tcPr/>
                </a:tc>
                <a:tc>
                  <a:txBody>
                    <a:bodyPr/>
                    <a:lstStyle/>
                    <a:p>
                      <a:pPr algn="ctr"/>
                      <a:r>
                        <a:rPr lang="zh-CN" altLang="en-US" dirty="0"/>
                        <a:t>卡盘扳手</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副</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2984324681"/>
                  </a:ext>
                </a:extLst>
              </a:tr>
              <a:tr h="370840">
                <a:tc vMerge="1">
                  <a:txBody>
                    <a:bodyPr/>
                    <a:lstStyle/>
                    <a:p>
                      <a:pPr algn="ctr"/>
                      <a:endParaRPr lang="zh-CN" altLang="en-US" dirty="0"/>
                    </a:p>
                  </a:txBody>
                  <a:tcPr/>
                </a:tc>
                <a:tc>
                  <a:txBody>
                    <a:bodyPr/>
                    <a:lstStyle/>
                    <a:p>
                      <a:pPr algn="ctr"/>
                      <a:r>
                        <a:rPr lang="en-US" altLang="zh-CN" dirty="0"/>
                        <a:t>3</a:t>
                      </a:r>
                      <a:endParaRPr lang="zh-CN" altLang="en-US" dirty="0"/>
                    </a:p>
                  </a:txBody>
                  <a:tcPr/>
                </a:tc>
                <a:tc>
                  <a:txBody>
                    <a:bodyPr/>
                    <a:lstStyle/>
                    <a:p>
                      <a:pPr algn="ctr"/>
                      <a:r>
                        <a:rPr lang="zh-CN" altLang="en-US" dirty="0"/>
                        <a:t>刀架扳手</a:t>
                      </a:r>
                    </a:p>
                  </a:txBody>
                  <a:tcPr/>
                </a:tc>
                <a:tc>
                  <a:txBody>
                    <a:bodyPr/>
                    <a:lstStyle/>
                    <a:p>
                      <a:pPr algn="ctr"/>
                      <a:endParaRPr lang="zh-CN" altLang="en-US"/>
                    </a:p>
                  </a:txBody>
                  <a:tcPr/>
                </a:tc>
                <a:tc>
                  <a:txBody>
                    <a:bodyPr/>
                    <a:lstStyle/>
                    <a:p>
                      <a:pPr algn="ctr"/>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副</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2567461147"/>
                  </a:ext>
                </a:extLst>
              </a:tr>
              <a:tr h="370840">
                <a:tc vMerge="1">
                  <a:txBody>
                    <a:bodyPr/>
                    <a:lstStyle/>
                    <a:p>
                      <a:pPr algn="ctr"/>
                      <a:endParaRPr lang="zh-CN" altLang="en-US" dirty="0"/>
                    </a:p>
                  </a:txBody>
                  <a:tcPr/>
                </a:tc>
                <a:tc>
                  <a:txBody>
                    <a:bodyPr/>
                    <a:lstStyle/>
                    <a:p>
                      <a:pPr algn="ctr"/>
                      <a:r>
                        <a:rPr lang="en-US" altLang="zh-CN" dirty="0"/>
                        <a:t>4</a:t>
                      </a:r>
                      <a:endParaRPr lang="zh-CN" altLang="en-US" dirty="0"/>
                    </a:p>
                  </a:txBody>
                  <a:tcPr/>
                </a:tc>
                <a:tc>
                  <a:txBody>
                    <a:bodyPr/>
                    <a:lstStyle/>
                    <a:p>
                      <a:pPr algn="ctr"/>
                      <a:r>
                        <a:rPr lang="zh-CN" altLang="en-US" dirty="0"/>
                        <a:t>垫刀片</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块</a:t>
                      </a:r>
                    </a:p>
                  </a:txBody>
                  <a:tcPr/>
                </a:tc>
                <a:tc>
                  <a:txBody>
                    <a:bodyPr/>
                    <a:lstStyle/>
                    <a:p>
                      <a:pPr algn="ctr"/>
                      <a:r>
                        <a:rPr lang="zh-CN" altLang="en-US" dirty="0"/>
                        <a:t>若干</a:t>
                      </a:r>
                    </a:p>
                  </a:txBody>
                  <a:tcPr/>
                </a:tc>
                <a:extLst>
                  <a:ext uri="{0D108BD9-81ED-4DB2-BD59-A6C34878D82A}">
                    <a16:rowId xmlns:a16="http://schemas.microsoft.com/office/drawing/2014/main" val="2879701406"/>
                  </a:ext>
                </a:extLst>
              </a:tr>
              <a:tr h="370840">
                <a:tc vMerge="1">
                  <a:txBody>
                    <a:bodyPr/>
                    <a:lstStyle/>
                    <a:p>
                      <a:pPr algn="ctr"/>
                      <a:endParaRPr lang="zh-CN" altLang="en-US" dirty="0"/>
                    </a:p>
                  </a:txBody>
                  <a:tcPr/>
                </a:tc>
                <a:tc>
                  <a:txBody>
                    <a:bodyPr/>
                    <a:lstStyle/>
                    <a:p>
                      <a:pPr algn="ctr"/>
                      <a:r>
                        <a:rPr lang="en-US" altLang="zh-CN" dirty="0"/>
                        <a:t>5</a:t>
                      </a:r>
                      <a:endParaRPr lang="zh-CN" altLang="en-US" dirty="0"/>
                    </a:p>
                  </a:txBody>
                  <a:tcPr/>
                </a:tc>
                <a:tc>
                  <a:txBody>
                    <a:bodyPr/>
                    <a:lstStyle/>
                    <a:p>
                      <a:pPr algn="ctr"/>
                      <a:r>
                        <a:rPr lang="zh-CN" altLang="en-US" dirty="0"/>
                        <a:t>划线盘</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个</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376312324"/>
                  </a:ext>
                </a:extLst>
              </a:tr>
              <a:tr h="370840">
                <a:tc>
                  <a:txBody>
                    <a:bodyPr/>
                    <a:lstStyle/>
                    <a:p>
                      <a:pPr algn="ctr"/>
                      <a:r>
                        <a:rPr lang="zh-CN" altLang="en-US" dirty="0"/>
                        <a:t>量具</a:t>
                      </a:r>
                    </a:p>
                  </a:txBody>
                  <a:tcPr/>
                </a:tc>
                <a:tc>
                  <a:txBody>
                    <a:bodyPr/>
                    <a:lstStyle/>
                    <a:p>
                      <a:pPr algn="ctr"/>
                      <a:r>
                        <a:rPr lang="en-US" altLang="zh-CN" dirty="0"/>
                        <a:t>6</a:t>
                      </a:r>
                      <a:endParaRPr lang="zh-CN" altLang="en-US" dirty="0"/>
                    </a:p>
                  </a:txBody>
                  <a:tcPr/>
                </a:tc>
                <a:tc>
                  <a:txBody>
                    <a:bodyPr/>
                    <a:lstStyle/>
                    <a:p>
                      <a:pPr algn="ctr"/>
                      <a:r>
                        <a:rPr lang="zh-CN" altLang="en-US" dirty="0"/>
                        <a:t>游标卡尺</a:t>
                      </a:r>
                    </a:p>
                  </a:txBody>
                  <a:tcPr/>
                </a:tc>
                <a:tc>
                  <a:txBody>
                    <a:bodyPr/>
                    <a:lstStyle/>
                    <a:p>
                      <a:pPr algn="ctr"/>
                      <a:r>
                        <a:rPr lang="en-US" altLang="zh-CN" dirty="0"/>
                        <a:t>0~200mm</a:t>
                      </a:r>
                      <a:endParaRPr lang="zh-CN" altLang="en-US" dirty="0"/>
                    </a:p>
                  </a:txBody>
                  <a:tcPr/>
                </a:tc>
                <a:tc>
                  <a:txBody>
                    <a:bodyPr/>
                    <a:lstStyle/>
                    <a:p>
                      <a:pPr algn="ctr"/>
                      <a:r>
                        <a:rPr lang="en-US" altLang="zh-CN" dirty="0"/>
                        <a:t>0.02mm</a:t>
                      </a: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3071914217"/>
                  </a:ext>
                </a:extLst>
              </a:tr>
              <a:tr h="370840">
                <a:tc>
                  <a:txBody>
                    <a:bodyPr/>
                    <a:lstStyle/>
                    <a:p>
                      <a:pPr algn="ctr"/>
                      <a:r>
                        <a:rPr lang="zh-CN" altLang="en-US" dirty="0"/>
                        <a:t>刀具</a:t>
                      </a:r>
                    </a:p>
                  </a:txBody>
                  <a:tcPr/>
                </a:tc>
                <a:tc>
                  <a:txBody>
                    <a:bodyPr/>
                    <a:lstStyle/>
                    <a:p>
                      <a:pPr algn="ctr"/>
                      <a:r>
                        <a:rPr lang="en-US" altLang="zh-CN" dirty="0"/>
                        <a:t>7</a:t>
                      </a:r>
                      <a:endParaRPr lang="zh-CN" altLang="en-US" dirty="0"/>
                    </a:p>
                  </a:txBody>
                  <a:tcPr/>
                </a:tc>
                <a:tc>
                  <a:txBody>
                    <a:bodyPr/>
                    <a:lstStyle/>
                    <a:p>
                      <a:pPr algn="ctr"/>
                      <a:r>
                        <a:rPr lang="zh-CN" altLang="en-US" dirty="0"/>
                        <a:t>外圆车刀</a:t>
                      </a:r>
                    </a:p>
                  </a:txBody>
                  <a:tcPr/>
                </a:tc>
                <a:tc>
                  <a:txBody>
                    <a:bodyPr/>
                    <a:lstStyle/>
                    <a:p>
                      <a:pPr algn="ctr"/>
                      <a:r>
                        <a:rPr lang="en-US" altLang="zh-CN" dirty="0"/>
                        <a:t>93°</a:t>
                      </a:r>
                      <a:endParaRPr lang="zh-CN" altLang="en-US" dirty="0"/>
                    </a:p>
                  </a:txBody>
                  <a:tcPr/>
                </a:tc>
                <a:tc>
                  <a:txBody>
                    <a:bodyPr/>
                    <a:lstStyle/>
                    <a:p>
                      <a:pPr algn="ct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928089462"/>
                  </a:ext>
                </a:extLst>
              </a:tr>
            </a:tbl>
          </a:graphicData>
        </a:graphic>
      </p:graphicFrame>
      <p:sp>
        <p:nvSpPr>
          <p:cNvPr id="6" name="文本框 5">
            <a:extLst>
              <a:ext uri="{FF2B5EF4-FFF2-40B4-BE49-F238E27FC236}">
                <a16:creationId xmlns:a16="http://schemas.microsoft.com/office/drawing/2014/main" id="{8A7E207D-F6EA-6633-6C93-55393AE21D1E}"/>
              </a:ext>
            </a:extLst>
          </p:cNvPr>
          <p:cNvSpPr txBox="1"/>
          <p:nvPr/>
        </p:nvSpPr>
        <p:spPr>
          <a:xfrm>
            <a:off x="4758086" y="1853066"/>
            <a:ext cx="2868329" cy="338554"/>
          </a:xfrm>
          <a:prstGeom prst="rect">
            <a:avLst/>
          </a:prstGeom>
          <a:noFill/>
        </p:spPr>
        <p:txBody>
          <a:bodyPr wrap="square">
            <a:spAutoFit/>
          </a:bodyPr>
          <a:lstStyle/>
          <a:p>
            <a:r>
              <a:rPr lang="zh-CN" altLang="en-US" sz="1600" b="1" i="0" u="none" strike="noStrike" baseline="0" dirty="0">
                <a:solidFill>
                  <a:srgbClr val="221E1F"/>
                </a:solidFill>
                <a:latin typeface="方正书宋"/>
              </a:rPr>
              <a:t>加工阶梯轴工、量、刀具清单</a:t>
            </a:r>
            <a:endParaRPr lang="zh-CN" altLang="en-US" sz="1600" b="1" dirty="0"/>
          </a:p>
        </p:txBody>
      </p:sp>
      <p:sp>
        <p:nvSpPr>
          <p:cNvPr id="5" name="标题 1">
            <a:extLst>
              <a:ext uri="{FF2B5EF4-FFF2-40B4-BE49-F238E27FC236}">
                <a16:creationId xmlns:a16="http://schemas.microsoft.com/office/drawing/2014/main" id="{28B5FF08-339A-30BF-CDFB-EE8BBF3FD9F5}"/>
              </a:ext>
            </a:extLst>
          </p:cNvPr>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7.1 </a:t>
            </a:r>
            <a:r>
              <a:rPr lang="zh-CN" altLang="en-US" sz="2800" dirty="0">
                <a:latin typeface="+mj-ea"/>
                <a:cs typeface="+mn-ea"/>
                <a:sym typeface="+mn-lt"/>
              </a:rPr>
              <a:t>外轮廓加工</a:t>
            </a:r>
          </a:p>
        </p:txBody>
      </p:sp>
      <p:sp>
        <p:nvSpPr>
          <p:cNvPr id="2" name="标题 3">
            <a:extLst>
              <a:ext uri="{FF2B5EF4-FFF2-40B4-BE49-F238E27FC236}">
                <a16:creationId xmlns:a16="http://schemas.microsoft.com/office/drawing/2014/main" id="{C3D40C5D-B3A7-1DDD-D091-EB4DA2E24D4A}"/>
              </a:ext>
            </a:extLst>
          </p:cNvPr>
          <p:cNvSpPr txBox="1">
            <a:spLocks/>
          </p:cNvSpPr>
          <p:nvPr/>
        </p:nvSpPr>
        <p:spPr>
          <a:xfrm>
            <a:off x="4117374" y="1154995"/>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Tree>
    <p:extLst>
      <p:ext uri="{BB962C8B-B14F-4D97-AF65-F5344CB8AC3E}">
        <p14:creationId xmlns:p14="http://schemas.microsoft.com/office/powerpoint/2010/main" val="10694258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SHOWCASE" val="9f18d5fd-e32c-48ad-aa48-e7ba99fe7d2c"/>
  <p:tag name="COMMONDATA" val="eyJoZGlkIjoiMDU0YmYzMTk5OGJlMWUyOTBmM2Y4ODllMmY5ZjhlYmIifQ=="/>
</p:tagLst>
</file>

<file path=ppt/tags/tag1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100.xml><?xml version="1.0" encoding="utf-8"?>
<p:tagLst xmlns:a="http://schemas.openxmlformats.org/drawingml/2006/main" xmlns:r="http://schemas.openxmlformats.org/officeDocument/2006/relationships" xmlns:p="http://schemas.openxmlformats.org/presentationml/2006/main">
  <p:tag name="OP_SCP_ITEM_INDEX" val="1"/>
</p:tagLst>
</file>

<file path=ppt/tags/tag101.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02.xml><?xml version="1.0" encoding="utf-8"?>
<p:tagLst xmlns:a="http://schemas.openxmlformats.org/drawingml/2006/main" xmlns:r="http://schemas.openxmlformats.org/officeDocument/2006/relationships" xmlns:p="http://schemas.openxmlformats.org/presentationml/2006/main">
  <p:tag name="OP_SCP_ITEM_INDEX" val="1"/>
</p:tagLst>
</file>

<file path=ppt/tags/tag103.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04.xml><?xml version="1.0" encoding="utf-8"?>
<p:tagLst xmlns:a="http://schemas.openxmlformats.org/drawingml/2006/main" xmlns:r="http://schemas.openxmlformats.org/officeDocument/2006/relationships" xmlns:p="http://schemas.openxmlformats.org/presentationml/2006/main">
  <p:tag name="OP_SCP_ITEM_INDEX" val="1"/>
</p:tagLst>
</file>

<file path=ppt/tags/tag105.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892"/>
  <p:tag name="OP_SCP_COMPONENT_INFO" val="{&quot;title&quot;:&quot;渐变4项纯文本PPT组件&quot;,&quot;description&quot;:&quot;渐变4项纯文本PPT组件：四项纯文本布局，渐变设计，适用于复杂信息展示。&quot;,&quot;keywords&quot;:[&quot;渐变&quot;,&quot;4项&quot;,&quot;纯文本&quot;,&quot;PPT组件&quot;],&quot;labels&quot;:[]}"/>
  <p:tag name="OP_SCP_GROUP_ID" val="ca168d02-3f22-b682-974b-8b201175bafa"/>
  <p:tag name="OP_SCP_ITEM_COUNT" val="4"/>
</p:tagLst>
</file>

<file path=ppt/tags/tag106.xml><?xml version="1.0" encoding="utf-8"?>
<p:tagLst xmlns:a="http://schemas.openxmlformats.org/drawingml/2006/main" xmlns:r="http://schemas.openxmlformats.org/officeDocument/2006/relationships" xmlns:p="http://schemas.openxmlformats.org/presentationml/2006/main">
  <p:tag name="OP_SCP_ITEM_INDEX" val="4"/>
</p:tagLst>
</file>

<file path=ppt/tags/tag107.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4"/>
</p:tagLst>
</file>

<file path=ppt/tags/tag10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4"/>
  <p:tag name="OP_SCP_DEFAULT_TEXT" val="添加标题"/>
</p:tagLst>
</file>

<file path=ppt/tags/tag109.xml><?xml version="1.0" encoding="utf-8"?>
<p:tagLst xmlns:a="http://schemas.openxmlformats.org/drawingml/2006/main" xmlns:r="http://schemas.openxmlformats.org/officeDocument/2006/relationships" xmlns:p="http://schemas.openxmlformats.org/presentationml/2006/main">
  <p:tag name="OP_SCP_SHAPE_TYPE" val="Body"/>
  <p:tag name="OP_SCP_ITEM_INDEX" val="4"/>
  <p:tag name="OP_SCP_DEFAULT_TEXT" val="单击此处添加文本，单击此处添加文本，单击此处添加文本。"/>
</p:tagLst>
</file>

<file path=ppt/tags/tag11.xml><?xml version="1.0" encoding="utf-8"?>
<p:tagLst xmlns:a="http://schemas.openxmlformats.org/drawingml/2006/main" xmlns:r="http://schemas.openxmlformats.org/officeDocument/2006/relationships" xmlns:p="http://schemas.openxmlformats.org/presentationml/2006/main">
  <p:tag name="OP_SCP_ITEM_INDEX" val="4"/>
</p:tagLst>
</file>

<file path=ppt/tags/tag110.xml><?xml version="1.0" encoding="utf-8"?>
<p:tagLst xmlns:a="http://schemas.openxmlformats.org/drawingml/2006/main" xmlns:r="http://schemas.openxmlformats.org/officeDocument/2006/relationships" xmlns:p="http://schemas.openxmlformats.org/presentationml/2006/main">
  <p:tag name="OP_SCP_ITEM_INDEX" val="3"/>
</p:tagLst>
</file>

<file path=ppt/tags/tag111.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3"/>
</p:tagLst>
</file>

<file path=ppt/tags/tag112.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113.xml><?xml version="1.0" encoding="utf-8"?>
<p:tagLst xmlns:a="http://schemas.openxmlformats.org/drawingml/2006/main" xmlns:r="http://schemas.openxmlformats.org/officeDocument/2006/relationships" xmlns:p="http://schemas.openxmlformats.org/presentationml/2006/main">
  <p:tag name="OP_SCP_SHAPE_TYPE" val="Body"/>
  <p:tag name="OP_SCP_ITEM_INDEX" val="3"/>
  <p:tag name="OP_SCP_DEFAULT_TEXT" val="单击此处添加文本，单击此处添加文本，单击此处添加文本。"/>
</p:tagLst>
</file>

<file path=ppt/tags/tag114.xml><?xml version="1.0" encoding="utf-8"?>
<p:tagLst xmlns:a="http://schemas.openxmlformats.org/drawingml/2006/main" xmlns:r="http://schemas.openxmlformats.org/officeDocument/2006/relationships" xmlns:p="http://schemas.openxmlformats.org/presentationml/2006/main">
  <p:tag name="OP_SCP_ITEM_INDEX" val="2"/>
</p:tagLst>
</file>

<file path=ppt/tags/tag115.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2"/>
</p:tagLst>
</file>

<file path=ppt/tags/tag11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117.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
</p:tagLst>
</file>

<file path=ppt/tags/tag1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4"/>
</p:tagLst>
</file>

<file path=ppt/tags/tag13.xml><?xml version="1.0" encoding="utf-8"?>
<p:tagLst xmlns:a="http://schemas.openxmlformats.org/drawingml/2006/main" xmlns:r="http://schemas.openxmlformats.org/officeDocument/2006/relationships" xmlns:p="http://schemas.openxmlformats.org/presentationml/2006/main">
  <p:tag name="OP_SCP_ITEM_INDEX" val="3"/>
</p:tagLst>
</file>

<file path=ppt/tags/tag1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3"/>
</p:tagLst>
</file>

<file path=ppt/tags/tag15.xml><?xml version="1.0" encoding="utf-8"?>
<p:tagLst xmlns:a="http://schemas.openxmlformats.org/drawingml/2006/main" xmlns:r="http://schemas.openxmlformats.org/officeDocument/2006/relationships" xmlns:p="http://schemas.openxmlformats.org/presentationml/2006/main">
  <p:tag name="OP_SCP_ITEM_INDEX" val="2"/>
</p:tagLst>
</file>

<file path=ppt/tags/tag1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2"/>
</p:tagLst>
</file>

<file path=ppt/tags/tag17.xml><?xml version="1.0" encoding="utf-8"?>
<p:tagLst xmlns:a="http://schemas.openxmlformats.org/drawingml/2006/main" xmlns:r="http://schemas.openxmlformats.org/officeDocument/2006/relationships" xmlns:p="http://schemas.openxmlformats.org/presentationml/2006/main">
  <p:tag name="OP_SCP_ITEM_INDEX" val="1"/>
</p:tagLst>
</file>

<file path=ppt/tags/tag1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1"/>
</p:tagLst>
</file>

<file path=ppt/tags/tag19.xml><?xml version="1.0" encoding="utf-8"?>
<p:tagLst xmlns:a="http://schemas.openxmlformats.org/drawingml/2006/main" xmlns:r="http://schemas.openxmlformats.org/officeDocument/2006/relationships" xmlns:p="http://schemas.openxmlformats.org/presentationml/2006/main">
  <p:tag name="OP_SCP_ITEM_INDEX" val="6"/>
</p:tagLst>
</file>

<file path=ppt/tags/tag2.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1005"/>
  <p:tag name="OP_SCP_COMPONENT_INFO" val="{&quot;title&quot;:&quot;阴影6项列表PPT组件&quot;,&quot;description&quot;:&quot;阴影6项列表PPT组件：六项列表布局，阴影设计，信息展示专业美观。&quot;,&quot;keywords&quot;:[&quot;阴影&quot;,&quot;6项&quot;,&quot;列表&quot;,&quot;PPT组件&quot;],&quot;labels&quot;:[]}"/>
  <p:tag name="OP_SCP_GROUP_ID" val="a3ffe287-e741-7471-c9b9-431472efc37b"/>
  <p:tag name="OP_SCP_ITEM_COUNT" val="6"/>
</p:tagLst>
</file>

<file path=ppt/tags/tag2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6"/>
  <p:tag name="OP_SCP_DEFAULT_TEXT" val="6"/>
</p:tagLst>
</file>

<file path=ppt/tags/tag21.xml><?xml version="1.0" encoding="utf-8"?>
<p:tagLst xmlns:a="http://schemas.openxmlformats.org/drawingml/2006/main" xmlns:r="http://schemas.openxmlformats.org/officeDocument/2006/relationships" xmlns:p="http://schemas.openxmlformats.org/presentationml/2006/main">
  <p:tag name="OP_SCP_ITEM_INDEX" val="5"/>
</p:tagLst>
</file>

<file path=ppt/tags/tag2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5"/>
  <p:tag name="OP_SCP_DEFAULT_TEXT" val="5"/>
</p:tagLst>
</file>

<file path=ppt/tags/tag23.xml><?xml version="1.0" encoding="utf-8"?>
<p:tagLst xmlns:a="http://schemas.openxmlformats.org/drawingml/2006/main" xmlns:r="http://schemas.openxmlformats.org/officeDocument/2006/relationships" xmlns:p="http://schemas.openxmlformats.org/presentationml/2006/main">
  <p:tag name="OP_SCP_ITEM_INDEX" val="4"/>
</p:tagLst>
</file>

<file path=ppt/tags/tag2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4"/>
</p:tagLst>
</file>

<file path=ppt/tags/tag25.xml><?xml version="1.0" encoding="utf-8"?>
<p:tagLst xmlns:a="http://schemas.openxmlformats.org/drawingml/2006/main" xmlns:r="http://schemas.openxmlformats.org/officeDocument/2006/relationships" xmlns:p="http://schemas.openxmlformats.org/presentationml/2006/main">
  <p:tag name="OP_SCP_ITEM_INDEX" val="3"/>
</p:tagLst>
</file>

<file path=ppt/tags/tag2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3"/>
</p:tagLst>
</file>

<file path=ppt/tags/tag2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28.xml><?xml version="1.0" encoding="utf-8"?>
<p:tagLst xmlns:a="http://schemas.openxmlformats.org/drawingml/2006/main" xmlns:r="http://schemas.openxmlformats.org/officeDocument/2006/relationships" xmlns:p="http://schemas.openxmlformats.org/presentationml/2006/main">
  <p:tag name="OP_SCP_ITEM_INDEX" val="2"/>
</p:tagLst>
</file>

<file path=ppt/tags/tag2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2"/>
</p:tagLst>
</file>

<file path=ppt/tags/tag3.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1005"/>
  <p:tag name="OP_SCP_COMPONENT_INFO" val="{&quot;title&quot;:&quot;阴影6项列表PPT组件&quot;,&quot;description&quot;:&quot;阴影6项列表PPT组件：六项列表布局，阴影设计，信息展示专业美观。&quot;,&quot;keywords&quot;:[&quot;阴影&quot;,&quot;6项&quot;,&quot;列表&quot;,&quot;PPT组件&quot;],&quot;labels&quot;:[]}"/>
  <p:tag name="OP_SCP_GROUP_ID" val="a3ffe287-e741-7471-c9b9-431472efc37b"/>
  <p:tag name="OP_SCP_ITEM_COUNT" val="6"/>
</p:tagLst>
</file>

<file path=ppt/tags/tag3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31.xml><?xml version="1.0" encoding="utf-8"?>
<p:tagLst xmlns:a="http://schemas.openxmlformats.org/drawingml/2006/main" xmlns:r="http://schemas.openxmlformats.org/officeDocument/2006/relationships" xmlns:p="http://schemas.openxmlformats.org/presentationml/2006/main">
  <p:tag name="OP_SCP_ITEM_INDEX" val="1"/>
</p:tagLst>
</file>

<file path=ppt/tags/tag3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1"/>
</p:tagLst>
</file>

<file path=ppt/tags/tag33.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4.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892"/>
  <p:tag name="OP_SCP_COMPONENT_INFO" val="{&quot;title&quot;:&quot;渐变4项纯文本PPT组件&quot;,&quot;description&quot;:&quot;渐变4项纯文本PPT组件：四项纯文本布局，渐变设计，适用于复杂信息展示。&quot;,&quot;keywords&quot;:[&quot;渐变&quot;,&quot;4项&quot;,&quot;纯文本&quot;,&quot;PPT组件&quot;],&quot;labels&quot;:[]}"/>
  <p:tag name="OP_SCP_GROUP_ID" val="ca168d02-3f22-b682-974b-8b201175bafa"/>
  <p:tag name="OP_SCP_ITEM_COUNT" val="4"/>
</p:tagLst>
</file>

<file path=ppt/tags/tag35.xml><?xml version="1.0" encoding="utf-8"?>
<p:tagLst xmlns:a="http://schemas.openxmlformats.org/drawingml/2006/main" xmlns:r="http://schemas.openxmlformats.org/officeDocument/2006/relationships" xmlns:p="http://schemas.openxmlformats.org/presentationml/2006/main">
  <p:tag name="OP_SCP_ITEM_INDEX" val="4"/>
</p:tagLst>
</file>

<file path=ppt/tags/tag3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4"/>
</p:tagLst>
</file>

<file path=ppt/tags/tag3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4"/>
  <p:tag name="OP_SCP_DEFAULT_TEXT" val="添加标题"/>
</p:tagLst>
</file>

<file path=ppt/tags/tag38.xml><?xml version="1.0" encoding="utf-8"?>
<p:tagLst xmlns:a="http://schemas.openxmlformats.org/drawingml/2006/main" xmlns:r="http://schemas.openxmlformats.org/officeDocument/2006/relationships" xmlns:p="http://schemas.openxmlformats.org/presentationml/2006/main">
  <p:tag name="OP_SCP_SHAPE_TYPE" val="Body"/>
  <p:tag name="OP_SCP_ITEM_INDEX" val="4"/>
  <p:tag name="OP_SCP_DEFAULT_TEXT" val="单击此处添加文本，单击此处添加文本，单击此处添加文本。"/>
</p:tagLst>
</file>

<file path=ppt/tags/tag39.xml><?xml version="1.0" encoding="utf-8"?>
<p:tagLst xmlns:a="http://schemas.openxmlformats.org/drawingml/2006/main" xmlns:r="http://schemas.openxmlformats.org/officeDocument/2006/relationships" xmlns:p="http://schemas.openxmlformats.org/presentationml/2006/main">
  <p:tag name="OP_SCP_ITEM_INDEX" val="3"/>
</p:tagLst>
</file>

<file path=ppt/tags/tag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4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3"/>
</p:tagLst>
</file>

<file path=ppt/tags/tag41.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42.xml><?xml version="1.0" encoding="utf-8"?>
<p:tagLst xmlns:a="http://schemas.openxmlformats.org/drawingml/2006/main" xmlns:r="http://schemas.openxmlformats.org/officeDocument/2006/relationships" xmlns:p="http://schemas.openxmlformats.org/presentationml/2006/main">
  <p:tag name="OP_SCP_SHAPE_TYPE" val="Body"/>
  <p:tag name="OP_SCP_ITEM_INDEX" val="3"/>
  <p:tag name="OP_SCP_DEFAULT_TEXT" val="单击此处添加文本，单击此处添加文本，单击此处添加文本。"/>
</p:tagLst>
</file>

<file path=ppt/tags/tag43.xml><?xml version="1.0" encoding="utf-8"?>
<p:tagLst xmlns:a="http://schemas.openxmlformats.org/drawingml/2006/main" xmlns:r="http://schemas.openxmlformats.org/officeDocument/2006/relationships" xmlns:p="http://schemas.openxmlformats.org/presentationml/2006/main">
  <p:tag name="OP_SCP_ITEM_INDEX" val="2"/>
</p:tagLst>
</file>

<file path=ppt/tags/tag4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2"/>
</p:tagLst>
</file>

<file path=ppt/tags/tag4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46.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
</p:tagLst>
</file>

<file path=ppt/tags/tag47.xml><?xml version="1.0" encoding="utf-8"?>
<p:tagLst xmlns:a="http://schemas.openxmlformats.org/drawingml/2006/main" xmlns:r="http://schemas.openxmlformats.org/officeDocument/2006/relationships" xmlns:p="http://schemas.openxmlformats.org/presentationml/2006/main">
  <p:tag name="OP_SCP_ITEM_INDEX" val="1"/>
</p:tagLst>
</file>

<file path=ppt/tags/tag4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1"/>
</p:tagLst>
</file>

<file path=ppt/tags/tag49.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50.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
</p:tagLst>
</file>

<file path=ppt/tags/tag51.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892"/>
  <p:tag name="OP_SCP_COMPONENT_INFO" val="{&quot;title&quot;:&quot;渐变4项纯文本PPT组件&quot;,&quot;description&quot;:&quot;渐变4项纯文本PPT组件：四项纯文本布局，渐变设计，适用于复杂信息展示。&quot;,&quot;keywords&quot;:[&quot;渐变&quot;,&quot;4项&quot;,&quot;纯文本&quot;,&quot;PPT组件&quot;],&quot;labels&quot;:[]}"/>
  <p:tag name="OP_SCP_GROUP_ID" val="ca168d02-3f22-b682-974b-8b201175bafa"/>
  <p:tag name="OP_SCP_ITEM_COUNT" val="4"/>
</p:tagLst>
</file>

<file path=ppt/tags/tag52.xml><?xml version="1.0" encoding="utf-8"?>
<p:tagLst xmlns:a="http://schemas.openxmlformats.org/drawingml/2006/main" xmlns:r="http://schemas.openxmlformats.org/officeDocument/2006/relationships" xmlns:p="http://schemas.openxmlformats.org/presentationml/2006/main">
  <p:tag name="OP_SCP_ITEM_INDEX" val="4"/>
</p:tagLst>
</file>

<file path=ppt/tags/tag53.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4"/>
</p:tagLst>
</file>

<file path=ppt/tags/tag5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4"/>
  <p:tag name="OP_SCP_DEFAULT_TEXT" val="添加标题"/>
</p:tagLst>
</file>

<file path=ppt/tags/tag55.xml><?xml version="1.0" encoding="utf-8"?>
<p:tagLst xmlns:a="http://schemas.openxmlformats.org/drawingml/2006/main" xmlns:r="http://schemas.openxmlformats.org/officeDocument/2006/relationships" xmlns:p="http://schemas.openxmlformats.org/presentationml/2006/main">
  <p:tag name="OP_SCP_SHAPE_TYPE" val="Body"/>
  <p:tag name="OP_SCP_ITEM_INDEX" val="4"/>
  <p:tag name="OP_SCP_DEFAULT_TEXT" val="单击此处添加文本，单击此处添加文本，单击此处添加文本。"/>
</p:tagLst>
</file>

<file path=ppt/tags/tag56.xml><?xml version="1.0" encoding="utf-8"?>
<p:tagLst xmlns:a="http://schemas.openxmlformats.org/drawingml/2006/main" xmlns:r="http://schemas.openxmlformats.org/officeDocument/2006/relationships" xmlns:p="http://schemas.openxmlformats.org/presentationml/2006/main">
  <p:tag name="OP_SCP_ITEM_INDEX" val="3"/>
</p:tagLst>
</file>

<file path=ppt/tags/tag57.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3"/>
</p:tagLst>
</file>

<file path=ppt/tags/tag5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59.xml><?xml version="1.0" encoding="utf-8"?>
<p:tagLst xmlns:a="http://schemas.openxmlformats.org/drawingml/2006/main" xmlns:r="http://schemas.openxmlformats.org/officeDocument/2006/relationships" xmlns:p="http://schemas.openxmlformats.org/presentationml/2006/main">
  <p:tag name="OP_SCP_SHAPE_TYPE" val="Body"/>
  <p:tag name="OP_SCP_ITEM_INDEX" val="3"/>
  <p:tag name="OP_SCP_DEFAULT_TEXT" val="单击此处添加文本，单击此处添加文本，单击此处添加文本。"/>
</p:tagLst>
</file>

<file path=ppt/tags/tag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60.xml><?xml version="1.0" encoding="utf-8"?>
<p:tagLst xmlns:a="http://schemas.openxmlformats.org/drawingml/2006/main" xmlns:r="http://schemas.openxmlformats.org/officeDocument/2006/relationships" xmlns:p="http://schemas.openxmlformats.org/presentationml/2006/main">
  <p:tag name="OP_SCP_ITEM_INDEX" val="2"/>
</p:tagLst>
</file>

<file path=ppt/tags/tag61.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2"/>
</p:tagLst>
</file>

<file path=ppt/tags/tag62.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63.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
</p:tagLst>
</file>

<file path=ppt/tags/tag64.xml><?xml version="1.0" encoding="utf-8"?>
<p:tagLst xmlns:a="http://schemas.openxmlformats.org/drawingml/2006/main" xmlns:r="http://schemas.openxmlformats.org/officeDocument/2006/relationships" xmlns:p="http://schemas.openxmlformats.org/presentationml/2006/main">
  <p:tag name="OP_SCP_ITEM_INDEX" val="1"/>
</p:tagLst>
</file>

<file path=ppt/tags/tag65.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1"/>
</p:tagLst>
</file>

<file path=ppt/tags/tag6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67.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68.xml><?xml version="1.0" encoding="utf-8"?>
<p:tagLst xmlns:a="http://schemas.openxmlformats.org/drawingml/2006/main" xmlns:r="http://schemas.openxmlformats.org/officeDocument/2006/relationships" xmlns:p="http://schemas.openxmlformats.org/presentationml/2006/main">
  <p:tag name="OP_SCP_ITEM_INDEX" val="2"/>
</p:tagLst>
</file>

<file path=ppt/tags/tag6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70.xml><?xml version="1.0" encoding="utf-8"?>
<p:tagLst xmlns:a="http://schemas.openxmlformats.org/drawingml/2006/main" xmlns:r="http://schemas.openxmlformats.org/officeDocument/2006/relationships" xmlns:p="http://schemas.openxmlformats.org/presentationml/2006/main">
  <p:tag name="OP_SCP_ITEM_INDEX" val="1"/>
</p:tagLst>
</file>

<file path=ppt/tags/tag71.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72.xml><?xml version="1.0" encoding="utf-8"?>
<p:tagLst xmlns:a="http://schemas.openxmlformats.org/drawingml/2006/main" xmlns:r="http://schemas.openxmlformats.org/officeDocument/2006/relationships" xmlns:p="http://schemas.openxmlformats.org/presentationml/2006/main">
  <p:tag name="OP_SCP_ITEM_INDEX" val="2"/>
</p:tagLst>
</file>

<file path=ppt/tags/tag73.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74.xml><?xml version="1.0" encoding="utf-8"?>
<p:tagLst xmlns:a="http://schemas.openxmlformats.org/drawingml/2006/main" xmlns:r="http://schemas.openxmlformats.org/officeDocument/2006/relationships" xmlns:p="http://schemas.openxmlformats.org/presentationml/2006/main">
  <p:tag name="OP_SCP_ITEM_INDEX" val="2"/>
</p:tagLst>
</file>

<file path=ppt/tags/tag75.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76.xml><?xml version="1.0" encoding="utf-8"?>
<p:tagLst xmlns:a="http://schemas.openxmlformats.org/drawingml/2006/main" xmlns:r="http://schemas.openxmlformats.org/officeDocument/2006/relationships" xmlns:p="http://schemas.openxmlformats.org/presentationml/2006/main">
  <p:tag name="OP_SCP_ITEM_INDEX" val="2"/>
</p:tagLst>
</file>

<file path=ppt/tags/tag77.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78.xml><?xml version="1.0" encoding="utf-8"?>
<p:tagLst xmlns:a="http://schemas.openxmlformats.org/drawingml/2006/main" xmlns:r="http://schemas.openxmlformats.org/officeDocument/2006/relationships" xmlns:p="http://schemas.openxmlformats.org/presentationml/2006/main">
  <p:tag name="OP_SCP_ITEM_INDEX" val="2"/>
</p:tagLst>
</file>

<file path=ppt/tags/tag79.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892"/>
  <p:tag name="OP_SCP_COMPONENT_INFO" val="{&quot;title&quot;:&quot;渐变4项纯文本PPT组件&quot;,&quot;description&quot;:&quot;渐变4项纯文本PPT组件：四项纯文本布局，渐变设计，适用于复杂信息展示。&quot;,&quot;keywords&quot;:[&quot;渐变&quot;,&quot;4项&quot;,&quot;纯文本&quot;,&quot;PPT组件&quot;],&quot;labels&quot;:[]}"/>
  <p:tag name="OP_SCP_GROUP_ID" val="ca168d02-3f22-b682-974b-8b201175bafa"/>
  <p:tag name="OP_SCP_ITEM_COUNT" val="4"/>
</p:tagLst>
</file>

<file path=ppt/tags/tag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80.xml><?xml version="1.0" encoding="utf-8"?>
<p:tagLst xmlns:a="http://schemas.openxmlformats.org/drawingml/2006/main" xmlns:r="http://schemas.openxmlformats.org/officeDocument/2006/relationships" xmlns:p="http://schemas.openxmlformats.org/presentationml/2006/main">
  <p:tag name="OP_SCP_ITEM_INDEX" val="4"/>
</p:tagLst>
</file>

<file path=ppt/tags/tag81.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4"/>
</p:tagLst>
</file>

<file path=ppt/tags/tag82.xml><?xml version="1.0" encoding="utf-8"?>
<p:tagLst xmlns:a="http://schemas.openxmlformats.org/drawingml/2006/main" xmlns:r="http://schemas.openxmlformats.org/officeDocument/2006/relationships" xmlns:p="http://schemas.openxmlformats.org/presentationml/2006/main">
  <p:tag name="OP_SCP_SHAPE_TYPE" val="Title"/>
  <p:tag name="OP_SCP_ITEM_INDEX" val="4"/>
  <p:tag name="OP_SCP_DEFAULT_TEXT" val="添加标题"/>
</p:tagLst>
</file>

<file path=ppt/tags/tag83.xml><?xml version="1.0" encoding="utf-8"?>
<p:tagLst xmlns:a="http://schemas.openxmlformats.org/drawingml/2006/main" xmlns:r="http://schemas.openxmlformats.org/officeDocument/2006/relationships" xmlns:p="http://schemas.openxmlformats.org/presentationml/2006/main">
  <p:tag name="OP_SCP_SHAPE_TYPE" val="Body"/>
  <p:tag name="OP_SCP_ITEM_INDEX" val="4"/>
  <p:tag name="OP_SCP_DEFAULT_TEXT" val="单击此处添加文本，单击此处添加文本，单击此处添加文本。"/>
</p:tagLst>
</file>

<file path=ppt/tags/tag84.xml><?xml version="1.0" encoding="utf-8"?>
<p:tagLst xmlns:a="http://schemas.openxmlformats.org/drawingml/2006/main" xmlns:r="http://schemas.openxmlformats.org/officeDocument/2006/relationships" xmlns:p="http://schemas.openxmlformats.org/presentationml/2006/main">
  <p:tag name="OP_SCP_ITEM_INDEX" val="3"/>
</p:tagLst>
</file>

<file path=ppt/tags/tag85.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3"/>
</p:tagLst>
</file>

<file path=ppt/tags/tag8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87.xml><?xml version="1.0" encoding="utf-8"?>
<p:tagLst xmlns:a="http://schemas.openxmlformats.org/drawingml/2006/main" xmlns:r="http://schemas.openxmlformats.org/officeDocument/2006/relationships" xmlns:p="http://schemas.openxmlformats.org/presentationml/2006/main">
  <p:tag name="OP_SCP_SHAPE_TYPE" val="Body"/>
  <p:tag name="OP_SCP_ITEM_INDEX" val="3"/>
  <p:tag name="OP_SCP_DEFAULT_TEXT" val="单击此处添加文本，单击此处添加文本，单击此处添加文本。"/>
</p:tagLst>
</file>

<file path=ppt/tags/tag88.xml><?xml version="1.0" encoding="utf-8"?>
<p:tagLst xmlns:a="http://schemas.openxmlformats.org/drawingml/2006/main" xmlns:r="http://schemas.openxmlformats.org/officeDocument/2006/relationships" xmlns:p="http://schemas.openxmlformats.org/presentationml/2006/main">
  <p:tag name="OP_SCP_ITEM_INDEX" val="2"/>
</p:tagLst>
</file>

<file path=ppt/tags/tag8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2"/>
</p:tagLst>
</file>

<file path=ppt/tags/tag9.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9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91.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
</p:tagLst>
</file>

<file path=ppt/tags/tag92.xml><?xml version="1.0" encoding="utf-8"?>
<p:tagLst xmlns:a="http://schemas.openxmlformats.org/drawingml/2006/main" xmlns:r="http://schemas.openxmlformats.org/officeDocument/2006/relationships" xmlns:p="http://schemas.openxmlformats.org/presentationml/2006/main">
  <p:tag name="OP_SCP_ITEM_INDEX" val="1"/>
</p:tagLst>
</file>

<file path=ppt/tags/tag93.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1"/>
</p:tagLst>
</file>

<file path=ppt/tags/tag9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95.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96.xml><?xml version="1.0" encoding="utf-8"?>
<p:tagLst xmlns:a="http://schemas.openxmlformats.org/drawingml/2006/main" xmlns:r="http://schemas.openxmlformats.org/officeDocument/2006/relationships" xmlns:p="http://schemas.openxmlformats.org/presentationml/2006/main">
  <p:tag name="OP_SCP_ITEM_INDEX" val="1"/>
</p:tagLst>
</file>

<file path=ppt/tags/tag97.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98.xml><?xml version="1.0" encoding="utf-8"?>
<p:tagLst xmlns:a="http://schemas.openxmlformats.org/drawingml/2006/main" xmlns:r="http://schemas.openxmlformats.org/officeDocument/2006/relationships" xmlns:p="http://schemas.openxmlformats.org/presentationml/2006/main">
  <p:tag name="OP_SCP_ITEM_INDEX" val="1"/>
</p:tagLst>
</file>

<file path=ppt/tags/tag9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heme/theme1.xml><?xml version="1.0" encoding="utf-8"?>
<a:theme xmlns:a="http://schemas.openxmlformats.org/drawingml/2006/main" name="OfficePLUS主题">
  <a:themeElements>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fontScheme name="fon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ppt/theme/themeOverride2.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ppt/theme/themeOverride3.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1443A8EF62DE444B1FF07917E22EF72" ma:contentTypeVersion="17" ma:contentTypeDescription="Create a new document." ma:contentTypeScope="" ma:versionID="ae809626c8abf568b6a415226af21ced">
  <xsd:schema xmlns:xsd="http://www.w3.org/2001/XMLSchema" xmlns:xs="http://www.w3.org/2001/XMLSchema" xmlns:p="http://schemas.microsoft.com/office/2006/metadata/properties" xmlns:ns1="http://schemas.microsoft.com/sharepoint/v3" xmlns:ns2="0a5c0dea-e5d7-4228-9256-3793bb42faa5" xmlns:ns3="97934b4b-eba6-486d-bfc1-4b8e3fe39092" targetNamespace="http://schemas.microsoft.com/office/2006/metadata/properties" ma:root="true" ma:fieldsID="1ffe3db4c8c97a24da98b2b5f963ec28" ns1:_="" ns2:_="" ns3:_="">
    <xsd:import namespace="http://schemas.microsoft.com/sharepoint/v3"/>
    <xsd:import namespace="0a5c0dea-e5d7-4228-9256-3793bb42faa5"/>
    <xsd:import namespace="97934b4b-eba6-486d-bfc1-4b8e3fe39092"/>
    <xsd:element name="properties">
      <xsd:complexType>
        <xsd:sequence>
          <xsd:element name="documentManagement">
            <xsd:complexType>
              <xsd:all>
                <xsd:element ref="ns2:OneNoteFluid_FileOrder" minOccurs="0"/>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a5c0dea-e5d7-4228-9256-3793bb42faa5" elementFormDefault="qualified">
    <xsd:import namespace="http://schemas.microsoft.com/office/2006/documentManagement/types"/>
    <xsd:import namespace="http://schemas.microsoft.com/office/infopath/2007/PartnerControls"/>
    <xsd:element name="OneNoteFluid_FileOrder" ma:index="8" nillable="true" ma:displayName="OneNoteFluid_FileOrder" ma:internalName="OneNoteFluid_FileOrder">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hidden="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934b4b-eba6-486d-bfc1-4b8e3fe39092"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9" nillable="true" ma:displayName="Taxonomy Catch All Column" ma:hidden="true" ma:list="{a885aa0b-334b-483f-9125-6409c6335a4b}" ma:internalName="TaxCatchAll" ma:showField="CatchAllData" ma:web="97934b4b-eba6-486d-bfc1-4b8e3fe3909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97934b4b-eba6-486d-bfc1-4b8e3fe39092" xsi:nil="true"/>
    <lcf76f155ced4ddcb4097134ff3c332f xmlns="0a5c0dea-e5d7-4228-9256-3793bb42faa5">
      <Terms xmlns="http://schemas.microsoft.com/office/infopath/2007/PartnerControls"/>
    </lcf76f155ced4ddcb4097134ff3c332f>
    <OneNoteFluid_FileOrder xmlns="0a5c0dea-e5d7-4228-9256-3793bb42faa5" xsi:nil="true"/>
    <_ip_UnifiedCompliancePolicyUIAction xmlns="http://schemas.microsoft.com/sharepoint/v3" xsi:nil="true"/>
    <_ip_UnifiedCompliancePolicyProperties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E144D60-786B-49A7-A66F-179A2784D4E8}">
  <ds:schemaRefs/>
</ds:datastoreItem>
</file>

<file path=customXml/itemProps2.xml><?xml version="1.0" encoding="utf-8"?>
<ds:datastoreItem xmlns:ds="http://schemas.openxmlformats.org/officeDocument/2006/customXml" ds:itemID="{710C64E8-B197-46DE-82DB-8BF69275F43D}">
  <ds:schemaRefs/>
</ds:datastoreItem>
</file>

<file path=customXml/itemProps3.xml><?xml version="1.0" encoding="utf-8"?>
<ds:datastoreItem xmlns:ds="http://schemas.openxmlformats.org/officeDocument/2006/customXml" ds:itemID="{75E68599-D7D3-4254-A3D4-DA6676EAF965}">
  <ds:schemaRefs/>
</ds:datastoreItem>
</file>

<file path=docProps/app.xml><?xml version="1.0" encoding="utf-8"?>
<Properties xmlns="http://schemas.openxmlformats.org/officeDocument/2006/extended-properties" xmlns:vt="http://schemas.openxmlformats.org/officeDocument/2006/docPropsVTypes">
  <TotalTime>3871</TotalTime>
  <Words>8164</Words>
  <Application>Microsoft Office PowerPoint</Application>
  <PresentationFormat>宽屏</PresentationFormat>
  <Paragraphs>1836</Paragraphs>
  <Slides>68</Slides>
  <Notes>60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68</vt:i4>
      </vt:variant>
    </vt:vector>
  </HeadingPairs>
  <TitlesOfParts>
    <vt:vector size="81" baseType="lpstr">
      <vt:lpstr>等线</vt:lpstr>
      <vt:lpstr>方正书宋</vt:lpstr>
      <vt:lpstr>方正书宋.黑</vt:lpstr>
      <vt:lpstr>方正书宋蠂</vt:lpstr>
      <vt:lpstr>方正细黑一</vt:lpstr>
      <vt:lpstr>方正细黑一萀</vt:lpstr>
      <vt:lpstr>微软雅黑</vt:lpstr>
      <vt:lpstr>Arial</vt:lpstr>
      <vt:lpstr>Calibri</vt:lpstr>
      <vt:lpstr>Times New Roman</vt:lpstr>
      <vt:lpstr>Wingdings</vt:lpstr>
      <vt:lpstr>OfficePLUS主题</vt:lpstr>
      <vt:lpstr>think-cell Slide</vt:lpstr>
      <vt:lpstr>PowerPoint 演示文稿</vt:lpstr>
      <vt:lpstr>PowerPoint 演示文稿</vt:lpstr>
      <vt:lpstr>盘套类零件加工训练</vt:lpstr>
      <vt:lpstr>盘套类零件加工训练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盘套类零件加工训练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盘套类零件加工训练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盘套类零件加工训练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vt:lpstr>
    </vt:vector>
  </TitlesOfParts>
  <Manager>iSlide</Manager>
  <Company>iSlide</Company>
  <LinksUpToDate>false</LinksUpToDate>
  <SharedDoc>false</SharedDoc>
  <HyperlinkBase>https://www.islide.cc</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臣宇 刘</cp:lastModifiedBy>
  <cp:revision>168</cp:revision>
  <cp:lastPrinted>2019-11-25T16:00:00Z</cp:lastPrinted>
  <dcterms:created xsi:type="dcterms:W3CDTF">2019-11-25T16:00:00Z</dcterms:created>
  <dcterms:modified xsi:type="dcterms:W3CDTF">2024-07-18T03:23:49Z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KSOProductBuildVer">
    <vt:lpwstr>2052-12.1.0.16929</vt:lpwstr>
  </property>
  <property fmtid="{D5CDD505-2E9C-101B-9397-08002B2CF9AE}" pid="4" name="ContentTypeId">
    <vt:lpwstr>0x010100D1443A8EF62DE444B1FF07917E22EF72</vt:lpwstr>
  </property>
  <property fmtid="{D5CDD505-2E9C-101B-9397-08002B2CF9AE}" pid="5" name="ICV">
    <vt:lpwstr>DC8D473C07A744B18A0EB1B369263773_12</vt:lpwstr>
  </property>
</Properties>
</file>