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heme/themeOverride2.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34.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tags/tag35.xml" ContentType="application/vnd.openxmlformats-officedocument.presentationml.tags+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4"/>
  </p:sldMasterIdLst>
  <p:notesMasterIdLst>
    <p:notesMasterId r:id="rId83"/>
  </p:notesMasterIdLst>
  <p:handoutMasterIdLst>
    <p:handoutMasterId r:id="rId84"/>
  </p:handoutMasterIdLst>
  <p:sldIdLst>
    <p:sldId id="256" r:id="rId5"/>
    <p:sldId id="305" r:id="rId6"/>
    <p:sldId id="258" r:id="rId7"/>
    <p:sldId id="408" r:id="rId8"/>
    <p:sldId id="410" r:id="rId9"/>
    <p:sldId id="409" r:id="rId10"/>
    <p:sldId id="411" r:id="rId11"/>
    <p:sldId id="413" r:id="rId12"/>
    <p:sldId id="412" r:id="rId13"/>
    <p:sldId id="416" r:id="rId14"/>
    <p:sldId id="417" r:id="rId15"/>
    <p:sldId id="418" r:id="rId16"/>
    <p:sldId id="419" r:id="rId17"/>
    <p:sldId id="421" r:id="rId18"/>
    <p:sldId id="422" r:id="rId19"/>
    <p:sldId id="423" r:id="rId20"/>
    <p:sldId id="424" r:id="rId21"/>
    <p:sldId id="425" r:id="rId22"/>
    <p:sldId id="426" r:id="rId23"/>
    <p:sldId id="427" r:id="rId24"/>
    <p:sldId id="428" r:id="rId25"/>
    <p:sldId id="429" r:id="rId26"/>
    <p:sldId id="430" r:id="rId27"/>
    <p:sldId id="431" r:id="rId28"/>
    <p:sldId id="432" r:id="rId29"/>
    <p:sldId id="433" r:id="rId30"/>
    <p:sldId id="434" r:id="rId31"/>
    <p:sldId id="436" r:id="rId32"/>
    <p:sldId id="435" r:id="rId33"/>
    <p:sldId id="437" r:id="rId34"/>
    <p:sldId id="438" r:id="rId35"/>
    <p:sldId id="439" r:id="rId36"/>
    <p:sldId id="440" r:id="rId37"/>
    <p:sldId id="441" r:id="rId38"/>
    <p:sldId id="442" r:id="rId39"/>
    <p:sldId id="443" r:id="rId40"/>
    <p:sldId id="444" r:id="rId41"/>
    <p:sldId id="446" r:id="rId42"/>
    <p:sldId id="448" r:id="rId43"/>
    <p:sldId id="445" r:id="rId44"/>
    <p:sldId id="447" r:id="rId45"/>
    <p:sldId id="449" r:id="rId46"/>
    <p:sldId id="450" r:id="rId47"/>
    <p:sldId id="451" r:id="rId48"/>
    <p:sldId id="452" r:id="rId49"/>
    <p:sldId id="453" r:id="rId50"/>
    <p:sldId id="454" r:id="rId51"/>
    <p:sldId id="455" r:id="rId52"/>
    <p:sldId id="456" r:id="rId53"/>
    <p:sldId id="457" r:id="rId54"/>
    <p:sldId id="458" r:id="rId55"/>
    <p:sldId id="459" r:id="rId56"/>
    <p:sldId id="460" r:id="rId57"/>
    <p:sldId id="479" r:id="rId58"/>
    <p:sldId id="461" r:id="rId59"/>
    <p:sldId id="480" r:id="rId60"/>
    <p:sldId id="481" r:id="rId61"/>
    <p:sldId id="482" r:id="rId62"/>
    <p:sldId id="483" r:id="rId63"/>
    <p:sldId id="484" r:id="rId64"/>
    <p:sldId id="485" r:id="rId65"/>
    <p:sldId id="486" r:id="rId66"/>
    <p:sldId id="487" r:id="rId67"/>
    <p:sldId id="489" r:id="rId68"/>
    <p:sldId id="488" r:id="rId69"/>
    <p:sldId id="490" r:id="rId70"/>
    <p:sldId id="491" r:id="rId71"/>
    <p:sldId id="492" r:id="rId72"/>
    <p:sldId id="494" r:id="rId73"/>
    <p:sldId id="493" r:id="rId74"/>
    <p:sldId id="495" r:id="rId75"/>
    <p:sldId id="496" r:id="rId76"/>
    <p:sldId id="497" r:id="rId77"/>
    <p:sldId id="501" r:id="rId78"/>
    <p:sldId id="499" r:id="rId79"/>
    <p:sldId id="500" r:id="rId80"/>
    <p:sldId id="502" r:id="rId81"/>
    <p:sldId id="261" r:id="rId82"/>
  </p:sldIdLst>
  <p:sldSz cx="12192000" cy="6858000"/>
  <p:notesSz cx="6858000" cy="9144000"/>
  <p:custDataLst>
    <p:tags r:id="rId8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DD5ED"/>
    <a:srgbClr val="0000FF"/>
    <a:srgbClr val="3F82C4"/>
    <a:srgbClr val="A20000"/>
    <a:srgbClr val="A40000"/>
    <a:srgbClr val="9E0000"/>
    <a:srgbClr val="C7450B"/>
    <a:srgbClr val="E24E0C"/>
    <a:srgbClr val="DC6140"/>
    <a:srgbClr val="E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20" autoAdjust="0"/>
    <p:restoredTop sz="96182" autoAdjust="0"/>
  </p:normalViewPr>
  <p:slideViewPr>
    <p:cSldViewPr snapToGrid="0">
      <p:cViewPr>
        <p:scale>
          <a:sx n="100" d="100"/>
          <a:sy n="100" d="100"/>
        </p:scale>
        <p:origin x="534" y="312"/>
      </p:cViewPr>
      <p:guideLst/>
    </p:cSldViewPr>
  </p:slideViewPr>
  <p:notesTextViewPr>
    <p:cViewPr>
      <p:scale>
        <a:sx n="3" d="2"/>
        <a:sy n="3" d="2"/>
      </p:scale>
      <p:origin x="0" y="0"/>
    </p:cViewPr>
  </p:notesTextViewPr>
  <p:sorterViewPr>
    <p:cViewPr>
      <p:scale>
        <a:sx n="75" d="100"/>
        <a:sy n="75" d="100"/>
      </p:scale>
      <p:origin x="0" y="0"/>
    </p:cViewPr>
  </p:sorterViewPr>
  <p:notesViewPr>
    <p:cSldViewPr snapToGrid="0">
      <p:cViewPr varScale="1">
        <p:scale>
          <a:sx n="80" d="100"/>
          <a:sy n="80" d="100"/>
        </p:scale>
        <p:origin x="3204" y="9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handoutMaster" Target="handoutMasters/handoutMaster1.xml"/><Relationship Id="rId89"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notesMaster" Target="notesMasters/notesMaster1.xml"/><Relationship Id="rId88"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viewProps" Target="view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478E0E4-DC06-4041-AFA7-BB6F527FFA3F}" type="datetimeFigureOut">
              <a:rPr lang="zh-CN" altLang="en-US" smtClean="0"/>
              <a:t>2024/7/18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14B7432-8BB0-4EFA-A417-EFCDC17B2811}"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t>2024/7/18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5d529af2-5332-42f8-80df-57a1784a11d8.source.4.zh-Hans</a:t>
            </a:r>
            <a:endParaRPr lang="zh-CN" altLang="en-US" dirty="0"/>
          </a:p>
        </p:txBody>
      </p:sp>
      <p:sp>
        <p:nvSpPr>
          <p:cNvPr id="4" name="灯片编号占位符 3"/>
          <p:cNvSpPr>
            <a:spLocks noGrp="1"/>
          </p:cNvSpPr>
          <p:nvPr>
            <p:ph type="sldNum" sz="quarter" idx="10"/>
          </p:nvPr>
        </p:nvSpPr>
        <p:spPr/>
        <p:txBody>
          <a:bodyPr/>
          <a:lstStyle/>
          <a:p>
            <a:fld id="{A3ED8765-8EF3-408C-9341-152904E414ED}" type="slidenum">
              <a:rPr lang="zh-CN" altLang="en-US" smtClean="0"/>
              <a:t>5</a:t>
            </a:fld>
            <a:endParaRPr lang="zh-CN" altLang="en-US"/>
          </a:p>
        </p:txBody>
      </p:sp>
    </p:spTree>
    <p:extLst>
      <p:ext uri="{BB962C8B-B14F-4D97-AF65-F5344CB8AC3E}">
        <p14:creationId xmlns:p14="http://schemas.microsoft.com/office/powerpoint/2010/main" val="33248092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14</a:t>
            </a:fld>
            <a:endParaRPr lang="zh-CN" altLang="en-US"/>
          </a:p>
        </p:txBody>
      </p:sp>
    </p:spTree>
    <p:extLst>
      <p:ext uri="{BB962C8B-B14F-4D97-AF65-F5344CB8AC3E}">
        <p14:creationId xmlns:p14="http://schemas.microsoft.com/office/powerpoint/2010/main" val="6014806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15</a:t>
            </a:fld>
            <a:endParaRPr lang="zh-CN" altLang="en-US"/>
          </a:p>
        </p:txBody>
      </p:sp>
    </p:spTree>
    <p:extLst>
      <p:ext uri="{BB962C8B-B14F-4D97-AF65-F5344CB8AC3E}">
        <p14:creationId xmlns:p14="http://schemas.microsoft.com/office/powerpoint/2010/main" val="17715735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16</a:t>
            </a:fld>
            <a:endParaRPr lang="zh-CN" altLang="en-US"/>
          </a:p>
        </p:txBody>
      </p:sp>
    </p:spTree>
    <p:extLst>
      <p:ext uri="{BB962C8B-B14F-4D97-AF65-F5344CB8AC3E}">
        <p14:creationId xmlns:p14="http://schemas.microsoft.com/office/powerpoint/2010/main" val="24490764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17</a:t>
            </a:fld>
            <a:endParaRPr lang="zh-CN" altLang="en-US"/>
          </a:p>
        </p:txBody>
      </p:sp>
    </p:spTree>
    <p:extLst>
      <p:ext uri="{BB962C8B-B14F-4D97-AF65-F5344CB8AC3E}">
        <p14:creationId xmlns:p14="http://schemas.microsoft.com/office/powerpoint/2010/main" val="30822307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18</a:t>
            </a:fld>
            <a:endParaRPr lang="zh-CN" altLang="en-US"/>
          </a:p>
        </p:txBody>
      </p:sp>
    </p:spTree>
    <p:extLst>
      <p:ext uri="{BB962C8B-B14F-4D97-AF65-F5344CB8AC3E}">
        <p14:creationId xmlns:p14="http://schemas.microsoft.com/office/powerpoint/2010/main" val="13029792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19</a:t>
            </a:fld>
            <a:endParaRPr lang="zh-CN" altLang="en-US"/>
          </a:p>
        </p:txBody>
      </p:sp>
    </p:spTree>
    <p:extLst>
      <p:ext uri="{BB962C8B-B14F-4D97-AF65-F5344CB8AC3E}">
        <p14:creationId xmlns:p14="http://schemas.microsoft.com/office/powerpoint/2010/main" val="17580420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20</a:t>
            </a:fld>
            <a:endParaRPr lang="zh-CN" altLang="en-US"/>
          </a:p>
        </p:txBody>
      </p:sp>
    </p:spTree>
    <p:extLst>
      <p:ext uri="{BB962C8B-B14F-4D97-AF65-F5344CB8AC3E}">
        <p14:creationId xmlns:p14="http://schemas.microsoft.com/office/powerpoint/2010/main" val="13921952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21</a:t>
            </a:fld>
            <a:endParaRPr lang="zh-CN" altLang="en-US"/>
          </a:p>
        </p:txBody>
      </p:sp>
    </p:spTree>
    <p:extLst>
      <p:ext uri="{BB962C8B-B14F-4D97-AF65-F5344CB8AC3E}">
        <p14:creationId xmlns:p14="http://schemas.microsoft.com/office/powerpoint/2010/main" val="25193759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22</a:t>
            </a:fld>
            <a:endParaRPr lang="zh-CN" altLang="en-US"/>
          </a:p>
        </p:txBody>
      </p:sp>
    </p:spTree>
    <p:extLst>
      <p:ext uri="{BB962C8B-B14F-4D97-AF65-F5344CB8AC3E}">
        <p14:creationId xmlns:p14="http://schemas.microsoft.com/office/powerpoint/2010/main" val="31935745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23</a:t>
            </a:fld>
            <a:endParaRPr lang="zh-CN" altLang="en-US"/>
          </a:p>
        </p:txBody>
      </p:sp>
    </p:spTree>
    <p:extLst>
      <p:ext uri="{BB962C8B-B14F-4D97-AF65-F5344CB8AC3E}">
        <p14:creationId xmlns:p14="http://schemas.microsoft.com/office/powerpoint/2010/main" val="346524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a:t>
            </a:fld>
            <a:endParaRPr lang="zh-CN" altLang="en-US"/>
          </a:p>
        </p:txBody>
      </p:sp>
    </p:spTree>
    <p:extLst>
      <p:ext uri="{BB962C8B-B14F-4D97-AF65-F5344CB8AC3E}">
        <p14:creationId xmlns:p14="http://schemas.microsoft.com/office/powerpoint/2010/main" val="28761790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24</a:t>
            </a:fld>
            <a:endParaRPr lang="zh-CN" altLang="en-US"/>
          </a:p>
        </p:txBody>
      </p:sp>
    </p:spTree>
    <p:extLst>
      <p:ext uri="{BB962C8B-B14F-4D97-AF65-F5344CB8AC3E}">
        <p14:creationId xmlns:p14="http://schemas.microsoft.com/office/powerpoint/2010/main" val="4346830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25</a:t>
            </a:fld>
            <a:endParaRPr lang="zh-CN" altLang="en-US"/>
          </a:p>
        </p:txBody>
      </p:sp>
    </p:spTree>
    <p:extLst>
      <p:ext uri="{BB962C8B-B14F-4D97-AF65-F5344CB8AC3E}">
        <p14:creationId xmlns:p14="http://schemas.microsoft.com/office/powerpoint/2010/main" val="3291139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26</a:t>
            </a:fld>
            <a:endParaRPr lang="zh-CN" altLang="en-US"/>
          </a:p>
        </p:txBody>
      </p:sp>
    </p:spTree>
    <p:extLst>
      <p:ext uri="{BB962C8B-B14F-4D97-AF65-F5344CB8AC3E}">
        <p14:creationId xmlns:p14="http://schemas.microsoft.com/office/powerpoint/2010/main" val="1666824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5d529af2-5332-42f8-80df-57a1784a11d8.source.4.zh-Hans</a:t>
            </a:r>
            <a:endParaRPr lang="zh-CN" altLang="en-US" dirty="0"/>
          </a:p>
        </p:txBody>
      </p:sp>
      <p:sp>
        <p:nvSpPr>
          <p:cNvPr id="4" name="灯片编号占位符 3"/>
          <p:cNvSpPr>
            <a:spLocks noGrp="1"/>
          </p:cNvSpPr>
          <p:nvPr>
            <p:ph type="sldNum" sz="quarter" idx="10"/>
          </p:nvPr>
        </p:nvSpPr>
        <p:spPr/>
        <p:txBody>
          <a:bodyPr/>
          <a:lstStyle/>
          <a:p>
            <a:fld id="{A3ED8765-8EF3-408C-9341-152904E414ED}" type="slidenum">
              <a:rPr lang="zh-CN" altLang="en-US" smtClean="0"/>
              <a:t>28</a:t>
            </a:fld>
            <a:endParaRPr lang="zh-CN" altLang="en-US"/>
          </a:p>
        </p:txBody>
      </p:sp>
    </p:spTree>
    <p:extLst>
      <p:ext uri="{BB962C8B-B14F-4D97-AF65-F5344CB8AC3E}">
        <p14:creationId xmlns:p14="http://schemas.microsoft.com/office/powerpoint/2010/main" val="10970010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29</a:t>
            </a:fld>
            <a:endParaRPr lang="zh-CN" altLang="en-US"/>
          </a:p>
        </p:txBody>
      </p:sp>
    </p:spTree>
    <p:extLst>
      <p:ext uri="{BB962C8B-B14F-4D97-AF65-F5344CB8AC3E}">
        <p14:creationId xmlns:p14="http://schemas.microsoft.com/office/powerpoint/2010/main" val="22069296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30</a:t>
            </a:fld>
            <a:endParaRPr lang="zh-CN" altLang="en-US"/>
          </a:p>
        </p:txBody>
      </p:sp>
    </p:spTree>
    <p:extLst>
      <p:ext uri="{BB962C8B-B14F-4D97-AF65-F5344CB8AC3E}">
        <p14:creationId xmlns:p14="http://schemas.microsoft.com/office/powerpoint/2010/main" val="1934028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31</a:t>
            </a:fld>
            <a:endParaRPr lang="zh-CN" altLang="en-US"/>
          </a:p>
        </p:txBody>
      </p:sp>
    </p:spTree>
    <p:extLst>
      <p:ext uri="{BB962C8B-B14F-4D97-AF65-F5344CB8AC3E}">
        <p14:creationId xmlns:p14="http://schemas.microsoft.com/office/powerpoint/2010/main" val="8456640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32</a:t>
            </a:fld>
            <a:endParaRPr lang="zh-CN" altLang="en-US"/>
          </a:p>
        </p:txBody>
      </p:sp>
    </p:spTree>
    <p:extLst>
      <p:ext uri="{BB962C8B-B14F-4D97-AF65-F5344CB8AC3E}">
        <p14:creationId xmlns:p14="http://schemas.microsoft.com/office/powerpoint/2010/main" val="38454390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33</a:t>
            </a:fld>
            <a:endParaRPr lang="zh-CN" altLang="en-US"/>
          </a:p>
        </p:txBody>
      </p:sp>
    </p:spTree>
    <p:extLst>
      <p:ext uri="{BB962C8B-B14F-4D97-AF65-F5344CB8AC3E}">
        <p14:creationId xmlns:p14="http://schemas.microsoft.com/office/powerpoint/2010/main" val="16122591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34</a:t>
            </a:fld>
            <a:endParaRPr lang="zh-CN" altLang="en-US"/>
          </a:p>
        </p:txBody>
      </p:sp>
    </p:spTree>
    <p:extLst>
      <p:ext uri="{BB962C8B-B14F-4D97-AF65-F5344CB8AC3E}">
        <p14:creationId xmlns:p14="http://schemas.microsoft.com/office/powerpoint/2010/main" val="19887460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7</a:t>
            </a:fld>
            <a:endParaRPr lang="zh-CN" altLang="en-US"/>
          </a:p>
        </p:txBody>
      </p:sp>
    </p:spTree>
    <p:extLst>
      <p:ext uri="{BB962C8B-B14F-4D97-AF65-F5344CB8AC3E}">
        <p14:creationId xmlns:p14="http://schemas.microsoft.com/office/powerpoint/2010/main" val="1936283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35</a:t>
            </a:fld>
            <a:endParaRPr lang="zh-CN" altLang="en-US"/>
          </a:p>
        </p:txBody>
      </p:sp>
    </p:spTree>
    <p:extLst>
      <p:ext uri="{BB962C8B-B14F-4D97-AF65-F5344CB8AC3E}">
        <p14:creationId xmlns:p14="http://schemas.microsoft.com/office/powerpoint/2010/main" val="22945270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36</a:t>
            </a:fld>
            <a:endParaRPr lang="zh-CN" altLang="en-US"/>
          </a:p>
        </p:txBody>
      </p:sp>
    </p:spTree>
    <p:extLst>
      <p:ext uri="{BB962C8B-B14F-4D97-AF65-F5344CB8AC3E}">
        <p14:creationId xmlns:p14="http://schemas.microsoft.com/office/powerpoint/2010/main" val="35591842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37</a:t>
            </a:fld>
            <a:endParaRPr lang="zh-CN" altLang="en-US"/>
          </a:p>
        </p:txBody>
      </p:sp>
    </p:spTree>
    <p:extLst>
      <p:ext uri="{BB962C8B-B14F-4D97-AF65-F5344CB8AC3E}">
        <p14:creationId xmlns:p14="http://schemas.microsoft.com/office/powerpoint/2010/main" val="42764590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38</a:t>
            </a:fld>
            <a:endParaRPr lang="zh-CN" altLang="en-US"/>
          </a:p>
        </p:txBody>
      </p:sp>
    </p:spTree>
    <p:extLst>
      <p:ext uri="{BB962C8B-B14F-4D97-AF65-F5344CB8AC3E}">
        <p14:creationId xmlns:p14="http://schemas.microsoft.com/office/powerpoint/2010/main" val="42820653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39</a:t>
            </a:fld>
            <a:endParaRPr lang="zh-CN" altLang="en-US"/>
          </a:p>
        </p:txBody>
      </p:sp>
    </p:spTree>
    <p:extLst>
      <p:ext uri="{BB962C8B-B14F-4D97-AF65-F5344CB8AC3E}">
        <p14:creationId xmlns:p14="http://schemas.microsoft.com/office/powerpoint/2010/main" val="5997028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40</a:t>
            </a:fld>
            <a:endParaRPr lang="zh-CN" altLang="en-US"/>
          </a:p>
        </p:txBody>
      </p:sp>
    </p:spTree>
    <p:extLst>
      <p:ext uri="{BB962C8B-B14F-4D97-AF65-F5344CB8AC3E}">
        <p14:creationId xmlns:p14="http://schemas.microsoft.com/office/powerpoint/2010/main" val="4626204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5d529af2-5332-42f8-80df-57a1784a11d8.source.4.zh-Hans</a:t>
            </a:r>
            <a:endParaRPr lang="zh-CN" altLang="en-US" dirty="0"/>
          </a:p>
        </p:txBody>
      </p:sp>
      <p:sp>
        <p:nvSpPr>
          <p:cNvPr id="4" name="灯片编号占位符 3"/>
          <p:cNvSpPr>
            <a:spLocks noGrp="1"/>
          </p:cNvSpPr>
          <p:nvPr>
            <p:ph type="sldNum" sz="quarter" idx="10"/>
          </p:nvPr>
        </p:nvSpPr>
        <p:spPr/>
        <p:txBody>
          <a:bodyPr/>
          <a:lstStyle/>
          <a:p>
            <a:fld id="{A3ED8765-8EF3-408C-9341-152904E414ED}" type="slidenum">
              <a:rPr lang="zh-CN" altLang="en-US" smtClean="0"/>
              <a:t>42</a:t>
            </a:fld>
            <a:endParaRPr lang="zh-CN" altLang="en-US"/>
          </a:p>
        </p:txBody>
      </p:sp>
    </p:spTree>
    <p:extLst>
      <p:ext uri="{BB962C8B-B14F-4D97-AF65-F5344CB8AC3E}">
        <p14:creationId xmlns:p14="http://schemas.microsoft.com/office/powerpoint/2010/main" val="6375397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43</a:t>
            </a:fld>
            <a:endParaRPr lang="zh-CN" altLang="en-US"/>
          </a:p>
        </p:txBody>
      </p:sp>
    </p:spTree>
    <p:extLst>
      <p:ext uri="{BB962C8B-B14F-4D97-AF65-F5344CB8AC3E}">
        <p14:creationId xmlns:p14="http://schemas.microsoft.com/office/powerpoint/2010/main" val="32227965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44</a:t>
            </a:fld>
            <a:endParaRPr lang="zh-CN" altLang="en-US"/>
          </a:p>
        </p:txBody>
      </p:sp>
    </p:spTree>
    <p:extLst>
      <p:ext uri="{BB962C8B-B14F-4D97-AF65-F5344CB8AC3E}">
        <p14:creationId xmlns:p14="http://schemas.microsoft.com/office/powerpoint/2010/main" val="17968252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45</a:t>
            </a:fld>
            <a:endParaRPr lang="zh-CN" altLang="en-US"/>
          </a:p>
        </p:txBody>
      </p:sp>
    </p:spTree>
    <p:extLst>
      <p:ext uri="{BB962C8B-B14F-4D97-AF65-F5344CB8AC3E}">
        <p14:creationId xmlns:p14="http://schemas.microsoft.com/office/powerpoint/2010/main" val="3269687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8</a:t>
            </a:fld>
            <a:endParaRPr lang="zh-CN" altLang="en-US"/>
          </a:p>
        </p:txBody>
      </p:sp>
    </p:spTree>
    <p:extLst>
      <p:ext uri="{BB962C8B-B14F-4D97-AF65-F5344CB8AC3E}">
        <p14:creationId xmlns:p14="http://schemas.microsoft.com/office/powerpoint/2010/main" val="23596559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46</a:t>
            </a:fld>
            <a:endParaRPr lang="zh-CN" altLang="en-US"/>
          </a:p>
        </p:txBody>
      </p:sp>
    </p:spTree>
    <p:extLst>
      <p:ext uri="{BB962C8B-B14F-4D97-AF65-F5344CB8AC3E}">
        <p14:creationId xmlns:p14="http://schemas.microsoft.com/office/powerpoint/2010/main" val="9862315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47</a:t>
            </a:fld>
            <a:endParaRPr lang="zh-CN" altLang="en-US"/>
          </a:p>
        </p:txBody>
      </p:sp>
    </p:spTree>
    <p:extLst>
      <p:ext uri="{BB962C8B-B14F-4D97-AF65-F5344CB8AC3E}">
        <p14:creationId xmlns:p14="http://schemas.microsoft.com/office/powerpoint/2010/main" val="288393626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48</a:t>
            </a:fld>
            <a:endParaRPr lang="zh-CN" altLang="en-US"/>
          </a:p>
        </p:txBody>
      </p:sp>
    </p:spTree>
    <p:extLst>
      <p:ext uri="{BB962C8B-B14F-4D97-AF65-F5344CB8AC3E}">
        <p14:creationId xmlns:p14="http://schemas.microsoft.com/office/powerpoint/2010/main" val="384803076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49</a:t>
            </a:fld>
            <a:endParaRPr lang="zh-CN" altLang="en-US"/>
          </a:p>
        </p:txBody>
      </p:sp>
    </p:spTree>
    <p:extLst>
      <p:ext uri="{BB962C8B-B14F-4D97-AF65-F5344CB8AC3E}">
        <p14:creationId xmlns:p14="http://schemas.microsoft.com/office/powerpoint/2010/main" val="249981349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50</a:t>
            </a:fld>
            <a:endParaRPr lang="zh-CN" altLang="en-US"/>
          </a:p>
        </p:txBody>
      </p:sp>
    </p:spTree>
    <p:extLst>
      <p:ext uri="{BB962C8B-B14F-4D97-AF65-F5344CB8AC3E}">
        <p14:creationId xmlns:p14="http://schemas.microsoft.com/office/powerpoint/2010/main" val="245596414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51</a:t>
            </a:fld>
            <a:endParaRPr lang="zh-CN" altLang="en-US"/>
          </a:p>
        </p:txBody>
      </p:sp>
    </p:spTree>
    <p:extLst>
      <p:ext uri="{BB962C8B-B14F-4D97-AF65-F5344CB8AC3E}">
        <p14:creationId xmlns:p14="http://schemas.microsoft.com/office/powerpoint/2010/main" val="12808328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52</a:t>
            </a:fld>
            <a:endParaRPr lang="zh-CN" altLang="en-US"/>
          </a:p>
        </p:txBody>
      </p:sp>
    </p:spTree>
    <p:extLst>
      <p:ext uri="{BB962C8B-B14F-4D97-AF65-F5344CB8AC3E}">
        <p14:creationId xmlns:p14="http://schemas.microsoft.com/office/powerpoint/2010/main" val="1738228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5d2d6480-6b0e-4747-beae-361439731ad7.source.7.zh-Hans</a:t>
            </a:r>
            <a:endParaRPr lang="zh-CN" altLang="en-US" dirty="0"/>
          </a:p>
        </p:txBody>
      </p:sp>
      <p:sp>
        <p:nvSpPr>
          <p:cNvPr id="4" name="灯片编号占位符 3"/>
          <p:cNvSpPr>
            <a:spLocks noGrp="1"/>
          </p:cNvSpPr>
          <p:nvPr>
            <p:ph type="sldNum" sz="quarter" idx="5"/>
          </p:nvPr>
        </p:nvSpPr>
        <p:spPr/>
        <p:txBody>
          <a:bodyPr/>
          <a:lstStyle/>
          <a:p>
            <a:fld id="{A3ED8765-8EF3-408C-9341-152904E414ED}" type="slidenum">
              <a:rPr lang="zh-CN" altLang="en-US" smtClean="0"/>
              <a:t>54</a:t>
            </a:fld>
            <a:endParaRPr lang="zh-CN" altLang="en-US"/>
          </a:p>
        </p:txBody>
      </p:sp>
    </p:spTree>
    <p:extLst>
      <p:ext uri="{BB962C8B-B14F-4D97-AF65-F5344CB8AC3E}">
        <p14:creationId xmlns:p14="http://schemas.microsoft.com/office/powerpoint/2010/main" val="12781584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55</a:t>
            </a:fld>
            <a:endParaRPr lang="zh-CN" altLang="en-US"/>
          </a:p>
        </p:txBody>
      </p:sp>
    </p:spTree>
    <p:extLst>
      <p:ext uri="{BB962C8B-B14F-4D97-AF65-F5344CB8AC3E}">
        <p14:creationId xmlns:p14="http://schemas.microsoft.com/office/powerpoint/2010/main" val="250504736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56</a:t>
            </a:fld>
            <a:endParaRPr lang="zh-CN" altLang="en-US"/>
          </a:p>
        </p:txBody>
      </p:sp>
    </p:spTree>
    <p:extLst>
      <p:ext uri="{BB962C8B-B14F-4D97-AF65-F5344CB8AC3E}">
        <p14:creationId xmlns:p14="http://schemas.microsoft.com/office/powerpoint/2010/main" val="3354921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9</a:t>
            </a:fld>
            <a:endParaRPr lang="zh-CN" altLang="en-US"/>
          </a:p>
        </p:txBody>
      </p:sp>
    </p:spTree>
    <p:extLst>
      <p:ext uri="{BB962C8B-B14F-4D97-AF65-F5344CB8AC3E}">
        <p14:creationId xmlns:p14="http://schemas.microsoft.com/office/powerpoint/2010/main" val="24084737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57</a:t>
            </a:fld>
            <a:endParaRPr lang="zh-CN" altLang="en-US"/>
          </a:p>
        </p:txBody>
      </p:sp>
    </p:spTree>
    <p:extLst>
      <p:ext uri="{BB962C8B-B14F-4D97-AF65-F5344CB8AC3E}">
        <p14:creationId xmlns:p14="http://schemas.microsoft.com/office/powerpoint/2010/main" val="347297419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58</a:t>
            </a:fld>
            <a:endParaRPr lang="zh-CN" altLang="en-US"/>
          </a:p>
        </p:txBody>
      </p:sp>
    </p:spTree>
    <p:extLst>
      <p:ext uri="{BB962C8B-B14F-4D97-AF65-F5344CB8AC3E}">
        <p14:creationId xmlns:p14="http://schemas.microsoft.com/office/powerpoint/2010/main" val="19438318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59</a:t>
            </a:fld>
            <a:endParaRPr lang="zh-CN" altLang="en-US"/>
          </a:p>
        </p:txBody>
      </p:sp>
    </p:spTree>
    <p:extLst>
      <p:ext uri="{BB962C8B-B14F-4D97-AF65-F5344CB8AC3E}">
        <p14:creationId xmlns:p14="http://schemas.microsoft.com/office/powerpoint/2010/main" val="129131269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60</a:t>
            </a:fld>
            <a:endParaRPr lang="zh-CN" altLang="en-US"/>
          </a:p>
        </p:txBody>
      </p:sp>
    </p:spTree>
    <p:extLst>
      <p:ext uri="{BB962C8B-B14F-4D97-AF65-F5344CB8AC3E}">
        <p14:creationId xmlns:p14="http://schemas.microsoft.com/office/powerpoint/2010/main" val="165843794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61</a:t>
            </a:fld>
            <a:endParaRPr lang="zh-CN" altLang="en-US"/>
          </a:p>
        </p:txBody>
      </p:sp>
    </p:spTree>
    <p:extLst>
      <p:ext uri="{BB962C8B-B14F-4D97-AF65-F5344CB8AC3E}">
        <p14:creationId xmlns:p14="http://schemas.microsoft.com/office/powerpoint/2010/main" val="2183013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62</a:t>
            </a:fld>
            <a:endParaRPr lang="zh-CN" altLang="en-US"/>
          </a:p>
        </p:txBody>
      </p:sp>
    </p:spTree>
    <p:extLst>
      <p:ext uri="{BB962C8B-B14F-4D97-AF65-F5344CB8AC3E}">
        <p14:creationId xmlns:p14="http://schemas.microsoft.com/office/powerpoint/2010/main" val="108383443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63</a:t>
            </a:fld>
            <a:endParaRPr lang="zh-CN" altLang="en-US"/>
          </a:p>
        </p:txBody>
      </p:sp>
    </p:spTree>
    <p:extLst>
      <p:ext uri="{BB962C8B-B14F-4D97-AF65-F5344CB8AC3E}">
        <p14:creationId xmlns:p14="http://schemas.microsoft.com/office/powerpoint/2010/main" val="83232080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64</a:t>
            </a:fld>
            <a:endParaRPr lang="zh-CN" altLang="en-US"/>
          </a:p>
        </p:txBody>
      </p:sp>
    </p:spTree>
    <p:extLst>
      <p:ext uri="{BB962C8B-B14F-4D97-AF65-F5344CB8AC3E}">
        <p14:creationId xmlns:p14="http://schemas.microsoft.com/office/powerpoint/2010/main" val="11283549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65</a:t>
            </a:fld>
            <a:endParaRPr lang="zh-CN" altLang="en-US"/>
          </a:p>
        </p:txBody>
      </p:sp>
    </p:spTree>
    <p:extLst>
      <p:ext uri="{BB962C8B-B14F-4D97-AF65-F5344CB8AC3E}">
        <p14:creationId xmlns:p14="http://schemas.microsoft.com/office/powerpoint/2010/main" val="159432057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66</a:t>
            </a:fld>
            <a:endParaRPr lang="zh-CN" altLang="en-US"/>
          </a:p>
        </p:txBody>
      </p:sp>
    </p:spTree>
    <p:extLst>
      <p:ext uri="{BB962C8B-B14F-4D97-AF65-F5344CB8AC3E}">
        <p14:creationId xmlns:p14="http://schemas.microsoft.com/office/powerpoint/2010/main" val="1420134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10</a:t>
            </a:fld>
            <a:endParaRPr lang="zh-CN" altLang="en-US"/>
          </a:p>
        </p:txBody>
      </p:sp>
    </p:spTree>
    <p:extLst>
      <p:ext uri="{BB962C8B-B14F-4D97-AF65-F5344CB8AC3E}">
        <p14:creationId xmlns:p14="http://schemas.microsoft.com/office/powerpoint/2010/main" val="379813346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67</a:t>
            </a:fld>
            <a:endParaRPr lang="zh-CN" altLang="en-US"/>
          </a:p>
        </p:txBody>
      </p:sp>
    </p:spTree>
    <p:extLst>
      <p:ext uri="{BB962C8B-B14F-4D97-AF65-F5344CB8AC3E}">
        <p14:creationId xmlns:p14="http://schemas.microsoft.com/office/powerpoint/2010/main" val="287476847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68</a:t>
            </a:fld>
            <a:endParaRPr lang="zh-CN" altLang="en-US"/>
          </a:p>
        </p:txBody>
      </p:sp>
    </p:spTree>
    <p:extLst>
      <p:ext uri="{BB962C8B-B14F-4D97-AF65-F5344CB8AC3E}">
        <p14:creationId xmlns:p14="http://schemas.microsoft.com/office/powerpoint/2010/main" val="236045907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69</a:t>
            </a:fld>
            <a:endParaRPr lang="zh-CN" altLang="en-US"/>
          </a:p>
        </p:txBody>
      </p:sp>
    </p:spTree>
    <p:extLst>
      <p:ext uri="{BB962C8B-B14F-4D97-AF65-F5344CB8AC3E}">
        <p14:creationId xmlns:p14="http://schemas.microsoft.com/office/powerpoint/2010/main" val="322090887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5d2d6480-6b0e-4747-beae-361439731ad7.source.7.zh-Hans</a:t>
            </a:r>
            <a:endParaRPr lang="zh-CN" altLang="en-US" dirty="0"/>
          </a:p>
        </p:txBody>
      </p:sp>
      <p:sp>
        <p:nvSpPr>
          <p:cNvPr id="4" name="灯片编号占位符 3"/>
          <p:cNvSpPr>
            <a:spLocks noGrp="1"/>
          </p:cNvSpPr>
          <p:nvPr>
            <p:ph type="sldNum" sz="quarter" idx="5"/>
          </p:nvPr>
        </p:nvSpPr>
        <p:spPr/>
        <p:txBody>
          <a:bodyPr/>
          <a:lstStyle/>
          <a:p>
            <a:fld id="{A3ED8765-8EF3-408C-9341-152904E414ED}" type="slidenum">
              <a:rPr lang="zh-CN" altLang="en-US" smtClean="0"/>
              <a:t>71</a:t>
            </a:fld>
            <a:endParaRPr lang="zh-CN" altLang="en-US"/>
          </a:p>
        </p:txBody>
      </p:sp>
    </p:spTree>
    <p:extLst>
      <p:ext uri="{BB962C8B-B14F-4D97-AF65-F5344CB8AC3E}">
        <p14:creationId xmlns:p14="http://schemas.microsoft.com/office/powerpoint/2010/main" val="226924795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72</a:t>
            </a:fld>
            <a:endParaRPr lang="zh-CN" altLang="en-US"/>
          </a:p>
        </p:txBody>
      </p:sp>
    </p:spTree>
    <p:extLst>
      <p:ext uri="{BB962C8B-B14F-4D97-AF65-F5344CB8AC3E}">
        <p14:creationId xmlns:p14="http://schemas.microsoft.com/office/powerpoint/2010/main" val="27852362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73</a:t>
            </a:fld>
            <a:endParaRPr lang="zh-CN" altLang="en-US"/>
          </a:p>
        </p:txBody>
      </p:sp>
    </p:spTree>
    <p:extLst>
      <p:ext uri="{BB962C8B-B14F-4D97-AF65-F5344CB8AC3E}">
        <p14:creationId xmlns:p14="http://schemas.microsoft.com/office/powerpoint/2010/main" val="22958252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74</a:t>
            </a:fld>
            <a:endParaRPr lang="zh-CN" altLang="en-US"/>
          </a:p>
        </p:txBody>
      </p:sp>
    </p:spTree>
    <p:extLst>
      <p:ext uri="{BB962C8B-B14F-4D97-AF65-F5344CB8AC3E}">
        <p14:creationId xmlns:p14="http://schemas.microsoft.com/office/powerpoint/2010/main" val="139272755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75</a:t>
            </a:fld>
            <a:endParaRPr lang="zh-CN" altLang="en-US"/>
          </a:p>
        </p:txBody>
      </p:sp>
    </p:spTree>
    <p:extLst>
      <p:ext uri="{BB962C8B-B14F-4D97-AF65-F5344CB8AC3E}">
        <p14:creationId xmlns:p14="http://schemas.microsoft.com/office/powerpoint/2010/main" val="340738448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76</a:t>
            </a:fld>
            <a:endParaRPr lang="zh-CN" altLang="en-US"/>
          </a:p>
        </p:txBody>
      </p:sp>
    </p:spTree>
    <p:extLst>
      <p:ext uri="{BB962C8B-B14F-4D97-AF65-F5344CB8AC3E}">
        <p14:creationId xmlns:p14="http://schemas.microsoft.com/office/powerpoint/2010/main" val="391121879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77</a:t>
            </a:fld>
            <a:endParaRPr lang="zh-CN" altLang="en-US"/>
          </a:p>
        </p:txBody>
      </p:sp>
    </p:spTree>
    <p:extLst>
      <p:ext uri="{BB962C8B-B14F-4D97-AF65-F5344CB8AC3E}">
        <p14:creationId xmlns:p14="http://schemas.microsoft.com/office/powerpoint/2010/main" val="35811749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11</a:t>
            </a:fld>
            <a:endParaRPr lang="zh-CN" altLang="en-US"/>
          </a:p>
        </p:txBody>
      </p:sp>
    </p:spTree>
    <p:extLst>
      <p:ext uri="{BB962C8B-B14F-4D97-AF65-F5344CB8AC3E}">
        <p14:creationId xmlns:p14="http://schemas.microsoft.com/office/powerpoint/2010/main" val="41034807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12</a:t>
            </a:fld>
            <a:endParaRPr lang="zh-CN" altLang="en-US"/>
          </a:p>
        </p:txBody>
      </p:sp>
    </p:spTree>
    <p:extLst>
      <p:ext uri="{BB962C8B-B14F-4D97-AF65-F5344CB8AC3E}">
        <p14:creationId xmlns:p14="http://schemas.microsoft.com/office/powerpoint/2010/main" val="18141788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13</a:t>
            </a:fld>
            <a:endParaRPr lang="zh-CN" altLang="en-US"/>
          </a:p>
        </p:txBody>
      </p:sp>
    </p:spTree>
    <p:extLst>
      <p:ext uri="{BB962C8B-B14F-4D97-AF65-F5344CB8AC3E}">
        <p14:creationId xmlns:p14="http://schemas.microsoft.com/office/powerpoint/2010/main" val="35985840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userDrawn="1">
  <p:cSld name="标题幻灯片">
    <p:spTree>
      <p:nvGrpSpPr>
        <p:cNvPr id="1" name=""/>
        <p:cNvGrpSpPr/>
        <p:nvPr/>
      </p:nvGrpSpPr>
      <p:grpSpPr>
        <a:xfrm>
          <a:off x="0" y="0"/>
          <a:ext cx="0" cy="0"/>
          <a:chOff x="0" y="0"/>
          <a:chExt cx="0" cy="0"/>
        </a:xfrm>
      </p:grpSpPr>
      <p:pic>
        <p:nvPicPr>
          <p:cNvPr id="6" name="图形 5"/>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0"/>
            <a:ext cx="12192000" cy="6858000"/>
          </a:xfrm>
          <a:prstGeom prst="rect">
            <a:avLst/>
          </a:prstGeom>
        </p:spPr>
      </p:pic>
      <p:sp>
        <p:nvSpPr>
          <p:cNvPr id="9801" name="副标题 9800"/>
          <p:cNvSpPr>
            <a:spLocks noGrp="1"/>
          </p:cNvSpPr>
          <p:nvPr userDrawn="1">
            <p:ph type="subTitle" idx="1"/>
          </p:nvPr>
        </p:nvSpPr>
        <p:spPr>
          <a:xfrm>
            <a:off x="1041399" y="5633743"/>
            <a:ext cx="7175501" cy="558799"/>
          </a:xfrm>
        </p:spPr>
        <p:txBody>
          <a:bodyPr anchor="t">
            <a:normAutofit/>
          </a:bodyPr>
          <a:lstStyle>
            <a:lvl1pPr marL="0" indent="0" algn="l">
              <a:buNone/>
              <a:defRPr sz="1600">
                <a:solidFill>
                  <a:srgbClr val="3F82C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802" name="标题 9801"/>
          <p:cNvSpPr>
            <a:spLocks noGrp="1"/>
          </p:cNvSpPr>
          <p:nvPr userDrawn="1">
            <p:ph type="ctrTitle"/>
          </p:nvPr>
        </p:nvSpPr>
        <p:spPr>
          <a:xfrm>
            <a:off x="1041399" y="3086100"/>
            <a:ext cx="7175501" cy="2237785"/>
          </a:xfrm>
        </p:spPr>
        <p:txBody>
          <a:bodyPr anchor="b">
            <a:normAutofit/>
          </a:bodyPr>
          <a:lstStyle>
            <a:lvl1pPr algn="l">
              <a:defRPr sz="4000">
                <a:solidFill>
                  <a:srgbClr val="3F82C4"/>
                </a:solidFill>
              </a:defRPr>
            </a:lvl1pPr>
          </a:lstStyle>
          <a:p>
            <a:r>
              <a:rPr lang="en-US" dirty="0"/>
              <a:t>Click to edit Master title style</a:t>
            </a:r>
            <a:endParaRPr lang="zh-CN" altLang="en-US" dirty="0"/>
          </a:p>
        </p:txBody>
      </p:sp>
      <p:sp>
        <p:nvSpPr>
          <p:cNvPr id="12" name="文本占位符 11"/>
          <p:cNvSpPr>
            <a:spLocks noGrp="1"/>
          </p:cNvSpPr>
          <p:nvPr userDrawn="1">
            <p:ph type="body" sz="quarter" idx="10" hasCustomPrompt="1"/>
          </p:nvPr>
        </p:nvSpPr>
        <p:spPr>
          <a:xfrm>
            <a:off x="8331199" y="3086100"/>
            <a:ext cx="2565401" cy="245363"/>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p>
        </p:txBody>
      </p:sp>
      <p:sp>
        <p:nvSpPr>
          <p:cNvPr id="13" name="文本占位符 12"/>
          <p:cNvSpPr>
            <a:spLocks noGrp="1"/>
          </p:cNvSpPr>
          <p:nvPr userDrawn="1">
            <p:ph type="body" sz="quarter" idx="11" hasCustomPrompt="1"/>
          </p:nvPr>
        </p:nvSpPr>
        <p:spPr>
          <a:xfrm>
            <a:off x="8331199" y="3382371"/>
            <a:ext cx="2565401" cy="245363"/>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cxnSp>
        <p:nvCxnSpPr>
          <p:cNvPr id="7" name="直接连接符 6"/>
          <p:cNvCxnSpPr/>
          <p:nvPr userDrawn="1"/>
        </p:nvCxnSpPr>
        <p:spPr>
          <a:xfrm>
            <a:off x="1041399" y="5511167"/>
            <a:ext cx="7175501"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userDrawn="1">
  <p:cSld name="节标题">
    <p:spTree>
      <p:nvGrpSpPr>
        <p:cNvPr id="1" name=""/>
        <p:cNvGrpSpPr/>
        <p:nvPr/>
      </p:nvGrpSpPr>
      <p:grpSpPr>
        <a:xfrm>
          <a:off x="0" y="0"/>
          <a:ext cx="0" cy="0"/>
          <a:chOff x="0" y="0"/>
          <a:chExt cx="0" cy="0"/>
        </a:xfrm>
      </p:grpSpPr>
      <p:sp>
        <p:nvSpPr>
          <p:cNvPr id="20" name="标题 19"/>
          <p:cNvSpPr>
            <a:spLocks noGrp="1"/>
          </p:cNvSpPr>
          <p:nvPr userDrawn="1">
            <p:ph type="title"/>
          </p:nvPr>
        </p:nvSpPr>
        <p:spPr>
          <a:xfrm>
            <a:off x="2352098" y="2533650"/>
            <a:ext cx="5419185" cy="895350"/>
          </a:xfrm>
        </p:spPr>
        <p:txBody>
          <a:bodyPr anchor="b">
            <a:normAutofit/>
          </a:bodyPr>
          <a:lstStyle>
            <a:lvl1pPr algn="l">
              <a:defRPr sz="2400" b="1">
                <a:solidFill>
                  <a:schemeClr val="tx1"/>
                </a:solidFill>
              </a:defRPr>
            </a:lvl1pPr>
          </a:lstStyle>
          <a:p>
            <a:r>
              <a:rPr lang="en-US" dirty="0"/>
              <a:t>Click to edit Master title style</a:t>
            </a:r>
            <a:endParaRPr lang="zh-CN" altLang="en-US" dirty="0"/>
          </a:p>
        </p:txBody>
      </p:sp>
      <p:sp>
        <p:nvSpPr>
          <p:cNvPr id="21" name="文本占位符 20"/>
          <p:cNvSpPr>
            <a:spLocks noGrp="1"/>
          </p:cNvSpPr>
          <p:nvPr userDrawn="1">
            <p:ph type="body" idx="1"/>
          </p:nvPr>
        </p:nvSpPr>
        <p:spPr>
          <a:xfrm>
            <a:off x="2353214" y="3733086"/>
            <a:ext cx="5419185" cy="1015623"/>
          </a:xfrm>
        </p:spPr>
        <p:txBody>
          <a:bodyPr anchor="t">
            <a:normAutofit/>
          </a:bodyPr>
          <a:lstStyle>
            <a:lvl1pPr marL="0" indent="0" algn="l">
              <a:lnSpc>
                <a:spcPct val="150000"/>
              </a:lnSpc>
              <a:spcBef>
                <a:spcPts val="0"/>
              </a:spcBef>
              <a:buNone/>
              <a:defRPr sz="11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pic>
        <p:nvPicPr>
          <p:cNvPr id="4" name="图形 3"/>
          <p:cNvPicPr>
            <a:picLocks noChangeAspect="1"/>
          </p:cNvPicPr>
          <p:nvPr userDrawn="1"/>
        </p:nvPicPr>
        <p:blipFill rotWithShape="1">
          <a:blip r:embed="rId2">
            <a:extLst>
              <a:ext uri="{96DAC541-7B7A-43D3-8B79-37D633B846F1}">
                <asvg:svgBlip xmlns:asvg="http://schemas.microsoft.com/office/drawing/2016/SVG/main" r:embed="rId3"/>
              </a:ext>
            </a:extLst>
          </a:blip>
          <a:srcRect l="469" r="65582"/>
          <a:stretch>
            <a:fillRect/>
          </a:stretch>
        </p:blipFill>
        <p:spPr>
          <a:xfrm flipH="1" flipV="1">
            <a:off x="8013701" y="0"/>
            <a:ext cx="4178299" cy="6858000"/>
          </a:xfrm>
          <a:prstGeom prst="rect">
            <a:avLst/>
          </a:prstGeom>
        </p:spPr>
      </p:pic>
      <p:cxnSp>
        <p:nvCxnSpPr>
          <p:cNvPr id="5" name="直接连接符 4"/>
          <p:cNvCxnSpPr/>
          <p:nvPr userDrawn="1"/>
        </p:nvCxnSpPr>
        <p:spPr>
          <a:xfrm>
            <a:off x="2352098" y="3590746"/>
            <a:ext cx="7175501"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userDrawn="1">
  <p:cSld name="仅标题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en-US" altLang="zh-CN" dirty="0"/>
              <a:t>Click to edit Master title style</a:t>
            </a:r>
            <a:endParaRPr lang="en-US" dirty="0"/>
          </a:p>
        </p:txBody>
      </p:sp>
      <p:sp>
        <p:nvSpPr>
          <p:cNvPr id="3" name="日期占位符 2"/>
          <p:cNvSpPr>
            <a:spLocks noGrp="1"/>
          </p:cNvSpPr>
          <p:nvPr>
            <p:ph type="dt" sz="half" idx="10"/>
          </p:nvPr>
        </p:nvSpPr>
        <p:spPr/>
        <p:txBody>
          <a:bodyPr/>
          <a:lstStyle/>
          <a:p>
            <a:fld id="{6489D9C7-5DC6-4263-87FF-7C99F6FB63C3}" type="datetime1">
              <a:rPr lang="zh-CN" altLang="en-US" smtClean="0"/>
              <a:t>2024/7/18</a:t>
            </a:fld>
            <a:endParaRPr lang="zh-CN" altLang="en-US"/>
          </a:p>
        </p:txBody>
      </p:sp>
      <p:sp>
        <p:nvSpPr>
          <p:cNvPr id="4" name="页脚占位符 3"/>
          <p:cNvSpPr>
            <a:spLocks noGrp="1"/>
          </p:cNvSpPr>
          <p:nvPr>
            <p:ph type="ftr" sz="quarter" idx="11"/>
          </p:nvPr>
        </p:nvSpPr>
        <p:spPr/>
        <p:txBody>
          <a:bodyPr/>
          <a:lstStyle/>
          <a:p>
            <a:r>
              <a:rPr lang="en-US" altLang="zh-CN"/>
              <a:t>OfficePLUS</a:t>
            </a:r>
            <a:endParaRPr lang="zh-CN" altLang="en-US" dirty="0"/>
          </a:p>
        </p:txBody>
      </p:sp>
      <p:sp>
        <p:nvSpPr>
          <p:cNvPr id="5" name="灯片编号占位符 4"/>
          <p:cNvSpPr>
            <a:spLocks noGrp="1"/>
          </p:cNvSpPr>
          <p:nvPr>
            <p:ph type="sldNum" sz="quarter" idx="12"/>
          </p:nvPr>
        </p:nvSpPr>
        <p:spPr/>
        <p:txBody>
          <a:bodyPr/>
          <a:lstStyle/>
          <a:p>
            <a:fld id="{5DD3DB80-B894-403A-B48E-6FDC1A72010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5" name="图形 4"/>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0"/>
            <a:ext cx="12192000" cy="6858000"/>
          </a:xfrm>
          <a:prstGeom prst="rect">
            <a:avLst/>
          </a:prstGeom>
        </p:spPr>
      </p:pic>
      <p:sp>
        <p:nvSpPr>
          <p:cNvPr id="13" name="标题 12"/>
          <p:cNvSpPr>
            <a:spLocks noGrp="1"/>
          </p:cNvSpPr>
          <p:nvPr userDrawn="1">
            <p:ph type="ctrTitle" hasCustomPrompt="1"/>
          </p:nvPr>
        </p:nvSpPr>
        <p:spPr>
          <a:xfrm>
            <a:off x="1346202" y="3001963"/>
            <a:ext cx="6426198" cy="1621509"/>
          </a:xfrm>
        </p:spPr>
        <p:txBody>
          <a:bodyPr anchor="b">
            <a:normAutofit/>
          </a:bodyPr>
          <a:lstStyle>
            <a:lvl1pPr marL="0" indent="0" algn="l">
              <a:buFont typeface="Arial" panose="020B0604020202020204" pitchFamily="34" charset="0"/>
              <a:buNone/>
              <a:defRPr sz="3200">
                <a:solidFill>
                  <a:schemeClr val="accent1">
                    <a:lumMod val="60000"/>
                    <a:lumOff val="40000"/>
                  </a:schemeClr>
                </a:solidFill>
              </a:defRPr>
            </a:lvl1pPr>
          </a:lstStyle>
          <a:p>
            <a:r>
              <a:rPr lang="en-US" altLang="zh-CN" dirty="0"/>
              <a:t>Conclusion</a:t>
            </a:r>
            <a:endParaRPr lang="zh-CN" altLang="en-US" dirty="0"/>
          </a:p>
        </p:txBody>
      </p:sp>
      <p:sp>
        <p:nvSpPr>
          <p:cNvPr id="15" name="文本占位符 14"/>
          <p:cNvSpPr>
            <a:spLocks noGrp="1"/>
          </p:cNvSpPr>
          <p:nvPr userDrawn="1">
            <p:ph type="body" sz="quarter" idx="18" hasCustomPrompt="1"/>
          </p:nvPr>
        </p:nvSpPr>
        <p:spPr>
          <a:xfrm>
            <a:off x="1346202" y="5308199"/>
            <a:ext cx="6426198" cy="310871"/>
          </a:xfrm>
        </p:spPr>
        <p:txBody>
          <a:bodyPr vert="horz" lIns="91440" tIns="45720" rIns="91440" bIns="45720" rtlCol="0">
            <a:normAutofit/>
          </a:bodyPr>
          <a:lstStyle>
            <a:lvl1pPr marL="0" indent="0" algn="l">
              <a:buNone/>
              <a:defRPr lang="zh-CN" altLang="en-US" sz="1400" smtClean="0">
                <a:solidFill>
                  <a:schemeClr val="accent1">
                    <a:lumMod val="60000"/>
                    <a:lumOff val="40000"/>
                  </a:schemeClr>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600" marR="0" lvl="0" indent="-228600" fontAlgn="auto">
              <a:spcAft>
                <a:spcPts val="0"/>
              </a:spcAft>
              <a:buClrTx/>
              <a:buSzTx/>
            </a:pPr>
            <a:r>
              <a:rPr lang="en-US" altLang="zh-CN" dirty="0"/>
              <a:t>Data</a:t>
            </a:r>
          </a:p>
        </p:txBody>
      </p:sp>
      <p:sp>
        <p:nvSpPr>
          <p:cNvPr id="6" name="文本占位符 5"/>
          <p:cNvSpPr>
            <a:spLocks noGrp="1"/>
          </p:cNvSpPr>
          <p:nvPr>
            <p:ph type="body" sz="quarter" idx="10" hasCustomPrompt="1"/>
          </p:nvPr>
        </p:nvSpPr>
        <p:spPr>
          <a:xfrm>
            <a:off x="1346204" y="5011928"/>
            <a:ext cx="6426198" cy="296271"/>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p>
        </p:txBody>
      </p:sp>
      <p:cxnSp>
        <p:nvCxnSpPr>
          <p:cNvPr id="7" name="直接连接符 6"/>
          <p:cNvCxnSpPr/>
          <p:nvPr userDrawn="1"/>
        </p:nvCxnSpPr>
        <p:spPr>
          <a:xfrm>
            <a:off x="1346202" y="4850767"/>
            <a:ext cx="6426198"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Blank-OfficePLUS">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0472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6" name="日期占位符 1">
            <a:extLst>
              <a:ext uri="{FF2B5EF4-FFF2-40B4-BE49-F238E27FC236}">
                <a16:creationId xmlns:a16="http://schemas.microsoft.com/office/drawing/2014/main" id="{0CF05740-AC01-CBCE-7BA0-03E933CFF62D}"/>
              </a:ext>
            </a:extLst>
          </p:cNvPr>
          <p:cNvSpPr>
            <a:spLocks noGrp="1"/>
          </p:cNvSpPr>
          <p:nvPr>
            <p:ph type="dt" sz="half" idx="10"/>
          </p:nvPr>
        </p:nvSpPr>
        <p:spPr>
          <a:xfrm>
            <a:off x="5504656" y="6438900"/>
            <a:ext cx="1802924" cy="215900"/>
          </a:xfrm>
        </p:spPr>
        <p:txBody>
          <a:bodyPr/>
          <a:lstStyle/>
          <a:p>
            <a:fld id="{A50ECBEB-8597-4EA4-9D29-E1D7025CFAA0}" type="datetime1">
              <a:rPr lang="zh-CN" altLang="en-US" smtClean="0"/>
              <a:t>2024/7/18</a:t>
            </a:fld>
            <a:endParaRPr lang="zh-CN" altLang="en-US"/>
          </a:p>
        </p:txBody>
      </p:sp>
      <p:sp>
        <p:nvSpPr>
          <p:cNvPr id="7" name="页脚占位符 2">
            <a:extLst>
              <a:ext uri="{FF2B5EF4-FFF2-40B4-BE49-F238E27FC236}">
                <a16:creationId xmlns:a16="http://schemas.microsoft.com/office/drawing/2014/main" id="{E5F3162F-A8B4-3895-ADF6-AD7EA4E2A66A}"/>
              </a:ext>
            </a:extLst>
          </p:cNvPr>
          <p:cNvSpPr>
            <a:spLocks noGrp="1"/>
          </p:cNvSpPr>
          <p:nvPr>
            <p:ph type="ftr" sz="quarter" idx="11"/>
          </p:nvPr>
        </p:nvSpPr>
        <p:spPr>
          <a:xfrm>
            <a:off x="660401" y="6438900"/>
            <a:ext cx="3992171" cy="215900"/>
          </a:xfrm>
        </p:spPr>
        <p:txBody>
          <a:bodyPr/>
          <a:lstStyle/>
          <a:p>
            <a:endParaRPr lang="zh-CN" altLang="en-US"/>
          </a:p>
        </p:txBody>
      </p:sp>
      <p:sp>
        <p:nvSpPr>
          <p:cNvPr id="8" name="灯片编号占位符 3">
            <a:extLst>
              <a:ext uri="{FF2B5EF4-FFF2-40B4-BE49-F238E27FC236}">
                <a16:creationId xmlns:a16="http://schemas.microsoft.com/office/drawing/2014/main" id="{E0361772-F588-5274-C9B8-28DEC30F1A23}"/>
              </a:ext>
            </a:extLst>
          </p:cNvPr>
          <p:cNvSpPr>
            <a:spLocks noGrp="1"/>
          </p:cNvSpPr>
          <p:nvPr>
            <p:ph type="sldNum" sz="quarter" idx="12"/>
          </p:nvPr>
        </p:nvSpPr>
        <p:spPr>
          <a:xfrm>
            <a:off x="8857452" y="6438900"/>
            <a:ext cx="2661448" cy="215900"/>
          </a:xfrm>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1544629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6" name="Date Placeholder 1">
            <a:extLst>
              <a:ext uri="{FF2B5EF4-FFF2-40B4-BE49-F238E27FC236}">
                <a16:creationId xmlns:a16="http://schemas.microsoft.com/office/drawing/2014/main" id="{73A53558-2857-5BA9-2E23-CA977B0E6AFD}"/>
              </a:ext>
            </a:extLst>
          </p:cNvPr>
          <p:cNvSpPr>
            <a:spLocks noGrp="1"/>
          </p:cNvSpPr>
          <p:nvPr>
            <p:ph type="dt" sz="half" idx="10"/>
          </p:nvPr>
        </p:nvSpPr>
        <p:spPr>
          <a:xfrm>
            <a:off x="5504656" y="6438900"/>
            <a:ext cx="1802924" cy="215900"/>
          </a:xfrm>
        </p:spPr>
        <p:txBody>
          <a:bodyPr/>
          <a:lstStyle/>
          <a:p>
            <a:fld id="{A50ECBEB-8597-4EA4-9D29-E1D7025CFAA0}" type="datetime1">
              <a:rPr lang="zh-CN" altLang="en-US" smtClean="0"/>
              <a:t>2024/7/18</a:t>
            </a:fld>
            <a:endParaRPr lang="zh-CN" altLang="en-US"/>
          </a:p>
        </p:txBody>
      </p:sp>
      <p:sp>
        <p:nvSpPr>
          <p:cNvPr id="7" name="Footer Placeholder 2">
            <a:extLst>
              <a:ext uri="{FF2B5EF4-FFF2-40B4-BE49-F238E27FC236}">
                <a16:creationId xmlns:a16="http://schemas.microsoft.com/office/drawing/2014/main" id="{127EEADA-352D-1F80-9C49-5F3AD225C8F7}"/>
              </a:ext>
            </a:extLst>
          </p:cNvPr>
          <p:cNvSpPr>
            <a:spLocks noGrp="1"/>
          </p:cNvSpPr>
          <p:nvPr>
            <p:ph type="ftr" sz="quarter" idx="11"/>
          </p:nvPr>
        </p:nvSpPr>
        <p:spPr>
          <a:xfrm>
            <a:off x="660401" y="6438900"/>
            <a:ext cx="3992171" cy="215900"/>
          </a:xfrm>
        </p:spPr>
        <p:txBody>
          <a:bodyPr/>
          <a:lstStyle/>
          <a:p>
            <a:endParaRPr lang="zh-CN" altLang="en-US"/>
          </a:p>
        </p:txBody>
      </p:sp>
      <p:sp>
        <p:nvSpPr>
          <p:cNvPr id="8" name="Slide Number Placeholder 3">
            <a:extLst>
              <a:ext uri="{FF2B5EF4-FFF2-40B4-BE49-F238E27FC236}">
                <a16:creationId xmlns:a16="http://schemas.microsoft.com/office/drawing/2014/main" id="{54341C58-AF46-87BE-61C9-00F47901FA19}"/>
              </a:ext>
            </a:extLst>
          </p:cNvPr>
          <p:cNvSpPr>
            <a:spLocks noGrp="1"/>
          </p:cNvSpPr>
          <p:nvPr>
            <p:ph type="sldNum" sz="quarter" idx="12"/>
          </p:nvPr>
        </p:nvSpPr>
        <p:spPr>
          <a:xfrm>
            <a:off x="8857452" y="6438900"/>
            <a:ext cx="2661448" cy="215900"/>
          </a:xfrm>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17121053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zh-CN" altLang="en-US" dirty="0"/>
          </a:p>
        </p:txBody>
      </p:sp>
      <p:cxnSp>
        <p:nvCxnSpPr>
          <p:cNvPr id="7" name="直接连接符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日期占位符 7"/>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fld id="{6489D9C7-5DC6-4263-87FF-7C99F6FB63C3}" type="datetime1">
              <a:rPr lang="zh-CN" altLang="en-US" smtClean="0"/>
              <a:t>2024/7/18</a:t>
            </a:fld>
            <a:endParaRPr lang="zh-CN" altLang="en-US"/>
          </a:p>
        </p:txBody>
      </p:sp>
      <p:sp>
        <p:nvSpPr>
          <p:cNvPr id="9" name="页脚占位符 8"/>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altLang="zh-CN" dirty="0"/>
              <a:t>OfficePLUS</a:t>
            </a:r>
            <a:endParaRPr lang="zh-CN" altLang="en-US" dirty="0"/>
          </a:p>
        </p:txBody>
      </p:sp>
      <p:sp>
        <p:nvSpPr>
          <p:cNvPr id="10" name="灯片编号占位符 9"/>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96" r:id="rId7"/>
    <p:sldLayoutId id="2147483697" r:id="rId8"/>
    <p:sldLayoutId id="2147483698" r:id="rId9"/>
  </p:sldLayoutIdLst>
  <p:hf hd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slideLayout" Target="../slideLayouts/slideLayout3.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tags" Target="../tags/tag33.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tags" Target="../tags/tag3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 Id="rId8" Type="http://schemas.openxmlformats.org/officeDocument/2006/relationships/tags" Target="../tags/tag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1.em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15.emf"/></Relationships>
</file>

<file path=ppt/slides/_rels/slide3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19.emf"/><Relationship Id="rId5" Type="http://schemas.openxmlformats.org/officeDocument/2006/relationships/image" Target="../media/image18.emf"/><Relationship Id="rId4" Type="http://schemas.openxmlformats.org/officeDocument/2006/relationships/image" Target="../media/image17.emf"/></Relationships>
</file>

<file path=ppt/slides/_rels/slide3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21.emf"/></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29.emf"/><Relationship Id="rId5" Type="http://schemas.openxmlformats.org/officeDocument/2006/relationships/image" Target="../media/image28.emf"/><Relationship Id="rId4" Type="http://schemas.openxmlformats.org/officeDocument/2006/relationships/image" Target="../media/image27.emf"/></Relationships>
</file>

<file path=ppt/slides/_rels/slide45.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33.emf"/><Relationship Id="rId5" Type="http://schemas.openxmlformats.org/officeDocument/2006/relationships/image" Target="../media/image32.emf"/><Relationship Id="rId4" Type="http://schemas.openxmlformats.org/officeDocument/2006/relationships/image" Target="../media/image31.emf"/></Relationships>
</file>

<file path=ppt/slides/_rels/slide46.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35.emf"/></Relationships>
</file>

<file path=ppt/slides/_rels/slide47.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36.emf"/><Relationship Id="rId4" Type="http://schemas.openxmlformats.org/officeDocument/2006/relationships/image" Target="../media/image35.emf"/></Relationships>
</file>

<file path=ppt/slides/_rels/slide48.xml.rels><?xml version="1.0" encoding="UTF-8" standalone="yes"?>
<Relationships xmlns="http://schemas.openxmlformats.org/package/2006/relationships"><Relationship Id="rId8" Type="http://schemas.openxmlformats.org/officeDocument/2006/relationships/image" Target="../media/image42.emf"/><Relationship Id="rId3" Type="http://schemas.openxmlformats.org/officeDocument/2006/relationships/image" Target="../media/image37.emf"/><Relationship Id="rId7" Type="http://schemas.openxmlformats.org/officeDocument/2006/relationships/image" Target="../media/image41.emf"/><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40.emf"/><Relationship Id="rId11" Type="http://schemas.openxmlformats.org/officeDocument/2006/relationships/image" Target="../media/image45.emf"/><Relationship Id="rId5" Type="http://schemas.openxmlformats.org/officeDocument/2006/relationships/image" Target="../media/image39.emf"/><Relationship Id="rId10" Type="http://schemas.openxmlformats.org/officeDocument/2006/relationships/image" Target="../media/image44.emf"/><Relationship Id="rId4" Type="http://schemas.openxmlformats.org/officeDocument/2006/relationships/image" Target="../media/image38.emf"/><Relationship Id="rId9" Type="http://schemas.openxmlformats.org/officeDocument/2006/relationships/image" Target="../media/image43.emf"/></Relationships>
</file>

<file path=ppt/slides/_rels/slide49.xml.rels><?xml version="1.0" encoding="UTF-8" standalone="yes"?>
<Relationships xmlns="http://schemas.openxmlformats.org/package/2006/relationships"><Relationship Id="rId8" Type="http://schemas.openxmlformats.org/officeDocument/2006/relationships/image" Target="../media/image51.emf"/><Relationship Id="rId3" Type="http://schemas.openxmlformats.org/officeDocument/2006/relationships/image" Target="../media/image46.emf"/><Relationship Id="rId7" Type="http://schemas.openxmlformats.org/officeDocument/2006/relationships/image" Target="../media/image50.emf"/><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49.emf"/><Relationship Id="rId5" Type="http://schemas.openxmlformats.org/officeDocument/2006/relationships/image" Target="../media/image48.emf"/><Relationship Id="rId4" Type="http://schemas.openxmlformats.org/officeDocument/2006/relationships/image" Target="../media/image47.emf"/><Relationship Id="rId9" Type="http://schemas.openxmlformats.org/officeDocument/2006/relationships/image" Target="../media/image52.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8" Type="http://schemas.openxmlformats.org/officeDocument/2006/relationships/image" Target="../media/image55.emf"/><Relationship Id="rId13" Type="http://schemas.openxmlformats.org/officeDocument/2006/relationships/image" Target="../media/image60.emf"/><Relationship Id="rId3" Type="http://schemas.openxmlformats.org/officeDocument/2006/relationships/image" Target="../media/image53.emf"/><Relationship Id="rId7" Type="http://schemas.openxmlformats.org/officeDocument/2006/relationships/image" Target="../media/image54.emf"/><Relationship Id="rId12" Type="http://schemas.openxmlformats.org/officeDocument/2006/relationships/image" Target="../media/image59.emf"/><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49.emf"/><Relationship Id="rId11" Type="http://schemas.openxmlformats.org/officeDocument/2006/relationships/image" Target="../media/image58.emf"/><Relationship Id="rId5" Type="http://schemas.openxmlformats.org/officeDocument/2006/relationships/image" Target="../media/image51.emf"/><Relationship Id="rId10" Type="http://schemas.openxmlformats.org/officeDocument/2006/relationships/image" Target="../media/image57.emf"/><Relationship Id="rId4" Type="http://schemas.openxmlformats.org/officeDocument/2006/relationships/image" Target="../media/image50.emf"/><Relationship Id="rId9" Type="http://schemas.openxmlformats.org/officeDocument/2006/relationships/image" Target="../media/image56.emf"/></Relationships>
</file>

<file path=ppt/slides/_rels/slide51.xml.rels><?xml version="1.0" encoding="UTF-8" standalone="yes"?>
<Relationships xmlns="http://schemas.openxmlformats.org/package/2006/relationships"><Relationship Id="rId8" Type="http://schemas.openxmlformats.org/officeDocument/2006/relationships/image" Target="../media/image66.emf"/><Relationship Id="rId3" Type="http://schemas.openxmlformats.org/officeDocument/2006/relationships/image" Target="../media/image61.emf"/><Relationship Id="rId7" Type="http://schemas.openxmlformats.org/officeDocument/2006/relationships/image" Target="../media/image65.emf"/><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image" Target="../media/image64.emf"/><Relationship Id="rId5" Type="http://schemas.openxmlformats.org/officeDocument/2006/relationships/image" Target="../media/image63.emf"/><Relationship Id="rId4" Type="http://schemas.openxmlformats.org/officeDocument/2006/relationships/image" Target="../media/image62.emf"/></Relationships>
</file>

<file path=ppt/slides/_rels/slide52.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69.emf"/><Relationship Id="rId5" Type="http://schemas.openxmlformats.org/officeDocument/2006/relationships/image" Target="../media/image68.emf"/><Relationship Id="rId4" Type="http://schemas.openxmlformats.org/officeDocument/2006/relationships/image" Target="../media/image67.emf"/></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9.xml"/><Relationship Id="rId1" Type="http://schemas.openxmlformats.org/officeDocument/2006/relationships/tags" Target="../tags/tag34.xml"/></Relationships>
</file>

<file path=ppt/slides/_rels/slide5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70.jpeg"/><Relationship Id="rId7" Type="http://schemas.openxmlformats.org/officeDocument/2006/relationships/image" Target="../media/image74.emf"/><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image" Target="../media/image73.emf"/><Relationship Id="rId5" Type="http://schemas.openxmlformats.org/officeDocument/2006/relationships/image" Target="../media/image72.emf"/><Relationship Id="rId4" Type="http://schemas.openxmlformats.org/officeDocument/2006/relationships/image" Target="../media/image71.emf"/></Relationships>
</file>

<file path=ppt/slides/_rels/slide57.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notesSlide" Target="../notesSlides/notesSlide50.xml"/><Relationship Id="rId1" Type="http://schemas.openxmlformats.org/officeDocument/2006/relationships/slideLayout" Target="../slideLayouts/slideLayout7.xml"/><Relationship Id="rId6" Type="http://schemas.openxmlformats.org/officeDocument/2006/relationships/image" Target="../media/image78.emf"/><Relationship Id="rId5" Type="http://schemas.openxmlformats.org/officeDocument/2006/relationships/image" Target="../media/image77.emf"/><Relationship Id="rId4" Type="http://schemas.openxmlformats.org/officeDocument/2006/relationships/image" Target="../media/image76.emf"/></Relationships>
</file>

<file path=ppt/slides/_rels/slide58.xml.rels><?xml version="1.0" encoding="UTF-8" standalone="yes"?>
<Relationships xmlns="http://schemas.openxmlformats.org/package/2006/relationships"><Relationship Id="rId8" Type="http://schemas.openxmlformats.org/officeDocument/2006/relationships/image" Target="../media/image84.emf"/><Relationship Id="rId3" Type="http://schemas.openxmlformats.org/officeDocument/2006/relationships/image" Target="../media/image79.emf"/><Relationship Id="rId7" Type="http://schemas.openxmlformats.org/officeDocument/2006/relationships/image" Target="../media/image83.emf"/><Relationship Id="rId2" Type="http://schemas.openxmlformats.org/officeDocument/2006/relationships/notesSlide" Target="../notesSlides/notesSlide51.xml"/><Relationship Id="rId1" Type="http://schemas.openxmlformats.org/officeDocument/2006/relationships/slideLayout" Target="../slideLayouts/slideLayout7.xml"/><Relationship Id="rId6" Type="http://schemas.openxmlformats.org/officeDocument/2006/relationships/image" Target="../media/image82.emf"/><Relationship Id="rId5" Type="http://schemas.openxmlformats.org/officeDocument/2006/relationships/image" Target="../media/image81.emf"/><Relationship Id="rId4" Type="http://schemas.openxmlformats.org/officeDocument/2006/relationships/image" Target="../media/image80.emf"/></Relationships>
</file>

<file path=ppt/slides/_rels/slide59.xml.rels><?xml version="1.0" encoding="UTF-8" standalone="yes"?>
<Relationships xmlns="http://schemas.openxmlformats.org/package/2006/relationships"><Relationship Id="rId8" Type="http://schemas.openxmlformats.org/officeDocument/2006/relationships/image" Target="../media/image90.emf"/><Relationship Id="rId3" Type="http://schemas.openxmlformats.org/officeDocument/2006/relationships/image" Target="../media/image85.emf"/><Relationship Id="rId7" Type="http://schemas.openxmlformats.org/officeDocument/2006/relationships/image" Target="../media/image89.emf"/><Relationship Id="rId2" Type="http://schemas.openxmlformats.org/officeDocument/2006/relationships/notesSlide" Target="../notesSlides/notesSlide52.xml"/><Relationship Id="rId1" Type="http://schemas.openxmlformats.org/officeDocument/2006/relationships/slideLayout" Target="../slideLayouts/slideLayout7.xml"/><Relationship Id="rId6" Type="http://schemas.openxmlformats.org/officeDocument/2006/relationships/image" Target="../media/image88.emf"/><Relationship Id="rId5" Type="http://schemas.openxmlformats.org/officeDocument/2006/relationships/image" Target="../media/image87.emf"/><Relationship Id="rId4" Type="http://schemas.openxmlformats.org/officeDocument/2006/relationships/image" Target="../media/image86.emf"/></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jpg"/><Relationship Id="rId5" Type="http://schemas.openxmlformats.org/officeDocument/2006/relationships/image" Target="../media/image6.jpeg"/><Relationship Id="rId4" Type="http://schemas.openxmlformats.org/officeDocument/2006/relationships/image" Target="../media/image5.jpg"/></Relationships>
</file>

<file path=ppt/slides/_rels/slide60.xml.rels><?xml version="1.0" encoding="UTF-8" standalone="yes"?>
<Relationships xmlns="http://schemas.openxmlformats.org/package/2006/relationships"><Relationship Id="rId3" Type="http://schemas.openxmlformats.org/officeDocument/2006/relationships/image" Target="../media/image91.emf"/><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92.emf"/></Relationships>
</file>

<file path=ppt/slides/_rels/slide61.xml.rels><?xml version="1.0" encoding="UTF-8" standalone="yes"?>
<Relationships xmlns="http://schemas.openxmlformats.org/package/2006/relationships"><Relationship Id="rId3" Type="http://schemas.openxmlformats.org/officeDocument/2006/relationships/image" Target="../media/image93.emf"/><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94.emf"/><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97.emf"/></Relationships>
</file>

<file path=ppt/slides/_rels/slide6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60.xml"/><Relationship Id="rId1" Type="http://schemas.openxmlformats.org/officeDocument/2006/relationships/slideLayout" Target="../slideLayouts/slideLayout7.xml"/><Relationship Id="rId4" Type="http://schemas.openxmlformats.org/officeDocument/2006/relationships/image" Target="../media/image97.emf"/></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8.xml"/><Relationship Id="rId1" Type="http://schemas.openxmlformats.org/officeDocument/2006/relationships/tags" Target="../tags/tag3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notesSlide" Target="../notesSlides/notesSlide65.xml"/><Relationship Id="rId1" Type="http://schemas.openxmlformats.org/officeDocument/2006/relationships/slideLayout" Target="../slideLayouts/slideLayout7.xml"/><Relationship Id="rId6" Type="http://schemas.openxmlformats.org/officeDocument/2006/relationships/image" Target="../media/image82.emf"/><Relationship Id="rId5" Type="http://schemas.openxmlformats.org/officeDocument/2006/relationships/image" Target="../media/image81.emf"/><Relationship Id="rId4" Type="http://schemas.openxmlformats.org/officeDocument/2006/relationships/image" Target="../media/image80.emf"/></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image" Target="../media/image99.emf"/></Relationships>
</file>

<file path=ppt/slides/_rels/slide76.xml.rels><?xml version="1.0" encoding="UTF-8" standalone="yes"?>
<Relationships xmlns="http://schemas.openxmlformats.org/package/2006/relationships"><Relationship Id="rId3" Type="http://schemas.openxmlformats.org/officeDocument/2006/relationships/image" Target="../media/image99.emf"/><Relationship Id="rId2" Type="http://schemas.openxmlformats.org/officeDocument/2006/relationships/notesSlide" Target="../notesSlides/notesSlide68.xml"/><Relationship Id="rId1" Type="http://schemas.openxmlformats.org/officeDocument/2006/relationships/slideLayout" Target="../slideLayouts/slideLayout7.xml"/><Relationship Id="rId4" Type="http://schemas.openxmlformats.org/officeDocument/2006/relationships/image" Target="../media/image98.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themeOverride" Target="../theme/themeOverride3.xml"/><Relationship Id="rId4" Type="http://schemas.openxmlformats.org/officeDocument/2006/relationships/image" Target="../media/image3.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9525" imgH="9525" progId="TCLayout.ActiveDocument.1">
                  <p:embed/>
                </p:oleObj>
              </mc:Choice>
              <mc:Fallback>
                <p:oleObj name="think-cell Slide" r:id="rId3" imgW="9525" imgH="9525" progId="TCLayout.ActiveDocument.1">
                  <p:embed/>
                  <p:pic>
                    <p:nvPicPr>
                      <p:cNvPr id="0" name="图片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矩形 1" hidden="1"/>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4000" b="1" dirty="0">
              <a:cs typeface="+mn-ea"/>
              <a:sym typeface="+mn-lt"/>
            </a:endParaRPr>
          </a:p>
        </p:txBody>
      </p:sp>
      <p:sp>
        <p:nvSpPr>
          <p:cNvPr id="5" name="副标题 4"/>
          <p:cNvSpPr>
            <a:spLocks noGrp="1"/>
          </p:cNvSpPr>
          <p:nvPr>
            <p:ph type="subTitle" idx="1"/>
          </p:nvPr>
        </p:nvSpPr>
        <p:spPr>
          <a:xfrm>
            <a:off x="1051559" y="5608507"/>
            <a:ext cx="7175501" cy="424732"/>
          </a:xfrm>
        </p:spPr>
        <p:txBody>
          <a:bodyPr>
            <a:spAutoFit/>
          </a:bodyPr>
          <a:lstStyle/>
          <a:p>
            <a:pPr lvl="0">
              <a:defRPr/>
            </a:pPr>
            <a:r>
              <a:rPr lang="zh-CN" altLang="en-US" sz="2400" b="1" dirty="0">
                <a:solidFill>
                  <a:schemeClr val="accent1"/>
                </a:solidFill>
                <a:latin typeface="+mn-ea"/>
                <a:cs typeface="+mn-ea"/>
                <a:sym typeface="+mn-lt"/>
              </a:rPr>
              <a:t>主讲人：</a:t>
            </a:r>
            <a:endParaRPr lang="en-US" altLang="zh-CN" sz="2400" b="1" dirty="0">
              <a:solidFill>
                <a:schemeClr val="accent1"/>
              </a:solidFill>
              <a:latin typeface="+mn-ea"/>
              <a:cs typeface="+mn-ea"/>
              <a:sym typeface="+mn-lt"/>
            </a:endParaRPr>
          </a:p>
        </p:txBody>
      </p:sp>
      <p:grpSp>
        <p:nvGrpSpPr>
          <p:cNvPr id="22" name="组合 21"/>
          <p:cNvGrpSpPr/>
          <p:nvPr/>
        </p:nvGrpSpPr>
        <p:grpSpPr>
          <a:xfrm>
            <a:off x="1345622" y="1440526"/>
            <a:ext cx="9500755" cy="1200329"/>
            <a:chOff x="1615440" y="1956364"/>
            <a:chExt cx="9347200" cy="1200329"/>
          </a:xfrm>
        </p:grpSpPr>
        <p:sp>
          <p:nvSpPr>
            <p:cNvPr id="21" name="文本框 20"/>
            <p:cNvSpPr txBox="1"/>
            <p:nvPr/>
          </p:nvSpPr>
          <p:spPr>
            <a:xfrm>
              <a:off x="1615440" y="2041316"/>
              <a:ext cx="9347200" cy="1030423"/>
            </a:xfrm>
            <a:prstGeom prst="rect">
              <a:avLst/>
            </a:prstGeom>
            <a:solidFill>
              <a:schemeClr val="bg1"/>
            </a:solidFill>
          </p:spPr>
          <p:txBody>
            <a:bodyPr wrap="square" rtlCol="0">
              <a:spAutoFit/>
            </a:bodyPr>
            <a:lstStyle/>
            <a:p>
              <a:endParaRPr lang="zh-CN" altLang="en-US" dirty="0"/>
            </a:p>
          </p:txBody>
        </p:sp>
        <p:sp>
          <p:nvSpPr>
            <p:cNvPr id="16" name="文本框 15"/>
            <p:cNvSpPr txBox="1"/>
            <p:nvPr/>
          </p:nvSpPr>
          <p:spPr>
            <a:xfrm>
              <a:off x="1615440" y="1956364"/>
              <a:ext cx="9347200" cy="1200329"/>
            </a:xfrm>
            <a:prstGeom prst="rect">
              <a:avLst/>
            </a:prstGeom>
            <a:noFill/>
          </p:spPr>
          <p:txBody>
            <a:bodyPr wrap="square" rtlCol="0">
              <a:spAutoFit/>
            </a:bodyPr>
            <a:lstStyle/>
            <a:p>
              <a:pPr algn="ctr"/>
              <a:r>
                <a:rPr lang="zh-CN" altLang="en-US" sz="7200" b="1" dirty="0">
                  <a:latin typeface="微软雅黑" panose="020B0503020204020204" pitchFamily="34" charset="-122"/>
                  <a:ea typeface="微软雅黑" panose="020B0503020204020204" pitchFamily="34" charset="-122"/>
                </a:rPr>
                <a:t>数控车床综合技能实训</a:t>
              </a:r>
            </a:p>
          </p:txBody>
        </p:sp>
      </p:grpSp>
      <p:sp>
        <p:nvSpPr>
          <p:cNvPr id="18" name="文本框 17"/>
          <p:cNvSpPr txBox="1"/>
          <p:nvPr/>
        </p:nvSpPr>
        <p:spPr>
          <a:xfrm>
            <a:off x="1051559" y="4586477"/>
            <a:ext cx="4550112" cy="830997"/>
          </a:xfrm>
          <a:prstGeom prst="rect">
            <a:avLst/>
          </a:prstGeom>
          <a:noFill/>
        </p:spPr>
        <p:txBody>
          <a:bodyPr wrap="square">
            <a:spAutoFit/>
          </a:bodyPr>
          <a:lstStyle/>
          <a:p>
            <a:pPr algn="just"/>
            <a:r>
              <a:rPr lang="zh-CN" altLang="en-US" sz="2400" b="1" dirty="0">
                <a:solidFill>
                  <a:schemeClr val="accent1"/>
                </a:solidFill>
                <a:latin typeface="微软雅黑" panose="020B0503020204020204" pitchFamily="34" charset="-122"/>
                <a:ea typeface="微软雅黑" panose="020B0503020204020204" pitchFamily="34" charset="-122"/>
              </a:rPr>
              <a:t>主编：</a:t>
            </a:r>
            <a:r>
              <a:rPr lang="zh-CN" altLang="en-US" sz="2400" b="1" i="0" u="none" strike="noStrike" baseline="0" dirty="0">
                <a:solidFill>
                  <a:schemeClr val="accent1"/>
                </a:solidFill>
                <a:latin typeface="微软雅黑" panose="020B0503020204020204" pitchFamily="34" charset="-122"/>
                <a:ea typeface="微软雅黑" panose="020B0503020204020204" pitchFamily="34" charset="-122"/>
              </a:rPr>
              <a:t>柳荣华   谢雪如   黄南军</a:t>
            </a:r>
            <a:endParaRPr lang="en-US" altLang="zh-CN" sz="2400" b="1" i="0" u="none" strike="noStrike" baseline="0" dirty="0">
              <a:solidFill>
                <a:schemeClr val="accent1"/>
              </a:solidFill>
              <a:latin typeface="微软雅黑" panose="020B0503020204020204" pitchFamily="34" charset="-122"/>
              <a:ea typeface="微软雅黑" panose="020B0503020204020204" pitchFamily="34" charset="-122"/>
            </a:endParaRPr>
          </a:p>
          <a:p>
            <a:pPr algn="just"/>
            <a:r>
              <a:rPr lang="zh-CN" altLang="en-US" sz="2400" b="1" dirty="0">
                <a:solidFill>
                  <a:schemeClr val="accent1"/>
                </a:solidFill>
                <a:latin typeface="微软雅黑" panose="020B0503020204020204" pitchFamily="34" charset="-122"/>
                <a:ea typeface="微软雅黑" panose="020B0503020204020204" pitchFamily="34" charset="-122"/>
              </a:rPr>
              <a:t>电  子  科  技  大  学  出  版  社</a:t>
            </a:r>
          </a:p>
        </p:txBody>
      </p:sp>
      <p:cxnSp>
        <p:nvCxnSpPr>
          <p:cNvPr id="17" name="直接连接符 16"/>
          <p:cNvCxnSpPr/>
          <p:nvPr/>
        </p:nvCxnSpPr>
        <p:spPr>
          <a:xfrm>
            <a:off x="1051559" y="5512990"/>
            <a:ext cx="7175501" cy="0"/>
          </a:xfrm>
          <a:prstGeom prst="line">
            <a:avLst/>
          </a:prstGeom>
          <a:ln w="53975" cap="rnd" cmpd="dbl">
            <a:solidFill>
              <a:schemeClr val="accent1"/>
            </a:solidFill>
            <a:prstDash val="solid"/>
            <a:round/>
            <a:headEnd type="none" w="lg" len="lg"/>
            <a:tailEnd type="none" w="lg" len="lg"/>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92510688-D2A7-CA0A-5892-A7999BEA39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3977" y="2138654"/>
            <a:ext cx="6032358" cy="3535632"/>
          </a:xfrm>
          <a:prstGeom prst="rect">
            <a:avLst/>
          </a:prstGeom>
        </p:spPr>
      </p:pic>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5" name="标题 1">
            <a:extLst>
              <a:ext uri="{FF2B5EF4-FFF2-40B4-BE49-F238E27FC236}">
                <a16:creationId xmlns:a16="http://schemas.microsoft.com/office/drawing/2014/main" id="{A87934D7-15AC-8125-604F-112823A0AA7B}"/>
              </a:ext>
            </a:extLst>
          </p:cNvPr>
          <p:cNvSpPr txBox="1"/>
          <p:nvPr/>
        </p:nvSpPr>
        <p:spPr>
          <a:xfrm>
            <a:off x="4235382" y="312454"/>
            <a:ext cx="372123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2.1 </a:t>
            </a:r>
            <a:r>
              <a:rPr lang="zh-CN" altLang="en-US" sz="2800" dirty="0">
                <a:latin typeface="+mj-ea"/>
                <a:cs typeface="+mn-ea"/>
                <a:sym typeface="+mn-lt"/>
              </a:rPr>
              <a:t>数控车床认知</a:t>
            </a:r>
          </a:p>
        </p:txBody>
      </p:sp>
      <p:sp>
        <p:nvSpPr>
          <p:cNvPr id="17" name="文本框 16">
            <a:extLst>
              <a:ext uri="{FF2B5EF4-FFF2-40B4-BE49-F238E27FC236}">
                <a16:creationId xmlns:a16="http://schemas.microsoft.com/office/drawing/2014/main" id="{0EB8EDDF-6C29-B750-1A76-2D0BBDD9F0DA}"/>
              </a:ext>
            </a:extLst>
          </p:cNvPr>
          <p:cNvSpPr txBox="1"/>
          <p:nvPr/>
        </p:nvSpPr>
        <p:spPr>
          <a:xfrm>
            <a:off x="825785" y="1738544"/>
            <a:ext cx="3409597"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3. </a:t>
            </a:r>
            <a:r>
              <a:rPr lang="zh-CN" altLang="en-US" sz="2000" b="1" dirty="0">
                <a:solidFill>
                  <a:schemeClr val="accent1"/>
                </a:solidFill>
                <a:cs typeface="+mn-ea"/>
                <a:sym typeface="+mn-lt"/>
              </a:rPr>
              <a:t>伺服系统</a:t>
            </a:r>
            <a:endParaRPr lang="en-US" altLang="zh-CN" sz="2000" b="1" dirty="0">
              <a:solidFill>
                <a:schemeClr val="accent1"/>
              </a:solidFill>
              <a:cs typeface="+mn-ea"/>
              <a:sym typeface="+mn-lt"/>
            </a:endParaRPr>
          </a:p>
        </p:txBody>
      </p:sp>
      <p:sp>
        <p:nvSpPr>
          <p:cNvPr id="45" name="文本占位符 5">
            <a:extLst>
              <a:ext uri="{FF2B5EF4-FFF2-40B4-BE49-F238E27FC236}">
                <a16:creationId xmlns:a16="http://schemas.microsoft.com/office/drawing/2014/main" id="{5F38E7B9-A561-FF5A-69A3-E5358D233CA9}"/>
              </a:ext>
            </a:extLst>
          </p:cNvPr>
          <p:cNvSpPr txBox="1"/>
          <p:nvPr/>
        </p:nvSpPr>
        <p:spPr>
          <a:xfrm>
            <a:off x="820686" y="2278309"/>
            <a:ext cx="4870680" cy="172617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1800" b="0" i="0" u="none" strike="noStrike" baseline="0" dirty="0">
                <a:solidFill>
                  <a:srgbClr val="221E1F"/>
                </a:solidFill>
                <a:latin typeface="方正书宋"/>
              </a:rPr>
              <a:t>       伺服系统是数控系统的执行部分。它包括</a:t>
            </a:r>
            <a:r>
              <a:rPr lang="zh-CN" altLang="en-US" sz="1800" b="1" i="0" u="none" strike="noStrike" baseline="0" dirty="0">
                <a:solidFill>
                  <a:srgbClr val="221E1F"/>
                </a:solidFill>
                <a:latin typeface="方正书宋"/>
              </a:rPr>
              <a:t>进给伺服驱动单元</a:t>
            </a:r>
            <a:r>
              <a:rPr lang="zh-CN" altLang="en-US" sz="1800" b="0" i="0" u="none" strike="noStrike" baseline="0" dirty="0">
                <a:solidFill>
                  <a:srgbClr val="221E1F"/>
                </a:solidFill>
                <a:latin typeface="方正书宋"/>
              </a:rPr>
              <a:t>和</a:t>
            </a:r>
            <a:r>
              <a:rPr lang="zh-CN" altLang="en-US" sz="1800" b="1" i="0" u="none" strike="noStrike" baseline="0" dirty="0">
                <a:solidFill>
                  <a:srgbClr val="221E1F"/>
                </a:solidFill>
                <a:latin typeface="方正书宋"/>
              </a:rPr>
              <a:t>伺服电动机</a:t>
            </a:r>
            <a:r>
              <a:rPr lang="zh-CN" altLang="en-US" sz="1800" b="0" i="0" u="none" strike="noStrike" baseline="0" dirty="0">
                <a:solidFill>
                  <a:srgbClr val="221E1F"/>
                </a:solidFill>
                <a:latin typeface="方正书宋"/>
              </a:rPr>
              <a:t>。</a:t>
            </a:r>
            <a:endParaRPr lang="en-US" altLang="zh-CN" sz="1800" b="0" i="0" u="none" strike="noStrike" baseline="0" dirty="0">
              <a:solidFill>
                <a:srgbClr val="221E1F"/>
              </a:solidFill>
              <a:latin typeface="方正书宋"/>
            </a:endParaRPr>
          </a:p>
          <a:p>
            <a:pPr marL="0" indent="0" algn="just">
              <a:lnSpc>
                <a:spcPct val="120000"/>
              </a:lnSpc>
              <a:spcBef>
                <a:spcPts val="0"/>
              </a:spcBef>
              <a:buNone/>
            </a:pPr>
            <a:r>
              <a:rPr lang="en-US" altLang="zh-CN" dirty="0">
                <a:solidFill>
                  <a:srgbClr val="221E1F"/>
                </a:solidFill>
                <a:latin typeface="方正书宋"/>
              </a:rPr>
              <a:t>       </a:t>
            </a:r>
            <a:r>
              <a:rPr lang="zh-CN" altLang="en-US" sz="1800" b="0" i="0" u="none" strike="noStrike" baseline="0" dirty="0">
                <a:solidFill>
                  <a:srgbClr val="221E1F"/>
                </a:solidFill>
                <a:latin typeface="方正书宋"/>
              </a:rPr>
              <a:t>伺服系统准确地执行数控装置发出的命令，通过驱动电路和执行组件，完成数控装置所要求的各种位移。</a:t>
            </a:r>
            <a:endParaRPr lang="en-US" altLang="zh-CN" dirty="0">
              <a:solidFill>
                <a:srgbClr val="221E1F"/>
              </a:solidFill>
              <a:latin typeface="方正书宋"/>
            </a:endParaRPr>
          </a:p>
        </p:txBody>
      </p:sp>
      <p:sp>
        <p:nvSpPr>
          <p:cNvPr id="46" name="文本框 45">
            <a:extLst>
              <a:ext uri="{FF2B5EF4-FFF2-40B4-BE49-F238E27FC236}">
                <a16:creationId xmlns:a16="http://schemas.microsoft.com/office/drawing/2014/main" id="{88018A71-C19F-40ED-DFB6-773A54206FE0}"/>
              </a:ext>
            </a:extLst>
          </p:cNvPr>
          <p:cNvSpPr txBox="1"/>
          <p:nvPr/>
        </p:nvSpPr>
        <p:spPr>
          <a:xfrm>
            <a:off x="820686" y="4192046"/>
            <a:ext cx="3409597"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4. </a:t>
            </a:r>
            <a:r>
              <a:rPr lang="zh-CN" altLang="en-US" sz="2000" b="1" dirty="0">
                <a:solidFill>
                  <a:schemeClr val="accent1"/>
                </a:solidFill>
                <a:cs typeface="+mn-ea"/>
                <a:sym typeface="+mn-lt"/>
              </a:rPr>
              <a:t>车床本体</a:t>
            </a:r>
            <a:endParaRPr lang="en-US" altLang="zh-CN" sz="2000" b="1" dirty="0">
              <a:solidFill>
                <a:schemeClr val="accent1"/>
              </a:solidFill>
              <a:cs typeface="+mn-ea"/>
              <a:sym typeface="+mn-lt"/>
            </a:endParaRPr>
          </a:p>
        </p:txBody>
      </p:sp>
      <p:sp>
        <p:nvSpPr>
          <p:cNvPr id="7" name="文本占位符 5">
            <a:extLst>
              <a:ext uri="{FF2B5EF4-FFF2-40B4-BE49-F238E27FC236}">
                <a16:creationId xmlns:a16="http://schemas.microsoft.com/office/drawing/2014/main" id="{5284F556-7207-74CA-0428-E0D49F51E8B9}"/>
              </a:ext>
            </a:extLst>
          </p:cNvPr>
          <p:cNvSpPr txBox="1"/>
          <p:nvPr/>
        </p:nvSpPr>
        <p:spPr>
          <a:xfrm>
            <a:off x="820686" y="4660841"/>
            <a:ext cx="5361039" cy="10609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1800" b="0" i="0" u="none" strike="noStrike" baseline="0" dirty="0">
                <a:solidFill>
                  <a:srgbClr val="221E1F"/>
                </a:solidFill>
                <a:latin typeface="方正书宋"/>
              </a:rPr>
              <a:t>       </a:t>
            </a:r>
            <a:r>
              <a:rPr lang="zh-CN" altLang="en-US" sz="1800" i="0" u="none" strike="noStrike" baseline="0" dirty="0">
                <a:solidFill>
                  <a:srgbClr val="221E1F"/>
                </a:solidFill>
                <a:latin typeface="方正书宋"/>
              </a:rPr>
              <a:t>数控车床本体是由</a:t>
            </a:r>
            <a:r>
              <a:rPr lang="zh-CN" altLang="en-US" sz="1800" b="1" i="0" u="none" strike="noStrike" baseline="0" dirty="0">
                <a:solidFill>
                  <a:srgbClr val="221E1F"/>
                </a:solidFill>
                <a:latin typeface="方正书宋"/>
              </a:rPr>
              <a:t>基础件</a:t>
            </a:r>
            <a:r>
              <a:rPr lang="zh-CN" altLang="en-US" sz="1800" i="0" u="none" strike="noStrike" baseline="0" dirty="0">
                <a:solidFill>
                  <a:srgbClr val="221E1F"/>
                </a:solidFill>
                <a:latin typeface="方正书宋"/>
              </a:rPr>
              <a:t>和</a:t>
            </a:r>
            <a:r>
              <a:rPr lang="zh-CN" altLang="en-US" sz="1800" b="1" i="0" u="none" strike="noStrike" baseline="0" dirty="0">
                <a:solidFill>
                  <a:srgbClr val="221E1F"/>
                </a:solidFill>
                <a:latin typeface="方正书宋"/>
              </a:rPr>
              <a:t>配套件</a:t>
            </a:r>
            <a:r>
              <a:rPr lang="zh-CN" altLang="en-US" sz="1800" i="0" u="none" strike="noStrike" baseline="0" dirty="0">
                <a:solidFill>
                  <a:srgbClr val="221E1F"/>
                </a:solidFill>
                <a:latin typeface="方正书宋"/>
              </a:rPr>
              <a:t>组成。</a:t>
            </a:r>
            <a:endParaRPr lang="en-US" altLang="zh-CN" sz="1800" i="0" u="none" strike="noStrike" baseline="0" dirty="0">
              <a:solidFill>
                <a:srgbClr val="221E1F"/>
              </a:solidFill>
              <a:latin typeface="方正书宋"/>
            </a:endParaRPr>
          </a:p>
          <a:p>
            <a:pPr marL="0" indent="0" algn="just">
              <a:lnSpc>
                <a:spcPct val="120000"/>
              </a:lnSpc>
              <a:spcBef>
                <a:spcPts val="0"/>
              </a:spcBef>
              <a:buNone/>
            </a:pPr>
            <a:r>
              <a:rPr lang="zh-CN" altLang="en-US" dirty="0">
                <a:solidFill>
                  <a:srgbClr val="221E1F"/>
                </a:solidFill>
                <a:latin typeface="方正书宋"/>
                <a:cs typeface="+mn-ea"/>
                <a:sym typeface="+mn-lt"/>
              </a:rPr>
              <a:t>① 基础件：</a:t>
            </a:r>
            <a:r>
              <a:rPr lang="zh-CN" altLang="en-US" sz="1800" b="0" i="0" u="none" strike="noStrike" baseline="0" dirty="0">
                <a:solidFill>
                  <a:srgbClr val="221E1F"/>
                </a:solidFill>
                <a:latin typeface="方正书宋"/>
              </a:rPr>
              <a:t>床身、溜板、导轨、主轴等部件；</a:t>
            </a:r>
            <a:endParaRPr lang="en-US" altLang="zh-CN" sz="1800" b="0" i="0" u="none" strike="noStrike" baseline="0" dirty="0">
              <a:solidFill>
                <a:srgbClr val="221E1F"/>
              </a:solidFill>
              <a:latin typeface="方正书宋"/>
            </a:endParaRPr>
          </a:p>
          <a:p>
            <a:pPr marL="0" indent="0" algn="just">
              <a:lnSpc>
                <a:spcPct val="120000"/>
              </a:lnSpc>
              <a:spcBef>
                <a:spcPts val="0"/>
              </a:spcBef>
              <a:buNone/>
            </a:pPr>
            <a:r>
              <a:rPr lang="zh-CN" altLang="en-US" dirty="0">
                <a:solidFill>
                  <a:srgbClr val="221E1F"/>
                </a:solidFill>
                <a:latin typeface="方正书宋"/>
                <a:cs typeface="+mn-ea"/>
                <a:sym typeface="+mn-lt"/>
              </a:rPr>
              <a:t>② 配套件：</a:t>
            </a:r>
            <a:r>
              <a:rPr lang="zh-CN" altLang="en-US" sz="1800" b="0" i="0" u="none" strike="noStrike" baseline="0" dirty="0">
                <a:solidFill>
                  <a:srgbClr val="221E1F"/>
                </a:solidFill>
                <a:latin typeface="方正书宋"/>
              </a:rPr>
              <a:t>刀架、丝杠、照明系统、冷却润滑系统。</a:t>
            </a:r>
            <a:endParaRPr lang="zh-CN" altLang="en-US" sz="2000" dirty="0">
              <a:cs typeface="+mn-ea"/>
              <a:sym typeface="+mn-lt"/>
            </a:endParaRPr>
          </a:p>
        </p:txBody>
      </p:sp>
      <p:sp>
        <p:nvSpPr>
          <p:cNvPr id="8" name="矩形: 圆角 50">
            <a:extLst>
              <a:ext uri="{FF2B5EF4-FFF2-40B4-BE49-F238E27FC236}">
                <a16:creationId xmlns:a16="http://schemas.microsoft.com/office/drawing/2014/main" id="{D82114B8-CB4F-BD1C-7717-69810DD505E7}"/>
              </a:ext>
            </a:extLst>
          </p:cNvPr>
          <p:cNvSpPr/>
          <p:nvPr/>
        </p:nvSpPr>
        <p:spPr>
          <a:xfrm>
            <a:off x="10599415" y="3522399"/>
            <a:ext cx="766800" cy="2151887"/>
          </a:xfrm>
          <a:prstGeom prst="roundRect">
            <a:avLst/>
          </a:prstGeom>
          <a:solidFill>
            <a:schemeClr val="tx2">
              <a:alpha val="30000"/>
            </a:schemeClr>
          </a:solidFill>
          <a:ln w="6055" cap="flat">
            <a:noFill/>
            <a:prstDash val="solid"/>
            <a:miter/>
          </a:ln>
        </p:spPr>
        <p:txBody>
          <a:bodyPr rtlCol="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a:extLst>
              <a:ext uri="{FF2B5EF4-FFF2-40B4-BE49-F238E27FC236}">
                <a16:creationId xmlns:a16="http://schemas.microsoft.com/office/drawing/2014/main" id="{0CE33071-7A27-65EE-91DD-AFA12B401C0C}"/>
              </a:ext>
            </a:extLst>
          </p:cNvPr>
          <p:cNvSpPr txBox="1"/>
          <p:nvPr/>
        </p:nvSpPr>
        <p:spPr>
          <a:xfrm>
            <a:off x="10696575" y="5283143"/>
            <a:ext cx="1493837" cy="400110"/>
          </a:xfrm>
          <a:prstGeom prst="rect">
            <a:avLst/>
          </a:prstGeom>
          <a:noFill/>
        </p:spPr>
        <p:txBody>
          <a:bodyPr wrap="square">
            <a:spAutoFit/>
          </a:bodyPr>
          <a:lstStyle/>
          <a:p>
            <a:pPr marL="0" indent="0">
              <a:lnSpc>
                <a:spcPct val="100000"/>
              </a:lnSpc>
              <a:spcBef>
                <a:spcPts val="0"/>
              </a:spcBef>
              <a:spcAft>
                <a:spcPts val="1000"/>
              </a:spcAft>
              <a:buNone/>
            </a:pPr>
            <a:r>
              <a:rPr lang="zh-CN" altLang="en-US" sz="2000" b="1" spc="300" dirty="0">
                <a:solidFill>
                  <a:schemeClr val="accent1"/>
                </a:solidFill>
                <a:highlight>
                  <a:srgbClr val="C0C0C0"/>
                </a:highlight>
                <a:cs typeface="+mn-ea"/>
                <a:sym typeface="+mn-lt"/>
              </a:rPr>
              <a:t>数控装置</a:t>
            </a:r>
            <a:endParaRPr lang="en-US" altLang="zh-CN" sz="2000" b="1" spc="300" dirty="0">
              <a:solidFill>
                <a:schemeClr val="accent1"/>
              </a:solidFill>
              <a:highlight>
                <a:srgbClr val="C0C0C0"/>
              </a:highlight>
              <a:cs typeface="+mn-ea"/>
              <a:sym typeface="+mn-lt"/>
            </a:endParaRPr>
          </a:p>
        </p:txBody>
      </p:sp>
      <p:sp>
        <p:nvSpPr>
          <p:cNvPr id="2" name="矩形: 圆角 50">
            <a:extLst>
              <a:ext uri="{FF2B5EF4-FFF2-40B4-BE49-F238E27FC236}">
                <a16:creationId xmlns:a16="http://schemas.microsoft.com/office/drawing/2014/main" id="{C4652A63-AC7A-B0E2-06CC-63AC9ED1D859}"/>
              </a:ext>
            </a:extLst>
          </p:cNvPr>
          <p:cNvSpPr/>
          <p:nvPr/>
        </p:nvSpPr>
        <p:spPr>
          <a:xfrm>
            <a:off x="9809361" y="2278309"/>
            <a:ext cx="766800" cy="2503241"/>
          </a:xfrm>
          <a:prstGeom prst="roundRect">
            <a:avLst/>
          </a:prstGeom>
          <a:solidFill>
            <a:schemeClr val="tx2">
              <a:alpha val="30000"/>
            </a:schemeClr>
          </a:solidFill>
          <a:ln w="6055" cap="flat">
            <a:noFill/>
            <a:prstDash val="solid"/>
            <a:miter/>
          </a:ln>
        </p:spPr>
        <p:txBody>
          <a:bodyPr rtlCol="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a:extLst>
              <a:ext uri="{FF2B5EF4-FFF2-40B4-BE49-F238E27FC236}">
                <a16:creationId xmlns:a16="http://schemas.microsoft.com/office/drawing/2014/main" id="{81A862FD-A5D0-3FAF-DAD6-790ED28352FE}"/>
              </a:ext>
            </a:extLst>
          </p:cNvPr>
          <p:cNvSpPr txBox="1"/>
          <p:nvPr/>
        </p:nvSpPr>
        <p:spPr>
          <a:xfrm>
            <a:off x="9601201" y="2041862"/>
            <a:ext cx="1466850" cy="400110"/>
          </a:xfrm>
          <a:prstGeom prst="rect">
            <a:avLst/>
          </a:prstGeom>
          <a:noFill/>
        </p:spPr>
        <p:txBody>
          <a:bodyPr wrap="square">
            <a:spAutoFit/>
          </a:bodyPr>
          <a:lstStyle/>
          <a:p>
            <a:pPr marL="0" indent="0">
              <a:lnSpc>
                <a:spcPct val="100000"/>
              </a:lnSpc>
              <a:spcBef>
                <a:spcPts val="0"/>
              </a:spcBef>
              <a:spcAft>
                <a:spcPts val="1000"/>
              </a:spcAft>
              <a:buNone/>
            </a:pPr>
            <a:r>
              <a:rPr lang="zh-CN" altLang="en-US" sz="2000" b="1" spc="300" dirty="0">
                <a:solidFill>
                  <a:schemeClr val="accent1"/>
                </a:solidFill>
                <a:highlight>
                  <a:srgbClr val="C0C0C0"/>
                </a:highlight>
                <a:cs typeface="+mn-ea"/>
                <a:sym typeface="+mn-lt"/>
              </a:rPr>
              <a:t>伺服系统</a:t>
            </a:r>
            <a:endParaRPr lang="en-US" altLang="zh-CN" sz="2000" b="1" spc="300" dirty="0">
              <a:solidFill>
                <a:schemeClr val="accent1"/>
              </a:solidFill>
              <a:highlight>
                <a:srgbClr val="C0C0C0"/>
              </a:highlight>
              <a:cs typeface="+mn-ea"/>
              <a:sym typeface="+mn-lt"/>
            </a:endParaRPr>
          </a:p>
        </p:txBody>
      </p:sp>
      <p:sp>
        <p:nvSpPr>
          <p:cNvPr id="11" name="矩形: 圆角 50">
            <a:extLst>
              <a:ext uri="{FF2B5EF4-FFF2-40B4-BE49-F238E27FC236}">
                <a16:creationId xmlns:a16="http://schemas.microsoft.com/office/drawing/2014/main" id="{99EBC89C-7D9D-CD70-B362-A9571F0261DD}"/>
              </a:ext>
            </a:extLst>
          </p:cNvPr>
          <p:cNvSpPr/>
          <p:nvPr/>
        </p:nvSpPr>
        <p:spPr>
          <a:xfrm>
            <a:off x="6861271" y="2013496"/>
            <a:ext cx="2248040" cy="3535632"/>
          </a:xfrm>
          <a:prstGeom prst="roundRect">
            <a:avLst/>
          </a:prstGeom>
          <a:solidFill>
            <a:schemeClr val="tx2">
              <a:alpha val="30000"/>
            </a:schemeClr>
          </a:solidFill>
          <a:ln w="6055" cap="flat">
            <a:noFill/>
            <a:prstDash val="solid"/>
            <a:miter/>
          </a:ln>
        </p:spPr>
        <p:txBody>
          <a:bodyPr rtlCol="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a:extLst>
              <a:ext uri="{FF2B5EF4-FFF2-40B4-BE49-F238E27FC236}">
                <a16:creationId xmlns:a16="http://schemas.microsoft.com/office/drawing/2014/main" id="{F4EA99FF-666D-1B1D-87D2-30CB0D01B71E}"/>
              </a:ext>
            </a:extLst>
          </p:cNvPr>
          <p:cNvSpPr txBox="1"/>
          <p:nvPr/>
        </p:nvSpPr>
        <p:spPr>
          <a:xfrm>
            <a:off x="7379398" y="5521717"/>
            <a:ext cx="1466850" cy="400110"/>
          </a:xfrm>
          <a:prstGeom prst="rect">
            <a:avLst/>
          </a:prstGeom>
          <a:noFill/>
        </p:spPr>
        <p:txBody>
          <a:bodyPr wrap="square">
            <a:spAutoFit/>
          </a:bodyPr>
          <a:lstStyle/>
          <a:p>
            <a:pPr marL="0" indent="0">
              <a:lnSpc>
                <a:spcPct val="100000"/>
              </a:lnSpc>
              <a:spcBef>
                <a:spcPts val="0"/>
              </a:spcBef>
              <a:spcAft>
                <a:spcPts val="1000"/>
              </a:spcAft>
              <a:buNone/>
            </a:pPr>
            <a:r>
              <a:rPr lang="zh-CN" altLang="en-US" sz="2000" b="1" spc="300" dirty="0">
                <a:solidFill>
                  <a:schemeClr val="accent1"/>
                </a:solidFill>
                <a:highlight>
                  <a:srgbClr val="C0C0C0"/>
                </a:highlight>
                <a:cs typeface="+mn-ea"/>
                <a:sym typeface="+mn-lt"/>
              </a:rPr>
              <a:t>车床本体</a:t>
            </a:r>
            <a:endParaRPr lang="en-US" altLang="zh-CN" sz="2000" b="1" spc="300" dirty="0">
              <a:solidFill>
                <a:schemeClr val="accent1"/>
              </a:solidFill>
              <a:highlight>
                <a:srgbClr val="C0C0C0"/>
              </a:highlight>
              <a:cs typeface="+mn-ea"/>
              <a:sym typeface="+mn-lt"/>
            </a:endParaRPr>
          </a:p>
        </p:txBody>
      </p:sp>
      <p:sp>
        <p:nvSpPr>
          <p:cNvPr id="13" name="标题 3">
            <a:extLst>
              <a:ext uri="{FF2B5EF4-FFF2-40B4-BE49-F238E27FC236}">
                <a16:creationId xmlns:a16="http://schemas.microsoft.com/office/drawing/2014/main" id="{4772BF1D-3BAC-06D8-C48E-1872FC3A9F13}"/>
              </a:ext>
            </a:extLst>
          </p:cNvPr>
          <p:cNvSpPr txBox="1">
            <a:spLocks/>
          </p:cNvSpPr>
          <p:nvPr/>
        </p:nvSpPr>
        <p:spPr>
          <a:xfrm>
            <a:off x="3829721" y="1095018"/>
            <a:ext cx="4704007"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数控车床组成及工作方式</a:t>
            </a:r>
          </a:p>
        </p:txBody>
      </p:sp>
    </p:spTree>
    <p:extLst>
      <p:ext uri="{BB962C8B-B14F-4D97-AF65-F5344CB8AC3E}">
        <p14:creationId xmlns:p14="http://schemas.microsoft.com/office/powerpoint/2010/main" val="31489091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5" name="标题 1">
            <a:extLst>
              <a:ext uri="{FF2B5EF4-FFF2-40B4-BE49-F238E27FC236}">
                <a16:creationId xmlns:a16="http://schemas.microsoft.com/office/drawing/2014/main" id="{A87934D7-15AC-8125-604F-112823A0AA7B}"/>
              </a:ext>
            </a:extLst>
          </p:cNvPr>
          <p:cNvSpPr txBox="1"/>
          <p:nvPr/>
        </p:nvSpPr>
        <p:spPr>
          <a:xfrm>
            <a:off x="4235382" y="312454"/>
            <a:ext cx="372123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2.1 </a:t>
            </a:r>
            <a:r>
              <a:rPr lang="zh-CN" altLang="en-US" sz="2800" dirty="0">
                <a:latin typeface="+mj-ea"/>
                <a:cs typeface="+mn-ea"/>
                <a:sym typeface="+mn-lt"/>
              </a:rPr>
              <a:t>数控车床认知</a:t>
            </a:r>
          </a:p>
        </p:txBody>
      </p:sp>
      <p:sp>
        <p:nvSpPr>
          <p:cNvPr id="4" name="矩形 3">
            <a:extLst>
              <a:ext uri="{FF2B5EF4-FFF2-40B4-BE49-F238E27FC236}">
                <a16:creationId xmlns:a16="http://schemas.microsoft.com/office/drawing/2014/main" id="{B9019FD7-FCC8-4071-3A47-CF3F1F3D8A6D}"/>
              </a:ext>
            </a:extLst>
          </p:cNvPr>
          <p:cNvSpPr/>
          <p:nvPr/>
        </p:nvSpPr>
        <p:spPr>
          <a:xfrm>
            <a:off x="532063" y="2107138"/>
            <a:ext cx="4468561" cy="64633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9ABDBB0F-4F15-2D1A-5936-60F4E47FE7B2}"/>
              </a:ext>
            </a:extLst>
          </p:cNvPr>
          <p:cNvSpPr/>
          <p:nvPr/>
        </p:nvSpPr>
        <p:spPr>
          <a:xfrm>
            <a:off x="532063" y="1984475"/>
            <a:ext cx="4339650" cy="646331"/>
          </a:xfrm>
          <a:prstGeom prst="rect">
            <a:avLst/>
          </a:prstGeom>
          <a:solidFill>
            <a:schemeClr val="bg1"/>
          </a:solidFill>
          <a:ln w="25400">
            <a:solidFill>
              <a:srgbClr val="ADD5ED"/>
            </a:solid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t" anchorCtr="0">
            <a:spAutoFit/>
          </a:bodyPr>
          <a:lstStyle/>
          <a:p>
            <a:r>
              <a:rPr kumimoji="1" lang="zh-CN" altLang="en-US" sz="3600" b="1" dirty="0">
                <a:solidFill>
                  <a:srgbClr val="ADD5ED"/>
                </a:solidFill>
                <a:latin typeface="Arial" panose="020B0604020202020204" pitchFamily="34" charset="0"/>
                <a:ea typeface="微软雅黑" panose="020B0503020204020204" pitchFamily="34" charset="-122"/>
              </a:rPr>
              <a:t>数控车床的工作方式</a:t>
            </a:r>
            <a:endParaRPr kumimoji="1" lang="en-US" altLang="zh-CN" sz="3600" b="1" dirty="0">
              <a:solidFill>
                <a:srgbClr val="ADD5ED"/>
              </a:solidFill>
              <a:latin typeface="Arial" panose="020B0604020202020204" pitchFamily="34" charset="0"/>
              <a:ea typeface="微软雅黑" panose="020B0503020204020204" pitchFamily="34" charset="-122"/>
            </a:endParaRPr>
          </a:p>
        </p:txBody>
      </p:sp>
      <p:grpSp>
        <p:nvGrpSpPr>
          <p:cNvPr id="17" name="组合 16">
            <a:extLst>
              <a:ext uri="{FF2B5EF4-FFF2-40B4-BE49-F238E27FC236}">
                <a16:creationId xmlns:a16="http://schemas.microsoft.com/office/drawing/2014/main" id="{672F9CFB-0620-735D-437B-89857CA6283E}"/>
              </a:ext>
            </a:extLst>
          </p:cNvPr>
          <p:cNvGrpSpPr/>
          <p:nvPr/>
        </p:nvGrpSpPr>
        <p:grpSpPr>
          <a:xfrm>
            <a:off x="97333" y="3103501"/>
            <a:ext cx="11997329" cy="2026805"/>
            <a:chOff x="127565" y="2431158"/>
            <a:chExt cx="11997329" cy="2026805"/>
          </a:xfrm>
        </p:grpSpPr>
        <p:sp>
          <p:nvSpPr>
            <p:cNvPr id="37" name="矩形: 圆角 36">
              <a:extLst>
                <a:ext uri="{FF2B5EF4-FFF2-40B4-BE49-F238E27FC236}">
                  <a16:creationId xmlns:a16="http://schemas.microsoft.com/office/drawing/2014/main" id="{C8B3865C-3DFA-1751-4A4A-20CF4AB76CF2}"/>
                </a:ext>
              </a:extLst>
            </p:cNvPr>
            <p:cNvSpPr/>
            <p:nvPr/>
          </p:nvSpPr>
          <p:spPr>
            <a:xfrm>
              <a:off x="127565" y="2514699"/>
              <a:ext cx="791784" cy="1800000"/>
            </a:xfrm>
            <a:prstGeom prst="roundRect">
              <a:avLst>
                <a:gd name="adj" fmla="val 50000"/>
              </a:avLst>
            </a:prstGeom>
            <a:solidFill>
              <a:schemeClr val="tx1">
                <a:lumMod val="50000"/>
                <a:lumOff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b="1" dirty="0">
                  <a:solidFill>
                    <a:schemeClr val="tx1"/>
                  </a:solidFill>
                  <a:latin typeface="Arial" panose="020B0604020202020204" pitchFamily="34" charset="0"/>
                  <a:ea typeface="微软雅黑" panose="020B0503020204020204" pitchFamily="34" charset="-122"/>
                </a:rPr>
                <a:t>零件处理</a:t>
              </a:r>
            </a:p>
          </p:txBody>
        </p:sp>
        <p:sp>
          <p:nvSpPr>
            <p:cNvPr id="38" name="矩形: 圆角 37">
              <a:extLst>
                <a:ext uri="{FF2B5EF4-FFF2-40B4-BE49-F238E27FC236}">
                  <a16:creationId xmlns:a16="http://schemas.microsoft.com/office/drawing/2014/main" id="{082BA959-0FFE-AAAD-5C88-899AFCBAFEE4}"/>
                </a:ext>
              </a:extLst>
            </p:cNvPr>
            <p:cNvSpPr/>
            <p:nvPr/>
          </p:nvSpPr>
          <p:spPr>
            <a:xfrm>
              <a:off x="1566610" y="2516888"/>
              <a:ext cx="791784" cy="1800000"/>
            </a:xfrm>
            <a:prstGeom prst="roundRect">
              <a:avLst>
                <a:gd name="adj" fmla="val 50000"/>
              </a:avLst>
            </a:prstGeom>
            <a:solidFill>
              <a:schemeClr val="tx1">
                <a:lumMod val="50000"/>
                <a:lumOff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b="1" dirty="0">
                  <a:solidFill>
                    <a:schemeClr val="tx1"/>
                  </a:solidFill>
                  <a:latin typeface="Arial" panose="020B0604020202020204" pitchFamily="34" charset="0"/>
                  <a:ea typeface="微软雅黑" panose="020B0503020204020204" pitchFamily="34" charset="-122"/>
                </a:rPr>
                <a:t>程序设计</a:t>
              </a:r>
            </a:p>
          </p:txBody>
        </p:sp>
        <p:sp>
          <p:nvSpPr>
            <p:cNvPr id="39" name="矩形: 圆角 38">
              <a:extLst>
                <a:ext uri="{FF2B5EF4-FFF2-40B4-BE49-F238E27FC236}">
                  <a16:creationId xmlns:a16="http://schemas.microsoft.com/office/drawing/2014/main" id="{DAD76AE4-225F-C1AB-8CAE-F06A92268388}"/>
                </a:ext>
              </a:extLst>
            </p:cNvPr>
            <p:cNvSpPr/>
            <p:nvPr/>
          </p:nvSpPr>
          <p:spPr>
            <a:xfrm>
              <a:off x="4292599" y="2431158"/>
              <a:ext cx="1800000" cy="792000"/>
            </a:xfrm>
            <a:prstGeom prst="roundRect">
              <a:avLst>
                <a:gd name="adj" fmla="val 50000"/>
              </a:avLst>
            </a:prstGeom>
            <a:solidFill>
              <a:schemeClr val="tx1">
                <a:lumMod val="50000"/>
                <a:lumOff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zh-CN" altLang="en-US" sz="2400" b="1" dirty="0">
                  <a:solidFill>
                    <a:schemeClr val="tx1"/>
                  </a:solidFill>
                  <a:latin typeface="Arial" panose="020B0604020202020204" pitchFamily="34" charset="0"/>
                  <a:ea typeface="微软雅黑" panose="020B0503020204020204" pitchFamily="34" charset="-122"/>
                </a:rPr>
                <a:t>指令信息</a:t>
              </a:r>
            </a:p>
          </p:txBody>
        </p:sp>
        <p:sp>
          <p:nvSpPr>
            <p:cNvPr id="43" name="矩形: 圆角 42">
              <a:extLst>
                <a:ext uri="{FF2B5EF4-FFF2-40B4-BE49-F238E27FC236}">
                  <a16:creationId xmlns:a16="http://schemas.microsoft.com/office/drawing/2014/main" id="{F5B972EA-915E-CF8F-3795-C79C34E2B48B}"/>
                </a:ext>
              </a:extLst>
            </p:cNvPr>
            <p:cNvSpPr/>
            <p:nvPr/>
          </p:nvSpPr>
          <p:spPr>
            <a:xfrm>
              <a:off x="4270922" y="3665963"/>
              <a:ext cx="1800000" cy="792000"/>
            </a:xfrm>
            <a:prstGeom prst="roundRect">
              <a:avLst>
                <a:gd name="adj" fmla="val 50000"/>
              </a:avLst>
            </a:prstGeom>
            <a:solidFill>
              <a:schemeClr val="tx1">
                <a:lumMod val="50000"/>
                <a:lumOff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zh-CN" altLang="en-US" sz="2400" b="1" dirty="0">
                  <a:solidFill>
                    <a:schemeClr val="tx1"/>
                  </a:solidFill>
                  <a:latin typeface="Arial" panose="020B0604020202020204" pitchFamily="34" charset="0"/>
                  <a:ea typeface="微软雅黑" panose="020B0503020204020204" pitchFamily="34" charset="-122"/>
                </a:rPr>
                <a:t>输入装置</a:t>
              </a:r>
            </a:p>
          </p:txBody>
        </p:sp>
        <p:cxnSp>
          <p:nvCxnSpPr>
            <p:cNvPr id="44" name="直接箭头连接符 3">
              <a:extLst>
                <a:ext uri="{FF2B5EF4-FFF2-40B4-BE49-F238E27FC236}">
                  <a16:creationId xmlns:a16="http://schemas.microsoft.com/office/drawing/2014/main" id="{FE793593-0543-12B1-BBEB-71D76C5CA0C9}"/>
                </a:ext>
              </a:extLst>
            </p:cNvPr>
            <p:cNvCxnSpPr>
              <a:cxnSpLocks/>
            </p:cNvCxnSpPr>
            <p:nvPr/>
          </p:nvCxnSpPr>
          <p:spPr>
            <a:xfrm>
              <a:off x="917481" y="3416632"/>
              <a:ext cx="659560" cy="0"/>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5" name="矩形 44">
              <a:extLst>
                <a:ext uri="{FF2B5EF4-FFF2-40B4-BE49-F238E27FC236}">
                  <a16:creationId xmlns:a16="http://schemas.microsoft.com/office/drawing/2014/main" id="{7318B022-B456-3C7B-8D1A-77DC7B3626F6}"/>
                </a:ext>
              </a:extLst>
            </p:cNvPr>
            <p:cNvSpPr/>
            <p:nvPr/>
          </p:nvSpPr>
          <p:spPr>
            <a:xfrm>
              <a:off x="785257" y="2960126"/>
              <a:ext cx="791784"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2000" b="1" dirty="0">
                  <a:solidFill>
                    <a:schemeClr val="tx1"/>
                  </a:solidFill>
                  <a:latin typeface="Arial" panose="020B0604020202020204" pitchFamily="34" charset="0"/>
                  <a:ea typeface="微软雅黑" panose="020B0503020204020204" pitchFamily="34" charset="-122"/>
                </a:rPr>
                <a:t>处理</a:t>
              </a:r>
              <a:endParaRPr kumimoji="1" lang="en-US" altLang="zh-CN" sz="2000" b="1" dirty="0">
                <a:solidFill>
                  <a:schemeClr val="tx1"/>
                </a:solidFill>
                <a:latin typeface="Arial" panose="020B0604020202020204" pitchFamily="34" charset="0"/>
                <a:ea typeface="微软雅黑" panose="020B0503020204020204" pitchFamily="34" charset="-122"/>
              </a:endParaRPr>
            </a:p>
          </p:txBody>
        </p:sp>
        <p:sp>
          <p:nvSpPr>
            <p:cNvPr id="46" name="矩形: 圆角 45">
              <a:extLst>
                <a:ext uri="{FF2B5EF4-FFF2-40B4-BE49-F238E27FC236}">
                  <a16:creationId xmlns:a16="http://schemas.microsoft.com/office/drawing/2014/main" id="{B4EAFBC1-F584-81C6-B760-061A4EC41EA9}"/>
                </a:ext>
              </a:extLst>
            </p:cNvPr>
            <p:cNvSpPr/>
            <p:nvPr/>
          </p:nvSpPr>
          <p:spPr>
            <a:xfrm>
              <a:off x="3011823" y="2554933"/>
              <a:ext cx="791784" cy="1800000"/>
            </a:xfrm>
            <a:prstGeom prst="roundRect">
              <a:avLst>
                <a:gd name="adj" fmla="val 50000"/>
              </a:avLst>
            </a:prstGeom>
            <a:solidFill>
              <a:schemeClr val="tx1">
                <a:lumMod val="50000"/>
                <a:lumOff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b="1" dirty="0">
                  <a:solidFill>
                    <a:schemeClr val="tx1"/>
                  </a:solidFill>
                  <a:latin typeface="Arial" panose="020B0604020202020204" pitchFamily="34" charset="0"/>
                  <a:ea typeface="微软雅黑" panose="020B0503020204020204" pitchFamily="34" charset="-122"/>
                </a:rPr>
                <a:t>程序编制</a:t>
              </a:r>
            </a:p>
          </p:txBody>
        </p:sp>
        <p:sp>
          <p:nvSpPr>
            <p:cNvPr id="47" name="矩形 46">
              <a:extLst>
                <a:ext uri="{FF2B5EF4-FFF2-40B4-BE49-F238E27FC236}">
                  <a16:creationId xmlns:a16="http://schemas.microsoft.com/office/drawing/2014/main" id="{D7979303-9DFF-EA8A-9B04-04B353250235}"/>
                </a:ext>
              </a:extLst>
            </p:cNvPr>
            <p:cNvSpPr/>
            <p:nvPr/>
          </p:nvSpPr>
          <p:spPr>
            <a:xfrm>
              <a:off x="2229969" y="2960126"/>
              <a:ext cx="791784"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2000" b="1" dirty="0">
                  <a:solidFill>
                    <a:schemeClr val="tx1"/>
                  </a:solidFill>
                  <a:latin typeface="Arial" panose="020B0604020202020204" pitchFamily="34" charset="0"/>
                  <a:ea typeface="微软雅黑" panose="020B0503020204020204" pitchFamily="34" charset="-122"/>
                </a:rPr>
                <a:t>格式</a:t>
              </a:r>
              <a:endParaRPr kumimoji="1" lang="en-US" altLang="zh-CN" sz="2000" b="1" dirty="0">
                <a:solidFill>
                  <a:schemeClr val="tx1"/>
                </a:solidFill>
                <a:latin typeface="Arial" panose="020B0604020202020204" pitchFamily="34" charset="0"/>
                <a:ea typeface="微软雅黑" panose="020B0503020204020204" pitchFamily="34" charset="-122"/>
              </a:endParaRPr>
            </a:p>
          </p:txBody>
        </p:sp>
        <p:sp>
          <p:nvSpPr>
            <p:cNvPr id="48" name="矩形 47">
              <a:extLst>
                <a:ext uri="{FF2B5EF4-FFF2-40B4-BE49-F238E27FC236}">
                  <a16:creationId xmlns:a16="http://schemas.microsoft.com/office/drawing/2014/main" id="{805DF289-E93B-086D-8012-DA95E63EBD72}"/>
                </a:ext>
              </a:extLst>
            </p:cNvPr>
            <p:cNvSpPr/>
            <p:nvPr/>
          </p:nvSpPr>
          <p:spPr>
            <a:xfrm>
              <a:off x="5155132" y="3244505"/>
              <a:ext cx="791784" cy="400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2000" b="1" dirty="0">
                  <a:solidFill>
                    <a:schemeClr val="tx1"/>
                  </a:solidFill>
                  <a:latin typeface="Arial" panose="020B0604020202020204" pitchFamily="34" charset="0"/>
                  <a:ea typeface="微软雅黑" panose="020B0503020204020204" pitchFamily="34" charset="-122"/>
                </a:rPr>
                <a:t>输入</a:t>
              </a:r>
              <a:endParaRPr kumimoji="1" lang="en-US" altLang="zh-CN" sz="2000" b="1" dirty="0">
                <a:solidFill>
                  <a:schemeClr val="tx1"/>
                </a:solidFill>
                <a:latin typeface="Arial" panose="020B0604020202020204" pitchFamily="34" charset="0"/>
                <a:ea typeface="微软雅黑" panose="020B0503020204020204" pitchFamily="34" charset="-122"/>
              </a:endParaRPr>
            </a:p>
          </p:txBody>
        </p:sp>
        <p:cxnSp>
          <p:nvCxnSpPr>
            <p:cNvPr id="49" name="直接箭头连接符 3">
              <a:extLst>
                <a:ext uri="{FF2B5EF4-FFF2-40B4-BE49-F238E27FC236}">
                  <a16:creationId xmlns:a16="http://schemas.microsoft.com/office/drawing/2014/main" id="{AB80A48D-2496-FC05-1105-07862C708FF6}"/>
                </a:ext>
              </a:extLst>
            </p:cNvPr>
            <p:cNvCxnSpPr>
              <a:cxnSpLocks/>
            </p:cNvCxnSpPr>
            <p:nvPr/>
          </p:nvCxnSpPr>
          <p:spPr>
            <a:xfrm>
              <a:off x="2353536" y="3416632"/>
              <a:ext cx="659560" cy="0"/>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3">
              <a:extLst>
                <a:ext uri="{FF2B5EF4-FFF2-40B4-BE49-F238E27FC236}">
                  <a16:creationId xmlns:a16="http://schemas.microsoft.com/office/drawing/2014/main" id="{94E0D84A-9BAD-619A-B296-5C7C8B2F60BD}"/>
                </a:ext>
              </a:extLst>
            </p:cNvPr>
            <p:cNvCxnSpPr>
              <a:cxnSpLocks/>
            </p:cNvCxnSpPr>
            <p:nvPr/>
          </p:nvCxnSpPr>
          <p:spPr>
            <a:xfrm>
              <a:off x="3771767" y="4061963"/>
              <a:ext cx="520832" cy="0"/>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1" name="连接符: 肘形 50">
              <a:extLst>
                <a:ext uri="{FF2B5EF4-FFF2-40B4-BE49-F238E27FC236}">
                  <a16:creationId xmlns:a16="http://schemas.microsoft.com/office/drawing/2014/main" id="{82928C4D-4DFD-A045-F2DF-054684861CF7}"/>
                </a:ext>
              </a:extLst>
            </p:cNvPr>
            <p:cNvCxnSpPr>
              <a:cxnSpLocks/>
              <a:stCxn id="43" idx="3"/>
              <a:endCxn id="52" idx="1"/>
            </p:cNvCxnSpPr>
            <p:nvPr/>
          </p:nvCxnSpPr>
          <p:spPr>
            <a:xfrm flipV="1">
              <a:off x="6070922" y="3420876"/>
              <a:ext cx="963062" cy="641087"/>
            </a:xfrm>
            <a:prstGeom prst="bentConnector3">
              <a:avLst>
                <a:gd name="adj1" fmla="val 50000"/>
              </a:avLst>
            </a:prstGeom>
            <a:ln w="31750">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矩形: 圆角 51">
              <a:extLst>
                <a:ext uri="{FF2B5EF4-FFF2-40B4-BE49-F238E27FC236}">
                  <a16:creationId xmlns:a16="http://schemas.microsoft.com/office/drawing/2014/main" id="{57315CED-1911-E88F-516A-8C8831A01C1A}"/>
                </a:ext>
              </a:extLst>
            </p:cNvPr>
            <p:cNvSpPr/>
            <p:nvPr/>
          </p:nvSpPr>
          <p:spPr>
            <a:xfrm>
              <a:off x="7033984" y="2520876"/>
              <a:ext cx="791784" cy="1800000"/>
            </a:xfrm>
            <a:prstGeom prst="roundRect">
              <a:avLst>
                <a:gd name="adj" fmla="val 50000"/>
              </a:avLst>
            </a:prstGeom>
            <a:solidFill>
              <a:schemeClr val="tx1">
                <a:lumMod val="50000"/>
                <a:lumOff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b="1" dirty="0">
                  <a:solidFill>
                    <a:schemeClr val="tx1"/>
                  </a:solidFill>
                  <a:latin typeface="Arial" panose="020B0604020202020204" pitchFamily="34" charset="0"/>
                  <a:ea typeface="微软雅黑" panose="020B0503020204020204" pitchFamily="34" charset="-122"/>
                </a:rPr>
                <a:t>数据装置</a:t>
              </a:r>
            </a:p>
          </p:txBody>
        </p:sp>
        <p:sp>
          <p:nvSpPr>
            <p:cNvPr id="53" name="矩形: 圆角 52">
              <a:extLst>
                <a:ext uri="{FF2B5EF4-FFF2-40B4-BE49-F238E27FC236}">
                  <a16:creationId xmlns:a16="http://schemas.microsoft.com/office/drawing/2014/main" id="{6250A758-53A0-7EF2-E7D3-5644034BF2B9}"/>
                </a:ext>
              </a:extLst>
            </p:cNvPr>
            <p:cNvSpPr/>
            <p:nvPr/>
          </p:nvSpPr>
          <p:spPr>
            <a:xfrm>
              <a:off x="8457396" y="2554933"/>
              <a:ext cx="791784" cy="1800000"/>
            </a:xfrm>
            <a:prstGeom prst="roundRect">
              <a:avLst>
                <a:gd name="adj" fmla="val 50000"/>
              </a:avLst>
            </a:prstGeom>
            <a:solidFill>
              <a:schemeClr val="tx1">
                <a:lumMod val="50000"/>
                <a:lumOff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b="1" dirty="0">
                  <a:solidFill>
                    <a:schemeClr val="tx1"/>
                  </a:solidFill>
                  <a:latin typeface="Arial" panose="020B0604020202020204" pitchFamily="34" charset="0"/>
                  <a:ea typeface="微软雅黑" panose="020B0503020204020204" pitchFamily="34" charset="-122"/>
                </a:rPr>
                <a:t>伺服系统</a:t>
              </a:r>
            </a:p>
          </p:txBody>
        </p:sp>
        <p:cxnSp>
          <p:nvCxnSpPr>
            <p:cNvPr id="54" name="直接箭头连接符 3">
              <a:extLst>
                <a:ext uri="{FF2B5EF4-FFF2-40B4-BE49-F238E27FC236}">
                  <a16:creationId xmlns:a16="http://schemas.microsoft.com/office/drawing/2014/main" id="{6CFDC629-9BB6-94BA-4E40-B7B469B42CFC}"/>
                </a:ext>
              </a:extLst>
            </p:cNvPr>
            <p:cNvCxnSpPr>
              <a:cxnSpLocks/>
            </p:cNvCxnSpPr>
            <p:nvPr/>
          </p:nvCxnSpPr>
          <p:spPr>
            <a:xfrm>
              <a:off x="7810678" y="3404743"/>
              <a:ext cx="659560" cy="0"/>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5" name="矩形 54">
              <a:extLst>
                <a:ext uri="{FF2B5EF4-FFF2-40B4-BE49-F238E27FC236}">
                  <a16:creationId xmlns:a16="http://schemas.microsoft.com/office/drawing/2014/main" id="{E4C8CDB0-4562-FD5A-44D3-29F49E5A036F}"/>
                </a:ext>
              </a:extLst>
            </p:cNvPr>
            <p:cNvSpPr/>
            <p:nvPr/>
          </p:nvSpPr>
          <p:spPr>
            <a:xfrm>
              <a:off x="6327718" y="2960126"/>
              <a:ext cx="791784"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2000" b="1" dirty="0">
                  <a:solidFill>
                    <a:schemeClr val="tx1"/>
                  </a:solidFill>
                  <a:latin typeface="Arial" panose="020B0604020202020204" pitchFamily="34" charset="0"/>
                  <a:ea typeface="微软雅黑" panose="020B0503020204020204" pitchFamily="34" charset="-122"/>
                </a:rPr>
                <a:t>送进</a:t>
              </a:r>
              <a:endParaRPr kumimoji="1" lang="en-US" altLang="zh-CN" sz="2000" b="1" dirty="0">
                <a:solidFill>
                  <a:schemeClr val="tx1"/>
                </a:solidFill>
                <a:latin typeface="Arial" panose="020B0604020202020204" pitchFamily="34" charset="0"/>
                <a:ea typeface="微软雅黑" panose="020B0503020204020204" pitchFamily="34" charset="-122"/>
              </a:endParaRPr>
            </a:p>
          </p:txBody>
        </p:sp>
        <p:sp>
          <p:nvSpPr>
            <p:cNvPr id="56" name="矩形: 圆角 55">
              <a:extLst>
                <a:ext uri="{FF2B5EF4-FFF2-40B4-BE49-F238E27FC236}">
                  <a16:creationId xmlns:a16="http://schemas.microsoft.com/office/drawing/2014/main" id="{A609D341-BD3A-5593-6356-804954611B3E}"/>
                </a:ext>
              </a:extLst>
            </p:cNvPr>
            <p:cNvSpPr/>
            <p:nvPr/>
          </p:nvSpPr>
          <p:spPr>
            <a:xfrm>
              <a:off x="9907451" y="2554933"/>
              <a:ext cx="791784" cy="1800000"/>
            </a:xfrm>
            <a:prstGeom prst="roundRect">
              <a:avLst>
                <a:gd name="adj" fmla="val 50000"/>
              </a:avLst>
            </a:prstGeom>
            <a:solidFill>
              <a:schemeClr val="tx1">
                <a:lumMod val="50000"/>
                <a:lumOff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b="1" dirty="0">
                  <a:solidFill>
                    <a:schemeClr val="tx1"/>
                  </a:solidFill>
                  <a:latin typeface="Arial" panose="020B0604020202020204" pitchFamily="34" charset="0"/>
                  <a:ea typeface="微软雅黑" panose="020B0503020204020204" pitchFamily="34" charset="-122"/>
                </a:rPr>
                <a:t>车床主体</a:t>
              </a:r>
            </a:p>
          </p:txBody>
        </p:sp>
        <p:sp>
          <p:nvSpPr>
            <p:cNvPr id="57" name="矩形 56">
              <a:extLst>
                <a:ext uri="{FF2B5EF4-FFF2-40B4-BE49-F238E27FC236}">
                  <a16:creationId xmlns:a16="http://schemas.microsoft.com/office/drawing/2014/main" id="{3C4D0A38-B718-18B1-B880-783E20F55086}"/>
                </a:ext>
              </a:extLst>
            </p:cNvPr>
            <p:cNvSpPr/>
            <p:nvPr/>
          </p:nvSpPr>
          <p:spPr>
            <a:xfrm>
              <a:off x="7692255" y="2960126"/>
              <a:ext cx="791784"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2000" b="1" dirty="0">
                  <a:solidFill>
                    <a:schemeClr val="tx1"/>
                  </a:solidFill>
                  <a:latin typeface="Arial" panose="020B0604020202020204" pitchFamily="34" charset="0"/>
                  <a:ea typeface="微软雅黑" panose="020B0503020204020204" pitchFamily="34" charset="-122"/>
                </a:rPr>
                <a:t>命令</a:t>
              </a:r>
              <a:endParaRPr kumimoji="1" lang="en-US" altLang="zh-CN" sz="2000" b="1" dirty="0">
                <a:solidFill>
                  <a:schemeClr val="tx1"/>
                </a:solidFill>
                <a:latin typeface="Arial" panose="020B0604020202020204" pitchFamily="34" charset="0"/>
                <a:ea typeface="微软雅黑" panose="020B0503020204020204" pitchFamily="34" charset="-122"/>
              </a:endParaRPr>
            </a:p>
          </p:txBody>
        </p:sp>
        <p:cxnSp>
          <p:nvCxnSpPr>
            <p:cNvPr id="58" name="直接箭头连接符 3">
              <a:extLst>
                <a:ext uri="{FF2B5EF4-FFF2-40B4-BE49-F238E27FC236}">
                  <a16:creationId xmlns:a16="http://schemas.microsoft.com/office/drawing/2014/main" id="{31519F95-4F5B-F34A-72A5-40222C0D10CE}"/>
                </a:ext>
              </a:extLst>
            </p:cNvPr>
            <p:cNvCxnSpPr>
              <a:cxnSpLocks/>
            </p:cNvCxnSpPr>
            <p:nvPr/>
          </p:nvCxnSpPr>
          <p:spPr>
            <a:xfrm>
              <a:off x="9249180" y="3436880"/>
              <a:ext cx="659560" cy="0"/>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3">
              <a:extLst>
                <a:ext uri="{FF2B5EF4-FFF2-40B4-BE49-F238E27FC236}">
                  <a16:creationId xmlns:a16="http://schemas.microsoft.com/office/drawing/2014/main" id="{5E7AC1BC-1CFD-DD03-784B-EB37111FE233}"/>
                </a:ext>
              </a:extLst>
            </p:cNvPr>
            <p:cNvCxnSpPr>
              <a:cxnSpLocks/>
            </p:cNvCxnSpPr>
            <p:nvPr/>
          </p:nvCxnSpPr>
          <p:spPr>
            <a:xfrm>
              <a:off x="3771767" y="2827158"/>
              <a:ext cx="520832" cy="0"/>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0" name="矩形: 圆角 59">
              <a:extLst>
                <a:ext uri="{FF2B5EF4-FFF2-40B4-BE49-F238E27FC236}">
                  <a16:creationId xmlns:a16="http://schemas.microsoft.com/office/drawing/2014/main" id="{5FC21A9E-7DE2-B6F3-E934-7456920CEDFE}"/>
                </a:ext>
              </a:extLst>
            </p:cNvPr>
            <p:cNvSpPr/>
            <p:nvPr/>
          </p:nvSpPr>
          <p:spPr>
            <a:xfrm>
              <a:off x="11333110" y="2526206"/>
              <a:ext cx="791784" cy="1800000"/>
            </a:xfrm>
            <a:prstGeom prst="roundRect">
              <a:avLst>
                <a:gd name="adj" fmla="val 50000"/>
              </a:avLst>
            </a:prstGeom>
            <a:solidFill>
              <a:schemeClr val="tx1">
                <a:lumMod val="50000"/>
                <a:lumOff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b="1" dirty="0">
                  <a:solidFill>
                    <a:schemeClr val="tx1"/>
                  </a:solidFill>
                  <a:latin typeface="Arial" panose="020B0604020202020204" pitchFamily="34" charset="0"/>
                  <a:ea typeface="微软雅黑" panose="020B0503020204020204" pitchFamily="34" charset="-122"/>
                </a:rPr>
                <a:t>制成零件</a:t>
              </a:r>
            </a:p>
          </p:txBody>
        </p:sp>
        <p:sp>
          <p:nvSpPr>
            <p:cNvPr id="61" name="矩形 60">
              <a:extLst>
                <a:ext uri="{FF2B5EF4-FFF2-40B4-BE49-F238E27FC236}">
                  <a16:creationId xmlns:a16="http://schemas.microsoft.com/office/drawing/2014/main" id="{5A356442-B527-4334-4E71-CFE7E99247F8}"/>
                </a:ext>
              </a:extLst>
            </p:cNvPr>
            <p:cNvSpPr/>
            <p:nvPr/>
          </p:nvSpPr>
          <p:spPr>
            <a:xfrm>
              <a:off x="9170226" y="2960126"/>
              <a:ext cx="791784"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2000" b="1" dirty="0">
                  <a:solidFill>
                    <a:schemeClr val="tx1"/>
                  </a:solidFill>
                  <a:latin typeface="Arial" panose="020B0604020202020204" pitchFamily="34" charset="0"/>
                  <a:ea typeface="微软雅黑" panose="020B0503020204020204" pitchFamily="34" charset="-122"/>
                </a:rPr>
                <a:t>驱动</a:t>
              </a:r>
              <a:endParaRPr kumimoji="1" lang="en-US" altLang="zh-CN" sz="2000" b="1" dirty="0">
                <a:solidFill>
                  <a:schemeClr val="tx1"/>
                </a:solidFill>
                <a:latin typeface="Arial" panose="020B0604020202020204" pitchFamily="34" charset="0"/>
                <a:ea typeface="微软雅黑" panose="020B0503020204020204" pitchFamily="34" charset="-122"/>
              </a:endParaRPr>
            </a:p>
          </p:txBody>
        </p:sp>
        <p:cxnSp>
          <p:nvCxnSpPr>
            <p:cNvPr id="62" name="直接箭头连接符 3">
              <a:extLst>
                <a:ext uri="{FF2B5EF4-FFF2-40B4-BE49-F238E27FC236}">
                  <a16:creationId xmlns:a16="http://schemas.microsoft.com/office/drawing/2014/main" id="{8EA1944A-43D1-BCB1-FC4F-D079B33905DE}"/>
                </a:ext>
              </a:extLst>
            </p:cNvPr>
            <p:cNvCxnSpPr>
              <a:cxnSpLocks/>
            </p:cNvCxnSpPr>
            <p:nvPr/>
          </p:nvCxnSpPr>
          <p:spPr>
            <a:xfrm>
              <a:off x="10673550" y="3426206"/>
              <a:ext cx="659560" cy="0"/>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3" name="直接箭头连接符 3">
              <a:extLst>
                <a:ext uri="{FF2B5EF4-FFF2-40B4-BE49-F238E27FC236}">
                  <a16:creationId xmlns:a16="http://schemas.microsoft.com/office/drawing/2014/main" id="{E68C01AF-1DCF-07F9-15EE-B75923A18196}"/>
                </a:ext>
              </a:extLst>
            </p:cNvPr>
            <p:cNvCxnSpPr>
              <a:cxnSpLocks/>
              <a:endCxn id="43" idx="0"/>
            </p:cNvCxnSpPr>
            <p:nvPr/>
          </p:nvCxnSpPr>
          <p:spPr>
            <a:xfrm>
              <a:off x="5155132" y="3207798"/>
              <a:ext cx="15790" cy="458165"/>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4" name="矩形 63">
              <a:extLst>
                <a:ext uri="{FF2B5EF4-FFF2-40B4-BE49-F238E27FC236}">
                  <a16:creationId xmlns:a16="http://schemas.microsoft.com/office/drawing/2014/main" id="{B0D55336-710A-930F-69C8-D0D0DD1C2738}"/>
                </a:ext>
              </a:extLst>
            </p:cNvPr>
            <p:cNvSpPr/>
            <p:nvPr/>
          </p:nvSpPr>
          <p:spPr>
            <a:xfrm>
              <a:off x="10593217" y="2960126"/>
              <a:ext cx="791784"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2000" b="1" dirty="0">
                  <a:solidFill>
                    <a:schemeClr val="tx1"/>
                  </a:solidFill>
                  <a:latin typeface="Arial" panose="020B0604020202020204" pitchFamily="34" charset="0"/>
                  <a:ea typeface="微软雅黑" panose="020B0503020204020204" pitchFamily="34" charset="-122"/>
                </a:rPr>
                <a:t>加工</a:t>
              </a:r>
              <a:endParaRPr kumimoji="1" lang="en-US" altLang="zh-CN" sz="2000" b="1" dirty="0">
                <a:solidFill>
                  <a:schemeClr val="tx1"/>
                </a:solidFill>
                <a:latin typeface="Arial" panose="020B0604020202020204" pitchFamily="34" charset="0"/>
                <a:ea typeface="微软雅黑" panose="020B0503020204020204" pitchFamily="34" charset="-122"/>
              </a:endParaRPr>
            </a:p>
          </p:txBody>
        </p:sp>
      </p:grpSp>
      <p:sp>
        <p:nvSpPr>
          <p:cNvPr id="2" name="标题 3">
            <a:extLst>
              <a:ext uri="{FF2B5EF4-FFF2-40B4-BE49-F238E27FC236}">
                <a16:creationId xmlns:a16="http://schemas.microsoft.com/office/drawing/2014/main" id="{DE1FE894-F1C7-1945-40D9-99189B17D689}"/>
              </a:ext>
            </a:extLst>
          </p:cNvPr>
          <p:cNvSpPr txBox="1">
            <a:spLocks/>
          </p:cNvSpPr>
          <p:nvPr/>
        </p:nvSpPr>
        <p:spPr>
          <a:xfrm>
            <a:off x="3743995" y="1101544"/>
            <a:ext cx="4704007"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数控车床组成及工作方式</a:t>
            </a:r>
          </a:p>
        </p:txBody>
      </p:sp>
    </p:spTree>
    <p:extLst>
      <p:ext uri="{BB962C8B-B14F-4D97-AF65-F5344CB8AC3E}">
        <p14:creationId xmlns:p14="http://schemas.microsoft.com/office/powerpoint/2010/main" val="27088646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5" name="标题 1">
            <a:extLst>
              <a:ext uri="{FF2B5EF4-FFF2-40B4-BE49-F238E27FC236}">
                <a16:creationId xmlns:a16="http://schemas.microsoft.com/office/drawing/2014/main" id="{A87934D7-15AC-8125-604F-112823A0AA7B}"/>
              </a:ext>
            </a:extLst>
          </p:cNvPr>
          <p:cNvSpPr txBox="1"/>
          <p:nvPr/>
        </p:nvSpPr>
        <p:spPr>
          <a:xfrm>
            <a:off x="4235382" y="312454"/>
            <a:ext cx="372123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2.1 </a:t>
            </a:r>
            <a:r>
              <a:rPr lang="zh-CN" altLang="en-US" sz="2800" dirty="0">
                <a:latin typeface="+mj-ea"/>
                <a:cs typeface="+mn-ea"/>
                <a:sym typeface="+mn-lt"/>
              </a:rPr>
              <a:t>数控车床认知</a:t>
            </a:r>
          </a:p>
        </p:txBody>
      </p:sp>
      <p:sp>
        <p:nvSpPr>
          <p:cNvPr id="45" name="文本占位符 5">
            <a:extLst>
              <a:ext uri="{FF2B5EF4-FFF2-40B4-BE49-F238E27FC236}">
                <a16:creationId xmlns:a16="http://schemas.microsoft.com/office/drawing/2014/main" id="{5F38E7B9-A561-FF5A-69A3-E5358D233CA9}"/>
              </a:ext>
            </a:extLst>
          </p:cNvPr>
          <p:cNvSpPr txBox="1"/>
          <p:nvPr/>
        </p:nvSpPr>
        <p:spPr>
          <a:xfrm>
            <a:off x="463887" y="1776311"/>
            <a:ext cx="11264222" cy="412369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ts val="0"/>
              </a:spcBef>
              <a:buClr>
                <a:srgbClr val="00B0F0"/>
              </a:buClr>
              <a:buSzPct val="95000"/>
              <a:buFont typeface="Wingdings" panose="05000000000000000000" pitchFamily="2" charset="2"/>
              <a:buChar char="n"/>
            </a:pPr>
            <a:r>
              <a:rPr lang="zh-CN" altLang="en-US" sz="2000" b="0" i="0" u="none" strike="noStrike" baseline="0" dirty="0">
                <a:solidFill>
                  <a:srgbClr val="221E1F"/>
                </a:solidFill>
                <a:latin typeface="方正书宋"/>
              </a:rPr>
              <a:t>首先根据工件加工图样进行</a:t>
            </a:r>
            <a:r>
              <a:rPr lang="zh-CN" altLang="en-US" sz="2000" b="1" i="0" u="none" strike="noStrike" baseline="0" dirty="0">
                <a:solidFill>
                  <a:srgbClr val="221E1F"/>
                </a:solidFill>
                <a:latin typeface="方正书宋"/>
              </a:rPr>
              <a:t>工艺分析</a:t>
            </a:r>
            <a:r>
              <a:rPr lang="zh-CN" altLang="en-US" sz="2000" b="0" i="0" u="none" strike="noStrike" baseline="0" dirty="0">
                <a:solidFill>
                  <a:srgbClr val="221E1F"/>
                </a:solidFill>
                <a:latin typeface="方正书宋"/>
              </a:rPr>
              <a:t>，确定</a:t>
            </a:r>
            <a:r>
              <a:rPr lang="zh-CN" altLang="en-US" sz="2000" b="1" i="0" u="none" strike="noStrike" baseline="0" dirty="0">
                <a:solidFill>
                  <a:srgbClr val="221E1F"/>
                </a:solidFill>
                <a:latin typeface="方正书宋"/>
              </a:rPr>
              <a:t>加工方案</a:t>
            </a:r>
            <a:r>
              <a:rPr lang="zh-CN" altLang="en-US" sz="2000" b="0" i="0" u="none" strike="noStrike" baseline="0" dirty="0">
                <a:solidFill>
                  <a:srgbClr val="221E1F"/>
                </a:solidFill>
                <a:latin typeface="方正书宋"/>
              </a:rPr>
              <a:t>、</a:t>
            </a:r>
            <a:r>
              <a:rPr lang="zh-CN" altLang="en-US" sz="2000" b="1" i="0" u="none" strike="noStrike" baseline="0" dirty="0">
                <a:solidFill>
                  <a:srgbClr val="221E1F"/>
                </a:solidFill>
                <a:latin typeface="方正书宋"/>
              </a:rPr>
              <a:t>工艺参数</a:t>
            </a:r>
            <a:r>
              <a:rPr lang="zh-CN" altLang="en-US" sz="2000" b="0" i="0" u="none" strike="noStrike" baseline="0" dirty="0">
                <a:solidFill>
                  <a:srgbClr val="221E1F"/>
                </a:solidFill>
                <a:latin typeface="方正书宋"/>
              </a:rPr>
              <a:t>和</a:t>
            </a:r>
            <a:r>
              <a:rPr lang="zh-CN" altLang="en-US" sz="2000" b="1" i="0" u="none" strike="noStrike" baseline="0" dirty="0">
                <a:solidFill>
                  <a:srgbClr val="221E1F"/>
                </a:solidFill>
                <a:latin typeface="方正书宋"/>
              </a:rPr>
              <a:t>位移数据</a:t>
            </a:r>
            <a:r>
              <a:rPr lang="zh-CN" altLang="en-US" sz="2000" b="0" i="0" u="none" strike="noStrike" baseline="0" dirty="0">
                <a:solidFill>
                  <a:srgbClr val="221E1F"/>
                </a:solidFill>
                <a:latin typeface="方正书宋"/>
              </a:rPr>
              <a:t>。</a:t>
            </a:r>
            <a:endParaRPr lang="en-US" altLang="zh-CN" sz="2000" b="0" i="0" u="none" strike="noStrike" baseline="0" dirty="0">
              <a:solidFill>
                <a:srgbClr val="221E1F"/>
              </a:solidFill>
              <a:latin typeface="方正书宋"/>
            </a:endParaRPr>
          </a:p>
          <a:p>
            <a:pPr algn="just">
              <a:lnSpc>
                <a:spcPct val="120000"/>
              </a:lnSpc>
              <a:spcBef>
                <a:spcPts val="0"/>
              </a:spcBef>
              <a:buClr>
                <a:srgbClr val="00B0F0"/>
              </a:buClr>
              <a:buSzPct val="95000"/>
              <a:buFont typeface="Wingdings" panose="05000000000000000000" pitchFamily="2" charset="2"/>
              <a:buChar char="n"/>
            </a:pPr>
            <a:r>
              <a:rPr lang="zh-CN" altLang="en-US" sz="2000" b="0" i="0" u="none" strike="noStrike" baseline="0" dirty="0">
                <a:solidFill>
                  <a:srgbClr val="221E1F"/>
                </a:solidFill>
                <a:latin typeface="方正书宋"/>
              </a:rPr>
              <a:t>用规定的程序代码和格式</a:t>
            </a:r>
            <a:r>
              <a:rPr lang="zh-CN" altLang="en-US" sz="2000" b="1" i="0" u="none" strike="noStrike" baseline="0" dirty="0">
                <a:solidFill>
                  <a:srgbClr val="221E1F"/>
                </a:solidFill>
                <a:latin typeface="方正书宋"/>
              </a:rPr>
              <a:t>编写工件加工程序单</a:t>
            </a:r>
            <a:r>
              <a:rPr lang="zh-CN" altLang="en-US" sz="2000" b="0" i="0" u="none" strike="noStrike" baseline="0" dirty="0">
                <a:solidFill>
                  <a:srgbClr val="221E1F"/>
                </a:solidFill>
                <a:latin typeface="方正书宋"/>
              </a:rPr>
              <a:t>，或用自动编程软件进行</a:t>
            </a:r>
            <a:r>
              <a:rPr lang="en-US" altLang="zh-CN" sz="2000" b="1" i="0" u="none" strike="noStrike" baseline="0" dirty="0">
                <a:solidFill>
                  <a:srgbClr val="221E1F"/>
                </a:solidFill>
                <a:latin typeface="方正书宋"/>
              </a:rPr>
              <a:t>CAD/CAM</a:t>
            </a:r>
            <a:r>
              <a:rPr lang="zh-CN" altLang="en-US" sz="2000" b="1" i="0" u="none" strike="noStrike" baseline="0" dirty="0">
                <a:solidFill>
                  <a:srgbClr val="221E1F"/>
                </a:solidFill>
                <a:latin typeface="方正书宋"/>
              </a:rPr>
              <a:t>工作</a:t>
            </a:r>
            <a:r>
              <a:rPr lang="zh-CN" altLang="en-US" sz="2000" b="0" i="0" u="none" strike="noStrike" baseline="0" dirty="0">
                <a:solidFill>
                  <a:srgbClr val="221E1F"/>
                </a:solidFill>
                <a:latin typeface="方正书宋"/>
              </a:rPr>
              <a:t>，直接生成工件的加工程序文件。</a:t>
            </a:r>
            <a:endParaRPr lang="en-US" altLang="zh-CN" sz="2000" b="0" i="0" u="none" strike="noStrike" baseline="0" dirty="0">
              <a:solidFill>
                <a:srgbClr val="221E1F"/>
              </a:solidFill>
              <a:latin typeface="方正书宋"/>
            </a:endParaRPr>
          </a:p>
          <a:p>
            <a:pPr algn="just">
              <a:lnSpc>
                <a:spcPct val="120000"/>
              </a:lnSpc>
              <a:spcBef>
                <a:spcPts val="0"/>
              </a:spcBef>
              <a:buClr>
                <a:srgbClr val="00B0F0"/>
              </a:buClr>
              <a:buSzPct val="95000"/>
              <a:buFont typeface="Wingdings" panose="05000000000000000000" pitchFamily="2" charset="2"/>
              <a:buChar char="n"/>
            </a:pPr>
            <a:r>
              <a:rPr lang="zh-CN" altLang="en-US" sz="2000" b="0" i="0" u="none" strike="noStrike" baseline="0" dirty="0">
                <a:solidFill>
                  <a:srgbClr val="221E1F"/>
                </a:solidFill>
                <a:latin typeface="方正书宋"/>
              </a:rPr>
              <a:t>将加工程序的内容以代码形式完整记录在信息介质（如穿孔带或磁带）上。</a:t>
            </a:r>
            <a:endParaRPr lang="en-US" altLang="zh-CN" sz="2000" b="0" i="0" u="none" strike="noStrike" baseline="0" dirty="0">
              <a:solidFill>
                <a:srgbClr val="221E1F"/>
              </a:solidFill>
              <a:latin typeface="方正书宋"/>
            </a:endParaRPr>
          </a:p>
          <a:p>
            <a:pPr algn="just">
              <a:lnSpc>
                <a:spcPct val="120000"/>
              </a:lnSpc>
              <a:spcBef>
                <a:spcPts val="0"/>
              </a:spcBef>
              <a:buClr>
                <a:srgbClr val="00B0F0"/>
              </a:buClr>
              <a:buSzPct val="95000"/>
              <a:buFont typeface="Wingdings" panose="05000000000000000000" pitchFamily="2" charset="2"/>
              <a:buChar char="n"/>
            </a:pPr>
            <a:r>
              <a:rPr lang="zh-CN" altLang="en-US" sz="2000" b="0" i="0" u="none" strike="noStrike" baseline="0" dirty="0">
                <a:solidFill>
                  <a:srgbClr val="221E1F"/>
                </a:solidFill>
                <a:latin typeface="方正书宋"/>
              </a:rPr>
              <a:t>通过阅读机把信息介质上的代码转变为电信号，并</a:t>
            </a:r>
            <a:r>
              <a:rPr lang="zh-CN" altLang="en-US" sz="2000" b="1" i="0" u="none" strike="noStrike" baseline="0" dirty="0">
                <a:solidFill>
                  <a:srgbClr val="221E1F"/>
                </a:solidFill>
                <a:latin typeface="方正书宋"/>
              </a:rPr>
              <a:t>输送给数控装置</a:t>
            </a:r>
            <a:r>
              <a:rPr lang="zh-CN" altLang="en-US" sz="2000" b="0" i="0" u="none" strike="noStrike" baseline="0" dirty="0">
                <a:solidFill>
                  <a:srgbClr val="221E1F"/>
                </a:solidFill>
                <a:latin typeface="方正书宋"/>
              </a:rPr>
              <a:t>。手动编写的程序，可以通过数控车床的操作面板</a:t>
            </a:r>
            <a:r>
              <a:rPr lang="zh-CN" altLang="en-US" sz="2000" b="1" i="0" u="none" strike="noStrike" baseline="0" dirty="0">
                <a:solidFill>
                  <a:srgbClr val="221E1F"/>
                </a:solidFill>
                <a:latin typeface="方正书宋"/>
              </a:rPr>
              <a:t>输入程序</a:t>
            </a:r>
            <a:r>
              <a:rPr lang="zh-CN" altLang="en-US" sz="2000" b="0" i="0" u="none" strike="noStrike" baseline="0" dirty="0">
                <a:solidFill>
                  <a:srgbClr val="221E1F"/>
                </a:solidFill>
                <a:latin typeface="方正书宋"/>
              </a:rPr>
              <a:t>；由编程软件生成的程序，通过计算机的串行通信接口直接传输到数控车床的</a:t>
            </a:r>
            <a:r>
              <a:rPr lang="zh-CN" altLang="en-US" sz="2000" b="1" i="0" u="none" strike="noStrike" baseline="0" dirty="0">
                <a:solidFill>
                  <a:srgbClr val="221E1F"/>
                </a:solidFill>
                <a:latin typeface="方正书宋"/>
              </a:rPr>
              <a:t>数控单元</a:t>
            </a:r>
            <a:r>
              <a:rPr lang="zh-CN" altLang="en-US" sz="2000" b="0" i="0" u="none" strike="noStrike" baseline="0" dirty="0">
                <a:solidFill>
                  <a:srgbClr val="221E1F"/>
                </a:solidFill>
                <a:latin typeface="方正书宋"/>
              </a:rPr>
              <a:t>（</a:t>
            </a:r>
            <a:r>
              <a:rPr lang="en-US" altLang="zh-CN" sz="2000" b="0" i="0" u="none" strike="noStrike" baseline="0" dirty="0">
                <a:solidFill>
                  <a:srgbClr val="221E1F"/>
                </a:solidFill>
                <a:latin typeface="方正书宋"/>
              </a:rPr>
              <a:t>MCU</a:t>
            </a:r>
            <a:r>
              <a:rPr lang="zh-CN" altLang="en-US" sz="2000" b="0" i="0" u="none" strike="noStrike" baseline="0" dirty="0">
                <a:solidFill>
                  <a:srgbClr val="221E1F"/>
                </a:solidFill>
                <a:latin typeface="方正书宋"/>
              </a:rPr>
              <a:t>）。</a:t>
            </a:r>
            <a:endParaRPr lang="en-US" altLang="zh-CN" sz="2000" b="0" i="0" u="none" strike="noStrike" baseline="0" dirty="0">
              <a:solidFill>
                <a:srgbClr val="221E1F"/>
              </a:solidFill>
              <a:latin typeface="方正书宋"/>
            </a:endParaRPr>
          </a:p>
          <a:p>
            <a:pPr algn="just">
              <a:lnSpc>
                <a:spcPct val="120000"/>
              </a:lnSpc>
              <a:spcBef>
                <a:spcPts val="0"/>
              </a:spcBef>
              <a:buClr>
                <a:srgbClr val="00B0F0"/>
              </a:buClr>
              <a:buSzPct val="95000"/>
              <a:buFont typeface="Wingdings" panose="05000000000000000000" pitchFamily="2" charset="2"/>
              <a:buChar char="n"/>
            </a:pPr>
            <a:r>
              <a:rPr lang="zh-CN" altLang="en-US" sz="2000" b="0" i="0" u="none" strike="noStrike" baseline="0" dirty="0">
                <a:solidFill>
                  <a:srgbClr val="221E1F"/>
                </a:solidFill>
                <a:latin typeface="方正书宋"/>
              </a:rPr>
              <a:t>数控装置将所接受的信号进行一系列处理后，再将处理结果以脉冲信号形式向</a:t>
            </a:r>
            <a:r>
              <a:rPr lang="zh-CN" altLang="en-US" sz="2000" b="1" i="0" u="none" strike="noStrike" baseline="0" dirty="0">
                <a:solidFill>
                  <a:srgbClr val="221E1F"/>
                </a:solidFill>
                <a:latin typeface="方正书宋"/>
              </a:rPr>
              <a:t>伺服系统</a:t>
            </a:r>
            <a:r>
              <a:rPr lang="zh-CN" altLang="en-US" sz="2000" b="0" i="0" u="none" strike="noStrike" baseline="0" dirty="0">
                <a:solidFill>
                  <a:srgbClr val="221E1F"/>
                </a:solidFill>
                <a:latin typeface="方正书宋"/>
              </a:rPr>
              <a:t>发出执行的命令。</a:t>
            </a:r>
            <a:endParaRPr lang="en-US" altLang="zh-CN" sz="2000" b="0" i="0" u="none" strike="noStrike" baseline="0" dirty="0">
              <a:solidFill>
                <a:srgbClr val="221E1F"/>
              </a:solidFill>
              <a:latin typeface="方正书宋"/>
            </a:endParaRPr>
          </a:p>
          <a:p>
            <a:pPr algn="just">
              <a:lnSpc>
                <a:spcPct val="120000"/>
              </a:lnSpc>
              <a:spcBef>
                <a:spcPts val="0"/>
              </a:spcBef>
              <a:buClr>
                <a:srgbClr val="00B0F0"/>
              </a:buClr>
              <a:buSzPct val="95000"/>
              <a:buFont typeface="Wingdings" panose="05000000000000000000" pitchFamily="2" charset="2"/>
              <a:buChar char="n"/>
            </a:pPr>
            <a:r>
              <a:rPr lang="zh-CN" altLang="en-US" sz="2000" b="0" i="0" u="none" strike="noStrike" baseline="0" dirty="0">
                <a:solidFill>
                  <a:srgbClr val="221E1F"/>
                </a:solidFill>
                <a:latin typeface="方正书宋"/>
              </a:rPr>
              <a:t>伺服系统接到执行的信息指令后，立即驱动车床进给机构严格按照指令的要求进行位移，使车床自动完成相应工件的加工。</a:t>
            </a:r>
            <a:endParaRPr lang="en-US" altLang="zh-CN" sz="2000" dirty="0">
              <a:solidFill>
                <a:srgbClr val="221E1F"/>
              </a:solidFill>
              <a:latin typeface="方正书宋"/>
            </a:endParaRPr>
          </a:p>
        </p:txBody>
      </p:sp>
      <p:sp>
        <p:nvSpPr>
          <p:cNvPr id="2" name="标题 3">
            <a:extLst>
              <a:ext uri="{FF2B5EF4-FFF2-40B4-BE49-F238E27FC236}">
                <a16:creationId xmlns:a16="http://schemas.microsoft.com/office/drawing/2014/main" id="{B09A715B-F93E-9972-DD29-AD4FEDAEEBD2}"/>
              </a:ext>
            </a:extLst>
          </p:cNvPr>
          <p:cNvSpPr txBox="1">
            <a:spLocks/>
          </p:cNvSpPr>
          <p:nvPr/>
        </p:nvSpPr>
        <p:spPr>
          <a:xfrm>
            <a:off x="3743995" y="1101544"/>
            <a:ext cx="4704007"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数控车床组成及工作方式</a:t>
            </a:r>
          </a:p>
        </p:txBody>
      </p:sp>
    </p:spTree>
    <p:extLst>
      <p:ext uri="{BB962C8B-B14F-4D97-AF65-F5344CB8AC3E}">
        <p14:creationId xmlns:p14="http://schemas.microsoft.com/office/powerpoint/2010/main" val="1538052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5" name="标题 1">
            <a:extLst>
              <a:ext uri="{FF2B5EF4-FFF2-40B4-BE49-F238E27FC236}">
                <a16:creationId xmlns:a16="http://schemas.microsoft.com/office/drawing/2014/main" id="{A87934D7-15AC-8125-604F-112823A0AA7B}"/>
              </a:ext>
            </a:extLst>
          </p:cNvPr>
          <p:cNvSpPr txBox="1"/>
          <p:nvPr/>
        </p:nvSpPr>
        <p:spPr>
          <a:xfrm>
            <a:off x="4235382" y="312454"/>
            <a:ext cx="372123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2.1 </a:t>
            </a:r>
            <a:r>
              <a:rPr lang="zh-CN" altLang="en-US" sz="2800" dirty="0">
                <a:latin typeface="+mj-ea"/>
                <a:cs typeface="+mn-ea"/>
                <a:sym typeface="+mn-lt"/>
              </a:rPr>
              <a:t>数控车床认知</a:t>
            </a:r>
          </a:p>
        </p:txBody>
      </p:sp>
      <p:sp>
        <p:nvSpPr>
          <p:cNvPr id="6" name="标题 3">
            <a:extLst>
              <a:ext uri="{FF2B5EF4-FFF2-40B4-BE49-F238E27FC236}">
                <a16:creationId xmlns:a16="http://schemas.microsoft.com/office/drawing/2014/main" id="{61EBA3CB-FD35-3DC2-870A-909102CB65B4}"/>
              </a:ext>
            </a:extLst>
          </p:cNvPr>
          <p:cNvSpPr txBox="1">
            <a:spLocks/>
          </p:cNvSpPr>
          <p:nvPr/>
        </p:nvSpPr>
        <p:spPr>
          <a:xfrm>
            <a:off x="4441826" y="1094383"/>
            <a:ext cx="329935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数控车床的分类</a:t>
            </a:r>
          </a:p>
        </p:txBody>
      </p:sp>
      <p:grpSp>
        <p:nvGrpSpPr>
          <p:cNvPr id="2" name="组合 1">
            <a:extLst>
              <a:ext uri="{FF2B5EF4-FFF2-40B4-BE49-F238E27FC236}">
                <a16:creationId xmlns:a16="http://schemas.microsoft.com/office/drawing/2014/main" id="{8BCBDF5A-636A-C067-3779-6251009FBB37}"/>
              </a:ext>
            </a:extLst>
          </p:cNvPr>
          <p:cNvGrpSpPr/>
          <p:nvPr/>
        </p:nvGrpSpPr>
        <p:grpSpPr>
          <a:xfrm>
            <a:off x="610974" y="1823739"/>
            <a:ext cx="10692004" cy="4229730"/>
            <a:chOff x="660401" y="1495949"/>
            <a:chExt cx="10692004" cy="4229730"/>
          </a:xfrm>
        </p:grpSpPr>
        <p:sp>
          <p:nvSpPr>
            <p:cNvPr id="4" name="缺角矩形 3">
              <a:extLst>
                <a:ext uri="{FF2B5EF4-FFF2-40B4-BE49-F238E27FC236}">
                  <a16:creationId xmlns:a16="http://schemas.microsoft.com/office/drawing/2014/main" id="{39D4F4F0-46D0-E584-3A88-371DDA04D15D}"/>
                </a:ext>
              </a:extLst>
            </p:cNvPr>
            <p:cNvSpPr/>
            <p:nvPr/>
          </p:nvSpPr>
          <p:spPr>
            <a:xfrm>
              <a:off x="872879" y="1495952"/>
              <a:ext cx="2105099" cy="991598"/>
            </a:xfrm>
            <a:prstGeom prst="plaque">
              <a:avLst>
                <a:gd name="adj" fmla="val 16171"/>
              </a:avLst>
            </a:prstGeom>
            <a:gradFill>
              <a:gsLst>
                <a:gs pos="50000">
                  <a:srgbClr val="ADD5ED"/>
                </a:gs>
                <a:gs pos="90000">
                  <a:srgbClr val="00B0F0"/>
                </a:gs>
              </a:gsLst>
              <a:lin ang="2700000" scaled="0"/>
            </a:gradFill>
            <a:ln w="57150" cap="rnd">
              <a:noFill/>
              <a:prstDash val="solid"/>
              <a:round/>
            </a:ln>
            <a:effectLst>
              <a:outerShdw blurRad="76200" dist="50800" dir="5400000" algn="ctr" rotWithShape="0">
                <a:schemeClr val="accent5">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p>
              <a:pPr algn="ctr" defTabSz="913765"/>
              <a:r>
                <a:rPr lang="zh-CN" altLang="en-US" sz="2400" b="1" dirty="0">
                  <a:solidFill>
                    <a:srgbClr val="FFFFFF"/>
                  </a:solidFill>
                  <a:latin typeface="Arial" panose="020B0604020202020204" pitchFamily="34" charset="0"/>
                  <a:ea typeface="微软雅黑" panose="020B0503020204020204" pitchFamily="34" charset="-122"/>
                </a:rPr>
                <a:t>按主轴的配</a:t>
              </a:r>
              <a:endParaRPr lang="en-US" altLang="zh-CN" sz="2400" b="1" dirty="0">
                <a:solidFill>
                  <a:srgbClr val="FFFFFF"/>
                </a:solidFill>
                <a:latin typeface="Arial" panose="020B0604020202020204" pitchFamily="34" charset="0"/>
                <a:ea typeface="微软雅黑" panose="020B0503020204020204" pitchFamily="34" charset="-122"/>
              </a:endParaRPr>
            </a:p>
            <a:p>
              <a:pPr algn="ctr" defTabSz="913765"/>
              <a:r>
                <a:rPr lang="zh-CN" altLang="en-US" sz="2400" b="1" dirty="0">
                  <a:solidFill>
                    <a:srgbClr val="FFFFFF"/>
                  </a:solidFill>
                  <a:latin typeface="Arial" panose="020B0604020202020204" pitchFamily="34" charset="0"/>
                  <a:ea typeface="微软雅黑" panose="020B0503020204020204" pitchFamily="34" charset="-122"/>
                </a:rPr>
                <a:t>置形式分类</a:t>
              </a:r>
              <a:endParaRPr lang="en-US" sz="2400" b="1" dirty="0">
                <a:solidFill>
                  <a:srgbClr val="FFFFFF"/>
                </a:solidFill>
                <a:latin typeface="Arial" panose="020B0604020202020204" pitchFamily="34" charset="0"/>
                <a:ea typeface="微软雅黑" panose="020B0503020204020204" pitchFamily="34" charset="-122"/>
              </a:endParaRPr>
            </a:p>
          </p:txBody>
        </p:sp>
        <p:sp>
          <p:nvSpPr>
            <p:cNvPr id="7" name="缺角矩形 6">
              <a:extLst>
                <a:ext uri="{FF2B5EF4-FFF2-40B4-BE49-F238E27FC236}">
                  <a16:creationId xmlns:a16="http://schemas.microsoft.com/office/drawing/2014/main" id="{8DFC5503-ECD1-F654-DCE9-63CCB592EE04}"/>
                </a:ext>
              </a:extLst>
            </p:cNvPr>
            <p:cNvSpPr/>
            <p:nvPr/>
          </p:nvSpPr>
          <p:spPr>
            <a:xfrm>
              <a:off x="1356855" y="2748525"/>
              <a:ext cx="1621122" cy="786193"/>
            </a:xfrm>
            <a:prstGeom prst="plaque">
              <a:avLst>
                <a:gd name="adj" fmla="val 16171"/>
              </a:avLst>
            </a:prstGeom>
            <a:solidFill>
              <a:srgbClr val="ADD5ED">
                <a:alpha val="30000"/>
              </a:srgb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r>
                <a:rPr lang="zh-CN" altLang="en-US" sz="2000" b="1" dirty="0">
                  <a:solidFill>
                    <a:schemeClr val="tx1"/>
                  </a:solidFill>
                  <a:latin typeface="Arial" panose="020B0604020202020204" pitchFamily="34" charset="0"/>
                  <a:ea typeface="微软雅黑" panose="020B0503020204020204" pitchFamily="34" charset="-122"/>
                </a:rPr>
                <a:t>卧式数</a:t>
              </a:r>
              <a:endParaRPr lang="en-US" altLang="zh-CN" sz="2000" b="1" dirty="0">
                <a:solidFill>
                  <a:schemeClr val="tx1"/>
                </a:solidFill>
                <a:latin typeface="Arial" panose="020B0604020202020204" pitchFamily="34" charset="0"/>
                <a:ea typeface="微软雅黑" panose="020B0503020204020204" pitchFamily="34" charset="-122"/>
              </a:endParaRPr>
            </a:p>
            <a:p>
              <a:pPr algn="ctr" defTabSz="913765"/>
              <a:r>
                <a:rPr lang="zh-CN" altLang="en-US" sz="2000" b="1" dirty="0">
                  <a:solidFill>
                    <a:schemeClr val="tx1"/>
                  </a:solidFill>
                  <a:latin typeface="Arial" panose="020B0604020202020204" pitchFamily="34" charset="0"/>
                  <a:ea typeface="微软雅黑" panose="020B0503020204020204" pitchFamily="34" charset="-122"/>
                </a:rPr>
                <a:t>控车床</a:t>
              </a:r>
              <a:endParaRPr lang="en-GB" sz="2000" b="1" dirty="0">
                <a:solidFill>
                  <a:schemeClr val="tx1"/>
                </a:solidFill>
                <a:latin typeface="Arial" panose="020B0604020202020204" pitchFamily="34" charset="0"/>
                <a:ea typeface="微软雅黑" panose="020B0503020204020204" pitchFamily="34" charset="-122"/>
              </a:endParaRPr>
            </a:p>
          </p:txBody>
        </p:sp>
        <p:sp>
          <p:nvSpPr>
            <p:cNvPr id="8" name="缺角矩形 7">
              <a:extLst>
                <a:ext uri="{FF2B5EF4-FFF2-40B4-BE49-F238E27FC236}">
                  <a16:creationId xmlns:a16="http://schemas.microsoft.com/office/drawing/2014/main" id="{27F2662B-4D25-FD88-23B1-DC8F1FEDA249}"/>
                </a:ext>
              </a:extLst>
            </p:cNvPr>
            <p:cNvSpPr/>
            <p:nvPr/>
          </p:nvSpPr>
          <p:spPr>
            <a:xfrm>
              <a:off x="1356854" y="3832347"/>
              <a:ext cx="1621123" cy="786193"/>
            </a:xfrm>
            <a:prstGeom prst="plaque">
              <a:avLst>
                <a:gd name="adj" fmla="val 16171"/>
              </a:avLst>
            </a:prstGeom>
            <a:solidFill>
              <a:srgbClr val="ADD5ED">
                <a:alpha val="30000"/>
              </a:srgb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r>
                <a:rPr lang="zh-CN" altLang="en-US" sz="2000" b="1" dirty="0">
                  <a:solidFill>
                    <a:schemeClr val="tx1"/>
                  </a:solidFill>
                  <a:latin typeface="Arial" panose="020B0604020202020204" pitchFamily="34" charset="0"/>
                  <a:ea typeface="微软雅黑" panose="020B0503020204020204" pitchFamily="34" charset="-122"/>
                </a:rPr>
                <a:t>立式数</a:t>
              </a:r>
              <a:endParaRPr lang="en-US" altLang="zh-CN" sz="2000" b="1" dirty="0">
                <a:solidFill>
                  <a:schemeClr val="tx1"/>
                </a:solidFill>
                <a:latin typeface="Arial" panose="020B0604020202020204" pitchFamily="34" charset="0"/>
                <a:ea typeface="微软雅黑" panose="020B0503020204020204" pitchFamily="34" charset="-122"/>
              </a:endParaRPr>
            </a:p>
            <a:p>
              <a:pPr algn="ctr" defTabSz="913765"/>
              <a:r>
                <a:rPr lang="zh-CN" altLang="en-US" sz="2000" b="1" dirty="0">
                  <a:solidFill>
                    <a:schemeClr val="tx1"/>
                  </a:solidFill>
                  <a:latin typeface="Arial" panose="020B0604020202020204" pitchFamily="34" charset="0"/>
                  <a:ea typeface="微软雅黑" panose="020B0503020204020204" pitchFamily="34" charset="-122"/>
                </a:rPr>
                <a:t>控车床</a:t>
              </a:r>
              <a:endParaRPr lang="en-GB" sz="2000" b="1" dirty="0">
                <a:solidFill>
                  <a:schemeClr val="tx1"/>
                </a:solidFill>
                <a:latin typeface="Arial" panose="020B0604020202020204" pitchFamily="34" charset="0"/>
                <a:ea typeface="微软雅黑" panose="020B0503020204020204" pitchFamily="34" charset="-122"/>
              </a:endParaRPr>
            </a:p>
          </p:txBody>
        </p:sp>
        <p:cxnSp>
          <p:nvCxnSpPr>
            <p:cNvPr id="9" name="连接符: 肘形 8">
              <a:extLst>
                <a:ext uri="{FF2B5EF4-FFF2-40B4-BE49-F238E27FC236}">
                  <a16:creationId xmlns:a16="http://schemas.microsoft.com/office/drawing/2014/main" id="{8E994F55-6176-C607-647F-132328380579}"/>
                </a:ext>
              </a:extLst>
            </p:cNvPr>
            <p:cNvCxnSpPr>
              <a:cxnSpLocks/>
              <a:stCxn id="4" idx="1"/>
              <a:endCxn id="7" idx="1"/>
            </p:cNvCxnSpPr>
            <p:nvPr/>
          </p:nvCxnSpPr>
          <p:spPr>
            <a:xfrm rot="10800000" flipH="1" flipV="1">
              <a:off x="872879" y="1991750"/>
              <a:ext cx="483976" cy="1149871"/>
            </a:xfrm>
            <a:prstGeom prst="bentConnector3">
              <a:avLst>
                <a:gd name="adj1" fmla="val -47234"/>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连接符: 肘形 9">
              <a:extLst>
                <a:ext uri="{FF2B5EF4-FFF2-40B4-BE49-F238E27FC236}">
                  <a16:creationId xmlns:a16="http://schemas.microsoft.com/office/drawing/2014/main" id="{DE995DD1-E27D-5BC4-E2A0-5EEE4317D5B1}"/>
                </a:ext>
              </a:extLst>
            </p:cNvPr>
            <p:cNvCxnSpPr>
              <a:cxnSpLocks/>
              <a:endCxn id="8" idx="1"/>
            </p:cNvCxnSpPr>
            <p:nvPr/>
          </p:nvCxnSpPr>
          <p:spPr>
            <a:xfrm rot="16200000" flipH="1">
              <a:off x="466716" y="3335305"/>
              <a:ext cx="1083823" cy="696454"/>
            </a:xfrm>
            <a:prstGeom prst="bentConnector2">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缺角矩形 10">
              <a:extLst>
                <a:ext uri="{FF2B5EF4-FFF2-40B4-BE49-F238E27FC236}">
                  <a16:creationId xmlns:a16="http://schemas.microsoft.com/office/drawing/2014/main" id="{E908CEA6-668D-6D06-35DA-B51F3CB5BCB2}"/>
                </a:ext>
              </a:extLst>
            </p:cNvPr>
            <p:cNvSpPr/>
            <p:nvPr/>
          </p:nvSpPr>
          <p:spPr>
            <a:xfrm>
              <a:off x="3551855" y="1509087"/>
              <a:ext cx="2197440" cy="991598"/>
            </a:xfrm>
            <a:prstGeom prst="plaque">
              <a:avLst>
                <a:gd name="adj" fmla="val 16171"/>
              </a:avLst>
            </a:prstGeom>
            <a:gradFill>
              <a:gsLst>
                <a:gs pos="50000">
                  <a:srgbClr val="ADD5ED"/>
                </a:gs>
                <a:gs pos="90000">
                  <a:srgbClr val="00B0F0"/>
                </a:gs>
              </a:gsLst>
              <a:lin ang="2700000" scaled="0"/>
            </a:gradFill>
            <a:ln w="57150" cap="rnd">
              <a:noFill/>
              <a:prstDash val="solid"/>
              <a:round/>
            </a:ln>
            <a:effectLst>
              <a:outerShdw blurRad="76200" dist="50800" dir="5400000" algn="ctr" rotWithShape="0">
                <a:schemeClr val="accent5">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p>
              <a:pPr algn="ctr" defTabSz="913765"/>
              <a:r>
                <a:rPr lang="zh-CN" altLang="en-US" sz="2400" b="1" dirty="0">
                  <a:solidFill>
                    <a:srgbClr val="FFFFFF"/>
                  </a:solidFill>
                  <a:latin typeface="Arial" panose="020B0604020202020204" pitchFamily="34" charset="0"/>
                  <a:ea typeface="微软雅黑" panose="020B0503020204020204" pitchFamily="34" charset="-122"/>
                </a:rPr>
                <a:t>按数控系统控</a:t>
              </a:r>
              <a:endParaRPr lang="en-US" altLang="zh-CN" sz="2400" b="1" dirty="0">
                <a:solidFill>
                  <a:srgbClr val="FFFFFF"/>
                </a:solidFill>
                <a:latin typeface="Arial" panose="020B0604020202020204" pitchFamily="34" charset="0"/>
                <a:ea typeface="微软雅黑" panose="020B0503020204020204" pitchFamily="34" charset="-122"/>
              </a:endParaRPr>
            </a:p>
            <a:p>
              <a:pPr algn="ctr" defTabSz="913765"/>
              <a:r>
                <a:rPr lang="zh-CN" altLang="en-US" sz="2400" b="1" dirty="0">
                  <a:solidFill>
                    <a:srgbClr val="FFFFFF"/>
                  </a:solidFill>
                  <a:latin typeface="Arial" panose="020B0604020202020204" pitchFamily="34" charset="0"/>
                  <a:ea typeface="微软雅黑" panose="020B0503020204020204" pitchFamily="34" charset="-122"/>
                </a:rPr>
                <a:t>制的轴数分类</a:t>
              </a:r>
              <a:endParaRPr lang="en-US" sz="2400" b="1" dirty="0">
                <a:solidFill>
                  <a:srgbClr val="FFFFFF"/>
                </a:solidFill>
                <a:latin typeface="Arial" panose="020B0604020202020204" pitchFamily="34" charset="0"/>
                <a:ea typeface="微软雅黑" panose="020B0503020204020204" pitchFamily="34" charset="-122"/>
              </a:endParaRPr>
            </a:p>
          </p:txBody>
        </p:sp>
        <p:sp>
          <p:nvSpPr>
            <p:cNvPr id="12" name="缺角矩形 11">
              <a:extLst>
                <a:ext uri="{FF2B5EF4-FFF2-40B4-BE49-F238E27FC236}">
                  <a16:creationId xmlns:a16="http://schemas.microsoft.com/office/drawing/2014/main" id="{1D703C28-1FEF-D868-6B8B-501E54E87929}"/>
                </a:ext>
              </a:extLst>
            </p:cNvPr>
            <p:cNvSpPr/>
            <p:nvPr/>
          </p:nvSpPr>
          <p:spPr>
            <a:xfrm>
              <a:off x="4035830" y="2761660"/>
              <a:ext cx="1713465" cy="786193"/>
            </a:xfrm>
            <a:prstGeom prst="plaque">
              <a:avLst>
                <a:gd name="adj" fmla="val 16171"/>
              </a:avLst>
            </a:prstGeom>
            <a:solidFill>
              <a:srgbClr val="ADD5ED">
                <a:alpha val="30000"/>
              </a:srgb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r>
                <a:rPr lang="zh-CN" altLang="en-US" sz="2000" b="1" dirty="0">
                  <a:solidFill>
                    <a:schemeClr val="tx1"/>
                  </a:solidFill>
                  <a:latin typeface="Arial" panose="020B0604020202020204" pitchFamily="34" charset="0"/>
                  <a:ea typeface="微软雅黑" panose="020B0503020204020204" pitchFamily="34" charset="-122"/>
                </a:rPr>
                <a:t>两轴控制数控车床</a:t>
              </a:r>
              <a:endParaRPr lang="en-GB" sz="2000" b="1" dirty="0">
                <a:solidFill>
                  <a:schemeClr val="tx1"/>
                </a:solidFill>
                <a:latin typeface="Arial" panose="020B0604020202020204" pitchFamily="34" charset="0"/>
                <a:ea typeface="微软雅黑" panose="020B0503020204020204" pitchFamily="34" charset="-122"/>
              </a:endParaRPr>
            </a:p>
          </p:txBody>
        </p:sp>
        <p:sp>
          <p:nvSpPr>
            <p:cNvPr id="13" name="缺角矩形 12">
              <a:extLst>
                <a:ext uri="{FF2B5EF4-FFF2-40B4-BE49-F238E27FC236}">
                  <a16:creationId xmlns:a16="http://schemas.microsoft.com/office/drawing/2014/main" id="{4C68F7D1-E39E-A2CF-30D2-CC8A04D252C2}"/>
                </a:ext>
              </a:extLst>
            </p:cNvPr>
            <p:cNvSpPr/>
            <p:nvPr/>
          </p:nvSpPr>
          <p:spPr>
            <a:xfrm>
              <a:off x="4035830" y="3845482"/>
              <a:ext cx="1713465" cy="786193"/>
            </a:xfrm>
            <a:prstGeom prst="plaque">
              <a:avLst>
                <a:gd name="adj" fmla="val 16171"/>
              </a:avLst>
            </a:prstGeom>
            <a:solidFill>
              <a:srgbClr val="ADD5ED">
                <a:alpha val="30000"/>
              </a:srgb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r>
                <a:rPr lang="zh-CN" altLang="en-US" sz="2000" b="1" dirty="0">
                  <a:solidFill>
                    <a:schemeClr val="tx1"/>
                  </a:solidFill>
                  <a:latin typeface="Arial" panose="020B0604020202020204" pitchFamily="34" charset="0"/>
                  <a:ea typeface="微软雅黑" panose="020B0503020204020204" pitchFamily="34" charset="-122"/>
                </a:rPr>
                <a:t>四轴控制数</a:t>
              </a:r>
              <a:endParaRPr lang="en-US" altLang="zh-CN" sz="2000" b="1" dirty="0">
                <a:solidFill>
                  <a:schemeClr val="tx1"/>
                </a:solidFill>
                <a:latin typeface="Arial" panose="020B0604020202020204" pitchFamily="34" charset="0"/>
                <a:ea typeface="微软雅黑" panose="020B0503020204020204" pitchFamily="34" charset="-122"/>
              </a:endParaRPr>
            </a:p>
            <a:p>
              <a:pPr algn="ctr" defTabSz="913765"/>
              <a:r>
                <a:rPr lang="zh-CN" altLang="en-US" sz="2000" b="1" dirty="0">
                  <a:solidFill>
                    <a:schemeClr val="tx1"/>
                  </a:solidFill>
                  <a:latin typeface="Arial" panose="020B0604020202020204" pitchFamily="34" charset="0"/>
                  <a:ea typeface="微软雅黑" panose="020B0503020204020204" pitchFamily="34" charset="-122"/>
                </a:rPr>
                <a:t>控车床</a:t>
              </a:r>
              <a:endParaRPr lang="en-GB" sz="2000" b="1" dirty="0">
                <a:solidFill>
                  <a:schemeClr val="tx1"/>
                </a:solidFill>
                <a:latin typeface="Arial" panose="020B0604020202020204" pitchFamily="34" charset="0"/>
                <a:ea typeface="微软雅黑" panose="020B0503020204020204" pitchFamily="34" charset="-122"/>
              </a:endParaRPr>
            </a:p>
          </p:txBody>
        </p:sp>
        <p:cxnSp>
          <p:nvCxnSpPr>
            <p:cNvPr id="15" name="连接符: 肘形 14">
              <a:extLst>
                <a:ext uri="{FF2B5EF4-FFF2-40B4-BE49-F238E27FC236}">
                  <a16:creationId xmlns:a16="http://schemas.microsoft.com/office/drawing/2014/main" id="{177AFD5B-CC71-289F-C034-9D257168434B}"/>
                </a:ext>
              </a:extLst>
            </p:cNvPr>
            <p:cNvCxnSpPr>
              <a:cxnSpLocks/>
              <a:stCxn id="11" idx="1"/>
              <a:endCxn id="12" idx="1"/>
            </p:cNvCxnSpPr>
            <p:nvPr/>
          </p:nvCxnSpPr>
          <p:spPr>
            <a:xfrm rot="10800000" flipH="1" flipV="1">
              <a:off x="3551854" y="2004885"/>
              <a:ext cx="483975" cy="1149871"/>
            </a:xfrm>
            <a:prstGeom prst="bentConnector3">
              <a:avLst>
                <a:gd name="adj1" fmla="val -47234"/>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6" name="连接符: 肘形 15">
              <a:extLst>
                <a:ext uri="{FF2B5EF4-FFF2-40B4-BE49-F238E27FC236}">
                  <a16:creationId xmlns:a16="http://schemas.microsoft.com/office/drawing/2014/main" id="{B8C01501-373B-B7C8-A19A-862BACCA77DE}"/>
                </a:ext>
              </a:extLst>
            </p:cNvPr>
            <p:cNvCxnSpPr>
              <a:cxnSpLocks/>
              <a:endCxn id="13" idx="1"/>
            </p:cNvCxnSpPr>
            <p:nvPr/>
          </p:nvCxnSpPr>
          <p:spPr>
            <a:xfrm rot="16200000" flipH="1">
              <a:off x="3145691" y="3348440"/>
              <a:ext cx="1083824" cy="696454"/>
            </a:xfrm>
            <a:prstGeom prst="bentConnector2">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17" name="缺角矩形 16">
              <a:extLst>
                <a:ext uri="{FF2B5EF4-FFF2-40B4-BE49-F238E27FC236}">
                  <a16:creationId xmlns:a16="http://schemas.microsoft.com/office/drawing/2014/main" id="{EA67E02A-A42B-553B-1545-5200F94FE094}"/>
                </a:ext>
              </a:extLst>
            </p:cNvPr>
            <p:cNvSpPr/>
            <p:nvPr/>
          </p:nvSpPr>
          <p:spPr>
            <a:xfrm>
              <a:off x="4035829" y="4939486"/>
              <a:ext cx="1713465" cy="786193"/>
            </a:xfrm>
            <a:prstGeom prst="plaque">
              <a:avLst>
                <a:gd name="adj" fmla="val 16171"/>
              </a:avLst>
            </a:prstGeom>
            <a:solidFill>
              <a:srgbClr val="ADD5ED">
                <a:alpha val="30000"/>
              </a:srgb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r>
                <a:rPr lang="zh-CN" altLang="en-US" sz="2000" b="1" dirty="0">
                  <a:solidFill>
                    <a:schemeClr val="tx1"/>
                  </a:solidFill>
                  <a:latin typeface="Arial" panose="020B0604020202020204" pitchFamily="34" charset="0"/>
                  <a:ea typeface="微软雅黑" panose="020B0503020204020204" pitchFamily="34" charset="-122"/>
                </a:rPr>
                <a:t>多轴控制数</a:t>
              </a:r>
              <a:endParaRPr lang="en-US" altLang="zh-CN" sz="2000" b="1" dirty="0">
                <a:solidFill>
                  <a:schemeClr val="tx1"/>
                </a:solidFill>
                <a:latin typeface="Arial" panose="020B0604020202020204" pitchFamily="34" charset="0"/>
                <a:ea typeface="微软雅黑" panose="020B0503020204020204" pitchFamily="34" charset="-122"/>
              </a:endParaRPr>
            </a:p>
            <a:p>
              <a:pPr algn="ctr" defTabSz="913765"/>
              <a:r>
                <a:rPr lang="zh-CN" altLang="en-US" sz="2000" b="1" dirty="0">
                  <a:solidFill>
                    <a:schemeClr val="tx1"/>
                  </a:solidFill>
                  <a:latin typeface="Arial" panose="020B0604020202020204" pitchFamily="34" charset="0"/>
                  <a:ea typeface="微软雅黑" panose="020B0503020204020204" pitchFamily="34" charset="-122"/>
                </a:rPr>
                <a:t>控车床</a:t>
              </a:r>
              <a:endParaRPr lang="en-GB" sz="2000" b="1" dirty="0">
                <a:solidFill>
                  <a:schemeClr val="tx1"/>
                </a:solidFill>
                <a:latin typeface="Arial" panose="020B0604020202020204" pitchFamily="34" charset="0"/>
                <a:ea typeface="微软雅黑" panose="020B0503020204020204" pitchFamily="34" charset="-122"/>
              </a:endParaRPr>
            </a:p>
          </p:txBody>
        </p:sp>
        <p:cxnSp>
          <p:nvCxnSpPr>
            <p:cNvPr id="18" name="连接符: 肘形 17">
              <a:extLst>
                <a:ext uri="{FF2B5EF4-FFF2-40B4-BE49-F238E27FC236}">
                  <a16:creationId xmlns:a16="http://schemas.microsoft.com/office/drawing/2014/main" id="{E119C8FC-73CC-34F6-62AB-6E84905508CE}"/>
                </a:ext>
              </a:extLst>
            </p:cNvPr>
            <p:cNvCxnSpPr>
              <a:cxnSpLocks/>
              <a:endCxn id="17" idx="1"/>
            </p:cNvCxnSpPr>
            <p:nvPr/>
          </p:nvCxnSpPr>
          <p:spPr>
            <a:xfrm rot="16200000" flipH="1">
              <a:off x="3145690" y="4442444"/>
              <a:ext cx="1083824" cy="696454"/>
            </a:xfrm>
            <a:prstGeom prst="bentConnector2">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19" name="缺角矩形 18">
              <a:extLst>
                <a:ext uri="{FF2B5EF4-FFF2-40B4-BE49-F238E27FC236}">
                  <a16:creationId xmlns:a16="http://schemas.microsoft.com/office/drawing/2014/main" id="{E08CF9FC-2E71-070C-5AED-576B3EDCFC10}"/>
                </a:ext>
              </a:extLst>
            </p:cNvPr>
            <p:cNvSpPr/>
            <p:nvPr/>
          </p:nvSpPr>
          <p:spPr>
            <a:xfrm>
              <a:off x="6353411" y="1495949"/>
              <a:ext cx="2197440" cy="991598"/>
            </a:xfrm>
            <a:prstGeom prst="plaque">
              <a:avLst>
                <a:gd name="adj" fmla="val 16171"/>
              </a:avLst>
            </a:prstGeom>
            <a:gradFill>
              <a:gsLst>
                <a:gs pos="50000">
                  <a:srgbClr val="ADD5ED"/>
                </a:gs>
                <a:gs pos="90000">
                  <a:srgbClr val="00B0F0"/>
                </a:gs>
              </a:gsLst>
              <a:lin ang="2700000" scaled="0"/>
            </a:gradFill>
            <a:ln w="57150" cap="rnd">
              <a:noFill/>
              <a:prstDash val="solid"/>
              <a:round/>
            </a:ln>
            <a:effectLst>
              <a:outerShdw blurRad="76200" dist="50800" dir="5400000" algn="ctr" rotWithShape="0">
                <a:schemeClr val="accent5">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p>
              <a:pPr algn="ctr" defTabSz="913765"/>
              <a:r>
                <a:rPr lang="zh-CN" altLang="en-US" sz="2400" b="1" dirty="0">
                  <a:solidFill>
                    <a:srgbClr val="FFFFFF"/>
                  </a:solidFill>
                  <a:latin typeface="Arial" panose="020B0604020202020204" pitchFamily="34" charset="0"/>
                  <a:ea typeface="微软雅黑" panose="020B0503020204020204" pitchFamily="34" charset="-122"/>
                </a:rPr>
                <a:t>按数控系统的</a:t>
              </a:r>
              <a:endParaRPr lang="en-US" altLang="zh-CN" sz="2400" b="1" dirty="0">
                <a:solidFill>
                  <a:srgbClr val="FFFFFF"/>
                </a:solidFill>
                <a:latin typeface="Arial" panose="020B0604020202020204" pitchFamily="34" charset="0"/>
                <a:ea typeface="微软雅黑" panose="020B0503020204020204" pitchFamily="34" charset="-122"/>
              </a:endParaRPr>
            </a:p>
            <a:p>
              <a:pPr algn="ctr" defTabSz="913765"/>
              <a:r>
                <a:rPr lang="zh-CN" altLang="en-US" sz="2400" b="1" dirty="0">
                  <a:solidFill>
                    <a:srgbClr val="FFFFFF"/>
                  </a:solidFill>
                  <a:latin typeface="Arial" panose="020B0604020202020204" pitchFamily="34" charset="0"/>
                  <a:ea typeface="微软雅黑" panose="020B0503020204020204" pitchFamily="34" charset="-122"/>
                </a:rPr>
                <a:t>功能分类</a:t>
              </a:r>
              <a:endParaRPr lang="en-US" sz="2400" b="1" dirty="0">
                <a:solidFill>
                  <a:srgbClr val="FFFFFF"/>
                </a:solidFill>
                <a:latin typeface="Arial" panose="020B0604020202020204" pitchFamily="34" charset="0"/>
                <a:ea typeface="微软雅黑" panose="020B0503020204020204" pitchFamily="34" charset="-122"/>
              </a:endParaRPr>
            </a:p>
          </p:txBody>
        </p:sp>
        <p:sp>
          <p:nvSpPr>
            <p:cNvPr id="20" name="缺角矩形 19">
              <a:extLst>
                <a:ext uri="{FF2B5EF4-FFF2-40B4-BE49-F238E27FC236}">
                  <a16:creationId xmlns:a16="http://schemas.microsoft.com/office/drawing/2014/main" id="{A285E79C-5E5C-8F33-25E6-E7B0E3B46F8C}"/>
                </a:ext>
              </a:extLst>
            </p:cNvPr>
            <p:cNvSpPr/>
            <p:nvPr/>
          </p:nvSpPr>
          <p:spPr>
            <a:xfrm>
              <a:off x="6837386" y="2748522"/>
              <a:ext cx="1713465" cy="786193"/>
            </a:xfrm>
            <a:prstGeom prst="plaque">
              <a:avLst>
                <a:gd name="adj" fmla="val 16171"/>
              </a:avLst>
            </a:prstGeom>
            <a:solidFill>
              <a:srgbClr val="ADD5ED">
                <a:alpha val="30000"/>
              </a:srgb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r>
                <a:rPr lang="zh-CN" altLang="en-US" sz="2000" b="1" dirty="0">
                  <a:solidFill>
                    <a:schemeClr val="tx1"/>
                  </a:solidFill>
                  <a:latin typeface="Arial" panose="020B0604020202020204" pitchFamily="34" charset="0"/>
                  <a:ea typeface="微软雅黑" panose="020B0503020204020204" pitchFamily="34" charset="-122"/>
                </a:rPr>
                <a:t>经济型控制数控车床</a:t>
              </a:r>
              <a:endParaRPr lang="en-GB" sz="2000" b="1" dirty="0">
                <a:solidFill>
                  <a:schemeClr val="tx1"/>
                </a:solidFill>
                <a:latin typeface="Arial" panose="020B0604020202020204" pitchFamily="34" charset="0"/>
                <a:ea typeface="微软雅黑" panose="020B0503020204020204" pitchFamily="34" charset="-122"/>
              </a:endParaRPr>
            </a:p>
          </p:txBody>
        </p:sp>
        <p:sp>
          <p:nvSpPr>
            <p:cNvPr id="21" name="缺角矩形 20">
              <a:extLst>
                <a:ext uri="{FF2B5EF4-FFF2-40B4-BE49-F238E27FC236}">
                  <a16:creationId xmlns:a16="http://schemas.microsoft.com/office/drawing/2014/main" id="{94CD4FAC-ADE5-1316-6533-844210D6BFB6}"/>
                </a:ext>
              </a:extLst>
            </p:cNvPr>
            <p:cNvSpPr/>
            <p:nvPr/>
          </p:nvSpPr>
          <p:spPr>
            <a:xfrm>
              <a:off x="6837387" y="3832344"/>
              <a:ext cx="1713464" cy="786193"/>
            </a:xfrm>
            <a:prstGeom prst="plaque">
              <a:avLst>
                <a:gd name="adj" fmla="val 16171"/>
              </a:avLst>
            </a:prstGeom>
            <a:solidFill>
              <a:srgbClr val="ADD5ED">
                <a:alpha val="30000"/>
              </a:srgb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r>
                <a:rPr lang="zh-CN" altLang="en-US" sz="2000" b="1" dirty="0">
                  <a:solidFill>
                    <a:schemeClr val="tx1"/>
                  </a:solidFill>
                  <a:latin typeface="Arial" panose="020B0604020202020204" pitchFamily="34" charset="0"/>
                  <a:ea typeface="微软雅黑" panose="020B0503020204020204" pitchFamily="34" charset="-122"/>
                </a:rPr>
                <a:t>全功能型控制数控车床</a:t>
              </a:r>
              <a:endParaRPr lang="en-GB" sz="2000" b="1" dirty="0">
                <a:solidFill>
                  <a:schemeClr val="tx1"/>
                </a:solidFill>
                <a:latin typeface="Arial" panose="020B0604020202020204" pitchFamily="34" charset="0"/>
                <a:ea typeface="微软雅黑" panose="020B0503020204020204" pitchFamily="34" charset="-122"/>
              </a:endParaRPr>
            </a:p>
          </p:txBody>
        </p:sp>
        <p:cxnSp>
          <p:nvCxnSpPr>
            <p:cNvPr id="22" name="连接符: 肘形 21">
              <a:extLst>
                <a:ext uri="{FF2B5EF4-FFF2-40B4-BE49-F238E27FC236}">
                  <a16:creationId xmlns:a16="http://schemas.microsoft.com/office/drawing/2014/main" id="{551A69D4-E88A-2549-8494-467E62ECB386}"/>
                </a:ext>
              </a:extLst>
            </p:cNvPr>
            <p:cNvCxnSpPr>
              <a:cxnSpLocks/>
              <a:stCxn id="19" idx="1"/>
              <a:endCxn id="20" idx="1"/>
            </p:cNvCxnSpPr>
            <p:nvPr/>
          </p:nvCxnSpPr>
          <p:spPr>
            <a:xfrm rot="10800000" flipH="1" flipV="1">
              <a:off x="6353410" y="1991747"/>
              <a:ext cx="483975" cy="1149871"/>
            </a:xfrm>
            <a:prstGeom prst="bentConnector3">
              <a:avLst>
                <a:gd name="adj1" fmla="val -47234"/>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3" name="连接符: 肘形 22">
              <a:extLst>
                <a:ext uri="{FF2B5EF4-FFF2-40B4-BE49-F238E27FC236}">
                  <a16:creationId xmlns:a16="http://schemas.microsoft.com/office/drawing/2014/main" id="{7B5025D5-7CB1-E082-8763-8D81D00239FE}"/>
                </a:ext>
              </a:extLst>
            </p:cNvPr>
            <p:cNvCxnSpPr>
              <a:cxnSpLocks/>
              <a:endCxn id="21" idx="1"/>
            </p:cNvCxnSpPr>
            <p:nvPr/>
          </p:nvCxnSpPr>
          <p:spPr>
            <a:xfrm rot="16200000" flipH="1">
              <a:off x="5947247" y="3335301"/>
              <a:ext cx="1083824" cy="696456"/>
            </a:xfrm>
            <a:prstGeom prst="bentConnector2">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4" name="缺角矩形 23">
              <a:extLst>
                <a:ext uri="{FF2B5EF4-FFF2-40B4-BE49-F238E27FC236}">
                  <a16:creationId xmlns:a16="http://schemas.microsoft.com/office/drawing/2014/main" id="{6B076CF3-93BE-E1CD-8DF5-4F8F03331AF5}"/>
                </a:ext>
              </a:extLst>
            </p:cNvPr>
            <p:cNvSpPr/>
            <p:nvPr/>
          </p:nvSpPr>
          <p:spPr>
            <a:xfrm>
              <a:off x="6837385" y="4926348"/>
              <a:ext cx="1713465" cy="786193"/>
            </a:xfrm>
            <a:prstGeom prst="plaque">
              <a:avLst>
                <a:gd name="adj" fmla="val 16171"/>
              </a:avLst>
            </a:prstGeom>
            <a:solidFill>
              <a:srgbClr val="ADD5ED">
                <a:alpha val="30000"/>
              </a:srgb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r>
                <a:rPr lang="zh-CN" altLang="en-US" sz="2000" b="1" dirty="0">
                  <a:solidFill>
                    <a:schemeClr val="tx1"/>
                  </a:solidFill>
                  <a:latin typeface="Arial" panose="020B0604020202020204" pitchFamily="34" charset="0"/>
                  <a:ea typeface="微软雅黑" panose="020B0503020204020204" pitchFamily="34" charset="-122"/>
                </a:rPr>
                <a:t>精密型控制数控车床</a:t>
              </a:r>
              <a:endParaRPr lang="en-GB" sz="2000" b="1" dirty="0">
                <a:solidFill>
                  <a:schemeClr val="tx1"/>
                </a:solidFill>
                <a:latin typeface="Arial" panose="020B0604020202020204" pitchFamily="34" charset="0"/>
                <a:ea typeface="微软雅黑" panose="020B0503020204020204" pitchFamily="34" charset="-122"/>
              </a:endParaRPr>
            </a:p>
          </p:txBody>
        </p:sp>
        <p:cxnSp>
          <p:nvCxnSpPr>
            <p:cNvPr id="25" name="连接符: 肘形 24">
              <a:extLst>
                <a:ext uri="{FF2B5EF4-FFF2-40B4-BE49-F238E27FC236}">
                  <a16:creationId xmlns:a16="http://schemas.microsoft.com/office/drawing/2014/main" id="{78A6EC16-62E1-0F3A-DB8D-0FF5C1AC2051}"/>
                </a:ext>
              </a:extLst>
            </p:cNvPr>
            <p:cNvCxnSpPr>
              <a:cxnSpLocks/>
              <a:endCxn id="24" idx="1"/>
            </p:cNvCxnSpPr>
            <p:nvPr/>
          </p:nvCxnSpPr>
          <p:spPr>
            <a:xfrm rot="16200000" flipH="1">
              <a:off x="5947246" y="4429306"/>
              <a:ext cx="1083824" cy="696454"/>
            </a:xfrm>
            <a:prstGeom prst="bentConnector2">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6" name="缺角矩形 25">
              <a:extLst>
                <a:ext uri="{FF2B5EF4-FFF2-40B4-BE49-F238E27FC236}">
                  <a16:creationId xmlns:a16="http://schemas.microsoft.com/office/drawing/2014/main" id="{975AACEB-A3E2-8682-17B4-DFBC34B5DF96}"/>
                </a:ext>
              </a:extLst>
            </p:cNvPr>
            <p:cNvSpPr/>
            <p:nvPr/>
          </p:nvSpPr>
          <p:spPr>
            <a:xfrm>
              <a:off x="9154965" y="1495950"/>
              <a:ext cx="2197440" cy="991598"/>
            </a:xfrm>
            <a:prstGeom prst="plaque">
              <a:avLst>
                <a:gd name="adj" fmla="val 16171"/>
              </a:avLst>
            </a:prstGeom>
            <a:gradFill>
              <a:gsLst>
                <a:gs pos="50000">
                  <a:srgbClr val="ADD5ED"/>
                </a:gs>
                <a:gs pos="90000">
                  <a:srgbClr val="00B0F0"/>
                </a:gs>
              </a:gsLst>
              <a:lin ang="2700000" scaled="0"/>
            </a:gradFill>
            <a:ln w="57150" cap="rnd">
              <a:noFill/>
              <a:prstDash val="solid"/>
              <a:round/>
            </a:ln>
            <a:effectLst>
              <a:outerShdw blurRad="76200" dist="50800" dir="5400000" algn="ctr" rotWithShape="0">
                <a:schemeClr val="accent5">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p>
              <a:pPr algn="ctr" defTabSz="913765"/>
              <a:r>
                <a:rPr lang="zh-CN" altLang="en-US" sz="2400" b="1" dirty="0">
                  <a:solidFill>
                    <a:srgbClr val="FFFFFF"/>
                  </a:solidFill>
                  <a:latin typeface="Arial" panose="020B0604020202020204" pitchFamily="34" charset="0"/>
                  <a:ea typeface="微软雅黑" panose="020B0503020204020204" pitchFamily="34" charset="-122"/>
                </a:rPr>
                <a:t>按伺服系统的</a:t>
              </a:r>
              <a:endParaRPr lang="en-US" altLang="zh-CN" sz="2400" b="1" dirty="0">
                <a:solidFill>
                  <a:srgbClr val="FFFFFF"/>
                </a:solidFill>
                <a:latin typeface="Arial" panose="020B0604020202020204" pitchFamily="34" charset="0"/>
                <a:ea typeface="微软雅黑" panose="020B0503020204020204" pitchFamily="34" charset="-122"/>
              </a:endParaRPr>
            </a:p>
            <a:p>
              <a:pPr algn="ctr" defTabSz="913765"/>
              <a:r>
                <a:rPr lang="zh-CN" altLang="en-US" sz="2400" b="1" dirty="0">
                  <a:solidFill>
                    <a:srgbClr val="FFFFFF"/>
                  </a:solidFill>
                  <a:latin typeface="Arial" panose="020B0604020202020204" pitchFamily="34" charset="0"/>
                  <a:ea typeface="微软雅黑" panose="020B0503020204020204" pitchFamily="34" charset="-122"/>
                </a:rPr>
                <a:t>控制方式分类</a:t>
              </a:r>
              <a:endParaRPr lang="en-US" sz="2400" b="1" dirty="0">
                <a:solidFill>
                  <a:srgbClr val="FFFFFF"/>
                </a:solidFill>
                <a:latin typeface="Arial" panose="020B0604020202020204" pitchFamily="34" charset="0"/>
                <a:ea typeface="微软雅黑" panose="020B0503020204020204" pitchFamily="34" charset="-122"/>
              </a:endParaRPr>
            </a:p>
          </p:txBody>
        </p:sp>
        <p:sp>
          <p:nvSpPr>
            <p:cNvPr id="27" name="缺角矩形 26">
              <a:extLst>
                <a:ext uri="{FF2B5EF4-FFF2-40B4-BE49-F238E27FC236}">
                  <a16:creationId xmlns:a16="http://schemas.microsoft.com/office/drawing/2014/main" id="{C6DA1D1D-5B7B-7AD1-D528-92697AC8D5F5}"/>
                </a:ext>
              </a:extLst>
            </p:cNvPr>
            <p:cNvSpPr/>
            <p:nvPr/>
          </p:nvSpPr>
          <p:spPr>
            <a:xfrm>
              <a:off x="9638940" y="2748523"/>
              <a:ext cx="1713465" cy="786193"/>
            </a:xfrm>
            <a:prstGeom prst="plaque">
              <a:avLst>
                <a:gd name="adj" fmla="val 16171"/>
              </a:avLst>
            </a:prstGeom>
            <a:solidFill>
              <a:srgbClr val="ADD5ED">
                <a:alpha val="30000"/>
              </a:srgb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r>
                <a:rPr lang="zh-CN" altLang="en-US" sz="2000" b="1" dirty="0">
                  <a:solidFill>
                    <a:schemeClr val="tx1"/>
                  </a:solidFill>
                  <a:latin typeface="Arial" panose="020B0604020202020204" pitchFamily="34" charset="0"/>
                  <a:ea typeface="微软雅黑" panose="020B0503020204020204" pitchFamily="34" charset="-122"/>
                </a:rPr>
                <a:t>开环伺</a:t>
              </a:r>
              <a:endParaRPr lang="en-US" altLang="zh-CN" sz="2000" b="1" dirty="0">
                <a:solidFill>
                  <a:schemeClr val="tx1"/>
                </a:solidFill>
                <a:latin typeface="Arial" panose="020B0604020202020204" pitchFamily="34" charset="0"/>
                <a:ea typeface="微软雅黑" panose="020B0503020204020204" pitchFamily="34" charset="-122"/>
              </a:endParaRPr>
            </a:p>
            <a:p>
              <a:pPr algn="ctr" defTabSz="913765"/>
              <a:r>
                <a:rPr lang="zh-CN" altLang="en-US" sz="2000" b="1" dirty="0">
                  <a:solidFill>
                    <a:schemeClr val="tx1"/>
                  </a:solidFill>
                  <a:latin typeface="Arial" panose="020B0604020202020204" pitchFamily="34" charset="0"/>
                  <a:ea typeface="微软雅黑" panose="020B0503020204020204" pitchFamily="34" charset="-122"/>
                </a:rPr>
                <a:t>服系统</a:t>
              </a:r>
              <a:endParaRPr lang="en-GB" sz="2000" b="1" dirty="0">
                <a:solidFill>
                  <a:schemeClr val="tx1"/>
                </a:solidFill>
                <a:latin typeface="Arial" panose="020B0604020202020204" pitchFamily="34" charset="0"/>
                <a:ea typeface="微软雅黑" panose="020B0503020204020204" pitchFamily="34" charset="-122"/>
              </a:endParaRPr>
            </a:p>
          </p:txBody>
        </p:sp>
        <p:sp>
          <p:nvSpPr>
            <p:cNvPr id="28" name="缺角矩形 27">
              <a:extLst>
                <a:ext uri="{FF2B5EF4-FFF2-40B4-BE49-F238E27FC236}">
                  <a16:creationId xmlns:a16="http://schemas.microsoft.com/office/drawing/2014/main" id="{7EBDFB38-88DF-2EC5-056B-F978D974C72F}"/>
                </a:ext>
              </a:extLst>
            </p:cNvPr>
            <p:cNvSpPr/>
            <p:nvPr/>
          </p:nvSpPr>
          <p:spPr>
            <a:xfrm>
              <a:off x="9638941" y="3832345"/>
              <a:ext cx="1713464" cy="786193"/>
            </a:xfrm>
            <a:prstGeom prst="plaque">
              <a:avLst>
                <a:gd name="adj" fmla="val 16171"/>
              </a:avLst>
            </a:prstGeom>
            <a:solidFill>
              <a:srgbClr val="ADD5ED">
                <a:alpha val="30000"/>
              </a:srgb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r>
                <a:rPr lang="zh-CN" altLang="en-US" sz="2000" b="1" dirty="0">
                  <a:solidFill>
                    <a:schemeClr val="tx1"/>
                  </a:solidFill>
                  <a:latin typeface="Arial" panose="020B0604020202020204" pitchFamily="34" charset="0"/>
                  <a:ea typeface="微软雅黑" panose="020B0503020204020204" pitchFamily="34" charset="-122"/>
                </a:rPr>
                <a:t>闭环伺</a:t>
              </a:r>
              <a:endParaRPr lang="en-US" altLang="zh-CN" sz="2000" b="1" dirty="0">
                <a:solidFill>
                  <a:schemeClr val="tx1"/>
                </a:solidFill>
                <a:latin typeface="Arial" panose="020B0604020202020204" pitchFamily="34" charset="0"/>
                <a:ea typeface="微软雅黑" panose="020B0503020204020204" pitchFamily="34" charset="-122"/>
              </a:endParaRPr>
            </a:p>
            <a:p>
              <a:pPr algn="ctr" defTabSz="913765"/>
              <a:r>
                <a:rPr lang="zh-CN" altLang="en-US" sz="2000" b="1" dirty="0">
                  <a:solidFill>
                    <a:schemeClr val="tx1"/>
                  </a:solidFill>
                  <a:latin typeface="Arial" panose="020B0604020202020204" pitchFamily="34" charset="0"/>
                  <a:ea typeface="微软雅黑" panose="020B0503020204020204" pitchFamily="34" charset="-122"/>
                </a:rPr>
                <a:t>服系统</a:t>
              </a:r>
              <a:endParaRPr lang="en-GB" altLang="zh-CN" sz="2000" b="1" dirty="0">
                <a:solidFill>
                  <a:schemeClr val="tx1"/>
                </a:solidFill>
                <a:latin typeface="Arial" panose="020B0604020202020204" pitchFamily="34" charset="0"/>
                <a:ea typeface="微软雅黑" panose="020B0503020204020204" pitchFamily="34" charset="-122"/>
              </a:endParaRPr>
            </a:p>
          </p:txBody>
        </p:sp>
        <p:cxnSp>
          <p:nvCxnSpPr>
            <p:cNvPr id="29" name="连接符: 肘形 28">
              <a:extLst>
                <a:ext uri="{FF2B5EF4-FFF2-40B4-BE49-F238E27FC236}">
                  <a16:creationId xmlns:a16="http://schemas.microsoft.com/office/drawing/2014/main" id="{581D9A92-A4BF-EC12-60A6-276EEE019AE7}"/>
                </a:ext>
              </a:extLst>
            </p:cNvPr>
            <p:cNvCxnSpPr>
              <a:cxnSpLocks/>
              <a:stCxn id="26" idx="1"/>
              <a:endCxn id="27" idx="1"/>
            </p:cNvCxnSpPr>
            <p:nvPr/>
          </p:nvCxnSpPr>
          <p:spPr>
            <a:xfrm rot="10800000" flipH="1" flipV="1">
              <a:off x="9154964" y="1991748"/>
              <a:ext cx="483975" cy="1149871"/>
            </a:xfrm>
            <a:prstGeom prst="bentConnector3">
              <a:avLst>
                <a:gd name="adj1" fmla="val -47234"/>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0" name="连接符: 肘形 29">
              <a:extLst>
                <a:ext uri="{FF2B5EF4-FFF2-40B4-BE49-F238E27FC236}">
                  <a16:creationId xmlns:a16="http://schemas.microsoft.com/office/drawing/2014/main" id="{D1391D48-107F-1626-5CF2-02ED07E7A895}"/>
                </a:ext>
              </a:extLst>
            </p:cNvPr>
            <p:cNvCxnSpPr>
              <a:cxnSpLocks/>
              <a:endCxn id="28" idx="1"/>
            </p:cNvCxnSpPr>
            <p:nvPr/>
          </p:nvCxnSpPr>
          <p:spPr>
            <a:xfrm rot="16200000" flipH="1">
              <a:off x="8748801" y="3335302"/>
              <a:ext cx="1083824" cy="696456"/>
            </a:xfrm>
            <a:prstGeom prst="bentConnector2">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31" name="缺角矩形 30">
              <a:extLst>
                <a:ext uri="{FF2B5EF4-FFF2-40B4-BE49-F238E27FC236}">
                  <a16:creationId xmlns:a16="http://schemas.microsoft.com/office/drawing/2014/main" id="{AB88A85F-B813-837D-40F0-FE469B1A7689}"/>
                </a:ext>
              </a:extLst>
            </p:cNvPr>
            <p:cNvSpPr/>
            <p:nvPr/>
          </p:nvSpPr>
          <p:spPr>
            <a:xfrm>
              <a:off x="9638939" y="4926349"/>
              <a:ext cx="1713465" cy="786193"/>
            </a:xfrm>
            <a:prstGeom prst="plaque">
              <a:avLst>
                <a:gd name="adj" fmla="val 16171"/>
              </a:avLst>
            </a:prstGeom>
            <a:solidFill>
              <a:srgbClr val="ADD5ED">
                <a:alpha val="30000"/>
              </a:srgb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r>
                <a:rPr lang="zh-CN" altLang="en-US" sz="2000" b="1" dirty="0">
                  <a:solidFill>
                    <a:schemeClr val="tx1"/>
                  </a:solidFill>
                  <a:latin typeface="Arial" panose="020B0604020202020204" pitchFamily="34" charset="0"/>
                  <a:ea typeface="微软雅黑" panose="020B0503020204020204" pitchFamily="34" charset="-122"/>
                </a:rPr>
                <a:t>半环伺</a:t>
              </a:r>
              <a:endParaRPr lang="en-US" altLang="zh-CN" sz="2000" b="1" dirty="0">
                <a:solidFill>
                  <a:schemeClr val="tx1"/>
                </a:solidFill>
                <a:latin typeface="Arial" panose="020B0604020202020204" pitchFamily="34" charset="0"/>
                <a:ea typeface="微软雅黑" panose="020B0503020204020204" pitchFamily="34" charset="-122"/>
              </a:endParaRPr>
            </a:p>
            <a:p>
              <a:pPr algn="ctr" defTabSz="913765"/>
              <a:r>
                <a:rPr lang="zh-CN" altLang="en-US" sz="2000" b="1" dirty="0">
                  <a:solidFill>
                    <a:schemeClr val="tx1"/>
                  </a:solidFill>
                  <a:latin typeface="Arial" panose="020B0604020202020204" pitchFamily="34" charset="0"/>
                  <a:ea typeface="微软雅黑" panose="020B0503020204020204" pitchFamily="34" charset="-122"/>
                </a:rPr>
                <a:t>服系统</a:t>
              </a:r>
              <a:endParaRPr lang="en-GB" altLang="zh-CN" sz="2000" b="1" dirty="0">
                <a:solidFill>
                  <a:schemeClr val="tx1"/>
                </a:solidFill>
                <a:latin typeface="Arial" panose="020B0604020202020204" pitchFamily="34" charset="0"/>
                <a:ea typeface="微软雅黑" panose="020B0503020204020204" pitchFamily="34" charset="-122"/>
              </a:endParaRPr>
            </a:p>
          </p:txBody>
        </p:sp>
        <p:cxnSp>
          <p:nvCxnSpPr>
            <p:cNvPr id="32" name="连接符: 肘形 31">
              <a:extLst>
                <a:ext uri="{FF2B5EF4-FFF2-40B4-BE49-F238E27FC236}">
                  <a16:creationId xmlns:a16="http://schemas.microsoft.com/office/drawing/2014/main" id="{10C6023E-48DB-A2AF-4FE4-DBE3F0D6B5AD}"/>
                </a:ext>
              </a:extLst>
            </p:cNvPr>
            <p:cNvCxnSpPr>
              <a:cxnSpLocks/>
              <a:endCxn id="31" idx="1"/>
            </p:cNvCxnSpPr>
            <p:nvPr/>
          </p:nvCxnSpPr>
          <p:spPr>
            <a:xfrm rot="16200000" flipH="1">
              <a:off x="8748800" y="4429307"/>
              <a:ext cx="1083824" cy="696454"/>
            </a:xfrm>
            <a:prstGeom prst="bentConnector2">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515827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5" name="标题 1">
            <a:extLst>
              <a:ext uri="{FF2B5EF4-FFF2-40B4-BE49-F238E27FC236}">
                <a16:creationId xmlns:a16="http://schemas.microsoft.com/office/drawing/2014/main" id="{A87934D7-15AC-8125-604F-112823A0AA7B}"/>
              </a:ext>
            </a:extLst>
          </p:cNvPr>
          <p:cNvSpPr txBox="1"/>
          <p:nvPr/>
        </p:nvSpPr>
        <p:spPr>
          <a:xfrm>
            <a:off x="4235382" y="312454"/>
            <a:ext cx="372123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2.1 </a:t>
            </a:r>
            <a:r>
              <a:rPr lang="zh-CN" altLang="en-US" sz="2800" dirty="0">
                <a:latin typeface="+mj-ea"/>
                <a:cs typeface="+mn-ea"/>
                <a:sym typeface="+mn-lt"/>
              </a:rPr>
              <a:t>数控车床认知</a:t>
            </a:r>
          </a:p>
        </p:txBody>
      </p:sp>
      <p:sp>
        <p:nvSpPr>
          <p:cNvPr id="33" name="文本框 32">
            <a:extLst>
              <a:ext uri="{FF2B5EF4-FFF2-40B4-BE49-F238E27FC236}">
                <a16:creationId xmlns:a16="http://schemas.microsoft.com/office/drawing/2014/main" id="{D60A9DB1-745F-8B28-4189-DA74C6CCF27C}"/>
              </a:ext>
            </a:extLst>
          </p:cNvPr>
          <p:cNvSpPr txBox="1"/>
          <p:nvPr/>
        </p:nvSpPr>
        <p:spPr>
          <a:xfrm>
            <a:off x="825785" y="1738544"/>
            <a:ext cx="3721235"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1. </a:t>
            </a:r>
            <a:r>
              <a:rPr lang="zh-CN" altLang="en-US" sz="2000" b="1" dirty="0">
                <a:solidFill>
                  <a:schemeClr val="accent1"/>
                </a:solidFill>
                <a:cs typeface="+mn-ea"/>
                <a:sym typeface="+mn-lt"/>
              </a:rPr>
              <a:t>按车床主轴的配置形式分类</a:t>
            </a:r>
            <a:endParaRPr lang="en-US" altLang="zh-CN" sz="2000" b="1" dirty="0">
              <a:solidFill>
                <a:schemeClr val="accent1"/>
              </a:solidFill>
              <a:cs typeface="+mn-ea"/>
              <a:sym typeface="+mn-lt"/>
            </a:endParaRPr>
          </a:p>
        </p:txBody>
      </p:sp>
      <p:sp>
        <p:nvSpPr>
          <p:cNvPr id="34" name="文本占位符 5">
            <a:extLst>
              <a:ext uri="{FF2B5EF4-FFF2-40B4-BE49-F238E27FC236}">
                <a16:creationId xmlns:a16="http://schemas.microsoft.com/office/drawing/2014/main" id="{7C583781-0FDC-075F-06E7-7ED832E60260}"/>
              </a:ext>
            </a:extLst>
          </p:cNvPr>
          <p:cNvSpPr txBox="1"/>
          <p:nvPr/>
        </p:nvSpPr>
        <p:spPr>
          <a:xfrm>
            <a:off x="825785" y="2191910"/>
            <a:ext cx="10522817" cy="198599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None/>
            </a:pPr>
            <a:r>
              <a:rPr lang="zh-CN" altLang="en-US" dirty="0">
                <a:solidFill>
                  <a:srgbClr val="221E1F"/>
                </a:solidFill>
                <a:latin typeface="方正书宋"/>
              </a:rPr>
              <a:t>（</a:t>
            </a:r>
            <a:r>
              <a:rPr lang="en-US" altLang="zh-CN" dirty="0">
                <a:solidFill>
                  <a:srgbClr val="221E1F"/>
                </a:solidFill>
                <a:latin typeface="方正书宋"/>
              </a:rPr>
              <a:t>1</a:t>
            </a:r>
            <a:r>
              <a:rPr lang="zh-CN" altLang="en-US" dirty="0">
                <a:solidFill>
                  <a:srgbClr val="221E1F"/>
                </a:solidFill>
                <a:latin typeface="方正书宋"/>
              </a:rPr>
              <a:t>）卧式数控车床：</a:t>
            </a:r>
            <a:endParaRPr lang="en-US" altLang="zh-CN" dirty="0">
              <a:solidFill>
                <a:srgbClr val="221E1F"/>
              </a:solidFill>
              <a:latin typeface="方正书宋"/>
            </a:endParaRPr>
          </a:p>
          <a:p>
            <a:pPr marL="0" indent="0" algn="just">
              <a:lnSpc>
                <a:spcPct val="130000"/>
              </a:lnSpc>
              <a:spcBef>
                <a:spcPts val="0"/>
              </a:spcBef>
              <a:buNone/>
            </a:pPr>
            <a:r>
              <a:rPr lang="en-US" altLang="zh-CN" sz="1800" b="0" i="0" u="none" strike="noStrike" baseline="0" dirty="0">
                <a:solidFill>
                  <a:srgbClr val="221E1F"/>
                </a:solidFill>
                <a:latin typeface="方正书宋"/>
              </a:rPr>
              <a:t>       </a:t>
            </a:r>
            <a:r>
              <a:rPr lang="zh-CN" altLang="en-US" sz="1800" b="0" i="0" u="none" strike="noStrike" baseline="0" dirty="0">
                <a:solidFill>
                  <a:srgbClr val="221E1F"/>
                </a:solidFill>
                <a:latin typeface="方正书宋"/>
              </a:rPr>
              <a:t>车床主轴轴线处于</a:t>
            </a:r>
            <a:r>
              <a:rPr lang="zh-CN" altLang="en-US" sz="1800" b="1" i="0" u="none" strike="noStrike" baseline="0" dirty="0">
                <a:solidFill>
                  <a:srgbClr val="221E1F"/>
                </a:solidFill>
                <a:latin typeface="方正书宋"/>
              </a:rPr>
              <a:t>水平位置</a:t>
            </a:r>
            <a:r>
              <a:rPr lang="zh-CN" altLang="en-US" sz="1800" b="0" i="0" u="none" strike="noStrike" baseline="0" dirty="0">
                <a:solidFill>
                  <a:srgbClr val="221E1F"/>
                </a:solidFill>
                <a:latin typeface="方正书宋"/>
              </a:rPr>
              <a:t>。卧式数控车床又分为</a:t>
            </a:r>
            <a:r>
              <a:rPr lang="zh-CN" altLang="en-US" sz="1800" b="1" i="0" u="none" strike="noStrike" baseline="0" dirty="0">
                <a:solidFill>
                  <a:srgbClr val="221E1F"/>
                </a:solidFill>
                <a:latin typeface="方正书宋"/>
              </a:rPr>
              <a:t>数控水平导轨卧式车床</a:t>
            </a:r>
            <a:r>
              <a:rPr lang="zh-CN" altLang="en-US" sz="1800" b="0" i="0" u="none" strike="noStrike" baseline="0" dirty="0">
                <a:solidFill>
                  <a:srgbClr val="221E1F"/>
                </a:solidFill>
                <a:latin typeface="方正书宋"/>
              </a:rPr>
              <a:t>和</a:t>
            </a:r>
            <a:r>
              <a:rPr lang="zh-CN" altLang="en-US" sz="1800" b="1" i="0" u="none" strike="noStrike" baseline="0" dirty="0">
                <a:solidFill>
                  <a:srgbClr val="221E1F"/>
                </a:solidFill>
                <a:latin typeface="方正书宋"/>
              </a:rPr>
              <a:t>数控倾斜导轨卧式车床</a:t>
            </a:r>
            <a:r>
              <a:rPr lang="zh-CN" altLang="en-US" sz="1800" b="0" i="0" u="none" strike="noStrike" baseline="0" dirty="0">
                <a:solidFill>
                  <a:srgbClr val="221E1F"/>
                </a:solidFill>
                <a:latin typeface="方正书宋"/>
              </a:rPr>
              <a:t>。倾斜导轨结构可以使车床具有更大的刚性，并易于排除切屑。档次较高的数控卧车一般都采用倾斜导轨。</a:t>
            </a:r>
          </a:p>
          <a:p>
            <a:pPr marL="0" indent="0" algn="just">
              <a:lnSpc>
                <a:spcPct val="130000"/>
              </a:lnSpc>
              <a:buNone/>
            </a:pP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2</a:t>
            </a:r>
            <a:r>
              <a:rPr lang="zh-CN" altLang="en-US" sz="1800" b="0" i="0" u="none" strike="noStrike" baseline="0" dirty="0">
                <a:solidFill>
                  <a:srgbClr val="221E1F"/>
                </a:solidFill>
                <a:latin typeface="方正书宋"/>
              </a:rPr>
              <a:t>）立式数控车床：车床主轴轴线</a:t>
            </a:r>
            <a:r>
              <a:rPr lang="zh-CN" altLang="en-US" sz="1800" b="1" i="0" u="none" strike="noStrike" baseline="0" dirty="0">
                <a:solidFill>
                  <a:srgbClr val="221E1F"/>
                </a:solidFill>
                <a:latin typeface="方正书宋"/>
              </a:rPr>
              <a:t>垂直于水平面</a:t>
            </a:r>
            <a:r>
              <a:rPr lang="zh-CN" altLang="en-US" sz="1800" b="0" i="0" u="none" strike="noStrike" baseline="0" dirty="0">
                <a:solidFill>
                  <a:srgbClr val="221E1F"/>
                </a:solidFill>
                <a:latin typeface="方正书宋"/>
              </a:rPr>
              <a:t>。主要用于加工径向尺寸大、轴向尺寸相对较小的大型复杂工件。</a:t>
            </a:r>
            <a:endParaRPr lang="en-US" altLang="zh-CN" dirty="0">
              <a:solidFill>
                <a:srgbClr val="221E1F"/>
              </a:solidFill>
              <a:latin typeface="方正书宋"/>
            </a:endParaRPr>
          </a:p>
        </p:txBody>
      </p:sp>
      <p:sp>
        <p:nvSpPr>
          <p:cNvPr id="35" name="文本框 34">
            <a:extLst>
              <a:ext uri="{FF2B5EF4-FFF2-40B4-BE49-F238E27FC236}">
                <a16:creationId xmlns:a16="http://schemas.microsoft.com/office/drawing/2014/main" id="{F195886F-8ED8-8985-C3E7-E8F6E080C5B6}"/>
              </a:ext>
            </a:extLst>
          </p:cNvPr>
          <p:cNvSpPr txBox="1"/>
          <p:nvPr/>
        </p:nvSpPr>
        <p:spPr>
          <a:xfrm>
            <a:off x="825785" y="4231159"/>
            <a:ext cx="3721235"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2. </a:t>
            </a:r>
            <a:r>
              <a:rPr lang="zh-CN" altLang="en-US" sz="2000" b="1" dirty="0">
                <a:solidFill>
                  <a:schemeClr val="accent1"/>
                </a:solidFill>
                <a:cs typeface="+mn-ea"/>
                <a:sym typeface="+mn-lt"/>
              </a:rPr>
              <a:t>按数控系统控制的轴数分类</a:t>
            </a:r>
            <a:endParaRPr lang="en-US" altLang="zh-CN" sz="2000" b="1" dirty="0">
              <a:solidFill>
                <a:schemeClr val="accent1"/>
              </a:solidFill>
              <a:cs typeface="+mn-ea"/>
              <a:sym typeface="+mn-lt"/>
            </a:endParaRPr>
          </a:p>
        </p:txBody>
      </p:sp>
      <p:sp>
        <p:nvSpPr>
          <p:cNvPr id="36" name="文本占位符 5">
            <a:extLst>
              <a:ext uri="{FF2B5EF4-FFF2-40B4-BE49-F238E27FC236}">
                <a16:creationId xmlns:a16="http://schemas.microsoft.com/office/drawing/2014/main" id="{AD2402BF-1087-2A8F-FA50-8D679A60893C}"/>
              </a:ext>
            </a:extLst>
          </p:cNvPr>
          <p:cNvSpPr txBox="1"/>
          <p:nvPr/>
        </p:nvSpPr>
        <p:spPr>
          <a:xfrm>
            <a:off x="825784" y="4719347"/>
            <a:ext cx="10522817" cy="164314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1</a:t>
            </a:r>
            <a:r>
              <a:rPr lang="zh-CN" altLang="en-US" sz="1800" b="0" i="0" u="none" strike="noStrike" baseline="0" dirty="0">
                <a:solidFill>
                  <a:srgbClr val="221E1F"/>
                </a:solidFill>
                <a:latin typeface="方正书宋"/>
              </a:rPr>
              <a:t>）两轴控制的数控车床：车床上</a:t>
            </a:r>
            <a:r>
              <a:rPr lang="zh-CN" altLang="en-US" sz="1800" b="1" i="0" u="none" strike="noStrike" baseline="0" dirty="0">
                <a:solidFill>
                  <a:srgbClr val="221E1F"/>
                </a:solidFill>
                <a:latin typeface="方正书宋"/>
              </a:rPr>
              <a:t>只有一个</a:t>
            </a:r>
            <a:r>
              <a:rPr lang="zh-CN" altLang="en-US" sz="1800" b="0" i="0" u="none" strike="noStrike" baseline="0" dirty="0">
                <a:solidFill>
                  <a:srgbClr val="221E1F"/>
                </a:solidFill>
                <a:latin typeface="方正书宋"/>
              </a:rPr>
              <a:t>回转刀架，可实现</a:t>
            </a:r>
            <a:r>
              <a:rPr lang="zh-CN" altLang="en-US" sz="1800" b="1" i="0" u="none" strike="noStrike" baseline="0" dirty="0">
                <a:solidFill>
                  <a:srgbClr val="221E1F"/>
                </a:solidFill>
                <a:latin typeface="方正书宋"/>
              </a:rPr>
              <a:t>两坐标轴</a:t>
            </a:r>
            <a:r>
              <a:rPr lang="zh-CN" altLang="en-US" sz="1800" b="0" i="0" u="none" strike="noStrike" baseline="0" dirty="0">
                <a:solidFill>
                  <a:srgbClr val="221E1F"/>
                </a:solidFill>
                <a:latin typeface="方正书宋"/>
              </a:rPr>
              <a:t>联动控制。</a:t>
            </a:r>
          </a:p>
          <a:p>
            <a:pPr marL="0" indent="0" algn="just">
              <a:lnSpc>
                <a:spcPct val="130000"/>
              </a:lnSpc>
              <a:spcAft>
                <a:spcPts val="1000"/>
              </a:spcAft>
              <a:buNone/>
            </a:pP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2</a:t>
            </a:r>
            <a:r>
              <a:rPr lang="zh-CN" altLang="en-US" sz="1800" b="0" i="0" u="none" strike="noStrike" baseline="0" dirty="0">
                <a:solidFill>
                  <a:srgbClr val="221E1F"/>
                </a:solidFill>
                <a:latin typeface="方正书宋"/>
              </a:rPr>
              <a:t>）四轴控制数控车床：车床上有</a:t>
            </a:r>
            <a:r>
              <a:rPr lang="zh-CN" altLang="en-US" sz="1800" b="1" i="0" u="none" strike="noStrike" baseline="0" dirty="0">
                <a:solidFill>
                  <a:srgbClr val="221E1F"/>
                </a:solidFill>
                <a:latin typeface="方正书宋"/>
              </a:rPr>
              <a:t>两个</a:t>
            </a:r>
            <a:r>
              <a:rPr lang="zh-CN" altLang="en-US" sz="1800" b="0" i="0" u="none" strike="noStrike" baseline="0" dirty="0">
                <a:solidFill>
                  <a:srgbClr val="221E1F"/>
                </a:solidFill>
                <a:latin typeface="方正书宋"/>
              </a:rPr>
              <a:t>回转刀架，可实现</a:t>
            </a:r>
            <a:r>
              <a:rPr lang="zh-CN" altLang="en-US" sz="1800" b="1" i="0" u="none" strike="noStrike" baseline="0" dirty="0">
                <a:solidFill>
                  <a:srgbClr val="221E1F"/>
                </a:solidFill>
                <a:latin typeface="方正书宋"/>
              </a:rPr>
              <a:t>四坐标轴</a:t>
            </a:r>
            <a:r>
              <a:rPr lang="zh-CN" altLang="en-US" sz="1800" b="0" i="0" u="none" strike="noStrike" baseline="0" dirty="0">
                <a:solidFill>
                  <a:srgbClr val="221E1F"/>
                </a:solidFill>
                <a:latin typeface="方正书宋"/>
              </a:rPr>
              <a:t>联动控制。</a:t>
            </a:r>
          </a:p>
          <a:p>
            <a:pPr marL="0" indent="0" algn="just">
              <a:lnSpc>
                <a:spcPct val="130000"/>
              </a:lnSpc>
              <a:spcBef>
                <a:spcPts val="0"/>
              </a:spcBef>
              <a:buNone/>
            </a:pP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3</a:t>
            </a:r>
            <a:r>
              <a:rPr lang="zh-CN" altLang="en-US" sz="1800" b="0" i="0" u="none" strike="noStrike" baseline="0" dirty="0">
                <a:solidFill>
                  <a:srgbClr val="221E1F"/>
                </a:solidFill>
                <a:latin typeface="方正书宋"/>
              </a:rPr>
              <a:t>）多轴控制数控车床：车床上除了控制</a:t>
            </a:r>
            <a:r>
              <a:rPr lang="en-US" altLang="zh-CN" sz="1800" b="1" i="1" u="none" strike="noStrike" baseline="0" dirty="0">
                <a:solidFill>
                  <a:srgbClr val="221E1F"/>
                </a:solidFill>
                <a:latin typeface="Times New Roman" panose="02020603050405020304" pitchFamily="18" charset="0"/>
              </a:rPr>
              <a:t>X</a:t>
            </a:r>
            <a:r>
              <a:rPr lang="zh-CN" altLang="en-US" sz="1800" b="1" i="1" u="none" strike="noStrike" baseline="0" dirty="0">
                <a:solidFill>
                  <a:srgbClr val="221E1F"/>
                </a:solidFill>
                <a:latin typeface="方正书宋"/>
              </a:rPr>
              <a:t>、</a:t>
            </a:r>
            <a:r>
              <a:rPr lang="en-US" altLang="zh-CN" sz="1800" b="1" i="1" u="none" strike="noStrike" baseline="0" dirty="0">
                <a:solidFill>
                  <a:srgbClr val="221E1F"/>
                </a:solidFill>
                <a:latin typeface="Times New Roman" panose="02020603050405020304" pitchFamily="18" charset="0"/>
              </a:rPr>
              <a:t>Z</a:t>
            </a:r>
            <a:r>
              <a:rPr lang="zh-CN" altLang="en-US" sz="1800" b="1" i="0" u="none" strike="noStrike" baseline="0" dirty="0">
                <a:solidFill>
                  <a:srgbClr val="221E1F"/>
                </a:solidFill>
                <a:latin typeface="方正书宋"/>
              </a:rPr>
              <a:t>两坐标轴</a:t>
            </a:r>
            <a:r>
              <a:rPr lang="zh-CN" altLang="en-US" sz="1800" b="0" i="0" u="none" strike="noStrike" baseline="0" dirty="0">
                <a:solidFill>
                  <a:srgbClr val="221E1F"/>
                </a:solidFill>
                <a:latin typeface="方正书宋"/>
              </a:rPr>
              <a:t>外，还可控制其他坐标轴，实现多轴控制，如具有</a:t>
            </a:r>
            <a:r>
              <a:rPr lang="en-US" altLang="zh-CN" sz="1800" b="1" i="1" u="none" strike="noStrike" baseline="0" dirty="0">
                <a:solidFill>
                  <a:srgbClr val="221E1F"/>
                </a:solidFill>
                <a:latin typeface="Times New Roman" panose="02020603050405020304" pitchFamily="18" charset="0"/>
              </a:rPr>
              <a:t>C</a:t>
            </a:r>
            <a:r>
              <a:rPr lang="zh-CN" altLang="en-US" sz="1800" b="1" i="0" u="none" strike="noStrike" baseline="0" dirty="0">
                <a:solidFill>
                  <a:srgbClr val="221E1F"/>
                </a:solidFill>
                <a:latin typeface="方正书宋"/>
              </a:rPr>
              <a:t>轴</a:t>
            </a:r>
            <a:r>
              <a:rPr lang="zh-CN" altLang="en-US" sz="1800" b="0" i="0" u="none" strike="noStrike" baseline="0" dirty="0">
                <a:solidFill>
                  <a:srgbClr val="221E1F"/>
                </a:solidFill>
                <a:latin typeface="方正书宋"/>
              </a:rPr>
              <a:t>控制功能。车削加工中心或柔性制造单元，都具有</a:t>
            </a:r>
            <a:r>
              <a:rPr lang="zh-CN" altLang="en-US" sz="1800" b="1" i="0" u="none" strike="noStrike" baseline="0" dirty="0">
                <a:solidFill>
                  <a:srgbClr val="221E1F"/>
                </a:solidFill>
                <a:latin typeface="方正书宋"/>
              </a:rPr>
              <a:t>多轴控制</a:t>
            </a:r>
            <a:r>
              <a:rPr lang="zh-CN" altLang="en-US" sz="1800" i="0" u="none" strike="noStrike" baseline="0" dirty="0">
                <a:solidFill>
                  <a:srgbClr val="221E1F"/>
                </a:solidFill>
                <a:latin typeface="方正书宋"/>
              </a:rPr>
              <a:t>功能</a:t>
            </a:r>
            <a:r>
              <a:rPr lang="zh-CN" altLang="en-US" sz="1800" b="0" i="0" u="none" strike="noStrike" baseline="0" dirty="0">
                <a:solidFill>
                  <a:srgbClr val="221E1F"/>
                </a:solidFill>
                <a:latin typeface="方正书宋"/>
              </a:rPr>
              <a:t>。</a:t>
            </a:r>
            <a:endParaRPr lang="en-US" altLang="zh-CN" dirty="0">
              <a:solidFill>
                <a:srgbClr val="221E1F"/>
              </a:solidFill>
              <a:latin typeface="方正书宋"/>
            </a:endParaRPr>
          </a:p>
        </p:txBody>
      </p:sp>
      <p:sp>
        <p:nvSpPr>
          <p:cNvPr id="2" name="标题 3">
            <a:extLst>
              <a:ext uri="{FF2B5EF4-FFF2-40B4-BE49-F238E27FC236}">
                <a16:creationId xmlns:a16="http://schemas.microsoft.com/office/drawing/2014/main" id="{EE290675-4F48-0B41-7B6C-B309CEA4D14D}"/>
              </a:ext>
            </a:extLst>
          </p:cNvPr>
          <p:cNvSpPr txBox="1">
            <a:spLocks/>
          </p:cNvSpPr>
          <p:nvPr/>
        </p:nvSpPr>
        <p:spPr>
          <a:xfrm>
            <a:off x="4441826" y="1094383"/>
            <a:ext cx="329935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数控车床的分类</a:t>
            </a:r>
          </a:p>
        </p:txBody>
      </p:sp>
    </p:spTree>
    <p:extLst>
      <p:ext uri="{BB962C8B-B14F-4D97-AF65-F5344CB8AC3E}">
        <p14:creationId xmlns:p14="http://schemas.microsoft.com/office/powerpoint/2010/main" val="14596613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5" name="标题 1">
            <a:extLst>
              <a:ext uri="{FF2B5EF4-FFF2-40B4-BE49-F238E27FC236}">
                <a16:creationId xmlns:a16="http://schemas.microsoft.com/office/drawing/2014/main" id="{A87934D7-15AC-8125-604F-112823A0AA7B}"/>
              </a:ext>
            </a:extLst>
          </p:cNvPr>
          <p:cNvSpPr txBox="1"/>
          <p:nvPr/>
        </p:nvSpPr>
        <p:spPr>
          <a:xfrm>
            <a:off x="4235382" y="312454"/>
            <a:ext cx="372123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2.1 </a:t>
            </a:r>
            <a:r>
              <a:rPr lang="zh-CN" altLang="en-US" sz="2800" dirty="0">
                <a:latin typeface="+mj-ea"/>
                <a:cs typeface="+mn-ea"/>
                <a:sym typeface="+mn-lt"/>
              </a:rPr>
              <a:t>数控车床认知</a:t>
            </a:r>
          </a:p>
        </p:txBody>
      </p:sp>
      <p:sp>
        <p:nvSpPr>
          <p:cNvPr id="33" name="文本框 32">
            <a:extLst>
              <a:ext uri="{FF2B5EF4-FFF2-40B4-BE49-F238E27FC236}">
                <a16:creationId xmlns:a16="http://schemas.microsoft.com/office/drawing/2014/main" id="{D60A9DB1-745F-8B28-4189-DA74C6CCF27C}"/>
              </a:ext>
            </a:extLst>
          </p:cNvPr>
          <p:cNvSpPr txBox="1"/>
          <p:nvPr/>
        </p:nvSpPr>
        <p:spPr>
          <a:xfrm>
            <a:off x="825785" y="1738544"/>
            <a:ext cx="3721235"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3. </a:t>
            </a:r>
            <a:r>
              <a:rPr lang="zh-CN" altLang="en-US" sz="2000" b="1" dirty="0">
                <a:solidFill>
                  <a:schemeClr val="accent1"/>
                </a:solidFill>
                <a:cs typeface="+mn-ea"/>
                <a:sym typeface="+mn-lt"/>
              </a:rPr>
              <a:t>按数控系统的功能分类</a:t>
            </a:r>
            <a:endParaRPr lang="en-US" altLang="zh-CN" sz="2000" b="1" dirty="0">
              <a:solidFill>
                <a:schemeClr val="accent1"/>
              </a:solidFill>
              <a:cs typeface="+mn-ea"/>
              <a:sym typeface="+mn-lt"/>
            </a:endParaRPr>
          </a:p>
        </p:txBody>
      </p:sp>
      <p:sp>
        <p:nvSpPr>
          <p:cNvPr id="34" name="文本占位符 5">
            <a:extLst>
              <a:ext uri="{FF2B5EF4-FFF2-40B4-BE49-F238E27FC236}">
                <a16:creationId xmlns:a16="http://schemas.microsoft.com/office/drawing/2014/main" id="{7C583781-0FDC-075F-06E7-7ED832E60260}"/>
              </a:ext>
            </a:extLst>
          </p:cNvPr>
          <p:cNvSpPr txBox="1"/>
          <p:nvPr/>
        </p:nvSpPr>
        <p:spPr>
          <a:xfrm>
            <a:off x="825785" y="2216197"/>
            <a:ext cx="10522817" cy="391472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None/>
            </a:pPr>
            <a:r>
              <a:rPr lang="zh-CN" altLang="en-US" dirty="0">
                <a:solidFill>
                  <a:srgbClr val="221E1F"/>
                </a:solidFill>
                <a:latin typeface="方正书宋"/>
              </a:rPr>
              <a:t>（</a:t>
            </a:r>
            <a:r>
              <a:rPr lang="en-US" altLang="zh-CN" dirty="0">
                <a:solidFill>
                  <a:srgbClr val="221E1F"/>
                </a:solidFill>
                <a:latin typeface="方正书宋"/>
              </a:rPr>
              <a:t>1</a:t>
            </a:r>
            <a:r>
              <a:rPr lang="zh-CN" altLang="en-US" dirty="0">
                <a:solidFill>
                  <a:srgbClr val="221E1F"/>
                </a:solidFill>
                <a:latin typeface="方正书宋"/>
              </a:rPr>
              <a:t>）</a:t>
            </a:r>
            <a:r>
              <a:rPr lang="zh-CN" altLang="en-US" b="1" dirty="0">
                <a:solidFill>
                  <a:srgbClr val="221E1F"/>
                </a:solidFill>
                <a:latin typeface="方正书宋"/>
              </a:rPr>
              <a:t>经济型数控车床（简易数控车床）：</a:t>
            </a:r>
            <a:endParaRPr lang="en-US" altLang="zh-CN" b="1" dirty="0">
              <a:solidFill>
                <a:srgbClr val="221E1F"/>
              </a:solidFill>
              <a:latin typeface="方正书宋"/>
            </a:endParaRPr>
          </a:p>
          <a:p>
            <a:pPr marL="0" indent="0" algn="just">
              <a:lnSpc>
                <a:spcPct val="130000"/>
              </a:lnSpc>
              <a:spcBef>
                <a:spcPts val="0"/>
              </a:spcBef>
              <a:buNone/>
            </a:pPr>
            <a:r>
              <a:rPr lang="zh-CN" altLang="en-US" sz="1800" b="0" i="0" u="none" strike="noStrike" baseline="0" dirty="0">
                <a:solidFill>
                  <a:srgbClr val="221E1F"/>
                </a:solidFill>
                <a:latin typeface="方正书宋"/>
              </a:rPr>
              <a:t>       一般采用步进电动机驱动的开环伺服系统，具有</a:t>
            </a:r>
            <a:r>
              <a:rPr lang="en-US" altLang="zh-CN" sz="1800" b="0" i="0" u="none" strike="noStrike" baseline="0" dirty="0">
                <a:solidFill>
                  <a:srgbClr val="221E1F"/>
                </a:solidFill>
                <a:latin typeface="方正书宋"/>
              </a:rPr>
              <a:t>CRT</a:t>
            </a:r>
            <a:r>
              <a:rPr lang="zh-CN" altLang="en-US" sz="1800" b="0" i="0" u="none" strike="noStrike" baseline="0" dirty="0">
                <a:solidFill>
                  <a:srgbClr val="221E1F"/>
                </a:solidFill>
                <a:latin typeface="方正书宋"/>
              </a:rPr>
              <a:t>显示、程序存储、程序编辑等功能，加工精度较低，功能较简单。</a:t>
            </a:r>
            <a:endParaRPr lang="en-US" altLang="zh-CN" sz="1800" b="0" i="0" u="none" strike="noStrike" baseline="0" dirty="0">
              <a:solidFill>
                <a:srgbClr val="221E1F"/>
              </a:solidFill>
              <a:latin typeface="方正书宋"/>
            </a:endParaRPr>
          </a:p>
          <a:p>
            <a:pPr marL="0" indent="0" algn="just">
              <a:lnSpc>
                <a:spcPct val="130000"/>
              </a:lnSpc>
              <a:buNone/>
            </a:pP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2</a:t>
            </a:r>
            <a:r>
              <a:rPr lang="zh-CN" altLang="en-US" sz="1800" b="0" i="0" u="none" strike="noStrike" baseline="0" dirty="0">
                <a:solidFill>
                  <a:srgbClr val="221E1F"/>
                </a:solidFill>
                <a:latin typeface="方正书宋"/>
              </a:rPr>
              <a:t>）</a:t>
            </a:r>
            <a:r>
              <a:rPr lang="zh-CN" altLang="en-US" sz="1800" b="1" i="0" u="none" strike="noStrike" baseline="0" dirty="0">
                <a:solidFill>
                  <a:srgbClr val="221E1F"/>
                </a:solidFill>
                <a:latin typeface="方正书宋"/>
              </a:rPr>
              <a:t>全功能型数控车床</a:t>
            </a:r>
            <a:r>
              <a:rPr lang="zh-CN" altLang="en-US" sz="1800" b="0" i="0" u="none" strike="noStrike" baseline="0" dirty="0">
                <a:solidFill>
                  <a:srgbClr val="221E1F"/>
                </a:solidFill>
                <a:latin typeface="方正书宋"/>
              </a:rPr>
              <a:t>：</a:t>
            </a:r>
            <a:endParaRPr lang="en-US" altLang="zh-CN" sz="1800" b="0" i="0" u="none" strike="noStrike" baseline="0" dirty="0">
              <a:solidFill>
                <a:srgbClr val="221E1F"/>
              </a:solidFill>
              <a:latin typeface="方正书宋"/>
            </a:endParaRPr>
          </a:p>
          <a:p>
            <a:pPr marL="0" indent="0" algn="just">
              <a:lnSpc>
                <a:spcPct val="130000"/>
              </a:lnSpc>
              <a:spcBef>
                <a:spcPts val="0"/>
              </a:spcBef>
              <a:buNone/>
            </a:pPr>
            <a:r>
              <a:rPr lang="en-US" altLang="zh-CN" dirty="0">
                <a:solidFill>
                  <a:srgbClr val="221E1F"/>
                </a:solidFill>
                <a:latin typeface="方正书宋"/>
              </a:rPr>
              <a:t>        </a:t>
            </a:r>
            <a:r>
              <a:rPr lang="zh-CN" altLang="en-US" sz="1800" b="0" i="0" u="none" strike="noStrike" baseline="0" dirty="0">
                <a:solidFill>
                  <a:srgbClr val="221E1F"/>
                </a:solidFill>
                <a:latin typeface="方正书宋"/>
              </a:rPr>
              <a:t>较高档次的数控车床，具有刀尖圆弧半径自动补偿、恒线速、倒角、固定循环、螺纹切削、图形显示、用户宏程序等功能，加工能力强，适宜加工精度高、形状复杂、循环周期长、品种多变的单件或中小批量工件的加工。</a:t>
            </a:r>
            <a:endParaRPr lang="en-US" altLang="zh-CN" sz="1800" b="0" i="0" u="none" strike="noStrike" baseline="0" dirty="0">
              <a:solidFill>
                <a:srgbClr val="221E1F"/>
              </a:solidFill>
              <a:latin typeface="方正书宋"/>
            </a:endParaRPr>
          </a:p>
          <a:p>
            <a:pPr marL="0" indent="0" algn="just">
              <a:lnSpc>
                <a:spcPct val="130000"/>
              </a:lnSpc>
              <a:buNone/>
            </a:pPr>
            <a:r>
              <a:rPr lang="zh-CN" altLang="en-US" dirty="0">
                <a:solidFill>
                  <a:srgbClr val="221E1F"/>
                </a:solidFill>
                <a:latin typeface="方正书宋"/>
              </a:rPr>
              <a:t>（</a:t>
            </a:r>
            <a:r>
              <a:rPr lang="en-US" altLang="zh-CN" dirty="0">
                <a:solidFill>
                  <a:srgbClr val="221E1F"/>
                </a:solidFill>
                <a:latin typeface="方正书宋"/>
              </a:rPr>
              <a:t>3</a:t>
            </a:r>
            <a:r>
              <a:rPr lang="zh-CN" altLang="en-US" dirty="0">
                <a:solidFill>
                  <a:srgbClr val="221E1F"/>
                </a:solidFill>
                <a:latin typeface="方正书宋"/>
              </a:rPr>
              <a:t>）</a:t>
            </a:r>
            <a:r>
              <a:rPr lang="zh-CN" altLang="en-US" b="1" dirty="0">
                <a:solidFill>
                  <a:srgbClr val="221E1F"/>
                </a:solidFill>
                <a:latin typeface="方正书宋"/>
              </a:rPr>
              <a:t>精密型数控车床：</a:t>
            </a:r>
            <a:endParaRPr lang="en-US" altLang="zh-CN" b="1" dirty="0">
              <a:solidFill>
                <a:srgbClr val="221E1F"/>
              </a:solidFill>
              <a:latin typeface="方正书宋"/>
            </a:endParaRPr>
          </a:p>
          <a:p>
            <a:pPr marL="0" indent="0" algn="just">
              <a:lnSpc>
                <a:spcPct val="130000"/>
              </a:lnSpc>
              <a:spcBef>
                <a:spcPts val="0"/>
              </a:spcBef>
              <a:buNone/>
            </a:pPr>
            <a:r>
              <a:rPr lang="zh-CN" altLang="en-US" sz="1800" b="0" i="0" u="none" strike="noStrike" baseline="0" dirty="0">
                <a:solidFill>
                  <a:srgbClr val="221E1F"/>
                </a:solidFill>
                <a:latin typeface="方正书宋"/>
              </a:rPr>
              <a:t>       采用闭环控制，不但具有全功能型数控车床的全部功能，而且机械系统的动态响应较快，在数控车床基础上增加其他附加坐标轴。适用于精密和超精密加工。</a:t>
            </a:r>
            <a:endParaRPr lang="en-US" altLang="zh-CN" dirty="0">
              <a:solidFill>
                <a:srgbClr val="221E1F"/>
              </a:solidFill>
              <a:latin typeface="方正书宋"/>
            </a:endParaRPr>
          </a:p>
        </p:txBody>
      </p:sp>
      <p:sp>
        <p:nvSpPr>
          <p:cNvPr id="2" name="标题 3">
            <a:extLst>
              <a:ext uri="{FF2B5EF4-FFF2-40B4-BE49-F238E27FC236}">
                <a16:creationId xmlns:a16="http://schemas.microsoft.com/office/drawing/2014/main" id="{2BF9BF56-D257-0BB2-98C3-D15CBFE8C75D}"/>
              </a:ext>
            </a:extLst>
          </p:cNvPr>
          <p:cNvSpPr txBox="1">
            <a:spLocks/>
          </p:cNvSpPr>
          <p:nvPr/>
        </p:nvSpPr>
        <p:spPr>
          <a:xfrm>
            <a:off x="4441826" y="1094383"/>
            <a:ext cx="329935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数控车床的分类</a:t>
            </a:r>
          </a:p>
        </p:txBody>
      </p:sp>
    </p:spTree>
    <p:extLst>
      <p:ext uri="{BB962C8B-B14F-4D97-AF65-F5344CB8AC3E}">
        <p14:creationId xmlns:p14="http://schemas.microsoft.com/office/powerpoint/2010/main" val="10946080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4235382" y="312454"/>
            <a:ext cx="372123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2.1 </a:t>
            </a:r>
            <a:r>
              <a:rPr lang="zh-CN" altLang="en-US" sz="2800" dirty="0">
                <a:latin typeface="+mj-ea"/>
                <a:cs typeface="+mn-ea"/>
                <a:sym typeface="+mn-lt"/>
              </a:rPr>
              <a:t>数控车床认知</a:t>
            </a:r>
          </a:p>
        </p:txBody>
      </p:sp>
      <p:sp>
        <p:nvSpPr>
          <p:cNvPr id="33" name="文本框 32">
            <a:extLst>
              <a:ext uri="{FF2B5EF4-FFF2-40B4-BE49-F238E27FC236}">
                <a16:creationId xmlns:a16="http://schemas.microsoft.com/office/drawing/2014/main" id="{D60A9DB1-745F-8B28-4189-DA74C6CCF27C}"/>
              </a:ext>
            </a:extLst>
          </p:cNvPr>
          <p:cNvSpPr txBox="1"/>
          <p:nvPr/>
        </p:nvSpPr>
        <p:spPr>
          <a:xfrm>
            <a:off x="825785" y="1738544"/>
            <a:ext cx="3721235"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4. </a:t>
            </a:r>
            <a:r>
              <a:rPr lang="zh-CN" altLang="en-US" sz="2000" b="1" dirty="0">
                <a:solidFill>
                  <a:schemeClr val="accent1"/>
                </a:solidFill>
                <a:cs typeface="+mn-ea"/>
                <a:sym typeface="+mn-lt"/>
              </a:rPr>
              <a:t>按伺服系统的控制方式分类</a:t>
            </a:r>
            <a:endParaRPr lang="en-US" altLang="zh-CN" sz="2000" b="1" dirty="0">
              <a:solidFill>
                <a:schemeClr val="accent1"/>
              </a:solidFill>
              <a:cs typeface="+mn-ea"/>
              <a:sym typeface="+mn-lt"/>
            </a:endParaRPr>
          </a:p>
        </p:txBody>
      </p:sp>
      <p:sp>
        <p:nvSpPr>
          <p:cNvPr id="34" name="文本占位符 5">
            <a:extLst>
              <a:ext uri="{FF2B5EF4-FFF2-40B4-BE49-F238E27FC236}">
                <a16:creationId xmlns:a16="http://schemas.microsoft.com/office/drawing/2014/main" id="{7C583781-0FDC-075F-06E7-7ED832E60260}"/>
              </a:ext>
            </a:extLst>
          </p:cNvPr>
          <p:cNvSpPr txBox="1"/>
          <p:nvPr/>
        </p:nvSpPr>
        <p:spPr>
          <a:xfrm>
            <a:off x="825786" y="2216197"/>
            <a:ext cx="2794574"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None/>
            </a:pPr>
            <a:r>
              <a:rPr lang="zh-CN" altLang="en-US" dirty="0">
                <a:solidFill>
                  <a:srgbClr val="221E1F"/>
                </a:solidFill>
                <a:latin typeface="方正书宋"/>
              </a:rPr>
              <a:t>（</a:t>
            </a:r>
            <a:r>
              <a:rPr lang="en-US" altLang="zh-CN" dirty="0">
                <a:solidFill>
                  <a:srgbClr val="221E1F"/>
                </a:solidFill>
                <a:latin typeface="方正书宋"/>
              </a:rPr>
              <a:t>1</a:t>
            </a:r>
            <a:r>
              <a:rPr lang="zh-CN" altLang="en-US" dirty="0">
                <a:solidFill>
                  <a:srgbClr val="221E1F"/>
                </a:solidFill>
                <a:latin typeface="方正书宋"/>
              </a:rPr>
              <a:t>）</a:t>
            </a:r>
            <a:r>
              <a:rPr lang="zh-CN" altLang="en-US" b="1" dirty="0">
                <a:solidFill>
                  <a:srgbClr val="221E1F"/>
                </a:solidFill>
                <a:latin typeface="方正书宋"/>
              </a:rPr>
              <a:t>开环伺服系统</a:t>
            </a:r>
            <a:r>
              <a:rPr lang="zh-CN" altLang="en-US" sz="1800" b="0" i="0" u="none" strike="noStrike" baseline="0" dirty="0">
                <a:solidFill>
                  <a:srgbClr val="221E1F"/>
                </a:solidFill>
                <a:latin typeface="方正书宋"/>
              </a:rPr>
              <a:t>  </a:t>
            </a:r>
            <a:endParaRPr lang="en-US" altLang="zh-CN" sz="1800" b="0" i="0" u="none" strike="noStrike" baseline="0" dirty="0">
              <a:solidFill>
                <a:srgbClr val="221E1F"/>
              </a:solidFill>
              <a:latin typeface="方正书宋"/>
            </a:endParaRPr>
          </a:p>
        </p:txBody>
      </p:sp>
      <p:sp>
        <p:nvSpPr>
          <p:cNvPr id="69" name="文本占位符 5">
            <a:extLst>
              <a:ext uri="{FF2B5EF4-FFF2-40B4-BE49-F238E27FC236}">
                <a16:creationId xmlns:a16="http://schemas.microsoft.com/office/drawing/2014/main" id="{D71B0AB8-7D30-D253-B0A4-9E3652561076}"/>
              </a:ext>
            </a:extLst>
          </p:cNvPr>
          <p:cNvSpPr txBox="1"/>
          <p:nvPr/>
        </p:nvSpPr>
        <p:spPr>
          <a:xfrm>
            <a:off x="820746" y="2669090"/>
            <a:ext cx="10773670" cy="257795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None/>
            </a:pPr>
            <a:r>
              <a:rPr lang="zh-CN" altLang="en-US" b="1" dirty="0">
                <a:solidFill>
                  <a:srgbClr val="221E1F"/>
                </a:solidFill>
                <a:latin typeface="方正书宋"/>
              </a:rPr>
              <a:t>工作原理</a:t>
            </a:r>
            <a:r>
              <a:rPr lang="zh-CN" altLang="en-US" dirty="0">
                <a:solidFill>
                  <a:srgbClr val="221E1F"/>
                </a:solidFill>
                <a:latin typeface="方正书宋"/>
              </a:rPr>
              <a:t>：</a:t>
            </a:r>
            <a:endParaRPr lang="en-US" altLang="zh-CN" dirty="0">
              <a:solidFill>
                <a:srgbClr val="221E1F"/>
              </a:solidFill>
              <a:latin typeface="方正书宋"/>
            </a:endParaRPr>
          </a:p>
          <a:p>
            <a:pPr marL="0" indent="0" algn="just">
              <a:lnSpc>
                <a:spcPct val="130000"/>
              </a:lnSpc>
              <a:spcBef>
                <a:spcPts val="0"/>
              </a:spcBef>
              <a:buNone/>
            </a:pPr>
            <a:r>
              <a:rPr lang="en-US" altLang="zh-CN" sz="1800" b="0" i="0" u="none" strike="noStrike" baseline="0" dirty="0">
                <a:solidFill>
                  <a:srgbClr val="221E1F"/>
                </a:solidFill>
                <a:latin typeface="方正书宋"/>
              </a:rPr>
              <a:t>       </a:t>
            </a:r>
            <a:r>
              <a:rPr lang="zh-CN" altLang="en-US" sz="1800" b="0" i="0" u="none" strike="noStrike" baseline="0" dirty="0">
                <a:solidFill>
                  <a:srgbClr val="221E1F"/>
                </a:solidFill>
                <a:latin typeface="方正书宋"/>
              </a:rPr>
              <a:t>每当数控装置发出一个指令脉冲信号，就使步进电动机的转子旋转一个固定角度，车床工作台移动一定的距离</a:t>
            </a:r>
            <a:r>
              <a:rPr lang="zh-CN" altLang="en-US" dirty="0">
                <a:solidFill>
                  <a:srgbClr val="221E1F"/>
                </a:solidFill>
                <a:latin typeface="方正书宋"/>
              </a:rPr>
              <a:t>。</a:t>
            </a:r>
            <a:endParaRPr lang="en-US" altLang="zh-CN" dirty="0">
              <a:solidFill>
                <a:srgbClr val="221E1F"/>
              </a:solidFill>
              <a:latin typeface="方正书宋"/>
            </a:endParaRPr>
          </a:p>
          <a:p>
            <a:pPr marL="0" indent="0" algn="just">
              <a:lnSpc>
                <a:spcPct val="130000"/>
              </a:lnSpc>
              <a:spcBef>
                <a:spcPts val="0"/>
              </a:spcBef>
              <a:buNone/>
            </a:pPr>
            <a:r>
              <a:rPr lang="zh-CN" altLang="en-US" b="1" dirty="0">
                <a:solidFill>
                  <a:srgbClr val="221E1F"/>
                </a:solidFill>
                <a:latin typeface="方正书宋"/>
              </a:rPr>
              <a:t>特点</a:t>
            </a:r>
            <a:r>
              <a:rPr lang="zh-CN" altLang="en-US" dirty="0">
                <a:solidFill>
                  <a:srgbClr val="221E1F"/>
                </a:solidFill>
                <a:latin typeface="方正书宋"/>
              </a:rPr>
              <a:t>：</a:t>
            </a:r>
            <a:endParaRPr lang="en-US" altLang="zh-CN" dirty="0">
              <a:solidFill>
                <a:srgbClr val="221E1F"/>
              </a:solidFill>
              <a:latin typeface="方正书宋"/>
            </a:endParaRPr>
          </a:p>
          <a:p>
            <a:pPr algn="just">
              <a:lnSpc>
                <a:spcPct val="130000"/>
              </a:lnSpc>
              <a:spcBef>
                <a:spcPts val="0"/>
              </a:spcBef>
              <a:buClr>
                <a:srgbClr val="00B0F0"/>
              </a:buClr>
              <a:buSzPct val="93000"/>
              <a:buFont typeface="Wingdings" panose="05000000000000000000" pitchFamily="2" charset="2"/>
              <a:buChar char="n"/>
            </a:pPr>
            <a:r>
              <a:rPr lang="zh-CN" altLang="en-US" sz="1800" b="0" i="0" u="none" strike="noStrike" baseline="0" dirty="0">
                <a:solidFill>
                  <a:srgbClr val="221E1F"/>
                </a:solidFill>
                <a:latin typeface="方正书宋"/>
              </a:rPr>
              <a:t>开环伺服系统没有工作台位移检测装置，对机械传动精度误差没有补偿和校正；</a:t>
            </a:r>
            <a:endParaRPr lang="en-US" altLang="zh-CN" dirty="0">
              <a:solidFill>
                <a:srgbClr val="221E1F"/>
              </a:solidFill>
              <a:latin typeface="方正书宋"/>
            </a:endParaRPr>
          </a:p>
          <a:p>
            <a:pPr algn="just">
              <a:lnSpc>
                <a:spcPct val="130000"/>
              </a:lnSpc>
              <a:spcBef>
                <a:spcPts val="0"/>
              </a:spcBef>
              <a:buClr>
                <a:srgbClr val="00B0F0"/>
              </a:buClr>
              <a:buSzPct val="93000"/>
              <a:buFont typeface="Wingdings" panose="05000000000000000000" pitchFamily="2" charset="2"/>
              <a:buChar char="n"/>
            </a:pPr>
            <a:r>
              <a:rPr lang="zh-CN" altLang="en-US" sz="1800" b="0" i="0" u="none" strike="noStrike" baseline="0" dirty="0">
                <a:solidFill>
                  <a:srgbClr val="221E1F"/>
                </a:solidFill>
                <a:latin typeface="方正书宋"/>
              </a:rPr>
              <a:t>受步进电动机性能的影响，其速度也受到一定的限制。</a:t>
            </a:r>
            <a:endParaRPr lang="en-US" altLang="zh-CN" dirty="0">
              <a:solidFill>
                <a:srgbClr val="221E1F"/>
              </a:solidFill>
              <a:latin typeface="方正书宋"/>
            </a:endParaRPr>
          </a:p>
          <a:p>
            <a:pPr marL="0" indent="0" algn="just">
              <a:lnSpc>
                <a:spcPct val="130000"/>
              </a:lnSpc>
              <a:spcBef>
                <a:spcPts val="0"/>
              </a:spcBef>
              <a:buNone/>
            </a:pPr>
            <a:endParaRPr lang="en-US" altLang="zh-CN" sz="1800" b="0" i="0" u="none" strike="noStrike" baseline="0" dirty="0">
              <a:solidFill>
                <a:srgbClr val="221E1F"/>
              </a:solidFill>
              <a:latin typeface="方正书宋"/>
            </a:endParaRPr>
          </a:p>
        </p:txBody>
      </p:sp>
      <p:grpSp>
        <p:nvGrpSpPr>
          <p:cNvPr id="3" name="组合 2">
            <a:extLst>
              <a:ext uri="{FF2B5EF4-FFF2-40B4-BE49-F238E27FC236}">
                <a16:creationId xmlns:a16="http://schemas.microsoft.com/office/drawing/2014/main" id="{2409ECB9-B709-5CF5-0CCB-5550FFD32895}"/>
              </a:ext>
            </a:extLst>
          </p:cNvPr>
          <p:cNvGrpSpPr/>
          <p:nvPr/>
        </p:nvGrpSpPr>
        <p:grpSpPr>
          <a:xfrm>
            <a:off x="711934" y="4085003"/>
            <a:ext cx="11207477" cy="2712603"/>
            <a:chOff x="711934" y="4085003"/>
            <a:chExt cx="11207477" cy="2712603"/>
          </a:xfrm>
        </p:grpSpPr>
        <p:grpSp>
          <p:nvGrpSpPr>
            <p:cNvPr id="53" name="组合 52">
              <a:extLst>
                <a:ext uri="{FF2B5EF4-FFF2-40B4-BE49-F238E27FC236}">
                  <a16:creationId xmlns:a16="http://schemas.microsoft.com/office/drawing/2014/main" id="{D05BD50F-8584-3A19-FD48-47B993462800}"/>
                </a:ext>
              </a:extLst>
            </p:cNvPr>
            <p:cNvGrpSpPr/>
            <p:nvPr/>
          </p:nvGrpSpPr>
          <p:grpSpPr>
            <a:xfrm>
              <a:off x="9041317" y="4571745"/>
              <a:ext cx="2878094" cy="1421371"/>
              <a:chOff x="8287608" y="3226163"/>
              <a:chExt cx="2878094" cy="1421371"/>
            </a:xfrm>
          </p:grpSpPr>
          <p:sp>
            <p:nvSpPr>
              <p:cNvPr id="2" name="矩形 1">
                <a:extLst>
                  <a:ext uri="{FF2B5EF4-FFF2-40B4-BE49-F238E27FC236}">
                    <a16:creationId xmlns:a16="http://schemas.microsoft.com/office/drawing/2014/main" id="{B0DA6C29-F413-2E96-D6F1-441593C51451}"/>
                  </a:ext>
                </a:extLst>
              </p:cNvPr>
              <p:cNvSpPr/>
              <p:nvPr/>
            </p:nvSpPr>
            <p:spPr>
              <a:xfrm>
                <a:off x="8287608" y="3990030"/>
                <a:ext cx="452394" cy="42013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17433872-1700-4455-F706-B620F9CD4712}"/>
                  </a:ext>
                </a:extLst>
              </p:cNvPr>
              <p:cNvSpPr/>
              <p:nvPr/>
            </p:nvSpPr>
            <p:spPr>
              <a:xfrm>
                <a:off x="8740002" y="3847949"/>
                <a:ext cx="139700" cy="6978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44DFECC2-B524-264A-F96F-E014591D8C87}"/>
                  </a:ext>
                </a:extLst>
              </p:cNvPr>
              <p:cNvSpPr/>
              <p:nvPr/>
            </p:nvSpPr>
            <p:spPr>
              <a:xfrm>
                <a:off x="9052696" y="3226163"/>
                <a:ext cx="477358" cy="142137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a16="http://schemas.microsoft.com/office/drawing/2014/main" id="{55C355DA-3BA5-EBCF-5ACE-E70ADDB2B679}"/>
                  </a:ext>
                </a:extLst>
              </p:cNvPr>
              <p:cNvCxnSpPr/>
              <p:nvPr/>
            </p:nvCxnSpPr>
            <p:spPr>
              <a:xfrm>
                <a:off x="9113575" y="3492692"/>
                <a:ext cx="3556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27EA2F7C-CCA7-42DE-D31F-FAD3C7A8BAA4}"/>
                  </a:ext>
                </a:extLst>
              </p:cNvPr>
              <p:cNvCxnSpPr/>
              <p:nvPr/>
            </p:nvCxnSpPr>
            <p:spPr>
              <a:xfrm>
                <a:off x="9113575" y="3873692"/>
                <a:ext cx="3556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74A1E3F6-FBF7-5ED1-55D6-3F3815ACA711}"/>
                  </a:ext>
                </a:extLst>
              </p:cNvPr>
              <p:cNvCxnSpPr>
                <a:cxnSpLocks/>
              </p:cNvCxnSpPr>
              <p:nvPr/>
            </p:nvCxnSpPr>
            <p:spPr>
              <a:xfrm>
                <a:off x="9291375" y="3492692"/>
                <a:ext cx="0" cy="381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3317C19D-D4E2-444C-28F9-FB4AC3C12152}"/>
                  </a:ext>
                </a:extLst>
              </p:cNvPr>
              <p:cNvCxnSpPr/>
              <p:nvPr/>
            </p:nvCxnSpPr>
            <p:spPr>
              <a:xfrm>
                <a:off x="9113575" y="4000006"/>
                <a:ext cx="3556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ED4476E-E10E-3466-CF91-D7D092921C3C}"/>
                  </a:ext>
                </a:extLst>
              </p:cNvPr>
              <p:cNvCxnSpPr/>
              <p:nvPr/>
            </p:nvCxnSpPr>
            <p:spPr>
              <a:xfrm>
                <a:off x="9113575" y="4381006"/>
                <a:ext cx="3556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9D044023-6385-E124-2CFE-0A86BF1C880B}"/>
                  </a:ext>
                </a:extLst>
              </p:cNvPr>
              <p:cNvCxnSpPr>
                <a:cxnSpLocks/>
              </p:cNvCxnSpPr>
              <p:nvPr/>
            </p:nvCxnSpPr>
            <p:spPr>
              <a:xfrm>
                <a:off x="9291375" y="4000006"/>
                <a:ext cx="0" cy="381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BB62DEF2-55CC-AA0C-8931-150BB917088D}"/>
                  </a:ext>
                </a:extLst>
              </p:cNvPr>
              <p:cNvCxnSpPr>
                <a:cxnSpLocks/>
              </p:cNvCxnSpPr>
              <p:nvPr/>
            </p:nvCxnSpPr>
            <p:spPr>
              <a:xfrm>
                <a:off x="8874896" y="4196856"/>
                <a:ext cx="4164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B0ECB68B-E850-7233-0304-3F2213310434}"/>
                  </a:ext>
                </a:extLst>
              </p:cNvPr>
              <p:cNvCxnSpPr>
                <a:cxnSpLocks/>
              </p:cNvCxnSpPr>
              <p:nvPr/>
            </p:nvCxnSpPr>
            <p:spPr>
              <a:xfrm>
                <a:off x="9291375" y="3695206"/>
                <a:ext cx="62972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任意多边形: 形状 35">
                <a:extLst>
                  <a:ext uri="{FF2B5EF4-FFF2-40B4-BE49-F238E27FC236}">
                    <a16:creationId xmlns:a16="http://schemas.microsoft.com/office/drawing/2014/main" id="{A1D27C53-8AFD-4C17-B1A8-B34EA072610F}"/>
                  </a:ext>
                </a:extLst>
              </p:cNvPr>
              <p:cNvSpPr/>
              <p:nvPr/>
            </p:nvSpPr>
            <p:spPr>
              <a:xfrm rot="5400000">
                <a:off x="10001373" y="3614393"/>
                <a:ext cx="150608" cy="311150"/>
              </a:xfrm>
              <a:custGeom>
                <a:avLst/>
                <a:gdLst>
                  <a:gd name="connsiteX0" fmla="*/ 0 w 438157"/>
                  <a:gd name="connsiteY0" fmla="*/ 0 h 723900"/>
                  <a:gd name="connsiteX1" fmla="*/ 438150 w 438157"/>
                  <a:gd name="connsiteY1" fmla="*/ 196850 h 723900"/>
                  <a:gd name="connsiteX2" fmla="*/ 6350 w 438157"/>
                  <a:gd name="connsiteY2" fmla="*/ 361950 h 723900"/>
                  <a:gd name="connsiteX3" fmla="*/ 438150 w 438157"/>
                  <a:gd name="connsiteY3" fmla="*/ 539750 h 723900"/>
                  <a:gd name="connsiteX4" fmla="*/ 19050 w 438157"/>
                  <a:gd name="connsiteY4" fmla="*/ 723900 h 723900"/>
                  <a:gd name="connsiteX5" fmla="*/ 19050 w 438157"/>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7" h="723900">
                    <a:moveTo>
                      <a:pt x="0" y="0"/>
                    </a:moveTo>
                    <a:cubicBezTo>
                      <a:pt x="218546" y="68262"/>
                      <a:pt x="437092" y="136525"/>
                      <a:pt x="438150" y="196850"/>
                    </a:cubicBezTo>
                    <a:cubicBezTo>
                      <a:pt x="439208" y="257175"/>
                      <a:pt x="6350" y="304800"/>
                      <a:pt x="6350" y="361950"/>
                    </a:cubicBezTo>
                    <a:cubicBezTo>
                      <a:pt x="6350" y="419100"/>
                      <a:pt x="436033" y="479425"/>
                      <a:pt x="438150" y="539750"/>
                    </a:cubicBezTo>
                    <a:cubicBezTo>
                      <a:pt x="440267" y="600075"/>
                      <a:pt x="19050" y="723900"/>
                      <a:pt x="19050" y="723900"/>
                    </a:cubicBezTo>
                    <a:lnTo>
                      <a:pt x="19050" y="72390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id="{734B33E2-7689-69F7-B413-E11456E4071D}"/>
                  </a:ext>
                </a:extLst>
              </p:cNvPr>
              <p:cNvSpPr/>
              <p:nvPr/>
            </p:nvSpPr>
            <p:spPr>
              <a:xfrm rot="5400000">
                <a:off x="10312523" y="3614393"/>
                <a:ext cx="150608" cy="311150"/>
              </a:xfrm>
              <a:custGeom>
                <a:avLst/>
                <a:gdLst>
                  <a:gd name="connsiteX0" fmla="*/ 0 w 438157"/>
                  <a:gd name="connsiteY0" fmla="*/ 0 h 723900"/>
                  <a:gd name="connsiteX1" fmla="*/ 438150 w 438157"/>
                  <a:gd name="connsiteY1" fmla="*/ 196850 h 723900"/>
                  <a:gd name="connsiteX2" fmla="*/ 6350 w 438157"/>
                  <a:gd name="connsiteY2" fmla="*/ 361950 h 723900"/>
                  <a:gd name="connsiteX3" fmla="*/ 438150 w 438157"/>
                  <a:gd name="connsiteY3" fmla="*/ 539750 h 723900"/>
                  <a:gd name="connsiteX4" fmla="*/ 19050 w 438157"/>
                  <a:gd name="connsiteY4" fmla="*/ 723900 h 723900"/>
                  <a:gd name="connsiteX5" fmla="*/ 19050 w 438157"/>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7" h="723900">
                    <a:moveTo>
                      <a:pt x="0" y="0"/>
                    </a:moveTo>
                    <a:cubicBezTo>
                      <a:pt x="218546" y="68262"/>
                      <a:pt x="437092" y="136525"/>
                      <a:pt x="438150" y="196850"/>
                    </a:cubicBezTo>
                    <a:cubicBezTo>
                      <a:pt x="439208" y="257175"/>
                      <a:pt x="6350" y="304800"/>
                      <a:pt x="6350" y="361950"/>
                    </a:cubicBezTo>
                    <a:cubicBezTo>
                      <a:pt x="6350" y="419100"/>
                      <a:pt x="436033" y="479425"/>
                      <a:pt x="438150" y="539750"/>
                    </a:cubicBezTo>
                    <a:cubicBezTo>
                      <a:pt x="440267" y="600075"/>
                      <a:pt x="19050" y="723900"/>
                      <a:pt x="19050" y="723900"/>
                    </a:cubicBezTo>
                    <a:lnTo>
                      <a:pt x="19050" y="72390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CF2D9782-472E-3CF7-D7FB-FE9464579A97}"/>
                  </a:ext>
                </a:extLst>
              </p:cNvPr>
              <p:cNvSpPr/>
              <p:nvPr/>
            </p:nvSpPr>
            <p:spPr>
              <a:xfrm rot="5400000">
                <a:off x="10623673" y="3619062"/>
                <a:ext cx="150608" cy="311150"/>
              </a:xfrm>
              <a:custGeom>
                <a:avLst/>
                <a:gdLst>
                  <a:gd name="connsiteX0" fmla="*/ 0 w 438157"/>
                  <a:gd name="connsiteY0" fmla="*/ 0 h 723900"/>
                  <a:gd name="connsiteX1" fmla="*/ 438150 w 438157"/>
                  <a:gd name="connsiteY1" fmla="*/ 196850 h 723900"/>
                  <a:gd name="connsiteX2" fmla="*/ 6350 w 438157"/>
                  <a:gd name="connsiteY2" fmla="*/ 361950 h 723900"/>
                  <a:gd name="connsiteX3" fmla="*/ 438150 w 438157"/>
                  <a:gd name="connsiteY3" fmla="*/ 539750 h 723900"/>
                  <a:gd name="connsiteX4" fmla="*/ 19050 w 438157"/>
                  <a:gd name="connsiteY4" fmla="*/ 723900 h 723900"/>
                  <a:gd name="connsiteX5" fmla="*/ 19050 w 438157"/>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7" h="723900">
                    <a:moveTo>
                      <a:pt x="0" y="0"/>
                    </a:moveTo>
                    <a:cubicBezTo>
                      <a:pt x="218546" y="68262"/>
                      <a:pt x="437092" y="136525"/>
                      <a:pt x="438150" y="196850"/>
                    </a:cubicBezTo>
                    <a:cubicBezTo>
                      <a:pt x="439208" y="257175"/>
                      <a:pt x="6350" y="304800"/>
                      <a:pt x="6350" y="361950"/>
                    </a:cubicBezTo>
                    <a:cubicBezTo>
                      <a:pt x="6350" y="419100"/>
                      <a:pt x="436033" y="479425"/>
                      <a:pt x="438150" y="539750"/>
                    </a:cubicBezTo>
                    <a:cubicBezTo>
                      <a:pt x="440267" y="600075"/>
                      <a:pt x="19050" y="723900"/>
                      <a:pt x="19050" y="723900"/>
                    </a:cubicBezTo>
                    <a:lnTo>
                      <a:pt x="19050" y="72390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EA4A6596-5D3A-012E-F228-64C71FBD22BD}"/>
                  </a:ext>
                </a:extLst>
              </p:cNvPr>
              <p:cNvSpPr/>
              <p:nvPr/>
            </p:nvSpPr>
            <p:spPr>
              <a:xfrm rot="5400000">
                <a:off x="10934823" y="3619062"/>
                <a:ext cx="150608" cy="311150"/>
              </a:xfrm>
              <a:custGeom>
                <a:avLst/>
                <a:gdLst>
                  <a:gd name="connsiteX0" fmla="*/ 0 w 438157"/>
                  <a:gd name="connsiteY0" fmla="*/ 0 h 723900"/>
                  <a:gd name="connsiteX1" fmla="*/ 438150 w 438157"/>
                  <a:gd name="connsiteY1" fmla="*/ 196850 h 723900"/>
                  <a:gd name="connsiteX2" fmla="*/ 6350 w 438157"/>
                  <a:gd name="connsiteY2" fmla="*/ 361950 h 723900"/>
                  <a:gd name="connsiteX3" fmla="*/ 438150 w 438157"/>
                  <a:gd name="connsiteY3" fmla="*/ 539750 h 723900"/>
                  <a:gd name="connsiteX4" fmla="*/ 19050 w 438157"/>
                  <a:gd name="connsiteY4" fmla="*/ 723900 h 723900"/>
                  <a:gd name="connsiteX5" fmla="*/ 19050 w 438157"/>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7" h="723900">
                    <a:moveTo>
                      <a:pt x="0" y="0"/>
                    </a:moveTo>
                    <a:cubicBezTo>
                      <a:pt x="218546" y="68262"/>
                      <a:pt x="437092" y="136525"/>
                      <a:pt x="438150" y="196850"/>
                    </a:cubicBezTo>
                    <a:cubicBezTo>
                      <a:pt x="439208" y="257175"/>
                      <a:pt x="6350" y="304800"/>
                      <a:pt x="6350" y="361950"/>
                    </a:cubicBezTo>
                    <a:cubicBezTo>
                      <a:pt x="6350" y="419100"/>
                      <a:pt x="436033" y="479425"/>
                      <a:pt x="438150" y="539750"/>
                    </a:cubicBezTo>
                    <a:cubicBezTo>
                      <a:pt x="440267" y="600075"/>
                      <a:pt x="19050" y="723900"/>
                      <a:pt x="19050" y="723900"/>
                    </a:cubicBezTo>
                    <a:lnTo>
                      <a:pt x="19050" y="72390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a:extLst>
                <a:ext uri="{FF2B5EF4-FFF2-40B4-BE49-F238E27FC236}">
                  <a16:creationId xmlns:a16="http://schemas.microsoft.com/office/drawing/2014/main" id="{A4E94FF1-E4DC-273D-BD0C-A08FCA191969}"/>
                </a:ext>
              </a:extLst>
            </p:cNvPr>
            <p:cNvGrpSpPr/>
            <p:nvPr/>
          </p:nvGrpSpPr>
          <p:grpSpPr>
            <a:xfrm>
              <a:off x="6280482" y="5119846"/>
              <a:ext cx="1478348" cy="802262"/>
              <a:chOff x="6223936" y="3845272"/>
              <a:chExt cx="1478348" cy="802262"/>
            </a:xfrm>
          </p:grpSpPr>
          <p:sp>
            <p:nvSpPr>
              <p:cNvPr id="43" name="矩形 42">
                <a:extLst>
                  <a:ext uri="{FF2B5EF4-FFF2-40B4-BE49-F238E27FC236}">
                    <a16:creationId xmlns:a16="http://schemas.microsoft.com/office/drawing/2014/main" id="{7D349ECA-EA71-5478-1108-B791288991CF}"/>
                  </a:ext>
                </a:extLst>
              </p:cNvPr>
              <p:cNvSpPr/>
              <p:nvPr/>
            </p:nvSpPr>
            <p:spPr>
              <a:xfrm>
                <a:off x="6223936" y="3845272"/>
                <a:ext cx="1478348" cy="8022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id="{B0CF1253-FFB5-8D43-C274-403656AA2D8B}"/>
                  </a:ext>
                </a:extLst>
              </p:cNvPr>
              <p:cNvSpPr txBox="1"/>
              <p:nvPr/>
            </p:nvSpPr>
            <p:spPr>
              <a:xfrm>
                <a:off x="6270376" y="3924488"/>
                <a:ext cx="1397291" cy="646331"/>
              </a:xfrm>
              <a:prstGeom prst="rect">
                <a:avLst/>
              </a:prstGeom>
              <a:noFill/>
            </p:spPr>
            <p:txBody>
              <a:bodyPr wrap="square">
                <a:spAutoFit/>
              </a:bodyPr>
              <a:lstStyle/>
              <a:p>
                <a:r>
                  <a:rPr lang="zh-CN" altLang="en-US" dirty="0">
                    <a:solidFill>
                      <a:srgbClr val="221E1F"/>
                    </a:solidFill>
                    <a:latin typeface="方正书宋"/>
                  </a:rPr>
                  <a:t>步进电动机</a:t>
                </a:r>
                <a:endParaRPr lang="en-US" altLang="zh-CN" dirty="0">
                  <a:solidFill>
                    <a:srgbClr val="221E1F"/>
                  </a:solidFill>
                  <a:latin typeface="方正书宋"/>
                </a:endParaRPr>
              </a:p>
              <a:p>
                <a:r>
                  <a:rPr lang="zh-CN" altLang="en-US" dirty="0">
                    <a:solidFill>
                      <a:srgbClr val="221E1F"/>
                    </a:solidFill>
                    <a:latin typeface="方正书宋"/>
                  </a:rPr>
                  <a:t>功率放大器</a:t>
                </a:r>
                <a:endParaRPr lang="zh-CN" altLang="en-US" dirty="0"/>
              </a:p>
            </p:txBody>
          </p:sp>
        </p:grpSp>
        <p:sp>
          <p:nvSpPr>
            <p:cNvPr id="46" name="矩形 45">
              <a:extLst>
                <a:ext uri="{FF2B5EF4-FFF2-40B4-BE49-F238E27FC236}">
                  <a16:creationId xmlns:a16="http://schemas.microsoft.com/office/drawing/2014/main" id="{2D8E31B4-6F18-6A18-5D49-CC5C71B84B07}"/>
                </a:ext>
              </a:extLst>
            </p:cNvPr>
            <p:cNvSpPr/>
            <p:nvPr/>
          </p:nvSpPr>
          <p:spPr>
            <a:xfrm>
              <a:off x="3496208" y="5245312"/>
              <a:ext cx="1478348" cy="524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id="{1BADD380-A76F-6849-FD62-654EE8FDBCF7}"/>
                </a:ext>
              </a:extLst>
            </p:cNvPr>
            <p:cNvSpPr txBox="1"/>
            <p:nvPr/>
          </p:nvSpPr>
          <p:spPr>
            <a:xfrm>
              <a:off x="3553826" y="5323513"/>
              <a:ext cx="1397291" cy="369332"/>
            </a:xfrm>
            <a:prstGeom prst="rect">
              <a:avLst/>
            </a:prstGeom>
            <a:noFill/>
          </p:spPr>
          <p:txBody>
            <a:bodyPr wrap="square">
              <a:spAutoFit/>
            </a:bodyPr>
            <a:lstStyle/>
            <a:p>
              <a:r>
                <a:rPr lang="zh-CN" altLang="en-US" dirty="0">
                  <a:solidFill>
                    <a:srgbClr val="221E1F"/>
                  </a:solidFill>
                  <a:latin typeface="方正书宋"/>
                </a:rPr>
                <a:t>环形分配器</a:t>
              </a:r>
              <a:endParaRPr lang="zh-CN" altLang="en-US" dirty="0"/>
            </a:p>
          </p:txBody>
        </p:sp>
        <p:sp>
          <p:nvSpPr>
            <p:cNvPr id="48" name="矩形 47">
              <a:extLst>
                <a:ext uri="{FF2B5EF4-FFF2-40B4-BE49-F238E27FC236}">
                  <a16:creationId xmlns:a16="http://schemas.microsoft.com/office/drawing/2014/main" id="{45531489-48BE-5AB8-E9C5-E79E80E618A8}"/>
                </a:ext>
              </a:extLst>
            </p:cNvPr>
            <p:cNvSpPr/>
            <p:nvPr/>
          </p:nvSpPr>
          <p:spPr>
            <a:xfrm>
              <a:off x="711934" y="5246493"/>
              <a:ext cx="1478348" cy="524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id="{33A16A0B-4B5C-73E5-C701-075C3D676B0C}"/>
                </a:ext>
              </a:extLst>
            </p:cNvPr>
            <p:cNvSpPr txBox="1"/>
            <p:nvPr/>
          </p:nvSpPr>
          <p:spPr>
            <a:xfrm>
              <a:off x="891774" y="5323951"/>
              <a:ext cx="1118668" cy="369332"/>
            </a:xfrm>
            <a:prstGeom prst="rect">
              <a:avLst/>
            </a:prstGeom>
            <a:noFill/>
          </p:spPr>
          <p:txBody>
            <a:bodyPr wrap="square">
              <a:spAutoFit/>
            </a:bodyPr>
            <a:lstStyle/>
            <a:p>
              <a:r>
                <a:rPr lang="zh-CN" altLang="en-US" dirty="0">
                  <a:solidFill>
                    <a:srgbClr val="221E1F"/>
                  </a:solidFill>
                  <a:latin typeface="方正书宋"/>
                </a:rPr>
                <a:t>数控装置</a:t>
              </a:r>
              <a:endParaRPr lang="zh-CN" altLang="en-US" dirty="0"/>
            </a:p>
          </p:txBody>
        </p:sp>
        <p:cxnSp>
          <p:nvCxnSpPr>
            <p:cNvPr id="50" name="直接箭头连接符 3">
              <a:extLst>
                <a:ext uri="{FF2B5EF4-FFF2-40B4-BE49-F238E27FC236}">
                  <a16:creationId xmlns:a16="http://schemas.microsoft.com/office/drawing/2014/main" id="{FEAD1E9F-9D3A-5E31-8804-B4F02633C292}"/>
                </a:ext>
              </a:extLst>
            </p:cNvPr>
            <p:cNvCxnSpPr>
              <a:cxnSpLocks/>
            </p:cNvCxnSpPr>
            <p:nvPr/>
          </p:nvCxnSpPr>
          <p:spPr>
            <a:xfrm>
              <a:off x="2203976" y="5508617"/>
              <a:ext cx="1274582" cy="0"/>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文本框 51">
              <a:extLst>
                <a:ext uri="{FF2B5EF4-FFF2-40B4-BE49-F238E27FC236}">
                  <a16:creationId xmlns:a16="http://schemas.microsoft.com/office/drawing/2014/main" id="{68C18E83-B6DE-79BA-F764-F6AA47C77E06}"/>
                </a:ext>
              </a:extLst>
            </p:cNvPr>
            <p:cNvSpPr txBox="1"/>
            <p:nvPr/>
          </p:nvSpPr>
          <p:spPr>
            <a:xfrm>
              <a:off x="2281933" y="5097765"/>
              <a:ext cx="1118668" cy="369332"/>
            </a:xfrm>
            <a:prstGeom prst="rect">
              <a:avLst/>
            </a:prstGeom>
            <a:noFill/>
          </p:spPr>
          <p:txBody>
            <a:bodyPr wrap="square">
              <a:spAutoFit/>
            </a:bodyPr>
            <a:lstStyle/>
            <a:p>
              <a:r>
                <a:rPr lang="zh-CN" altLang="en-US" dirty="0">
                  <a:solidFill>
                    <a:srgbClr val="221E1F"/>
                  </a:solidFill>
                  <a:latin typeface="方正书宋"/>
                </a:rPr>
                <a:t>指令脉冲</a:t>
              </a:r>
              <a:endParaRPr lang="zh-CN" altLang="en-US" dirty="0"/>
            </a:p>
          </p:txBody>
        </p:sp>
        <p:cxnSp>
          <p:nvCxnSpPr>
            <p:cNvPr id="55" name="直接箭头连接符 3">
              <a:extLst>
                <a:ext uri="{FF2B5EF4-FFF2-40B4-BE49-F238E27FC236}">
                  <a16:creationId xmlns:a16="http://schemas.microsoft.com/office/drawing/2014/main" id="{4372B654-2B3E-C06F-C47D-266E28DF4F31}"/>
                </a:ext>
              </a:extLst>
            </p:cNvPr>
            <p:cNvCxnSpPr>
              <a:cxnSpLocks/>
            </p:cNvCxnSpPr>
            <p:nvPr/>
          </p:nvCxnSpPr>
          <p:spPr>
            <a:xfrm>
              <a:off x="4992206" y="5536244"/>
              <a:ext cx="1274582" cy="0"/>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3">
              <a:extLst>
                <a:ext uri="{FF2B5EF4-FFF2-40B4-BE49-F238E27FC236}">
                  <a16:creationId xmlns:a16="http://schemas.microsoft.com/office/drawing/2014/main" id="{3A4FF715-190A-4152-E937-7D765C76B4D6}"/>
                </a:ext>
              </a:extLst>
            </p:cNvPr>
            <p:cNvCxnSpPr>
              <a:cxnSpLocks/>
            </p:cNvCxnSpPr>
            <p:nvPr/>
          </p:nvCxnSpPr>
          <p:spPr>
            <a:xfrm>
              <a:off x="7782711" y="5536244"/>
              <a:ext cx="1274582" cy="0"/>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8" name="矩形 57">
              <a:extLst>
                <a:ext uri="{FF2B5EF4-FFF2-40B4-BE49-F238E27FC236}">
                  <a16:creationId xmlns:a16="http://schemas.microsoft.com/office/drawing/2014/main" id="{CA735EC1-6E53-2DA9-625C-98ABD5F6A3E3}"/>
                </a:ext>
              </a:extLst>
            </p:cNvPr>
            <p:cNvSpPr/>
            <p:nvPr/>
          </p:nvSpPr>
          <p:spPr>
            <a:xfrm>
              <a:off x="10895518" y="4085003"/>
              <a:ext cx="951470" cy="524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id="{8B95888B-80C9-3839-BCA3-D43B9DB81BBD}"/>
                </a:ext>
              </a:extLst>
            </p:cNvPr>
            <p:cNvSpPr txBox="1"/>
            <p:nvPr/>
          </p:nvSpPr>
          <p:spPr>
            <a:xfrm>
              <a:off x="10895519" y="4163204"/>
              <a:ext cx="951470" cy="369332"/>
            </a:xfrm>
            <a:prstGeom prst="rect">
              <a:avLst/>
            </a:prstGeom>
            <a:noFill/>
          </p:spPr>
          <p:txBody>
            <a:bodyPr wrap="square">
              <a:spAutoFit/>
            </a:bodyPr>
            <a:lstStyle/>
            <a:p>
              <a:pPr algn="ctr"/>
              <a:r>
                <a:rPr lang="zh-CN" altLang="en-US" dirty="0">
                  <a:solidFill>
                    <a:srgbClr val="221E1F"/>
                  </a:solidFill>
                  <a:latin typeface="方正书宋"/>
                </a:rPr>
                <a:t>工作台</a:t>
              </a:r>
              <a:endParaRPr lang="zh-CN" altLang="en-US" dirty="0"/>
            </a:p>
          </p:txBody>
        </p:sp>
        <p:cxnSp>
          <p:nvCxnSpPr>
            <p:cNvPr id="60" name="直接箭头连接符 3">
              <a:extLst>
                <a:ext uri="{FF2B5EF4-FFF2-40B4-BE49-F238E27FC236}">
                  <a16:creationId xmlns:a16="http://schemas.microsoft.com/office/drawing/2014/main" id="{A2D233F8-72A0-2E63-0019-D1E14C56CA59}"/>
                </a:ext>
              </a:extLst>
            </p:cNvPr>
            <p:cNvCxnSpPr>
              <a:cxnSpLocks/>
            </p:cNvCxnSpPr>
            <p:nvPr/>
          </p:nvCxnSpPr>
          <p:spPr>
            <a:xfrm>
              <a:off x="11371253" y="4609251"/>
              <a:ext cx="0" cy="415774"/>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4" name="矩形 63">
              <a:extLst>
                <a:ext uri="{FF2B5EF4-FFF2-40B4-BE49-F238E27FC236}">
                  <a16:creationId xmlns:a16="http://schemas.microsoft.com/office/drawing/2014/main" id="{1CA42015-B34E-75BA-21F7-FA85C316F2C0}"/>
                </a:ext>
              </a:extLst>
            </p:cNvPr>
            <p:cNvSpPr/>
            <p:nvPr/>
          </p:nvSpPr>
          <p:spPr>
            <a:xfrm>
              <a:off x="6507745" y="6273358"/>
              <a:ext cx="951470" cy="524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a16="http://schemas.microsoft.com/office/drawing/2014/main" id="{02D5C30D-B669-4A23-B857-7CC0D3543097}"/>
                </a:ext>
              </a:extLst>
            </p:cNvPr>
            <p:cNvSpPr txBox="1"/>
            <p:nvPr/>
          </p:nvSpPr>
          <p:spPr>
            <a:xfrm>
              <a:off x="6507745" y="6350816"/>
              <a:ext cx="951470" cy="369332"/>
            </a:xfrm>
            <a:prstGeom prst="rect">
              <a:avLst/>
            </a:prstGeom>
            <a:noFill/>
          </p:spPr>
          <p:txBody>
            <a:bodyPr wrap="square">
              <a:spAutoFit/>
            </a:bodyPr>
            <a:lstStyle/>
            <a:p>
              <a:pPr algn="ctr"/>
              <a:r>
                <a:rPr lang="zh-CN" altLang="en-US" dirty="0">
                  <a:solidFill>
                    <a:srgbClr val="221E1F"/>
                  </a:solidFill>
                  <a:latin typeface="方正书宋"/>
                </a:rPr>
                <a:t>电源</a:t>
              </a:r>
              <a:endParaRPr lang="zh-CN" altLang="en-US" dirty="0"/>
            </a:p>
          </p:txBody>
        </p:sp>
        <p:cxnSp>
          <p:nvCxnSpPr>
            <p:cNvPr id="66" name="直接箭头连接符 3">
              <a:extLst>
                <a:ext uri="{FF2B5EF4-FFF2-40B4-BE49-F238E27FC236}">
                  <a16:creationId xmlns:a16="http://schemas.microsoft.com/office/drawing/2014/main" id="{E4EE24BF-23EE-387B-0E12-A9375E9EADD2}"/>
                </a:ext>
              </a:extLst>
            </p:cNvPr>
            <p:cNvCxnSpPr>
              <a:cxnSpLocks/>
            </p:cNvCxnSpPr>
            <p:nvPr/>
          </p:nvCxnSpPr>
          <p:spPr>
            <a:xfrm flipV="1">
              <a:off x="6983480" y="5918886"/>
              <a:ext cx="0" cy="354472"/>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1" name="矩形 70">
              <a:extLst>
                <a:ext uri="{FF2B5EF4-FFF2-40B4-BE49-F238E27FC236}">
                  <a16:creationId xmlns:a16="http://schemas.microsoft.com/office/drawing/2014/main" id="{499968D0-EC13-442E-4567-4A552423F399}"/>
                </a:ext>
              </a:extLst>
            </p:cNvPr>
            <p:cNvSpPr/>
            <p:nvPr/>
          </p:nvSpPr>
          <p:spPr>
            <a:xfrm>
              <a:off x="8677134" y="6009992"/>
              <a:ext cx="951470" cy="7876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a:extLst>
                <a:ext uri="{FF2B5EF4-FFF2-40B4-BE49-F238E27FC236}">
                  <a16:creationId xmlns:a16="http://schemas.microsoft.com/office/drawing/2014/main" id="{E195C758-24A8-F69C-3167-2A3EB698C04D}"/>
                </a:ext>
              </a:extLst>
            </p:cNvPr>
            <p:cNvSpPr txBox="1"/>
            <p:nvPr/>
          </p:nvSpPr>
          <p:spPr>
            <a:xfrm>
              <a:off x="8677135" y="6088194"/>
              <a:ext cx="951470" cy="646331"/>
            </a:xfrm>
            <a:prstGeom prst="rect">
              <a:avLst/>
            </a:prstGeom>
            <a:noFill/>
          </p:spPr>
          <p:txBody>
            <a:bodyPr wrap="square">
              <a:spAutoFit/>
            </a:bodyPr>
            <a:lstStyle/>
            <a:p>
              <a:pPr algn="ctr"/>
              <a:r>
                <a:rPr lang="zh-CN" altLang="en-US" dirty="0">
                  <a:solidFill>
                    <a:srgbClr val="221E1F"/>
                  </a:solidFill>
                  <a:latin typeface="方正书宋"/>
                </a:rPr>
                <a:t>步进电动机</a:t>
              </a:r>
              <a:endParaRPr lang="zh-CN" altLang="en-US" dirty="0"/>
            </a:p>
          </p:txBody>
        </p:sp>
      </p:grpSp>
      <p:sp>
        <p:nvSpPr>
          <p:cNvPr id="8" name="标题 3">
            <a:extLst>
              <a:ext uri="{FF2B5EF4-FFF2-40B4-BE49-F238E27FC236}">
                <a16:creationId xmlns:a16="http://schemas.microsoft.com/office/drawing/2014/main" id="{5D8CF342-7794-756A-3561-69FA9EC16FE8}"/>
              </a:ext>
            </a:extLst>
          </p:cNvPr>
          <p:cNvSpPr txBox="1">
            <a:spLocks/>
          </p:cNvSpPr>
          <p:nvPr/>
        </p:nvSpPr>
        <p:spPr>
          <a:xfrm>
            <a:off x="4441826" y="1094383"/>
            <a:ext cx="329935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数控车床的分类</a:t>
            </a:r>
          </a:p>
        </p:txBody>
      </p:sp>
    </p:spTree>
    <p:extLst>
      <p:ext uri="{BB962C8B-B14F-4D97-AF65-F5344CB8AC3E}">
        <p14:creationId xmlns:p14="http://schemas.microsoft.com/office/powerpoint/2010/main" val="25497710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4235382" y="312454"/>
            <a:ext cx="372123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2.1 </a:t>
            </a:r>
            <a:r>
              <a:rPr lang="zh-CN" altLang="en-US" sz="2800" dirty="0">
                <a:latin typeface="+mj-ea"/>
                <a:cs typeface="+mn-ea"/>
                <a:sym typeface="+mn-lt"/>
              </a:rPr>
              <a:t>数控车床认知</a:t>
            </a:r>
          </a:p>
        </p:txBody>
      </p:sp>
      <p:sp>
        <p:nvSpPr>
          <p:cNvPr id="33" name="文本框 32">
            <a:extLst>
              <a:ext uri="{FF2B5EF4-FFF2-40B4-BE49-F238E27FC236}">
                <a16:creationId xmlns:a16="http://schemas.microsoft.com/office/drawing/2014/main" id="{D60A9DB1-745F-8B28-4189-DA74C6CCF27C}"/>
              </a:ext>
            </a:extLst>
          </p:cNvPr>
          <p:cNvSpPr txBox="1"/>
          <p:nvPr/>
        </p:nvSpPr>
        <p:spPr>
          <a:xfrm>
            <a:off x="825785" y="1738544"/>
            <a:ext cx="3721235"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4. </a:t>
            </a:r>
            <a:r>
              <a:rPr lang="zh-CN" altLang="en-US" sz="2000" b="1" dirty="0">
                <a:solidFill>
                  <a:schemeClr val="accent1"/>
                </a:solidFill>
                <a:cs typeface="+mn-ea"/>
                <a:sym typeface="+mn-lt"/>
              </a:rPr>
              <a:t>按伺服系统的控制方式分类</a:t>
            </a:r>
            <a:endParaRPr lang="en-US" altLang="zh-CN" sz="2000" b="1" dirty="0">
              <a:solidFill>
                <a:schemeClr val="accent1"/>
              </a:solidFill>
              <a:cs typeface="+mn-ea"/>
              <a:sym typeface="+mn-lt"/>
            </a:endParaRPr>
          </a:p>
        </p:txBody>
      </p:sp>
      <p:sp>
        <p:nvSpPr>
          <p:cNvPr id="34" name="文本占位符 5">
            <a:extLst>
              <a:ext uri="{FF2B5EF4-FFF2-40B4-BE49-F238E27FC236}">
                <a16:creationId xmlns:a16="http://schemas.microsoft.com/office/drawing/2014/main" id="{7C583781-0FDC-075F-06E7-7ED832E60260}"/>
              </a:ext>
            </a:extLst>
          </p:cNvPr>
          <p:cNvSpPr txBox="1"/>
          <p:nvPr/>
        </p:nvSpPr>
        <p:spPr>
          <a:xfrm>
            <a:off x="825786" y="2216197"/>
            <a:ext cx="2794574"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None/>
            </a:pPr>
            <a:r>
              <a:rPr lang="zh-CN" altLang="en-US" dirty="0">
                <a:solidFill>
                  <a:srgbClr val="221E1F"/>
                </a:solidFill>
                <a:latin typeface="方正书宋"/>
              </a:rPr>
              <a:t>（</a:t>
            </a:r>
            <a:r>
              <a:rPr lang="en-US" altLang="zh-CN" dirty="0">
                <a:solidFill>
                  <a:srgbClr val="221E1F"/>
                </a:solidFill>
                <a:latin typeface="方正书宋"/>
              </a:rPr>
              <a:t>2</a:t>
            </a:r>
            <a:r>
              <a:rPr lang="zh-CN" altLang="en-US" dirty="0">
                <a:solidFill>
                  <a:srgbClr val="221E1F"/>
                </a:solidFill>
                <a:latin typeface="方正书宋"/>
              </a:rPr>
              <a:t>）</a:t>
            </a:r>
            <a:r>
              <a:rPr lang="zh-CN" altLang="en-US" b="1" dirty="0">
                <a:solidFill>
                  <a:srgbClr val="221E1F"/>
                </a:solidFill>
                <a:latin typeface="方正书宋"/>
              </a:rPr>
              <a:t>闭环伺服系统</a:t>
            </a:r>
            <a:r>
              <a:rPr lang="zh-CN" altLang="en-US" sz="1800" b="0" i="0" u="none" strike="noStrike" baseline="0" dirty="0">
                <a:solidFill>
                  <a:srgbClr val="221E1F"/>
                </a:solidFill>
                <a:latin typeface="方正书宋"/>
              </a:rPr>
              <a:t>  </a:t>
            </a:r>
            <a:endParaRPr lang="en-US" altLang="zh-CN" sz="1800" b="0" i="0" u="none" strike="noStrike" baseline="0" dirty="0">
              <a:solidFill>
                <a:srgbClr val="221E1F"/>
              </a:solidFill>
              <a:latin typeface="方正书宋"/>
            </a:endParaRPr>
          </a:p>
        </p:txBody>
      </p:sp>
      <p:grpSp>
        <p:nvGrpSpPr>
          <p:cNvPr id="98" name="组合 97">
            <a:extLst>
              <a:ext uri="{FF2B5EF4-FFF2-40B4-BE49-F238E27FC236}">
                <a16:creationId xmlns:a16="http://schemas.microsoft.com/office/drawing/2014/main" id="{97569F9E-327B-2934-37E2-3C0872EDA280}"/>
              </a:ext>
            </a:extLst>
          </p:cNvPr>
          <p:cNvGrpSpPr/>
          <p:nvPr/>
        </p:nvGrpSpPr>
        <p:grpSpPr>
          <a:xfrm>
            <a:off x="1263536" y="4415931"/>
            <a:ext cx="9831505" cy="2264173"/>
            <a:chOff x="2203976" y="4571746"/>
            <a:chExt cx="9831505" cy="2264173"/>
          </a:xfrm>
        </p:grpSpPr>
        <p:sp>
          <p:nvSpPr>
            <p:cNvPr id="2" name="矩形 1">
              <a:extLst>
                <a:ext uri="{FF2B5EF4-FFF2-40B4-BE49-F238E27FC236}">
                  <a16:creationId xmlns:a16="http://schemas.microsoft.com/office/drawing/2014/main" id="{B0DA6C29-F413-2E96-D6F1-441593C51451}"/>
                </a:ext>
              </a:extLst>
            </p:cNvPr>
            <p:cNvSpPr/>
            <p:nvPr/>
          </p:nvSpPr>
          <p:spPr>
            <a:xfrm>
              <a:off x="9196993" y="5336476"/>
              <a:ext cx="424748" cy="42013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17433872-1700-4455-F706-B620F9CD4712}"/>
                </a:ext>
              </a:extLst>
            </p:cNvPr>
            <p:cNvSpPr/>
            <p:nvPr/>
          </p:nvSpPr>
          <p:spPr>
            <a:xfrm>
              <a:off x="9059204" y="5217944"/>
              <a:ext cx="137789" cy="6978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44DFECC2-B524-264A-F96F-E014591D8C87}"/>
                </a:ext>
              </a:extLst>
            </p:cNvPr>
            <p:cNvSpPr/>
            <p:nvPr/>
          </p:nvSpPr>
          <p:spPr>
            <a:xfrm>
              <a:off x="9806405" y="4571746"/>
              <a:ext cx="477358" cy="12337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a:extLst>
                <a:ext uri="{FF2B5EF4-FFF2-40B4-BE49-F238E27FC236}">
                  <a16:creationId xmlns:a16="http://schemas.microsoft.com/office/drawing/2014/main" id="{BB62DEF2-55CC-AA0C-8931-150BB917088D}"/>
                </a:ext>
              </a:extLst>
            </p:cNvPr>
            <p:cNvCxnSpPr>
              <a:cxnSpLocks/>
            </p:cNvCxnSpPr>
            <p:nvPr/>
          </p:nvCxnSpPr>
          <p:spPr>
            <a:xfrm>
              <a:off x="9628605" y="5542438"/>
              <a:ext cx="177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B0ECB68B-E850-7233-0304-3F2213310434}"/>
                </a:ext>
              </a:extLst>
            </p:cNvPr>
            <p:cNvCxnSpPr>
              <a:cxnSpLocks/>
            </p:cNvCxnSpPr>
            <p:nvPr/>
          </p:nvCxnSpPr>
          <p:spPr>
            <a:xfrm>
              <a:off x="10225505" y="5536244"/>
              <a:ext cx="4091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D741B210-C353-B6DF-4414-B5FD9214E664}"/>
                </a:ext>
              </a:extLst>
            </p:cNvPr>
            <p:cNvGrpSpPr/>
            <p:nvPr/>
          </p:nvGrpSpPr>
          <p:grpSpPr>
            <a:xfrm>
              <a:off x="10634663" y="5522776"/>
              <a:ext cx="1244600" cy="155277"/>
              <a:chOff x="10674811" y="5040246"/>
              <a:chExt cx="1244600" cy="155277"/>
            </a:xfrm>
          </p:grpSpPr>
          <p:sp>
            <p:nvSpPr>
              <p:cNvPr id="36" name="任意多边形: 形状 35">
                <a:extLst>
                  <a:ext uri="{FF2B5EF4-FFF2-40B4-BE49-F238E27FC236}">
                    <a16:creationId xmlns:a16="http://schemas.microsoft.com/office/drawing/2014/main" id="{A1D27C53-8AFD-4C17-B1A8-B34EA072610F}"/>
                  </a:ext>
                </a:extLst>
              </p:cNvPr>
              <p:cNvSpPr/>
              <p:nvPr/>
            </p:nvSpPr>
            <p:spPr>
              <a:xfrm rot="5400000">
                <a:off x="10755082" y="4959975"/>
                <a:ext cx="150608" cy="311150"/>
              </a:xfrm>
              <a:custGeom>
                <a:avLst/>
                <a:gdLst>
                  <a:gd name="connsiteX0" fmla="*/ 0 w 438157"/>
                  <a:gd name="connsiteY0" fmla="*/ 0 h 723900"/>
                  <a:gd name="connsiteX1" fmla="*/ 438150 w 438157"/>
                  <a:gd name="connsiteY1" fmla="*/ 196850 h 723900"/>
                  <a:gd name="connsiteX2" fmla="*/ 6350 w 438157"/>
                  <a:gd name="connsiteY2" fmla="*/ 361950 h 723900"/>
                  <a:gd name="connsiteX3" fmla="*/ 438150 w 438157"/>
                  <a:gd name="connsiteY3" fmla="*/ 539750 h 723900"/>
                  <a:gd name="connsiteX4" fmla="*/ 19050 w 438157"/>
                  <a:gd name="connsiteY4" fmla="*/ 723900 h 723900"/>
                  <a:gd name="connsiteX5" fmla="*/ 19050 w 438157"/>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7" h="723900">
                    <a:moveTo>
                      <a:pt x="0" y="0"/>
                    </a:moveTo>
                    <a:cubicBezTo>
                      <a:pt x="218546" y="68262"/>
                      <a:pt x="437092" y="136525"/>
                      <a:pt x="438150" y="196850"/>
                    </a:cubicBezTo>
                    <a:cubicBezTo>
                      <a:pt x="439208" y="257175"/>
                      <a:pt x="6350" y="304800"/>
                      <a:pt x="6350" y="361950"/>
                    </a:cubicBezTo>
                    <a:cubicBezTo>
                      <a:pt x="6350" y="419100"/>
                      <a:pt x="436033" y="479425"/>
                      <a:pt x="438150" y="539750"/>
                    </a:cubicBezTo>
                    <a:cubicBezTo>
                      <a:pt x="440267" y="600075"/>
                      <a:pt x="19050" y="723900"/>
                      <a:pt x="19050" y="723900"/>
                    </a:cubicBezTo>
                    <a:lnTo>
                      <a:pt x="19050" y="72390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id="{734B33E2-7689-69F7-B413-E11456E4071D}"/>
                  </a:ext>
                </a:extLst>
              </p:cNvPr>
              <p:cNvSpPr/>
              <p:nvPr/>
            </p:nvSpPr>
            <p:spPr>
              <a:xfrm rot="5400000">
                <a:off x="11066232" y="4959975"/>
                <a:ext cx="150608" cy="311150"/>
              </a:xfrm>
              <a:custGeom>
                <a:avLst/>
                <a:gdLst>
                  <a:gd name="connsiteX0" fmla="*/ 0 w 438157"/>
                  <a:gd name="connsiteY0" fmla="*/ 0 h 723900"/>
                  <a:gd name="connsiteX1" fmla="*/ 438150 w 438157"/>
                  <a:gd name="connsiteY1" fmla="*/ 196850 h 723900"/>
                  <a:gd name="connsiteX2" fmla="*/ 6350 w 438157"/>
                  <a:gd name="connsiteY2" fmla="*/ 361950 h 723900"/>
                  <a:gd name="connsiteX3" fmla="*/ 438150 w 438157"/>
                  <a:gd name="connsiteY3" fmla="*/ 539750 h 723900"/>
                  <a:gd name="connsiteX4" fmla="*/ 19050 w 438157"/>
                  <a:gd name="connsiteY4" fmla="*/ 723900 h 723900"/>
                  <a:gd name="connsiteX5" fmla="*/ 19050 w 438157"/>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7" h="723900">
                    <a:moveTo>
                      <a:pt x="0" y="0"/>
                    </a:moveTo>
                    <a:cubicBezTo>
                      <a:pt x="218546" y="68262"/>
                      <a:pt x="437092" y="136525"/>
                      <a:pt x="438150" y="196850"/>
                    </a:cubicBezTo>
                    <a:cubicBezTo>
                      <a:pt x="439208" y="257175"/>
                      <a:pt x="6350" y="304800"/>
                      <a:pt x="6350" y="361950"/>
                    </a:cubicBezTo>
                    <a:cubicBezTo>
                      <a:pt x="6350" y="419100"/>
                      <a:pt x="436033" y="479425"/>
                      <a:pt x="438150" y="539750"/>
                    </a:cubicBezTo>
                    <a:cubicBezTo>
                      <a:pt x="440267" y="600075"/>
                      <a:pt x="19050" y="723900"/>
                      <a:pt x="19050" y="723900"/>
                    </a:cubicBezTo>
                    <a:lnTo>
                      <a:pt x="19050" y="72390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CF2D9782-472E-3CF7-D7FB-FE9464579A97}"/>
                  </a:ext>
                </a:extLst>
              </p:cNvPr>
              <p:cNvSpPr/>
              <p:nvPr/>
            </p:nvSpPr>
            <p:spPr>
              <a:xfrm rot="5400000">
                <a:off x="11377382" y="4964644"/>
                <a:ext cx="150608" cy="311150"/>
              </a:xfrm>
              <a:custGeom>
                <a:avLst/>
                <a:gdLst>
                  <a:gd name="connsiteX0" fmla="*/ 0 w 438157"/>
                  <a:gd name="connsiteY0" fmla="*/ 0 h 723900"/>
                  <a:gd name="connsiteX1" fmla="*/ 438150 w 438157"/>
                  <a:gd name="connsiteY1" fmla="*/ 196850 h 723900"/>
                  <a:gd name="connsiteX2" fmla="*/ 6350 w 438157"/>
                  <a:gd name="connsiteY2" fmla="*/ 361950 h 723900"/>
                  <a:gd name="connsiteX3" fmla="*/ 438150 w 438157"/>
                  <a:gd name="connsiteY3" fmla="*/ 539750 h 723900"/>
                  <a:gd name="connsiteX4" fmla="*/ 19050 w 438157"/>
                  <a:gd name="connsiteY4" fmla="*/ 723900 h 723900"/>
                  <a:gd name="connsiteX5" fmla="*/ 19050 w 438157"/>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7" h="723900">
                    <a:moveTo>
                      <a:pt x="0" y="0"/>
                    </a:moveTo>
                    <a:cubicBezTo>
                      <a:pt x="218546" y="68262"/>
                      <a:pt x="437092" y="136525"/>
                      <a:pt x="438150" y="196850"/>
                    </a:cubicBezTo>
                    <a:cubicBezTo>
                      <a:pt x="439208" y="257175"/>
                      <a:pt x="6350" y="304800"/>
                      <a:pt x="6350" y="361950"/>
                    </a:cubicBezTo>
                    <a:cubicBezTo>
                      <a:pt x="6350" y="419100"/>
                      <a:pt x="436033" y="479425"/>
                      <a:pt x="438150" y="539750"/>
                    </a:cubicBezTo>
                    <a:cubicBezTo>
                      <a:pt x="440267" y="600075"/>
                      <a:pt x="19050" y="723900"/>
                      <a:pt x="19050" y="723900"/>
                    </a:cubicBezTo>
                    <a:lnTo>
                      <a:pt x="19050" y="72390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EA4A6596-5D3A-012E-F228-64C71FBD22BD}"/>
                  </a:ext>
                </a:extLst>
              </p:cNvPr>
              <p:cNvSpPr/>
              <p:nvPr/>
            </p:nvSpPr>
            <p:spPr>
              <a:xfrm rot="5400000">
                <a:off x="11688532" y="4964644"/>
                <a:ext cx="150608" cy="311150"/>
              </a:xfrm>
              <a:custGeom>
                <a:avLst/>
                <a:gdLst>
                  <a:gd name="connsiteX0" fmla="*/ 0 w 438157"/>
                  <a:gd name="connsiteY0" fmla="*/ 0 h 723900"/>
                  <a:gd name="connsiteX1" fmla="*/ 438150 w 438157"/>
                  <a:gd name="connsiteY1" fmla="*/ 196850 h 723900"/>
                  <a:gd name="connsiteX2" fmla="*/ 6350 w 438157"/>
                  <a:gd name="connsiteY2" fmla="*/ 361950 h 723900"/>
                  <a:gd name="connsiteX3" fmla="*/ 438150 w 438157"/>
                  <a:gd name="connsiteY3" fmla="*/ 539750 h 723900"/>
                  <a:gd name="connsiteX4" fmla="*/ 19050 w 438157"/>
                  <a:gd name="connsiteY4" fmla="*/ 723900 h 723900"/>
                  <a:gd name="connsiteX5" fmla="*/ 19050 w 438157"/>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7" h="723900">
                    <a:moveTo>
                      <a:pt x="0" y="0"/>
                    </a:moveTo>
                    <a:cubicBezTo>
                      <a:pt x="218546" y="68262"/>
                      <a:pt x="437092" y="136525"/>
                      <a:pt x="438150" y="196850"/>
                    </a:cubicBezTo>
                    <a:cubicBezTo>
                      <a:pt x="439208" y="257175"/>
                      <a:pt x="6350" y="304800"/>
                      <a:pt x="6350" y="361950"/>
                    </a:cubicBezTo>
                    <a:cubicBezTo>
                      <a:pt x="6350" y="419100"/>
                      <a:pt x="436033" y="479425"/>
                      <a:pt x="438150" y="539750"/>
                    </a:cubicBezTo>
                    <a:cubicBezTo>
                      <a:pt x="440267" y="600075"/>
                      <a:pt x="19050" y="723900"/>
                      <a:pt x="19050" y="723900"/>
                    </a:cubicBezTo>
                    <a:lnTo>
                      <a:pt x="19050" y="72390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a:extLst>
                <a:ext uri="{FF2B5EF4-FFF2-40B4-BE49-F238E27FC236}">
                  <a16:creationId xmlns:a16="http://schemas.microsoft.com/office/drawing/2014/main" id="{A4E94FF1-E4DC-273D-BD0C-A08FCA191969}"/>
                </a:ext>
              </a:extLst>
            </p:cNvPr>
            <p:cNvGrpSpPr/>
            <p:nvPr/>
          </p:nvGrpSpPr>
          <p:grpSpPr>
            <a:xfrm>
              <a:off x="6286577" y="5230425"/>
              <a:ext cx="1484193" cy="611638"/>
              <a:chOff x="6230031" y="3955851"/>
              <a:chExt cx="1484193" cy="611638"/>
            </a:xfrm>
          </p:grpSpPr>
          <p:sp>
            <p:nvSpPr>
              <p:cNvPr id="43" name="矩形 42">
                <a:extLst>
                  <a:ext uri="{FF2B5EF4-FFF2-40B4-BE49-F238E27FC236}">
                    <a16:creationId xmlns:a16="http://schemas.microsoft.com/office/drawing/2014/main" id="{7D349ECA-EA71-5478-1108-B791288991CF}"/>
                  </a:ext>
                </a:extLst>
              </p:cNvPr>
              <p:cNvSpPr/>
              <p:nvPr/>
            </p:nvSpPr>
            <p:spPr>
              <a:xfrm>
                <a:off x="6230031" y="3955851"/>
                <a:ext cx="1478348" cy="61163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id="{B0CF1253-FFB5-8D43-C274-403656AA2D8B}"/>
                  </a:ext>
                </a:extLst>
              </p:cNvPr>
              <p:cNvSpPr txBox="1"/>
              <p:nvPr/>
            </p:nvSpPr>
            <p:spPr>
              <a:xfrm>
                <a:off x="6316933" y="4035896"/>
                <a:ext cx="1397291" cy="369332"/>
              </a:xfrm>
              <a:prstGeom prst="rect">
                <a:avLst/>
              </a:prstGeom>
              <a:noFill/>
            </p:spPr>
            <p:txBody>
              <a:bodyPr wrap="square">
                <a:spAutoFit/>
              </a:bodyPr>
              <a:lstStyle/>
              <a:p>
                <a:r>
                  <a:rPr lang="zh-CN" altLang="en-US" dirty="0">
                    <a:solidFill>
                      <a:srgbClr val="221E1F"/>
                    </a:solidFill>
                    <a:latin typeface="方正书宋"/>
                  </a:rPr>
                  <a:t>伺服放大器</a:t>
                </a:r>
                <a:endParaRPr lang="zh-CN" altLang="en-US" dirty="0"/>
              </a:p>
            </p:txBody>
          </p:sp>
        </p:grpSp>
        <p:sp>
          <p:nvSpPr>
            <p:cNvPr id="46" name="矩形 45">
              <a:extLst>
                <a:ext uri="{FF2B5EF4-FFF2-40B4-BE49-F238E27FC236}">
                  <a16:creationId xmlns:a16="http://schemas.microsoft.com/office/drawing/2014/main" id="{2D8E31B4-6F18-6A18-5D49-CC5C71B84B07}"/>
                </a:ext>
              </a:extLst>
            </p:cNvPr>
            <p:cNvSpPr/>
            <p:nvPr/>
          </p:nvSpPr>
          <p:spPr>
            <a:xfrm>
              <a:off x="3496208" y="5245312"/>
              <a:ext cx="1478348" cy="524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id="{1BADD380-A76F-6849-FD62-654EE8FDBCF7}"/>
                </a:ext>
              </a:extLst>
            </p:cNvPr>
            <p:cNvSpPr txBox="1"/>
            <p:nvPr/>
          </p:nvSpPr>
          <p:spPr>
            <a:xfrm>
              <a:off x="3696409" y="5336476"/>
              <a:ext cx="1237540" cy="369332"/>
            </a:xfrm>
            <a:prstGeom prst="rect">
              <a:avLst/>
            </a:prstGeom>
            <a:noFill/>
          </p:spPr>
          <p:txBody>
            <a:bodyPr wrap="square">
              <a:spAutoFit/>
            </a:bodyPr>
            <a:lstStyle/>
            <a:p>
              <a:r>
                <a:rPr lang="zh-CN" altLang="en-US" dirty="0">
                  <a:solidFill>
                    <a:srgbClr val="221E1F"/>
                  </a:solidFill>
                  <a:latin typeface="方正书宋"/>
                </a:rPr>
                <a:t>比较环节</a:t>
              </a:r>
              <a:endParaRPr lang="zh-CN" altLang="en-US" dirty="0"/>
            </a:p>
          </p:txBody>
        </p:sp>
        <p:cxnSp>
          <p:nvCxnSpPr>
            <p:cNvPr id="50" name="直接箭头连接符 3">
              <a:extLst>
                <a:ext uri="{FF2B5EF4-FFF2-40B4-BE49-F238E27FC236}">
                  <a16:creationId xmlns:a16="http://schemas.microsoft.com/office/drawing/2014/main" id="{FEAD1E9F-9D3A-5E31-8804-B4F02633C292}"/>
                </a:ext>
              </a:extLst>
            </p:cNvPr>
            <p:cNvCxnSpPr>
              <a:cxnSpLocks/>
            </p:cNvCxnSpPr>
            <p:nvPr/>
          </p:nvCxnSpPr>
          <p:spPr>
            <a:xfrm>
              <a:off x="2203976" y="5508617"/>
              <a:ext cx="1274582" cy="0"/>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文本框 51">
              <a:extLst>
                <a:ext uri="{FF2B5EF4-FFF2-40B4-BE49-F238E27FC236}">
                  <a16:creationId xmlns:a16="http://schemas.microsoft.com/office/drawing/2014/main" id="{68C18E83-B6DE-79BA-F764-F6AA47C77E06}"/>
                </a:ext>
              </a:extLst>
            </p:cNvPr>
            <p:cNvSpPr txBox="1"/>
            <p:nvPr/>
          </p:nvSpPr>
          <p:spPr>
            <a:xfrm>
              <a:off x="2281933" y="5097765"/>
              <a:ext cx="1118668" cy="369332"/>
            </a:xfrm>
            <a:prstGeom prst="rect">
              <a:avLst/>
            </a:prstGeom>
            <a:noFill/>
          </p:spPr>
          <p:txBody>
            <a:bodyPr wrap="square">
              <a:spAutoFit/>
            </a:bodyPr>
            <a:lstStyle/>
            <a:p>
              <a:r>
                <a:rPr lang="zh-CN" altLang="en-US" dirty="0">
                  <a:solidFill>
                    <a:srgbClr val="221E1F"/>
                  </a:solidFill>
                  <a:latin typeface="方正书宋"/>
                </a:rPr>
                <a:t>给进脉冲</a:t>
              </a:r>
              <a:endParaRPr lang="zh-CN" altLang="en-US" dirty="0"/>
            </a:p>
          </p:txBody>
        </p:sp>
        <p:cxnSp>
          <p:nvCxnSpPr>
            <p:cNvPr id="55" name="直接箭头连接符 3">
              <a:extLst>
                <a:ext uri="{FF2B5EF4-FFF2-40B4-BE49-F238E27FC236}">
                  <a16:creationId xmlns:a16="http://schemas.microsoft.com/office/drawing/2014/main" id="{4372B654-2B3E-C06F-C47D-266E28DF4F31}"/>
                </a:ext>
              </a:extLst>
            </p:cNvPr>
            <p:cNvCxnSpPr>
              <a:cxnSpLocks/>
            </p:cNvCxnSpPr>
            <p:nvPr/>
          </p:nvCxnSpPr>
          <p:spPr>
            <a:xfrm>
              <a:off x="4992206" y="5536244"/>
              <a:ext cx="1274582" cy="0"/>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3">
              <a:extLst>
                <a:ext uri="{FF2B5EF4-FFF2-40B4-BE49-F238E27FC236}">
                  <a16:creationId xmlns:a16="http://schemas.microsoft.com/office/drawing/2014/main" id="{3A4FF715-190A-4152-E937-7D765C76B4D6}"/>
                </a:ext>
              </a:extLst>
            </p:cNvPr>
            <p:cNvCxnSpPr>
              <a:cxnSpLocks/>
            </p:cNvCxnSpPr>
            <p:nvPr/>
          </p:nvCxnSpPr>
          <p:spPr>
            <a:xfrm>
              <a:off x="7782711" y="5536244"/>
              <a:ext cx="1274582" cy="0"/>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8" name="矩形 57">
              <a:extLst>
                <a:ext uri="{FF2B5EF4-FFF2-40B4-BE49-F238E27FC236}">
                  <a16:creationId xmlns:a16="http://schemas.microsoft.com/office/drawing/2014/main" id="{CA735EC1-6E53-2DA9-625C-98ABD5F6A3E3}"/>
                </a:ext>
              </a:extLst>
            </p:cNvPr>
            <p:cNvSpPr/>
            <p:nvPr/>
          </p:nvSpPr>
          <p:spPr>
            <a:xfrm>
              <a:off x="10781228" y="4571746"/>
              <a:ext cx="951470" cy="524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id="{8B95888B-80C9-3839-BCA3-D43B9DB81BBD}"/>
                </a:ext>
              </a:extLst>
            </p:cNvPr>
            <p:cNvSpPr txBox="1"/>
            <p:nvPr/>
          </p:nvSpPr>
          <p:spPr>
            <a:xfrm>
              <a:off x="10781229" y="4649947"/>
              <a:ext cx="951470" cy="369332"/>
            </a:xfrm>
            <a:prstGeom prst="rect">
              <a:avLst/>
            </a:prstGeom>
            <a:noFill/>
          </p:spPr>
          <p:txBody>
            <a:bodyPr wrap="square">
              <a:spAutoFit/>
            </a:bodyPr>
            <a:lstStyle/>
            <a:p>
              <a:pPr algn="ctr"/>
              <a:r>
                <a:rPr lang="zh-CN" altLang="en-US" dirty="0">
                  <a:solidFill>
                    <a:srgbClr val="221E1F"/>
                  </a:solidFill>
                  <a:latin typeface="方正书宋"/>
                </a:rPr>
                <a:t>工作台</a:t>
              </a:r>
              <a:endParaRPr lang="zh-CN" altLang="en-US" dirty="0"/>
            </a:p>
          </p:txBody>
        </p:sp>
        <p:cxnSp>
          <p:nvCxnSpPr>
            <p:cNvPr id="60" name="直接箭头连接符 3">
              <a:extLst>
                <a:ext uri="{FF2B5EF4-FFF2-40B4-BE49-F238E27FC236}">
                  <a16:creationId xmlns:a16="http://schemas.microsoft.com/office/drawing/2014/main" id="{A2D233F8-72A0-2E63-0019-D1E14C56CA59}"/>
                </a:ext>
              </a:extLst>
            </p:cNvPr>
            <p:cNvCxnSpPr>
              <a:cxnSpLocks/>
            </p:cNvCxnSpPr>
            <p:nvPr/>
          </p:nvCxnSpPr>
          <p:spPr>
            <a:xfrm>
              <a:off x="11256963" y="5095994"/>
              <a:ext cx="0" cy="415774"/>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A17FF1A6-609B-5158-F13C-977D826306D4}"/>
                </a:ext>
              </a:extLst>
            </p:cNvPr>
            <p:cNvSpPr/>
            <p:nvPr/>
          </p:nvSpPr>
          <p:spPr>
            <a:xfrm>
              <a:off x="9874711" y="4656595"/>
              <a:ext cx="139700" cy="19639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F2D33FE4-49FB-96FC-CAD1-581CC8F6174F}"/>
                </a:ext>
              </a:extLst>
            </p:cNvPr>
            <p:cNvSpPr/>
            <p:nvPr/>
          </p:nvSpPr>
          <p:spPr>
            <a:xfrm>
              <a:off x="9874711" y="4852988"/>
              <a:ext cx="139700" cy="39232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13EB06FB-22FE-D985-4D37-73164186FA73}"/>
                </a:ext>
              </a:extLst>
            </p:cNvPr>
            <p:cNvSpPr/>
            <p:nvPr/>
          </p:nvSpPr>
          <p:spPr>
            <a:xfrm>
              <a:off x="10085805" y="5105287"/>
              <a:ext cx="139700" cy="19639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87588ED8-CE14-F6E5-5F28-C04CAACCD404}"/>
                </a:ext>
              </a:extLst>
            </p:cNvPr>
            <p:cNvSpPr/>
            <p:nvPr/>
          </p:nvSpPr>
          <p:spPr>
            <a:xfrm>
              <a:off x="10085805" y="5301679"/>
              <a:ext cx="139700" cy="38691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a:extLst>
                <a:ext uri="{FF2B5EF4-FFF2-40B4-BE49-F238E27FC236}">
                  <a16:creationId xmlns:a16="http://schemas.microsoft.com/office/drawing/2014/main" id="{1C04A15A-09BA-EFAD-C33D-41578413DC0B}"/>
                </a:ext>
              </a:extLst>
            </p:cNvPr>
            <p:cNvCxnSpPr>
              <a:cxnSpLocks/>
            </p:cNvCxnSpPr>
            <p:nvPr/>
          </p:nvCxnSpPr>
          <p:spPr>
            <a:xfrm>
              <a:off x="10013805" y="5195937"/>
              <a:ext cx="72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46D44960-76B6-D9A0-3585-EA15D795C601}"/>
                </a:ext>
              </a:extLst>
            </p:cNvPr>
            <p:cNvSpPr txBox="1"/>
            <p:nvPr/>
          </p:nvSpPr>
          <p:spPr>
            <a:xfrm>
              <a:off x="8885603" y="4571746"/>
              <a:ext cx="951470" cy="646331"/>
            </a:xfrm>
            <a:prstGeom prst="rect">
              <a:avLst/>
            </a:prstGeom>
            <a:noFill/>
          </p:spPr>
          <p:txBody>
            <a:bodyPr wrap="square">
              <a:spAutoFit/>
            </a:bodyPr>
            <a:lstStyle/>
            <a:p>
              <a:pPr algn="ctr"/>
              <a:r>
                <a:rPr lang="zh-CN" altLang="en-US" dirty="0">
                  <a:solidFill>
                    <a:srgbClr val="221E1F"/>
                  </a:solidFill>
                  <a:latin typeface="方正书宋"/>
                </a:rPr>
                <a:t>伺服</a:t>
              </a:r>
              <a:endParaRPr lang="en-US" altLang="zh-CN" dirty="0">
                <a:solidFill>
                  <a:srgbClr val="221E1F"/>
                </a:solidFill>
                <a:latin typeface="方正书宋"/>
              </a:endParaRPr>
            </a:p>
            <a:p>
              <a:pPr algn="ctr"/>
              <a:r>
                <a:rPr lang="zh-CN" altLang="en-US" dirty="0">
                  <a:solidFill>
                    <a:srgbClr val="221E1F"/>
                  </a:solidFill>
                  <a:latin typeface="方正书宋"/>
                </a:rPr>
                <a:t>电动机</a:t>
              </a:r>
              <a:endParaRPr lang="zh-CN" altLang="en-US" dirty="0"/>
            </a:p>
          </p:txBody>
        </p:sp>
        <p:cxnSp>
          <p:nvCxnSpPr>
            <p:cNvPr id="80" name="直接连接符 79">
              <a:extLst>
                <a:ext uri="{FF2B5EF4-FFF2-40B4-BE49-F238E27FC236}">
                  <a16:creationId xmlns:a16="http://schemas.microsoft.com/office/drawing/2014/main" id="{8E3603F3-8A0F-E128-D5DA-A68977741DD7}"/>
                </a:ext>
              </a:extLst>
            </p:cNvPr>
            <p:cNvCxnSpPr>
              <a:stCxn id="59" idx="3"/>
            </p:cNvCxnSpPr>
            <p:nvPr/>
          </p:nvCxnSpPr>
          <p:spPr>
            <a:xfrm flipV="1">
              <a:off x="11732699" y="4833870"/>
              <a:ext cx="302782" cy="743"/>
            </a:xfrm>
            <a:prstGeom prst="line">
              <a:avLst/>
            </a:prstGeom>
            <a:ln w="3175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82" name="直接连接符 81">
              <a:extLst>
                <a:ext uri="{FF2B5EF4-FFF2-40B4-BE49-F238E27FC236}">
                  <a16:creationId xmlns:a16="http://schemas.microsoft.com/office/drawing/2014/main" id="{397C7F1F-7F17-3F40-1F72-72FE394E2167}"/>
                </a:ext>
              </a:extLst>
            </p:cNvPr>
            <p:cNvCxnSpPr>
              <a:cxnSpLocks/>
            </p:cNvCxnSpPr>
            <p:nvPr/>
          </p:nvCxnSpPr>
          <p:spPr>
            <a:xfrm>
              <a:off x="12035481" y="4833870"/>
              <a:ext cx="0" cy="1739925"/>
            </a:xfrm>
            <a:prstGeom prst="line">
              <a:avLst/>
            </a:prstGeom>
            <a:ln w="3175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88" name="直接连接符 87">
              <a:extLst>
                <a:ext uri="{FF2B5EF4-FFF2-40B4-BE49-F238E27FC236}">
                  <a16:creationId xmlns:a16="http://schemas.microsoft.com/office/drawing/2014/main" id="{114794FA-A3AB-4384-A45D-DF2225DE1A83}"/>
                </a:ext>
              </a:extLst>
            </p:cNvPr>
            <p:cNvCxnSpPr>
              <a:cxnSpLocks/>
            </p:cNvCxnSpPr>
            <p:nvPr/>
          </p:nvCxnSpPr>
          <p:spPr>
            <a:xfrm flipH="1" flipV="1">
              <a:off x="4220941" y="6559252"/>
              <a:ext cx="7814540" cy="14543"/>
            </a:xfrm>
            <a:prstGeom prst="line">
              <a:avLst/>
            </a:prstGeom>
            <a:ln w="31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592A2EF1-2875-FE23-63BC-8B7042B66775}"/>
                </a:ext>
              </a:extLst>
            </p:cNvPr>
            <p:cNvCxnSpPr>
              <a:cxnSpLocks/>
              <a:stCxn id="46" idx="2"/>
            </p:cNvCxnSpPr>
            <p:nvPr/>
          </p:nvCxnSpPr>
          <p:spPr>
            <a:xfrm flipH="1">
              <a:off x="4220941" y="5769560"/>
              <a:ext cx="14441" cy="789692"/>
            </a:xfrm>
            <a:prstGeom prst="line">
              <a:avLst/>
            </a:prstGeom>
            <a:ln w="28575">
              <a:solidFill>
                <a:schemeClr val="bg1">
                  <a:lumMod val="75000"/>
                </a:schemeClr>
              </a:solidFill>
              <a:headEnd type="triangle"/>
            </a:ln>
          </p:spPr>
          <p:style>
            <a:lnRef idx="1">
              <a:schemeClr val="dk1"/>
            </a:lnRef>
            <a:fillRef idx="0">
              <a:schemeClr val="dk1"/>
            </a:fillRef>
            <a:effectRef idx="0">
              <a:schemeClr val="dk1"/>
            </a:effectRef>
            <a:fontRef idx="minor">
              <a:schemeClr val="tx1"/>
            </a:fontRef>
          </p:style>
        </p:cxnSp>
        <p:sp>
          <p:nvSpPr>
            <p:cNvPr id="92" name="矩形 91">
              <a:extLst>
                <a:ext uri="{FF2B5EF4-FFF2-40B4-BE49-F238E27FC236}">
                  <a16:creationId xmlns:a16="http://schemas.microsoft.com/office/drawing/2014/main" id="{F9867D1D-574D-8C14-D86D-F954FE5A410D}"/>
                </a:ext>
              </a:extLst>
            </p:cNvPr>
            <p:cNvSpPr/>
            <p:nvPr/>
          </p:nvSpPr>
          <p:spPr>
            <a:xfrm>
              <a:off x="7717224" y="6311671"/>
              <a:ext cx="1340069" cy="5242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a:extLst>
                <a:ext uri="{FF2B5EF4-FFF2-40B4-BE49-F238E27FC236}">
                  <a16:creationId xmlns:a16="http://schemas.microsoft.com/office/drawing/2014/main" id="{B942F535-23ED-7FC1-73A2-DDC9E38EB759}"/>
                </a:ext>
              </a:extLst>
            </p:cNvPr>
            <p:cNvSpPr txBox="1"/>
            <p:nvPr/>
          </p:nvSpPr>
          <p:spPr>
            <a:xfrm>
              <a:off x="7817324" y="6389129"/>
              <a:ext cx="1139868" cy="369332"/>
            </a:xfrm>
            <a:prstGeom prst="rect">
              <a:avLst/>
            </a:prstGeom>
            <a:noFill/>
          </p:spPr>
          <p:txBody>
            <a:bodyPr wrap="square">
              <a:spAutoFit/>
            </a:bodyPr>
            <a:lstStyle/>
            <a:p>
              <a:r>
                <a:rPr lang="zh-CN" altLang="en-US" dirty="0">
                  <a:solidFill>
                    <a:srgbClr val="221E1F"/>
                  </a:solidFill>
                  <a:latin typeface="方正书宋"/>
                </a:rPr>
                <a:t>测量装置</a:t>
              </a:r>
              <a:endParaRPr lang="zh-CN" altLang="en-US" dirty="0"/>
            </a:p>
          </p:txBody>
        </p:sp>
      </p:grpSp>
      <p:sp>
        <p:nvSpPr>
          <p:cNvPr id="99" name="文本占位符 5">
            <a:extLst>
              <a:ext uri="{FF2B5EF4-FFF2-40B4-BE49-F238E27FC236}">
                <a16:creationId xmlns:a16="http://schemas.microsoft.com/office/drawing/2014/main" id="{6D415AA4-844C-75A0-091E-D1272AC2016B}"/>
              </a:ext>
            </a:extLst>
          </p:cNvPr>
          <p:cNvSpPr txBox="1"/>
          <p:nvPr/>
        </p:nvSpPr>
        <p:spPr>
          <a:xfrm>
            <a:off x="969115" y="2793309"/>
            <a:ext cx="10773670" cy="149765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None/>
            </a:pPr>
            <a:r>
              <a:rPr lang="zh-CN" altLang="en-US" b="1" dirty="0">
                <a:solidFill>
                  <a:srgbClr val="221E1F"/>
                </a:solidFill>
                <a:latin typeface="方正书宋"/>
              </a:rPr>
              <a:t>工作原理</a:t>
            </a:r>
            <a:r>
              <a:rPr lang="zh-CN" altLang="en-US" dirty="0">
                <a:solidFill>
                  <a:srgbClr val="221E1F"/>
                </a:solidFill>
                <a:latin typeface="方正书宋"/>
              </a:rPr>
              <a:t>：</a:t>
            </a:r>
            <a:endParaRPr lang="en-US" altLang="zh-CN" dirty="0">
              <a:solidFill>
                <a:srgbClr val="221E1F"/>
              </a:solidFill>
              <a:latin typeface="方正书宋"/>
            </a:endParaRPr>
          </a:p>
          <a:p>
            <a:pPr marL="0" indent="0" algn="just">
              <a:lnSpc>
                <a:spcPct val="130000"/>
              </a:lnSpc>
              <a:spcBef>
                <a:spcPts val="0"/>
              </a:spcBef>
              <a:buNone/>
            </a:pPr>
            <a:r>
              <a:rPr lang="zh-CN" altLang="en-US" sz="1800" b="0" i="0" u="none" strike="noStrike" baseline="0" dirty="0">
                <a:solidFill>
                  <a:srgbClr val="221E1F"/>
                </a:solidFill>
                <a:latin typeface="方正书宋"/>
              </a:rPr>
              <a:t>       数控装置发出位移指令脉冲，经电动机和车械传动装置使车床工作台移动，安装在工作台上的位置检测器把机械位移变成电学量，反馈到输入端与输入信号相比较，得到的差值经过放大和变换，最后驱动工作台向减少误差的方向移动。如果输入信号不断地产生，则工作台就不断地跟随输入信号运动。</a:t>
            </a:r>
            <a:endParaRPr lang="en-US" altLang="zh-CN" dirty="0">
              <a:solidFill>
                <a:srgbClr val="221E1F"/>
              </a:solidFill>
              <a:latin typeface="方正书宋"/>
            </a:endParaRPr>
          </a:p>
        </p:txBody>
      </p:sp>
      <p:sp>
        <p:nvSpPr>
          <p:cNvPr id="3" name="标题 3">
            <a:extLst>
              <a:ext uri="{FF2B5EF4-FFF2-40B4-BE49-F238E27FC236}">
                <a16:creationId xmlns:a16="http://schemas.microsoft.com/office/drawing/2014/main" id="{0DB9349A-9C84-5253-DAC4-DA3FA2FDFEF0}"/>
              </a:ext>
            </a:extLst>
          </p:cNvPr>
          <p:cNvSpPr txBox="1">
            <a:spLocks/>
          </p:cNvSpPr>
          <p:nvPr/>
        </p:nvSpPr>
        <p:spPr>
          <a:xfrm>
            <a:off x="4441826" y="1094383"/>
            <a:ext cx="329935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数控车床的分类</a:t>
            </a:r>
          </a:p>
        </p:txBody>
      </p:sp>
    </p:spTree>
    <p:extLst>
      <p:ext uri="{BB962C8B-B14F-4D97-AF65-F5344CB8AC3E}">
        <p14:creationId xmlns:p14="http://schemas.microsoft.com/office/powerpoint/2010/main" val="40599894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4235382" y="312454"/>
            <a:ext cx="372123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2.1 </a:t>
            </a:r>
            <a:r>
              <a:rPr lang="zh-CN" altLang="en-US" sz="2800" dirty="0">
                <a:latin typeface="+mj-ea"/>
                <a:cs typeface="+mn-ea"/>
                <a:sym typeface="+mn-lt"/>
              </a:rPr>
              <a:t>数控车床认知</a:t>
            </a:r>
          </a:p>
        </p:txBody>
      </p:sp>
      <p:sp>
        <p:nvSpPr>
          <p:cNvPr id="33" name="文本框 32">
            <a:extLst>
              <a:ext uri="{FF2B5EF4-FFF2-40B4-BE49-F238E27FC236}">
                <a16:creationId xmlns:a16="http://schemas.microsoft.com/office/drawing/2014/main" id="{D60A9DB1-745F-8B28-4189-DA74C6CCF27C}"/>
              </a:ext>
            </a:extLst>
          </p:cNvPr>
          <p:cNvSpPr txBox="1"/>
          <p:nvPr/>
        </p:nvSpPr>
        <p:spPr>
          <a:xfrm>
            <a:off x="825785" y="1738544"/>
            <a:ext cx="3721235"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4. </a:t>
            </a:r>
            <a:r>
              <a:rPr lang="zh-CN" altLang="en-US" sz="2000" b="1" dirty="0">
                <a:solidFill>
                  <a:schemeClr val="accent1"/>
                </a:solidFill>
                <a:cs typeface="+mn-ea"/>
                <a:sym typeface="+mn-lt"/>
              </a:rPr>
              <a:t>按伺服系统的控制方式分类</a:t>
            </a:r>
            <a:endParaRPr lang="en-US" altLang="zh-CN" sz="2000" b="1" dirty="0">
              <a:solidFill>
                <a:schemeClr val="accent1"/>
              </a:solidFill>
              <a:cs typeface="+mn-ea"/>
              <a:sym typeface="+mn-lt"/>
            </a:endParaRPr>
          </a:p>
        </p:txBody>
      </p:sp>
      <p:sp>
        <p:nvSpPr>
          <p:cNvPr id="34" name="文本占位符 5">
            <a:extLst>
              <a:ext uri="{FF2B5EF4-FFF2-40B4-BE49-F238E27FC236}">
                <a16:creationId xmlns:a16="http://schemas.microsoft.com/office/drawing/2014/main" id="{7C583781-0FDC-075F-06E7-7ED832E60260}"/>
              </a:ext>
            </a:extLst>
          </p:cNvPr>
          <p:cNvSpPr txBox="1"/>
          <p:nvPr/>
        </p:nvSpPr>
        <p:spPr>
          <a:xfrm>
            <a:off x="825786" y="2216197"/>
            <a:ext cx="2794574"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None/>
            </a:pPr>
            <a:r>
              <a:rPr lang="zh-CN" altLang="en-US" dirty="0">
                <a:solidFill>
                  <a:srgbClr val="221E1F"/>
                </a:solidFill>
                <a:latin typeface="方正书宋"/>
              </a:rPr>
              <a:t>（</a:t>
            </a:r>
            <a:r>
              <a:rPr lang="en-US" altLang="zh-CN" dirty="0">
                <a:solidFill>
                  <a:srgbClr val="221E1F"/>
                </a:solidFill>
                <a:latin typeface="方正书宋"/>
              </a:rPr>
              <a:t>2</a:t>
            </a:r>
            <a:r>
              <a:rPr lang="zh-CN" altLang="en-US" dirty="0">
                <a:solidFill>
                  <a:srgbClr val="221E1F"/>
                </a:solidFill>
                <a:latin typeface="方正书宋"/>
              </a:rPr>
              <a:t>）</a:t>
            </a:r>
            <a:r>
              <a:rPr lang="zh-CN" altLang="en-US" b="1" dirty="0">
                <a:solidFill>
                  <a:srgbClr val="221E1F"/>
                </a:solidFill>
                <a:latin typeface="方正书宋"/>
              </a:rPr>
              <a:t>闭环伺服系统</a:t>
            </a:r>
            <a:r>
              <a:rPr lang="zh-CN" altLang="en-US" sz="1800" b="0" i="0" u="none" strike="noStrike" baseline="0" dirty="0">
                <a:solidFill>
                  <a:srgbClr val="221E1F"/>
                </a:solidFill>
                <a:latin typeface="方正书宋"/>
              </a:rPr>
              <a:t>  </a:t>
            </a:r>
            <a:endParaRPr lang="en-US" altLang="zh-CN" sz="1800" b="0" i="0" u="none" strike="noStrike" baseline="0" dirty="0">
              <a:solidFill>
                <a:srgbClr val="221E1F"/>
              </a:solidFill>
              <a:latin typeface="方正书宋"/>
            </a:endParaRPr>
          </a:p>
        </p:txBody>
      </p:sp>
      <p:grpSp>
        <p:nvGrpSpPr>
          <p:cNvPr id="98" name="组合 97">
            <a:extLst>
              <a:ext uri="{FF2B5EF4-FFF2-40B4-BE49-F238E27FC236}">
                <a16:creationId xmlns:a16="http://schemas.microsoft.com/office/drawing/2014/main" id="{97569F9E-327B-2934-37E2-3C0872EDA280}"/>
              </a:ext>
            </a:extLst>
          </p:cNvPr>
          <p:cNvGrpSpPr/>
          <p:nvPr/>
        </p:nvGrpSpPr>
        <p:grpSpPr>
          <a:xfrm>
            <a:off x="1263536" y="4415931"/>
            <a:ext cx="9831505" cy="2264173"/>
            <a:chOff x="2203976" y="4571746"/>
            <a:chExt cx="9831505" cy="2264173"/>
          </a:xfrm>
        </p:grpSpPr>
        <p:sp>
          <p:nvSpPr>
            <p:cNvPr id="2" name="矩形 1">
              <a:extLst>
                <a:ext uri="{FF2B5EF4-FFF2-40B4-BE49-F238E27FC236}">
                  <a16:creationId xmlns:a16="http://schemas.microsoft.com/office/drawing/2014/main" id="{B0DA6C29-F413-2E96-D6F1-441593C51451}"/>
                </a:ext>
              </a:extLst>
            </p:cNvPr>
            <p:cNvSpPr/>
            <p:nvPr/>
          </p:nvSpPr>
          <p:spPr>
            <a:xfrm>
              <a:off x="9196993" y="5336476"/>
              <a:ext cx="424748" cy="42013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17433872-1700-4455-F706-B620F9CD4712}"/>
                </a:ext>
              </a:extLst>
            </p:cNvPr>
            <p:cNvSpPr/>
            <p:nvPr/>
          </p:nvSpPr>
          <p:spPr>
            <a:xfrm>
              <a:off x="9059204" y="5217944"/>
              <a:ext cx="137789" cy="6978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44DFECC2-B524-264A-F96F-E014591D8C87}"/>
                </a:ext>
              </a:extLst>
            </p:cNvPr>
            <p:cNvSpPr/>
            <p:nvPr/>
          </p:nvSpPr>
          <p:spPr>
            <a:xfrm>
              <a:off x="9806405" y="4571746"/>
              <a:ext cx="477358" cy="12337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a:extLst>
                <a:ext uri="{FF2B5EF4-FFF2-40B4-BE49-F238E27FC236}">
                  <a16:creationId xmlns:a16="http://schemas.microsoft.com/office/drawing/2014/main" id="{BB62DEF2-55CC-AA0C-8931-150BB917088D}"/>
                </a:ext>
              </a:extLst>
            </p:cNvPr>
            <p:cNvCxnSpPr>
              <a:cxnSpLocks/>
            </p:cNvCxnSpPr>
            <p:nvPr/>
          </p:nvCxnSpPr>
          <p:spPr>
            <a:xfrm>
              <a:off x="9628605" y="5542438"/>
              <a:ext cx="177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B0ECB68B-E850-7233-0304-3F2213310434}"/>
                </a:ext>
              </a:extLst>
            </p:cNvPr>
            <p:cNvCxnSpPr>
              <a:cxnSpLocks/>
            </p:cNvCxnSpPr>
            <p:nvPr/>
          </p:nvCxnSpPr>
          <p:spPr>
            <a:xfrm>
              <a:off x="10225505" y="5536244"/>
              <a:ext cx="4091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D741B210-C353-B6DF-4414-B5FD9214E664}"/>
                </a:ext>
              </a:extLst>
            </p:cNvPr>
            <p:cNvGrpSpPr/>
            <p:nvPr/>
          </p:nvGrpSpPr>
          <p:grpSpPr>
            <a:xfrm>
              <a:off x="10634663" y="5522776"/>
              <a:ext cx="1244600" cy="155277"/>
              <a:chOff x="10674811" y="5040246"/>
              <a:chExt cx="1244600" cy="155277"/>
            </a:xfrm>
          </p:grpSpPr>
          <p:sp>
            <p:nvSpPr>
              <p:cNvPr id="36" name="任意多边形: 形状 35">
                <a:extLst>
                  <a:ext uri="{FF2B5EF4-FFF2-40B4-BE49-F238E27FC236}">
                    <a16:creationId xmlns:a16="http://schemas.microsoft.com/office/drawing/2014/main" id="{A1D27C53-8AFD-4C17-B1A8-B34EA072610F}"/>
                  </a:ext>
                </a:extLst>
              </p:cNvPr>
              <p:cNvSpPr/>
              <p:nvPr/>
            </p:nvSpPr>
            <p:spPr>
              <a:xfrm rot="5400000">
                <a:off x="10755082" y="4959975"/>
                <a:ext cx="150608" cy="311150"/>
              </a:xfrm>
              <a:custGeom>
                <a:avLst/>
                <a:gdLst>
                  <a:gd name="connsiteX0" fmla="*/ 0 w 438157"/>
                  <a:gd name="connsiteY0" fmla="*/ 0 h 723900"/>
                  <a:gd name="connsiteX1" fmla="*/ 438150 w 438157"/>
                  <a:gd name="connsiteY1" fmla="*/ 196850 h 723900"/>
                  <a:gd name="connsiteX2" fmla="*/ 6350 w 438157"/>
                  <a:gd name="connsiteY2" fmla="*/ 361950 h 723900"/>
                  <a:gd name="connsiteX3" fmla="*/ 438150 w 438157"/>
                  <a:gd name="connsiteY3" fmla="*/ 539750 h 723900"/>
                  <a:gd name="connsiteX4" fmla="*/ 19050 w 438157"/>
                  <a:gd name="connsiteY4" fmla="*/ 723900 h 723900"/>
                  <a:gd name="connsiteX5" fmla="*/ 19050 w 438157"/>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7" h="723900">
                    <a:moveTo>
                      <a:pt x="0" y="0"/>
                    </a:moveTo>
                    <a:cubicBezTo>
                      <a:pt x="218546" y="68262"/>
                      <a:pt x="437092" y="136525"/>
                      <a:pt x="438150" y="196850"/>
                    </a:cubicBezTo>
                    <a:cubicBezTo>
                      <a:pt x="439208" y="257175"/>
                      <a:pt x="6350" y="304800"/>
                      <a:pt x="6350" y="361950"/>
                    </a:cubicBezTo>
                    <a:cubicBezTo>
                      <a:pt x="6350" y="419100"/>
                      <a:pt x="436033" y="479425"/>
                      <a:pt x="438150" y="539750"/>
                    </a:cubicBezTo>
                    <a:cubicBezTo>
                      <a:pt x="440267" y="600075"/>
                      <a:pt x="19050" y="723900"/>
                      <a:pt x="19050" y="723900"/>
                    </a:cubicBezTo>
                    <a:lnTo>
                      <a:pt x="19050" y="72390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id="{734B33E2-7689-69F7-B413-E11456E4071D}"/>
                  </a:ext>
                </a:extLst>
              </p:cNvPr>
              <p:cNvSpPr/>
              <p:nvPr/>
            </p:nvSpPr>
            <p:spPr>
              <a:xfrm rot="5400000">
                <a:off x="11066232" y="4959975"/>
                <a:ext cx="150608" cy="311150"/>
              </a:xfrm>
              <a:custGeom>
                <a:avLst/>
                <a:gdLst>
                  <a:gd name="connsiteX0" fmla="*/ 0 w 438157"/>
                  <a:gd name="connsiteY0" fmla="*/ 0 h 723900"/>
                  <a:gd name="connsiteX1" fmla="*/ 438150 w 438157"/>
                  <a:gd name="connsiteY1" fmla="*/ 196850 h 723900"/>
                  <a:gd name="connsiteX2" fmla="*/ 6350 w 438157"/>
                  <a:gd name="connsiteY2" fmla="*/ 361950 h 723900"/>
                  <a:gd name="connsiteX3" fmla="*/ 438150 w 438157"/>
                  <a:gd name="connsiteY3" fmla="*/ 539750 h 723900"/>
                  <a:gd name="connsiteX4" fmla="*/ 19050 w 438157"/>
                  <a:gd name="connsiteY4" fmla="*/ 723900 h 723900"/>
                  <a:gd name="connsiteX5" fmla="*/ 19050 w 438157"/>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7" h="723900">
                    <a:moveTo>
                      <a:pt x="0" y="0"/>
                    </a:moveTo>
                    <a:cubicBezTo>
                      <a:pt x="218546" y="68262"/>
                      <a:pt x="437092" y="136525"/>
                      <a:pt x="438150" y="196850"/>
                    </a:cubicBezTo>
                    <a:cubicBezTo>
                      <a:pt x="439208" y="257175"/>
                      <a:pt x="6350" y="304800"/>
                      <a:pt x="6350" y="361950"/>
                    </a:cubicBezTo>
                    <a:cubicBezTo>
                      <a:pt x="6350" y="419100"/>
                      <a:pt x="436033" y="479425"/>
                      <a:pt x="438150" y="539750"/>
                    </a:cubicBezTo>
                    <a:cubicBezTo>
                      <a:pt x="440267" y="600075"/>
                      <a:pt x="19050" y="723900"/>
                      <a:pt x="19050" y="723900"/>
                    </a:cubicBezTo>
                    <a:lnTo>
                      <a:pt x="19050" y="72390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CF2D9782-472E-3CF7-D7FB-FE9464579A97}"/>
                  </a:ext>
                </a:extLst>
              </p:cNvPr>
              <p:cNvSpPr/>
              <p:nvPr/>
            </p:nvSpPr>
            <p:spPr>
              <a:xfrm rot="5400000">
                <a:off x="11377382" y="4964644"/>
                <a:ext cx="150608" cy="311150"/>
              </a:xfrm>
              <a:custGeom>
                <a:avLst/>
                <a:gdLst>
                  <a:gd name="connsiteX0" fmla="*/ 0 w 438157"/>
                  <a:gd name="connsiteY0" fmla="*/ 0 h 723900"/>
                  <a:gd name="connsiteX1" fmla="*/ 438150 w 438157"/>
                  <a:gd name="connsiteY1" fmla="*/ 196850 h 723900"/>
                  <a:gd name="connsiteX2" fmla="*/ 6350 w 438157"/>
                  <a:gd name="connsiteY2" fmla="*/ 361950 h 723900"/>
                  <a:gd name="connsiteX3" fmla="*/ 438150 w 438157"/>
                  <a:gd name="connsiteY3" fmla="*/ 539750 h 723900"/>
                  <a:gd name="connsiteX4" fmla="*/ 19050 w 438157"/>
                  <a:gd name="connsiteY4" fmla="*/ 723900 h 723900"/>
                  <a:gd name="connsiteX5" fmla="*/ 19050 w 438157"/>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7" h="723900">
                    <a:moveTo>
                      <a:pt x="0" y="0"/>
                    </a:moveTo>
                    <a:cubicBezTo>
                      <a:pt x="218546" y="68262"/>
                      <a:pt x="437092" y="136525"/>
                      <a:pt x="438150" y="196850"/>
                    </a:cubicBezTo>
                    <a:cubicBezTo>
                      <a:pt x="439208" y="257175"/>
                      <a:pt x="6350" y="304800"/>
                      <a:pt x="6350" y="361950"/>
                    </a:cubicBezTo>
                    <a:cubicBezTo>
                      <a:pt x="6350" y="419100"/>
                      <a:pt x="436033" y="479425"/>
                      <a:pt x="438150" y="539750"/>
                    </a:cubicBezTo>
                    <a:cubicBezTo>
                      <a:pt x="440267" y="600075"/>
                      <a:pt x="19050" y="723900"/>
                      <a:pt x="19050" y="723900"/>
                    </a:cubicBezTo>
                    <a:lnTo>
                      <a:pt x="19050" y="72390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EA4A6596-5D3A-012E-F228-64C71FBD22BD}"/>
                  </a:ext>
                </a:extLst>
              </p:cNvPr>
              <p:cNvSpPr/>
              <p:nvPr/>
            </p:nvSpPr>
            <p:spPr>
              <a:xfrm rot="5400000">
                <a:off x="11688532" y="4964644"/>
                <a:ext cx="150608" cy="311150"/>
              </a:xfrm>
              <a:custGeom>
                <a:avLst/>
                <a:gdLst>
                  <a:gd name="connsiteX0" fmla="*/ 0 w 438157"/>
                  <a:gd name="connsiteY0" fmla="*/ 0 h 723900"/>
                  <a:gd name="connsiteX1" fmla="*/ 438150 w 438157"/>
                  <a:gd name="connsiteY1" fmla="*/ 196850 h 723900"/>
                  <a:gd name="connsiteX2" fmla="*/ 6350 w 438157"/>
                  <a:gd name="connsiteY2" fmla="*/ 361950 h 723900"/>
                  <a:gd name="connsiteX3" fmla="*/ 438150 w 438157"/>
                  <a:gd name="connsiteY3" fmla="*/ 539750 h 723900"/>
                  <a:gd name="connsiteX4" fmla="*/ 19050 w 438157"/>
                  <a:gd name="connsiteY4" fmla="*/ 723900 h 723900"/>
                  <a:gd name="connsiteX5" fmla="*/ 19050 w 438157"/>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7" h="723900">
                    <a:moveTo>
                      <a:pt x="0" y="0"/>
                    </a:moveTo>
                    <a:cubicBezTo>
                      <a:pt x="218546" y="68262"/>
                      <a:pt x="437092" y="136525"/>
                      <a:pt x="438150" y="196850"/>
                    </a:cubicBezTo>
                    <a:cubicBezTo>
                      <a:pt x="439208" y="257175"/>
                      <a:pt x="6350" y="304800"/>
                      <a:pt x="6350" y="361950"/>
                    </a:cubicBezTo>
                    <a:cubicBezTo>
                      <a:pt x="6350" y="419100"/>
                      <a:pt x="436033" y="479425"/>
                      <a:pt x="438150" y="539750"/>
                    </a:cubicBezTo>
                    <a:cubicBezTo>
                      <a:pt x="440267" y="600075"/>
                      <a:pt x="19050" y="723900"/>
                      <a:pt x="19050" y="723900"/>
                    </a:cubicBezTo>
                    <a:lnTo>
                      <a:pt x="19050" y="72390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a:extLst>
                <a:ext uri="{FF2B5EF4-FFF2-40B4-BE49-F238E27FC236}">
                  <a16:creationId xmlns:a16="http://schemas.microsoft.com/office/drawing/2014/main" id="{A4E94FF1-E4DC-273D-BD0C-A08FCA191969}"/>
                </a:ext>
              </a:extLst>
            </p:cNvPr>
            <p:cNvGrpSpPr/>
            <p:nvPr/>
          </p:nvGrpSpPr>
          <p:grpSpPr>
            <a:xfrm>
              <a:off x="6286577" y="5230425"/>
              <a:ext cx="1484193" cy="611638"/>
              <a:chOff x="6230031" y="3955851"/>
              <a:chExt cx="1484193" cy="611638"/>
            </a:xfrm>
          </p:grpSpPr>
          <p:sp>
            <p:nvSpPr>
              <p:cNvPr id="43" name="矩形 42">
                <a:extLst>
                  <a:ext uri="{FF2B5EF4-FFF2-40B4-BE49-F238E27FC236}">
                    <a16:creationId xmlns:a16="http://schemas.microsoft.com/office/drawing/2014/main" id="{7D349ECA-EA71-5478-1108-B791288991CF}"/>
                  </a:ext>
                </a:extLst>
              </p:cNvPr>
              <p:cNvSpPr/>
              <p:nvPr/>
            </p:nvSpPr>
            <p:spPr>
              <a:xfrm>
                <a:off x="6230031" y="3955851"/>
                <a:ext cx="1478348" cy="61163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id="{B0CF1253-FFB5-8D43-C274-403656AA2D8B}"/>
                  </a:ext>
                </a:extLst>
              </p:cNvPr>
              <p:cNvSpPr txBox="1"/>
              <p:nvPr/>
            </p:nvSpPr>
            <p:spPr>
              <a:xfrm>
                <a:off x="6316933" y="4035896"/>
                <a:ext cx="1397291" cy="369332"/>
              </a:xfrm>
              <a:prstGeom prst="rect">
                <a:avLst/>
              </a:prstGeom>
              <a:noFill/>
            </p:spPr>
            <p:txBody>
              <a:bodyPr wrap="square">
                <a:spAutoFit/>
              </a:bodyPr>
              <a:lstStyle/>
              <a:p>
                <a:r>
                  <a:rPr lang="zh-CN" altLang="en-US" dirty="0">
                    <a:solidFill>
                      <a:srgbClr val="221E1F"/>
                    </a:solidFill>
                    <a:latin typeface="方正书宋"/>
                  </a:rPr>
                  <a:t>伺服放大器</a:t>
                </a:r>
                <a:endParaRPr lang="zh-CN" altLang="en-US" dirty="0"/>
              </a:p>
            </p:txBody>
          </p:sp>
        </p:grpSp>
        <p:sp>
          <p:nvSpPr>
            <p:cNvPr id="46" name="矩形 45">
              <a:extLst>
                <a:ext uri="{FF2B5EF4-FFF2-40B4-BE49-F238E27FC236}">
                  <a16:creationId xmlns:a16="http://schemas.microsoft.com/office/drawing/2014/main" id="{2D8E31B4-6F18-6A18-5D49-CC5C71B84B07}"/>
                </a:ext>
              </a:extLst>
            </p:cNvPr>
            <p:cNvSpPr/>
            <p:nvPr/>
          </p:nvSpPr>
          <p:spPr>
            <a:xfrm>
              <a:off x="3496208" y="5245312"/>
              <a:ext cx="1478348" cy="524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id="{1BADD380-A76F-6849-FD62-654EE8FDBCF7}"/>
                </a:ext>
              </a:extLst>
            </p:cNvPr>
            <p:cNvSpPr txBox="1"/>
            <p:nvPr/>
          </p:nvSpPr>
          <p:spPr>
            <a:xfrm>
              <a:off x="3696409" y="5336476"/>
              <a:ext cx="1237540" cy="369332"/>
            </a:xfrm>
            <a:prstGeom prst="rect">
              <a:avLst/>
            </a:prstGeom>
            <a:noFill/>
          </p:spPr>
          <p:txBody>
            <a:bodyPr wrap="square">
              <a:spAutoFit/>
            </a:bodyPr>
            <a:lstStyle/>
            <a:p>
              <a:r>
                <a:rPr lang="zh-CN" altLang="en-US" dirty="0">
                  <a:solidFill>
                    <a:srgbClr val="221E1F"/>
                  </a:solidFill>
                  <a:latin typeface="方正书宋"/>
                </a:rPr>
                <a:t>比较环节</a:t>
              </a:r>
              <a:endParaRPr lang="zh-CN" altLang="en-US" dirty="0"/>
            </a:p>
          </p:txBody>
        </p:sp>
        <p:cxnSp>
          <p:nvCxnSpPr>
            <p:cNvPr id="50" name="直接箭头连接符 3">
              <a:extLst>
                <a:ext uri="{FF2B5EF4-FFF2-40B4-BE49-F238E27FC236}">
                  <a16:creationId xmlns:a16="http://schemas.microsoft.com/office/drawing/2014/main" id="{FEAD1E9F-9D3A-5E31-8804-B4F02633C292}"/>
                </a:ext>
              </a:extLst>
            </p:cNvPr>
            <p:cNvCxnSpPr>
              <a:cxnSpLocks/>
            </p:cNvCxnSpPr>
            <p:nvPr/>
          </p:nvCxnSpPr>
          <p:spPr>
            <a:xfrm>
              <a:off x="2203976" y="5508617"/>
              <a:ext cx="1274582" cy="0"/>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文本框 51">
              <a:extLst>
                <a:ext uri="{FF2B5EF4-FFF2-40B4-BE49-F238E27FC236}">
                  <a16:creationId xmlns:a16="http://schemas.microsoft.com/office/drawing/2014/main" id="{68C18E83-B6DE-79BA-F764-F6AA47C77E06}"/>
                </a:ext>
              </a:extLst>
            </p:cNvPr>
            <p:cNvSpPr txBox="1"/>
            <p:nvPr/>
          </p:nvSpPr>
          <p:spPr>
            <a:xfrm>
              <a:off x="2281933" y="5097765"/>
              <a:ext cx="1118668" cy="369332"/>
            </a:xfrm>
            <a:prstGeom prst="rect">
              <a:avLst/>
            </a:prstGeom>
            <a:noFill/>
          </p:spPr>
          <p:txBody>
            <a:bodyPr wrap="square">
              <a:spAutoFit/>
            </a:bodyPr>
            <a:lstStyle/>
            <a:p>
              <a:r>
                <a:rPr lang="zh-CN" altLang="en-US" dirty="0">
                  <a:solidFill>
                    <a:srgbClr val="221E1F"/>
                  </a:solidFill>
                  <a:latin typeface="方正书宋"/>
                </a:rPr>
                <a:t>给进脉冲</a:t>
              </a:r>
              <a:endParaRPr lang="zh-CN" altLang="en-US" dirty="0"/>
            </a:p>
          </p:txBody>
        </p:sp>
        <p:cxnSp>
          <p:nvCxnSpPr>
            <p:cNvPr id="55" name="直接箭头连接符 3">
              <a:extLst>
                <a:ext uri="{FF2B5EF4-FFF2-40B4-BE49-F238E27FC236}">
                  <a16:creationId xmlns:a16="http://schemas.microsoft.com/office/drawing/2014/main" id="{4372B654-2B3E-C06F-C47D-266E28DF4F31}"/>
                </a:ext>
              </a:extLst>
            </p:cNvPr>
            <p:cNvCxnSpPr>
              <a:cxnSpLocks/>
            </p:cNvCxnSpPr>
            <p:nvPr/>
          </p:nvCxnSpPr>
          <p:spPr>
            <a:xfrm>
              <a:off x="4992206" y="5536244"/>
              <a:ext cx="1274582" cy="0"/>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3">
              <a:extLst>
                <a:ext uri="{FF2B5EF4-FFF2-40B4-BE49-F238E27FC236}">
                  <a16:creationId xmlns:a16="http://schemas.microsoft.com/office/drawing/2014/main" id="{3A4FF715-190A-4152-E937-7D765C76B4D6}"/>
                </a:ext>
              </a:extLst>
            </p:cNvPr>
            <p:cNvCxnSpPr>
              <a:cxnSpLocks/>
            </p:cNvCxnSpPr>
            <p:nvPr/>
          </p:nvCxnSpPr>
          <p:spPr>
            <a:xfrm>
              <a:off x="7782711" y="5536244"/>
              <a:ext cx="1274582" cy="0"/>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8" name="矩形 57">
              <a:extLst>
                <a:ext uri="{FF2B5EF4-FFF2-40B4-BE49-F238E27FC236}">
                  <a16:creationId xmlns:a16="http://schemas.microsoft.com/office/drawing/2014/main" id="{CA735EC1-6E53-2DA9-625C-98ABD5F6A3E3}"/>
                </a:ext>
              </a:extLst>
            </p:cNvPr>
            <p:cNvSpPr/>
            <p:nvPr/>
          </p:nvSpPr>
          <p:spPr>
            <a:xfrm>
              <a:off x="10781228" y="4571746"/>
              <a:ext cx="951470" cy="524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id="{8B95888B-80C9-3839-BCA3-D43B9DB81BBD}"/>
                </a:ext>
              </a:extLst>
            </p:cNvPr>
            <p:cNvSpPr txBox="1"/>
            <p:nvPr/>
          </p:nvSpPr>
          <p:spPr>
            <a:xfrm>
              <a:off x="10781229" y="4649947"/>
              <a:ext cx="951470" cy="369332"/>
            </a:xfrm>
            <a:prstGeom prst="rect">
              <a:avLst/>
            </a:prstGeom>
            <a:noFill/>
          </p:spPr>
          <p:txBody>
            <a:bodyPr wrap="square">
              <a:spAutoFit/>
            </a:bodyPr>
            <a:lstStyle/>
            <a:p>
              <a:pPr algn="ctr"/>
              <a:r>
                <a:rPr lang="zh-CN" altLang="en-US" dirty="0">
                  <a:solidFill>
                    <a:srgbClr val="221E1F"/>
                  </a:solidFill>
                  <a:latin typeface="方正书宋"/>
                </a:rPr>
                <a:t>工作台</a:t>
              </a:r>
              <a:endParaRPr lang="zh-CN" altLang="en-US" dirty="0"/>
            </a:p>
          </p:txBody>
        </p:sp>
        <p:cxnSp>
          <p:nvCxnSpPr>
            <p:cNvPr id="60" name="直接箭头连接符 3">
              <a:extLst>
                <a:ext uri="{FF2B5EF4-FFF2-40B4-BE49-F238E27FC236}">
                  <a16:creationId xmlns:a16="http://schemas.microsoft.com/office/drawing/2014/main" id="{A2D233F8-72A0-2E63-0019-D1E14C56CA59}"/>
                </a:ext>
              </a:extLst>
            </p:cNvPr>
            <p:cNvCxnSpPr>
              <a:cxnSpLocks/>
            </p:cNvCxnSpPr>
            <p:nvPr/>
          </p:nvCxnSpPr>
          <p:spPr>
            <a:xfrm>
              <a:off x="11256963" y="5095994"/>
              <a:ext cx="0" cy="415774"/>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A17FF1A6-609B-5158-F13C-977D826306D4}"/>
                </a:ext>
              </a:extLst>
            </p:cNvPr>
            <p:cNvSpPr/>
            <p:nvPr/>
          </p:nvSpPr>
          <p:spPr>
            <a:xfrm>
              <a:off x="9874711" y="4656595"/>
              <a:ext cx="139700" cy="19639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F2D33FE4-49FB-96FC-CAD1-581CC8F6174F}"/>
                </a:ext>
              </a:extLst>
            </p:cNvPr>
            <p:cNvSpPr/>
            <p:nvPr/>
          </p:nvSpPr>
          <p:spPr>
            <a:xfrm>
              <a:off x="9874711" y="4852988"/>
              <a:ext cx="139700" cy="39232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13EB06FB-22FE-D985-4D37-73164186FA73}"/>
                </a:ext>
              </a:extLst>
            </p:cNvPr>
            <p:cNvSpPr/>
            <p:nvPr/>
          </p:nvSpPr>
          <p:spPr>
            <a:xfrm>
              <a:off x="10085805" y="5105287"/>
              <a:ext cx="139700" cy="19639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87588ED8-CE14-F6E5-5F28-C04CAACCD404}"/>
                </a:ext>
              </a:extLst>
            </p:cNvPr>
            <p:cNvSpPr/>
            <p:nvPr/>
          </p:nvSpPr>
          <p:spPr>
            <a:xfrm>
              <a:off x="10085805" y="5301679"/>
              <a:ext cx="139700" cy="38691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a:extLst>
                <a:ext uri="{FF2B5EF4-FFF2-40B4-BE49-F238E27FC236}">
                  <a16:creationId xmlns:a16="http://schemas.microsoft.com/office/drawing/2014/main" id="{1C04A15A-09BA-EFAD-C33D-41578413DC0B}"/>
                </a:ext>
              </a:extLst>
            </p:cNvPr>
            <p:cNvCxnSpPr>
              <a:cxnSpLocks/>
            </p:cNvCxnSpPr>
            <p:nvPr/>
          </p:nvCxnSpPr>
          <p:spPr>
            <a:xfrm>
              <a:off x="10013805" y="5195937"/>
              <a:ext cx="72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46D44960-76B6-D9A0-3585-EA15D795C601}"/>
                </a:ext>
              </a:extLst>
            </p:cNvPr>
            <p:cNvSpPr txBox="1"/>
            <p:nvPr/>
          </p:nvSpPr>
          <p:spPr>
            <a:xfrm>
              <a:off x="8885603" y="4571746"/>
              <a:ext cx="951470" cy="646331"/>
            </a:xfrm>
            <a:prstGeom prst="rect">
              <a:avLst/>
            </a:prstGeom>
            <a:noFill/>
          </p:spPr>
          <p:txBody>
            <a:bodyPr wrap="square">
              <a:spAutoFit/>
            </a:bodyPr>
            <a:lstStyle/>
            <a:p>
              <a:pPr algn="ctr"/>
              <a:r>
                <a:rPr lang="zh-CN" altLang="en-US" dirty="0">
                  <a:solidFill>
                    <a:srgbClr val="221E1F"/>
                  </a:solidFill>
                  <a:latin typeface="方正书宋"/>
                </a:rPr>
                <a:t>伺服</a:t>
              </a:r>
              <a:endParaRPr lang="en-US" altLang="zh-CN" dirty="0">
                <a:solidFill>
                  <a:srgbClr val="221E1F"/>
                </a:solidFill>
                <a:latin typeface="方正书宋"/>
              </a:endParaRPr>
            </a:p>
            <a:p>
              <a:pPr algn="ctr"/>
              <a:r>
                <a:rPr lang="zh-CN" altLang="en-US" dirty="0">
                  <a:solidFill>
                    <a:srgbClr val="221E1F"/>
                  </a:solidFill>
                  <a:latin typeface="方正书宋"/>
                </a:rPr>
                <a:t>电动机</a:t>
              </a:r>
              <a:endParaRPr lang="zh-CN" altLang="en-US" dirty="0"/>
            </a:p>
          </p:txBody>
        </p:sp>
        <p:cxnSp>
          <p:nvCxnSpPr>
            <p:cNvPr id="80" name="直接连接符 79">
              <a:extLst>
                <a:ext uri="{FF2B5EF4-FFF2-40B4-BE49-F238E27FC236}">
                  <a16:creationId xmlns:a16="http://schemas.microsoft.com/office/drawing/2014/main" id="{8E3603F3-8A0F-E128-D5DA-A68977741DD7}"/>
                </a:ext>
              </a:extLst>
            </p:cNvPr>
            <p:cNvCxnSpPr>
              <a:stCxn id="59" idx="3"/>
            </p:cNvCxnSpPr>
            <p:nvPr/>
          </p:nvCxnSpPr>
          <p:spPr>
            <a:xfrm flipV="1">
              <a:off x="11732699" y="4833870"/>
              <a:ext cx="302782" cy="743"/>
            </a:xfrm>
            <a:prstGeom prst="line">
              <a:avLst/>
            </a:prstGeom>
            <a:ln w="3175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82" name="直接连接符 81">
              <a:extLst>
                <a:ext uri="{FF2B5EF4-FFF2-40B4-BE49-F238E27FC236}">
                  <a16:creationId xmlns:a16="http://schemas.microsoft.com/office/drawing/2014/main" id="{397C7F1F-7F17-3F40-1F72-72FE394E2167}"/>
                </a:ext>
              </a:extLst>
            </p:cNvPr>
            <p:cNvCxnSpPr>
              <a:cxnSpLocks/>
            </p:cNvCxnSpPr>
            <p:nvPr/>
          </p:nvCxnSpPr>
          <p:spPr>
            <a:xfrm>
              <a:off x="12035481" y="4833870"/>
              <a:ext cx="0" cy="1739925"/>
            </a:xfrm>
            <a:prstGeom prst="line">
              <a:avLst/>
            </a:prstGeom>
            <a:ln w="3175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88" name="直接连接符 87">
              <a:extLst>
                <a:ext uri="{FF2B5EF4-FFF2-40B4-BE49-F238E27FC236}">
                  <a16:creationId xmlns:a16="http://schemas.microsoft.com/office/drawing/2014/main" id="{114794FA-A3AB-4384-A45D-DF2225DE1A83}"/>
                </a:ext>
              </a:extLst>
            </p:cNvPr>
            <p:cNvCxnSpPr>
              <a:cxnSpLocks/>
            </p:cNvCxnSpPr>
            <p:nvPr/>
          </p:nvCxnSpPr>
          <p:spPr>
            <a:xfrm flipH="1" flipV="1">
              <a:off x="4220941" y="6559252"/>
              <a:ext cx="7814540" cy="14543"/>
            </a:xfrm>
            <a:prstGeom prst="line">
              <a:avLst/>
            </a:prstGeom>
            <a:ln w="31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592A2EF1-2875-FE23-63BC-8B7042B66775}"/>
                </a:ext>
              </a:extLst>
            </p:cNvPr>
            <p:cNvCxnSpPr>
              <a:cxnSpLocks/>
              <a:stCxn id="46" idx="2"/>
            </p:cNvCxnSpPr>
            <p:nvPr/>
          </p:nvCxnSpPr>
          <p:spPr>
            <a:xfrm flipH="1">
              <a:off x="4220941" y="5769560"/>
              <a:ext cx="14441" cy="789692"/>
            </a:xfrm>
            <a:prstGeom prst="line">
              <a:avLst/>
            </a:prstGeom>
            <a:ln w="28575">
              <a:solidFill>
                <a:schemeClr val="bg1">
                  <a:lumMod val="75000"/>
                </a:schemeClr>
              </a:solidFill>
              <a:headEnd type="triangle"/>
            </a:ln>
          </p:spPr>
          <p:style>
            <a:lnRef idx="1">
              <a:schemeClr val="dk1"/>
            </a:lnRef>
            <a:fillRef idx="0">
              <a:schemeClr val="dk1"/>
            </a:fillRef>
            <a:effectRef idx="0">
              <a:schemeClr val="dk1"/>
            </a:effectRef>
            <a:fontRef idx="minor">
              <a:schemeClr val="tx1"/>
            </a:fontRef>
          </p:style>
        </p:cxnSp>
        <p:sp>
          <p:nvSpPr>
            <p:cNvPr id="92" name="矩形 91">
              <a:extLst>
                <a:ext uri="{FF2B5EF4-FFF2-40B4-BE49-F238E27FC236}">
                  <a16:creationId xmlns:a16="http://schemas.microsoft.com/office/drawing/2014/main" id="{F9867D1D-574D-8C14-D86D-F954FE5A410D}"/>
                </a:ext>
              </a:extLst>
            </p:cNvPr>
            <p:cNvSpPr/>
            <p:nvPr/>
          </p:nvSpPr>
          <p:spPr>
            <a:xfrm>
              <a:off x="7717224" y="6311671"/>
              <a:ext cx="1340069" cy="5242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a:extLst>
                <a:ext uri="{FF2B5EF4-FFF2-40B4-BE49-F238E27FC236}">
                  <a16:creationId xmlns:a16="http://schemas.microsoft.com/office/drawing/2014/main" id="{B942F535-23ED-7FC1-73A2-DDC9E38EB759}"/>
                </a:ext>
              </a:extLst>
            </p:cNvPr>
            <p:cNvSpPr txBox="1"/>
            <p:nvPr/>
          </p:nvSpPr>
          <p:spPr>
            <a:xfrm>
              <a:off x="7817324" y="6389129"/>
              <a:ext cx="1139868" cy="369332"/>
            </a:xfrm>
            <a:prstGeom prst="rect">
              <a:avLst/>
            </a:prstGeom>
            <a:noFill/>
          </p:spPr>
          <p:txBody>
            <a:bodyPr wrap="square">
              <a:spAutoFit/>
            </a:bodyPr>
            <a:lstStyle/>
            <a:p>
              <a:r>
                <a:rPr lang="zh-CN" altLang="en-US" dirty="0">
                  <a:solidFill>
                    <a:srgbClr val="221E1F"/>
                  </a:solidFill>
                  <a:latin typeface="方正书宋"/>
                </a:rPr>
                <a:t>测量装置</a:t>
              </a:r>
              <a:endParaRPr lang="zh-CN" altLang="en-US" dirty="0"/>
            </a:p>
          </p:txBody>
        </p:sp>
      </p:grpSp>
      <p:sp>
        <p:nvSpPr>
          <p:cNvPr id="99" name="文本占位符 5">
            <a:extLst>
              <a:ext uri="{FF2B5EF4-FFF2-40B4-BE49-F238E27FC236}">
                <a16:creationId xmlns:a16="http://schemas.microsoft.com/office/drawing/2014/main" id="{6D415AA4-844C-75A0-091E-D1272AC2016B}"/>
              </a:ext>
            </a:extLst>
          </p:cNvPr>
          <p:cNvSpPr txBox="1"/>
          <p:nvPr/>
        </p:nvSpPr>
        <p:spPr>
          <a:xfrm>
            <a:off x="969115" y="2633112"/>
            <a:ext cx="10773670" cy="18577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None/>
            </a:pPr>
            <a:r>
              <a:rPr lang="zh-CN" altLang="en-US" b="1" dirty="0">
                <a:solidFill>
                  <a:srgbClr val="221E1F"/>
                </a:solidFill>
                <a:latin typeface="方正书宋"/>
              </a:rPr>
              <a:t>特点</a:t>
            </a:r>
            <a:r>
              <a:rPr lang="zh-CN" altLang="en-US" dirty="0">
                <a:solidFill>
                  <a:srgbClr val="221E1F"/>
                </a:solidFill>
                <a:latin typeface="方正书宋"/>
              </a:rPr>
              <a:t>：</a:t>
            </a:r>
            <a:endParaRPr lang="en-US" altLang="zh-CN" dirty="0">
              <a:solidFill>
                <a:srgbClr val="221E1F"/>
              </a:solidFill>
              <a:latin typeface="方正书宋"/>
            </a:endParaRPr>
          </a:p>
          <a:p>
            <a:pPr algn="just">
              <a:lnSpc>
                <a:spcPct val="130000"/>
              </a:lnSpc>
              <a:spcBef>
                <a:spcPts val="0"/>
              </a:spcBef>
              <a:buClr>
                <a:srgbClr val="00B0F0"/>
              </a:buClr>
              <a:buSzPct val="95000"/>
              <a:buFont typeface="Wingdings" panose="05000000000000000000" pitchFamily="2" charset="2"/>
              <a:buChar char="p"/>
            </a:pPr>
            <a:r>
              <a:rPr lang="zh-CN" altLang="en-US" sz="1800" b="0" i="0" u="none" strike="noStrike" baseline="0" dirty="0">
                <a:solidFill>
                  <a:srgbClr val="221E1F"/>
                </a:solidFill>
                <a:latin typeface="方正书宋"/>
              </a:rPr>
              <a:t>闭环伺服系统的位置检测装置安装在车床工作台上，将工作台的实际位置检测出来并与</a:t>
            </a:r>
            <a:r>
              <a:rPr lang="en-US" altLang="zh-CN" sz="1800" b="0" i="0" u="none" strike="noStrike" baseline="0" dirty="0">
                <a:solidFill>
                  <a:srgbClr val="221E1F"/>
                </a:solidFill>
                <a:latin typeface="方正书宋"/>
              </a:rPr>
              <a:t>CNC</a:t>
            </a:r>
            <a:r>
              <a:rPr lang="zh-CN" altLang="en-US" sz="1800" b="0" i="0" u="none" strike="noStrike" baseline="0" dirty="0">
                <a:solidFill>
                  <a:srgbClr val="221E1F"/>
                </a:solidFill>
                <a:latin typeface="方正书宋"/>
              </a:rPr>
              <a:t>装置的指令进行比较，用差值进行控制，因而可以达到很高的定位精度。</a:t>
            </a:r>
            <a:endParaRPr lang="en-US" altLang="zh-CN" dirty="0">
              <a:solidFill>
                <a:srgbClr val="221E1F"/>
              </a:solidFill>
              <a:latin typeface="方正书宋"/>
            </a:endParaRPr>
          </a:p>
          <a:p>
            <a:pPr algn="just">
              <a:lnSpc>
                <a:spcPct val="130000"/>
              </a:lnSpc>
              <a:spcBef>
                <a:spcPts val="0"/>
              </a:spcBef>
              <a:buClr>
                <a:srgbClr val="00B0F0"/>
              </a:buClr>
              <a:buSzPct val="95000"/>
              <a:buFont typeface="Wingdings" panose="05000000000000000000" pitchFamily="2" charset="2"/>
              <a:buChar char="p"/>
            </a:pPr>
            <a:r>
              <a:rPr lang="zh-CN" altLang="en-US" sz="1800" b="0" i="0" u="none" strike="noStrike" baseline="0" dirty="0">
                <a:solidFill>
                  <a:srgbClr val="221E1F"/>
                </a:solidFill>
                <a:latin typeface="方正书宋"/>
              </a:rPr>
              <a:t>可达到较高的速度。它在精度要求高的大型和精密车床上应用十分广泛。由于系统增加了检测、比较和反馈装置，所以结构比较复杂，不稳定因素多，调试维修比较困难</a:t>
            </a:r>
            <a:endParaRPr lang="en-US" altLang="zh-CN" dirty="0">
              <a:solidFill>
                <a:srgbClr val="221E1F"/>
              </a:solidFill>
              <a:latin typeface="方正书宋"/>
            </a:endParaRPr>
          </a:p>
        </p:txBody>
      </p:sp>
      <p:sp>
        <p:nvSpPr>
          <p:cNvPr id="3" name="标题 3">
            <a:extLst>
              <a:ext uri="{FF2B5EF4-FFF2-40B4-BE49-F238E27FC236}">
                <a16:creationId xmlns:a16="http://schemas.microsoft.com/office/drawing/2014/main" id="{86F07E4C-CF37-5197-1C0B-3C657DDCE606}"/>
              </a:ext>
            </a:extLst>
          </p:cNvPr>
          <p:cNvSpPr txBox="1">
            <a:spLocks/>
          </p:cNvSpPr>
          <p:nvPr/>
        </p:nvSpPr>
        <p:spPr>
          <a:xfrm>
            <a:off x="4441826" y="1094383"/>
            <a:ext cx="329935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数控车床的分类</a:t>
            </a:r>
          </a:p>
        </p:txBody>
      </p:sp>
    </p:spTree>
    <p:extLst>
      <p:ext uri="{BB962C8B-B14F-4D97-AF65-F5344CB8AC3E}">
        <p14:creationId xmlns:p14="http://schemas.microsoft.com/office/powerpoint/2010/main" val="38538972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4235382" y="312454"/>
            <a:ext cx="372123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2.1 </a:t>
            </a:r>
            <a:r>
              <a:rPr lang="zh-CN" altLang="en-US" sz="2800" dirty="0">
                <a:latin typeface="+mj-ea"/>
                <a:cs typeface="+mn-ea"/>
                <a:sym typeface="+mn-lt"/>
              </a:rPr>
              <a:t>数控车床认知</a:t>
            </a:r>
          </a:p>
        </p:txBody>
      </p:sp>
      <p:sp>
        <p:nvSpPr>
          <p:cNvPr id="33" name="文本框 32">
            <a:extLst>
              <a:ext uri="{FF2B5EF4-FFF2-40B4-BE49-F238E27FC236}">
                <a16:creationId xmlns:a16="http://schemas.microsoft.com/office/drawing/2014/main" id="{D60A9DB1-745F-8B28-4189-DA74C6CCF27C}"/>
              </a:ext>
            </a:extLst>
          </p:cNvPr>
          <p:cNvSpPr txBox="1"/>
          <p:nvPr/>
        </p:nvSpPr>
        <p:spPr>
          <a:xfrm>
            <a:off x="825785" y="1738544"/>
            <a:ext cx="3721235"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4. </a:t>
            </a:r>
            <a:r>
              <a:rPr lang="zh-CN" altLang="en-US" sz="2000" b="1" dirty="0">
                <a:solidFill>
                  <a:schemeClr val="accent1"/>
                </a:solidFill>
                <a:cs typeface="+mn-ea"/>
                <a:sym typeface="+mn-lt"/>
              </a:rPr>
              <a:t>按伺服系统的控制方式分类</a:t>
            </a:r>
            <a:endParaRPr lang="en-US" altLang="zh-CN" sz="2000" b="1" dirty="0">
              <a:solidFill>
                <a:schemeClr val="accent1"/>
              </a:solidFill>
              <a:cs typeface="+mn-ea"/>
              <a:sym typeface="+mn-lt"/>
            </a:endParaRPr>
          </a:p>
        </p:txBody>
      </p:sp>
      <p:sp>
        <p:nvSpPr>
          <p:cNvPr id="34" name="文本占位符 5">
            <a:extLst>
              <a:ext uri="{FF2B5EF4-FFF2-40B4-BE49-F238E27FC236}">
                <a16:creationId xmlns:a16="http://schemas.microsoft.com/office/drawing/2014/main" id="{7C583781-0FDC-075F-06E7-7ED832E60260}"/>
              </a:ext>
            </a:extLst>
          </p:cNvPr>
          <p:cNvSpPr txBox="1"/>
          <p:nvPr/>
        </p:nvSpPr>
        <p:spPr>
          <a:xfrm>
            <a:off x="825786" y="2216197"/>
            <a:ext cx="2794574"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None/>
            </a:pPr>
            <a:r>
              <a:rPr lang="zh-CN" altLang="en-US" dirty="0">
                <a:solidFill>
                  <a:srgbClr val="221E1F"/>
                </a:solidFill>
                <a:latin typeface="方正书宋"/>
              </a:rPr>
              <a:t>（</a:t>
            </a:r>
            <a:r>
              <a:rPr lang="en-US" altLang="zh-CN" dirty="0">
                <a:solidFill>
                  <a:srgbClr val="221E1F"/>
                </a:solidFill>
                <a:latin typeface="方正书宋"/>
              </a:rPr>
              <a:t>3</a:t>
            </a:r>
            <a:r>
              <a:rPr lang="zh-CN" altLang="en-US" dirty="0">
                <a:solidFill>
                  <a:srgbClr val="221E1F"/>
                </a:solidFill>
                <a:latin typeface="方正书宋"/>
              </a:rPr>
              <a:t>）</a:t>
            </a:r>
            <a:r>
              <a:rPr lang="zh-CN" altLang="en-US" b="1" dirty="0">
                <a:solidFill>
                  <a:srgbClr val="221E1F"/>
                </a:solidFill>
                <a:latin typeface="方正书宋"/>
              </a:rPr>
              <a:t>半闭环伺服系统</a:t>
            </a:r>
            <a:r>
              <a:rPr lang="zh-CN" altLang="en-US" sz="1800" b="0" i="0" u="none" strike="noStrike" baseline="0" dirty="0">
                <a:solidFill>
                  <a:srgbClr val="221E1F"/>
                </a:solidFill>
                <a:latin typeface="方正书宋"/>
              </a:rPr>
              <a:t>  </a:t>
            </a:r>
            <a:endParaRPr lang="en-US" altLang="zh-CN" sz="1800" b="0" i="0" u="none" strike="noStrike" baseline="0" dirty="0">
              <a:solidFill>
                <a:srgbClr val="221E1F"/>
              </a:solidFill>
              <a:latin typeface="方正书宋"/>
            </a:endParaRPr>
          </a:p>
        </p:txBody>
      </p:sp>
      <p:grpSp>
        <p:nvGrpSpPr>
          <p:cNvPr id="61" name="组合 60">
            <a:extLst>
              <a:ext uri="{FF2B5EF4-FFF2-40B4-BE49-F238E27FC236}">
                <a16:creationId xmlns:a16="http://schemas.microsoft.com/office/drawing/2014/main" id="{7B88AAF3-029C-9147-C1F1-9ABF9C237CEA}"/>
              </a:ext>
            </a:extLst>
          </p:cNvPr>
          <p:cNvGrpSpPr/>
          <p:nvPr/>
        </p:nvGrpSpPr>
        <p:grpSpPr>
          <a:xfrm>
            <a:off x="1976402" y="4541894"/>
            <a:ext cx="7891480" cy="2264173"/>
            <a:chOff x="2742520" y="3580714"/>
            <a:chExt cx="7891480" cy="2264173"/>
          </a:xfrm>
        </p:grpSpPr>
        <p:sp>
          <p:nvSpPr>
            <p:cNvPr id="2" name="矩形 1">
              <a:extLst>
                <a:ext uri="{FF2B5EF4-FFF2-40B4-BE49-F238E27FC236}">
                  <a16:creationId xmlns:a16="http://schemas.microsoft.com/office/drawing/2014/main" id="{B0DA6C29-F413-2E96-D6F1-441593C51451}"/>
                </a:ext>
              </a:extLst>
            </p:cNvPr>
            <p:cNvSpPr/>
            <p:nvPr/>
          </p:nvSpPr>
          <p:spPr>
            <a:xfrm>
              <a:off x="7951730" y="4345444"/>
              <a:ext cx="424748" cy="42013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17433872-1700-4455-F706-B620F9CD4712}"/>
                </a:ext>
              </a:extLst>
            </p:cNvPr>
            <p:cNvSpPr/>
            <p:nvPr/>
          </p:nvSpPr>
          <p:spPr>
            <a:xfrm>
              <a:off x="7813941" y="4226912"/>
              <a:ext cx="137789" cy="6978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44DFECC2-B524-264A-F96F-E014591D8C87}"/>
                </a:ext>
              </a:extLst>
            </p:cNvPr>
            <p:cNvSpPr/>
            <p:nvPr/>
          </p:nvSpPr>
          <p:spPr>
            <a:xfrm>
              <a:off x="8561142" y="3580714"/>
              <a:ext cx="477358" cy="12337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a:extLst>
                <a:ext uri="{FF2B5EF4-FFF2-40B4-BE49-F238E27FC236}">
                  <a16:creationId xmlns:a16="http://schemas.microsoft.com/office/drawing/2014/main" id="{BB62DEF2-55CC-AA0C-8931-150BB917088D}"/>
                </a:ext>
              </a:extLst>
            </p:cNvPr>
            <p:cNvCxnSpPr>
              <a:cxnSpLocks/>
            </p:cNvCxnSpPr>
            <p:nvPr/>
          </p:nvCxnSpPr>
          <p:spPr>
            <a:xfrm>
              <a:off x="8383342" y="4551406"/>
              <a:ext cx="177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B0ECB68B-E850-7233-0304-3F2213310434}"/>
                </a:ext>
              </a:extLst>
            </p:cNvPr>
            <p:cNvCxnSpPr>
              <a:cxnSpLocks/>
            </p:cNvCxnSpPr>
            <p:nvPr/>
          </p:nvCxnSpPr>
          <p:spPr>
            <a:xfrm>
              <a:off x="8980242" y="4545212"/>
              <a:ext cx="4091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D741B210-C353-B6DF-4414-B5FD9214E664}"/>
                </a:ext>
              </a:extLst>
            </p:cNvPr>
            <p:cNvGrpSpPr/>
            <p:nvPr/>
          </p:nvGrpSpPr>
          <p:grpSpPr>
            <a:xfrm>
              <a:off x="9389400" y="4531744"/>
              <a:ext cx="1244600" cy="155277"/>
              <a:chOff x="10674811" y="5040246"/>
              <a:chExt cx="1244600" cy="155277"/>
            </a:xfrm>
          </p:grpSpPr>
          <p:sp>
            <p:nvSpPr>
              <p:cNvPr id="36" name="任意多边形: 形状 35">
                <a:extLst>
                  <a:ext uri="{FF2B5EF4-FFF2-40B4-BE49-F238E27FC236}">
                    <a16:creationId xmlns:a16="http://schemas.microsoft.com/office/drawing/2014/main" id="{A1D27C53-8AFD-4C17-B1A8-B34EA072610F}"/>
                  </a:ext>
                </a:extLst>
              </p:cNvPr>
              <p:cNvSpPr/>
              <p:nvPr/>
            </p:nvSpPr>
            <p:spPr>
              <a:xfrm rot="5400000">
                <a:off x="10755082" y="4959975"/>
                <a:ext cx="150608" cy="311150"/>
              </a:xfrm>
              <a:custGeom>
                <a:avLst/>
                <a:gdLst>
                  <a:gd name="connsiteX0" fmla="*/ 0 w 438157"/>
                  <a:gd name="connsiteY0" fmla="*/ 0 h 723900"/>
                  <a:gd name="connsiteX1" fmla="*/ 438150 w 438157"/>
                  <a:gd name="connsiteY1" fmla="*/ 196850 h 723900"/>
                  <a:gd name="connsiteX2" fmla="*/ 6350 w 438157"/>
                  <a:gd name="connsiteY2" fmla="*/ 361950 h 723900"/>
                  <a:gd name="connsiteX3" fmla="*/ 438150 w 438157"/>
                  <a:gd name="connsiteY3" fmla="*/ 539750 h 723900"/>
                  <a:gd name="connsiteX4" fmla="*/ 19050 w 438157"/>
                  <a:gd name="connsiteY4" fmla="*/ 723900 h 723900"/>
                  <a:gd name="connsiteX5" fmla="*/ 19050 w 438157"/>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7" h="723900">
                    <a:moveTo>
                      <a:pt x="0" y="0"/>
                    </a:moveTo>
                    <a:cubicBezTo>
                      <a:pt x="218546" y="68262"/>
                      <a:pt x="437092" y="136525"/>
                      <a:pt x="438150" y="196850"/>
                    </a:cubicBezTo>
                    <a:cubicBezTo>
                      <a:pt x="439208" y="257175"/>
                      <a:pt x="6350" y="304800"/>
                      <a:pt x="6350" y="361950"/>
                    </a:cubicBezTo>
                    <a:cubicBezTo>
                      <a:pt x="6350" y="419100"/>
                      <a:pt x="436033" y="479425"/>
                      <a:pt x="438150" y="539750"/>
                    </a:cubicBezTo>
                    <a:cubicBezTo>
                      <a:pt x="440267" y="600075"/>
                      <a:pt x="19050" y="723900"/>
                      <a:pt x="19050" y="723900"/>
                    </a:cubicBezTo>
                    <a:lnTo>
                      <a:pt x="19050" y="72390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id="{734B33E2-7689-69F7-B413-E11456E4071D}"/>
                  </a:ext>
                </a:extLst>
              </p:cNvPr>
              <p:cNvSpPr/>
              <p:nvPr/>
            </p:nvSpPr>
            <p:spPr>
              <a:xfrm rot="5400000">
                <a:off x="11066232" y="4959975"/>
                <a:ext cx="150608" cy="311150"/>
              </a:xfrm>
              <a:custGeom>
                <a:avLst/>
                <a:gdLst>
                  <a:gd name="connsiteX0" fmla="*/ 0 w 438157"/>
                  <a:gd name="connsiteY0" fmla="*/ 0 h 723900"/>
                  <a:gd name="connsiteX1" fmla="*/ 438150 w 438157"/>
                  <a:gd name="connsiteY1" fmla="*/ 196850 h 723900"/>
                  <a:gd name="connsiteX2" fmla="*/ 6350 w 438157"/>
                  <a:gd name="connsiteY2" fmla="*/ 361950 h 723900"/>
                  <a:gd name="connsiteX3" fmla="*/ 438150 w 438157"/>
                  <a:gd name="connsiteY3" fmla="*/ 539750 h 723900"/>
                  <a:gd name="connsiteX4" fmla="*/ 19050 w 438157"/>
                  <a:gd name="connsiteY4" fmla="*/ 723900 h 723900"/>
                  <a:gd name="connsiteX5" fmla="*/ 19050 w 438157"/>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7" h="723900">
                    <a:moveTo>
                      <a:pt x="0" y="0"/>
                    </a:moveTo>
                    <a:cubicBezTo>
                      <a:pt x="218546" y="68262"/>
                      <a:pt x="437092" y="136525"/>
                      <a:pt x="438150" y="196850"/>
                    </a:cubicBezTo>
                    <a:cubicBezTo>
                      <a:pt x="439208" y="257175"/>
                      <a:pt x="6350" y="304800"/>
                      <a:pt x="6350" y="361950"/>
                    </a:cubicBezTo>
                    <a:cubicBezTo>
                      <a:pt x="6350" y="419100"/>
                      <a:pt x="436033" y="479425"/>
                      <a:pt x="438150" y="539750"/>
                    </a:cubicBezTo>
                    <a:cubicBezTo>
                      <a:pt x="440267" y="600075"/>
                      <a:pt x="19050" y="723900"/>
                      <a:pt x="19050" y="723900"/>
                    </a:cubicBezTo>
                    <a:lnTo>
                      <a:pt x="19050" y="72390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CF2D9782-472E-3CF7-D7FB-FE9464579A97}"/>
                  </a:ext>
                </a:extLst>
              </p:cNvPr>
              <p:cNvSpPr/>
              <p:nvPr/>
            </p:nvSpPr>
            <p:spPr>
              <a:xfrm rot="5400000">
                <a:off x="11377382" y="4964644"/>
                <a:ext cx="150608" cy="311150"/>
              </a:xfrm>
              <a:custGeom>
                <a:avLst/>
                <a:gdLst>
                  <a:gd name="connsiteX0" fmla="*/ 0 w 438157"/>
                  <a:gd name="connsiteY0" fmla="*/ 0 h 723900"/>
                  <a:gd name="connsiteX1" fmla="*/ 438150 w 438157"/>
                  <a:gd name="connsiteY1" fmla="*/ 196850 h 723900"/>
                  <a:gd name="connsiteX2" fmla="*/ 6350 w 438157"/>
                  <a:gd name="connsiteY2" fmla="*/ 361950 h 723900"/>
                  <a:gd name="connsiteX3" fmla="*/ 438150 w 438157"/>
                  <a:gd name="connsiteY3" fmla="*/ 539750 h 723900"/>
                  <a:gd name="connsiteX4" fmla="*/ 19050 w 438157"/>
                  <a:gd name="connsiteY4" fmla="*/ 723900 h 723900"/>
                  <a:gd name="connsiteX5" fmla="*/ 19050 w 438157"/>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7" h="723900">
                    <a:moveTo>
                      <a:pt x="0" y="0"/>
                    </a:moveTo>
                    <a:cubicBezTo>
                      <a:pt x="218546" y="68262"/>
                      <a:pt x="437092" y="136525"/>
                      <a:pt x="438150" y="196850"/>
                    </a:cubicBezTo>
                    <a:cubicBezTo>
                      <a:pt x="439208" y="257175"/>
                      <a:pt x="6350" y="304800"/>
                      <a:pt x="6350" y="361950"/>
                    </a:cubicBezTo>
                    <a:cubicBezTo>
                      <a:pt x="6350" y="419100"/>
                      <a:pt x="436033" y="479425"/>
                      <a:pt x="438150" y="539750"/>
                    </a:cubicBezTo>
                    <a:cubicBezTo>
                      <a:pt x="440267" y="600075"/>
                      <a:pt x="19050" y="723900"/>
                      <a:pt x="19050" y="723900"/>
                    </a:cubicBezTo>
                    <a:lnTo>
                      <a:pt x="19050" y="72390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EA4A6596-5D3A-012E-F228-64C71FBD22BD}"/>
                  </a:ext>
                </a:extLst>
              </p:cNvPr>
              <p:cNvSpPr/>
              <p:nvPr/>
            </p:nvSpPr>
            <p:spPr>
              <a:xfrm rot="5400000">
                <a:off x="11688532" y="4964644"/>
                <a:ext cx="150608" cy="311150"/>
              </a:xfrm>
              <a:custGeom>
                <a:avLst/>
                <a:gdLst>
                  <a:gd name="connsiteX0" fmla="*/ 0 w 438157"/>
                  <a:gd name="connsiteY0" fmla="*/ 0 h 723900"/>
                  <a:gd name="connsiteX1" fmla="*/ 438150 w 438157"/>
                  <a:gd name="connsiteY1" fmla="*/ 196850 h 723900"/>
                  <a:gd name="connsiteX2" fmla="*/ 6350 w 438157"/>
                  <a:gd name="connsiteY2" fmla="*/ 361950 h 723900"/>
                  <a:gd name="connsiteX3" fmla="*/ 438150 w 438157"/>
                  <a:gd name="connsiteY3" fmla="*/ 539750 h 723900"/>
                  <a:gd name="connsiteX4" fmla="*/ 19050 w 438157"/>
                  <a:gd name="connsiteY4" fmla="*/ 723900 h 723900"/>
                  <a:gd name="connsiteX5" fmla="*/ 19050 w 438157"/>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7" h="723900">
                    <a:moveTo>
                      <a:pt x="0" y="0"/>
                    </a:moveTo>
                    <a:cubicBezTo>
                      <a:pt x="218546" y="68262"/>
                      <a:pt x="437092" y="136525"/>
                      <a:pt x="438150" y="196850"/>
                    </a:cubicBezTo>
                    <a:cubicBezTo>
                      <a:pt x="439208" y="257175"/>
                      <a:pt x="6350" y="304800"/>
                      <a:pt x="6350" y="361950"/>
                    </a:cubicBezTo>
                    <a:cubicBezTo>
                      <a:pt x="6350" y="419100"/>
                      <a:pt x="436033" y="479425"/>
                      <a:pt x="438150" y="539750"/>
                    </a:cubicBezTo>
                    <a:cubicBezTo>
                      <a:pt x="440267" y="600075"/>
                      <a:pt x="19050" y="723900"/>
                      <a:pt x="19050" y="723900"/>
                    </a:cubicBezTo>
                    <a:lnTo>
                      <a:pt x="19050" y="72390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a:extLst>
                <a:ext uri="{FF2B5EF4-FFF2-40B4-BE49-F238E27FC236}">
                  <a16:creationId xmlns:a16="http://schemas.microsoft.com/office/drawing/2014/main" id="{A4E94FF1-E4DC-273D-BD0C-A08FCA191969}"/>
                </a:ext>
              </a:extLst>
            </p:cNvPr>
            <p:cNvGrpSpPr/>
            <p:nvPr/>
          </p:nvGrpSpPr>
          <p:grpSpPr>
            <a:xfrm>
              <a:off x="6658964" y="4258983"/>
              <a:ext cx="652272" cy="646331"/>
              <a:chOff x="7847681" y="3943691"/>
              <a:chExt cx="652272" cy="646331"/>
            </a:xfrm>
          </p:grpSpPr>
          <p:sp>
            <p:nvSpPr>
              <p:cNvPr id="43" name="矩形 42">
                <a:extLst>
                  <a:ext uri="{FF2B5EF4-FFF2-40B4-BE49-F238E27FC236}">
                    <a16:creationId xmlns:a16="http://schemas.microsoft.com/office/drawing/2014/main" id="{7D349ECA-EA71-5478-1108-B791288991CF}"/>
                  </a:ext>
                </a:extLst>
              </p:cNvPr>
              <p:cNvSpPr/>
              <p:nvPr/>
            </p:nvSpPr>
            <p:spPr>
              <a:xfrm>
                <a:off x="7890008" y="3957199"/>
                <a:ext cx="567619" cy="6203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id="{B0CF1253-FFB5-8D43-C274-403656AA2D8B}"/>
                  </a:ext>
                </a:extLst>
              </p:cNvPr>
              <p:cNvSpPr txBox="1"/>
              <p:nvPr/>
            </p:nvSpPr>
            <p:spPr>
              <a:xfrm>
                <a:off x="7847681" y="3943691"/>
                <a:ext cx="652272" cy="646331"/>
              </a:xfrm>
              <a:prstGeom prst="rect">
                <a:avLst/>
              </a:prstGeom>
              <a:noFill/>
            </p:spPr>
            <p:txBody>
              <a:bodyPr wrap="square">
                <a:spAutoFit/>
              </a:bodyPr>
              <a:lstStyle/>
              <a:p>
                <a:r>
                  <a:rPr lang="zh-CN" altLang="en-US" dirty="0">
                    <a:solidFill>
                      <a:srgbClr val="221E1F"/>
                    </a:solidFill>
                    <a:latin typeface="方正书宋"/>
                  </a:rPr>
                  <a:t>驱动</a:t>
                </a:r>
                <a:endParaRPr lang="en-US" altLang="zh-CN" dirty="0">
                  <a:solidFill>
                    <a:srgbClr val="221E1F"/>
                  </a:solidFill>
                  <a:latin typeface="方正书宋"/>
                </a:endParaRPr>
              </a:p>
              <a:p>
                <a:r>
                  <a:rPr lang="zh-CN" altLang="en-US" dirty="0">
                    <a:solidFill>
                      <a:srgbClr val="221E1F"/>
                    </a:solidFill>
                    <a:latin typeface="方正书宋"/>
                  </a:rPr>
                  <a:t>装置</a:t>
                </a:r>
                <a:endParaRPr lang="zh-CN" altLang="en-US" dirty="0"/>
              </a:p>
            </p:txBody>
          </p:sp>
        </p:grpSp>
        <p:sp>
          <p:nvSpPr>
            <p:cNvPr id="52" name="文本框 51">
              <a:extLst>
                <a:ext uri="{FF2B5EF4-FFF2-40B4-BE49-F238E27FC236}">
                  <a16:creationId xmlns:a16="http://schemas.microsoft.com/office/drawing/2014/main" id="{68C18E83-B6DE-79BA-F764-F6AA47C77E06}"/>
                </a:ext>
              </a:extLst>
            </p:cNvPr>
            <p:cNvSpPr txBox="1"/>
            <p:nvPr/>
          </p:nvSpPr>
          <p:spPr>
            <a:xfrm>
              <a:off x="4419533" y="4227238"/>
              <a:ext cx="1118668" cy="369332"/>
            </a:xfrm>
            <a:prstGeom prst="rect">
              <a:avLst/>
            </a:prstGeom>
            <a:noFill/>
          </p:spPr>
          <p:txBody>
            <a:bodyPr wrap="square">
              <a:spAutoFit/>
            </a:bodyPr>
            <a:lstStyle/>
            <a:p>
              <a:r>
                <a:rPr lang="zh-CN" altLang="en-US" dirty="0">
                  <a:solidFill>
                    <a:srgbClr val="221E1F"/>
                  </a:solidFill>
                  <a:latin typeface="方正书宋"/>
                </a:rPr>
                <a:t>指令脉冲</a:t>
              </a:r>
              <a:endParaRPr lang="zh-CN" altLang="en-US" dirty="0"/>
            </a:p>
          </p:txBody>
        </p:sp>
        <p:cxnSp>
          <p:nvCxnSpPr>
            <p:cNvPr id="57" name="直接箭头连接符 3">
              <a:extLst>
                <a:ext uri="{FF2B5EF4-FFF2-40B4-BE49-F238E27FC236}">
                  <a16:creationId xmlns:a16="http://schemas.microsoft.com/office/drawing/2014/main" id="{3A4FF715-190A-4152-E937-7D765C76B4D6}"/>
                </a:ext>
              </a:extLst>
            </p:cNvPr>
            <p:cNvCxnSpPr>
              <a:cxnSpLocks/>
              <a:stCxn id="43" idx="3"/>
              <a:endCxn id="4" idx="1"/>
            </p:cNvCxnSpPr>
            <p:nvPr/>
          </p:nvCxnSpPr>
          <p:spPr>
            <a:xfrm flipV="1">
              <a:off x="7268910" y="4575819"/>
              <a:ext cx="545031" cy="6835"/>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8" name="矩形 57">
              <a:extLst>
                <a:ext uri="{FF2B5EF4-FFF2-40B4-BE49-F238E27FC236}">
                  <a16:creationId xmlns:a16="http://schemas.microsoft.com/office/drawing/2014/main" id="{CA735EC1-6E53-2DA9-625C-98ABD5F6A3E3}"/>
                </a:ext>
              </a:extLst>
            </p:cNvPr>
            <p:cNvSpPr/>
            <p:nvPr/>
          </p:nvSpPr>
          <p:spPr>
            <a:xfrm>
              <a:off x="9535965" y="3580714"/>
              <a:ext cx="951470" cy="524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id="{8B95888B-80C9-3839-BCA3-D43B9DB81BBD}"/>
                </a:ext>
              </a:extLst>
            </p:cNvPr>
            <p:cNvSpPr txBox="1"/>
            <p:nvPr/>
          </p:nvSpPr>
          <p:spPr>
            <a:xfrm>
              <a:off x="9535966" y="3658915"/>
              <a:ext cx="951470" cy="369332"/>
            </a:xfrm>
            <a:prstGeom prst="rect">
              <a:avLst/>
            </a:prstGeom>
            <a:noFill/>
          </p:spPr>
          <p:txBody>
            <a:bodyPr wrap="square">
              <a:spAutoFit/>
            </a:bodyPr>
            <a:lstStyle/>
            <a:p>
              <a:pPr algn="ctr"/>
              <a:r>
                <a:rPr lang="zh-CN" altLang="en-US" dirty="0">
                  <a:solidFill>
                    <a:srgbClr val="221E1F"/>
                  </a:solidFill>
                  <a:latin typeface="方正书宋"/>
                </a:rPr>
                <a:t>工作台</a:t>
              </a:r>
              <a:endParaRPr lang="zh-CN" altLang="en-US" dirty="0"/>
            </a:p>
          </p:txBody>
        </p:sp>
        <p:cxnSp>
          <p:nvCxnSpPr>
            <p:cNvPr id="60" name="直接箭头连接符 3">
              <a:extLst>
                <a:ext uri="{FF2B5EF4-FFF2-40B4-BE49-F238E27FC236}">
                  <a16:creationId xmlns:a16="http://schemas.microsoft.com/office/drawing/2014/main" id="{A2D233F8-72A0-2E63-0019-D1E14C56CA59}"/>
                </a:ext>
              </a:extLst>
            </p:cNvPr>
            <p:cNvCxnSpPr>
              <a:cxnSpLocks/>
            </p:cNvCxnSpPr>
            <p:nvPr/>
          </p:nvCxnSpPr>
          <p:spPr>
            <a:xfrm>
              <a:off x="10011700" y="4104962"/>
              <a:ext cx="0" cy="415774"/>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A17FF1A6-609B-5158-F13C-977D826306D4}"/>
                </a:ext>
              </a:extLst>
            </p:cNvPr>
            <p:cNvSpPr/>
            <p:nvPr/>
          </p:nvSpPr>
          <p:spPr>
            <a:xfrm>
              <a:off x="8629448" y="3665563"/>
              <a:ext cx="139700" cy="19639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F2D33FE4-49FB-96FC-CAD1-581CC8F6174F}"/>
                </a:ext>
              </a:extLst>
            </p:cNvPr>
            <p:cNvSpPr/>
            <p:nvPr/>
          </p:nvSpPr>
          <p:spPr>
            <a:xfrm>
              <a:off x="8629448" y="3861956"/>
              <a:ext cx="139700" cy="39232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13EB06FB-22FE-D985-4D37-73164186FA73}"/>
                </a:ext>
              </a:extLst>
            </p:cNvPr>
            <p:cNvSpPr/>
            <p:nvPr/>
          </p:nvSpPr>
          <p:spPr>
            <a:xfrm>
              <a:off x="8840542" y="4114255"/>
              <a:ext cx="139700" cy="19639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87588ED8-CE14-F6E5-5F28-C04CAACCD404}"/>
                </a:ext>
              </a:extLst>
            </p:cNvPr>
            <p:cNvSpPr/>
            <p:nvPr/>
          </p:nvSpPr>
          <p:spPr>
            <a:xfrm>
              <a:off x="8840542" y="4310647"/>
              <a:ext cx="139700" cy="38691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a:extLst>
                <a:ext uri="{FF2B5EF4-FFF2-40B4-BE49-F238E27FC236}">
                  <a16:creationId xmlns:a16="http://schemas.microsoft.com/office/drawing/2014/main" id="{1C04A15A-09BA-EFAD-C33D-41578413DC0B}"/>
                </a:ext>
              </a:extLst>
            </p:cNvPr>
            <p:cNvCxnSpPr>
              <a:cxnSpLocks/>
            </p:cNvCxnSpPr>
            <p:nvPr/>
          </p:nvCxnSpPr>
          <p:spPr>
            <a:xfrm>
              <a:off x="8768542" y="4204905"/>
              <a:ext cx="72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46D44960-76B6-D9A0-3585-EA15D795C601}"/>
                </a:ext>
              </a:extLst>
            </p:cNvPr>
            <p:cNvSpPr txBox="1"/>
            <p:nvPr/>
          </p:nvSpPr>
          <p:spPr>
            <a:xfrm>
              <a:off x="7640340" y="3580714"/>
              <a:ext cx="951470" cy="646331"/>
            </a:xfrm>
            <a:prstGeom prst="rect">
              <a:avLst/>
            </a:prstGeom>
            <a:noFill/>
          </p:spPr>
          <p:txBody>
            <a:bodyPr wrap="square">
              <a:spAutoFit/>
            </a:bodyPr>
            <a:lstStyle/>
            <a:p>
              <a:pPr algn="ctr"/>
              <a:r>
                <a:rPr lang="zh-CN" altLang="en-US" dirty="0">
                  <a:solidFill>
                    <a:srgbClr val="221E1F"/>
                  </a:solidFill>
                  <a:latin typeface="方正书宋"/>
                </a:rPr>
                <a:t>伺服</a:t>
              </a:r>
              <a:endParaRPr lang="en-US" altLang="zh-CN" dirty="0">
                <a:solidFill>
                  <a:srgbClr val="221E1F"/>
                </a:solidFill>
                <a:latin typeface="方正书宋"/>
              </a:endParaRPr>
            </a:p>
            <a:p>
              <a:pPr algn="ctr"/>
              <a:r>
                <a:rPr lang="zh-CN" altLang="en-US" dirty="0">
                  <a:solidFill>
                    <a:srgbClr val="221E1F"/>
                  </a:solidFill>
                  <a:latin typeface="方正书宋"/>
                </a:rPr>
                <a:t>电动机</a:t>
              </a:r>
              <a:endParaRPr lang="zh-CN" altLang="en-US" dirty="0"/>
            </a:p>
          </p:txBody>
        </p:sp>
        <p:cxnSp>
          <p:nvCxnSpPr>
            <p:cNvPr id="82" name="直接连接符 81">
              <a:extLst>
                <a:ext uri="{FF2B5EF4-FFF2-40B4-BE49-F238E27FC236}">
                  <a16:creationId xmlns:a16="http://schemas.microsoft.com/office/drawing/2014/main" id="{397C7F1F-7F17-3F40-1F72-72FE394E2167}"/>
                </a:ext>
              </a:extLst>
            </p:cNvPr>
            <p:cNvCxnSpPr>
              <a:cxnSpLocks/>
            </p:cNvCxnSpPr>
            <p:nvPr/>
          </p:nvCxnSpPr>
          <p:spPr>
            <a:xfrm>
              <a:off x="8464165" y="4545212"/>
              <a:ext cx="0" cy="1037551"/>
            </a:xfrm>
            <a:prstGeom prst="line">
              <a:avLst/>
            </a:prstGeom>
            <a:ln w="3175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88" name="直接连接符 87">
              <a:extLst>
                <a:ext uri="{FF2B5EF4-FFF2-40B4-BE49-F238E27FC236}">
                  <a16:creationId xmlns:a16="http://schemas.microsoft.com/office/drawing/2014/main" id="{114794FA-A3AB-4384-A45D-DF2225DE1A83}"/>
                </a:ext>
              </a:extLst>
            </p:cNvPr>
            <p:cNvCxnSpPr>
              <a:cxnSpLocks/>
            </p:cNvCxnSpPr>
            <p:nvPr/>
          </p:nvCxnSpPr>
          <p:spPr>
            <a:xfrm flipH="1" flipV="1">
              <a:off x="5841199" y="5570924"/>
              <a:ext cx="2622966" cy="11839"/>
            </a:xfrm>
            <a:prstGeom prst="line">
              <a:avLst/>
            </a:prstGeom>
            <a:ln w="31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592A2EF1-2875-FE23-63BC-8B7042B66775}"/>
                </a:ext>
              </a:extLst>
            </p:cNvPr>
            <p:cNvCxnSpPr>
              <a:cxnSpLocks/>
            </p:cNvCxnSpPr>
            <p:nvPr/>
          </p:nvCxnSpPr>
          <p:spPr>
            <a:xfrm>
              <a:off x="5841199" y="4905314"/>
              <a:ext cx="0" cy="677449"/>
            </a:xfrm>
            <a:prstGeom prst="line">
              <a:avLst/>
            </a:prstGeom>
            <a:ln w="28575">
              <a:solidFill>
                <a:schemeClr val="bg1">
                  <a:lumMod val="85000"/>
                </a:schemeClr>
              </a:solidFill>
              <a:headEnd type="triangle"/>
            </a:ln>
          </p:spPr>
          <p:style>
            <a:lnRef idx="1">
              <a:schemeClr val="dk1"/>
            </a:lnRef>
            <a:fillRef idx="0">
              <a:schemeClr val="dk1"/>
            </a:fillRef>
            <a:effectRef idx="0">
              <a:schemeClr val="dk1"/>
            </a:effectRef>
            <a:fontRef idx="minor">
              <a:schemeClr val="tx1"/>
            </a:fontRef>
          </p:style>
        </p:cxnSp>
        <p:sp>
          <p:nvSpPr>
            <p:cNvPr id="92" name="矩形 91">
              <a:extLst>
                <a:ext uri="{FF2B5EF4-FFF2-40B4-BE49-F238E27FC236}">
                  <a16:creationId xmlns:a16="http://schemas.microsoft.com/office/drawing/2014/main" id="{F9867D1D-574D-8C14-D86D-F954FE5A410D}"/>
                </a:ext>
              </a:extLst>
            </p:cNvPr>
            <p:cNvSpPr/>
            <p:nvPr/>
          </p:nvSpPr>
          <p:spPr>
            <a:xfrm>
              <a:off x="6494186" y="5320639"/>
              <a:ext cx="1340069" cy="5242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a:extLst>
                <a:ext uri="{FF2B5EF4-FFF2-40B4-BE49-F238E27FC236}">
                  <a16:creationId xmlns:a16="http://schemas.microsoft.com/office/drawing/2014/main" id="{B942F535-23ED-7FC1-73A2-DDC9E38EB759}"/>
                </a:ext>
              </a:extLst>
            </p:cNvPr>
            <p:cNvSpPr txBox="1"/>
            <p:nvPr/>
          </p:nvSpPr>
          <p:spPr>
            <a:xfrm>
              <a:off x="6594286" y="5398097"/>
              <a:ext cx="1139868" cy="369332"/>
            </a:xfrm>
            <a:prstGeom prst="rect">
              <a:avLst/>
            </a:prstGeom>
            <a:noFill/>
          </p:spPr>
          <p:txBody>
            <a:bodyPr wrap="square">
              <a:spAutoFit/>
            </a:bodyPr>
            <a:lstStyle/>
            <a:p>
              <a:r>
                <a:rPr lang="zh-CN" altLang="en-US" dirty="0">
                  <a:solidFill>
                    <a:srgbClr val="221E1F"/>
                  </a:solidFill>
                  <a:latin typeface="方正书宋"/>
                </a:rPr>
                <a:t>测量装置</a:t>
              </a:r>
              <a:endParaRPr lang="zh-CN" altLang="en-US" dirty="0"/>
            </a:p>
          </p:txBody>
        </p:sp>
        <p:grpSp>
          <p:nvGrpSpPr>
            <p:cNvPr id="23" name="组合 22">
              <a:extLst>
                <a:ext uri="{FF2B5EF4-FFF2-40B4-BE49-F238E27FC236}">
                  <a16:creationId xmlns:a16="http://schemas.microsoft.com/office/drawing/2014/main" id="{1E733718-314C-AD3D-7F07-B222FC26AAF0}"/>
                </a:ext>
              </a:extLst>
            </p:cNvPr>
            <p:cNvGrpSpPr/>
            <p:nvPr/>
          </p:nvGrpSpPr>
          <p:grpSpPr>
            <a:xfrm>
              <a:off x="5528548" y="4272480"/>
              <a:ext cx="652272" cy="646331"/>
              <a:chOff x="7847681" y="3943691"/>
              <a:chExt cx="652272" cy="646331"/>
            </a:xfrm>
          </p:grpSpPr>
          <p:sp>
            <p:nvSpPr>
              <p:cNvPr id="24" name="矩形 23">
                <a:extLst>
                  <a:ext uri="{FF2B5EF4-FFF2-40B4-BE49-F238E27FC236}">
                    <a16:creationId xmlns:a16="http://schemas.microsoft.com/office/drawing/2014/main" id="{CE02E003-C00E-942E-ED9E-84E90BC8E49B}"/>
                  </a:ext>
                </a:extLst>
              </p:cNvPr>
              <p:cNvSpPr/>
              <p:nvPr/>
            </p:nvSpPr>
            <p:spPr>
              <a:xfrm>
                <a:off x="7890008" y="3957199"/>
                <a:ext cx="567619" cy="6203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D0948575-716D-06EB-5379-8DFB02389E56}"/>
                  </a:ext>
                </a:extLst>
              </p:cNvPr>
              <p:cNvSpPr txBox="1"/>
              <p:nvPr/>
            </p:nvSpPr>
            <p:spPr>
              <a:xfrm>
                <a:off x="7847681" y="3943691"/>
                <a:ext cx="652272" cy="646331"/>
              </a:xfrm>
              <a:prstGeom prst="rect">
                <a:avLst/>
              </a:prstGeom>
              <a:noFill/>
            </p:spPr>
            <p:txBody>
              <a:bodyPr wrap="square">
                <a:spAutoFit/>
              </a:bodyPr>
              <a:lstStyle/>
              <a:p>
                <a:r>
                  <a:rPr lang="zh-CN" altLang="en-US" dirty="0">
                    <a:solidFill>
                      <a:srgbClr val="221E1F"/>
                    </a:solidFill>
                    <a:latin typeface="方正书宋"/>
                  </a:rPr>
                  <a:t>比较电路</a:t>
                </a:r>
                <a:endParaRPr lang="en-US" altLang="zh-CN" dirty="0">
                  <a:solidFill>
                    <a:srgbClr val="221E1F"/>
                  </a:solidFill>
                  <a:latin typeface="方正书宋"/>
                </a:endParaRPr>
              </a:p>
            </p:txBody>
          </p:sp>
        </p:grpSp>
        <p:cxnSp>
          <p:nvCxnSpPr>
            <p:cNvPr id="26" name="直接箭头连接符 3">
              <a:extLst>
                <a:ext uri="{FF2B5EF4-FFF2-40B4-BE49-F238E27FC236}">
                  <a16:creationId xmlns:a16="http://schemas.microsoft.com/office/drawing/2014/main" id="{3CB4DC5A-98AD-1B03-C942-B8901E63C75E}"/>
                </a:ext>
              </a:extLst>
            </p:cNvPr>
            <p:cNvCxnSpPr>
              <a:cxnSpLocks/>
              <a:stCxn id="24" idx="3"/>
            </p:cNvCxnSpPr>
            <p:nvPr/>
          </p:nvCxnSpPr>
          <p:spPr>
            <a:xfrm flipV="1">
              <a:off x="6138494" y="4589316"/>
              <a:ext cx="545031" cy="6835"/>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
              <a:extLst>
                <a:ext uri="{FF2B5EF4-FFF2-40B4-BE49-F238E27FC236}">
                  <a16:creationId xmlns:a16="http://schemas.microsoft.com/office/drawing/2014/main" id="{B10D7C9F-C351-86B5-E25F-30967A7CC025}"/>
                </a:ext>
              </a:extLst>
            </p:cNvPr>
            <p:cNvCxnSpPr>
              <a:cxnSpLocks/>
            </p:cNvCxnSpPr>
            <p:nvPr/>
          </p:nvCxnSpPr>
          <p:spPr>
            <a:xfrm flipV="1">
              <a:off x="4481799" y="4603630"/>
              <a:ext cx="1079345" cy="3418"/>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48" name="组合 47">
              <a:extLst>
                <a:ext uri="{FF2B5EF4-FFF2-40B4-BE49-F238E27FC236}">
                  <a16:creationId xmlns:a16="http://schemas.microsoft.com/office/drawing/2014/main" id="{21B9A9D3-3BCC-881B-4A99-B4FFA75E38BE}"/>
                </a:ext>
              </a:extLst>
            </p:cNvPr>
            <p:cNvGrpSpPr/>
            <p:nvPr/>
          </p:nvGrpSpPr>
          <p:grpSpPr>
            <a:xfrm>
              <a:off x="3848604" y="4272480"/>
              <a:ext cx="652272" cy="646331"/>
              <a:chOff x="7847681" y="3943691"/>
              <a:chExt cx="652272" cy="646331"/>
            </a:xfrm>
          </p:grpSpPr>
          <p:sp>
            <p:nvSpPr>
              <p:cNvPr id="49" name="矩形 48">
                <a:extLst>
                  <a:ext uri="{FF2B5EF4-FFF2-40B4-BE49-F238E27FC236}">
                    <a16:creationId xmlns:a16="http://schemas.microsoft.com/office/drawing/2014/main" id="{7FEA4299-9810-98F0-37D9-54474D075E0B}"/>
                  </a:ext>
                </a:extLst>
              </p:cNvPr>
              <p:cNvSpPr/>
              <p:nvPr/>
            </p:nvSpPr>
            <p:spPr>
              <a:xfrm>
                <a:off x="7890008" y="3957199"/>
                <a:ext cx="567619" cy="6203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E4B7D6C7-5131-E5C7-F591-967B9FB426C9}"/>
                  </a:ext>
                </a:extLst>
              </p:cNvPr>
              <p:cNvSpPr txBox="1"/>
              <p:nvPr/>
            </p:nvSpPr>
            <p:spPr>
              <a:xfrm>
                <a:off x="7847681" y="3943691"/>
                <a:ext cx="652272" cy="646331"/>
              </a:xfrm>
              <a:prstGeom prst="rect">
                <a:avLst/>
              </a:prstGeom>
              <a:noFill/>
            </p:spPr>
            <p:txBody>
              <a:bodyPr wrap="square">
                <a:spAutoFit/>
              </a:bodyPr>
              <a:lstStyle/>
              <a:p>
                <a:r>
                  <a:rPr lang="zh-CN" altLang="en-US" dirty="0">
                    <a:solidFill>
                      <a:srgbClr val="221E1F"/>
                    </a:solidFill>
                    <a:latin typeface="方正书宋"/>
                  </a:rPr>
                  <a:t>数控装置</a:t>
                </a:r>
                <a:endParaRPr lang="en-US" altLang="zh-CN" dirty="0">
                  <a:solidFill>
                    <a:srgbClr val="221E1F"/>
                  </a:solidFill>
                  <a:latin typeface="方正书宋"/>
                </a:endParaRPr>
              </a:p>
            </p:txBody>
          </p:sp>
        </p:grpSp>
        <p:sp>
          <p:nvSpPr>
            <p:cNvPr id="53" name="文本框 52">
              <a:extLst>
                <a:ext uri="{FF2B5EF4-FFF2-40B4-BE49-F238E27FC236}">
                  <a16:creationId xmlns:a16="http://schemas.microsoft.com/office/drawing/2014/main" id="{D6FB0170-A581-C9CE-7E51-2E46201011EC}"/>
                </a:ext>
              </a:extLst>
            </p:cNvPr>
            <p:cNvSpPr txBox="1"/>
            <p:nvPr/>
          </p:nvSpPr>
          <p:spPr>
            <a:xfrm>
              <a:off x="2742520" y="4226819"/>
              <a:ext cx="1118668" cy="369332"/>
            </a:xfrm>
            <a:prstGeom prst="rect">
              <a:avLst/>
            </a:prstGeom>
            <a:noFill/>
          </p:spPr>
          <p:txBody>
            <a:bodyPr wrap="square">
              <a:spAutoFit/>
            </a:bodyPr>
            <a:lstStyle/>
            <a:p>
              <a:r>
                <a:rPr lang="zh-CN" altLang="en-US" dirty="0">
                  <a:solidFill>
                    <a:srgbClr val="221E1F"/>
                  </a:solidFill>
                  <a:latin typeface="方正书宋"/>
                </a:rPr>
                <a:t>控制介质</a:t>
              </a:r>
              <a:endParaRPr lang="zh-CN" altLang="en-US" dirty="0"/>
            </a:p>
          </p:txBody>
        </p:sp>
        <p:cxnSp>
          <p:nvCxnSpPr>
            <p:cNvPr id="56" name="直接箭头连接符 3">
              <a:extLst>
                <a:ext uri="{FF2B5EF4-FFF2-40B4-BE49-F238E27FC236}">
                  <a16:creationId xmlns:a16="http://schemas.microsoft.com/office/drawing/2014/main" id="{6EDF8315-86A8-7DAE-C6CE-FA2DE51F54A3}"/>
                </a:ext>
              </a:extLst>
            </p:cNvPr>
            <p:cNvCxnSpPr>
              <a:cxnSpLocks/>
            </p:cNvCxnSpPr>
            <p:nvPr/>
          </p:nvCxnSpPr>
          <p:spPr>
            <a:xfrm flipV="1">
              <a:off x="2804786" y="4603211"/>
              <a:ext cx="1079345" cy="3418"/>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62" name="文本占位符 5">
            <a:extLst>
              <a:ext uri="{FF2B5EF4-FFF2-40B4-BE49-F238E27FC236}">
                <a16:creationId xmlns:a16="http://schemas.microsoft.com/office/drawing/2014/main" id="{2247FE07-52A7-7806-8575-1AEE3AE64181}"/>
              </a:ext>
            </a:extLst>
          </p:cNvPr>
          <p:cNvSpPr txBox="1"/>
          <p:nvPr/>
        </p:nvSpPr>
        <p:spPr>
          <a:xfrm>
            <a:off x="969115" y="2793309"/>
            <a:ext cx="10773670" cy="149765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None/>
            </a:pPr>
            <a:r>
              <a:rPr lang="zh-CN" altLang="en-US" b="1" dirty="0">
                <a:solidFill>
                  <a:srgbClr val="221E1F"/>
                </a:solidFill>
                <a:latin typeface="方正书宋"/>
              </a:rPr>
              <a:t>工作原理</a:t>
            </a:r>
            <a:r>
              <a:rPr lang="zh-CN" altLang="en-US" dirty="0">
                <a:solidFill>
                  <a:srgbClr val="221E1F"/>
                </a:solidFill>
                <a:latin typeface="方正书宋"/>
              </a:rPr>
              <a:t>：</a:t>
            </a:r>
            <a:endParaRPr lang="en-US" altLang="zh-CN" dirty="0">
              <a:solidFill>
                <a:srgbClr val="221E1F"/>
              </a:solidFill>
              <a:latin typeface="方正书宋"/>
            </a:endParaRPr>
          </a:p>
          <a:p>
            <a:pPr marL="0" indent="0" algn="just">
              <a:lnSpc>
                <a:spcPct val="130000"/>
              </a:lnSpc>
              <a:spcBef>
                <a:spcPts val="0"/>
              </a:spcBef>
              <a:buNone/>
            </a:pPr>
            <a:r>
              <a:rPr lang="zh-CN" altLang="en-US" sz="1800" b="0" i="0" u="none" strike="noStrike" baseline="0" dirty="0">
                <a:solidFill>
                  <a:srgbClr val="221E1F"/>
                </a:solidFill>
                <a:latin typeface="方正书宋"/>
              </a:rPr>
              <a:t>       半闭环控制系统是通过检测伺服机构的滚珠丝杠转角，间接计算移动部件的位移，然后反馈到数控装置的比较器中，与输入原指令位移值进行比较，用比较后的差值进行补偿控制，使移动部件补充位移，直到差值消除为止。</a:t>
            </a:r>
            <a:endParaRPr lang="en-US" altLang="zh-CN" dirty="0">
              <a:solidFill>
                <a:srgbClr val="221E1F"/>
              </a:solidFill>
              <a:latin typeface="方正书宋"/>
            </a:endParaRPr>
          </a:p>
        </p:txBody>
      </p:sp>
      <p:sp>
        <p:nvSpPr>
          <p:cNvPr id="3" name="标题 3">
            <a:extLst>
              <a:ext uri="{FF2B5EF4-FFF2-40B4-BE49-F238E27FC236}">
                <a16:creationId xmlns:a16="http://schemas.microsoft.com/office/drawing/2014/main" id="{E361F277-ADF8-11F2-22C2-00941C419563}"/>
              </a:ext>
            </a:extLst>
          </p:cNvPr>
          <p:cNvSpPr txBox="1">
            <a:spLocks/>
          </p:cNvSpPr>
          <p:nvPr/>
        </p:nvSpPr>
        <p:spPr>
          <a:xfrm>
            <a:off x="4441826" y="1094383"/>
            <a:ext cx="329935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数控车床的分类</a:t>
            </a:r>
          </a:p>
        </p:txBody>
      </p:sp>
    </p:spTree>
    <p:extLst>
      <p:ext uri="{BB962C8B-B14F-4D97-AF65-F5344CB8AC3E}">
        <p14:creationId xmlns:p14="http://schemas.microsoft.com/office/powerpoint/2010/main" val="35685879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294967295"/>
          </p:nvPr>
        </p:nvSpPr>
        <p:spPr>
          <a:xfrm>
            <a:off x="9282113" y="6240463"/>
            <a:ext cx="2909887" cy="206375"/>
          </a:xfrm>
        </p:spPr>
        <p:txBody>
          <a:bodyPr/>
          <a:lstStyle/>
          <a:p>
            <a:fld id="{5DD3DB80-B894-403A-B48E-6FDC1A72010E}" type="slidenum">
              <a:rPr lang="zh-CN" altLang="en-US" smtClean="0">
                <a:cs typeface="+mn-ea"/>
                <a:sym typeface="+mn-lt"/>
              </a:rPr>
              <a:t>2</a:t>
            </a:fld>
            <a:endParaRPr lang="zh-CN" altLang="en-US">
              <a:cs typeface="+mn-ea"/>
              <a:sym typeface="+mn-lt"/>
            </a:endParaRPr>
          </a:p>
        </p:txBody>
      </p:sp>
      <p:grpSp>
        <p:nvGrpSpPr>
          <p:cNvPr id="2" name="组合 1"/>
          <p:cNvGrpSpPr>
            <a:grpSpLocks noChangeAspect="1"/>
          </p:cNvGrpSpPr>
          <p:nvPr>
            <p:custDataLst>
              <p:tags r:id="rId1"/>
            </p:custDataLst>
          </p:nvPr>
        </p:nvGrpSpPr>
        <p:grpSpPr>
          <a:xfrm>
            <a:off x="332724" y="1422530"/>
            <a:ext cx="11526552" cy="2808249"/>
            <a:chOff x="332724" y="1623093"/>
            <a:chExt cx="11526552" cy="3611815"/>
          </a:xfrm>
        </p:grpSpPr>
        <p:grpSp>
          <p:nvGrpSpPr>
            <p:cNvPr id="23" name="组合 22"/>
            <p:cNvGrpSpPr/>
            <p:nvPr/>
          </p:nvGrpSpPr>
          <p:grpSpPr>
            <a:xfrm>
              <a:off x="332724" y="1623093"/>
              <a:ext cx="5488834" cy="859956"/>
              <a:chOff x="1889760" y="4296244"/>
              <a:chExt cx="5488834" cy="859956"/>
            </a:xfrm>
          </p:grpSpPr>
          <p:sp>
            <p:nvSpPr>
              <p:cNvPr id="54" name="1"/>
              <p:cNvSpPr/>
              <p:nvPr>
                <p:custDataLst>
                  <p:tags r:id="rId30"/>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55" name="Index-1"/>
              <p:cNvSpPr/>
              <p:nvPr>
                <p:custDataLst>
                  <p:tags r:id="rId31"/>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latin typeface="+mj-ea"/>
                    <a:ea typeface="+mj-ea"/>
                    <a:cs typeface="+mn-ea"/>
                  </a:rPr>
                  <a:t>实训项目 </a:t>
                </a:r>
                <a:r>
                  <a:rPr lang="en-US" altLang="zh-CN" b="1" dirty="0">
                    <a:solidFill>
                      <a:schemeClr val="lt1"/>
                    </a:solidFill>
                    <a:latin typeface="+mj-ea"/>
                    <a:ea typeface="+mj-ea"/>
                    <a:cs typeface="+mn-ea"/>
                  </a:rPr>
                  <a:t>1</a:t>
                </a:r>
                <a:endParaRPr lang="zh-CN" altLang="en-US" b="1" dirty="0">
                  <a:solidFill>
                    <a:schemeClr val="lt1"/>
                  </a:solidFill>
                  <a:latin typeface="+mj-ea"/>
                  <a:ea typeface="+mj-ea"/>
                  <a:cs typeface="+mn-ea"/>
                </a:endParaRPr>
              </a:p>
            </p:txBody>
          </p:sp>
          <p:sp>
            <p:nvSpPr>
              <p:cNvPr id="57" name="Title-1"/>
              <p:cNvSpPr txBox="1"/>
              <p:nvPr>
                <p:custDataLst>
                  <p:tags r:id="rId32"/>
                </p:custDataLst>
              </p:nvPr>
            </p:nvSpPr>
            <p:spPr>
              <a:xfrm>
                <a:off x="3954472" y="4438976"/>
                <a:ext cx="3162873" cy="553946"/>
              </a:xfrm>
              <a:prstGeom prst="rect">
                <a:avLst/>
              </a:prstGeom>
              <a:noFill/>
            </p:spPr>
            <p:txBody>
              <a:bodyPr wrap="square" rtlCol="0">
                <a:noAutofit/>
              </a:bodyPr>
              <a:lstStyle/>
              <a:p>
                <a:r>
                  <a:rPr lang="zh-CN" altLang="en-US" sz="2400" b="1" dirty="0">
                    <a:solidFill>
                      <a:schemeClr val="accent1"/>
                    </a:solidFill>
                  </a:rPr>
                  <a:t>数控车床实训基础</a:t>
                </a:r>
              </a:p>
            </p:txBody>
          </p:sp>
        </p:grpSp>
        <p:grpSp>
          <p:nvGrpSpPr>
            <p:cNvPr id="24" name="组合 23"/>
            <p:cNvGrpSpPr/>
            <p:nvPr/>
          </p:nvGrpSpPr>
          <p:grpSpPr>
            <a:xfrm>
              <a:off x="6370442" y="1623093"/>
              <a:ext cx="5488834" cy="859956"/>
              <a:chOff x="1889760" y="4296244"/>
              <a:chExt cx="5488834" cy="859956"/>
            </a:xfrm>
          </p:grpSpPr>
          <p:sp>
            <p:nvSpPr>
              <p:cNvPr id="49" name="2"/>
              <p:cNvSpPr/>
              <p:nvPr>
                <p:custDataLst>
                  <p:tags r:id="rId27"/>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50" name="Index-2"/>
              <p:cNvSpPr/>
              <p:nvPr>
                <p:custDataLst>
                  <p:tags r:id="rId28"/>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2</a:t>
                </a:r>
                <a:endParaRPr lang="zh-CN" altLang="en-US" b="1" dirty="0">
                  <a:solidFill>
                    <a:schemeClr val="lt1"/>
                  </a:solidFill>
                  <a:latin typeface="+mj-ea"/>
                  <a:ea typeface="+mj-ea"/>
                  <a:cs typeface="+mn-ea"/>
                </a:endParaRPr>
              </a:p>
            </p:txBody>
          </p:sp>
          <p:sp>
            <p:nvSpPr>
              <p:cNvPr id="52" name="Title-2"/>
              <p:cNvSpPr txBox="1"/>
              <p:nvPr>
                <p:custDataLst>
                  <p:tags r:id="rId29"/>
                </p:custDataLst>
              </p:nvPr>
            </p:nvSpPr>
            <p:spPr>
              <a:xfrm>
                <a:off x="3922676" y="4454775"/>
                <a:ext cx="3322466" cy="533400"/>
              </a:xfrm>
              <a:prstGeom prst="rect">
                <a:avLst/>
              </a:prstGeom>
              <a:noFill/>
            </p:spPr>
            <p:txBody>
              <a:bodyPr wrap="square" rtlCol="0">
                <a:noAutofit/>
              </a:bodyPr>
              <a:lstStyle/>
              <a:p>
                <a:r>
                  <a:rPr lang="zh-CN" altLang="en-US" sz="2400" b="1" dirty="0">
                    <a:solidFill>
                      <a:schemeClr val="accent2"/>
                    </a:solidFill>
                  </a:rPr>
                  <a:t>数控车床基本操作训练</a:t>
                </a:r>
              </a:p>
            </p:txBody>
          </p:sp>
        </p:grpSp>
        <p:grpSp>
          <p:nvGrpSpPr>
            <p:cNvPr id="25" name="组合 24"/>
            <p:cNvGrpSpPr/>
            <p:nvPr/>
          </p:nvGrpSpPr>
          <p:grpSpPr>
            <a:xfrm>
              <a:off x="332724" y="2999023"/>
              <a:ext cx="5510676" cy="859956"/>
              <a:chOff x="1889760" y="4296244"/>
              <a:chExt cx="5510676" cy="859956"/>
            </a:xfrm>
          </p:grpSpPr>
          <p:sp>
            <p:nvSpPr>
              <p:cNvPr id="44" name="3"/>
              <p:cNvSpPr/>
              <p:nvPr>
                <p:custDataLst>
                  <p:tags r:id="rId24"/>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45" name="Index-3"/>
              <p:cNvSpPr/>
              <p:nvPr>
                <p:custDataLst>
                  <p:tags r:id="rId25"/>
                </p:custDataLst>
              </p:nvPr>
            </p:nvSpPr>
            <p:spPr>
              <a:xfrm>
                <a:off x="2302676" y="4459523"/>
                <a:ext cx="1620000" cy="533400"/>
              </a:xfrm>
              <a:prstGeom prst="roundRect">
                <a:avLst>
                  <a:gd name="adj" fmla="val 50000"/>
                </a:avLst>
              </a:prstGeom>
              <a:solidFill>
                <a:srgbClr val="3F82C4"/>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latin typeface="+mj-ea"/>
                    <a:ea typeface="+mj-ea"/>
                    <a:cs typeface="+mn-ea"/>
                  </a:rPr>
                  <a:t>实训项目 </a:t>
                </a:r>
                <a:r>
                  <a:rPr lang="en-US" altLang="zh-CN" b="1" dirty="0">
                    <a:latin typeface="+mj-ea"/>
                    <a:ea typeface="+mj-ea"/>
                    <a:cs typeface="+mn-ea"/>
                  </a:rPr>
                  <a:t>3</a:t>
                </a:r>
                <a:endParaRPr lang="zh-CN" altLang="en-US" b="1" dirty="0">
                  <a:latin typeface="+mj-ea"/>
                  <a:ea typeface="+mj-ea"/>
                  <a:cs typeface="+mn-ea"/>
                </a:endParaRPr>
              </a:p>
            </p:txBody>
          </p:sp>
          <p:sp>
            <p:nvSpPr>
              <p:cNvPr id="47" name="Title-3"/>
              <p:cNvSpPr txBox="1"/>
              <p:nvPr>
                <p:custDataLst>
                  <p:tags r:id="rId26"/>
                </p:custDataLst>
              </p:nvPr>
            </p:nvSpPr>
            <p:spPr>
              <a:xfrm>
                <a:off x="3954472" y="4432048"/>
                <a:ext cx="3445964" cy="614643"/>
              </a:xfrm>
              <a:prstGeom prst="rect">
                <a:avLst/>
              </a:prstGeom>
              <a:noFill/>
            </p:spPr>
            <p:txBody>
              <a:bodyPr wrap="square" rtlCol="0">
                <a:noAutofit/>
              </a:bodyPr>
              <a:lstStyle/>
              <a:p>
                <a:r>
                  <a:rPr lang="zh-CN" altLang="en-US" sz="2400" b="1" dirty="0">
                    <a:solidFill>
                      <a:schemeClr val="accent1"/>
                    </a:solidFill>
                  </a:rPr>
                  <a:t>数控车床零件装夹训练</a:t>
                </a:r>
              </a:p>
            </p:txBody>
          </p:sp>
        </p:grpSp>
        <p:grpSp>
          <p:nvGrpSpPr>
            <p:cNvPr id="26" name="组合 25"/>
            <p:cNvGrpSpPr/>
            <p:nvPr/>
          </p:nvGrpSpPr>
          <p:grpSpPr>
            <a:xfrm>
              <a:off x="6370442" y="2999023"/>
              <a:ext cx="5488834" cy="859956"/>
              <a:chOff x="1889760" y="4296244"/>
              <a:chExt cx="5488834" cy="859956"/>
            </a:xfrm>
          </p:grpSpPr>
          <p:sp>
            <p:nvSpPr>
              <p:cNvPr id="39" name="4"/>
              <p:cNvSpPr/>
              <p:nvPr>
                <p:custDataLst>
                  <p:tags r:id="rId22"/>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40" name="Index-4"/>
              <p:cNvSpPr/>
              <p:nvPr>
                <p:custDataLst>
                  <p:tags r:id="rId23"/>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4</a:t>
                </a:r>
                <a:endParaRPr lang="zh-CN" altLang="en-US" b="1" dirty="0">
                  <a:solidFill>
                    <a:schemeClr val="lt1"/>
                  </a:solidFill>
                  <a:latin typeface="+mj-ea"/>
                  <a:ea typeface="+mj-ea"/>
                  <a:cs typeface="+mn-ea"/>
                </a:endParaRPr>
              </a:p>
            </p:txBody>
          </p:sp>
        </p:grpSp>
        <p:grpSp>
          <p:nvGrpSpPr>
            <p:cNvPr id="27" name="组合 26"/>
            <p:cNvGrpSpPr/>
            <p:nvPr/>
          </p:nvGrpSpPr>
          <p:grpSpPr>
            <a:xfrm>
              <a:off x="332724" y="4374952"/>
              <a:ext cx="5488834" cy="859956"/>
              <a:chOff x="1889760" y="4296244"/>
              <a:chExt cx="5488834" cy="859956"/>
            </a:xfrm>
          </p:grpSpPr>
          <p:sp>
            <p:nvSpPr>
              <p:cNvPr id="34" name="5"/>
              <p:cNvSpPr/>
              <p:nvPr>
                <p:custDataLst>
                  <p:tags r:id="rId20"/>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35" name="Index-5"/>
              <p:cNvSpPr/>
              <p:nvPr>
                <p:custDataLst>
                  <p:tags r:id="rId21"/>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5</a:t>
                </a:r>
                <a:endParaRPr lang="zh-CN" altLang="en-US" b="1" dirty="0">
                  <a:solidFill>
                    <a:schemeClr val="lt1"/>
                  </a:solidFill>
                  <a:latin typeface="+mj-ea"/>
                  <a:ea typeface="+mj-ea"/>
                  <a:cs typeface="+mn-ea"/>
                </a:endParaRPr>
              </a:p>
            </p:txBody>
          </p:sp>
        </p:grpSp>
        <p:grpSp>
          <p:nvGrpSpPr>
            <p:cNvPr id="28" name="组合 27"/>
            <p:cNvGrpSpPr/>
            <p:nvPr/>
          </p:nvGrpSpPr>
          <p:grpSpPr>
            <a:xfrm>
              <a:off x="6370442" y="4374952"/>
              <a:ext cx="5488834" cy="859956"/>
              <a:chOff x="1889760" y="4296244"/>
              <a:chExt cx="5488834" cy="859956"/>
            </a:xfrm>
          </p:grpSpPr>
          <p:sp>
            <p:nvSpPr>
              <p:cNvPr id="29" name="6"/>
              <p:cNvSpPr/>
              <p:nvPr>
                <p:custDataLst>
                  <p:tags r:id="rId18"/>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30" name="Index-6"/>
              <p:cNvSpPr/>
              <p:nvPr>
                <p:custDataLst>
                  <p:tags r:id="rId19"/>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6</a:t>
                </a:r>
                <a:endParaRPr lang="zh-CN" altLang="en-US" b="1" dirty="0">
                  <a:solidFill>
                    <a:schemeClr val="lt1"/>
                  </a:solidFill>
                  <a:latin typeface="+mj-ea"/>
                  <a:ea typeface="+mj-ea"/>
                  <a:cs typeface="+mn-ea"/>
                </a:endParaRPr>
              </a:p>
            </p:txBody>
          </p:sp>
        </p:grpSp>
      </p:grpSp>
      <p:grpSp>
        <p:nvGrpSpPr>
          <p:cNvPr id="59" name="组合 58"/>
          <p:cNvGrpSpPr>
            <a:grpSpLocks noChangeAspect="1"/>
          </p:cNvGrpSpPr>
          <p:nvPr>
            <p:custDataLst>
              <p:tags r:id="rId2"/>
            </p:custDataLst>
          </p:nvPr>
        </p:nvGrpSpPr>
        <p:grpSpPr>
          <a:xfrm>
            <a:off x="332724" y="4643058"/>
            <a:ext cx="11526552" cy="1738440"/>
            <a:chOff x="332724" y="1623093"/>
            <a:chExt cx="11526552" cy="2235886"/>
          </a:xfrm>
        </p:grpSpPr>
        <p:grpSp>
          <p:nvGrpSpPr>
            <p:cNvPr id="60" name="组合 59"/>
            <p:cNvGrpSpPr/>
            <p:nvPr/>
          </p:nvGrpSpPr>
          <p:grpSpPr>
            <a:xfrm>
              <a:off x="332724" y="1623093"/>
              <a:ext cx="5488834" cy="859956"/>
              <a:chOff x="1889760" y="4296244"/>
              <a:chExt cx="5488834" cy="859956"/>
            </a:xfrm>
          </p:grpSpPr>
          <p:sp>
            <p:nvSpPr>
              <p:cNvPr id="79" name="1"/>
              <p:cNvSpPr/>
              <p:nvPr>
                <p:custDataLst>
                  <p:tags r:id="rId16"/>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80" name="Index-1"/>
              <p:cNvSpPr/>
              <p:nvPr>
                <p:custDataLst>
                  <p:tags r:id="rId17"/>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7</a:t>
                </a:r>
                <a:endParaRPr lang="zh-CN" altLang="en-US" b="1" dirty="0">
                  <a:solidFill>
                    <a:schemeClr val="lt1"/>
                  </a:solidFill>
                  <a:latin typeface="+mj-ea"/>
                  <a:ea typeface="+mj-ea"/>
                  <a:cs typeface="+mn-ea"/>
                </a:endParaRPr>
              </a:p>
            </p:txBody>
          </p:sp>
        </p:grpSp>
        <p:grpSp>
          <p:nvGrpSpPr>
            <p:cNvPr id="61" name="组合 60"/>
            <p:cNvGrpSpPr/>
            <p:nvPr/>
          </p:nvGrpSpPr>
          <p:grpSpPr>
            <a:xfrm>
              <a:off x="6370442" y="1623093"/>
              <a:ext cx="5488834" cy="859956"/>
              <a:chOff x="1889760" y="4296244"/>
              <a:chExt cx="5488834" cy="859956"/>
            </a:xfrm>
          </p:grpSpPr>
          <p:sp>
            <p:nvSpPr>
              <p:cNvPr id="74" name="2"/>
              <p:cNvSpPr/>
              <p:nvPr>
                <p:custDataLst>
                  <p:tags r:id="rId14"/>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75" name="Index-2"/>
              <p:cNvSpPr/>
              <p:nvPr>
                <p:custDataLst>
                  <p:tags r:id="rId15"/>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8</a:t>
                </a:r>
                <a:endParaRPr lang="zh-CN" altLang="en-US" b="1" dirty="0">
                  <a:solidFill>
                    <a:schemeClr val="lt1"/>
                  </a:solidFill>
                  <a:latin typeface="+mj-ea"/>
                  <a:ea typeface="+mj-ea"/>
                  <a:cs typeface="+mn-ea"/>
                </a:endParaRPr>
              </a:p>
            </p:txBody>
          </p:sp>
        </p:grpSp>
        <p:grpSp>
          <p:nvGrpSpPr>
            <p:cNvPr id="62" name="组合 61"/>
            <p:cNvGrpSpPr/>
            <p:nvPr/>
          </p:nvGrpSpPr>
          <p:grpSpPr>
            <a:xfrm>
              <a:off x="332724" y="2999023"/>
              <a:ext cx="5488834" cy="859956"/>
              <a:chOff x="1889760" y="4296244"/>
              <a:chExt cx="5488834" cy="859956"/>
            </a:xfrm>
          </p:grpSpPr>
          <p:sp>
            <p:nvSpPr>
              <p:cNvPr id="69" name="3"/>
              <p:cNvSpPr/>
              <p:nvPr>
                <p:custDataLst>
                  <p:tags r:id="rId12"/>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70" name="Index-3"/>
              <p:cNvSpPr/>
              <p:nvPr>
                <p:custDataLst>
                  <p:tags r:id="rId13"/>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latin typeface="+mj-ea"/>
                    <a:ea typeface="+mj-ea"/>
                    <a:cs typeface="+mn-ea"/>
                  </a:rPr>
                  <a:t>9</a:t>
                </a:r>
                <a:endParaRPr lang="zh-CN" altLang="en-US" b="1" dirty="0">
                  <a:solidFill>
                    <a:schemeClr val="lt1"/>
                  </a:solidFill>
                  <a:latin typeface="+mj-ea"/>
                  <a:ea typeface="+mj-ea"/>
                  <a:cs typeface="+mn-ea"/>
                </a:endParaRPr>
              </a:p>
            </p:txBody>
          </p:sp>
        </p:grpSp>
        <p:grpSp>
          <p:nvGrpSpPr>
            <p:cNvPr id="63" name="组合 62"/>
            <p:cNvGrpSpPr/>
            <p:nvPr/>
          </p:nvGrpSpPr>
          <p:grpSpPr>
            <a:xfrm>
              <a:off x="6370442" y="2999023"/>
              <a:ext cx="5488834" cy="859956"/>
              <a:chOff x="1889760" y="4296244"/>
              <a:chExt cx="5488834" cy="859956"/>
            </a:xfrm>
          </p:grpSpPr>
          <p:sp>
            <p:nvSpPr>
              <p:cNvPr id="64" name="4"/>
              <p:cNvSpPr/>
              <p:nvPr>
                <p:custDataLst>
                  <p:tags r:id="rId10"/>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65" name="Index-4"/>
              <p:cNvSpPr/>
              <p:nvPr>
                <p:custDataLst>
                  <p:tags r:id="rId11"/>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10</a:t>
                </a:r>
                <a:endParaRPr lang="zh-CN" altLang="en-US" b="1" dirty="0">
                  <a:solidFill>
                    <a:schemeClr val="lt1"/>
                  </a:solidFill>
                  <a:latin typeface="+mj-ea"/>
                  <a:ea typeface="+mj-ea"/>
                  <a:cs typeface="+mn-ea"/>
                </a:endParaRPr>
              </a:p>
            </p:txBody>
          </p:sp>
        </p:grpSp>
      </p:grpSp>
      <p:sp>
        <p:nvSpPr>
          <p:cNvPr id="84" name="矩形 83"/>
          <p:cNvSpPr/>
          <p:nvPr/>
        </p:nvSpPr>
        <p:spPr>
          <a:xfrm>
            <a:off x="5339949" y="267576"/>
            <a:ext cx="1743994" cy="668632"/>
          </a:xfrm>
          <a:prstGeom prst="rect">
            <a:avLst/>
          </a:prstGeom>
        </p:spPr>
        <p:txBody>
          <a:bodyPr wrap="square" lIns="91440" tIns="45720" rIns="91440" bIns="45720">
            <a:normAutofit lnSpcReduction="10000"/>
          </a:bodyPr>
          <a:lstStyle/>
          <a:p>
            <a:r>
              <a:rPr lang="zh-CN" altLang="en-US" sz="4000" b="1" spc="300" dirty="0">
                <a:solidFill>
                  <a:srgbClr val="3F82C4"/>
                </a:solidFill>
                <a:latin typeface="+mj-ea"/>
                <a:ea typeface="+mj-ea"/>
                <a:cs typeface="+mn-ea"/>
                <a:sym typeface="+mn-lt"/>
              </a:rPr>
              <a:t>目</a:t>
            </a:r>
            <a:r>
              <a:rPr lang="zh-CN" altLang="en-US" sz="4000" b="1" spc="300" dirty="0">
                <a:latin typeface="+mj-ea"/>
                <a:ea typeface="+mj-ea"/>
                <a:cs typeface="+mn-ea"/>
                <a:sym typeface="+mn-lt"/>
              </a:rPr>
              <a:t>  </a:t>
            </a:r>
            <a:r>
              <a:rPr lang="zh-CN" altLang="en-US" sz="4000" b="1" spc="300" dirty="0">
                <a:solidFill>
                  <a:schemeClr val="accent2"/>
                </a:solidFill>
                <a:latin typeface="+mj-ea"/>
                <a:ea typeface="+mj-ea"/>
                <a:cs typeface="+mn-ea"/>
                <a:sym typeface="+mn-lt"/>
              </a:rPr>
              <a:t>录</a:t>
            </a:r>
          </a:p>
        </p:txBody>
      </p:sp>
      <p:sp>
        <p:nvSpPr>
          <p:cNvPr id="85" name="Title-2"/>
          <p:cNvSpPr txBox="1"/>
          <p:nvPr>
            <p:custDataLst>
              <p:tags r:id="rId3"/>
            </p:custDataLst>
          </p:nvPr>
        </p:nvSpPr>
        <p:spPr>
          <a:xfrm>
            <a:off x="8403358" y="2612691"/>
            <a:ext cx="3139002" cy="414728"/>
          </a:xfrm>
          <a:prstGeom prst="rect">
            <a:avLst/>
          </a:prstGeom>
          <a:noFill/>
        </p:spPr>
        <p:txBody>
          <a:bodyPr wrap="square" rtlCol="0">
            <a:noAutofit/>
          </a:bodyPr>
          <a:lstStyle/>
          <a:p>
            <a:r>
              <a:rPr lang="zh-CN" altLang="en-US" sz="2400" b="1" dirty="0">
                <a:solidFill>
                  <a:schemeClr val="accent2"/>
                </a:solidFill>
              </a:rPr>
              <a:t>常用量具认知训练</a:t>
            </a:r>
          </a:p>
        </p:txBody>
      </p:sp>
      <p:sp>
        <p:nvSpPr>
          <p:cNvPr id="86" name="Title-3"/>
          <p:cNvSpPr txBox="1"/>
          <p:nvPr>
            <p:custDataLst>
              <p:tags r:id="rId4"/>
            </p:custDataLst>
          </p:nvPr>
        </p:nvSpPr>
        <p:spPr>
          <a:xfrm>
            <a:off x="2397436" y="3677502"/>
            <a:ext cx="2852216" cy="477896"/>
          </a:xfrm>
          <a:prstGeom prst="rect">
            <a:avLst/>
          </a:prstGeom>
          <a:noFill/>
        </p:spPr>
        <p:txBody>
          <a:bodyPr wrap="square" rtlCol="0">
            <a:noAutofit/>
          </a:bodyPr>
          <a:lstStyle/>
          <a:p>
            <a:r>
              <a:rPr lang="zh-CN" altLang="en-US" sz="2400" b="1" dirty="0">
                <a:solidFill>
                  <a:schemeClr val="accent1"/>
                </a:solidFill>
              </a:rPr>
              <a:t>常用刀具认知训练</a:t>
            </a:r>
          </a:p>
        </p:txBody>
      </p:sp>
      <p:sp>
        <p:nvSpPr>
          <p:cNvPr id="87" name="Title-2"/>
          <p:cNvSpPr txBox="1"/>
          <p:nvPr>
            <p:custDataLst>
              <p:tags r:id="rId5"/>
            </p:custDataLst>
          </p:nvPr>
        </p:nvSpPr>
        <p:spPr>
          <a:xfrm>
            <a:off x="8403358" y="3677502"/>
            <a:ext cx="3139002" cy="414728"/>
          </a:xfrm>
          <a:prstGeom prst="rect">
            <a:avLst/>
          </a:prstGeom>
          <a:noFill/>
        </p:spPr>
        <p:txBody>
          <a:bodyPr wrap="square" rtlCol="0">
            <a:noAutofit/>
          </a:bodyPr>
          <a:lstStyle/>
          <a:p>
            <a:r>
              <a:rPr lang="zh-CN" altLang="en-US" sz="2400" b="1" dirty="0">
                <a:solidFill>
                  <a:schemeClr val="accent2"/>
                </a:solidFill>
              </a:rPr>
              <a:t>轴类零件加工训练</a:t>
            </a:r>
          </a:p>
        </p:txBody>
      </p:sp>
      <p:sp>
        <p:nvSpPr>
          <p:cNvPr id="88" name="Title-3"/>
          <p:cNvSpPr txBox="1"/>
          <p:nvPr>
            <p:custDataLst>
              <p:tags r:id="rId6"/>
            </p:custDataLst>
          </p:nvPr>
        </p:nvSpPr>
        <p:spPr>
          <a:xfrm>
            <a:off x="2365640" y="4770009"/>
            <a:ext cx="3445964" cy="477896"/>
          </a:xfrm>
          <a:prstGeom prst="rect">
            <a:avLst/>
          </a:prstGeom>
          <a:noFill/>
        </p:spPr>
        <p:txBody>
          <a:bodyPr wrap="square" rtlCol="0">
            <a:noAutofit/>
          </a:bodyPr>
          <a:lstStyle/>
          <a:p>
            <a:r>
              <a:rPr lang="zh-CN" altLang="en-US" sz="2400" b="1" dirty="0">
                <a:solidFill>
                  <a:schemeClr val="accent1"/>
                </a:solidFill>
              </a:rPr>
              <a:t>盘套类零件加工训练</a:t>
            </a:r>
          </a:p>
        </p:txBody>
      </p:sp>
      <p:sp>
        <p:nvSpPr>
          <p:cNvPr id="89" name="Title-2"/>
          <p:cNvSpPr txBox="1"/>
          <p:nvPr>
            <p:custDataLst>
              <p:tags r:id="rId7"/>
            </p:custDataLst>
          </p:nvPr>
        </p:nvSpPr>
        <p:spPr>
          <a:xfrm>
            <a:off x="8403358" y="4758375"/>
            <a:ext cx="3139002" cy="414728"/>
          </a:xfrm>
          <a:prstGeom prst="rect">
            <a:avLst/>
          </a:prstGeom>
          <a:noFill/>
        </p:spPr>
        <p:txBody>
          <a:bodyPr wrap="square" rtlCol="0">
            <a:noAutofit/>
          </a:bodyPr>
          <a:lstStyle/>
          <a:p>
            <a:r>
              <a:rPr lang="zh-CN" altLang="en-US" sz="2400" b="1" dirty="0">
                <a:solidFill>
                  <a:schemeClr val="accent2"/>
                </a:solidFill>
              </a:rPr>
              <a:t>螺纹车削加工训练</a:t>
            </a:r>
          </a:p>
        </p:txBody>
      </p:sp>
      <p:sp>
        <p:nvSpPr>
          <p:cNvPr id="90" name="Title-3"/>
          <p:cNvSpPr txBox="1"/>
          <p:nvPr>
            <p:custDataLst>
              <p:tags r:id="rId8"/>
            </p:custDataLst>
          </p:nvPr>
        </p:nvSpPr>
        <p:spPr>
          <a:xfrm>
            <a:off x="2396459" y="5827478"/>
            <a:ext cx="3445964" cy="477896"/>
          </a:xfrm>
          <a:prstGeom prst="rect">
            <a:avLst/>
          </a:prstGeom>
          <a:noFill/>
        </p:spPr>
        <p:txBody>
          <a:bodyPr wrap="square" rtlCol="0">
            <a:noAutofit/>
          </a:bodyPr>
          <a:lstStyle/>
          <a:p>
            <a:r>
              <a:rPr lang="zh-CN" altLang="en-US" sz="2400" b="1" dirty="0">
                <a:solidFill>
                  <a:schemeClr val="accent1"/>
                </a:solidFill>
              </a:rPr>
              <a:t>非圆曲线车削加工训练</a:t>
            </a:r>
          </a:p>
        </p:txBody>
      </p:sp>
      <p:sp>
        <p:nvSpPr>
          <p:cNvPr id="91" name="Title-2"/>
          <p:cNvSpPr txBox="1"/>
          <p:nvPr>
            <p:custDataLst>
              <p:tags r:id="rId9"/>
            </p:custDataLst>
          </p:nvPr>
        </p:nvSpPr>
        <p:spPr>
          <a:xfrm>
            <a:off x="8403358" y="5835698"/>
            <a:ext cx="3322466" cy="414728"/>
          </a:xfrm>
          <a:prstGeom prst="rect">
            <a:avLst/>
          </a:prstGeom>
          <a:noFill/>
        </p:spPr>
        <p:txBody>
          <a:bodyPr wrap="square" rtlCol="0">
            <a:noAutofit/>
          </a:bodyPr>
          <a:lstStyle/>
          <a:p>
            <a:r>
              <a:rPr lang="zh-CN" altLang="en-US" sz="2400" b="1" dirty="0">
                <a:solidFill>
                  <a:schemeClr val="accent2"/>
                </a:solidFill>
              </a:rPr>
              <a:t>中等复杂零件加工训练</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4235382" y="312454"/>
            <a:ext cx="372123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2.1 </a:t>
            </a:r>
            <a:r>
              <a:rPr lang="zh-CN" altLang="en-US" sz="2800" dirty="0">
                <a:latin typeface="+mj-ea"/>
                <a:cs typeface="+mn-ea"/>
                <a:sym typeface="+mn-lt"/>
              </a:rPr>
              <a:t>数控车床认知</a:t>
            </a:r>
          </a:p>
        </p:txBody>
      </p:sp>
      <p:sp>
        <p:nvSpPr>
          <p:cNvPr id="33" name="文本框 32">
            <a:extLst>
              <a:ext uri="{FF2B5EF4-FFF2-40B4-BE49-F238E27FC236}">
                <a16:creationId xmlns:a16="http://schemas.microsoft.com/office/drawing/2014/main" id="{D60A9DB1-745F-8B28-4189-DA74C6CCF27C}"/>
              </a:ext>
            </a:extLst>
          </p:cNvPr>
          <p:cNvSpPr txBox="1"/>
          <p:nvPr/>
        </p:nvSpPr>
        <p:spPr>
          <a:xfrm>
            <a:off x="825785" y="1738544"/>
            <a:ext cx="3721235"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4. </a:t>
            </a:r>
            <a:r>
              <a:rPr lang="zh-CN" altLang="en-US" sz="2000" b="1" dirty="0">
                <a:solidFill>
                  <a:schemeClr val="accent1"/>
                </a:solidFill>
                <a:cs typeface="+mn-ea"/>
                <a:sym typeface="+mn-lt"/>
              </a:rPr>
              <a:t>按伺服系统的控制方式分类</a:t>
            </a:r>
            <a:endParaRPr lang="en-US" altLang="zh-CN" sz="2000" b="1" dirty="0">
              <a:solidFill>
                <a:schemeClr val="accent1"/>
              </a:solidFill>
              <a:cs typeface="+mn-ea"/>
              <a:sym typeface="+mn-lt"/>
            </a:endParaRPr>
          </a:p>
        </p:txBody>
      </p:sp>
      <p:sp>
        <p:nvSpPr>
          <p:cNvPr id="34" name="文本占位符 5">
            <a:extLst>
              <a:ext uri="{FF2B5EF4-FFF2-40B4-BE49-F238E27FC236}">
                <a16:creationId xmlns:a16="http://schemas.microsoft.com/office/drawing/2014/main" id="{7C583781-0FDC-075F-06E7-7ED832E60260}"/>
              </a:ext>
            </a:extLst>
          </p:cNvPr>
          <p:cNvSpPr txBox="1"/>
          <p:nvPr/>
        </p:nvSpPr>
        <p:spPr>
          <a:xfrm>
            <a:off x="825786" y="2216197"/>
            <a:ext cx="2794574"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None/>
            </a:pPr>
            <a:r>
              <a:rPr lang="zh-CN" altLang="en-US" dirty="0">
                <a:solidFill>
                  <a:srgbClr val="221E1F"/>
                </a:solidFill>
                <a:latin typeface="方正书宋"/>
              </a:rPr>
              <a:t>（</a:t>
            </a:r>
            <a:r>
              <a:rPr lang="en-US" altLang="zh-CN" dirty="0">
                <a:solidFill>
                  <a:srgbClr val="221E1F"/>
                </a:solidFill>
                <a:latin typeface="方正书宋"/>
              </a:rPr>
              <a:t>3</a:t>
            </a:r>
            <a:r>
              <a:rPr lang="zh-CN" altLang="en-US" dirty="0">
                <a:solidFill>
                  <a:srgbClr val="221E1F"/>
                </a:solidFill>
                <a:latin typeface="方正书宋"/>
              </a:rPr>
              <a:t>）</a:t>
            </a:r>
            <a:r>
              <a:rPr lang="zh-CN" altLang="en-US" b="1" dirty="0">
                <a:solidFill>
                  <a:srgbClr val="221E1F"/>
                </a:solidFill>
                <a:latin typeface="方正书宋"/>
              </a:rPr>
              <a:t>半闭环伺服系统</a:t>
            </a:r>
            <a:r>
              <a:rPr lang="zh-CN" altLang="en-US" sz="1800" b="0" i="0" u="none" strike="noStrike" baseline="0" dirty="0">
                <a:solidFill>
                  <a:srgbClr val="221E1F"/>
                </a:solidFill>
                <a:latin typeface="方正书宋"/>
              </a:rPr>
              <a:t>  </a:t>
            </a:r>
            <a:endParaRPr lang="en-US" altLang="zh-CN" sz="1800" b="0" i="0" u="none" strike="noStrike" baseline="0" dirty="0">
              <a:solidFill>
                <a:srgbClr val="221E1F"/>
              </a:solidFill>
              <a:latin typeface="方正书宋"/>
            </a:endParaRPr>
          </a:p>
        </p:txBody>
      </p:sp>
      <p:grpSp>
        <p:nvGrpSpPr>
          <p:cNvPr id="61" name="组合 60">
            <a:extLst>
              <a:ext uri="{FF2B5EF4-FFF2-40B4-BE49-F238E27FC236}">
                <a16:creationId xmlns:a16="http://schemas.microsoft.com/office/drawing/2014/main" id="{7B88AAF3-029C-9147-C1F1-9ABF9C237CEA}"/>
              </a:ext>
            </a:extLst>
          </p:cNvPr>
          <p:cNvGrpSpPr/>
          <p:nvPr/>
        </p:nvGrpSpPr>
        <p:grpSpPr>
          <a:xfrm>
            <a:off x="1976402" y="4541894"/>
            <a:ext cx="7891480" cy="2264173"/>
            <a:chOff x="2742520" y="3580714"/>
            <a:chExt cx="7891480" cy="2264173"/>
          </a:xfrm>
        </p:grpSpPr>
        <p:sp>
          <p:nvSpPr>
            <p:cNvPr id="2" name="矩形 1">
              <a:extLst>
                <a:ext uri="{FF2B5EF4-FFF2-40B4-BE49-F238E27FC236}">
                  <a16:creationId xmlns:a16="http://schemas.microsoft.com/office/drawing/2014/main" id="{B0DA6C29-F413-2E96-D6F1-441593C51451}"/>
                </a:ext>
              </a:extLst>
            </p:cNvPr>
            <p:cNvSpPr/>
            <p:nvPr/>
          </p:nvSpPr>
          <p:spPr>
            <a:xfrm>
              <a:off x="7951730" y="4345444"/>
              <a:ext cx="424748" cy="42013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17433872-1700-4455-F706-B620F9CD4712}"/>
                </a:ext>
              </a:extLst>
            </p:cNvPr>
            <p:cNvSpPr/>
            <p:nvPr/>
          </p:nvSpPr>
          <p:spPr>
            <a:xfrm>
              <a:off x="7813941" y="4226912"/>
              <a:ext cx="137789" cy="6978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44DFECC2-B524-264A-F96F-E014591D8C87}"/>
                </a:ext>
              </a:extLst>
            </p:cNvPr>
            <p:cNvSpPr/>
            <p:nvPr/>
          </p:nvSpPr>
          <p:spPr>
            <a:xfrm>
              <a:off x="8561142" y="3580714"/>
              <a:ext cx="477358" cy="12337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a:extLst>
                <a:ext uri="{FF2B5EF4-FFF2-40B4-BE49-F238E27FC236}">
                  <a16:creationId xmlns:a16="http://schemas.microsoft.com/office/drawing/2014/main" id="{BB62DEF2-55CC-AA0C-8931-150BB917088D}"/>
                </a:ext>
              </a:extLst>
            </p:cNvPr>
            <p:cNvCxnSpPr>
              <a:cxnSpLocks/>
            </p:cNvCxnSpPr>
            <p:nvPr/>
          </p:nvCxnSpPr>
          <p:spPr>
            <a:xfrm>
              <a:off x="8383342" y="4551406"/>
              <a:ext cx="177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B0ECB68B-E850-7233-0304-3F2213310434}"/>
                </a:ext>
              </a:extLst>
            </p:cNvPr>
            <p:cNvCxnSpPr>
              <a:cxnSpLocks/>
            </p:cNvCxnSpPr>
            <p:nvPr/>
          </p:nvCxnSpPr>
          <p:spPr>
            <a:xfrm>
              <a:off x="8980242" y="4545212"/>
              <a:ext cx="4091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D741B210-C353-B6DF-4414-B5FD9214E664}"/>
                </a:ext>
              </a:extLst>
            </p:cNvPr>
            <p:cNvGrpSpPr/>
            <p:nvPr/>
          </p:nvGrpSpPr>
          <p:grpSpPr>
            <a:xfrm>
              <a:off x="9389400" y="4531744"/>
              <a:ext cx="1244600" cy="155277"/>
              <a:chOff x="10674811" y="5040246"/>
              <a:chExt cx="1244600" cy="155277"/>
            </a:xfrm>
          </p:grpSpPr>
          <p:sp>
            <p:nvSpPr>
              <p:cNvPr id="36" name="任意多边形: 形状 35">
                <a:extLst>
                  <a:ext uri="{FF2B5EF4-FFF2-40B4-BE49-F238E27FC236}">
                    <a16:creationId xmlns:a16="http://schemas.microsoft.com/office/drawing/2014/main" id="{A1D27C53-8AFD-4C17-B1A8-B34EA072610F}"/>
                  </a:ext>
                </a:extLst>
              </p:cNvPr>
              <p:cNvSpPr/>
              <p:nvPr/>
            </p:nvSpPr>
            <p:spPr>
              <a:xfrm rot="5400000">
                <a:off x="10755082" y="4959975"/>
                <a:ext cx="150608" cy="311150"/>
              </a:xfrm>
              <a:custGeom>
                <a:avLst/>
                <a:gdLst>
                  <a:gd name="connsiteX0" fmla="*/ 0 w 438157"/>
                  <a:gd name="connsiteY0" fmla="*/ 0 h 723900"/>
                  <a:gd name="connsiteX1" fmla="*/ 438150 w 438157"/>
                  <a:gd name="connsiteY1" fmla="*/ 196850 h 723900"/>
                  <a:gd name="connsiteX2" fmla="*/ 6350 w 438157"/>
                  <a:gd name="connsiteY2" fmla="*/ 361950 h 723900"/>
                  <a:gd name="connsiteX3" fmla="*/ 438150 w 438157"/>
                  <a:gd name="connsiteY3" fmla="*/ 539750 h 723900"/>
                  <a:gd name="connsiteX4" fmla="*/ 19050 w 438157"/>
                  <a:gd name="connsiteY4" fmla="*/ 723900 h 723900"/>
                  <a:gd name="connsiteX5" fmla="*/ 19050 w 438157"/>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7" h="723900">
                    <a:moveTo>
                      <a:pt x="0" y="0"/>
                    </a:moveTo>
                    <a:cubicBezTo>
                      <a:pt x="218546" y="68262"/>
                      <a:pt x="437092" y="136525"/>
                      <a:pt x="438150" y="196850"/>
                    </a:cubicBezTo>
                    <a:cubicBezTo>
                      <a:pt x="439208" y="257175"/>
                      <a:pt x="6350" y="304800"/>
                      <a:pt x="6350" y="361950"/>
                    </a:cubicBezTo>
                    <a:cubicBezTo>
                      <a:pt x="6350" y="419100"/>
                      <a:pt x="436033" y="479425"/>
                      <a:pt x="438150" y="539750"/>
                    </a:cubicBezTo>
                    <a:cubicBezTo>
                      <a:pt x="440267" y="600075"/>
                      <a:pt x="19050" y="723900"/>
                      <a:pt x="19050" y="723900"/>
                    </a:cubicBezTo>
                    <a:lnTo>
                      <a:pt x="19050" y="72390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id="{734B33E2-7689-69F7-B413-E11456E4071D}"/>
                  </a:ext>
                </a:extLst>
              </p:cNvPr>
              <p:cNvSpPr/>
              <p:nvPr/>
            </p:nvSpPr>
            <p:spPr>
              <a:xfrm rot="5400000">
                <a:off x="11066232" y="4959975"/>
                <a:ext cx="150608" cy="311150"/>
              </a:xfrm>
              <a:custGeom>
                <a:avLst/>
                <a:gdLst>
                  <a:gd name="connsiteX0" fmla="*/ 0 w 438157"/>
                  <a:gd name="connsiteY0" fmla="*/ 0 h 723900"/>
                  <a:gd name="connsiteX1" fmla="*/ 438150 w 438157"/>
                  <a:gd name="connsiteY1" fmla="*/ 196850 h 723900"/>
                  <a:gd name="connsiteX2" fmla="*/ 6350 w 438157"/>
                  <a:gd name="connsiteY2" fmla="*/ 361950 h 723900"/>
                  <a:gd name="connsiteX3" fmla="*/ 438150 w 438157"/>
                  <a:gd name="connsiteY3" fmla="*/ 539750 h 723900"/>
                  <a:gd name="connsiteX4" fmla="*/ 19050 w 438157"/>
                  <a:gd name="connsiteY4" fmla="*/ 723900 h 723900"/>
                  <a:gd name="connsiteX5" fmla="*/ 19050 w 438157"/>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7" h="723900">
                    <a:moveTo>
                      <a:pt x="0" y="0"/>
                    </a:moveTo>
                    <a:cubicBezTo>
                      <a:pt x="218546" y="68262"/>
                      <a:pt x="437092" y="136525"/>
                      <a:pt x="438150" y="196850"/>
                    </a:cubicBezTo>
                    <a:cubicBezTo>
                      <a:pt x="439208" y="257175"/>
                      <a:pt x="6350" y="304800"/>
                      <a:pt x="6350" y="361950"/>
                    </a:cubicBezTo>
                    <a:cubicBezTo>
                      <a:pt x="6350" y="419100"/>
                      <a:pt x="436033" y="479425"/>
                      <a:pt x="438150" y="539750"/>
                    </a:cubicBezTo>
                    <a:cubicBezTo>
                      <a:pt x="440267" y="600075"/>
                      <a:pt x="19050" y="723900"/>
                      <a:pt x="19050" y="723900"/>
                    </a:cubicBezTo>
                    <a:lnTo>
                      <a:pt x="19050" y="72390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CF2D9782-472E-3CF7-D7FB-FE9464579A97}"/>
                  </a:ext>
                </a:extLst>
              </p:cNvPr>
              <p:cNvSpPr/>
              <p:nvPr/>
            </p:nvSpPr>
            <p:spPr>
              <a:xfrm rot="5400000">
                <a:off x="11377382" y="4964644"/>
                <a:ext cx="150608" cy="311150"/>
              </a:xfrm>
              <a:custGeom>
                <a:avLst/>
                <a:gdLst>
                  <a:gd name="connsiteX0" fmla="*/ 0 w 438157"/>
                  <a:gd name="connsiteY0" fmla="*/ 0 h 723900"/>
                  <a:gd name="connsiteX1" fmla="*/ 438150 w 438157"/>
                  <a:gd name="connsiteY1" fmla="*/ 196850 h 723900"/>
                  <a:gd name="connsiteX2" fmla="*/ 6350 w 438157"/>
                  <a:gd name="connsiteY2" fmla="*/ 361950 h 723900"/>
                  <a:gd name="connsiteX3" fmla="*/ 438150 w 438157"/>
                  <a:gd name="connsiteY3" fmla="*/ 539750 h 723900"/>
                  <a:gd name="connsiteX4" fmla="*/ 19050 w 438157"/>
                  <a:gd name="connsiteY4" fmla="*/ 723900 h 723900"/>
                  <a:gd name="connsiteX5" fmla="*/ 19050 w 438157"/>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7" h="723900">
                    <a:moveTo>
                      <a:pt x="0" y="0"/>
                    </a:moveTo>
                    <a:cubicBezTo>
                      <a:pt x="218546" y="68262"/>
                      <a:pt x="437092" y="136525"/>
                      <a:pt x="438150" y="196850"/>
                    </a:cubicBezTo>
                    <a:cubicBezTo>
                      <a:pt x="439208" y="257175"/>
                      <a:pt x="6350" y="304800"/>
                      <a:pt x="6350" y="361950"/>
                    </a:cubicBezTo>
                    <a:cubicBezTo>
                      <a:pt x="6350" y="419100"/>
                      <a:pt x="436033" y="479425"/>
                      <a:pt x="438150" y="539750"/>
                    </a:cubicBezTo>
                    <a:cubicBezTo>
                      <a:pt x="440267" y="600075"/>
                      <a:pt x="19050" y="723900"/>
                      <a:pt x="19050" y="723900"/>
                    </a:cubicBezTo>
                    <a:lnTo>
                      <a:pt x="19050" y="72390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EA4A6596-5D3A-012E-F228-64C71FBD22BD}"/>
                  </a:ext>
                </a:extLst>
              </p:cNvPr>
              <p:cNvSpPr/>
              <p:nvPr/>
            </p:nvSpPr>
            <p:spPr>
              <a:xfrm rot="5400000">
                <a:off x="11688532" y="4964644"/>
                <a:ext cx="150608" cy="311150"/>
              </a:xfrm>
              <a:custGeom>
                <a:avLst/>
                <a:gdLst>
                  <a:gd name="connsiteX0" fmla="*/ 0 w 438157"/>
                  <a:gd name="connsiteY0" fmla="*/ 0 h 723900"/>
                  <a:gd name="connsiteX1" fmla="*/ 438150 w 438157"/>
                  <a:gd name="connsiteY1" fmla="*/ 196850 h 723900"/>
                  <a:gd name="connsiteX2" fmla="*/ 6350 w 438157"/>
                  <a:gd name="connsiteY2" fmla="*/ 361950 h 723900"/>
                  <a:gd name="connsiteX3" fmla="*/ 438150 w 438157"/>
                  <a:gd name="connsiteY3" fmla="*/ 539750 h 723900"/>
                  <a:gd name="connsiteX4" fmla="*/ 19050 w 438157"/>
                  <a:gd name="connsiteY4" fmla="*/ 723900 h 723900"/>
                  <a:gd name="connsiteX5" fmla="*/ 19050 w 438157"/>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7" h="723900">
                    <a:moveTo>
                      <a:pt x="0" y="0"/>
                    </a:moveTo>
                    <a:cubicBezTo>
                      <a:pt x="218546" y="68262"/>
                      <a:pt x="437092" y="136525"/>
                      <a:pt x="438150" y="196850"/>
                    </a:cubicBezTo>
                    <a:cubicBezTo>
                      <a:pt x="439208" y="257175"/>
                      <a:pt x="6350" y="304800"/>
                      <a:pt x="6350" y="361950"/>
                    </a:cubicBezTo>
                    <a:cubicBezTo>
                      <a:pt x="6350" y="419100"/>
                      <a:pt x="436033" y="479425"/>
                      <a:pt x="438150" y="539750"/>
                    </a:cubicBezTo>
                    <a:cubicBezTo>
                      <a:pt x="440267" y="600075"/>
                      <a:pt x="19050" y="723900"/>
                      <a:pt x="19050" y="723900"/>
                    </a:cubicBezTo>
                    <a:lnTo>
                      <a:pt x="19050" y="72390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a:extLst>
                <a:ext uri="{FF2B5EF4-FFF2-40B4-BE49-F238E27FC236}">
                  <a16:creationId xmlns:a16="http://schemas.microsoft.com/office/drawing/2014/main" id="{A4E94FF1-E4DC-273D-BD0C-A08FCA191969}"/>
                </a:ext>
              </a:extLst>
            </p:cNvPr>
            <p:cNvGrpSpPr/>
            <p:nvPr/>
          </p:nvGrpSpPr>
          <p:grpSpPr>
            <a:xfrm>
              <a:off x="6658964" y="4258983"/>
              <a:ext cx="652272" cy="646331"/>
              <a:chOff x="7847681" y="3943691"/>
              <a:chExt cx="652272" cy="646331"/>
            </a:xfrm>
          </p:grpSpPr>
          <p:sp>
            <p:nvSpPr>
              <p:cNvPr id="43" name="矩形 42">
                <a:extLst>
                  <a:ext uri="{FF2B5EF4-FFF2-40B4-BE49-F238E27FC236}">
                    <a16:creationId xmlns:a16="http://schemas.microsoft.com/office/drawing/2014/main" id="{7D349ECA-EA71-5478-1108-B791288991CF}"/>
                  </a:ext>
                </a:extLst>
              </p:cNvPr>
              <p:cNvSpPr/>
              <p:nvPr/>
            </p:nvSpPr>
            <p:spPr>
              <a:xfrm>
                <a:off x="7890008" y="3957199"/>
                <a:ext cx="567619" cy="6203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id="{B0CF1253-FFB5-8D43-C274-403656AA2D8B}"/>
                  </a:ext>
                </a:extLst>
              </p:cNvPr>
              <p:cNvSpPr txBox="1"/>
              <p:nvPr/>
            </p:nvSpPr>
            <p:spPr>
              <a:xfrm>
                <a:off x="7847681" y="3943691"/>
                <a:ext cx="652272" cy="646331"/>
              </a:xfrm>
              <a:prstGeom prst="rect">
                <a:avLst/>
              </a:prstGeom>
              <a:noFill/>
            </p:spPr>
            <p:txBody>
              <a:bodyPr wrap="square">
                <a:spAutoFit/>
              </a:bodyPr>
              <a:lstStyle/>
              <a:p>
                <a:r>
                  <a:rPr lang="zh-CN" altLang="en-US" dirty="0">
                    <a:solidFill>
                      <a:srgbClr val="221E1F"/>
                    </a:solidFill>
                    <a:latin typeface="方正书宋"/>
                  </a:rPr>
                  <a:t>驱动</a:t>
                </a:r>
                <a:endParaRPr lang="en-US" altLang="zh-CN" dirty="0">
                  <a:solidFill>
                    <a:srgbClr val="221E1F"/>
                  </a:solidFill>
                  <a:latin typeface="方正书宋"/>
                </a:endParaRPr>
              </a:p>
              <a:p>
                <a:r>
                  <a:rPr lang="zh-CN" altLang="en-US" dirty="0">
                    <a:solidFill>
                      <a:srgbClr val="221E1F"/>
                    </a:solidFill>
                    <a:latin typeface="方正书宋"/>
                  </a:rPr>
                  <a:t>装置</a:t>
                </a:r>
                <a:endParaRPr lang="zh-CN" altLang="en-US" dirty="0"/>
              </a:p>
            </p:txBody>
          </p:sp>
        </p:grpSp>
        <p:sp>
          <p:nvSpPr>
            <p:cNvPr id="52" name="文本框 51">
              <a:extLst>
                <a:ext uri="{FF2B5EF4-FFF2-40B4-BE49-F238E27FC236}">
                  <a16:creationId xmlns:a16="http://schemas.microsoft.com/office/drawing/2014/main" id="{68C18E83-B6DE-79BA-F764-F6AA47C77E06}"/>
                </a:ext>
              </a:extLst>
            </p:cNvPr>
            <p:cNvSpPr txBox="1"/>
            <p:nvPr/>
          </p:nvSpPr>
          <p:spPr>
            <a:xfrm>
              <a:off x="4419533" y="4227238"/>
              <a:ext cx="1118668" cy="369332"/>
            </a:xfrm>
            <a:prstGeom prst="rect">
              <a:avLst/>
            </a:prstGeom>
            <a:noFill/>
          </p:spPr>
          <p:txBody>
            <a:bodyPr wrap="square">
              <a:spAutoFit/>
            </a:bodyPr>
            <a:lstStyle/>
            <a:p>
              <a:r>
                <a:rPr lang="zh-CN" altLang="en-US" dirty="0">
                  <a:solidFill>
                    <a:srgbClr val="221E1F"/>
                  </a:solidFill>
                  <a:latin typeface="方正书宋"/>
                </a:rPr>
                <a:t>指令脉冲</a:t>
              </a:r>
              <a:endParaRPr lang="zh-CN" altLang="en-US" dirty="0"/>
            </a:p>
          </p:txBody>
        </p:sp>
        <p:cxnSp>
          <p:nvCxnSpPr>
            <p:cNvPr id="57" name="直接箭头连接符 3">
              <a:extLst>
                <a:ext uri="{FF2B5EF4-FFF2-40B4-BE49-F238E27FC236}">
                  <a16:creationId xmlns:a16="http://schemas.microsoft.com/office/drawing/2014/main" id="{3A4FF715-190A-4152-E937-7D765C76B4D6}"/>
                </a:ext>
              </a:extLst>
            </p:cNvPr>
            <p:cNvCxnSpPr>
              <a:cxnSpLocks/>
              <a:stCxn id="43" idx="3"/>
              <a:endCxn id="4" idx="1"/>
            </p:cNvCxnSpPr>
            <p:nvPr/>
          </p:nvCxnSpPr>
          <p:spPr>
            <a:xfrm flipV="1">
              <a:off x="7268910" y="4575819"/>
              <a:ext cx="545031" cy="6835"/>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8" name="矩形 57">
              <a:extLst>
                <a:ext uri="{FF2B5EF4-FFF2-40B4-BE49-F238E27FC236}">
                  <a16:creationId xmlns:a16="http://schemas.microsoft.com/office/drawing/2014/main" id="{CA735EC1-6E53-2DA9-625C-98ABD5F6A3E3}"/>
                </a:ext>
              </a:extLst>
            </p:cNvPr>
            <p:cNvSpPr/>
            <p:nvPr/>
          </p:nvSpPr>
          <p:spPr>
            <a:xfrm>
              <a:off x="9535965" y="3580714"/>
              <a:ext cx="951470" cy="524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id="{8B95888B-80C9-3839-BCA3-D43B9DB81BBD}"/>
                </a:ext>
              </a:extLst>
            </p:cNvPr>
            <p:cNvSpPr txBox="1"/>
            <p:nvPr/>
          </p:nvSpPr>
          <p:spPr>
            <a:xfrm>
              <a:off x="9535966" y="3658915"/>
              <a:ext cx="951470" cy="369332"/>
            </a:xfrm>
            <a:prstGeom prst="rect">
              <a:avLst/>
            </a:prstGeom>
            <a:noFill/>
          </p:spPr>
          <p:txBody>
            <a:bodyPr wrap="square">
              <a:spAutoFit/>
            </a:bodyPr>
            <a:lstStyle/>
            <a:p>
              <a:pPr algn="ctr"/>
              <a:r>
                <a:rPr lang="zh-CN" altLang="en-US" dirty="0">
                  <a:solidFill>
                    <a:srgbClr val="221E1F"/>
                  </a:solidFill>
                  <a:latin typeface="方正书宋"/>
                </a:rPr>
                <a:t>工作台</a:t>
              </a:r>
              <a:endParaRPr lang="zh-CN" altLang="en-US" dirty="0"/>
            </a:p>
          </p:txBody>
        </p:sp>
        <p:cxnSp>
          <p:nvCxnSpPr>
            <p:cNvPr id="60" name="直接箭头连接符 3">
              <a:extLst>
                <a:ext uri="{FF2B5EF4-FFF2-40B4-BE49-F238E27FC236}">
                  <a16:creationId xmlns:a16="http://schemas.microsoft.com/office/drawing/2014/main" id="{A2D233F8-72A0-2E63-0019-D1E14C56CA59}"/>
                </a:ext>
              </a:extLst>
            </p:cNvPr>
            <p:cNvCxnSpPr>
              <a:cxnSpLocks/>
            </p:cNvCxnSpPr>
            <p:nvPr/>
          </p:nvCxnSpPr>
          <p:spPr>
            <a:xfrm>
              <a:off x="10011700" y="4104962"/>
              <a:ext cx="0" cy="415774"/>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A17FF1A6-609B-5158-F13C-977D826306D4}"/>
                </a:ext>
              </a:extLst>
            </p:cNvPr>
            <p:cNvSpPr/>
            <p:nvPr/>
          </p:nvSpPr>
          <p:spPr>
            <a:xfrm>
              <a:off x="8629448" y="3665563"/>
              <a:ext cx="139700" cy="19639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F2D33FE4-49FB-96FC-CAD1-581CC8F6174F}"/>
                </a:ext>
              </a:extLst>
            </p:cNvPr>
            <p:cNvSpPr/>
            <p:nvPr/>
          </p:nvSpPr>
          <p:spPr>
            <a:xfrm>
              <a:off x="8629448" y="3861956"/>
              <a:ext cx="139700" cy="39232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13EB06FB-22FE-D985-4D37-73164186FA73}"/>
                </a:ext>
              </a:extLst>
            </p:cNvPr>
            <p:cNvSpPr/>
            <p:nvPr/>
          </p:nvSpPr>
          <p:spPr>
            <a:xfrm>
              <a:off x="8840542" y="4114255"/>
              <a:ext cx="139700" cy="19639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87588ED8-CE14-F6E5-5F28-C04CAACCD404}"/>
                </a:ext>
              </a:extLst>
            </p:cNvPr>
            <p:cNvSpPr/>
            <p:nvPr/>
          </p:nvSpPr>
          <p:spPr>
            <a:xfrm>
              <a:off x="8840542" y="4310647"/>
              <a:ext cx="139700" cy="38691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a:extLst>
                <a:ext uri="{FF2B5EF4-FFF2-40B4-BE49-F238E27FC236}">
                  <a16:creationId xmlns:a16="http://schemas.microsoft.com/office/drawing/2014/main" id="{1C04A15A-09BA-EFAD-C33D-41578413DC0B}"/>
                </a:ext>
              </a:extLst>
            </p:cNvPr>
            <p:cNvCxnSpPr>
              <a:cxnSpLocks/>
            </p:cNvCxnSpPr>
            <p:nvPr/>
          </p:nvCxnSpPr>
          <p:spPr>
            <a:xfrm>
              <a:off x="8768542" y="4204905"/>
              <a:ext cx="72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46D44960-76B6-D9A0-3585-EA15D795C601}"/>
                </a:ext>
              </a:extLst>
            </p:cNvPr>
            <p:cNvSpPr txBox="1"/>
            <p:nvPr/>
          </p:nvSpPr>
          <p:spPr>
            <a:xfrm>
              <a:off x="7640340" y="3580714"/>
              <a:ext cx="951470" cy="646331"/>
            </a:xfrm>
            <a:prstGeom prst="rect">
              <a:avLst/>
            </a:prstGeom>
            <a:noFill/>
          </p:spPr>
          <p:txBody>
            <a:bodyPr wrap="square">
              <a:spAutoFit/>
            </a:bodyPr>
            <a:lstStyle/>
            <a:p>
              <a:pPr algn="ctr"/>
              <a:r>
                <a:rPr lang="zh-CN" altLang="en-US" dirty="0">
                  <a:solidFill>
                    <a:srgbClr val="221E1F"/>
                  </a:solidFill>
                  <a:latin typeface="方正书宋"/>
                </a:rPr>
                <a:t>伺服</a:t>
              </a:r>
              <a:endParaRPr lang="en-US" altLang="zh-CN" dirty="0">
                <a:solidFill>
                  <a:srgbClr val="221E1F"/>
                </a:solidFill>
                <a:latin typeface="方正书宋"/>
              </a:endParaRPr>
            </a:p>
            <a:p>
              <a:pPr algn="ctr"/>
              <a:r>
                <a:rPr lang="zh-CN" altLang="en-US" dirty="0">
                  <a:solidFill>
                    <a:srgbClr val="221E1F"/>
                  </a:solidFill>
                  <a:latin typeface="方正书宋"/>
                </a:rPr>
                <a:t>电动机</a:t>
              </a:r>
              <a:endParaRPr lang="zh-CN" altLang="en-US" dirty="0"/>
            </a:p>
          </p:txBody>
        </p:sp>
        <p:cxnSp>
          <p:nvCxnSpPr>
            <p:cNvPr id="82" name="直接连接符 81">
              <a:extLst>
                <a:ext uri="{FF2B5EF4-FFF2-40B4-BE49-F238E27FC236}">
                  <a16:creationId xmlns:a16="http://schemas.microsoft.com/office/drawing/2014/main" id="{397C7F1F-7F17-3F40-1F72-72FE394E2167}"/>
                </a:ext>
              </a:extLst>
            </p:cNvPr>
            <p:cNvCxnSpPr>
              <a:cxnSpLocks/>
            </p:cNvCxnSpPr>
            <p:nvPr/>
          </p:nvCxnSpPr>
          <p:spPr>
            <a:xfrm>
              <a:off x="8464165" y="4545212"/>
              <a:ext cx="0" cy="1037551"/>
            </a:xfrm>
            <a:prstGeom prst="line">
              <a:avLst/>
            </a:prstGeom>
            <a:ln w="3175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88" name="直接连接符 87">
              <a:extLst>
                <a:ext uri="{FF2B5EF4-FFF2-40B4-BE49-F238E27FC236}">
                  <a16:creationId xmlns:a16="http://schemas.microsoft.com/office/drawing/2014/main" id="{114794FA-A3AB-4384-A45D-DF2225DE1A83}"/>
                </a:ext>
              </a:extLst>
            </p:cNvPr>
            <p:cNvCxnSpPr>
              <a:cxnSpLocks/>
            </p:cNvCxnSpPr>
            <p:nvPr/>
          </p:nvCxnSpPr>
          <p:spPr>
            <a:xfrm flipH="1" flipV="1">
              <a:off x="5841199" y="5570924"/>
              <a:ext cx="2622966" cy="11839"/>
            </a:xfrm>
            <a:prstGeom prst="line">
              <a:avLst/>
            </a:prstGeom>
            <a:ln w="31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592A2EF1-2875-FE23-63BC-8B7042B66775}"/>
                </a:ext>
              </a:extLst>
            </p:cNvPr>
            <p:cNvCxnSpPr>
              <a:cxnSpLocks/>
            </p:cNvCxnSpPr>
            <p:nvPr/>
          </p:nvCxnSpPr>
          <p:spPr>
            <a:xfrm>
              <a:off x="5841199" y="4905314"/>
              <a:ext cx="0" cy="677449"/>
            </a:xfrm>
            <a:prstGeom prst="line">
              <a:avLst/>
            </a:prstGeom>
            <a:ln w="28575">
              <a:solidFill>
                <a:schemeClr val="bg1">
                  <a:lumMod val="85000"/>
                </a:schemeClr>
              </a:solidFill>
              <a:headEnd type="triangle"/>
            </a:ln>
          </p:spPr>
          <p:style>
            <a:lnRef idx="1">
              <a:schemeClr val="dk1"/>
            </a:lnRef>
            <a:fillRef idx="0">
              <a:schemeClr val="dk1"/>
            </a:fillRef>
            <a:effectRef idx="0">
              <a:schemeClr val="dk1"/>
            </a:effectRef>
            <a:fontRef idx="minor">
              <a:schemeClr val="tx1"/>
            </a:fontRef>
          </p:style>
        </p:cxnSp>
        <p:sp>
          <p:nvSpPr>
            <p:cNvPr id="92" name="矩形 91">
              <a:extLst>
                <a:ext uri="{FF2B5EF4-FFF2-40B4-BE49-F238E27FC236}">
                  <a16:creationId xmlns:a16="http://schemas.microsoft.com/office/drawing/2014/main" id="{F9867D1D-574D-8C14-D86D-F954FE5A410D}"/>
                </a:ext>
              </a:extLst>
            </p:cNvPr>
            <p:cNvSpPr/>
            <p:nvPr/>
          </p:nvSpPr>
          <p:spPr>
            <a:xfrm>
              <a:off x="6494186" y="5320639"/>
              <a:ext cx="1340069" cy="5242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a:extLst>
                <a:ext uri="{FF2B5EF4-FFF2-40B4-BE49-F238E27FC236}">
                  <a16:creationId xmlns:a16="http://schemas.microsoft.com/office/drawing/2014/main" id="{B942F535-23ED-7FC1-73A2-DDC9E38EB759}"/>
                </a:ext>
              </a:extLst>
            </p:cNvPr>
            <p:cNvSpPr txBox="1"/>
            <p:nvPr/>
          </p:nvSpPr>
          <p:spPr>
            <a:xfrm>
              <a:off x="6594286" y="5398097"/>
              <a:ext cx="1139868" cy="369332"/>
            </a:xfrm>
            <a:prstGeom prst="rect">
              <a:avLst/>
            </a:prstGeom>
            <a:noFill/>
          </p:spPr>
          <p:txBody>
            <a:bodyPr wrap="square">
              <a:spAutoFit/>
            </a:bodyPr>
            <a:lstStyle/>
            <a:p>
              <a:r>
                <a:rPr lang="zh-CN" altLang="en-US" dirty="0">
                  <a:solidFill>
                    <a:srgbClr val="221E1F"/>
                  </a:solidFill>
                  <a:latin typeface="方正书宋"/>
                </a:rPr>
                <a:t>测量装置</a:t>
              </a:r>
              <a:endParaRPr lang="zh-CN" altLang="en-US" dirty="0"/>
            </a:p>
          </p:txBody>
        </p:sp>
        <p:grpSp>
          <p:nvGrpSpPr>
            <p:cNvPr id="23" name="组合 22">
              <a:extLst>
                <a:ext uri="{FF2B5EF4-FFF2-40B4-BE49-F238E27FC236}">
                  <a16:creationId xmlns:a16="http://schemas.microsoft.com/office/drawing/2014/main" id="{1E733718-314C-AD3D-7F07-B222FC26AAF0}"/>
                </a:ext>
              </a:extLst>
            </p:cNvPr>
            <p:cNvGrpSpPr/>
            <p:nvPr/>
          </p:nvGrpSpPr>
          <p:grpSpPr>
            <a:xfrm>
              <a:off x="5528548" y="4272480"/>
              <a:ext cx="652272" cy="646331"/>
              <a:chOff x="7847681" y="3943691"/>
              <a:chExt cx="652272" cy="646331"/>
            </a:xfrm>
          </p:grpSpPr>
          <p:sp>
            <p:nvSpPr>
              <p:cNvPr id="24" name="矩形 23">
                <a:extLst>
                  <a:ext uri="{FF2B5EF4-FFF2-40B4-BE49-F238E27FC236}">
                    <a16:creationId xmlns:a16="http://schemas.microsoft.com/office/drawing/2014/main" id="{CE02E003-C00E-942E-ED9E-84E90BC8E49B}"/>
                  </a:ext>
                </a:extLst>
              </p:cNvPr>
              <p:cNvSpPr/>
              <p:nvPr/>
            </p:nvSpPr>
            <p:spPr>
              <a:xfrm>
                <a:off x="7890008" y="3957199"/>
                <a:ext cx="567619" cy="6203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D0948575-716D-06EB-5379-8DFB02389E56}"/>
                  </a:ext>
                </a:extLst>
              </p:cNvPr>
              <p:cNvSpPr txBox="1"/>
              <p:nvPr/>
            </p:nvSpPr>
            <p:spPr>
              <a:xfrm>
                <a:off x="7847681" y="3943691"/>
                <a:ext cx="652272" cy="646331"/>
              </a:xfrm>
              <a:prstGeom prst="rect">
                <a:avLst/>
              </a:prstGeom>
              <a:noFill/>
            </p:spPr>
            <p:txBody>
              <a:bodyPr wrap="square">
                <a:spAutoFit/>
              </a:bodyPr>
              <a:lstStyle/>
              <a:p>
                <a:r>
                  <a:rPr lang="zh-CN" altLang="en-US" dirty="0">
                    <a:solidFill>
                      <a:srgbClr val="221E1F"/>
                    </a:solidFill>
                    <a:latin typeface="方正书宋"/>
                  </a:rPr>
                  <a:t>比较电路</a:t>
                </a:r>
                <a:endParaRPr lang="en-US" altLang="zh-CN" dirty="0">
                  <a:solidFill>
                    <a:srgbClr val="221E1F"/>
                  </a:solidFill>
                  <a:latin typeface="方正书宋"/>
                </a:endParaRPr>
              </a:p>
            </p:txBody>
          </p:sp>
        </p:grpSp>
        <p:cxnSp>
          <p:nvCxnSpPr>
            <p:cNvPr id="26" name="直接箭头连接符 3">
              <a:extLst>
                <a:ext uri="{FF2B5EF4-FFF2-40B4-BE49-F238E27FC236}">
                  <a16:creationId xmlns:a16="http://schemas.microsoft.com/office/drawing/2014/main" id="{3CB4DC5A-98AD-1B03-C942-B8901E63C75E}"/>
                </a:ext>
              </a:extLst>
            </p:cNvPr>
            <p:cNvCxnSpPr>
              <a:cxnSpLocks/>
              <a:stCxn id="24" idx="3"/>
            </p:cNvCxnSpPr>
            <p:nvPr/>
          </p:nvCxnSpPr>
          <p:spPr>
            <a:xfrm flipV="1">
              <a:off x="6138494" y="4589316"/>
              <a:ext cx="545031" cy="6835"/>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
              <a:extLst>
                <a:ext uri="{FF2B5EF4-FFF2-40B4-BE49-F238E27FC236}">
                  <a16:creationId xmlns:a16="http://schemas.microsoft.com/office/drawing/2014/main" id="{B10D7C9F-C351-86B5-E25F-30967A7CC025}"/>
                </a:ext>
              </a:extLst>
            </p:cNvPr>
            <p:cNvCxnSpPr>
              <a:cxnSpLocks/>
            </p:cNvCxnSpPr>
            <p:nvPr/>
          </p:nvCxnSpPr>
          <p:spPr>
            <a:xfrm flipV="1">
              <a:off x="4481799" y="4603630"/>
              <a:ext cx="1079345" cy="3418"/>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48" name="组合 47">
              <a:extLst>
                <a:ext uri="{FF2B5EF4-FFF2-40B4-BE49-F238E27FC236}">
                  <a16:creationId xmlns:a16="http://schemas.microsoft.com/office/drawing/2014/main" id="{21B9A9D3-3BCC-881B-4A99-B4FFA75E38BE}"/>
                </a:ext>
              </a:extLst>
            </p:cNvPr>
            <p:cNvGrpSpPr/>
            <p:nvPr/>
          </p:nvGrpSpPr>
          <p:grpSpPr>
            <a:xfrm>
              <a:off x="3848604" y="4272480"/>
              <a:ext cx="652272" cy="646331"/>
              <a:chOff x="7847681" y="3943691"/>
              <a:chExt cx="652272" cy="646331"/>
            </a:xfrm>
          </p:grpSpPr>
          <p:sp>
            <p:nvSpPr>
              <p:cNvPr id="49" name="矩形 48">
                <a:extLst>
                  <a:ext uri="{FF2B5EF4-FFF2-40B4-BE49-F238E27FC236}">
                    <a16:creationId xmlns:a16="http://schemas.microsoft.com/office/drawing/2014/main" id="{7FEA4299-9810-98F0-37D9-54474D075E0B}"/>
                  </a:ext>
                </a:extLst>
              </p:cNvPr>
              <p:cNvSpPr/>
              <p:nvPr/>
            </p:nvSpPr>
            <p:spPr>
              <a:xfrm>
                <a:off x="7890008" y="3957199"/>
                <a:ext cx="567619" cy="6203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E4B7D6C7-5131-E5C7-F591-967B9FB426C9}"/>
                  </a:ext>
                </a:extLst>
              </p:cNvPr>
              <p:cNvSpPr txBox="1"/>
              <p:nvPr/>
            </p:nvSpPr>
            <p:spPr>
              <a:xfrm>
                <a:off x="7847681" y="3943691"/>
                <a:ext cx="652272" cy="646331"/>
              </a:xfrm>
              <a:prstGeom prst="rect">
                <a:avLst/>
              </a:prstGeom>
              <a:noFill/>
            </p:spPr>
            <p:txBody>
              <a:bodyPr wrap="square">
                <a:spAutoFit/>
              </a:bodyPr>
              <a:lstStyle/>
              <a:p>
                <a:r>
                  <a:rPr lang="zh-CN" altLang="en-US" dirty="0">
                    <a:solidFill>
                      <a:srgbClr val="221E1F"/>
                    </a:solidFill>
                    <a:latin typeface="方正书宋"/>
                  </a:rPr>
                  <a:t>数控装置</a:t>
                </a:r>
                <a:endParaRPr lang="en-US" altLang="zh-CN" dirty="0">
                  <a:solidFill>
                    <a:srgbClr val="221E1F"/>
                  </a:solidFill>
                  <a:latin typeface="方正书宋"/>
                </a:endParaRPr>
              </a:p>
            </p:txBody>
          </p:sp>
        </p:grpSp>
        <p:sp>
          <p:nvSpPr>
            <p:cNvPr id="53" name="文本框 52">
              <a:extLst>
                <a:ext uri="{FF2B5EF4-FFF2-40B4-BE49-F238E27FC236}">
                  <a16:creationId xmlns:a16="http://schemas.microsoft.com/office/drawing/2014/main" id="{D6FB0170-A581-C9CE-7E51-2E46201011EC}"/>
                </a:ext>
              </a:extLst>
            </p:cNvPr>
            <p:cNvSpPr txBox="1"/>
            <p:nvPr/>
          </p:nvSpPr>
          <p:spPr>
            <a:xfrm>
              <a:off x="2742520" y="4226819"/>
              <a:ext cx="1118668" cy="369332"/>
            </a:xfrm>
            <a:prstGeom prst="rect">
              <a:avLst/>
            </a:prstGeom>
            <a:noFill/>
          </p:spPr>
          <p:txBody>
            <a:bodyPr wrap="square">
              <a:spAutoFit/>
            </a:bodyPr>
            <a:lstStyle/>
            <a:p>
              <a:r>
                <a:rPr lang="zh-CN" altLang="en-US" dirty="0">
                  <a:solidFill>
                    <a:srgbClr val="221E1F"/>
                  </a:solidFill>
                  <a:latin typeface="方正书宋"/>
                </a:rPr>
                <a:t>控制介质</a:t>
              </a:r>
              <a:endParaRPr lang="zh-CN" altLang="en-US" dirty="0"/>
            </a:p>
          </p:txBody>
        </p:sp>
        <p:cxnSp>
          <p:nvCxnSpPr>
            <p:cNvPr id="56" name="直接箭头连接符 3">
              <a:extLst>
                <a:ext uri="{FF2B5EF4-FFF2-40B4-BE49-F238E27FC236}">
                  <a16:creationId xmlns:a16="http://schemas.microsoft.com/office/drawing/2014/main" id="{6EDF8315-86A8-7DAE-C6CE-FA2DE51F54A3}"/>
                </a:ext>
              </a:extLst>
            </p:cNvPr>
            <p:cNvCxnSpPr>
              <a:cxnSpLocks/>
            </p:cNvCxnSpPr>
            <p:nvPr/>
          </p:nvCxnSpPr>
          <p:spPr>
            <a:xfrm flipV="1">
              <a:off x="2804786" y="4603211"/>
              <a:ext cx="1079345" cy="3418"/>
            </a:xfrm>
            <a:prstGeom prst="straightConnector1">
              <a:avLst/>
            </a:prstGeom>
            <a:ln w="44450">
              <a:solidFill>
                <a:schemeClr val="tx2">
                  <a:lumMod val="60000"/>
                  <a:lumOff val="40000"/>
                  <a:alpha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62" name="文本占位符 5">
            <a:extLst>
              <a:ext uri="{FF2B5EF4-FFF2-40B4-BE49-F238E27FC236}">
                <a16:creationId xmlns:a16="http://schemas.microsoft.com/office/drawing/2014/main" id="{2247FE07-52A7-7806-8575-1AEE3AE64181}"/>
              </a:ext>
            </a:extLst>
          </p:cNvPr>
          <p:cNvSpPr txBox="1"/>
          <p:nvPr/>
        </p:nvSpPr>
        <p:spPr>
          <a:xfrm>
            <a:off x="999729" y="2782528"/>
            <a:ext cx="10773670" cy="149765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None/>
            </a:pPr>
            <a:r>
              <a:rPr lang="zh-CN" altLang="en-US" b="1" dirty="0">
                <a:solidFill>
                  <a:srgbClr val="221E1F"/>
                </a:solidFill>
                <a:latin typeface="方正书宋"/>
              </a:rPr>
              <a:t>特点</a:t>
            </a:r>
            <a:r>
              <a:rPr lang="zh-CN" altLang="en-US" dirty="0">
                <a:solidFill>
                  <a:srgbClr val="221E1F"/>
                </a:solidFill>
                <a:latin typeface="方正书宋"/>
              </a:rPr>
              <a:t>：</a:t>
            </a:r>
            <a:endParaRPr lang="en-US" altLang="zh-CN" dirty="0">
              <a:solidFill>
                <a:srgbClr val="221E1F"/>
              </a:solidFill>
              <a:latin typeface="方正书宋"/>
            </a:endParaRPr>
          </a:p>
          <a:p>
            <a:pPr algn="just">
              <a:lnSpc>
                <a:spcPct val="130000"/>
              </a:lnSpc>
              <a:spcBef>
                <a:spcPts val="0"/>
              </a:spcBef>
              <a:buClr>
                <a:srgbClr val="00B0F0"/>
              </a:buClr>
              <a:buSzPct val="95000"/>
              <a:buFont typeface="Wingdings" panose="05000000000000000000" pitchFamily="2" charset="2"/>
              <a:buChar char="n"/>
            </a:pPr>
            <a:r>
              <a:rPr lang="zh-CN" altLang="en-US" sz="1800" b="0" i="0" u="none" strike="noStrike" baseline="0" dirty="0">
                <a:solidFill>
                  <a:srgbClr val="221E1F"/>
                </a:solidFill>
                <a:latin typeface="方正书宋"/>
              </a:rPr>
              <a:t>传动机构的传动误差仍然会影响移动部件的位移精度；</a:t>
            </a:r>
            <a:endParaRPr lang="en-US" altLang="zh-CN" sz="1800" b="0" i="0" u="none" strike="noStrike" baseline="0" dirty="0">
              <a:solidFill>
                <a:srgbClr val="221E1F"/>
              </a:solidFill>
              <a:latin typeface="方正书宋"/>
            </a:endParaRPr>
          </a:p>
          <a:p>
            <a:pPr algn="just">
              <a:lnSpc>
                <a:spcPct val="130000"/>
              </a:lnSpc>
              <a:spcBef>
                <a:spcPts val="0"/>
              </a:spcBef>
              <a:buClr>
                <a:srgbClr val="00B0F0"/>
              </a:buClr>
              <a:buSzPct val="95000"/>
              <a:buFont typeface="Wingdings" panose="05000000000000000000" pitchFamily="2" charset="2"/>
              <a:buChar char="n"/>
            </a:pPr>
            <a:r>
              <a:rPr lang="zh-CN" altLang="en-US" dirty="0">
                <a:solidFill>
                  <a:srgbClr val="221E1F"/>
                </a:solidFill>
                <a:latin typeface="方正书宋"/>
              </a:rPr>
              <a:t>半闭环</a:t>
            </a:r>
            <a:r>
              <a:rPr lang="zh-CN" altLang="en-US" sz="1800" b="0" i="0" u="none" strike="noStrike" baseline="0" dirty="0">
                <a:solidFill>
                  <a:srgbClr val="221E1F"/>
                </a:solidFill>
                <a:latin typeface="方正书宋"/>
              </a:rPr>
              <a:t>系统调试较容易，稳定性好，它所能达到的精度、速度和动态特性优于开环伺服机构，为大多数中小型数控车床所采用。</a:t>
            </a:r>
            <a:endParaRPr lang="en-US" altLang="zh-CN" dirty="0">
              <a:solidFill>
                <a:srgbClr val="221E1F"/>
              </a:solidFill>
              <a:latin typeface="方正书宋"/>
            </a:endParaRPr>
          </a:p>
        </p:txBody>
      </p:sp>
      <p:sp>
        <p:nvSpPr>
          <p:cNvPr id="3" name="标题 3">
            <a:extLst>
              <a:ext uri="{FF2B5EF4-FFF2-40B4-BE49-F238E27FC236}">
                <a16:creationId xmlns:a16="http://schemas.microsoft.com/office/drawing/2014/main" id="{F21A675D-D27B-D576-E148-8176BE106429}"/>
              </a:ext>
            </a:extLst>
          </p:cNvPr>
          <p:cNvSpPr txBox="1">
            <a:spLocks/>
          </p:cNvSpPr>
          <p:nvPr/>
        </p:nvSpPr>
        <p:spPr>
          <a:xfrm>
            <a:off x="4441826" y="1094383"/>
            <a:ext cx="329935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数控车床的分类</a:t>
            </a:r>
          </a:p>
        </p:txBody>
      </p:sp>
    </p:spTree>
    <p:extLst>
      <p:ext uri="{BB962C8B-B14F-4D97-AF65-F5344CB8AC3E}">
        <p14:creationId xmlns:p14="http://schemas.microsoft.com/office/powerpoint/2010/main" val="39883686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4235382" y="312454"/>
            <a:ext cx="372123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2.1 </a:t>
            </a:r>
            <a:r>
              <a:rPr lang="zh-CN" altLang="en-US" sz="2800" dirty="0">
                <a:latin typeface="+mj-ea"/>
                <a:cs typeface="+mn-ea"/>
                <a:sym typeface="+mn-lt"/>
              </a:rPr>
              <a:t>数控车床认知</a:t>
            </a:r>
          </a:p>
        </p:txBody>
      </p:sp>
      <p:sp>
        <p:nvSpPr>
          <p:cNvPr id="6" name="标题 3">
            <a:extLst>
              <a:ext uri="{FF2B5EF4-FFF2-40B4-BE49-F238E27FC236}">
                <a16:creationId xmlns:a16="http://schemas.microsoft.com/office/drawing/2014/main" id="{61EBA3CB-FD35-3DC2-870A-909102CB65B4}"/>
              </a:ext>
            </a:extLst>
          </p:cNvPr>
          <p:cNvSpPr txBox="1">
            <a:spLocks/>
          </p:cNvSpPr>
          <p:nvPr/>
        </p:nvSpPr>
        <p:spPr>
          <a:xfrm>
            <a:off x="4446321" y="1144708"/>
            <a:ext cx="329935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数控车床的特点</a:t>
            </a:r>
          </a:p>
        </p:txBody>
      </p:sp>
      <p:grpSp>
        <p:nvGrpSpPr>
          <p:cNvPr id="3" name="组合 2">
            <a:extLst>
              <a:ext uri="{FF2B5EF4-FFF2-40B4-BE49-F238E27FC236}">
                <a16:creationId xmlns:a16="http://schemas.microsoft.com/office/drawing/2014/main" id="{1F5D160A-C0A1-2193-80C2-37E94F654513}"/>
              </a:ext>
            </a:extLst>
          </p:cNvPr>
          <p:cNvGrpSpPr/>
          <p:nvPr/>
        </p:nvGrpSpPr>
        <p:grpSpPr>
          <a:xfrm>
            <a:off x="660400" y="2292443"/>
            <a:ext cx="10426094" cy="3776809"/>
            <a:chOff x="660400" y="2292443"/>
            <a:chExt cx="10426094" cy="3776809"/>
          </a:xfrm>
        </p:grpSpPr>
        <p:sp>
          <p:nvSpPr>
            <p:cNvPr id="9" name="任意多边形: 形状 8">
              <a:extLst>
                <a:ext uri="{FF2B5EF4-FFF2-40B4-BE49-F238E27FC236}">
                  <a16:creationId xmlns:a16="http://schemas.microsoft.com/office/drawing/2014/main" id="{88F90E64-0D84-4E29-3E31-652E9AF951A5}"/>
                </a:ext>
              </a:extLst>
            </p:cNvPr>
            <p:cNvSpPr/>
            <p:nvPr/>
          </p:nvSpPr>
          <p:spPr>
            <a:xfrm>
              <a:off x="2409586" y="2984145"/>
              <a:ext cx="3355554" cy="410813"/>
            </a:xfrm>
            <a:custGeom>
              <a:avLst/>
              <a:gdLst/>
              <a:ahLst/>
              <a:cxnLst>
                <a:cxn ang="0">
                  <a:pos x="wd2" y="hd2"/>
                </a:cxn>
                <a:cxn ang="5400000">
                  <a:pos x="wd2" y="hd2"/>
                </a:cxn>
                <a:cxn ang="10800000">
                  <a:pos x="wd2" y="hd2"/>
                </a:cxn>
                <a:cxn ang="16200000">
                  <a:pos x="wd2" y="hd2"/>
                </a:cxn>
              </a:cxnLst>
              <a:rect l="0" t="0" r="r" b="b"/>
              <a:pathLst>
                <a:path w="21600" h="16286" extrusionOk="0">
                  <a:moveTo>
                    <a:pt x="21600" y="16286"/>
                  </a:moveTo>
                  <a:cubicBezTo>
                    <a:pt x="15054" y="-3333"/>
                    <a:pt x="7478" y="-5314"/>
                    <a:pt x="686" y="10818"/>
                  </a:cubicBezTo>
                  <a:cubicBezTo>
                    <a:pt x="456" y="11364"/>
                    <a:pt x="227" y="11931"/>
                    <a:pt x="0" y="12518"/>
                  </a:cubicBezTo>
                </a:path>
              </a:pathLst>
            </a:custGeom>
            <a:ln w="19050" cap="rnd" cmpd="sng">
              <a:solidFill>
                <a:schemeClr val="tx1">
                  <a:lumMod val="50000"/>
                  <a:lumOff val="50000"/>
                </a:schemeClr>
              </a:solidFill>
              <a:prstDash val="sysDot"/>
            </a:ln>
          </p:spPr>
          <p:txBody>
            <a:bodyPr wrap="square" lIns="91440" tIns="45720" rIns="91440" bIns="45720" anchor="ctr">
              <a:normAutofit/>
            </a:bodyPr>
            <a:lstStyle>
              <a:defPPr marL="0" marR="0" indent="0" algn="l" defTabSz="3429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defRPr>
              </a:defPPr>
              <a:lvl1pPr marL="0" marR="0" indent="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1pPr>
              <a:lvl2pPr marL="0" marR="0" indent="8572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2pPr>
              <a:lvl3pPr marL="0" marR="0" indent="17145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3pPr>
              <a:lvl4pPr marL="0" marR="0" indent="25717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4pPr>
              <a:lvl5pPr marL="0" marR="0" indent="34290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5pPr>
              <a:lvl6pPr marL="0" marR="0" indent="42862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6pPr>
              <a:lvl7pPr marL="0" marR="0" indent="51435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7pPr>
              <a:lvl8pPr marL="0" marR="0" indent="60007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8pPr>
              <a:lvl9pPr marL="0" marR="0" indent="68580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9pPr>
            </a:lstStyle>
            <a:p>
              <a:pPr>
                <a:defRPr sz="3200"/>
              </a:pPr>
              <a:endParaRPr sz="1200"/>
            </a:p>
          </p:txBody>
        </p:sp>
        <p:sp>
          <p:nvSpPr>
            <p:cNvPr id="10" name="任意多边形: 形状 9">
              <a:extLst>
                <a:ext uri="{FF2B5EF4-FFF2-40B4-BE49-F238E27FC236}">
                  <a16:creationId xmlns:a16="http://schemas.microsoft.com/office/drawing/2014/main" id="{632A7E06-1A59-92CA-EB33-41C9E2A3B920}"/>
                </a:ext>
              </a:extLst>
            </p:cNvPr>
            <p:cNvSpPr/>
            <p:nvPr/>
          </p:nvSpPr>
          <p:spPr>
            <a:xfrm>
              <a:off x="3088914" y="3324482"/>
              <a:ext cx="2679777" cy="807047"/>
            </a:xfrm>
            <a:custGeom>
              <a:avLst/>
              <a:gdLst/>
              <a:ahLst/>
              <a:cxnLst>
                <a:cxn ang="0">
                  <a:pos x="wd2" y="hd2"/>
                </a:cxn>
                <a:cxn ang="5400000">
                  <a:pos x="wd2" y="hd2"/>
                </a:cxn>
                <a:cxn ang="10800000">
                  <a:pos x="wd2" y="hd2"/>
                </a:cxn>
                <a:cxn ang="16200000">
                  <a:pos x="wd2" y="hd2"/>
                </a:cxn>
              </a:cxnLst>
              <a:rect l="0" t="0" r="r" b="b"/>
              <a:pathLst>
                <a:path w="21600" h="17738" extrusionOk="0">
                  <a:moveTo>
                    <a:pt x="21600" y="3057"/>
                  </a:moveTo>
                  <a:cubicBezTo>
                    <a:pt x="14287" y="-3862"/>
                    <a:pt x="6268" y="1148"/>
                    <a:pt x="561" y="16202"/>
                  </a:cubicBezTo>
                  <a:cubicBezTo>
                    <a:pt x="371" y="16704"/>
                    <a:pt x="184" y="17216"/>
                    <a:pt x="0" y="17738"/>
                  </a:cubicBezTo>
                </a:path>
              </a:pathLst>
            </a:custGeom>
            <a:ln w="19050" cap="rnd" cmpd="sng">
              <a:solidFill>
                <a:schemeClr val="tx1">
                  <a:lumMod val="50000"/>
                  <a:lumOff val="50000"/>
                </a:schemeClr>
              </a:solidFill>
              <a:prstDash val="sysDot"/>
            </a:ln>
          </p:spPr>
          <p:txBody>
            <a:bodyPr wrap="square" lIns="91440" tIns="45720" rIns="91440" bIns="45720" anchor="ctr">
              <a:normAutofit/>
            </a:bodyPr>
            <a:lstStyle>
              <a:defPPr marL="0" marR="0" indent="0" algn="l" defTabSz="3429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defRPr>
              </a:defPPr>
              <a:lvl1pPr marL="0" marR="0" indent="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1pPr>
              <a:lvl2pPr marL="0" marR="0" indent="8572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2pPr>
              <a:lvl3pPr marL="0" marR="0" indent="17145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3pPr>
              <a:lvl4pPr marL="0" marR="0" indent="25717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4pPr>
              <a:lvl5pPr marL="0" marR="0" indent="34290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5pPr>
              <a:lvl6pPr marL="0" marR="0" indent="42862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6pPr>
              <a:lvl7pPr marL="0" marR="0" indent="51435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7pPr>
              <a:lvl8pPr marL="0" marR="0" indent="60007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8pPr>
              <a:lvl9pPr marL="0" marR="0" indent="68580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9pPr>
            </a:lstStyle>
            <a:p>
              <a:pPr>
                <a:defRPr sz="3200"/>
              </a:pPr>
              <a:endParaRPr sz="1200"/>
            </a:p>
          </p:txBody>
        </p:sp>
        <p:sp>
          <p:nvSpPr>
            <p:cNvPr id="11" name="任意多边形: 形状 10">
              <a:extLst>
                <a:ext uri="{FF2B5EF4-FFF2-40B4-BE49-F238E27FC236}">
                  <a16:creationId xmlns:a16="http://schemas.microsoft.com/office/drawing/2014/main" id="{6870999D-4FBF-F004-AE6B-4240A909ACD7}"/>
                </a:ext>
              </a:extLst>
            </p:cNvPr>
            <p:cNvSpPr/>
            <p:nvPr/>
          </p:nvSpPr>
          <p:spPr>
            <a:xfrm>
              <a:off x="3937227" y="3462349"/>
              <a:ext cx="1839949" cy="187965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1198" y="2684"/>
                    <a:pt x="3049" y="10595"/>
                    <a:pt x="221" y="20754"/>
                  </a:cubicBezTo>
                  <a:cubicBezTo>
                    <a:pt x="143" y="21035"/>
                    <a:pt x="69" y="21317"/>
                    <a:pt x="0" y="21600"/>
                  </a:cubicBezTo>
                </a:path>
              </a:pathLst>
            </a:custGeom>
            <a:ln w="19050" cap="rnd" cmpd="sng">
              <a:solidFill>
                <a:schemeClr val="tx1">
                  <a:lumMod val="50000"/>
                  <a:lumOff val="50000"/>
                </a:schemeClr>
              </a:solidFill>
              <a:prstDash val="sysDot"/>
            </a:ln>
          </p:spPr>
          <p:txBody>
            <a:bodyPr wrap="square" lIns="91440" tIns="45720" rIns="91440" bIns="45720" anchor="ctr">
              <a:normAutofit/>
            </a:bodyPr>
            <a:lstStyle>
              <a:defPPr marL="0" marR="0" indent="0" algn="l" defTabSz="3429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defRPr>
              </a:defPPr>
              <a:lvl1pPr marL="0" marR="0" indent="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1pPr>
              <a:lvl2pPr marL="0" marR="0" indent="8572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2pPr>
              <a:lvl3pPr marL="0" marR="0" indent="17145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3pPr>
              <a:lvl4pPr marL="0" marR="0" indent="25717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4pPr>
              <a:lvl5pPr marL="0" marR="0" indent="34290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5pPr>
              <a:lvl6pPr marL="0" marR="0" indent="42862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6pPr>
              <a:lvl7pPr marL="0" marR="0" indent="51435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7pPr>
              <a:lvl8pPr marL="0" marR="0" indent="60007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8pPr>
              <a:lvl9pPr marL="0" marR="0" indent="68580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9pPr>
            </a:lstStyle>
            <a:p>
              <a:pPr>
                <a:defRPr sz="3200"/>
              </a:pPr>
              <a:endParaRPr sz="1200"/>
            </a:p>
          </p:txBody>
        </p:sp>
        <p:sp>
          <p:nvSpPr>
            <p:cNvPr id="12" name="任意多边形: 形状 11">
              <a:extLst>
                <a:ext uri="{FF2B5EF4-FFF2-40B4-BE49-F238E27FC236}">
                  <a16:creationId xmlns:a16="http://schemas.microsoft.com/office/drawing/2014/main" id="{1D4844F8-4F9C-6F63-3CBC-F2A61F80C254}"/>
                </a:ext>
              </a:extLst>
            </p:cNvPr>
            <p:cNvSpPr/>
            <p:nvPr/>
          </p:nvSpPr>
          <p:spPr>
            <a:xfrm>
              <a:off x="5931744" y="3582611"/>
              <a:ext cx="798236" cy="1393994"/>
            </a:xfrm>
            <a:custGeom>
              <a:avLst/>
              <a:gdLst/>
              <a:ahLst/>
              <a:cxnLst>
                <a:cxn ang="0">
                  <a:pos x="wd2" y="hd2"/>
                </a:cxn>
                <a:cxn ang="5400000">
                  <a:pos x="wd2" y="hd2"/>
                </a:cxn>
                <a:cxn ang="10800000">
                  <a:pos x="wd2" y="hd2"/>
                </a:cxn>
                <a:cxn ang="16200000">
                  <a:pos x="wd2" y="hd2"/>
                </a:cxn>
              </a:cxnLst>
              <a:rect l="0" t="0" r="r" b="b"/>
              <a:pathLst>
                <a:path w="21594" h="21600" extrusionOk="0">
                  <a:moveTo>
                    <a:pt x="0" y="0"/>
                  </a:moveTo>
                  <a:cubicBezTo>
                    <a:pt x="13111" y="4063"/>
                    <a:pt x="21367" y="11866"/>
                    <a:pt x="21590" y="20404"/>
                  </a:cubicBezTo>
                  <a:cubicBezTo>
                    <a:pt x="21600" y="20803"/>
                    <a:pt x="21592" y="21202"/>
                    <a:pt x="21565" y="21600"/>
                  </a:cubicBezTo>
                </a:path>
              </a:pathLst>
            </a:custGeom>
            <a:ln w="19050" cap="rnd" cmpd="sng">
              <a:solidFill>
                <a:schemeClr val="tx1">
                  <a:lumMod val="50000"/>
                  <a:lumOff val="50000"/>
                </a:schemeClr>
              </a:solidFill>
              <a:prstDash val="sysDot"/>
            </a:ln>
          </p:spPr>
          <p:txBody>
            <a:bodyPr wrap="square" lIns="91440" tIns="45720" rIns="91440" bIns="45720" anchor="ctr">
              <a:normAutofit/>
            </a:bodyPr>
            <a:lstStyle>
              <a:defPPr marL="0" marR="0" indent="0" algn="l" defTabSz="3429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defRPr>
              </a:defPPr>
              <a:lvl1pPr marL="0" marR="0" indent="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1pPr>
              <a:lvl2pPr marL="0" marR="0" indent="8572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2pPr>
              <a:lvl3pPr marL="0" marR="0" indent="17145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3pPr>
              <a:lvl4pPr marL="0" marR="0" indent="25717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4pPr>
              <a:lvl5pPr marL="0" marR="0" indent="34290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5pPr>
              <a:lvl6pPr marL="0" marR="0" indent="42862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6pPr>
              <a:lvl7pPr marL="0" marR="0" indent="51435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7pPr>
              <a:lvl8pPr marL="0" marR="0" indent="60007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8pPr>
              <a:lvl9pPr marL="0" marR="0" indent="68580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9pPr>
            </a:lstStyle>
            <a:p>
              <a:pPr>
                <a:defRPr sz="3200"/>
              </a:pPr>
              <a:endParaRPr sz="1200"/>
            </a:p>
          </p:txBody>
        </p:sp>
        <p:sp>
          <p:nvSpPr>
            <p:cNvPr id="15" name="任意多边形: 形状 14">
              <a:extLst>
                <a:ext uri="{FF2B5EF4-FFF2-40B4-BE49-F238E27FC236}">
                  <a16:creationId xmlns:a16="http://schemas.microsoft.com/office/drawing/2014/main" id="{A9FA60DB-EE27-9D99-D993-5A113B6E391E}"/>
                </a:ext>
              </a:extLst>
            </p:cNvPr>
            <p:cNvSpPr/>
            <p:nvPr/>
          </p:nvSpPr>
          <p:spPr>
            <a:xfrm>
              <a:off x="5561861" y="3750804"/>
              <a:ext cx="203133" cy="578821"/>
            </a:xfrm>
            <a:custGeom>
              <a:avLst/>
              <a:gdLst/>
              <a:ahLst/>
              <a:cxnLst>
                <a:cxn ang="0">
                  <a:pos x="wd2" y="hd2"/>
                </a:cxn>
                <a:cxn ang="5400000">
                  <a:pos x="wd2" y="hd2"/>
                </a:cxn>
                <a:cxn ang="10800000">
                  <a:pos x="wd2" y="hd2"/>
                </a:cxn>
                <a:cxn ang="16200000">
                  <a:pos x="wd2" y="hd2"/>
                </a:cxn>
              </a:cxnLst>
              <a:rect l="0" t="0" r="r" b="b"/>
              <a:pathLst>
                <a:path w="17153" h="21600" extrusionOk="0">
                  <a:moveTo>
                    <a:pt x="10254" y="0"/>
                  </a:moveTo>
                  <a:cubicBezTo>
                    <a:pt x="21600" y="6833"/>
                    <a:pt x="18901" y="14042"/>
                    <a:pt x="2531" y="20628"/>
                  </a:cubicBezTo>
                  <a:cubicBezTo>
                    <a:pt x="1720" y="20954"/>
                    <a:pt x="876" y="21278"/>
                    <a:pt x="0" y="21600"/>
                  </a:cubicBezTo>
                </a:path>
              </a:pathLst>
            </a:custGeom>
            <a:ln w="19050" cap="rnd" cmpd="sng">
              <a:solidFill>
                <a:schemeClr val="tx1">
                  <a:lumMod val="50000"/>
                  <a:lumOff val="50000"/>
                </a:schemeClr>
              </a:solidFill>
              <a:prstDash val="sysDot"/>
            </a:ln>
          </p:spPr>
          <p:txBody>
            <a:bodyPr wrap="square" lIns="91440" tIns="45720" rIns="91440" bIns="45720" anchor="ctr">
              <a:normAutofit/>
            </a:bodyPr>
            <a:lstStyle>
              <a:defPPr marL="0" marR="0" indent="0" algn="l" defTabSz="3429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defRPr>
              </a:defPPr>
              <a:lvl1pPr marL="0" marR="0" indent="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1pPr>
              <a:lvl2pPr marL="0" marR="0" indent="8572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2pPr>
              <a:lvl3pPr marL="0" marR="0" indent="17145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3pPr>
              <a:lvl4pPr marL="0" marR="0" indent="25717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4pPr>
              <a:lvl5pPr marL="0" marR="0" indent="34290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5pPr>
              <a:lvl6pPr marL="0" marR="0" indent="42862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6pPr>
              <a:lvl7pPr marL="0" marR="0" indent="51435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7pPr>
              <a:lvl8pPr marL="0" marR="0" indent="60007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8pPr>
              <a:lvl9pPr marL="0" marR="0" indent="68580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9pPr>
            </a:lstStyle>
            <a:p>
              <a:pPr>
                <a:defRPr sz="3200"/>
              </a:pPr>
              <a:endParaRPr sz="1200"/>
            </a:p>
          </p:txBody>
        </p:sp>
        <p:sp>
          <p:nvSpPr>
            <p:cNvPr id="16" name="任意多边形: 形状 15">
              <a:extLst>
                <a:ext uri="{FF2B5EF4-FFF2-40B4-BE49-F238E27FC236}">
                  <a16:creationId xmlns:a16="http://schemas.microsoft.com/office/drawing/2014/main" id="{2100FA07-7C1E-6916-81E3-64C38D9B10A6}"/>
                </a:ext>
              </a:extLst>
            </p:cNvPr>
            <p:cNvSpPr/>
            <p:nvPr/>
          </p:nvSpPr>
          <p:spPr>
            <a:xfrm>
              <a:off x="5780838" y="3402938"/>
              <a:ext cx="3641571" cy="2330382"/>
            </a:xfrm>
            <a:custGeom>
              <a:avLst/>
              <a:gdLst/>
              <a:ahLst/>
              <a:cxnLst>
                <a:cxn ang="0">
                  <a:pos x="wd2" y="hd2"/>
                </a:cxn>
                <a:cxn ang="5400000">
                  <a:pos x="wd2" y="hd2"/>
                </a:cxn>
                <a:cxn ang="10800000">
                  <a:pos x="wd2" y="hd2"/>
                </a:cxn>
                <a:cxn ang="16200000">
                  <a:pos x="wd2" y="hd2"/>
                </a:cxn>
              </a:cxnLst>
              <a:rect l="0" t="0" r="r" b="b"/>
              <a:pathLst>
                <a:path w="21600" h="21572" extrusionOk="0">
                  <a:moveTo>
                    <a:pt x="0" y="0"/>
                  </a:moveTo>
                  <a:cubicBezTo>
                    <a:pt x="9027" y="-28"/>
                    <a:pt x="17280" y="7944"/>
                    <a:pt x="21292" y="20563"/>
                  </a:cubicBezTo>
                  <a:cubicBezTo>
                    <a:pt x="21398" y="20897"/>
                    <a:pt x="21501" y="21233"/>
                    <a:pt x="21600" y="21572"/>
                  </a:cubicBezTo>
                </a:path>
              </a:pathLst>
            </a:custGeom>
            <a:ln w="19050" cap="rnd" cmpd="sng">
              <a:solidFill>
                <a:schemeClr val="tx1">
                  <a:lumMod val="50000"/>
                  <a:lumOff val="50000"/>
                </a:schemeClr>
              </a:solidFill>
              <a:prstDash val="sysDot"/>
            </a:ln>
          </p:spPr>
          <p:txBody>
            <a:bodyPr wrap="square" lIns="91440" tIns="45720" rIns="91440" bIns="45720" anchor="ctr">
              <a:normAutofit/>
            </a:bodyPr>
            <a:lstStyle>
              <a:defPPr marL="0" marR="0" indent="0" algn="l" defTabSz="3429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defRPr>
              </a:defPPr>
              <a:lvl1pPr marL="0" marR="0" indent="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1pPr>
              <a:lvl2pPr marL="0" marR="0" indent="8572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2pPr>
              <a:lvl3pPr marL="0" marR="0" indent="17145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3pPr>
              <a:lvl4pPr marL="0" marR="0" indent="25717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4pPr>
              <a:lvl5pPr marL="0" marR="0" indent="34290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5pPr>
              <a:lvl6pPr marL="0" marR="0" indent="42862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6pPr>
              <a:lvl7pPr marL="0" marR="0" indent="51435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7pPr>
              <a:lvl8pPr marL="0" marR="0" indent="60007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8pPr>
              <a:lvl9pPr marL="0" marR="0" indent="68580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9pPr>
            </a:lstStyle>
            <a:p>
              <a:pPr>
                <a:defRPr sz="3200"/>
              </a:pPr>
              <a:endParaRPr sz="1200"/>
            </a:p>
          </p:txBody>
        </p:sp>
        <p:sp>
          <p:nvSpPr>
            <p:cNvPr id="17" name="任意多边形: 形状 16">
              <a:extLst>
                <a:ext uri="{FF2B5EF4-FFF2-40B4-BE49-F238E27FC236}">
                  <a16:creationId xmlns:a16="http://schemas.microsoft.com/office/drawing/2014/main" id="{57DCB5F7-EBDA-C85A-BD6C-249F4D889DE5}"/>
                </a:ext>
              </a:extLst>
            </p:cNvPr>
            <p:cNvSpPr/>
            <p:nvPr/>
          </p:nvSpPr>
          <p:spPr>
            <a:xfrm>
              <a:off x="5781368" y="3257763"/>
              <a:ext cx="3193804" cy="260255"/>
            </a:xfrm>
            <a:custGeom>
              <a:avLst/>
              <a:gdLst/>
              <a:ahLst/>
              <a:cxnLst>
                <a:cxn ang="0">
                  <a:pos x="wd2" y="hd2"/>
                </a:cxn>
                <a:cxn ang="5400000">
                  <a:pos x="wd2" y="hd2"/>
                </a:cxn>
                <a:cxn ang="10800000">
                  <a:pos x="wd2" y="hd2"/>
                </a:cxn>
                <a:cxn ang="16200000">
                  <a:pos x="wd2" y="hd2"/>
                </a:cxn>
              </a:cxnLst>
              <a:rect l="0" t="0" r="r" b="b"/>
              <a:pathLst>
                <a:path w="21600" h="17442" extrusionOk="0">
                  <a:moveTo>
                    <a:pt x="0" y="6389"/>
                  </a:moveTo>
                  <a:cubicBezTo>
                    <a:pt x="6704" y="-4158"/>
                    <a:pt x="13543" y="-1628"/>
                    <a:pt x="20156" y="13845"/>
                  </a:cubicBezTo>
                  <a:cubicBezTo>
                    <a:pt x="20639" y="14976"/>
                    <a:pt x="21120" y="16175"/>
                    <a:pt x="21600" y="17442"/>
                  </a:cubicBezTo>
                </a:path>
              </a:pathLst>
            </a:custGeom>
            <a:ln w="19050" cap="rnd" cmpd="sng">
              <a:solidFill>
                <a:schemeClr val="tx1">
                  <a:lumMod val="50000"/>
                  <a:lumOff val="50000"/>
                </a:schemeClr>
              </a:solidFill>
              <a:prstDash val="sysDot"/>
            </a:ln>
          </p:spPr>
          <p:txBody>
            <a:bodyPr wrap="square" lIns="91440" tIns="45720" rIns="91440" bIns="45720" anchor="ctr">
              <a:normAutofit lnSpcReduction="10000"/>
            </a:bodyPr>
            <a:lstStyle>
              <a:defPPr marL="0" marR="0" indent="0" algn="l" defTabSz="3429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defRPr>
              </a:defPPr>
              <a:lvl1pPr marL="0" marR="0" indent="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1pPr>
              <a:lvl2pPr marL="0" marR="0" indent="8572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2pPr>
              <a:lvl3pPr marL="0" marR="0" indent="17145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3pPr>
              <a:lvl4pPr marL="0" marR="0" indent="25717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4pPr>
              <a:lvl5pPr marL="0" marR="0" indent="34290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5pPr>
              <a:lvl6pPr marL="0" marR="0" indent="42862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6pPr>
              <a:lvl7pPr marL="0" marR="0" indent="51435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7pPr>
              <a:lvl8pPr marL="0" marR="0" indent="60007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8pPr>
              <a:lvl9pPr marL="0" marR="0" indent="68580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9pPr>
            </a:lstStyle>
            <a:p>
              <a:pPr>
                <a:defRPr sz="3200"/>
              </a:pPr>
              <a:endParaRPr sz="1200"/>
            </a:p>
          </p:txBody>
        </p:sp>
        <p:sp>
          <p:nvSpPr>
            <p:cNvPr id="21" name="椭圆 20">
              <a:extLst>
                <a:ext uri="{FF2B5EF4-FFF2-40B4-BE49-F238E27FC236}">
                  <a16:creationId xmlns:a16="http://schemas.microsoft.com/office/drawing/2014/main" id="{E39BAFD1-D43C-982F-0E5D-6DB8B718D512}"/>
                </a:ext>
              </a:extLst>
            </p:cNvPr>
            <p:cNvSpPr/>
            <p:nvPr/>
          </p:nvSpPr>
          <p:spPr>
            <a:xfrm>
              <a:off x="5097746" y="2292443"/>
              <a:ext cx="1631156" cy="1631156"/>
            </a:xfrm>
            <a:prstGeom prst="ellipse">
              <a:avLst/>
            </a:prstGeom>
            <a:solidFill>
              <a:schemeClr val="accent1"/>
            </a:solidFill>
            <a:ln w="12700" cap="flat">
              <a:noFill/>
              <a:miter lim="400000"/>
            </a:ln>
            <a:effectLst/>
          </p:spPr>
          <p:txBody>
            <a:bodyPr wrap="square" lIns="0" tIns="0" rIns="0" bIns="0" numCol="1" anchor="ctr">
              <a:noAutofit/>
            </a:bodyPr>
            <a:lstStyle>
              <a:defPPr marL="0" marR="0" indent="0" algn="l" defTabSz="3429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defRPr>
              </a:defPPr>
              <a:lvl1pPr marL="0" marR="0" indent="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1pPr>
              <a:lvl2pPr marL="0" marR="0" indent="8572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2pPr>
              <a:lvl3pPr marL="0" marR="0" indent="17145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3pPr>
              <a:lvl4pPr marL="0" marR="0" indent="25717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4pPr>
              <a:lvl5pPr marL="0" marR="0" indent="34290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5pPr>
              <a:lvl6pPr marL="0" marR="0" indent="42862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6pPr>
              <a:lvl7pPr marL="0" marR="0" indent="51435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7pPr>
              <a:lvl8pPr marL="0" marR="0" indent="60007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8pPr>
              <a:lvl9pPr marL="0" marR="0" indent="68580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9pPr>
            </a:lstStyle>
            <a:p>
              <a:r>
                <a:rPr lang="zh-CN" altLang="en-US" sz="2000" b="1" dirty="0">
                  <a:solidFill>
                    <a:schemeClr val="bg1"/>
                  </a:solidFill>
                  <a:latin typeface="Arial" panose="020B0604020202020204" pitchFamily="34" charset="0"/>
                  <a:ea typeface="微软雅黑" panose="020B0503020204020204" pitchFamily="34" charset="-122"/>
                </a:rPr>
                <a:t>数控车床的特点</a:t>
              </a:r>
              <a:endParaRPr lang="en-US" altLang="zh-CN" sz="2000" b="1" dirty="0">
                <a:solidFill>
                  <a:schemeClr val="bg1"/>
                </a:solidFill>
                <a:latin typeface="Arial" panose="020B0604020202020204" pitchFamily="34" charset="0"/>
                <a:ea typeface="微软雅黑" panose="020B0503020204020204" pitchFamily="34" charset="-122"/>
              </a:endParaRPr>
            </a:p>
          </p:txBody>
        </p:sp>
        <p:grpSp>
          <p:nvGrpSpPr>
            <p:cNvPr id="27" name="组合 26">
              <a:extLst>
                <a:ext uri="{FF2B5EF4-FFF2-40B4-BE49-F238E27FC236}">
                  <a16:creationId xmlns:a16="http://schemas.microsoft.com/office/drawing/2014/main" id="{191EDB9A-E7D0-22EA-C084-C1356D82D82A}"/>
                </a:ext>
              </a:extLst>
            </p:cNvPr>
            <p:cNvGrpSpPr/>
            <p:nvPr/>
          </p:nvGrpSpPr>
          <p:grpSpPr>
            <a:xfrm>
              <a:off x="660400" y="3029116"/>
              <a:ext cx="1752180" cy="639188"/>
              <a:chOff x="660400" y="3029116"/>
              <a:chExt cx="1752180" cy="639188"/>
            </a:xfrm>
          </p:grpSpPr>
          <p:sp>
            <p:nvSpPr>
              <p:cNvPr id="73" name="任意多边形: 形状 72">
                <a:extLst>
                  <a:ext uri="{FF2B5EF4-FFF2-40B4-BE49-F238E27FC236}">
                    <a16:creationId xmlns:a16="http://schemas.microsoft.com/office/drawing/2014/main" id="{87E644BA-90AE-D7E9-62D6-1AC80E885D40}"/>
                  </a:ext>
                </a:extLst>
              </p:cNvPr>
              <p:cNvSpPr/>
              <p:nvPr/>
            </p:nvSpPr>
            <p:spPr>
              <a:xfrm>
                <a:off x="2212094" y="3226341"/>
                <a:ext cx="200486" cy="196282"/>
              </a:xfrm>
              <a:custGeom>
                <a:avLst/>
                <a:gdLst>
                  <a:gd name="connsiteX0" fmla="*/ 163903 w 607933"/>
                  <a:gd name="connsiteY0" fmla="*/ 369028 h 595191"/>
                  <a:gd name="connsiteX1" fmla="*/ 195691 w 607933"/>
                  <a:gd name="connsiteY1" fmla="*/ 416642 h 595191"/>
                  <a:gd name="connsiteX2" fmla="*/ 52648 w 607933"/>
                  <a:gd name="connsiteY2" fmla="*/ 476158 h 595191"/>
                  <a:gd name="connsiteX3" fmla="*/ 303967 w 607933"/>
                  <a:gd name="connsiteY3" fmla="*/ 542618 h 595191"/>
                  <a:gd name="connsiteX4" fmla="*/ 555285 w 607933"/>
                  <a:gd name="connsiteY4" fmla="*/ 476158 h 595191"/>
                  <a:gd name="connsiteX5" fmla="*/ 413235 w 607933"/>
                  <a:gd name="connsiteY5" fmla="*/ 416642 h 595191"/>
                  <a:gd name="connsiteX6" fmla="*/ 444029 w 607933"/>
                  <a:gd name="connsiteY6" fmla="*/ 369028 h 595191"/>
                  <a:gd name="connsiteX7" fmla="*/ 607933 w 607933"/>
                  <a:gd name="connsiteY7" fmla="*/ 476158 h 595191"/>
                  <a:gd name="connsiteX8" fmla="*/ 303967 w 607933"/>
                  <a:gd name="connsiteY8" fmla="*/ 595191 h 595191"/>
                  <a:gd name="connsiteX9" fmla="*/ 0 w 607933"/>
                  <a:gd name="connsiteY9" fmla="*/ 476158 h 595191"/>
                  <a:gd name="connsiteX10" fmla="*/ 163903 w 607933"/>
                  <a:gd name="connsiteY10" fmla="*/ 369028 h 595191"/>
                  <a:gd name="connsiteX11" fmla="*/ 303967 w 607933"/>
                  <a:gd name="connsiteY11" fmla="*/ 100209 h 595191"/>
                  <a:gd name="connsiteX12" fmla="*/ 230453 w 607933"/>
                  <a:gd name="connsiteY12" fmla="*/ 174622 h 595191"/>
                  <a:gd name="connsiteX13" fmla="*/ 303967 w 607933"/>
                  <a:gd name="connsiteY13" fmla="*/ 248042 h 595191"/>
                  <a:gd name="connsiteX14" fmla="*/ 378475 w 607933"/>
                  <a:gd name="connsiteY14" fmla="*/ 174622 h 595191"/>
                  <a:gd name="connsiteX15" fmla="*/ 303967 w 607933"/>
                  <a:gd name="connsiteY15" fmla="*/ 100209 h 595191"/>
                  <a:gd name="connsiteX16" fmla="*/ 303967 w 607933"/>
                  <a:gd name="connsiteY16" fmla="*/ 0 h 595191"/>
                  <a:gd name="connsiteX17" fmla="*/ 481792 w 607933"/>
                  <a:gd name="connsiteY17" fmla="*/ 177598 h 595191"/>
                  <a:gd name="connsiteX18" fmla="*/ 338737 w 607933"/>
                  <a:gd name="connsiteY18" fmla="*/ 453420 h 595191"/>
                  <a:gd name="connsiteX19" fmla="*/ 303967 w 607933"/>
                  <a:gd name="connsiteY19" fmla="*/ 471279 h 595191"/>
                  <a:gd name="connsiteX20" fmla="*/ 269197 w 607933"/>
                  <a:gd name="connsiteY20" fmla="*/ 453420 h 595191"/>
                  <a:gd name="connsiteX21" fmla="*/ 126142 w 607933"/>
                  <a:gd name="connsiteY21" fmla="*/ 177598 h 595191"/>
                  <a:gd name="connsiteX22" fmla="*/ 303967 w 607933"/>
                  <a:gd name="connsiteY22" fmla="*/ 0 h 59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933" h="595191">
                    <a:moveTo>
                      <a:pt x="163903" y="369028"/>
                    </a:moveTo>
                    <a:cubicBezTo>
                      <a:pt x="173837" y="383907"/>
                      <a:pt x="183771" y="399778"/>
                      <a:pt x="195691" y="416642"/>
                    </a:cubicBezTo>
                    <a:cubicBezTo>
                      <a:pt x="101322" y="430529"/>
                      <a:pt x="52648" y="461279"/>
                      <a:pt x="52648" y="476158"/>
                    </a:cubicBezTo>
                    <a:cubicBezTo>
                      <a:pt x="52648" y="495997"/>
                      <a:pt x="138076" y="542618"/>
                      <a:pt x="303967" y="542618"/>
                    </a:cubicBezTo>
                    <a:cubicBezTo>
                      <a:pt x="469857" y="542618"/>
                      <a:pt x="555285" y="495997"/>
                      <a:pt x="555285" y="476158"/>
                    </a:cubicBezTo>
                    <a:cubicBezTo>
                      <a:pt x="555285" y="461279"/>
                      <a:pt x="507604" y="430529"/>
                      <a:pt x="413235" y="416642"/>
                    </a:cubicBezTo>
                    <a:cubicBezTo>
                      <a:pt x="424162" y="399778"/>
                      <a:pt x="434096" y="383907"/>
                      <a:pt x="444029" y="369028"/>
                    </a:cubicBezTo>
                    <a:cubicBezTo>
                      <a:pt x="537405" y="385891"/>
                      <a:pt x="607933" y="422593"/>
                      <a:pt x="607933" y="476158"/>
                    </a:cubicBezTo>
                    <a:cubicBezTo>
                      <a:pt x="607933" y="554522"/>
                      <a:pt x="454956" y="595191"/>
                      <a:pt x="303967" y="595191"/>
                    </a:cubicBezTo>
                    <a:cubicBezTo>
                      <a:pt x="152977" y="595191"/>
                      <a:pt x="0" y="554522"/>
                      <a:pt x="0" y="476158"/>
                    </a:cubicBezTo>
                    <a:cubicBezTo>
                      <a:pt x="0" y="422593"/>
                      <a:pt x="71522" y="385891"/>
                      <a:pt x="163903" y="369028"/>
                    </a:cubicBezTo>
                    <a:close/>
                    <a:moveTo>
                      <a:pt x="303967" y="100209"/>
                    </a:moveTo>
                    <a:cubicBezTo>
                      <a:pt x="263236" y="100209"/>
                      <a:pt x="230453" y="133943"/>
                      <a:pt x="230453" y="174622"/>
                    </a:cubicBezTo>
                    <a:cubicBezTo>
                      <a:pt x="230453" y="215300"/>
                      <a:pt x="263236" y="248042"/>
                      <a:pt x="303967" y="248042"/>
                    </a:cubicBezTo>
                    <a:cubicBezTo>
                      <a:pt x="344698" y="248042"/>
                      <a:pt x="378475" y="215300"/>
                      <a:pt x="378475" y="174622"/>
                    </a:cubicBezTo>
                    <a:cubicBezTo>
                      <a:pt x="378475" y="133943"/>
                      <a:pt x="344698" y="100209"/>
                      <a:pt x="303967" y="100209"/>
                    </a:cubicBezTo>
                    <a:close/>
                    <a:moveTo>
                      <a:pt x="303967" y="0"/>
                    </a:moveTo>
                    <a:cubicBezTo>
                      <a:pt x="402317" y="0"/>
                      <a:pt x="481792" y="79374"/>
                      <a:pt x="481792" y="177598"/>
                    </a:cubicBezTo>
                    <a:cubicBezTo>
                      <a:pt x="481792" y="248042"/>
                      <a:pt x="390396" y="382976"/>
                      <a:pt x="338737" y="453420"/>
                    </a:cubicBezTo>
                    <a:cubicBezTo>
                      <a:pt x="330790" y="464334"/>
                      <a:pt x="317875" y="471279"/>
                      <a:pt x="303967" y="471279"/>
                    </a:cubicBezTo>
                    <a:cubicBezTo>
                      <a:pt x="290059" y="471279"/>
                      <a:pt x="277144" y="464334"/>
                      <a:pt x="269197" y="453420"/>
                    </a:cubicBezTo>
                    <a:cubicBezTo>
                      <a:pt x="217538" y="382976"/>
                      <a:pt x="126142" y="248042"/>
                      <a:pt x="126142" y="177598"/>
                    </a:cubicBezTo>
                    <a:cubicBezTo>
                      <a:pt x="126142" y="79374"/>
                      <a:pt x="205617" y="0"/>
                      <a:pt x="303967" y="0"/>
                    </a:cubicBezTo>
                    <a:close/>
                  </a:path>
                </a:pathLst>
              </a:custGeom>
              <a:solidFill>
                <a:schemeClr val="accent1"/>
              </a:solidFill>
              <a:ln w="12700" cap="flat">
                <a:noFill/>
                <a:prstDash val="solid"/>
                <a:miter lim="400000"/>
              </a:ln>
              <a:effectLst/>
            </p:spPr>
            <p:txBody>
              <a:bodyPr wrap="square" lIns="91440" tIns="45720" rIns="91440" bIns="45720" numCol="1" anchor="ctr">
                <a:normAutofit fontScale="70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3200">
                    <a:solidFill>
                      <a:srgbClr val="FFFFFF"/>
                    </a:solidFill>
                  </a:defRPr>
                </a:pPr>
                <a:endParaRPr sz="1200"/>
              </a:p>
            </p:txBody>
          </p:sp>
          <p:sp>
            <p:nvSpPr>
              <p:cNvPr id="74" name="矩形 73">
                <a:extLst>
                  <a:ext uri="{FF2B5EF4-FFF2-40B4-BE49-F238E27FC236}">
                    <a16:creationId xmlns:a16="http://schemas.microsoft.com/office/drawing/2014/main" id="{8883FB50-194C-C84C-ACCF-1E9336F9BB8E}"/>
                  </a:ext>
                </a:extLst>
              </p:cNvPr>
              <p:cNvSpPr/>
              <p:nvPr/>
            </p:nvSpPr>
            <p:spPr bwMode="auto">
              <a:xfrm>
                <a:off x="660400" y="3029116"/>
                <a:ext cx="1462044" cy="63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spcBef>
                    <a:spcPct val="0"/>
                  </a:spcBef>
                </a:pPr>
                <a:r>
                  <a:rPr lang="zh-CN" altLang="en-US" sz="1600" b="1" dirty="0">
                    <a:latin typeface="Arial" panose="020B0604020202020204" pitchFamily="34" charset="0"/>
                    <a:ea typeface="微软雅黑" panose="020B0503020204020204" pitchFamily="34" charset="-122"/>
                  </a:rPr>
                  <a:t>自动化程度高</a:t>
                </a:r>
                <a:endParaRPr lang="en-US" altLang="zh-CN" sz="1600" b="1" dirty="0">
                  <a:latin typeface="Arial" panose="020B0604020202020204" pitchFamily="34" charset="0"/>
                  <a:ea typeface="微软雅黑" panose="020B0503020204020204" pitchFamily="34" charset="-122"/>
                </a:endParaRPr>
              </a:p>
              <a:p>
                <a:pPr algn="r">
                  <a:lnSpc>
                    <a:spcPct val="150000"/>
                  </a:lnSpc>
                  <a:spcBef>
                    <a:spcPct val="0"/>
                  </a:spcBef>
                </a:pPr>
                <a:r>
                  <a:rPr lang="en-US" altLang="zh-CN" sz="1200" b="1" dirty="0">
                    <a:latin typeface="Arial" panose="020B0604020202020204" pitchFamily="34" charset="0"/>
                    <a:ea typeface="微软雅黑" panose="020B0503020204020204" pitchFamily="34" charset="-122"/>
                  </a:rPr>
                  <a:t>…01…</a:t>
                </a:r>
              </a:p>
            </p:txBody>
          </p:sp>
        </p:grpSp>
        <p:grpSp>
          <p:nvGrpSpPr>
            <p:cNvPr id="28" name="组合 27">
              <a:extLst>
                <a:ext uri="{FF2B5EF4-FFF2-40B4-BE49-F238E27FC236}">
                  <a16:creationId xmlns:a16="http://schemas.microsoft.com/office/drawing/2014/main" id="{23B0424C-76C8-D0C6-0F4D-AF1264699143}"/>
                </a:ext>
              </a:extLst>
            </p:cNvPr>
            <p:cNvGrpSpPr/>
            <p:nvPr/>
          </p:nvGrpSpPr>
          <p:grpSpPr>
            <a:xfrm>
              <a:off x="1361524" y="3889435"/>
              <a:ext cx="1752180" cy="639188"/>
              <a:chOff x="1361524" y="3889435"/>
              <a:chExt cx="1752180" cy="639188"/>
            </a:xfrm>
          </p:grpSpPr>
          <p:sp>
            <p:nvSpPr>
              <p:cNvPr id="71" name="任意多边形: 形状 70">
                <a:extLst>
                  <a:ext uri="{FF2B5EF4-FFF2-40B4-BE49-F238E27FC236}">
                    <a16:creationId xmlns:a16="http://schemas.microsoft.com/office/drawing/2014/main" id="{8A1104BA-836E-EC11-8FE2-5987BC3E1CBD}"/>
                  </a:ext>
                </a:extLst>
              </p:cNvPr>
              <p:cNvSpPr/>
              <p:nvPr/>
            </p:nvSpPr>
            <p:spPr>
              <a:xfrm>
                <a:off x="2913218" y="4086660"/>
                <a:ext cx="200486" cy="196282"/>
              </a:xfrm>
              <a:custGeom>
                <a:avLst/>
                <a:gdLst>
                  <a:gd name="connsiteX0" fmla="*/ 163903 w 607933"/>
                  <a:gd name="connsiteY0" fmla="*/ 369028 h 595191"/>
                  <a:gd name="connsiteX1" fmla="*/ 195691 w 607933"/>
                  <a:gd name="connsiteY1" fmla="*/ 416642 h 595191"/>
                  <a:gd name="connsiteX2" fmla="*/ 52648 w 607933"/>
                  <a:gd name="connsiteY2" fmla="*/ 476158 h 595191"/>
                  <a:gd name="connsiteX3" fmla="*/ 303967 w 607933"/>
                  <a:gd name="connsiteY3" fmla="*/ 542618 h 595191"/>
                  <a:gd name="connsiteX4" fmla="*/ 555285 w 607933"/>
                  <a:gd name="connsiteY4" fmla="*/ 476158 h 595191"/>
                  <a:gd name="connsiteX5" fmla="*/ 413235 w 607933"/>
                  <a:gd name="connsiteY5" fmla="*/ 416642 h 595191"/>
                  <a:gd name="connsiteX6" fmla="*/ 444029 w 607933"/>
                  <a:gd name="connsiteY6" fmla="*/ 369028 h 595191"/>
                  <a:gd name="connsiteX7" fmla="*/ 607933 w 607933"/>
                  <a:gd name="connsiteY7" fmla="*/ 476158 h 595191"/>
                  <a:gd name="connsiteX8" fmla="*/ 303967 w 607933"/>
                  <a:gd name="connsiteY8" fmla="*/ 595191 h 595191"/>
                  <a:gd name="connsiteX9" fmla="*/ 0 w 607933"/>
                  <a:gd name="connsiteY9" fmla="*/ 476158 h 595191"/>
                  <a:gd name="connsiteX10" fmla="*/ 163903 w 607933"/>
                  <a:gd name="connsiteY10" fmla="*/ 369028 h 595191"/>
                  <a:gd name="connsiteX11" fmla="*/ 303967 w 607933"/>
                  <a:gd name="connsiteY11" fmla="*/ 100209 h 595191"/>
                  <a:gd name="connsiteX12" fmla="*/ 230453 w 607933"/>
                  <a:gd name="connsiteY12" fmla="*/ 174622 h 595191"/>
                  <a:gd name="connsiteX13" fmla="*/ 303967 w 607933"/>
                  <a:gd name="connsiteY13" fmla="*/ 248042 h 595191"/>
                  <a:gd name="connsiteX14" fmla="*/ 378475 w 607933"/>
                  <a:gd name="connsiteY14" fmla="*/ 174622 h 595191"/>
                  <a:gd name="connsiteX15" fmla="*/ 303967 w 607933"/>
                  <a:gd name="connsiteY15" fmla="*/ 100209 h 595191"/>
                  <a:gd name="connsiteX16" fmla="*/ 303967 w 607933"/>
                  <a:gd name="connsiteY16" fmla="*/ 0 h 595191"/>
                  <a:gd name="connsiteX17" fmla="*/ 481792 w 607933"/>
                  <a:gd name="connsiteY17" fmla="*/ 177598 h 595191"/>
                  <a:gd name="connsiteX18" fmla="*/ 338737 w 607933"/>
                  <a:gd name="connsiteY18" fmla="*/ 453420 h 595191"/>
                  <a:gd name="connsiteX19" fmla="*/ 303967 w 607933"/>
                  <a:gd name="connsiteY19" fmla="*/ 471279 h 595191"/>
                  <a:gd name="connsiteX20" fmla="*/ 269197 w 607933"/>
                  <a:gd name="connsiteY20" fmla="*/ 453420 h 595191"/>
                  <a:gd name="connsiteX21" fmla="*/ 126142 w 607933"/>
                  <a:gd name="connsiteY21" fmla="*/ 177598 h 595191"/>
                  <a:gd name="connsiteX22" fmla="*/ 303967 w 607933"/>
                  <a:gd name="connsiteY22" fmla="*/ 0 h 59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933" h="595191">
                    <a:moveTo>
                      <a:pt x="163903" y="369028"/>
                    </a:moveTo>
                    <a:cubicBezTo>
                      <a:pt x="173837" y="383907"/>
                      <a:pt x="183771" y="399778"/>
                      <a:pt x="195691" y="416642"/>
                    </a:cubicBezTo>
                    <a:cubicBezTo>
                      <a:pt x="101322" y="430529"/>
                      <a:pt x="52648" y="461279"/>
                      <a:pt x="52648" y="476158"/>
                    </a:cubicBezTo>
                    <a:cubicBezTo>
                      <a:pt x="52648" y="495997"/>
                      <a:pt x="138076" y="542618"/>
                      <a:pt x="303967" y="542618"/>
                    </a:cubicBezTo>
                    <a:cubicBezTo>
                      <a:pt x="469857" y="542618"/>
                      <a:pt x="555285" y="495997"/>
                      <a:pt x="555285" y="476158"/>
                    </a:cubicBezTo>
                    <a:cubicBezTo>
                      <a:pt x="555285" y="461279"/>
                      <a:pt x="507604" y="430529"/>
                      <a:pt x="413235" y="416642"/>
                    </a:cubicBezTo>
                    <a:cubicBezTo>
                      <a:pt x="424162" y="399778"/>
                      <a:pt x="434096" y="383907"/>
                      <a:pt x="444029" y="369028"/>
                    </a:cubicBezTo>
                    <a:cubicBezTo>
                      <a:pt x="537405" y="385891"/>
                      <a:pt x="607933" y="422593"/>
                      <a:pt x="607933" y="476158"/>
                    </a:cubicBezTo>
                    <a:cubicBezTo>
                      <a:pt x="607933" y="554522"/>
                      <a:pt x="454956" y="595191"/>
                      <a:pt x="303967" y="595191"/>
                    </a:cubicBezTo>
                    <a:cubicBezTo>
                      <a:pt x="152977" y="595191"/>
                      <a:pt x="0" y="554522"/>
                      <a:pt x="0" y="476158"/>
                    </a:cubicBezTo>
                    <a:cubicBezTo>
                      <a:pt x="0" y="422593"/>
                      <a:pt x="71522" y="385891"/>
                      <a:pt x="163903" y="369028"/>
                    </a:cubicBezTo>
                    <a:close/>
                    <a:moveTo>
                      <a:pt x="303967" y="100209"/>
                    </a:moveTo>
                    <a:cubicBezTo>
                      <a:pt x="263236" y="100209"/>
                      <a:pt x="230453" y="133943"/>
                      <a:pt x="230453" y="174622"/>
                    </a:cubicBezTo>
                    <a:cubicBezTo>
                      <a:pt x="230453" y="215300"/>
                      <a:pt x="263236" y="248042"/>
                      <a:pt x="303967" y="248042"/>
                    </a:cubicBezTo>
                    <a:cubicBezTo>
                      <a:pt x="344698" y="248042"/>
                      <a:pt x="378475" y="215300"/>
                      <a:pt x="378475" y="174622"/>
                    </a:cubicBezTo>
                    <a:cubicBezTo>
                      <a:pt x="378475" y="133943"/>
                      <a:pt x="344698" y="100209"/>
                      <a:pt x="303967" y="100209"/>
                    </a:cubicBezTo>
                    <a:close/>
                    <a:moveTo>
                      <a:pt x="303967" y="0"/>
                    </a:moveTo>
                    <a:cubicBezTo>
                      <a:pt x="402317" y="0"/>
                      <a:pt x="481792" y="79374"/>
                      <a:pt x="481792" y="177598"/>
                    </a:cubicBezTo>
                    <a:cubicBezTo>
                      <a:pt x="481792" y="248042"/>
                      <a:pt x="390396" y="382976"/>
                      <a:pt x="338737" y="453420"/>
                    </a:cubicBezTo>
                    <a:cubicBezTo>
                      <a:pt x="330790" y="464334"/>
                      <a:pt x="317875" y="471279"/>
                      <a:pt x="303967" y="471279"/>
                    </a:cubicBezTo>
                    <a:cubicBezTo>
                      <a:pt x="290059" y="471279"/>
                      <a:pt x="277144" y="464334"/>
                      <a:pt x="269197" y="453420"/>
                    </a:cubicBezTo>
                    <a:cubicBezTo>
                      <a:pt x="217538" y="382976"/>
                      <a:pt x="126142" y="248042"/>
                      <a:pt x="126142" y="177598"/>
                    </a:cubicBezTo>
                    <a:cubicBezTo>
                      <a:pt x="126142" y="79374"/>
                      <a:pt x="205617" y="0"/>
                      <a:pt x="303967" y="0"/>
                    </a:cubicBezTo>
                    <a:close/>
                  </a:path>
                </a:pathLst>
              </a:custGeom>
              <a:solidFill>
                <a:schemeClr val="accent1"/>
              </a:solidFill>
              <a:ln w="12700" cap="flat">
                <a:noFill/>
                <a:prstDash val="solid"/>
                <a:miter lim="400000"/>
              </a:ln>
              <a:effectLst/>
            </p:spPr>
            <p:txBody>
              <a:bodyPr wrap="square" lIns="91440" tIns="45720" rIns="91440" bIns="45720" numCol="1" anchor="ctr">
                <a:normAutofit fontScale="70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3200">
                    <a:solidFill>
                      <a:srgbClr val="FFFFFF"/>
                    </a:solidFill>
                  </a:defRPr>
                </a:pPr>
                <a:endParaRPr sz="1200"/>
              </a:p>
            </p:txBody>
          </p:sp>
          <p:sp>
            <p:nvSpPr>
              <p:cNvPr id="72" name="矩形 71">
                <a:extLst>
                  <a:ext uri="{FF2B5EF4-FFF2-40B4-BE49-F238E27FC236}">
                    <a16:creationId xmlns:a16="http://schemas.microsoft.com/office/drawing/2014/main" id="{080479D4-18CB-95F3-511F-D66E6B669B72}"/>
                  </a:ext>
                </a:extLst>
              </p:cNvPr>
              <p:cNvSpPr/>
              <p:nvPr/>
            </p:nvSpPr>
            <p:spPr bwMode="auto">
              <a:xfrm>
                <a:off x="1361524" y="3889435"/>
                <a:ext cx="1462044" cy="63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spcBef>
                    <a:spcPct val="0"/>
                  </a:spcBef>
                </a:pPr>
                <a:r>
                  <a:rPr lang="zh-CN" altLang="en-US" sz="1600" b="1" dirty="0">
                    <a:latin typeface="Arial" panose="020B0604020202020204" pitchFamily="34" charset="0"/>
                    <a:ea typeface="微软雅黑" panose="020B0503020204020204" pitchFamily="34" charset="-122"/>
                  </a:rPr>
                  <a:t>加工工件精度高、质量稳定</a:t>
                </a:r>
                <a:endParaRPr lang="en-US" altLang="zh-CN" sz="1600" b="1" dirty="0">
                  <a:latin typeface="Arial" panose="020B0604020202020204" pitchFamily="34" charset="0"/>
                  <a:ea typeface="微软雅黑" panose="020B0503020204020204" pitchFamily="34" charset="-122"/>
                </a:endParaRPr>
              </a:p>
              <a:p>
                <a:pPr algn="r">
                  <a:lnSpc>
                    <a:spcPct val="150000"/>
                  </a:lnSpc>
                  <a:spcBef>
                    <a:spcPct val="0"/>
                  </a:spcBef>
                </a:pPr>
                <a:r>
                  <a:rPr lang="en-US" altLang="zh-CN" sz="1200" b="1" dirty="0">
                    <a:latin typeface="Arial" panose="020B0604020202020204" pitchFamily="34" charset="0"/>
                    <a:ea typeface="微软雅黑" panose="020B0503020204020204" pitchFamily="34" charset="-122"/>
                  </a:rPr>
                  <a:t>…02…</a:t>
                </a:r>
              </a:p>
            </p:txBody>
          </p:sp>
        </p:grpSp>
        <p:grpSp>
          <p:nvGrpSpPr>
            <p:cNvPr id="29" name="组合 28">
              <a:extLst>
                <a:ext uri="{FF2B5EF4-FFF2-40B4-BE49-F238E27FC236}">
                  <a16:creationId xmlns:a16="http://schemas.microsoft.com/office/drawing/2014/main" id="{2D156E37-2A58-96EB-EFDA-69E852F2D748}"/>
                </a:ext>
              </a:extLst>
            </p:cNvPr>
            <p:cNvGrpSpPr/>
            <p:nvPr/>
          </p:nvGrpSpPr>
          <p:grpSpPr>
            <a:xfrm>
              <a:off x="2279217" y="5144597"/>
              <a:ext cx="1752180" cy="639188"/>
              <a:chOff x="2279217" y="5144597"/>
              <a:chExt cx="1752180" cy="639188"/>
            </a:xfrm>
          </p:grpSpPr>
          <p:sp>
            <p:nvSpPr>
              <p:cNvPr id="69" name="任意多边形: 形状 68">
                <a:extLst>
                  <a:ext uri="{FF2B5EF4-FFF2-40B4-BE49-F238E27FC236}">
                    <a16:creationId xmlns:a16="http://schemas.microsoft.com/office/drawing/2014/main" id="{0D547B97-F237-1E50-1B77-F6AD2E934FA7}"/>
                  </a:ext>
                </a:extLst>
              </p:cNvPr>
              <p:cNvSpPr/>
              <p:nvPr/>
            </p:nvSpPr>
            <p:spPr>
              <a:xfrm>
                <a:off x="3830911" y="5341822"/>
                <a:ext cx="200486" cy="196282"/>
              </a:xfrm>
              <a:custGeom>
                <a:avLst/>
                <a:gdLst>
                  <a:gd name="connsiteX0" fmla="*/ 163903 w 607933"/>
                  <a:gd name="connsiteY0" fmla="*/ 369028 h 595191"/>
                  <a:gd name="connsiteX1" fmla="*/ 195691 w 607933"/>
                  <a:gd name="connsiteY1" fmla="*/ 416642 h 595191"/>
                  <a:gd name="connsiteX2" fmla="*/ 52648 w 607933"/>
                  <a:gd name="connsiteY2" fmla="*/ 476158 h 595191"/>
                  <a:gd name="connsiteX3" fmla="*/ 303967 w 607933"/>
                  <a:gd name="connsiteY3" fmla="*/ 542618 h 595191"/>
                  <a:gd name="connsiteX4" fmla="*/ 555285 w 607933"/>
                  <a:gd name="connsiteY4" fmla="*/ 476158 h 595191"/>
                  <a:gd name="connsiteX5" fmla="*/ 413235 w 607933"/>
                  <a:gd name="connsiteY5" fmla="*/ 416642 h 595191"/>
                  <a:gd name="connsiteX6" fmla="*/ 444029 w 607933"/>
                  <a:gd name="connsiteY6" fmla="*/ 369028 h 595191"/>
                  <a:gd name="connsiteX7" fmla="*/ 607933 w 607933"/>
                  <a:gd name="connsiteY7" fmla="*/ 476158 h 595191"/>
                  <a:gd name="connsiteX8" fmla="*/ 303967 w 607933"/>
                  <a:gd name="connsiteY8" fmla="*/ 595191 h 595191"/>
                  <a:gd name="connsiteX9" fmla="*/ 0 w 607933"/>
                  <a:gd name="connsiteY9" fmla="*/ 476158 h 595191"/>
                  <a:gd name="connsiteX10" fmla="*/ 163903 w 607933"/>
                  <a:gd name="connsiteY10" fmla="*/ 369028 h 595191"/>
                  <a:gd name="connsiteX11" fmla="*/ 303967 w 607933"/>
                  <a:gd name="connsiteY11" fmla="*/ 100209 h 595191"/>
                  <a:gd name="connsiteX12" fmla="*/ 230453 w 607933"/>
                  <a:gd name="connsiteY12" fmla="*/ 174622 h 595191"/>
                  <a:gd name="connsiteX13" fmla="*/ 303967 w 607933"/>
                  <a:gd name="connsiteY13" fmla="*/ 248042 h 595191"/>
                  <a:gd name="connsiteX14" fmla="*/ 378475 w 607933"/>
                  <a:gd name="connsiteY14" fmla="*/ 174622 h 595191"/>
                  <a:gd name="connsiteX15" fmla="*/ 303967 w 607933"/>
                  <a:gd name="connsiteY15" fmla="*/ 100209 h 595191"/>
                  <a:gd name="connsiteX16" fmla="*/ 303967 w 607933"/>
                  <a:gd name="connsiteY16" fmla="*/ 0 h 595191"/>
                  <a:gd name="connsiteX17" fmla="*/ 481792 w 607933"/>
                  <a:gd name="connsiteY17" fmla="*/ 177598 h 595191"/>
                  <a:gd name="connsiteX18" fmla="*/ 338737 w 607933"/>
                  <a:gd name="connsiteY18" fmla="*/ 453420 h 595191"/>
                  <a:gd name="connsiteX19" fmla="*/ 303967 w 607933"/>
                  <a:gd name="connsiteY19" fmla="*/ 471279 h 595191"/>
                  <a:gd name="connsiteX20" fmla="*/ 269197 w 607933"/>
                  <a:gd name="connsiteY20" fmla="*/ 453420 h 595191"/>
                  <a:gd name="connsiteX21" fmla="*/ 126142 w 607933"/>
                  <a:gd name="connsiteY21" fmla="*/ 177598 h 595191"/>
                  <a:gd name="connsiteX22" fmla="*/ 303967 w 607933"/>
                  <a:gd name="connsiteY22" fmla="*/ 0 h 59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933" h="595191">
                    <a:moveTo>
                      <a:pt x="163903" y="369028"/>
                    </a:moveTo>
                    <a:cubicBezTo>
                      <a:pt x="173837" y="383907"/>
                      <a:pt x="183771" y="399778"/>
                      <a:pt x="195691" y="416642"/>
                    </a:cubicBezTo>
                    <a:cubicBezTo>
                      <a:pt x="101322" y="430529"/>
                      <a:pt x="52648" y="461279"/>
                      <a:pt x="52648" y="476158"/>
                    </a:cubicBezTo>
                    <a:cubicBezTo>
                      <a:pt x="52648" y="495997"/>
                      <a:pt x="138076" y="542618"/>
                      <a:pt x="303967" y="542618"/>
                    </a:cubicBezTo>
                    <a:cubicBezTo>
                      <a:pt x="469857" y="542618"/>
                      <a:pt x="555285" y="495997"/>
                      <a:pt x="555285" y="476158"/>
                    </a:cubicBezTo>
                    <a:cubicBezTo>
                      <a:pt x="555285" y="461279"/>
                      <a:pt x="507604" y="430529"/>
                      <a:pt x="413235" y="416642"/>
                    </a:cubicBezTo>
                    <a:cubicBezTo>
                      <a:pt x="424162" y="399778"/>
                      <a:pt x="434096" y="383907"/>
                      <a:pt x="444029" y="369028"/>
                    </a:cubicBezTo>
                    <a:cubicBezTo>
                      <a:pt x="537405" y="385891"/>
                      <a:pt x="607933" y="422593"/>
                      <a:pt x="607933" y="476158"/>
                    </a:cubicBezTo>
                    <a:cubicBezTo>
                      <a:pt x="607933" y="554522"/>
                      <a:pt x="454956" y="595191"/>
                      <a:pt x="303967" y="595191"/>
                    </a:cubicBezTo>
                    <a:cubicBezTo>
                      <a:pt x="152977" y="595191"/>
                      <a:pt x="0" y="554522"/>
                      <a:pt x="0" y="476158"/>
                    </a:cubicBezTo>
                    <a:cubicBezTo>
                      <a:pt x="0" y="422593"/>
                      <a:pt x="71522" y="385891"/>
                      <a:pt x="163903" y="369028"/>
                    </a:cubicBezTo>
                    <a:close/>
                    <a:moveTo>
                      <a:pt x="303967" y="100209"/>
                    </a:moveTo>
                    <a:cubicBezTo>
                      <a:pt x="263236" y="100209"/>
                      <a:pt x="230453" y="133943"/>
                      <a:pt x="230453" y="174622"/>
                    </a:cubicBezTo>
                    <a:cubicBezTo>
                      <a:pt x="230453" y="215300"/>
                      <a:pt x="263236" y="248042"/>
                      <a:pt x="303967" y="248042"/>
                    </a:cubicBezTo>
                    <a:cubicBezTo>
                      <a:pt x="344698" y="248042"/>
                      <a:pt x="378475" y="215300"/>
                      <a:pt x="378475" y="174622"/>
                    </a:cubicBezTo>
                    <a:cubicBezTo>
                      <a:pt x="378475" y="133943"/>
                      <a:pt x="344698" y="100209"/>
                      <a:pt x="303967" y="100209"/>
                    </a:cubicBezTo>
                    <a:close/>
                    <a:moveTo>
                      <a:pt x="303967" y="0"/>
                    </a:moveTo>
                    <a:cubicBezTo>
                      <a:pt x="402317" y="0"/>
                      <a:pt x="481792" y="79374"/>
                      <a:pt x="481792" y="177598"/>
                    </a:cubicBezTo>
                    <a:cubicBezTo>
                      <a:pt x="481792" y="248042"/>
                      <a:pt x="390396" y="382976"/>
                      <a:pt x="338737" y="453420"/>
                    </a:cubicBezTo>
                    <a:cubicBezTo>
                      <a:pt x="330790" y="464334"/>
                      <a:pt x="317875" y="471279"/>
                      <a:pt x="303967" y="471279"/>
                    </a:cubicBezTo>
                    <a:cubicBezTo>
                      <a:pt x="290059" y="471279"/>
                      <a:pt x="277144" y="464334"/>
                      <a:pt x="269197" y="453420"/>
                    </a:cubicBezTo>
                    <a:cubicBezTo>
                      <a:pt x="217538" y="382976"/>
                      <a:pt x="126142" y="248042"/>
                      <a:pt x="126142" y="177598"/>
                    </a:cubicBezTo>
                    <a:cubicBezTo>
                      <a:pt x="126142" y="79374"/>
                      <a:pt x="205617" y="0"/>
                      <a:pt x="303967" y="0"/>
                    </a:cubicBezTo>
                    <a:close/>
                  </a:path>
                </a:pathLst>
              </a:custGeom>
              <a:solidFill>
                <a:schemeClr val="accent1"/>
              </a:solidFill>
              <a:ln w="12700" cap="flat">
                <a:noFill/>
                <a:prstDash val="solid"/>
                <a:miter lim="400000"/>
              </a:ln>
              <a:effectLst/>
            </p:spPr>
            <p:txBody>
              <a:bodyPr wrap="square" lIns="91440" tIns="45720" rIns="91440" bIns="45720" numCol="1" anchor="ctr">
                <a:normAutofit fontScale="70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3200">
                    <a:solidFill>
                      <a:srgbClr val="FFFFFF"/>
                    </a:solidFill>
                  </a:defRPr>
                </a:pPr>
                <a:endParaRPr sz="1200"/>
              </a:p>
            </p:txBody>
          </p:sp>
          <p:sp>
            <p:nvSpPr>
              <p:cNvPr id="70" name="矩形 69">
                <a:extLst>
                  <a:ext uri="{FF2B5EF4-FFF2-40B4-BE49-F238E27FC236}">
                    <a16:creationId xmlns:a16="http://schemas.microsoft.com/office/drawing/2014/main" id="{0A2D6495-746F-51E2-4137-D7AFE5F0C28D}"/>
                  </a:ext>
                </a:extLst>
              </p:cNvPr>
              <p:cNvSpPr/>
              <p:nvPr/>
            </p:nvSpPr>
            <p:spPr bwMode="auto">
              <a:xfrm>
                <a:off x="2279217" y="5144597"/>
                <a:ext cx="1462044" cy="63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spcBef>
                    <a:spcPct val="0"/>
                  </a:spcBef>
                </a:pPr>
                <a:r>
                  <a:rPr lang="zh-CN" altLang="en-US" sz="1600" b="1" dirty="0">
                    <a:latin typeface="Arial" panose="020B0604020202020204" pitchFamily="34" charset="0"/>
                    <a:ea typeface="微软雅黑" panose="020B0503020204020204" pitchFamily="34" charset="-122"/>
                  </a:rPr>
                  <a:t>生产效率高</a:t>
                </a:r>
                <a:endParaRPr lang="en-US" altLang="zh-CN" sz="1600" b="1" dirty="0">
                  <a:latin typeface="Arial" panose="020B0604020202020204" pitchFamily="34" charset="0"/>
                  <a:ea typeface="微软雅黑" panose="020B0503020204020204" pitchFamily="34" charset="-122"/>
                </a:endParaRPr>
              </a:p>
              <a:p>
                <a:pPr algn="r">
                  <a:lnSpc>
                    <a:spcPct val="150000"/>
                  </a:lnSpc>
                  <a:spcBef>
                    <a:spcPct val="0"/>
                  </a:spcBef>
                </a:pPr>
                <a:r>
                  <a:rPr lang="en-US" altLang="zh-CN" sz="1200" b="1" dirty="0">
                    <a:latin typeface="Arial" panose="020B0604020202020204" pitchFamily="34" charset="0"/>
                    <a:ea typeface="微软雅黑" panose="020B0503020204020204" pitchFamily="34" charset="-122"/>
                  </a:rPr>
                  <a:t>…03…</a:t>
                </a:r>
              </a:p>
            </p:txBody>
          </p:sp>
        </p:grpSp>
        <p:grpSp>
          <p:nvGrpSpPr>
            <p:cNvPr id="31" name="组合 30">
              <a:extLst>
                <a:ext uri="{FF2B5EF4-FFF2-40B4-BE49-F238E27FC236}">
                  <a16:creationId xmlns:a16="http://schemas.microsoft.com/office/drawing/2014/main" id="{C2B7447A-F421-893F-EC2F-475E383FCD52}"/>
                </a:ext>
              </a:extLst>
            </p:cNvPr>
            <p:cNvGrpSpPr/>
            <p:nvPr/>
          </p:nvGrpSpPr>
          <p:grpSpPr>
            <a:xfrm>
              <a:off x="4771336" y="4329533"/>
              <a:ext cx="1462044" cy="1100530"/>
              <a:chOff x="4771336" y="4329533"/>
              <a:chExt cx="1462044" cy="1100530"/>
            </a:xfrm>
          </p:grpSpPr>
          <p:sp>
            <p:nvSpPr>
              <p:cNvPr id="67" name="任意多边形: 形状 66">
                <a:extLst>
                  <a:ext uri="{FF2B5EF4-FFF2-40B4-BE49-F238E27FC236}">
                    <a16:creationId xmlns:a16="http://schemas.microsoft.com/office/drawing/2014/main" id="{380E2FCC-DDB5-4499-C006-67F87A06E5B5}"/>
                  </a:ext>
                </a:extLst>
              </p:cNvPr>
              <p:cNvSpPr/>
              <p:nvPr/>
            </p:nvSpPr>
            <p:spPr>
              <a:xfrm>
                <a:off x="5404656" y="4329533"/>
                <a:ext cx="200486" cy="196282"/>
              </a:xfrm>
              <a:custGeom>
                <a:avLst/>
                <a:gdLst>
                  <a:gd name="connsiteX0" fmla="*/ 163903 w 607933"/>
                  <a:gd name="connsiteY0" fmla="*/ 369028 h 595191"/>
                  <a:gd name="connsiteX1" fmla="*/ 195691 w 607933"/>
                  <a:gd name="connsiteY1" fmla="*/ 416642 h 595191"/>
                  <a:gd name="connsiteX2" fmla="*/ 52648 w 607933"/>
                  <a:gd name="connsiteY2" fmla="*/ 476158 h 595191"/>
                  <a:gd name="connsiteX3" fmla="*/ 303967 w 607933"/>
                  <a:gd name="connsiteY3" fmla="*/ 542618 h 595191"/>
                  <a:gd name="connsiteX4" fmla="*/ 555285 w 607933"/>
                  <a:gd name="connsiteY4" fmla="*/ 476158 h 595191"/>
                  <a:gd name="connsiteX5" fmla="*/ 413235 w 607933"/>
                  <a:gd name="connsiteY5" fmla="*/ 416642 h 595191"/>
                  <a:gd name="connsiteX6" fmla="*/ 444029 w 607933"/>
                  <a:gd name="connsiteY6" fmla="*/ 369028 h 595191"/>
                  <a:gd name="connsiteX7" fmla="*/ 607933 w 607933"/>
                  <a:gd name="connsiteY7" fmla="*/ 476158 h 595191"/>
                  <a:gd name="connsiteX8" fmla="*/ 303967 w 607933"/>
                  <a:gd name="connsiteY8" fmla="*/ 595191 h 595191"/>
                  <a:gd name="connsiteX9" fmla="*/ 0 w 607933"/>
                  <a:gd name="connsiteY9" fmla="*/ 476158 h 595191"/>
                  <a:gd name="connsiteX10" fmla="*/ 163903 w 607933"/>
                  <a:gd name="connsiteY10" fmla="*/ 369028 h 595191"/>
                  <a:gd name="connsiteX11" fmla="*/ 303967 w 607933"/>
                  <a:gd name="connsiteY11" fmla="*/ 100209 h 595191"/>
                  <a:gd name="connsiteX12" fmla="*/ 230453 w 607933"/>
                  <a:gd name="connsiteY12" fmla="*/ 174622 h 595191"/>
                  <a:gd name="connsiteX13" fmla="*/ 303967 w 607933"/>
                  <a:gd name="connsiteY13" fmla="*/ 248042 h 595191"/>
                  <a:gd name="connsiteX14" fmla="*/ 378475 w 607933"/>
                  <a:gd name="connsiteY14" fmla="*/ 174622 h 595191"/>
                  <a:gd name="connsiteX15" fmla="*/ 303967 w 607933"/>
                  <a:gd name="connsiteY15" fmla="*/ 100209 h 595191"/>
                  <a:gd name="connsiteX16" fmla="*/ 303967 w 607933"/>
                  <a:gd name="connsiteY16" fmla="*/ 0 h 595191"/>
                  <a:gd name="connsiteX17" fmla="*/ 481792 w 607933"/>
                  <a:gd name="connsiteY17" fmla="*/ 177598 h 595191"/>
                  <a:gd name="connsiteX18" fmla="*/ 338737 w 607933"/>
                  <a:gd name="connsiteY18" fmla="*/ 453420 h 595191"/>
                  <a:gd name="connsiteX19" fmla="*/ 303967 w 607933"/>
                  <a:gd name="connsiteY19" fmla="*/ 471279 h 595191"/>
                  <a:gd name="connsiteX20" fmla="*/ 269197 w 607933"/>
                  <a:gd name="connsiteY20" fmla="*/ 453420 h 595191"/>
                  <a:gd name="connsiteX21" fmla="*/ 126142 w 607933"/>
                  <a:gd name="connsiteY21" fmla="*/ 177598 h 595191"/>
                  <a:gd name="connsiteX22" fmla="*/ 303967 w 607933"/>
                  <a:gd name="connsiteY22" fmla="*/ 0 h 59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933" h="595191">
                    <a:moveTo>
                      <a:pt x="163903" y="369028"/>
                    </a:moveTo>
                    <a:cubicBezTo>
                      <a:pt x="173837" y="383907"/>
                      <a:pt x="183771" y="399778"/>
                      <a:pt x="195691" y="416642"/>
                    </a:cubicBezTo>
                    <a:cubicBezTo>
                      <a:pt x="101322" y="430529"/>
                      <a:pt x="52648" y="461279"/>
                      <a:pt x="52648" y="476158"/>
                    </a:cubicBezTo>
                    <a:cubicBezTo>
                      <a:pt x="52648" y="495997"/>
                      <a:pt x="138076" y="542618"/>
                      <a:pt x="303967" y="542618"/>
                    </a:cubicBezTo>
                    <a:cubicBezTo>
                      <a:pt x="469857" y="542618"/>
                      <a:pt x="555285" y="495997"/>
                      <a:pt x="555285" y="476158"/>
                    </a:cubicBezTo>
                    <a:cubicBezTo>
                      <a:pt x="555285" y="461279"/>
                      <a:pt x="507604" y="430529"/>
                      <a:pt x="413235" y="416642"/>
                    </a:cubicBezTo>
                    <a:cubicBezTo>
                      <a:pt x="424162" y="399778"/>
                      <a:pt x="434096" y="383907"/>
                      <a:pt x="444029" y="369028"/>
                    </a:cubicBezTo>
                    <a:cubicBezTo>
                      <a:pt x="537405" y="385891"/>
                      <a:pt x="607933" y="422593"/>
                      <a:pt x="607933" y="476158"/>
                    </a:cubicBezTo>
                    <a:cubicBezTo>
                      <a:pt x="607933" y="554522"/>
                      <a:pt x="454956" y="595191"/>
                      <a:pt x="303967" y="595191"/>
                    </a:cubicBezTo>
                    <a:cubicBezTo>
                      <a:pt x="152977" y="595191"/>
                      <a:pt x="0" y="554522"/>
                      <a:pt x="0" y="476158"/>
                    </a:cubicBezTo>
                    <a:cubicBezTo>
                      <a:pt x="0" y="422593"/>
                      <a:pt x="71522" y="385891"/>
                      <a:pt x="163903" y="369028"/>
                    </a:cubicBezTo>
                    <a:close/>
                    <a:moveTo>
                      <a:pt x="303967" y="100209"/>
                    </a:moveTo>
                    <a:cubicBezTo>
                      <a:pt x="263236" y="100209"/>
                      <a:pt x="230453" y="133943"/>
                      <a:pt x="230453" y="174622"/>
                    </a:cubicBezTo>
                    <a:cubicBezTo>
                      <a:pt x="230453" y="215300"/>
                      <a:pt x="263236" y="248042"/>
                      <a:pt x="303967" y="248042"/>
                    </a:cubicBezTo>
                    <a:cubicBezTo>
                      <a:pt x="344698" y="248042"/>
                      <a:pt x="378475" y="215300"/>
                      <a:pt x="378475" y="174622"/>
                    </a:cubicBezTo>
                    <a:cubicBezTo>
                      <a:pt x="378475" y="133943"/>
                      <a:pt x="344698" y="100209"/>
                      <a:pt x="303967" y="100209"/>
                    </a:cubicBezTo>
                    <a:close/>
                    <a:moveTo>
                      <a:pt x="303967" y="0"/>
                    </a:moveTo>
                    <a:cubicBezTo>
                      <a:pt x="402317" y="0"/>
                      <a:pt x="481792" y="79374"/>
                      <a:pt x="481792" y="177598"/>
                    </a:cubicBezTo>
                    <a:cubicBezTo>
                      <a:pt x="481792" y="248042"/>
                      <a:pt x="390396" y="382976"/>
                      <a:pt x="338737" y="453420"/>
                    </a:cubicBezTo>
                    <a:cubicBezTo>
                      <a:pt x="330790" y="464334"/>
                      <a:pt x="317875" y="471279"/>
                      <a:pt x="303967" y="471279"/>
                    </a:cubicBezTo>
                    <a:cubicBezTo>
                      <a:pt x="290059" y="471279"/>
                      <a:pt x="277144" y="464334"/>
                      <a:pt x="269197" y="453420"/>
                    </a:cubicBezTo>
                    <a:cubicBezTo>
                      <a:pt x="217538" y="382976"/>
                      <a:pt x="126142" y="248042"/>
                      <a:pt x="126142" y="177598"/>
                    </a:cubicBezTo>
                    <a:cubicBezTo>
                      <a:pt x="126142" y="79374"/>
                      <a:pt x="205617" y="0"/>
                      <a:pt x="303967" y="0"/>
                    </a:cubicBezTo>
                    <a:close/>
                  </a:path>
                </a:pathLst>
              </a:custGeom>
              <a:solidFill>
                <a:schemeClr val="accent1"/>
              </a:solidFill>
              <a:ln w="12700" cap="flat">
                <a:noFill/>
                <a:prstDash val="solid"/>
                <a:miter lim="400000"/>
              </a:ln>
              <a:effectLst/>
            </p:spPr>
            <p:txBody>
              <a:bodyPr wrap="square" lIns="91440" tIns="45720" rIns="91440" bIns="45720" numCol="1" anchor="ctr">
                <a:normAutofit fontScale="70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3200">
                    <a:solidFill>
                      <a:srgbClr val="FFFFFF"/>
                    </a:solidFill>
                  </a:defRPr>
                </a:pPr>
                <a:endParaRPr sz="1200"/>
              </a:p>
            </p:txBody>
          </p:sp>
          <p:sp>
            <p:nvSpPr>
              <p:cNvPr id="68" name="矩形 67">
                <a:extLst>
                  <a:ext uri="{FF2B5EF4-FFF2-40B4-BE49-F238E27FC236}">
                    <a16:creationId xmlns:a16="http://schemas.microsoft.com/office/drawing/2014/main" id="{72BD0E22-4CCF-A718-2C8D-CB10754AE4E5}"/>
                  </a:ext>
                </a:extLst>
              </p:cNvPr>
              <p:cNvSpPr/>
              <p:nvPr/>
            </p:nvSpPr>
            <p:spPr bwMode="auto">
              <a:xfrm>
                <a:off x="4771336" y="4615464"/>
                <a:ext cx="1462044" cy="814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zh-CN" altLang="en-US" sz="1600" b="1" dirty="0">
                    <a:latin typeface="Arial" panose="020B0604020202020204" pitchFamily="34" charset="0"/>
                    <a:ea typeface="微软雅黑" panose="020B0503020204020204" pitchFamily="34" charset="-122"/>
                  </a:rPr>
                  <a:t>便于新产品研制和改型</a:t>
                </a:r>
                <a:endParaRPr lang="en-US" altLang="zh-CN" sz="1600" b="1" dirty="0">
                  <a:latin typeface="Arial" panose="020B0604020202020204" pitchFamily="34" charset="0"/>
                  <a:ea typeface="微软雅黑" panose="020B0503020204020204" pitchFamily="34" charset="-122"/>
                </a:endParaRPr>
              </a:p>
              <a:p>
                <a:pPr algn="ctr">
                  <a:lnSpc>
                    <a:spcPct val="150000"/>
                  </a:lnSpc>
                  <a:spcBef>
                    <a:spcPct val="0"/>
                  </a:spcBef>
                </a:pPr>
                <a:r>
                  <a:rPr lang="en-US" altLang="zh-CN" sz="1200" b="1" dirty="0">
                    <a:latin typeface="Arial" panose="020B0604020202020204" pitchFamily="34" charset="0"/>
                    <a:ea typeface="微软雅黑" panose="020B0503020204020204" pitchFamily="34" charset="-122"/>
                  </a:rPr>
                  <a:t>…04…</a:t>
                </a:r>
              </a:p>
            </p:txBody>
          </p:sp>
        </p:grpSp>
        <p:grpSp>
          <p:nvGrpSpPr>
            <p:cNvPr id="44" name="组合 43">
              <a:extLst>
                <a:ext uri="{FF2B5EF4-FFF2-40B4-BE49-F238E27FC236}">
                  <a16:creationId xmlns:a16="http://schemas.microsoft.com/office/drawing/2014/main" id="{8D59081A-F0F7-E193-C240-2EAA1ECC9627}"/>
                </a:ext>
              </a:extLst>
            </p:cNvPr>
            <p:cNvGrpSpPr/>
            <p:nvPr/>
          </p:nvGrpSpPr>
          <p:grpSpPr>
            <a:xfrm>
              <a:off x="5987369" y="4976820"/>
              <a:ext cx="1462044" cy="925120"/>
              <a:chOff x="5987369" y="4976820"/>
              <a:chExt cx="1462044" cy="925120"/>
            </a:xfrm>
          </p:grpSpPr>
          <p:sp>
            <p:nvSpPr>
              <p:cNvPr id="65" name="任意多边形: 形状 64">
                <a:extLst>
                  <a:ext uri="{FF2B5EF4-FFF2-40B4-BE49-F238E27FC236}">
                    <a16:creationId xmlns:a16="http://schemas.microsoft.com/office/drawing/2014/main" id="{44911550-5371-C8FE-DC2B-16B4A5AFAACA}"/>
                  </a:ext>
                </a:extLst>
              </p:cNvPr>
              <p:cNvSpPr/>
              <p:nvPr/>
            </p:nvSpPr>
            <p:spPr>
              <a:xfrm>
                <a:off x="6623089" y="4976820"/>
                <a:ext cx="200486" cy="196282"/>
              </a:xfrm>
              <a:custGeom>
                <a:avLst/>
                <a:gdLst>
                  <a:gd name="connsiteX0" fmla="*/ 163903 w 607933"/>
                  <a:gd name="connsiteY0" fmla="*/ 369028 h 595191"/>
                  <a:gd name="connsiteX1" fmla="*/ 195691 w 607933"/>
                  <a:gd name="connsiteY1" fmla="*/ 416642 h 595191"/>
                  <a:gd name="connsiteX2" fmla="*/ 52648 w 607933"/>
                  <a:gd name="connsiteY2" fmla="*/ 476158 h 595191"/>
                  <a:gd name="connsiteX3" fmla="*/ 303967 w 607933"/>
                  <a:gd name="connsiteY3" fmla="*/ 542618 h 595191"/>
                  <a:gd name="connsiteX4" fmla="*/ 555285 w 607933"/>
                  <a:gd name="connsiteY4" fmla="*/ 476158 h 595191"/>
                  <a:gd name="connsiteX5" fmla="*/ 413235 w 607933"/>
                  <a:gd name="connsiteY5" fmla="*/ 416642 h 595191"/>
                  <a:gd name="connsiteX6" fmla="*/ 444029 w 607933"/>
                  <a:gd name="connsiteY6" fmla="*/ 369028 h 595191"/>
                  <a:gd name="connsiteX7" fmla="*/ 607933 w 607933"/>
                  <a:gd name="connsiteY7" fmla="*/ 476158 h 595191"/>
                  <a:gd name="connsiteX8" fmla="*/ 303967 w 607933"/>
                  <a:gd name="connsiteY8" fmla="*/ 595191 h 595191"/>
                  <a:gd name="connsiteX9" fmla="*/ 0 w 607933"/>
                  <a:gd name="connsiteY9" fmla="*/ 476158 h 595191"/>
                  <a:gd name="connsiteX10" fmla="*/ 163903 w 607933"/>
                  <a:gd name="connsiteY10" fmla="*/ 369028 h 595191"/>
                  <a:gd name="connsiteX11" fmla="*/ 303967 w 607933"/>
                  <a:gd name="connsiteY11" fmla="*/ 100209 h 595191"/>
                  <a:gd name="connsiteX12" fmla="*/ 230453 w 607933"/>
                  <a:gd name="connsiteY12" fmla="*/ 174622 h 595191"/>
                  <a:gd name="connsiteX13" fmla="*/ 303967 w 607933"/>
                  <a:gd name="connsiteY13" fmla="*/ 248042 h 595191"/>
                  <a:gd name="connsiteX14" fmla="*/ 378475 w 607933"/>
                  <a:gd name="connsiteY14" fmla="*/ 174622 h 595191"/>
                  <a:gd name="connsiteX15" fmla="*/ 303967 w 607933"/>
                  <a:gd name="connsiteY15" fmla="*/ 100209 h 595191"/>
                  <a:gd name="connsiteX16" fmla="*/ 303967 w 607933"/>
                  <a:gd name="connsiteY16" fmla="*/ 0 h 595191"/>
                  <a:gd name="connsiteX17" fmla="*/ 481792 w 607933"/>
                  <a:gd name="connsiteY17" fmla="*/ 177598 h 595191"/>
                  <a:gd name="connsiteX18" fmla="*/ 338737 w 607933"/>
                  <a:gd name="connsiteY18" fmla="*/ 453420 h 595191"/>
                  <a:gd name="connsiteX19" fmla="*/ 303967 w 607933"/>
                  <a:gd name="connsiteY19" fmla="*/ 471279 h 595191"/>
                  <a:gd name="connsiteX20" fmla="*/ 269197 w 607933"/>
                  <a:gd name="connsiteY20" fmla="*/ 453420 h 595191"/>
                  <a:gd name="connsiteX21" fmla="*/ 126142 w 607933"/>
                  <a:gd name="connsiteY21" fmla="*/ 177598 h 595191"/>
                  <a:gd name="connsiteX22" fmla="*/ 303967 w 607933"/>
                  <a:gd name="connsiteY22" fmla="*/ 0 h 59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933" h="595191">
                    <a:moveTo>
                      <a:pt x="163903" y="369028"/>
                    </a:moveTo>
                    <a:cubicBezTo>
                      <a:pt x="173837" y="383907"/>
                      <a:pt x="183771" y="399778"/>
                      <a:pt x="195691" y="416642"/>
                    </a:cubicBezTo>
                    <a:cubicBezTo>
                      <a:pt x="101322" y="430529"/>
                      <a:pt x="52648" y="461279"/>
                      <a:pt x="52648" y="476158"/>
                    </a:cubicBezTo>
                    <a:cubicBezTo>
                      <a:pt x="52648" y="495997"/>
                      <a:pt x="138076" y="542618"/>
                      <a:pt x="303967" y="542618"/>
                    </a:cubicBezTo>
                    <a:cubicBezTo>
                      <a:pt x="469857" y="542618"/>
                      <a:pt x="555285" y="495997"/>
                      <a:pt x="555285" y="476158"/>
                    </a:cubicBezTo>
                    <a:cubicBezTo>
                      <a:pt x="555285" y="461279"/>
                      <a:pt x="507604" y="430529"/>
                      <a:pt x="413235" y="416642"/>
                    </a:cubicBezTo>
                    <a:cubicBezTo>
                      <a:pt x="424162" y="399778"/>
                      <a:pt x="434096" y="383907"/>
                      <a:pt x="444029" y="369028"/>
                    </a:cubicBezTo>
                    <a:cubicBezTo>
                      <a:pt x="537405" y="385891"/>
                      <a:pt x="607933" y="422593"/>
                      <a:pt x="607933" y="476158"/>
                    </a:cubicBezTo>
                    <a:cubicBezTo>
                      <a:pt x="607933" y="554522"/>
                      <a:pt x="454956" y="595191"/>
                      <a:pt x="303967" y="595191"/>
                    </a:cubicBezTo>
                    <a:cubicBezTo>
                      <a:pt x="152977" y="595191"/>
                      <a:pt x="0" y="554522"/>
                      <a:pt x="0" y="476158"/>
                    </a:cubicBezTo>
                    <a:cubicBezTo>
                      <a:pt x="0" y="422593"/>
                      <a:pt x="71522" y="385891"/>
                      <a:pt x="163903" y="369028"/>
                    </a:cubicBezTo>
                    <a:close/>
                    <a:moveTo>
                      <a:pt x="303967" y="100209"/>
                    </a:moveTo>
                    <a:cubicBezTo>
                      <a:pt x="263236" y="100209"/>
                      <a:pt x="230453" y="133943"/>
                      <a:pt x="230453" y="174622"/>
                    </a:cubicBezTo>
                    <a:cubicBezTo>
                      <a:pt x="230453" y="215300"/>
                      <a:pt x="263236" y="248042"/>
                      <a:pt x="303967" y="248042"/>
                    </a:cubicBezTo>
                    <a:cubicBezTo>
                      <a:pt x="344698" y="248042"/>
                      <a:pt x="378475" y="215300"/>
                      <a:pt x="378475" y="174622"/>
                    </a:cubicBezTo>
                    <a:cubicBezTo>
                      <a:pt x="378475" y="133943"/>
                      <a:pt x="344698" y="100209"/>
                      <a:pt x="303967" y="100209"/>
                    </a:cubicBezTo>
                    <a:close/>
                    <a:moveTo>
                      <a:pt x="303967" y="0"/>
                    </a:moveTo>
                    <a:cubicBezTo>
                      <a:pt x="402317" y="0"/>
                      <a:pt x="481792" y="79374"/>
                      <a:pt x="481792" y="177598"/>
                    </a:cubicBezTo>
                    <a:cubicBezTo>
                      <a:pt x="481792" y="248042"/>
                      <a:pt x="390396" y="382976"/>
                      <a:pt x="338737" y="453420"/>
                    </a:cubicBezTo>
                    <a:cubicBezTo>
                      <a:pt x="330790" y="464334"/>
                      <a:pt x="317875" y="471279"/>
                      <a:pt x="303967" y="471279"/>
                    </a:cubicBezTo>
                    <a:cubicBezTo>
                      <a:pt x="290059" y="471279"/>
                      <a:pt x="277144" y="464334"/>
                      <a:pt x="269197" y="453420"/>
                    </a:cubicBezTo>
                    <a:cubicBezTo>
                      <a:pt x="217538" y="382976"/>
                      <a:pt x="126142" y="248042"/>
                      <a:pt x="126142" y="177598"/>
                    </a:cubicBezTo>
                    <a:cubicBezTo>
                      <a:pt x="126142" y="79374"/>
                      <a:pt x="205617" y="0"/>
                      <a:pt x="303967" y="0"/>
                    </a:cubicBezTo>
                    <a:close/>
                  </a:path>
                </a:pathLst>
              </a:custGeom>
              <a:solidFill>
                <a:schemeClr val="accent1"/>
              </a:solidFill>
              <a:ln w="12700" cap="flat">
                <a:noFill/>
                <a:prstDash val="solid"/>
                <a:miter lim="400000"/>
              </a:ln>
              <a:effectLst/>
            </p:spPr>
            <p:txBody>
              <a:bodyPr wrap="square" lIns="91440" tIns="45720" rIns="91440" bIns="45720" numCol="1" anchor="ctr">
                <a:normAutofit fontScale="70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3200">
                    <a:solidFill>
                      <a:srgbClr val="FFFFFF"/>
                    </a:solidFill>
                  </a:defRPr>
                </a:pPr>
                <a:endParaRPr sz="1200"/>
              </a:p>
            </p:txBody>
          </p:sp>
          <p:sp>
            <p:nvSpPr>
              <p:cNvPr id="66" name="矩形 65">
                <a:extLst>
                  <a:ext uri="{FF2B5EF4-FFF2-40B4-BE49-F238E27FC236}">
                    <a16:creationId xmlns:a16="http://schemas.microsoft.com/office/drawing/2014/main" id="{56321675-715F-D087-CA5C-A0346BD418C3}"/>
                  </a:ext>
                </a:extLst>
              </p:cNvPr>
              <p:cNvSpPr/>
              <p:nvPr/>
            </p:nvSpPr>
            <p:spPr bwMode="auto">
              <a:xfrm>
                <a:off x="5987369" y="5262752"/>
                <a:ext cx="1462044" cy="63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zh-CN" altLang="en-US" sz="1600" b="1" dirty="0">
                    <a:latin typeface="Arial" panose="020B0604020202020204" pitchFamily="34" charset="0"/>
                    <a:ea typeface="微软雅黑" panose="020B0503020204020204" pitchFamily="34" charset="-122"/>
                  </a:rPr>
                  <a:t>可向更高级的制造系统发展</a:t>
                </a:r>
                <a:endParaRPr lang="en-US" altLang="zh-CN" sz="1200" b="1" dirty="0">
                  <a:latin typeface="Arial" panose="020B0604020202020204" pitchFamily="34" charset="0"/>
                  <a:ea typeface="微软雅黑" panose="020B0503020204020204" pitchFamily="34" charset="-122"/>
                </a:endParaRPr>
              </a:p>
              <a:p>
                <a:pPr algn="ctr">
                  <a:lnSpc>
                    <a:spcPct val="150000"/>
                  </a:lnSpc>
                  <a:spcBef>
                    <a:spcPct val="0"/>
                  </a:spcBef>
                </a:pPr>
                <a:r>
                  <a:rPr lang="en-US" altLang="zh-CN" sz="1200" b="1" dirty="0">
                    <a:latin typeface="Arial" panose="020B0604020202020204" pitchFamily="34" charset="0"/>
                    <a:ea typeface="微软雅黑" panose="020B0503020204020204" pitchFamily="34" charset="-122"/>
                  </a:rPr>
                  <a:t>…05…</a:t>
                </a:r>
              </a:p>
            </p:txBody>
          </p:sp>
        </p:grpSp>
        <p:grpSp>
          <p:nvGrpSpPr>
            <p:cNvPr id="46" name="组合 45">
              <a:extLst>
                <a:ext uri="{FF2B5EF4-FFF2-40B4-BE49-F238E27FC236}">
                  <a16:creationId xmlns:a16="http://schemas.microsoft.com/office/drawing/2014/main" id="{D2532E04-ABCC-917A-93F9-BD7C309032CF}"/>
                </a:ext>
              </a:extLst>
            </p:cNvPr>
            <p:cNvGrpSpPr/>
            <p:nvPr/>
          </p:nvGrpSpPr>
          <p:grpSpPr>
            <a:xfrm>
              <a:off x="9334312" y="5430064"/>
              <a:ext cx="1752182" cy="639188"/>
              <a:chOff x="9334312" y="5430064"/>
              <a:chExt cx="1752182" cy="639188"/>
            </a:xfrm>
          </p:grpSpPr>
          <p:sp>
            <p:nvSpPr>
              <p:cNvPr id="63" name="任意多边形: 形状 62">
                <a:extLst>
                  <a:ext uri="{FF2B5EF4-FFF2-40B4-BE49-F238E27FC236}">
                    <a16:creationId xmlns:a16="http://schemas.microsoft.com/office/drawing/2014/main" id="{080426E2-8F03-A300-8CF4-52DA8D7D5419}"/>
                  </a:ext>
                </a:extLst>
              </p:cNvPr>
              <p:cNvSpPr/>
              <p:nvPr/>
            </p:nvSpPr>
            <p:spPr>
              <a:xfrm>
                <a:off x="9334312" y="5627289"/>
                <a:ext cx="200486" cy="196282"/>
              </a:xfrm>
              <a:custGeom>
                <a:avLst/>
                <a:gdLst>
                  <a:gd name="connsiteX0" fmla="*/ 163903 w 607933"/>
                  <a:gd name="connsiteY0" fmla="*/ 369028 h 595191"/>
                  <a:gd name="connsiteX1" fmla="*/ 195691 w 607933"/>
                  <a:gd name="connsiteY1" fmla="*/ 416642 h 595191"/>
                  <a:gd name="connsiteX2" fmla="*/ 52648 w 607933"/>
                  <a:gd name="connsiteY2" fmla="*/ 476158 h 595191"/>
                  <a:gd name="connsiteX3" fmla="*/ 303967 w 607933"/>
                  <a:gd name="connsiteY3" fmla="*/ 542618 h 595191"/>
                  <a:gd name="connsiteX4" fmla="*/ 555285 w 607933"/>
                  <a:gd name="connsiteY4" fmla="*/ 476158 h 595191"/>
                  <a:gd name="connsiteX5" fmla="*/ 413235 w 607933"/>
                  <a:gd name="connsiteY5" fmla="*/ 416642 h 595191"/>
                  <a:gd name="connsiteX6" fmla="*/ 444029 w 607933"/>
                  <a:gd name="connsiteY6" fmla="*/ 369028 h 595191"/>
                  <a:gd name="connsiteX7" fmla="*/ 607933 w 607933"/>
                  <a:gd name="connsiteY7" fmla="*/ 476158 h 595191"/>
                  <a:gd name="connsiteX8" fmla="*/ 303967 w 607933"/>
                  <a:gd name="connsiteY8" fmla="*/ 595191 h 595191"/>
                  <a:gd name="connsiteX9" fmla="*/ 0 w 607933"/>
                  <a:gd name="connsiteY9" fmla="*/ 476158 h 595191"/>
                  <a:gd name="connsiteX10" fmla="*/ 163903 w 607933"/>
                  <a:gd name="connsiteY10" fmla="*/ 369028 h 595191"/>
                  <a:gd name="connsiteX11" fmla="*/ 303967 w 607933"/>
                  <a:gd name="connsiteY11" fmla="*/ 100209 h 595191"/>
                  <a:gd name="connsiteX12" fmla="*/ 230453 w 607933"/>
                  <a:gd name="connsiteY12" fmla="*/ 174622 h 595191"/>
                  <a:gd name="connsiteX13" fmla="*/ 303967 w 607933"/>
                  <a:gd name="connsiteY13" fmla="*/ 248042 h 595191"/>
                  <a:gd name="connsiteX14" fmla="*/ 378475 w 607933"/>
                  <a:gd name="connsiteY14" fmla="*/ 174622 h 595191"/>
                  <a:gd name="connsiteX15" fmla="*/ 303967 w 607933"/>
                  <a:gd name="connsiteY15" fmla="*/ 100209 h 595191"/>
                  <a:gd name="connsiteX16" fmla="*/ 303967 w 607933"/>
                  <a:gd name="connsiteY16" fmla="*/ 0 h 595191"/>
                  <a:gd name="connsiteX17" fmla="*/ 481792 w 607933"/>
                  <a:gd name="connsiteY17" fmla="*/ 177598 h 595191"/>
                  <a:gd name="connsiteX18" fmla="*/ 338737 w 607933"/>
                  <a:gd name="connsiteY18" fmla="*/ 453420 h 595191"/>
                  <a:gd name="connsiteX19" fmla="*/ 303967 w 607933"/>
                  <a:gd name="connsiteY19" fmla="*/ 471279 h 595191"/>
                  <a:gd name="connsiteX20" fmla="*/ 269197 w 607933"/>
                  <a:gd name="connsiteY20" fmla="*/ 453420 h 595191"/>
                  <a:gd name="connsiteX21" fmla="*/ 126142 w 607933"/>
                  <a:gd name="connsiteY21" fmla="*/ 177598 h 595191"/>
                  <a:gd name="connsiteX22" fmla="*/ 303967 w 607933"/>
                  <a:gd name="connsiteY22" fmla="*/ 0 h 59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933" h="595191">
                    <a:moveTo>
                      <a:pt x="163903" y="369028"/>
                    </a:moveTo>
                    <a:cubicBezTo>
                      <a:pt x="173837" y="383907"/>
                      <a:pt x="183771" y="399778"/>
                      <a:pt x="195691" y="416642"/>
                    </a:cubicBezTo>
                    <a:cubicBezTo>
                      <a:pt x="101322" y="430529"/>
                      <a:pt x="52648" y="461279"/>
                      <a:pt x="52648" y="476158"/>
                    </a:cubicBezTo>
                    <a:cubicBezTo>
                      <a:pt x="52648" y="495997"/>
                      <a:pt x="138076" y="542618"/>
                      <a:pt x="303967" y="542618"/>
                    </a:cubicBezTo>
                    <a:cubicBezTo>
                      <a:pt x="469857" y="542618"/>
                      <a:pt x="555285" y="495997"/>
                      <a:pt x="555285" y="476158"/>
                    </a:cubicBezTo>
                    <a:cubicBezTo>
                      <a:pt x="555285" y="461279"/>
                      <a:pt x="507604" y="430529"/>
                      <a:pt x="413235" y="416642"/>
                    </a:cubicBezTo>
                    <a:cubicBezTo>
                      <a:pt x="424162" y="399778"/>
                      <a:pt x="434096" y="383907"/>
                      <a:pt x="444029" y="369028"/>
                    </a:cubicBezTo>
                    <a:cubicBezTo>
                      <a:pt x="537405" y="385891"/>
                      <a:pt x="607933" y="422593"/>
                      <a:pt x="607933" y="476158"/>
                    </a:cubicBezTo>
                    <a:cubicBezTo>
                      <a:pt x="607933" y="554522"/>
                      <a:pt x="454956" y="595191"/>
                      <a:pt x="303967" y="595191"/>
                    </a:cubicBezTo>
                    <a:cubicBezTo>
                      <a:pt x="152977" y="595191"/>
                      <a:pt x="0" y="554522"/>
                      <a:pt x="0" y="476158"/>
                    </a:cubicBezTo>
                    <a:cubicBezTo>
                      <a:pt x="0" y="422593"/>
                      <a:pt x="71522" y="385891"/>
                      <a:pt x="163903" y="369028"/>
                    </a:cubicBezTo>
                    <a:close/>
                    <a:moveTo>
                      <a:pt x="303967" y="100209"/>
                    </a:moveTo>
                    <a:cubicBezTo>
                      <a:pt x="263236" y="100209"/>
                      <a:pt x="230453" y="133943"/>
                      <a:pt x="230453" y="174622"/>
                    </a:cubicBezTo>
                    <a:cubicBezTo>
                      <a:pt x="230453" y="215300"/>
                      <a:pt x="263236" y="248042"/>
                      <a:pt x="303967" y="248042"/>
                    </a:cubicBezTo>
                    <a:cubicBezTo>
                      <a:pt x="344698" y="248042"/>
                      <a:pt x="378475" y="215300"/>
                      <a:pt x="378475" y="174622"/>
                    </a:cubicBezTo>
                    <a:cubicBezTo>
                      <a:pt x="378475" y="133943"/>
                      <a:pt x="344698" y="100209"/>
                      <a:pt x="303967" y="100209"/>
                    </a:cubicBezTo>
                    <a:close/>
                    <a:moveTo>
                      <a:pt x="303967" y="0"/>
                    </a:moveTo>
                    <a:cubicBezTo>
                      <a:pt x="402317" y="0"/>
                      <a:pt x="481792" y="79374"/>
                      <a:pt x="481792" y="177598"/>
                    </a:cubicBezTo>
                    <a:cubicBezTo>
                      <a:pt x="481792" y="248042"/>
                      <a:pt x="390396" y="382976"/>
                      <a:pt x="338737" y="453420"/>
                    </a:cubicBezTo>
                    <a:cubicBezTo>
                      <a:pt x="330790" y="464334"/>
                      <a:pt x="317875" y="471279"/>
                      <a:pt x="303967" y="471279"/>
                    </a:cubicBezTo>
                    <a:cubicBezTo>
                      <a:pt x="290059" y="471279"/>
                      <a:pt x="277144" y="464334"/>
                      <a:pt x="269197" y="453420"/>
                    </a:cubicBezTo>
                    <a:cubicBezTo>
                      <a:pt x="217538" y="382976"/>
                      <a:pt x="126142" y="248042"/>
                      <a:pt x="126142" y="177598"/>
                    </a:cubicBezTo>
                    <a:cubicBezTo>
                      <a:pt x="126142" y="79374"/>
                      <a:pt x="205617" y="0"/>
                      <a:pt x="303967" y="0"/>
                    </a:cubicBezTo>
                    <a:close/>
                  </a:path>
                </a:pathLst>
              </a:custGeom>
              <a:solidFill>
                <a:schemeClr val="accent1"/>
              </a:solidFill>
              <a:ln w="12700" cap="flat">
                <a:noFill/>
                <a:prstDash val="solid"/>
                <a:miter lim="400000"/>
              </a:ln>
              <a:effectLst/>
            </p:spPr>
            <p:txBody>
              <a:bodyPr wrap="square" lIns="91440" tIns="45720" rIns="91440" bIns="45720" numCol="1" anchor="ctr">
                <a:normAutofit fontScale="70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3200">
                    <a:solidFill>
                      <a:srgbClr val="FFFFFF"/>
                    </a:solidFill>
                  </a:defRPr>
                </a:pPr>
                <a:endParaRPr sz="1200"/>
              </a:p>
            </p:txBody>
          </p:sp>
          <p:sp>
            <p:nvSpPr>
              <p:cNvPr id="64" name="矩形 63">
                <a:extLst>
                  <a:ext uri="{FF2B5EF4-FFF2-40B4-BE49-F238E27FC236}">
                    <a16:creationId xmlns:a16="http://schemas.microsoft.com/office/drawing/2014/main" id="{34F0A8B7-7963-FE2E-8A53-34A7A2C888C7}"/>
                  </a:ext>
                </a:extLst>
              </p:cNvPr>
              <p:cNvSpPr/>
              <p:nvPr/>
            </p:nvSpPr>
            <p:spPr bwMode="auto">
              <a:xfrm>
                <a:off x="9624449" y="5430064"/>
                <a:ext cx="1462045" cy="63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sz="1600" b="1" dirty="0">
                    <a:latin typeface="Arial" panose="020B0604020202020204" pitchFamily="34" charset="0"/>
                    <a:ea typeface="微软雅黑" panose="020B0503020204020204" pitchFamily="34" charset="-122"/>
                  </a:rPr>
                  <a:t>初始投资较大</a:t>
                </a:r>
                <a:endParaRPr lang="en-US" altLang="zh-CN" sz="1600" b="1" dirty="0">
                  <a:latin typeface="Arial" panose="020B0604020202020204" pitchFamily="34" charset="0"/>
                  <a:ea typeface="微软雅黑" panose="020B0503020204020204" pitchFamily="34" charset="-122"/>
                </a:endParaRPr>
              </a:p>
              <a:p>
                <a:pPr algn="ctr">
                  <a:lnSpc>
                    <a:spcPct val="150000"/>
                  </a:lnSpc>
                  <a:spcBef>
                    <a:spcPct val="0"/>
                  </a:spcBef>
                </a:pPr>
                <a:r>
                  <a:rPr lang="en-US" altLang="zh-CN" sz="1200" b="1" dirty="0">
                    <a:latin typeface="Arial" panose="020B0604020202020204" pitchFamily="34" charset="0"/>
                    <a:ea typeface="微软雅黑" panose="020B0503020204020204" pitchFamily="34" charset="-122"/>
                  </a:rPr>
                  <a:t>…06…</a:t>
                </a:r>
              </a:p>
            </p:txBody>
          </p:sp>
        </p:grpSp>
        <p:grpSp>
          <p:nvGrpSpPr>
            <p:cNvPr id="47" name="组合 46">
              <a:extLst>
                <a:ext uri="{FF2B5EF4-FFF2-40B4-BE49-F238E27FC236}">
                  <a16:creationId xmlns:a16="http://schemas.microsoft.com/office/drawing/2014/main" id="{3CD6DF07-B205-883E-9BB3-50E5266FD5F9}"/>
                </a:ext>
              </a:extLst>
            </p:cNvPr>
            <p:cNvGrpSpPr/>
            <p:nvPr/>
          </p:nvGrpSpPr>
          <p:grpSpPr>
            <a:xfrm>
              <a:off x="8972462" y="3252761"/>
              <a:ext cx="1553529" cy="639188"/>
              <a:chOff x="8972462" y="3252761"/>
              <a:chExt cx="1553529" cy="639188"/>
            </a:xfrm>
          </p:grpSpPr>
          <p:sp>
            <p:nvSpPr>
              <p:cNvPr id="50" name="任意多边形: 形状 49">
                <a:extLst>
                  <a:ext uri="{FF2B5EF4-FFF2-40B4-BE49-F238E27FC236}">
                    <a16:creationId xmlns:a16="http://schemas.microsoft.com/office/drawing/2014/main" id="{F475ABD5-0FEF-6D39-D3A1-B8F7BB020960}"/>
                  </a:ext>
                </a:extLst>
              </p:cNvPr>
              <p:cNvSpPr/>
              <p:nvPr/>
            </p:nvSpPr>
            <p:spPr>
              <a:xfrm>
                <a:off x="8972462" y="3449986"/>
                <a:ext cx="200486" cy="196282"/>
              </a:xfrm>
              <a:custGeom>
                <a:avLst/>
                <a:gdLst>
                  <a:gd name="connsiteX0" fmla="*/ 163903 w 607933"/>
                  <a:gd name="connsiteY0" fmla="*/ 369028 h 595191"/>
                  <a:gd name="connsiteX1" fmla="*/ 195691 w 607933"/>
                  <a:gd name="connsiteY1" fmla="*/ 416642 h 595191"/>
                  <a:gd name="connsiteX2" fmla="*/ 52648 w 607933"/>
                  <a:gd name="connsiteY2" fmla="*/ 476158 h 595191"/>
                  <a:gd name="connsiteX3" fmla="*/ 303967 w 607933"/>
                  <a:gd name="connsiteY3" fmla="*/ 542618 h 595191"/>
                  <a:gd name="connsiteX4" fmla="*/ 555285 w 607933"/>
                  <a:gd name="connsiteY4" fmla="*/ 476158 h 595191"/>
                  <a:gd name="connsiteX5" fmla="*/ 413235 w 607933"/>
                  <a:gd name="connsiteY5" fmla="*/ 416642 h 595191"/>
                  <a:gd name="connsiteX6" fmla="*/ 444029 w 607933"/>
                  <a:gd name="connsiteY6" fmla="*/ 369028 h 595191"/>
                  <a:gd name="connsiteX7" fmla="*/ 607933 w 607933"/>
                  <a:gd name="connsiteY7" fmla="*/ 476158 h 595191"/>
                  <a:gd name="connsiteX8" fmla="*/ 303967 w 607933"/>
                  <a:gd name="connsiteY8" fmla="*/ 595191 h 595191"/>
                  <a:gd name="connsiteX9" fmla="*/ 0 w 607933"/>
                  <a:gd name="connsiteY9" fmla="*/ 476158 h 595191"/>
                  <a:gd name="connsiteX10" fmla="*/ 163903 w 607933"/>
                  <a:gd name="connsiteY10" fmla="*/ 369028 h 595191"/>
                  <a:gd name="connsiteX11" fmla="*/ 303967 w 607933"/>
                  <a:gd name="connsiteY11" fmla="*/ 100209 h 595191"/>
                  <a:gd name="connsiteX12" fmla="*/ 230453 w 607933"/>
                  <a:gd name="connsiteY12" fmla="*/ 174622 h 595191"/>
                  <a:gd name="connsiteX13" fmla="*/ 303967 w 607933"/>
                  <a:gd name="connsiteY13" fmla="*/ 248042 h 595191"/>
                  <a:gd name="connsiteX14" fmla="*/ 378475 w 607933"/>
                  <a:gd name="connsiteY14" fmla="*/ 174622 h 595191"/>
                  <a:gd name="connsiteX15" fmla="*/ 303967 w 607933"/>
                  <a:gd name="connsiteY15" fmla="*/ 100209 h 595191"/>
                  <a:gd name="connsiteX16" fmla="*/ 303967 w 607933"/>
                  <a:gd name="connsiteY16" fmla="*/ 0 h 595191"/>
                  <a:gd name="connsiteX17" fmla="*/ 481792 w 607933"/>
                  <a:gd name="connsiteY17" fmla="*/ 177598 h 595191"/>
                  <a:gd name="connsiteX18" fmla="*/ 338737 w 607933"/>
                  <a:gd name="connsiteY18" fmla="*/ 453420 h 595191"/>
                  <a:gd name="connsiteX19" fmla="*/ 303967 w 607933"/>
                  <a:gd name="connsiteY19" fmla="*/ 471279 h 595191"/>
                  <a:gd name="connsiteX20" fmla="*/ 269197 w 607933"/>
                  <a:gd name="connsiteY20" fmla="*/ 453420 h 595191"/>
                  <a:gd name="connsiteX21" fmla="*/ 126142 w 607933"/>
                  <a:gd name="connsiteY21" fmla="*/ 177598 h 595191"/>
                  <a:gd name="connsiteX22" fmla="*/ 303967 w 607933"/>
                  <a:gd name="connsiteY22" fmla="*/ 0 h 59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933" h="595191">
                    <a:moveTo>
                      <a:pt x="163903" y="369028"/>
                    </a:moveTo>
                    <a:cubicBezTo>
                      <a:pt x="173837" y="383907"/>
                      <a:pt x="183771" y="399778"/>
                      <a:pt x="195691" y="416642"/>
                    </a:cubicBezTo>
                    <a:cubicBezTo>
                      <a:pt x="101322" y="430529"/>
                      <a:pt x="52648" y="461279"/>
                      <a:pt x="52648" y="476158"/>
                    </a:cubicBezTo>
                    <a:cubicBezTo>
                      <a:pt x="52648" y="495997"/>
                      <a:pt x="138076" y="542618"/>
                      <a:pt x="303967" y="542618"/>
                    </a:cubicBezTo>
                    <a:cubicBezTo>
                      <a:pt x="469857" y="542618"/>
                      <a:pt x="555285" y="495997"/>
                      <a:pt x="555285" y="476158"/>
                    </a:cubicBezTo>
                    <a:cubicBezTo>
                      <a:pt x="555285" y="461279"/>
                      <a:pt x="507604" y="430529"/>
                      <a:pt x="413235" y="416642"/>
                    </a:cubicBezTo>
                    <a:cubicBezTo>
                      <a:pt x="424162" y="399778"/>
                      <a:pt x="434096" y="383907"/>
                      <a:pt x="444029" y="369028"/>
                    </a:cubicBezTo>
                    <a:cubicBezTo>
                      <a:pt x="537405" y="385891"/>
                      <a:pt x="607933" y="422593"/>
                      <a:pt x="607933" y="476158"/>
                    </a:cubicBezTo>
                    <a:cubicBezTo>
                      <a:pt x="607933" y="554522"/>
                      <a:pt x="454956" y="595191"/>
                      <a:pt x="303967" y="595191"/>
                    </a:cubicBezTo>
                    <a:cubicBezTo>
                      <a:pt x="152977" y="595191"/>
                      <a:pt x="0" y="554522"/>
                      <a:pt x="0" y="476158"/>
                    </a:cubicBezTo>
                    <a:cubicBezTo>
                      <a:pt x="0" y="422593"/>
                      <a:pt x="71522" y="385891"/>
                      <a:pt x="163903" y="369028"/>
                    </a:cubicBezTo>
                    <a:close/>
                    <a:moveTo>
                      <a:pt x="303967" y="100209"/>
                    </a:moveTo>
                    <a:cubicBezTo>
                      <a:pt x="263236" y="100209"/>
                      <a:pt x="230453" y="133943"/>
                      <a:pt x="230453" y="174622"/>
                    </a:cubicBezTo>
                    <a:cubicBezTo>
                      <a:pt x="230453" y="215300"/>
                      <a:pt x="263236" y="248042"/>
                      <a:pt x="303967" y="248042"/>
                    </a:cubicBezTo>
                    <a:cubicBezTo>
                      <a:pt x="344698" y="248042"/>
                      <a:pt x="378475" y="215300"/>
                      <a:pt x="378475" y="174622"/>
                    </a:cubicBezTo>
                    <a:cubicBezTo>
                      <a:pt x="378475" y="133943"/>
                      <a:pt x="344698" y="100209"/>
                      <a:pt x="303967" y="100209"/>
                    </a:cubicBezTo>
                    <a:close/>
                    <a:moveTo>
                      <a:pt x="303967" y="0"/>
                    </a:moveTo>
                    <a:cubicBezTo>
                      <a:pt x="402317" y="0"/>
                      <a:pt x="481792" y="79374"/>
                      <a:pt x="481792" y="177598"/>
                    </a:cubicBezTo>
                    <a:cubicBezTo>
                      <a:pt x="481792" y="248042"/>
                      <a:pt x="390396" y="382976"/>
                      <a:pt x="338737" y="453420"/>
                    </a:cubicBezTo>
                    <a:cubicBezTo>
                      <a:pt x="330790" y="464334"/>
                      <a:pt x="317875" y="471279"/>
                      <a:pt x="303967" y="471279"/>
                    </a:cubicBezTo>
                    <a:cubicBezTo>
                      <a:pt x="290059" y="471279"/>
                      <a:pt x="277144" y="464334"/>
                      <a:pt x="269197" y="453420"/>
                    </a:cubicBezTo>
                    <a:cubicBezTo>
                      <a:pt x="217538" y="382976"/>
                      <a:pt x="126142" y="248042"/>
                      <a:pt x="126142" y="177598"/>
                    </a:cubicBezTo>
                    <a:cubicBezTo>
                      <a:pt x="126142" y="79374"/>
                      <a:pt x="205617" y="0"/>
                      <a:pt x="303967" y="0"/>
                    </a:cubicBezTo>
                    <a:close/>
                  </a:path>
                </a:pathLst>
              </a:custGeom>
              <a:solidFill>
                <a:schemeClr val="accent1"/>
              </a:solidFill>
              <a:ln w="12700" cap="flat">
                <a:noFill/>
                <a:prstDash val="solid"/>
                <a:miter lim="400000"/>
              </a:ln>
              <a:effectLst/>
            </p:spPr>
            <p:txBody>
              <a:bodyPr wrap="square" lIns="91440" tIns="45720" rIns="91440" bIns="45720" numCol="1" anchor="ctr">
                <a:normAutofit fontScale="70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3200">
                    <a:solidFill>
                      <a:srgbClr val="FFFFFF"/>
                    </a:solidFill>
                  </a:defRPr>
                </a:pPr>
                <a:endParaRPr sz="1200"/>
              </a:p>
            </p:txBody>
          </p:sp>
          <p:sp>
            <p:nvSpPr>
              <p:cNvPr id="55" name="矩形 54">
                <a:extLst>
                  <a:ext uri="{FF2B5EF4-FFF2-40B4-BE49-F238E27FC236}">
                    <a16:creationId xmlns:a16="http://schemas.microsoft.com/office/drawing/2014/main" id="{DFA2071A-BDA5-5D65-A912-DB2597C91117}"/>
                  </a:ext>
                </a:extLst>
              </p:cNvPr>
              <p:cNvSpPr/>
              <p:nvPr/>
            </p:nvSpPr>
            <p:spPr bwMode="auto">
              <a:xfrm>
                <a:off x="9262599" y="3252761"/>
                <a:ext cx="1263392" cy="63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sz="1600" b="1" dirty="0">
                    <a:latin typeface="Arial" panose="020B0604020202020204" pitchFamily="34" charset="0"/>
                    <a:ea typeface="微软雅黑" panose="020B0503020204020204" pitchFamily="34" charset="-122"/>
                  </a:rPr>
                  <a:t>维修要求高</a:t>
                </a:r>
                <a:endParaRPr lang="en-US" altLang="zh-CN" sz="1600" b="1" dirty="0">
                  <a:latin typeface="Arial" panose="020B0604020202020204" pitchFamily="34" charset="0"/>
                  <a:ea typeface="微软雅黑" panose="020B0503020204020204" pitchFamily="34" charset="-122"/>
                </a:endParaRPr>
              </a:p>
              <a:p>
                <a:pPr algn="ctr">
                  <a:lnSpc>
                    <a:spcPct val="150000"/>
                  </a:lnSpc>
                  <a:spcBef>
                    <a:spcPct val="0"/>
                  </a:spcBef>
                </a:pPr>
                <a:r>
                  <a:rPr lang="en-US" altLang="zh-CN" sz="1200" b="1" dirty="0">
                    <a:latin typeface="Arial" panose="020B0604020202020204" pitchFamily="34" charset="0"/>
                    <a:ea typeface="微软雅黑" panose="020B0503020204020204" pitchFamily="34" charset="-122"/>
                  </a:rPr>
                  <a:t>…07…</a:t>
                </a:r>
              </a:p>
            </p:txBody>
          </p:sp>
        </p:grpSp>
      </p:grpSp>
    </p:spTree>
    <p:extLst>
      <p:ext uri="{BB962C8B-B14F-4D97-AF65-F5344CB8AC3E}">
        <p14:creationId xmlns:p14="http://schemas.microsoft.com/office/powerpoint/2010/main" val="11433356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4235382" y="312454"/>
            <a:ext cx="372123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2.1 </a:t>
            </a:r>
            <a:r>
              <a:rPr lang="zh-CN" altLang="en-US" sz="2800" dirty="0">
                <a:latin typeface="+mj-ea"/>
                <a:cs typeface="+mn-ea"/>
                <a:sym typeface="+mn-lt"/>
              </a:rPr>
              <a:t>数控车床认知</a:t>
            </a:r>
          </a:p>
        </p:txBody>
      </p:sp>
      <p:sp>
        <p:nvSpPr>
          <p:cNvPr id="2" name="文本框 1">
            <a:extLst>
              <a:ext uri="{FF2B5EF4-FFF2-40B4-BE49-F238E27FC236}">
                <a16:creationId xmlns:a16="http://schemas.microsoft.com/office/drawing/2014/main" id="{56A2D67E-EF42-9D35-AD2A-063BF7554223}"/>
              </a:ext>
            </a:extLst>
          </p:cNvPr>
          <p:cNvSpPr txBox="1"/>
          <p:nvPr/>
        </p:nvSpPr>
        <p:spPr>
          <a:xfrm>
            <a:off x="825785" y="1738544"/>
            <a:ext cx="3721235"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1. </a:t>
            </a:r>
            <a:r>
              <a:rPr lang="zh-CN" altLang="en-US" sz="2000" b="1" dirty="0">
                <a:solidFill>
                  <a:schemeClr val="accent1"/>
                </a:solidFill>
                <a:cs typeface="+mn-ea"/>
                <a:sym typeface="+mn-lt"/>
              </a:rPr>
              <a:t>自动化程度高</a:t>
            </a:r>
            <a:endParaRPr lang="en-US" altLang="zh-CN" sz="2000" b="1" dirty="0">
              <a:solidFill>
                <a:schemeClr val="accent1"/>
              </a:solidFill>
              <a:cs typeface="+mn-ea"/>
              <a:sym typeface="+mn-lt"/>
            </a:endParaRPr>
          </a:p>
        </p:txBody>
      </p:sp>
      <p:sp>
        <p:nvSpPr>
          <p:cNvPr id="7" name="文本占位符 5">
            <a:extLst>
              <a:ext uri="{FF2B5EF4-FFF2-40B4-BE49-F238E27FC236}">
                <a16:creationId xmlns:a16="http://schemas.microsoft.com/office/drawing/2014/main" id="{34C9B877-ED76-6289-2ED2-D1EDBBFD7EC1}"/>
              </a:ext>
            </a:extLst>
          </p:cNvPr>
          <p:cNvSpPr txBox="1"/>
          <p:nvPr/>
        </p:nvSpPr>
        <p:spPr>
          <a:xfrm>
            <a:off x="825785" y="2203306"/>
            <a:ext cx="10645779" cy="113755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减轻操作者的体力劳动强度，提高操作者的脑力劳动。</a:t>
            </a:r>
            <a:endParaRPr lang="en-US" altLang="zh-CN"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数控加工过程是</a:t>
            </a:r>
            <a:r>
              <a:rPr lang="zh-CN" altLang="en-US" sz="1800" b="1" i="0" u="none" strike="noStrike" baseline="0" dirty="0">
                <a:solidFill>
                  <a:srgbClr val="221E1F"/>
                </a:solidFill>
                <a:latin typeface="方正书宋"/>
              </a:rPr>
              <a:t>按输入的程序自动完成</a:t>
            </a:r>
            <a:r>
              <a:rPr lang="zh-CN" altLang="en-US" sz="1800" b="0" i="0" u="none" strike="noStrike" baseline="0" dirty="0">
                <a:solidFill>
                  <a:srgbClr val="221E1F"/>
                </a:solidFill>
                <a:latin typeface="方正书宋"/>
              </a:rPr>
              <a:t>的，操作者只需起始对刀、装卸工件、更换刀具，在加工过程中，主要是观察和监督车床运行。</a:t>
            </a:r>
            <a:endParaRPr lang="en-US" altLang="zh-CN" dirty="0">
              <a:solidFill>
                <a:srgbClr val="221E1F"/>
              </a:solidFill>
              <a:latin typeface="方正书宋"/>
            </a:endParaRPr>
          </a:p>
        </p:txBody>
      </p:sp>
      <p:sp>
        <p:nvSpPr>
          <p:cNvPr id="8" name="文本框 7">
            <a:extLst>
              <a:ext uri="{FF2B5EF4-FFF2-40B4-BE49-F238E27FC236}">
                <a16:creationId xmlns:a16="http://schemas.microsoft.com/office/drawing/2014/main" id="{982BB1E6-AD02-4E5D-2761-4F982406D564}"/>
              </a:ext>
            </a:extLst>
          </p:cNvPr>
          <p:cNvSpPr txBox="1"/>
          <p:nvPr/>
        </p:nvSpPr>
        <p:spPr>
          <a:xfrm>
            <a:off x="825784" y="3505259"/>
            <a:ext cx="3721235"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2. </a:t>
            </a:r>
            <a:r>
              <a:rPr lang="zh-CN" altLang="en-US" sz="2000" b="1" dirty="0">
                <a:solidFill>
                  <a:schemeClr val="accent1"/>
                </a:solidFill>
                <a:cs typeface="+mn-ea"/>
                <a:sym typeface="+mn-lt"/>
              </a:rPr>
              <a:t>加工工件精度高、质量稳定</a:t>
            </a:r>
            <a:endParaRPr lang="en-US" altLang="zh-CN" sz="2000" b="1" dirty="0">
              <a:solidFill>
                <a:schemeClr val="accent1"/>
              </a:solidFill>
              <a:cs typeface="+mn-ea"/>
              <a:sym typeface="+mn-lt"/>
            </a:endParaRPr>
          </a:p>
        </p:txBody>
      </p:sp>
      <p:sp>
        <p:nvSpPr>
          <p:cNvPr id="13" name="文本占位符 5">
            <a:extLst>
              <a:ext uri="{FF2B5EF4-FFF2-40B4-BE49-F238E27FC236}">
                <a16:creationId xmlns:a16="http://schemas.microsoft.com/office/drawing/2014/main" id="{E642F40F-F61B-CD0B-CBE1-0D60B4285C9A}"/>
              </a:ext>
            </a:extLst>
          </p:cNvPr>
          <p:cNvSpPr txBox="1"/>
          <p:nvPr/>
        </p:nvSpPr>
        <p:spPr>
          <a:xfrm>
            <a:off x="825784" y="3930010"/>
            <a:ext cx="1064577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数控车床的定位精度和重复定位精度都很高，较容易保证一批工件尺寸的一致性，只要工艺设计和程序正确合理，加之精心操作，就可以保证工件获得较高的加工精度，也便于对加工过程实行质量控制。</a:t>
            </a:r>
            <a:endParaRPr lang="en-US" altLang="zh-CN" dirty="0">
              <a:solidFill>
                <a:srgbClr val="221E1F"/>
              </a:solidFill>
              <a:latin typeface="方正书宋"/>
            </a:endParaRPr>
          </a:p>
        </p:txBody>
      </p:sp>
      <p:sp>
        <p:nvSpPr>
          <p:cNvPr id="14" name="文本框 13">
            <a:extLst>
              <a:ext uri="{FF2B5EF4-FFF2-40B4-BE49-F238E27FC236}">
                <a16:creationId xmlns:a16="http://schemas.microsoft.com/office/drawing/2014/main" id="{C95B899C-075E-9139-1555-FC49E5258865}"/>
              </a:ext>
            </a:extLst>
          </p:cNvPr>
          <p:cNvSpPr txBox="1"/>
          <p:nvPr/>
        </p:nvSpPr>
        <p:spPr>
          <a:xfrm>
            <a:off x="825784" y="4871864"/>
            <a:ext cx="3721235"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3. </a:t>
            </a:r>
            <a:r>
              <a:rPr lang="zh-CN" altLang="en-US" sz="2000" b="1" dirty="0">
                <a:solidFill>
                  <a:schemeClr val="accent1"/>
                </a:solidFill>
                <a:cs typeface="+mn-ea"/>
                <a:sym typeface="+mn-lt"/>
              </a:rPr>
              <a:t>生产效率高</a:t>
            </a:r>
            <a:endParaRPr lang="en-US" altLang="zh-CN" sz="2000" b="1" dirty="0">
              <a:solidFill>
                <a:schemeClr val="accent1"/>
              </a:solidFill>
              <a:cs typeface="+mn-ea"/>
              <a:sym typeface="+mn-lt"/>
            </a:endParaRPr>
          </a:p>
        </p:txBody>
      </p:sp>
      <p:sp>
        <p:nvSpPr>
          <p:cNvPr id="18" name="文本占位符 5">
            <a:extLst>
              <a:ext uri="{FF2B5EF4-FFF2-40B4-BE49-F238E27FC236}">
                <a16:creationId xmlns:a16="http://schemas.microsoft.com/office/drawing/2014/main" id="{962167C0-16B2-BC03-B1EC-7BCA22A171A2}"/>
              </a:ext>
            </a:extLst>
          </p:cNvPr>
          <p:cNvSpPr txBox="1"/>
          <p:nvPr/>
        </p:nvSpPr>
        <p:spPr>
          <a:xfrm>
            <a:off x="825784" y="5296615"/>
            <a:ext cx="1064577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数控车床加工能在一次装夹中加工多个加工表面，一般只检测首件，所以可以省去普通车床加工时的不少中间工序，其综合效率明显提高。</a:t>
            </a:r>
            <a:endParaRPr lang="en-US" altLang="zh-CN" dirty="0">
              <a:solidFill>
                <a:srgbClr val="221E1F"/>
              </a:solidFill>
              <a:latin typeface="方正书宋"/>
            </a:endParaRPr>
          </a:p>
        </p:txBody>
      </p:sp>
      <p:sp>
        <p:nvSpPr>
          <p:cNvPr id="3" name="标题 3">
            <a:extLst>
              <a:ext uri="{FF2B5EF4-FFF2-40B4-BE49-F238E27FC236}">
                <a16:creationId xmlns:a16="http://schemas.microsoft.com/office/drawing/2014/main" id="{CCAE64F7-9ADC-EBE1-89C5-BB9BBE8B00EF}"/>
              </a:ext>
            </a:extLst>
          </p:cNvPr>
          <p:cNvSpPr txBox="1">
            <a:spLocks/>
          </p:cNvSpPr>
          <p:nvPr/>
        </p:nvSpPr>
        <p:spPr>
          <a:xfrm>
            <a:off x="4446321" y="1144708"/>
            <a:ext cx="329935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数控车床的特点</a:t>
            </a:r>
          </a:p>
        </p:txBody>
      </p:sp>
    </p:spTree>
    <p:extLst>
      <p:ext uri="{BB962C8B-B14F-4D97-AF65-F5344CB8AC3E}">
        <p14:creationId xmlns:p14="http://schemas.microsoft.com/office/powerpoint/2010/main" val="8684312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4235382" y="312454"/>
            <a:ext cx="372123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2.1 </a:t>
            </a:r>
            <a:r>
              <a:rPr lang="zh-CN" altLang="en-US" sz="2800" dirty="0">
                <a:latin typeface="+mj-ea"/>
                <a:cs typeface="+mn-ea"/>
                <a:sym typeface="+mn-lt"/>
              </a:rPr>
              <a:t>数控车床认知</a:t>
            </a:r>
          </a:p>
        </p:txBody>
      </p:sp>
      <p:sp>
        <p:nvSpPr>
          <p:cNvPr id="2" name="文本框 1">
            <a:extLst>
              <a:ext uri="{FF2B5EF4-FFF2-40B4-BE49-F238E27FC236}">
                <a16:creationId xmlns:a16="http://schemas.microsoft.com/office/drawing/2014/main" id="{56A2D67E-EF42-9D35-AD2A-063BF7554223}"/>
              </a:ext>
            </a:extLst>
          </p:cNvPr>
          <p:cNvSpPr txBox="1"/>
          <p:nvPr/>
        </p:nvSpPr>
        <p:spPr>
          <a:xfrm>
            <a:off x="825785" y="1738544"/>
            <a:ext cx="3721235"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4. </a:t>
            </a:r>
            <a:r>
              <a:rPr lang="zh-CN" altLang="en-US" sz="2000" b="1" dirty="0">
                <a:solidFill>
                  <a:schemeClr val="accent1"/>
                </a:solidFill>
                <a:cs typeface="+mn-ea"/>
                <a:sym typeface="+mn-lt"/>
              </a:rPr>
              <a:t>便于新产品的研制和改型</a:t>
            </a:r>
            <a:endParaRPr lang="en-US" altLang="zh-CN" sz="2000" b="1" dirty="0">
              <a:solidFill>
                <a:schemeClr val="accent1"/>
              </a:solidFill>
              <a:cs typeface="+mn-ea"/>
              <a:sym typeface="+mn-lt"/>
            </a:endParaRPr>
          </a:p>
        </p:txBody>
      </p:sp>
      <p:sp>
        <p:nvSpPr>
          <p:cNvPr id="7" name="文本占位符 5">
            <a:extLst>
              <a:ext uri="{FF2B5EF4-FFF2-40B4-BE49-F238E27FC236}">
                <a16:creationId xmlns:a16="http://schemas.microsoft.com/office/drawing/2014/main" id="{34C9B877-ED76-6289-2ED2-D1EDBBFD7EC1}"/>
              </a:ext>
            </a:extLst>
          </p:cNvPr>
          <p:cNvSpPr txBox="1"/>
          <p:nvPr/>
        </p:nvSpPr>
        <p:spPr>
          <a:xfrm>
            <a:off x="825785" y="2203306"/>
            <a:ext cx="10645779" cy="113755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数控加工一般不需要很多复杂的工艺装备，通过编制加工程序就可把形状复杂和精度要求较高的工件加工出来，当产品改型，更改设计时，只需改变程序，而不需要重新设计工装。所以，数控加工能大大缩短产品研制周期，为新产品的研制开发、产品的改进、改型提供了捷径。</a:t>
            </a:r>
            <a:endParaRPr lang="en-US" altLang="zh-CN" dirty="0">
              <a:solidFill>
                <a:srgbClr val="221E1F"/>
              </a:solidFill>
              <a:latin typeface="方正书宋"/>
            </a:endParaRPr>
          </a:p>
        </p:txBody>
      </p:sp>
      <p:sp>
        <p:nvSpPr>
          <p:cNvPr id="14" name="文本框 13">
            <a:extLst>
              <a:ext uri="{FF2B5EF4-FFF2-40B4-BE49-F238E27FC236}">
                <a16:creationId xmlns:a16="http://schemas.microsoft.com/office/drawing/2014/main" id="{C95B899C-075E-9139-1555-FC49E5258865}"/>
              </a:ext>
            </a:extLst>
          </p:cNvPr>
          <p:cNvSpPr txBox="1"/>
          <p:nvPr/>
        </p:nvSpPr>
        <p:spPr>
          <a:xfrm>
            <a:off x="825785" y="3429000"/>
            <a:ext cx="3721235"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5. </a:t>
            </a:r>
            <a:r>
              <a:rPr lang="zh-CN" altLang="en-US" sz="2000" b="1" dirty="0">
                <a:solidFill>
                  <a:schemeClr val="accent1"/>
                </a:solidFill>
                <a:cs typeface="+mn-ea"/>
                <a:sym typeface="+mn-lt"/>
              </a:rPr>
              <a:t>可向跟高级的制造系统发展</a:t>
            </a:r>
            <a:endParaRPr lang="en-US" altLang="zh-CN" sz="2000" b="1" dirty="0">
              <a:solidFill>
                <a:schemeClr val="accent1"/>
              </a:solidFill>
              <a:cs typeface="+mn-ea"/>
              <a:sym typeface="+mn-lt"/>
            </a:endParaRPr>
          </a:p>
        </p:txBody>
      </p:sp>
      <p:sp>
        <p:nvSpPr>
          <p:cNvPr id="18" name="文本占位符 5">
            <a:extLst>
              <a:ext uri="{FF2B5EF4-FFF2-40B4-BE49-F238E27FC236}">
                <a16:creationId xmlns:a16="http://schemas.microsoft.com/office/drawing/2014/main" id="{962167C0-16B2-BC03-B1EC-7BCA22A171A2}"/>
              </a:ext>
            </a:extLst>
          </p:cNvPr>
          <p:cNvSpPr txBox="1"/>
          <p:nvPr/>
        </p:nvSpPr>
        <p:spPr>
          <a:xfrm>
            <a:off x="825785" y="3853751"/>
            <a:ext cx="10645779"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数控车床及其加工技术是计算机辅助制造的基础。</a:t>
            </a:r>
            <a:endParaRPr lang="en-US" altLang="zh-CN" dirty="0">
              <a:solidFill>
                <a:srgbClr val="221E1F"/>
              </a:solidFill>
              <a:latin typeface="方正书宋"/>
            </a:endParaRPr>
          </a:p>
        </p:txBody>
      </p:sp>
      <p:sp>
        <p:nvSpPr>
          <p:cNvPr id="3" name="文本框 2">
            <a:extLst>
              <a:ext uri="{FF2B5EF4-FFF2-40B4-BE49-F238E27FC236}">
                <a16:creationId xmlns:a16="http://schemas.microsoft.com/office/drawing/2014/main" id="{27621452-F503-CD79-258A-7A53C564157F}"/>
              </a:ext>
            </a:extLst>
          </p:cNvPr>
          <p:cNvSpPr txBox="1"/>
          <p:nvPr/>
        </p:nvSpPr>
        <p:spPr>
          <a:xfrm>
            <a:off x="825785" y="4341503"/>
            <a:ext cx="3721235"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6. </a:t>
            </a:r>
            <a:r>
              <a:rPr lang="zh-CN" altLang="en-US" sz="2000" b="1" dirty="0">
                <a:solidFill>
                  <a:schemeClr val="accent1"/>
                </a:solidFill>
                <a:cs typeface="+mn-ea"/>
                <a:sym typeface="+mn-lt"/>
              </a:rPr>
              <a:t>可向跟高级的制造系统发展</a:t>
            </a:r>
            <a:endParaRPr lang="en-US" altLang="zh-CN" sz="2000" b="1" dirty="0">
              <a:solidFill>
                <a:schemeClr val="accent1"/>
              </a:solidFill>
              <a:cs typeface="+mn-ea"/>
              <a:sym typeface="+mn-lt"/>
            </a:endParaRPr>
          </a:p>
        </p:txBody>
      </p:sp>
      <p:sp>
        <p:nvSpPr>
          <p:cNvPr id="4" name="文本占位符 5">
            <a:extLst>
              <a:ext uri="{FF2B5EF4-FFF2-40B4-BE49-F238E27FC236}">
                <a16:creationId xmlns:a16="http://schemas.microsoft.com/office/drawing/2014/main" id="{D4D14510-1601-A76B-81CF-687306D784DA}"/>
              </a:ext>
            </a:extLst>
          </p:cNvPr>
          <p:cNvSpPr txBox="1"/>
          <p:nvPr/>
        </p:nvSpPr>
        <p:spPr>
          <a:xfrm>
            <a:off x="825785" y="4766254"/>
            <a:ext cx="10645779"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由于数控车床设备费用高，首次加工准备周期较长，维修成本高等因素造成。</a:t>
            </a:r>
            <a:endParaRPr lang="en-US" altLang="zh-CN" dirty="0">
              <a:solidFill>
                <a:srgbClr val="221E1F"/>
              </a:solidFill>
              <a:latin typeface="方正书宋"/>
            </a:endParaRPr>
          </a:p>
        </p:txBody>
      </p:sp>
      <p:sp>
        <p:nvSpPr>
          <p:cNvPr id="9" name="文本框 8">
            <a:extLst>
              <a:ext uri="{FF2B5EF4-FFF2-40B4-BE49-F238E27FC236}">
                <a16:creationId xmlns:a16="http://schemas.microsoft.com/office/drawing/2014/main" id="{03F58D2D-E47B-4A4C-E04F-7706913A524A}"/>
              </a:ext>
            </a:extLst>
          </p:cNvPr>
          <p:cNvSpPr txBox="1"/>
          <p:nvPr/>
        </p:nvSpPr>
        <p:spPr>
          <a:xfrm>
            <a:off x="825785" y="5273871"/>
            <a:ext cx="3721235"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7. </a:t>
            </a:r>
            <a:r>
              <a:rPr lang="zh-CN" altLang="en-US" sz="2000" b="1" dirty="0">
                <a:solidFill>
                  <a:schemeClr val="accent1"/>
                </a:solidFill>
                <a:cs typeface="+mn-ea"/>
              </a:rPr>
              <a:t>维修要求高</a:t>
            </a:r>
            <a:endParaRPr lang="en-US" altLang="zh-CN" sz="2000" b="1" dirty="0">
              <a:solidFill>
                <a:schemeClr val="accent1"/>
              </a:solidFill>
              <a:cs typeface="+mn-ea"/>
              <a:sym typeface="+mn-lt"/>
            </a:endParaRPr>
          </a:p>
        </p:txBody>
      </p:sp>
      <p:sp>
        <p:nvSpPr>
          <p:cNvPr id="10" name="文本占位符 5">
            <a:extLst>
              <a:ext uri="{FF2B5EF4-FFF2-40B4-BE49-F238E27FC236}">
                <a16:creationId xmlns:a16="http://schemas.microsoft.com/office/drawing/2014/main" id="{A2A9FD2E-369D-A3E9-3E8C-1F5D3F4DF511}"/>
              </a:ext>
            </a:extLst>
          </p:cNvPr>
          <p:cNvSpPr txBox="1"/>
          <p:nvPr/>
        </p:nvSpPr>
        <p:spPr>
          <a:xfrm>
            <a:off x="825785" y="5698622"/>
            <a:ext cx="1064577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数控车床是技术密集型的机电一体化的典型产品，需要维修人员既懂机械，又要懂微电子维修方面的知识，同时还要配备较好的维修装备</a:t>
            </a:r>
            <a:r>
              <a:rPr lang="en-US" altLang="zh-CN" sz="1800" b="0" i="0" u="none" strike="noStrike" baseline="0" dirty="0">
                <a:solidFill>
                  <a:srgbClr val="221E1F"/>
                </a:solidFill>
                <a:latin typeface="方正书宋"/>
              </a:rPr>
              <a:t>.</a:t>
            </a:r>
            <a:endParaRPr lang="en-US" altLang="zh-CN" dirty="0">
              <a:solidFill>
                <a:srgbClr val="221E1F"/>
              </a:solidFill>
              <a:latin typeface="方正书宋"/>
            </a:endParaRPr>
          </a:p>
        </p:txBody>
      </p:sp>
      <p:sp>
        <p:nvSpPr>
          <p:cNvPr id="8" name="标题 3">
            <a:extLst>
              <a:ext uri="{FF2B5EF4-FFF2-40B4-BE49-F238E27FC236}">
                <a16:creationId xmlns:a16="http://schemas.microsoft.com/office/drawing/2014/main" id="{BDBD6F48-BC96-49BB-1D30-3E09E93DC485}"/>
              </a:ext>
            </a:extLst>
          </p:cNvPr>
          <p:cNvSpPr txBox="1">
            <a:spLocks/>
          </p:cNvSpPr>
          <p:nvPr/>
        </p:nvSpPr>
        <p:spPr>
          <a:xfrm>
            <a:off x="4446321" y="1144708"/>
            <a:ext cx="329935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数控车床的特点</a:t>
            </a:r>
          </a:p>
        </p:txBody>
      </p:sp>
    </p:spTree>
    <p:extLst>
      <p:ext uri="{BB962C8B-B14F-4D97-AF65-F5344CB8AC3E}">
        <p14:creationId xmlns:p14="http://schemas.microsoft.com/office/powerpoint/2010/main" val="9190476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4235382" y="312454"/>
            <a:ext cx="372123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2.1 </a:t>
            </a:r>
            <a:r>
              <a:rPr lang="zh-CN" altLang="en-US" sz="2800" dirty="0">
                <a:latin typeface="+mj-ea"/>
                <a:cs typeface="+mn-ea"/>
                <a:sym typeface="+mn-lt"/>
              </a:rPr>
              <a:t>数控车床认知</a:t>
            </a:r>
          </a:p>
        </p:txBody>
      </p:sp>
      <p:sp>
        <p:nvSpPr>
          <p:cNvPr id="2" name="文本框 1">
            <a:extLst>
              <a:ext uri="{FF2B5EF4-FFF2-40B4-BE49-F238E27FC236}">
                <a16:creationId xmlns:a16="http://schemas.microsoft.com/office/drawing/2014/main" id="{56A2D67E-EF42-9D35-AD2A-063BF7554223}"/>
              </a:ext>
            </a:extLst>
          </p:cNvPr>
          <p:cNvSpPr txBox="1"/>
          <p:nvPr/>
        </p:nvSpPr>
        <p:spPr>
          <a:xfrm>
            <a:off x="825785" y="1738544"/>
            <a:ext cx="3721235"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1. </a:t>
            </a:r>
            <a:r>
              <a:rPr lang="zh-CN" altLang="en-US" sz="2000" b="1" dirty="0">
                <a:solidFill>
                  <a:schemeClr val="accent1"/>
                </a:solidFill>
                <a:cs typeface="+mn-ea"/>
                <a:sym typeface="+mn-lt"/>
              </a:rPr>
              <a:t>自动化程度高</a:t>
            </a:r>
            <a:endParaRPr lang="en-US" altLang="zh-CN" sz="2000" b="1" dirty="0">
              <a:solidFill>
                <a:schemeClr val="accent1"/>
              </a:solidFill>
              <a:cs typeface="+mn-ea"/>
              <a:sym typeface="+mn-lt"/>
            </a:endParaRPr>
          </a:p>
        </p:txBody>
      </p:sp>
      <p:sp>
        <p:nvSpPr>
          <p:cNvPr id="7" name="文本占位符 5">
            <a:extLst>
              <a:ext uri="{FF2B5EF4-FFF2-40B4-BE49-F238E27FC236}">
                <a16:creationId xmlns:a16="http://schemas.microsoft.com/office/drawing/2014/main" id="{34C9B877-ED76-6289-2ED2-D1EDBBFD7EC1}"/>
              </a:ext>
            </a:extLst>
          </p:cNvPr>
          <p:cNvSpPr txBox="1"/>
          <p:nvPr/>
        </p:nvSpPr>
        <p:spPr>
          <a:xfrm>
            <a:off x="825785" y="2203306"/>
            <a:ext cx="10645779" cy="113755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减轻操作者的体力劳动强度，提高操作者的脑力劳动。</a:t>
            </a:r>
            <a:endParaRPr lang="en-US" altLang="zh-CN"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数控加工过程是</a:t>
            </a:r>
            <a:r>
              <a:rPr lang="zh-CN" altLang="en-US" sz="1800" b="1" i="0" u="none" strike="noStrike" baseline="0" dirty="0">
                <a:solidFill>
                  <a:srgbClr val="221E1F"/>
                </a:solidFill>
                <a:latin typeface="方正书宋"/>
              </a:rPr>
              <a:t>按输入的程序自动完成</a:t>
            </a:r>
            <a:r>
              <a:rPr lang="zh-CN" altLang="en-US" sz="1800" b="0" i="0" u="none" strike="noStrike" baseline="0" dirty="0">
                <a:solidFill>
                  <a:srgbClr val="221E1F"/>
                </a:solidFill>
                <a:latin typeface="方正书宋"/>
              </a:rPr>
              <a:t>的，操作者只需起始对刀、装卸工件、更换刀具，在加工过程中，主要是观察和监督车床运行。</a:t>
            </a:r>
            <a:endParaRPr lang="en-US" altLang="zh-CN" dirty="0">
              <a:solidFill>
                <a:srgbClr val="221E1F"/>
              </a:solidFill>
              <a:latin typeface="方正书宋"/>
            </a:endParaRPr>
          </a:p>
        </p:txBody>
      </p:sp>
      <p:sp>
        <p:nvSpPr>
          <p:cNvPr id="8" name="文本框 7">
            <a:extLst>
              <a:ext uri="{FF2B5EF4-FFF2-40B4-BE49-F238E27FC236}">
                <a16:creationId xmlns:a16="http://schemas.microsoft.com/office/drawing/2014/main" id="{982BB1E6-AD02-4E5D-2761-4F982406D564}"/>
              </a:ext>
            </a:extLst>
          </p:cNvPr>
          <p:cNvSpPr txBox="1"/>
          <p:nvPr/>
        </p:nvSpPr>
        <p:spPr>
          <a:xfrm>
            <a:off x="825784" y="3505259"/>
            <a:ext cx="3721235"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2. </a:t>
            </a:r>
            <a:r>
              <a:rPr lang="zh-CN" altLang="en-US" sz="2000" b="1" dirty="0">
                <a:solidFill>
                  <a:schemeClr val="accent1"/>
                </a:solidFill>
                <a:cs typeface="+mn-ea"/>
                <a:sym typeface="+mn-lt"/>
              </a:rPr>
              <a:t>加工工件精度高、质量稳定</a:t>
            </a:r>
            <a:endParaRPr lang="en-US" altLang="zh-CN" sz="2000" b="1" dirty="0">
              <a:solidFill>
                <a:schemeClr val="accent1"/>
              </a:solidFill>
              <a:cs typeface="+mn-ea"/>
              <a:sym typeface="+mn-lt"/>
            </a:endParaRPr>
          </a:p>
        </p:txBody>
      </p:sp>
      <p:sp>
        <p:nvSpPr>
          <p:cNvPr id="13" name="文本占位符 5">
            <a:extLst>
              <a:ext uri="{FF2B5EF4-FFF2-40B4-BE49-F238E27FC236}">
                <a16:creationId xmlns:a16="http://schemas.microsoft.com/office/drawing/2014/main" id="{E642F40F-F61B-CD0B-CBE1-0D60B4285C9A}"/>
              </a:ext>
            </a:extLst>
          </p:cNvPr>
          <p:cNvSpPr txBox="1"/>
          <p:nvPr/>
        </p:nvSpPr>
        <p:spPr>
          <a:xfrm>
            <a:off x="825784" y="3930010"/>
            <a:ext cx="1064577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数控车床的定位精度和重复定位精度都很高，较容易保证一批工件尺寸的一致性，只要工艺设计和程序正确合理，加之精心操作，就可以保证工件获得较高的加工精度，也便于对加工过程实行质量控制。</a:t>
            </a:r>
            <a:endParaRPr lang="en-US" altLang="zh-CN" dirty="0">
              <a:solidFill>
                <a:srgbClr val="221E1F"/>
              </a:solidFill>
              <a:latin typeface="方正书宋"/>
            </a:endParaRPr>
          </a:p>
        </p:txBody>
      </p:sp>
      <p:sp>
        <p:nvSpPr>
          <p:cNvPr id="14" name="文本框 13">
            <a:extLst>
              <a:ext uri="{FF2B5EF4-FFF2-40B4-BE49-F238E27FC236}">
                <a16:creationId xmlns:a16="http://schemas.microsoft.com/office/drawing/2014/main" id="{C95B899C-075E-9139-1555-FC49E5258865}"/>
              </a:ext>
            </a:extLst>
          </p:cNvPr>
          <p:cNvSpPr txBox="1"/>
          <p:nvPr/>
        </p:nvSpPr>
        <p:spPr>
          <a:xfrm>
            <a:off x="825784" y="4871864"/>
            <a:ext cx="3721235"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3. </a:t>
            </a:r>
            <a:r>
              <a:rPr lang="zh-CN" altLang="en-US" sz="2000" b="1" dirty="0">
                <a:solidFill>
                  <a:schemeClr val="accent1"/>
                </a:solidFill>
                <a:cs typeface="+mn-ea"/>
                <a:sym typeface="+mn-lt"/>
              </a:rPr>
              <a:t>生产效率高</a:t>
            </a:r>
            <a:endParaRPr lang="en-US" altLang="zh-CN" sz="2000" b="1" dirty="0">
              <a:solidFill>
                <a:schemeClr val="accent1"/>
              </a:solidFill>
              <a:cs typeface="+mn-ea"/>
              <a:sym typeface="+mn-lt"/>
            </a:endParaRPr>
          </a:p>
        </p:txBody>
      </p:sp>
      <p:sp>
        <p:nvSpPr>
          <p:cNvPr id="18" name="文本占位符 5">
            <a:extLst>
              <a:ext uri="{FF2B5EF4-FFF2-40B4-BE49-F238E27FC236}">
                <a16:creationId xmlns:a16="http://schemas.microsoft.com/office/drawing/2014/main" id="{962167C0-16B2-BC03-B1EC-7BCA22A171A2}"/>
              </a:ext>
            </a:extLst>
          </p:cNvPr>
          <p:cNvSpPr txBox="1"/>
          <p:nvPr/>
        </p:nvSpPr>
        <p:spPr>
          <a:xfrm>
            <a:off x="825784" y="5296615"/>
            <a:ext cx="1064577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数控车床加工能在一次装夹中加工多个加工表面，一般只检测首件，所以可以省去普通车床加工时的不少中间工序，其综合效率明显提高。</a:t>
            </a:r>
            <a:endParaRPr lang="en-US" altLang="zh-CN" dirty="0">
              <a:solidFill>
                <a:srgbClr val="221E1F"/>
              </a:solidFill>
              <a:latin typeface="方正书宋"/>
            </a:endParaRPr>
          </a:p>
        </p:txBody>
      </p:sp>
      <p:sp>
        <p:nvSpPr>
          <p:cNvPr id="3" name="标题 3">
            <a:extLst>
              <a:ext uri="{FF2B5EF4-FFF2-40B4-BE49-F238E27FC236}">
                <a16:creationId xmlns:a16="http://schemas.microsoft.com/office/drawing/2014/main" id="{73E4A9BA-6688-F514-E63E-84D6DBF67315}"/>
              </a:ext>
            </a:extLst>
          </p:cNvPr>
          <p:cNvSpPr txBox="1">
            <a:spLocks/>
          </p:cNvSpPr>
          <p:nvPr/>
        </p:nvSpPr>
        <p:spPr>
          <a:xfrm>
            <a:off x="4446321" y="1144708"/>
            <a:ext cx="3299356"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数控车床的特点</a:t>
            </a:r>
          </a:p>
        </p:txBody>
      </p:sp>
    </p:spTree>
    <p:extLst>
      <p:ext uri="{BB962C8B-B14F-4D97-AF65-F5344CB8AC3E}">
        <p14:creationId xmlns:p14="http://schemas.microsoft.com/office/powerpoint/2010/main" val="37052179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4235382" y="312454"/>
            <a:ext cx="372123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2.1 </a:t>
            </a:r>
            <a:r>
              <a:rPr lang="zh-CN" altLang="en-US" sz="2800" dirty="0">
                <a:latin typeface="+mj-ea"/>
                <a:cs typeface="+mn-ea"/>
                <a:sym typeface="+mn-lt"/>
              </a:rPr>
              <a:t>数控车床认知</a:t>
            </a:r>
          </a:p>
        </p:txBody>
      </p:sp>
      <p:sp>
        <p:nvSpPr>
          <p:cNvPr id="6" name="标题 3">
            <a:extLst>
              <a:ext uri="{FF2B5EF4-FFF2-40B4-BE49-F238E27FC236}">
                <a16:creationId xmlns:a16="http://schemas.microsoft.com/office/drawing/2014/main" id="{61EBA3CB-FD35-3DC2-870A-909102CB65B4}"/>
              </a:ext>
            </a:extLst>
          </p:cNvPr>
          <p:cNvSpPr txBox="1">
            <a:spLocks/>
          </p:cNvSpPr>
          <p:nvPr/>
        </p:nvSpPr>
        <p:spPr>
          <a:xfrm>
            <a:off x="4287487" y="1105867"/>
            <a:ext cx="3617024"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五</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数控车床的适用性</a:t>
            </a:r>
          </a:p>
        </p:txBody>
      </p:sp>
      <p:grpSp>
        <p:nvGrpSpPr>
          <p:cNvPr id="8" name="组合 7">
            <a:extLst>
              <a:ext uri="{FF2B5EF4-FFF2-40B4-BE49-F238E27FC236}">
                <a16:creationId xmlns:a16="http://schemas.microsoft.com/office/drawing/2014/main" id="{340CBB1D-5D7E-3A88-6D1D-143E2CC37D63}"/>
              </a:ext>
            </a:extLst>
          </p:cNvPr>
          <p:cNvGrpSpPr/>
          <p:nvPr/>
        </p:nvGrpSpPr>
        <p:grpSpPr>
          <a:xfrm>
            <a:off x="743086" y="2300265"/>
            <a:ext cx="10705826" cy="2856500"/>
            <a:chOff x="743087" y="2071665"/>
            <a:chExt cx="10705826" cy="2856500"/>
          </a:xfrm>
        </p:grpSpPr>
        <p:grpSp>
          <p:nvGrpSpPr>
            <p:cNvPr id="11" name="组合 10">
              <a:extLst>
                <a:ext uri="{FF2B5EF4-FFF2-40B4-BE49-F238E27FC236}">
                  <a16:creationId xmlns:a16="http://schemas.microsoft.com/office/drawing/2014/main" id="{95655B97-4DA5-E8E9-BE40-DBCA09EBEC48}"/>
                </a:ext>
              </a:extLst>
            </p:cNvPr>
            <p:cNvGrpSpPr/>
            <p:nvPr/>
          </p:nvGrpSpPr>
          <p:grpSpPr>
            <a:xfrm>
              <a:off x="1803960" y="3152603"/>
              <a:ext cx="8595460" cy="694624"/>
              <a:chOff x="1797611" y="2962103"/>
              <a:chExt cx="8595460" cy="694624"/>
            </a:xfrm>
          </p:grpSpPr>
          <p:sp>
            <p:nvSpPr>
              <p:cNvPr id="19" name="任意多边形: 形状 18">
                <a:extLst>
                  <a:ext uri="{FF2B5EF4-FFF2-40B4-BE49-F238E27FC236}">
                    <a16:creationId xmlns:a16="http://schemas.microsoft.com/office/drawing/2014/main" id="{CDBD950F-48C5-C1C0-421D-72FBB95C8B6C}"/>
                  </a:ext>
                </a:extLst>
              </p:cNvPr>
              <p:cNvSpPr/>
              <p:nvPr/>
            </p:nvSpPr>
            <p:spPr>
              <a:xfrm>
                <a:off x="1797611" y="2962833"/>
                <a:ext cx="4293712" cy="69389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487" y="2478"/>
                      <a:pt x="21280" y="4756"/>
                      <a:pt x="20995" y="6633"/>
                    </a:cubicBezTo>
                    <a:cubicBezTo>
                      <a:pt x="19828" y="14334"/>
                      <a:pt x="18238" y="14034"/>
                      <a:pt x="16649" y="12946"/>
                    </a:cubicBezTo>
                    <a:cubicBezTo>
                      <a:pt x="15079" y="11871"/>
                      <a:pt x="13365" y="10496"/>
                      <a:pt x="11699" y="9561"/>
                    </a:cubicBezTo>
                    <a:cubicBezTo>
                      <a:pt x="8590" y="7817"/>
                      <a:pt x="5400" y="8736"/>
                      <a:pt x="2509" y="14789"/>
                    </a:cubicBezTo>
                    <a:cubicBezTo>
                      <a:pt x="1642" y="16603"/>
                      <a:pt x="802" y="18879"/>
                      <a:pt x="0" y="21600"/>
                    </a:cubicBezTo>
                  </a:path>
                </a:pathLst>
              </a:custGeom>
              <a:ln w="12700" cap="rnd">
                <a:solidFill>
                  <a:schemeClr val="tx1">
                    <a:lumMod val="50000"/>
                    <a:lumOff val="50000"/>
                    <a:alpha val="50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20" name="任意多边形: 形状 19">
                <a:extLst>
                  <a:ext uri="{FF2B5EF4-FFF2-40B4-BE49-F238E27FC236}">
                    <a16:creationId xmlns:a16="http://schemas.microsoft.com/office/drawing/2014/main" id="{CAD4042E-2D67-78C0-77BA-80322B0FC5B7}"/>
                  </a:ext>
                </a:extLst>
              </p:cNvPr>
              <p:cNvSpPr/>
              <p:nvPr/>
            </p:nvSpPr>
            <p:spPr>
              <a:xfrm>
                <a:off x="4658735" y="2962103"/>
                <a:ext cx="1438653" cy="6943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292" y="4704"/>
                      <a:pt x="20069" y="8945"/>
                      <a:pt x="18216" y="11735"/>
                    </a:cubicBezTo>
                    <a:cubicBezTo>
                      <a:pt x="14066" y="17981"/>
                      <a:pt x="8518" y="15348"/>
                      <a:pt x="3731" y="18120"/>
                    </a:cubicBezTo>
                    <a:cubicBezTo>
                      <a:pt x="2410" y="18885"/>
                      <a:pt x="1152" y="20058"/>
                      <a:pt x="0" y="21600"/>
                    </a:cubicBezTo>
                  </a:path>
                </a:pathLst>
              </a:custGeom>
              <a:ln w="12700" cap="rnd">
                <a:solidFill>
                  <a:schemeClr val="tx1">
                    <a:lumMod val="50000"/>
                    <a:lumOff val="50000"/>
                    <a:alpha val="50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21" name="任意多边形: 形状 20">
                <a:extLst>
                  <a:ext uri="{FF2B5EF4-FFF2-40B4-BE49-F238E27FC236}">
                    <a16:creationId xmlns:a16="http://schemas.microsoft.com/office/drawing/2014/main" id="{43606471-721E-4F1C-3B51-24AE7FC61EC2}"/>
                  </a:ext>
                </a:extLst>
              </p:cNvPr>
              <p:cNvSpPr/>
              <p:nvPr/>
            </p:nvSpPr>
            <p:spPr>
              <a:xfrm flipH="1">
                <a:off x="6097153" y="2962255"/>
                <a:ext cx="1438653" cy="6943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292" y="4704"/>
                      <a:pt x="20069" y="8945"/>
                      <a:pt x="18216" y="11735"/>
                    </a:cubicBezTo>
                    <a:cubicBezTo>
                      <a:pt x="14066" y="17981"/>
                      <a:pt x="8518" y="15348"/>
                      <a:pt x="3731" y="18120"/>
                    </a:cubicBezTo>
                    <a:cubicBezTo>
                      <a:pt x="2410" y="18885"/>
                      <a:pt x="1152" y="20058"/>
                      <a:pt x="0" y="21600"/>
                    </a:cubicBezTo>
                  </a:path>
                </a:pathLst>
              </a:custGeom>
              <a:ln w="12700" cap="rnd">
                <a:solidFill>
                  <a:schemeClr val="tx1">
                    <a:lumMod val="50000"/>
                    <a:lumOff val="50000"/>
                    <a:alpha val="50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22" name="任意多边形: 形状 21">
                <a:extLst>
                  <a:ext uri="{FF2B5EF4-FFF2-40B4-BE49-F238E27FC236}">
                    <a16:creationId xmlns:a16="http://schemas.microsoft.com/office/drawing/2014/main" id="{8C0C0420-22E0-268E-7B22-F176647368F4}"/>
                  </a:ext>
                </a:extLst>
              </p:cNvPr>
              <p:cNvSpPr/>
              <p:nvPr/>
            </p:nvSpPr>
            <p:spPr>
              <a:xfrm flipH="1">
                <a:off x="6099359" y="2962833"/>
                <a:ext cx="4293712" cy="69389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487" y="2478"/>
                      <a:pt x="21280" y="4756"/>
                      <a:pt x="20995" y="6633"/>
                    </a:cubicBezTo>
                    <a:cubicBezTo>
                      <a:pt x="19828" y="14334"/>
                      <a:pt x="18238" y="14034"/>
                      <a:pt x="16649" y="12946"/>
                    </a:cubicBezTo>
                    <a:cubicBezTo>
                      <a:pt x="15079" y="11871"/>
                      <a:pt x="13365" y="10496"/>
                      <a:pt x="11699" y="9561"/>
                    </a:cubicBezTo>
                    <a:cubicBezTo>
                      <a:pt x="8590" y="7817"/>
                      <a:pt x="5400" y="8736"/>
                      <a:pt x="2509" y="14789"/>
                    </a:cubicBezTo>
                    <a:cubicBezTo>
                      <a:pt x="1642" y="16603"/>
                      <a:pt x="802" y="18879"/>
                      <a:pt x="0" y="21600"/>
                    </a:cubicBezTo>
                  </a:path>
                </a:pathLst>
              </a:custGeom>
              <a:ln w="12700" cap="rnd">
                <a:solidFill>
                  <a:schemeClr val="tx1">
                    <a:lumMod val="50000"/>
                    <a:lumOff val="50000"/>
                    <a:alpha val="50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grpSp>
        <p:sp>
          <p:nvSpPr>
            <p:cNvPr id="12" name="矩形: 圆角 11">
              <a:extLst>
                <a:ext uri="{FF2B5EF4-FFF2-40B4-BE49-F238E27FC236}">
                  <a16:creationId xmlns:a16="http://schemas.microsoft.com/office/drawing/2014/main" id="{6F92B67C-8C0D-F582-72FC-69C1AEB1AE24}"/>
                </a:ext>
              </a:extLst>
            </p:cNvPr>
            <p:cNvSpPr/>
            <p:nvPr/>
          </p:nvSpPr>
          <p:spPr>
            <a:xfrm>
              <a:off x="4961299" y="2071665"/>
              <a:ext cx="2300948" cy="1080000"/>
            </a:xfrm>
            <a:prstGeom prst="roundRect">
              <a:avLst>
                <a:gd name="adj" fmla="val 15000"/>
              </a:avLst>
            </a:prstGeom>
            <a:solidFill>
              <a:srgbClr val="ADD5ED"/>
            </a:solidFill>
            <a:ln w="12700" cap="flat">
              <a:noFill/>
              <a:miter lim="400000"/>
            </a:ln>
            <a:effectLst/>
          </p:spPr>
          <p:txBody>
            <a:bodyPr wrap="square" lIns="0" tIns="0" rIns="0" bIns="0" numCol="1" anchor="ctr">
              <a:noAutofit/>
            </a:bodyPr>
            <a:lstStyle/>
            <a:p>
              <a:pPr algn="ctr"/>
              <a:r>
                <a:rPr lang="zh-CN" altLang="en-US" sz="2000" b="1" dirty="0">
                  <a:solidFill>
                    <a:srgbClr val="FFFFFF"/>
                  </a:solidFill>
                  <a:latin typeface="Arial" panose="020B0604020202020204" pitchFamily="34" charset="0"/>
                  <a:ea typeface="微软雅黑" panose="020B0503020204020204" pitchFamily="34" charset="-122"/>
                </a:rPr>
                <a:t>数控车床的适用性</a:t>
              </a:r>
              <a:endParaRPr lang="en-US" altLang="zh-CN" sz="2000" b="1" dirty="0">
                <a:solidFill>
                  <a:srgbClr val="FFFFFF"/>
                </a:solidFill>
                <a:latin typeface="Arial" panose="020B0604020202020204" pitchFamily="34" charset="0"/>
                <a:ea typeface="微软雅黑" panose="020B0503020204020204" pitchFamily="34" charset="-122"/>
              </a:endParaRPr>
            </a:p>
          </p:txBody>
        </p:sp>
        <p:sp>
          <p:nvSpPr>
            <p:cNvPr id="13" name="矩形: 圆角 12">
              <a:extLst>
                <a:ext uri="{FF2B5EF4-FFF2-40B4-BE49-F238E27FC236}">
                  <a16:creationId xmlns:a16="http://schemas.microsoft.com/office/drawing/2014/main" id="{1038D523-ED02-6ED0-432B-B43D262D1CB6}"/>
                </a:ext>
              </a:extLst>
            </p:cNvPr>
            <p:cNvSpPr/>
            <p:nvPr/>
          </p:nvSpPr>
          <p:spPr>
            <a:xfrm>
              <a:off x="743087" y="3848164"/>
              <a:ext cx="2218775" cy="1080000"/>
            </a:xfrm>
            <a:prstGeom prst="roundRect">
              <a:avLst>
                <a:gd name="adj" fmla="val 15000"/>
              </a:avLst>
            </a:prstGeom>
            <a:solidFill>
              <a:schemeClr val="accent1">
                <a:alpha val="15000"/>
              </a:schemeClr>
            </a:solidFill>
            <a:ln w="12700" cap="flat">
              <a:noFill/>
              <a:miter lim="400000"/>
            </a:ln>
            <a:effectLst/>
          </p:spPr>
          <p:txBody>
            <a:bodyPr wrap="square" lIns="0" tIns="0" rIns="0" bIns="0" numCol="1" anchor="ctr">
              <a:noAutofit/>
            </a:bodyPr>
            <a:lstStyle/>
            <a:p>
              <a:pPr algn="ctr"/>
              <a:r>
                <a:rPr lang="zh-CN" altLang="en-US" sz="2000" b="1" dirty="0">
                  <a:latin typeface="Arial" panose="020B0604020202020204" pitchFamily="34" charset="0"/>
                  <a:ea typeface="微软雅黑" panose="020B0503020204020204" pitchFamily="34" charset="-122"/>
                </a:rPr>
                <a:t>适用于加工多品种中小批量的工件</a:t>
              </a:r>
              <a:endParaRPr lang="en-US" altLang="zh-CN" sz="2000" b="1" dirty="0">
                <a:latin typeface="Arial" panose="020B0604020202020204" pitchFamily="34" charset="0"/>
                <a:ea typeface="微软雅黑" panose="020B0503020204020204" pitchFamily="34" charset="-122"/>
              </a:endParaRPr>
            </a:p>
          </p:txBody>
        </p:sp>
        <p:sp>
          <p:nvSpPr>
            <p:cNvPr id="15" name="矩形: 圆角 14">
              <a:extLst>
                <a:ext uri="{FF2B5EF4-FFF2-40B4-BE49-F238E27FC236}">
                  <a16:creationId xmlns:a16="http://schemas.microsoft.com/office/drawing/2014/main" id="{D153F4F0-8F23-0D9B-7E91-DB2FB927CE2D}"/>
                </a:ext>
              </a:extLst>
            </p:cNvPr>
            <p:cNvSpPr/>
            <p:nvPr/>
          </p:nvSpPr>
          <p:spPr>
            <a:xfrm>
              <a:off x="3616356" y="3848165"/>
              <a:ext cx="2115836" cy="1080000"/>
            </a:xfrm>
            <a:prstGeom prst="roundRect">
              <a:avLst>
                <a:gd name="adj" fmla="val 15000"/>
              </a:avLst>
            </a:prstGeom>
            <a:solidFill>
              <a:schemeClr val="accent2">
                <a:alpha val="15000"/>
              </a:schemeClr>
            </a:solidFill>
            <a:ln w="12700" cap="flat">
              <a:noFill/>
              <a:miter lim="400000"/>
            </a:ln>
            <a:effectLst/>
          </p:spPr>
          <p:txBody>
            <a:bodyPr wrap="square" lIns="0" tIns="0" rIns="0" bIns="0" numCol="1" anchor="ctr">
              <a:noAutofit/>
            </a:bodyPr>
            <a:lstStyle/>
            <a:p>
              <a:pPr algn="ctr"/>
              <a:r>
                <a:rPr lang="zh-CN" altLang="en-US" sz="2000" b="1" dirty="0">
                  <a:latin typeface="Arial" panose="020B0604020202020204" pitchFamily="34" charset="0"/>
                  <a:ea typeface="微软雅黑" panose="020B0503020204020204" pitchFamily="34" charset="-122"/>
                </a:rPr>
                <a:t>适用于加工精度要求高的工件</a:t>
              </a:r>
              <a:endParaRPr lang="en-US" altLang="zh-CN" sz="2000" b="1" dirty="0">
                <a:latin typeface="Arial" panose="020B0604020202020204" pitchFamily="34" charset="0"/>
                <a:ea typeface="微软雅黑" panose="020B0503020204020204" pitchFamily="34" charset="-122"/>
              </a:endParaRPr>
            </a:p>
          </p:txBody>
        </p:sp>
        <p:sp>
          <p:nvSpPr>
            <p:cNvPr id="16" name="矩形: 圆角 15">
              <a:extLst>
                <a:ext uri="{FF2B5EF4-FFF2-40B4-BE49-F238E27FC236}">
                  <a16:creationId xmlns:a16="http://schemas.microsoft.com/office/drawing/2014/main" id="{830C3FAB-5CEC-CE04-5BEC-C1DFCBD7EF9A}"/>
                </a:ext>
              </a:extLst>
            </p:cNvPr>
            <p:cNvSpPr/>
            <p:nvPr/>
          </p:nvSpPr>
          <p:spPr>
            <a:xfrm>
              <a:off x="6469747" y="3848165"/>
              <a:ext cx="2115836" cy="1080000"/>
            </a:xfrm>
            <a:prstGeom prst="roundRect">
              <a:avLst>
                <a:gd name="adj" fmla="val 15000"/>
              </a:avLst>
            </a:prstGeom>
            <a:solidFill>
              <a:schemeClr val="accent1">
                <a:alpha val="15000"/>
              </a:schemeClr>
            </a:solidFill>
            <a:ln w="12700" cap="flat">
              <a:noFill/>
              <a:miter lim="400000"/>
            </a:ln>
            <a:effectLst/>
          </p:spPr>
          <p:txBody>
            <a:bodyPr wrap="square" lIns="0" tIns="0" rIns="0" bIns="0" numCol="1" anchor="ctr">
              <a:noAutofit/>
            </a:bodyPr>
            <a:lstStyle/>
            <a:p>
              <a:pPr algn="ctr"/>
              <a:r>
                <a:rPr lang="zh-CN" altLang="en-US" sz="2000" b="1" dirty="0">
                  <a:latin typeface="Arial" panose="020B0604020202020204" pitchFamily="34" charset="0"/>
                  <a:ea typeface="微软雅黑" panose="020B0503020204020204" pitchFamily="34" charset="-122"/>
                </a:rPr>
                <a:t>适用于表面粗糙值小的工件</a:t>
              </a:r>
              <a:endParaRPr lang="en-US" altLang="zh-CN" sz="2000" b="1" dirty="0">
                <a:latin typeface="Arial" panose="020B0604020202020204" pitchFamily="34" charset="0"/>
                <a:ea typeface="微软雅黑" panose="020B0503020204020204" pitchFamily="34" charset="-122"/>
              </a:endParaRPr>
            </a:p>
          </p:txBody>
        </p:sp>
        <p:sp>
          <p:nvSpPr>
            <p:cNvPr id="17" name="矩形: 圆角 16">
              <a:extLst>
                <a:ext uri="{FF2B5EF4-FFF2-40B4-BE49-F238E27FC236}">
                  <a16:creationId xmlns:a16="http://schemas.microsoft.com/office/drawing/2014/main" id="{9986B19C-7FD1-F03A-7F14-76CA0C5A9942}"/>
                </a:ext>
              </a:extLst>
            </p:cNvPr>
            <p:cNvSpPr/>
            <p:nvPr/>
          </p:nvSpPr>
          <p:spPr>
            <a:xfrm>
              <a:off x="9333078" y="3848165"/>
              <a:ext cx="2115835" cy="1080000"/>
            </a:xfrm>
            <a:prstGeom prst="roundRect">
              <a:avLst>
                <a:gd name="adj" fmla="val 15000"/>
              </a:avLst>
            </a:prstGeom>
            <a:solidFill>
              <a:schemeClr val="accent2">
                <a:alpha val="15000"/>
              </a:schemeClr>
            </a:solidFill>
            <a:ln w="12700" cap="flat">
              <a:noFill/>
              <a:miter lim="400000"/>
            </a:ln>
            <a:effectLst/>
          </p:spPr>
          <p:txBody>
            <a:bodyPr wrap="square" lIns="0" tIns="0" rIns="0" bIns="0" numCol="1" anchor="ctr">
              <a:noAutofit/>
            </a:bodyPr>
            <a:lstStyle/>
            <a:p>
              <a:pPr algn="ctr"/>
              <a:r>
                <a:rPr lang="zh-CN" altLang="en-US" sz="2000" b="1" dirty="0">
                  <a:latin typeface="Arial" panose="020B0604020202020204" pitchFamily="34" charset="0"/>
                  <a:ea typeface="微软雅黑" panose="020B0503020204020204" pitchFamily="34" charset="-122"/>
                </a:rPr>
                <a:t>适用于轮廓形状复杂的工件</a:t>
              </a:r>
              <a:endParaRPr lang="en-US" altLang="zh-CN" sz="2000" b="1" dirty="0">
                <a:latin typeface="Arial" panose="020B0604020202020204" pitchFamily="34" charset="0"/>
                <a:ea typeface="微软雅黑" panose="020B0503020204020204" pitchFamily="34" charset="-122"/>
              </a:endParaRPr>
            </a:p>
          </p:txBody>
        </p:sp>
      </p:grpSp>
    </p:spTree>
    <p:extLst>
      <p:ext uri="{BB962C8B-B14F-4D97-AF65-F5344CB8AC3E}">
        <p14:creationId xmlns:p14="http://schemas.microsoft.com/office/powerpoint/2010/main" val="37150767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4235382" y="312454"/>
            <a:ext cx="372123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2.1 </a:t>
            </a:r>
            <a:r>
              <a:rPr lang="zh-CN" altLang="en-US" sz="2800" dirty="0">
                <a:latin typeface="+mj-ea"/>
                <a:cs typeface="+mn-ea"/>
                <a:sym typeface="+mn-lt"/>
              </a:rPr>
              <a:t>数控车床认知</a:t>
            </a:r>
          </a:p>
        </p:txBody>
      </p:sp>
      <p:sp>
        <p:nvSpPr>
          <p:cNvPr id="3" name="文本占位符 5">
            <a:extLst>
              <a:ext uri="{FF2B5EF4-FFF2-40B4-BE49-F238E27FC236}">
                <a16:creationId xmlns:a16="http://schemas.microsoft.com/office/drawing/2014/main" id="{C5FBBC1B-20D4-FD81-5874-65C1975F85FD}"/>
              </a:ext>
            </a:extLst>
          </p:cNvPr>
          <p:cNvSpPr txBox="1"/>
          <p:nvPr/>
        </p:nvSpPr>
        <p:spPr>
          <a:xfrm>
            <a:off x="773109" y="1805890"/>
            <a:ext cx="10895430" cy="44030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Clr>
                <a:schemeClr val="accent1"/>
              </a:buClr>
              <a:buSzPct val="95000"/>
              <a:buNone/>
            </a:pPr>
            <a:r>
              <a:rPr lang="en-US" altLang="zh-CN" sz="1800" b="1" dirty="0">
                <a:solidFill>
                  <a:schemeClr val="accent1"/>
                </a:solidFill>
                <a:cs typeface="+mn-ea"/>
                <a:sym typeface="+mn-lt"/>
              </a:rPr>
              <a:t>1. </a:t>
            </a:r>
            <a:r>
              <a:rPr lang="zh-CN" altLang="en-US" sz="1800" b="1" dirty="0">
                <a:solidFill>
                  <a:schemeClr val="accent1"/>
                </a:solidFill>
                <a:cs typeface="+mn-ea"/>
                <a:sym typeface="+mn-lt"/>
              </a:rPr>
              <a:t>多品种中小批量工件</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随着数控车床制造成本的逐步下降，加工大批量工件的情况也已经出现。加工很小批量和单件生产时，如能缩短程序的调试时间和工装的准备时间也是可以选用的。</a:t>
            </a:r>
            <a:endParaRPr lang="en-US" altLang="zh-CN" sz="1800" b="0" i="0" u="none" strike="noStrike" baseline="0" dirty="0">
              <a:solidFill>
                <a:srgbClr val="221E1F"/>
              </a:solidFill>
              <a:latin typeface="方正书宋"/>
            </a:endParaRPr>
          </a:p>
          <a:p>
            <a:pPr marL="0" indent="0" algn="just">
              <a:lnSpc>
                <a:spcPct val="130000"/>
              </a:lnSpc>
              <a:buClr>
                <a:schemeClr val="accent1"/>
              </a:buClr>
              <a:buSzPct val="95000"/>
              <a:buNone/>
            </a:pPr>
            <a:r>
              <a:rPr lang="en-US" altLang="zh-CN" b="1" dirty="0">
                <a:solidFill>
                  <a:schemeClr val="accent1"/>
                </a:solidFill>
                <a:cs typeface="+mn-ea"/>
              </a:rPr>
              <a:t>2. </a:t>
            </a:r>
            <a:r>
              <a:rPr lang="zh-CN" altLang="en-US" b="1" dirty="0">
                <a:solidFill>
                  <a:schemeClr val="accent1"/>
                </a:solidFill>
                <a:cs typeface="+mn-ea"/>
              </a:rPr>
              <a:t>精度要求高的工件</a:t>
            </a:r>
            <a:endParaRPr lang="en-US" altLang="zh-CN" b="1" dirty="0">
              <a:solidFill>
                <a:schemeClr val="accent1"/>
              </a:solidFill>
              <a:cs typeface="+mn-ea"/>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由于数控车床的刚性好，制造精度高，对刀精确，能方便地进行尺寸补偿，所以能加工尺寸精度要求高的工件</a:t>
            </a:r>
            <a:r>
              <a:rPr lang="zh-CN" altLang="en-US" dirty="0">
                <a:solidFill>
                  <a:srgbClr val="221E1F"/>
                </a:solidFill>
                <a:latin typeface="方正书宋"/>
              </a:rPr>
              <a:t>。</a:t>
            </a:r>
            <a:endParaRPr lang="en-US" altLang="zh-CN" dirty="0">
              <a:solidFill>
                <a:srgbClr val="221E1F"/>
              </a:solidFill>
              <a:latin typeface="方正书宋"/>
            </a:endParaRPr>
          </a:p>
          <a:p>
            <a:pPr marL="0" indent="0" algn="just">
              <a:lnSpc>
                <a:spcPct val="130000"/>
              </a:lnSpc>
              <a:buClr>
                <a:schemeClr val="accent1"/>
              </a:buClr>
              <a:buSzPct val="95000"/>
              <a:buNone/>
            </a:pPr>
            <a:r>
              <a:rPr lang="en-US" altLang="zh-CN" b="1" dirty="0">
                <a:solidFill>
                  <a:schemeClr val="accent1"/>
                </a:solidFill>
                <a:cs typeface="+mn-ea"/>
              </a:rPr>
              <a:t>3. </a:t>
            </a:r>
            <a:r>
              <a:rPr lang="zh-CN" altLang="en-US" b="1" dirty="0">
                <a:solidFill>
                  <a:schemeClr val="accent1"/>
                </a:solidFill>
                <a:cs typeface="+mn-ea"/>
              </a:rPr>
              <a:t>表面轮廓粗糙值小的工件</a:t>
            </a:r>
            <a:endParaRPr lang="en-US" altLang="zh-CN" b="1" dirty="0">
              <a:solidFill>
                <a:schemeClr val="accent1"/>
              </a:solidFill>
              <a:cs typeface="+mn-ea"/>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在加工表面粗糙度不同的表面时，粗糙度小的表面选用小的进给速度，粗糙度大的表面选用大些的进给速度，可变性很好，这点在普通车床很难做到。</a:t>
            </a:r>
            <a:endParaRPr lang="en-US" altLang="zh-CN" dirty="0">
              <a:solidFill>
                <a:srgbClr val="221E1F"/>
              </a:solidFill>
              <a:latin typeface="方正书宋"/>
            </a:endParaRPr>
          </a:p>
          <a:p>
            <a:pPr marL="0" indent="0" algn="just">
              <a:lnSpc>
                <a:spcPct val="130000"/>
              </a:lnSpc>
              <a:buClr>
                <a:schemeClr val="accent1"/>
              </a:buClr>
              <a:buSzPct val="95000"/>
              <a:buNone/>
            </a:pPr>
            <a:r>
              <a:rPr lang="en-US" altLang="zh-CN" b="1" dirty="0">
                <a:solidFill>
                  <a:schemeClr val="accent1"/>
                </a:solidFill>
                <a:cs typeface="+mn-ea"/>
              </a:rPr>
              <a:t>4. </a:t>
            </a:r>
            <a:r>
              <a:rPr lang="zh-CN" altLang="en-US" b="1" dirty="0">
                <a:solidFill>
                  <a:schemeClr val="accent1"/>
                </a:solidFill>
                <a:cs typeface="+mn-ea"/>
              </a:rPr>
              <a:t>轮廓形状复杂的工件</a:t>
            </a:r>
            <a:endParaRPr lang="en-US" altLang="zh-CN" b="1" dirty="0">
              <a:solidFill>
                <a:schemeClr val="accent1"/>
              </a:solidFill>
              <a:cs typeface="+mn-ea"/>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任意平面曲线都可以用直线或圆弧来逼近，数控车床具有圆弧插补功能，可以加工各种复杂轮廓的工件。</a:t>
            </a:r>
            <a:endParaRPr lang="en-US" altLang="zh-CN" sz="1800" b="0" i="0" u="none" strike="noStrike" baseline="0" dirty="0">
              <a:solidFill>
                <a:srgbClr val="221E1F"/>
              </a:solidFill>
              <a:latin typeface="方正书宋"/>
            </a:endParaRPr>
          </a:p>
        </p:txBody>
      </p:sp>
      <p:sp>
        <p:nvSpPr>
          <p:cNvPr id="2" name="标题 3">
            <a:extLst>
              <a:ext uri="{FF2B5EF4-FFF2-40B4-BE49-F238E27FC236}">
                <a16:creationId xmlns:a16="http://schemas.microsoft.com/office/drawing/2014/main" id="{BDB4795C-119C-483C-1250-B03B838CBD2D}"/>
              </a:ext>
            </a:extLst>
          </p:cNvPr>
          <p:cNvSpPr txBox="1">
            <a:spLocks/>
          </p:cNvSpPr>
          <p:nvPr/>
        </p:nvSpPr>
        <p:spPr>
          <a:xfrm>
            <a:off x="4287487" y="1105867"/>
            <a:ext cx="3617024"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五</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数控车床的适用性</a:t>
            </a:r>
          </a:p>
        </p:txBody>
      </p:sp>
    </p:spTree>
    <p:extLst>
      <p:ext uri="{BB962C8B-B14F-4D97-AF65-F5344CB8AC3E}">
        <p14:creationId xmlns:p14="http://schemas.microsoft.com/office/powerpoint/2010/main" val="34413609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96459" y="2948869"/>
            <a:ext cx="5419185" cy="480131"/>
          </a:xfrm>
        </p:spPr>
        <p:txBody>
          <a:bodyPr>
            <a:spAutoFit/>
          </a:bodyPr>
          <a:lstStyle/>
          <a:p>
            <a:r>
              <a:rPr lang="zh-CN" altLang="en-US" sz="2800" dirty="0">
                <a:latin typeface="+mn-lt"/>
                <a:ea typeface="+mn-ea"/>
                <a:cs typeface="+mn-ea"/>
                <a:sym typeface="+mn-lt"/>
              </a:rPr>
              <a:t>数控车床基本操作训练</a:t>
            </a:r>
          </a:p>
        </p:txBody>
      </p:sp>
      <p:sp>
        <p:nvSpPr>
          <p:cNvPr id="6" name="文本占位符 5"/>
          <p:cNvSpPr>
            <a:spLocks noGrp="1"/>
          </p:cNvSpPr>
          <p:nvPr>
            <p:ph type="body" idx="1"/>
          </p:nvPr>
        </p:nvSpPr>
        <p:spPr>
          <a:xfrm>
            <a:off x="2196459" y="3593749"/>
            <a:ext cx="6529529" cy="2796407"/>
          </a:xfrm>
        </p:spPr>
        <p:txBody>
          <a:bodyPr wrap="square">
            <a:spAutoFit/>
          </a:bodyPr>
          <a:lstStyle/>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2.1 </a:t>
            </a:r>
            <a:r>
              <a:rPr lang="zh-CN" altLang="en-US" sz="2400" b="1" dirty="0">
                <a:solidFill>
                  <a:schemeClr val="bg1">
                    <a:lumMod val="75000"/>
                  </a:schemeClr>
                </a:solidFill>
                <a:cs typeface="+mn-ea"/>
                <a:sym typeface="+mn-lt"/>
              </a:rPr>
              <a:t>数控车床认知</a:t>
            </a:r>
            <a:endParaRPr lang="en-US" altLang="zh-CN" sz="2400" b="1" dirty="0">
              <a:solidFill>
                <a:schemeClr val="bg1">
                  <a:lumMod val="75000"/>
                </a:schemeClr>
              </a:solidFill>
              <a:cs typeface="+mn-ea"/>
              <a:sym typeface="+mn-lt"/>
            </a:endParaRPr>
          </a:p>
          <a:p>
            <a:pPr lvl="0"/>
            <a:r>
              <a:rPr lang="zh-CN" altLang="en-US" sz="2400" b="1" dirty="0">
                <a:solidFill>
                  <a:srgbClr val="FF0000"/>
                </a:solidFill>
                <a:cs typeface="+mn-ea"/>
                <a:sym typeface="+mn-lt"/>
              </a:rPr>
              <a:t>任务</a:t>
            </a:r>
            <a:r>
              <a:rPr lang="en-US" altLang="zh-CN" sz="2400" b="1" dirty="0">
                <a:solidFill>
                  <a:srgbClr val="FF0000"/>
                </a:solidFill>
                <a:cs typeface="+mn-ea"/>
                <a:sym typeface="+mn-lt"/>
              </a:rPr>
              <a:t>2.2 FANUC 0i </a:t>
            </a:r>
            <a:r>
              <a:rPr lang="zh-CN" altLang="en-US" sz="2400" b="1" dirty="0">
                <a:solidFill>
                  <a:srgbClr val="FF0000"/>
                </a:solidFill>
                <a:cs typeface="+mn-ea"/>
                <a:sym typeface="+mn-lt"/>
              </a:rPr>
              <a:t>数控车床操作面板认知</a:t>
            </a:r>
            <a:endParaRPr lang="en-US" altLang="zh-CN" sz="2400" b="1" dirty="0">
              <a:solidFill>
                <a:srgbClr val="FF0000"/>
              </a:solidFill>
              <a:cs typeface="+mn-ea"/>
              <a:sym typeface="+mn-lt"/>
            </a:endParaRPr>
          </a:p>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2.3 </a:t>
            </a:r>
            <a:r>
              <a:rPr lang="zh-CN" altLang="en-US" sz="2400" b="1" dirty="0">
                <a:solidFill>
                  <a:schemeClr val="bg1">
                    <a:lumMod val="75000"/>
                  </a:schemeClr>
                </a:solidFill>
                <a:cs typeface="+mn-ea"/>
                <a:sym typeface="+mn-lt"/>
              </a:rPr>
              <a:t>华中数控车床操作面板认知</a:t>
            </a:r>
            <a:endParaRPr lang="en-US" altLang="zh-CN" sz="2400" b="1" dirty="0">
              <a:solidFill>
                <a:schemeClr val="bg1">
                  <a:lumMod val="75000"/>
                </a:schemeClr>
              </a:solidFill>
              <a:cs typeface="+mn-ea"/>
              <a:sym typeface="+mn-lt"/>
            </a:endParaRPr>
          </a:p>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2.4 FANUC 0i </a:t>
            </a:r>
            <a:r>
              <a:rPr lang="zh-CN" altLang="en-US" sz="2400" b="1" dirty="0">
                <a:solidFill>
                  <a:schemeClr val="bg1">
                    <a:lumMod val="75000"/>
                  </a:schemeClr>
                </a:solidFill>
                <a:cs typeface="+mn-ea"/>
                <a:sym typeface="+mn-lt"/>
              </a:rPr>
              <a:t>数控车床基本操作</a:t>
            </a:r>
            <a:endParaRPr lang="en-US" altLang="zh-CN" sz="2400" b="1" dirty="0">
              <a:solidFill>
                <a:schemeClr val="bg1">
                  <a:lumMod val="75000"/>
                </a:schemeClr>
              </a:solidFill>
              <a:cs typeface="+mn-ea"/>
              <a:sym typeface="+mn-lt"/>
            </a:endParaRPr>
          </a:p>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2.5 </a:t>
            </a:r>
            <a:r>
              <a:rPr lang="zh-CN" altLang="en-US" sz="2400" b="1" dirty="0">
                <a:solidFill>
                  <a:schemeClr val="bg1">
                    <a:lumMod val="75000"/>
                  </a:schemeClr>
                </a:solidFill>
                <a:cs typeface="+mn-ea"/>
                <a:sym typeface="+mn-lt"/>
              </a:rPr>
              <a:t>华中</a:t>
            </a:r>
            <a:r>
              <a:rPr lang="en-US" altLang="zh-CN" sz="2400" b="1" dirty="0">
                <a:solidFill>
                  <a:schemeClr val="bg1">
                    <a:lumMod val="75000"/>
                  </a:schemeClr>
                </a:solidFill>
                <a:cs typeface="+mn-ea"/>
                <a:sym typeface="+mn-lt"/>
              </a:rPr>
              <a:t>HNC-210A </a:t>
            </a:r>
            <a:r>
              <a:rPr lang="zh-CN" altLang="en-US" sz="2400" b="1" dirty="0">
                <a:solidFill>
                  <a:schemeClr val="bg1">
                    <a:lumMod val="75000"/>
                  </a:schemeClr>
                </a:solidFill>
                <a:cs typeface="+mn-ea"/>
                <a:sym typeface="+mn-lt"/>
              </a:rPr>
              <a:t>系统数控车床基本操作</a:t>
            </a: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2</a:t>
            </a:r>
          </a:p>
        </p:txBody>
      </p:sp>
    </p:spTree>
    <p:extLst>
      <p:ext uri="{BB962C8B-B14F-4D97-AF65-F5344CB8AC3E}">
        <p14:creationId xmlns:p14="http://schemas.microsoft.com/office/powerpoint/2010/main" val="40140244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F542A29B-1195-F671-AFD1-0E4442A1F985}"/>
              </a:ext>
            </a:extLst>
          </p:cNvPr>
          <p:cNvGrpSpPr/>
          <p:nvPr/>
        </p:nvGrpSpPr>
        <p:grpSpPr>
          <a:xfrm>
            <a:off x="468726" y="1585830"/>
            <a:ext cx="9195756" cy="3686339"/>
            <a:chOff x="626919" y="220537"/>
            <a:chExt cx="9195756" cy="3686339"/>
          </a:xfrm>
        </p:grpSpPr>
        <p:sp>
          <p:nvSpPr>
            <p:cNvPr id="10" name="矩形: 圆角 9">
              <a:extLst>
                <a:ext uri="{FF2B5EF4-FFF2-40B4-BE49-F238E27FC236}">
                  <a16:creationId xmlns:a16="http://schemas.microsoft.com/office/drawing/2014/main" id="{B54B0E26-1BAE-45D1-92FA-FBC5198E9CAF}"/>
                </a:ext>
              </a:extLst>
            </p:cNvPr>
            <p:cNvSpPr/>
            <p:nvPr/>
          </p:nvSpPr>
          <p:spPr>
            <a:xfrm>
              <a:off x="1199274" y="1564531"/>
              <a:ext cx="6120000" cy="984885"/>
            </a:xfrm>
            <a:prstGeom prst="roundRect">
              <a:avLst>
                <a:gd name="adj" fmla="val 40000"/>
              </a:avLst>
            </a:prstGeom>
            <a:solidFill>
              <a:schemeClr val="bg1"/>
            </a:solidFill>
            <a:ln>
              <a:noFill/>
            </a:ln>
            <a:effectLst>
              <a:outerShdw blurRad="254000" dist="127000" algn="ctr" rotWithShape="0">
                <a:schemeClr val="bg2">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solidFill>
                    <a:srgbClr val="00B0F0"/>
                  </a:solidFill>
                  <a:latin typeface="+mj-ea"/>
                  <a:ea typeface="+mj-ea"/>
                </a:rPr>
                <a:t>      车床操作面板</a:t>
              </a:r>
              <a:endParaRPr kumimoji="1" lang="en-US" altLang="zh-CN" sz="2800" b="1" dirty="0">
                <a:solidFill>
                  <a:srgbClr val="00B0F0"/>
                </a:solidFill>
                <a:latin typeface="+mj-ea"/>
                <a:ea typeface="+mj-ea"/>
              </a:endParaRPr>
            </a:p>
          </p:txBody>
        </p:sp>
        <p:sp>
          <p:nvSpPr>
            <p:cNvPr id="11" name="矩形: 对角圆角 10">
              <a:extLst>
                <a:ext uri="{FF2B5EF4-FFF2-40B4-BE49-F238E27FC236}">
                  <a16:creationId xmlns:a16="http://schemas.microsoft.com/office/drawing/2014/main" id="{EC142E95-AE80-4E21-BD0B-7762E7DAD9BA}"/>
                </a:ext>
              </a:extLst>
            </p:cNvPr>
            <p:cNvSpPr/>
            <p:nvPr/>
          </p:nvSpPr>
          <p:spPr>
            <a:xfrm flipH="1">
              <a:off x="626919" y="1564531"/>
              <a:ext cx="1344539" cy="998351"/>
            </a:xfrm>
            <a:prstGeom prst="round2DiagRect">
              <a:avLst>
                <a:gd name="adj1" fmla="val 40000"/>
                <a:gd name="adj2" fmla="val 0"/>
              </a:avLst>
            </a:prstGeom>
            <a:gradFill flip="none" rotWithShape="1">
              <a:gsLst>
                <a:gs pos="100000">
                  <a:srgbClr val="00B0F0"/>
                </a:gs>
                <a:gs pos="18000">
                  <a:srgbClr val="ADD5ED"/>
                </a:gs>
              </a:gsLst>
              <a:lin ang="5400000" scaled="1"/>
              <a:tileRect/>
            </a:gradFill>
            <a:ln>
              <a:noFill/>
            </a:ln>
            <a:effectLst>
              <a:outerShdw blurRad="254000" dist="127000" algn="ctr"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Arial" panose="020B0604020202020204" pitchFamily="34" charset="0"/>
                  <a:ea typeface="微软雅黑" panose="020B0503020204020204" pitchFamily="34" charset="-122"/>
                </a:rPr>
                <a:t>二</a:t>
              </a:r>
              <a:r>
                <a:rPr lang="en-US" altLang="zh-CN" sz="3200" dirty="0">
                  <a:latin typeface="Arial" panose="020B0604020202020204" pitchFamily="34" charset="0"/>
                  <a:ea typeface="微软雅黑" panose="020B0503020204020204" pitchFamily="34" charset="-122"/>
                </a:rPr>
                <a:t>.</a:t>
              </a:r>
              <a:endParaRPr lang="zh-CN" altLang="en-US" sz="3200" dirty="0">
                <a:latin typeface="Arial" panose="020B0604020202020204" pitchFamily="34" charset="0"/>
                <a:ea typeface="微软雅黑" panose="020B0503020204020204" pitchFamily="34" charset="-122"/>
              </a:endParaRPr>
            </a:p>
          </p:txBody>
        </p:sp>
        <p:sp>
          <p:nvSpPr>
            <p:cNvPr id="24" name="矩形: 圆角 23">
              <a:extLst>
                <a:ext uri="{FF2B5EF4-FFF2-40B4-BE49-F238E27FC236}">
                  <a16:creationId xmlns:a16="http://schemas.microsoft.com/office/drawing/2014/main" id="{D00715E0-9ADE-406F-B6D5-C0AE91B58F0E}"/>
                </a:ext>
              </a:extLst>
            </p:cNvPr>
            <p:cNvSpPr/>
            <p:nvPr/>
          </p:nvSpPr>
          <p:spPr>
            <a:xfrm>
              <a:off x="3702675" y="220537"/>
              <a:ext cx="6120000" cy="984885"/>
            </a:xfrm>
            <a:prstGeom prst="roundRect">
              <a:avLst>
                <a:gd name="adj" fmla="val 40000"/>
              </a:avLst>
            </a:prstGeom>
            <a:solidFill>
              <a:schemeClr val="bg1"/>
            </a:solidFill>
            <a:ln>
              <a:noFill/>
            </a:ln>
            <a:effectLst>
              <a:outerShdw blurRad="254000" dist="127000" algn="ctr" rotWithShape="0">
                <a:schemeClr val="bg2">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b="1" dirty="0">
                  <a:solidFill>
                    <a:srgbClr val="00B0F0"/>
                  </a:solidFill>
                  <a:latin typeface="+mj-ea"/>
                  <a:ea typeface="+mj-ea"/>
                </a:rPr>
                <a:t>CRT/MDI </a:t>
              </a:r>
              <a:r>
                <a:rPr kumimoji="1" lang="zh-CN" altLang="en-US" sz="2800" b="1" dirty="0">
                  <a:solidFill>
                    <a:srgbClr val="00B0F0"/>
                  </a:solidFill>
                  <a:latin typeface="+mj-ea"/>
                  <a:ea typeface="+mj-ea"/>
                </a:rPr>
                <a:t>操作面板</a:t>
              </a:r>
              <a:endParaRPr kumimoji="1" lang="en-US" altLang="zh-CN" sz="2800" b="1" dirty="0">
                <a:solidFill>
                  <a:srgbClr val="00B0F0"/>
                </a:solidFill>
                <a:latin typeface="+mj-ea"/>
                <a:ea typeface="+mj-ea"/>
              </a:endParaRPr>
            </a:p>
          </p:txBody>
        </p:sp>
        <p:sp>
          <p:nvSpPr>
            <p:cNvPr id="25" name="矩形: 对角圆角 24">
              <a:extLst>
                <a:ext uri="{FF2B5EF4-FFF2-40B4-BE49-F238E27FC236}">
                  <a16:creationId xmlns:a16="http://schemas.microsoft.com/office/drawing/2014/main" id="{8D35B8CD-2CD2-4E0F-9B48-527AB4463664}"/>
                </a:ext>
              </a:extLst>
            </p:cNvPr>
            <p:cNvSpPr/>
            <p:nvPr/>
          </p:nvSpPr>
          <p:spPr>
            <a:xfrm flipH="1">
              <a:off x="3130319" y="220537"/>
              <a:ext cx="1344539" cy="998351"/>
            </a:xfrm>
            <a:prstGeom prst="round2DiagRect">
              <a:avLst>
                <a:gd name="adj1" fmla="val 40000"/>
                <a:gd name="adj2" fmla="val 0"/>
              </a:avLst>
            </a:prstGeom>
            <a:gradFill flip="none" rotWithShape="1">
              <a:gsLst>
                <a:gs pos="100000">
                  <a:srgbClr val="00B0F0"/>
                </a:gs>
                <a:gs pos="18000">
                  <a:srgbClr val="ADD5ED"/>
                </a:gs>
              </a:gsLst>
              <a:lin ang="5400000" scaled="1"/>
              <a:tileRect/>
            </a:gradFill>
            <a:ln>
              <a:noFill/>
            </a:ln>
            <a:effectLst>
              <a:outerShdw blurRad="254000" dist="127000" algn="ctr"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Arial" panose="020B0604020202020204" pitchFamily="34" charset="0"/>
                  <a:ea typeface="微软雅黑" panose="020B0503020204020204" pitchFamily="34" charset="-122"/>
                </a:rPr>
                <a:t>一</a:t>
              </a:r>
              <a:r>
                <a:rPr lang="en-US" altLang="zh-CN" sz="3200" dirty="0">
                  <a:latin typeface="Arial" panose="020B0604020202020204" pitchFamily="34" charset="0"/>
                  <a:ea typeface="微软雅黑" panose="020B0503020204020204" pitchFamily="34" charset="-122"/>
                </a:rPr>
                <a:t>.</a:t>
              </a:r>
              <a:endParaRPr lang="zh-CN" altLang="en-US" sz="3200" dirty="0">
                <a:latin typeface="Arial" panose="020B0604020202020204" pitchFamily="34" charset="0"/>
                <a:ea typeface="微软雅黑" panose="020B0503020204020204" pitchFamily="34" charset="-122"/>
              </a:endParaRPr>
            </a:p>
          </p:txBody>
        </p:sp>
        <p:sp>
          <p:nvSpPr>
            <p:cNvPr id="27" name="矩形: 圆角 26">
              <a:extLst>
                <a:ext uri="{FF2B5EF4-FFF2-40B4-BE49-F238E27FC236}">
                  <a16:creationId xmlns:a16="http://schemas.microsoft.com/office/drawing/2014/main" id="{27A5F708-0A18-4012-B84D-3B02BDE9BF62}"/>
                </a:ext>
              </a:extLst>
            </p:cNvPr>
            <p:cNvSpPr/>
            <p:nvPr/>
          </p:nvSpPr>
          <p:spPr>
            <a:xfrm>
              <a:off x="3702675" y="2908525"/>
              <a:ext cx="6120000" cy="984885"/>
            </a:xfrm>
            <a:prstGeom prst="roundRect">
              <a:avLst>
                <a:gd name="adj" fmla="val 40000"/>
              </a:avLst>
            </a:prstGeom>
            <a:solidFill>
              <a:schemeClr val="bg1"/>
            </a:solidFill>
            <a:ln>
              <a:noFill/>
            </a:ln>
            <a:effectLst>
              <a:outerShdw blurRad="254000" dist="127000" algn="ctr" rotWithShape="0">
                <a:schemeClr val="bg2">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solidFill>
                    <a:srgbClr val="00B0F0"/>
                  </a:solidFill>
                  <a:latin typeface="+mj-ea"/>
                  <a:ea typeface="+mj-ea"/>
                </a:rPr>
                <a:t>手轮面板</a:t>
              </a:r>
              <a:endParaRPr kumimoji="1" lang="en-US" altLang="zh-CN" sz="2800" dirty="0">
                <a:solidFill>
                  <a:schemeClr val="tx1"/>
                </a:solidFill>
                <a:latin typeface="Arial" panose="020B0604020202020204" pitchFamily="34" charset="0"/>
                <a:ea typeface="微软雅黑" panose="020B0503020204020204" pitchFamily="34" charset="-122"/>
              </a:endParaRPr>
            </a:p>
          </p:txBody>
        </p:sp>
        <p:sp>
          <p:nvSpPr>
            <p:cNvPr id="28" name="矩形: 对角圆角 27">
              <a:extLst>
                <a:ext uri="{FF2B5EF4-FFF2-40B4-BE49-F238E27FC236}">
                  <a16:creationId xmlns:a16="http://schemas.microsoft.com/office/drawing/2014/main" id="{CB1061D6-0EC8-4967-BC14-9A514A4C94B7}"/>
                </a:ext>
              </a:extLst>
            </p:cNvPr>
            <p:cNvSpPr/>
            <p:nvPr/>
          </p:nvSpPr>
          <p:spPr>
            <a:xfrm flipH="1">
              <a:off x="3130319" y="2908525"/>
              <a:ext cx="1344539" cy="998351"/>
            </a:xfrm>
            <a:prstGeom prst="round2DiagRect">
              <a:avLst>
                <a:gd name="adj1" fmla="val 40000"/>
                <a:gd name="adj2" fmla="val 0"/>
              </a:avLst>
            </a:prstGeom>
            <a:gradFill flip="none" rotWithShape="1">
              <a:gsLst>
                <a:gs pos="100000">
                  <a:srgbClr val="00B0F0"/>
                </a:gs>
                <a:gs pos="18000">
                  <a:srgbClr val="ADD5ED"/>
                </a:gs>
              </a:gsLst>
              <a:lin ang="8100000" scaled="1"/>
              <a:tileRect/>
            </a:gradFill>
            <a:ln>
              <a:noFill/>
            </a:ln>
            <a:effectLst>
              <a:outerShdw blurRad="254000" dist="127000" algn="ctr"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Arial" panose="020B0604020202020204" pitchFamily="34" charset="0"/>
                  <a:ea typeface="微软雅黑" panose="020B0503020204020204" pitchFamily="34" charset="-122"/>
                </a:rPr>
                <a:t>三</a:t>
              </a:r>
              <a:r>
                <a:rPr lang="en-US" altLang="zh-CN" sz="3200" dirty="0">
                  <a:latin typeface="Arial" panose="020B0604020202020204" pitchFamily="34" charset="0"/>
                  <a:ea typeface="微软雅黑" panose="020B0503020204020204" pitchFamily="34" charset="-122"/>
                </a:rPr>
                <a:t>.</a:t>
              </a:r>
              <a:endParaRPr lang="zh-CN" altLang="en-US" sz="3200" dirty="0">
                <a:latin typeface="Arial" panose="020B0604020202020204" pitchFamily="34" charset="0"/>
                <a:ea typeface="微软雅黑" panose="020B0503020204020204" pitchFamily="34" charset="-122"/>
              </a:endParaRPr>
            </a:p>
          </p:txBody>
        </p:sp>
      </p:grpSp>
      <p:sp>
        <p:nvSpPr>
          <p:cNvPr id="29" name="矩形 28">
            <a:extLst>
              <a:ext uri="{FF2B5EF4-FFF2-40B4-BE49-F238E27FC236}">
                <a16:creationId xmlns:a16="http://schemas.microsoft.com/office/drawing/2014/main" id="{DCBCB0EC-2F85-D947-BFB7-8AEF9D23005F}"/>
              </a:ext>
            </a:extLst>
          </p:cNvPr>
          <p:cNvSpPr/>
          <p:nvPr/>
        </p:nvSpPr>
        <p:spPr>
          <a:xfrm rot="5400000">
            <a:off x="9306000" y="2476617"/>
            <a:ext cx="3593408" cy="19389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7200" b="1" dirty="0">
                <a:solidFill>
                  <a:srgbClr val="ADD5ED"/>
                </a:solidFill>
                <a:latin typeface="Arial" panose="020B0604020202020204" pitchFamily="34" charset="0"/>
                <a:ea typeface="微软雅黑" panose="020B0503020204020204" pitchFamily="34" charset="-122"/>
              </a:rPr>
              <a:t>目录</a:t>
            </a:r>
            <a:endParaRPr kumimoji="1" lang="en-US" altLang="zh-CN" sz="7200" b="1" dirty="0">
              <a:solidFill>
                <a:srgbClr val="ADD5ED"/>
              </a:solidFill>
              <a:latin typeface="Arial" panose="020B0604020202020204" pitchFamily="34" charset="0"/>
              <a:ea typeface="微软雅黑" panose="020B0503020204020204" pitchFamily="34" charset="-122"/>
            </a:endParaRPr>
          </a:p>
          <a:p>
            <a:r>
              <a:rPr kumimoji="1" lang="en-US" altLang="zh-CN" sz="4800" b="1" i="1" dirty="0">
                <a:solidFill>
                  <a:srgbClr val="ADD5ED"/>
                </a:solidFill>
                <a:latin typeface="Arial" panose="020B0604020202020204" pitchFamily="34" charset="0"/>
                <a:ea typeface="微软雅黑" panose="020B0503020204020204" pitchFamily="34" charset="-122"/>
              </a:rPr>
              <a:t>CONTENTS</a:t>
            </a:r>
          </a:p>
        </p:txBody>
      </p:sp>
    </p:spTree>
    <p:extLst>
      <p:ext uri="{BB962C8B-B14F-4D97-AF65-F5344CB8AC3E}">
        <p14:creationId xmlns:p14="http://schemas.microsoft.com/office/powerpoint/2010/main" val="16187424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2717280" y="303129"/>
            <a:ext cx="7007087" cy="53357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2.2 FANUC 0i </a:t>
            </a:r>
            <a:r>
              <a:rPr lang="zh-CN" altLang="en-US" sz="2800" dirty="0">
                <a:latin typeface="+mj-ea"/>
                <a:cs typeface="+mn-ea"/>
                <a:sym typeface="+mn-lt"/>
              </a:rPr>
              <a:t>数控车床操作面板认知</a:t>
            </a:r>
          </a:p>
        </p:txBody>
      </p:sp>
      <p:sp>
        <p:nvSpPr>
          <p:cNvPr id="6" name="标题 3">
            <a:extLst>
              <a:ext uri="{FF2B5EF4-FFF2-40B4-BE49-F238E27FC236}">
                <a16:creationId xmlns:a16="http://schemas.microsoft.com/office/drawing/2014/main" id="{61EBA3CB-FD35-3DC2-870A-909102CB65B4}"/>
              </a:ext>
            </a:extLst>
          </p:cNvPr>
          <p:cNvSpPr txBox="1">
            <a:spLocks/>
          </p:cNvSpPr>
          <p:nvPr/>
        </p:nvSpPr>
        <p:spPr>
          <a:xfrm>
            <a:off x="4334249" y="1132014"/>
            <a:ext cx="37731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CRT/MDI </a:t>
            </a:r>
            <a:r>
              <a:rPr lang="zh-CN" altLang="en-US" sz="2400" dirty="0">
                <a:solidFill>
                  <a:schemeClr val="accent1"/>
                </a:solidFill>
                <a:latin typeface="Arial" panose="020B0604020202020204" pitchFamily="34" charset="0"/>
                <a:ea typeface="微软雅黑" panose="020B0503020204020204" pitchFamily="34" charset="-122"/>
              </a:rPr>
              <a:t>操作面板</a:t>
            </a:r>
          </a:p>
        </p:txBody>
      </p:sp>
      <p:pic>
        <p:nvPicPr>
          <p:cNvPr id="4" name="图片 3">
            <a:extLst>
              <a:ext uri="{FF2B5EF4-FFF2-40B4-BE49-F238E27FC236}">
                <a16:creationId xmlns:a16="http://schemas.microsoft.com/office/drawing/2014/main" id="{199814DA-F8B6-4F94-CDEB-34CC366E152B}"/>
              </a:ext>
            </a:extLst>
          </p:cNvPr>
          <p:cNvPicPr>
            <a:picLocks noChangeAspect="1"/>
          </p:cNvPicPr>
          <p:nvPr/>
        </p:nvPicPr>
        <p:blipFill>
          <a:blip r:embed="rId3"/>
          <a:stretch>
            <a:fillRect/>
          </a:stretch>
        </p:blipFill>
        <p:spPr>
          <a:xfrm>
            <a:off x="735496" y="1810526"/>
            <a:ext cx="3963568" cy="4628426"/>
          </a:xfrm>
          <a:prstGeom prst="rect">
            <a:avLst/>
          </a:prstGeom>
        </p:spPr>
      </p:pic>
      <p:pic>
        <p:nvPicPr>
          <p:cNvPr id="8" name="图片 7">
            <a:extLst>
              <a:ext uri="{FF2B5EF4-FFF2-40B4-BE49-F238E27FC236}">
                <a16:creationId xmlns:a16="http://schemas.microsoft.com/office/drawing/2014/main" id="{D2B32524-677C-B0A7-2536-AB227B1F4E57}"/>
              </a:ext>
            </a:extLst>
          </p:cNvPr>
          <p:cNvPicPr>
            <a:picLocks noChangeAspect="1"/>
          </p:cNvPicPr>
          <p:nvPr/>
        </p:nvPicPr>
        <p:blipFill>
          <a:blip r:embed="rId4"/>
          <a:stretch>
            <a:fillRect/>
          </a:stretch>
        </p:blipFill>
        <p:spPr>
          <a:xfrm>
            <a:off x="5552242" y="2476627"/>
            <a:ext cx="6182296" cy="3296224"/>
          </a:xfrm>
          <a:prstGeom prst="rect">
            <a:avLst/>
          </a:prstGeom>
        </p:spPr>
      </p:pic>
      <p:sp>
        <p:nvSpPr>
          <p:cNvPr id="9" name="矩形 8">
            <a:extLst>
              <a:ext uri="{FF2B5EF4-FFF2-40B4-BE49-F238E27FC236}">
                <a16:creationId xmlns:a16="http://schemas.microsoft.com/office/drawing/2014/main" id="{42B8FE25-FE6A-8488-8923-CBD2C5399410}"/>
              </a:ext>
            </a:extLst>
          </p:cNvPr>
          <p:cNvSpPr/>
          <p:nvPr/>
        </p:nvSpPr>
        <p:spPr>
          <a:xfrm>
            <a:off x="616227" y="1664229"/>
            <a:ext cx="4202106" cy="2276166"/>
          </a:xfrm>
          <a:prstGeom prst="rect">
            <a:avLst/>
          </a:prstGeom>
          <a:noFill/>
          <a:ln w="47625">
            <a:solidFill>
              <a:srgbClr val="ADD5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id="{6ECE267F-08C8-A6C5-CA62-6EC7A83D8CD5}"/>
              </a:ext>
            </a:extLst>
          </p:cNvPr>
          <p:cNvSpPr/>
          <p:nvPr/>
        </p:nvSpPr>
        <p:spPr>
          <a:xfrm>
            <a:off x="4813161" y="1888759"/>
            <a:ext cx="5905639" cy="807047"/>
          </a:xfrm>
          <a:custGeom>
            <a:avLst/>
            <a:gdLst/>
            <a:ahLst/>
            <a:cxnLst>
              <a:cxn ang="0">
                <a:pos x="wd2" y="hd2"/>
              </a:cxn>
              <a:cxn ang="5400000">
                <a:pos x="wd2" y="hd2"/>
              </a:cxn>
              <a:cxn ang="10800000">
                <a:pos x="wd2" y="hd2"/>
              </a:cxn>
              <a:cxn ang="16200000">
                <a:pos x="wd2" y="hd2"/>
              </a:cxn>
            </a:cxnLst>
            <a:rect l="0" t="0" r="r" b="b"/>
            <a:pathLst>
              <a:path w="21600" h="17738" extrusionOk="0">
                <a:moveTo>
                  <a:pt x="21600" y="3057"/>
                </a:moveTo>
                <a:cubicBezTo>
                  <a:pt x="14287" y="-3862"/>
                  <a:pt x="6268" y="1148"/>
                  <a:pt x="561" y="16202"/>
                </a:cubicBezTo>
                <a:cubicBezTo>
                  <a:pt x="371" y="16704"/>
                  <a:pt x="184" y="17216"/>
                  <a:pt x="0" y="17738"/>
                </a:cubicBezTo>
              </a:path>
            </a:pathLst>
          </a:custGeom>
          <a:ln w="53975" cap="rnd" cmpd="sng">
            <a:solidFill>
              <a:srgbClr val="ADD5ED"/>
            </a:solidFill>
            <a:prstDash val="sysDot"/>
          </a:ln>
        </p:spPr>
        <p:txBody>
          <a:bodyPr wrap="square" lIns="91440" tIns="45720" rIns="91440" bIns="45720" anchor="ctr">
            <a:normAutofit/>
          </a:bodyPr>
          <a:lstStyle>
            <a:defPPr marL="0" marR="0" indent="0" algn="l" defTabSz="3429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defRPr>
            </a:defPPr>
            <a:lvl1pPr marL="0" marR="0" indent="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1pPr>
            <a:lvl2pPr marL="0" marR="0" indent="8572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2pPr>
            <a:lvl3pPr marL="0" marR="0" indent="17145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3pPr>
            <a:lvl4pPr marL="0" marR="0" indent="25717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4pPr>
            <a:lvl5pPr marL="0" marR="0" indent="34290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5pPr>
            <a:lvl6pPr marL="0" marR="0" indent="42862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6pPr>
            <a:lvl7pPr marL="0" marR="0" indent="51435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7pPr>
            <a:lvl8pPr marL="0" marR="0" indent="600075"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8pPr>
            <a:lvl9pPr marL="0" marR="0" indent="685800" algn="ctr" defTabSz="309563" rtl="0" fontAlgn="auto" latinLnBrk="0" hangingPunct="0">
              <a:lnSpc>
                <a:spcPct val="100000"/>
              </a:lnSpc>
              <a:spcBef>
                <a:spcPts val="0"/>
              </a:spcBef>
              <a:spcAft>
                <a:spcPts val="0"/>
              </a:spcAft>
              <a:buClrTx/>
              <a:buSzTx/>
              <a:buFontTx/>
              <a:buNone/>
              <a:tabLst/>
              <a:defRPr kumimoji="0" sz="1875" b="0" i="0" u="none" strike="noStrike" cap="none" spc="0" normalizeH="0" baseline="0">
                <a:ln>
                  <a:noFill/>
                </a:ln>
                <a:solidFill>
                  <a:srgbClr val="000000"/>
                </a:solidFill>
                <a:effectLst/>
                <a:uFillTx/>
              </a:defRPr>
            </a:lvl9pPr>
          </a:lstStyle>
          <a:p>
            <a:pPr>
              <a:defRPr sz="3200"/>
            </a:pPr>
            <a:endParaRPr sz="1200"/>
          </a:p>
        </p:txBody>
      </p:sp>
    </p:spTree>
    <p:extLst>
      <p:ext uri="{BB962C8B-B14F-4D97-AF65-F5344CB8AC3E}">
        <p14:creationId xmlns:p14="http://schemas.microsoft.com/office/powerpoint/2010/main" val="37484315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96459" y="2948869"/>
            <a:ext cx="5419185" cy="480131"/>
          </a:xfrm>
        </p:spPr>
        <p:txBody>
          <a:bodyPr>
            <a:spAutoFit/>
          </a:bodyPr>
          <a:lstStyle/>
          <a:p>
            <a:r>
              <a:rPr lang="zh-CN" altLang="en-US" sz="2800" dirty="0">
                <a:latin typeface="+mn-lt"/>
                <a:ea typeface="+mn-ea"/>
                <a:cs typeface="+mn-ea"/>
                <a:sym typeface="+mn-lt"/>
              </a:rPr>
              <a:t>数控车床基本操作训练</a:t>
            </a:r>
          </a:p>
        </p:txBody>
      </p:sp>
      <p:sp>
        <p:nvSpPr>
          <p:cNvPr id="6" name="文本占位符 5"/>
          <p:cNvSpPr>
            <a:spLocks noGrp="1"/>
          </p:cNvSpPr>
          <p:nvPr>
            <p:ph type="body" idx="1"/>
          </p:nvPr>
        </p:nvSpPr>
        <p:spPr>
          <a:xfrm>
            <a:off x="2196459" y="3593749"/>
            <a:ext cx="6529529" cy="2796407"/>
          </a:xfrm>
        </p:spPr>
        <p:txBody>
          <a:bodyPr wrap="square">
            <a:spAutoFit/>
          </a:bodyPr>
          <a:lstStyle/>
          <a:p>
            <a:pPr lvl="0"/>
            <a:r>
              <a:rPr lang="zh-CN" altLang="en-US" sz="2400" b="1" dirty="0">
                <a:cs typeface="+mn-ea"/>
                <a:sym typeface="+mn-lt"/>
              </a:rPr>
              <a:t>任务</a:t>
            </a:r>
            <a:r>
              <a:rPr lang="en-US" altLang="zh-CN" sz="2400" b="1" dirty="0">
                <a:cs typeface="+mn-ea"/>
                <a:sym typeface="+mn-lt"/>
              </a:rPr>
              <a:t>2.1 </a:t>
            </a:r>
            <a:r>
              <a:rPr lang="zh-CN" altLang="en-US" sz="2400" b="1" dirty="0">
                <a:cs typeface="+mn-ea"/>
                <a:sym typeface="+mn-lt"/>
              </a:rPr>
              <a:t>数控车床认知</a:t>
            </a:r>
            <a:endParaRPr lang="en-US" altLang="zh-CN" sz="2400" b="1" dirty="0">
              <a:cs typeface="+mn-ea"/>
              <a:sym typeface="+mn-lt"/>
            </a:endParaRPr>
          </a:p>
          <a:p>
            <a:pPr lvl="0"/>
            <a:r>
              <a:rPr lang="zh-CN" altLang="en-US" sz="2400" b="1" dirty="0">
                <a:cs typeface="+mn-ea"/>
                <a:sym typeface="+mn-lt"/>
              </a:rPr>
              <a:t>任务</a:t>
            </a:r>
            <a:r>
              <a:rPr lang="en-US" altLang="zh-CN" sz="2400" b="1" dirty="0">
                <a:cs typeface="+mn-ea"/>
                <a:sym typeface="+mn-lt"/>
              </a:rPr>
              <a:t>2.2 FANUC 0i </a:t>
            </a:r>
            <a:r>
              <a:rPr lang="zh-CN" altLang="en-US" sz="2400" b="1" dirty="0">
                <a:cs typeface="+mn-ea"/>
                <a:sym typeface="+mn-lt"/>
              </a:rPr>
              <a:t>数控车床操作面板认知</a:t>
            </a:r>
            <a:endParaRPr lang="en-US" altLang="zh-CN" sz="2400" b="1" dirty="0">
              <a:cs typeface="+mn-ea"/>
              <a:sym typeface="+mn-lt"/>
            </a:endParaRPr>
          </a:p>
          <a:p>
            <a:pPr lvl="0"/>
            <a:r>
              <a:rPr lang="zh-CN" altLang="en-US" sz="2400" b="1" dirty="0">
                <a:cs typeface="+mn-ea"/>
                <a:sym typeface="+mn-lt"/>
              </a:rPr>
              <a:t>任务</a:t>
            </a:r>
            <a:r>
              <a:rPr lang="en-US" altLang="zh-CN" sz="2400" b="1" dirty="0">
                <a:cs typeface="+mn-ea"/>
                <a:sym typeface="+mn-lt"/>
              </a:rPr>
              <a:t>2.3 </a:t>
            </a:r>
            <a:r>
              <a:rPr lang="zh-CN" altLang="en-US" sz="2400" b="1" dirty="0">
                <a:cs typeface="+mn-ea"/>
                <a:sym typeface="+mn-lt"/>
              </a:rPr>
              <a:t>华中数控车床操作面板认知</a:t>
            </a:r>
            <a:endParaRPr lang="en-US" altLang="zh-CN" sz="2400" b="1" dirty="0">
              <a:cs typeface="+mn-ea"/>
              <a:sym typeface="+mn-lt"/>
            </a:endParaRPr>
          </a:p>
          <a:p>
            <a:pPr lvl="0"/>
            <a:r>
              <a:rPr lang="zh-CN" altLang="en-US" sz="2400" b="1" dirty="0">
                <a:cs typeface="+mn-ea"/>
                <a:sym typeface="+mn-lt"/>
              </a:rPr>
              <a:t>任务</a:t>
            </a:r>
            <a:r>
              <a:rPr lang="en-US" altLang="zh-CN" sz="2400" b="1" dirty="0">
                <a:cs typeface="+mn-ea"/>
                <a:sym typeface="+mn-lt"/>
              </a:rPr>
              <a:t>2.4 FANUC 0i </a:t>
            </a:r>
            <a:r>
              <a:rPr lang="zh-CN" altLang="en-US" sz="2400" b="1" dirty="0">
                <a:cs typeface="+mn-ea"/>
                <a:sym typeface="+mn-lt"/>
              </a:rPr>
              <a:t>数控车床基本操作</a:t>
            </a:r>
            <a:endParaRPr lang="en-US" altLang="zh-CN" sz="2400" b="1" dirty="0">
              <a:cs typeface="+mn-ea"/>
              <a:sym typeface="+mn-lt"/>
            </a:endParaRPr>
          </a:p>
          <a:p>
            <a:pPr lvl="0"/>
            <a:r>
              <a:rPr lang="zh-CN" altLang="en-US" sz="2400" b="1" dirty="0">
                <a:cs typeface="+mn-ea"/>
                <a:sym typeface="+mn-lt"/>
              </a:rPr>
              <a:t>任务</a:t>
            </a:r>
            <a:r>
              <a:rPr lang="en-US" altLang="zh-CN" sz="2400" b="1" dirty="0">
                <a:cs typeface="+mn-ea"/>
                <a:sym typeface="+mn-lt"/>
              </a:rPr>
              <a:t>2.5 </a:t>
            </a:r>
            <a:r>
              <a:rPr lang="zh-CN" altLang="en-US" sz="2400" b="1" dirty="0">
                <a:cs typeface="+mn-ea"/>
                <a:sym typeface="+mn-lt"/>
              </a:rPr>
              <a:t>华中</a:t>
            </a:r>
            <a:r>
              <a:rPr lang="en-US" altLang="zh-CN" sz="2400" b="1" dirty="0">
                <a:cs typeface="+mn-ea"/>
                <a:sym typeface="+mn-lt"/>
              </a:rPr>
              <a:t>HNC-210A </a:t>
            </a:r>
            <a:r>
              <a:rPr lang="zh-CN" altLang="en-US" sz="2400" b="1" dirty="0">
                <a:cs typeface="+mn-ea"/>
                <a:sym typeface="+mn-lt"/>
              </a:rPr>
              <a:t>系统数控车床基本操作</a:t>
            </a: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2</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2717280" y="303129"/>
            <a:ext cx="7007087" cy="53357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2.2 FANUC 0i </a:t>
            </a:r>
            <a:r>
              <a:rPr lang="zh-CN" altLang="en-US" sz="2800" dirty="0">
                <a:latin typeface="+mj-ea"/>
                <a:cs typeface="+mn-ea"/>
                <a:sym typeface="+mn-lt"/>
              </a:rPr>
              <a:t>数控车床操作面板认知</a:t>
            </a:r>
          </a:p>
        </p:txBody>
      </p:sp>
      <p:graphicFrame>
        <p:nvGraphicFramePr>
          <p:cNvPr id="3" name="表格 2">
            <a:extLst>
              <a:ext uri="{FF2B5EF4-FFF2-40B4-BE49-F238E27FC236}">
                <a16:creationId xmlns:a16="http://schemas.microsoft.com/office/drawing/2014/main" id="{BD56D543-454D-8F75-ED83-FEC17FEA265E}"/>
              </a:ext>
            </a:extLst>
          </p:cNvPr>
          <p:cNvGraphicFramePr>
            <a:graphicFrameLocks noGrp="1"/>
          </p:cNvGraphicFramePr>
          <p:nvPr>
            <p:extLst>
              <p:ext uri="{D42A27DB-BD31-4B8C-83A1-F6EECF244321}">
                <p14:modId xmlns:p14="http://schemas.microsoft.com/office/powerpoint/2010/main" val="2984294785"/>
              </p:ext>
            </p:extLst>
          </p:nvPr>
        </p:nvGraphicFramePr>
        <p:xfrm>
          <a:off x="1320800" y="1664229"/>
          <a:ext cx="9773920" cy="4546600"/>
        </p:xfrm>
        <a:graphic>
          <a:graphicData uri="http://schemas.openxmlformats.org/drawingml/2006/table">
            <a:tbl>
              <a:tblPr firstRow="1" bandRow="1">
                <a:tableStyleId>{5C22544A-7EE6-4342-B048-85BDC9FD1C3A}</a:tableStyleId>
              </a:tblPr>
              <a:tblGrid>
                <a:gridCol w="2123440">
                  <a:extLst>
                    <a:ext uri="{9D8B030D-6E8A-4147-A177-3AD203B41FA5}">
                      <a16:colId xmlns:a16="http://schemas.microsoft.com/office/drawing/2014/main" val="566581513"/>
                    </a:ext>
                  </a:extLst>
                </a:gridCol>
                <a:gridCol w="7650480">
                  <a:extLst>
                    <a:ext uri="{9D8B030D-6E8A-4147-A177-3AD203B41FA5}">
                      <a16:colId xmlns:a16="http://schemas.microsoft.com/office/drawing/2014/main" val="137435448"/>
                    </a:ext>
                  </a:extLst>
                </a:gridCol>
              </a:tblGrid>
              <a:tr h="370840">
                <a:tc>
                  <a:txBody>
                    <a:bodyPr/>
                    <a:lstStyle/>
                    <a:p>
                      <a:pPr algn="ctr"/>
                      <a:r>
                        <a:rPr lang="zh-CN" altLang="en-US" dirty="0"/>
                        <a:t>名称</a:t>
                      </a:r>
                    </a:p>
                  </a:txBody>
                  <a:tcPr/>
                </a:tc>
                <a:tc>
                  <a:txBody>
                    <a:bodyPr/>
                    <a:lstStyle/>
                    <a:p>
                      <a:pPr algn="ctr"/>
                      <a:r>
                        <a:rPr lang="zh-CN" altLang="en-US" dirty="0"/>
                        <a:t>功能说明</a:t>
                      </a:r>
                    </a:p>
                  </a:txBody>
                  <a:tcPr/>
                </a:tc>
                <a:extLst>
                  <a:ext uri="{0D108BD9-81ED-4DB2-BD59-A6C34878D82A}">
                    <a16:rowId xmlns:a16="http://schemas.microsoft.com/office/drawing/2014/main" val="2873821538"/>
                  </a:ext>
                </a:extLst>
              </a:tr>
              <a:tr h="370840">
                <a:tc>
                  <a:txBody>
                    <a:bodyPr/>
                    <a:lstStyle/>
                    <a:p>
                      <a:pPr algn="ctr"/>
                      <a:endParaRPr lang="en-US" altLang="zh-CN" sz="1600" dirty="0"/>
                    </a:p>
                    <a:p>
                      <a:pPr algn="ctr"/>
                      <a:endParaRPr lang="en-US" altLang="zh-CN" sz="1600" dirty="0"/>
                    </a:p>
                    <a:p>
                      <a:pPr algn="ctr"/>
                      <a:endParaRPr lang="zh-CN" altLang="en-US" sz="1600" dirty="0"/>
                    </a:p>
                  </a:txBody>
                  <a:tcPr/>
                </a:tc>
                <a:tc>
                  <a:txBody>
                    <a:bodyPr/>
                    <a:lstStyle/>
                    <a:p>
                      <a:pPr algn="ctr">
                        <a:spcBef>
                          <a:spcPts val="150"/>
                        </a:spcBef>
                      </a:pPr>
                      <a:endParaRPr lang="en-US" altLang="zh-CN" sz="1600" dirty="0"/>
                    </a:p>
                    <a:p>
                      <a:pPr algn="ctr">
                        <a:spcBef>
                          <a:spcPts val="150"/>
                        </a:spcBef>
                      </a:pPr>
                      <a:r>
                        <a:rPr lang="en-US" altLang="zh-CN" sz="1600" dirty="0"/>
                        <a:t>CNC</a:t>
                      </a:r>
                      <a:r>
                        <a:rPr lang="zh-CN" altLang="en-US" sz="1600" dirty="0"/>
                        <a:t>复位或者取消报警等</a:t>
                      </a:r>
                    </a:p>
                  </a:txBody>
                  <a:tcPr/>
                </a:tc>
                <a:extLst>
                  <a:ext uri="{0D108BD9-81ED-4DB2-BD59-A6C34878D82A}">
                    <a16:rowId xmlns:a16="http://schemas.microsoft.com/office/drawing/2014/main" val="1282167551"/>
                  </a:ext>
                </a:extLst>
              </a:tr>
              <a:tr h="370840">
                <a:tc>
                  <a:txBody>
                    <a:bodyPr/>
                    <a:lstStyle/>
                    <a:p>
                      <a:pPr algn="ctr"/>
                      <a:endParaRPr lang="en-US" altLang="zh-CN" sz="1600" dirty="0"/>
                    </a:p>
                    <a:p>
                      <a:pPr algn="ctr"/>
                      <a:endParaRPr lang="en-US" altLang="zh-CN" sz="1600" dirty="0"/>
                    </a:p>
                    <a:p>
                      <a:pPr algn="ctr"/>
                      <a:endParaRPr lang="zh-CN" altLang="en-US" sz="1600" dirty="0"/>
                    </a:p>
                  </a:txBody>
                  <a:tcPr/>
                </a:tc>
                <a:tc>
                  <a:txBody>
                    <a:bodyPr/>
                    <a:lstStyle/>
                    <a:p>
                      <a:pPr algn="ctr"/>
                      <a:endParaRPr lang="en-US" altLang="zh-CN" sz="1600" dirty="0"/>
                    </a:p>
                    <a:p>
                      <a:pPr algn="ctr"/>
                      <a:r>
                        <a:rPr lang="zh-CN" altLang="en-US" sz="1600" dirty="0"/>
                        <a:t>对</a:t>
                      </a:r>
                      <a:r>
                        <a:rPr lang="en-US" altLang="zh-CN" sz="1600" dirty="0"/>
                        <a:t>MDI</a:t>
                      </a:r>
                      <a:r>
                        <a:rPr lang="zh-CN" altLang="en-US" sz="1600" dirty="0"/>
                        <a:t>键操作不明白时，按下改键获取帮助</a:t>
                      </a:r>
                    </a:p>
                  </a:txBody>
                  <a:tcPr/>
                </a:tc>
                <a:extLst>
                  <a:ext uri="{0D108BD9-81ED-4DB2-BD59-A6C34878D82A}">
                    <a16:rowId xmlns:a16="http://schemas.microsoft.com/office/drawing/2014/main" val="3988053742"/>
                  </a:ext>
                </a:extLst>
              </a:tr>
              <a:tr h="370840">
                <a:tc>
                  <a:txBody>
                    <a:bodyPr/>
                    <a:lstStyle/>
                    <a:p>
                      <a:pPr algn="ctr"/>
                      <a:endParaRPr lang="en-US" altLang="zh-CN" sz="1600" dirty="0"/>
                    </a:p>
                    <a:p>
                      <a:pPr algn="ctr"/>
                      <a:endParaRPr lang="en-US" altLang="zh-CN" sz="1600" dirty="0"/>
                    </a:p>
                    <a:p>
                      <a:pPr algn="ctr"/>
                      <a:endParaRPr lang="zh-CN" altLang="en-US" sz="1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1600" b="0" i="0" u="none" strike="noStrike" kern="1200" baseline="0" dirty="0">
                        <a:solidFill>
                          <a:schemeClr val="dk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0" i="0" u="none" strike="noStrike" kern="1200" baseline="0" dirty="0">
                          <a:solidFill>
                            <a:schemeClr val="dk1"/>
                          </a:solidFill>
                          <a:latin typeface="+mn-lt"/>
                          <a:ea typeface="+mn-ea"/>
                          <a:cs typeface="+mn-cs"/>
                        </a:rPr>
                        <a:t>根据不同的画面，软键有不同的功能。软键功能显示在屏幕的底端	</a:t>
                      </a:r>
                    </a:p>
                  </a:txBody>
                  <a:tcPr/>
                </a:tc>
                <a:extLst>
                  <a:ext uri="{0D108BD9-81ED-4DB2-BD59-A6C34878D82A}">
                    <a16:rowId xmlns:a16="http://schemas.microsoft.com/office/drawing/2014/main" val="1567833363"/>
                  </a:ext>
                </a:extLst>
              </a:tr>
              <a:tr h="370840">
                <a:tc>
                  <a:txBody>
                    <a:bodyPr/>
                    <a:lstStyle/>
                    <a:p>
                      <a:pPr algn="l"/>
                      <a:endParaRPr lang="en-US" altLang="zh-CN" sz="1600" dirty="0"/>
                    </a:p>
                    <a:p>
                      <a:pPr algn="l"/>
                      <a:endParaRPr lang="en-US" altLang="zh-CN" sz="1600" dirty="0"/>
                    </a:p>
                    <a:p>
                      <a:pPr algn="l"/>
                      <a:endParaRPr lang="zh-CN" altLang="en-US" sz="1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1600" b="0" i="0" u="none" strike="noStrike" kern="1200" baseline="0" dirty="0">
                        <a:solidFill>
                          <a:schemeClr val="dk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0" i="0" u="none" strike="noStrike" kern="1200" baseline="0" dirty="0">
                          <a:solidFill>
                            <a:schemeClr val="dk1"/>
                          </a:solidFill>
                          <a:latin typeface="+mn-lt"/>
                          <a:ea typeface="+mn-ea"/>
                          <a:cs typeface="+mn-cs"/>
                        </a:rPr>
                        <a:t>在键盘上的某些键具有两个功能。按下“</a:t>
                      </a:r>
                      <a:r>
                        <a:rPr lang="en-US" altLang="zh-CN" sz="1600" b="0" i="0" u="none" strike="noStrike" kern="1200" baseline="0" dirty="0">
                          <a:solidFill>
                            <a:schemeClr val="dk1"/>
                          </a:solidFill>
                          <a:latin typeface="+mn-lt"/>
                          <a:ea typeface="+mn-ea"/>
                          <a:cs typeface="+mn-cs"/>
                        </a:rPr>
                        <a:t>SHIFT”</a:t>
                      </a:r>
                      <a:r>
                        <a:rPr lang="zh-CN" altLang="en-US" sz="1600" b="0" i="0" u="none" strike="noStrike" kern="1200" baseline="0" dirty="0">
                          <a:solidFill>
                            <a:schemeClr val="dk1"/>
                          </a:solidFill>
                          <a:latin typeface="+mn-lt"/>
                          <a:ea typeface="+mn-ea"/>
                          <a:cs typeface="+mn-cs"/>
                        </a:rPr>
                        <a:t>键可以在这两个功能之间进行切换</a:t>
                      </a:r>
                      <a:r>
                        <a:rPr lang="zh-CN" altLang="en-US" sz="1800" b="0" i="0" u="none" strike="noStrike" kern="1200" baseline="0" dirty="0">
                          <a:solidFill>
                            <a:schemeClr val="dk1"/>
                          </a:solidFill>
                          <a:latin typeface="+mn-lt"/>
                          <a:ea typeface="+mn-ea"/>
                          <a:cs typeface="+mn-cs"/>
                        </a:rPr>
                        <a:t>	</a:t>
                      </a:r>
                      <a:endParaRPr lang="en-US" altLang="zh-CN" sz="1600" dirty="0"/>
                    </a:p>
                  </a:txBody>
                  <a:tcPr/>
                </a:tc>
                <a:extLst>
                  <a:ext uri="{0D108BD9-81ED-4DB2-BD59-A6C34878D82A}">
                    <a16:rowId xmlns:a16="http://schemas.microsoft.com/office/drawing/2014/main" val="3587900192"/>
                  </a:ext>
                </a:extLst>
              </a:tr>
              <a:tr h="370840">
                <a:tc>
                  <a:txBody>
                    <a:bodyPr/>
                    <a:lstStyle/>
                    <a:p>
                      <a:pPr algn="l"/>
                      <a:endParaRPr lang="en-US" altLang="zh-CN" sz="1600" dirty="0"/>
                    </a:p>
                    <a:p>
                      <a:pPr algn="l"/>
                      <a:endParaRPr lang="en-US" altLang="zh-CN" sz="1600" dirty="0"/>
                    </a:p>
                    <a:p>
                      <a:pPr algn="l"/>
                      <a:endParaRPr lang="zh-CN" altLang="en-US" sz="1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0" i="0" u="none" strike="noStrike" kern="1200" baseline="0" dirty="0">
                          <a:solidFill>
                            <a:schemeClr val="dk1"/>
                          </a:solidFill>
                          <a:latin typeface="+mn-lt"/>
                          <a:ea typeface="+mn-ea"/>
                          <a:cs typeface="+mn-cs"/>
                        </a:rPr>
                        <a:t>当按下一个字母键或者数字键时，再按该键数据被输入到缓冲区，并且显示在屏幕上。要将输入缓冲区的数据复制到偏置寄存器中等，请按下该键。这个键与软键中的“</a:t>
                      </a:r>
                      <a:r>
                        <a:rPr lang="en-US" altLang="zh-CN" sz="1600" b="0" i="0" u="none" strike="noStrike" kern="1200" baseline="0" dirty="0">
                          <a:solidFill>
                            <a:schemeClr val="dk1"/>
                          </a:solidFill>
                          <a:latin typeface="+mn-lt"/>
                          <a:ea typeface="+mn-ea"/>
                          <a:cs typeface="+mn-cs"/>
                        </a:rPr>
                        <a:t>INPUT”</a:t>
                      </a:r>
                      <a:r>
                        <a:rPr lang="zh-CN" altLang="en-US" sz="1600" b="0" i="0" u="none" strike="noStrike" kern="1200" baseline="0" dirty="0">
                          <a:solidFill>
                            <a:schemeClr val="dk1"/>
                          </a:solidFill>
                          <a:latin typeface="+mn-lt"/>
                          <a:ea typeface="+mn-ea"/>
                          <a:cs typeface="+mn-cs"/>
                        </a:rPr>
                        <a:t>键是等效的</a:t>
                      </a:r>
                      <a:r>
                        <a:rPr lang="zh-CN" altLang="en-US" sz="1800" b="0" i="0" u="none" strike="noStrike" kern="1200" baseline="0" dirty="0">
                          <a:solidFill>
                            <a:schemeClr val="dk1"/>
                          </a:solidFill>
                          <a:latin typeface="+mn-lt"/>
                          <a:ea typeface="+mn-ea"/>
                          <a:cs typeface="+mn-cs"/>
                        </a:rPr>
                        <a:t>	</a:t>
                      </a:r>
                    </a:p>
                  </a:txBody>
                  <a:tcPr/>
                </a:tc>
                <a:extLst>
                  <a:ext uri="{0D108BD9-81ED-4DB2-BD59-A6C34878D82A}">
                    <a16:rowId xmlns:a16="http://schemas.microsoft.com/office/drawing/2014/main" val="4094440205"/>
                  </a:ext>
                </a:extLst>
              </a:tr>
            </a:tbl>
          </a:graphicData>
        </a:graphic>
      </p:graphicFrame>
      <p:grpSp>
        <p:nvGrpSpPr>
          <p:cNvPr id="74" name="组合 73">
            <a:extLst>
              <a:ext uri="{FF2B5EF4-FFF2-40B4-BE49-F238E27FC236}">
                <a16:creationId xmlns:a16="http://schemas.microsoft.com/office/drawing/2014/main" id="{669F2E4B-7B7D-973E-D0FA-DF9FD403EADF}"/>
              </a:ext>
            </a:extLst>
          </p:cNvPr>
          <p:cNvGrpSpPr/>
          <p:nvPr/>
        </p:nvGrpSpPr>
        <p:grpSpPr>
          <a:xfrm>
            <a:off x="1624559" y="2164971"/>
            <a:ext cx="1382210" cy="568800"/>
            <a:chOff x="682842" y="2445693"/>
            <a:chExt cx="1382210" cy="568800"/>
          </a:xfrm>
        </p:grpSpPr>
        <p:sp>
          <p:nvSpPr>
            <p:cNvPr id="29" name="矩形: 圆角 28">
              <a:extLst>
                <a:ext uri="{FF2B5EF4-FFF2-40B4-BE49-F238E27FC236}">
                  <a16:creationId xmlns:a16="http://schemas.microsoft.com/office/drawing/2014/main" id="{989DB861-7B84-3006-76B5-337A647E7B56}"/>
                </a:ext>
              </a:extLst>
            </p:cNvPr>
            <p:cNvSpPr/>
            <p:nvPr/>
          </p:nvSpPr>
          <p:spPr>
            <a:xfrm>
              <a:off x="1424357" y="2445693"/>
              <a:ext cx="567003"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文本框 29">
              <a:extLst>
                <a:ext uri="{FF2B5EF4-FFF2-40B4-BE49-F238E27FC236}">
                  <a16:creationId xmlns:a16="http://schemas.microsoft.com/office/drawing/2014/main" id="{5C8A0726-7702-B71A-CB36-59D6BC9BBB67}"/>
                </a:ext>
              </a:extLst>
            </p:cNvPr>
            <p:cNvSpPr txBox="1"/>
            <p:nvPr/>
          </p:nvSpPr>
          <p:spPr>
            <a:xfrm>
              <a:off x="1350667" y="2571545"/>
              <a:ext cx="714385" cy="307777"/>
            </a:xfrm>
            <a:prstGeom prst="rect">
              <a:avLst/>
            </a:prstGeom>
            <a:noFill/>
          </p:spPr>
          <p:txBody>
            <a:bodyPr wrap="square">
              <a:spAutoFit/>
            </a:bodyPr>
            <a:lstStyle/>
            <a:p>
              <a:pPr algn="ctr"/>
              <a:r>
                <a:rPr lang="en-US" altLang="zh-CN" sz="1400" spc="-150" dirty="0"/>
                <a:t>RESET</a:t>
              </a:r>
              <a:endParaRPr lang="zh-CN" altLang="en-US" sz="1400" spc="-150" dirty="0"/>
            </a:p>
          </p:txBody>
        </p:sp>
        <p:sp>
          <p:nvSpPr>
            <p:cNvPr id="73" name="文本框 72">
              <a:extLst>
                <a:ext uri="{FF2B5EF4-FFF2-40B4-BE49-F238E27FC236}">
                  <a16:creationId xmlns:a16="http://schemas.microsoft.com/office/drawing/2014/main" id="{61781ED3-F9B7-106D-1F42-6F5EE7CFA3C7}"/>
                </a:ext>
              </a:extLst>
            </p:cNvPr>
            <p:cNvSpPr txBox="1"/>
            <p:nvPr/>
          </p:nvSpPr>
          <p:spPr>
            <a:xfrm>
              <a:off x="682842" y="2571545"/>
              <a:ext cx="779261" cy="307777"/>
            </a:xfrm>
            <a:prstGeom prst="rect">
              <a:avLst/>
            </a:prstGeom>
            <a:noFill/>
          </p:spPr>
          <p:txBody>
            <a:bodyPr wrap="square">
              <a:spAutoFit/>
            </a:bodyPr>
            <a:lstStyle/>
            <a:p>
              <a:pPr algn="ctr"/>
              <a:r>
                <a:rPr lang="zh-CN" altLang="en-US" sz="1400" dirty="0"/>
                <a:t>复位键</a:t>
              </a:r>
            </a:p>
          </p:txBody>
        </p:sp>
      </p:grpSp>
      <p:grpSp>
        <p:nvGrpSpPr>
          <p:cNvPr id="76" name="组合 75">
            <a:extLst>
              <a:ext uri="{FF2B5EF4-FFF2-40B4-BE49-F238E27FC236}">
                <a16:creationId xmlns:a16="http://schemas.microsoft.com/office/drawing/2014/main" id="{9920C3B2-EBEC-358C-FF4E-7D48CA324C25}"/>
              </a:ext>
            </a:extLst>
          </p:cNvPr>
          <p:cNvGrpSpPr/>
          <p:nvPr/>
        </p:nvGrpSpPr>
        <p:grpSpPr>
          <a:xfrm>
            <a:off x="1599215" y="2965185"/>
            <a:ext cx="1387197" cy="568800"/>
            <a:chOff x="4775667" y="5094403"/>
            <a:chExt cx="1387197" cy="568800"/>
          </a:xfrm>
        </p:grpSpPr>
        <p:sp>
          <p:nvSpPr>
            <p:cNvPr id="31" name="矩形: 圆角 30">
              <a:extLst>
                <a:ext uri="{FF2B5EF4-FFF2-40B4-BE49-F238E27FC236}">
                  <a16:creationId xmlns:a16="http://schemas.microsoft.com/office/drawing/2014/main" id="{097023C0-5709-962D-ED01-ACD8930E7820}"/>
                </a:ext>
              </a:extLst>
            </p:cNvPr>
            <p:cNvSpPr/>
            <p:nvPr/>
          </p:nvSpPr>
          <p:spPr>
            <a:xfrm>
              <a:off x="5531351" y="5094403"/>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文本框 31">
              <a:extLst>
                <a:ext uri="{FF2B5EF4-FFF2-40B4-BE49-F238E27FC236}">
                  <a16:creationId xmlns:a16="http://schemas.microsoft.com/office/drawing/2014/main" id="{A0D2087F-65E0-6699-596A-793A39CDB088}"/>
                </a:ext>
              </a:extLst>
            </p:cNvPr>
            <p:cNvSpPr txBox="1"/>
            <p:nvPr/>
          </p:nvSpPr>
          <p:spPr>
            <a:xfrm>
              <a:off x="5448479" y="5224914"/>
              <a:ext cx="714385" cy="307777"/>
            </a:xfrm>
            <a:prstGeom prst="rect">
              <a:avLst/>
            </a:prstGeom>
            <a:noFill/>
          </p:spPr>
          <p:txBody>
            <a:bodyPr wrap="square">
              <a:spAutoFit/>
            </a:bodyPr>
            <a:lstStyle/>
            <a:p>
              <a:pPr algn="ctr"/>
              <a:r>
                <a:rPr lang="en-US" altLang="zh-CN" sz="1400" spc="-150" dirty="0"/>
                <a:t>HELP</a:t>
              </a:r>
              <a:endParaRPr lang="zh-CN" altLang="en-US" sz="1400" spc="-150" dirty="0"/>
            </a:p>
          </p:txBody>
        </p:sp>
        <p:sp>
          <p:nvSpPr>
            <p:cNvPr id="75" name="文本框 74">
              <a:extLst>
                <a:ext uri="{FF2B5EF4-FFF2-40B4-BE49-F238E27FC236}">
                  <a16:creationId xmlns:a16="http://schemas.microsoft.com/office/drawing/2014/main" id="{D8C6C777-4F55-6A57-FDF0-D965732D16A1}"/>
                </a:ext>
              </a:extLst>
            </p:cNvPr>
            <p:cNvSpPr txBox="1"/>
            <p:nvPr/>
          </p:nvSpPr>
          <p:spPr>
            <a:xfrm>
              <a:off x="4775667" y="5229574"/>
              <a:ext cx="779261" cy="307777"/>
            </a:xfrm>
            <a:prstGeom prst="rect">
              <a:avLst/>
            </a:prstGeom>
            <a:noFill/>
          </p:spPr>
          <p:txBody>
            <a:bodyPr wrap="square">
              <a:spAutoFit/>
            </a:bodyPr>
            <a:lstStyle/>
            <a:p>
              <a:pPr algn="ctr"/>
              <a:r>
                <a:rPr lang="zh-CN" altLang="en-US" sz="1400" dirty="0"/>
                <a:t>帮助键</a:t>
              </a:r>
            </a:p>
          </p:txBody>
        </p:sp>
      </p:grpSp>
      <p:grpSp>
        <p:nvGrpSpPr>
          <p:cNvPr id="78" name="组合 77">
            <a:extLst>
              <a:ext uri="{FF2B5EF4-FFF2-40B4-BE49-F238E27FC236}">
                <a16:creationId xmlns:a16="http://schemas.microsoft.com/office/drawing/2014/main" id="{8A07B2E9-2F24-3D25-5E4E-B90CFC4F58CD}"/>
              </a:ext>
            </a:extLst>
          </p:cNvPr>
          <p:cNvGrpSpPr/>
          <p:nvPr/>
        </p:nvGrpSpPr>
        <p:grpSpPr>
          <a:xfrm>
            <a:off x="1408033" y="3814707"/>
            <a:ext cx="1935573" cy="568800"/>
            <a:chOff x="4645455" y="5731526"/>
            <a:chExt cx="1935573" cy="568800"/>
          </a:xfrm>
        </p:grpSpPr>
        <p:sp>
          <p:nvSpPr>
            <p:cNvPr id="33" name="矩形: 圆角 32">
              <a:extLst>
                <a:ext uri="{FF2B5EF4-FFF2-40B4-BE49-F238E27FC236}">
                  <a16:creationId xmlns:a16="http://schemas.microsoft.com/office/drawing/2014/main" id="{F80E86C7-E37F-7848-B3A7-C3FED0207973}"/>
                </a:ext>
              </a:extLst>
            </p:cNvPr>
            <p:cNvSpPr/>
            <p:nvPr/>
          </p:nvSpPr>
          <p:spPr>
            <a:xfrm>
              <a:off x="5940333" y="5731526"/>
              <a:ext cx="567003"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4" name="文本框 33">
              <a:extLst>
                <a:ext uri="{FF2B5EF4-FFF2-40B4-BE49-F238E27FC236}">
                  <a16:creationId xmlns:a16="http://schemas.microsoft.com/office/drawing/2014/main" id="{8BBEBDFE-6096-5CF9-652A-2FE6F732A834}"/>
                </a:ext>
              </a:extLst>
            </p:cNvPr>
            <p:cNvSpPr txBox="1"/>
            <p:nvPr/>
          </p:nvSpPr>
          <p:spPr>
            <a:xfrm>
              <a:off x="5866643" y="5857378"/>
              <a:ext cx="714385" cy="307777"/>
            </a:xfrm>
            <a:prstGeom prst="rect">
              <a:avLst/>
            </a:prstGeom>
            <a:noFill/>
          </p:spPr>
          <p:txBody>
            <a:bodyPr wrap="square">
              <a:spAutoFit/>
            </a:bodyPr>
            <a:lstStyle/>
            <a:p>
              <a:pPr algn="ctr"/>
              <a:r>
                <a:rPr lang="en-US" altLang="zh-CN" sz="1400" spc="-150" dirty="0"/>
                <a:t>Op</a:t>
              </a:r>
              <a:endParaRPr lang="zh-CN" altLang="en-US" sz="1400" spc="-150" dirty="0"/>
            </a:p>
          </p:txBody>
        </p:sp>
        <p:sp>
          <p:nvSpPr>
            <p:cNvPr id="77" name="文本框 76">
              <a:extLst>
                <a:ext uri="{FF2B5EF4-FFF2-40B4-BE49-F238E27FC236}">
                  <a16:creationId xmlns:a16="http://schemas.microsoft.com/office/drawing/2014/main" id="{791425C0-3B10-4A97-A0C5-B739795C7BC1}"/>
                </a:ext>
              </a:extLst>
            </p:cNvPr>
            <p:cNvSpPr txBox="1"/>
            <p:nvPr/>
          </p:nvSpPr>
          <p:spPr>
            <a:xfrm>
              <a:off x="4645455" y="5857377"/>
              <a:ext cx="1336449" cy="307777"/>
            </a:xfrm>
            <a:prstGeom prst="rect">
              <a:avLst/>
            </a:prstGeom>
            <a:noFill/>
          </p:spPr>
          <p:txBody>
            <a:bodyPr wrap="square">
              <a:spAutoFit/>
            </a:bodyPr>
            <a:lstStyle/>
            <a:p>
              <a:pPr algn="ctr"/>
              <a:r>
                <a:rPr lang="zh-CN" altLang="en-US" sz="1400" dirty="0"/>
                <a:t>地址和数字键</a:t>
              </a:r>
            </a:p>
          </p:txBody>
        </p:sp>
      </p:grpSp>
      <p:grpSp>
        <p:nvGrpSpPr>
          <p:cNvPr id="80" name="组合 79">
            <a:extLst>
              <a:ext uri="{FF2B5EF4-FFF2-40B4-BE49-F238E27FC236}">
                <a16:creationId xmlns:a16="http://schemas.microsoft.com/office/drawing/2014/main" id="{08D00F83-F723-2DBC-3148-D3CF605CA868}"/>
              </a:ext>
            </a:extLst>
          </p:cNvPr>
          <p:cNvGrpSpPr/>
          <p:nvPr/>
        </p:nvGrpSpPr>
        <p:grpSpPr>
          <a:xfrm>
            <a:off x="1664704" y="4632984"/>
            <a:ext cx="1380389" cy="568800"/>
            <a:chOff x="3541201" y="6093716"/>
            <a:chExt cx="1380389" cy="568800"/>
          </a:xfrm>
        </p:grpSpPr>
        <p:sp>
          <p:nvSpPr>
            <p:cNvPr id="28" name="矩形: 圆角 27">
              <a:extLst>
                <a:ext uri="{FF2B5EF4-FFF2-40B4-BE49-F238E27FC236}">
                  <a16:creationId xmlns:a16="http://schemas.microsoft.com/office/drawing/2014/main" id="{425B07EC-D875-4CAB-0E77-111296FB3A07}"/>
                </a:ext>
              </a:extLst>
            </p:cNvPr>
            <p:cNvSpPr/>
            <p:nvPr/>
          </p:nvSpPr>
          <p:spPr>
            <a:xfrm>
              <a:off x="4290077" y="6093716"/>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16">
              <a:extLst>
                <a:ext uri="{FF2B5EF4-FFF2-40B4-BE49-F238E27FC236}">
                  <a16:creationId xmlns:a16="http://schemas.microsoft.com/office/drawing/2014/main" id="{D5CFA762-A4C6-A8F3-A8F0-16E03EED39A5}"/>
                </a:ext>
              </a:extLst>
            </p:cNvPr>
            <p:cNvSpPr txBox="1"/>
            <p:nvPr/>
          </p:nvSpPr>
          <p:spPr>
            <a:xfrm>
              <a:off x="4207205" y="6224227"/>
              <a:ext cx="714385" cy="307777"/>
            </a:xfrm>
            <a:prstGeom prst="rect">
              <a:avLst/>
            </a:prstGeom>
            <a:noFill/>
          </p:spPr>
          <p:txBody>
            <a:bodyPr wrap="square">
              <a:spAutoFit/>
            </a:bodyPr>
            <a:lstStyle/>
            <a:p>
              <a:pPr algn="ctr"/>
              <a:r>
                <a:rPr lang="en-US" altLang="zh-CN" sz="1400" spc="-150" dirty="0"/>
                <a:t>SHIFT</a:t>
              </a:r>
              <a:endParaRPr lang="zh-CN" altLang="en-US" sz="1400" spc="-150" dirty="0"/>
            </a:p>
          </p:txBody>
        </p:sp>
        <p:sp>
          <p:nvSpPr>
            <p:cNvPr id="79" name="文本框 78">
              <a:extLst>
                <a:ext uri="{FF2B5EF4-FFF2-40B4-BE49-F238E27FC236}">
                  <a16:creationId xmlns:a16="http://schemas.microsoft.com/office/drawing/2014/main" id="{3FE93115-DF05-29BD-8231-207C51DED2E3}"/>
                </a:ext>
              </a:extLst>
            </p:cNvPr>
            <p:cNvSpPr txBox="1"/>
            <p:nvPr/>
          </p:nvSpPr>
          <p:spPr>
            <a:xfrm>
              <a:off x="3541201" y="6247094"/>
              <a:ext cx="786959" cy="307777"/>
            </a:xfrm>
            <a:prstGeom prst="rect">
              <a:avLst/>
            </a:prstGeom>
            <a:noFill/>
          </p:spPr>
          <p:txBody>
            <a:bodyPr wrap="square">
              <a:spAutoFit/>
            </a:bodyPr>
            <a:lstStyle/>
            <a:p>
              <a:pPr algn="ctr"/>
              <a:r>
                <a:rPr lang="zh-CN" altLang="en-US" sz="1400" dirty="0"/>
                <a:t>切换键</a:t>
              </a:r>
            </a:p>
          </p:txBody>
        </p:sp>
      </p:grpSp>
      <p:grpSp>
        <p:nvGrpSpPr>
          <p:cNvPr id="82" name="组合 81">
            <a:extLst>
              <a:ext uri="{FF2B5EF4-FFF2-40B4-BE49-F238E27FC236}">
                <a16:creationId xmlns:a16="http://schemas.microsoft.com/office/drawing/2014/main" id="{F5C85FC9-98F1-E212-D9DB-9DC618C1DC8A}"/>
              </a:ext>
            </a:extLst>
          </p:cNvPr>
          <p:cNvGrpSpPr/>
          <p:nvPr/>
        </p:nvGrpSpPr>
        <p:grpSpPr>
          <a:xfrm>
            <a:off x="1644591" y="5495745"/>
            <a:ext cx="1400502" cy="568800"/>
            <a:chOff x="4378700" y="6714547"/>
            <a:chExt cx="1400502" cy="568800"/>
          </a:xfrm>
        </p:grpSpPr>
        <p:sp>
          <p:nvSpPr>
            <p:cNvPr id="35" name="矩形: 圆角 34">
              <a:extLst>
                <a:ext uri="{FF2B5EF4-FFF2-40B4-BE49-F238E27FC236}">
                  <a16:creationId xmlns:a16="http://schemas.microsoft.com/office/drawing/2014/main" id="{BB2D1435-4913-F151-5A2E-F4142FBB39FB}"/>
                </a:ext>
              </a:extLst>
            </p:cNvPr>
            <p:cNvSpPr/>
            <p:nvPr/>
          </p:nvSpPr>
          <p:spPr>
            <a:xfrm>
              <a:off x="5147689" y="6714547"/>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文本框 35">
              <a:extLst>
                <a:ext uri="{FF2B5EF4-FFF2-40B4-BE49-F238E27FC236}">
                  <a16:creationId xmlns:a16="http://schemas.microsoft.com/office/drawing/2014/main" id="{12966D68-DA2A-AD2F-1870-868913D72B65}"/>
                </a:ext>
              </a:extLst>
            </p:cNvPr>
            <p:cNvSpPr txBox="1"/>
            <p:nvPr/>
          </p:nvSpPr>
          <p:spPr>
            <a:xfrm>
              <a:off x="5064817" y="6845058"/>
              <a:ext cx="714385" cy="307777"/>
            </a:xfrm>
            <a:prstGeom prst="rect">
              <a:avLst/>
            </a:prstGeom>
            <a:noFill/>
          </p:spPr>
          <p:txBody>
            <a:bodyPr wrap="square">
              <a:spAutoFit/>
            </a:bodyPr>
            <a:lstStyle/>
            <a:p>
              <a:pPr algn="ctr"/>
              <a:r>
                <a:rPr lang="en-US" altLang="zh-CN" sz="1400" spc="-150" dirty="0"/>
                <a:t>INPUT</a:t>
              </a:r>
              <a:endParaRPr lang="zh-CN" altLang="en-US" sz="1400" spc="-150" dirty="0"/>
            </a:p>
          </p:txBody>
        </p:sp>
        <p:sp>
          <p:nvSpPr>
            <p:cNvPr id="81" name="文本框 80">
              <a:extLst>
                <a:ext uri="{FF2B5EF4-FFF2-40B4-BE49-F238E27FC236}">
                  <a16:creationId xmlns:a16="http://schemas.microsoft.com/office/drawing/2014/main" id="{A918A49B-4CE5-46D9-8BE3-2C5C513E9F60}"/>
                </a:ext>
              </a:extLst>
            </p:cNvPr>
            <p:cNvSpPr txBox="1"/>
            <p:nvPr/>
          </p:nvSpPr>
          <p:spPr>
            <a:xfrm>
              <a:off x="4378700" y="6860990"/>
              <a:ext cx="827183" cy="307777"/>
            </a:xfrm>
            <a:prstGeom prst="rect">
              <a:avLst/>
            </a:prstGeom>
            <a:noFill/>
          </p:spPr>
          <p:txBody>
            <a:bodyPr wrap="square">
              <a:spAutoFit/>
            </a:bodyPr>
            <a:lstStyle/>
            <a:p>
              <a:pPr algn="ctr"/>
              <a:r>
                <a:rPr lang="zh-CN" altLang="en-US" sz="1400" dirty="0"/>
                <a:t>输入键</a:t>
              </a:r>
            </a:p>
          </p:txBody>
        </p:sp>
      </p:grpSp>
      <p:sp>
        <p:nvSpPr>
          <p:cNvPr id="2" name="标题 3">
            <a:extLst>
              <a:ext uri="{FF2B5EF4-FFF2-40B4-BE49-F238E27FC236}">
                <a16:creationId xmlns:a16="http://schemas.microsoft.com/office/drawing/2014/main" id="{2B4BB515-B3DC-3E49-7AF8-BA041438198B}"/>
              </a:ext>
            </a:extLst>
          </p:cNvPr>
          <p:cNvSpPr txBox="1">
            <a:spLocks/>
          </p:cNvSpPr>
          <p:nvPr/>
        </p:nvSpPr>
        <p:spPr>
          <a:xfrm>
            <a:off x="4334249" y="1132014"/>
            <a:ext cx="37731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CRT/MDI </a:t>
            </a:r>
            <a:r>
              <a:rPr lang="zh-CN" altLang="en-US" sz="2400" dirty="0">
                <a:solidFill>
                  <a:schemeClr val="accent1"/>
                </a:solidFill>
                <a:latin typeface="Arial" panose="020B0604020202020204" pitchFamily="34" charset="0"/>
                <a:ea typeface="微软雅黑" panose="020B0503020204020204" pitchFamily="34" charset="-122"/>
              </a:rPr>
              <a:t>操作面板</a:t>
            </a:r>
          </a:p>
        </p:txBody>
      </p:sp>
    </p:spTree>
    <p:extLst>
      <p:ext uri="{BB962C8B-B14F-4D97-AF65-F5344CB8AC3E}">
        <p14:creationId xmlns:p14="http://schemas.microsoft.com/office/powerpoint/2010/main" val="38879135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2717280" y="303129"/>
            <a:ext cx="7007087" cy="53357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2.2 FANUC 0i </a:t>
            </a:r>
            <a:r>
              <a:rPr lang="zh-CN" altLang="en-US" sz="2800" dirty="0">
                <a:latin typeface="+mj-ea"/>
                <a:cs typeface="+mn-ea"/>
                <a:sym typeface="+mn-lt"/>
              </a:rPr>
              <a:t>数控车床操作面板认知</a:t>
            </a:r>
          </a:p>
        </p:txBody>
      </p:sp>
      <p:graphicFrame>
        <p:nvGraphicFramePr>
          <p:cNvPr id="3" name="表格 2">
            <a:extLst>
              <a:ext uri="{FF2B5EF4-FFF2-40B4-BE49-F238E27FC236}">
                <a16:creationId xmlns:a16="http://schemas.microsoft.com/office/drawing/2014/main" id="{BD56D543-454D-8F75-ED83-FEC17FEA265E}"/>
              </a:ext>
            </a:extLst>
          </p:cNvPr>
          <p:cNvGraphicFramePr>
            <a:graphicFrameLocks noGrp="1"/>
          </p:cNvGraphicFramePr>
          <p:nvPr>
            <p:extLst>
              <p:ext uri="{D42A27DB-BD31-4B8C-83A1-F6EECF244321}">
                <p14:modId xmlns:p14="http://schemas.microsoft.com/office/powerpoint/2010/main" val="835901338"/>
              </p:ext>
            </p:extLst>
          </p:nvPr>
        </p:nvGraphicFramePr>
        <p:xfrm>
          <a:off x="1320800" y="1664229"/>
          <a:ext cx="9773920" cy="4597400"/>
        </p:xfrm>
        <a:graphic>
          <a:graphicData uri="http://schemas.openxmlformats.org/drawingml/2006/table">
            <a:tbl>
              <a:tblPr firstRow="1" bandRow="1">
                <a:tableStyleId>{5C22544A-7EE6-4342-B048-85BDC9FD1C3A}</a:tableStyleId>
              </a:tblPr>
              <a:tblGrid>
                <a:gridCol w="2123440">
                  <a:extLst>
                    <a:ext uri="{9D8B030D-6E8A-4147-A177-3AD203B41FA5}">
                      <a16:colId xmlns:a16="http://schemas.microsoft.com/office/drawing/2014/main" val="566581513"/>
                    </a:ext>
                  </a:extLst>
                </a:gridCol>
                <a:gridCol w="7650480">
                  <a:extLst>
                    <a:ext uri="{9D8B030D-6E8A-4147-A177-3AD203B41FA5}">
                      <a16:colId xmlns:a16="http://schemas.microsoft.com/office/drawing/2014/main" val="137435448"/>
                    </a:ext>
                  </a:extLst>
                </a:gridCol>
              </a:tblGrid>
              <a:tr h="370840">
                <a:tc>
                  <a:txBody>
                    <a:bodyPr/>
                    <a:lstStyle/>
                    <a:p>
                      <a:pPr algn="ctr"/>
                      <a:r>
                        <a:rPr lang="zh-CN" altLang="en-US" dirty="0"/>
                        <a:t>名称</a:t>
                      </a:r>
                    </a:p>
                  </a:txBody>
                  <a:tcPr/>
                </a:tc>
                <a:tc>
                  <a:txBody>
                    <a:bodyPr/>
                    <a:lstStyle/>
                    <a:p>
                      <a:pPr algn="ctr"/>
                      <a:r>
                        <a:rPr lang="zh-CN" altLang="en-US" dirty="0"/>
                        <a:t>功能说明</a:t>
                      </a:r>
                    </a:p>
                  </a:txBody>
                  <a:tcPr/>
                </a:tc>
                <a:extLst>
                  <a:ext uri="{0D108BD9-81ED-4DB2-BD59-A6C34878D82A}">
                    <a16:rowId xmlns:a16="http://schemas.microsoft.com/office/drawing/2014/main" val="2873821538"/>
                  </a:ext>
                </a:extLst>
              </a:tr>
              <a:tr h="370840">
                <a:tc>
                  <a:txBody>
                    <a:bodyPr/>
                    <a:lstStyle/>
                    <a:p>
                      <a:pPr algn="ctr"/>
                      <a:endParaRPr lang="en-US" altLang="zh-CN" sz="1600" dirty="0"/>
                    </a:p>
                    <a:p>
                      <a:pPr algn="ctr"/>
                      <a:endParaRPr lang="en-US" altLang="zh-CN" sz="1600" dirty="0"/>
                    </a:p>
                    <a:p>
                      <a:pPr algn="ctr"/>
                      <a:endParaRPr lang="zh-CN" altLang="en-US" sz="1600" dirty="0"/>
                    </a:p>
                  </a:txBody>
                  <a:tcPr/>
                </a:tc>
                <a:tc>
                  <a:txBody>
                    <a:bodyPr/>
                    <a:lstStyle/>
                    <a:p>
                      <a:pPr algn="ctr">
                        <a:spcBef>
                          <a:spcPts val="150"/>
                        </a:spcBef>
                      </a:pPr>
                      <a:endParaRPr lang="en-US" altLang="zh-CN" sz="1600" dirty="0"/>
                    </a:p>
                    <a:p>
                      <a:pPr marL="0" marR="0" lvl="0" indent="0" algn="ctr" defTabSz="914400" rtl="0" eaLnBrk="1" fontAlgn="auto" latinLnBrk="0" hangingPunct="1">
                        <a:lnSpc>
                          <a:spcPct val="100000"/>
                        </a:lnSpc>
                        <a:spcBef>
                          <a:spcPts val="150"/>
                        </a:spcBef>
                        <a:spcAft>
                          <a:spcPts val="0"/>
                        </a:spcAft>
                        <a:buClrTx/>
                        <a:buSzTx/>
                        <a:buFontTx/>
                        <a:buNone/>
                        <a:tabLst/>
                        <a:defRPr/>
                      </a:pPr>
                      <a:r>
                        <a:rPr lang="zh-CN" altLang="en-US" sz="1600" kern="1200" dirty="0">
                          <a:solidFill>
                            <a:schemeClr val="dk1"/>
                          </a:solidFill>
                          <a:latin typeface="+mn-lt"/>
                          <a:ea typeface="+mn-ea"/>
                          <a:cs typeface="+mn-cs"/>
                        </a:rPr>
                        <a:t>取消键，用于删除最后一个进入输入缓存区的字符或符号	</a:t>
                      </a:r>
                    </a:p>
                    <a:p>
                      <a:pPr algn="ctr">
                        <a:spcBef>
                          <a:spcPts val="150"/>
                        </a:spcBef>
                      </a:pPr>
                      <a:endParaRPr lang="zh-CN" altLang="en-US" sz="1600" dirty="0"/>
                    </a:p>
                  </a:txBody>
                  <a:tcPr/>
                </a:tc>
                <a:extLst>
                  <a:ext uri="{0D108BD9-81ED-4DB2-BD59-A6C34878D82A}">
                    <a16:rowId xmlns:a16="http://schemas.microsoft.com/office/drawing/2014/main" val="1282167551"/>
                  </a:ext>
                </a:extLst>
              </a:tr>
              <a:tr h="370840">
                <a:tc>
                  <a:txBody>
                    <a:bodyPr/>
                    <a:lstStyle/>
                    <a:p>
                      <a:pPr algn="ctr"/>
                      <a:endParaRPr lang="en-US" altLang="zh-CN" sz="1600" dirty="0"/>
                    </a:p>
                    <a:p>
                      <a:pPr algn="ctr"/>
                      <a:endParaRPr lang="en-US" altLang="zh-CN" sz="1600" dirty="0"/>
                    </a:p>
                    <a:p>
                      <a:pPr algn="ctr"/>
                      <a:endParaRPr lang="zh-CN" altLang="en-US" sz="1600" dirty="0"/>
                    </a:p>
                  </a:txBody>
                  <a:tcPr/>
                </a:tc>
                <a:tc>
                  <a:txBody>
                    <a:bodyPr/>
                    <a:lstStyle/>
                    <a:p>
                      <a:pPr algn="ctr"/>
                      <a:endParaRPr lang="en-US" altLang="zh-CN" sz="1600" dirty="0"/>
                    </a:p>
                  </a:txBody>
                  <a:tcPr/>
                </a:tc>
                <a:extLst>
                  <a:ext uri="{0D108BD9-81ED-4DB2-BD59-A6C34878D82A}">
                    <a16:rowId xmlns:a16="http://schemas.microsoft.com/office/drawing/2014/main" val="3988053742"/>
                  </a:ext>
                </a:extLst>
              </a:tr>
              <a:tr h="370840">
                <a:tc>
                  <a:txBody>
                    <a:bodyPr/>
                    <a:lstStyle/>
                    <a:p>
                      <a:pPr algn="ctr"/>
                      <a:endParaRPr lang="en-US" altLang="zh-CN" sz="1600" dirty="0"/>
                    </a:p>
                    <a:p>
                      <a:pPr algn="ctr"/>
                      <a:endParaRPr lang="en-US" altLang="zh-CN" sz="1600" dirty="0"/>
                    </a:p>
                    <a:p>
                      <a:pPr algn="ctr"/>
                      <a:endParaRPr lang="zh-CN" altLang="en-US" sz="1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1600" b="0" i="0" u="none" strike="noStrike" kern="1200" baseline="0" dirty="0">
                        <a:solidFill>
                          <a:schemeClr val="dk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0" i="0" u="none" strike="noStrike" kern="1200" baseline="0" dirty="0">
                          <a:solidFill>
                            <a:schemeClr val="dk1"/>
                          </a:solidFill>
                          <a:latin typeface="+mn-lt"/>
                          <a:ea typeface="+mn-ea"/>
                          <a:cs typeface="+mn-cs"/>
                        </a:rPr>
                        <a:t>有四种不同的光标移动键。分别时“向上” “向下” “向左”“向右”</a:t>
                      </a:r>
                      <a:r>
                        <a:rPr lang="zh-CN" altLang="en-US" sz="1800" b="0" i="0" u="none" strike="noStrike" kern="1200" baseline="0" dirty="0">
                          <a:solidFill>
                            <a:schemeClr val="dk1"/>
                          </a:solidFill>
                          <a:latin typeface="+mn-lt"/>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0" i="0" u="none" strike="noStrike" kern="1200" baseline="0" dirty="0">
                          <a:solidFill>
                            <a:schemeClr val="dk1"/>
                          </a:solidFill>
                          <a:latin typeface="+mn-lt"/>
                          <a:ea typeface="+mn-ea"/>
                          <a:cs typeface="+mn-cs"/>
                        </a:rPr>
                        <a:t>	</a:t>
                      </a:r>
                    </a:p>
                  </a:txBody>
                  <a:tcPr/>
                </a:tc>
                <a:extLst>
                  <a:ext uri="{0D108BD9-81ED-4DB2-BD59-A6C34878D82A}">
                    <a16:rowId xmlns:a16="http://schemas.microsoft.com/office/drawing/2014/main" val="1567833363"/>
                  </a:ext>
                </a:extLst>
              </a:tr>
              <a:tr h="370840">
                <a:tc>
                  <a:txBody>
                    <a:bodyPr/>
                    <a:lstStyle/>
                    <a:p>
                      <a:pPr algn="l"/>
                      <a:endParaRPr lang="en-US" altLang="zh-CN" sz="1600" dirty="0"/>
                    </a:p>
                    <a:p>
                      <a:pPr algn="l"/>
                      <a:endParaRPr lang="en-US" altLang="zh-CN" sz="1600" dirty="0"/>
                    </a:p>
                    <a:p>
                      <a:pPr algn="l"/>
                      <a:endParaRPr lang="zh-CN" altLang="en-US" sz="1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1600" b="0" i="0" u="none" strike="noStrike" kern="1200" baseline="0" dirty="0">
                        <a:solidFill>
                          <a:schemeClr val="dk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0" i="0" u="none" strike="noStrike" kern="1200" baseline="0" dirty="0">
                          <a:solidFill>
                            <a:schemeClr val="dk1"/>
                          </a:solidFill>
                          <a:latin typeface="+mn-lt"/>
                          <a:ea typeface="+mn-ea"/>
                          <a:cs typeface="+mn-cs"/>
                        </a:rPr>
                        <a:t>切换不同功能的显示屏</a:t>
                      </a:r>
                      <a:r>
                        <a:rPr lang="zh-CN" altLang="en-US" sz="1800" b="0" i="0" u="none" strike="noStrike" kern="1200" baseline="0" dirty="0">
                          <a:solidFill>
                            <a:schemeClr val="dk1"/>
                          </a:solidFill>
                          <a:latin typeface="+mn-lt"/>
                          <a:ea typeface="+mn-ea"/>
                          <a:cs typeface="+mn-cs"/>
                        </a:rPr>
                        <a:t>	</a:t>
                      </a:r>
                      <a:endParaRPr lang="en-US" altLang="zh-CN" sz="1600" dirty="0"/>
                    </a:p>
                  </a:txBody>
                  <a:tcPr/>
                </a:tc>
                <a:extLst>
                  <a:ext uri="{0D108BD9-81ED-4DB2-BD59-A6C34878D82A}">
                    <a16:rowId xmlns:a16="http://schemas.microsoft.com/office/drawing/2014/main" val="3587900192"/>
                  </a:ext>
                </a:extLst>
              </a:tr>
              <a:tr h="370840">
                <a:tc>
                  <a:txBody>
                    <a:bodyPr/>
                    <a:lstStyle/>
                    <a:p>
                      <a:pPr algn="l"/>
                      <a:endParaRPr lang="en-US" altLang="zh-CN" sz="1600" dirty="0"/>
                    </a:p>
                    <a:p>
                      <a:pPr algn="l"/>
                      <a:endParaRPr lang="en-US" altLang="zh-CN" sz="1600" dirty="0"/>
                    </a:p>
                    <a:p>
                      <a:pPr algn="l"/>
                      <a:endParaRPr lang="zh-CN" altLang="en-US" sz="1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1600" b="0" i="0" u="none" strike="noStrike" kern="1200" baseline="0" dirty="0">
                        <a:solidFill>
                          <a:schemeClr val="dk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0" i="0" u="none" strike="noStrike" kern="1200" baseline="0" dirty="0">
                          <a:solidFill>
                            <a:schemeClr val="dk1"/>
                          </a:solidFill>
                          <a:latin typeface="+mn-lt"/>
                          <a:ea typeface="+mn-ea"/>
                          <a:cs typeface="+mn-cs"/>
                        </a:rPr>
                        <a:t>有两个翻页键。用于向前翻页和向后翻页	</a:t>
                      </a: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0" i="0" u="none" strike="noStrike" kern="1200" baseline="0" dirty="0">
                          <a:solidFill>
                            <a:schemeClr val="dk1"/>
                          </a:solidFill>
                          <a:latin typeface="+mn-lt"/>
                          <a:ea typeface="+mn-ea"/>
                          <a:cs typeface="+mn-cs"/>
                        </a:rPr>
                        <a:t>	</a:t>
                      </a:r>
                    </a:p>
                  </a:txBody>
                  <a:tcPr/>
                </a:tc>
                <a:extLst>
                  <a:ext uri="{0D108BD9-81ED-4DB2-BD59-A6C34878D82A}">
                    <a16:rowId xmlns:a16="http://schemas.microsoft.com/office/drawing/2014/main" val="4094440205"/>
                  </a:ext>
                </a:extLst>
              </a:tr>
            </a:tbl>
          </a:graphicData>
        </a:graphic>
      </p:graphicFrame>
      <p:grpSp>
        <p:nvGrpSpPr>
          <p:cNvPr id="67" name="组合 66">
            <a:extLst>
              <a:ext uri="{FF2B5EF4-FFF2-40B4-BE49-F238E27FC236}">
                <a16:creationId xmlns:a16="http://schemas.microsoft.com/office/drawing/2014/main" id="{8BEEEBD6-291D-AD8B-7AFA-F9FF7C6A41EB}"/>
              </a:ext>
            </a:extLst>
          </p:cNvPr>
          <p:cNvGrpSpPr/>
          <p:nvPr/>
        </p:nvGrpSpPr>
        <p:grpSpPr>
          <a:xfrm>
            <a:off x="1681416" y="2159160"/>
            <a:ext cx="1419956" cy="568800"/>
            <a:chOff x="4749736" y="2860200"/>
            <a:chExt cx="1419956" cy="568800"/>
          </a:xfrm>
        </p:grpSpPr>
        <p:sp>
          <p:nvSpPr>
            <p:cNvPr id="11" name="矩形: 圆角 10">
              <a:extLst>
                <a:ext uri="{FF2B5EF4-FFF2-40B4-BE49-F238E27FC236}">
                  <a16:creationId xmlns:a16="http://schemas.microsoft.com/office/drawing/2014/main" id="{2289D0FD-9615-B738-138B-E64225357DC1}"/>
                </a:ext>
              </a:extLst>
            </p:cNvPr>
            <p:cNvSpPr/>
            <p:nvPr/>
          </p:nvSpPr>
          <p:spPr>
            <a:xfrm>
              <a:off x="5528997" y="2860200"/>
              <a:ext cx="567003"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19">
              <a:extLst>
                <a:ext uri="{FF2B5EF4-FFF2-40B4-BE49-F238E27FC236}">
                  <a16:creationId xmlns:a16="http://schemas.microsoft.com/office/drawing/2014/main" id="{3A9F754D-AA76-0193-8AF2-0A6D6E9DE2A8}"/>
                </a:ext>
              </a:extLst>
            </p:cNvPr>
            <p:cNvSpPr txBox="1"/>
            <p:nvPr/>
          </p:nvSpPr>
          <p:spPr>
            <a:xfrm>
              <a:off x="5455307" y="2986052"/>
              <a:ext cx="714385" cy="307777"/>
            </a:xfrm>
            <a:prstGeom prst="rect">
              <a:avLst/>
            </a:prstGeom>
            <a:noFill/>
          </p:spPr>
          <p:txBody>
            <a:bodyPr wrap="square">
              <a:spAutoFit/>
            </a:bodyPr>
            <a:lstStyle/>
            <a:p>
              <a:pPr algn="ctr"/>
              <a:r>
                <a:rPr lang="en-US" altLang="zh-CN" sz="1400" spc="-150" dirty="0"/>
                <a:t>CAN</a:t>
              </a:r>
              <a:endParaRPr lang="zh-CN" altLang="en-US" sz="1400" spc="-150" dirty="0"/>
            </a:p>
          </p:txBody>
        </p:sp>
        <p:sp>
          <p:nvSpPr>
            <p:cNvPr id="64" name="文本框 63">
              <a:extLst>
                <a:ext uri="{FF2B5EF4-FFF2-40B4-BE49-F238E27FC236}">
                  <a16:creationId xmlns:a16="http://schemas.microsoft.com/office/drawing/2014/main" id="{B9D24706-2F92-E7F7-21E1-CE712A2F97E7}"/>
                </a:ext>
              </a:extLst>
            </p:cNvPr>
            <p:cNvSpPr txBox="1"/>
            <p:nvPr/>
          </p:nvSpPr>
          <p:spPr>
            <a:xfrm>
              <a:off x="4749736" y="2986052"/>
              <a:ext cx="779261" cy="307777"/>
            </a:xfrm>
            <a:prstGeom prst="rect">
              <a:avLst/>
            </a:prstGeom>
            <a:noFill/>
          </p:spPr>
          <p:txBody>
            <a:bodyPr wrap="square">
              <a:spAutoFit/>
            </a:bodyPr>
            <a:lstStyle/>
            <a:p>
              <a:pPr algn="ctr"/>
              <a:r>
                <a:rPr lang="zh-CN" altLang="en-US" sz="1400" dirty="0"/>
                <a:t>取消键</a:t>
              </a:r>
            </a:p>
          </p:txBody>
        </p:sp>
      </p:grpSp>
      <p:sp>
        <p:nvSpPr>
          <p:cNvPr id="2" name="文本框 1">
            <a:extLst>
              <a:ext uri="{FF2B5EF4-FFF2-40B4-BE49-F238E27FC236}">
                <a16:creationId xmlns:a16="http://schemas.microsoft.com/office/drawing/2014/main" id="{A3B7501E-FA35-C238-F40D-227F0DFF4020}"/>
              </a:ext>
            </a:extLst>
          </p:cNvPr>
          <p:cNvSpPr txBox="1"/>
          <p:nvPr/>
        </p:nvSpPr>
        <p:spPr>
          <a:xfrm>
            <a:off x="1914545" y="2886623"/>
            <a:ext cx="1092264" cy="307777"/>
          </a:xfrm>
          <a:prstGeom prst="rect">
            <a:avLst/>
          </a:prstGeom>
          <a:noFill/>
        </p:spPr>
        <p:txBody>
          <a:bodyPr wrap="square">
            <a:spAutoFit/>
          </a:bodyPr>
          <a:lstStyle/>
          <a:p>
            <a:pPr algn="ctr"/>
            <a:r>
              <a:rPr lang="zh-CN" altLang="en-US" sz="1400" dirty="0"/>
              <a:t>程序功能键</a:t>
            </a:r>
          </a:p>
        </p:txBody>
      </p:sp>
      <p:grpSp>
        <p:nvGrpSpPr>
          <p:cNvPr id="13" name="组合 12">
            <a:extLst>
              <a:ext uri="{FF2B5EF4-FFF2-40B4-BE49-F238E27FC236}">
                <a16:creationId xmlns:a16="http://schemas.microsoft.com/office/drawing/2014/main" id="{803DACA7-C3DC-9F9C-D2A1-6A4FBBF99FE4}"/>
              </a:ext>
            </a:extLst>
          </p:cNvPr>
          <p:cNvGrpSpPr/>
          <p:nvPr/>
        </p:nvGrpSpPr>
        <p:grpSpPr>
          <a:xfrm>
            <a:off x="1563185" y="3136224"/>
            <a:ext cx="1924600" cy="575028"/>
            <a:chOff x="9439849" y="6282972"/>
            <a:chExt cx="1924600" cy="575028"/>
          </a:xfrm>
        </p:grpSpPr>
        <p:sp>
          <p:nvSpPr>
            <p:cNvPr id="4" name="矩形: 圆角 3">
              <a:extLst>
                <a:ext uri="{FF2B5EF4-FFF2-40B4-BE49-F238E27FC236}">
                  <a16:creationId xmlns:a16="http://schemas.microsoft.com/office/drawing/2014/main" id="{9056714B-D97E-EEAF-0E6E-D9A7AF879E00}"/>
                </a:ext>
              </a:extLst>
            </p:cNvPr>
            <p:cNvSpPr/>
            <p:nvPr/>
          </p:nvSpPr>
          <p:spPr>
            <a:xfrm>
              <a:off x="10636570" y="6289200"/>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6">
              <a:extLst>
                <a:ext uri="{FF2B5EF4-FFF2-40B4-BE49-F238E27FC236}">
                  <a16:creationId xmlns:a16="http://schemas.microsoft.com/office/drawing/2014/main" id="{2FECD0A5-478D-39C3-DF9C-B3C88E87618E}"/>
                </a:ext>
              </a:extLst>
            </p:cNvPr>
            <p:cNvSpPr txBox="1"/>
            <p:nvPr/>
          </p:nvSpPr>
          <p:spPr>
            <a:xfrm>
              <a:off x="10502836" y="6423643"/>
              <a:ext cx="861613" cy="307777"/>
            </a:xfrm>
            <a:prstGeom prst="rect">
              <a:avLst/>
            </a:prstGeom>
            <a:noFill/>
          </p:spPr>
          <p:txBody>
            <a:bodyPr wrap="square">
              <a:spAutoFit/>
            </a:bodyPr>
            <a:lstStyle/>
            <a:p>
              <a:pPr algn="ctr"/>
              <a:r>
                <a:rPr lang="en-US" altLang="zh-CN" sz="1400" spc="-150" dirty="0"/>
                <a:t>DELETE</a:t>
              </a:r>
              <a:endParaRPr lang="zh-CN" altLang="en-US" sz="1400" spc="-150" dirty="0"/>
            </a:p>
          </p:txBody>
        </p:sp>
        <p:sp>
          <p:nvSpPr>
            <p:cNvPr id="8" name="矩形: 圆角 7">
              <a:extLst>
                <a:ext uri="{FF2B5EF4-FFF2-40B4-BE49-F238E27FC236}">
                  <a16:creationId xmlns:a16="http://schemas.microsoft.com/office/drawing/2014/main" id="{2DC17F44-6060-DE3C-BFA8-3090F894D60B}"/>
                </a:ext>
              </a:extLst>
            </p:cNvPr>
            <p:cNvSpPr/>
            <p:nvPr/>
          </p:nvSpPr>
          <p:spPr>
            <a:xfrm>
              <a:off x="10080544" y="6289200"/>
              <a:ext cx="567003"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a:extLst>
                <a:ext uri="{FF2B5EF4-FFF2-40B4-BE49-F238E27FC236}">
                  <a16:creationId xmlns:a16="http://schemas.microsoft.com/office/drawing/2014/main" id="{6385C3C6-F318-2B56-795F-76E6E8850952}"/>
                </a:ext>
              </a:extLst>
            </p:cNvPr>
            <p:cNvSpPr txBox="1"/>
            <p:nvPr/>
          </p:nvSpPr>
          <p:spPr>
            <a:xfrm>
              <a:off x="9974676" y="6423643"/>
              <a:ext cx="778739" cy="307777"/>
            </a:xfrm>
            <a:prstGeom prst="rect">
              <a:avLst/>
            </a:prstGeom>
            <a:noFill/>
          </p:spPr>
          <p:txBody>
            <a:bodyPr wrap="square">
              <a:spAutoFit/>
            </a:bodyPr>
            <a:lstStyle/>
            <a:p>
              <a:pPr algn="ctr"/>
              <a:r>
                <a:rPr lang="en-US" altLang="zh-CN" sz="1400" spc="-150" dirty="0"/>
                <a:t>INSERT</a:t>
              </a:r>
              <a:endParaRPr lang="zh-CN" altLang="en-US" sz="1400" spc="-150" dirty="0"/>
            </a:p>
          </p:txBody>
        </p:sp>
        <p:sp>
          <p:nvSpPr>
            <p:cNvPr id="10" name="矩形: 圆角 9">
              <a:extLst>
                <a:ext uri="{FF2B5EF4-FFF2-40B4-BE49-F238E27FC236}">
                  <a16:creationId xmlns:a16="http://schemas.microsoft.com/office/drawing/2014/main" id="{BA6C8B60-8DB2-F046-4B2A-4E2DF10D7F6A}"/>
                </a:ext>
              </a:extLst>
            </p:cNvPr>
            <p:cNvSpPr/>
            <p:nvPr/>
          </p:nvSpPr>
          <p:spPr>
            <a:xfrm>
              <a:off x="9522721" y="6282972"/>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a:extLst>
                <a:ext uri="{FF2B5EF4-FFF2-40B4-BE49-F238E27FC236}">
                  <a16:creationId xmlns:a16="http://schemas.microsoft.com/office/drawing/2014/main" id="{808B6DF1-FA4A-0724-D9D6-9BF1B4AC275D}"/>
                </a:ext>
              </a:extLst>
            </p:cNvPr>
            <p:cNvSpPr txBox="1"/>
            <p:nvPr/>
          </p:nvSpPr>
          <p:spPr>
            <a:xfrm>
              <a:off x="9439849" y="6413483"/>
              <a:ext cx="714385" cy="307777"/>
            </a:xfrm>
            <a:prstGeom prst="rect">
              <a:avLst/>
            </a:prstGeom>
            <a:noFill/>
          </p:spPr>
          <p:txBody>
            <a:bodyPr wrap="square">
              <a:spAutoFit/>
            </a:bodyPr>
            <a:lstStyle/>
            <a:p>
              <a:pPr algn="ctr"/>
              <a:r>
                <a:rPr lang="en-US" altLang="zh-CN" sz="1400" spc="-150" dirty="0"/>
                <a:t>ALEER</a:t>
              </a:r>
              <a:endParaRPr lang="zh-CN" altLang="en-US" sz="1400" spc="-150" dirty="0"/>
            </a:p>
          </p:txBody>
        </p:sp>
      </p:grpSp>
      <p:grpSp>
        <p:nvGrpSpPr>
          <p:cNvPr id="23" name="组合 22">
            <a:extLst>
              <a:ext uri="{FF2B5EF4-FFF2-40B4-BE49-F238E27FC236}">
                <a16:creationId xmlns:a16="http://schemas.microsoft.com/office/drawing/2014/main" id="{4AAD1F9C-26DC-9621-B256-BAA61A6A3093}"/>
              </a:ext>
            </a:extLst>
          </p:cNvPr>
          <p:cNvGrpSpPr/>
          <p:nvPr/>
        </p:nvGrpSpPr>
        <p:grpSpPr>
          <a:xfrm>
            <a:off x="3759831" y="3040511"/>
            <a:ext cx="714385" cy="568800"/>
            <a:chOff x="9439849" y="6293132"/>
            <a:chExt cx="714385" cy="568800"/>
          </a:xfrm>
        </p:grpSpPr>
        <p:sp>
          <p:nvSpPr>
            <p:cNvPr id="24" name="矩形: 圆角 23">
              <a:extLst>
                <a:ext uri="{FF2B5EF4-FFF2-40B4-BE49-F238E27FC236}">
                  <a16:creationId xmlns:a16="http://schemas.microsoft.com/office/drawing/2014/main" id="{59250D9C-A843-DB53-9190-03EC653EBA97}"/>
                </a:ext>
              </a:extLst>
            </p:cNvPr>
            <p:cNvSpPr/>
            <p:nvPr/>
          </p:nvSpPr>
          <p:spPr>
            <a:xfrm>
              <a:off x="9522721" y="6293132"/>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a:extLst>
                <a:ext uri="{FF2B5EF4-FFF2-40B4-BE49-F238E27FC236}">
                  <a16:creationId xmlns:a16="http://schemas.microsoft.com/office/drawing/2014/main" id="{6796D462-6883-27B2-7547-BC667792931E}"/>
                </a:ext>
              </a:extLst>
            </p:cNvPr>
            <p:cNvSpPr txBox="1"/>
            <p:nvPr/>
          </p:nvSpPr>
          <p:spPr>
            <a:xfrm>
              <a:off x="9439849" y="6423643"/>
              <a:ext cx="714385" cy="307777"/>
            </a:xfrm>
            <a:prstGeom prst="rect">
              <a:avLst/>
            </a:prstGeom>
            <a:noFill/>
          </p:spPr>
          <p:txBody>
            <a:bodyPr wrap="square">
              <a:spAutoFit/>
            </a:bodyPr>
            <a:lstStyle/>
            <a:p>
              <a:pPr algn="ctr"/>
              <a:r>
                <a:rPr lang="en-US" altLang="zh-CN" sz="1400" spc="-150" dirty="0"/>
                <a:t>ALEER</a:t>
              </a:r>
              <a:endParaRPr lang="zh-CN" altLang="en-US" sz="1400" spc="-150" dirty="0"/>
            </a:p>
          </p:txBody>
        </p:sp>
      </p:grpSp>
      <p:sp>
        <p:nvSpPr>
          <p:cNvPr id="26" name="文本框 25">
            <a:extLst>
              <a:ext uri="{FF2B5EF4-FFF2-40B4-BE49-F238E27FC236}">
                <a16:creationId xmlns:a16="http://schemas.microsoft.com/office/drawing/2014/main" id="{27F9C2DA-6426-96D4-0AC1-BD4A2995B3EC}"/>
              </a:ext>
            </a:extLst>
          </p:cNvPr>
          <p:cNvSpPr txBox="1"/>
          <p:nvPr/>
        </p:nvSpPr>
        <p:spPr>
          <a:xfrm>
            <a:off x="4385705" y="3171021"/>
            <a:ext cx="761431" cy="307777"/>
          </a:xfrm>
          <a:prstGeom prst="rect">
            <a:avLst/>
          </a:prstGeom>
          <a:noFill/>
        </p:spPr>
        <p:txBody>
          <a:bodyPr wrap="square">
            <a:spAutoFit/>
          </a:bodyPr>
          <a:lstStyle/>
          <a:p>
            <a:pPr algn="ctr"/>
            <a:r>
              <a:rPr lang="zh-CN" altLang="en-US" sz="1400" dirty="0"/>
              <a:t>替换键</a:t>
            </a:r>
          </a:p>
        </p:txBody>
      </p:sp>
      <p:grpSp>
        <p:nvGrpSpPr>
          <p:cNvPr id="27" name="组合 26">
            <a:extLst>
              <a:ext uri="{FF2B5EF4-FFF2-40B4-BE49-F238E27FC236}">
                <a16:creationId xmlns:a16="http://schemas.microsoft.com/office/drawing/2014/main" id="{94404B63-6751-8267-B94F-ABC8FE4FB0BE}"/>
              </a:ext>
            </a:extLst>
          </p:cNvPr>
          <p:cNvGrpSpPr/>
          <p:nvPr/>
        </p:nvGrpSpPr>
        <p:grpSpPr>
          <a:xfrm>
            <a:off x="5333752" y="3040511"/>
            <a:ext cx="778739" cy="568800"/>
            <a:chOff x="9974676" y="6289200"/>
            <a:chExt cx="778739" cy="568800"/>
          </a:xfrm>
        </p:grpSpPr>
        <p:sp>
          <p:nvSpPr>
            <p:cNvPr id="37" name="矩形: 圆角 36">
              <a:extLst>
                <a:ext uri="{FF2B5EF4-FFF2-40B4-BE49-F238E27FC236}">
                  <a16:creationId xmlns:a16="http://schemas.microsoft.com/office/drawing/2014/main" id="{F32F7778-EDA2-3FB5-9021-9312769B1DFD}"/>
                </a:ext>
              </a:extLst>
            </p:cNvPr>
            <p:cNvSpPr/>
            <p:nvPr/>
          </p:nvSpPr>
          <p:spPr>
            <a:xfrm>
              <a:off x="10080544" y="6289200"/>
              <a:ext cx="567003"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文本框 37">
              <a:extLst>
                <a:ext uri="{FF2B5EF4-FFF2-40B4-BE49-F238E27FC236}">
                  <a16:creationId xmlns:a16="http://schemas.microsoft.com/office/drawing/2014/main" id="{1DB6C9D4-9EF7-7763-2187-D4CFC1AA1D4E}"/>
                </a:ext>
              </a:extLst>
            </p:cNvPr>
            <p:cNvSpPr txBox="1"/>
            <p:nvPr/>
          </p:nvSpPr>
          <p:spPr>
            <a:xfrm>
              <a:off x="9974676" y="6423643"/>
              <a:ext cx="778739" cy="307777"/>
            </a:xfrm>
            <a:prstGeom prst="rect">
              <a:avLst/>
            </a:prstGeom>
            <a:noFill/>
          </p:spPr>
          <p:txBody>
            <a:bodyPr wrap="square">
              <a:spAutoFit/>
            </a:bodyPr>
            <a:lstStyle/>
            <a:p>
              <a:pPr algn="ctr"/>
              <a:r>
                <a:rPr lang="en-US" altLang="zh-CN" sz="1400" spc="-150" dirty="0"/>
                <a:t>INSERT</a:t>
              </a:r>
              <a:endParaRPr lang="zh-CN" altLang="en-US" sz="1400" spc="-150" dirty="0"/>
            </a:p>
          </p:txBody>
        </p:sp>
      </p:grpSp>
      <p:sp>
        <p:nvSpPr>
          <p:cNvPr id="39" name="文本框 38">
            <a:extLst>
              <a:ext uri="{FF2B5EF4-FFF2-40B4-BE49-F238E27FC236}">
                <a16:creationId xmlns:a16="http://schemas.microsoft.com/office/drawing/2014/main" id="{D86EA51C-3BF7-4BED-6C2B-90830E5F890F}"/>
              </a:ext>
            </a:extLst>
          </p:cNvPr>
          <p:cNvSpPr txBox="1"/>
          <p:nvPr/>
        </p:nvSpPr>
        <p:spPr>
          <a:xfrm>
            <a:off x="5977466" y="3177156"/>
            <a:ext cx="761431" cy="307777"/>
          </a:xfrm>
          <a:prstGeom prst="rect">
            <a:avLst/>
          </a:prstGeom>
          <a:noFill/>
        </p:spPr>
        <p:txBody>
          <a:bodyPr wrap="square">
            <a:spAutoFit/>
          </a:bodyPr>
          <a:lstStyle/>
          <a:p>
            <a:pPr algn="ctr"/>
            <a:r>
              <a:rPr lang="zh-CN" altLang="en-US" sz="1400" dirty="0"/>
              <a:t>插入键</a:t>
            </a:r>
          </a:p>
        </p:txBody>
      </p:sp>
      <p:grpSp>
        <p:nvGrpSpPr>
          <p:cNvPr id="43" name="组合 42">
            <a:extLst>
              <a:ext uri="{FF2B5EF4-FFF2-40B4-BE49-F238E27FC236}">
                <a16:creationId xmlns:a16="http://schemas.microsoft.com/office/drawing/2014/main" id="{65628549-89E6-5971-0FC1-7CE3799F8FD2}"/>
              </a:ext>
            </a:extLst>
          </p:cNvPr>
          <p:cNvGrpSpPr/>
          <p:nvPr/>
        </p:nvGrpSpPr>
        <p:grpSpPr>
          <a:xfrm>
            <a:off x="7034740" y="3040511"/>
            <a:ext cx="861613" cy="568800"/>
            <a:chOff x="10502836" y="6289200"/>
            <a:chExt cx="861613" cy="568800"/>
          </a:xfrm>
        </p:grpSpPr>
        <p:sp>
          <p:nvSpPr>
            <p:cNvPr id="44" name="矩形: 圆角 43">
              <a:extLst>
                <a:ext uri="{FF2B5EF4-FFF2-40B4-BE49-F238E27FC236}">
                  <a16:creationId xmlns:a16="http://schemas.microsoft.com/office/drawing/2014/main" id="{E722BBF1-FF41-4106-E4F1-F2BB7546CA09}"/>
                </a:ext>
              </a:extLst>
            </p:cNvPr>
            <p:cNvSpPr/>
            <p:nvPr/>
          </p:nvSpPr>
          <p:spPr>
            <a:xfrm>
              <a:off x="10636570" y="6289200"/>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5" name="文本框 44">
              <a:extLst>
                <a:ext uri="{FF2B5EF4-FFF2-40B4-BE49-F238E27FC236}">
                  <a16:creationId xmlns:a16="http://schemas.microsoft.com/office/drawing/2014/main" id="{E099378F-1FE8-5F58-5F45-4C69F3899D0D}"/>
                </a:ext>
              </a:extLst>
            </p:cNvPr>
            <p:cNvSpPr txBox="1"/>
            <p:nvPr/>
          </p:nvSpPr>
          <p:spPr>
            <a:xfrm>
              <a:off x="10502836" y="6423643"/>
              <a:ext cx="861613" cy="307777"/>
            </a:xfrm>
            <a:prstGeom prst="rect">
              <a:avLst/>
            </a:prstGeom>
            <a:noFill/>
          </p:spPr>
          <p:txBody>
            <a:bodyPr wrap="square">
              <a:spAutoFit/>
            </a:bodyPr>
            <a:lstStyle/>
            <a:p>
              <a:pPr algn="ctr"/>
              <a:r>
                <a:rPr lang="en-US" altLang="zh-CN" sz="1400" spc="-150" dirty="0"/>
                <a:t>DELETE</a:t>
              </a:r>
              <a:endParaRPr lang="zh-CN" altLang="en-US" sz="1400" spc="-150" dirty="0"/>
            </a:p>
          </p:txBody>
        </p:sp>
      </p:grpSp>
      <p:sp>
        <p:nvSpPr>
          <p:cNvPr id="46" name="文本框 45">
            <a:extLst>
              <a:ext uri="{FF2B5EF4-FFF2-40B4-BE49-F238E27FC236}">
                <a16:creationId xmlns:a16="http://schemas.microsoft.com/office/drawing/2014/main" id="{CD2CEA99-F940-DB76-A68C-7540FA1CE1BC}"/>
              </a:ext>
            </a:extLst>
          </p:cNvPr>
          <p:cNvSpPr txBox="1"/>
          <p:nvPr/>
        </p:nvSpPr>
        <p:spPr>
          <a:xfrm>
            <a:off x="7737274" y="3136224"/>
            <a:ext cx="761431" cy="307777"/>
          </a:xfrm>
          <a:prstGeom prst="rect">
            <a:avLst/>
          </a:prstGeom>
          <a:noFill/>
        </p:spPr>
        <p:txBody>
          <a:bodyPr wrap="square">
            <a:spAutoFit/>
          </a:bodyPr>
          <a:lstStyle/>
          <a:p>
            <a:pPr algn="ctr"/>
            <a:r>
              <a:rPr lang="zh-CN" altLang="en-US" sz="1400" dirty="0"/>
              <a:t>删除键</a:t>
            </a:r>
          </a:p>
        </p:txBody>
      </p:sp>
      <p:grpSp>
        <p:nvGrpSpPr>
          <p:cNvPr id="47" name="组合 46">
            <a:extLst>
              <a:ext uri="{FF2B5EF4-FFF2-40B4-BE49-F238E27FC236}">
                <a16:creationId xmlns:a16="http://schemas.microsoft.com/office/drawing/2014/main" id="{E6B18AEE-C185-B738-2F3D-9A0777616242}"/>
              </a:ext>
            </a:extLst>
          </p:cNvPr>
          <p:cNvGrpSpPr/>
          <p:nvPr/>
        </p:nvGrpSpPr>
        <p:grpSpPr>
          <a:xfrm>
            <a:off x="2626172" y="3894432"/>
            <a:ext cx="689462" cy="517768"/>
            <a:chOff x="6662930" y="5274149"/>
            <a:chExt cx="1700929" cy="1137600"/>
          </a:xfrm>
        </p:grpSpPr>
        <p:sp>
          <p:nvSpPr>
            <p:cNvPr id="48" name="矩形: 圆角 47">
              <a:extLst>
                <a:ext uri="{FF2B5EF4-FFF2-40B4-BE49-F238E27FC236}">
                  <a16:creationId xmlns:a16="http://schemas.microsoft.com/office/drawing/2014/main" id="{8A08231F-623A-6BD8-6B7A-CA2D0E2670E5}"/>
                </a:ext>
              </a:extLst>
            </p:cNvPr>
            <p:cNvSpPr/>
            <p:nvPr/>
          </p:nvSpPr>
          <p:spPr>
            <a:xfrm>
              <a:off x="7795059" y="5555823"/>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圆角 48">
              <a:extLst>
                <a:ext uri="{FF2B5EF4-FFF2-40B4-BE49-F238E27FC236}">
                  <a16:creationId xmlns:a16="http://schemas.microsoft.com/office/drawing/2014/main" id="{1EB11EA7-7BF9-D9F8-5927-CD95F7E4ECDA}"/>
                </a:ext>
              </a:extLst>
            </p:cNvPr>
            <p:cNvSpPr/>
            <p:nvPr/>
          </p:nvSpPr>
          <p:spPr>
            <a:xfrm>
              <a:off x="7229906" y="5274149"/>
              <a:ext cx="567003"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0" name="矩形: 圆角 49">
              <a:extLst>
                <a:ext uri="{FF2B5EF4-FFF2-40B4-BE49-F238E27FC236}">
                  <a16:creationId xmlns:a16="http://schemas.microsoft.com/office/drawing/2014/main" id="{0FBCBBE9-886C-1D46-99C9-076D1D85173C}"/>
                </a:ext>
              </a:extLst>
            </p:cNvPr>
            <p:cNvSpPr/>
            <p:nvPr/>
          </p:nvSpPr>
          <p:spPr>
            <a:xfrm>
              <a:off x="6662930" y="5562481"/>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1" name="矩形: 圆角 50">
              <a:extLst>
                <a:ext uri="{FF2B5EF4-FFF2-40B4-BE49-F238E27FC236}">
                  <a16:creationId xmlns:a16="http://schemas.microsoft.com/office/drawing/2014/main" id="{1E3729D9-1DD5-2E7E-A6EA-760659ECBFE8}"/>
                </a:ext>
              </a:extLst>
            </p:cNvPr>
            <p:cNvSpPr/>
            <p:nvPr/>
          </p:nvSpPr>
          <p:spPr>
            <a:xfrm>
              <a:off x="7230775" y="5842949"/>
              <a:ext cx="567003"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cxnSp>
          <p:nvCxnSpPr>
            <p:cNvPr id="52" name="直接箭头连接符 51">
              <a:extLst>
                <a:ext uri="{FF2B5EF4-FFF2-40B4-BE49-F238E27FC236}">
                  <a16:creationId xmlns:a16="http://schemas.microsoft.com/office/drawing/2014/main" id="{C16B4576-FC9F-BB08-D906-0D917BF60054}"/>
                </a:ext>
              </a:extLst>
            </p:cNvPr>
            <p:cNvCxnSpPr/>
            <p:nvPr/>
          </p:nvCxnSpPr>
          <p:spPr>
            <a:xfrm flipV="1">
              <a:off x="7513320" y="5400605"/>
              <a:ext cx="0" cy="31043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a:extLst>
                <a:ext uri="{FF2B5EF4-FFF2-40B4-BE49-F238E27FC236}">
                  <a16:creationId xmlns:a16="http://schemas.microsoft.com/office/drawing/2014/main" id="{C25FB290-0DBD-C4E0-02CF-0A3A8DCFC5FF}"/>
                </a:ext>
              </a:extLst>
            </p:cNvPr>
            <p:cNvCxnSpPr>
              <a:cxnSpLocks/>
            </p:cNvCxnSpPr>
            <p:nvPr/>
          </p:nvCxnSpPr>
          <p:spPr>
            <a:xfrm>
              <a:off x="7513320" y="5987819"/>
              <a:ext cx="0" cy="28692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a:extLst>
                <a:ext uri="{FF2B5EF4-FFF2-40B4-BE49-F238E27FC236}">
                  <a16:creationId xmlns:a16="http://schemas.microsoft.com/office/drawing/2014/main" id="{7A91D040-6251-506D-D962-69C6229C591A}"/>
                </a:ext>
              </a:extLst>
            </p:cNvPr>
            <p:cNvCxnSpPr>
              <a:cxnSpLocks/>
            </p:cNvCxnSpPr>
            <p:nvPr/>
          </p:nvCxnSpPr>
          <p:spPr>
            <a:xfrm>
              <a:off x="7941945" y="5832640"/>
              <a:ext cx="316854"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a:extLst>
                <a:ext uri="{FF2B5EF4-FFF2-40B4-BE49-F238E27FC236}">
                  <a16:creationId xmlns:a16="http://schemas.microsoft.com/office/drawing/2014/main" id="{18C07795-2433-E49C-E489-4E4AA31FB530}"/>
                </a:ext>
              </a:extLst>
            </p:cNvPr>
            <p:cNvCxnSpPr>
              <a:cxnSpLocks/>
            </p:cNvCxnSpPr>
            <p:nvPr/>
          </p:nvCxnSpPr>
          <p:spPr>
            <a:xfrm flipH="1" flipV="1">
              <a:off x="6797687" y="5840223"/>
              <a:ext cx="299286" cy="149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56" name="文本框 55">
            <a:extLst>
              <a:ext uri="{FF2B5EF4-FFF2-40B4-BE49-F238E27FC236}">
                <a16:creationId xmlns:a16="http://schemas.microsoft.com/office/drawing/2014/main" id="{0FA1AC92-5DD8-0B36-FE66-8B6E5F7CBACE}"/>
              </a:ext>
            </a:extLst>
          </p:cNvPr>
          <p:cNvSpPr txBox="1"/>
          <p:nvPr/>
        </p:nvSpPr>
        <p:spPr>
          <a:xfrm>
            <a:off x="1588355" y="4001217"/>
            <a:ext cx="1092264" cy="307777"/>
          </a:xfrm>
          <a:prstGeom prst="rect">
            <a:avLst/>
          </a:prstGeom>
          <a:noFill/>
        </p:spPr>
        <p:txBody>
          <a:bodyPr wrap="square">
            <a:spAutoFit/>
          </a:bodyPr>
          <a:lstStyle/>
          <a:p>
            <a:pPr algn="ctr"/>
            <a:r>
              <a:rPr lang="zh-CN" altLang="en-US" sz="1400" dirty="0"/>
              <a:t>光标移动键</a:t>
            </a:r>
          </a:p>
        </p:txBody>
      </p:sp>
      <p:grpSp>
        <p:nvGrpSpPr>
          <p:cNvPr id="59" name="组合 58">
            <a:extLst>
              <a:ext uri="{FF2B5EF4-FFF2-40B4-BE49-F238E27FC236}">
                <a16:creationId xmlns:a16="http://schemas.microsoft.com/office/drawing/2014/main" id="{49152401-8C9B-262F-C4D9-8DB9699A293A}"/>
              </a:ext>
            </a:extLst>
          </p:cNvPr>
          <p:cNvGrpSpPr/>
          <p:nvPr/>
        </p:nvGrpSpPr>
        <p:grpSpPr>
          <a:xfrm>
            <a:off x="1415388" y="4735699"/>
            <a:ext cx="3586885" cy="591515"/>
            <a:chOff x="663299" y="5545256"/>
            <a:chExt cx="3586885" cy="591515"/>
          </a:xfrm>
        </p:grpSpPr>
        <p:sp>
          <p:nvSpPr>
            <p:cNvPr id="60" name="矩形: 圆角 59">
              <a:extLst>
                <a:ext uri="{FF2B5EF4-FFF2-40B4-BE49-F238E27FC236}">
                  <a16:creationId xmlns:a16="http://schemas.microsoft.com/office/drawing/2014/main" id="{46BBF755-EE3A-7491-D1E1-24F2C167FB35}"/>
                </a:ext>
              </a:extLst>
            </p:cNvPr>
            <p:cNvSpPr/>
            <p:nvPr/>
          </p:nvSpPr>
          <p:spPr>
            <a:xfrm>
              <a:off x="1860020" y="5561644"/>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61" name="文本框 60">
              <a:extLst>
                <a:ext uri="{FF2B5EF4-FFF2-40B4-BE49-F238E27FC236}">
                  <a16:creationId xmlns:a16="http://schemas.microsoft.com/office/drawing/2014/main" id="{FDAAA6F1-FA49-781D-3A82-1DC9AFA3E4CF}"/>
                </a:ext>
              </a:extLst>
            </p:cNvPr>
            <p:cNvSpPr txBox="1"/>
            <p:nvPr/>
          </p:nvSpPr>
          <p:spPr>
            <a:xfrm>
              <a:off x="1726286" y="5613551"/>
              <a:ext cx="861613" cy="523220"/>
            </a:xfrm>
            <a:prstGeom prst="rect">
              <a:avLst/>
            </a:prstGeom>
            <a:noFill/>
          </p:spPr>
          <p:txBody>
            <a:bodyPr wrap="square">
              <a:spAutoFit/>
            </a:bodyPr>
            <a:lstStyle/>
            <a:p>
              <a:pPr algn="ctr"/>
              <a:r>
                <a:rPr lang="en-US" altLang="zh-CN" sz="1400" spc="-150" dirty="0"/>
                <a:t>OFFSET</a:t>
              </a:r>
            </a:p>
            <a:p>
              <a:pPr algn="ctr"/>
              <a:r>
                <a:rPr lang="en-US" altLang="zh-CN" sz="1400" spc="-150" dirty="0"/>
                <a:t>SETTING</a:t>
              </a:r>
              <a:endParaRPr lang="zh-CN" altLang="en-US" sz="1400" spc="-150" dirty="0"/>
            </a:p>
          </p:txBody>
        </p:sp>
        <p:sp>
          <p:nvSpPr>
            <p:cNvPr id="62" name="矩形: 圆角 61">
              <a:extLst>
                <a:ext uri="{FF2B5EF4-FFF2-40B4-BE49-F238E27FC236}">
                  <a16:creationId xmlns:a16="http://schemas.microsoft.com/office/drawing/2014/main" id="{F5062C1F-6F25-B508-F4B7-06EF62FFE255}"/>
                </a:ext>
              </a:extLst>
            </p:cNvPr>
            <p:cNvSpPr/>
            <p:nvPr/>
          </p:nvSpPr>
          <p:spPr>
            <a:xfrm>
              <a:off x="1303994" y="5561644"/>
              <a:ext cx="567003"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63" name="文本框 62">
              <a:extLst>
                <a:ext uri="{FF2B5EF4-FFF2-40B4-BE49-F238E27FC236}">
                  <a16:creationId xmlns:a16="http://schemas.microsoft.com/office/drawing/2014/main" id="{03C8C606-0DB2-0B6A-BE5D-DCC3F495DAAA}"/>
                </a:ext>
              </a:extLst>
            </p:cNvPr>
            <p:cNvSpPr txBox="1"/>
            <p:nvPr/>
          </p:nvSpPr>
          <p:spPr>
            <a:xfrm>
              <a:off x="1198126" y="5696087"/>
              <a:ext cx="778739" cy="307777"/>
            </a:xfrm>
            <a:prstGeom prst="rect">
              <a:avLst/>
            </a:prstGeom>
            <a:noFill/>
          </p:spPr>
          <p:txBody>
            <a:bodyPr wrap="square">
              <a:spAutoFit/>
            </a:bodyPr>
            <a:lstStyle/>
            <a:p>
              <a:pPr algn="ctr"/>
              <a:r>
                <a:rPr lang="en-US" altLang="zh-CN" sz="1400" spc="-150" dirty="0"/>
                <a:t>PROG</a:t>
              </a:r>
              <a:endParaRPr lang="zh-CN" altLang="en-US" sz="1400" spc="-150" dirty="0"/>
            </a:p>
          </p:txBody>
        </p:sp>
        <p:sp>
          <p:nvSpPr>
            <p:cNvPr id="65" name="矩形: 圆角 64">
              <a:extLst>
                <a:ext uri="{FF2B5EF4-FFF2-40B4-BE49-F238E27FC236}">
                  <a16:creationId xmlns:a16="http://schemas.microsoft.com/office/drawing/2014/main" id="{35B21BB4-0650-67AA-06AE-4221C446E9A9}"/>
                </a:ext>
              </a:extLst>
            </p:cNvPr>
            <p:cNvSpPr/>
            <p:nvPr/>
          </p:nvSpPr>
          <p:spPr>
            <a:xfrm>
              <a:off x="746171" y="5545256"/>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66" name="文本框 65">
              <a:extLst>
                <a:ext uri="{FF2B5EF4-FFF2-40B4-BE49-F238E27FC236}">
                  <a16:creationId xmlns:a16="http://schemas.microsoft.com/office/drawing/2014/main" id="{49A89624-5BB9-FC20-B024-E3088071016D}"/>
                </a:ext>
              </a:extLst>
            </p:cNvPr>
            <p:cNvSpPr txBox="1"/>
            <p:nvPr/>
          </p:nvSpPr>
          <p:spPr>
            <a:xfrm>
              <a:off x="663299" y="5675767"/>
              <a:ext cx="714385" cy="307777"/>
            </a:xfrm>
            <a:prstGeom prst="rect">
              <a:avLst/>
            </a:prstGeom>
            <a:noFill/>
          </p:spPr>
          <p:txBody>
            <a:bodyPr wrap="square">
              <a:spAutoFit/>
            </a:bodyPr>
            <a:lstStyle/>
            <a:p>
              <a:pPr algn="ctr"/>
              <a:r>
                <a:rPr lang="en-US" altLang="zh-CN" sz="1400" spc="-150" dirty="0"/>
                <a:t>POS</a:t>
              </a:r>
              <a:endParaRPr lang="zh-CN" altLang="en-US" sz="1400" spc="-150" dirty="0"/>
            </a:p>
          </p:txBody>
        </p:sp>
        <p:sp>
          <p:nvSpPr>
            <p:cNvPr id="68" name="矩形: 圆角 67">
              <a:extLst>
                <a:ext uri="{FF2B5EF4-FFF2-40B4-BE49-F238E27FC236}">
                  <a16:creationId xmlns:a16="http://schemas.microsoft.com/office/drawing/2014/main" id="{F889F2DD-6FC4-7593-FEE0-D45CDC06B074}"/>
                </a:ext>
              </a:extLst>
            </p:cNvPr>
            <p:cNvSpPr/>
            <p:nvPr/>
          </p:nvSpPr>
          <p:spPr>
            <a:xfrm>
              <a:off x="3552870" y="5558549"/>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69" name="文本框 68">
              <a:extLst>
                <a:ext uri="{FF2B5EF4-FFF2-40B4-BE49-F238E27FC236}">
                  <a16:creationId xmlns:a16="http://schemas.microsoft.com/office/drawing/2014/main" id="{E01B8634-D5F6-D64D-767A-C2A4D16DC771}"/>
                </a:ext>
              </a:extLst>
            </p:cNvPr>
            <p:cNvSpPr txBox="1"/>
            <p:nvPr/>
          </p:nvSpPr>
          <p:spPr>
            <a:xfrm>
              <a:off x="3388571" y="5578613"/>
              <a:ext cx="861613" cy="523220"/>
            </a:xfrm>
            <a:prstGeom prst="rect">
              <a:avLst/>
            </a:prstGeom>
            <a:noFill/>
          </p:spPr>
          <p:txBody>
            <a:bodyPr wrap="square">
              <a:spAutoFit/>
            </a:bodyPr>
            <a:lstStyle/>
            <a:p>
              <a:pPr algn="ctr"/>
              <a:r>
                <a:rPr lang="en-US" altLang="zh-CN" sz="1400" spc="-300" dirty="0"/>
                <a:t>CUSTOM</a:t>
              </a:r>
            </a:p>
            <a:p>
              <a:pPr algn="ctr"/>
              <a:r>
                <a:rPr lang="en-US" altLang="zh-CN" sz="1400" spc="-300" dirty="0"/>
                <a:t>GRAPH</a:t>
              </a:r>
              <a:endParaRPr lang="zh-CN" altLang="en-US" sz="1400" spc="-300" dirty="0"/>
            </a:p>
          </p:txBody>
        </p:sp>
        <p:sp>
          <p:nvSpPr>
            <p:cNvPr id="70" name="矩形: 圆角 69">
              <a:extLst>
                <a:ext uri="{FF2B5EF4-FFF2-40B4-BE49-F238E27FC236}">
                  <a16:creationId xmlns:a16="http://schemas.microsoft.com/office/drawing/2014/main" id="{E2B170A9-8E24-BF58-1C27-D687462291B4}"/>
                </a:ext>
              </a:extLst>
            </p:cNvPr>
            <p:cNvSpPr/>
            <p:nvPr/>
          </p:nvSpPr>
          <p:spPr>
            <a:xfrm>
              <a:off x="2996844" y="5558549"/>
              <a:ext cx="567003"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71" name="文本框 70">
              <a:extLst>
                <a:ext uri="{FF2B5EF4-FFF2-40B4-BE49-F238E27FC236}">
                  <a16:creationId xmlns:a16="http://schemas.microsoft.com/office/drawing/2014/main" id="{815B49BD-9410-E41C-B994-DE528EF34A87}"/>
                </a:ext>
              </a:extLst>
            </p:cNvPr>
            <p:cNvSpPr txBox="1"/>
            <p:nvPr/>
          </p:nvSpPr>
          <p:spPr>
            <a:xfrm>
              <a:off x="2880699" y="5581339"/>
              <a:ext cx="778739" cy="523220"/>
            </a:xfrm>
            <a:prstGeom prst="rect">
              <a:avLst/>
            </a:prstGeom>
            <a:noFill/>
          </p:spPr>
          <p:txBody>
            <a:bodyPr wrap="square">
              <a:spAutoFit/>
            </a:bodyPr>
            <a:lstStyle/>
            <a:p>
              <a:pPr algn="ctr"/>
              <a:r>
                <a:rPr lang="en-US" altLang="zh-CN" sz="1400" spc="-150" dirty="0"/>
                <a:t>MESS</a:t>
              </a:r>
            </a:p>
            <a:p>
              <a:pPr algn="ctr"/>
              <a:r>
                <a:rPr lang="en-US" altLang="zh-CN" sz="1400" spc="-150" dirty="0"/>
                <a:t>AGE</a:t>
              </a:r>
              <a:endParaRPr lang="zh-CN" altLang="en-US" sz="1400" spc="-150" dirty="0"/>
            </a:p>
          </p:txBody>
        </p:sp>
        <p:sp>
          <p:nvSpPr>
            <p:cNvPr id="72" name="矩形: 圆角 71">
              <a:extLst>
                <a:ext uri="{FF2B5EF4-FFF2-40B4-BE49-F238E27FC236}">
                  <a16:creationId xmlns:a16="http://schemas.microsoft.com/office/drawing/2014/main" id="{1B13766B-63B1-8AE5-F51B-4BE111405B40}"/>
                </a:ext>
              </a:extLst>
            </p:cNvPr>
            <p:cNvSpPr/>
            <p:nvPr/>
          </p:nvSpPr>
          <p:spPr>
            <a:xfrm>
              <a:off x="2439021" y="5562481"/>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83" name="文本框 82">
              <a:extLst>
                <a:ext uri="{FF2B5EF4-FFF2-40B4-BE49-F238E27FC236}">
                  <a16:creationId xmlns:a16="http://schemas.microsoft.com/office/drawing/2014/main" id="{B9CD2FCF-0C78-EA11-0707-155103425BC6}"/>
                </a:ext>
              </a:extLst>
            </p:cNvPr>
            <p:cNvSpPr txBox="1"/>
            <p:nvPr/>
          </p:nvSpPr>
          <p:spPr>
            <a:xfrm>
              <a:off x="2299509" y="5708149"/>
              <a:ext cx="817255" cy="307777"/>
            </a:xfrm>
            <a:prstGeom prst="rect">
              <a:avLst/>
            </a:prstGeom>
            <a:noFill/>
          </p:spPr>
          <p:txBody>
            <a:bodyPr wrap="square">
              <a:spAutoFit/>
            </a:bodyPr>
            <a:lstStyle/>
            <a:p>
              <a:pPr algn="ctr"/>
              <a:r>
                <a:rPr lang="en-US" altLang="zh-CN" sz="1400" spc="-300" dirty="0"/>
                <a:t>SYSTEM</a:t>
              </a:r>
              <a:endParaRPr lang="zh-CN" altLang="en-US" sz="1400" spc="-300" dirty="0"/>
            </a:p>
          </p:txBody>
        </p:sp>
      </p:grpSp>
      <p:grpSp>
        <p:nvGrpSpPr>
          <p:cNvPr id="84" name="组合 83">
            <a:extLst>
              <a:ext uri="{FF2B5EF4-FFF2-40B4-BE49-F238E27FC236}">
                <a16:creationId xmlns:a16="http://schemas.microsoft.com/office/drawing/2014/main" id="{C3009B55-5837-DBD8-BAC1-68A536ED9CE5}"/>
              </a:ext>
            </a:extLst>
          </p:cNvPr>
          <p:cNvGrpSpPr/>
          <p:nvPr/>
        </p:nvGrpSpPr>
        <p:grpSpPr>
          <a:xfrm>
            <a:off x="2098285" y="5420234"/>
            <a:ext cx="524801" cy="799440"/>
            <a:chOff x="10627156" y="1994560"/>
            <a:chExt cx="524801" cy="799440"/>
          </a:xfrm>
        </p:grpSpPr>
        <p:sp>
          <p:nvSpPr>
            <p:cNvPr id="85" name="矩形: 圆角 84">
              <a:extLst>
                <a:ext uri="{FF2B5EF4-FFF2-40B4-BE49-F238E27FC236}">
                  <a16:creationId xmlns:a16="http://schemas.microsoft.com/office/drawing/2014/main" id="{BF41A6E9-4725-FDF9-5137-A4A843E6C9D5}"/>
                </a:ext>
              </a:extLst>
            </p:cNvPr>
            <p:cNvSpPr/>
            <p:nvPr/>
          </p:nvSpPr>
          <p:spPr>
            <a:xfrm>
              <a:off x="10721109" y="1994560"/>
              <a:ext cx="336999" cy="39972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86" name="矩形: 圆角 85">
              <a:extLst>
                <a:ext uri="{FF2B5EF4-FFF2-40B4-BE49-F238E27FC236}">
                  <a16:creationId xmlns:a16="http://schemas.microsoft.com/office/drawing/2014/main" id="{8509D093-EC23-7B57-B25B-1007DEC08A87}"/>
                </a:ext>
              </a:extLst>
            </p:cNvPr>
            <p:cNvSpPr/>
            <p:nvPr/>
          </p:nvSpPr>
          <p:spPr>
            <a:xfrm>
              <a:off x="10721626" y="2394280"/>
              <a:ext cx="336999" cy="39972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cxnSp>
          <p:nvCxnSpPr>
            <p:cNvPr id="87" name="直接箭头连接符 86">
              <a:extLst>
                <a:ext uri="{FF2B5EF4-FFF2-40B4-BE49-F238E27FC236}">
                  <a16:creationId xmlns:a16="http://schemas.microsoft.com/office/drawing/2014/main" id="{F2B1AEC6-9FC5-CC97-ACE4-BD5EEFF3D79E}"/>
                </a:ext>
              </a:extLst>
            </p:cNvPr>
            <p:cNvCxnSpPr>
              <a:cxnSpLocks/>
              <a:stCxn id="89" idx="0"/>
            </p:cNvCxnSpPr>
            <p:nvPr/>
          </p:nvCxnSpPr>
          <p:spPr>
            <a:xfrm flipV="1">
              <a:off x="10889557" y="2035801"/>
              <a:ext cx="0" cy="152704"/>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8" name="直接箭头连接符 87">
              <a:extLst>
                <a:ext uri="{FF2B5EF4-FFF2-40B4-BE49-F238E27FC236}">
                  <a16:creationId xmlns:a16="http://schemas.microsoft.com/office/drawing/2014/main" id="{CBA59ACF-0988-2CD7-46B1-0FDAD327ABD0}"/>
                </a:ext>
              </a:extLst>
            </p:cNvPr>
            <p:cNvCxnSpPr>
              <a:cxnSpLocks/>
            </p:cNvCxnSpPr>
            <p:nvPr/>
          </p:nvCxnSpPr>
          <p:spPr>
            <a:xfrm>
              <a:off x="10889556" y="2595125"/>
              <a:ext cx="2481" cy="16269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9" name="文本框 88">
              <a:extLst>
                <a:ext uri="{FF2B5EF4-FFF2-40B4-BE49-F238E27FC236}">
                  <a16:creationId xmlns:a16="http://schemas.microsoft.com/office/drawing/2014/main" id="{6780BF25-14DF-4B2F-23D5-6BC6BF328814}"/>
                </a:ext>
              </a:extLst>
            </p:cNvPr>
            <p:cNvSpPr txBox="1"/>
            <p:nvPr/>
          </p:nvSpPr>
          <p:spPr>
            <a:xfrm>
              <a:off x="10627156" y="2188505"/>
              <a:ext cx="524801" cy="253916"/>
            </a:xfrm>
            <a:prstGeom prst="rect">
              <a:avLst/>
            </a:prstGeom>
            <a:noFill/>
          </p:spPr>
          <p:txBody>
            <a:bodyPr wrap="square">
              <a:spAutoFit/>
            </a:bodyPr>
            <a:lstStyle/>
            <a:p>
              <a:pPr algn="ctr"/>
              <a:r>
                <a:rPr lang="en-US" altLang="zh-CN" sz="1050" spc="-300" dirty="0"/>
                <a:t>PAGE</a:t>
              </a:r>
              <a:endParaRPr lang="zh-CN" altLang="en-US" sz="1050" spc="-300" dirty="0"/>
            </a:p>
          </p:txBody>
        </p:sp>
        <p:sp>
          <p:nvSpPr>
            <p:cNvPr id="90" name="文本框 89">
              <a:extLst>
                <a:ext uri="{FF2B5EF4-FFF2-40B4-BE49-F238E27FC236}">
                  <a16:creationId xmlns:a16="http://schemas.microsoft.com/office/drawing/2014/main" id="{22BAD728-26EB-DACB-8E31-FA5411348D92}"/>
                </a:ext>
              </a:extLst>
            </p:cNvPr>
            <p:cNvSpPr txBox="1"/>
            <p:nvPr/>
          </p:nvSpPr>
          <p:spPr>
            <a:xfrm>
              <a:off x="10627156" y="2360247"/>
              <a:ext cx="524801" cy="253916"/>
            </a:xfrm>
            <a:prstGeom prst="rect">
              <a:avLst/>
            </a:prstGeom>
            <a:noFill/>
          </p:spPr>
          <p:txBody>
            <a:bodyPr wrap="square">
              <a:spAutoFit/>
            </a:bodyPr>
            <a:lstStyle/>
            <a:p>
              <a:pPr algn="ctr"/>
              <a:r>
                <a:rPr lang="en-US" altLang="zh-CN" sz="1050" spc="-300" dirty="0"/>
                <a:t>PAGE</a:t>
              </a:r>
              <a:endParaRPr lang="zh-CN" altLang="en-US" sz="1050" spc="-300" dirty="0"/>
            </a:p>
          </p:txBody>
        </p:sp>
      </p:grpSp>
      <p:sp>
        <p:nvSpPr>
          <p:cNvPr id="14" name="标题 3">
            <a:extLst>
              <a:ext uri="{FF2B5EF4-FFF2-40B4-BE49-F238E27FC236}">
                <a16:creationId xmlns:a16="http://schemas.microsoft.com/office/drawing/2014/main" id="{D1ED1A79-0FFB-2F9E-3FA7-85B73AD7AE7E}"/>
              </a:ext>
            </a:extLst>
          </p:cNvPr>
          <p:cNvSpPr txBox="1">
            <a:spLocks/>
          </p:cNvSpPr>
          <p:nvPr/>
        </p:nvSpPr>
        <p:spPr>
          <a:xfrm>
            <a:off x="4334249" y="1132014"/>
            <a:ext cx="37731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CRT/MDI </a:t>
            </a:r>
            <a:r>
              <a:rPr lang="zh-CN" altLang="en-US" sz="2400" dirty="0">
                <a:solidFill>
                  <a:schemeClr val="accent1"/>
                </a:solidFill>
                <a:latin typeface="Arial" panose="020B0604020202020204" pitchFamily="34" charset="0"/>
                <a:ea typeface="微软雅黑" panose="020B0503020204020204" pitchFamily="34" charset="-122"/>
              </a:rPr>
              <a:t>操作面板</a:t>
            </a:r>
          </a:p>
        </p:txBody>
      </p:sp>
    </p:spTree>
    <p:extLst>
      <p:ext uri="{BB962C8B-B14F-4D97-AF65-F5344CB8AC3E}">
        <p14:creationId xmlns:p14="http://schemas.microsoft.com/office/powerpoint/2010/main" val="36527058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2717280" y="303129"/>
            <a:ext cx="7007087" cy="53357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2.2 FANUC 0i </a:t>
            </a:r>
            <a:r>
              <a:rPr lang="zh-CN" altLang="en-US" sz="2800" dirty="0">
                <a:latin typeface="+mj-ea"/>
                <a:cs typeface="+mn-ea"/>
                <a:sym typeface="+mn-lt"/>
              </a:rPr>
              <a:t>数控车床操作面板认知</a:t>
            </a:r>
          </a:p>
        </p:txBody>
      </p:sp>
      <p:sp>
        <p:nvSpPr>
          <p:cNvPr id="2" name="文本占位符 5">
            <a:extLst>
              <a:ext uri="{FF2B5EF4-FFF2-40B4-BE49-F238E27FC236}">
                <a16:creationId xmlns:a16="http://schemas.microsoft.com/office/drawing/2014/main" id="{F8E6D0AA-3079-BE8E-CB63-E148634D4791}"/>
              </a:ext>
            </a:extLst>
          </p:cNvPr>
          <p:cNvSpPr txBox="1"/>
          <p:nvPr/>
        </p:nvSpPr>
        <p:spPr>
          <a:xfrm>
            <a:off x="773109" y="1805890"/>
            <a:ext cx="10895430" cy="149765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Clr>
                <a:schemeClr val="accent1"/>
              </a:buClr>
              <a:buSzPct val="95000"/>
              <a:buNone/>
            </a:pPr>
            <a:r>
              <a:rPr lang="en-US" altLang="zh-CN" sz="1800" b="1" dirty="0">
                <a:solidFill>
                  <a:schemeClr val="accent1"/>
                </a:solidFill>
                <a:cs typeface="+mn-ea"/>
                <a:sym typeface="+mn-lt"/>
              </a:rPr>
              <a:t>1. </a:t>
            </a:r>
            <a:r>
              <a:rPr lang="zh-CN" altLang="en-US" b="1" dirty="0">
                <a:solidFill>
                  <a:schemeClr val="accent1"/>
                </a:solidFill>
                <a:cs typeface="+mn-ea"/>
                <a:sym typeface="+mn-lt"/>
              </a:rPr>
              <a:t>功能键和软件</a:t>
            </a:r>
            <a:endParaRPr lang="en-US" altLang="zh-CN" sz="1800" b="0" i="0" u="none" strike="noStrike" baseline="0" dirty="0">
              <a:solidFill>
                <a:srgbClr val="221E1F"/>
              </a:solidFill>
              <a:latin typeface="方正书宋"/>
            </a:endParaRPr>
          </a:p>
          <a:p>
            <a:pPr marL="0" indent="0" algn="just">
              <a:lnSpc>
                <a:spcPct val="130000"/>
              </a:lnSpc>
              <a:spcBef>
                <a:spcPts val="0"/>
              </a:spcBef>
              <a:buClr>
                <a:schemeClr val="accent1"/>
              </a:buClr>
              <a:buSzPct val="95000"/>
              <a:buNone/>
            </a:pPr>
            <a:r>
              <a:rPr lang="zh-CN" altLang="en-US" b="1" dirty="0">
                <a:solidFill>
                  <a:schemeClr val="accent1"/>
                </a:solidFill>
                <a:cs typeface="+mn-ea"/>
              </a:rPr>
              <a:t>（</a:t>
            </a:r>
            <a:r>
              <a:rPr lang="en-US" altLang="zh-CN" b="1" dirty="0">
                <a:solidFill>
                  <a:schemeClr val="accent1"/>
                </a:solidFill>
                <a:cs typeface="+mn-ea"/>
              </a:rPr>
              <a:t>1</a:t>
            </a:r>
            <a:r>
              <a:rPr lang="zh-CN" altLang="en-US" b="1" dirty="0">
                <a:solidFill>
                  <a:schemeClr val="accent1"/>
                </a:solidFill>
                <a:cs typeface="+mn-ea"/>
              </a:rPr>
              <a:t>）功能键</a:t>
            </a:r>
            <a:endParaRPr lang="en-US" altLang="zh-CN" b="1" dirty="0">
              <a:solidFill>
                <a:schemeClr val="accent1"/>
              </a:solidFill>
              <a:cs typeface="+mn-ea"/>
            </a:endParaRPr>
          </a:p>
          <a:p>
            <a:pPr marL="0" indent="0" algn="just">
              <a:lnSpc>
                <a:spcPct val="130000"/>
              </a:lnSpc>
              <a:spcBef>
                <a:spcPts val="0"/>
              </a:spcBef>
              <a:buClr>
                <a:schemeClr val="accent1"/>
              </a:buClr>
              <a:buSzPct val="95000"/>
              <a:buNone/>
            </a:pPr>
            <a:r>
              <a:rPr lang="zh-CN" altLang="en-US" sz="1800" b="0" i="0" u="none" strike="noStrike" baseline="0" dirty="0">
                <a:solidFill>
                  <a:srgbClr val="221E1F"/>
                </a:solidFill>
                <a:latin typeface="方正书宋"/>
              </a:rPr>
              <a:t>       用来选择将要显示的屏幕画面。按下功能键之后再按下与屏幕文字相对的软键，就可以选择与所选功能相关的屏。</a:t>
            </a:r>
            <a:endParaRPr lang="en-US" altLang="zh-CN" sz="1800" b="0" i="0" u="none" strike="noStrike" baseline="0" dirty="0">
              <a:solidFill>
                <a:srgbClr val="221E1F"/>
              </a:solidFill>
              <a:latin typeface="方正书宋"/>
            </a:endParaRPr>
          </a:p>
        </p:txBody>
      </p:sp>
      <p:grpSp>
        <p:nvGrpSpPr>
          <p:cNvPr id="39" name="组合 38">
            <a:extLst>
              <a:ext uri="{FF2B5EF4-FFF2-40B4-BE49-F238E27FC236}">
                <a16:creationId xmlns:a16="http://schemas.microsoft.com/office/drawing/2014/main" id="{61DDBEE5-7C7F-AE76-9BB9-C0F2D24D9B45}"/>
              </a:ext>
            </a:extLst>
          </p:cNvPr>
          <p:cNvGrpSpPr/>
          <p:nvPr/>
        </p:nvGrpSpPr>
        <p:grpSpPr>
          <a:xfrm>
            <a:off x="2413995" y="3445205"/>
            <a:ext cx="7364010" cy="1713696"/>
            <a:chOff x="1456601" y="3359481"/>
            <a:chExt cx="7364010" cy="1713696"/>
          </a:xfrm>
        </p:grpSpPr>
        <p:grpSp>
          <p:nvGrpSpPr>
            <p:cNvPr id="26" name="组合 25">
              <a:extLst>
                <a:ext uri="{FF2B5EF4-FFF2-40B4-BE49-F238E27FC236}">
                  <a16:creationId xmlns:a16="http://schemas.microsoft.com/office/drawing/2014/main" id="{00C0444B-7CB1-4D1A-0C47-868B91C694B7}"/>
                </a:ext>
              </a:extLst>
            </p:cNvPr>
            <p:cNvGrpSpPr/>
            <p:nvPr/>
          </p:nvGrpSpPr>
          <p:grpSpPr>
            <a:xfrm>
              <a:off x="6005166" y="3359481"/>
              <a:ext cx="2815445" cy="1615915"/>
              <a:chOff x="5468347" y="3222950"/>
              <a:chExt cx="2815445" cy="1615915"/>
            </a:xfrm>
          </p:grpSpPr>
          <p:sp>
            <p:nvSpPr>
              <p:cNvPr id="16" name="矩形: 圆角 15">
                <a:extLst>
                  <a:ext uri="{FF2B5EF4-FFF2-40B4-BE49-F238E27FC236}">
                    <a16:creationId xmlns:a16="http://schemas.microsoft.com/office/drawing/2014/main" id="{87B04475-08E9-2A62-3B83-67FEABECE776}"/>
                  </a:ext>
                </a:extLst>
              </p:cNvPr>
              <p:cNvSpPr/>
              <p:nvPr/>
            </p:nvSpPr>
            <p:spPr>
              <a:xfrm>
                <a:off x="7577234" y="4306546"/>
                <a:ext cx="560762" cy="508332"/>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a:extLst>
                  <a:ext uri="{FF2B5EF4-FFF2-40B4-BE49-F238E27FC236}">
                    <a16:creationId xmlns:a16="http://schemas.microsoft.com/office/drawing/2014/main" id="{89892AAD-2626-D38E-E635-6058C412DA61}"/>
                  </a:ext>
                </a:extLst>
              </p:cNvPr>
              <p:cNvSpPr txBox="1"/>
              <p:nvPr/>
            </p:nvSpPr>
            <p:spPr>
              <a:xfrm>
                <a:off x="7422179" y="4315645"/>
                <a:ext cx="861613" cy="523220"/>
              </a:xfrm>
              <a:prstGeom prst="rect">
                <a:avLst/>
              </a:prstGeom>
              <a:noFill/>
            </p:spPr>
            <p:txBody>
              <a:bodyPr wrap="square">
                <a:spAutoFit/>
              </a:bodyPr>
              <a:lstStyle/>
              <a:p>
                <a:pPr algn="ctr"/>
                <a:r>
                  <a:rPr lang="en-US" altLang="zh-CN" sz="1400" spc="-300" dirty="0"/>
                  <a:t>CUSTOM</a:t>
                </a:r>
              </a:p>
              <a:p>
                <a:pPr algn="ctr"/>
                <a:r>
                  <a:rPr lang="en-US" altLang="zh-CN" sz="1400" spc="-300" dirty="0"/>
                  <a:t>GRAPH</a:t>
                </a:r>
                <a:endParaRPr lang="zh-CN" altLang="en-US" sz="1400" spc="-300" dirty="0"/>
              </a:p>
            </p:txBody>
          </p:sp>
          <p:sp>
            <p:nvSpPr>
              <p:cNvPr id="21" name="矩形: 圆角 20">
                <a:extLst>
                  <a:ext uri="{FF2B5EF4-FFF2-40B4-BE49-F238E27FC236}">
                    <a16:creationId xmlns:a16="http://schemas.microsoft.com/office/drawing/2014/main" id="{99A05750-ABAE-CF9B-AE8B-70D6F2CFEA60}"/>
                  </a:ext>
                </a:extLst>
              </p:cNvPr>
              <p:cNvSpPr/>
              <p:nvPr/>
            </p:nvSpPr>
            <p:spPr>
              <a:xfrm>
                <a:off x="7574170" y="3761026"/>
                <a:ext cx="570019" cy="4572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1">
                <a:extLst>
                  <a:ext uri="{FF2B5EF4-FFF2-40B4-BE49-F238E27FC236}">
                    <a16:creationId xmlns:a16="http://schemas.microsoft.com/office/drawing/2014/main" id="{F209F7C2-2A59-68BC-E5B5-084F8F25E6D9}"/>
                  </a:ext>
                </a:extLst>
              </p:cNvPr>
              <p:cNvSpPr txBox="1"/>
              <p:nvPr/>
            </p:nvSpPr>
            <p:spPr>
              <a:xfrm>
                <a:off x="7434659" y="3832211"/>
                <a:ext cx="819006" cy="307777"/>
              </a:xfrm>
              <a:prstGeom prst="rect">
                <a:avLst/>
              </a:prstGeom>
              <a:noFill/>
            </p:spPr>
            <p:txBody>
              <a:bodyPr wrap="square">
                <a:spAutoFit/>
              </a:bodyPr>
              <a:lstStyle/>
              <a:p>
                <a:pPr algn="ctr"/>
                <a:r>
                  <a:rPr lang="en-US" altLang="zh-CN" sz="1400" spc="-300" dirty="0"/>
                  <a:t>SYSTEM</a:t>
                </a:r>
                <a:endParaRPr lang="zh-CN" altLang="en-US" sz="1400" spc="-300" dirty="0"/>
              </a:p>
            </p:txBody>
          </p:sp>
          <p:sp>
            <p:nvSpPr>
              <p:cNvPr id="23" name="文本占位符 5">
                <a:extLst>
                  <a:ext uri="{FF2B5EF4-FFF2-40B4-BE49-F238E27FC236}">
                    <a16:creationId xmlns:a16="http://schemas.microsoft.com/office/drawing/2014/main" id="{3FA354D8-2D0D-C457-1064-D7FBC2F431FB}"/>
                  </a:ext>
                </a:extLst>
              </p:cNvPr>
              <p:cNvSpPr txBox="1"/>
              <p:nvPr/>
            </p:nvSpPr>
            <p:spPr>
              <a:xfrm>
                <a:off x="5468347" y="3275112"/>
                <a:ext cx="2045727" cy="147687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显示程序屏幕</a:t>
                </a:r>
                <a:endParaRPr lang="en-US" altLang="zh-CN" sz="1800" b="0" i="0" u="none" strike="noStrike" baseline="0" dirty="0">
                  <a:solidFill>
                    <a:srgbClr val="221E1F"/>
                  </a:solidFill>
                  <a:latin typeface="方正书宋"/>
                </a:endParaRPr>
              </a:p>
              <a:p>
                <a:pPr algn="just">
                  <a:lnSpc>
                    <a:spcPct val="20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显示</a:t>
                </a:r>
                <a:r>
                  <a:rPr lang="zh-CN" altLang="en-US" dirty="0">
                    <a:solidFill>
                      <a:srgbClr val="221E1F"/>
                    </a:solidFill>
                    <a:latin typeface="方正书宋"/>
                  </a:rPr>
                  <a:t>系统</a:t>
                </a:r>
                <a:r>
                  <a:rPr lang="zh-CN" altLang="en-US" sz="1800" b="0" i="0" u="none" strike="noStrike" baseline="0" dirty="0">
                    <a:solidFill>
                      <a:srgbClr val="221E1F"/>
                    </a:solidFill>
                    <a:latin typeface="方正书宋"/>
                  </a:rPr>
                  <a:t>屏幕</a:t>
                </a:r>
                <a:endParaRPr lang="en-US" altLang="zh-CN" sz="1800" b="0" i="0" u="none" strike="noStrike" baseline="0" dirty="0">
                  <a:solidFill>
                    <a:srgbClr val="221E1F"/>
                  </a:solidFill>
                  <a:latin typeface="方正书宋"/>
                </a:endParaRPr>
              </a:p>
              <a:p>
                <a:pPr algn="just">
                  <a:lnSpc>
                    <a:spcPct val="20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cs typeface="+mn-ea"/>
                  </a:rPr>
                  <a:t>显示用户宏屏幕</a:t>
                </a:r>
                <a:endParaRPr lang="en-US" altLang="zh-CN" dirty="0">
                  <a:solidFill>
                    <a:srgbClr val="221E1F"/>
                  </a:solidFill>
                  <a:latin typeface="方正书宋"/>
                  <a:cs typeface="+mn-ea"/>
                </a:endParaRPr>
              </a:p>
            </p:txBody>
          </p:sp>
          <p:sp>
            <p:nvSpPr>
              <p:cNvPr id="24" name="矩形: 圆角 23">
                <a:extLst>
                  <a:ext uri="{FF2B5EF4-FFF2-40B4-BE49-F238E27FC236}">
                    <a16:creationId xmlns:a16="http://schemas.microsoft.com/office/drawing/2014/main" id="{063DBB80-07C1-93FB-B97A-A97E0E4E5F7C}"/>
                  </a:ext>
                </a:extLst>
              </p:cNvPr>
              <p:cNvSpPr/>
              <p:nvPr/>
            </p:nvSpPr>
            <p:spPr>
              <a:xfrm>
                <a:off x="7567977" y="3222950"/>
                <a:ext cx="570019" cy="4572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a:extLst>
                  <a:ext uri="{FF2B5EF4-FFF2-40B4-BE49-F238E27FC236}">
                    <a16:creationId xmlns:a16="http://schemas.microsoft.com/office/drawing/2014/main" id="{CD132A9F-80DE-2B8A-3008-ADE2D610612F}"/>
                  </a:ext>
                </a:extLst>
              </p:cNvPr>
              <p:cNvSpPr txBox="1"/>
              <p:nvPr/>
            </p:nvSpPr>
            <p:spPr>
              <a:xfrm>
                <a:off x="7514074" y="3284636"/>
                <a:ext cx="677824" cy="307777"/>
              </a:xfrm>
              <a:prstGeom prst="rect">
                <a:avLst/>
              </a:prstGeom>
              <a:noFill/>
            </p:spPr>
            <p:txBody>
              <a:bodyPr wrap="square">
                <a:spAutoFit/>
              </a:bodyPr>
              <a:lstStyle/>
              <a:p>
                <a:pPr algn="ctr"/>
                <a:r>
                  <a:rPr lang="en-US" altLang="zh-CN" sz="1400" spc="-150" dirty="0"/>
                  <a:t>PROG</a:t>
                </a:r>
                <a:endParaRPr lang="zh-CN" altLang="en-US" sz="1400" spc="-150" dirty="0"/>
              </a:p>
            </p:txBody>
          </p:sp>
        </p:grpSp>
        <p:grpSp>
          <p:nvGrpSpPr>
            <p:cNvPr id="38" name="组合 37">
              <a:extLst>
                <a:ext uri="{FF2B5EF4-FFF2-40B4-BE49-F238E27FC236}">
                  <a16:creationId xmlns:a16="http://schemas.microsoft.com/office/drawing/2014/main" id="{39CA083D-8644-561E-2B27-C638854A7A5A}"/>
                </a:ext>
              </a:extLst>
            </p:cNvPr>
            <p:cNvGrpSpPr/>
            <p:nvPr/>
          </p:nvGrpSpPr>
          <p:grpSpPr>
            <a:xfrm>
              <a:off x="1456601" y="3429000"/>
              <a:ext cx="3054291" cy="1644177"/>
              <a:chOff x="1392254" y="4979578"/>
              <a:chExt cx="3054291" cy="1644177"/>
            </a:xfrm>
          </p:grpSpPr>
          <p:sp>
            <p:nvSpPr>
              <p:cNvPr id="10" name="矩形: 圆角 9">
                <a:extLst>
                  <a:ext uri="{FF2B5EF4-FFF2-40B4-BE49-F238E27FC236}">
                    <a16:creationId xmlns:a16="http://schemas.microsoft.com/office/drawing/2014/main" id="{09D984B1-FC9E-ED31-EED2-2D86DA2B60BD}"/>
                  </a:ext>
                </a:extLst>
              </p:cNvPr>
              <p:cNvSpPr/>
              <p:nvPr/>
            </p:nvSpPr>
            <p:spPr>
              <a:xfrm>
                <a:off x="3710230" y="5514678"/>
                <a:ext cx="606151" cy="523221"/>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文本框 10">
                <a:extLst>
                  <a:ext uri="{FF2B5EF4-FFF2-40B4-BE49-F238E27FC236}">
                    <a16:creationId xmlns:a16="http://schemas.microsoft.com/office/drawing/2014/main" id="{F0D72C4F-A48F-4ABE-8510-E6E726D1FF2D}"/>
                  </a:ext>
                </a:extLst>
              </p:cNvPr>
              <p:cNvSpPr txBox="1"/>
              <p:nvPr/>
            </p:nvSpPr>
            <p:spPr>
              <a:xfrm>
                <a:off x="3584932" y="5519840"/>
                <a:ext cx="861613" cy="523220"/>
              </a:xfrm>
              <a:prstGeom prst="rect">
                <a:avLst/>
              </a:prstGeom>
              <a:noFill/>
            </p:spPr>
            <p:txBody>
              <a:bodyPr wrap="square">
                <a:spAutoFit/>
              </a:bodyPr>
              <a:lstStyle/>
              <a:p>
                <a:pPr algn="ctr"/>
                <a:r>
                  <a:rPr lang="en-US" altLang="zh-CN" sz="1400" spc="-150" dirty="0"/>
                  <a:t>OFFSET</a:t>
                </a:r>
              </a:p>
              <a:p>
                <a:pPr algn="ctr"/>
                <a:r>
                  <a:rPr lang="en-US" altLang="zh-CN" sz="1400" spc="-150" dirty="0"/>
                  <a:t>SETTING</a:t>
                </a:r>
                <a:endParaRPr lang="zh-CN" altLang="en-US" sz="1400" spc="-150" dirty="0"/>
              </a:p>
            </p:txBody>
          </p:sp>
          <p:sp>
            <p:nvSpPr>
              <p:cNvPr id="14" name="矩形: 圆角 13">
                <a:extLst>
                  <a:ext uri="{FF2B5EF4-FFF2-40B4-BE49-F238E27FC236}">
                    <a16:creationId xmlns:a16="http://schemas.microsoft.com/office/drawing/2014/main" id="{70489DB5-F7F7-FEEF-ED98-A273429238E1}"/>
                  </a:ext>
                </a:extLst>
              </p:cNvPr>
              <p:cNvSpPr/>
              <p:nvPr/>
            </p:nvSpPr>
            <p:spPr>
              <a:xfrm>
                <a:off x="3710230" y="4979578"/>
                <a:ext cx="606151" cy="4572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14">
                <a:extLst>
                  <a:ext uri="{FF2B5EF4-FFF2-40B4-BE49-F238E27FC236}">
                    <a16:creationId xmlns:a16="http://schemas.microsoft.com/office/drawing/2014/main" id="{E12A12A8-FB96-2CAF-248E-C9683D730F3D}"/>
                  </a:ext>
                </a:extLst>
              </p:cNvPr>
              <p:cNvSpPr txBox="1"/>
              <p:nvPr/>
            </p:nvSpPr>
            <p:spPr>
              <a:xfrm>
                <a:off x="3691556" y="5044765"/>
                <a:ext cx="606151" cy="307777"/>
              </a:xfrm>
              <a:prstGeom prst="rect">
                <a:avLst/>
              </a:prstGeom>
              <a:noFill/>
            </p:spPr>
            <p:txBody>
              <a:bodyPr wrap="square">
                <a:spAutoFit/>
              </a:bodyPr>
              <a:lstStyle/>
              <a:p>
                <a:pPr algn="ctr"/>
                <a:r>
                  <a:rPr lang="en-US" altLang="zh-CN" sz="1400" spc="-150" dirty="0"/>
                  <a:t>POS</a:t>
                </a:r>
                <a:endParaRPr lang="zh-CN" altLang="en-US" sz="1400" spc="-150" dirty="0"/>
              </a:p>
            </p:txBody>
          </p:sp>
          <p:sp>
            <p:nvSpPr>
              <p:cNvPr id="19" name="矩形: 圆角 18">
                <a:extLst>
                  <a:ext uri="{FF2B5EF4-FFF2-40B4-BE49-F238E27FC236}">
                    <a16:creationId xmlns:a16="http://schemas.microsoft.com/office/drawing/2014/main" id="{ED736F78-667F-4F3B-CD18-38170AF22DB7}"/>
                  </a:ext>
                </a:extLst>
              </p:cNvPr>
              <p:cNvSpPr/>
              <p:nvPr/>
            </p:nvSpPr>
            <p:spPr>
              <a:xfrm>
                <a:off x="3710230" y="6133544"/>
                <a:ext cx="606151" cy="457201"/>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19">
                <a:extLst>
                  <a:ext uri="{FF2B5EF4-FFF2-40B4-BE49-F238E27FC236}">
                    <a16:creationId xmlns:a16="http://schemas.microsoft.com/office/drawing/2014/main" id="{0F8974DC-64CA-BAA7-530D-4D0164F2C0D2}"/>
                  </a:ext>
                </a:extLst>
              </p:cNvPr>
              <p:cNvSpPr txBox="1"/>
              <p:nvPr/>
            </p:nvSpPr>
            <p:spPr>
              <a:xfrm>
                <a:off x="3606270" y="6100535"/>
                <a:ext cx="776722" cy="523220"/>
              </a:xfrm>
              <a:prstGeom prst="rect">
                <a:avLst/>
              </a:prstGeom>
              <a:noFill/>
            </p:spPr>
            <p:txBody>
              <a:bodyPr wrap="square">
                <a:spAutoFit/>
              </a:bodyPr>
              <a:lstStyle/>
              <a:p>
                <a:pPr algn="ctr"/>
                <a:r>
                  <a:rPr lang="en-US" altLang="zh-CN" sz="1400" spc="-150" dirty="0"/>
                  <a:t>MESS</a:t>
                </a:r>
              </a:p>
              <a:p>
                <a:pPr algn="ctr"/>
                <a:r>
                  <a:rPr lang="en-US" altLang="zh-CN" sz="1400" spc="-150" dirty="0"/>
                  <a:t>AGE</a:t>
                </a:r>
                <a:endParaRPr lang="zh-CN" altLang="en-US" sz="1400" spc="-150" dirty="0"/>
              </a:p>
            </p:txBody>
          </p:sp>
          <p:sp>
            <p:nvSpPr>
              <p:cNvPr id="37" name="文本框 36">
                <a:extLst>
                  <a:ext uri="{FF2B5EF4-FFF2-40B4-BE49-F238E27FC236}">
                    <a16:creationId xmlns:a16="http://schemas.microsoft.com/office/drawing/2014/main" id="{9EB04132-B77D-A8D9-67CE-F618DF77D7A8}"/>
                  </a:ext>
                </a:extLst>
              </p:cNvPr>
              <p:cNvSpPr txBox="1"/>
              <p:nvPr/>
            </p:nvSpPr>
            <p:spPr>
              <a:xfrm>
                <a:off x="1392254" y="4979578"/>
                <a:ext cx="2334549" cy="1476879"/>
              </a:xfrm>
              <a:prstGeom prst="rect">
                <a:avLst/>
              </a:prstGeom>
              <a:noFill/>
            </p:spPr>
            <p:txBody>
              <a:bodyPr wrap="square">
                <a:spAutoFit/>
              </a:body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显示位置屏幕</a:t>
                </a:r>
                <a:endParaRPr lang="en-US" altLang="zh-CN" sz="1800" b="0" i="0" u="none" strike="noStrike" baseline="0" dirty="0">
                  <a:solidFill>
                    <a:srgbClr val="221E1F"/>
                  </a:solidFill>
                  <a:latin typeface="方正书宋"/>
                </a:endParaRPr>
              </a:p>
              <a:p>
                <a:pPr algn="just">
                  <a:lnSpc>
                    <a:spcPct val="20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cs typeface="+mn-ea"/>
                  </a:rPr>
                  <a:t>显示</a:t>
                </a:r>
                <a:r>
                  <a:rPr lang="zh-CN" altLang="en-US" sz="1800" b="0" i="0" u="none" strike="noStrike" baseline="0" dirty="0">
                    <a:solidFill>
                      <a:srgbClr val="221E1F"/>
                    </a:solidFill>
                    <a:latin typeface="方正书宋"/>
                  </a:rPr>
                  <a:t>偏置</a:t>
                </a:r>
                <a:r>
                  <a:rPr lang="en-US" altLang="zh-CN" sz="1800" b="0" i="0" u="none" strike="noStrike" baseline="0" dirty="0">
                    <a:solidFill>
                      <a:srgbClr val="221E1F"/>
                    </a:solidFill>
                    <a:latin typeface="方正书宋"/>
                  </a:rPr>
                  <a:t>/</a:t>
                </a:r>
                <a:r>
                  <a:rPr lang="zh-CN" altLang="en-US" sz="1800" b="0" i="0" u="none" strike="noStrike" baseline="0" dirty="0">
                    <a:solidFill>
                      <a:srgbClr val="221E1F"/>
                    </a:solidFill>
                    <a:latin typeface="方正书宋"/>
                  </a:rPr>
                  <a:t>设置屏幕</a:t>
                </a:r>
                <a:endParaRPr lang="en-US" altLang="zh-CN" sz="1800" b="0" i="0" u="none" strike="noStrike" baseline="0" dirty="0">
                  <a:solidFill>
                    <a:srgbClr val="221E1F"/>
                  </a:solidFill>
                  <a:latin typeface="方正书宋"/>
                </a:endParaRPr>
              </a:p>
              <a:p>
                <a:pPr algn="just">
                  <a:lnSpc>
                    <a:spcPct val="20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cs typeface="+mn-ea"/>
                  </a:rPr>
                  <a:t>显示信息屏幕</a:t>
                </a:r>
                <a:endParaRPr lang="en-US" altLang="zh-CN" dirty="0">
                  <a:solidFill>
                    <a:srgbClr val="221E1F"/>
                  </a:solidFill>
                  <a:latin typeface="方正书宋"/>
                  <a:cs typeface="+mn-ea"/>
                </a:endParaRPr>
              </a:p>
            </p:txBody>
          </p:sp>
        </p:grpSp>
      </p:grpSp>
      <p:sp>
        <p:nvSpPr>
          <p:cNvPr id="44" name="文本占位符 5">
            <a:extLst>
              <a:ext uri="{FF2B5EF4-FFF2-40B4-BE49-F238E27FC236}">
                <a16:creationId xmlns:a16="http://schemas.microsoft.com/office/drawing/2014/main" id="{B1257CDB-1DFA-513E-A49B-11EC5A7C9C39}"/>
              </a:ext>
            </a:extLst>
          </p:cNvPr>
          <p:cNvSpPr txBox="1"/>
          <p:nvPr/>
        </p:nvSpPr>
        <p:spPr>
          <a:xfrm>
            <a:off x="773109" y="5238623"/>
            <a:ext cx="10895430" cy="113755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Clr>
                <a:schemeClr val="accent1"/>
              </a:buClr>
              <a:buSzPct val="95000"/>
              <a:buNone/>
            </a:pPr>
            <a:r>
              <a:rPr lang="zh-CN" altLang="en-US" b="1" dirty="0">
                <a:solidFill>
                  <a:schemeClr val="accent1"/>
                </a:solidFill>
                <a:cs typeface="+mn-ea"/>
              </a:rPr>
              <a:t>（</a:t>
            </a:r>
            <a:r>
              <a:rPr lang="en-US" altLang="zh-CN" b="1" dirty="0">
                <a:solidFill>
                  <a:schemeClr val="accent1"/>
                </a:solidFill>
                <a:cs typeface="+mn-ea"/>
              </a:rPr>
              <a:t>2</a:t>
            </a:r>
            <a:r>
              <a:rPr lang="zh-CN" altLang="en-US" b="1" dirty="0">
                <a:solidFill>
                  <a:schemeClr val="accent1"/>
                </a:solidFill>
                <a:cs typeface="+mn-ea"/>
              </a:rPr>
              <a:t>）软键</a:t>
            </a:r>
            <a:endParaRPr lang="en-US" altLang="zh-CN" b="1" dirty="0">
              <a:solidFill>
                <a:schemeClr val="accent1"/>
              </a:solidFill>
              <a:cs typeface="+mn-ea"/>
            </a:endParaRPr>
          </a:p>
          <a:p>
            <a:pPr marL="0" indent="0" algn="just">
              <a:lnSpc>
                <a:spcPct val="130000"/>
              </a:lnSpc>
              <a:spcBef>
                <a:spcPts val="0"/>
              </a:spcBef>
              <a:buClr>
                <a:schemeClr val="accent1"/>
              </a:buClr>
              <a:buSzPct val="95000"/>
              <a:buNone/>
            </a:pPr>
            <a:r>
              <a:rPr lang="zh-CN" altLang="en-US" sz="1800" b="0" i="0" u="none" strike="noStrike" baseline="0" dirty="0">
                <a:solidFill>
                  <a:srgbClr val="221E1F"/>
                </a:solidFill>
                <a:latin typeface="方正书宋"/>
              </a:rPr>
              <a:t>       要显示一个更详细的屏幕，可以在按下功能键后按软键。最左侧带有向左箭头的软键为菜单返回键，最右侧带有向右箭头的软键为菜单继续键。</a:t>
            </a:r>
            <a:endParaRPr lang="en-US" altLang="zh-CN" sz="1800" b="0" i="0" u="none" strike="noStrike" baseline="0" dirty="0">
              <a:solidFill>
                <a:srgbClr val="221E1F"/>
              </a:solidFill>
              <a:latin typeface="方正书宋"/>
            </a:endParaRPr>
          </a:p>
        </p:txBody>
      </p:sp>
      <p:sp>
        <p:nvSpPr>
          <p:cNvPr id="3" name="标题 3">
            <a:extLst>
              <a:ext uri="{FF2B5EF4-FFF2-40B4-BE49-F238E27FC236}">
                <a16:creationId xmlns:a16="http://schemas.microsoft.com/office/drawing/2014/main" id="{35D35850-56C1-6921-11C6-FC4B252D57FA}"/>
              </a:ext>
            </a:extLst>
          </p:cNvPr>
          <p:cNvSpPr txBox="1">
            <a:spLocks/>
          </p:cNvSpPr>
          <p:nvPr/>
        </p:nvSpPr>
        <p:spPr>
          <a:xfrm>
            <a:off x="4334249" y="1132014"/>
            <a:ext cx="37731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CRT/MDI </a:t>
            </a:r>
            <a:r>
              <a:rPr lang="zh-CN" altLang="en-US" sz="2400" dirty="0">
                <a:solidFill>
                  <a:schemeClr val="accent1"/>
                </a:solidFill>
                <a:latin typeface="Arial" panose="020B0604020202020204" pitchFamily="34" charset="0"/>
                <a:ea typeface="微软雅黑" panose="020B0503020204020204" pitchFamily="34" charset="-122"/>
              </a:rPr>
              <a:t>操作面板</a:t>
            </a:r>
          </a:p>
        </p:txBody>
      </p:sp>
    </p:spTree>
    <p:extLst>
      <p:ext uri="{BB962C8B-B14F-4D97-AF65-F5344CB8AC3E}">
        <p14:creationId xmlns:p14="http://schemas.microsoft.com/office/powerpoint/2010/main" val="24772301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2717280" y="303129"/>
            <a:ext cx="7007087" cy="53357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2.2 FANUC 0i </a:t>
            </a:r>
            <a:r>
              <a:rPr lang="zh-CN" altLang="en-US" sz="2800" dirty="0">
                <a:latin typeface="+mj-ea"/>
                <a:cs typeface="+mn-ea"/>
                <a:sym typeface="+mn-lt"/>
              </a:rPr>
              <a:t>数控车床操作面板认知</a:t>
            </a:r>
          </a:p>
        </p:txBody>
      </p:sp>
      <p:sp>
        <p:nvSpPr>
          <p:cNvPr id="2" name="文本占位符 5">
            <a:extLst>
              <a:ext uri="{FF2B5EF4-FFF2-40B4-BE49-F238E27FC236}">
                <a16:creationId xmlns:a16="http://schemas.microsoft.com/office/drawing/2014/main" id="{F8E6D0AA-3079-BE8E-CB63-E148634D4791}"/>
              </a:ext>
            </a:extLst>
          </p:cNvPr>
          <p:cNvSpPr txBox="1"/>
          <p:nvPr/>
        </p:nvSpPr>
        <p:spPr>
          <a:xfrm>
            <a:off x="773109" y="1967510"/>
            <a:ext cx="6589716" cy="355462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Clr>
                <a:schemeClr val="accent1"/>
              </a:buClr>
              <a:buSzPct val="95000"/>
              <a:buNone/>
            </a:pPr>
            <a:r>
              <a:rPr lang="en-US" altLang="zh-CN" b="1" dirty="0">
                <a:solidFill>
                  <a:schemeClr val="accent1"/>
                </a:solidFill>
                <a:cs typeface="+mn-ea"/>
                <a:sym typeface="+mn-lt"/>
              </a:rPr>
              <a:t>2</a:t>
            </a:r>
            <a:r>
              <a:rPr lang="en-US" altLang="zh-CN" sz="1800" b="1" dirty="0">
                <a:solidFill>
                  <a:schemeClr val="accent1"/>
                </a:solidFill>
                <a:cs typeface="+mn-ea"/>
                <a:sym typeface="+mn-lt"/>
              </a:rPr>
              <a:t>. </a:t>
            </a:r>
            <a:r>
              <a:rPr lang="zh-CN" altLang="en-US" sz="1800" b="1" dirty="0">
                <a:solidFill>
                  <a:schemeClr val="accent1"/>
                </a:solidFill>
                <a:cs typeface="+mn-ea"/>
                <a:sym typeface="+mn-lt"/>
              </a:rPr>
              <a:t>输入缓冲区</a:t>
            </a:r>
            <a:endParaRPr lang="en-US" altLang="zh-CN" sz="1800" b="0" i="0" u="none" strike="noStrike" baseline="0" dirty="0">
              <a:solidFill>
                <a:srgbClr val="221E1F"/>
              </a:solidFill>
              <a:latin typeface="方正书宋"/>
            </a:endParaRPr>
          </a:p>
          <a:p>
            <a:pPr marL="0" indent="0" algn="just">
              <a:lnSpc>
                <a:spcPct val="130000"/>
              </a:lnSpc>
              <a:spcBef>
                <a:spcPts val="0"/>
              </a:spcBef>
              <a:buClr>
                <a:schemeClr val="accent1"/>
              </a:buClr>
              <a:buSzPct val="95000"/>
              <a:buNone/>
            </a:pPr>
            <a:r>
              <a:rPr lang="zh-CN" altLang="en-US" b="1" dirty="0">
                <a:solidFill>
                  <a:schemeClr val="accent1"/>
                </a:solidFill>
                <a:cs typeface="+mn-ea"/>
              </a:rPr>
              <a:t>（</a:t>
            </a:r>
            <a:r>
              <a:rPr lang="en-US" altLang="zh-CN" b="1" dirty="0">
                <a:solidFill>
                  <a:schemeClr val="accent1"/>
                </a:solidFill>
                <a:cs typeface="+mn-ea"/>
              </a:rPr>
              <a:t>1</a:t>
            </a:r>
            <a:r>
              <a:rPr lang="zh-CN" altLang="en-US" b="1" dirty="0">
                <a:solidFill>
                  <a:schemeClr val="accent1"/>
                </a:solidFill>
                <a:cs typeface="+mn-ea"/>
              </a:rPr>
              <a:t>）功能键</a:t>
            </a:r>
            <a:endParaRPr lang="en-US" altLang="zh-CN" b="1" dirty="0">
              <a:solidFill>
                <a:schemeClr val="accent1"/>
              </a:solidFill>
              <a:cs typeface="+mn-ea"/>
            </a:endParaRPr>
          </a:p>
          <a:p>
            <a:pPr algn="just">
              <a:lnSpc>
                <a:spcPct val="130000"/>
              </a:lnSpc>
              <a:buClr>
                <a:srgbClr val="00B0F0"/>
              </a:buClr>
              <a:buSzPct val="95000"/>
              <a:buFont typeface="Wingdings" panose="05000000000000000000" pitchFamily="2" charset="2"/>
              <a:buChar char="n"/>
            </a:pPr>
            <a:r>
              <a:rPr lang="zh-CN" altLang="en-US" sz="1800" b="0" i="0" u="none" strike="noStrike" baseline="0" dirty="0">
                <a:solidFill>
                  <a:srgbClr val="221E1F"/>
                </a:solidFill>
                <a:latin typeface="方正书宋"/>
              </a:rPr>
              <a:t>当按下一个地址或数字键时，与该键相应的字符就立即被送入输入缓冲区。输入缓冲区的内容显示在</a:t>
            </a:r>
            <a:r>
              <a:rPr lang="en-US" altLang="zh-CN" sz="1800" b="0" i="0" u="none" strike="noStrike" baseline="0" dirty="0">
                <a:solidFill>
                  <a:srgbClr val="221E1F"/>
                </a:solidFill>
                <a:latin typeface="方正书宋"/>
              </a:rPr>
              <a:t>CRT</a:t>
            </a:r>
            <a:r>
              <a:rPr lang="zh-CN" altLang="en-US" sz="1800" b="0" i="0" u="none" strike="noStrike" baseline="0" dirty="0">
                <a:solidFill>
                  <a:srgbClr val="221E1F"/>
                </a:solidFill>
                <a:latin typeface="方正书宋"/>
              </a:rPr>
              <a:t>屏幕的底部。为了标明这是键盘输入的数据，在该字符前面会立即显示一个符号</a:t>
            </a:r>
            <a:r>
              <a:rPr lang="zh-CN" altLang="en-US" sz="1800" b="0" i="0" u="none" strike="noStrike" baseline="0" dirty="0">
                <a:solidFill>
                  <a:srgbClr val="221E1F"/>
                </a:solidFill>
                <a:highlight>
                  <a:srgbClr val="C0C0C0"/>
                </a:highlight>
                <a:latin typeface="方正书宋"/>
              </a:rPr>
              <a:t>“</a:t>
            </a:r>
            <a:r>
              <a:rPr lang="en-US" altLang="zh-CN" sz="1800" b="0" i="0" u="none" strike="noStrike" baseline="0" dirty="0">
                <a:solidFill>
                  <a:srgbClr val="221E1F"/>
                </a:solidFill>
                <a:highlight>
                  <a:srgbClr val="C0C0C0"/>
                </a:highlight>
                <a:latin typeface="方正书宋"/>
              </a:rPr>
              <a:t>&gt;”</a:t>
            </a:r>
            <a:r>
              <a:rPr lang="zh-CN" altLang="en-US" sz="1800" b="0" i="0" u="none" strike="noStrike" baseline="0" dirty="0">
                <a:solidFill>
                  <a:srgbClr val="221E1F"/>
                </a:solidFill>
                <a:latin typeface="方正书宋"/>
              </a:rPr>
              <a:t>。在输入数据的末尾显示一个符号</a:t>
            </a:r>
            <a:r>
              <a:rPr lang="zh-CN" altLang="en-US" sz="1800" b="0" i="0" u="none" strike="noStrike" baseline="0" dirty="0">
                <a:solidFill>
                  <a:srgbClr val="221E1F"/>
                </a:solidFill>
                <a:highlight>
                  <a:srgbClr val="C0C0C0"/>
                </a:highlight>
                <a:latin typeface="方正书宋"/>
              </a:rPr>
              <a:t>“</a:t>
            </a:r>
            <a:r>
              <a:rPr lang="en-US" altLang="zh-CN" sz="1800" b="0" i="0" u="none" strike="noStrike" baseline="0" dirty="0">
                <a:solidFill>
                  <a:srgbClr val="221E1F"/>
                </a:solidFill>
                <a:highlight>
                  <a:srgbClr val="C0C0C0"/>
                </a:highlight>
                <a:latin typeface="方正书宋"/>
              </a:rPr>
              <a:t>_”</a:t>
            </a:r>
            <a:r>
              <a:rPr lang="zh-CN" altLang="en-US" sz="1800" b="0" i="0" u="none" strike="noStrike" baseline="0" dirty="0">
                <a:solidFill>
                  <a:srgbClr val="221E1F"/>
                </a:solidFill>
                <a:latin typeface="方正书宋"/>
              </a:rPr>
              <a:t>标明下一个输入字符的位置。</a:t>
            </a:r>
            <a:endParaRPr lang="en-US" altLang="zh-CN" dirty="0">
              <a:solidFill>
                <a:srgbClr val="221E1F"/>
              </a:solidFill>
              <a:latin typeface="方正书宋"/>
            </a:endParaRPr>
          </a:p>
          <a:p>
            <a:pPr algn="just">
              <a:lnSpc>
                <a:spcPct val="130000"/>
              </a:lnSpc>
              <a:buClr>
                <a:srgbClr val="00B0F0"/>
              </a:buClr>
              <a:buSzPct val="95000"/>
              <a:buFont typeface="Wingdings" panose="05000000000000000000" pitchFamily="2" charset="2"/>
              <a:buChar char="n"/>
            </a:pPr>
            <a:r>
              <a:rPr lang="zh-CN" altLang="en-US" sz="1800" b="0" i="0" u="none" strike="noStrike" baseline="0" dirty="0">
                <a:solidFill>
                  <a:srgbClr val="221E1F"/>
                </a:solidFill>
                <a:latin typeface="方正书宋"/>
              </a:rPr>
              <a:t>输入同一个键上右下方的字符，首先按下键，然后按下需要输入的键就可以了。</a:t>
            </a:r>
            <a:endParaRPr lang="en-US" altLang="zh-CN" sz="1800" b="0" i="0" u="none" strike="noStrike" baseline="0" dirty="0">
              <a:solidFill>
                <a:srgbClr val="221E1F"/>
              </a:solidFill>
              <a:latin typeface="方正书宋"/>
            </a:endParaRPr>
          </a:p>
        </p:txBody>
      </p:sp>
      <p:pic>
        <p:nvPicPr>
          <p:cNvPr id="4" name="图片 3">
            <a:extLst>
              <a:ext uri="{FF2B5EF4-FFF2-40B4-BE49-F238E27FC236}">
                <a16:creationId xmlns:a16="http://schemas.microsoft.com/office/drawing/2014/main" id="{5BDA5D3E-886C-4269-1037-2B44B3284635}"/>
              </a:ext>
            </a:extLst>
          </p:cNvPr>
          <p:cNvPicPr>
            <a:picLocks noChangeAspect="1"/>
          </p:cNvPicPr>
          <p:nvPr/>
        </p:nvPicPr>
        <p:blipFill>
          <a:blip r:embed="rId3"/>
          <a:stretch>
            <a:fillRect/>
          </a:stretch>
        </p:blipFill>
        <p:spPr>
          <a:xfrm>
            <a:off x="7837793" y="2606514"/>
            <a:ext cx="3773147" cy="2819494"/>
          </a:xfrm>
          <a:prstGeom prst="rect">
            <a:avLst/>
          </a:prstGeom>
        </p:spPr>
      </p:pic>
      <p:sp>
        <p:nvSpPr>
          <p:cNvPr id="7" name="矩形 6">
            <a:extLst>
              <a:ext uri="{FF2B5EF4-FFF2-40B4-BE49-F238E27FC236}">
                <a16:creationId xmlns:a16="http://schemas.microsoft.com/office/drawing/2014/main" id="{1B2C7EF8-4708-C8BD-DFEE-5984622C08F3}"/>
              </a:ext>
            </a:extLst>
          </p:cNvPr>
          <p:cNvSpPr/>
          <p:nvPr/>
        </p:nvSpPr>
        <p:spPr>
          <a:xfrm>
            <a:off x="7696200" y="4746622"/>
            <a:ext cx="828676" cy="30274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3">
            <a:extLst>
              <a:ext uri="{FF2B5EF4-FFF2-40B4-BE49-F238E27FC236}">
                <a16:creationId xmlns:a16="http://schemas.microsoft.com/office/drawing/2014/main" id="{CE24CB05-7084-B67C-9247-12A64FB0F80D}"/>
              </a:ext>
            </a:extLst>
          </p:cNvPr>
          <p:cNvSpPr txBox="1">
            <a:spLocks/>
          </p:cNvSpPr>
          <p:nvPr/>
        </p:nvSpPr>
        <p:spPr>
          <a:xfrm>
            <a:off x="4334249" y="1132014"/>
            <a:ext cx="37731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CRT/MDI </a:t>
            </a:r>
            <a:r>
              <a:rPr lang="zh-CN" altLang="en-US" sz="2400" dirty="0">
                <a:solidFill>
                  <a:schemeClr val="accent1"/>
                </a:solidFill>
                <a:latin typeface="Arial" panose="020B0604020202020204" pitchFamily="34" charset="0"/>
                <a:ea typeface="微软雅黑" panose="020B0503020204020204" pitchFamily="34" charset="-122"/>
              </a:rPr>
              <a:t>操作面板</a:t>
            </a:r>
          </a:p>
        </p:txBody>
      </p:sp>
    </p:spTree>
    <p:extLst>
      <p:ext uri="{BB962C8B-B14F-4D97-AF65-F5344CB8AC3E}">
        <p14:creationId xmlns:p14="http://schemas.microsoft.com/office/powerpoint/2010/main" val="39471316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2717280" y="303129"/>
            <a:ext cx="7007087" cy="53357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2.2 FANUC 0i </a:t>
            </a:r>
            <a:r>
              <a:rPr lang="zh-CN" altLang="en-US" sz="2800" dirty="0">
                <a:latin typeface="+mj-ea"/>
                <a:cs typeface="+mn-ea"/>
                <a:sym typeface="+mn-lt"/>
              </a:rPr>
              <a:t>数控车床操作面板认知</a:t>
            </a:r>
          </a:p>
        </p:txBody>
      </p:sp>
      <p:sp>
        <p:nvSpPr>
          <p:cNvPr id="6" name="标题 3">
            <a:extLst>
              <a:ext uri="{FF2B5EF4-FFF2-40B4-BE49-F238E27FC236}">
                <a16:creationId xmlns:a16="http://schemas.microsoft.com/office/drawing/2014/main" id="{61EBA3CB-FD35-3DC2-870A-909102CB65B4}"/>
              </a:ext>
            </a:extLst>
          </p:cNvPr>
          <p:cNvSpPr txBox="1">
            <a:spLocks/>
          </p:cNvSpPr>
          <p:nvPr/>
        </p:nvSpPr>
        <p:spPr>
          <a:xfrm>
            <a:off x="4714250" y="1091723"/>
            <a:ext cx="2915274"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车床操作面板</a:t>
            </a:r>
          </a:p>
        </p:txBody>
      </p:sp>
      <p:pic>
        <p:nvPicPr>
          <p:cNvPr id="8" name="图片 7">
            <a:extLst>
              <a:ext uri="{FF2B5EF4-FFF2-40B4-BE49-F238E27FC236}">
                <a16:creationId xmlns:a16="http://schemas.microsoft.com/office/drawing/2014/main" id="{A1251067-8A1A-FAC0-2358-DBE0F305E72A}"/>
              </a:ext>
            </a:extLst>
          </p:cNvPr>
          <p:cNvPicPr>
            <a:picLocks noChangeAspect="1"/>
          </p:cNvPicPr>
          <p:nvPr/>
        </p:nvPicPr>
        <p:blipFill>
          <a:blip r:embed="rId3"/>
          <a:stretch>
            <a:fillRect/>
          </a:stretch>
        </p:blipFill>
        <p:spPr>
          <a:xfrm>
            <a:off x="3143250" y="2624137"/>
            <a:ext cx="5905500" cy="3705225"/>
          </a:xfrm>
          <a:prstGeom prst="rect">
            <a:avLst/>
          </a:prstGeom>
        </p:spPr>
      </p:pic>
      <p:sp>
        <p:nvSpPr>
          <p:cNvPr id="10" name="矩形 9">
            <a:extLst>
              <a:ext uri="{FF2B5EF4-FFF2-40B4-BE49-F238E27FC236}">
                <a16:creationId xmlns:a16="http://schemas.microsoft.com/office/drawing/2014/main" id="{30E6B32A-B4F9-3513-4EBB-BD6F5490C029}"/>
              </a:ext>
            </a:extLst>
          </p:cNvPr>
          <p:cNvSpPr/>
          <p:nvPr/>
        </p:nvSpPr>
        <p:spPr>
          <a:xfrm>
            <a:off x="3294652" y="2733675"/>
            <a:ext cx="1266825" cy="942976"/>
          </a:xfrm>
          <a:prstGeom prst="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75">
            <a:extLst>
              <a:ext uri="{FF2B5EF4-FFF2-40B4-BE49-F238E27FC236}">
                <a16:creationId xmlns:a16="http://schemas.microsoft.com/office/drawing/2014/main" id="{C317F421-43CF-D398-565B-2A1C2DCA0144}"/>
              </a:ext>
            </a:extLst>
          </p:cNvPr>
          <p:cNvSpPr/>
          <p:nvPr/>
        </p:nvSpPr>
        <p:spPr>
          <a:xfrm>
            <a:off x="5205412" y="1990725"/>
            <a:ext cx="1266818" cy="414669"/>
          </a:xfrm>
          <a:prstGeom prst="foldedCorner">
            <a:avLst/>
          </a:prstGeom>
          <a:solidFill>
            <a:schemeClr val="tx2">
              <a:alpha val="30000"/>
            </a:schemeClr>
          </a:solidFill>
          <a:ln w="6055" cap="flat">
            <a:noFill/>
            <a:prstDash val="solid"/>
            <a:miter/>
          </a:ln>
        </p:spPr>
        <p:txBody>
          <a:bodyPr rtlCol="0" anchor="ctr"/>
          <a:lstStyle/>
          <a:p>
            <a:r>
              <a:rPr lang="zh-CN" altLang="en-US" dirty="0">
                <a:latin typeface="Arial" panose="020B0604020202020204" pitchFamily="34" charset="0"/>
                <a:ea typeface="微软雅黑" panose="020B0503020204020204" pitchFamily="34" charset="-122"/>
                <a:sym typeface="Arial" panose="020B0604020202020204" pitchFamily="34" charset="0"/>
              </a:rPr>
              <a:t>手轮面板</a:t>
            </a:r>
          </a:p>
        </p:txBody>
      </p:sp>
      <p:sp>
        <p:nvSpPr>
          <p:cNvPr id="12" name="任意多边形: 形状 75">
            <a:extLst>
              <a:ext uri="{FF2B5EF4-FFF2-40B4-BE49-F238E27FC236}">
                <a16:creationId xmlns:a16="http://schemas.microsoft.com/office/drawing/2014/main" id="{8B9E82A6-1F2B-E4C8-FEFB-034FDBA9911F}"/>
              </a:ext>
            </a:extLst>
          </p:cNvPr>
          <p:cNvSpPr/>
          <p:nvPr/>
        </p:nvSpPr>
        <p:spPr>
          <a:xfrm>
            <a:off x="1713150" y="3209925"/>
            <a:ext cx="1354399" cy="466725"/>
          </a:xfrm>
          <a:prstGeom prst="foldedCorner">
            <a:avLst/>
          </a:prstGeom>
          <a:solidFill>
            <a:schemeClr val="tx2">
              <a:alpha val="30000"/>
            </a:schemeClr>
          </a:solidFill>
          <a:ln w="6055" cap="flat">
            <a:noFill/>
            <a:prstDash val="solid"/>
            <a:miter/>
          </a:ln>
        </p:spPr>
        <p:txBody>
          <a:bodyPr rtlCol="0" anchor="ctr"/>
          <a:lstStyle/>
          <a:p>
            <a:r>
              <a:rPr lang="zh-CN" altLang="en-US" dirty="0">
                <a:latin typeface="Arial" panose="020B0604020202020204" pitchFamily="34" charset="0"/>
                <a:ea typeface="微软雅黑" panose="020B0503020204020204" pitchFamily="34" charset="-122"/>
                <a:sym typeface="Arial" panose="020B0604020202020204" pitchFamily="34" charset="0"/>
              </a:rPr>
              <a:t>操作选择键</a:t>
            </a:r>
          </a:p>
        </p:txBody>
      </p:sp>
      <p:sp>
        <p:nvSpPr>
          <p:cNvPr id="13" name="矩形 12">
            <a:extLst>
              <a:ext uri="{FF2B5EF4-FFF2-40B4-BE49-F238E27FC236}">
                <a16:creationId xmlns:a16="http://schemas.microsoft.com/office/drawing/2014/main" id="{067993F4-37BF-280B-E224-378FBB90F51E}"/>
              </a:ext>
            </a:extLst>
          </p:cNvPr>
          <p:cNvSpPr/>
          <p:nvPr/>
        </p:nvSpPr>
        <p:spPr>
          <a:xfrm>
            <a:off x="4572000" y="2733675"/>
            <a:ext cx="1266825" cy="942976"/>
          </a:xfrm>
          <a:prstGeom prst="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箭头连接符 11">
            <a:extLst>
              <a:ext uri="{FF2B5EF4-FFF2-40B4-BE49-F238E27FC236}">
                <a16:creationId xmlns:a16="http://schemas.microsoft.com/office/drawing/2014/main" id="{4A096784-5509-6A89-6188-00D4234920AB}"/>
              </a:ext>
            </a:extLst>
          </p:cNvPr>
          <p:cNvCxnSpPr>
            <a:cxnSpLocks/>
          </p:cNvCxnSpPr>
          <p:nvPr/>
        </p:nvCxnSpPr>
        <p:spPr>
          <a:xfrm flipH="1">
            <a:off x="1143000" y="3676651"/>
            <a:ext cx="2114550" cy="0"/>
          </a:xfrm>
          <a:prstGeom prst="straightConnector1">
            <a:avLst/>
          </a:prstGeom>
          <a:ln w="15875">
            <a:solidFill>
              <a:schemeClr val="tx2">
                <a:alpha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6" name="直接箭头连接符 11">
            <a:extLst>
              <a:ext uri="{FF2B5EF4-FFF2-40B4-BE49-F238E27FC236}">
                <a16:creationId xmlns:a16="http://schemas.microsoft.com/office/drawing/2014/main" id="{B219E704-7EA0-EDD0-7246-F303B1BB4838}"/>
              </a:ext>
            </a:extLst>
          </p:cNvPr>
          <p:cNvCxnSpPr>
            <a:cxnSpLocks/>
            <a:stCxn id="13" idx="0"/>
          </p:cNvCxnSpPr>
          <p:nvPr/>
        </p:nvCxnSpPr>
        <p:spPr>
          <a:xfrm flipV="1">
            <a:off x="5205413" y="1796760"/>
            <a:ext cx="0" cy="936915"/>
          </a:xfrm>
          <a:prstGeom prst="straightConnector1">
            <a:avLst/>
          </a:prstGeom>
          <a:ln w="15875">
            <a:solidFill>
              <a:schemeClr val="tx2">
                <a:alpha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DC7C1599-CDA2-A674-9956-33A1B593FD46}"/>
              </a:ext>
            </a:extLst>
          </p:cNvPr>
          <p:cNvSpPr/>
          <p:nvPr/>
        </p:nvSpPr>
        <p:spPr>
          <a:xfrm>
            <a:off x="5715000" y="2971798"/>
            <a:ext cx="1196385" cy="1162045"/>
          </a:xfrm>
          <a:prstGeom prst="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箭头连接符 11">
            <a:extLst>
              <a:ext uri="{FF2B5EF4-FFF2-40B4-BE49-F238E27FC236}">
                <a16:creationId xmlns:a16="http://schemas.microsoft.com/office/drawing/2014/main" id="{8D1F337A-1943-0428-3D12-B4C86BFE8838}"/>
              </a:ext>
            </a:extLst>
          </p:cNvPr>
          <p:cNvCxnSpPr>
            <a:cxnSpLocks/>
          </p:cNvCxnSpPr>
          <p:nvPr/>
        </p:nvCxnSpPr>
        <p:spPr>
          <a:xfrm flipV="1">
            <a:off x="6305550" y="2321007"/>
            <a:ext cx="605835" cy="650791"/>
          </a:xfrm>
          <a:prstGeom prst="straightConnector1">
            <a:avLst/>
          </a:prstGeom>
          <a:ln w="15875">
            <a:solidFill>
              <a:schemeClr val="tx2">
                <a:alpha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23" name="任意多边形: 形状 75">
            <a:extLst>
              <a:ext uri="{FF2B5EF4-FFF2-40B4-BE49-F238E27FC236}">
                <a16:creationId xmlns:a16="http://schemas.microsoft.com/office/drawing/2014/main" id="{3E9C29C3-1EE2-171C-5860-E2D9FE2F8532}"/>
              </a:ext>
            </a:extLst>
          </p:cNvPr>
          <p:cNvSpPr/>
          <p:nvPr/>
        </p:nvSpPr>
        <p:spPr>
          <a:xfrm>
            <a:off x="6714477" y="1639471"/>
            <a:ext cx="1400817" cy="650791"/>
          </a:xfrm>
          <a:prstGeom prst="foldedCorner">
            <a:avLst/>
          </a:prstGeom>
          <a:solidFill>
            <a:schemeClr val="tx2">
              <a:alpha val="30000"/>
            </a:schemeClr>
          </a:solidFill>
          <a:ln w="6055" cap="flat">
            <a:noFill/>
            <a:prstDash val="solid"/>
            <a:miter/>
          </a:ln>
        </p:spPr>
        <p:txBody>
          <a:bodyPr rtlCol="0" anchor="ctr"/>
          <a:lstStyle/>
          <a:p>
            <a:r>
              <a:rPr lang="zh-CN" altLang="en-US" dirty="0">
                <a:latin typeface="Arial" panose="020B0604020202020204" pitchFamily="34" charset="0"/>
                <a:ea typeface="微软雅黑" panose="020B0503020204020204" pitchFamily="34" charset="-122"/>
                <a:sym typeface="Arial" panose="020B0604020202020204" pitchFamily="34" charset="0"/>
              </a:rPr>
              <a:t>进给轴和方向选择开关</a:t>
            </a:r>
          </a:p>
        </p:txBody>
      </p:sp>
      <p:sp>
        <p:nvSpPr>
          <p:cNvPr id="25" name="矩形 24">
            <a:extLst>
              <a:ext uri="{FF2B5EF4-FFF2-40B4-BE49-F238E27FC236}">
                <a16:creationId xmlns:a16="http://schemas.microsoft.com/office/drawing/2014/main" id="{A6F6DE1F-48D8-E82F-A8A9-0619D9308BBC}"/>
              </a:ext>
            </a:extLst>
          </p:cNvPr>
          <p:cNvSpPr/>
          <p:nvPr/>
        </p:nvSpPr>
        <p:spPr>
          <a:xfrm>
            <a:off x="4561477" y="3827083"/>
            <a:ext cx="1266825" cy="535366"/>
          </a:xfrm>
          <a:prstGeom prst="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箭头连接符 11">
            <a:extLst>
              <a:ext uri="{FF2B5EF4-FFF2-40B4-BE49-F238E27FC236}">
                <a16:creationId xmlns:a16="http://schemas.microsoft.com/office/drawing/2014/main" id="{7E79CD90-0E42-A719-E051-2B958B0DABC5}"/>
              </a:ext>
            </a:extLst>
          </p:cNvPr>
          <p:cNvCxnSpPr>
            <a:cxnSpLocks/>
          </p:cNvCxnSpPr>
          <p:nvPr/>
        </p:nvCxnSpPr>
        <p:spPr>
          <a:xfrm flipH="1">
            <a:off x="1628775" y="4362449"/>
            <a:ext cx="2943225" cy="0"/>
          </a:xfrm>
          <a:prstGeom prst="straightConnector1">
            <a:avLst/>
          </a:prstGeom>
          <a:ln w="15875">
            <a:solidFill>
              <a:schemeClr val="tx2">
                <a:alpha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28" name="任意多边形: 形状 75">
            <a:extLst>
              <a:ext uri="{FF2B5EF4-FFF2-40B4-BE49-F238E27FC236}">
                <a16:creationId xmlns:a16="http://schemas.microsoft.com/office/drawing/2014/main" id="{16408CA3-356C-99A3-0FBA-D5B87D192ACD}"/>
              </a:ext>
            </a:extLst>
          </p:cNvPr>
          <p:cNvSpPr/>
          <p:nvPr/>
        </p:nvSpPr>
        <p:spPr>
          <a:xfrm>
            <a:off x="1828368" y="3900480"/>
            <a:ext cx="1354399" cy="466725"/>
          </a:xfrm>
          <a:prstGeom prst="foldedCorner">
            <a:avLst/>
          </a:prstGeom>
          <a:solidFill>
            <a:schemeClr val="tx2">
              <a:alpha val="30000"/>
            </a:schemeClr>
          </a:solidFill>
          <a:ln w="6055" cap="flat">
            <a:noFill/>
            <a:prstDash val="solid"/>
            <a:miter/>
          </a:ln>
        </p:spPr>
        <p:txBody>
          <a:bodyPr rtlCol="0" anchor="ctr"/>
          <a:lstStyle/>
          <a:p>
            <a:r>
              <a:rPr lang="zh-CN" altLang="en-US" dirty="0">
                <a:latin typeface="Arial" panose="020B0604020202020204" pitchFamily="34" charset="0"/>
                <a:ea typeface="微软雅黑" panose="020B0503020204020204" pitchFamily="34" charset="-122"/>
                <a:sym typeface="Arial" panose="020B0604020202020204" pitchFamily="34" charset="0"/>
              </a:rPr>
              <a:t>主轴旋转键</a:t>
            </a:r>
          </a:p>
        </p:txBody>
      </p:sp>
      <p:sp>
        <p:nvSpPr>
          <p:cNvPr id="30" name="矩形 29">
            <a:extLst>
              <a:ext uri="{FF2B5EF4-FFF2-40B4-BE49-F238E27FC236}">
                <a16:creationId xmlns:a16="http://schemas.microsoft.com/office/drawing/2014/main" id="{A1D4C430-3E22-CE89-6034-C0E9735541AC}"/>
              </a:ext>
            </a:extLst>
          </p:cNvPr>
          <p:cNvSpPr/>
          <p:nvPr/>
        </p:nvSpPr>
        <p:spPr>
          <a:xfrm>
            <a:off x="3371538" y="4696323"/>
            <a:ext cx="1266825" cy="1313947"/>
          </a:xfrm>
          <a:prstGeom prst="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箭头连接符 11">
            <a:extLst>
              <a:ext uri="{FF2B5EF4-FFF2-40B4-BE49-F238E27FC236}">
                <a16:creationId xmlns:a16="http://schemas.microsoft.com/office/drawing/2014/main" id="{AE98CF1C-AEB2-7DCC-EAB3-CEB4ABF15821}"/>
              </a:ext>
            </a:extLst>
          </p:cNvPr>
          <p:cNvCxnSpPr>
            <a:cxnSpLocks/>
          </p:cNvCxnSpPr>
          <p:nvPr/>
        </p:nvCxnSpPr>
        <p:spPr>
          <a:xfrm flipH="1">
            <a:off x="1713150" y="6010270"/>
            <a:ext cx="1658388" cy="0"/>
          </a:xfrm>
          <a:prstGeom prst="straightConnector1">
            <a:avLst/>
          </a:prstGeom>
          <a:ln w="15875">
            <a:solidFill>
              <a:schemeClr val="tx2">
                <a:alpha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4" name="任意多边形: 形状 75">
            <a:extLst>
              <a:ext uri="{FF2B5EF4-FFF2-40B4-BE49-F238E27FC236}">
                <a16:creationId xmlns:a16="http://schemas.microsoft.com/office/drawing/2014/main" id="{3C498CDE-97D4-0C55-A1E4-59FA127E1174}"/>
              </a:ext>
            </a:extLst>
          </p:cNvPr>
          <p:cNvSpPr/>
          <p:nvPr/>
        </p:nvSpPr>
        <p:spPr>
          <a:xfrm>
            <a:off x="1804498" y="5319718"/>
            <a:ext cx="1354399" cy="684202"/>
          </a:xfrm>
          <a:prstGeom prst="foldedCorner">
            <a:avLst/>
          </a:prstGeom>
          <a:solidFill>
            <a:schemeClr val="tx2">
              <a:alpha val="30000"/>
            </a:schemeClr>
          </a:solidFill>
          <a:ln w="6055" cap="flat">
            <a:noFill/>
            <a:prstDash val="solid"/>
            <a:miter/>
          </a:ln>
        </p:spPr>
        <p:txBody>
          <a:bodyPr rtlCol="0" anchor="ctr"/>
          <a:lstStyle/>
          <a:p>
            <a:r>
              <a:rPr lang="en-US" altLang="zh-CN" dirty="0">
                <a:latin typeface="Arial" panose="020B0604020202020204" pitchFamily="34" charset="0"/>
                <a:ea typeface="微软雅黑" panose="020B0503020204020204" pitchFamily="34" charset="-122"/>
                <a:sym typeface="Arial" panose="020B0604020202020204" pitchFamily="34" charset="0"/>
              </a:rPr>
              <a:t>JOG</a:t>
            </a:r>
            <a:r>
              <a:rPr lang="zh-CN" altLang="en-US" dirty="0">
                <a:latin typeface="Arial" panose="020B0604020202020204" pitchFamily="34" charset="0"/>
                <a:ea typeface="微软雅黑" panose="020B0503020204020204" pitchFamily="34" charset="-122"/>
                <a:sym typeface="Arial" panose="020B0604020202020204" pitchFamily="34" charset="0"/>
              </a:rPr>
              <a:t>进给倍率刻度盘</a:t>
            </a:r>
          </a:p>
        </p:txBody>
      </p:sp>
      <p:sp>
        <p:nvSpPr>
          <p:cNvPr id="35" name="矩形 34">
            <a:extLst>
              <a:ext uri="{FF2B5EF4-FFF2-40B4-BE49-F238E27FC236}">
                <a16:creationId xmlns:a16="http://schemas.microsoft.com/office/drawing/2014/main" id="{5D136F35-EA3A-9012-EEC4-BD195F204263}"/>
              </a:ext>
            </a:extLst>
          </p:cNvPr>
          <p:cNvSpPr/>
          <p:nvPr/>
        </p:nvSpPr>
        <p:spPr>
          <a:xfrm>
            <a:off x="5799295" y="5521234"/>
            <a:ext cx="469140" cy="808125"/>
          </a:xfrm>
          <a:prstGeom prst="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75">
            <a:extLst>
              <a:ext uri="{FF2B5EF4-FFF2-40B4-BE49-F238E27FC236}">
                <a16:creationId xmlns:a16="http://schemas.microsoft.com/office/drawing/2014/main" id="{C8A17886-C752-309A-014C-D1C26BFB4CE9}"/>
              </a:ext>
            </a:extLst>
          </p:cNvPr>
          <p:cNvSpPr/>
          <p:nvPr/>
        </p:nvSpPr>
        <p:spPr>
          <a:xfrm>
            <a:off x="5799294" y="6329359"/>
            <a:ext cx="1338747" cy="414669"/>
          </a:xfrm>
          <a:prstGeom prst="foldedCorner">
            <a:avLst/>
          </a:prstGeom>
          <a:solidFill>
            <a:schemeClr val="tx2">
              <a:alpha val="30000"/>
            </a:schemeClr>
          </a:solidFill>
          <a:ln w="6055" cap="flat">
            <a:noFill/>
            <a:prstDash val="solid"/>
            <a:miter/>
          </a:ln>
        </p:spPr>
        <p:txBody>
          <a:bodyPr rtlCol="0" anchor="ctr"/>
          <a:lstStyle/>
          <a:p>
            <a:r>
              <a:rPr lang="zh-CN" altLang="en-US" dirty="0">
                <a:latin typeface="Arial" panose="020B0604020202020204" pitchFamily="34" charset="0"/>
                <a:ea typeface="微软雅黑" panose="020B0503020204020204" pitchFamily="34" charset="-122"/>
                <a:sym typeface="Arial" panose="020B0604020202020204" pitchFamily="34" charset="0"/>
              </a:rPr>
              <a:t>手轮进给轴选择开关</a:t>
            </a:r>
          </a:p>
        </p:txBody>
      </p:sp>
      <p:cxnSp>
        <p:nvCxnSpPr>
          <p:cNvPr id="37" name="直接箭头连接符 11">
            <a:extLst>
              <a:ext uri="{FF2B5EF4-FFF2-40B4-BE49-F238E27FC236}">
                <a16:creationId xmlns:a16="http://schemas.microsoft.com/office/drawing/2014/main" id="{A4EB9E9E-2EA0-2739-13A6-A8A232B256C9}"/>
              </a:ext>
            </a:extLst>
          </p:cNvPr>
          <p:cNvCxnSpPr>
            <a:cxnSpLocks/>
          </p:cNvCxnSpPr>
          <p:nvPr/>
        </p:nvCxnSpPr>
        <p:spPr>
          <a:xfrm>
            <a:off x="5799295" y="6115880"/>
            <a:ext cx="0" cy="656395"/>
          </a:xfrm>
          <a:prstGeom prst="straightConnector1">
            <a:avLst/>
          </a:prstGeom>
          <a:ln w="15875">
            <a:solidFill>
              <a:schemeClr val="tx2">
                <a:alpha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a16="http://schemas.microsoft.com/office/drawing/2014/main" id="{F7DF27E1-2564-96E7-CA4A-CB9B261DD496}"/>
              </a:ext>
            </a:extLst>
          </p:cNvPr>
          <p:cNvSpPr/>
          <p:nvPr/>
        </p:nvSpPr>
        <p:spPr>
          <a:xfrm>
            <a:off x="6070979" y="4509996"/>
            <a:ext cx="1558545" cy="808125"/>
          </a:xfrm>
          <a:prstGeom prst="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箭头连接符 11">
            <a:extLst>
              <a:ext uri="{FF2B5EF4-FFF2-40B4-BE49-F238E27FC236}">
                <a16:creationId xmlns:a16="http://schemas.microsoft.com/office/drawing/2014/main" id="{7DFB1002-5FCB-728E-9AFD-AD51FC3460BE}"/>
              </a:ext>
            </a:extLst>
          </p:cNvPr>
          <p:cNvCxnSpPr>
            <a:cxnSpLocks/>
          </p:cNvCxnSpPr>
          <p:nvPr/>
        </p:nvCxnSpPr>
        <p:spPr>
          <a:xfrm>
            <a:off x="7629524" y="5318121"/>
            <a:ext cx="3390901" cy="1597"/>
          </a:xfrm>
          <a:prstGeom prst="straightConnector1">
            <a:avLst/>
          </a:prstGeom>
          <a:ln w="15875">
            <a:solidFill>
              <a:schemeClr val="tx2">
                <a:alpha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47" name="任意多边形: 形状 75">
            <a:extLst>
              <a:ext uri="{FF2B5EF4-FFF2-40B4-BE49-F238E27FC236}">
                <a16:creationId xmlns:a16="http://schemas.microsoft.com/office/drawing/2014/main" id="{F6209BF9-774A-9210-1308-6E8D8B743D00}"/>
              </a:ext>
            </a:extLst>
          </p:cNvPr>
          <p:cNvSpPr/>
          <p:nvPr/>
        </p:nvSpPr>
        <p:spPr>
          <a:xfrm>
            <a:off x="9134474" y="4846626"/>
            <a:ext cx="1638301" cy="466725"/>
          </a:xfrm>
          <a:prstGeom prst="foldedCorner">
            <a:avLst/>
          </a:prstGeom>
          <a:solidFill>
            <a:schemeClr val="tx2">
              <a:alpha val="30000"/>
            </a:schemeClr>
          </a:solidFill>
          <a:ln w="6055" cap="flat">
            <a:noFill/>
            <a:prstDash val="solid"/>
            <a:miter/>
          </a:ln>
        </p:spPr>
        <p:txBody>
          <a:bodyPr rtlCol="0" anchor="ctr"/>
          <a:lstStyle/>
          <a:p>
            <a:r>
              <a:rPr lang="zh-CN" altLang="en-US" dirty="0">
                <a:latin typeface="Arial" panose="020B0604020202020204" pitchFamily="34" charset="0"/>
                <a:ea typeface="微软雅黑" panose="020B0503020204020204" pitchFamily="34" charset="-122"/>
                <a:sym typeface="Arial" panose="020B0604020202020204" pitchFamily="34" charset="0"/>
              </a:rPr>
              <a:t>系统启动</a:t>
            </a:r>
            <a:r>
              <a:rPr lang="en-US" altLang="zh-CN" dirty="0">
                <a:latin typeface="Arial" panose="020B0604020202020204" pitchFamily="34" charset="0"/>
                <a:ea typeface="微软雅黑" panose="020B0503020204020204" pitchFamily="34" charset="-122"/>
                <a:sym typeface="Arial" panose="020B0604020202020204" pitchFamily="34" charset="0"/>
              </a:rPr>
              <a:t>/</a:t>
            </a:r>
            <a:r>
              <a:rPr lang="zh-CN" altLang="en-US" dirty="0">
                <a:latin typeface="Arial" panose="020B0604020202020204" pitchFamily="34" charset="0"/>
                <a:ea typeface="微软雅黑" panose="020B0503020204020204" pitchFamily="34" charset="-122"/>
                <a:sym typeface="Arial" panose="020B0604020202020204" pitchFamily="34" charset="0"/>
              </a:rPr>
              <a:t>停止</a:t>
            </a:r>
          </a:p>
        </p:txBody>
      </p:sp>
      <p:sp>
        <p:nvSpPr>
          <p:cNvPr id="49" name="矩形 48">
            <a:extLst>
              <a:ext uri="{FF2B5EF4-FFF2-40B4-BE49-F238E27FC236}">
                <a16:creationId xmlns:a16="http://schemas.microsoft.com/office/drawing/2014/main" id="{EB1066B3-6CEF-84B3-7EA9-25647C1616DB}"/>
              </a:ext>
            </a:extLst>
          </p:cNvPr>
          <p:cNvSpPr/>
          <p:nvPr/>
        </p:nvSpPr>
        <p:spPr>
          <a:xfrm>
            <a:off x="7696771" y="4463446"/>
            <a:ext cx="1247636" cy="514038"/>
          </a:xfrm>
          <a:prstGeom prst="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箭头连接符 11">
            <a:extLst>
              <a:ext uri="{FF2B5EF4-FFF2-40B4-BE49-F238E27FC236}">
                <a16:creationId xmlns:a16="http://schemas.microsoft.com/office/drawing/2014/main" id="{E74C07FE-A883-493A-0588-6FF2EA0ED75B}"/>
              </a:ext>
            </a:extLst>
          </p:cNvPr>
          <p:cNvCxnSpPr>
            <a:cxnSpLocks/>
          </p:cNvCxnSpPr>
          <p:nvPr/>
        </p:nvCxnSpPr>
        <p:spPr>
          <a:xfrm>
            <a:off x="7629524" y="4462389"/>
            <a:ext cx="3390901" cy="1597"/>
          </a:xfrm>
          <a:prstGeom prst="straightConnector1">
            <a:avLst/>
          </a:prstGeom>
          <a:ln w="15875">
            <a:solidFill>
              <a:schemeClr val="tx2">
                <a:alpha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51" name="任意多边形: 形状 75">
            <a:extLst>
              <a:ext uri="{FF2B5EF4-FFF2-40B4-BE49-F238E27FC236}">
                <a16:creationId xmlns:a16="http://schemas.microsoft.com/office/drawing/2014/main" id="{2DA2B5ED-D71A-2607-4FE5-50520E491F7E}"/>
              </a:ext>
            </a:extLst>
          </p:cNvPr>
          <p:cNvSpPr/>
          <p:nvPr/>
        </p:nvSpPr>
        <p:spPr>
          <a:xfrm>
            <a:off x="9124949" y="3981449"/>
            <a:ext cx="1885951" cy="466725"/>
          </a:xfrm>
          <a:prstGeom prst="foldedCorner">
            <a:avLst/>
          </a:prstGeom>
          <a:solidFill>
            <a:schemeClr val="tx2">
              <a:alpha val="30000"/>
            </a:schemeClr>
          </a:solidFill>
          <a:ln w="6055" cap="flat">
            <a:noFill/>
            <a:prstDash val="solid"/>
            <a:miter/>
          </a:ln>
        </p:spPr>
        <p:txBody>
          <a:bodyPr rtlCol="0" anchor="ctr"/>
          <a:lstStyle/>
          <a:p>
            <a:r>
              <a:rPr lang="zh-CN" altLang="en-US" dirty="0">
                <a:latin typeface="Arial" panose="020B0604020202020204" pitchFamily="34" charset="0"/>
                <a:ea typeface="微软雅黑" panose="020B0503020204020204" pitchFamily="34" charset="-122"/>
                <a:sym typeface="Arial" panose="020B0604020202020204" pitchFamily="34" charset="0"/>
              </a:rPr>
              <a:t>电源</a:t>
            </a:r>
            <a:r>
              <a:rPr lang="en-US" altLang="zh-CN" dirty="0">
                <a:latin typeface="Arial" panose="020B0604020202020204" pitchFamily="34" charset="0"/>
                <a:ea typeface="微软雅黑" panose="020B0503020204020204" pitchFamily="34" charset="-122"/>
                <a:sym typeface="Arial" panose="020B0604020202020204" pitchFamily="34" charset="0"/>
              </a:rPr>
              <a:t>/</a:t>
            </a:r>
            <a:r>
              <a:rPr lang="zh-CN" altLang="en-US" dirty="0">
                <a:latin typeface="Arial" panose="020B0604020202020204" pitchFamily="34" charset="0"/>
                <a:ea typeface="微软雅黑" panose="020B0503020204020204" pitchFamily="34" charset="-122"/>
                <a:sym typeface="Arial" panose="020B0604020202020204" pitchFamily="34" charset="0"/>
              </a:rPr>
              <a:t>回零指示灯</a:t>
            </a:r>
          </a:p>
        </p:txBody>
      </p:sp>
      <p:sp>
        <p:nvSpPr>
          <p:cNvPr id="52" name="矩形 51">
            <a:extLst>
              <a:ext uri="{FF2B5EF4-FFF2-40B4-BE49-F238E27FC236}">
                <a16:creationId xmlns:a16="http://schemas.microsoft.com/office/drawing/2014/main" id="{907862B8-7D03-BE66-7500-CC6FAE9663CF}"/>
              </a:ext>
            </a:extLst>
          </p:cNvPr>
          <p:cNvSpPr/>
          <p:nvPr/>
        </p:nvSpPr>
        <p:spPr>
          <a:xfrm>
            <a:off x="6911385" y="3592636"/>
            <a:ext cx="1196385" cy="808125"/>
          </a:xfrm>
          <a:prstGeom prst="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箭头连接符 11">
            <a:extLst>
              <a:ext uri="{FF2B5EF4-FFF2-40B4-BE49-F238E27FC236}">
                <a16:creationId xmlns:a16="http://schemas.microsoft.com/office/drawing/2014/main" id="{A7B7D6BE-4197-8C54-75F0-F90A6FFE2074}"/>
              </a:ext>
            </a:extLst>
          </p:cNvPr>
          <p:cNvCxnSpPr>
            <a:cxnSpLocks/>
          </p:cNvCxnSpPr>
          <p:nvPr/>
        </p:nvCxnSpPr>
        <p:spPr>
          <a:xfrm>
            <a:off x="7586662" y="3584730"/>
            <a:ext cx="3390901" cy="1597"/>
          </a:xfrm>
          <a:prstGeom prst="straightConnector1">
            <a:avLst/>
          </a:prstGeom>
          <a:ln w="15875">
            <a:solidFill>
              <a:schemeClr val="tx2">
                <a:alpha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54" name="任意多边形: 形状 75">
            <a:extLst>
              <a:ext uri="{FF2B5EF4-FFF2-40B4-BE49-F238E27FC236}">
                <a16:creationId xmlns:a16="http://schemas.microsoft.com/office/drawing/2014/main" id="{7FEED1EC-90F8-CB86-8D92-D862F0E5DFCF}"/>
              </a:ext>
            </a:extLst>
          </p:cNvPr>
          <p:cNvSpPr/>
          <p:nvPr/>
        </p:nvSpPr>
        <p:spPr>
          <a:xfrm>
            <a:off x="9134474" y="3141529"/>
            <a:ext cx="1373377" cy="466725"/>
          </a:xfrm>
          <a:prstGeom prst="foldedCorner">
            <a:avLst/>
          </a:prstGeom>
          <a:solidFill>
            <a:schemeClr val="tx2">
              <a:alpha val="30000"/>
            </a:schemeClr>
          </a:solidFill>
          <a:ln w="6055" cap="flat">
            <a:noFill/>
            <a:prstDash val="solid"/>
            <a:miter/>
          </a:ln>
        </p:spPr>
        <p:txBody>
          <a:bodyPr rtlCol="0" anchor="ctr"/>
          <a:lstStyle/>
          <a:p>
            <a:pPr algn="ctr"/>
            <a:r>
              <a:rPr lang="zh-CN" altLang="en-US" dirty="0">
                <a:latin typeface="Arial" panose="020B0604020202020204" pitchFamily="34" charset="0"/>
                <a:ea typeface="微软雅黑" panose="020B0503020204020204" pitchFamily="34" charset="-122"/>
                <a:sym typeface="Arial" panose="020B0604020202020204" pitchFamily="34" charset="0"/>
              </a:rPr>
              <a:t>主轴旋转键</a:t>
            </a:r>
          </a:p>
        </p:txBody>
      </p:sp>
    </p:spTree>
    <p:extLst>
      <p:ext uri="{BB962C8B-B14F-4D97-AF65-F5344CB8AC3E}">
        <p14:creationId xmlns:p14="http://schemas.microsoft.com/office/powerpoint/2010/main" val="28979635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2717280" y="303129"/>
            <a:ext cx="7007087" cy="53357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2.2 FANUC 0i </a:t>
            </a:r>
            <a:r>
              <a:rPr lang="zh-CN" altLang="en-US" sz="2800" dirty="0">
                <a:latin typeface="+mj-ea"/>
                <a:cs typeface="+mn-ea"/>
                <a:sym typeface="+mn-lt"/>
              </a:rPr>
              <a:t>数控车床操作面板认知</a:t>
            </a:r>
          </a:p>
        </p:txBody>
      </p:sp>
      <p:sp>
        <p:nvSpPr>
          <p:cNvPr id="2" name="文本占位符 5">
            <a:extLst>
              <a:ext uri="{FF2B5EF4-FFF2-40B4-BE49-F238E27FC236}">
                <a16:creationId xmlns:a16="http://schemas.microsoft.com/office/drawing/2014/main" id="{055FEAC1-5F50-A392-5D39-45CE4F846F94}"/>
              </a:ext>
            </a:extLst>
          </p:cNvPr>
          <p:cNvSpPr txBox="1"/>
          <p:nvPr/>
        </p:nvSpPr>
        <p:spPr>
          <a:xfrm>
            <a:off x="648285" y="1931346"/>
            <a:ext cx="4406210"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方式选择键</a:t>
            </a:r>
            <a:r>
              <a:rPr lang="zh-CN" altLang="en-US" dirty="0">
                <a:solidFill>
                  <a:srgbClr val="221E1F"/>
                </a:solidFill>
                <a:latin typeface="方正书宋"/>
              </a:rPr>
              <a:t>：用来选择系统的运行方式</a:t>
            </a:r>
            <a:endParaRPr lang="en-US" altLang="zh-CN" sz="1800" b="0" i="0" u="none" strike="noStrike" baseline="0" dirty="0">
              <a:solidFill>
                <a:srgbClr val="221E1F"/>
              </a:solidFill>
              <a:latin typeface="方正书宋"/>
            </a:endParaRPr>
          </a:p>
        </p:txBody>
      </p:sp>
      <p:grpSp>
        <p:nvGrpSpPr>
          <p:cNvPr id="44" name="组合 43">
            <a:extLst>
              <a:ext uri="{FF2B5EF4-FFF2-40B4-BE49-F238E27FC236}">
                <a16:creationId xmlns:a16="http://schemas.microsoft.com/office/drawing/2014/main" id="{5560A58E-F0C7-7DE0-E0DA-BFE59E742999}"/>
              </a:ext>
            </a:extLst>
          </p:cNvPr>
          <p:cNvGrpSpPr/>
          <p:nvPr/>
        </p:nvGrpSpPr>
        <p:grpSpPr>
          <a:xfrm>
            <a:off x="5124450" y="1931345"/>
            <a:ext cx="2975734" cy="577827"/>
            <a:chOff x="1563185" y="3136722"/>
            <a:chExt cx="2975734" cy="577827"/>
          </a:xfrm>
        </p:grpSpPr>
        <p:grpSp>
          <p:nvGrpSpPr>
            <p:cNvPr id="4" name="组合 3">
              <a:extLst>
                <a:ext uri="{FF2B5EF4-FFF2-40B4-BE49-F238E27FC236}">
                  <a16:creationId xmlns:a16="http://schemas.microsoft.com/office/drawing/2014/main" id="{A5ED9E7F-3ECC-1ACC-AECE-3D9F9285988B}"/>
                </a:ext>
              </a:extLst>
            </p:cNvPr>
            <p:cNvGrpSpPr/>
            <p:nvPr/>
          </p:nvGrpSpPr>
          <p:grpSpPr>
            <a:xfrm>
              <a:off x="1563185" y="3136723"/>
              <a:ext cx="1924600" cy="577826"/>
              <a:chOff x="9439849" y="6283471"/>
              <a:chExt cx="1924600" cy="577826"/>
            </a:xfrm>
          </p:grpSpPr>
          <p:sp>
            <p:nvSpPr>
              <p:cNvPr id="7" name="矩形: 圆角 6">
                <a:extLst>
                  <a:ext uri="{FF2B5EF4-FFF2-40B4-BE49-F238E27FC236}">
                    <a16:creationId xmlns:a16="http://schemas.microsoft.com/office/drawing/2014/main" id="{A923FE34-D301-6A8F-E14E-E92D24ADA5E9}"/>
                  </a:ext>
                </a:extLst>
              </p:cNvPr>
              <p:cNvSpPr/>
              <p:nvPr/>
            </p:nvSpPr>
            <p:spPr>
              <a:xfrm>
                <a:off x="10636570" y="6289200"/>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a:extLst>
                  <a:ext uri="{FF2B5EF4-FFF2-40B4-BE49-F238E27FC236}">
                    <a16:creationId xmlns:a16="http://schemas.microsoft.com/office/drawing/2014/main" id="{1D0AEC17-BD73-34F0-EF87-FBA066AB00B9}"/>
                  </a:ext>
                </a:extLst>
              </p:cNvPr>
              <p:cNvSpPr txBox="1"/>
              <p:nvPr/>
            </p:nvSpPr>
            <p:spPr>
              <a:xfrm>
                <a:off x="10502836" y="6423643"/>
                <a:ext cx="861613" cy="307777"/>
              </a:xfrm>
              <a:prstGeom prst="rect">
                <a:avLst/>
              </a:prstGeom>
              <a:noFill/>
            </p:spPr>
            <p:txBody>
              <a:bodyPr wrap="square">
                <a:spAutoFit/>
              </a:bodyPr>
              <a:lstStyle/>
              <a:p>
                <a:pPr algn="ctr"/>
                <a:r>
                  <a:rPr lang="en-US" altLang="zh-CN" sz="1400" spc="-150" dirty="0"/>
                  <a:t>MDI</a:t>
                </a:r>
                <a:endParaRPr lang="zh-CN" altLang="en-US" sz="1400" spc="-150" dirty="0"/>
              </a:p>
            </p:txBody>
          </p:sp>
          <p:sp>
            <p:nvSpPr>
              <p:cNvPr id="15" name="矩形: 圆角 14">
                <a:extLst>
                  <a:ext uri="{FF2B5EF4-FFF2-40B4-BE49-F238E27FC236}">
                    <a16:creationId xmlns:a16="http://schemas.microsoft.com/office/drawing/2014/main" id="{009FC9B5-AAE9-C8BC-77C4-FA177CDA9EC2}"/>
                  </a:ext>
                </a:extLst>
              </p:cNvPr>
              <p:cNvSpPr/>
              <p:nvPr/>
            </p:nvSpPr>
            <p:spPr>
              <a:xfrm>
                <a:off x="10080544" y="6289200"/>
                <a:ext cx="567003"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16">
                <a:extLst>
                  <a:ext uri="{FF2B5EF4-FFF2-40B4-BE49-F238E27FC236}">
                    <a16:creationId xmlns:a16="http://schemas.microsoft.com/office/drawing/2014/main" id="{3F053512-BCCA-0EE5-8749-1747739EDEB8}"/>
                  </a:ext>
                </a:extLst>
              </p:cNvPr>
              <p:cNvSpPr txBox="1"/>
              <p:nvPr/>
            </p:nvSpPr>
            <p:spPr>
              <a:xfrm>
                <a:off x="9974676" y="6423643"/>
                <a:ext cx="778739" cy="307777"/>
              </a:xfrm>
              <a:prstGeom prst="rect">
                <a:avLst/>
              </a:prstGeom>
              <a:noFill/>
            </p:spPr>
            <p:txBody>
              <a:bodyPr wrap="square">
                <a:spAutoFit/>
              </a:bodyPr>
              <a:lstStyle/>
              <a:p>
                <a:pPr algn="ctr"/>
                <a:r>
                  <a:rPr lang="zh-CN" altLang="en-US" sz="1400" spc="-150" dirty="0"/>
                  <a:t>自动</a:t>
                </a:r>
              </a:p>
            </p:txBody>
          </p:sp>
          <p:sp>
            <p:nvSpPr>
              <p:cNvPr id="18" name="矩形: 圆角 17">
                <a:extLst>
                  <a:ext uri="{FF2B5EF4-FFF2-40B4-BE49-F238E27FC236}">
                    <a16:creationId xmlns:a16="http://schemas.microsoft.com/office/drawing/2014/main" id="{6C9AE2B6-9F79-AFDB-AF0B-7562EF1E9DEA}"/>
                  </a:ext>
                </a:extLst>
              </p:cNvPr>
              <p:cNvSpPr/>
              <p:nvPr/>
            </p:nvSpPr>
            <p:spPr>
              <a:xfrm>
                <a:off x="9522721" y="6283471"/>
                <a:ext cx="568800" cy="577826"/>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0">
                <a:extLst>
                  <a:ext uri="{FF2B5EF4-FFF2-40B4-BE49-F238E27FC236}">
                    <a16:creationId xmlns:a16="http://schemas.microsoft.com/office/drawing/2014/main" id="{03380AA9-70F6-E603-C346-8A88C658D06B}"/>
                  </a:ext>
                </a:extLst>
              </p:cNvPr>
              <p:cNvSpPr txBox="1"/>
              <p:nvPr/>
            </p:nvSpPr>
            <p:spPr>
              <a:xfrm>
                <a:off x="9439849" y="6413483"/>
                <a:ext cx="714385" cy="307777"/>
              </a:xfrm>
              <a:prstGeom prst="rect">
                <a:avLst/>
              </a:prstGeom>
              <a:noFill/>
            </p:spPr>
            <p:txBody>
              <a:bodyPr wrap="square">
                <a:spAutoFit/>
              </a:bodyPr>
              <a:lstStyle/>
              <a:p>
                <a:pPr algn="ctr"/>
                <a:r>
                  <a:rPr lang="zh-CN" altLang="en-US" sz="1400" spc="-150" dirty="0"/>
                  <a:t>编辑</a:t>
                </a:r>
              </a:p>
            </p:txBody>
          </p:sp>
        </p:grpSp>
        <p:grpSp>
          <p:nvGrpSpPr>
            <p:cNvPr id="22" name="组合 21">
              <a:extLst>
                <a:ext uri="{FF2B5EF4-FFF2-40B4-BE49-F238E27FC236}">
                  <a16:creationId xmlns:a16="http://schemas.microsoft.com/office/drawing/2014/main" id="{4A15ED3E-D71D-BA34-3D22-F3D21F152D0B}"/>
                </a:ext>
              </a:extLst>
            </p:cNvPr>
            <p:cNvGrpSpPr/>
            <p:nvPr/>
          </p:nvGrpSpPr>
          <p:grpSpPr>
            <a:xfrm>
              <a:off x="3225353" y="3136722"/>
              <a:ext cx="1313566" cy="575029"/>
              <a:chOff x="9439849" y="6282971"/>
              <a:chExt cx="1313566" cy="575029"/>
            </a:xfrm>
          </p:grpSpPr>
          <p:sp>
            <p:nvSpPr>
              <p:cNvPr id="29" name="矩形: 圆角 28">
                <a:extLst>
                  <a:ext uri="{FF2B5EF4-FFF2-40B4-BE49-F238E27FC236}">
                    <a16:creationId xmlns:a16="http://schemas.microsoft.com/office/drawing/2014/main" id="{F517A208-9F12-4610-2454-B9EDF24BFA86}"/>
                  </a:ext>
                </a:extLst>
              </p:cNvPr>
              <p:cNvSpPr/>
              <p:nvPr/>
            </p:nvSpPr>
            <p:spPr>
              <a:xfrm>
                <a:off x="10080544" y="6289200"/>
                <a:ext cx="567003"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文本框 31">
                <a:extLst>
                  <a:ext uri="{FF2B5EF4-FFF2-40B4-BE49-F238E27FC236}">
                    <a16:creationId xmlns:a16="http://schemas.microsoft.com/office/drawing/2014/main" id="{113A689B-5D19-B7E6-720A-8B205594F8B5}"/>
                  </a:ext>
                </a:extLst>
              </p:cNvPr>
              <p:cNvSpPr txBox="1"/>
              <p:nvPr/>
            </p:nvSpPr>
            <p:spPr>
              <a:xfrm>
                <a:off x="9974676" y="6423643"/>
                <a:ext cx="778739" cy="307777"/>
              </a:xfrm>
              <a:prstGeom prst="rect">
                <a:avLst/>
              </a:prstGeom>
              <a:noFill/>
            </p:spPr>
            <p:txBody>
              <a:bodyPr wrap="square">
                <a:spAutoFit/>
              </a:bodyPr>
              <a:lstStyle/>
              <a:p>
                <a:pPr algn="ctr"/>
                <a:r>
                  <a:rPr lang="zh-CN" altLang="en-US" sz="1400" spc="-150" dirty="0"/>
                  <a:t>手摇</a:t>
                </a:r>
              </a:p>
            </p:txBody>
          </p:sp>
          <p:sp>
            <p:nvSpPr>
              <p:cNvPr id="33" name="矩形: 圆角 32">
                <a:extLst>
                  <a:ext uri="{FF2B5EF4-FFF2-40B4-BE49-F238E27FC236}">
                    <a16:creationId xmlns:a16="http://schemas.microsoft.com/office/drawing/2014/main" id="{686EDCE3-EB44-2204-9176-3C82AAF53299}"/>
                  </a:ext>
                </a:extLst>
              </p:cNvPr>
              <p:cNvSpPr/>
              <p:nvPr/>
            </p:nvSpPr>
            <p:spPr>
              <a:xfrm>
                <a:off x="9522721" y="6282971"/>
                <a:ext cx="568800" cy="574529"/>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文本框 37">
                <a:extLst>
                  <a:ext uri="{FF2B5EF4-FFF2-40B4-BE49-F238E27FC236}">
                    <a16:creationId xmlns:a16="http://schemas.microsoft.com/office/drawing/2014/main" id="{A14737A5-2AB0-FD7C-9932-FA60AAC6A38B}"/>
                  </a:ext>
                </a:extLst>
              </p:cNvPr>
              <p:cNvSpPr txBox="1"/>
              <p:nvPr/>
            </p:nvSpPr>
            <p:spPr>
              <a:xfrm>
                <a:off x="9439849" y="6413483"/>
                <a:ext cx="714385" cy="307777"/>
              </a:xfrm>
              <a:prstGeom prst="rect">
                <a:avLst/>
              </a:prstGeom>
              <a:noFill/>
            </p:spPr>
            <p:txBody>
              <a:bodyPr wrap="square">
                <a:spAutoFit/>
              </a:bodyPr>
              <a:lstStyle/>
              <a:p>
                <a:pPr algn="ctr"/>
                <a:r>
                  <a:rPr lang="en-US" altLang="zh-CN" sz="1400" spc="-150" dirty="0"/>
                  <a:t>JOG</a:t>
                </a:r>
                <a:endParaRPr lang="zh-CN" altLang="en-US" sz="1400" spc="-150" dirty="0"/>
              </a:p>
            </p:txBody>
          </p:sp>
        </p:grpSp>
      </p:grpSp>
      <p:grpSp>
        <p:nvGrpSpPr>
          <p:cNvPr id="48" name="组合 47">
            <a:extLst>
              <a:ext uri="{FF2B5EF4-FFF2-40B4-BE49-F238E27FC236}">
                <a16:creationId xmlns:a16="http://schemas.microsoft.com/office/drawing/2014/main" id="{0A7FD291-2A34-02E4-DAC3-3A22AA06950E}"/>
              </a:ext>
            </a:extLst>
          </p:cNvPr>
          <p:cNvGrpSpPr/>
          <p:nvPr/>
        </p:nvGrpSpPr>
        <p:grpSpPr>
          <a:xfrm>
            <a:off x="906343" y="2607880"/>
            <a:ext cx="714385" cy="568800"/>
            <a:chOff x="933450" y="3023075"/>
            <a:chExt cx="714385" cy="568800"/>
          </a:xfrm>
        </p:grpSpPr>
        <p:sp>
          <p:nvSpPr>
            <p:cNvPr id="45" name="矩形: 圆角 44">
              <a:extLst>
                <a:ext uri="{FF2B5EF4-FFF2-40B4-BE49-F238E27FC236}">
                  <a16:creationId xmlns:a16="http://schemas.microsoft.com/office/drawing/2014/main" id="{ABF6C40A-309C-6FEE-4D5E-8BC579E10F08}"/>
                </a:ext>
              </a:extLst>
            </p:cNvPr>
            <p:cNvSpPr/>
            <p:nvPr/>
          </p:nvSpPr>
          <p:spPr>
            <a:xfrm>
              <a:off x="1016322" y="3023075"/>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6" name="文本框 45">
              <a:extLst>
                <a:ext uri="{FF2B5EF4-FFF2-40B4-BE49-F238E27FC236}">
                  <a16:creationId xmlns:a16="http://schemas.microsoft.com/office/drawing/2014/main" id="{71A37D87-495F-4C3D-D897-F5FD190330EF}"/>
                </a:ext>
              </a:extLst>
            </p:cNvPr>
            <p:cNvSpPr txBox="1"/>
            <p:nvPr/>
          </p:nvSpPr>
          <p:spPr>
            <a:xfrm>
              <a:off x="933450" y="3144061"/>
              <a:ext cx="714385" cy="307777"/>
            </a:xfrm>
            <a:prstGeom prst="rect">
              <a:avLst/>
            </a:prstGeom>
            <a:noFill/>
          </p:spPr>
          <p:txBody>
            <a:bodyPr wrap="square">
              <a:spAutoFit/>
            </a:bodyPr>
            <a:lstStyle/>
            <a:p>
              <a:pPr algn="ctr"/>
              <a:r>
                <a:rPr lang="zh-CN" altLang="en-US" sz="1400" spc="-150" dirty="0"/>
                <a:t>编辑</a:t>
              </a:r>
            </a:p>
          </p:txBody>
        </p:sp>
      </p:grpSp>
      <p:sp>
        <p:nvSpPr>
          <p:cNvPr id="56" name="文本框 55">
            <a:extLst>
              <a:ext uri="{FF2B5EF4-FFF2-40B4-BE49-F238E27FC236}">
                <a16:creationId xmlns:a16="http://schemas.microsoft.com/office/drawing/2014/main" id="{101C34FA-5E8A-44EC-0187-476089181A34}"/>
              </a:ext>
            </a:extLst>
          </p:cNvPr>
          <p:cNvSpPr txBox="1"/>
          <p:nvPr/>
        </p:nvSpPr>
        <p:spPr>
          <a:xfrm>
            <a:off x="1640887" y="2713477"/>
            <a:ext cx="1409700" cy="338554"/>
          </a:xfrm>
          <a:prstGeom prst="rect">
            <a:avLst/>
          </a:prstGeom>
          <a:noFill/>
        </p:spPr>
        <p:txBody>
          <a:bodyPr wrap="square">
            <a:spAutoFit/>
          </a:bodyPr>
          <a:lstStyle/>
          <a:p>
            <a:r>
              <a:rPr lang="zh-CN" altLang="en-US" sz="1600" dirty="0">
                <a:solidFill>
                  <a:srgbClr val="221E1F"/>
                </a:solidFill>
                <a:latin typeface="方正书宋"/>
              </a:rPr>
              <a:t>编辑运行方式</a:t>
            </a:r>
            <a:endParaRPr lang="zh-CN" altLang="en-US" sz="1600" dirty="0"/>
          </a:p>
        </p:txBody>
      </p:sp>
      <p:grpSp>
        <p:nvGrpSpPr>
          <p:cNvPr id="57" name="组合 56">
            <a:extLst>
              <a:ext uri="{FF2B5EF4-FFF2-40B4-BE49-F238E27FC236}">
                <a16:creationId xmlns:a16="http://schemas.microsoft.com/office/drawing/2014/main" id="{6A601151-D903-8A19-7790-99951BC34AD3}"/>
              </a:ext>
            </a:extLst>
          </p:cNvPr>
          <p:cNvGrpSpPr/>
          <p:nvPr/>
        </p:nvGrpSpPr>
        <p:grpSpPr>
          <a:xfrm>
            <a:off x="906343" y="3367044"/>
            <a:ext cx="714385" cy="568800"/>
            <a:chOff x="933450" y="3023075"/>
            <a:chExt cx="714385" cy="568800"/>
          </a:xfrm>
        </p:grpSpPr>
        <p:sp>
          <p:nvSpPr>
            <p:cNvPr id="58" name="矩形: 圆角 57">
              <a:extLst>
                <a:ext uri="{FF2B5EF4-FFF2-40B4-BE49-F238E27FC236}">
                  <a16:creationId xmlns:a16="http://schemas.microsoft.com/office/drawing/2014/main" id="{76341EC2-5B84-94F3-4609-C1F44C0EA838}"/>
                </a:ext>
              </a:extLst>
            </p:cNvPr>
            <p:cNvSpPr/>
            <p:nvPr/>
          </p:nvSpPr>
          <p:spPr>
            <a:xfrm>
              <a:off x="1016322" y="3023075"/>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58">
              <a:extLst>
                <a:ext uri="{FF2B5EF4-FFF2-40B4-BE49-F238E27FC236}">
                  <a16:creationId xmlns:a16="http://schemas.microsoft.com/office/drawing/2014/main" id="{CFE3A580-030E-1219-2B3F-59B79202BD7E}"/>
                </a:ext>
              </a:extLst>
            </p:cNvPr>
            <p:cNvSpPr txBox="1"/>
            <p:nvPr/>
          </p:nvSpPr>
          <p:spPr>
            <a:xfrm>
              <a:off x="933450" y="3144061"/>
              <a:ext cx="714385" cy="307777"/>
            </a:xfrm>
            <a:prstGeom prst="rect">
              <a:avLst/>
            </a:prstGeom>
            <a:noFill/>
          </p:spPr>
          <p:txBody>
            <a:bodyPr wrap="square">
              <a:spAutoFit/>
            </a:bodyPr>
            <a:lstStyle/>
            <a:p>
              <a:pPr algn="ctr"/>
              <a:r>
                <a:rPr lang="zh-CN" altLang="en-US" sz="1400" spc="-150" dirty="0"/>
                <a:t>自动</a:t>
              </a:r>
            </a:p>
          </p:txBody>
        </p:sp>
      </p:grpSp>
      <p:sp>
        <p:nvSpPr>
          <p:cNvPr id="60" name="文本框 59">
            <a:extLst>
              <a:ext uri="{FF2B5EF4-FFF2-40B4-BE49-F238E27FC236}">
                <a16:creationId xmlns:a16="http://schemas.microsoft.com/office/drawing/2014/main" id="{83A4E671-19D3-D16F-EDB9-2355569205F9}"/>
              </a:ext>
            </a:extLst>
          </p:cNvPr>
          <p:cNvSpPr txBox="1"/>
          <p:nvPr/>
        </p:nvSpPr>
        <p:spPr>
          <a:xfrm>
            <a:off x="1640887" y="3472641"/>
            <a:ext cx="1409700" cy="338554"/>
          </a:xfrm>
          <a:prstGeom prst="rect">
            <a:avLst/>
          </a:prstGeom>
          <a:noFill/>
        </p:spPr>
        <p:txBody>
          <a:bodyPr wrap="square">
            <a:spAutoFit/>
          </a:bodyPr>
          <a:lstStyle/>
          <a:p>
            <a:r>
              <a:rPr lang="zh-CN" altLang="en-US" sz="1600" dirty="0">
                <a:solidFill>
                  <a:srgbClr val="221E1F"/>
                </a:solidFill>
                <a:latin typeface="方正书宋"/>
              </a:rPr>
              <a:t>自动运行方式</a:t>
            </a:r>
            <a:endParaRPr lang="zh-CN" altLang="en-US" sz="1600" dirty="0"/>
          </a:p>
        </p:txBody>
      </p:sp>
      <p:grpSp>
        <p:nvGrpSpPr>
          <p:cNvPr id="61" name="组合 60">
            <a:extLst>
              <a:ext uri="{FF2B5EF4-FFF2-40B4-BE49-F238E27FC236}">
                <a16:creationId xmlns:a16="http://schemas.microsoft.com/office/drawing/2014/main" id="{0D3B67C9-1400-4665-3CC0-719EC0A4918F}"/>
              </a:ext>
            </a:extLst>
          </p:cNvPr>
          <p:cNvGrpSpPr/>
          <p:nvPr/>
        </p:nvGrpSpPr>
        <p:grpSpPr>
          <a:xfrm>
            <a:off x="3542233" y="2613260"/>
            <a:ext cx="714385" cy="568800"/>
            <a:chOff x="933450" y="3023075"/>
            <a:chExt cx="714385" cy="568800"/>
          </a:xfrm>
        </p:grpSpPr>
        <p:sp>
          <p:nvSpPr>
            <p:cNvPr id="62" name="矩形: 圆角 61">
              <a:extLst>
                <a:ext uri="{FF2B5EF4-FFF2-40B4-BE49-F238E27FC236}">
                  <a16:creationId xmlns:a16="http://schemas.microsoft.com/office/drawing/2014/main" id="{D8443A22-8B91-37F1-4844-0FF1799A583E}"/>
                </a:ext>
              </a:extLst>
            </p:cNvPr>
            <p:cNvSpPr/>
            <p:nvPr/>
          </p:nvSpPr>
          <p:spPr>
            <a:xfrm>
              <a:off x="1016322" y="3023075"/>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63" name="文本框 62">
              <a:extLst>
                <a:ext uri="{FF2B5EF4-FFF2-40B4-BE49-F238E27FC236}">
                  <a16:creationId xmlns:a16="http://schemas.microsoft.com/office/drawing/2014/main" id="{226D25CA-9F14-59EE-71B9-2E13C46F4B26}"/>
                </a:ext>
              </a:extLst>
            </p:cNvPr>
            <p:cNvSpPr txBox="1"/>
            <p:nvPr/>
          </p:nvSpPr>
          <p:spPr>
            <a:xfrm>
              <a:off x="933450" y="3144061"/>
              <a:ext cx="714385" cy="307777"/>
            </a:xfrm>
            <a:prstGeom prst="rect">
              <a:avLst/>
            </a:prstGeom>
            <a:noFill/>
          </p:spPr>
          <p:txBody>
            <a:bodyPr wrap="square">
              <a:spAutoFit/>
            </a:bodyPr>
            <a:lstStyle/>
            <a:p>
              <a:pPr algn="ctr"/>
              <a:r>
                <a:rPr lang="en-US" altLang="zh-CN" sz="1400" spc="-150" dirty="0"/>
                <a:t>MDI</a:t>
              </a:r>
              <a:endParaRPr lang="zh-CN" altLang="en-US" sz="1400" spc="-150" dirty="0"/>
            </a:p>
          </p:txBody>
        </p:sp>
      </p:grpSp>
      <p:sp>
        <p:nvSpPr>
          <p:cNvPr id="64" name="文本框 63">
            <a:extLst>
              <a:ext uri="{FF2B5EF4-FFF2-40B4-BE49-F238E27FC236}">
                <a16:creationId xmlns:a16="http://schemas.microsoft.com/office/drawing/2014/main" id="{3AC463A2-4329-E33B-A2FD-98B1AF945D15}"/>
              </a:ext>
            </a:extLst>
          </p:cNvPr>
          <p:cNvSpPr txBox="1"/>
          <p:nvPr/>
        </p:nvSpPr>
        <p:spPr>
          <a:xfrm>
            <a:off x="4276777" y="2718857"/>
            <a:ext cx="1488368" cy="338554"/>
          </a:xfrm>
          <a:prstGeom prst="rect">
            <a:avLst/>
          </a:prstGeom>
          <a:noFill/>
        </p:spPr>
        <p:txBody>
          <a:bodyPr wrap="square">
            <a:spAutoFit/>
          </a:bodyPr>
          <a:lstStyle/>
          <a:p>
            <a:r>
              <a:rPr lang="en-US" altLang="zh-CN" sz="1600" dirty="0">
                <a:solidFill>
                  <a:srgbClr val="221E1F"/>
                </a:solidFill>
                <a:latin typeface="方正书宋"/>
              </a:rPr>
              <a:t>MDI</a:t>
            </a:r>
            <a:r>
              <a:rPr lang="zh-CN" altLang="en-US" sz="1600" dirty="0">
                <a:solidFill>
                  <a:srgbClr val="221E1F"/>
                </a:solidFill>
                <a:latin typeface="方正书宋"/>
              </a:rPr>
              <a:t>运行方式</a:t>
            </a:r>
            <a:endParaRPr lang="zh-CN" altLang="en-US" sz="1600" dirty="0"/>
          </a:p>
        </p:txBody>
      </p:sp>
      <p:grpSp>
        <p:nvGrpSpPr>
          <p:cNvPr id="65" name="组合 64">
            <a:extLst>
              <a:ext uri="{FF2B5EF4-FFF2-40B4-BE49-F238E27FC236}">
                <a16:creationId xmlns:a16="http://schemas.microsoft.com/office/drawing/2014/main" id="{A65BB52D-2F8E-67F1-61C7-F74EBA42D48B}"/>
              </a:ext>
            </a:extLst>
          </p:cNvPr>
          <p:cNvGrpSpPr/>
          <p:nvPr/>
        </p:nvGrpSpPr>
        <p:grpSpPr>
          <a:xfrm>
            <a:off x="3542233" y="3367044"/>
            <a:ext cx="714385" cy="568800"/>
            <a:chOff x="933450" y="3023075"/>
            <a:chExt cx="714385" cy="568800"/>
          </a:xfrm>
        </p:grpSpPr>
        <p:sp>
          <p:nvSpPr>
            <p:cNvPr id="66" name="矩形: 圆角 65">
              <a:extLst>
                <a:ext uri="{FF2B5EF4-FFF2-40B4-BE49-F238E27FC236}">
                  <a16:creationId xmlns:a16="http://schemas.microsoft.com/office/drawing/2014/main" id="{63781FC9-07AA-16FA-7688-AA47DC9567F6}"/>
                </a:ext>
              </a:extLst>
            </p:cNvPr>
            <p:cNvSpPr/>
            <p:nvPr/>
          </p:nvSpPr>
          <p:spPr>
            <a:xfrm>
              <a:off x="1016322" y="3023075"/>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67" name="文本框 66">
              <a:extLst>
                <a:ext uri="{FF2B5EF4-FFF2-40B4-BE49-F238E27FC236}">
                  <a16:creationId xmlns:a16="http://schemas.microsoft.com/office/drawing/2014/main" id="{84A53971-A4BA-BF6D-3A35-CDF70C7CB09C}"/>
                </a:ext>
              </a:extLst>
            </p:cNvPr>
            <p:cNvSpPr txBox="1"/>
            <p:nvPr/>
          </p:nvSpPr>
          <p:spPr>
            <a:xfrm>
              <a:off x="933450" y="3144061"/>
              <a:ext cx="714385" cy="307777"/>
            </a:xfrm>
            <a:prstGeom prst="rect">
              <a:avLst/>
            </a:prstGeom>
            <a:noFill/>
          </p:spPr>
          <p:txBody>
            <a:bodyPr wrap="square">
              <a:spAutoFit/>
            </a:bodyPr>
            <a:lstStyle/>
            <a:p>
              <a:pPr algn="ctr"/>
              <a:r>
                <a:rPr lang="en-US" altLang="zh-CN" sz="1400" spc="-150" dirty="0"/>
                <a:t>JOG</a:t>
              </a:r>
              <a:endParaRPr lang="zh-CN" altLang="en-US" sz="1400" spc="-150" dirty="0"/>
            </a:p>
          </p:txBody>
        </p:sp>
      </p:grpSp>
      <p:sp>
        <p:nvSpPr>
          <p:cNvPr id="68" name="文本框 67">
            <a:extLst>
              <a:ext uri="{FF2B5EF4-FFF2-40B4-BE49-F238E27FC236}">
                <a16:creationId xmlns:a16="http://schemas.microsoft.com/office/drawing/2014/main" id="{FC308BD3-0F46-E531-4757-83804A868B11}"/>
              </a:ext>
            </a:extLst>
          </p:cNvPr>
          <p:cNvSpPr txBox="1"/>
          <p:nvPr/>
        </p:nvSpPr>
        <p:spPr>
          <a:xfrm>
            <a:off x="4276777" y="3472641"/>
            <a:ext cx="1488368" cy="338554"/>
          </a:xfrm>
          <a:prstGeom prst="rect">
            <a:avLst/>
          </a:prstGeom>
          <a:noFill/>
        </p:spPr>
        <p:txBody>
          <a:bodyPr wrap="square">
            <a:spAutoFit/>
          </a:bodyPr>
          <a:lstStyle/>
          <a:p>
            <a:r>
              <a:rPr lang="en-US" altLang="zh-CN" sz="1600" dirty="0">
                <a:solidFill>
                  <a:srgbClr val="221E1F"/>
                </a:solidFill>
                <a:latin typeface="方正书宋"/>
              </a:rPr>
              <a:t>JOG</a:t>
            </a:r>
            <a:r>
              <a:rPr lang="zh-CN" altLang="en-US" sz="1600" dirty="0">
                <a:solidFill>
                  <a:srgbClr val="221E1F"/>
                </a:solidFill>
                <a:latin typeface="方正书宋"/>
              </a:rPr>
              <a:t>运行方式</a:t>
            </a:r>
            <a:endParaRPr lang="zh-CN" altLang="en-US" sz="1600" dirty="0"/>
          </a:p>
        </p:txBody>
      </p:sp>
      <p:grpSp>
        <p:nvGrpSpPr>
          <p:cNvPr id="69" name="组合 68">
            <a:extLst>
              <a:ext uri="{FF2B5EF4-FFF2-40B4-BE49-F238E27FC236}">
                <a16:creationId xmlns:a16="http://schemas.microsoft.com/office/drawing/2014/main" id="{36F0A332-A036-BDF2-6F6B-89E3FCD728DC}"/>
              </a:ext>
            </a:extLst>
          </p:cNvPr>
          <p:cNvGrpSpPr/>
          <p:nvPr/>
        </p:nvGrpSpPr>
        <p:grpSpPr>
          <a:xfrm>
            <a:off x="6260995" y="3367044"/>
            <a:ext cx="714385" cy="568800"/>
            <a:chOff x="933450" y="3023075"/>
            <a:chExt cx="714385" cy="568800"/>
          </a:xfrm>
        </p:grpSpPr>
        <p:sp>
          <p:nvSpPr>
            <p:cNvPr id="70" name="矩形: 圆角 69">
              <a:extLst>
                <a:ext uri="{FF2B5EF4-FFF2-40B4-BE49-F238E27FC236}">
                  <a16:creationId xmlns:a16="http://schemas.microsoft.com/office/drawing/2014/main" id="{4CD0A73F-15D5-48A3-55D2-59CCE4E536F0}"/>
                </a:ext>
              </a:extLst>
            </p:cNvPr>
            <p:cNvSpPr/>
            <p:nvPr/>
          </p:nvSpPr>
          <p:spPr>
            <a:xfrm>
              <a:off x="1016322" y="3023075"/>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71" name="文本框 70">
              <a:extLst>
                <a:ext uri="{FF2B5EF4-FFF2-40B4-BE49-F238E27FC236}">
                  <a16:creationId xmlns:a16="http://schemas.microsoft.com/office/drawing/2014/main" id="{93F3654A-A816-099D-8232-41E6DA12835D}"/>
                </a:ext>
              </a:extLst>
            </p:cNvPr>
            <p:cNvSpPr txBox="1"/>
            <p:nvPr/>
          </p:nvSpPr>
          <p:spPr>
            <a:xfrm>
              <a:off x="933450" y="3144061"/>
              <a:ext cx="714385" cy="307777"/>
            </a:xfrm>
            <a:prstGeom prst="rect">
              <a:avLst/>
            </a:prstGeom>
            <a:noFill/>
          </p:spPr>
          <p:txBody>
            <a:bodyPr wrap="square">
              <a:spAutoFit/>
            </a:bodyPr>
            <a:lstStyle/>
            <a:p>
              <a:pPr algn="ctr"/>
              <a:r>
                <a:rPr lang="zh-CN" altLang="en-US" sz="1400" spc="-150" dirty="0"/>
                <a:t>手摇</a:t>
              </a:r>
            </a:p>
          </p:txBody>
        </p:sp>
      </p:grpSp>
      <p:sp>
        <p:nvSpPr>
          <p:cNvPr id="72" name="文本框 71">
            <a:extLst>
              <a:ext uri="{FF2B5EF4-FFF2-40B4-BE49-F238E27FC236}">
                <a16:creationId xmlns:a16="http://schemas.microsoft.com/office/drawing/2014/main" id="{7407B630-8062-95D9-4EDA-945197453574}"/>
              </a:ext>
            </a:extLst>
          </p:cNvPr>
          <p:cNvSpPr txBox="1"/>
          <p:nvPr/>
        </p:nvSpPr>
        <p:spPr>
          <a:xfrm>
            <a:off x="6995539" y="3472641"/>
            <a:ext cx="1488368" cy="338554"/>
          </a:xfrm>
          <a:prstGeom prst="rect">
            <a:avLst/>
          </a:prstGeom>
          <a:noFill/>
        </p:spPr>
        <p:txBody>
          <a:bodyPr wrap="square">
            <a:spAutoFit/>
          </a:bodyPr>
          <a:lstStyle/>
          <a:p>
            <a:r>
              <a:rPr lang="zh-CN" altLang="en-US" sz="1600" dirty="0">
                <a:solidFill>
                  <a:srgbClr val="221E1F"/>
                </a:solidFill>
                <a:latin typeface="方正书宋"/>
              </a:rPr>
              <a:t>手轮运行方式</a:t>
            </a:r>
            <a:endParaRPr lang="zh-CN" altLang="en-US" sz="1600" dirty="0"/>
          </a:p>
        </p:txBody>
      </p:sp>
      <p:sp>
        <p:nvSpPr>
          <p:cNvPr id="73" name="文本占位符 5">
            <a:extLst>
              <a:ext uri="{FF2B5EF4-FFF2-40B4-BE49-F238E27FC236}">
                <a16:creationId xmlns:a16="http://schemas.microsoft.com/office/drawing/2014/main" id="{B07203CE-B987-6E59-E497-29DD915DBDC8}"/>
              </a:ext>
            </a:extLst>
          </p:cNvPr>
          <p:cNvSpPr txBox="1"/>
          <p:nvPr/>
        </p:nvSpPr>
        <p:spPr>
          <a:xfrm>
            <a:off x="648285" y="4121261"/>
            <a:ext cx="4406210"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操作</a:t>
            </a:r>
            <a:r>
              <a:rPr lang="zh-CN" altLang="en-US" sz="1800" b="0" i="0" u="none" strike="noStrike" baseline="0" dirty="0">
                <a:solidFill>
                  <a:srgbClr val="221E1F"/>
                </a:solidFill>
                <a:latin typeface="方正书宋"/>
              </a:rPr>
              <a:t>选择键</a:t>
            </a:r>
            <a:r>
              <a:rPr lang="zh-CN" altLang="en-US" dirty="0">
                <a:solidFill>
                  <a:srgbClr val="221E1F"/>
                </a:solidFill>
                <a:latin typeface="方正书宋"/>
              </a:rPr>
              <a:t>：用来开启单段、回零操作</a:t>
            </a:r>
            <a:endParaRPr lang="en-US" altLang="zh-CN" sz="1800" b="0" i="0" u="none" strike="noStrike" baseline="0" dirty="0">
              <a:solidFill>
                <a:srgbClr val="221E1F"/>
              </a:solidFill>
              <a:latin typeface="方正书宋"/>
            </a:endParaRPr>
          </a:p>
        </p:txBody>
      </p:sp>
      <p:grpSp>
        <p:nvGrpSpPr>
          <p:cNvPr id="75" name="组合 74">
            <a:extLst>
              <a:ext uri="{FF2B5EF4-FFF2-40B4-BE49-F238E27FC236}">
                <a16:creationId xmlns:a16="http://schemas.microsoft.com/office/drawing/2014/main" id="{DC66C69A-6CCD-A25A-DDF2-243199F14083}"/>
              </a:ext>
            </a:extLst>
          </p:cNvPr>
          <p:cNvGrpSpPr/>
          <p:nvPr/>
        </p:nvGrpSpPr>
        <p:grpSpPr>
          <a:xfrm>
            <a:off x="5124450" y="4121262"/>
            <a:ext cx="1924600" cy="577826"/>
            <a:chOff x="9439849" y="6283471"/>
            <a:chExt cx="1924600" cy="577826"/>
          </a:xfrm>
        </p:grpSpPr>
        <p:sp>
          <p:nvSpPr>
            <p:cNvPr id="81" name="矩形: 圆角 80">
              <a:extLst>
                <a:ext uri="{FF2B5EF4-FFF2-40B4-BE49-F238E27FC236}">
                  <a16:creationId xmlns:a16="http://schemas.microsoft.com/office/drawing/2014/main" id="{C3E7B1DA-3B7D-1FFA-9D92-2976BEB5979E}"/>
                </a:ext>
              </a:extLst>
            </p:cNvPr>
            <p:cNvSpPr/>
            <p:nvPr/>
          </p:nvSpPr>
          <p:spPr>
            <a:xfrm>
              <a:off x="10636570" y="6289200"/>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82" name="文本框 81">
              <a:extLst>
                <a:ext uri="{FF2B5EF4-FFF2-40B4-BE49-F238E27FC236}">
                  <a16:creationId xmlns:a16="http://schemas.microsoft.com/office/drawing/2014/main" id="{950D91C7-E599-B134-2E9B-AB4A59AD21FC}"/>
                </a:ext>
              </a:extLst>
            </p:cNvPr>
            <p:cNvSpPr txBox="1"/>
            <p:nvPr/>
          </p:nvSpPr>
          <p:spPr>
            <a:xfrm>
              <a:off x="10502836" y="6423643"/>
              <a:ext cx="861613" cy="307777"/>
            </a:xfrm>
            <a:prstGeom prst="rect">
              <a:avLst/>
            </a:prstGeom>
            <a:noFill/>
          </p:spPr>
          <p:txBody>
            <a:bodyPr wrap="square">
              <a:spAutoFit/>
            </a:bodyPr>
            <a:lstStyle/>
            <a:p>
              <a:pPr algn="ctr"/>
              <a:r>
                <a:rPr lang="zh-CN" altLang="en-US" sz="1400" spc="-150" dirty="0"/>
                <a:t>回零</a:t>
              </a:r>
            </a:p>
          </p:txBody>
        </p:sp>
        <p:sp>
          <p:nvSpPr>
            <p:cNvPr id="83" name="矩形: 圆角 82">
              <a:extLst>
                <a:ext uri="{FF2B5EF4-FFF2-40B4-BE49-F238E27FC236}">
                  <a16:creationId xmlns:a16="http://schemas.microsoft.com/office/drawing/2014/main" id="{9E54F0D0-CD05-19A4-4043-A7D7CF36A730}"/>
                </a:ext>
              </a:extLst>
            </p:cNvPr>
            <p:cNvSpPr/>
            <p:nvPr/>
          </p:nvSpPr>
          <p:spPr>
            <a:xfrm>
              <a:off x="10080544" y="6289200"/>
              <a:ext cx="567003"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84" name="文本框 83">
              <a:extLst>
                <a:ext uri="{FF2B5EF4-FFF2-40B4-BE49-F238E27FC236}">
                  <a16:creationId xmlns:a16="http://schemas.microsoft.com/office/drawing/2014/main" id="{098D8DC3-CACF-F401-0B2E-FCF3B17F9A4E}"/>
                </a:ext>
              </a:extLst>
            </p:cNvPr>
            <p:cNvSpPr txBox="1"/>
            <p:nvPr/>
          </p:nvSpPr>
          <p:spPr>
            <a:xfrm>
              <a:off x="9974676" y="6423643"/>
              <a:ext cx="778739" cy="307777"/>
            </a:xfrm>
            <a:prstGeom prst="rect">
              <a:avLst/>
            </a:prstGeom>
            <a:noFill/>
          </p:spPr>
          <p:txBody>
            <a:bodyPr wrap="square">
              <a:spAutoFit/>
            </a:bodyPr>
            <a:lstStyle/>
            <a:p>
              <a:pPr algn="ctr"/>
              <a:r>
                <a:rPr lang="zh-CN" altLang="en-US" sz="1400" spc="-150" dirty="0"/>
                <a:t>照明</a:t>
              </a:r>
            </a:p>
          </p:txBody>
        </p:sp>
        <p:sp>
          <p:nvSpPr>
            <p:cNvPr id="85" name="矩形: 圆角 84">
              <a:extLst>
                <a:ext uri="{FF2B5EF4-FFF2-40B4-BE49-F238E27FC236}">
                  <a16:creationId xmlns:a16="http://schemas.microsoft.com/office/drawing/2014/main" id="{F74358F0-FD5A-6CC6-37AC-43CF32C6F0E2}"/>
                </a:ext>
              </a:extLst>
            </p:cNvPr>
            <p:cNvSpPr/>
            <p:nvPr/>
          </p:nvSpPr>
          <p:spPr>
            <a:xfrm>
              <a:off x="9522721" y="6283471"/>
              <a:ext cx="568800" cy="577826"/>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86" name="文本框 85">
              <a:extLst>
                <a:ext uri="{FF2B5EF4-FFF2-40B4-BE49-F238E27FC236}">
                  <a16:creationId xmlns:a16="http://schemas.microsoft.com/office/drawing/2014/main" id="{2C88A216-FBF8-D831-F4E9-D3B3D326062D}"/>
                </a:ext>
              </a:extLst>
            </p:cNvPr>
            <p:cNvSpPr txBox="1"/>
            <p:nvPr/>
          </p:nvSpPr>
          <p:spPr>
            <a:xfrm>
              <a:off x="9439849" y="6413483"/>
              <a:ext cx="714385" cy="307777"/>
            </a:xfrm>
            <a:prstGeom prst="rect">
              <a:avLst/>
            </a:prstGeom>
            <a:noFill/>
          </p:spPr>
          <p:txBody>
            <a:bodyPr wrap="square">
              <a:spAutoFit/>
            </a:bodyPr>
            <a:lstStyle/>
            <a:p>
              <a:pPr algn="ctr"/>
              <a:r>
                <a:rPr lang="zh-CN" altLang="en-US" sz="1400" spc="-150" dirty="0"/>
                <a:t>单段</a:t>
              </a:r>
            </a:p>
          </p:txBody>
        </p:sp>
      </p:grpSp>
      <p:grpSp>
        <p:nvGrpSpPr>
          <p:cNvPr id="87" name="组合 86">
            <a:extLst>
              <a:ext uri="{FF2B5EF4-FFF2-40B4-BE49-F238E27FC236}">
                <a16:creationId xmlns:a16="http://schemas.microsoft.com/office/drawing/2014/main" id="{ACACCF21-ACA8-F9DA-E0B6-328AECED50F8}"/>
              </a:ext>
            </a:extLst>
          </p:cNvPr>
          <p:cNvGrpSpPr/>
          <p:nvPr/>
        </p:nvGrpSpPr>
        <p:grpSpPr>
          <a:xfrm>
            <a:off x="906343" y="4769448"/>
            <a:ext cx="714385" cy="568800"/>
            <a:chOff x="933450" y="3023075"/>
            <a:chExt cx="714385" cy="568800"/>
          </a:xfrm>
        </p:grpSpPr>
        <p:sp>
          <p:nvSpPr>
            <p:cNvPr id="88" name="矩形: 圆角 87">
              <a:extLst>
                <a:ext uri="{FF2B5EF4-FFF2-40B4-BE49-F238E27FC236}">
                  <a16:creationId xmlns:a16="http://schemas.microsoft.com/office/drawing/2014/main" id="{54D0917B-D9F5-47B1-16EE-BB19AF2D94BC}"/>
                </a:ext>
              </a:extLst>
            </p:cNvPr>
            <p:cNvSpPr/>
            <p:nvPr/>
          </p:nvSpPr>
          <p:spPr>
            <a:xfrm>
              <a:off x="1016322" y="3023075"/>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89" name="文本框 88">
              <a:extLst>
                <a:ext uri="{FF2B5EF4-FFF2-40B4-BE49-F238E27FC236}">
                  <a16:creationId xmlns:a16="http://schemas.microsoft.com/office/drawing/2014/main" id="{68A5FD72-8D3C-C12F-D7EC-B6FCBD8ADE63}"/>
                </a:ext>
              </a:extLst>
            </p:cNvPr>
            <p:cNvSpPr txBox="1"/>
            <p:nvPr/>
          </p:nvSpPr>
          <p:spPr>
            <a:xfrm>
              <a:off x="933450" y="3144061"/>
              <a:ext cx="714385" cy="307777"/>
            </a:xfrm>
            <a:prstGeom prst="rect">
              <a:avLst/>
            </a:prstGeom>
            <a:noFill/>
          </p:spPr>
          <p:txBody>
            <a:bodyPr wrap="square">
              <a:spAutoFit/>
            </a:bodyPr>
            <a:lstStyle/>
            <a:p>
              <a:pPr algn="ctr"/>
              <a:r>
                <a:rPr lang="zh-CN" altLang="en-US" sz="1400" spc="-150" dirty="0"/>
                <a:t>单段</a:t>
              </a:r>
            </a:p>
          </p:txBody>
        </p:sp>
      </p:grpSp>
      <p:sp>
        <p:nvSpPr>
          <p:cNvPr id="90" name="文本框 89">
            <a:extLst>
              <a:ext uri="{FF2B5EF4-FFF2-40B4-BE49-F238E27FC236}">
                <a16:creationId xmlns:a16="http://schemas.microsoft.com/office/drawing/2014/main" id="{DFEB14F1-A575-E359-0CA6-18B3A395F24F}"/>
              </a:ext>
            </a:extLst>
          </p:cNvPr>
          <p:cNvSpPr txBox="1"/>
          <p:nvPr/>
        </p:nvSpPr>
        <p:spPr>
          <a:xfrm>
            <a:off x="1640887" y="4875045"/>
            <a:ext cx="3073363" cy="338554"/>
          </a:xfrm>
          <a:prstGeom prst="rect">
            <a:avLst/>
          </a:prstGeom>
          <a:noFill/>
        </p:spPr>
        <p:txBody>
          <a:bodyPr wrap="square">
            <a:spAutoFit/>
          </a:bodyPr>
          <a:lstStyle/>
          <a:p>
            <a:r>
              <a:rPr lang="zh-CN" altLang="en-US" sz="1600" dirty="0">
                <a:solidFill>
                  <a:srgbClr val="221E1F"/>
                </a:solidFill>
                <a:latin typeface="方正书宋"/>
              </a:rPr>
              <a:t>按下改键，进入单段运行方式</a:t>
            </a:r>
            <a:endParaRPr lang="zh-CN" altLang="en-US" sz="1600" dirty="0"/>
          </a:p>
        </p:txBody>
      </p:sp>
      <p:grpSp>
        <p:nvGrpSpPr>
          <p:cNvPr id="91" name="组合 90">
            <a:extLst>
              <a:ext uri="{FF2B5EF4-FFF2-40B4-BE49-F238E27FC236}">
                <a16:creationId xmlns:a16="http://schemas.microsoft.com/office/drawing/2014/main" id="{34D4DB37-E073-5929-DC45-F8AC79A79EA7}"/>
              </a:ext>
            </a:extLst>
          </p:cNvPr>
          <p:cNvGrpSpPr/>
          <p:nvPr/>
        </p:nvGrpSpPr>
        <p:grpSpPr>
          <a:xfrm>
            <a:off x="906343" y="5481877"/>
            <a:ext cx="714385" cy="568800"/>
            <a:chOff x="933450" y="3023075"/>
            <a:chExt cx="714385" cy="568800"/>
          </a:xfrm>
        </p:grpSpPr>
        <p:sp>
          <p:nvSpPr>
            <p:cNvPr id="92" name="矩形: 圆角 91">
              <a:extLst>
                <a:ext uri="{FF2B5EF4-FFF2-40B4-BE49-F238E27FC236}">
                  <a16:creationId xmlns:a16="http://schemas.microsoft.com/office/drawing/2014/main" id="{287DC66A-E13F-98AC-2ABE-F731BB200049}"/>
                </a:ext>
              </a:extLst>
            </p:cNvPr>
            <p:cNvSpPr/>
            <p:nvPr/>
          </p:nvSpPr>
          <p:spPr>
            <a:xfrm>
              <a:off x="1016322" y="3023075"/>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93" name="文本框 92">
              <a:extLst>
                <a:ext uri="{FF2B5EF4-FFF2-40B4-BE49-F238E27FC236}">
                  <a16:creationId xmlns:a16="http://schemas.microsoft.com/office/drawing/2014/main" id="{006EDB70-5F9B-C793-6681-C9BD8D8B6046}"/>
                </a:ext>
              </a:extLst>
            </p:cNvPr>
            <p:cNvSpPr txBox="1"/>
            <p:nvPr/>
          </p:nvSpPr>
          <p:spPr>
            <a:xfrm>
              <a:off x="933450" y="3144061"/>
              <a:ext cx="714385" cy="307777"/>
            </a:xfrm>
            <a:prstGeom prst="rect">
              <a:avLst/>
            </a:prstGeom>
            <a:noFill/>
          </p:spPr>
          <p:txBody>
            <a:bodyPr wrap="square">
              <a:spAutoFit/>
            </a:bodyPr>
            <a:lstStyle/>
            <a:p>
              <a:pPr algn="ctr"/>
              <a:r>
                <a:rPr lang="zh-CN" altLang="en-US" sz="1400" spc="-150" dirty="0"/>
                <a:t>回零</a:t>
              </a:r>
            </a:p>
          </p:txBody>
        </p:sp>
      </p:grpSp>
      <p:sp>
        <p:nvSpPr>
          <p:cNvPr id="94" name="文本框 93">
            <a:extLst>
              <a:ext uri="{FF2B5EF4-FFF2-40B4-BE49-F238E27FC236}">
                <a16:creationId xmlns:a16="http://schemas.microsoft.com/office/drawing/2014/main" id="{B61CAC84-B73A-D784-7B45-64D98BC9800F}"/>
              </a:ext>
            </a:extLst>
          </p:cNvPr>
          <p:cNvSpPr txBox="1"/>
          <p:nvPr/>
        </p:nvSpPr>
        <p:spPr>
          <a:xfrm>
            <a:off x="1640887" y="5587474"/>
            <a:ext cx="3302588" cy="338554"/>
          </a:xfrm>
          <a:prstGeom prst="rect">
            <a:avLst/>
          </a:prstGeom>
          <a:noFill/>
        </p:spPr>
        <p:txBody>
          <a:bodyPr wrap="square">
            <a:spAutoFit/>
          </a:bodyPr>
          <a:lstStyle/>
          <a:p>
            <a:r>
              <a:rPr lang="zh-CN" altLang="en-US" sz="1600" dirty="0">
                <a:solidFill>
                  <a:srgbClr val="221E1F"/>
                </a:solidFill>
                <a:latin typeface="方正书宋"/>
              </a:rPr>
              <a:t>返回车床参考点操作（即车窗回零）</a:t>
            </a:r>
            <a:endParaRPr lang="zh-CN" altLang="en-US" sz="1600" dirty="0"/>
          </a:p>
        </p:txBody>
      </p:sp>
      <p:sp>
        <p:nvSpPr>
          <p:cNvPr id="6" name="标题 3">
            <a:extLst>
              <a:ext uri="{FF2B5EF4-FFF2-40B4-BE49-F238E27FC236}">
                <a16:creationId xmlns:a16="http://schemas.microsoft.com/office/drawing/2014/main" id="{DB855DF1-B4C4-1704-BD53-C7F5A628928B}"/>
              </a:ext>
            </a:extLst>
          </p:cNvPr>
          <p:cNvSpPr txBox="1">
            <a:spLocks/>
          </p:cNvSpPr>
          <p:nvPr/>
        </p:nvSpPr>
        <p:spPr>
          <a:xfrm>
            <a:off x="4714250" y="1091723"/>
            <a:ext cx="2915274"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车床操作面板</a:t>
            </a:r>
          </a:p>
        </p:txBody>
      </p:sp>
    </p:spTree>
    <p:extLst>
      <p:ext uri="{BB962C8B-B14F-4D97-AF65-F5344CB8AC3E}">
        <p14:creationId xmlns:p14="http://schemas.microsoft.com/office/powerpoint/2010/main" val="25454006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2717280" y="303129"/>
            <a:ext cx="7007087" cy="53357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2.2 FANUC 0i </a:t>
            </a:r>
            <a:r>
              <a:rPr lang="zh-CN" altLang="en-US" sz="2800" dirty="0">
                <a:latin typeface="+mj-ea"/>
                <a:cs typeface="+mn-ea"/>
                <a:sym typeface="+mn-lt"/>
              </a:rPr>
              <a:t>数控车床操作面板认知</a:t>
            </a:r>
          </a:p>
        </p:txBody>
      </p:sp>
      <p:sp>
        <p:nvSpPr>
          <p:cNvPr id="2" name="文本占位符 5">
            <a:extLst>
              <a:ext uri="{FF2B5EF4-FFF2-40B4-BE49-F238E27FC236}">
                <a16:creationId xmlns:a16="http://schemas.microsoft.com/office/drawing/2014/main" id="{055FEAC1-5F50-A392-5D39-45CE4F846F94}"/>
              </a:ext>
            </a:extLst>
          </p:cNvPr>
          <p:cNvSpPr txBox="1"/>
          <p:nvPr/>
        </p:nvSpPr>
        <p:spPr>
          <a:xfrm>
            <a:off x="648284" y="1931346"/>
            <a:ext cx="7388275"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进给轴方向选择开关</a:t>
            </a:r>
            <a:r>
              <a:rPr lang="zh-CN" altLang="en-US" dirty="0">
                <a:solidFill>
                  <a:srgbClr val="221E1F"/>
                </a:solidFill>
                <a:latin typeface="方正书宋"/>
              </a:rPr>
              <a:t>：用来选择车床欲移动的轴和方向</a:t>
            </a:r>
            <a:endParaRPr lang="en-US" altLang="zh-CN" sz="1800" b="0" i="0" u="none" strike="noStrike" baseline="0" dirty="0">
              <a:solidFill>
                <a:srgbClr val="221E1F"/>
              </a:solidFill>
              <a:latin typeface="方正书宋"/>
            </a:endParaRPr>
          </a:p>
        </p:txBody>
      </p:sp>
      <p:sp>
        <p:nvSpPr>
          <p:cNvPr id="45" name="矩形: 圆角 44">
            <a:extLst>
              <a:ext uri="{FF2B5EF4-FFF2-40B4-BE49-F238E27FC236}">
                <a16:creationId xmlns:a16="http://schemas.microsoft.com/office/drawing/2014/main" id="{ABF6C40A-309C-6FEE-4D5E-8BC579E10F08}"/>
              </a:ext>
            </a:extLst>
          </p:cNvPr>
          <p:cNvSpPr/>
          <p:nvPr/>
        </p:nvSpPr>
        <p:spPr>
          <a:xfrm>
            <a:off x="989215" y="2713822"/>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6" name="文本框 55">
            <a:extLst>
              <a:ext uri="{FF2B5EF4-FFF2-40B4-BE49-F238E27FC236}">
                <a16:creationId xmlns:a16="http://schemas.microsoft.com/office/drawing/2014/main" id="{101C34FA-5E8A-44EC-0187-476089181A34}"/>
              </a:ext>
            </a:extLst>
          </p:cNvPr>
          <p:cNvSpPr txBox="1"/>
          <p:nvPr/>
        </p:nvSpPr>
        <p:spPr>
          <a:xfrm>
            <a:off x="1640887" y="2819419"/>
            <a:ext cx="1409700" cy="338554"/>
          </a:xfrm>
          <a:prstGeom prst="rect">
            <a:avLst/>
          </a:prstGeom>
          <a:noFill/>
        </p:spPr>
        <p:txBody>
          <a:bodyPr wrap="square">
            <a:spAutoFit/>
          </a:bodyPr>
          <a:lstStyle/>
          <a:p>
            <a:r>
              <a:rPr lang="zh-CN" altLang="en-US" sz="1600" dirty="0">
                <a:solidFill>
                  <a:srgbClr val="221E1F"/>
                </a:solidFill>
                <a:latin typeface="方正书宋"/>
              </a:rPr>
              <a:t>快进开关</a:t>
            </a:r>
            <a:endParaRPr lang="zh-CN" altLang="en-US" sz="1600" dirty="0"/>
          </a:p>
        </p:txBody>
      </p:sp>
      <p:sp>
        <p:nvSpPr>
          <p:cNvPr id="73" name="文本占位符 5">
            <a:extLst>
              <a:ext uri="{FF2B5EF4-FFF2-40B4-BE49-F238E27FC236}">
                <a16:creationId xmlns:a16="http://schemas.microsoft.com/office/drawing/2014/main" id="{B07203CE-B987-6E59-E497-29DD915DBDC8}"/>
              </a:ext>
            </a:extLst>
          </p:cNvPr>
          <p:cNvSpPr txBox="1"/>
          <p:nvPr/>
        </p:nvSpPr>
        <p:spPr>
          <a:xfrm>
            <a:off x="648284" y="3575379"/>
            <a:ext cx="4406210"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en-US" altLang="zh-CN" dirty="0">
                <a:solidFill>
                  <a:srgbClr val="221E1F"/>
                </a:solidFill>
                <a:latin typeface="方正书宋"/>
              </a:rPr>
              <a:t>JOG</a:t>
            </a:r>
            <a:r>
              <a:rPr lang="zh-CN" altLang="en-US" dirty="0">
                <a:solidFill>
                  <a:srgbClr val="221E1F"/>
                </a:solidFill>
                <a:latin typeface="方正书宋"/>
              </a:rPr>
              <a:t>进给倍率刻度盘</a:t>
            </a:r>
            <a:endParaRPr lang="en-US" altLang="zh-CN" sz="1800" b="0" i="0" u="none" strike="noStrike" baseline="0" dirty="0">
              <a:solidFill>
                <a:srgbClr val="221E1F"/>
              </a:solidFill>
              <a:latin typeface="方正书宋"/>
            </a:endParaRPr>
          </a:p>
        </p:txBody>
      </p:sp>
      <p:grpSp>
        <p:nvGrpSpPr>
          <p:cNvPr id="13" name="组合 12">
            <a:extLst>
              <a:ext uri="{FF2B5EF4-FFF2-40B4-BE49-F238E27FC236}">
                <a16:creationId xmlns:a16="http://schemas.microsoft.com/office/drawing/2014/main" id="{600AFF55-FAE4-A97E-5DF2-9AEE095D1663}"/>
              </a:ext>
            </a:extLst>
          </p:cNvPr>
          <p:cNvGrpSpPr/>
          <p:nvPr/>
        </p:nvGrpSpPr>
        <p:grpSpPr>
          <a:xfrm>
            <a:off x="6676073" y="1705943"/>
            <a:ext cx="882964" cy="897455"/>
            <a:chOff x="7060724" y="4769448"/>
            <a:chExt cx="1706400" cy="1734406"/>
          </a:xfrm>
        </p:grpSpPr>
        <p:sp>
          <p:nvSpPr>
            <p:cNvPr id="6" name="矩形: 圆角 5">
              <a:extLst>
                <a:ext uri="{FF2B5EF4-FFF2-40B4-BE49-F238E27FC236}">
                  <a16:creationId xmlns:a16="http://schemas.microsoft.com/office/drawing/2014/main" id="{DDEDE9E4-F6C0-BE88-D8B9-856BE9064158}"/>
                </a:ext>
              </a:extLst>
            </p:cNvPr>
            <p:cNvSpPr/>
            <p:nvPr/>
          </p:nvSpPr>
          <p:spPr>
            <a:xfrm>
              <a:off x="7629524" y="4769448"/>
              <a:ext cx="568800" cy="577826"/>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r>
                <a:rPr lang="en-US" altLang="zh-CN" sz="800" dirty="0">
                  <a:latin typeface="Arial" panose="020B0604020202020204" pitchFamily="34" charset="0"/>
                  <a:ea typeface="微软雅黑" panose="020B0503020204020204" pitchFamily="34" charset="-122"/>
                  <a:sym typeface="Arial" panose="020B0604020202020204" pitchFamily="34" charset="0"/>
                </a:rPr>
                <a:t>-X</a:t>
              </a:r>
              <a:endParaRPr lang="zh-CN" altLang="en-US" sz="800" dirty="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圆角 7">
              <a:extLst>
                <a:ext uri="{FF2B5EF4-FFF2-40B4-BE49-F238E27FC236}">
                  <a16:creationId xmlns:a16="http://schemas.microsoft.com/office/drawing/2014/main" id="{A7B9A1E0-8E84-476D-67F8-AB5A53187AD3}"/>
                </a:ext>
              </a:extLst>
            </p:cNvPr>
            <p:cNvSpPr/>
            <p:nvPr/>
          </p:nvSpPr>
          <p:spPr>
            <a:xfrm>
              <a:off x="7629524" y="5348202"/>
              <a:ext cx="568800" cy="577826"/>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圆角 9">
              <a:extLst>
                <a:ext uri="{FF2B5EF4-FFF2-40B4-BE49-F238E27FC236}">
                  <a16:creationId xmlns:a16="http://schemas.microsoft.com/office/drawing/2014/main" id="{9E1F4CFD-FF7D-0BD2-B07F-9BAEB85A6DCD}"/>
                </a:ext>
              </a:extLst>
            </p:cNvPr>
            <p:cNvSpPr/>
            <p:nvPr/>
          </p:nvSpPr>
          <p:spPr>
            <a:xfrm>
              <a:off x="7629524" y="5926028"/>
              <a:ext cx="568800" cy="577826"/>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r>
                <a:rPr lang="en-US" altLang="zh-CN" sz="700" dirty="0">
                  <a:latin typeface="Arial" panose="020B0604020202020204" pitchFamily="34" charset="0"/>
                  <a:ea typeface="微软雅黑" panose="020B0503020204020204" pitchFamily="34" charset="-122"/>
                  <a:sym typeface="Arial" panose="020B0604020202020204" pitchFamily="34" charset="0"/>
                </a:rPr>
                <a:t>+X</a:t>
              </a:r>
              <a:endParaRPr lang="zh-CN" altLang="en-US" sz="3200"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圆角 10">
              <a:extLst>
                <a:ext uri="{FF2B5EF4-FFF2-40B4-BE49-F238E27FC236}">
                  <a16:creationId xmlns:a16="http://schemas.microsoft.com/office/drawing/2014/main" id="{33BE8C34-EF8B-DB28-B98F-BDC10A670D15}"/>
                </a:ext>
              </a:extLst>
            </p:cNvPr>
            <p:cNvSpPr/>
            <p:nvPr/>
          </p:nvSpPr>
          <p:spPr>
            <a:xfrm>
              <a:off x="8198324" y="5348202"/>
              <a:ext cx="568800" cy="577826"/>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r>
                <a:rPr lang="en-US" altLang="zh-CN" sz="700" dirty="0">
                  <a:latin typeface="Arial" panose="020B0604020202020204" pitchFamily="34" charset="0"/>
                  <a:ea typeface="微软雅黑" panose="020B0503020204020204" pitchFamily="34" charset="-122"/>
                  <a:sym typeface="Arial" panose="020B0604020202020204" pitchFamily="34" charset="0"/>
                </a:rPr>
                <a:t>+Z</a:t>
              </a:r>
              <a:endParaRPr lang="zh-CN" altLang="en-US" sz="70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圆角 11">
              <a:extLst>
                <a:ext uri="{FF2B5EF4-FFF2-40B4-BE49-F238E27FC236}">
                  <a16:creationId xmlns:a16="http://schemas.microsoft.com/office/drawing/2014/main" id="{E86C3774-9D4A-3F8D-D19F-A4B29BF1BFC0}"/>
                </a:ext>
              </a:extLst>
            </p:cNvPr>
            <p:cNvSpPr/>
            <p:nvPr/>
          </p:nvSpPr>
          <p:spPr>
            <a:xfrm>
              <a:off x="7060724" y="5348202"/>
              <a:ext cx="568800" cy="577826"/>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r>
                <a:rPr lang="en-US" altLang="zh-CN" sz="800" dirty="0">
                  <a:latin typeface="Arial" panose="020B0604020202020204" pitchFamily="34" charset="0"/>
                  <a:ea typeface="微软雅黑" panose="020B0503020204020204" pitchFamily="34" charset="-122"/>
                  <a:sym typeface="Arial" panose="020B0604020202020204" pitchFamily="34" charset="0"/>
                </a:rPr>
                <a:t>-Z</a:t>
              </a:r>
              <a:endParaRPr lang="zh-CN" altLang="en-US" sz="8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任意多边形: 形状 13">
            <a:extLst>
              <a:ext uri="{FF2B5EF4-FFF2-40B4-BE49-F238E27FC236}">
                <a16:creationId xmlns:a16="http://schemas.microsoft.com/office/drawing/2014/main" id="{D8736ADF-4B35-8D6E-9ED5-2CFB94F0816A}"/>
              </a:ext>
            </a:extLst>
          </p:cNvPr>
          <p:cNvSpPr/>
          <p:nvPr/>
        </p:nvSpPr>
        <p:spPr>
          <a:xfrm rot="5400000" flipH="1">
            <a:off x="7075922" y="2050191"/>
            <a:ext cx="83264" cy="200062"/>
          </a:xfrm>
          <a:custGeom>
            <a:avLst/>
            <a:gdLst>
              <a:gd name="connsiteX0" fmla="*/ 0 w 438157"/>
              <a:gd name="connsiteY0" fmla="*/ 0 h 723900"/>
              <a:gd name="connsiteX1" fmla="*/ 438150 w 438157"/>
              <a:gd name="connsiteY1" fmla="*/ 196850 h 723900"/>
              <a:gd name="connsiteX2" fmla="*/ 6350 w 438157"/>
              <a:gd name="connsiteY2" fmla="*/ 361950 h 723900"/>
              <a:gd name="connsiteX3" fmla="*/ 438150 w 438157"/>
              <a:gd name="connsiteY3" fmla="*/ 539750 h 723900"/>
              <a:gd name="connsiteX4" fmla="*/ 19050 w 438157"/>
              <a:gd name="connsiteY4" fmla="*/ 723900 h 723900"/>
              <a:gd name="connsiteX5" fmla="*/ 19050 w 438157"/>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7" h="723900">
                <a:moveTo>
                  <a:pt x="0" y="0"/>
                </a:moveTo>
                <a:cubicBezTo>
                  <a:pt x="218546" y="68262"/>
                  <a:pt x="437092" y="136525"/>
                  <a:pt x="438150" y="196850"/>
                </a:cubicBezTo>
                <a:cubicBezTo>
                  <a:pt x="439208" y="257175"/>
                  <a:pt x="6350" y="304800"/>
                  <a:pt x="6350" y="361950"/>
                </a:cubicBezTo>
                <a:cubicBezTo>
                  <a:pt x="6350" y="419100"/>
                  <a:pt x="436033" y="479425"/>
                  <a:pt x="438150" y="539750"/>
                </a:cubicBezTo>
                <a:cubicBezTo>
                  <a:pt x="440267" y="600075"/>
                  <a:pt x="19050" y="723900"/>
                  <a:pt x="19050" y="723900"/>
                </a:cubicBezTo>
                <a:lnTo>
                  <a:pt x="19050" y="72390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B6395239-12AB-01F3-7377-D66D72825525}"/>
              </a:ext>
            </a:extLst>
          </p:cNvPr>
          <p:cNvSpPr/>
          <p:nvPr/>
        </p:nvSpPr>
        <p:spPr>
          <a:xfrm rot="5400000" flipH="1">
            <a:off x="1200318" y="2825499"/>
            <a:ext cx="146592" cy="389113"/>
          </a:xfrm>
          <a:custGeom>
            <a:avLst/>
            <a:gdLst>
              <a:gd name="connsiteX0" fmla="*/ 0 w 438157"/>
              <a:gd name="connsiteY0" fmla="*/ 0 h 723900"/>
              <a:gd name="connsiteX1" fmla="*/ 438150 w 438157"/>
              <a:gd name="connsiteY1" fmla="*/ 196850 h 723900"/>
              <a:gd name="connsiteX2" fmla="*/ 6350 w 438157"/>
              <a:gd name="connsiteY2" fmla="*/ 361950 h 723900"/>
              <a:gd name="connsiteX3" fmla="*/ 438150 w 438157"/>
              <a:gd name="connsiteY3" fmla="*/ 539750 h 723900"/>
              <a:gd name="connsiteX4" fmla="*/ 19050 w 438157"/>
              <a:gd name="connsiteY4" fmla="*/ 723900 h 723900"/>
              <a:gd name="connsiteX5" fmla="*/ 19050 w 438157"/>
              <a:gd name="connsiteY5"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7" h="723900">
                <a:moveTo>
                  <a:pt x="0" y="0"/>
                </a:moveTo>
                <a:cubicBezTo>
                  <a:pt x="218546" y="68262"/>
                  <a:pt x="437092" y="136525"/>
                  <a:pt x="438150" y="196850"/>
                </a:cubicBezTo>
                <a:cubicBezTo>
                  <a:pt x="439208" y="257175"/>
                  <a:pt x="6350" y="304800"/>
                  <a:pt x="6350" y="361950"/>
                </a:cubicBezTo>
                <a:cubicBezTo>
                  <a:pt x="6350" y="419100"/>
                  <a:pt x="436033" y="479425"/>
                  <a:pt x="438150" y="539750"/>
                </a:cubicBezTo>
                <a:cubicBezTo>
                  <a:pt x="440267" y="600075"/>
                  <a:pt x="19050" y="723900"/>
                  <a:pt x="19050" y="723900"/>
                </a:cubicBezTo>
                <a:lnTo>
                  <a:pt x="19050" y="72390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AAA1ED20-B126-62E0-C673-844E537DAC2A}"/>
              </a:ext>
            </a:extLst>
          </p:cNvPr>
          <p:cNvSpPr txBox="1"/>
          <p:nvPr/>
        </p:nvSpPr>
        <p:spPr>
          <a:xfrm>
            <a:off x="2717280" y="2686748"/>
            <a:ext cx="8697825" cy="701346"/>
          </a:xfrm>
          <a:prstGeom prst="rect">
            <a:avLst/>
          </a:prstGeom>
          <a:noFill/>
        </p:spPr>
        <p:txBody>
          <a:bodyPr wrap="square">
            <a:spAutoFit/>
          </a:bodyPr>
          <a:lstStyle/>
          <a:p>
            <a:pPr>
              <a:lnSpc>
                <a:spcPct val="130000"/>
              </a:lnSpc>
            </a:pPr>
            <a:r>
              <a:rPr lang="zh-CN" altLang="en-US" sz="1600" b="0" i="0" u="none" strike="noStrike" baseline="0" dirty="0">
                <a:solidFill>
                  <a:srgbClr val="221E1F"/>
                </a:solidFill>
                <a:latin typeface="方正细黑一"/>
              </a:rPr>
              <a:t>当按下该键后，该键变为红色，表明快进功能开启；再按一下该键，该键的颜色恢复成白色，表明快进功能关闭	</a:t>
            </a:r>
          </a:p>
        </p:txBody>
      </p:sp>
      <p:pic>
        <p:nvPicPr>
          <p:cNvPr id="24" name="图片 23">
            <a:extLst>
              <a:ext uri="{FF2B5EF4-FFF2-40B4-BE49-F238E27FC236}">
                <a16:creationId xmlns:a16="http://schemas.microsoft.com/office/drawing/2014/main" id="{F8042D0F-CF59-7C2D-C784-DB66026A1F80}"/>
              </a:ext>
            </a:extLst>
          </p:cNvPr>
          <p:cNvPicPr>
            <a:picLocks noChangeAspect="1"/>
          </p:cNvPicPr>
          <p:nvPr/>
        </p:nvPicPr>
        <p:blipFill>
          <a:blip r:embed="rId3"/>
          <a:stretch>
            <a:fillRect/>
          </a:stretch>
        </p:blipFill>
        <p:spPr>
          <a:xfrm>
            <a:off x="989215" y="4306164"/>
            <a:ext cx="781050" cy="775134"/>
          </a:xfrm>
          <a:prstGeom prst="rect">
            <a:avLst/>
          </a:prstGeom>
        </p:spPr>
      </p:pic>
      <p:sp>
        <p:nvSpPr>
          <p:cNvPr id="25" name="文本框 24">
            <a:extLst>
              <a:ext uri="{FF2B5EF4-FFF2-40B4-BE49-F238E27FC236}">
                <a16:creationId xmlns:a16="http://schemas.microsoft.com/office/drawing/2014/main" id="{CE47328C-74A2-4AAE-CD35-B5618F874264}"/>
              </a:ext>
            </a:extLst>
          </p:cNvPr>
          <p:cNvSpPr txBox="1"/>
          <p:nvPr/>
        </p:nvSpPr>
        <p:spPr>
          <a:xfrm>
            <a:off x="2717280" y="4529014"/>
            <a:ext cx="8697825" cy="338554"/>
          </a:xfrm>
          <a:prstGeom prst="rect">
            <a:avLst/>
          </a:prstGeom>
          <a:noFill/>
        </p:spPr>
        <p:txBody>
          <a:bodyPr wrap="square">
            <a:spAutoFit/>
          </a:bodyPr>
          <a:lstStyle/>
          <a:p>
            <a:r>
              <a:rPr lang="zh-CN" altLang="en-US" sz="1600" dirty="0">
                <a:solidFill>
                  <a:srgbClr val="221E1F"/>
                </a:solidFill>
                <a:latin typeface="方正细黑一"/>
              </a:rPr>
              <a:t>用来调节 </a:t>
            </a:r>
            <a:r>
              <a:rPr lang="en-US" altLang="zh-CN" sz="1600" dirty="0">
                <a:solidFill>
                  <a:srgbClr val="221E1F"/>
                </a:solidFill>
                <a:latin typeface="方正细黑一"/>
              </a:rPr>
              <a:t>JOG </a:t>
            </a:r>
            <a:r>
              <a:rPr lang="zh-CN" altLang="en-US" sz="1600" dirty="0">
                <a:solidFill>
                  <a:srgbClr val="221E1F"/>
                </a:solidFill>
                <a:latin typeface="方正细黑一"/>
              </a:rPr>
              <a:t>进给的倍率，倍率值从 </a:t>
            </a:r>
            <a:r>
              <a:rPr lang="en-US" altLang="zh-CN" sz="1600" dirty="0">
                <a:solidFill>
                  <a:srgbClr val="221E1F"/>
                </a:solidFill>
                <a:latin typeface="方正细黑一"/>
              </a:rPr>
              <a:t>0~150%</a:t>
            </a:r>
            <a:r>
              <a:rPr lang="zh-CN" altLang="en-US" sz="1600" dirty="0">
                <a:solidFill>
                  <a:srgbClr val="221E1F"/>
                </a:solidFill>
                <a:latin typeface="方正细黑一"/>
              </a:rPr>
              <a:t>，每格为 </a:t>
            </a:r>
            <a:r>
              <a:rPr lang="en-US" altLang="zh-CN" sz="1600" dirty="0">
                <a:solidFill>
                  <a:srgbClr val="221E1F"/>
                </a:solidFill>
                <a:latin typeface="方正细黑一"/>
              </a:rPr>
              <a:t>10% 	</a:t>
            </a:r>
          </a:p>
        </p:txBody>
      </p:sp>
      <p:sp>
        <p:nvSpPr>
          <p:cNvPr id="26" name="文本占位符 5">
            <a:extLst>
              <a:ext uri="{FF2B5EF4-FFF2-40B4-BE49-F238E27FC236}">
                <a16:creationId xmlns:a16="http://schemas.microsoft.com/office/drawing/2014/main" id="{4DAD8F59-A342-2A00-6A7F-ED6A706095BE}"/>
              </a:ext>
            </a:extLst>
          </p:cNvPr>
          <p:cNvSpPr txBox="1"/>
          <p:nvPr/>
        </p:nvSpPr>
        <p:spPr>
          <a:xfrm>
            <a:off x="648284" y="5215327"/>
            <a:ext cx="4406210"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系统启动</a:t>
            </a:r>
            <a:r>
              <a:rPr lang="en-US" altLang="zh-CN" sz="1800" b="0" i="0" u="none" strike="noStrike" baseline="0" dirty="0">
                <a:solidFill>
                  <a:srgbClr val="221E1F"/>
                </a:solidFill>
                <a:latin typeface="方正书宋"/>
              </a:rPr>
              <a:t>/</a:t>
            </a:r>
            <a:r>
              <a:rPr lang="zh-CN" altLang="en-US" sz="1800" b="0" i="0" u="none" strike="noStrike" baseline="0">
                <a:solidFill>
                  <a:srgbClr val="221E1F"/>
                </a:solidFill>
                <a:latin typeface="方正书宋"/>
              </a:rPr>
              <a:t>停止</a:t>
            </a:r>
            <a:endParaRPr lang="en-US" altLang="zh-CN" sz="1800" b="0" i="0" u="none" strike="noStrike" baseline="0" dirty="0">
              <a:solidFill>
                <a:srgbClr val="221E1F"/>
              </a:solidFill>
              <a:latin typeface="方正书宋"/>
            </a:endParaRPr>
          </a:p>
        </p:txBody>
      </p:sp>
      <p:pic>
        <p:nvPicPr>
          <p:cNvPr id="28" name="图片 27">
            <a:extLst>
              <a:ext uri="{FF2B5EF4-FFF2-40B4-BE49-F238E27FC236}">
                <a16:creationId xmlns:a16="http://schemas.microsoft.com/office/drawing/2014/main" id="{862263BC-A815-D35C-C589-14779FA60880}"/>
              </a:ext>
            </a:extLst>
          </p:cNvPr>
          <p:cNvPicPr>
            <a:picLocks noChangeAspect="1"/>
          </p:cNvPicPr>
          <p:nvPr/>
        </p:nvPicPr>
        <p:blipFill>
          <a:blip r:embed="rId4"/>
          <a:stretch>
            <a:fillRect/>
          </a:stretch>
        </p:blipFill>
        <p:spPr>
          <a:xfrm>
            <a:off x="782371" y="5911382"/>
            <a:ext cx="1371600" cy="581025"/>
          </a:xfrm>
          <a:prstGeom prst="rect">
            <a:avLst/>
          </a:prstGeom>
        </p:spPr>
      </p:pic>
      <p:sp>
        <p:nvSpPr>
          <p:cNvPr id="30" name="文本框 29">
            <a:extLst>
              <a:ext uri="{FF2B5EF4-FFF2-40B4-BE49-F238E27FC236}">
                <a16:creationId xmlns:a16="http://schemas.microsoft.com/office/drawing/2014/main" id="{989D61EE-EE4F-71DB-7950-16B06EC9CF7F}"/>
              </a:ext>
            </a:extLst>
          </p:cNvPr>
          <p:cNvSpPr txBox="1"/>
          <p:nvPr/>
        </p:nvSpPr>
        <p:spPr>
          <a:xfrm>
            <a:off x="2717280" y="6032617"/>
            <a:ext cx="8697825" cy="584775"/>
          </a:xfrm>
          <a:prstGeom prst="rect">
            <a:avLst/>
          </a:prstGeom>
          <a:noFill/>
        </p:spPr>
        <p:txBody>
          <a:bodyPr wrap="square">
            <a:spAutoFit/>
          </a:bodyPr>
          <a:lstStyle/>
          <a:p>
            <a:r>
              <a:rPr lang="zh-CN" altLang="en-US" sz="1600" dirty="0">
                <a:solidFill>
                  <a:srgbClr val="221E1F"/>
                </a:solidFill>
                <a:latin typeface="方正细黑一"/>
              </a:rPr>
              <a:t>用来开启和关闭数控系统。在通电开机和关机的时候用到	</a:t>
            </a:r>
          </a:p>
          <a:p>
            <a:r>
              <a:rPr lang="en-US" altLang="zh-CN" sz="1600" dirty="0">
                <a:solidFill>
                  <a:srgbClr val="221E1F"/>
                </a:solidFill>
                <a:latin typeface="方正细黑一"/>
              </a:rPr>
              <a:t>	</a:t>
            </a:r>
          </a:p>
        </p:txBody>
      </p:sp>
      <p:sp>
        <p:nvSpPr>
          <p:cNvPr id="4" name="标题 3">
            <a:extLst>
              <a:ext uri="{FF2B5EF4-FFF2-40B4-BE49-F238E27FC236}">
                <a16:creationId xmlns:a16="http://schemas.microsoft.com/office/drawing/2014/main" id="{22507018-0684-B99A-6A24-98805781BFFE}"/>
              </a:ext>
            </a:extLst>
          </p:cNvPr>
          <p:cNvSpPr txBox="1">
            <a:spLocks/>
          </p:cNvSpPr>
          <p:nvPr/>
        </p:nvSpPr>
        <p:spPr>
          <a:xfrm>
            <a:off x="4714250" y="1091723"/>
            <a:ext cx="2915274"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车床操作面板</a:t>
            </a:r>
          </a:p>
        </p:txBody>
      </p:sp>
    </p:spTree>
    <p:extLst>
      <p:ext uri="{BB962C8B-B14F-4D97-AF65-F5344CB8AC3E}">
        <p14:creationId xmlns:p14="http://schemas.microsoft.com/office/powerpoint/2010/main" val="40639282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2717280" y="303129"/>
            <a:ext cx="7007087" cy="53357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2.2 FANUC 0i </a:t>
            </a:r>
            <a:r>
              <a:rPr lang="zh-CN" altLang="en-US" sz="2800" dirty="0">
                <a:latin typeface="+mj-ea"/>
                <a:cs typeface="+mn-ea"/>
                <a:sym typeface="+mn-lt"/>
              </a:rPr>
              <a:t>数控车床操作面板认知</a:t>
            </a:r>
          </a:p>
        </p:txBody>
      </p:sp>
      <p:sp>
        <p:nvSpPr>
          <p:cNvPr id="2" name="文本占位符 5">
            <a:extLst>
              <a:ext uri="{FF2B5EF4-FFF2-40B4-BE49-F238E27FC236}">
                <a16:creationId xmlns:a16="http://schemas.microsoft.com/office/drawing/2014/main" id="{055FEAC1-5F50-A392-5D39-45CE4F846F94}"/>
              </a:ext>
            </a:extLst>
          </p:cNvPr>
          <p:cNvSpPr txBox="1"/>
          <p:nvPr/>
        </p:nvSpPr>
        <p:spPr>
          <a:xfrm>
            <a:off x="648284" y="1931346"/>
            <a:ext cx="5733467"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电源</a:t>
            </a:r>
            <a:r>
              <a:rPr lang="en-US" altLang="zh-CN" dirty="0">
                <a:solidFill>
                  <a:srgbClr val="221E1F"/>
                </a:solidFill>
                <a:latin typeface="方正书宋"/>
              </a:rPr>
              <a:t>/</a:t>
            </a:r>
            <a:r>
              <a:rPr lang="zh-CN" altLang="en-US" dirty="0">
                <a:solidFill>
                  <a:srgbClr val="221E1F"/>
                </a:solidFill>
                <a:latin typeface="方正书宋"/>
              </a:rPr>
              <a:t>回零指示灯</a:t>
            </a:r>
            <a:endParaRPr lang="en-US" altLang="zh-CN" sz="1800" b="0" i="0" u="none" strike="noStrike" baseline="0" dirty="0">
              <a:solidFill>
                <a:srgbClr val="221E1F"/>
              </a:solidFill>
              <a:latin typeface="方正书宋"/>
            </a:endParaRPr>
          </a:p>
        </p:txBody>
      </p:sp>
      <p:pic>
        <p:nvPicPr>
          <p:cNvPr id="7" name="图片 6">
            <a:extLst>
              <a:ext uri="{FF2B5EF4-FFF2-40B4-BE49-F238E27FC236}">
                <a16:creationId xmlns:a16="http://schemas.microsoft.com/office/drawing/2014/main" id="{76FF556A-6D58-E9A3-1238-D894370E961D}"/>
              </a:ext>
            </a:extLst>
          </p:cNvPr>
          <p:cNvPicPr>
            <a:picLocks noChangeAspect="1"/>
          </p:cNvPicPr>
          <p:nvPr/>
        </p:nvPicPr>
        <p:blipFill>
          <a:blip r:embed="rId3"/>
          <a:stretch>
            <a:fillRect/>
          </a:stretch>
        </p:blipFill>
        <p:spPr>
          <a:xfrm>
            <a:off x="981075" y="2598745"/>
            <a:ext cx="1181100" cy="466725"/>
          </a:xfrm>
          <a:prstGeom prst="rect">
            <a:avLst/>
          </a:prstGeom>
        </p:spPr>
      </p:pic>
      <p:sp>
        <p:nvSpPr>
          <p:cNvPr id="9" name="文本框 8">
            <a:extLst>
              <a:ext uri="{FF2B5EF4-FFF2-40B4-BE49-F238E27FC236}">
                <a16:creationId xmlns:a16="http://schemas.microsoft.com/office/drawing/2014/main" id="{9BB8DF05-1373-A8B3-4097-F059921B3C78}"/>
              </a:ext>
            </a:extLst>
          </p:cNvPr>
          <p:cNvSpPr txBox="1"/>
          <p:nvPr/>
        </p:nvSpPr>
        <p:spPr>
          <a:xfrm>
            <a:off x="2717280" y="2501284"/>
            <a:ext cx="8697825" cy="701346"/>
          </a:xfrm>
          <a:prstGeom prst="rect">
            <a:avLst/>
          </a:prstGeom>
          <a:noFill/>
        </p:spPr>
        <p:txBody>
          <a:bodyPr wrap="square">
            <a:spAutoFit/>
          </a:bodyPr>
          <a:lstStyle/>
          <a:p>
            <a:pPr>
              <a:lnSpc>
                <a:spcPct val="130000"/>
              </a:lnSpc>
            </a:pPr>
            <a:r>
              <a:rPr lang="zh-CN" altLang="en-US" sz="1600" b="0" i="0" u="none" strike="noStrike" baseline="0" dirty="0">
                <a:solidFill>
                  <a:srgbClr val="221E1F"/>
                </a:solidFill>
                <a:latin typeface="方正细黑一"/>
              </a:rPr>
              <a:t>表明系统是否开机和回零的情况。当系统开机后，电源灯始终亮着。当进行车床回零操作时，某轴返回零点后，该轴的指示灯亮，离开参考点则熄灭		</a:t>
            </a:r>
          </a:p>
        </p:txBody>
      </p:sp>
      <p:sp>
        <p:nvSpPr>
          <p:cNvPr id="15" name="文本占位符 5">
            <a:extLst>
              <a:ext uri="{FF2B5EF4-FFF2-40B4-BE49-F238E27FC236}">
                <a16:creationId xmlns:a16="http://schemas.microsoft.com/office/drawing/2014/main" id="{3EBFFB62-2ADD-37EC-592D-755FC29D95B9}"/>
              </a:ext>
            </a:extLst>
          </p:cNvPr>
          <p:cNvSpPr txBox="1"/>
          <p:nvPr/>
        </p:nvSpPr>
        <p:spPr>
          <a:xfrm>
            <a:off x="648284" y="3359741"/>
            <a:ext cx="5733467"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急停键</a:t>
            </a:r>
            <a:endParaRPr lang="en-US" altLang="zh-CN" sz="1800" b="0" i="0" u="none" strike="noStrike" baseline="0" dirty="0">
              <a:solidFill>
                <a:srgbClr val="221E1F"/>
              </a:solidFill>
              <a:latin typeface="方正书宋"/>
            </a:endParaRPr>
          </a:p>
        </p:txBody>
      </p:sp>
      <p:pic>
        <p:nvPicPr>
          <p:cNvPr id="18" name="图片 17">
            <a:extLst>
              <a:ext uri="{FF2B5EF4-FFF2-40B4-BE49-F238E27FC236}">
                <a16:creationId xmlns:a16="http://schemas.microsoft.com/office/drawing/2014/main" id="{2A9E4AFC-3A96-17C2-1E02-3D4C98C6F00F}"/>
              </a:ext>
            </a:extLst>
          </p:cNvPr>
          <p:cNvPicPr>
            <a:picLocks noChangeAspect="1"/>
          </p:cNvPicPr>
          <p:nvPr/>
        </p:nvPicPr>
        <p:blipFill>
          <a:blip r:embed="rId4"/>
          <a:stretch>
            <a:fillRect/>
          </a:stretch>
        </p:blipFill>
        <p:spPr>
          <a:xfrm>
            <a:off x="981075" y="4006043"/>
            <a:ext cx="990600" cy="914400"/>
          </a:xfrm>
          <a:prstGeom prst="rect">
            <a:avLst/>
          </a:prstGeom>
        </p:spPr>
      </p:pic>
      <p:sp>
        <p:nvSpPr>
          <p:cNvPr id="19" name="文本框 18">
            <a:extLst>
              <a:ext uri="{FF2B5EF4-FFF2-40B4-BE49-F238E27FC236}">
                <a16:creationId xmlns:a16="http://schemas.microsoft.com/office/drawing/2014/main" id="{755BCBB3-44F3-18C5-7F73-6C476009BC21}"/>
              </a:ext>
            </a:extLst>
          </p:cNvPr>
          <p:cNvSpPr txBox="1"/>
          <p:nvPr/>
        </p:nvSpPr>
        <p:spPr>
          <a:xfrm>
            <a:off x="2717280" y="4006043"/>
            <a:ext cx="8697825" cy="369332"/>
          </a:xfrm>
          <a:prstGeom prst="rect">
            <a:avLst/>
          </a:prstGeom>
          <a:noFill/>
        </p:spPr>
        <p:txBody>
          <a:bodyPr wrap="square">
            <a:spAutoFit/>
          </a:bodyPr>
          <a:lstStyle/>
          <a:p>
            <a:r>
              <a:rPr lang="zh-CN" altLang="en-US" sz="1600" dirty="0">
                <a:solidFill>
                  <a:srgbClr val="221E1F"/>
                </a:solidFill>
                <a:latin typeface="方正细黑一"/>
              </a:rPr>
              <a:t>锁住车床，按下急停键，车床立即停止运动。分为一下两种情况： </a:t>
            </a:r>
            <a:r>
              <a:rPr lang="zh-CN" altLang="en-US" sz="1800" b="0" i="0" u="none" strike="noStrike" baseline="0" dirty="0">
                <a:solidFill>
                  <a:srgbClr val="221E1F"/>
                </a:solidFill>
                <a:latin typeface="方正细黑一"/>
              </a:rPr>
              <a:t>	</a:t>
            </a:r>
            <a:r>
              <a:rPr lang="zh-CN" altLang="en-US" sz="1600" b="0" i="0" u="none" strike="noStrike" baseline="0" dirty="0">
                <a:solidFill>
                  <a:srgbClr val="221E1F"/>
                </a:solidFill>
                <a:latin typeface="方正细黑一"/>
              </a:rPr>
              <a:t>	</a:t>
            </a:r>
          </a:p>
        </p:txBody>
      </p:sp>
      <p:pic>
        <p:nvPicPr>
          <p:cNvPr id="23" name="图片 22">
            <a:extLst>
              <a:ext uri="{FF2B5EF4-FFF2-40B4-BE49-F238E27FC236}">
                <a16:creationId xmlns:a16="http://schemas.microsoft.com/office/drawing/2014/main" id="{3EBAFAE7-F432-1E5D-22F9-A2DFEE2C2D75}"/>
              </a:ext>
            </a:extLst>
          </p:cNvPr>
          <p:cNvPicPr>
            <a:picLocks noChangeAspect="1"/>
          </p:cNvPicPr>
          <p:nvPr/>
        </p:nvPicPr>
        <p:blipFill>
          <a:blip r:embed="rId5"/>
          <a:stretch>
            <a:fillRect/>
          </a:stretch>
        </p:blipFill>
        <p:spPr>
          <a:xfrm>
            <a:off x="2809875" y="4929347"/>
            <a:ext cx="914400" cy="866775"/>
          </a:xfrm>
          <a:prstGeom prst="rect">
            <a:avLst/>
          </a:prstGeom>
        </p:spPr>
      </p:pic>
      <p:sp>
        <p:nvSpPr>
          <p:cNvPr id="29" name="文本框 28">
            <a:extLst>
              <a:ext uri="{FF2B5EF4-FFF2-40B4-BE49-F238E27FC236}">
                <a16:creationId xmlns:a16="http://schemas.microsoft.com/office/drawing/2014/main" id="{782A31CC-6006-5AFF-7E03-3202A2BBC1C3}"/>
              </a:ext>
            </a:extLst>
          </p:cNvPr>
          <p:cNvSpPr txBox="1"/>
          <p:nvPr/>
        </p:nvSpPr>
        <p:spPr>
          <a:xfrm>
            <a:off x="2717280" y="4483084"/>
            <a:ext cx="3238500" cy="338554"/>
          </a:xfrm>
          <a:prstGeom prst="rect">
            <a:avLst/>
          </a:prstGeom>
          <a:noFill/>
        </p:spPr>
        <p:txBody>
          <a:bodyPr wrap="square">
            <a:spAutoFit/>
          </a:bodyPr>
          <a:lstStyle/>
          <a:p>
            <a:r>
              <a:rPr lang="zh-CN" altLang="en-US" sz="1600" dirty="0">
                <a:solidFill>
                  <a:srgbClr val="221E1F"/>
                </a:solidFill>
                <a:latin typeface="方正细黑一"/>
              </a:rPr>
              <a:t>①</a:t>
            </a:r>
            <a:r>
              <a:rPr lang="zh-CN" altLang="en-US" sz="1600" b="0" i="0" u="none" strike="noStrike" baseline="0" dirty="0">
                <a:solidFill>
                  <a:srgbClr val="221E1F"/>
                </a:solidFill>
                <a:latin typeface="方正细黑一"/>
              </a:rPr>
              <a:t>急停键抬起后，该键下方有阴影</a:t>
            </a:r>
          </a:p>
        </p:txBody>
      </p:sp>
      <p:sp>
        <p:nvSpPr>
          <p:cNvPr id="32" name="文本框 31">
            <a:extLst>
              <a:ext uri="{FF2B5EF4-FFF2-40B4-BE49-F238E27FC236}">
                <a16:creationId xmlns:a16="http://schemas.microsoft.com/office/drawing/2014/main" id="{326EBBCC-8BB8-26A0-D7CA-C2000F9FF242}"/>
              </a:ext>
            </a:extLst>
          </p:cNvPr>
          <p:cNvSpPr txBox="1"/>
          <p:nvPr/>
        </p:nvSpPr>
        <p:spPr>
          <a:xfrm>
            <a:off x="3724275" y="5532952"/>
            <a:ext cx="752475" cy="338554"/>
          </a:xfrm>
          <a:prstGeom prst="rect">
            <a:avLst/>
          </a:prstGeom>
          <a:noFill/>
        </p:spPr>
        <p:txBody>
          <a:bodyPr wrap="square">
            <a:spAutoFit/>
          </a:bodyPr>
          <a:lstStyle/>
          <a:p>
            <a:r>
              <a:rPr lang="zh-CN" altLang="en-US" sz="1600" b="0" i="0" u="none" strike="noStrike" baseline="0" dirty="0">
                <a:solidFill>
                  <a:srgbClr val="221E1F"/>
                </a:solidFill>
                <a:latin typeface="方正细黑一"/>
              </a:rPr>
              <a:t>图 </a:t>
            </a:r>
            <a:r>
              <a:rPr lang="en-US" altLang="zh-CN" sz="1600" b="0" i="0" u="none" strike="noStrike" baseline="0" dirty="0">
                <a:solidFill>
                  <a:srgbClr val="221E1F"/>
                </a:solidFill>
                <a:latin typeface="方正细黑一"/>
              </a:rPr>
              <a:t>a</a:t>
            </a:r>
            <a:endParaRPr lang="zh-CN" altLang="en-US" sz="1600" dirty="0"/>
          </a:p>
        </p:txBody>
      </p:sp>
      <p:pic>
        <p:nvPicPr>
          <p:cNvPr id="34" name="图片 33">
            <a:extLst>
              <a:ext uri="{FF2B5EF4-FFF2-40B4-BE49-F238E27FC236}">
                <a16:creationId xmlns:a16="http://schemas.microsoft.com/office/drawing/2014/main" id="{397099B0-169C-AD04-2E9D-9E5A9FA1EC86}"/>
              </a:ext>
            </a:extLst>
          </p:cNvPr>
          <p:cNvPicPr>
            <a:picLocks noChangeAspect="1"/>
          </p:cNvPicPr>
          <p:nvPr/>
        </p:nvPicPr>
        <p:blipFill>
          <a:blip r:embed="rId6"/>
          <a:stretch>
            <a:fillRect/>
          </a:stretch>
        </p:blipFill>
        <p:spPr>
          <a:xfrm>
            <a:off x="6894740" y="4929347"/>
            <a:ext cx="914400" cy="876299"/>
          </a:xfrm>
          <a:prstGeom prst="rect">
            <a:avLst/>
          </a:prstGeom>
        </p:spPr>
      </p:pic>
      <p:sp>
        <p:nvSpPr>
          <p:cNvPr id="35" name="文本框 34">
            <a:extLst>
              <a:ext uri="{FF2B5EF4-FFF2-40B4-BE49-F238E27FC236}">
                <a16:creationId xmlns:a16="http://schemas.microsoft.com/office/drawing/2014/main" id="{864A30F3-9FDC-C7FC-0782-1E855CF07812}"/>
              </a:ext>
            </a:extLst>
          </p:cNvPr>
          <p:cNvSpPr txBox="1"/>
          <p:nvPr/>
        </p:nvSpPr>
        <p:spPr>
          <a:xfrm>
            <a:off x="7854360" y="5505513"/>
            <a:ext cx="752475" cy="338554"/>
          </a:xfrm>
          <a:prstGeom prst="rect">
            <a:avLst/>
          </a:prstGeom>
          <a:noFill/>
        </p:spPr>
        <p:txBody>
          <a:bodyPr wrap="square">
            <a:spAutoFit/>
          </a:bodyPr>
          <a:lstStyle/>
          <a:p>
            <a:r>
              <a:rPr lang="zh-CN" altLang="en-US" sz="1600" b="0" i="0" u="none" strike="noStrike" baseline="0" dirty="0">
                <a:solidFill>
                  <a:srgbClr val="221E1F"/>
                </a:solidFill>
                <a:latin typeface="方正细黑一"/>
              </a:rPr>
              <a:t>图 </a:t>
            </a:r>
            <a:r>
              <a:rPr lang="en-US" altLang="zh-CN" sz="1600" b="0" i="0" u="none" strike="noStrike" baseline="0" dirty="0">
                <a:solidFill>
                  <a:srgbClr val="221E1F"/>
                </a:solidFill>
                <a:latin typeface="方正细黑一"/>
              </a:rPr>
              <a:t>b</a:t>
            </a:r>
            <a:endParaRPr lang="zh-CN" altLang="en-US" sz="1600" dirty="0"/>
          </a:p>
        </p:txBody>
      </p:sp>
      <p:sp>
        <p:nvSpPr>
          <p:cNvPr id="36" name="文本框 35">
            <a:extLst>
              <a:ext uri="{FF2B5EF4-FFF2-40B4-BE49-F238E27FC236}">
                <a16:creationId xmlns:a16="http://schemas.microsoft.com/office/drawing/2014/main" id="{8542A930-8A94-9F7B-77E0-5016883F7926}"/>
              </a:ext>
            </a:extLst>
          </p:cNvPr>
          <p:cNvSpPr txBox="1"/>
          <p:nvPr/>
        </p:nvSpPr>
        <p:spPr>
          <a:xfrm>
            <a:off x="6803505" y="4483084"/>
            <a:ext cx="3238500" cy="338554"/>
          </a:xfrm>
          <a:prstGeom prst="rect">
            <a:avLst/>
          </a:prstGeom>
          <a:noFill/>
        </p:spPr>
        <p:txBody>
          <a:bodyPr wrap="square">
            <a:spAutoFit/>
          </a:bodyPr>
          <a:lstStyle/>
          <a:p>
            <a:r>
              <a:rPr lang="zh-CN" altLang="en-US" sz="1600" b="0" i="0" u="none" strike="noStrike" baseline="0" dirty="0">
                <a:solidFill>
                  <a:srgbClr val="221E1F"/>
                </a:solidFill>
                <a:latin typeface="方正细黑一"/>
              </a:rPr>
              <a:t>②急停键抬起后，该键下方无阴影</a:t>
            </a:r>
          </a:p>
        </p:txBody>
      </p:sp>
      <p:sp>
        <p:nvSpPr>
          <p:cNvPr id="4" name="标题 3">
            <a:extLst>
              <a:ext uri="{FF2B5EF4-FFF2-40B4-BE49-F238E27FC236}">
                <a16:creationId xmlns:a16="http://schemas.microsoft.com/office/drawing/2014/main" id="{3467DC7E-664C-58D1-972F-DDF12956D448}"/>
              </a:ext>
            </a:extLst>
          </p:cNvPr>
          <p:cNvSpPr txBox="1">
            <a:spLocks/>
          </p:cNvSpPr>
          <p:nvPr/>
        </p:nvSpPr>
        <p:spPr>
          <a:xfrm>
            <a:off x="4714250" y="1091723"/>
            <a:ext cx="2915274"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车床操作面板</a:t>
            </a:r>
          </a:p>
        </p:txBody>
      </p:sp>
    </p:spTree>
    <p:extLst>
      <p:ext uri="{BB962C8B-B14F-4D97-AF65-F5344CB8AC3E}">
        <p14:creationId xmlns:p14="http://schemas.microsoft.com/office/powerpoint/2010/main" val="26598059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2717280" y="303129"/>
            <a:ext cx="7007087" cy="53357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2.2 FANUC 0i </a:t>
            </a:r>
            <a:r>
              <a:rPr lang="zh-CN" altLang="en-US" sz="2800" dirty="0">
                <a:latin typeface="+mj-ea"/>
                <a:cs typeface="+mn-ea"/>
                <a:sym typeface="+mn-lt"/>
              </a:rPr>
              <a:t>数控车床操作面板认知</a:t>
            </a:r>
          </a:p>
        </p:txBody>
      </p:sp>
      <p:sp>
        <p:nvSpPr>
          <p:cNvPr id="2" name="文本占位符 5">
            <a:extLst>
              <a:ext uri="{FF2B5EF4-FFF2-40B4-BE49-F238E27FC236}">
                <a16:creationId xmlns:a16="http://schemas.microsoft.com/office/drawing/2014/main" id="{055FEAC1-5F50-A392-5D39-45CE4F846F94}"/>
              </a:ext>
            </a:extLst>
          </p:cNvPr>
          <p:cNvSpPr txBox="1"/>
          <p:nvPr/>
        </p:nvSpPr>
        <p:spPr>
          <a:xfrm>
            <a:off x="648285" y="1931346"/>
            <a:ext cx="4406210"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手轮进给倍率键：用于手轮移动倍率</a:t>
            </a:r>
            <a:endParaRPr lang="en-US" altLang="zh-CN" sz="1800" b="0" i="0" u="none" strike="noStrike" baseline="0" dirty="0">
              <a:solidFill>
                <a:srgbClr val="221E1F"/>
              </a:solidFill>
              <a:latin typeface="方正书宋"/>
            </a:endParaRPr>
          </a:p>
        </p:txBody>
      </p:sp>
      <p:sp>
        <p:nvSpPr>
          <p:cNvPr id="3" name="标题 3">
            <a:extLst>
              <a:ext uri="{FF2B5EF4-FFF2-40B4-BE49-F238E27FC236}">
                <a16:creationId xmlns:a16="http://schemas.microsoft.com/office/drawing/2014/main" id="{959611FA-B996-6795-2279-637ACF617A88}"/>
              </a:ext>
            </a:extLst>
          </p:cNvPr>
          <p:cNvSpPr txBox="1">
            <a:spLocks/>
          </p:cNvSpPr>
          <p:nvPr/>
        </p:nvSpPr>
        <p:spPr>
          <a:xfrm>
            <a:off x="5090258" y="1119556"/>
            <a:ext cx="2261130"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手轮面板</a:t>
            </a:r>
          </a:p>
        </p:txBody>
      </p:sp>
      <p:grpSp>
        <p:nvGrpSpPr>
          <p:cNvPr id="4" name="组合 3">
            <a:extLst>
              <a:ext uri="{FF2B5EF4-FFF2-40B4-BE49-F238E27FC236}">
                <a16:creationId xmlns:a16="http://schemas.microsoft.com/office/drawing/2014/main" id="{A5ED9E7F-3ECC-1ACC-AECE-3D9F9285988B}"/>
              </a:ext>
            </a:extLst>
          </p:cNvPr>
          <p:cNvGrpSpPr/>
          <p:nvPr/>
        </p:nvGrpSpPr>
        <p:grpSpPr>
          <a:xfrm>
            <a:off x="4714250" y="1861666"/>
            <a:ext cx="1924600" cy="577826"/>
            <a:chOff x="9439849" y="6283471"/>
            <a:chExt cx="1924600" cy="577826"/>
          </a:xfrm>
        </p:grpSpPr>
        <p:sp>
          <p:nvSpPr>
            <p:cNvPr id="7" name="矩形: 圆角 6">
              <a:extLst>
                <a:ext uri="{FF2B5EF4-FFF2-40B4-BE49-F238E27FC236}">
                  <a16:creationId xmlns:a16="http://schemas.microsoft.com/office/drawing/2014/main" id="{A923FE34-D301-6A8F-E14E-E92D24ADA5E9}"/>
                </a:ext>
              </a:extLst>
            </p:cNvPr>
            <p:cNvSpPr/>
            <p:nvPr/>
          </p:nvSpPr>
          <p:spPr>
            <a:xfrm>
              <a:off x="10636570" y="6289200"/>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a:extLst>
                <a:ext uri="{FF2B5EF4-FFF2-40B4-BE49-F238E27FC236}">
                  <a16:creationId xmlns:a16="http://schemas.microsoft.com/office/drawing/2014/main" id="{1D0AEC17-BD73-34F0-EF87-FBA066AB00B9}"/>
                </a:ext>
              </a:extLst>
            </p:cNvPr>
            <p:cNvSpPr txBox="1"/>
            <p:nvPr/>
          </p:nvSpPr>
          <p:spPr>
            <a:xfrm>
              <a:off x="10502836" y="6423643"/>
              <a:ext cx="861613" cy="307777"/>
            </a:xfrm>
            <a:prstGeom prst="rect">
              <a:avLst/>
            </a:prstGeom>
            <a:noFill/>
          </p:spPr>
          <p:txBody>
            <a:bodyPr wrap="square">
              <a:spAutoFit/>
            </a:bodyPr>
            <a:lstStyle/>
            <a:p>
              <a:pPr algn="ctr"/>
              <a:r>
                <a:rPr lang="en-US" altLang="zh-CN" sz="1400" spc="-150" dirty="0"/>
                <a:t>X100</a:t>
              </a:r>
              <a:endParaRPr lang="zh-CN" altLang="en-US" sz="1400" spc="-150" dirty="0"/>
            </a:p>
          </p:txBody>
        </p:sp>
        <p:sp>
          <p:nvSpPr>
            <p:cNvPr id="15" name="矩形: 圆角 14">
              <a:extLst>
                <a:ext uri="{FF2B5EF4-FFF2-40B4-BE49-F238E27FC236}">
                  <a16:creationId xmlns:a16="http://schemas.microsoft.com/office/drawing/2014/main" id="{009FC9B5-AAE9-C8BC-77C4-FA177CDA9EC2}"/>
                </a:ext>
              </a:extLst>
            </p:cNvPr>
            <p:cNvSpPr/>
            <p:nvPr/>
          </p:nvSpPr>
          <p:spPr>
            <a:xfrm>
              <a:off x="10080544" y="6289200"/>
              <a:ext cx="567003"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16">
              <a:extLst>
                <a:ext uri="{FF2B5EF4-FFF2-40B4-BE49-F238E27FC236}">
                  <a16:creationId xmlns:a16="http://schemas.microsoft.com/office/drawing/2014/main" id="{3F053512-BCCA-0EE5-8749-1747739EDEB8}"/>
                </a:ext>
              </a:extLst>
            </p:cNvPr>
            <p:cNvSpPr txBox="1"/>
            <p:nvPr/>
          </p:nvSpPr>
          <p:spPr>
            <a:xfrm>
              <a:off x="9974676" y="6423643"/>
              <a:ext cx="778739" cy="307777"/>
            </a:xfrm>
            <a:prstGeom prst="rect">
              <a:avLst/>
            </a:prstGeom>
            <a:noFill/>
          </p:spPr>
          <p:txBody>
            <a:bodyPr wrap="square">
              <a:spAutoFit/>
            </a:bodyPr>
            <a:lstStyle/>
            <a:p>
              <a:pPr algn="ctr"/>
              <a:r>
                <a:rPr lang="en-US" altLang="zh-CN" sz="1400" spc="-150" dirty="0"/>
                <a:t>X10</a:t>
              </a:r>
              <a:endParaRPr lang="zh-CN" altLang="en-US" sz="1400" spc="-150" dirty="0"/>
            </a:p>
          </p:txBody>
        </p:sp>
        <p:sp>
          <p:nvSpPr>
            <p:cNvPr id="18" name="矩形: 圆角 17">
              <a:extLst>
                <a:ext uri="{FF2B5EF4-FFF2-40B4-BE49-F238E27FC236}">
                  <a16:creationId xmlns:a16="http://schemas.microsoft.com/office/drawing/2014/main" id="{6C9AE2B6-9F79-AFDB-AF0B-7562EF1E9DEA}"/>
                </a:ext>
              </a:extLst>
            </p:cNvPr>
            <p:cNvSpPr/>
            <p:nvPr/>
          </p:nvSpPr>
          <p:spPr>
            <a:xfrm>
              <a:off x="9522721" y="6283471"/>
              <a:ext cx="568800" cy="577826"/>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0">
              <a:extLst>
                <a:ext uri="{FF2B5EF4-FFF2-40B4-BE49-F238E27FC236}">
                  <a16:creationId xmlns:a16="http://schemas.microsoft.com/office/drawing/2014/main" id="{03380AA9-70F6-E603-C346-8A88C658D06B}"/>
                </a:ext>
              </a:extLst>
            </p:cNvPr>
            <p:cNvSpPr txBox="1"/>
            <p:nvPr/>
          </p:nvSpPr>
          <p:spPr>
            <a:xfrm>
              <a:off x="9439849" y="6413483"/>
              <a:ext cx="714385" cy="307777"/>
            </a:xfrm>
            <a:prstGeom prst="rect">
              <a:avLst/>
            </a:prstGeom>
            <a:noFill/>
          </p:spPr>
          <p:txBody>
            <a:bodyPr wrap="square">
              <a:spAutoFit/>
            </a:bodyPr>
            <a:lstStyle/>
            <a:p>
              <a:pPr algn="ctr"/>
              <a:r>
                <a:rPr lang="en-US" altLang="zh-CN" sz="1400" spc="-150" dirty="0"/>
                <a:t>X1</a:t>
              </a:r>
              <a:endParaRPr lang="zh-CN" altLang="en-US" sz="1400" spc="-150" dirty="0"/>
            </a:p>
          </p:txBody>
        </p:sp>
      </p:grpSp>
      <p:grpSp>
        <p:nvGrpSpPr>
          <p:cNvPr id="48" name="组合 47">
            <a:extLst>
              <a:ext uri="{FF2B5EF4-FFF2-40B4-BE49-F238E27FC236}">
                <a16:creationId xmlns:a16="http://schemas.microsoft.com/office/drawing/2014/main" id="{0A7FD291-2A34-02E4-DAC3-3A22AA06950E}"/>
              </a:ext>
            </a:extLst>
          </p:cNvPr>
          <p:cNvGrpSpPr/>
          <p:nvPr/>
        </p:nvGrpSpPr>
        <p:grpSpPr>
          <a:xfrm>
            <a:off x="906343" y="2607880"/>
            <a:ext cx="714385" cy="568800"/>
            <a:chOff x="933450" y="3023075"/>
            <a:chExt cx="714385" cy="568800"/>
          </a:xfrm>
        </p:grpSpPr>
        <p:sp>
          <p:nvSpPr>
            <p:cNvPr id="45" name="矩形: 圆角 44">
              <a:extLst>
                <a:ext uri="{FF2B5EF4-FFF2-40B4-BE49-F238E27FC236}">
                  <a16:creationId xmlns:a16="http://schemas.microsoft.com/office/drawing/2014/main" id="{ABF6C40A-309C-6FEE-4D5E-8BC579E10F08}"/>
                </a:ext>
              </a:extLst>
            </p:cNvPr>
            <p:cNvSpPr/>
            <p:nvPr/>
          </p:nvSpPr>
          <p:spPr>
            <a:xfrm>
              <a:off x="1016322" y="3023075"/>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6" name="文本框 45">
              <a:extLst>
                <a:ext uri="{FF2B5EF4-FFF2-40B4-BE49-F238E27FC236}">
                  <a16:creationId xmlns:a16="http://schemas.microsoft.com/office/drawing/2014/main" id="{71A37D87-495F-4C3D-D897-F5FD190330EF}"/>
                </a:ext>
              </a:extLst>
            </p:cNvPr>
            <p:cNvSpPr txBox="1"/>
            <p:nvPr/>
          </p:nvSpPr>
          <p:spPr>
            <a:xfrm>
              <a:off x="933450" y="3144061"/>
              <a:ext cx="714385" cy="307777"/>
            </a:xfrm>
            <a:prstGeom prst="rect">
              <a:avLst/>
            </a:prstGeom>
            <a:noFill/>
          </p:spPr>
          <p:txBody>
            <a:bodyPr wrap="square">
              <a:spAutoFit/>
            </a:bodyPr>
            <a:lstStyle/>
            <a:p>
              <a:pPr algn="ctr"/>
              <a:r>
                <a:rPr lang="en-US" altLang="zh-CN" sz="1400" spc="-150" dirty="0"/>
                <a:t>X1</a:t>
              </a:r>
              <a:endParaRPr lang="zh-CN" altLang="en-US" sz="1400" spc="-150" dirty="0"/>
            </a:p>
          </p:txBody>
        </p:sp>
      </p:grpSp>
      <p:sp>
        <p:nvSpPr>
          <p:cNvPr id="56" name="文本框 55">
            <a:extLst>
              <a:ext uri="{FF2B5EF4-FFF2-40B4-BE49-F238E27FC236}">
                <a16:creationId xmlns:a16="http://schemas.microsoft.com/office/drawing/2014/main" id="{101C34FA-5E8A-44EC-0187-476089181A34}"/>
              </a:ext>
            </a:extLst>
          </p:cNvPr>
          <p:cNvSpPr txBox="1"/>
          <p:nvPr/>
        </p:nvSpPr>
        <p:spPr>
          <a:xfrm>
            <a:off x="1640887" y="2713477"/>
            <a:ext cx="1409700" cy="338554"/>
          </a:xfrm>
          <a:prstGeom prst="rect">
            <a:avLst/>
          </a:prstGeom>
          <a:noFill/>
        </p:spPr>
        <p:txBody>
          <a:bodyPr wrap="square">
            <a:spAutoFit/>
          </a:bodyPr>
          <a:lstStyle/>
          <a:p>
            <a:r>
              <a:rPr lang="zh-CN" altLang="en-US" sz="1600" dirty="0">
                <a:solidFill>
                  <a:srgbClr val="221E1F"/>
                </a:solidFill>
                <a:latin typeface="方正书宋"/>
              </a:rPr>
              <a:t>为</a:t>
            </a:r>
            <a:r>
              <a:rPr lang="en-US" altLang="zh-CN" sz="1600" dirty="0">
                <a:solidFill>
                  <a:srgbClr val="221E1F"/>
                </a:solidFill>
                <a:latin typeface="方正书宋"/>
              </a:rPr>
              <a:t>0.001</a:t>
            </a:r>
            <a:endParaRPr lang="zh-CN" altLang="en-US" sz="1600" dirty="0"/>
          </a:p>
        </p:txBody>
      </p:sp>
      <p:grpSp>
        <p:nvGrpSpPr>
          <p:cNvPr id="57" name="组合 56">
            <a:extLst>
              <a:ext uri="{FF2B5EF4-FFF2-40B4-BE49-F238E27FC236}">
                <a16:creationId xmlns:a16="http://schemas.microsoft.com/office/drawing/2014/main" id="{6A601151-D903-8A19-7790-99951BC34AD3}"/>
              </a:ext>
            </a:extLst>
          </p:cNvPr>
          <p:cNvGrpSpPr/>
          <p:nvPr/>
        </p:nvGrpSpPr>
        <p:grpSpPr>
          <a:xfrm>
            <a:off x="4410065" y="2606726"/>
            <a:ext cx="714385" cy="568800"/>
            <a:chOff x="933450" y="3023075"/>
            <a:chExt cx="714385" cy="568800"/>
          </a:xfrm>
        </p:grpSpPr>
        <p:sp>
          <p:nvSpPr>
            <p:cNvPr id="58" name="矩形: 圆角 57">
              <a:extLst>
                <a:ext uri="{FF2B5EF4-FFF2-40B4-BE49-F238E27FC236}">
                  <a16:creationId xmlns:a16="http://schemas.microsoft.com/office/drawing/2014/main" id="{76341EC2-5B84-94F3-4609-C1F44C0EA838}"/>
                </a:ext>
              </a:extLst>
            </p:cNvPr>
            <p:cNvSpPr/>
            <p:nvPr/>
          </p:nvSpPr>
          <p:spPr>
            <a:xfrm>
              <a:off x="1016322" y="3023075"/>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58">
              <a:extLst>
                <a:ext uri="{FF2B5EF4-FFF2-40B4-BE49-F238E27FC236}">
                  <a16:creationId xmlns:a16="http://schemas.microsoft.com/office/drawing/2014/main" id="{CFE3A580-030E-1219-2B3F-59B79202BD7E}"/>
                </a:ext>
              </a:extLst>
            </p:cNvPr>
            <p:cNvSpPr txBox="1"/>
            <p:nvPr/>
          </p:nvSpPr>
          <p:spPr>
            <a:xfrm>
              <a:off x="933450" y="3144061"/>
              <a:ext cx="714385" cy="307777"/>
            </a:xfrm>
            <a:prstGeom prst="rect">
              <a:avLst/>
            </a:prstGeom>
            <a:noFill/>
          </p:spPr>
          <p:txBody>
            <a:bodyPr wrap="square">
              <a:spAutoFit/>
            </a:bodyPr>
            <a:lstStyle/>
            <a:p>
              <a:pPr algn="ctr"/>
              <a:r>
                <a:rPr lang="en-US" altLang="zh-CN" sz="1400" spc="-150" dirty="0"/>
                <a:t>X100</a:t>
              </a:r>
              <a:endParaRPr lang="zh-CN" altLang="en-US" sz="1400" spc="-150" dirty="0"/>
            </a:p>
          </p:txBody>
        </p:sp>
      </p:grpSp>
      <p:sp>
        <p:nvSpPr>
          <p:cNvPr id="60" name="文本框 59">
            <a:extLst>
              <a:ext uri="{FF2B5EF4-FFF2-40B4-BE49-F238E27FC236}">
                <a16:creationId xmlns:a16="http://schemas.microsoft.com/office/drawing/2014/main" id="{83A4E671-19D3-D16F-EDB9-2355569205F9}"/>
              </a:ext>
            </a:extLst>
          </p:cNvPr>
          <p:cNvSpPr txBox="1"/>
          <p:nvPr/>
        </p:nvSpPr>
        <p:spPr>
          <a:xfrm>
            <a:off x="5144609" y="2712323"/>
            <a:ext cx="1409700" cy="338554"/>
          </a:xfrm>
          <a:prstGeom prst="rect">
            <a:avLst/>
          </a:prstGeom>
          <a:noFill/>
        </p:spPr>
        <p:txBody>
          <a:bodyPr wrap="square">
            <a:spAutoFit/>
          </a:bodyPr>
          <a:lstStyle/>
          <a:p>
            <a:r>
              <a:rPr lang="zh-CN" altLang="en-US" sz="1600" dirty="0">
                <a:solidFill>
                  <a:srgbClr val="221E1F"/>
                </a:solidFill>
                <a:latin typeface="方正书宋"/>
              </a:rPr>
              <a:t>为</a:t>
            </a:r>
            <a:r>
              <a:rPr lang="en-US" altLang="zh-CN" sz="1600" dirty="0">
                <a:solidFill>
                  <a:srgbClr val="221E1F"/>
                </a:solidFill>
                <a:latin typeface="方正书宋"/>
              </a:rPr>
              <a:t>0.100</a:t>
            </a:r>
            <a:endParaRPr lang="zh-CN" altLang="en-US" sz="1600" dirty="0"/>
          </a:p>
        </p:txBody>
      </p:sp>
      <p:grpSp>
        <p:nvGrpSpPr>
          <p:cNvPr id="61" name="组合 60">
            <a:extLst>
              <a:ext uri="{FF2B5EF4-FFF2-40B4-BE49-F238E27FC236}">
                <a16:creationId xmlns:a16="http://schemas.microsoft.com/office/drawing/2014/main" id="{0D3B67C9-1400-4665-3CC0-719EC0A4918F}"/>
              </a:ext>
            </a:extLst>
          </p:cNvPr>
          <p:cNvGrpSpPr/>
          <p:nvPr/>
        </p:nvGrpSpPr>
        <p:grpSpPr>
          <a:xfrm>
            <a:off x="2703998" y="2606946"/>
            <a:ext cx="714385" cy="568800"/>
            <a:chOff x="933450" y="3023075"/>
            <a:chExt cx="714385" cy="568800"/>
          </a:xfrm>
        </p:grpSpPr>
        <p:sp>
          <p:nvSpPr>
            <p:cNvPr id="62" name="矩形: 圆角 61">
              <a:extLst>
                <a:ext uri="{FF2B5EF4-FFF2-40B4-BE49-F238E27FC236}">
                  <a16:creationId xmlns:a16="http://schemas.microsoft.com/office/drawing/2014/main" id="{D8443A22-8B91-37F1-4844-0FF1799A583E}"/>
                </a:ext>
              </a:extLst>
            </p:cNvPr>
            <p:cNvSpPr/>
            <p:nvPr/>
          </p:nvSpPr>
          <p:spPr>
            <a:xfrm>
              <a:off x="1016322" y="3023075"/>
              <a:ext cx="568800" cy="568800"/>
            </a:xfrm>
            <a:prstGeom prst="roundRect">
              <a:avLst>
                <a:gd name="adj" fmla="val 0"/>
              </a:avLst>
            </a:prstGeom>
            <a:solidFill>
              <a:schemeClr val="bg1">
                <a:lumMod val="85000"/>
              </a:schemeClr>
            </a:solidFill>
            <a:ln w="3175" cap="flat">
              <a:solidFill>
                <a:schemeClr val="tx1"/>
              </a:solidFill>
              <a:prstDash val="solid"/>
              <a:miter/>
            </a:ln>
          </p:spPr>
          <p:txBody>
            <a:bodyPr rtlCol="0" anchor="ct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63" name="文本框 62">
              <a:extLst>
                <a:ext uri="{FF2B5EF4-FFF2-40B4-BE49-F238E27FC236}">
                  <a16:creationId xmlns:a16="http://schemas.microsoft.com/office/drawing/2014/main" id="{226D25CA-9F14-59EE-71B9-2E13C46F4B26}"/>
                </a:ext>
              </a:extLst>
            </p:cNvPr>
            <p:cNvSpPr txBox="1"/>
            <p:nvPr/>
          </p:nvSpPr>
          <p:spPr>
            <a:xfrm>
              <a:off x="933450" y="3144061"/>
              <a:ext cx="714385" cy="307777"/>
            </a:xfrm>
            <a:prstGeom prst="rect">
              <a:avLst/>
            </a:prstGeom>
            <a:noFill/>
          </p:spPr>
          <p:txBody>
            <a:bodyPr wrap="square">
              <a:spAutoFit/>
            </a:bodyPr>
            <a:lstStyle/>
            <a:p>
              <a:pPr algn="ctr"/>
              <a:r>
                <a:rPr lang="en-US" altLang="zh-CN" sz="1400" spc="-150" dirty="0"/>
                <a:t>X10</a:t>
              </a:r>
              <a:endParaRPr lang="zh-CN" altLang="en-US" sz="1400" spc="-150" dirty="0"/>
            </a:p>
          </p:txBody>
        </p:sp>
      </p:grpSp>
      <p:sp>
        <p:nvSpPr>
          <p:cNvPr id="64" name="文本框 63">
            <a:extLst>
              <a:ext uri="{FF2B5EF4-FFF2-40B4-BE49-F238E27FC236}">
                <a16:creationId xmlns:a16="http://schemas.microsoft.com/office/drawing/2014/main" id="{3AC463A2-4329-E33B-A2FD-98B1AF945D15}"/>
              </a:ext>
            </a:extLst>
          </p:cNvPr>
          <p:cNvSpPr txBox="1"/>
          <p:nvPr/>
        </p:nvSpPr>
        <p:spPr>
          <a:xfrm>
            <a:off x="3438542" y="2712543"/>
            <a:ext cx="1488368" cy="338554"/>
          </a:xfrm>
          <a:prstGeom prst="rect">
            <a:avLst/>
          </a:prstGeom>
          <a:noFill/>
        </p:spPr>
        <p:txBody>
          <a:bodyPr wrap="square">
            <a:spAutoFit/>
          </a:bodyPr>
          <a:lstStyle/>
          <a:p>
            <a:r>
              <a:rPr lang="zh-CN" altLang="en-US" sz="1600" dirty="0">
                <a:solidFill>
                  <a:srgbClr val="221E1F"/>
                </a:solidFill>
                <a:latin typeface="方正书宋"/>
              </a:rPr>
              <a:t>为</a:t>
            </a:r>
            <a:r>
              <a:rPr lang="en-US" altLang="zh-CN" sz="1600" dirty="0">
                <a:solidFill>
                  <a:srgbClr val="221E1F"/>
                </a:solidFill>
                <a:latin typeface="方正书宋"/>
              </a:rPr>
              <a:t>0.010</a:t>
            </a:r>
            <a:endParaRPr lang="zh-CN" altLang="en-US" sz="1600" dirty="0"/>
          </a:p>
        </p:txBody>
      </p:sp>
      <p:sp>
        <p:nvSpPr>
          <p:cNvPr id="73" name="文本占位符 5">
            <a:extLst>
              <a:ext uri="{FF2B5EF4-FFF2-40B4-BE49-F238E27FC236}">
                <a16:creationId xmlns:a16="http://schemas.microsoft.com/office/drawing/2014/main" id="{B07203CE-B987-6E59-E497-29DD915DBDC8}"/>
              </a:ext>
            </a:extLst>
          </p:cNvPr>
          <p:cNvSpPr txBox="1"/>
          <p:nvPr/>
        </p:nvSpPr>
        <p:spPr>
          <a:xfrm>
            <a:off x="648285" y="3405438"/>
            <a:ext cx="4406210"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手轮：用来使车床移动</a:t>
            </a:r>
            <a:endParaRPr lang="en-US" altLang="zh-CN" sz="1800" b="0" i="0" u="none" strike="noStrike" baseline="0" dirty="0">
              <a:solidFill>
                <a:srgbClr val="221E1F"/>
              </a:solidFill>
              <a:latin typeface="方正书宋"/>
            </a:endParaRPr>
          </a:p>
        </p:txBody>
      </p:sp>
      <p:sp>
        <p:nvSpPr>
          <p:cNvPr id="6" name="流程图: 接点 5">
            <a:extLst>
              <a:ext uri="{FF2B5EF4-FFF2-40B4-BE49-F238E27FC236}">
                <a16:creationId xmlns:a16="http://schemas.microsoft.com/office/drawing/2014/main" id="{674E6C2B-9CAC-25C4-1CCD-FD07BEAC7663}"/>
              </a:ext>
            </a:extLst>
          </p:cNvPr>
          <p:cNvSpPr/>
          <p:nvPr/>
        </p:nvSpPr>
        <p:spPr>
          <a:xfrm>
            <a:off x="4848241" y="1903813"/>
            <a:ext cx="45719" cy="45719"/>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接点 7">
            <a:extLst>
              <a:ext uri="{FF2B5EF4-FFF2-40B4-BE49-F238E27FC236}">
                <a16:creationId xmlns:a16="http://schemas.microsoft.com/office/drawing/2014/main" id="{4D2A60C7-9507-CC51-3D8E-06B6F8243A43}"/>
              </a:ext>
            </a:extLst>
          </p:cNvPr>
          <p:cNvSpPr/>
          <p:nvPr/>
        </p:nvSpPr>
        <p:spPr>
          <a:xfrm>
            <a:off x="5439009" y="1909167"/>
            <a:ext cx="45719" cy="45719"/>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接点 9">
            <a:extLst>
              <a:ext uri="{FF2B5EF4-FFF2-40B4-BE49-F238E27FC236}">
                <a16:creationId xmlns:a16="http://schemas.microsoft.com/office/drawing/2014/main" id="{FF2838C0-2D6D-6C0D-EBBD-E6027D30CDE0}"/>
              </a:ext>
            </a:extLst>
          </p:cNvPr>
          <p:cNvSpPr/>
          <p:nvPr/>
        </p:nvSpPr>
        <p:spPr>
          <a:xfrm>
            <a:off x="5982097" y="1913713"/>
            <a:ext cx="45719" cy="45719"/>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接点 10">
            <a:extLst>
              <a:ext uri="{FF2B5EF4-FFF2-40B4-BE49-F238E27FC236}">
                <a16:creationId xmlns:a16="http://schemas.microsoft.com/office/drawing/2014/main" id="{A1A955C4-1CF0-46EA-D197-E03D58FE3A23}"/>
              </a:ext>
            </a:extLst>
          </p:cNvPr>
          <p:cNvSpPr/>
          <p:nvPr/>
        </p:nvSpPr>
        <p:spPr>
          <a:xfrm>
            <a:off x="1043509" y="2667758"/>
            <a:ext cx="45719" cy="45719"/>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流程图: 接点 11">
            <a:extLst>
              <a:ext uri="{FF2B5EF4-FFF2-40B4-BE49-F238E27FC236}">
                <a16:creationId xmlns:a16="http://schemas.microsoft.com/office/drawing/2014/main" id="{B0C7DDE0-FAFE-BDFA-87DB-98D1C68AE352}"/>
              </a:ext>
            </a:extLst>
          </p:cNvPr>
          <p:cNvSpPr/>
          <p:nvPr/>
        </p:nvSpPr>
        <p:spPr>
          <a:xfrm>
            <a:off x="2849583" y="2661444"/>
            <a:ext cx="45719" cy="45719"/>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接点 12">
            <a:extLst>
              <a:ext uri="{FF2B5EF4-FFF2-40B4-BE49-F238E27FC236}">
                <a16:creationId xmlns:a16="http://schemas.microsoft.com/office/drawing/2014/main" id="{B6A2A917-192A-0188-5504-24A50F592331}"/>
              </a:ext>
            </a:extLst>
          </p:cNvPr>
          <p:cNvSpPr/>
          <p:nvPr/>
        </p:nvSpPr>
        <p:spPr>
          <a:xfrm>
            <a:off x="4538251" y="2657079"/>
            <a:ext cx="45719" cy="45719"/>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B2DA3115-CD2C-2186-A285-69927B62E0F0}"/>
              </a:ext>
            </a:extLst>
          </p:cNvPr>
          <p:cNvSpPr txBox="1"/>
          <p:nvPr/>
        </p:nvSpPr>
        <p:spPr>
          <a:xfrm>
            <a:off x="1701316" y="4028769"/>
            <a:ext cx="3503544" cy="701346"/>
          </a:xfrm>
          <a:prstGeom prst="rect">
            <a:avLst/>
          </a:prstGeom>
          <a:noFill/>
        </p:spPr>
        <p:txBody>
          <a:bodyPr wrap="square">
            <a:spAutoFit/>
          </a:bodyPr>
          <a:lstStyle/>
          <a:p>
            <a:pPr>
              <a:lnSpc>
                <a:spcPct val="130000"/>
              </a:lnSpc>
            </a:pPr>
            <a:r>
              <a:rPr lang="zh-CN" altLang="en-US" sz="1600" dirty="0">
                <a:solidFill>
                  <a:srgbClr val="221E1F"/>
                </a:solidFill>
                <a:latin typeface="方正书宋"/>
              </a:rPr>
              <a:t>手轮逆时针旋转，车床向负方向移动</a:t>
            </a:r>
            <a:endParaRPr lang="en-US" altLang="zh-CN" sz="1600" dirty="0">
              <a:solidFill>
                <a:srgbClr val="221E1F"/>
              </a:solidFill>
              <a:latin typeface="方正书宋"/>
            </a:endParaRPr>
          </a:p>
          <a:p>
            <a:pPr>
              <a:lnSpc>
                <a:spcPct val="130000"/>
              </a:lnSpc>
            </a:pPr>
            <a:r>
              <a:rPr lang="zh-CN" altLang="en-US" sz="1600" dirty="0">
                <a:solidFill>
                  <a:srgbClr val="221E1F"/>
                </a:solidFill>
                <a:latin typeface="方正书宋"/>
              </a:rPr>
              <a:t>手轮顺时针旋转，车床向正方向移动</a:t>
            </a:r>
            <a:endParaRPr lang="zh-CN" altLang="en-US" sz="1800" b="0" i="0" u="none" strike="noStrike" baseline="0" dirty="0">
              <a:solidFill>
                <a:srgbClr val="221E1F"/>
              </a:solidFill>
              <a:latin typeface="方正细黑一"/>
            </a:endParaRPr>
          </a:p>
        </p:txBody>
      </p:sp>
      <p:pic>
        <p:nvPicPr>
          <p:cNvPr id="19" name="图片 18">
            <a:extLst>
              <a:ext uri="{FF2B5EF4-FFF2-40B4-BE49-F238E27FC236}">
                <a16:creationId xmlns:a16="http://schemas.microsoft.com/office/drawing/2014/main" id="{46850307-C4EB-2AC6-75EF-29F314E129F4}"/>
              </a:ext>
            </a:extLst>
          </p:cNvPr>
          <p:cNvPicPr>
            <a:picLocks noChangeAspect="1"/>
          </p:cNvPicPr>
          <p:nvPr/>
        </p:nvPicPr>
        <p:blipFill>
          <a:blip r:embed="rId3"/>
          <a:stretch>
            <a:fillRect/>
          </a:stretch>
        </p:blipFill>
        <p:spPr>
          <a:xfrm>
            <a:off x="989215" y="3973238"/>
            <a:ext cx="682166" cy="784492"/>
          </a:xfrm>
          <a:prstGeom prst="rect">
            <a:avLst/>
          </a:prstGeom>
        </p:spPr>
      </p:pic>
      <p:sp>
        <p:nvSpPr>
          <p:cNvPr id="20" name="文本占位符 5">
            <a:extLst>
              <a:ext uri="{FF2B5EF4-FFF2-40B4-BE49-F238E27FC236}">
                <a16:creationId xmlns:a16="http://schemas.microsoft.com/office/drawing/2014/main" id="{E53F59B7-70DD-39D9-91B2-C673ED119FA4}"/>
              </a:ext>
            </a:extLst>
          </p:cNvPr>
          <p:cNvSpPr txBox="1"/>
          <p:nvPr/>
        </p:nvSpPr>
        <p:spPr>
          <a:xfrm>
            <a:off x="646478" y="4958873"/>
            <a:ext cx="6704910"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手轮进给轴选择开关：</a:t>
            </a:r>
            <a:r>
              <a:rPr lang="zh-CN" altLang="en-US" sz="1800" dirty="0">
                <a:solidFill>
                  <a:srgbClr val="221E1F"/>
                </a:solidFill>
                <a:latin typeface="方正书宋"/>
              </a:rPr>
              <a:t>手轮模式下用来选择车床要移动的轴</a:t>
            </a:r>
            <a:endParaRPr lang="en-US" altLang="zh-CN" sz="1800" b="0" i="0" u="none" strike="noStrike" baseline="0" dirty="0">
              <a:solidFill>
                <a:srgbClr val="221E1F"/>
              </a:solidFill>
              <a:latin typeface="方正书宋"/>
            </a:endParaRPr>
          </a:p>
        </p:txBody>
      </p:sp>
      <p:pic>
        <p:nvPicPr>
          <p:cNvPr id="24" name="图片 23">
            <a:extLst>
              <a:ext uri="{FF2B5EF4-FFF2-40B4-BE49-F238E27FC236}">
                <a16:creationId xmlns:a16="http://schemas.microsoft.com/office/drawing/2014/main" id="{64B13EC4-828A-3983-1F7A-814A862A330E}"/>
              </a:ext>
            </a:extLst>
          </p:cNvPr>
          <p:cNvPicPr>
            <a:picLocks noChangeAspect="1"/>
          </p:cNvPicPr>
          <p:nvPr/>
        </p:nvPicPr>
        <p:blipFill>
          <a:blip r:embed="rId4"/>
          <a:stretch>
            <a:fillRect/>
          </a:stretch>
        </p:blipFill>
        <p:spPr>
          <a:xfrm>
            <a:off x="986199" y="5577374"/>
            <a:ext cx="277336" cy="1026142"/>
          </a:xfrm>
          <a:prstGeom prst="rect">
            <a:avLst/>
          </a:prstGeom>
        </p:spPr>
      </p:pic>
      <p:sp>
        <p:nvSpPr>
          <p:cNvPr id="25" name="文本框 24">
            <a:extLst>
              <a:ext uri="{FF2B5EF4-FFF2-40B4-BE49-F238E27FC236}">
                <a16:creationId xmlns:a16="http://schemas.microsoft.com/office/drawing/2014/main" id="{D5219CD8-B093-95D7-8E9B-7D9BA55D122D}"/>
              </a:ext>
            </a:extLst>
          </p:cNvPr>
          <p:cNvSpPr txBox="1"/>
          <p:nvPr/>
        </p:nvSpPr>
        <p:spPr>
          <a:xfrm>
            <a:off x="1604631" y="5780250"/>
            <a:ext cx="5034219" cy="701346"/>
          </a:xfrm>
          <a:prstGeom prst="rect">
            <a:avLst/>
          </a:prstGeom>
          <a:noFill/>
        </p:spPr>
        <p:txBody>
          <a:bodyPr wrap="square">
            <a:spAutoFit/>
          </a:bodyPr>
          <a:lstStyle/>
          <a:p>
            <a:pPr>
              <a:lnSpc>
                <a:spcPct val="130000"/>
              </a:lnSpc>
            </a:pPr>
            <a:r>
              <a:rPr lang="zh-CN" altLang="en-US" sz="1600" dirty="0">
                <a:solidFill>
                  <a:srgbClr val="221E1F"/>
                </a:solidFill>
                <a:latin typeface="方正书宋"/>
              </a:rPr>
              <a:t>点击开关，开关扳手向上指向</a:t>
            </a:r>
            <a:r>
              <a:rPr lang="en-US" altLang="zh-CN" sz="1600" dirty="0">
                <a:solidFill>
                  <a:srgbClr val="221E1F"/>
                </a:solidFill>
                <a:latin typeface="方正书宋"/>
              </a:rPr>
              <a:t>X</a:t>
            </a:r>
            <a:r>
              <a:rPr lang="zh-CN" altLang="en-US" sz="1600" dirty="0">
                <a:solidFill>
                  <a:srgbClr val="221E1F"/>
                </a:solidFill>
                <a:latin typeface="方正书宋"/>
              </a:rPr>
              <a:t>，表明选择的是</a:t>
            </a:r>
            <a:r>
              <a:rPr lang="en-US" altLang="zh-CN" sz="1600" dirty="0">
                <a:solidFill>
                  <a:srgbClr val="221E1F"/>
                </a:solidFill>
                <a:latin typeface="方正书宋"/>
              </a:rPr>
              <a:t>X</a:t>
            </a:r>
            <a:r>
              <a:rPr lang="zh-CN" altLang="en-US" sz="1600" dirty="0">
                <a:solidFill>
                  <a:srgbClr val="221E1F"/>
                </a:solidFill>
                <a:latin typeface="方正书宋"/>
              </a:rPr>
              <a:t>轴</a:t>
            </a:r>
            <a:endParaRPr lang="en-US" altLang="zh-CN" sz="1600" dirty="0">
              <a:solidFill>
                <a:srgbClr val="221E1F"/>
              </a:solidFill>
              <a:latin typeface="方正书宋"/>
            </a:endParaRPr>
          </a:p>
          <a:p>
            <a:pPr>
              <a:lnSpc>
                <a:spcPct val="130000"/>
              </a:lnSpc>
            </a:pPr>
            <a:r>
              <a:rPr lang="zh-CN" altLang="en-US" sz="1600" dirty="0">
                <a:solidFill>
                  <a:srgbClr val="221E1F"/>
                </a:solidFill>
                <a:latin typeface="方正书宋"/>
              </a:rPr>
              <a:t>开关扳手向下指向</a:t>
            </a:r>
            <a:r>
              <a:rPr lang="en-US" altLang="zh-CN" sz="1600" dirty="0">
                <a:solidFill>
                  <a:srgbClr val="221E1F"/>
                </a:solidFill>
                <a:latin typeface="方正书宋"/>
              </a:rPr>
              <a:t>Z</a:t>
            </a:r>
            <a:r>
              <a:rPr lang="zh-CN" altLang="en-US" sz="1600" dirty="0">
                <a:solidFill>
                  <a:srgbClr val="221E1F"/>
                </a:solidFill>
                <a:latin typeface="方正书宋"/>
              </a:rPr>
              <a:t>，表明选择的是</a:t>
            </a:r>
            <a:r>
              <a:rPr lang="en-US" altLang="zh-CN" sz="1600" dirty="0">
                <a:solidFill>
                  <a:srgbClr val="221E1F"/>
                </a:solidFill>
                <a:latin typeface="方正书宋"/>
              </a:rPr>
              <a:t>Z</a:t>
            </a:r>
            <a:r>
              <a:rPr lang="zh-CN" altLang="en-US" sz="1600" dirty="0">
                <a:solidFill>
                  <a:srgbClr val="221E1F"/>
                </a:solidFill>
                <a:latin typeface="方正书宋"/>
              </a:rPr>
              <a:t>轴。	</a:t>
            </a:r>
          </a:p>
        </p:txBody>
      </p:sp>
    </p:spTree>
    <p:extLst>
      <p:ext uri="{BB962C8B-B14F-4D97-AF65-F5344CB8AC3E}">
        <p14:creationId xmlns:p14="http://schemas.microsoft.com/office/powerpoint/2010/main" val="35399316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 name="文本占位符 5">
            <a:extLst>
              <a:ext uri="{FF2B5EF4-FFF2-40B4-BE49-F238E27FC236}">
                <a16:creationId xmlns:a16="http://schemas.microsoft.com/office/drawing/2014/main" id="{C5FBBC1B-20D4-FD81-5874-65C1975F85FD}"/>
              </a:ext>
            </a:extLst>
          </p:cNvPr>
          <p:cNvSpPr txBox="1"/>
          <p:nvPr/>
        </p:nvSpPr>
        <p:spPr>
          <a:xfrm>
            <a:off x="648284" y="1633501"/>
            <a:ext cx="10895430" cy="473854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rgbClr val="00B0F0"/>
              </a:buClr>
              <a:buSzPct val="95000"/>
              <a:buFont typeface="Wingdings" panose="05000000000000000000" pitchFamily="2" charset="2"/>
              <a:buChar char="n"/>
            </a:pPr>
            <a:r>
              <a:rPr lang="zh-CN" altLang="en-US" sz="1800" b="0" i="0" u="none" strike="noStrike" baseline="0" dirty="0">
                <a:solidFill>
                  <a:srgbClr val="221E1F"/>
                </a:solidFill>
                <a:latin typeface="方正书宋"/>
              </a:rPr>
              <a:t>电器柜内部及操作台内部有中、高压终端，不得用手及其他导电物质触摸，也不得随意打开电器柜及操作柜。</a:t>
            </a:r>
            <a:endParaRPr lang="en-US" altLang="zh-CN" sz="1800" b="0" i="0" u="none" strike="noStrike" baseline="0" dirty="0">
              <a:solidFill>
                <a:srgbClr val="221E1F"/>
              </a:solidFill>
              <a:latin typeface="方正书宋"/>
            </a:endParaRPr>
          </a:p>
          <a:p>
            <a:pPr algn="just">
              <a:lnSpc>
                <a:spcPct val="130000"/>
              </a:lnSpc>
              <a:spcBef>
                <a:spcPts val="0"/>
              </a:spcBef>
              <a:buClr>
                <a:srgbClr val="00B0F0"/>
              </a:buClr>
              <a:buSzPct val="95000"/>
              <a:buFont typeface="Wingdings" panose="05000000000000000000" pitchFamily="2" charset="2"/>
              <a:buChar char="n"/>
            </a:pPr>
            <a:r>
              <a:rPr lang="zh-CN" altLang="en-US" sz="1800" b="0" i="0" u="none" strike="noStrike" baseline="0" dirty="0">
                <a:solidFill>
                  <a:srgbClr val="221E1F"/>
                </a:solidFill>
                <a:latin typeface="方正书宋"/>
              </a:rPr>
              <a:t>不要敲击、拍打电器柜及其操作台，因为里面有电器元件及其控制系统，敲击或拍打可能引起报警和事故的发生。</a:t>
            </a:r>
            <a:endParaRPr lang="en-US" altLang="zh-CN" sz="1800" b="0" i="0" u="none" strike="noStrike" baseline="0" dirty="0">
              <a:solidFill>
                <a:srgbClr val="221E1F"/>
              </a:solidFill>
              <a:latin typeface="方正书宋"/>
            </a:endParaRPr>
          </a:p>
          <a:p>
            <a:pPr algn="just">
              <a:lnSpc>
                <a:spcPct val="130000"/>
              </a:lnSpc>
              <a:spcBef>
                <a:spcPts val="0"/>
              </a:spcBef>
              <a:buClr>
                <a:srgbClr val="00B0F0"/>
              </a:buClr>
              <a:buSzPct val="95000"/>
              <a:buFont typeface="Wingdings" panose="05000000000000000000" pitchFamily="2" charset="2"/>
              <a:buChar char="n"/>
            </a:pPr>
            <a:r>
              <a:rPr lang="zh-CN" altLang="en-US" sz="1800" b="0" i="0" u="none" strike="noStrike" baseline="0" dirty="0">
                <a:solidFill>
                  <a:srgbClr val="221E1F"/>
                </a:solidFill>
                <a:latin typeface="方正书宋"/>
              </a:rPr>
              <a:t>时刻牢记“急停开关”的位置，并时刻准备操作它，以防发生重大事故。</a:t>
            </a:r>
            <a:endParaRPr lang="en-US" altLang="zh-CN" sz="1800" b="0" i="0" u="none" strike="noStrike" baseline="0" dirty="0">
              <a:solidFill>
                <a:srgbClr val="221E1F"/>
              </a:solidFill>
              <a:latin typeface="方正书宋"/>
            </a:endParaRPr>
          </a:p>
          <a:p>
            <a:pPr algn="just">
              <a:lnSpc>
                <a:spcPct val="130000"/>
              </a:lnSpc>
              <a:spcBef>
                <a:spcPts val="0"/>
              </a:spcBef>
              <a:buClr>
                <a:srgbClr val="00B0F0"/>
              </a:buClr>
              <a:buSzPct val="95000"/>
              <a:buFont typeface="Wingdings" panose="05000000000000000000" pitchFamily="2" charset="2"/>
              <a:buChar char="n"/>
            </a:pPr>
            <a:r>
              <a:rPr lang="zh-CN" altLang="en-US" sz="1800" b="0" i="0" u="none" strike="noStrike" baseline="0" dirty="0">
                <a:solidFill>
                  <a:srgbClr val="221E1F"/>
                </a:solidFill>
                <a:latin typeface="方正书宋"/>
              </a:rPr>
              <a:t>不得用湿手、油手触摸电器元件及其开关。</a:t>
            </a:r>
            <a:endParaRPr lang="en-US" altLang="zh-CN" sz="1800" b="0" i="0" u="none" strike="noStrike" baseline="0" dirty="0">
              <a:solidFill>
                <a:srgbClr val="221E1F"/>
              </a:solidFill>
              <a:latin typeface="方正书宋"/>
            </a:endParaRPr>
          </a:p>
          <a:p>
            <a:pPr algn="just">
              <a:lnSpc>
                <a:spcPct val="130000"/>
              </a:lnSpc>
              <a:spcBef>
                <a:spcPts val="0"/>
              </a:spcBef>
              <a:buClr>
                <a:srgbClr val="00B0F0"/>
              </a:buClr>
              <a:buSzPct val="95000"/>
              <a:buFont typeface="Wingdings" panose="05000000000000000000" pitchFamily="2" charset="2"/>
              <a:buChar char="n"/>
            </a:pPr>
            <a:r>
              <a:rPr lang="zh-CN" altLang="en-US" sz="1800" b="0" i="0" u="none" strike="noStrike" baseline="0" dirty="0">
                <a:solidFill>
                  <a:srgbClr val="221E1F"/>
                </a:solidFill>
                <a:latin typeface="方正书宋"/>
              </a:rPr>
              <a:t>教师未教过的按钮不能去按，更不能更改车床参数。</a:t>
            </a:r>
            <a:endParaRPr lang="en-US" altLang="zh-CN" sz="1800" b="0" i="0" u="none" strike="noStrike" baseline="0" dirty="0">
              <a:solidFill>
                <a:srgbClr val="221E1F"/>
              </a:solidFill>
              <a:latin typeface="方正书宋"/>
            </a:endParaRPr>
          </a:p>
          <a:p>
            <a:pPr algn="just">
              <a:lnSpc>
                <a:spcPct val="130000"/>
              </a:lnSpc>
              <a:spcBef>
                <a:spcPts val="0"/>
              </a:spcBef>
              <a:buClr>
                <a:srgbClr val="00B0F0"/>
              </a:buClr>
              <a:buSzPct val="95000"/>
              <a:buFont typeface="Wingdings" panose="05000000000000000000" pitchFamily="2" charset="2"/>
              <a:buChar char="n"/>
            </a:pPr>
            <a:r>
              <a:rPr lang="zh-CN" altLang="en-US" sz="1800" b="0" i="0" u="none" strike="noStrike" baseline="0" dirty="0">
                <a:solidFill>
                  <a:srgbClr val="221E1F"/>
                </a:solidFill>
                <a:latin typeface="方正书宋"/>
              </a:rPr>
              <a:t>禁止在车床旁边打闹、拥挤，以防发生安全事故。</a:t>
            </a:r>
            <a:endParaRPr lang="en-US" altLang="zh-CN" sz="1800" b="0" i="0" u="none" strike="noStrike" baseline="0" dirty="0">
              <a:solidFill>
                <a:srgbClr val="221E1F"/>
              </a:solidFill>
              <a:latin typeface="方正书宋"/>
            </a:endParaRPr>
          </a:p>
          <a:p>
            <a:pPr algn="just">
              <a:lnSpc>
                <a:spcPct val="130000"/>
              </a:lnSpc>
              <a:spcBef>
                <a:spcPts val="0"/>
              </a:spcBef>
              <a:buClr>
                <a:srgbClr val="00B0F0"/>
              </a:buClr>
              <a:buSzPct val="95000"/>
              <a:buFont typeface="Wingdings" panose="05000000000000000000" pitchFamily="2" charset="2"/>
              <a:buChar char="n"/>
            </a:pPr>
            <a:r>
              <a:rPr lang="zh-CN" altLang="en-US" sz="1800" b="0" i="0" u="none" strike="noStrike" baseline="0" dirty="0">
                <a:solidFill>
                  <a:srgbClr val="221E1F"/>
                </a:solidFill>
                <a:latin typeface="方正书宋"/>
              </a:rPr>
              <a:t>一个同学在操作时，不允许另一个同学帮他按面板上的按钮，除“急停开关” 以外。当旁边的同学发现操作的同学操作错误时，应该及时制止其操作，并告知他错误所在并让他改正。</a:t>
            </a:r>
            <a:endParaRPr lang="en-US" altLang="zh-CN" sz="1800" b="0" i="0" u="none" strike="noStrike" baseline="0" dirty="0">
              <a:solidFill>
                <a:srgbClr val="221E1F"/>
              </a:solidFill>
              <a:latin typeface="方正书宋"/>
            </a:endParaRPr>
          </a:p>
          <a:p>
            <a:pPr algn="just">
              <a:lnSpc>
                <a:spcPct val="130000"/>
              </a:lnSpc>
              <a:spcBef>
                <a:spcPts val="0"/>
              </a:spcBef>
              <a:buClr>
                <a:srgbClr val="00B0F0"/>
              </a:buClr>
              <a:buSzPct val="95000"/>
              <a:buFont typeface="Wingdings" panose="05000000000000000000" pitchFamily="2" charset="2"/>
              <a:buChar char="n"/>
            </a:pPr>
            <a:r>
              <a:rPr lang="zh-CN" altLang="en-US" sz="1800" b="0" i="0" u="none" strike="noStrike" baseline="0" dirty="0">
                <a:solidFill>
                  <a:srgbClr val="221E1F"/>
                </a:solidFill>
                <a:latin typeface="方正书宋"/>
              </a:rPr>
              <a:t>当所操作的车床后面还有车床时，不允许用任何物体去遮拦后面车床电器柜上的风扇口和进风口，否则会引起电器柜内温度过高，造成车床故障。</a:t>
            </a:r>
            <a:endParaRPr lang="en-US" altLang="zh-CN" sz="1800" b="0" i="0" u="none" strike="noStrike" baseline="0" dirty="0">
              <a:solidFill>
                <a:srgbClr val="221E1F"/>
              </a:solidFill>
              <a:latin typeface="方正书宋"/>
            </a:endParaRPr>
          </a:p>
          <a:p>
            <a:pPr algn="just">
              <a:lnSpc>
                <a:spcPct val="130000"/>
              </a:lnSpc>
              <a:spcBef>
                <a:spcPts val="0"/>
              </a:spcBef>
              <a:buClr>
                <a:srgbClr val="00B0F0"/>
              </a:buClr>
              <a:buSzPct val="95000"/>
              <a:buFont typeface="Wingdings" panose="05000000000000000000" pitchFamily="2" charset="2"/>
              <a:buChar char="n"/>
            </a:pPr>
            <a:r>
              <a:rPr lang="zh-CN" altLang="en-US" sz="1800" b="0" i="0" u="none" strike="noStrike" baseline="0" dirty="0">
                <a:solidFill>
                  <a:srgbClr val="221E1F"/>
                </a:solidFill>
                <a:latin typeface="方正书宋"/>
              </a:rPr>
              <a:t>加工过程中，不能接触或接近驱动部件，不得将手、头伸向正在运动的部件， 否则会引起严重事故。</a:t>
            </a:r>
            <a:endParaRPr lang="en-US" altLang="zh-CN" sz="1800" b="0" i="0" u="none" strike="noStrike" baseline="0" dirty="0">
              <a:solidFill>
                <a:srgbClr val="221E1F"/>
              </a:solidFill>
              <a:latin typeface="方正书宋"/>
            </a:endParaRPr>
          </a:p>
        </p:txBody>
      </p:sp>
      <p:sp>
        <p:nvSpPr>
          <p:cNvPr id="2" name="标题 1">
            <a:extLst>
              <a:ext uri="{FF2B5EF4-FFF2-40B4-BE49-F238E27FC236}">
                <a16:creationId xmlns:a16="http://schemas.microsoft.com/office/drawing/2014/main" id="{059AF536-FDE9-EDB7-F96C-6A731A78F2C0}"/>
              </a:ext>
            </a:extLst>
          </p:cNvPr>
          <p:cNvSpPr txBox="1"/>
          <p:nvPr/>
        </p:nvSpPr>
        <p:spPr>
          <a:xfrm>
            <a:off x="2592455" y="291668"/>
            <a:ext cx="7007087" cy="53357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2.2 FANUC 0i </a:t>
            </a:r>
            <a:r>
              <a:rPr lang="zh-CN" altLang="en-US" sz="2800" dirty="0">
                <a:latin typeface="+mj-ea"/>
                <a:cs typeface="+mn-ea"/>
                <a:sym typeface="+mn-lt"/>
              </a:rPr>
              <a:t>数控车床操作面板认知</a:t>
            </a:r>
          </a:p>
        </p:txBody>
      </p:sp>
      <p:sp>
        <p:nvSpPr>
          <p:cNvPr id="4" name="标题 3">
            <a:extLst>
              <a:ext uri="{FF2B5EF4-FFF2-40B4-BE49-F238E27FC236}">
                <a16:creationId xmlns:a16="http://schemas.microsoft.com/office/drawing/2014/main" id="{9E90B77F-D17D-954C-EAB3-690255D0E3B5}"/>
              </a:ext>
            </a:extLst>
          </p:cNvPr>
          <p:cNvSpPr txBox="1">
            <a:spLocks/>
          </p:cNvSpPr>
          <p:nvPr/>
        </p:nvSpPr>
        <p:spPr>
          <a:xfrm>
            <a:off x="5090258" y="1119556"/>
            <a:ext cx="2261130"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手轮面板</a:t>
            </a:r>
          </a:p>
        </p:txBody>
      </p:sp>
    </p:spTree>
    <p:extLst>
      <p:ext uri="{BB962C8B-B14F-4D97-AF65-F5344CB8AC3E}">
        <p14:creationId xmlns:p14="http://schemas.microsoft.com/office/powerpoint/2010/main" val="28540658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96459" y="2948869"/>
            <a:ext cx="5419185" cy="480131"/>
          </a:xfrm>
        </p:spPr>
        <p:txBody>
          <a:bodyPr>
            <a:spAutoFit/>
          </a:bodyPr>
          <a:lstStyle/>
          <a:p>
            <a:r>
              <a:rPr lang="zh-CN" altLang="en-US" sz="2800" dirty="0">
                <a:latin typeface="+mn-lt"/>
                <a:ea typeface="+mn-ea"/>
                <a:cs typeface="+mn-ea"/>
                <a:sym typeface="+mn-lt"/>
              </a:rPr>
              <a:t>数控车床基本操作训练</a:t>
            </a:r>
          </a:p>
        </p:txBody>
      </p:sp>
      <p:sp>
        <p:nvSpPr>
          <p:cNvPr id="6" name="文本占位符 5"/>
          <p:cNvSpPr>
            <a:spLocks noGrp="1"/>
          </p:cNvSpPr>
          <p:nvPr>
            <p:ph type="body" idx="1"/>
          </p:nvPr>
        </p:nvSpPr>
        <p:spPr>
          <a:xfrm>
            <a:off x="2196459" y="3593749"/>
            <a:ext cx="6529529" cy="2796407"/>
          </a:xfrm>
        </p:spPr>
        <p:txBody>
          <a:bodyPr wrap="square">
            <a:spAutoFit/>
          </a:bodyPr>
          <a:lstStyle/>
          <a:p>
            <a:pPr lvl="0"/>
            <a:r>
              <a:rPr lang="zh-CN" altLang="en-US" sz="2400" b="1" dirty="0">
                <a:solidFill>
                  <a:srgbClr val="FF0000"/>
                </a:solidFill>
                <a:cs typeface="+mn-ea"/>
                <a:sym typeface="+mn-lt"/>
              </a:rPr>
              <a:t>任务</a:t>
            </a:r>
            <a:r>
              <a:rPr lang="en-US" altLang="zh-CN" sz="2400" b="1" dirty="0">
                <a:solidFill>
                  <a:srgbClr val="FF0000"/>
                </a:solidFill>
                <a:cs typeface="+mn-ea"/>
                <a:sym typeface="+mn-lt"/>
              </a:rPr>
              <a:t>2.1 </a:t>
            </a:r>
            <a:r>
              <a:rPr lang="zh-CN" altLang="en-US" sz="2400" b="1" dirty="0">
                <a:solidFill>
                  <a:srgbClr val="FF0000"/>
                </a:solidFill>
                <a:cs typeface="+mn-ea"/>
                <a:sym typeface="+mn-lt"/>
              </a:rPr>
              <a:t>数控车床认知</a:t>
            </a:r>
            <a:endParaRPr lang="en-US" altLang="zh-CN" sz="2400" b="1" dirty="0">
              <a:solidFill>
                <a:srgbClr val="FF0000"/>
              </a:solidFill>
              <a:cs typeface="+mn-ea"/>
              <a:sym typeface="+mn-lt"/>
            </a:endParaRPr>
          </a:p>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2.2 FANUC 0i </a:t>
            </a:r>
            <a:r>
              <a:rPr lang="zh-CN" altLang="en-US" sz="2400" b="1" dirty="0">
                <a:solidFill>
                  <a:schemeClr val="bg1">
                    <a:lumMod val="75000"/>
                  </a:schemeClr>
                </a:solidFill>
                <a:cs typeface="+mn-ea"/>
                <a:sym typeface="+mn-lt"/>
              </a:rPr>
              <a:t>数控车床操作面板认知</a:t>
            </a:r>
            <a:endParaRPr lang="en-US" altLang="zh-CN" sz="2400" b="1" dirty="0">
              <a:solidFill>
                <a:schemeClr val="bg1">
                  <a:lumMod val="75000"/>
                </a:schemeClr>
              </a:solidFill>
              <a:cs typeface="+mn-ea"/>
              <a:sym typeface="+mn-lt"/>
            </a:endParaRPr>
          </a:p>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2.3 </a:t>
            </a:r>
            <a:r>
              <a:rPr lang="zh-CN" altLang="en-US" sz="2400" b="1" dirty="0">
                <a:solidFill>
                  <a:schemeClr val="bg1">
                    <a:lumMod val="75000"/>
                  </a:schemeClr>
                </a:solidFill>
                <a:cs typeface="+mn-ea"/>
                <a:sym typeface="+mn-lt"/>
              </a:rPr>
              <a:t>华中数控车床操作面板认知</a:t>
            </a:r>
            <a:endParaRPr lang="en-US" altLang="zh-CN" sz="2400" b="1" dirty="0">
              <a:solidFill>
                <a:schemeClr val="bg1">
                  <a:lumMod val="75000"/>
                </a:schemeClr>
              </a:solidFill>
              <a:cs typeface="+mn-ea"/>
              <a:sym typeface="+mn-lt"/>
            </a:endParaRPr>
          </a:p>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2.4 FANUC 0i </a:t>
            </a:r>
            <a:r>
              <a:rPr lang="zh-CN" altLang="en-US" sz="2400" b="1" dirty="0">
                <a:solidFill>
                  <a:schemeClr val="bg1">
                    <a:lumMod val="75000"/>
                  </a:schemeClr>
                </a:solidFill>
                <a:cs typeface="+mn-ea"/>
                <a:sym typeface="+mn-lt"/>
              </a:rPr>
              <a:t>数控车床基本操作</a:t>
            </a:r>
            <a:endParaRPr lang="en-US" altLang="zh-CN" sz="2400" b="1" dirty="0">
              <a:solidFill>
                <a:schemeClr val="bg1">
                  <a:lumMod val="75000"/>
                </a:schemeClr>
              </a:solidFill>
              <a:cs typeface="+mn-ea"/>
              <a:sym typeface="+mn-lt"/>
            </a:endParaRPr>
          </a:p>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2.5 </a:t>
            </a:r>
            <a:r>
              <a:rPr lang="zh-CN" altLang="en-US" sz="2400" b="1" dirty="0">
                <a:solidFill>
                  <a:schemeClr val="bg1">
                    <a:lumMod val="75000"/>
                  </a:schemeClr>
                </a:solidFill>
                <a:cs typeface="+mn-ea"/>
                <a:sym typeface="+mn-lt"/>
              </a:rPr>
              <a:t>华中</a:t>
            </a:r>
            <a:r>
              <a:rPr lang="en-US" altLang="zh-CN" sz="2400" b="1" dirty="0">
                <a:solidFill>
                  <a:schemeClr val="bg1">
                    <a:lumMod val="75000"/>
                  </a:schemeClr>
                </a:solidFill>
                <a:cs typeface="+mn-ea"/>
                <a:sym typeface="+mn-lt"/>
              </a:rPr>
              <a:t>HNC-210A </a:t>
            </a:r>
            <a:r>
              <a:rPr lang="zh-CN" altLang="en-US" sz="2400" b="1" dirty="0">
                <a:solidFill>
                  <a:schemeClr val="bg1">
                    <a:lumMod val="75000"/>
                  </a:schemeClr>
                </a:solidFill>
                <a:cs typeface="+mn-ea"/>
                <a:sym typeface="+mn-lt"/>
              </a:rPr>
              <a:t>系统数控车床基本操作</a:t>
            </a: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2</a:t>
            </a:r>
          </a:p>
        </p:txBody>
      </p:sp>
    </p:spTree>
    <p:extLst>
      <p:ext uri="{BB962C8B-B14F-4D97-AF65-F5344CB8AC3E}">
        <p14:creationId xmlns:p14="http://schemas.microsoft.com/office/powerpoint/2010/main" val="39515180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2717280" y="303129"/>
            <a:ext cx="7007087" cy="53357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2.2 FANUC 0i </a:t>
            </a:r>
            <a:r>
              <a:rPr lang="zh-CN" altLang="en-US" sz="2800" dirty="0">
                <a:latin typeface="+mj-ea"/>
                <a:cs typeface="+mn-ea"/>
                <a:sym typeface="+mn-lt"/>
              </a:rPr>
              <a:t>数控车床操作面板认知</a:t>
            </a:r>
          </a:p>
        </p:txBody>
      </p:sp>
      <p:sp>
        <p:nvSpPr>
          <p:cNvPr id="3" name="标题 3">
            <a:extLst>
              <a:ext uri="{FF2B5EF4-FFF2-40B4-BE49-F238E27FC236}">
                <a16:creationId xmlns:a16="http://schemas.microsoft.com/office/drawing/2014/main" id="{959611FA-B996-6795-2279-637ACF617A88}"/>
              </a:ext>
            </a:extLst>
          </p:cNvPr>
          <p:cNvSpPr txBox="1">
            <a:spLocks/>
          </p:cNvSpPr>
          <p:nvPr/>
        </p:nvSpPr>
        <p:spPr>
          <a:xfrm>
            <a:off x="4601260" y="1111566"/>
            <a:ext cx="3239125"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a:t>
            </a:r>
          </a:p>
        </p:txBody>
      </p:sp>
      <p:sp>
        <p:nvSpPr>
          <p:cNvPr id="6" name="1">
            <a:extLst>
              <a:ext uri="{FF2B5EF4-FFF2-40B4-BE49-F238E27FC236}">
                <a16:creationId xmlns:a16="http://schemas.microsoft.com/office/drawing/2014/main" id="{90D2D274-B8FA-0D8F-F9BD-BAC476B87947}"/>
              </a:ext>
            </a:extLst>
          </p:cNvPr>
          <p:cNvSpPr/>
          <p:nvPr/>
        </p:nvSpPr>
        <p:spPr bwMode="auto">
          <a:xfrm rot="5400000">
            <a:off x="539280" y="2444567"/>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8" name="Index-1">
            <a:extLst>
              <a:ext uri="{FF2B5EF4-FFF2-40B4-BE49-F238E27FC236}">
                <a16:creationId xmlns:a16="http://schemas.microsoft.com/office/drawing/2014/main" id="{E836A0B1-00FE-300C-2960-E7C1881AF3C2}"/>
              </a:ext>
            </a:extLst>
          </p:cNvPr>
          <p:cNvSpPr txBox="1"/>
          <p:nvPr/>
        </p:nvSpPr>
        <p:spPr>
          <a:xfrm>
            <a:off x="262330" y="2416664"/>
            <a:ext cx="5854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a:solidFill>
                  <a:schemeClr val="accent1"/>
                </a:solidFill>
                <a:latin typeface="Arial" panose="020B0604020202020204" pitchFamily="34" charset="0"/>
                <a:ea typeface="微软雅黑" panose="020B0503020204020204" pitchFamily="34" charset="-122"/>
              </a:rPr>
              <a:t>01</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10" name="Title-1">
            <a:extLst>
              <a:ext uri="{FF2B5EF4-FFF2-40B4-BE49-F238E27FC236}">
                <a16:creationId xmlns:a16="http://schemas.microsoft.com/office/drawing/2014/main" id="{9BE2EC4E-C044-EAAE-19F9-62B3B929B2BD}"/>
              </a:ext>
            </a:extLst>
          </p:cNvPr>
          <p:cNvSpPr/>
          <p:nvPr/>
        </p:nvSpPr>
        <p:spPr>
          <a:xfrm>
            <a:off x="1254300" y="2313297"/>
            <a:ext cx="582319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400" b="1" dirty="0">
                <a:solidFill>
                  <a:schemeClr val="accent1"/>
                </a:solidFill>
                <a:sym typeface="Arial" panose="020B0604020202020204" pitchFamily="34" charset="0"/>
              </a:rPr>
              <a:t>简述</a:t>
            </a:r>
            <a:r>
              <a:rPr lang="en-US" altLang="zh-CN" sz="2400" b="1" dirty="0">
                <a:solidFill>
                  <a:schemeClr val="accent1"/>
                </a:solidFill>
                <a:sym typeface="Arial" panose="020B0604020202020204" pitchFamily="34" charset="0"/>
              </a:rPr>
              <a:t>FANUC 0i </a:t>
            </a:r>
            <a:r>
              <a:rPr lang="zh-CN" altLang="en-US" sz="2400" b="1" dirty="0">
                <a:solidFill>
                  <a:schemeClr val="accent1"/>
                </a:solidFill>
                <a:sym typeface="Arial" panose="020B0604020202020204" pitchFamily="34" charset="0"/>
              </a:rPr>
              <a:t>数控系统操作面板有哪些？</a:t>
            </a:r>
            <a:endParaRPr lang="en-US" altLang="zh-CN" sz="2400" b="1" dirty="0">
              <a:solidFill>
                <a:schemeClr val="accent1"/>
              </a:solidFill>
              <a:sym typeface="Arial" panose="020B0604020202020204" pitchFamily="34" charset="0"/>
            </a:endParaRPr>
          </a:p>
        </p:txBody>
      </p:sp>
      <p:sp>
        <p:nvSpPr>
          <p:cNvPr id="14" name="1">
            <a:extLst>
              <a:ext uri="{FF2B5EF4-FFF2-40B4-BE49-F238E27FC236}">
                <a16:creationId xmlns:a16="http://schemas.microsoft.com/office/drawing/2014/main" id="{54BA7A16-4FB9-2C99-D4E8-D2AB995C1953}"/>
              </a:ext>
            </a:extLst>
          </p:cNvPr>
          <p:cNvSpPr/>
          <p:nvPr/>
        </p:nvSpPr>
        <p:spPr bwMode="auto">
          <a:xfrm rot="5400000">
            <a:off x="539279" y="3531486"/>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6" name="Index-1">
            <a:extLst>
              <a:ext uri="{FF2B5EF4-FFF2-40B4-BE49-F238E27FC236}">
                <a16:creationId xmlns:a16="http://schemas.microsoft.com/office/drawing/2014/main" id="{D7ECFEEB-0404-31F4-4F75-CD790BD76CDA}"/>
              </a:ext>
            </a:extLst>
          </p:cNvPr>
          <p:cNvSpPr txBox="1"/>
          <p:nvPr/>
        </p:nvSpPr>
        <p:spPr>
          <a:xfrm>
            <a:off x="254302" y="3501801"/>
            <a:ext cx="5854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a:solidFill>
                  <a:schemeClr val="accent1"/>
                </a:solidFill>
                <a:latin typeface="Arial" panose="020B0604020202020204" pitchFamily="34" charset="0"/>
                <a:ea typeface="微软雅黑" panose="020B0503020204020204" pitchFamily="34" charset="-122"/>
              </a:rPr>
              <a:t>02</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17" name="Title-1">
            <a:extLst>
              <a:ext uri="{FF2B5EF4-FFF2-40B4-BE49-F238E27FC236}">
                <a16:creationId xmlns:a16="http://schemas.microsoft.com/office/drawing/2014/main" id="{2324D568-2890-A5C0-AA7E-9EE008C8F6A5}"/>
              </a:ext>
            </a:extLst>
          </p:cNvPr>
          <p:cNvSpPr/>
          <p:nvPr/>
        </p:nvSpPr>
        <p:spPr>
          <a:xfrm>
            <a:off x="1254299" y="3400216"/>
            <a:ext cx="4740100"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400" b="1" dirty="0">
                <a:solidFill>
                  <a:schemeClr val="accent1"/>
                </a:solidFill>
                <a:sym typeface="Arial" panose="020B0604020202020204" pitchFamily="34" charset="0"/>
              </a:rPr>
              <a:t>完成实训报告（如右表）</a:t>
            </a:r>
            <a:endParaRPr lang="en-US" altLang="zh-CN" sz="2400" b="1" dirty="0">
              <a:solidFill>
                <a:schemeClr val="accent1"/>
              </a:solidFill>
              <a:sym typeface="Arial" panose="020B0604020202020204" pitchFamily="34" charset="0"/>
            </a:endParaRPr>
          </a:p>
        </p:txBody>
      </p:sp>
      <p:graphicFrame>
        <p:nvGraphicFramePr>
          <p:cNvPr id="21" name="表格 20">
            <a:extLst>
              <a:ext uri="{FF2B5EF4-FFF2-40B4-BE49-F238E27FC236}">
                <a16:creationId xmlns:a16="http://schemas.microsoft.com/office/drawing/2014/main" id="{A7A76BD6-DDE8-8C74-3F1E-A0E8C36F51FD}"/>
              </a:ext>
            </a:extLst>
          </p:cNvPr>
          <p:cNvGraphicFramePr>
            <a:graphicFrameLocks noGrp="1"/>
          </p:cNvGraphicFramePr>
          <p:nvPr>
            <p:extLst>
              <p:ext uri="{D42A27DB-BD31-4B8C-83A1-F6EECF244321}">
                <p14:modId xmlns:p14="http://schemas.microsoft.com/office/powerpoint/2010/main" val="2133857562"/>
              </p:ext>
            </p:extLst>
          </p:nvPr>
        </p:nvGraphicFramePr>
        <p:xfrm>
          <a:off x="7040668" y="1635813"/>
          <a:ext cx="4889002" cy="4985385"/>
        </p:xfrm>
        <a:graphic>
          <a:graphicData uri="http://schemas.openxmlformats.org/drawingml/2006/table">
            <a:tbl>
              <a:tblPr>
                <a:tableStyleId>{5C22544A-7EE6-4342-B048-85BDC9FD1C3A}</a:tableStyleId>
              </a:tblPr>
              <a:tblGrid>
                <a:gridCol w="1222375">
                  <a:extLst>
                    <a:ext uri="{9D8B030D-6E8A-4147-A177-3AD203B41FA5}">
                      <a16:colId xmlns:a16="http://schemas.microsoft.com/office/drawing/2014/main" val="20000"/>
                    </a:ext>
                  </a:extLst>
                </a:gridCol>
                <a:gridCol w="1222209">
                  <a:extLst>
                    <a:ext uri="{9D8B030D-6E8A-4147-A177-3AD203B41FA5}">
                      <a16:colId xmlns:a16="http://schemas.microsoft.com/office/drawing/2014/main" val="20001"/>
                    </a:ext>
                  </a:extLst>
                </a:gridCol>
                <a:gridCol w="1222209">
                  <a:extLst>
                    <a:ext uri="{9D8B030D-6E8A-4147-A177-3AD203B41FA5}">
                      <a16:colId xmlns:a16="http://schemas.microsoft.com/office/drawing/2014/main" val="20002"/>
                    </a:ext>
                  </a:extLst>
                </a:gridCol>
                <a:gridCol w="1222209">
                  <a:extLst>
                    <a:ext uri="{9D8B030D-6E8A-4147-A177-3AD203B41FA5}">
                      <a16:colId xmlns:a16="http://schemas.microsoft.com/office/drawing/2014/main" val="20003"/>
                    </a:ext>
                  </a:extLst>
                </a:gridCol>
              </a:tblGrid>
              <a:tr h="283845">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a:effectLst/>
                        </a:rPr>
                        <a:t>实训项目</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a:effectLst/>
                        </a:rPr>
                        <a:t>日期</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09550">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a:effectLst/>
                        </a:rPr>
                        <a:t>实训地点</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a:effectLst/>
                        </a:rPr>
                        <a:t>指导教师</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106805">
                <a:tc gridSpan="4">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dirty="0">
                          <a:effectLst/>
                        </a:rPr>
                        <a:t>实训内容</a:t>
                      </a:r>
                      <a:endParaRPr lang="en-US" altLang="zh-CN" sz="1800" u="none" strike="noStrike" dirty="0">
                        <a:effectLst/>
                      </a:endParaRPr>
                    </a:p>
                    <a:p>
                      <a:pPr algn="l" fontAlgn="ctr"/>
                      <a:endParaRPr lang="en-US" altLang="zh-CN" sz="1800" u="none" strike="noStrike" dirty="0">
                        <a:effectLst/>
                      </a:endParaRPr>
                    </a:p>
                    <a:p>
                      <a:pPr algn="l" fontAlgn="ctr"/>
                      <a:endParaRPr lang="en-US" altLang="zh-CN" sz="1800" b="0" u="none" strike="noStrike" dirty="0">
                        <a:solidFill>
                          <a:srgbClr val="000000"/>
                        </a:solidFill>
                        <a:effectLst/>
                      </a:endParaRPr>
                    </a:p>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09550">
                <a:tc gridSpan="4">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dirty="0">
                          <a:effectLst/>
                        </a:rPr>
                        <a:t>说出功能键的含义</a:t>
                      </a:r>
                      <a:endParaRPr lang="en-US" altLang="zh-CN" sz="1800" u="none" strike="noStrike" dirty="0">
                        <a:effectLst/>
                      </a:endParaRPr>
                    </a:p>
                    <a:p>
                      <a:pPr algn="l" fontAlgn="ctr"/>
                      <a:endParaRPr lang="en-US" altLang="zh-CN" sz="1800" u="none" strike="noStrike" dirty="0">
                        <a:effectLst/>
                      </a:endParaRPr>
                    </a:p>
                    <a:p>
                      <a:pPr algn="l" fontAlgn="ctr"/>
                      <a:r>
                        <a:rPr lang="zh-CN" altLang="en-US" sz="1800" u="none" strike="noStrike" dirty="0">
                          <a:effectLst/>
                        </a:rPr>
                        <a:t>说出方式选择键的含义</a:t>
                      </a:r>
                      <a:endParaRPr lang="en-US" altLang="zh-CN" sz="1800" u="none" strike="noStrike" dirty="0">
                        <a:effectLst/>
                      </a:endParaRPr>
                    </a:p>
                    <a:p>
                      <a:pPr algn="l" fontAlgn="ctr"/>
                      <a:endParaRPr lang="en-US" altLang="zh-CN" sz="1800" u="none" strike="noStrike" dirty="0">
                        <a:effectLst/>
                      </a:endParaRPr>
                    </a:p>
                    <a:p>
                      <a:pPr algn="l" fontAlgn="ctr"/>
                      <a:r>
                        <a:rPr lang="zh-CN" altLang="en-US" sz="1800" u="none" strike="noStrike" dirty="0">
                          <a:effectLst/>
                        </a:rPr>
                        <a:t>说出程序功能键的含义</a:t>
                      </a:r>
                      <a:endParaRPr lang="en-US" altLang="zh-CN" sz="1800" u="none" strike="noStrike" dirty="0">
                        <a:effectLst/>
                      </a:endParaRPr>
                    </a:p>
                    <a:p>
                      <a:pPr algn="l" fontAlgn="ctr"/>
                      <a:endParaRPr lang="en-US" altLang="zh-CN" sz="1800" u="none" strike="noStrike" dirty="0">
                        <a:effectLst/>
                      </a:endParaRPr>
                    </a:p>
                    <a:p>
                      <a:pPr algn="l" fontAlgn="ctr"/>
                      <a:endParaRPr lang="en-US" altLang="zh-CN" sz="1800" b="0" u="none" strike="noStrike" dirty="0">
                        <a:solidFill>
                          <a:srgbClr val="000000"/>
                        </a:solidFill>
                        <a:effectLst/>
                      </a:endParaRPr>
                    </a:p>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r h="209550">
                <a:tc gridSpan="4">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dirty="0">
                          <a:effectLst/>
                        </a:rPr>
                        <a:t>实训的体会和小结</a:t>
                      </a:r>
                      <a:endParaRPr lang="en-US" altLang="zh-CN" sz="1800" u="none" strike="noStrike" dirty="0">
                        <a:effectLst/>
                      </a:endParaRPr>
                    </a:p>
                    <a:p>
                      <a:pPr algn="l" fontAlgn="ctr"/>
                      <a:endParaRPr lang="en-US" altLang="zh-CN" sz="1800" u="none" strike="noStrike" dirty="0">
                        <a:effectLst/>
                      </a:endParaRPr>
                    </a:p>
                    <a:p>
                      <a:pPr algn="l" fontAlgn="ctr"/>
                      <a:endParaRPr lang="en-US" altLang="zh-CN" sz="1800" b="0" u="none" strike="noStrike" dirty="0">
                        <a:solidFill>
                          <a:srgbClr val="000000"/>
                        </a:solidFill>
                        <a:effectLst/>
                      </a:endParaRPr>
                    </a:p>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25" name="图片 24">
            <a:extLst>
              <a:ext uri="{FF2B5EF4-FFF2-40B4-BE49-F238E27FC236}">
                <a16:creationId xmlns:a16="http://schemas.microsoft.com/office/drawing/2014/main" id="{BF50ED10-8068-0AE5-4B25-0BA4A925B22C}"/>
              </a:ext>
            </a:extLst>
          </p:cNvPr>
          <p:cNvPicPr>
            <a:picLocks noChangeAspect="1"/>
          </p:cNvPicPr>
          <p:nvPr/>
        </p:nvPicPr>
        <p:blipFill>
          <a:blip r:embed="rId3"/>
          <a:stretch>
            <a:fillRect/>
          </a:stretch>
        </p:blipFill>
        <p:spPr>
          <a:xfrm>
            <a:off x="8967470" y="3338359"/>
            <a:ext cx="2241612" cy="374494"/>
          </a:xfrm>
          <a:prstGeom prst="rect">
            <a:avLst/>
          </a:prstGeom>
        </p:spPr>
      </p:pic>
      <p:pic>
        <p:nvPicPr>
          <p:cNvPr id="27" name="图片 26">
            <a:extLst>
              <a:ext uri="{FF2B5EF4-FFF2-40B4-BE49-F238E27FC236}">
                <a16:creationId xmlns:a16="http://schemas.microsoft.com/office/drawing/2014/main" id="{BFEF7122-2A8D-0149-F7E9-14BE7C4B662F}"/>
              </a:ext>
            </a:extLst>
          </p:cNvPr>
          <p:cNvPicPr>
            <a:picLocks noChangeAspect="1"/>
          </p:cNvPicPr>
          <p:nvPr/>
        </p:nvPicPr>
        <p:blipFill>
          <a:blip r:embed="rId4"/>
          <a:stretch>
            <a:fillRect/>
          </a:stretch>
        </p:blipFill>
        <p:spPr>
          <a:xfrm>
            <a:off x="9353194" y="3823106"/>
            <a:ext cx="2241612" cy="405573"/>
          </a:xfrm>
          <a:prstGeom prst="rect">
            <a:avLst/>
          </a:prstGeom>
        </p:spPr>
      </p:pic>
      <p:pic>
        <p:nvPicPr>
          <p:cNvPr id="30" name="图片 29">
            <a:extLst>
              <a:ext uri="{FF2B5EF4-FFF2-40B4-BE49-F238E27FC236}">
                <a16:creationId xmlns:a16="http://schemas.microsoft.com/office/drawing/2014/main" id="{2C14B7BE-3757-F033-161B-E076DCD7043F}"/>
              </a:ext>
            </a:extLst>
          </p:cNvPr>
          <p:cNvPicPr>
            <a:picLocks noChangeAspect="1"/>
          </p:cNvPicPr>
          <p:nvPr/>
        </p:nvPicPr>
        <p:blipFill>
          <a:blip r:embed="rId5"/>
          <a:stretch>
            <a:fillRect/>
          </a:stretch>
        </p:blipFill>
        <p:spPr>
          <a:xfrm flipV="1">
            <a:off x="9353194" y="4338932"/>
            <a:ext cx="1250592" cy="412894"/>
          </a:xfrm>
          <a:prstGeom prst="rect">
            <a:avLst/>
          </a:prstGeom>
        </p:spPr>
      </p:pic>
    </p:spTree>
    <p:extLst>
      <p:ext uri="{BB962C8B-B14F-4D97-AF65-F5344CB8AC3E}">
        <p14:creationId xmlns:p14="http://schemas.microsoft.com/office/powerpoint/2010/main" val="2415781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96459" y="2948869"/>
            <a:ext cx="5419185" cy="480131"/>
          </a:xfrm>
        </p:spPr>
        <p:txBody>
          <a:bodyPr>
            <a:spAutoFit/>
          </a:bodyPr>
          <a:lstStyle/>
          <a:p>
            <a:r>
              <a:rPr lang="zh-CN" altLang="en-US" sz="2800" dirty="0">
                <a:latin typeface="+mn-lt"/>
                <a:ea typeface="+mn-ea"/>
                <a:cs typeface="+mn-ea"/>
                <a:sym typeface="+mn-lt"/>
              </a:rPr>
              <a:t>数控车床基本操作训练</a:t>
            </a:r>
          </a:p>
        </p:txBody>
      </p:sp>
      <p:sp>
        <p:nvSpPr>
          <p:cNvPr id="6" name="文本占位符 5"/>
          <p:cNvSpPr>
            <a:spLocks noGrp="1"/>
          </p:cNvSpPr>
          <p:nvPr>
            <p:ph type="body" idx="1"/>
          </p:nvPr>
        </p:nvSpPr>
        <p:spPr>
          <a:xfrm>
            <a:off x="2196459" y="3593749"/>
            <a:ext cx="6529529" cy="2796407"/>
          </a:xfrm>
        </p:spPr>
        <p:txBody>
          <a:bodyPr wrap="square">
            <a:spAutoFit/>
          </a:bodyPr>
          <a:lstStyle/>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2.1 </a:t>
            </a:r>
            <a:r>
              <a:rPr lang="zh-CN" altLang="en-US" sz="2400" b="1" dirty="0">
                <a:solidFill>
                  <a:schemeClr val="bg1">
                    <a:lumMod val="75000"/>
                  </a:schemeClr>
                </a:solidFill>
                <a:cs typeface="+mn-ea"/>
                <a:sym typeface="+mn-lt"/>
              </a:rPr>
              <a:t>数控车床认知</a:t>
            </a:r>
            <a:endParaRPr lang="en-US" altLang="zh-CN" sz="2400" b="1" dirty="0">
              <a:solidFill>
                <a:schemeClr val="bg1">
                  <a:lumMod val="75000"/>
                </a:schemeClr>
              </a:solidFill>
              <a:cs typeface="+mn-ea"/>
              <a:sym typeface="+mn-lt"/>
            </a:endParaRPr>
          </a:p>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2.2 FANUC 0i </a:t>
            </a:r>
            <a:r>
              <a:rPr lang="zh-CN" altLang="en-US" sz="2400" b="1" dirty="0">
                <a:solidFill>
                  <a:schemeClr val="bg1">
                    <a:lumMod val="75000"/>
                  </a:schemeClr>
                </a:solidFill>
                <a:cs typeface="+mn-ea"/>
                <a:sym typeface="+mn-lt"/>
              </a:rPr>
              <a:t>数控车床操作面板认知</a:t>
            </a:r>
            <a:endParaRPr lang="en-US" altLang="zh-CN" sz="2400" b="1" dirty="0">
              <a:solidFill>
                <a:schemeClr val="bg1">
                  <a:lumMod val="75000"/>
                </a:schemeClr>
              </a:solidFill>
              <a:cs typeface="+mn-ea"/>
              <a:sym typeface="+mn-lt"/>
            </a:endParaRPr>
          </a:p>
          <a:p>
            <a:pPr lvl="0"/>
            <a:r>
              <a:rPr lang="zh-CN" altLang="en-US" sz="2400" b="1" dirty="0">
                <a:solidFill>
                  <a:srgbClr val="FF0000"/>
                </a:solidFill>
                <a:cs typeface="+mn-ea"/>
                <a:sym typeface="+mn-lt"/>
              </a:rPr>
              <a:t>任务</a:t>
            </a:r>
            <a:r>
              <a:rPr lang="en-US" altLang="zh-CN" sz="2400" b="1" dirty="0">
                <a:solidFill>
                  <a:srgbClr val="FF0000"/>
                </a:solidFill>
                <a:cs typeface="+mn-ea"/>
                <a:sym typeface="+mn-lt"/>
              </a:rPr>
              <a:t>2.3 </a:t>
            </a:r>
            <a:r>
              <a:rPr lang="zh-CN" altLang="en-US" sz="2400" b="1" dirty="0">
                <a:solidFill>
                  <a:srgbClr val="FF0000"/>
                </a:solidFill>
                <a:cs typeface="+mn-ea"/>
                <a:sym typeface="+mn-lt"/>
              </a:rPr>
              <a:t>华中数控车床操作面板认知</a:t>
            </a:r>
            <a:endParaRPr lang="en-US" altLang="zh-CN" sz="2400" b="1" dirty="0">
              <a:solidFill>
                <a:srgbClr val="FF0000"/>
              </a:solidFill>
              <a:cs typeface="+mn-ea"/>
              <a:sym typeface="+mn-lt"/>
            </a:endParaRPr>
          </a:p>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2.4 FANUC 0i </a:t>
            </a:r>
            <a:r>
              <a:rPr lang="zh-CN" altLang="en-US" sz="2400" b="1" dirty="0">
                <a:solidFill>
                  <a:schemeClr val="bg1">
                    <a:lumMod val="75000"/>
                  </a:schemeClr>
                </a:solidFill>
                <a:cs typeface="+mn-ea"/>
                <a:sym typeface="+mn-lt"/>
              </a:rPr>
              <a:t>数控车床基本操作</a:t>
            </a:r>
            <a:endParaRPr lang="en-US" altLang="zh-CN" sz="2400" b="1" dirty="0">
              <a:solidFill>
                <a:schemeClr val="bg1">
                  <a:lumMod val="75000"/>
                </a:schemeClr>
              </a:solidFill>
              <a:cs typeface="+mn-ea"/>
              <a:sym typeface="+mn-lt"/>
            </a:endParaRPr>
          </a:p>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2.5 </a:t>
            </a:r>
            <a:r>
              <a:rPr lang="zh-CN" altLang="en-US" sz="2400" b="1" dirty="0">
                <a:solidFill>
                  <a:schemeClr val="bg1">
                    <a:lumMod val="75000"/>
                  </a:schemeClr>
                </a:solidFill>
                <a:cs typeface="+mn-ea"/>
                <a:sym typeface="+mn-lt"/>
              </a:rPr>
              <a:t>华中</a:t>
            </a:r>
            <a:r>
              <a:rPr lang="en-US" altLang="zh-CN" sz="2400" b="1" dirty="0">
                <a:solidFill>
                  <a:schemeClr val="bg1">
                    <a:lumMod val="75000"/>
                  </a:schemeClr>
                </a:solidFill>
                <a:cs typeface="+mn-ea"/>
                <a:sym typeface="+mn-lt"/>
              </a:rPr>
              <a:t>HNC-210A </a:t>
            </a:r>
            <a:r>
              <a:rPr lang="zh-CN" altLang="en-US" sz="2400" b="1" dirty="0">
                <a:solidFill>
                  <a:schemeClr val="bg1">
                    <a:lumMod val="75000"/>
                  </a:schemeClr>
                </a:solidFill>
                <a:cs typeface="+mn-ea"/>
                <a:sym typeface="+mn-lt"/>
              </a:rPr>
              <a:t>系统数控车床基本操作</a:t>
            </a: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2</a:t>
            </a:r>
          </a:p>
        </p:txBody>
      </p:sp>
    </p:spTree>
    <p:extLst>
      <p:ext uri="{BB962C8B-B14F-4D97-AF65-F5344CB8AC3E}">
        <p14:creationId xmlns:p14="http://schemas.microsoft.com/office/powerpoint/2010/main" val="8527563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B54B0E26-1BAE-45D1-92FA-FBC5198E9CAF}"/>
              </a:ext>
            </a:extLst>
          </p:cNvPr>
          <p:cNvSpPr/>
          <p:nvPr/>
        </p:nvSpPr>
        <p:spPr>
          <a:xfrm>
            <a:off x="1280755" y="2134899"/>
            <a:ext cx="6120000" cy="984885"/>
          </a:xfrm>
          <a:prstGeom prst="roundRect">
            <a:avLst>
              <a:gd name="adj" fmla="val 40000"/>
            </a:avLst>
          </a:prstGeom>
          <a:solidFill>
            <a:schemeClr val="bg1"/>
          </a:solidFill>
          <a:ln>
            <a:noFill/>
          </a:ln>
          <a:effectLst>
            <a:outerShdw blurRad="254000" dist="127000" algn="ctr" rotWithShape="0">
              <a:schemeClr val="bg2">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solidFill>
                  <a:srgbClr val="00B0F0"/>
                </a:solidFill>
                <a:latin typeface="+mj-ea"/>
                <a:ea typeface="+mj-ea"/>
              </a:rPr>
              <a:t>      菜单命令条</a:t>
            </a:r>
            <a:endParaRPr kumimoji="1" lang="en-US" altLang="zh-CN" sz="2800" b="1" dirty="0">
              <a:solidFill>
                <a:srgbClr val="00B0F0"/>
              </a:solidFill>
              <a:latin typeface="+mj-ea"/>
              <a:ea typeface="+mj-ea"/>
            </a:endParaRPr>
          </a:p>
        </p:txBody>
      </p:sp>
      <p:sp>
        <p:nvSpPr>
          <p:cNvPr id="11" name="矩形: 对角圆角 10">
            <a:extLst>
              <a:ext uri="{FF2B5EF4-FFF2-40B4-BE49-F238E27FC236}">
                <a16:creationId xmlns:a16="http://schemas.microsoft.com/office/drawing/2014/main" id="{EC142E95-AE80-4E21-BD0B-7762E7DAD9BA}"/>
              </a:ext>
            </a:extLst>
          </p:cNvPr>
          <p:cNvSpPr/>
          <p:nvPr/>
        </p:nvSpPr>
        <p:spPr>
          <a:xfrm flipH="1">
            <a:off x="708400" y="2134899"/>
            <a:ext cx="1344539" cy="998351"/>
          </a:xfrm>
          <a:prstGeom prst="round2DiagRect">
            <a:avLst>
              <a:gd name="adj1" fmla="val 40000"/>
              <a:gd name="adj2" fmla="val 0"/>
            </a:avLst>
          </a:prstGeom>
          <a:gradFill flip="none" rotWithShape="1">
            <a:gsLst>
              <a:gs pos="100000">
                <a:srgbClr val="00B0F0"/>
              </a:gs>
              <a:gs pos="18000">
                <a:srgbClr val="ADD5ED"/>
              </a:gs>
            </a:gsLst>
            <a:lin ang="5400000" scaled="1"/>
            <a:tileRect/>
          </a:gradFill>
          <a:ln>
            <a:noFill/>
          </a:ln>
          <a:effectLst>
            <a:outerShdw blurRad="254000" dist="127000" algn="ctr"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Arial" panose="020B0604020202020204" pitchFamily="34" charset="0"/>
                <a:ea typeface="微软雅黑" panose="020B0503020204020204" pitchFamily="34" charset="-122"/>
              </a:rPr>
              <a:t>二</a:t>
            </a:r>
            <a:r>
              <a:rPr lang="en-US" altLang="zh-CN" sz="3200" dirty="0">
                <a:latin typeface="Arial" panose="020B0604020202020204" pitchFamily="34" charset="0"/>
                <a:ea typeface="微软雅黑" panose="020B0503020204020204" pitchFamily="34" charset="-122"/>
              </a:rPr>
              <a:t>.</a:t>
            </a:r>
            <a:endParaRPr lang="zh-CN" altLang="en-US" sz="3200" dirty="0">
              <a:latin typeface="Arial" panose="020B0604020202020204" pitchFamily="34" charset="0"/>
              <a:ea typeface="微软雅黑" panose="020B0503020204020204" pitchFamily="34" charset="-122"/>
            </a:endParaRPr>
          </a:p>
        </p:txBody>
      </p:sp>
      <p:sp>
        <p:nvSpPr>
          <p:cNvPr id="24" name="矩形: 圆角 23">
            <a:extLst>
              <a:ext uri="{FF2B5EF4-FFF2-40B4-BE49-F238E27FC236}">
                <a16:creationId xmlns:a16="http://schemas.microsoft.com/office/drawing/2014/main" id="{D00715E0-9ADE-406F-B6D5-C0AE91B58F0E}"/>
              </a:ext>
            </a:extLst>
          </p:cNvPr>
          <p:cNvSpPr/>
          <p:nvPr/>
        </p:nvSpPr>
        <p:spPr>
          <a:xfrm>
            <a:off x="3784156" y="790905"/>
            <a:ext cx="6120000" cy="984885"/>
          </a:xfrm>
          <a:prstGeom prst="roundRect">
            <a:avLst>
              <a:gd name="adj" fmla="val 40000"/>
            </a:avLst>
          </a:prstGeom>
          <a:solidFill>
            <a:schemeClr val="bg1"/>
          </a:solidFill>
          <a:ln>
            <a:noFill/>
          </a:ln>
          <a:effectLst>
            <a:outerShdw blurRad="254000" dist="127000" algn="ctr" rotWithShape="0">
              <a:schemeClr val="bg2">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b="1" dirty="0">
                <a:solidFill>
                  <a:srgbClr val="00B0F0"/>
                </a:solidFill>
                <a:latin typeface="+mj-ea"/>
                <a:ea typeface="+mj-ea"/>
              </a:rPr>
              <a:t>MDI</a:t>
            </a:r>
            <a:r>
              <a:rPr kumimoji="1" lang="zh-CN" altLang="en-US" sz="2800" b="1" dirty="0">
                <a:solidFill>
                  <a:srgbClr val="00B0F0"/>
                </a:solidFill>
                <a:latin typeface="+mj-ea"/>
                <a:ea typeface="+mj-ea"/>
              </a:rPr>
              <a:t>键盘各键含义与作用</a:t>
            </a:r>
            <a:endParaRPr kumimoji="1" lang="en-US" altLang="zh-CN" sz="2800" b="1" dirty="0">
              <a:solidFill>
                <a:srgbClr val="00B0F0"/>
              </a:solidFill>
              <a:latin typeface="+mj-ea"/>
              <a:ea typeface="+mj-ea"/>
            </a:endParaRPr>
          </a:p>
        </p:txBody>
      </p:sp>
      <p:sp>
        <p:nvSpPr>
          <p:cNvPr id="25" name="矩形: 对角圆角 24">
            <a:extLst>
              <a:ext uri="{FF2B5EF4-FFF2-40B4-BE49-F238E27FC236}">
                <a16:creationId xmlns:a16="http://schemas.microsoft.com/office/drawing/2014/main" id="{8D35B8CD-2CD2-4E0F-9B48-527AB4463664}"/>
              </a:ext>
            </a:extLst>
          </p:cNvPr>
          <p:cNvSpPr/>
          <p:nvPr/>
        </p:nvSpPr>
        <p:spPr>
          <a:xfrm flipH="1">
            <a:off x="3211800" y="790905"/>
            <a:ext cx="1344539" cy="998351"/>
          </a:xfrm>
          <a:prstGeom prst="round2DiagRect">
            <a:avLst>
              <a:gd name="adj1" fmla="val 40000"/>
              <a:gd name="adj2" fmla="val 0"/>
            </a:avLst>
          </a:prstGeom>
          <a:gradFill flip="none" rotWithShape="1">
            <a:gsLst>
              <a:gs pos="100000">
                <a:srgbClr val="00B0F0"/>
              </a:gs>
              <a:gs pos="18000">
                <a:srgbClr val="ADD5ED"/>
              </a:gs>
            </a:gsLst>
            <a:lin ang="5400000" scaled="1"/>
            <a:tileRect/>
          </a:gradFill>
          <a:ln>
            <a:noFill/>
          </a:ln>
          <a:effectLst>
            <a:outerShdw blurRad="254000" dist="127000" algn="ctr"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Arial" panose="020B0604020202020204" pitchFamily="34" charset="0"/>
                <a:ea typeface="微软雅黑" panose="020B0503020204020204" pitchFamily="34" charset="-122"/>
              </a:rPr>
              <a:t>一</a:t>
            </a:r>
            <a:r>
              <a:rPr lang="en-US" altLang="zh-CN" sz="3200" dirty="0">
                <a:latin typeface="Arial" panose="020B0604020202020204" pitchFamily="34" charset="0"/>
                <a:ea typeface="微软雅黑" panose="020B0503020204020204" pitchFamily="34" charset="-122"/>
              </a:rPr>
              <a:t>.</a:t>
            </a:r>
            <a:endParaRPr lang="zh-CN" altLang="en-US" sz="3200" dirty="0">
              <a:latin typeface="Arial" panose="020B0604020202020204" pitchFamily="34" charset="0"/>
              <a:ea typeface="微软雅黑" panose="020B0503020204020204" pitchFamily="34" charset="-122"/>
            </a:endParaRPr>
          </a:p>
        </p:txBody>
      </p:sp>
      <p:sp>
        <p:nvSpPr>
          <p:cNvPr id="27" name="矩形: 圆角 26">
            <a:extLst>
              <a:ext uri="{FF2B5EF4-FFF2-40B4-BE49-F238E27FC236}">
                <a16:creationId xmlns:a16="http://schemas.microsoft.com/office/drawing/2014/main" id="{27A5F708-0A18-4012-B84D-3B02BDE9BF62}"/>
              </a:ext>
            </a:extLst>
          </p:cNvPr>
          <p:cNvSpPr/>
          <p:nvPr/>
        </p:nvSpPr>
        <p:spPr>
          <a:xfrm>
            <a:off x="3784156" y="3478893"/>
            <a:ext cx="6120000" cy="984885"/>
          </a:xfrm>
          <a:prstGeom prst="roundRect">
            <a:avLst>
              <a:gd name="adj" fmla="val 40000"/>
            </a:avLst>
          </a:prstGeom>
          <a:solidFill>
            <a:schemeClr val="bg1"/>
          </a:solidFill>
          <a:ln>
            <a:noFill/>
          </a:ln>
          <a:effectLst>
            <a:outerShdw blurRad="254000" dist="127000" algn="ctr" rotWithShape="0">
              <a:schemeClr val="bg2">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solidFill>
                  <a:srgbClr val="00B0F0"/>
                </a:solidFill>
                <a:latin typeface="+mj-ea"/>
                <a:ea typeface="+mj-ea"/>
              </a:rPr>
              <a:t>快捷键</a:t>
            </a:r>
            <a:endParaRPr kumimoji="1" lang="en-US" altLang="zh-CN" sz="2800" dirty="0">
              <a:solidFill>
                <a:schemeClr val="tx1"/>
              </a:solidFill>
              <a:latin typeface="Arial" panose="020B0604020202020204" pitchFamily="34" charset="0"/>
              <a:ea typeface="微软雅黑" panose="020B0503020204020204" pitchFamily="34" charset="-122"/>
            </a:endParaRPr>
          </a:p>
        </p:txBody>
      </p:sp>
      <p:sp>
        <p:nvSpPr>
          <p:cNvPr id="28" name="矩形: 对角圆角 27">
            <a:extLst>
              <a:ext uri="{FF2B5EF4-FFF2-40B4-BE49-F238E27FC236}">
                <a16:creationId xmlns:a16="http://schemas.microsoft.com/office/drawing/2014/main" id="{CB1061D6-0EC8-4967-BC14-9A514A4C94B7}"/>
              </a:ext>
            </a:extLst>
          </p:cNvPr>
          <p:cNvSpPr/>
          <p:nvPr/>
        </p:nvSpPr>
        <p:spPr>
          <a:xfrm flipH="1">
            <a:off x="3211800" y="3478893"/>
            <a:ext cx="1344539" cy="998351"/>
          </a:xfrm>
          <a:prstGeom prst="round2DiagRect">
            <a:avLst>
              <a:gd name="adj1" fmla="val 40000"/>
              <a:gd name="adj2" fmla="val 0"/>
            </a:avLst>
          </a:prstGeom>
          <a:gradFill flip="none" rotWithShape="1">
            <a:gsLst>
              <a:gs pos="100000">
                <a:srgbClr val="00B0F0"/>
              </a:gs>
              <a:gs pos="18000">
                <a:srgbClr val="ADD5ED"/>
              </a:gs>
            </a:gsLst>
            <a:lin ang="8100000" scaled="1"/>
            <a:tileRect/>
          </a:gradFill>
          <a:ln>
            <a:noFill/>
          </a:ln>
          <a:effectLst>
            <a:outerShdw blurRad="254000" dist="127000" algn="ctr"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Arial" panose="020B0604020202020204" pitchFamily="34" charset="0"/>
                <a:ea typeface="微软雅黑" panose="020B0503020204020204" pitchFamily="34" charset="-122"/>
              </a:rPr>
              <a:t>三</a:t>
            </a:r>
            <a:r>
              <a:rPr lang="en-US" altLang="zh-CN" sz="3200" dirty="0">
                <a:latin typeface="Arial" panose="020B0604020202020204" pitchFamily="34" charset="0"/>
                <a:ea typeface="微软雅黑" panose="020B0503020204020204" pitchFamily="34" charset="-122"/>
              </a:rPr>
              <a:t>.</a:t>
            </a:r>
            <a:endParaRPr lang="zh-CN" altLang="en-US" sz="3200" dirty="0">
              <a:latin typeface="Arial" panose="020B0604020202020204" pitchFamily="34" charset="0"/>
              <a:ea typeface="微软雅黑" panose="020B0503020204020204" pitchFamily="34" charset="-122"/>
            </a:endParaRPr>
          </a:p>
        </p:txBody>
      </p:sp>
      <p:sp>
        <p:nvSpPr>
          <p:cNvPr id="29" name="矩形 28">
            <a:extLst>
              <a:ext uri="{FF2B5EF4-FFF2-40B4-BE49-F238E27FC236}">
                <a16:creationId xmlns:a16="http://schemas.microsoft.com/office/drawing/2014/main" id="{DCBCB0EC-2F85-D947-BFB7-8AEF9D23005F}"/>
              </a:ext>
            </a:extLst>
          </p:cNvPr>
          <p:cNvSpPr/>
          <p:nvPr/>
        </p:nvSpPr>
        <p:spPr>
          <a:xfrm rot="5400000">
            <a:off x="9306000" y="2476617"/>
            <a:ext cx="3593408" cy="19389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7200" b="1" dirty="0">
                <a:solidFill>
                  <a:srgbClr val="ADD5ED"/>
                </a:solidFill>
                <a:latin typeface="Arial" panose="020B0604020202020204" pitchFamily="34" charset="0"/>
                <a:ea typeface="微软雅黑" panose="020B0503020204020204" pitchFamily="34" charset="-122"/>
              </a:rPr>
              <a:t>目录</a:t>
            </a:r>
            <a:endParaRPr kumimoji="1" lang="en-US" altLang="zh-CN" sz="7200" b="1" dirty="0">
              <a:solidFill>
                <a:srgbClr val="ADD5ED"/>
              </a:solidFill>
              <a:latin typeface="Arial" panose="020B0604020202020204" pitchFamily="34" charset="0"/>
              <a:ea typeface="微软雅黑" panose="020B0503020204020204" pitchFamily="34" charset="-122"/>
            </a:endParaRPr>
          </a:p>
          <a:p>
            <a:r>
              <a:rPr kumimoji="1" lang="en-US" altLang="zh-CN" sz="4800" b="1" i="1" dirty="0">
                <a:solidFill>
                  <a:srgbClr val="ADD5ED"/>
                </a:solidFill>
                <a:latin typeface="Arial" panose="020B0604020202020204" pitchFamily="34" charset="0"/>
                <a:ea typeface="微软雅黑" panose="020B0503020204020204" pitchFamily="34" charset="-122"/>
              </a:rPr>
              <a:t>CONTENTS</a:t>
            </a:r>
          </a:p>
        </p:txBody>
      </p:sp>
      <p:sp>
        <p:nvSpPr>
          <p:cNvPr id="15" name="矩形: 圆角 14">
            <a:extLst>
              <a:ext uri="{FF2B5EF4-FFF2-40B4-BE49-F238E27FC236}">
                <a16:creationId xmlns:a16="http://schemas.microsoft.com/office/drawing/2014/main" id="{487E743A-3F83-46AC-9E3F-A8A8B30766FA}"/>
              </a:ext>
            </a:extLst>
          </p:cNvPr>
          <p:cNvSpPr/>
          <p:nvPr/>
        </p:nvSpPr>
        <p:spPr>
          <a:xfrm>
            <a:off x="1314237" y="4822886"/>
            <a:ext cx="6120000" cy="984885"/>
          </a:xfrm>
          <a:prstGeom prst="roundRect">
            <a:avLst>
              <a:gd name="adj" fmla="val 40000"/>
            </a:avLst>
          </a:prstGeom>
          <a:solidFill>
            <a:schemeClr val="bg1"/>
          </a:solidFill>
          <a:ln>
            <a:noFill/>
          </a:ln>
          <a:effectLst>
            <a:outerShdw blurRad="254000" dist="127000" algn="ctr" rotWithShape="0">
              <a:schemeClr val="bg2">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solidFill>
                  <a:srgbClr val="00B0F0"/>
                </a:solidFill>
                <a:latin typeface="Arial" panose="020B0604020202020204" pitchFamily="34" charset="0"/>
                <a:ea typeface="微软雅黑" panose="020B0503020204020204" pitchFamily="34" charset="-122"/>
              </a:rPr>
              <a:t>车床操作键</a:t>
            </a:r>
            <a:endParaRPr kumimoji="1" lang="en-US" altLang="zh-CN" sz="2800" b="1" dirty="0">
              <a:solidFill>
                <a:srgbClr val="00B0F0"/>
              </a:solidFill>
              <a:latin typeface="Arial" panose="020B0604020202020204" pitchFamily="34" charset="0"/>
              <a:ea typeface="微软雅黑" panose="020B0503020204020204" pitchFamily="34" charset="-122"/>
            </a:endParaRPr>
          </a:p>
        </p:txBody>
      </p:sp>
      <p:sp>
        <p:nvSpPr>
          <p:cNvPr id="16" name="矩形: 对角圆角 15">
            <a:extLst>
              <a:ext uri="{FF2B5EF4-FFF2-40B4-BE49-F238E27FC236}">
                <a16:creationId xmlns:a16="http://schemas.microsoft.com/office/drawing/2014/main" id="{AD28FFD4-E1A0-40F4-AA2E-579E34AD818A}"/>
              </a:ext>
            </a:extLst>
          </p:cNvPr>
          <p:cNvSpPr/>
          <p:nvPr/>
        </p:nvSpPr>
        <p:spPr>
          <a:xfrm flipH="1">
            <a:off x="741881" y="4822886"/>
            <a:ext cx="1344539" cy="998351"/>
          </a:xfrm>
          <a:prstGeom prst="round2DiagRect">
            <a:avLst>
              <a:gd name="adj1" fmla="val 40000"/>
              <a:gd name="adj2" fmla="val 0"/>
            </a:avLst>
          </a:prstGeom>
          <a:gradFill flip="none" rotWithShape="1">
            <a:gsLst>
              <a:gs pos="100000">
                <a:srgbClr val="00B0F0"/>
              </a:gs>
              <a:gs pos="18000">
                <a:srgbClr val="ADD5ED"/>
              </a:gs>
            </a:gsLst>
            <a:lin ang="5400000" scaled="1"/>
            <a:tileRect/>
          </a:gradFill>
          <a:ln>
            <a:noFill/>
          </a:ln>
          <a:effectLst>
            <a:outerShdw blurRad="254000" dist="127000" algn="ctr"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Arial" panose="020B0604020202020204" pitchFamily="34" charset="0"/>
                <a:ea typeface="微软雅黑" panose="020B0503020204020204" pitchFamily="34" charset="-122"/>
              </a:rPr>
              <a:t>四</a:t>
            </a:r>
            <a:r>
              <a:rPr lang="en-US" altLang="zh-CN" sz="3200" dirty="0">
                <a:latin typeface="Arial" panose="020B0604020202020204" pitchFamily="34" charset="0"/>
                <a:ea typeface="微软雅黑" panose="020B0503020204020204" pitchFamily="34" charset="-122"/>
              </a:rPr>
              <a:t>.</a:t>
            </a:r>
            <a:endParaRPr lang="zh-CN" altLang="en-US" sz="3200" dirty="0">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2617562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1">
            <a:extLst>
              <a:ext uri="{FF2B5EF4-FFF2-40B4-BE49-F238E27FC236}">
                <a16:creationId xmlns:a16="http://schemas.microsoft.com/office/drawing/2014/main" id="{A87934D7-15AC-8125-604F-112823A0AA7B}"/>
              </a:ext>
            </a:extLst>
          </p:cNvPr>
          <p:cNvSpPr txBox="1"/>
          <p:nvPr/>
        </p:nvSpPr>
        <p:spPr>
          <a:xfrm>
            <a:off x="3255657" y="266790"/>
            <a:ext cx="5904206" cy="53357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2.3 </a:t>
            </a:r>
            <a:r>
              <a:rPr lang="zh-CN" altLang="en-US" sz="2800" dirty="0">
                <a:latin typeface="+mj-ea"/>
                <a:cs typeface="+mn-ea"/>
                <a:sym typeface="+mn-lt"/>
              </a:rPr>
              <a:t>华中数控车床操作面板认知</a:t>
            </a:r>
          </a:p>
        </p:txBody>
      </p:sp>
      <p:sp>
        <p:nvSpPr>
          <p:cNvPr id="6" name="标题 3">
            <a:extLst>
              <a:ext uri="{FF2B5EF4-FFF2-40B4-BE49-F238E27FC236}">
                <a16:creationId xmlns:a16="http://schemas.microsoft.com/office/drawing/2014/main" id="{61EBA3CB-FD35-3DC2-870A-909102CB65B4}"/>
              </a:ext>
            </a:extLst>
          </p:cNvPr>
          <p:cNvSpPr txBox="1">
            <a:spLocks/>
          </p:cNvSpPr>
          <p:nvPr/>
        </p:nvSpPr>
        <p:spPr>
          <a:xfrm>
            <a:off x="649621" y="1275477"/>
            <a:ext cx="5141579" cy="40188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sz="2000" dirty="0">
                <a:solidFill>
                  <a:schemeClr val="accent1"/>
                </a:solidFill>
                <a:latin typeface="Arial" panose="020B0604020202020204" pitchFamily="34" charset="0"/>
                <a:ea typeface="微软雅黑" panose="020B0503020204020204" pitchFamily="34" charset="-122"/>
              </a:rPr>
              <a:t>华中数控简介</a:t>
            </a:r>
          </a:p>
        </p:txBody>
      </p:sp>
      <p:sp>
        <p:nvSpPr>
          <p:cNvPr id="15" name="文本框 14">
            <a:extLst>
              <a:ext uri="{FF2B5EF4-FFF2-40B4-BE49-F238E27FC236}">
                <a16:creationId xmlns:a16="http://schemas.microsoft.com/office/drawing/2014/main" id="{EC478094-CB6B-DCAE-990D-D04998121494}"/>
              </a:ext>
            </a:extLst>
          </p:cNvPr>
          <p:cNvSpPr txBox="1"/>
          <p:nvPr/>
        </p:nvSpPr>
        <p:spPr>
          <a:xfrm>
            <a:off x="649621" y="1745831"/>
            <a:ext cx="8119910" cy="4017895"/>
          </a:xfrm>
          <a:prstGeom prst="rect">
            <a:avLst/>
          </a:prstGeom>
          <a:noFill/>
        </p:spPr>
        <p:txBody>
          <a:bodyPr wrap="square">
            <a:spAutoFit/>
          </a:bodyPr>
          <a:lstStyle/>
          <a:p>
            <a:pPr algn="just">
              <a:lnSpc>
                <a:spcPct val="130000"/>
              </a:lnSpc>
              <a:spcBef>
                <a:spcPts val="0"/>
              </a:spcBef>
              <a:buClr>
                <a:srgbClr val="00B0F0"/>
              </a:buClr>
              <a:buSzPct val="95000"/>
            </a:pPr>
            <a:r>
              <a:rPr lang="zh-CN" altLang="en-US" sz="1800" b="0" i="0" u="none" strike="noStrike" baseline="0" dirty="0">
                <a:solidFill>
                  <a:srgbClr val="211D1E"/>
                </a:solidFill>
                <a:latin typeface="方正书宋"/>
              </a:rPr>
              <a:t>        华中数控系统是国产的数控系统，很多国内大型数控比赛都是使用华中数控系统。</a:t>
            </a:r>
            <a:endParaRPr lang="en-US" altLang="zh-CN" sz="1800" b="0" i="0" u="none" strike="noStrike" baseline="0" dirty="0">
              <a:solidFill>
                <a:srgbClr val="211D1E"/>
              </a:solidFill>
              <a:latin typeface="方正书宋"/>
            </a:endParaRPr>
          </a:p>
          <a:p>
            <a:pPr algn="just">
              <a:lnSpc>
                <a:spcPct val="130000"/>
              </a:lnSpc>
              <a:spcBef>
                <a:spcPts val="0"/>
              </a:spcBef>
              <a:buClr>
                <a:srgbClr val="00B0F0"/>
              </a:buClr>
              <a:buSzPct val="95000"/>
            </a:pPr>
            <a:r>
              <a:rPr lang="zh-CN" altLang="en-US" sz="1800" b="0" i="0" u="none" strike="noStrike" baseline="0" dirty="0">
                <a:solidFill>
                  <a:srgbClr val="211D1E"/>
                </a:solidFill>
                <a:latin typeface="方正楷体"/>
              </a:rPr>
              <a:t>       武汉华中数控股份有限公司是国产中高档数控系统的创新型企业，具有自主知识产权的数控装置，伺服驱动和电机性能指标达到国际先进水平。</a:t>
            </a:r>
            <a:endParaRPr lang="en-US" altLang="zh-CN" sz="1800" b="0" i="0" u="none" strike="noStrike" baseline="0" dirty="0">
              <a:solidFill>
                <a:srgbClr val="211D1E"/>
              </a:solidFill>
              <a:latin typeface="方正楷体"/>
            </a:endParaRPr>
          </a:p>
          <a:p>
            <a:pPr algn="just">
              <a:lnSpc>
                <a:spcPct val="130000"/>
              </a:lnSpc>
              <a:spcBef>
                <a:spcPts val="0"/>
              </a:spcBef>
              <a:buClr>
                <a:srgbClr val="00B0F0"/>
              </a:buClr>
              <a:buSzPct val="95000"/>
            </a:pPr>
            <a:r>
              <a:rPr lang="en-US" altLang="zh-CN" dirty="0">
                <a:solidFill>
                  <a:srgbClr val="211D1E"/>
                </a:solidFill>
                <a:latin typeface="方正楷体"/>
              </a:rPr>
              <a:t>       </a:t>
            </a:r>
            <a:r>
              <a:rPr lang="zh-CN" altLang="en-US" sz="1800" b="0" i="0" u="none" strike="noStrike" baseline="0" dirty="0">
                <a:solidFill>
                  <a:srgbClr val="211D1E"/>
                </a:solidFill>
                <a:latin typeface="方正楷体"/>
              </a:rPr>
              <a:t>华中数控采取“一核三军”战略，以数控系统技术为核心，以数控系统、工业机器人、电动汽车为三个业务主体，拥有数控装置、伺服驱动、伺服电机成套装备研发生产能力。</a:t>
            </a:r>
            <a:endParaRPr lang="en-US" altLang="zh-CN" sz="1800" b="0" i="0" u="none" strike="noStrike" baseline="0" dirty="0">
              <a:solidFill>
                <a:srgbClr val="211D1E"/>
              </a:solidFill>
              <a:latin typeface="方正楷体"/>
            </a:endParaRPr>
          </a:p>
          <a:p>
            <a:pPr algn="just">
              <a:lnSpc>
                <a:spcPct val="130000"/>
              </a:lnSpc>
              <a:spcBef>
                <a:spcPts val="0"/>
              </a:spcBef>
              <a:buClr>
                <a:srgbClr val="00B0F0"/>
              </a:buClr>
              <a:buSzPct val="95000"/>
            </a:pPr>
            <a:r>
              <a:rPr lang="zh-CN" altLang="en-US" sz="1800" b="0" i="0" u="none" strike="noStrike" baseline="0" dirty="0">
                <a:solidFill>
                  <a:srgbClr val="211D1E"/>
                </a:solidFill>
                <a:latin typeface="方正楷体"/>
              </a:rPr>
              <a:t>       公司攻克了数控系统体系结构、现场总线、高速高精、五轴联动等一批关键技术，成功研制了具有自主知识产权的华中</a:t>
            </a:r>
            <a:r>
              <a:rPr lang="en-US" altLang="zh-CN" sz="1800" b="0" i="0" u="none" strike="noStrike" baseline="0" dirty="0">
                <a:solidFill>
                  <a:srgbClr val="211D1E"/>
                </a:solidFill>
                <a:latin typeface="方正楷体"/>
              </a:rPr>
              <a:t>8</a:t>
            </a:r>
            <a:r>
              <a:rPr lang="zh-CN" altLang="en-US" sz="1800" b="0" i="0" u="none" strike="noStrike" baseline="0" dirty="0">
                <a:solidFill>
                  <a:srgbClr val="211D1E"/>
                </a:solidFill>
                <a:latin typeface="方正楷体"/>
              </a:rPr>
              <a:t>型高档数控系统</a:t>
            </a:r>
            <a:r>
              <a:rPr lang="en-US" altLang="zh-CN" sz="1800" b="0" i="0" u="none" strike="noStrike" baseline="0" dirty="0">
                <a:solidFill>
                  <a:srgbClr val="211D1E"/>
                </a:solidFill>
                <a:latin typeface="方正楷体"/>
              </a:rPr>
              <a:t>, </a:t>
            </a:r>
            <a:r>
              <a:rPr lang="zh-CN" altLang="en-US" sz="1800" b="0" i="0" u="none" strike="noStrike" baseline="0" dirty="0">
                <a:solidFill>
                  <a:srgbClr val="211D1E"/>
                </a:solidFill>
                <a:latin typeface="方正楷体"/>
              </a:rPr>
              <a:t>在功能、性能和可靠性方面达到国际先进水平，实现进口替代，是国产数控系统行业首家上市公司。</a:t>
            </a:r>
            <a:endParaRPr lang="zh-CN" altLang="en-US" dirty="0"/>
          </a:p>
        </p:txBody>
      </p:sp>
      <p:pic>
        <p:nvPicPr>
          <p:cNvPr id="17" name="图片 16">
            <a:extLst>
              <a:ext uri="{FF2B5EF4-FFF2-40B4-BE49-F238E27FC236}">
                <a16:creationId xmlns:a16="http://schemas.microsoft.com/office/drawing/2014/main" id="{F6DCCBD2-AFC7-E29C-064E-0E55CDD1053F}"/>
              </a:ext>
            </a:extLst>
          </p:cNvPr>
          <p:cNvPicPr>
            <a:picLocks noChangeAspect="1"/>
          </p:cNvPicPr>
          <p:nvPr/>
        </p:nvPicPr>
        <p:blipFill>
          <a:blip r:embed="rId3"/>
          <a:stretch>
            <a:fillRect/>
          </a:stretch>
        </p:blipFill>
        <p:spPr>
          <a:xfrm>
            <a:off x="8996077" y="1543384"/>
            <a:ext cx="1985306" cy="4471852"/>
          </a:xfrm>
          <a:prstGeom prst="rect">
            <a:avLst/>
          </a:prstGeom>
        </p:spPr>
      </p:pic>
    </p:spTree>
    <p:extLst>
      <p:ext uri="{BB962C8B-B14F-4D97-AF65-F5344CB8AC3E}">
        <p14:creationId xmlns:p14="http://schemas.microsoft.com/office/powerpoint/2010/main" val="42050419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 name="标题 3">
            <a:extLst>
              <a:ext uri="{FF2B5EF4-FFF2-40B4-BE49-F238E27FC236}">
                <a16:creationId xmlns:a16="http://schemas.microsoft.com/office/drawing/2014/main" id="{61EBA3CB-FD35-3DC2-870A-909102CB65B4}"/>
              </a:ext>
            </a:extLst>
          </p:cNvPr>
          <p:cNvSpPr txBox="1">
            <a:spLocks/>
          </p:cNvSpPr>
          <p:nvPr/>
        </p:nvSpPr>
        <p:spPr>
          <a:xfrm>
            <a:off x="3728861" y="1139982"/>
            <a:ext cx="4734277"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MDI </a:t>
            </a:r>
            <a:r>
              <a:rPr lang="zh-CN" altLang="en-US" sz="2400" dirty="0">
                <a:solidFill>
                  <a:schemeClr val="accent1"/>
                </a:solidFill>
                <a:latin typeface="Arial" panose="020B0604020202020204" pitchFamily="34" charset="0"/>
                <a:ea typeface="微软雅黑" panose="020B0503020204020204" pitchFamily="34" charset="-122"/>
              </a:rPr>
              <a:t>键盘各键含义与作用</a:t>
            </a:r>
          </a:p>
        </p:txBody>
      </p:sp>
      <p:graphicFrame>
        <p:nvGraphicFramePr>
          <p:cNvPr id="3" name="表格 2">
            <a:extLst>
              <a:ext uri="{FF2B5EF4-FFF2-40B4-BE49-F238E27FC236}">
                <a16:creationId xmlns:a16="http://schemas.microsoft.com/office/drawing/2014/main" id="{BD56D543-454D-8F75-ED83-FEC17FEA265E}"/>
              </a:ext>
            </a:extLst>
          </p:cNvPr>
          <p:cNvGraphicFramePr>
            <a:graphicFrameLocks noGrp="1"/>
          </p:cNvGraphicFramePr>
          <p:nvPr>
            <p:extLst>
              <p:ext uri="{D42A27DB-BD31-4B8C-83A1-F6EECF244321}">
                <p14:modId xmlns:p14="http://schemas.microsoft.com/office/powerpoint/2010/main" val="4041059344"/>
              </p:ext>
            </p:extLst>
          </p:nvPr>
        </p:nvGraphicFramePr>
        <p:xfrm>
          <a:off x="1330960" y="1865567"/>
          <a:ext cx="9773920" cy="3713480"/>
        </p:xfrm>
        <a:graphic>
          <a:graphicData uri="http://schemas.openxmlformats.org/drawingml/2006/table">
            <a:tbl>
              <a:tblPr firstRow="1" bandRow="1">
                <a:tableStyleId>{5C22544A-7EE6-4342-B048-85BDC9FD1C3A}</a:tableStyleId>
              </a:tblPr>
              <a:tblGrid>
                <a:gridCol w="2123440">
                  <a:extLst>
                    <a:ext uri="{9D8B030D-6E8A-4147-A177-3AD203B41FA5}">
                      <a16:colId xmlns:a16="http://schemas.microsoft.com/office/drawing/2014/main" val="566581513"/>
                    </a:ext>
                  </a:extLst>
                </a:gridCol>
                <a:gridCol w="7650480">
                  <a:extLst>
                    <a:ext uri="{9D8B030D-6E8A-4147-A177-3AD203B41FA5}">
                      <a16:colId xmlns:a16="http://schemas.microsoft.com/office/drawing/2014/main" val="137435448"/>
                    </a:ext>
                  </a:extLst>
                </a:gridCol>
              </a:tblGrid>
              <a:tr h="370840">
                <a:tc>
                  <a:txBody>
                    <a:bodyPr/>
                    <a:lstStyle/>
                    <a:p>
                      <a:pPr algn="ctr"/>
                      <a:r>
                        <a:rPr lang="zh-CN" altLang="en-US" dirty="0"/>
                        <a:t>名称</a:t>
                      </a:r>
                    </a:p>
                  </a:txBody>
                  <a:tcPr/>
                </a:tc>
                <a:tc>
                  <a:txBody>
                    <a:bodyPr/>
                    <a:lstStyle/>
                    <a:p>
                      <a:pPr algn="ctr"/>
                      <a:r>
                        <a:rPr lang="zh-CN" altLang="en-US" dirty="0"/>
                        <a:t>功能说明</a:t>
                      </a:r>
                    </a:p>
                  </a:txBody>
                  <a:tcPr/>
                </a:tc>
                <a:extLst>
                  <a:ext uri="{0D108BD9-81ED-4DB2-BD59-A6C34878D82A}">
                    <a16:rowId xmlns:a16="http://schemas.microsoft.com/office/drawing/2014/main" val="2873821538"/>
                  </a:ext>
                </a:extLst>
              </a:tr>
              <a:tr h="370840">
                <a:tc>
                  <a:txBody>
                    <a:bodyPr/>
                    <a:lstStyle/>
                    <a:p>
                      <a:pPr algn="ctr"/>
                      <a:endParaRPr lang="en-US" altLang="zh-CN" sz="1600" dirty="0"/>
                    </a:p>
                    <a:p>
                      <a:pPr algn="ctr"/>
                      <a:endParaRPr lang="en-US" altLang="zh-CN" sz="1600" dirty="0"/>
                    </a:p>
                    <a:p>
                      <a:pPr algn="ctr"/>
                      <a:endParaRPr lang="zh-CN" altLang="en-US" sz="1600" dirty="0"/>
                    </a:p>
                  </a:txBody>
                  <a:tcPr/>
                </a:tc>
                <a:tc>
                  <a:txBody>
                    <a:bodyPr/>
                    <a:lstStyle/>
                    <a:p>
                      <a:pPr algn="ctr">
                        <a:spcBef>
                          <a:spcPts val="150"/>
                        </a:spcBef>
                      </a:pPr>
                      <a:endParaRPr lang="en-US" altLang="zh-CN" sz="1600" dirty="0"/>
                    </a:p>
                    <a:p>
                      <a:pPr marL="0" marR="0" lvl="0" indent="0" algn="ctr" defTabSz="914400" rtl="0" eaLnBrk="1" fontAlgn="auto" latinLnBrk="0" hangingPunct="1">
                        <a:lnSpc>
                          <a:spcPct val="100000"/>
                        </a:lnSpc>
                        <a:spcBef>
                          <a:spcPts val="150"/>
                        </a:spcBef>
                        <a:spcAft>
                          <a:spcPts val="0"/>
                        </a:spcAft>
                        <a:buClrTx/>
                        <a:buSzTx/>
                        <a:buFontTx/>
                        <a:buNone/>
                        <a:tabLst/>
                        <a:defRPr/>
                      </a:pPr>
                      <a:r>
                        <a:rPr lang="zh-CN" altLang="en-US" sz="1600" kern="1200" dirty="0">
                          <a:solidFill>
                            <a:schemeClr val="dk1"/>
                          </a:solidFill>
                          <a:latin typeface="+mn-lt"/>
                          <a:ea typeface="+mn-ea"/>
                          <a:cs typeface="+mn-cs"/>
                        </a:rPr>
                        <a:t>按下这些键可以输入字母、数字或者其他字符	</a:t>
                      </a:r>
                    </a:p>
                    <a:p>
                      <a:pPr algn="ctr">
                        <a:spcBef>
                          <a:spcPts val="150"/>
                        </a:spcBef>
                      </a:pPr>
                      <a:endParaRPr lang="zh-CN" altLang="en-US" sz="1600" dirty="0"/>
                    </a:p>
                  </a:txBody>
                  <a:tcPr/>
                </a:tc>
                <a:extLst>
                  <a:ext uri="{0D108BD9-81ED-4DB2-BD59-A6C34878D82A}">
                    <a16:rowId xmlns:a16="http://schemas.microsoft.com/office/drawing/2014/main" val="1282167551"/>
                  </a:ext>
                </a:extLst>
              </a:tr>
              <a:tr h="370840">
                <a:tc>
                  <a:txBody>
                    <a:bodyPr/>
                    <a:lstStyle/>
                    <a:p>
                      <a:pPr algn="ctr"/>
                      <a:endParaRPr lang="en-US" altLang="zh-CN" sz="1600" dirty="0"/>
                    </a:p>
                    <a:p>
                      <a:pPr algn="ctr"/>
                      <a:endParaRPr lang="en-US" altLang="zh-CN" sz="1600" dirty="0"/>
                    </a:p>
                    <a:p>
                      <a:pPr algn="ctr"/>
                      <a:endParaRPr lang="zh-CN" altLang="en-US" sz="1600" dirty="0"/>
                    </a:p>
                  </a:txBody>
                  <a:tcPr/>
                </a:tc>
                <a:tc>
                  <a:txBody>
                    <a:bodyPr/>
                    <a:lstStyle/>
                    <a:p>
                      <a:pPr algn="ctr"/>
                      <a:endParaRPr lang="en-US" altLang="zh-CN" sz="1600" dirty="0"/>
                    </a:p>
                    <a:p>
                      <a:pPr algn="ctr"/>
                      <a:r>
                        <a:rPr lang="zh-CN" altLang="en-US" sz="1600" dirty="0"/>
                        <a:t>切换键</a:t>
                      </a:r>
                    </a:p>
                  </a:txBody>
                  <a:tcPr/>
                </a:tc>
                <a:extLst>
                  <a:ext uri="{0D108BD9-81ED-4DB2-BD59-A6C34878D82A}">
                    <a16:rowId xmlns:a16="http://schemas.microsoft.com/office/drawing/2014/main" val="3988053742"/>
                  </a:ext>
                </a:extLst>
              </a:tr>
              <a:tr h="370840">
                <a:tc>
                  <a:txBody>
                    <a:bodyPr/>
                    <a:lstStyle/>
                    <a:p>
                      <a:pPr algn="ctr"/>
                      <a:endParaRPr lang="en-US" altLang="zh-CN" sz="1600" dirty="0"/>
                    </a:p>
                    <a:p>
                      <a:pPr algn="ctr"/>
                      <a:endParaRPr lang="en-US" altLang="zh-CN" sz="1600" dirty="0"/>
                    </a:p>
                    <a:p>
                      <a:pPr algn="ctr"/>
                      <a:endParaRPr lang="zh-CN" altLang="en-US" sz="1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1600" b="0" i="0" u="none" strike="noStrike" kern="1200" baseline="0" dirty="0">
                        <a:solidFill>
                          <a:schemeClr val="dk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0" i="0" u="none" strike="noStrike" kern="1200" baseline="0" dirty="0">
                          <a:solidFill>
                            <a:schemeClr val="dk1"/>
                          </a:solidFill>
                          <a:latin typeface="+mn-lt"/>
                          <a:ea typeface="+mn-ea"/>
                          <a:cs typeface="+mn-cs"/>
                        </a:rPr>
                        <a:t>   输入键	</a:t>
                      </a:r>
                    </a:p>
                  </a:txBody>
                  <a:tcPr/>
                </a:tc>
                <a:extLst>
                  <a:ext uri="{0D108BD9-81ED-4DB2-BD59-A6C34878D82A}">
                    <a16:rowId xmlns:a16="http://schemas.microsoft.com/office/drawing/2014/main" val="1567833363"/>
                  </a:ext>
                </a:extLst>
              </a:tr>
              <a:tr h="370840">
                <a:tc>
                  <a:txBody>
                    <a:bodyPr/>
                    <a:lstStyle/>
                    <a:p>
                      <a:pPr algn="l"/>
                      <a:endParaRPr lang="en-US" altLang="zh-CN" sz="1600" dirty="0"/>
                    </a:p>
                    <a:p>
                      <a:pPr algn="l"/>
                      <a:endParaRPr lang="en-US" altLang="zh-CN" sz="1600" dirty="0"/>
                    </a:p>
                    <a:p>
                      <a:pPr algn="l"/>
                      <a:endParaRPr lang="zh-CN" altLang="en-US" sz="1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1600" b="0" i="0" u="none" strike="noStrike" kern="1200" baseline="0" dirty="0">
                        <a:solidFill>
                          <a:schemeClr val="dk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0" i="0" u="none" strike="noStrike" kern="1200" baseline="0" dirty="0">
                          <a:solidFill>
                            <a:schemeClr val="dk1"/>
                          </a:solidFill>
                          <a:latin typeface="+mn-lt"/>
                          <a:ea typeface="+mn-ea"/>
                          <a:cs typeface="+mn-cs"/>
                        </a:rPr>
                        <a:t>替换键</a:t>
                      </a:r>
                      <a:endParaRPr lang="en-US" altLang="zh-CN" sz="1600" dirty="0"/>
                    </a:p>
                  </a:txBody>
                  <a:tcPr/>
                </a:tc>
                <a:extLst>
                  <a:ext uri="{0D108BD9-81ED-4DB2-BD59-A6C34878D82A}">
                    <a16:rowId xmlns:a16="http://schemas.microsoft.com/office/drawing/2014/main" val="3587900192"/>
                  </a:ext>
                </a:extLst>
              </a:tr>
            </a:tbl>
          </a:graphicData>
        </a:graphic>
      </p:graphicFrame>
      <p:sp>
        <p:nvSpPr>
          <p:cNvPr id="73" name="文本框 72">
            <a:extLst>
              <a:ext uri="{FF2B5EF4-FFF2-40B4-BE49-F238E27FC236}">
                <a16:creationId xmlns:a16="http://schemas.microsoft.com/office/drawing/2014/main" id="{61781ED3-F9B7-106D-1F42-6F5EE7CFA3C7}"/>
              </a:ext>
            </a:extLst>
          </p:cNvPr>
          <p:cNvSpPr txBox="1"/>
          <p:nvPr/>
        </p:nvSpPr>
        <p:spPr>
          <a:xfrm>
            <a:off x="1807564" y="2291688"/>
            <a:ext cx="1308518" cy="307777"/>
          </a:xfrm>
          <a:prstGeom prst="rect">
            <a:avLst/>
          </a:prstGeom>
          <a:noFill/>
        </p:spPr>
        <p:txBody>
          <a:bodyPr wrap="square">
            <a:spAutoFit/>
          </a:bodyPr>
          <a:lstStyle/>
          <a:p>
            <a:pPr algn="ctr"/>
            <a:r>
              <a:rPr lang="zh-CN" altLang="en-US" sz="1400" dirty="0"/>
              <a:t>地址和数字键</a:t>
            </a:r>
          </a:p>
        </p:txBody>
      </p:sp>
      <p:sp>
        <p:nvSpPr>
          <p:cNvPr id="2" name="标题 1">
            <a:extLst>
              <a:ext uri="{FF2B5EF4-FFF2-40B4-BE49-F238E27FC236}">
                <a16:creationId xmlns:a16="http://schemas.microsoft.com/office/drawing/2014/main" id="{46C9E5BF-4169-4345-C62F-06BAA47FCBD9}"/>
              </a:ext>
            </a:extLst>
          </p:cNvPr>
          <p:cNvSpPr txBox="1"/>
          <p:nvPr/>
        </p:nvSpPr>
        <p:spPr>
          <a:xfrm>
            <a:off x="3255657" y="266790"/>
            <a:ext cx="5904206" cy="53357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2.3 </a:t>
            </a:r>
            <a:r>
              <a:rPr lang="zh-CN" altLang="en-US" sz="2800" dirty="0">
                <a:latin typeface="+mj-ea"/>
                <a:cs typeface="+mn-ea"/>
                <a:sym typeface="+mn-lt"/>
              </a:rPr>
              <a:t>华中数控车床操作面板认知</a:t>
            </a:r>
          </a:p>
        </p:txBody>
      </p:sp>
      <p:pic>
        <p:nvPicPr>
          <p:cNvPr id="7" name="图片 6">
            <a:extLst>
              <a:ext uri="{FF2B5EF4-FFF2-40B4-BE49-F238E27FC236}">
                <a16:creationId xmlns:a16="http://schemas.microsoft.com/office/drawing/2014/main" id="{3D6C8818-F38D-3262-40AB-2FFFACD89621}"/>
              </a:ext>
            </a:extLst>
          </p:cNvPr>
          <p:cNvPicPr>
            <a:picLocks noChangeAspect="1"/>
          </p:cNvPicPr>
          <p:nvPr/>
        </p:nvPicPr>
        <p:blipFill>
          <a:blip r:embed="rId3"/>
          <a:stretch>
            <a:fillRect/>
          </a:stretch>
        </p:blipFill>
        <p:spPr>
          <a:xfrm>
            <a:off x="1992924" y="2623540"/>
            <a:ext cx="856564" cy="434232"/>
          </a:xfrm>
          <a:prstGeom prst="rect">
            <a:avLst/>
          </a:prstGeom>
        </p:spPr>
      </p:pic>
      <p:pic>
        <p:nvPicPr>
          <p:cNvPr id="9" name="图片 8">
            <a:extLst>
              <a:ext uri="{FF2B5EF4-FFF2-40B4-BE49-F238E27FC236}">
                <a16:creationId xmlns:a16="http://schemas.microsoft.com/office/drawing/2014/main" id="{DFCEC5E5-EABE-1A50-9DB0-F9C9D142BA12}"/>
              </a:ext>
            </a:extLst>
          </p:cNvPr>
          <p:cNvPicPr>
            <a:picLocks noChangeAspect="1"/>
          </p:cNvPicPr>
          <p:nvPr/>
        </p:nvPicPr>
        <p:blipFill>
          <a:blip r:embed="rId4"/>
          <a:stretch>
            <a:fillRect/>
          </a:stretch>
        </p:blipFill>
        <p:spPr>
          <a:xfrm>
            <a:off x="2143470" y="3215064"/>
            <a:ext cx="612000" cy="605147"/>
          </a:xfrm>
          <a:prstGeom prst="rect">
            <a:avLst/>
          </a:prstGeom>
        </p:spPr>
      </p:pic>
      <p:pic>
        <p:nvPicPr>
          <p:cNvPr id="11" name="图片 10">
            <a:extLst>
              <a:ext uri="{FF2B5EF4-FFF2-40B4-BE49-F238E27FC236}">
                <a16:creationId xmlns:a16="http://schemas.microsoft.com/office/drawing/2014/main" id="{7DE61F30-CB85-5F3B-EC43-1EC97619DB1E}"/>
              </a:ext>
            </a:extLst>
          </p:cNvPr>
          <p:cNvPicPr>
            <a:picLocks noChangeAspect="1"/>
          </p:cNvPicPr>
          <p:nvPr/>
        </p:nvPicPr>
        <p:blipFill>
          <a:blip r:embed="rId5"/>
          <a:stretch>
            <a:fillRect/>
          </a:stretch>
        </p:blipFill>
        <p:spPr>
          <a:xfrm>
            <a:off x="2143470" y="4007658"/>
            <a:ext cx="612000" cy="605149"/>
          </a:xfrm>
          <a:prstGeom prst="rect">
            <a:avLst/>
          </a:prstGeom>
        </p:spPr>
      </p:pic>
      <p:pic>
        <p:nvPicPr>
          <p:cNvPr id="13" name="图片 12">
            <a:extLst>
              <a:ext uri="{FF2B5EF4-FFF2-40B4-BE49-F238E27FC236}">
                <a16:creationId xmlns:a16="http://schemas.microsoft.com/office/drawing/2014/main" id="{34DC9405-8B70-7136-8074-769CAFC5D10F}"/>
              </a:ext>
            </a:extLst>
          </p:cNvPr>
          <p:cNvPicPr>
            <a:picLocks noChangeAspect="1"/>
          </p:cNvPicPr>
          <p:nvPr/>
        </p:nvPicPr>
        <p:blipFill>
          <a:blip r:embed="rId6"/>
          <a:stretch>
            <a:fillRect/>
          </a:stretch>
        </p:blipFill>
        <p:spPr>
          <a:xfrm>
            <a:off x="2143470" y="4858103"/>
            <a:ext cx="612000" cy="594346"/>
          </a:xfrm>
          <a:prstGeom prst="rect">
            <a:avLst/>
          </a:prstGeom>
        </p:spPr>
      </p:pic>
    </p:spTree>
    <p:extLst>
      <p:ext uri="{BB962C8B-B14F-4D97-AF65-F5344CB8AC3E}">
        <p14:creationId xmlns:p14="http://schemas.microsoft.com/office/powerpoint/2010/main" val="29010286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graphicFrame>
        <p:nvGraphicFramePr>
          <p:cNvPr id="3" name="表格 2">
            <a:extLst>
              <a:ext uri="{FF2B5EF4-FFF2-40B4-BE49-F238E27FC236}">
                <a16:creationId xmlns:a16="http://schemas.microsoft.com/office/drawing/2014/main" id="{BD56D543-454D-8F75-ED83-FEC17FEA265E}"/>
              </a:ext>
            </a:extLst>
          </p:cNvPr>
          <p:cNvGraphicFramePr>
            <a:graphicFrameLocks noGrp="1"/>
          </p:cNvGraphicFramePr>
          <p:nvPr>
            <p:extLst>
              <p:ext uri="{D42A27DB-BD31-4B8C-83A1-F6EECF244321}">
                <p14:modId xmlns:p14="http://schemas.microsoft.com/office/powerpoint/2010/main" val="3153053504"/>
              </p:ext>
            </p:extLst>
          </p:nvPr>
        </p:nvGraphicFramePr>
        <p:xfrm>
          <a:off x="1320800" y="2009140"/>
          <a:ext cx="9773920" cy="2839720"/>
        </p:xfrm>
        <a:graphic>
          <a:graphicData uri="http://schemas.openxmlformats.org/drawingml/2006/table">
            <a:tbl>
              <a:tblPr firstRow="1" bandRow="1">
                <a:tableStyleId>{5C22544A-7EE6-4342-B048-85BDC9FD1C3A}</a:tableStyleId>
              </a:tblPr>
              <a:tblGrid>
                <a:gridCol w="2123440">
                  <a:extLst>
                    <a:ext uri="{9D8B030D-6E8A-4147-A177-3AD203B41FA5}">
                      <a16:colId xmlns:a16="http://schemas.microsoft.com/office/drawing/2014/main" val="566581513"/>
                    </a:ext>
                  </a:extLst>
                </a:gridCol>
                <a:gridCol w="7650480">
                  <a:extLst>
                    <a:ext uri="{9D8B030D-6E8A-4147-A177-3AD203B41FA5}">
                      <a16:colId xmlns:a16="http://schemas.microsoft.com/office/drawing/2014/main" val="137435448"/>
                    </a:ext>
                  </a:extLst>
                </a:gridCol>
              </a:tblGrid>
              <a:tr h="370840">
                <a:tc>
                  <a:txBody>
                    <a:bodyPr/>
                    <a:lstStyle/>
                    <a:p>
                      <a:pPr algn="ctr"/>
                      <a:r>
                        <a:rPr lang="zh-CN" altLang="en-US" dirty="0"/>
                        <a:t>名称</a:t>
                      </a:r>
                    </a:p>
                  </a:txBody>
                  <a:tcPr/>
                </a:tc>
                <a:tc>
                  <a:txBody>
                    <a:bodyPr/>
                    <a:lstStyle/>
                    <a:p>
                      <a:pPr algn="ctr"/>
                      <a:r>
                        <a:rPr lang="zh-CN" altLang="en-US" dirty="0"/>
                        <a:t>功能说明</a:t>
                      </a:r>
                    </a:p>
                  </a:txBody>
                  <a:tcPr/>
                </a:tc>
                <a:extLst>
                  <a:ext uri="{0D108BD9-81ED-4DB2-BD59-A6C34878D82A}">
                    <a16:rowId xmlns:a16="http://schemas.microsoft.com/office/drawing/2014/main" val="2873821538"/>
                  </a:ext>
                </a:extLst>
              </a:tr>
              <a:tr h="370840">
                <a:tc>
                  <a:txBody>
                    <a:bodyPr/>
                    <a:lstStyle/>
                    <a:p>
                      <a:pPr algn="ctr"/>
                      <a:endParaRPr lang="en-US" altLang="zh-CN" sz="1600" dirty="0"/>
                    </a:p>
                    <a:p>
                      <a:pPr algn="ctr"/>
                      <a:endParaRPr lang="en-US" altLang="zh-CN" sz="1600" dirty="0"/>
                    </a:p>
                    <a:p>
                      <a:pPr algn="ctr"/>
                      <a:endParaRPr lang="zh-CN" altLang="en-US" sz="1600" dirty="0"/>
                    </a:p>
                  </a:txBody>
                  <a:tcPr/>
                </a:tc>
                <a:tc>
                  <a:txBody>
                    <a:bodyPr/>
                    <a:lstStyle/>
                    <a:p>
                      <a:pPr algn="ctr">
                        <a:spcBef>
                          <a:spcPts val="150"/>
                        </a:spcBef>
                      </a:pPr>
                      <a:endParaRPr lang="en-US" altLang="zh-CN" sz="1600" dirty="0"/>
                    </a:p>
                    <a:p>
                      <a:pPr algn="ctr">
                        <a:spcBef>
                          <a:spcPts val="150"/>
                        </a:spcBef>
                      </a:pPr>
                      <a:endParaRPr lang="zh-CN" altLang="en-US" sz="1600" dirty="0"/>
                    </a:p>
                  </a:txBody>
                  <a:tcPr/>
                </a:tc>
                <a:extLst>
                  <a:ext uri="{0D108BD9-81ED-4DB2-BD59-A6C34878D82A}">
                    <a16:rowId xmlns:a16="http://schemas.microsoft.com/office/drawing/2014/main" val="1282167551"/>
                  </a:ext>
                </a:extLst>
              </a:tr>
              <a:tr h="370840">
                <a:tc>
                  <a:txBody>
                    <a:bodyPr/>
                    <a:lstStyle/>
                    <a:p>
                      <a:pPr algn="ctr"/>
                      <a:endParaRPr lang="en-US" altLang="zh-CN" sz="1600" dirty="0"/>
                    </a:p>
                    <a:p>
                      <a:pPr algn="ctr"/>
                      <a:endParaRPr lang="en-US" altLang="zh-CN" sz="1600" dirty="0"/>
                    </a:p>
                    <a:p>
                      <a:pPr algn="ctr"/>
                      <a:endParaRPr lang="zh-CN" altLang="en-US" sz="1600" dirty="0"/>
                    </a:p>
                  </a:txBody>
                  <a:tcPr/>
                </a:tc>
                <a:tc>
                  <a:txBody>
                    <a:bodyPr/>
                    <a:lstStyle/>
                    <a:p>
                      <a:pPr algn="ctr"/>
                      <a:endParaRPr lang="en-US" altLang="zh-CN" sz="1600" dirty="0"/>
                    </a:p>
                  </a:txBody>
                  <a:tcPr/>
                </a:tc>
                <a:extLst>
                  <a:ext uri="{0D108BD9-81ED-4DB2-BD59-A6C34878D82A}">
                    <a16:rowId xmlns:a16="http://schemas.microsoft.com/office/drawing/2014/main" val="3988053742"/>
                  </a:ext>
                </a:extLst>
              </a:tr>
              <a:tr h="370840">
                <a:tc>
                  <a:txBody>
                    <a:bodyPr/>
                    <a:lstStyle/>
                    <a:p>
                      <a:pPr algn="ctr"/>
                      <a:endParaRPr lang="en-US" altLang="zh-CN" sz="1600" dirty="0"/>
                    </a:p>
                    <a:p>
                      <a:pPr algn="ctr"/>
                      <a:endParaRPr lang="en-US" altLang="zh-CN" sz="1600" dirty="0"/>
                    </a:p>
                    <a:p>
                      <a:pPr algn="ctr"/>
                      <a:endParaRPr lang="zh-CN" altLang="en-US" sz="1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1600" b="0" i="0" u="none" strike="noStrike" kern="1200" baseline="0" dirty="0">
                        <a:solidFill>
                          <a:schemeClr val="dk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0" i="0" u="none" strike="noStrike" kern="1200" baseline="0" dirty="0">
                          <a:solidFill>
                            <a:schemeClr val="dk1"/>
                          </a:solidFill>
                          <a:latin typeface="+mn-lt"/>
                          <a:ea typeface="+mn-ea"/>
                          <a:cs typeface="+mn-cs"/>
                        </a:rPr>
                        <a:t>	</a:t>
                      </a:r>
                    </a:p>
                  </a:txBody>
                  <a:tcPr/>
                </a:tc>
                <a:extLst>
                  <a:ext uri="{0D108BD9-81ED-4DB2-BD59-A6C34878D82A}">
                    <a16:rowId xmlns:a16="http://schemas.microsoft.com/office/drawing/2014/main" val="1567833363"/>
                  </a:ext>
                </a:extLst>
              </a:tr>
            </a:tbl>
          </a:graphicData>
        </a:graphic>
      </p:graphicFrame>
      <p:sp>
        <p:nvSpPr>
          <p:cNvPr id="2" name="标题 1">
            <a:extLst>
              <a:ext uri="{FF2B5EF4-FFF2-40B4-BE49-F238E27FC236}">
                <a16:creationId xmlns:a16="http://schemas.microsoft.com/office/drawing/2014/main" id="{46C9E5BF-4169-4345-C62F-06BAA47FCBD9}"/>
              </a:ext>
            </a:extLst>
          </p:cNvPr>
          <p:cNvSpPr txBox="1"/>
          <p:nvPr/>
        </p:nvSpPr>
        <p:spPr>
          <a:xfrm>
            <a:off x="3255657" y="266790"/>
            <a:ext cx="5904206" cy="53357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2.3 </a:t>
            </a:r>
            <a:r>
              <a:rPr lang="zh-CN" altLang="en-US" sz="2800" dirty="0">
                <a:latin typeface="+mj-ea"/>
                <a:cs typeface="+mn-ea"/>
                <a:sym typeface="+mn-lt"/>
              </a:rPr>
              <a:t>华中数控车床操作面板认知</a:t>
            </a:r>
          </a:p>
        </p:txBody>
      </p:sp>
      <p:pic>
        <p:nvPicPr>
          <p:cNvPr id="5" name="图片 4">
            <a:extLst>
              <a:ext uri="{FF2B5EF4-FFF2-40B4-BE49-F238E27FC236}">
                <a16:creationId xmlns:a16="http://schemas.microsoft.com/office/drawing/2014/main" id="{9C730D74-831C-3D5C-509C-E5CF3FB5F141}"/>
              </a:ext>
            </a:extLst>
          </p:cNvPr>
          <p:cNvPicPr>
            <a:picLocks noChangeAspect="1"/>
          </p:cNvPicPr>
          <p:nvPr/>
        </p:nvPicPr>
        <p:blipFill>
          <a:blip r:embed="rId3"/>
          <a:stretch>
            <a:fillRect/>
          </a:stretch>
        </p:blipFill>
        <p:spPr>
          <a:xfrm>
            <a:off x="2084070" y="2496883"/>
            <a:ext cx="612000" cy="612000"/>
          </a:xfrm>
          <a:prstGeom prst="rect">
            <a:avLst/>
          </a:prstGeom>
        </p:spPr>
      </p:pic>
      <p:pic>
        <p:nvPicPr>
          <p:cNvPr id="10" name="图片 9">
            <a:extLst>
              <a:ext uri="{FF2B5EF4-FFF2-40B4-BE49-F238E27FC236}">
                <a16:creationId xmlns:a16="http://schemas.microsoft.com/office/drawing/2014/main" id="{747C6FA2-9BE8-BE9D-9B37-DA0168BEABC5}"/>
              </a:ext>
            </a:extLst>
          </p:cNvPr>
          <p:cNvPicPr>
            <a:picLocks noChangeAspect="1"/>
          </p:cNvPicPr>
          <p:nvPr/>
        </p:nvPicPr>
        <p:blipFill>
          <a:blip r:embed="rId4"/>
          <a:stretch>
            <a:fillRect/>
          </a:stretch>
        </p:blipFill>
        <p:spPr>
          <a:xfrm>
            <a:off x="1778070" y="3368913"/>
            <a:ext cx="612000" cy="605625"/>
          </a:xfrm>
          <a:prstGeom prst="rect">
            <a:avLst/>
          </a:prstGeom>
        </p:spPr>
      </p:pic>
      <p:pic>
        <p:nvPicPr>
          <p:cNvPr id="14" name="图片 13">
            <a:extLst>
              <a:ext uri="{FF2B5EF4-FFF2-40B4-BE49-F238E27FC236}">
                <a16:creationId xmlns:a16="http://schemas.microsoft.com/office/drawing/2014/main" id="{A4A77C32-6C9B-3885-37FF-E79A815B4CA0}"/>
              </a:ext>
            </a:extLst>
          </p:cNvPr>
          <p:cNvPicPr>
            <a:picLocks noChangeAspect="1"/>
          </p:cNvPicPr>
          <p:nvPr/>
        </p:nvPicPr>
        <p:blipFill>
          <a:blip r:embed="rId5"/>
          <a:stretch>
            <a:fillRect/>
          </a:stretch>
        </p:blipFill>
        <p:spPr>
          <a:xfrm>
            <a:off x="2390070" y="3375288"/>
            <a:ext cx="612000" cy="599250"/>
          </a:xfrm>
          <a:prstGeom prst="rect">
            <a:avLst/>
          </a:prstGeom>
        </p:spPr>
      </p:pic>
      <p:sp>
        <p:nvSpPr>
          <p:cNvPr id="16" name="文本框 15">
            <a:extLst>
              <a:ext uri="{FF2B5EF4-FFF2-40B4-BE49-F238E27FC236}">
                <a16:creationId xmlns:a16="http://schemas.microsoft.com/office/drawing/2014/main" id="{62ECA67C-DAB4-E6CC-0112-0131CE666D41}"/>
              </a:ext>
            </a:extLst>
          </p:cNvPr>
          <p:cNvSpPr txBox="1"/>
          <p:nvPr/>
        </p:nvSpPr>
        <p:spPr>
          <a:xfrm>
            <a:off x="6560715" y="3502448"/>
            <a:ext cx="975360" cy="338554"/>
          </a:xfrm>
          <a:prstGeom prst="rect">
            <a:avLst/>
          </a:prstGeom>
          <a:noFill/>
        </p:spPr>
        <p:txBody>
          <a:bodyPr wrap="square">
            <a:spAutoFit/>
          </a:bodyPr>
          <a:lstStyle/>
          <a:p>
            <a:pPr algn="ctr"/>
            <a:r>
              <a:rPr lang="zh-CN" altLang="en-US" sz="1600" dirty="0"/>
              <a:t>翻页键</a:t>
            </a:r>
            <a:endParaRPr lang="en-US" altLang="zh-CN" sz="1600" dirty="0"/>
          </a:p>
        </p:txBody>
      </p:sp>
      <p:sp>
        <p:nvSpPr>
          <p:cNvPr id="18" name="文本框 17">
            <a:extLst>
              <a:ext uri="{FF2B5EF4-FFF2-40B4-BE49-F238E27FC236}">
                <a16:creationId xmlns:a16="http://schemas.microsoft.com/office/drawing/2014/main" id="{D6815405-FAEE-707C-9685-D6AC930DBDC9}"/>
              </a:ext>
            </a:extLst>
          </p:cNvPr>
          <p:cNvSpPr txBox="1"/>
          <p:nvPr/>
        </p:nvSpPr>
        <p:spPr>
          <a:xfrm>
            <a:off x="6560715" y="2677458"/>
            <a:ext cx="975360"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150"/>
              </a:spcBef>
              <a:spcAft>
                <a:spcPts val="0"/>
              </a:spcAft>
              <a:buClrTx/>
              <a:buSzTx/>
              <a:buFontTx/>
              <a:buNone/>
              <a:tabLst/>
              <a:defRPr/>
            </a:pPr>
            <a:r>
              <a:rPr lang="zh-CN" altLang="en-US" sz="1600" kern="1200" dirty="0">
                <a:solidFill>
                  <a:schemeClr val="dk1"/>
                </a:solidFill>
                <a:latin typeface="+mn-lt"/>
                <a:ea typeface="+mn-ea"/>
                <a:cs typeface="+mn-cs"/>
              </a:rPr>
              <a:t>删除键	</a:t>
            </a:r>
          </a:p>
        </p:txBody>
      </p:sp>
      <p:pic>
        <p:nvPicPr>
          <p:cNvPr id="20" name="图片 19">
            <a:extLst>
              <a:ext uri="{FF2B5EF4-FFF2-40B4-BE49-F238E27FC236}">
                <a16:creationId xmlns:a16="http://schemas.microsoft.com/office/drawing/2014/main" id="{59F911BF-2680-9DDD-B535-B905B969AA60}"/>
              </a:ext>
            </a:extLst>
          </p:cNvPr>
          <p:cNvPicPr>
            <a:picLocks noChangeAspect="1"/>
          </p:cNvPicPr>
          <p:nvPr/>
        </p:nvPicPr>
        <p:blipFill>
          <a:blip r:embed="rId6"/>
          <a:stretch>
            <a:fillRect/>
          </a:stretch>
        </p:blipFill>
        <p:spPr>
          <a:xfrm>
            <a:off x="1778070" y="4106137"/>
            <a:ext cx="1224000" cy="717042"/>
          </a:xfrm>
          <a:prstGeom prst="rect">
            <a:avLst/>
          </a:prstGeom>
        </p:spPr>
      </p:pic>
      <p:sp>
        <p:nvSpPr>
          <p:cNvPr id="22" name="文本框 21">
            <a:extLst>
              <a:ext uri="{FF2B5EF4-FFF2-40B4-BE49-F238E27FC236}">
                <a16:creationId xmlns:a16="http://schemas.microsoft.com/office/drawing/2014/main" id="{72269013-8095-A5E5-8E33-8921703C1E8C}"/>
              </a:ext>
            </a:extLst>
          </p:cNvPr>
          <p:cNvSpPr txBox="1"/>
          <p:nvPr/>
        </p:nvSpPr>
        <p:spPr>
          <a:xfrm>
            <a:off x="6432392" y="4295381"/>
            <a:ext cx="1232005" cy="338554"/>
          </a:xfrm>
          <a:prstGeom prst="rect">
            <a:avLst/>
          </a:prstGeom>
          <a:noFill/>
        </p:spPr>
        <p:txBody>
          <a:bodyPr wrap="square">
            <a:spAutoFit/>
          </a:bodyPr>
          <a:lstStyle/>
          <a:p>
            <a:r>
              <a:rPr lang="zh-CN" altLang="en-US" sz="1600" dirty="0">
                <a:solidFill>
                  <a:schemeClr val="dk1"/>
                </a:solidFill>
              </a:rPr>
              <a:t>光标移动</a:t>
            </a:r>
            <a:r>
              <a:rPr lang="zh-CN" altLang="en-US" sz="1600" b="0" i="0" u="none" strike="noStrike" kern="1200" baseline="0" dirty="0">
                <a:solidFill>
                  <a:schemeClr val="dk1"/>
                </a:solidFill>
                <a:latin typeface="+mn-lt"/>
                <a:ea typeface="+mn-ea"/>
                <a:cs typeface="+mn-cs"/>
              </a:rPr>
              <a:t>键</a:t>
            </a:r>
            <a:endParaRPr lang="zh-CN" altLang="en-US" sz="1600" dirty="0"/>
          </a:p>
        </p:txBody>
      </p:sp>
      <p:sp>
        <p:nvSpPr>
          <p:cNvPr id="4" name="标题 3">
            <a:extLst>
              <a:ext uri="{FF2B5EF4-FFF2-40B4-BE49-F238E27FC236}">
                <a16:creationId xmlns:a16="http://schemas.microsoft.com/office/drawing/2014/main" id="{CF0D2B19-21D1-B657-F7CA-1FCA226D1196}"/>
              </a:ext>
            </a:extLst>
          </p:cNvPr>
          <p:cNvSpPr txBox="1">
            <a:spLocks/>
          </p:cNvSpPr>
          <p:nvPr/>
        </p:nvSpPr>
        <p:spPr>
          <a:xfrm>
            <a:off x="3728861" y="1139982"/>
            <a:ext cx="4734277"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MDI </a:t>
            </a:r>
            <a:r>
              <a:rPr lang="zh-CN" altLang="en-US" sz="2400" dirty="0">
                <a:solidFill>
                  <a:schemeClr val="accent1"/>
                </a:solidFill>
                <a:latin typeface="Arial" panose="020B0604020202020204" pitchFamily="34" charset="0"/>
                <a:ea typeface="微软雅黑" panose="020B0503020204020204" pitchFamily="34" charset="-122"/>
              </a:rPr>
              <a:t>键盘各键含义与作用</a:t>
            </a:r>
          </a:p>
        </p:txBody>
      </p:sp>
    </p:spTree>
    <p:extLst>
      <p:ext uri="{BB962C8B-B14F-4D97-AF65-F5344CB8AC3E}">
        <p14:creationId xmlns:p14="http://schemas.microsoft.com/office/powerpoint/2010/main" val="27942655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 name="标题 3">
            <a:extLst>
              <a:ext uri="{FF2B5EF4-FFF2-40B4-BE49-F238E27FC236}">
                <a16:creationId xmlns:a16="http://schemas.microsoft.com/office/drawing/2014/main" id="{61EBA3CB-FD35-3DC2-870A-909102CB65B4}"/>
              </a:ext>
            </a:extLst>
          </p:cNvPr>
          <p:cNvSpPr txBox="1">
            <a:spLocks/>
          </p:cNvSpPr>
          <p:nvPr/>
        </p:nvSpPr>
        <p:spPr>
          <a:xfrm>
            <a:off x="4881950" y="1146747"/>
            <a:ext cx="2671939"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菜单命令条</a:t>
            </a:r>
          </a:p>
        </p:txBody>
      </p:sp>
      <p:sp>
        <p:nvSpPr>
          <p:cNvPr id="2" name="标题 1">
            <a:extLst>
              <a:ext uri="{FF2B5EF4-FFF2-40B4-BE49-F238E27FC236}">
                <a16:creationId xmlns:a16="http://schemas.microsoft.com/office/drawing/2014/main" id="{46C9E5BF-4169-4345-C62F-06BAA47FCBD9}"/>
              </a:ext>
            </a:extLst>
          </p:cNvPr>
          <p:cNvSpPr txBox="1"/>
          <p:nvPr/>
        </p:nvSpPr>
        <p:spPr>
          <a:xfrm>
            <a:off x="3255657" y="266790"/>
            <a:ext cx="5904206" cy="53357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2.3 </a:t>
            </a:r>
            <a:r>
              <a:rPr lang="zh-CN" altLang="en-US" sz="2800" dirty="0">
                <a:latin typeface="+mj-ea"/>
                <a:cs typeface="+mn-ea"/>
                <a:sym typeface="+mn-lt"/>
              </a:rPr>
              <a:t>华中数控车床操作面板认知</a:t>
            </a:r>
          </a:p>
        </p:txBody>
      </p:sp>
      <p:pic>
        <p:nvPicPr>
          <p:cNvPr id="5" name="图片 4">
            <a:extLst>
              <a:ext uri="{FF2B5EF4-FFF2-40B4-BE49-F238E27FC236}">
                <a16:creationId xmlns:a16="http://schemas.microsoft.com/office/drawing/2014/main" id="{6FFD694C-DF00-CF74-8DE9-6E1A29201AEB}"/>
              </a:ext>
            </a:extLst>
          </p:cNvPr>
          <p:cNvPicPr>
            <a:picLocks noChangeAspect="1"/>
          </p:cNvPicPr>
          <p:nvPr/>
        </p:nvPicPr>
        <p:blipFill>
          <a:blip r:embed="rId3"/>
          <a:stretch>
            <a:fillRect/>
          </a:stretch>
        </p:blipFill>
        <p:spPr>
          <a:xfrm>
            <a:off x="2342723" y="2017379"/>
            <a:ext cx="7709751" cy="947103"/>
          </a:xfrm>
          <a:prstGeom prst="rect">
            <a:avLst/>
          </a:prstGeom>
        </p:spPr>
      </p:pic>
      <p:pic>
        <p:nvPicPr>
          <p:cNvPr id="10" name="图片 9">
            <a:extLst>
              <a:ext uri="{FF2B5EF4-FFF2-40B4-BE49-F238E27FC236}">
                <a16:creationId xmlns:a16="http://schemas.microsoft.com/office/drawing/2014/main" id="{0728CE64-5B6E-F080-2342-D7592077F3A5}"/>
              </a:ext>
            </a:extLst>
          </p:cNvPr>
          <p:cNvPicPr>
            <a:picLocks noChangeAspect="1"/>
          </p:cNvPicPr>
          <p:nvPr/>
        </p:nvPicPr>
        <p:blipFill>
          <a:blip r:embed="rId4"/>
          <a:stretch>
            <a:fillRect/>
          </a:stretch>
        </p:blipFill>
        <p:spPr>
          <a:xfrm>
            <a:off x="2342723" y="3171453"/>
            <a:ext cx="7709750" cy="904240"/>
          </a:xfrm>
          <a:prstGeom prst="rect">
            <a:avLst/>
          </a:prstGeom>
        </p:spPr>
      </p:pic>
      <p:sp>
        <p:nvSpPr>
          <p:cNvPr id="14" name="文本框 13">
            <a:extLst>
              <a:ext uri="{FF2B5EF4-FFF2-40B4-BE49-F238E27FC236}">
                <a16:creationId xmlns:a16="http://schemas.microsoft.com/office/drawing/2014/main" id="{E89E382E-D18A-10F1-A168-14B6496DBB2E}"/>
              </a:ext>
            </a:extLst>
          </p:cNvPr>
          <p:cNvSpPr txBox="1"/>
          <p:nvPr/>
        </p:nvSpPr>
        <p:spPr>
          <a:xfrm>
            <a:off x="2342723" y="4304931"/>
            <a:ext cx="7709749" cy="1137106"/>
          </a:xfrm>
          <a:prstGeom prst="rect">
            <a:avLst/>
          </a:prstGeom>
          <a:noFill/>
        </p:spPr>
        <p:txBody>
          <a:bodyPr wrap="square">
            <a:spAutoFit/>
          </a:bodyPr>
          <a:lstStyle/>
          <a:p>
            <a:pPr marL="285750" indent="-285750">
              <a:lnSpc>
                <a:spcPct val="130000"/>
              </a:lnSpc>
              <a:buClr>
                <a:srgbClr val="00B0F0"/>
              </a:buClr>
              <a:buSzPct val="95000"/>
              <a:buFont typeface="Wingdings" panose="05000000000000000000" pitchFamily="2" charset="2"/>
              <a:buChar char="n"/>
            </a:pPr>
            <a:r>
              <a:rPr lang="zh-CN" altLang="en-US" sz="1800" b="0" i="0" u="none" strike="noStrike" baseline="0" dirty="0">
                <a:solidFill>
                  <a:srgbClr val="211D1E"/>
                </a:solidFill>
                <a:latin typeface="方正书宋"/>
              </a:rPr>
              <a:t>每个功能包括不同的操作，在主菜单条上选择一个功能项后，菜单条会显示该功能下的子菜单。</a:t>
            </a:r>
            <a:endParaRPr lang="en-US" altLang="zh-CN" dirty="0">
              <a:solidFill>
                <a:srgbClr val="211D1E"/>
              </a:solidFill>
              <a:latin typeface="方正书宋"/>
            </a:endParaRPr>
          </a:p>
          <a:p>
            <a:pPr marL="285750" indent="-285750">
              <a:lnSpc>
                <a:spcPct val="130000"/>
              </a:lnSpc>
              <a:buClr>
                <a:srgbClr val="00B0F0"/>
              </a:buClr>
              <a:buSzPct val="95000"/>
              <a:buFont typeface="Wingdings" panose="05000000000000000000" pitchFamily="2" charset="2"/>
              <a:buChar char="n"/>
            </a:pPr>
            <a:r>
              <a:rPr lang="zh-CN" altLang="en-US" sz="1800" b="0" i="0" u="none" strike="noStrike" baseline="0" dirty="0">
                <a:solidFill>
                  <a:srgbClr val="211D1E"/>
                </a:solidFill>
                <a:latin typeface="方正书宋"/>
              </a:rPr>
              <a:t>每个子菜单条的最后一项都是“返回”项，按该键就能返回上一级菜单。</a:t>
            </a:r>
            <a:endParaRPr lang="zh-CN" altLang="en-US" dirty="0"/>
          </a:p>
        </p:txBody>
      </p:sp>
    </p:spTree>
    <p:extLst>
      <p:ext uri="{BB962C8B-B14F-4D97-AF65-F5344CB8AC3E}">
        <p14:creationId xmlns:p14="http://schemas.microsoft.com/office/powerpoint/2010/main" val="30976725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 name="标题 3">
            <a:extLst>
              <a:ext uri="{FF2B5EF4-FFF2-40B4-BE49-F238E27FC236}">
                <a16:creationId xmlns:a16="http://schemas.microsoft.com/office/drawing/2014/main" id="{61EBA3CB-FD35-3DC2-870A-909102CB65B4}"/>
              </a:ext>
            </a:extLst>
          </p:cNvPr>
          <p:cNvSpPr txBox="1">
            <a:spLocks/>
          </p:cNvSpPr>
          <p:nvPr/>
        </p:nvSpPr>
        <p:spPr>
          <a:xfrm>
            <a:off x="5295935" y="1153839"/>
            <a:ext cx="1823650"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快捷键</a:t>
            </a:r>
          </a:p>
        </p:txBody>
      </p:sp>
      <p:sp>
        <p:nvSpPr>
          <p:cNvPr id="2" name="标题 1">
            <a:extLst>
              <a:ext uri="{FF2B5EF4-FFF2-40B4-BE49-F238E27FC236}">
                <a16:creationId xmlns:a16="http://schemas.microsoft.com/office/drawing/2014/main" id="{46C9E5BF-4169-4345-C62F-06BAA47FCBD9}"/>
              </a:ext>
            </a:extLst>
          </p:cNvPr>
          <p:cNvSpPr txBox="1"/>
          <p:nvPr/>
        </p:nvSpPr>
        <p:spPr>
          <a:xfrm>
            <a:off x="3255657" y="266790"/>
            <a:ext cx="5904206" cy="53357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2.3 </a:t>
            </a:r>
            <a:r>
              <a:rPr lang="zh-CN" altLang="en-US" sz="2800" dirty="0">
                <a:latin typeface="+mj-ea"/>
                <a:cs typeface="+mn-ea"/>
                <a:sym typeface="+mn-lt"/>
              </a:rPr>
              <a:t>华中数控车床操作面板认知</a:t>
            </a:r>
          </a:p>
        </p:txBody>
      </p:sp>
      <p:pic>
        <p:nvPicPr>
          <p:cNvPr id="5" name="图片 4">
            <a:extLst>
              <a:ext uri="{FF2B5EF4-FFF2-40B4-BE49-F238E27FC236}">
                <a16:creationId xmlns:a16="http://schemas.microsoft.com/office/drawing/2014/main" id="{6FFD694C-DF00-CF74-8DE9-6E1A29201AEB}"/>
              </a:ext>
            </a:extLst>
          </p:cNvPr>
          <p:cNvPicPr>
            <a:picLocks noChangeAspect="1"/>
          </p:cNvPicPr>
          <p:nvPr/>
        </p:nvPicPr>
        <p:blipFill>
          <a:blip r:embed="rId3"/>
          <a:stretch>
            <a:fillRect/>
          </a:stretch>
        </p:blipFill>
        <p:spPr>
          <a:xfrm>
            <a:off x="2342723" y="2017379"/>
            <a:ext cx="7709751" cy="947103"/>
          </a:xfrm>
          <a:prstGeom prst="rect">
            <a:avLst/>
          </a:prstGeom>
        </p:spPr>
      </p:pic>
      <p:pic>
        <p:nvPicPr>
          <p:cNvPr id="10" name="图片 9">
            <a:extLst>
              <a:ext uri="{FF2B5EF4-FFF2-40B4-BE49-F238E27FC236}">
                <a16:creationId xmlns:a16="http://schemas.microsoft.com/office/drawing/2014/main" id="{0728CE64-5B6E-F080-2342-D7592077F3A5}"/>
              </a:ext>
            </a:extLst>
          </p:cNvPr>
          <p:cNvPicPr>
            <a:picLocks noChangeAspect="1"/>
          </p:cNvPicPr>
          <p:nvPr/>
        </p:nvPicPr>
        <p:blipFill>
          <a:blip r:embed="rId4"/>
          <a:stretch>
            <a:fillRect/>
          </a:stretch>
        </p:blipFill>
        <p:spPr>
          <a:xfrm>
            <a:off x="2342723" y="3171453"/>
            <a:ext cx="7709750" cy="904240"/>
          </a:xfrm>
          <a:prstGeom prst="rect">
            <a:avLst/>
          </a:prstGeom>
        </p:spPr>
      </p:pic>
      <p:sp>
        <p:nvSpPr>
          <p:cNvPr id="14" name="文本框 13">
            <a:extLst>
              <a:ext uri="{FF2B5EF4-FFF2-40B4-BE49-F238E27FC236}">
                <a16:creationId xmlns:a16="http://schemas.microsoft.com/office/drawing/2014/main" id="{E89E382E-D18A-10F1-A168-14B6496DBB2E}"/>
              </a:ext>
            </a:extLst>
          </p:cNvPr>
          <p:cNvSpPr txBox="1"/>
          <p:nvPr/>
        </p:nvSpPr>
        <p:spPr>
          <a:xfrm>
            <a:off x="2241125" y="5353915"/>
            <a:ext cx="7811347" cy="777008"/>
          </a:xfrm>
          <a:prstGeom prst="rect">
            <a:avLst/>
          </a:prstGeom>
          <a:noFill/>
        </p:spPr>
        <p:txBody>
          <a:bodyPr wrap="square">
            <a:spAutoFit/>
          </a:bodyPr>
          <a:lstStyle/>
          <a:p>
            <a:pPr marL="285750" indent="-285750">
              <a:lnSpc>
                <a:spcPct val="130000"/>
              </a:lnSpc>
              <a:buClr>
                <a:srgbClr val="00B0F0"/>
              </a:buClr>
              <a:buSzPct val="95000"/>
              <a:buFont typeface="Wingdings" panose="05000000000000000000" pitchFamily="2" charset="2"/>
              <a:buChar char="n"/>
            </a:pPr>
            <a:r>
              <a:rPr lang="zh-CN" altLang="en-US" sz="1800" b="0" i="0" u="none" strike="noStrike" baseline="0" dirty="0">
                <a:solidFill>
                  <a:srgbClr val="211D1E"/>
                </a:solidFill>
                <a:latin typeface="方正书宋"/>
              </a:rPr>
              <a:t>在菜单命令条及弹出菜单中，每一个功能项的按键上都标注了</a:t>
            </a:r>
            <a:r>
              <a:rPr lang="en-US" altLang="zh-CN" sz="1800" b="0" i="0" u="none" strike="noStrike" baseline="0" dirty="0">
                <a:solidFill>
                  <a:srgbClr val="211D1E"/>
                </a:solidFill>
                <a:latin typeface="方正书宋"/>
              </a:rPr>
              <a:t>F1</a:t>
            </a:r>
            <a:r>
              <a:rPr lang="zh-CN" altLang="en-US" sz="1800" b="0" i="0" u="none" strike="noStrike" baseline="0" dirty="0">
                <a:solidFill>
                  <a:srgbClr val="211D1E"/>
                </a:solidFill>
                <a:latin typeface="方正书宋"/>
              </a:rPr>
              <a:t>、</a:t>
            </a:r>
            <a:r>
              <a:rPr lang="en-US" altLang="zh-CN" sz="1800" b="0" i="0" u="none" strike="noStrike" baseline="0" dirty="0">
                <a:solidFill>
                  <a:srgbClr val="211D1E"/>
                </a:solidFill>
                <a:latin typeface="方正书宋"/>
              </a:rPr>
              <a:t>F2 </a:t>
            </a:r>
            <a:r>
              <a:rPr lang="zh-CN" altLang="en-US" sz="1800" b="0" i="0" u="none" strike="noStrike" baseline="0" dirty="0">
                <a:solidFill>
                  <a:srgbClr val="211D1E"/>
                </a:solidFill>
                <a:latin typeface="方正书宋"/>
              </a:rPr>
              <a:t>等字样，表明要执行该项操作也可以通过按下相应的快捷键执行。</a:t>
            </a:r>
            <a:endParaRPr lang="zh-CN" altLang="en-US" dirty="0"/>
          </a:p>
        </p:txBody>
      </p:sp>
      <p:pic>
        <p:nvPicPr>
          <p:cNvPr id="4" name="图片 3">
            <a:extLst>
              <a:ext uri="{FF2B5EF4-FFF2-40B4-BE49-F238E27FC236}">
                <a16:creationId xmlns:a16="http://schemas.microsoft.com/office/drawing/2014/main" id="{BE79837D-10B1-1743-F287-C5C830307683}"/>
              </a:ext>
            </a:extLst>
          </p:cNvPr>
          <p:cNvPicPr>
            <a:picLocks noChangeAspect="1"/>
          </p:cNvPicPr>
          <p:nvPr/>
        </p:nvPicPr>
        <p:blipFill>
          <a:blip r:embed="rId5"/>
          <a:stretch>
            <a:fillRect/>
          </a:stretch>
        </p:blipFill>
        <p:spPr>
          <a:xfrm>
            <a:off x="2342723" y="4315645"/>
            <a:ext cx="7709749" cy="547934"/>
          </a:xfrm>
          <a:prstGeom prst="rect">
            <a:avLst/>
          </a:prstGeom>
        </p:spPr>
      </p:pic>
      <p:sp>
        <p:nvSpPr>
          <p:cNvPr id="7" name="矩形 6">
            <a:extLst>
              <a:ext uri="{FF2B5EF4-FFF2-40B4-BE49-F238E27FC236}">
                <a16:creationId xmlns:a16="http://schemas.microsoft.com/office/drawing/2014/main" id="{B9A6A75B-E97D-9DC6-D4C5-B6059B0BC689}"/>
              </a:ext>
            </a:extLst>
          </p:cNvPr>
          <p:cNvSpPr/>
          <p:nvPr/>
        </p:nvSpPr>
        <p:spPr>
          <a:xfrm>
            <a:off x="2342723" y="3657149"/>
            <a:ext cx="654478" cy="39400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9EFB3C90-176C-46B0-2172-9D3CF8F70A7F}"/>
              </a:ext>
            </a:extLst>
          </p:cNvPr>
          <p:cNvSpPr/>
          <p:nvPr/>
        </p:nvSpPr>
        <p:spPr>
          <a:xfrm>
            <a:off x="2342723" y="2547102"/>
            <a:ext cx="654478" cy="39400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48B739F7-3881-539B-895E-55F83ECA9840}"/>
              </a:ext>
            </a:extLst>
          </p:cNvPr>
          <p:cNvSpPr/>
          <p:nvPr/>
        </p:nvSpPr>
        <p:spPr>
          <a:xfrm>
            <a:off x="2342723" y="4221958"/>
            <a:ext cx="654478" cy="78692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5DD3EAC9-B092-EA7E-D67B-7C99B74BB9FA}"/>
              </a:ext>
            </a:extLst>
          </p:cNvPr>
          <p:cNvSpPr/>
          <p:nvPr/>
        </p:nvSpPr>
        <p:spPr>
          <a:xfrm>
            <a:off x="3125043" y="3657149"/>
            <a:ext cx="654478" cy="39400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EADC5630-7754-17D6-6979-3727C6ABB9F4}"/>
              </a:ext>
            </a:extLst>
          </p:cNvPr>
          <p:cNvSpPr/>
          <p:nvPr/>
        </p:nvSpPr>
        <p:spPr>
          <a:xfrm>
            <a:off x="3125043" y="2547102"/>
            <a:ext cx="654478" cy="39400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D23E2EF2-C39D-AE5E-A496-200C096CCC3B}"/>
              </a:ext>
            </a:extLst>
          </p:cNvPr>
          <p:cNvSpPr/>
          <p:nvPr/>
        </p:nvSpPr>
        <p:spPr>
          <a:xfrm>
            <a:off x="3125043" y="4221958"/>
            <a:ext cx="654478" cy="78692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14B83736-18B7-0492-DFD4-46467D2CA89C}"/>
              </a:ext>
            </a:extLst>
          </p:cNvPr>
          <p:cNvSpPr/>
          <p:nvPr/>
        </p:nvSpPr>
        <p:spPr>
          <a:xfrm>
            <a:off x="3907363" y="3657149"/>
            <a:ext cx="654478" cy="39400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DFDB08A4-C84F-B9C4-BC57-DAFCFCD6366C}"/>
              </a:ext>
            </a:extLst>
          </p:cNvPr>
          <p:cNvSpPr/>
          <p:nvPr/>
        </p:nvSpPr>
        <p:spPr>
          <a:xfrm>
            <a:off x="3907363" y="2547102"/>
            <a:ext cx="654478" cy="39400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DE49FF82-B7C4-70A9-C2BE-70F8317046B7}"/>
              </a:ext>
            </a:extLst>
          </p:cNvPr>
          <p:cNvSpPr/>
          <p:nvPr/>
        </p:nvSpPr>
        <p:spPr>
          <a:xfrm>
            <a:off x="3907363" y="4221958"/>
            <a:ext cx="654478" cy="78692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41148843-0FA3-4159-1CA3-0E24D63BDFD4}"/>
              </a:ext>
            </a:extLst>
          </p:cNvPr>
          <p:cNvSpPr/>
          <p:nvPr/>
        </p:nvSpPr>
        <p:spPr>
          <a:xfrm>
            <a:off x="4689683" y="3657149"/>
            <a:ext cx="654478" cy="39400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14877B46-47D3-6EC2-5EA1-1B04DF2BAF0B}"/>
              </a:ext>
            </a:extLst>
          </p:cNvPr>
          <p:cNvSpPr/>
          <p:nvPr/>
        </p:nvSpPr>
        <p:spPr>
          <a:xfrm>
            <a:off x="4689683" y="2547102"/>
            <a:ext cx="654478" cy="39400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7CA267CE-CAD0-0732-C4A0-2E7865452AA0}"/>
              </a:ext>
            </a:extLst>
          </p:cNvPr>
          <p:cNvSpPr/>
          <p:nvPr/>
        </p:nvSpPr>
        <p:spPr>
          <a:xfrm>
            <a:off x="4689683" y="4221958"/>
            <a:ext cx="654478" cy="78692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DE0629D1-E3D7-ABF0-01CE-F2D7F30630F0}"/>
              </a:ext>
            </a:extLst>
          </p:cNvPr>
          <p:cNvSpPr/>
          <p:nvPr/>
        </p:nvSpPr>
        <p:spPr>
          <a:xfrm>
            <a:off x="5472003" y="3657149"/>
            <a:ext cx="654478" cy="39400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F8E5AEBA-3080-81D9-E0E4-AE962A261D92}"/>
              </a:ext>
            </a:extLst>
          </p:cNvPr>
          <p:cNvSpPr/>
          <p:nvPr/>
        </p:nvSpPr>
        <p:spPr>
          <a:xfrm>
            <a:off x="5472003" y="2547102"/>
            <a:ext cx="654478" cy="39400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69689576-85EE-CF3D-6A63-B3BCE0336525}"/>
              </a:ext>
            </a:extLst>
          </p:cNvPr>
          <p:cNvSpPr/>
          <p:nvPr/>
        </p:nvSpPr>
        <p:spPr>
          <a:xfrm>
            <a:off x="5472003" y="4221958"/>
            <a:ext cx="654478" cy="78692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4EE62227-DC45-B2B9-0086-674BA0A4E2E1}"/>
              </a:ext>
            </a:extLst>
          </p:cNvPr>
          <p:cNvSpPr/>
          <p:nvPr/>
        </p:nvSpPr>
        <p:spPr>
          <a:xfrm>
            <a:off x="6254323" y="3657149"/>
            <a:ext cx="654478" cy="39400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C1A3DE69-C1CB-59BD-05F4-335C04EC5F39}"/>
              </a:ext>
            </a:extLst>
          </p:cNvPr>
          <p:cNvSpPr/>
          <p:nvPr/>
        </p:nvSpPr>
        <p:spPr>
          <a:xfrm>
            <a:off x="6254323" y="2547102"/>
            <a:ext cx="654478" cy="39400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1FB8F187-ACF9-6E20-A32B-CE251C65833F}"/>
              </a:ext>
            </a:extLst>
          </p:cNvPr>
          <p:cNvSpPr/>
          <p:nvPr/>
        </p:nvSpPr>
        <p:spPr>
          <a:xfrm>
            <a:off x="6254323" y="4221958"/>
            <a:ext cx="654478" cy="78692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A2CA778D-10B9-52C9-7DB9-CCD43B445E34}"/>
              </a:ext>
            </a:extLst>
          </p:cNvPr>
          <p:cNvSpPr/>
          <p:nvPr/>
        </p:nvSpPr>
        <p:spPr>
          <a:xfrm>
            <a:off x="7046804" y="3657149"/>
            <a:ext cx="654478" cy="39400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E131779F-A05C-6906-042C-4E233A3EF2E9}"/>
              </a:ext>
            </a:extLst>
          </p:cNvPr>
          <p:cNvSpPr/>
          <p:nvPr/>
        </p:nvSpPr>
        <p:spPr>
          <a:xfrm>
            <a:off x="7046804" y="2547102"/>
            <a:ext cx="654478" cy="39400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34FF6B95-B511-C735-79DD-361506E22799}"/>
              </a:ext>
            </a:extLst>
          </p:cNvPr>
          <p:cNvSpPr/>
          <p:nvPr/>
        </p:nvSpPr>
        <p:spPr>
          <a:xfrm>
            <a:off x="7046804" y="4221958"/>
            <a:ext cx="654478" cy="78692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AC2D2A7F-9EB8-0E51-A5E7-6272411A66E4}"/>
              </a:ext>
            </a:extLst>
          </p:cNvPr>
          <p:cNvSpPr/>
          <p:nvPr/>
        </p:nvSpPr>
        <p:spPr>
          <a:xfrm>
            <a:off x="7829124" y="3657149"/>
            <a:ext cx="654478" cy="39400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5281808B-6DE0-E67E-B519-D66940CDEFBF}"/>
              </a:ext>
            </a:extLst>
          </p:cNvPr>
          <p:cNvSpPr/>
          <p:nvPr/>
        </p:nvSpPr>
        <p:spPr>
          <a:xfrm>
            <a:off x="7829124" y="2547102"/>
            <a:ext cx="654478" cy="39400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C0265342-B506-984F-FE4D-F7F0C87EF628}"/>
              </a:ext>
            </a:extLst>
          </p:cNvPr>
          <p:cNvSpPr/>
          <p:nvPr/>
        </p:nvSpPr>
        <p:spPr>
          <a:xfrm>
            <a:off x="7829124" y="4221958"/>
            <a:ext cx="654478" cy="78692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4BA35606-79D3-4D97-FB38-DBAFEE6B1440}"/>
              </a:ext>
            </a:extLst>
          </p:cNvPr>
          <p:cNvSpPr/>
          <p:nvPr/>
        </p:nvSpPr>
        <p:spPr>
          <a:xfrm>
            <a:off x="8601286" y="3657149"/>
            <a:ext cx="654478" cy="39400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984D3C19-5F5E-96D6-9918-46506A545E62}"/>
              </a:ext>
            </a:extLst>
          </p:cNvPr>
          <p:cNvSpPr/>
          <p:nvPr/>
        </p:nvSpPr>
        <p:spPr>
          <a:xfrm>
            <a:off x="8601286" y="2547102"/>
            <a:ext cx="654478" cy="39400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89172ADE-1C72-DA46-B6C7-46A837BB713C}"/>
              </a:ext>
            </a:extLst>
          </p:cNvPr>
          <p:cNvSpPr/>
          <p:nvPr/>
        </p:nvSpPr>
        <p:spPr>
          <a:xfrm>
            <a:off x="8601286" y="4221958"/>
            <a:ext cx="654478" cy="78692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A9E31D73-223D-5404-ECFA-58079965DB25}"/>
              </a:ext>
            </a:extLst>
          </p:cNvPr>
          <p:cNvSpPr/>
          <p:nvPr/>
        </p:nvSpPr>
        <p:spPr>
          <a:xfrm>
            <a:off x="9383606" y="3657149"/>
            <a:ext cx="654478" cy="39400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D1497A61-7B72-ADDA-B268-0366E2849956}"/>
              </a:ext>
            </a:extLst>
          </p:cNvPr>
          <p:cNvSpPr/>
          <p:nvPr/>
        </p:nvSpPr>
        <p:spPr>
          <a:xfrm>
            <a:off x="9383606" y="2547102"/>
            <a:ext cx="654478" cy="39400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4F3D6D46-C1EB-C4E7-9E0C-C54938892B26}"/>
              </a:ext>
            </a:extLst>
          </p:cNvPr>
          <p:cNvSpPr/>
          <p:nvPr/>
        </p:nvSpPr>
        <p:spPr>
          <a:xfrm>
            <a:off x="9383606" y="4221958"/>
            <a:ext cx="654478" cy="786922"/>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805441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 name="标题 3">
            <a:extLst>
              <a:ext uri="{FF2B5EF4-FFF2-40B4-BE49-F238E27FC236}">
                <a16:creationId xmlns:a16="http://schemas.microsoft.com/office/drawing/2014/main" id="{61EBA3CB-FD35-3DC2-870A-909102CB65B4}"/>
              </a:ext>
            </a:extLst>
          </p:cNvPr>
          <p:cNvSpPr txBox="1">
            <a:spLocks/>
          </p:cNvSpPr>
          <p:nvPr/>
        </p:nvSpPr>
        <p:spPr>
          <a:xfrm>
            <a:off x="4941165" y="1122472"/>
            <a:ext cx="2533189"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车床操作键</a:t>
            </a:r>
          </a:p>
        </p:txBody>
      </p:sp>
      <p:sp>
        <p:nvSpPr>
          <p:cNvPr id="2" name="标题 1">
            <a:extLst>
              <a:ext uri="{FF2B5EF4-FFF2-40B4-BE49-F238E27FC236}">
                <a16:creationId xmlns:a16="http://schemas.microsoft.com/office/drawing/2014/main" id="{46C9E5BF-4169-4345-C62F-06BAA47FCBD9}"/>
              </a:ext>
            </a:extLst>
          </p:cNvPr>
          <p:cNvSpPr txBox="1"/>
          <p:nvPr/>
        </p:nvSpPr>
        <p:spPr>
          <a:xfrm>
            <a:off x="3255657" y="266790"/>
            <a:ext cx="5904206" cy="53357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2.3 </a:t>
            </a:r>
            <a:r>
              <a:rPr lang="zh-CN" altLang="en-US" sz="2800" dirty="0">
                <a:latin typeface="+mj-ea"/>
                <a:cs typeface="+mn-ea"/>
                <a:sym typeface="+mn-lt"/>
              </a:rPr>
              <a:t>华中数控车床操作面板认知</a:t>
            </a:r>
          </a:p>
        </p:txBody>
      </p:sp>
      <p:pic>
        <p:nvPicPr>
          <p:cNvPr id="44" name="图片 43">
            <a:extLst>
              <a:ext uri="{FF2B5EF4-FFF2-40B4-BE49-F238E27FC236}">
                <a16:creationId xmlns:a16="http://schemas.microsoft.com/office/drawing/2014/main" id="{4CDB7AEE-97AE-7CE7-7A3A-34C7D5E3AB73}"/>
              </a:ext>
            </a:extLst>
          </p:cNvPr>
          <p:cNvPicPr>
            <a:picLocks noChangeAspect="1"/>
          </p:cNvPicPr>
          <p:nvPr/>
        </p:nvPicPr>
        <p:blipFill>
          <a:blip r:embed="rId3"/>
          <a:stretch>
            <a:fillRect/>
          </a:stretch>
        </p:blipFill>
        <p:spPr>
          <a:xfrm>
            <a:off x="1726785" y="1706042"/>
            <a:ext cx="447870" cy="457200"/>
          </a:xfrm>
          <a:prstGeom prst="rect">
            <a:avLst/>
          </a:prstGeom>
        </p:spPr>
      </p:pic>
      <p:sp>
        <p:nvSpPr>
          <p:cNvPr id="46" name="文本框 45">
            <a:extLst>
              <a:ext uri="{FF2B5EF4-FFF2-40B4-BE49-F238E27FC236}">
                <a16:creationId xmlns:a16="http://schemas.microsoft.com/office/drawing/2014/main" id="{D972F5F4-1156-E945-21A4-4587381CFD2F}"/>
              </a:ext>
            </a:extLst>
          </p:cNvPr>
          <p:cNvSpPr txBox="1"/>
          <p:nvPr/>
        </p:nvSpPr>
        <p:spPr>
          <a:xfrm>
            <a:off x="751840" y="2222565"/>
            <a:ext cx="8408023" cy="701346"/>
          </a:xfrm>
          <a:prstGeom prst="rect">
            <a:avLst/>
          </a:prstGeom>
          <a:noFill/>
        </p:spPr>
        <p:txBody>
          <a:bodyPr wrap="square">
            <a:spAutoFit/>
          </a:bodyPr>
          <a:lstStyle/>
          <a:p>
            <a:pPr>
              <a:lnSpc>
                <a:spcPct val="130000"/>
              </a:lnSpc>
            </a:pPr>
            <a:r>
              <a:rPr lang="zh-CN" altLang="en-US" sz="1600" dirty="0"/>
              <a:t>急停键</a:t>
            </a:r>
            <a:r>
              <a:rPr lang="zh-CN" altLang="en-US" sz="1600" b="0" i="0" u="none" strike="noStrike" baseline="0" dirty="0">
                <a:solidFill>
                  <a:srgbClr val="211D1E"/>
                </a:solidFill>
                <a:latin typeface="方正细黑一"/>
              </a:rPr>
              <a:t>用于锁住车床。按下急停键时，车床立即停止运动。</a:t>
            </a:r>
          </a:p>
          <a:p>
            <a:pPr>
              <a:lnSpc>
                <a:spcPct val="130000"/>
              </a:lnSpc>
            </a:pPr>
            <a:r>
              <a:rPr lang="zh-CN" altLang="en-US" sz="1600" b="0" i="0" u="none" strike="noStrike" baseline="0" dirty="0">
                <a:solidFill>
                  <a:srgbClr val="211D1E"/>
                </a:solidFill>
                <a:latin typeface="方正细黑一"/>
              </a:rPr>
              <a:t>急停键抬起后，该键下方有阴影，见下图</a:t>
            </a:r>
            <a:r>
              <a:rPr lang="en-US" altLang="zh-CN" sz="1600" b="0" i="0" u="none" strike="noStrike" baseline="0" dirty="0">
                <a:solidFill>
                  <a:srgbClr val="211D1E"/>
                </a:solidFill>
                <a:latin typeface="方正细黑一"/>
              </a:rPr>
              <a:t>a</a:t>
            </a:r>
            <a:r>
              <a:rPr lang="zh-CN" altLang="en-US" sz="1600" b="0" i="0" u="none" strike="noStrike" baseline="0" dirty="0">
                <a:solidFill>
                  <a:srgbClr val="211D1E"/>
                </a:solidFill>
                <a:latin typeface="方正细黑一"/>
              </a:rPr>
              <a:t>；急停键按下时，该键下方没有阴影，见下图</a:t>
            </a:r>
            <a:r>
              <a:rPr lang="en-US" altLang="zh-CN" sz="1600" b="0" i="0" u="none" strike="noStrike" baseline="0" dirty="0">
                <a:solidFill>
                  <a:srgbClr val="211D1E"/>
                </a:solidFill>
                <a:latin typeface="方正细黑一"/>
              </a:rPr>
              <a:t>b </a:t>
            </a:r>
          </a:p>
        </p:txBody>
      </p:sp>
      <p:sp>
        <p:nvSpPr>
          <p:cNvPr id="47" name="文本占位符 5">
            <a:extLst>
              <a:ext uri="{FF2B5EF4-FFF2-40B4-BE49-F238E27FC236}">
                <a16:creationId xmlns:a16="http://schemas.microsoft.com/office/drawing/2014/main" id="{45CF8FCA-518E-F25F-83F4-46074AA61657}"/>
              </a:ext>
            </a:extLst>
          </p:cNvPr>
          <p:cNvSpPr txBox="1"/>
          <p:nvPr/>
        </p:nvSpPr>
        <p:spPr>
          <a:xfrm>
            <a:off x="541057" y="1706042"/>
            <a:ext cx="5733467"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急停键</a:t>
            </a:r>
            <a:endParaRPr lang="en-US" altLang="zh-CN" sz="1800" b="0" i="0" u="none" strike="noStrike" baseline="0" dirty="0">
              <a:solidFill>
                <a:srgbClr val="221E1F"/>
              </a:solidFill>
              <a:latin typeface="方正书宋"/>
            </a:endParaRPr>
          </a:p>
        </p:txBody>
      </p:sp>
      <p:pic>
        <p:nvPicPr>
          <p:cNvPr id="49" name="图片 48">
            <a:extLst>
              <a:ext uri="{FF2B5EF4-FFF2-40B4-BE49-F238E27FC236}">
                <a16:creationId xmlns:a16="http://schemas.microsoft.com/office/drawing/2014/main" id="{BA6C626F-800D-ECE2-FAB4-D8B78A1338D9}"/>
              </a:ext>
            </a:extLst>
          </p:cNvPr>
          <p:cNvPicPr>
            <a:picLocks noChangeAspect="1"/>
          </p:cNvPicPr>
          <p:nvPr/>
        </p:nvPicPr>
        <p:blipFill>
          <a:blip r:embed="rId3"/>
          <a:stretch>
            <a:fillRect/>
          </a:stretch>
        </p:blipFill>
        <p:spPr>
          <a:xfrm>
            <a:off x="9224678" y="2156294"/>
            <a:ext cx="378370" cy="386254"/>
          </a:xfrm>
          <a:prstGeom prst="rect">
            <a:avLst/>
          </a:prstGeom>
        </p:spPr>
      </p:pic>
      <p:pic>
        <p:nvPicPr>
          <p:cNvPr id="51" name="图片 50">
            <a:extLst>
              <a:ext uri="{FF2B5EF4-FFF2-40B4-BE49-F238E27FC236}">
                <a16:creationId xmlns:a16="http://schemas.microsoft.com/office/drawing/2014/main" id="{7E8724CC-03D0-337B-953B-E82C81DB3E0D}"/>
              </a:ext>
            </a:extLst>
          </p:cNvPr>
          <p:cNvPicPr>
            <a:picLocks noChangeAspect="1"/>
          </p:cNvPicPr>
          <p:nvPr/>
        </p:nvPicPr>
        <p:blipFill>
          <a:blip r:embed="rId4"/>
          <a:stretch>
            <a:fillRect/>
          </a:stretch>
        </p:blipFill>
        <p:spPr>
          <a:xfrm>
            <a:off x="9887519" y="2156294"/>
            <a:ext cx="346130" cy="353340"/>
          </a:xfrm>
          <a:prstGeom prst="rect">
            <a:avLst/>
          </a:prstGeom>
        </p:spPr>
      </p:pic>
      <p:sp>
        <p:nvSpPr>
          <p:cNvPr id="53" name="文本框 52">
            <a:extLst>
              <a:ext uri="{FF2B5EF4-FFF2-40B4-BE49-F238E27FC236}">
                <a16:creationId xmlns:a16="http://schemas.microsoft.com/office/drawing/2014/main" id="{8328C7CE-78CC-28A9-6A5E-7C6ECE179CE1}"/>
              </a:ext>
            </a:extLst>
          </p:cNvPr>
          <p:cNvSpPr txBox="1"/>
          <p:nvPr/>
        </p:nvSpPr>
        <p:spPr>
          <a:xfrm>
            <a:off x="9159863" y="2542548"/>
            <a:ext cx="508000" cy="338554"/>
          </a:xfrm>
          <a:prstGeom prst="rect">
            <a:avLst/>
          </a:prstGeom>
          <a:noFill/>
        </p:spPr>
        <p:txBody>
          <a:bodyPr wrap="square">
            <a:spAutoFit/>
          </a:bodyPr>
          <a:lstStyle/>
          <a:p>
            <a:r>
              <a:rPr lang="zh-CN" altLang="en-US" sz="1600" b="0" i="0" u="none" strike="noStrike" baseline="0" dirty="0">
                <a:solidFill>
                  <a:srgbClr val="211D1E"/>
                </a:solidFill>
                <a:latin typeface="方正细黑一"/>
              </a:rPr>
              <a:t>图</a:t>
            </a:r>
            <a:r>
              <a:rPr lang="en-US" altLang="zh-CN" sz="1600" b="0" i="0" u="none" strike="noStrike" baseline="0" dirty="0">
                <a:solidFill>
                  <a:srgbClr val="211D1E"/>
                </a:solidFill>
                <a:latin typeface="方正细黑一"/>
              </a:rPr>
              <a:t>a</a:t>
            </a:r>
            <a:endParaRPr lang="zh-CN" altLang="en-US" sz="1600" dirty="0"/>
          </a:p>
        </p:txBody>
      </p:sp>
      <p:sp>
        <p:nvSpPr>
          <p:cNvPr id="54" name="文本框 53">
            <a:extLst>
              <a:ext uri="{FF2B5EF4-FFF2-40B4-BE49-F238E27FC236}">
                <a16:creationId xmlns:a16="http://schemas.microsoft.com/office/drawing/2014/main" id="{57A1153B-151B-9223-E74D-4D70A12ACE18}"/>
              </a:ext>
            </a:extLst>
          </p:cNvPr>
          <p:cNvSpPr txBox="1"/>
          <p:nvPr/>
        </p:nvSpPr>
        <p:spPr>
          <a:xfrm>
            <a:off x="9816743" y="2532388"/>
            <a:ext cx="580455" cy="338554"/>
          </a:xfrm>
          <a:prstGeom prst="rect">
            <a:avLst/>
          </a:prstGeom>
          <a:noFill/>
        </p:spPr>
        <p:txBody>
          <a:bodyPr wrap="square">
            <a:spAutoFit/>
          </a:bodyPr>
          <a:lstStyle/>
          <a:p>
            <a:r>
              <a:rPr lang="zh-CN" altLang="en-US" sz="1600" b="0" i="0" u="none" strike="noStrike" baseline="0" dirty="0">
                <a:solidFill>
                  <a:srgbClr val="211D1E"/>
                </a:solidFill>
                <a:latin typeface="方正细黑一"/>
              </a:rPr>
              <a:t>图</a:t>
            </a:r>
            <a:r>
              <a:rPr lang="en-US" altLang="zh-CN" sz="1600" b="0" i="0" u="none" strike="noStrike" baseline="0" dirty="0">
                <a:solidFill>
                  <a:srgbClr val="211D1E"/>
                </a:solidFill>
                <a:latin typeface="方正细黑一"/>
              </a:rPr>
              <a:t>b</a:t>
            </a:r>
            <a:endParaRPr lang="zh-CN" altLang="en-US" sz="1600" dirty="0"/>
          </a:p>
        </p:txBody>
      </p:sp>
      <p:pic>
        <p:nvPicPr>
          <p:cNvPr id="56" name="图片 55">
            <a:extLst>
              <a:ext uri="{FF2B5EF4-FFF2-40B4-BE49-F238E27FC236}">
                <a16:creationId xmlns:a16="http://schemas.microsoft.com/office/drawing/2014/main" id="{B0C99326-819E-9A78-E6D1-2EBA53E1545D}"/>
              </a:ext>
            </a:extLst>
          </p:cNvPr>
          <p:cNvPicPr>
            <a:picLocks noChangeAspect="1"/>
          </p:cNvPicPr>
          <p:nvPr/>
        </p:nvPicPr>
        <p:blipFill>
          <a:blip r:embed="rId5"/>
          <a:stretch>
            <a:fillRect/>
          </a:stretch>
        </p:blipFill>
        <p:spPr>
          <a:xfrm>
            <a:off x="2525485" y="2974912"/>
            <a:ext cx="495300" cy="476250"/>
          </a:xfrm>
          <a:prstGeom prst="rect">
            <a:avLst/>
          </a:prstGeom>
        </p:spPr>
      </p:pic>
      <p:sp>
        <p:nvSpPr>
          <p:cNvPr id="57" name="文本占位符 5">
            <a:extLst>
              <a:ext uri="{FF2B5EF4-FFF2-40B4-BE49-F238E27FC236}">
                <a16:creationId xmlns:a16="http://schemas.microsoft.com/office/drawing/2014/main" id="{B7586163-1466-2DBA-E47E-194443E1D03A}"/>
              </a:ext>
            </a:extLst>
          </p:cNvPr>
          <p:cNvSpPr txBox="1"/>
          <p:nvPr/>
        </p:nvSpPr>
        <p:spPr>
          <a:xfrm>
            <a:off x="541057" y="2946009"/>
            <a:ext cx="5733467"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循环启动</a:t>
            </a:r>
            <a:r>
              <a:rPr lang="en-US" altLang="zh-CN" sz="1800" b="0" i="0" u="none" strike="noStrike" baseline="0" dirty="0">
                <a:solidFill>
                  <a:srgbClr val="221E1F"/>
                </a:solidFill>
                <a:latin typeface="方正书宋"/>
              </a:rPr>
              <a:t>/</a:t>
            </a:r>
            <a:r>
              <a:rPr lang="zh-CN" altLang="en-US" sz="1800" b="0" i="0" u="none" strike="noStrike" baseline="0" dirty="0">
                <a:solidFill>
                  <a:srgbClr val="221E1F"/>
                </a:solidFill>
                <a:latin typeface="方正书宋"/>
              </a:rPr>
              <a:t>保持</a:t>
            </a:r>
            <a:endParaRPr lang="en-US" altLang="zh-CN" sz="1800" b="0" i="0" u="none" strike="noStrike" baseline="0" dirty="0">
              <a:solidFill>
                <a:srgbClr val="221E1F"/>
              </a:solidFill>
              <a:latin typeface="方正书宋"/>
            </a:endParaRPr>
          </a:p>
        </p:txBody>
      </p:sp>
      <p:pic>
        <p:nvPicPr>
          <p:cNvPr id="59" name="图片 58">
            <a:extLst>
              <a:ext uri="{FF2B5EF4-FFF2-40B4-BE49-F238E27FC236}">
                <a16:creationId xmlns:a16="http://schemas.microsoft.com/office/drawing/2014/main" id="{05B66FD9-E80C-6C50-CE26-8C43B82A0905}"/>
              </a:ext>
            </a:extLst>
          </p:cNvPr>
          <p:cNvPicPr>
            <a:picLocks noChangeAspect="1"/>
          </p:cNvPicPr>
          <p:nvPr/>
        </p:nvPicPr>
        <p:blipFill>
          <a:blip r:embed="rId6"/>
          <a:stretch>
            <a:fillRect/>
          </a:stretch>
        </p:blipFill>
        <p:spPr>
          <a:xfrm>
            <a:off x="3160140" y="2974912"/>
            <a:ext cx="495300" cy="476250"/>
          </a:xfrm>
          <a:prstGeom prst="rect">
            <a:avLst/>
          </a:prstGeom>
        </p:spPr>
      </p:pic>
      <p:sp>
        <p:nvSpPr>
          <p:cNvPr id="61" name="文本框 60">
            <a:extLst>
              <a:ext uri="{FF2B5EF4-FFF2-40B4-BE49-F238E27FC236}">
                <a16:creationId xmlns:a16="http://schemas.microsoft.com/office/drawing/2014/main" id="{BF288899-06A2-E9BA-83C1-D625DF5B4288}"/>
              </a:ext>
            </a:extLst>
          </p:cNvPr>
          <p:cNvSpPr txBox="1"/>
          <p:nvPr/>
        </p:nvSpPr>
        <p:spPr>
          <a:xfrm>
            <a:off x="751840" y="3494634"/>
            <a:ext cx="6096000" cy="338554"/>
          </a:xfrm>
          <a:prstGeom prst="rect">
            <a:avLst/>
          </a:prstGeom>
          <a:noFill/>
        </p:spPr>
        <p:txBody>
          <a:bodyPr wrap="square">
            <a:spAutoFit/>
          </a:bodyPr>
          <a:lstStyle/>
          <a:p>
            <a:r>
              <a:rPr lang="zh-CN" altLang="en-US" sz="1600" b="0" i="0" u="none" strike="noStrike" baseline="0" dirty="0">
                <a:solidFill>
                  <a:srgbClr val="211D1E"/>
                </a:solidFill>
                <a:latin typeface="方正细黑一"/>
              </a:rPr>
              <a:t>在自动和</a:t>
            </a:r>
            <a:r>
              <a:rPr lang="en-US" altLang="zh-CN" sz="1600" b="0" i="0" u="none" strike="noStrike" baseline="0" dirty="0">
                <a:solidFill>
                  <a:srgbClr val="211D1E"/>
                </a:solidFill>
                <a:latin typeface="方正细黑一"/>
              </a:rPr>
              <a:t>MDI </a:t>
            </a:r>
            <a:r>
              <a:rPr lang="zh-CN" altLang="en-US" sz="1600" b="0" i="0" u="none" strike="noStrike" baseline="0" dirty="0">
                <a:solidFill>
                  <a:srgbClr val="211D1E"/>
                </a:solidFill>
                <a:latin typeface="方正细黑一"/>
              </a:rPr>
              <a:t>运行方式下，用来启动和暂停程序	</a:t>
            </a:r>
          </a:p>
        </p:txBody>
      </p:sp>
      <p:sp>
        <p:nvSpPr>
          <p:cNvPr id="62" name="文本占位符 5">
            <a:extLst>
              <a:ext uri="{FF2B5EF4-FFF2-40B4-BE49-F238E27FC236}">
                <a16:creationId xmlns:a16="http://schemas.microsoft.com/office/drawing/2014/main" id="{E686D26B-2C14-5ED7-7B94-B0E4FB78F13C}"/>
              </a:ext>
            </a:extLst>
          </p:cNvPr>
          <p:cNvSpPr txBox="1"/>
          <p:nvPr/>
        </p:nvSpPr>
        <p:spPr>
          <a:xfrm>
            <a:off x="541057" y="3934090"/>
            <a:ext cx="5733467"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方式选择键</a:t>
            </a:r>
            <a:endParaRPr lang="en-US" altLang="zh-CN" sz="1800" b="0" i="0" u="none" strike="noStrike" baseline="0" dirty="0">
              <a:solidFill>
                <a:srgbClr val="221E1F"/>
              </a:solidFill>
              <a:latin typeface="方正书宋"/>
            </a:endParaRPr>
          </a:p>
        </p:txBody>
      </p:sp>
      <p:pic>
        <p:nvPicPr>
          <p:cNvPr id="64" name="图片 63">
            <a:extLst>
              <a:ext uri="{FF2B5EF4-FFF2-40B4-BE49-F238E27FC236}">
                <a16:creationId xmlns:a16="http://schemas.microsoft.com/office/drawing/2014/main" id="{B2C09E5C-810A-09FB-0D56-4253BB058428}"/>
              </a:ext>
            </a:extLst>
          </p:cNvPr>
          <p:cNvPicPr>
            <a:picLocks noChangeAspect="1"/>
          </p:cNvPicPr>
          <p:nvPr/>
        </p:nvPicPr>
        <p:blipFill>
          <a:blip r:embed="rId7"/>
          <a:stretch>
            <a:fillRect/>
          </a:stretch>
        </p:blipFill>
        <p:spPr>
          <a:xfrm>
            <a:off x="2291485" y="3976309"/>
            <a:ext cx="468000" cy="468000"/>
          </a:xfrm>
          <a:prstGeom prst="rect">
            <a:avLst/>
          </a:prstGeom>
        </p:spPr>
      </p:pic>
      <p:pic>
        <p:nvPicPr>
          <p:cNvPr id="66" name="图片 65">
            <a:extLst>
              <a:ext uri="{FF2B5EF4-FFF2-40B4-BE49-F238E27FC236}">
                <a16:creationId xmlns:a16="http://schemas.microsoft.com/office/drawing/2014/main" id="{74B755AD-409B-2933-F675-9FCCBBCED4D1}"/>
              </a:ext>
            </a:extLst>
          </p:cNvPr>
          <p:cNvPicPr>
            <a:picLocks noChangeAspect="1"/>
          </p:cNvPicPr>
          <p:nvPr/>
        </p:nvPicPr>
        <p:blipFill>
          <a:blip r:embed="rId8"/>
          <a:stretch>
            <a:fillRect/>
          </a:stretch>
        </p:blipFill>
        <p:spPr>
          <a:xfrm>
            <a:off x="2759485" y="3976309"/>
            <a:ext cx="475200" cy="468000"/>
          </a:xfrm>
          <a:prstGeom prst="rect">
            <a:avLst/>
          </a:prstGeom>
        </p:spPr>
      </p:pic>
      <p:pic>
        <p:nvPicPr>
          <p:cNvPr id="68" name="图片 67">
            <a:extLst>
              <a:ext uri="{FF2B5EF4-FFF2-40B4-BE49-F238E27FC236}">
                <a16:creationId xmlns:a16="http://schemas.microsoft.com/office/drawing/2014/main" id="{2ECA009F-0171-5A27-F4BD-4779756B65FF}"/>
              </a:ext>
            </a:extLst>
          </p:cNvPr>
          <p:cNvPicPr>
            <a:picLocks noChangeAspect="1"/>
          </p:cNvPicPr>
          <p:nvPr/>
        </p:nvPicPr>
        <p:blipFill>
          <a:blip r:embed="rId9"/>
          <a:stretch>
            <a:fillRect/>
          </a:stretch>
        </p:blipFill>
        <p:spPr>
          <a:xfrm>
            <a:off x="3227485" y="3976309"/>
            <a:ext cx="475200" cy="468000"/>
          </a:xfrm>
          <a:prstGeom prst="rect">
            <a:avLst/>
          </a:prstGeom>
        </p:spPr>
      </p:pic>
      <p:pic>
        <p:nvPicPr>
          <p:cNvPr id="70" name="图片 69">
            <a:extLst>
              <a:ext uri="{FF2B5EF4-FFF2-40B4-BE49-F238E27FC236}">
                <a16:creationId xmlns:a16="http://schemas.microsoft.com/office/drawing/2014/main" id="{B3371E02-169C-B476-41C9-A18B429B16B8}"/>
              </a:ext>
            </a:extLst>
          </p:cNvPr>
          <p:cNvPicPr>
            <a:picLocks noChangeAspect="1"/>
          </p:cNvPicPr>
          <p:nvPr/>
        </p:nvPicPr>
        <p:blipFill>
          <a:blip r:embed="rId10"/>
          <a:stretch>
            <a:fillRect/>
          </a:stretch>
        </p:blipFill>
        <p:spPr>
          <a:xfrm>
            <a:off x="3702685" y="3976309"/>
            <a:ext cx="475200" cy="468000"/>
          </a:xfrm>
          <a:prstGeom prst="rect">
            <a:avLst/>
          </a:prstGeom>
        </p:spPr>
      </p:pic>
      <p:pic>
        <p:nvPicPr>
          <p:cNvPr id="72" name="图片 71">
            <a:extLst>
              <a:ext uri="{FF2B5EF4-FFF2-40B4-BE49-F238E27FC236}">
                <a16:creationId xmlns:a16="http://schemas.microsoft.com/office/drawing/2014/main" id="{F8B5CC24-C995-196B-80A9-37128FD42190}"/>
              </a:ext>
            </a:extLst>
          </p:cNvPr>
          <p:cNvPicPr>
            <a:picLocks noChangeAspect="1"/>
          </p:cNvPicPr>
          <p:nvPr/>
        </p:nvPicPr>
        <p:blipFill>
          <a:blip r:embed="rId11"/>
          <a:stretch>
            <a:fillRect/>
          </a:stretch>
        </p:blipFill>
        <p:spPr>
          <a:xfrm>
            <a:off x="4169953" y="3976309"/>
            <a:ext cx="475932" cy="468000"/>
          </a:xfrm>
          <a:prstGeom prst="rect">
            <a:avLst/>
          </a:prstGeom>
        </p:spPr>
      </p:pic>
      <p:sp>
        <p:nvSpPr>
          <p:cNvPr id="73" name="文本框 72">
            <a:extLst>
              <a:ext uri="{FF2B5EF4-FFF2-40B4-BE49-F238E27FC236}">
                <a16:creationId xmlns:a16="http://schemas.microsoft.com/office/drawing/2014/main" id="{23289D9E-9791-D47F-BE01-F92C22D0C39B}"/>
              </a:ext>
            </a:extLst>
          </p:cNvPr>
          <p:cNvSpPr txBox="1"/>
          <p:nvPr/>
        </p:nvSpPr>
        <p:spPr>
          <a:xfrm>
            <a:off x="751840" y="4567046"/>
            <a:ext cx="2523898" cy="338554"/>
          </a:xfrm>
          <a:prstGeom prst="rect">
            <a:avLst/>
          </a:prstGeom>
          <a:noFill/>
        </p:spPr>
        <p:txBody>
          <a:bodyPr wrap="square">
            <a:spAutoFit/>
          </a:bodyPr>
          <a:lstStyle/>
          <a:p>
            <a:r>
              <a:rPr lang="zh-CN" altLang="en-US" sz="1600" dirty="0">
                <a:solidFill>
                  <a:srgbClr val="211D1E"/>
                </a:solidFill>
                <a:latin typeface="方正细黑一"/>
              </a:rPr>
              <a:t>用来选择系统的运行方式</a:t>
            </a:r>
            <a:endParaRPr lang="en-US" altLang="zh-CN" sz="1600" dirty="0">
              <a:solidFill>
                <a:srgbClr val="211D1E"/>
              </a:solidFill>
              <a:latin typeface="方正细黑一"/>
            </a:endParaRPr>
          </a:p>
        </p:txBody>
      </p:sp>
      <p:pic>
        <p:nvPicPr>
          <p:cNvPr id="74" name="图片 73">
            <a:extLst>
              <a:ext uri="{FF2B5EF4-FFF2-40B4-BE49-F238E27FC236}">
                <a16:creationId xmlns:a16="http://schemas.microsoft.com/office/drawing/2014/main" id="{A910B8EF-84C7-0F88-0C82-C48CBD1C1A8C}"/>
              </a:ext>
            </a:extLst>
          </p:cNvPr>
          <p:cNvPicPr>
            <a:picLocks noChangeAspect="1"/>
          </p:cNvPicPr>
          <p:nvPr/>
        </p:nvPicPr>
        <p:blipFill>
          <a:blip r:embed="rId9"/>
          <a:stretch>
            <a:fillRect/>
          </a:stretch>
        </p:blipFill>
        <p:spPr>
          <a:xfrm>
            <a:off x="6036924" y="4957684"/>
            <a:ext cx="475200" cy="468000"/>
          </a:xfrm>
          <a:prstGeom prst="rect">
            <a:avLst/>
          </a:prstGeom>
        </p:spPr>
      </p:pic>
      <p:sp>
        <p:nvSpPr>
          <p:cNvPr id="75" name="文本框 74">
            <a:extLst>
              <a:ext uri="{FF2B5EF4-FFF2-40B4-BE49-F238E27FC236}">
                <a16:creationId xmlns:a16="http://schemas.microsoft.com/office/drawing/2014/main" id="{4DECFB46-1FEB-3A4D-0BA5-8725BF7855E7}"/>
              </a:ext>
            </a:extLst>
          </p:cNvPr>
          <p:cNvSpPr txBox="1"/>
          <p:nvPr/>
        </p:nvSpPr>
        <p:spPr>
          <a:xfrm>
            <a:off x="1275943" y="5005459"/>
            <a:ext cx="1406298" cy="338554"/>
          </a:xfrm>
          <a:prstGeom prst="rect">
            <a:avLst/>
          </a:prstGeom>
          <a:noFill/>
        </p:spPr>
        <p:txBody>
          <a:bodyPr wrap="square">
            <a:spAutoFit/>
          </a:bodyPr>
          <a:lstStyle/>
          <a:p>
            <a:r>
              <a:rPr lang="zh-CN" altLang="en-US" sz="1600" dirty="0">
                <a:solidFill>
                  <a:srgbClr val="211D1E"/>
                </a:solidFill>
                <a:latin typeface="方正细黑一"/>
              </a:rPr>
              <a:t>自动运行方式</a:t>
            </a:r>
            <a:endParaRPr lang="en-US" altLang="zh-CN" sz="1600" dirty="0">
              <a:solidFill>
                <a:srgbClr val="211D1E"/>
              </a:solidFill>
              <a:latin typeface="方正细黑一"/>
            </a:endParaRPr>
          </a:p>
        </p:txBody>
      </p:sp>
      <p:pic>
        <p:nvPicPr>
          <p:cNvPr id="76" name="图片 75">
            <a:extLst>
              <a:ext uri="{FF2B5EF4-FFF2-40B4-BE49-F238E27FC236}">
                <a16:creationId xmlns:a16="http://schemas.microsoft.com/office/drawing/2014/main" id="{98F17C1A-06A1-2243-CE0A-0D6D09EC00FC}"/>
              </a:ext>
            </a:extLst>
          </p:cNvPr>
          <p:cNvPicPr>
            <a:picLocks noChangeAspect="1"/>
          </p:cNvPicPr>
          <p:nvPr/>
        </p:nvPicPr>
        <p:blipFill>
          <a:blip r:embed="rId8"/>
          <a:stretch>
            <a:fillRect/>
          </a:stretch>
        </p:blipFill>
        <p:spPr>
          <a:xfrm>
            <a:off x="3312234" y="4957684"/>
            <a:ext cx="475200" cy="468000"/>
          </a:xfrm>
          <a:prstGeom prst="rect">
            <a:avLst/>
          </a:prstGeom>
        </p:spPr>
      </p:pic>
      <p:sp>
        <p:nvSpPr>
          <p:cNvPr id="77" name="文本框 76">
            <a:extLst>
              <a:ext uri="{FF2B5EF4-FFF2-40B4-BE49-F238E27FC236}">
                <a16:creationId xmlns:a16="http://schemas.microsoft.com/office/drawing/2014/main" id="{28F00765-C0F6-855E-8638-9D8DBBDA47C4}"/>
              </a:ext>
            </a:extLst>
          </p:cNvPr>
          <p:cNvSpPr txBox="1"/>
          <p:nvPr/>
        </p:nvSpPr>
        <p:spPr>
          <a:xfrm>
            <a:off x="3871034" y="5022407"/>
            <a:ext cx="1406298" cy="338554"/>
          </a:xfrm>
          <a:prstGeom prst="rect">
            <a:avLst/>
          </a:prstGeom>
          <a:noFill/>
        </p:spPr>
        <p:txBody>
          <a:bodyPr wrap="square">
            <a:spAutoFit/>
          </a:bodyPr>
          <a:lstStyle/>
          <a:p>
            <a:r>
              <a:rPr lang="zh-CN" altLang="en-US" sz="1600" dirty="0">
                <a:solidFill>
                  <a:srgbClr val="211D1E"/>
                </a:solidFill>
                <a:latin typeface="方正细黑一"/>
              </a:rPr>
              <a:t>单段运行方式</a:t>
            </a:r>
            <a:endParaRPr lang="en-US" altLang="zh-CN" sz="1600" dirty="0">
              <a:solidFill>
                <a:srgbClr val="211D1E"/>
              </a:solidFill>
              <a:latin typeface="方正细黑一"/>
            </a:endParaRPr>
          </a:p>
        </p:txBody>
      </p:sp>
      <p:pic>
        <p:nvPicPr>
          <p:cNvPr id="78" name="图片 77">
            <a:extLst>
              <a:ext uri="{FF2B5EF4-FFF2-40B4-BE49-F238E27FC236}">
                <a16:creationId xmlns:a16="http://schemas.microsoft.com/office/drawing/2014/main" id="{F4AD0FB9-49FE-809D-84A7-354A5E13B14B}"/>
              </a:ext>
            </a:extLst>
          </p:cNvPr>
          <p:cNvPicPr>
            <a:picLocks noChangeAspect="1"/>
          </p:cNvPicPr>
          <p:nvPr/>
        </p:nvPicPr>
        <p:blipFill>
          <a:blip r:embed="rId7"/>
          <a:stretch>
            <a:fillRect/>
          </a:stretch>
        </p:blipFill>
        <p:spPr>
          <a:xfrm>
            <a:off x="848584" y="4957684"/>
            <a:ext cx="468000" cy="468000"/>
          </a:xfrm>
          <a:prstGeom prst="rect">
            <a:avLst/>
          </a:prstGeom>
        </p:spPr>
      </p:pic>
      <p:sp>
        <p:nvSpPr>
          <p:cNvPr id="79" name="文本框 78">
            <a:extLst>
              <a:ext uri="{FF2B5EF4-FFF2-40B4-BE49-F238E27FC236}">
                <a16:creationId xmlns:a16="http://schemas.microsoft.com/office/drawing/2014/main" id="{7D064634-ED3F-45FF-5950-C46CF11B69D8}"/>
              </a:ext>
            </a:extLst>
          </p:cNvPr>
          <p:cNvSpPr txBox="1"/>
          <p:nvPr/>
        </p:nvSpPr>
        <p:spPr>
          <a:xfrm>
            <a:off x="6695514" y="5022407"/>
            <a:ext cx="2296086" cy="338554"/>
          </a:xfrm>
          <a:prstGeom prst="rect">
            <a:avLst/>
          </a:prstGeom>
          <a:noFill/>
        </p:spPr>
        <p:txBody>
          <a:bodyPr wrap="square">
            <a:spAutoFit/>
          </a:bodyPr>
          <a:lstStyle/>
          <a:p>
            <a:r>
              <a:rPr lang="zh-CN" altLang="en-US" sz="1600" dirty="0">
                <a:solidFill>
                  <a:srgbClr val="211D1E"/>
                </a:solidFill>
                <a:latin typeface="方正细黑一"/>
              </a:rPr>
              <a:t>手动连续进给运行方式</a:t>
            </a:r>
            <a:endParaRPr lang="en-US" altLang="zh-CN" sz="1600" dirty="0">
              <a:solidFill>
                <a:srgbClr val="211D1E"/>
              </a:solidFill>
              <a:latin typeface="方正细黑一"/>
            </a:endParaRPr>
          </a:p>
        </p:txBody>
      </p:sp>
      <p:pic>
        <p:nvPicPr>
          <p:cNvPr id="80" name="图片 79">
            <a:extLst>
              <a:ext uri="{FF2B5EF4-FFF2-40B4-BE49-F238E27FC236}">
                <a16:creationId xmlns:a16="http://schemas.microsoft.com/office/drawing/2014/main" id="{DB5F38B7-4C5C-265A-6C55-6B6B69C13C1B}"/>
              </a:ext>
            </a:extLst>
          </p:cNvPr>
          <p:cNvPicPr>
            <a:picLocks noChangeAspect="1"/>
          </p:cNvPicPr>
          <p:nvPr/>
        </p:nvPicPr>
        <p:blipFill>
          <a:blip r:embed="rId10"/>
          <a:stretch>
            <a:fillRect/>
          </a:stretch>
        </p:blipFill>
        <p:spPr>
          <a:xfrm>
            <a:off x="844984" y="5525543"/>
            <a:ext cx="475200" cy="468000"/>
          </a:xfrm>
          <a:prstGeom prst="rect">
            <a:avLst/>
          </a:prstGeom>
        </p:spPr>
      </p:pic>
      <p:sp>
        <p:nvSpPr>
          <p:cNvPr id="81" name="文本框 80">
            <a:extLst>
              <a:ext uri="{FF2B5EF4-FFF2-40B4-BE49-F238E27FC236}">
                <a16:creationId xmlns:a16="http://schemas.microsoft.com/office/drawing/2014/main" id="{58364E5A-52D2-48D8-93BC-89E4B947BAC5}"/>
              </a:ext>
            </a:extLst>
          </p:cNvPr>
          <p:cNvSpPr txBox="1"/>
          <p:nvPr/>
        </p:nvSpPr>
        <p:spPr>
          <a:xfrm>
            <a:off x="1275943" y="5584572"/>
            <a:ext cx="1406298" cy="338554"/>
          </a:xfrm>
          <a:prstGeom prst="rect">
            <a:avLst/>
          </a:prstGeom>
          <a:noFill/>
        </p:spPr>
        <p:txBody>
          <a:bodyPr wrap="square">
            <a:spAutoFit/>
          </a:bodyPr>
          <a:lstStyle/>
          <a:p>
            <a:r>
              <a:rPr lang="zh-CN" altLang="en-US" sz="1600" dirty="0">
                <a:solidFill>
                  <a:srgbClr val="211D1E"/>
                </a:solidFill>
                <a:latin typeface="方正细黑一"/>
              </a:rPr>
              <a:t>增量运行方式</a:t>
            </a:r>
            <a:endParaRPr lang="en-US" altLang="zh-CN" sz="1600" dirty="0">
              <a:solidFill>
                <a:srgbClr val="211D1E"/>
              </a:solidFill>
              <a:latin typeface="方正细黑一"/>
            </a:endParaRPr>
          </a:p>
        </p:txBody>
      </p:sp>
      <p:pic>
        <p:nvPicPr>
          <p:cNvPr id="82" name="图片 81">
            <a:extLst>
              <a:ext uri="{FF2B5EF4-FFF2-40B4-BE49-F238E27FC236}">
                <a16:creationId xmlns:a16="http://schemas.microsoft.com/office/drawing/2014/main" id="{32FF9016-EEC7-9ADD-0E33-78B9D8363F70}"/>
              </a:ext>
            </a:extLst>
          </p:cNvPr>
          <p:cNvPicPr>
            <a:picLocks noChangeAspect="1"/>
          </p:cNvPicPr>
          <p:nvPr/>
        </p:nvPicPr>
        <p:blipFill>
          <a:blip r:embed="rId11"/>
          <a:stretch>
            <a:fillRect/>
          </a:stretch>
        </p:blipFill>
        <p:spPr>
          <a:xfrm>
            <a:off x="3323908" y="5519849"/>
            <a:ext cx="475932" cy="468000"/>
          </a:xfrm>
          <a:prstGeom prst="rect">
            <a:avLst/>
          </a:prstGeom>
        </p:spPr>
      </p:pic>
      <p:sp>
        <p:nvSpPr>
          <p:cNvPr id="83" name="文本框 82">
            <a:extLst>
              <a:ext uri="{FF2B5EF4-FFF2-40B4-BE49-F238E27FC236}">
                <a16:creationId xmlns:a16="http://schemas.microsoft.com/office/drawing/2014/main" id="{857DB708-B020-DC55-BFAC-D8457F383316}"/>
              </a:ext>
            </a:extLst>
          </p:cNvPr>
          <p:cNvSpPr txBox="1"/>
          <p:nvPr/>
        </p:nvSpPr>
        <p:spPr>
          <a:xfrm>
            <a:off x="3871034" y="5566251"/>
            <a:ext cx="2523898" cy="338554"/>
          </a:xfrm>
          <a:prstGeom prst="rect">
            <a:avLst/>
          </a:prstGeom>
          <a:noFill/>
        </p:spPr>
        <p:txBody>
          <a:bodyPr wrap="square">
            <a:spAutoFit/>
          </a:bodyPr>
          <a:lstStyle/>
          <a:p>
            <a:r>
              <a:rPr lang="zh-CN" altLang="en-US" sz="1600" dirty="0">
                <a:solidFill>
                  <a:srgbClr val="211D1E"/>
                </a:solidFill>
                <a:latin typeface="方正细黑一"/>
              </a:rPr>
              <a:t>返回车床参考点运行方式</a:t>
            </a:r>
            <a:endParaRPr lang="en-US" altLang="zh-CN" sz="1600" dirty="0">
              <a:solidFill>
                <a:srgbClr val="211D1E"/>
              </a:solidFill>
              <a:latin typeface="方正细黑一"/>
            </a:endParaRPr>
          </a:p>
        </p:txBody>
      </p:sp>
      <p:sp>
        <p:nvSpPr>
          <p:cNvPr id="84" name="文本框 83">
            <a:extLst>
              <a:ext uri="{FF2B5EF4-FFF2-40B4-BE49-F238E27FC236}">
                <a16:creationId xmlns:a16="http://schemas.microsoft.com/office/drawing/2014/main" id="{F696C372-6BF9-3D53-F9ED-43168E9A4B2F}"/>
              </a:ext>
            </a:extLst>
          </p:cNvPr>
          <p:cNvSpPr txBox="1"/>
          <p:nvPr/>
        </p:nvSpPr>
        <p:spPr>
          <a:xfrm>
            <a:off x="751840" y="6093402"/>
            <a:ext cx="10565625" cy="338554"/>
          </a:xfrm>
          <a:prstGeom prst="rect">
            <a:avLst/>
          </a:prstGeom>
          <a:noFill/>
        </p:spPr>
        <p:txBody>
          <a:bodyPr wrap="square">
            <a:spAutoFit/>
          </a:bodyPr>
          <a:lstStyle/>
          <a:p>
            <a:r>
              <a:rPr lang="zh-CN" altLang="en-US" sz="1600" dirty="0">
                <a:solidFill>
                  <a:srgbClr val="211D1E"/>
                </a:solidFill>
                <a:latin typeface="方正细黑一"/>
              </a:rPr>
              <a:t>注：</a:t>
            </a:r>
            <a:r>
              <a:rPr lang="zh-CN" altLang="en-US" sz="1600" b="0" i="0" u="none" strike="noStrike" baseline="0" dirty="0">
                <a:solidFill>
                  <a:srgbClr val="211D1E"/>
                </a:solidFill>
                <a:latin typeface="方正细黑一"/>
              </a:rPr>
              <a:t>方式选择键互锁，即当按下其中一个时（该键左上方的指示灯亮）， 其余各键失效（指示灯灭）。	</a:t>
            </a:r>
          </a:p>
        </p:txBody>
      </p:sp>
    </p:spTree>
    <p:extLst>
      <p:ext uri="{BB962C8B-B14F-4D97-AF65-F5344CB8AC3E}">
        <p14:creationId xmlns:p14="http://schemas.microsoft.com/office/powerpoint/2010/main" val="252654332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 name="标题 3">
            <a:extLst>
              <a:ext uri="{FF2B5EF4-FFF2-40B4-BE49-F238E27FC236}">
                <a16:creationId xmlns:a16="http://schemas.microsoft.com/office/drawing/2014/main" id="{61EBA3CB-FD35-3DC2-870A-909102CB65B4}"/>
              </a:ext>
            </a:extLst>
          </p:cNvPr>
          <p:cNvSpPr txBox="1">
            <a:spLocks/>
          </p:cNvSpPr>
          <p:nvPr/>
        </p:nvSpPr>
        <p:spPr>
          <a:xfrm>
            <a:off x="4941165" y="1122472"/>
            <a:ext cx="2533189"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车床操作键</a:t>
            </a:r>
          </a:p>
        </p:txBody>
      </p:sp>
      <p:sp>
        <p:nvSpPr>
          <p:cNvPr id="2" name="标题 1">
            <a:extLst>
              <a:ext uri="{FF2B5EF4-FFF2-40B4-BE49-F238E27FC236}">
                <a16:creationId xmlns:a16="http://schemas.microsoft.com/office/drawing/2014/main" id="{46C9E5BF-4169-4345-C62F-06BAA47FCBD9}"/>
              </a:ext>
            </a:extLst>
          </p:cNvPr>
          <p:cNvSpPr txBox="1"/>
          <p:nvPr/>
        </p:nvSpPr>
        <p:spPr>
          <a:xfrm>
            <a:off x="3255657" y="266790"/>
            <a:ext cx="5904206" cy="53357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2.3 </a:t>
            </a:r>
            <a:r>
              <a:rPr lang="zh-CN" altLang="en-US" sz="2800" dirty="0">
                <a:latin typeface="+mj-ea"/>
                <a:cs typeface="+mn-ea"/>
                <a:sym typeface="+mn-lt"/>
              </a:rPr>
              <a:t>华中数控车床操作面板认知</a:t>
            </a:r>
          </a:p>
        </p:txBody>
      </p:sp>
      <p:sp>
        <p:nvSpPr>
          <p:cNvPr id="47" name="文本占位符 5">
            <a:extLst>
              <a:ext uri="{FF2B5EF4-FFF2-40B4-BE49-F238E27FC236}">
                <a16:creationId xmlns:a16="http://schemas.microsoft.com/office/drawing/2014/main" id="{45CF8FCA-518E-F25F-83F4-46074AA61657}"/>
              </a:ext>
            </a:extLst>
          </p:cNvPr>
          <p:cNvSpPr txBox="1"/>
          <p:nvPr/>
        </p:nvSpPr>
        <p:spPr>
          <a:xfrm>
            <a:off x="541057" y="1706042"/>
            <a:ext cx="5733467"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进给轴和方向选择开关</a:t>
            </a:r>
            <a:endParaRPr lang="en-US" altLang="zh-CN" sz="1800" b="0" i="0" u="none" strike="noStrike" baseline="0" dirty="0">
              <a:solidFill>
                <a:srgbClr val="221E1F"/>
              </a:solidFill>
              <a:latin typeface="方正书宋"/>
            </a:endParaRPr>
          </a:p>
        </p:txBody>
      </p:sp>
      <p:pic>
        <p:nvPicPr>
          <p:cNvPr id="4" name="图片 3">
            <a:extLst>
              <a:ext uri="{FF2B5EF4-FFF2-40B4-BE49-F238E27FC236}">
                <a16:creationId xmlns:a16="http://schemas.microsoft.com/office/drawing/2014/main" id="{43EEE3C5-F509-87F3-EA82-9A12FA7ED4DC}"/>
              </a:ext>
            </a:extLst>
          </p:cNvPr>
          <p:cNvPicPr>
            <a:picLocks noChangeAspect="1"/>
          </p:cNvPicPr>
          <p:nvPr/>
        </p:nvPicPr>
        <p:blipFill>
          <a:blip r:embed="rId3"/>
          <a:stretch>
            <a:fillRect/>
          </a:stretch>
        </p:blipFill>
        <p:spPr>
          <a:xfrm>
            <a:off x="651180" y="2222950"/>
            <a:ext cx="1122108" cy="1109732"/>
          </a:xfrm>
          <a:prstGeom prst="rect">
            <a:avLst/>
          </a:prstGeom>
        </p:spPr>
      </p:pic>
      <p:sp>
        <p:nvSpPr>
          <p:cNvPr id="7" name="文本框 6">
            <a:extLst>
              <a:ext uri="{FF2B5EF4-FFF2-40B4-BE49-F238E27FC236}">
                <a16:creationId xmlns:a16="http://schemas.microsoft.com/office/drawing/2014/main" id="{7FFFE175-30E5-D89E-83B4-AC32F56D3534}"/>
              </a:ext>
            </a:extLst>
          </p:cNvPr>
          <p:cNvSpPr txBox="1"/>
          <p:nvPr/>
        </p:nvSpPr>
        <p:spPr>
          <a:xfrm>
            <a:off x="2012404" y="2251358"/>
            <a:ext cx="9122956" cy="1021433"/>
          </a:xfrm>
          <a:prstGeom prst="rect">
            <a:avLst/>
          </a:prstGeom>
          <a:noFill/>
        </p:spPr>
        <p:txBody>
          <a:bodyPr wrap="square">
            <a:spAutoFit/>
          </a:bodyPr>
          <a:lstStyle/>
          <a:p>
            <a:pPr>
              <a:lnSpc>
                <a:spcPct val="130000"/>
              </a:lnSpc>
            </a:pPr>
            <a:r>
              <a:rPr lang="zh-CN" altLang="en-US" sz="1600" b="0" i="0" u="none" strike="noStrike" baseline="0" dirty="0">
                <a:solidFill>
                  <a:srgbClr val="211D1E"/>
                </a:solidFill>
                <a:latin typeface="方正细黑一"/>
              </a:rPr>
              <a:t>在手动连续进给、增量进给和返回车床参考点运行方式下，用来选择车床欲移动的轴和方向。</a:t>
            </a:r>
          </a:p>
          <a:p>
            <a:pPr>
              <a:lnSpc>
                <a:spcPct val="130000"/>
              </a:lnSpc>
            </a:pPr>
            <a:r>
              <a:rPr lang="zh-CN" altLang="en-US" sz="1600" b="0" i="0" u="none" strike="noStrike" baseline="0" dirty="0">
                <a:solidFill>
                  <a:srgbClr val="211D1E"/>
                </a:solidFill>
                <a:latin typeface="方正细黑一"/>
              </a:rPr>
              <a:t>其中        为快进开关。当按下该键后，该键左上方的指示灯亮， 表明快进功能开启。再按一下该键，指示灯灭，表明快进功能关闭。	</a:t>
            </a:r>
          </a:p>
        </p:txBody>
      </p:sp>
      <p:pic>
        <p:nvPicPr>
          <p:cNvPr id="9" name="图片 8">
            <a:extLst>
              <a:ext uri="{FF2B5EF4-FFF2-40B4-BE49-F238E27FC236}">
                <a16:creationId xmlns:a16="http://schemas.microsoft.com/office/drawing/2014/main" id="{FEAE04B4-D597-1243-1B42-D6D9699913D1}"/>
              </a:ext>
            </a:extLst>
          </p:cNvPr>
          <p:cNvPicPr>
            <a:picLocks noChangeAspect="1"/>
          </p:cNvPicPr>
          <p:nvPr/>
        </p:nvPicPr>
        <p:blipFill>
          <a:blip r:embed="rId4"/>
          <a:stretch>
            <a:fillRect/>
          </a:stretch>
        </p:blipFill>
        <p:spPr>
          <a:xfrm>
            <a:off x="2584373" y="2632974"/>
            <a:ext cx="357048" cy="357048"/>
          </a:xfrm>
          <a:prstGeom prst="rect">
            <a:avLst/>
          </a:prstGeom>
        </p:spPr>
      </p:pic>
      <p:sp>
        <p:nvSpPr>
          <p:cNvPr id="10" name="文本占位符 5">
            <a:extLst>
              <a:ext uri="{FF2B5EF4-FFF2-40B4-BE49-F238E27FC236}">
                <a16:creationId xmlns:a16="http://schemas.microsoft.com/office/drawing/2014/main" id="{4E648BD0-71D3-1F41-EECB-CDB05C290B86}"/>
              </a:ext>
            </a:extLst>
          </p:cNvPr>
          <p:cNvSpPr txBox="1"/>
          <p:nvPr/>
        </p:nvSpPr>
        <p:spPr>
          <a:xfrm>
            <a:off x="541057" y="3332682"/>
            <a:ext cx="5733467"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主轴修调</a:t>
            </a:r>
            <a:endParaRPr lang="en-US" altLang="zh-CN" sz="1800" b="0" i="0" u="none" strike="noStrike" baseline="0" dirty="0">
              <a:solidFill>
                <a:srgbClr val="221E1F"/>
              </a:solidFill>
              <a:latin typeface="方正书宋"/>
            </a:endParaRPr>
          </a:p>
        </p:txBody>
      </p:sp>
      <p:pic>
        <p:nvPicPr>
          <p:cNvPr id="12" name="图片 11">
            <a:extLst>
              <a:ext uri="{FF2B5EF4-FFF2-40B4-BE49-F238E27FC236}">
                <a16:creationId xmlns:a16="http://schemas.microsoft.com/office/drawing/2014/main" id="{159EC9D1-23F6-44B3-F09B-10C55C074C0A}"/>
              </a:ext>
            </a:extLst>
          </p:cNvPr>
          <p:cNvPicPr>
            <a:picLocks noChangeAspect="1"/>
          </p:cNvPicPr>
          <p:nvPr/>
        </p:nvPicPr>
        <p:blipFill>
          <a:blip r:embed="rId5"/>
          <a:stretch>
            <a:fillRect/>
          </a:stretch>
        </p:blipFill>
        <p:spPr>
          <a:xfrm>
            <a:off x="2131043" y="3353232"/>
            <a:ext cx="1964748" cy="496358"/>
          </a:xfrm>
          <a:prstGeom prst="rect">
            <a:avLst/>
          </a:prstGeom>
        </p:spPr>
      </p:pic>
      <p:sp>
        <p:nvSpPr>
          <p:cNvPr id="13" name="文本框 12">
            <a:extLst>
              <a:ext uri="{FF2B5EF4-FFF2-40B4-BE49-F238E27FC236}">
                <a16:creationId xmlns:a16="http://schemas.microsoft.com/office/drawing/2014/main" id="{CF505FA9-C7EC-2B9F-1FDC-8C349C98FC46}"/>
              </a:ext>
            </a:extLst>
          </p:cNvPr>
          <p:cNvSpPr txBox="1"/>
          <p:nvPr/>
        </p:nvSpPr>
        <p:spPr>
          <a:xfrm>
            <a:off x="699988" y="3910244"/>
            <a:ext cx="10435372" cy="1341521"/>
          </a:xfrm>
          <a:prstGeom prst="rect">
            <a:avLst/>
          </a:prstGeom>
          <a:noFill/>
        </p:spPr>
        <p:txBody>
          <a:bodyPr wrap="square">
            <a:spAutoFit/>
          </a:bodyPr>
          <a:lstStyle/>
          <a:p>
            <a:pPr>
              <a:lnSpc>
                <a:spcPct val="130000"/>
              </a:lnSpc>
            </a:pPr>
            <a:r>
              <a:rPr lang="zh-CN" altLang="en-US" sz="1600" b="0" i="0" u="none" strike="noStrike" baseline="0" dirty="0">
                <a:solidFill>
                  <a:srgbClr val="211D1E"/>
                </a:solidFill>
                <a:latin typeface="方正细黑一"/>
              </a:rPr>
              <a:t>在自动或</a:t>
            </a:r>
            <a:r>
              <a:rPr lang="en-US" altLang="zh-CN" sz="1600" b="0" i="0" u="none" strike="noStrike" baseline="0" dirty="0">
                <a:solidFill>
                  <a:srgbClr val="211D1E"/>
                </a:solidFill>
                <a:latin typeface="方正细黑一"/>
              </a:rPr>
              <a:t>MDI </a:t>
            </a:r>
            <a:r>
              <a:rPr lang="zh-CN" altLang="en-US" sz="1600" b="0" i="0" u="none" strike="noStrike" baseline="0" dirty="0">
                <a:solidFill>
                  <a:srgbClr val="211D1E"/>
                </a:solidFill>
                <a:latin typeface="方正细黑一"/>
              </a:rPr>
              <a:t>方式下，当</a:t>
            </a:r>
            <a:r>
              <a:rPr lang="en-US" altLang="zh-CN" sz="1600" b="0" i="0" u="none" strike="noStrike" baseline="0" dirty="0">
                <a:solidFill>
                  <a:srgbClr val="211D1E"/>
                </a:solidFill>
                <a:latin typeface="方正细黑一"/>
              </a:rPr>
              <a:t>S </a:t>
            </a:r>
            <a:r>
              <a:rPr lang="zh-CN" altLang="en-US" sz="1600" b="0" i="0" u="none" strike="noStrike" baseline="0" dirty="0">
                <a:solidFill>
                  <a:srgbClr val="211D1E"/>
                </a:solidFill>
                <a:latin typeface="方正细黑一"/>
              </a:rPr>
              <a:t>代码的主轴速度偏高或偏低时，可用主轴修调右侧的         和        、      键，修调程序中编制的主轴速度。</a:t>
            </a:r>
          </a:p>
          <a:p>
            <a:pPr>
              <a:lnSpc>
                <a:spcPct val="130000"/>
              </a:lnSpc>
            </a:pPr>
            <a:r>
              <a:rPr lang="zh-CN" altLang="en-US" sz="1600" b="0" i="0" u="none" strike="noStrike" baseline="0" dirty="0">
                <a:solidFill>
                  <a:srgbClr val="211D1E"/>
                </a:solidFill>
                <a:latin typeface="方正细黑一"/>
              </a:rPr>
              <a:t>按      （指示灯亮），主轴修调倍率被置为</a:t>
            </a:r>
            <a:r>
              <a:rPr lang="en-US" altLang="zh-CN" sz="1600" b="0" i="0" u="none" strike="noStrike" baseline="0" dirty="0">
                <a:solidFill>
                  <a:srgbClr val="211D1E"/>
                </a:solidFill>
                <a:latin typeface="方正细黑一"/>
              </a:rPr>
              <a:t>100%</a:t>
            </a:r>
            <a:r>
              <a:rPr lang="zh-CN" altLang="en-US" sz="1600" b="0" i="0" u="none" strike="noStrike" baseline="0" dirty="0">
                <a:solidFill>
                  <a:srgbClr val="211D1E"/>
                </a:solidFill>
                <a:latin typeface="方正细黑一"/>
              </a:rPr>
              <a:t>，按一下      ，主轴修调倍率递增</a:t>
            </a:r>
            <a:r>
              <a:rPr lang="en-US" altLang="zh-CN" sz="1600" b="0" i="0" u="none" strike="noStrike" baseline="0" dirty="0">
                <a:solidFill>
                  <a:srgbClr val="211D1E"/>
                </a:solidFill>
                <a:latin typeface="方正细黑一"/>
              </a:rPr>
              <a:t>5%</a:t>
            </a:r>
            <a:r>
              <a:rPr lang="zh-CN" altLang="en-US" sz="1600" b="0" i="0" u="none" strike="noStrike" baseline="0" dirty="0">
                <a:solidFill>
                  <a:srgbClr val="211D1E"/>
                </a:solidFill>
                <a:latin typeface="方正细黑一"/>
              </a:rPr>
              <a:t>；按一下       ，主轴修调倍率递减</a:t>
            </a:r>
            <a:r>
              <a:rPr lang="en-US" altLang="zh-CN" sz="1600" b="0" i="0" u="none" strike="noStrike" baseline="0" dirty="0">
                <a:solidFill>
                  <a:srgbClr val="211D1E"/>
                </a:solidFill>
                <a:latin typeface="方正细黑一"/>
              </a:rPr>
              <a:t>5% </a:t>
            </a:r>
            <a:r>
              <a:rPr lang="zh-CN" altLang="en-US" sz="1600" b="0" i="0" u="none" strike="noStrike" baseline="0" dirty="0">
                <a:solidFill>
                  <a:srgbClr val="211D1E"/>
                </a:solidFill>
                <a:latin typeface="方正细黑一"/>
              </a:rPr>
              <a:t>。</a:t>
            </a:r>
            <a:r>
              <a:rPr lang="en-US" altLang="zh-CN" sz="1600" b="0" i="0" u="none" strike="noStrike" baseline="0" dirty="0">
                <a:solidFill>
                  <a:srgbClr val="211D1E"/>
                </a:solidFill>
                <a:latin typeface="方正细黑一"/>
              </a:rPr>
              <a:t>	</a:t>
            </a:r>
          </a:p>
        </p:txBody>
      </p:sp>
      <p:pic>
        <p:nvPicPr>
          <p:cNvPr id="15" name="图片 14">
            <a:extLst>
              <a:ext uri="{FF2B5EF4-FFF2-40B4-BE49-F238E27FC236}">
                <a16:creationId xmlns:a16="http://schemas.microsoft.com/office/drawing/2014/main" id="{EC4826DF-D9A8-501D-342A-0326099C42F0}"/>
              </a:ext>
            </a:extLst>
          </p:cNvPr>
          <p:cNvPicPr>
            <a:picLocks noChangeAspect="1"/>
          </p:cNvPicPr>
          <p:nvPr/>
        </p:nvPicPr>
        <p:blipFill>
          <a:blip r:embed="rId6"/>
          <a:stretch>
            <a:fillRect/>
          </a:stretch>
        </p:blipFill>
        <p:spPr>
          <a:xfrm>
            <a:off x="8036560" y="3942563"/>
            <a:ext cx="345440" cy="342654"/>
          </a:xfrm>
          <a:prstGeom prst="rect">
            <a:avLst/>
          </a:prstGeom>
        </p:spPr>
      </p:pic>
      <p:pic>
        <p:nvPicPr>
          <p:cNvPr id="17" name="图片 16">
            <a:extLst>
              <a:ext uri="{FF2B5EF4-FFF2-40B4-BE49-F238E27FC236}">
                <a16:creationId xmlns:a16="http://schemas.microsoft.com/office/drawing/2014/main" id="{526D7022-A9F3-4543-B2B2-F14F13131FFC}"/>
              </a:ext>
            </a:extLst>
          </p:cNvPr>
          <p:cNvPicPr>
            <a:picLocks noChangeAspect="1"/>
          </p:cNvPicPr>
          <p:nvPr/>
        </p:nvPicPr>
        <p:blipFill>
          <a:blip r:embed="rId7"/>
          <a:stretch>
            <a:fillRect/>
          </a:stretch>
        </p:blipFill>
        <p:spPr>
          <a:xfrm>
            <a:off x="8762175" y="3942563"/>
            <a:ext cx="345440" cy="342654"/>
          </a:xfrm>
          <a:prstGeom prst="rect">
            <a:avLst/>
          </a:prstGeom>
        </p:spPr>
      </p:pic>
      <p:pic>
        <p:nvPicPr>
          <p:cNvPr id="19" name="图片 18">
            <a:extLst>
              <a:ext uri="{FF2B5EF4-FFF2-40B4-BE49-F238E27FC236}">
                <a16:creationId xmlns:a16="http://schemas.microsoft.com/office/drawing/2014/main" id="{5C62285A-EB90-9E05-B0D4-43BB19483C04}"/>
              </a:ext>
            </a:extLst>
          </p:cNvPr>
          <p:cNvPicPr>
            <a:picLocks noChangeAspect="1"/>
          </p:cNvPicPr>
          <p:nvPr/>
        </p:nvPicPr>
        <p:blipFill>
          <a:blip r:embed="rId8"/>
          <a:stretch>
            <a:fillRect/>
          </a:stretch>
        </p:blipFill>
        <p:spPr>
          <a:xfrm flipH="1" flipV="1">
            <a:off x="9329007" y="3942563"/>
            <a:ext cx="345440" cy="342654"/>
          </a:xfrm>
          <a:prstGeom prst="rect">
            <a:avLst/>
          </a:prstGeom>
        </p:spPr>
      </p:pic>
      <p:pic>
        <p:nvPicPr>
          <p:cNvPr id="20" name="图片 19">
            <a:extLst>
              <a:ext uri="{FF2B5EF4-FFF2-40B4-BE49-F238E27FC236}">
                <a16:creationId xmlns:a16="http://schemas.microsoft.com/office/drawing/2014/main" id="{172A9A7F-A8FF-B1EA-27EC-F38FC3F7300D}"/>
              </a:ext>
            </a:extLst>
          </p:cNvPr>
          <p:cNvPicPr>
            <a:picLocks noChangeAspect="1"/>
          </p:cNvPicPr>
          <p:nvPr/>
        </p:nvPicPr>
        <p:blipFill>
          <a:blip r:embed="rId6"/>
          <a:stretch>
            <a:fillRect/>
          </a:stretch>
        </p:blipFill>
        <p:spPr>
          <a:xfrm>
            <a:off x="1089844" y="4571139"/>
            <a:ext cx="345440" cy="342654"/>
          </a:xfrm>
          <a:prstGeom prst="rect">
            <a:avLst/>
          </a:prstGeom>
        </p:spPr>
      </p:pic>
      <p:pic>
        <p:nvPicPr>
          <p:cNvPr id="21" name="图片 20">
            <a:extLst>
              <a:ext uri="{FF2B5EF4-FFF2-40B4-BE49-F238E27FC236}">
                <a16:creationId xmlns:a16="http://schemas.microsoft.com/office/drawing/2014/main" id="{A0483596-0E91-0A70-C53F-7AF1E613039A}"/>
              </a:ext>
            </a:extLst>
          </p:cNvPr>
          <p:cNvPicPr>
            <a:picLocks noChangeAspect="1"/>
          </p:cNvPicPr>
          <p:nvPr/>
        </p:nvPicPr>
        <p:blipFill>
          <a:blip r:embed="rId7"/>
          <a:stretch>
            <a:fillRect/>
          </a:stretch>
        </p:blipFill>
        <p:spPr>
          <a:xfrm>
            <a:off x="5960202" y="4571139"/>
            <a:ext cx="345440" cy="342654"/>
          </a:xfrm>
          <a:prstGeom prst="rect">
            <a:avLst/>
          </a:prstGeom>
        </p:spPr>
      </p:pic>
      <p:pic>
        <p:nvPicPr>
          <p:cNvPr id="22" name="图片 21">
            <a:extLst>
              <a:ext uri="{FF2B5EF4-FFF2-40B4-BE49-F238E27FC236}">
                <a16:creationId xmlns:a16="http://schemas.microsoft.com/office/drawing/2014/main" id="{158BBBB9-0F20-17C7-1F68-C69082F3D70E}"/>
              </a:ext>
            </a:extLst>
          </p:cNvPr>
          <p:cNvPicPr>
            <a:picLocks noChangeAspect="1"/>
          </p:cNvPicPr>
          <p:nvPr/>
        </p:nvPicPr>
        <p:blipFill>
          <a:blip r:embed="rId8"/>
          <a:stretch>
            <a:fillRect/>
          </a:stretch>
        </p:blipFill>
        <p:spPr>
          <a:xfrm flipH="1" flipV="1">
            <a:off x="9300654" y="4571139"/>
            <a:ext cx="345440" cy="342654"/>
          </a:xfrm>
          <a:prstGeom prst="rect">
            <a:avLst/>
          </a:prstGeom>
        </p:spPr>
      </p:pic>
      <p:sp>
        <p:nvSpPr>
          <p:cNvPr id="23" name="文本占位符 5">
            <a:extLst>
              <a:ext uri="{FF2B5EF4-FFF2-40B4-BE49-F238E27FC236}">
                <a16:creationId xmlns:a16="http://schemas.microsoft.com/office/drawing/2014/main" id="{FCB997C8-CEF1-A0C5-0E92-9AEED501C2E4}"/>
              </a:ext>
            </a:extLst>
          </p:cNvPr>
          <p:cNvSpPr txBox="1"/>
          <p:nvPr/>
        </p:nvSpPr>
        <p:spPr>
          <a:xfrm>
            <a:off x="541057" y="5251765"/>
            <a:ext cx="5733467"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刀位转换键</a:t>
            </a:r>
            <a:endParaRPr lang="en-US" altLang="zh-CN" sz="1800" b="0" i="0" u="none" strike="noStrike" baseline="0" dirty="0">
              <a:solidFill>
                <a:srgbClr val="221E1F"/>
              </a:solidFill>
              <a:latin typeface="方正书宋"/>
            </a:endParaRPr>
          </a:p>
        </p:txBody>
      </p:sp>
      <p:pic>
        <p:nvPicPr>
          <p:cNvPr id="25" name="图片 24">
            <a:extLst>
              <a:ext uri="{FF2B5EF4-FFF2-40B4-BE49-F238E27FC236}">
                <a16:creationId xmlns:a16="http://schemas.microsoft.com/office/drawing/2014/main" id="{428C127C-7040-91E4-BFD5-F05C5E287318}"/>
              </a:ext>
            </a:extLst>
          </p:cNvPr>
          <p:cNvPicPr>
            <a:picLocks noChangeAspect="1"/>
          </p:cNvPicPr>
          <p:nvPr/>
        </p:nvPicPr>
        <p:blipFill>
          <a:blip r:embed="rId9"/>
          <a:stretch>
            <a:fillRect/>
          </a:stretch>
        </p:blipFill>
        <p:spPr>
          <a:xfrm>
            <a:off x="2106201" y="5293754"/>
            <a:ext cx="419284" cy="419284"/>
          </a:xfrm>
          <a:prstGeom prst="rect">
            <a:avLst/>
          </a:prstGeom>
        </p:spPr>
      </p:pic>
      <p:sp>
        <p:nvSpPr>
          <p:cNvPr id="27" name="文本框 26">
            <a:extLst>
              <a:ext uri="{FF2B5EF4-FFF2-40B4-BE49-F238E27FC236}">
                <a16:creationId xmlns:a16="http://schemas.microsoft.com/office/drawing/2014/main" id="{957B21C2-0624-B3CD-1E19-09387D64534A}"/>
              </a:ext>
            </a:extLst>
          </p:cNvPr>
          <p:cNvSpPr txBox="1"/>
          <p:nvPr/>
        </p:nvSpPr>
        <p:spPr>
          <a:xfrm>
            <a:off x="751840" y="5779215"/>
            <a:ext cx="5344160" cy="338554"/>
          </a:xfrm>
          <a:prstGeom prst="rect">
            <a:avLst/>
          </a:prstGeom>
          <a:noFill/>
        </p:spPr>
        <p:txBody>
          <a:bodyPr wrap="square">
            <a:spAutoFit/>
          </a:bodyPr>
          <a:lstStyle/>
          <a:p>
            <a:r>
              <a:rPr lang="zh-CN" altLang="en-US" sz="1600" b="0" i="0" u="none" strike="noStrike" baseline="0" dirty="0">
                <a:solidFill>
                  <a:srgbClr val="211D1E"/>
                </a:solidFill>
                <a:latin typeface="方正细黑一"/>
              </a:rPr>
              <a:t>在手动方式下，按一下该键，刀架转动一个刀位。	</a:t>
            </a:r>
          </a:p>
        </p:txBody>
      </p:sp>
    </p:spTree>
    <p:extLst>
      <p:ext uri="{BB962C8B-B14F-4D97-AF65-F5344CB8AC3E}">
        <p14:creationId xmlns:p14="http://schemas.microsoft.com/office/powerpoint/2010/main" val="33728896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B54B0E26-1BAE-45D1-92FA-FBC5198E9CAF}"/>
              </a:ext>
            </a:extLst>
          </p:cNvPr>
          <p:cNvSpPr/>
          <p:nvPr/>
        </p:nvSpPr>
        <p:spPr>
          <a:xfrm>
            <a:off x="1199274" y="1564531"/>
            <a:ext cx="6120000" cy="984885"/>
          </a:xfrm>
          <a:prstGeom prst="roundRect">
            <a:avLst>
              <a:gd name="adj" fmla="val 40000"/>
            </a:avLst>
          </a:prstGeom>
          <a:solidFill>
            <a:schemeClr val="bg1"/>
          </a:solidFill>
          <a:ln>
            <a:noFill/>
          </a:ln>
          <a:effectLst>
            <a:outerShdw blurRad="254000" dist="127000" algn="ctr" rotWithShape="0">
              <a:schemeClr val="bg2">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solidFill>
                  <a:srgbClr val="00B0F0"/>
                </a:solidFill>
                <a:latin typeface="+mj-ea"/>
                <a:ea typeface="+mj-ea"/>
              </a:rPr>
              <a:t>      数控车床组成及工作方式</a:t>
            </a:r>
            <a:endParaRPr kumimoji="1" lang="en-US" altLang="zh-CN" sz="2800" b="1" dirty="0">
              <a:solidFill>
                <a:srgbClr val="00B0F0"/>
              </a:solidFill>
              <a:latin typeface="+mj-ea"/>
              <a:ea typeface="+mj-ea"/>
            </a:endParaRPr>
          </a:p>
        </p:txBody>
      </p:sp>
      <p:sp>
        <p:nvSpPr>
          <p:cNvPr id="11" name="矩形: 对角圆角 10">
            <a:extLst>
              <a:ext uri="{FF2B5EF4-FFF2-40B4-BE49-F238E27FC236}">
                <a16:creationId xmlns:a16="http://schemas.microsoft.com/office/drawing/2014/main" id="{EC142E95-AE80-4E21-BD0B-7762E7DAD9BA}"/>
              </a:ext>
            </a:extLst>
          </p:cNvPr>
          <p:cNvSpPr/>
          <p:nvPr/>
        </p:nvSpPr>
        <p:spPr>
          <a:xfrm flipH="1">
            <a:off x="626919" y="1564531"/>
            <a:ext cx="1344539" cy="998351"/>
          </a:xfrm>
          <a:prstGeom prst="round2DiagRect">
            <a:avLst>
              <a:gd name="adj1" fmla="val 40000"/>
              <a:gd name="adj2" fmla="val 0"/>
            </a:avLst>
          </a:prstGeom>
          <a:gradFill flip="none" rotWithShape="1">
            <a:gsLst>
              <a:gs pos="100000">
                <a:srgbClr val="00B0F0"/>
              </a:gs>
              <a:gs pos="18000">
                <a:srgbClr val="ADD5ED"/>
              </a:gs>
            </a:gsLst>
            <a:lin ang="5400000" scaled="1"/>
            <a:tileRect/>
          </a:gradFill>
          <a:ln>
            <a:noFill/>
          </a:ln>
          <a:effectLst>
            <a:outerShdw blurRad="254000" dist="127000" algn="ctr"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Arial" panose="020B0604020202020204" pitchFamily="34" charset="0"/>
                <a:ea typeface="微软雅黑" panose="020B0503020204020204" pitchFamily="34" charset="-122"/>
              </a:rPr>
              <a:t>二</a:t>
            </a:r>
            <a:r>
              <a:rPr lang="en-US" altLang="zh-CN" sz="3200" dirty="0">
                <a:latin typeface="Arial" panose="020B0604020202020204" pitchFamily="34" charset="0"/>
                <a:ea typeface="微软雅黑" panose="020B0503020204020204" pitchFamily="34" charset="-122"/>
              </a:rPr>
              <a:t>.</a:t>
            </a:r>
            <a:endParaRPr lang="zh-CN" altLang="en-US" sz="3200" dirty="0">
              <a:latin typeface="Arial" panose="020B0604020202020204" pitchFamily="34" charset="0"/>
              <a:ea typeface="微软雅黑" panose="020B0503020204020204" pitchFamily="34" charset="-122"/>
            </a:endParaRPr>
          </a:p>
        </p:txBody>
      </p:sp>
      <p:sp>
        <p:nvSpPr>
          <p:cNvPr id="24" name="矩形: 圆角 23">
            <a:extLst>
              <a:ext uri="{FF2B5EF4-FFF2-40B4-BE49-F238E27FC236}">
                <a16:creationId xmlns:a16="http://schemas.microsoft.com/office/drawing/2014/main" id="{D00715E0-9ADE-406F-B6D5-C0AE91B58F0E}"/>
              </a:ext>
            </a:extLst>
          </p:cNvPr>
          <p:cNvSpPr/>
          <p:nvPr/>
        </p:nvSpPr>
        <p:spPr>
          <a:xfrm>
            <a:off x="3702675" y="220537"/>
            <a:ext cx="6120000" cy="984885"/>
          </a:xfrm>
          <a:prstGeom prst="roundRect">
            <a:avLst>
              <a:gd name="adj" fmla="val 40000"/>
            </a:avLst>
          </a:prstGeom>
          <a:solidFill>
            <a:schemeClr val="bg1"/>
          </a:solidFill>
          <a:ln>
            <a:noFill/>
          </a:ln>
          <a:effectLst>
            <a:outerShdw blurRad="254000" dist="127000" algn="ctr" rotWithShape="0">
              <a:schemeClr val="bg2">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solidFill>
                  <a:srgbClr val="00B0F0"/>
                </a:solidFill>
                <a:latin typeface="+mj-ea"/>
                <a:ea typeface="+mj-ea"/>
              </a:rPr>
              <a:t>数控车床概念</a:t>
            </a:r>
            <a:endParaRPr kumimoji="1" lang="en-US" altLang="zh-CN" sz="2800" b="1" dirty="0">
              <a:solidFill>
                <a:srgbClr val="00B0F0"/>
              </a:solidFill>
              <a:latin typeface="+mj-ea"/>
              <a:ea typeface="+mj-ea"/>
            </a:endParaRPr>
          </a:p>
        </p:txBody>
      </p:sp>
      <p:sp>
        <p:nvSpPr>
          <p:cNvPr id="25" name="矩形: 对角圆角 24">
            <a:extLst>
              <a:ext uri="{FF2B5EF4-FFF2-40B4-BE49-F238E27FC236}">
                <a16:creationId xmlns:a16="http://schemas.microsoft.com/office/drawing/2014/main" id="{8D35B8CD-2CD2-4E0F-9B48-527AB4463664}"/>
              </a:ext>
            </a:extLst>
          </p:cNvPr>
          <p:cNvSpPr/>
          <p:nvPr/>
        </p:nvSpPr>
        <p:spPr>
          <a:xfrm flipH="1">
            <a:off x="3130319" y="220537"/>
            <a:ext cx="1344539" cy="998351"/>
          </a:xfrm>
          <a:prstGeom prst="round2DiagRect">
            <a:avLst>
              <a:gd name="adj1" fmla="val 40000"/>
              <a:gd name="adj2" fmla="val 0"/>
            </a:avLst>
          </a:prstGeom>
          <a:gradFill flip="none" rotWithShape="1">
            <a:gsLst>
              <a:gs pos="100000">
                <a:srgbClr val="00B0F0"/>
              </a:gs>
              <a:gs pos="18000">
                <a:srgbClr val="ADD5ED"/>
              </a:gs>
            </a:gsLst>
            <a:lin ang="5400000" scaled="1"/>
            <a:tileRect/>
          </a:gradFill>
          <a:ln>
            <a:noFill/>
          </a:ln>
          <a:effectLst>
            <a:outerShdw blurRad="254000" dist="127000" algn="ctr"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Arial" panose="020B0604020202020204" pitchFamily="34" charset="0"/>
                <a:ea typeface="微软雅黑" panose="020B0503020204020204" pitchFamily="34" charset="-122"/>
              </a:rPr>
              <a:t>一</a:t>
            </a:r>
            <a:r>
              <a:rPr lang="en-US" altLang="zh-CN" sz="3200" dirty="0">
                <a:latin typeface="Arial" panose="020B0604020202020204" pitchFamily="34" charset="0"/>
                <a:ea typeface="微软雅黑" panose="020B0503020204020204" pitchFamily="34" charset="-122"/>
              </a:rPr>
              <a:t>.</a:t>
            </a:r>
            <a:endParaRPr lang="zh-CN" altLang="en-US" sz="3200" dirty="0">
              <a:latin typeface="Arial" panose="020B0604020202020204" pitchFamily="34" charset="0"/>
              <a:ea typeface="微软雅黑" panose="020B0503020204020204" pitchFamily="34" charset="-122"/>
            </a:endParaRPr>
          </a:p>
        </p:txBody>
      </p:sp>
      <p:sp>
        <p:nvSpPr>
          <p:cNvPr id="27" name="矩形: 圆角 26">
            <a:extLst>
              <a:ext uri="{FF2B5EF4-FFF2-40B4-BE49-F238E27FC236}">
                <a16:creationId xmlns:a16="http://schemas.microsoft.com/office/drawing/2014/main" id="{27A5F708-0A18-4012-B84D-3B02BDE9BF62}"/>
              </a:ext>
            </a:extLst>
          </p:cNvPr>
          <p:cNvSpPr/>
          <p:nvPr/>
        </p:nvSpPr>
        <p:spPr>
          <a:xfrm>
            <a:off x="3702675" y="2908525"/>
            <a:ext cx="6120000" cy="984885"/>
          </a:xfrm>
          <a:prstGeom prst="roundRect">
            <a:avLst>
              <a:gd name="adj" fmla="val 40000"/>
            </a:avLst>
          </a:prstGeom>
          <a:solidFill>
            <a:schemeClr val="bg1"/>
          </a:solidFill>
          <a:ln>
            <a:noFill/>
          </a:ln>
          <a:effectLst>
            <a:outerShdw blurRad="254000" dist="127000" algn="ctr" rotWithShape="0">
              <a:schemeClr val="bg2">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solidFill>
                  <a:srgbClr val="00B0F0"/>
                </a:solidFill>
                <a:latin typeface="+mj-ea"/>
                <a:ea typeface="+mj-ea"/>
              </a:rPr>
              <a:t>数控车床的分类</a:t>
            </a:r>
            <a:endParaRPr kumimoji="1" lang="en-US" altLang="zh-CN" sz="2800" dirty="0">
              <a:solidFill>
                <a:schemeClr val="tx1"/>
              </a:solidFill>
              <a:latin typeface="Arial" panose="020B0604020202020204" pitchFamily="34" charset="0"/>
              <a:ea typeface="微软雅黑" panose="020B0503020204020204" pitchFamily="34" charset="-122"/>
            </a:endParaRPr>
          </a:p>
        </p:txBody>
      </p:sp>
      <p:sp>
        <p:nvSpPr>
          <p:cNvPr id="28" name="矩形: 对角圆角 27">
            <a:extLst>
              <a:ext uri="{FF2B5EF4-FFF2-40B4-BE49-F238E27FC236}">
                <a16:creationId xmlns:a16="http://schemas.microsoft.com/office/drawing/2014/main" id="{CB1061D6-0EC8-4967-BC14-9A514A4C94B7}"/>
              </a:ext>
            </a:extLst>
          </p:cNvPr>
          <p:cNvSpPr/>
          <p:nvPr/>
        </p:nvSpPr>
        <p:spPr>
          <a:xfrm flipH="1">
            <a:off x="3130319" y="2908525"/>
            <a:ext cx="1344539" cy="998351"/>
          </a:xfrm>
          <a:prstGeom prst="round2DiagRect">
            <a:avLst>
              <a:gd name="adj1" fmla="val 40000"/>
              <a:gd name="adj2" fmla="val 0"/>
            </a:avLst>
          </a:prstGeom>
          <a:gradFill flip="none" rotWithShape="1">
            <a:gsLst>
              <a:gs pos="100000">
                <a:srgbClr val="00B0F0"/>
              </a:gs>
              <a:gs pos="18000">
                <a:srgbClr val="ADD5ED"/>
              </a:gs>
            </a:gsLst>
            <a:lin ang="8100000" scaled="1"/>
            <a:tileRect/>
          </a:gradFill>
          <a:ln>
            <a:noFill/>
          </a:ln>
          <a:effectLst>
            <a:outerShdw blurRad="254000" dist="127000" algn="ctr"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Arial" panose="020B0604020202020204" pitchFamily="34" charset="0"/>
                <a:ea typeface="微软雅黑" panose="020B0503020204020204" pitchFamily="34" charset="-122"/>
              </a:rPr>
              <a:t>三</a:t>
            </a:r>
            <a:r>
              <a:rPr lang="en-US" altLang="zh-CN" sz="3200" dirty="0">
                <a:latin typeface="Arial" panose="020B0604020202020204" pitchFamily="34" charset="0"/>
                <a:ea typeface="微软雅黑" panose="020B0503020204020204" pitchFamily="34" charset="-122"/>
              </a:rPr>
              <a:t>.</a:t>
            </a:r>
            <a:endParaRPr lang="zh-CN" altLang="en-US" sz="3200" dirty="0">
              <a:latin typeface="Arial" panose="020B0604020202020204" pitchFamily="34" charset="0"/>
              <a:ea typeface="微软雅黑" panose="020B0503020204020204" pitchFamily="34" charset="-122"/>
            </a:endParaRPr>
          </a:p>
        </p:txBody>
      </p:sp>
      <p:sp>
        <p:nvSpPr>
          <p:cNvPr id="29" name="矩形 28">
            <a:extLst>
              <a:ext uri="{FF2B5EF4-FFF2-40B4-BE49-F238E27FC236}">
                <a16:creationId xmlns:a16="http://schemas.microsoft.com/office/drawing/2014/main" id="{DCBCB0EC-2F85-D947-BFB7-8AEF9D23005F}"/>
              </a:ext>
            </a:extLst>
          </p:cNvPr>
          <p:cNvSpPr/>
          <p:nvPr/>
        </p:nvSpPr>
        <p:spPr>
          <a:xfrm rot="5400000">
            <a:off x="9306000" y="2476617"/>
            <a:ext cx="3593408" cy="19389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7200" b="1" dirty="0">
                <a:solidFill>
                  <a:srgbClr val="ADD5ED"/>
                </a:solidFill>
                <a:latin typeface="Arial" panose="020B0604020202020204" pitchFamily="34" charset="0"/>
                <a:ea typeface="微软雅黑" panose="020B0503020204020204" pitchFamily="34" charset="-122"/>
              </a:rPr>
              <a:t>目录</a:t>
            </a:r>
            <a:endParaRPr kumimoji="1" lang="en-US" altLang="zh-CN" sz="7200" b="1" dirty="0">
              <a:solidFill>
                <a:srgbClr val="ADD5ED"/>
              </a:solidFill>
              <a:latin typeface="Arial" panose="020B0604020202020204" pitchFamily="34" charset="0"/>
              <a:ea typeface="微软雅黑" panose="020B0503020204020204" pitchFamily="34" charset="-122"/>
            </a:endParaRPr>
          </a:p>
          <a:p>
            <a:r>
              <a:rPr kumimoji="1" lang="en-US" altLang="zh-CN" sz="4800" b="1" i="1" dirty="0">
                <a:solidFill>
                  <a:srgbClr val="ADD5ED"/>
                </a:solidFill>
                <a:latin typeface="Arial" panose="020B0604020202020204" pitchFamily="34" charset="0"/>
                <a:ea typeface="微软雅黑" panose="020B0503020204020204" pitchFamily="34" charset="-122"/>
              </a:rPr>
              <a:t>CONTENTS</a:t>
            </a:r>
          </a:p>
        </p:txBody>
      </p:sp>
      <p:sp>
        <p:nvSpPr>
          <p:cNvPr id="15" name="矩形: 圆角 14">
            <a:extLst>
              <a:ext uri="{FF2B5EF4-FFF2-40B4-BE49-F238E27FC236}">
                <a16:creationId xmlns:a16="http://schemas.microsoft.com/office/drawing/2014/main" id="{487E743A-3F83-46AC-9E3F-A8A8B30766FA}"/>
              </a:ext>
            </a:extLst>
          </p:cNvPr>
          <p:cNvSpPr/>
          <p:nvPr/>
        </p:nvSpPr>
        <p:spPr>
          <a:xfrm>
            <a:off x="1232756" y="4252518"/>
            <a:ext cx="6120000" cy="984885"/>
          </a:xfrm>
          <a:prstGeom prst="roundRect">
            <a:avLst>
              <a:gd name="adj" fmla="val 40000"/>
            </a:avLst>
          </a:prstGeom>
          <a:solidFill>
            <a:schemeClr val="bg1"/>
          </a:solidFill>
          <a:ln>
            <a:noFill/>
          </a:ln>
          <a:effectLst>
            <a:outerShdw blurRad="254000" dist="127000" algn="ctr" rotWithShape="0">
              <a:schemeClr val="bg2">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solidFill>
                  <a:srgbClr val="00B0F0"/>
                </a:solidFill>
                <a:latin typeface="Arial" panose="020B0604020202020204" pitchFamily="34" charset="0"/>
                <a:ea typeface="微软雅黑" panose="020B0503020204020204" pitchFamily="34" charset="-122"/>
              </a:rPr>
              <a:t>数控车床的特点</a:t>
            </a:r>
            <a:endParaRPr kumimoji="1" lang="en-US" altLang="zh-CN" sz="2800" b="1" dirty="0">
              <a:solidFill>
                <a:srgbClr val="00B0F0"/>
              </a:solidFill>
              <a:latin typeface="Arial" panose="020B0604020202020204" pitchFamily="34" charset="0"/>
              <a:ea typeface="微软雅黑" panose="020B0503020204020204" pitchFamily="34" charset="-122"/>
            </a:endParaRPr>
          </a:p>
        </p:txBody>
      </p:sp>
      <p:sp>
        <p:nvSpPr>
          <p:cNvPr id="16" name="矩形: 对角圆角 15">
            <a:extLst>
              <a:ext uri="{FF2B5EF4-FFF2-40B4-BE49-F238E27FC236}">
                <a16:creationId xmlns:a16="http://schemas.microsoft.com/office/drawing/2014/main" id="{AD28FFD4-E1A0-40F4-AA2E-579E34AD818A}"/>
              </a:ext>
            </a:extLst>
          </p:cNvPr>
          <p:cNvSpPr/>
          <p:nvPr/>
        </p:nvSpPr>
        <p:spPr>
          <a:xfrm flipH="1">
            <a:off x="660400" y="4252518"/>
            <a:ext cx="1344539" cy="998351"/>
          </a:xfrm>
          <a:prstGeom prst="round2DiagRect">
            <a:avLst>
              <a:gd name="adj1" fmla="val 40000"/>
              <a:gd name="adj2" fmla="val 0"/>
            </a:avLst>
          </a:prstGeom>
          <a:gradFill flip="none" rotWithShape="1">
            <a:gsLst>
              <a:gs pos="100000">
                <a:srgbClr val="00B0F0"/>
              </a:gs>
              <a:gs pos="18000">
                <a:srgbClr val="ADD5ED"/>
              </a:gs>
            </a:gsLst>
            <a:lin ang="5400000" scaled="1"/>
            <a:tileRect/>
          </a:gradFill>
          <a:ln>
            <a:noFill/>
          </a:ln>
          <a:effectLst>
            <a:outerShdw blurRad="254000" dist="127000" algn="ctr"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Arial" panose="020B0604020202020204" pitchFamily="34" charset="0"/>
                <a:ea typeface="微软雅黑" panose="020B0503020204020204" pitchFamily="34" charset="-122"/>
              </a:rPr>
              <a:t>四</a:t>
            </a:r>
            <a:r>
              <a:rPr lang="en-US" altLang="zh-CN" sz="3200" dirty="0">
                <a:latin typeface="Arial" panose="020B0604020202020204" pitchFamily="34" charset="0"/>
                <a:ea typeface="微软雅黑" panose="020B0503020204020204" pitchFamily="34" charset="-122"/>
              </a:rPr>
              <a:t>.</a:t>
            </a:r>
            <a:endParaRPr lang="zh-CN" altLang="en-US" sz="3200" dirty="0">
              <a:latin typeface="Arial" panose="020B0604020202020204" pitchFamily="34" charset="0"/>
              <a:ea typeface="微软雅黑" panose="020B0503020204020204" pitchFamily="34" charset="-122"/>
            </a:endParaRPr>
          </a:p>
        </p:txBody>
      </p:sp>
      <p:sp>
        <p:nvSpPr>
          <p:cNvPr id="2" name="矩形: 圆角 1">
            <a:extLst>
              <a:ext uri="{FF2B5EF4-FFF2-40B4-BE49-F238E27FC236}">
                <a16:creationId xmlns:a16="http://schemas.microsoft.com/office/drawing/2014/main" id="{64477704-F281-2AE1-EAC1-53E640206EB0}"/>
              </a:ext>
            </a:extLst>
          </p:cNvPr>
          <p:cNvSpPr/>
          <p:nvPr/>
        </p:nvSpPr>
        <p:spPr>
          <a:xfrm>
            <a:off x="3702675" y="5639112"/>
            <a:ext cx="6120000" cy="984885"/>
          </a:xfrm>
          <a:prstGeom prst="roundRect">
            <a:avLst>
              <a:gd name="adj" fmla="val 40000"/>
            </a:avLst>
          </a:prstGeom>
          <a:solidFill>
            <a:schemeClr val="bg1"/>
          </a:solidFill>
          <a:ln>
            <a:noFill/>
          </a:ln>
          <a:effectLst>
            <a:outerShdw blurRad="254000" dist="127000" algn="ctr" rotWithShape="0">
              <a:schemeClr val="bg2">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solidFill>
                  <a:srgbClr val="00B0F0"/>
                </a:solidFill>
                <a:latin typeface="+mj-ea"/>
                <a:ea typeface="+mj-ea"/>
              </a:rPr>
              <a:t>数控车床的适用性</a:t>
            </a:r>
            <a:endParaRPr kumimoji="1" lang="en-US" altLang="zh-CN" sz="2800" b="1" dirty="0">
              <a:solidFill>
                <a:srgbClr val="00B0F0"/>
              </a:solidFill>
              <a:latin typeface="+mj-ea"/>
              <a:ea typeface="+mj-ea"/>
            </a:endParaRPr>
          </a:p>
        </p:txBody>
      </p:sp>
      <p:sp>
        <p:nvSpPr>
          <p:cNvPr id="3" name="矩形: 对角圆角 2">
            <a:extLst>
              <a:ext uri="{FF2B5EF4-FFF2-40B4-BE49-F238E27FC236}">
                <a16:creationId xmlns:a16="http://schemas.microsoft.com/office/drawing/2014/main" id="{EF1A34E3-83E8-8FFE-DF8E-AFAB444F275D}"/>
              </a:ext>
            </a:extLst>
          </p:cNvPr>
          <p:cNvSpPr/>
          <p:nvPr/>
        </p:nvSpPr>
        <p:spPr>
          <a:xfrm flipH="1">
            <a:off x="3130319" y="5639112"/>
            <a:ext cx="1344539" cy="998351"/>
          </a:xfrm>
          <a:prstGeom prst="round2DiagRect">
            <a:avLst>
              <a:gd name="adj1" fmla="val 40000"/>
              <a:gd name="adj2" fmla="val 0"/>
            </a:avLst>
          </a:prstGeom>
          <a:gradFill flip="none" rotWithShape="1">
            <a:gsLst>
              <a:gs pos="100000">
                <a:srgbClr val="00B0F0"/>
              </a:gs>
              <a:gs pos="18000">
                <a:srgbClr val="ADD5ED"/>
              </a:gs>
            </a:gsLst>
            <a:lin ang="5400000" scaled="1"/>
            <a:tileRect/>
          </a:gradFill>
          <a:ln>
            <a:noFill/>
          </a:ln>
          <a:effectLst>
            <a:outerShdw blurRad="254000" dist="127000" algn="ctr"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Arial" panose="020B0604020202020204" pitchFamily="34" charset="0"/>
                <a:ea typeface="微软雅黑" panose="020B0503020204020204" pitchFamily="34" charset="-122"/>
              </a:rPr>
              <a:t>五</a:t>
            </a:r>
            <a:r>
              <a:rPr lang="en-US" altLang="zh-CN" sz="3200" dirty="0">
                <a:latin typeface="Arial" panose="020B0604020202020204" pitchFamily="34" charset="0"/>
                <a:ea typeface="微软雅黑" panose="020B0503020204020204" pitchFamily="34" charset="-122"/>
              </a:rPr>
              <a:t>.</a:t>
            </a:r>
            <a:endParaRPr lang="zh-CN" altLang="en-US" sz="3200" dirty="0">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36920897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标题 1">
            <a:extLst>
              <a:ext uri="{FF2B5EF4-FFF2-40B4-BE49-F238E27FC236}">
                <a16:creationId xmlns:a16="http://schemas.microsoft.com/office/drawing/2014/main" id="{46C9E5BF-4169-4345-C62F-06BAA47FCBD9}"/>
              </a:ext>
            </a:extLst>
          </p:cNvPr>
          <p:cNvSpPr txBox="1"/>
          <p:nvPr/>
        </p:nvSpPr>
        <p:spPr>
          <a:xfrm>
            <a:off x="3255657" y="266790"/>
            <a:ext cx="5904206" cy="53357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2.3 </a:t>
            </a:r>
            <a:r>
              <a:rPr lang="zh-CN" altLang="en-US" sz="2800" dirty="0">
                <a:latin typeface="+mj-ea"/>
                <a:cs typeface="+mn-ea"/>
                <a:sym typeface="+mn-lt"/>
              </a:rPr>
              <a:t>华中数控车床操作面板认知</a:t>
            </a:r>
          </a:p>
        </p:txBody>
      </p:sp>
      <p:sp>
        <p:nvSpPr>
          <p:cNvPr id="47" name="文本占位符 5">
            <a:extLst>
              <a:ext uri="{FF2B5EF4-FFF2-40B4-BE49-F238E27FC236}">
                <a16:creationId xmlns:a16="http://schemas.microsoft.com/office/drawing/2014/main" id="{45CF8FCA-518E-F25F-83F4-46074AA61657}"/>
              </a:ext>
            </a:extLst>
          </p:cNvPr>
          <p:cNvSpPr txBox="1"/>
          <p:nvPr/>
        </p:nvSpPr>
        <p:spPr>
          <a:xfrm>
            <a:off x="541057" y="1706042"/>
            <a:ext cx="5733467"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进给修调</a:t>
            </a:r>
            <a:endParaRPr lang="en-US" altLang="zh-CN" sz="1800" b="0" i="0" u="none" strike="noStrike" baseline="0" dirty="0">
              <a:solidFill>
                <a:srgbClr val="221E1F"/>
              </a:solidFill>
              <a:latin typeface="方正书宋"/>
            </a:endParaRPr>
          </a:p>
        </p:txBody>
      </p:sp>
      <p:pic>
        <p:nvPicPr>
          <p:cNvPr id="5" name="图片 4">
            <a:extLst>
              <a:ext uri="{FF2B5EF4-FFF2-40B4-BE49-F238E27FC236}">
                <a16:creationId xmlns:a16="http://schemas.microsoft.com/office/drawing/2014/main" id="{B1236C14-C498-204A-7484-C9B9CDDDF8BF}"/>
              </a:ext>
            </a:extLst>
          </p:cNvPr>
          <p:cNvPicPr>
            <a:picLocks noChangeAspect="1"/>
          </p:cNvPicPr>
          <p:nvPr/>
        </p:nvPicPr>
        <p:blipFill>
          <a:blip r:embed="rId3"/>
          <a:stretch>
            <a:fillRect/>
          </a:stretch>
        </p:blipFill>
        <p:spPr>
          <a:xfrm>
            <a:off x="2004750" y="1706149"/>
            <a:ext cx="1764610" cy="445798"/>
          </a:xfrm>
          <a:prstGeom prst="rect">
            <a:avLst/>
          </a:prstGeom>
        </p:spPr>
      </p:pic>
      <p:sp>
        <p:nvSpPr>
          <p:cNvPr id="11" name="文本框 10">
            <a:extLst>
              <a:ext uri="{FF2B5EF4-FFF2-40B4-BE49-F238E27FC236}">
                <a16:creationId xmlns:a16="http://schemas.microsoft.com/office/drawing/2014/main" id="{9BD4F1E6-E046-F0D8-9DFC-5792863C2CC4}"/>
              </a:ext>
            </a:extLst>
          </p:cNvPr>
          <p:cNvSpPr txBox="1"/>
          <p:nvPr/>
        </p:nvSpPr>
        <p:spPr>
          <a:xfrm>
            <a:off x="721360" y="2137621"/>
            <a:ext cx="10393680" cy="1341521"/>
          </a:xfrm>
          <a:prstGeom prst="rect">
            <a:avLst/>
          </a:prstGeom>
          <a:noFill/>
        </p:spPr>
        <p:txBody>
          <a:bodyPr wrap="square">
            <a:spAutoFit/>
          </a:bodyPr>
          <a:lstStyle/>
          <a:p>
            <a:pPr>
              <a:lnSpc>
                <a:spcPct val="130000"/>
              </a:lnSpc>
            </a:pPr>
            <a:r>
              <a:rPr lang="zh-CN" altLang="en-US" sz="1600" b="0" i="0" u="none" strike="noStrike" baseline="0" dirty="0">
                <a:solidFill>
                  <a:srgbClr val="211D1E"/>
                </a:solidFill>
                <a:latin typeface="方正细黑一"/>
              </a:rPr>
              <a:t>自动或</a:t>
            </a:r>
            <a:r>
              <a:rPr lang="en-US" altLang="zh-CN" sz="1600" b="0" i="0" u="none" strike="noStrike" baseline="0" dirty="0">
                <a:solidFill>
                  <a:srgbClr val="211D1E"/>
                </a:solidFill>
                <a:latin typeface="方正细黑一"/>
              </a:rPr>
              <a:t>MDI</a:t>
            </a:r>
            <a:r>
              <a:rPr lang="zh-CN" altLang="en-US" sz="1600" b="0" i="0" u="none" strike="noStrike" baseline="0" dirty="0">
                <a:solidFill>
                  <a:srgbClr val="211D1E"/>
                </a:solidFill>
                <a:latin typeface="方正细黑一"/>
              </a:rPr>
              <a:t>方式下，当</a:t>
            </a:r>
            <a:r>
              <a:rPr lang="en-US" altLang="zh-CN" sz="1600" b="0" i="0" u="none" strike="noStrike" baseline="0" dirty="0">
                <a:solidFill>
                  <a:srgbClr val="211D1E"/>
                </a:solidFill>
                <a:latin typeface="方正细黑一"/>
              </a:rPr>
              <a:t>F</a:t>
            </a:r>
            <a:r>
              <a:rPr lang="zh-CN" altLang="en-US" sz="1600" b="0" i="0" u="none" strike="noStrike" baseline="0" dirty="0">
                <a:solidFill>
                  <a:srgbClr val="211D1E"/>
                </a:solidFill>
                <a:latin typeface="方正细黑一"/>
              </a:rPr>
              <a:t>代码的进给速度偏高或偏低时，可用进给修调右侧的         和        、     键，修调程序中编制的进给速度。</a:t>
            </a:r>
          </a:p>
          <a:p>
            <a:pPr>
              <a:lnSpc>
                <a:spcPct val="130000"/>
              </a:lnSpc>
            </a:pPr>
            <a:r>
              <a:rPr lang="zh-CN" altLang="en-US" sz="1600" b="0" i="0" u="none" strike="noStrike" baseline="0" dirty="0">
                <a:solidFill>
                  <a:srgbClr val="211D1E"/>
                </a:solidFill>
                <a:latin typeface="方正细黑一"/>
              </a:rPr>
              <a:t>按      （指示灯亮），进给修调倍率被置为</a:t>
            </a:r>
            <a:r>
              <a:rPr lang="en-US" altLang="zh-CN" sz="1600" b="0" i="0" u="none" strike="noStrike" baseline="0" dirty="0">
                <a:solidFill>
                  <a:srgbClr val="211D1E"/>
                </a:solidFill>
                <a:latin typeface="方正细黑一"/>
              </a:rPr>
              <a:t>100%</a:t>
            </a:r>
            <a:r>
              <a:rPr lang="zh-CN" altLang="en-US" sz="1600" b="0" i="0" u="none" strike="noStrike" baseline="0" dirty="0">
                <a:solidFill>
                  <a:srgbClr val="211D1E"/>
                </a:solidFill>
                <a:latin typeface="方正细黑一"/>
              </a:rPr>
              <a:t>，按一下       ，主轴修调倍率递增</a:t>
            </a:r>
            <a:r>
              <a:rPr lang="en-US" altLang="zh-CN" sz="1600" b="0" i="0" u="none" strike="noStrike" baseline="0" dirty="0">
                <a:solidFill>
                  <a:srgbClr val="211D1E"/>
                </a:solidFill>
                <a:latin typeface="方正细黑一"/>
              </a:rPr>
              <a:t>10%</a:t>
            </a:r>
            <a:r>
              <a:rPr lang="zh-CN" altLang="en-US" sz="1600" b="0" i="0" u="none" strike="noStrike" baseline="0" dirty="0">
                <a:solidFill>
                  <a:srgbClr val="211D1E"/>
                </a:solidFill>
                <a:latin typeface="方正细黑一"/>
              </a:rPr>
              <a:t>；按一下        ，主轴修调倍率递减</a:t>
            </a:r>
            <a:r>
              <a:rPr lang="en-US" altLang="zh-CN" sz="1600" b="0" i="0" u="none" strike="noStrike" baseline="0" dirty="0">
                <a:solidFill>
                  <a:srgbClr val="211D1E"/>
                </a:solidFill>
                <a:latin typeface="方正细黑一"/>
              </a:rPr>
              <a:t>10% </a:t>
            </a:r>
            <a:r>
              <a:rPr lang="zh-CN" altLang="en-US" sz="1600" b="0" i="0" u="none" strike="noStrike" baseline="0" dirty="0">
                <a:solidFill>
                  <a:srgbClr val="211D1E"/>
                </a:solidFill>
                <a:latin typeface="方正细黑一"/>
              </a:rPr>
              <a:t>。</a:t>
            </a:r>
            <a:r>
              <a:rPr lang="en-US" altLang="zh-CN" sz="1600" b="0" i="0" u="none" strike="noStrike" baseline="0" dirty="0">
                <a:solidFill>
                  <a:srgbClr val="211D1E"/>
                </a:solidFill>
                <a:latin typeface="方正细黑一"/>
              </a:rPr>
              <a:t>	</a:t>
            </a:r>
          </a:p>
        </p:txBody>
      </p:sp>
      <p:pic>
        <p:nvPicPr>
          <p:cNvPr id="14" name="图片 13">
            <a:extLst>
              <a:ext uri="{FF2B5EF4-FFF2-40B4-BE49-F238E27FC236}">
                <a16:creationId xmlns:a16="http://schemas.microsoft.com/office/drawing/2014/main" id="{5108F288-1165-2652-ABBC-CB3E419B74C4}"/>
              </a:ext>
            </a:extLst>
          </p:cNvPr>
          <p:cNvPicPr>
            <a:picLocks noChangeAspect="1"/>
          </p:cNvPicPr>
          <p:nvPr/>
        </p:nvPicPr>
        <p:blipFill>
          <a:blip r:embed="rId4"/>
          <a:stretch>
            <a:fillRect/>
          </a:stretch>
        </p:blipFill>
        <p:spPr>
          <a:xfrm>
            <a:off x="8447215" y="2168101"/>
            <a:ext cx="345440" cy="342654"/>
          </a:xfrm>
          <a:prstGeom prst="rect">
            <a:avLst/>
          </a:prstGeom>
        </p:spPr>
      </p:pic>
      <p:pic>
        <p:nvPicPr>
          <p:cNvPr id="16" name="图片 15">
            <a:extLst>
              <a:ext uri="{FF2B5EF4-FFF2-40B4-BE49-F238E27FC236}">
                <a16:creationId xmlns:a16="http://schemas.microsoft.com/office/drawing/2014/main" id="{5CED4F36-664B-F160-3CC7-D75ACFA2DD73}"/>
              </a:ext>
            </a:extLst>
          </p:cNvPr>
          <p:cNvPicPr>
            <a:picLocks noChangeAspect="1"/>
          </p:cNvPicPr>
          <p:nvPr/>
        </p:nvPicPr>
        <p:blipFill>
          <a:blip r:embed="rId5"/>
          <a:stretch>
            <a:fillRect/>
          </a:stretch>
        </p:blipFill>
        <p:spPr>
          <a:xfrm flipH="1" flipV="1">
            <a:off x="8977066" y="2168101"/>
            <a:ext cx="345440" cy="342654"/>
          </a:xfrm>
          <a:prstGeom prst="rect">
            <a:avLst/>
          </a:prstGeom>
        </p:spPr>
      </p:pic>
      <p:pic>
        <p:nvPicPr>
          <p:cNvPr id="18" name="图片 17">
            <a:extLst>
              <a:ext uri="{FF2B5EF4-FFF2-40B4-BE49-F238E27FC236}">
                <a16:creationId xmlns:a16="http://schemas.microsoft.com/office/drawing/2014/main" id="{F716E9C2-4573-09A2-EAA5-6ECFFE975732}"/>
              </a:ext>
            </a:extLst>
          </p:cNvPr>
          <p:cNvPicPr>
            <a:picLocks noChangeAspect="1"/>
          </p:cNvPicPr>
          <p:nvPr/>
        </p:nvPicPr>
        <p:blipFill>
          <a:blip r:embed="rId6"/>
          <a:stretch>
            <a:fillRect/>
          </a:stretch>
        </p:blipFill>
        <p:spPr>
          <a:xfrm>
            <a:off x="7744644" y="2168101"/>
            <a:ext cx="345440" cy="342654"/>
          </a:xfrm>
          <a:prstGeom prst="rect">
            <a:avLst/>
          </a:prstGeom>
        </p:spPr>
      </p:pic>
      <p:pic>
        <p:nvPicPr>
          <p:cNvPr id="24" name="图片 23">
            <a:extLst>
              <a:ext uri="{FF2B5EF4-FFF2-40B4-BE49-F238E27FC236}">
                <a16:creationId xmlns:a16="http://schemas.microsoft.com/office/drawing/2014/main" id="{66CACC4E-8320-E176-FA3F-45BBFF41BEA1}"/>
              </a:ext>
            </a:extLst>
          </p:cNvPr>
          <p:cNvPicPr>
            <a:picLocks noChangeAspect="1"/>
          </p:cNvPicPr>
          <p:nvPr/>
        </p:nvPicPr>
        <p:blipFill>
          <a:blip r:embed="rId6"/>
          <a:stretch>
            <a:fillRect/>
          </a:stretch>
        </p:blipFill>
        <p:spPr>
          <a:xfrm>
            <a:off x="1090816" y="2808381"/>
            <a:ext cx="345440" cy="342654"/>
          </a:xfrm>
          <a:prstGeom prst="rect">
            <a:avLst/>
          </a:prstGeom>
        </p:spPr>
      </p:pic>
      <p:pic>
        <p:nvPicPr>
          <p:cNvPr id="26" name="图片 25">
            <a:extLst>
              <a:ext uri="{FF2B5EF4-FFF2-40B4-BE49-F238E27FC236}">
                <a16:creationId xmlns:a16="http://schemas.microsoft.com/office/drawing/2014/main" id="{EFEE8FF2-2C23-D163-12C7-326445E36972}"/>
              </a:ext>
            </a:extLst>
          </p:cNvPr>
          <p:cNvPicPr>
            <a:picLocks noChangeAspect="1"/>
          </p:cNvPicPr>
          <p:nvPr/>
        </p:nvPicPr>
        <p:blipFill>
          <a:blip r:embed="rId4"/>
          <a:stretch>
            <a:fillRect/>
          </a:stretch>
        </p:blipFill>
        <p:spPr>
          <a:xfrm>
            <a:off x="6035039" y="2829936"/>
            <a:ext cx="345440" cy="342654"/>
          </a:xfrm>
          <a:prstGeom prst="rect">
            <a:avLst/>
          </a:prstGeom>
        </p:spPr>
      </p:pic>
      <p:pic>
        <p:nvPicPr>
          <p:cNvPr id="28" name="图片 27">
            <a:extLst>
              <a:ext uri="{FF2B5EF4-FFF2-40B4-BE49-F238E27FC236}">
                <a16:creationId xmlns:a16="http://schemas.microsoft.com/office/drawing/2014/main" id="{E2E7BF68-69FB-0263-CEE0-A37DBBB9D740}"/>
              </a:ext>
            </a:extLst>
          </p:cNvPr>
          <p:cNvPicPr>
            <a:picLocks noChangeAspect="1"/>
          </p:cNvPicPr>
          <p:nvPr/>
        </p:nvPicPr>
        <p:blipFill>
          <a:blip r:embed="rId5"/>
          <a:stretch>
            <a:fillRect/>
          </a:stretch>
        </p:blipFill>
        <p:spPr>
          <a:xfrm flipH="1" flipV="1">
            <a:off x="9505386" y="2808381"/>
            <a:ext cx="345440" cy="342654"/>
          </a:xfrm>
          <a:prstGeom prst="rect">
            <a:avLst/>
          </a:prstGeom>
        </p:spPr>
      </p:pic>
      <p:sp>
        <p:nvSpPr>
          <p:cNvPr id="29" name="文本占位符 5">
            <a:extLst>
              <a:ext uri="{FF2B5EF4-FFF2-40B4-BE49-F238E27FC236}">
                <a16:creationId xmlns:a16="http://schemas.microsoft.com/office/drawing/2014/main" id="{448C31B6-805E-6CEE-61B0-AD125DF6E6A8}"/>
              </a:ext>
            </a:extLst>
          </p:cNvPr>
          <p:cNvSpPr txBox="1"/>
          <p:nvPr/>
        </p:nvSpPr>
        <p:spPr>
          <a:xfrm>
            <a:off x="541057" y="3513674"/>
            <a:ext cx="5733467"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增量值选择键</a:t>
            </a:r>
            <a:endParaRPr lang="en-US" altLang="zh-CN" sz="1800" b="0" i="0" u="none" strike="noStrike" baseline="0" dirty="0">
              <a:solidFill>
                <a:srgbClr val="221E1F"/>
              </a:solidFill>
              <a:latin typeface="方正书宋"/>
            </a:endParaRPr>
          </a:p>
        </p:txBody>
      </p:sp>
      <p:pic>
        <p:nvPicPr>
          <p:cNvPr id="31" name="图片 30">
            <a:extLst>
              <a:ext uri="{FF2B5EF4-FFF2-40B4-BE49-F238E27FC236}">
                <a16:creationId xmlns:a16="http://schemas.microsoft.com/office/drawing/2014/main" id="{085CC88E-1DAB-F68B-D1DB-996879A905F4}"/>
              </a:ext>
            </a:extLst>
          </p:cNvPr>
          <p:cNvPicPr>
            <a:picLocks noChangeAspect="1"/>
          </p:cNvPicPr>
          <p:nvPr/>
        </p:nvPicPr>
        <p:blipFill>
          <a:blip r:embed="rId7"/>
          <a:stretch>
            <a:fillRect/>
          </a:stretch>
        </p:blipFill>
        <p:spPr>
          <a:xfrm>
            <a:off x="2373352" y="3483146"/>
            <a:ext cx="1764610" cy="446224"/>
          </a:xfrm>
          <a:prstGeom prst="rect">
            <a:avLst/>
          </a:prstGeom>
        </p:spPr>
      </p:pic>
      <p:sp>
        <p:nvSpPr>
          <p:cNvPr id="33" name="文本框 32">
            <a:extLst>
              <a:ext uri="{FF2B5EF4-FFF2-40B4-BE49-F238E27FC236}">
                <a16:creationId xmlns:a16="http://schemas.microsoft.com/office/drawing/2014/main" id="{21053C9B-C858-2D43-D6B9-323774BE34EF}"/>
              </a:ext>
            </a:extLst>
          </p:cNvPr>
          <p:cNvSpPr txBox="1"/>
          <p:nvPr/>
        </p:nvSpPr>
        <p:spPr>
          <a:xfrm>
            <a:off x="721360" y="3994393"/>
            <a:ext cx="6096000" cy="338554"/>
          </a:xfrm>
          <a:prstGeom prst="rect">
            <a:avLst/>
          </a:prstGeom>
          <a:noFill/>
        </p:spPr>
        <p:txBody>
          <a:bodyPr wrap="square">
            <a:spAutoFit/>
          </a:bodyPr>
          <a:lstStyle/>
          <a:p>
            <a:r>
              <a:rPr lang="zh-CN" altLang="en-US" sz="1600" b="0" i="0" u="none" strike="noStrike" baseline="0" dirty="0">
                <a:solidFill>
                  <a:srgbClr val="211D1E"/>
                </a:solidFill>
                <a:latin typeface="方正细黑一"/>
              </a:rPr>
              <a:t>在增量运行方式下，用来选择增量进给的增量值。	</a:t>
            </a:r>
          </a:p>
        </p:txBody>
      </p:sp>
      <p:pic>
        <p:nvPicPr>
          <p:cNvPr id="35" name="图片 34">
            <a:extLst>
              <a:ext uri="{FF2B5EF4-FFF2-40B4-BE49-F238E27FC236}">
                <a16:creationId xmlns:a16="http://schemas.microsoft.com/office/drawing/2014/main" id="{6351A834-8D01-8F2E-7C50-696C29B1E851}"/>
              </a:ext>
            </a:extLst>
          </p:cNvPr>
          <p:cNvPicPr>
            <a:picLocks noChangeAspect="1"/>
          </p:cNvPicPr>
          <p:nvPr/>
        </p:nvPicPr>
        <p:blipFill>
          <a:blip r:embed="rId8"/>
          <a:stretch>
            <a:fillRect/>
          </a:stretch>
        </p:blipFill>
        <p:spPr>
          <a:xfrm>
            <a:off x="841832" y="4370705"/>
            <a:ext cx="357048" cy="349610"/>
          </a:xfrm>
          <a:prstGeom prst="rect">
            <a:avLst/>
          </a:prstGeom>
        </p:spPr>
      </p:pic>
      <p:sp>
        <p:nvSpPr>
          <p:cNvPr id="36" name="文本框 35">
            <a:extLst>
              <a:ext uri="{FF2B5EF4-FFF2-40B4-BE49-F238E27FC236}">
                <a16:creationId xmlns:a16="http://schemas.microsoft.com/office/drawing/2014/main" id="{E81BB0DB-BCB2-D7E2-B6AD-5E321BD5DF10}"/>
              </a:ext>
            </a:extLst>
          </p:cNvPr>
          <p:cNvSpPr txBox="1"/>
          <p:nvPr/>
        </p:nvSpPr>
        <p:spPr>
          <a:xfrm>
            <a:off x="1198880" y="4433291"/>
            <a:ext cx="1326605" cy="285463"/>
          </a:xfrm>
          <a:prstGeom prst="rect">
            <a:avLst/>
          </a:prstGeom>
          <a:noFill/>
        </p:spPr>
        <p:txBody>
          <a:bodyPr wrap="square">
            <a:spAutoFit/>
          </a:bodyPr>
          <a:lstStyle/>
          <a:p>
            <a:pPr>
              <a:lnSpc>
                <a:spcPts val="1500"/>
              </a:lnSpc>
            </a:pPr>
            <a:r>
              <a:rPr lang="zh-CN" altLang="en-US" sz="1600" dirty="0">
                <a:solidFill>
                  <a:srgbClr val="211D1E"/>
                </a:solidFill>
                <a:latin typeface="方正细黑一"/>
              </a:rPr>
              <a:t>为</a:t>
            </a:r>
            <a:r>
              <a:rPr lang="en-US" altLang="zh-CN" sz="1600" dirty="0">
                <a:solidFill>
                  <a:srgbClr val="211D1E"/>
                </a:solidFill>
                <a:latin typeface="方正细黑一"/>
              </a:rPr>
              <a:t>0.001mm</a:t>
            </a:r>
          </a:p>
        </p:txBody>
      </p:sp>
      <p:pic>
        <p:nvPicPr>
          <p:cNvPr id="38" name="图片 37">
            <a:extLst>
              <a:ext uri="{FF2B5EF4-FFF2-40B4-BE49-F238E27FC236}">
                <a16:creationId xmlns:a16="http://schemas.microsoft.com/office/drawing/2014/main" id="{1259CF75-A237-D7C2-BBDA-404C0DE508AC}"/>
              </a:ext>
            </a:extLst>
          </p:cNvPr>
          <p:cNvPicPr>
            <a:picLocks noChangeAspect="1"/>
          </p:cNvPicPr>
          <p:nvPr/>
        </p:nvPicPr>
        <p:blipFill>
          <a:blip r:embed="rId9"/>
          <a:stretch>
            <a:fillRect/>
          </a:stretch>
        </p:blipFill>
        <p:spPr>
          <a:xfrm>
            <a:off x="2698493" y="4362676"/>
            <a:ext cx="368080" cy="356078"/>
          </a:xfrm>
          <a:prstGeom prst="rect">
            <a:avLst/>
          </a:prstGeom>
        </p:spPr>
      </p:pic>
      <p:pic>
        <p:nvPicPr>
          <p:cNvPr id="43" name="图片 42">
            <a:extLst>
              <a:ext uri="{FF2B5EF4-FFF2-40B4-BE49-F238E27FC236}">
                <a16:creationId xmlns:a16="http://schemas.microsoft.com/office/drawing/2014/main" id="{64E65882-45A8-86E1-7724-705CA21CE733}"/>
              </a:ext>
            </a:extLst>
          </p:cNvPr>
          <p:cNvPicPr>
            <a:picLocks noChangeAspect="1"/>
          </p:cNvPicPr>
          <p:nvPr/>
        </p:nvPicPr>
        <p:blipFill>
          <a:blip r:embed="rId10"/>
          <a:stretch>
            <a:fillRect/>
          </a:stretch>
        </p:blipFill>
        <p:spPr>
          <a:xfrm>
            <a:off x="4393178" y="4373314"/>
            <a:ext cx="374544" cy="345440"/>
          </a:xfrm>
          <a:prstGeom prst="rect">
            <a:avLst/>
          </a:prstGeom>
        </p:spPr>
      </p:pic>
      <p:pic>
        <p:nvPicPr>
          <p:cNvPr id="45" name="图片 44">
            <a:extLst>
              <a:ext uri="{FF2B5EF4-FFF2-40B4-BE49-F238E27FC236}">
                <a16:creationId xmlns:a16="http://schemas.microsoft.com/office/drawing/2014/main" id="{77636D2E-7032-5BDF-1230-7F4094B2F30A}"/>
              </a:ext>
            </a:extLst>
          </p:cNvPr>
          <p:cNvPicPr>
            <a:picLocks noChangeAspect="1"/>
          </p:cNvPicPr>
          <p:nvPr/>
        </p:nvPicPr>
        <p:blipFill>
          <a:blip r:embed="rId11"/>
          <a:stretch>
            <a:fillRect/>
          </a:stretch>
        </p:blipFill>
        <p:spPr>
          <a:xfrm>
            <a:off x="6114573" y="4370705"/>
            <a:ext cx="374544" cy="357048"/>
          </a:xfrm>
          <a:prstGeom prst="rect">
            <a:avLst/>
          </a:prstGeom>
        </p:spPr>
      </p:pic>
      <p:sp>
        <p:nvSpPr>
          <p:cNvPr id="46" name="文本框 45">
            <a:extLst>
              <a:ext uri="{FF2B5EF4-FFF2-40B4-BE49-F238E27FC236}">
                <a16:creationId xmlns:a16="http://schemas.microsoft.com/office/drawing/2014/main" id="{017B8DD9-9A76-C765-1F3C-C7BF3FBAD5E3}"/>
              </a:ext>
            </a:extLst>
          </p:cNvPr>
          <p:cNvSpPr txBox="1"/>
          <p:nvPr/>
        </p:nvSpPr>
        <p:spPr>
          <a:xfrm>
            <a:off x="721360" y="4775847"/>
            <a:ext cx="10565625" cy="338554"/>
          </a:xfrm>
          <a:prstGeom prst="rect">
            <a:avLst/>
          </a:prstGeom>
          <a:noFill/>
        </p:spPr>
        <p:txBody>
          <a:bodyPr wrap="square">
            <a:spAutoFit/>
          </a:bodyPr>
          <a:lstStyle/>
          <a:p>
            <a:r>
              <a:rPr lang="zh-CN" altLang="en-US" sz="1600" dirty="0">
                <a:solidFill>
                  <a:srgbClr val="211D1E"/>
                </a:solidFill>
                <a:latin typeface="方正细黑一"/>
              </a:rPr>
              <a:t>注：</a:t>
            </a:r>
            <a:r>
              <a:rPr lang="zh-CN" altLang="en-US" sz="1600" b="0" i="0" u="none" strike="noStrike" baseline="0" dirty="0">
                <a:solidFill>
                  <a:srgbClr val="211D1E"/>
                </a:solidFill>
                <a:latin typeface="方正细黑一"/>
              </a:rPr>
              <a:t>各键互锁，即当按下其中一个时（该键左上方的指示灯亮）， 其余各键失效（指示灯灭）。	</a:t>
            </a:r>
          </a:p>
        </p:txBody>
      </p:sp>
      <p:sp>
        <p:nvSpPr>
          <p:cNvPr id="49" name="文本框 48">
            <a:extLst>
              <a:ext uri="{FF2B5EF4-FFF2-40B4-BE49-F238E27FC236}">
                <a16:creationId xmlns:a16="http://schemas.microsoft.com/office/drawing/2014/main" id="{F4E96D47-79EB-5975-9066-2279234EFF20}"/>
              </a:ext>
            </a:extLst>
          </p:cNvPr>
          <p:cNvSpPr txBox="1"/>
          <p:nvPr/>
        </p:nvSpPr>
        <p:spPr>
          <a:xfrm>
            <a:off x="3066573" y="4433291"/>
            <a:ext cx="1180307" cy="291555"/>
          </a:xfrm>
          <a:prstGeom prst="rect">
            <a:avLst/>
          </a:prstGeom>
          <a:noFill/>
        </p:spPr>
        <p:txBody>
          <a:bodyPr wrap="square">
            <a:spAutoFit/>
          </a:bodyPr>
          <a:lstStyle/>
          <a:p>
            <a:pPr>
              <a:lnSpc>
                <a:spcPts val="1500"/>
              </a:lnSpc>
            </a:pPr>
            <a:r>
              <a:rPr lang="zh-CN" altLang="en-US" sz="1600" dirty="0">
                <a:solidFill>
                  <a:srgbClr val="211D1E"/>
                </a:solidFill>
                <a:latin typeface="方正细黑一"/>
              </a:rPr>
              <a:t>为</a:t>
            </a:r>
            <a:r>
              <a:rPr lang="en-US" altLang="zh-CN" sz="1600" dirty="0">
                <a:solidFill>
                  <a:srgbClr val="211D1E"/>
                </a:solidFill>
                <a:latin typeface="方正细黑一"/>
              </a:rPr>
              <a:t>0.01mm</a:t>
            </a:r>
          </a:p>
        </p:txBody>
      </p:sp>
      <p:sp>
        <p:nvSpPr>
          <p:cNvPr id="50" name="文本框 49">
            <a:extLst>
              <a:ext uri="{FF2B5EF4-FFF2-40B4-BE49-F238E27FC236}">
                <a16:creationId xmlns:a16="http://schemas.microsoft.com/office/drawing/2014/main" id="{BAEE89E3-27C6-B936-8E6E-BF2D6C98FCFC}"/>
              </a:ext>
            </a:extLst>
          </p:cNvPr>
          <p:cNvSpPr txBox="1"/>
          <p:nvPr/>
        </p:nvSpPr>
        <p:spPr>
          <a:xfrm>
            <a:off x="4806673" y="4430244"/>
            <a:ext cx="1180307" cy="291555"/>
          </a:xfrm>
          <a:prstGeom prst="rect">
            <a:avLst/>
          </a:prstGeom>
          <a:noFill/>
        </p:spPr>
        <p:txBody>
          <a:bodyPr wrap="square">
            <a:spAutoFit/>
          </a:bodyPr>
          <a:lstStyle/>
          <a:p>
            <a:pPr>
              <a:lnSpc>
                <a:spcPts val="1500"/>
              </a:lnSpc>
            </a:pPr>
            <a:r>
              <a:rPr lang="zh-CN" altLang="en-US" sz="1600" dirty="0">
                <a:solidFill>
                  <a:srgbClr val="211D1E"/>
                </a:solidFill>
                <a:latin typeface="方正细黑一"/>
              </a:rPr>
              <a:t>为</a:t>
            </a:r>
            <a:r>
              <a:rPr lang="en-US" altLang="zh-CN" sz="1600" dirty="0">
                <a:solidFill>
                  <a:srgbClr val="211D1E"/>
                </a:solidFill>
                <a:latin typeface="方正细黑一"/>
              </a:rPr>
              <a:t>0.1mm</a:t>
            </a:r>
          </a:p>
        </p:txBody>
      </p:sp>
      <p:sp>
        <p:nvSpPr>
          <p:cNvPr id="51" name="文本框 50">
            <a:extLst>
              <a:ext uri="{FF2B5EF4-FFF2-40B4-BE49-F238E27FC236}">
                <a16:creationId xmlns:a16="http://schemas.microsoft.com/office/drawing/2014/main" id="{BBD272C8-C077-3E5F-95A9-5BC57FC9FA9A}"/>
              </a:ext>
            </a:extLst>
          </p:cNvPr>
          <p:cNvSpPr txBox="1"/>
          <p:nvPr/>
        </p:nvSpPr>
        <p:spPr>
          <a:xfrm>
            <a:off x="6616710" y="4427199"/>
            <a:ext cx="1180307" cy="291555"/>
          </a:xfrm>
          <a:prstGeom prst="rect">
            <a:avLst/>
          </a:prstGeom>
          <a:noFill/>
        </p:spPr>
        <p:txBody>
          <a:bodyPr wrap="square">
            <a:spAutoFit/>
          </a:bodyPr>
          <a:lstStyle/>
          <a:p>
            <a:pPr>
              <a:lnSpc>
                <a:spcPts val="1500"/>
              </a:lnSpc>
            </a:pPr>
            <a:r>
              <a:rPr lang="zh-CN" altLang="en-US" sz="1600" dirty="0">
                <a:solidFill>
                  <a:srgbClr val="211D1E"/>
                </a:solidFill>
                <a:latin typeface="方正细黑一"/>
              </a:rPr>
              <a:t>为</a:t>
            </a:r>
            <a:r>
              <a:rPr lang="en-US" altLang="zh-CN" sz="1600" dirty="0">
                <a:solidFill>
                  <a:srgbClr val="211D1E"/>
                </a:solidFill>
                <a:latin typeface="方正细黑一"/>
              </a:rPr>
              <a:t>1mm</a:t>
            </a:r>
          </a:p>
        </p:txBody>
      </p:sp>
      <p:sp>
        <p:nvSpPr>
          <p:cNvPr id="52" name="文本占位符 5">
            <a:extLst>
              <a:ext uri="{FF2B5EF4-FFF2-40B4-BE49-F238E27FC236}">
                <a16:creationId xmlns:a16="http://schemas.microsoft.com/office/drawing/2014/main" id="{39966140-ECCF-49B3-93B3-97F9B648946F}"/>
              </a:ext>
            </a:extLst>
          </p:cNvPr>
          <p:cNvSpPr txBox="1"/>
          <p:nvPr/>
        </p:nvSpPr>
        <p:spPr>
          <a:xfrm>
            <a:off x="500954" y="5149884"/>
            <a:ext cx="5733467"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选择停</a:t>
            </a:r>
            <a:endParaRPr lang="en-US" altLang="zh-CN" sz="1800" b="0" i="0" u="none" strike="noStrike" baseline="0" dirty="0">
              <a:solidFill>
                <a:srgbClr val="221E1F"/>
              </a:solidFill>
              <a:latin typeface="方正书宋"/>
            </a:endParaRPr>
          </a:p>
        </p:txBody>
      </p:sp>
      <p:pic>
        <p:nvPicPr>
          <p:cNvPr id="54" name="图片 53">
            <a:extLst>
              <a:ext uri="{FF2B5EF4-FFF2-40B4-BE49-F238E27FC236}">
                <a16:creationId xmlns:a16="http://schemas.microsoft.com/office/drawing/2014/main" id="{60E274AC-A3DB-4EE3-BF09-35DC8DC3BD8E}"/>
              </a:ext>
            </a:extLst>
          </p:cNvPr>
          <p:cNvPicPr>
            <a:picLocks noChangeAspect="1"/>
          </p:cNvPicPr>
          <p:nvPr/>
        </p:nvPicPr>
        <p:blipFill>
          <a:blip r:embed="rId12"/>
          <a:stretch>
            <a:fillRect/>
          </a:stretch>
        </p:blipFill>
        <p:spPr>
          <a:xfrm>
            <a:off x="1762862" y="5178431"/>
            <a:ext cx="483775" cy="468000"/>
          </a:xfrm>
          <a:prstGeom prst="rect">
            <a:avLst/>
          </a:prstGeom>
        </p:spPr>
      </p:pic>
      <p:sp>
        <p:nvSpPr>
          <p:cNvPr id="55" name="文本占位符 5">
            <a:extLst>
              <a:ext uri="{FF2B5EF4-FFF2-40B4-BE49-F238E27FC236}">
                <a16:creationId xmlns:a16="http://schemas.microsoft.com/office/drawing/2014/main" id="{F54A5FF3-DC97-0EEA-0237-4CC6C1402E19}"/>
              </a:ext>
            </a:extLst>
          </p:cNvPr>
          <p:cNvSpPr txBox="1"/>
          <p:nvPr/>
        </p:nvSpPr>
        <p:spPr>
          <a:xfrm>
            <a:off x="541057" y="5691714"/>
            <a:ext cx="5733467"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机床锁住</a:t>
            </a:r>
            <a:endParaRPr lang="en-US" altLang="zh-CN" sz="1800" b="0" i="0" u="none" strike="noStrike" baseline="0" dirty="0">
              <a:solidFill>
                <a:srgbClr val="221E1F"/>
              </a:solidFill>
              <a:latin typeface="方正书宋"/>
            </a:endParaRPr>
          </a:p>
        </p:txBody>
      </p:sp>
      <p:pic>
        <p:nvPicPr>
          <p:cNvPr id="57" name="图片 56">
            <a:extLst>
              <a:ext uri="{FF2B5EF4-FFF2-40B4-BE49-F238E27FC236}">
                <a16:creationId xmlns:a16="http://schemas.microsoft.com/office/drawing/2014/main" id="{A18F0F5F-4618-51FF-36D5-19BFE02D90E5}"/>
              </a:ext>
            </a:extLst>
          </p:cNvPr>
          <p:cNvPicPr>
            <a:picLocks noChangeAspect="1"/>
          </p:cNvPicPr>
          <p:nvPr/>
        </p:nvPicPr>
        <p:blipFill>
          <a:blip r:embed="rId13"/>
          <a:stretch>
            <a:fillRect/>
          </a:stretch>
        </p:blipFill>
        <p:spPr>
          <a:xfrm>
            <a:off x="2004749" y="5706475"/>
            <a:ext cx="483775" cy="468000"/>
          </a:xfrm>
          <a:prstGeom prst="rect">
            <a:avLst/>
          </a:prstGeom>
        </p:spPr>
      </p:pic>
      <p:sp>
        <p:nvSpPr>
          <p:cNvPr id="59" name="文本框 58">
            <a:extLst>
              <a:ext uri="{FF2B5EF4-FFF2-40B4-BE49-F238E27FC236}">
                <a16:creationId xmlns:a16="http://schemas.microsoft.com/office/drawing/2014/main" id="{9B244F42-C18B-9591-6500-630068976BA2}"/>
              </a:ext>
            </a:extLst>
          </p:cNvPr>
          <p:cNvSpPr txBox="1"/>
          <p:nvPr/>
        </p:nvSpPr>
        <p:spPr>
          <a:xfrm>
            <a:off x="721360" y="6210708"/>
            <a:ext cx="9956800" cy="338554"/>
          </a:xfrm>
          <a:prstGeom prst="rect">
            <a:avLst/>
          </a:prstGeom>
          <a:noFill/>
        </p:spPr>
        <p:txBody>
          <a:bodyPr wrap="square">
            <a:spAutoFit/>
          </a:bodyPr>
          <a:lstStyle/>
          <a:p>
            <a:r>
              <a:rPr lang="zh-CN" altLang="en-US" sz="1600" b="0" i="0" u="none" strike="noStrike" baseline="0" dirty="0">
                <a:solidFill>
                  <a:srgbClr val="211D1E"/>
                </a:solidFill>
                <a:latin typeface="方正细黑一"/>
              </a:rPr>
              <a:t>用来禁止车床坐标轴移动。显示屏上的坐标轴仍会发生变化，但车床停止不动</a:t>
            </a:r>
            <a:r>
              <a:rPr lang="zh-CN" altLang="en-US" sz="1600" dirty="0">
                <a:solidFill>
                  <a:srgbClr val="211D1E"/>
                </a:solidFill>
                <a:latin typeface="方正细黑一"/>
              </a:rPr>
              <a:t>。</a:t>
            </a:r>
            <a:r>
              <a:rPr lang="zh-CN" altLang="en-US" sz="1600" b="0" i="0" u="none" strike="noStrike" baseline="0" dirty="0">
                <a:solidFill>
                  <a:srgbClr val="211D1E"/>
                </a:solidFill>
                <a:latin typeface="方正细黑一"/>
              </a:rPr>
              <a:t>	</a:t>
            </a:r>
          </a:p>
        </p:txBody>
      </p:sp>
      <p:sp>
        <p:nvSpPr>
          <p:cNvPr id="3" name="标题 3">
            <a:extLst>
              <a:ext uri="{FF2B5EF4-FFF2-40B4-BE49-F238E27FC236}">
                <a16:creationId xmlns:a16="http://schemas.microsoft.com/office/drawing/2014/main" id="{B770388A-E9D1-0D42-B86E-4F136B89B50D}"/>
              </a:ext>
            </a:extLst>
          </p:cNvPr>
          <p:cNvSpPr txBox="1">
            <a:spLocks/>
          </p:cNvSpPr>
          <p:nvPr/>
        </p:nvSpPr>
        <p:spPr>
          <a:xfrm>
            <a:off x="4941165" y="1122472"/>
            <a:ext cx="2533189"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车床操作键</a:t>
            </a:r>
          </a:p>
        </p:txBody>
      </p:sp>
    </p:spTree>
    <p:extLst>
      <p:ext uri="{BB962C8B-B14F-4D97-AF65-F5344CB8AC3E}">
        <p14:creationId xmlns:p14="http://schemas.microsoft.com/office/powerpoint/2010/main" val="25729011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标题 1">
            <a:extLst>
              <a:ext uri="{FF2B5EF4-FFF2-40B4-BE49-F238E27FC236}">
                <a16:creationId xmlns:a16="http://schemas.microsoft.com/office/drawing/2014/main" id="{46C9E5BF-4169-4345-C62F-06BAA47FCBD9}"/>
              </a:ext>
            </a:extLst>
          </p:cNvPr>
          <p:cNvSpPr txBox="1"/>
          <p:nvPr/>
        </p:nvSpPr>
        <p:spPr>
          <a:xfrm>
            <a:off x="3255657" y="266790"/>
            <a:ext cx="5904206" cy="53357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2.3 </a:t>
            </a:r>
            <a:r>
              <a:rPr lang="zh-CN" altLang="en-US" sz="2800" dirty="0">
                <a:latin typeface="+mj-ea"/>
                <a:cs typeface="+mn-ea"/>
                <a:sym typeface="+mn-lt"/>
              </a:rPr>
              <a:t>华中数控车床操作面板认知</a:t>
            </a:r>
          </a:p>
        </p:txBody>
      </p:sp>
      <p:sp>
        <p:nvSpPr>
          <p:cNvPr id="47" name="文本占位符 5">
            <a:extLst>
              <a:ext uri="{FF2B5EF4-FFF2-40B4-BE49-F238E27FC236}">
                <a16:creationId xmlns:a16="http://schemas.microsoft.com/office/drawing/2014/main" id="{45CF8FCA-518E-F25F-83F4-46074AA61657}"/>
              </a:ext>
            </a:extLst>
          </p:cNvPr>
          <p:cNvSpPr txBox="1"/>
          <p:nvPr/>
        </p:nvSpPr>
        <p:spPr>
          <a:xfrm>
            <a:off x="474292" y="1591567"/>
            <a:ext cx="5733467"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主轴旋转键</a:t>
            </a:r>
            <a:endParaRPr lang="en-US" altLang="zh-CN" sz="1800" b="0" i="0" u="none" strike="noStrike" baseline="0" dirty="0">
              <a:solidFill>
                <a:srgbClr val="221E1F"/>
              </a:solidFill>
              <a:latin typeface="方正书宋"/>
            </a:endParaRPr>
          </a:p>
        </p:txBody>
      </p:sp>
      <p:sp>
        <p:nvSpPr>
          <p:cNvPr id="11" name="文本框 10">
            <a:extLst>
              <a:ext uri="{FF2B5EF4-FFF2-40B4-BE49-F238E27FC236}">
                <a16:creationId xmlns:a16="http://schemas.microsoft.com/office/drawing/2014/main" id="{9BD4F1E6-E046-F0D8-9DFC-5792863C2CC4}"/>
              </a:ext>
            </a:extLst>
          </p:cNvPr>
          <p:cNvSpPr txBox="1"/>
          <p:nvPr/>
        </p:nvSpPr>
        <p:spPr>
          <a:xfrm>
            <a:off x="807332" y="2088062"/>
            <a:ext cx="10393680" cy="417358"/>
          </a:xfrm>
          <a:prstGeom prst="rect">
            <a:avLst/>
          </a:prstGeom>
          <a:noFill/>
        </p:spPr>
        <p:txBody>
          <a:bodyPr wrap="square">
            <a:spAutoFit/>
          </a:bodyPr>
          <a:lstStyle/>
          <a:p>
            <a:pPr>
              <a:lnSpc>
                <a:spcPct val="130000"/>
              </a:lnSpc>
            </a:pPr>
            <a:r>
              <a:rPr lang="zh-CN" altLang="en-US" sz="1600" b="0" i="0" u="none" strike="noStrike" baseline="0" dirty="0">
                <a:solidFill>
                  <a:srgbClr val="211D1E"/>
                </a:solidFill>
                <a:latin typeface="方正细黑一"/>
              </a:rPr>
              <a:t>用来开启和关闭主轴。</a:t>
            </a:r>
            <a:r>
              <a:rPr lang="zh-CN" altLang="en-US" sz="1800" b="0" i="0" u="none" strike="noStrike" baseline="0" dirty="0">
                <a:solidFill>
                  <a:srgbClr val="211D1E"/>
                </a:solidFill>
                <a:latin typeface="方正细黑一"/>
              </a:rPr>
              <a:t>	</a:t>
            </a:r>
          </a:p>
        </p:txBody>
      </p:sp>
      <p:pic>
        <p:nvPicPr>
          <p:cNvPr id="4" name="图片 3">
            <a:extLst>
              <a:ext uri="{FF2B5EF4-FFF2-40B4-BE49-F238E27FC236}">
                <a16:creationId xmlns:a16="http://schemas.microsoft.com/office/drawing/2014/main" id="{67E26EC6-CA7A-EB38-8F0F-4D8864795CA8}"/>
              </a:ext>
            </a:extLst>
          </p:cNvPr>
          <p:cNvPicPr>
            <a:picLocks noChangeAspect="1"/>
          </p:cNvPicPr>
          <p:nvPr/>
        </p:nvPicPr>
        <p:blipFill>
          <a:blip r:embed="rId3"/>
          <a:stretch>
            <a:fillRect/>
          </a:stretch>
        </p:blipFill>
        <p:spPr>
          <a:xfrm>
            <a:off x="2169990" y="1614121"/>
            <a:ext cx="475200" cy="468000"/>
          </a:xfrm>
          <a:prstGeom prst="rect">
            <a:avLst/>
          </a:prstGeom>
        </p:spPr>
      </p:pic>
      <p:pic>
        <p:nvPicPr>
          <p:cNvPr id="8" name="图片 7">
            <a:extLst>
              <a:ext uri="{FF2B5EF4-FFF2-40B4-BE49-F238E27FC236}">
                <a16:creationId xmlns:a16="http://schemas.microsoft.com/office/drawing/2014/main" id="{A6DA312C-6FA8-9E54-FA58-D5BD69E20639}"/>
              </a:ext>
            </a:extLst>
          </p:cNvPr>
          <p:cNvPicPr>
            <a:picLocks noChangeAspect="1"/>
          </p:cNvPicPr>
          <p:nvPr/>
        </p:nvPicPr>
        <p:blipFill>
          <a:blip r:embed="rId4"/>
          <a:stretch>
            <a:fillRect/>
          </a:stretch>
        </p:blipFill>
        <p:spPr>
          <a:xfrm>
            <a:off x="2614875" y="1611115"/>
            <a:ext cx="475200" cy="468000"/>
          </a:xfrm>
          <a:prstGeom prst="rect">
            <a:avLst/>
          </a:prstGeom>
        </p:spPr>
      </p:pic>
      <p:pic>
        <p:nvPicPr>
          <p:cNvPr id="10" name="图片 9">
            <a:extLst>
              <a:ext uri="{FF2B5EF4-FFF2-40B4-BE49-F238E27FC236}">
                <a16:creationId xmlns:a16="http://schemas.microsoft.com/office/drawing/2014/main" id="{53F995CF-C5D6-039B-6CFE-4BFE4EA14833}"/>
              </a:ext>
            </a:extLst>
          </p:cNvPr>
          <p:cNvPicPr>
            <a:picLocks noChangeAspect="1"/>
          </p:cNvPicPr>
          <p:nvPr/>
        </p:nvPicPr>
        <p:blipFill>
          <a:blip r:embed="rId5"/>
          <a:stretch>
            <a:fillRect/>
          </a:stretch>
        </p:blipFill>
        <p:spPr>
          <a:xfrm>
            <a:off x="3090075" y="1611115"/>
            <a:ext cx="475200" cy="468000"/>
          </a:xfrm>
          <a:prstGeom prst="rect">
            <a:avLst/>
          </a:prstGeom>
        </p:spPr>
      </p:pic>
      <p:pic>
        <p:nvPicPr>
          <p:cNvPr id="12" name="图片 11">
            <a:extLst>
              <a:ext uri="{FF2B5EF4-FFF2-40B4-BE49-F238E27FC236}">
                <a16:creationId xmlns:a16="http://schemas.microsoft.com/office/drawing/2014/main" id="{E9F90515-43CF-4A75-B52D-1307AFAE461A}"/>
              </a:ext>
            </a:extLst>
          </p:cNvPr>
          <p:cNvPicPr>
            <a:picLocks noChangeAspect="1"/>
          </p:cNvPicPr>
          <p:nvPr/>
        </p:nvPicPr>
        <p:blipFill>
          <a:blip r:embed="rId3"/>
          <a:stretch>
            <a:fillRect/>
          </a:stretch>
        </p:blipFill>
        <p:spPr>
          <a:xfrm>
            <a:off x="847637" y="2541067"/>
            <a:ext cx="475200" cy="468000"/>
          </a:xfrm>
          <a:prstGeom prst="rect">
            <a:avLst/>
          </a:prstGeom>
        </p:spPr>
      </p:pic>
      <p:sp>
        <p:nvSpPr>
          <p:cNvPr id="13" name="文本框 12">
            <a:extLst>
              <a:ext uri="{FF2B5EF4-FFF2-40B4-BE49-F238E27FC236}">
                <a16:creationId xmlns:a16="http://schemas.microsoft.com/office/drawing/2014/main" id="{E8741ECB-3219-8317-D8DE-C827E6BCC462}"/>
              </a:ext>
            </a:extLst>
          </p:cNvPr>
          <p:cNvSpPr txBox="1"/>
          <p:nvPr/>
        </p:nvSpPr>
        <p:spPr>
          <a:xfrm>
            <a:off x="1207628" y="2544197"/>
            <a:ext cx="1169647" cy="417358"/>
          </a:xfrm>
          <a:prstGeom prst="rect">
            <a:avLst/>
          </a:prstGeom>
          <a:noFill/>
        </p:spPr>
        <p:txBody>
          <a:bodyPr wrap="square">
            <a:spAutoFit/>
          </a:bodyPr>
          <a:lstStyle/>
          <a:p>
            <a:pPr>
              <a:lnSpc>
                <a:spcPct val="130000"/>
              </a:lnSpc>
            </a:pPr>
            <a:r>
              <a:rPr lang="zh-CN" altLang="en-US" sz="1600" b="0" i="0" u="none" strike="noStrike" baseline="0" dirty="0">
                <a:solidFill>
                  <a:srgbClr val="211D1E"/>
                </a:solidFill>
                <a:latin typeface="方正细黑一"/>
              </a:rPr>
              <a:t>主轴正转</a:t>
            </a:r>
            <a:r>
              <a:rPr lang="zh-CN" altLang="en-US" sz="1800" b="0" i="0" u="none" strike="noStrike" baseline="0" dirty="0">
                <a:solidFill>
                  <a:srgbClr val="211D1E"/>
                </a:solidFill>
                <a:latin typeface="方正细黑一"/>
              </a:rPr>
              <a:t>	</a:t>
            </a:r>
          </a:p>
        </p:txBody>
      </p:sp>
      <p:pic>
        <p:nvPicPr>
          <p:cNvPr id="15" name="图片 14">
            <a:extLst>
              <a:ext uri="{FF2B5EF4-FFF2-40B4-BE49-F238E27FC236}">
                <a16:creationId xmlns:a16="http://schemas.microsoft.com/office/drawing/2014/main" id="{10FEC27C-684F-F5A3-59AC-65D268F424FC}"/>
              </a:ext>
            </a:extLst>
          </p:cNvPr>
          <p:cNvPicPr>
            <a:picLocks noChangeAspect="1"/>
          </p:cNvPicPr>
          <p:nvPr/>
        </p:nvPicPr>
        <p:blipFill>
          <a:blip r:embed="rId4"/>
          <a:stretch>
            <a:fillRect/>
          </a:stretch>
        </p:blipFill>
        <p:spPr>
          <a:xfrm>
            <a:off x="2614875" y="2535255"/>
            <a:ext cx="475200" cy="468000"/>
          </a:xfrm>
          <a:prstGeom prst="rect">
            <a:avLst/>
          </a:prstGeom>
        </p:spPr>
      </p:pic>
      <p:sp>
        <p:nvSpPr>
          <p:cNvPr id="17" name="文本框 16">
            <a:extLst>
              <a:ext uri="{FF2B5EF4-FFF2-40B4-BE49-F238E27FC236}">
                <a16:creationId xmlns:a16="http://schemas.microsoft.com/office/drawing/2014/main" id="{5BA91E4E-30A9-E937-B568-DE93C1B8DD71}"/>
              </a:ext>
            </a:extLst>
          </p:cNvPr>
          <p:cNvSpPr txBox="1"/>
          <p:nvPr/>
        </p:nvSpPr>
        <p:spPr>
          <a:xfrm>
            <a:off x="3084489" y="2544197"/>
            <a:ext cx="1169647" cy="417358"/>
          </a:xfrm>
          <a:prstGeom prst="rect">
            <a:avLst/>
          </a:prstGeom>
          <a:noFill/>
        </p:spPr>
        <p:txBody>
          <a:bodyPr wrap="square">
            <a:spAutoFit/>
          </a:bodyPr>
          <a:lstStyle/>
          <a:p>
            <a:pPr>
              <a:lnSpc>
                <a:spcPct val="130000"/>
              </a:lnSpc>
            </a:pPr>
            <a:r>
              <a:rPr lang="zh-CN" altLang="en-US" sz="1600" b="0" i="0" u="none" strike="noStrike" baseline="0" dirty="0">
                <a:solidFill>
                  <a:srgbClr val="211D1E"/>
                </a:solidFill>
                <a:latin typeface="方正细黑一"/>
              </a:rPr>
              <a:t>主轴停止</a:t>
            </a:r>
            <a:r>
              <a:rPr lang="zh-CN" altLang="en-US" sz="1800" b="0" i="0" u="none" strike="noStrike" baseline="0" dirty="0">
                <a:solidFill>
                  <a:srgbClr val="211D1E"/>
                </a:solidFill>
                <a:latin typeface="方正细黑一"/>
              </a:rPr>
              <a:t>	</a:t>
            </a:r>
          </a:p>
        </p:txBody>
      </p:sp>
      <p:pic>
        <p:nvPicPr>
          <p:cNvPr id="19" name="图片 18">
            <a:extLst>
              <a:ext uri="{FF2B5EF4-FFF2-40B4-BE49-F238E27FC236}">
                <a16:creationId xmlns:a16="http://schemas.microsoft.com/office/drawing/2014/main" id="{023970FA-27F1-9803-B30C-AE9DBFCECEAD}"/>
              </a:ext>
            </a:extLst>
          </p:cNvPr>
          <p:cNvPicPr>
            <a:picLocks noChangeAspect="1"/>
          </p:cNvPicPr>
          <p:nvPr/>
        </p:nvPicPr>
        <p:blipFill>
          <a:blip r:embed="rId5"/>
          <a:stretch>
            <a:fillRect/>
          </a:stretch>
        </p:blipFill>
        <p:spPr>
          <a:xfrm>
            <a:off x="4438305" y="2505420"/>
            <a:ext cx="475200" cy="468000"/>
          </a:xfrm>
          <a:prstGeom prst="rect">
            <a:avLst/>
          </a:prstGeom>
        </p:spPr>
      </p:pic>
      <p:sp>
        <p:nvSpPr>
          <p:cNvPr id="20" name="文本框 19">
            <a:extLst>
              <a:ext uri="{FF2B5EF4-FFF2-40B4-BE49-F238E27FC236}">
                <a16:creationId xmlns:a16="http://schemas.microsoft.com/office/drawing/2014/main" id="{2E53CCDE-5B24-340A-A303-85795965D538}"/>
              </a:ext>
            </a:extLst>
          </p:cNvPr>
          <p:cNvSpPr txBox="1"/>
          <p:nvPr/>
        </p:nvSpPr>
        <p:spPr>
          <a:xfrm>
            <a:off x="4907919" y="2544197"/>
            <a:ext cx="1169647" cy="381258"/>
          </a:xfrm>
          <a:prstGeom prst="rect">
            <a:avLst/>
          </a:prstGeom>
          <a:noFill/>
        </p:spPr>
        <p:txBody>
          <a:bodyPr wrap="square">
            <a:spAutoFit/>
          </a:bodyPr>
          <a:lstStyle/>
          <a:p>
            <a:pPr>
              <a:lnSpc>
                <a:spcPct val="130000"/>
              </a:lnSpc>
            </a:pPr>
            <a:r>
              <a:rPr lang="zh-CN" altLang="en-US" sz="1600" b="0" i="0" u="none" strike="noStrike" baseline="0" dirty="0">
                <a:solidFill>
                  <a:srgbClr val="211D1E"/>
                </a:solidFill>
                <a:latin typeface="方正细黑一"/>
              </a:rPr>
              <a:t>主轴反转</a:t>
            </a:r>
            <a:endParaRPr lang="zh-CN" altLang="en-US" sz="1800" b="0" i="0" u="none" strike="noStrike" baseline="0" dirty="0">
              <a:solidFill>
                <a:srgbClr val="211D1E"/>
              </a:solidFill>
              <a:latin typeface="方正细黑一"/>
            </a:endParaRPr>
          </a:p>
        </p:txBody>
      </p:sp>
      <p:sp>
        <p:nvSpPr>
          <p:cNvPr id="21" name="文本占位符 5">
            <a:extLst>
              <a:ext uri="{FF2B5EF4-FFF2-40B4-BE49-F238E27FC236}">
                <a16:creationId xmlns:a16="http://schemas.microsoft.com/office/drawing/2014/main" id="{8C2F2EF9-A977-F7BA-F133-086AE7B4B4CC}"/>
              </a:ext>
            </a:extLst>
          </p:cNvPr>
          <p:cNvSpPr txBox="1"/>
          <p:nvPr/>
        </p:nvSpPr>
        <p:spPr>
          <a:xfrm>
            <a:off x="474292" y="3149341"/>
            <a:ext cx="5733467"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超程解除</a:t>
            </a:r>
            <a:endParaRPr lang="en-US" altLang="zh-CN" sz="1800" b="0" i="0" u="none" strike="noStrike" baseline="0" dirty="0">
              <a:solidFill>
                <a:srgbClr val="221E1F"/>
              </a:solidFill>
              <a:latin typeface="方正书宋"/>
            </a:endParaRPr>
          </a:p>
        </p:txBody>
      </p:sp>
      <p:sp>
        <p:nvSpPr>
          <p:cNvPr id="23" name="文本框 22">
            <a:extLst>
              <a:ext uri="{FF2B5EF4-FFF2-40B4-BE49-F238E27FC236}">
                <a16:creationId xmlns:a16="http://schemas.microsoft.com/office/drawing/2014/main" id="{28618428-99E6-6615-4BA1-5F60A284CDE7}"/>
              </a:ext>
            </a:extLst>
          </p:cNvPr>
          <p:cNvSpPr txBox="1"/>
          <p:nvPr/>
        </p:nvSpPr>
        <p:spPr>
          <a:xfrm>
            <a:off x="847636" y="3652988"/>
            <a:ext cx="10353375" cy="701346"/>
          </a:xfrm>
          <a:prstGeom prst="rect">
            <a:avLst/>
          </a:prstGeom>
          <a:noFill/>
        </p:spPr>
        <p:txBody>
          <a:bodyPr wrap="square">
            <a:spAutoFit/>
          </a:bodyPr>
          <a:lstStyle/>
          <a:p>
            <a:pPr>
              <a:lnSpc>
                <a:spcPct val="130000"/>
              </a:lnSpc>
            </a:pPr>
            <a:r>
              <a:rPr lang="zh-CN" altLang="en-US" sz="1600" b="0" i="0" u="none" strike="noStrike" baseline="0" dirty="0">
                <a:solidFill>
                  <a:srgbClr val="211D1E"/>
                </a:solidFill>
                <a:latin typeface="方正细黑一"/>
              </a:rPr>
              <a:t>当车床运动到达行程极限时，会出现超程，系统会发出警告音，同时紧急停止。要退出超程状态；</a:t>
            </a:r>
            <a:endParaRPr lang="en-US" altLang="zh-CN" sz="1600" b="0" i="0" u="none" strike="noStrike" baseline="0" dirty="0">
              <a:solidFill>
                <a:srgbClr val="211D1E"/>
              </a:solidFill>
              <a:latin typeface="方正细黑一"/>
            </a:endParaRPr>
          </a:p>
          <a:p>
            <a:pPr>
              <a:lnSpc>
                <a:spcPct val="130000"/>
              </a:lnSpc>
            </a:pPr>
            <a:r>
              <a:rPr lang="zh-CN" altLang="en-US" sz="1600" b="0" i="0" u="none" strike="noStrike" baseline="0" dirty="0">
                <a:solidFill>
                  <a:srgbClr val="211D1E"/>
                </a:solidFill>
                <a:latin typeface="方正细黑一"/>
              </a:rPr>
              <a:t>可按下键       （指示灯亮），再按与刚才相反方向的坐标轴键	</a:t>
            </a:r>
          </a:p>
        </p:txBody>
      </p:sp>
      <p:pic>
        <p:nvPicPr>
          <p:cNvPr id="27" name="图片 26">
            <a:extLst>
              <a:ext uri="{FF2B5EF4-FFF2-40B4-BE49-F238E27FC236}">
                <a16:creationId xmlns:a16="http://schemas.microsoft.com/office/drawing/2014/main" id="{8B70111D-E11D-F5EE-C732-67C9757832D9}"/>
              </a:ext>
            </a:extLst>
          </p:cNvPr>
          <p:cNvPicPr>
            <a:picLocks noChangeAspect="1"/>
          </p:cNvPicPr>
          <p:nvPr/>
        </p:nvPicPr>
        <p:blipFill>
          <a:blip r:embed="rId6"/>
          <a:stretch>
            <a:fillRect/>
          </a:stretch>
        </p:blipFill>
        <p:spPr>
          <a:xfrm>
            <a:off x="1792451" y="3148716"/>
            <a:ext cx="468000" cy="468000"/>
          </a:xfrm>
          <a:prstGeom prst="rect">
            <a:avLst/>
          </a:prstGeom>
        </p:spPr>
      </p:pic>
      <p:pic>
        <p:nvPicPr>
          <p:cNvPr id="30" name="图片 29">
            <a:extLst>
              <a:ext uri="{FF2B5EF4-FFF2-40B4-BE49-F238E27FC236}">
                <a16:creationId xmlns:a16="http://schemas.microsoft.com/office/drawing/2014/main" id="{8EBE0931-B823-1F2C-0C58-5D14B2D0D869}"/>
              </a:ext>
            </a:extLst>
          </p:cNvPr>
          <p:cNvPicPr>
            <a:picLocks noChangeAspect="1"/>
          </p:cNvPicPr>
          <p:nvPr/>
        </p:nvPicPr>
        <p:blipFill>
          <a:blip r:embed="rId6"/>
          <a:stretch>
            <a:fillRect/>
          </a:stretch>
        </p:blipFill>
        <p:spPr>
          <a:xfrm>
            <a:off x="1787881" y="3986380"/>
            <a:ext cx="468000" cy="468000"/>
          </a:xfrm>
          <a:prstGeom prst="rect">
            <a:avLst/>
          </a:prstGeom>
        </p:spPr>
      </p:pic>
      <p:pic>
        <p:nvPicPr>
          <p:cNvPr id="34" name="图片 33">
            <a:extLst>
              <a:ext uri="{FF2B5EF4-FFF2-40B4-BE49-F238E27FC236}">
                <a16:creationId xmlns:a16="http://schemas.microsoft.com/office/drawing/2014/main" id="{558245C0-CF87-7E5F-6955-43868D62F37F}"/>
              </a:ext>
            </a:extLst>
          </p:cNvPr>
          <p:cNvPicPr>
            <a:picLocks noChangeAspect="1"/>
          </p:cNvPicPr>
          <p:nvPr/>
        </p:nvPicPr>
        <p:blipFill>
          <a:blip r:embed="rId7"/>
          <a:stretch>
            <a:fillRect/>
          </a:stretch>
        </p:blipFill>
        <p:spPr>
          <a:xfrm>
            <a:off x="1688101" y="4533432"/>
            <a:ext cx="483775" cy="468000"/>
          </a:xfrm>
          <a:prstGeom prst="rect">
            <a:avLst/>
          </a:prstGeom>
        </p:spPr>
      </p:pic>
      <p:sp>
        <p:nvSpPr>
          <p:cNvPr id="37" name="文本占位符 5">
            <a:extLst>
              <a:ext uri="{FF2B5EF4-FFF2-40B4-BE49-F238E27FC236}">
                <a16:creationId xmlns:a16="http://schemas.microsoft.com/office/drawing/2014/main" id="{81CA0201-E39C-BCD0-20A7-B5CEA847589A}"/>
              </a:ext>
            </a:extLst>
          </p:cNvPr>
          <p:cNvSpPr txBox="1"/>
          <p:nvPr/>
        </p:nvSpPr>
        <p:spPr>
          <a:xfrm>
            <a:off x="474292" y="4533432"/>
            <a:ext cx="5733467"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空运行</a:t>
            </a:r>
            <a:endParaRPr lang="en-US" altLang="zh-CN" sz="1800" b="0" i="0" u="none" strike="noStrike" baseline="0" dirty="0">
              <a:solidFill>
                <a:srgbClr val="221E1F"/>
              </a:solidFill>
              <a:latin typeface="方正书宋"/>
            </a:endParaRPr>
          </a:p>
        </p:txBody>
      </p:sp>
      <p:sp>
        <p:nvSpPr>
          <p:cNvPr id="44" name="文本框 43">
            <a:extLst>
              <a:ext uri="{FF2B5EF4-FFF2-40B4-BE49-F238E27FC236}">
                <a16:creationId xmlns:a16="http://schemas.microsoft.com/office/drawing/2014/main" id="{E750312C-20D6-56EA-209C-E11CA76600A8}"/>
              </a:ext>
            </a:extLst>
          </p:cNvPr>
          <p:cNvSpPr txBox="1"/>
          <p:nvPr/>
        </p:nvSpPr>
        <p:spPr>
          <a:xfrm>
            <a:off x="807332" y="5097947"/>
            <a:ext cx="10236588" cy="381258"/>
          </a:xfrm>
          <a:prstGeom prst="rect">
            <a:avLst/>
          </a:prstGeom>
          <a:noFill/>
        </p:spPr>
        <p:txBody>
          <a:bodyPr wrap="square">
            <a:spAutoFit/>
          </a:bodyPr>
          <a:lstStyle/>
          <a:p>
            <a:pPr>
              <a:lnSpc>
                <a:spcPct val="130000"/>
              </a:lnSpc>
            </a:pPr>
            <a:r>
              <a:rPr lang="zh-CN" altLang="en-US" sz="1600" b="0" i="0" u="none" strike="noStrike" baseline="0" dirty="0">
                <a:solidFill>
                  <a:srgbClr val="211D1E"/>
                </a:solidFill>
                <a:latin typeface="方正细黑一"/>
              </a:rPr>
              <a:t>在自动方式下，按下该键（指示灯亮），程序中编制的进给速率被忽略，坐标轴以最大快移速度移动</a:t>
            </a:r>
            <a:r>
              <a:rPr lang="zh-CN" altLang="en-US" sz="1600" dirty="0">
                <a:solidFill>
                  <a:srgbClr val="211D1E"/>
                </a:solidFill>
                <a:latin typeface="方正细黑一"/>
              </a:rPr>
              <a:t>。</a:t>
            </a:r>
            <a:endParaRPr lang="zh-CN" altLang="en-US" sz="1600" b="0" i="0" u="none" strike="noStrike" baseline="0" dirty="0">
              <a:solidFill>
                <a:srgbClr val="211D1E"/>
              </a:solidFill>
              <a:latin typeface="方正细黑一"/>
            </a:endParaRPr>
          </a:p>
        </p:txBody>
      </p:sp>
      <p:pic>
        <p:nvPicPr>
          <p:cNvPr id="49" name="图片 48">
            <a:extLst>
              <a:ext uri="{FF2B5EF4-FFF2-40B4-BE49-F238E27FC236}">
                <a16:creationId xmlns:a16="http://schemas.microsoft.com/office/drawing/2014/main" id="{ABB8C363-846B-BE11-5F1B-C7D3B303CC78}"/>
              </a:ext>
            </a:extLst>
          </p:cNvPr>
          <p:cNvPicPr>
            <a:picLocks noChangeAspect="1"/>
          </p:cNvPicPr>
          <p:nvPr/>
        </p:nvPicPr>
        <p:blipFill>
          <a:blip r:embed="rId8"/>
          <a:stretch>
            <a:fillRect/>
          </a:stretch>
        </p:blipFill>
        <p:spPr>
          <a:xfrm>
            <a:off x="1929988" y="5511045"/>
            <a:ext cx="483775" cy="468000"/>
          </a:xfrm>
          <a:prstGeom prst="rect">
            <a:avLst/>
          </a:prstGeom>
        </p:spPr>
      </p:pic>
      <p:sp>
        <p:nvSpPr>
          <p:cNvPr id="50" name="文本占位符 5">
            <a:extLst>
              <a:ext uri="{FF2B5EF4-FFF2-40B4-BE49-F238E27FC236}">
                <a16:creationId xmlns:a16="http://schemas.microsoft.com/office/drawing/2014/main" id="{48817B9B-862E-7943-D8E8-C519B707FF73}"/>
              </a:ext>
            </a:extLst>
          </p:cNvPr>
          <p:cNvSpPr txBox="1"/>
          <p:nvPr/>
        </p:nvSpPr>
        <p:spPr>
          <a:xfrm>
            <a:off x="474292" y="5461285"/>
            <a:ext cx="5733467"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程序跳段</a:t>
            </a:r>
            <a:endParaRPr lang="en-US" altLang="zh-CN" sz="1800" b="0" i="0" u="none" strike="noStrike" baseline="0" dirty="0">
              <a:solidFill>
                <a:srgbClr val="221E1F"/>
              </a:solidFill>
              <a:latin typeface="方正书宋"/>
            </a:endParaRPr>
          </a:p>
        </p:txBody>
      </p:sp>
      <p:sp>
        <p:nvSpPr>
          <p:cNvPr id="51" name="文本框 50">
            <a:extLst>
              <a:ext uri="{FF2B5EF4-FFF2-40B4-BE49-F238E27FC236}">
                <a16:creationId xmlns:a16="http://schemas.microsoft.com/office/drawing/2014/main" id="{20F2641A-2189-539E-9323-36265C4648DE}"/>
              </a:ext>
            </a:extLst>
          </p:cNvPr>
          <p:cNvSpPr txBox="1"/>
          <p:nvPr/>
        </p:nvSpPr>
        <p:spPr>
          <a:xfrm>
            <a:off x="807332" y="5968165"/>
            <a:ext cx="10236588" cy="701346"/>
          </a:xfrm>
          <a:prstGeom prst="rect">
            <a:avLst/>
          </a:prstGeom>
          <a:noFill/>
        </p:spPr>
        <p:txBody>
          <a:bodyPr wrap="square">
            <a:spAutoFit/>
          </a:bodyPr>
          <a:lstStyle/>
          <a:p>
            <a:pPr>
              <a:lnSpc>
                <a:spcPct val="130000"/>
              </a:lnSpc>
            </a:pPr>
            <a:r>
              <a:rPr lang="zh-CN" altLang="en-US" sz="1600" b="0" i="0" u="none" strike="noStrike" baseline="0" dirty="0">
                <a:solidFill>
                  <a:srgbClr val="211D1E"/>
                </a:solidFill>
                <a:latin typeface="方正细黑一"/>
              </a:rPr>
              <a:t>自动加工时，系统可跳过某些指定的程序段。如在某程序段首加上“</a:t>
            </a:r>
            <a:r>
              <a:rPr lang="en-US" altLang="zh-CN" sz="1600" b="0" i="0" u="none" strike="noStrike" baseline="0" dirty="0">
                <a:solidFill>
                  <a:srgbClr val="211D1E"/>
                </a:solidFill>
                <a:latin typeface="方正细黑一"/>
              </a:rPr>
              <a:t>/”</a:t>
            </a:r>
            <a:r>
              <a:rPr lang="zh-CN" altLang="en-US" sz="1600" b="0" i="0" u="none" strike="noStrike" baseline="0" dirty="0">
                <a:solidFill>
                  <a:srgbClr val="211D1E"/>
                </a:solidFill>
                <a:latin typeface="方正细黑一"/>
              </a:rPr>
              <a:t>，且面板上按下该开关，则在自动加工时，该程序段被跳过不执行；而当释放此开关时，“</a:t>
            </a:r>
            <a:r>
              <a:rPr lang="en-US" altLang="zh-CN" sz="1600" b="0" i="0" u="none" strike="noStrike" baseline="0" dirty="0">
                <a:solidFill>
                  <a:srgbClr val="211D1E"/>
                </a:solidFill>
                <a:latin typeface="方正细黑一"/>
              </a:rPr>
              <a:t>/”</a:t>
            </a:r>
            <a:r>
              <a:rPr lang="zh-CN" altLang="en-US" sz="1600" b="0" i="0" u="none" strike="noStrike" baseline="0" dirty="0">
                <a:solidFill>
                  <a:srgbClr val="211D1E"/>
                </a:solidFill>
                <a:latin typeface="方正细黑一"/>
              </a:rPr>
              <a:t>不起作用，该段程序被执行。	</a:t>
            </a:r>
          </a:p>
        </p:txBody>
      </p:sp>
      <p:sp>
        <p:nvSpPr>
          <p:cNvPr id="3" name="标题 3">
            <a:extLst>
              <a:ext uri="{FF2B5EF4-FFF2-40B4-BE49-F238E27FC236}">
                <a16:creationId xmlns:a16="http://schemas.microsoft.com/office/drawing/2014/main" id="{D079469B-0A1D-15D5-2ABE-F39902EBC5C6}"/>
              </a:ext>
            </a:extLst>
          </p:cNvPr>
          <p:cNvSpPr txBox="1">
            <a:spLocks/>
          </p:cNvSpPr>
          <p:nvPr/>
        </p:nvSpPr>
        <p:spPr>
          <a:xfrm>
            <a:off x="4941165" y="1122472"/>
            <a:ext cx="2533189"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车床操作键</a:t>
            </a:r>
          </a:p>
        </p:txBody>
      </p:sp>
    </p:spTree>
    <p:extLst>
      <p:ext uri="{BB962C8B-B14F-4D97-AF65-F5344CB8AC3E}">
        <p14:creationId xmlns:p14="http://schemas.microsoft.com/office/powerpoint/2010/main" val="12979706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 name="标题 3">
            <a:extLst>
              <a:ext uri="{FF2B5EF4-FFF2-40B4-BE49-F238E27FC236}">
                <a16:creationId xmlns:a16="http://schemas.microsoft.com/office/drawing/2014/main" id="{959611FA-B996-6795-2279-637ACF617A88}"/>
              </a:ext>
            </a:extLst>
          </p:cNvPr>
          <p:cNvSpPr txBox="1">
            <a:spLocks/>
          </p:cNvSpPr>
          <p:nvPr/>
        </p:nvSpPr>
        <p:spPr>
          <a:xfrm>
            <a:off x="4601260" y="1107776"/>
            <a:ext cx="3239125"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五</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a:t>
            </a:r>
          </a:p>
        </p:txBody>
      </p:sp>
      <p:sp>
        <p:nvSpPr>
          <p:cNvPr id="6" name="1">
            <a:extLst>
              <a:ext uri="{FF2B5EF4-FFF2-40B4-BE49-F238E27FC236}">
                <a16:creationId xmlns:a16="http://schemas.microsoft.com/office/drawing/2014/main" id="{90D2D274-B8FA-0D8F-F9BD-BAC476B87947}"/>
              </a:ext>
            </a:extLst>
          </p:cNvPr>
          <p:cNvSpPr/>
          <p:nvPr/>
        </p:nvSpPr>
        <p:spPr bwMode="auto">
          <a:xfrm rot="5400000">
            <a:off x="539280" y="1631767"/>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8" name="Index-1">
            <a:extLst>
              <a:ext uri="{FF2B5EF4-FFF2-40B4-BE49-F238E27FC236}">
                <a16:creationId xmlns:a16="http://schemas.microsoft.com/office/drawing/2014/main" id="{E836A0B1-00FE-300C-2960-E7C1881AF3C2}"/>
              </a:ext>
            </a:extLst>
          </p:cNvPr>
          <p:cNvSpPr txBox="1"/>
          <p:nvPr/>
        </p:nvSpPr>
        <p:spPr>
          <a:xfrm>
            <a:off x="262330" y="1603864"/>
            <a:ext cx="5854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a:solidFill>
                  <a:schemeClr val="accent1"/>
                </a:solidFill>
                <a:latin typeface="Arial" panose="020B0604020202020204" pitchFamily="34" charset="0"/>
                <a:ea typeface="微软雅黑" panose="020B0503020204020204" pitchFamily="34" charset="-122"/>
              </a:rPr>
              <a:t>01</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10" name="Title-1">
            <a:extLst>
              <a:ext uri="{FF2B5EF4-FFF2-40B4-BE49-F238E27FC236}">
                <a16:creationId xmlns:a16="http://schemas.microsoft.com/office/drawing/2014/main" id="{9BE2EC4E-C044-EAAE-19F9-62B3B929B2BD}"/>
              </a:ext>
            </a:extLst>
          </p:cNvPr>
          <p:cNvSpPr/>
          <p:nvPr/>
        </p:nvSpPr>
        <p:spPr>
          <a:xfrm>
            <a:off x="1254300" y="1500497"/>
            <a:ext cx="582319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400" b="1" dirty="0">
                <a:solidFill>
                  <a:schemeClr val="accent1"/>
                </a:solidFill>
                <a:sym typeface="Arial" panose="020B0604020202020204" pitchFamily="34" charset="0"/>
              </a:rPr>
              <a:t>华中数控系统操作面板有哪些？</a:t>
            </a:r>
            <a:endParaRPr lang="en-US" altLang="zh-CN" sz="2400" b="1" dirty="0">
              <a:solidFill>
                <a:schemeClr val="accent1"/>
              </a:solidFill>
              <a:sym typeface="Arial" panose="020B0604020202020204" pitchFamily="34" charset="0"/>
            </a:endParaRPr>
          </a:p>
        </p:txBody>
      </p:sp>
      <p:sp>
        <p:nvSpPr>
          <p:cNvPr id="14" name="1">
            <a:extLst>
              <a:ext uri="{FF2B5EF4-FFF2-40B4-BE49-F238E27FC236}">
                <a16:creationId xmlns:a16="http://schemas.microsoft.com/office/drawing/2014/main" id="{54BA7A16-4FB9-2C99-D4E8-D2AB995C1953}"/>
              </a:ext>
            </a:extLst>
          </p:cNvPr>
          <p:cNvSpPr/>
          <p:nvPr/>
        </p:nvSpPr>
        <p:spPr bwMode="auto">
          <a:xfrm rot="5400000">
            <a:off x="539279" y="2503617"/>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6" name="Index-1">
            <a:extLst>
              <a:ext uri="{FF2B5EF4-FFF2-40B4-BE49-F238E27FC236}">
                <a16:creationId xmlns:a16="http://schemas.microsoft.com/office/drawing/2014/main" id="{D7ECFEEB-0404-31F4-4F75-CD790BD76CDA}"/>
              </a:ext>
            </a:extLst>
          </p:cNvPr>
          <p:cNvSpPr txBox="1"/>
          <p:nvPr/>
        </p:nvSpPr>
        <p:spPr>
          <a:xfrm>
            <a:off x="254302" y="2473932"/>
            <a:ext cx="5854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a:solidFill>
                  <a:schemeClr val="accent1"/>
                </a:solidFill>
                <a:latin typeface="Arial" panose="020B0604020202020204" pitchFamily="34" charset="0"/>
                <a:ea typeface="微软雅黑" panose="020B0503020204020204" pitchFamily="34" charset="-122"/>
              </a:rPr>
              <a:t>02</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17" name="Title-1">
            <a:extLst>
              <a:ext uri="{FF2B5EF4-FFF2-40B4-BE49-F238E27FC236}">
                <a16:creationId xmlns:a16="http://schemas.microsoft.com/office/drawing/2014/main" id="{2324D568-2890-A5C0-AA7E-9EE008C8F6A5}"/>
              </a:ext>
            </a:extLst>
          </p:cNvPr>
          <p:cNvSpPr/>
          <p:nvPr/>
        </p:nvSpPr>
        <p:spPr>
          <a:xfrm>
            <a:off x="1254299" y="2372347"/>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400" b="1" dirty="0">
                <a:solidFill>
                  <a:schemeClr val="accent1"/>
                </a:solidFill>
                <a:sym typeface="Arial" panose="020B0604020202020204" pitchFamily="34" charset="0"/>
              </a:rPr>
              <a:t>简述菜单命令条和车床操作键的作用。</a:t>
            </a:r>
            <a:endParaRPr lang="en-US" altLang="zh-CN" sz="2400" b="1" dirty="0">
              <a:solidFill>
                <a:schemeClr val="accent1"/>
              </a:solidFill>
              <a:sym typeface="Arial" panose="020B0604020202020204" pitchFamily="34" charset="0"/>
            </a:endParaRPr>
          </a:p>
        </p:txBody>
      </p:sp>
      <p:graphicFrame>
        <p:nvGraphicFramePr>
          <p:cNvPr id="21" name="表格 20">
            <a:extLst>
              <a:ext uri="{FF2B5EF4-FFF2-40B4-BE49-F238E27FC236}">
                <a16:creationId xmlns:a16="http://schemas.microsoft.com/office/drawing/2014/main" id="{A7A76BD6-DDE8-8C74-3F1E-A0E8C36F51FD}"/>
              </a:ext>
            </a:extLst>
          </p:cNvPr>
          <p:cNvGraphicFramePr>
            <a:graphicFrameLocks noGrp="1"/>
          </p:cNvGraphicFramePr>
          <p:nvPr>
            <p:extLst>
              <p:ext uri="{D42A27DB-BD31-4B8C-83A1-F6EECF244321}">
                <p14:modId xmlns:p14="http://schemas.microsoft.com/office/powerpoint/2010/main" val="162306509"/>
              </p:ext>
            </p:extLst>
          </p:nvPr>
        </p:nvGraphicFramePr>
        <p:xfrm>
          <a:off x="7040668" y="1635813"/>
          <a:ext cx="4889002" cy="4985385"/>
        </p:xfrm>
        <a:graphic>
          <a:graphicData uri="http://schemas.openxmlformats.org/drawingml/2006/table">
            <a:tbl>
              <a:tblPr>
                <a:tableStyleId>{5C22544A-7EE6-4342-B048-85BDC9FD1C3A}</a:tableStyleId>
              </a:tblPr>
              <a:tblGrid>
                <a:gridCol w="1222375">
                  <a:extLst>
                    <a:ext uri="{9D8B030D-6E8A-4147-A177-3AD203B41FA5}">
                      <a16:colId xmlns:a16="http://schemas.microsoft.com/office/drawing/2014/main" val="20000"/>
                    </a:ext>
                  </a:extLst>
                </a:gridCol>
                <a:gridCol w="1222209">
                  <a:extLst>
                    <a:ext uri="{9D8B030D-6E8A-4147-A177-3AD203B41FA5}">
                      <a16:colId xmlns:a16="http://schemas.microsoft.com/office/drawing/2014/main" val="20001"/>
                    </a:ext>
                  </a:extLst>
                </a:gridCol>
                <a:gridCol w="1222209">
                  <a:extLst>
                    <a:ext uri="{9D8B030D-6E8A-4147-A177-3AD203B41FA5}">
                      <a16:colId xmlns:a16="http://schemas.microsoft.com/office/drawing/2014/main" val="20002"/>
                    </a:ext>
                  </a:extLst>
                </a:gridCol>
                <a:gridCol w="1222209">
                  <a:extLst>
                    <a:ext uri="{9D8B030D-6E8A-4147-A177-3AD203B41FA5}">
                      <a16:colId xmlns:a16="http://schemas.microsoft.com/office/drawing/2014/main" val="20003"/>
                    </a:ext>
                  </a:extLst>
                </a:gridCol>
              </a:tblGrid>
              <a:tr h="283845">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a:effectLst/>
                        </a:rPr>
                        <a:t>实训项目</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a:effectLst/>
                        </a:rPr>
                        <a:t>日期</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09550">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a:effectLst/>
                        </a:rPr>
                        <a:t>实训地点</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a:effectLst/>
                        </a:rPr>
                        <a:t>指导教师</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106805">
                <a:tc gridSpan="4">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dirty="0">
                          <a:effectLst/>
                        </a:rPr>
                        <a:t>实训内容</a:t>
                      </a:r>
                      <a:endParaRPr lang="en-US" altLang="zh-CN" sz="1800" u="none" strike="noStrike" dirty="0">
                        <a:effectLst/>
                      </a:endParaRPr>
                    </a:p>
                    <a:p>
                      <a:pPr algn="l" fontAlgn="ctr"/>
                      <a:endParaRPr lang="en-US" altLang="zh-CN" sz="1800" u="none" strike="noStrike" dirty="0">
                        <a:effectLst/>
                      </a:endParaRPr>
                    </a:p>
                    <a:p>
                      <a:pPr algn="l" fontAlgn="ctr"/>
                      <a:endParaRPr lang="en-US" altLang="zh-CN" sz="1800" b="0" u="none" strike="noStrike" dirty="0">
                        <a:solidFill>
                          <a:srgbClr val="000000"/>
                        </a:solidFill>
                        <a:effectLst/>
                      </a:endParaRPr>
                    </a:p>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09550">
                <a:tc gridSpan="4">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dirty="0">
                          <a:effectLst/>
                        </a:rPr>
                        <a:t>描述学校数控实训基地华中</a:t>
                      </a:r>
                      <a:r>
                        <a:rPr lang="en-US" altLang="zh-CN" sz="1800" u="none" strike="noStrike" dirty="0">
                          <a:effectLst/>
                        </a:rPr>
                        <a:t>HNC-818A</a:t>
                      </a:r>
                      <a:r>
                        <a:rPr lang="zh-CN" altLang="en-US" sz="1800" u="none" strike="noStrike" dirty="0">
                          <a:effectLst/>
                        </a:rPr>
                        <a:t>和</a:t>
                      </a:r>
                      <a:r>
                        <a:rPr lang="en-US" altLang="zh-CN" sz="1800" u="none" strike="noStrike" dirty="0">
                          <a:effectLst/>
                        </a:rPr>
                        <a:t>FANUC 0i </a:t>
                      </a:r>
                      <a:r>
                        <a:rPr lang="zh-CN" altLang="en-US" sz="1800" u="none" strike="noStrike" dirty="0">
                          <a:effectLst/>
                        </a:rPr>
                        <a:t>数控系统操作面板的异同点</a:t>
                      </a:r>
                      <a:endParaRPr lang="en-US" altLang="zh-CN" sz="1800" u="none" strike="noStrike" dirty="0">
                        <a:effectLst/>
                      </a:endParaRPr>
                    </a:p>
                    <a:p>
                      <a:pPr algn="l" fontAlgn="ctr"/>
                      <a:endParaRPr lang="en-US" altLang="zh-CN" sz="1800" u="none" strike="noStrike" dirty="0">
                        <a:effectLst/>
                      </a:endParaRPr>
                    </a:p>
                    <a:p>
                      <a:pPr algn="l" fontAlgn="ctr"/>
                      <a:endParaRPr lang="en-US" altLang="zh-CN" sz="1800" u="none" strike="noStrike" dirty="0">
                        <a:effectLst/>
                      </a:endParaRPr>
                    </a:p>
                    <a:p>
                      <a:pPr algn="l" fontAlgn="ctr"/>
                      <a:endParaRPr lang="en-US" altLang="zh-CN" sz="1800" u="none" strike="noStrike" dirty="0">
                        <a:effectLst/>
                      </a:endParaRPr>
                    </a:p>
                    <a:p>
                      <a:pPr algn="l" fontAlgn="ctr"/>
                      <a:endParaRPr lang="en-US" altLang="zh-CN" sz="1800" u="none" strike="noStrike" dirty="0">
                        <a:effectLst/>
                      </a:endParaRPr>
                    </a:p>
                    <a:p>
                      <a:pPr algn="l" fontAlgn="ctr"/>
                      <a:endParaRPr lang="en-US" altLang="zh-CN" sz="1800" b="0" u="none" strike="noStrike" dirty="0">
                        <a:solidFill>
                          <a:srgbClr val="000000"/>
                        </a:solidFill>
                        <a:effectLst/>
                      </a:endParaRPr>
                    </a:p>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r h="209550">
                <a:tc gridSpan="4">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dirty="0">
                          <a:effectLst/>
                        </a:rPr>
                        <a:t>实训的体会和小结</a:t>
                      </a:r>
                      <a:endParaRPr lang="en-US" altLang="zh-CN" sz="1800" u="none" strike="noStrike" dirty="0">
                        <a:effectLst/>
                      </a:endParaRPr>
                    </a:p>
                    <a:p>
                      <a:pPr algn="l" fontAlgn="ctr"/>
                      <a:endParaRPr lang="en-US" altLang="zh-CN" sz="1800" u="none" strike="noStrike" dirty="0">
                        <a:effectLst/>
                      </a:endParaRPr>
                    </a:p>
                    <a:p>
                      <a:pPr algn="l" fontAlgn="ctr"/>
                      <a:endParaRPr lang="en-US" altLang="zh-CN" sz="1800" b="0" u="none" strike="noStrike" dirty="0">
                        <a:solidFill>
                          <a:srgbClr val="000000"/>
                        </a:solidFill>
                        <a:effectLst/>
                      </a:endParaRPr>
                    </a:p>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2" name="标题 1">
            <a:extLst>
              <a:ext uri="{FF2B5EF4-FFF2-40B4-BE49-F238E27FC236}">
                <a16:creationId xmlns:a16="http://schemas.microsoft.com/office/drawing/2014/main" id="{F89AFE91-D3D5-A39B-3273-53B1A014E2F3}"/>
              </a:ext>
            </a:extLst>
          </p:cNvPr>
          <p:cNvSpPr txBox="1"/>
          <p:nvPr/>
        </p:nvSpPr>
        <p:spPr>
          <a:xfrm>
            <a:off x="3255657" y="266790"/>
            <a:ext cx="5904206" cy="53357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2.3 </a:t>
            </a:r>
            <a:r>
              <a:rPr lang="zh-CN" altLang="en-US" sz="2800" dirty="0">
                <a:latin typeface="+mj-ea"/>
                <a:cs typeface="+mn-ea"/>
                <a:sym typeface="+mn-lt"/>
              </a:rPr>
              <a:t>华中数控车床操作面板认知</a:t>
            </a:r>
          </a:p>
        </p:txBody>
      </p:sp>
      <p:sp>
        <p:nvSpPr>
          <p:cNvPr id="4" name="1">
            <a:extLst>
              <a:ext uri="{FF2B5EF4-FFF2-40B4-BE49-F238E27FC236}">
                <a16:creationId xmlns:a16="http://schemas.microsoft.com/office/drawing/2014/main" id="{0E69EF49-1D00-3B25-7A34-F3F885290E85}"/>
              </a:ext>
            </a:extLst>
          </p:cNvPr>
          <p:cNvSpPr/>
          <p:nvPr/>
        </p:nvSpPr>
        <p:spPr bwMode="auto">
          <a:xfrm rot="5400000">
            <a:off x="539279" y="3394561"/>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7" name="Index-1">
            <a:extLst>
              <a:ext uri="{FF2B5EF4-FFF2-40B4-BE49-F238E27FC236}">
                <a16:creationId xmlns:a16="http://schemas.microsoft.com/office/drawing/2014/main" id="{001E3BF4-7F3E-3FC0-2024-4965A7921CEA}"/>
              </a:ext>
            </a:extLst>
          </p:cNvPr>
          <p:cNvSpPr txBox="1"/>
          <p:nvPr/>
        </p:nvSpPr>
        <p:spPr>
          <a:xfrm>
            <a:off x="254302" y="3364876"/>
            <a:ext cx="5854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a:solidFill>
                  <a:schemeClr val="accent1"/>
                </a:solidFill>
                <a:latin typeface="Arial" panose="020B0604020202020204" pitchFamily="34" charset="0"/>
                <a:ea typeface="微软雅黑" panose="020B0503020204020204" pitchFamily="34" charset="-122"/>
              </a:rPr>
              <a:t>03</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9" name="Title-1">
            <a:extLst>
              <a:ext uri="{FF2B5EF4-FFF2-40B4-BE49-F238E27FC236}">
                <a16:creationId xmlns:a16="http://schemas.microsoft.com/office/drawing/2014/main" id="{BA3F8DB9-B04B-43C8-130E-893F5D97568B}"/>
              </a:ext>
            </a:extLst>
          </p:cNvPr>
          <p:cNvSpPr/>
          <p:nvPr/>
        </p:nvSpPr>
        <p:spPr>
          <a:xfrm>
            <a:off x="1254299" y="3263291"/>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400" b="1" dirty="0">
                <a:solidFill>
                  <a:schemeClr val="accent1"/>
                </a:solidFill>
                <a:sym typeface="Arial" panose="020B0604020202020204" pitchFamily="34" charset="0"/>
              </a:rPr>
              <a:t>说出</a:t>
            </a:r>
            <a:r>
              <a:rPr lang="en-US" altLang="zh-CN" sz="2400" b="1" dirty="0">
                <a:solidFill>
                  <a:schemeClr val="accent1"/>
                </a:solidFill>
                <a:sym typeface="Arial" panose="020B0604020202020204" pitchFamily="34" charset="0"/>
              </a:rPr>
              <a:t>MDI</a:t>
            </a:r>
            <a:r>
              <a:rPr lang="zh-CN" altLang="en-US" sz="2400" b="1" dirty="0">
                <a:solidFill>
                  <a:schemeClr val="accent1"/>
                </a:solidFill>
                <a:sym typeface="Arial" panose="020B0604020202020204" pitchFamily="34" charset="0"/>
              </a:rPr>
              <a:t>键盘                       键的含义。</a:t>
            </a:r>
            <a:endParaRPr lang="en-US" altLang="zh-CN" sz="2400" b="1" dirty="0">
              <a:solidFill>
                <a:schemeClr val="accent1"/>
              </a:solidFill>
              <a:sym typeface="Arial" panose="020B0604020202020204" pitchFamily="34" charset="0"/>
            </a:endParaRPr>
          </a:p>
        </p:txBody>
      </p:sp>
      <p:pic>
        <p:nvPicPr>
          <p:cNvPr id="11" name="图片 10">
            <a:extLst>
              <a:ext uri="{FF2B5EF4-FFF2-40B4-BE49-F238E27FC236}">
                <a16:creationId xmlns:a16="http://schemas.microsoft.com/office/drawing/2014/main" id="{9BF4229B-D09A-D913-46C8-071316CCF6A8}"/>
              </a:ext>
            </a:extLst>
          </p:cNvPr>
          <p:cNvPicPr>
            <a:picLocks noChangeAspect="1"/>
          </p:cNvPicPr>
          <p:nvPr/>
        </p:nvPicPr>
        <p:blipFill>
          <a:blip r:embed="rId3"/>
          <a:stretch>
            <a:fillRect/>
          </a:stretch>
        </p:blipFill>
        <p:spPr>
          <a:xfrm>
            <a:off x="3231024" y="3423354"/>
            <a:ext cx="432000" cy="432000"/>
          </a:xfrm>
          <a:prstGeom prst="rect">
            <a:avLst/>
          </a:prstGeom>
        </p:spPr>
      </p:pic>
      <p:pic>
        <p:nvPicPr>
          <p:cNvPr id="13" name="图片 12">
            <a:extLst>
              <a:ext uri="{FF2B5EF4-FFF2-40B4-BE49-F238E27FC236}">
                <a16:creationId xmlns:a16="http://schemas.microsoft.com/office/drawing/2014/main" id="{9475D09F-A04D-1502-59AB-9EADDD4A03C7}"/>
              </a:ext>
            </a:extLst>
          </p:cNvPr>
          <p:cNvPicPr>
            <a:picLocks noChangeAspect="1"/>
          </p:cNvPicPr>
          <p:nvPr/>
        </p:nvPicPr>
        <p:blipFill>
          <a:blip r:embed="rId4"/>
          <a:stretch>
            <a:fillRect/>
          </a:stretch>
        </p:blipFill>
        <p:spPr>
          <a:xfrm>
            <a:off x="3670794" y="3423354"/>
            <a:ext cx="476690" cy="432000"/>
          </a:xfrm>
          <a:prstGeom prst="rect">
            <a:avLst/>
          </a:prstGeom>
        </p:spPr>
      </p:pic>
      <p:pic>
        <p:nvPicPr>
          <p:cNvPr id="18" name="图片 17">
            <a:extLst>
              <a:ext uri="{FF2B5EF4-FFF2-40B4-BE49-F238E27FC236}">
                <a16:creationId xmlns:a16="http://schemas.microsoft.com/office/drawing/2014/main" id="{3729D17E-ED52-9FCC-754E-7713DCDD4EAE}"/>
              </a:ext>
            </a:extLst>
          </p:cNvPr>
          <p:cNvPicPr>
            <a:picLocks noChangeAspect="1"/>
          </p:cNvPicPr>
          <p:nvPr/>
        </p:nvPicPr>
        <p:blipFill>
          <a:blip r:embed="rId5"/>
          <a:stretch>
            <a:fillRect/>
          </a:stretch>
        </p:blipFill>
        <p:spPr>
          <a:xfrm>
            <a:off x="4140460" y="3423354"/>
            <a:ext cx="460800" cy="432000"/>
          </a:xfrm>
          <a:prstGeom prst="rect">
            <a:avLst/>
          </a:prstGeom>
        </p:spPr>
      </p:pic>
      <p:pic>
        <p:nvPicPr>
          <p:cNvPr id="20" name="图片 19">
            <a:extLst>
              <a:ext uri="{FF2B5EF4-FFF2-40B4-BE49-F238E27FC236}">
                <a16:creationId xmlns:a16="http://schemas.microsoft.com/office/drawing/2014/main" id="{E92DF176-C46C-81E4-503A-BBF33A021650}"/>
              </a:ext>
            </a:extLst>
          </p:cNvPr>
          <p:cNvPicPr>
            <a:picLocks noChangeAspect="1"/>
          </p:cNvPicPr>
          <p:nvPr/>
        </p:nvPicPr>
        <p:blipFill>
          <a:blip r:embed="rId6"/>
          <a:stretch>
            <a:fillRect/>
          </a:stretch>
        </p:blipFill>
        <p:spPr>
          <a:xfrm>
            <a:off x="4560109" y="3423440"/>
            <a:ext cx="445935" cy="432000"/>
          </a:xfrm>
          <a:prstGeom prst="rect">
            <a:avLst/>
          </a:prstGeom>
        </p:spPr>
      </p:pic>
      <p:sp>
        <p:nvSpPr>
          <p:cNvPr id="22" name="1">
            <a:extLst>
              <a:ext uri="{FF2B5EF4-FFF2-40B4-BE49-F238E27FC236}">
                <a16:creationId xmlns:a16="http://schemas.microsoft.com/office/drawing/2014/main" id="{A7F98BDF-C68C-B44D-1741-181725DE436C}"/>
              </a:ext>
            </a:extLst>
          </p:cNvPr>
          <p:cNvSpPr/>
          <p:nvPr/>
        </p:nvSpPr>
        <p:spPr bwMode="auto">
          <a:xfrm rot="5400000">
            <a:off x="547307" y="4359949"/>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23" name="Index-1">
            <a:extLst>
              <a:ext uri="{FF2B5EF4-FFF2-40B4-BE49-F238E27FC236}">
                <a16:creationId xmlns:a16="http://schemas.microsoft.com/office/drawing/2014/main" id="{E03576F3-2B10-73A0-5820-8013F5477D27}"/>
              </a:ext>
            </a:extLst>
          </p:cNvPr>
          <p:cNvSpPr txBox="1"/>
          <p:nvPr/>
        </p:nvSpPr>
        <p:spPr>
          <a:xfrm>
            <a:off x="262330" y="4330264"/>
            <a:ext cx="5854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a:solidFill>
                  <a:schemeClr val="accent1"/>
                </a:solidFill>
                <a:latin typeface="Arial" panose="020B0604020202020204" pitchFamily="34" charset="0"/>
                <a:ea typeface="微软雅黑" panose="020B0503020204020204" pitchFamily="34" charset="-122"/>
              </a:rPr>
              <a:t>04</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24" name="Title-1">
            <a:extLst>
              <a:ext uri="{FF2B5EF4-FFF2-40B4-BE49-F238E27FC236}">
                <a16:creationId xmlns:a16="http://schemas.microsoft.com/office/drawing/2014/main" id="{15333022-CAE1-B9C0-F35A-1482D9CFAF79}"/>
              </a:ext>
            </a:extLst>
          </p:cNvPr>
          <p:cNvSpPr/>
          <p:nvPr/>
        </p:nvSpPr>
        <p:spPr>
          <a:xfrm>
            <a:off x="1262327" y="4228679"/>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400" b="1" dirty="0">
                <a:solidFill>
                  <a:schemeClr val="accent1"/>
                </a:solidFill>
                <a:sym typeface="Arial" panose="020B0604020202020204" pitchFamily="34" charset="0"/>
              </a:rPr>
              <a:t>华中系统中快捷键的作用。</a:t>
            </a:r>
            <a:endParaRPr lang="en-US" altLang="zh-CN" sz="2400" b="1" dirty="0">
              <a:solidFill>
                <a:schemeClr val="accent1"/>
              </a:solidFill>
              <a:sym typeface="Arial" panose="020B0604020202020204" pitchFamily="34" charset="0"/>
            </a:endParaRPr>
          </a:p>
        </p:txBody>
      </p:sp>
      <p:sp>
        <p:nvSpPr>
          <p:cNvPr id="32" name="1">
            <a:extLst>
              <a:ext uri="{FF2B5EF4-FFF2-40B4-BE49-F238E27FC236}">
                <a16:creationId xmlns:a16="http://schemas.microsoft.com/office/drawing/2014/main" id="{9837511F-7349-37CD-B8E8-24F62E237E48}"/>
              </a:ext>
            </a:extLst>
          </p:cNvPr>
          <p:cNvSpPr/>
          <p:nvPr/>
        </p:nvSpPr>
        <p:spPr bwMode="auto">
          <a:xfrm rot="5400000">
            <a:off x="522591" y="5326198"/>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33" name="Index-1">
            <a:extLst>
              <a:ext uri="{FF2B5EF4-FFF2-40B4-BE49-F238E27FC236}">
                <a16:creationId xmlns:a16="http://schemas.microsoft.com/office/drawing/2014/main" id="{83B9AD82-615F-DB7E-F8BF-9560E6608D2E}"/>
              </a:ext>
            </a:extLst>
          </p:cNvPr>
          <p:cNvSpPr txBox="1"/>
          <p:nvPr/>
        </p:nvSpPr>
        <p:spPr>
          <a:xfrm>
            <a:off x="237614" y="5296513"/>
            <a:ext cx="5854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a:solidFill>
                  <a:schemeClr val="accent1"/>
                </a:solidFill>
                <a:latin typeface="Arial" panose="020B0604020202020204" pitchFamily="34" charset="0"/>
                <a:ea typeface="微软雅黑" panose="020B0503020204020204" pitchFamily="34" charset="-122"/>
              </a:rPr>
              <a:t>05</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34" name="Title-1">
            <a:extLst>
              <a:ext uri="{FF2B5EF4-FFF2-40B4-BE49-F238E27FC236}">
                <a16:creationId xmlns:a16="http://schemas.microsoft.com/office/drawing/2014/main" id="{75159D34-0522-E5F5-BE01-C361230D9C2B}"/>
              </a:ext>
            </a:extLst>
          </p:cNvPr>
          <p:cNvSpPr/>
          <p:nvPr/>
        </p:nvSpPr>
        <p:spPr>
          <a:xfrm>
            <a:off x="1237611" y="5194928"/>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400" b="1" dirty="0">
                <a:solidFill>
                  <a:schemeClr val="accent1"/>
                </a:solidFill>
                <a:sym typeface="Arial" panose="020B0604020202020204" pitchFamily="34" charset="0"/>
              </a:rPr>
              <a:t>完成实训报告。</a:t>
            </a:r>
            <a:endParaRPr lang="en-US" altLang="zh-CN" sz="2400" b="1" dirty="0">
              <a:solidFill>
                <a:schemeClr val="accent1"/>
              </a:solidFill>
              <a:sym typeface="Arial" panose="020B0604020202020204" pitchFamily="34" charset="0"/>
            </a:endParaRPr>
          </a:p>
        </p:txBody>
      </p:sp>
    </p:spTree>
    <p:extLst>
      <p:ext uri="{BB962C8B-B14F-4D97-AF65-F5344CB8AC3E}">
        <p14:creationId xmlns:p14="http://schemas.microsoft.com/office/powerpoint/2010/main" val="296512936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96459" y="2948869"/>
            <a:ext cx="5419185" cy="480131"/>
          </a:xfrm>
        </p:spPr>
        <p:txBody>
          <a:bodyPr>
            <a:spAutoFit/>
          </a:bodyPr>
          <a:lstStyle/>
          <a:p>
            <a:r>
              <a:rPr lang="zh-CN" altLang="en-US" sz="2800" dirty="0">
                <a:latin typeface="+mn-lt"/>
                <a:ea typeface="+mn-ea"/>
                <a:cs typeface="+mn-ea"/>
                <a:sym typeface="+mn-lt"/>
              </a:rPr>
              <a:t>数控车床基本操作训练</a:t>
            </a:r>
          </a:p>
        </p:txBody>
      </p:sp>
      <p:sp>
        <p:nvSpPr>
          <p:cNvPr id="6" name="文本占位符 5"/>
          <p:cNvSpPr>
            <a:spLocks noGrp="1"/>
          </p:cNvSpPr>
          <p:nvPr>
            <p:ph type="body" idx="1"/>
          </p:nvPr>
        </p:nvSpPr>
        <p:spPr>
          <a:xfrm>
            <a:off x="2196459" y="3593749"/>
            <a:ext cx="6529529" cy="2796407"/>
          </a:xfrm>
        </p:spPr>
        <p:txBody>
          <a:bodyPr wrap="square">
            <a:spAutoFit/>
          </a:bodyPr>
          <a:lstStyle/>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2.1 </a:t>
            </a:r>
            <a:r>
              <a:rPr lang="zh-CN" altLang="en-US" sz="2400" b="1" dirty="0">
                <a:solidFill>
                  <a:schemeClr val="bg1">
                    <a:lumMod val="75000"/>
                  </a:schemeClr>
                </a:solidFill>
                <a:cs typeface="+mn-ea"/>
                <a:sym typeface="+mn-lt"/>
              </a:rPr>
              <a:t>数控车床认知</a:t>
            </a:r>
            <a:endParaRPr lang="en-US" altLang="zh-CN" sz="2400" b="1" dirty="0">
              <a:solidFill>
                <a:schemeClr val="bg1">
                  <a:lumMod val="75000"/>
                </a:schemeClr>
              </a:solidFill>
              <a:cs typeface="+mn-ea"/>
              <a:sym typeface="+mn-lt"/>
            </a:endParaRPr>
          </a:p>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2.2 FANUC 0i </a:t>
            </a:r>
            <a:r>
              <a:rPr lang="zh-CN" altLang="en-US" sz="2400" b="1" dirty="0">
                <a:solidFill>
                  <a:schemeClr val="bg1">
                    <a:lumMod val="75000"/>
                  </a:schemeClr>
                </a:solidFill>
                <a:cs typeface="+mn-ea"/>
                <a:sym typeface="+mn-lt"/>
              </a:rPr>
              <a:t>数控车床操作面板认知</a:t>
            </a:r>
            <a:endParaRPr lang="en-US" altLang="zh-CN" sz="2400" b="1" dirty="0">
              <a:solidFill>
                <a:schemeClr val="bg1">
                  <a:lumMod val="75000"/>
                </a:schemeClr>
              </a:solidFill>
              <a:cs typeface="+mn-ea"/>
              <a:sym typeface="+mn-lt"/>
            </a:endParaRPr>
          </a:p>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2.3 </a:t>
            </a:r>
            <a:r>
              <a:rPr lang="zh-CN" altLang="en-US" sz="2400" b="1" dirty="0">
                <a:solidFill>
                  <a:schemeClr val="bg1">
                    <a:lumMod val="75000"/>
                  </a:schemeClr>
                </a:solidFill>
                <a:cs typeface="+mn-ea"/>
                <a:sym typeface="+mn-lt"/>
              </a:rPr>
              <a:t>华中数控车床操作面板认知</a:t>
            </a:r>
            <a:endParaRPr lang="en-US" altLang="zh-CN" sz="2400" b="1" dirty="0">
              <a:solidFill>
                <a:schemeClr val="bg1">
                  <a:lumMod val="75000"/>
                </a:schemeClr>
              </a:solidFill>
              <a:cs typeface="+mn-ea"/>
              <a:sym typeface="+mn-lt"/>
            </a:endParaRPr>
          </a:p>
          <a:p>
            <a:pPr lvl="0"/>
            <a:r>
              <a:rPr lang="zh-CN" altLang="en-US" sz="2400" b="1" dirty="0">
                <a:solidFill>
                  <a:srgbClr val="FF0000"/>
                </a:solidFill>
                <a:cs typeface="+mn-ea"/>
                <a:sym typeface="+mn-lt"/>
              </a:rPr>
              <a:t>任务</a:t>
            </a:r>
            <a:r>
              <a:rPr lang="en-US" altLang="zh-CN" sz="2400" b="1" dirty="0">
                <a:solidFill>
                  <a:srgbClr val="FF0000"/>
                </a:solidFill>
                <a:cs typeface="+mn-ea"/>
                <a:sym typeface="+mn-lt"/>
              </a:rPr>
              <a:t>2.4 FANUC 0i </a:t>
            </a:r>
            <a:r>
              <a:rPr lang="zh-CN" altLang="en-US" sz="2400" b="1" dirty="0">
                <a:solidFill>
                  <a:srgbClr val="FF0000"/>
                </a:solidFill>
                <a:cs typeface="+mn-ea"/>
                <a:sym typeface="+mn-lt"/>
              </a:rPr>
              <a:t>数控车床基本操作</a:t>
            </a:r>
            <a:endParaRPr lang="en-US" altLang="zh-CN" sz="2400" b="1" dirty="0">
              <a:solidFill>
                <a:srgbClr val="FF0000"/>
              </a:solidFill>
              <a:cs typeface="+mn-ea"/>
              <a:sym typeface="+mn-lt"/>
            </a:endParaRPr>
          </a:p>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2.5 </a:t>
            </a:r>
            <a:r>
              <a:rPr lang="zh-CN" altLang="en-US" sz="2400" b="1" dirty="0">
                <a:solidFill>
                  <a:schemeClr val="bg1">
                    <a:lumMod val="75000"/>
                  </a:schemeClr>
                </a:solidFill>
                <a:cs typeface="+mn-ea"/>
                <a:sym typeface="+mn-lt"/>
              </a:rPr>
              <a:t>华中</a:t>
            </a:r>
            <a:r>
              <a:rPr lang="en-US" altLang="zh-CN" sz="2400" b="1" dirty="0">
                <a:solidFill>
                  <a:schemeClr val="bg1">
                    <a:lumMod val="75000"/>
                  </a:schemeClr>
                </a:solidFill>
                <a:cs typeface="+mn-ea"/>
                <a:sym typeface="+mn-lt"/>
              </a:rPr>
              <a:t>HNC-210A </a:t>
            </a:r>
            <a:r>
              <a:rPr lang="zh-CN" altLang="en-US" sz="2400" b="1" dirty="0">
                <a:solidFill>
                  <a:schemeClr val="bg1">
                    <a:lumMod val="75000"/>
                  </a:schemeClr>
                </a:solidFill>
                <a:cs typeface="+mn-ea"/>
                <a:sym typeface="+mn-lt"/>
              </a:rPr>
              <a:t>系统数控车床基本操作</a:t>
            </a: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2</a:t>
            </a:r>
          </a:p>
        </p:txBody>
      </p:sp>
    </p:spTree>
    <p:extLst>
      <p:ext uri="{BB962C8B-B14F-4D97-AF65-F5344CB8AC3E}">
        <p14:creationId xmlns:p14="http://schemas.microsoft.com/office/powerpoint/2010/main" val="7014279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82F822F5-181F-A07B-592E-CABE960F3C72}"/>
              </a:ext>
            </a:extLst>
          </p:cNvPr>
          <p:cNvGrpSpPr/>
          <p:nvPr/>
        </p:nvGrpSpPr>
        <p:grpSpPr>
          <a:xfrm>
            <a:off x="84112" y="1405360"/>
            <a:ext cx="11498735" cy="4182730"/>
            <a:chOff x="84112" y="1405360"/>
            <a:chExt cx="11498735" cy="4182730"/>
          </a:xfrm>
        </p:grpSpPr>
        <p:sp>
          <p:nvSpPr>
            <p:cNvPr id="50" name="任意多边形: 形状 49">
              <a:extLst>
                <a:ext uri="{FF2B5EF4-FFF2-40B4-BE49-F238E27FC236}">
                  <a16:creationId xmlns:a16="http://schemas.microsoft.com/office/drawing/2014/main" id="{9C827A34-7778-F4FF-96AD-ECF696788994}"/>
                </a:ext>
              </a:extLst>
            </p:cNvPr>
            <p:cNvSpPr/>
            <p:nvPr/>
          </p:nvSpPr>
          <p:spPr>
            <a:xfrm>
              <a:off x="84112" y="2290579"/>
              <a:ext cx="11498735" cy="2688161"/>
            </a:xfrm>
            <a:custGeom>
              <a:avLst/>
              <a:gdLst>
                <a:gd name="connsiteX0" fmla="*/ 496 w 11498735"/>
                <a:gd name="connsiteY0" fmla="*/ 272 h 2688161"/>
                <a:gd name="connsiteX1" fmla="*/ 10216015 w 11498735"/>
                <a:gd name="connsiteY1" fmla="*/ 272 h 2688161"/>
                <a:gd name="connsiteX2" fmla="*/ 11499232 w 11498735"/>
                <a:gd name="connsiteY2" fmla="*/ 1283362 h 2688161"/>
                <a:gd name="connsiteX3" fmla="*/ 10216015 w 11498735"/>
                <a:gd name="connsiteY3" fmla="*/ 2566578 h 2688161"/>
                <a:gd name="connsiteX4" fmla="*/ 3224388 w 11498735"/>
                <a:gd name="connsiteY4" fmla="*/ 2566578 h 2688161"/>
                <a:gd name="connsiteX5" fmla="*/ 3224388 w 11498735"/>
                <a:gd name="connsiteY5" fmla="*/ 2688433 h 2688161"/>
                <a:gd name="connsiteX6" fmla="*/ 2615747 w 11498735"/>
                <a:gd name="connsiteY6" fmla="*/ 2335422 h 2688161"/>
                <a:gd name="connsiteX7" fmla="*/ 3224388 w 11498735"/>
                <a:gd name="connsiteY7" fmla="*/ 1982410 h 2688161"/>
                <a:gd name="connsiteX8" fmla="*/ 3224388 w 11498735"/>
                <a:gd name="connsiteY8" fmla="*/ 2160945 h 2688161"/>
                <a:gd name="connsiteX9" fmla="*/ 10216015 w 11498735"/>
                <a:gd name="connsiteY9" fmla="*/ 2160945 h 2688161"/>
                <a:gd name="connsiteX10" fmla="*/ 11094105 w 11498735"/>
                <a:gd name="connsiteY10" fmla="*/ 1282854 h 2688161"/>
                <a:gd name="connsiteX11" fmla="*/ 10216015 w 11498735"/>
                <a:gd name="connsiteY11" fmla="*/ 404764 h 2688161"/>
                <a:gd name="connsiteX12" fmla="*/ 496 w 11498735"/>
                <a:gd name="connsiteY12" fmla="*/ 404764 h 2688161"/>
                <a:gd name="connsiteX13" fmla="*/ 496 w 11498735"/>
                <a:gd name="connsiteY13" fmla="*/ 272 h 2688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498735" h="2688161">
                  <a:moveTo>
                    <a:pt x="496" y="272"/>
                  </a:moveTo>
                  <a:lnTo>
                    <a:pt x="10216015" y="272"/>
                  </a:lnTo>
                  <a:cubicBezTo>
                    <a:pt x="10924345" y="1046"/>
                    <a:pt x="11498395" y="575031"/>
                    <a:pt x="11499232" y="1283362"/>
                  </a:cubicBezTo>
                  <a:cubicBezTo>
                    <a:pt x="11498395" y="1991718"/>
                    <a:pt x="10924371" y="2565740"/>
                    <a:pt x="10216015" y="2566578"/>
                  </a:cubicBezTo>
                  <a:lnTo>
                    <a:pt x="3224388" y="2566578"/>
                  </a:lnTo>
                  <a:lnTo>
                    <a:pt x="3224388" y="2688433"/>
                  </a:lnTo>
                  <a:lnTo>
                    <a:pt x="2615747" y="2335422"/>
                  </a:lnTo>
                  <a:lnTo>
                    <a:pt x="3224388" y="1982410"/>
                  </a:lnTo>
                  <a:lnTo>
                    <a:pt x="3224388" y="2160945"/>
                  </a:lnTo>
                  <a:lnTo>
                    <a:pt x="10216015" y="2160945"/>
                  </a:lnTo>
                  <a:cubicBezTo>
                    <a:pt x="10700772" y="2160450"/>
                    <a:pt x="11093611" y="1767611"/>
                    <a:pt x="11094105" y="1282854"/>
                  </a:cubicBezTo>
                  <a:cubicBezTo>
                    <a:pt x="11093611" y="798098"/>
                    <a:pt x="10700772" y="405259"/>
                    <a:pt x="10216015" y="404764"/>
                  </a:cubicBezTo>
                  <a:lnTo>
                    <a:pt x="496" y="404764"/>
                  </a:lnTo>
                  <a:lnTo>
                    <a:pt x="496" y="272"/>
                  </a:lnTo>
                  <a:close/>
                </a:path>
              </a:pathLst>
            </a:custGeom>
            <a:solidFill>
              <a:schemeClr val="tx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64" name="文本框 63">
              <a:extLst>
                <a:ext uri="{FF2B5EF4-FFF2-40B4-BE49-F238E27FC236}">
                  <a16:creationId xmlns:a16="http://schemas.microsoft.com/office/drawing/2014/main" id="{05E4C2DF-7C6D-9DD2-49FA-448CE377607E}"/>
                </a:ext>
              </a:extLst>
            </p:cNvPr>
            <p:cNvSpPr txBox="1"/>
            <p:nvPr/>
          </p:nvSpPr>
          <p:spPr>
            <a:xfrm>
              <a:off x="772069" y="1405360"/>
              <a:ext cx="10647863" cy="523220"/>
            </a:xfrm>
            <a:prstGeom prst="rect">
              <a:avLst/>
            </a:prstGeom>
            <a:noFill/>
            <a:ln>
              <a:noFill/>
            </a:ln>
          </p:spPr>
          <p:txBody>
            <a:bodyPr wrap="square" lIns="91440" tIns="45720" rIns="91440" bIns="45720" anchor="t" anchorCtr="0">
              <a:spAutoFit/>
            </a:bodyPr>
            <a:lstStyle/>
            <a:p>
              <a:pPr>
                <a:buSzPct val="25000"/>
              </a:pPr>
              <a:r>
                <a:rPr lang="en-US" sz="2800" b="1" dirty="0">
                  <a:solidFill>
                    <a:schemeClr val="accent1"/>
                  </a:solidFill>
                  <a:latin typeface="Arial" panose="020B0604020202020204" pitchFamily="34" charset="0"/>
                  <a:ea typeface="微软雅黑" panose="020B0503020204020204" pitchFamily="34" charset="-122"/>
                </a:rPr>
                <a:t>FANUC</a:t>
              </a:r>
              <a:r>
                <a:rPr lang="zh-CN" altLang="en-US" sz="2800" b="1" dirty="0">
                  <a:solidFill>
                    <a:schemeClr val="accent1"/>
                  </a:solidFill>
                  <a:latin typeface="Arial" panose="020B0604020202020204" pitchFamily="34" charset="0"/>
                  <a:ea typeface="微软雅黑" panose="020B0503020204020204" pitchFamily="34" charset="-122"/>
                </a:rPr>
                <a:t>系统数控车床上进行的基本操作</a:t>
              </a:r>
              <a:endParaRPr lang="en-US" sz="2800" b="1" dirty="0">
                <a:solidFill>
                  <a:schemeClr val="accent1"/>
                </a:solidFill>
                <a:latin typeface="Arial" panose="020B0604020202020204" pitchFamily="34" charset="0"/>
                <a:ea typeface="微软雅黑" panose="020B0503020204020204" pitchFamily="34" charset="-122"/>
              </a:endParaRPr>
            </a:p>
          </p:txBody>
        </p:sp>
        <p:grpSp>
          <p:nvGrpSpPr>
            <p:cNvPr id="76" name="组合 75">
              <a:extLst>
                <a:ext uri="{FF2B5EF4-FFF2-40B4-BE49-F238E27FC236}">
                  <a16:creationId xmlns:a16="http://schemas.microsoft.com/office/drawing/2014/main" id="{2B14184E-FE56-ADDA-83E7-B4CBC0A79A91}"/>
                </a:ext>
              </a:extLst>
            </p:cNvPr>
            <p:cNvGrpSpPr/>
            <p:nvPr/>
          </p:nvGrpSpPr>
          <p:grpSpPr>
            <a:xfrm>
              <a:off x="954150" y="2525819"/>
              <a:ext cx="799493" cy="837094"/>
              <a:chOff x="954150" y="2285330"/>
              <a:chExt cx="799493" cy="837094"/>
            </a:xfrm>
          </p:grpSpPr>
          <p:sp>
            <p:nvSpPr>
              <p:cNvPr id="62" name="文本框 61">
                <a:extLst>
                  <a:ext uri="{FF2B5EF4-FFF2-40B4-BE49-F238E27FC236}">
                    <a16:creationId xmlns:a16="http://schemas.microsoft.com/office/drawing/2014/main" id="{EC272823-CB4B-95BF-84A5-64186FEE8B3A}"/>
                  </a:ext>
                </a:extLst>
              </p:cNvPr>
              <p:cNvSpPr txBox="1"/>
              <p:nvPr/>
            </p:nvSpPr>
            <p:spPr>
              <a:xfrm>
                <a:off x="954150" y="2660759"/>
                <a:ext cx="799493" cy="461665"/>
              </a:xfrm>
              <a:prstGeom prst="rect">
                <a:avLst/>
              </a:prstGeom>
              <a:noFill/>
            </p:spPr>
            <p:txBody>
              <a:bodyPr wrap="square" rtlCol="0">
                <a:spAutoFit/>
              </a:bodyPr>
              <a:lstStyle/>
              <a:p>
                <a:r>
                  <a:rPr kumimoji="0" lang="zh-CN" alt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开机</a:t>
                </a:r>
                <a:endParaRPr kumimoji="0" 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75" name="矩形: 圆角 74">
                <a:extLst>
                  <a:ext uri="{FF2B5EF4-FFF2-40B4-BE49-F238E27FC236}">
                    <a16:creationId xmlns:a16="http://schemas.microsoft.com/office/drawing/2014/main" id="{1D568835-CDAA-EB00-90E9-C8830FA125F6}"/>
                  </a:ext>
                </a:extLst>
              </p:cNvPr>
              <p:cNvSpPr/>
              <p:nvPr/>
            </p:nvSpPr>
            <p:spPr>
              <a:xfrm>
                <a:off x="954151" y="2285330"/>
                <a:ext cx="301588" cy="301587"/>
              </a:xfrm>
              <a:prstGeom prst="roundRect">
                <a:avLst>
                  <a:gd name="adj" fmla="val 50000"/>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400" dirty="0">
                    <a:solidFill>
                      <a:schemeClr val="lt1">
                        <a:lumMod val="100000"/>
                      </a:schemeClr>
                    </a:solidFill>
                    <a:latin typeface="Arial" panose="020B0604020202020204" pitchFamily="34" charset="0"/>
                    <a:ea typeface="微软雅黑" panose="020B0503020204020204" pitchFamily="34" charset="-122"/>
                  </a:rPr>
                  <a:t>1</a:t>
                </a:r>
                <a:endParaRPr lang="zh-CN" altLang="en-US" sz="1400" dirty="0">
                  <a:solidFill>
                    <a:schemeClr val="lt1">
                      <a:lumMod val="100000"/>
                    </a:schemeClr>
                  </a:solidFill>
                  <a:latin typeface="Arial" panose="020B0604020202020204" pitchFamily="34" charset="0"/>
                  <a:ea typeface="微软雅黑" panose="020B0503020204020204" pitchFamily="34" charset="-122"/>
                </a:endParaRPr>
              </a:p>
            </p:txBody>
          </p:sp>
        </p:grpSp>
        <p:grpSp>
          <p:nvGrpSpPr>
            <p:cNvPr id="32" name="组合 31">
              <a:extLst>
                <a:ext uri="{FF2B5EF4-FFF2-40B4-BE49-F238E27FC236}">
                  <a16:creationId xmlns:a16="http://schemas.microsoft.com/office/drawing/2014/main" id="{D1034013-FC04-942D-ACAF-C9403D8A0FCD}"/>
                </a:ext>
              </a:extLst>
            </p:cNvPr>
            <p:cNvGrpSpPr/>
            <p:nvPr/>
          </p:nvGrpSpPr>
          <p:grpSpPr>
            <a:xfrm>
              <a:off x="3486315" y="2525819"/>
              <a:ext cx="799493" cy="865171"/>
              <a:chOff x="892189" y="2285330"/>
              <a:chExt cx="799493" cy="865171"/>
            </a:xfrm>
          </p:grpSpPr>
          <p:sp>
            <p:nvSpPr>
              <p:cNvPr id="36" name="文本框 35">
                <a:extLst>
                  <a:ext uri="{FF2B5EF4-FFF2-40B4-BE49-F238E27FC236}">
                    <a16:creationId xmlns:a16="http://schemas.microsoft.com/office/drawing/2014/main" id="{40D8EAFB-5C78-EB91-B8D5-623BFB8495C8}"/>
                  </a:ext>
                </a:extLst>
              </p:cNvPr>
              <p:cNvSpPr txBox="1"/>
              <p:nvPr/>
            </p:nvSpPr>
            <p:spPr>
              <a:xfrm>
                <a:off x="892189" y="2688836"/>
                <a:ext cx="799493" cy="461665"/>
              </a:xfrm>
              <a:prstGeom prst="rect">
                <a:avLst/>
              </a:prstGeom>
              <a:noFill/>
            </p:spPr>
            <p:txBody>
              <a:bodyPr wrap="square" rtlCol="0">
                <a:spAutoFit/>
              </a:bodyPr>
              <a:lstStyle/>
              <a:p>
                <a:r>
                  <a:rPr kumimoji="0" lang="zh-CN" alt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回零</a:t>
                </a:r>
                <a:endParaRPr kumimoji="0" 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35" name="矩形: 圆角 34">
                <a:extLst>
                  <a:ext uri="{FF2B5EF4-FFF2-40B4-BE49-F238E27FC236}">
                    <a16:creationId xmlns:a16="http://schemas.microsoft.com/office/drawing/2014/main" id="{3CF01FDD-C26B-2D6D-9A47-B24A28368E00}"/>
                  </a:ext>
                </a:extLst>
              </p:cNvPr>
              <p:cNvSpPr/>
              <p:nvPr/>
            </p:nvSpPr>
            <p:spPr>
              <a:xfrm>
                <a:off x="954151" y="2285330"/>
                <a:ext cx="301588" cy="301587"/>
              </a:xfrm>
              <a:prstGeom prst="roundRect">
                <a:avLst>
                  <a:gd name="adj" fmla="val 50000"/>
                </a:avLst>
              </a:prstGeom>
              <a:solidFill>
                <a:srgbClr val="778495"/>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400" dirty="0">
                    <a:solidFill>
                      <a:schemeClr val="lt1">
                        <a:lumMod val="100000"/>
                      </a:schemeClr>
                    </a:solidFill>
                    <a:latin typeface="Arial" panose="020B0604020202020204" pitchFamily="34" charset="0"/>
                    <a:ea typeface="微软雅黑" panose="020B0503020204020204" pitchFamily="34" charset="-122"/>
                  </a:rPr>
                  <a:t>2</a:t>
                </a:r>
                <a:endParaRPr lang="zh-CN" altLang="en-US" sz="1400" dirty="0">
                  <a:solidFill>
                    <a:schemeClr val="lt1">
                      <a:lumMod val="100000"/>
                    </a:schemeClr>
                  </a:solidFill>
                  <a:latin typeface="Arial" panose="020B0604020202020204" pitchFamily="34" charset="0"/>
                  <a:ea typeface="微软雅黑" panose="020B0503020204020204" pitchFamily="34" charset="-122"/>
                </a:endParaRPr>
              </a:p>
            </p:txBody>
          </p:sp>
        </p:grpSp>
        <p:grpSp>
          <p:nvGrpSpPr>
            <p:cNvPr id="38" name="组合 37">
              <a:extLst>
                <a:ext uri="{FF2B5EF4-FFF2-40B4-BE49-F238E27FC236}">
                  <a16:creationId xmlns:a16="http://schemas.microsoft.com/office/drawing/2014/main" id="{F0FC4CB1-9449-4161-2D5A-9384C47C2775}"/>
                </a:ext>
              </a:extLst>
            </p:cNvPr>
            <p:cNvGrpSpPr/>
            <p:nvPr/>
          </p:nvGrpSpPr>
          <p:grpSpPr>
            <a:xfrm>
              <a:off x="6142403" y="2525819"/>
              <a:ext cx="2024048" cy="1234503"/>
              <a:chOff x="954151" y="2285330"/>
              <a:chExt cx="2024048" cy="1234503"/>
            </a:xfrm>
          </p:grpSpPr>
          <p:sp>
            <p:nvSpPr>
              <p:cNvPr id="41" name="文本框 40">
                <a:extLst>
                  <a:ext uri="{FF2B5EF4-FFF2-40B4-BE49-F238E27FC236}">
                    <a16:creationId xmlns:a16="http://schemas.microsoft.com/office/drawing/2014/main" id="{0850EAEB-BB22-83BD-73F7-EB97C129B435}"/>
                  </a:ext>
                </a:extLst>
              </p:cNvPr>
              <p:cNvSpPr txBox="1"/>
              <p:nvPr/>
            </p:nvSpPr>
            <p:spPr>
              <a:xfrm>
                <a:off x="1019508" y="2688836"/>
                <a:ext cx="1958691" cy="830997"/>
              </a:xfrm>
              <a:prstGeom prst="rect">
                <a:avLst/>
              </a:prstGeom>
              <a:noFill/>
            </p:spPr>
            <p:txBody>
              <a:bodyPr wrap="square" rtlCol="0">
                <a:spAutoFit/>
              </a:bodyPr>
              <a:lstStyle/>
              <a:p>
                <a:r>
                  <a:rPr kumimoji="0" lang="zh-CN" alt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创建、编辑及校验程序</a:t>
                </a:r>
                <a:endParaRPr kumimoji="0" 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40" name="矩形: 圆角 39">
                <a:extLst>
                  <a:ext uri="{FF2B5EF4-FFF2-40B4-BE49-F238E27FC236}">
                    <a16:creationId xmlns:a16="http://schemas.microsoft.com/office/drawing/2014/main" id="{2E7D4387-F64D-C8CE-7842-2B2D85D69A1E}"/>
                  </a:ext>
                </a:extLst>
              </p:cNvPr>
              <p:cNvSpPr/>
              <p:nvPr/>
            </p:nvSpPr>
            <p:spPr>
              <a:xfrm>
                <a:off x="954151" y="2285330"/>
                <a:ext cx="301588" cy="301587"/>
              </a:xfrm>
              <a:prstGeom prst="roundRect">
                <a:avLst>
                  <a:gd name="adj" fmla="val 50000"/>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400" dirty="0">
                    <a:solidFill>
                      <a:schemeClr val="lt1">
                        <a:lumMod val="100000"/>
                      </a:schemeClr>
                    </a:solidFill>
                    <a:latin typeface="Arial" panose="020B0604020202020204" pitchFamily="34" charset="0"/>
                    <a:ea typeface="微软雅黑" panose="020B0503020204020204" pitchFamily="34" charset="-122"/>
                  </a:rPr>
                  <a:t>3</a:t>
                </a:r>
                <a:endParaRPr lang="zh-CN" altLang="en-US" sz="1400" dirty="0">
                  <a:solidFill>
                    <a:schemeClr val="lt1">
                      <a:lumMod val="100000"/>
                    </a:schemeClr>
                  </a:solidFill>
                  <a:latin typeface="Arial" panose="020B0604020202020204" pitchFamily="34" charset="0"/>
                  <a:ea typeface="微软雅黑" panose="020B0503020204020204" pitchFamily="34" charset="-122"/>
                </a:endParaRPr>
              </a:p>
            </p:txBody>
          </p:sp>
        </p:grpSp>
        <p:grpSp>
          <p:nvGrpSpPr>
            <p:cNvPr id="43" name="组合 42">
              <a:extLst>
                <a:ext uri="{FF2B5EF4-FFF2-40B4-BE49-F238E27FC236}">
                  <a16:creationId xmlns:a16="http://schemas.microsoft.com/office/drawing/2014/main" id="{D4248CD4-D0A1-4539-EE9A-9E24A1843724}"/>
                </a:ext>
              </a:extLst>
            </p:cNvPr>
            <p:cNvGrpSpPr/>
            <p:nvPr/>
          </p:nvGrpSpPr>
          <p:grpSpPr>
            <a:xfrm>
              <a:off x="8736528" y="2525819"/>
              <a:ext cx="1032917" cy="865171"/>
              <a:chOff x="954151" y="2285330"/>
              <a:chExt cx="1032917" cy="865171"/>
            </a:xfrm>
          </p:grpSpPr>
          <p:sp>
            <p:nvSpPr>
              <p:cNvPr id="46" name="文本框 45">
                <a:extLst>
                  <a:ext uri="{FF2B5EF4-FFF2-40B4-BE49-F238E27FC236}">
                    <a16:creationId xmlns:a16="http://schemas.microsoft.com/office/drawing/2014/main" id="{4A13D1B8-3D0D-5096-D4D0-81DB54878120}"/>
                  </a:ext>
                </a:extLst>
              </p:cNvPr>
              <p:cNvSpPr txBox="1"/>
              <p:nvPr/>
            </p:nvSpPr>
            <p:spPr>
              <a:xfrm>
                <a:off x="1104945" y="2688836"/>
                <a:ext cx="882123" cy="461665"/>
              </a:xfrm>
              <a:prstGeom prst="rect">
                <a:avLst/>
              </a:prstGeom>
              <a:noFill/>
            </p:spPr>
            <p:txBody>
              <a:bodyPr wrap="square" rtlCol="0">
                <a:spAutoFit/>
              </a:bodyPr>
              <a:lstStyle/>
              <a:p>
                <a:r>
                  <a:rPr kumimoji="0" lang="zh-CN" alt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换刀</a:t>
                </a:r>
                <a:endParaRPr kumimoji="0" 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45" name="矩形: 圆角 44">
                <a:extLst>
                  <a:ext uri="{FF2B5EF4-FFF2-40B4-BE49-F238E27FC236}">
                    <a16:creationId xmlns:a16="http://schemas.microsoft.com/office/drawing/2014/main" id="{F40DFE8C-DD9E-F6EA-F204-AD6975E1011E}"/>
                  </a:ext>
                </a:extLst>
              </p:cNvPr>
              <p:cNvSpPr/>
              <p:nvPr/>
            </p:nvSpPr>
            <p:spPr>
              <a:xfrm>
                <a:off x="954151" y="2285330"/>
                <a:ext cx="301588" cy="301587"/>
              </a:xfrm>
              <a:prstGeom prst="roundRect">
                <a:avLst>
                  <a:gd name="adj" fmla="val 50000"/>
                </a:avLst>
              </a:prstGeom>
              <a:solidFill>
                <a:srgbClr val="778495"/>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400" dirty="0">
                    <a:solidFill>
                      <a:schemeClr val="lt1">
                        <a:lumMod val="100000"/>
                      </a:schemeClr>
                    </a:solidFill>
                    <a:latin typeface="Arial" panose="020B0604020202020204" pitchFamily="34" charset="0"/>
                    <a:ea typeface="微软雅黑" panose="020B0503020204020204" pitchFamily="34" charset="-122"/>
                  </a:rPr>
                  <a:t>4</a:t>
                </a:r>
                <a:endParaRPr lang="zh-CN" altLang="en-US" sz="1400" dirty="0">
                  <a:solidFill>
                    <a:schemeClr val="lt1">
                      <a:lumMod val="100000"/>
                    </a:schemeClr>
                  </a:solidFill>
                  <a:latin typeface="Arial" panose="020B0604020202020204" pitchFamily="34" charset="0"/>
                  <a:ea typeface="微软雅黑" panose="020B0503020204020204" pitchFamily="34" charset="-122"/>
                </a:endParaRPr>
              </a:p>
            </p:txBody>
          </p:sp>
        </p:grpSp>
        <p:grpSp>
          <p:nvGrpSpPr>
            <p:cNvPr id="51" name="组合 50">
              <a:extLst>
                <a:ext uri="{FF2B5EF4-FFF2-40B4-BE49-F238E27FC236}">
                  <a16:creationId xmlns:a16="http://schemas.microsoft.com/office/drawing/2014/main" id="{B7F8AF23-C27E-06B8-D3AF-71096FBCD5F4}"/>
                </a:ext>
              </a:extLst>
            </p:cNvPr>
            <p:cNvGrpSpPr/>
            <p:nvPr/>
          </p:nvGrpSpPr>
          <p:grpSpPr>
            <a:xfrm>
              <a:off x="3535751" y="4722919"/>
              <a:ext cx="1958691" cy="865171"/>
              <a:chOff x="941625" y="2285330"/>
              <a:chExt cx="1958691" cy="865171"/>
            </a:xfrm>
          </p:grpSpPr>
          <p:sp>
            <p:nvSpPr>
              <p:cNvPr id="54" name="文本框 53">
                <a:extLst>
                  <a:ext uri="{FF2B5EF4-FFF2-40B4-BE49-F238E27FC236}">
                    <a16:creationId xmlns:a16="http://schemas.microsoft.com/office/drawing/2014/main" id="{E4C3D095-AEBF-9DDE-2021-49BC7BB13351}"/>
                  </a:ext>
                </a:extLst>
              </p:cNvPr>
              <p:cNvSpPr txBox="1"/>
              <p:nvPr/>
            </p:nvSpPr>
            <p:spPr>
              <a:xfrm>
                <a:off x="941625" y="2688836"/>
                <a:ext cx="1958691" cy="461665"/>
              </a:xfrm>
              <a:prstGeom prst="rect">
                <a:avLst/>
              </a:prstGeom>
              <a:noFill/>
            </p:spPr>
            <p:txBody>
              <a:bodyPr wrap="square" rtlCol="0">
                <a:spAutoFit/>
              </a:bodyPr>
              <a:lstStyle/>
              <a:p>
                <a:r>
                  <a:rPr kumimoji="0" lang="zh-CN" alt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自动运行</a:t>
                </a:r>
                <a:endParaRPr kumimoji="0" 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53" name="矩形: 圆角 52">
                <a:extLst>
                  <a:ext uri="{FF2B5EF4-FFF2-40B4-BE49-F238E27FC236}">
                    <a16:creationId xmlns:a16="http://schemas.microsoft.com/office/drawing/2014/main" id="{83B5092F-1E1D-C6A1-7F5C-A6FBA1FB491E}"/>
                  </a:ext>
                </a:extLst>
              </p:cNvPr>
              <p:cNvSpPr/>
              <p:nvPr/>
            </p:nvSpPr>
            <p:spPr>
              <a:xfrm>
                <a:off x="954151" y="2285330"/>
                <a:ext cx="301588" cy="301587"/>
              </a:xfrm>
              <a:prstGeom prst="roundRect">
                <a:avLst>
                  <a:gd name="adj" fmla="val 50000"/>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400" dirty="0">
                    <a:solidFill>
                      <a:schemeClr val="lt1">
                        <a:lumMod val="100000"/>
                      </a:schemeClr>
                    </a:solidFill>
                    <a:latin typeface="Arial" panose="020B0604020202020204" pitchFamily="34" charset="0"/>
                    <a:ea typeface="微软雅黑" panose="020B0503020204020204" pitchFamily="34" charset="-122"/>
                  </a:rPr>
                  <a:t>7</a:t>
                </a:r>
                <a:endParaRPr lang="zh-CN" altLang="en-US" sz="1400" dirty="0">
                  <a:solidFill>
                    <a:schemeClr val="lt1">
                      <a:lumMod val="100000"/>
                    </a:schemeClr>
                  </a:solidFill>
                  <a:latin typeface="Arial" panose="020B0604020202020204" pitchFamily="34" charset="0"/>
                  <a:ea typeface="微软雅黑" panose="020B0503020204020204" pitchFamily="34" charset="-122"/>
                </a:endParaRPr>
              </a:p>
            </p:txBody>
          </p:sp>
        </p:grpSp>
        <p:grpSp>
          <p:nvGrpSpPr>
            <p:cNvPr id="56" name="组合 55">
              <a:extLst>
                <a:ext uri="{FF2B5EF4-FFF2-40B4-BE49-F238E27FC236}">
                  <a16:creationId xmlns:a16="http://schemas.microsoft.com/office/drawing/2014/main" id="{A768C752-C3B4-B31B-CA15-255AC2148085}"/>
                </a:ext>
              </a:extLst>
            </p:cNvPr>
            <p:cNvGrpSpPr/>
            <p:nvPr/>
          </p:nvGrpSpPr>
          <p:grpSpPr>
            <a:xfrm>
              <a:off x="6142403" y="4722919"/>
              <a:ext cx="2024048" cy="865171"/>
              <a:chOff x="954151" y="2285330"/>
              <a:chExt cx="2024048" cy="865171"/>
            </a:xfrm>
          </p:grpSpPr>
          <p:sp>
            <p:nvSpPr>
              <p:cNvPr id="59" name="文本框 58">
                <a:extLst>
                  <a:ext uri="{FF2B5EF4-FFF2-40B4-BE49-F238E27FC236}">
                    <a16:creationId xmlns:a16="http://schemas.microsoft.com/office/drawing/2014/main" id="{348C74B2-9EC4-886D-BEE6-EF058F13ED45}"/>
                  </a:ext>
                </a:extLst>
              </p:cNvPr>
              <p:cNvSpPr txBox="1"/>
              <p:nvPr/>
            </p:nvSpPr>
            <p:spPr>
              <a:xfrm>
                <a:off x="1019508" y="2688836"/>
                <a:ext cx="1958691" cy="461665"/>
              </a:xfrm>
              <a:prstGeom prst="rect">
                <a:avLst/>
              </a:prstGeom>
              <a:noFill/>
            </p:spPr>
            <p:txBody>
              <a:bodyPr wrap="square" rtlCol="0">
                <a:spAutoFit/>
              </a:bodyPr>
              <a:lstStyle/>
              <a:p>
                <a:r>
                  <a:rPr kumimoji="0" lang="zh-CN" alt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对刀</a:t>
                </a:r>
                <a:endParaRPr kumimoji="0" 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58" name="矩形: 圆角 57">
                <a:extLst>
                  <a:ext uri="{FF2B5EF4-FFF2-40B4-BE49-F238E27FC236}">
                    <a16:creationId xmlns:a16="http://schemas.microsoft.com/office/drawing/2014/main" id="{8DF3CB70-04E8-8ACD-0B33-DE182E7315BD}"/>
                  </a:ext>
                </a:extLst>
              </p:cNvPr>
              <p:cNvSpPr/>
              <p:nvPr/>
            </p:nvSpPr>
            <p:spPr>
              <a:xfrm>
                <a:off x="954151" y="2285330"/>
                <a:ext cx="301588" cy="301587"/>
              </a:xfrm>
              <a:prstGeom prst="roundRect">
                <a:avLst>
                  <a:gd name="adj" fmla="val 50000"/>
                </a:avLst>
              </a:prstGeom>
              <a:solidFill>
                <a:srgbClr val="778495"/>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400" dirty="0">
                    <a:solidFill>
                      <a:schemeClr val="lt1">
                        <a:lumMod val="100000"/>
                      </a:schemeClr>
                    </a:solidFill>
                    <a:latin typeface="Arial" panose="020B0604020202020204" pitchFamily="34" charset="0"/>
                    <a:ea typeface="微软雅黑" panose="020B0503020204020204" pitchFamily="34" charset="-122"/>
                  </a:rPr>
                  <a:t>6</a:t>
                </a:r>
                <a:endParaRPr lang="zh-CN" altLang="en-US" sz="1400" dirty="0">
                  <a:solidFill>
                    <a:schemeClr val="lt1">
                      <a:lumMod val="100000"/>
                    </a:schemeClr>
                  </a:solidFill>
                  <a:latin typeface="Arial" panose="020B0604020202020204" pitchFamily="34" charset="0"/>
                  <a:ea typeface="微软雅黑" panose="020B0503020204020204" pitchFamily="34" charset="-122"/>
                </a:endParaRPr>
              </a:p>
            </p:txBody>
          </p:sp>
        </p:grpSp>
        <p:grpSp>
          <p:nvGrpSpPr>
            <p:cNvPr id="61" name="组合 60">
              <a:extLst>
                <a:ext uri="{FF2B5EF4-FFF2-40B4-BE49-F238E27FC236}">
                  <a16:creationId xmlns:a16="http://schemas.microsoft.com/office/drawing/2014/main" id="{206F3AD7-4CDA-B8A4-9E9D-B4FFE32DDDCF}"/>
                </a:ext>
              </a:extLst>
            </p:cNvPr>
            <p:cNvGrpSpPr/>
            <p:nvPr/>
          </p:nvGrpSpPr>
          <p:grpSpPr>
            <a:xfrm>
              <a:off x="8736528" y="4722919"/>
              <a:ext cx="1958691" cy="865171"/>
              <a:chOff x="954151" y="2285330"/>
              <a:chExt cx="1958691" cy="865171"/>
            </a:xfrm>
          </p:grpSpPr>
          <p:sp>
            <p:nvSpPr>
              <p:cNvPr id="67" name="文本框 66">
                <a:extLst>
                  <a:ext uri="{FF2B5EF4-FFF2-40B4-BE49-F238E27FC236}">
                    <a16:creationId xmlns:a16="http://schemas.microsoft.com/office/drawing/2014/main" id="{D32F7216-BC7D-A30C-92E4-59D7C636ADF0}"/>
                  </a:ext>
                </a:extLst>
              </p:cNvPr>
              <p:cNvSpPr txBox="1"/>
              <p:nvPr/>
            </p:nvSpPr>
            <p:spPr>
              <a:xfrm>
                <a:off x="954151" y="2688836"/>
                <a:ext cx="1958691" cy="461665"/>
              </a:xfrm>
              <a:prstGeom prst="rect">
                <a:avLst/>
              </a:prstGeom>
              <a:noFill/>
            </p:spPr>
            <p:txBody>
              <a:bodyPr wrap="square" rtlCol="0">
                <a:spAutoFit/>
              </a:bodyPr>
              <a:lstStyle/>
              <a:p>
                <a:r>
                  <a:rPr kumimoji="0" lang="zh-CN" alt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主轴转动</a:t>
                </a:r>
                <a:endParaRPr kumimoji="0" 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66" name="矩形: 圆角 65">
                <a:extLst>
                  <a:ext uri="{FF2B5EF4-FFF2-40B4-BE49-F238E27FC236}">
                    <a16:creationId xmlns:a16="http://schemas.microsoft.com/office/drawing/2014/main" id="{2DF44255-B003-A19E-3E77-2B5FA75C9DEC}"/>
                  </a:ext>
                </a:extLst>
              </p:cNvPr>
              <p:cNvSpPr/>
              <p:nvPr/>
            </p:nvSpPr>
            <p:spPr>
              <a:xfrm>
                <a:off x="954151" y="2285330"/>
                <a:ext cx="301588" cy="301587"/>
              </a:xfrm>
              <a:prstGeom prst="roundRect">
                <a:avLst>
                  <a:gd name="adj" fmla="val 50000"/>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400" dirty="0">
                    <a:solidFill>
                      <a:schemeClr val="lt1">
                        <a:lumMod val="100000"/>
                      </a:schemeClr>
                    </a:solidFill>
                    <a:latin typeface="Arial" panose="020B0604020202020204" pitchFamily="34" charset="0"/>
                    <a:ea typeface="微软雅黑" panose="020B0503020204020204" pitchFamily="34" charset="-122"/>
                  </a:rPr>
                  <a:t>5</a:t>
                </a:r>
                <a:endParaRPr lang="zh-CN" altLang="en-US" sz="1400" dirty="0">
                  <a:solidFill>
                    <a:schemeClr val="lt1">
                      <a:lumMod val="100000"/>
                    </a:schemeClr>
                  </a:solidFill>
                  <a:latin typeface="Arial" panose="020B0604020202020204" pitchFamily="34" charset="0"/>
                  <a:ea typeface="微软雅黑" panose="020B0503020204020204" pitchFamily="34" charset="-122"/>
                </a:endParaRPr>
              </a:p>
            </p:txBody>
          </p:sp>
        </p:grpSp>
      </p:grpSp>
      <p:sp>
        <p:nvSpPr>
          <p:cNvPr id="2" name="标题 1">
            <a:extLst>
              <a:ext uri="{FF2B5EF4-FFF2-40B4-BE49-F238E27FC236}">
                <a16:creationId xmlns:a16="http://schemas.microsoft.com/office/drawing/2014/main" id="{AE2D7A37-944E-9DB1-582C-B84EFC43F21B}"/>
              </a:ext>
            </a:extLst>
          </p:cNvPr>
          <p:cNvSpPr txBox="1"/>
          <p:nvPr/>
        </p:nvSpPr>
        <p:spPr>
          <a:xfrm>
            <a:off x="3255657" y="266790"/>
            <a:ext cx="5904206" cy="533572"/>
          </a:xfrm>
          <a:prstGeom prst="rect">
            <a:avLst/>
          </a:prstGeom>
        </p:spPr>
        <p:txBody>
          <a:bodyPr vert="horz" lIns="91440" tIns="45720" rIns="91440" bIns="45720" rtlCol="0" anchor="b">
            <a:normAutofit fontScale="92500"/>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2.4 FANUC 0i</a:t>
            </a:r>
            <a:r>
              <a:rPr lang="zh-CN" altLang="en-US" sz="2800" dirty="0">
                <a:latin typeface="+mj-ea"/>
                <a:cs typeface="+mn-ea"/>
                <a:sym typeface="+mn-lt"/>
              </a:rPr>
              <a:t>数控车床基本操作</a:t>
            </a:r>
          </a:p>
        </p:txBody>
      </p:sp>
    </p:spTree>
    <p:custDataLst>
      <p:tags r:id="rId1"/>
    </p:custDataLst>
    <p:extLst>
      <p:ext uri="{BB962C8B-B14F-4D97-AF65-F5344CB8AC3E}">
        <p14:creationId xmlns:p14="http://schemas.microsoft.com/office/powerpoint/2010/main" val="133293615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标题 1">
            <a:extLst>
              <a:ext uri="{FF2B5EF4-FFF2-40B4-BE49-F238E27FC236}">
                <a16:creationId xmlns:a16="http://schemas.microsoft.com/office/drawing/2014/main" id="{46C9E5BF-4169-4345-C62F-06BAA47FCBD9}"/>
              </a:ext>
            </a:extLst>
          </p:cNvPr>
          <p:cNvSpPr txBox="1"/>
          <p:nvPr/>
        </p:nvSpPr>
        <p:spPr>
          <a:xfrm>
            <a:off x="3255657" y="266790"/>
            <a:ext cx="5904206" cy="533572"/>
          </a:xfrm>
          <a:prstGeom prst="rect">
            <a:avLst/>
          </a:prstGeom>
        </p:spPr>
        <p:txBody>
          <a:bodyPr vert="horz" lIns="91440" tIns="45720" rIns="91440" bIns="45720" rtlCol="0" anchor="b">
            <a:normAutofit fontScale="92500"/>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2.4 FANUC 0i</a:t>
            </a:r>
            <a:r>
              <a:rPr lang="zh-CN" altLang="en-US" sz="2800" dirty="0">
                <a:latin typeface="+mj-ea"/>
                <a:cs typeface="+mn-ea"/>
                <a:sym typeface="+mn-lt"/>
              </a:rPr>
              <a:t>数控车床基本操作</a:t>
            </a:r>
          </a:p>
        </p:txBody>
      </p:sp>
      <p:sp>
        <p:nvSpPr>
          <p:cNvPr id="5" name="标题 3">
            <a:extLst>
              <a:ext uri="{FF2B5EF4-FFF2-40B4-BE49-F238E27FC236}">
                <a16:creationId xmlns:a16="http://schemas.microsoft.com/office/drawing/2014/main" id="{78ADB6BC-6EA8-A318-A21C-6074A10A8009}"/>
              </a:ext>
            </a:extLst>
          </p:cNvPr>
          <p:cNvSpPr txBox="1">
            <a:spLocks/>
          </p:cNvSpPr>
          <p:nvPr/>
        </p:nvSpPr>
        <p:spPr>
          <a:xfrm>
            <a:off x="5353656" y="1091125"/>
            <a:ext cx="1484687"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开机</a:t>
            </a:r>
          </a:p>
        </p:txBody>
      </p:sp>
      <p:sp>
        <p:nvSpPr>
          <p:cNvPr id="8" name="文本占位符 5">
            <a:extLst>
              <a:ext uri="{FF2B5EF4-FFF2-40B4-BE49-F238E27FC236}">
                <a16:creationId xmlns:a16="http://schemas.microsoft.com/office/drawing/2014/main" id="{A88DCCBB-E6F1-81B4-FC81-53CA925594DB}"/>
              </a:ext>
            </a:extLst>
          </p:cNvPr>
          <p:cNvSpPr txBox="1"/>
          <p:nvPr/>
        </p:nvSpPr>
        <p:spPr>
          <a:xfrm>
            <a:off x="731017" y="2430383"/>
            <a:ext cx="6234212" cy="243861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buClr>
                <a:srgbClr val="00B0F0"/>
              </a:buClr>
              <a:buSzPct val="95000"/>
              <a:buFont typeface="Wingdings" panose="05000000000000000000" pitchFamily="2" charset="2"/>
              <a:buChar char="n"/>
            </a:pPr>
            <a:r>
              <a:rPr lang="zh-CN" altLang="en-US" sz="2000" b="0" i="0" u="none" strike="noStrike" baseline="0" dirty="0">
                <a:solidFill>
                  <a:srgbClr val="211D1E"/>
                </a:solidFill>
                <a:latin typeface="方正书宋"/>
              </a:rPr>
              <a:t>接通电器柜开关电源。</a:t>
            </a:r>
            <a:endParaRPr lang="en-US" altLang="zh-CN" sz="2000" b="0" i="0" u="none" strike="noStrike" baseline="0" dirty="0">
              <a:solidFill>
                <a:srgbClr val="211D1E"/>
              </a:solidFill>
              <a:latin typeface="方正书宋"/>
            </a:endParaRPr>
          </a:p>
          <a:p>
            <a:pPr algn="just">
              <a:lnSpc>
                <a:spcPct val="130000"/>
              </a:lnSpc>
              <a:buClr>
                <a:srgbClr val="00B0F0"/>
              </a:buClr>
              <a:buSzPct val="95000"/>
              <a:buFont typeface="Wingdings" panose="05000000000000000000" pitchFamily="2" charset="2"/>
              <a:buChar char="n"/>
            </a:pPr>
            <a:r>
              <a:rPr lang="zh-CN" altLang="en-US" sz="2000" b="0" i="0" u="none" strike="noStrike" baseline="0" dirty="0">
                <a:solidFill>
                  <a:srgbClr val="211D1E"/>
                </a:solidFill>
                <a:latin typeface="方正书宋"/>
              </a:rPr>
              <a:t>按下车床面板上的系统启动键，接通面板电源，显示屏由原先的黑屏变为有文字显示，电源指示灯亮。</a:t>
            </a:r>
            <a:endParaRPr lang="en-US" altLang="zh-CN" sz="2000" b="0" i="0" u="none" strike="noStrike" baseline="0" dirty="0">
              <a:solidFill>
                <a:srgbClr val="211D1E"/>
              </a:solidFill>
              <a:latin typeface="方正书宋"/>
            </a:endParaRPr>
          </a:p>
          <a:p>
            <a:pPr algn="just">
              <a:lnSpc>
                <a:spcPct val="130000"/>
              </a:lnSpc>
              <a:buClr>
                <a:srgbClr val="00B0F0"/>
              </a:buClr>
              <a:buSzPct val="95000"/>
              <a:buFont typeface="Wingdings" panose="05000000000000000000" pitchFamily="2" charset="2"/>
              <a:buChar char="n"/>
            </a:pPr>
            <a:r>
              <a:rPr lang="zh-CN" altLang="en-US" sz="2000" b="0" i="0" u="none" strike="noStrike" baseline="0" dirty="0">
                <a:solidFill>
                  <a:srgbClr val="211D1E"/>
                </a:solidFill>
                <a:latin typeface="方正书宋"/>
              </a:rPr>
              <a:t>顺时针旋转急停键，使急停键抬起。</a:t>
            </a:r>
            <a:endParaRPr lang="en-US" altLang="zh-CN" sz="2000" b="0" i="0" u="none" strike="noStrike" baseline="0" dirty="0">
              <a:solidFill>
                <a:srgbClr val="211D1E"/>
              </a:solidFill>
              <a:latin typeface="方正书宋"/>
            </a:endParaRPr>
          </a:p>
          <a:p>
            <a:pPr algn="just">
              <a:lnSpc>
                <a:spcPct val="130000"/>
              </a:lnSpc>
              <a:buClr>
                <a:srgbClr val="00B0F0"/>
              </a:buClr>
              <a:buSzPct val="95000"/>
              <a:buFont typeface="Wingdings" panose="05000000000000000000" pitchFamily="2" charset="2"/>
              <a:buChar char="n"/>
            </a:pPr>
            <a:r>
              <a:rPr lang="zh-CN" altLang="en-US" sz="2000" b="0" i="0" u="none" strike="noStrike" baseline="0" dirty="0">
                <a:solidFill>
                  <a:srgbClr val="211D1E"/>
                </a:solidFill>
                <a:latin typeface="方正书宋"/>
              </a:rPr>
              <a:t>系统完成上电后进行复位，可以进行后面各项操作。</a:t>
            </a:r>
            <a:endParaRPr lang="en-US" altLang="zh-CN" sz="2400" b="0" i="0" u="none" strike="noStrike" baseline="0" dirty="0">
              <a:solidFill>
                <a:srgbClr val="221E1F"/>
              </a:solidFill>
              <a:latin typeface="方正书宋"/>
            </a:endParaRPr>
          </a:p>
        </p:txBody>
      </p:sp>
      <p:pic>
        <p:nvPicPr>
          <p:cNvPr id="1026" name="Picture 2" descr="【资料】FANUC 0i-F PLUS全套资料 | 数控驿站">
            <a:extLst>
              <a:ext uri="{FF2B5EF4-FFF2-40B4-BE49-F238E27FC236}">
                <a16:creationId xmlns:a16="http://schemas.microsoft.com/office/drawing/2014/main" id="{87EE549D-10BC-5CD5-6E8E-9F4B6D6A54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7042" y="1873035"/>
            <a:ext cx="3845964" cy="4078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71140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标题 1">
            <a:extLst>
              <a:ext uri="{FF2B5EF4-FFF2-40B4-BE49-F238E27FC236}">
                <a16:creationId xmlns:a16="http://schemas.microsoft.com/office/drawing/2014/main" id="{46C9E5BF-4169-4345-C62F-06BAA47FCBD9}"/>
              </a:ext>
            </a:extLst>
          </p:cNvPr>
          <p:cNvSpPr txBox="1"/>
          <p:nvPr/>
        </p:nvSpPr>
        <p:spPr>
          <a:xfrm>
            <a:off x="3255657" y="266790"/>
            <a:ext cx="5904206" cy="533572"/>
          </a:xfrm>
          <a:prstGeom prst="rect">
            <a:avLst/>
          </a:prstGeom>
        </p:spPr>
        <p:txBody>
          <a:bodyPr vert="horz" lIns="91440" tIns="45720" rIns="91440" bIns="45720" rtlCol="0" anchor="b">
            <a:normAutofit fontScale="92500"/>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2.4 FANUC 0i</a:t>
            </a:r>
            <a:r>
              <a:rPr lang="zh-CN" altLang="en-US" sz="2800" dirty="0">
                <a:latin typeface="+mj-ea"/>
                <a:cs typeface="+mn-ea"/>
                <a:sym typeface="+mn-lt"/>
              </a:rPr>
              <a:t>数控车床基本操作</a:t>
            </a:r>
          </a:p>
        </p:txBody>
      </p:sp>
      <p:sp>
        <p:nvSpPr>
          <p:cNvPr id="5" name="标题 3">
            <a:extLst>
              <a:ext uri="{FF2B5EF4-FFF2-40B4-BE49-F238E27FC236}">
                <a16:creationId xmlns:a16="http://schemas.microsoft.com/office/drawing/2014/main" id="{78ADB6BC-6EA8-A318-A21C-6074A10A8009}"/>
              </a:ext>
            </a:extLst>
          </p:cNvPr>
          <p:cNvSpPr txBox="1">
            <a:spLocks/>
          </p:cNvSpPr>
          <p:nvPr/>
        </p:nvSpPr>
        <p:spPr>
          <a:xfrm>
            <a:off x="4379353" y="1150481"/>
            <a:ext cx="343329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回零（回参考点）</a:t>
            </a:r>
          </a:p>
        </p:txBody>
      </p:sp>
      <p:sp>
        <p:nvSpPr>
          <p:cNvPr id="8" name="文本占位符 5">
            <a:extLst>
              <a:ext uri="{FF2B5EF4-FFF2-40B4-BE49-F238E27FC236}">
                <a16:creationId xmlns:a16="http://schemas.microsoft.com/office/drawing/2014/main" id="{A88DCCBB-E6F1-81B4-FC81-53CA925594DB}"/>
              </a:ext>
            </a:extLst>
          </p:cNvPr>
          <p:cNvSpPr txBox="1"/>
          <p:nvPr/>
        </p:nvSpPr>
        <p:spPr>
          <a:xfrm>
            <a:off x="731017" y="2430383"/>
            <a:ext cx="6575474" cy="311040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buClr>
                <a:srgbClr val="00B0F0"/>
              </a:buClr>
              <a:buSzPct val="95000"/>
              <a:buFont typeface="Wingdings" panose="05000000000000000000" pitchFamily="2" charset="2"/>
              <a:buChar char="n"/>
            </a:pPr>
            <a:r>
              <a:rPr lang="zh-CN" altLang="en-US" sz="2000" b="0" i="0" u="none" strike="noStrike" baseline="0" dirty="0">
                <a:solidFill>
                  <a:srgbClr val="211D1E"/>
                </a:solidFill>
                <a:latin typeface="方正书宋"/>
              </a:rPr>
              <a:t>按      （回零）键</a:t>
            </a:r>
            <a:endParaRPr lang="en-US" altLang="zh-CN" sz="2000" b="0" i="0" u="none" strike="noStrike" baseline="0" dirty="0">
              <a:solidFill>
                <a:srgbClr val="211D1E"/>
              </a:solidFill>
              <a:latin typeface="方正书宋"/>
            </a:endParaRPr>
          </a:p>
          <a:p>
            <a:pPr algn="just">
              <a:lnSpc>
                <a:spcPct val="130000"/>
              </a:lnSpc>
              <a:buClr>
                <a:srgbClr val="00B0F0"/>
              </a:buClr>
              <a:buSzPct val="95000"/>
              <a:buFont typeface="Wingdings" panose="05000000000000000000" pitchFamily="2" charset="2"/>
              <a:buChar char="n"/>
            </a:pPr>
            <a:r>
              <a:rPr lang="zh-CN" altLang="en-US" sz="2000" b="0" i="0" u="none" strike="noStrike" baseline="0" dirty="0">
                <a:solidFill>
                  <a:srgbClr val="211D1E"/>
                </a:solidFill>
                <a:latin typeface="方正书宋"/>
              </a:rPr>
              <a:t>按      键不放进行回零，直到回零完成，同时按  （位置）键打开数控车床坐标显示，观察坐标位置，当坐标位置为零时，按     键指示灯亮，表示</a:t>
            </a:r>
            <a:r>
              <a:rPr lang="en-US" altLang="zh-CN" sz="2000" b="0" i="1" u="none" strike="noStrike" baseline="0" dirty="0">
                <a:solidFill>
                  <a:srgbClr val="211D1E"/>
                </a:solidFill>
                <a:latin typeface="Times New Roman" panose="02020603050405020304" pitchFamily="18" charset="0"/>
              </a:rPr>
              <a:t>X </a:t>
            </a:r>
            <a:r>
              <a:rPr lang="zh-CN" altLang="en-US" sz="2000" b="0" i="0" u="none" strike="noStrike" baseline="0" dirty="0">
                <a:solidFill>
                  <a:srgbClr val="211D1E"/>
                </a:solidFill>
                <a:latin typeface="方正书宋"/>
              </a:rPr>
              <a:t>方向回零完成。</a:t>
            </a:r>
            <a:endParaRPr lang="en-US" altLang="zh-CN" sz="2000" b="0" i="0" u="none" strike="noStrike" baseline="0" dirty="0">
              <a:solidFill>
                <a:srgbClr val="211D1E"/>
              </a:solidFill>
              <a:latin typeface="方正书宋"/>
            </a:endParaRPr>
          </a:p>
          <a:p>
            <a:pPr algn="just">
              <a:lnSpc>
                <a:spcPct val="130000"/>
              </a:lnSpc>
              <a:buClr>
                <a:srgbClr val="00B0F0"/>
              </a:buClr>
              <a:buSzPct val="95000"/>
              <a:buFont typeface="Wingdings" panose="05000000000000000000" pitchFamily="2" charset="2"/>
              <a:buChar char="n"/>
            </a:pPr>
            <a:r>
              <a:rPr lang="zh-CN" altLang="en-US" sz="2000" b="0" i="0" u="none" strike="noStrike" baseline="0" dirty="0">
                <a:solidFill>
                  <a:srgbClr val="211D1E"/>
                </a:solidFill>
                <a:latin typeface="方正书宋"/>
              </a:rPr>
              <a:t>按    </a:t>
            </a:r>
            <a:r>
              <a:rPr lang="en-US" altLang="zh-CN" sz="2000" dirty="0">
                <a:solidFill>
                  <a:srgbClr val="211D1E"/>
                </a:solidFill>
                <a:latin typeface="方正书宋"/>
              </a:rPr>
              <a:t> </a:t>
            </a:r>
            <a:r>
              <a:rPr lang="zh-CN" altLang="en-US" sz="2000" b="0" i="0" u="none" strike="noStrike" baseline="0" dirty="0">
                <a:solidFill>
                  <a:srgbClr val="211D1E"/>
                </a:solidFill>
                <a:latin typeface="方正书宋"/>
              </a:rPr>
              <a:t>键不放进行回零，直到回零完成，同时按  （位置）键打开数控车床坐标显示，观察坐标位置，当坐标位置为零时，按      键指示灯亮，表示</a:t>
            </a:r>
            <a:r>
              <a:rPr lang="en-US" altLang="zh-CN" sz="2000" b="0" i="1" u="none" strike="noStrike" baseline="0" dirty="0">
                <a:solidFill>
                  <a:srgbClr val="211D1E"/>
                </a:solidFill>
                <a:latin typeface="Times New Roman" panose="02020603050405020304" pitchFamily="18" charset="0"/>
              </a:rPr>
              <a:t>Z </a:t>
            </a:r>
            <a:r>
              <a:rPr lang="zh-CN" altLang="en-US" sz="2000" b="0" i="0" u="none" strike="noStrike" baseline="0" dirty="0">
                <a:solidFill>
                  <a:srgbClr val="211D1E"/>
                </a:solidFill>
                <a:latin typeface="方正书宋"/>
              </a:rPr>
              <a:t>方向回零完成。。</a:t>
            </a:r>
            <a:endParaRPr lang="en-US" altLang="zh-CN" sz="2000" b="0" i="0" u="none" strike="noStrike" baseline="0" dirty="0">
              <a:solidFill>
                <a:srgbClr val="221E1F"/>
              </a:solidFill>
              <a:latin typeface="方正书宋"/>
            </a:endParaRPr>
          </a:p>
        </p:txBody>
      </p:sp>
      <p:pic>
        <p:nvPicPr>
          <p:cNvPr id="1026" name="Picture 2" descr="【资料】FANUC 0i-F PLUS全套资料 | 数控驿站">
            <a:extLst>
              <a:ext uri="{FF2B5EF4-FFF2-40B4-BE49-F238E27FC236}">
                <a16:creationId xmlns:a16="http://schemas.microsoft.com/office/drawing/2014/main" id="{87EE549D-10BC-5CD5-6E8E-9F4B6D6A54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7042" y="1873035"/>
            <a:ext cx="3845964" cy="4078194"/>
          </a:xfrm>
          <a:prstGeom prst="rect">
            <a:avLst/>
          </a:prstGeom>
          <a:noFill/>
          <a:extLst>
            <a:ext uri="{909E8E84-426E-40DD-AFC4-6F175D3DCCD1}">
              <a14:hiddenFill xmlns:a14="http://schemas.microsoft.com/office/drawing/2010/main">
                <a:solidFill>
                  <a:srgbClr val="FFFFFF"/>
                </a:solidFill>
              </a14:hiddenFill>
            </a:ext>
          </a:extLst>
        </p:spPr>
      </p:pic>
      <p:pic>
        <p:nvPicPr>
          <p:cNvPr id="4" name="图片 3">
            <a:extLst>
              <a:ext uri="{FF2B5EF4-FFF2-40B4-BE49-F238E27FC236}">
                <a16:creationId xmlns:a16="http://schemas.microsoft.com/office/drawing/2014/main" id="{95807D7B-8523-ECDE-68D5-5B7A517A3E7D}"/>
              </a:ext>
            </a:extLst>
          </p:cNvPr>
          <p:cNvPicPr>
            <a:picLocks noChangeAspect="1"/>
          </p:cNvPicPr>
          <p:nvPr/>
        </p:nvPicPr>
        <p:blipFill>
          <a:blip r:embed="rId4"/>
          <a:stretch>
            <a:fillRect/>
          </a:stretch>
        </p:blipFill>
        <p:spPr>
          <a:xfrm>
            <a:off x="1371600" y="2546712"/>
            <a:ext cx="304800" cy="266700"/>
          </a:xfrm>
          <a:prstGeom prst="rect">
            <a:avLst/>
          </a:prstGeom>
        </p:spPr>
      </p:pic>
      <p:pic>
        <p:nvPicPr>
          <p:cNvPr id="7" name="图片 6">
            <a:extLst>
              <a:ext uri="{FF2B5EF4-FFF2-40B4-BE49-F238E27FC236}">
                <a16:creationId xmlns:a16="http://schemas.microsoft.com/office/drawing/2014/main" id="{E29B844F-E9B9-7466-8336-9D6491167009}"/>
              </a:ext>
            </a:extLst>
          </p:cNvPr>
          <p:cNvPicPr>
            <a:picLocks noChangeAspect="1"/>
          </p:cNvPicPr>
          <p:nvPr/>
        </p:nvPicPr>
        <p:blipFill>
          <a:blip r:embed="rId5"/>
          <a:stretch>
            <a:fillRect/>
          </a:stretch>
        </p:blipFill>
        <p:spPr>
          <a:xfrm>
            <a:off x="1440181" y="3057606"/>
            <a:ext cx="342900" cy="304800"/>
          </a:xfrm>
          <a:prstGeom prst="rect">
            <a:avLst/>
          </a:prstGeom>
        </p:spPr>
      </p:pic>
      <p:pic>
        <p:nvPicPr>
          <p:cNvPr id="10" name="图片 9">
            <a:extLst>
              <a:ext uri="{FF2B5EF4-FFF2-40B4-BE49-F238E27FC236}">
                <a16:creationId xmlns:a16="http://schemas.microsoft.com/office/drawing/2014/main" id="{0796A9A8-C8A2-01AB-4BC3-FB0C4F122415}"/>
              </a:ext>
            </a:extLst>
          </p:cNvPr>
          <p:cNvPicPr>
            <a:picLocks noChangeAspect="1"/>
          </p:cNvPicPr>
          <p:nvPr/>
        </p:nvPicPr>
        <p:blipFill>
          <a:blip r:embed="rId6"/>
          <a:stretch>
            <a:fillRect/>
          </a:stretch>
        </p:blipFill>
        <p:spPr>
          <a:xfrm>
            <a:off x="6567880" y="3081791"/>
            <a:ext cx="266700" cy="238125"/>
          </a:xfrm>
          <a:prstGeom prst="rect">
            <a:avLst/>
          </a:prstGeom>
        </p:spPr>
      </p:pic>
      <p:pic>
        <p:nvPicPr>
          <p:cNvPr id="12" name="图片 11">
            <a:extLst>
              <a:ext uri="{FF2B5EF4-FFF2-40B4-BE49-F238E27FC236}">
                <a16:creationId xmlns:a16="http://schemas.microsoft.com/office/drawing/2014/main" id="{2B08BFEB-069A-3D2E-C709-FBE8A9C2ABA6}"/>
              </a:ext>
            </a:extLst>
          </p:cNvPr>
          <p:cNvPicPr>
            <a:picLocks noChangeAspect="1"/>
          </p:cNvPicPr>
          <p:nvPr/>
        </p:nvPicPr>
        <p:blipFill>
          <a:blip r:embed="rId5"/>
          <a:stretch>
            <a:fillRect/>
          </a:stretch>
        </p:blipFill>
        <p:spPr>
          <a:xfrm>
            <a:off x="2912757" y="3833184"/>
            <a:ext cx="342900" cy="304800"/>
          </a:xfrm>
          <a:prstGeom prst="rect">
            <a:avLst/>
          </a:prstGeom>
        </p:spPr>
      </p:pic>
      <p:pic>
        <p:nvPicPr>
          <p:cNvPr id="14" name="图片 13">
            <a:extLst>
              <a:ext uri="{FF2B5EF4-FFF2-40B4-BE49-F238E27FC236}">
                <a16:creationId xmlns:a16="http://schemas.microsoft.com/office/drawing/2014/main" id="{BBB3745A-24F2-71E3-1F78-EE8D5E988ED5}"/>
              </a:ext>
            </a:extLst>
          </p:cNvPr>
          <p:cNvPicPr>
            <a:picLocks noChangeAspect="1"/>
          </p:cNvPicPr>
          <p:nvPr/>
        </p:nvPicPr>
        <p:blipFill>
          <a:blip r:embed="rId7"/>
          <a:stretch>
            <a:fillRect/>
          </a:stretch>
        </p:blipFill>
        <p:spPr>
          <a:xfrm>
            <a:off x="1370509" y="4360037"/>
            <a:ext cx="304800" cy="304800"/>
          </a:xfrm>
          <a:prstGeom prst="rect">
            <a:avLst/>
          </a:prstGeom>
        </p:spPr>
      </p:pic>
      <p:pic>
        <p:nvPicPr>
          <p:cNvPr id="15" name="图片 14">
            <a:extLst>
              <a:ext uri="{FF2B5EF4-FFF2-40B4-BE49-F238E27FC236}">
                <a16:creationId xmlns:a16="http://schemas.microsoft.com/office/drawing/2014/main" id="{E0FCF291-02E6-46AB-0AD3-4945F6EE1B94}"/>
              </a:ext>
            </a:extLst>
          </p:cNvPr>
          <p:cNvPicPr>
            <a:picLocks noChangeAspect="1"/>
          </p:cNvPicPr>
          <p:nvPr/>
        </p:nvPicPr>
        <p:blipFill>
          <a:blip r:embed="rId6"/>
          <a:stretch>
            <a:fillRect/>
          </a:stretch>
        </p:blipFill>
        <p:spPr>
          <a:xfrm>
            <a:off x="6322391" y="4392775"/>
            <a:ext cx="266700" cy="238125"/>
          </a:xfrm>
          <a:prstGeom prst="rect">
            <a:avLst/>
          </a:prstGeom>
        </p:spPr>
      </p:pic>
      <p:pic>
        <p:nvPicPr>
          <p:cNvPr id="18" name="图片 17">
            <a:extLst>
              <a:ext uri="{FF2B5EF4-FFF2-40B4-BE49-F238E27FC236}">
                <a16:creationId xmlns:a16="http://schemas.microsoft.com/office/drawing/2014/main" id="{75CC3C25-88E6-0125-967E-D05CF5927127}"/>
              </a:ext>
            </a:extLst>
          </p:cNvPr>
          <p:cNvPicPr>
            <a:picLocks noChangeAspect="1"/>
          </p:cNvPicPr>
          <p:nvPr/>
        </p:nvPicPr>
        <p:blipFill>
          <a:blip r:embed="rId7"/>
          <a:stretch>
            <a:fillRect/>
          </a:stretch>
        </p:blipFill>
        <p:spPr>
          <a:xfrm>
            <a:off x="2389945" y="5163358"/>
            <a:ext cx="304800" cy="304800"/>
          </a:xfrm>
          <a:prstGeom prst="rect">
            <a:avLst/>
          </a:prstGeom>
        </p:spPr>
      </p:pic>
      <p:pic>
        <p:nvPicPr>
          <p:cNvPr id="19" name="图片 18">
            <a:extLst>
              <a:ext uri="{FF2B5EF4-FFF2-40B4-BE49-F238E27FC236}">
                <a16:creationId xmlns:a16="http://schemas.microsoft.com/office/drawing/2014/main" id="{651F974C-A207-B38C-912A-2C0DCE1C8EBC}"/>
              </a:ext>
            </a:extLst>
          </p:cNvPr>
          <p:cNvPicPr>
            <a:picLocks noChangeAspect="1"/>
          </p:cNvPicPr>
          <p:nvPr/>
        </p:nvPicPr>
        <p:blipFill>
          <a:blip r:embed="rId7"/>
          <a:stretch>
            <a:fillRect/>
          </a:stretch>
        </p:blipFill>
        <p:spPr>
          <a:xfrm>
            <a:off x="1522909" y="4512437"/>
            <a:ext cx="304800" cy="304800"/>
          </a:xfrm>
          <a:prstGeom prst="rect">
            <a:avLst/>
          </a:prstGeom>
        </p:spPr>
      </p:pic>
    </p:spTree>
    <p:extLst>
      <p:ext uri="{BB962C8B-B14F-4D97-AF65-F5344CB8AC3E}">
        <p14:creationId xmlns:p14="http://schemas.microsoft.com/office/powerpoint/2010/main" val="159688305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标题 1">
            <a:extLst>
              <a:ext uri="{FF2B5EF4-FFF2-40B4-BE49-F238E27FC236}">
                <a16:creationId xmlns:a16="http://schemas.microsoft.com/office/drawing/2014/main" id="{46C9E5BF-4169-4345-C62F-06BAA47FCBD9}"/>
              </a:ext>
            </a:extLst>
          </p:cNvPr>
          <p:cNvSpPr txBox="1"/>
          <p:nvPr/>
        </p:nvSpPr>
        <p:spPr>
          <a:xfrm>
            <a:off x="3255657" y="266790"/>
            <a:ext cx="5904206" cy="533572"/>
          </a:xfrm>
          <a:prstGeom prst="rect">
            <a:avLst/>
          </a:prstGeom>
        </p:spPr>
        <p:txBody>
          <a:bodyPr vert="horz" lIns="91440" tIns="45720" rIns="91440" bIns="45720" rtlCol="0" anchor="b">
            <a:normAutofit fontScale="92500"/>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2.4 FANUC 0i</a:t>
            </a:r>
            <a:r>
              <a:rPr lang="zh-CN" altLang="en-US" sz="2800" dirty="0">
                <a:latin typeface="+mj-ea"/>
                <a:cs typeface="+mn-ea"/>
                <a:sym typeface="+mn-lt"/>
              </a:rPr>
              <a:t>数控车床基本操作</a:t>
            </a:r>
          </a:p>
        </p:txBody>
      </p:sp>
      <p:sp>
        <p:nvSpPr>
          <p:cNvPr id="5" name="标题 3">
            <a:extLst>
              <a:ext uri="{FF2B5EF4-FFF2-40B4-BE49-F238E27FC236}">
                <a16:creationId xmlns:a16="http://schemas.microsoft.com/office/drawing/2014/main" id="{78ADB6BC-6EA8-A318-A21C-6074A10A8009}"/>
              </a:ext>
            </a:extLst>
          </p:cNvPr>
          <p:cNvSpPr txBox="1">
            <a:spLocks/>
          </p:cNvSpPr>
          <p:nvPr/>
        </p:nvSpPr>
        <p:spPr>
          <a:xfrm>
            <a:off x="3927036" y="1136433"/>
            <a:ext cx="4337927"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创建、编辑和校验程序</a:t>
            </a:r>
          </a:p>
        </p:txBody>
      </p:sp>
      <p:sp>
        <p:nvSpPr>
          <p:cNvPr id="3" name="文本占位符 5">
            <a:extLst>
              <a:ext uri="{FF2B5EF4-FFF2-40B4-BE49-F238E27FC236}">
                <a16:creationId xmlns:a16="http://schemas.microsoft.com/office/drawing/2014/main" id="{9277BA0A-4276-C7E3-F2B1-F7E74915703F}"/>
              </a:ext>
            </a:extLst>
          </p:cNvPr>
          <p:cNvSpPr txBox="1"/>
          <p:nvPr/>
        </p:nvSpPr>
        <p:spPr>
          <a:xfrm>
            <a:off x="541056" y="1706042"/>
            <a:ext cx="10982159" cy="459388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rgbClr val="00B0F0"/>
              </a:buClr>
              <a:buSzPct val="95000"/>
              <a:buFont typeface="Wingdings" panose="05000000000000000000" pitchFamily="2" charset="2"/>
              <a:buChar char="n"/>
            </a:pPr>
            <a:r>
              <a:rPr lang="zh-CN" altLang="en-US" sz="1800" b="1" i="0" u="none" strike="noStrike" baseline="0" dirty="0">
                <a:solidFill>
                  <a:srgbClr val="00B0F0"/>
                </a:solidFill>
                <a:latin typeface="方正书宋"/>
              </a:rPr>
              <a:t>创建程序</a:t>
            </a:r>
            <a:endParaRPr lang="en-US" altLang="zh-CN" sz="1800" b="1" i="0" u="none" strike="noStrike" baseline="0" dirty="0">
              <a:solidFill>
                <a:srgbClr val="00B0F0"/>
              </a:solidFill>
              <a:latin typeface="方正书宋"/>
            </a:endParaRPr>
          </a:p>
          <a:p>
            <a:pPr marL="0" indent="0" algn="just">
              <a:lnSpc>
                <a:spcPct val="130000"/>
              </a:lnSpc>
              <a:spcBef>
                <a:spcPts val="0"/>
              </a:spcBef>
              <a:buClr>
                <a:schemeClr val="accent1"/>
              </a:buClr>
              <a:buSzPct val="95000"/>
              <a:buNone/>
            </a:pPr>
            <a:r>
              <a:rPr lang="zh-CN" altLang="en-US" dirty="0">
                <a:solidFill>
                  <a:srgbClr val="221E1F"/>
                </a:solidFill>
                <a:latin typeface="方正书宋"/>
              </a:rPr>
              <a:t>（</a:t>
            </a:r>
            <a:r>
              <a:rPr lang="en-US" altLang="zh-CN" dirty="0">
                <a:solidFill>
                  <a:srgbClr val="221E1F"/>
                </a:solidFill>
                <a:latin typeface="方正书宋"/>
              </a:rPr>
              <a:t>1</a:t>
            </a:r>
            <a:r>
              <a:rPr lang="zh-CN" altLang="en-US" dirty="0">
                <a:solidFill>
                  <a:srgbClr val="221E1F"/>
                </a:solidFill>
                <a:latin typeface="方正书宋"/>
              </a:rPr>
              <a:t>）按     （编辑）键，进入编辑运行方式；</a:t>
            </a:r>
            <a:endParaRPr lang="en-US" altLang="zh-CN" dirty="0">
              <a:solidFill>
                <a:srgbClr val="221E1F"/>
              </a:solidFill>
              <a:latin typeface="方正书宋"/>
            </a:endParaRPr>
          </a:p>
          <a:p>
            <a:pPr marL="0" indent="0" algn="just">
              <a:lnSpc>
                <a:spcPct val="130000"/>
              </a:lnSpc>
              <a:spcBef>
                <a:spcPts val="0"/>
              </a:spcBef>
              <a:buClr>
                <a:schemeClr val="accent1"/>
              </a:buClr>
              <a:buSzPct val="95000"/>
              <a:buNone/>
            </a:pP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2</a:t>
            </a:r>
            <a:r>
              <a:rPr lang="zh-CN" altLang="en-US" sz="1800" b="0" i="0" u="none" strike="noStrike" baseline="0" dirty="0">
                <a:solidFill>
                  <a:srgbClr val="221E1F"/>
                </a:solidFill>
                <a:latin typeface="方正书宋"/>
              </a:rPr>
              <a:t>）按</a:t>
            </a:r>
            <a:r>
              <a:rPr lang="zh-CN" altLang="en-US" sz="1800" b="0" i="0" u="none" strike="noStrike" baseline="0" dirty="0">
                <a:solidFill>
                  <a:srgbClr val="211D1E"/>
                </a:solidFill>
                <a:latin typeface="方正书宋"/>
              </a:rPr>
              <a:t>车床面板上的    （</a:t>
            </a:r>
            <a:r>
              <a:rPr lang="en-US" altLang="zh-CN" sz="1800" b="0" i="0" u="none" strike="noStrike" baseline="0" dirty="0">
                <a:solidFill>
                  <a:srgbClr val="211D1E"/>
                </a:solidFill>
                <a:latin typeface="方正书宋"/>
              </a:rPr>
              <a:t>PROG</a:t>
            </a:r>
            <a:r>
              <a:rPr lang="zh-CN" altLang="en-US" sz="1800" b="0" i="0" u="none" strike="noStrike" baseline="0" dirty="0">
                <a:solidFill>
                  <a:srgbClr val="211D1E"/>
                </a:solidFill>
                <a:latin typeface="方正书宋"/>
              </a:rPr>
              <a:t>）键，数控屏幕上显示程式画面；</a:t>
            </a:r>
            <a:endParaRPr lang="en-US" altLang="zh-CN" sz="1800" b="0" i="0" u="none" strike="noStrike" baseline="0" dirty="0">
              <a:solidFill>
                <a:srgbClr val="211D1E"/>
              </a:solidFill>
              <a:latin typeface="方正书宋"/>
            </a:endParaRPr>
          </a:p>
          <a:p>
            <a:pPr marL="0" indent="0" algn="just">
              <a:buNone/>
            </a:pPr>
            <a:r>
              <a:rPr lang="zh-CN" altLang="en-US" dirty="0">
                <a:solidFill>
                  <a:srgbClr val="211D1E"/>
                </a:solidFill>
                <a:latin typeface="方正书宋"/>
              </a:rPr>
              <a:t>（</a:t>
            </a:r>
            <a:r>
              <a:rPr lang="en-US" altLang="zh-CN" dirty="0">
                <a:solidFill>
                  <a:srgbClr val="211D1E"/>
                </a:solidFill>
                <a:latin typeface="方正书宋"/>
              </a:rPr>
              <a:t>3</a:t>
            </a:r>
            <a:r>
              <a:rPr lang="zh-CN" altLang="en-US" dirty="0">
                <a:solidFill>
                  <a:srgbClr val="211D1E"/>
                </a:solidFill>
                <a:latin typeface="方正书宋"/>
              </a:rPr>
              <a:t>）</a:t>
            </a:r>
            <a:r>
              <a:rPr lang="zh-CN" altLang="en-US" sz="1800" b="0" i="0" u="none" strike="noStrike" baseline="0" dirty="0">
                <a:solidFill>
                  <a:srgbClr val="211D1E"/>
                </a:solidFill>
                <a:latin typeface="方正书宋"/>
              </a:rPr>
              <a:t>使用字母</a:t>
            </a:r>
            <a:r>
              <a:rPr lang="en-US" altLang="zh-CN" sz="1800" b="0" i="0" u="none" strike="noStrike" baseline="0" dirty="0">
                <a:solidFill>
                  <a:srgbClr val="211D1E"/>
                </a:solidFill>
                <a:latin typeface="方正书宋"/>
              </a:rPr>
              <a:t>O</a:t>
            </a:r>
            <a:r>
              <a:rPr lang="zh-CN" altLang="en-US" sz="1800" b="0" i="0" u="none" strike="noStrike" baseline="0" dirty="0">
                <a:solidFill>
                  <a:srgbClr val="211D1E"/>
                </a:solidFill>
                <a:latin typeface="方正书宋"/>
              </a:rPr>
              <a:t>和数字键，输入程序号；</a:t>
            </a:r>
            <a:endParaRPr lang="en-US" altLang="zh-CN" sz="1800" b="0" i="0" u="none" strike="noStrike" baseline="0" dirty="0">
              <a:solidFill>
                <a:srgbClr val="211D1E"/>
              </a:solidFill>
              <a:latin typeface="方正书宋"/>
            </a:endParaRPr>
          </a:p>
          <a:p>
            <a:pPr marL="0" indent="0" algn="just">
              <a:buNone/>
            </a:pPr>
            <a:r>
              <a:rPr lang="zh-CN" altLang="en-US" sz="1800" b="0" i="0" u="none" strike="noStrike" baseline="0" dirty="0">
                <a:solidFill>
                  <a:srgbClr val="211D1E"/>
                </a:solidFill>
                <a:latin typeface="方正书宋"/>
              </a:rPr>
              <a:t>（</a:t>
            </a:r>
            <a:r>
              <a:rPr lang="en-US" altLang="zh-CN" sz="1800" b="0" i="0" u="none" strike="noStrike" baseline="0" dirty="0">
                <a:solidFill>
                  <a:srgbClr val="211D1E"/>
                </a:solidFill>
                <a:latin typeface="方正书宋"/>
              </a:rPr>
              <a:t>4</a:t>
            </a:r>
            <a:r>
              <a:rPr lang="zh-CN" altLang="en-US" sz="1800" b="0" i="0" u="none" strike="noStrike" baseline="0" dirty="0">
                <a:solidFill>
                  <a:srgbClr val="211D1E"/>
                </a:solidFill>
                <a:latin typeface="方正书宋"/>
              </a:rPr>
              <a:t>）按    （插入）键；</a:t>
            </a:r>
            <a:endParaRPr lang="en-US" altLang="zh-CN" sz="1800" b="0" i="0" u="none" strike="noStrike" baseline="0" dirty="0">
              <a:solidFill>
                <a:srgbClr val="211D1E"/>
              </a:solidFill>
              <a:latin typeface="方正书宋"/>
            </a:endParaRPr>
          </a:p>
          <a:p>
            <a:pPr marL="0" indent="0" algn="just">
              <a:buNone/>
            </a:pPr>
            <a:r>
              <a:rPr lang="zh-CN" altLang="en-US" sz="1800" b="0" i="0" u="none" strike="noStrike" baseline="0" dirty="0">
                <a:solidFill>
                  <a:srgbClr val="211D1E"/>
                </a:solidFill>
                <a:latin typeface="方正书宋"/>
              </a:rPr>
              <a:t>（</a:t>
            </a:r>
            <a:r>
              <a:rPr lang="en-US" altLang="zh-CN" sz="1800" b="0" i="0" u="none" strike="noStrike" baseline="0" dirty="0">
                <a:solidFill>
                  <a:srgbClr val="211D1E"/>
                </a:solidFill>
                <a:latin typeface="方正书宋"/>
              </a:rPr>
              <a:t>5</a:t>
            </a:r>
            <a:r>
              <a:rPr lang="zh-CN" altLang="en-US" sz="1800" b="0" i="0" u="none" strike="noStrike" baseline="0" dirty="0">
                <a:solidFill>
                  <a:srgbClr val="211D1E"/>
                </a:solidFill>
                <a:latin typeface="方正书宋"/>
              </a:rPr>
              <a:t>）这时程序屏幕上显示新建立的程序名和结束符</a:t>
            </a:r>
            <a:r>
              <a:rPr lang="en-US" altLang="zh-CN" sz="1800" b="0" i="0" u="none" strike="noStrike" baseline="0" dirty="0">
                <a:solidFill>
                  <a:srgbClr val="211D1E"/>
                </a:solidFill>
                <a:latin typeface="方正书宋"/>
              </a:rPr>
              <a:t>%</a:t>
            </a:r>
            <a:r>
              <a:rPr lang="zh-CN" altLang="en-US" sz="1800" b="0" i="0" u="none" strike="noStrike" baseline="0" dirty="0">
                <a:solidFill>
                  <a:srgbClr val="211D1E"/>
                </a:solidFill>
                <a:latin typeface="方正书宋"/>
              </a:rPr>
              <a:t>，接下来可以输入程序内容；</a:t>
            </a:r>
            <a:endParaRPr lang="en-US" altLang="zh-CN" sz="1800" b="0" i="0" u="none" strike="noStrike" baseline="0" dirty="0">
              <a:solidFill>
                <a:srgbClr val="211D1E"/>
              </a:solidFill>
              <a:latin typeface="方正书宋"/>
            </a:endParaRPr>
          </a:p>
          <a:p>
            <a:pPr marL="0" indent="0" algn="just">
              <a:buNone/>
            </a:pPr>
            <a:r>
              <a:rPr lang="zh-CN" altLang="en-US" sz="1800" b="0" i="0" u="none" strike="noStrike" baseline="0" dirty="0">
                <a:solidFill>
                  <a:srgbClr val="211D1E"/>
                </a:solidFill>
                <a:latin typeface="方正书宋"/>
              </a:rPr>
              <a:t>（</a:t>
            </a:r>
            <a:r>
              <a:rPr lang="en-US" altLang="zh-CN" sz="1800" b="0" i="0" u="none" strike="noStrike" baseline="0" dirty="0">
                <a:solidFill>
                  <a:srgbClr val="211D1E"/>
                </a:solidFill>
                <a:latin typeface="方正书宋"/>
              </a:rPr>
              <a:t>6</a:t>
            </a:r>
            <a:r>
              <a:rPr lang="zh-CN" altLang="en-US" sz="1800" b="0" i="0" u="none" strike="noStrike" baseline="0" dirty="0">
                <a:solidFill>
                  <a:srgbClr val="211D1E"/>
                </a:solidFill>
                <a:latin typeface="方正书宋"/>
              </a:rPr>
              <a:t>）新建的程序会自动保存到程序列表里</a:t>
            </a:r>
            <a:endParaRPr lang="en-US" altLang="zh-CN" sz="1800" b="0" i="0" u="none" strike="noStrike" baseline="0" dirty="0">
              <a:solidFill>
                <a:srgbClr val="211D1E"/>
              </a:solidFill>
              <a:latin typeface="方正书宋"/>
            </a:endParaRPr>
          </a:p>
          <a:p>
            <a:pPr algn="just">
              <a:spcBef>
                <a:spcPts val="2000"/>
              </a:spcBef>
              <a:buFont typeface="Wingdings" panose="05000000000000000000" pitchFamily="2" charset="2"/>
              <a:buChar char="n"/>
            </a:pPr>
            <a:r>
              <a:rPr lang="zh-CN" altLang="en-US" b="1" dirty="0">
                <a:solidFill>
                  <a:srgbClr val="00B0F0"/>
                </a:solidFill>
                <a:latin typeface="方正书宋"/>
              </a:rPr>
              <a:t>返回程序头</a:t>
            </a:r>
            <a:endParaRPr lang="en-US" altLang="zh-CN" b="1" dirty="0">
              <a:solidFill>
                <a:srgbClr val="00B0F0"/>
              </a:solidFill>
              <a:latin typeface="方正书宋"/>
            </a:endParaRPr>
          </a:p>
          <a:p>
            <a:pPr marL="0" indent="0" algn="just">
              <a:lnSpc>
                <a:spcPct val="130000"/>
              </a:lnSpc>
              <a:spcBef>
                <a:spcPts val="0"/>
              </a:spcBef>
              <a:buNone/>
            </a:pPr>
            <a:r>
              <a:rPr lang="zh-CN" altLang="en-US" sz="1800" b="0" i="0" u="none" strike="noStrike" baseline="0" dirty="0">
                <a:solidFill>
                  <a:srgbClr val="211D1E"/>
                </a:solidFill>
                <a:latin typeface="方正书宋"/>
              </a:rPr>
              <a:t>当光标处于程序中间，而需要将其快速返回到程序头，可适用下列两种方法。</a:t>
            </a:r>
          </a:p>
          <a:p>
            <a:pPr marL="0" indent="0" algn="just">
              <a:lnSpc>
                <a:spcPct val="130000"/>
              </a:lnSpc>
              <a:spcBef>
                <a:spcPts val="0"/>
              </a:spcBef>
              <a:buNone/>
            </a:pPr>
            <a:r>
              <a:rPr lang="zh-CN" altLang="en-US" sz="1800" b="0" i="0" u="none" strike="noStrike" baseline="0" dirty="0">
                <a:solidFill>
                  <a:srgbClr val="211D1E"/>
                </a:solidFill>
                <a:latin typeface="方正书宋"/>
              </a:rPr>
              <a:t>（</a:t>
            </a:r>
            <a:r>
              <a:rPr lang="en-US" altLang="zh-CN" sz="1800" b="0" i="0" u="none" strike="noStrike" baseline="0" dirty="0">
                <a:solidFill>
                  <a:srgbClr val="211D1E"/>
                </a:solidFill>
                <a:latin typeface="方正书宋"/>
              </a:rPr>
              <a:t>1</a:t>
            </a:r>
            <a:r>
              <a:rPr lang="zh-CN" altLang="en-US" sz="1800" b="0" i="0" u="none" strike="noStrike" baseline="0" dirty="0">
                <a:solidFill>
                  <a:srgbClr val="211D1E"/>
                </a:solidFill>
                <a:latin typeface="方正书宋"/>
              </a:rPr>
              <a:t>）按下     （复位）键，光标即可返回到程序头。</a:t>
            </a:r>
          </a:p>
          <a:p>
            <a:pPr marL="0" indent="0" algn="just">
              <a:lnSpc>
                <a:spcPct val="130000"/>
              </a:lnSpc>
              <a:spcBef>
                <a:spcPts val="0"/>
              </a:spcBef>
              <a:buNone/>
            </a:pPr>
            <a:r>
              <a:rPr lang="zh-CN" altLang="en-US" sz="1800" b="0" i="0" u="none" strike="noStrike" baseline="0" dirty="0">
                <a:solidFill>
                  <a:srgbClr val="211D1E"/>
                </a:solidFill>
                <a:latin typeface="方正书宋"/>
              </a:rPr>
              <a:t>（</a:t>
            </a:r>
            <a:r>
              <a:rPr lang="en-US" altLang="zh-CN" sz="1800" b="0" i="0" u="none" strike="noStrike" baseline="0" dirty="0">
                <a:solidFill>
                  <a:srgbClr val="211D1E"/>
                </a:solidFill>
                <a:latin typeface="方正书宋"/>
              </a:rPr>
              <a:t>2</a:t>
            </a:r>
            <a:r>
              <a:rPr lang="zh-CN" altLang="en-US" sz="1800" b="0" i="0" u="none" strike="noStrike" baseline="0" dirty="0">
                <a:solidFill>
                  <a:srgbClr val="211D1E"/>
                </a:solidFill>
                <a:latin typeface="方正书宋"/>
              </a:rPr>
              <a:t>）连续按软键最右侧带向右箭头的菜单继续键，直到软键中出现</a:t>
            </a:r>
            <a:r>
              <a:rPr lang="en-US" altLang="zh-CN" sz="1800" b="0" i="0" u="none" strike="noStrike" baseline="0" dirty="0">
                <a:solidFill>
                  <a:srgbClr val="211D1E"/>
                </a:solidFill>
                <a:latin typeface="方正书宋"/>
              </a:rPr>
              <a:t>REWIND</a:t>
            </a:r>
            <a:r>
              <a:rPr lang="zh-CN" altLang="en-US" sz="1800" b="0" i="0" u="none" strike="noStrike" baseline="0" dirty="0">
                <a:solidFill>
                  <a:srgbClr val="211D1E"/>
                </a:solidFill>
                <a:latin typeface="方正书宋"/>
              </a:rPr>
              <a:t>键。按下该键，光标即可返回到程序头。</a:t>
            </a:r>
            <a:endParaRPr lang="en-US" altLang="zh-CN" sz="1800" b="1" i="0" u="none" strike="noStrike" baseline="0" dirty="0">
              <a:solidFill>
                <a:srgbClr val="00B0F0"/>
              </a:solidFill>
              <a:latin typeface="方正书宋"/>
            </a:endParaRPr>
          </a:p>
        </p:txBody>
      </p:sp>
      <p:pic>
        <p:nvPicPr>
          <p:cNvPr id="9" name="图片 8">
            <a:extLst>
              <a:ext uri="{FF2B5EF4-FFF2-40B4-BE49-F238E27FC236}">
                <a16:creationId xmlns:a16="http://schemas.microsoft.com/office/drawing/2014/main" id="{B160B8A6-1018-EE74-3A74-BC773429B94C}"/>
              </a:ext>
            </a:extLst>
          </p:cNvPr>
          <p:cNvPicPr>
            <a:picLocks noChangeAspect="1"/>
          </p:cNvPicPr>
          <p:nvPr/>
        </p:nvPicPr>
        <p:blipFill>
          <a:blip r:embed="rId3"/>
          <a:stretch>
            <a:fillRect/>
          </a:stretch>
        </p:blipFill>
        <p:spPr>
          <a:xfrm>
            <a:off x="1495153" y="2196056"/>
            <a:ext cx="266700" cy="219075"/>
          </a:xfrm>
          <a:prstGeom prst="rect">
            <a:avLst/>
          </a:prstGeom>
        </p:spPr>
      </p:pic>
      <p:pic>
        <p:nvPicPr>
          <p:cNvPr id="13" name="图片 12">
            <a:extLst>
              <a:ext uri="{FF2B5EF4-FFF2-40B4-BE49-F238E27FC236}">
                <a16:creationId xmlns:a16="http://schemas.microsoft.com/office/drawing/2014/main" id="{2DC5ADC2-2E9B-3698-1E39-6828221F787F}"/>
              </a:ext>
            </a:extLst>
          </p:cNvPr>
          <p:cNvPicPr>
            <a:picLocks noChangeAspect="1"/>
          </p:cNvPicPr>
          <p:nvPr/>
        </p:nvPicPr>
        <p:blipFill>
          <a:blip r:embed="rId4"/>
          <a:stretch>
            <a:fillRect/>
          </a:stretch>
        </p:blipFill>
        <p:spPr>
          <a:xfrm>
            <a:off x="2879815" y="2517457"/>
            <a:ext cx="266700" cy="238125"/>
          </a:xfrm>
          <a:prstGeom prst="rect">
            <a:avLst/>
          </a:prstGeom>
        </p:spPr>
      </p:pic>
      <p:pic>
        <p:nvPicPr>
          <p:cNvPr id="17" name="图片 16">
            <a:extLst>
              <a:ext uri="{FF2B5EF4-FFF2-40B4-BE49-F238E27FC236}">
                <a16:creationId xmlns:a16="http://schemas.microsoft.com/office/drawing/2014/main" id="{8B1A073E-5656-9058-DA90-D519EF8178BA}"/>
              </a:ext>
            </a:extLst>
          </p:cNvPr>
          <p:cNvPicPr>
            <a:picLocks noChangeAspect="1"/>
          </p:cNvPicPr>
          <p:nvPr/>
        </p:nvPicPr>
        <p:blipFill>
          <a:blip r:embed="rId5"/>
          <a:stretch>
            <a:fillRect/>
          </a:stretch>
        </p:blipFill>
        <p:spPr>
          <a:xfrm>
            <a:off x="1495153" y="3320811"/>
            <a:ext cx="266700" cy="228600"/>
          </a:xfrm>
          <a:prstGeom prst="rect">
            <a:avLst/>
          </a:prstGeom>
        </p:spPr>
      </p:pic>
      <p:pic>
        <p:nvPicPr>
          <p:cNvPr id="21" name="图片 20">
            <a:extLst>
              <a:ext uri="{FF2B5EF4-FFF2-40B4-BE49-F238E27FC236}">
                <a16:creationId xmlns:a16="http://schemas.microsoft.com/office/drawing/2014/main" id="{7E0B4C5A-5ACC-0074-241C-2B52D7322811}"/>
              </a:ext>
            </a:extLst>
          </p:cNvPr>
          <p:cNvPicPr>
            <a:picLocks noChangeAspect="1"/>
          </p:cNvPicPr>
          <p:nvPr/>
        </p:nvPicPr>
        <p:blipFill>
          <a:blip r:embed="rId6"/>
          <a:stretch>
            <a:fillRect/>
          </a:stretch>
        </p:blipFill>
        <p:spPr>
          <a:xfrm>
            <a:off x="1761853" y="5280021"/>
            <a:ext cx="304800" cy="247650"/>
          </a:xfrm>
          <a:prstGeom prst="rect">
            <a:avLst/>
          </a:prstGeom>
        </p:spPr>
      </p:pic>
    </p:spTree>
    <p:extLst>
      <p:ext uri="{BB962C8B-B14F-4D97-AF65-F5344CB8AC3E}">
        <p14:creationId xmlns:p14="http://schemas.microsoft.com/office/powerpoint/2010/main" val="295583997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标题 1">
            <a:extLst>
              <a:ext uri="{FF2B5EF4-FFF2-40B4-BE49-F238E27FC236}">
                <a16:creationId xmlns:a16="http://schemas.microsoft.com/office/drawing/2014/main" id="{46C9E5BF-4169-4345-C62F-06BAA47FCBD9}"/>
              </a:ext>
            </a:extLst>
          </p:cNvPr>
          <p:cNvSpPr txBox="1"/>
          <p:nvPr/>
        </p:nvSpPr>
        <p:spPr>
          <a:xfrm>
            <a:off x="3255657" y="266790"/>
            <a:ext cx="5904206" cy="533572"/>
          </a:xfrm>
          <a:prstGeom prst="rect">
            <a:avLst/>
          </a:prstGeom>
        </p:spPr>
        <p:txBody>
          <a:bodyPr vert="horz" lIns="91440" tIns="45720" rIns="91440" bIns="45720" rtlCol="0" anchor="b">
            <a:normAutofit fontScale="92500"/>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2.4 FANUC 0i</a:t>
            </a:r>
            <a:r>
              <a:rPr lang="zh-CN" altLang="en-US" sz="2800" dirty="0">
                <a:latin typeface="+mj-ea"/>
                <a:cs typeface="+mn-ea"/>
                <a:sym typeface="+mn-lt"/>
              </a:rPr>
              <a:t>数控车床基本操作</a:t>
            </a:r>
          </a:p>
        </p:txBody>
      </p:sp>
      <p:sp>
        <p:nvSpPr>
          <p:cNvPr id="5" name="标题 3">
            <a:extLst>
              <a:ext uri="{FF2B5EF4-FFF2-40B4-BE49-F238E27FC236}">
                <a16:creationId xmlns:a16="http://schemas.microsoft.com/office/drawing/2014/main" id="{78ADB6BC-6EA8-A318-A21C-6074A10A8009}"/>
              </a:ext>
            </a:extLst>
          </p:cNvPr>
          <p:cNvSpPr txBox="1">
            <a:spLocks/>
          </p:cNvSpPr>
          <p:nvPr/>
        </p:nvSpPr>
        <p:spPr>
          <a:xfrm>
            <a:off x="3927036" y="1136433"/>
            <a:ext cx="4337927"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创建、编辑和校验程序</a:t>
            </a:r>
          </a:p>
        </p:txBody>
      </p:sp>
      <p:sp>
        <p:nvSpPr>
          <p:cNvPr id="3" name="文本占位符 5">
            <a:extLst>
              <a:ext uri="{FF2B5EF4-FFF2-40B4-BE49-F238E27FC236}">
                <a16:creationId xmlns:a16="http://schemas.microsoft.com/office/drawing/2014/main" id="{9277BA0A-4276-C7E3-F2B1-F7E74915703F}"/>
              </a:ext>
            </a:extLst>
          </p:cNvPr>
          <p:cNvSpPr txBox="1"/>
          <p:nvPr/>
        </p:nvSpPr>
        <p:spPr>
          <a:xfrm>
            <a:off x="541056" y="1706042"/>
            <a:ext cx="10982159" cy="429348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rgbClr val="00B0F0"/>
              </a:buClr>
              <a:buSzPct val="95000"/>
              <a:buFont typeface="Wingdings" panose="05000000000000000000" pitchFamily="2" charset="2"/>
              <a:buChar char="n"/>
            </a:pPr>
            <a:r>
              <a:rPr lang="zh-CN" altLang="en-US" b="1" dirty="0">
                <a:solidFill>
                  <a:srgbClr val="00B0F0"/>
                </a:solidFill>
                <a:latin typeface="方正书宋"/>
              </a:rPr>
              <a:t>写入字符</a:t>
            </a:r>
            <a:endParaRPr lang="en-US" altLang="zh-CN" sz="1800" b="1" i="0" u="none" strike="noStrike" baseline="0" dirty="0">
              <a:solidFill>
                <a:srgbClr val="00B0F0"/>
              </a:solidFill>
              <a:latin typeface="方正书宋"/>
            </a:endParaRPr>
          </a:p>
          <a:p>
            <a:pPr marL="0" indent="0" algn="just">
              <a:lnSpc>
                <a:spcPct val="130000"/>
              </a:lnSpc>
              <a:spcBef>
                <a:spcPts val="0"/>
              </a:spcBef>
              <a:buClr>
                <a:schemeClr val="accent1"/>
              </a:buClr>
              <a:buSzPct val="95000"/>
              <a:buNone/>
            </a:pPr>
            <a:r>
              <a:rPr lang="zh-CN" altLang="en-US" sz="1800" b="0" i="0" u="none" strike="noStrike" baseline="0" dirty="0">
                <a:solidFill>
                  <a:srgbClr val="211D1E"/>
                </a:solidFill>
                <a:latin typeface="方正书宋"/>
              </a:rPr>
              <a:t>（</a:t>
            </a:r>
            <a:r>
              <a:rPr lang="en-US" altLang="zh-CN" sz="1800" b="0" i="0" u="none" strike="noStrike" baseline="0" dirty="0">
                <a:solidFill>
                  <a:srgbClr val="211D1E"/>
                </a:solidFill>
                <a:latin typeface="方正书宋"/>
              </a:rPr>
              <a:t>1</a:t>
            </a:r>
            <a:r>
              <a:rPr lang="zh-CN" altLang="en-US" sz="1800" b="0" i="0" u="none" strike="noStrike" baseline="0" dirty="0">
                <a:solidFill>
                  <a:srgbClr val="211D1E"/>
                </a:solidFill>
                <a:latin typeface="方正书宋"/>
              </a:rPr>
              <a:t>）使用               （光标移动）键，将光标移到需要插入的后一位字符。</a:t>
            </a:r>
            <a:endParaRPr lang="en-US" altLang="zh-CN" sz="1800" b="0" i="0" u="none" strike="noStrike" baseline="0" dirty="0">
              <a:solidFill>
                <a:srgbClr val="211D1E"/>
              </a:solidFill>
              <a:latin typeface="方正书宋"/>
            </a:endParaRPr>
          </a:p>
          <a:p>
            <a:pPr marL="0" indent="0" algn="just">
              <a:lnSpc>
                <a:spcPct val="130000"/>
              </a:lnSpc>
              <a:spcBef>
                <a:spcPts val="0"/>
              </a:spcBef>
              <a:buClr>
                <a:schemeClr val="accent1"/>
              </a:buClr>
              <a:buSzPct val="95000"/>
              <a:buNone/>
            </a:pPr>
            <a:r>
              <a:rPr lang="zh-CN" altLang="en-US" sz="1800" b="0" i="0" u="none" strike="noStrike" baseline="0" dirty="0">
                <a:solidFill>
                  <a:srgbClr val="211D1E"/>
                </a:solidFill>
                <a:latin typeface="方正书宋"/>
              </a:rPr>
              <a:t>（</a:t>
            </a:r>
            <a:r>
              <a:rPr lang="en-US" altLang="zh-CN" sz="1800" b="0" i="0" u="none" strike="noStrike" baseline="0" dirty="0">
                <a:solidFill>
                  <a:srgbClr val="211D1E"/>
                </a:solidFill>
                <a:latin typeface="方正书宋"/>
              </a:rPr>
              <a:t>2</a:t>
            </a:r>
            <a:r>
              <a:rPr lang="zh-CN" altLang="en-US" sz="1800" b="0" i="0" u="none" strike="noStrike" baseline="0" dirty="0">
                <a:solidFill>
                  <a:srgbClr val="211D1E"/>
                </a:solidFill>
                <a:latin typeface="方正书宋"/>
              </a:rPr>
              <a:t>）键入要插入的字和数据：比如“</a:t>
            </a:r>
            <a:r>
              <a:rPr lang="en-US" altLang="zh-CN" sz="1800" b="0" i="0" u="none" strike="noStrike" baseline="0" dirty="0">
                <a:solidFill>
                  <a:srgbClr val="211D1E"/>
                </a:solidFill>
                <a:latin typeface="方正书宋"/>
              </a:rPr>
              <a:t>X50.”</a:t>
            </a:r>
            <a:r>
              <a:rPr lang="zh-CN" altLang="en-US" sz="1800" b="0" i="0" u="none" strike="noStrike" baseline="0" dirty="0">
                <a:solidFill>
                  <a:srgbClr val="211D1E"/>
                </a:solidFill>
                <a:latin typeface="方正书宋"/>
              </a:rPr>
              <a:t>，按下插入键，“</a:t>
            </a:r>
            <a:r>
              <a:rPr lang="en-US" altLang="zh-CN" sz="1800" b="0" i="0" u="none" strike="noStrike" baseline="0" dirty="0">
                <a:solidFill>
                  <a:srgbClr val="211D1E"/>
                </a:solidFill>
                <a:latin typeface="方正书宋"/>
              </a:rPr>
              <a:t>X50.”</a:t>
            </a:r>
            <a:r>
              <a:rPr lang="zh-CN" altLang="en-US" sz="1800" b="0" i="0" u="none" strike="noStrike" baseline="0" dirty="0">
                <a:solidFill>
                  <a:srgbClr val="211D1E"/>
                </a:solidFill>
                <a:latin typeface="方正书宋"/>
              </a:rPr>
              <a:t>即被写入</a:t>
            </a:r>
            <a:r>
              <a:rPr lang="zh-CN" altLang="en-US" dirty="0">
                <a:solidFill>
                  <a:srgbClr val="211D1E"/>
                </a:solidFill>
                <a:latin typeface="方正书宋"/>
              </a:rPr>
              <a:t>。</a:t>
            </a:r>
            <a:endParaRPr lang="en-US" altLang="zh-CN" sz="1800" b="0" i="0" u="none" strike="noStrike" baseline="0" dirty="0">
              <a:solidFill>
                <a:srgbClr val="211D1E"/>
              </a:solidFill>
              <a:latin typeface="方正书宋"/>
            </a:endParaRPr>
          </a:p>
          <a:p>
            <a:pPr algn="just">
              <a:lnSpc>
                <a:spcPct val="130000"/>
              </a:lnSpc>
              <a:spcBef>
                <a:spcPts val="2000"/>
              </a:spcBef>
              <a:buClr>
                <a:srgbClr val="00B0F0"/>
              </a:buClr>
              <a:buSzPct val="95000"/>
              <a:buFont typeface="Wingdings" panose="05000000000000000000" pitchFamily="2" charset="2"/>
              <a:buChar char="n"/>
            </a:pPr>
            <a:r>
              <a:rPr lang="zh-CN" altLang="en-US" b="1" dirty="0">
                <a:solidFill>
                  <a:srgbClr val="00B0F0"/>
                </a:solidFill>
                <a:latin typeface="方正书宋"/>
              </a:rPr>
              <a:t>替换字符</a:t>
            </a:r>
            <a:endParaRPr lang="en-US" altLang="zh-CN" b="1" dirty="0">
              <a:solidFill>
                <a:srgbClr val="00B0F0"/>
              </a:solidFill>
              <a:latin typeface="方正书宋"/>
            </a:endParaRPr>
          </a:p>
          <a:p>
            <a:pPr marL="0" indent="0" algn="just">
              <a:buNone/>
            </a:pPr>
            <a:r>
              <a:rPr lang="zh-CN" altLang="en-US" dirty="0">
                <a:solidFill>
                  <a:srgbClr val="211D1E"/>
                </a:solidFill>
                <a:latin typeface="方正书宋"/>
              </a:rPr>
              <a:t>（</a:t>
            </a:r>
            <a:r>
              <a:rPr lang="en-US" altLang="zh-CN" dirty="0">
                <a:solidFill>
                  <a:srgbClr val="211D1E"/>
                </a:solidFill>
                <a:latin typeface="方正书宋"/>
              </a:rPr>
              <a:t>1</a:t>
            </a:r>
            <a:r>
              <a:rPr lang="zh-CN" altLang="en-US" dirty="0">
                <a:solidFill>
                  <a:srgbClr val="211D1E"/>
                </a:solidFill>
                <a:latin typeface="方正书宋"/>
              </a:rPr>
              <a:t>）</a:t>
            </a:r>
            <a:r>
              <a:rPr lang="zh-CN" altLang="en-US" sz="1800" b="0" i="0" u="none" strike="noStrike" baseline="0" dirty="0">
                <a:solidFill>
                  <a:srgbClr val="211D1E"/>
                </a:solidFill>
                <a:latin typeface="方正书宋"/>
              </a:rPr>
              <a:t>使用光标移动键，将光标移到需要替换的字符上。</a:t>
            </a:r>
          </a:p>
          <a:p>
            <a:pPr marL="0" indent="0" algn="just">
              <a:buNone/>
            </a:pPr>
            <a:r>
              <a:rPr lang="zh-CN" altLang="en-US" sz="1800" b="0" i="0" u="none" strike="noStrike" baseline="0" dirty="0">
                <a:solidFill>
                  <a:srgbClr val="211D1E"/>
                </a:solidFill>
                <a:latin typeface="方正书宋"/>
              </a:rPr>
              <a:t>（</a:t>
            </a:r>
            <a:r>
              <a:rPr lang="en-US" altLang="zh-CN" sz="1800" b="0" i="0" u="none" strike="noStrike" baseline="0" dirty="0">
                <a:solidFill>
                  <a:srgbClr val="211D1E"/>
                </a:solidFill>
                <a:latin typeface="方正书宋"/>
              </a:rPr>
              <a:t>2</a:t>
            </a:r>
            <a:r>
              <a:rPr lang="zh-CN" altLang="en-US" sz="1800" b="0" i="0" u="none" strike="noStrike" baseline="0" dirty="0">
                <a:solidFill>
                  <a:srgbClr val="211D1E"/>
                </a:solidFill>
                <a:latin typeface="方正书宋"/>
              </a:rPr>
              <a:t>）输入要替换的字和数据。</a:t>
            </a:r>
          </a:p>
          <a:p>
            <a:pPr marL="0" indent="0" algn="just">
              <a:buNone/>
            </a:pPr>
            <a:r>
              <a:rPr lang="zh-CN" altLang="en-US" sz="1800" b="0" i="0" u="none" strike="noStrike" baseline="0" dirty="0">
                <a:solidFill>
                  <a:srgbClr val="211D1E"/>
                </a:solidFill>
                <a:latin typeface="方正书宋"/>
              </a:rPr>
              <a:t>（</a:t>
            </a:r>
            <a:r>
              <a:rPr lang="en-US" altLang="zh-CN" sz="1800" b="0" i="0" u="none" strike="noStrike" baseline="0" dirty="0">
                <a:solidFill>
                  <a:srgbClr val="211D1E"/>
                </a:solidFill>
                <a:latin typeface="方正书宋"/>
              </a:rPr>
              <a:t>3</a:t>
            </a:r>
            <a:r>
              <a:rPr lang="zh-CN" altLang="en-US" sz="1800" b="0" i="0" u="none" strike="noStrike" baseline="0" dirty="0">
                <a:solidFill>
                  <a:srgbClr val="211D1E"/>
                </a:solidFill>
                <a:latin typeface="方正书宋"/>
              </a:rPr>
              <a:t>）按下    （替换）键，则光标所在的字符被替换，同时光标移到下一个字符上。</a:t>
            </a:r>
            <a:endParaRPr lang="en-US" altLang="zh-CN" sz="1800" b="0" i="0" u="none" strike="noStrike" baseline="0" dirty="0">
              <a:solidFill>
                <a:srgbClr val="211D1E"/>
              </a:solidFill>
              <a:latin typeface="方正书宋"/>
            </a:endParaRPr>
          </a:p>
          <a:p>
            <a:pPr algn="just">
              <a:lnSpc>
                <a:spcPct val="130000"/>
              </a:lnSpc>
              <a:spcBef>
                <a:spcPts val="2000"/>
              </a:spcBef>
              <a:buClr>
                <a:srgbClr val="00B0F0"/>
              </a:buClr>
              <a:buSzPct val="95000"/>
              <a:buFont typeface="Wingdings" panose="05000000000000000000" pitchFamily="2" charset="2"/>
              <a:buChar char="n"/>
            </a:pPr>
            <a:r>
              <a:rPr lang="zh-CN" altLang="en-US" b="1" dirty="0">
                <a:solidFill>
                  <a:srgbClr val="00B0F0"/>
                </a:solidFill>
                <a:latin typeface="方正书宋"/>
              </a:rPr>
              <a:t>删除字符</a:t>
            </a:r>
            <a:endParaRPr lang="en-US" altLang="zh-CN" b="1" dirty="0">
              <a:solidFill>
                <a:srgbClr val="00B0F0"/>
              </a:solidFill>
              <a:latin typeface="方正书宋"/>
            </a:endParaRPr>
          </a:p>
          <a:p>
            <a:pPr marL="0" indent="0" algn="just">
              <a:buNone/>
            </a:pPr>
            <a:r>
              <a:rPr lang="zh-CN" altLang="en-US" dirty="0">
                <a:solidFill>
                  <a:srgbClr val="211D1E"/>
                </a:solidFill>
                <a:latin typeface="方正书宋"/>
              </a:rPr>
              <a:t>（</a:t>
            </a:r>
            <a:r>
              <a:rPr lang="en-US" altLang="zh-CN" dirty="0">
                <a:solidFill>
                  <a:srgbClr val="211D1E"/>
                </a:solidFill>
                <a:latin typeface="方正书宋"/>
              </a:rPr>
              <a:t>1</a:t>
            </a:r>
            <a:r>
              <a:rPr lang="zh-CN" altLang="en-US" dirty="0">
                <a:solidFill>
                  <a:srgbClr val="211D1E"/>
                </a:solidFill>
                <a:latin typeface="方正书宋"/>
              </a:rPr>
              <a:t>）</a:t>
            </a:r>
            <a:r>
              <a:rPr lang="zh-CN" altLang="en-US" sz="1800" b="0" i="0" u="none" strike="noStrike" baseline="0" dirty="0">
                <a:solidFill>
                  <a:srgbClr val="211D1E"/>
                </a:solidFill>
                <a:latin typeface="方正书宋"/>
              </a:rPr>
              <a:t>使用光标移动键，将光标移到需要删除的字符上。</a:t>
            </a:r>
            <a:endParaRPr lang="en-US" altLang="zh-CN" sz="1800" b="0" i="0" u="none" strike="noStrike" baseline="0" dirty="0">
              <a:solidFill>
                <a:srgbClr val="211D1E"/>
              </a:solidFill>
              <a:latin typeface="方正书宋"/>
            </a:endParaRPr>
          </a:p>
          <a:p>
            <a:pPr marL="0" indent="0" algn="just">
              <a:buNone/>
            </a:pPr>
            <a:r>
              <a:rPr lang="zh-CN" altLang="en-US" dirty="0">
                <a:solidFill>
                  <a:srgbClr val="211D1E"/>
                </a:solidFill>
                <a:latin typeface="方正书宋"/>
              </a:rPr>
              <a:t>（</a:t>
            </a:r>
            <a:r>
              <a:rPr lang="en-US" altLang="zh-CN" dirty="0">
                <a:solidFill>
                  <a:srgbClr val="211D1E"/>
                </a:solidFill>
                <a:latin typeface="方正书宋"/>
              </a:rPr>
              <a:t>2</a:t>
            </a:r>
            <a:r>
              <a:rPr lang="zh-CN" altLang="en-US" dirty="0">
                <a:solidFill>
                  <a:srgbClr val="211D1E"/>
                </a:solidFill>
                <a:latin typeface="方正书宋"/>
              </a:rPr>
              <a:t>）按下    （删除）键，</a:t>
            </a:r>
            <a:r>
              <a:rPr lang="zh-CN" altLang="en-US" sz="1800" b="0" i="0" u="none" strike="noStrike" baseline="0" dirty="0">
                <a:solidFill>
                  <a:srgbClr val="211D1E"/>
                </a:solidFill>
                <a:latin typeface="方正书宋"/>
              </a:rPr>
              <a:t>光标所在的字符被删除，同时光标移到被删除字符的下一个字符上。</a:t>
            </a:r>
          </a:p>
        </p:txBody>
      </p:sp>
      <p:pic>
        <p:nvPicPr>
          <p:cNvPr id="6" name="图片 5">
            <a:extLst>
              <a:ext uri="{FF2B5EF4-FFF2-40B4-BE49-F238E27FC236}">
                <a16:creationId xmlns:a16="http://schemas.microsoft.com/office/drawing/2014/main" id="{1A3E58B3-F8EA-0179-17DA-1AE61A3C9336}"/>
              </a:ext>
            </a:extLst>
          </p:cNvPr>
          <p:cNvPicPr>
            <a:picLocks noChangeAspect="1"/>
          </p:cNvPicPr>
          <p:nvPr/>
        </p:nvPicPr>
        <p:blipFill>
          <a:blip r:embed="rId3"/>
          <a:stretch>
            <a:fillRect/>
          </a:stretch>
        </p:blipFill>
        <p:spPr>
          <a:xfrm>
            <a:off x="1762646" y="2189751"/>
            <a:ext cx="266700" cy="228600"/>
          </a:xfrm>
          <a:prstGeom prst="rect">
            <a:avLst/>
          </a:prstGeom>
        </p:spPr>
      </p:pic>
      <p:pic>
        <p:nvPicPr>
          <p:cNvPr id="8" name="图片 7">
            <a:extLst>
              <a:ext uri="{FF2B5EF4-FFF2-40B4-BE49-F238E27FC236}">
                <a16:creationId xmlns:a16="http://schemas.microsoft.com/office/drawing/2014/main" id="{E905D794-CC94-D971-F466-89840CD9E529}"/>
              </a:ext>
            </a:extLst>
          </p:cNvPr>
          <p:cNvPicPr>
            <a:picLocks noChangeAspect="1"/>
          </p:cNvPicPr>
          <p:nvPr/>
        </p:nvPicPr>
        <p:blipFill>
          <a:blip r:embed="rId4"/>
          <a:stretch>
            <a:fillRect/>
          </a:stretch>
        </p:blipFill>
        <p:spPr>
          <a:xfrm>
            <a:off x="2029346" y="2189751"/>
            <a:ext cx="266700" cy="228600"/>
          </a:xfrm>
          <a:prstGeom prst="rect">
            <a:avLst/>
          </a:prstGeom>
        </p:spPr>
      </p:pic>
      <p:pic>
        <p:nvPicPr>
          <p:cNvPr id="11" name="图片 10">
            <a:extLst>
              <a:ext uri="{FF2B5EF4-FFF2-40B4-BE49-F238E27FC236}">
                <a16:creationId xmlns:a16="http://schemas.microsoft.com/office/drawing/2014/main" id="{C6D02985-5C27-21DB-711F-C4710F1292D1}"/>
              </a:ext>
            </a:extLst>
          </p:cNvPr>
          <p:cNvPicPr>
            <a:picLocks noChangeAspect="1"/>
          </p:cNvPicPr>
          <p:nvPr/>
        </p:nvPicPr>
        <p:blipFill>
          <a:blip r:embed="rId5"/>
          <a:stretch>
            <a:fillRect/>
          </a:stretch>
        </p:blipFill>
        <p:spPr>
          <a:xfrm>
            <a:off x="2257575" y="2189752"/>
            <a:ext cx="266700" cy="228600"/>
          </a:xfrm>
          <a:prstGeom prst="rect">
            <a:avLst/>
          </a:prstGeom>
        </p:spPr>
      </p:pic>
      <p:pic>
        <p:nvPicPr>
          <p:cNvPr id="15" name="图片 14">
            <a:extLst>
              <a:ext uri="{FF2B5EF4-FFF2-40B4-BE49-F238E27FC236}">
                <a16:creationId xmlns:a16="http://schemas.microsoft.com/office/drawing/2014/main" id="{CC7B2BBB-0226-9CAC-E093-50657B83448E}"/>
              </a:ext>
            </a:extLst>
          </p:cNvPr>
          <p:cNvPicPr>
            <a:picLocks noChangeAspect="1"/>
          </p:cNvPicPr>
          <p:nvPr/>
        </p:nvPicPr>
        <p:blipFill>
          <a:blip r:embed="rId6"/>
          <a:stretch>
            <a:fillRect/>
          </a:stretch>
        </p:blipFill>
        <p:spPr>
          <a:xfrm>
            <a:off x="2529091" y="2184989"/>
            <a:ext cx="266700" cy="228600"/>
          </a:xfrm>
          <a:prstGeom prst="rect">
            <a:avLst/>
          </a:prstGeom>
        </p:spPr>
      </p:pic>
      <p:pic>
        <p:nvPicPr>
          <p:cNvPr id="18" name="图片 17">
            <a:extLst>
              <a:ext uri="{FF2B5EF4-FFF2-40B4-BE49-F238E27FC236}">
                <a16:creationId xmlns:a16="http://schemas.microsoft.com/office/drawing/2014/main" id="{4C441830-F872-EC51-CE2A-1A39E6874018}"/>
              </a:ext>
            </a:extLst>
          </p:cNvPr>
          <p:cNvPicPr>
            <a:picLocks noChangeAspect="1"/>
          </p:cNvPicPr>
          <p:nvPr/>
        </p:nvPicPr>
        <p:blipFill>
          <a:blip r:embed="rId7"/>
          <a:stretch>
            <a:fillRect/>
          </a:stretch>
        </p:blipFill>
        <p:spPr>
          <a:xfrm>
            <a:off x="1724546" y="4287250"/>
            <a:ext cx="304800" cy="304800"/>
          </a:xfrm>
          <a:prstGeom prst="rect">
            <a:avLst/>
          </a:prstGeom>
        </p:spPr>
      </p:pic>
      <p:pic>
        <p:nvPicPr>
          <p:cNvPr id="20" name="图片 19">
            <a:extLst>
              <a:ext uri="{FF2B5EF4-FFF2-40B4-BE49-F238E27FC236}">
                <a16:creationId xmlns:a16="http://schemas.microsoft.com/office/drawing/2014/main" id="{56655910-09C9-1249-AC14-56A1D3CA288A}"/>
              </a:ext>
            </a:extLst>
          </p:cNvPr>
          <p:cNvPicPr>
            <a:picLocks noChangeAspect="1"/>
          </p:cNvPicPr>
          <p:nvPr/>
        </p:nvPicPr>
        <p:blipFill>
          <a:blip r:embed="rId8"/>
          <a:stretch>
            <a:fillRect/>
          </a:stretch>
        </p:blipFill>
        <p:spPr>
          <a:xfrm>
            <a:off x="1686446" y="5633357"/>
            <a:ext cx="342900" cy="293914"/>
          </a:xfrm>
          <a:prstGeom prst="rect">
            <a:avLst/>
          </a:prstGeom>
        </p:spPr>
      </p:pic>
    </p:spTree>
    <p:extLst>
      <p:ext uri="{BB962C8B-B14F-4D97-AF65-F5344CB8AC3E}">
        <p14:creationId xmlns:p14="http://schemas.microsoft.com/office/powerpoint/2010/main" val="6424906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标题 1">
            <a:extLst>
              <a:ext uri="{FF2B5EF4-FFF2-40B4-BE49-F238E27FC236}">
                <a16:creationId xmlns:a16="http://schemas.microsoft.com/office/drawing/2014/main" id="{46C9E5BF-4169-4345-C62F-06BAA47FCBD9}"/>
              </a:ext>
            </a:extLst>
          </p:cNvPr>
          <p:cNvSpPr txBox="1"/>
          <p:nvPr/>
        </p:nvSpPr>
        <p:spPr>
          <a:xfrm>
            <a:off x="3255657" y="266790"/>
            <a:ext cx="5904206" cy="533572"/>
          </a:xfrm>
          <a:prstGeom prst="rect">
            <a:avLst/>
          </a:prstGeom>
        </p:spPr>
        <p:txBody>
          <a:bodyPr vert="horz" lIns="91440" tIns="45720" rIns="91440" bIns="45720" rtlCol="0" anchor="b">
            <a:normAutofit fontScale="92500"/>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2.4 FANUC 0i</a:t>
            </a:r>
            <a:r>
              <a:rPr lang="zh-CN" altLang="en-US" sz="2800" dirty="0">
                <a:latin typeface="+mj-ea"/>
                <a:cs typeface="+mn-ea"/>
                <a:sym typeface="+mn-lt"/>
              </a:rPr>
              <a:t>数控车床基本操作</a:t>
            </a:r>
          </a:p>
        </p:txBody>
      </p:sp>
      <p:sp>
        <p:nvSpPr>
          <p:cNvPr id="3" name="文本占位符 5">
            <a:extLst>
              <a:ext uri="{FF2B5EF4-FFF2-40B4-BE49-F238E27FC236}">
                <a16:creationId xmlns:a16="http://schemas.microsoft.com/office/drawing/2014/main" id="{9277BA0A-4276-C7E3-F2B1-F7E74915703F}"/>
              </a:ext>
            </a:extLst>
          </p:cNvPr>
          <p:cNvSpPr txBox="1"/>
          <p:nvPr/>
        </p:nvSpPr>
        <p:spPr>
          <a:xfrm>
            <a:off x="541056" y="1706042"/>
            <a:ext cx="10982159" cy="24743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rgbClr val="00B0F0"/>
              </a:buClr>
              <a:buSzPct val="95000"/>
              <a:buFont typeface="Wingdings" panose="05000000000000000000" pitchFamily="2" charset="2"/>
              <a:buChar char="n"/>
            </a:pPr>
            <a:r>
              <a:rPr lang="zh-CN" altLang="en-US" b="1" dirty="0">
                <a:solidFill>
                  <a:srgbClr val="00B0F0"/>
                </a:solidFill>
                <a:latin typeface="方正书宋"/>
              </a:rPr>
              <a:t>输入过程中删除字符</a:t>
            </a:r>
            <a:endParaRPr lang="en-US" altLang="zh-CN" sz="1800" b="1" i="0" u="none" strike="noStrike" baseline="0" dirty="0">
              <a:solidFill>
                <a:srgbClr val="00B0F0"/>
              </a:solidFill>
              <a:latin typeface="方正书宋"/>
            </a:endParaRPr>
          </a:p>
          <a:p>
            <a:pPr marL="0" indent="0" algn="just">
              <a:lnSpc>
                <a:spcPct val="130000"/>
              </a:lnSpc>
              <a:spcBef>
                <a:spcPts val="0"/>
              </a:spcBef>
              <a:buClr>
                <a:schemeClr val="accent1"/>
              </a:buClr>
              <a:buSzPct val="95000"/>
              <a:buNone/>
            </a:pPr>
            <a:r>
              <a:rPr lang="zh-CN" altLang="en-US" sz="1800" b="0" i="0" u="none" strike="noStrike" baseline="0" dirty="0">
                <a:solidFill>
                  <a:srgbClr val="211D1E"/>
                </a:solidFill>
                <a:latin typeface="方正书宋"/>
              </a:rPr>
              <a:t>在输入过程中，即字母或数字还在输入缓存区、没有按插入键的时候，可以使用  （取消）键来进行删除。</a:t>
            </a:r>
            <a:endParaRPr lang="en-US" altLang="zh-CN" sz="1800" b="0" i="0" u="none" strike="noStrike" baseline="0" dirty="0">
              <a:solidFill>
                <a:srgbClr val="211D1E"/>
              </a:solidFill>
              <a:latin typeface="方正书宋"/>
            </a:endParaRPr>
          </a:p>
          <a:p>
            <a:pPr algn="just">
              <a:lnSpc>
                <a:spcPct val="130000"/>
              </a:lnSpc>
              <a:spcBef>
                <a:spcPts val="2000"/>
              </a:spcBef>
              <a:buClr>
                <a:srgbClr val="00B0F0"/>
              </a:buClr>
              <a:buSzPct val="95000"/>
              <a:buFont typeface="Wingdings" panose="05000000000000000000" pitchFamily="2" charset="2"/>
              <a:buChar char="n"/>
            </a:pPr>
            <a:r>
              <a:rPr lang="zh-CN" altLang="en-US" sz="1800" b="1" i="0" u="none" strike="noStrike" baseline="0" dirty="0">
                <a:solidFill>
                  <a:srgbClr val="00B0F0"/>
                </a:solidFill>
                <a:latin typeface="方正书宋"/>
              </a:rPr>
              <a:t>程序校验</a:t>
            </a:r>
            <a:endParaRPr lang="en-US" altLang="zh-CN" sz="1800" b="1" i="0" u="none" strike="noStrike" baseline="0" dirty="0">
              <a:solidFill>
                <a:srgbClr val="00B0F0"/>
              </a:solidFill>
              <a:latin typeface="方正书宋"/>
            </a:endParaRPr>
          </a:p>
          <a:p>
            <a:pPr marL="0" indent="0" algn="just">
              <a:lnSpc>
                <a:spcPct val="130000"/>
              </a:lnSpc>
              <a:spcBef>
                <a:spcPts val="0"/>
              </a:spcBef>
              <a:buClr>
                <a:schemeClr val="accent1"/>
              </a:buClr>
              <a:buSzPct val="95000"/>
              <a:buNone/>
            </a:pPr>
            <a:r>
              <a:rPr lang="zh-CN" altLang="en-US" sz="1800" b="0" i="0" u="none" strike="noStrike" baseline="0" dirty="0">
                <a:solidFill>
                  <a:srgbClr val="211D1E"/>
                </a:solidFill>
                <a:latin typeface="方正书宋"/>
              </a:rPr>
              <a:t>按    （自动）键，然后按    （车床锁）和    （空运行）键，点击面板上的    （</a:t>
            </a:r>
            <a:r>
              <a:rPr lang="en-US" altLang="zh-CN" sz="1800" b="0" i="0" u="none" strike="noStrike" baseline="0" dirty="0">
                <a:solidFill>
                  <a:srgbClr val="211D1E"/>
                </a:solidFill>
                <a:latin typeface="方正书宋"/>
              </a:rPr>
              <a:t>CUSTOM CRAPH</a:t>
            </a:r>
            <a:r>
              <a:rPr lang="zh-CN" altLang="en-US" sz="1800" b="0" i="0" u="none" strike="noStrike" baseline="0" dirty="0">
                <a:solidFill>
                  <a:srgbClr val="211D1E"/>
                </a:solidFill>
                <a:latin typeface="方正书宋"/>
              </a:rPr>
              <a:t>）键，按下屏幕上的“加工图”软件，按   （循环启动）键进行程序的模拟。程序模拟无误后记得重新进行回零操作。</a:t>
            </a:r>
            <a:endParaRPr lang="en-US" altLang="zh-CN" b="1" dirty="0">
              <a:solidFill>
                <a:srgbClr val="00B0F0"/>
              </a:solidFill>
              <a:latin typeface="方正书宋"/>
            </a:endParaRPr>
          </a:p>
          <a:p>
            <a:pPr marL="0" indent="0" algn="just">
              <a:lnSpc>
                <a:spcPct val="130000"/>
              </a:lnSpc>
              <a:spcBef>
                <a:spcPts val="0"/>
              </a:spcBef>
              <a:buClr>
                <a:schemeClr val="accent1"/>
              </a:buClr>
              <a:buSzPct val="95000"/>
              <a:buNone/>
            </a:pPr>
            <a:endParaRPr lang="zh-CN" altLang="en-US" sz="1800" b="0" i="0" u="none" strike="noStrike" baseline="0" dirty="0">
              <a:solidFill>
                <a:srgbClr val="211D1E"/>
              </a:solidFill>
              <a:latin typeface="方正书宋"/>
            </a:endParaRPr>
          </a:p>
        </p:txBody>
      </p:sp>
      <p:pic>
        <p:nvPicPr>
          <p:cNvPr id="7" name="图片 6">
            <a:extLst>
              <a:ext uri="{FF2B5EF4-FFF2-40B4-BE49-F238E27FC236}">
                <a16:creationId xmlns:a16="http://schemas.microsoft.com/office/drawing/2014/main" id="{2170A1CB-3928-9448-8A33-9004B89E8D1C}"/>
              </a:ext>
            </a:extLst>
          </p:cNvPr>
          <p:cNvPicPr>
            <a:picLocks noChangeAspect="1"/>
          </p:cNvPicPr>
          <p:nvPr/>
        </p:nvPicPr>
        <p:blipFill>
          <a:blip r:embed="rId3"/>
          <a:stretch>
            <a:fillRect/>
          </a:stretch>
        </p:blipFill>
        <p:spPr>
          <a:xfrm>
            <a:off x="8740685" y="2177006"/>
            <a:ext cx="266700" cy="257175"/>
          </a:xfrm>
          <a:prstGeom prst="rect">
            <a:avLst/>
          </a:prstGeom>
        </p:spPr>
      </p:pic>
      <p:pic>
        <p:nvPicPr>
          <p:cNvPr id="10" name="图片 9">
            <a:extLst>
              <a:ext uri="{FF2B5EF4-FFF2-40B4-BE49-F238E27FC236}">
                <a16:creationId xmlns:a16="http://schemas.microsoft.com/office/drawing/2014/main" id="{15DF6A6E-E7A6-FEF2-33E8-C620F3589EFD}"/>
              </a:ext>
            </a:extLst>
          </p:cNvPr>
          <p:cNvPicPr>
            <a:picLocks noChangeAspect="1"/>
          </p:cNvPicPr>
          <p:nvPr/>
        </p:nvPicPr>
        <p:blipFill>
          <a:blip r:embed="rId4"/>
          <a:stretch>
            <a:fillRect/>
          </a:stretch>
        </p:blipFill>
        <p:spPr>
          <a:xfrm>
            <a:off x="910046" y="3135357"/>
            <a:ext cx="304800" cy="276225"/>
          </a:xfrm>
          <a:prstGeom prst="rect">
            <a:avLst/>
          </a:prstGeom>
        </p:spPr>
      </p:pic>
      <p:pic>
        <p:nvPicPr>
          <p:cNvPr id="13" name="图片 12">
            <a:extLst>
              <a:ext uri="{FF2B5EF4-FFF2-40B4-BE49-F238E27FC236}">
                <a16:creationId xmlns:a16="http://schemas.microsoft.com/office/drawing/2014/main" id="{3178E242-0DDF-F482-8E89-4CD00F1B775A}"/>
              </a:ext>
            </a:extLst>
          </p:cNvPr>
          <p:cNvPicPr>
            <a:picLocks noChangeAspect="1"/>
          </p:cNvPicPr>
          <p:nvPr/>
        </p:nvPicPr>
        <p:blipFill>
          <a:blip r:embed="rId5"/>
          <a:stretch>
            <a:fillRect/>
          </a:stretch>
        </p:blipFill>
        <p:spPr>
          <a:xfrm>
            <a:off x="3329242" y="3132922"/>
            <a:ext cx="380610" cy="278660"/>
          </a:xfrm>
          <a:prstGeom prst="rect">
            <a:avLst/>
          </a:prstGeom>
        </p:spPr>
      </p:pic>
      <p:pic>
        <p:nvPicPr>
          <p:cNvPr id="16" name="图片 15">
            <a:extLst>
              <a:ext uri="{FF2B5EF4-FFF2-40B4-BE49-F238E27FC236}">
                <a16:creationId xmlns:a16="http://schemas.microsoft.com/office/drawing/2014/main" id="{5A089B17-1629-574D-34D8-B77D8FEDF4CB}"/>
              </a:ext>
            </a:extLst>
          </p:cNvPr>
          <p:cNvPicPr>
            <a:picLocks noChangeAspect="1"/>
          </p:cNvPicPr>
          <p:nvPr/>
        </p:nvPicPr>
        <p:blipFill>
          <a:blip r:embed="rId6"/>
          <a:stretch>
            <a:fillRect/>
          </a:stretch>
        </p:blipFill>
        <p:spPr>
          <a:xfrm>
            <a:off x="4973918" y="3163667"/>
            <a:ext cx="347472" cy="217170"/>
          </a:xfrm>
          <a:prstGeom prst="rect">
            <a:avLst/>
          </a:prstGeom>
        </p:spPr>
      </p:pic>
      <p:pic>
        <p:nvPicPr>
          <p:cNvPr id="19" name="图片 18">
            <a:extLst>
              <a:ext uri="{FF2B5EF4-FFF2-40B4-BE49-F238E27FC236}">
                <a16:creationId xmlns:a16="http://schemas.microsoft.com/office/drawing/2014/main" id="{6498949B-169E-01D0-E8BE-7B75528CCA1E}"/>
              </a:ext>
            </a:extLst>
          </p:cNvPr>
          <p:cNvPicPr>
            <a:picLocks noChangeAspect="1"/>
          </p:cNvPicPr>
          <p:nvPr/>
        </p:nvPicPr>
        <p:blipFill>
          <a:blip r:embed="rId7"/>
          <a:stretch>
            <a:fillRect/>
          </a:stretch>
        </p:blipFill>
        <p:spPr>
          <a:xfrm>
            <a:off x="8203477" y="3134139"/>
            <a:ext cx="304800" cy="276225"/>
          </a:xfrm>
          <a:prstGeom prst="rect">
            <a:avLst/>
          </a:prstGeom>
        </p:spPr>
      </p:pic>
      <p:pic>
        <p:nvPicPr>
          <p:cNvPr id="22" name="图片 21">
            <a:extLst>
              <a:ext uri="{FF2B5EF4-FFF2-40B4-BE49-F238E27FC236}">
                <a16:creationId xmlns:a16="http://schemas.microsoft.com/office/drawing/2014/main" id="{93FAD8F7-BAB7-B09A-6571-30E588E7DACF}"/>
              </a:ext>
            </a:extLst>
          </p:cNvPr>
          <p:cNvPicPr>
            <a:picLocks noChangeAspect="1"/>
          </p:cNvPicPr>
          <p:nvPr/>
        </p:nvPicPr>
        <p:blipFill>
          <a:blip r:embed="rId8"/>
          <a:stretch>
            <a:fillRect/>
          </a:stretch>
        </p:blipFill>
        <p:spPr>
          <a:xfrm>
            <a:off x="3918326" y="3496764"/>
            <a:ext cx="266700" cy="247650"/>
          </a:xfrm>
          <a:prstGeom prst="rect">
            <a:avLst/>
          </a:prstGeom>
        </p:spPr>
      </p:pic>
      <p:sp>
        <p:nvSpPr>
          <p:cNvPr id="4" name="标题 3">
            <a:extLst>
              <a:ext uri="{FF2B5EF4-FFF2-40B4-BE49-F238E27FC236}">
                <a16:creationId xmlns:a16="http://schemas.microsoft.com/office/drawing/2014/main" id="{E483F622-33C0-8E0C-881B-089AA561E7FC}"/>
              </a:ext>
            </a:extLst>
          </p:cNvPr>
          <p:cNvSpPr txBox="1">
            <a:spLocks/>
          </p:cNvSpPr>
          <p:nvPr/>
        </p:nvSpPr>
        <p:spPr>
          <a:xfrm>
            <a:off x="3927036" y="1136433"/>
            <a:ext cx="4337927"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创建、编辑和校验程序</a:t>
            </a:r>
          </a:p>
        </p:txBody>
      </p:sp>
    </p:spTree>
    <p:extLst>
      <p:ext uri="{BB962C8B-B14F-4D97-AF65-F5344CB8AC3E}">
        <p14:creationId xmlns:p14="http://schemas.microsoft.com/office/powerpoint/2010/main" val="372566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a:extLst>
              <a:ext uri="{FF2B5EF4-FFF2-40B4-BE49-F238E27FC236}">
                <a16:creationId xmlns:a16="http://schemas.microsoft.com/office/drawing/2014/main" id="{5ED42EFC-75D1-D88A-CA04-481B52E231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81710" y="2101854"/>
            <a:ext cx="1835277" cy="1800000"/>
          </a:xfrm>
          <a:prstGeom prst="rect">
            <a:avLst/>
          </a:prstGeom>
        </p:spPr>
      </p:pic>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5" name="标题 1">
            <a:extLst>
              <a:ext uri="{FF2B5EF4-FFF2-40B4-BE49-F238E27FC236}">
                <a16:creationId xmlns:a16="http://schemas.microsoft.com/office/drawing/2014/main" id="{A87934D7-15AC-8125-604F-112823A0AA7B}"/>
              </a:ext>
            </a:extLst>
          </p:cNvPr>
          <p:cNvSpPr txBox="1"/>
          <p:nvPr/>
        </p:nvSpPr>
        <p:spPr>
          <a:xfrm>
            <a:off x="4235382" y="312454"/>
            <a:ext cx="372123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2.1 </a:t>
            </a:r>
            <a:r>
              <a:rPr lang="zh-CN" altLang="en-US" sz="2800" dirty="0">
                <a:latin typeface="+mj-ea"/>
                <a:cs typeface="+mn-ea"/>
                <a:sym typeface="+mn-lt"/>
              </a:rPr>
              <a:t>数控车床认知</a:t>
            </a:r>
          </a:p>
        </p:txBody>
      </p:sp>
      <p:sp>
        <p:nvSpPr>
          <p:cNvPr id="6" name="标题 3">
            <a:extLst>
              <a:ext uri="{FF2B5EF4-FFF2-40B4-BE49-F238E27FC236}">
                <a16:creationId xmlns:a16="http://schemas.microsoft.com/office/drawing/2014/main" id="{61EBA3CB-FD35-3DC2-870A-909102CB65B4}"/>
              </a:ext>
            </a:extLst>
          </p:cNvPr>
          <p:cNvSpPr txBox="1">
            <a:spLocks/>
          </p:cNvSpPr>
          <p:nvPr/>
        </p:nvSpPr>
        <p:spPr>
          <a:xfrm>
            <a:off x="4531509" y="1152229"/>
            <a:ext cx="3128980"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数控车床概念</a:t>
            </a:r>
          </a:p>
        </p:txBody>
      </p:sp>
      <p:sp>
        <p:nvSpPr>
          <p:cNvPr id="17" name="文本框 16">
            <a:extLst>
              <a:ext uri="{FF2B5EF4-FFF2-40B4-BE49-F238E27FC236}">
                <a16:creationId xmlns:a16="http://schemas.microsoft.com/office/drawing/2014/main" id="{0EB8EDDF-6C29-B750-1A76-2D0BBDD9F0DA}"/>
              </a:ext>
            </a:extLst>
          </p:cNvPr>
          <p:cNvSpPr txBox="1"/>
          <p:nvPr/>
        </p:nvSpPr>
        <p:spPr>
          <a:xfrm>
            <a:off x="825785" y="1738544"/>
            <a:ext cx="3409597"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1. </a:t>
            </a:r>
            <a:r>
              <a:rPr lang="zh-CN" altLang="en-US" sz="2000" b="1" dirty="0">
                <a:solidFill>
                  <a:schemeClr val="accent1"/>
                </a:solidFill>
                <a:cs typeface="+mn-ea"/>
                <a:sym typeface="+mn-lt"/>
              </a:rPr>
              <a:t>数控机床的概念</a:t>
            </a:r>
            <a:endParaRPr lang="en-US" altLang="zh-CN" sz="2000" b="1" dirty="0">
              <a:solidFill>
                <a:schemeClr val="accent1"/>
              </a:solidFill>
              <a:cs typeface="+mn-ea"/>
              <a:sym typeface="+mn-lt"/>
            </a:endParaRPr>
          </a:p>
        </p:txBody>
      </p:sp>
      <p:sp>
        <p:nvSpPr>
          <p:cNvPr id="45" name="文本占位符 5">
            <a:extLst>
              <a:ext uri="{FF2B5EF4-FFF2-40B4-BE49-F238E27FC236}">
                <a16:creationId xmlns:a16="http://schemas.microsoft.com/office/drawing/2014/main" id="{5F38E7B9-A561-FF5A-69A3-E5358D233CA9}"/>
              </a:ext>
            </a:extLst>
          </p:cNvPr>
          <p:cNvSpPr txBox="1"/>
          <p:nvPr/>
        </p:nvSpPr>
        <p:spPr>
          <a:xfrm>
            <a:off x="825785" y="2138654"/>
            <a:ext cx="6064225" cy="15378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2000" dirty="0">
                <a:cs typeface="+mn-ea"/>
                <a:sym typeface="+mn-lt"/>
              </a:rPr>
              <a:t>数控机床：是一种装有</a:t>
            </a:r>
            <a:r>
              <a:rPr lang="zh-CN" altLang="en-US" sz="2000" b="1" dirty="0">
                <a:cs typeface="+mn-ea"/>
              </a:rPr>
              <a:t>程序控制系统</a:t>
            </a:r>
            <a:r>
              <a:rPr lang="zh-CN" altLang="en-US" sz="2000" dirty="0">
                <a:cs typeface="+mn-ea"/>
              </a:rPr>
              <a:t>的自动化机床。该控制系统能够逻辑地处理具有控制编码或其他符号指令规定的程序，并将其译码，从而使机床动作并加工零件。</a:t>
            </a:r>
            <a:endParaRPr lang="zh-CN" altLang="en-US" sz="2000" dirty="0">
              <a:cs typeface="+mn-ea"/>
              <a:sym typeface="+mn-lt"/>
            </a:endParaRPr>
          </a:p>
        </p:txBody>
      </p:sp>
      <p:sp>
        <p:nvSpPr>
          <p:cNvPr id="46" name="文本框 45">
            <a:extLst>
              <a:ext uri="{FF2B5EF4-FFF2-40B4-BE49-F238E27FC236}">
                <a16:creationId xmlns:a16="http://schemas.microsoft.com/office/drawing/2014/main" id="{88018A71-C19F-40ED-DFB6-773A54206FE0}"/>
              </a:ext>
            </a:extLst>
          </p:cNvPr>
          <p:cNvSpPr txBox="1"/>
          <p:nvPr/>
        </p:nvSpPr>
        <p:spPr>
          <a:xfrm>
            <a:off x="820686" y="3717580"/>
            <a:ext cx="3409597"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2. </a:t>
            </a:r>
            <a:r>
              <a:rPr lang="zh-CN" altLang="en-US" sz="2000" b="1" dirty="0">
                <a:solidFill>
                  <a:schemeClr val="accent1"/>
                </a:solidFill>
                <a:cs typeface="+mn-ea"/>
                <a:sym typeface="+mn-lt"/>
              </a:rPr>
              <a:t>数控机床的常见类型</a:t>
            </a:r>
            <a:endParaRPr lang="en-US" altLang="zh-CN" sz="2000" b="1" dirty="0">
              <a:solidFill>
                <a:schemeClr val="accent1"/>
              </a:solidFill>
              <a:cs typeface="+mn-ea"/>
              <a:sym typeface="+mn-lt"/>
            </a:endParaRPr>
          </a:p>
        </p:txBody>
      </p:sp>
      <p:sp>
        <p:nvSpPr>
          <p:cNvPr id="48" name="文本占位符 5">
            <a:extLst>
              <a:ext uri="{FF2B5EF4-FFF2-40B4-BE49-F238E27FC236}">
                <a16:creationId xmlns:a16="http://schemas.microsoft.com/office/drawing/2014/main" id="{D15E0EAE-4CCB-19C7-0425-B2D952E62653}"/>
              </a:ext>
            </a:extLst>
          </p:cNvPr>
          <p:cNvSpPr txBox="1"/>
          <p:nvPr/>
        </p:nvSpPr>
        <p:spPr>
          <a:xfrm>
            <a:off x="820687" y="4160875"/>
            <a:ext cx="2135874" cy="153574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buClr>
                <a:schemeClr val="accent1"/>
              </a:buClr>
              <a:buSzPct val="97000"/>
              <a:buFont typeface="Wingdings" panose="05000000000000000000" pitchFamily="2" charset="2"/>
              <a:buChar char="n"/>
            </a:pPr>
            <a:r>
              <a:rPr lang="zh-CN" altLang="en-US" sz="2000" dirty="0">
                <a:cs typeface="+mn-ea"/>
                <a:sym typeface="+mn-lt"/>
              </a:rPr>
              <a:t>日本</a:t>
            </a:r>
            <a:r>
              <a:rPr lang="en-US" altLang="zh-CN" sz="2000" dirty="0">
                <a:cs typeface="+mn-ea"/>
                <a:sym typeface="+mn-lt"/>
              </a:rPr>
              <a:t>FANUC</a:t>
            </a:r>
          </a:p>
          <a:p>
            <a:pPr>
              <a:lnSpc>
                <a:spcPct val="120000"/>
              </a:lnSpc>
              <a:spcBef>
                <a:spcPts val="0"/>
              </a:spcBef>
              <a:buClr>
                <a:schemeClr val="accent1"/>
              </a:buClr>
              <a:buSzPct val="97000"/>
              <a:buFont typeface="Wingdings" panose="05000000000000000000" pitchFamily="2" charset="2"/>
              <a:buChar char="n"/>
            </a:pPr>
            <a:r>
              <a:rPr lang="zh-CN" altLang="en-US" sz="2000" dirty="0">
                <a:cs typeface="+mn-ea"/>
                <a:sym typeface="+mn-lt"/>
              </a:rPr>
              <a:t>德国</a:t>
            </a:r>
            <a:r>
              <a:rPr lang="en-US" altLang="zh-CN" sz="2000" dirty="0">
                <a:cs typeface="+mn-ea"/>
                <a:sym typeface="+mn-lt"/>
              </a:rPr>
              <a:t>SIMENS</a:t>
            </a:r>
          </a:p>
          <a:p>
            <a:pPr>
              <a:lnSpc>
                <a:spcPct val="120000"/>
              </a:lnSpc>
              <a:spcBef>
                <a:spcPts val="0"/>
              </a:spcBef>
              <a:buClr>
                <a:schemeClr val="accent1"/>
              </a:buClr>
              <a:buSzPct val="97000"/>
              <a:buFont typeface="Wingdings" panose="05000000000000000000" pitchFamily="2" charset="2"/>
              <a:buChar char="n"/>
            </a:pPr>
            <a:r>
              <a:rPr lang="zh-CN" altLang="en-US" sz="2000" dirty="0">
                <a:cs typeface="+mn-ea"/>
                <a:sym typeface="+mn-lt"/>
              </a:rPr>
              <a:t>华中</a:t>
            </a:r>
            <a:endParaRPr lang="en-US" altLang="zh-CN" sz="2000" dirty="0">
              <a:cs typeface="+mn-ea"/>
              <a:sym typeface="+mn-lt"/>
            </a:endParaRPr>
          </a:p>
          <a:p>
            <a:pPr>
              <a:lnSpc>
                <a:spcPct val="120000"/>
              </a:lnSpc>
              <a:spcBef>
                <a:spcPts val="0"/>
              </a:spcBef>
              <a:buClr>
                <a:schemeClr val="accent1"/>
              </a:buClr>
              <a:buSzPct val="97000"/>
              <a:buFont typeface="Wingdings" panose="05000000000000000000" pitchFamily="2" charset="2"/>
              <a:buChar char="n"/>
            </a:pPr>
            <a:r>
              <a:rPr lang="zh-CN" altLang="en-US" sz="2000" dirty="0">
                <a:cs typeface="+mn-ea"/>
                <a:sym typeface="+mn-lt"/>
              </a:rPr>
              <a:t>广数</a:t>
            </a:r>
          </a:p>
        </p:txBody>
      </p:sp>
      <p:pic>
        <p:nvPicPr>
          <p:cNvPr id="53" name="图片 52">
            <a:extLst>
              <a:ext uri="{FF2B5EF4-FFF2-40B4-BE49-F238E27FC236}">
                <a16:creationId xmlns:a16="http://schemas.microsoft.com/office/drawing/2014/main" id="{BAEFEB41-C2C3-0BB9-01F1-C3CBA0B7A0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1710" y="4323846"/>
            <a:ext cx="2259414" cy="2160000"/>
          </a:xfrm>
          <a:prstGeom prst="rect">
            <a:avLst/>
          </a:prstGeom>
        </p:spPr>
      </p:pic>
      <p:pic>
        <p:nvPicPr>
          <p:cNvPr id="59" name="图片 58">
            <a:extLst>
              <a:ext uri="{FF2B5EF4-FFF2-40B4-BE49-F238E27FC236}">
                <a16:creationId xmlns:a16="http://schemas.microsoft.com/office/drawing/2014/main" id="{ED9489B2-A532-2744-C64C-2DA4E6ED21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08687" y="2101854"/>
            <a:ext cx="3226857" cy="1800000"/>
          </a:xfrm>
          <a:prstGeom prst="rect">
            <a:avLst/>
          </a:prstGeom>
        </p:spPr>
      </p:pic>
      <p:pic>
        <p:nvPicPr>
          <p:cNvPr id="61" name="图片 60">
            <a:extLst>
              <a:ext uri="{FF2B5EF4-FFF2-40B4-BE49-F238E27FC236}">
                <a16:creationId xmlns:a16="http://schemas.microsoft.com/office/drawing/2014/main" id="{A7C9889B-F09A-85CE-606D-E2172FB1072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03608" y="4323846"/>
            <a:ext cx="2831936" cy="2160000"/>
          </a:xfrm>
          <a:prstGeom prst="rect">
            <a:avLst/>
          </a:prstGeom>
        </p:spPr>
      </p:pic>
      <p:sp>
        <p:nvSpPr>
          <p:cNvPr id="63" name="文本框 62">
            <a:extLst>
              <a:ext uri="{FF2B5EF4-FFF2-40B4-BE49-F238E27FC236}">
                <a16:creationId xmlns:a16="http://schemas.microsoft.com/office/drawing/2014/main" id="{A6AEF282-4296-6796-F508-DD1203D3E0E6}"/>
              </a:ext>
            </a:extLst>
          </p:cNvPr>
          <p:cNvSpPr txBox="1"/>
          <p:nvPr/>
        </p:nvSpPr>
        <p:spPr>
          <a:xfrm>
            <a:off x="6883970" y="3901854"/>
            <a:ext cx="1173480" cy="307777"/>
          </a:xfrm>
          <a:prstGeom prst="rect">
            <a:avLst/>
          </a:prstGeom>
          <a:noFill/>
        </p:spPr>
        <p:txBody>
          <a:bodyPr wrap="square">
            <a:spAutoFit/>
          </a:bodyPr>
          <a:lstStyle/>
          <a:p>
            <a:r>
              <a:rPr lang="zh-CN" altLang="en-US" sz="1400" b="1" dirty="0">
                <a:cs typeface="+mn-ea"/>
              </a:rPr>
              <a:t>日本</a:t>
            </a:r>
            <a:r>
              <a:rPr lang="en-US" altLang="zh-CN" sz="1400" b="1" dirty="0">
                <a:cs typeface="+mn-ea"/>
              </a:rPr>
              <a:t>FANUC</a:t>
            </a:r>
            <a:endParaRPr lang="zh-CN" altLang="en-US" sz="1400" b="1" dirty="0"/>
          </a:p>
        </p:txBody>
      </p:sp>
      <p:sp>
        <p:nvSpPr>
          <p:cNvPr id="64" name="文本框 63">
            <a:extLst>
              <a:ext uri="{FF2B5EF4-FFF2-40B4-BE49-F238E27FC236}">
                <a16:creationId xmlns:a16="http://schemas.microsoft.com/office/drawing/2014/main" id="{7A7C6DCC-EF4A-1444-A173-7A5D9A109242}"/>
              </a:ext>
            </a:extLst>
          </p:cNvPr>
          <p:cNvSpPr txBox="1"/>
          <p:nvPr/>
        </p:nvSpPr>
        <p:spPr>
          <a:xfrm>
            <a:off x="9241124" y="3917635"/>
            <a:ext cx="550753" cy="307777"/>
          </a:xfrm>
          <a:prstGeom prst="rect">
            <a:avLst/>
          </a:prstGeom>
          <a:noFill/>
        </p:spPr>
        <p:txBody>
          <a:bodyPr wrap="square">
            <a:spAutoFit/>
          </a:bodyPr>
          <a:lstStyle/>
          <a:p>
            <a:r>
              <a:rPr lang="zh-CN" altLang="en-US" sz="1400" b="1" dirty="0">
                <a:cs typeface="+mn-ea"/>
              </a:rPr>
              <a:t>广数</a:t>
            </a:r>
            <a:endParaRPr lang="zh-CN" altLang="en-US" sz="1400" b="1" dirty="0"/>
          </a:p>
        </p:txBody>
      </p:sp>
      <p:sp>
        <p:nvSpPr>
          <p:cNvPr id="65" name="文本框 64">
            <a:extLst>
              <a:ext uri="{FF2B5EF4-FFF2-40B4-BE49-F238E27FC236}">
                <a16:creationId xmlns:a16="http://schemas.microsoft.com/office/drawing/2014/main" id="{C12AE86F-0924-A127-B59D-B783053E2267}"/>
              </a:ext>
            </a:extLst>
          </p:cNvPr>
          <p:cNvSpPr txBox="1"/>
          <p:nvPr/>
        </p:nvSpPr>
        <p:spPr>
          <a:xfrm>
            <a:off x="9241123" y="6483845"/>
            <a:ext cx="550753" cy="307777"/>
          </a:xfrm>
          <a:prstGeom prst="rect">
            <a:avLst/>
          </a:prstGeom>
          <a:noFill/>
        </p:spPr>
        <p:txBody>
          <a:bodyPr wrap="square">
            <a:spAutoFit/>
          </a:bodyPr>
          <a:lstStyle/>
          <a:p>
            <a:r>
              <a:rPr lang="zh-CN" altLang="en-US" sz="1400" b="1" dirty="0">
                <a:cs typeface="+mn-ea"/>
              </a:rPr>
              <a:t>华中</a:t>
            </a:r>
            <a:endParaRPr lang="zh-CN" altLang="en-US" sz="1400" b="1" dirty="0"/>
          </a:p>
        </p:txBody>
      </p:sp>
      <p:sp>
        <p:nvSpPr>
          <p:cNvPr id="66" name="文本框 65">
            <a:extLst>
              <a:ext uri="{FF2B5EF4-FFF2-40B4-BE49-F238E27FC236}">
                <a16:creationId xmlns:a16="http://schemas.microsoft.com/office/drawing/2014/main" id="{C1E8A944-A474-7C52-12C7-6DA5FCE5B52A}"/>
              </a:ext>
            </a:extLst>
          </p:cNvPr>
          <p:cNvSpPr txBox="1"/>
          <p:nvPr/>
        </p:nvSpPr>
        <p:spPr>
          <a:xfrm>
            <a:off x="6883970" y="6483845"/>
            <a:ext cx="1227447" cy="307777"/>
          </a:xfrm>
          <a:prstGeom prst="rect">
            <a:avLst/>
          </a:prstGeom>
          <a:noFill/>
        </p:spPr>
        <p:txBody>
          <a:bodyPr wrap="square">
            <a:spAutoFit/>
          </a:bodyPr>
          <a:lstStyle/>
          <a:p>
            <a:r>
              <a:rPr lang="zh-CN" altLang="en-US" sz="1400" b="1" dirty="0">
                <a:cs typeface="+mn-ea"/>
              </a:rPr>
              <a:t>德国</a:t>
            </a:r>
            <a:r>
              <a:rPr lang="en-US" altLang="zh-CN" sz="1400" b="1" dirty="0">
                <a:cs typeface="+mn-ea"/>
              </a:rPr>
              <a:t>SIMENS</a:t>
            </a:r>
            <a:endParaRPr lang="zh-CN" altLang="en-US" sz="1400" b="1" dirty="0"/>
          </a:p>
        </p:txBody>
      </p:sp>
    </p:spTree>
    <p:extLst>
      <p:ext uri="{BB962C8B-B14F-4D97-AF65-F5344CB8AC3E}">
        <p14:creationId xmlns:p14="http://schemas.microsoft.com/office/powerpoint/2010/main" val="20290479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标题 1">
            <a:extLst>
              <a:ext uri="{FF2B5EF4-FFF2-40B4-BE49-F238E27FC236}">
                <a16:creationId xmlns:a16="http://schemas.microsoft.com/office/drawing/2014/main" id="{46C9E5BF-4169-4345-C62F-06BAA47FCBD9}"/>
              </a:ext>
            </a:extLst>
          </p:cNvPr>
          <p:cNvSpPr txBox="1"/>
          <p:nvPr/>
        </p:nvSpPr>
        <p:spPr>
          <a:xfrm>
            <a:off x="3255657" y="266790"/>
            <a:ext cx="5904206" cy="533572"/>
          </a:xfrm>
          <a:prstGeom prst="rect">
            <a:avLst/>
          </a:prstGeom>
        </p:spPr>
        <p:txBody>
          <a:bodyPr vert="horz" lIns="91440" tIns="45720" rIns="91440" bIns="45720" rtlCol="0" anchor="b">
            <a:normAutofit fontScale="92500"/>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2.4 FANUC 0i</a:t>
            </a:r>
            <a:r>
              <a:rPr lang="zh-CN" altLang="en-US" sz="2800" dirty="0">
                <a:latin typeface="+mj-ea"/>
                <a:cs typeface="+mn-ea"/>
                <a:sym typeface="+mn-lt"/>
              </a:rPr>
              <a:t>数控车床基本操作</a:t>
            </a:r>
          </a:p>
        </p:txBody>
      </p:sp>
      <p:sp>
        <p:nvSpPr>
          <p:cNvPr id="5" name="标题 3">
            <a:extLst>
              <a:ext uri="{FF2B5EF4-FFF2-40B4-BE49-F238E27FC236}">
                <a16:creationId xmlns:a16="http://schemas.microsoft.com/office/drawing/2014/main" id="{78ADB6BC-6EA8-A318-A21C-6074A10A8009}"/>
              </a:ext>
            </a:extLst>
          </p:cNvPr>
          <p:cNvSpPr txBox="1">
            <a:spLocks/>
          </p:cNvSpPr>
          <p:nvPr/>
        </p:nvSpPr>
        <p:spPr>
          <a:xfrm>
            <a:off x="3927036" y="1136433"/>
            <a:ext cx="4337927"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换刀</a:t>
            </a:r>
          </a:p>
        </p:txBody>
      </p:sp>
      <p:sp>
        <p:nvSpPr>
          <p:cNvPr id="3" name="文本占位符 5">
            <a:extLst>
              <a:ext uri="{FF2B5EF4-FFF2-40B4-BE49-F238E27FC236}">
                <a16:creationId xmlns:a16="http://schemas.microsoft.com/office/drawing/2014/main" id="{9277BA0A-4276-C7E3-F2B1-F7E74915703F}"/>
              </a:ext>
            </a:extLst>
          </p:cNvPr>
          <p:cNvSpPr txBox="1"/>
          <p:nvPr/>
        </p:nvSpPr>
        <p:spPr>
          <a:xfrm>
            <a:off x="541056" y="1706042"/>
            <a:ext cx="10982159" cy="18577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rgbClr val="00B0F0"/>
              </a:buClr>
              <a:buSzPct val="95000"/>
              <a:buFont typeface="Wingdings" panose="05000000000000000000" pitchFamily="2" charset="2"/>
              <a:buChar char="n"/>
            </a:pPr>
            <a:r>
              <a:rPr lang="zh-CN" altLang="en-US" b="1" dirty="0">
                <a:solidFill>
                  <a:srgbClr val="00B0F0"/>
                </a:solidFill>
                <a:latin typeface="方正书宋"/>
              </a:rPr>
              <a:t>方法一</a:t>
            </a:r>
            <a:endParaRPr lang="en-US" altLang="zh-CN" sz="1800" b="1" i="0" u="none" strike="noStrike" baseline="0" dirty="0">
              <a:solidFill>
                <a:srgbClr val="00B0F0"/>
              </a:solidFill>
              <a:latin typeface="方正书宋"/>
            </a:endParaRPr>
          </a:p>
          <a:p>
            <a:pPr marL="0" indent="0" algn="just">
              <a:lnSpc>
                <a:spcPct val="130000"/>
              </a:lnSpc>
              <a:spcBef>
                <a:spcPts val="0"/>
              </a:spcBef>
              <a:buClr>
                <a:schemeClr val="accent1"/>
              </a:buClr>
              <a:buSzPct val="95000"/>
              <a:buNone/>
            </a:pPr>
            <a:r>
              <a:rPr lang="zh-CN" altLang="en-US" sz="1800" b="0" i="0" u="none" strike="noStrike" baseline="0" dirty="0">
                <a:solidFill>
                  <a:srgbClr val="211D1E"/>
                </a:solidFill>
                <a:latin typeface="方正书宋"/>
              </a:rPr>
              <a:t>按     （</a:t>
            </a:r>
            <a:r>
              <a:rPr lang="en-US" altLang="zh-CN" sz="1800" b="0" i="0" u="none" strike="noStrike" baseline="0" dirty="0">
                <a:solidFill>
                  <a:srgbClr val="211D1E"/>
                </a:solidFill>
                <a:latin typeface="方正书宋"/>
              </a:rPr>
              <a:t>MDI</a:t>
            </a:r>
            <a:r>
              <a:rPr lang="zh-CN" altLang="en-US" sz="1800" b="0" i="0" u="none" strike="noStrike" baseline="0" dirty="0">
                <a:solidFill>
                  <a:srgbClr val="211D1E"/>
                </a:solidFill>
                <a:latin typeface="方正书宋"/>
              </a:rPr>
              <a:t>）键，然后点击“</a:t>
            </a:r>
            <a:r>
              <a:rPr lang="en-US" altLang="zh-CN" sz="1800" b="0" i="0" u="none" strike="noStrike" baseline="0" dirty="0">
                <a:solidFill>
                  <a:srgbClr val="211D1E"/>
                </a:solidFill>
                <a:latin typeface="方正书宋"/>
              </a:rPr>
              <a:t>PROG”</a:t>
            </a:r>
            <a:r>
              <a:rPr lang="zh-CN" altLang="en-US" sz="1800" b="0" i="0" u="none" strike="noStrike" baseline="0" dirty="0">
                <a:solidFill>
                  <a:srgbClr val="211D1E"/>
                </a:solidFill>
                <a:latin typeface="方正书宋"/>
              </a:rPr>
              <a:t>键，输入“</a:t>
            </a:r>
            <a:r>
              <a:rPr lang="en-US" altLang="zh-CN" sz="1800" b="0" i="0" u="none" strike="noStrike" baseline="0" dirty="0">
                <a:solidFill>
                  <a:srgbClr val="211D1E"/>
                </a:solidFill>
                <a:latin typeface="方正书宋"/>
              </a:rPr>
              <a:t>T0101”</a:t>
            </a:r>
            <a:r>
              <a:rPr lang="zh-CN" altLang="en-US" sz="1800" b="0" i="0" u="none" strike="noStrike" baseline="0" dirty="0">
                <a:solidFill>
                  <a:srgbClr val="211D1E"/>
                </a:solidFill>
                <a:latin typeface="方正书宋"/>
              </a:rPr>
              <a:t>并点击“</a:t>
            </a:r>
            <a:r>
              <a:rPr lang="en-US" altLang="zh-CN" sz="1800" b="0" i="0" u="none" strike="noStrike" baseline="0" dirty="0">
                <a:solidFill>
                  <a:srgbClr val="211D1E"/>
                </a:solidFill>
                <a:latin typeface="方正书宋"/>
              </a:rPr>
              <a:t>EOB”</a:t>
            </a:r>
            <a:r>
              <a:rPr lang="zh-CN" altLang="en-US" sz="1800" b="0" i="0" u="none" strike="noStrike" baseline="0" dirty="0">
                <a:solidFill>
                  <a:srgbClr val="211D1E"/>
                </a:solidFill>
                <a:latin typeface="方正书宋"/>
              </a:rPr>
              <a:t>键， 按“</a:t>
            </a:r>
            <a:r>
              <a:rPr lang="en-US" altLang="zh-CN" sz="1800" b="0" i="0" u="none" strike="noStrike" baseline="0" dirty="0">
                <a:solidFill>
                  <a:srgbClr val="211D1E"/>
                </a:solidFill>
                <a:latin typeface="方正书宋"/>
              </a:rPr>
              <a:t>INSERT”</a:t>
            </a:r>
            <a:r>
              <a:rPr lang="zh-CN" altLang="en-US" sz="1800" b="0" i="0" u="none" strike="noStrike" baseline="0" dirty="0">
                <a:solidFill>
                  <a:srgbClr val="211D1E"/>
                </a:solidFill>
                <a:latin typeface="方正书宋"/>
              </a:rPr>
              <a:t>键，然后按“循环启动”键。</a:t>
            </a:r>
            <a:endParaRPr lang="en-US" altLang="zh-CN" sz="1800" b="0" i="0" u="none" strike="noStrike" baseline="0" dirty="0">
              <a:solidFill>
                <a:srgbClr val="211D1E"/>
              </a:solidFill>
              <a:latin typeface="方正书宋"/>
            </a:endParaRPr>
          </a:p>
          <a:p>
            <a:pPr algn="just">
              <a:lnSpc>
                <a:spcPct val="130000"/>
              </a:lnSpc>
              <a:spcBef>
                <a:spcPts val="0"/>
              </a:spcBef>
              <a:buClr>
                <a:srgbClr val="00B0F0"/>
              </a:buClr>
              <a:buSzPct val="95000"/>
              <a:buFont typeface="Wingdings" panose="05000000000000000000" pitchFamily="2" charset="2"/>
              <a:buChar char="n"/>
            </a:pPr>
            <a:r>
              <a:rPr lang="zh-CN" altLang="en-US" b="1" dirty="0">
                <a:solidFill>
                  <a:srgbClr val="00B0F0"/>
                </a:solidFill>
                <a:latin typeface="方正书宋"/>
              </a:rPr>
              <a:t>方法二</a:t>
            </a:r>
            <a:endParaRPr lang="en-US" altLang="zh-CN" sz="1800" b="1" i="0" u="none" strike="noStrike" baseline="0" dirty="0">
              <a:solidFill>
                <a:srgbClr val="00B0F0"/>
              </a:solidFill>
              <a:latin typeface="方正书宋"/>
            </a:endParaRPr>
          </a:p>
          <a:p>
            <a:pPr marL="0" indent="0" algn="just">
              <a:lnSpc>
                <a:spcPct val="130000"/>
              </a:lnSpc>
              <a:spcBef>
                <a:spcPts val="0"/>
              </a:spcBef>
              <a:buClr>
                <a:schemeClr val="accent1"/>
              </a:buClr>
              <a:buSzPct val="95000"/>
              <a:buNone/>
            </a:pPr>
            <a:r>
              <a:rPr lang="zh-CN" altLang="en-US" sz="1800" b="0" i="0" u="none" strike="noStrike" baseline="0" dirty="0">
                <a:solidFill>
                  <a:srgbClr val="211D1E"/>
                </a:solidFill>
                <a:latin typeface="方正书宋"/>
              </a:rPr>
              <a:t>按“手动”键，然后点击“主轴正转”键。</a:t>
            </a:r>
            <a:endParaRPr lang="en-US" altLang="zh-CN" b="1" dirty="0">
              <a:solidFill>
                <a:srgbClr val="00B0F0"/>
              </a:solidFill>
              <a:latin typeface="方正书宋"/>
            </a:endParaRPr>
          </a:p>
        </p:txBody>
      </p:sp>
      <p:pic>
        <p:nvPicPr>
          <p:cNvPr id="6" name="图片 5">
            <a:extLst>
              <a:ext uri="{FF2B5EF4-FFF2-40B4-BE49-F238E27FC236}">
                <a16:creationId xmlns:a16="http://schemas.microsoft.com/office/drawing/2014/main" id="{90B86B25-2A51-F511-5003-FEF9B6F582DC}"/>
              </a:ext>
            </a:extLst>
          </p:cNvPr>
          <p:cNvPicPr>
            <a:picLocks noChangeAspect="1"/>
          </p:cNvPicPr>
          <p:nvPr/>
        </p:nvPicPr>
        <p:blipFill>
          <a:blip r:embed="rId3"/>
          <a:stretch>
            <a:fillRect/>
          </a:stretch>
        </p:blipFill>
        <p:spPr>
          <a:xfrm>
            <a:off x="958736" y="2180000"/>
            <a:ext cx="304800" cy="276225"/>
          </a:xfrm>
          <a:prstGeom prst="rect">
            <a:avLst/>
          </a:prstGeom>
        </p:spPr>
      </p:pic>
      <p:sp>
        <p:nvSpPr>
          <p:cNvPr id="8" name="标题 3">
            <a:extLst>
              <a:ext uri="{FF2B5EF4-FFF2-40B4-BE49-F238E27FC236}">
                <a16:creationId xmlns:a16="http://schemas.microsoft.com/office/drawing/2014/main" id="{4E10E467-8D03-FCF4-79EC-E7086E41261D}"/>
              </a:ext>
            </a:extLst>
          </p:cNvPr>
          <p:cNvSpPr txBox="1">
            <a:spLocks/>
          </p:cNvSpPr>
          <p:nvPr/>
        </p:nvSpPr>
        <p:spPr>
          <a:xfrm>
            <a:off x="4038795" y="3793416"/>
            <a:ext cx="4337927"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五</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主轴转动</a:t>
            </a:r>
          </a:p>
        </p:txBody>
      </p:sp>
      <p:sp>
        <p:nvSpPr>
          <p:cNvPr id="9" name="文本占位符 5">
            <a:extLst>
              <a:ext uri="{FF2B5EF4-FFF2-40B4-BE49-F238E27FC236}">
                <a16:creationId xmlns:a16="http://schemas.microsoft.com/office/drawing/2014/main" id="{C12519D9-9ACD-563B-0E11-2EEB5A78ABD2}"/>
              </a:ext>
            </a:extLst>
          </p:cNvPr>
          <p:cNvSpPr txBox="1"/>
          <p:nvPr/>
        </p:nvSpPr>
        <p:spPr>
          <a:xfrm>
            <a:off x="716680" y="4317663"/>
            <a:ext cx="10982159" cy="18577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rgbClr val="00B0F0"/>
              </a:buClr>
              <a:buSzPct val="95000"/>
              <a:buFont typeface="Wingdings" panose="05000000000000000000" pitchFamily="2" charset="2"/>
              <a:buChar char="n"/>
            </a:pPr>
            <a:r>
              <a:rPr lang="zh-CN" altLang="en-US" b="1" dirty="0">
                <a:solidFill>
                  <a:srgbClr val="00B0F0"/>
                </a:solidFill>
                <a:latin typeface="方正书宋"/>
              </a:rPr>
              <a:t>方法一</a:t>
            </a:r>
            <a:endParaRPr lang="en-US" altLang="zh-CN" sz="1800" b="1" i="0" u="none" strike="noStrike" baseline="0" dirty="0">
              <a:solidFill>
                <a:srgbClr val="00B0F0"/>
              </a:solidFill>
              <a:latin typeface="方正书宋"/>
            </a:endParaRPr>
          </a:p>
          <a:p>
            <a:pPr marL="0" indent="0" algn="just">
              <a:lnSpc>
                <a:spcPct val="130000"/>
              </a:lnSpc>
              <a:spcBef>
                <a:spcPts val="0"/>
              </a:spcBef>
              <a:buClr>
                <a:schemeClr val="accent1"/>
              </a:buClr>
              <a:buSzPct val="95000"/>
              <a:buNone/>
            </a:pPr>
            <a:r>
              <a:rPr lang="zh-CN" altLang="en-US" sz="1800" b="0" i="0" u="none" strike="noStrike" baseline="0" dirty="0">
                <a:solidFill>
                  <a:srgbClr val="211D1E"/>
                </a:solidFill>
                <a:latin typeface="方正书宋"/>
              </a:rPr>
              <a:t>按（</a:t>
            </a:r>
            <a:r>
              <a:rPr lang="en-US" altLang="zh-CN" sz="1800" b="0" i="0" u="none" strike="noStrike" baseline="0" dirty="0">
                <a:solidFill>
                  <a:srgbClr val="211D1E"/>
                </a:solidFill>
                <a:latin typeface="方正书宋"/>
              </a:rPr>
              <a:t>MDI</a:t>
            </a:r>
            <a:r>
              <a:rPr lang="zh-CN" altLang="en-US" sz="1800" b="0" i="0" u="none" strike="noStrike" baseline="0" dirty="0">
                <a:solidFill>
                  <a:srgbClr val="211D1E"/>
                </a:solidFill>
                <a:latin typeface="方正书宋"/>
              </a:rPr>
              <a:t>）键，然后点击“</a:t>
            </a:r>
            <a:r>
              <a:rPr lang="en-US" altLang="zh-CN" sz="1800" b="0" i="0" u="none" strike="noStrike" baseline="0" dirty="0">
                <a:solidFill>
                  <a:srgbClr val="211D1E"/>
                </a:solidFill>
                <a:latin typeface="方正书宋"/>
              </a:rPr>
              <a:t>PROG”</a:t>
            </a:r>
            <a:r>
              <a:rPr lang="zh-CN" altLang="en-US" sz="1800" b="0" i="0" u="none" strike="noStrike" baseline="0" dirty="0">
                <a:solidFill>
                  <a:srgbClr val="211D1E"/>
                </a:solidFill>
                <a:latin typeface="方正书宋"/>
              </a:rPr>
              <a:t>键，输入“</a:t>
            </a:r>
            <a:r>
              <a:rPr lang="en-US" altLang="zh-CN" sz="1800" b="0" i="0" u="none" strike="noStrike" baseline="0" dirty="0">
                <a:solidFill>
                  <a:srgbClr val="211D1E"/>
                </a:solidFill>
                <a:latin typeface="方正书宋"/>
              </a:rPr>
              <a:t>MO3 S600”</a:t>
            </a:r>
            <a:r>
              <a:rPr lang="zh-CN" altLang="en-US" sz="1800" b="0" i="0" u="none" strike="noStrike" baseline="0" dirty="0">
                <a:solidFill>
                  <a:srgbClr val="211D1E"/>
                </a:solidFill>
                <a:latin typeface="方正书宋"/>
              </a:rPr>
              <a:t>并点击“</a:t>
            </a:r>
            <a:r>
              <a:rPr lang="en-US" altLang="zh-CN" sz="1800" b="0" i="0" u="none" strike="noStrike" baseline="0" dirty="0">
                <a:solidFill>
                  <a:srgbClr val="211D1E"/>
                </a:solidFill>
                <a:latin typeface="方正书宋"/>
              </a:rPr>
              <a:t>EOB”</a:t>
            </a:r>
            <a:r>
              <a:rPr lang="zh-CN" altLang="en-US" sz="1800" b="0" i="0" u="none" strike="noStrike" baseline="0" dirty="0">
                <a:solidFill>
                  <a:srgbClr val="211D1E"/>
                </a:solidFill>
                <a:latin typeface="方正书宋"/>
              </a:rPr>
              <a:t>键， 按    “</a:t>
            </a:r>
            <a:r>
              <a:rPr lang="en-US" altLang="zh-CN" sz="1800" b="0" i="0" u="none" strike="noStrike" baseline="0" dirty="0">
                <a:solidFill>
                  <a:srgbClr val="211D1E"/>
                </a:solidFill>
                <a:latin typeface="方正书宋"/>
              </a:rPr>
              <a:t>INSERT”</a:t>
            </a:r>
            <a:r>
              <a:rPr lang="zh-CN" altLang="en-US" sz="1800" b="0" i="0" u="none" strike="noStrike" baseline="0" dirty="0">
                <a:solidFill>
                  <a:srgbClr val="211D1E"/>
                </a:solidFill>
                <a:latin typeface="方正书宋"/>
              </a:rPr>
              <a:t>键，然后按“循环启动”键。</a:t>
            </a:r>
            <a:endParaRPr lang="en-US" altLang="zh-CN" sz="1800" b="0" i="0" u="none" strike="noStrike" baseline="0" dirty="0">
              <a:solidFill>
                <a:srgbClr val="211D1E"/>
              </a:solidFill>
              <a:latin typeface="方正书宋"/>
            </a:endParaRPr>
          </a:p>
          <a:p>
            <a:pPr algn="just">
              <a:lnSpc>
                <a:spcPct val="130000"/>
              </a:lnSpc>
              <a:spcBef>
                <a:spcPts val="0"/>
              </a:spcBef>
              <a:buClr>
                <a:srgbClr val="00B0F0"/>
              </a:buClr>
              <a:buSzPct val="95000"/>
              <a:buFont typeface="Wingdings" panose="05000000000000000000" pitchFamily="2" charset="2"/>
              <a:buChar char="n"/>
            </a:pPr>
            <a:r>
              <a:rPr lang="zh-CN" altLang="en-US" b="1" dirty="0">
                <a:solidFill>
                  <a:srgbClr val="00B0F0"/>
                </a:solidFill>
                <a:latin typeface="方正书宋"/>
              </a:rPr>
              <a:t>方法二</a:t>
            </a:r>
            <a:endParaRPr lang="en-US" altLang="zh-CN" sz="1800" b="1" i="0" u="none" strike="noStrike" baseline="0" dirty="0">
              <a:solidFill>
                <a:srgbClr val="00B0F0"/>
              </a:solidFill>
              <a:latin typeface="方正书宋"/>
            </a:endParaRPr>
          </a:p>
          <a:p>
            <a:pPr marL="0" indent="0" algn="just">
              <a:lnSpc>
                <a:spcPct val="130000"/>
              </a:lnSpc>
              <a:spcBef>
                <a:spcPts val="0"/>
              </a:spcBef>
              <a:buClr>
                <a:schemeClr val="accent1"/>
              </a:buClr>
              <a:buSzPct val="95000"/>
              <a:buNone/>
            </a:pPr>
            <a:r>
              <a:rPr lang="zh-CN" altLang="en-US" sz="1800" b="0" i="0" u="none" strike="noStrike" baseline="0" dirty="0">
                <a:solidFill>
                  <a:srgbClr val="211D1E"/>
                </a:solidFill>
                <a:latin typeface="方正书宋"/>
              </a:rPr>
              <a:t>按“手动”键，然后点击“主轴正转”键。</a:t>
            </a:r>
            <a:endParaRPr lang="en-US" altLang="zh-CN" b="1" dirty="0">
              <a:solidFill>
                <a:srgbClr val="00B0F0"/>
              </a:solidFill>
              <a:latin typeface="方正书宋"/>
            </a:endParaRPr>
          </a:p>
        </p:txBody>
      </p:sp>
      <p:pic>
        <p:nvPicPr>
          <p:cNvPr id="12" name="图片 11">
            <a:extLst>
              <a:ext uri="{FF2B5EF4-FFF2-40B4-BE49-F238E27FC236}">
                <a16:creationId xmlns:a16="http://schemas.microsoft.com/office/drawing/2014/main" id="{F59E14D4-A574-B246-0ED4-116383D6DB49}"/>
              </a:ext>
            </a:extLst>
          </p:cNvPr>
          <p:cNvPicPr>
            <a:picLocks noChangeAspect="1"/>
          </p:cNvPicPr>
          <p:nvPr/>
        </p:nvPicPr>
        <p:blipFill>
          <a:blip r:embed="rId4"/>
          <a:stretch>
            <a:fillRect/>
          </a:stretch>
        </p:blipFill>
        <p:spPr>
          <a:xfrm>
            <a:off x="9413625" y="4788764"/>
            <a:ext cx="299494" cy="246014"/>
          </a:xfrm>
          <a:prstGeom prst="rect">
            <a:avLst/>
          </a:prstGeom>
        </p:spPr>
      </p:pic>
    </p:spTree>
    <p:extLst>
      <p:ext uri="{BB962C8B-B14F-4D97-AF65-F5344CB8AC3E}">
        <p14:creationId xmlns:p14="http://schemas.microsoft.com/office/powerpoint/2010/main" val="28095872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标题 1">
            <a:extLst>
              <a:ext uri="{FF2B5EF4-FFF2-40B4-BE49-F238E27FC236}">
                <a16:creationId xmlns:a16="http://schemas.microsoft.com/office/drawing/2014/main" id="{46C9E5BF-4169-4345-C62F-06BAA47FCBD9}"/>
              </a:ext>
            </a:extLst>
          </p:cNvPr>
          <p:cNvSpPr txBox="1"/>
          <p:nvPr/>
        </p:nvSpPr>
        <p:spPr>
          <a:xfrm>
            <a:off x="3255657" y="266790"/>
            <a:ext cx="5904206" cy="533572"/>
          </a:xfrm>
          <a:prstGeom prst="rect">
            <a:avLst/>
          </a:prstGeom>
        </p:spPr>
        <p:txBody>
          <a:bodyPr vert="horz" lIns="91440" tIns="45720" rIns="91440" bIns="45720" rtlCol="0" anchor="b">
            <a:normAutofit fontScale="92500"/>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2.4 FANUC 0i</a:t>
            </a:r>
            <a:r>
              <a:rPr lang="zh-CN" altLang="en-US" sz="2800" dirty="0">
                <a:latin typeface="+mj-ea"/>
                <a:cs typeface="+mn-ea"/>
                <a:sym typeface="+mn-lt"/>
              </a:rPr>
              <a:t>数控车床基本操作</a:t>
            </a:r>
          </a:p>
        </p:txBody>
      </p:sp>
      <p:sp>
        <p:nvSpPr>
          <p:cNvPr id="5" name="标题 3">
            <a:extLst>
              <a:ext uri="{FF2B5EF4-FFF2-40B4-BE49-F238E27FC236}">
                <a16:creationId xmlns:a16="http://schemas.microsoft.com/office/drawing/2014/main" id="{78ADB6BC-6EA8-A318-A21C-6074A10A8009}"/>
              </a:ext>
            </a:extLst>
          </p:cNvPr>
          <p:cNvSpPr txBox="1">
            <a:spLocks/>
          </p:cNvSpPr>
          <p:nvPr/>
        </p:nvSpPr>
        <p:spPr>
          <a:xfrm>
            <a:off x="3927036" y="1136433"/>
            <a:ext cx="4337927"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六</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对刀</a:t>
            </a:r>
          </a:p>
        </p:txBody>
      </p:sp>
      <p:sp>
        <p:nvSpPr>
          <p:cNvPr id="3" name="文本占位符 5">
            <a:extLst>
              <a:ext uri="{FF2B5EF4-FFF2-40B4-BE49-F238E27FC236}">
                <a16:creationId xmlns:a16="http://schemas.microsoft.com/office/drawing/2014/main" id="{9277BA0A-4276-C7E3-F2B1-F7E74915703F}"/>
              </a:ext>
            </a:extLst>
          </p:cNvPr>
          <p:cNvSpPr txBox="1"/>
          <p:nvPr/>
        </p:nvSpPr>
        <p:spPr>
          <a:xfrm>
            <a:off x="541056" y="1706042"/>
            <a:ext cx="10982159" cy="234589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rgbClr val="00B0F0"/>
              </a:buClr>
              <a:buSzPct val="95000"/>
              <a:buFont typeface="Wingdings" panose="05000000000000000000" pitchFamily="2" charset="2"/>
              <a:buChar char="n"/>
            </a:pPr>
            <a:r>
              <a:rPr lang="zh-CN" altLang="en-US" b="1" dirty="0">
                <a:solidFill>
                  <a:srgbClr val="00B0F0"/>
                </a:solidFill>
                <a:latin typeface="方正书宋"/>
              </a:rPr>
              <a:t>坐标系的概念</a:t>
            </a:r>
            <a:endParaRPr lang="en-US" altLang="zh-CN" b="1" dirty="0">
              <a:solidFill>
                <a:srgbClr val="00B0F0"/>
              </a:solidFill>
              <a:latin typeface="方正书宋"/>
            </a:endParaRPr>
          </a:p>
          <a:p>
            <a:pPr marL="0" indent="0" algn="just">
              <a:lnSpc>
                <a:spcPct val="130000"/>
              </a:lnSpc>
              <a:buNone/>
            </a:pPr>
            <a:r>
              <a:rPr lang="zh-CN" altLang="en-US" dirty="0">
                <a:latin typeface="方正书宋"/>
              </a:rPr>
              <a:t>（</a:t>
            </a:r>
            <a:r>
              <a:rPr lang="en-US" altLang="zh-CN" dirty="0">
                <a:latin typeface="方正书宋"/>
              </a:rPr>
              <a:t>1</a:t>
            </a:r>
            <a:r>
              <a:rPr lang="zh-CN" altLang="en-US" dirty="0">
                <a:latin typeface="方正书宋"/>
              </a:rPr>
              <a:t>）</a:t>
            </a:r>
            <a:r>
              <a:rPr lang="zh-CN" altLang="en-US" sz="1800" i="0" u="none" strike="noStrike" baseline="0" dirty="0">
                <a:solidFill>
                  <a:srgbClr val="211D1E"/>
                </a:solidFill>
                <a:latin typeface="方正书宋"/>
              </a:rPr>
              <a:t>笛卡尔坐标系。</a:t>
            </a:r>
          </a:p>
          <a:p>
            <a:pPr marL="0" indent="0" algn="just">
              <a:lnSpc>
                <a:spcPct val="130000"/>
              </a:lnSpc>
              <a:spcBef>
                <a:spcPts val="0"/>
              </a:spcBef>
              <a:buNone/>
            </a:pPr>
            <a:r>
              <a:rPr lang="zh-CN" altLang="en-US" sz="1800" b="0" i="0" u="none" strike="noStrike" baseline="0" dirty="0">
                <a:solidFill>
                  <a:srgbClr val="211D1E"/>
                </a:solidFill>
                <a:latin typeface="方正书宋"/>
              </a:rPr>
              <a:t>       在标准中规定了以</a:t>
            </a:r>
            <a:r>
              <a:rPr lang="zh-CN" altLang="en-US" sz="1800" b="1" i="0" u="none" strike="noStrike" baseline="0" dirty="0">
                <a:solidFill>
                  <a:srgbClr val="211D1E"/>
                </a:solidFill>
                <a:latin typeface="方正书宋"/>
              </a:rPr>
              <a:t>右手直角笛卡尔坐标系</a:t>
            </a:r>
            <a:r>
              <a:rPr lang="zh-CN" altLang="en-US" sz="1800" b="0" i="0" u="none" strike="noStrike" baseline="0" dirty="0">
                <a:solidFill>
                  <a:srgbClr val="211D1E"/>
                </a:solidFill>
                <a:latin typeface="方正书宋"/>
              </a:rPr>
              <a:t>作为标准坐标系</a:t>
            </a:r>
            <a:r>
              <a:rPr lang="zh-CN" altLang="en-US" dirty="0">
                <a:solidFill>
                  <a:srgbClr val="211D1E"/>
                </a:solidFill>
                <a:latin typeface="方正书宋"/>
              </a:rPr>
              <a:t>。</a:t>
            </a:r>
            <a:endParaRPr lang="en-US" altLang="zh-CN" dirty="0">
              <a:solidFill>
                <a:srgbClr val="211D1E"/>
              </a:solidFill>
              <a:latin typeface="方正书宋"/>
            </a:endParaRPr>
          </a:p>
          <a:p>
            <a:pPr marL="0" indent="0" algn="just">
              <a:lnSpc>
                <a:spcPct val="130000"/>
              </a:lnSpc>
              <a:spcBef>
                <a:spcPts val="0"/>
              </a:spcBef>
              <a:buNone/>
            </a:pPr>
            <a:r>
              <a:rPr lang="zh-CN" altLang="en-US" sz="1800" b="0" i="0" u="none" strike="noStrike" baseline="0" dirty="0">
                <a:solidFill>
                  <a:srgbClr val="211D1E"/>
                </a:solidFill>
                <a:latin typeface="方正书宋"/>
              </a:rPr>
              <a:t>       在笛卡尔坐标系中，用</a:t>
            </a:r>
            <a:r>
              <a:rPr lang="en-US" altLang="zh-CN" sz="1800" b="0" i="1" u="none" strike="noStrike" baseline="0" dirty="0">
                <a:solidFill>
                  <a:srgbClr val="211D1E"/>
                </a:solidFill>
                <a:latin typeface="Times New Roman" panose="02020603050405020304" pitchFamily="18" charset="0"/>
              </a:rPr>
              <a:t>X</a:t>
            </a:r>
            <a:r>
              <a:rPr lang="zh-CN" altLang="en-US" sz="1800" b="0" i="0" u="none" strike="noStrike" baseline="0" dirty="0">
                <a:solidFill>
                  <a:srgbClr val="211D1E"/>
                </a:solidFill>
                <a:latin typeface="方正书宋"/>
              </a:rPr>
              <a:t>、</a:t>
            </a:r>
            <a:r>
              <a:rPr lang="en-US" altLang="zh-CN" sz="1800" b="0" i="1" u="none" strike="noStrike" baseline="0" dirty="0">
                <a:solidFill>
                  <a:srgbClr val="211D1E"/>
                </a:solidFill>
                <a:latin typeface="Times New Roman" panose="02020603050405020304" pitchFamily="18" charset="0"/>
              </a:rPr>
              <a:t>Y</a:t>
            </a:r>
            <a:r>
              <a:rPr lang="zh-CN" altLang="en-US" sz="1800" b="0" i="0" u="none" strike="noStrike" baseline="0" dirty="0">
                <a:solidFill>
                  <a:srgbClr val="211D1E"/>
                </a:solidFill>
                <a:latin typeface="方正书宋"/>
              </a:rPr>
              <a:t>、</a:t>
            </a:r>
            <a:r>
              <a:rPr lang="en-US" altLang="zh-CN" sz="1800" b="0" i="1" u="none" strike="noStrike" baseline="0" dirty="0">
                <a:solidFill>
                  <a:srgbClr val="211D1E"/>
                </a:solidFill>
                <a:latin typeface="Times New Roman" panose="02020603050405020304" pitchFamily="18" charset="0"/>
              </a:rPr>
              <a:t>Z </a:t>
            </a:r>
            <a:r>
              <a:rPr lang="zh-CN" altLang="en-US" sz="1800" b="0" i="0" u="none" strike="noStrike" baseline="0" dirty="0">
                <a:solidFill>
                  <a:srgbClr val="211D1E"/>
                </a:solidFill>
                <a:latin typeface="方正书宋"/>
              </a:rPr>
              <a:t>表示</a:t>
            </a:r>
            <a:r>
              <a:rPr lang="en-US" altLang="zh-CN" sz="1800" b="0" i="0" u="none" strike="noStrike" baseline="0" dirty="0">
                <a:solidFill>
                  <a:srgbClr val="211D1E"/>
                </a:solidFill>
                <a:latin typeface="方正书宋"/>
              </a:rPr>
              <a:t>3</a:t>
            </a:r>
            <a:r>
              <a:rPr lang="zh-CN" altLang="en-US" sz="1800" b="0" i="0" u="none" strike="noStrike" baseline="0" dirty="0">
                <a:solidFill>
                  <a:srgbClr val="211D1E"/>
                </a:solidFill>
                <a:latin typeface="方正书宋"/>
              </a:rPr>
              <a:t>个直线坐标轴，三者之间的相互关系及正方向用右手定则判定，其正方向用</a:t>
            </a:r>
            <a:r>
              <a:rPr lang="en-US" altLang="zh-CN" sz="1800" b="0" i="0" u="none" strike="noStrike" baseline="0" dirty="0">
                <a:solidFill>
                  <a:srgbClr val="211D1E"/>
                </a:solidFill>
                <a:latin typeface="方正书宋"/>
              </a:rPr>
              <a:t>+</a:t>
            </a:r>
            <a:r>
              <a:rPr lang="en-US" altLang="zh-CN" sz="1800" b="0" i="1" u="none" strike="noStrike" baseline="0" dirty="0">
                <a:solidFill>
                  <a:srgbClr val="211D1E"/>
                </a:solidFill>
                <a:latin typeface="Times New Roman" panose="02020603050405020304" pitchFamily="18" charset="0"/>
              </a:rPr>
              <a:t>X</a:t>
            </a:r>
            <a:r>
              <a:rPr lang="zh-CN" altLang="en-US" sz="1800" b="0" i="0" u="none" strike="noStrike" baseline="0" dirty="0">
                <a:solidFill>
                  <a:srgbClr val="211D1E"/>
                </a:solidFill>
                <a:latin typeface="方正书宋"/>
              </a:rPr>
              <a:t>、</a:t>
            </a:r>
            <a:r>
              <a:rPr lang="en-US" altLang="zh-CN" sz="1800" b="0" i="0" u="none" strike="noStrike" baseline="0" dirty="0">
                <a:solidFill>
                  <a:srgbClr val="211D1E"/>
                </a:solidFill>
                <a:latin typeface="方正书宋"/>
              </a:rPr>
              <a:t>+</a:t>
            </a:r>
            <a:r>
              <a:rPr lang="en-US" altLang="zh-CN" sz="1800" b="0" i="1" u="none" strike="noStrike" baseline="0" dirty="0">
                <a:solidFill>
                  <a:srgbClr val="211D1E"/>
                </a:solidFill>
                <a:latin typeface="Times New Roman" panose="02020603050405020304" pitchFamily="18" charset="0"/>
              </a:rPr>
              <a:t>Y</a:t>
            </a:r>
            <a:r>
              <a:rPr lang="zh-CN" altLang="en-US" sz="1800" b="0" i="0" u="none" strike="noStrike" baseline="0" dirty="0">
                <a:solidFill>
                  <a:srgbClr val="211D1E"/>
                </a:solidFill>
                <a:latin typeface="方正书宋"/>
              </a:rPr>
              <a:t>、</a:t>
            </a:r>
            <a:r>
              <a:rPr lang="en-US" altLang="zh-CN" sz="1800" b="0" i="0" u="none" strike="noStrike" baseline="0" dirty="0">
                <a:solidFill>
                  <a:srgbClr val="211D1E"/>
                </a:solidFill>
                <a:latin typeface="方正书宋"/>
              </a:rPr>
              <a:t>+</a:t>
            </a:r>
            <a:r>
              <a:rPr lang="en-US" altLang="zh-CN" sz="1800" b="0" i="1" u="none" strike="noStrike" baseline="0" dirty="0">
                <a:solidFill>
                  <a:srgbClr val="211D1E"/>
                </a:solidFill>
                <a:latin typeface="Times New Roman" panose="02020603050405020304" pitchFamily="18" charset="0"/>
              </a:rPr>
              <a:t>Z </a:t>
            </a:r>
            <a:r>
              <a:rPr lang="zh-CN" altLang="en-US" sz="1800" b="0" i="0" u="none" strike="noStrike" baseline="0" dirty="0">
                <a:solidFill>
                  <a:srgbClr val="211D1E"/>
                </a:solidFill>
                <a:latin typeface="方正书宋"/>
              </a:rPr>
              <a:t>表示；围绕</a:t>
            </a:r>
            <a:r>
              <a:rPr lang="en-US" altLang="zh-CN" sz="1800" b="0" i="1" u="none" strike="noStrike" baseline="0" dirty="0">
                <a:solidFill>
                  <a:srgbClr val="211D1E"/>
                </a:solidFill>
                <a:latin typeface="Times New Roman" panose="02020603050405020304" pitchFamily="18" charset="0"/>
              </a:rPr>
              <a:t>X</a:t>
            </a:r>
            <a:r>
              <a:rPr lang="zh-CN" altLang="en-US" sz="1800" b="0" i="0" u="none" strike="noStrike" baseline="0" dirty="0">
                <a:solidFill>
                  <a:srgbClr val="211D1E"/>
                </a:solidFill>
                <a:latin typeface="方正书宋"/>
              </a:rPr>
              <a:t>、</a:t>
            </a:r>
            <a:r>
              <a:rPr lang="en-US" altLang="zh-CN" sz="1800" b="0" i="1" u="none" strike="noStrike" baseline="0" dirty="0">
                <a:solidFill>
                  <a:srgbClr val="211D1E"/>
                </a:solidFill>
                <a:latin typeface="Times New Roman" panose="02020603050405020304" pitchFamily="18" charset="0"/>
              </a:rPr>
              <a:t>Y</a:t>
            </a:r>
            <a:r>
              <a:rPr lang="zh-CN" altLang="en-US" sz="1800" b="0" i="0" u="none" strike="noStrike" baseline="0" dirty="0">
                <a:solidFill>
                  <a:srgbClr val="211D1E"/>
                </a:solidFill>
                <a:latin typeface="方正书宋"/>
              </a:rPr>
              <a:t>、</a:t>
            </a:r>
            <a:r>
              <a:rPr lang="en-US" altLang="zh-CN" sz="1800" b="0" i="1" u="none" strike="noStrike" baseline="0" dirty="0">
                <a:solidFill>
                  <a:srgbClr val="211D1E"/>
                </a:solidFill>
                <a:latin typeface="Times New Roman" panose="02020603050405020304" pitchFamily="18" charset="0"/>
              </a:rPr>
              <a:t>Z </a:t>
            </a:r>
            <a:r>
              <a:rPr lang="zh-CN" altLang="en-US" sz="1800" b="0" i="0" u="none" strike="noStrike" baseline="0" dirty="0">
                <a:solidFill>
                  <a:srgbClr val="211D1E"/>
                </a:solidFill>
                <a:latin typeface="方正书宋"/>
              </a:rPr>
              <a:t>各轴的回转坐标轴分别为</a:t>
            </a:r>
            <a:r>
              <a:rPr lang="en-US" altLang="zh-CN" sz="1800" b="0" i="1" u="none" strike="noStrike" baseline="0" dirty="0">
                <a:solidFill>
                  <a:srgbClr val="211D1E"/>
                </a:solidFill>
                <a:latin typeface="Times New Roman" panose="02020603050405020304" pitchFamily="18" charset="0"/>
              </a:rPr>
              <a:t>A</a:t>
            </a:r>
            <a:r>
              <a:rPr lang="zh-CN" altLang="en-US" sz="1800" b="0" i="0" u="none" strike="noStrike" baseline="0" dirty="0">
                <a:solidFill>
                  <a:srgbClr val="211D1E"/>
                </a:solidFill>
                <a:latin typeface="方正书宋"/>
              </a:rPr>
              <a:t>、</a:t>
            </a:r>
            <a:r>
              <a:rPr lang="en-US" altLang="zh-CN" sz="1800" b="0" i="1" u="none" strike="noStrike" baseline="0" dirty="0">
                <a:solidFill>
                  <a:srgbClr val="211D1E"/>
                </a:solidFill>
                <a:latin typeface="Times New Roman" panose="02020603050405020304" pitchFamily="18" charset="0"/>
              </a:rPr>
              <a:t>B</a:t>
            </a:r>
            <a:r>
              <a:rPr lang="zh-CN" altLang="en-US" sz="1800" b="0" i="0" u="none" strike="noStrike" baseline="0" dirty="0">
                <a:solidFill>
                  <a:srgbClr val="211D1E"/>
                </a:solidFill>
                <a:latin typeface="方正书宋"/>
              </a:rPr>
              <a:t>、</a:t>
            </a:r>
            <a:r>
              <a:rPr lang="en-US" altLang="zh-CN" sz="1800" b="0" i="1" u="none" strike="noStrike" baseline="0" dirty="0">
                <a:solidFill>
                  <a:srgbClr val="211D1E"/>
                </a:solidFill>
                <a:latin typeface="Times New Roman" panose="02020603050405020304" pitchFamily="18" charset="0"/>
              </a:rPr>
              <a:t>C </a:t>
            </a:r>
            <a:r>
              <a:rPr lang="zh-CN" altLang="en-US" sz="1800" b="0" i="0" u="none" strike="noStrike" baseline="0" dirty="0">
                <a:solidFill>
                  <a:srgbClr val="211D1E"/>
                </a:solidFill>
                <a:latin typeface="方正书宋"/>
              </a:rPr>
              <a:t>坐标轴，其正方向分别为</a:t>
            </a:r>
            <a:r>
              <a:rPr lang="en-US" altLang="zh-CN" sz="1800" b="0" i="0" u="none" strike="noStrike" baseline="0" dirty="0">
                <a:solidFill>
                  <a:srgbClr val="211D1E"/>
                </a:solidFill>
                <a:latin typeface="方正书宋"/>
              </a:rPr>
              <a:t>+</a:t>
            </a:r>
            <a:r>
              <a:rPr lang="en-US" altLang="zh-CN" sz="1800" b="0" i="1" u="none" strike="noStrike" baseline="0" dirty="0">
                <a:solidFill>
                  <a:srgbClr val="211D1E"/>
                </a:solidFill>
                <a:latin typeface="Times New Roman" panose="02020603050405020304" pitchFamily="18" charset="0"/>
              </a:rPr>
              <a:t>A</a:t>
            </a:r>
            <a:r>
              <a:rPr lang="zh-CN" altLang="en-US" sz="1800" b="0" i="0" u="none" strike="noStrike" baseline="0" dirty="0">
                <a:solidFill>
                  <a:srgbClr val="211D1E"/>
                </a:solidFill>
                <a:latin typeface="方正书宋"/>
              </a:rPr>
              <a:t>、</a:t>
            </a:r>
            <a:r>
              <a:rPr lang="en-US" altLang="zh-CN" sz="1800" b="0" i="0" u="none" strike="noStrike" baseline="0" dirty="0">
                <a:solidFill>
                  <a:srgbClr val="211D1E"/>
                </a:solidFill>
                <a:latin typeface="方正书宋"/>
              </a:rPr>
              <a:t>+</a:t>
            </a:r>
            <a:r>
              <a:rPr lang="en-US" altLang="zh-CN" sz="1800" b="0" i="1" u="none" strike="noStrike" baseline="0" dirty="0">
                <a:solidFill>
                  <a:srgbClr val="211D1E"/>
                </a:solidFill>
                <a:latin typeface="Times New Roman" panose="02020603050405020304" pitchFamily="18" charset="0"/>
              </a:rPr>
              <a:t>B</a:t>
            </a:r>
            <a:r>
              <a:rPr lang="zh-CN" altLang="en-US" sz="1800" b="0" i="0" u="none" strike="noStrike" baseline="0" dirty="0">
                <a:solidFill>
                  <a:srgbClr val="211D1E"/>
                </a:solidFill>
                <a:latin typeface="方正书宋"/>
              </a:rPr>
              <a:t>、</a:t>
            </a:r>
            <a:r>
              <a:rPr lang="en-US" altLang="zh-CN" sz="1800" b="0" i="0" u="none" strike="noStrike" baseline="0" dirty="0">
                <a:solidFill>
                  <a:srgbClr val="211D1E"/>
                </a:solidFill>
                <a:latin typeface="方正书宋"/>
              </a:rPr>
              <a:t>+</a:t>
            </a:r>
            <a:r>
              <a:rPr lang="en-US" altLang="zh-CN" sz="1800" b="0" i="1" u="none" strike="noStrike" baseline="0" dirty="0">
                <a:solidFill>
                  <a:srgbClr val="211D1E"/>
                </a:solidFill>
                <a:latin typeface="Times New Roman" panose="02020603050405020304" pitchFamily="18" charset="0"/>
              </a:rPr>
              <a:t>C</a:t>
            </a:r>
            <a:r>
              <a:rPr lang="zh-CN" altLang="en-US" sz="1800" b="0" i="0" u="none" strike="noStrike" baseline="0" dirty="0">
                <a:solidFill>
                  <a:srgbClr val="211D1E"/>
                </a:solidFill>
                <a:latin typeface="Adobe Song Std"/>
              </a:rPr>
              <a:t>，</a:t>
            </a:r>
            <a:r>
              <a:rPr lang="zh-CN" altLang="en-US" sz="1800" b="0" i="0" u="none" strike="noStrike" baseline="0" dirty="0">
                <a:solidFill>
                  <a:srgbClr val="211D1E"/>
                </a:solidFill>
                <a:latin typeface="方正书宋"/>
              </a:rPr>
              <a:t>用右手螺旋定则判断</a:t>
            </a:r>
            <a:r>
              <a:rPr lang="zh-CN" altLang="en-US" sz="1800" b="1" i="0" u="none" strike="noStrike" baseline="0" dirty="0">
                <a:latin typeface="方正书宋"/>
              </a:rPr>
              <a:t>。</a:t>
            </a:r>
            <a:endParaRPr lang="en-US" altLang="zh-CN" b="1" dirty="0">
              <a:latin typeface="方正书宋"/>
            </a:endParaRPr>
          </a:p>
        </p:txBody>
      </p:sp>
      <p:pic>
        <p:nvPicPr>
          <p:cNvPr id="7" name="图片 6">
            <a:extLst>
              <a:ext uri="{FF2B5EF4-FFF2-40B4-BE49-F238E27FC236}">
                <a16:creationId xmlns:a16="http://schemas.microsoft.com/office/drawing/2014/main" id="{FEFFF3EF-A22E-1CDB-9D3B-9E971DFFF83F}"/>
              </a:ext>
            </a:extLst>
          </p:cNvPr>
          <p:cNvPicPr>
            <a:picLocks noChangeAspect="1"/>
          </p:cNvPicPr>
          <p:nvPr/>
        </p:nvPicPr>
        <p:blipFill>
          <a:blip r:embed="rId3"/>
          <a:stretch>
            <a:fillRect/>
          </a:stretch>
        </p:blipFill>
        <p:spPr>
          <a:xfrm>
            <a:off x="2444204" y="4097303"/>
            <a:ext cx="7175862" cy="2385454"/>
          </a:xfrm>
          <a:prstGeom prst="rect">
            <a:avLst/>
          </a:prstGeom>
        </p:spPr>
      </p:pic>
    </p:spTree>
    <p:extLst>
      <p:ext uri="{BB962C8B-B14F-4D97-AF65-F5344CB8AC3E}">
        <p14:creationId xmlns:p14="http://schemas.microsoft.com/office/powerpoint/2010/main" val="247790756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标题 1">
            <a:extLst>
              <a:ext uri="{FF2B5EF4-FFF2-40B4-BE49-F238E27FC236}">
                <a16:creationId xmlns:a16="http://schemas.microsoft.com/office/drawing/2014/main" id="{46C9E5BF-4169-4345-C62F-06BAA47FCBD9}"/>
              </a:ext>
            </a:extLst>
          </p:cNvPr>
          <p:cNvSpPr txBox="1"/>
          <p:nvPr/>
        </p:nvSpPr>
        <p:spPr>
          <a:xfrm>
            <a:off x="3255657" y="266790"/>
            <a:ext cx="5904206" cy="533572"/>
          </a:xfrm>
          <a:prstGeom prst="rect">
            <a:avLst/>
          </a:prstGeom>
        </p:spPr>
        <p:txBody>
          <a:bodyPr vert="horz" lIns="91440" tIns="45720" rIns="91440" bIns="45720" rtlCol="0" anchor="b">
            <a:normAutofit fontScale="92500"/>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2.4 FANUC 0i</a:t>
            </a:r>
            <a:r>
              <a:rPr lang="zh-CN" altLang="en-US" sz="2800" dirty="0">
                <a:latin typeface="+mj-ea"/>
                <a:cs typeface="+mn-ea"/>
                <a:sym typeface="+mn-lt"/>
              </a:rPr>
              <a:t>数控车床基本操作</a:t>
            </a:r>
          </a:p>
        </p:txBody>
      </p:sp>
      <p:sp>
        <p:nvSpPr>
          <p:cNvPr id="3" name="文本占位符 5">
            <a:extLst>
              <a:ext uri="{FF2B5EF4-FFF2-40B4-BE49-F238E27FC236}">
                <a16:creationId xmlns:a16="http://schemas.microsoft.com/office/drawing/2014/main" id="{9277BA0A-4276-C7E3-F2B1-F7E74915703F}"/>
              </a:ext>
            </a:extLst>
          </p:cNvPr>
          <p:cNvSpPr txBox="1"/>
          <p:nvPr/>
        </p:nvSpPr>
        <p:spPr>
          <a:xfrm>
            <a:off x="572320" y="1996751"/>
            <a:ext cx="7845298" cy="342619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rgbClr val="00B0F0"/>
              </a:buClr>
              <a:buSzPct val="95000"/>
              <a:buFont typeface="Wingdings" panose="05000000000000000000" pitchFamily="2" charset="2"/>
              <a:buChar char="n"/>
            </a:pPr>
            <a:r>
              <a:rPr lang="zh-CN" altLang="en-US" b="1" dirty="0">
                <a:solidFill>
                  <a:srgbClr val="00B0F0"/>
                </a:solidFill>
                <a:latin typeface="+mn-ea"/>
              </a:rPr>
              <a:t>坐标系的概念</a:t>
            </a:r>
            <a:endParaRPr lang="en-US" altLang="zh-CN" b="1" dirty="0">
              <a:solidFill>
                <a:srgbClr val="00B0F0"/>
              </a:solidFill>
              <a:latin typeface="+mn-ea"/>
            </a:endParaRPr>
          </a:p>
          <a:p>
            <a:pPr marL="0" indent="0" algn="just">
              <a:lnSpc>
                <a:spcPct val="130000"/>
              </a:lnSpc>
              <a:buNone/>
            </a:pPr>
            <a:r>
              <a:rPr lang="zh-CN" altLang="en-US" dirty="0">
                <a:latin typeface="+mn-ea"/>
              </a:rPr>
              <a:t>（</a:t>
            </a:r>
            <a:r>
              <a:rPr lang="en-US" altLang="zh-CN" dirty="0">
                <a:latin typeface="+mn-ea"/>
              </a:rPr>
              <a:t>2</a:t>
            </a:r>
            <a:r>
              <a:rPr lang="zh-CN" altLang="en-US" dirty="0">
                <a:latin typeface="+mn-ea"/>
              </a:rPr>
              <a:t>）</a:t>
            </a:r>
            <a:r>
              <a:rPr lang="zh-CN" altLang="en-US" dirty="0">
                <a:solidFill>
                  <a:srgbClr val="211D1E"/>
                </a:solidFill>
                <a:latin typeface="+mn-ea"/>
              </a:rPr>
              <a:t>数控车床坐标轴的确定</a:t>
            </a:r>
            <a:endParaRPr lang="zh-CN" altLang="en-US" sz="1800" i="0" u="none" strike="noStrike" baseline="0" dirty="0">
              <a:solidFill>
                <a:srgbClr val="211D1E"/>
              </a:solidFill>
              <a:latin typeface="+mn-ea"/>
            </a:endParaRPr>
          </a:p>
          <a:p>
            <a:pPr marL="0" indent="0" algn="just">
              <a:lnSpc>
                <a:spcPct val="130000"/>
              </a:lnSpc>
              <a:spcBef>
                <a:spcPts val="0"/>
              </a:spcBef>
              <a:buNone/>
            </a:pPr>
            <a:r>
              <a:rPr lang="zh-CN" altLang="en-US" sz="1800" b="0" i="0" u="none" strike="noStrike" baseline="0" dirty="0">
                <a:solidFill>
                  <a:srgbClr val="211D1E"/>
                </a:solidFill>
                <a:latin typeface="+mn-ea"/>
              </a:rPr>
              <a:t>        数控车床一般只有</a:t>
            </a:r>
            <a:r>
              <a:rPr lang="en-US" altLang="zh-CN" sz="1800" b="0" i="1" u="none" strike="noStrike" baseline="0" dirty="0">
                <a:solidFill>
                  <a:srgbClr val="211D1E"/>
                </a:solidFill>
                <a:latin typeface="+mn-ea"/>
              </a:rPr>
              <a:t>X </a:t>
            </a:r>
            <a:r>
              <a:rPr lang="zh-CN" altLang="en-US" sz="1800" b="0" i="0" u="none" strike="noStrike" baseline="0" dirty="0">
                <a:solidFill>
                  <a:srgbClr val="211D1E"/>
                </a:solidFill>
                <a:latin typeface="+mn-ea"/>
              </a:rPr>
              <a:t>和</a:t>
            </a:r>
            <a:r>
              <a:rPr lang="en-US" altLang="zh-CN" sz="1800" b="0" i="1" u="none" strike="noStrike" baseline="0" dirty="0">
                <a:solidFill>
                  <a:srgbClr val="211D1E"/>
                </a:solidFill>
                <a:latin typeface="+mn-ea"/>
              </a:rPr>
              <a:t>Z </a:t>
            </a:r>
            <a:r>
              <a:rPr lang="zh-CN" altLang="en-US" sz="1800" b="0" i="0" u="none" strike="noStrike" baseline="0" dirty="0">
                <a:solidFill>
                  <a:srgbClr val="211D1E"/>
                </a:solidFill>
                <a:latin typeface="+mn-ea"/>
              </a:rPr>
              <a:t>两个运动方向，因此其只有</a:t>
            </a:r>
            <a:r>
              <a:rPr lang="en-US" altLang="zh-CN" sz="1800" b="0" i="1" u="none" strike="noStrike" baseline="0" dirty="0">
                <a:solidFill>
                  <a:srgbClr val="211D1E"/>
                </a:solidFill>
                <a:latin typeface="+mn-ea"/>
              </a:rPr>
              <a:t>X </a:t>
            </a:r>
            <a:r>
              <a:rPr lang="zh-CN" altLang="en-US" sz="1800" b="0" i="0" u="none" strike="noStrike" baseline="0" dirty="0">
                <a:solidFill>
                  <a:srgbClr val="211D1E"/>
                </a:solidFill>
                <a:latin typeface="+mn-ea"/>
              </a:rPr>
              <a:t>和</a:t>
            </a:r>
            <a:r>
              <a:rPr lang="en-US" altLang="zh-CN" sz="1800" b="0" i="1" u="none" strike="noStrike" baseline="0" dirty="0">
                <a:solidFill>
                  <a:srgbClr val="211D1E"/>
                </a:solidFill>
                <a:latin typeface="+mn-ea"/>
              </a:rPr>
              <a:t>Z </a:t>
            </a:r>
            <a:r>
              <a:rPr lang="zh-CN" altLang="en-US" sz="1800" b="0" i="0" u="none" strike="noStrike" baseline="0" dirty="0">
                <a:solidFill>
                  <a:srgbClr val="211D1E"/>
                </a:solidFill>
                <a:latin typeface="+mn-ea"/>
              </a:rPr>
              <a:t>两个坐标轴。</a:t>
            </a:r>
            <a:endParaRPr lang="en-US" altLang="zh-CN" sz="1800" b="0" i="0" u="none" strike="noStrike" baseline="0" dirty="0">
              <a:solidFill>
                <a:srgbClr val="211D1E"/>
              </a:solidFill>
              <a:latin typeface="+mn-ea"/>
            </a:endParaRPr>
          </a:p>
          <a:p>
            <a:pPr marL="0" indent="0" algn="just">
              <a:lnSpc>
                <a:spcPct val="130000"/>
              </a:lnSpc>
              <a:spcBef>
                <a:spcPts val="0"/>
              </a:spcBef>
              <a:buNone/>
            </a:pPr>
            <a:r>
              <a:rPr lang="en-US" altLang="zh-CN" dirty="0">
                <a:solidFill>
                  <a:srgbClr val="211D1E"/>
                </a:solidFill>
                <a:latin typeface="+mn-ea"/>
              </a:rPr>
              <a:t>        </a:t>
            </a:r>
            <a:r>
              <a:rPr lang="zh-CN" altLang="en-US" dirty="0">
                <a:solidFill>
                  <a:srgbClr val="211D1E"/>
                </a:solidFill>
                <a:latin typeface="+mn-ea"/>
              </a:rPr>
              <a:t>① 首先确定</a:t>
            </a:r>
            <a:r>
              <a:rPr lang="en-US" altLang="zh-CN" i="1" spc="300" dirty="0">
                <a:solidFill>
                  <a:srgbClr val="211D1E"/>
                </a:solidFill>
                <a:latin typeface="+mj-lt"/>
              </a:rPr>
              <a:t>Z</a:t>
            </a:r>
            <a:r>
              <a:rPr lang="zh-CN" altLang="en-US" dirty="0">
                <a:solidFill>
                  <a:srgbClr val="211D1E"/>
                </a:solidFill>
                <a:latin typeface="+mn-ea"/>
              </a:rPr>
              <a:t>轴</a:t>
            </a:r>
            <a:endParaRPr lang="en-US" altLang="zh-CN" dirty="0">
              <a:solidFill>
                <a:srgbClr val="211D1E"/>
              </a:solidFill>
              <a:latin typeface="+mn-ea"/>
            </a:endParaRPr>
          </a:p>
          <a:p>
            <a:pPr marL="0" indent="0" algn="just">
              <a:lnSpc>
                <a:spcPct val="130000"/>
              </a:lnSpc>
              <a:spcBef>
                <a:spcPts val="0"/>
              </a:spcBef>
              <a:buNone/>
            </a:pPr>
            <a:r>
              <a:rPr lang="zh-CN" altLang="en-US" sz="1800" b="0" i="0" u="none" strike="noStrike" baseline="0" dirty="0">
                <a:solidFill>
                  <a:srgbClr val="211D1E"/>
                </a:solidFill>
                <a:latin typeface="方正书宋"/>
              </a:rPr>
              <a:t>        一般是选取产生切削力的轴线作为</a:t>
            </a:r>
            <a:r>
              <a:rPr lang="en-US" altLang="zh-CN" sz="1800" b="0" i="1" u="none" strike="noStrike" baseline="0" dirty="0">
                <a:solidFill>
                  <a:srgbClr val="211D1E"/>
                </a:solidFill>
                <a:latin typeface="Times New Roman" panose="02020603050405020304" pitchFamily="18" charset="0"/>
              </a:rPr>
              <a:t>Z</a:t>
            </a:r>
            <a:r>
              <a:rPr lang="zh-CN" altLang="en-US" sz="1800" b="0" i="0" u="none" strike="noStrike" baseline="0" dirty="0">
                <a:solidFill>
                  <a:srgbClr val="211D1E"/>
                </a:solidFill>
                <a:latin typeface="方正书宋"/>
              </a:rPr>
              <a:t>轴，同时规定刀具远离工件的方向作为</a:t>
            </a:r>
            <a:r>
              <a:rPr lang="en-US" altLang="zh-CN" sz="1800" b="0" i="1" u="none" strike="noStrike" baseline="0" dirty="0">
                <a:solidFill>
                  <a:srgbClr val="211D1E"/>
                </a:solidFill>
                <a:latin typeface="Times New Roman" panose="02020603050405020304" pitchFamily="18" charset="0"/>
              </a:rPr>
              <a:t>Z </a:t>
            </a:r>
            <a:r>
              <a:rPr lang="zh-CN" altLang="en-US" sz="1800" b="0" i="0" u="none" strike="noStrike" baseline="0" dirty="0">
                <a:solidFill>
                  <a:srgbClr val="211D1E"/>
                </a:solidFill>
                <a:latin typeface="方正书宋"/>
              </a:rPr>
              <a:t>轴的正方向。</a:t>
            </a:r>
            <a:endParaRPr lang="en-US" altLang="zh-CN" sz="1800" b="0" i="0" u="none" strike="noStrike" baseline="0" dirty="0">
              <a:solidFill>
                <a:srgbClr val="211D1E"/>
              </a:solidFill>
              <a:latin typeface="方正书宋"/>
            </a:endParaRPr>
          </a:p>
          <a:p>
            <a:pPr marL="0" indent="0" algn="just">
              <a:lnSpc>
                <a:spcPct val="130000"/>
              </a:lnSpc>
              <a:spcBef>
                <a:spcPts val="0"/>
              </a:spcBef>
              <a:buNone/>
            </a:pPr>
            <a:r>
              <a:rPr lang="en-US" altLang="zh-CN" dirty="0">
                <a:solidFill>
                  <a:srgbClr val="211D1E"/>
                </a:solidFill>
                <a:latin typeface="+mn-ea"/>
              </a:rPr>
              <a:t>        </a:t>
            </a:r>
            <a:r>
              <a:rPr lang="zh-CN" altLang="en-US" dirty="0">
                <a:solidFill>
                  <a:srgbClr val="211D1E"/>
                </a:solidFill>
                <a:latin typeface="+mn-ea"/>
              </a:rPr>
              <a:t>② 然后确定</a:t>
            </a:r>
            <a:r>
              <a:rPr lang="en-US" altLang="zh-CN" i="1" spc="300" dirty="0">
                <a:solidFill>
                  <a:srgbClr val="211D1E"/>
                </a:solidFill>
                <a:latin typeface="+mj-lt"/>
              </a:rPr>
              <a:t>X</a:t>
            </a:r>
            <a:r>
              <a:rPr lang="zh-CN" altLang="en-US" dirty="0">
                <a:solidFill>
                  <a:srgbClr val="211D1E"/>
                </a:solidFill>
                <a:latin typeface="+mn-ea"/>
              </a:rPr>
              <a:t>轴</a:t>
            </a:r>
            <a:endParaRPr lang="en-US" altLang="zh-CN" dirty="0">
              <a:solidFill>
                <a:srgbClr val="211D1E"/>
              </a:solidFill>
              <a:latin typeface="+mn-ea"/>
            </a:endParaRPr>
          </a:p>
          <a:p>
            <a:pPr marL="0" indent="0" algn="just">
              <a:lnSpc>
                <a:spcPct val="130000"/>
              </a:lnSpc>
              <a:spcBef>
                <a:spcPts val="0"/>
              </a:spcBef>
              <a:buNone/>
            </a:pPr>
            <a:r>
              <a:rPr lang="zh-CN" altLang="en-US" sz="1800" b="0" i="0" u="none" strike="noStrike" baseline="0" dirty="0">
                <a:solidFill>
                  <a:srgbClr val="211D1E"/>
                </a:solidFill>
                <a:latin typeface="方正书宋"/>
              </a:rPr>
              <a:t>        </a:t>
            </a:r>
            <a:r>
              <a:rPr lang="en-US" altLang="zh-CN" sz="1800" b="0" i="1" u="none" strike="noStrike" baseline="0" dirty="0">
                <a:solidFill>
                  <a:srgbClr val="211D1E"/>
                </a:solidFill>
                <a:latin typeface="Times New Roman" panose="02020603050405020304" pitchFamily="18" charset="0"/>
              </a:rPr>
              <a:t>X </a:t>
            </a:r>
            <a:r>
              <a:rPr lang="zh-CN" altLang="en-US" sz="1800" b="0" i="0" u="none" strike="noStrike" baseline="0" dirty="0">
                <a:solidFill>
                  <a:srgbClr val="211D1E"/>
                </a:solidFill>
                <a:latin typeface="方正书宋o浡渀."/>
              </a:rPr>
              <a:t>轴一般平行于工件装夹面且与</a:t>
            </a:r>
            <a:r>
              <a:rPr lang="en-US" altLang="zh-CN" sz="1800" b="0" i="1" u="none" strike="noStrike" baseline="0" dirty="0">
                <a:solidFill>
                  <a:srgbClr val="211D1E"/>
                </a:solidFill>
                <a:latin typeface="Times New Roman" panose="02020603050405020304" pitchFamily="18" charset="0"/>
              </a:rPr>
              <a:t>Z </a:t>
            </a:r>
            <a:r>
              <a:rPr lang="zh-CN" altLang="en-US" sz="1800" b="0" i="0" u="none" strike="noStrike" baseline="0" dirty="0">
                <a:solidFill>
                  <a:srgbClr val="211D1E"/>
                </a:solidFill>
                <a:latin typeface="方正书宋o浡渀."/>
              </a:rPr>
              <a:t>轴垂直。</a:t>
            </a:r>
            <a:r>
              <a:rPr lang="en-US" altLang="zh-CN" sz="1800" b="0" i="1" u="none" strike="noStrike" baseline="0" dirty="0">
                <a:solidFill>
                  <a:srgbClr val="211D1E"/>
                </a:solidFill>
                <a:latin typeface="Times New Roman" panose="02020603050405020304" pitchFamily="18" charset="0"/>
              </a:rPr>
              <a:t>X </a:t>
            </a:r>
            <a:r>
              <a:rPr lang="zh-CN" altLang="en-US" sz="1800" b="0" i="0" u="none" strike="noStrike" baseline="0" dirty="0">
                <a:solidFill>
                  <a:srgbClr val="211D1E"/>
                </a:solidFill>
                <a:latin typeface="方正书宋o浡渀."/>
              </a:rPr>
              <a:t>坐标的方向在工件的径向上，且平行于横向滑座，刀具远离工件旋转中心的方向为</a:t>
            </a:r>
            <a:r>
              <a:rPr lang="en-US" altLang="zh-CN" sz="1800" b="0" i="1" u="none" strike="noStrike" baseline="0" dirty="0">
                <a:solidFill>
                  <a:srgbClr val="211D1E"/>
                </a:solidFill>
                <a:latin typeface="Times New Roman" panose="02020603050405020304" pitchFamily="18" charset="0"/>
              </a:rPr>
              <a:t>X </a:t>
            </a:r>
            <a:r>
              <a:rPr lang="zh-CN" altLang="en-US" sz="1800" b="0" i="0" u="none" strike="noStrike" baseline="0" dirty="0">
                <a:solidFill>
                  <a:srgbClr val="211D1E"/>
                </a:solidFill>
                <a:latin typeface="方正书宋o浡渀."/>
              </a:rPr>
              <a:t>轴的正向</a:t>
            </a:r>
            <a:r>
              <a:rPr lang="zh-CN" altLang="en-US" sz="1800" b="1" i="0" u="none" strike="noStrike" baseline="0" dirty="0">
                <a:solidFill>
                  <a:srgbClr val="211D1E"/>
                </a:solidFill>
                <a:latin typeface="+mn-ea"/>
              </a:rPr>
              <a:t>。</a:t>
            </a:r>
            <a:endParaRPr lang="en-US" altLang="zh-CN" sz="1800" b="0" i="0" u="none" strike="noStrike" baseline="0" dirty="0">
              <a:solidFill>
                <a:srgbClr val="211D1E"/>
              </a:solidFill>
              <a:latin typeface="方正书宋"/>
            </a:endParaRPr>
          </a:p>
        </p:txBody>
      </p:sp>
      <p:pic>
        <p:nvPicPr>
          <p:cNvPr id="6" name="图片 5">
            <a:extLst>
              <a:ext uri="{FF2B5EF4-FFF2-40B4-BE49-F238E27FC236}">
                <a16:creationId xmlns:a16="http://schemas.microsoft.com/office/drawing/2014/main" id="{13E52AF5-827A-CDDE-C503-5FA88BE21A92}"/>
              </a:ext>
            </a:extLst>
          </p:cNvPr>
          <p:cNvPicPr>
            <a:picLocks noChangeAspect="1"/>
          </p:cNvPicPr>
          <p:nvPr/>
        </p:nvPicPr>
        <p:blipFill>
          <a:blip r:embed="rId3"/>
          <a:stretch>
            <a:fillRect/>
          </a:stretch>
        </p:blipFill>
        <p:spPr>
          <a:xfrm>
            <a:off x="8694872" y="2429692"/>
            <a:ext cx="3218286" cy="3325960"/>
          </a:xfrm>
          <a:prstGeom prst="rect">
            <a:avLst/>
          </a:prstGeom>
        </p:spPr>
      </p:pic>
      <p:cxnSp>
        <p:nvCxnSpPr>
          <p:cNvPr id="8" name="直接箭头连接符 3">
            <a:extLst>
              <a:ext uri="{FF2B5EF4-FFF2-40B4-BE49-F238E27FC236}">
                <a16:creationId xmlns:a16="http://schemas.microsoft.com/office/drawing/2014/main" id="{87DB7DE3-7946-47C9-A2CD-808251C3DF7B}"/>
              </a:ext>
            </a:extLst>
          </p:cNvPr>
          <p:cNvCxnSpPr>
            <a:cxnSpLocks/>
          </p:cNvCxnSpPr>
          <p:nvPr/>
        </p:nvCxnSpPr>
        <p:spPr>
          <a:xfrm>
            <a:off x="10188575" y="4454525"/>
            <a:ext cx="1239044" cy="355600"/>
          </a:xfrm>
          <a:prstGeom prst="straightConnector1">
            <a:avLst/>
          </a:prstGeom>
          <a:ln w="15875">
            <a:solidFill>
              <a:srgbClr val="FF0000">
                <a:alpha val="50000"/>
              </a:srgb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3">
            <a:extLst>
              <a:ext uri="{FF2B5EF4-FFF2-40B4-BE49-F238E27FC236}">
                <a16:creationId xmlns:a16="http://schemas.microsoft.com/office/drawing/2014/main" id="{487F0EEC-E4BF-E98E-A766-669CEE5A5706}"/>
              </a:ext>
            </a:extLst>
          </p:cNvPr>
          <p:cNvCxnSpPr>
            <a:cxnSpLocks/>
          </p:cNvCxnSpPr>
          <p:nvPr/>
        </p:nvCxnSpPr>
        <p:spPr>
          <a:xfrm flipH="1">
            <a:off x="9102725" y="4048125"/>
            <a:ext cx="876300" cy="517525"/>
          </a:xfrm>
          <a:prstGeom prst="straightConnector1">
            <a:avLst/>
          </a:prstGeom>
          <a:ln w="15875">
            <a:solidFill>
              <a:srgbClr val="FF0000">
                <a:alpha val="50000"/>
              </a:srgbClr>
            </a:solidFill>
            <a:tailEnd type="triangle"/>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E3EA1576-DBF6-E8CC-D29C-E99B88073908}"/>
              </a:ext>
            </a:extLst>
          </p:cNvPr>
          <p:cNvSpPr txBox="1"/>
          <p:nvPr/>
        </p:nvSpPr>
        <p:spPr>
          <a:xfrm>
            <a:off x="10951368" y="4868277"/>
            <a:ext cx="1239044" cy="338554"/>
          </a:xfrm>
          <a:prstGeom prst="rect">
            <a:avLst/>
          </a:prstGeom>
          <a:noFill/>
        </p:spPr>
        <p:txBody>
          <a:bodyPr wrap="square">
            <a:spAutoFit/>
          </a:bodyPr>
          <a:lstStyle/>
          <a:p>
            <a:r>
              <a:rPr lang="en-US" altLang="zh-CN" sz="1600" b="0" i="1" u="none" strike="noStrike" baseline="0" dirty="0">
                <a:solidFill>
                  <a:srgbClr val="211D1E"/>
                </a:solidFill>
                <a:highlight>
                  <a:srgbClr val="C0C0C0"/>
                </a:highlight>
                <a:latin typeface="+mn-ea"/>
              </a:rPr>
              <a:t>Z </a:t>
            </a:r>
            <a:r>
              <a:rPr lang="zh-CN" altLang="en-US" sz="1600" b="0" i="0" u="none" strike="noStrike" baseline="0" dirty="0">
                <a:solidFill>
                  <a:srgbClr val="211D1E"/>
                </a:solidFill>
                <a:highlight>
                  <a:srgbClr val="C0C0C0"/>
                </a:highlight>
                <a:latin typeface="+mn-ea"/>
              </a:rPr>
              <a:t>轴正方向</a:t>
            </a:r>
            <a:endParaRPr lang="zh-CN" altLang="en-US" sz="1600" dirty="0">
              <a:highlight>
                <a:srgbClr val="C0C0C0"/>
              </a:highlight>
            </a:endParaRPr>
          </a:p>
        </p:txBody>
      </p:sp>
      <p:sp>
        <p:nvSpPr>
          <p:cNvPr id="19" name="文本框 18">
            <a:extLst>
              <a:ext uri="{FF2B5EF4-FFF2-40B4-BE49-F238E27FC236}">
                <a16:creationId xmlns:a16="http://schemas.microsoft.com/office/drawing/2014/main" id="{AD00ACDB-161F-5C7C-6D8E-F192BF102DD5}"/>
              </a:ext>
            </a:extLst>
          </p:cNvPr>
          <p:cNvSpPr txBox="1"/>
          <p:nvPr/>
        </p:nvSpPr>
        <p:spPr>
          <a:xfrm>
            <a:off x="9064971" y="4565650"/>
            <a:ext cx="1239044" cy="338554"/>
          </a:xfrm>
          <a:prstGeom prst="rect">
            <a:avLst/>
          </a:prstGeom>
          <a:noFill/>
        </p:spPr>
        <p:txBody>
          <a:bodyPr wrap="square">
            <a:spAutoFit/>
          </a:bodyPr>
          <a:lstStyle/>
          <a:p>
            <a:r>
              <a:rPr lang="en-US" altLang="zh-CN" sz="1600" b="0" i="1" u="none" strike="noStrike" baseline="0" dirty="0">
                <a:solidFill>
                  <a:srgbClr val="211D1E"/>
                </a:solidFill>
                <a:highlight>
                  <a:srgbClr val="C0C0C0"/>
                </a:highlight>
                <a:latin typeface="+mn-ea"/>
              </a:rPr>
              <a:t>X </a:t>
            </a:r>
            <a:r>
              <a:rPr lang="zh-CN" altLang="en-US" sz="1600" b="0" i="0" u="none" strike="noStrike" baseline="0" dirty="0">
                <a:solidFill>
                  <a:srgbClr val="211D1E"/>
                </a:solidFill>
                <a:highlight>
                  <a:srgbClr val="C0C0C0"/>
                </a:highlight>
                <a:latin typeface="+mn-ea"/>
              </a:rPr>
              <a:t>轴正方向</a:t>
            </a:r>
            <a:endParaRPr lang="zh-CN" altLang="en-US" sz="1600" dirty="0">
              <a:highlight>
                <a:srgbClr val="C0C0C0"/>
              </a:highlight>
            </a:endParaRPr>
          </a:p>
        </p:txBody>
      </p:sp>
      <p:sp>
        <p:nvSpPr>
          <p:cNvPr id="4" name="标题 3">
            <a:extLst>
              <a:ext uri="{FF2B5EF4-FFF2-40B4-BE49-F238E27FC236}">
                <a16:creationId xmlns:a16="http://schemas.microsoft.com/office/drawing/2014/main" id="{75B562D1-94C1-C404-7858-F37A57DBF527}"/>
              </a:ext>
            </a:extLst>
          </p:cNvPr>
          <p:cNvSpPr txBox="1">
            <a:spLocks/>
          </p:cNvSpPr>
          <p:nvPr/>
        </p:nvSpPr>
        <p:spPr>
          <a:xfrm>
            <a:off x="3927036" y="1136433"/>
            <a:ext cx="4337927"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六</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对刀</a:t>
            </a:r>
          </a:p>
        </p:txBody>
      </p:sp>
    </p:spTree>
    <p:extLst>
      <p:ext uri="{BB962C8B-B14F-4D97-AF65-F5344CB8AC3E}">
        <p14:creationId xmlns:p14="http://schemas.microsoft.com/office/powerpoint/2010/main" val="4937847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标题 1">
            <a:extLst>
              <a:ext uri="{FF2B5EF4-FFF2-40B4-BE49-F238E27FC236}">
                <a16:creationId xmlns:a16="http://schemas.microsoft.com/office/drawing/2014/main" id="{46C9E5BF-4169-4345-C62F-06BAA47FCBD9}"/>
              </a:ext>
            </a:extLst>
          </p:cNvPr>
          <p:cNvSpPr txBox="1"/>
          <p:nvPr/>
        </p:nvSpPr>
        <p:spPr>
          <a:xfrm>
            <a:off x="3255657" y="266790"/>
            <a:ext cx="5904206" cy="533572"/>
          </a:xfrm>
          <a:prstGeom prst="rect">
            <a:avLst/>
          </a:prstGeom>
        </p:spPr>
        <p:txBody>
          <a:bodyPr vert="horz" lIns="91440" tIns="45720" rIns="91440" bIns="45720" rtlCol="0" anchor="b">
            <a:normAutofit fontScale="92500"/>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2.4 FANUC 0i</a:t>
            </a:r>
            <a:r>
              <a:rPr lang="zh-CN" altLang="en-US" sz="2800" dirty="0">
                <a:latin typeface="+mj-ea"/>
                <a:cs typeface="+mn-ea"/>
                <a:sym typeface="+mn-lt"/>
              </a:rPr>
              <a:t>数控车床基本操作</a:t>
            </a:r>
          </a:p>
        </p:txBody>
      </p:sp>
      <p:sp>
        <p:nvSpPr>
          <p:cNvPr id="3" name="文本占位符 5">
            <a:extLst>
              <a:ext uri="{FF2B5EF4-FFF2-40B4-BE49-F238E27FC236}">
                <a16:creationId xmlns:a16="http://schemas.microsoft.com/office/drawing/2014/main" id="{9277BA0A-4276-C7E3-F2B1-F7E74915703F}"/>
              </a:ext>
            </a:extLst>
          </p:cNvPr>
          <p:cNvSpPr txBox="1"/>
          <p:nvPr/>
        </p:nvSpPr>
        <p:spPr>
          <a:xfrm>
            <a:off x="485512" y="1660680"/>
            <a:ext cx="7184956" cy="473854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rgbClr val="00B0F0"/>
              </a:buClr>
              <a:buSzPct val="95000"/>
              <a:buFont typeface="Wingdings" panose="05000000000000000000" pitchFamily="2" charset="2"/>
              <a:buChar char="n"/>
            </a:pPr>
            <a:r>
              <a:rPr lang="zh-CN" altLang="en-US" b="1" dirty="0">
                <a:solidFill>
                  <a:srgbClr val="00B0F0"/>
                </a:solidFill>
                <a:latin typeface="+mn-ea"/>
              </a:rPr>
              <a:t>对刀的原理和方法</a:t>
            </a:r>
            <a:endParaRPr lang="en-US" altLang="zh-CN" b="1" dirty="0">
              <a:solidFill>
                <a:srgbClr val="00B0F0"/>
              </a:solidFill>
              <a:latin typeface="+mn-ea"/>
            </a:endParaRPr>
          </a:p>
          <a:p>
            <a:pPr marL="0" indent="0" algn="just">
              <a:lnSpc>
                <a:spcPct val="130000"/>
              </a:lnSpc>
              <a:spcBef>
                <a:spcPts val="0"/>
              </a:spcBef>
              <a:buNone/>
            </a:pPr>
            <a:r>
              <a:rPr lang="zh-CN" altLang="en-US" dirty="0">
                <a:latin typeface="+mn-ea"/>
              </a:rPr>
              <a:t>（</a:t>
            </a:r>
            <a:r>
              <a:rPr lang="en-US" altLang="zh-CN" dirty="0">
                <a:latin typeface="+mn-ea"/>
              </a:rPr>
              <a:t>1</a:t>
            </a:r>
            <a:r>
              <a:rPr lang="zh-CN" altLang="en-US" dirty="0">
                <a:latin typeface="+mn-ea"/>
              </a:rPr>
              <a:t>）</a:t>
            </a:r>
            <a:r>
              <a:rPr lang="zh-CN" altLang="en-US" dirty="0">
                <a:solidFill>
                  <a:srgbClr val="211D1E"/>
                </a:solidFill>
                <a:latin typeface="+mn-ea"/>
              </a:rPr>
              <a:t>对刀的概念</a:t>
            </a:r>
            <a:endParaRPr lang="zh-CN" altLang="en-US" sz="1800" i="0" u="none" strike="noStrike" baseline="0" dirty="0">
              <a:solidFill>
                <a:srgbClr val="211D1E"/>
              </a:solidFill>
              <a:latin typeface="+mn-ea"/>
            </a:endParaRPr>
          </a:p>
          <a:p>
            <a:pPr marL="0" indent="0" algn="just">
              <a:lnSpc>
                <a:spcPct val="130000"/>
              </a:lnSpc>
              <a:spcBef>
                <a:spcPts val="0"/>
              </a:spcBef>
              <a:buNone/>
            </a:pPr>
            <a:r>
              <a:rPr lang="zh-CN" altLang="en-US" sz="1800" b="0" i="0" u="none" strike="noStrike" baseline="0" dirty="0">
                <a:solidFill>
                  <a:srgbClr val="211D1E"/>
                </a:solidFill>
                <a:latin typeface="+mn-ea"/>
              </a:rPr>
              <a:t>        ① 程序坐标系和程序原点（工件原点）</a:t>
            </a:r>
            <a:endParaRPr lang="en-US" altLang="zh-CN" sz="1800" b="0" i="0" u="none" strike="noStrike" baseline="0" dirty="0">
              <a:solidFill>
                <a:srgbClr val="211D1E"/>
              </a:solidFill>
              <a:latin typeface="+mn-ea"/>
            </a:endParaRPr>
          </a:p>
          <a:p>
            <a:pPr marL="0" indent="0" algn="just">
              <a:lnSpc>
                <a:spcPct val="130000"/>
              </a:lnSpc>
              <a:spcBef>
                <a:spcPts val="0"/>
              </a:spcBef>
              <a:buNone/>
            </a:pPr>
            <a:r>
              <a:rPr lang="zh-CN" altLang="en-US" sz="1800" b="0" i="0" u="none" strike="noStrike" baseline="0" dirty="0">
                <a:solidFill>
                  <a:srgbClr val="211D1E"/>
                </a:solidFill>
                <a:latin typeface="方正书宋"/>
              </a:rPr>
              <a:t>        一般来说，零件的数控编程和加工是分开进行的。数控编程员根据零件的设计图纸，选定一个方便编程的坐标系及其原点，我们称之为</a:t>
            </a:r>
            <a:r>
              <a:rPr lang="zh-CN" altLang="en-US" sz="1800" b="1" i="0" u="none" strike="noStrike" baseline="0" dirty="0">
                <a:solidFill>
                  <a:srgbClr val="211D1E"/>
                </a:solidFill>
                <a:latin typeface="方正书宋"/>
              </a:rPr>
              <a:t>程序坐标系</a:t>
            </a:r>
            <a:r>
              <a:rPr lang="zh-CN" altLang="en-US" sz="1800" b="0" i="0" u="none" strike="noStrike" baseline="0" dirty="0">
                <a:solidFill>
                  <a:srgbClr val="211D1E"/>
                </a:solidFill>
                <a:latin typeface="方正书宋"/>
              </a:rPr>
              <a:t>和</a:t>
            </a:r>
            <a:r>
              <a:rPr lang="zh-CN" altLang="en-US" sz="1800" b="1" i="0" u="none" strike="noStrike" baseline="0" dirty="0">
                <a:solidFill>
                  <a:srgbClr val="211D1E"/>
                </a:solidFill>
                <a:latin typeface="方正书宋"/>
              </a:rPr>
              <a:t>程序原点</a:t>
            </a:r>
            <a:r>
              <a:rPr lang="zh-CN" altLang="en-US" sz="1800" b="0" i="0" u="none" strike="noStrike" baseline="0" dirty="0">
                <a:solidFill>
                  <a:srgbClr val="211D1E"/>
                </a:solidFill>
                <a:latin typeface="方正书宋"/>
              </a:rPr>
              <a:t>。程序原点一般与零件的工艺基准或设计基准重合，又称作工件原点。</a:t>
            </a:r>
            <a:endParaRPr lang="zh-CN" altLang="en-US" sz="1800" i="0" u="none" strike="noStrike" baseline="0" dirty="0">
              <a:solidFill>
                <a:srgbClr val="211D1E"/>
              </a:solidFill>
              <a:latin typeface="+mn-ea"/>
            </a:endParaRPr>
          </a:p>
          <a:p>
            <a:pPr marL="0" indent="0" algn="just">
              <a:lnSpc>
                <a:spcPct val="130000"/>
              </a:lnSpc>
              <a:spcBef>
                <a:spcPts val="0"/>
              </a:spcBef>
              <a:buNone/>
            </a:pPr>
            <a:r>
              <a:rPr lang="zh-CN" altLang="en-US" sz="1800" b="0" i="0" u="none" strike="noStrike" baseline="0" dirty="0">
                <a:solidFill>
                  <a:srgbClr val="211D1E"/>
                </a:solidFill>
                <a:latin typeface="+mn-ea"/>
              </a:rPr>
              <a:t>        ② </a:t>
            </a:r>
            <a:r>
              <a:rPr lang="en-US" altLang="zh-CN" sz="1800" b="0" i="0" u="none" strike="noStrike" baseline="0" dirty="0">
                <a:solidFill>
                  <a:srgbClr val="211D1E"/>
                </a:solidFill>
                <a:latin typeface="+mn-ea"/>
              </a:rPr>
              <a:t>O</a:t>
            </a:r>
            <a:r>
              <a:rPr lang="zh-CN" altLang="en-US" dirty="0">
                <a:solidFill>
                  <a:srgbClr val="211D1E"/>
                </a:solidFill>
                <a:latin typeface="+mn-ea"/>
              </a:rPr>
              <a:t>是程序原点，</a:t>
            </a:r>
            <a:r>
              <a:rPr lang="en-US" altLang="zh-CN" sz="1800" b="0" i="0" u="none" strike="noStrike" baseline="0" dirty="0">
                <a:solidFill>
                  <a:srgbClr val="211D1E"/>
                </a:solidFill>
                <a:latin typeface="+mj-ea"/>
                <a:ea typeface="+mj-ea"/>
              </a:rPr>
              <a:t>O'</a:t>
            </a:r>
            <a:r>
              <a:rPr lang="zh-CN" altLang="en-US" sz="1800" b="0" i="0" u="none" strike="noStrike" baseline="0" dirty="0">
                <a:solidFill>
                  <a:srgbClr val="211D1E"/>
                </a:solidFill>
                <a:latin typeface="+mn-ea"/>
              </a:rPr>
              <a:t>是车床</a:t>
            </a:r>
            <a:r>
              <a:rPr lang="zh-CN" altLang="en-US" sz="1800" b="0" i="0" u="none" strike="noStrike" baseline="0" dirty="0">
                <a:solidFill>
                  <a:srgbClr val="211D1E"/>
                </a:solidFill>
                <a:latin typeface="方正书宋"/>
              </a:rPr>
              <a:t>回零后以刀尖位置为参照的车床原点；</a:t>
            </a:r>
            <a:endParaRPr lang="en-US" altLang="zh-CN" sz="1800" b="0" i="0" u="none" strike="noStrike" baseline="0" dirty="0">
              <a:solidFill>
                <a:srgbClr val="211D1E"/>
              </a:solidFill>
              <a:latin typeface="方正书宋"/>
            </a:endParaRPr>
          </a:p>
          <a:p>
            <a:pPr marL="0" indent="0" algn="just">
              <a:lnSpc>
                <a:spcPct val="130000"/>
              </a:lnSpc>
              <a:spcBef>
                <a:spcPts val="0"/>
              </a:spcBef>
              <a:buNone/>
            </a:pPr>
            <a:r>
              <a:rPr lang="en-US" altLang="zh-CN" dirty="0">
                <a:solidFill>
                  <a:srgbClr val="211D1E"/>
                </a:solidFill>
                <a:latin typeface="方正书宋"/>
              </a:rPr>
              <a:t>        </a:t>
            </a:r>
            <a:r>
              <a:rPr lang="zh-CN" altLang="en-US" dirty="0">
                <a:solidFill>
                  <a:srgbClr val="211D1E"/>
                </a:solidFill>
                <a:latin typeface="方正书宋"/>
              </a:rPr>
              <a:t>③ </a:t>
            </a:r>
            <a:r>
              <a:rPr lang="zh-CN" altLang="en-US" sz="1800" b="0" i="0" u="none" strike="noStrike" baseline="0" dirty="0">
                <a:solidFill>
                  <a:srgbClr val="211D1E"/>
                </a:solidFill>
                <a:latin typeface="方正书宋"/>
              </a:rPr>
              <a:t>编程员以程序原点</a:t>
            </a:r>
            <a:r>
              <a:rPr lang="en-US" altLang="zh-CN" sz="1800" b="0" i="1" u="none" strike="noStrike" baseline="0" dirty="0">
                <a:solidFill>
                  <a:srgbClr val="211D1E"/>
                </a:solidFill>
                <a:latin typeface="Times New Roman" panose="02020603050405020304" pitchFamily="18" charset="0"/>
              </a:rPr>
              <a:t>O </a:t>
            </a:r>
            <a:r>
              <a:rPr lang="zh-CN" altLang="en-US" sz="1800" b="0" i="0" u="none" strike="noStrike" baseline="0" dirty="0">
                <a:solidFill>
                  <a:srgbClr val="211D1E"/>
                </a:solidFill>
                <a:latin typeface="方正书宋"/>
              </a:rPr>
              <a:t>为基准编制刀具（刀尖）的运行轨迹。由于刀尖的初始位置（车床原点）与程序原点</a:t>
            </a:r>
            <a:r>
              <a:rPr lang="en-US" altLang="zh-CN" sz="1800" b="0" i="1" u="none" strike="noStrike" baseline="0" dirty="0">
                <a:solidFill>
                  <a:srgbClr val="211D1E"/>
                </a:solidFill>
                <a:latin typeface="Times New Roman" panose="02020603050405020304" pitchFamily="18" charset="0"/>
              </a:rPr>
              <a:t>O </a:t>
            </a:r>
            <a:r>
              <a:rPr lang="zh-CN" altLang="en-US" sz="1800" b="0" i="0" u="none" strike="noStrike" baseline="0" dirty="0">
                <a:solidFill>
                  <a:srgbClr val="211D1E"/>
                </a:solidFill>
                <a:latin typeface="方正书宋"/>
              </a:rPr>
              <a:t>存在</a:t>
            </a:r>
            <a:r>
              <a:rPr lang="en-US" altLang="zh-CN" sz="1800" b="0" i="1" u="none" strike="noStrike" baseline="0" dirty="0">
                <a:solidFill>
                  <a:srgbClr val="211D1E"/>
                </a:solidFill>
                <a:latin typeface="Times New Roman" panose="02020603050405020304" pitchFamily="18" charset="0"/>
              </a:rPr>
              <a:t>X </a:t>
            </a:r>
            <a:r>
              <a:rPr lang="zh-CN" altLang="en-US" sz="1800" b="0" i="0" u="none" strike="noStrike" baseline="0" dirty="0">
                <a:solidFill>
                  <a:srgbClr val="211D1E"/>
                </a:solidFill>
                <a:latin typeface="方正书宋"/>
              </a:rPr>
              <a:t>向偏移距离和</a:t>
            </a:r>
            <a:r>
              <a:rPr lang="en-US" altLang="zh-CN" sz="1800" b="0" i="1" u="none" strike="noStrike" baseline="0" dirty="0">
                <a:solidFill>
                  <a:srgbClr val="211D1E"/>
                </a:solidFill>
                <a:latin typeface="Times New Roman" panose="02020603050405020304" pitchFamily="18" charset="0"/>
              </a:rPr>
              <a:t>Z </a:t>
            </a:r>
            <a:r>
              <a:rPr lang="zh-CN" altLang="en-US" sz="1800" b="0" i="0" u="none" strike="noStrike" baseline="0" dirty="0">
                <a:solidFill>
                  <a:srgbClr val="211D1E"/>
                </a:solidFill>
                <a:latin typeface="方正书宋"/>
              </a:rPr>
              <a:t>向偏移距离，使得实际的刀尖位置与程序指令的位置有同样的偏移距离，所以，</a:t>
            </a:r>
            <a:r>
              <a:rPr lang="zh-CN" altLang="en-US" sz="1800" b="1" i="0" u="none" strike="noStrike" baseline="0" dirty="0">
                <a:solidFill>
                  <a:srgbClr val="211D1E"/>
                </a:solidFill>
                <a:latin typeface="方正书宋"/>
              </a:rPr>
              <a:t>须将该距离测量出来并设置进数控系统，使系统据此调整刀尖的运动轨迹。这一操作就叫对刀。</a:t>
            </a:r>
            <a:endParaRPr lang="en-US" altLang="zh-CN" sz="1800" b="1" i="0" u="none" strike="noStrike" baseline="0" dirty="0">
              <a:solidFill>
                <a:srgbClr val="211D1E"/>
              </a:solidFill>
              <a:latin typeface="方正书宋"/>
            </a:endParaRPr>
          </a:p>
        </p:txBody>
      </p:sp>
      <p:pic>
        <p:nvPicPr>
          <p:cNvPr id="7" name="图片 6">
            <a:extLst>
              <a:ext uri="{FF2B5EF4-FFF2-40B4-BE49-F238E27FC236}">
                <a16:creationId xmlns:a16="http://schemas.microsoft.com/office/drawing/2014/main" id="{77111862-3FC0-E107-2BD1-6CAC3117FEC0}"/>
              </a:ext>
            </a:extLst>
          </p:cNvPr>
          <p:cNvPicPr>
            <a:picLocks noChangeAspect="1"/>
          </p:cNvPicPr>
          <p:nvPr/>
        </p:nvPicPr>
        <p:blipFill>
          <a:blip r:embed="rId3"/>
          <a:stretch>
            <a:fillRect/>
          </a:stretch>
        </p:blipFill>
        <p:spPr>
          <a:xfrm>
            <a:off x="7733910" y="2954296"/>
            <a:ext cx="4337928" cy="1676400"/>
          </a:xfrm>
          <a:prstGeom prst="rect">
            <a:avLst/>
          </a:prstGeom>
        </p:spPr>
      </p:pic>
      <p:sp>
        <p:nvSpPr>
          <p:cNvPr id="9" name="矩形 8">
            <a:extLst>
              <a:ext uri="{FF2B5EF4-FFF2-40B4-BE49-F238E27FC236}">
                <a16:creationId xmlns:a16="http://schemas.microsoft.com/office/drawing/2014/main" id="{54F92D10-B335-EB1F-8C36-FF79E10D6A4C}"/>
              </a:ext>
            </a:extLst>
          </p:cNvPr>
          <p:cNvSpPr/>
          <p:nvPr/>
        </p:nvSpPr>
        <p:spPr>
          <a:xfrm>
            <a:off x="9601200" y="3433662"/>
            <a:ext cx="852853" cy="231861"/>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225CE9AB-8F78-2753-4B48-9E01F356207B}"/>
              </a:ext>
            </a:extLst>
          </p:cNvPr>
          <p:cNvSpPr/>
          <p:nvPr/>
        </p:nvSpPr>
        <p:spPr>
          <a:xfrm>
            <a:off x="11218985" y="3927428"/>
            <a:ext cx="852853" cy="521480"/>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a:extLst>
              <a:ext uri="{FF2B5EF4-FFF2-40B4-BE49-F238E27FC236}">
                <a16:creationId xmlns:a16="http://schemas.microsoft.com/office/drawing/2014/main" id="{68FEEBFA-0FA5-CE2D-C809-2E1195995616}"/>
              </a:ext>
            </a:extLst>
          </p:cNvPr>
          <p:cNvSpPr txBox="1">
            <a:spLocks/>
          </p:cNvSpPr>
          <p:nvPr/>
        </p:nvSpPr>
        <p:spPr>
          <a:xfrm>
            <a:off x="3927036" y="1136433"/>
            <a:ext cx="4337927"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六</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对刀</a:t>
            </a:r>
          </a:p>
        </p:txBody>
      </p:sp>
    </p:spTree>
    <p:extLst>
      <p:ext uri="{BB962C8B-B14F-4D97-AF65-F5344CB8AC3E}">
        <p14:creationId xmlns:p14="http://schemas.microsoft.com/office/powerpoint/2010/main" val="154526873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标题 1">
            <a:extLst>
              <a:ext uri="{FF2B5EF4-FFF2-40B4-BE49-F238E27FC236}">
                <a16:creationId xmlns:a16="http://schemas.microsoft.com/office/drawing/2014/main" id="{46C9E5BF-4169-4345-C62F-06BAA47FCBD9}"/>
              </a:ext>
            </a:extLst>
          </p:cNvPr>
          <p:cNvSpPr txBox="1"/>
          <p:nvPr/>
        </p:nvSpPr>
        <p:spPr>
          <a:xfrm>
            <a:off x="3255657" y="266790"/>
            <a:ext cx="5904206" cy="533572"/>
          </a:xfrm>
          <a:prstGeom prst="rect">
            <a:avLst/>
          </a:prstGeom>
        </p:spPr>
        <p:txBody>
          <a:bodyPr vert="horz" lIns="91440" tIns="45720" rIns="91440" bIns="45720" rtlCol="0" anchor="b">
            <a:normAutofit fontScale="92500"/>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2.4 FANUC 0i</a:t>
            </a:r>
            <a:r>
              <a:rPr lang="zh-CN" altLang="en-US" sz="2800" dirty="0">
                <a:latin typeface="+mj-ea"/>
                <a:cs typeface="+mn-ea"/>
                <a:sym typeface="+mn-lt"/>
              </a:rPr>
              <a:t>数控车床基本操作</a:t>
            </a:r>
          </a:p>
        </p:txBody>
      </p:sp>
      <p:sp>
        <p:nvSpPr>
          <p:cNvPr id="3" name="文本占位符 5">
            <a:extLst>
              <a:ext uri="{FF2B5EF4-FFF2-40B4-BE49-F238E27FC236}">
                <a16:creationId xmlns:a16="http://schemas.microsoft.com/office/drawing/2014/main" id="{9277BA0A-4276-C7E3-F2B1-F7E74915703F}"/>
              </a:ext>
            </a:extLst>
          </p:cNvPr>
          <p:cNvSpPr txBox="1"/>
          <p:nvPr/>
        </p:nvSpPr>
        <p:spPr>
          <a:xfrm>
            <a:off x="485512" y="1660680"/>
            <a:ext cx="7184956" cy="437844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rgbClr val="00B0F0"/>
              </a:buClr>
              <a:buSzPct val="95000"/>
              <a:buFont typeface="Wingdings" panose="05000000000000000000" pitchFamily="2" charset="2"/>
              <a:buChar char="n"/>
            </a:pPr>
            <a:r>
              <a:rPr lang="zh-CN" altLang="en-US" b="1" dirty="0">
                <a:solidFill>
                  <a:srgbClr val="00B0F0"/>
                </a:solidFill>
                <a:latin typeface="+mn-ea"/>
              </a:rPr>
              <a:t>对刀的原理和方法</a:t>
            </a:r>
            <a:endParaRPr lang="en-US" altLang="zh-CN" b="1" dirty="0">
              <a:solidFill>
                <a:srgbClr val="00B0F0"/>
              </a:solidFill>
              <a:latin typeface="+mn-ea"/>
            </a:endParaRPr>
          </a:p>
          <a:p>
            <a:pPr marL="0" indent="0" algn="just">
              <a:lnSpc>
                <a:spcPct val="130000"/>
              </a:lnSpc>
              <a:spcBef>
                <a:spcPts val="0"/>
              </a:spcBef>
              <a:buNone/>
            </a:pPr>
            <a:r>
              <a:rPr lang="zh-CN" altLang="en-US" dirty="0">
                <a:latin typeface="+mn-ea"/>
              </a:rPr>
              <a:t>（</a:t>
            </a:r>
            <a:r>
              <a:rPr lang="en-US" altLang="zh-CN" dirty="0">
                <a:latin typeface="+mn-ea"/>
              </a:rPr>
              <a:t>1</a:t>
            </a:r>
            <a:r>
              <a:rPr lang="zh-CN" altLang="en-US" dirty="0">
                <a:latin typeface="+mn-ea"/>
              </a:rPr>
              <a:t>）</a:t>
            </a:r>
            <a:r>
              <a:rPr lang="zh-CN" altLang="en-US" dirty="0">
                <a:solidFill>
                  <a:srgbClr val="211D1E"/>
                </a:solidFill>
                <a:latin typeface="+mn-ea"/>
              </a:rPr>
              <a:t>对刀的概念</a:t>
            </a:r>
            <a:endParaRPr lang="zh-CN" altLang="en-US" sz="1800" i="0" u="none" strike="noStrike" baseline="0" dirty="0">
              <a:solidFill>
                <a:srgbClr val="211D1E"/>
              </a:solidFill>
              <a:latin typeface="+mn-ea"/>
            </a:endParaRPr>
          </a:p>
          <a:p>
            <a:pPr marL="0" indent="0" algn="just">
              <a:lnSpc>
                <a:spcPct val="130000"/>
              </a:lnSpc>
              <a:spcBef>
                <a:spcPts val="0"/>
              </a:spcBef>
              <a:buNone/>
            </a:pPr>
            <a:r>
              <a:rPr lang="zh-CN" altLang="en-US" sz="1800" b="0" i="0" u="none" strike="noStrike" baseline="0" dirty="0">
                <a:solidFill>
                  <a:srgbClr val="211D1E"/>
                </a:solidFill>
                <a:latin typeface="+mn-ea"/>
              </a:rPr>
              <a:t>        ④ </a:t>
            </a:r>
            <a:r>
              <a:rPr lang="zh-CN" altLang="en-US" sz="1800" b="0" i="0" u="none" strike="noStrike" baseline="0" dirty="0">
                <a:solidFill>
                  <a:srgbClr val="211D1E"/>
                </a:solidFill>
                <a:latin typeface="方正书宋"/>
              </a:rPr>
              <a:t>对刀即是使“刀位点”与“对刀点”重合的操作。每把刀具的半径与长度尺寸都是不同的，刀具装在车床上后，应在控制系统中设置刀具的基本位置。</a:t>
            </a:r>
            <a:endParaRPr lang="en-US" altLang="zh-CN" sz="1800" b="0" i="0" u="none" strike="noStrike" baseline="0" dirty="0">
              <a:solidFill>
                <a:srgbClr val="211D1E"/>
              </a:solidFill>
              <a:latin typeface="方正书宋"/>
            </a:endParaRPr>
          </a:p>
          <a:p>
            <a:pPr marL="0" indent="0" algn="just">
              <a:lnSpc>
                <a:spcPct val="130000"/>
              </a:lnSpc>
              <a:spcBef>
                <a:spcPts val="0"/>
              </a:spcBef>
              <a:buNone/>
            </a:pPr>
            <a:r>
              <a:rPr lang="en-US" altLang="zh-CN" dirty="0">
                <a:solidFill>
                  <a:srgbClr val="211D1E"/>
                </a:solidFill>
                <a:latin typeface="方正书宋"/>
              </a:rPr>
              <a:t>       </a:t>
            </a:r>
            <a:r>
              <a:rPr lang="zh-CN" altLang="en-US" sz="1800" b="0" i="0" u="none" strike="noStrike" baseline="0" dirty="0">
                <a:solidFill>
                  <a:srgbClr val="211D1E"/>
                </a:solidFill>
                <a:latin typeface="方正书宋"/>
              </a:rPr>
              <a:t>“刀位点”是指刀具的定位基准点。车刀的刀位点是刀尖或刀尖圆弧中心点。</a:t>
            </a:r>
            <a:endParaRPr lang="en-US" altLang="zh-CN" sz="1800" b="0" i="0" u="none" strike="noStrike" baseline="0" dirty="0">
              <a:solidFill>
                <a:srgbClr val="211D1E"/>
              </a:solidFill>
              <a:latin typeface="方正书宋"/>
            </a:endParaRPr>
          </a:p>
          <a:p>
            <a:pPr marL="0" indent="0" algn="just">
              <a:lnSpc>
                <a:spcPct val="130000"/>
              </a:lnSpc>
              <a:spcBef>
                <a:spcPts val="0"/>
              </a:spcBef>
              <a:buNone/>
            </a:pPr>
            <a:r>
              <a:rPr lang="en-US" altLang="zh-CN" dirty="0">
                <a:solidFill>
                  <a:srgbClr val="211D1E"/>
                </a:solidFill>
                <a:latin typeface="方正书宋"/>
              </a:rPr>
              <a:t>       </a:t>
            </a:r>
            <a:r>
              <a:rPr lang="zh-CN" altLang="en-US" sz="1800" b="0" i="0" u="none" strike="noStrike" baseline="0" dirty="0">
                <a:solidFill>
                  <a:srgbClr val="211D1E"/>
                </a:solidFill>
                <a:latin typeface="方正书宋"/>
              </a:rPr>
              <a:t>“对刀点”是指通过对刀确定刀具与工件相对位置的基准点。对刀点设置在夹具上与零件定位基准有一定尺寸联系的某一位置，对刀点往往就选择在零件的工件（程序）原点。</a:t>
            </a:r>
            <a:endParaRPr lang="en-US" altLang="zh-CN" sz="1800" b="0" i="0" u="none" strike="noStrike" baseline="0" dirty="0">
              <a:solidFill>
                <a:srgbClr val="211D1E"/>
              </a:solidFill>
              <a:latin typeface="方正书宋"/>
            </a:endParaRPr>
          </a:p>
          <a:p>
            <a:pPr marL="0" indent="0" algn="just">
              <a:lnSpc>
                <a:spcPct val="130000"/>
              </a:lnSpc>
              <a:spcBef>
                <a:spcPts val="0"/>
              </a:spcBef>
              <a:buNone/>
            </a:pPr>
            <a:r>
              <a:rPr lang="en-US" altLang="zh-CN" dirty="0">
                <a:solidFill>
                  <a:srgbClr val="211D1E"/>
                </a:solidFill>
                <a:latin typeface="方正书宋"/>
              </a:rPr>
              <a:t>       </a:t>
            </a:r>
            <a:r>
              <a:rPr lang="zh-CN" altLang="en-US" sz="1800" b="0" i="0" u="none" strike="noStrike" baseline="0" dirty="0">
                <a:solidFill>
                  <a:srgbClr val="211D1E"/>
                </a:solidFill>
                <a:latin typeface="方正书宋"/>
              </a:rPr>
              <a:t>“换刀点”常常设置在被加工零件的轮廓之外，在刀具旋转时不与工件和车床设备发生干涉的一个安全位置。</a:t>
            </a:r>
            <a:endParaRPr lang="en-US" altLang="zh-CN" sz="1800" b="1" i="0" u="none" strike="noStrike" baseline="0" dirty="0">
              <a:solidFill>
                <a:srgbClr val="211D1E"/>
              </a:solidFill>
              <a:latin typeface="方正书宋"/>
            </a:endParaRPr>
          </a:p>
        </p:txBody>
      </p:sp>
      <p:pic>
        <p:nvPicPr>
          <p:cNvPr id="7" name="图片 6">
            <a:extLst>
              <a:ext uri="{FF2B5EF4-FFF2-40B4-BE49-F238E27FC236}">
                <a16:creationId xmlns:a16="http://schemas.microsoft.com/office/drawing/2014/main" id="{77111862-3FC0-E107-2BD1-6CAC3117FEC0}"/>
              </a:ext>
            </a:extLst>
          </p:cNvPr>
          <p:cNvPicPr>
            <a:picLocks noChangeAspect="1"/>
          </p:cNvPicPr>
          <p:nvPr/>
        </p:nvPicPr>
        <p:blipFill>
          <a:blip r:embed="rId3"/>
          <a:stretch>
            <a:fillRect/>
          </a:stretch>
        </p:blipFill>
        <p:spPr>
          <a:xfrm>
            <a:off x="7733910" y="2954296"/>
            <a:ext cx="4337928" cy="1676400"/>
          </a:xfrm>
          <a:prstGeom prst="rect">
            <a:avLst/>
          </a:prstGeom>
        </p:spPr>
      </p:pic>
      <p:sp>
        <p:nvSpPr>
          <p:cNvPr id="9" name="矩形 8">
            <a:extLst>
              <a:ext uri="{FF2B5EF4-FFF2-40B4-BE49-F238E27FC236}">
                <a16:creationId xmlns:a16="http://schemas.microsoft.com/office/drawing/2014/main" id="{54F92D10-B335-EB1F-8C36-FF79E10D6A4C}"/>
              </a:ext>
            </a:extLst>
          </p:cNvPr>
          <p:cNvSpPr/>
          <p:nvPr/>
        </p:nvSpPr>
        <p:spPr>
          <a:xfrm>
            <a:off x="9601200" y="3433662"/>
            <a:ext cx="852853" cy="231861"/>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225CE9AB-8F78-2753-4B48-9E01F356207B}"/>
              </a:ext>
            </a:extLst>
          </p:cNvPr>
          <p:cNvSpPr/>
          <p:nvPr/>
        </p:nvSpPr>
        <p:spPr>
          <a:xfrm>
            <a:off x="11218985" y="3927428"/>
            <a:ext cx="852853" cy="521480"/>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a:extLst>
              <a:ext uri="{FF2B5EF4-FFF2-40B4-BE49-F238E27FC236}">
                <a16:creationId xmlns:a16="http://schemas.microsoft.com/office/drawing/2014/main" id="{0303C277-13F9-2991-C8D5-3BDBF5E6D343}"/>
              </a:ext>
            </a:extLst>
          </p:cNvPr>
          <p:cNvSpPr txBox="1">
            <a:spLocks/>
          </p:cNvSpPr>
          <p:nvPr/>
        </p:nvSpPr>
        <p:spPr>
          <a:xfrm>
            <a:off x="3927036" y="1136433"/>
            <a:ext cx="4337927"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六</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对刀</a:t>
            </a:r>
          </a:p>
        </p:txBody>
      </p:sp>
    </p:spTree>
    <p:extLst>
      <p:ext uri="{BB962C8B-B14F-4D97-AF65-F5344CB8AC3E}">
        <p14:creationId xmlns:p14="http://schemas.microsoft.com/office/powerpoint/2010/main" val="427350593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标题 1">
            <a:extLst>
              <a:ext uri="{FF2B5EF4-FFF2-40B4-BE49-F238E27FC236}">
                <a16:creationId xmlns:a16="http://schemas.microsoft.com/office/drawing/2014/main" id="{46C9E5BF-4169-4345-C62F-06BAA47FCBD9}"/>
              </a:ext>
            </a:extLst>
          </p:cNvPr>
          <p:cNvSpPr txBox="1"/>
          <p:nvPr/>
        </p:nvSpPr>
        <p:spPr>
          <a:xfrm>
            <a:off x="3255657" y="266790"/>
            <a:ext cx="5904206" cy="533572"/>
          </a:xfrm>
          <a:prstGeom prst="rect">
            <a:avLst/>
          </a:prstGeom>
        </p:spPr>
        <p:txBody>
          <a:bodyPr vert="horz" lIns="91440" tIns="45720" rIns="91440" bIns="45720" rtlCol="0" anchor="b">
            <a:normAutofit fontScale="92500"/>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2.4 FANUC 0i</a:t>
            </a:r>
            <a:r>
              <a:rPr lang="zh-CN" altLang="en-US" sz="2800" dirty="0">
                <a:latin typeface="+mj-ea"/>
                <a:cs typeface="+mn-ea"/>
                <a:sym typeface="+mn-lt"/>
              </a:rPr>
              <a:t>数控车床基本操作</a:t>
            </a:r>
          </a:p>
        </p:txBody>
      </p:sp>
      <p:sp>
        <p:nvSpPr>
          <p:cNvPr id="3" name="文本占位符 5">
            <a:extLst>
              <a:ext uri="{FF2B5EF4-FFF2-40B4-BE49-F238E27FC236}">
                <a16:creationId xmlns:a16="http://schemas.microsoft.com/office/drawing/2014/main" id="{9277BA0A-4276-C7E3-F2B1-F7E74915703F}"/>
              </a:ext>
            </a:extLst>
          </p:cNvPr>
          <p:cNvSpPr txBox="1"/>
          <p:nvPr/>
        </p:nvSpPr>
        <p:spPr>
          <a:xfrm>
            <a:off x="485512" y="1660680"/>
            <a:ext cx="7184956" cy="90569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rgbClr val="00B0F0"/>
              </a:buClr>
              <a:buSzPct val="95000"/>
              <a:buFont typeface="Wingdings" panose="05000000000000000000" pitchFamily="2" charset="2"/>
              <a:buChar char="n"/>
            </a:pPr>
            <a:r>
              <a:rPr lang="zh-CN" altLang="en-US" b="1" dirty="0">
                <a:solidFill>
                  <a:srgbClr val="00B0F0"/>
                </a:solidFill>
                <a:latin typeface="+mn-ea"/>
              </a:rPr>
              <a:t>对刀的原理和方法</a:t>
            </a:r>
            <a:endParaRPr lang="en-US" altLang="zh-CN" b="1" dirty="0">
              <a:solidFill>
                <a:srgbClr val="00B0F0"/>
              </a:solidFill>
              <a:latin typeface="+mn-ea"/>
            </a:endParaRPr>
          </a:p>
          <a:p>
            <a:pPr marL="0" indent="0" algn="just">
              <a:lnSpc>
                <a:spcPct val="130000"/>
              </a:lnSpc>
              <a:buNone/>
            </a:pPr>
            <a:r>
              <a:rPr lang="zh-CN" altLang="en-US" dirty="0">
                <a:latin typeface="+mn-ea"/>
              </a:rPr>
              <a:t>（</a:t>
            </a:r>
            <a:r>
              <a:rPr lang="en-US" altLang="zh-CN" dirty="0">
                <a:latin typeface="+mn-ea"/>
              </a:rPr>
              <a:t>2</a:t>
            </a:r>
            <a:r>
              <a:rPr lang="zh-CN" altLang="en-US" dirty="0">
                <a:latin typeface="+mn-ea"/>
              </a:rPr>
              <a:t>）</a:t>
            </a:r>
            <a:r>
              <a:rPr lang="zh-CN" altLang="en-US" dirty="0">
                <a:solidFill>
                  <a:srgbClr val="211D1E"/>
                </a:solidFill>
                <a:latin typeface="+mn-ea"/>
              </a:rPr>
              <a:t>对刀的方法</a:t>
            </a:r>
            <a:endParaRPr lang="en-US" altLang="zh-CN" dirty="0">
              <a:solidFill>
                <a:srgbClr val="211D1E"/>
              </a:solidFill>
              <a:latin typeface="+mn-ea"/>
            </a:endParaRPr>
          </a:p>
        </p:txBody>
      </p:sp>
      <p:sp>
        <p:nvSpPr>
          <p:cNvPr id="4" name="文本占位符 5">
            <a:extLst>
              <a:ext uri="{FF2B5EF4-FFF2-40B4-BE49-F238E27FC236}">
                <a16:creationId xmlns:a16="http://schemas.microsoft.com/office/drawing/2014/main" id="{30F64521-1CE9-6058-FCBF-66EAAA9A156F}"/>
              </a:ext>
            </a:extLst>
          </p:cNvPr>
          <p:cNvSpPr txBox="1"/>
          <p:nvPr/>
        </p:nvSpPr>
        <p:spPr>
          <a:xfrm>
            <a:off x="1080007" y="2571252"/>
            <a:ext cx="7184956" cy="149765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rgbClr val="00B0F0"/>
              </a:buClr>
              <a:buSzPct val="95000"/>
              <a:buFont typeface="Wingdings" panose="05000000000000000000" pitchFamily="2" charset="2"/>
              <a:buChar char="p"/>
            </a:pPr>
            <a:r>
              <a:rPr lang="zh-CN" altLang="en-US" b="1" dirty="0">
                <a:solidFill>
                  <a:srgbClr val="00B0F0"/>
                </a:solidFill>
                <a:latin typeface="+mn-ea"/>
              </a:rPr>
              <a:t>按照对刀的精度：</a:t>
            </a:r>
            <a:r>
              <a:rPr lang="zh-CN" altLang="en-US" b="1" dirty="0">
                <a:latin typeface="+mn-ea"/>
              </a:rPr>
              <a:t>粗略对刀和精确对刀</a:t>
            </a:r>
            <a:endParaRPr lang="en-US" altLang="zh-CN" b="1" dirty="0">
              <a:latin typeface="+mn-ea"/>
            </a:endParaRPr>
          </a:p>
          <a:p>
            <a:pPr algn="just">
              <a:lnSpc>
                <a:spcPct val="130000"/>
              </a:lnSpc>
              <a:spcBef>
                <a:spcPts val="0"/>
              </a:spcBef>
              <a:buClr>
                <a:srgbClr val="00B0F0"/>
              </a:buClr>
              <a:buSzPct val="95000"/>
              <a:buFont typeface="Wingdings" panose="05000000000000000000" pitchFamily="2" charset="2"/>
              <a:buChar char="p"/>
            </a:pPr>
            <a:r>
              <a:rPr lang="zh-CN" altLang="en-US" b="1" dirty="0">
                <a:solidFill>
                  <a:srgbClr val="00B0F0"/>
                </a:solidFill>
                <a:latin typeface="+mn-ea"/>
              </a:rPr>
              <a:t>按照是否采用对刀仪：</a:t>
            </a:r>
            <a:r>
              <a:rPr lang="zh-CN" altLang="en-US" b="1" dirty="0">
                <a:latin typeface="+mn-ea"/>
              </a:rPr>
              <a:t>手动对刀和自动对刀</a:t>
            </a:r>
            <a:endParaRPr lang="en-US" altLang="zh-CN" b="1" dirty="0">
              <a:latin typeface="+mn-ea"/>
            </a:endParaRPr>
          </a:p>
          <a:p>
            <a:pPr algn="just">
              <a:lnSpc>
                <a:spcPct val="130000"/>
              </a:lnSpc>
              <a:spcBef>
                <a:spcPts val="0"/>
              </a:spcBef>
              <a:buClr>
                <a:srgbClr val="00B0F0"/>
              </a:buClr>
              <a:buSzPct val="95000"/>
              <a:buFont typeface="Wingdings" panose="05000000000000000000" pitchFamily="2" charset="2"/>
              <a:buChar char="p"/>
            </a:pPr>
            <a:r>
              <a:rPr lang="zh-CN" altLang="en-US" b="1" dirty="0">
                <a:solidFill>
                  <a:srgbClr val="00B0F0"/>
                </a:solidFill>
                <a:latin typeface="+mn-ea"/>
              </a:rPr>
              <a:t>按照是否采用基准刀：</a:t>
            </a:r>
            <a:r>
              <a:rPr lang="zh-CN" altLang="en-US" b="1" dirty="0">
                <a:latin typeface="+mn-ea"/>
              </a:rPr>
              <a:t>绝对对刀和相对对刀</a:t>
            </a:r>
            <a:endParaRPr lang="en-US" altLang="zh-CN" b="1" dirty="0">
              <a:latin typeface="+mn-ea"/>
            </a:endParaRPr>
          </a:p>
          <a:p>
            <a:pPr algn="just">
              <a:lnSpc>
                <a:spcPct val="130000"/>
              </a:lnSpc>
              <a:spcBef>
                <a:spcPts val="0"/>
              </a:spcBef>
              <a:buClr>
                <a:srgbClr val="00B0F0"/>
              </a:buClr>
              <a:buSzPct val="95000"/>
              <a:buFont typeface="Wingdings" panose="05000000000000000000" pitchFamily="2" charset="2"/>
              <a:buChar char="p"/>
            </a:pPr>
            <a:r>
              <a:rPr lang="zh-CN" altLang="en-US" b="1" dirty="0">
                <a:solidFill>
                  <a:srgbClr val="00B0F0"/>
                </a:solidFill>
                <a:latin typeface="+mn-ea"/>
              </a:rPr>
              <a:t>注：</a:t>
            </a:r>
            <a:r>
              <a:rPr lang="zh-CN" altLang="en-US" b="1" dirty="0">
                <a:solidFill>
                  <a:srgbClr val="FF0000"/>
                </a:solidFill>
                <a:latin typeface="+mn-ea"/>
              </a:rPr>
              <a:t>试切对刀</a:t>
            </a:r>
            <a:r>
              <a:rPr lang="zh-CN" altLang="en-US" b="1" dirty="0">
                <a:solidFill>
                  <a:srgbClr val="00B0F0"/>
                </a:solidFill>
                <a:latin typeface="+mn-ea"/>
              </a:rPr>
              <a:t>是最根本的对刀方法</a:t>
            </a:r>
            <a:endParaRPr lang="en-US" altLang="zh-CN" b="1" dirty="0">
              <a:solidFill>
                <a:srgbClr val="00B0F0"/>
              </a:solidFill>
              <a:latin typeface="+mn-ea"/>
            </a:endParaRPr>
          </a:p>
        </p:txBody>
      </p:sp>
      <p:sp>
        <p:nvSpPr>
          <p:cNvPr id="8" name="文本框 7">
            <a:extLst>
              <a:ext uri="{FF2B5EF4-FFF2-40B4-BE49-F238E27FC236}">
                <a16:creationId xmlns:a16="http://schemas.microsoft.com/office/drawing/2014/main" id="{A7B0B177-7EBE-7EE9-9B46-729AB6AAB674}"/>
              </a:ext>
            </a:extLst>
          </p:cNvPr>
          <p:cNvSpPr txBox="1"/>
          <p:nvPr/>
        </p:nvSpPr>
        <p:spPr>
          <a:xfrm>
            <a:off x="1080007" y="4068906"/>
            <a:ext cx="6590462" cy="2217851"/>
          </a:xfrm>
          <a:prstGeom prst="rect">
            <a:avLst/>
          </a:prstGeom>
          <a:noFill/>
        </p:spPr>
        <p:txBody>
          <a:bodyPr wrap="square">
            <a:spAutoFit/>
          </a:bodyPr>
          <a:lstStyle/>
          <a:p>
            <a:pPr marL="0" indent="0" algn="just">
              <a:lnSpc>
                <a:spcPct val="130000"/>
              </a:lnSpc>
              <a:spcBef>
                <a:spcPts val="0"/>
              </a:spcBef>
              <a:buNone/>
            </a:pPr>
            <a:r>
              <a:rPr lang="zh-CN" altLang="en-US" sz="1800" b="0" i="0" u="none" strike="noStrike" baseline="0" dirty="0">
                <a:solidFill>
                  <a:srgbClr val="211D1E"/>
                </a:solidFill>
                <a:latin typeface="+mn-ea"/>
              </a:rPr>
              <a:t>① </a:t>
            </a:r>
            <a:r>
              <a:rPr lang="en-US" altLang="zh-CN" sz="1800" b="0" i="1" u="none" strike="noStrike" baseline="0" dirty="0">
                <a:solidFill>
                  <a:srgbClr val="211D1E"/>
                </a:solidFill>
                <a:latin typeface="+mn-ea"/>
              </a:rPr>
              <a:t>Z </a:t>
            </a:r>
            <a:r>
              <a:rPr lang="zh-CN" altLang="en-US" sz="1800" b="0" i="0" u="none" strike="noStrike" baseline="0" dirty="0">
                <a:solidFill>
                  <a:srgbClr val="211D1E"/>
                </a:solidFill>
                <a:latin typeface="+mn-ea"/>
              </a:rPr>
              <a:t>方向对刀（工件原点）</a:t>
            </a:r>
            <a:endParaRPr lang="en-US" altLang="zh-CN" sz="1800" b="0" i="0" u="none" strike="noStrike" baseline="0" dirty="0">
              <a:solidFill>
                <a:srgbClr val="211D1E"/>
              </a:solidFill>
              <a:latin typeface="+mn-ea"/>
            </a:endParaRPr>
          </a:p>
          <a:p>
            <a:pPr marL="342900" indent="-342900" algn="just">
              <a:lnSpc>
                <a:spcPct val="130000"/>
              </a:lnSpc>
              <a:spcBef>
                <a:spcPts val="0"/>
              </a:spcBef>
              <a:buFont typeface="+mj-lt"/>
              <a:buAutoNum type="alphaLcPeriod"/>
            </a:pPr>
            <a:r>
              <a:rPr lang="zh-CN" altLang="en-US" sz="1800" b="0" i="0" u="none" strike="noStrike" baseline="0" dirty="0">
                <a:solidFill>
                  <a:srgbClr val="211D1E"/>
                </a:solidFill>
                <a:latin typeface="方正书宋"/>
              </a:rPr>
              <a:t>主轴正转，用一把外圆刀（</a:t>
            </a:r>
            <a:r>
              <a:rPr lang="en-US" altLang="zh-CN" sz="1800" b="0" i="0" u="none" strike="noStrike" baseline="0" dirty="0">
                <a:solidFill>
                  <a:srgbClr val="211D1E"/>
                </a:solidFill>
                <a:latin typeface="方正书宋"/>
              </a:rPr>
              <a:t>T01</a:t>
            </a:r>
            <a:r>
              <a:rPr lang="zh-CN" altLang="en-US" sz="1800" b="0" i="0" u="none" strike="noStrike" baseline="0" dirty="0">
                <a:solidFill>
                  <a:srgbClr val="211D1E"/>
                </a:solidFill>
                <a:latin typeface="方正书宋"/>
              </a:rPr>
              <a:t>）采用手轮试切的方式切削表面</a:t>
            </a:r>
            <a:r>
              <a:rPr lang="en-US" altLang="zh-CN" sz="1800" b="0" i="1" u="none" strike="noStrike" baseline="0" dirty="0">
                <a:solidFill>
                  <a:srgbClr val="211D1E"/>
                </a:solidFill>
                <a:latin typeface="+mn-ea"/>
              </a:rPr>
              <a:t>A</a:t>
            </a:r>
            <a:r>
              <a:rPr lang="zh-CN" altLang="en-US" sz="1800" b="0" i="0" u="none" strike="noStrike" baseline="0" dirty="0">
                <a:solidFill>
                  <a:srgbClr val="211D1E"/>
                </a:solidFill>
                <a:latin typeface="方正书宋"/>
              </a:rPr>
              <a:t>，一般切至端面的中心。假定工件坐标系已经设定。</a:t>
            </a:r>
            <a:endParaRPr lang="en-US" altLang="zh-CN" sz="1800" b="0" i="0" u="none" strike="noStrike" baseline="0" dirty="0">
              <a:solidFill>
                <a:srgbClr val="211D1E"/>
              </a:solidFill>
              <a:latin typeface="方正书宋"/>
            </a:endParaRPr>
          </a:p>
          <a:p>
            <a:pPr marL="342900" indent="-342900" algn="just">
              <a:lnSpc>
                <a:spcPct val="130000"/>
              </a:lnSpc>
              <a:spcBef>
                <a:spcPts val="0"/>
              </a:spcBef>
              <a:buFont typeface="+mj-lt"/>
              <a:buAutoNum type="alphaLcPeriod"/>
            </a:pPr>
            <a:r>
              <a:rPr lang="zh-CN" altLang="en-US" sz="1800" b="0" i="0" u="none" strike="noStrike" baseline="0" dirty="0">
                <a:solidFill>
                  <a:srgbClr val="211D1E"/>
                </a:solidFill>
                <a:latin typeface="方正书宋"/>
              </a:rPr>
              <a:t>在</a:t>
            </a:r>
            <a:r>
              <a:rPr lang="en-US" altLang="zh-CN" sz="1800" b="0" i="1" u="none" strike="noStrike" baseline="0" dirty="0">
                <a:solidFill>
                  <a:srgbClr val="211D1E"/>
                </a:solidFill>
                <a:latin typeface="+mn-ea"/>
              </a:rPr>
              <a:t>X</a:t>
            </a:r>
            <a:r>
              <a:rPr lang="en-US" altLang="zh-CN" i="1" dirty="0">
                <a:solidFill>
                  <a:srgbClr val="211D1E"/>
                </a:solidFill>
                <a:latin typeface="Times New Roman" panose="02020603050405020304" pitchFamily="18" charset="0"/>
              </a:rPr>
              <a:t> </a:t>
            </a:r>
            <a:r>
              <a:rPr lang="zh-CN" altLang="en-US" sz="1800" b="0" i="0" u="none" strike="noStrike" baseline="0" dirty="0">
                <a:solidFill>
                  <a:srgbClr val="211D1E"/>
                </a:solidFill>
                <a:latin typeface="方正书宋"/>
              </a:rPr>
              <a:t>轴方向退回刀具，</a:t>
            </a:r>
            <a:r>
              <a:rPr lang="en-US" altLang="zh-CN" sz="1800" b="0" i="1" u="none" strike="noStrike" baseline="0" dirty="0">
                <a:solidFill>
                  <a:srgbClr val="211D1E"/>
                </a:solidFill>
                <a:latin typeface="+mn-ea"/>
              </a:rPr>
              <a:t>Z </a:t>
            </a:r>
            <a:r>
              <a:rPr lang="zh-CN" altLang="en-US" sz="1800" b="0" i="0" u="none" strike="noStrike" baseline="0" dirty="0">
                <a:solidFill>
                  <a:srgbClr val="211D1E"/>
                </a:solidFill>
                <a:latin typeface="方正书宋"/>
              </a:rPr>
              <a:t>轴方向不动并停止主轴。一定要先退出刀具，使刀具</a:t>
            </a:r>
            <a:r>
              <a:rPr lang="en-US" altLang="zh-CN" sz="1800" b="0" i="1" u="none" strike="noStrike" baseline="0" dirty="0">
                <a:solidFill>
                  <a:srgbClr val="211D1E"/>
                </a:solidFill>
                <a:latin typeface="+mn-ea"/>
              </a:rPr>
              <a:t>X </a:t>
            </a:r>
            <a:r>
              <a:rPr lang="zh-CN" altLang="en-US" sz="1800" b="0" i="0" u="none" strike="noStrike" baseline="0" dirty="0">
                <a:solidFill>
                  <a:srgbClr val="211D1E"/>
                </a:solidFill>
                <a:latin typeface="方正书宋"/>
              </a:rPr>
              <a:t>轴方向离开工件后才能停止主轴，否则易损伤刀具和工件。</a:t>
            </a:r>
            <a:endParaRPr lang="en-US" altLang="zh-CN" sz="1800" b="0" i="0" u="none" strike="noStrike" baseline="0" dirty="0">
              <a:solidFill>
                <a:srgbClr val="211D1E"/>
              </a:solidFill>
              <a:latin typeface="方正书宋"/>
            </a:endParaRPr>
          </a:p>
        </p:txBody>
      </p:sp>
      <p:pic>
        <p:nvPicPr>
          <p:cNvPr id="12" name="图片 11">
            <a:extLst>
              <a:ext uri="{FF2B5EF4-FFF2-40B4-BE49-F238E27FC236}">
                <a16:creationId xmlns:a16="http://schemas.microsoft.com/office/drawing/2014/main" id="{96F2A884-05B4-0D25-849C-AFC467702D24}"/>
              </a:ext>
            </a:extLst>
          </p:cNvPr>
          <p:cNvPicPr>
            <a:picLocks noChangeAspect="1"/>
          </p:cNvPicPr>
          <p:nvPr/>
        </p:nvPicPr>
        <p:blipFill>
          <a:blip r:embed="rId3"/>
          <a:stretch>
            <a:fillRect/>
          </a:stretch>
        </p:blipFill>
        <p:spPr>
          <a:xfrm>
            <a:off x="8411147" y="4439508"/>
            <a:ext cx="2590800" cy="1762125"/>
          </a:xfrm>
          <a:prstGeom prst="rect">
            <a:avLst/>
          </a:prstGeom>
        </p:spPr>
      </p:pic>
      <p:sp>
        <p:nvSpPr>
          <p:cNvPr id="14" name="文本框 13">
            <a:extLst>
              <a:ext uri="{FF2B5EF4-FFF2-40B4-BE49-F238E27FC236}">
                <a16:creationId xmlns:a16="http://schemas.microsoft.com/office/drawing/2014/main" id="{7B457EE1-BD92-7481-F37D-25ACA63D472D}"/>
              </a:ext>
            </a:extLst>
          </p:cNvPr>
          <p:cNvSpPr txBox="1"/>
          <p:nvPr/>
        </p:nvSpPr>
        <p:spPr>
          <a:xfrm>
            <a:off x="10363933" y="5115567"/>
            <a:ext cx="362682" cy="369332"/>
          </a:xfrm>
          <a:prstGeom prst="rect">
            <a:avLst/>
          </a:prstGeom>
          <a:noFill/>
        </p:spPr>
        <p:txBody>
          <a:bodyPr wrap="square">
            <a:spAutoFit/>
          </a:bodyPr>
          <a:lstStyle/>
          <a:p>
            <a:r>
              <a:rPr lang="en-US" altLang="zh-CN" sz="1800" b="0" i="1" u="none" strike="noStrike" baseline="0" dirty="0">
                <a:solidFill>
                  <a:srgbClr val="211D1E"/>
                </a:solidFill>
                <a:latin typeface="+mn-ea"/>
              </a:rPr>
              <a:t>Z </a:t>
            </a:r>
            <a:endParaRPr lang="zh-CN" altLang="en-US" dirty="0"/>
          </a:p>
        </p:txBody>
      </p:sp>
      <p:sp>
        <p:nvSpPr>
          <p:cNvPr id="15" name="文本框 14">
            <a:extLst>
              <a:ext uri="{FF2B5EF4-FFF2-40B4-BE49-F238E27FC236}">
                <a16:creationId xmlns:a16="http://schemas.microsoft.com/office/drawing/2014/main" id="{C2ADB771-3895-0E2B-F8EC-396DBE42DCC9}"/>
              </a:ext>
            </a:extLst>
          </p:cNvPr>
          <p:cNvSpPr txBox="1"/>
          <p:nvPr/>
        </p:nvSpPr>
        <p:spPr>
          <a:xfrm>
            <a:off x="9856625" y="5862598"/>
            <a:ext cx="362682" cy="369332"/>
          </a:xfrm>
          <a:prstGeom prst="rect">
            <a:avLst/>
          </a:prstGeom>
          <a:noFill/>
        </p:spPr>
        <p:txBody>
          <a:bodyPr wrap="square">
            <a:spAutoFit/>
          </a:bodyPr>
          <a:lstStyle/>
          <a:p>
            <a:r>
              <a:rPr lang="en-US" altLang="zh-CN" sz="1800" b="0" i="1" u="none" strike="noStrike" baseline="0" dirty="0">
                <a:solidFill>
                  <a:srgbClr val="211D1E"/>
                </a:solidFill>
                <a:latin typeface="+mn-ea"/>
              </a:rPr>
              <a:t>X </a:t>
            </a:r>
            <a:endParaRPr lang="zh-CN" altLang="en-US" dirty="0"/>
          </a:p>
        </p:txBody>
      </p:sp>
      <p:sp>
        <p:nvSpPr>
          <p:cNvPr id="16" name="文本框 15">
            <a:extLst>
              <a:ext uri="{FF2B5EF4-FFF2-40B4-BE49-F238E27FC236}">
                <a16:creationId xmlns:a16="http://schemas.microsoft.com/office/drawing/2014/main" id="{3066B50F-F291-E74A-13C0-319B30FF5250}"/>
              </a:ext>
            </a:extLst>
          </p:cNvPr>
          <p:cNvSpPr txBox="1"/>
          <p:nvPr/>
        </p:nvSpPr>
        <p:spPr>
          <a:xfrm>
            <a:off x="10037966" y="4855945"/>
            <a:ext cx="634437" cy="369332"/>
          </a:xfrm>
          <a:prstGeom prst="rect">
            <a:avLst/>
          </a:prstGeom>
          <a:noFill/>
        </p:spPr>
        <p:txBody>
          <a:bodyPr wrap="square">
            <a:spAutoFit/>
          </a:bodyPr>
          <a:lstStyle/>
          <a:p>
            <a:r>
              <a:rPr lang="zh-CN" altLang="en-US" dirty="0">
                <a:solidFill>
                  <a:srgbClr val="211D1E"/>
                </a:solidFill>
                <a:latin typeface="+mn-ea"/>
              </a:rPr>
              <a:t>面</a:t>
            </a:r>
            <a:r>
              <a:rPr lang="en-US" altLang="zh-CN" i="1" dirty="0">
                <a:solidFill>
                  <a:srgbClr val="211D1E"/>
                </a:solidFill>
                <a:latin typeface="+mn-ea"/>
              </a:rPr>
              <a:t>A</a:t>
            </a:r>
            <a:r>
              <a:rPr lang="en-US" altLang="zh-CN" sz="1800" b="0" i="1" u="none" strike="noStrike" baseline="0" dirty="0">
                <a:solidFill>
                  <a:srgbClr val="211D1E"/>
                </a:solidFill>
                <a:latin typeface="+mn-ea"/>
              </a:rPr>
              <a:t> </a:t>
            </a:r>
            <a:endParaRPr lang="zh-CN" altLang="en-US" dirty="0"/>
          </a:p>
        </p:txBody>
      </p:sp>
      <p:sp>
        <p:nvSpPr>
          <p:cNvPr id="6" name="标题 3">
            <a:extLst>
              <a:ext uri="{FF2B5EF4-FFF2-40B4-BE49-F238E27FC236}">
                <a16:creationId xmlns:a16="http://schemas.microsoft.com/office/drawing/2014/main" id="{6BB71950-476C-8D5E-CF50-471AF27AAC00}"/>
              </a:ext>
            </a:extLst>
          </p:cNvPr>
          <p:cNvSpPr txBox="1">
            <a:spLocks/>
          </p:cNvSpPr>
          <p:nvPr/>
        </p:nvSpPr>
        <p:spPr>
          <a:xfrm>
            <a:off x="3927036" y="1136433"/>
            <a:ext cx="4337927"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六</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对刀</a:t>
            </a:r>
          </a:p>
        </p:txBody>
      </p:sp>
    </p:spTree>
    <p:extLst>
      <p:ext uri="{BB962C8B-B14F-4D97-AF65-F5344CB8AC3E}">
        <p14:creationId xmlns:p14="http://schemas.microsoft.com/office/powerpoint/2010/main" val="42119086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标题 1">
            <a:extLst>
              <a:ext uri="{FF2B5EF4-FFF2-40B4-BE49-F238E27FC236}">
                <a16:creationId xmlns:a16="http://schemas.microsoft.com/office/drawing/2014/main" id="{46C9E5BF-4169-4345-C62F-06BAA47FCBD9}"/>
              </a:ext>
            </a:extLst>
          </p:cNvPr>
          <p:cNvSpPr txBox="1"/>
          <p:nvPr/>
        </p:nvSpPr>
        <p:spPr>
          <a:xfrm>
            <a:off x="3255657" y="266790"/>
            <a:ext cx="5904206" cy="533572"/>
          </a:xfrm>
          <a:prstGeom prst="rect">
            <a:avLst/>
          </a:prstGeom>
        </p:spPr>
        <p:txBody>
          <a:bodyPr vert="horz" lIns="91440" tIns="45720" rIns="91440" bIns="45720" rtlCol="0" anchor="b">
            <a:normAutofit fontScale="92500"/>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2.4 FANUC 0i</a:t>
            </a:r>
            <a:r>
              <a:rPr lang="zh-CN" altLang="en-US" sz="2800" dirty="0">
                <a:latin typeface="+mj-ea"/>
                <a:cs typeface="+mn-ea"/>
                <a:sym typeface="+mn-lt"/>
              </a:rPr>
              <a:t>数控车床基本操作</a:t>
            </a:r>
          </a:p>
        </p:txBody>
      </p:sp>
      <p:sp>
        <p:nvSpPr>
          <p:cNvPr id="3" name="文本占位符 5">
            <a:extLst>
              <a:ext uri="{FF2B5EF4-FFF2-40B4-BE49-F238E27FC236}">
                <a16:creationId xmlns:a16="http://schemas.microsoft.com/office/drawing/2014/main" id="{9277BA0A-4276-C7E3-F2B1-F7E74915703F}"/>
              </a:ext>
            </a:extLst>
          </p:cNvPr>
          <p:cNvSpPr txBox="1"/>
          <p:nvPr/>
        </p:nvSpPr>
        <p:spPr>
          <a:xfrm>
            <a:off x="485512" y="1660680"/>
            <a:ext cx="7184956" cy="90569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rgbClr val="00B0F0"/>
              </a:buClr>
              <a:buSzPct val="95000"/>
              <a:buFont typeface="Wingdings" panose="05000000000000000000" pitchFamily="2" charset="2"/>
              <a:buChar char="n"/>
            </a:pPr>
            <a:r>
              <a:rPr lang="zh-CN" altLang="en-US" b="1" dirty="0">
                <a:solidFill>
                  <a:srgbClr val="00B0F0"/>
                </a:solidFill>
                <a:latin typeface="+mn-ea"/>
              </a:rPr>
              <a:t>对刀的原理和方法</a:t>
            </a:r>
            <a:endParaRPr lang="en-US" altLang="zh-CN" b="1" dirty="0">
              <a:solidFill>
                <a:srgbClr val="00B0F0"/>
              </a:solidFill>
              <a:latin typeface="+mn-ea"/>
            </a:endParaRPr>
          </a:p>
          <a:p>
            <a:pPr marL="0" indent="0" algn="just">
              <a:lnSpc>
                <a:spcPct val="130000"/>
              </a:lnSpc>
              <a:buNone/>
            </a:pPr>
            <a:r>
              <a:rPr lang="zh-CN" altLang="en-US" dirty="0">
                <a:latin typeface="+mn-ea"/>
              </a:rPr>
              <a:t>（</a:t>
            </a:r>
            <a:r>
              <a:rPr lang="en-US" altLang="zh-CN" dirty="0">
                <a:latin typeface="+mn-ea"/>
              </a:rPr>
              <a:t>2</a:t>
            </a:r>
            <a:r>
              <a:rPr lang="zh-CN" altLang="en-US" dirty="0">
                <a:latin typeface="+mn-ea"/>
              </a:rPr>
              <a:t>）</a:t>
            </a:r>
            <a:r>
              <a:rPr lang="zh-CN" altLang="en-US" dirty="0">
                <a:solidFill>
                  <a:srgbClr val="211D1E"/>
                </a:solidFill>
                <a:latin typeface="+mn-ea"/>
              </a:rPr>
              <a:t>对刀的方法</a:t>
            </a:r>
            <a:endParaRPr lang="en-US" altLang="zh-CN" dirty="0">
              <a:solidFill>
                <a:srgbClr val="211D1E"/>
              </a:solidFill>
              <a:latin typeface="+mn-ea"/>
            </a:endParaRPr>
          </a:p>
        </p:txBody>
      </p:sp>
      <p:sp>
        <p:nvSpPr>
          <p:cNvPr id="8" name="文本框 7">
            <a:extLst>
              <a:ext uri="{FF2B5EF4-FFF2-40B4-BE49-F238E27FC236}">
                <a16:creationId xmlns:a16="http://schemas.microsoft.com/office/drawing/2014/main" id="{A7B0B177-7EBE-7EE9-9B46-729AB6AAB674}"/>
              </a:ext>
            </a:extLst>
          </p:cNvPr>
          <p:cNvSpPr txBox="1"/>
          <p:nvPr/>
        </p:nvSpPr>
        <p:spPr>
          <a:xfrm>
            <a:off x="1000876" y="2566377"/>
            <a:ext cx="6590462" cy="2577950"/>
          </a:xfrm>
          <a:prstGeom prst="rect">
            <a:avLst/>
          </a:prstGeom>
          <a:noFill/>
        </p:spPr>
        <p:txBody>
          <a:bodyPr wrap="square">
            <a:spAutoFit/>
          </a:bodyPr>
          <a:lstStyle/>
          <a:p>
            <a:pPr marL="0" indent="0" algn="just">
              <a:lnSpc>
                <a:spcPct val="130000"/>
              </a:lnSpc>
              <a:spcBef>
                <a:spcPts val="0"/>
              </a:spcBef>
              <a:buNone/>
            </a:pPr>
            <a:r>
              <a:rPr lang="zh-CN" altLang="en-US" sz="1800" b="0" i="0" u="none" strike="noStrike" baseline="0" dirty="0">
                <a:solidFill>
                  <a:srgbClr val="211D1E"/>
                </a:solidFill>
                <a:latin typeface="+mn-ea"/>
              </a:rPr>
              <a:t>① </a:t>
            </a:r>
            <a:r>
              <a:rPr lang="en-US" altLang="zh-CN" sz="1800" b="0" i="1" u="none" strike="noStrike" baseline="0" dirty="0">
                <a:solidFill>
                  <a:srgbClr val="211D1E"/>
                </a:solidFill>
                <a:latin typeface="+mn-ea"/>
              </a:rPr>
              <a:t>Z </a:t>
            </a:r>
            <a:r>
              <a:rPr lang="zh-CN" altLang="en-US" sz="1800" b="0" i="0" u="none" strike="noStrike" baseline="0" dirty="0">
                <a:solidFill>
                  <a:srgbClr val="211D1E"/>
                </a:solidFill>
                <a:latin typeface="+mn-ea"/>
              </a:rPr>
              <a:t>方向对刀（工件原点）</a:t>
            </a:r>
            <a:endParaRPr lang="en-US" altLang="zh-CN" sz="1800" b="0" i="0" u="none" strike="noStrike" baseline="0" dirty="0">
              <a:solidFill>
                <a:srgbClr val="211D1E"/>
              </a:solidFill>
              <a:latin typeface="+mn-ea"/>
            </a:endParaRPr>
          </a:p>
          <a:p>
            <a:pPr marL="342900" indent="-342900" algn="just">
              <a:lnSpc>
                <a:spcPct val="130000"/>
              </a:lnSpc>
              <a:spcBef>
                <a:spcPts val="0"/>
              </a:spcBef>
              <a:buFont typeface="+mj-lt"/>
              <a:buAutoNum type="alphaLcPeriod" startAt="3"/>
            </a:pPr>
            <a:r>
              <a:rPr lang="zh-CN" altLang="en-US" sz="1800" b="0" i="0" u="none" strike="noStrike" baseline="0" dirty="0">
                <a:solidFill>
                  <a:srgbClr val="211D1E"/>
                </a:solidFill>
                <a:latin typeface="方正书宋"/>
              </a:rPr>
              <a:t>按功能键</a:t>
            </a:r>
            <a:r>
              <a:rPr lang="en-US" altLang="zh-CN" sz="1800" b="0" i="0" u="none" strike="noStrike" baseline="0" dirty="0">
                <a:solidFill>
                  <a:srgbClr val="211D1E"/>
                </a:solidFill>
                <a:latin typeface="方正书宋"/>
              </a:rPr>
              <a:t>OFFSETSETING</a:t>
            </a:r>
            <a:r>
              <a:rPr lang="zh-CN" altLang="en-US" sz="1800" b="0" i="0" u="none" strike="noStrike" baseline="0" dirty="0">
                <a:solidFill>
                  <a:srgbClr val="211D1E"/>
                </a:solidFill>
                <a:latin typeface="方正书宋"/>
              </a:rPr>
              <a:t>，再按“形状”“操作”软键，显示刀具几何形状偏置画面；输入</a:t>
            </a:r>
            <a:r>
              <a:rPr lang="en-US" altLang="zh-CN" sz="1800" b="0" i="1" u="none" strike="noStrike" baseline="0" dirty="0">
                <a:solidFill>
                  <a:srgbClr val="211D1E"/>
                </a:solidFill>
                <a:latin typeface="Times New Roman" panose="02020603050405020304" pitchFamily="18" charset="0"/>
              </a:rPr>
              <a:t>Z</a:t>
            </a:r>
            <a:r>
              <a:rPr lang="en-US" altLang="zh-CN" sz="1800" b="0" i="0" u="none" strike="noStrike" baseline="0" dirty="0">
                <a:solidFill>
                  <a:srgbClr val="211D1E"/>
                </a:solidFill>
                <a:latin typeface="方正书宋"/>
              </a:rPr>
              <a:t>0</a:t>
            </a:r>
            <a:r>
              <a:rPr lang="zh-CN" altLang="en-US" sz="1800" b="0" i="0" u="none" strike="noStrike" baseline="0" dirty="0">
                <a:solidFill>
                  <a:srgbClr val="211D1E"/>
                </a:solidFill>
                <a:latin typeface="方正书宋"/>
              </a:rPr>
              <a:t>；按下软键“测量”，测量刀尖和工件零点的偏移值。</a:t>
            </a:r>
            <a:endParaRPr lang="en-US" altLang="zh-CN" sz="1800" b="0" i="0" u="none" strike="noStrike" baseline="0" dirty="0">
              <a:solidFill>
                <a:srgbClr val="211D1E"/>
              </a:solidFill>
              <a:latin typeface="方正书宋"/>
            </a:endParaRPr>
          </a:p>
          <a:p>
            <a:pPr marL="342900" indent="-342900" algn="just">
              <a:lnSpc>
                <a:spcPct val="130000"/>
              </a:lnSpc>
              <a:spcBef>
                <a:spcPts val="0"/>
              </a:spcBef>
              <a:buFont typeface="+mj-lt"/>
              <a:buAutoNum type="alphaLcPeriod" startAt="3"/>
            </a:pPr>
            <a:r>
              <a:rPr lang="zh-CN" altLang="en-US" sz="1800" b="0" i="0" u="none" strike="noStrike" baseline="0" dirty="0">
                <a:solidFill>
                  <a:srgbClr val="211D1E"/>
                </a:solidFill>
                <a:latin typeface="方正书宋"/>
              </a:rPr>
              <a:t>此时</a:t>
            </a:r>
            <a:r>
              <a:rPr lang="en-US" altLang="zh-CN" sz="1800" b="0" i="1" u="none" strike="noStrike" baseline="0" dirty="0">
                <a:solidFill>
                  <a:srgbClr val="211D1E"/>
                </a:solidFill>
                <a:latin typeface="+mn-ea"/>
              </a:rPr>
              <a:t>Z </a:t>
            </a:r>
            <a:r>
              <a:rPr lang="zh-CN" altLang="en-US" sz="1800" b="0" i="0" u="none" strike="noStrike" baseline="0" dirty="0">
                <a:solidFill>
                  <a:srgbClr val="211D1E"/>
                </a:solidFill>
                <a:latin typeface="+mn-ea"/>
              </a:rPr>
              <a:t>方</a:t>
            </a:r>
            <a:r>
              <a:rPr lang="zh-CN" altLang="en-US" sz="1800" b="0" i="0" u="none" strike="noStrike" baseline="0" dirty="0">
                <a:solidFill>
                  <a:srgbClr val="211D1E"/>
                </a:solidFill>
                <a:latin typeface="方正书宋"/>
              </a:rPr>
              <a:t>向的刀偏值为</a:t>
            </a:r>
            <a:r>
              <a:rPr lang="en-US" altLang="zh-CN" sz="1800" b="0" i="0" u="none" strike="noStrike" baseline="0" dirty="0">
                <a:solidFill>
                  <a:srgbClr val="211D1E"/>
                </a:solidFill>
                <a:latin typeface="方正书宋"/>
              </a:rPr>
              <a:t>-330.271</a:t>
            </a:r>
            <a:r>
              <a:rPr lang="zh-CN" altLang="en-US" sz="1800" b="0" i="0" u="none" strike="noStrike" baseline="0" dirty="0">
                <a:solidFill>
                  <a:srgbClr val="211D1E"/>
                </a:solidFill>
                <a:latin typeface="方正书宋"/>
              </a:rPr>
              <a:t>，它其实就是车床回零后，</a:t>
            </a:r>
            <a:r>
              <a:rPr lang="en-US" altLang="zh-CN" sz="1800" b="0" i="0" u="none" strike="noStrike" baseline="0" dirty="0">
                <a:solidFill>
                  <a:srgbClr val="211D1E"/>
                </a:solidFill>
                <a:latin typeface="方正书宋"/>
              </a:rPr>
              <a:t>T01</a:t>
            </a:r>
            <a:r>
              <a:rPr lang="zh-CN" altLang="en-US" sz="1800" b="0" i="0" u="none" strike="noStrike" baseline="0" dirty="0">
                <a:solidFill>
                  <a:srgbClr val="211D1E"/>
                </a:solidFill>
                <a:latin typeface="方正书宋"/>
              </a:rPr>
              <a:t>号刀刀尖从车床零点移动到工件零点的</a:t>
            </a:r>
            <a:r>
              <a:rPr lang="en-US" altLang="zh-CN" sz="1800" b="0" i="1" u="none" strike="noStrike" baseline="0" dirty="0">
                <a:solidFill>
                  <a:srgbClr val="211D1E"/>
                </a:solidFill>
                <a:latin typeface="+mn-ea"/>
              </a:rPr>
              <a:t>Z </a:t>
            </a:r>
            <a:r>
              <a:rPr lang="zh-CN" altLang="en-US" sz="1800" b="0" i="0" u="none" strike="noStrike" baseline="0" dirty="0">
                <a:solidFill>
                  <a:srgbClr val="211D1E"/>
                </a:solidFill>
                <a:latin typeface="方正书宋"/>
              </a:rPr>
              <a:t>轴的绝对坐标值。</a:t>
            </a:r>
            <a:endParaRPr lang="en-US" altLang="zh-CN" sz="1800" b="0" i="0" u="none" strike="noStrike" baseline="0" dirty="0">
              <a:solidFill>
                <a:srgbClr val="211D1E"/>
              </a:solidFill>
              <a:latin typeface="方正书宋"/>
            </a:endParaRPr>
          </a:p>
        </p:txBody>
      </p:sp>
      <p:pic>
        <p:nvPicPr>
          <p:cNvPr id="12" name="图片 11">
            <a:extLst>
              <a:ext uri="{FF2B5EF4-FFF2-40B4-BE49-F238E27FC236}">
                <a16:creationId xmlns:a16="http://schemas.microsoft.com/office/drawing/2014/main" id="{96F2A884-05B4-0D25-849C-AFC467702D24}"/>
              </a:ext>
            </a:extLst>
          </p:cNvPr>
          <p:cNvPicPr>
            <a:picLocks noChangeAspect="1"/>
          </p:cNvPicPr>
          <p:nvPr/>
        </p:nvPicPr>
        <p:blipFill>
          <a:blip r:embed="rId3"/>
          <a:stretch>
            <a:fillRect/>
          </a:stretch>
        </p:blipFill>
        <p:spPr>
          <a:xfrm>
            <a:off x="8412890" y="1863692"/>
            <a:ext cx="3293598" cy="2054952"/>
          </a:xfrm>
          <a:prstGeom prst="rect">
            <a:avLst/>
          </a:prstGeom>
        </p:spPr>
      </p:pic>
      <p:sp>
        <p:nvSpPr>
          <p:cNvPr id="14" name="文本框 13">
            <a:extLst>
              <a:ext uri="{FF2B5EF4-FFF2-40B4-BE49-F238E27FC236}">
                <a16:creationId xmlns:a16="http://schemas.microsoft.com/office/drawing/2014/main" id="{7B457EE1-BD92-7481-F37D-25ACA63D472D}"/>
              </a:ext>
            </a:extLst>
          </p:cNvPr>
          <p:cNvSpPr txBox="1"/>
          <p:nvPr/>
        </p:nvSpPr>
        <p:spPr>
          <a:xfrm>
            <a:off x="10553110" y="2521837"/>
            <a:ext cx="362682" cy="369332"/>
          </a:xfrm>
          <a:prstGeom prst="rect">
            <a:avLst/>
          </a:prstGeom>
          <a:noFill/>
        </p:spPr>
        <p:txBody>
          <a:bodyPr wrap="square">
            <a:spAutoFit/>
          </a:bodyPr>
          <a:lstStyle/>
          <a:p>
            <a:r>
              <a:rPr lang="en-US" altLang="zh-CN" sz="1800" b="0" i="1" u="none" strike="noStrike" baseline="0" dirty="0">
                <a:solidFill>
                  <a:srgbClr val="211D1E"/>
                </a:solidFill>
                <a:latin typeface="+mn-ea"/>
              </a:rPr>
              <a:t>Z </a:t>
            </a:r>
            <a:endParaRPr lang="zh-CN" altLang="en-US" dirty="0"/>
          </a:p>
        </p:txBody>
      </p:sp>
      <p:sp>
        <p:nvSpPr>
          <p:cNvPr id="15" name="文本框 14">
            <a:extLst>
              <a:ext uri="{FF2B5EF4-FFF2-40B4-BE49-F238E27FC236}">
                <a16:creationId xmlns:a16="http://schemas.microsoft.com/office/drawing/2014/main" id="{C2ADB771-3895-0E2B-F8EC-396DBE42DCC9}"/>
              </a:ext>
            </a:extLst>
          </p:cNvPr>
          <p:cNvSpPr txBox="1"/>
          <p:nvPr/>
        </p:nvSpPr>
        <p:spPr>
          <a:xfrm>
            <a:off x="10045802" y="3268868"/>
            <a:ext cx="362682" cy="369332"/>
          </a:xfrm>
          <a:prstGeom prst="rect">
            <a:avLst/>
          </a:prstGeom>
          <a:noFill/>
        </p:spPr>
        <p:txBody>
          <a:bodyPr wrap="square">
            <a:spAutoFit/>
          </a:bodyPr>
          <a:lstStyle/>
          <a:p>
            <a:r>
              <a:rPr lang="en-US" altLang="zh-CN" sz="1800" b="0" i="1" u="none" strike="noStrike" baseline="0" dirty="0">
                <a:solidFill>
                  <a:srgbClr val="211D1E"/>
                </a:solidFill>
                <a:latin typeface="+mn-ea"/>
              </a:rPr>
              <a:t>X </a:t>
            </a:r>
            <a:endParaRPr lang="zh-CN" altLang="en-US" dirty="0"/>
          </a:p>
        </p:txBody>
      </p:sp>
      <p:sp>
        <p:nvSpPr>
          <p:cNvPr id="16" name="文本框 15">
            <a:extLst>
              <a:ext uri="{FF2B5EF4-FFF2-40B4-BE49-F238E27FC236}">
                <a16:creationId xmlns:a16="http://schemas.microsoft.com/office/drawing/2014/main" id="{3066B50F-F291-E74A-13C0-319B30FF5250}"/>
              </a:ext>
            </a:extLst>
          </p:cNvPr>
          <p:cNvSpPr txBox="1"/>
          <p:nvPr/>
        </p:nvSpPr>
        <p:spPr>
          <a:xfrm>
            <a:off x="10486115" y="2233203"/>
            <a:ext cx="634437" cy="369332"/>
          </a:xfrm>
          <a:prstGeom prst="rect">
            <a:avLst/>
          </a:prstGeom>
          <a:noFill/>
        </p:spPr>
        <p:txBody>
          <a:bodyPr wrap="square">
            <a:spAutoFit/>
          </a:bodyPr>
          <a:lstStyle/>
          <a:p>
            <a:r>
              <a:rPr lang="zh-CN" altLang="en-US" dirty="0">
                <a:solidFill>
                  <a:srgbClr val="211D1E"/>
                </a:solidFill>
                <a:latin typeface="+mn-ea"/>
              </a:rPr>
              <a:t>面</a:t>
            </a:r>
            <a:r>
              <a:rPr lang="en-US" altLang="zh-CN" i="1" dirty="0">
                <a:solidFill>
                  <a:srgbClr val="211D1E"/>
                </a:solidFill>
                <a:latin typeface="+mn-ea"/>
              </a:rPr>
              <a:t>A</a:t>
            </a:r>
            <a:r>
              <a:rPr lang="en-US" altLang="zh-CN" sz="1800" b="0" i="1" u="none" strike="noStrike" baseline="0" dirty="0">
                <a:solidFill>
                  <a:srgbClr val="211D1E"/>
                </a:solidFill>
                <a:latin typeface="+mn-ea"/>
              </a:rPr>
              <a:t> </a:t>
            </a:r>
            <a:endParaRPr lang="zh-CN" altLang="en-US" dirty="0"/>
          </a:p>
        </p:txBody>
      </p:sp>
      <p:pic>
        <p:nvPicPr>
          <p:cNvPr id="7" name="图片 6">
            <a:extLst>
              <a:ext uri="{FF2B5EF4-FFF2-40B4-BE49-F238E27FC236}">
                <a16:creationId xmlns:a16="http://schemas.microsoft.com/office/drawing/2014/main" id="{BB42E9C9-FE97-0BBD-DAD4-1549FD0D4E6A}"/>
              </a:ext>
            </a:extLst>
          </p:cNvPr>
          <p:cNvPicPr>
            <a:picLocks noChangeAspect="1"/>
          </p:cNvPicPr>
          <p:nvPr/>
        </p:nvPicPr>
        <p:blipFill>
          <a:blip r:embed="rId4"/>
          <a:stretch>
            <a:fillRect/>
          </a:stretch>
        </p:blipFill>
        <p:spPr>
          <a:xfrm>
            <a:off x="8381526" y="3966832"/>
            <a:ext cx="3328552" cy="2781498"/>
          </a:xfrm>
          <a:prstGeom prst="rect">
            <a:avLst/>
          </a:prstGeom>
        </p:spPr>
      </p:pic>
      <p:sp>
        <p:nvSpPr>
          <p:cNvPr id="9" name="矩形 8">
            <a:extLst>
              <a:ext uri="{FF2B5EF4-FFF2-40B4-BE49-F238E27FC236}">
                <a16:creationId xmlns:a16="http://schemas.microsoft.com/office/drawing/2014/main" id="{DF268B7A-D3B9-063E-1A82-E73E920975E3}"/>
              </a:ext>
            </a:extLst>
          </p:cNvPr>
          <p:cNvSpPr/>
          <p:nvPr/>
        </p:nvSpPr>
        <p:spPr>
          <a:xfrm>
            <a:off x="9633262" y="4632283"/>
            <a:ext cx="852853" cy="231861"/>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a:extLst>
              <a:ext uri="{FF2B5EF4-FFF2-40B4-BE49-F238E27FC236}">
                <a16:creationId xmlns:a16="http://schemas.microsoft.com/office/drawing/2014/main" id="{E51F72BE-23C4-E6DA-D40E-0731FFE1BED0}"/>
              </a:ext>
            </a:extLst>
          </p:cNvPr>
          <p:cNvSpPr txBox="1">
            <a:spLocks/>
          </p:cNvSpPr>
          <p:nvPr/>
        </p:nvSpPr>
        <p:spPr>
          <a:xfrm>
            <a:off x="3927036" y="1136433"/>
            <a:ext cx="4337927"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六</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对刀</a:t>
            </a:r>
          </a:p>
        </p:txBody>
      </p:sp>
    </p:spTree>
    <p:extLst>
      <p:ext uri="{BB962C8B-B14F-4D97-AF65-F5344CB8AC3E}">
        <p14:creationId xmlns:p14="http://schemas.microsoft.com/office/powerpoint/2010/main" val="247562007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标题 1">
            <a:extLst>
              <a:ext uri="{FF2B5EF4-FFF2-40B4-BE49-F238E27FC236}">
                <a16:creationId xmlns:a16="http://schemas.microsoft.com/office/drawing/2014/main" id="{46C9E5BF-4169-4345-C62F-06BAA47FCBD9}"/>
              </a:ext>
            </a:extLst>
          </p:cNvPr>
          <p:cNvSpPr txBox="1"/>
          <p:nvPr/>
        </p:nvSpPr>
        <p:spPr>
          <a:xfrm>
            <a:off x="3255657" y="266790"/>
            <a:ext cx="5904206" cy="533572"/>
          </a:xfrm>
          <a:prstGeom prst="rect">
            <a:avLst/>
          </a:prstGeom>
        </p:spPr>
        <p:txBody>
          <a:bodyPr vert="horz" lIns="91440" tIns="45720" rIns="91440" bIns="45720" rtlCol="0" anchor="b">
            <a:normAutofit fontScale="92500"/>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2.4 FANUC 0i</a:t>
            </a:r>
            <a:r>
              <a:rPr lang="zh-CN" altLang="en-US" sz="2800" dirty="0">
                <a:latin typeface="+mj-ea"/>
                <a:cs typeface="+mn-ea"/>
                <a:sym typeface="+mn-lt"/>
              </a:rPr>
              <a:t>数控车床基本操作</a:t>
            </a:r>
          </a:p>
        </p:txBody>
      </p:sp>
      <p:sp>
        <p:nvSpPr>
          <p:cNvPr id="3" name="文本占位符 5">
            <a:extLst>
              <a:ext uri="{FF2B5EF4-FFF2-40B4-BE49-F238E27FC236}">
                <a16:creationId xmlns:a16="http://schemas.microsoft.com/office/drawing/2014/main" id="{9277BA0A-4276-C7E3-F2B1-F7E74915703F}"/>
              </a:ext>
            </a:extLst>
          </p:cNvPr>
          <p:cNvSpPr txBox="1"/>
          <p:nvPr/>
        </p:nvSpPr>
        <p:spPr>
          <a:xfrm>
            <a:off x="485512" y="1660680"/>
            <a:ext cx="7184956" cy="90569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rgbClr val="00B0F0"/>
              </a:buClr>
              <a:buSzPct val="95000"/>
              <a:buFont typeface="Wingdings" panose="05000000000000000000" pitchFamily="2" charset="2"/>
              <a:buChar char="n"/>
            </a:pPr>
            <a:r>
              <a:rPr lang="zh-CN" altLang="en-US" b="1" dirty="0">
                <a:solidFill>
                  <a:srgbClr val="00B0F0"/>
                </a:solidFill>
                <a:latin typeface="+mn-ea"/>
              </a:rPr>
              <a:t>对刀的原理和方法</a:t>
            </a:r>
            <a:endParaRPr lang="en-US" altLang="zh-CN" b="1" dirty="0">
              <a:solidFill>
                <a:srgbClr val="00B0F0"/>
              </a:solidFill>
              <a:latin typeface="+mn-ea"/>
            </a:endParaRPr>
          </a:p>
          <a:p>
            <a:pPr marL="0" indent="0" algn="just">
              <a:lnSpc>
                <a:spcPct val="130000"/>
              </a:lnSpc>
              <a:buNone/>
            </a:pPr>
            <a:r>
              <a:rPr lang="zh-CN" altLang="en-US" dirty="0">
                <a:latin typeface="+mn-ea"/>
              </a:rPr>
              <a:t>（</a:t>
            </a:r>
            <a:r>
              <a:rPr lang="en-US" altLang="zh-CN" dirty="0">
                <a:latin typeface="+mn-ea"/>
              </a:rPr>
              <a:t>2</a:t>
            </a:r>
            <a:r>
              <a:rPr lang="zh-CN" altLang="en-US" dirty="0">
                <a:latin typeface="+mn-ea"/>
              </a:rPr>
              <a:t>）</a:t>
            </a:r>
            <a:r>
              <a:rPr lang="zh-CN" altLang="en-US" dirty="0">
                <a:solidFill>
                  <a:srgbClr val="211D1E"/>
                </a:solidFill>
                <a:latin typeface="+mn-ea"/>
              </a:rPr>
              <a:t>对刀的方法</a:t>
            </a:r>
            <a:endParaRPr lang="en-US" altLang="zh-CN" dirty="0">
              <a:solidFill>
                <a:srgbClr val="211D1E"/>
              </a:solidFill>
              <a:latin typeface="+mn-ea"/>
            </a:endParaRPr>
          </a:p>
        </p:txBody>
      </p:sp>
      <p:sp>
        <p:nvSpPr>
          <p:cNvPr id="8" name="文本框 7">
            <a:extLst>
              <a:ext uri="{FF2B5EF4-FFF2-40B4-BE49-F238E27FC236}">
                <a16:creationId xmlns:a16="http://schemas.microsoft.com/office/drawing/2014/main" id="{A7B0B177-7EBE-7EE9-9B46-729AB6AAB674}"/>
              </a:ext>
            </a:extLst>
          </p:cNvPr>
          <p:cNvSpPr txBox="1"/>
          <p:nvPr/>
        </p:nvSpPr>
        <p:spPr>
          <a:xfrm>
            <a:off x="965706" y="2566377"/>
            <a:ext cx="7184955" cy="3658246"/>
          </a:xfrm>
          <a:prstGeom prst="rect">
            <a:avLst/>
          </a:prstGeom>
          <a:noFill/>
        </p:spPr>
        <p:txBody>
          <a:bodyPr wrap="square">
            <a:spAutoFit/>
          </a:bodyPr>
          <a:lstStyle/>
          <a:p>
            <a:pPr marL="0" indent="0" algn="just">
              <a:lnSpc>
                <a:spcPct val="130000"/>
              </a:lnSpc>
              <a:spcBef>
                <a:spcPts val="0"/>
              </a:spcBef>
              <a:buNone/>
            </a:pPr>
            <a:r>
              <a:rPr lang="zh-CN" altLang="en-US" sz="1800" b="0" i="0" u="none" strike="noStrike" baseline="0" dirty="0">
                <a:solidFill>
                  <a:srgbClr val="211D1E"/>
                </a:solidFill>
                <a:latin typeface="+mn-ea"/>
              </a:rPr>
              <a:t>② </a:t>
            </a:r>
            <a:r>
              <a:rPr lang="en-US" altLang="zh-CN" sz="1800" b="0" i="1" u="none" strike="noStrike" baseline="0" dirty="0">
                <a:solidFill>
                  <a:srgbClr val="211D1E"/>
                </a:solidFill>
                <a:latin typeface="+mn-ea"/>
              </a:rPr>
              <a:t>X </a:t>
            </a:r>
            <a:r>
              <a:rPr lang="zh-CN" altLang="en-US" sz="1800" b="0" i="0" u="none" strike="noStrike" baseline="0" dirty="0">
                <a:solidFill>
                  <a:srgbClr val="211D1E"/>
                </a:solidFill>
                <a:latin typeface="+mn-ea"/>
              </a:rPr>
              <a:t>方向对刀（工件原点）</a:t>
            </a:r>
            <a:endParaRPr lang="en-US" altLang="zh-CN" sz="1800" b="0" i="0" u="none" strike="noStrike" baseline="0" dirty="0">
              <a:solidFill>
                <a:srgbClr val="211D1E"/>
              </a:solidFill>
              <a:latin typeface="+mn-ea"/>
            </a:endParaRPr>
          </a:p>
          <a:p>
            <a:pPr marL="342900" indent="-342900" algn="just">
              <a:lnSpc>
                <a:spcPct val="130000"/>
              </a:lnSpc>
              <a:spcBef>
                <a:spcPts val="0"/>
              </a:spcBef>
              <a:buFont typeface="+mj-lt"/>
              <a:buAutoNum type="alphaLcPeriod"/>
            </a:pPr>
            <a:r>
              <a:rPr lang="zh-CN" altLang="en-US" sz="1800" b="0" i="0" u="none" strike="noStrike" baseline="0" dirty="0">
                <a:solidFill>
                  <a:srgbClr val="211D1E"/>
                </a:solidFill>
                <a:latin typeface="方正书宋"/>
              </a:rPr>
              <a:t>主轴正转，用一把外圆刀（</a:t>
            </a:r>
            <a:r>
              <a:rPr lang="en-US" altLang="zh-CN" sz="1800" b="0" i="0" u="none" strike="noStrike" baseline="0" dirty="0">
                <a:solidFill>
                  <a:srgbClr val="211D1E"/>
                </a:solidFill>
                <a:latin typeface="方正书宋"/>
              </a:rPr>
              <a:t>T01</a:t>
            </a:r>
            <a:r>
              <a:rPr lang="zh-CN" altLang="en-US" sz="1800" b="0" i="0" u="none" strike="noStrike" baseline="0" dirty="0">
                <a:solidFill>
                  <a:srgbClr val="211D1E"/>
                </a:solidFill>
                <a:latin typeface="方正书宋"/>
              </a:rPr>
              <a:t>）采用手轮试切的方式切削表面</a:t>
            </a:r>
            <a:r>
              <a:rPr lang="en-US" altLang="zh-CN" sz="1800" b="0" i="1" u="none" strike="noStrike" baseline="0" dirty="0">
                <a:solidFill>
                  <a:srgbClr val="211D1E"/>
                </a:solidFill>
                <a:latin typeface="+mn-ea"/>
              </a:rPr>
              <a:t>B</a:t>
            </a:r>
            <a:r>
              <a:rPr lang="zh-CN" altLang="en-US" sz="1800" b="0" i="0" u="none" strike="noStrike" baseline="0" dirty="0">
                <a:solidFill>
                  <a:srgbClr val="211D1E"/>
                </a:solidFill>
                <a:latin typeface="方正书宋"/>
              </a:rPr>
              <a:t>，一般在</a:t>
            </a:r>
            <a:r>
              <a:rPr lang="en-US" altLang="zh-CN" sz="1800" b="0" i="1" u="none" strike="noStrike" baseline="0" dirty="0">
                <a:solidFill>
                  <a:srgbClr val="211D1E"/>
                </a:solidFill>
                <a:latin typeface="方正书宋"/>
              </a:rPr>
              <a:t>Z </a:t>
            </a:r>
            <a:r>
              <a:rPr lang="zh-CN" altLang="en-US" dirty="0">
                <a:solidFill>
                  <a:srgbClr val="211D1E"/>
                </a:solidFill>
                <a:latin typeface="方正书宋"/>
              </a:rPr>
              <a:t>轴方向切深</a:t>
            </a:r>
            <a:r>
              <a:rPr lang="en-US" altLang="zh-CN" dirty="0">
                <a:solidFill>
                  <a:srgbClr val="211D1E"/>
                </a:solidFill>
                <a:latin typeface="方正书宋"/>
              </a:rPr>
              <a:t>20mm</a:t>
            </a:r>
            <a:r>
              <a:rPr lang="zh-CN" altLang="en-US" dirty="0">
                <a:solidFill>
                  <a:srgbClr val="211D1E"/>
                </a:solidFill>
                <a:latin typeface="方正书宋"/>
              </a:rPr>
              <a:t>即可。</a:t>
            </a:r>
            <a:endParaRPr lang="en-US" altLang="zh-CN" dirty="0">
              <a:solidFill>
                <a:srgbClr val="211D1E"/>
              </a:solidFill>
              <a:latin typeface="方正书宋"/>
            </a:endParaRPr>
          </a:p>
          <a:p>
            <a:pPr marL="342900" indent="-342900" algn="just">
              <a:lnSpc>
                <a:spcPct val="130000"/>
              </a:lnSpc>
              <a:spcBef>
                <a:spcPts val="0"/>
              </a:spcBef>
              <a:buFont typeface="+mj-lt"/>
              <a:buAutoNum type="alphaLcPeriod"/>
            </a:pPr>
            <a:r>
              <a:rPr lang="en-US" altLang="zh-CN" sz="1800" b="0" i="1" u="none" strike="noStrike" baseline="0" dirty="0">
                <a:solidFill>
                  <a:srgbClr val="211D1E"/>
                </a:solidFill>
                <a:latin typeface="+mn-ea"/>
              </a:rPr>
              <a:t>Z </a:t>
            </a:r>
            <a:r>
              <a:rPr lang="zh-CN" altLang="en-US" sz="1800" b="0" i="0" u="none" strike="noStrike" baseline="0" dirty="0">
                <a:solidFill>
                  <a:srgbClr val="211D1E"/>
                </a:solidFill>
                <a:latin typeface="+mn-ea"/>
              </a:rPr>
              <a:t>轴退回，而</a:t>
            </a:r>
            <a:r>
              <a:rPr lang="en-US" altLang="zh-CN" sz="1800" b="0" i="1" u="none" strike="noStrike" baseline="0" dirty="0">
                <a:solidFill>
                  <a:srgbClr val="211D1E"/>
                </a:solidFill>
                <a:latin typeface="+mn-ea"/>
              </a:rPr>
              <a:t>X </a:t>
            </a:r>
            <a:r>
              <a:rPr lang="zh-CN" altLang="en-US" sz="1800" b="0" i="0" u="none" strike="noStrike" baseline="0" dirty="0">
                <a:solidFill>
                  <a:srgbClr val="211D1E"/>
                </a:solidFill>
                <a:latin typeface="+mn-ea"/>
              </a:rPr>
              <a:t>轴不动并停止主轴。一定要</a:t>
            </a:r>
            <a:r>
              <a:rPr lang="en-US" altLang="zh-CN" sz="1800" b="0" i="1" u="none" strike="noStrike" baseline="0" dirty="0">
                <a:solidFill>
                  <a:srgbClr val="211D1E"/>
                </a:solidFill>
                <a:latin typeface="+mn-ea"/>
              </a:rPr>
              <a:t>Z </a:t>
            </a:r>
            <a:r>
              <a:rPr lang="zh-CN" altLang="en-US" sz="1800" b="0" i="0" u="none" strike="noStrike" baseline="0" dirty="0">
                <a:solidFill>
                  <a:srgbClr val="211D1E"/>
                </a:solidFill>
                <a:latin typeface="+mn-ea"/>
              </a:rPr>
              <a:t>轴退回而</a:t>
            </a:r>
            <a:r>
              <a:rPr lang="en-US" altLang="zh-CN" sz="1800" b="0" i="1" u="none" strike="noStrike" baseline="0" dirty="0">
                <a:solidFill>
                  <a:srgbClr val="211D1E"/>
                </a:solidFill>
                <a:latin typeface="+mn-ea"/>
              </a:rPr>
              <a:t>X </a:t>
            </a:r>
            <a:r>
              <a:rPr lang="zh-CN" altLang="en-US" sz="1800" b="0" i="0" u="none" strike="noStrike" baseline="0" dirty="0">
                <a:solidFill>
                  <a:srgbClr val="211D1E"/>
                </a:solidFill>
                <a:latin typeface="+mn-ea"/>
              </a:rPr>
              <a:t>轴不动。在</a:t>
            </a:r>
            <a:r>
              <a:rPr lang="en-US" altLang="zh-CN" sz="1800" b="0" i="1" u="none" strike="noStrike" baseline="0" dirty="0">
                <a:solidFill>
                  <a:srgbClr val="211D1E"/>
                </a:solidFill>
                <a:latin typeface="+mn-ea"/>
              </a:rPr>
              <a:t>Z </a:t>
            </a:r>
            <a:r>
              <a:rPr lang="zh-CN" altLang="en-US" sz="1800" b="0" i="0" u="none" strike="noStrike" baseline="0" dirty="0">
                <a:solidFill>
                  <a:srgbClr val="211D1E"/>
                </a:solidFill>
                <a:latin typeface="+mn-ea"/>
              </a:rPr>
              <a:t>轴完全退离工件后才能停止主轴，为了测量方便和换刀，一般要退离工件端面</a:t>
            </a:r>
            <a:r>
              <a:rPr lang="en-US" altLang="zh-CN" sz="1800" b="0" i="0" u="none" strike="noStrike" baseline="0" dirty="0">
                <a:solidFill>
                  <a:srgbClr val="211D1E"/>
                </a:solidFill>
                <a:latin typeface="+mn-ea"/>
              </a:rPr>
              <a:t>100mm </a:t>
            </a:r>
            <a:r>
              <a:rPr lang="zh-CN" altLang="en-US" sz="1800" b="0" i="0" u="none" strike="noStrike" baseline="0" dirty="0">
                <a:solidFill>
                  <a:srgbClr val="211D1E"/>
                </a:solidFill>
                <a:latin typeface="+mn-ea"/>
              </a:rPr>
              <a:t>左右；</a:t>
            </a:r>
            <a:endParaRPr lang="en-US" altLang="zh-CN" sz="1800" b="0" i="0" u="none" strike="noStrike" baseline="0" dirty="0">
              <a:solidFill>
                <a:srgbClr val="211D1E"/>
              </a:solidFill>
              <a:latin typeface="+mn-ea"/>
            </a:endParaRPr>
          </a:p>
          <a:p>
            <a:pPr marL="342900" indent="-342900" algn="just">
              <a:lnSpc>
                <a:spcPct val="130000"/>
              </a:lnSpc>
              <a:spcBef>
                <a:spcPts val="0"/>
              </a:spcBef>
              <a:buFont typeface="+mj-lt"/>
              <a:buAutoNum type="alphaLcPeriod"/>
            </a:pPr>
            <a:r>
              <a:rPr lang="zh-CN" altLang="en-US" sz="1800" b="0" i="0" u="none" strike="noStrike" baseline="0" dirty="0">
                <a:solidFill>
                  <a:srgbClr val="211D1E"/>
                </a:solidFill>
                <a:latin typeface="+mn-ea"/>
              </a:rPr>
              <a:t>使用游标卡尺或千分尺测量表面</a:t>
            </a:r>
            <a:r>
              <a:rPr lang="en-US" altLang="zh-CN" sz="1800" b="0" i="1" u="none" strike="noStrike" baseline="0" dirty="0">
                <a:solidFill>
                  <a:srgbClr val="211D1E"/>
                </a:solidFill>
                <a:latin typeface="+mn-ea"/>
              </a:rPr>
              <a:t>B </a:t>
            </a:r>
            <a:r>
              <a:rPr lang="zh-CN" altLang="en-US" sz="1800" b="0" i="0" u="none" strike="noStrike" baseline="0" dirty="0">
                <a:solidFill>
                  <a:srgbClr val="211D1E"/>
                </a:solidFill>
                <a:latin typeface="+mn-ea"/>
              </a:rPr>
              <a:t>的直径</a:t>
            </a:r>
            <a:r>
              <a:rPr lang="en-US" altLang="zh-CN" sz="1800" b="0" i="1" u="none" strike="noStrike" baseline="0" dirty="0">
                <a:solidFill>
                  <a:srgbClr val="211D1E"/>
                </a:solidFill>
                <a:latin typeface="+mn-ea"/>
              </a:rPr>
              <a:t>α</a:t>
            </a:r>
            <a:r>
              <a:rPr lang="zh-CN" altLang="en-US" sz="1800" b="0" i="0" u="none" strike="noStrike" baseline="0" dirty="0">
                <a:solidFill>
                  <a:srgbClr val="211D1E"/>
                </a:solidFill>
                <a:latin typeface="+mn-ea"/>
              </a:rPr>
              <a:t>。键入实际测量值。如直径为</a:t>
            </a:r>
            <a:r>
              <a:rPr lang="en-US" altLang="zh-CN" sz="1800" b="0" i="0" u="none" strike="noStrike" baseline="0" dirty="0">
                <a:solidFill>
                  <a:srgbClr val="211D1E"/>
                </a:solidFill>
                <a:latin typeface="+mn-ea"/>
              </a:rPr>
              <a:t>20mm</a:t>
            </a:r>
            <a:r>
              <a:rPr lang="zh-CN" altLang="en-US" sz="1800" b="0" i="0" u="none" strike="noStrike" baseline="0" dirty="0">
                <a:solidFill>
                  <a:srgbClr val="211D1E"/>
                </a:solidFill>
                <a:latin typeface="+mn-ea"/>
              </a:rPr>
              <a:t>，则输入</a:t>
            </a:r>
            <a:r>
              <a:rPr lang="en-US" altLang="zh-CN" sz="1800" b="0" i="0" u="none" strike="noStrike" baseline="0" dirty="0">
                <a:solidFill>
                  <a:srgbClr val="211D1E"/>
                </a:solidFill>
                <a:latin typeface="+mn-ea"/>
              </a:rPr>
              <a:t>X20.0</a:t>
            </a:r>
            <a:r>
              <a:rPr lang="zh-CN" altLang="en-US" sz="1800" b="0" i="0" u="none" strike="noStrike" baseline="0" dirty="0">
                <a:solidFill>
                  <a:srgbClr val="211D1E"/>
                </a:solidFill>
                <a:latin typeface="+mn-ea"/>
              </a:rPr>
              <a:t>。按下软键“测量”进行测量。</a:t>
            </a:r>
            <a:r>
              <a:rPr lang="en-US" altLang="zh-CN" dirty="0">
                <a:solidFill>
                  <a:srgbClr val="211D1E"/>
                </a:solidFill>
                <a:latin typeface="+mn-ea"/>
              </a:rPr>
              <a:t> </a:t>
            </a:r>
          </a:p>
          <a:p>
            <a:pPr marL="342900" indent="-342900" algn="just">
              <a:lnSpc>
                <a:spcPct val="130000"/>
              </a:lnSpc>
              <a:spcBef>
                <a:spcPts val="0"/>
              </a:spcBef>
              <a:buFont typeface="+mj-lt"/>
              <a:buAutoNum type="alphaLcPeriod"/>
            </a:pPr>
            <a:r>
              <a:rPr lang="zh-CN" altLang="en-US" sz="1800" b="0" i="0" u="none" strike="noStrike" baseline="0" dirty="0">
                <a:solidFill>
                  <a:srgbClr val="211D1E"/>
                </a:solidFill>
                <a:latin typeface="+mn-ea"/>
              </a:rPr>
              <a:t>此时</a:t>
            </a:r>
            <a:r>
              <a:rPr lang="en-US" altLang="zh-CN" sz="1800" b="0" i="1" u="none" strike="noStrike" baseline="0" dirty="0">
                <a:solidFill>
                  <a:srgbClr val="211D1E"/>
                </a:solidFill>
                <a:latin typeface="+mn-ea"/>
              </a:rPr>
              <a:t>X </a:t>
            </a:r>
            <a:r>
              <a:rPr lang="zh-CN" altLang="en-US" sz="1800" b="0" i="0" u="none" strike="noStrike" baseline="0" dirty="0">
                <a:solidFill>
                  <a:srgbClr val="211D1E"/>
                </a:solidFill>
                <a:latin typeface="+mn-ea"/>
              </a:rPr>
              <a:t>方向的刀偏值为</a:t>
            </a:r>
            <a:r>
              <a:rPr lang="en-US" altLang="zh-CN" sz="1800" b="0" i="0" u="none" strike="noStrike" baseline="0" dirty="0">
                <a:solidFill>
                  <a:srgbClr val="211D1E"/>
                </a:solidFill>
                <a:latin typeface="+mn-ea"/>
              </a:rPr>
              <a:t>-229.0</a:t>
            </a:r>
            <a:r>
              <a:rPr lang="zh-CN" altLang="en-US" sz="1800" b="0" i="0" u="none" strike="noStrike" baseline="0" dirty="0">
                <a:solidFill>
                  <a:srgbClr val="211D1E"/>
                </a:solidFill>
                <a:latin typeface="+mn-ea"/>
              </a:rPr>
              <a:t>，它其实就是车床回零后，</a:t>
            </a:r>
            <a:r>
              <a:rPr lang="en-US" altLang="zh-CN" sz="1800" b="0" i="0" u="none" strike="noStrike" baseline="0" dirty="0">
                <a:solidFill>
                  <a:srgbClr val="211D1E"/>
                </a:solidFill>
                <a:latin typeface="+mn-ea"/>
              </a:rPr>
              <a:t>T01</a:t>
            </a:r>
            <a:r>
              <a:rPr lang="zh-CN" altLang="en-US" sz="1800" b="0" i="0" u="none" strike="noStrike" baseline="0" dirty="0">
                <a:solidFill>
                  <a:srgbClr val="211D1E"/>
                </a:solidFill>
                <a:latin typeface="+mn-ea"/>
              </a:rPr>
              <a:t>号刀刀尖从车床零点移动到工件零点的</a:t>
            </a:r>
            <a:r>
              <a:rPr lang="en-US" altLang="zh-CN" sz="1800" b="0" i="1" u="none" strike="noStrike" baseline="0" dirty="0">
                <a:solidFill>
                  <a:srgbClr val="211D1E"/>
                </a:solidFill>
                <a:latin typeface="+mn-ea"/>
              </a:rPr>
              <a:t>X </a:t>
            </a:r>
            <a:r>
              <a:rPr lang="zh-CN" altLang="en-US" sz="1800" b="0" i="0" u="none" strike="noStrike" baseline="0" dirty="0">
                <a:solidFill>
                  <a:srgbClr val="211D1E"/>
                </a:solidFill>
                <a:latin typeface="+mn-ea"/>
              </a:rPr>
              <a:t>轴的绝对坐标值。</a:t>
            </a:r>
            <a:endParaRPr lang="en-US" altLang="zh-CN" sz="1800" b="0" i="0" u="none" strike="noStrike" baseline="0" dirty="0">
              <a:solidFill>
                <a:srgbClr val="211D1E"/>
              </a:solidFill>
              <a:latin typeface="+mn-ea"/>
            </a:endParaRPr>
          </a:p>
        </p:txBody>
      </p:sp>
      <p:grpSp>
        <p:nvGrpSpPr>
          <p:cNvPr id="10" name="组合 9">
            <a:extLst>
              <a:ext uri="{FF2B5EF4-FFF2-40B4-BE49-F238E27FC236}">
                <a16:creationId xmlns:a16="http://schemas.microsoft.com/office/drawing/2014/main" id="{436B3F9A-26BE-415A-FA6D-8E09823CB41A}"/>
              </a:ext>
            </a:extLst>
          </p:cNvPr>
          <p:cNvGrpSpPr/>
          <p:nvPr/>
        </p:nvGrpSpPr>
        <p:grpSpPr>
          <a:xfrm>
            <a:off x="8506289" y="1828052"/>
            <a:ext cx="3034776" cy="2041780"/>
            <a:chOff x="8444745" y="2002055"/>
            <a:chExt cx="3034776" cy="2041780"/>
          </a:xfrm>
        </p:grpSpPr>
        <p:pic>
          <p:nvPicPr>
            <p:cNvPr id="7" name="图片 6">
              <a:extLst>
                <a:ext uri="{FF2B5EF4-FFF2-40B4-BE49-F238E27FC236}">
                  <a16:creationId xmlns:a16="http://schemas.microsoft.com/office/drawing/2014/main" id="{A02162F2-82AA-121B-1F1D-E5D5E435FA62}"/>
                </a:ext>
              </a:extLst>
            </p:cNvPr>
            <p:cNvPicPr>
              <a:picLocks noChangeAspect="1"/>
            </p:cNvPicPr>
            <p:nvPr/>
          </p:nvPicPr>
          <p:blipFill>
            <a:blip r:embed="rId3"/>
            <a:stretch>
              <a:fillRect/>
            </a:stretch>
          </p:blipFill>
          <p:spPr>
            <a:xfrm>
              <a:off x="8444745" y="2002055"/>
              <a:ext cx="3034776" cy="2041780"/>
            </a:xfrm>
            <a:prstGeom prst="rect">
              <a:avLst/>
            </a:prstGeom>
          </p:spPr>
        </p:pic>
        <p:sp>
          <p:nvSpPr>
            <p:cNvPr id="14" name="文本框 13">
              <a:extLst>
                <a:ext uri="{FF2B5EF4-FFF2-40B4-BE49-F238E27FC236}">
                  <a16:creationId xmlns:a16="http://schemas.microsoft.com/office/drawing/2014/main" id="{7B457EE1-BD92-7481-F37D-25ACA63D472D}"/>
                </a:ext>
              </a:extLst>
            </p:cNvPr>
            <p:cNvSpPr txBox="1"/>
            <p:nvPr/>
          </p:nvSpPr>
          <p:spPr>
            <a:xfrm>
              <a:off x="10388172" y="3490636"/>
              <a:ext cx="362682" cy="369332"/>
            </a:xfrm>
            <a:prstGeom prst="rect">
              <a:avLst/>
            </a:prstGeom>
            <a:noFill/>
          </p:spPr>
          <p:txBody>
            <a:bodyPr wrap="square">
              <a:spAutoFit/>
            </a:bodyPr>
            <a:lstStyle/>
            <a:p>
              <a:r>
                <a:rPr lang="en-US" altLang="zh-CN" sz="1800" b="0" i="1" u="none" strike="noStrike" baseline="0" dirty="0">
                  <a:solidFill>
                    <a:srgbClr val="211D1E"/>
                  </a:solidFill>
                  <a:latin typeface="+mn-ea"/>
                </a:rPr>
                <a:t>X </a:t>
              </a:r>
              <a:endParaRPr lang="zh-CN" altLang="en-US" dirty="0"/>
            </a:p>
          </p:txBody>
        </p:sp>
        <p:sp>
          <p:nvSpPr>
            <p:cNvPr id="16" name="文本框 15">
              <a:extLst>
                <a:ext uri="{FF2B5EF4-FFF2-40B4-BE49-F238E27FC236}">
                  <a16:creationId xmlns:a16="http://schemas.microsoft.com/office/drawing/2014/main" id="{3066B50F-F291-E74A-13C0-319B30FF5250}"/>
                </a:ext>
              </a:extLst>
            </p:cNvPr>
            <p:cNvSpPr txBox="1"/>
            <p:nvPr/>
          </p:nvSpPr>
          <p:spPr>
            <a:xfrm>
              <a:off x="9387751" y="3384532"/>
              <a:ext cx="634437" cy="369332"/>
            </a:xfrm>
            <a:prstGeom prst="rect">
              <a:avLst/>
            </a:prstGeom>
            <a:noFill/>
          </p:spPr>
          <p:txBody>
            <a:bodyPr wrap="square">
              <a:spAutoFit/>
            </a:bodyPr>
            <a:lstStyle/>
            <a:p>
              <a:r>
                <a:rPr lang="zh-CN" altLang="en-US" dirty="0">
                  <a:solidFill>
                    <a:srgbClr val="211D1E"/>
                  </a:solidFill>
                  <a:latin typeface="+mn-ea"/>
                </a:rPr>
                <a:t>面</a:t>
              </a:r>
              <a:r>
                <a:rPr lang="en-US" altLang="zh-CN" i="1" dirty="0">
                  <a:solidFill>
                    <a:srgbClr val="211D1E"/>
                  </a:solidFill>
                  <a:latin typeface="+mn-ea"/>
                </a:rPr>
                <a:t>B</a:t>
              </a:r>
              <a:r>
                <a:rPr lang="en-US" altLang="zh-CN" sz="1800" b="0" i="1" u="none" strike="noStrike" baseline="0" dirty="0">
                  <a:solidFill>
                    <a:srgbClr val="211D1E"/>
                  </a:solidFill>
                  <a:latin typeface="+mn-ea"/>
                </a:rPr>
                <a:t> </a:t>
              </a:r>
              <a:endParaRPr lang="zh-CN" altLang="en-US" dirty="0"/>
            </a:p>
          </p:txBody>
        </p:sp>
        <p:sp>
          <p:nvSpPr>
            <p:cNvPr id="15" name="文本框 14">
              <a:extLst>
                <a:ext uri="{FF2B5EF4-FFF2-40B4-BE49-F238E27FC236}">
                  <a16:creationId xmlns:a16="http://schemas.microsoft.com/office/drawing/2014/main" id="{C2ADB771-3895-0E2B-F8EC-396DBE42DCC9}"/>
                </a:ext>
              </a:extLst>
            </p:cNvPr>
            <p:cNvSpPr txBox="1"/>
            <p:nvPr/>
          </p:nvSpPr>
          <p:spPr>
            <a:xfrm>
              <a:off x="9440623" y="2566377"/>
              <a:ext cx="362682" cy="369332"/>
            </a:xfrm>
            <a:prstGeom prst="rect">
              <a:avLst/>
            </a:prstGeom>
            <a:noFill/>
          </p:spPr>
          <p:txBody>
            <a:bodyPr wrap="square">
              <a:spAutoFit/>
            </a:bodyPr>
            <a:lstStyle/>
            <a:p>
              <a:r>
                <a:rPr lang="el-GR" altLang="zh-CN" sz="1800" b="0" i="1" u="none" strike="noStrike" baseline="0" dirty="0">
                  <a:solidFill>
                    <a:srgbClr val="211D1E"/>
                  </a:solidFill>
                  <a:latin typeface="+mn-ea"/>
                </a:rPr>
                <a:t>α</a:t>
              </a:r>
              <a:r>
                <a:rPr lang="en-US" altLang="zh-CN" sz="1800" b="0" i="1" u="none" strike="noStrike" baseline="0" dirty="0">
                  <a:solidFill>
                    <a:srgbClr val="211D1E"/>
                  </a:solidFill>
                  <a:latin typeface="+mn-ea"/>
                </a:rPr>
                <a:t> </a:t>
              </a:r>
              <a:endParaRPr lang="zh-CN" altLang="en-US" dirty="0"/>
            </a:p>
          </p:txBody>
        </p:sp>
        <p:sp>
          <p:nvSpPr>
            <p:cNvPr id="9" name="文本框 8">
              <a:extLst>
                <a:ext uri="{FF2B5EF4-FFF2-40B4-BE49-F238E27FC236}">
                  <a16:creationId xmlns:a16="http://schemas.microsoft.com/office/drawing/2014/main" id="{C40A8085-6524-5C6F-6AF8-D2AB5611C8FC}"/>
                </a:ext>
              </a:extLst>
            </p:cNvPr>
            <p:cNvSpPr txBox="1"/>
            <p:nvPr/>
          </p:nvSpPr>
          <p:spPr>
            <a:xfrm>
              <a:off x="10748313" y="2780336"/>
              <a:ext cx="362682" cy="369332"/>
            </a:xfrm>
            <a:prstGeom prst="rect">
              <a:avLst/>
            </a:prstGeom>
            <a:noFill/>
          </p:spPr>
          <p:txBody>
            <a:bodyPr wrap="square">
              <a:spAutoFit/>
            </a:bodyPr>
            <a:lstStyle/>
            <a:p>
              <a:r>
                <a:rPr lang="en-US" altLang="zh-CN" sz="1800" b="0" i="1" u="none" strike="noStrike" baseline="0" dirty="0">
                  <a:solidFill>
                    <a:srgbClr val="211D1E"/>
                  </a:solidFill>
                  <a:latin typeface="+mn-ea"/>
                </a:rPr>
                <a:t>Z </a:t>
              </a:r>
              <a:endParaRPr lang="zh-CN" altLang="en-US" dirty="0"/>
            </a:p>
          </p:txBody>
        </p:sp>
      </p:grpSp>
      <p:pic>
        <p:nvPicPr>
          <p:cNvPr id="11" name="图片 10">
            <a:extLst>
              <a:ext uri="{FF2B5EF4-FFF2-40B4-BE49-F238E27FC236}">
                <a16:creationId xmlns:a16="http://schemas.microsoft.com/office/drawing/2014/main" id="{166B927A-505A-E963-5031-A67ED4A59250}"/>
              </a:ext>
            </a:extLst>
          </p:cNvPr>
          <p:cNvPicPr>
            <a:picLocks noChangeAspect="1"/>
          </p:cNvPicPr>
          <p:nvPr/>
        </p:nvPicPr>
        <p:blipFill>
          <a:blip r:embed="rId4"/>
          <a:stretch>
            <a:fillRect/>
          </a:stretch>
        </p:blipFill>
        <p:spPr>
          <a:xfrm>
            <a:off x="8381526" y="3966832"/>
            <a:ext cx="3328552" cy="2781498"/>
          </a:xfrm>
          <a:prstGeom prst="rect">
            <a:avLst/>
          </a:prstGeom>
        </p:spPr>
      </p:pic>
      <p:sp>
        <p:nvSpPr>
          <p:cNvPr id="13" name="矩形 12">
            <a:extLst>
              <a:ext uri="{FF2B5EF4-FFF2-40B4-BE49-F238E27FC236}">
                <a16:creationId xmlns:a16="http://schemas.microsoft.com/office/drawing/2014/main" id="{5A0804A5-E0B0-FA8B-F23A-C784B51336C5}"/>
              </a:ext>
            </a:extLst>
          </p:cNvPr>
          <p:cNvSpPr/>
          <p:nvPr/>
        </p:nvSpPr>
        <p:spPr>
          <a:xfrm>
            <a:off x="9257082" y="4642891"/>
            <a:ext cx="607768" cy="231861"/>
          </a:xfrm>
          <a:prstGeom prst="rect">
            <a:avLst/>
          </a:prstGeom>
          <a:no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a:extLst>
              <a:ext uri="{FF2B5EF4-FFF2-40B4-BE49-F238E27FC236}">
                <a16:creationId xmlns:a16="http://schemas.microsoft.com/office/drawing/2014/main" id="{BA4F0389-920D-0A17-B7F1-341BD20BBDDA}"/>
              </a:ext>
            </a:extLst>
          </p:cNvPr>
          <p:cNvSpPr txBox="1">
            <a:spLocks/>
          </p:cNvSpPr>
          <p:nvPr/>
        </p:nvSpPr>
        <p:spPr>
          <a:xfrm>
            <a:off x="3927036" y="1136433"/>
            <a:ext cx="4337927"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六</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对刀</a:t>
            </a:r>
          </a:p>
        </p:txBody>
      </p:sp>
    </p:spTree>
    <p:extLst>
      <p:ext uri="{BB962C8B-B14F-4D97-AF65-F5344CB8AC3E}">
        <p14:creationId xmlns:p14="http://schemas.microsoft.com/office/powerpoint/2010/main" val="188959430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标题 1">
            <a:extLst>
              <a:ext uri="{FF2B5EF4-FFF2-40B4-BE49-F238E27FC236}">
                <a16:creationId xmlns:a16="http://schemas.microsoft.com/office/drawing/2014/main" id="{46C9E5BF-4169-4345-C62F-06BAA47FCBD9}"/>
              </a:ext>
            </a:extLst>
          </p:cNvPr>
          <p:cNvSpPr txBox="1"/>
          <p:nvPr/>
        </p:nvSpPr>
        <p:spPr>
          <a:xfrm>
            <a:off x="3255657" y="266790"/>
            <a:ext cx="5904206" cy="533572"/>
          </a:xfrm>
          <a:prstGeom prst="rect">
            <a:avLst/>
          </a:prstGeom>
        </p:spPr>
        <p:txBody>
          <a:bodyPr vert="horz" lIns="91440" tIns="45720" rIns="91440" bIns="45720" rtlCol="0" anchor="b">
            <a:normAutofit fontScale="92500"/>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2.4 FANUC 0i</a:t>
            </a:r>
            <a:r>
              <a:rPr lang="zh-CN" altLang="en-US" sz="2800" dirty="0">
                <a:latin typeface="+mj-ea"/>
                <a:cs typeface="+mn-ea"/>
                <a:sym typeface="+mn-lt"/>
              </a:rPr>
              <a:t>数控车床基本操作</a:t>
            </a:r>
          </a:p>
        </p:txBody>
      </p:sp>
      <p:sp>
        <p:nvSpPr>
          <p:cNvPr id="5" name="标题 3">
            <a:extLst>
              <a:ext uri="{FF2B5EF4-FFF2-40B4-BE49-F238E27FC236}">
                <a16:creationId xmlns:a16="http://schemas.microsoft.com/office/drawing/2014/main" id="{78ADB6BC-6EA8-A318-A21C-6074A10A8009}"/>
              </a:ext>
            </a:extLst>
          </p:cNvPr>
          <p:cNvSpPr txBox="1">
            <a:spLocks/>
          </p:cNvSpPr>
          <p:nvPr/>
        </p:nvSpPr>
        <p:spPr>
          <a:xfrm>
            <a:off x="3927036" y="1136433"/>
            <a:ext cx="4337927"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七</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自动运行</a:t>
            </a:r>
          </a:p>
        </p:txBody>
      </p:sp>
      <p:sp>
        <p:nvSpPr>
          <p:cNvPr id="6" name="文本框 5">
            <a:extLst>
              <a:ext uri="{FF2B5EF4-FFF2-40B4-BE49-F238E27FC236}">
                <a16:creationId xmlns:a16="http://schemas.microsoft.com/office/drawing/2014/main" id="{C6F88CBB-34AC-38A3-69D2-44FAC30F9D26}"/>
              </a:ext>
            </a:extLst>
          </p:cNvPr>
          <p:cNvSpPr txBox="1"/>
          <p:nvPr/>
        </p:nvSpPr>
        <p:spPr>
          <a:xfrm>
            <a:off x="625807" y="1840809"/>
            <a:ext cx="6097464" cy="369332"/>
          </a:xfrm>
          <a:prstGeom prst="rect">
            <a:avLst/>
          </a:prstGeom>
          <a:noFill/>
        </p:spPr>
        <p:txBody>
          <a:bodyPr wrap="square">
            <a:spAutoFit/>
          </a:bodyPr>
          <a:lstStyle/>
          <a:p>
            <a:r>
              <a:rPr lang="zh-CN" altLang="en-US" sz="1800" b="0" i="0" u="none" strike="noStrike" baseline="0" dirty="0">
                <a:solidFill>
                  <a:srgbClr val="211D1E"/>
                </a:solidFill>
                <a:latin typeface="方正书宋"/>
              </a:rPr>
              <a:t>按“自动</a:t>
            </a:r>
            <a:r>
              <a:rPr lang="en-US" altLang="zh-CN" sz="1800" b="0" i="0" u="none" strike="noStrike" baseline="0" dirty="0">
                <a:solidFill>
                  <a:srgbClr val="211D1E"/>
                </a:solidFill>
                <a:latin typeface="方正书宋"/>
              </a:rPr>
              <a:t>/ </a:t>
            </a:r>
            <a:r>
              <a:rPr lang="zh-CN" altLang="en-US" sz="1800" b="0" i="0" u="none" strike="noStrike" baseline="0" dirty="0">
                <a:solidFill>
                  <a:srgbClr val="211D1E"/>
                </a:solidFill>
                <a:latin typeface="方正书宋"/>
              </a:rPr>
              <a:t>单段”键，然后按“循环启动”键。</a:t>
            </a:r>
            <a:endParaRPr lang="zh-CN" altLang="en-US" dirty="0"/>
          </a:p>
        </p:txBody>
      </p:sp>
      <p:sp>
        <p:nvSpPr>
          <p:cNvPr id="12" name="文本占位符 5">
            <a:extLst>
              <a:ext uri="{FF2B5EF4-FFF2-40B4-BE49-F238E27FC236}">
                <a16:creationId xmlns:a16="http://schemas.microsoft.com/office/drawing/2014/main" id="{E062315E-C663-E5A9-A5B5-E4430E22FA69}"/>
              </a:ext>
            </a:extLst>
          </p:cNvPr>
          <p:cNvSpPr txBox="1"/>
          <p:nvPr/>
        </p:nvSpPr>
        <p:spPr>
          <a:xfrm>
            <a:off x="625807" y="2691804"/>
            <a:ext cx="7184956" cy="5256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Clr>
                <a:srgbClr val="00B0F0"/>
              </a:buClr>
              <a:buSzPct val="95000"/>
              <a:buNone/>
            </a:pPr>
            <a:r>
              <a:rPr lang="zh-CN" altLang="en-US" sz="2400" b="1" dirty="0">
                <a:solidFill>
                  <a:srgbClr val="00B0F0"/>
                </a:solidFill>
                <a:latin typeface="+mn-ea"/>
              </a:rPr>
              <a:t>注意事项：</a:t>
            </a:r>
            <a:endParaRPr lang="en-US" altLang="zh-CN" sz="2400" b="1" dirty="0">
              <a:solidFill>
                <a:srgbClr val="00B0F0"/>
              </a:solidFill>
              <a:latin typeface="+mn-ea"/>
            </a:endParaRPr>
          </a:p>
        </p:txBody>
      </p:sp>
      <p:sp>
        <p:nvSpPr>
          <p:cNvPr id="17" name="文本框 16">
            <a:extLst>
              <a:ext uri="{FF2B5EF4-FFF2-40B4-BE49-F238E27FC236}">
                <a16:creationId xmlns:a16="http://schemas.microsoft.com/office/drawing/2014/main" id="{36DB308B-9E02-2D3A-128F-799FD2632043}"/>
              </a:ext>
            </a:extLst>
          </p:cNvPr>
          <p:cNvSpPr txBox="1"/>
          <p:nvPr/>
        </p:nvSpPr>
        <p:spPr>
          <a:xfrm>
            <a:off x="625807" y="3250588"/>
            <a:ext cx="10786608" cy="1857303"/>
          </a:xfrm>
          <a:prstGeom prst="rect">
            <a:avLst/>
          </a:prstGeom>
          <a:noFill/>
        </p:spPr>
        <p:txBody>
          <a:bodyPr wrap="square">
            <a:spAutoFit/>
          </a:bodyPr>
          <a:lstStyle/>
          <a:p>
            <a:pPr marL="285750" indent="-285750" algn="just">
              <a:lnSpc>
                <a:spcPct val="130000"/>
              </a:lnSpc>
              <a:buClr>
                <a:srgbClr val="00B0F0"/>
              </a:buClr>
              <a:buSzPct val="95000"/>
              <a:buFont typeface="Wingdings" panose="05000000000000000000" pitchFamily="2" charset="2"/>
              <a:buChar char="n"/>
            </a:pPr>
            <a:r>
              <a:rPr lang="zh-CN" altLang="en-US" sz="1800" b="0" i="0" u="none" strike="noStrike" baseline="0" dirty="0">
                <a:solidFill>
                  <a:srgbClr val="211D1E"/>
                </a:solidFill>
                <a:latin typeface="方正书宋"/>
              </a:rPr>
              <a:t>保证操作车床的安全性，详见任务</a:t>
            </a:r>
            <a:r>
              <a:rPr lang="en-US" altLang="zh-CN" sz="1800" b="0" i="0" u="none" strike="noStrike" baseline="0" dirty="0">
                <a:solidFill>
                  <a:srgbClr val="211D1E"/>
                </a:solidFill>
                <a:latin typeface="方正书宋"/>
              </a:rPr>
              <a:t>2.2</a:t>
            </a:r>
            <a:r>
              <a:rPr lang="zh-CN" altLang="en-US" sz="1800" b="0" i="0" u="none" strike="noStrike" baseline="0" dirty="0">
                <a:solidFill>
                  <a:srgbClr val="211D1E"/>
                </a:solidFill>
                <a:latin typeface="方正书宋"/>
              </a:rPr>
              <a:t>。</a:t>
            </a:r>
            <a:endParaRPr lang="en-US" altLang="zh-CN" sz="1800" b="0" i="0" u="none" strike="noStrike" baseline="0" dirty="0">
              <a:solidFill>
                <a:srgbClr val="211D1E"/>
              </a:solidFill>
              <a:latin typeface="方正书宋"/>
            </a:endParaRPr>
          </a:p>
          <a:p>
            <a:pPr marL="285750" indent="-285750" algn="just">
              <a:lnSpc>
                <a:spcPct val="130000"/>
              </a:lnSpc>
              <a:buClr>
                <a:srgbClr val="00B0F0"/>
              </a:buClr>
              <a:buSzPct val="95000"/>
              <a:buFont typeface="Wingdings" panose="05000000000000000000" pitchFamily="2" charset="2"/>
              <a:buChar char="n"/>
            </a:pPr>
            <a:r>
              <a:rPr lang="zh-CN" altLang="en-US" sz="1800" b="0" i="0" u="none" strike="noStrike" baseline="0" dirty="0">
                <a:solidFill>
                  <a:srgbClr val="211D1E"/>
                </a:solidFill>
                <a:latin typeface="方正书宋"/>
              </a:rPr>
              <a:t>手动操作时注意观察倍率选择对车床动作的影响，在靠近零件时需降低进给倍率，防止高速碰撞零件损坏刀具或者零件。</a:t>
            </a:r>
            <a:endParaRPr lang="en-US" altLang="zh-CN" sz="1800" b="0" i="0" u="none" strike="noStrike" baseline="0" dirty="0">
              <a:solidFill>
                <a:srgbClr val="211D1E"/>
              </a:solidFill>
              <a:latin typeface="方正书宋"/>
            </a:endParaRPr>
          </a:p>
          <a:p>
            <a:pPr marL="285750" indent="-285750" algn="just">
              <a:lnSpc>
                <a:spcPct val="130000"/>
              </a:lnSpc>
              <a:buClr>
                <a:srgbClr val="00B0F0"/>
              </a:buClr>
              <a:buSzPct val="95000"/>
              <a:buFont typeface="Wingdings" panose="05000000000000000000" pitchFamily="2" charset="2"/>
              <a:buChar char="n"/>
            </a:pPr>
            <a:r>
              <a:rPr lang="zh-CN" altLang="en-US" sz="1800" b="0" i="0" u="none" strike="noStrike" baseline="0" dirty="0">
                <a:solidFill>
                  <a:srgbClr val="211D1E"/>
                </a:solidFill>
                <a:latin typeface="方正书宋"/>
              </a:rPr>
              <a:t>编辑程序时要注意字符的正确性，包括小数点的输入方式、字母</a:t>
            </a:r>
            <a:r>
              <a:rPr lang="en-US" altLang="zh-CN" sz="1800" b="0" i="0" u="none" strike="noStrike" baseline="0" dirty="0">
                <a:solidFill>
                  <a:srgbClr val="211D1E"/>
                </a:solidFill>
                <a:latin typeface="方正书宋"/>
              </a:rPr>
              <a:t>O </a:t>
            </a:r>
            <a:r>
              <a:rPr lang="zh-CN" altLang="en-US" sz="1800" b="0" i="0" u="none" strike="noStrike" baseline="0" dirty="0">
                <a:solidFill>
                  <a:srgbClr val="211D1E"/>
                </a:solidFill>
                <a:latin typeface="方正书宋"/>
              </a:rPr>
              <a:t>和数字</a:t>
            </a:r>
            <a:r>
              <a:rPr lang="en-US" altLang="zh-CN" sz="1800" b="0" i="0" u="none" strike="noStrike" baseline="0" dirty="0">
                <a:solidFill>
                  <a:srgbClr val="211D1E"/>
                </a:solidFill>
                <a:latin typeface="方正书宋"/>
              </a:rPr>
              <a:t>0</a:t>
            </a:r>
            <a:r>
              <a:rPr lang="zh-CN" altLang="en-US" sz="1800" b="0" i="0" u="none" strike="noStrike" baseline="0" dirty="0">
                <a:solidFill>
                  <a:srgbClr val="211D1E"/>
                </a:solidFill>
                <a:latin typeface="方正书宋"/>
              </a:rPr>
              <a:t>的混淆等等。</a:t>
            </a:r>
            <a:endParaRPr lang="en-US" altLang="zh-CN" sz="1800" b="0" i="0" u="none" strike="noStrike" baseline="0" dirty="0">
              <a:solidFill>
                <a:srgbClr val="211D1E"/>
              </a:solidFill>
              <a:latin typeface="方正书宋"/>
            </a:endParaRPr>
          </a:p>
          <a:p>
            <a:pPr marL="285750" indent="-285750" algn="just">
              <a:lnSpc>
                <a:spcPct val="130000"/>
              </a:lnSpc>
              <a:buClr>
                <a:srgbClr val="00B0F0"/>
              </a:buClr>
              <a:buSzPct val="95000"/>
              <a:buFont typeface="Wingdings" panose="05000000000000000000" pitchFamily="2" charset="2"/>
              <a:buChar char="n"/>
            </a:pPr>
            <a:r>
              <a:rPr lang="en-US" altLang="zh-CN" sz="1800" b="0" i="0" u="none" strike="noStrike" baseline="0" dirty="0">
                <a:solidFill>
                  <a:srgbClr val="211D1E"/>
                </a:solidFill>
                <a:latin typeface="方正书宋"/>
              </a:rPr>
              <a:t>MDI</a:t>
            </a:r>
            <a:r>
              <a:rPr lang="zh-CN" altLang="en-US" sz="1800" b="0" i="0" u="none" strike="noStrike" baseline="0" dirty="0">
                <a:solidFill>
                  <a:srgbClr val="211D1E"/>
                </a:solidFill>
                <a:latin typeface="方正书宋"/>
              </a:rPr>
              <a:t>输入模式一般最多执行三行，不能输入太长的程序。按“自动</a:t>
            </a:r>
            <a:r>
              <a:rPr lang="en-US" altLang="zh-CN" sz="1800" b="0" i="0" u="none" strike="noStrike" baseline="0" dirty="0">
                <a:solidFill>
                  <a:srgbClr val="211D1E"/>
                </a:solidFill>
                <a:latin typeface="方正书宋"/>
              </a:rPr>
              <a:t>/ </a:t>
            </a:r>
            <a:r>
              <a:rPr lang="zh-CN" altLang="en-US" sz="1800" b="0" i="0" u="none" strike="noStrike" baseline="0" dirty="0">
                <a:solidFill>
                  <a:srgbClr val="211D1E"/>
                </a:solidFill>
                <a:latin typeface="方正书宋"/>
              </a:rPr>
              <a:t>单段”键，然后按“循环启动”键。</a:t>
            </a:r>
            <a:endParaRPr lang="zh-CN" altLang="en-US" dirty="0"/>
          </a:p>
        </p:txBody>
      </p:sp>
    </p:spTree>
    <p:extLst>
      <p:ext uri="{BB962C8B-B14F-4D97-AF65-F5344CB8AC3E}">
        <p14:creationId xmlns:p14="http://schemas.microsoft.com/office/powerpoint/2010/main" val="329969074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 name="标题 3">
            <a:extLst>
              <a:ext uri="{FF2B5EF4-FFF2-40B4-BE49-F238E27FC236}">
                <a16:creationId xmlns:a16="http://schemas.microsoft.com/office/drawing/2014/main" id="{959611FA-B996-6795-2279-637ACF617A88}"/>
              </a:ext>
            </a:extLst>
          </p:cNvPr>
          <p:cNvSpPr txBox="1">
            <a:spLocks/>
          </p:cNvSpPr>
          <p:nvPr/>
        </p:nvSpPr>
        <p:spPr>
          <a:xfrm>
            <a:off x="4476437" y="1115462"/>
            <a:ext cx="3239125" cy="392721"/>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八</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a:t>
            </a:r>
          </a:p>
        </p:txBody>
      </p:sp>
      <p:sp>
        <p:nvSpPr>
          <p:cNvPr id="6" name="1">
            <a:extLst>
              <a:ext uri="{FF2B5EF4-FFF2-40B4-BE49-F238E27FC236}">
                <a16:creationId xmlns:a16="http://schemas.microsoft.com/office/drawing/2014/main" id="{90D2D274-B8FA-0D8F-F9BD-BAC476B87947}"/>
              </a:ext>
            </a:extLst>
          </p:cNvPr>
          <p:cNvSpPr/>
          <p:nvPr/>
        </p:nvSpPr>
        <p:spPr bwMode="auto">
          <a:xfrm rot="5400000">
            <a:off x="826650" y="1712487"/>
            <a:ext cx="372245" cy="290935"/>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8" name="Index-1">
            <a:extLst>
              <a:ext uri="{FF2B5EF4-FFF2-40B4-BE49-F238E27FC236}">
                <a16:creationId xmlns:a16="http://schemas.microsoft.com/office/drawing/2014/main" id="{E836A0B1-00FE-300C-2960-E7C1881AF3C2}"/>
              </a:ext>
            </a:extLst>
          </p:cNvPr>
          <p:cNvSpPr txBox="1"/>
          <p:nvPr/>
        </p:nvSpPr>
        <p:spPr>
          <a:xfrm>
            <a:off x="413055" y="1623317"/>
            <a:ext cx="527709"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01</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10" name="Title-1">
            <a:extLst>
              <a:ext uri="{FF2B5EF4-FFF2-40B4-BE49-F238E27FC236}">
                <a16:creationId xmlns:a16="http://schemas.microsoft.com/office/drawing/2014/main" id="{9BE2EC4E-C044-EAAE-19F9-62B3B929B2BD}"/>
              </a:ext>
            </a:extLst>
          </p:cNvPr>
          <p:cNvSpPr/>
          <p:nvPr/>
        </p:nvSpPr>
        <p:spPr>
          <a:xfrm>
            <a:off x="1254300" y="1500497"/>
            <a:ext cx="582319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回零操作具体有哪些步骤？</a:t>
            </a:r>
            <a:endParaRPr lang="en-US" altLang="zh-CN" sz="2000" b="1" dirty="0">
              <a:solidFill>
                <a:schemeClr val="accent1"/>
              </a:solidFill>
              <a:sym typeface="Arial" panose="020B0604020202020204" pitchFamily="34" charset="0"/>
            </a:endParaRPr>
          </a:p>
        </p:txBody>
      </p:sp>
      <p:sp>
        <p:nvSpPr>
          <p:cNvPr id="17" name="Title-1">
            <a:extLst>
              <a:ext uri="{FF2B5EF4-FFF2-40B4-BE49-F238E27FC236}">
                <a16:creationId xmlns:a16="http://schemas.microsoft.com/office/drawing/2014/main" id="{2324D568-2890-A5C0-AA7E-9EE008C8F6A5}"/>
              </a:ext>
            </a:extLst>
          </p:cNvPr>
          <p:cNvSpPr/>
          <p:nvPr/>
        </p:nvSpPr>
        <p:spPr>
          <a:xfrm>
            <a:off x="1254299" y="2125302"/>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如何在</a:t>
            </a:r>
            <a:r>
              <a:rPr lang="en-US" altLang="zh-CN" sz="2000" b="1" dirty="0">
                <a:solidFill>
                  <a:schemeClr val="accent1"/>
                </a:solidFill>
                <a:sym typeface="Arial" panose="020B0604020202020204" pitchFamily="34" charset="0"/>
              </a:rPr>
              <a:t>MDI</a:t>
            </a:r>
            <a:r>
              <a:rPr lang="zh-CN" altLang="en-US" sz="2000" b="1" dirty="0">
                <a:solidFill>
                  <a:schemeClr val="accent1"/>
                </a:solidFill>
                <a:sym typeface="Arial" panose="020B0604020202020204" pitchFamily="34" charset="0"/>
              </a:rPr>
              <a:t>模式下用指令换</a:t>
            </a:r>
            <a:r>
              <a:rPr lang="en-US" altLang="zh-CN" sz="2000" b="1" dirty="0">
                <a:solidFill>
                  <a:schemeClr val="accent1"/>
                </a:solidFill>
                <a:sym typeface="Arial" panose="020B0604020202020204" pitchFamily="34" charset="0"/>
              </a:rPr>
              <a:t>2</a:t>
            </a:r>
            <a:r>
              <a:rPr lang="zh-CN" altLang="en-US" sz="2000" b="1" dirty="0">
                <a:solidFill>
                  <a:schemeClr val="accent1"/>
                </a:solidFill>
                <a:sym typeface="Arial" panose="020B0604020202020204" pitchFamily="34" charset="0"/>
              </a:rPr>
              <a:t>号刀。</a:t>
            </a:r>
            <a:endParaRPr lang="en-US" altLang="zh-CN" sz="2000" b="1" dirty="0">
              <a:solidFill>
                <a:schemeClr val="accent1"/>
              </a:solidFill>
              <a:sym typeface="Arial" panose="020B0604020202020204" pitchFamily="34" charset="0"/>
            </a:endParaRPr>
          </a:p>
        </p:txBody>
      </p:sp>
      <p:graphicFrame>
        <p:nvGraphicFramePr>
          <p:cNvPr id="21" name="表格 20">
            <a:extLst>
              <a:ext uri="{FF2B5EF4-FFF2-40B4-BE49-F238E27FC236}">
                <a16:creationId xmlns:a16="http://schemas.microsoft.com/office/drawing/2014/main" id="{A7A76BD6-DDE8-8C74-3F1E-A0E8C36F51FD}"/>
              </a:ext>
            </a:extLst>
          </p:cNvPr>
          <p:cNvGraphicFramePr>
            <a:graphicFrameLocks noGrp="1"/>
          </p:cNvGraphicFramePr>
          <p:nvPr>
            <p:extLst>
              <p:ext uri="{D42A27DB-BD31-4B8C-83A1-F6EECF244321}">
                <p14:modId xmlns:p14="http://schemas.microsoft.com/office/powerpoint/2010/main" val="1606582710"/>
              </p:ext>
            </p:extLst>
          </p:nvPr>
        </p:nvGraphicFramePr>
        <p:xfrm>
          <a:off x="6634115" y="1635813"/>
          <a:ext cx="5295556" cy="4711065"/>
        </p:xfrm>
        <a:graphic>
          <a:graphicData uri="http://schemas.openxmlformats.org/drawingml/2006/table">
            <a:tbl>
              <a:tblPr>
                <a:tableStyleId>{5C22544A-7EE6-4342-B048-85BDC9FD1C3A}</a:tableStyleId>
              </a:tblPr>
              <a:tblGrid>
                <a:gridCol w="1324024">
                  <a:extLst>
                    <a:ext uri="{9D8B030D-6E8A-4147-A177-3AD203B41FA5}">
                      <a16:colId xmlns:a16="http://schemas.microsoft.com/office/drawing/2014/main" val="20000"/>
                    </a:ext>
                  </a:extLst>
                </a:gridCol>
                <a:gridCol w="1323844">
                  <a:extLst>
                    <a:ext uri="{9D8B030D-6E8A-4147-A177-3AD203B41FA5}">
                      <a16:colId xmlns:a16="http://schemas.microsoft.com/office/drawing/2014/main" val="20001"/>
                    </a:ext>
                  </a:extLst>
                </a:gridCol>
                <a:gridCol w="1323844">
                  <a:extLst>
                    <a:ext uri="{9D8B030D-6E8A-4147-A177-3AD203B41FA5}">
                      <a16:colId xmlns:a16="http://schemas.microsoft.com/office/drawing/2014/main" val="20002"/>
                    </a:ext>
                  </a:extLst>
                </a:gridCol>
                <a:gridCol w="1323844">
                  <a:extLst>
                    <a:ext uri="{9D8B030D-6E8A-4147-A177-3AD203B41FA5}">
                      <a16:colId xmlns:a16="http://schemas.microsoft.com/office/drawing/2014/main" val="20003"/>
                    </a:ext>
                  </a:extLst>
                </a:gridCol>
              </a:tblGrid>
              <a:tr h="283845">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a:effectLst/>
                        </a:rPr>
                        <a:t>实训项目</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a:effectLst/>
                        </a:rPr>
                        <a:t>日期</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09550">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a:effectLst/>
                        </a:rPr>
                        <a:t>实训地点</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a:effectLst/>
                        </a:rPr>
                        <a:t>指导教师</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106805">
                <a:tc gridSpan="4">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dirty="0">
                          <a:effectLst/>
                        </a:rPr>
                        <a:t>实训内容</a:t>
                      </a:r>
                      <a:endParaRPr lang="en-US" altLang="zh-CN" sz="1800" u="none" strike="noStrike" dirty="0">
                        <a:effectLst/>
                      </a:endParaRPr>
                    </a:p>
                    <a:p>
                      <a:pPr algn="l" fontAlgn="ctr"/>
                      <a:endParaRPr lang="en-US" altLang="zh-CN" sz="1800" u="none" strike="noStrike" dirty="0">
                        <a:effectLst/>
                      </a:endParaRPr>
                    </a:p>
                    <a:p>
                      <a:pPr algn="l" fontAlgn="ctr"/>
                      <a:endParaRPr lang="en-US" altLang="zh-CN" sz="1800" b="0" u="none" strike="noStrike" dirty="0">
                        <a:solidFill>
                          <a:srgbClr val="000000"/>
                        </a:solidFill>
                        <a:effectLst/>
                      </a:endParaRPr>
                    </a:p>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09550">
                <a:tc gridSpan="4">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342900" indent="-342900" algn="l" fontAlgn="ctr">
                        <a:buAutoNum type="arabicPeriod"/>
                      </a:pPr>
                      <a:r>
                        <a:rPr lang="zh-CN" altLang="en-US" sz="1800" u="none" strike="noStrike" dirty="0">
                          <a:effectLst/>
                        </a:rPr>
                        <a:t>仔细观察主轴的旋转方向，正转是如何确定的？</a:t>
                      </a:r>
                      <a:endParaRPr lang="en-US" altLang="zh-CN" sz="1800" u="none" strike="noStrike" dirty="0">
                        <a:effectLst/>
                      </a:endParaRPr>
                    </a:p>
                    <a:p>
                      <a:pPr marL="342900" indent="-342900" algn="l" fontAlgn="ctr">
                        <a:buAutoNum type="arabicPeriod"/>
                      </a:pPr>
                      <a:endParaRPr lang="en-US" altLang="zh-CN" sz="1800" u="none" strike="noStrike" dirty="0">
                        <a:effectLst/>
                      </a:endParaRPr>
                    </a:p>
                    <a:p>
                      <a:pPr marL="342900" indent="-342900" algn="l" fontAlgn="ctr">
                        <a:buAutoNum type="arabicPeriod"/>
                      </a:pPr>
                      <a:r>
                        <a:rPr lang="zh-CN" altLang="en-US" sz="1800" u="none" strike="noStrike" dirty="0">
                          <a:effectLst/>
                        </a:rPr>
                        <a:t>数控车床回零时，如先回</a:t>
                      </a:r>
                      <a:r>
                        <a:rPr lang="en-US" altLang="zh-CN" sz="1800" u="none" strike="noStrike" dirty="0">
                          <a:effectLst/>
                        </a:rPr>
                        <a:t>Z</a:t>
                      </a:r>
                      <a:r>
                        <a:rPr lang="zh-CN" altLang="en-US" sz="1800" u="none" strike="noStrike" dirty="0">
                          <a:effectLst/>
                        </a:rPr>
                        <a:t>轴，可能会出现什么安全隐患？</a:t>
                      </a:r>
                      <a:endParaRPr lang="en-US" altLang="zh-CN" sz="1800" u="none" strike="noStrike" dirty="0">
                        <a:effectLst/>
                      </a:endParaRPr>
                    </a:p>
                    <a:p>
                      <a:pPr marL="342900" indent="-342900" algn="l" fontAlgn="ctr">
                        <a:buAutoNum type="arabicPeriod"/>
                      </a:pPr>
                      <a:endParaRPr lang="en-US" altLang="zh-CN" sz="1800" u="none" strike="noStrike" dirty="0">
                        <a:effectLst/>
                      </a:endParaRPr>
                    </a:p>
                    <a:p>
                      <a:pPr marL="342900" indent="-342900" algn="l" fontAlgn="ctr">
                        <a:buAutoNum type="arabicPeriod"/>
                      </a:pPr>
                      <a:r>
                        <a:rPr lang="zh-CN" altLang="en-US" sz="1800" u="none" strike="noStrike" dirty="0">
                          <a:effectLst/>
                        </a:rPr>
                        <a:t>开机操作时你遇到了哪些问题，是怎样解决的？</a:t>
                      </a:r>
                      <a:endParaRPr lang="en-US" altLang="zh-CN" sz="1800" u="none" strike="noStrike" dirty="0">
                        <a:effectLst/>
                      </a:endParaRPr>
                    </a:p>
                    <a:p>
                      <a:pPr algn="l" fontAlgn="ctr"/>
                      <a:endParaRPr lang="en-US" altLang="zh-CN" sz="1800" b="0" u="none" strike="noStrike" dirty="0">
                        <a:solidFill>
                          <a:srgbClr val="000000"/>
                        </a:solidFill>
                        <a:effectLs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r h="209550">
                <a:tc gridSpan="4">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dirty="0">
                          <a:effectLst/>
                        </a:rPr>
                        <a:t>实训的体会和小结</a:t>
                      </a:r>
                      <a:endParaRPr lang="en-US" altLang="zh-CN" sz="1800" u="none" strike="noStrike" dirty="0">
                        <a:effectLst/>
                      </a:endParaRPr>
                    </a:p>
                    <a:p>
                      <a:pPr algn="l" fontAlgn="ctr"/>
                      <a:endParaRPr lang="en-US" altLang="zh-CN" sz="1800" u="none" strike="noStrike" dirty="0">
                        <a:effectLst/>
                      </a:endParaRPr>
                    </a:p>
                    <a:p>
                      <a:pPr algn="l" fontAlgn="ctr"/>
                      <a:endParaRPr lang="en-US" altLang="zh-CN" sz="1800" b="0" u="none" strike="noStrike" dirty="0">
                        <a:solidFill>
                          <a:srgbClr val="000000"/>
                        </a:solidFill>
                        <a:effectLst/>
                      </a:endParaRPr>
                    </a:p>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9" name="Title-1">
            <a:extLst>
              <a:ext uri="{FF2B5EF4-FFF2-40B4-BE49-F238E27FC236}">
                <a16:creationId xmlns:a16="http://schemas.microsoft.com/office/drawing/2014/main" id="{BA3F8DB9-B04B-43C8-130E-893F5D97568B}"/>
              </a:ext>
            </a:extLst>
          </p:cNvPr>
          <p:cNvSpPr/>
          <p:nvPr/>
        </p:nvSpPr>
        <p:spPr>
          <a:xfrm>
            <a:off x="1262327" y="2861854"/>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编辑程序时删除写入的指令和待写入的指令分别用什么键？</a:t>
            </a:r>
            <a:endParaRPr lang="en-US" altLang="zh-CN" sz="2000" b="1" dirty="0">
              <a:solidFill>
                <a:schemeClr val="accent1"/>
              </a:solidFill>
              <a:sym typeface="Arial" panose="020B0604020202020204" pitchFamily="34" charset="0"/>
            </a:endParaRPr>
          </a:p>
        </p:txBody>
      </p:sp>
      <p:sp>
        <p:nvSpPr>
          <p:cNvPr id="24" name="Title-1">
            <a:extLst>
              <a:ext uri="{FF2B5EF4-FFF2-40B4-BE49-F238E27FC236}">
                <a16:creationId xmlns:a16="http://schemas.microsoft.com/office/drawing/2014/main" id="{15333022-CAE1-B9C0-F35A-1482D9CFAF79}"/>
              </a:ext>
            </a:extLst>
          </p:cNvPr>
          <p:cNvSpPr/>
          <p:nvPr/>
        </p:nvSpPr>
        <p:spPr>
          <a:xfrm>
            <a:off x="1254299" y="3735963"/>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简述对刀点、刀位点和换刀点的概念及试切对刀法的操作步骤。</a:t>
            </a:r>
            <a:endParaRPr lang="en-US" altLang="zh-CN" sz="2000" b="1" dirty="0">
              <a:solidFill>
                <a:schemeClr val="accent1"/>
              </a:solidFill>
              <a:sym typeface="Arial" panose="020B0604020202020204" pitchFamily="34" charset="0"/>
            </a:endParaRPr>
          </a:p>
        </p:txBody>
      </p:sp>
      <p:sp>
        <p:nvSpPr>
          <p:cNvPr id="34" name="Title-1">
            <a:extLst>
              <a:ext uri="{FF2B5EF4-FFF2-40B4-BE49-F238E27FC236}">
                <a16:creationId xmlns:a16="http://schemas.microsoft.com/office/drawing/2014/main" id="{75159D34-0522-E5F5-BE01-C361230D9C2B}"/>
              </a:ext>
            </a:extLst>
          </p:cNvPr>
          <p:cNvSpPr/>
          <p:nvPr/>
        </p:nvSpPr>
        <p:spPr>
          <a:xfrm>
            <a:off x="1262327" y="4464744"/>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完成实训报告。</a:t>
            </a:r>
            <a:endParaRPr lang="en-US" altLang="zh-CN" sz="2000" b="1" dirty="0">
              <a:solidFill>
                <a:schemeClr val="accent1"/>
              </a:solidFill>
              <a:sym typeface="Arial" panose="020B0604020202020204" pitchFamily="34" charset="0"/>
            </a:endParaRPr>
          </a:p>
        </p:txBody>
      </p:sp>
      <p:sp>
        <p:nvSpPr>
          <p:cNvPr id="5" name="标题 1">
            <a:extLst>
              <a:ext uri="{FF2B5EF4-FFF2-40B4-BE49-F238E27FC236}">
                <a16:creationId xmlns:a16="http://schemas.microsoft.com/office/drawing/2014/main" id="{FF97E1AE-3902-13D8-E914-FF8C8AFFEFE2}"/>
              </a:ext>
            </a:extLst>
          </p:cNvPr>
          <p:cNvSpPr txBox="1"/>
          <p:nvPr/>
        </p:nvSpPr>
        <p:spPr>
          <a:xfrm>
            <a:off x="3255657" y="266790"/>
            <a:ext cx="5904206" cy="533572"/>
          </a:xfrm>
          <a:prstGeom prst="rect">
            <a:avLst/>
          </a:prstGeom>
        </p:spPr>
        <p:txBody>
          <a:bodyPr vert="horz" lIns="91440" tIns="45720" rIns="91440" bIns="45720" rtlCol="0" anchor="b">
            <a:normAutofit fontScale="92500"/>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2.4 FANUC 0i</a:t>
            </a:r>
            <a:r>
              <a:rPr lang="zh-CN" altLang="en-US" sz="2800" dirty="0">
                <a:latin typeface="+mj-ea"/>
                <a:cs typeface="+mn-ea"/>
                <a:sym typeface="+mn-lt"/>
              </a:rPr>
              <a:t>数控车床基本操作</a:t>
            </a:r>
          </a:p>
        </p:txBody>
      </p:sp>
      <p:sp>
        <p:nvSpPr>
          <p:cNvPr id="11" name="1">
            <a:extLst>
              <a:ext uri="{FF2B5EF4-FFF2-40B4-BE49-F238E27FC236}">
                <a16:creationId xmlns:a16="http://schemas.microsoft.com/office/drawing/2014/main" id="{1E50ED7B-DC09-1E6F-7E2B-1CEA88C09F6A}"/>
              </a:ext>
            </a:extLst>
          </p:cNvPr>
          <p:cNvSpPr/>
          <p:nvPr/>
        </p:nvSpPr>
        <p:spPr bwMode="auto">
          <a:xfrm rot="5400000">
            <a:off x="822201" y="2334539"/>
            <a:ext cx="372245" cy="290935"/>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2" name="1">
            <a:extLst>
              <a:ext uri="{FF2B5EF4-FFF2-40B4-BE49-F238E27FC236}">
                <a16:creationId xmlns:a16="http://schemas.microsoft.com/office/drawing/2014/main" id="{C997DC0C-CD6B-6B6D-D0E1-849CBED94959}"/>
              </a:ext>
            </a:extLst>
          </p:cNvPr>
          <p:cNvSpPr/>
          <p:nvPr/>
        </p:nvSpPr>
        <p:spPr bwMode="auto">
          <a:xfrm rot="5400000">
            <a:off x="822200" y="2902545"/>
            <a:ext cx="372245" cy="290935"/>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3" name="1">
            <a:extLst>
              <a:ext uri="{FF2B5EF4-FFF2-40B4-BE49-F238E27FC236}">
                <a16:creationId xmlns:a16="http://schemas.microsoft.com/office/drawing/2014/main" id="{9E6B4087-371F-8985-50DB-523A307AC68E}"/>
              </a:ext>
            </a:extLst>
          </p:cNvPr>
          <p:cNvSpPr/>
          <p:nvPr/>
        </p:nvSpPr>
        <p:spPr bwMode="auto">
          <a:xfrm rot="5400000">
            <a:off x="822200" y="3734843"/>
            <a:ext cx="372245" cy="290935"/>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5" name="1">
            <a:extLst>
              <a:ext uri="{FF2B5EF4-FFF2-40B4-BE49-F238E27FC236}">
                <a16:creationId xmlns:a16="http://schemas.microsoft.com/office/drawing/2014/main" id="{EECF8B4C-6C7A-B588-FAFF-2DD8BEFB8B1C}"/>
              </a:ext>
            </a:extLst>
          </p:cNvPr>
          <p:cNvSpPr/>
          <p:nvPr/>
        </p:nvSpPr>
        <p:spPr bwMode="auto">
          <a:xfrm rot="5400000">
            <a:off x="822199" y="4636326"/>
            <a:ext cx="372245" cy="290935"/>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8" name="Index-1">
            <a:extLst>
              <a:ext uri="{FF2B5EF4-FFF2-40B4-BE49-F238E27FC236}">
                <a16:creationId xmlns:a16="http://schemas.microsoft.com/office/drawing/2014/main" id="{91E6B372-ECBF-EA19-F2C6-59A15F985ED5}"/>
              </a:ext>
            </a:extLst>
          </p:cNvPr>
          <p:cNvSpPr txBox="1"/>
          <p:nvPr/>
        </p:nvSpPr>
        <p:spPr>
          <a:xfrm>
            <a:off x="405783" y="2243742"/>
            <a:ext cx="527709"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02</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19" name="Index-1">
            <a:extLst>
              <a:ext uri="{FF2B5EF4-FFF2-40B4-BE49-F238E27FC236}">
                <a16:creationId xmlns:a16="http://schemas.microsoft.com/office/drawing/2014/main" id="{603BE045-6C3D-CB29-DF1E-8694F7367E93}"/>
              </a:ext>
            </a:extLst>
          </p:cNvPr>
          <p:cNvSpPr txBox="1"/>
          <p:nvPr/>
        </p:nvSpPr>
        <p:spPr>
          <a:xfrm>
            <a:off x="405782" y="2807136"/>
            <a:ext cx="527709"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03</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20" name="Index-1">
            <a:extLst>
              <a:ext uri="{FF2B5EF4-FFF2-40B4-BE49-F238E27FC236}">
                <a16:creationId xmlns:a16="http://schemas.microsoft.com/office/drawing/2014/main" id="{C86BEF8D-FF1F-5895-2CE9-404F497D5E62}"/>
              </a:ext>
            </a:extLst>
          </p:cNvPr>
          <p:cNvSpPr txBox="1"/>
          <p:nvPr/>
        </p:nvSpPr>
        <p:spPr>
          <a:xfrm>
            <a:off x="413055" y="3670065"/>
            <a:ext cx="527709"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04</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25" name="Index-1">
            <a:extLst>
              <a:ext uri="{FF2B5EF4-FFF2-40B4-BE49-F238E27FC236}">
                <a16:creationId xmlns:a16="http://schemas.microsoft.com/office/drawing/2014/main" id="{F2923E9B-146A-5450-9D36-518F363E2424}"/>
              </a:ext>
            </a:extLst>
          </p:cNvPr>
          <p:cNvSpPr txBox="1"/>
          <p:nvPr/>
        </p:nvSpPr>
        <p:spPr>
          <a:xfrm>
            <a:off x="413055" y="4540917"/>
            <a:ext cx="527709"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05</a:t>
            </a:r>
            <a:endParaRPr lang="zh-CN" altLang="en-US" sz="2400" b="1" dirty="0">
              <a:solidFill>
                <a:schemeClr val="accent1"/>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26339012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5" name="标题 1">
            <a:extLst>
              <a:ext uri="{FF2B5EF4-FFF2-40B4-BE49-F238E27FC236}">
                <a16:creationId xmlns:a16="http://schemas.microsoft.com/office/drawing/2014/main" id="{A87934D7-15AC-8125-604F-112823A0AA7B}"/>
              </a:ext>
            </a:extLst>
          </p:cNvPr>
          <p:cNvSpPr txBox="1"/>
          <p:nvPr/>
        </p:nvSpPr>
        <p:spPr>
          <a:xfrm>
            <a:off x="4235382" y="312454"/>
            <a:ext cx="372123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2.1 </a:t>
            </a:r>
            <a:r>
              <a:rPr lang="zh-CN" altLang="en-US" sz="2800" dirty="0">
                <a:latin typeface="+mj-ea"/>
                <a:cs typeface="+mn-ea"/>
                <a:sym typeface="+mn-lt"/>
              </a:rPr>
              <a:t>数控车床认知</a:t>
            </a:r>
          </a:p>
        </p:txBody>
      </p:sp>
      <p:sp>
        <p:nvSpPr>
          <p:cNvPr id="17" name="文本框 16">
            <a:extLst>
              <a:ext uri="{FF2B5EF4-FFF2-40B4-BE49-F238E27FC236}">
                <a16:creationId xmlns:a16="http://schemas.microsoft.com/office/drawing/2014/main" id="{0EB8EDDF-6C29-B750-1A76-2D0BBDD9F0DA}"/>
              </a:ext>
            </a:extLst>
          </p:cNvPr>
          <p:cNvSpPr txBox="1"/>
          <p:nvPr/>
        </p:nvSpPr>
        <p:spPr>
          <a:xfrm>
            <a:off x="825785" y="1738544"/>
            <a:ext cx="3409597"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3. </a:t>
            </a:r>
            <a:r>
              <a:rPr lang="zh-CN" altLang="en-US" sz="2000" b="1" dirty="0">
                <a:solidFill>
                  <a:schemeClr val="accent1"/>
                </a:solidFill>
                <a:cs typeface="+mn-ea"/>
                <a:sym typeface="+mn-lt"/>
              </a:rPr>
              <a:t>数控车床的概念</a:t>
            </a:r>
            <a:endParaRPr lang="en-US" altLang="zh-CN" sz="2000" b="1" dirty="0">
              <a:solidFill>
                <a:schemeClr val="accent1"/>
              </a:solidFill>
              <a:cs typeface="+mn-ea"/>
              <a:sym typeface="+mn-lt"/>
            </a:endParaRPr>
          </a:p>
        </p:txBody>
      </p:sp>
      <p:sp>
        <p:nvSpPr>
          <p:cNvPr id="45" name="文本占位符 5">
            <a:extLst>
              <a:ext uri="{FF2B5EF4-FFF2-40B4-BE49-F238E27FC236}">
                <a16:creationId xmlns:a16="http://schemas.microsoft.com/office/drawing/2014/main" id="{5F38E7B9-A561-FF5A-69A3-E5358D233CA9}"/>
              </a:ext>
            </a:extLst>
          </p:cNvPr>
          <p:cNvSpPr txBox="1"/>
          <p:nvPr/>
        </p:nvSpPr>
        <p:spPr>
          <a:xfrm>
            <a:off x="941359" y="2179723"/>
            <a:ext cx="6199873" cy="15378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2000" b="1" dirty="0">
                <a:cs typeface="+mn-ea"/>
                <a:sym typeface="+mn-lt"/>
              </a:rPr>
              <a:t>数控车床</a:t>
            </a:r>
            <a:r>
              <a:rPr lang="zh-CN" altLang="en-US" sz="2000" dirty="0">
                <a:cs typeface="+mn-ea"/>
                <a:sym typeface="+mn-lt"/>
              </a:rPr>
              <a:t>（数字控制车床）：它是集通用性较好的万能型车床</a:t>
            </a:r>
            <a:r>
              <a:rPr lang="zh-CN" altLang="en-US" sz="2000" dirty="0">
                <a:cs typeface="+mn-ea"/>
              </a:rPr>
              <a:t>床、加工精度高的精密型车床和加工效率高的专用型车床的优点于一身，是目前使用量最大、应用最为广泛的一种数控机床。</a:t>
            </a:r>
            <a:endParaRPr lang="zh-CN" altLang="en-US" sz="2000" dirty="0">
              <a:cs typeface="+mn-ea"/>
              <a:sym typeface="+mn-lt"/>
            </a:endParaRPr>
          </a:p>
        </p:txBody>
      </p:sp>
      <p:pic>
        <p:nvPicPr>
          <p:cNvPr id="4" name="图片 3">
            <a:extLst>
              <a:ext uri="{FF2B5EF4-FFF2-40B4-BE49-F238E27FC236}">
                <a16:creationId xmlns:a16="http://schemas.microsoft.com/office/drawing/2014/main" id="{856DEC28-C5F3-387E-8862-06E51874B473}"/>
              </a:ext>
            </a:extLst>
          </p:cNvPr>
          <p:cNvPicPr>
            <a:picLocks noChangeAspect="1"/>
          </p:cNvPicPr>
          <p:nvPr/>
        </p:nvPicPr>
        <p:blipFill>
          <a:blip r:embed="rId3"/>
          <a:stretch>
            <a:fillRect/>
          </a:stretch>
        </p:blipFill>
        <p:spPr>
          <a:xfrm>
            <a:off x="7529407" y="2179723"/>
            <a:ext cx="3721234" cy="2673508"/>
          </a:xfrm>
          <a:prstGeom prst="rect">
            <a:avLst/>
          </a:prstGeom>
        </p:spPr>
      </p:pic>
      <p:sp>
        <p:nvSpPr>
          <p:cNvPr id="7" name="文本框 6">
            <a:extLst>
              <a:ext uri="{FF2B5EF4-FFF2-40B4-BE49-F238E27FC236}">
                <a16:creationId xmlns:a16="http://schemas.microsoft.com/office/drawing/2014/main" id="{B7BFD9FF-FFCC-1F5D-97DD-E6A3BE0547C0}"/>
              </a:ext>
            </a:extLst>
          </p:cNvPr>
          <p:cNvSpPr txBox="1"/>
          <p:nvPr/>
        </p:nvSpPr>
        <p:spPr>
          <a:xfrm>
            <a:off x="825785" y="3758649"/>
            <a:ext cx="3409597"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4. </a:t>
            </a:r>
            <a:r>
              <a:rPr lang="zh-CN" altLang="en-US" sz="2000" b="1" dirty="0">
                <a:solidFill>
                  <a:schemeClr val="accent1"/>
                </a:solidFill>
                <a:cs typeface="+mn-ea"/>
                <a:sym typeface="+mn-lt"/>
              </a:rPr>
              <a:t>数控车床的用途</a:t>
            </a:r>
            <a:endParaRPr lang="en-US" altLang="zh-CN" sz="2000" b="1" dirty="0">
              <a:solidFill>
                <a:schemeClr val="accent1"/>
              </a:solidFill>
              <a:cs typeface="+mn-ea"/>
              <a:sym typeface="+mn-lt"/>
            </a:endParaRPr>
          </a:p>
        </p:txBody>
      </p:sp>
      <p:sp>
        <p:nvSpPr>
          <p:cNvPr id="9" name="文本占位符 5">
            <a:extLst>
              <a:ext uri="{FF2B5EF4-FFF2-40B4-BE49-F238E27FC236}">
                <a16:creationId xmlns:a16="http://schemas.microsoft.com/office/drawing/2014/main" id="{98FA1E26-8E1E-9B6A-1330-0592FF32ED9D}"/>
              </a:ext>
            </a:extLst>
          </p:cNvPr>
          <p:cNvSpPr txBox="1"/>
          <p:nvPr/>
        </p:nvSpPr>
        <p:spPr>
          <a:xfrm>
            <a:off x="941359" y="4235211"/>
            <a:ext cx="6199873" cy="139333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1800" b="0" i="0" u="none" strike="noStrike" baseline="0" dirty="0">
                <a:solidFill>
                  <a:srgbClr val="221E1F"/>
                </a:solidFill>
                <a:latin typeface="方正书宋"/>
              </a:rPr>
              <a:t>数控车床主要用于加工</a:t>
            </a:r>
            <a:r>
              <a:rPr lang="zh-CN" altLang="en-US" sz="1800" b="1" i="0" u="none" strike="noStrike" baseline="0" dirty="0">
                <a:solidFill>
                  <a:srgbClr val="221E1F"/>
                </a:solidFill>
                <a:latin typeface="方正书宋"/>
              </a:rPr>
              <a:t>轴类、盘类</a:t>
            </a:r>
            <a:r>
              <a:rPr lang="zh-CN" altLang="en-US" sz="1800" b="0" i="0" u="none" strike="noStrike" baseline="0" dirty="0">
                <a:solidFill>
                  <a:srgbClr val="221E1F"/>
                </a:solidFill>
                <a:latin typeface="方正书宋"/>
              </a:rPr>
              <a:t>等回转体工件。通过数控加工程序的运行， 可自动完成</a:t>
            </a:r>
            <a:r>
              <a:rPr lang="zh-CN" altLang="en-US" sz="1800" b="1" i="0" u="none" strike="noStrike" baseline="0" dirty="0">
                <a:solidFill>
                  <a:srgbClr val="221E1F"/>
                </a:solidFill>
                <a:latin typeface="方正书宋"/>
              </a:rPr>
              <a:t>内外圆柱面、圆锥面、成形表面、螺纹和端面</a:t>
            </a:r>
            <a:r>
              <a:rPr lang="zh-CN" altLang="en-US" sz="1800" b="0" i="0" u="none" strike="noStrike" baseline="0" dirty="0">
                <a:solidFill>
                  <a:srgbClr val="221E1F"/>
                </a:solidFill>
                <a:latin typeface="方正书宋"/>
              </a:rPr>
              <a:t>等工序的切削加工，并能进</a:t>
            </a:r>
            <a:r>
              <a:rPr lang="zh-CN" altLang="en-US" sz="1800" b="1" i="0" u="none" strike="noStrike" baseline="0" dirty="0">
                <a:solidFill>
                  <a:srgbClr val="221E1F"/>
                </a:solidFill>
                <a:latin typeface="方正书宋"/>
              </a:rPr>
              <a:t>行车槽、钻孔、扩孔、铰孔</a:t>
            </a:r>
            <a:r>
              <a:rPr lang="zh-CN" altLang="en-US" sz="1800" b="0" i="0" u="none" strike="noStrike" baseline="0" dirty="0">
                <a:solidFill>
                  <a:srgbClr val="221E1F"/>
                </a:solidFill>
                <a:latin typeface="方正书宋"/>
              </a:rPr>
              <a:t>等工作。</a:t>
            </a:r>
            <a:endParaRPr lang="zh-CN" altLang="en-US" sz="2000" dirty="0">
              <a:cs typeface="+mn-ea"/>
              <a:sym typeface="+mn-lt"/>
            </a:endParaRPr>
          </a:p>
        </p:txBody>
      </p:sp>
      <p:sp>
        <p:nvSpPr>
          <p:cNvPr id="2" name="标题 3">
            <a:extLst>
              <a:ext uri="{FF2B5EF4-FFF2-40B4-BE49-F238E27FC236}">
                <a16:creationId xmlns:a16="http://schemas.microsoft.com/office/drawing/2014/main" id="{B26B1F38-6AF5-7231-70D7-B6DE60E5ECCF}"/>
              </a:ext>
            </a:extLst>
          </p:cNvPr>
          <p:cNvSpPr txBox="1">
            <a:spLocks/>
          </p:cNvSpPr>
          <p:nvPr/>
        </p:nvSpPr>
        <p:spPr>
          <a:xfrm>
            <a:off x="4531509" y="1152229"/>
            <a:ext cx="3128980"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数控车床概念</a:t>
            </a:r>
          </a:p>
        </p:txBody>
      </p:sp>
    </p:spTree>
    <p:extLst>
      <p:ext uri="{BB962C8B-B14F-4D97-AF65-F5344CB8AC3E}">
        <p14:creationId xmlns:p14="http://schemas.microsoft.com/office/powerpoint/2010/main" val="366831270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96459" y="2948869"/>
            <a:ext cx="5419185" cy="480131"/>
          </a:xfrm>
        </p:spPr>
        <p:txBody>
          <a:bodyPr>
            <a:spAutoFit/>
          </a:bodyPr>
          <a:lstStyle/>
          <a:p>
            <a:r>
              <a:rPr lang="zh-CN" altLang="en-US" sz="2800" dirty="0">
                <a:latin typeface="+mn-lt"/>
                <a:ea typeface="+mn-ea"/>
                <a:cs typeface="+mn-ea"/>
                <a:sym typeface="+mn-lt"/>
              </a:rPr>
              <a:t>数控车床基本操作训练</a:t>
            </a:r>
          </a:p>
        </p:txBody>
      </p:sp>
      <p:sp>
        <p:nvSpPr>
          <p:cNvPr id="6" name="文本占位符 5"/>
          <p:cNvSpPr>
            <a:spLocks noGrp="1"/>
          </p:cNvSpPr>
          <p:nvPr>
            <p:ph type="body" idx="1"/>
          </p:nvPr>
        </p:nvSpPr>
        <p:spPr>
          <a:xfrm>
            <a:off x="2196459" y="3593749"/>
            <a:ext cx="6529529" cy="2796407"/>
          </a:xfrm>
        </p:spPr>
        <p:txBody>
          <a:bodyPr wrap="square">
            <a:spAutoFit/>
          </a:bodyPr>
          <a:lstStyle/>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2.1 </a:t>
            </a:r>
            <a:r>
              <a:rPr lang="zh-CN" altLang="en-US" sz="2400" b="1" dirty="0">
                <a:solidFill>
                  <a:schemeClr val="bg1">
                    <a:lumMod val="75000"/>
                  </a:schemeClr>
                </a:solidFill>
                <a:cs typeface="+mn-ea"/>
                <a:sym typeface="+mn-lt"/>
              </a:rPr>
              <a:t>数控车床认知</a:t>
            </a:r>
            <a:endParaRPr lang="en-US" altLang="zh-CN" sz="2400" b="1" dirty="0">
              <a:solidFill>
                <a:schemeClr val="bg1">
                  <a:lumMod val="75000"/>
                </a:schemeClr>
              </a:solidFill>
              <a:cs typeface="+mn-ea"/>
              <a:sym typeface="+mn-lt"/>
            </a:endParaRPr>
          </a:p>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2.2 FANUC 0i </a:t>
            </a:r>
            <a:r>
              <a:rPr lang="zh-CN" altLang="en-US" sz="2400" b="1" dirty="0">
                <a:solidFill>
                  <a:schemeClr val="bg1">
                    <a:lumMod val="75000"/>
                  </a:schemeClr>
                </a:solidFill>
                <a:cs typeface="+mn-ea"/>
                <a:sym typeface="+mn-lt"/>
              </a:rPr>
              <a:t>数控车床操作面板认知</a:t>
            </a:r>
            <a:endParaRPr lang="en-US" altLang="zh-CN" sz="2400" b="1" dirty="0">
              <a:solidFill>
                <a:schemeClr val="bg1">
                  <a:lumMod val="75000"/>
                </a:schemeClr>
              </a:solidFill>
              <a:cs typeface="+mn-ea"/>
              <a:sym typeface="+mn-lt"/>
            </a:endParaRPr>
          </a:p>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2.3 </a:t>
            </a:r>
            <a:r>
              <a:rPr lang="zh-CN" altLang="en-US" sz="2400" b="1" dirty="0">
                <a:solidFill>
                  <a:schemeClr val="bg1">
                    <a:lumMod val="75000"/>
                  </a:schemeClr>
                </a:solidFill>
                <a:cs typeface="+mn-ea"/>
                <a:sym typeface="+mn-lt"/>
              </a:rPr>
              <a:t>华中数控车床操作面板认知</a:t>
            </a:r>
            <a:endParaRPr lang="en-US" altLang="zh-CN" sz="2400" b="1" dirty="0">
              <a:solidFill>
                <a:schemeClr val="bg1">
                  <a:lumMod val="75000"/>
                </a:schemeClr>
              </a:solidFill>
              <a:cs typeface="+mn-ea"/>
              <a:sym typeface="+mn-lt"/>
            </a:endParaRPr>
          </a:p>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2.4 FANUC 0i </a:t>
            </a:r>
            <a:r>
              <a:rPr lang="zh-CN" altLang="en-US" sz="2400" b="1" dirty="0">
                <a:solidFill>
                  <a:schemeClr val="bg1">
                    <a:lumMod val="75000"/>
                  </a:schemeClr>
                </a:solidFill>
                <a:cs typeface="+mn-ea"/>
                <a:sym typeface="+mn-lt"/>
              </a:rPr>
              <a:t>数控车床基本操作</a:t>
            </a:r>
            <a:endParaRPr lang="en-US" altLang="zh-CN" sz="2400" b="1" dirty="0">
              <a:solidFill>
                <a:schemeClr val="bg1">
                  <a:lumMod val="75000"/>
                </a:schemeClr>
              </a:solidFill>
              <a:cs typeface="+mn-ea"/>
              <a:sym typeface="+mn-lt"/>
            </a:endParaRPr>
          </a:p>
          <a:p>
            <a:pPr lvl="0"/>
            <a:r>
              <a:rPr lang="zh-CN" altLang="en-US" sz="2400" b="1" dirty="0">
                <a:solidFill>
                  <a:srgbClr val="FF0000"/>
                </a:solidFill>
                <a:cs typeface="+mn-ea"/>
                <a:sym typeface="+mn-lt"/>
              </a:rPr>
              <a:t>任务</a:t>
            </a:r>
            <a:r>
              <a:rPr lang="en-US" altLang="zh-CN" sz="2400" b="1" dirty="0">
                <a:solidFill>
                  <a:srgbClr val="FF0000"/>
                </a:solidFill>
                <a:cs typeface="+mn-ea"/>
                <a:sym typeface="+mn-lt"/>
              </a:rPr>
              <a:t>2.5 </a:t>
            </a:r>
            <a:r>
              <a:rPr lang="zh-CN" altLang="en-US" sz="2400" b="1" dirty="0">
                <a:solidFill>
                  <a:srgbClr val="FF0000"/>
                </a:solidFill>
                <a:cs typeface="+mn-ea"/>
                <a:sym typeface="+mn-lt"/>
              </a:rPr>
              <a:t>华中</a:t>
            </a:r>
            <a:r>
              <a:rPr lang="en-US" altLang="zh-CN" sz="2400" b="1" dirty="0">
                <a:solidFill>
                  <a:srgbClr val="FF0000"/>
                </a:solidFill>
                <a:cs typeface="+mn-ea"/>
                <a:sym typeface="+mn-lt"/>
              </a:rPr>
              <a:t>HNC-210A </a:t>
            </a:r>
            <a:r>
              <a:rPr lang="zh-CN" altLang="en-US" sz="2400" b="1" dirty="0">
                <a:solidFill>
                  <a:srgbClr val="FF0000"/>
                </a:solidFill>
                <a:cs typeface="+mn-ea"/>
                <a:sym typeface="+mn-lt"/>
              </a:rPr>
              <a:t>系统数控车床基本操作</a:t>
            </a: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2</a:t>
            </a:r>
          </a:p>
        </p:txBody>
      </p:sp>
    </p:spTree>
    <p:extLst>
      <p:ext uri="{BB962C8B-B14F-4D97-AF65-F5344CB8AC3E}">
        <p14:creationId xmlns:p14="http://schemas.microsoft.com/office/powerpoint/2010/main" val="32916207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82F822F5-181F-A07B-592E-CABE960F3C72}"/>
              </a:ext>
            </a:extLst>
          </p:cNvPr>
          <p:cNvGrpSpPr/>
          <p:nvPr/>
        </p:nvGrpSpPr>
        <p:grpSpPr>
          <a:xfrm>
            <a:off x="84112" y="1405360"/>
            <a:ext cx="11498735" cy="4182730"/>
            <a:chOff x="84112" y="1405360"/>
            <a:chExt cx="11498735" cy="4182730"/>
          </a:xfrm>
        </p:grpSpPr>
        <p:sp>
          <p:nvSpPr>
            <p:cNvPr id="50" name="任意多边形: 形状 49">
              <a:extLst>
                <a:ext uri="{FF2B5EF4-FFF2-40B4-BE49-F238E27FC236}">
                  <a16:creationId xmlns:a16="http://schemas.microsoft.com/office/drawing/2014/main" id="{9C827A34-7778-F4FF-96AD-ECF696788994}"/>
                </a:ext>
              </a:extLst>
            </p:cNvPr>
            <p:cNvSpPr/>
            <p:nvPr/>
          </p:nvSpPr>
          <p:spPr>
            <a:xfrm>
              <a:off x="84112" y="2290579"/>
              <a:ext cx="11498735" cy="2688161"/>
            </a:xfrm>
            <a:custGeom>
              <a:avLst/>
              <a:gdLst>
                <a:gd name="connsiteX0" fmla="*/ 496 w 11498735"/>
                <a:gd name="connsiteY0" fmla="*/ 272 h 2688161"/>
                <a:gd name="connsiteX1" fmla="*/ 10216015 w 11498735"/>
                <a:gd name="connsiteY1" fmla="*/ 272 h 2688161"/>
                <a:gd name="connsiteX2" fmla="*/ 11499232 w 11498735"/>
                <a:gd name="connsiteY2" fmla="*/ 1283362 h 2688161"/>
                <a:gd name="connsiteX3" fmla="*/ 10216015 w 11498735"/>
                <a:gd name="connsiteY3" fmla="*/ 2566578 h 2688161"/>
                <a:gd name="connsiteX4" fmla="*/ 3224388 w 11498735"/>
                <a:gd name="connsiteY4" fmla="*/ 2566578 h 2688161"/>
                <a:gd name="connsiteX5" fmla="*/ 3224388 w 11498735"/>
                <a:gd name="connsiteY5" fmla="*/ 2688433 h 2688161"/>
                <a:gd name="connsiteX6" fmla="*/ 2615747 w 11498735"/>
                <a:gd name="connsiteY6" fmla="*/ 2335422 h 2688161"/>
                <a:gd name="connsiteX7" fmla="*/ 3224388 w 11498735"/>
                <a:gd name="connsiteY7" fmla="*/ 1982410 h 2688161"/>
                <a:gd name="connsiteX8" fmla="*/ 3224388 w 11498735"/>
                <a:gd name="connsiteY8" fmla="*/ 2160945 h 2688161"/>
                <a:gd name="connsiteX9" fmla="*/ 10216015 w 11498735"/>
                <a:gd name="connsiteY9" fmla="*/ 2160945 h 2688161"/>
                <a:gd name="connsiteX10" fmla="*/ 11094105 w 11498735"/>
                <a:gd name="connsiteY10" fmla="*/ 1282854 h 2688161"/>
                <a:gd name="connsiteX11" fmla="*/ 10216015 w 11498735"/>
                <a:gd name="connsiteY11" fmla="*/ 404764 h 2688161"/>
                <a:gd name="connsiteX12" fmla="*/ 496 w 11498735"/>
                <a:gd name="connsiteY12" fmla="*/ 404764 h 2688161"/>
                <a:gd name="connsiteX13" fmla="*/ 496 w 11498735"/>
                <a:gd name="connsiteY13" fmla="*/ 272 h 2688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498735" h="2688161">
                  <a:moveTo>
                    <a:pt x="496" y="272"/>
                  </a:moveTo>
                  <a:lnTo>
                    <a:pt x="10216015" y="272"/>
                  </a:lnTo>
                  <a:cubicBezTo>
                    <a:pt x="10924345" y="1046"/>
                    <a:pt x="11498395" y="575031"/>
                    <a:pt x="11499232" y="1283362"/>
                  </a:cubicBezTo>
                  <a:cubicBezTo>
                    <a:pt x="11498395" y="1991718"/>
                    <a:pt x="10924371" y="2565740"/>
                    <a:pt x="10216015" y="2566578"/>
                  </a:cubicBezTo>
                  <a:lnTo>
                    <a:pt x="3224388" y="2566578"/>
                  </a:lnTo>
                  <a:lnTo>
                    <a:pt x="3224388" y="2688433"/>
                  </a:lnTo>
                  <a:lnTo>
                    <a:pt x="2615747" y="2335422"/>
                  </a:lnTo>
                  <a:lnTo>
                    <a:pt x="3224388" y="1982410"/>
                  </a:lnTo>
                  <a:lnTo>
                    <a:pt x="3224388" y="2160945"/>
                  </a:lnTo>
                  <a:lnTo>
                    <a:pt x="10216015" y="2160945"/>
                  </a:lnTo>
                  <a:cubicBezTo>
                    <a:pt x="10700772" y="2160450"/>
                    <a:pt x="11093611" y="1767611"/>
                    <a:pt x="11094105" y="1282854"/>
                  </a:cubicBezTo>
                  <a:cubicBezTo>
                    <a:pt x="11093611" y="798098"/>
                    <a:pt x="10700772" y="405259"/>
                    <a:pt x="10216015" y="404764"/>
                  </a:cubicBezTo>
                  <a:lnTo>
                    <a:pt x="496" y="404764"/>
                  </a:lnTo>
                  <a:lnTo>
                    <a:pt x="496" y="272"/>
                  </a:lnTo>
                  <a:close/>
                </a:path>
              </a:pathLst>
            </a:custGeom>
            <a:solidFill>
              <a:schemeClr val="tx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64" name="文本框 63">
              <a:extLst>
                <a:ext uri="{FF2B5EF4-FFF2-40B4-BE49-F238E27FC236}">
                  <a16:creationId xmlns:a16="http://schemas.microsoft.com/office/drawing/2014/main" id="{05E4C2DF-7C6D-9DD2-49FA-448CE377607E}"/>
                </a:ext>
              </a:extLst>
            </p:cNvPr>
            <p:cNvSpPr txBox="1"/>
            <p:nvPr/>
          </p:nvSpPr>
          <p:spPr>
            <a:xfrm>
              <a:off x="772069" y="1405360"/>
              <a:ext cx="10647863" cy="523220"/>
            </a:xfrm>
            <a:prstGeom prst="rect">
              <a:avLst/>
            </a:prstGeom>
            <a:noFill/>
            <a:ln>
              <a:noFill/>
            </a:ln>
          </p:spPr>
          <p:txBody>
            <a:bodyPr wrap="square" lIns="91440" tIns="45720" rIns="91440" bIns="45720" anchor="t" anchorCtr="0">
              <a:spAutoFit/>
            </a:bodyPr>
            <a:lstStyle/>
            <a:p>
              <a:pPr>
                <a:buSzPct val="25000"/>
              </a:pPr>
              <a:r>
                <a:rPr lang="zh-CN" altLang="en-US" sz="2800" b="1" dirty="0">
                  <a:solidFill>
                    <a:schemeClr val="accent1"/>
                  </a:solidFill>
                  <a:latin typeface="Arial" panose="020B0604020202020204" pitchFamily="34" charset="0"/>
                  <a:ea typeface="微软雅黑" panose="020B0503020204020204" pitchFamily="34" charset="-122"/>
                </a:rPr>
                <a:t>华中</a:t>
              </a:r>
              <a:r>
                <a:rPr lang="en-US" altLang="zh-CN" sz="2800" b="1" dirty="0">
                  <a:solidFill>
                    <a:schemeClr val="accent1"/>
                  </a:solidFill>
                  <a:latin typeface="Arial" panose="020B0604020202020204" pitchFamily="34" charset="0"/>
                  <a:ea typeface="微软雅黑" panose="020B0503020204020204" pitchFamily="34" charset="-122"/>
                </a:rPr>
                <a:t>HNC-210A </a:t>
              </a:r>
              <a:r>
                <a:rPr lang="zh-CN" altLang="en-US" sz="2800" b="1" dirty="0">
                  <a:solidFill>
                    <a:schemeClr val="accent1"/>
                  </a:solidFill>
                  <a:latin typeface="Arial" panose="020B0604020202020204" pitchFamily="34" charset="0"/>
                  <a:ea typeface="微软雅黑" panose="020B0503020204020204" pitchFamily="34" charset="-122"/>
                </a:rPr>
                <a:t>系统数控车床上进行的基本操作</a:t>
              </a:r>
              <a:endParaRPr lang="en-US" sz="2800" b="1" dirty="0">
                <a:solidFill>
                  <a:schemeClr val="accent1"/>
                </a:solidFill>
                <a:latin typeface="Arial" panose="020B0604020202020204" pitchFamily="34" charset="0"/>
                <a:ea typeface="微软雅黑" panose="020B0503020204020204" pitchFamily="34" charset="-122"/>
              </a:endParaRPr>
            </a:p>
          </p:txBody>
        </p:sp>
        <p:grpSp>
          <p:nvGrpSpPr>
            <p:cNvPr id="76" name="组合 75">
              <a:extLst>
                <a:ext uri="{FF2B5EF4-FFF2-40B4-BE49-F238E27FC236}">
                  <a16:creationId xmlns:a16="http://schemas.microsoft.com/office/drawing/2014/main" id="{2B14184E-FE56-ADDA-83E7-B4CBC0A79A91}"/>
                </a:ext>
              </a:extLst>
            </p:cNvPr>
            <p:cNvGrpSpPr/>
            <p:nvPr/>
          </p:nvGrpSpPr>
          <p:grpSpPr>
            <a:xfrm>
              <a:off x="954150" y="2525819"/>
              <a:ext cx="799493" cy="837094"/>
              <a:chOff x="954150" y="2285330"/>
              <a:chExt cx="799493" cy="837094"/>
            </a:xfrm>
          </p:grpSpPr>
          <p:sp>
            <p:nvSpPr>
              <p:cNvPr id="62" name="文本框 61">
                <a:extLst>
                  <a:ext uri="{FF2B5EF4-FFF2-40B4-BE49-F238E27FC236}">
                    <a16:creationId xmlns:a16="http://schemas.microsoft.com/office/drawing/2014/main" id="{EC272823-CB4B-95BF-84A5-64186FEE8B3A}"/>
                  </a:ext>
                </a:extLst>
              </p:cNvPr>
              <p:cNvSpPr txBox="1"/>
              <p:nvPr/>
            </p:nvSpPr>
            <p:spPr>
              <a:xfrm>
                <a:off x="954150" y="2660759"/>
                <a:ext cx="799493" cy="461665"/>
              </a:xfrm>
              <a:prstGeom prst="rect">
                <a:avLst/>
              </a:prstGeom>
              <a:noFill/>
            </p:spPr>
            <p:txBody>
              <a:bodyPr wrap="square" rtlCol="0">
                <a:spAutoFit/>
              </a:bodyPr>
              <a:lstStyle/>
              <a:p>
                <a:r>
                  <a:rPr kumimoji="0" lang="zh-CN" alt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开机</a:t>
                </a:r>
                <a:endParaRPr kumimoji="0" 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75" name="矩形: 圆角 74">
                <a:extLst>
                  <a:ext uri="{FF2B5EF4-FFF2-40B4-BE49-F238E27FC236}">
                    <a16:creationId xmlns:a16="http://schemas.microsoft.com/office/drawing/2014/main" id="{1D568835-CDAA-EB00-90E9-C8830FA125F6}"/>
                  </a:ext>
                </a:extLst>
              </p:cNvPr>
              <p:cNvSpPr/>
              <p:nvPr/>
            </p:nvSpPr>
            <p:spPr>
              <a:xfrm>
                <a:off x="954151" y="2285330"/>
                <a:ext cx="301588" cy="301587"/>
              </a:xfrm>
              <a:prstGeom prst="roundRect">
                <a:avLst>
                  <a:gd name="adj" fmla="val 50000"/>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400" dirty="0">
                    <a:solidFill>
                      <a:schemeClr val="lt1">
                        <a:lumMod val="100000"/>
                      </a:schemeClr>
                    </a:solidFill>
                    <a:latin typeface="Arial" panose="020B0604020202020204" pitchFamily="34" charset="0"/>
                    <a:ea typeface="微软雅黑" panose="020B0503020204020204" pitchFamily="34" charset="-122"/>
                  </a:rPr>
                  <a:t>1</a:t>
                </a:r>
                <a:endParaRPr lang="zh-CN" altLang="en-US" sz="1400" dirty="0">
                  <a:solidFill>
                    <a:schemeClr val="lt1">
                      <a:lumMod val="100000"/>
                    </a:schemeClr>
                  </a:solidFill>
                  <a:latin typeface="Arial" panose="020B0604020202020204" pitchFamily="34" charset="0"/>
                  <a:ea typeface="微软雅黑" panose="020B0503020204020204" pitchFamily="34" charset="-122"/>
                </a:endParaRPr>
              </a:p>
            </p:txBody>
          </p:sp>
        </p:grpSp>
        <p:grpSp>
          <p:nvGrpSpPr>
            <p:cNvPr id="32" name="组合 31">
              <a:extLst>
                <a:ext uri="{FF2B5EF4-FFF2-40B4-BE49-F238E27FC236}">
                  <a16:creationId xmlns:a16="http://schemas.microsoft.com/office/drawing/2014/main" id="{D1034013-FC04-942D-ACAF-C9403D8A0FCD}"/>
                </a:ext>
              </a:extLst>
            </p:cNvPr>
            <p:cNvGrpSpPr/>
            <p:nvPr/>
          </p:nvGrpSpPr>
          <p:grpSpPr>
            <a:xfrm>
              <a:off x="3486315" y="2525819"/>
              <a:ext cx="799493" cy="865171"/>
              <a:chOff x="892189" y="2285330"/>
              <a:chExt cx="799493" cy="865171"/>
            </a:xfrm>
          </p:grpSpPr>
          <p:sp>
            <p:nvSpPr>
              <p:cNvPr id="36" name="文本框 35">
                <a:extLst>
                  <a:ext uri="{FF2B5EF4-FFF2-40B4-BE49-F238E27FC236}">
                    <a16:creationId xmlns:a16="http://schemas.microsoft.com/office/drawing/2014/main" id="{40D8EAFB-5C78-EB91-B8D5-623BFB8495C8}"/>
                  </a:ext>
                </a:extLst>
              </p:cNvPr>
              <p:cNvSpPr txBox="1"/>
              <p:nvPr/>
            </p:nvSpPr>
            <p:spPr>
              <a:xfrm>
                <a:off x="892189" y="2688836"/>
                <a:ext cx="799493" cy="461665"/>
              </a:xfrm>
              <a:prstGeom prst="rect">
                <a:avLst/>
              </a:prstGeom>
              <a:noFill/>
            </p:spPr>
            <p:txBody>
              <a:bodyPr wrap="square" rtlCol="0">
                <a:spAutoFit/>
              </a:bodyPr>
              <a:lstStyle/>
              <a:p>
                <a:r>
                  <a:rPr kumimoji="0" lang="zh-CN" alt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回零</a:t>
                </a:r>
                <a:endParaRPr kumimoji="0" 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35" name="矩形: 圆角 34">
                <a:extLst>
                  <a:ext uri="{FF2B5EF4-FFF2-40B4-BE49-F238E27FC236}">
                    <a16:creationId xmlns:a16="http://schemas.microsoft.com/office/drawing/2014/main" id="{3CF01FDD-C26B-2D6D-9A47-B24A28368E00}"/>
                  </a:ext>
                </a:extLst>
              </p:cNvPr>
              <p:cNvSpPr/>
              <p:nvPr/>
            </p:nvSpPr>
            <p:spPr>
              <a:xfrm>
                <a:off x="954151" y="2285330"/>
                <a:ext cx="301588" cy="301587"/>
              </a:xfrm>
              <a:prstGeom prst="roundRect">
                <a:avLst>
                  <a:gd name="adj" fmla="val 50000"/>
                </a:avLst>
              </a:prstGeom>
              <a:solidFill>
                <a:srgbClr val="778495"/>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400" dirty="0">
                    <a:solidFill>
                      <a:schemeClr val="lt1">
                        <a:lumMod val="100000"/>
                      </a:schemeClr>
                    </a:solidFill>
                    <a:latin typeface="Arial" panose="020B0604020202020204" pitchFamily="34" charset="0"/>
                    <a:ea typeface="微软雅黑" panose="020B0503020204020204" pitchFamily="34" charset="-122"/>
                  </a:rPr>
                  <a:t>2</a:t>
                </a:r>
                <a:endParaRPr lang="zh-CN" altLang="en-US" sz="1400" dirty="0">
                  <a:solidFill>
                    <a:schemeClr val="lt1">
                      <a:lumMod val="100000"/>
                    </a:schemeClr>
                  </a:solidFill>
                  <a:latin typeface="Arial" panose="020B0604020202020204" pitchFamily="34" charset="0"/>
                  <a:ea typeface="微软雅黑" panose="020B0503020204020204" pitchFamily="34" charset="-122"/>
                </a:endParaRPr>
              </a:p>
            </p:txBody>
          </p:sp>
        </p:grpSp>
        <p:grpSp>
          <p:nvGrpSpPr>
            <p:cNvPr id="38" name="组合 37">
              <a:extLst>
                <a:ext uri="{FF2B5EF4-FFF2-40B4-BE49-F238E27FC236}">
                  <a16:creationId xmlns:a16="http://schemas.microsoft.com/office/drawing/2014/main" id="{F0FC4CB1-9449-4161-2D5A-9384C47C2775}"/>
                </a:ext>
              </a:extLst>
            </p:cNvPr>
            <p:cNvGrpSpPr/>
            <p:nvPr/>
          </p:nvGrpSpPr>
          <p:grpSpPr>
            <a:xfrm>
              <a:off x="6142403" y="2525819"/>
              <a:ext cx="2024048" cy="1234503"/>
              <a:chOff x="954151" y="2285330"/>
              <a:chExt cx="2024048" cy="1234503"/>
            </a:xfrm>
          </p:grpSpPr>
          <p:sp>
            <p:nvSpPr>
              <p:cNvPr id="41" name="文本框 40">
                <a:extLst>
                  <a:ext uri="{FF2B5EF4-FFF2-40B4-BE49-F238E27FC236}">
                    <a16:creationId xmlns:a16="http://schemas.microsoft.com/office/drawing/2014/main" id="{0850EAEB-BB22-83BD-73F7-EB97C129B435}"/>
                  </a:ext>
                </a:extLst>
              </p:cNvPr>
              <p:cNvSpPr txBox="1"/>
              <p:nvPr/>
            </p:nvSpPr>
            <p:spPr>
              <a:xfrm>
                <a:off x="1019508" y="2688836"/>
                <a:ext cx="1958691" cy="830997"/>
              </a:xfrm>
              <a:prstGeom prst="rect">
                <a:avLst/>
              </a:prstGeom>
              <a:noFill/>
            </p:spPr>
            <p:txBody>
              <a:bodyPr wrap="square" rtlCol="0">
                <a:spAutoFit/>
              </a:bodyPr>
              <a:lstStyle/>
              <a:p>
                <a:r>
                  <a:rPr kumimoji="0" lang="zh-CN" alt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创建、编辑及校验程序</a:t>
                </a:r>
                <a:endParaRPr kumimoji="0" 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40" name="矩形: 圆角 39">
                <a:extLst>
                  <a:ext uri="{FF2B5EF4-FFF2-40B4-BE49-F238E27FC236}">
                    <a16:creationId xmlns:a16="http://schemas.microsoft.com/office/drawing/2014/main" id="{2E7D4387-F64D-C8CE-7842-2B2D85D69A1E}"/>
                  </a:ext>
                </a:extLst>
              </p:cNvPr>
              <p:cNvSpPr/>
              <p:nvPr/>
            </p:nvSpPr>
            <p:spPr>
              <a:xfrm>
                <a:off x="954151" y="2285330"/>
                <a:ext cx="301588" cy="301587"/>
              </a:xfrm>
              <a:prstGeom prst="roundRect">
                <a:avLst>
                  <a:gd name="adj" fmla="val 50000"/>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400" dirty="0">
                    <a:solidFill>
                      <a:schemeClr val="lt1">
                        <a:lumMod val="100000"/>
                      </a:schemeClr>
                    </a:solidFill>
                    <a:latin typeface="Arial" panose="020B0604020202020204" pitchFamily="34" charset="0"/>
                    <a:ea typeface="微软雅黑" panose="020B0503020204020204" pitchFamily="34" charset="-122"/>
                  </a:rPr>
                  <a:t>3</a:t>
                </a:r>
                <a:endParaRPr lang="zh-CN" altLang="en-US" sz="1400" dirty="0">
                  <a:solidFill>
                    <a:schemeClr val="lt1">
                      <a:lumMod val="100000"/>
                    </a:schemeClr>
                  </a:solidFill>
                  <a:latin typeface="Arial" panose="020B0604020202020204" pitchFamily="34" charset="0"/>
                  <a:ea typeface="微软雅黑" panose="020B0503020204020204" pitchFamily="34" charset="-122"/>
                </a:endParaRPr>
              </a:p>
            </p:txBody>
          </p:sp>
        </p:grpSp>
        <p:grpSp>
          <p:nvGrpSpPr>
            <p:cNvPr id="43" name="组合 42">
              <a:extLst>
                <a:ext uri="{FF2B5EF4-FFF2-40B4-BE49-F238E27FC236}">
                  <a16:creationId xmlns:a16="http://schemas.microsoft.com/office/drawing/2014/main" id="{D4248CD4-D0A1-4539-EE9A-9E24A1843724}"/>
                </a:ext>
              </a:extLst>
            </p:cNvPr>
            <p:cNvGrpSpPr/>
            <p:nvPr/>
          </p:nvGrpSpPr>
          <p:grpSpPr>
            <a:xfrm>
              <a:off x="8736528" y="2525819"/>
              <a:ext cx="1032917" cy="865171"/>
              <a:chOff x="954151" y="2285330"/>
              <a:chExt cx="1032917" cy="865171"/>
            </a:xfrm>
          </p:grpSpPr>
          <p:sp>
            <p:nvSpPr>
              <p:cNvPr id="46" name="文本框 45">
                <a:extLst>
                  <a:ext uri="{FF2B5EF4-FFF2-40B4-BE49-F238E27FC236}">
                    <a16:creationId xmlns:a16="http://schemas.microsoft.com/office/drawing/2014/main" id="{4A13D1B8-3D0D-5096-D4D0-81DB54878120}"/>
                  </a:ext>
                </a:extLst>
              </p:cNvPr>
              <p:cNvSpPr txBox="1"/>
              <p:nvPr/>
            </p:nvSpPr>
            <p:spPr>
              <a:xfrm>
                <a:off x="1104945" y="2688836"/>
                <a:ext cx="882123" cy="461665"/>
              </a:xfrm>
              <a:prstGeom prst="rect">
                <a:avLst/>
              </a:prstGeom>
              <a:noFill/>
            </p:spPr>
            <p:txBody>
              <a:bodyPr wrap="square" rtlCol="0">
                <a:spAutoFit/>
              </a:bodyPr>
              <a:lstStyle/>
              <a:p>
                <a:r>
                  <a:rPr kumimoji="0" lang="zh-CN" alt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换刀</a:t>
                </a:r>
                <a:endParaRPr kumimoji="0" 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45" name="矩形: 圆角 44">
                <a:extLst>
                  <a:ext uri="{FF2B5EF4-FFF2-40B4-BE49-F238E27FC236}">
                    <a16:creationId xmlns:a16="http://schemas.microsoft.com/office/drawing/2014/main" id="{F40DFE8C-DD9E-F6EA-F204-AD6975E1011E}"/>
                  </a:ext>
                </a:extLst>
              </p:cNvPr>
              <p:cNvSpPr/>
              <p:nvPr/>
            </p:nvSpPr>
            <p:spPr>
              <a:xfrm>
                <a:off x="954151" y="2285330"/>
                <a:ext cx="301588" cy="301587"/>
              </a:xfrm>
              <a:prstGeom prst="roundRect">
                <a:avLst>
                  <a:gd name="adj" fmla="val 50000"/>
                </a:avLst>
              </a:prstGeom>
              <a:solidFill>
                <a:srgbClr val="778495"/>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400" dirty="0">
                    <a:solidFill>
                      <a:schemeClr val="lt1">
                        <a:lumMod val="100000"/>
                      </a:schemeClr>
                    </a:solidFill>
                    <a:latin typeface="Arial" panose="020B0604020202020204" pitchFamily="34" charset="0"/>
                    <a:ea typeface="微软雅黑" panose="020B0503020204020204" pitchFamily="34" charset="-122"/>
                  </a:rPr>
                  <a:t>4</a:t>
                </a:r>
                <a:endParaRPr lang="zh-CN" altLang="en-US" sz="1400" dirty="0">
                  <a:solidFill>
                    <a:schemeClr val="lt1">
                      <a:lumMod val="100000"/>
                    </a:schemeClr>
                  </a:solidFill>
                  <a:latin typeface="Arial" panose="020B0604020202020204" pitchFamily="34" charset="0"/>
                  <a:ea typeface="微软雅黑" panose="020B0503020204020204" pitchFamily="34" charset="-122"/>
                </a:endParaRPr>
              </a:p>
            </p:txBody>
          </p:sp>
        </p:grpSp>
        <p:grpSp>
          <p:nvGrpSpPr>
            <p:cNvPr id="51" name="组合 50">
              <a:extLst>
                <a:ext uri="{FF2B5EF4-FFF2-40B4-BE49-F238E27FC236}">
                  <a16:creationId xmlns:a16="http://schemas.microsoft.com/office/drawing/2014/main" id="{B7F8AF23-C27E-06B8-D3AF-71096FBCD5F4}"/>
                </a:ext>
              </a:extLst>
            </p:cNvPr>
            <p:cNvGrpSpPr/>
            <p:nvPr/>
          </p:nvGrpSpPr>
          <p:grpSpPr>
            <a:xfrm>
              <a:off x="3535751" y="4722919"/>
              <a:ext cx="1958691" cy="865171"/>
              <a:chOff x="941625" y="2285330"/>
              <a:chExt cx="1958691" cy="865171"/>
            </a:xfrm>
          </p:grpSpPr>
          <p:sp>
            <p:nvSpPr>
              <p:cNvPr id="54" name="文本框 53">
                <a:extLst>
                  <a:ext uri="{FF2B5EF4-FFF2-40B4-BE49-F238E27FC236}">
                    <a16:creationId xmlns:a16="http://schemas.microsoft.com/office/drawing/2014/main" id="{E4C3D095-AEBF-9DDE-2021-49BC7BB13351}"/>
                  </a:ext>
                </a:extLst>
              </p:cNvPr>
              <p:cNvSpPr txBox="1"/>
              <p:nvPr/>
            </p:nvSpPr>
            <p:spPr>
              <a:xfrm>
                <a:off x="941625" y="2688836"/>
                <a:ext cx="1958691" cy="461665"/>
              </a:xfrm>
              <a:prstGeom prst="rect">
                <a:avLst/>
              </a:prstGeom>
              <a:noFill/>
            </p:spPr>
            <p:txBody>
              <a:bodyPr wrap="square" rtlCol="0">
                <a:spAutoFit/>
              </a:bodyPr>
              <a:lstStyle/>
              <a:p>
                <a:r>
                  <a:rPr kumimoji="0" lang="zh-CN" alt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自动运行</a:t>
                </a:r>
                <a:endParaRPr kumimoji="0" 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53" name="矩形: 圆角 52">
                <a:extLst>
                  <a:ext uri="{FF2B5EF4-FFF2-40B4-BE49-F238E27FC236}">
                    <a16:creationId xmlns:a16="http://schemas.microsoft.com/office/drawing/2014/main" id="{83B5092F-1E1D-C6A1-7F5C-A6FBA1FB491E}"/>
                  </a:ext>
                </a:extLst>
              </p:cNvPr>
              <p:cNvSpPr/>
              <p:nvPr/>
            </p:nvSpPr>
            <p:spPr>
              <a:xfrm>
                <a:off x="954151" y="2285330"/>
                <a:ext cx="301588" cy="301587"/>
              </a:xfrm>
              <a:prstGeom prst="roundRect">
                <a:avLst>
                  <a:gd name="adj" fmla="val 50000"/>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400" dirty="0">
                    <a:solidFill>
                      <a:schemeClr val="lt1">
                        <a:lumMod val="100000"/>
                      </a:schemeClr>
                    </a:solidFill>
                    <a:latin typeface="Arial" panose="020B0604020202020204" pitchFamily="34" charset="0"/>
                    <a:ea typeface="微软雅黑" panose="020B0503020204020204" pitchFamily="34" charset="-122"/>
                  </a:rPr>
                  <a:t>7</a:t>
                </a:r>
                <a:endParaRPr lang="zh-CN" altLang="en-US" sz="1400" dirty="0">
                  <a:solidFill>
                    <a:schemeClr val="lt1">
                      <a:lumMod val="100000"/>
                    </a:schemeClr>
                  </a:solidFill>
                  <a:latin typeface="Arial" panose="020B0604020202020204" pitchFamily="34" charset="0"/>
                  <a:ea typeface="微软雅黑" panose="020B0503020204020204" pitchFamily="34" charset="-122"/>
                </a:endParaRPr>
              </a:p>
            </p:txBody>
          </p:sp>
        </p:grpSp>
        <p:grpSp>
          <p:nvGrpSpPr>
            <p:cNvPr id="56" name="组合 55">
              <a:extLst>
                <a:ext uri="{FF2B5EF4-FFF2-40B4-BE49-F238E27FC236}">
                  <a16:creationId xmlns:a16="http://schemas.microsoft.com/office/drawing/2014/main" id="{A768C752-C3B4-B31B-CA15-255AC2148085}"/>
                </a:ext>
              </a:extLst>
            </p:cNvPr>
            <p:cNvGrpSpPr/>
            <p:nvPr/>
          </p:nvGrpSpPr>
          <p:grpSpPr>
            <a:xfrm>
              <a:off x="6142403" y="4722919"/>
              <a:ext cx="2024048" cy="865171"/>
              <a:chOff x="954151" y="2285330"/>
              <a:chExt cx="2024048" cy="865171"/>
            </a:xfrm>
          </p:grpSpPr>
          <p:sp>
            <p:nvSpPr>
              <p:cNvPr id="59" name="文本框 58">
                <a:extLst>
                  <a:ext uri="{FF2B5EF4-FFF2-40B4-BE49-F238E27FC236}">
                    <a16:creationId xmlns:a16="http://schemas.microsoft.com/office/drawing/2014/main" id="{348C74B2-9EC4-886D-BEE6-EF058F13ED45}"/>
                  </a:ext>
                </a:extLst>
              </p:cNvPr>
              <p:cNvSpPr txBox="1"/>
              <p:nvPr/>
            </p:nvSpPr>
            <p:spPr>
              <a:xfrm>
                <a:off x="1019508" y="2688836"/>
                <a:ext cx="1958691" cy="461665"/>
              </a:xfrm>
              <a:prstGeom prst="rect">
                <a:avLst/>
              </a:prstGeom>
              <a:noFill/>
            </p:spPr>
            <p:txBody>
              <a:bodyPr wrap="square" rtlCol="0">
                <a:spAutoFit/>
              </a:bodyPr>
              <a:lstStyle/>
              <a:p>
                <a:r>
                  <a:rPr kumimoji="0" lang="zh-CN" alt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对刀</a:t>
                </a:r>
                <a:endParaRPr kumimoji="0" 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58" name="矩形: 圆角 57">
                <a:extLst>
                  <a:ext uri="{FF2B5EF4-FFF2-40B4-BE49-F238E27FC236}">
                    <a16:creationId xmlns:a16="http://schemas.microsoft.com/office/drawing/2014/main" id="{8DF3CB70-04E8-8ACD-0B33-DE182E7315BD}"/>
                  </a:ext>
                </a:extLst>
              </p:cNvPr>
              <p:cNvSpPr/>
              <p:nvPr/>
            </p:nvSpPr>
            <p:spPr>
              <a:xfrm>
                <a:off x="954151" y="2285330"/>
                <a:ext cx="301588" cy="301587"/>
              </a:xfrm>
              <a:prstGeom prst="roundRect">
                <a:avLst>
                  <a:gd name="adj" fmla="val 50000"/>
                </a:avLst>
              </a:prstGeom>
              <a:solidFill>
                <a:srgbClr val="778495"/>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400" dirty="0">
                    <a:solidFill>
                      <a:schemeClr val="lt1">
                        <a:lumMod val="100000"/>
                      </a:schemeClr>
                    </a:solidFill>
                    <a:latin typeface="Arial" panose="020B0604020202020204" pitchFamily="34" charset="0"/>
                    <a:ea typeface="微软雅黑" panose="020B0503020204020204" pitchFamily="34" charset="-122"/>
                  </a:rPr>
                  <a:t>6</a:t>
                </a:r>
                <a:endParaRPr lang="zh-CN" altLang="en-US" sz="1400" dirty="0">
                  <a:solidFill>
                    <a:schemeClr val="lt1">
                      <a:lumMod val="100000"/>
                    </a:schemeClr>
                  </a:solidFill>
                  <a:latin typeface="Arial" panose="020B0604020202020204" pitchFamily="34" charset="0"/>
                  <a:ea typeface="微软雅黑" panose="020B0503020204020204" pitchFamily="34" charset="-122"/>
                </a:endParaRPr>
              </a:p>
            </p:txBody>
          </p:sp>
        </p:grpSp>
        <p:grpSp>
          <p:nvGrpSpPr>
            <p:cNvPr id="61" name="组合 60">
              <a:extLst>
                <a:ext uri="{FF2B5EF4-FFF2-40B4-BE49-F238E27FC236}">
                  <a16:creationId xmlns:a16="http://schemas.microsoft.com/office/drawing/2014/main" id="{206F3AD7-4CDA-B8A4-9E9D-B4FFE32DDDCF}"/>
                </a:ext>
              </a:extLst>
            </p:cNvPr>
            <p:cNvGrpSpPr/>
            <p:nvPr/>
          </p:nvGrpSpPr>
          <p:grpSpPr>
            <a:xfrm>
              <a:off x="8736528" y="4722919"/>
              <a:ext cx="1958691" cy="865171"/>
              <a:chOff x="954151" y="2285330"/>
              <a:chExt cx="1958691" cy="865171"/>
            </a:xfrm>
          </p:grpSpPr>
          <p:sp>
            <p:nvSpPr>
              <p:cNvPr id="67" name="文本框 66">
                <a:extLst>
                  <a:ext uri="{FF2B5EF4-FFF2-40B4-BE49-F238E27FC236}">
                    <a16:creationId xmlns:a16="http://schemas.microsoft.com/office/drawing/2014/main" id="{D32F7216-BC7D-A30C-92E4-59D7C636ADF0}"/>
                  </a:ext>
                </a:extLst>
              </p:cNvPr>
              <p:cNvSpPr txBox="1"/>
              <p:nvPr/>
            </p:nvSpPr>
            <p:spPr>
              <a:xfrm>
                <a:off x="954151" y="2688836"/>
                <a:ext cx="1958691" cy="461665"/>
              </a:xfrm>
              <a:prstGeom prst="rect">
                <a:avLst/>
              </a:prstGeom>
              <a:noFill/>
            </p:spPr>
            <p:txBody>
              <a:bodyPr wrap="square" rtlCol="0">
                <a:spAutoFit/>
              </a:bodyPr>
              <a:lstStyle/>
              <a:p>
                <a:r>
                  <a:rPr kumimoji="0" lang="zh-CN" alt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rPr>
                  <a:t>主轴转动</a:t>
                </a:r>
                <a:endParaRPr kumimoji="0" lang="en-US" sz="24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endParaRPr>
              </a:p>
            </p:txBody>
          </p:sp>
          <p:sp>
            <p:nvSpPr>
              <p:cNvPr id="66" name="矩形: 圆角 65">
                <a:extLst>
                  <a:ext uri="{FF2B5EF4-FFF2-40B4-BE49-F238E27FC236}">
                    <a16:creationId xmlns:a16="http://schemas.microsoft.com/office/drawing/2014/main" id="{2DF44255-B003-A19E-3E77-2B5FA75C9DEC}"/>
                  </a:ext>
                </a:extLst>
              </p:cNvPr>
              <p:cNvSpPr/>
              <p:nvPr/>
            </p:nvSpPr>
            <p:spPr>
              <a:xfrm>
                <a:off x="954151" y="2285330"/>
                <a:ext cx="301588" cy="301587"/>
              </a:xfrm>
              <a:prstGeom prst="roundRect">
                <a:avLst>
                  <a:gd name="adj" fmla="val 50000"/>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400" dirty="0">
                    <a:solidFill>
                      <a:schemeClr val="lt1">
                        <a:lumMod val="100000"/>
                      </a:schemeClr>
                    </a:solidFill>
                    <a:latin typeface="Arial" panose="020B0604020202020204" pitchFamily="34" charset="0"/>
                    <a:ea typeface="微软雅黑" panose="020B0503020204020204" pitchFamily="34" charset="-122"/>
                  </a:rPr>
                  <a:t>5</a:t>
                </a:r>
                <a:endParaRPr lang="zh-CN" altLang="en-US" sz="1400" dirty="0">
                  <a:solidFill>
                    <a:schemeClr val="lt1">
                      <a:lumMod val="100000"/>
                    </a:schemeClr>
                  </a:solidFill>
                  <a:latin typeface="Arial" panose="020B0604020202020204" pitchFamily="34" charset="0"/>
                  <a:ea typeface="微软雅黑" panose="020B0503020204020204" pitchFamily="34" charset="-122"/>
                </a:endParaRPr>
              </a:p>
            </p:txBody>
          </p:sp>
        </p:grpSp>
      </p:grpSp>
      <p:sp>
        <p:nvSpPr>
          <p:cNvPr id="2" name="标题 1">
            <a:extLst>
              <a:ext uri="{FF2B5EF4-FFF2-40B4-BE49-F238E27FC236}">
                <a16:creationId xmlns:a16="http://schemas.microsoft.com/office/drawing/2014/main" id="{AE2D7A37-944E-9DB1-582C-B84EFC43F21B}"/>
              </a:ext>
            </a:extLst>
          </p:cNvPr>
          <p:cNvSpPr txBox="1"/>
          <p:nvPr/>
        </p:nvSpPr>
        <p:spPr>
          <a:xfrm>
            <a:off x="2253209" y="285629"/>
            <a:ext cx="7909102" cy="53357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2.5 </a:t>
            </a:r>
            <a:r>
              <a:rPr lang="zh-CN" altLang="en-US" sz="2800" dirty="0">
                <a:latin typeface="+mj-ea"/>
                <a:cs typeface="+mn-ea"/>
                <a:sym typeface="+mn-lt"/>
              </a:rPr>
              <a:t>华中</a:t>
            </a:r>
            <a:r>
              <a:rPr lang="en-US" altLang="zh-CN" sz="2800" dirty="0">
                <a:latin typeface="+mj-ea"/>
                <a:cs typeface="+mn-ea"/>
                <a:sym typeface="+mn-lt"/>
              </a:rPr>
              <a:t>HNC-210A </a:t>
            </a:r>
            <a:r>
              <a:rPr lang="zh-CN" altLang="en-US" sz="2800" dirty="0">
                <a:latin typeface="+mj-ea"/>
                <a:cs typeface="+mn-ea"/>
                <a:sym typeface="+mn-lt"/>
              </a:rPr>
              <a:t>系统数控车床基本操作</a:t>
            </a:r>
          </a:p>
        </p:txBody>
      </p:sp>
    </p:spTree>
    <p:custDataLst>
      <p:tags r:id="rId1"/>
    </p:custDataLst>
    <p:extLst>
      <p:ext uri="{BB962C8B-B14F-4D97-AF65-F5344CB8AC3E}">
        <p14:creationId xmlns:p14="http://schemas.microsoft.com/office/powerpoint/2010/main" val="327155614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3">
            <a:extLst>
              <a:ext uri="{FF2B5EF4-FFF2-40B4-BE49-F238E27FC236}">
                <a16:creationId xmlns:a16="http://schemas.microsoft.com/office/drawing/2014/main" id="{78ADB6BC-6EA8-A318-A21C-6074A10A8009}"/>
              </a:ext>
            </a:extLst>
          </p:cNvPr>
          <p:cNvSpPr txBox="1">
            <a:spLocks/>
          </p:cNvSpPr>
          <p:nvPr/>
        </p:nvSpPr>
        <p:spPr>
          <a:xfrm>
            <a:off x="5353655" y="1072935"/>
            <a:ext cx="1484687"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开机</a:t>
            </a:r>
          </a:p>
        </p:txBody>
      </p:sp>
      <p:sp>
        <p:nvSpPr>
          <p:cNvPr id="8" name="文本占位符 5">
            <a:extLst>
              <a:ext uri="{FF2B5EF4-FFF2-40B4-BE49-F238E27FC236}">
                <a16:creationId xmlns:a16="http://schemas.microsoft.com/office/drawing/2014/main" id="{A88DCCBB-E6F1-81B4-FC81-53CA925594DB}"/>
              </a:ext>
            </a:extLst>
          </p:cNvPr>
          <p:cNvSpPr txBox="1"/>
          <p:nvPr/>
        </p:nvSpPr>
        <p:spPr>
          <a:xfrm>
            <a:off x="604131" y="1646719"/>
            <a:ext cx="6234212" cy="139403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buClr>
                <a:srgbClr val="00B0F0"/>
              </a:buClr>
              <a:buSzPct val="95000"/>
              <a:buFont typeface="Wingdings" panose="05000000000000000000" pitchFamily="2" charset="2"/>
              <a:buChar char="n"/>
            </a:pPr>
            <a:r>
              <a:rPr lang="zh-CN" altLang="en-US" b="0" i="0" u="none" strike="noStrike" baseline="0" dirty="0">
                <a:solidFill>
                  <a:srgbClr val="211D1E"/>
                </a:solidFill>
                <a:latin typeface="方正书宋"/>
              </a:rPr>
              <a:t>接通电器柜开关电源。</a:t>
            </a:r>
            <a:endParaRPr lang="en-US" altLang="zh-CN" b="0" i="0" u="none" strike="noStrike" baseline="0" dirty="0">
              <a:solidFill>
                <a:srgbClr val="211D1E"/>
              </a:solidFill>
              <a:latin typeface="方正书宋"/>
            </a:endParaRPr>
          </a:p>
          <a:p>
            <a:pPr algn="just">
              <a:lnSpc>
                <a:spcPct val="130000"/>
              </a:lnSpc>
              <a:buClr>
                <a:srgbClr val="00B0F0"/>
              </a:buClr>
              <a:buSzPct val="95000"/>
              <a:buFont typeface="Wingdings" panose="05000000000000000000" pitchFamily="2" charset="2"/>
              <a:buChar char="n"/>
            </a:pPr>
            <a:r>
              <a:rPr lang="zh-CN" altLang="en-US" b="0" i="0" u="none" strike="noStrike" baseline="0" dirty="0">
                <a:solidFill>
                  <a:srgbClr val="211D1E"/>
                </a:solidFill>
                <a:latin typeface="方正书宋"/>
              </a:rPr>
              <a:t>按下车床面板上的系统启动键，接通面板电源。</a:t>
            </a:r>
            <a:endParaRPr lang="en-US" altLang="zh-CN" b="0" i="0" u="none" strike="noStrike" baseline="0" dirty="0">
              <a:solidFill>
                <a:srgbClr val="211D1E"/>
              </a:solidFill>
              <a:latin typeface="方正书宋"/>
            </a:endParaRPr>
          </a:p>
          <a:p>
            <a:pPr algn="just">
              <a:lnSpc>
                <a:spcPct val="130000"/>
              </a:lnSpc>
              <a:buClr>
                <a:srgbClr val="00B0F0"/>
              </a:buClr>
              <a:buSzPct val="95000"/>
              <a:buFont typeface="Wingdings" panose="05000000000000000000" pitchFamily="2" charset="2"/>
              <a:buChar char="n"/>
            </a:pPr>
            <a:r>
              <a:rPr lang="zh-CN" altLang="en-US" b="0" i="0" u="none" strike="noStrike" baseline="0" dirty="0">
                <a:solidFill>
                  <a:srgbClr val="211D1E"/>
                </a:solidFill>
                <a:latin typeface="方正书宋"/>
              </a:rPr>
              <a:t>顺时针旋转急停键，使急停键抬起。</a:t>
            </a:r>
            <a:endParaRPr lang="en-US" altLang="zh-CN" b="0" i="0" u="none" strike="noStrike" baseline="0" dirty="0">
              <a:solidFill>
                <a:srgbClr val="211D1E"/>
              </a:solidFill>
              <a:latin typeface="方正书宋"/>
            </a:endParaRPr>
          </a:p>
        </p:txBody>
      </p:sp>
      <p:sp>
        <p:nvSpPr>
          <p:cNvPr id="4" name="标题 3">
            <a:extLst>
              <a:ext uri="{FF2B5EF4-FFF2-40B4-BE49-F238E27FC236}">
                <a16:creationId xmlns:a16="http://schemas.microsoft.com/office/drawing/2014/main" id="{98060F72-0B7D-C0F7-4615-62062BF3023A}"/>
              </a:ext>
            </a:extLst>
          </p:cNvPr>
          <p:cNvSpPr txBox="1">
            <a:spLocks/>
          </p:cNvSpPr>
          <p:nvPr/>
        </p:nvSpPr>
        <p:spPr>
          <a:xfrm>
            <a:off x="4435680" y="3344026"/>
            <a:ext cx="3544160"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回零（回参考点）</a:t>
            </a:r>
          </a:p>
        </p:txBody>
      </p:sp>
      <p:sp>
        <p:nvSpPr>
          <p:cNvPr id="6" name="文本占位符 5">
            <a:extLst>
              <a:ext uri="{FF2B5EF4-FFF2-40B4-BE49-F238E27FC236}">
                <a16:creationId xmlns:a16="http://schemas.microsoft.com/office/drawing/2014/main" id="{5AD840FF-8A01-C10F-950A-E5D4BB79F2BF}"/>
              </a:ext>
            </a:extLst>
          </p:cNvPr>
          <p:cNvSpPr txBox="1"/>
          <p:nvPr/>
        </p:nvSpPr>
        <p:spPr>
          <a:xfrm>
            <a:off x="604130" y="3953247"/>
            <a:ext cx="10518139" cy="211423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buClr>
                <a:srgbClr val="00B0F0"/>
              </a:buClr>
              <a:buSzPct val="95000"/>
              <a:buFont typeface="Wingdings" panose="05000000000000000000" pitchFamily="2" charset="2"/>
              <a:buChar char="n"/>
            </a:pPr>
            <a:r>
              <a:rPr lang="zh-CN" altLang="en-US" b="0" i="0" u="none" strike="noStrike" baseline="0" dirty="0">
                <a:solidFill>
                  <a:srgbClr val="211D1E"/>
                </a:solidFill>
                <a:latin typeface="+mn-ea"/>
              </a:rPr>
              <a:t>在“手动”或“手轮”状态下，移动</a:t>
            </a:r>
            <a:r>
              <a:rPr lang="en-US" altLang="zh-CN" b="0" i="1" u="none" strike="noStrike" baseline="0" dirty="0">
                <a:solidFill>
                  <a:srgbClr val="211D1E"/>
                </a:solidFill>
                <a:latin typeface="+mn-ea"/>
              </a:rPr>
              <a:t>X</a:t>
            </a:r>
            <a:r>
              <a:rPr lang="zh-CN" altLang="en-US" b="0" i="0" u="none" strike="noStrike" baseline="0" dirty="0">
                <a:solidFill>
                  <a:srgbClr val="211D1E"/>
                </a:solidFill>
                <a:latin typeface="+mn-ea"/>
              </a:rPr>
              <a:t>、</a:t>
            </a:r>
            <a:r>
              <a:rPr lang="en-US" altLang="zh-CN" b="0" i="1" u="none" strike="noStrike" baseline="0" dirty="0">
                <a:solidFill>
                  <a:srgbClr val="211D1E"/>
                </a:solidFill>
                <a:latin typeface="+mn-ea"/>
              </a:rPr>
              <a:t>Z </a:t>
            </a:r>
            <a:r>
              <a:rPr lang="zh-CN" altLang="en-US" b="0" i="0" u="none" strike="noStrike" baseline="0" dirty="0">
                <a:solidFill>
                  <a:srgbClr val="211D1E"/>
                </a:solidFill>
                <a:latin typeface="+mn-ea"/>
              </a:rPr>
              <a:t>轴至负半轴，使其坐标值为负值。</a:t>
            </a:r>
            <a:endParaRPr lang="en-US" altLang="zh-CN" b="0" i="0" u="none" strike="noStrike" baseline="0" dirty="0">
              <a:solidFill>
                <a:srgbClr val="211D1E"/>
              </a:solidFill>
              <a:latin typeface="+mn-ea"/>
            </a:endParaRPr>
          </a:p>
          <a:p>
            <a:pPr algn="just">
              <a:lnSpc>
                <a:spcPct val="130000"/>
              </a:lnSpc>
              <a:buClr>
                <a:srgbClr val="00B0F0"/>
              </a:buClr>
              <a:buSzPct val="95000"/>
              <a:buFont typeface="Wingdings" panose="05000000000000000000" pitchFamily="2" charset="2"/>
              <a:buChar char="n"/>
            </a:pPr>
            <a:r>
              <a:rPr lang="zh-CN" altLang="en-US" b="0" i="0" u="none" strike="noStrike" baseline="0" dirty="0">
                <a:solidFill>
                  <a:srgbClr val="211D1E"/>
                </a:solidFill>
                <a:latin typeface="+mn-ea"/>
              </a:rPr>
              <a:t>在“回零”状态下，点击</a:t>
            </a:r>
            <a:r>
              <a:rPr lang="en-US" altLang="zh-CN" b="0" i="0" u="none" strike="noStrike" baseline="0" dirty="0">
                <a:solidFill>
                  <a:srgbClr val="211D1E"/>
                </a:solidFill>
                <a:latin typeface="+mn-ea"/>
              </a:rPr>
              <a:t>+</a:t>
            </a:r>
            <a:r>
              <a:rPr lang="en-US" altLang="zh-CN" b="0" i="1" u="none" strike="noStrike" baseline="0" dirty="0">
                <a:solidFill>
                  <a:srgbClr val="211D1E"/>
                </a:solidFill>
                <a:latin typeface="+mn-ea"/>
              </a:rPr>
              <a:t>X</a:t>
            </a:r>
            <a:r>
              <a:rPr lang="zh-CN" altLang="en-US" b="0" i="0" u="none" strike="noStrike" baseline="0" dirty="0">
                <a:solidFill>
                  <a:srgbClr val="211D1E"/>
                </a:solidFill>
                <a:latin typeface="+mn-ea"/>
              </a:rPr>
              <a:t>，打开数控车床坐标显示，观察坐标位置，当坐标位置为零时，</a:t>
            </a:r>
            <a:r>
              <a:rPr lang="en-US" altLang="zh-CN" b="0" i="0" u="none" strike="noStrike" baseline="0" dirty="0">
                <a:solidFill>
                  <a:srgbClr val="211D1E"/>
                </a:solidFill>
                <a:latin typeface="+mn-ea"/>
              </a:rPr>
              <a:t>+</a:t>
            </a:r>
            <a:r>
              <a:rPr lang="en-US" altLang="zh-CN" b="0" i="1" u="none" strike="noStrike" baseline="0" dirty="0">
                <a:solidFill>
                  <a:srgbClr val="211D1E"/>
                </a:solidFill>
                <a:latin typeface="+mn-ea"/>
              </a:rPr>
              <a:t>X </a:t>
            </a:r>
            <a:r>
              <a:rPr lang="zh-CN" altLang="en-US" b="0" i="0" u="none" strike="noStrike" baseline="0" dirty="0">
                <a:solidFill>
                  <a:srgbClr val="211D1E"/>
                </a:solidFill>
                <a:latin typeface="+mn-ea"/>
              </a:rPr>
              <a:t>指示灯亮，表示</a:t>
            </a:r>
            <a:r>
              <a:rPr lang="en-US" altLang="zh-CN" b="0" i="1" u="none" strike="noStrike" baseline="0" dirty="0">
                <a:solidFill>
                  <a:srgbClr val="211D1E"/>
                </a:solidFill>
                <a:latin typeface="+mn-ea"/>
              </a:rPr>
              <a:t>X </a:t>
            </a:r>
            <a:r>
              <a:rPr lang="zh-CN" altLang="en-US" b="0" i="0" u="none" strike="noStrike" baseline="0" dirty="0">
                <a:solidFill>
                  <a:srgbClr val="211D1E"/>
                </a:solidFill>
                <a:latin typeface="+mn-ea"/>
              </a:rPr>
              <a:t>方向回零已完成。</a:t>
            </a:r>
            <a:endParaRPr lang="en-US" altLang="zh-CN" b="0" i="0" u="none" strike="noStrike" baseline="0" dirty="0">
              <a:solidFill>
                <a:srgbClr val="211D1E"/>
              </a:solidFill>
              <a:latin typeface="+mn-ea"/>
            </a:endParaRPr>
          </a:p>
          <a:p>
            <a:pPr algn="just">
              <a:lnSpc>
                <a:spcPct val="130000"/>
              </a:lnSpc>
              <a:buClr>
                <a:srgbClr val="00B0F0"/>
              </a:buClr>
              <a:buSzPct val="95000"/>
              <a:buFont typeface="Wingdings" panose="05000000000000000000" pitchFamily="2" charset="2"/>
              <a:buChar char="n"/>
            </a:pPr>
            <a:r>
              <a:rPr lang="zh-CN" altLang="en-US" b="0" i="0" u="none" strike="noStrike" baseline="0" dirty="0">
                <a:solidFill>
                  <a:srgbClr val="211D1E"/>
                </a:solidFill>
                <a:latin typeface="+mn-ea"/>
              </a:rPr>
              <a:t>在“回零”状态下，点击</a:t>
            </a:r>
            <a:r>
              <a:rPr lang="en-US" altLang="zh-CN" b="0" i="0" u="none" strike="noStrike" baseline="0" dirty="0">
                <a:solidFill>
                  <a:srgbClr val="211D1E"/>
                </a:solidFill>
                <a:latin typeface="+mn-ea"/>
              </a:rPr>
              <a:t>+</a:t>
            </a:r>
            <a:r>
              <a:rPr lang="en-US" altLang="zh-CN" b="0" i="1" u="none" strike="noStrike" baseline="0" dirty="0">
                <a:solidFill>
                  <a:srgbClr val="211D1E"/>
                </a:solidFill>
                <a:latin typeface="+mn-ea"/>
              </a:rPr>
              <a:t>Z</a:t>
            </a:r>
            <a:r>
              <a:rPr lang="zh-CN" altLang="en-US" b="0" i="0" u="none" strike="noStrike" baseline="0" dirty="0">
                <a:solidFill>
                  <a:srgbClr val="211D1E"/>
                </a:solidFill>
                <a:latin typeface="+mn-ea"/>
              </a:rPr>
              <a:t>，打开数控车床坐标显示，观察坐标位置，当坐标位置为零时，</a:t>
            </a:r>
            <a:r>
              <a:rPr lang="en-US" altLang="zh-CN" b="0" i="0" u="none" strike="noStrike" baseline="0" dirty="0">
                <a:solidFill>
                  <a:srgbClr val="211D1E"/>
                </a:solidFill>
                <a:latin typeface="+mn-ea"/>
              </a:rPr>
              <a:t>+</a:t>
            </a:r>
            <a:r>
              <a:rPr lang="en-US" altLang="zh-CN" b="0" i="1" u="none" strike="noStrike" baseline="0" dirty="0">
                <a:solidFill>
                  <a:srgbClr val="211D1E"/>
                </a:solidFill>
                <a:latin typeface="+mn-ea"/>
              </a:rPr>
              <a:t>Z </a:t>
            </a:r>
            <a:r>
              <a:rPr lang="zh-CN" altLang="en-US" b="0" i="0" u="none" strike="noStrike" baseline="0" dirty="0">
                <a:solidFill>
                  <a:srgbClr val="211D1E"/>
                </a:solidFill>
                <a:latin typeface="+mn-ea"/>
              </a:rPr>
              <a:t>指示灯亮，表示</a:t>
            </a:r>
            <a:r>
              <a:rPr lang="en-US" altLang="zh-CN" b="0" i="1" u="none" strike="noStrike" baseline="0" dirty="0">
                <a:solidFill>
                  <a:srgbClr val="211D1E"/>
                </a:solidFill>
                <a:latin typeface="+mn-ea"/>
              </a:rPr>
              <a:t>Z </a:t>
            </a:r>
            <a:r>
              <a:rPr lang="zh-CN" altLang="en-US" b="0" i="0" u="none" strike="noStrike" baseline="0" dirty="0">
                <a:solidFill>
                  <a:srgbClr val="211D1E"/>
                </a:solidFill>
                <a:latin typeface="+mn-ea"/>
              </a:rPr>
              <a:t>方向回零已完成。</a:t>
            </a:r>
            <a:endParaRPr lang="en-US" altLang="zh-CN" sz="2000" b="0" i="0" u="none" strike="noStrike" baseline="0" dirty="0">
              <a:solidFill>
                <a:srgbClr val="211D1E"/>
              </a:solidFill>
              <a:latin typeface="+mn-ea"/>
            </a:endParaRPr>
          </a:p>
        </p:txBody>
      </p:sp>
      <p:sp>
        <p:nvSpPr>
          <p:cNvPr id="7" name="标题 1">
            <a:extLst>
              <a:ext uri="{FF2B5EF4-FFF2-40B4-BE49-F238E27FC236}">
                <a16:creationId xmlns:a16="http://schemas.microsoft.com/office/drawing/2014/main" id="{6E78975F-0AC5-45CE-4336-4B8064BC0BD9}"/>
              </a:ext>
            </a:extLst>
          </p:cNvPr>
          <p:cNvSpPr txBox="1"/>
          <p:nvPr/>
        </p:nvSpPr>
        <p:spPr>
          <a:xfrm>
            <a:off x="2253209" y="285629"/>
            <a:ext cx="7909102" cy="53357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2.5 </a:t>
            </a:r>
            <a:r>
              <a:rPr lang="zh-CN" altLang="en-US" sz="2800" dirty="0">
                <a:latin typeface="+mj-ea"/>
                <a:cs typeface="+mn-ea"/>
                <a:sym typeface="+mn-lt"/>
              </a:rPr>
              <a:t>华中</a:t>
            </a:r>
            <a:r>
              <a:rPr lang="en-US" altLang="zh-CN" sz="2800" dirty="0">
                <a:latin typeface="+mj-ea"/>
                <a:cs typeface="+mn-ea"/>
                <a:sym typeface="+mn-lt"/>
              </a:rPr>
              <a:t>HNC-210A </a:t>
            </a:r>
            <a:r>
              <a:rPr lang="zh-CN" altLang="en-US" sz="2800" dirty="0">
                <a:latin typeface="+mj-ea"/>
                <a:cs typeface="+mn-ea"/>
                <a:sym typeface="+mn-lt"/>
              </a:rPr>
              <a:t>系统数控车床基本操作</a:t>
            </a:r>
          </a:p>
        </p:txBody>
      </p:sp>
    </p:spTree>
    <p:extLst>
      <p:ext uri="{BB962C8B-B14F-4D97-AF65-F5344CB8AC3E}">
        <p14:creationId xmlns:p14="http://schemas.microsoft.com/office/powerpoint/2010/main" val="321949521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标题 3">
            <a:extLst>
              <a:ext uri="{FF2B5EF4-FFF2-40B4-BE49-F238E27FC236}">
                <a16:creationId xmlns:a16="http://schemas.microsoft.com/office/drawing/2014/main" id="{78ADB6BC-6EA8-A318-A21C-6074A10A8009}"/>
              </a:ext>
            </a:extLst>
          </p:cNvPr>
          <p:cNvSpPr txBox="1">
            <a:spLocks/>
          </p:cNvSpPr>
          <p:nvPr/>
        </p:nvSpPr>
        <p:spPr>
          <a:xfrm>
            <a:off x="3651737" y="1125562"/>
            <a:ext cx="488852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创建、编辑及校验程序</a:t>
            </a:r>
          </a:p>
        </p:txBody>
      </p:sp>
      <p:sp>
        <p:nvSpPr>
          <p:cNvPr id="8" name="文本占位符 5">
            <a:extLst>
              <a:ext uri="{FF2B5EF4-FFF2-40B4-BE49-F238E27FC236}">
                <a16:creationId xmlns:a16="http://schemas.microsoft.com/office/drawing/2014/main" id="{A88DCCBB-E6F1-81B4-FC81-53CA925594DB}"/>
              </a:ext>
            </a:extLst>
          </p:cNvPr>
          <p:cNvSpPr txBox="1"/>
          <p:nvPr/>
        </p:nvSpPr>
        <p:spPr>
          <a:xfrm>
            <a:off x="604130" y="1646719"/>
            <a:ext cx="10458685" cy="402366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buClr>
                <a:srgbClr val="00B0F0"/>
              </a:buClr>
              <a:buSzPct val="95000"/>
              <a:buFont typeface="Wingdings" panose="05000000000000000000" pitchFamily="2" charset="2"/>
              <a:buChar char="n"/>
            </a:pPr>
            <a:r>
              <a:rPr lang="zh-CN" altLang="en-US" sz="2000" dirty="0">
                <a:solidFill>
                  <a:srgbClr val="211D1E"/>
                </a:solidFill>
                <a:latin typeface="方正书宋"/>
              </a:rPr>
              <a:t>创建程序</a:t>
            </a:r>
            <a:endParaRPr lang="en-US" altLang="zh-CN" sz="2000" dirty="0">
              <a:solidFill>
                <a:srgbClr val="211D1E"/>
              </a:solidFill>
              <a:latin typeface="方正书宋"/>
            </a:endParaRPr>
          </a:p>
          <a:p>
            <a:pPr marL="0" indent="0" algn="just">
              <a:lnSpc>
                <a:spcPct val="130000"/>
              </a:lnSpc>
              <a:buClr>
                <a:srgbClr val="00B0F0"/>
              </a:buClr>
              <a:buSzPct val="95000"/>
              <a:buNone/>
            </a:pPr>
            <a:r>
              <a:rPr lang="zh-CN" altLang="en-US" sz="2000" b="0" i="0" u="none" strike="noStrike" baseline="0" dirty="0">
                <a:solidFill>
                  <a:srgbClr val="211D1E"/>
                </a:solidFill>
                <a:latin typeface="方正书宋"/>
              </a:rPr>
              <a:t>按“程序”键，点击“编辑”→“新建程序”，程序名以字母</a:t>
            </a:r>
            <a:r>
              <a:rPr lang="en-US" altLang="zh-CN" sz="2000" b="0" i="0" u="none" strike="noStrike" baseline="0" dirty="0">
                <a:solidFill>
                  <a:srgbClr val="211D1E"/>
                </a:solidFill>
                <a:latin typeface="方正书宋"/>
              </a:rPr>
              <a:t>+ </a:t>
            </a:r>
            <a:r>
              <a:rPr lang="zh-CN" altLang="en-US" sz="2000" b="0" i="0" u="none" strike="noStrike" baseline="0" dirty="0">
                <a:solidFill>
                  <a:srgbClr val="211D1E"/>
                </a:solidFill>
                <a:latin typeface="方正书宋"/>
              </a:rPr>
              <a:t>数字表示，然后按“</a:t>
            </a:r>
            <a:r>
              <a:rPr lang="en-US" altLang="zh-CN" sz="2000" b="0" i="0" u="none" strike="noStrike" baseline="0" dirty="0">
                <a:solidFill>
                  <a:srgbClr val="211D1E"/>
                </a:solidFill>
                <a:latin typeface="方正书宋"/>
              </a:rPr>
              <a:t>ENTER” </a:t>
            </a:r>
            <a:r>
              <a:rPr lang="zh-CN" altLang="en-US" sz="2000" b="0" i="0" u="none" strike="noStrike" baseline="0" dirty="0">
                <a:solidFill>
                  <a:srgbClr val="211D1E"/>
                </a:solidFill>
                <a:latin typeface="方正书宋"/>
              </a:rPr>
              <a:t>键进行确认，进入输程序界面；</a:t>
            </a:r>
            <a:endParaRPr lang="en-US" altLang="zh-CN" sz="2000" b="0" i="0" u="none" strike="noStrike" baseline="0" dirty="0">
              <a:solidFill>
                <a:srgbClr val="211D1E"/>
              </a:solidFill>
              <a:latin typeface="方正书宋"/>
            </a:endParaRPr>
          </a:p>
          <a:p>
            <a:pPr algn="just">
              <a:lnSpc>
                <a:spcPct val="130000"/>
              </a:lnSpc>
              <a:buClr>
                <a:srgbClr val="00B0F0"/>
              </a:buClr>
              <a:buSzPct val="95000"/>
              <a:buFont typeface="Wingdings" panose="05000000000000000000" pitchFamily="2" charset="2"/>
              <a:buChar char="n"/>
            </a:pPr>
            <a:r>
              <a:rPr lang="zh-CN" altLang="en-US" sz="2000" dirty="0">
                <a:solidFill>
                  <a:srgbClr val="211D1E"/>
                </a:solidFill>
                <a:latin typeface="方正书宋"/>
              </a:rPr>
              <a:t>修改程序</a:t>
            </a:r>
            <a:endParaRPr lang="en-US" altLang="zh-CN" sz="2000" dirty="0">
              <a:solidFill>
                <a:srgbClr val="211D1E"/>
              </a:solidFill>
              <a:latin typeface="方正书宋"/>
            </a:endParaRPr>
          </a:p>
          <a:p>
            <a:pPr marL="0" indent="0" algn="just">
              <a:lnSpc>
                <a:spcPct val="130000"/>
              </a:lnSpc>
              <a:buClr>
                <a:srgbClr val="00B0F0"/>
              </a:buClr>
              <a:buSzPct val="95000"/>
              <a:buNone/>
            </a:pPr>
            <a:r>
              <a:rPr lang="zh-CN" altLang="en-US" sz="2000" b="0" i="0" u="none" strike="noStrike" baseline="0" dirty="0">
                <a:solidFill>
                  <a:srgbClr val="211D1E"/>
                </a:solidFill>
                <a:latin typeface="方正书宋"/>
              </a:rPr>
              <a:t>（</a:t>
            </a:r>
            <a:r>
              <a:rPr lang="en-US" altLang="zh-CN" sz="2000" b="0" i="0" u="none" strike="noStrike" baseline="0" dirty="0">
                <a:solidFill>
                  <a:srgbClr val="211D1E"/>
                </a:solidFill>
                <a:latin typeface="方正书宋"/>
              </a:rPr>
              <a:t>1</a:t>
            </a:r>
            <a:r>
              <a:rPr lang="zh-CN" altLang="en-US" sz="2000" b="0" i="0" u="none" strike="noStrike" baseline="0" dirty="0">
                <a:solidFill>
                  <a:srgbClr val="211D1E"/>
                </a:solidFill>
                <a:latin typeface="方正书宋"/>
              </a:rPr>
              <a:t>）使用               （光标移动）键，将光标移到需要修改的后一位字符；</a:t>
            </a:r>
            <a:endParaRPr lang="en-US" altLang="zh-CN" sz="2000" b="0" i="0" u="none" strike="noStrike" baseline="0" dirty="0">
              <a:solidFill>
                <a:srgbClr val="211D1E"/>
              </a:solidFill>
              <a:latin typeface="方正书宋"/>
            </a:endParaRPr>
          </a:p>
          <a:p>
            <a:pPr marL="0" indent="0" algn="just">
              <a:lnSpc>
                <a:spcPct val="130000"/>
              </a:lnSpc>
              <a:buClr>
                <a:srgbClr val="00B0F0"/>
              </a:buClr>
              <a:buSzPct val="95000"/>
              <a:buNone/>
            </a:pPr>
            <a:r>
              <a:rPr lang="zh-CN" altLang="en-US" sz="2000" dirty="0">
                <a:solidFill>
                  <a:srgbClr val="211D1E"/>
                </a:solidFill>
                <a:latin typeface="方正书宋"/>
              </a:rPr>
              <a:t>（</a:t>
            </a:r>
            <a:r>
              <a:rPr lang="en-US" altLang="zh-CN" sz="2000" dirty="0">
                <a:solidFill>
                  <a:srgbClr val="211D1E"/>
                </a:solidFill>
                <a:latin typeface="方正书宋"/>
              </a:rPr>
              <a:t>2</a:t>
            </a:r>
            <a:r>
              <a:rPr lang="zh-CN" altLang="en-US" sz="2000" dirty="0">
                <a:solidFill>
                  <a:srgbClr val="211D1E"/>
                </a:solidFill>
                <a:latin typeface="方正书宋"/>
              </a:rPr>
              <a:t>）按“</a:t>
            </a:r>
            <a:r>
              <a:rPr lang="en-US" altLang="zh-CN" sz="2000" dirty="0">
                <a:solidFill>
                  <a:srgbClr val="211D1E"/>
                </a:solidFill>
                <a:latin typeface="方正书宋"/>
              </a:rPr>
              <a:t>BS”</a:t>
            </a:r>
            <a:r>
              <a:rPr lang="zh-CN" altLang="en-US" sz="2000" dirty="0">
                <a:solidFill>
                  <a:srgbClr val="211D1E"/>
                </a:solidFill>
                <a:latin typeface="方正书宋"/>
              </a:rPr>
              <a:t>键进行删除修改。程序录入完成点击“保存</a:t>
            </a:r>
            <a:endParaRPr lang="en-US" altLang="zh-CN" sz="2000" dirty="0">
              <a:solidFill>
                <a:srgbClr val="211D1E"/>
              </a:solidFill>
              <a:latin typeface="方正书宋"/>
            </a:endParaRPr>
          </a:p>
          <a:p>
            <a:pPr algn="just">
              <a:lnSpc>
                <a:spcPct val="130000"/>
              </a:lnSpc>
              <a:buClr>
                <a:srgbClr val="00B0F0"/>
              </a:buClr>
              <a:buSzPct val="95000"/>
              <a:buFont typeface="Wingdings" panose="05000000000000000000" pitchFamily="2" charset="2"/>
              <a:buChar char="n"/>
            </a:pPr>
            <a:r>
              <a:rPr lang="zh-CN" altLang="en-US" sz="2000" dirty="0">
                <a:solidFill>
                  <a:srgbClr val="211D1E"/>
                </a:solidFill>
                <a:latin typeface="方正书宋"/>
              </a:rPr>
              <a:t>程序校验</a:t>
            </a:r>
            <a:endParaRPr lang="en-US" altLang="zh-CN" sz="2000" dirty="0">
              <a:solidFill>
                <a:srgbClr val="211D1E"/>
              </a:solidFill>
              <a:latin typeface="方正书宋"/>
            </a:endParaRPr>
          </a:p>
          <a:p>
            <a:pPr marL="0" indent="0" algn="just">
              <a:lnSpc>
                <a:spcPct val="130000"/>
              </a:lnSpc>
              <a:buClr>
                <a:srgbClr val="00B0F0"/>
              </a:buClr>
              <a:buSzPct val="95000"/>
              <a:buNone/>
            </a:pPr>
            <a:r>
              <a:rPr lang="zh-CN" altLang="en-US" sz="2000" b="0" i="0" u="none" strike="noStrike" baseline="0" dirty="0">
                <a:solidFill>
                  <a:srgbClr val="211D1E"/>
                </a:solidFill>
                <a:latin typeface="方正书宋"/>
              </a:rPr>
              <a:t>按“程序”→“校验”→“自动</a:t>
            </a:r>
            <a:r>
              <a:rPr lang="en-US" altLang="zh-CN" sz="2000" b="0" i="0" u="none" strike="noStrike" baseline="0" dirty="0">
                <a:solidFill>
                  <a:srgbClr val="211D1E"/>
                </a:solidFill>
                <a:latin typeface="方正书宋"/>
              </a:rPr>
              <a:t>/ </a:t>
            </a:r>
            <a:r>
              <a:rPr lang="zh-CN" altLang="en-US" sz="2000" b="0" i="0" u="none" strike="noStrike" baseline="0" dirty="0">
                <a:solidFill>
                  <a:srgbClr val="211D1E"/>
                </a:solidFill>
                <a:latin typeface="方正书宋"/>
              </a:rPr>
              <a:t>单段”→“循环启动”进行程序校验。</a:t>
            </a:r>
            <a:endParaRPr lang="en-US" altLang="zh-CN" sz="2400" dirty="0">
              <a:solidFill>
                <a:srgbClr val="211D1E"/>
              </a:solidFill>
              <a:latin typeface="方正书宋"/>
            </a:endParaRPr>
          </a:p>
        </p:txBody>
      </p:sp>
      <p:grpSp>
        <p:nvGrpSpPr>
          <p:cNvPr id="13" name="组合 12">
            <a:extLst>
              <a:ext uri="{FF2B5EF4-FFF2-40B4-BE49-F238E27FC236}">
                <a16:creationId xmlns:a16="http://schemas.microsoft.com/office/drawing/2014/main" id="{8A34914C-AC35-7668-212B-A26779AA67B0}"/>
              </a:ext>
            </a:extLst>
          </p:cNvPr>
          <p:cNvGrpSpPr/>
          <p:nvPr/>
        </p:nvGrpSpPr>
        <p:grpSpPr>
          <a:xfrm>
            <a:off x="2008912" y="3711577"/>
            <a:ext cx="1033145" cy="233363"/>
            <a:chOff x="1551047" y="1771749"/>
            <a:chExt cx="1033145" cy="233363"/>
          </a:xfrm>
        </p:grpSpPr>
        <p:pic>
          <p:nvPicPr>
            <p:cNvPr id="2" name="图片 1">
              <a:extLst>
                <a:ext uri="{FF2B5EF4-FFF2-40B4-BE49-F238E27FC236}">
                  <a16:creationId xmlns:a16="http://schemas.microsoft.com/office/drawing/2014/main" id="{ED5953B5-D4F5-4635-323B-53866DEBED0E}"/>
                </a:ext>
              </a:extLst>
            </p:cNvPr>
            <p:cNvPicPr>
              <a:picLocks noChangeAspect="1"/>
            </p:cNvPicPr>
            <p:nvPr/>
          </p:nvPicPr>
          <p:blipFill>
            <a:blip r:embed="rId3"/>
            <a:stretch>
              <a:fillRect/>
            </a:stretch>
          </p:blipFill>
          <p:spPr>
            <a:xfrm>
              <a:off x="1551047" y="1776511"/>
              <a:ext cx="266700" cy="228600"/>
            </a:xfrm>
            <a:prstGeom prst="rect">
              <a:avLst/>
            </a:prstGeom>
          </p:spPr>
        </p:pic>
        <p:pic>
          <p:nvPicPr>
            <p:cNvPr id="7" name="图片 6">
              <a:extLst>
                <a:ext uri="{FF2B5EF4-FFF2-40B4-BE49-F238E27FC236}">
                  <a16:creationId xmlns:a16="http://schemas.microsoft.com/office/drawing/2014/main" id="{6F85FDB8-653F-B566-D166-8DFF400305DF}"/>
                </a:ext>
              </a:extLst>
            </p:cNvPr>
            <p:cNvPicPr>
              <a:picLocks noChangeAspect="1"/>
            </p:cNvPicPr>
            <p:nvPr/>
          </p:nvPicPr>
          <p:blipFill>
            <a:blip r:embed="rId4"/>
            <a:stretch>
              <a:fillRect/>
            </a:stretch>
          </p:blipFill>
          <p:spPr>
            <a:xfrm>
              <a:off x="1817747" y="1776511"/>
              <a:ext cx="266700" cy="228600"/>
            </a:xfrm>
            <a:prstGeom prst="rect">
              <a:avLst/>
            </a:prstGeom>
          </p:spPr>
        </p:pic>
        <p:pic>
          <p:nvPicPr>
            <p:cNvPr id="9" name="图片 8">
              <a:extLst>
                <a:ext uri="{FF2B5EF4-FFF2-40B4-BE49-F238E27FC236}">
                  <a16:creationId xmlns:a16="http://schemas.microsoft.com/office/drawing/2014/main" id="{CE44F99C-6390-990D-C551-37EF8BCE5A8B}"/>
                </a:ext>
              </a:extLst>
            </p:cNvPr>
            <p:cNvPicPr>
              <a:picLocks noChangeAspect="1"/>
            </p:cNvPicPr>
            <p:nvPr/>
          </p:nvPicPr>
          <p:blipFill>
            <a:blip r:embed="rId5"/>
            <a:stretch>
              <a:fillRect/>
            </a:stretch>
          </p:blipFill>
          <p:spPr>
            <a:xfrm>
              <a:off x="2045976" y="1776512"/>
              <a:ext cx="266700" cy="228600"/>
            </a:xfrm>
            <a:prstGeom prst="rect">
              <a:avLst/>
            </a:prstGeom>
          </p:spPr>
        </p:pic>
        <p:pic>
          <p:nvPicPr>
            <p:cNvPr id="10" name="图片 9">
              <a:extLst>
                <a:ext uri="{FF2B5EF4-FFF2-40B4-BE49-F238E27FC236}">
                  <a16:creationId xmlns:a16="http://schemas.microsoft.com/office/drawing/2014/main" id="{A95CC7D9-2872-D360-03DE-89D0A48AED3F}"/>
                </a:ext>
              </a:extLst>
            </p:cNvPr>
            <p:cNvPicPr>
              <a:picLocks noChangeAspect="1"/>
            </p:cNvPicPr>
            <p:nvPr/>
          </p:nvPicPr>
          <p:blipFill>
            <a:blip r:embed="rId6"/>
            <a:stretch>
              <a:fillRect/>
            </a:stretch>
          </p:blipFill>
          <p:spPr>
            <a:xfrm>
              <a:off x="2317492" y="1771749"/>
              <a:ext cx="266700" cy="228600"/>
            </a:xfrm>
            <a:prstGeom prst="rect">
              <a:avLst/>
            </a:prstGeom>
          </p:spPr>
        </p:pic>
      </p:grpSp>
      <p:sp>
        <p:nvSpPr>
          <p:cNvPr id="14" name="标题 1">
            <a:extLst>
              <a:ext uri="{FF2B5EF4-FFF2-40B4-BE49-F238E27FC236}">
                <a16:creationId xmlns:a16="http://schemas.microsoft.com/office/drawing/2014/main" id="{FF145CA2-CE13-C725-9A95-ED27CBC7291A}"/>
              </a:ext>
            </a:extLst>
          </p:cNvPr>
          <p:cNvSpPr txBox="1"/>
          <p:nvPr/>
        </p:nvSpPr>
        <p:spPr>
          <a:xfrm>
            <a:off x="2253209" y="285629"/>
            <a:ext cx="7909102" cy="53357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2.5 </a:t>
            </a:r>
            <a:r>
              <a:rPr lang="zh-CN" altLang="en-US" sz="2800" dirty="0">
                <a:latin typeface="+mj-ea"/>
                <a:cs typeface="+mn-ea"/>
                <a:sym typeface="+mn-lt"/>
              </a:rPr>
              <a:t>华中</a:t>
            </a:r>
            <a:r>
              <a:rPr lang="en-US" altLang="zh-CN" sz="2800" dirty="0">
                <a:latin typeface="+mj-ea"/>
                <a:cs typeface="+mn-ea"/>
                <a:sym typeface="+mn-lt"/>
              </a:rPr>
              <a:t>HNC-210A </a:t>
            </a:r>
            <a:r>
              <a:rPr lang="zh-CN" altLang="en-US" sz="2800" dirty="0">
                <a:latin typeface="+mj-ea"/>
                <a:cs typeface="+mn-ea"/>
                <a:sym typeface="+mn-lt"/>
              </a:rPr>
              <a:t>系统数控车床基本操作</a:t>
            </a:r>
          </a:p>
        </p:txBody>
      </p:sp>
    </p:spTree>
    <p:extLst>
      <p:ext uri="{BB962C8B-B14F-4D97-AF65-F5344CB8AC3E}">
        <p14:creationId xmlns:p14="http://schemas.microsoft.com/office/powerpoint/2010/main" val="427081001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1" name="标题 3">
            <a:extLst>
              <a:ext uri="{FF2B5EF4-FFF2-40B4-BE49-F238E27FC236}">
                <a16:creationId xmlns:a16="http://schemas.microsoft.com/office/drawing/2014/main" id="{2DB298F5-279B-6DDA-EFF1-FC8F26CC7914}"/>
              </a:ext>
            </a:extLst>
          </p:cNvPr>
          <p:cNvSpPr txBox="1">
            <a:spLocks/>
          </p:cNvSpPr>
          <p:nvPr/>
        </p:nvSpPr>
        <p:spPr>
          <a:xfrm>
            <a:off x="4061399" y="1104831"/>
            <a:ext cx="3544160"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换刀</a:t>
            </a:r>
          </a:p>
        </p:txBody>
      </p:sp>
      <p:sp>
        <p:nvSpPr>
          <p:cNvPr id="12" name="文本占位符 5">
            <a:extLst>
              <a:ext uri="{FF2B5EF4-FFF2-40B4-BE49-F238E27FC236}">
                <a16:creationId xmlns:a16="http://schemas.microsoft.com/office/drawing/2014/main" id="{413B0E22-B370-CC3D-8D16-C3CD1129B8C4}"/>
              </a:ext>
            </a:extLst>
          </p:cNvPr>
          <p:cNvSpPr txBox="1"/>
          <p:nvPr/>
        </p:nvSpPr>
        <p:spPr>
          <a:xfrm>
            <a:off x="574409" y="1629078"/>
            <a:ext cx="10518139" cy="191026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buClr>
                <a:srgbClr val="00B0F0"/>
              </a:buClr>
              <a:buSzPct val="95000"/>
              <a:buFont typeface="Wingdings" panose="05000000000000000000" pitchFamily="2" charset="2"/>
              <a:buChar char="n"/>
            </a:pPr>
            <a:r>
              <a:rPr lang="zh-CN" altLang="en-US" sz="2000" b="0" i="0" u="none" strike="noStrike" baseline="0" dirty="0">
                <a:solidFill>
                  <a:srgbClr val="211D1E"/>
                </a:solidFill>
                <a:latin typeface="方正书宋"/>
              </a:rPr>
              <a:t>方法一：按“</a:t>
            </a:r>
            <a:r>
              <a:rPr lang="en-US" altLang="zh-CN" sz="2000" b="0" i="0" u="none" strike="noStrike" baseline="0" dirty="0">
                <a:solidFill>
                  <a:srgbClr val="211D1E"/>
                </a:solidFill>
                <a:latin typeface="方正书宋"/>
              </a:rPr>
              <a:t>MDI”</a:t>
            </a:r>
            <a:r>
              <a:rPr lang="zh-CN" altLang="en-US" sz="2000" b="0" i="0" u="none" strike="noStrike" baseline="0" dirty="0">
                <a:solidFill>
                  <a:srgbClr val="211D1E"/>
                </a:solidFill>
                <a:latin typeface="方正书宋"/>
              </a:rPr>
              <a:t>键，输入“</a:t>
            </a:r>
            <a:r>
              <a:rPr lang="en-US" altLang="zh-CN" sz="2000" b="0" i="0" u="none" strike="noStrike" baseline="0" dirty="0">
                <a:solidFill>
                  <a:srgbClr val="211D1E"/>
                </a:solidFill>
                <a:latin typeface="方正书宋"/>
              </a:rPr>
              <a:t>T0101”</a:t>
            </a:r>
            <a:r>
              <a:rPr lang="zh-CN" altLang="en-US" sz="2000" b="0" i="0" u="none" strike="noStrike" baseline="0" dirty="0">
                <a:solidFill>
                  <a:srgbClr val="211D1E"/>
                </a:solidFill>
                <a:latin typeface="方正书宋"/>
              </a:rPr>
              <a:t>，按“</a:t>
            </a:r>
            <a:r>
              <a:rPr lang="en-US" altLang="zh-CN" sz="2000" b="0" i="0" u="none" strike="noStrike" baseline="0" dirty="0">
                <a:solidFill>
                  <a:srgbClr val="211D1E"/>
                </a:solidFill>
                <a:latin typeface="方正书宋"/>
              </a:rPr>
              <a:t>ENTER”</a:t>
            </a:r>
            <a:r>
              <a:rPr lang="zh-CN" altLang="en-US" sz="2000" b="0" i="0" u="none" strike="noStrike" baseline="0" dirty="0">
                <a:solidFill>
                  <a:srgbClr val="211D1E"/>
                </a:solidFill>
                <a:latin typeface="方正书宋"/>
              </a:rPr>
              <a:t>键，再按“自动</a:t>
            </a:r>
            <a:r>
              <a:rPr lang="en-US" altLang="zh-CN" sz="2000" b="0" i="0" u="none" strike="noStrike" baseline="0" dirty="0">
                <a:solidFill>
                  <a:srgbClr val="211D1E"/>
                </a:solidFill>
                <a:latin typeface="方正书宋"/>
              </a:rPr>
              <a:t>/ </a:t>
            </a:r>
            <a:r>
              <a:rPr lang="zh-CN" altLang="en-US" sz="2000" b="0" i="0" u="none" strike="noStrike" baseline="0" dirty="0">
                <a:solidFill>
                  <a:srgbClr val="211D1E"/>
                </a:solidFill>
                <a:latin typeface="方正书宋"/>
              </a:rPr>
              <a:t>单段”键，然后按“循环启动”键。</a:t>
            </a:r>
            <a:endParaRPr lang="en-US" altLang="zh-CN" sz="2000" b="0" i="0" u="none" strike="noStrike" baseline="0" dirty="0">
              <a:solidFill>
                <a:srgbClr val="211D1E"/>
              </a:solidFill>
              <a:latin typeface="方正书宋"/>
            </a:endParaRPr>
          </a:p>
          <a:p>
            <a:pPr algn="just">
              <a:lnSpc>
                <a:spcPct val="130000"/>
              </a:lnSpc>
              <a:buClr>
                <a:srgbClr val="00B0F0"/>
              </a:buClr>
              <a:buSzPct val="95000"/>
              <a:buFont typeface="Wingdings" panose="05000000000000000000" pitchFamily="2" charset="2"/>
              <a:buChar char="n"/>
            </a:pPr>
            <a:r>
              <a:rPr lang="zh-CN" altLang="en-US" sz="2000" b="0" i="0" u="none" strike="noStrike" baseline="0" dirty="0">
                <a:solidFill>
                  <a:srgbClr val="211D1E"/>
                </a:solidFill>
                <a:latin typeface="方正书宋"/>
              </a:rPr>
              <a:t>方法二：按“手动”键，然后点击“手动换刀”键。</a:t>
            </a:r>
            <a:endParaRPr lang="en-US" altLang="zh-CN" sz="2000" b="0" i="0" u="none" strike="noStrike" baseline="0" dirty="0">
              <a:solidFill>
                <a:srgbClr val="211D1E"/>
              </a:solidFill>
              <a:latin typeface="方正书宋"/>
            </a:endParaRPr>
          </a:p>
          <a:p>
            <a:pPr algn="just">
              <a:lnSpc>
                <a:spcPct val="130000"/>
              </a:lnSpc>
              <a:buClr>
                <a:srgbClr val="00B0F0"/>
              </a:buClr>
              <a:buSzPct val="95000"/>
              <a:buFont typeface="Wingdings" panose="05000000000000000000" pitchFamily="2" charset="2"/>
              <a:buChar char="n"/>
            </a:pPr>
            <a:r>
              <a:rPr lang="zh-CN" altLang="en-US" sz="2000" b="0" i="0" u="none" strike="noStrike" baseline="0" dirty="0">
                <a:solidFill>
                  <a:srgbClr val="211D1E"/>
                </a:solidFill>
                <a:latin typeface="方正书宋"/>
              </a:rPr>
              <a:t>方法三：按“增量”键，然后点击“手动换刀”键。</a:t>
            </a:r>
            <a:endParaRPr lang="en-US" altLang="zh-CN" sz="2400" b="0" i="0" u="none" strike="noStrike" baseline="0" dirty="0">
              <a:solidFill>
                <a:srgbClr val="211D1E"/>
              </a:solidFill>
              <a:latin typeface="+mn-ea"/>
            </a:endParaRPr>
          </a:p>
        </p:txBody>
      </p:sp>
      <p:sp>
        <p:nvSpPr>
          <p:cNvPr id="4" name="标题 3">
            <a:extLst>
              <a:ext uri="{FF2B5EF4-FFF2-40B4-BE49-F238E27FC236}">
                <a16:creationId xmlns:a16="http://schemas.microsoft.com/office/drawing/2014/main" id="{5B056F05-0E14-C8B0-DE59-AEED26D6EB3A}"/>
              </a:ext>
            </a:extLst>
          </p:cNvPr>
          <p:cNvSpPr txBox="1">
            <a:spLocks/>
          </p:cNvSpPr>
          <p:nvPr/>
        </p:nvSpPr>
        <p:spPr>
          <a:xfrm>
            <a:off x="3651738" y="3750711"/>
            <a:ext cx="488852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五</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主轴转动</a:t>
            </a:r>
          </a:p>
        </p:txBody>
      </p:sp>
      <p:sp>
        <p:nvSpPr>
          <p:cNvPr id="6" name="文本占位符 5">
            <a:extLst>
              <a:ext uri="{FF2B5EF4-FFF2-40B4-BE49-F238E27FC236}">
                <a16:creationId xmlns:a16="http://schemas.microsoft.com/office/drawing/2014/main" id="{A88DCCBB-E6F1-81B4-FC81-53CA925594DB}"/>
              </a:ext>
            </a:extLst>
          </p:cNvPr>
          <p:cNvSpPr txBox="1"/>
          <p:nvPr/>
        </p:nvSpPr>
        <p:spPr>
          <a:xfrm>
            <a:off x="521868" y="4349222"/>
            <a:ext cx="10458685" cy="191026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buClr>
                <a:srgbClr val="00B0F0"/>
              </a:buClr>
              <a:buSzPct val="95000"/>
              <a:buFont typeface="Wingdings" panose="05000000000000000000" pitchFamily="2" charset="2"/>
              <a:buChar char="n"/>
            </a:pPr>
            <a:r>
              <a:rPr lang="zh-CN" altLang="en-US" sz="2000" b="0" i="0" u="none" strike="noStrike" baseline="0" dirty="0">
                <a:solidFill>
                  <a:srgbClr val="211D1E"/>
                </a:solidFill>
                <a:latin typeface="方正书宋"/>
              </a:rPr>
              <a:t>方法一：按“</a:t>
            </a:r>
            <a:r>
              <a:rPr lang="en-US" altLang="zh-CN" sz="2000" b="0" i="0" u="none" strike="noStrike" baseline="0" dirty="0">
                <a:solidFill>
                  <a:srgbClr val="211D1E"/>
                </a:solidFill>
                <a:latin typeface="方正书宋"/>
              </a:rPr>
              <a:t>MDI”</a:t>
            </a:r>
            <a:r>
              <a:rPr lang="zh-CN" altLang="en-US" sz="2000" b="0" i="0" u="none" strike="noStrike" baseline="0" dirty="0">
                <a:solidFill>
                  <a:srgbClr val="211D1E"/>
                </a:solidFill>
                <a:latin typeface="方正书宋"/>
              </a:rPr>
              <a:t>键，输入“</a:t>
            </a:r>
            <a:r>
              <a:rPr lang="en-US" altLang="zh-CN" sz="2000" b="0" i="0" u="none" strike="noStrike" baseline="0" dirty="0">
                <a:solidFill>
                  <a:srgbClr val="211D1E"/>
                </a:solidFill>
                <a:latin typeface="方正书宋"/>
              </a:rPr>
              <a:t>M03S600”</a:t>
            </a:r>
            <a:r>
              <a:rPr lang="zh-CN" altLang="en-US" sz="2000" b="0" i="0" u="none" strike="noStrike" baseline="0" dirty="0">
                <a:solidFill>
                  <a:srgbClr val="211D1E"/>
                </a:solidFill>
                <a:latin typeface="方正书宋"/>
              </a:rPr>
              <a:t>，按“</a:t>
            </a:r>
            <a:r>
              <a:rPr lang="en-US" altLang="zh-CN" sz="2000" b="0" i="0" u="none" strike="noStrike" baseline="0" dirty="0">
                <a:solidFill>
                  <a:srgbClr val="211D1E"/>
                </a:solidFill>
                <a:latin typeface="方正书宋"/>
              </a:rPr>
              <a:t>ENTER”</a:t>
            </a:r>
            <a:r>
              <a:rPr lang="zh-CN" altLang="en-US" sz="2000" b="0" i="0" u="none" strike="noStrike" baseline="0" dirty="0">
                <a:solidFill>
                  <a:srgbClr val="211D1E"/>
                </a:solidFill>
                <a:latin typeface="方正书宋"/>
              </a:rPr>
              <a:t>键，再按“自动</a:t>
            </a:r>
            <a:r>
              <a:rPr lang="en-US" altLang="zh-CN" sz="2000" b="0" i="0" u="none" strike="noStrike" baseline="0" dirty="0">
                <a:solidFill>
                  <a:srgbClr val="211D1E"/>
                </a:solidFill>
                <a:latin typeface="方正书宋"/>
              </a:rPr>
              <a:t>/ </a:t>
            </a:r>
            <a:r>
              <a:rPr lang="zh-CN" altLang="en-US" sz="2000" b="0" i="0" u="none" strike="noStrike" baseline="0" dirty="0">
                <a:solidFill>
                  <a:srgbClr val="211D1E"/>
                </a:solidFill>
                <a:latin typeface="方正书宋"/>
              </a:rPr>
              <a:t>单段”键， 然后按“循环启动”键。</a:t>
            </a:r>
            <a:endParaRPr lang="en-US" altLang="zh-CN" sz="2000" b="0" i="0" u="none" strike="noStrike" baseline="0" dirty="0">
              <a:solidFill>
                <a:srgbClr val="211D1E"/>
              </a:solidFill>
              <a:latin typeface="方正书宋"/>
            </a:endParaRPr>
          </a:p>
          <a:p>
            <a:pPr algn="just">
              <a:lnSpc>
                <a:spcPct val="130000"/>
              </a:lnSpc>
              <a:buClr>
                <a:srgbClr val="00B0F0"/>
              </a:buClr>
              <a:buSzPct val="95000"/>
              <a:buFont typeface="Wingdings" panose="05000000000000000000" pitchFamily="2" charset="2"/>
              <a:buChar char="n"/>
            </a:pPr>
            <a:r>
              <a:rPr lang="zh-CN" altLang="en-US" sz="2000" b="0" i="0" u="none" strike="noStrike" baseline="0" dirty="0">
                <a:solidFill>
                  <a:srgbClr val="211D1E"/>
                </a:solidFill>
                <a:latin typeface="方正书宋"/>
              </a:rPr>
              <a:t>方法二：按“手动”键，然后点击“主轴正转”键。</a:t>
            </a:r>
            <a:endParaRPr lang="en-US" altLang="zh-CN" sz="2000" b="0" i="0" u="none" strike="noStrike" baseline="0" dirty="0">
              <a:solidFill>
                <a:srgbClr val="211D1E"/>
              </a:solidFill>
              <a:latin typeface="方正书宋"/>
            </a:endParaRPr>
          </a:p>
          <a:p>
            <a:pPr algn="just">
              <a:lnSpc>
                <a:spcPct val="130000"/>
              </a:lnSpc>
              <a:buClr>
                <a:srgbClr val="00B0F0"/>
              </a:buClr>
              <a:buSzPct val="95000"/>
              <a:buFont typeface="Wingdings" panose="05000000000000000000" pitchFamily="2" charset="2"/>
              <a:buChar char="n"/>
            </a:pPr>
            <a:r>
              <a:rPr lang="zh-CN" altLang="en-US" sz="2000" b="0" i="0" u="none" strike="noStrike" baseline="0" dirty="0">
                <a:solidFill>
                  <a:srgbClr val="211D1E"/>
                </a:solidFill>
                <a:latin typeface="方正书宋"/>
              </a:rPr>
              <a:t>方法三：按“增量”键，然后点击“主轴正转”键。</a:t>
            </a:r>
            <a:endParaRPr lang="en-US" altLang="zh-CN" sz="2400" dirty="0">
              <a:solidFill>
                <a:srgbClr val="211D1E"/>
              </a:solidFill>
              <a:latin typeface="方正书宋"/>
            </a:endParaRPr>
          </a:p>
        </p:txBody>
      </p:sp>
      <p:sp>
        <p:nvSpPr>
          <p:cNvPr id="14" name="标题 1">
            <a:extLst>
              <a:ext uri="{FF2B5EF4-FFF2-40B4-BE49-F238E27FC236}">
                <a16:creationId xmlns:a16="http://schemas.microsoft.com/office/drawing/2014/main" id="{CC572D0A-BC90-E6AA-D202-F16E883F0E26}"/>
              </a:ext>
            </a:extLst>
          </p:cNvPr>
          <p:cNvSpPr txBox="1"/>
          <p:nvPr/>
        </p:nvSpPr>
        <p:spPr>
          <a:xfrm>
            <a:off x="2253209" y="285629"/>
            <a:ext cx="7909102" cy="53357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2.5 </a:t>
            </a:r>
            <a:r>
              <a:rPr lang="zh-CN" altLang="en-US" sz="2800" dirty="0">
                <a:latin typeface="+mj-ea"/>
                <a:cs typeface="+mn-ea"/>
                <a:sym typeface="+mn-lt"/>
              </a:rPr>
              <a:t>华中</a:t>
            </a:r>
            <a:r>
              <a:rPr lang="en-US" altLang="zh-CN" sz="2800" dirty="0">
                <a:latin typeface="+mj-ea"/>
                <a:cs typeface="+mn-ea"/>
                <a:sym typeface="+mn-lt"/>
              </a:rPr>
              <a:t>HNC-210A </a:t>
            </a:r>
            <a:r>
              <a:rPr lang="zh-CN" altLang="en-US" sz="2800" dirty="0">
                <a:latin typeface="+mj-ea"/>
                <a:cs typeface="+mn-ea"/>
                <a:sym typeface="+mn-lt"/>
              </a:rPr>
              <a:t>系统数控车床基本操作</a:t>
            </a:r>
          </a:p>
        </p:txBody>
      </p:sp>
    </p:spTree>
    <p:extLst>
      <p:ext uri="{BB962C8B-B14F-4D97-AF65-F5344CB8AC3E}">
        <p14:creationId xmlns:p14="http://schemas.microsoft.com/office/powerpoint/2010/main" val="410371065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标题 3">
            <a:extLst>
              <a:ext uri="{FF2B5EF4-FFF2-40B4-BE49-F238E27FC236}">
                <a16:creationId xmlns:a16="http://schemas.microsoft.com/office/drawing/2014/main" id="{98060F72-0B7D-C0F7-4615-62062BF3023A}"/>
              </a:ext>
            </a:extLst>
          </p:cNvPr>
          <p:cNvSpPr txBox="1">
            <a:spLocks/>
          </p:cNvSpPr>
          <p:nvPr/>
        </p:nvSpPr>
        <p:spPr>
          <a:xfrm>
            <a:off x="4323920" y="1168673"/>
            <a:ext cx="3544160"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六</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对刀</a:t>
            </a:r>
          </a:p>
        </p:txBody>
      </p:sp>
      <p:sp>
        <p:nvSpPr>
          <p:cNvPr id="13" name="文本占位符 5">
            <a:extLst>
              <a:ext uri="{FF2B5EF4-FFF2-40B4-BE49-F238E27FC236}">
                <a16:creationId xmlns:a16="http://schemas.microsoft.com/office/drawing/2014/main" id="{D184B23D-4720-1C95-B71E-84EA1E01DDD5}"/>
              </a:ext>
            </a:extLst>
          </p:cNvPr>
          <p:cNvSpPr txBox="1"/>
          <p:nvPr/>
        </p:nvSpPr>
        <p:spPr>
          <a:xfrm>
            <a:off x="604130" y="1692920"/>
            <a:ext cx="7184956" cy="149765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rgbClr val="00B0F0"/>
              </a:buClr>
              <a:buSzPct val="95000"/>
              <a:buFont typeface="Wingdings" panose="05000000000000000000" pitchFamily="2" charset="2"/>
              <a:buChar char="p"/>
            </a:pPr>
            <a:r>
              <a:rPr lang="zh-CN" altLang="en-US" b="1" dirty="0">
                <a:solidFill>
                  <a:srgbClr val="00B0F0"/>
                </a:solidFill>
                <a:latin typeface="+mn-ea"/>
              </a:rPr>
              <a:t>按照对刀的精度：</a:t>
            </a:r>
            <a:r>
              <a:rPr lang="zh-CN" altLang="en-US" b="1" dirty="0">
                <a:latin typeface="+mn-ea"/>
              </a:rPr>
              <a:t>粗略对刀和精确对刀</a:t>
            </a:r>
            <a:endParaRPr lang="en-US" altLang="zh-CN" b="1" dirty="0">
              <a:latin typeface="+mn-ea"/>
            </a:endParaRPr>
          </a:p>
          <a:p>
            <a:pPr algn="just">
              <a:lnSpc>
                <a:spcPct val="130000"/>
              </a:lnSpc>
              <a:spcBef>
                <a:spcPts val="0"/>
              </a:spcBef>
              <a:buClr>
                <a:srgbClr val="00B0F0"/>
              </a:buClr>
              <a:buSzPct val="95000"/>
              <a:buFont typeface="Wingdings" panose="05000000000000000000" pitchFamily="2" charset="2"/>
              <a:buChar char="p"/>
            </a:pPr>
            <a:r>
              <a:rPr lang="zh-CN" altLang="en-US" b="1" dirty="0">
                <a:solidFill>
                  <a:srgbClr val="00B0F0"/>
                </a:solidFill>
                <a:latin typeface="+mn-ea"/>
              </a:rPr>
              <a:t>按照是否采用对刀仪：</a:t>
            </a:r>
            <a:r>
              <a:rPr lang="zh-CN" altLang="en-US" b="1" dirty="0">
                <a:latin typeface="+mn-ea"/>
              </a:rPr>
              <a:t>手动对刀和自动对刀</a:t>
            </a:r>
            <a:endParaRPr lang="en-US" altLang="zh-CN" b="1" dirty="0">
              <a:latin typeface="+mn-ea"/>
            </a:endParaRPr>
          </a:p>
          <a:p>
            <a:pPr algn="just">
              <a:lnSpc>
                <a:spcPct val="130000"/>
              </a:lnSpc>
              <a:spcBef>
                <a:spcPts val="0"/>
              </a:spcBef>
              <a:buClr>
                <a:srgbClr val="00B0F0"/>
              </a:buClr>
              <a:buSzPct val="95000"/>
              <a:buFont typeface="Wingdings" panose="05000000000000000000" pitchFamily="2" charset="2"/>
              <a:buChar char="p"/>
            </a:pPr>
            <a:r>
              <a:rPr lang="zh-CN" altLang="en-US" b="1" dirty="0">
                <a:solidFill>
                  <a:srgbClr val="00B0F0"/>
                </a:solidFill>
                <a:latin typeface="+mn-ea"/>
              </a:rPr>
              <a:t>按照是否采用基准刀：</a:t>
            </a:r>
            <a:r>
              <a:rPr lang="zh-CN" altLang="en-US" b="1" dirty="0">
                <a:latin typeface="+mn-ea"/>
              </a:rPr>
              <a:t>绝对对刀和相对对刀</a:t>
            </a:r>
            <a:endParaRPr lang="en-US" altLang="zh-CN" b="1" dirty="0">
              <a:latin typeface="+mn-ea"/>
            </a:endParaRPr>
          </a:p>
          <a:p>
            <a:pPr algn="just">
              <a:lnSpc>
                <a:spcPct val="130000"/>
              </a:lnSpc>
              <a:spcBef>
                <a:spcPts val="0"/>
              </a:spcBef>
              <a:buClr>
                <a:srgbClr val="00B0F0"/>
              </a:buClr>
              <a:buSzPct val="95000"/>
              <a:buFont typeface="Wingdings" panose="05000000000000000000" pitchFamily="2" charset="2"/>
              <a:buChar char="p"/>
            </a:pPr>
            <a:r>
              <a:rPr lang="zh-CN" altLang="en-US" b="1" dirty="0">
                <a:solidFill>
                  <a:srgbClr val="00B0F0"/>
                </a:solidFill>
                <a:latin typeface="+mn-ea"/>
              </a:rPr>
              <a:t>注：</a:t>
            </a:r>
            <a:r>
              <a:rPr lang="zh-CN" altLang="en-US" b="1" dirty="0">
                <a:solidFill>
                  <a:srgbClr val="FF0000"/>
                </a:solidFill>
                <a:latin typeface="+mn-ea"/>
              </a:rPr>
              <a:t>试切对刀</a:t>
            </a:r>
            <a:r>
              <a:rPr lang="zh-CN" altLang="en-US" b="1" dirty="0">
                <a:solidFill>
                  <a:srgbClr val="00B0F0"/>
                </a:solidFill>
                <a:latin typeface="+mn-ea"/>
              </a:rPr>
              <a:t>是最根本的对刀方法</a:t>
            </a:r>
            <a:endParaRPr lang="en-US" altLang="zh-CN" b="1" dirty="0">
              <a:solidFill>
                <a:srgbClr val="00B0F0"/>
              </a:solidFill>
              <a:latin typeface="+mn-ea"/>
            </a:endParaRPr>
          </a:p>
        </p:txBody>
      </p:sp>
      <p:sp>
        <p:nvSpPr>
          <p:cNvPr id="14" name="文本框 13">
            <a:extLst>
              <a:ext uri="{FF2B5EF4-FFF2-40B4-BE49-F238E27FC236}">
                <a16:creationId xmlns:a16="http://schemas.microsoft.com/office/drawing/2014/main" id="{CFA2ED81-C4AE-7BB5-2C80-F95C37C316C6}"/>
              </a:ext>
            </a:extLst>
          </p:cNvPr>
          <p:cNvSpPr txBox="1"/>
          <p:nvPr/>
        </p:nvSpPr>
        <p:spPr>
          <a:xfrm>
            <a:off x="604129" y="3511295"/>
            <a:ext cx="7747212" cy="2938048"/>
          </a:xfrm>
          <a:prstGeom prst="rect">
            <a:avLst/>
          </a:prstGeom>
          <a:noFill/>
        </p:spPr>
        <p:txBody>
          <a:bodyPr wrap="square">
            <a:spAutoFit/>
          </a:bodyPr>
          <a:lstStyle/>
          <a:p>
            <a:pPr marL="0" indent="0" algn="just">
              <a:lnSpc>
                <a:spcPct val="130000"/>
              </a:lnSpc>
              <a:spcBef>
                <a:spcPts val="0"/>
              </a:spcBef>
              <a:buNone/>
            </a:pPr>
            <a:r>
              <a:rPr lang="zh-CN" altLang="en-US" sz="1800" b="0" i="0" u="none" strike="noStrike" baseline="0" dirty="0">
                <a:solidFill>
                  <a:srgbClr val="211D1E"/>
                </a:solidFill>
                <a:latin typeface="+mn-ea"/>
              </a:rPr>
              <a:t>① </a:t>
            </a:r>
            <a:r>
              <a:rPr lang="en-US" altLang="zh-CN" sz="1800" b="0" i="1" u="none" strike="noStrike" baseline="0" dirty="0">
                <a:solidFill>
                  <a:srgbClr val="211D1E"/>
                </a:solidFill>
                <a:latin typeface="+mn-ea"/>
              </a:rPr>
              <a:t>Z </a:t>
            </a:r>
            <a:r>
              <a:rPr lang="zh-CN" altLang="en-US" sz="1800" b="0" i="0" u="none" strike="noStrike" baseline="0" dirty="0">
                <a:solidFill>
                  <a:srgbClr val="211D1E"/>
                </a:solidFill>
                <a:latin typeface="+mn-ea"/>
              </a:rPr>
              <a:t>方向对刀</a:t>
            </a:r>
            <a:endParaRPr lang="en-US" altLang="zh-CN" sz="1800" b="0" i="0" u="none" strike="noStrike" baseline="0" dirty="0">
              <a:solidFill>
                <a:srgbClr val="211D1E"/>
              </a:solidFill>
              <a:latin typeface="+mn-ea"/>
            </a:endParaRPr>
          </a:p>
          <a:p>
            <a:pPr marL="342900" indent="-342900" algn="just">
              <a:lnSpc>
                <a:spcPct val="130000"/>
              </a:lnSpc>
              <a:spcBef>
                <a:spcPts val="0"/>
              </a:spcBef>
              <a:buFont typeface="+mj-lt"/>
              <a:buAutoNum type="alphaLcPeriod"/>
            </a:pPr>
            <a:r>
              <a:rPr lang="zh-CN" altLang="en-US" sz="1800" b="0" i="0" u="none" strike="noStrike" baseline="0" dirty="0">
                <a:solidFill>
                  <a:srgbClr val="211D1E"/>
                </a:solidFill>
                <a:latin typeface="+mn-ea"/>
              </a:rPr>
              <a:t>主轴正转，用一把外圆刀（</a:t>
            </a:r>
            <a:r>
              <a:rPr lang="en-US" altLang="zh-CN" sz="1800" b="0" i="0" u="none" strike="noStrike" baseline="0" dirty="0">
                <a:solidFill>
                  <a:srgbClr val="211D1E"/>
                </a:solidFill>
                <a:latin typeface="+mn-ea"/>
              </a:rPr>
              <a:t>T01</a:t>
            </a:r>
            <a:r>
              <a:rPr lang="zh-CN" altLang="en-US" sz="1800" b="0" i="0" u="none" strike="noStrike" baseline="0" dirty="0">
                <a:solidFill>
                  <a:srgbClr val="211D1E"/>
                </a:solidFill>
                <a:latin typeface="+mn-ea"/>
              </a:rPr>
              <a:t>）采用手轮试切的方式切削表面</a:t>
            </a:r>
            <a:r>
              <a:rPr lang="en-US" altLang="zh-CN" sz="1800" b="0" i="0" u="none" strike="noStrike" baseline="0" dirty="0">
                <a:solidFill>
                  <a:srgbClr val="211D1E"/>
                </a:solidFill>
                <a:latin typeface="+mn-ea"/>
              </a:rPr>
              <a:t>A</a:t>
            </a:r>
            <a:r>
              <a:rPr lang="zh-CN" altLang="en-US" sz="1800" b="0" i="0" u="none" strike="noStrike" baseline="0" dirty="0">
                <a:solidFill>
                  <a:srgbClr val="211D1E"/>
                </a:solidFill>
                <a:latin typeface="+mn-ea"/>
              </a:rPr>
              <a:t>，一般切至端面的中心；</a:t>
            </a:r>
            <a:endParaRPr lang="en-US" altLang="zh-CN" sz="1800" b="0" i="0" u="none" strike="noStrike" baseline="0" dirty="0">
              <a:solidFill>
                <a:srgbClr val="211D1E"/>
              </a:solidFill>
              <a:latin typeface="+mn-ea"/>
            </a:endParaRPr>
          </a:p>
          <a:p>
            <a:pPr marL="342900" indent="-342900" algn="just">
              <a:lnSpc>
                <a:spcPct val="130000"/>
              </a:lnSpc>
              <a:spcBef>
                <a:spcPts val="0"/>
              </a:spcBef>
              <a:buFont typeface="+mj-lt"/>
              <a:buAutoNum type="alphaLcPeriod"/>
            </a:pPr>
            <a:r>
              <a:rPr lang="zh-CN" altLang="en-US" sz="1800" b="0" i="0" u="none" strike="noStrike" baseline="0" dirty="0">
                <a:solidFill>
                  <a:srgbClr val="211D1E"/>
                </a:solidFill>
                <a:latin typeface="+mn-ea"/>
              </a:rPr>
              <a:t>在</a:t>
            </a:r>
            <a:r>
              <a:rPr lang="en-US" altLang="zh-CN" sz="1800" b="0" i="1" u="none" strike="noStrike" baseline="0" dirty="0">
                <a:solidFill>
                  <a:srgbClr val="211D1E"/>
                </a:solidFill>
                <a:latin typeface="+mn-ea"/>
              </a:rPr>
              <a:t>X </a:t>
            </a:r>
            <a:r>
              <a:rPr lang="zh-CN" altLang="en-US" sz="1800" b="0" i="0" u="none" strike="noStrike" baseline="0" dirty="0">
                <a:solidFill>
                  <a:srgbClr val="211D1E"/>
                </a:solidFill>
                <a:latin typeface="+mn-ea"/>
              </a:rPr>
              <a:t>轴方向退回刀具，</a:t>
            </a:r>
            <a:r>
              <a:rPr lang="en-US" altLang="zh-CN" sz="1800" b="0" i="1" u="none" strike="noStrike" baseline="0" dirty="0">
                <a:solidFill>
                  <a:srgbClr val="211D1E"/>
                </a:solidFill>
                <a:latin typeface="+mn-ea"/>
              </a:rPr>
              <a:t>Z </a:t>
            </a:r>
            <a:r>
              <a:rPr lang="zh-CN" altLang="en-US" sz="1800" b="0" i="0" u="none" strike="noStrike" baseline="0" dirty="0">
                <a:solidFill>
                  <a:srgbClr val="211D1E"/>
                </a:solidFill>
                <a:latin typeface="+mn-ea"/>
              </a:rPr>
              <a:t>轴方向不动并停止主轴。一定要先退出刀具，使刀具</a:t>
            </a:r>
            <a:r>
              <a:rPr lang="en-US" altLang="zh-CN" sz="1800" b="0" i="1" u="none" strike="noStrike" baseline="0" dirty="0">
                <a:solidFill>
                  <a:srgbClr val="211D1E"/>
                </a:solidFill>
                <a:latin typeface="+mn-ea"/>
              </a:rPr>
              <a:t>X </a:t>
            </a:r>
            <a:r>
              <a:rPr lang="zh-CN" altLang="en-US" sz="1800" b="0" i="0" u="none" strike="noStrike" baseline="0" dirty="0">
                <a:solidFill>
                  <a:srgbClr val="211D1E"/>
                </a:solidFill>
                <a:latin typeface="+mn-ea"/>
              </a:rPr>
              <a:t>轴方向离开工件后才能停止主轴，否则易损伤刀具和工件；</a:t>
            </a:r>
            <a:endParaRPr lang="en-US" altLang="zh-CN" sz="1800" b="0" i="0" u="none" strike="noStrike" baseline="0" dirty="0">
              <a:solidFill>
                <a:srgbClr val="211D1E"/>
              </a:solidFill>
              <a:latin typeface="+mn-ea"/>
            </a:endParaRPr>
          </a:p>
          <a:p>
            <a:pPr marL="342900" indent="-342900" algn="just">
              <a:lnSpc>
                <a:spcPct val="130000"/>
              </a:lnSpc>
              <a:spcBef>
                <a:spcPts val="0"/>
              </a:spcBef>
              <a:buFont typeface="+mj-lt"/>
              <a:buAutoNum type="alphaLcPeriod"/>
            </a:pPr>
            <a:r>
              <a:rPr lang="zh-CN" altLang="en-US" sz="1800" b="0" i="0" u="none" strike="noStrike" baseline="0" dirty="0">
                <a:solidFill>
                  <a:srgbClr val="211D1E"/>
                </a:solidFill>
                <a:latin typeface="方正书宋"/>
              </a:rPr>
              <a:t>按功能键“刀补”键，再按“刀补表”键，使用光标找到对应的刀编号（如果是</a:t>
            </a:r>
            <a:r>
              <a:rPr lang="en-US" altLang="zh-CN" sz="1800" b="0" i="0" u="none" strike="noStrike" baseline="0" dirty="0">
                <a:solidFill>
                  <a:srgbClr val="211D1E"/>
                </a:solidFill>
                <a:latin typeface="方正书宋"/>
              </a:rPr>
              <a:t>T01 </a:t>
            </a:r>
            <a:r>
              <a:rPr lang="zh-CN" altLang="en-US" sz="1800" b="0" i="0" u="none" strike="noStrike" baseline="0" dirty="0">
                <a:solidFill>
                  <a:srgbClr val="211D1E"/>
                </a:solidFill>
                <a:latin typeface="方正书宋"/>
              </a:rPr>
              <a:t>号刀，刀编号就是</a:t>
            </a:r>
            <a:r>
              <a:rPr lang="en-US" altLang="zh-CN" sz="1800" b="0" i="0" u="none" strike="noStrike" baseline="0" dirty="0">
                <a:solidFill>
                  <a:srgbClr val="211D1E"/>
                </a:solidFill>
                <a:latin typeface="方正书宋"/>
              </a:rPr>
              <a:t>#0001</a:t>
            </a:r>
            <a:r>
              <a:rPr lang="zh-CN" altLang="en-US" sz="1800" b="0" i="0" u="none" strike="noStrike" baseline="0" dirty="0">
                <a:solidFill>
                  <a:srgbClr val="211D1E"/>
                </a:solidFill>
                <a:latin typeface="方正书宋"/>
              </a:rPr>
              <a:t>），然后移到试切长度选项， 按“</a:t>
            </a:r>
            <a:r>
              <a:rPr lang="en-US" altLang="zh-CN" sz="1800" b="0" i="0" u="none" strike="noStrike" baseline="0" dirty="0">
                <a:solidFill>
                  <a:srgbClr val="211D1E"/>
                </a:solidFill>
                <a:latin typeface="方正书宋"/>
              </a:rPr>
              <a:t>ENTER”</a:t>
            </a:r>
            <a:r>
              <a:rPr lang="zh-CN" altLang="en-US" sz="1800" b="0" i="0" u="none" strike="noStrike" baseline="0" dirty="0">
                <a:solidFill>
                  <a:srgbClr val="211D1E"/>
                </a:solidFill>
                <a:latin typeface="方正书宋"/>
              </a:rPr>
              <a:t>键，输入“</a:t>
            </a:r>
            <a:r>
              <a:rPr lang="en-US" altLang="zh-CN" sz="1800" b="0" i="0" u="none" strike="noStrike" baseline="0" dirty="0">
                <a:solidFill>
                  <a:srgbClr val="211D1E"/>
                </a:solidFill>
                <a:latin typeface="方正书宋"/>
              </a:rPr>
              <a:t>0”</a:t>
            </a:r>
            <a:r>
              <a:rPr lang="zh-CN" altLang="en-US" sz="1800" b="0" i="0" u="none" strike="noStrike" baseline="0" dirty="0">
                <a:solidFill>
                  <a:srgbClr val="211D1E"/>
                </a:solidFill>
                <a:latin typeface="方正书宋"/>
              </a:rPr>
              <a:t>，再按“</a:t>
            </a:r>
            <a:r>
              <a:rPr lang="en-US" altLang="zh-CN" sz="1800" b="0" i="0" u="none" strike="noStrike" baseline="0" dirty="0">
                <a:solidFill>
                  <a:srgbClr val="211D1E"/>
                </a:solidFill>
                <a:latin typeface="方正书宋"/>
              </a:rPr>
              <a:t>ENTER”</a:t>
            </a:r>
            <a:r>
              <a:rPr lang="zh-CN" altLang="en-US" sz="1800" b="0" i="0" u="none" strike="noStrike" baseline="0" dirty="0">
                <a:solidFill>
                  <a:srgbClr val="211D1E"/>
                </a:solidFill>
                <a:latin typeface="方正书宋"/>
              </a:rPr>
              <a:t>键进行确认</a:t>
            </a:r>
            <a:endParaRPr lang="en-US" altLang="zh-CN" sz="1800" b="0" i="0" u="none" strike="noStrike" baseline="0" dirty="0">
              <a:solidFill>
                <a:srgbClr val="211D1E"/>
              </a:solidFill>
              <a:latin typeface="+mn-ea"/>
            </a:endParaRPr>
          </a:p>
        </p:txBody>
      </p:sp>
      <p:pic>
        <p:nvPicPr>
          <p:cNvPr id="2" name="图片 1">
            <a:extLst>
              <a:ext uri="{FF2B5EF4-FFF2-40B4-BE49-F238E27FC236}">
                <a16:creationId xmlns:a16="http://schemas.microsoft.com/office/drawing/2014/main" id="{5AA74AAB-FF91-41F8-E3F0-9442EE62B21B}"/>
              </a:ext>
            </a:extLst>
          </p:cNvPr>
          <p:cNvPicPr>
            <a:picLocks noChangeAspect="1"/>
          </p:cNvPicPr>
          <p:nvPr/>
        </p:nvPicPr>
        <p:blipFill>
          <a:blip r:embed="rId3"/>
          <a:stretch>
            <a:fillRect/>
          </a:stretch>
        </p:blipFill>
        <p:spPr>
          <a:xfrm>
            <a:off x="8615110" y="1564343"/>
            <a:ext cx="3293598" cy="2054952"/>
          </a:xfrm>
          <a:prstGeom prst="rect">
            <a:avLst/>
          </a:prstGeom>
        </p:spPr>
      </p:pic>
      <p:sp>
        <p:nvSpPr>
          <p:cNvPr id="6" name="文本框 5">
            <a:extLst>
              <a:ext uri="{FF2B5EF4-FFF2-40B4-BE49-F238E27FC236}">
                <a16:creationId xmlns:a16="http://schemas.microsoft.com/office/drawing/2014/main" id="{3BFD6869-30CA-7AD0-8449-8E6CDB05E255}"/>
              </a:ext>
            </a:extLst>
          </p:cNvPr>
          <p:cNvSpPr txBox="1"/>
          <p:nvPr/>
        </p:nvSpPr>
        <p:spPr>
          <a:xfrm>
            <a:off x="10755330" y="2222488"/>
            <a:ext cx="362682" cy="369332"/>
          </a:xfrm>
          <a:prstGeom prst="rect">
            <a:avLst/>
          </a:prstGeom>
          <a:noFill/>
        </p:spPr>
        <p:txBody>
          <a:bodyPr wrap="square">
            <a:spAutoFit/>
          </a:bodyPr>
          <a:lstStyle/>
          <a:p>
            <a:r>
              <a:rPr lang="en-US" altLang="zh-CN" sz="1800" b="0" i="1" u="none" strike="noStrike" baseline="0" dirty="0">
                <a:solidFill>
                  <a:srgbClr val="211D1E"/>
                </a:solidFill>
                <a:latin typeface="+mn-ea"/>
              </a:rPr>
              <a:t>Z </a:t>
            </a:r>
            <a:endParaRPr lang="zh-CN" altLang="en-US" dirty="0"/>
          </a:p>
        </p:txBody>
      </p:sp>
      <p:sp>
        <p:nvSpPr>
          <p:cNvPr id="7" name="文本框 6">
            <a:extLst>
              <a:ext uri="{FF2B5EF4-FFF2-40B4-BE49-F238E27FC236}">
                <a16:creationId xmlns:a16="http://schemas.microsoft.com/office/drawing/2014/main" id="{1F6A5A63-D39F-B9F8-1E6E-E58EE6C59E4C}"/>
              </a:ext>
            </a:extLst>
          </p:cNvPr>
          <p:cNvSpPr txBox="1"/>
          <p:nvPr/>
        </p:nvSpPr>
        <p:spPr>
          <a:xfrm>
            <a:off x="10248022" y="2969519"/>
            <a:ext cx="362682" cy="369332"/>
          </a:xfrm>
          <a:prstGeom prst="rect">
            <a:avLst/>
          </a:prstGeom>
          <a:noFill/>
        </p:spPr>
        <p:txBody>
          <a:bodyPr wrap="square">
            <a:spAutoFit/>
          </a:bodyPr>
          <a:lstStyle/>
          <a:p>
            <a:r>
              <a:rPr lang="en-US" altLang="zh-CN" sz="1800" b="0" i="1" u="none" strike="noStrike" baseline="0" dirty="0">
                <a:solidFill>
                  <a:srgbClr val="211D1E"/>
                </a:solidFill>
                <a:latin typeface="+mn-ea"/>
              </a:rPr>
              <a:t>X </a:t>
            </a:r>
            <a:endParaRPr lang="zh-CN" altLang="en-US" dirty="0"/>
          </a:p>
        </p:txBody>
      </p:sp>
      <p:sp>
        <p:nvSpPr>
          <p:cNvPr id="9" name="文本框 8">
            <a:extLst>
              <a:ext uri="{FF2B5EF4-FFF2-40B4-BE49-F238E27FC236}">
                <a16:creationId xmlns:a16="http://schemas.microsoft.com/office/drawing/2014/main" id="{91B7609D-BAAC-B8C3-2FAE-9A26B635AF82}"/>
              </a:ext>
            </a:extLst>
          </p:cNvPr>
          <p:cNvSpPr txBox="1"/>
          <p:nvPr/>
        </p:nvSpPr>
        <p:spPr>
          <a:xfrm>
            <a:off x="10688335" y="1933854"/>
            <a:ext cx="634437" cy="369332"/>
          </a:xfrm>
          <a:prstGeom prst="rect">
            <a:avLst/>
          </a:prstGeom>
          <a:noFill/>
        </p:spPr>
        <p:txBody>
          <a:bodyPr wrap="square">
            <a:spAutoFit/>
          </a:bodyPr>
          <a:lstStyle/>
          <a:p>
            <a:r>
              <a:rPr lang="zh-CN" altLang="en-US" dirty="0">
                <a:solidFill>
                  <a:srgbClr val="211D1E"/>
                </a:solidFill>
                <a:latin typeface="+mn-ea"/>
              </a:rPr>
              <a:t>面</a:t>
            </a:r>
            <a:r>
              <a:rPr lang="en-US" altLang="zh-CN" i="1" dirty="0">
                <a:solidFill>
                  <a:srgbClr val="211D1E"/>
                </a:solidFill>
                <a:latin typeface="+mn-ea"/>
              </a:rPr>
              <a:t>A</a:t>
            </a:r>
            <a:r>
              <a:rPr lang="en-US" altLang="zh-CN" sz="1800" b="0" i="1" u="none" strike="noStrike" baseline="0" dirty="0">
                <a:solidFill>
                  <a:srgbClr val="211D1E"/>
                </a:solidFill>
                <a:latin typeface="+mn-ea"/>
              </a:rPr>
              <a:t> </a:t>
            </a:r>
            <a:endParaRPr lang="zh-CN" altLang="en-US" dirty="0"/>
          </a:p>
        </p:txBody>
      </p:sp>
      <p:pic>
        <p:nvPicPr>
          <p:cNvPr id="11" name="图片 10">
            <a:extLst>
              <a:ext uri="{FF2B5EF4-FFF2-40B4-BE49-F238E27FC236}">
                <a16:creationId xmlns:a16="http://schemas.microsoft.com/office/drawing/2014/main" id="{C9ECE27D-0AFF-EFEE-0D06-A64102C3073E}"/>
              </a:ext>
            </a:extLst>
          </p:cNvPr>
          <p:cNvPicPr>
            <a:picLocks noChangeAspect="1"/>
          </p:cNvPicPr>
          <p:nvPr/>
        </p:nvPicPr>
        <p:blipFill>
          <a:blip r:embed="rId4"/>
          <a:stretch>
            <a:fillRect/>
          </a:stretch>
        </p:blipFill>
        <p:spPr>
          <a:xfrm>
            <a:off x="8615110" y="3988806"/>
            <a:ext cx="3293598" cy="2300544"/>
          </a:xfrm>
          <a:prstGeom prst="rect">
            <a:avLst/>
          </a:prstGeom>
        </p:spPr>
      </p:pic>
      <p:sp>
        <p:nvSpPr>
          <p:cNvPr id="12" name="标题 1">
            <a:extLst>
              <a:ext uri="{FF2B5EF4-FFF2-40B4-BE49-F238E27FC236}">
                <a16:creationId xmlns:a16="http://schemas.microsoft.com/office/drawing/2014/main" id="{0C14D25F-D47A-8185-FFD1-CA58528A7CFA}"/>
              </a:ext>
            </a:extLst>
          </p:cNvPr>
          <p:cNvSpPr txBox="1"/>
          <p:nvPr/>
        </p:nvSpPr>
        <p:spPr>
          <a:xfrm>
            <a:off x="2253209" y="285629"/>
            <a:ext cx="7909102" cy="53357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2.5 </a:t>
            </a:r>
            <a:r>
              <a:rPr lang="zh-CN" altLang="en-US" sz="2800" dirty="0">
                <a:latin typeface="+mj-ea"/>
                <a:cs typeface="+mn-ea"/>
                <a:sym typeface="+mn-lt"/>
              </a:rPr>
              <a:t>华中</a:t>
            </a:r>
            <a:r>
              <a:rPr lang="en-US" altLang="zh-CN" sz="2800" dirty="0">
                <a:latin typeface="+mj-ea"/>
                <a:cs typeface="+mn-ea"/>
                <a:sym typeface="+mn-lt"/>
              </a:rPr>
              <a:t>HNC-210A </a:t>
            </a:r>
            <a:r>
              <a:rPr lang="zh-CN" altLang="en-US" sz="2800" dirty="0">
                <a:latin typeface="+mj-ea"/>
                <a:cs typeface="+mn-ea"/>
                <a:sym typeface="+mn-lt"/>
              </a:rPr>
              <a:t>系统数控车床基本操作</a:t>
            </a:r>
          </a:p>
        </p:txBody>
      </p:sp>
    </p:spTree>
    <p:extLst>
      <p:ext uri="{BB962C8B-B14F-4D97-AF65-F5344CB8AC3E}">
        <p14:creationId xmlns:p14="http://schemas.microsoft.com/office/powerpoint/2010/main" val="138990103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pic>
        <p:nvPicPr>
          <p:cNvPr id="11" name="图片 10">
            <a:extLst>
              <a:ext uri="{FF2B5EF4-FFF2-40B4-BE49-F238E27FC236}">
                <a16:creationId xmlns:a16="http://schemas.microsoft.com/office/drawing/2014/main" id="{C9ECE27D-0AFF-EFEE-0D06-A64102C3073E}"/>
              </a:ext>
            </a:extLst>
          </p:cNvPr>
          <p:cNvPicPr>
            <a:picLocks noChangeAspect="1"/>
          </p:cNvPicPr>
          <p:nvPr/>
        </p:nvPicPr>
        <p:blipFill>
          <a:blip r:embed="rId3"/>
          <a:stretch>
            <a:fillRect/>
          </a:stretch>
        </p:blipFill>
        <p:spPr>
          <a:xfrm>
            <a:off x="8680287" y="4067096"/>
            <a:ext cx="3293598" cy="2300544"/>
          </a:xfrm>
          <a:prstGeom prst="rect">
            <a:avLst/>
          </a:prstGeom>
        </p:spPr>
      </p:pic>
      <p:sp>
        <p:nvSpPr>
          <p:cNvPr id="5" name="文本框 4">
            <a:extLst>
              <a:ext uri="{FF2B5EF4-FFF2-40B4-BE49-F238E27FC236}">
                <a16:creationId xmlns:a16="http://schemas.microsoft.com/office/drawing/2014/main" id="{4EC31B7C-4043-2456-86AB-5C524F56B3F6}"/>
              </a:ext>
            </a:extLst>
          </p:cNvPr>
          <p:cNvSpPr txBox="1"/>
          <p:nvPr/>
        </p:nvSpPr>
        <p:spPr>
          <a:xfrm>
            <a:off x="613699" y="1718626"/>
            <a:ext cx="7184955" cy="3298147"/>
          </a:xfrm>
          <a:prstGeom prst="rect">
            <a:avLst/>
          </a:prstGeom>
          <a:noFill/>
        </p:spPr>
        <p:txBody>
          <a:bodyPr wrap="square">
            <a:spAutoFit/>
          </a:bodyPr>
          <a:lstStyle/>
          <a:p>
            <a:pPr marL="0" indent="0" algn="just">
              <a:lnSpc>
                <a:spcPct val="130000"/>
              </a:lnSpc>
              <a:spcBef>
                <a:spcPts val="0"/>
              </a:spcBef>
              <a:buNone/>
            </a:pPr>
            <a:r>
              <a:rPr lang="zh-CN" altLang="en-US" sz="1800" b="0" i="0" u="none" strike="noStrike" baseline="0" dirty="0">
                <a:solidFill>
                  <a:srgbClr val="211D1E"/>
                </a:solidFill>
                <a:latin typeface="+mn-ea"/>
              </a:rPr>
              <a:t>② </a:t>
            </a:r>
            <a:r>
              <a:rPr lang="en-US" altLang="zh-CN" sz="1800" b="0" i="1" u="none" strike="noStrike" baseline="0" dirty="0">
                <a:solidFill>
                  <a:srgbClr val="211D1E"/>
                </a:solidFill>
                <a:latin typeface="+mn-ea"/>
              </a:rPr>
              <a:t>X </a:t>
            </a:r>
            <a:r>
              <a:rPr lang="zh-CN" altLang="en-US" sz="1800" b="0" i="0" u="none" strike="noStrike" baseline="0" dirty="0">
                <a:solidFill>
                  <a:srgbClr val="211D1E"/>
                </a:solidFill>
                <a:latin typeface="+mn-ea"/>
              </a:rPr>
              <a:t>方向对刀</a:t>
            </a:r>
            <a:endParaRPr lang="en-US" altLang="zh-CN" sz="1800" b="0" i="0" u="none" strike="noStrike" baseline="0" dirty="0">
              <a:solidFill>
                <a:srgbClr val="211D1E"/>
              </a:solidFill>
              <a:latin typeface="+mn-ea"/>
            </a:endParaRPr>
          </a:p>
          <a:p>
            <a:pPr marL="342900" indent="-342900" algn="just">
              <a:lnSpc>
                <a:spcPct val="130000"/>
              </a:lnSpc>
              <a:spcBef>
                <a:spcPts val="0"/>
              </a:spcBef>
              <a:buFont typeface="+mj-lt"/>
              <a:buAutoNum type="alphaLcPeriod"/>
            </a:pPr>
            <a:r>
              <a:rPr lang="zh-CN" altLang="en-US" sz="1800" b="0" i="0" u="none" strike="noStrike" baseline="0" dirty="0">
                <a:solidFill>
                  <a:srgbClr val="211D1E"/>
                </a:solidFill>
                <a:latin typeface="方正书宋"/>
              </a:rPr>
              <a:t>主轴正转，用一把外圆刀（</a:t>
            </a:r>
            <a:r>
              <a:rPr lang="en-US" altLang="zh-CN" sz="1800" b="0" i="0" u="none" strike="noStrike" baseline="0" dirty="0">
                <a:solidFill>
                  <a:srgbClr val="211D1E"/>
                </a:solidFill>
                <a:latin typeface="方正书宋"/>
              </a:rPr>
              <a:t>T01</a:t>
            </a:r>
            <a:r>
              <a:rPr lang="zh-CN" altLang="en-US" sz="1800" b="0" i="0" u="none" strike="noStrike" baseline="0" dirty="0">
                <a:solidFill>
                  <a:srgbClr val="211D1E"/>
                </a:solidFill>
                <a:latin typeface="方正书宋"/>
              </a:rPr>
              <a:t>）采用手轮试切的方式切削表面</a:t>
            </a:r>
            <a:r>
              <a:rPr lang="en-US" altLang="zh-CN" sz="1800" b="0" i="1" u="none" strike="noStrike" baseline="0" dirty="0">
                <a:solidFill>
                  <a:srgbClr val="211D1E"/>
                </a:solidFill>
                <a:latin typeface="+mn-ea"/>
              </a:rPr>
              <a:t>B</a:t>
            </a:r>
            <a:r>
              <a:rPr lang="zh-CN" altLang="en-US" sz="1800" b="0" i="0" u="none" strike="noStrike" baseline="0" dirty="0">
                <a:solidFill>
                  <a:srgbClr val="211D1E"/>
                </a:solidFill>
                <a:latin typeface="方正书宋"/>
              </a:rPr>
              <a:t>，一般在</a:t>
            </a:r>
            <a:r>
              <a:rPr lang="en-US" altLang="zh-CN" sz="1800" b="0" i="1" u="none" strike="noStrike" baseline="0" dirty="0">
                <a:solidFill>
                  <a:srgbClr val="211D1E"/>
                </a:solidFill>
                <a:latin typeface="方正书宋"/>
              </a:rPr>
              <a:t>Z </a:t>
            </a:r>
            <a:r>
              <a:rPr lang="zh-CN" altLang="en-US" dirty="0">
                <a:solidFill>
                  <a:srgbClr val="211D1E"/>
                </a:solidFill>
                <a:latin typeface="方正书宋"/>
              </a:rPr>
              <a:t>轴方向切深</a:t>
            </a:r>
            <a:r>
              <a:rPr lang="en-US" altLang="zh-CN" dirty="0">
                <a:solidFill>
                  <a:srgbClr val="211D1E"/>
                </a:solidFill>
                <a:latin typeface="方正书宋"/>
              </a:rPr>
              <a:t>20mm</a:t>
            </a:r>
            <a:r>
              <a:rPr lang="zh-CN" altLang="en-US" dirty="0">
                <a:solidFill>
                  <a:srgbClr val="211D1E"/>
                </a:solidFill>
                <a:latin typeface="方正书宋"/>
              </a:rPr>
              <a:t>即可。</a:t>
            </a:r>
            <a:endParaRPr lang="en-US" altLang="zh-CN" dirty="0">
              <a:solidFill>
                <a:srgbClr val="211D1E"/>
              </a:solidFill>
              <a:latin typeface="方正书宋"/>
            </a:endParaRPr>
          </a:p>
          <a:p>
            <a:pPr marL="342900" indent="-342900" algn="just">
              <a:lnSpc>
                <a:spcPct val="130000"/>
              </a:lnSpc>
              <a:spcBef>
                <a:spcPts val="0"/>
              </a:spcBef>
              <a:buFont typeface="+mj-lt"/>
              <a:buAutoNum type="alphaLcPeriod"/>
            </a:pPr>
            <a:r>
              <a:rPr lang="en-US" altLang="zh-CN" sz="1800" b="0" i="1" u="none" strike="noStrike" baseline="0" dirty="0">
                <a:solidFill>
                  <a:srgbClr val="211D1E"/>
                </a:solidFill>
                <a:latin typeface="+mn-ea"/>
              </a:rPr>
              <a:t>Z </a:t>
            </a:r>
            <a:r>
              <a:rPr lang="zh-CN" altLang="en-US" sz="1800" b="0" i="0" u="none" strike="noStrike" baseline="0" dirty="0">
                <a:solidFill>
                  <a:srgbClr val="211D1E"/>
                </a:solidFill>
                <a:latin typeface="+mn-ea"/>
              </a:rPr>
              <a:t>轴退回，而</a:t>
            </a:r>
            <a:r>
              <a:rPr lang="en-US" altLang="zh-CN" sz="1800" b="0" i="1" u="none" strike="noStrike" baseline="0" dirty="0">
                <a:solidFill>
                  <a:srgbClr val="211D1E"/>
                </a:solidFill>
                <a:latin typeface="+mn-ea"/>
              </a:rPr>
              <a:t>X </a:t>
            </a:r>
            <a:r>
              <a:rPr lang="zh-CN" altLang="en-US" sz="1800" b="0" i="0" u="none" strike="noStrike" baseline="0" dirty="0">
                <a:solidFill>
                  <a:srgbClr val="211D1E"/>
                </a:solidFill>
                <a:latin typeface="+mn-ea"/>
              </a:rPr>
              <a:t>轴不动并停止主轴。一定要</a:t>
            </a:r>
            <a:r>
              <a:rPr lang="en-US" altLang="zh-CN" sz="1800" b="0" i="1" u="none" strike="noStrike" baseline="0" dirty="0">
                <a:solidFill>
                  <a:srgbClr val="211D1E"/>
                </a:solidFill>
                <a:latin typeface="+mn-ea"/>
              </a:rPr>
              <a:t>Z </a:t>
            </a:r>
            <a:r>
              <a:rPr lang="zh-CN" altLang="en-US" sz="1800" b="0" i="0" u="none" strike="noStrike" baseline="0" dirty="0">
                <a:solidFill>
                  <a:srgbClr val="211D1E"/>
                </a:solidFill>
                <a:latin typeface="+mn-ea"/>
              </a:rPr>
              <a:t>轴退回而</a:t>
            </a:r>
            <a:r>
              <a:rPr lang="en-US" altLang="zh-CN" sz="1800" b="0" i="1" u="none" strike="noStrike" baseline="0" dirty="0">
                <a:solidFill>
                  <a:srgbClr val="211D1E"/>
                </a:solidFill>
                <a:latin typeface="+mn-ea"/>
              </a:rPr>
              <a:t>X </a:t>
            </a:r>
            <a:r>
              <a:rPr lang="zh-CN" altLang="en-US" sz="1800" b="0" i="0" u="none" strike="noStrike" baseline="0" dirty="0">
                <a:solidFill>
                  <a:srgbClr val="211D1E"/>
                </a:solidFill>
                <a:latin typeface="+mn-ea"/>
              </a:rPr>
              <a:t>轴不动。在</a:t>
            </a:r>
            <a:r>
              <a:rPr lang="en-US" altLang="zh-CN" sz="1800" b="0" i="1" u="none" strike="noStrike" baseline="0" dirty="0">
                <a:solidFill>
                  <a:srgbClr val="211D1E"/>
                </a:solidFill>
                <a:latin typeface="+mn-ea"/>
              </a:rPr>
              <a:t>Z </a:t>
            </a:r>
            <a:r>
              <a:rPr lang="zh-CN" altLang="en-US" sz="1800" b="0" i="0" u="none" strike="noStrike" baseline="0" dirty="0">
                <a:solidFill>
                  <a:srgbClr val="211D1E"/>
                </a:solidFill>
                <a:latin typeface="+mn-ea"/>
              </a:rPr>
              <a:t>轴完全退离工件后才能停止主轴，为了测量方便和换刀，一般要退离工件端面</a:t>
            </a:r>
            <a:r>
              <a:rPr lang="en-US" altLang="zh-CN" sz="1800" b="0" i="0" u="none" strike="noStrike" baseline="0" dirty="0">
                <a:solidFill>
                  <a:srgbClr val="211D1E"/>
                </a:solidFill>
                <a:latin typeface="+mn-ea"/>
              </a:rPr>
              <a:t>100mm </a:t>
            </a:r>
            <a:r>
              <a:rPr lang="zh-CN" altLang="en-US" sz="1800" b="0" i="0" u="none" strike="noStrike" baseline="0" dirty="0">
                <a:solidFill>
                  <a:srgbClr val="211D1E"/>
                </a:solidFill>
                <a:latin typeface="+mn-ea"/>
              </a:rPr>
              <a:t>左右；</a:t>
            </a:r>
            <a:endParaRPr lang="en-US" altLang="zh-CN" sz="1800" b="0" i="0" u="none" strike="noStrike" baseline="0" dirty="0">
              <a:solidFill>
                <a:srgbClr val="211D1E"/>
              </a:solidFill>
              <a:latin typeface="+mn-ea"/>
            </a:endParaRPr>
          </a:p>
          <a:p>
            <a:pPr marL="342900" indent="-342900" algn="just">
              <a:lnSpc>
                <a:spcPct val="130000"/>
              </a:lnSpc>
              <a:spcBef>
                <a:spcPts val="0"/>
              </a:spcBef>
              <a:buFont typeface="+mj-lt"/>
              <a:buAutoNum type="alphaLcPeriod"/>
            </a:pPr>
            <a:r>
              <a:rPr lang="zh-CN" altLang="en-US" sz="1800" b="0" i="0" u="none" strike="noStrike" baseline="0" dirty="0">
                <a:solidFill>
                  <a:srgbClr val="211D1E"/>
                </a:solidFill>
                <a:latin typeface="+mn-ea"/>
              </a:rPr>
              <a:t>使用游标卡尺或千分尺测量表面</a:t>
            </a:r>
            <a:r>
              <a:rPr lang="en-US" altLang="zh-CN" sz="1800" b="0" i="1" u="none" strike="noStrike" baseline="0" dirty="0">
                <a:solidFill>
                  <a:srgbClr val="211D1E"/>
                </a:solidFill>
                <a:latin typeface="+mn-ea"/>
              </a:rPr>
              <a:t>B </a:t>
            </a:r>
            <a:r>
              <a:rPr lang="zh-CN" altLang="en-US" sz="1800" b="0" i="0" u="none" strike="noStrike" baseline="0" dirty="0">
                <a:solidFill>
                  <a:srgbClr val="211D1E"/>
                </a:solidFill>
                <a:latin typeface="+mn-ea"/>
              </a:rPr>
              <a:t>的直径</a:t>
            </a:r>
            <a:r>
              <a:rPr lang="en-US" altLang="zh-CN" sz="1800" b="0" i="1" u="none" strike="noStrike" baseline="0" dirty="0">
                <a:solidFill>
                  <a:srgbClr val="211D1E"/>
                </a:solidFill>
                <a:latin typeface="+mn-ea"/>
              </a:rPr>
              <a:t>α</a:t>
            </a:r>
            <a:r>
              <a:rPr lang="zh-CN" altLang="en-US" sz="1800" b="0" i="0" u="none" strike="noStrike" baseline="0" dirty="0">
                <a:solidFill>
                  <a:srgbClr val="211D1E"/>
                </a:solidFill>
                <a:latin typeface="+mn-ea"/>
              </a:rPr>
              <a:t>。键入实际测量值。</a:t>
            </a:r>
            <a:r>
              <a:rPr lang="zh-CN" altLang="en-US" sz="1800" b="0" i="0" u="none" strike="noStrike" baseline="0" dirty="0">
                <a:solidFill>
                  <a:srgbClr val="211D1E"/>
                </a:solidFill>
                <a:latin typeface="方正书宋"/>
              </a:rPr>
              <a:t>找到刀编号为</a:t>
            </a:r>
            <a:r>
              <a:rPr lang="en-US" altLang="zh-CN" sz="1800" b="0" i="0" u="none" strike="noStrike" baseline="0" dirty="0">
                <a:solidFill>
                  <a:srgbClr val="211D1E"/>
                </a:solidFill>
                <a:latin typeface="方正书宋"/>
              </a:rPr>
              <a:t>#0001</a:t>
            </a:r>
            <a:r>
              <a:rPr lang="zh-CN" altLang="en-US" sz="1800" b="0" i="0" u="none" strike="noStrike" baseline="0" dirty="0">
                <a:solidFill>
                  <a:srgbClr val="211D1E"/>
                </a:solidFill>
                <a:latin typeface="方正书宋"/>
              </a:rPr>
              <a:t>中的试切直径选项，按“</a:t>
            </a:r>
            <a:r>
              <a:rPr lang="en-US" altLang="zh-CN" sz="1800" b="0" i="0" u="none" strike="noStrike" baseline="0" dirty="0">
                <a:solidFill>
                  <a:srgbClr val="211D1E"/>
                </a:solidFill>
                <a:latin typeface="方正书宋"/>
              </a:rPr>
              <a:t>ENTER”</a:t>
            </a:r>
            <a:r>
              <a:rPr lang="zh-CN" altLang="en-US" sz="1800" b="0" i="0" u="none" strike="noStrike" baseline="0" dirty="0">
                <a:solidFill>
                  <a:srgbClr val="211D1E"/>
                </a:solidFill>
                <a:latin typeface="方正书宋"/>
              </a:rPr>
              <a:t>键，输入“</a:t>
            </a:r>
            <a:r>
              <a:rPr lang="en-US" altLang="zh-CN" sz="1800" b="0" i="0" u="none" strike="noStrike" baseline="0" dirty="0">
                <a:solidFill>
                  <a:srgbClr val="211D1E"/>
                </a:solidFill>
                <a:latin typeface="方正书宋"/>
              </a:rPr>
              <a:t>20”</a:t>
            </a:r>
            <a:r>
              <a:rPr lang="zh-CN" altLang="en-US" sz="1800" b="0" i="0" u="none" strike="noStrike" baseline="0" dirty="0">
                <a:solidFill>
                  <a:srgbClr val="211D1E"/>
                </a:solidFill>
                <a:latin typeface="方正书宋"/>
              </a:rPr>
              <a:t>，再按“</a:t>
            </a:r>
            <a:r>
              <a:rPr lang="en-US" altLang="zh-CN" sz="1800" b="0" i="0" u="none" strike="noStrike" baseline="0" dirty="0">
                <a:solidFill>
                  <a:srgbClr val="211D1E"/>
                </a:solidFill>
                <a:latin typeface="方正书宋"/>
              </a:rPr>
              <a:t>ENTER” </a:t>
            </a:r>
            <a:r>
              <a:rPr lang="zh-CN" altLang="en-US" sz="1800" b="0" i="0" u="none" strike="noStrike" baseline="0" dirty="0">
                <a:solidFill>
                  <a:srgbClr val="211D1E"/>
                </a:solidFill>
                <a:latin typeface="方正书宋"/>
              </a:rPr>
              <a:t>键进行确认。</a:t>
            </a:r>
            <a:endParaRPr lang="en-US" altLang="zh-CN" sz="1800" b="0" i="0" u="none" strike="noStrike" baseline="0" dirty="0">
              <a:solidFill>
                <a:srgbClr val="211D1E"/>
              </a:solidFill>
              <a:latin typeface="+mn-ea"/>
            </a:endParaRPr>
          </a:p>
        </p:txBody>
      </p:sp>
      <p:grpSp>
        <p:nvGrpSpPr>
          <p:cNvPr id="8" name="组合 7">
            <a:extLst>
              <a:ext uri="{FF2B5EF4-FFF2-40B4-BE49-F238E27FC236}">
                <a16:creationId xmlns:a16="http://schemas.microsoft.com/office/drawing/2014/main" id="{859754E0-314C-C2EE-2305-37398FEFFBB2}"/>
              </a:ext>
            </a:extLst>
          </p:cNvPr>
          <p:cNvGrpSpPr/>
          <p:nvPr/>
        </p:nvGrpSpPr>
        <p:grpSpPr>
          <a:xfrm>
            <a:off x="8615110" y="1589540"/>
            <a:ext cx="3293598" cy="2300544"/>
            <a:chOff x="8444745" y="2002055"/>
            <a:chExt cx="3034776" cy="2041780"/>
          </a:xfrm>
        </p:grpSpPr>
        <p:pic>
          <p:nvPicPr>
            <p:cNvPr id="10" name="图片 9">
              <a:extLst>
                <a:ext uri="{FF2B5EF4-FFF2-40B4-BE49-F238E27FC236}">
                  <a16:creationId xmlns:a16="http://schemas.microsoft.com/office/drawing/2014/main" id="{CEF93FC4-E88D-5FD2-D658-4CE66A8A49A2}"/>
                </a:ext>
              </a:extLst>
            </p:cNvPr>
            <p:cNvPicPr>
              <a:picLocks noChangeAspect="1"/>
            </p:cNvPicPr>
            <p:nvPr/>
          </p:nvPicPr>
          <p:blipFill>
            <a:blip r:embed="rId4"/>
            <a:stretch>
              <a:fillRect/>
            </a:stretch>
          </p:blipFill>
          <p:spPr>
            <a:xfrm>
              <a:off x="8444745" y="2002055"/>
              <a:ext cx="3034776" cy="2041780"/>
            </a:xfrm>
            <a:prstGeom prst="rect">
              <a:avLst/>
            </a:prstGeom>
          </p:spPr>
        </p:pic>
        <p:sp>
          <p:nvSpPr>
            <p:cNvPr id="12" name="文本框 11">
              <a:extLst>
                <a:ext uri="{FF2B5EF4-FFF2-40B4-BE49-F238E27FC236}">
                  <a16:creationId xmlns:a16="http://schemas.microsoft.com/office/drawing/2014/main" id="{183A4F8A-3B7B-B0C8-BC20-B077DB56CE3C}"/>
                </a:ext>
              </a:extLst>
            </p:cNvPr>
            <p:cNvSpPr txBox="1"/>
            <p:nvPr/>
          </p:nvSpPr>
          <p:spPr>
            <a:xfrm>
              <a:off x="10388172" y="3490636"/>
              <a:ext cx="362682" cy="369332"/>
            </a:xfrm>
            <a:prstGeom prst="rect">
              <a:avLst/>
            </a:prstGeom>
            <a:noFill/>
          </p:spPr>
          <p:txBody>
            <a:bodyPr wrap="square">
              <a:spAutoFit/>
            </a:bodyPr>
            <a:lstStyle/>
            <a:p>
              <a:r>
                <a:rPr lang="en-US" altLang="zh-CN" sz="1800" b="0" i="1" u="none" strike="noStrike" baseline="0" dirty="0">
                  <a:solidFill>
                    <a:srgbClr val="211D1E"/>
                  </a:solidFill>
                  <a:latin typeface="+mn-ea"/>
                </a:rPr>
                <a:t>X </a:t>
              </a:r>
              <a:endParaRPr lang="zh-CN" altLang="en-US" dirty="0"/>
            </a:p>
          </p:txBody>
        </p:sp>
        <p:sp>
          <p:nvSpPr>
            <p:cNvPr id="15" name="文本框 14">
              <a:extLst>
                <a:ext uri="{FF2B5EF4-FFF2-40B4-BE49-F238E27FC236}">
                  <a16:creationId xmlns:a16="http://schemas.microsoft.com/office/drawing/2014/main" id="{BEE6CF3B-5B41-2662-83E2-2BD621EB30AE}"/>
                </a:ext>
              </a:extLst>
            </p:cNvPr>
            <p:cNvSpPr txBox="1"/>
            <p:nvPr/>
          </p:nvSpPr>
          <p:spPr>
            <a:xfrm>
              <a:off x="9387751" y="3384532"/>
              <a:ext cx="634437" cy="369332"/>
            </a:xfrm>
            <a:prstGeom prst="rect">
              <a:avLst/>
            </a:prstGeom>
            <a:noFill/>
          </p:spPr>
          <p:txBody>
            <a:bodyPr wrap="square">
              <a:spAutoFit/>
            </a:bodyPr>
            <a:lstStyle/>
            <a:p>
              <a:r>
                <a:rPr lang="zh-CN" altLang="en-US" dirty="0">
                  <a:solidFill>
                    <a:srgbClr val="211D1E"/>
                  </a:solidFill>
                  <a:latin typeface="+mn-ea"/>
                </a:rPr>
                <a:t>面</a:t>
              </a:r>
              <a:r>
                <a:rPr lang="en-US" altLang="zh-CN" i="1" dirty="0">
                  <a:solidFill>
                    <a:srgbClr val="211D1E"/>
                  </a:solidFill>
                  <a:latin typeface="+mn-ea"/>
                </a:rPr>
                <a:t>B</a:t>
              </a:r>
              <a:r>
                <a:rPr lang="en-US" altLang="zh-CN" sz="1800" b="0" i="1" u="none" strike="noStrike" baseline="0" dirty="0">
                  <a:solidFill>
                    <a:srgbClr val="211D1E"/>
                  </a:solidFill>
                  <a:latin typeface="+mn-ea"/>
                </a:rPr>
                <a:t> </a:t>
              </a:r>
              <a:endParaRPr lang="zh-CN" altLang="en-US" dirty="0"/>
            </a:p>
          </p:txBody>
        </p:sp>
        <p:sp>
          <p:nvSpPr>
            <p:cNvPr id="16" name="文本框 15">
              <a:extLst>
                <a:ext uri="{FF2B5EF4-FFF2-40B4-BE49-F238E27FC236}">
                  <a16:creationId xmlns:a16="http://schemas.microsoft.com/office/drawing/2014/main" id="{E94D6DCC-3062-74C9-9AC6-A1A72641147B}"/>
                </a:ext>
              </a:extLst>
            </p:cNvPr>
            <p:cNvSpPr txBox="1"/>
            <p:nvPr/>
          </p:nvSpPr>
          <p:spPr>
            <a:xfrm>
              <a:off x="9440623" y="2566377"/>
              <a:ext cx="362682" cy="369332"/>
            </a:xfrm>
            <a:prstGeom prst="rect">
              <a:avLst/>
            </a:prstGeom>
            <a:noFill/>
          </p:spPr>
          <p:txBody>
            <a:bodyPr wrap="square">
              <a:spAutoFit/>
            </a:bodyPr>
            <a:lstStyle/>
            <a:p>
              <a:r>
                <a:rPr lang="el-GR" altLang="zh-CN" sz="1800" b="0" i="1" u="none" strike="noStrike" baseline="0" dirty="0">
                  <a:solidFill>
                    <a:srgbClr val="211D1E"/>
                  </a:solidFill>
                  <a:latin typeface="+mn-ea"/>
                </a:rPr>
                <a:t>α</a:t>
              </a:r>
              <a:r>
                <a:rPr lang="en-US" altLang="zh-CN" sz="1800" b="0" i="1" u="none" strike="noStrike" baseline="0" dirty="0">
                  <a:solidFill>
                    <a:srgbClr val="211D1E"/>
                  </a:solidFill>
                  <a:latin typeface="+mn-ea"/>
                </a:rPr>
                <a:t> </a:t>
              </a:r>
              <a:endParaRPr lang="zh-CN" altLang="en-US" dirty="0"/>
            </a:p>
          </p:txBody>
        </p:sp>
        <p:sp>
          <p:nvSpPr>
            <p:cNvPr id="17" name="文本框 16">
              <a:extLst>
                <a:ext uri="{FF2B5EF4-FFF2-40B4-BE49-F238E27FC236}">
                  <a16:creationId xmlns:a16="http://schemas.microsoft.com/office/drawing/2014/main" id="{EB9D2E03-C3BD-CCC8-AF8F-14CACFF50F71}"/>
                </a:ext>
              </a:extLst>
            </p:cNvPr>
            <p:cNvSpPr txBox="1"/>
            <p:nvPr/>
          </p:nvSpPr>
          <p:spPr>
            <a:xfrm>
              <a:off x="10748313" y="2780336"/>
              <a:ext cx="362682" cy="369332"/>
            </a:xfrm>
            <a:prstGeom prst="rect">
              <a:avLst/>
            </a:prstGeom>
            <a:noFill/>
          </p:spPr>
          <p:txBody>
            <a:bodyPr wrap="square">
              <a:spAutoFit/>
            </a:bodyPr>
            <a:lstStyle/>
            <a:p>
              <a:r>
                <a:rPr lang="en-US" altLang="zh-CN" sz="1800" b="0" i="1" u="none" strike="noStrike" baseline="0" dirty="0">
                  <a:solidFill>
                    <a:srgbClr val="211D1E"/>
                  </a:solidFill>
                  <a:latin typeface="+mn-ea"/>
                </a:rPr>
                <a:t>Z </a:t>
              </a:r>
              <a:endParaRPr lang="zh-CN" altLang="en-US" dirty="0"/>
            </a:p>
          </p:txBody>
        </p:sp>
      </p:grpSp>
      <p:sp>
        <p:nvSpPr>
          <p:cNvPr id="19" name="标题 3">
            <a:extLst>
              <a:ext uri="{FF2B5EF4-FFF2-40B4-BE49-F238E27FC236}">
                <a16:creationId xmlns:a16="http://schemas.microsoft.com/office/drawing/2014/main" id="{6C5FA09D-CADE-6B32-4D77-F31E036C0D15}"/>
              </a:ext>
            </a:extLst>
          </p:cNvPr>
          <p:cNvSpPr txBox="1">
            <a:spLocks/>
          </p:cNvSpPr>
          <p:nvPr/>
        </p:nvSpPr>
        <p:spPr>
          <a:xfrm>
            <a:off x="4323920" y="1147855"/>
            <a:ext cx="3544160"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六</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对刀</a:t>
            </a:r>
          </a:p>
        </p:txBody>
      </p:sp>
      <p:sp>
        <p:nvSpPr>
          <p:cNvPr id="20" name="标题 3">
            <a:extLst>
              <a:ext uri="{FF2B5EF4-FFF2-40B4-BE49-F238E27FC236}">
                <a16:creationId xmlns:a16="http://schemas.microsoft.com/office/drawing/2014/main" id="{BAE105D8-D0DE-001E-96C3-521334FDB27B}"/>
              </a:ext>
            </a:extLst>
          </p:cNvPr>
          <p:cNvSpPr txBox="1">
            <a:spLocks/>
          </p:cNvSpPr>
          <p:nvPr/>
        </p:nvSpPr>
        <p:spPr>
          <a:xfrm>
            <a:off x="4435680" y="5088702"/>
            <a:ext cx="3544160"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七</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自动运行</a:t>
            </a:r>
          </a:p>
        </p:txBody>
      </p:sp>
      <p:sp>
        <p:nvSpPr>
          <p:cNvPr id="24" name="文本框 23">
            <a:extLst>
              <a:ext uri="{FF2B5EF4-FFF2-40B4-BE49-F238E27FC236}">
                <a16:creationId xmlns:a16="http://schemas.microsoft.com/office/drawing/2014/main" id="{8F7D4F95-9351-8AC7-D1B2-54FA40923361}"/>
              </a:ext>
            </a:extLst>
          </p:cNvPr>
          <p:cNvSpPr txBox="1"/>
          <p:nvPr/>
        </p:nvSpPr>
        <p:spPr>
          <a:xfrm>
            <a:off x="613699" y="5737899"/>
            <a:ext cx="6097464" cy="369332"/>
          </a:xfrm>
          <a:prstGeom prst="rect">
            <a:avLst/>
          </a:prstGeom>
          <a:noFill/>
        </p:spPr>
        <p:txBody>
          <a:bodyPr wrap="square">
            <a:spAutoFit/>
          </a:bodyPr>
          <a:lstStyle/>
          <a:p>
            <a:r>
              <a:rPr lang="zh-CN" altLang="en-US" sz="1800" b="0" i="0" u="none" strike="noStrike" baseline="0" dirty="0">
                <a:solidFill>
                  <a:srgbClr val="211D1E"/>
                </a:solidFill>
                <a:latin typeface="方正书宋"/>
              </a:rPr>
              <a:t>按“自动</a:t>
            </a:r>
            <a:r>
              <a:rPr lang="en-US" altLang="zh-CN" sz="1800" b="0" i="0" u="none" strike="noStrike" baseline="0" dirty="0">
                <a:solidFill>
                  <a:srgbClr val="211D1E"/>
                </a:solidFill>
                <a:latin typeface="方正书宋"/>
              </a:rPr>
              <a:t>/ </a:t>
            </a:r>
            <a:r>
              <a:rPr lang="zh-CN" altLang="en-US" sz="1800" b="0" i="0" u="none" strike="noStrike" baseline="0" dirty="0">
                <a:solidFill>
                  <a:srgbClr val="211D1E"/>
                </a:solidFill>
                <a:latin typeface="方正书宋"/>
              </a:rPr>
              <a:t>单段”键，然后按“循环启动”键。</a:t>
            </a:r>
            <a:endParaRPr lang="zh-CN" altLang="en-US" dirty="0"/>
          </a:p>
        </p:txBody>
      </p:sp>
      <p:sp>
        <p:nvSpPr>
          <p:cNvPr id="25" name="标题 1">
            <a:extLst>
              <a:ext uri="{FF2B5EF4-FFF2-40B4-BE49-F238E27FC236}">
                <a16:creationId xmlns:a16="http://schemas.microsoft.com/office/drawing/2014/main" id="{190720AF-9A7B-5BF8-CC42-2CC01D64A510}"/>
              </a:ext>
            </a:extLst>
          </p:cNvPr>
          <p:cNvSpPr txBox="1"/>
          <p:nvPr/>
        </p:nvSpPr>
        <p:spPr>
          <a:xfrm>
            <a:off x="2253209" y="285629"/>
            <a:ext cx="7909102" cy="53357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2.5 </a:t>
            </a:r>
            <a:r>
              <a:rPr lang="zh-CN" altLang="en-US" sz="2800" dirty="0">
                <a:latin typeface="+mj-ea"/>
                <a:cs typeface="+mn-ea"/>
                <a:sym typeface="+mn-lt"/>
              </a:rPr>
              <a:t>华中</a:t>
            </a:r>
            <a:r>
              <a:rPr lang="en-US" altLang="zh-CN" sz="2800" dirty="0">
                <a:latin typeface="+mj-ea"/>
                <a:cs typeface="+mn-ea"/>
                <a:sym typeface="+mn-lt"/>
              </a:rPr>
              <a:t>HNC-210A </a:t>
            </a:r>
            <a:r>
              <a:rPr lang="zh-CN" altLang="en-US" sz="2800" dirty="0">
                <a:latin typeface="+mj-ea"/>
                <a:cs typeface="+mn-ea"/>
                <a:sym typeface="+mn-lt"/>
              </a:rPr>
              <a:t>系统数控车床基本操作</a:t>
            </a:r>
          </a:p>
        </p:txBody>
      </p:sp>
    </p:spTree>
    <p:extLst>
      <p:ext uri="{BB962C8B-B14F-4D97-AF65-F5344CB8AC3E}">
        <p14:creationId xmlns:p14="http://schemas.microsoft.com/office/powerpoint/2010/main" val="341836801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 name="标题 3">
            <a:extLst>
              <a:ext uri="{FF2B5EF4-FFF2-40B4-BE49-F238E27FC236}">
                <a16:creationId xmlns:a16="http://schemas.microsoft.com/office/drawing/2014/main" id="{959611FA-B996-6795-2279-637ACF617A88}"/>
              </a:ext>
            </a:extLst>
          </p:cNvPr>
          <p:cNvSpPr txBox="1">
            <a:spLocks/>
          </p:cNvSpPr>
          <p:nvPr/>
        </p:nvSpPr>
        <p:spPr>
          <a:xfrm>
            <a:off x="4601260" y="1107776"/>
            <a:ext cx="3239125"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sz="2400" dirty="0">
                <a:solidFill>
                  <a:schemeClr val="accent1"/>
                </a:solidFill>
                <a:latin typeface="Arial" panose="020B0604020202020204" pitchFamily="34" charset="0"/>
                <a:ea typeface="微软雅黑" panose="020B0503020204020204" pitchFamily="34" charset="-122"/>
              </a:rPr>
              <a:t>八</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a:t>
            </a:r>
          </a:p>
        </p:txBody>
      </p:sp>
      <p:sp>
        <p:nvSpPr>
          <p:cNvPr id="10" name="Title-1">
            <a:extLst>
              <a:ext uri="{FF2B5EF4-FFF2-40B4-BE49-F238E27FC236}">
                <a16:creationId xmlns:a16="http://schemas.microsoft.com/office/drawing/2014/main" id="{9BE2EC4E-C044-EAAE-19F9-62B3B929B2BD}"/>
              </a:ext>
            </a:extLst>
          </p:cNvPr>
          <p:cNvSpPr/>
          <p:nvPr/>
        </p:nvSpPr>
        <p:spPr>
          <a:xfrm>
            <a:off x="1254300" y="1500497"/>
            <a:ext cx="582319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回零操作具体有哪些步骤？</a:t>
            </a:r>
            <a:endParaRPr lang="en-US" altLang="zh-CN" sz="2000" b="1" dirty="0">
              <a:solidFill>
                <a:schemeClr val="accent1"/>
              </a:solidFill>
              <a:sym typeface="Arial" panose="020B0604020202020204" pitchFamily="34" charset="0"/>
            </a:endParaRPr>
          </a:p>
        </p:txBody>
      </p:sp>
      <p:sp>
        <p:nvSpPr>
          <p:cNvPr id="17" name="Title-1">
            <a:extLst>
              <a:ext uri="{FF2B5EF4-FFF2-40B4-BE49-F238E27FC236}">
                <a16:creationId xmlns:a16="http://schemas.microsoft.com/office/drawing/2014/main" id="{2324D568-2890-A5C0-AA7E-9EE008C8F6A5}"/>
              </a:ext>
            </a:extLst>
          </p:cNvPr>
          <p:cNvSpPr/>
          <p:nvPr/>
        </p:nvSpPr>
        <p:spPr>
          <a:xfrm>
            <a:off x="1254299" y="2162171"/>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如何在</a:t>
            </a:r>
            <a:r>
              <a:rPr lang="en-US" altLang="zh-CN" sz="2000" b="1" dirty="0">
                <a:solidFill>
                  <a:schemeClr val="accent1"/>
                </a:solidFill>
                <a:sym typeface="Arial" panose="020B0604020202020204" pitchFamily="34" charset="0"/>
              </a:rPr>
              <a:t>MDI</a:t>
            </a:r>
            <a:r>
              <a:rPr lang="zh-CN" altLang="en-US" sz="2000" b="1" dirty="0">
                <a:solidFill>
                  <a:schemeClr val="accent1"/>
                </a:solidFill>
                <a:sym typeface="Arial" panose="020B0604020202020204" pitchFamily="34" charset="0"/>
              </a:rPr>
              <a:t>模式下用指令换</a:t>
            </a:r>
            <a:r>
              <a:rPr lang="en-US" altLang="zh-CN" sz="2000" b="1" dirty="0">
                <a:solidFill>
                  <a:schemeClr val="accent1"/>
                </a:solidFill>
                <a:sym typeface="Arial" panose="020B0604020202020204" pitchFamily="34" charset="0"/>
              </a:rPr>
              <a:t>2</a:t>
            </a:r>
            <a:r>
              <a:rPr lang="zh-CN" altLang="en-US" sz="2000" b="1" dirty="0">
                <a:solidFill>
                  <a:schemeClr val="accent1"/>
                </a:solidFill>
                <a:sym typeface="Arial" panose="020B0604020202020204" pitchFamily="34" charset="0"/>
              </a:rPr>
              <a:t>号刀？</a:t>
            </a:r>
            <a:endParaRPr lang="en-US" altLang="zh-CN" sz="2000" b="1" dirty="0">
              <a:solidFill>
                <a:schemeClr val="accent1"/>
              </a:solidFill>
              <a:sym typeface="Arial" panose="020B0604020202020204" pitchFamily="34" charset="0"/>
            </a:endParaRPr>
          </a:p>
        </p:txBody>
      </p:sp>
      <p:graphicFrame>
        <p:nvGraphicFramePr>
          <p:cNvPr id="21" name="表格 20">
            <a:extLst>
              <a:ext uri="{FF2B5EF4-FFF2-40B4-BE49-F238E27FC236}">
                <a16:creationId xmlns:a16="http://schemas.microsoft.com/office/drawing/2014/main" id="{A7A76BD6-DDE8-8C74-3F1E-A0E8C36F51FD}"/>
              </a:ext>
            </a:extLst>
          </p:cNvPr>
          <p:cNvGraphicFramePr>
            <a:graphicFrameLocks noGrp="1"/>
          </p:cNvGraphicFramePr>
          <p:nvPr>
            <p:extLst>
              <p:ext uri="{D42A27DB-BD31-4B8C-83A1-F6EECF244321}">
                <p14:modId xmlns:p14="http://schemas.microsoft.com/office/powerpoint/2010/main" val="2618644195"/>
              </p:ext>
            </p:extLst>
          </p:nvPr>
        </p:nvGraphicFramePr>
        <p:xfrm>
          <a:off x="7025054" y="1635813"/>
          <a:ext cx="4904616" cy="4985385"/>
        </p:xfrm>
        <a:graphic>
          <a:graphicData uri="http://schemas.openxmlformats.org/drawingml/2006/table">
            <a:tbl>
              <a:tblPr>
                <a:tableStyleId>{5C22544A-7EE6-4342-B048-85BDC9FD1C3A}</a:tableStyleId>
              </a:tblPr>
              <a:tblGrid>
                <a:gridCol w="1237989">
                  <a:extLst>
                    <a:ext uri="{9D8B030D-6E8A-4147-A177-3AD203B41FA5}">
                      <a16:colId xmlns:a16="http://schemas.microsoft.com/office/drawing/2014/main" val="20000"/>
                    </a:ext>
                  </a:extLst>
                </a:gridCol>
                <a:gridCol w="1222209">
                  <a:extLst>
                    <a:ext uri="{9D8B030D-6E8A-4147-A177-3AD203B41FA5}">
                      <a16:colId xmlns:a16="http://schemas.microsoft.com/office/drawing/2014/main" val="20001"/>
                    </a:ext>
                  </a:extLst>
                </a:gridCol>
                <a:gridCol w="1222209">
                  <a:extLst>
                    <a:ext uri="{9D8B030D-6E8A-4147-A177-3AD203B41FA5}">
                      <a16:colId xmlns:a16="http://schemas.microsoft.com/office/drawing/2014/main" val="20002"/>
                    </a:ext>
                  </a:extLst>
                </a:gridCol>
                <a:gridCol w="1222209">
                  <a:extLst>
                    <a:ext uri="{9D8B030D-6E8A-4147-A177-3AD203B41FA5}">
                      <a16:colId xmlns:a16="http://schemas.microsoft.com/office/drawing/2014/main" val="20003"/>
                    </a:ext>
                  </a:extLst>
                </a:gridCol>
              </a:tblGrid>
              <a:tr h="283845">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dirty="0">
                          <a:effectLst/>
                        </a:rPr>
                        <a:t>实训项目</a:t>
                      </a: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a:effectLst/>
                        </a:rPr>
                        <a:t>日期</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09550">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dirty="0">
                          <a:effectLst/>
                        </a:rPr>
                        <a:t>实训地点</a:t>
                      </a: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a:effectLst/>
                        </a:rPr>
                        <a:t>指导教师</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106805">
                <a:tc gridSpan="4">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dirty="0">
                          <a:effectLst/>
                        </a:rPr>
                        <a:t>实训内容</a:t>
                      </a:r>
                      <a:endParaRPr lang="en-US" altLang="zh-CN" sz="1800" u="none" strike="noStrike" dirty="0">
                        <a:effectLst/>
                      </a:endParaRPr>
                    </a:p>
                    <a:p>
                      <a:pPr algn="l" fontAlgn="ctr"/>
                      <a:endParaRPr lang="en-US" altLang="zh-CN" sz="1800" u="none" strike="noStrike" dirty="0">
                        <a:effectLst/>
                      </a:endParaRPr>
                    </a:p>
                    <a:p>
                      <a:pPr algn="l" fontAlgn="ctr"/>
                      <a:endParaRPr lang="en-US" altLang="zh-CN" sz="1800" b="0" u="none" strike="noStrike" dirty="0">
                        <a:solidFill>
                          <a:srgbClr val="000000"/>
                        </a:solidFill>
                        <a:effectLst/>
                      </a:endParaRPr>
                    </a:p>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09550">
                <a:tc gridSpan="4">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342900" indent="-342900" algn="l" fontAlgn="ctr">
                        <a:buAutoNum type="arabicPeriod"/>
                      </a:pPr>
                      <a:r>
                        <a:rPr lang="zh-CN" altLang="en-US" sz="1800" u="none" strike="noStrike" dirty="0">
                          <a:effectLst/>
                        </a:rPr>
                        <a:t>仔细观察主轴的旋转方向，正转是如何确定的？</a:t>
                      </a:r>
                      <a:endParaRPr lang="en-US" altLang="zh-CN" sz="1800" u="none" strike="noStrike" dirty="0">
                        <a:effectLst/>
                      </a:endParaRPr>
                    </a:p>
                    <a:p>
                      <a:pPr marL="342900" indent="-342900" algn="l" fontAlgn="ctr">
                        <a:buAutoNum type="arabicPeriod"/>
                      </a:pPr>
                      <a:endParaRPr lang="en-US" altLang="zh-CN" sz="1800" u="none" strike="noStrike" dirty="0">
                        <a:effectLst/>
                      </a:endParaRPr>
                    </a:p>
                    <a:p>
                      <a:pPr marL="342900" indent="-342900" algn="l" fontAlgn="ctr">
                        <a:buAutoNum type="arabicPeriod"/>
                      </a:pPr>
                      <a:r>
                        <a:rPr lang="zh-CN" altLang="en-US" sz="1800" u="none" strike="noStrike" dirty="0">
                          <a:effectLst/>
                        </a:rPr>
                        <a:t>数控车床回零时，如先回</a:t>
                      </a:r>
                      <a:r>
                        <a:rPr lang="en-US" altLang="zh-CN" sz="1800" u="none" strike="noStrike" dirty="0">
                          <a:effectLst/>
                        </a:rPr>
                        <a:t>Z</a:t>
                      </a:r>
                      <a:r>
                        <a:rPr lang="zh-CN" altLang="en-US" sz="1800" u="none" strike="noStrike" dirty="0">
                          <a:effectLst/>
                        </a:rPr>
                        <a:t>轴，可能会出现什么安全隐患？</a:t>
                      </a:r>
                      <a:endParaRPr lang="en-US" altLang="zh-CN" sz="1800" u="none" strike="noStrike" dirty="0">
                        <a:effectLst/>
                      </a:endParaRPr>
                    </a:p>
                    <a:p>
                      <a:pPr marL="342900" indent="-342900" algn="l" fontAlgn="ctr">
                        <a:buAutoNum type="arabicPeriod"/>
                      </a:pPr>
                      <a:endParaRPr lang="en-US" altLang="zh-CN" sz="1800" u="none" strike="noStrike" dirty="0">
                        <a:effectLst/>
                      </a:endParaRPr>
                    </a:p>
                    <a:p>
                      <a:pPr marL="342900" indent="-342900" algn="l" fontAlgn="ctr">
                        <a:buAutoNum type="arabicPeriod"/>
                      </a:pPr>
                      <a:r>
                        <a:rPr lang="zh-CN" altLang="en-US" sz="1800" u="none" strike="noStrike" dirty="0">
                          <a:effectLst/>
                        </a:rPr>
                        <a:t>开机操作时你遇到了哪些问题，是怎样解决的？</a:t>
                      </a:r>
                      <a:endParaRPr lang="en-US" altLang="zh-CN" sz="1800" u="none" strike="noStrike" dirty="0">
                        <a:effectLst/>
                      </a:endParaRPr>
                    </a:p>
                    <a:p>
                      <a:pPr algn="l" fontAlgn="ctr"/>
                      <a:endParaRPr lang="en-US" altLang="zh-CN" sz="1800" u="none" strike="noStrike" dirty="0">
                        <a:effectLs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r h="209550">
                <a:tc gridSpan="4">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800" u="none" strike="noStrike" dirty="0">
                          <a:effectLst/>
                        </a:rPr>
                        <a:t>实训的体会和小结</a:t>
                      </a:r>
                      <a:endParaRPr lang="en-US" altLang="zh-CN" sz="1800" u="none" strike="noStrike" dirty="0">
                        <a:effectLst/>
                      </a:endParaRPr>
                    </a:p>
                    <a:p>
                      <a:pPr algn="l" fontAlgn="ctr"/>
                      <a:endParaRPr lang="en-US" altLang="zh-CN" sz="1800" b="0" u="none" strike="noStrike" dirty="0">
                        <a:solidFill>
                          <a:srgbClr val="000000"/>
                        </a:solidFill>
                        <a:effectLst/>
                      </a:endParaRPr>
                    </a:p>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9" name="Title-1">
            <a:extLst>
              <a:ext uri="{FF2B5EF4-FFF2-40B4-BE49-F238E27FC236}">
                <a16:creationId xmlns:a16="http://schemas.microsoft.com/office/drawing/2014/main" id="{BA3F8DB9-B04B-43C8-130E-893F5D97568B}"/>
              </a:ext>
            </a:extLst>
          </p:cNvPr>
          <p:cNvSpPr/>
          <p:nvPr/>
        </p:nvSpPr>
        <p:spPr>
          <a:xfrm>
            <a:off x="1254299" y="2823845"/>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程序进行校验模拟时怎样在模拟图上发现问题？</a:t>
            </a:r>
            <a:endParaRPr lang="en-US" altLang="zh-CN" sz="2000" b="1" dirty="0">
              <a:solidFill>
                <a:schemeClr val="accent1"/>
              </a:solidFill>
              <a:sym typeface="Arial" panose="020B0604020202020204" pitchFamily="34" charset="0"/>
            </a:endParaRPr>
          </a:p>
        </p:txBody>
      </p:sp>
      <p:sp>
        <p:nvSpPr>
          <p:cNvPr id="24" name="Title-1">
            <a:extLst>
              <a:ext uri="{FF2B5EF4-FFF2-40B4-BE49-F238E27FC236}">
                <a16:creationId xmlns:a16="http://schemas.microsoft.com/office/drawing/2014/main" id="{15333022-CAE1-B9C0-F35A-1482D9CFAF79}"/>
              </a:ext>
            </a:extLst>
          </p:cNvPr>
          <p:cNvSpPr/>
          <p:nvPr/>
        </p:nvSpPr>
        <p:spPr>
          <a:xfrm>
            <a:off x="1254299" y="3551154"/>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单段执行程序的主要目是什么？</a:t>
            </a:r>
            <a:endParaRPr lang="en-US" altLang="zh-CN" sz="2000" b="1" dirty="0">
              <a:solidFill>
                <a:schemeClr val="accent1"/>
              </a:solidFill>
              <a:sym typeface="Arial" panose="020B0604020202020204" pitchFamily="34" charset="0"/>
            </a:endParaRPr>
          </a:p>
        </p:txBody>
      </p:sp>
      <p:sp>
        <p:nvSpPr>
          <p:cNvPr id="34" name="Title-1">
            <a:extLst>
              <a:ext uri="{FF2B5EF4-FFF2-40B4-BE49-F238E27FC236}">
                <a16:creationId xmlns:a16="http://schemas.microsoft.com/office/drawing/2014/main" id="{75159D34-0522-E5F5-BE01-C361230D9C2B}"/>
              </a:ext>
            </a:extLst>
          </p:cNvPr>
          <p:cNvSpPr/>
          <p:nvPr/>
        </p:nvSpPr>
        <p:spPr>
          <a:xfrm>
            <a:off x="1254299" y="4211491"/>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完成实训报告。</a:t>
            </a:r>
            <a:endParaRPr lang="en-US" altLang="zh-CN" sz="2000" b="1" dirty="0">
              <a:solidFill>
                <a:schemeClr val="accent1"/>
              </a:solidFill>
              <a:sym typeface="Arial" panose="020B0604020202020204" pitchFamily="34" charset="0"/>
            </a:endParaRPr>
          </a:p>
        </p:txBody>
      </p:sp>
      <p:sp>
        <p:nvSpPr>
          <p:cNvPr id="5" name="标题 1">
            <a:extLst>
              <a:ext uri="{FF2B5EF4-FFF2-40B4-BE49-F238E27FC236}">
                <a16:creationId xmlns:a16="http://schemas.microsoft.com/office/drawing/2014/main" id="{00AB19FA-AA29-98B6-C68E-C275A43C465C}"/>
              </a:ext>
            </a:extLst>
          </p:cNvPr>
          <p:cNvSpPr txBox="1"/>
          <p:nvPr/>
        </p:nvSpPr>
        <p:spPr>
          <a:xfrm>
            <a:off x="2253209" y="285629"/>
            <a:ext cx="7909102" cy="53357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2.5 </a:t>
            </a:r>
            <a:r>
              <a:rPr lang="zh-CN" altLang="en-US" sz="2800" dirty="0">
                <a:latin typeface="+mj-ea"/>
                <a:cs typeface="+mn-ea"/>
                <a:sym typeface="+mn-lt"/>
              </a:rPr>
              <a:t>华中</a:t>
            </a:r>
            <a:r>
              <a:rPr lang="en-US" altLang="zh-CN" sz="2800" dirty="0">
                <a:latin typeface="+mj-ea"/>
                <a:cs typeface="+mn-ea"/>
                <a:sym typeface="+mn-lt"/>
              </a:rPr>
              <a:t>HNC-210A </a:t>
            </a:r>
            <a:r>
              <a:rPr lang="zh-CN" altLang="en-US" sz="2800" dirty="0">
                <a:latin typeface="+mj-ea"/>
                <a:cs typeface="+mn-ea"/>
                <a:sym typeface="+mn-lt"/>
              </a:rPr>
              <a:t>系统数控车床基本操作</a:t>
            </a:r>
          </a:p>
        </p:txBody>
      </p:sp>
      <p:sp>
        <p:nvSpPr>
          <p:cNvPr id="2" name="1">
            <a:extLst>
              <a:ext uri="{FF2B5EF4-FFF2-40B4-BE49-F238E27FC236}">
                <a16:creationId xmlns:a16="http://schemas.microsoft.com/office/drawing/2014/main" id="{3A75585D-CC1D-5A6D-06C6-4BD8FFBF5645}"/>
              </a:ext>
            </a:extLst>
          </p:cNvPr>
          <p:cNvSpPr/>
          <p:nvPr/>
        </p:nvSpPr>
        <p:spPr bwMode="auto">
          <a:xfrm rot="5400000">
            <a:off x="826650" y="1712487"/>
            <a:ext cx="372245" cy="290935"/>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1" name="Index-1">
            <a:extLst>
              <a:ext uri="{FF2B5EF4-FFF2-40B4-BE49-F238E27FC236}">
                <a16:creationId xmlns:a16="http://schemas.microsoft.com/office/drawing/2014/main" id="{A722EB82-8981-6C27-1B60-FB0D7D7493D9}"/>
              </a:ext>
            </a:extLst>
          </p:cNvPr>
          <p:cNvSpPr txBox="1"/>
          <p:nvPr/>
        </p:nvSpPr>
        <p:spPr>
          <a:xfrm>
            <a:off x="413055" y="1623317"/>
            <a:ext cx="527709"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01</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12" name="1">
            <a:extLst>
              <a:ext uri="{FF2B5EF4-FFF2-40B4-BE49-F238E27FC236}">
                <a16:creationId xmlns:a16="http://schemas.microsoft.com/office/drawing/2014/main" id="{FB336BEB-EADF-8EE2-75ED-C3385C97D96E}"/>
              </a:ext>
            </a:extLst>
          </p:cNvPr>
          <p:cNvSpPr/>
          <p:nvPr/>
        </p:nvSpPr>
        <p:spPr bwMode="auto">
          <a:xfrm rot="5400000">
            <a:off x="822201" y="2334539"/>
            <a:ext cx="372245" cy="290935"/>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3" name="1">
            <a:extLst>
              <a:ext uri="{FF2B5EF4-FFF2-40B4-BE49-F238E27FC236}">
                <a16:creationId xmlns:a16="http://schemas.microsoft.com/office/drawing/2014/main" id="{A4FF0263-723C-2447-89E4-A6EE91D90814}"/>
              </a:ext>
            </a:extLst>
          </p:cNvPr>
          <p:cNvSpPr/>
          <p:nvPr/>
        </p:nvSpPr>
        <p:spPr bwMode="auto">
          <a:xfrm rot="5400000">
            <a:off x="822200" y="2988270"/>
            <a:ext cx="372245" cy="290935"/>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5" name="1">
            <a:extLst>
              <a:ext uri="{FF2B5EF4-FFF2-40B4-BE49-F238E27FC236}">
                <a16:creationId xmlns:a16="http://schemas.microsoft.com/office/drawing/2014/main" id="{8F1DD76A-96C8-BB29-24BD-6CFABE615ED8}"/>
              </a:ext>
            </a:extLst>
          </p:cNvPr>
          <p:cNvSpPr/>
          <p:nvPr/>
        </p:nvSpPr>
        <p:spPr bwMode="auto">
          <a:xfrm rot="5400000">
            <a:off x="822200" y="3734843"/>
            <a:ext cx="372245" cy="290935"/>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8" name="1">
            <a:extLst>
              <a:ext uri="{FF2B5EF4-FFF2-40B4-BE49-F238E27FC236}">
                <a16:creationId xmlns:a16="http://schemas.microsoft.com/office/drawing/2014/main" id="{C5442D5C-B144-24E2-4BB2-FE27ABD27F47}"/>
              </a:ext>
            </a:extLst>
          </p:cNvPr>
          <p:cNvSpPr/>
          <p:nvPr/>
        </p:nvSpPr>
        <p:spPr bwMode="auto">
          <a:xfrm rot="5400000">
            <a:off x="822199" y="4436301"/>
            <a:ext cx="372245" cy="290935"/>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9" name="Index-1">
            <a:extLst>
              <a:ext uri="{FF2B5EF4-FFF2-40B4-BE49-F238E27FC236}">
                <a16:creationId xmlns:a16="http://schemas.microsoft.com/office/drawing/2014/main" id="{77FA2554-0543-7476-B74B-8D2DD612CAC7}"/>
              </a:ext>
            </a:extLst>
          </p:cNvPr>
          <p:cNvSpPr txBox="1"/>
          <p:nvPr/>
        </p:nvSpPr>
        <p:spPr>
          <a:xfrm>
            <a:off x="405783" y="2243742"/>
            <a:ext cx="527709"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02</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20" name="Index-1">
            <a:extLst>
              <a:ext uri="{FF2B5EF4-FFF2-40B4-BE49-F238E27FC236}">
                <a16:creationId xmlns:a16="http://schemas.microsoft.com/office/drawing/2014/main" id="{B5D2D7BF-D31A-6F75-315C-46D78FFC889B}"/>
              </a:ext>
            </a:extLst>
          </p:cNvPr>
          <p:cNvSpPr txBox="1"/>
          <p:nvPr/>
        </p:nvSpPr>
        <p:spPr>
          <a:xfrm>
            <a:off x="405782" y="2892861"/>
            <a:ext cx="527709"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03</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25" name="Index-1">
            <a:extLst>
              <a:ext uri="{FF2B5EF4-FFF2-40B4-BE49-F238E27FC236}">
                <a16:creationId xmlns:a16="http://schemas.microsoft.com/office/drawing/2014/main" id="{25EA94FF-4DAD-680D-2195-B7910E749AB4}"/>
              </a:ext>
            </a:extLst>
          </p:cNvPr>
          <p:cNvSpPr txBox="1"/>
          <p:nvPr/>
        </p:nvSpPr>
        <p:spPr>
          <a:xfrm>
            <a:off x="413055" y="3670065"/>
            <a:ext cx="527709"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04</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26" name="Index-1">
            <a:extLst>
              <a:ext uri="{FF2B5EF4-FFF2-40B4-BE49-F238E27FC236}">
                <a16:creationId xmlns:a16="http://schemas.microsoft.com/office/drawing/2014/main" id="{70AA1DC9-4FEE-5D31-8655-24F9BAC67C78}"/>
              </a:ext>
            </a:extLst>
          </p:cNvPr>
          <p:cNvSpPr txBox="1"/>
          <p:nvPr/>
        </p:nvSpPr>
        <p:spPr>
          <a:xfrm>
            <a:off x="413055" y="4340892"/>
            <a:ext cx="527709"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05</a:t>
            </a:r>
            <a:endParaRPr lang="zh-CN" altLang="en-US" sz="2400" b="1" dirty="0">
              <a:solidFill>
                <a:schemeClr val="accent1"/>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310283819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9525" imgH="9525" progId="TCLayout.ActiveDocument.1">
                  <p:embed/>
                </p:oleObj>
              </mc:Choice>
              <mc:Fallback>
                <p:oleObj name="think-cell Slide" r:id="rId3" imgW="9525" imgH="9525" progId="TCLayout.ActiveDocument.1">
                  <p:embed/>
                  <p:pic>
                    <p:nvPicPr>
                      <p:cNvPr id="0" name="图片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矩形 1" hidden="1"/>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2400" dirty="0">
              <a:cs typeface="+mn-ea"/>
              <a:sym typeface="+mn-lt"/>
            </a:endParaRPr>
          </a:p>
        </p:txBody>
      </p:sp>
      <p:sp>
        <p:nvSpPr>
          <p:cNvPr id="5" name="标题 4"/>
          <p:cNvSpPr>
            <a:spLocks noGrp="1"/>
          </p:cNvSpPr>
          <p:nvPr>
            <p:ph type="ctrTitle"/>
          </p:nvPr>
        </p:nvSpPr>
        <p:spPr>
          <a:xfrm>
            <a:off x="1346202" y="3921741"/>
            <a:ext cx="6426198" cy="701731"/>
          </a:xfrm>
        </p:spPr>
        <p:txBody>
          <a:bodyPr>
            <a:spAutoFit/>
          </a:bodyPr>
          <a:lstStyle/>
          <a:p>
            <a:r>
              <a:rPr lang="zh-CN" altLang="en-US" sz="4400" spc="300" dirty="0">
                <a:latin typeface="+mn-lt"/>
                <a:ea typeface="+mn-ea"/>
                <a:cs typeface="+mn-ea"/>
                <a:sym typeface="+mn-lt"/>
              </a:rPr>
              <a:t>谢 谢！</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5" name="标题 1">
            <a:extLst>
              <a:ext uri="{FF2B5EF4-FFF2-40B4-BE49-F238E27FC236}">
                <a16:creationId xmlns:a16="http://schemas.microsoft.com/office/drawing/2014/main" id="{A87934D7-15AC-8125-604F-112823A0AA7B}"/>
              </a:ext>
            </a:extLst>
          </p:cNvPr>
          <p:cNvSpPr txBox="1"/>
          <p:nvPr/>
        </p:nvSpPr>
        <p:spPr>
          <a:xfrm>
            <a:off x="4235382" y="312454"/>
            <a:ext cx="372123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2.1 </a:t>
            </a:r>
            <a:r>
              <a:rPr lang="zh-CN" altLang="en-US" sz="2800" dirty="0">
                <a:latin typeface="+mj-ea"/>
                <a:cs typeface="+mn-ea"/>
                <a:sym typeface="+mn-lt"/>
              </a:rPr>
              <a:t>数控车床认知</a:t>
            </a:r>
          </a:p>
        </p:txBody>
      </p:sp>
      <p:sp>
        <p:nvSpPr>
          <p:cNvPr id="6" name="标题 3">
            <a:extLst>
              <a:ext uri="{FF2B5EF4-FFF2-40B4-BE49-F238E27FC236}">
                <a16:creationId xmlns:a16="http://schemas.microsoft.com/office/drawing/2014/main" id="{61EBA3CB-FD35-3DC2-870A-909102CB65B4}"/>
              </a:ext>
            </a:extLst>
          </p:cNvPr>
          <p:cNvSpPr txBox="1">
            <a:spLocks/>
          </p:cNvSpPr>
          <p:nvPr/>
        </p:nvSpPr>
        <p:spPr>
          <a:xfrm>
            <a:off x="3743995" y="1101544"/>
            <a:ext cx="4704007"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数控车床组成及工作方式</a:t>
            </a:r>
          </a:p>
        </p:txBody>
      </p:sp>
      <p:grpSp>
        <p:nvGrpSpPr>
          <p:cNvPr id="2" name="组合 1">
            <a:extLst>
              <a:ext uri="{FF2B5EF4-FFF2-40B4-BE49-F238E27FC236}">
                <a16:creationId xmlns:a16="http://schemas.microsoft.com/office/drawing/2014/main" id="{5AC9C0AE-8B2A-6CD4-2720-FA2F075C9F95}"/>
              </a:ext>
            </a:extLst>
          </p:cNvPr>
          <p:cNvGrpSpPr/>
          <p:nvPr/>
        </p:nvGrpSpPr>
        <p:grpSpPr>
          <a:xfrm>
            <a:off x="532063" y="1984475"/>
            <a:ext cx="10858500" cy="3262473"/>
            <a:chOff x="532063" y="1984475"/>
            <a:chExt cx="10858500" cy="3262473"/>
          </a:xfrm>
        </p:grpSpPr>
        <p:sp>
          <p:nvSpPr>
            <p:cNvPr id="4" name="矩形 3">
              <a:extLst>
                <a:ext uri="{FF2B5EF4-FFF2-40B4-BE49-F238E27FC236}">
                  <a16:creationId xmlns:a16="http://schemas.microsoft.com/office/drawing/2014/main" id="{B9019FD7-FCC8-4071-3A47-CF3F1F3D8A6D}"/>
                </a:ext>
              </a:extLst>
            </p:cNvPr>
            <p:cNvSpPr/>
            <p:nvPr/>
          </p:nvSpPr>
          <p:spPr>
            <a:xfrm>
              <a:off x="532064" y="2107138"/>
              <a:ext cx="3560782" cy="64633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9ABDBB0F-4F15-2D1A-5936-60F4E47FE7B2}"/>
                </a:ext>
              </a:extLst>
            </p:cNvPr>
            <p:cNvSpPr/>
            <p:nvPr/>
          </p:nvSpPr>
          <p:spPr>
            <a:xfrm>
              <a:off x="532063" y="1984475"/>
              <a:ext cx="3416320" cy="646331"/>
            </a:xfrm>
            <a:prstGeom prst="rect">
              <a:avLst/>
            </a:prstGeom>
            <a:solidFill>
              <a:schemeClr val="bg1"/>
            </a:solidFill>
            <a:ln w="25400">
              <a:solidFill>
                <a:srgbClr val="ADD5ED"/>
              </a:solid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t" anchorCtr="0">
              <a:spAutoFit/>
            </a:bodyPr>
            <a:lstStyle/>
            <a:p>
              <a:r>
                <a:rPr kumimoji="1" lang="zh-CN" altLang="en-US" sz="3600" b="1" dirty="0">
                  <a:solidFill>
                    <a:srgbClr val="ADD5ED"/>
                  </a:solidFill>
                  <a:latin typeface="Arial" panose="020B0604020202020204" pitchFamily="34" charset="0"/>
                  <a:ea typeface="微软雅黑" panose="020B0503020204020204" pitchFamily="34" charset="-122"/>
                </a:rPr>
                <a:t>数控车床的组成</a:t>
              </a:r>
              <a:endParaRPr kumimoji="1" lang="en-US" altLang="zh-CN" sz="3600" b="1" dirty="0">
                <a:solidFill>
                  <a:srgbClr val="ADD5ED"/>
                </a:solidFill>
                <a:latin typeface="Arial" panose="020B0604020202020204" pitchFamily="34" charset="0"/>
                <a:ea typeface="微软雅黑" panose="020B0503020204020204" pitchFamily="34" charset="-122"/>
              </a:endParaRPr>
            </a:p>
          </p:txBody>
        </p:sp>
        <p:grpSp>
          <p:nvGrpSpPr>
            <p:cNvPr id="8" name="组合 7">
              <a:extLst>
                <a:ext uri="{FF2B5EF4-FFF2-40B4-BE49-F238E27FC236}">
                  <a16:creationId xmlns:a16="http://schemas.microsoft.com/office/drawing/2014/main" id="{CE8A8938-0B90-6D3C-8810-FB6EF839E4F4}"/>
                </a:ext>
              </a:extLst>
            </p:cNvPr>
            <p:cNvGrpSpPr/>
            <p:nvPr/>
          </p:nvGrpSpPr>
          <p:grpSpPr>
            <a:xfrm>
              <a:off x="532063" y="3199297"/>
              <a:ext cx="2387909" cy="2047651"/>
              <a:chOff x="660400" y="3639686"/>
              <a:chExt cx="2387909" cy="2047651"/>
            </a:xfrm>
          </p:grpSpPr>
          <p:sp>
            <p:nvSpPr>
              <p:cNvPr id="31" name="矩形 30">
                <a:extLst>
                  <a:ext uri="{FF2B5EF4-FFF2-40B4-BE49-F238E27FC236}">
                    <a16:creationId xmlns:a16="http://schemas.microsoft.com/office/drawing/2014/main" id="{1D4CD2FD-1BAE-4E8D-825B-BB825D133498}"/>
                  </a:ext>
                </a:extLst>
              </p:cNvPr>
              <p:cNvSpPr/>
              <p:nvPr/>
            </p:nvSpPr>
            <p:spPr>
              <a:xfrm>
                <a:off x="760761" y="3762349"/>
                <a:ext cx="2287548" cy="192498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ADD5ED"/>
                  </a:solidFill>
                </a:endParaRPr>
              </a:p>
            </p:txBody>
          </p:sp>
          <p:grpSp>
            <p:nvGrpSpPr>
              <p:cNvPr id="32" name="组合 31">
                <a:extLst>
                  <a:ext uri="{FF2B5EF4-FFF2-40B4-BE49-F238E27FC236}">
                    <a16:creationId xmlns:a16="http://schemas.microsoft.com/office/drawing/2014/main" id="{6B89BF22-1458-E7DD-D556-16DC67D25D86}"/>
                  </a:ext>
                </a:extLst>
              </p:cNvPr>
              <p:cNvGrpSpPr/>
              <p:nvPr/>
            </p:nvGrpSpPr>
            <p:grpSpPr>
              <a:xfrm>
                <a:off x="660400" y="3639686"/>
                <a:ext cx="2287548" cy="1924988"/>
                <a:chOff x="8806481" y="1612477"/>
                <a:chExt cx="2287548" cy="1924988"/>
              </a:xfrm>
              <a:solidFill>
                <a:schemeClr val="bg1"/>
              </a:solidFill>
            </p:grpSpPr>
            <p:sp>
              <p:nvSpPr>
                <p:cNvPr id="33" name="矩形: 圆角 32">
                  <a:extLst>
                    <a:ext uri="{FF2B5EF4-FFF2-40B4-BE49-F238E27FC236}">
                      <a16:creationId xmlns:a16="http://schemas.microsoft.com/office/drawing/2014/main" id="{DC82D0B4-D91B-B9F7-BECB-143E3F24AC3A}"/>
                    </a:ext>
                  </a:extLst>
                </p:cNvPr>
                <p:cNvSpPr/>
                <p:nvPr/>
              </p:nvSpPr>
              <p:spPr>
                <a:xfrm>
                  <a:off x="8806481" y="1612477"/>
                  <a:ext cx="2287548" cy="1924988"/>
                </a:xfrm>
                <a:prstGeom prst="roundRect">
                  <a:avLst>
                    <a:gd name="adj" fmla="val 0"/>
                  </a:avLst>
                </a:prstGeom>
                <a:grpFill/>
                <a:ln w="25400" cap="flat">
                  <a:solidFill>
                    <a:srgbClr val="ADD5ED"/>
                  </a:solidFill>
                  <a:prstDash val="solid"/>
                  <a:miter/>
                </a:ln>
              </p:spPr>
              <p:txBody>
                <a:bodyPr rtlCol="0" anchor="ctr"/>
                <a:lstStyle/>
                <a:p>
                  <a:endParaRPr lang="zh-CN" altLang="en-US">
                    <a:solidFill>
                      <a:srgbClr val="ADD5ED"/>
                    </a:solidFill>
                  </a:endParaRPr>
                </a:p>
              </p:txBody>
            </p:sp>
            <p:grpSp>
              <p:nvGrpSpPr>
                <p:cNvPr id="34" name="组合 33">
                  <a:extLst>
                    <a:ext uri="{FF2B5EF4-FFF2-40B4-BE49-F238E27FC236}">
                      <a16:creationId xmlns:a16="http://schemas.microsoft.com/office/drawing/2014/main" id="{6388311A-E894-BE82-1933-C907BD9C9DBC}"/>
                    </a:ext>
                  </a:extLst>
                </p:cNvPr>
                <p:cNvGrpSpPr>
                  <a:grpSpLocks/>
                </p:cNvGrpSpPr>
                <p:nvPr/>
              </p:nvGrpSpPr>
              <p:grpSpPr>
                <a:xfrm>
                  <a:off x="8892115" y="2046030"/>
                  <a:ext cx="2116285" cy="1028478"/>
                  <a:chOff x="6117344" y="4316230"/>
                  <a:chExt cx="2116285" cy="1028478"/>
                </a:xfrm>
                <a:grpFill/>
              </p:grpSpPr>
              <p:sp>
                <p:nvSpPr>
                  <p:cNvPr id="35" name="文本框 34">
                    <a:extLst>
                      <a:ext uri="{FF2B5EF4-FFF2-40B4-BE49-F238E27FC236}">
                        <a16:creationId xmlns:a16="http://schemas.microsoft.com/office/drawing/2014/main" id="{CEB34D37-D3E6-667B-E790-4F641B605ACA}"/>
                      </a:ext>
                    </a:extLst>
                  </p:cNvPr>
                  <p:cNvSpPr txBox="1"/>
                  <p:nvPr/>
                </p:nvSpPr>
                <p:spPr>
                  <a:xfrm>
                    <a:off x="6117344" y="4316230"/>
                    <a:ext cx="2116285" cy="461665"/>
                  </a:xfrm>
                  <a:prstGeom prst="rect">
                    <a:avLst/>
                  </a:prstGeom>
                  <a:grpFill/>
                </p:spPr>
                <p:txBody>
                  <a:bodyPr wrap="none" lIns="91440" tIns="45720" rIns="91440" bIns="45720" rtlCol="0" anchor="b" anchorCtr="0">
                    <a:spAutoFit/>
                  </a:bodyPr>
                  <a:lstStyle/>
                  <a:p>
                    <a:pPr algn="ctr"/>
                    <a:r>
                      <a:rPr kumimoji="1" lang="zh-CN" altLang="en-US" sz="2400" b="1" dirty="0">
                        <a:latin typeface="Arial" panose="020B0604020202020204" pitchFamily="34" charset="0"/>
                        <a:ea typeface="微软雅黑" panose="020B0503020204020204" pitchFamily="34" charset="-122"/>
                      </a:rPr>
                      <a:t>输入</a:t>
                    </a:r>
                    <a:r>
                      <a:rPr kumimoji="1" lang="en-US" altLang="zh-CN" sz="2400" b="1" dirty="0">
                        <a:latin typeface="Arial" panose="020B0604020202020204" pitchFamily="34" charset="0"/>
                        <a:ea typeface="微软雅黑" panose="020B0503020204020204" pitchFamily="34" charset="-122"/>
                      </a:rPr>
                      <a:t>/</a:t>
                    </a:r>
                    <a:r>
                      <a:rPr kumimoji="1" lang="zh-CN" altLang="en-US" sz="2400" b="1" dirty="0">
                        <a:latin typeface="Arial" panose="020B0604020202020204" pitchFamily="34" charset="0"/>
                        <a:ea typeface="微软雅黑" panose="020B0503020204020204" pitchFamily="34" charset="-122"/>
                      </a:rPr>
                      <a:t>输出装置</a:t>
                    </a:r>
                  </a:p>
                </p:txBody>
              </p:sp>
              <p:sp>
                <p:nvSpPr>
                  <p:cNvPr id="36" name="矩形 35">
                    <a:extLst>
                      <a:ext uri="{FF2B5EF4-FFF2-40B4-BE49-F238E27FC236}">
                        <a16:creationId xmlns:a16="http://schemas.microsoft.com/office/drawing/2014/main" id="{C7171914-6725-0211-795C-C1D72BA6E174}"/>
                      </a:ext>
                    </a:extLst>
                  </p:cNvPr>
                  <p:cNvSpPr/>
                  <p:nvPr/>
                </p:nvSpPr>
                <p:spPr>
                  <a:xfrm>
                    <a:off x="6190888" y="4883043"/>
                    <a:ext cx="1969192" cy="4616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2400" b="1" dirty="0">
                        <a:solidFill>
                          <a:srgbClr val="ADD5ED"/>
                        </a:solidFill>
                        <a:latin typeface="Arial" panose="020B0604020202020204" pitchFamily="34" charset="0"/>
                        <a:ea typeface="微软雅黑" panose="020B0503020204020204" pitchFamily="34" charset="-122"/>
                      </a:rPr>
                      <a:t>“联系”</a:t>
                    </a:r>
                    <a:endParaRPr kumimoji="1" lang="en-US" altLang="zh-CN" sz="2400" b="1" dirty="0">
                      <a:solidFill>
                        <a:srgbClr val="ADD5ED"/>
                      </a:solidFill>
                      <a:latin typeface="Arial" panose="020B0604020202020204" pitchFamily="34" charset="0"/>
                      <a:ea typeface="微软雅黑" panose="020B0503020204020204" pitchFamily="34" charset="-122"/>
                    </a:endParaRPr>
                  </a:p>
                </p:txBody>
              </p:sp>
            </p:grpSp>
          </p:grpSp>
        </p:grpSp>
        <p:grpSp>
          <p:nvGrpSpPr>
            <p:cNvPr id="9" name="组合 8">
              <a:extLst>
                <a:ext uri="{FF2B5EF4-FFF2-40B4-BE49-F238E27FC236}">
                  <a16:creationId xmlns:a16="http://schemas.microsoft.com/office/drawing/2014/main" id="{47100FA3-3200-1AF2-C242-A55BC3CCB959}"/>
                </a:ext>
              </a:extLst>
            </p:cNvPr>
            <p:cNvGrpSpPr/>
            <p:nvPr/>
          </p:nvGrpSpPr>
          <p:grpSpPr>
            <a:xfrm>
              <a:off x="3355593" y="3199297"/>
              <a:ext cx="2387909" cy="2047651"/>
              <a:chOff x="660400" y="3639686"/>
              <a:chExt cx="2387909" cy="2047651"/>
            </a:xfrm>
          </p:grpSpPr>
          <p:sp>
            <p:nvSpPr>
              <p:cNvPr id="25" name="矩形 24">
                <a:extLst>
                  <a:ext uri="{FF2B5EF4-FFF2-40B4-BE49-F238E27FC236}">
                    <a16:creationId xmlns:a16="http://schemas.microsoft.com/office/drawing/2014/main" id="{B90D6F4E-18B4-39B1-042B-AA0F79A1E96F}"/>
                  </a:ext>
                </a:extLst>
              </p:cNvPr>
              <p:cNvSpPr/>
              <p:nvPr/>
            </p:nvSpPr>
            <p:spPr>
              <a:xfrm>
                <a:off x="760761" y="3762349"/>
                <a:ext cx="2287548" cy="192498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DD5ED"/>
                  </a:solidFill>
                </a:endParaRPr>
              </a:p>
            </p:txBody>
          </p:sp>
          <p:grpSp>
            <p:nvGrpSpPr>
              <p:cNvPr id="26" name="组合 25">
                <a:extLst>
                  <a:ext uri="{FF2B5EF4-FFF2-40B4-BE49-F238E27FC236}">
                    <a16:creationId xmlns:a16="http://schemas.microsoft.com/office/drawing/2014/main" id="{3D5D03B3-4A9D-575C-0A48-B94C901260B8}"/>
                  </a:ext>
                </a:extLst>
              </p:cNvPr>
              <p:cNvGrpSpPr/>
              <p:nvPr/>
            </p:nvGrpSpPr>
            <p:grpSpPr>
              <a:xfrm>
                <a:off x="660400" y="3639686"/>
                <a:ext cx="2287548" cy="1924988"/>
                <a:chOff x="8806481" y="1612477"/>
                <a:chExt cx="2287548" cy="1924988"/>
              </a:xfrm>
              <a:solidFill>
                <a:schemeClr val="bg1"/>
              </a:solidFill>
            </p:grpSpPr>
            <p:sp>
              <p:nvSpPr>
                <p:cNvPr id="27" name="矩形: 圆角 26">
                  <a:extLst>
                    <a:ext uri="{FF2B5EF4-FFF2-40B4-BE49-F238E27FC236}">
                      <a16:creationId xmlns:a16="http://schemas.microsoft.com/office/drawing/2014/main" id="{AABFEEE6-926B-56DA-156E-A99EDF14DC69}"/>
                    </a:ext>
                  </a:extLst>
                </p:cNvPr>
                <p:cNvSpPr/>
                <p:nvPr/>
              </p:nvSpPr>
              <p:spPr>
                <a:xfrm>
                  <a:off x="8806481" y="1612477"/>
                  <a:ext cx="2287548" cy="1924988"/>
                </a:xfrm>
                <a:prstGeom prst="roundRect">
                  <a:avLst>
                    <a:gd name="adj" fmla="val 0"/>
                  </a:avLst>
                </a:prstGeom>
                <a:grpFill/>
                <a:ln w="25400" cap="flat">
                  <a:solidFill>
                    <a:srgbClr val="ADD5ED"/>
                  </a:solidFill>
                  <a:prstDash val="solid"/>
                  <a:miter/>
                </a:ln>
              </p:spPr>
              <p:txBody>
                <a:bodyPr rtlCol="0" anchor="ctr"/>
                <a:lstStyle/>
                <a:p>
                  <a:endParaRPr lang="zh-CN" altLang="en-US">
                    <a:solidFill>
                      <a:srgbClr val="ADD5ED"/>
                    </a:solidFill>
                  </a:endParaRPr>
                </a:p>
              </p:txBody>
            </p:sp>
            <p:grpSp>
              <p:nvGrpSpPr>
                <p:cNvPr id="28" name="组合 27">
                  <a:extLst>
                    <a:ext uri="{FF2B5EF4-FFF2-40B4-BE49-F238E27FC236}">
                      <a16:creationId xmlns:a16="http://schemas.microsoft.com/office/drawing/2014/main" id="{DDA37ADA-CD91-79C4-6F1A-F218F659B41B}"/>
                    </a:ext>
                  </a:extLst>
                </p:cNvPr>
                <p:cNvGrpSpPr>
                  <a:grpSpLocks/>
                </p:cNvGrpSpPr>
                <p:nvPr/>
              </p:nvGrpSpPr>
              <p:grpSpPr>
                <a:xfrm>
                  <a:off x="8965659" y="2046030"/>
                  <a:ext cx="1969192" cy="1028477"/>
                  <a:chOff x="6190888" y="4316230"/>
                  <a:chExt cx="1969192" cy="1028477"/>
                </a:xfrm>
                <a:grpFill/>
              </p:grpSpPr>
              <p:sp>
                <p:nvSpPr>
                  <p:cNvPr id="29" name="文本框 28">
                    <a:extLst>
                      <a:ext uri="{FF2B5EF4-FFF2-40B4-BE49-F238E27FC236}">
                        <a16:creationId xmlns:a16="http://schemas.microsoft.com/office/drawing/2014/main" id="{15A8124D-FDAC-133D-6B97-ED5C3B63C097}"/>
                      </a:ext>
                    </a:extLst>
                  </p:cNvPr>
                  <p:cNvSpPr txBox="1"/>
                  <p:nvPr/>
                </p:nvSpPr>
                <p:spPr>
                  <a:xfrm>
                    <a:off x="6467600" y="4316230"/>
                    <a:ext cx="1415772" cy="461665"/>
                  </a:xfrm>
                  <a:prstGeom prst="rect">
                    <a:avLst/>
                  </a:prstGeom>
                  <a:grpFill/>
                </p:spPr>
                <p:txBody>
                  <a:bodyPr wrap="none" lIns="91440" tIns="45720" rIns="91440" bIns="45720" rtlCol="0" anchor="b" anchorCtr="0">
                    <a:spAutoFit/>
                  </a:bodyPr>
                  <a:lstStyle/>
                  <a:p>
                    <a:pPr algn="ctr"/>
                    <a:r>
                      <a:rPr kumimoji="1" lang="zh-CN" altLang="en-US" sz="2400" b="1" dirty="0">
                        <a:latin typeface="Arial" panose="020B0604020202020204" pitchFamily="34" charset="0"/>
                        <a:ea typeface="微软雅黑" panose="020B0503020204020204" pitchFamily="34" charset="-122"/>
                      </a:rPr>
                      <a:t>数控装置</a:t>
                    </a:r>
                  </a:p>
                </p:txBody>
              </p:sp>
              <p:sp>
                <p:nvSpPr>
                  <p:cNvPr id="30" name="矩形 29">
                    <a:extLst>
                      <a:ext uri="{FF2B5EF4-FFF2-40B4-BE49-F238E27FC236}">
                        <a16:creationId xmlns:a16="http://schemas.microsoft.com/office/drawing/2014/main" id="{39DF6AAF-C849-AE95-D995-0CE64770E909}"/>
                      </a:ext>
                    </a:extLst>
                  </p:cNvPr>
                  <p:cNvSpPr/>
                  <p:nvPr/>
                </p:nvSpPr>
                <p:spPr>
                  <a:xfrm>
                    <a:off x="6190888" y="4883042"/>
                    <a:ext cx="1969192" cy="4616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2400" b="1" dirty="0">
                        <a:solidFill>
                          <a:srgbClr val="ADD5ED"/>
                        </a:solidFill>
                        <a:latin typeface="Arial" panose="020B0604020202020204" pitchFamily="34" charset="0"/>
                        <a:ea typeface="微软雅黑" panose="020B0503020204020204" pitchFamily="34" charset="-122"/>
                      </a:rPr>
                      <a:t>“指挥”</a:t>
                    </a:r>
                    <a:endParaRPr kumimoji="1" lang="en-US" altLang="zh-CN" sz="2400" b="1" dirty="0">
                      <a:solidFill>
                        <a:srgbClr val="ADD5ED"/>
                      </a:solidFill>
                      <a:latin typeface="Arial" panose="020B0604020202020204" pitchFamily="34" charset="0"/>
                      <a:ea typeface="微软雅黑" panose="020B0503020204020204" pitchFamily="34" charset="-122"/>
                    </a:endParaRPr>
                  </a:p>
                </p:txBody>
              </p:sp>
            </p:grpSp>
          </p:grpSp>
        </p:grpSp>
        <p:sp>
          <p:nvSpPr>
            <p:cNvPr id="10" name="矩形 9">
              <a:extLst>
                <a:ext uri="{FF2B5EF4-FFF2-40B4-BE49-F238E27FC236}">
                  <a16:creationId xmlns:a16="http://schemas.microsoft.com/office/drawing/2014/main" id="{BD80E7E8-D409-95C5-243D-8B2094893A88}"/>
                </a:ext>
              </a:extLst>
            </p:cNvPr>
            <p:cNvSpPr/>
            <p:nvPr/>
          </p:nvSpPr>
          <p:spPr>
            <a:xfrm>
              <a:off x="9103015" y="3321960"/>
              <a:ext cx="2287548" cy="192498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DD5ED"/>
                </a:solidFill>
              </a:endParaRPr>
            </a:p>
          </p:txBody>
        </p:sp>
        <p:grpSp>
          <p:nvGrpSpPr>
            <p:cNvPr id="11" name="组合 10">
              <a:extLst>
                <a:ext uri="{FF2B5EF4-FFF2-40B4-BE49-F238E27FC236}">
                  <a16:creationId xmlns:a16="http://schemas.microsoft.com/office/drawing/2014/main" id="{7B9BA18E-C1EB-5D24-6391-704E64DB17B8}"/>
                </a:ext>
              </a:extLst>
            </p:cNvPr>
            <p:cNvGrpSpPr/>
            <p:nvPr/>
          </p:nvGrpSpPr>
          <p:grpSpPr>
            <a:xfrm>
              <a:off x="9002654" y="3199297"/>
              <a:ext cx="2287548" cy="1924988"/>
              <a:chOff x="8806481" y="1612477"/>
              <a:chExt cx="2287548" cy="1924988"/>
            </a:xfrm>
            <a:solidFill>
              <a:schemeClr val="bg1"/>
            </a:solidFill>
          </p:grpSpPr>
          <p:sp>
            <p:nvSpPr>
              <p:cNvPr id="21" name="矩形: 圆角 20">
                <a:extLst>
                  <a:ext uri="{FF2B5EF4-FFF2-40B4-BE49-F238E27FC236}">
                    <a16:creationId xmlns:a16="http://schemas.microsoft.com/office/drawing/2014/main" id="{E3CF486E-1432-5437-1AE7-A3FA193FF100}"/>
                  </a:ext>
                </a:extLst>
              </p:cNvPr>
              <p:cNvSpPr/>
              <p:nvPr/>
            </p:nvSpPr>
            <p:spPr>
              <a:xfrm>
                <a:off x="8806481" y="1612477"/>
                <a:ext cx="2287548" cy="1924988"/>
              </a:xfrm>
              <a:prstGeom prst="roundRect">
                <a:avLst>
                  <a:gd name="adj" fmla="val 0"/>
                </a:avLst>
              </a:prstGeom>
              <a:grpFill/>
              <a:ln w="25400" cap="flat">
                <a:solidFill>
                  <a:srgbClr val="ADD5ED"/>
                </a:solidFill>
                <a:prstDash val="solid"/>
                <a:miter/>
              </a:ln>
            </p:spPr>
            <p:txBody>
              <a:bodyPr rtlCol="0" anchor="ctr"/>
              <a:lstStyle/>
              <a:p>
                <a:endParaRPr lang="zh-CN" altLang="en-US">
                  <a:solidFill>
                    <a:srgbClr val="ADD5ED"/>
                  </a:solidFill>
                </a:endParaRPr>
              </a:p>
            </p:txBody>
          </p:sp>
          <p:grpSp>
            <p:nvGrpSpPr>
              <p:cNvPr id="22" name="组合 21">
                <a:extLst>
                  <a:ext uri="{FF2B5EF4-FFF2-40B4-BE49-F238E27FC236}">
                    <a16:creationId xmlns:a16="http://schemas.microsoft.com/office/drawing/2014/main" id="{3E6DCFE9-ABAE-67C0-D41C-4DAADF951C9C}"/>
                  </a:ext>
                </a:extLst>
              </p:cNvPr>
              <p:cNvGrpSpPr>
                <a:grpSpLocks/>
              </p:cNvGrpSpPr>
              <p:nvPr/>
            </p:nvGrpSpPr>
            <p:grpSpPr>
              <a:xfrm>
                <a:off x="9076235" y="2046029"/>
                <a:ext cx="1969192" cy="990607"/>
                <a:chOff x="6301464" y="4316229"/>
                <a:chExt cx="1969192" cy="990607"/>
              </a:xfrm>
              <a:grpFill/>
            </p:grpSpPr>
            <p:sp>
              <p:nvSpPr>
                <p:cNvPr id="23" name="文本框 22">
                  <a:extLst>
                    <a:ext uri="{FF2B5EF4-FFF2-40B4-BE49-F238E27FC236}">
                      <a16:creationId xmlns:a16="http://schemas.microsoft.com/office/drawing/2014/main" id="{6C44BBEB-74C0-4CF6-04CC-BDC7916129EB}"/>
                    </a:ext>
                  </a:extLst>
                </p:cNvPr>
                <p:cNvSpPr txBox="1"/>
                <p:nvPr/>
              </p:nvSpPr>
              <p:spPr>
                <a:xfrm>
                  <a:off x="6523088" y="4316229"/>
                  <a:ext cx="1505513" cy="461665"/>
                </a:xfrm>
                <a:prstGeom prst="rect">
                  <a:avLst/>
                </a:prstGeom>
                <a:grpFill/>
              </p:spPr>
              <p:txBody>
                <a:bodyPr wrap="square" lIns="91440" tIns="45720" rIns="91440" bIns="45720" rtlCol="0" anchor="b" anchorCtr="0">
                  <a:spAutoFit/>
                </a:bodyPr>
                <a:lstStyle/>
                <a:p>
                  <a:pPr algn="ctr"/>
                  <a:r>
                    <a:rPr kumimoji="1" lang="zh-CN" altLang="en-US" sz="2400" b="1" dirty="0">
                      <a:latin typeface="Arial" panose="020B0604020202020204" pitchFamily="34" charset="0"/>
                      <a:ea typeface="微软雅黑" panose="020B0503020204020204" pitchFamily="34" charset="-122"/>
                    </a:rPr>
                    <a:t>车床本体</a:t>
                  </a:r>
                </a:p>
              </p:txBody>
            </p:sp>
            <p:sp>
              <p:nvSpPr>
                <p:cNvPr id="24" name="矩形 23">
                  <a:extLst>
                    <a:ext uri="{FF2B5EF4-FFF2-40B4-BE49-F238E27FC236}">
                      <a16:creationId xmlns:a16="http://schemas.microsoft.com/office/drawing/2014/main" id="{D84A4DCE-D752-8061-DD6D-43C7C83CB85F}"/>
                    </a:ext>
                  </a:extLst>
                </p:cNvPr>
                <p:cNvSpPr/>
                <p:nvPr/>
              </p:nvSpPr>
              <p:spPr>
                <a:xfrm>
                  <a:off x="6301464" y="4845171"/>
                  <a:ext cx="1969192" cy="4616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2400" b="1" dirty="0">
                      <a:solidFill>
                        <a:srgbClr val="ADD5ED"/>
                      </a:solidFill>
                      <a:latin typeface="Arial" panose="020B0604020202020204" pitchFamily="34" charset="0"/>
                      <a:ea typeface="微软雅黑" panose="020B0503020204020204" pitchFamily="34" charset="-122"/>
                    </a:rPr>
                    <a:t>“基础”</a:t>
                  </a:r>
                  <a:endParaRPr kumimoji="1" lang="en-US" altLang="zh-CN" sz="2400" b="1" dirty="0">
                    <a:solidFill>
                      <a:srgbClr val="ADD5ED"/>
                    </a:solidFill>
                    <a:latin typeface="Arial" panose="020B0604020202020204" pitchFamily="34" charset="0"/>
                    <a:ea typeface="微软雅黑" panose="020B0503020204020204" pitchFamily="34" charset="-122"/>
                  </a:endParaRPr>
                </a:p>
              </p:txBody>
            </p:sp>
          </p:grpSp>
        </p:grpSp>
        <p:grpSp>
          <p:nvGrpSpPr>
            <p:cNvPr id="12" name="组合 11">
              <a:extLst>
                <a:ext uri="{FF2B5EF4-FFF2-40B4-BE49-F238E27FC236}">
                  <a16:creationId xmlns:a16="http://schemas.microsoft.com/office/drawing/2014/main" id="{73560E46-05C1-C107-EA76-289524B5A6A8}"/>
                </a:ext>
              </a:extLst>
            </p:cNvPr>
            <p:cNvGrpSpPr/>
            <p:nvPr/>
          </p:nvGrpSpPr>
          <p:grpSpPr>
            <a:xfrm>
              <a:off x="6179123" y="3199297"/>
              <a:ext cx="2387909" cy="2047651"/>
              <a:chOff x="660400" y="3639686"/>
              <a:chExt cx="2387909" cy="2047651"/>
            </a:xfrm>
          </p:grpSpPr>
          <p:sp>
            <p:nvSpPr>
              <p:cNvPr id="13" name="矩形 12">
                <a:extLst>
                  <a:ext uri="{FF2B5EF4-FFF2-40B4-BE49-F238E27FC236}">
                    <a16:creationId xmlns:a16="http://schemas.microsoft.com/office/drawing/2014/main" id="{B4A776E9-37BD-33C2-5CAC-0859C82229F4}"/>
                  </a:ext>
                </a:extLst>
              </p:cNvPr>
              <p:cNvSpPr/>
              <p:nvPr/>
            </p:nvSpPr>
            <p:spPr>
              <a:xfrm>
                <a:off x="760761" y="3762349"/>
                <a:ext cx="2287548" cy="192498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ADD5ED"/>
                  </a:solidFill>
                </a:endParaRPr>
              </a:p>
            </p:txBody>
          </p:sp>
          <p:grpSp>
            <p:nvGrpSpPr>
              <p:cNvPr id="15" name="组合 14">
                <a:extLst>
                  <a:ext uri="{FF2B5EF4-FFF2-40B4-BE49-F238E27FC236}">
                    <a16:creationId xmlns:a16="http://schemas.microsoft.com/office/drawing/2014/main" id="{032DCA02-87F7-CA90-ABB3-8CF19078472B}"/>
                  </a:ext>
                </a:extLst>
              </p:cNvPr>
              <p:cNvGrpSpPr/>
              <p:nvPr/>
            </p:nvGrpSpPr>
            <p:grpSpPr>
              <a:xfrm>
                <a:off x="660400" y="3639686"/>
                <a:ext cx="2287548" cy="1924988"/>
                <a:chOff x="8806481" y="1612477"/>
                <a:chExt cx="2287548" cy="1924988"/>
              </a:xfrm>
              <a:solidFill>
                <a:schemeClr val="bg1"/>
              </a:solidFill>
            </p:grpSpPr>
            <p:sp>
              <p:nvSpPr>
                <p:cNvPr id="16" name="矩形: 圆角 15">
                  <a:extLst>
                    <a:ext uri="{FF2B5EF4-FFF2-40B4-BE49-F238E27FC236}">
                      <a16:creationId xmlns:a16="http://schemas.microsoft.com/office/drawing/2014/main" id="{4E11D294-7E90-89D3-A896-7C78F7620F01}"/>
                    </a:ext>
                  </a:extLst>
                </p:cNvPr>
                <p:cNvSpPr/>
                <p:nvPr/>
              </p:nvSpPr>
              <p:spPr>
                <a:xfrm>
                  <a:off x="8806481" y="1612477"/>
                  <a:ext cx="2287548" cy="1924988"/>
                </a:xfrm>
                <a:prstGeom prst="roundRect">
                  <a:avLst>
                    <a:gd name="adj" fmla="val 0"/>
                  </a:avLst>
                </a:prstGeom>
                <a:grpFill/>
                <a:ln w="25400" cap="flat">
                  <a:solidFill>
                    <a:srgbClr val="ADD5ED"/>
                  </a:solidFill>
                  <a:prstDash val="solid"/>
                  <a:miter/>
                </a:ln>
              </p:spPr>
              <p:txBody>
                <a:bodyPr rtlCol="0" anchor="ctr"/>
                <a:lstStyle/>
                <a:p>
                  <a:endParaRPr lang="zh-CN" altLang="en-US">
                    <a:solidFill>
                      <a:srgbClr val="ADD5ED"/>
                    </a:solidFill>
                  </a:endParaRPr>
                </a:p>
              </p:txBody>
            </p:sp>
            <p:grpSp>
              <p:nvGrpSpPr>
                <p:cNvPr id="18" name="组合 17">
                  <a:extLst>
                    <a:ext uri="{FF2B5EF4-FFF2-40B4-BE49-F238E27FC236}">
                      <a16:creationId xmlns:a16="http://schemas.microsoft.com/office/drawing/2014/main" id="{F2F70E7F-E538-241C-3CCD-4731887579DD}"/>
                    </a:ext>
                  </a:extLst>
                </p:cNvPr>
                <p:cNvGrpSpPr>
                  <a:grpSpLocks/>
                </p:cNvGrpSpPr>
                <p:nvPr/>
              </p:nvGrpSpPr>
              <p:grpSpPr>
                <a:xfrm>
                  <a:off x="8965659" y="2046030"/>
                  <a:ext cx="1969192" cy="990606"/>
                  <a:chOff x="6190888" y="4316230"/>
                  <a:chExt cx="1969192" cy="990606"/>
                </a:xfrm>
                <a:grpFill/>
              </p:grpSpPr>
              <p:sp>
                <p:nvSpPr>
                  <p:cNvPr id="19" name="文本框 18">
                    <a:extLst>
                      <a:ext uri="{FF2B5EF4-FFF2-40B4-BE49-F238E27FC236}">
                        <a16:creationId xmlns:a16="http://schemas.microsoft.com/office/drawing/2014/main" id="{F895261C-3029-3E78-91A5-54D2B62225C9}"/>
                      </a:ext>
                    </a:extLst>
                  </p:cNvPr>
                  <p:cNvSpPr txBox="1"/>
                  <p:nvPr/>
                </p:nvSpPr>
                <p:spPr>
                  <a:xfrm>
                    <a:off x="6467600" y="4316230"/>
                    <a:ext cx="1415772" cy="461665"/>
                  </a:xfrm>
                  <a:prstGeom prst="rect">
                    <a:avLst/>
                  </a:prstGeom>
                  <a:grpFill/>
                </p:spPr>
                <p:txBody>
                  <a:bodyPr wrap="none" lIns="91440" tIns="45720" rIns="91440" bIns="45720" rtlCol="0" anchor="b" anchorCtr="0">
                    <a:spAutoFit/>
                  </a:bodyPr>
                  <a:lstStyle/>
                  <a:p>
                    <a:pPr algn="ctr"/>
                    <a:r>
                      <a:rPr kumimoji="1" lang="zh-CN" altLang="en-US" sz="2400" b="1" dirty="0">
                        <a:latin typeface="Arial" panose="020B0604020202020204" pitchFamily="34" charset="0"/>
                        <a:ea typeface="微软雅黑" panose="020B0503020204020204" pitchFamily="34" charset="-122"/>
                      </a:rPr>
                      <a:t>伺服装置</a:t>
                    </a:r>
                  </a:p>
                </p:txBody>
              </p:sp>
              <p:sp>
                <p:nvSpPr>
                  <p:cNvPr id="20" name="矩形 19">
                    <a:extLst>
                      <a:ext uri="{FF2B5EF4-FFF2-40B4-BE49-F238E27FC236}">
                        <a16:creationId xmlns:a16="http://schemas.microsoft.com/office/drawing/2014/main" id="{7DC9082C-068A-6197-C9EC-4FFF8675FC3A}"/>
                      </a:ext>
                    </a:extLst>
                  </p:cNvPr>
                  <p:cNvSpPr/>
                  <p:nvPr/>
                </p:nvSpPr>
                <p:spPr>
                  <a:xfrm>
                    <a:off x="6190888" y="4845171"/>
                    <a:ext cx="1969192" cy="4616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2400" b="1" dirty="0">
                        <a:solidFill>
                          <a:srgbClr val="ADD5ED"/>
                        </a:solidFill>
                        <a:latin typeface="Arial" panose="020B0604020202020204" pitchFamily="34" charset="0"/>
                        <a:ea typeface="微软雅黑" panose="020B0503020204020204" pitchFamily="34" charset="-122"/>
                      </a:rPr>
                      <a:t>“执行”</a:t>
                    </a:r>
                    <a:endParaRPr kumimoji="1" lang="en-US" altLang="zh-CN" sz="2400" b="1" dirty="0">
                      <a:solidFill>
                        <a:srgbClr val="ADD5ED"/>
                      </a:solidFill>
                      <a:latin typeface="Arial" panose="020B0604020202020204" pitchFamily="34" charset="0"/>
                      <a:ea typeface="微软雅黑" panose="020B0503020204020204" pitchFamily="34" charset="-122"/>
                    </a:endParaRPr>
                  </a:p>
                </p:txBody>
              </p:sp>
            </p:grpSp>
          </p:grpSp>
        </p:grpSp>
      </p:grpSp>
    </p:spTree>
    <p:extLst>
      <p:ext uri="{BB962C8B-B14F-4D97-AF65-F5344CB8AC3E}">
        <p14:creationId xmlns:p14="http://schemas.microsoft.com/office/powerpoint/2010/main" val="24285707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92510688-D2A7-CA0A-5892-A7999BEA39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3977" y="2138654"/>
            <a:ext cx="6032358" cy="3535632"/>
          </a:xfrm>
          <a:prstGeom prst="rect">
            <a:avLst/>
          </a:prstGeom>
        </p:spPr>
      </p:pic>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5" name="标题 1">
            <a:extLst>
              <a:ext uri="{FF2B5EF4-FFF2-40B4-BE49-F238E27FC236}">
                <a16:creationId xmlns:a16="http://schemas.microsoft.com/office/drawing/2014/main" id="{A87934D7-15AC-8125-604F-112823A0AA7B}"/>
              </a:ext>
            </a:extLst>
          </p:cNvPr>
          <p:cNvSpPr txBox="1"/>
          <p:nvPr/>
        </p:nvSpPr>
        <p:spPr>
          <a:xfrm>
            <a:off x="4235382" y="312454"/>
            <a:ext cx="372123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2.1 </a:t>
            </a:r>
            <a:r>
              <a:rPr lang="zh-CN" altLang="en-US" sz="2800" dirty="0">
                <a:latin typeface="+mj-ea"/>
                <a:cs typeface="+mn-ea"/>
                <a:sym typeface="+mn-lt"/>
              </a:rPr>
              <a:t>数控车床认知</a:t>
            </a:r>
          </a:p>
        </p:txBody>
      </p:sp>
      <p:sp>
        <p:nvSpPr>
          <p:cNvPr id="17" name="文本框 16">
            <a:extLst>
              <a:ext uri="{FF2B5EF4-FFF2-40B4-BE49-F238E27FC236}">
                <a16:creationId xmlns:a16="http://schemas.microsoft.com/office/drawing/2014/main" id="{0EB8EDDF-6C29-B750-1A76-2D0BBDD9F0DA}"/>
              </a:ext>
            </a:extLst>
          </p:cNvPr>
          <p:cNvSpPr txBox="1"/>
          <p:nvPr/>
        </p:nvSpPr>
        <p:spPr>
          <a:xfrm>
            <a:off x="825785" y="1738544"/>
            <a:ext cx="3409597"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1. </a:t>
            </a:r>
            <a:r>
              <a:rPr lang="zh-CN" altLang="en-US" sz="2000" b="1" dirty="0">
                <a:solidFill>
                  <a:schemeClr val="accent1"/>
                </a:solidFill>
                <a:cs typeface="+mn-ea"/>
                <a:sym typeface="+mn-lt"/>
              </a:rPr>
              <a:t>输入</a:t>
            </a:r>
            <a:r>
              <a:rPr lang="en-US" altLang="zh-CN" sz="2000" b="1" dirty="0">
                <a:solidFill>
                  <a:schemeClr val="accent1"/>
                </a:solidFill>
                <a:cs typeface="+mn-ea"/>
                <a:sym typeface="+mn-lt"/>
              </a:rPr>
              <a:t>/</a:t>
            </a:r>
            <a:r>
              <a:rPr lang="zh-CN" altLang="en-US" sz="2000" b="1" dirty="0">
                <a:solidFill>
                  <a:schemeClr val="accent1"/>
                </a:solidFill>
                <a:cs typeface="+mn-ea"/>
                <a:sym typeface="+mn-lt"/>
              </a:rPr>
              <a:t>输出装置</a:t>
            </a:r>
            <a:endParaRPr lang="en-US" altLang="zh-CN" sz="2000" b="1" dirty="0">
              <a:solidFill>
                <a:schemeClr val="accent1"/>
              </a:solidFill>
              <a:cs typeface="+mn-ea"/>
              <a:sym typeface="+mn-lt"/>
            </a:endParaRPr>
          </a:p>
        </p:txBody>
      </p:sp>
      <p:sp>
        <p:nvSpPr>
          <p:cNvPr id="45" name="文本占位符 5">
            <a:extLst>
              <a:ext uri="{FF2B5EF4-FFF2-40B4-BE49-F238E27FC236}">
                <a16:creationId xmlns:a16="http://schemas.microsoft.com/office/drawing/2014/main" id="{5F38E7B9-A561-FF5A-69A3-E5358D233CA9}"/>
              </a:ext>
            </a:extLst>
          </p:cNvPr>
          <p:cNvSpPr txBox="1"/>
          <p:nvPr/>
        </p:nvSpPr>
        <p:spPr>
          <a:xfrm>
            <a:off x="825785" y="2138654"/>
            <a:ext cx="4870680" cy="205812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1800" b="0" i="0" u="none" strike="noStrike" baseline="0" dirty="0">
                <a:solidFill>
                  <a:srgbClr val="221E1F"/>
                </a:solidFill>
                <a:latin typeface="方正书宋"/>
              </a:rPr>
              <a:t>       </a:t>
            </a:r>
            <a:r>
              <a:rPr lang="zh-CN" altLang="en-US" sz="1800" b="1" i="0" u="none" strike="noStrike" baseline="0" dirty="0">
                <a:solidFill>
                  <a:srgbClr val="221E1F"/>
                </a:solidFill>
                <a:latin typeface="方正书宋"/>
              </a:rPr>
              <a:t>计算机数控系统与外部设备进行信息交互的装置</a:t>
            </a:r>
            <a:r>
              <a:rPr lang="zh-CN" altLang="en-US" sz="1800" b="0" i="0" u="none" strike="noStrike" baseline="0" dirty="0">
                <a:solidFill>
                  <a:srgbClr val="221E1F"/>
                </a:solidFill>
                <a:latin typeface="方正书宋"/>
              </a:rPr>
              <a:t>。交互的信息通常是零件加工程序。</a:t>
            </a:r>
            <a:endParaRPr lang="en-US" altLang="zh-CN" sz="1800" b="0" i="0" u="none" strike="noStrike" baseline="0" dirty="0">
              <a:solidFill>
                <a:srgbClr val="221E1F"/>
              </a:solidFill>
              <a:latin typeface="方正书宋"/>
            </a:endParaRPr>
          </a:p>
          <a:p>
            <a:pPr marL="0" indent="0" algn="just">
              <a:lnSpc>
                <a:spcPct val="120000"/>
              </a:lnSpc>
              <a:spcBef>
                <a:spcPts val="0"/>
              </a:spcBef>
              <a:buNone/>
            </a:pPr>
            <a:r>
              <a:rPr lang="zh-CN" altLang="en-US" sz="1800" b="0" i="0" u="none" strike="noStrike" baseline="0" dirty="0">
                <a:solidFill>
                  <a:srgbClr val="221E1F"/>
                </a:solidFill>
                <a:latin typeface="方正书宋"/>
              </a:rPr>
              <a:t>① 将</a:t>
            </a:r>
            <a:r>
              <a:rPr lang="zh-CN" altLang="en-US" sz="1800" b="1" i="0" u="none" strike="noStrike" baseline="0" dirty="0">
                <a:solidFill>
                  <a:srgbClr val="221E1F"/>
                </a:solidFill>
                <a:latin typeface="方正书宋"/>
              </a:rPr>
              <a:t>编制</a:t>
            </a:r>
            <a:r>
              <a:rPr lang="zh-CN" altLang="en-US" sz="1800" b="0" i="0" u="none" strike="noStrike" baseline="0" dirty="0">
                <a:solidFill>
                  <a:srgbClr val="221E1F"/>
                </a:solidFill>
                <a:latin typeface="方正书宋"/>
              </a:rPr>
              <a:t>好的零件加工程序</a:t>
            </a:r>
            <a:r>
              <a:rPr lang="zh-CN" altLang="en-US" sz="1800" b="1" i="0" u="none" strike="noStrike" baseline="0" dirty="0">
                <a:solidFill>
                  <a:srgbClr val="221E1F"/>
                </a:solidFill>
                <a:latin typeface="方正书宋"/>
              </a:rPr>
              <a:t>输入计算机数控系统</a:t>
            </a:r>
            <a:r>
              <a:rPr lang="zh-CN" altLang="en-US" sz="1800" i="0" u="none" strike="noStrike" baseline="0" dirty="0">
                <a:solidFill>
                  <a:srgbClr val="221E1F"/>
                </a:solidFill>
                <a:latin typeface="方正书宋"/>
              </a:rPr>
              <a:t>；</a:t>
            </a:r>
            <a:endParaRPr lang="en-US" altLang="zh-CN" sz="1800" i="0" u="none" strike="noStrike" baseline="0" dirty="0">
              <a:solidFill>
                <a:srgbClr val="221E1F"/>
              </a:solidFill>
              <a:latin typeface="方正书宋"/>
            </a:endParaRPr>
          </a:p>
          <a:p>
            <a:pPr marL="0" indent="0" algn="just">
              <a:lnSpc>
                <a:spcPct val="120000"/>
              </a:lnSpc>
              <a:spcBef>
                <a:spcPts val="0"/>
              </a:spcBef>
              <a:buNone/>
            </a:pPr>
            <a:r>
              <a:rPr lang="zh-CN" altLang="en-US" dirty="0">
                <a:solidFill>
                  <a:srgbClr val="221E1F"/>
                </a:solidFill>
                <a:latin typeface="方正书宋"/>
              </a:rPr>
              <a:t>② </a:t>
            </a:r>
            <a:r>
              <a:rPr lang="zh-CN" altLang="en-US" sz="1800" b="0" i="0" u="none" strike="noStrike" baseline="0" dirty="0">
                <a:solidFill>
                  <a:srgbClr val="221E1F"/>
                </a:solidFill>
                <a:latin typeface="方正书宋"/>
              </a:rPr>
              <a:t>将</a:t>
            </a:r>
            <a:r>
              <a:rPr lang="zh-CN" altLang="en-US" sz="1800" b="1" i="0" u="none" strike="noStrike" baseline="0" dirty="0">
                <a:solidFill>
                  <a:srgbClr val="221E1F"/>
                </a:solidFill>
                <a:latin typeface="方正书宋"/>
              </a:rPr>
              <a:t>调试</a:t>
            </a:r>
            <a:r>
              <a:rPr lang="zh-CN" altLang="en-US" sz="1800" b="0" i="0" u="none" strike="noStrike" baseline="0" dirty="0">
                <a:solidFill>
                  <a:srgbClr val="221E1F"/>
                </a:solidFill>
                <a:latin typeface="方正书宋"/>
              </a:rPr>
              <a:t>好的零件加工程序通过输出设备</a:t>
            </a:r>
            <a:r>
              <a:rPr lang="zh-CN" altLang="en-US" sz="1800" b="1" i="0" u="none" strike="noStrike" baseline="0" dirty="0">
                <a:solidFill>
                  <a:srgbClr val="221E1F"/>
                </a:solidFill>
                <a:latin typeface="方正书宋"/>
              </a:rPr>
              <a:t>存放或记录在相应的控制介质上</a:t>
            </a:r>
            <a:r>
              <a:rPr lang="zh-CN" altLang="en-US" sz="1800" i="0" u="none" strike="noStrike" baseline="0" dirty="0">
                <a:solidFill>
                  <a:srgbClr val="221E1F"/>
                </a:solidFill>
                <a:latin typeface="方正书宋"/>
              </a:rPr>
              <a:t>；</a:t>
            </a:r>
            <a:endParaRPr lang="zh-CN" altLang="en-US" sz="2000" dirty="0">
              <a:cs typeface="+mn-ea"/>
              <a:sym typeface="+mn-lt"/>
            </a:endParaRPr>
          </a:p>
        </p:txBody>
      </p:sp>
      <p:sp>
        <p:nvSpPr>
          <p:cNvPr id="46" name="文本框 45">
            <a:extLst>
              <a:ext uri="{FF2B5EF4-FFF2-40B4-BE49-F238E27FC236}">
                <a16:creationId xmlns:a16="http://schemas.microsoft.com/office/drawing/2014/main" id="{88018A71-C19F-40ED-DFB6-773A54206FE0}"/>
              </a:ext>
            </a:extLst>
          </p:cNvPr>
          <p:cNvSpPr txBox="1"/>
          <p:nvPr/>
        </p:nvSpPr>
        <p:spPr>
          <a:xfrm>
            <a:off x="820686" y="4192046"/>
            <a:ext cx="3409597" cy="400110"/>
          </a:xfrm>
          <a:prstGeom prst="rect">
            <a:avLst/>
          </a:prstGeom>
          <a:noFill/>
        </p:spPr>
        <p:txBody>
          <a:bodyPr wrap="square">
            <a:spAutoFit/>
          </a:bodyPr>
          <a:lstStyle/>
          <a:p>
            <a:pPr marL="0" indent="0">
              <a:lnSpc>
                <a:spcPct val="100000"/>
              </a:lnSpc>
              <a:spcBef>
                <a:spcPts val="0"/>
              </a:spcBef>
              <a:spcAft>
                <a:spcPts val="1000"/>
              </a:spcAft>
              <a:buNone/>
            </a:pPr>
            <a:r>
              <a:rPr lang="en-US" altLang="zh-CN" sz="2000" b="1" dirty="0">
                <a:solidFill>
                  <a:schemeClr val="accent1"/>
                </a:solidFill>
                <a:cs typeface="+mn-ea"/>
                <a:sym typeface="+mn-lt"/>
              </a:rPr>
              <a:t>2. </a:t>
            </a:r>
            <a:r>
              <a:rPr lang="zh-CN" altLang="en-US" sz="2000" b="1" dirty="0">
                <a:solidFill>
                  <a:schemeClr val="accent1"/>
                </a:solidFill>
                <a:cs typeface="+mn-ea"/>
                <a:sym typeface="+mn-lt"/>
              </a:rPr>
              <a:t>数控装置</a:t>
            </a:r>
            <a:endParaRPr lang="en-US" altLang="zh-CN" sz="2000" b="1" dirty="0">
              <a:solidFill>
                <a:schemeClr val="accent1"/>
              </a:solidFill>
              <a:cs typeface="+mn-ea"/>
              <a:sym typeface="+mn-lt"/>
            </a:endParaRPr>
          </a:p>
        </p:txBody>
      </p:sp>
      <p:sp>
        <p:nvSpPr>
          <p:cNvPr id="7" name="文本占位符 5">
            <a:extLst>
              <a:ext uri="{FF2B5EF4-FFF2-40B4-BE49-F238E27FC236}">
                <a16:creationId xmlns:a16="http://schemas.microsoft.com/office/drawing/2014/main" id="{5284F556-7207-74CA-0428-E0D49F51E8B9}"/>
              </a:ext>
            </a:extLst>
          </p:cNvPr>
          <p:cNvSpPr txBox="1"/>
          <p:nvPr/>
        </p:nvSpPr>
        <p:spPr>
          <a:xfrm>
            <a:off x="820686" y="4622322"/>
            <a:ext cx="4870680" cy="10609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1800" b="0" i="0" u="none" strike="noStrike" baseline="0" dirty="0">
                <a:solidFill>
                  <a:srgbClr val="221E1F"/>
                </a:solidFill>
                <a:latin typeface="方正书宋"/>
              </a:rPr>
              <a:t>       </a:t>
            </a:r>
            <a:r>
              <a:rPr lang="zh-CN" altLang="en-US" sz="1800" i="0" u="none" strike="noStrike" baseline="0" dirty="0">
                <a:solidFill>
                  <a:srgbClr val="221E1F"/>
                </a:solidFill>
                <a:latin typeface="方正书宋"/>
              </a:rPr>
              <a:t>数控装置是数控车床的</a:t>
            </a:r>
            <a:r>
              <a:rPr lang="zh-CN" altLang="en-US" sz="1800" b="1" i="0" u="none" strike="noStrike" baseline="0" dirty="0">
                <a:solidFill>
                  <a:srgbClr val="221E1F"/>
                </a:solidFill>
                <a:latin typeface="方正书宋"/>
              </a:rPr>
              <a:t>核心</a:t>
            </a:r>
            <a:r>
              <a:rPr lang="zh-CN" altLang="en-US" sz="1800" i="0" u="none" strike="noStrike" baseline="0" dirty="0">
                <a:solidFill>
                  <a:srgbClr val="221E1F"/>
                </a:solidFill>
                <a:latin typeface="方正书宋"/>
              </a:rPr>
              <a:t>，由</a:t>
            </a:r>
            <a:r>
              <a:rPr lang="zh-CN" altLang="en-US" sz="1800" b="1" i="0" u="none" strike="noStrike" baseline="0" dirty="0">
                <a:solidFill>
                  <a:srgbClr val="221E1F"/>
                </a:solidFill>
                <a:latin typeface="方正书宋"/>
              </a:rPr>
              <a:t>硬件</a:t>
            </a:r>
            <a:r>
              <a:rPr lang="zh-CN" altLang="en-US" sz="1800" i="0" u="none" strike="noStrike" baseline="0" dirty="0">
                <a:solidFill>
                  <a:srgbClr val="221E1F"/>
                </a:solidFill>
                <a:latin typeface="方正书宋"/>
              </a:rPr>
              <a:t>和</a:t>
            </a:r>
            <a:r>
              <a:rPr lang="zh-CN" altLang="en-US" sz="1800" b="1" i="0" u="none" strike="noStrike" baseline="0" dirty="0">
                <a:solidFill>
                  <a:srgbClr val="221E1F"/>
                </a:solidFill>
                <a:latin typeface="方正书宋"/>
              </a:rPr>
              <a:t>软件</a:t>
            </a:r>
            <a:r>
              <a:rPr lang="zh-CN" altLang="en-US" sz="1800" i="0" u="none" strike="noStrike" baseline="0" dirty="0">
                <a:solidFill>
                  <a:srgbClr val="221E1F"/>
                </a:solidFill>
                <a:latin typeface="方正书宋"/>
              </a:rPr>
              <a:t>两部分组成。数控装置在数控车床中起“</a:t>
            </a:r>
            <a:r>
              <a:rPr lang="zh-CN" altLang="en-US" sz="1800" b="1" i="0" u="none" strike="noStrike" baseline="0" dirty="0">
                <a:solidFill>
                  <a:srgbClr val="221E1F"/>
                </a:solidFill>
                <a:latin typeface="方正书宋"/>
              </a:rPr>
              <a:t>指挥</a:t>
            </a:r>
            <a:r>
              <a:rPr lang="zh-CN" altLang="en-US" sz="1800" i="0" u="none" strike="noStrike" baseline="0" dirty="0">
                <a:solidFill>
                  <a:srgbClr val="221E1F"/>
                </a:solidFill>
                <a:latin typeface="方正书宋"/>
              </a:rPr>
              <a:t>”作用。</a:t>
            </a:r>
            <a:endParaRPr lang="zh-CN" altLang="en-US" sz="2000" dirty="0">
              <a:cs typeface="+mn-ea"/>
              <a:sym typeface="+mn-lt"/>
            </a:endParaRPr>
          </a:p>
        </p:txBody>
      </p:sp>
      <p:sp>
        <p:nvSpPr>
          <p:cNvPr id="8" name="矩形: 圆角 50">
            <a:extLst>
              <a:ext uri="{FF2B5EF4-FFF2-40B4-BE49-F238E27FC236}">
                <a16:creationId xmlns:a16="http://schemas.microsoft.com/office/drawing/2014/main" id="{D82114B8-CB4F-BD1C-7717-69810DD505E7}"/>
              </a:ext>
            </a:extLst>
          </p:cNvPr>
          <p:cNvSpPr/>
          <p:nvPr/>
        </p:nvSpPr>
        <p:spPr>
          <a:xfrm>
            <a:off x="10599415" y="3522399"/>
            <a:ext cx="766800" cy="2151887"/>
          </a:xfrm>
          <a:prstGeom prst="roundRect">
            <a:avLst/>
          </a:prstGeom>
          <a:solidFill>
            <a:schemeClr val="tx2">
              <a:alpha val="30000"/>
            </a:schemeClr>
          </a:solidFill>
          <a:ln w="6055" cap="flat">
            <a:noFill/>
            <a:prstDash val="solid"/>
            <a:miter/>
          </a:ln>
        </p:spPr>
        <p:txBody>
          <a:bodyPr rtlCol="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a:extLst>
              <a:ext uri="{FF2B5EF4-FFF2-40B4-BE49-F238E27FC236}">
                <a16:creationId xmlns:a16="http://schemas.microsoft.com/office/drawing/2014/main" id="{0CE33071-7A27-65EE-91DD-AFA12B401C0C}"/>
              </a:ext>
            </a:extLst>
          </p:cNvPr>
          <p:cNvSpPr txBox="1"/>
          <p:nvPr/>
        </p:nvSpPr>
        <p:spPr>
          <a:xfrm>
            <a:off x="10696575" y="5283143"/>
            <a:ext cx="1493837" cy="400110"/>
          </a:xfrm>
          <a:prstGeom prst="rect">
            <a:avLst/>
          </a:prstGeom>
          <a:noFill/>
        </p:spPr>
        <p:txBody>
          <a:bodyPr wrap="square">
            <a:spAutoFit/>
          </a:bodyPr>
          <a:lstStyle/>
          <a:p>
            <a:pPr marL="0" indent="0">
              <a:lnSpc>
                <a:spcPct val="100000"/>
              </a:lnSpc>
              <a:spcBef>
                <a:spcPts val="0"/>
              </a:spcBef>
              <a:spcAft>
                <a:spcPts val="1000"/>
              </a:spcAft>
              <a:buNone/>
            </a:pPr>
            <a:r>
              <a:rPr lang="zh-CN" altLang="en-US" sz="2000" b="1" spc="300" dirty="0">
                <a:solidFill>
                  <a:schemeClr val="accent1"/>
                </a:solidFill>
                <a:highlight>
                  <a:srgbClr val="C0C0C0"/>
                </a:highlight>
                <a:cs typeface="+mn-ea"/>
                <a:sym typeface="+mn-lt"/>
              </a:rPr>
              <a:t>数控装置</a:t>
            </a:r>
            <a:endParaRPr lang="en-US" altLang="zh-CN" sz="2000" b="1" spc="300" dirty="0">
              <a:solidFill>
                <a:schemeClr val="accent1"/>
              </a:solidFill>
              <a:highlight>
                <a:srgbClr val="C0C0C0"/>
              </a:highlight>
              <a:cs typeface="+mn-ea"/>
              <a:sym typeface="+mn-lt"/>
            </a:endParaRPr>
          </a:p>
        </p:txBody>
      </p:sp>
      <p:sp>
        <p:nvSpPr>
          <p:cNvPr id="2" name="标题 3">
            <a:extLst>
              <a:ext uri="{FF2B5EF4-FFF2-40B4-BE49-F238E27FC236}">
                <a16:creationId xmlns:a16="http://schemas.microsoft.com/office/drawing/2014/main" id="{658EDEEF-67E8-8973-3103-037B82211CB0}"/>
              </a:ext>
            </a:extLst>
          </p:cNvPr>
          <p:cNvSpPr txBox="1">
            <a:spLocks/>
          </p:cNvSpPr>
          <p:nvPr/>
        </p:nvSpPr>
        <p:spPr>
          <a:xfrm>
            <a:off x="3743995" y="1101544"/>
            <a:ext cx="4704007"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数控车床组成及工作方式</a:t>
            </a:r>
          </a:p>
        </p:txBody>
      </p:sp>
    </p:spTree>
    <p:extLst>
      <p:ext uri="{BB962C8B-B14F-4D97-AF65-F5344CB8AC3E}">
        <p14:creationId xmlns:p14="http://schemas.microsoft.com/office/powerpoint/2010/main" val="29848368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SHOWCASE" val="9f18d5fd-e32c-48ad-aa48-e7ba99fe7d2c"/>
  <p:tag name="COMMONDATA" val="eyJoZGlkIjoiMDU0YmYzMTk5OGJlMWUyOTBmM2Y4ODllMmY5ZjhlYmIifQ=="/>
</p:tagLst>
</file>

<file path=ppt/tags/tag1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11.xml><?xml version="1.0" encoding="utf-8"?>
<p:tagLst xmlns:a="http://schemas.openxmlformats.org/drawingml/2006/main" xmlns:r="http://schemas.openxmlformats.org/officeDocument/2006/relationships" xmlns:p="http://schemas.openxmlformats.org/presentationml/2006/main">
  <p:tag name="OP_SCP_ITEM_INDEX" val="4"/>
</p:tagLst>
</file>

<file path=ppt/tags/tag1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4"/>
</p:tagLst>
</file>

<file path=ppt/tags/tag13.xml><?xml version="1.0" encoding="utf-8"?>
<p:tagLst xmlns:a="http://schemas.openxmlformats.org/drawingml/2006/main" xmlns:r="http://schemas.openxmlformats.org/officeDocument/2006/relationships" xmlns:p="http://schemas.openxmlformats.org/presentationml/2006/main">
  <p:tag name="OP_SCP_ITEM_INDEX" val="3"/>
</p:tagLst>
</file>

<file path=ppt/tags/tag1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3"/>
</p:tagLst>
</file>

<file path=ppt/tags/tag15.xml><?xml version="1.0" encoding="utf-8"?>
<p:tagLst xmlns:a="http://schemas.openxmlformats.org/drawingml/2006/main" xmlns:r="http://schemas.openxmlformats.org/officeDocument/2006/relationships" xmlns:p="http://schemas.openxmlformats.org/presentationml/2006/main">
  <p:tag name="OP_SCP_ITEM_INDEX" val="2"/>
</p:tagLst>
</file>

<file path=ppt/tags/tag1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2"/>
</p:tagLst>
</file>

<file path=ppt/tags/tag17.xml><?xml version="1.0" encoding="utf-8"?>
<p:tagLst xmlns:a="http://schemas.openxmlformats.org/drawingml/2006/main" xmlns:r="http://schemas.openxmlformats.org/officeDocument/2006/relationships" xmlns:p="http://schemas.openxmlformats.org/presentationml/2006/main">
  <p:tag name="OP_SCP_ITEM_INDEX" val="1"/>
</p:tagLst>
</file>

<file path=ppt/tags/tag1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1"/>
</p:tagLst>
</file>

<file path=ppt/tags/tag19.xml><?xml version="1.0" encoding="utf-8"?>
<p:tagLst xmlns:a="http://schemas.openxmlformats.org/drawingml/2006/main" xmlns:r="http://schemas.openxmlformats.org/officeDocument/2006/relationships" xmlns:p="http://schemas.openxmlformats.org/presentationml/2006/main">
  <p:tag name="OP_SCP_ITEM_INDEX" val="6"/>
</p:tagLst>
</file>

<file path=ppt/tags/tag2.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1005"/>
  <p:tag name="OP_SCP_COMPONENT_INFO" val="{&quot;title&quot;:&quot;阴影6项列表PPT组件&quot;,&quot;description&quot;:&quot;阴影6项列表PPT组件：六项列表布局，阴影设计，信息展示专业美观。&quot;,&quot;keywords&quot;:[&quot;阴影&quot;,&quot;6项&quot;,&quot;列表&quot;,&quot;PPT组件&quot;],&quot;labels&quot;:[]}"/>
  <p:tag name="OP_SCP_GROUP_ID" val="a3ffe287-e741-7471-c9b9-431472efc37b"/>
  <p:tag name="OP_SCP_ITEM_COUNT" val="6"/>
</p:tagLst>
</file>

<file path=ppt/tags/tag2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6"/>
  <p:tag name="OP_SCP_DEFAULT_TEXT" val="6"/>
</p:tagLst>
</file>

<file path=ppt/tags/tag21.xml><?xml version="1.0" encoding="utf-8"?>
<p:tagLst xmlns:a="http://schemas.openxmlformats.org/drawingml/2006/main" xmlns:r="http://schemas.openxmlformats.org/officeDocument/2006/relationships" xmlns:p="http://schemas.openxmlformats.org/presentationml/2006/main">
  <p:tag name="OP_SCP_ITEM_INDEX" val="5"/>
</p:tagLst>
</file>

<file path=ppt/tags/tag2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5"/>
  <p:tag name="OP_SCP_DEFAULT_TEXT" val="5"/>
</p:tagLst>
</file>

<file path=ppt/tags/tag23.xml><?xml version="1.0" encoding="utf-8"?>
<p:tagLst xmlns:a="http://schemas.openxmlformats.org/drawingml/2006/main" xmlns:r="http://schemas.openxmlformats.org/officeDocument/2006/relationships" xmlns:p="http://schemas.openxmlformats.org/presentationml/2006/main">
  <p:tag name="OP_SCP_ITEM_INDEX" val="4"/>
</p:tagLst>
</file>

<file path=ppt/tags/tag2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4"/>
</p:tagLst>
</file>

<file path=ppt/tags/tag25.xml><?xml version="1.0" encoding="utf-8"?>
<p:tagLst xmlns:a="http://schemas.openxmlformats.org/drawingml/2006/main" xmlns:r="http://schemas.openxmlformats.org/officeDocument/2006/relationships" xmlns:p="http://schemas.openxmlformats.org/presentationml/2006/main">
  <p:tag name="OP_SCP_ITEM_INDEX" val="3"/>
</p:tagLst>
</file>

<file path=ppt/tags/tag2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3"/>
</p:tagLst>
</file>

<file path=ppt/tags/tag2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28.xml><?xml version="1.0" encoding="utf-8"?>
<p:tagLst xmlns:a="http://schemas.openxmlformats.org/drawingml/2006/main" xmlns:r="http://schemas.openxmlformats.org/officeDocument/2006/relationships" xmlns:p="http://schemas.openxmlformats.org/presentationml/2006/main">
  <p:tag name="OP_SCP_ITEM_INDEX" val="2"/>
</p:tagLst>
</file>

<file path=ppt/tags/tag2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2"/>
</p:tagLst>
</file>

<file path=ppt/tags/tag3.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1005"/>
  <p:tag name="OP_SCP_COMPONENT_INFO" val="{&quot;title&quot;:&quot;阴影6项列表PPT组件&quot;,&quot;description&quot;:&quot;阴影6项列表PPT组件：六项列表布局，阴影设计，信息展示专业美观。&quot;,&quot;keywords&quot;:[&quot;阴影&quot;,&quot;6项&quot;,&quot;列表&quot;,&quot;PPT组件&quot;],&quot;labels&quot;:[]}"/>
  <p:tag name="OP_SCP_GROUP_ID" val="a3ffe287-e741-7471-c9b9-431472efc37b"/>
  <p:tag name="OP_SCP_ITEM_COUNT" val="6"/>
</p:tagLst>
</file>

<file path=ppt/tags/tag3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31.xml><?xml version="1.0" encoding="utf-8"?>
<p:tagLst xmlns:a="http://schemas.openxmlformats.org/drawingml/2006/main" xmlns:r="http://schemas.openxmlformats.org/officeDocument/2006/relationships" xmlns:p="http://schemas.openxmlformats.org/presentationml/2006/main">
  <p:tag name="OP_SCP_ITEM_INDEX" val="1"/>
</p:tagLst>
</file>

<file path=ppt/tags/tag3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1"/>
</p:tagLst>
</file>

<file path=ppt/tags/tag33.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4.xml><?xml version="1.0" encoding="utf-8"?>
<p:tagLst xmlns:a="http://schemas.openxmlformats.org/drawingml/2006/main" xmlns:r="http://schemas.openxmlformats.org/officeDocument/2006/relationships" xmlns:p="http://schemas.openxmlformats.org/presentationml/2006/main">
  <p:tag name="ISLIDE.DIAGRAM" val="#200535;"/>
  <p:tag name="ISLIDE.ICON" val="#64125;#116285;"/>
  <p:tag name="ISLIDE.VECTOR" val="#748647;"/>
</p:tagLst>
</file>

<file path=ppt/tags/tag35.xml><?xml version="1.0" encoding="utf-8"?>
<p:tagLst xmlns:a="http://schemas.openxmlformats.org/drawingml/2006/main" xmlns:r="http://schemas.openxmlformats.org/officeDocument/2006/relationships" xmlns:p="http://schemas.openxmlformats.org/presentationml/2006/main">
  <p:tag name="ISLIDE.DIAGRAM" val="#200535;"/>
  <p:tag name="ISLIDE.ICON" val="#64125;#116285;"/>
  <p:tag name="ISLIDE.VECTOR" val="#748647;"/>
</p:tagLst>
</file>

<file path=ppt/tags/tag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9.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heme/theme1.xml><?xml version="1.0" encoding="utf-8"?>
<a:theme xmlns:a="http://schemas.openxmlformats.org/drawingml/2006/main" name="OfficePLUS主题">
  <a:themeElements>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fontScheme name="fon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themeOverride>
</file>

<file path=ppt/theme/themeOverride2.xml><?xml version="1.0" encoding="utf-8"?>
<a:themeOverride xmlns:a="http://schemas.openxmlformats.org/drawingml/2006/main">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themeOverride>
</file>

<file path=ppt/theme/themeOverride3.xml><?xml version="1.0" encoding="utf-8"?>
<a:themeOverride xmlns:a="http://schemas.openxmlformats.org/drawingml/2006/main">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7934b4b-eba6-486d-bfc1-4b8e3fe39092" xsi:nil="true"/>
    <lcf76f155ced4ddcb4097134ff3c332f xmlns="0a5c0dea-e5d7-4228-9256-3793bb42faa5">
      <Terms xmlns="http://schemas.microsoft.com/office/infopath/2007/PartnerControls"/>
    </lcf76f155ced4ddcb4097134ff3c332f>
    <OneNoteFluid_FileOrder xmlns="0a5c0dea-e5d7-4228-9256-3793bb42faa5" xsi:nil="true"/>
    <_ip_UnifiedCompliancePolicyUIAction xmlns="http://schemas.microsoft.com/sharepoint/v3"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1443A8EF62DE444B1FF07917E22EF72" ma:contentTypeVersion="17" ma:contentTypeDescription="Create a new document." ma:contentTypeScope="" ma:versionID="ae809626c8abf568b6a415226af21ced">
  <xsd:schema xmlns:xsd="http://www.w3.org/2001/XMLSchema" xmlns:xs="http://www.w3.org/2001/XMLSchema" xmlns:p="http://schemas.microsoft.com/office/2006/metadata/properties" xmlns:ns1="http://schemas.microsoft.com/sharepoint/v3" xmlns:ns2="0a5c0dea-e5d7-4228-9256-3793bb42faa5" xmlns:ns3="97934b4b-eba6-486d-bfc1-4b8e3fe39092" targetNamespace="http://schemas.microsoft.com/office/2006/metadata/properties" ma:root="true" ma:fieldsID="1ffe3db4c8c97a24da98b2b5f963ec28" ns1:_="" ns2:_="" ns3:_="">
    <xsd:import namespace="http://schemas.microsoft.com/sharepoint/v3"/>
    <xsd:import namespace="0a5c0dea-e5d7-4228-9256-3793bb42faa5"/>
    <xsd:import namespace="97934b4b-eba6-486d-bfc1-4b8e3fe39092"/>
    <xsd:element name="properties">
      <xsd:complexType>
        <xsd:sequence>
          <xsd:element name="documentManagement">
            <xsd:complexType>
              <xsd:all>
                <xsd:element ref="ns2:OneNoteFluid_FileOrder" minOccurs="0"/>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a5c0dea-e5d7-4228-9256-3793bb42faa5" elementFormDefault="qualified">
    <xsd:import namespace="http://schemas.microsoft.com/office/2006/documentManagement/types"/>
    <xsd:import namespace="http://schemas.microsoft.com/office/infopath/2007/PartnerControls"/>
    <xsd:element name="OneNoteFluid_FileOrder" ma:index="8" nillable="true" ma:displayName="OneNoteFluid_FileOrder" ma:internalName="OneNoteFluid_FileOrder">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1" nillable="true" ma:displayName="MediaServiceDateTaken" ma:hidden="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934b4b-eba6-486d-bfc1-4b8e3fe39092"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9" nillable="true" ma:displayName="Taxonomy Catch All Column" ma:hidden="true" ma:list="{a885aa0b-334b-483f-9125-6409c6335a4b}" ma:internalName="TaxCatchAll" ma:showField="CatchAllData" ma:web="97934b4b-eba6-486d-bfc1-4b8e3fe3909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10C64E8-B197-46DE-82DB-8BF69275F43D}">
  <ds:schemaRefs/>
</ds:datastoreItem>
</file>

<file path=customXml/itemProps2.xml><?xml version="1.0" encoding="utf-8"?>
<ds:datastoreItem xmlns:ds="http://schemas.openxmlformats.org/officeDocument/2006/customXml" ds:itemID="{9E144D60-786B-49A7-A66F-179A2784D4E8}">
  <ds:schemaRefs/>
</ds:datastoreItem>
</file>

<file path=customXml/itemProps3.xml><?xml version="1.0" encoding="utf-8"?>
<ds:datastoreItem xmlns:ds="http://schemas.openxmlformats.org/officeDocument/2006/customXml" ds:itemID="{75E68599-D7D3-4254-A3D4-DA6676EAF965}">
  <ds:schemaRefs/>
</ds:datastoreItem>
</file>

<file path=docProps/app.xml><?xml version="1.0" encoding="utf-8"?>
<Properties xmlns="http://schemas.openxmlformats.org/officeDocument/2006/extended-properties" xmlns:vt="http://schemas.openxmlformats.org/officeDocument/2006/docPropsVTypes">
  <TotalTime>2042</TotalTime>
  <Words>9229</Words>
  <Application>Microsoft Office PowerPoint</Application>
  <PresentationFormat>宽屏</PresentationFormat>
  <Paragraphs>1109</Paragraphs>
  <Slides>78</Slides>
  <Notes>69</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78</vt:i4>
      </vt:variant>
    </vt:vector>
  </HeadingPairs>
  <TitlesOfParts>
    <vt:vector size="91" baseType="lpstr">
      <vt:lpstr>Adobe Song Std</vt:lpstr>
      <vt:lpstr>等线</vt:lpstr>
      <vt:lpstr>方正楷体</vt:lpstr>
      <vt:lpstr>方正书宋</vt:lpstr>
      <vt:lpstr>方正书宋o浡渀.</vt:lpstr>
      <vt:lpstr>方正细黑一</vt:lpstr>
      <vt:lpstr>微软雅黑</vt:lpstr>
      <vt:lpstr>Arial</vt:lpstr>
      <vt:lpstr>Calibri</vt:lpstr>
      <vt:lpstr>Times New Roman</vt:lpstr>
      <vt:lpstr>Wingdings</vt:lpstr>
      <vt:lpstr>OfficePLUS主题</vt:lpstr>
      <vt:lpstr>think-cell Slide</vt:lpstr>
      <vt:lpstr>PowerPoint 演示文稿</vt:lpstr>
      <vt:lpstr>PowerPoint 演示文稿</vt:lpstr>
      <vt:lpstr>数控车床基本操作训练</vt:lpstr>
      <vt:lpstr>数控车床基本操作训练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数控车床基本操作训练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数控车床基本操作训练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数控车床基本操作训练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数控车床基本操作训练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 谢！</vt:lpstr>
    </vt:vector>
  </TitlesOfParts>
  <Manager>iSlide</Manager>
  <Company>iSlide</Company>
  <LinksUpToDate>false</LinksUpToDate>
  <SharedDoc>false</SharedDoc>
  <HyperlinkBase>https://www.islide.cc</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lastModifiedBy>臣宇 刘</cp:lastModifiedBy>
  <cp:revision>89</cp:revision>
  <cp:lastPrinted>2019-11-25T16:00:00Z</cp:lastPrinted>
  <dcterms:created xsi:type="dcterms:W3CDTF">2019-11-25T16:00:00Z</dcterms:created>
  <dcterms:modified xsi:type="dcterms:W3CDTF">2024-07-18T02:43:22Z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KSOProductBuildVer">
    <vt:lpwstr>2052-12.1.0.16929</vt:lpwstr>
  </property>
  <property fmtid="{D5CDD505-2E9C-101B-9397-08002B2CF9AE}" pid="4" name="ContentTypeId">
    <vt:lpwstr>0x010100D1443A8EF62DE444B1FF07917E22EF72</vt:lpwstr>
  </property>
  <property fmtid="{D5CDD505-2E9C-101B-9397-08002B2CF9AE}" pid="5" name="ICV">
    <vt:lpwstr>DC8D473C07A744B18A0EB1B369263773_12</vt:lpwstr>
  </property>
</Properties>
</file>