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Override2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4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7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8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9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30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58"/>
  </p:notesMasterIdLst>
  <p:handoutMasterIdLst>
    <p:handoutMasterId r:id="rId59"/>
  </p:handoutMasterIdLst>
  <p:sldIdLst>
    <p:sldId id="256" r:id="rId5"/>
    <p:sldId id="305" r:id="rId6"/>
    <p:sldId id="258" r:id="rId7"/>
    <p:sldId id="630" r:id="rId8"/>
    <p:sldId id="581" r:id="rId9"/>
    <p:sldId id="631" r:id="rId10"/>
    <p:sldId id="632" r:id="rId11"/>
    <p:sldId id="633" r:id="rId12"/>
    <p:sldId id="634" r:id="rId13"/>
    <p:sldId id="635" r:id="rId14"/>
    <p:sldId id="582" r:id="rId15"/>
    <p:sldId id="584" r:id="rId16"/>
    <p:sldId id="636" r:id="rId17"/>
    <p:sldId id="637" r:id="rId18"/>
    <p:sldId id="638" r:id="rId19"/>
    <p:sldId id="586" r:id="rId20"/>
    <p:sldId id="587" r:id="rId21"/>
    <p:sldId id="588" r:id="rId22"/>
    <p:sldId id="602" r:id="rId23"/>
    <p:sldId id="639" r:id="rId24"/>
    <p:sldId id="640" r:id="rId25"/>
    <p:sldId id="591" r:id="rId26"/>
    <p:sldId id="641" r:id="rId27"/>
    <p:sldId id="592" r:id="rId28"/>
    <p:sldId id="642" r:id="rId29"/>
    <p:sldId id="643" r:id="rId30"/>
    <p:sldId id="599" r:id="rId31"/>
    <p:sldId id="598" r:id="rId32"/>
    <p:sldId id="600" r:id="rId33"/>
    <p:sldId id="644" r:id="rId34"/>
    <p:sldId id="645" r:id="rId35"/>
    <p:sldId id="646" r:id="rId36"/>
    <p:sldId id="647" r:id="rId37"/>
    <p:sldId id="648" r:id="rId38"/>
    <p:sldId id="651" r:id="rId39"/>
    <p:sldId id="663" r:id="rId40"/>
    <p:sldId id="664" r:id="rId41"/>
    <p:sldId id="653" r:id="rId42"/>
    <p:sldId id="654" r:id="rId43"/>
    <p:sldId id="655" r:id="rId44"/>
    <p:sldId id="656" r:id="rId45"/>
    <p:sldId id="665" r:id="rId46"/>
    <p:sldId id="666" r:id="rId47"/>
    <p:sldId id="667" r:id="rId48"/>
    <p:sldId id="668" r:id="rId49"/>
    <p:sldId id="658" r:id="rId50"/>
    <p:sldId id="669" r:id="rId51"/>
    <p:sldId id="659" r:id="rId52"/>
    <p:sldId id="660" r:id="rId53"/>
    <p:sldId id="661" r:id="rId54"/>
    <p:sldId id="662" r:id="rId55"/>
    <p:sldId id="629" r:id="rId56"/>
    <p:sldId id="261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5ED"/>
    <a:srgbClr val="0000FF"/>
    <a:srgbClr val="3F82C4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1" autoAdjust="0"/>
    <p:restoredTop sz="96182" autoAdjust="0"/>
  </p:normalViewPr>
  <p:slideViewPr>
    <p:cSldViewPr snapToGrid="0">
      <p:cViewPr varScale="1">
        <p:scale>
          <a:sx n="110" d="100"/>
          <a:sy n="110" d="100"/>
        </p:scale>
        <p:origin x="42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62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19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946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620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3953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538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53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8273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9646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89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1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37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31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85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6986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3402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899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7227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8060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73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127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8370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14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2924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802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45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604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216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697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6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05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7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9801" name="副标题 9800"/>
          <p:cNvSpPr>
            <a:spLocks noGrp="1"/>
          </p:cNvSpPr>
          <p:nvPr userDrawn="1">
            <p:ph type="subTitle" idx="1"/>
          </p:nvPr>
        </p:nvSpPr>
        <p:spPr>
          <a:xfrm>
            <a:off x="1041399" y="5633743"/>
            <a:ext cx="7175501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3F82C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/>
          </p:nvPr>
        </p:nvSpPr>
        <p:spPr>
          <a:xfrm>
            <a:off x="1041399" y="3086100"/>
            <a:ext cx="7175501" cy="223778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3F82C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31199" y="3086100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331199" y="3382371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041399" y="5511167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 userDrawn="1">
            <p:ph type="title"/>
          </p:nvPr>
        </p:nvSpPr>
        <p:spPr>
          <a:xfrm>
            <a:off x="2352098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/>
          </p:nvPr>
        </p:nvSpPr>
        <p:spPr>
          <a:xfrm>
            <a:off x="2353214" y="373308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9" r="65582"/>
          <a:stretch>
            <a:fillRect/>
          </a:stretch>
        </p:blipFill>
        <p:spPr>
          <a:xfrm flipH="1" flipV="1">
            <a:off x="8013701" y="0"/>
            <a:ext cx="4178299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2352098" y="3590746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1346202" y="3001963"/>
            <a:ext cx="642619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346202" y="5308199"/>
            <a:ext cx="64261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346204" y="5011928"/>
            <a:ext cx="64261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346202" y="4850767"/>
            <a:ext cx="6426198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-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50ECBEB-8597-4EA4-9D29-E1D7025CFAA0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OfficePLUS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8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notesSlide" Target="../notesSlides/notesSlide27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35.xml"/><Relationship Id="rId16" Type="http://schemas.openxmlformats.org/officeDocument/2006/relationships/slideLayout" Target="../slideLayouts/slideLayout8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cs typeface="+mn-ea"/>
              <a:sym typeface="+mn-lt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51559" y="5608507"/>
            <a:ext cx="7175501" cy="424732"/>
          </a:xfrm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主讲人：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45622" y="1440526"/>
            <a:ext cx="9500755" cy="1200329"/>
            <a:chOff x="1615440" y="1956364"/>
            <a:chExt cx="9347200" cy="1200329"/>
          </a:xfrm>
        </p:grpSpPr>
        <p:sp>
          <p:nvSpPr>
            <p:cNvPr id="21" name="文本框 20"/>
            <p:cNvSpPr txBox="1"/>
            <p:nvPr/>
          </p:nvSpPr>
          <p:spPr>
            <a:xfrm>
              <a:off x="1615440" y="2041316"/>
              <a:ext cx="9347200" cy="103042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5440" y="1956364"/>
              <a:ext cx="9347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数控车床综合技能实训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51559" y="4586477"/>
            <a:ext cx="45501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</a:t>
            </a:r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柳荣华   谢雪如   黄南军</a:t>
            </a:r>
            <a:endParaRPr lang="en-US" altLang="zh-CN" sz="2400" b="1" i="0" u="none" strike="noStrike" baseline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子  科  技  大  学  出  版  社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051559" y="5512990"/>
            <a:ext cx="7175501" cy="0"/>
          </a:xfrm>
          <a:prstGeom prst="line">
            <a:avLst/>
          </a:prstGeom>
          <a:ln w="53975" cap="rnd" cmpd="dbl">
            <a:solidFill>
              <a:schemeClr val="accent1"/>
            </a:solidFill>
            <a:prstDash val="solid"/>
            <a:round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653280" cy="198580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（二）车螺纹前螺纹大径和小径的确定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车塑性材料，车刀挤压作用会使外径胀大，故车螺纹前圆柱面直径应比螺纹公称直径（大径）小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0.1~0.4mm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，一般取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: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圆柱面直径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公称直径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- 0.1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endParaRPr lang="zh-CN" altLang="en-US" sz="1800" b="0" i="0" u="none" strike="noStrike" baseline="0" dirty="0">
              <a:solidFill>
                <a:srgbClr val="221E1F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螺纹实际小径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公称直径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-1.3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endParaRPr lang="en-US" altLang="zh-CN" dirty="0">
              <a:latin typeface="方正书宋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0CC24196-50BD-8818-4A11-A7AA9E7C02F4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5" name="Index-1">
            <a:extLst>
              <a:ext uri="{FF2B5EF4-FFF2-40B4-BE49-F238E27FC236}">
                <a16:creationId xmlns:a16="http://schemas.microsoft.com/office/drawing/2014/main" id="{35E1C53D-72B3-68FC-76E9-BB5CC28B56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07068" y="1169890"/>
            <a:ext cx="447345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二</a:t>
            </a: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、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车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削三角形螺纹尺寸计算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981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78768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9691" y="2320074"/>
            <a:ext cx="6064225" cy="22178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外径用外径千分尺测量、长度用游标卡尺测量；螺纹用螺纹环规测量；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偏刀车削，螺纹退刀槽用切槽刀车削，螺纹选用外螺纹车刀车削。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6B335DC-0686-B37D-E165-57CB2784A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9750" y="1929610"/>
            <a:ext cx="4780548" cy="34742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B7C9C79-BE70-B1DE-8AFA-C2AD7CF597D9}"/>
              </a:ext>
            </a:extLst>
          </p:cNvPr>
          <p:cNvSpPr txBox="1"/>
          <p:nvPr/>
        </p:nvSpPr>
        <p:spPr>
          <a:xfrm>
            <a:off x="8863280" y="5441023"/>
            <a:ext cx="1053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i="0" u="none" strike="noStrike" baseline="0" dirty="0">
                <a:latin typeface="方正黑体"/>
              </a:rPr>
              <a:t>螺纹加工</a:t>
            </a:r>
            <a:endParaRPr lang="zh-CN" altLang="en-US" sz="1400" b="1" dirty="0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0CD4DCB-1B80-7ECB-D202-A94E63BF2B6E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41015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633958"/>
              </p:ext>
            </p:extLst>
          </p:nvPr>
        </p:nvGraphicFramePr>
        <p:xfrm>
          <a:off x="1448820" y="1967733"/>
          <a:ext cx="9486858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划</a:t>
                      </a:r>
                      <a:r>
                        <a:rPr lang="en-US" altLang="zh-CN" sz="1400" dirty="0"/>
                        <a:t>·</a:t>
                      </a:r>
                      <a:r>
                        <a:rPr lang="zh-CN" altLang="en-US" sz="1400" dirty="0"/>
                        <a:t>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0~150mm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0.02mm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25~50mm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0.01mm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8608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M30×2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8542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角度样板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86515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60°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525272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437242" y="1613334"/>
            <a:ext cx="35100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u="none" strike="noStrike" baseline="0" dirty="0">
                <a:solidFill>
                  <a:srgbClr val="221E1F"/>
                </a:solidFill>
                <a:latin typeface="方正书宋"/>
              </a:rPr>
              <a:t>加工三角形外螺纹工、量、刀具清单</a:t>
            </a:r>
            <a:endParaRPr lang="zh-CN" altLang="en-US" sz="1600" b="1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0ED7EEFF-5A68-7BFF-C38C-6F3D2BF52FA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0066" y="1757139"/>
            <a:ext cx="4567646" cy="365824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制定加工工艺路线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切削螺纹的进刀方式的选择：本课题螺距为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，采用直进法进刀切削。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进刀次数及背吃刀量的分配：采用直进法进刀，刀具越接近螺纹牙底，切削面积越大；为避免因切削力过大而损坏刀具，背吃刀量应越来越小。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加工工艺安排：车螺纹前应先加工外圆柱面积螺纹退刀槽，然后加工螺纹，螺纹螺距是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，分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次走刀切完。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6B85900-BBD2-F1C7-3688-7AAC1CA14B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486836"/>
              </p:ext>
            </p:extLst>
          </p:nvPr>
        </p:nvGraphicFramePr>
        <p:xfrm>
          <a:off x="5438275" y="2011139"/>
          <a:ext cx="6319830" cy="453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85">
                  <a:extLst>
                    <a:ext uri="{9D8B030D-6E8A-4147-A177-3AD203B41FA5}">
                      <a16:colId xmlns:a16="http://schemas.microsoft.com/office/drawing/2014/main" val="306744958"/>
                    </a:ext>
                  </a:extLst>
                </a:gridCol>
                <a:gridCol w="1002423">
                  <a:extLst>
                    <a:ext uri="{9D8B030D-6E8A-4147-A177-3AD203B41FA5}">
                      <a16:colId xmlns:a16="http://schemas.microsoft.com/office/drawing/2014/main" val="2794013713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2507612004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3278320055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2562754617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3351753338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540952234"/>
                    </a:ext>
                  </a:extLst>
                </a:gridCol>
                <a:gridCol w="641587">
                  <a:extLst>
                    <a:ext uri="{9D8B030D-6E8A-4147-A177-3AD203B41FA5}">
                      <a16:colId xmlns:a16="http://schemas.microsoft.com/office/drawing/2014/main" val="13516704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螺距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43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牙高（半径上）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0.975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1.625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1.95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2.274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2.6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54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总背吃刀量（直径上）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1.95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4.55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5.2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096410"/>
                  </a:ext>
                </a:extLst>
              </a:tr>
              <a:tr h="370840">
                <a:tc rowSpan="9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进给次数及背吃刀量（直径）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0151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0.8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69255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3638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4333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84889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08367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44224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796499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771057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78D2288-9693-C254-BF5A-9900F21C3D1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364243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选择合理切削用量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533460"/>
              </p:ext>
            </p:extLst>
          </p:nvPr>
        </p:nvGraphicFramePr>
        <p:xfrm>
          <a:off x="1156101" y="2299063"/>
          <a:ext cx="10297962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099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加工螺纹外圆及</a:t>
                      </a:r>
                      <a:r>
                        <a:rPr lang="el-GR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Φ</a:t>
                      </a:r>
                      <a:r>
                        <a:rPr lang="en-US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34mm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外圆至要求尺寸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1~2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4×2</a:t>
                      </a:r>
                      <a:r>
                        <a:rPr lang="zh-CN" altLang="en-US" sz="1400" dirty="0"/>
                        <a:t>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677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M30×2</a:t>
                      </a:r>
                      <a:r>
                        <a:rPr lang="zh-CN" altLang="en-US" sz="1400" dirty="0"/>
                        <a:t>螺纹至要求尺寸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2922960-2C79-38AC-2F68-C50EF900FB6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1028310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2922960-2C79-38AC-2F68-C50EF900FB6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156900" y="1817134"/>
            <a:ext cx="3725436" cy="48320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O8001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N10 G21 G40 G97 G99 M03 S600 T0101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N20 G00 X40. Z5.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N30 G90 X34. Z-50. F0.2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N40 G90 X29.8 Z-34.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N50 G00 X60. Z100.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N60 G21 G40 G97 G99 M03 S400 T0202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N70 G00 X40. Z5.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N80 Z-34.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N90 G01 X30. F0.08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N100 G04 X2.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N110 X40.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N120 G00 X60. Z100.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N130 G21 G40 G97 G99 M03 S400 T0303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N140 G00 X35. Z5.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N150 G92 X29.2 Z-32. F2.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N160 X28.6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N170 X28.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N180 X27.6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N190 X27.4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N200 G00 X60. Z100.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N210 M05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N220 M30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	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5882336" y="1817134"/>
            <a:ext cx="4342826" cy="48320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+mn-ea"/>
              </a:rPr>
              <a:t>初始化程序，主轴正转，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+mn-ea"/>
              </a:rPr>
              <a:t>1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+mn-ea"/>
              </a:rPr>
              <a:t>号刀</a:t>
            </a:r>
            <a:r>
              <a:rPr lang="zh-CN" altLang="en-US" sz="1400" dirty="0">
                <a:solidFill>
                  <a:srgbClr val="221E1F"/>
                </a:solidFill>
                <a:latin typeface="+mn-ea"/>
              </a:rPr>
              <a:t>加工</a:t>
            </a:r>
            <a:endParaRPr lang="zh-CN" altLang="en-US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+mn-ea"/>
              </a:rPr>
              <a:t>快速定位</a:t>
            </a:r>
            <a:endParaRPr lang="en-US" altLang="zh-CN" sz="140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单一循环车外径</a:t>
            </a:r>
            <a:endParaRPr lang="zh-CN" altLang="en-US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车螺纹大径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程序初始化，主轴正转，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2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号刀加工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定位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定位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车退刀槽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暂停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退刀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+mn-ea"/>
              </a:rPr>
              <a:t>	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程序初始化，主轴正转，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3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号刀加工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快速定位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第一次进给车螺纹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第二次进给车螺纹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第三次进给车螺纹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第四次进给车螺纹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第五次进给车螺纹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主轴停转</a:t>
            </a:r>
            <a:endParaRPr lang="zh-CN" altLang="en-US" sz="14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6724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5779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装夹工件。坯料装夹在三爪自定心卡盘中，伸出约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装夹刀具。把外圆刀、切槽刀、螺纹刀按要求依次装入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号刀位。安装螺纹车刀时。可借助角度样板使刀头垂直于工件轴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6" y="4192959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三把刀依次采用试切法对刀，通过对刀把操作得到的零偏值分别输入到各自的补偿中，加工时调用。其中螺纹车刀取刀尖为刀位。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6" y="5298323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7644F02-27BC-F31D-E2B4-EB8DC1FD906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4976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外圆尺寸的控制同前面的课题。螺纹尺寸控制是将螺纹车刀设置一定的磨损量，停车用螺纹环规检测。根据螺纹旋合松紧程度调小刀具磨损量，重新运行加工程序段， 直至尺寸符合要求为止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;</a:t>
            </a: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310014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25~50mm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的千分尺测量外圆直径，环规检测螺纹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;</a:t>
            </a: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877599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CF0DC912-9F0C-2CDC-6150-4FD74208D53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3722251" y="1155586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轴类加工训练的注意事项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38820" y="1793463"/>
            <a:ext cx="10455361" cy="10967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螺纹切削时必须采用专用的螺纹车刀，加工期间保持主轴转速不变。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空刀退出量设置不能过大，防止螺纹车刀退出时撞到台阶面。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首次切削尽可能采用单段加工，熟练以后再采用自动加工方式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3722251" y="3203099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177811" y="3666295"/>
            <a:ext cx="10455361" cy="167077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螺纹加工为何要设置空刀导入量和空刀退出量？ </a:t>
            </a:r>
          </a:p>
          <a:p>
            <a:pPr marL="0" indent="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螺纹车刀安装有何要求？ </a:t>
            </a:r>
          </a:p>
          <a:p>
            <a:pPr marL="0" indent="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</a:t>
            </a:r>
            <a:r>
              <a:rPr lang="en-US" altLang="zh-CN" sz="1800" b="1" i="0" u="none" strike="noStrike" baseline="0" dirty="0">
                <a:solidFill>
                  <a:schemeClr val="accent1"/>
                </a:solidFill>
                <a:latin typeface="方正书宋"/>
              </a:rPr>
              <a:t> </a:t>
            </a: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所示的零件的加工程序。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64745" y="6495628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螺纹加工练习题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719379" y="3889049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409125" y="3850196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AB7C80-2EC3-90EE-DF9F-4298CD1E1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796" y="2879810"/>
            <a:ext cx="4156114" cy="3615818"/>
          </a:xfrm>
          <a:prstGeom prst="rect">
            <a:avLst/>
          </a:prstGeom>
        </p:spPr>
      </p:pic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718336" y="4460215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408082" y="4421362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718335" y="4973680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4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408081" y="4934827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53405ABE-916A-54CF-F1E9-69B52A3C682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8928" y="2401016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Title-1"/>
          <p:cNvSpPr/>
          <p:nvPr/>
        </p:nvSpPr>
        <p:spPr>
          <a:xfrm>
            <a:off x="2035211" y="1476421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sym typeface="Arial" panose="020B0604020202020204" pitchFamily="34" charset="0"/>
              </a:rPr>
              <a:t>完成实训报告</a:t>
            </a:r>
            <a:endParaRPr lang="en-US" altLang="zh-CN" sz="24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208464"/>
              </p:ext>
            </p:extLst>
          </p:nvPr>
        </p:nvGraphicFramePr>
        <p:xfrm>
          <a:off x="6009719" y="2390150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加工的螺纹合格吗？加工过程出现哪些问题？你是如何解决的？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3B19AC3-860C-2AFF-27C9-1BD141114CB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EBAE71F4-290A-E28C-6C3D-5007918280DD}"/>
              </a:ext>
            </a:extLst>
          </p:cNvPr>
          <p:cNvSpPr txBox="1"/>
          <p:nvPr/>
        </p:nvSpPr>
        <p:spPr>
          <a:xfrm>
            <a:off x="3722251" y="1176631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D5F167DC-F699-08D2-09B5-0F7408930D2C}"/>
              </a:ext>
            </a:extLst>
          </p:cNvPr>
          <p:cNvSpPr/>
          <p:nvPr/>
        </p:nvSpPr>
        <p:spPr bwMode="auto">
          <a:xfrm rot="5400000">
            <a:off x="1554356" y="1691270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6" name="Index-1">
            <a:extLst>
              <a:ext uri="{FF2B5EF4-FFF2-40B4-BE49-F238E27FC236}">
                <a16:creationId xmlns:a16="http://schemas.microsoft.com/office/drawing/2014/main" id="{F637225E-1C77-F1AC-B255-BB35CD20B4EF}"/>
              </a:ext>
            </a:extLst>
          </p:cNvPr>
          <p:cNvSpPr txBox="1"/>
          <p:nvPr/>
        </p:nvSpPr>
        <p:spPr>
          <a:xfrm>
            <a:off x="1244102" y="1652417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282113" y="6240463"/>
            <a:ext cx="2909887" cy="206375"/>
          </a:xfrm>
        </p:spPr>
        <p:txBody>
          <a:bodyPr/>
          <a:lstStyle/>
          <a:p>
            <a:fld id="{5DD3DB80-B894-403A-B48E-6FDC1A72010E}" type="slidenum">
              <a:rPr lang="zh-CN" altLang="en-US" smtClean="0">
                <a:cs typeface="+mn-ea"/>
                <a:sym typeface="+mn-lt"/>
              </a:rPr>
              <a:t>2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2724" y="1422530"/>
            <a:ext cx="11526552" cy="2808249"/>
            <a:chOff x="332724" y="1623093"/>
            <a:chExt cx="11526552" cy="3611815"/>
          </a:xfrm>
        </p:grpSpPr>
        <p:grpSp>
          <p:nvGrpSpPr>
            <p:cNvPr id="23" name="组合 22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54" name="1"/>
              <p:cNvSpPr/>
              <p:nvPr>
                <p:custDataLst>
                  <p:tags r:id="rId3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5" name="Index-1"/>
              <p:cNvSpPr/>
              <p:nvPr>
                <p:custDataLst>
                  <p:tags r:id="rId3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7" name="Title-1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3954472" y="4438976"/>
                <a:ext cx="3162873" cy="55394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数控车床实训基础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49" name="2"/>
              <p:cNvSpPr/>
              <p:nvPr>
                <p:custDataLst>
                  <p:tags r:id="rId27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Index-2"/>
              <p:cNvSpPr/>
              <p:nvPr>
                <p:custDataLst>
                  <p:tags r:id="rId28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2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2" name="Title-2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3922676" y="4454775"/>
                <a:ext cx="3322466" cy="5334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</a:rPr>
                  <a:t>数控车床基本操作训练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2724" y="2999023"/>
              <a:ext cx="5510676" cy="859956"/>
              <a:chOff x="1889760" y="4296244"/>
              <a:chExt cx="5510676" cy="859956"/>
            </a:xfrm>
          </p:grpSpPr>
          <p:sp>
            <p:nvSpPr>
              <p:cNvPr id="44" name="3"/>
              <p:cNvSpPr/>
              <p:nvPr>
                <p:custDataLst>
                  <p:tags r:id="rId2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5" name="Index-3"/>
              <p:cNvSpPr/>
              <p:nvPr>
                <p:custDataLst>
                  <p:tags r:id="rId2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rgbClr val="3F82C4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3</a:t>
                </a:r>
                <a:endParaRPr lang="zh-CN" altLang="en-US" b="1" dirty="0"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47" name="Title-3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3954472" y="4432048"/>
                <a:ext cx="3445964" cy="61464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数控车床零件装夹训练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39" name="4"/>
              <p:cNvSpPr/>
              <p:nvPr>
                <p:custDataLst>
                  <p:tags r:id="rId2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Index-4"/>
              <p:cNvSpPr/>
              <p:nvPr>
                <p:custDataLst>
                  <p:tags r:id="rId2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4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32724" y="4374952"/>
              <a:ext cx="5488834" cy="859956"/>
              <a:chOff x="1889760" y="4296244"/>
              <a:chExt cx="5488834" cy="859956"/>
            </a:xfrm>
          </p:grpSpPr>
          <p:sp>
            <p:nvSpPr>
              <p:cNvPr id="34" name="5"/>
              <p:cNvSpPr/>
              <p:nvPr>
                <p:custDataLst>
                  <p:tags r:id="rId2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Index-5"/>
              <p:cNvSpPr/>
              <p:nvPr>
                <p:custDataLst>
                  <p:tags r:id="rId2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5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70442" y="4374952"/>
              <a:ext cx="5488834" cy="859956"/>
              <a:chOff x="1889760" y="4296244"/>
              <a:chExt cx="5488834" cy="859956"/>
            </a:xfrm>
          </p:grpSpPr>
          <p:sp>
            <p:nvSpPr>
              <p:cNvPr id="29" name="6"/>
              <p:cNvSpPr/>
              <p:nvPr>
                <p:custDataLst>
                  <p:tags r:id="rId18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Index-6"/>
              <p:cNvSpPr/>
              <p:nvPr>
                <p:custDataLst>
                  <p:tags r:id="rId19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6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grpSp>
        <p:nvGrpSpPr>
          <p:cNvPr id="59" name="组合 58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2724" y="4643058"/>
            <a:ext cx="11526552" cy="1738440"/>
            <a:chOff x="332724" y="1623093"/>
            <a:chExt cx="11526552" cy="2235886"/>
          </a:xfrm>
        </p:grpSpPr>
        <p:grpSp>
          <p:nvGrpSpPr>
            <p:cNvPr id="60" name="组合 59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79" name="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Index-1"/>
              <p:cNvSpPr/>
              <p:nvPr>
                <p:custDataLst>
                  <p:tags r:id="rId17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7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74" name="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Index-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8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32724" y="2999023"/>
              <a:ext cx="5488834" cy="859956"/>
              <a:chOff x="1889760" y="4296244"/>
              <a:chExt cx="5488834" cy="859956"/>
            </a:xfrm>
          </p:grpSpPr>
          <p:sp>
            <p:nvSpPr>
              <p:cNvPr id="69" name="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Index-3"/>
              <p:cNvSpPr/>
              <p:nvPr>
                <p:custDataLst>
                  <p:tags r:id="rId1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9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64" name="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Index-4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10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sp>
        <p:nvSpPr>
          <p:cNvPr id="84" name="矩形 83"/>
          <p:cNvSpPr/>
          <p:nvPr/>
        </p:nvSpPr>
        <p:spPr>
          <a:xfrm>
            <a:off x="5339949" y="267576"/>
            <a:ext cx="1743994" cy="668632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r>
              <a:rPr lang="zh-CN" altLang="en-US" sz="4000" b="1" spc="300" dirty="0">
                <a:solidFill>
                  <a:srgbClr val="3F82C4"/>
                </a:solidFill>
                <a:latin typeface="+mj-ea"/>
                <a:ea typeface="+mj-ea"/>
                <a:cs typeface="+mn-ea"/>
                <a:sym typeface="+mn-lt"/>
              </a:rPr>
              <a:t>目</a:t>
            </a:r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  </a:t>
            </a:r>
            <a:r>
              <a:rPr lang="zh-CN" altLang="en-US" sz="4000" b="1" spc="3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录</a:t>
            </a:r>
          </a:p>
        </p:txBody>
      </p:sp>
      <p:sp>
        <p:nvSpPr>
          <p:cNvPr id="85" name="Title-2"/>
          <p:cNvSpPr txBox="1"/>
          <p:nvPr>
            <p:custDataLst>
              <p:tags r:id="rId3"/>
            </p:custDataLst>
          </p:nvPr>
        </p:nvSpPr>
        <p:spPr>
          <a:xfrm>
            <a:off x="8403358" y="2612691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常用量具认知训练</a:t>
            </a:r>
          </a:p>
        </p:txBody>
      </p:sp>
      <p:sp>
        <p:nvSpPr>
          <p:cNvPr id="86" name="Title-3"/>
          <p:cNvSpPr txBox="1"/>
          <p:nvPr>
            <p:custDataLst>
              <p:tags r:id="rId4"/>
            </p:custDataLst>
          </p:nvPr>
        </p:nvSpPr>
        <p:spPr>
          <a:xfrm>
            <a:off x="2397436" y="3677502"/>
            <a:ext cx="2852216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常用刀具认知训练</a:t>
            </a:r>
          </a:p>
        </p:txBody>
      </p:sp>
      <p:sp>
        <p:nvSpPr>
          <p:cNvPr id="87" name="Title-2"/>
          <p:cNvSpPr txBox="1"/>
          <p:nvPr>
            <p:custDataLst>
              <p:tags r:id="rId5"/>
            </p:custDataLst>
          </p:nvPr>
        </p:nvSpPr>
        <p:spPr>
          <a:xfrm>
            <a:off x="8403358" y="3677502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轴类零件加工训练</a:t>
            </a:r>
          </a:p>
        </p:txBody>
      </p:sp>
      <p:sp>
        <p:nvSpPr>
          <p:cNvPr id="88" name="Title-3"/>
          <p:cNvSpPr txBox="1"/>
          <p:nvPr>
            <p:custDataLst>
              <p:tags r:id="rId6"/>
            </p:custDataLst>
          </p:nvPr>
        </p:nvSpPr>
        <p:spPr>
          <a:xfrm>
            <a:off x="2365640" y="4770009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盘套类零件加工训练</a:t>
            </a:r>
          </a:p>
        </p:txBody>
      </p:sp>
      <p:sp>
        <p:nvSpPr>
          <p:cNvPr id="89" name="Title-2"/>
          <p:cNvSpPr txBox="1"/>
          <p:nvPr>
            <p:custDataLst>
              <p:tags r:id="rId7"/>
            </p:custDataLst>
          </p:nvPr>
        </p:nvSpPr>
        <p:spPr>
          <a:xfrm>
            <a:off x="8403358" y="4758375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螺纹车削加工训练</a:t>
            </a:r>
          </a:p>
        </p:txBody>
      </p:sp>
      <p:sp>
        <p:nvSpPr>
          <p:cNvPr id="90" name="Title-3"/>
          <p:cNvSpPr txBox="1"/>
          <p:nvPr>
            <p:custDataLst>
              <p:tags r:id="rId8"/>
            </p:custDataLst>
          </p:nvPr>
        </p:nvSpPr>
        <p:spPr>
          <a:xfrm>
            <a:off x="2396459" y="5827478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非圆曲线车削加工训练</a:t>
            </a:r>
          </a:p>
        </p:txBody>
      </p:sp>
      <p:sp>
        <p:nvSpPr>
          <p:cNvPr id="91" name="Title-2"/>
          <p:cNvSpPr txBox="1"/>
          <p:nvPr>
            <p:custDataLst>
              <p:tags r:id="rId9"/>
            </p:custDataLst>
          </p:nvPr>
        </p:nvSpPr>
        <p:spPr>
          <a:xfrm>
            <a:off x="8403358" y="5835698"/>
            <a:ext cx="3322466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中等复杂零件加工训练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螺纹车削加工训练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8.1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三角圆柱外螺纹加工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8.2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三角圆柱内螺纹加工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8.3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梯形螺纹加工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1705781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  <p:sp>
        <p:nvSpPr>
          <p:cNvPr id="3" name="任意多边形 40"/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" name="任意多边形 41"/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3371" y="2305232"/>
            <a:ext cx="9985257" cy="2247535"/>
            <a:chOff x="1803400" y="1899428"/>
            <a:chExt cx="9985257" cy="2247535"/>
          </a:xfrm>
        </p:grpSpPr>
        <p:grpSp>
          <p:nvGrpSpPr>
            <p:cNvPr id="7" name="组合 6"/>
            <p:cNvGrpSpPr/>
            <p:nvPr/>
          </p:nvGrpSpPr>
          <p:grpSpPr>
            <a:xfrm>
              <a:off x="1803400" y="1899428"/>
              <a:ext cx="9985257" cy="650056"/>
              <a:chOff x="660400" y="1059498"/>
              <a:chExt cx="9985257" cy="650056"/>
            </a:xfrm>
          </p:grpSpPr>
          <p:sp>
            <p:nvSpPr>
              <p:cNvPr id="21" name="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718799" y="1086873"/>
                <a:ext cx="8926858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/>
              <p:cNvSpPr/>
              <p:nvPr>
                <p:custDataLst>
                  <p:tags r:id="rId11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1</a:t>
                </a:r>
                <a:endParaRPr lang="zh-CN" altLang="en-US" b="1" dirty="0"/>
              </a:p>
            </p:txBody>
          </p:sp>
          <p:sp>
            <p:nvSpPr>
              <p:cNvPr id="23" name="Title-2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718799" y="1186989"/>
                <a:ext cx="1573557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加工工艺分析</a:t>
                </a:r>
              </a:p>
            </p:txBody>
          </p:sp>
          <p:sp>
            <p:nvSpPr>
              <p:cNvPr id="26" name="Body-2"/>
              <p:cNvSpPr/>
              <p:nvPr>
                <p:custDataLst>
                  <p:tags r:id="rId13"/>
                </p:custDataLst>
              </p:nvPr>
            </p:nvSpPr>
            <p:spPr>
              <a:xfrm>
                <a:off x="3338828" y="1162777"/>
                <a:ext cx="7030603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选择工、量、刀具；制定加工工艺路线；圆柱内螺纹切削数值计算；选择合理切削用量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03400" y="2711038"/>
              <a:ext cx="9985256" cy="624315"/>
              <a:chOff x="660400" y="1059498"/>
              <a:chExt cx="9985256" cy="624315"/>
            </a:xfrm>
          </p:grpSpPr>
          <p:sp>
            <p:nvSpPr>
              <p:cNvPr id="16" name="3"/>
              <p:cNvSpPr/>
              <p:nvPr>
                <p:custDataLst>
                  <p:tags r:id="rId7"/>
                </p:custDataLst>
              </p:nvPr>
            </p:nvSpPr>
            <p:spPr>
              <a:xfrm>
                <a:off x="1514763" y="1060315"/>
                <a:ext cx="9130893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/>
              <p:cNvSpPr/>
              <p:nvPr>
                <p:custDataLst>
                  <p:tags r:id="rId8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19" name="Title-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718799" y="1186989"/>
                <a:ext cx="1779869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编写参考程序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803400" y="3522648"/>
              <a:ext cx="9985256" cy="624315"/>
              <a:chOff x="660400" y="1059498"/>
              <a:chExt cx="9985256" cy="624315"/>
            </a:xfrm>
          </p:grpSpPr>
          <p:sp>
            <p:nvSpPr>
              <p:cNvPr id="12" name="4"/>
              <p:cNvSpPr/>
              <p:nvPr>
                <p:custDataLst>
                  <p:tags r:id="rId3"/>
                </p:custDataLst>
              </p:nvPr>
            </p:nvSpPr>
            <p:spPr>
              <a:xfrm>
                <a:off x="1514764" y="1060315"/>
                <a:ext cx="9130892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/>
              <p:cNvSpPr/>
              <p:nvPr>
                <p:custDataLst>
                  <p:tags r:id="rId4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4" name="Title-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/>
              <p:cNvSpPr/>
              <p:nvPr>
                <p:custDataLst>
                  <p:tags r:id="rId6"/>
                </p:custDataLst>
              </p:nvPr>
            </p:nvSpPr>
            <p:spPr>
              <a:xfrm>
                <a:off x="3338828" y="1114025"/>
                <a:ext cx="6712247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加工准备、对刀、空运行及仿真、零件自动加工及尺寸控制、零件检测、加工结束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10" name="Body-2">
            <a:extLst>
              <a:ext uri="{FF2B5EF4-FFF2-40B4-BE49-F238E27FC236}">
                <a16:creationId xmlns:a16="http://schemas.microsoft.com/office/drawing/2014/main" id="{62E7197D-FFAC-8F51-D6BD-15A60548CC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35327" y="3193563"/>
            <a:ext cx="7030603" cy="470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lang="zh-CN" alt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</a:rPr>
              <a:t>车外圆；车内孔、内螺纹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323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04067" y="1738544"/>
            <a:ext cx="7577908" cy="29380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工具的选择：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工件装夹在三爪自定心卡盘中，用划线盘校正，掉头装夹后用百分表校正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量具的选择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：外径用外径千分尺测量，长度和内孔用游标卡尺测量；螺纹用螺纹塞规测量。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刀具的选择：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偏刀车削；用内孔车刀车孔，车内孔前需钻孔（含钻中心孔），内螺纹选用内螺纹车刀车削。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649D3A-6CCF-5517-D955-9625187B9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975" y="1821911"/>
            <a:ext cx="3297456" cy="26379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0F728A-F8FD-CCD2-1420-08CA721BB809}"/>
              </a:ext>
            </a:extLst>
          </p:cNvPr>
          <p:cNvSpPr txBox="1"/>
          <p:nvPr/>
        </p:nvSpPr>
        <p:spPr>
          <a:xfrm>
            <a:off x="8506728" y="4543242"/>
            <a:ext cx="26479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221E1F"/>
                </a:solidFill>
                <a:latin typeface="方正书宋"/>
              </a:rPr>
              <a:t>三角形圆柱内螺纹加工</a:t>
            </a:r>
            <a:endParaRPr lang="zh-CN" altLang="en-US" sz="1400" b="1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C17E9ED-0459-8337-13E8-5190E4E5703C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62601"/>
              </p:ext>
            </p:extLst>
          </p:nvPr>
        </p:nvGraphicFramePr>
        <p:xfrm>
          <a:off x="1448819" y="1403137"/>
          <a:ext cx="9486858" cy="5140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53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387">
                <a:tc rowSpan="7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划线盘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钻夹头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975852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磁性表座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732202"/>
                  </a:ext>
                </a:extLst>
              </a:tr>
              <a:tr h="275387">
                <a:tc rowSpan="5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0~150mm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0.02mm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8979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0~25mm</a:t>
                      </a:r>
                    </a:p>
                    <a:p>
                      <a:pPr algn="ctr"/>
                      <a:r>
                        <a:rPr lang="en-US" altLang="zh-CN" sz="1200" dirty="0"/>
                        <a:t>25~50mm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0.01mm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860803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M20×2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85422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角度样板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60°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865151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百分表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0~5mm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0.01mm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995016"/>
                  </a:ext>
                </a:extLst>
              </a:tr>
              <a:tr h="275387">
                <a:tc rowSpan="5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90°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中心钻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A2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麻花钻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l-G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φ16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525272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内孔车刀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16mm×35mm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480002"/>
                  </a:ext>
                </a:extLst>
              </a:tr>
              <a:tr h="275387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60°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044592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437241" y="1064584"/>
            <a:ext cx="35100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u="none" strike="noStrike" baseline="0" dirty="0">
                <a:solidFill>
                  <a:srgbClr val="221E1F"/>
                </a:solidFill>
                <a:latin typeface="方正书宋"/>
              </a:rPr>
              <a:t>加工三角形内螺纹工、量、刀具清单</a:t>
            </a:r>
            <a:endParaRPr lang="zh-CN" altLang="en-US" sz="1600" b="1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015634F-AB89-1921-CF45-C74C0B2E344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  <p:extLst>
      <p:ext uri="{BB962C8B-B14F-4D97-AF65-F5344CB8AC3E}">
        <p14:creationId xmlns:p14="http://schemas.microsoft.com/office/powerpoint/2010/main" val="998774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2" name="标题 3">
            <a:extLst>
              <a:ext uri="{FF2B5EF4-FFF2-40B4-BE49-F238E27FC236}">
                <a16:creationId xmlns:a16="http://schemas.microsoft.com/office/drawing/2014/main" id="{09D072A1-A405-D7A2-27E1-0BEAFB511013}"/>
              </a:ext>
            </a:extLst>
          </p:cNvPr>
          <p:cNvSpPr txBox="1"/>
          <p:nvPr/>
        </p:nvSpPr>
        <p:spPr>
          <a:xfrm>
            <a:off x="4117374" y="1141015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5" name="文本占位符 5">
            <a:extLst>
              <a:ext uri="{FF2B5EF4-FFF2-40B4-BE49-F238E27FC236}">
                <a16:creationId xmlns:a16="http://schemas.microsoft.com/office/drawing/2014/main" id="{EDB6F709-CE81-5DC2-850F-89052C667229}"/>
              </a:ext>
            </a:extLst>
          </p:cNvPr>
          <p:cNvSpPr txBox="1"/>
          <p:nvPr/>
        </p:nvSpPr>
        <p:spPr>
          <a:xfrm>
            <a:off x="604067" y="1738544"/>
            <a:ext cx="10816408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制定加工工艺路线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本课题先车外圆，然后钻中心孔、钻孔、内孔倒角、切断；掉头装夹，车内孔、车内螺纹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35F34CE-F471-1DE3-2DD5-763917CF67D3}"/>
              </a:ext>
            </a:extLst>
          </p:cNvPr>
          <p:cNvSpPr txBox="1"/>
          <p:nvPr/>
        </p:nvSpPr>
        <p:spPr>
          <a:xfrm>
            <a:off x="604067" y="2516001"/>
            <a:ext cx="10816408" cy="309520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圆柱内螺纹切削数值计算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车内孔前孔底直径的计算。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    塑性材料：孔径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公称直径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螺距。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    脆性材料：孔径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公称直径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-1.05×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螺距。</a:t>
            </a: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螺纹实际牙型高度。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    牙高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=0.65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=0.65×2=1.3mm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空刀导入量、空刀退出量。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    空刀导入量取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，空刀退出量取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D145FF6E-BFC7-70D8-920F-A2707DCAAA0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选择合理切削用量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593170"/>
              </p:ext>
            </p:extLst>
          </p:nvPr>
        </p:nvGraphicFramePr>
        <p:xfrm>
          <a:off x="1156101" y="2299063"/>
          <a:ext cx="10297962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099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650120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82534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加工</a:t>
                      </a:r>
                      <a:r>
                        <a:rPr lang="el-GR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Φ</a:t>
                      </a:r>
                      <a:r>
                        <a:rPr lang="en-US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34mm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外圆至要求尺寸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1~2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钻</a:t>
                      </a:r>
                      <a:r>
                        <a:rPr lang="el-GR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Φ</a:t>
                      </a:r>
                      <a:r>
                        <a:rPr lang="en-US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2mm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中心孔（手动）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钻</a:t>
                      </a:r>
                      <a:r>
                        <a:rPr lang="el-GR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Φ</a:t>
                      </a:r>
                      <a:r>
                        <a:rPr lang="en-US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16mm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孔（手动）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677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钻孔口倒角</a:t>
                      </a:r>
                      <a:r>
                        <a:rPr lang="en-US" altLang="zh-CN" sz="1400" dirty="0"/>
                        <a:t>C2</a:t>
                      </a:r>
                      <a:r>
                        <a:rPr lang="zh-CN" altLang="en-US" sz="1400" dirty="0"/>
                        <a:t>（手动）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切断后，掉头夹住</a:t>
                      </a:r>
                      <a:r>
                        <a:rPr lang="el-GR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Φ</a:t>
                      </a:r>
                      <a:r>
                        <a:rPr lang="en-US" altLang="zh-CN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34mm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外圆（手动）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0.1~0.4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07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车内孔，倒角至要求尺寸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1~2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4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M20×2</a:t>
                      </a:r>
                      <a:r>
                        <a:rPr lang="zh-CN" altLang="en-US" sz="1400" dirty="0"/>
                        <a:t>螺纹至要求尺寸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0.08~0.8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31054"/>
                  </a:ext>
                </a:extLst>
              </a:tr>
            </a:tbl>
          </a:graphicData>
        </a:graphic>
      </p:graphicFrame>
      <p:sp>
        <p:nvSpPr>
          <p:cNvPr id="7" name="标题 1">
            <a:extLst>
              <a:ext uri="{FF2B5EF4-FFF2-40B4-BE49-F238E27FC236}">
                <a16:creationId xmlns:a16="http://schemas.microsoft.com/office/drawing/2014/main" id="{15729E63-234C-65AB-E7F5-533437431E5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  <p:extLst>
      <p:ext uri="{BB962C8B-B14F-4D97-AF65-F5344CB8AC3E}">
        <p14:creationId xmlns:p14="http://schemas.microsoft.com/office/powerpoint/2010/main" val="3489977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052372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156900" y="1502809"/>
            <a:ext cx="3725436" cy="13849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O8002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G21 G40 G97 G99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X40. Z5.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G90 X34. Z-35. F0.2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G00 X60. Z100.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M05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5882336" y="1502809"/>
            <a:ext cx="4342826" cy="13849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初始化程序，主轴正转，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+mn-ea"/>
              </a:rPr>
              <a:t>1 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号刀</a:t>
            </a:r>
            <a:r>
              <a:rPr lang="zh-CN" altLang="en-US" sz="1200" dirty="0">
                <a:solidFill>
                  <a:srgbClr val="221E1F"/>
                </a:solidFill>
                <a:latin typeface="+mn-ea"/>
              </a:rPr>
              <a:t>加工</a:t>
            </a:r>
            <a:endParaRPr lang="zh-CN" altLang="en-US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+mn-ea"/>
              </a:rPr>
              <a:t>快速定位</a:t>
            </a:r>
            <a:endParaRPr lang="en-US" altLang="zh-CN" sz="120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单一循环车外径</a:t>
            </a:r>
            <a:endParaRPr lang="zh-CN" altLang="en-US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主轴停转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4870DB-1582-23DE-5EAF-EB1FCE372ADE}"/>
              </a:ext>
            </a:extLst>
          </p:cNvPr>
          <p:cNvSpPr txBox="1"/>
          <p:nvPr/>
        </p:nvSpPr>
        <p:spPr>
          <a:xfrm>
            <a:off x="2156900" y="2992874"/>
            <a:ext cx="3725436" cy="32316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O8003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G21 G40 G97 G99 M03 S600 T0303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X15. Z5.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G90 X17.5 Z-34. F0.2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G00 Z0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G90 X16. Z-2. I-2. F0.2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G00 X15. Z120.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G21 G40 G97 G99 M03 S400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G00 X17. Z5.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G92 X18.2 Z-32. F2.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X18.8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X19.4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X19.8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X20.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G00 X20. Z100.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M05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D05BB-D7B0-5D93-475A-4EE4B5066D1B}"/>
              </a:ext>
            </a:extLst>
          </p:cNvPr>
          <p:cNvSpPr txBox="1"/>
          <p:nvPr/>
        </p:nvSpPr>
        <p:spPr>
          <a:xfrm>
            <a:off x="5882336" y="2992874"/>
            <a:ext cx="4342826" cy="32316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初始化程序，主轴正转，</a:t>
            </a:r>
            <a:r>
              <a:rPr lang="en-US" altLang="zh-CN" sz="1200" dirty="0">
                <a:solidFill>
                  <a:srgbClr val="221E1F"/>
                </a:solidFill>
                <a:latin typeface="+mn-ea"/>
              </a:rPr>
              <a:t>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号刀</a:t>
            </a:r>
            <a:r>
              <a:rPr lang="zh-CN" altLang="en-US" sz="1200" dirty="0">
                <a:solidFill>
                  <a:srgbClr val="221E1F"/>
                </a:solidFill>
                <a:latin typeface="+mn-ea"/>
              </a:rPr>
              <a:t>加工</a:t>
            </a:r>
            <a:endParaRPr lang="zh-CN" altLang="en-US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+mn-ea"/>
              </a:rPr>
              <a:t>定位</a:t>
            </a:r>
            <a:endParaRPr lang="en-US" altLang="zh-CN" sz="120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车内孔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定位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车倒角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号刀加工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快速定位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第一次进给车螺纹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第二次进给车螺纹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第三次进给车螺纹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第四次进给车螺纹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第五次进给车螺纹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主轴停转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en-US" altLang="zh-CN" sz="120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FD8C3262-1686-7B6C-C7E7-BD5529213EC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  <p:extLst>
      <p:ext uri="{BB962C8B-B14F-4D97-AF65-F5344CB8AC3E}">
        <p14:creationId xmlns:p14="http://schemas.microsoft.com/office/powerpoint/2010/main" val="1121589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945367" cy="29380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装夹工件、坯料装夹在三爪自定心卡盘中，伸出约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左右，用划线盘校正并夹紧，车外圆、钻孔；掉头装夹用百分表校正并夹紧；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装夹刀具。把外圆刀、切槽刀、内孔车刀、内螺纹车刀按要求依次装入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T04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号刀位。安装内螺纹车刀时，可借助角度样板使刀头垂直于工件轴线。中心钻、麻花钻装夹在尾座套筒内。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4617881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三把刀依次采用试切法对刀，通过对刀把操作得到的零偏值分别输入到各自的补偿中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，加工时调用。其中内螺纹车刀取刀尖为刀位点。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6" y="5702414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正确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F7238657-9CC0-A440-A038-D00A8BC63D5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8577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尺寸控制方法同圆柱外螺纹加工。螺纹尺寸控制是将螺纹车刀设置一定的磨损量，停车用螺纹塞规检测。根据螺纹旋合松紧程度调小刀具磨损量，重新运行加工程序段，直至尺寸符合要求为止。（塞规通规能通过，止规通不过为合格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6" y="352180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25~50mm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的千分尺测量外圆直径，环规检测螺纹。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6" y="4299259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2B1D5B8-DF03-0480-0929-7372DF4FD1C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2898437" y="1223955"/>
            <a:ext cx="6136124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三角形圆柱内螺纹加工的注意事项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38819" y="1866303"/>
            <a:ext cx="10455361" cy="224247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掉头装夹工件时应用铜皮裹住外圆，以防损坏已加工外圆表面。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安装内螺纹车刀，车刀刀尖要对准工件旋转中心，装得过高，车削时易振动； 装得过低时，刀头下部与工件发生碰撞。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车削前，应调试内孔车刀及内螺纹车刀，以防刀体、刀杆与内孔发生干涉。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掉头装夹工件，所有刀具都要重新对刀。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C7B216B8-6592-F320-B3E3-ACDB919C8C0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螺纹车削加工训练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8.1 </a:t>
            </a:r>
            <a:r>
              <a:rPr lang="zh-CN" altLang="en-US" sz="2400" b="1" dirty="0">
                <a:cs typeface="+mn-ea"/>
                <a:sym typeface="+mn-lt"/>
              </a:rPr>
              <a:t>三角圆柱外螺纹加工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8.2 </a:t>
            </a:r>
            <a:r>
              <a:rPr lang="zh-CN" altLang="en-US" sz="2400" b="1" dirty="0">
                <a:cs typeface="+mn-ea"/>
                <a:sym typeface="+mn-lt"/>
              </a:rPr>
              <a:t>三角圆柱内螺纹加工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8.3 </a:t>
            </a:r>
            <a:r>
              <a:rPr lang="zh-CN" altLang="en-US" sz="2400" b="1" dirty="0">
                <a:cs typeface="+mn-ea"/>
                <a:sym typeface="+mn-lt"/>
              </a:rPr>
              <a:t>梯形螺纹加工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标题 3"/>
          <p:cNvSpPr txBox="1"/>
          <p:nvPr/>
        </p:nvSpPr>
        <p:spPr>
          <a:xfrm>
            <a:off x="3722251" y="1203811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327514" y="2073033"/>
            <a:ext cx="10455361" cy="12450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车削内螺纹前底孔直径如何确定？ </a:t>
            </a:r>
            <a:endParaRPr lang="en-US" altLang="zh-CN" sz="1800" b="1" i="0" u="none" strike="noStrike" baseline="0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编制如右图所示的零件的加工程序。</a:t>
            </a:r>
            <a:endParaRPr lang="en-US" altLang="zh-CN" sz="18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16124" y="6048755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内螺纹加工练习题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851277" y="2261455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541023" y="2222602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850233" y="2907448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539979" y="2868595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382C877E-52D8-C308-5C51-4AC021192CB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三角形圆柱内螺纹加工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B6BE118-1C8F-92B0-EDC7-928766FC4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689" y="1980538"/>
            <a:ext cx="6576288" cy="39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027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标题 3"/>
          <p:cNvSpPr txBox="1"/>
          <p:nvPr/>
        </p:nvSpPr>
        <p:spPr>
          <a:xfrm>
            <a:off x="4476435" y="1090099"/>
            <a:ext cx="323912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七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8928" y="2401016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Title-1"/>
          <p:cNvSpPr/>
          <p:nvPr/>
        </p:nvSpPr>
        <p:spPr>
          <a:xfrm>
            <a:off x="1992888" y="1461686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sym typeface="Arial" panose="020B0604020202020204" pitchFamily="34" charset="0"/>
              </a:rPr>
              <a:t>完成实训报告</a:t>
            </a:r>
            <a:endParaRPr lang="en-US" altLang="zh-CN" sz="20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650484"/>
              </p:ext>
            </p:extLst>
          </p:nvPr>
        </p:nvGraphicFramePr>
        <p:xfrm>
          <a:off x="6009719" y="2390150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加工过程出现的问题及解决方法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3B19AC3-860C-2AFF-27C9-1BD141114CB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1564336" y="1680573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4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1254082" y="1641720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823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螺纹车削加工训练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8.1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三角圆柱外螺纹加工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8.2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三角圆柱内螺纹加工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8.3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梯形螺纹加工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3597771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  <p:sp>
        <p:nvSpPr>
          <p:cNvPr id="3" name="任意多边形 40"/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" name="任意多边形 41"/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7573" y="1777508"/>
            <a:ext cx="8916850" cy="3059144"/>
            <a:chOff x="1803400" y="1087819"/>
            <a:chExt cx="8916850" cy="3059144"/>
          </a:xfrm>
        </p:grpSpPr>
        <p:grpSp>
          <p:nvGrpSpPr>
            <p:cNvPr id="6" name="组合 5"/>
            <p:cNvGrpSpPr/>
            <p:nvPr/>
          </p:nvGrpSpPr>
          <p:grpSpPr>
            <a:xfrm>
              <a:off x="1803400" y="1087819"/>
              <a:ext cx="8916848" cy="624315"/>
              <a:chOff x="660400" y="1059498"/>
              <a:chExt cx="8916848" cy="624315"/>
            </a:xfrm>
          </p:grpSpPr>
          <p:sp>
            <p:nvSpPr>
              <p:cNvPr id="30" name="1"/>
              <p:cNvSpPr/>
              <p:nvPr>
                <p:custDataLst>
                  <p:tags r:id="rId14"/>
                </p:custDataLst>
              </p:nvPr>
            </p:nvSpPr>
            <p:spPr>
              <a:xfrm>
                <a:off x="1514764" y="1060315"/>
                <a:ext cx="8062484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31" name="Index-1"/>
              <p:cNvSpPr/>
              <p:nvPr>
                <p:custDataLst>
                  <p:tags r:id="rId15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/>
                  <a:t>1</a:t>
                </a:r>
                <a:endParaRPr lang="zh-CN" altLang="en-US" b="1" dirty="0"/>
              </a:p>
            </p:txBody>
          </p:sp>
          <p:sp>
            <p:nvSpPr>
              <p:cNvPr id="32" name="Title-1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718799" y="1186989"/>
                <a:ext cx="5672601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1"/>
                    </a:solidFill>
                  </a:rPr>
                  <a:t>梯形螺纹的尺寸计算、测量及相关指令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03400" y="1899428"/>
              <a:ext cx="8916848" cy="624315"/>
              <a:chOff x="660400" y="1059498"/>
              <a:chExt cx="8916848" cy="624315"/>
            </a:xfrm>
          </p:grpSpPr>
          <p:sp>
            <p:nvSpPr>
              <p:cNvPr id="21" name="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14763" y="1060315"/>
                <a:ext cx="8062485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/>
              <p:cNvSpPr/>
              <p:nvPr>
                <p:custDataLst>
                  <p:tags r:id="rId11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23" name="Title-2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718799" y="1186989"/>
                <a:ext cx="1876027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加工工艺分析</a:t>
                </a:r>
              </a:p>
            </p:txBody>
          </p:sp>
          <p:sp>
            <p:nvSpPr>
              <p:cNvPr id="26" name="Body-2"/>
              <p:cNvSpPr/>
              <p:nvPr>
                <p:custDataLst>
                  <p:tags r:id="rId13"/>
                </p:custDataLst>
              </p:nvPr>
            </p:nvSpPr>
            <p:spPr>
              <a:xfrm>
                <a:off x="3246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选择工、量、刀具；制定加工工艺路线；选择合理切削用量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03400" y="2711038"/>
              <a:ext cx="8916850" cy="624315"/>
              <a:chOff x="660400" y="1059498"/>
              <a:chExt cx="8916850" cy="624315"/>
            </a:xfrm>
          </p:grpSpPr>
          <p:sp>
            <p:nvSpPr>
              <p:cNvPr id="16" name="3"/>
              <p:cNvSpPr/>
              <p:nvPr>
                <p:custDataLst>
                  <p:tags r:id="rId7"/>
                </p:custDataLst>
              </p:nvPr>
            </p:nvSpPr>
            <p:spPr>
              <a:xfrm>
                <a:off x="1514764" y="1060315"/>
                <a:ext cx="806248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/>
              <p:cNvSpPr/>
              <p:nvPr>
                <p:custDataLst>
                  <p:tags r:id="rId8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9" name="Title-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718799" y="1186989"/>
                <a:ext cx="1779869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编写参考程序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803400" y="3522648"/>
              <a:ext cx="8916850" cy="624315"/>
              <a:chOff x="660400" y="1059498"/>
              <a:chExt cx="8916850" cy="624315"/>
            </a:xfrm>
          </p:grpSpPr>
          <p:sp>
            <p:nvSpPr>
              <p:cNvPr id="12" name="4"/>
              <p:cNvSpPr/>
              <p:nvPr>
                <p:custDataLst>
                  <p:tags r:id="rId3"/>
                </p:custDataLst>
              </p:nvPr>
            </p:nvSpPr>
            <p:spPr>
              <a:xfrm>
                <a:off x="1514764" y="1060315"/>
                <a:ext cx="806248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/>
              <p:cNvSpPr/>
              <p:nvPr>
                <p:custDataLst>
                  <p:tags r:id="rId4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4</a:t>
                </a:r>
                <a:endParaRPr lang="zh-CN" altLang="en-US" b="1" dirty="0"/>
              </a:p>
            </p:txBody>
          </p:sp>
          <p:sp>
            <p:nvSpPr>
              <p:cNvPr id="14" name="Title-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/>
              <p:cNvSpPr/>
              <p:nvPr>
                <p:custDataLst>
                  <p:tags r:id="rId6"/>
                </p:custDataLst>
              </p:nvPr>
            </p:nvSpPr>
            <p:spPr>
              <a:xfrm>
                <a:off x="2865003" y="1117600"/>
                <a:ext cx="6712247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加工准备、对刀、空运行及仿真、零件自动加工及尺寸控制、零件检测、加工结束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10" name="Body-2">
            <a:extLst>
              <a:ext uri="{FF2B5EF4-FFF2-40B4-BE49-F238E27FC236}">
                <a16:creationId xmlns:a16="http://schemas.microsoft.com/office/drawing/2014/main" id="{D65D5176-B0B6-B067-7FF8-BE7C6F5DEDF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223177" y="3442795"/>
            <a:ext cx="6269762" cy="470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lang="zh-CN" alt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</a:rPr>
              <a:t>直进法（成形法）、左右分层切削法、斜进法（单面切削法）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7271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606422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一、</a:t>
            </a: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梯形螺纹的尺寸计算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816910" cy="12075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（一）指令功能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梯形螺纹的代号用字母“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Tr”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及公称直径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×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螺距表示，左旋加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LH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国标规定，公制梯形螺纹的牙型角为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30°</a:t>
            </a:r>
            <a:endParaRPr lang="en-US" altLang="zh-CN" dirty="0"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A7D38CA-CDCE-A32D-4EDE-345A120B6ED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1E7C74A-E66B-9CA7-0B87-EF697FCBCF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724443"/>
              </p:ext>
            </p:extLst>
          </p:nvPr>
        </p:nvGraphicFramePr>
        <p:xfrm>
          <a:off x="2097111" y="2983371"/>
          <a:ext cx="8128002" cy="3320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37073813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81346211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38800472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71680954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678445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098042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代号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计算公式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30202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牙顶间隙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en-US" altLang="zh-CN" sz="1400" dirty="0"/>
                        <a:t>ac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P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1.5~5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6~12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14~44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920586"/>
                  </a:ext>
                </a:extLst>
              </a:tr>
              <a:tr h="361174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ac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250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大径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</a:t>
                      </a:r>
                      <a:r>
                        <a:rPr lang="zh-CN" altLang="en-US" sz="1400" dirty="0"/>
                        <a:t>、</a:t>
                      </a:r>
                      <a:r>
                        <a:rPr lang="en-US" altLang="zh-CN" sz="1400" dirty="0"/>
                        <a:t>D4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d=</a:t>
                      </a:r>
                      <a:r>
                        <a:rPr lang="zh-CN" altLang="en-US" sz="1400" dirty="0"/>
                        <a:t>公称直径，</a:t>
                      </a:r>
                      <a:r>
                        <a:rPr lang="en-US" altLang="zh-CN" sz="1400" dirty="0"/>
                        <a:t>D4=</a:t>
                      </a:r>
                      <a:r>
                        <a:rPr lang="en-US" altLang="zh-CN" sz="1400" dirty="0" err="1"/>
                        <a:t>d+ac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609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中径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d2</a:t>
                      </a:r>
                      <a:r>
                        <a:rPr lang="zh-CN" altLang="en-US" sz="1400" dirty="0"/>
                        <a:t>、</a:t>
                      </a:r>
                      <a:r>
                        <a:rPr lang="en-US" altLang="zh-CN" sz="1400" dirty="0"/>
                        <a:t>D2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D2=d-0.5P</a:t>
                      </a:r>
                      <a:r>
                        <a:rPr lang="zh-CN" altLang="en-US" sz="1400" dirty="0"/>
                        <a:t>，</a:t>
                      </a:r>
                      <a:r>
                        <a:rPr lang="en-US" altLang="zh-CN" sz="1400" dirty="0"/>
                        <a:t>D2=d2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859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小径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d3</a:t>
                      </a:r>
                      <a:r>
                        <a:rPr lang="zh-CN" altLang="en-US" sz="1400" dirty="0"/>
                        <a:t>、</a:t>
                      </a:r>
                      <a:r>
                        <a:rPr lang="en-US" altLang="zh-CN" sz="1400" dirty="0"/>
                        <a:t>D1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D3=d-2h3</a:t>
                      </a:r>
                      <a:r>
                        <a:rPr lang="zh-CN" altLang="en-US" sz="1400" dirty="0"/>
                        <a:t>，</a:t>
                      </a:r>
                      <a:r>
                        <a:rPr lang="en-US" altLang="zh-CN" sz="1400" dirty="0"/>
                        <a:t>D1=d-P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346666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牙高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h3</a:t>
                      </a:r>
                      <a:r>
                        <a:rPr lang="zh-CN" altLang="en-US" sz="1400" dirty="0"/>
                        <a:t>、</a:t>
                      </a:r>
                      <a:r>
                        <a:rPr lang="en-US" altLang="zh-CN" sz="1400" dirty="0"/>
                        <a:t>H4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H3=0.5P+ac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816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牙顶宽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f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f=0.366P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942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牙槽底宽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</a:t>
                      </a:r>
                      <a:endParaRPr lang="zh-CN" alt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W=0.366P-0.536a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874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384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447345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二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、梯形螺纹的测量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653280" cy="9056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2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梯形螺纹测量的种类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综合测量、三针测量和单针测量三种；</a:t>
            </a:r>
            <a:endParaRPr lang="en-US" altLang="zh-CN" dirty="0">
              <a:latin typeface="方正书宋"/>
            </a:endParaRP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0504C341-90D0-9E6F-1156-13C904CBB1C7}"/>
              </a:ext>
            </a:extLst>
          </p:cNvPr>
          <p:cNvSpPr txBox="1"/>
          <p:nvPr/>
        </p:nvSpPr>
        <p:spPr>
          <a:xfrm>
            <a:off x="752656" y="2631809"/>
            <a:ext cx="10653280" cy="126560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2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螺纹三针测量法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三针测量是测量外螺纹中径的一种比较精密的方法。适应于精度较高的普通螺纹、梯形螺纹及蜗杆等中径的测量。两边钢针顶点之间的距离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用千分尺量出，即</a:t>
            </a:r>
            <a:endParaRPr lang="en-US" altLang="zh-CN" dirty="0">
              <a:latin typeface="方正书宋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94916EE-3C29-5DD5-8960-DE4A4185B5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8650" y="4047550"/>
            <a:ext cx="2800350" cy="71085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731DD96-DE1F-10CD-81E5-4A852A33333E}"/>
              </a:ext>
            </a:extLst>
          </p:cNvPr>
          <p:cNvSpPr txBox="1"/>
          <p:nvPr/>
        </p:nvSpPr>
        <p:spPr>
          <a:xfrm>
            <a:off x="4255258" y="4908546"/>
            <a:ext cx="36480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千分尺测得的尺寸； </a:t>
            </a:r>
          </a:p>
          <a:p>
            <a:pPr algn="just"/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800" b="0" i="0" u="none" strike="noStrike" baseline="0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螺纹的中径； </a:t>
            </a:r>
          </a:p>
          <a:p>
            <a:pPr algn="just"/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800" b="0" i="0" u="none" strike="noStrike" baseline="0" dirty="0">
                <a:solidFill>
                  <a:srgbClr val="221E1F"/>
                </a:solidFill>
                <a:latin typeface="方正书宋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钢针直径； </a:t>
            </a:r>
          </a:p>
          <a:p>
            <a:pPr algn="just"/>
            <a:r>
              <a:rPr lang="el-GR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α </a:t>
            </a: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牙型角。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B051B07-5A03-B768-7663-5914C126D83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14478404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447345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二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、梯形螺纹的测量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653280" cy="9056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2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梯形螺纹测量的种类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综合测量、三针测量和单针测量三种；</a:t>
            </a:r>
            <a:endParaRPr lang="en-US" altLang="zh-CN" dirty="0">
              <a:latin typeface="方正书宋"/>
            </a:endParaRP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0504C341-90D0-9E6F-1156-13C904CBB1C7}"/>
              </a:ext>
            </a:extLst>
          </p:cNvPr>
          <p:cNvSpPr txBox="1"/>
          <p:nvPr/>
        </p:nvSpPr>
        <p:spPr>
          <a:xfrm>
            <a:off x="752656" y="2631809"/>
            <a:ext cx="10653280" cy="9056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2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螺纹三针测量法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三针测量法若已知螺纹牙型角，可简化上述计算：</a:t>
            </a:r>
            <a:endParaRPr lang="en-US" altLang="zh-CN" dirty="0">
              <a:latin typeface="方正书宋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19EE314-E8C5-3080-C2E4-690897225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273334"/>
              </p:ext>
            </p:extLst>
          </p:nvPr>
        </p:nvGraphicFramePr>
        <p:xfrm>
          <a:off x="2253525" y="3718330"/>
          <a:ext cx="427609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891">
                  <a:extLst>
                    <a:ext uri="{9D8B030D-6E8A-4147-A177-3AD203B41FA5}">
                      <a16:colId xmlns:a16="http://schemas.microsoft.com/office/drawing/2014/main" val="2955146562"/>
                    </a:ext>
                  </a:extLst>
                </a:gridCol>
                <a:gridCol w="2691199">
                  <a:extLst>
                    <a:ext uri="{9D8B030D-6E8A-4147-A177-3AD203B41FA5}">
                      <a16:colId xmlns:a16="http://schemas.microsoft.com/office/drawing/2014/main" val="309927245"/>
                    </a:ext>
                  </a:extLst>
                </a:gridCol>
              </a:tblGrid>
              <a:tr h="3230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螺纹牙型角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简化公式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029774"/>
                  </a:ext>
                </a:extLst>
              </a:tr>
              <a:tr h="2949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60°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 =d 2+3d d-0.866P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259488"/>
                  </a:ext>
                </a:extLst>
              </a:tr>
              <a:tr h="3230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55°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 =d 2+3.166d d-0.960P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757147"/>
                  </a:ext>
                </a:extLst>
              </a:tr>
              <a:tr h="3230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30°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 =d 2+4.864d d-1.886P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08099"/>
                  </a:ext>
                </a:extLst>
              </a:tr>
              <a:tr h="3230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40°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 =d 2+3.924d d-1.374P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693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29°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 =d 2+4.994d d-1.933P 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68312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2EB4C3AF-F82F-09A7-317A-9A0627B8EEFE}"/>
              </a:ext>
            </a:extLst>
          </p:cNvPr>
          <p:cNvSpPr txBox="1"/>
          <p:nvPr/>
        </p:nvSpPr>
        <p:spPr>
          <a:xfrm>
            <a:off x="6720651" y="3691928"/>
            <a:ext cx="39131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钢针直径</a:t>
            </a:r>
            <a:r>
              <a:rPr lang="en-US" altLang="zh-CN" sz="1600" b="0" i="1" u="none" strike="noStrike" baseline="0" dirty="0" err="1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 err="1">
                <a:solidFill>
                  <a:srgbClr val="221E1F"/>
                </a:solidFill>
                <a:latin typeface="方正书宋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 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的计算公式为</a:t>
            </a:r>
          </a:p>
          <a:p>
            <a:pPr algn="just"/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 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r>
              <a:rPr lang="el-GR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α </a:t>
            </a:r>
            <a:r>
              <a:rPr lang="el-GR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2 2 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cos 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螺距，</a:t>
            </a:r>
            <a:r>
              <a:rPr lang="el-GR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α 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牙型角）。</a:t>
            </a:r>
          </a:p>
          <a:p>
            <a:pPr algn="just"/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其中，牙型角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α 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简化公式为</a:t>
            </a:r>
            <a:endParaRPr lang="en-US" altLang="zh-CN" sz="16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/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60°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d=0.577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； </a:t>
            </a:r>
          </a:p>
          <a:p>
            <a:pPr algn="just"/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55°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d=0.564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； </a:t>
            </a:r>
          </a:p>
          <a:p>
            <a:pPr algn="just"/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30°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d=0.518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； </a:t>
            </a:r>
          </a:p>
          <a:p>
            <a:pPr algn="just"/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40°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d=0.533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； </a:t>
            </a:r>
          </a:p>
          <a:p>
            <a:pPr algn="just"/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29°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：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d=0.516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algn="just"/>
            <a:r>
              <a:rPr lang="zh-CN" altLang="en-US" sz="1600" b="0" i="0" u="none" strike="noStrike" baseline="0" dirty="0">
                <a:solidFill>
                  <a:srgbClr val="221E1F"/>
                </a:solidFill>
                <a:latin typeface="方正书宋"/>
              </a:rPr>
              <a:t>梯形螺纹中径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2=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600" b="0" i="0" u="none" strike="noStrike" baseline="0" dirty="0">
                <a:solidFill>
                  <a:srgbClr val="221E1F"/>
                </a:solidFill>
                <a:latin typeface="方正书宋"/>
              </a:rPr>
              <a:t>-0.5</a:t>
            </a:r>
            <a:r>
              <a:rPr lang="en-US" altLang="zh-CN" sz="16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endParaRPr lang="zh-CN" altLang="en-US" sz="1600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70BA17E-E49D-6CCA-4628-006F991535D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24647041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447345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3"/>
                </a:solidFill>
                <a:latin typeface="+mn-ea"/>
              </a:rPr>
              <a:t>三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+mn-cs"/>
              </a:rPr>
              <a:t>、螺纹加工符合循环指令</a:t>
            </a:r>
            <a:r>
              <a:rPr kumimoji="0" lang="en-US" altLang="zh-CN" sz="18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+mn-cs"/>
              </a:rPr>
              <a:t>G76</a:t>
            </a: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8" y="1671167"/>
            <a:ext cx="3438342" cy="183434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3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3"/>
                </a:solidFill>
                <a:latin typeface="方正书宋"/>
              </a:rPr>
              <a:t>编程格式</a:t>
            </a:r>
            <a:endParaRPr lang="en-US" altLang="zh-CN" b="1" dirty="0">
              <a:solidFill>
                <a:schemeClr val="accent3"/>
              </a:solidFill>
              <a:latin typeface="方正书宋"/>
            </a:endParaRPr>
          </a:p>
          <a:p>
            <a:pPr algn="just"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G76 P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a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Q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Δ</a:t>
            </a: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dmin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d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）； </a:t>
            </a:r>
          </a:p>
          <a:p>
            <a:pPr algn="just"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G76 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i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P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k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Q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d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）； </a:t>
            </a:r>
            <a:endParaRPr lang="en-US" altLang="zh-CN" dirty="0">
              <a:latin typeface="方正书宋"/>
            </a:endParaRPr>
          </a:p>
        </p:txBody>
      </p:sp>
      <p:sp>
        <p:nvSpPr>
          <p:cNvPr id="4" name="文本占位符 5">
            <a:extLst>
              <a:ext uri="{FF2B5EF4-FFF2-40B4-BE49-F238E27FC236}">
                <a16:creationId xmlns:a16="http://schemas.microsoft.com/office/drawing/2014/main" id="{6CC23CF9-69A7-362A-EBB1-61F11376723D}"/>
              </a:ext>
            </a:extLst>
          </p:cNvPr>
          <p:cNvSpPr txBox="1"/>
          <p:nvPr/>
        </p:nvSpPr>
        <p:spPr>
          <a:xfrm>
            <a:off x="4843437" y="1676921"/>
            <a:ext cx="7042063" cy="4866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3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3"/>
                </a:solidFill>
                <a:latin typeface="方正书宋"/>
              </a:rPr>
              <a:t>说明</a:t>
            </a:r>
            <a:endParaRPr lang="en-US" altLang="zh-CN" b="1" dirty="0">
              <a:solidFill>
                <a:schemeClr val="accent3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000000"/>
                </a:solidFill>
                <a:latin typeface="方正书宋"/>
              </a:rPr>
              <a:t>m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方正书宋"/>
              </a:rPr>
              <a:t>：精加工最终重复次数（</a:t>
            </a:r>
            <a:r>
              <a:rPr lang="en-US" altLang="zh-CN" sz="1800" b="0" i="0" u="none" strike="noStrike" baseline="0" dirty="0">
                <a:solidFill>
                  <a:srgbClr val="000000"/>
                </a:solidFill>
                <a:latin typeface="方正书宋"/>
              </a:rPr>
              <a:t>1~99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方正书宋"/>
              </a:rPr>
              <a:t>）；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：收尾长度，即倒角量；该值大小可设置在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0.1f~9.9f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之间，系数应为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0.1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的整数倍，用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00~99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之间的两位整数表示，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为导程；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a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：刀尖的角度，可以选择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80°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55°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29°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六种，其角度数值用两位数指定；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a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可用地址一次指定；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Δ</a:t>
            </a: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dmin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：最小切入量；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d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：精加工余量；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），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）：终点坐标；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i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：锥螺纹部分半径差（</a:t>
            </a: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i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时为圆柱螺纹）；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k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：螺牙的高度（用半径值指令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轴方向的距离）；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 err="1">
                <a:solidFill>
                  <a:srgbClr val="221E1F"/>
                </a:solidFill>
                <a:latin typeface="方正书宋"/>
              </a:rPr>
              <a:t>Δd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：第一次的切入量（用半径值指定）；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3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：螺纹的导程（与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G32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螺纹切削时相同）</a:t>
            </a:r>
            <a:endParaRPr lang="en-US" altLang="zh-CN" dirty="0"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0A5574B-DFD9-A17C-6627-EFB97408A45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14173656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9691" y="2320074"/>
            <a:ext cx="6064225" cy="22178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外径用外径千分尺测量、长度用游标卡尺测量；螺纹用螺纹环规测量；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偏刀车削，螺纹退刀槽用切槽刀车削，螺纹选用外螺纹车刀车削。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7C9C79-BE70-B1DE-8AFA-C2AD7CF597D9}"/>
              </a:ext>
            </a:extLst>
          </p:cNvPr>
          <p:cNvSpPr txBox="1"/>
          <p:nvPr/>
        </p:nvSpPr>
        <p:spPr>
          <a:xfrm>
            <a:off x="8928086" y="4662602"/>
            <a:ext cx="14332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i="0" u="none" strike="noStrike" baseline="0" dirty="0">
                <a:latin typeface="方正黑体"/>
              </a:rPr>
              <a:t>梯形螺纹加工</a:t>
            </a:r>
            <a:endParaRPr lang="zh-CN" altLang="en-US" sz="1400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6AA6F1-0EAE-9AF4-C550-694B197C9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703" y="2578079"/>
            <a:ext cx="2817316" cy="19936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696561-AF03-2A1A-0F82-2EF422FDC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4607" y="2623400"/>
            <a:ext cx="1828800" cy="1914525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9F3303E4-4BE9-97D9-6580-5CD925D7EA1D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2660994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41015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730794"/>
              </p:ext>
            </p:extLst>
          </p:nvPr>
        </p:nvGraphicFramePr>
        <p:xfrm>
          <a:off x="1448820" y="1967733"/>
          <a:ext cx="9486858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划</a:t>
                      </a:r>
                      <a:r>
                        <a:rPr lang="en-US" altLang="zh-CN" sz="1400" dirty="0"/>
                        <a:t>·</a:t>
                      </a:r>
                      <a:r>
                        <a:rPr lang="zh-CN" altLang="en-US" sz="1400" dirty="0"/>
                        <a:t>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0~150mm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0.02mm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25~50mm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0.01mm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8608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螺纹规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Tr36×6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8542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角度样板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86515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4mm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30°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525272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437242" y="1613334"/>
            <a:ext cx="35100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u="none" strike="noStrike" baseline="0" dirty="0">
                <a:solidFill>
                  <a:srgbClr val="221E1F"/>
                </a:solidFill>
                <a:latin typeface="方正书宋"/>
              </a:rPr>
              <a:t>加工三角形外螺纹工、量、刀具清单</a:t>
            </a:r>
            <a:endParaRPr lang="zh-CN" altLang="en-US" sz="1600" b="1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246D3D7-2097-6386-1D44-986A5732FC2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784549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螺纹车削加工训练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8.1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三角圆柱外螺纹加工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8.2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三角圆柱内螺纹加工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8.3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梯形螺纹加工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8529423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0066" y="1757139"/>
            <a:ext cx="9564084" cy="455304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制定加工工艺路线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切削螺纹的进刀方式的选择：本课题螺距为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，采用三种进刀切削。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数值计算：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①牙顶间隙：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c=0.5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②大径：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=36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（因车刀挤压会使螺纹大径尺寸膨胀，外圆直径应比大径小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0.1~0.2mm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③中径：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2=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-0.5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=36-0.5×6=33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④牙高：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3=0.5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+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c=0.5×6+0.5=3.5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⑤小径：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3=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-2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3=36-2×3.5=29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⑥牙顶宽：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=0.366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=0.366×6=2.196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⑦牙槽底宽度：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=0.366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-0.536 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c=0.366×6-0.536×0.5=1.928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6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加工工艺安排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车螺纹前应先加工外圆柱面积螺纹退刀槽，然后加工螺纹，这里只介绍梯形螺纹加工的方法。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2E6C413-2474-1B90-BB86-AF14009C896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3221204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加工工艺分析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选择合理切削用量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3748"/>
              </p:ext>
            </p:extLst>
          </p:nvPr>
        </p:nvGraphicFramePr>
        <p:xfrm>
          <a:off x="1156101" y="2299063"/>
          <a:ext cx="10297962" cy="172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099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加工螺纹外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221E1F"/>
                          </a:solidFill>
                          <a:latin typeface="方正书宋"/>
                        </a:rPr>
                        <a:t>圆至要求尺寸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1~2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4×2</a:t>
                      </a:r>
                      <a:r>
                        <a:rPr lang="zh-CN" altLang="en-US" sz="1400" dirty="0"/>
                        <a:t>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0.08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Tr36×6</a:t>
                      </a:r>
                      <a:r>
                        <a:rPr lang="zh-CN" altLang="en-US" sz="1400" dirty="0"/>
                        <a:t>梯形螺纹至要求尺寸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DF1E4F1B-EC8D-E855-BFFA-C91C3664738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23298934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9CF36589-E02F-CE42-A8E4-2534E5A06B8C}"/>
              </a:ext>
            </a:extLst>
          </p:cNvPr>
          <p:cNvSpPr txBox="1"/>
          <p:nvPr/>
        </p:nvSpPr>
        <p:spPr>
          <a:xfrm>
            <a:off x="789691" y="2058474"/>
            <a:ext cx="8600333" cy="198599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直进法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在车削螺纹时车刀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向间歇地进给至牙深处，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向不做移动。此种方法螺纹车刀三刃切削，导致加工切削力和切削热增加，排屑困难。当切到一定深度时，易产生“扎刀”和“爆刀”现象。但是当刀具材料和质量较好且螺距不大时，梯形螺纹仍能顺利加工。因此，它只适用于螺距较小的梯形螺纹车削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67E3D-23C2-C15A-D856-38F4D9957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559" y="2058474"/>
            <a:ext cx="1809750" cy="309795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B8FE089-3072-757F-9E29-2416B3064585}"/>
              </a:ext>
            </a:extLst>
          </p:cNvPr>
          <p:cNvSpPr txBox="1"/>
          <p:nvPr/>
        </p:nvSpPr>
        <p:spPr>
          <a:xfrm>
            <a:off x="10037941" y="5249957"/>
            <a:ext cx="9189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直进法 </a:t>
            </a:r>
            <a:endParaRPr lang="zh-CN" altLang="en-US" sz="1400" b="1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F3567C69-5C62-AD62-74AB-7EC72ACAD25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3554502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9CF36589-E02F-CE42-A8E4-2534E5A06B8C}"/>
              </a:ext>
            </a:extLst>
          </p:cNvPr>
          <p:cNvSpPr txBox="1"/>
          <p:nvPr/>
        </p:nvSpPr>
        <p:spPr>
          <a:xfrm>
            <a:off x="789691" y="2058474"/>
            <a:ext cx="8600333" cy="12657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直进法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编程：采用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指令，不断改变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向数值，直至到达合格的中径尺寸，完成梯形螺纹的加工。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67E3D-23C2-C15A-D856-38F4D9957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559" y="2058474"/>
            <a:ext cx="1809750" cy="309795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B8FE089-3072-757F-9E29-2416B3064585}"/>
              </a:ext>
            </a:extLst>
          </p:cNvPr>
          <p:cNvSpPr txBox="1"/>
          <p:nvPr/>
        </p:nvSpPr>
        <p:spPr>
          <a:xfrm>
            <a:off x="10037941" y="5249957"/>
            <a:ext cx="9189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直进法 </a:t>
            </a:r>
            <a:endParaRPr lang="zh-CN" altLang="en-US" sz="1400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08C2D9-E292-750A-C82B-3F55658585B5}"/>
              </a:ext>
            </a:extLst>
          </p:cNvPr>
          <p:cNvSpPr txBox="1"/>
          <p:nvPr/>
        </p:nvSpPr>
        <p:spPr>
          <a:xfrm>
            <a:off x="1059849" y="3429000"/>
            <a:ext cx="3725436" cy="31085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O0001 </a:t>
            </a:r>
          </a:p>
          <a:p>
            <a:pPr algn="just"/>
            <a:r>
              <a:rPr lang="pt-BR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N10 G21 G97 G99 G40 M03 S300 T0101</a:t>
            </a:r>
            <a:r>
              <a:rPr lang="zh-CN" altLang="pt-BR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l-PL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N20 G00 X40.0 Z5.0 M08</a:t>
            </a:r>
            <a:r>
              <a:rPr lang="zh-CN" altLang="pl-PL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l-PL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N30 G92 X34.5 Z-32.0 F6.0</a:t>
            </a:r>
            <a:r>
              <a:rPr lang="zh-CN" altLang="pl-PL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N40 X33.0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N50 X31.5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N70 X31.0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N80 X30.5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N90 X30.0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N100 X29.5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N110 X29.0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l-PL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N120 G00 X40.0 Z80.0 M09</a:t>
            </a:r>
            <a:r>
              <a:rPr lang="zh-CN" altLang="pl-PL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N60 M05; </a:t>
            </a:r>
          </a:p>
          <a:p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N70 M30; 	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0EA31-B08C-AC03-69F4-BB0B77BE4CEE}"/>
              </a:ext>
            </a:extLst>
          </p:cNvPr>
          <p:cNvSpPr txBox="1"/>
          <p:nvPr/>
        </p:nvSpPr>
        <p:spPr>
          <a:xfrm>
            <a:off x="4785285" y="3429000"/>
            <a:ext cx="4342826" cy="31085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程序名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程序初始化，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1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号刀加工 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快速定位，切削液开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单一循环车螺纹，分八次切削</a:t>
            </a: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方正细黑一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萀"/>
            </a:endParaRP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方正细黑一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萀"/>
            </a:endParaRP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方正细黑一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退刀，切削液关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轴停转</a:t>
            </a:r>
          </a:p>
          <a:p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程序结束 	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FE9D1A1-5A2F-024C-3B77-04AA20BF27AD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39362058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9CF36589-E02F-CE42-A8E4-2534E5A06B8C}"/>
              </a:ext>
            </a:extLst>
          </p:cNvPr>
          <p:cNvSpPr txBox="1"/>
          <p:nvPr/>
        </p:nvSpPr>
        <p:spPr>
          <a:xfrm>
            <a:off x="789691" y="2058474"/>
            <a:ext cx="7687559" cy="16258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左右分层切削法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螺纹车刀沿牙型角方向左右借刀，如右图所示，间歇进给至牙深。此方法可防止因三个切削刃同时参加切削而产生振动和“扎刀”现象，从而保证螺纹尺寸精度和表面粗糙度。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8FE089-3072-757F-9E29-2416B3064585}"/>
              </a:ext>
            </a:extLst>
          </p:cNvPr>
          <p:cNvSpPr txBox="1"/>
          <p:nvPr/>
        </p:nvSpPr>
        <p:spPr>
          <a:xfrm>
            <a:off x="9613374" y="5619944"/>
            <a:ext cx="14777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221E1F"/>
                </a:solidFill>
                <a:latin typeface="方正书宋"/>
              </a:rPr>
              <a:t>左右分层切削</a:t>
            </a:r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法 </a:t>
            </a:r>
            <a:endParaRPr lang="zh-CN" altLang="en-US" sz="14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CD7E223-AFF6-90D1-479F-C50A4737B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266" y="3219676"/>
            <a:ext cx="3100000" cy="2400268"/>
          </a:xfrm>
          <a:prstGeom prst="rect">
            <a:avLst/>
          </a:prstGeom>
        </p:spPr>
      </p:pic>
      <p:sp>
        <p:nvSpPr>
          <p:cNvPr id="8" name="文本占位符 5">
            <a:extLst>
              <a:ext uri="{FF2B5EF4-FFF2-40B4-BE49-F238E27FC236}">
                <a16:creationId xmlns:a16="http://schemas.microsoft.com/office/drawing/2014/main" id="{D12D564E-2020-4341-5355-0658621CC422}"/>
              </a:ext>
            </a:extLst>
          </p:cNvPr>
          <p:cNvSpPr txBox="1"/>
          <p:nvPr/>
        </p:nvSpPr>
        <p:spPr>
          <a:xfrm>
            <a:off x="871236" y="3684368"/>
            <a:ext cx="7687559" cy="309091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）车螺纹顺序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①沿径向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进刀车至接近中径处，退刀后在轴向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左右进刀车削两侧至给定的尺寸。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②沿径向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留出精车量进刀车至接近底径尺寸，退刀后在轴向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左右进刀车削两侧至给定的尺寸。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③沿径向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精车至零件底径公差尺寸，退刀后在轴向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左右进刀车削两侧至零件规定的公差尺寸。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9B6AEEBC-AD7B-F186-9B97-CE0AA7370C9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8349990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6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9CF36589-E02F-CE42-A8E4-2534E5A06B8C}"/>
              </a:ext>
            </a:extLst>
          </p:cNvPr>
          <p:cNvSpPr txBox="1"/>
          <p:nvPr/>
        </p:nvSpPr>
        <p:spPr>
          <a:xfrm>
            <a:off x="789691" y="2058474"/>
            <a:ext cx="7687559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左右分层切削法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id="{D12D564E-2020-4341-5355-0658621CC422}"/>
              </a:ext>
            </a:extLst>
          </p:cNvPr>
          <p:cNvSpPr txBox="1"/>
          <p:nvPr/>
        </p:nvSpPr>
        <p:spPr>
          <a:xfrm>
            <a:off x="880761" y="2475832"/>
            <a:ext cx="7687559" cy="16258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）计算每次进刀与左右让刀尺寸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取梯形螺纹车刀主切削刃的宽度为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1.5mm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，而牙槽底宽度为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1.928mm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。所以左右让刀的距离为（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1.928-1.5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/2=0.214mm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）程序如下：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9C142D-C02D-7E1F-8468-594CCF756880}"/>
              </a:ext>
            </a:extLst>
          </p:cNvPr>
          <p:cNvSpPr txBox="1"/>
          <p:nvPr/>
        </p:nvSpPr>
        <p:spPr>
          <a:xfrm>
            <a:off x="1593691" y="4113120"/>
            <a:ext cx="4180985" cy="24622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O0002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G21 G97 G99 G40 T0101 M03 S400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G00 X38.0 Z5.0 M08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N10 G92 X34.5 Z-32.0. F6.0.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X34.0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X33.5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	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X33.0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G00 X38.0 Z4.9 Z N20 G92 X34.5 Z-32.0. F6.0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X33.5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X33.0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G00 X38.0 Z5.1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9BB5EF-BE45-843E-BAB0-CD1F8D4CF107}"/>
              </a:ext>
            </a:extLst>
          </p:cNvPr>
          <p:cNvSpPr txBox="1"/>
          <p:nvPr/>
        </p:nvSpPr>
        <p:spPr>
          <a:xfrm>
            <a:off x="5776424" y="4113120"/>
            <a:ext cx="3836950" cy="25237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4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4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径向进刀至中径尺寸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负向偏移</a:t>
            </a:r>
            <a:r>
              <a:rPr lang="en-US" altLang="zh-CN" sz="1400" dirty="0">
                <a:solidFill>
                  <a:srgbClr val="221E1F"/>
                </a:solidFill>
                <a:latin typeface="方正细黑一"/>
              </a:rPr>
              <a:t>0.1mm</a:t>
            </a: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2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4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负向偏移进刀至中径尺寸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dirty="0">
                <a:solidFill>
                  <a:srgbClr val="221E1F"/>
                </a:solidFill>
                <a:latin typeface="方正细黑一"/>
              </a:rPr>
              <a:t>Z </a:t>
            </a:r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正向偏移</a:t>
            </a:r>
            <a:r>
              <a:rPr lang="en-US" altLang="zh-CN" sz="1400" dirty="0">
                <a:solidFill>
                  <a:srgbClr val="221E1F"/>
                </a:solidFill>
                <a:latin typeface="方正细黑一"/>
              </a:rPr>
              <a:t>0.1mm</a:t>
            </a:r>
            <a:endParaRPr lang="zh-CN" altLang="en-US" sz="14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D4F67146-E6C5-BF1C-B1C6-F564A9FD4F6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17732971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90509" y="1595021"/>
            <a:ext cx="4342826" cy="52629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G92 X34.5 Z-32.0. F6.0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X33.5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G92 X32.0 Z-32.0. F6.0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X30.5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 0 Z4.84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G92 X32.0 Z-32.0. F6.0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X30.5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 Z5.16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G92 X32.0 Z-32.0. F6.0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X30.5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 Z5. N70 G92 X30.0 Z-32.0. F6.0.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X38.0 Z-4.786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G92 X30.0 Z-32.0. F6.0.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X38.0 Z5.214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G92 X30.0 Z-32.0. F6.0.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X29.5.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X29.0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G00 X50.0 Z50.0. M09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M05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	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33335" y="1589325"/>
            <a:ext cx="4342826" cy="52629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3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正向偏移进刀至中径尺寸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	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X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径向进刀至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30. 5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负向偏移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0.16mm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5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负向偏移进刀至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30.5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正向偏移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0.16mm </a:t>
            </a: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6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负向偏移进刀至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30.5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7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径向进刀至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29.0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负向偏移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0.214mm</a:t>
            </a: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8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负向偏移进刀至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29.0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Z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正向偏移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0.214mm</a:t>
            </a: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9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次</a:t>
            </a:r>
            <a:r>
              <a:rPr lang="en-US" altLang="zh-CN" sz="1200" i="1" dirty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正向偏移进刀至</a:t>
            </a:r>
            <a:r>
              <a:rPr lang="el-GR" altLang="zh-CN" sz="1200" dirty="0">
                <a:solidFill>
                  <a:srgbClr val="221E1F"/>
                </a:solidFill>
                <a:latin typeface="方正书宋o浡渀."/>
              </a:rPr>
              <a:t>φ</a:t>
            </a:r>
            <a:r>
              <a:rPr lang="el-GR" altLang="zh-CN" sz="1200" dirty="0">
                <a:solidFill>
                  <a:srgbClr val="221E1F"/>
                </a:solidFill>
                <a:latin typeface="方正细黑一"/>
              </a:rPr>
              <a:t>29.0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尺寸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zh-CN" altLang="en-US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3251B7A-E2CD-1159-7B6F-07E5320F223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408D579A-EDF9-382F-50E8-828FCC627DF5}"/>
              </a:ext>
            </a:extLst>
          </p:cNvPr>
          <p:cNvSpPr txBox="1"/>
          <p:nvPr/>
        </p:nvSpPr>
        <p:spPr>
          <a:xfrm>
            <a:off x="4117376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</p:spTree>
    <p:extLst>
      <p:ext uri="{BB962C8B-B14F-4D97-AF65-F5344CB8AC3E}">
        <p14:creationId xmlns:p14="http://schemas.microsoft.com/office/powerpoint/2010/main" val="27282688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D0A0F4F-DB56-E1EA-AE35-B6C88A855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241" y="2411777"/>
            <a:ext cx="2686050" cy="371914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编写参考程序</a:t>
            </a:r>
          </a:p>
        </p:txBody>
      </p:sp>
      <p:sp>
        <p:nvSpPr>
          <p:cNvPr id="2" name="文本占位符 5">
            <a:extLst>
              <a:ext uri="{FF2B5EF4-FFF2-40B4-BE49-F238E27FC236}">
                <a16:creationId xmlns:a16="http://schemas.microsoft.com/office/drawing/2014/main" id="{9CF36589-E02F-CE42-A8E4-2534E5A06B8C}"/>
              </a:ext>
            </a:extLst>
          </p:cNvPr>
          <p:cNvSpPr txBox="1"/>
          <p:nvPr/>
        </p:nvSpPr>
        <p:spPr>
          <a:xfrm>
            <a:off x="789691" y="2114297"/>
            <a:ext cx="7982834" cy="198599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斜进法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如右图所示螺纹车刀沿牙型角方向斜向间歇进给至牙深处，此种方法螺纹车刀始终只有一个侧刃参加切削，从而使排屑比较顺利，刀尖的受热和受力情况有所改善， 在车削中不易引起“扎刀”现象，可以采用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G76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指令来实现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程序如下：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8FE089-3072-757F-9E29-2416B3064585}"/>
              </a:ext>
            </a:extLst>
          </p:cNvPr>
          <p:cNvSpPr txBox="1"/>
          <p:nvPr/>
        </p:nvSpPr>
        <p:spPr>
          <a:xfrm>
            <a:off x="9613374" y="6130923"/>
            <a:ext cx="14777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斜</a:t>
            </a:r>
            <a:r>
              <a:rPr lang="zh-CN" altLang="en-US" sz="1400" b="1" dirty="0">
                <a:solidFill>
                  <a:srgbClr val="221E1F"/>
                </a:solidFill>
                <a:latin typeface="方正书宋"/>
              </a:rPr>
              <a:t>进</a:t>
            </a:r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法 </a:t>
            </a:r>
            <a:endParaRPr lang="zh-CN" altLang="en-US" sz="1400" b="1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9B6AEEBC-AD7B-F186-9B97-CE0AA7370C9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C130E9-153B-D6F8-5567-14A167D057F9}"/>
              </a:ext>
            </a:extLst>
          </p:cNvPr>
          <p:cNvSpPr txBox="1"/>
          <p:nvPr/>
        </p:nvSpPr>
        <p:spPr>
          <a:xfrm>
            <a:off x="2294835" y="4315041"/>
            <a:ext cx="3858067" cy="18158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O0003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t-BR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N10 G21 G97 G99 G40 T0101 M03 S400</a:t>
            </a:r>
            <a:r>
              <a:rPr lang="zh-CN" altLang="pt-BR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l-PL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N20 G00 X38.0 Z5.0 M08</a:t>
            </a:r>
            <a:r>
              <a:rPr lang="zh-CN" altLang="pl-PL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t-BR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N30 G76 P020530 Q50 R0.08</a:t>
            </a:r>
            <a:r>
              <a:rPr lang="zh-CN" altLang="pt-BR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N40 G76 X29.0 Z-32.0 P3500 Q500 F6.0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pl-PL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N50 G00 X50.0 Z50.0 M09</a:t>
            </a:r>
            <a:r>
              <a:rPr lang="zh-CN" altLang="pl-PL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N60 M05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</a:t>
            </a:r>
          </a:p>
          <a:p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N70 M30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； 	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1D772F-28DF-5675-53A1-97C459449275}"/>
              </a:ext>
            </a:extLst>
          </p:cNvPr>
          <p:cNvSpPr txBox="1"/>
          <p:nvPr/>
        </p:nvSpPr>
        <p:spPr>
          <a:xfrm>
            <a:off x="6152902" y="4315041"/>
            <a:ext cx="2143373" cy="18158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程序名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程序初始化，</a:t>
            </a:r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萀"/>
              </a:rPr>
              <a:t>1 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号刀加工 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快速定位，切削液开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复合循环车螺纹</a:t>
            </a: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方正细黑一萀"/>
            </a:endParaRP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退刀，切削液关</a:t>
            </a:r>
          </a:p>
          <a:p>
            <a:pPr algn="just"/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主轴停转</a:t>
            </a:r>
          </a:p>
          <a:p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萀"/>
              </a:rPr>
              <a:t>程序结束	</a:t>
            </a:r>
          </a:p>
        </p:txBody>
      </p:sp>
    </p:spTree>
    <p:extLst>
      <p:ext uri="{BB962C8B-B14F-4D97-AF65-F5344CB8AC3E}">
        <p14:creationId xmlns:p14="http://schemas.microsoft.com/office/powerpoint/2010/main" val="2338926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5779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装夹工件、坯料装夹在三爪自定心卡盘中，伸出约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装夹刀具。把外圆刀、切槽刀、梯形螺纹刀按要求依次装入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号刀位。安装螺纹车刀时。可借助角度样板。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6" y="4192959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三把刀依次采用试切法对刀，通过对刀把操作得到的零偏值分别输入到各自的补偿中，加工时调用。其中螺纹车刀取刀尖为刀位。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6" y="5298323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60B40189-2AB8-0DBC-A257-01A747FF1AA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23208184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4976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外圆尺寸的控制同前面的课题。螺纹尺寸控制是将螺纹车刀设置一定的磨损量，停车用螺纹环规检测。根据螺纹旋合松紧程度调小刀具磨损量，重新运行加工程序段， 直至尺寸符合要求为止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;</a:t>
            </a: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310014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25~50mm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的千分尺测量外圆直径，螺纹规检测螺纹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;</a:t>
            </a: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877599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1BEF2A3A-2277-7F4D-C1A7-2157950974AE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93258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3" name="任意多边形 40"/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" name="任意多边形 41"/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7573" y="1777508"/>
            <a:ext cx="8916850" cy="3059144"/>
            <a:chOff x="1803400" y="1087819"/>
            <a:chExt cx="8916850" cy="3059144"/>
          </a:xfrm>
        </p:grpSpPr>
        <p:grpSp>
          <p:nvGrpSpPr>
            <p:cNvPr id="6" name="组合 5"/>
            <p:cNvGrpSpPr/>
            <p:nvPr/>
          </p:nvGrpSpPr>
          <p:grpSpPr>
            <a:xfrm>
              <a:off x="1803400" y="1087819"/>
              <a:ext cx="8916848" cy="624315"/>
              <a:chOff x="660400" y="1059498"/>
              <a:chExt cx="8916848" cy="624315"/>
            </a:xfrm>
          </p:grpSpPr>
          <p:sp>
            <p:nvSpPr>
              <p:cNvPr id="30" name="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514764" y="1060315"/>
                <a:ext cx="8062484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31" name="Index-1"/>
              <p:cNvSpPr/>
              <p:nvPr>
                <p:custDataLst>
                  <p:tags r:id="rId14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/>
                  <a:t>1</a:t>
                </a:r>
                <a:endParaRPr lang="zh-CN" altLang="en-US" b="1" dirty="0"/>
              </a:p>
            </p:txBody>
          </p:sp>
          <p:sp>
            <p:nvSpPr>
              <p:cNvPr id="32" name="Title-1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718799" y="1186989"/>
                <a:ext cx="5672601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1"/>
                    </a:solidFill>
                  </a:rPr>
                  <a:t>螺纹车削加工指令及车削三角形外螺纹尺寸计算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03400" y="1899428"/>
              <a:ext cx="8916848" cy="624315"/>
              <a:chOff x="660400" y="1059498"/>
              <a:chExt cx="8916848" cy="624315"/>
            </a:xfrm>
          </p:grpSpPr>
          <p:sp>
            <p:nvSpPr>
              <p:cNvPr id="21" name="2"/>
              <p:cNvSpPr/>
              <p:nvPr>
                <p:custDataLst>
                  <p:tags r:id="rId9"/>
                </p:custDataLst>
              </p:nvPr>
            </p:nvSpPr>
            <p:spPr>
              <a:xfrm>
                <a:off x="1514763" y="1060315"/>
                <a:ext cx="8062485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/>
              <p:cNvSpPr/>
              <p:nvPr>
                <p:custDataLst>
                  <p:tags r:id="rId10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23" name="Title-2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718799" y="1186989"/>
                <a:ext cx="1876027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加工工艺分析</a:t>
                </a:r>
              </a:p>
            </p:txBody>
          </p:sp>
          <p:sp>
            <p:nvSpPr>
              <p:cNvPr id="26" name="Body-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246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选择工、量、刀具；制定加工工艺路线；选择合理切削用量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03400" y="2711038"/>
              <a:ext cx="8916850" cy="624315"/>
              <a:chOff x="660400" y="1059498"/>
              <a:chExt cx="8916850" cy="624315"/>
            </a:xfrm>
          </p:grpSpPr>
          <p:sp>
            <p:nvSpPr>
              <p:cNvPr id="16" name="3"/>
              <p:cNvSpPr/>
              <p:nvPr>
                <p:custDataLst>
                  <p:tags r:id="rId6"/>
                </p:custDataLst>
              </p:nvPr>
            </p:nvSpPr>
            <p:spPr>
              <a:xfrm>
                <a:off x="1514764" y="1060315"/>
                <a:ext cx="806248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/>
              <p:cNvSpPr/>
              <p:nvPr>
                <p:custDataLst>
                  <p:tags r:id="rId7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9" name="Title-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18799" y="1186989"/>
                <a:ext cx="1779869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编写参考程序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803400" y="3522648"/>
              <a:ext cx="8916850" cy="624315"/>
              <a:chOff x="660400" y="1059498"/>
              <a:chExt cx="8916850" cy="624315"/>
            </a:xfrm>
          </p:grpSpPr>
          <p:sp>
            <p:nvSpPr>
              <p:cNvPr id="12" name="4"/>
              <p:cNvSpPr/>
              <p:nvPr>
                <p:custDataLst>
                  <p:tags r:id="rId2"/>
                </p:custDataLst>
              </p:nvPr>
            </p:nvSpPr>
            <p:spPr>
              <a:xfrm>
                <a:off x="1514764" y="1060315"/>
                <a:ext cx="806248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/>
              <p:cNvSpPr/>
              <p:nvPr>
                <p:custDataLst>
                  <p:tags r:id="rId3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4</a:t>
                </a:r>
                <a:endParaRPr lang="zh-CN" altLang="en-US" b="1" dirty="0"/>
              </a:p>
            </p:txBody>
          </p:sp>
          <p:sp>
            <p:nvSpPr>
              <p:cNvPr id="14" name="Title-4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/>
              <p:cNvSpPr/>
              <p:nvPr>
                <p:custDataLst>
                  <p:tags r:id="rId5"/>
                </p:custDataLst>
              </p:nvPr>
            </p:nvSpPr>
            <p:spPr>
              <a:xfrm>
                <a:off x="2865003" y="1117600"/>
                <a:ext cx="6712247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加工准备、对刀、空运行及仿真、零件自动加工及尺寸控制、零件检测、加工结束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3722251" y="1155586"/>
            <a:ext cx="566777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梯形螺纹加工训练的注意事项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38820" y="1793463"/>
            <a:ext cx="10455361" cy="719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标准梯形螺纹机夹刀加工梯形螺纹，加工期间保持主轴转速不变。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如果用三针测量法保证螺纹精度，应注意公式计算值。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3722250" y="2840880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473086" y="3666295"/>
            <a:ext cx="5718289" cy="12450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简述</a:t>
            </a:r>
            <a:r>
              <a:rPr lang="en-US" altLang="zh-CN" sz="1800" b="1" i="0" u="none" strike="noStrike" baseline="0" dirty="0">
                <a:solidFill>
                  <a:schemeClr val="accent1"/>
                </a:solidFill>
                <a:latin typeface="方正书宋"/>
              </a:rPr>
              <a:t>Tr34×4 </a:t>
            </a: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梯形螺纹加工的数值计算。</a:t>
            </a: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编制如右图所示的零件的加工程序。</a:t>
            </a:r>
            <a:endParaRPr lang="en-US" altLang="zh-CN" sz="18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64745" y="6495628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梯形螺纹加工练习题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1014654" y="3889049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704400" y="3850196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1013611" y="4564991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703357" y="4526138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1232C4-768C-365D-A8E6-8656CB127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622" y="3502117"/>
            <a:ext cx="4019550" cy="294959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78DDAE4-61BD-CEA2-15A6-E65DC54ADE5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梯形螺纹加工</a:t>
            </a:r>
          </a:p>
        </p:txBody>
      </p:sp>
    </p:spTree>
    <p:extLst>
      <p:ext uri="{BB962C8B-B14F-4D97-AF65-F5344CB8AC3E}">
        <p14:creationId xmlns:p14="http://schemas.microsoft.com/office/powerpoint/2010/main" val="15467142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8928" y="2401016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Title-1"/>
          <p:cNvSpPr/>
          <p:nvPr/>
        </p:nvSpPr>
        <p:spPr>
          <a:xfrm>
            <a:off x="2035211" y="1476421"/>
            <a:ext cx="5371788" cy="624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sym typeface="Arial" panose="020B0604020202020204" pitchFamily="34" charset="0"/>
              </a:rPr>
              <a:t>完成实训报告</a:t>
            </a:r>
            <a:endParaRPr lang="en-US" altLang="zh-CN" sz="20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09719" y="2390150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加工的螺纹合格吗？加工过程出现哪些问题？你是如何解决的？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3B19AC3-860C-2AFF-27C9-1BD141114CB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1633964" y="1673853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4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1323710" y="1635000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AF2A9427-E966-1A3A-CF44-5EF3EADE3CED}"/>
              </a:ext>
            </a:extLst>
          </p:cNvPr>
          <p:cNvSpPr txBox="1"/>
          <p:nvPr/>
        </p:nvSpPr>
        <p:spPr>
          <a:xfrm>
            <a:off x="3722251" y="1176631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六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</p:spTree>
    <p:extLst>
      <p:ext uri="{BB962C8B-B14F-4D97-AF65-F5344CB8AC3E}">
        <p14:creationId xmlns:p14="http://schemas.microsoft.com/office/powerpoint/2010/main" val="9113645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67438"/>
              </p:ext>
            </p:extLst>
          </p:nvPr>
        </p:nvGraphicFramePr>
        <p:xfrm>
          <a:off x="122948" y="1830249"/>
          <a:ext cx="11966288" cy="4140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46895">
                <a:tc row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实训项目评分表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规范操作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文明生产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切削精度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总分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28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着装规范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正确使用量具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工件装夹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刀具安装规范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卫生设备保养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关机后车床停放位置合理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开机前的检查和开机顺序正确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正确对刀，回参考点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进行正确仿真校验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优秀（</a:t>
                      </a:r>
                      <a:r>
                        <a:rPr lang="en-US" altLang="zh-CN" sz="1400" dirty="0"/>
                        <a:t>60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良好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40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一般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20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8.1</a:t>
                      </a:r>
                    </a:p>
                    <a:p>
                      <a:pPr algn="ctr"/>
                      <a:r>
                        <a:rPr lang="zh-CN" altLang="en-US" sz="1400" dirty="0"/>
                        <a:t>三角形圆柱外螺纹加工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8.2</a:t>
                      </a:r>
                    </a:p>
                    <a:p>
                      <a:pPr algn="ctr"/>
                      <a:r>
                        <a:rPr lang="zh-CN" altLang="en-US" sz="1400" dirty="0"/>
                        <a:t>三角形圆柱内螺纹加工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8.3</a:t>
                      </a:r>
                    </a:p>
                    <a:p>
                      <a:pPr algn="ctr"/>
                      <a:r>
                        <a:rPr lang="zh-CN" altLang="en-US" sz="1400" dirty="0"/>
                        <a:t>梯形螺纹加工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 grid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注：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规范操作与文明生产每项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分，切削精度分为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60/40/20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分三个档次，共计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668810" y="1173690"/>
            <a:ext cx="28745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8 </a:t>
            </a:r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评分表</a:t>
            </a:r>
            <a:endParaRPr lang="en-US" altLang="zh-CN" sz="2400" b="1" i="0" u="none" strike="noStrike" baseline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346202" y="3921741"/>
            <a:ext cx="6426198" cy="701731"/>
          </a:xfrm>
        </p:spPr>
        <p:txBody>
          <a:bodyPr>
            <a:spAutoFit/>
          </a:bodyPr>
          <a:lstStyle/>
          <a:p>
            <a:r>
              <a:rPr lang="zh-CN" altLang="en-US" sz="4400" spc="300" dirty="0">
                <a:latin typeface="+mn-lt"/>
                <a:ea typeface="+mn-ea"/>
                <a:cs typeface="+mn-ea"/>
                <a:sym typeface="+mn-lt"/>
              </a:rPr>
              <a:t>谢 谢！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265428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一、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螺纹切削加工指令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816910" cy="475720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（一）指令功能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此指令可以加工各种恒螺距螺纹：圆柱螺纹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/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圆锥螺纹、外螺纹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/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内螺纹、单线螺 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/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多线螺纹、多段连续螺纹；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（二）指令代码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G32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：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dirty="0">
                <a:latin typeface="方正书宋"/>
              </a:rPr>
              <a:t>（</a:t>
            </a:r>
            <a:r>
              <a:rPr lang="en-US" altLang="zh-CN" dirty="0">
                <a:latin typeface="方正书宋"/>
              </a:rPr>
              <a:t>1</a:t>
            </a:r>
            <a:r>
              <a:rPr lang="zh-CN" altLang="en-US" dirty="0">
                <a:latin typeface="方正书宋"/>
              </a:rPr>
              <a:t>）作用：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G32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指令主要用于切削圆柱螺纹与圆锥螺纹；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）格式：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G32X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FQ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3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）格式说明：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①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）：目标点的坐标值 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②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：螺纹导程。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③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Q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：螺纹起始角。它为不带小数点的非模态值，单位为毫度。</a:t>
            </a:r>
          </a:p>
          <a:p>
            <a:pPr marL="0" indent="0" algn="just">
              <a:buNone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单线螺纹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Q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值为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，可省略；双线螺纹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Q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值为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180000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dirty="0">
              <a:latin typeface="方正书宋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9CA8D31B-B31D-CF70-73EC-F463BF429CF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2333809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265428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一、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螺纹切削加工指令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6" y="1645572"/>
            <a:ext cx="10768784" cy="2346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（二）指令代码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G92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（单一循环螺纹切削指令）：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dirty="0">
                <a:latin typeface="方正书宋"/>
              </a:rPr>
              <a:t>（</a:t>
            </a:r>
            <a:r>
              <a:rPr lang="en-US" altLang="zh-CN" dirty="0">
                <a:latin typeface="方正书宋"/>
              </a:rPr>
              <a:t>1</a:t>
            </a:r>
            <a:r>
              <a:rPr lang="zh-CN" altLang="en-US" dirty="0">
                <a:latin typeface="方正书宋"/>
              </a:rPr>
              <a:t>）作用：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指令主要用于切削圆柱螺纹与圆锥螺纹。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指令执行螺纹切削单一循环，可以完成由进刀、切螺纹、退出和返回四个动作组成的一次走刀切削循环；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）格式：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圆柱螺纹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；圆锥螺纹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X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U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Z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W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R 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dirty="0">
                <a:solidFill>
                  <a:srgbClr val="221E1F"/>
                </a:solidFill>
                <a:latin typeface="方正书宋"/>
              </a:rPr>
              <a:t>3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）格式说明：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6C6843-FAE4-CF60-EAD1-2D9A6587EC4E}"/>
              </a:ext>
            </a:extLst>
          </p:cNvPr>
          <p:cNvSpPr txBox="1"/>
          <p:nvPr/>
        </p:nvSpPr>
        <p:spPr>
          <a:xfrm>
            <a:off x="1263536" y="4048690"/>
            <a:ext cx="609760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执行</a:t>
            </a:r>
            <a:r>
              <a:rPr lang="en-US" altLang="zh-CN" sz="1800" b="0" i="0" u="none" strike="noStrike" baseline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指令时螺纹车刀从循环起点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开始按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→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B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→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→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D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→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做循环运动， 最后又回到循环起点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>
              <a:solidFill>
                <a:srgbClr val="221E1F"/>
              </a:solidFill>
              <a:latin typeface="方正书宋"/>
            </a:endParaRPr>
          </a:p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Z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：切削终点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的绝对坐标。</a:t>
            </a:r>
            <a:endParaRPr lang="en-US" altLang="zh-CN" sz="1800" b="0" i="0" u="none" strike="noStrike" baseline="0">
              <a:solidFill>
                <a:srgbClr val="221E1F"/>
              </a:solidFill>
              <a:latin typeface="方正书宋"/>
            </a:endParaRPr>
          </a:p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800" b="0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：切削终点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相对于循环起点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"/>
              </a:rPr>
              <a:t>的相对坐标</a:t>
            </a:r>
            <a:r>
              <a:rPr lang="en-US" altLang="zh-CN" sz="1800" b="0" i="0" u="none" strike="noStrike" baseline="0">
                <a:solidFill>
                  <a:srgbClr val="221E1F"/>
                </a:solidFill>
                <a:latin typeface="方正书宋"/>
              </a:rPr>
              <a:t>.</a:t>
            </a:r>
          </a:p>
          <a:p>
            <a:pPr marL="342900" indent="-342900" algn="just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800" b="0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R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o浡渀."/>
              </a:rPr>
              <a:t>：圆锥螺纹切削起点与切削终点的半径差，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="0" i="0" u="none" strike="noStrike" baseline="0">
                <a:solidFill>
                  <a:srgbClr val="221E1F"/>
                </a:solidFill>
                <a:latin typeface="方正书宋o浡渀."/>
              </a:rPr>
              <a:t>=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1800" b="0" i="0" u="none" strike="noStrike" baseline="0">
                <a:solidFill>
                  <a:srgbClr val="221E1F"/>
                </a:solidFill>
                <a:latin typeface="方正书宋o浡渀."/>
              </a:rPr>
              <a:t>B-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RC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o浡渀."/>
              </a:rPr>
              <a:t>。</a:t>
            </a:r>
          </a:p>
          <a:p>
            <a:pPr algn="just"/>
            <a:r>
              <a:rPr lang="en-US" altLang="zh-CN" sz="1800" b="0" i="0" u="none" strike="noStrike" baseline="0">
                <a:solidFill>
                  <a:srgbClr val="221E1F"/>
                </a:solidFill>
                <a:latin typeface="方正书宋o浡渀."/>
              </a:rPr>
              <a:t>⑤ </a:t>
            </a:r>
            <a:r>
              <a:rPr lang="en-US" altLang="zh-CN" sz="1800" b="0" i="1" u="none" strike="noStrike" baseline="0">
                <a:solidFill>
                  <a:srgbClr val="221E1F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1800" b="0" i="0" u="none" strike="noStrike" baseline="0">
                <a:solidFill>
                  <a:srgbClr val="221E1F"/>
                </a:solidFill>
                <a:latin typeface="方正书宋o浡渀."/>
              </a:rPr>
              <a:t>：螺纹导程。</a:t>
            </a:r>
            <a:endParaRPr lang="en-US" altLang="zh-CN" dirty="0">
              <a:latin typeface="方正书宋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3FAB732-2032-E255-9E22-A90C30EE0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216" y="3704249"/>
            <a:ext cx="3479896" cy="260992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AF03BE6-8666-8ED3-129E-987CA8121271}"/>
              </a:ext>
            </a:extLst>
          </p:cNvPr>
          <p:cNvSpPr txBox="1"/>
          <p:nvPr/>
        </p:nvSpPr>
        <p:spPr>
          <a:xfrm>
            <a:off x="9572140" y="6314172"/>
            <a:ext cx="9320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圆柱螺纹 </a:t>
            </a:r>
            <a:endParaRPr lang="zh-CN" altLang="en-US" sz="1400" b="1" dirty="0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14992671-DDE6-219E-5788-9C89A52F367E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1056438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2654280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一、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螺纹切削加工指令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5" y="1645572"/>
            <a:ext cx="8819483" cy="36580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（三）指令使用说明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使用螺纹切削指令时，进给倍率无效。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螺纹切削指令为模态代码，一经使用，持续有效，直到被同组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代码取代为止。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加工螺纹时，刀具应处于螺纹起点位置。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由于数控车床伺服系统滞后主轴加速和减速过程中，会在螺纹切削起点和终点产生不正确的导程，所以，在进刀和退刀时要留有一定的导入量和导出量。如右图。升速进刀段（空刀导入量）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≥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。一般取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4~6mm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减速退刀段（空刀导出量）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≥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0.5 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。一般取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1~3mm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式中：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F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螺纹导程（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注意：螺纹退刀槽的宽度应能保证空刀导出量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的大小。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F03BE6-8666-8ED3-129E-987CA8121271}"/>
              </a:ext>
            </a:extLst>
          </p:cNvPr>
          <p:cNvSpPr txBox="1"/>
          <p:nvPr/>
        </p:nvSpPr>
        <p:spPr>
          <a:xfrm>
            <a:off x="8821369" y="6235926"/>
            <a:ext cx="21514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221E1F"/>
                </a:solidFill>
                <a:latin typeface="方正书宋"/>
              </a:rPr>
              <a:t>切削</a:t>
            </a:r>
            <a:r>
              <a:rPr lang="zh-CN" altLang="en-US" sz="1400" b="1" i="0" u="none" strike="noStrike" baseline="0" dirty="0">
                <a:solidFill>
                  <a:srgbClr val="221E1F"/>
                </a:solidFill>
                <a:latin typeface="方正书宋"/>
              </a:rPr>
              <a:t>螺纹引入、引出距离 </a:t>
            </a:r>
            <a:endParaRPr lang="zh-CN" altLang="en-US" sz="1400" b="1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56259F3-51B2-3607-A17C-530AEA0DD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8984" y="3891140"/>
            <a:ext cx="5146308" cy="2252940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0B60944F-D657-748D-30C6-1E1F6AAFFA65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3377129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Index-1">
            <a:extLst>
              <a:ext uri="{FF2B5EF4-FFF2-40B4-BE49-F238E27FC236}">
                <a16:creationId xmlns:a16="http://schemas.microsoft.com/office/drawing/2014/main" id="{5C57B6A1-8BF6-9FBE-BBA6-4EBB6B6B80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7068" y="1169890"/>
            <a:ext cx="4473454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二</a:t>
            </a: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、</a:t>
            </a:r>
            <a:r>
              <a:rPr lang="zh-CN" altLang="en-US" b="1" dirty="0">
                <a:solidFill>
                  <a:schemeClr val="accent2"/>
                </a:solidFill>
                <a:latin typeface="+mn-ea"/>
              </a:rPr>
              <a:t>车</a:t>
            </a:r>
            <a:r>
              <a:rPr kumimoji="0" lang="zh-CN" altLang="en-US" sz="1800" b="1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削三角形螺纹尺寸计算</a:t>
            </a:r>
            <a:endParaRPr kumimoji="0" lang="en-US" altLang="zh-CN" sz="1800" b="1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" name="1">
            <a:extLst>
              <a:ext uri="{FF2B5EF4-FFF2-40B4-BE49-F238E27FC236}">
                <a16:creationId xmlns:a16="http://schemas.microsoft.com/office/drawing/2014/main" id="{4A3133FF-7FBF-C6DE-6ED1-E6F216CB66D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752656" y="1221756"/>
            <a:ext cx="0" cy="33991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>
            <a:extLst>
              <a:ext uri="{FF2B5EF4-FFF2-40B4-BE49-F238E27FC236}">
                <a16:creationId xmlns:a16="http://schemas.microsoft.com/office/drawing/2014/main" id="{FFD20D2B-910E-38F6-1E20-59F3FBC37F65}"/>
              </a:ext>
            </a:extLst>
          </p:cNvPr>
          <p:cNvSpPr txBox="1"/>
          <p:nvPr/>
        </p:nvSpPr>
        <p:spPr>
          <a:xfrm>
            <a:off x="752657" y="1671167"/>
            <a:ext cx="10653280" cy="23458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zh-CN" altLang="en-US" b="1" dirty="0">
                <a:solidFill>
                  <a:schemeClr val="accent2"/>
                </a:solidFill>
                <a:latin typeface="方正书宋"/>
              </a:rPr>
              <a:t>（一）螺纹总切深</a:t>
            </a:r>
            <a:endParaRPr lang="en-US" altLang="zh-CN" b="1" dirty="0">
              <a:solidFill>
                <a:schemeClr val="accent2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螺纹牙型高度是指在螺纹牙型上，牙顶到牙底之间垂直于螺纹轴线的距离，它是车削时车刀总切入深度。如下图所示。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普通螺纹牙型理论高度（螺纹原始三角形高度）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=0.866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螺纹实际牙型高度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-2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（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/8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=0.6495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≈ 0.65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endParaRPr lang="en-US" altLang="zh-CN" dirty="0">
              <a:solidFill>
                <a:srgbClr val="221E1F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2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式中：</a:t>
            </a:r>
            <a:r>
              <a:rPr lang="en-US" altLang="zh-CN" sz="1800" b="0" i="1" u="none" strike="noStrike" baseline="0" dirty="0">
                <a:solidFill>
                  <a:srgbClr val="221E1F"/>
                </a:solidFill>
                <a:latin typeface="Times New Roman" panose="02020603050405020304" pitchFamily="18" charset="0"/>
              </a:rPr>
              <a:t>P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——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螺距（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），不是导程</a:t>
            </a:r>
            <a:endParaRPr lang="en-US" altLang="zh-CN" dirty="0">
              <a:latin typeface="方正书宋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5CC3C1-0149-0F4C-360A-8DC99C761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789" y="4221767"/>
            <a:ext cx="3279006" cy="23219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215271B-936C-AD17-090F-DABE7A30B7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6795" y="4011412"/>
            <a:ext cx="2252311" cy="25223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C2B9581-E018-A1B1-C353-92E347BC2293}"/>
              </a:ext>
            </a:extLst>
          </p:cNvPr>
          <p:cNvSpPr txBox="1"/>
          <p:nvPr/>
        </p:nvSpPr>
        <p:spPr>
          <a:xfrm>
            <a:off x="5532921" y="6550223"/>
            <a:ext cx="1262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i="0" u="none" strike="noStrike" baseline="0" dirty="0">
                <a:latin typeface="方正黑体"/>
              </a:rPr>
              <a:t>螺纹牙型高度</a:t>
            </a:r>
            <a:endParaRPr lang="zh-CN" altLang="en-US" sz="1400" b="1" dirty="0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75A8A903-397C-2C31-8842-E93E8B37715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8.1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三角形圆柱外螺纹加工</a:t>
            </a:r>
          </a:p>
        </p:txBody>
      </p:sp>
    </p:spTree>
    <p:extLst>
      <p:ext uri="{BB962C8B-B14F-4D97-AF65-F5344CB8AC3E}">
        <p14:creationId xmlns:p14="http://schemas.microsoft.com/office/powerpoint/2010/main" val="26801208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9f18d5fd-e32c-48ad-aa48-e7ba99fe7d2c"/>
  <p:tag name="COMMONDATA" val="eyJoZGlkIjoiMDU0YmYzMTk5OGJlMWUyOTBmM2Y4ODllMmY5ZjhlYm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6"/>
  <p:tag name="OP_SCP_DEFAULT_TEXT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5"/>
  <p:tag name="OP_SCP_DEFAULT_TEXT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01.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heme/theme1.xml><?xml version="1.0" encoding="utf-8"?>
<a:theme xmlns:a="http://schemas.openxmlformats.org/drawingml/2006/main" name="OfficePLUS主题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E81C3"/>
      </a:accent1>
      <a:accent2>
        <a:srgbClr val="14879E"/>
      </a:accent2>
      <a:accent3>
        <a:srgbClr val="3EA592"/>
      </a:accent3>
      <a:accent4>
        <a:srgbClr val="5066A2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934b4b-eba6-486d-bfc1-4b8e3fe39092" xsi:nil="true"/>
    <lcf76f155ced4ddcb4097134ff3c332f xmlns="0a5c0dea-e5d7-4228-9256-3793bb42faa5">
      <Terms xmlns="http://schemas.microsoft.com/office/infopath/2007/PartnerControls"/>
    </lcf76f155ced4ddcb4097134ff3c332f>
    <OneNoteFluid_FileOrder xmlns="0a5c0dea-e5d7-4228-9256-3793bb42faa5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443A8EF62DE444B1FF07917E22EF72" ma:contentTypeVersion="17" ma:contentTypeDescription="Create a new document." ma:contentTypeScope="" ma:versionID="ae809626c8abf568b6a415226af21ced">
  <xsd:schema xmlns:xsd="http://www.w3.org/2001/XMLSchema" xmlns:xs="http://www.w3.org/2001/XMLSchema" xmlns:p="http://schemas.microsoft.com/office/2006/metadata/properties" xmlns:ns1="http://schemas.microsoft.com/sharepoint/v3" xmlns:ns2="0a5c0dea-e5d7-4228-9256-3793bb42faa5" xmlns:ns3="97934b4b-eba6-486d-bfc1-4b8e3fe39092" targetNamespace="http://schemas.microsoft.com/office/2006/metadata/properties" ma:root="true" ma:fieldsID="1ffe3db4c8c97a24da98b2b5f963ec28" ns1:_="" ns2:_="" ns3:_="">
    <xsd:import namespace="http://schemas.microsoft.com/sharepoint/v3"/>
    <xsd:import namespace="0a5c0dea-e5d7-4228-9256-3793bb42faa5"/>
    <xsd:import namespace="97934b4b-eba6-486d-bfc1-4b8e3fe39092"/>
    <xsd:element name="properties">
      <xsd:complexType>
        <xsd:sequence>
          <xsd:element name="documentManagement">
            <xsd:complexType>
              <xsd:all>
                <xsd:element ref="ns2:OneNoteFluid_FileOrd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5c0dea-e5d7-4228-9256-3793bb42faa5" elementFormDefault="qualified">
    <xsd:import namespace="http://schemas.microsoft.com/office/2006/documentManagement/types"/>
    <xsd:import namespace="http://schemas.microsoft.com/office/infopath/2007/PartnerControls"/>
    <xsd:element name="OneNoteFluid_FileOrder" ma:index="8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34b4b-eba6-486d-bfc1-4b8e3fe3909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a885aa0b-334b-483f-9125-6409c6335a4b}" ma:internalName="TaxCatchAll" ma:showField="CatchAllData" ma:web="97934b4b-eba6-486d-bfc1-4b8e3fe390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0C64E8-B197-46DE-82DB-8BF69275F43D}">
  <ds:schemaRefs/>
</ds:datastoreItem>
</file>

<file path=customXml/itemProps2.xml><?xml version="1.0" encoding="utf-8"?>
<ds:datastoreItem xmlns:ds="http://schemas.openxmlformats.org/officeDocument/2006/customXml" ds:itemID="{75E68599-D7D3-4254-A3D4-DA6676EAF965}">
  <ds:schemaRefs/>
</ds:datastoreItem>
</file>

<file path=customXml/itemProps3.xml><?xml version="1.0" encoding="utf-8"?>
<ds:datastoreItem xmlns:ds="http://schemas.openxmlformats.org/officeDocument/2006/customXml" ds:itemID="{9E144D60-786B-49A7-A66F-179A2784D4E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6601</Words>
  <Application>Microsoft Office PowerPoint</Application>
  <PresentationFormat>宽屏</PresentationFormat>
  <Paragraphs>1317</Paragraphs>
  <Slides>53</Slides>
  <Notes>45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6" baseType="lpstr">
      <vt:lpstr>等线</vt:lpstr>
      <vt:lpstr>方正黑体</vt:lpstr>
      <vt:lpstr>方正书宋</vt:lpstr>
      <vt:lpstr>方正书宋o浡渀.</vt:lpstr>
      <vt:lpstr>方正细黑一</vt:lpstr>
      <vt:lpstr>方正细黑一萀</vt:lpstr>
      <vt:lpstr>微软雅黑</vt:lpstr>
      <vt:lpstr>Arial</vt:lpstr>
      <vt:lpstr>Calibri</vt:lpstr>
      <vt:lpstr>Times New Roman</vt:lpstr>
      <vt:lpstr>Wingdings</vt:lpstr>
      <vt:lpstr>OfficePLUS主题</vt:lpstr>
      <vt:lpstr>think-cell Slide</vt:lpstr>
      <vt:lpstr>PowerPoint 演示文稿</vt:lpstr>
      <vt:lpstr>PowerPoint 演示文稿</vt:lpstr>
      <vt:lpstr>螺纹车削加工训练</vt:lpstr>
      <vt:lpstr>螺纹车削加工训练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螺纹车削加工训练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螺纹车削加工训练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谢！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臣宇 刘</cp:lastModifiedBy>
  <cp:revision>171</cp:revision>
  <cp:lastPrinted>2019-11-25T16:00:00Z</cp:lastPrinted>
  <dcterms:created xsi:type="dcterms:W3CDTF">2019-11-25T16:00:00Z</dcterms:created>
  <dcterms:modified xsi:type="dcterms:W3CDTF">2024-07-18T03:31:29Z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0x010100D1443A8EF62DE444B1FF07917E22EF72</vt:lpwstr>
  </property>
  <property fmtid="{D5CDD505-2E9C-101B-9397-08002B2CF9AE}" pid="5" name="ICV">
    <vt:lpwstr>DC8D473C07A744B18A0EB1B369263773_12</vt:lpwstr>
  </property>
</Properties>
</file>