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Lst>
  <p:notesMasterIdLst>
    <p:notesMasterId r:id="rId60"/>
  </p:notesMasterIdLst>
  <p:handoutMasterIdLst>
    <p:handoutMasterId r:id="rId61"/>
  </p:handoutMasterIdLst>
  <p:sldIdLst>
    <p:sldId id="256" r:id="rId5"/>
    <p:sldId id="305" r:id="rId6"/>
    <p:sldId id="258" r:id="rId7"/>
    <p:sldId id="580" r:id="rId8"/>
    <p:sldId id="581" r:id="rId9"/>
    <p:sldId id="525" r:id="rId10"/>
    <p:sldId id="582" r:id="rId11"/>
    <p:sldId id="583" r:id="rId12"/>
    <p:sldId id="584" r:id="rId13"/>
    <p:sldId id="585" r:id="rId14"/>
    <p:sldId id="586" r:id="rId15"/>
    <p:sldId id="587" r:id="rId16"/>
    <p:sldId id="588" r:id="rId17"/>
    <p:sldId id="602" r:id="rId18"/>
    <p:sldId id="589" r:id="rId19"/>
    <p:sldId id="590" r:id="rId20"/>
    <p:sldId id="591" r:id="rId21"/>
    <p:sldId id="592" r:id="rId22"/>
    <p:sldId id="593" r:id="rId23"/>
    <p:sldId id="594" r:id="rId24"/>
    <p:sldId id="595" r:id="rId25"/>
    <p:sldId id="596" r:id="rId26"/>
    <p:sldId id="597" r:id="rId27"/>
    <p:sldId id="599" r:id="rId28"/>
    <p:sldId id="598" r:id="rId29"/>
    <p:sldId id="600" r:id="rId30"/>
    <p:sldId id="601" r:id="rId31"/>
    <p:sldId id="603" r:id="rId32"/>
    <p:sldId id="604" r:id="rId33"/>
    <p:sldId id="613" r:id="rId34"/>
    <p:sldId id="614" r:id="rId35"/>
    <p:sldId id="606" r:id="rId36"/>
    <p:sldId id="607" r:id="rId37"/>
    <p:sldId id="608" r:id="rId38"/>
    <p:sldId id="609" r:id="rId39"/>
    <p:sldId id="615" r:id="rId40"/>
    <p:sldId id="610" r:id="rId41"/>
    <p:sldId id="611" r:id="rId42"/>
    <p:sldId id="612" r:id="rId43"/>
    <p:sldId id="523" r:id="rId44"/>
    <p:sldId id="616" r:id="rId45"/>
    <p:sldId id="617" r:id="rId46"/>
    <p:sldId id="618" r:id="rId47"/>
    <p:sldId id="619" r:id="rId48"/>
    <p:sldId id="620" r:id="rId49"/>
    <p:sldId id="621" r:id="rId50"/>
    <p:sldId id="622" r:id="rId51"/>
    <p:sldId id="623" r:id="rId52"/>
    <p:sldId id="624" r:id="rId53"/>
    <p:sldId id="625" r:id="rId54"/>
    <p:sldId id="626" r:id="rId55"/>
    <p:sldId id="627" r:id="rId56"/>
    <p:sldId id="628" r:id="rId57"/>
    <p:sldId id="629" r:id="rId58"/>
    <p:sldId id="261" r:id="rId59"/>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D5ED"/>
    <a:srgbClr val="0000FF"/>
    <a:srgbClr val="3F82C4"/>
    <a:srgbClr val="A20000"/>
    <a:srgbClr val="A40000"/>
    <a:srgbClr val="9E0000"/>
    <a:srgbClr val="C7450B"/>
    <a:srgbClr val="E24E0C"/>
    <a:srgbClr val="DC6140"/>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1" autoAdjust="0"/>
    <p:restoredTop sz="96182" autoAdjust="0"/>
  </p:normalViewPr>
  <p:slideViewPr>
    <p:cSldViewPr snapToGrid="0">
      <p:cViewPr varScale="1">
        <p:scale>
          <a:sx n="110" d="100"/>
          <a:sy n="110" d="100"/>
        </p:scale>
        <p:origin x="420" y="108"/>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38</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39</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40</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5d529af2-5332-42f8-80df-57a1784a11d8.source.4.zh-Hans</a:t>
            </a:r>
            <a:endParaRPr lang="zh-CN" altLang="en-US" dirty="0"/>
          </a:p>
        </p:txBody>
      </p:sp>
      <p:sp>
        <p:nvSpPr>
          <p:cNvPr id="4" name="灯片编号占位符 3"/>
          <p:cNvSpPr>
            <a:spLocks noGrp="1"/>
          </p:cNvSpPr>
          <p:nvPr>
            <p:ph type="sldNum" sz="quarter" idx="10"/>
          </p:nvPr>
        </p:nvSpPr>
        <p:spPr/>
        <p:txBody>
          <a:bodyPr/>
          <a:lstStyle/>
          <a:p>
            <a:fld id="{A3ED8765-8EF3-408C-9341-152904E414ED}" type="slidenum">
              <a:rPr lang="zh-CN" altLang="en-US" smtClean="0"/>
              <a:t>42</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43</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44</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45</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8</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47</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48</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49</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50</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51</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52</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53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a81c70db-d05a-4085-b2cf-30c098797a66.source.default.zh-Hans</a:t>
            </a:r>
            <a:endParaRPr lang="zh-CN" altLang="en-US"/>
          </a:p>
        </p:txBody>
      </p:sp>
      <p:sp>
        <p:nvSpPr>
          <p:cNvPr id="4" name="灯片编号占位符 3"/>
          <p:cNvSpPr>
            <a:spLocks noGrp="1"/>
          </p:cNvSpPr>
          <p:nvPr>
            <p:ph type="sldNum" sz="quarter" idx="10"/>
          </p:nvPr>
        </p:nvSpPr>
        <p:spPr/>
        <p:txBody>
          <a:bodyPr/>
          <a:lstStyle/>
          <a:p>
            <a:fld id="{2B735503-9D21-443F-BC18-5459550EB72F}"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OfficePLUS">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日期占位符 1"/>
          <p:cNvSpPr>
            <a:spLocks noGrp="1"/>
          </p:cNvSpPr>
          <p:nvPr>
            <p:ph type="dt" sz="half" idx="10"/>
          </p:nvPr>
        </p:nvSpPr>
        <p:spPr>
          <a:xfrm>
            <a:off x="5504656" y="6438900"/>
            <a:ext cx="1802924" cy="215900"/>
          </a:xfrm>
        </p:spPr>
        <p:txBody>
          <a:bodyPr/>
          <a:lstStyle/>
          <a:p>
            <a:fld id="{A50ECBEB-8597-4EA4-9D29-E1D7025CFAA0}" type="datetime1">
              <a:rPr lang="zh-CN" altLang="en-US" smtClean="0"/>
              <a:t>2024/7/18</a:t>
            </a:fld>
            <a:endParaRPr lang="zh-CN" altLang="en-US"/>
          </a:p>
        </p:txBody>
      </p:sp>
      <p:sp>
        <p:nvSpPr>
          <p:cNvPr id="7" name="页脚占位符 2"/>
          <p:cNvSpPr>
            <a:spLocks noGrp="1"/>
          </p:cNvSpPr>
          <p:nvPr>
            <p:ph type="ftr" sz="quarter" idx="11"/>
          </p:nvPr>
        </p:nvSpPr>
        <p:spPr>
          <a:xfrm>
            <a:off x="660401" y="6438900"/>
            <a:ext cx="3992171" cy="215900"/>
          </a:xfrm>
        </p:spPr>
        <p:txBody>
          <a:bodyPr/>
          <a:lstStyle/>
          <a:p>
            <a:endParaRPr lang="zh-CN" altLang="en-US"/>
          </a:p>
        </p:txBody>
      </p:sp>
      <p:sp>
        <p:nvSpPr>
          <p:cNvPr id="8" name="灯片编号占位符 3"/>
          <p:cNvSpPr>
            <a:spLocks noGrp="1"/>
          </p:cNvSpPr>
          <p:nvPr>
            <p:ph type="sldNum" sz="quarter" idx="12"/>
          </p:nvPr>
        </p:nvSpPr>
        <p:spPr>
          <a:xfrm>
            <a:off x="8857452" y="6438900"/>
            <a:ext cx="2661448" cy="215900"/>
          </a:xfrm>
        </p:spPr>
        <p:txBody>
          <a:bodyPr/>
          <a:lstStyle/>
          <a:p>
            <a:fld id="{7F65B630-C7FF-41C0-9923-C5E5E29EED8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slideLayout" Target="../slideLayouts/slideLayout8.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 Type="http://schemas.openxmlformats.org/officeDocument/2006/relationships/tags" Target="../tags/tag52.xml"/><Relationship Id="rId16" Type="http://schemas.openxmlformats.org/officeDocument/2006/relationships/tags" Target="../tags/tag66.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19" Type="http://schemas.openxmlformats.org/officeDocument/2006/relationships/notesSlide" Target="../notesSlides/notesSlide11.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slideLayout" Target="../slideLayouts/slideLayout8.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 Type="http://schemas.openxmlformats.org/officeDocument/2006/relationships/tags" Target="../tags/tag69.xml"/><Relationship Id="rId16" Type="http://schemas.openxmlformats.org/officeDocument/2006/relationships/tags" Target="../tags/tag83.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19" Type="http://schemas.openxmlformats.org/officeDocument/2006/relationships/notesSlide" Target="../notesSlides/notesSlide23.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slideLayout" Target="../slideLayouts/slideLayout8.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 Type="http://schemas.openxmlformats.org/officeDocument/2006/relationships/tags" Target="../tags/tag86.xml"/><Relationship Id="rId16" Type="http://schemas.openxmlformats.org/officeDocument/2006/relationships/tags" Target="../tags/tag100.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tags" Target="../tags/tag99.xml"/><Relationship Id="rId10" Type="http://schemas.openxmlformats.org/officeDocument/2006/relationships/tags" Target="../tags/tag94.xml"/><Relationship Id="rId19" Type="http://schemas.openxmlformats.org/officeDocument/2006/relationships/notesSlide" Target="../notesSlides/notesSlide35.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slideLayout" Target="../slideLayouts/slideLayout8.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 Type="http://schemas.openxmlformats.org/officeDocument/2006/relationships/tags" Target="../tags/tag35.xml"/><Relationship Id="rId16" Type="http://schemas.openxmlformats.org/officeDocument/2006/relationships/tags" Target="../tags/tag49.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5" Type="http://schemas.openxmlformats.org/officeDocument/2006/relationships/tags" Target="../tags/tag48.xml"/><Relationship Id="rId10" Type="http://schemas.openxmlformats.org/officeDocument/2006/relationships/tags" Target="../tags/tag43.xml"/><Relationship Id="rId19" Type="http://schemas.openxmlformats.org/officeDocument/2006/relationships/notesSlide" Target="../notesSlides/notesSlide1.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3.e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3675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p:cNvSpPr txBox="1"/>
          <p:nvPr/>
        </p:nvSpPr>
        <p:spPr>
          <a:xfrm>
            <a:off x="3957125" y="2112409"/>
            <a:ext cx="3725436" cy="4185761"/>
          </a:xfrm>
          <a:prstGeom prst="rect">
            <a:avLst/>
          </a:prstGeom>
          <a:noFill/>
          <a:ln w="19050">
            <a:solidFill>
              <a:schemeClr val="tx1"/>
            </a:solidFill>
          </a:ln>
        </p:spPr>
        <p:txBody>
          <a:bodyPr wrap="square">
            <a:spAutoFit/>
          </a:bodyPr>
          <a:lstStyle/>
          <a:p>
            <a:pPr algn="just"/>
            <a:r>
              <a:rPr lang="en-US" altLang="zh-CN" sz="1400" b="0" i="0" u="none" strike="noStrike" baseline="0" dirty="0">
                <a:solidFill>
                  <a:srgbClr val="221E1F"/>
                </a:solidFill>
                <a:latin typeface="方正细黑一"/>
              </a:rPr>
              <a:t>O6001</a:t>
            </a:r>
            <a:r>
              <a:rPr lang="zh-CN" altLang="en-US" sz="1400" b="0" i="0" u="none" strike="noStrike" baseline="0" dirty="0">
                <a:solidFill>
                  <a:srgbClr val="221E1F"/>
                </a:solidFill>
                <a:latin typeface="方正细黑一"/>
              </a:rPr>
              <a:t>； </a:t>
            </a:r>
          </a:p>
          <a:p>
            <a:pPr algn="just"/>
            <a:r>
              <a:rPr lang="pt-BR" altLang="zh-CN" sz="1400" b="0" i="0" u="none" strike="noStrike" baseline="0" dirty="0">
                <a:solidFill>
                  <a:srgbClr val="221E1F"/>
                </a:solidFill>
                <a:latin typeface="方正细黑一"/>
              </a:rPr>
              <a:t>N10 G21 G97 G99 G40 M03 S600 T0101</a:t>
            </a:r>
            <a:r>
              <a:rPr lang="zh-CN" altLang="pt-BR"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N20 G00 X52.0 Z5.0</a:t>
            </a:r>
            <a:r>
              <a:rPr lang="zh-CN" altLang="en-US" sz="1400" b="0" i="0" u="none" strike="noStrike" baseline="0" dirty="0">
                <a:solidFill>
                  <a:srgbClr val="221E1F"/>
                </a:solidFill>
                <a:latin typeface="方正细黑一"/>
              </a:rPr>
              <a:t>； </a:t>
            </a:r>
          </a:p>
          <a:p>
            <a:pPr algn="just"/>
            <a:r>
              <a:rPr lang="pl-PL" altLang="zh-CN" sz="1400" b="0" i="0" u="none" strike="noStrike" baseline="0" dirty="0">
                <a:solidFill>
                  <a:srgbClr val="221E1F"/>
                </a:solidFill>
                <a:latin typeface="方正细黑一"/>
              </a:rPr>
              <a:t>N30 G90 X48.0 Z-58.0 F0.2</a:t>
            </a:r>
            <a:r>
              <a:rPr lang="zh-CN" altLang="pl-PL"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N40 X45.0 Z-45.0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N50 X40.0 Z-30.0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N60 X35.0 Z-15.0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N70 X30.0 Z-45.0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N80 X25.0 Z-30.0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N90 X20.0 Z-15.0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N100 G00 X80.0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N110 Z60.0</a:t>
            </a:r>
            <a:r>
              <a:rPr lang="zh-CN" altLang="en-US" sz="1400" b="0" i="0" u="none" strike="noStrike" baseline="0" dirty="0">
                <a:solidFill>
                  <a:srgbClr val="221E1F"/>
                </a:solidFill>
                <a:latin typeface="方正细黑一"/>
              </a:rPr>
              <a:t>； </a:t>
            </a:r>
          </a:p>
          <a:p>
            <a:pPr algn="just"/>
            <a:r>
              <a:rPr lang="pt-BR" altLang="zh-CN" sz="1400" b="0" i="0" u="none" strike="noStrike" baseline="0" dirty="0">
                <a:solidFill>
                  <a:srgbClr val="221E1F"/>
                </a:solidFill>
                <a:latin typeface="方正细黑一"/>
              </a:rPr>
              <a:t>N120 G21 G97 G9 9G40 M03 S600 T0202</a:t>
            </a:r>
            <a:r>
              <a:rPr lang="zh-CN" altLang="pt-BR"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N130 G00 X52.0 Z5.0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N140 Z-58.0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N150 G01 X-1. 0F0.1</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N160 G00 X80.0</a:t>
            </a:r>
            <a:r>
              <a:rPr lang="zh-CN" altLang="en-US" sz="1400" b="0" i="0" u="none" strike="noStrike" baseline="0" dirty="0">
                <a:solidFill>
                  <a:srgbClr val="221E1F"/>
                </a:solidFill>
                <a:latin typeface="方正细黑一"/>
              </a:rPr>
              <a:t>； </a:t>
            </a:r>
          </a:p>
          <a:p>
            <a:pPr algn="just"/>
            <a:r>
              <a:rPr lang="en-US" altLang="zh-CN" sz="1400" b="0" i="0" u="none" strike="noStrike" baseline="0" dirty="0">
                <a:solidFill>
                  <a:srgbClr val="221E1F"/>
                </a:solidFill>
                <a:latin typeface="方正细黑一"/>
              </a:rPr>
              <a:t>N170 Z60.0</a:t>
            </a:r>
            <a:r>
              <a:rPr lang="zh-CN" altLang="en-US" sz="1400" b="0" i="0" u="none" strike="noStrike" baseline="0" dirty="0">
                <a:solidFill>
                  <a:srgbClr val="221E1F"/>
                </a:solidFill>
                <a:latin typeface="方正细黑一"/>
              </a:rPr>
              <a:t>； </a:t>
            </a:r>
          </a:p>
          <a:p>
            <a:r>
              <a:rPr lang="en-US" altLang="zh-CN" sz="1400" b="0" i="0" u="none" strike="noStrike" baseline="0" dirty="0">
                <a:solidFill>
                  <a:srgbClr val="221E1F"/>
                </a:solidFill>
                <a:latin typeface="方正细黑一"/>
              </a:rPr>
              <a:t>N180 M30</a:t>
            </a:r>
            <a:r>
              <a:rPr lang="zh-CN" altLang="en-US" sz="1400" b="0" i="0" u="none" strike="noStrike" baseline="0" dirty="0">
                <a:solidFill>
                  <a:srgbClr val="221E1F"/>
                </a:solidFill>
                <a:latin typeface="方正细黑一"/>
              </a:rPr>
              <a:t>； 	</a:t>
            </a:r>
          </a:p>
        </p:txBody>
      </p:sp>
      <p:sp>
        <p:nvSpPr>
          <p:cNvPr id="10" name="文本框 9"/>
          <p:cNvSpPr txBox="1"/>
          <p:nvPr/>
        </p:nvSpPr>
        <p:spPr>
          <a:xfrm>
            <a:off x="7682561" y="2112409"/>
            <a:ext cx="4342826" cy="4185761"/>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mn-ea"/>
            </a:endParaRPr>
          </a:p>
          <a:p>
            <a:pPr algn="just"/>
            <a:r>
              <a:rPr lang="zh-CN" altLang="en-US" sz="1400" b="0" i="0" u="none" strike="noStrike" baseline="0" dirty="0">
                <a:solidFill>
                  <a:srgbClr val="221E1F"/>
                </a:solidFill>
                <a:latin typeface="+mn-ea"/>
              </a:rPr>
              <a:t>初始化程序，主轴正转，</a:t>
            </a:r>
            <a:r>
              <a:rPr lang="en-US" altLang="zh-CN" sz="1400" b="0" i="0" u="none" strike="noStrike" baseline="0" dirty="0">
                <a:solidFill>
                  <a:srgbClr val="221E1F"/>
                </a:solidFill>
                <a:latin typeface="+mn-ea"/>
              </a:rPr>
              <a:t>600r/min</a:t>
            </a:r>
            <a:r>
              <a:rPr lang="zh-CN" altLang="en-US" sz="1400" b="0" i="0" u="none" strike="noStrike" baseline="0" dirty="0">
                <a:solidFill>
                  <a:srgbClr val="221E1F"/>
                </a:solidFill>
                <a:latin typeface="+mn-ea"/>
              </a:rPr>
              <a:t>，换</a:t>
            </a:r>
            <a:r>
              <a:rPr lang="en-US" altLang="zh-CN" sz="1400" b="0" i="0" u="none" strike="noStrike" baseline="0" dirty="0">
                <a:solidFill>
                  <a:srgbClr val="221E1F"/>
                </a:solidFill>
                <a:latin typeface="+mn-ea"/>
              </a:rPr>
              <a:t>1 </a:t>
            </a:r>
            <a:r>
              <a:rPr lang="zh-CN" altLang="en-US" sz="1400" b="0" i="0" u="none" strike="noStrike" baseline="0" dirty="0">
                <a:solidFill>
                  <a:srgbClr val="221E1F"/>
                </a:solidFill>
                <a:latin typeface="+mn-ea"/>
              </a:rPr>
              <a:t>号刀</a:t>
            </a:r>
          </a:p>
          <a:p>
            <a:pPr algn="just"/>
            <a:r>
              <a:rPr lang="zh-CN" altLang="en-US" sz="1400" b="0" i="0" u="none" strike="noStrike" baseline="0" dirty="0">
                <a:solidFill>
                  <a:srgbClr val="221E1F"/>
                </a:solidFill>
                <a:latin typeface="+mn-ea"/>
              </a:rPr>
              <a:t>快移至循环起点</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48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45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40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35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30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25 </a:t>
            </a:r>
            <a:r>
              <a:rPr lang="zh-CN" altLang="en-US" sz="1400" b="0" i="0" u="none" strike="noStrike" baseline="0" dirty="0">
                <a:solidFill>
                  <a:srgbClr val="221E1F"/>
                </a:solidFill>
                <a:latin typeface="+mn-ea"/>
              </a:rPr>
              <a:t>的外圆</a:t>
            </a:r>
          </a:p>
          <a:p>
            <a:pPr algn="just"/>
            <a:r>
              <a:rPr lang="zh-CN" altLang="en-US" sz="1400" b="0" i="0" u="none" strike="noStrike" baseline="0" dirty="0">
                <a:solidFill>
                  <a:srgbClr val="221E1F"/>
                </a:solidFill>
                <a:latin typeface="+mn-ea"/>
              </a:rPr>
              <a:t>加工</a:t>
            </a:r>
            <a:r>
              <a:rPr lang="en-US" altLang="zh-CN" sz="1400" b="0" i="0" u="none" strike="noStrike" baseline="0" dirty="0">
                <a:solidFill>
                  <a:srgbClr val="221E1F"/>
                </a:solidFill>
                <a:latin typeface="+mn-ea"/>
              </a:rPr>
              <a:t>20 </a:t>
            </a:r>
            <a:r>
              <a:rPr lang="zh-CN" altLang="en-US" sz="1400" b="0" i="0" u="none" strike="noStrike" baseline="0" dirty="0">
                <a:solidFill>
                  <a:srgbClr val="221E1F"/>
                </a:solidFill>
                <a:latin typeface="+mn-ea"/>
              </a:rPr>
              <a:t>的外圆</a:t>
            </a:r>
          </a:p>
          <a:p>
            <a:pPr algn="just"/>
            <a:r>
              <a:rPr lang="en-US" altLang="zh-CN" sz="1400" b="0" i="1" u="none" strike="noStrike" baseline="0" dirty="0">
                <a:solidFill>
                  <a:srgbClr val="221E1F"/>
                </a:solidFill>
                <a:latin typeface="+mn-ea"/>
              </a:rPr>
              <a:t>X </a:t>
            </a:r>
            <a:r>
              <a:rPr lang="zh-CN" altLang="en-US" sz="1400" b="0" i="0" u="none" strike="noStrike" baseline="0" dirty="0">
                <a:solidFill>
                  <a:srgbClr val="221E1F"/>
                </a:solidFill>
                <a:latin typeface="+mn-ea"/>
              </a:rPr>
              <a:t>向退刀</a:t>
            </a:r>
          </a:p>
          <a:p>
            <a:pPr algn="just"/>
            <a:r>
              <a:rPr lang="en-US" altLang="zh-CN" sz="1400" b="0" i="1" u="none" strike="noStrike" baseline="0" dirty="0">
                <a:solidFill>
                  <a:srgbClr val="221E1F"/>
                </a:solidFill>
                <a:latin typeface="+mn-ea"/>
              </a:rPr>
              <a:t>Z </a:t>
            </a:r>
            <a:r>
              <a:rPr lang="zh-CN" altLang="en-US" sz="1400" b="0" i="0" u="none" strike="noStrike" baseline="0" dirty="0">
                <a:solidFill>
                  <a:srgbClr val="221E1F"/>
                </a:solidFill>
                <a:latin typeface="+mn-ea"/>
              </a:rPr>
              <a:t>向退刀</a:t>
            </a:r>
          </a:p>
          <a:p>
            <a:pPr algn="just"/>
            <a:r>
              <a:rPr lang="zh-CN" altLang="en-US" sz="1400" b="0" i="0" u="none" strike="noStrike" baseline="0" dirty="0">
                <a:solidFill>
                  <a:srgbClr val="221E1F"/>
                </a:solidFill>
                <a:latin typeface="+mn-ea"/>
              </a:rPr>
              <a:t>初始化程序，主轴正转，</a:t>
            </a:r>
            <a:r>
              <a:rPr lang="en-US" altLang="zh-CN" sz="1400" b="0" i="0" u="none" strike="noStrike" baseline="0" dirty="0">
                <a:solidFill>
                  <a:srgbClr val="221E1F"/>
                </a:solidFill>
                <a:latin typeface="+mn-ea"/>
              </a:rPr>
              <a:t>400r/min</a:t>
            </a:r>
            <a:r>
              <a:rPr lang="zh-CN" altLang="en-US" sz="1400" b="0" i="0" u="none" strike="noStrike" baseline="0" dirty="0">
                <a:solidFill>
                  <a:srgbClr val="221E1F"/>
                </a:solidFill>
                <a:latin typeface="+mn-ea"/>
              </a:rPr>
              <a:t>，换</a:t>
            </a:r>
            <a:r>
              <a:rPr lang="en-US" altLang="zh-CN" sz="1400" b="0" i="0" u="none" strike="noStrike" baseline="0" dirty="0">
                <a:solidFill>
                  <a:srgbClr val="221E1F"/>
                </a:solidFill>
                <a:latin typeface="+mn-ea"/>
              </a:rPr>
              <a:t>2 </a:t>
            </a:r>
            <a:r>
              <a:rPr lang="zh-CN" altLang="en-US" sz="1400" b="0" i="0" u="none" strike="noStrike" baseline="0" dirty="0">
                <a:solidFill>
                  <a:srgbClr val="221E1F"/>
                </a:solidFill>
                <a:latin typeface="+mn-ea"/>
              </a:rPr>
              <a:t>号刀</a:t>
            </a:r>
          </a:p>
          <a:p>
            <a:pPr algn="just"/>
            <a:r>
              <a:rPr lang="zh-CN" altLang="en-US" sz="1400" b="0" i="0" u="none" strike="noStrike" baseline="0" dirty="0">
                <a:solidFill>
                  <a:srgbClr val="221E1F"/>
                </a:solidFill>
                <a:latin typeface="+mn-ea"/>
              </a:rPr>
              <a:t>快移至循环起点</a:t>
            </a:r>
          </a:p>
          <a:p>
            <a:pPr algn="just"/>
            <a:r>
              <a:rPr lang="en-US" altLang="zh-CN" sz="1400" b="0" i="1" u="none" strike="noStrike" baseline="0" dirty="0">
                <a:solidFill>
                  <a:srgbClr val="221E1F"/>
                </a:solidFill>
                <a:latin typeface="+mn-ea"/>
              </a:rPr>
              <a:t>Z </a:t>
            </a:r>
            <a:r>
              <a:rPr lang="zh-CN" altLang="en-US" sz="1400" b="0" i="0" u="none" strike="noStrike" baseline="0" dirty="0">
                <a:solidFill>
                  <a:srgbClr val="221E1F"/>
                </a:solidFill>
                <a:latin typeface="+mn-ea"/>
              </a:rPr>
              <a:t>向定位</a:t>
            </a:r>
          </a:p>
          <a:p>
            <a:pPr algn="just"/>
            <a:r>
              <a:rPr lang="zh-CN" altLang="en-US" sz="1400" b="0" i="0" u="none" strike="noStrike" baseline="0" dirty="0">
                <a:solidFill>
                  <a:srgbClr val="221E1F"/>
                </a:solidFill>
                <a:latin typeface="+mn-ea"/>
              </a:rPr>
              <a:t>切断</a:t>
            </a:r>
          </a:p>
          <a:p>
            <a:pPr algn="just"/>
            <a:r>
              <a:rPr lang="en-US" altLang="zh-CN" sz="1400" b="0" i="1" u="none" strike="noStrike" baseline="0" dirty="0">
                <a:solidFill>
                  <a:srgbClr val="221E1F"/>
                </a:solidFill>
                <a:latin typeface="+mn-ea"/>
              </a:rPr>
              <a:t>X </a:t>
            </a:r>
            <a:r>
              <a:rPr lang="zh-CN" altLang="en-US" sz="1400" b="0" i="0" u="none" strike="noStrike" baseline="0" dirty="0">
                <a:solidFill>
                  <a:srgbClr val="221E1F"/>
                </a:solidFill>
                <a:latin typeface="+mn-ea"/>
              </a:rPr>
              <a:t>向退刀</a:t>
            </a:r>
          </a:p>
          <a:p>
            <a:pPr algn="just"/>
            <a:r>
              <a:rPr lang="en-US" altLang="zh-CN" sz="1400" b="0" i="1" u="none" strike="noStrike" baseline="0" dirty="0">
                <a:solidFill>
                  <a:srgbClr val="221E1F"/>
                </a:solidFill>
                <a:latin typeface="+mn-ea"/>
              </a:rPr>
              <a:t>Z </a:t>
            </a:r>
            <a:r>
              <a:rPr lang="zh-CN" altLang="en-US" sz="1400" b="0" i="0" u="none" strike="noStrike" baseline="0" dirty="0">
                <a:solidFill>
                  <a:srgbClr val="221E1F"/>
                </a:solidFill>
                <a:latin typeface="+mn-ea"/>
              </a:rPr>
              <a:t>向退刀</a:t>
            </a:r>
          </a:p>
          <a:p>
            <a:r>
              <a:rPr lang="zh-CN" altLang="en-US" sz="1400" b="0" i="0" u="none" strike="noStrike" baseline="0" dirty="0">
                <a:solidFill>
                  <a:srgbClr val="221E1F"/>
                </a:solidFill>
                <a:latin typeface="+mn-ea"/>
              </a:rPr>
              <a:t>程序结束	</a:t>
            </a: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1486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 </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两把刀依次采用试切法对刀，通过对刀把操作得到的零偏值分别输入到各自的补偿中，加工时调用。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游标卡尺测量各外圆直径</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5" name="标题 3">
            <a:extLst>
              <a:ext uri="{FF2B5EF4-FFF2-40B4-BE49-F238E27FC236}">
                <a16:creationId xmlns:a16="http://schemas.microsoft.com/office/drawing/2014/main" id="{61A2EEDA-39BE-E4B2-5DA3-1907B69B2B43}"/>
              </a:ext>
            </a:extLst>
          </p:cNvPr>
          <p:cNvSpPr txBox="1"/>
          <p:nvPr/>
        </p:nvSpPr>
        <p:spPr>
          <a:xfrm>
            <a:off x="4117374" y="111486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1" name="标题 3"/>
          <p:cNvSpPr txBox="1"/>
          <p:nvPr/>
        </p:nvSpPr>
        <p:spPr>
          <a:xfrm>
            <a:off x="3722251" y="1122422"/>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轴类加工训练的注意事项</a:t>
            </a:r>
          </a:p>
        </p:txBody>
      </p:sp>
      <p:sp>
        <p:nvSpPr>
          <p:cNvPr id="12" name="文本占位符 5"/>
          <p:cNvSpPr txBox="1"/>
          <p:nvPr/>
        </p:nvSpPr>
        <p:spPr>
          <a:xfrm>
            <a:off x="738820" y="1793463"/>
            <a:ext cx="10455361"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a:t>
            </a:r>
            <a:r>
              <a:rPr lang="en-US" altLang="zh-CN" sz="1800" b="0" i="0" u="none" strike="noStrike" baseline="0" dirty="0">
                <a:solidFill>
                  <a:srgbClr val="221E1F"/>
                </a:solidFill>
                <a:latin typeface="方正书宋"/>
              </a:rPr>
              <a:t>G90 </a:t>
            </a:r>
            <a:r>
              <a:rPr lang="zh-CN" altLang="en-US" sz="1800" b="0" i="0" u="none" strike="noStrike" baseline="0" dirty="0">
                <a:solidFill>
                  <a:srgbClr val="221E1F"/>
                </a:solidFill>
                <a:latin typeface="方正书宋"/>
              </a:rPr>
              <a:t>指令编程时，背吃刀量不宜过大，过大容易损刀甚至断刀。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编程切削路线应从右到左，自大到小。</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切断时，切断刀的进给速度不宜过大，过大容易损刀甚至断刀</a:t>
            </a:r>
            <a:endParaRPr lang="en-US" altLang="zh-CN" sz="1800" b="0" i="0" u="none" strike="noStrike" baseline="0" dirty="0">
              <a:solidFill>
                <a:srgbClr val="221E1F"/>
              </a:solidFill>
              <a:latin typeface="方正书宋"/>
            </a:endParaRPr>
          </a:p>
        </p:txBody>
      </p:sp>
      <p:sp>
        <p:nvSpPr>
          <p:cNvPr id="6" name="标题 3"/>
          <p:cNvSpPr txBox="1"/>
          <p:nvPr/>
        </p:nvSpPr>
        <p:spPr>
          <a:xfrm>
            <a:off x="3722250" y="3203099"/>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文本占位符 5"/>
          <p:cNvSpPr txBox="1"/>
          <p:nvPr/>
        </p:nvSpPr>
        <p:spPr>
          <a:xfrm>
            <a:off x="1178461" y="3802458"/>
            <a:ext cx="10455361"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sz="1800" b="1" i="0" u="none" strike="noStrike" baseline="0" dirty="0">
                <a:solidFill>
                  <a:schemeClr val="accent1"/>
                </a:solidFill>
                <a:latin typeface="方正书宋"/>
              </a:rPr>
              <a:t>试说明内、外圆循环指令</a:t>
            </a:r>
            <a:r>
              <a:rPr lang="en-US" altLang="zh-CN" sz="1800" b="1" i="0" u="none" strike="noStrike" baseline="0" dirty="0">
                <a:solidFill>
                  <a:schemeClr val="accent1"/>
                </a:solidFill>
                <a:latin typeface="方正书宋"/>
              </a:rPr>
              <a:t>G90 </a:t>
            </a:r>
            <a:r>
              <a:rPr lang="zh-CN" altLang="en-US" sz="1800" b="1" i="0" u="none" strike="noStrike" baseline="0" dirty="0">
                <a:solidFill>
                  <a:schemeClr val="accent1"/>
                </a:solidFill>
                <a:latin typeface="方正书宋"/>
              </a:rPr>
              <a:t>的加工路线图特点。</a:t>
            </a:r>
            <a:endParaRPr lang="en-US" altLang="zh-CN" sz="1800" b="1" i="0" u="none" strike="noStrike" baseline="0" dirty="0">
              <a:solidFill>
                <a:schemeClr val="accent1"/>
              </a:solidFill>
              <a:latin typeface="方正书宋"/>
            </a:endParaRPr>
          </a:p>
          <a:p>
            <a:pPr marL="0" indent="0" algn="just">
              <a:lnSpc>
                <a:spcPct val="130000"/>
              </a:lnSpc>
              <a:spcBef>
                <a:spcPts val="0"/>
              </a:spcBef>
              <a:buClr>
                <a:schemeClr val="accent1"/>
              </a:buClr>
              <a:buSzPct val="95000"/>
              <a:buNone/>
            </a:pPr>
            <a:endParaRPr lang="en-US" altLang="zh-CN" b="1" dirty="0">
              <a:solidFill>
                <a:schemeClr val="accent1"/>
              </a:solidFill>
              <a:latin typeface="方正书宋"/>
            </a:endParaRPr>
          </a:p>
          <a:p>
            <a:pPr marL="0" indent="0" algn="just">
              <a:lnSpc>
                <a:spcPct val="130000"/>
              </a:lnSpc>
              <a:spcBef>
                <a:spcPts val="0"/>
              </a:spcBef>
              <a:buClr>
                <a:schemeClr val="accent1"/>
              </a:buClr>
              <a:buSzPct val="95000"/>
              <a:buNone/>
            </a:pPr>
            <a:r>
              <a:rPr lang="zh-CN" altLang="en-US" b="1" dirty="0">
                <a:solidFill>
                  <a:schemeClr val="accent1"/>
                </a:solidFill>
                <a:latin typeface="方正书宋"/>
              </a:rPr>
              <a:t>编制如下图所示零件外轮廓的加工程序。</a:t>
            </a:r>
            <a:endParaRPr lang="en-US" altLang="zh-CN" sz="1800" b="1" i="0" u="none" strike="noStrike" baseline="0" dirty="0">
              <a:solidFill>
                <a:schemeClr val="accent1"/>
              </a:solidFill>
              <a:latin typeface="方正书宋"/>
            </a:endParaRPr>
          </a:p>
        </p:txBody>
      </p:sp>
      <p:pic>
        <p:nvPicPr>
          <p:cNvPr id="9" name="图片 8"/>
          <p:cNvPicPr>
            <a:picLocks noChangeAspect="1"/>
          </p:cNvPicPr>
          <p:nvPr/>
        </p:nvPicPr>
        <p:blipFill>
          <a:blip r:embed="rId3"/>
          <a:stretch>
            <a:fillRect/>
          </a:stretch>
        </p:blipFill>
        <p:spPr>
          <a:xfrm>
            <a:off x="6266046" y="3822820"/>
            <a:ext cx="2585988" cy="2946664"/>
          </a:xfrm>
          <a:prstGeom prst="rect">
            <a:avLst/>
          </a:prstGeom>
        </p:spPr>
      </p:pic>
      <p:pic>
        <p:nvPicPr>
          <p:cNvPr id="13" name="图片 12"/>
          <p:cNvPicPr>
            <a:picLocks noChangeAspect="1"/>
          </p:cNvPicPr>
          <p:nvPr/>
        </p:nvPicPr>
        <p:blipFill>
          <a:blip r:embed="rId4"/>
          <a:stretch>
            <a:fillRect/>
          </a:stretch>
        </p:blipFill>
        <p:spPr>
          <a:xfrm>
            <a:off x="8957349" y="3822819"/>
            <a:ext cx="2056190" cy="2818613"/>
          </a:xfrm>
          <a:prstGeom prst="rect">
            <a:avLst/>
          </a:prstGeom>
        </p:spPr>
      </p:pic>
      <p:sp>
        <p:nvSpPr>
          <p:cNvPr id="15" name="文本框 14"/>
          <p:cNvSpPr txBox="1"/>
          <p:nvPr/>
        </p:nvSpPr>
        <p:spPr>
          <a:xfrm>
            <a:off x="8174491" y="6547387"/>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外轮廓加工练习题</a:t>
            </a:r>
            <a:endParaRPr lang="zh-CN" altLang="en-US" sz="1600" b="1" spc="-150" dirty="0"/>
          </a:p>
        </p:txBody>
      </p:sp>
      <p:sp>
        <p:nvSpPr>
          <p:cNvPr id="16" name="1"/>
          <p:cNvSpPr/>
          <p:nvPr/>
        </p:nvSpPr>
        <p:spPr bwMode="auto">
          <a:xfrm rot="5400000">
            <a:off x="812120" y="3882856"/>
            <a:ext cx="399266" cy="30926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p:cNvSpPr txBox="1"/>
          <p:nvPr/>
        </p:nvSpPr>
        <p:spPr>
          <a:xfrm>
            <a:off x="427881" y="3802458"/>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19" name="Index-1"/>
          <p:cNvSpPr txBox="1"/>
          <p:nvPr/>
        </p:nvSpPr>
        <p:spPr>
          <a:xfrm>
            <a:off x="423349" y="4486758"/>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3" name="1">
            <a:extLst>
              <a:ext uri="{FF2B5EF4-FFF2-40B4-BE49-F238E27FC236}">
                <a16:creationId xmlns:a16="http://schemas.microsoft.com/office/drawing/2014/main" id="{3009473F-1C7E-6156-532F-EC171BD01635}"/>
              </a:ext>
            </a:extLst>
          </p:cNvPr>
          <p:cNvSpPr/>
          <p:nvPr/>
        </p:nvSpPr>
        <p:spPr bwMode="auto">
          <a:xfrm rot="5400000">
            <a:off x="812120" y="4562959"/>
            <a:ext cx="399266" cy="30926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3" name="标题 3"/>
          <p:cNvSpPr txBox="1"/>
          <p:nvPr/>
        </p:nvSpPr>
        <p:spPr>
          <a:xfrm>
            <a:off x="4476435" y="1090099"/>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graphicFrame>
        <p:nvGraphicFramePr>
          <p:cNvPr id="21" name="表格 20"/>
          <p:cNvGraphicFramePr>
            <a:graphicFrameLocks noGrp="1"/>
          </p:cNvGraphicFramePr>
          <p:nvPr/>
        </p:nvGraphicFramePr>
        <p:xfrm>
          <a:off x="138928" y="2401016"/>
          <a:ext cx="5733450" cy="4066704"/>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0001"/>
                    </a:ext>
                  </a:extLst>
                </a:gridCol>
                <a:gridCol w="710291">
                  <a:extLst>
                    <a:ext uri="{9D8B030D-6E8A-4147-A177-3AD203B41FA5}">
                      <a16:colId xmlns:a16="http://schemas.microsoft.com/office/drawing/2014/main" val="20002"/>
                    </a:ext>
                  </a:extLst>
                </a:gridCol>
                <a:gridCol w="195614">
                  <a:extLst>
                    <a:ext uri="{9D8B030D-6E8A-4147-A177-3AD203B41FA5}">
                      <a16:colId xmlns:a16="http://schemas.microsoft.com/office/drawing/2014/main" val="20003"/>
                    </a:ext>
                  </a:extLst>
                </a:gridCol>
                <a:gridCol w="586408">
                  <a:extLst>
                    <a:ext uri="{9D8B030D-6E8A-4147-A177-3AD203B41FA5}">
                      <a16:colId xmlns:a16="http://schemas.microsoft.com/office/drawing/2014/main" val="20004"/>
                    </a:ext>
                  </a:extLst>
                </a:gridCol>
                <a:gridCol w="319498">
                  <a:extLst>
                    <a:ext uri="{9D8B030D-6E8A-4147-A177-3AD203B41FA5}">
                      <a16:colId xmlns:a16="http://schemas.microsoft.com/office/drawing/2014/main" val="20005"/>
                    </a:ext>
                  </a:extLst>
                </a:gridCol>
                <a:gridCol w="462524">
                  <a:extLst>
                    <a:ext uri="{9D8B030D-6E8A-4147-A177-3AD203B41FA5}">
                      <a16:colId xmlns:a16="http://schemas.microsoft.com/office/drawing/2014/main" val="20006"/>
                    </a:ext>
                  </a:extLst>
                </a:gridCol>
                <a:gridCol w="549589">
                  <a:extLst>
                    <a:ext uri="{9D8B030D-6E8A-4147-A177-3AD203B41FA5}">
                      <a16:colId xmlns:a16="http://schemas.microsoft.com/office/drawing/2014/main" val="20007"/>
                    </a:ext>
                  </a:extLst>
                </a:gridCol>
                <a:gridCol w="465542">
                  <a:extLst>
                    <a:ext uri="{9D8B030D-6E8A-4147-A177-3AD203B41FA5}">
                      <a16:colId xmlns:a16="http://schemas.microsoft.com/office/drawing/2014/main" val="20008"/>
                    </a:ext>
                  </a:extLst>
                </a:gridCol>
                <a:gridCol w="1540042">
                  <a:extLst>
                    <a:ext uri="{9D8B030D-6E8A-4147-A177-3AD203B41FA5}">
                      <a16:colId xmlns:a16="http://schemas.microsoft.com/office/drawing/2014/main" val="20009"/>
                    </a:ext>
                  </a:extLst>
                </a:gridCol>
              </a:tblGrid>
              <a:tr h="322840">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0"/>
                  </a:ext>
                </a:extLst>
              </a:tr>
              <a:tr h="293557">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1"/>
                  </a:ext>
                </a:extLst>
              </a:tr>
              <a:tr h="293557">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2"/>
                  </a:ext>
                </a:extLst>
              </a:tr>
              <a:tr h="293557">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3"/>
                  </a:ext>
                </a:extLst>
              </a:tr>
              <a:tr h="339118">
                <a:tc gridSpan="10">
                  <a:txBody>
                    <a:bodyPr/>
                    <a:lstStyle/>
                    <a:p>
                      <a:pPr algn="l" fontAlgn="ctr"/>
                      <a:r>
                        <a:rPr lang="zh-CN" altLang="en-US" sz="1400" b="0" i="0" u="none" strike="noStrike" dirty="0">
                          <a:solidFill>
                            <a:srgbClr val="000000"/>
                          </a:solidFill>
                          <a:effectLst/>
                          <a:latin typeface="+mj-ea"/>
                          <a:ea typeface="+mj-ea"/>
                        </a:rPr>
                        <a:t>实训内容</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4"/>
                  </a:ext>
                </a:extLst>
              </a:tr>
              <a:tr h="287645">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58712">
                <a:tc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87645">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534152">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11"/>
                  </a:ext>
                </a:extLst>
              </a:tr>
            </a:tbl>
          </a:graphicData>
        </a:graphic>
      </p:graphicFrame>
      <p:sp>
        <p:nvSpPr>
          <p:cNvPr id="9" name="Title-1"/>
          <p:cNvSpPr/>
          <p:nvPr/>
        </p:nvSpPr>
        <p:spPr>
          <a:xfrm>
            <a:off x="2035211" y="147642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graphicFrame>
        <p:nvGraphicFramePr>
          <p:cNvPr id="2" name="表格 1"/>
          <p:cNvGraphicFramePr>
            <a:graphicFrameLocks noGrp="1"/>
          </p:cNvGraphicFramePr>
          <p:nvPr/>
        </p:nvGraphicFramePr>
        <p:xfrm>
          <a:off x="6009719" y="2390150"/>
          <a:ext cx="6180692" cy="4088435"/>
        </p:xfrm>
        <a:graphic>
          <a:graphicData uri="http://schemas.openxmlformats.org/drawingml/2006/table">
            <a:tbl>
              <a:tblPr firstRow="1" bandRow="1">
                <a:tableStyleId>{5C22544A-7EE6-4342-B048-85BDC9FD1C3A}</a:tableStyleId>
              </a:tblPr>
              <a:tblGrid>
                <a:gridCol w="608795">
                  <a:extLst>
                    <a:ext uri="{9D8B030D-6E8A-4147-A177-3AD203B41FA5}">
                      <a16:colId xmlns:a16="http://schemas.microsoft.com/office/drawing/2014/main" val="20000"/>
                    </a:ext>
                  </a:extLst>
                </a:gridCol>
                <a:gridCol w="957943">
                  <a:extLst>
                    <a:ext uri="{9D8B030D-6E8A-4147-A177-3AD203B41FA5}">
                      <a16:colId xmlns:a16="http://schemas.microsoft.com/office/drawing/2014/main" val="20001"/>
                    </a:ext>
                  </a:extLst>
                </a:gridCol>
                <a:gridCol w="1082130">
                  <a:extLst>
                    <a:ext uri="{9D8B030D-6E8A-4147-A177-3AD203B41FA5}">
                      <a16:colId xmlns:a16="http://schemas.microsoft.com/office/drawing/2014/main" val="20002"/>
                    </a:ext>
                  </a:extLst>
                </a:gridCol>
                <a:gridCol w="964384">
                  <a:extLst>
                    <a:ext uri="{9D8B030D-6E8A-4147-A177-3AD203B41FA5}">
                      <a16:colId xmlns:a16="http://schemas.microsoft.com/office/drawing/2014/main" val="20003"/>
                    </a:ext>
                  </a:extLst>
                </a:gridCol>
                <a:gridCol w="644435">
                  <a:extLst>
                    <a:ext uri="{9D8B030D-6E8A-4147-A177-3AD203B41FA5}">
                      <a16:colId xmlns:a16="http://schemas.microsoft.com/office/drawing/2014/main" val="20004"/>
                    </a:ext>
                  </a:extLst>
                </a:gridCol>
                <a:gridCol w="862148">
                  <a:extLst>
                    <a:ext uri="{9D8B030D-6E8A-4147-A177-3AD203B41FA5}">
                      <a16:colId xmlns:a16="http://schemas.microsoft.com/office/drawing/2014/main" val="20005"/>
                    </a:ext>
                  </a:extLst>
                </a:gridCol>
                <a:gridCol w="1060857">
                  <a:extLst>
                    <a:ext uri="{9D8B030D-6E8A-4147-A177-3AD203B41FA5}">
                      <a16:colId xmlns:a16="http://schemas.microsoft.com/office/drawing/2014/main" val="20006"/>
                    </a:ext>
                  </a:extLst>
                </a:gridCol>
              </a:tblGrid>
              <a:tr h="299500">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28450">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extLst>
                  <a:ext uri="{0D108BD9-81ED-4DB2-BD59-A6C34878D82A}">
                    <a16:rowId xmlns:a16="http://schemas.microsoft.com/office/drawing/2014/main" val="10001"/>
                  </a:ext>
                </a:extLst>
              </a:tr>
              <a:tr h="311951">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1951">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11951">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1951">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11951">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48683">
                <a:tc gridSpan="7">
                  <a:txBody>
                    <a:bodyPr/>
                    <a:lstStyle/>
                    <a:p>
                      <a:pPr algn="l"/>
                      <a:r>
                        <a:rPr lang="en-US" altLang="zh-CN" sz="1400" dirty="0"/>
                        <a:t>1.</a:t>
                      </a:r>
                      <a:r>
                        <a:rPr lang="zh-CN" altLang="en-US" sz="1400" dirty="0"/>
                        <a:t>你完成了零件加工吗？</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30317">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5" name="1">
            <a:extLst>
              <a:ext uri="{FF2B5EF4-FFF2-40B4-BE49-F238E27FC236}">
                <a16:creationId xmlns:a16="http://schemas.microsoft.com/office/drawing/2014/main" id="{77D95FE6-30CA-9AD2-0F04-4475F9D93D60}"/>
              </a:ext>
            </a:extLst>
          </p:cNvPr>
          <p:cNvSpPr/>
          <p:nvPr/>
        </p:nvSpPr>
        <p:spPr bwMode="auto">
          <a:xfrm rot="5400000">
            <a:off x="1680946" y="1694744"/>
            <a:ext cx="399266" cy="309264"/>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6" name="Index-1">
            <a:extLst>
              <a:ext uri="{FF2B5EF4-FFF2-40B4-BE49-F238E27FC236}">
                <a16:creationId xmlns:a16="http://schemas.microsoft.com/office/drawing/2014/main" id="{52ECB349-EA6C-2CB4-262D-5798733AA4ED}"/>
              </a:ext>
            </a:extLst>
          </p:cNvPr>
          <p:cNvSpPr txBox="1"/>
          <p:nvPr/>
        </p:nvSpPr>
        <p:spPr>
          <a:xfrm>
            <a:off x="1296707" y="1614346"/>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轴类零件加工训练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6.2 </a:t>
            </a:r>
            <a:r>
              <a:rPr lang="zh-CN" altLang="en-US" sz="2400" b="1" dirty="0">
                <a:solidFill>
                  <a:srgbClr val="FF0000"/>
                </a:solidFill>
                <a:cs typeface="+mn-ea"/>
                <a:sym typeface="+mn-lt"/>
              </a:rPr>
              <a:t>内轮廓加工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6.4 </a:t>
            </a:r>
            <a:r>
              <a:rPr lang="zh-CN" altLang="en-US" sz="2400" b="1" dirty="0">
                <a:solidFill>
                  <a:schemeClr val="bg1">
                    <a:lumMod val="75000"/>
                  </a:schemeClr>
                </a:solidFill>
                <a:cs typeface="+mn-ea"/>
                <a:sym typeface="+mn-lt"/>
              </a:rPr>
              <a:t>综合练习</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5" name="组合 4"/>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p:cNvGrpSpPr/>
            <p:nvPr/>
          </p:nvGrpSpPr>
          <p:grpSpPr>
            <a:xfrm>
              <a:off x="1803400" y="1087819"/>
              <a:ext cx="8585200" cy="624315"/>
              <a:chOff x="660400" y="1059498"/>
              <a:chExt cx="8585200" cy="624315"/>
            </a:xfrm>
          </p:grpSpPr>
          <p:sp>
            <p:nvSpPr>
              <p:cNvPr id="30" name="1"/>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p:cNvSpPr txBox="1"/>
              <p:nvPr>
                <p:custDataLst>
                  <p:tags r:id="rId16"/>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1"/>
                    </a:solidFill>
                  </a:rPr>
                  <a:t>编程指令</a:t>
                </a:r>
              </a:p>
            </p:txBody>
          </p:sp>
          <p:sp>
            <p:nvSpPr>
              <p:cNvPr id="33" name="Body-1"/>
              <p:cNvSpPr/>
              <p:nvPr>
                <p:custDataLst>
                  <p:tags r:id="rId17"/>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内、外径粗车循环指令</a:t>
                </a:r>
                <a:r>
                  <a:rPr lang="en-US" altLang="zh-CN" sz="1400" dirty="0">
                    <a:solidFill>
                      <a:schemeClr val="tx2">
                        <a:lumMod val="75000"/>
                        <a:lumOff val="25000"/>
                      </a:schemeClr>
                    </a:solidFill>
                    <a:latin typeface="+mn-ea"/>
                  </a:rPr>
                  <a:t>G71</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、精</a:t>
                </a:r>
                <a:r>
                  <a:rPr lang="zh-CN" altLang="en-US" sz="1400" dirty="0">
                    <a:solidFill>
                      <a:schemeClr val="tx2">
                        <a:lumMod val="75000"/>
                        <a:lumOff val="25000"/>
                      </a:schemeClr>
                    </a:solidFill>
                    <a:latin typeface="+mn-ea"/>
                  </a:rPr>
                  <a:t>车循环指令</a:t>
                </a:r>
                <a:r>
                  <a:rPr lang="en-US" altLang="zh-CN" sz="1400" dirty="0">
                    <a:solidFill>
                      <a:schemeClr val="tx2">
                        <a:lumMod val="75000"/>
                        <a:lumOff val="25000"/>
                      </a:schemeClr>
                    </a:solidFill>
                    <a:latin typeface="+mn-ea"/>
                  </a:rPr>
                  <a:t>G70 </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、圆弧插补</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G02. G03</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7" name="组合 6"/>
            <p:cNvGrpSpPr/>
            <p:nvPr/>
          </p:nvGrpSpPr>
          <p:grpSpPr>
            <a:xfrm>
              <a:off x="1803400" y="1899428"/>
              <a:ext cx="8585200" cy="624315"/>
              <a:chOff x="660400" y="1059498"/>
              <a:chExt cx="8585200" cy="624315"/>
            </a:xfrm>
          </p:grpSpPr>
          <p:sp>
            <p:nvSpPr>
              <p:cNvPr id="21" name="2"/>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p:cNvGrpSpPr/>
            <p:nvPr/>
          </p:nvGrpSpPr>
          <p:grpSpPr>
            <a:xfrm>
              <a:off x="1803400" y="2711038"/>
              <a:ext cx="8585200" cy="624315"/>
              <a:chOff x="660400" y="1059498"/>
              <a:chExt cx="8585200" cy="624315"/>
            </a:xfrm>
          </p:grpSpPr>
          <p:sp>
            <p:nvSpPr>
              <p:cNvPr id="16" name="3"/>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p:cNvGrpSpPr/>
            <p:nvPr/>
          </p:nvGrpSpPr>
          <p:grpSpPr>
            <a:xfrm>
              <a:off x="1803400" y="3522648"/>
              <a:ext cx="8585200" cy="624315"/>
              <a:chOff x="660400" y="1059498"/>
              <a:chExt cx="8585200" cy="624315"/>
            </a:xfrm>
          </p:grpSpPr>
          <p:sp>
            <p:nvSpPr>
              <p:cNvPr id="12" name="4"/>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76292"/>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
        <p:nvSpPr>
          <p:cNvPr id="12" name="文本占位符 5"/>
          <p:cNvSpPr txBox="1"/>
          <p:nvPr/>
        </p:nvSpPr>
        <p:spPr>
          <a:xfrm>
            <a:off x="604066" y="1738544"/>
            <a:ext cx="11456387" cy="437844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内、外径粗车循环指令</a:t>
            </a:r>
            <a:r>
              <a:rPr lang="en-US" altLang="zh-CN" b="1" dirty="0">
                <a:solidFill>
                  <a:schemeClr val="accent1"/>
                </a:solidFill>
                <a:latin typeface="方正书宋"/>
              </a:rPr>
              <a:t>G71</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指令通过与</a:t>
            </a:r>
            <a:r>
              <a:rPr lang="en-US" altLang="zh-CN" sz="1800" b="0" i="1" u="none" strike="noStrike" baseline="0" dirty="0">
                <a:solidFill>
                  <a:srgbClr val="221E1F"/>
                </a:solidFill>
                <a:latin typeface="Times New Roman" panose="02020603050405020304" pitchFamily="18" charset="0"/>
              </a:rPr>
              <a:t>Z</a:t>
            </a:r>
            <a:r>
              <a:rPr lang="zh-CN" altLang="en-US" sz="1800" b="0" i="0" u="none" strike="noStrike" baseline="0" dirty="0">
                <a:solidFill>
                  <a:srgbClr val="221E1F"/>
                </a:solidFill>
                <a:latin typeface="方正书宋"/>
              </a:rPr>
              <a:t>轴平行运动来实现内孔、外圆加工，常用于毛坯为棒料的粗加工</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指令格式：</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U_R_</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G71</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P_Q_U_W_F_</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U_:</a:t>
            </a:r>
            <a:r>
              <a:rPr lang="zh-CN" altLang="en-US" sz="1800" b="0" i="0" u="none" strike="noStrike" baseline="0" dirty="0">
                <a:solidFill>
                  <a:srgbClr val="221E1F"/>
                </a:solidFill>
                <a:latin typeface="方正书宋"/>
              </a:rPr>
              <a:t>背吃力量；</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R_</a:t>
            </a:r>
            <a:r>
              <a:rPr lang="zh-CN" altLang="en-US" sz="1800" b="0" i="0" u="none" strike="noStrike" baseline="0" dirty="0">
                <a:solidFill>
                  <a:srgbClr val="221E1F"/>
                </a:solidFill>
                <a:latin typeface="方正书宋"/>
              </a:rPr>
              <a:t>：退力量；</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P_</a:t>
            </a:r>
            <a:r>
              <a:rPr lang="zh-CN" altLang="en-US" sz="1800" b="0" i="0" u="none" strike="noStrike" baseline="0" dirty="0">
                <a:solidFill>
                  <a:srgbClr val="221E1F"/>
                </a:solidFill>
                <a:latin typeface="方正书宋"/>
              </a:rPr>
              <a:t>：精加工起始行；</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Q_</a:t>
            </a:r>
            <a:r>
              <a:rPr lang="zh-CN" altLang="en-US" sz="1800" b="0" i="0" u="none" strike="noStrike" baseline="0" dirty="0">
                <a:solidFill>
                  <a:srgbClr val="221E1F"/>
                </a:solidFill>
                <a:latin typeface="方正书宋"/>
              </a:rPr>
              <a:t>：精加工终止行；</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U_</a:t>
            </a:r>
            <a:r>
              <a:rPr lang="zh-CN" altLang="en-US" dirty="0">
                <a:solidFill>
                  <a:srgbClr val="221E1F"/>
                </a:solidFill>
                <a:latin typeface="方正书宋"/>
              </a:rPr>
              <a:t>：</a:t>
            </a:r>
            <a:r>
              <a:rPr lang="en-US" altLang="zh-CN" dirty="0">
                <a:solidFill>
                  <a:srgbClr val="221E1F"/>
                </a:solidFill>
                <a:latin typeface="方正书宋"/>
              </a:rPr>
              <a:t>X</a:t>
            </a:r>
            <a:r>
              <a:rPr lang="zh-CN" altLang="en-US" dirty="0">
                <a:solidFill>
                  <a:srgbClr val="221E1F"/>
                </a:solidFill>
                <a:latin typeface="方正书宋"/>
              </a:rPr>
              <a:t>向精加工余量；</a:t>
            </a:r>
            <a:endParaRPr lang="en-US" altLang="zh-CN"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W_</a:t>
            </a:r>
            <a:r>
              <a:rPr lang="zh-CN" altLang="en-US" dirty="0">
                <a:solidFill>
                  <a:srgbClr val="221E1F"/>
                </a:solidFill>
                <a:latin typeface="方正书宋"/>
              </a:rPr>
              <a:t>：</a:t>
            </a:r>
            <a:r>
              <a:rPr lang="en-US" altLang="zh-CN" dirty="0">
                <a:solidFill>
                  <a:srgbClr val="221E1F"/>
                </a:solidFill>
                <a:latin typeface="方正书宋"/>
              </a:rPr>
              <a:t>Z</a:t>
            </a:r>
            <a:r>
              <a:rPr lang="zh-CN" altLang="en-US" dirty="0">
                <a:solidFill>
                  <a:srgbClr val="221E1F"/>
                </a:solidFill>
                <a:latin typeface="方正书宋"/>
              </a:rPr>
              <a:t>向精加工余量；</a:t>
            </a:r>
            <a:endParaRPr lang="en-US" altLang="zh-CN"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F_</a:t>
            </a:r>
            <a:r>
              <a:rPr lang="zh-CN" altLang="en-US" dirty="0">
                <a:solidFill>
                  <a:srgbClr val="221E1F"/>
                </a:solidFill>
                <a:latin typeface="方正书宋"/>
              </a:rPr>
              <a:t>：进给速度；</a:t>
            </a:r>
          </a:p>
          <a:p>
            <a:pPr algn="just">
              <a:lnSpc>
                <a:spcPct val="130000"/>
              </a:lnSpc>
              <a:spcBef>
                <a:spcPts val="0"/>
              </a:spcBef>
              <a:buClr>
                <a:schemeClr val="accent1"/>
              </a:buClr>
              <a:buSzPct val="95000"/>
              <a:buFont typeface="Wingdings" panose="05000000000000000000" pitchFamily="2" charset="2"/>
              <a:buChar char="n"/>
            </a:pPr>
            <a:endParaRPr lang="en-US" altLang="zh-CN" sz="1800" b="0" i="0" u="none" strike="noStrike" baseline="0" dirty="0">
              <a:solidFill>
                <a:srgbClr val="221E1F"/>
              </a:solidFill>
              <a:latin typeface="方正书宋"/>
            </a:endParaRPr>
          </a:p>
        </p:txBody>
      </p:sp>
      <p:sp>
        <p:nvSpPr>
          <p:cNvPr id="7"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604066" y="1738544"/>
            <a:ext cx="11456387" cy="257795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精车循环指令</a:t>
            </a:r>
            <a:r>
              <a:rPr lang="en-US" altLang="zh-CN" b="1" dirty="0">
                <a:solidFill>
                  <a:schemeClr val="accent1"/>
                </a:solidFill>
                <a:latin typeface="方正书宋"/>
              </a:rPr>
              <a:t>G70</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由</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或</a:t>
            </a:r>
            <a:r>
              <a:rPr lang="en-US" altLang="zh-CN" sz="1800" b="0" i="0" u="none" strike="noStrike" baseline="0" dirty="0">
                <a:solidFill>
                  <a:srgbClr val="221E1F"/>
                </a:solidFill>
                <a:latin typeface="方正书宋"/>
              </a:rPr>
              <a:t>G73</a:t>
            </a:r>
            <a:r>
              <a:rPr lang="zh-CN" altLang="en-US" sz="1800" b="0" i="0" u="none" strike="noStrike" baseline="0" dirty="0">
                <a:solidFill>
                  <a:srgbClr val="221E1F"/>
                </a:solidFill>
                <a:latin typeface="方正书宋"/>
              </a:rPr>
              <a:t>指令完成粗加工后，可以用</a:t>
            </a:r>
            <a:r>
              <a:rPr lang="en-US" altLang="zh-CN" sz="1800" b="0" i="0" u="none" strike="noStrike" baseline="0" dirty="0">
                <a:solidFill>
                  <a:srgbClr val="221E1F"/>
                </a:solidFill>
                <a:latin typeface="方正书宋"/>
              </a:rPr>
              <a:t>G70</a:t>
            </a:r>
            <a:r>
              <a:rPr lang="zh-CN" altLang="en-US" sz="1800" b="0" i="0" u="none" strike="noStrike" baseline="0" dirty="0">
                <a:solidFill>
                  <a:srgbClr val="221E1F"/>
                </a:solidFill>
                <a:latin typeface="方正书宋"/>
              </a:rPr>
              <a:t>指令对零件进行精加工。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G70</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P_Q_F_</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P_</a:t>
            </a:r>
            <a:r>
              <a:rPr lang="zh-CN" altLang="en-US" sz="1800" b="0" i="0" u="none" strike="noStrike" baseline="0" dirty="0">
                <a:solidFill>
                  <a:srgbClr val="221E1F"/>
                </a:solidFill>
                <a:latin typeface="方正书宋"/>
              </a:rPr>
              <a:t>：精加工起始行；</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Q_</a:t>
            </a:r>
            <a:r>
              <a:rPr lang="zh-CN" altLang="en-US" sz="1800" b="0" i="0" u="none" strike="noStrike" baseline="0" dirty="0">
                <a:solidFill>
                  <a:srgbClr val="221E1F"/>
                </a:solidFill>
                <a:latin typeface="方正书宋"/>
              </a:rPr>
              <a:t>：精加工终止行；</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F_</a:t>
            </a:r>
            <a:r>
              <a:rPr lang="zh-CN" altLang="en-US" dirty="0">
                <a:solidFill>
                  <a:srgbClr val="221E1F"/>
                </a:solidFill>
                <a:latin typeface="方正书宋"/>
              </a:rPr>
              <a:t>：进给速度；</a:t>
            </a: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2" name="标题 3">
            <a:extLst>
              <a:ext uri="{FF2B5EF4-FFF2-40B4-BE49-F238E27FC236}">
                <a16:creationId xmlns:a16="http://schemas.microsoft.com/office/drawing/2014/main" id="{2936DF43-6F03-DD8B-13A3-3C8F6FC11932}"/>
              </a:ext>
            </a:extLst>
          </p:cNvPr>
          <p:cNvSpPr txBox="1"/>
          <p:nvPr/>
        </p:nvSpPr>
        <p:spPr>
          <a:xfrm>
            <a:off x="4117374" y="1176292"/>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604066" y="1738544"/>
            <a:ext cx="11456387" cy="401834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圆弧插补 </a:t>
            </a:r>
            <a:r>
              <a:rPr lang="en-US" altLang="zh-CN" b="1" dirty="0">
                <a:solidFill>
                  <a:schemeClr val="accent1"/>
                </a:solidFill>
                <a:latin typeface="方正书宋"/>
              </a:rPr>
              <a:t>G02. G03</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圆弧插补指令</a:t>
            </a:r>
            <a:r>
              <a:rPr lang="en-US" altLang="zh-CN" sz="1800" b="0" i="0" u="none" strike="noStrike" baseline="0" dirty="0">
                <a:solidFill>
                  <a:srgbClr val="221E1F"/>
                </a:solidFill>
                <a:latin typeface="方正书宋"/>
              </a:rPr>
              <a:t>G02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G03 </a:t>
            </a:r>
            <a:r>
              <a:rPr lang="zh-CN" altLang="en-US" sz="1800" b="0" i="0" u="none" strike="noStrike" baseline="0" dirty="0">
                <a:solidFill>
                  <a:srgbClr val="221E1F"/>
                </a:solidFill>
                <a:latin typeface="方正书宋"/>
              </a:rPr>
              <a:t>是用来指令刀具在给定平面内以</a:t>
            </a:r>
            <a:r>
              <a:rPr lang="en-US" altLang="zh-CN" sz="1800" b="0" i="1" u="none" strike="noStrike" baseline="0" dirty="0">
                <a:solidFill>
                  <a:srgbClr val="221E1F"/>
                </a:solidFill>
                <a:latin typeface="Times New Roman" panose="02020603050405020304" pitchFamily="18" charset="0"/>
              </a:rPr>
              <a:t>F </a:t>
            </a:r>
            <a:r>
              <a:rPr lang="zh-CN" altLang="en-US" sz="1800" b="0" i="0" u="none" strike="noStrike" baseline="0" dirty="0">
                <a:solidFill>
                  <a:srgbClr val="221E1F"/>
                </a:solidFill>
                <a:latin typeface="方正书宋"/>
              </a:rPr>
              <a:t>进给速度，做圆弧插补运动的指令。该指令主要用于圆弧表面切削。</a:t>
            </a:r>
            <a:r>
              <a:rPr lang="en-US" altLang="zh-CN" sz="1800" b="0" i="0" u="none" strike="noStrike" baseline="0" dirty="0">
                <a:solidFill>
                  <a:srgbClr val="221E1F"/>
                </a:solidFill>
                <a:latin typeface="方正书宋"/>
              </a:rPr>
              <a:t>G02 </a:t>
            </a:r>
            <a:r>
              <a:rPr lang="zh-CN" altLang="en-US" sz="1800" b="0" i="0" u="none" strike="noStrike" baseline="0" dirty="0">
                <a:solidFill>
                  <a:srgbClr val="221E1F"/>
                </a:solidFill>
                <a:latin typeface="方正书宋"/>
              </a:rPr>
              <a:t>指令为顺时针方向旋转圆弧，简称顺圆； </a:t>
            </a:r>
            <a:r>
              <a:rPr lang="en-US" altLang="zh-CN" sz="1800" b="0" i="0" u="none" strike="noStrike" baseline="0" dirty="0">
                <a:solidFill>
                  <a:srgbClr val="221E1F"/>
                </a:solidFill>
                <a:latin typeface="方正书宋"/>
              </a:rPr>
              <a:t>G03 </a:t>
            </a:r>
            <a:r>
              <a:rPr lang="zh-CN" altLang="en-US" sz="1800" b="0" i="0" u="none" strike="noStrike" baseline="0" dirty="0">
                <a:solidFill>
                  <a:srgbClr val="221E1F"/>
                </a:solidFill>
                <a:latin typeface="方正书宋"/>
              </a:rPr>
              <a:t>指令为逆时针方向旋转圆弧，简称逆圆。</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G02/G03X(U)</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___Z(W) ___ R/I ___ R ___ F ___ </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：切削终点</a:t>
            </a:r>
            <a:r>
              <a:rPr lang="en-US" altLang="zh-CN" sz="1800" b="0" i="0" u="none" strike="noStrike" baseline="0" dirty="0">
                <a:solidFill>
                  <a:srgbClr val="221E1F"/>
                </a:solidFill>
                <a:latin typeface="方正书宋"/>
              </a:rPr>
              <a:t>C</a:t>
            </a:r>
            <a:r>
              <a:rPr lang="zh-CN" altLang="en-US" sz="1800" b="0" i="0" u="none" strike="noStrike" baseline="0" dirty="0">
                <a:solidFill>
                  <a:srgbClr val="221E1F"/>
                </a:solidFill>
                <a:latin typeface="方正书宋"/>
              </a:rPr>
              <a:t>的绝对坐标；</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：切削终点</a:t>
            </a:r>
            <a:r>
              <a:rPr lang="en-US" altLang="zh-CN" sz="1800" b="0" i="0" u="none" strike="noStrike" baseline="0" dirty="0">
                <a:solidFill>
                  <a:srgbClr val="221E1F"/>
                </a:solidFill>
                <a:latin typeface="方正书宋"/>
              </a:rPr>
              <a:t>C</a:t>
            </a:r>
            <a:r>
              <a:rPr lang="zh-CN" altLang="en-US" sz="1800" b="0" i="0" u="none" strike="noStrike" baseline="0" dirty="0">
                <a:solidFill>
                  <a:srgbClr val="221E1F"/>
                </a:solidFill>
                <a:latin typeface="方正书宋"/>
              </a:rPr>
              <a:t>相对循环起点</a:t>
            </a:r>
            <a:r>
              <a:rPr lang="en-US" altLang="zh-CN" sz="1800" b="0" i="0" u="none" strike="noStrike" baseline="0" dirty="0">
                <a:solidFill>
                  <a:srgbClr val="221E1F"/>
                </a:solidFill>
                <a:latin typeface="方正书宋"/>
              </a:rPr>
              <a:t>A</a:t>
            </a:r>
            <a:r>
              <a:rPr lang="zh-CN" altLang="en-US" sz="1800" b="0" i="0" u="none" strike="noStrike" baseline="0" dirty="0">
                <a:solidFill>
                  <a:srgbClr val="221E1F"/>
                </a:solidFill>
                <a:latin typeface="方正书宋"/>
              </a:rPr>
              <a:t>的相对坐标；</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R</a:t>
            </a:r>
            <a:r>
              <a:rPr lang="zh-CN" altLang="en-US" dirty="0">
                <a:solidFill>
                  <a:srgbClr val="221E1F"/>
                </a:solidFill>
                <a:latin typeface="方正书宋"/>
              </a:rPr>
              <a:t>：圆弧半径；</a:t>
            </a:r>
            <a:endParaRPr lang="en-US" altLang="zh-CN" sz="1800" b="0" i="0" u="none" strike="noStrike" baseline="0"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I</a:t>
            </a:r>
            <a:r>
              <a:rPr lang="zh-CN" altLang="en-US" dirty="0">
                <a:solidFill>
                  <a:srgbClr val="221E1F"/>
                </a:solidFill>
                <a:latin typeface="方正书宋"/>
              </a:rPr>
              <a:t>、</a:t>
            </a:r>
            <a:r>
              <a:rPr lang="en-US" altLang="zh-CN" dirty="0">
                <a:solidFill>
                  <a:srgbClr val="221E1F"/>
                </a:solidFill>
                <a:latin typeface="方正书宋"/>
              </a:rPr>
              <a:t>R</a:t>
            </a:r>
            <a:r>
              <a:rPr lang="zh-CN" altLang="en-US" dirty="0">
                <a:solidFill>
                  <a:srgbClr val="221E1F"/>
                </a:solidFill>
                <a:latin typeface="方正书宋"/>
              </a:rPr>
              <a:t>：圆弧终点坐标相当圆心坐标差；</a:t>
            </a:r>
            <a:endParaRPr lang="en-US" altLang="zh-CN" dirty="0">
              <a:solidFill>
                <a:srgbClr val="221E1F"/>
              </a:solidFill>
              <a:latin typeface="方正书宋"/>
            </a:endParaRPr>
          </a:p>
          <a:p>
            <a:pPr marL="342900" indent="-342900" algn="just">
              <a:lnSpc>
                <a:spcPct val="130000"/>
              </a:lnSpc>
              <a:spcBef>
                <a:spcPts val="0"/>
              </a:spcBef>
              <a:buClr>
                <a:schemeClr val="accent1"/>
              </a:buClr>
              <a:buSzPct val="95000"/>
              <a:buFont typeface="+mj-ea"/>
              <a:buAutoNum type="circleNumDbPlain"/>
            </a:pPr>
            <a:r>
              <a:rPr lang="en-US" altLang="zh-CN" dirty="0">
                <a:solidFill>
                  <a:srgbClr val="221E1F"/>
                </a:solidFill>
                <a:latin typeface="方正书宋"/>
              </a:rPr>
              <a:t>F</a:t>
            </a:r>
            <a:r>
              <a:rPr lang="zh-CN" altLang="en-US" dirty="0">
                <a:solidFill>
                  <a:srgbClr val="221E1F"/>
                </a:solidFill>
                <a:latin typeface="方正书宋"/>
              </a:rPr>
              <a:t>：进给速度</a:t>
            </a:r>
          </a:p>
        </p:txBody>
      </p:sp>
      <p:sp>
        <p:nvSpPr>
          <p:cNvPr id="10"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2" name="标题 3">
            <a:extLst>
              <a:ext uri="{FF2B5EF4-FFF2-40B4-BE49-F238E27FC236}">
                <a16:creationId xmlns:a16="http://schemas.microsoft.com/office/drawing/2014/main" id="{47FD658C-BE60-A9BE-64DB-3AD2C11D4ADF}"/>
              </a:ext>
            </a:extLst>
          </p:cNvPr>
          <p:cNvSpPr txBox="1"/>
          <p:nvPr/>
        </p:nvSpPr>
        <p:spPr>
          <a:xfrm>
            <a:off x="4117374" y="1176292"/>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61700"/>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p:cNvSpPr txBox="1"/>
          <p:nvPr/>
        </p:nvSpPr>
        <p:spPr>
          <a:xfrm>
            <a:off x="818566" y="1787749"/>
            <a:ext cx="10511285" cy="49716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l-GR" altLang="zh-CN" sz="1800" b="0" i="0" u="none" strike="noStrike" baseline="0" dirty="0">
                <a:solidFill>
                  <a:srgbClr val="221E1F"/>
                </a:solidFill>
                <a:latin typeface="方正书宋"/>
              </a:rPr>
              <a:t>Φ48</a:t>
            </a:r>
            <a:r>
              <a:rPr lang="en-US" altLang="zh-CN" sz="1800" b="0" i="0" u="none" strike="noStrike" baseline="0" dirty="0">
                <a:solidFill>
                  <a:srgbClr val="221E1F"/>
                </a:solidFill>
                <a:latin typeface="方正书宋"/>
              </a:rPr>
              <a:t>mm </a:t>
            </a:r>
            <a:r>
              <a:rPr lang="zh-CN" altLang="en-US" sz="1800" b="0" i="0" u="none" strike="noStrike" baseline="0" dirty="0">
                <a:solidFill>
                  <a:srgbClr val="221E1F"/>
                </a:solidFill>
                <a:latin typeface="方正书宋"/>
              </a:rPr>
              <a:t>外圆柱面</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38mm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Φ3</a:t>
            </a:r>
            <a:r>
              <a:rPr lang="en-US" altLang="zh-CN" sz="1800" b="0" i="0" u="none" strike="noStrike" baseline="0" dirty="0">
                <a:solidFill>
                  <a:srgbClr val="221E1F"/>
                </a:solidFill>
                <a:latin typeface="方正书宋"/>
              </a:rPr>
              <a:t>2mm </a:t>
            </a:r>
            <a:r>
              <a:rPr lang="zh-CN" altLang="en-US" dirty="0">
                <a:solidFill>
                  <a:srgbClr val="221E1F"/>
                </a:solidFill>
                <a:latin typeface="方正书宋"/>
              </a:rPr>
              <a:t>和</a:t>
            </a:r>
            <a:r>
              <a:rPr lang="el-GR" altLang="zh-CN" sz="1800" b="0" i="0" u="none" strike="noStrike" baseline="0" dirty="0">
                <a:solidFill>
                  <a:srgbClr val="221E1F"/>
                </a:solidFill>
                <a:latin typeface="方正书宋"/>
              </a:rPr>
              <a:t>Φ2</a:t>
            </a:r>
            <a:r>
              <a:rPr lang="en-US" altLang="zh-CN" sz="1800" b="0" i="0" u="none" strike="noStrike" baseline="0" dirty="0">
                <a:solidFill>
                  <a:srgbClr val="221E1F"/>
                </a:solidFill>
                <a:latin typeface="方正书宋"/>
              </a:rPr>
              <a:t>6mm </a:t>
            </a:r>
            <a:r>
              <a:rPr lang="zh-CN" altLang="en-US" sz="1800" b="0" i="0" u="none" strike="noStrike" baseline="0" dirty="0">
                <a:solidFill>
                  <a:srgbClr val="221E1F"/>
                </a:solidFill>
                <a:latin typeface="方正书宋"/>
              </a:rPr>
              <a:t>内圆柱面；</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n-US" altLang="zh-CN" dirty="0">
                <a:solidFill>
                  <a:srgbClr val="221E1F"/>
                </a:solidFill>
                <a:latin typeface="方正书宋"/>
              </a:rPr>
              <a:t>R3</a:t>
            </a:r>
            <a:r>
              <a:rPr lang="zh-CN" altLang="en-US" dirty="0">
                <a:solidFill>
                  <a:srgbClr val="221E1F"/>
                </a:solidFill>
                <a:latin typeface="方正书宋"/>
              </a:rPr>
              <a:t>圆弧及倒角。</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50×110 mm </a:t>
            </a:r>
            <a:r>
              <a:rPr lang="zh-CN" altLang="en-US" sz="1800" b="0" i="0" u="none" strike="noStrike" baseline="0" dirty="0">
                <a:solidFill>
                  <a:srgbClr val="221E1F"/>
                </a:solidFill>
                <a:latin typeface="方正书宋"/>
              </a:rPr>
              <a:t>下料→用</a:t>
            </a:r>
            <a:r>
              <a:rPr lang="el-GR" altLang="zh-CN" sz="1800" b="0" i="0" u="none" strike="noStrike" baseline="0" dirty="0">
                <a:solidFill>
                  <a:srgbClr val="221E1F"/>
                </a:solidFill>
                <a:latin typeface="方正书宋"/>
              </a:rPr>
              <a:t>Φ</a:t>
            </a:r>
            <a:r>
              <a:rPr lang="en-US" altLang="zh-CN" sz="1800" b="0" i="0" u="none" strike="noStrike" baseline="0" dirty="0">
                <a:solidFill>
                  <a:srgbClr val="000000"/>
                </a:solidFill>
                <a:latin typeface="方正书宋"/>
              </a:rPr>
              <a:t>24mm </a:t>
            </a:r>
            <a:r>
              <a:rPr lang="zh-CN" altLang="en-US" sz="1800" b="0" i="0" u="none" strike="noStrike" baseline="0" dirty="0">
                <a:solidFill>
                  <a:srgbClr val="000000"/>
                </a:solidFill>
                <a:latin typeface="方正书宋"/>
              </a:rPr>
              <a:t>的钻头钻底孔，孔深</a:t>
            </a:r>
            <a:r>
              <a:rPr lang="en-US" altLang="zh-CN" sz="1800" b="0" i="0" u="none" strike="noStrike" baseline="0" dirty="0">
                <a:solidFill>
                  <a:srgbClr val="000000"/>
                </a:solidFill>
                <a:latin typeface="方正书宋"/>
              </a:rPr>
              <a:t>75mm →</a:t>
            </a:r>
            <a:r>
              <a:rPr lang="zh-CN" altLang="en-US" sz="1800" b="0" i="0" u="none" strike="noStrike" baseline="0" dirty="0">
                <a:solidFill>
                  <a:srgbClr val="000000"/>
                </a:solidFill>
                <a:latin typeface="方正书宋"/>
              </a:rPr>
              <a:t>用</a:t>
            </a:r>
            <a:r>
              <a:rPr lang="en-US" altLang="zh-CN" sz="1800" b="0" i="0" u="none" strike="noStrike" baseline="0" dirty="0">
                <a:solidFill>
                  <a:srgbClr val="000000"/>
                </a:solidFill>
                <a:latin typeface="方正书宋"/>
              </a:rPr>
              <a:t>G90 </a:t>
            </a:r>
            <a:r>
              <a:rPr lang="zh-CN" altLang="en-US" sz="1800" b="0" i="0" u="none" strike="noStrike" baseline="0" dirty="0">
                <a:solidFill>
                  <a:srgbClr val="000000"/>
                </a:solidFill>
                <a:latin typeface="方正书宋"/>
              </a:rPr>
              <a:t>加工外轮廓→ </a:t>
            </a:r>
            <a:r>
              <a:rPr lang="zh-CN" altLang="en-US" sz="1800" b="0" i="0" u="none" strike="noStrike" baseline="0" dirty="0">
                <a:solidFill>
                  <a:srgbClr val="221E1F"/>
                </a:solidFill>
                <a:latin typeface="方正书宋"/>
              </a:rPr>
              <a:t>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 </a:t>
            </a:r>
            <a:r>
              <a:rPr lang="zh-CN" altLang="en-US" sz="1800" b="0" i="0" u="none" strike="noStrike" baseline="0" dirty="0">
                <a:solidFill>
                  <a:srgbClr val="221E1F"/>
                </a:solidFill>
                <a:latin typeface="方正书宋"/>
              </a:rPr>
              <a:t>指令加工内轮廓→切断保证总长→去毛刺→检验。</a:t>
            </a:r>
            <a:endParaRPr lang="en-US" altLang="zh-CN" dirty="0">
              <a:solidFill>
                <a:srgbClr val="221E1F"/>
              </a:solidFill>
              <a:latin typeface="方正书宋"/>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pic>
        <p:nvPicPr>
          <p:cNvPr id="7" name="图片 6"/>
          <p:cNvPicPr>
            <a:picLocks noChangeAspect="1"/>
          </p:cNvPicPr>
          <p:nvPr/>
        </p:nvPicPr>
        <p:blipFill>
          <a:blip r:embed="rId3"/>
          <a:stretch>
            <a:fillRect/>
          </a:stretch>
        </p:blipFill>
        <p:spPr>
          <a:xfrm>
            <a:off x="6364333" y="2114297"/>
            <a:ext cx="4305300" cy="2981325"/>
          </a:xfrm>
          <a:prstGeom prst="rect">
            <a:avLst/>
          </a:prstGeom>
        </p:spPr>
      </p:pic>
      <p:sp>
        <p:nvSpPr>
          <p:cNvPr id="8" name="文本框 7"/>
          <p:cNvSpPr txBox="1"/>
          <p:nvPr/>
        </p:nvSpPr>
        <p:spPr>
          <a:xfrm>
            <a:off x="7563363" y="5095622"/>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内轮廓加工零件图</a:t>
            </a:r>
            <a:endParaRPr lang="zh-CN" altLang="en-US" sz="1600" b="1" spc="-1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894234" y="1852173"/>
            <a:ext cx="2896784" cy="489140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量具选择：内孔用内径千分尺测量</a:t>
            </a:r>
            <a:r>
              <a:rPr lang="zh-CN" altLang="en-US" sz="1800" b="0" i="0" u="none" strike="noStrike" baseline="0" dirty="0">
                <a:solidFill>
                  <a:srgbClr val="221E1F"/>
                </a:solidFill>
                <a:latin typeface="方正书宋"/>
              </a:rPr>
              <a:t>；外圆和长度用游标卡尺测量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外圆加工选择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外圆车刀、内孔选择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内孔车刀、切断选择刀宽为</a:t>
            </a:r>
            <a:r>
              <a:rPr lang="en-US" altLang="zh-CN" sz="1800" b="0" i="0" u="none" strike="noStrike" baseline="0" dirty="0">
                <a:solidFill>
                  <a:srgbClr val="221E1F"/>
                </a:solidFill>
                <a:latin typeface="方正书宋"/>
              </a:rPr>
              <a:t>5mm </a:t>
            </a:r>
            <a:r>
              <a:rPr lang="zh-CN" altLang="en-US" sz="1800" b="0" i="0" u="none" strike="noStrike" baseline="0" dirty="0">
                <a:solidFill>
                  <a:srgbClr val="221E1F"/>
                </a:solidFill>
                <a:latin typeface="方正书宋"/>
              </a:rPr>
              <a:t>的切断刀。</a:t>
            </a:r>
            <a:endParaRPr lang="en-US" altLang="zh-CN" sz="1800" b="0" i="0" u="none" strike="noStrike" baseline="0" dirty="0">
              <a:solidFill>
                <a:srgbClr val="221E1F"/>
              </a:solidFill>
              <a:latin typeface="方正书宋"/>
            </a:endParaRPr>
          </a:p>
        </p:txBody>
      </p:sp>
      <p:graphicFrame>
        <p:nvGraphicFramePr>
          <p:cNvPr id="2" name="表格 1"/>
          <p:cNvGraphicFramePr>
            <a:graphicFrameLocks noGrp="1"/>
          </p:cNvGraphicFramePr>
          <p:nvPr/>
        </p:nvGraphicFramePr>
        <p:xfrm>
          <a:off x="3975643" y="2027207"/>
          <a:ext cx="8197957" cy="4713730"/>
        </p:xfrm>
        <a:graphic>
          <a:graphicData uri="http://schemas.openxmlformats.org/drawingml/2006/table">
            <a:tbl>
              <a:tblPr firstRow="1" bandRow="1">
                <a:tableStyleId>{5C22544A-7EE6-4342-B048-85BDC9FD1C3A}</a:tableStyleId>
              </a:tblPr>
              <a:tblGrid>
                <a:gridCol w="819796">
                  <a:extLst>
                    <a:ext uri="{9D8B030D-6E8A-4147-A177-3AD203B41FA5}">
                      <a16:colId xmlns:a16="http://schemas.microsoft.com/office/drawing/2014/main" val="20000"/>
                    </a:ext>
                  </a:extLst>
                </a:gridCol>
                <a:gridCol w="819796">
                  <a:extLst>
                    <a:ext uri="{9D8B030D-6E8A-4147-A177-3AD203B41FA5}">
                      <a16:colId xmlns:a16="http://schemas.microsoft.com/office/drawing/2014/main" val="20001"/>
                    </a:ext>
                  </a:extLst>
                </a:gridCol>
                <a:gridCol w="657493">
                  <a:extLst>
                    <a:ext uri="{9D8B030D-6E8A-4147-A177-3AD203B41FA5}">
                      <a16:colId xmlns:a16="http://schemas.microsoft.com/office/drawing/2014/main" val="20002"/>
                    </a:ext>
                  </a:extLst>
                </a:gridCol>
                <a:gridCol w="1060867">
                  <a:extLst>
                    <a:ext uri="{9D8B030D-6E8A-4147-A177-3AD203B41FA5}">
                      <a16:colId xmlns:a16="http://schemas.microsoft.com/office/drawing/2014/main" val="20003"/>
                    </a:ext>
                  </a:extLst>
                </a:gridCol>
                <a:gridCol w="741026">
                  <a:extLst>
                    <a:ext uri="{9D8B030D-6E8A-4147-A177-3AD203B41FA5}">
                      <a16:colId xmlns:a16="http://schemas.microsoft.com/office/drawing/2014/main" val="20004"/>
                    </a:ext>
                  </a:extLst>
                </a:gridCol>
                <a:gridCol w="819796">
                  <a:extLst>
                    <a:ext uri="{9D8B030D-6E8A-4147-A177-3AD203B41FA5}">
                      <a16:colId xmlns:a16="http://schemas.microsoft.com/office/drawing/2014/main" val="20005"/>
                    </a:ext>
                  </a:extLst>
                </a:gridCol>
                <a:gridCol w="819796">
                  <a:extLst>
                    <a:ext uri="{9D8B030D-6E8A-4147-A177-3AD203B41FA5}">
                      <a16:colId xmlns:a16="http://schemas.microsoft.com/office/drawing/2014/main" val="20006"/>
                    </a:ext>
                  </a:extLst>
                </a:gridCol>
                <a:gridCol w="915963">
                  <a:extLst>
                    <a:ext uri="{9D8B030D-6E8A-4147-A177-3AD203B41FA5}">
                      <a16:colId xmlns:a16="http://schemas.microsoft.com/office/drawing/2014/main" val="20007"/>
                    </a:ext>
                  </a:extLst>
                </a:gridCol>
                <a:gridCol w="723628">
                  <a:extLst>
                    <a:ext uri="{9D8B030D-6E8A-4147-A177-3AD203B41FA5}">
                      <a16:colId xmlns:a16="http://schemas.microsoft.com/office/drawing/2014/main" val="20008"/>
                    </a:ext>
                  </a:extLst>
                </a:gridCol>
                <a:gridCol w="819796">
                  <a:extLst>
                    <a:ext uri="{9D8B030D-6E8A-4147-A177-3AD203B41FA5}">
                      <a16:colId xmlns:a16="http://schemas.microsoft.com/office/drawing/2014/main" val="20009"/>
                    </a:ext>
                  </a:extLst>
                </a:gridCol>
              </a:tblGrid>
              <a:tr h="283920">
                <a:tc rowSpan="2" gridSpan="3">
                  <a:txBody>
                    <a:bodyPr/>
                    <a:lstStyle/>
                    <a:p>
                      <a:pPr algn="ctr"/>
                      <a:endParaRPr lang="zh-CN" altLang="en-US" sz="1100" dirty="0"/>
                    </a:p>
                  </a:txBody>
                  <a:tcPr/>
                </a:tc>
                <a:tc rowSpan="2" hMerge="1">
                  <a:txBody>
                    <a:bodyPr/>
                    <a:lstStyle/>
                    <a:p>
                      <a:endParaRPr lang="zh-CN"/>
                    </a:p>
                  </a:txBody>
                  <a:tcPr/>
                </a:tc>
                <a:tc rowSpan="2" hMerge="1">
                  <a:txBody>
                    <a:bodyPr/>
                    <a:lstStyle/>
                    <a:p>
                      <a:endParaRPr lang="zh-CN"/>
                    </a:p>
                  </a:txBody>
                  <a:tcPr/>
                </a:tc>
                <a:tc rowSpan="2">
                  <a:txBody>
                    <a:bodyPr/>
                    <a:lstStyle/>
                    <a:p>
                      <a:pPr algn="ctr"/>
                      <a:r>
                        <a:rPr lang="zh-CN" altLang="en-US" sz="1100" dirty="0"/>
                        <a:t>数控加工工艺过程卡</a:t>
                      </a:r>
                    </a:p>
                  </a:txBody>
                  <a:tcPr/>
                </a:tc>
                <a:tc gridSpan="3">
                  <a:txBody>
                    <a:bodyPr/>
                    <a:lstStyle/>
                    <a:p>
                      <a:pPr algn="ctr"/>
                      <a:r>
                        <a:rPr lang="zh-CN" altLang="en-US" sz="1100" dirty="0"/>
                        <a:t>产品名称或代号</a:t>
                      </a:r>
                    </a:p>
                  </a:txBody>
                  <a:tcPr/>
                </a:tc>
                <a:tc hMerge="1">
                  <a:txBody>
                    <a:bodyPr/>
                    <a:lstStyle/>
                    <a:p>
                      <a:endParaRPr lang="zh-CN"/>
                    </a:p>
                  </a:txBody>
                  <a:tcPr/>
                </a:tc>
                <a:tc hMerge="1">
                  <a:txBody>
                    <a:bodyPr/>
                    <a:lstStyle/>
                    <a:p>
                      <a:endParaRPr lang="zh-CN"/>
                    </a:p>
                  </a:txBody>
                  <a:tcPr/>
                </a:tc>
                <a:tc>
                  <a:txBody>
                    <a:bodyPr/>
                    <a:lstStyle/>
                    <a:p>
                      <a:pPr algn="ctr"/>
                      <a:r>
                        <a:rPr lang="zh-CN" altLang="en-US" sz="1100" dirty="0"/>
                        <a:t>零件名称</a:t>
                      </a:r>
                    </a:p>
                  </a:txBody>
                  <a:tcPr/>
                </a:tc>
                <a:tc gridSpan="2">
                  <a:txBody>
                    <a:bodyPr/>
                    <a:lstStyle/>
                    <a:p>
                      <a:pPr algn="ctr"/>
                      <a:r>
                        <a:rPr lang="zh-CN" altLang="en-US" sz="1100" dirty="0"/>
                        <a:t>零件图号</a:t>
                      </a:r>
                    </a:p>
                  </a:txBody>
                  <a:tcPr/>
                </a:tc>
                <a:tc hMerge="1">
                  <a:txBody>
                    <a:bodyPr/>
                    <a:lstStyle/>
                    <a:p>
                      <a:endParaRPr lang="zh-CN"/>
                    </a:p>
                  </a:txBody>
                  <a:tcPr/>
                </a:tc>
                <a:extLst>
                  <a:ext uri="{0D108BD9-81ED-4DB2-BD59-A6C34878D82A}">
                    <a16:rowId xmlns:a16="http://schemas.microsoft.com/office/drawing/2014/main" val="10000"/>
                  </a:ext>
                </a:extLst>
              </a:tr>
              <a:tr h="283920">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vMerge="1">
                  <a:txBody>
                    <a:bodyPr/>
                    <a:lstStyle/>
                    <a:p>
                      <a:endParaRPr lang="zh-CN"/>
                    </a:p>
                  </a:txBody>
                  <a:tcPr/>
                </a:tc>
                <a:tc gridSpan="3">
                  <a:txBody>
                    <a:bodyPr/>
                    <a:lstStyle/>
                    <a:p>
                      <a:pPr algn="ctr"/>
                      <a:endParaRPr lang="zh-CN" altLang="en-US" sz="1100" dirty="0"/>
                    </a:p>
                  </a:txBody>
                  <a:tcPr/>
                </a:tc>
                <a:tc hMerge="1">
                  <a:txBody>
                    <a:bodyPr/>
                    <a:lstStyle/>
                    <a:p>
                      <a:endParaRPr lang="zh-CN"/>
                    </a:p>
                  </a:txBody>
                  <a:tcPr/>
                </a:tc>
                <a:tc hMerge="1">
                  <a:txBody>
                    <a:bodyPr/>
                    <a:lstStyle/>
                    <a:p>
                      <a:endParaRPr lang="zh-CN"/>
                    </a:p>
                  </a:txBody>
                  <a:tcPr/>
                </a:tc>
                <a:tc>
                  <a:txBody>
                    <a:bodyPr/>
                    <a:lstStyle/>
                    <a:p>
                      <a:pPr algn="ctr"/>
                      <a:r>
                        <a:rPr lang="zh-CN" altLang="en-US" sz="1100" dirty="0"/>
                        <a:t>内孔加工</a:t>
                      </a:r>
                    </a:p>
                  </a:txBody>
                  <a:tcPr/>
                </a:tc>
                <a:tc gridSpan="2">
                  <a:txBody>
                    <a:bodyPr/>
                    <a:lstStyle/>
                    <a:p>
                      <a:pPr algn="ctr"/>
                      <a:endParaRPr lang="zh-CN" altLang="en-US" sz="1100" dirty="0"/>
                    </a:p>
                  </a:txBody>
                  <a:tcPr/>
                </a:tc>
                <a:tc hMerge="1">
                  <a:txBody>
                    <a:bodyPr/>
                    <a:lstStyle/>
                    <a:p>
                      <a:endParaRPr lang="zh-CN"/>
                    </a:p>
                  </a:txBody>
                  <a:tcPr/>
                </a:tc>
                <a:extLst>
                  <a:ext uri="{0D108BD9-81ED-4DB2-BD59-A6C34878D82A}">
                    <a16:rowId xmlns:a16="http://schemas.microsoft.com/office/drawing/2014/main" val="10001"/>
                  </a:ext>
                </a:extLst>
              </a:tr>
              <a:tr h="283920">
                <a:tc gridSpan="3">
                  <a:txBody>
                    <a:bodyPr/>
                    <a:lstStyle/>
                    <a:p>
                      <a:pPr algn="ctr"/>
                      <a:r>
                        <a:rPr lang="zh-CN" altLang="en-US" sz="1100" dirty="0"/>
                        <a:t>材料</a:t>
                      </a:r>
                    </a:p>
                  </a:txBody>
                  <a:tcPr/>
                </a:tc>
                <a:tc hMerge="1">
                  <a:txBody>
                    <a:bodyPr/>
                    <a:lstStyle/>
                    <a:p>
                      <a:endParaRPr lang="zh-CN"/>
                    </a:p>
                  </a:txBody>
                  <a:tcPr/>
                </a:tc>
                <a:tc hMerge="1">
                  <a:txBody>
                    <a:bodyPr/>
                    <a:lstStyle/>
                    <a:p>
                      <a:endParaRPr lang="zh-CN"/>
                    </a:p>
                  </a:txBody>
                  <a:tcPr/>
                </a:tc>
                <a:tc>
                  <a:txBody>
                    <a:bodyPr/>
                    <a:lstStyle/>
                    <a:p>
                      <a:pPr algn="ctr"/>
                      <a:r>
                        <a:rPr lang="zh-CN" altLang="en-US" sz="1100" dirty="0"/>
                        <a:t>程序编号</a:t>
                      </a:r>
                    </a:p>
                  </a:txBody>
                  <a:tcPr/>
                </a:tc>
                <a:tc gridSpan="3">
                  <a:txBody>
                    <a:bodyPr/>
                    <a:lstStyle/>
                    <a:p>
                      <a:pPr algn="ctr"/>
                      <a:r>
                        <a:rPr lang="zh-CN" altLang="en-US" sz="1100" dirty="0"/>
                        <a:t>夹具名称</a:t>
                      </a:r>
                    </a:p>
                  </a:txBody>
                  <a:tcPr/>
                </a:tc>
                <a:tc hMerge="1">
                  <a:txBody>
                    <a:bodyPr/>
                    <a:lstStyle/>
                    <a:p>
                      <a:endParaRPr lang="zh-CN"/>
                    </a:p>
                  </a:txBody>
                  <a:tcPr/>
                </a:tc>
                <a:tc hMerge="1">
                  <a:txBody>
                    <a:bodyPr/>
                    <a:lstStyle/>
                    <a:p>
                      <a:endParaRPr lang="zh-CN"/>
                    </a:p>
                  </a:txBody>
                  <a:tcPr/>
                </a:tc>
                <a:tc>
                  <a:txBody>
                    <a:bodyPr/>
                    <a:lstStyle/>
                    <a:p>
                      <a:pPr algn="ctr"/>
                      <a:r>
                        <a:rPr lang="zh-CN" altLang="en-US" sz="1100" dirty="0"/>
                        <a:t>加工设备</a:t>
                      </a:r>
                    </a:p>
                  </a:txBody>
                  <a:tcPr/>
                </a:tc>
                <a:tc gridSpan="2">
                  <a:txBody>
                    <a:bodyPr/>
                    <a:lstStyle/>
                    <a:p>
                      <a:pPr algn="ctr"/>
                      <a:r>
                        <a:rPr lang="zh-CN" altLang="en-US" sz="1100" dirty="0"/>
                        <a:t>车间</a:t>
                      </a:r>
                    </a:p>
                  </a:txBody>
                  <a:tcPr/>
                </a:tc>
                <a:tc hMerge="1">
                  <a:txBody>
                    <a:bodyPr/>
                    <a:lstStyle/>
                    <a:p>
                      <a:endParaRPr lang="zh-CN"/>
                    </a:p>
                  </a:txBody>
                  <a:tcPr/>
                </a:tc>
                <a:extLst>
                  <a:ext uri="{0D108BD9-81ED-4DB2-BD59-A6C34878D82A}">
                    <a16:rowId xmlns:a16="http://schemas.microsoft.com/office/drawing/2014/main" val="10002"/>
                  </a:ext>
                </a:extLst>
              </a:tr>
              <a:tr h="283920">
                <a:tc gridSpan="3">
                  <a:txBody>
                    <a:bodyPr/>
                    <a:lstStyle/>
                    <a:p>
                      <a:pPr algn="ctr"/>
                      <a:r>
                        <a:rPr lang="en-US" altLang="zh-CN" sz="1100" dirty="0"/>
                        <a:t>45#</a:t>
                      </a:r>
                      <a:endParaRPr lang="zh-CN" altLang="en-US" sz="1100" dirty="0"/>
                    </a:p>
                  </a:txBody>
                  <a:tcPr/>
                </a:tc>
                <a:tc hMerge="1">
                  <a:txBody>
                    <a:bodyPr/>
                    <a:lstStyle/>
                    <a:p>
                      <a:endParaRPr lang="zh-CN"/>
                    </a:p>
                  </a:txBody>
                  <a:tcPr/>
                </a:tc>
                <a:tc hMerge="1">
                  <a:txBody>
                    <a:bodyPr/>
                    <a:lstStyle/>
                    <a:p>
                      <a:endParaRPr lang="zh-CN"/>
                    </a:p>
                  </a:txBody>
                  <a:tcPr/>
                </a:tc>
                <a:tc>
                  <a:txBody>
                    <a:bodyPr/>
                    <a:lstStyle/>
                    <a:p>
                      <a:pPr algn="ctr"/>
                      <a:r>
                        <a:rPr lang="en-US" altLang="zh-CN" sz="1100" dirty="0"/>
                        <a:t>O6002</a:t>
                      </a:r>
                      <a:endParaRPr lang="zh-CN" altLang="en-US" sz="1100" dirty="0"/>
                    </a:p>
                  </a:txBody>
                  <a:tcPr/>
                </a:tc>
                <a:tc gridSpan="3">
                  <a:txBody>
                    <a:bodyPr/>
                    <a:lstStyle/>
                    <a:p>
                      <a:pPr algn="ctr"/>
                      <a:r>
                        <a:rPr lang="zh-CN" altLang="en-US" sz="1100" dirty="0"/>
                        <a:t>三爪卡盘</a:t>
                      </a:r>
                    </a:p>
                  </a:txBody>
                  <a:tcPr/>
                </a:tc>
                <a:tc hMerge="1">
                  <a:txBody>
                    <a:bodyPr/>
                    <a:lstStyle/>
                    <a:p>
                      <a:endParaRPr lang="zh-CN"/>
                    </a:p>
                  </a:txBody>
                  <a:tcPr/>
                </a:tc>
                <a:tc hMerge="1">
                  <a:txBody>
                    <a:bodyPr/>
                    <a:lstStyle/>
                    <a:p>
                      <a:endParaRPr lang="zh-CN"/>
                    </a:p>
                  </a:txBody>
                  <a:tcPr/>
                </a:tc>
                <a:tc>
                  <a:txBody>
                    <a:bodyPr/>
                    <a:lstStyle/>
                    <a:p>
                      <a:pPr algn="ctr"/>
                      <a:r>
                        <a:rPr lang="en-US" altLang="zh-CN" sz="1100" dirty="0"/>
                        <a:t>CK6140</a:t>
                      </a:r>
                      <a:endParaRPr lang="zh-CN" altLang="en-US" sz="1100" dirty="0"/>
                    </a:p>
                  </a:txBody>
                  <a:tcPr/>
                </a:tc>
                <a:tc gridSpan="2">
                  <a:txBody>
                    <a:bodyPr/>
                    <a:lstStyle/>
                    <a:p>
                      <a:pPr algn="ctr"/>
                      <a:r>
                        <a:rPr lang="zh-CN" altLang="en-US" sz="1100" dirty="0"/>
                        <a:t>数控中心</a:t>
                      </a:r>
                    </a:p>
                  </a:txBody>
                  <a:tcPr/>
                </a:tc>
                <a:tc hMerge="1">
                  <a:txBody>
                    <a:bodyPr/>
                    <a:lstStyle/>
                    <a:p>
                      <a:endParaRPr lang="zh-CN"/>
                    </a:p>
                  </a:txBody>
                  <a:tcPr/>
                </a:tc>
                <a:extLst>
                  <a:ext uri="{0D108BD9-81ED-4DB2-BD59-A6C34878D82A}">
                    <a16:rowId xmlns:a16="http://schemas.microsoft.com/office/drawing/2014/main" val="10003"/>
                  </a:ext>
                </a:extLst>
              </a:tr>
              <a:tr h="595335">
                <a:tc>
                  <a:txBody>
                    <a:bodyPr/>
                    <a:lstStyle/>
                    <a:p>
                      <a:pPr algn="ctr"/>
                      <a:r>
                        <a:rPr lang="zh-CN" altLang="en-US" sz="1100" dirty="0"/>
                        <a:t>工序号</a:t>
                      </a:r>
                    </a:p>
                  </a:txBody>
                  <a:tcPr/>
                </a:tc>
                <a:tc>
                  <a:txBody>
                    <a:bodyPr/>
                    <a:lstStyle/>
                    <a:p>
                      <a:pPr algn="ctr"/>
                      <a:r>
                        <a:rPr lang="zh-CN" altLang="en-US" sz="1100" dirty="0"/>
                        <a:t>工序名称</a:t>
                      </a:r>
                    </a:p>
                  </a:txBody>
                  <a:tcPr/>
                </a:tc>
                <a:tc>
                  <a:txBody>
                    <a:bodyPr/>
                    <a:lstStyle/>
                    <a:p>
                      <a:pPr algn="ctr"/>
                      <a:r>
                        <a:rPr lang="zh-CN" altLang="en-US" sz="1100" dirty="0"/>
                        <a:t>工步号</a:t>
                      </a:r>
                    </a:p>
                  </a:txBody>
                  <a:tcPr/>
                </a:tc>
                <a:tc>
                  <a:txBody>
                    <a:bodyPr/>
                    <a:lstStyle/>
                    <a:p>
                      <a:pPr algn="ctr"/>
                      <a:r>
                        <a:rPr lang="zh-CN" altLang="en-US" sz="1100" dirty="0"/>
                        <a:t>工步内容</a:t>
                      </a:r>
                    </a:p>
                  </a:txBody>
                  <a:tcPr/>
                </a:tc>
                <a:tc>
                  <a:txBody>
                    <a:bodyPr/>
                    <a:lstStyle/>
                    <a:p>
                      <a:pPr algn="ctr"/>
                      <a:r>
                        <a:rPr lang="zh-CN" altLang="en-US" sz="1100" dirty="0"/>
                        <a:t>刀具号</a:t>
                      </a:r>
                    </a:p>
                  </a:txBody>
                  <a:tcPr/>
                </a:tc>
                <a:tc>
                  <a:txBody>
                    <a:bodyPr/>
                    <a:lstStyle/>
                    <a:p>
                      <a:pPr algn="ctr"/>
                      <a:r>
                        <a:rPr lang="zh-CN" altLang="en-US" sz="1100" dirty="0"/>
                        <a:t>刀具规格</a:t>
                      </a:r>
                    </a:p>
                  </a:txBody>
                  <a:tcPr/>
                </a:tc>
                <a:tc>
                  <a:txBody>
                    <a:bodyPr/>
                    <a:lstStyle/>
                    <a:p>
                      <a:pPr algn="ctr"/>
                      <a:r>
                        <a:rPr lang="zh-CN" altLang="en-US" sz="1100" dirty="0"/>
                        <a:t>主轴</a:t>
                      </a:r>
                      <a:endParaRPr lang="en-US" altLang="zh-CN" sz="1100" dirty="0"/>
                    </a:p>
                    <a:p>
                      <a:pPr algn="ctr"/>
                      <a:r>
                        <a:rPr lang="zh-CN" altLang="en-US" sz="1100" dirty="0"/>
                        <a:t>转速</a:t>
                      </a:r>
                      <a:endParaRPr lang="en-US" altLang="zh-CN" sz="1100" dirty="0"/>
                    </a:p>
                    <a:p>
                      <a:pPr algn="ctr"/>
                      <a:r>
                        <a:rPr lang="zh-CN" altLang="en-US" sz="1100" dirty="0"/>
                        <a:t>（</a:t>
                      </a:r>
                      <a:r>
                        <a:rPr lang="en-US" altLang="zh-CN" sz="1100" dirty="0"/>
                        <a:t>r/min</a:t>
                      </a:r>
                      <a:r>
                        <a:rPr lang="zh-CN" altLang="en-US" sz="1100" dirty="0"/>
                        <a:t>）</a:t>
                      </a:r>
                    </a:p>
                  </a:txBody>
                  <a:tcPr/>
                </a:tc>
                <a:tc>
                  <a:txBody>
                    <a:bodyPr/>
                    <a:lstStyle/>
                    <a:p>
                      <a:pPr algn="ctr"/>
                      <a:r>
                        <a:rPr lang="zh-CN" altLang="en-US" sz="1100" dirty="0"/>
                        <a:t>进给</a:t>
                      </a:r>
                      <a:endParaRPr lang="en-US" altLang="zh-CN" sz="1100" dirty="0"/>
                    </a:p>
                    <a:p>
                      <a:pPr algn="ctr"/>
                      <a:r>
                        <a:rPr lang="zh-CN" altLang="en-US" sz="1100" dirty="0"/>
                        <a:t>速度</a:t>
                      </a:r>
                      <a:endParaRPr lang="en-US" altLang="zh-CN" sz="1100" dirty="0"/>
                    </a:p>
                    <a:p>
                      <a:pPr algn="ctr"/>
                      <a:r>
                        <a:rPr lang="zh-CN" altLang="en-US" sz="1100" dirty="0"/>
                        <a:t>（</a:t>
                      </a:r>
                      <a:r>
                        <a:rPr lang="en-US" altLang="zh-CN" sz="1100" dirty="0"/>
                        <a:t>mm/min</a:t>
                      </a:r>
                      <a:r>
                        <a:rPr lang="zh-CN" altLang="en-US" sz="1100" dirty="0"/>
                        <a:t>）</a:t>
                      </a:r>
                    </a:p>
                  </a:txBody>
                  <a:tcPr/>
                </a:tc>
                <a:tc>
                  <a:txBody>
                    <a:bodyPr/>
                    <a:lstStyle/>
                    <a:p>
                      <a:pPr algn="ctr"/>
                      <a:r>
                        <a:rPr lang="zh-CN" altLang="en-US" sz="1100" dirty="0"/>
                        <a:t>背吃力量</a:t>
                      </a:r>
                      <a:endParaRPr lang="en-US" altLang="zh-CN" sz="1100" dirty="0"/>
                    </a:p>
                    <a:p>
                      <a:pPr algn="ctr"/>
                      <a:r>
                        <a:rPr lang="zh-CN" altLang="en-US" sz="1100" dirty="0"/>
                        <a:t>（</a:t>
                      </a:r>
                      <a:r>
                        <a:rPr lang="en-US" altLang="zh-CN" sz="1100" dirty="0"/>
                        <a:t>mm</a:t>
                      </a:r>
                      <a:r>
                        <a:rPr lang="zh-CN" altLang="en-US" sz="1100" dirty="0"/>
                        <a:t>）</a:t>
                      </a:r>
                    </a:p>
                  </a:txBody>
                  <a:tcPr/>
                </a:tc>
                <a:tc>
                  <a:txBody>
                    <a:bodyPr/>
                    <a:lstStyle/>
                    <a:p>
                      <a:pPr algn="ctr"/>
                      <a:r>
                        <a:rPr lang="zh-CN" altLang="en-US" sz="1100" dirty="0"/>
                        <a:t>检测</a:t>
                      </a:r>
                      <a:endParaRPr lang="en-US" altLang="zh-CN" sz="1100" dirty="0"/>
                    </a:p>
                    <a:p>
                      <a:pPr algn="ctr"/>
                      <a:r>
                        <a:rPr lang="zh-CN" altLang="en-US" sz="1100" dirty="0"/>
                        <a:t>工具</a:t>
                      </a:r>
                    </a:p>
                  </a:txBody>
                  <a:tcPr/>
                </a:tc>
                <a:extLst>
                  <a:ext uri="{0D108BD9-81ED-4DB2-BD59-A6C34878D82A}">
                    <a16:rowId xmlns:a16="http://schemas.microsoft.com/office/drawing/2014/main" val="10004"/>
                  </a:ext>
                </a:extLst>
              </a:tr>
              <a:tr h="424075">
                <a:tc>
                  <a:txBody>
                    <a:bodyPr/>
                    <a:lstStyle/>
                    <a:p>
                      <a:pPr algn="ctr"/>
                      <a:r>
                        <a:rPr lang="en-US" altLang="zh-CN" sz="1100" dirty="0"/>
                        <a:t>110</a:t>
                      </a:r>
                      <a:endParaRPr lang="zh-CN" altLang="en-US" sz="1100" dirty="0"/>
                    </a:p>
                  </a:txBody>
                  <a:tcPr/>
                </a:tc>
                <a:tc>
                  <a:txBody>
                    <a:bodyPr/>
                    <a:lstStyle/>
                    <a:p>
                      <a:pPr algn="ctr"/>
                      <a:r>
                        <a:rPr lang="zh-CN" altLang="en-US" sz="1100" dirty="0"/>
                        <a:t>工钻</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 dirty="0"/>
                        <a:t>工</a:t>
                      </a:r>
                      <a:r>
                        <a:rPr lang="en-US" altLang="zh-CN" sz="1100" dirty="0"/>
                        <a:t>1</a:t>
                      </a:r>
                      <a:endParaRPr lang="zh-CN" altLang="en-US" sz="1100" dirty="0"/>
                    </a:p>
                  </a:txBody>
                  <a:tcPr/>
                </a:tc>
                <a:tc>
                  <a:txBody>
                    <a:bodyPr/>
                    <a:lstStyle/>
                    <a:p>
                      <a:pPr algn="ctr"/>
                      <a:r>
                        <a:rPr lang="zh-CN" altLang="en-US" sz="1100" dirty="0"/>
                        <a:t>钻孔（手动）</a:t>
                      </a:r>
                    </a:p>
                  </a:txBody>
                  <a:tcPr/>
                </a:tc>
                <a:tc>
                  <a:txBody>
                    <a:bodyPr/>
                    <a:lstStyle/>
                    <a:p>
                      <a:pPr algn="ctr"/>
                      <a:r>
                        <a:rPr lang="zh-CN" altLang="en-US" sz="1100" dirty="0"/>
                        <a:t>钻头</a:t>
                      </a:r>
                    </a:p>
                  </a:txBody>
                  <a:tcPr/>
                </a:tc>
                <a:tc>
                  <a:txBody>
                    <a:bodyPr/>
                    <a:lstStyle/>
                    <a:p>
                      <a:pPr algn="ct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24mm</a:t>
                      </a:r>
                      <a:endParaRPr lang="zh-CN" altLang="en-US" sz="1100" dirty="0"/>
                    </a:p>
                  </a:txBody>
                  <a:tcPr/>
                </a:tc>
                <a:tc>
                  <a:txBody>
                    <a:bodyPr/>
                    <a:lstStyle/>
                    <a:p>
                      <a:pPr algn="ctr"/>
                      <a:r>
                        <a:rPr lang="en-US" altLang="zh-CN" sz="1100" dirty="0"/>
                        <a:t>400</a:t>
                      </a: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10005"/>
                  </a:ext>
                </a:extLst>
              </a:tr>
              <a:tr h="344795">
                <a:tc>
                  <a:txBody>
                    <a:bodyPr/>
                    <a:lstStyle/>
                    <a:p>
                      <a:pPr algn="ctr"/>
                      <a:r>
                        <a:rPr lang="zh-CN" altLang="en-US" sz="1100" dirty="0"/>
                        <a:t>工</a:t>
                      </a:r>
                      <a:r>
                        <a:rPr lang="en-US" altLang="zh-CN" sz="1100" dirty="0"/>
                        <a:t>20</a:t>
                      </a:r>
                      <a:endParaRPr lang="zh-CN" altLang="en-US" sz="1100" dirty="0"/>
                    </a:p>
                  </a:txBody>
                  <a:tcPr/>
                </a:tc>
                <a:tc>
                  <a:txBody>
                    <a:bodyPr/>
                    <a:lstStyle/>
                    <a:p>
                      <a:pPr algn="ctr"/>
                      <a:r>
                        <a:rPr lang="zh-CN" altLang="en-US" sz="1100" dirty="0"/>
                        <a:t>工车</a:t>
                      </a:r>
                    </a:p>
                  </a:txBody>
                  <a:tcPr/>
                </a:tc>
                <a:tc>
                  <a:txBody>
                    <a:bodyPr/>
                    <a:lstStyle/>
                    <a:p>
                      <a:pPr algn="ctr"/>
                      <a:r>
                        <a:rPr lang="zh-CN" altLang="en-US" sz="1100" dirty="0"/>
                        <a:t>工</a:t>
                      </a:r>
                      <a:r>
                        <a:rPr lang="en-US" altLang="zh-CN" sz="1100" dirty="0"/>
                        <a:t>2</a:t>
                      </a:r>
                      <a:endParaRPr lang="zh-CN" altLang="en-US" sz="1100" dirty="0"/>
                    </a:p>
                  </a:txBody>
                  <a:tcPr/>
                </a:tc>
                <a:tc>
                  <a:txBody>
                    <a:bodyPr/>
                    <a:lstStyle/>
                    <a:p>
                      <a:pPr algn="ctr"/>
                      <a:r>
                        <a:rPr lang="zh-CN" altLang="en-US" sz="1100" dirty="0"/>
                        <a:t>加工外圆</a:t>
                      </a:r>
                      <a:endParaRPr lang="en-US" altLang="zh-CN" sz="1100" dirty="0"/>
                    </a:p>
                    <a:p>
                      <a:pPr algn="ctr"/>
                      <a:r>
                        <a:rPr lang="el-GR" altLang="zh-CN" sz="1100" b="0" i="0" u="none" strike="noStrike" baseline="0" dirty="0">
                          <a:solidFill>
                            <a:srgbClr val="221E1F"/>
                          </a:solidFill>
                          <a:latin typeface="方正书宋"/>
                        </a:rPr>
                        <a:t>Φ</a:t>
                      </a:r>
                      <a:r>
                        <a:rPr lang="en-US" altLang="zh-CN" sz="1100" b="0" i="0" u="none" strike="noStrike" baseline="0" dirty="0">
                          <a:solidFill>
                            <a:srgbClr val="221E1F"/>
                          </a:solidFill>
                          <a:latin typeface="方正书宋"/>
                        </a:rPr>
                        <a:t>48mm</a:t>
                      </a:r>
                      <a:endParaRPr lang="zh-CN" altLang="en-US" sz="1100" dirty="0"/>
                    </a:p>
                  </a:txBody>
                  <a:tcPr/>
                </a:tc>
                <a:tc>
                  <a:txBody>
                    <a:bodyPr/>
                    <a:lstStyle/>
                    <a:p>
                      <a:pPr algn="ctr"/>
                      <a:r>
                        <a:rPr lang="en-US" altLang="zh-CN" sz="1100" dirty="0"/>
                        <a:t>T01</a:t>
                      </a:r>
                      <a:endParaRPr lang="zh-CN" altLang="en-US" sz="1100" dirty="0"/>
                    </a:p>
                  </a:txBody>
                  <a:tcPr/>
                </a:tc>
                <a:tc>
                  <a:txBody>
                    <a:bodyPr/>
                    <a:lstStyle/>
                    <a:p>
                      <a:pPr algn="ctr"/>
                      <a:r>
                        <a:rPr lang="en-US" altLang="zh-CN" sz="1100" dirty="0"/>
                        <a:t>93°</a:t>
                      </a:r>
                      <a:r>
                        <a:rPr lang="zh-CN" altLang="en-US" sz="1100" dirty="0"/>
                        <a:t>外圆车刀</a:t>
                      </a:r>
                    </a:p>
                  </a:txBody>
                  <a:tcPr/>
                </a:tc>
                <a:tc>
                  <a:txBody>
                    <a:bodyPr/>
                    <a:lstStyle/>
                    <a:p>
                      <a:pPr algn="ctr"/>
                      <a:r>
                        <a:rPr lang="en-US" altLang="zh-CN" sz="1100" dirty="0"/>
                        <a:t>600</a:t>
                      </a:r>
                      <a:endParaRPr lang="zh-CN" altLang="en-US" sz="1100" dirty="0"/>
                    </a:p>
                  </a:txBody>
                  <a:tcPr/>
                </a:tc>
                <a:tc>
                  <a:txBody>
                    <a:bodyPr/>
                    <a:lstStyle/>
                    <a:p>
                      <a:pPr algn="ctr"/>
                      <a:r>
                        <a:rPr lang="en-US" altLang="zh-CN" sz="1100" dirty="0"/>
                        <a:t>0.2</a:t>
                      </a:r>
                      <a:endParaRPr lang="zh-CN" altLang="en-US" sz="1100" dirty="0"/>
                    </a:p>
                  </a:txBody>
                  <a:tcPr/>
                </a:tc>
                <a:tc>
                  <a:txBody>
                    <a:bodyPr/>
                    <a:lstStyle/>
                    <a:p>
                      <a:pPr algn="ctr"/>
                      <a:r>
                        <a:rPr lang="en-US" altLang="zh-CN" sz="1100" dirty="0"/>
                        <a:t>1</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0006"/>
                  </a:ext>
                </a:extLst>
              </a:tr>
              <a:tr h="233646">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en-US" altLang="zh-CN" sz="1100" dirty="0"/>
                        <a:t>23</a:t>
                      </a:r>
                      <a:endParaRPr lang="zh-CN" altLang="en-US" sz="1100" dirty="0"/>
                    </a:p>
                  </a:txBody>
                  <a:tcPr/>
                </a:tc>
                <a:tc>
                  <a:txBody>
                    <a:bodyPr/>
                    <a:lstStyle/>
                    <a:p>
                      <a:pPr algn="ctr"/>
                      <a:r>
                        <a:rPr lang="zh-CN" altLang="en-US" sz="1100" dirty="0"/>
                        <a:t>粗加工内孔</a:t>
                      </a:r>
                    </a:p>
                  </a:txBody>
                  <a:tcPr/>
                </a:tc>
                <a:tc>
                  <a:txBody>
                    <a:bodyPr/>
                    <a:lstStyle/>
                    <a:p>
                      <a:pPr algn="ctr"/>
                      <a:r>
                        <a:rPr lang="en-US" altLang="zh-CN" sz="1100" dirty="0"/>
                        <a:t>T04</a:t>
                      </a:r>
                      <a:endParaRPr lang="zh-CN" altLang="en-US" sz="1100" dirty="0"/>
                    </a:p>
                  </a:txBody>
                  <a:tcPr/>
                </a:tc>
                <a:tc>
                  <a:txBody>
                    <a:bodyPr/>
                    <a:lstStyle/>
                    <a:p>
                      <a:pPr algn="ctr"/>
                      <a:r>
                        <a:rPr lang="en-US" altLang="zh-CN" sz="1100" dirty="0"/>
                        <a:t>93°</a:t>
                      </a:r>
                      <a:r>
                        <a:rPr lang="zh-CN" altLang="en-US" sz="1100" dirty="0"/>
                        <a:t>内孔车刀</a:t>
                      </a:r>
                    </a:p>
                  </a:txBody>
                  <a:tcPr/>
                </a:tc>
                <a:tc>
                  <a:txBody>
                    <a:bodyPr/>
                    <a:lstStyle/>
                    <a:p>
                      <a:pPr algn="ctr"/>
                      <a:r>
                        <a:rPr lang="en-US" altLang="zh-CN" sz="1100" dirty="0"/>
                        <a:t>600</a:t>
                      </a:r>
                      <a:endParaRPr lang="zh-CN" altLang="en-US" sz="1100" dirty="0"/>
                    </a:p>
                  </a:txBody>
                  <a:tcPr/>
                </a:tc>
                <a:tc>
                  <a:txBody>
                    <a:bodyPr/>
                    <a:lstStyle/>
                    <a:p>
                      <a:pPr algn="ctr"/>
                      <a:r>
                        <a:rPr lang="en-US" altLang="zh-CN" sz="1100" dirty="0"/>
                        <a:t>0.15</a:t>
                      </a:r>
                      <a:endParaRPr lang="zh-CN" altLang="en-US" sz="1100" dirty="0"/>
                    </a:p>
                  </a:txBody>
                  <a:tcPr/>
                </a:tc>
                <a:tc>
                  <a:txBody>
                    <a:bodyPr/>
                    <a:lstStyle/>
                    <a:p>
                      <a:pPr algn="ctr"/>
                      <a:r>
                        <a:rPr lang="en-US" altLang="zh-CN" sz="1100" dirty="0"/>
                        <a:t>1.5</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0007"/>
                  </a:ext>
                </a:extLst>
              </a:tr>
              <a:tr h="303897">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en-US" altLang="zh-CN" sz="1100" dirty="0"/>
                        <a:t>44</a:t>
                      </a:r>
                      <a:endParaRPr lang="zh-CN" altLang="en-US" sz="1100" dirty="0"/>
                    </a:p>
                  </a:txBody>
                  <a:tcPr/>
                </a:tc>
                <a:tc>
                  <a:txBody>
                    <a:bodyPr/>
                    <a:lstStyle/>
                    <a:p>
                      <a:pPr algn="ctr"/>
                      <a:r>
                        <a:rPr lang="zh-CN" altLang="en-US" sz="1100" dirty="0"/>
                        <a:t>精加工内孔到各尺寸</a:t>
                      </a:r>
                    </a:p>
                  </a:txBody>
                  <a:tcPr/>
                </a:tc>
                <a:tc>
                  <a:txBody>
                    <a:bodyPr/>
                    <a:lstStyle/>
                    <a:p>
                      <a:pPr algn="ctr"/>
                      <a:r>
                        <a:rPr lang="en-US" altLang="zh-CN" sz="1100" dirty="0"/>
                        <a:t>T04</a:t>
                      </a:r>
                      <a:endParaRPr lang="zh-CN" alt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100" dirty="0"/>
                        <a:t>93°</a:t>
                      </a:r>
                      <a:r>
                        <a:rPr lang="zh-CN" altLang="en-US" sz="1100" dirty="0"/>
                        <a:t>内孔车刀</a:t>
                      </a:r>
                    </a:p>
                  </a:txBody>
                  <a:tcPr/>
                </a:tc>
                <a:tc>
                  <a:txBody>
                    <a:bodyPr/>
                    <a:lstStyle/>
                    <a:p>
                      <a:pPr algn="ctr"/>
                      <a:r>
                        <a:rPr lang="en-US" altLang="zh-CN" sz="1100" dirty="0"/>
                        <a:t>800</a:t>
                      </a:r>
                      <a:endParaRPr lang="zh-CN" altLang="en-US" sz="1100" dirty="0"/>
                    </a:p>
                  </a:txBody>
                  <a:tcPr/>
                </a:tc>
                <a:tc>
                  <a:txBody>
                    <a:bodyPr/>
                    <a:lstStyle/>
                    <a:p>
                      <a:pPr algn="ctr"/>
                      <a:r>
                        <a:rPr lang="en-US" altLang="zh-CN" sz="1100" dirty="0"/>
                        <a:t>0.12</a:t>
                      </a:r>
                      <a:endParaRPr lang="zh-CN" altLang="en-US" sz="1100" dirty="0"/>
                    </a:p>
                  </a:txBody>
                  <a:tcPr/>
                </a:tc>
                <a:tc>
                  <a:txBody>
                    <a:bodyPr/>
                    <a:lstStyle/>
                    <a:p>
                      <a:pPr algn="ctr"/>
                      <a:r>
                        <a:rPr lang="en-US" altLang="zh-CN" sz="1100" dirty="0"/>
                        <a:t>0.5</a:t>
                      </a:r>
                      <a:endParaRPr lang="zh-CN" altLang="en-US" sz="1100" dirty="0"/>
                    </a:p>
                  </a:txBody>
                  <a:tcPr/>
                </a:tc>
                <a:tc>
                  <a:txBody>
                    <a:bodyPr/>
                    <a:lstStyle/>
                    <a:p>
                      <a:pPr algn="ctr"/>
                      <a:r>
                        <a:rPr lang="zh-CN" altLang="en-US" sz="1100" dirty="0"/>
                        <a:t>内径千分尺</a:t>
                      </a:r>
                    </a:p>
                  </a:txBody>
                  <a:tcPr/>
                </a:tc>
                <a:extLst>
                  <a:ext uri="{0D108BD9-81ED-4DB2-BD59-A6C34878D82A}">
                    <a16:rowId xmlns:a16="http://schemas.microsoft.com/office/drawing/2014/main" val="10008"/>
                  </a:ext>
                </a:extLst>
              </a:tr>
              <a:tr h="269063">
                <a:tc>
                  <a:txBody>
                    <a:bodyPr/>
                    <a:lstStyle/>
                    <a:p>
                      <a:pPr algn="ctr"/>
                      <a:endParaRPr lang="zh-CN" altLang="en-US" sz="1100" dirty="0"/>
                    </a:p>
                  </a:txBody>
                  <a:tcPr/>
                </a:tc>
                <a:tc>
                  <a:txBody>
                    <a:bodyPr/>
                    <a:lstStyle/>
                    <a:p>
                      <a:pPr algn="ctr"/>
                      <a:endParaRPr lang="zh-CN" altLang="en-US" sz="1100" dirty="0"/>
                    </a:p>
                  </a:txBody>
                  <a:tcPr/>
                </a:tc>
                <a:tc>
                  <a:txBody>
                    <a:bodyPr/>
                    <a:lstStyle/>
                    <a:p>
                      <a:pPr algn="ctr"/>
                      <a:r>
                        <a:rPr lang="en-US" altLang="zh-CN" sz="1100" dirty="0"/>
                        <a:t>55</a:t>
                      </a:r>
                      <a:endParaRPr lang="zh-CN" altLang="en-US" sz="1100" dirty="0"/>
                    </a:p>
                  </a:txBody>
                  <a:tcPr/>
                </a:tc>
                <a:tc>
                  <a:txBody>
                    <a:bodyPr/>
                    <a:lstStyle/>
                    <a:p>
                      <a:pPr algn="ctr"/>
                      <a:r>
                        <a:rPr lang="zh-CN" altLang="en-US" sz="1100" dirty="0"/>
                        <a:t>切断保证总长</a:t>
                      </a:r>
                    </a:p>
                  </a:txBody>
                  <a:tcPr/>
                </a:tc>
                <a:tc>
                  <a:txBody>
                    <a:bodyPr/>
                    <a:lstStyle/>
                    <a:p>
                      <a:pPr algn="ctr"/>
                      <a:r>
                        <a:rPr lang="en-US" altLang="zh-CN" sz="1100" dirty="0"/>
                        <a:t>T02</a:t>
                      </a:r>
                      <a:endParaRPr lang="zh-CN" altLang="en-US" sz="1100" dirty="0"/>
                    </a:p>
                  </a:txBody>
                  <a:tcPr/>
                </a:tc>
                <a:tc>
                  <a:txBody>
                    <a:bodyPr/>
                    <a:lstStyle/>
                    <a:p>
                      <a:pPr algn="ctr"/>
                      <a:r>
                        <a:rPr lang="zh-CN" altLang="en-US" sz="1100" dirty="0"/>
                        <a:t>切断刀宽</a:t>
                      </a:r>
                      <a:r>
                        <a:rPr lang="en-US" altLang="zh-CN" sz="1100" dirty="0"/>
                        <a:t>5mm</a:t>
                      </a:r>
                      <a:endParaRPr lang="zh-CN" altLang="en-US" sz="1100" dirty="0"/>
                    </a:p>
                  </a:txBody>
                  <a:tcPr/>
                </a:tc>
                <a:tc>
                  <a:txBody>
                    <a:bodyPr/>
                    <a:lstStyle/>
                    <a:p>
                      <a:pPr algn="ctr"/>
                      <a:r>
                        <a:rPr lang="en-US" altLang="zh-CN" sz="1100" dirty="0"/>
                        <a:t>400</a:t>
                      </a:r>
                      <a:endParaRPr lang="zh-CN" altLang="en-US" sz="1100" dirty="0"/>
                    </a:p>
                  </a:txBody>
                  <a:tcPr/>
                </a:tc>
                <a:tc>
                  <a:txBody>
                    <a:bodyPr/>
                    <a:lstStyle/>
                    <a:p>
                      <a:pPr algn="ctr"/>
                      <a:r>
                        <a:rPr lang="en-US" altLang="zh-CN" sz="1100" dirty="0"/>
                        <a:t>0.1</a:t>
                      </a:r>
                      <a:endParaRPr lang="zh-CN" altLang="en-US" sz="1100" dirty="0"/>
                    </a:p>
                  </a:txBody>
                  <a:tcPr/>
                </a:tc>
                <a:tc>
                  <a:txBody>
                    <a:bodyPr/>
                    <a:lstStyle/>
                    <a:p>
                      <a:pPr algn="ctr"/>
                      <a:r>
                        <a:rPr lang="en-US" altLang="zh-CN" sz="1100" dirty="0"/>
                        <a:t>1.4</a:t>
                      </a:r>
                      <a:endParaRPr lang="zh-CN" altLang="en-US" sz="1100" dirty="0"/>
                    </a:p>
                  </a:txBody>
                  <a:tcPr/>
                </a:tc>
                <a:tc>
                  <a:txBody>
                    <a:bodyPr/>
                    <a:lstStyle/>
                    <a:p>
                      <a:pPr algn="ctr"/>
                      <a:r>
                        <a:rPr lang="zh-CN" altLang="en-US" sz="1100" dirty="0"/>
                        <a:t>游标卡尺</a:t>
                      </a:r>
                    </a:p>
                  </a:txBody>
                  <a:tcPr/>
                </a:tc>
                <a:extLst>
                  <a:ext uri="{0D108BD9-81ED-4DB2-BD59-A6C34878D82A}">
                    <a16:rowId xmlns:a16="http://schemas.microsoft.com/office/drawing/2014/main" val="10009"/>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钳</a:t>
                      </a:r>
                    </a:p>
                  </a:txBody>
                  <a:tcPr/>
                </a:tc>
                <a:tc>
                  <a:txBody>
                    <a:bodyPr/>
                    <a:lstStyle/>
                    <a:p>
                      <a:pPr algn="ctr"/>
                      <a:r>
                        <a:rPr lang="en-US" altLang="zh-CN" sz="1100" dirty="0"/>
                        <a:t>56</a:t>
                      </a:r>
                      <a:endParaRPr lang="zh-CN" altLang="en-US" sz="1100" dirty="0"/>
                    </a:p>
                  </a:txBody>
                  <a:tcPr/>
                </a:tc>
                <a:tc>
                  <a:txBody>
                    <a:bodyPr/>
                    <a:lstStyle/>
                    <a:p>
                      <a:pPr algn="ctr"/>
                      <a:r>
                        <a:rPr lang="zh-CN" altLang="en-US" sz="1100" dirty="0"/>
                        <a:t>去毛刺</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10010"/>
                  </a:ext>
                </a:extLst>
              </a:tr>
              <a:tr h="283920">
                <a:tc>
                  <a:txBody>
                    <a:bodyPr/>
                    <a:lstStyle/>
                    <a:p>
                      <a:pPr algn="ctr"/>
                      <a:r>
                        <a:rPr lang="en-US" altLang="zh-CN" sz="1100" dirty="0"/>
                        <a:t>730</a:t>
                      </a:r>
                      <a:endParaRPr lang="zh-CN" altLang="en-US" sz="1100" dirty="0"/>
                    </a:p>
                  </a:txBody>
                  <a:tcPr/>
                </a:tc>
                <a:tc>
                  <a:txBody>
                    <a:bodyPr/>
                    <a:lstStyle/>
                    <a:p>
                      <a:pPr algn="ctr"/>
                      <a:r>
                        <a:rPr lang="en-US" altLang="zh-CN" sz="1100" dirty="0"/>
                        <a:t>7</a:t>
                      </a:r>
                      <a:r>
                        <a:rPr lang="zh-CN" altLang="en-US" sz="1100" dirty="0"/>
                        <a:t>检验</a:t>
                      </a:r>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tc>
                  <a:txBody>
                    <a:bodyPr/>
                    <a:lstStyle/>
                    <a:p>
                      <a:pPr algn="ctr"/>
                      <a:endParaRPr lang="zh-CN" altLang="en-US" sz="1100" dirty="0"/>
                    </a:p>
                  </a:txBody>
                  <a:tcPr/>
                </a:tc>
                <a:extLst>
                  <a:ext uri="{0D108BD9-81ED-4DB2-BD59-A6C34878D82A}">
                    <a16:rowId xmlns:a16="http://schemas.microsoft.com/office/drawing/2014/main" val="10011"/>
                  </a:ext>
                </a:extLst>
              </a:tr>
              <a:tr h="283920">
                <a:tc>
                  <a:txBody>
                    <a:bodyPr/>
                    <a:lstStyle/>
                    <a:p>
                      <a:pPr algn="ctr"/>
                      <a:r>
                        <a:rPr lang="zh-CN" altLang="en-US" sz="1100" dirty="0"/>
                        <a:t>编制</a:t>
                      </a:r>
                    </a:p>
                  </a:txBody>
                  <a:tcPr/>
                </a:tc>
                <a:tc>
                  <a:txBody>
                    <a:bodyPr/>
                    <a:lstStyle/>
                    <a:p>
                      <a:pPr algn="ctr"/>
                      <a:endParaRPr lang="zh-CN" altLang="en-US" sz="1100" dirty="0"/>
                    </a:p>
                  </a:txBody>
                  <a:tcPr/>
                </a:tc>
                <a:tc>
                  <a:txBody>
                    <a:bodyPr/>
                    <a:lstStyle/>
                    <a:p>
                      <a:pPr algn="ctr"/>
                      <a:r>
                        <a:rPr lang="zh-CN" altLang="en-US" sz="1100" dirty="0"/>
                        <a:t>审核</a:t>
                      </a:r>
                    </a:p>
                  </a:txBody>
                  <a:tcPr/>
                </a:tc>
                <a:tc>
                  <a:txBody>
                    <a:bodyPr/>
                    <a:lstStyle/>
                    <a:p>
                      <a:pPr algn="ctr"/>
                      <a:endParaRPr lang="zh-CN" altLang="en-US" sz="1100" dirty="0"/>
                    </a:p>
                  </a:txBody>
                  <a:tcPr/>
                </a:tc>
                <a:tc>
                  <a:txBody>
                    <a:bodyPr/>
                    <a:lstStyle/>
                    <a:p>
                      <a:pPr algn="ctr"/>
                      <a:r>
                        <a:rPr lang="zh-CN" altLang="en-US" sz="1100" dirty="0"/>
                        <a:t>批准</a:t>
                      </a:r>
                    </a:p>
                  </a:txBody>
                  <a:tcPr/>
                </a:tc>
                <a:tc>
                  <a:txBody>
                    <a:bodyPr/>
                    <a:lstStyle/>
                    <a:p>
                      <a:pPr algn="ctr"/>
                      <a:endParaRPr lang="zh-CN" altLang="en-US" sz="1100" dirty="0"/>
                    </a:p>
                  </a:txBody>
                  <a:tcPr/>
                </a:tc>
                <a:tc gridSpan="2">
                  <a:txBody>
                    <a:bodyPr/>
                    <a:lstStyle/>
                    <a:p>
                      <a:pPr algn="ctr"/>
                      <a:r>
                        <a:rPr lang="zh-CN" altLang="en-US" sz="1100" dirty="0"/>
                        <a:t>年  月  日</a:t>
                      </a:r>
                    </a:p>
                  </a:txBody>
                  <a:tcPr/>
                </a:tc>
                <a:tc hMerge="1">
                  <a:txBody>
                    <a:bodyPr/>
                    <a:lstStyle/>
                    <a:p>
                      <a:endParaRPr lang="zh-CN"/>
                    </a:p>
                  </a:txBody>
                  <a:tcPr/>
                </a:tc>
                <a:tc>
                  <a:txBody>
                    <a:bodyPr/>
                    <a:lstStyle/>
                    <a:p>
                      <a:pPr algn="ctr"/>
                      <a:r>
                        <a:rPr lang="zh-CN" altLang="en-US" sz="1100" dirty="0"/>
                        <a:t>工  页</a:t>
                      </a:r>
                    </a:p>
                  </a:txBody>
                  <a:tcPr/>
                </a:tc>
                <a:tc>
                  <a:txBody>
                    <a:bodyPr/>
                    <a:lstStyle/>
                    <a:p>
                      <a:pPr algn="ctr"/>
                      <a:r>
                        <a:rPr lang="zh-CN" altLang="en-US" sz="1100" dirty="0"/>
                        <a:t>第  页</a:t>
                      </a:r>
                    </a:p>
                  </a:txBody>
                  <a:tcPr/>
                </a:tc>
                <a:extLst>
                  <a:ext uri="{0D108BD9-81ED-4DB2-BD59-A6C34878D82A}">
                    <a16:rowId xmlns:a16="http://schemas.microsoft.com/office/drawing/2014/main" val="10012"/>
                  </a:ext>
                </a:extLst>
              </a:tr>
            </a:tbl>
          </a:graphicData>
        </a:graphic>
      </p:graphicFrame>
      <p:sp>
        <p:nvSpPr>
          <p:cNvPr id="7" name="文本框 6"/>
          <p:cNvSpPr txBox="1"/>
          <p:nvPr/>
        </p:nvSpPr>
        <p:spPr>
          <a:xfrm>
            <a:off x="7202427" y="1698285"/>
            <a:ext cx="2646947" cy="307777"/>
          </a:xfrm>
          <a:prstGeom prst="rect">
            <a:avLst/>
          </a:prstGeom>
          <a:noFill/>
        </p:spPr>
        <p:txBody>
          <a:bodyPr wrap="square">
            <a:spAutoFit/>
          </a:bodyPr>
          <a:lstStyle/>
          <a:p>
            <a:r>
              <a:rPr lang="zh-CN" altLang="en-US" sz="1400" b="1" i="0" u="none" strike="noStrike" baseline="0" dirty="0">
                <a:solidFill>
                  <a:srgbClr val="221E1F"/>
                </a:solidFill>
                <a:latin typeface="方正书宋"/>
              </a:rPr>
              <a:t>阶梯轴数据加工工艺过程卡</a:t>
            </a:r>
            <a:endParaRPr lang="zh-CN" altLang="en-US" sz="1400" b="1" dirty="0"/>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5" name="标题 3">
            <a:extLst>
              <a:ext uri="{FF2B5EF4-FFF2-40B4-BE49-F238E27FC236}">
                <a16:creationId xmlns:a16="http://schemas.microsoft.com/office/drawing/2014/main" id="{232E2898-4C3D-8000-A766-D0AC2FA318AD}"/>
              </a:ext>
            </a:extLst>
          </p:cNvPr>
          <p:cNvSpPr txBox="1"/>
          <p:nvPr/>
        </p:nvSpPr>
        <p:spPr>
          <a:xfrm>
            <a:off x="4117374" y="1161700"/>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p:cNvGraphicFramePr>
            <a:graphicFrameLocks noGrp="1"/>
          </p:cNvGraphicFramePr>
          <p:nvPr/>
        </p:nvGraphicFramePr>
        <p:xfrm>
          <a:off x="1448822" y="2306143"/>
          <a:ext cx="9486858" cy="407924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20000"/>
                    </a:ext>
                  </a:extLst>
                </a:gridCol>
                <a:gridCol w="1161143">
                  <a:extLst>
                    <a:ext uri="{9D8B030D-6E8A-4147-A177-3AD203B41FA5}">
                      <a16:colId xmlns:a16="http://schemas.microsoft.com/office/drawing/2014/main" val="20001"/>
                    </a:ext>
                  </a:extLst>
                </a:gridCol>
                <a:gridCol w="2520000">
                  <a:extLst>
                    <a:ext uri="{9D8B030D-6E8A-4147-A177-3AD203B41FA5}">
                      <a16:colId xmlns:a16="http://schemas.microsoft.com/office/drawing/2014/main" val="20002"/>
                    </a:ext>
                  </a:extLst>
                </a:gridCol>
                <a:gridCol w="1283974">
                  <a:extLst>
                    <a:ext uri="{9D8B030D-6E8A-4147-A177-3AD203B41FA5}">
                      <a16:colId xmlns:a16="http://schemas.microsoft.com/office/drawing/2014/main" val="20003"/>
                    </a:ext>
                  </a:extLst>
                </a:gridCol>
                <a:gridCol w="1241659">
                  <a:extLst>
                    <a:ext uri="{9D8B030D-6E8A-4147-A177-3AD203B41FA5}">
                      <a16:colId xmlns:a16="http://schemas.microsoft.com/office/drawing/2014/main" val="20004"/>
                    </a:ext>
                  </a:extLst>
                </a:gridCol>
                <a:gridCol w="957796">
                  <a:extLst>
                    <a:ext uri="{9D8B030D-6E8A-4147-A177-3AD203B41FA5}">
                      <a16:colId xmlns:a16="http://schemas.microsoft.com/office/drawing/2014/main" val="20005"/>
                    </a:ext>
                  </a:extLst>
                </a:gridCol>
                <a:gridCol w="1161143">
                  <a:extLst>
                    <a:ext uri="{9D8B030D-6E8A-4147-A177-3AD203B41FA5}">
                      <a16:colId xmlns:a16="http://schemas.microsoft.com/office/drawing/2014/main" val="20006"/>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0000"/>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1"/>
                  </a:ext>
                </a:extLst>
              </a:tr>
              <a:tr h="370840">
                <a:tc vMerge="1">
                  <a:txBody>
                    <a:bodyPr/>
                    <a:lstStyle/>
                    <a:p>
                      <a:endParaRPr lang="zh-CN"/>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2"/>
                  </a:ext>
                </a:extLst>
              </a:tr>
              <a:tr h="370840">
                <a:tc vMerge="1">
                  <a:txBody>
                    <a:bodyPr/>
                    <a:lstStyle/>
                    <a:p>
                      <a:endParaRPr lang="zh-CN"/>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3"/>
                  </a:ext>
                </a:extLst>
              </a:tr>
              <a:tr h="370840">
                <a:tc vMerge="1">
                  <a:txBody>
                    <a:bodyPr/>
                    <a:lstStyle/>
                    <a:p>
                      <a:endParaRPr lang="zh-CN"/>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10004"/>
                  </a:ext>
                </a:extLst>
              </a:tr>
              <a:tr h="370840">
                <a:tc vMerge="1">
                  <a:txBody>
                    <a:bodyPr/>
                    <a:lstStyle/>
                    <a:p>
                      <a:endParaRPr lang="zh-CN"/>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5"/>
                  </a:ext>
                </a:extLst>
              </a:tr>
              <a:tr h="370840">
                <a:tc rowSpan="2">
                  <a:txBody>
                    <a:bodyPr/>
                    <a:lstStyle/>
                    <a:p>
                      <a:pPr algn="ctr"/>
                      <a:endParaRPr lang="en-US" altLang="zh-CN" dirty="0"/>
                    </a:p>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0~150mm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6"/>
                  </a:ext>
                </a:extLst>
              </a:tr>
              <a:tr h="370840">
                <a:tc vMerge="1">
                  <a:txBody>
                    <a:bodyPr/>
                    <a:lstStyle/>
                    <a:p>
                      <a:endParaRPr lang="zh-CN"/>
                    </a:p>
                  </a:txBody>
                  <a:tcPr/>
                </a:tc>
                <a:tc>
                  <a:txBody>
                    <a:bodyPr/>
                    <a:lstStyle/>
                    <a:p>
                      <a:pPr algn="ctr"/>
                      <a:r>
                        <a:rPr lang="en-US" altLang="zh-CN" dirty="0"/>
                        <a:t>7</a:t>
                      </a:r>
                      <a:endParaRPr lang="zh-CN" altLang="en-US" dirty="0"/>
                    </a:p>
                  </a:txBody>
                  <a:tcPr/>
                </a:tc>
                <a:tc>
                  <a:txBody>
                    <a:bodyPr/>
                    <a:lstStyle/>
                    <a:p>
                      <a:pPr algn="ctr"/>
                      <a:r>
                        <a:rPr lang="zh-CN" altLang="en-US" dirty="0"/>
                        <a:t>内径千分尺</a:t>
                      </a:r>
                    </a:p>
                  </a:txBody>
                  <a:tcPr/>
                </a:tc>
                <a:tc>
                  <a:txBody>
                    <a:bodyPr/>
                    <a:lstStyle/>
                    <a:p>
                      <a:pPr algn="ctr"/>
                      <a:r>
                        <a:rPr lang="en-US" altLang="zh-CN" dirty="0"/>
                        <a:t>25~50mm</a:t>
                      </a:r>
                      <a:endParaRPr lang="zh-CN" altLang="en-US" dirty="0"/>
                    </a:p>
                  </a:txBody>
                  <a:tcPr/>
                </a:tc>
                <a:tc>
                  <a:txBody>
                    <a:bodyPr/>
                    <a:lstStyle/>
                    <a:p>
                      <a:pPr algn="ctr"/>
                      <a:r>
                        <a:rPr lang="en-US" altLang="zh-CN" dirty="0"/>
                        <a:t>0.01mm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7"/>
                  </a:ext>
                </a:extLst>
              </a:tr>
              <a:tr h="370840">
                <a:tc rowSpan="3">
                  <a:txBody>
                    <a:bodyPr/>
                    <a:lstStyle/>
                    <a:p>
                      <a:pPr algn="ctr"/>
                      <a:endParaRPr lang="en-US" altLang="zh-CN" dirty="0"/>
                    </a:p>
                    <a:p>
                      <a:pPr algn="ctr"/>
                      <a:r>
                        <a:rPr lang="zh-CN" altLang="en-US" dirty="0"/>
                        <a:t>刀具</a:t>
                      </a:r>
                    </a:p>
                  </a:txBody>
                  <a:tcPr/>
                </a:tc>
                <a:tc>
                  <a:txBody>
                    <a:bodyPr/>
                    <a:lstStyle/>
                    <a:p>
                      <a:pPr algn="ctr"/>
                      <a:r>
                        <a:rPr lang="en-US" altLang="zh-CN" dirty="0"/>
                        <a:t>8</a:t>
                      </a:r>
                      <a:endParaRPr lang="zh-CN" altLang="en-US" dirty="0"/>
                    </a:p>
                  </a:txBody>
                  <a:tcPr/>
                </a:tc>
                <a:tc>
                  <a:txBody>
                    <a:bodyPr/>
                    <a:lstStyle/>
                    <a:p>
                      <a:pPr algn="ctr"/>
                      <a:r>
                        <a:rPr lang="zh-CN" altLang="en-US" dirty="0"/>
                        <a:t>外圆车刀</a:t>
                      </a:r>
                    </a:p>
                  </a:txBody>
                  <a:tcPr/>
                </a:tc>
                <a:tc>
                  <a:txBody>
                    <a:bodyPr/>
                    <a:lstStyle/>
                    <a:p>
                      <a:pPr algn="ctr"/>
                      <a:r>
                        <a:rPr lang="en-US" altLang="zh-CN" dirty="0"/>
                        <a:t>93°</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8"/>
                  </a:ext>
                </a:extLst>
              </a:tr>
              <a:tr h="370840">
                <a:tc vMerge="1">
                  <a:txBody>
                    <a:bodyPr/>
                    <a:lstStyle/>
                    <a:p>
                      <a:endParaRPr lang="zh-CN"/>
                    </a:p>
                  </a:txBody>
                  <a:tcPr/>
                </a:tc>
                <a:tc>
                  <a:txBody>
                    <a:bodyPr/>
                    <a:lstStyle/>
                    <a:p>
                      <a:pPr algn="ctr"/>
                      <a:r>
                        <a:rPr lang="en-US" altLang="zh-CN" dirty="0"/>
                        <a:t>9</a:t>
                      </a:r>
                      <a:endParaRPr lang="zh-CN" altLang="en-US" dirty="0"/>
                    </a:p>
                  </a:txBody>
                  <a:tcPr/>
                </a:tc>
                <a:tc>
                  <a:txBody>
                    <a:bodyPr/>
                    <a:lstStyle/>
                    <a:p>
                      <a:pPr algn="ctr"/>
                      <a:r>
                        <a:rPr lang="zh-CN" altLang="en-US" dirty="0"/>
                        <a:t>切槽刀</a:t>
                      </a:r>
                    </a:p>
                  </a:txBody>
                  <a:tcPr/>
                </a:tc>
                <a:tc>
                  <a:txBody>
                    <a:bodyPr/>
                    <a:lstStyle/>
                    <a:p>
                      <a:pPr algn="ctr"/>
                      <a:r>
                        <a:rPr lang="en-US" altLang="zh-CN" dirty="0"/>
                        <a:t>5mm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9"/>
                  </a:ext>
                </a:extLst>
              </a:tr>
              <a:tr h="370840">
                <a:tc vMerge="1">
                  <a:txBody>
                    <a:bodyPr/>
                    <a:lstStyle/>
                    <a:p>
                      <a:endParaRPr lang="zh-CN"/>
                    </a:p>
                  </a:txBody>
                  <a:tcPr/>
                </a:tc>
                <a:tc>
                  <a:txBody>
                    <a:bodyPr/>
                    <a:lstStyle/>
                    <a:p>
                      <a:pPr algn="ctr"/>
                      <a:r>
                        <a:rPr lang="en-US" altLang="zh-CN" dirty="0"/>
                        <a:t>10</a:t>
                      </a:r>
                      <a:endParaRPr lang="zh-CN" altLang="en-US" dirty="0"/>
                    </a:p>
                  </a:txBody>
                  <a:tcPr/>
                </a:tc>
                <a:tc>
                  <a:txBody>
                    <a:bodyPr/>
                    <a:lstStyle/>
                    <a:p>
                      <a:pPr algn="ctr"/>
                      <a:r>
                        <a:rPr lang="zh-CN" altLang="en-US" dirty="0"/>
                        <a:t>内孔车刀</a:t>
                      </a:r>
                    </a:p>
                  </a:txBody>
                  <a:tcPr/>
                </a:tc>
                <a:tc>
                  <a:txBody>
                    <a:bodyPr/>
                    <a:lstStyle/>
                    <a:p>
                      <a:pPr algn="ctr"/>
                      <a:r>
                        <a:rPr lang="en-US" altLang="zh-CN" dirty="0"/>
                        <a:t>93°</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10"/>
                  </a:ext>
                </a:extLst>
              </a:tr>
            </a:tbl>
          </a:graphicData>
        </a:graphic>
      </p:graphicFrame>
      <p:sp>
        <p:nvSpPr>
          <p:cNvPr id="6" name="文本框 5"/>
          <p:cNvSpPr txBox="1"/>
          <p:nvPr/>
        </p:nvSpPr>
        <p:spPr>
          <a:xfrm>
            <a:off x="4758086" y="1853066"/>
            <a:ext cx="28683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加工阶梯轴工、量、刀具清单</a:t>
            </a:r>
            <a:endParaRPr lang="zh-CN" altLang="en-US" sz="1600" b="1" dirty="0"/>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5" name="标题 3">
            <a:extLst>
              <a:ext uri="{FF2B5EF4-FFF2-40B4-BE49-F238E27FC236}">
                <a16:creationId xmlns:a16="http://schemas.microsoft.com/office/drawing/2014/main" id="{5BD2D1FC-9201-C3C2-07A0-FF043145F7EA}"/>
              </a:ext>
            </a:extLst>
          </p:cNvPr>
          <p:cNvSpPr txBox="1"/>
          <p:nvPr/>
        </p:nvSpPr>
        <p:spPr>
          <a:xfrm>
            <a:off x="4117374" y="1161700"/>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0" y="116590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4" name="文本框 3"/>
          <p:cNvSpPr txBox="1"/>
          <p:nvPr/>
        </p:nvSpPr>
        <p:spPr>
          <a:xfrm>
            <a:off x="4028514" y="1133356"/>
            <a:ext cx="3725436" cy="5724644"/>
          </a:xfrm>
          <a:prstGeom prst="rect">
            <a:avLst/>
          </a:prstGeom>
          <a:noFill/>
          <a:ln w="19050">
            <a:solidFill>
              <a:schemeClr val="tx1"/>
            </a:solidFill>
          </a:ln>
        </p:spPr>
        <p:txBody>
          <a:bodyPr wrap="square">
            <a:spAutoFit/>
          </a:bodyPr>
          <a:lstStyle/>
          <a:p>
            <a:pPr algn="just"/>
            <a:r>
              <a:rPr lang="en-US" altLang="zh-CN" sz="1200" b="0" i="0" u="none" strike="noStrike" baseline="0" dirty="0">
                <a:solidFill>
                  <a:srgbClr val="221E1F"/>
                </a:solidFill>
                <a:latin typeface="方正细黑一"/>
              </a:rPr>
              <a:t>O6002</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N10 G21 G97 G99 G40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N20 M03 S600 T0101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N30 G00 X52.0 Z5.0</a:t>
            </a:r>
            <a:r>
              <a:rPr lang="zh-CN" altLang="en-US" sz="1200" b="0" i="0" u="none" strike="noStrike" baseline="0" dirty="0">
                <a:solidFill>
                  <a:srgbClr val="221E1F"/>
                </a:solidFill>
                <a:latin typeface="方正细黑一"/>
              </a:rPr>
              <a:t>； </a:t>
            </a:r>
          </a:p>
          <a:p>
            <a:pPr algn="just"/>
            <a:r>
              <a:rPr lang="pl-PL" altLang="zh-CN" sz="1200" b="0" i="0" u="none" strike="noStrike" baseline="0" dirty="0">
                <a:solidFill>
                  <a:srgbClr val="221E1F"/>
                </a:solidFill>
                <a:latin typeface="方正细黑一"/>
              </a:rPr>
              <a:t>N40 G90 X48.0 Z-78.0 F0.2</a:t>
            </a:r>
            <a:r>
              <a:rPr lang="zh-CN" altLang="pl-PL"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N50 G00 X100.0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N60 Z100.0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N70 G21 G97 G99 G40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N80 M03 S600 T0404</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N90 G00 X22.0 Z5.0</a:t>
            </a:r>
            <a:r>
              <a:rPr lang="zh-CN" altLang="en-US" sz="1200" b="0" i="0" u="none" strike="noStrike" baseline="0" dirty="0">
                <a:solidFill>
                  <a:srgbClr val="221E1F"/>
                </a:solidFill>
                <a:latin typeface="方正细黑一"/>
              </a:rPr>
              <a:t>； </a:t>
            </a:r>
          </a:p>
          <a:p>
            <a:r>
              <a:rPr lang="en-US" altLang="zh-CN" sz="1200" b="0" i="0" u="none" strike="noStrike" baseline="0" dirty="0">
                <a:solidFill>
                  <a:srgbClr val="221E1F"/>
                </a:solidFill>
                <a:latin typeface="方正细黑一"/>
              </a:rPr>
              <a:t>N100 G71 U1.5 R1.0</a:t>
            </a:r>
            <a:r>
              <a:rPr lang="zh-CN" altLang="en-US" sz="1200" b="0" i="0" u="none" strike="noStrike" baseline="0" dirty="0">
                <a:solidFill>
                  <a:srgbClr val="221E1F"/>
                </a:solidFill>
                <a:latin typeface="方正细黑一"/>
              </a:rPr>
              <a:t>； 	</a:t>
            </a:r>
          </a:p>
          <a:p>
            <a:pPr algn="just"/>
            <a:r>
              <a:rPr lang="pl-PL" altLang="zh-CN" sz="1200" b="0" i="0" u="none" strike="noStrike" baseline="0" dirty="0">
                <a:solidFill>
                  <a:srgbClr val="221E1F"/>
                </a:solidFill>
                <a:latin typeface="方正细黑一"/>
              </a:rPr>
              <a:t>N110 G71 P120 Q190 U-0.5 W0.1 F0.15</a:t>
            </a:r>
            <a:r>
              <a:rPr lang="zh-CN" altLang="pl-PL"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N120 G00 X40.0 S800 </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N130 G01 Z0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N140 X38.0 Z-1.0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N150 Z-30.0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N160 G02 X32.0 W-3.0 R3.0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N170 G01 Z-45.0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N180 G02 X26.0 W-3.0 R3.0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N190 G01 Z-78.0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N200 G70 P120 Q190 F0.12</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N210 G00 Z100.0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M220 X100.0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N230 G21 G97 G99 G40 M03 S600 T0202</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N240 G00 X62.0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N250 Z-75.0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N260 G01 X-1.0 F0.1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N270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N280 Z60.0</a:t>
            </a:r>
            <a:r>
              <a:rPr lang="zh-CN" altLang="en-US" sz="1200" b="0" i="0" u="none" strike="noStrike" baseline="0" dirty="0">
                <a:solidFill>
                  <a:srgbClr val="221E1F"/>
                </a:solidFill>
                <a:latin typeface="方正细黑一"/>
              </a:rPr>
              <a:t>； </a:t>
            </a:r>
            <a:endParaRPr lang="en-US" altLang="zh-CN" sz="1200" b="0" i="0" u="none" strike="noStrike" baseline="0" dirty="0">
              <a:solidFill>
                <a:srgbClr val="221E1F"/>
              </a:solidFill>
              <a:latin typeface="方正细黑一"/>
            </a:endParaRPr>
          </a:p>
          <a:p>
            <a:pPr algn="just"/>
            <a:r>
              <a:rPr lang="en-US" altLang="zh-CN" sz="1200" dirty="0">
                <a:solidFill>
                  <a:srgbClr val="221E1F"/>
                </a:solidFill>
                <a:latin typeface="方正细黑一"/>
              </a:rPr>
              <a:t>N290 M30</a:t>
            </a:r>
            <a:r>
              <a:rPr lang="zh-CN" altLang="en-US" sz="1200" dirty="0">
                <a:solidFill>
                  <a:srgbClr val="221E1F"/>
                </a:solidFill>
                <a:latin typeface="方正细黑一"/>
              </a:rPr>
              <a:t>； </a:t>
            </a:r>
            <a:r>
              <a:rPr lang="zh-CN" altLang="en-US" sz="1800" b="0" i="0" u="none" strike="noStrike" baseline="0" dirty="0">
                <a:solidFill>
                  <a:srgbClr val="221E1F"/>
                </a:solidFill>
                <a:latin typeface="方正细黑一"/>
              </a:rPr>
              <a:t>	</a:t>
            </a:r>
          </a:p>
        </p:txBody>
      </p:sp>
      <p:sp>
        <p:nvSpPr>
          <p:cNvPr id="6" name="文本框 5"/>
          <p:cNvSpPr txBox="1"/>
          <p:nvPr/>
        </p:nvSpPr>
        <p:spPr>
          <a:xfrm>
            <a:off x="7753950" y="1073043"/>
            <a:ext cx="4342826" cy="5786199"/>
          </a:xfrm>
          <a:prstGeom prst="rect">
            <a:avLst/>
          </a:prstGeom>
          <a:noFill/>
          <a:ln w="19050">
            <a:solidFill>
              <a:schemeClr val="tx1"/>
            </a:solidFill>
          </a:ln>
        </p:spPr>
        <p:txBody>
          <a:bodyPr wrap="square">
            <a:spAutoFit/>
          </a:bodyPr>
          <a:lstStyle/>
          <a:p>
            <a:pPr algn="just"/>
            <a:endParaRPr lang="en-US" altLang="zh-CN" sz="1400" b="0" i="0" u="none" strike="noStrike" baseline="0" dirty="0">
              <a:solidFill>
                <a:srgbClr val="221E1F"/>
              </a:solidFill>
              <a:latin typeface="+mn-ea"/>
            </a:endParaRPr>
          </a:p>
          <a:p>
            <a:pPr algn="just"/>
            <a:endParaRPr lang="en-US" altLang="zh-CN" sz="1400" b="0" i="0" u="none" strike="noStrike" baseline="0" dirty="0">
              <a:solidFill>
                <a:srgbClr val="221E1F"/>
              </a:solidFill>
              <a:latin typeface="+mn-ea"/>
            </a:endParaRPr>
          </a:p>
          <a:p>
            <a:pPr algn="just"/>
            <a:r>
              <a:rPr lang="zh-CN" altLang="en-US" sz="1200" b="0" i="0" u="none" strike="noStrike" baseline="0" dirty="0">
                <a:solidFill>
                  <a:srgbClr val="221E1F"/>
                </a:solidFill>
                <a:latin typeface="方正细黑一"/>
              </a:rPr>
              <a:t>初始化程序</a:t>
            </a:r>
          </a:p>
          <a:p>
            <a:pPr algn="just"/>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快移至循环起点</a:t>
            </a:r>
          </a:p>
          <a:p>
            <a:pPr algn="just"/>
            <a:r>
              <a:rPr lang="zh-CN" altLang="en-US" sz="1200" b="0" i="0" u="none" strike="noStrike" baseline="0" dirty="0">
                <a:solidFill>
                  <a:srgbClr val="221E1F"/>
                </a:solidFill>
                <a:latin typeface="方正细黑一"/>
              </a:rPr>
              <a:t>加工</a:t>
            </a:r>
            <a:r>
              <a:rPr lang="en-US" altLang="zh-CN" sz="1200" b="0" i="0" u="none" strike="noStrike" baseline="0" dirty="0">
                <a:solidFill>
                  <a:srgbClr val="221E1F"/>
                </a:solidFill>
                <a:latin typeface="方正细黑一"/>
              </a:rPr>
              <a:t>48 </a:t>
            </a:r>
            <a:r>
              <a:rPr lang="zh-CN" altLang="en-US" sz="1200" b="0" i="0" u="none" strike="noStrike" baseline="0" dirty="0">
                <a:solidFill>
                  <a:srgbClr val="221E1F"/>
                </a:solidFill>
                <a:latin typeface="方正细黑一"/>
              </a:rPr>
              <a:t>的外圆 </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 </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 </a:t>
            </a:r>
          </a:p>
          <a:p>
            <a:pPr algn="just"/>
            <a:r>
              <a:rPr lang="zh-CN" altLang="en-US" sz="1200" b="0" i="0" u="none" strike="noStrike" baseline="0" dirty="0">
                <a:solidFill>
                  <a:srgbClr val="221E1F"/>
                </a:solidFill>
                <a:latin typeface="方正细黑一"/>
              </a:rPr>
              <a:t>初始化程序</a:t>
            </a:r>
          </a:p>
          <a:p>
            <a:pPr algn="just"/>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4 </a:t>
            </a:r>
            <a:r>
              <a:rPr lang="zh-CN" altLang="en-US" sz="1200" b="0" i="0" u="none" strike="noStrike" baseline="0" dirty="0">
                <a:solidFill>
                  <a:srgbClr val="221E1F"/>
                </a:solidFill>
                <a:latin typeface="方正细黑一"/>
              </a:rPr>
              <a:t>号刀</a:t>
            </a:r>
          </a:p>
          <a:p>
            <a:r>
              <a:rPr lang="zh-CN" altLang="en-US" sz="1200" b="0" i="0" u="none" strike="noStrike" baseline="0" dirty="0">
                <a:solidFill>
                  <a:srgbClr val="221E1F"/>
                </a:solidFill>
                <a:latin typeface="方正细黑一"/>
              </a:rPr>
              <a:t>快移至循环起点</a:t>
            </a:r>
            <a:endParaRPr lang="en-US" altLang="zh-CN" sz="1200" b="0" i="0" u="none" strike="noStrike" baseline="0" dirty="0">
              <a:solidFill>
                <a:srgbClr val="221E1F"/>
              </a:solidFill>
              <a:latin typeface="方正细黑一"/>
            </a:endParaRPr>
          </a:p>
          <a:p>
            <a:pPr algn="just"/>
            <a:r>
              <a:rPr lang="zh-CN" altLang="en-US" sz="1200" dirty="0">
                <a:solidFill>
                  <a:srgbClr val="221E1F"/>
                </a:solidFill>
                <a:latin typeface="方正细黑一"/>
              </a:rPr>
              <a:t>每次切深</a:t>
            </a:r>
            <a:r>
              <a:rPr lang="en-US" altLang="zh-CN" sz="1200" dirty="0">
                <a:solidFill>
                  <a:srgbClr val="221E1F"/>
                </a:solidFill>
                <a:latin typeface="方正细黑一"/>
              </a:rPr>
              <a:t>1.5mm</a:t>
            </a:r>
            <a:r>
              <a:rPr lang="zh-CN" altLang="en-US" sz="1200" dirty="0">
                <a:solidFill>
                  <a:srgbClr val="221E1F"/>
                </a:solidFill>
                <a:latin typeface="方正细黑一"/>
              </a:rPr>
              <a:t>（半径），退刀</a:t>
            </a:r>
            <a:r>
              <a:rPr lang="en-US" altLang="zh-CN" sz="1200" dirty="0">
                <a:solidFill>
                  <a:srgbClr val="221E1F"/>
                </a:solidFill>
                <a:latin typeface="方正细黑一"/>
              </a:rPr>
              <a:t>1mm </a:t>
            </a:r>
          </a:p>
          <a:p>
            <a:r>
              <a:rPr lang="zh-CN" altLang="en-US" sz="1200" dirty="0">
                <a:solidFill>
                  <a:srgbClr val="221E1F"/>
                </a:solidFill>
                <a:latin typeface="方正细黑一"/>
              </a:rPr>
              <a:t>粗车加工，</a:t>
            </a:r>
            <a:r>
              <a:rPr lang="en-US" altLang="zh-CN" sz="1200" dirty="0">
                <a:solidFill>
                  <a:srgbClr val="221E1F"/>
                </a:solidFill>
                <a:latin typeface="方正细黑一"/>
              </a:rPr>
              <a:t>X </a:t>
            </a:r>
            <a:r>
              <a:rPr lang="zh-CN" altLang="en-US" sz="1200" dirty="0">
                <a:solidFill>
                  <a:srgbClr val="221E1F"/>
                </a:solidFill>
                <a:latin typeface="方正细黑一"/>
              </a:rPr>
              <a:t>余量</a:t>
            </a:r>
            <a:r>
              <a:rPr lang="en-US" altLang="zh-CN" sz="1200" dirty="0">
                <a:solidFill>
                  <a:srgbClr val="221E1F"/>
                </a:solidFill>
                <a:latin typeface="方正细黑一"/>
              </a:rPr>
              <a:t>0.5mm</a:t>
            </a:r>
            <a:r>
              <a:rPr lang="zh-CN" altLang="en-US" sz="1200" dirty="0">
                <a:solidFill>
                  <a:srgbClr val="221E1F"/>
                </a:solidFill>
                <a:latin typeface="方正细黑一"/>
              </a:rPr>
              <a:t>，</a:t>
            </a:r>
            <a:r>
              <a:rPr lang="en-US" altLang="zh-CN" sz="1200" dirty="0">
                <a:solidFill>
                  <a:srgbClr val="221E1F"/>
                </a:solidFill>
                <a:latin typeface="方正细黑一"/>
              </a:rPr>
              <a:t>Z </a:t>
            </a:r>
            <a:r>
              <a:rPr lang="zh-CN" altLang="en-US" sz="1200" dirty="0">
                <a:solidFill>
                  <a:srgbClr val="221E1F"/>
                </a:solidFill>
                <a:latin typeface="方正细黑一"/>
              </a:rPr>
              <a:t>余量</a:t>
            </a:r>
            <a:r>
              <a:rPr lang="en-US" altLang="zh-CN" sz="1200" dirty="0">
                <a:solidFill>
                  <a:srgbClr val="221E1F"/>
                </a:solidFill>
                <a:latin typeface="方正细黑一"/>
              </a:rPr>
              <a:t>0.1mm 	</a:t>
            </a:r>
          </a:p>
          <a:p>
            <a:endParaRPr lang="en-US" altLang="zh-CN" sz="1200" b="0" i="0" u="none" strike="noStrike" baseline="0" dirty="0">
              <a:solidFill>
                <a:srgbClr val="221E1F"/>
              </a:solidFill>
              <a:latin typeface="方正细黑一"/>
            </a:endParaRPr>
          </a:p>
          <a:p>
            <a:endParaRPr lang="en-US" altLang="zh-CN" sz="1200" dirty="0">
              <a:solidFill>
                <a:srgbClr val="221E1F"/>
              </a:solidFill>
              <a:latin typeface="方正细黑一"/>
            </a:endParaRPr>
          </a:p>
          <a:p>
            <a:endParaRPr lang="en-US" altLang="zh-CN" sz="1200" b="0" i="0" u="none" strike="noStrike" baseline="0" dirty="0">
              <a:solidFill>
                <a:srgbClr val="221E1F"/>
              </a:solidFill>
              <a:latin typeface="方正细黑一"/>
            </a:endParaRPr>
          </a:p>
          <a:p>
            <a:endParaRPr lang="en-US" altLang="zh-CN" sz="1200" dirty="0">
              <a:solidFill>
                <a:srgbClr val="221E1F"/>
              </a:solidFill>
              <a:latin typeface="方正细黑一"/>
            </a:endParaRPr>
          </a:p>
          <a:p>
            <a:endParaRPr lang="en-US" altLang="zh-CN" sz="1200" b="0" i="0" u="none" strike="noStrike" baseline="0" dirty="0">
              <a:solidFill>
                <a:srgbClr val="221E1F"/>
              </a:solidFill>
              <a:latin typeface="方正细黑一"/>
            </a:endParaRPr>
          </a:p>
          <a:p>
            <a:endParaRPr lang="en-US" altLang="zh-CN" sz="1200" dirty="0">
              <a:solidFill>
                <a:srgbClr val="221E1F"/>
              </a:solidFill>
              <a:latin typeface="方正细黑一"/>
            </a:endParaRPr>
          </a:p>
          <a:p>
            <a:pPr algn="just"/>
            <a:endParaRPr lang="en-US" altLang="zh-CN" sz="1200" dirty="0">
              <a:solidFill>
                <a:srgbClr val="221E1F"/>
              </a:solidFill>
              <a:latin typeface="方正细黑一"/>
            </a:endParaRPr>
          </a:p>
          <a:p>
            <a:pPr algn="just"/>
            <a:r>
              <a:rPr lang="zh-CN" altLang="en-US" sz="1200" b="0" i="0" u="none" strike="noStrike" baseline="0" dirty="0">
                <a:solidFill>
                  <a:srgbClr val="221E1F"/>
                </a:solidFill>
                <a:latin typeface="方正细黑一"/>
              </a:rPr>
              <a:t>精镗孔</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zh-CN" altLang="en-US" sz="1200" b="0" i="0" u="none" strike="noStrike" baseline="0" dirty="0">
                <a:solidFill>
                  <a:srgbClr val="221E1F"/>
                </a:solidFill>
                <a:latin typeface="方正细黑一"/>
              </a:rPr>
              <a:t>初始化程序，主轴正转，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快移至循环起点</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向定位</a:t>
            </a:r>
          </a:p>
          <a:p>
            <a:pPr algn="just"/>
            <a:r>
              <a:rPr lang="zh-CN" altLang="en-US" sz="1200" b="0" i="0" u="none" strike="noStrike" baseline="0" dirty="0">
                <a:solidFill>
                  <a:srgbClr val="221E1F"/>
                </a:solidFill>
                <a:latin typeface="方正细黑一"/>
              </a:rPr>
              <a:t>切断</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dirty="0">
                <a:solidFill>
                  <a:srgbClr val="221E1F"/>
                </a:solidFill>
                <a:latin typeface="方正细黑一"/>
              </a:rPr>
              <a:t>Z </a:t>
            </a:r>
            <a:r>
              <a:rPr lang="zh-CN" altLang="en-US" sz="1200" dirty="0">
                <a:solidFill>
                  <a:srgbClr val="221E1F"/>
                </a:solidFill>
                <a:latin typeface="方正细黑一"/>
              </a:rPr>
              <a:t>向退刀</a:t>
            </a:r>
          </a:p>
          <a:p>
            <a:pPr algn="just"/>
            <a:r>
              <a:rPr lang="zh-CN" altLang="en-US" sz="1200" dirty="0">
                <a:solidFill>
                  <a:srgbClr val="221E1F"/>
                </a:solidFill>
                <a:latin typeface="方正细黑一"/>
              </a:rPr>
              <a:t>程序结束</a:t>
            </a:r>
            <a:r>
              <a:rPr lang="zh-CN" altLang="en-US" sz="1800" b="0" i="0" u="none" strike="noStrike" baseline="0" dirty="0">
                <a:solidFill>
                  <a:srgbClr val="221E1F"/>
                </a:solidFill>
                <a:latin typeface="方正细黑一"/>
              </a:rPr>
              <a:t>	</a:t>
            </a:r>
            <a:r>
              <a:rPr lang="zh-CN" altLang="en-US" sz="1200" b="0" i="0" u="none" strike="noStrike" baseline="0" dirty="0">
                <a:solidFill>
                  <a:srgbClr val="221E1F"/>
                </a:solidFill>
                <a:latin typeface="方正细黑一"/>
              </a:rPr>
              <a:t>	</a:t>
            </a:r>
          </a:p>
        </p:txBody>
      </p:sp>
      <p:sp>
        <p:nvSpPr>
          <p:cNvPr id="7"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 </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三把刀依次采用试切法对刀，通过对刀把操作得到的零偏值分别输入到各自的补偿中。</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a:t>
            </a:r>
            <a:r>
              <a:rPr lang="zh-CN" altLang="en-US" sz="1800" b="0" i="0" u="none" strike="noStrike" baseline="0" dirty="0">
                <a:solidFill>
                  <a:srgbClr val="221E1F"/>
                </a:solidFill>
                <a:latin typeface="方正书宋"/>
              </a:rPr>
              <a:t>的游标卡尺及</a:t>
            </a:r>
            <a:r>
              <a:rPr lang="en-US" altLang="zh-CN" sz="1800" b="0" i="0" u="none" strike="noStrike" baseline="0" dirty="0">
                <a:solidFill>
                  <a:srgbClr val="221E1F"/>
                </a:solidFill>
                <a:latin typeface="方正书宋"/>
              </a:rPr>
              <a:t>25~50mm</a:t>
            </a:r>
            <a:r>
              <a:rPr lang="zh-CN" altLang="en-US" sz="1800" b="0" i="0" u="none" strike="noStrike" baseline="0" dirty="0">
                <a:solidFill>
                  <a:srgbClr val="221E1F"/>
                </a:solidFill>
                <a:latin typeface="方正书宋"/>
              </a:rPr>
              <a:t>的千分尺测量各外圆、内孔直径的长度</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5" name="标题 3">
            <a:extLst>
              <a:ext uri="{FF2B5EF4-FFF2-40B4-BE49-F238E27FC236}">
                <a16:creationId xmlns:a16="http://schemas.microsoft.com/office/drawing/2014/main" id="{99913310-6A37-39C0-4E46-93C597B39611}"/>
              </a:ext>
            </a:extLst>
          </p:cNvPr>
          <p:cNvSpPr txBox="1"/>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1" name="标题 3"/>
          <p:cNvSpPr txBox="1"/>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轴类加工训练的注意事项</a:t>
            </a:r>
          </a:p>
        </p:txBody>
      </p:sp>
      <p:sp>
        <p:nvSpPr>
          <p:cNvPr id="12" name="文本占位符 5"/>
          <p:cNvSpPr txBox="1"/>
          <p:nvPr/>
        </p:nvSpPr>
        <p:spPr>
          <a:xfrm>
            <a:off x="738820" y="1793463"/>
            <a:ext cx="10455361"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a:t>
            </a:r>
            <a:r>
              <a:rPr lang="en-US" altLang="zh-CN" sz="1800" b="0" i="0" u="none" strike="noStrike" baseline="0" dirty="0">
                <a:solidFill>
                  <a:srgbClr val="221E1F"/>
                </a:solidFill>
                <a:latin typeface="方正书宋"/>
              </a:rPr>
              <a:t>G71 </a:t>
            </a:r>
            <a:r>
              <a:rPr lang="zh-CN" altLang="en-US" sz="1800" b="0" i="0" u="none" strike="noStrike" baseline="0" dirty="0">
                <a:solidFill>
                  <a:srgbClr val="221E1F"/>
                </a:solidFill>
                <a:latin typeface="方正书宋"/>
              </a:rPr>
              <a:t>指令编程时，背吃刀量不宜过大，过大容易损刀甚至断刀。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内孔</a:t>
            </a:r>
            <a:r>
              <a:rPr lang="zh-CN" altLang="en-US" sz="1800" b="0" i="0" u="none" strike="noStrike" baseline="0" dirty="0">
                <a:solidFill>
                  <a:srgbClr val="221E1F"/>
                </a:solidFill>
                <a:latin typeface="方正书宋"/>
              </a:rPr>
              <a:t>编程时，</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指令中的</a:t>
            </a: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向精加工余量为负值。</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镗孔退刀时，最好先退</a:t>
            </a:r>
            <a:r>
              <a:rPr lang="en-US" altLang="zh-CN" dirty="0">
                <a:solidFill>
                  <a:srgbClr val="221E1F"/>
                </a:solidFill>
                <a:latin typeface="方正书宋"/>
              </a:rPr>
              <a:t>Z</a:t>
            </a:r>
            <a:r>
              <a:rPr lang="zh-CN" altLang="en-US" dirty="0">
                <a:solidFill>
                  <a:srgbClr val="221E1F"/>
                </a:solidFill>
                <a:latin typeface="方正书宋"/>
              </a:rPr>
              <a:t>轴，再退</a:t>
            </a:r>
            <a:r>
              <a:rPr lang="en-US" altLang="zh-CN" dirty="0">
                <a:solidFill>
                  <a:srgbClr val="221E1F"/>
                </a:solidFill>
                <a:latin typeface="方正书宋"/>
              </a:rPr>
              <a:t>X</a:t>
            </a:r>
            <a:r>
              <a:rPr lang="zh-CN" altLang="en-US" dirty="0">
                <a:solidFill>
                  <a:srgbClr val="221E1F"/>
                </a:solidFill>
                <a:latin typeface="方正书宋"/>
              </a:rPr>
              <a:t>轴。防止退刀时误伤工件。</a:t>
            </a:r>
            <a:endParaRPr lang="en-US" altLang="zh-CN" sz="1800" b="0" i="0" u="none" strike="noStrike" baseline="0" dirty="0">
              <a:solidFill>
                <a:srgbClr val="221E1F"/>
              </a:solidFill>
              <a:latin typeface="方正书宋"/>
            </a:endParaRPr>
          </a:p>
        </p:txBody>
      </p:sp>
      <p:sp>
        <p:nvSpPr>
          <p:cNvPr id="6" name="标题 3"/>
          <p:cNvSpPr txBox="1"/>
          <p:nvPr/>
        </p:nvSpPr>
        <p:spPr>
          <a:xfrm>
            <a:off x="3722251" y="3087189"/>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文本占位符 5"/>
          <p:cNvSpPr txBox="1"/>
          <p:nvPr/>
        </p:nvSpPr>
        <p:spPr>
          <a:xfrm>
            <a:off x="1263537" y="3727346"/>
            <a:ext cx="5002510" cy="13665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sz="1800" b="1" i="0" u="none" strike="noStrike" baseline="0" dirty="0">
                <a:solidFill>
                  <a:schemeClr val="accent1"/>
                </a:solidFill>
                <a:latin typeface="方正书宋"/>
              </a:rPr>
              <a:t>试说明内、外径粗车循环指令</a:t>
            </a:r>
            <a:r>
              <a:rPr lang="en-US" altLang="zh-CN" sz="1800" b="1" i="0" u="none" strike="noStrike" baseline="0" dirty="0">
                <a:solidFill>
                  <a:schemeClr val="accent1"/>
                </a:solidFill>
                <a:latin typeface="方正书宋"/>
              </a:rPr>
              <a:t>G71</a:t>
            </a:r>
            <a:r>
              <a:rPr lang="zh-CN" altLang="en-US" sz="1800" b="1" i="0" u="none" strike="noStrike" baseline="0" dirty="0">
                <a:solidFill>
                  <a:schemeClr val="accent1"/>
                </a:solidFill>
                <a:latin typeface="方正书宋"/>
              </a:rPr>
              <a:t>、</a:t>
            </a:r>
            <a:r>
              <a:rPr lang="en-US" altLang="zh-CN" sz="1800" b="1" i="0" u="none" strike="noStrike" baseline="0" dirty="0">
                <a:solidFill>
                  <a:schemeClr val="accent1"/>
                </a:solidFill>
                <a:latin typeface="方正书宋"/>
              </a:rPr>
              <a:t>G70 </a:t>
            </a:r>
            <a:r>
              <a:rPr lang="zh-CN" altLang="en-US" sz="1800" b="1" i="0" u="none" strike="noStrike" baseline="0" dirty="0">
                <a:solidFill>
                  <a:schemeClr val="accent1"/>
                </a:solidFill>
                <a:latin typeface="方正书宋"/>
              </a:rPr>
              <a:t>的加工路线图特点。</a:t>
            </a:r>
            <a:endParaRPr lang="en-US" altLang="zh-CN" sz="1800" b="1" i="0" u="none" strike="noStrike" baseline="0" dirty="0">
              <a:solidFill>
                <a:schemeClr val="accent1"/>
              </a:solidFill>
              <a:latin typeface="方正书宋"/>
            </a:endParaRPr>
          </a:p>
          <a:p>
            <a:pPr marL="0" indent="0" algn="just">
              <a:lnSpc>
                <a:spcPct val="100000"/>
              </a:lnSpc>
              <a:spcBef>
                <a:spcPts val="0"/>
              </a:spcBef>
              <a:buClr>
                <a:schemeClr val="accent1"/>
              </a:buClr>
              <a:buSzPct val="95000"/>
              <a:buNone/>
            </a:pPr>
            <a:endParaRPr lang="en-US" altLang="zh-CN" b="1" dirty="0">
              <a:solidFill>
                <a:schemeClr val="accent1"/>
              </a:solidFill>
              <a:latin typeface="方正书宋"/>
            </a:endParaRPr>
          </a:p>
          <a:p>
            <a:pPr marL="0" indent="0" algn="just">
              <a:lnSpc>
                <a:spcPct val="100000"/>
              </a:lnSpc>
              <a:spcBef>
                <a:spcPts val="0"/>
              </a:spcBef>
              <a:buClr>
                <a:schemeClr val="accent1"/>
              </a:buClr>
              <a:buSzPct val="95000"/>
              <a:buNone/>
            </a:pPr>
            <a:r>
              <a:rPr lang="zh-CN" altLang="en-US" b="1" dirty="0">
                <a:solidFill>
                  <a:schemeClr val="accent1"/>
                </a:solidFill>
                <a:latin typeface="方正书宋"/>
              </a:rPr>
              <a:t>编制如右图所示零件外轮廓的加工程序。</a:t>
            </a:r>
            <a:endParaRPr lang="en-US" altLang="zh-CN" sz="1800" b="1" i="0" u="none" strike="noStrike" baseline="0" dirty="0">
              <a:solidFill>
                <a:schemeClr val="accent1"/>
              </a:solidFill>
              <a:latin typeface="方正书宋"/>
            </a:endParaRPr>
          </a:p>
        </p:txBody>
      </p:sp>
      <p:sp>
        <p:nvSpPr>
          <p:cNvPr id="15" name="文本框 14"/>
          <p:cNvSpPr txBox="1"/>
          <p:nvPr/>
        </p:nvSpPr>
        <p:spPr>
          <a:xfrm>
            <a:off x="6095997" y="6445798"/>
            <a:ext cx="1907240" cy="307777"/>
          </a:xfrm>
          <a:prstGeom prst="rect">
            <a:avLst/>
          </a:prstGeom>
          <a:noFill/>
        </p:spPr>
        <p:txBody>
          <a:bodyPr wrap="square">
            <a:spAutoFit/>
          </a:bodyPr>
          <a:lstStyle/>
          <a:p>
            <a:pPr algn="ctr"/>
            <a:r>
              <a:rPr lang="zh-CN" altLang="en-US" sz="1400" b="1" i="0" u="none" strike="noStrike" baseline="0" dirty="0">
                <a:solidFill>
                  <a:srgbClr val="221E1F"/>
                </a:solidFill>
                <a:latin typeface="方正书宋"/>
              </a:rPr>
              <a:t>毛坯：</a:t>
            </a:r>
            <a:r>
              <a:rPr lang="el-GR" altLang="zh-CN" sz="1400" b="1" i="0" u="none" strike="noStrike" baseline="0" dirty="0">
                <a:solidFill>
                  <a:srgbClr val="221E1F"/>
                </a:solidFill>
                <a:latin typeface="方正书宋"/>
              </a:rPr>
              <a:t>φ50×100</a:t>
            </a:r>
            <a:r>
              <a:rPr lang="en-US" altLang="zh-CN" sz="1400" b="1" i="0" u="none" strike="noStrike" baseline="0" dirty="0">
                <a:solidFill>
                  <a:srgbClr val="221E1F"/>
                </a:solidFill>
                <a:latin typeface="方正书宋"/>
              </a:rPr>
              <a:t>mm </a:t>
            </a:r>
            <a:endParaRPr lang="zh-CN" altLang="en-US" sz="1200" b="1" spc="-150" dirty="0"/>
          </a:p>
        </p:txBody>
      </p:sp>
      <p:sp>
        <p:nvSpPr>
          <p:cNvPr id="16" name="1"/>
          <p:cNvSpPr/>
          <p:nvPr/>
        </p:nvSpPr>
        <p:spPr bwMode="auto">
          <a:xfrm rot="5400000">
            <a:off x="916725" y="3840593"/>
            <a:ext cx="399266" cy="24187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p:cNvSpPr txBox="1"/>
          <p:nvPr/>
        </p:nvSpPr>
        <p:spPr>
          <a:xfrm>
            <a:off x="571623" y="3740317"/>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pic>
        <p:nvPicPr>
          <p:cNvPr id="4" name="图片 3"/>
          <p:cNvPicPr>
            <a:picLocks noChangeAspect="1"/>
          </p:cNvPicPr>
          <p:nvPr/>
        </p:nvPicPr>
        <p:blipFill>
          <a:blip r:embed="rId3"/>
          <a:stretch>
            <a:fillRect/>
          </a:stretch>
        </p:blipFill>
        <p:spPr>
          <a:xfrm>
            <a:off x="5556069" y="4361894"/>
            <a:ext cx="6444342" cy="2083904"/>
          </a:xfrm>
          <a:prstGeom prst="rect">
            <a:avLst/>
          </a:prstGeom>
        </p:spPr>
      </p:pic>
      <p:sp>
        <p:nvSpPr>
          <p:cNvPr id="8" name="文本框 7"/>
          <p:cNvSpPr txBox="1"/>
          <p:nvPr/>
        </p:nvSpPr>
        <p:spPr>
          <a:xfrm>
            <a:off x="10001791" y="6445797"/>
            <a:ext cx="1907240" cy="307777"/>
          </a:xfrm>
          <a:prstGeom prst="rect">
            <a:avLst/>
          </a:prstGeom>
          <a:noFill/>
        </p:spPr>
        <p:txBody>
          <a:bodyPr wrap="square">
            <a:spAutoFit/>
          </a:bodyPr>
          <a:lstStyle/>
          <a:p>
            <a:pPr algn="ctr"/>
            <a:r>
              <a:rPr lang="zh-CN" altLang="en-US" sz="1400" b="1" i="0" u="none" strike="noStrike" baseline="0" dirty="0">
                <a:solidFill>
                  <a:srgbClr val="221E1F"/>
                </a:solidFill>
                <a:latin typeface="方正书宋"/>
              </a:rPr>
              <a:t>毛坯：</a:t>
            </a:r>
            <a:r>
              <a:rPr lang="el-GR" altLang="zh-CN" sz="1400" b="1" i="0" u="none" strike="noStrike" baseline="0" dirty="0">
                <a:solidFill>
                  <a:srgbClr val="221E1F"/>
                </a:solidFill>
                <a:latin typeface="方正书宋"/>
              </a:rPr>
              <a:t>φ</a:t>
            </a:r>
            <a:r>
              <a:rPr lang="en-US" altLang="zh-CN" sz="1400" b="1" i="0" u="none" strike="noStrike" baseline="0" dirty="0">
                <a:solidFill>
                  <a:srgbClr val="221E1F"/>
                </a:solidFill>
                <a:latin typeface="方正书宋"/>
              </a:rPr>
              <a:t>6</a:t>
            </a:r>
            <a:r>
              <a:rPr lang="el-GR" altLang="zh-CN" sz="1400" b="1" i="0" u="none" strike="noStrike" baseline="0" dirty="0">
                <a:solidFill>
                  <a:srgbClr val="221E1F"/>
                </a:solidFill>
                <a:latin typeface="方正书宋"/>
              </a:rPr>
              <a:t>0×100</a:t>
            </a:r>
            <a:r>
              <a:rPr lang="en-US" altLang="zh-CN" sz="1400" b="1" i="0" u="none" strike="noStrike" baseline="0" dirty="0">
                <a:solidFill>
                  <a:srgbClr val="221E1F"/>
                </a:solidFill>
                <a:latin typeface="方正书宋"/>
              </a:rPr>
              <a:t>mm </a:t>
            </a:r>
            <a:endParaRPr lang="zh-CN" altLang="en-US" sz="1200" b="1" spc="-150" dirty="0"/>
          </a:p>
        </p:txBody>
      </p:sp>
      <p:sp>
        <p:nvSpPr>
          <p:cNvPr id="3" name="1">
            <a:extLst>
              <a:ext uri="{FF2B5EF4-FFF2-40B4-BE49-F238E27FC236}">
                <a16:creationId xmlns:a16="http://schemas.microsoft.com/office/drawing/2014/main" id="{D36B67D5-0ED8-37C0-0B9E-83FDFABE5E0D}"/>
              </a:ext>
            </a:extLst>
          </p:cNvPr>
          <p:cNvSpPr/>
          <p:nvPr/>
        </p:nvSpPr>
        <p:spPr bwMode="auto">
          <a:xfrm rot="5400000">
            <a:off x="916725" y="4732485"/>
            <a:ext cx="399266" cy="24187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5" name="Index-1">
            <a:extLst>
              <a:ext uri="{FF2B5EF4-FFF2-40B4-BE49-F238E27FC236}">
                <a16:creationId xmlns:a16="http://schemas.microsoft.com/office/drawing/2014/main" id="{CFA002A6-1DCD-344F-D9C2-25C2CCF2FBFD}"/>
              </a:ext>
            </a:extLst>
          </p:cNvPr>
          <p:cNvSpPr txBox="1"/>
          <p:nvPr/>
        </p:nvSpPr>
        <p:spPr>
          <a:xfrm>
            <a:off x="571623" y="4632209"/>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graphicFrame>
        <p:nvGraphicFramePr>
          <p:cNvPr id="21" name="表格 20"/>
          <p:cNvGraphicFramePr>
            <a:graphicFrameLocks noGrp="1"/>
          </p:cNvGraphicFramePr>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0001"/>
                    </a:ext>
                  </a:extLst>
                </a:gridCol>
                <a:gridCol w="710291">
                  <a:extLst>
                    <a:ext uri="{9D8B030D-6E8A-4147-A177-3AD203B41FA5}">
                      <a16:colId xmlns:a16="http://schemas.microsoft.com/office/drawing/2014/main" val="20002"/>
                    </a:ext>
                  </a:extLst>
                </a:gridCol>
                <a:gridCol w="195614">
                  <a:extLst>
                    <a:ext uri="{9D8B030D-6E8A-4147-A177-3AD203B41FA5}">
                      <a16:colId xmlns:a16="http://schemas.microsoft.com/office/drawing/2014/main" val="20003"/>
                    </a:ext>
                  </a:extLst>
                </a:gridCol>
                <a:gridCol w="586408">
                  <a:extLst>
                    <a:ext uri="{9D8B030D-6E8A-4147-A177-3AD203B41FA5}">
                      <a16:colId xmlns:a16="http://schemas.microsoft.com/office/drawing/2014/main" val="20004"/>
                    </a:ext>
                  </a:extLst>
                </a:gridCol>
                <a:gridCol w="319498">
                  <a:extLst>
                    <a:ext uri="{9D8B030D-6E8A-4147-A177-3AD203B41FA5}">
                      <a16:colId xmlns:a16="http://schemas.microsoft.com/office/drawing/2014/main" val="20005"/>
                    </a:ext>
                  </a:extLst>
                </a:gridCol>
                <a:gridCol w="462524">
                  <a:extLst>
                    <a:ext uri="{9D8B030D-6E8A-4147-A177-3AD203B41FA5}">
                      <a16:colId xmlns:a16="http://schemas.microsoft.com/office/drawing/2014/main" val="20006"/>
                    </a:ext>
                  </a:extLst>
                </a:gridCol>
                <a:gridCol w="549589">
                  <a:extLst>
                    <a:ext uri="{9D8B030D-6E8A-4147-A177-3AD203B41FA5}">
                      <a16:colId xmlns:a16="http://schemas.microsoft.com/office/drawing/2014/main" val="20007"/>
                    </a:ext>
                  </a:extLst>
                </a:gridCol>
                <a:gridCol w="465542">
                  <a:extLst>
                    <a:ext uri="{9D8B030D-6E8A-4147-A177-3AD203B41FA5}">
                      <a16:colId xmlns:a16="http://schemas.microsoft.com/office/drawing/2014/main" val="20008"/>
                    </a:ext>
                  </a:extLst>
                </a:gridCol>
                <a:gridCol w="1540042">
                  <a:extLst>
                    <a:ext uri="{9D8B030D-6E8A-4147-A177-3AD203B41FA5}">
                      <a16:colId xmlns:a16="http://schemas.microsoft.com/office/drawing/2014/main" val="20009"/>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1"/>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2"/>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3"/>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4"/>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5933">
                <a:tc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11"/>
                  </a:ext>
                </a:extLst>
              </a:tr>
            </a:tbl>
          </a:graphicData>
        </a:graphic>
      </p:graphicFrame>
      <p:sp>
        <p:nvSpPr>
          <p:cNvPr id="9" name="Title-1"/>
          <p:cNvSpPr/>
          <p:nvPr/>
        </p:nvSpPr>
        <p:spPr>
          <a:xfrm>
            <a:off x="1547530" y="1476421"/>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000" b="1" dirty="0">
                <a:solidFill>
                  <a:schemeClr val="accent1"/>
                </a:solidFill>
                <a:sym typeface="Arial" panose="020B0604020202020204" pitchFamily="34" charset="0"/>
              </a:rPr>
              <a:t>完成实训报告</a:t>
            </a:r>
            <a:endParaRPr lang="en-US" altLang="zh-CN" sz="2000" b="1" dirty="0">
              <a:solidFill>
                <a:schemeClr val="accent1"/>
              </a:solidFill>
              <a:sym typeface="Arial" panose="020B0604020202020204" pitchFamily="34" charset="0"/>
            </a:endParaRPr>
          </a:p>
        </p:txBody>
      </p:sp>
      <p:graphicFrame>
        <p:nvGraphicFramePr>
          <p:cNvPr id="2" name="表格 1"/>
          <p:cNvGraphicFramePr>
            <a:graphicFrameLocks noGrp="1"/>
          </p:cNvGraphicFramePr>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20000"/>
                    </a:ext>
                  </a:extLst>
                </a:gridCol>
                <a:gridCol w="878781">
                  <a:extLst>
                    <a:ext uri="{9D8B030D-6E8A-4147-A177-3AD203B41FA5}">
                      <a16:colId xmlns:a16="http://schemas.microsoft.com/office/drawing/2014/main" val="20001"/>
                    </a:ext>
                  </a:extLst>
                </a:gridCol>
                <a:gridCol w="992705">
                  <a:extLst>
                    <a:ext uri="{9D8B030D-6E8A-4147-A177-3AD203B41FA5}">
                      <a16:colId xmlns:a16="http://schemas.microsoft.com/office/drawing/2014/main" val="20002"/>
                    </a:ext>
                  </a:extLst>
                </a:gridCol>
                <a:gridCol w="884690">
                  <a:extLst>
                    <a:ext uri="{9D8B030D-6E8A-4147-A177-3AD203B41FA5}">
                      <a16:colId xmlns:a16="http://schemas.microsoft.com/office/drawing/2014/main" val="20003"/>
                    </a:ext>
                  </a:extLst>
                </a:gridCol>
                <a:gridCol w="591180">
                  <a:extLst>
                    <a:ext uri="{9D8B030D-6E8A-4147-A177-3AD203B41FA5}">
                      <a16:colId xmlns:a16="http://schemas.microsoft.com/office/drawing/2014/main" val="20004"/>
                    </a:ext>
                  </a:extLst>
                </a:gridCol>
                <a:gridCol w="790902">
                  <a:extLst>
                    <a:ext uri="{9D8B030D-6E8A-4147-A177-3AD203B41FA5}">
                      <a16:colId xmlns:a16="http://schemas.microsoft.com/office/drawing/2014/main" val="20005"/>
                    </a:ext>
                  </a:extLst>
                </a:gridCol>
                <a:gridCol w="973190">
                  <a:extLst>
                    <a:ext uri="{9D8B030D-6E8A-4147-A177-3AD203B41FA5}">
                      <a16:colId xmlns:a16="http://schemas.microsoft.com/office/drawing/2014/main" val="20006"/>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extLst>
                  <a:ext uri="{0D108BD9-81ED-4DB2-BD59-A6C34878D82A}">
                    <a16:rowId xmlns:a16="http://schemas.microsoft.com/office/drawing/2014/main" val="10001"/>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57496">
                <a:tc gridSpan="7">
                  <a:txBody>
                    <a:bodyPr/>
                    <a:lstStyle/>
                    <a:p>
                      <a:pPr algn="l"/>
                      <a:r>
                        <a:rPr lang="en-US" altLang="zh-CN" sz="1400" dirty="0"/>
                        <a:t>1.</a:t>
                      </a:r>
                      <a:r>
                        <a:rPr lang="zh-CN" altLang="en-US" sz="1400" dirty="0"/>
                        <a:t>你完成了零件加工吗？</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6.2 </a:t>
            </a:r>
            <a:r>
              <a:rPr lang="zh-CN" altLang="en-US" sz="2800" dirty="0">
                <a:latin typeface="+mj-ea"/>
                <a:cs typeface="+mn-ea"/>
                <a:sym typeface="+mn-lt"/>
              </a:rPr>
              <a:t>内轮廓加工</a:t>
            </a:r>
          </a:p>
        </p:txBody>
      </p:sp>
      <p:sp>
        <p:nvSpPr>
          <p:cNvPr id="5" name="标题 3">
            <a:extLst>
              <a:ext uri="{FF2B5EF4-FFF2-40B4-BE49-F238E27FC236}">
                <a16:creationId xmlns:a16="http://schemas.microsoft.com/office/drawing/2014/main" id="{55FC6D0C-7789-7860-2A8B-86EF9D33E7EB}"/>
              </a:ext>
            </a:extLst>
          </p:cNvPr>
          <p:cNvSpPr txBox="1"/>
          <p:nvPr/>
        </p:nvSpPr>
        <p:spPr>
          <a:xfrm>
            <a:off x="3722251" y="1124428"/>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6" name="1">
            <a:extLst>
              <a:ext uri="{FF2B5EF4-FFF2-40B4-BE49-F238E27FC236}">
                <a16:creationId xmlns:a16="http://schemas.microsoft.com/office/drawing/2014/main" id="{C3BD2ED9-41F4-8038-B66C-35A99D3A813D}"/>
              </a:ext>
            </a:extLst>
          </p:cNvPr>
          <p:cNvSpPr/>
          <p:nvPr/>
        </p:nvSpPr>
        <p:spPr bwMode="auto">
          <a:xfrm rot="5400000">
            <a:off x="1226958" y="1691643"/>
            <a:ext cx="399266" cy="24187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7" name="Index-1">
            <a:extLst>
              <a:ext uri="{FF2B5EF4-FFF2-40B4-BE49-F238E27FC236}">
                <a16:creationId xmlns:a16="http://schemas.microsoft.com/office/drawing/2014/main" id="{75658C5D-B43C-443D-39A5-0C7BB1F59347}"/>
              </a:ext>
            </a:extLst>
          </p:cNvPr>
          <p:cNvSpPr txBox="1"/>
          <p:nvPr/>
        </p:nvSpPr>
        <p:spPr>
          <a:xfrm>
            <a:off x="881856" y="1591367"/>
            <a:ext cx="527709"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轴类零件加工训练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6.3 </a:t>
            </a:r>
            <a:r>
              <a:rPr lang="zh-CN" altLang="en-US" sz="2400" b="1" dirty="0">
                <a:solidFill>
                  <a:srgbClr val="FF0000"/>
                </a:solidFill>
                <a:cs typeface="+mn-ea"/>
                <a:sym typeface="+mn-lt"/>
              </a:rPr>
              <a:t>沟槽加工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6.4 </a:t>
            </a:r>
            <a:r>
              <a:rPr lang="zh-CN" altLang="en-US" sz="2400" b="1" dirty="0">
                <a:solidFill>
                  <a:schemeClr val="bg1">
                    <a:lumMod val="75000"/>
                  </a:schemeClr>
                </a:solidFill>
                <a:cs typeface="+mn-ea"/>
                <a:sym typeface="+mn-lt"/>
              </a:rPr>
              <a:t>综合练习</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5" name="组合 4"/>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p:cNvGrpSpPr/>
            <p:nvPr/>
          </p:nvGrpSpPr>
          <p:grpSpPr>
            <a:xfrm>
              <a:off x="1803400" y="1087819"/>
              <a:ext cx="8585200" cy="624315"/>
              <a:chOff x="660400" y="1059498"/>
              <a:chExt cx="8585200" cy="624315"/>
            </a:xfrm>
          </p:grpSpPr>
          <p:sp>
            <p:nvSpPr>
              <p:cNvPr id="30" name="1"/>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p:cNvSpPr txBox="1"/>
              <p:nvPr>
                <p:custDataLst>
                  <p:tags r:id="rId16"/>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1"/>
                    </a:solidFill>
                  </a:rPr>
                  <a:t>编程指令</a:t>
                </a:r>
              </a:p>
            </p:txBody>
          </p:sp>
          <p:sp>
            <p:nvSpPr>
              <p:cNvPr id="33" name="Body-1"/>
              <p:cNvSpPr/>
              <p:nvPr>
                <p:custDataLst>
                  <p:tags r:id="rId17"/>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切槽循环指令</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G75</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、子程序调用</a:t>
                </a:r>
                <a:r>
                  <a:rPr lang="zh-CN" altLang="en-US" sz="1400" dirty="0">
                    <a:solidFill>
                      <a:schemeClr val="tx2">
                        <a:lumMod val="75000"/>
                        <a:lumOff val="25000"/>
                      </a:schemeClr>
                    </a:solidFill>
                    <a:latin typeface="+mn-ea"/>
                  </a:rPr>
                  <a:t>、子程序的返回、暂停</a:t>
                </a:r>
                <a:r>
                  <a:rPr lang="en-US" altLang="zh-CN" sz="1400" dirty="0">
                    <a:solidFill>
                      <a:schemeClr val="tx2">
                        <a:lumMod val="75000"/>
                        <a:lumOff val="25000"/>
                      </a:schemeClr>
                    </a:solidFill>
                    <a:latin typeface="+mn-ea"/>
                  </a:rPr>
                  <a:t>G04</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7" name="组合 6"/>
            <p:cNvGrpSpPr/>
            <p:nvPr/>
          </p:nvGrpSpPr>
          <p:grpSpPr>
            <a:xfrm>
              <a:off x="1803400" y="1899428"/>
              <a:ext cx="8585200" cy="624315"/>
              <a:chOff x="660400" y="1059498"/>
              <a:chExt cx="8585200" cy="624315"/>
            </a:xfrm>
          </p:grpSpPr>
          <p:sp>
            <p:nvSpPr>
              <p:cNvPr id="21" name="2"/>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p:cNvGrpSpPr/>
            <p:nvPr/>
          </p:nvGrpSpPr>
          <p:grpSpPr>
            <a:xfrm>
              <a:off x="1803400" y="2711038"/>
              <a:ext cx="8585200" cy="624315"/>
              <a:chOff x="660400" y="1059498"/>
              <a:chExt cx="8585200" cy="624315"/>
            </a:xfrm>
          </p:grpSpPr>
          <p:sp>
            <p:nvSpPr>
              <p:cNvPr id="16" name="3"/>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p:cNvGrpSpPr/>
            <p:nvPr/>
          </p:nvGrpSpPr>
          <p:grpSpPr>
            <a:xfrm>
              <a:off x="1803400" y="3522648"/>
              <a:ext cx="8585200" cy="624315"/>
              <a:chOff x="660400" y="1059498"/>
              <a:chExt cx="8585200" cy="624315"/>
            </a:xfrm>
          </p:grpSpPr>
          <p:sp>
            <p:nvSpPr>
              <p:cNvPr id="12" name="4"/>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轴类零件加工训练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cs typeface="+mn-ea"/>
                <a:sym typeface="+mn-lt"/>
              </a:rPr>
              <a:t>任务</a:t>
            </a:r>
            <a:r>
              <a:rPr lang="en-US" altLang="zh-CN" sz="2400" b="1" dirty="0">
                <a:cs typeface="+mn-ea"/>
                <a:sym typeface="+mn-lt"/>
              </a:rPr>
              <a:t>6.1 </a:t>
            </a:r>
            <a:r>
              <a:rPr lang="zh-CN" altLang="en-US" sz="2400" b="1" dirty="0">
                <a:cs typeface="+mn-ea"/>
                <a:sym typeface="+mn-lt"/>
              </a:rPr>
              <a:t>外轮廓加工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6.2 </a:t>
            </a:r>
            <a:r>
              <a:rPr lang="zh-CN" altLang="en-US" sz="2400" b="1" dirty="0">
                <a:cs typeface="+mn-ea"/>
                <a:sym typeface="+mn-lt"/>
              </a:rPr>
              <a:t>内轮廓加工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6.3 </a:t>
            </a:r>
            <a:r>
              <a:rPr lang="zh-CN" altLang="en-US" sz="2400" b="1" dirty="0">
                <a:cs typeface="+mn-ea"/>
                <a:sym typeface="+mn-lt"/>
              </a:rPr>
              <a:t>沟槽加工</a:t>
            </a:r>
            <a:endParaRPr lang="en-US" altLang="zh-CN" sz="2400" b="1" dirty="0">
              <a:cs typeface="+mn-ea"/>
              <a:sym typeface="+mn-lt"/>
            </a:endParaRPr>
          </a:p>
          <a:p>
            <a:r>
              <a:rPr lang="zh-CN" altLang="en-US" sz="2400" b="1" dirty="0">
                <a:cs typeface="+mn-ea"/>
                <a:sym typeface="+mn-lt"/>
              </a:rPr>
              <a:t>任务</a:t>
            </a:r>
            <a:r>
              <a:rPr lang="en-US" altLang="zh-CN" sz="2400" b="1" dirty="0">
                <a:cs typeface="+mn-ea"/>
                <a:sym typeface="+mn-lt"/>
              </a:rPr>
              <a:t>6.4 </a:t>
            </a:r>
            <a:r>
              <a:rPr lang="zh-CN" altLang="en-US" sz="2400" b="1" dirty="0">
                <a:cs typeface="+mn-ea"/>
                <a:sym typeface="+mn-lt"/>
              </a:rPr>
              <a:t>综合练习</a:t>
            </a:r>
            <a:endParaRPr lang="en-US" altLang="zh-CN"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6" y="1178454"/>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
        <p:nvSpPr>
          <p:cNvPr id="12" name="文本占位符 5"/>
          <p:cNvSpPr txBox="1"/>
          <p:nvPr/>
        </p:nvSpPr>
        <p:spPr>
          <a:xfrm>
            <a:off x="604065" y="1702701"/>
            <a:ext cx="1083029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切槽循环指令</a:t>
            </a:r>
            <a:r>
              <a:rPr lang="en-US" altLang="zh-CN" b="1" dirty="0">
                <a:solidFill>
                  <a:schemeClr val="accent1"/>
                </a:solidFill>
                <a:latin typeface="方正书宋"/>
              </a:rPr>
              <a:t>G75</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en-US" altLang="zh-CN" sz="1800" b="0" i="0" u="none" strike="noStrike" baseline="0" dirty="0">
                <a:solidFill>
                  <a:srgbClr val="221E1F"/>
                </a:solidFill>
                <a:latin typeface="方正书宋"/>
              </a:rPr>
              <a:t>G75</a:t>
            </a:r>
            <a:r>
              <a:rPr lang="zh-CN" altLang="en-US" sz="1800" b="0" i="0" u="none" strike="noStrike" baseline="0" dirty="0">
                <a:solidFill>
                  <a:srgbClr val="221E1F"/>
                </a:solidFill>
                <a:latin typeface="方正书宋"/>
              </a:rPr>
              <a:t>指令主要用于加工径向环形槽。加工中径向断续切削起到断屑、及时排屑的作用， 特别适合加工宽槽</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G75 R_</a:t>
            </a:r>
            <a:r>
              <a:rPr lang="zh-CN" altLang="en-US" dirty="0">
                <a:solidFill>
                  <a:srgbClr val="221E1F"/>
                </a:solidFill>
                <a:latin typeface="方正书宋"/>
              </a:rPr>
              <a:t>；</a:t>
            </a:r>
            <a:r>
              <a:rPr lang="en-US" altLang="zh-CN" dirty="0">
                <a:solidFill>
                  <a:srgbClr val="221E1F"/>
                </a:solidFill>
                <a:latin typeface="方正书宋"/>
              </a:rPr>
              <a:t>G75</a:t>
            </a:r>
            <a:r>
              <a:rPr lang="zh-CN" altLang="en-US" dirty="0">
                <a:solidFill>
                  <a:srgbClr val="221E1F"/>
                </a:solidFill>
                <a:latin typeface="方正书宋"/>
              </a:rPr>
              <a:t> </a:t>
            </a:r>
            <a:r>
              <a:rPr lang="en-US" altLang="zh-CN" dirty="0">
                <a:solidFill>
                  <a:srgbClr val="221E1F"/>
                </a:solidFill>
                <a:latin typeface="方正书宋"/>
              </a:rPr>
              <a:t>X_Z_P_Q_R_F_; </a:t>
            </a:r>
          </a:p>
        </p:txBody>
      </p:sp>
      <p:sp>
        <p:nvSpPr>
          <p:cNvPr id="30" name="文本占位符 5"/>
          <p:cNvSpPr txBox="1"/>
          <p:nvPr/>
        </p:nvSpPr>
        <p:spPr>
          <a:xfrm>
            <a:off x="604065" y="3360145"/>
            <a:ext cx="10830290"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子程序调用</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在加工工件时，当相同的切削路线重复出现，可以把这类路径作为子程序编写，先存储起来，再多次调用，使程序简化。</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M98 P___X X </a:t>
            </a:r>
            <a:r>
              <a:rPr lang="en-US" altLang="zh-CN" sz="1800" b="0" i="0" u="none" strike="noStrike" baseline="0" dirty="0" err="1">
                <a:solidFill>
                  <a:srgbClr val="221E1F"/>
                </a:solidFill>
                <a:latin typeface="方正书宋"/>
              </a:rPr>
              <a:t>X</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r>
              <a:rPr lang="en-US" altLang="zh-CN" dirty="0">
                <a:solidFill>
                  <a:srgbClr val="221E1F"/>
                </a:solidFill>
                <a:latin typeface="方正书宋"/>
              </a:rPr>
              <a:t> ___</a:t>
            </a:r>
            <a:r>
              <a:rPr lang="zh-CN" altLang="en-US" dirty="0">
                <a:solidFill>
                  <a:srgbClr val="221E1F"/>
                </a:solidFill>
                <a:latin typeface="方正书宋"/>
              </a:rPr>
              <a:t>为要调用的子程序号；“</a:t>
            </a:r>
            <a:r>
              <a:rPr lang="en-US" altLang="zh-CN" dirty="0">
                <a:solidFill>
                  <a:srgbClr val="221E1F"/>
                </a:solidFill>
                <a:latin typeface="方正书宋"/>
              </a:rPr>
              <a:t>X </a:t>
            </a:r>
            <a:r>
              <a:rPr lang="en-US" altLang="zh-CN" dirty="0" err="1">
                <a:solidFill>
                  <a:srgbClr val="221E1F"/>
                </a:solidFill>
                <a:latin typeface="方正书宋"/>
              </a:rPr>
              <a:t>X</a:t>
            </a:r>
            <a:r>
              <a:rPr lang="en-US" altLang="zh-CN" dirty="0">
                <a:solidFill>
                  <a:srgbClr val="221E1F"/>
                </a:solidFill>
                <a:latin typeface="方正书宋"/>
              </a:rPr>
              <a:t> </a:t>
            </a:r>
            <a:r>
              <a:rPr lang="en-US" altLang="zh-CN" dirty="0" err="1">
                <a:solidFill>
                  <a:srgbClr val="221E1F"/>
                </a:solidFill>
                <a:latin typeface="方正书宋"/>
              </a:rPr>
              <a:t>X</a:t>
            </a:r>
            <a:r>
              <a:rPr lang="zh-CN" altLang="en-US" dirty="0">
                <a:solidFill>
                  <a:srgbClr val="221E1F"/>
                </a:solidFill>
                <a:latin typeface="方正书宋"/>
              </a:rPr>
              <a:t>”为重复调用次数，省略为一次。</a:t>
            </a:r>
            <a:endParaRPr lang="en-US" altLang="zh-CN" sz="1800" b="0" i="0" u="none" strike="noStrike" baseline="0" dirty="0">
              <a:solidFill>
                <a:srgbClr val="221E1F"/>
              </a:solidFill>
              <a:latin typeface="方正书宋"/>
            </a:endParaRP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占位符 5"/>
          <p:cNvSpPr txBox="1"/>
          <p:nvPr/>
        </p:nvSpPr>
        <p:spPr>
          <a:xfrm>
            <a:off x="644434" y="1728509"/>
            <a:ext cx="10816047"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子程序的返回</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en-US" altLang="zh-CN" sz="1800" b="0" i="0" u="none" strike="noStrike" baseline="0" dirty="0">
                <a:solidFill>
                  <a:srgbClr val="221E1F"/>
                </a:solidFill>
                <a:latin typeface="方正书宋"/>
              </a:rPr>
              <a:t>M99 </a:t>
            </a:r>
            <a:r>
              <a:rPr lang="zh-CN" altLang="en-US" sz="1800" b="0" i="0" u="none" strike="noStrike" baseline="0" dirty="0">
                <a:solidFill>
                  <a:srgbClr val="221E1F"/>
                </a:solidFill>
                <a:latin typeface="方正书宋"/>
              </a:rPr>
              <a:t>作为子程序的最后一条程序段，表示子程序结束，并返回主程序中相对应的Ｍ </a:t>
            </a:r>
            <a:r>
              <a:rPr lang="en-US" altLang="zh-CN" sz="1800" b="0" i="0" u="none" strike="noStrike" baseline="0" dirty="0">
                <a:solidFill>
                  <a:srgbClr val="221E1F"/>
                </a:solidFill>
                <a:latin typeface="方正书宋"/>
              </a:rPr>
              <a:t>98 </a:t>
            </a:r>
            <a:r>
              <a:rPr lang="zh-CN" altLang="en-US" sz="1800" b="0" i="0" u="none" strike="noStrike" baseline="0" dirty="0">
                <a:solidFill>
                  <a:srgbClr val="221E1F"/>
                </a:solidFill>
                <a:latin typeface="方正书宋"/>
              </a:rPr>
              <a:t>指令，下一条程序继续执行；</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M99 </a:t>
            </a:r>
            <a:r>
              <a:rPr lang="zh-CN" altLang="en-US" dirty="0">
                <a:solidFill>
                  <a:srgbClr val="221E1F"/>
                </a:solidFill>
                <a:latin typeface="方正书宋"/>
              </a:rPr>
              <a:t>。</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44434" y="3318625"/>
            <a:ext cx="10816047" cy="140429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暂停键</a:t>
            </a:r>
            <a:r>
              <a:rPr lang="en-US" altLang="zh-CN" b="1" dirty="0">
                <a:solidFill>
                  <a:schemeClr val="accent1"/>
                </a:solidFill>
                <a:latin typeface="方正书宋"/>
              </a:rPr>
              <a:t>G04</a:t>
            </a: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该指令一般用于车槽、镗孔、钻孔指令后，以提高表面质量及有利于铁屑充分排出。</a:t>
            </a:r>
            <a:r>
              <a:rPr lang="en-US" altLang="zh-CN" sz="1800" b="0" i="0" u="none" strike="noStrike" baseline="0" dirty="0">
                <a:solidFill>
                  <a:srgbClr val="221E1F"/>
                </a:solidFill>
                <a:latin typeface="方正书宋"/>
              </a:rPr>
              <a:t>X__ </a:t>
            </a:r>
            <a:r>
              <a:rPr lang="zh-CN" altLang="en-US" sz="1800" b="0" i="0" u="none" strike="noStrike" baseline="0" dirty="0">
                <a:solidFill>
                  <a:srgbClr val="221E1F"/>
                </a:solidFill>
                <a:latin typeface="方正书宋"/>
              </a:rPr>
              <a:t>或</a:t>
            </a:r>
            <a:r>
              <a:rPr lang="en-US" altLang="zh-CN" sz="1800" b="0" i="0" u="none" strike="noStrike" baseline="0" dirty="0">
                <a:solidFill>
                  <a:srgbClr val="221E1F"/>
                </a:solidFill>
                <a:latin typeface="方正书宋"/>
              </a:rPr>
              <a:t>U__ </a:t>
            </a:r>
            <a:r>
              <a:rPr lang="zh-CN" altLang="en-US" sz="1800" b="0" i="0" u="none" strike="noStrike" baseline="0" dirty="0">
                <a:solidFill>
                  <a:srgbClr val="221E1F"/>
                </a:solidFill>
                <a:latin typeface="方正书宋"/>
              </a:rPr>
              <a:t>的单位为秒（</a:t>
            </a:r>
            <a:r>
              <a:rPr lang="en-US" altLang="zh-CN" sz="1800" b="0" i="0" u="none" strike="noStrike" baseline="0" dirty="0">
                <a:solidFill>
                  <a:srgbClr val="221E1F"/>
                </a:solidFill>
                <a:latin typeface="方正书宋"/>
              </a:rPr>
              <a:t>s</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P__ </a:t>
            </a:r>
            <a:r>
              <a:rPr lang="zh-CN" altLang="en-US" sz="1800" b="0" i="0" u="none" strike="noStrike" baseline="0" dirty="0">
                <a:solidFill>
                  <a:srgbClr val="221E1F"/>
                </a:solidFill>
                <a:latin typeface="方正书宋"/>
              </a:rPr>
              <a:t>的单位为毫秒（</a:t>
            </a:r>
            <a:r>
              <a:rPr lang="en-US" altLang="zh-CN" sz="1800" b="0" i="0" u="none" strike="noStrike" baseline="0" dirty="0" err="1">
                <a:solidFill>
                  <a:srgbClr val="221E1F"/>
                </a:solidFill>
                <a:latin typeface="方正书宋"/>
              </a:rPr>
              <a:t>ms</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G04 X __ </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G04 P __ </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38499513-2162-A2F4-7F6E-4C5CC745FCD9}"/>
              </a:ext>
            </a:extLst>
          </p:cNvPr>
          <p:cNvSpPr txBox="1"/>
          <p:nvPr/>
        </p:nvSpPr>
        <p:spPr>
          <a:xfrm>
            <a:off x="4117376" y="1178454"/>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p:cNvSpPr txBox="1"/>
          <p:nvPr/>
        </p:nvSpPr>
        <p:spPr>
          <a:xfrm>
            <a:off x="818566" y="1787749"/>
            <a:ext cx="7815295" cy="461151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6</a:t>
            </a:r>
            <a:r>
              <a:rPr lang="el-GR" altLang="zh-CN" sz="1800" b="0" i="0" u="none" strike="noStrike" baseline="0" dirty="0">
                <a:solidFill>
                  <a:srgbClr val="221E1F"/>
                </a:solidFill>
                <a:latin typeface="方正书宋"/>
              </a:rPr>
              <a:t>0×</a:t>
            </a:r>
            <a:r>
              <a:rPr lang="en-US" altLang="zh-CN" sz="1800" b="0" i="0" u="none" strike="noStrike" baseline="0" dirty="0">
                <a:solidFill>
                  <a:srgbClr val="221E1F"/>
                </a:solidFill>
                <a:latin typeface="方正书宋"/>
              </a:rPr>
              <a:t>16</a:t>
            </a:r>
            <a:r>
              <a:rPr lang="el-GR" altLang="zh-CN" sz="1800" b="0" i="0" u="none" strike="noStrike" baseline="0" dirty="0">
                <a:solidFill>
                  <a:srgbClr val="221E1F"/>
                </a:solidFill>
                <a:latin typeface="方正书宋"/>
              </a:rPr>
              <a:t>0</a:t>
            </a:r>
            <a:r>
              <a:rPr lang="en-US" altLang="zh-CN" sz="1800" b="0" i="0" u="none" strike="noStrike" baseline="0" dirty="0">
                <a:solidFill>
                  <a:srgbClr val="221E1F"/>
                </a:solidFill>
                <a:latin typeface="方正书宋"/>
              </a:rPr>
              <a:t>mm</a:t>
            </a: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要加工外圆和沟槽，沟槽宽度各不相同：</a:t>
            </a:r>
            <a:r>
              <a:rPr lang="zh-CN" altLang="en-US" dirty="0">
                <a:solidFill>
                  <a:srgbClr val="221E1F"/>
                </a:solidFill>
                <a:latin typeface="方正书宋"/>
              </a:rPr>
              <a:t>包括</a:t>
            </a:r>
            <a:r>
              <a:rPr lang="en-US" altLang="zh-CN" dirty="0">
                <a:solidFill>
                  <a:srgbClr val="221E1F"/>
                </a:solidFill>
                <a:latin typeface="方正书宋"/>
              </a:rPr>
              <a:t>4mm</a:t>
            </a:r>
            <a:r>
              <a:rPr lang="zh-CN" altLang="en-US" dirty="0">
                <a:solidFill>
                  <a:srgbClr val="221E1F"/>
                </a:solidFill>
                <a:latin typeface="方正书宋"/>
              </a:rPr>
              <a:t>、</a:t>
            </a:r>
            <a:r>
              <a:rPr lang="en-US" altLang="zh-CN" dirty="0">
                <a:solidFill>
                  <a:srgbClr val="221E1F"/>
                </a:solidFill>
                <a:latin typeface="方正书宋"/>
              </a:rPr>
              <a:t>3mm</a:t>
            </a:r>
            <a:r>
              <a:rPr lang="zh-CN" altLang="en-US" dirty="0">
                <a:solidFill>
                  <a:srgbClr val="221E1F"/>
                </a:solidFill>
                <a:latin typeface="方正书宋"/>
              </a:rPr>
              <a:t>、</a:t>
            </a:r>
            <a:r>
              <a:rPr lang="en-US" altLang="zh-CN" dirty="0">
                <a:solidFill>
                  <a:srgbClr val="221E1F"/>
                </a:solidFill>
                <a:latin typeface="方正书宋"/>
              </a:rPr>
              <a:t>15mm</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要加工的外圆面为</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a:t>
            </a:r>
            <a:r>
              <a:rPr lang="el-GR" altLang="zh-CN" sz="1800" b="0" i="0" u="none" strike="noStrike" baseline="0" dirty="0">
                <a:solidFill>
                  <a:srgbClr val="221E1F"/>
                </a:solidFill>
                <a:latin typeface="方正书宋"/>
              </a:rPr>
              <a:t>8</a:t>
            </a:r>
            <a:r>
              <a:rPr lang="en-US" altLang="zh-CN" sz="1800" b="0" i="0" u="none" strike="noStrike" baseline="0" dirty="0">
                <a:solidFill>
                  <a:srgbClr val="221E1F"/>
                </a:solidFill>
                <a:latin typeface="方正书宋"/>
              </a:rPr>
              <a:t>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56mm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42mm</a:t>
            </a: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φ60×160 mm</a:t>
            </a:r>
            <a:r>
              <a:rPr lang="zh-CN" altLang="en-US" sz="1800" b="0" i="0" u="none" strike="noStrike" baseline="0" dirty="0">
                <a:solidFill>
                  <a:srgbClr val="221E1F"/>
                </a:solidFill>
                <a:latin typeface="方正书宋"/>
              </a:rPr>
              <a:t>下料→用</a:t>
            </a:r>
            <a:r>
              <a:rPr lang="en-US" altLang="zh-CN" sz="1800" b="0" i="0" u="none" strike="noStrike" baseline="0" dirty="0">
                <a:solidFill>
                  <a:srgbClr val="221E1F"/>
                </a:solidFill>
                <a:latin typeface="方正书宋"/>
              </a:rPr>
              <a:t>G90</a:t>
            </a:r>
            <a:r>
              <a:rPr lang="zh-CN" altLang="en-US" sz="1800" b="0" i="0" u="none" strike="noStrike" baseline="0" dirty="0">
                <a:solidFill>
                  <a:srgbClr val="221E1F"/>
                </a:solidFill>
                <a:latin typeface="方正书宋"/>
              </a:rPr>
              <a:t>指令加工各外圆柱面→用</a:t>
            </a:r>
            <a:r>
              <a:rPr lang="en-US" altLang="zh-CN" sz="1800" b="0" i="0" u="none" strike="noStrike" baseline="0" dirty="0">
                <a:solidFill>
                  <a:srgbClr val="221E1F"/>
                </a:solidFill>
                <a:latin typeface="方正书宋"/>
              </a:rPr>
              <a:t>G01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G75</a:t>
            </a:r>
            <a:r>
              <a:rPr lang="zh-CN" altLang="en-US" sz="1800" b="0" i="0" u="none" strike="noStrike" baseline="0" dirty="0">
                <a:solidFill>
                  <a:srgbClr val="221E1F"/>
                </a:solidFill>
                <a:latin typeface="方正书宋"/>
              </a:rPr>
              <a:t>、子程序加工各槽→切断工件→去毛刺→检验。</a:t>
            </a:r>
            <a:endParaRPr lang="en-US" altLang="zh-CN" dirty="0">
              <a:solidFill>
                <a:srgbClr val="221E1F"/>
              </a:solidFill>
              <a:latin typeface="方正书宋"/>
            </a:endParaRPr>
          </a:p>
        </p:txBody>
      </p:sp>
      <p:sp>
        <p:nvSpPr>
          <p:cNvPr id="9"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pic>
        <p:nvPicPr>
          <p:cNvPr id="13" name="图片 12"/>
          <p:cNvPicPr>
            <a:picLocks noChangeAspect="1"/>
          </p:cNvPicPr>
          <p:nvPr/>
        </p:nvPicPr>
        <p:blipFill>
          <a:blip r:embed="rId3"/>
          <a:stretch>
            <a:fillRect/>
          </a:stretch>
        </p:blipFill>
        <p:spPr>
          <a:xfrm>
            <a:off x="7698377" y="2902998"/>
            <a:ext cx="3988526" cy="2567512"/>
          </a:xfrm>
          <a:prstGeom prst="rect">
            <a:avLst/>
          </a:prstGeom>
        </p:spPr>
      </p:pic>
      <p:sp>
        <p:nvSpPr>
          <p:cNvPr id="15" name="文本框 14"/>
          <p:cNvSpPr txBox="1"/>
          <p:nvPr/>
        </p:nvSpPr>
        <p:spPr>
          <a:xfrm>
            <a:off x="8739020" y="5470510"/>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槽加工零件图</a:t>
            </a:r>
            <a:endParaRPr lang="zh-CN" altLang="en-US" sz="1600" b="1" spc="-15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885944" y="1917935"/>
            <a:ext cx="2896784" cy="4659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a:t>
            </a:r>
            <a:r>
              <a:rPr lang="zh-CN" altLang="en-US" sz="1800" b="0" i="0" u="none" strike="noStrike" baseline="0" dirty="0">
                <a:solidFill>
                  <a:srgbClr val="221E1F"/>
                </a:solidFill>
                <a:latin typeface="方正书宋"/>
              </a:rPr>
              <a:t>用游标卡尺测量各尺寸；</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外圆加工选择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a:t>
            </a:r>
            <a:r>
              <a:rPr lang="en-US" altLang="zh-CN" sz="1800" b="0" i="0" u="none" strike="noStrike" baseline="0" dirty="0">
                <a:solidFill>
                  <a:srgbClr val="221E1F"/>
                </a:solidFill>
                <a:latin typeface="方正书宋"/>
              </a:rPr>
              <a:t>3mm</a:t>
            </a:r>
            <a:r>
              <a:rPr lang="zh-CN" altLang="en-US" dirty="0">
                <a:solidFill>
                  <a:srgbClr val="221E1F"/>
                </a:solidFill>
                <a:latin typeface="方正书宋"/>
              </a:rPr>
              <a:t>切槽刀</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4mm</a:t>
            </a:r>
            <a:r>
              <a:rPr lang="zh-CN" altLang="en-US" dirty="0">
                <a:solidFill>
                  <a:srgbClr val="221E1F"/>
                </a:solidFill>
                <a:latin typeface="方正书宋"/>
              </a:rPr>
              <a:t>切槽刀</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endParaRPr lang="en-US" altLang="zh-CN" b="1" dirty="0">
              <a:solidFill>
                <a:schemeClr val="accent1"/>
              </a:solidFill>
              <a:latin typeface="方正书宋"/>
            </a:endParaRPr>
          </a:p>
        </p:txBody>
      </p:sp>
      <p:graphicFrame>
        <p:nvGraphicFramePr>
          <p:cNvPr id="2" name="表格 1"/>
          <p:cNvGraphicFramePr>
            <a:graphicFrameLocks noGrp="1"/>
          </p:cNvGraphicFramePr>
          <p:nvPr/>
        </p:nvGraphicFramePr>
        <p:xfrm>
          <a:off x="3862781" y="2385307"/>
          <a:ext cx="8101800" cy="4364880"/>
        </p:xfrm>
        <a:graphic>
          <a:graphicData uri="http://schemas.openxmlformats.org/drawingml/2006/table">
            <a:tbl>
              <a:tblPr firstRow="1" bandRow="1">
                <a:tableStyleId>{5C22544A-7EE6-4342-B048-85BDC9FD1C3A}</a:tableStyleId>
              </a:tblPr>
              <a:tblGrid>
                <a:gridCol w="810180">
                  <a:extLst>
                    <a:ext uri="{9D8B030D-6E8A-4147-A177-3AD203B41FA5}">
                      <a16:colId xmlns:a16="http://schemas.microsoft.com/office/drawing/2014/main" val="20000"/>
                    </a:ext>
                  </a:extLst>
                </a:gridCol>
                <a:gridCol w="810180">
                  <a:extLst>
                    <a:ext uri="{9D8B030D-6E8A-4147-A177-3AD203B41FA5}">
                      <a16:colId xmlns:a16="http://schemas.microsoft.com/office/drawing/2014/main" val="20001"/>
                    </a:ext>
                  </a:extLst>
                </a:gridCol>
                <a:gridCol w="649781">
                  <a:extLst>
                    <a:ext uri="{9D8B030D-6E8A-4147-A177-3AD203B41FA5}">
                      <a16:colId xmlns:a16="http://schemas.microsoft.com/office/drawing/2014/main" val="20002"/>
                    </a:ext>
                  </a:extLst>
                </a:gridCol>
                <a:gridCol w="1048424">
                  <a:extLst>
                    <a:ext uri="{9D8B030D-6E8A-4147-A177-3AD203B41FA5}">
                      <a16:colId xmlns:a16="http://schemas.microsoft.com/office/drawing/2014/main" val="20003"/>
                    </a:ext>
                  </a:extLst>
                </a:gridCol>
                <a:gridCol w="732335">
                  <a:extLst>
                    <a:ext uri="{9D8B030D-6E8A-4147-A177-3AD203B41FA5}">
                      <a16:colId xmlns:a16="http://schemas.microsoft.com/office/drawing/2014/main" val="20004"/>
                    </a:ext>
                  </a:extLst>
                </a:gridCol>
                <a:gridCol w="810180">
                  <a:extLst>
                    <a:ext uri="{9D8B030D-6E8A-4147-A177-3AD203B41FA5}">
                      <a16:colId xmlns:a16="http://schemas.microsoft.com/office/drawing/2014/main" val="20005"/>
                    </a:ext>
                  </a:extLst>
                </a:gridCol>
                <a:gridCol w="810180">
                  <a:extLst>
                    <a:ext uri="{9D8B030D-6E8A-4147-A177-3AD203B41FA5}">
                      <a16:colId xmlns:a16="http://schemas.microsoft.com/office/drawing/2014/main" val="20006"/>
                    </a:ext>
                  </a:extLst>
                </a:gridCol>
                <a:gridCol w="905219">
                  <a:extLst>
                    <a:ext uri="{9D8B030D-6E8A-4147-A177-3AD203B41FA5}">
                      <a16:colId xmlns:a16="http://schemas.microsoft.com/office/drawing/2014/main" val="20007"/>
                    </a:ext>
                  </a:extLst>
                </a:gridCol>
                <a:gridCol w="715141">
                  <a:extLst>
                    <a:ext uri="{9D8B030D-6E8A-4147-A177-3AD203B41FA5}">
                      <a16:colId xmlns:a16="http://schemas.microsoft.com/office/drawing/2014/main" val="20008"/>
                    </a:ext>
                  </a:extLst>
                </a:gridCol>
                <a:gridCol w="810180">
                  <a:extLst>
                    <a:ext uri="{9D8B030D-6E8A-4147-A177-3AD203B41FA5}">
                      <a16:colId xmlns:a16="http://schemas.microsoft.com/office/drawing/2014/main" val="20009"/>
                    </a:ext>
                  </a:extLst>
                </a:gridCol>
              </a:tblGrid>
              <a:tr h="283920">
                <a:tc rowSpan="2" gridSpan="3">
                  <a:txBody>
                    <a:bodyPr/>
                    <a:lstStyle/>
                    <a:p>
                      <a:pPr algn="ctr"/>
                      <a:endParaRPr lang="zh-CN" altLang="en-US" sz="1200" dirty="0"/>
                    </a:p>
                  </a:txBody>
                  <a:tcPr/>
                </a:tc>
                <a:tc rowSpan="2" hMerge="1">
                  <a:txBody>
                    <a:bodyPr/>
                    <a:lstStyle/>
                    <a:p>
                      <a:endParaRPr lang="zh-CN"/>
                    </a:p>
                  </a:txBody>
                  <a:tcPr/>
                </a:tc>
                <a:tc rowSpan="2" hMerge="1">
                  <a:txBody>
                    <a:bodyPr/>
                    <a:lstStyle/>
                    <a:p>
                      <a:endParaRPr lang="zh-CN"/>
                    </a:p>
                  </a:txBody>
                  <a:tcPr/>
                </a:tc>
                <a:tc rowSpan="2">
                  <a:txBody>
                    <a:bodyPr/>
                    <a:lstStyle/>
                    <a:p>
                      <a:pPr algn="ctr"/>
                      <a:r>
                        <a:rPr lang="zh-CN" altLang="en-US" sz="1200" dirty="0"/>
                        <a:t>数控加工工艺过程卡</a:t>
                      </a:r>
                    </a:p>
                  </a:txBody>
                  <a:tcPr/>
                </a:tc>
                <a:tc gridSpan="3">
                  <a:txBody>
                    <a:bodyPr/>
                    <a:lstStyle/>
                    <a:p>
                      <a:pPr algn="ctr"/>
                      <a:r>
                        <a:rPr lang="zh-CN" altLang="en-US" sz="1200" dirty="0"/>
                        <a:t>产品名称或代号</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p>
                  </a:txBody>
                  <a:tcPr/>
                </a:tc>
                <a:extLst>
                  <a:ext uri="{0D108BD9-81ED-4DB2-BD59-A6C34878D82A}">
                    <a16:rowId xmlns:a16="http://schemas.microsoft.com/office/drawing/2014/main" val="10000"/>
                  </a:ext>
                </a:extLst>
              </a:tr>
              <a:tr h="283920">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vMerge="1">
                  <a:txBody>
                    <a:bodyPr/>
                    <a:lstStyle/>
                    <a:p>
                      <a:endParaRPr lang="zh-CN"/>
                    </a:p>
                  </a:txBody>
                  <a:tcPr/>
                </a:tc>
                <a:tc gridSpan="3">
                  <a:txBody>
                    <a:bodyPr/>
                    <a:lstStyle/>
                    <a:p>
                      <a:pPr algn="ct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r>
                        <a:rPr lang="zh-CN" altLang="en-US" sz="1200" dirty="0"/>
                        <a:t>沟槽加工</a:t>
                      </a:r>
                    </a:p>
                  </a:txBody>
                  <a:tcPr/>
                </a:tc>
                <a:tc gridSpan="2">
                  <a:txBody>
                    <a:bodyPr/>
                    <a:lstStyle/>
                    <a:p>
                      <a:pPr algn="ctr"/>
                      <a:endParaRPr lang="zh-CN" altLang="en-US" sz="1200" dirty="0"/>
                    </a:p>
                  </a:txBody>
                  <a:tcPr/>
                </a:tc>
                <a:tc hMerge="1">
                  <a:txBody>
                    <a:bodyPr/>
                    <a:lstStyle/>
                    <a:p>
                      <a:endParaRPr lang="zh-CN"/>
                    </a:p>
                  </a:txBody>
                  <a:tcPr/>
                </a:tc>
                <a:extLst>
                  <a:ext uri="{0D108BD9-81ED-4DB2-BD59-A6C34878D82A}">
                    <a16:rowId xmlns:a16="http://schemas.microsoft.com/office/drawing/2014/main" val="10001"/>
                  </a:ext>
                </a:extLst>
              </a:tr>
              <a:tr h="283920">
                <a:tc gridSpan="3">
                  <a:txBody>
                    <a:bodyPr/>
                    <a:lstStyle/>
                    <a:p>
                      <a:pPr algn="ctr"/>
                      <a:r>
                        <a:rPr lang="zh-CN" altLang="en-US" sz="1200" dirty="0"/>
                        <a:t>材料</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程序编号</a:t>
                      </a:r>
                    </a:p>
                  </a:txBody>
                  <a:tcPr/>
                </a:tc>
                <a:tc gridSpan="3">
                  <a:txBody>
                    <a:bodyPr/>
                    <a:lstStyle/>
                    <a:p>
                      <a:pPr algn="ctr"/>
                      <a:r>
                        <a:rPr lang="zh-CN" altLang="en-US" sz="1200" dirty="0"/>
                        <a:t>夹具名称</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endParaRPr lang="zh-CN"/>
                    </a:p>
                  </a:txBody>
                  <a:tcPr/>
                </a:tc>
                <a:extLst>
                  <a:ext uri="{0D108BD9-81ED-4DB2-BD59-A6C34878D82A}">
                    <a16:rowId xmlns:a16="http://schemas.microsoft.com/office/drawing/2014/main" val="10002"/>
                  </a:ext>
                </a:extLst>
              </a:tr>
              <a:tr h="283920">
                <a:tc gridSpan="3">
                  <a:txBody>
                    <a:bodyPr/>
                    <a:lstStyle/>
                    <a:p>
                      <a:pPr algn="ctr"/>
                      <a:r>
                        <a:rPr lang="en-US" altLang="zh-CN" sz="1200" dirty="0"/>
                        <a:t>45#</a:t>
                      </a: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r>
                        <a:rPr lang="en-US" altLang="zh-CN" sz="1200" dirty="0"/>
                        <a:t>O6003</a:t>
                      </a:r>
                      <a:endParaRPr lang="zh-CN" altLang="en-US" sz="1200" dirty="0"/>
                    </a:p>
                  </a:txBody>
                  <a:tcPr/>
                </a:tc>
                <a:tc gridSpan="3">
                  <a:txBody>
                    <a:bodyPr/>
                    <a:lstStyle/>
                    <a:p>
                      <a:pPr algn="ctr"/>
                      <a:r>
                        <a:rPr lang="zh-CN" altLang="en-US" sz="1200" dirty="0"/>
                        <a:t>三爪卡盘</a:t>
                      </a:r>
                    </a:p>
                  </a:txBody>
                  <a:tcPr/>
                </a:tc>
                <a:tc hMerge="1">
                  <a:txBody>
                    <a:bodyPr/>
                    <a:lstStyle/>
                    <a:p>
                      <a:endParaRPr lang="zh-CN"/>
                    </a:p>
                  </a:txBody>
                  <a:tcPr/>
                </a:tc>
                <a:tc hMerge="1">
                  <a:txBody>
                    <a:bodyPr/>
                    <a:lstStyle/>
                    <a:p>
                      <a:endParaRPr lang="zh-CN"/>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数控中心</a:t>
                      </a:r>
                    </a:p>
                  </a:txBody>
                  <a:tcPr/>
                </a:tc>
                <a:tc hMerge="1">
                  <a:txBody>
                    <a:bodyPr/>
                    <a:lstStyle/>
                    <a:p>
                      <a:endParaRPr lang="zh-CN"/>
                    </a:p>
                  </a:txBody>
                  <a:tcPr/>
                </a:tc>
                <a:extLst>
                  <a:ext uri="{0D108BD9-81ED-4DB2-BD59-A6C34878D82A}">
                    <a16:rowId xmlns:a16="http://schemas.microsoft.com/office/drawing/2014/main" val="10003"/>
                  </a:ext>
                </a:extLst>
              </a:tr>
              <a:tr h="593705">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10004"/>
                  </a:ext>
                </a:extLst>
              </a:tr>
              <a:tr h="447477">
                <a:tc>
                  <a:txBody>
                    <a:bodyPr/>
                    <a:lstStyle/>
                    <a:p>
                      <a:pPr algn="ctr"/>
                      <a:r>
                        <a:rPr lang="zh-CN" altLang="en-US" sz="1200" dirty="0"/>
                        <a:t>工</a:t>
                      </a:r>
                      <a:r>
                        <a:rPr lang="en-US" altLang="zh-CN" sz="1200" dirty="0"/>
                        <a:t>10</a:t>
                      </a:r>
                      <a:endParaRPr lang="zh-CN" altLang="en-US" sz="1200" dirty="0"/>
                    </a:p>
                  </a:txBody>
                  <a:tcPr/>
                </a:tc>
                <a:tc>
                  <a:txBody>
                    <a:bodyPr/>
                    <a:lstStyle/>
                    <a:p>
                      <a:pPr algn="ctr"/>
                      <a:r>
                        <a:rPr lang="zh-CN" altLang="en-US" sz="1200" dirty="0"/>
                        <a:t>工车</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加工外圆至各尺寸</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0.2</a:t>
                      </a:r>
                      <a:endParaRPr lang="zh-CN" altLang="en-US" sz="1200" dirty="0"/>
                    </a:p>
                  </a:txBody>
                  <a:tcPr/>
                </a:tc>
                <a:tc>
                  <a:txBody>
                    <a:bodyPr/>
                    <a:lstStyle/>
                    <a:p>
                      <a:pPr algn="ctr"/>
                      <a:r>
                        <a:rPr lang="en-US" altLang="zh-CN" sz="1200" dirty="0"/>
                        <a:t>1</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05"/>
                  </a:ext>
                </a:extLst>
              </a:tr>
              <a:tr h="424075">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en-US" altLang="zh-CN" sz="1200" dirty="0"/>
                    </a:p>
                    <a:p>
                      <a:pPr algn="ctr"/>
                      <a:r>
                        <a:rPr lang="zh-CN" altLang="en-US" sz="1200" dirty="0"/>
                        <a:t>工</a:t>
                      </a:r>
                      <a:r>
                        <a:rPr lang="en-US" altLang="zh-CN" sz="1200" dirty="0"/>
                        <a:t>2</a:t>
                      </a:r>
                      <a:endParaRPr lang="zh-CN" altLang="en-US" sz="1200" dirty="0"/>
                    </a:p>
                  </a:txBody>
                  <a:tcPr/>
                </a:tc>
                <a:tc>
                  <a:txBody>
                    <a:bodyPr/>
                    <a:lstStyle/>
                    <a:p>
                      <a:pPr algn="ctr"/>
                      <a:endParaRPr lang="en-US" altLang="zh-CN" sz="1200" dirty="0"/>
                    </a:p>
                    <a:p>
                      <a:pPr algn="ctr"/>
                      <a:r>
                        <a:rPr lang="zh-CN" altLang="en-US" sz="1200" dirty="0"/>
                        <a:t>切槽至各槽尺寸</a:t>
                      </a:r>
                    </a:p>
                  </a:txBody>
                  <a:tcPr/>
                </a:tc>
                <a:tc>
                  <a:txBody>
                    <a:bodyPr/>
                    <a:lstStyle/>
                    <a:p>
                      <a:pPr algn="ctr"/>
                      <a:endParaRPr lang="en-US" altLang="zh-CN" sz="1200" dirty="0"/>
                    </a:p>
                    <a:p>
                      <a:pPr algn="ctr"/>
                      <a:r>
                        <a:rPr lang="en-US" altLang="zh-CN" sz="1200" dirty="0"/>
                        <a:t>T02</a:t>
                      </a:r>
                      <a:endParaRPr lang="zh-CN" altLang="en-US" sz="1200" dirty="0"/>
                    </a:p>
                  </a:txBody>
                  <a:tcPr/>
                </a:tc>
                <a:tc>
                  <a:txBody>
                    <a:bodyPr/>
                    <a:lstStyle/>
                    <a:p>
                      <a:pPr algn="ctr"/>
                      <a:r>
                        <a:rPr lang="zh-CN" altLang="en-US" sz="1200" dirty="0"/>
                        <a:t>切断刀</a:t>
                      </a:r>
                      <a:endParaRPr lang="en-US" altLang="zh-CN" sz="1200" dirty="0"/>
                    </a:p>
                    <a:p>
                      <a:pPr algn="ctr"/>
                      <a:r>
                        <a:rPr lang="zh-CN" altLang="en-US" sz="1200" dirty="0"/>
                        <a:t>刀宽</a:t>
                      </a:r>
                      <a:r>
                        <a:rPr lang="en-US" altLang="zh-CN" sz="1200" dirty="0"/>
                        <a:t>4mm</a:t>
                      </a:r>
                      <a:endParaRPr lang="zh-CN" altLang="en-US" sz="1200" dirty="0"/>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2</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06"/>
                  </a:ext>
                </a:extLst>
              </a:tr>
              <a:tr h="434227">
                <a:tc>
                  <a:txBody>
                    <a:bodyPr/>
                    <a:lstStyle/>
                    <a:p>
                      <a:pPr algn="ctr"/>
                      <a:endParaRPr lang="zh-CN" altLang="en-US" sz="1200" dirty="0"/>
                    </a:p>
                  </a:txBody>
                  <a:tcPr/>
                </a:tc>
                <a:tc>
                  <a:txBody>
                    <a:bodyPr/>
                    <a:lstStyle/>
                    <a:p>
                      <a:pPr algn="ctr"/>
                      <a:endParaRPr lang="zh-CN" altLang="en-US" sz="1200"/>
                    </a:p>
                  </a:txBody>
                  <a:tcPr/>
                </a:tc>
                <a:tc>
                  <a:txBody>
                    <a:bodyPr/>
                    <a:lstStyle/>
                    <a:p>
                      <a:pPr algn="ctr"/>
                      <a:endParaRPr lang="en-US" altLang="zh-CN" sz="1200" dirty="0"/>
                    </a:p>
                    <a:p>
                      <a:pPr algn="ctr"/>
                      <a:r>
                        <a:rPr lang="en-US" altLang="zh-CN" sz="1200" dirty="0"/>
                        <a:t>52</a:t>
                      </a:r>
                      <a:endParaRPr lang="zh-CN" altLang="en-US" sz="1200" dirty="0"/>
                    </a:p>
                  </a:txBody>
                  <a:tcPr/>
                </a:tc>
                <a:tc>
                  <a:txBody>
                    <a:bodyPr/>
                    <a:lstStyle/>
                    <a:p>
                      <a:pPr algn="ctr"/>
                      <a:endParaRPr lang="en-US" altLang="zh-CN" sz="1200" dirty="0"/>
                    </a:p>
                    <a:p>
                      <a:pPr algn="ctr"/>
                      <a:r>
                        <a:rPr lang="zh-CN" altLang="en-US" sz="1200" dirty="0"/>
                        <a:t>切断</a:t>
                      </a:r>
                    </a:p>
                  </a:txBody>
                  <a:tcPr/>
                </a:tc>
                <a:tc>
                  <a:txBody>
                    <a:bodyPr/>
                    <a:lstStyle/>
                    <a:p>
                      <a:pPr algn="ctr"/>
                      <a:r>
                        <a:rPr lang="en-US" altLang="zh-CN" sz="1200" dirty="0"/>
                        <a:t>T02</a:t>
                      </a:r>
                      <a:endParaRPr lang="zh-CN" altLang="en-US" sz="1200" dirty="0"/>
                    </a:p>
                  </a:txBody>
                  <a:tcPr/>
                </a:tc>
                <a:tc>
                  <a:txBody>
                    <a:bodyPr/>
                    <a:lstStyle/>
                    <a:p>
                      <a:pPr algn="ctr"/>
                      <a:r>
                        <a:rPr lang="zh-CN" altLang="en-US" sz="1200" dirty="0"/>
                        <a:t>切断刀</a:t>
                      </a:r>
                      <a:endParaRPr lang="en-US" altLang="zh-CN" sz="1200" dirty="0"/>
                    </a:p>
                    <a:p>
                      <a:pPr algn="ctr"/>
                      <a:r>
                        <a:rPr lang="zh-CN" altLang="en-US" sz="1200" dirty="0"/>
                        <a:t>刀宽</a:t>
                      </a:r>
                      <a:r>
                        <a:rPr lang="en-US" altLang="zh-CN" sz="1200" dirty="0"/>
                        <a:t>4mm</a:t>
                      </a:r>
                      <a:endParaRPr lang="zh-CN" altLang="en-US" sz="1200" dirty="0"/>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3.0</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07"/>
                  </a:ext>
                </a:extLst>
              </a:tr>
              <a:tr h="283920">
                <a:tc>
                  <a:txBody>
                    <a:bodyPr/>
                    <a:lstStyle/>
                    <a:p>
                      <a:pPr algn="ctr"/>
                      <a:r>
                        <a:rPr lang="en-US" altLang="zh-CN" sz="1200" dirty="0"/>
                        <a:t>720</a:t>
                      </a:r>
                      <a:endParaRPr lang="zh-CN" altLang="en-US" sz="1200" dirty="0"/>
                    </a:p>
                  </a:txBody>
                  <a:tcPr/>
                </a:tc>
                <a:tc>
                  <a:txBody>
                    <a:bodyPr/>
                    <a:lstStyle/>
                    <a:p>
                      <a:pPr algn="ctr"/>
                      <a:r>
                        <a:rPr lang="en-US" altLang="zh-CN" sz="1200" dirty="0"/>
                        <a:t>7</a:t>
                      </a:r>
                      <a:r>
                        <a:rPr lang="zh-CN" altLang="en-US" sz="1200" dirty="0"/>
                        <a:t>钳</a:t>
                      </a:r>
                    </a:p>
                  </a:txBody>
                  <a:tcPr/>
                </a:tc>
                <a:tc>
                  <a:txBody>
                    <a:bodyPr/>
                    <a:lstStyle/>
                    <a:p>
                      <a:pPr algn="ctr"/>
                      <a:r>
                        <a:rPr lang="en-US" altLang="zh-CN" sz="1200" dirty="0"/>
                        <a:t>7</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08"/>
                  </a:ext>
                </a:extLst>
              </a:tr>
              <a:tr h="283920">
                <a:tc>
                  <a:txBody>
                    <a:bodyPr/>
                    <a:lstStyle/>
                    <a:p>
                      <a:pPr algn="ctr"/>
                      <a:r>
                        <a:rPr lang="en-US" altLang="zh-CN" sz="1200" dirty="0"/>
                        <a:t>730</a:t>
                      </a:r>
                      <a:endParaRPr lang="zh-CN" altLang="en-US" sz="1200" dirty="0"/>
                    </a:p>
                  </a:txBody>
                  <a:tcPr/>
                </a:tc>
                <a:tc>
                  <a:txBody>
                    <a:bodyPr/>
                    <a:lstStyle/>
                    <a:p>
                      <a:pPr algn="ctr"/>
                      <a:r>
                        <a:rPr lang="en-US" altLang="zh-CN" sz="1200" dirty="0"/>
                        <a:t>7</a:t>
                      </a:r>
                      <a:r>
                        <a:rPr lang="zh-CN" altLang="en-US" sz="1200" dirty="0"/>
                        <a:t>检验</a:t>
                      </a:r>
                    </a:p>
                  </a:txBody>
                  <a:tcPr/>
                </a:tc>
                <a:tc>
                  <a:txBody>
                    <a:bodyPr/>
                    <a:lstStyle/>
                    <a:p>
                      <a:pPr algn="ctr"/>
                      <a:r>
                        <a:rPr lang="en-US" altLang="zh-CN" sz="1200" dirty="0"/>
                        <a:t>7</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09"/>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endParaRPr lang="zh-CN"/>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10010"/>
                  </a:ext>
                </a:extLst>
              </a:tr>
            </a:tbl>
          </a:graphicData>
        </a:graphic>
      </p:graphicFrame>
      <p:sp>
        <p:nvSpPr>
          <p:cNvPr id="7" name="文本框 6"/>
          <p:cNvSpPr txBox="1"/>
          <p:nvPr/>
        </p:nvSpPr>
        <p:spPr>
          <a:xfrm>
            <a:off x="6862813" y="2039288"/>
            <a:ext cx="2646947" cy="307777"/>
          </a:xfrm>
          <a:prstGeom prst="rect">
            <a:avLst/>
          </a:prstGeom>
          <a:noFill/>
        </p:spPr>
        <p:txBody>
          <a:bodyPr wrap="square">
            <a:spAutoFit/>
          </a:bodyPr>
          <a:lstStyle/>
          <a:p>
            <a:r>
              <a:rPr lang="zh-CN" altLang="en-US" sz="1400" b="1" i="0" u="none" strike="noStrike" baseline="0" dirty="0">
                <a:solidFill>
                  <a:srgbClr val="221E1F"/>
                </a:solidFill>
                <a:latin typeface="方正书宋"/>
              </a:rPr>
              <a:t>阶梯轴数据加工工艺过程卡</a:t>
            </a:r>
            <a:endParaRPr lang="zh-CN" altLang="en-US" sz="1400" b="1" dirty="0"/>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F5000438-017E-4B3D-3215-3534F32F6314}"/>
              </a:ext>
            </a:extLst>
          </p:cNvPr>
          <p:cNvSpPr txBox="1"/>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p:cNvGraphicFramePr>
            <a:graphicFrameLocks noGrp="1"/>
          </p:cNvGraphicFramePr>
          <p:nvPr/>
        </p:nvGraphicFramePr>
        <p:xfrm>
          <a:off x="1448822" y="2306143"/>
          <a:ext cx="9486858" cy="370840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20000"/>
                    </a:ext>
                  </a:extLst>
                </a:gridCol>
                <a:gridCol w="1161143">
                  <a:extLst>
                    <a:ext uri="{9D8B030D-6E8A-4147-A177-3AD203B41FA5}">
                      <a16:colId xmlns:a16="http://schemas.microsoft.com/office/drawing/2014/main" val="20001"/>
                    </a:ext>
                  </a:extLst>
                </a:gridCol>
                <a:gridCol w="2520000">
                  <a:extLst>
                    <a:ext uri="{9D8B030D-6E8A-4147-A177-3AD203B41FA5}">
                      <a16:colId xmlns:a16="http://schemas.microsoft.com/office/drawing/2014/main" val="20002"/>
                    </a:ext>
                  </a:extLst>
                </a:gridCol>
                <a:gridCol w="1283974">
                  <a:extLst>
                    <a:ext uri="{9D8B030D-6E8A-4147-A177-3AD203B41FA5}">
                      <a16:colId xmlns:a16="http://schemas.microsoft.com/office/drawing/2014/main" val="20003"/>
                    </a:ext>
                  </a:extLst>
                </a:gridCol>
                <a:gridCol w="1241659">
                  <a:extLst>
                    <a:ext uri="{9D8B030D-6E8A-4147-A177-3AD203B41FA5}">
                      <a16:colId xmlns:a16="http://schemas.microsoft.com/office/drawing/2014/main" val="20004"/>
                    </a:ext>
                  </a:extLst>
                </a:gridCol>
                <a:gridCol w="957796">
                  <a:extLst>
                    <a:ext uri="{9D8B030D-6E8A-4147-A177-3AD203B41FA5}">
                      <a16:colId xmlns:a16="http://schemas.microsoft.com/office/drawing/2014/main" val="20005"/>
                    </a:ext>
                  </a:extLst>
                </a:gridCol>
                <a:gridCol w="1161143">
                  <a:extLst>
                    <a:ext uri="{9D8B030D-6E8A-4147-A177-3AD203B41FA5}">
                      <a16:colId xmlns:a16="http://schemas.microsoft.com/office/drawing/2014/main" val="20006"/>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0000"/>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1"/>
                  </a:ext>
                </a:extLst>
              </a:tr>
              <a:tr h="370840">
                <a:tc vMerge="1">
                  <a:txBody>
                    <a:bodyPr/>
                    <a:lstStyle/>
                    <a:p>
                      <a:endParaRPr lang="zh-CN"/>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2"/>
                  </a:ext>
                </a:extLst>
              </a:tr>
              <a:tr h="370840">
                <a:tc vMerge="1">
                  <a:txBody>
                    <a:bodyPr/>
                    <a:lstStyle/>
                    <a:p>
                      <a:endParaRPr lang="zh-CN"/>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3"/>
                  </a:ext>
                </a:extLst>
              </a:tr>
              <a:tr h="370840">
                <a:tc vMerge="1">
                  <a:txBody>
                    <a:bodyPr/>
                    <a:lstStyle/>
                    <a:p>
                      <a:endParaRPr lang="zh-CN"/>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10004"/>
                  </a:ext>
                </a:extLst>
              </a:tr>
              <a:tr h="370840">
                <a:tc vMerge="1">
                  <a:txBody>
                    <a:bodyPr/>
                    <a:lstStyle/>
                    <a:p>
                      <a:endParaRPr lang="zh-CN"/>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5"/>
                  </a:ext>
                </a:extLst>
              </a:tr>
              <a:tr h="370840">
                <a:tc>
                  <a:txBody>
                    <a:bodyPr/>
                    <a:lstStyle/>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0~150mm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6"/>
                  </a:ext>
                </a:extLst>
              </a:tr>
              <a:tr h="370840">
                <a:tc rowSpan="3">
                  <a:txBody>
                    <a:bodyPr/>
                    <a:lstStyle/>
                    <a:p>
                      <a:pPr algn="ctr"/>
                      <a:endParaRPr lang="en-US" altLang="zh-CN" dirty="0"/>
                    </a:p>
                    <a:p>
                      <a:pPr algn="ctr"/>
                      <a:r>
                        <a:rPr lang="zh-CN" altLang="en-US" dirty="0"/>
                        <a:t>刀具</a:t>
                      </a:r>
                    </a:p>
                  </a:txBody>
                  <a:tcPr/>
                </a:tc>
                <a:tc>
                  <a:txBody>
                    <a:bodyPr/>
                    <a:lstStyle/>
                    <a:p>
                      <a:pPr algn="ctr"/>
                      <a:r>
                        <a:rPr lang="en-US" altLang="zh-CN" dirty="0"/>
                        <a:t>7</a:t>
                      </a:r>
                      <a:endParaRPr lang="zh-CN" altLang="en-US" dirty="0"/>
                    </a:p>
                  </a:txBody>
                  <a:tcPr/>
                </a:tc>
                <a:tc>
                  <a:txBody>
                    <a:bodyPr/>
                    <a:lstStyle/>
                    <a:p>
                      <a:pPr algn="ctr"/>
                      <a:r>
                        <a:rPr lang="zh-CN" altLang="en-US" dirty="0"/>
                        <a:t>外圆车刀</a:t>
                      </a:r>
                    </a:p>
                  </a:txBody>
                  <a:tcPr/>
                </a:tc>
                <a:tc>
                  <a:txBody>
                    <a:bodyPr/>
                    <a:lstStyle/>
                    <a:p>
                      <a:pPr algn="ctr"/>
                      <a:r>
                        <a:rPr lang="en-US" altLang="zh-CN" dirty="0"/>
                        <a:t>93°</a:t>
                      </a:r>
                      <a:r>
                        <a:rPr lang="zh-CN" altLang="en-US" dirty="0"/>
                        <a:t>车刀</a:t>
                      </a:r>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7"/>
                  </a:ext>
                </a:extLst>
              </a:tr>
              <a:tr h="370840">
                <a:tc vMerge="1">
                  <a:txBody>
                    <a:bodyPr/>
                    <a:lstStyle/>
                    <a:p>
                      <a:endParaRPr lang="zh-CN"/>
                    </a:p>
                  </a:txBody>
                  <a:tcPr/>
                </a:tc>
                <a:tc>
                  <a:txBody>
                    <a:bodyPr/>
                    <a:lstStyle/>
                    <a:p>
                      <a:pPr algn="ctr"/>
                      <a:r>
                        <a:rPr lang="en-US" altLang="zh-CN" dirty="0"/>
                        <a:t>8</a:t>
                      </a:r>
                      <a:endParaRPr lang="zh-CN" altLang="en-US" dirty="0"/>
                    </a:p>
                  </a:txBody>
                  <a:tcPr/>
                </a:tc>
                <a:tc>
                  <a:txBody>
                    <a:bodyPr/>
                    <a:lstStyle/>
                    <a:p>
                      <a:pPr algn="ctr"/>
                      <a:r>
                        <a:rPr lang="zh-CN" altLang="en-US" dirty="0"/>
                        <a:t>切槽刀</a:t>
                      </a:r>
                    </a:p>
                  </a:txBody>
                  <a:tcPr/>
                </a:tc>
                <a:tc>
                  <a:txBody>
                    <a:bodyPr/>
                    <a:lstStyle/>
                    <a:p>
                      <a:pPr algn="ctr"/>
                      <a:r>
                        <a:rPr lang="en-US" altLang="zh-CN" dirty="0"/>
                        <a:t>3mm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8"/>
                  </a:ext>
                </a:extLst>
              </a:tr>
              <a:tr h="370840">
                <a:tc vMerge="1">
                  <a:txBody>
                    <a:bodyPr/>
                    <a:lstStyle/>
                    <a:p>
                      <a:endParaRPr lang="zh-CN"/>
                    </a:p>
                  </a:txBody>
                  <a:tcPr/>
                </a:tc>
                <a:tc>
                  <a:txBody>
                    <a:bodyPr/>
                    <a:lstStyle/>
                    <a:p>
                      <a:pPr algn="ctr"/>
                      <a:r>
                        <a:rPr lang="en-US" altLang="zh-CN" dirty="0"/>
                        <a:t>9</a:t>
                      </a:r>
                      <a:endParaRPr lang="zh-CN" altLang="en-US" dirty="0"/>
                    </a:p>
                  </a:txBody>
                  <a:tcPr/>
                </a:tc>
                <a:tc>
                  <a:txBody>
                    <a:bodyPr/>
                    <a:lstStyle/>
                    <a:p>
                      <a:pPr algn="ctr"/>
                      <a:r>
                        <a:rPr lang="zh-CN" altLang="en-US" dirty="0"/>
                        <a:t>切</a:t>
                      </a:r>
                      <a:r>
                        <a:rPr lang="zh-CN" altLang="en-US" sz="1800" dirty="0">
                          <a:sym typeface="+mn-ea"/>
                        </a:rPr>
                        <a:t>槽</a:t>
                      </a:r>
                      <a:r>
                        <a:rPr lang="zh-CN" altLang="en-US" dirty="0"/>
                        <a:t>刀</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4mm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9"/>
                  </a:ext>
                </a:extLst>
              </a:tr>
            </a:tbl>
          </a:graphicData>
        </a:graphic>
      </p:graphicFrame>
      <p:sp>
        <p:nvSpPr>
          <p:cNvPr id="6" name="文本框 5"/>
          <p:cNvSpPr txBox="1"/>
          <p:nvPr/>
        </p:nvSpPr>
        <p:spPr>
          <a:xfrm>
            <a:off x="4758086" y="1853066"/>
            <a:ext cx="28683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加工阶梯轴工、量、刀具清单</a:t>
            </a:r>
            <a:endParaRPr lang="zh-CN" altLang="en-US" sz="1600" b="1" dirty="0"/>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62A0F3C4-480D-5BC7-6A16-ED1CD808D429}"/>
              </a:ext>
            </a:extLst>
          </p:cNvPr>
          <p:cNvSpPr txBox="1"/>
          <p:nvPr/>
        </p:nvSpPr>
        <p:spPr>
          <a:xfrm>
            <a:off x="4117374" y="114101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3675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p:cNvSpPr txBox="1"/>
          <p:nvPr/>
        </p:nvSpPr>
        <p:spPr>
          <a:xfrm>
            <a:off x="3957125" y="2112409"/>
            <a:ext cx="3725436" cy="4154984"/>
          </a:xfrm>
          <a:prstGeom prst="rect">
            <a:avLst/>
          </a:prstGeom>
          <a:noFill/>
          <a:ln w="19050">
            <a:solidFill>
              <a:schemeClr val="tx1"/>
            </a:solidFill>
          </a:ln>
        </p:spPr>
        <p:txBody>
          <a:bodyPr wrap="square">
            <a:spAutoFit/>
          </a:bodyPr>
          <a:lstStyle/>
          <a:p>
            <a:pPr algn="just"/>
            <a:r>
              <a:rPr lang="en-US" altLang="zh-CN" sz="1200" b="0" i="0" u="none" strike="noStrike" baseline="0" dirty="0">
                <a:solidFill>
                  <a:srgbClr val="221E1F"/>
                </a:solidFill>
                <a:latin typeface="方正细黑一"/>
              </a:rPr>
              <a:t>O6003</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N10 G21 G97 G99 G40 M03 S600 T0101</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N20 G00 X62.0 Z5.0</a:t>
            </a:r>
            <a:r>
              <a:rPr lang="zh-CN" altLang="en-US" sz="1200" b="0" i="0" u="none" strike="noStrike" baseline="0" dirty="0">
                <a:solidFill>
                  <a:srgbClr val="221E1F"/>
                </a:solidFill>
                <a:latin typeface="方正细黑一"/>
              </a:rPr>
              <a:t>； </a:t>
            </a:r>
          </a:p>
          <a:p>
            <a:pPr algn="just"/>
            <a:r>
              <a:rPr lang="pl-PL" altLang="zh-CN" sz="1200" b="0" i="0" u="none" strike="noStrike" baseline="0" dirty="0">
                <a:solidFill>
                  <a:srgbClr val="221E1F"/>
                </a:solidFill>
                <a:latin typeface="方正细黑一"/>
              </a:rPr>
              <a:t>N30 G90 X58.0 Z-110.0 F0.2</a:t>
            </a:r>
            <a:r>
              <a:rPr lang="zh-CN" altLang="pl-PL"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N40 X56.0 Z-96.0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N50 X52.0 Z-62.0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N60 X48.0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N70 X44.0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N80 X42.0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N90 G00 X100.0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N100 Z100.0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N110 G21 G97 G99 G40 M03 S400 T0202</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N120 G00 X45.0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N130 G01 Z0 F0.2</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N130 M98 P40052</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N140 G00 X58.0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N150 Z-85.0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N160 G75 R0.1</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N170 G75 X52.0 Z-85.0 P500 Q3000 R0 F0.1</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N180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N190 Z60.0</a:t>
            </a:r>
            <a:r>
              <a:rPr lang="zh-CN" altLang="en-US" sz="1200" b="0" i="0" u="none" strike="noStrike" baseline="0" dirty="0">
                <a:solidFill>
                  <a:srgbClr val="221E1F"/>
                </a:solidFill>
                <a:latin typeface="方正细黑一"/>
              </a:rPr>
              <a:t>； </a:t>
            </a:r>
          </a:p>
          <a:p>
            <a:r>
              <a:rPr lang="pt-BR" altLang="zh-CN" sz="1200" b="0" i="0" u="none" strike="noStrike" baseline="0" dirty="0">
                <a:solidFill>
                  <a:srgbClr val="221E1F"/>
                </a:solidFill>
                <a:latin typeface="方正细黑一"/>
              </a:rPr>
              <a:t>N200 G21 G97 G99 G40 M03 S400 T0303</a:t>
            </a:r>
            <a:r>
              <a:rPr lang="zh-CN" altLang="pt-BR" sz="1200" b="0" i="0" u="none" strike="noStrike" baseline="0" dirty="0">
                <a:solidFill>
                  <a:srgbClr val="221E1F"/>
                </a:solidFill>
                <a:latin typeface="方正细黑一"/>
              </a:rPr>
              <a:t>； </a:t>
            </a:r>
          </a:p>
        </p:txBody>
      </p:sp>
      <p:sp>
        <p:nvSpPr>
          <p:cNvPr id="10" name="文本框 9"/>
          <p:cNvSpPr txBox="1"/>
          <p:nvPr/>
        </p:nvSpPr>
        <p:spPr>
          <a:xfrm>
            <a:off x="7682561" y="2112409"/>
            <a:ext cx="4342826" cy="4154984"/>
          </a:xfrm>
          <a:prstGeom prst="rect">
            <a:avLst/>
          </a:prstGeom>
          <a:noFill/>
          <a:ln w="19050">
            <a:solidFill>
              <a:schemeClr val="tx1"/>
            </a:solidFill>
          </a:ln>
        </p:spPr>
        <p:txBody>
          <a:bodyPr wrap="square">
            <a:spAutoFit/>
          </a:bodyPr>
          <a:lstStyle/>
          <a:p>
            <a:pPr algn="just"/>
            <a:endParaRPr lang="en-US" altLang="zh-CN" sz="1200" b="0" i="0" u="none" strike="noStrike" baseline="0" dirty="0">
              <a:solidFill>
                <a:srgbClr val="221E1F"/>
              </a:solidFill>
              <a:latin typeface="+mn-ea"/>
            </a:endParaRPr>
          </a:p>
          <a:p>
            <a:pPr algn="just"/>
            <a:r>
              <a:rPr lang="zh-CN" altLang="en-US" sz="1200" b="0" i="0" u="none" strike="noStrike" baseline="0" dirty="0">
                <a:solidFill>
                  <a:srgbClr val="221E1F"/>
                </a:solidFill>
                <a:latin typeface="方正细黑一"/>
              </a:rPr>
              <a:t>初始化程序，主轴正转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快移至循环起点</a:t>
            </a:r>
          </a:p>
          <a:p>
            <a:pPr algn="just"/>
            <a:r>
              <a:rPr lang="zh-CN" altLang="en-US" sz="1200" b="0" i="0" u="none" strike="noStrike" baseline="0" dirty="0">
                <a:solidFill>
                  <a:srgbClr val="221E1F"/>
                </a:solidFill>
                <a:latin typeface="方正细黑一"/>
              </a:rPr>
              <a:t>加工</a:t>
            </a:r>
            <a:r>
              <a:rPr lang="en-US" altLang="zh-CN" sz="1200" b="0" i="0" u="none" strike="noStrike" baseline="0" dirty="0">
                <a:solidFill>
                  <a:srgbClr val="221E1F"/>
                </a:solidFill>
                <a:latin typeface="方正细黑一"/>
              </a:rPr>
              <a:t>58 </a:t>
            </a:r>
            <a:r>
              <a:rPr lang="zh-CN" altLang="en-US" sz="1200" b="0" i="0" u="none" strike="noStrike" baseline="0" dirty="0">
                <a:solidFill>
                  <a:srgbClr val="221E1F"/>
                </a:solidFill>
                <a:latin typeface="方正细黑一"/>
              </a:rPr>
              <a:t>的外圆</a:t>
            </a:r>
          </a:p>
          <a:p>
            <a:pPr algn="just"/>
            <a:r>
              <a:rPr lang="zh-CN" altLang="en-US" sz="1200" b="0" i="0" u="none" strike="noStrike" baseline="0" dirty="0">
                <a:solidFill>
                  <a:srgbClr val="221E1F"/>
                </a:solidFill>
                <a:latin typeface="方正细黑一"/>
              </a:rPr>
              <a:t>加工</a:t>
            </a:r>
            <a:r>
              <a:rPr lang="en-US" altLang="zh-CN" sz="1200" b="0" i="0" u="none" strike="noStrike" baseline="0" dirty="0">
                <a:solidFill>
                  <a:srgbClr val="221E1F"/>
                </a:solidFill>
                <a:latin typeface="方正细黑一"/>
              </a:rPr>
              <a:t>56 </a:t>
            </a:r>
            <a:r>
              <a:rPr lang="zh-CN" altLang="en-US" sz="1200" b="0" i="0" u="none" strike="noStrike" baseline="0" dirty="0">
                <a:solidFill>
                  <a:srgbClr val="221E1F"/>
                </a:solidFill>
                <a:latin typeface="方正细黑一"/>
              </a:rPr>
              <a:t>的外圆</a:t>
            </a:r>
            <a:endParaRPr lang="en-US" altLang="zh-CN" sz="1200" b="0" i="0" u="none" strike="noStrike" baseline="0" dirty="0">
              <a:solidFill>
                <a:srgbClr val="221E1F"/>
              </a:solidFill>
              <a:latin typeface="方正细黑一"/>
            </a:endParaRPr>
          </a:p>
          <a:p>
            <a:pPr algn="just"/>
            <a:endParaRPr lang="en-US" altLang="zh-CN" sz="1200" dirty="0">
              <a:solidFill>
                <a:srgbClr val="221E1F"/>
              </a:solidFill>
              <a:latin typeface="方正细黑一"/>
            </a:endParaRPr>
          </a:p>
          <a:p>
            <a:pPr algn="just"/>
            <a:endParaRPr lang="zh-CN" altLang="en-US" sz="1200" b="0" i="0" u="none" strike="noStrike" baseline="0" dirty="0">
              <a:solidFill>
                <a:srgbClr val="221E1F"/>
              </a:solidFill>
              <a:latin typeface="方正细黑一"/>
            </a:endParaRPr>
          </a:p>
          <a:p>
            <a:pPr algn="just"/>
            <a:r>
              <a:rPr lang="zh-CN" altLang="en-US" sz="1200" b="0" i="0" u="none" strike="noStrike" baseline="0" dirty="0">
                <a:solidFill>
                  <a:srgbClr val="221E1F"/>
                </a:solidFill>
                <a:latin typeface="方正细黑一"/>
              </a:rPr>
              <a:t>加工</a:t>
            </a:r>
            <a:r>
              <a:rPr lang="en-US" altLang="zh-CN" sz="1200" b="0" i="0" u="none" strike="noStrike" baseline="0" dirty="0">
                <a:solidFill>
                  <a:srgbClr val="221E1F"/>
                </a:solidFill>
                <a:latin typeface="方正细黑一"/>
              </a:rPr>
              <a:t>42 </a:t>
            </a:r>
            <a:r>
              <a:rPr lang="zh-CN" altLang="en-US" sz="1200" b="0" i="0" u="none" strike="noStrike" baseline="0" dirty="0">
                <a:solidFill>
                  <a:srgbClr val="221E1F"/>
                </a:solidFill>
                <a:latin typeface="方正细黑一"/>
              </a:rPr>
              <a:t>的外圆</a:t>
            </a:r>
          </a:p>
          <a:p>
            <a:pPr algn="just"/>
            <a:endParaRPr lang="en-US" altLang="zh-CN" sz="1200" b="0" i="1" u="none" strike="noStrike" baseline="0" dirty="0">
              <a:solidFill>
                <a:srgbClr val="221E1F"/>
              </a:solidFill>
              <a:latin typeface="Times New Roman" panose="02020603050405020304" pitchFamily="18" charset="0"/>
            </a:endParaRP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a:t>
            </a:r>
          </a:p>
          <a:p>
            <a:pPr algn="just"/>
            <a:r>
              <a:rPr lang="zh-CN" altLang="en-US" sz="1200" b="0" i="0" u="none" strike="noStrike" baseline="0" dirty="0">
                <a:solidFill>
                  <a:srgbClr val="221E1F"/>
                </a:solidFill>
                <a:latin typeface="方正细黑一"/>
              </a:rPr>
              <a:t>初始化程序，主轴正转，</a:t>
            </a:r>
            <a:r>
              <a:rPr lang="en-US" altLang="zh-CN" sz="1200" b="0" i="0" u="none" strike="noStrike" baseline="0" dirty="0">
                <a:solidFill>
                  <a:srgbClr val="221E1F"/>
                </a:solidFill>
                <a:latin typeface="方正细黑一"/>
              </a:rPr>
              <a:t>400r/min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快速定位</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向定位</a:t>
            </a:r>
          </a:p>
          <a:p>
            <a:pPr algn="just"/>
            <a:r>
              <a:rPr lang="zh-CN" altLang="en-US" sz="1200" b="0" i="0" u="none" strike="noStrike" baseline="0" dirty="0">
                <a:solidFill>
                  <a:srgbClr val="221E1F"/>
                </a:solidFill>
                <a:latin typeface="方正细黑一"/>
              </a:rPr>
              <a:t>调用子程序</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向定位</a:t>
            </a:r>
          </a:p>
          <a:p>
            <a:pPr algn="just"/>
            <a:r>
              <a:rPr lang="zh-CN" altLang="en-US" sz="1200" b="0" i="0" u="none" strike="noStrike" baseline="0" dirty="0">
                <a:solidFill>
                  <a:srgbClr val="221E1F"/>
                </a:solidFill>
                <a:latin typeface="方正细黑一"/>
              </a:rPr>
              <a:t>指定径向退刀量</a:t>
            </a:r>
            <a:r>
              <a:rPr lang="en-US" altLang="zh-CN" sz="1200" b="0" i="0" u="none" strike="noStrike" baseline="0" dirty="0">
                <a:solidFill>
                  <a:srgbClr val="221E1F"/>
                </a:solidFill>
                <a:latin typeface="方正细黑一"/>
              </a:rPr>
              <a:t>0.1mm </a:t>
            </a:r>
          </a:p>
          <a:p>
            <a:pPr algn="just"/>
            <a:r>
              <a:rPr lang="zh-CN" altLang="en-US" sz="1200" b="0" i="0" u="none" strike="noStrike" baseline="0" dirty="0">
                <a:solidFill>
                  <a:srgbClr val="221E1F"/>
                </a:solidFill>
                <a:latin typeface="方正细黑一"/>
              </a:rPr>
              <a:t>指定槽底、槽宽及加工参数</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a:t>
            </a:r>
          </a:p>
          <a:p>
            <a:r>
              <a:rPr lang="zh-CN" altLang="en-US" sz="1200" b="0" i="0" u="none" strike="noStrike" baseline="0" dirty="0">
                <a:solidFill>
                  <a:srgbClr val="221E1F"/>
                </a:solidFill>
                <a:latin typeface="方正细黑一"/>
              </a:rPr>
              <a:t>初始化程序，主轴正转</a:t>
            </a:r>
            <a:r>
              <a:rPr lang="en-US" altLang="zh-CN" sz="1200" b="0" i="0" u="none" strike="noStrike" baseline="0" dirty="0">
                <a:solidFill>
                  <a:srgbClr val="221E1F"/>
                </a:solidFill>
                <a:latin typeface="方正细黑一"/>
              </a:rPr>
              <a:t>400r/min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3 </a:t>
            </a:r>
            <a:r>
              <a:rPr lang="zh-CN" altLang="en-US" sz="1200" b="0" i="0" u="none" strike="noStrike" baseline="0" dirty="0">
                <a:solidFill>
                  <a:srgbClr val="221E1F"/>
                </a:solidFill>
                <a:latin typeface="方正细黑一"/>
              </a:rPr>
              <a:t>号刀	</a:t>
            </a: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p:cNvSpPr txBox="1"/>
          <p:nvPr/>
        </p:nvSpPr>
        <p:spPr>
          <a:xfrm>
            <a:off x="3957125" y="2112409"/>
            <a:ext cx="3725436" cy="4524315"/>
          </a:xfrm>
          <a:prstGeom prst="rect">
            <a:avLst/>
          </a:prstGeom>
          <a:noFill/>
          <a:ln w="19050">
            <a:solidFill>
              <a:schemeClr val="tx1"/>
            </a:solidFill>
          </a:ln>
        </p:spPr>
        <p:txBody>
          <a:bodyPr wrap="square">
            <a:spAutoFit/>
          </a:bodyPr>
          <a:lstStyle/>
          <a:p>
            <a:pPr algn="just"/>
            <a:r>
              <a:rPr lang="en-US" altLang="zh-CN" sz="1200" b="0" i="0" u="none" strike="noStrike" baseline="0" dirty="0">
                <a:solidFill>
                  <a:srgbClr val="221E1F"/>
                </a:solidFill>
                <a:latin typeface="方正细黑一"/>
              </a:rPr>
              <a:t>N215 G00 X62.0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N210 Z-96.0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N220 G01 X52.0 F0.1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N230 G04 X2.0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N240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N250 Z60.0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N260 G21 G97 G99 G40 M03 S400 T0202</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N270 G00 X62.0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N280 Z-110.0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N290 G01 X-1.0 F0.1 </a:t>
            </a:r>
          </a:p>
          <a:p>
            <a:pPr algn="just"/>
            <a:r>
              <a:rPr lang="en-US" altLang="zh-CN" sz="1200" b="0" i="0" u="none" strike="noStrike" baseline="0" dirty="0">
                <a:solidFill>
                  <a:srgbClr val="221E1F"/>
                </a:solidFill>
                <a:latin typeface="方正细黑一"/>
              </a:rPr>
              <a:t>N300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N310 Z60.0 </a:t>
            </a:r>
          </a:p>
          <a:p>
            <a:pPr algn="just"/>
            <a:r>
              <a:rPr lang="en-US" altLang="zh-CN" sz="1200" b="0" i="0" u="none" strike="noStrike" baseline="0" dirty="0">
                <a:solidFill>
                  <a:srgbClr val="221E1F"/>
                </a:solidFill>
                <a:latin typeface="方正细黑一"/>
              </a:rPr>
              <a:t>N320 M30</a:t>
            </a:r>
            <a:r>
              <a:rPr lang="zh-CN" altLang="en-US" sz="1200" b="0" i="0" u="none" strike="noStrike" baseline="0" dirty="0">
                <a:solidFill>
                  <a:srgbClr val="221E1F"/>
                </a:solidFill>
                <a:latin typeface="方正细黑一"/>
              </a:rPr>
              <a:t>； </a:t>
            </a:r>
          </a:p>
          <a:p>
            <a:pPr algn="just"/>
            <a:endParaRPr lang="en-US" altLang="zh-CN" sz="1200" b="0" i="0" u="none" strike="noStrike" baseline="0" dirty="0">
              <a:solidFill>
                <a:srgbClr val="221E1F"/>
              </a:solidFill>
              <a:latin typeface="方正细黑一"/>
            </a:endParaRPr>
          </a:p>
          <a:p>
            <a:pPr algn="just"/>
            <a:r>
              <a:rPr lang="en-US" altLang="zh-CN" sz="1200" b="0" i="0" u="none" strike="noStrike" baseline="0" dirty="0">
                <a:solidFill>
                  <a:srgbClr val="221E1F"/>
                </a:solidFill>
                <a:latin typeface="方正细黑一"/>
              </a:rPr>
              <a:t>O0052</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N10 G00 W-13.0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N20 G01 U-7.0 F0.1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N30 G04 X2.0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N40 G01 U7.0 F0.3</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N50 W1.0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N60 G01 U-7.0 F0.1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N70 G04 X2.0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N80 G01 U7.0 F0.3</a:t>
            </a:r>
            <a:r>
              <a:rPr lang="zh-CN" altLang="en-US" sz="1200" b="0" i="0" u="none" strike="noStrike" baseline="0" dirty="0">
                <a:solidFill>
                  <a:srgbClr val="221E1F"/>
                </a:solidFill>
                <a:latin typeface="方正细黑一"/>
              </a:rPr>
              <a:t>； </a:t>
            </a:r>
          </a:p>
          <a:p>
            <a:r>
              <a:rPr lang="en-US" altLang="zh-CN" sz="1200" b="0" i="0" u="none" strike="noStrike" baseline="0" dirty="0">
                <a:solidFill>
                  <a:srgbClr val="221E1F"/>
                </a:solidFill>
                <a:latin typeface="方正细黑一"/>
              </a:rPr>
              <a:t>N90 M99</a:t>
            </a:r>
            <a:r>
              <a:rPr lang="zh-CN" altLang="en-US" sz="1200" b="0" i="0" u="none" strike="noStrike" baseline="0" dirty="0">
                <a:solidFill>
                  <a:srgbClr val="221E1F"/>
                </a:solidFill>
                <a:latin typeface="方正细黑一"/>
              </a:rPr>
              <a:t>； 	</a:t>
            </a:r>
          </a:p>
        </p:txBody>
      </p:sp>
      <p:sp>
        <p:nvSpPr>
          <p:cNvPr id="10" name="文本框 9"/>
          <p:cNvSpPr txBox="1"/>
          <p:nvPr/>
        </p:nvSpPr>
        <p:spPr>
          <a:xfrm>
            <a:off x="7682561" y="2112409"/>
            <a:ext cx="4342826" cy="4524315"/>
          </a:xfrm>
          <a:prstGeom prst="rect">
            <a:avLst/>
          </a:prstGeom>
          <a:noFill/>
          <a:ln w="19050">
            <a:solidFill>
              <a:schemeClr val="tx1"/>
            </a:solidFill>
          </a:ln>
        </p:spPr>
        <p:txBody>
          <a:bodyPr wrap="square">
            <a:spAutoFit/>
          </a:bodyPr>
          <a:lstStyle/>
          <a:p>
            <a:pPr algn="just"/>
            <a:r>
              <a:rPr lang="zh-CN" altLang="en-US" sz="1200" b="0" i="0" u="none" strike="noStrike" baseline="0" dirty="0">
                <a:solidFill>
                  <a:srgbClr val="221E1F"/>
                </a:solidFill>
                <a:latin typeface="方正细黑一"/>
              </a:rPr>
              <a:t>快速定位</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向定位</a:t>
            </a:r>
          </a:p>
          <a:p>
            <a:pPr algn="just"/>
            <a:r>
              <a:rPr lang="zh-CN" altLang="en-US" sz="1200" b="0" i="0" u="none" strike="noStrike" baseline="0" dirty="0">
                <a:solidFill>
                  <a:srgbClr val="221E1F"/>
                </a:solidFill>
                <a:latin typeface="方正细黑一"/>
              </a:rPr>
              <a:t>切槽</a:t>
            </a:r>
          </a:p>
          <a:p>
            <a:pPr algn="just"/>
            <a:r>
              <a:rPr lang="zh-CN" altLang="en-US" sz="1200" b="0" i="0" u="none" strike="noStrike" baseline="0" dirty="0">
                <a:solidFill>
                  <a:srgbClr val="221E1F"/>
                </a:solidFill>
                <a:latin typeface="方正细黑一"/>
              </a:rPr>
              <a:t>暂停</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秒</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a:t>
            </a:r>
          </a:p>
          <a:p>
            <a:pPr algn="just"/>
            <a:r>
              <a:rPr lang="zh-CN" altLang="en-US" sz="1200" b="0" i="0" u="none" strike="noStrike" baseline="0" dirty="0">
                <a:solidFill>
                  <a:srgbClr val="221E1F"/>
                </a:solidFill>
                <a:latin typeface="方正细黑一"/>
              </a:rPr>
              <a:t>初始化程序，主轴正转</a:t>
            </a:r>
            <a:r>
              <a:rPr lang="en-US" altLang="zh-CN" sz="1200" b="0" i="0" u="none" strike="noStrike" baseline="0" dirty="0">
                <a:solidFill>
                  <a:srgbClr val="221E1F"/>
                </a:solidFill>
                <a:latin typeface="方正细黑一"/>
              </a:rPr>
              <a:t>400r/min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快速定位</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向定位</a:t>
            </a:r>
          </a:p>
          <a:p>
            <a:pPr algn="just"/>
            <a:r>
              <a:rPr lang="zh-CN" altLang="en-US" sz="1200" b="0" i="0" u="none" strike="noStrike" baseline="0" dirty="0">
                <a:solidFill>
                  <a:srgbClr val="221E1F"/>
                </a:solidFill>
                <a:latin typeface="方正细黑一"/>
              </a:rPr>
              <a:t>切断</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a:t>
            </a:r>
          </a:p>
          <a:p>
            <a:pPr algn="just"/>
            <a:r>
              <a:rPr lang="zh-CN" altLang="en-US" sz="1200" b="0" i="0" u="none" strike="noStrike" baseline="0" dirty="0">
                <a:solidFill>
                  <a:srgbClr val="221E1F"/>
                </a:solidFill>
                <a:latin typeface="方正细黑一"/>
              </a:rPr>
              <a:t>主程序结束</a:t>
            </a:r>
          </a:p>
          <a:p>
            <a:pPr algn="just"/>
            <a:endParaRPr lang="en-US" altLang="zh-CN" sz="1200" b="0" i="0" u="none" strike="noStrike" baseline="0" dirty="0">
              <a:solidFill>
                <a:srgbClr val="221E1F"/>
              </a:solidFill>
              <a:latin typeface="方正细黑一"/>
            </a:endParaRPr>
          </a:p>
          <a:p>
            <a:pPr algn="just"/>
            <a:r>
              <a:rPr lang="zh-CN" altLang="en-US" sz="1200" b="0" i="0" u="none" strike="noStrike" baseline="0" dirty="0">
                <a:solidFill>
                  <a:srgbClr val="221E1F"/>
                </a:solidFill>
                <a:latin typeface="方正细黑一"/>
              </a:rPr>
              <a:t>子程序</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向平移</a:t>
            </a:r>
          </a:p>
          <a:p>
            <a:pPr algn="just"/>
            <a:r>
              <a:rPr lang="zh-CN" altLang="en-US" sz="1200" b="0" i="0" u="none" strike="noStrike" baseline="0" dirty="0">
                <a:solidFill>
                  <a:srgbClr val="221E1F"/>
                </a:solidFill>
                <a:latin typeface="方正细黑一"/>
              </a:rPr>
              <a:t>第一刀切槽</a:t>
            </a:r>
          </a:p>
          <a:p>
            <a:pPr algn="just"/>
            <a:r>
              <a:rPr lang="zh-CN" altLang="en-US" sz="1200" b="0" i="0" u="none" strike="noStrike" baseline="0" dirty="0">
                <a:solidFill>
                  <a:srgbClr val="221E1F"/>
                </a:solidFill>
                <a:latin typeface="方正细黑一"/>
              </a:rPr>
              <a:t>暂停</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秒</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向平移</a:t>
            </a:r>
          </a:p>
          <a:p>
            <a:pPr algn="just"/>
            <a:r>
              <a:rPr lang="zh-CN" altLang="en-US" sz="1200" b="0" i="0" u="none" strike="noStrike" baseline="0" dirty="0">
                <a:solidFill>
                  <a:srgbClr val="221E1F"/>
                </a:solidFill>
                <a:latin typeface="方正细黑一"/>
              </a:rPr>
              <a:t>第二刀切槽</a:t>
            </a:r>
          </a:p>
          <a:p>
            <a:pPr algn="just"/>
            <a:r>
              <a:rPr lang="zh-CN" altLang="en-US" sz="1200" b="0" i="0" u="none" strike="noStrike" baseline="0" dirty="0">
                <a:solidFill>
                  <a:srgbClr val="221E1F"/>
                </a:solidFill>
                <a:latin typeface="方正细黑一"/>
              </a:rPr>
              <a:t>暂停</a:t>
            </a:r>
            <a:r>
              <a:rPr lang="en-US" altLang="zh-CN" sz="1200" b="0" i="0" u="none" strike="noStrike" baseline="0" dirty="0">
                <a:solidFill>
                  <a:srgbClr val="221E1F"/>
                </a:solidFill>
                <a:latin typeface="方正细黑一"/>
              </a:rPr>
              <a:t>2 </a:t>
            </a:r>
            <a:r>
              <a:rPr lang="zh-CN" altLang="en-US" sz="1200" b="0" i="0" u="none" strike="noStrike" baseline="0" dirty="0">
                <a:solidFill>
                  <a:srgbClr val="221E1F"/>
                </a:solidFill>
                <a:latin typeface="方正细黑一"/>
              </a:rPr>
              <a:t>秒</a:t>
            </a: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r>
              <a:rPr lang="zh-CN" altLang="en-US" sz="1200" b="0" i="0" u="none" strike="noStrike" baseline="0" dirty="0">
                <a:solidFill>
                  <a:srgbClr val="221E1F"/>
                </a:solidFill>
                <a:latin typeface="方正细黑一"/>
              </a:rPr>
              <a:t>子程序结束		</a:t>
            </a: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6"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a:t>
            </a:r>
            <a:r>
              <a:rPr lang="en-US" altLang="zh-CN" sz="1800" b="0" i="0" u="none" strike="noStrike" baseline="0" dirty="0">
                <a:solidFill>
                  <a:srgbClr val="221E1F"/>
                </a:solidFill>
                <a:latin typeface="方正书宋"/>
              </a:rPr>
              <a:t>3mm</a:t>
            </a:r>
            <a:r>
              <a:rPr lang="zh-CN" altLang="en-US" sz="1800" b="0" i="0" u="none" strike="noStrike" baseline="0" dirty="0">
                <a:solidFill>
                  <a:srgbClr val="221E1F"/>
                </a:solidFill>
                <a:latin typeface="方正书宋"/>
              </a:rPr>
              <a:t>切槽刀、</a:t>
            </a:r>
            <a:r>
              <a:rPr lang="en-US" altLang="zh-CN" sz="1800" b="0" i="0" u="none" strike="noStrike" baseline="0" dirty="0">
                <a:solidFill>
                  <a:srgbClr val="221E1F"/>
                </a:solidFill>
                <a:latin typeface="方正书宋"/>
              </a:rPr>
              <a:t> 4mm</a:t>
            </a:r>
            <a:r>
              <a:rPr lang="zh-CN" altLang="en-US" sz="1800" b="0" i="0" u="none" strike="noStrike" baseline="0" dirty="0">
                <a:solidFill>
                  <a:srgbClr val="221E1F"/>
                </a:solidFill>
                <a:latin typeface="方正书宋"/>
              </a:rPr>
              <a:t>切槽刀按要求依次装入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T03 </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三把刀依次采用试切法对刀，通过对刀把操作得到的零偏值分别输入到各自的补偿中，加工时调用。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25~50mm </a:t>
            </a:r>
            <a:r>
              <a:rPr lang="zh-CN" altLang="en-US" sz="1800" b="0" i="0" u="none" strike="noStrike" baseline="0" dirty="0">
                <a:solidFill>
                  <a:srgbClr val="221E1F"/>
                </a:solidFill>
                <a:latin typeface="方正书宋"/>
              </a:rPr>
              <a:t>的千分尺测量外圆直径，环规检测螺纹。</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5" name="标题 3">
            <a:extLst>
              <a:ext uri="{FF2B5EF4-FFF2-40B4-BE49-F238E27FC236}">
                <a16:creationId xmlns:a16="http://schemas.microsoft.com/office/drawing/2014/main" id="{66E98719-85E3-C2B9-5D4D-331518AFAEB7}"/>
              </a:ext>
            </a:extLst>
          </p:cNvPr>
          <p:cNvSpPr txBox="1"/>
          <p:nvPr/>
        </p:nvSpPr>
        <p:spPr>
          <a:xfrm>
            <a:off x="4117376"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1" name="标题 3"/>
          <p:cNvSpPr txBox="1"/>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轴类加工训练的注意事项</a:t>
            </a:r>
          </a:p>
        </p:txBody>
      </p:sp>
      <p:sp>
        <p:nvSpPr>
          <p:cNvPr id="12" name="文本占位符 5"/>
          <p:cNvSpPr txBox="1"/>
          <p:nvPr/>
        </p:nvSpPr>
        <p:spPr>
          <a:xfrm>
            <a:off x="738820" y="179346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a:t>
            </a:r>
            <a:r>
              <a:rPr lang="en-US" altLang="zh-CN" sz="1800" b="0" i="0" u="none" strike="noStrike" baseline="0" dirty="0">
                <a:solidFill>
                  <a:srgbClr val="221E1F"/>
                </a:solidFill>
                <a:latin typeface="方正书宋"/>
              </a:rPr>
              <a:t>G75</a:t>
            </a:r>
            <a:r>
              <a:rPr lang="zh-CN" altLang="en-US" sz="1800" b="0" i="0" u="none" strike="noStrike" baseline="0" dirty="0">
                <a:solidFill>
                  <a:srgbClr val="221E1F"/>
                </a:solidFill>
                <a:latin typeface="方正书宋"/>
              </a:rPr>
              <a:t>编程时，</a:t>
            </a:r>
            <a:r>
              <a:rPr lang="en-US" altLang="zh-CN" sz="1800" b="0" i="0" u="none" strike="noStrike" baseline="0" dirty="0">
                <a:solidFill>
                  <a:srgbClr val="221E1F"/>
                </a:solidFill>
                <a:latin typeface="方正书宋"/>
              </a:rPr>
              <a:t>F</a:t>
            </a:r>
            <a:r>
              <a:rPr lang="zh-CN" altLang="en-US" sz="1800" b="0" i="0" u="none" strike="noStrike" baseline="0" dirty="0">
                <a:solidFill>
                  <a:srgbClr val="221E1F"/>
                </a:solidFill>
                <a:latin typeface="方正书宋"/>
              </a:rPr>
              <a:t>值不宜过大，过大容易损刀甚至断刀。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子程序编程要使用相对坐标编程</a:t>
            </a:r>
            <a:endParaRPr lang="en-US" altLang="zh-CN" sz="1800" b="0" i="0" u="none" strike="noStrike" baseline="0" dirty="0">
              <a:solidFill>
                <a:srgbClr val="221E1F"/>
              </a:solidFill>
              <a:latin typeface="方正书宋"/>
            </a:endParaRPr>
          </a:p>
        </p:txBody>
      </p:sp>
      <p:sp>
        <p:nvSpPr>
          <p:cNvPr id="6" name="标题 3"/>
          <p:cNvSpPr txBox="1"/>
          <p:nvPr/>
        </p:nvSpPr>
        <p:spPr>
          <a:xfrm>
            <a:off x="3722251" y="3203099"/>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文本占位符 5"/>
          <p:cNvSpPr txBox="1"/>
          <p:nvPr/>
        </p:nvSpPr>
        <p:spPr>
          <a:xfrm>
            <a:off x="1263536" y="3816768"/>
            <a:ext cx="4747494" cy="113755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sz="1800" b="1" i="0" u="none" strike="noStrike" baseline="0" dirty="0">
                <a:solidFill>
                  <a:schemeClr val="accent1"/>
                </a:solidFill>
                <a:latin typeface="方正书宋"/>
              </a:rPr>
              <a:t>试说明切槽循环指令</a:t>
            </a:r>
            <a:r>
              <a:rPr lang="en-US" altLang="zh-CN" sz="1800" b="1" i="0" u="none" strike="noStrike" baseline="0" dirty="0">
                <a:solidFill>
                  <a:schemeClr val="accent1"/>
                </a:solidFill>
                <a:latin typeface="方正书宋"/>
              </a:rPr>
              <a:t>G75 </a:t>
            </a:r>
            <a:r>
              <a:rPr lang="zh-CN" altLang="en-US" sz="1800" b="1" i="0" u="none" strike="noStrike" baseline="0" dirty="0">
                <a:solidFill>
                  <a:schemeClr val="accent1"/>
                </a:solidFill>
                <a:latin typeface="方正书宋"/>
              </a:rPr>
              <a:t>的加工路线图特点。</a:t>
            </a:r>
            <a:endParaRPr lang="en-US" altLang="zh-CN" sz="1800" b="1" i="0" u="none" strike="noStrike" baseline="0"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endParaRPr lang="en-US" altLang="zh-CN" b="1" dirty="0">
              <a:solidFill>
                <a:schemeClr val="accent1"/>
              </a:solidFill>
              <a:latin typeface="方正书宋"/>
            </a:endParaRPr>
          </a:p>
          <a:p>
            <a:pPr marL="0" indent="0" algn="just">
              <a:lnSpc>
                <a:spcPct val="130000"/>
              </a:lnSpc>
              <a:spcBef>
                <a:spcPts val="0"/>
              </a:spcBef>
              <a:buClr>
                <a:schemeClr val="accent1"/>
              </a:buClr>
              <a:buSzPct val="95000"/>
              <a:buNone/>
            </a:pPr>
            <a:r>
              <a:rPr lang="zh-CN" altLang="en-US" b="1" dirty="0">
                <a:solidFill>
                  <a:schemeClr val="accent1"/>
                </a:solidFill>
                <a:latin typeface="方正书宋"/>
              </a:rPr>
              <a:t>编制如右图所示零件外轮廓的加工程序。</a:t>
            </a:r>
            <a:endParaRPr lang="en-US" altLang="zh-CN" sz="1800" b="1" i="0" u="none" strike="noStrike" baseline="0" dirty="0">
              <a:solidFill>
                <a:schemeClr val="accent1"/>
              </a:solidFill>
              <a:latin typeface="方正书宋"/>
            </a:endParaRPr>
          </a:p>
        </p:txBody>
      </p:sp>
      <p:sp>
        <p:nvSpPr>
          <p:cNvPr id="15" name="文本框 14"/>
          <p:cNvSpPr txBox="1"/>
          <p:nvPr/>
        </p:nvSpPr>
        <p:spPr>
          <a:xfrm>
            <a:off x="7516124" y="6205149"/>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沟槽加工练习题</a:t>
            </a:r>
            <a:endParaRPr lang="zh-CN" altLang="en-US" sz="1600" b="1" spc="-150" dirty="0"/>
          </a:p>
        </p:txBody>
      </p:sp>
      <p:sp>
        <p:nvSpPr>
          <p:cNvPr id="16" name="1"/>
          <p:cNvSpPr/>
          <p:nvPr/>
        </p:nvSpPr>
        <p:spPr bwMode="auto">
          <a:xfrm rot="5400000">
            <a:off x="848913" y="3896959"/>
            <a:ext cx="388426" cy="309549"/>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p:cNvSpPr txBox="1"/>
          <p:nvPr/>
        </p:nvSpPr>
        <p:spPr>
          <a:xfrm>
            <a:off x="471767" y="3806030"/>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01</a:t>
            </a:r>
            <a:endParaRPr lang="zh-CN" altLang="en-US" sz="2400" b="1" dirty="0">
              <a:solidFill>
                <a:schemeClr val="accent1"/>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148834" y="3872576"/>
            <a:ext cx="5278690" cy="1804552"/>
          </a:xfrm>
          <a:prstGeom prst="rect">
            <a:avLst/>
          </a:prstGeom>
        </p:spPr>
      </p:pic>
      <p:sp>
        <p:nvSpPr>
          <p:cNvPr id="4" name="文本框 3"/>
          <p:cNvSpPr txBox="1"/>
          <p:nvPr/>
        </p:nvSpPr>
        <p:spPr>
          <a:xfrm>
            <a:off x="6148834" y="5790509"/>
            <a:ext cx="2134245" cy="307777"/>
          </a:xfrm>
          <a:prstGeom prst="rect">
            <a:avLst/>
          </a:prstGeom>
          <a:noFill/>
        </p:spPr>
        <p:txBody>
          <a:bodyPr wrap="square">
            <a:spAutoFit/>
          </a:bodyPr>
          <a:lstStyle/>
          <a:p>
            <a:pPr algn="ctr"/>
            <a:r>
              <a:rPr lang="zh-CN" altLang="en-US" sz="1400" spc="-150" dirty="0">
                <a:solidFill>
                  <a:srgbClr val="221E1F"/>
                </a:solidFill>
                <a:latin typeface="方正书宋"/>
              </a:rPr>
              <a:t>毛胚：</a:t>
            </a:r>
            <a:r>
              <a:rPr lang="el-GR" altLang="zh-CN" sz="1400" i="0" u="none" strike="noStrike" baseline="0" dirty="0">
                <a:solidFill>
                  <a:srgbClr val="221E1F"/>
                </a:solidFill>
                <a:latin typeface="方正书宋"/>
              </a:rPr>
              <a:t> Φ</a:t>
            </a:r>
            <a:r>
              <a:rPr lang="en-US" altLang="zh-CN" sz="1400" i="0" u="none" strike="noStrike" baseline="0" dirty="0">
                <a:solidFill>
                  <a:srgbClr val="221E1F"/>
                </a:solidFill>
                <a:latin typeface="方正书宋"/>
              </a:rPr>
              <a:t>50×90mm</a:t>
            </a:r>
            <a:endParaRPr lang="zh-CN" altLang="en-US" sz="1400" spc="-150" dirty="0"/>
          </a:p>
        </p:txBody>
      </p:sp>
      <p:sp>
        <p:nvSpPr>
          <p:cNvPr id="8" name="文本框 7"/>
          <p:cNvSpPr txBox="1"/>
          <p:nvPr/>
        </p:nvSpPr>
        <p:spPr>
          <a:xfrm>
            <a:off x="9014608" y="5790509"/>
            <a:ext cx="2134245" cy="307777"/>
          </a:xfrm>
          <a:prstGeom prst="rect">
            <a:avLst/>
          </a:prstGeom>
          <a:noFill/>
        </p:spPr>
        <p:txBody>
          <a:bodyPr wrap="square">
            <a:spAutoFit/>
          </a:bodyPr>
          <a:lstStyle/>
          <a:p>
            <a:pPr algn="ctr"/>
            <a:r>
              <a:rPr lang="zh-CN" altLang="en-US" sz="1400" spc="-150" dirty="0">
                <a:solidFill>
                  <a:srgbClr val="221E1F"/>
                </a:solidFill>
                <a:latin typeface="方正书宋"/>
              </a:rPr>
              <a:t>毛胚：</a:t>
            </a:r>
            <a:r>
              <a:rPr lang="el-GR" altLang="zh-CN" sz="1400" i="0" u="none" strike="noStrike" baseline="0" dirty="0">
                <a:solidFill>
                  <a:srgbClr val="221E1F"/>
                </a:solidFill>
                <a:latin typeface="方正书宋"/>
              </a:rPr>
              <a:t> Φ</a:t>
            </a:r>
            <a:r>
              <a:rPr lang="en-US" altLang="zh-CN" sz="1400" i="0" u="none" strike="noStrike" baseline="0" dirty="0">
                <a:solidFill>
                  <a:srgbClr val="221E1F"/>
                </a:solidFill>
                <a:latin typeface="方正书宋"/>
              </a:rPr>
              <a:t>45×120mm</a:t>
            </a:r>
            <a:endParaRPr lang="zh-CN" altLang="en-US" sz="1400" spc="-150" dirty="0"/>
          </a:p>
        </p:txBody>
      </p:sp>
      <p:sp>
        <p:nvSpPr>
          <p:cNvPr id="10"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2" name="1">
            <a:extLst>
              <a:ext uri="{FF2B5EF4-FFF2-40B4-BE49-F238E27FC236}">
                <a16:creationId xmlns:a16="http://schemas.microsoft.com/office/drawing/2014/main" id="{68E47159-CCD5-327F-E98D-2CD666874120}"/>
              </a:ext>
            </a:extLst>
          </p:cNvPr>
          <p:cNvSpPr/>
          <p:nvPr/>
        </p:nvSpPr>
        <p:spPr bwMode="auto">
          <a:xfrm rot="5400000">
            <a:off x="848913" y="4577517"/>
            <a:ext cx="388426" cy="309549"/>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5" name="Index-1">
            <a:extLst>
              <a:ext uri="{FF2B5EF4-FFF2-40B4-BE49-F238E27FC236}">
                <a16:creationId xmlns:a16="http://schemas.microsoft.com/office/drawing/2014/main" id="{51233900-D637-946E-FFB3-08137CA0D337}"/>
              </a:ext>
            </a:extLst>
          </p:cNvPr>
          <p:cNvSpPr txBox="1"/>
          <p:nvPr/>
        </p:nvSpPr>
        <p:spPr>
          <a:xfrm>
            <a:off x="471767" y="4486588"/>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02</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轴类零件加工训练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6.1 </a:t>
            </a:r>
            <a:r>
              <a:rPr lang="zh-CN" altLang="en-US" sz="2400" b="1" dirty="0">
                <a:solidFill>
                  <a:srgbClr val="FF0000"/>
                </a:solidFill>
                <a:cs typeface="+mn-ea"/>
                <a:sym typeface="+mn-lt"/>
              </a:rPr>
              <a:t>外轮廓加工</a:t>
            </a:r>
            <a:endParaRPr lang="en-US" altLang="zh-CN" sz="2400" b="1" dirty="0">
              <a:solidFill>
                <a:srgbClr val="FF0000"/>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6.4 </a:t>
            </a:r>
            <a:r>
              <a:rPr lang="zh-CN" altLang="en-US" sz="2400" b="1" dirty="0">
                <a:solidFill>
                  <a:schemeClr val="bg1">
                    <a:lumMod val="75000"/>
                  </a:schemeClr>
                </a:solidFill>
                <a:cs typeface="+mn-ea"/>
                <a:sym typeface="+mn-lt"/>
              </a:rPr>
              <a:t>综合练习</a:t>
            </a:r>
            <a:endParaRPr lang="en-US" altLang="zh-CN" sz="2400" b="1" dirty="0">
              <a:solidFill>
                <a:schemeClr val="bg1">
                  <a:lumMod val="75000"/>
                </a:schemeClr>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9" name="Title-1"/>
          <p:cNvSpPr/>
          <p:nvPr/>
        </p:nvSpPr>
        <p:spPr>
          <a:xfrm>
            <a:off x="1658359" y="1540633"/>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a:t>
            </a:r>
            <a:endParaRPr lang="en-US" altLang="zh-CN" sz="2400" b="1" dirty="0">
              <a:solidFill>
                <a:schemeClr val="accent1"/>
              </a:solidFill>
              <a:sym typeface="Arial" panose="020B0604020202020204" pitchFamily="34" charset="0"/>
            </a:endParaRPr>
          </a:p>
        </p:txBody>
      </p:sp>
      <p:graphicFrame>
        <p:nvGraphicFramePr>
          <p:cNvPr id="2" name="表格 1"/>
          <p:cNvGraphicFramePr>
            <a:graphicFrameLocks noGrp="1"/>
          </p:cNvGraphicFramePr>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0001"/>
                    </a:ext>
                  </a:extLst>
                </a:gridCol>
                <a:gridCol w="710291">
                  <a:extLst>
                    <a:ext uri="{9D8B030D-6E8A-4147-A177-3AD203B41FA5}">
                      <a16:colId xmlns:a16="http://schemas.microsoft.com/office/drawing/2014/main" val="20002"/>
                    </a:ext>
                  </a:extLst>
                </a:gridCol>
                <a:gridCol w="195614">
                  <a:extLst>
                    <a:ext uri="{9D8B030D-6E8A-4147-A177-3AD203B41FA5}">
                      <a16:colId xmlns:a16="http://schemas.microsoft.com/office/drawing/2014/main" val="20003"/>
                    </a:ext>
                  </a:extLst>
                </a:gridCol>
                <a:gridCol w="586408">
                  <a:extLst>
                    <a:ext uri="{9D8B030D-6E8A-4147-A177-3AD203B41FA5}">
                      <a16:colId xmlns:a16="http://schemas.microsoft.com/office/drawing/2014/main" val="20004"/>
                    </a:ext>
                  </a:extLst>
                </a:gridCol>
                <a:gridCol w="319498">
                  <a:extLst>
                    <a:ext uri="{9D8B030D-6E8A-4147-A177-3AD203B41FA5}">
                      <a16:colId xmlns:a16="http://schemas.microsoft.com/office/drawing/2014/main" val="20005"/>
                    </a:ext>
                  </a:extLst>
                </a:gridCol>
                <a:gridCol w="462524">
                  <a:extLst>
                    <a:ext uri="{9D8B030D-6E8A-4147-A177-3AD203B41FA5}">
                      <a16:colId xmlns:a16="http://schemas.microsoft.com/office/drawing/2014/main" val="20006"/>
                    </a:ext>
                  </a:extLst>
                </a:gridCol>
                <a:gridCol w="549589">
                  <a:extLst>
                    <a:ext uri="{9D8B030D-6E8A-4147-A177-3AD203B41FA5}">
                      <a16:colId xmlns:a16="http://schemas.microsoft.com/office/drawing/2014/main" val="20007"/>
                    </a:ext>
                  </a:extLst>
                </a:gridCol>
                <a:gridCol w="465542">
                  <a:extLst>
                    <a:ext uri="{9D8B030D-6E8A-4147-A177-3AD203B41FA5}">
                      <a16:colId xmlns:a16="http://schemas.microsoft.com/office/drawing/2014/main" val="20008"/>
                    </a:ext>
                  </a:extLst>
                </a:gridCol>
                <a:gridCol w="1540042">
                  <a:extLst>
                    <a:ext uri="{9D8B030D-6E8A-4147-A177-3AD203B41FA5}">
                      <a16:colId xmlns:a16="http://schemas.microsoft.com/office/drawing/2014/main" val="20009"/>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1"/>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2"/>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3"/>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4"/>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5933">
                <a:tc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11"/>
                  </a:ext>
                </a:extLst>
              </a:tr>
            </a:tbl>
          </a:graphicData>
        </a:graphic>
      </p:graphicFrame>
      <p:graphicFrame>
        <p:nvGraphicFramePr>
          <p:cNvPr id="4" name="表格 3"/>
          <p:cNvGraphicFramePr>
            <a:graphicFrameLocks noGrp="1"/>
          </p:cNvGraphicFramePr>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20000"/>
                    </a:ext>
                  </a:extLst>
                </a:gridCol>
                <a:gridCol w="878781">
                  <a:extLst>
                    <a:ext uri="{9D8B030D-6E8A-4147-A177-3AD203B41FA5}">
                      <a16:colId xmlns:a16="http://schemas.microsoft.com/office/drawing/2014/main" val="20001"/>
                    </a:ext>
                  </a:extLst>
                </a:gridCol>
                <a:gridCol w="992705">
                  <a:extLst>
                    <a:ext uri="{9D8B030D-6E8A-4147-A177-3AD203B41FA5}">
                      <a16:colId xmlns:a16="http://schemas.microsoft.com/office/drawing/2014/main" val="20002"/>
                    </a:ext>
                  </a:extLst>
                </a:gridCol>
                <a:gridCol w="884690">
                  <a:extLst>
                    <a:ext uri="{9D8B030D-6E8A-4147-A177-3AD203B41FA5}">
                      <a16:colId xmlns:a16="http://schemas.microsoft.com/office/drawing/2014/main" val="20003"/>
                    </a:ext>
                  </a:extLst>
                </a:gridCol>
                <a:gridCol w="591180">
                  <a:extLst>
                    <a:ext uri="{9D8B030D-6E8A-4147-A177-3AD203B41FA5}">
                      <a16:colId xmlns:a16="http://schemas.microsoft.com/office/drawing/2014/main" val="20004"/>
                    </a:ext>
                  </a:extLst>
                </a:gridCol>
                <a:gridCol w="790902">
                  <a:extLst>
                    <a:ext uri="{9D8B030D-6E8A-4147-A177-3AD203B41FA5}">
                      <a16:colId xmlns:a16="http://schemas.microsoft.com/office/drawing/2014/main" val="20005"/>
                    </a:ext>
                  </a:extLst>
                </a:gridCol>
                <a:gridCol w="973190">
                  <a:extLst>
                    <a:ext uri="{9D8B030D-6E8A-4147-A177-3AD203B41FA5}">
                      <a16:colId xmlns:a16="http://schemas.microsoft.com/office/drawing/2014/main" val="20006"/>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extLst>
                  <a:ext uri="{0D108BD9-81ED-4DB2-BD59-A6C34878D82A}">
                    <a16:rowId xmlns:a16="http://schemas.microsoft.com/office/drawing/2014/main" val="10001"/>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57496">
                <a:tc gridSpan="7">
                  <a:txBody>
                    <a:bodyPr/>
                    <a:lstStyle/>
                    <a:p>
                      <a:pPr algn="l"/>
                      <a:r>
                        <a:rPr lang="en-US" altLang="zh-CN" sz="1400" dirty="0"/>
                        <a:t>1.</a:t>
                      </a:r>
                      <a:r>
                        <a:rPr lang="zh-CN" altLang="en-US" sz="1400" dirty="0"/>
                        <a:t>你加工的零件合格吗？哪些尺寸不合格？不合格的原因在哪里？</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5"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
        <p:nvSpPr>
          <p:cNvPr id="6" name="标题 3">
            <a:extLst>
              <a:ext uri="{FF2B5EF4-FFF2-40B4-BE49-F238E27FC236}">
                <a16:creationId xmlns:a16="http://schemas.microsoft.com/office/drawing/2014/main" id="{ABED1DA6-C061-4FB1-E039-AE4C3CAA034A}"/>
              </a:ext>
            </a:extLst>
          </p:cNvPr>
          <p:cNvSpPr txBox="1"/>
          <p:nvPr/>
        </p:nvSpPr>
        <p:spPr>
          <a:xfrm>
            <a:off x="3722251" y="1161871"/>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1">
            <a:extLst>
              <a:ext uri="{FF2B5EF4-FFF2-40B4-BE49-F238E27FC236}">
                <a16:creationId xmlns:a16="http://schemas.microsoft.com/office/drawing/2014/main" id="{0604CACA-0391-4822-5FB6-DD2092743CBF}"/>
              </a:ext>
            </a:extLst>
          </p:cNvPr>
          <p:cNvSpPr/>
          <p:nvPr/>
        </p:nvSpPr>
        <p:spPr bwMode="auto">
          <a:xfrm rot="5400000">
            <a:off x="1240799" y="1755452"/>
            <a:ext cx="388426" cy="309549"/>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8" name="Index-1">
            <a:extLst>
              <a:ext uri="{FF2B5EF4-FFF2-40B4-BE49-F238E27FC236}">
                <a16:creationId xmlns:a16="http://schemas.microsoft.com/office/drawing/2014/main" id="{1F830450-AD4A-8DC1-5517-83F74DFA8FFB}"/>
              </a:ext>
            </a:extLst>
          </p:cNvPr>
          <p:cNvSpPr txBox="1"/>
          <p:nvPr/>
        </p:nvSpPr>
        <p:spPr>
          <a:xfrm>
            <a:off x="863653" y="1664523"/>
            <a:ext cx="5854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accent1"/>
                </a:solidFill>
                <a:latin typeface="Arial" panose="020B0604020202020204" pitchFamily="34" charset="0"/>
                <a:ea typeface="微软雅黑" panose="020B0503020204020204" pitchFamily="34" charset="-122"/>
              </a:rPr>
              <a:t>03</a:t>
            </a:r>
            <a:endParaRPr lang="zh-CN" altLang="en-US" sz="2400" b="1"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96459" y="2948869"/>
            <a:ext cx="5419185" cy="480131"/>
          </a:xfrm>
        </p:spPr>
        <p:txBody>
          <a:bodyPr>
            <a:spAutoFit/>
          </a:bodyPr>
          <a:lstStyle/>
          <a:p>
            <a:r>
              <a:rPr lang="zh-CN" altLang="en-US" sz="2800" dirty="0">
                <a:latin typeface="+mn-lt"/>
                <a:ea typeface="+mn-ea"/>
                <a:cs typeface="+mn-ea"/>
                <a:sym typeface="+mn-lt"/>
              </a:rPr>
              <a:t>轴类零件加工训练</a:t>
            </a:r>
          </a:p>
        </p:txBody>
      </p:sp>
      <p:sp>
        <p:nvSpPr>
          <p:cNvPr id="6" name="文本占位符 5"/>
          <p:cNvSpPr>
            <a:spLocks noGrp="1"/>
          </p:cNvSpPr>
          <p:nvPr>
            <p:ph type="body" idx="1"/>
          </p:nvPr>
        </p:nvSpPr>
        <p:spPr>
          <a:xfrm>
            <a:off x="2196459" y="3593748"/>
            <a:ext cx="6529529" cy="2239844"/>
          </a:xfrm>
        </p:spPr>
        <p:txBody>
          <a:bodyPr wrap="square">
            <a:spAutoFit/>
          </a:bodyPr>
          <a:lstStyle/>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6.1 </a:t>
            </a:r>
            <a:r>
              <a:rPr lang="zh-CN" altLang="en-US" sz="2400" b="1" dirty="0">
                <a:solidFill>
                  <a:schemeClr val="bg1">
                    <a:lumMod val="75000"/>
                  </a:schemeClr>
                </a:solidFill>
                <a:cs typeface="+mn-ea"/>
                <a:sym typeface="+mn-lt"/>
              </a:rPr>
              <a:t>外轮廓加工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6.2 </a:t>
            </a:r>
            <a:r>
              <a:rPr lang="zh-CN" altLang="en-US" sz="2400" b="1" dirty="0">
                <a:solidFill>
                  <a:schemeClr val="bg1">
                    <a:lumMod val="75000"/>
                  </a:schemeClr>
                </a:solidFill>
                <a:cs typeface="+mn-ea"/>
                <a:sym typeface="+mn-lt"/>
              </a:rPr>
              <a:t>内轮廓加工</a:t>
            </a:r>
            <a:endParaRPr lang="en-US" altLang="zh-CN" sz="2400" b="1" dirty="0">
              <a:solidFill>
                <a:schemeClr val="bg1">
                  <a:lumMod val="75000"/>
                </a:schemeClr>
              </a:solidFill>
              <a:cs typeface="+mn-ea"/>
              <a:sym typeface="+mn-lt"/>
            </a:endParaRPr>
          </a:p>
          <a:p>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6.3 </a:t>
            </a:r>
            <a:r>
              <a:rPr lang="zh-CN" altLang="en-US" sz="2400" b="1" dirty="0">
                <a:solidFill>
                  <a:schemeClr val="bg1">
                    <a:lumMod val="75000"/>
                  </a:schemeClr>
                </a:solidFill>
                <a:cs typeface="+mn-ea"/>
                <a:sym typeface="+mn-lt"/>
              </a:rPr>
              <a:t>沟槽加工</a:t>
            </a:r>
            <a:endParaRPr lang="en-US" altLang="zh-CN" sz="2400" b="1" dirty="0">
              <a:solidFill>
                <a:schemeClr val="bg1">
                  <a:lumMod val="75000"/>
                </a:schemeClr>
              </a:solidFill>
              <a:cs typeface="+mn-ea"/>
              <a:sym typeface="+mn-lt"/>
            </a:endParaRPr>
          </a:p>
          <a:p>
            <a:r>
              <a:rPr lang="zh-CN" altLang="en-US" sz="2400" b="1" dirty="0">
                <a:solidFill>
                  <a:srgbClr val="FF0000"/>
                </a:solidFill>
                <a:cs typeface="+mn-ea"/>
                <a:sym typeface="+mn-lt"/>
              </a:rPr>
              <a:t>任务</a:t>
            </a:r>
            <a:r>
              <a:rPr lang="en-US" altLang="zh-CN" sz="2400" b="1" dirty="0">
                <a:solidFill>
                  <a:srgbClr val="FF0000"/>
                </a:solidFill>
                <a:cs typeface="+mn-ea"/>
                <a:sym typeface="+mn-lt"/>
              </a:rPr>
              <a:t>6.4 </a:t>
            </a:r>
            <a:r>
              <a:rPr lang="zh-CN" altLang="en-US" sz="2400" b="1" dirty="0">
                <a:solidFill>
                  <a:srgbClr val="FF0000"/>
                </a:solidFill>
                <a:cs typeface="+mn-ea"/>
                <a:sym typeface="+mn-lt"/>
              </a:rPr>
              <a:t>综合练习</a:t>
            </a:r>
            <a:endParaRPr lang="en-US" altLang="zh-CN" sz="2400" b="1" dirty="0">
              <a:solidFill>
                <a:srgbClr val="FF0000"/>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6</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5" name="组合 4"/>
          <p:cNvGrpSpPr>
            <a:grpSpLocks noChangeAspect="1"/>
          </p:cNvGrpSpPr>
          <p:nvPr>
            <p:custDataLst>
              <p:tags r:id="rId1"/>
            </p:custDataLst>
          </p:nvPr>
        </p:nvGrpSpPr>
        <p:grpSpPr>
          <a:xfrm>
            <a:off x="1602738" y="1899428"/>
            <a:ext cx="8986520" cy="3059144"/>
            <a:chOff x="1803400" y="1087819"/>
            <a:chExt cx="8986520" cy="3059144"/>
          </a:xfrm>
        </p:grpSpPr>
        <p:grpSp>
          <p:nvGrpSpPr>
            <p:cNvPr id="6" name="组合 5"/>
            <p:cNvGrpSpPr/>
            <p:nvPr/>
          </p:nvGrpSpPr>
          <p:grpSpPr>
            <a:xfrm>
              <a:off x="1803400" y="1087819"/>
              <a:ext cx="8986520" cy="624315"/>
              <a:chOff x="660400" y="1059498"/>
              <a:chExt cx="8986520" cy="624315"/>
            </a:xfrm>
          </p:grpSpPr>
          <p:sp>
            <p:nvSpPr>
              <p:cNvPr id="30" name="1"/>
              <p:cNvSpPr/>
              <p:nvPr>
                <p:custDataLst>
                  <p:tags r:id="rId14"/>
                </p:custDataLst>
              </p:nvPr>
            </p:nvSpPr>
            <p:spPr>
              <a:xfrm>
                <a:off x="1514763" y="1060315"/>
                <a:ext cx="8062487"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p:cNvSpPr txBox="1"/>
              <p:nvPr>
                <p:custDataLst>
                  <p:tags r:id="rId16"/>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1"/>
                    </a:solidFill>
                  </a:rPr>
                  <a:t>编程指令</a:t>
                </a:r>
              </a:p>
            </p:txBody>
          </p:sp>
          <p:sp>
            <p:nvSpPr>
              <p:cNvPr id="33" name="Body-1"/>
              <p:cNvSpPr/>
              <p:nvPr>
                <p:custDataLst>
                  <p:tags r:id="rId17"/>
                </p:custDataLst>
              </p:nvPr>
            </p:nvSpPr>
            <p:spPr>
              <a:xfrm>
                <a:off x="2865004" y="1117600"/>
                <a:ext cx="6781916"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刀尖圆弧半径、刀尖圆弧半径补偿指令</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G40</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G41</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和</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G42</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，刀尖圆弧半径补偿作用</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7" name="组合 6"/>
            <p:cNvGrpSpPr/>
            <p:nvPr/>
          </p:nvGrpSpPr>
          <p:grpSpPr>
            <a:xfrm>
              <a:off x="1803400" y="1899428"/>
              <a:ext cx="8916850" cy="624315"/>
              <a:chOff x="660400" y="1059498"/>
              <a:chExt cx="8916850" cy="624315"/>
            </a:xfrm>
          </p:grpSpPr>
          <p:sp>
            <p:nvSpPr>
              <p:cNvPr id="21" name="2"/>
              <p:cNvSpPr/>
              <p:nvPr>
                <p:custDataLst>
                  <p:tags r:id="rId10"/>
                </p:custDataLst>
              </p:nvPr>
            </p:nvSpPr>
            <p:spPr>
              <a:xfrm>
                <a:off x="1514764" y="1060315"/>
                <a:ext cx="806248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p:cNvGrpSpPr/>
            <p:nvPr/>
          </p:nvGrpSpPr>
          <p:grpSpPr>
            <a:xfrm>
              <a:off x="1803400" y="2711038"/>
              <a:ext cx="8916848" cy="624315"/>
              <a:chOff x="660400" y="1059498"/>
              <a:chExt cx="8916848" cy="624315"/>
            </a:xfrm>
          </p:grpSpPr>
          <p:sp>
            <p:nvSpPr>
              <p:cNvPr id="16" name="3"/>
              <p:cNvSpPr/>
              <p:nvPr>
                <p:custDataLst>
                  <p:tags r:id="rId6"/>
                </p:custDataLst>
              </p:nvPr>
            </p:nvSpPr>
            <p:spPr>
              <a:xfrm>
                <a:off x="1514763" y="1060315"/>
                <a:ext cx="8062485"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确定工件坐标序和对刀点、参考程序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p:cNvGrpSpPr/>
            <p:nvPr/>
          </p:nvGrpSpPr>
          <p:grpSpPr>
            <a:xfrm>
              <a:off x="1803400" y="3522648"/>
              <a:ext cx="8916848" cy="624315"/>
              <a:chOff x="660400" y="1059498"/>
              <a:chExt cx="8916848" cy="624315"/>
            </a:xfrm>
          </p:grpSpPr>
          <p:sp>
            <p:nvSpPr>
              <p:cNvPr id="12" name="4"/>
              <p:cNvSpPr/>
              <p:nvPr>
                <p:custDataLst>
                  <p:tags r:id="rId2"/>
                </p:custDataLst>
              </p:nvPr>
            </p:nvSpPr>
            <p:spPr>
              <a:xfrm>
                <a:off x="1846412" y="1059498"/>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4370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
        <p:nvSpPr>
          <p:cNvPr id="12" name="文本占位符 5"/>
          <p:cNvSpPr txBox="1"/>
          <p:nvPr/>
        </p:nvSpPr>
        <p:spPr>
          <a:xfrm>
            <a:off x="604065" y="1702701"/>
            <a:ext cx="10830290"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en-US" altLang="zh-CN" b="1" dirty="0">
                <a:solidFill>
                  <a:schemeClr val="accent1"/>
                </a:solidFill>
                <a:latin typeface="方正书宋"/>
              </a:rPr>
              <a:t>1. </a:t>
            </a:r>
            <a:r>
              <a:rPr lang="zh-CN" altLang="en-US" b="1" dirty="0">
                <a:solidFill>
                  <a:schemeClr val="accent1"/>
                </a:solidFill>
                <a:latin typeface="方正书宋"/>
              </a:rPr>
              <a:t>刀尖圆弧半径</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latin typeface="方正书宋"/>
              </a:rPr>
              <a:t>作用：该刀尖点称作车刀的假想刀尖（也称理想刀尖）；</a:t>
            </a:r>
            <a:endParaRPr lang="en-US" altLang="zh-CN" dirty="0">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latin typeface="方正书宋"/>
              </a:rPr>
              <a:t>在车削加工时，为提高刀尖强度，降低加工表面粗糙度，车刀尤其是精车刀，常在刀尖处刃磨成圆弧过渡刃。由于该圆弧刃的存在，实际切削时，实际起作用的切削刃是圆弧上的各切点，这造成在加工圆锥面和圆弧面时，产生欠切或过切，工件尺寸产生加工误差。</a:t>
            </a:r>
            <a:endParaRPr lang="en-US" altLang="zh-CN" dirty="0">
              <a:latin typeface="方正书宋"/>
            </a:endParaRPr>
          </a:p>
        </p:txBody>
      </p:sp>
      <p:sp>
        <p:nvSpPr>
          <p:cNvPr id="30" name="文本占位符 5"/>
          <p:cNvSpPr txBox="1"/>
          <p:nvPr/>
        </p:nvSpPr>
        <p:spPr>
          <a:xfrm>
            <a:off x="604065" y="3786734"/>
            <a:ext cx="10830290"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buClr>
                <a:schemeClr val="accent1"/>
              </a:buClr>
              <a:buSzPct val="95000"/>
              <a:buFont typeface="Wingdings" panose="05000000000000000000" pitchFamily="2" charset="2"/>
              <a:buChar char="n"/>
            </a:pPr>
            <a:r>
              <a:rPr lang="en-US" altLang="zh-CN" b="1" dirty="0">
                <a:solidFill>
                  <a:schemeClr val="accent1"/>
                </a:solidFill>
                <a:latin typeface="方正书宋"/>
              </a:rPr>
              <a:t>2. </a:t>
            </a:r>
            <a:r>
              <a:rPr lang="zh-CN" altLang="en-US" b="1" dirty="0">
                <a:solidFill>
                  <a:schemeClr val="accent1"/>
                </a:solidFill>
                <a:latin typeface="方正书宋"/>
              </a:rPr>
              <a:t>刀尖圆弧半径补偿指令（</a:t>
            </a:r>
            <a:r>
              <a:rPr lang="en-US" altLang="zh-CN" b="1" dirty="0">
                <a:solidFill>
                  <a:schemeClr val="accent1"/>
                </a:solidFill>
                <a:latin typeface="方正书宋"/>
              </a:rPr>
              <a:t>G40</a:t>
            </a:r>
            <a:r>
              <a:rPr lang="zh-CN" altLang="en-US" b="1" dirty="0">
                <a:solidFill>
                  <a:schemeClr val="accent1"/>
                </a:solidFill>
                <a:latin typeface="方正书宋"/>
              </a:rPr>
              <a:t>、</a:t>
            </a:r>
            <a:r>
              <a:rPr lang="en-US" altLang="zh-CN" b="1" dirty="0">
                <a:solidFill>
                  <a:schemeClr val="accent1"/>
                </a:solidFill>
                <a:latin typeface="方正书宋"/>
              </a:rPr>
              <a:t>G41</a:t>
            </a:r>
            <a:r>
              <a:rPr lang="zh-CN" altLang="en-US" b="1" dirty="0">
                <a:solidFill>
                  <a:schemeClr val="accent1"/>
                </a:solidFill>
                <a:latin typeface="方正书宋"/>
              </a:rPr>
              <a:t>、</a:t>
            </a:r>
            <a:r>
              <a:rPr lang="en-US" altLang="zh-CN" b="1" dirty="0">
                <a:solidFill>
                  <a:schemeClr val="accent1"/>
                </a:solidFill>
                <a:latin typeface="方正书宋"/>
              </a:rPr>
              <a:t>G42</a:t>
            </a:r>
            <a:r>
              <a:rPr lang="zh-CN" altLang="en-US" b="1" dirty="0">
                <a:solidFill>
                  <a:schemeClr val="accent1"/>
                </a:solidFill>
                <a:latin typeface="方正书宋"/>
              </a:rPr>
              <a:t>）</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G40</a:t>
            </a:r>
            <a:r>
              <a:rPr lang="zh-CN" altLang="en-US" sz="1800" b="0" i="0" u="none" strike="noStrike" baseline="0" dirty="0">
                <a:solidFill>
                  <a:srgbClr val="221E1F"/>
                </a:solidFill>
                <a:latin typeface="方正书宋"/>
              </a:rPr>
              <a:t>：取消刀尖半径补偿。这时，刀尖运动轨迹与编程轨迹重合。</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G41</a:t>
            </a:r>
            <a:r>
              <a:rPr lang="zh-CN" altLang="en-US" sz="1800" b="0" i="0" u="none" strike="noStrike" baseline="0" dirty="0">
                <a:solidFill>
                  <a:srgbClr val="221E1F"/>
                </a:solidFill>
                <a:latin typeface="方正书宋"/>
              </a:rPr>
              <a:t>：刀尖半径左补偿；</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n-US" altLang="zh-CN" sz="1800" b="0" i="0" u="none" strike="noStrike" baseline="0" dirty="0">
                <a:solidFill>
                  <a:srgbClr val="221E1F"/>
                </a:solidFill>
                <a:latin typeface="方正书宋"/>
              </a:rPr>
              <a:t>G42</a:t>
            </a:r>
            <a:r>
              <a:rPr lang="zh-CN" altLang="en-US" sz="1800" b="0" i="0" u="none" strike="noStrike" baseline="0" dirty="0">
                <a:solidFill>
                  <a:srgbClr val="221E1F"/>
                </a:solidFill>
                <a:latin typeface="方正书宋"/>
              </a:rPr>
              <a:t>：刀尖半径右补偿。</a:t>
            </a:r>
            <a:endParaRPr lang="en-US" altLang="zh-CN" sz="1800" b="0" i="0" u="none" strike="noStrike" baseline="0" dirty="0">
              <a:solidFill>
                <a:srgbClr val="221E1F"/>
              </a:solidFill>
              <a:latin typeface="方正书宋"/>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 name="文本占位符 5"/>
          <p:cNvSpPr txBox="1"/>
          <p:nvPr/>
        </p:nvSpPr>
        <p:spPr>
          <a:xfrm>
            <a:off x="644434" y="1728509"/>
            <a:ext cx="10816047"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圆弧刀尖半径补偿作用</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过刀尖半径补偿功能可以消除用圆头车刀加工（尤其是精加工）时，带有圆锥和圆弧表面零件的误差。。</a:t>
            </a:r>
            <a:endParaRPr lang="en-US" altLang="zh-CN" sz="1800" b="0" i="0" u="none" strike="noStrike" baseline="0" dirty="0">
              <a:solidFill>
                <a:srgbClr val="221E1F"/>
              </a:solidFill>
              <a:latin typeface="方正书宋"/>
            </a:endParaRPr>
          </a:p>
        </p:txBody>
      </p:sp>
      <p:pic>
        <p:nvPicPr>
          <p:cNvPr id="7" name="图片 6"/>
          <p:cNvPicPr>
            <a:picLocks noChangeAspect="1"/>
          </p:cNvPicPr>
          <p:nvPr/>
        </p:nvPicPr>
        <p:blipFill>
          <a:blip r:embed="rId3"/>
          <a:stretch>
            <a:fillRect/>
          </a:stretch>
        </p:blipFill>
        <p:spPr>
          <a:xfrm>
            <a:off x="4117374" y="2902998"/>
            <a:ext cx="4503130" cy="3333712"/>
          </a:xfrm>
          <a:prstGeom prst="rect">
            <a:avLst/>
          </a:prstGeom>
        </p:spPr>
      </p:pic>
      <p:sp>
        <p:nvSpPr>
          <p:cNvPr id="8" name="文本框 7"/>
          <p:cNvSpPr txBox="1"/>
          <p:nvPr/>
        </p:nvSpPr>
        <p:spPr>
          <a:xfrm>
            <a:off x="5415319" y="6292999"/>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综合件加工零件图</a:t>
            </a:r>
            <a:endParaRPr lang="zh-CN" altLang="en-US" sz="1600" b="1" spc="-150" dirty="0"/>
          </a:p>
        </p:txBody>
      </p:sp>
      <p:sp>
        <p:nvSpPr>
          <p:cNvPr id="9"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
        <p:nvSpPr>
          <p:cNvPr id="4" name="标题 3">
            <a:extLst>
              <a:ext uri="{FF2B5EF4-FFF2-40B4-BE49-F238E27FC236}">
                <a16:creationId xmlns:a16="http://schemas.microsoft.com/office/drawing/2014/main" id="{C423F6BA-E066-CE5C-A4E4-F89E3633DAE6}"/>
              </a:ext>
            </a:extLst>
          </p:cNvPr>
          <p:cNvSpPr txBox="1"/>
          <p:nvPr/>
        </p:nvSpPr>
        <p:spPr>
          <a:xfrm>
            <a:off x="4117374" y="114370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p:cNvSpPr txBox="1"/>
          <p:nvPr/>
        </p:nvSpPr>
        <p:spPr>
          <a:xfrm>
            <a:off x="801149" y="1752791"/>
            <a:ext cx="10633205" cy="49716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l-GR" altLang="zh-CN" sz="1800" b="0" i="0" u="none" strike="noStrike" baseline="0" dirty="0">
                <a:solidFill>
                  <a:srgbClr val="221E1F"/>
                </a:solidFill>
                <a:latin typeface="方正书宋"/>
              </a:rPr>
              <a:t>Φ </a:t>
            </a:r>
            <a:r>
              <a:rPr lang="en-US" altLang="zh-CN" sz="1800" b="0" i="0" u="none" strike="noStrike" baseline="0" dirty="0">
                <a:solidFill>
                  <a:srgbClr val="221E1F"/>
                </a:solidFill>
                <a:latin typeface="方正书宋"/>
              </a:rPr>
              <a:t>65</a:t>
            </a:r>
            <a:r>
              <a:rPr lang="el-GR" altLang="zh-CN"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9</a:t>
            </a:r>
            <a:r>
              <a:rPr lang="el-GR" altLang="zh-CN" sz="1800" b="0" i="0" u="none" strike="noStrike" baseline="0" dirty="0">
                <a:solidFill>
                  <a:srgbClr val="221E1F"/>
                </a:solidFill>
                <a:latin typeface="方正书宋"/>
              </a:rPr>
              <a:t>0</a:t>
            </a:r>
            <a:r>
              <a:rPr lang="en-US" altLang="zh-CN" sz="1800" b="0" i="0" u="none" strike="noStrike" baseline="0" dirty="0">
                <a:solidFill>
                  <a:srgbClr val="221E1F"/>
                </a:solidFill>
                <a:latin typeface="方正书宋"/>
              </a:rPr>
              <a:t>mm</a:t>
            </a: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要加工外圆和沟槽，沟槽宽度各不相同：</a:t>
            </a:r>
            <a:r>
              <a:rPr lang="zh-CN" altLang="en-US" dirty="0">
                <a:solidFill>
                  <a:srgbClr val="221E1F"/>
                </a:solidFill>
                <a:latin typeface="方正书宋"/>
              </a:rPr>
              <a:t>包括</a:t>
            </a:r>
            <a:r>
              <a:rPr lang="en-US" altLang="zh-CN" dirty="0">
                <a:solidFill>
                  <a:srgbClr val="221E1F"/>
                </a:solidFill>
                <a:latin typeface="方正书宋"/>
              </a:rPr>
              <a:t>4mm</a:t>
            </a:r>
            <a:r>
              <a:rPr lang="zh-CN" altLang="en-US" dirty="0">
                <a:solidFill>
                  <a:srgbClr val="221E1F"/>
                </a:solidFill>
                <a:latin typeface="方正书宋"/>
              </a:rPr>
              <a:t>、</a:t>
            </a:r>
            <a:r>
              <a:rPr lang="en-US" altLang="zh-CN" dirty="0">
                <a:solidFill>
                  <a:srgbClr val="221E1F"/>
                </a:solidFill>
                <a:latin typeface="方正书宋"/>
              </a:rPr>
              <a:t>3mm</a:t>
            </a:r>
            <a:r>
              <a:rPr lang="zh-CN" altLang="en-US" dirty="0">
                <a:solidFill>
                  <a:srgbClr val="221E1F"/>
                </a:solidFill>
                <a:latin typeface="方正书宋"/>
              </a:rPr>
              <a:t>、</a:t>
            </a:r>
            <a:r>
              <a:rPr lang="en-US" altLang="zh-CN" dirty="0">
                <a:solidFill>
                  <a:srgbClr val="221E1F"/>
                </a:solidFill>
                <a:latin typeface="方正书宋"/>
              </a:rPr>
              <a:t>15mm</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外轮廓</a:t>
            </a:r>
            <a:r>
              <a:rPr lang="zh-CN" altLang="en-US" sz="1800" b="0" i="0" u="none" strike="noStrike" baseline="0" dirty="0">
                <a:solidFill>
                  <a:srgbClr val="221E1F"/>
                </a:solidFill>
                <a:latin typeface="方正书宋"/>
              </a:rPr>
              <a:t>要加工</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62mm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52mm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a:t>
            </a:r>
            <a:r>
              <a:rPr lang="en-US" altLang="zh-CN" sz="1800" b="0" i="0" u="none" strike="noStrike" baseline="0" dirty="0">
                <a:solidFill>
                  <a:srgbClr val="221E1F"/>
                </a:solidFill>
                <a:latin typeface="方正书宋"/>
              </a:rPr>
              <a:t>46mm</a:t>
            </a:r>
            <a:r>
              <a:rPr lang="zh-CN" altLang="en-US" sz="1800" b="0" i="0" u="none" strike="noStrike" baseline="0" dirty="0">
                <a:solidFill>
                  <a:srgbClr val="221E1F"/>
                </a:solidFill>
                <a:latin typeface="方正书宋"/>
              </a:rPr>
              <a:t>圆柱面、锥面和圆弧面；</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内轮廓要加工内圆柱面、锥面和弧面。</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φ65×90 mm </a:t>
            </a:r>
            <a:r>
              <a:rPr lang="zh-CN" altLang="en-US" sz="1800" b="0" i="0" u="none" strike="noStrike" baseline="0" dirty="0">
                <a:solidFill>
                  <a:srgbClr val="221E1F"/>
                </a:solidFill>
                <a:latin typeface="方正书宋"/>
              </a:rPr>
              <a:t>下料→钻孔→用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 </a:t>
            </a:r>
            <a:r>
              <a:rPr lang="zh-CN" altLang="en-US" sz="1800" b="0" i="0" u="none" strike="noStrike" baseline="0" dirty="0">
                <a:solidFill>
                  <a:srgbClr val="221E1F"/>
                </a:solidFill>
                <a:latin typeface="方正书宋"/>
              </a:rPr>
              <a:t>指令粗、精车外轮廓→用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G70 </a:t>
            </a:r>
            <a:r>
              <a:rPr lang="zh-CN" altLang="en-US" sz="1800" b="0" i="0" u="none" strike="noStrike" baseline="0" dirty="0">
                <a:solidFill>
                  <a:srgbClr val="221E1F"/>
                </a:solidFill>
                <a:latin typeface="方正书宋"/>
              </a:rPr>
              <a:t>指令粗、精车内轮廓→用</a:t>
            </a:r>
            <a:r>
              <a:rPr lang="en-US" altLang="zh-CN" sz="1800" b="0" i="0" u="none" strike="noStrike" baseline="0" dirty="0">
                <a:solidFill>
                  <a:srgbClr val="221E1F"/>
                </a:solidFill>
                <a:latin typeface="方正书宋"/>
              </a:rPr>
              <a:t>G01 </a:t>
            </a:r>
            <a:r>
              <a:rPr lang="zh-CN" altLang="en-US" sz="1800" b="0" i="0" u="none" strike="noStrike" baseline="0" dirty="0">
                <a:solidFill>
                  <a:srgbClr val="221E1F"/>
                </a:solidFill>
                <a:latin typeface="方正书宋"/>
              </a:rPr>
              <a:t>指令切断。</a:t>
            </a:r>
            <a:endParaRPr lang="en-US" altLang="zh-CN" dirty="0">
              <a:solidFill>
                <a:srgbClr val="221E1F"/>
              </a:solidFill>
              <a:latin typeface="方正书宋"/>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885944" y="1917935"/>
            <a:ext cx="2896784" cy="417120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a:t>
            </a:r>
            <a:r>
              <a:rPr lang="zh-CN" altLang="en-US" sz="1800" b="0" i="0" u="none" strike="noStrike" baseline="0" dirty="0">
                <a:solidFill>
                  <a:srgbClr val="221E1F"/>
                </a:solidFill>
                <a:latin typeface="方正书宋"/>
              </a:rPr>
              <a:t>用游标卡尺测量各尺寸；</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外圆加工选择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a:t>
            </a:r>
            <a:r>
              <a:rPr lang="en-US" altLang="zh-CN" sz="1800" b="0" i="0" u="none" strike="noStrike" baseline="0" dirty="0">
                <a:solidFill>
                  <a:srgbClr val="221E1F"/>
                </a:solidFill>
                <a:latin typeface="方正书宋"/>
              </a:rPr>
              <a:t> 93°</a:t>
            </a:r>
            <a:r>
              <a:rPr lang="zh-CN" altLang="en-US" sz="1800" b="0" i="0" u="none" strike="noStrike" baseline="0" dirty="0">
                <a:solidFill>
                  <a:srgbClr val="221E1F"/>
                </a:solidFill>
                <a:latin typeface="方正书宋"/>
              </a:rPr>
              <a:t>内孔车刀、</a:t>
            </a:r>
            <a:r>
              <a:rPr lang="en-US" altLang="zh-CN" sz="1800" b="0" i="0" u="none" strike="noStrike" baseline="0" dirty="0">
                <a:solidFill>
                  <a:srgbClr val="221E1F"/>
                </a:solidFill>
                <a:latin typeface="方正书宋"/>
              </a:rPr>
              <a:t>3mm</a:t>
            </a:r>
            <a:r>
              <a:rPr lang="zh-CN" altLang="en-US" dirty="0">
                <a:solidFill>
                  <a:srgbClr val="221E1F"/>
                </a:solidFill>
                <a:latin typeface="方正书宋"/>
              </a:rPr>
              <a:t>切槽刀</a:t>
            </a:r>
            <a:r>
              <a:rPr lang="zh-CN" altLang="en-US" sz="1800" b="0" i="0" u="none" strike="noStrike" baseline="0" dirty="0">
                <a:solidFill>
                  <a:srgbClr val="221E1F"/>
                </a:solidFill>
                <a:latin typeface="方正书宋"/>
              </a:rPr>
              <a:t>。</a:t>
            </a:r>
            <a:endParaRPr lang="en-US" altLang="zh-CN" b="1" dirty="0">
              <a:solidFill>
                <a:schemeClr val="accent1"/>
              </a:solidFill>
              <a:latin typeface="方正书宋"/>
            </a:endParaRPr>
          </a:p>
        </p:txBody>
      </p:sp>
      <p:graphicFrame>
        <p:nvGraphicFramePr>
          <p:cNvPr id="2" name="表格 1"/>
          <p:cNvGraphicFramePr>
            <a:graphicFrameLocks noGrp="1"/>
          </p:cNvGraphicFramePr>
          <p:nvPr/>
        </p:nvGraphicFramePr>
        <p:xfrm>
          <a:off x="4047406" y="1738542"/>
          <a:ext cx="8054432" cy="5049744"/>
        </p:xfrm>
        <a:graphic>
          <a:graphicData uri="http://schemas.openxmlformats.org/drawingml/2006/table">
            <a:tbl>
              <a:tblPr firstRow="1" bandRow="1">
                <a:tableStyleId>{5C22544A-7EE6-4342-B048-85BDC9FD1C3A}</a:tableStyleId>
              </a:tblPr>
              <a:tblGrid>
                <a:gridCol w="602971">
                  <a:extLst>
                    <a:ext uri="{9D8B030D-6E8A-4147-A177-3AD203B41FA5}">
                      <a16:colId xmlns:a16="http://schemas.microsoft.com/office/drawing/2014/main" val="20000"/>
                    </a:ext>
                  </a:extLst>
                </a:gridCol>
                <a:gridCol w="740229">
                  <a:extLst>
                    <a:ext uri="{9D8B030D-6E8A-4147-A177-3AD203B41FA5}">
                      <a16:colId xmlns:a16="http://schemas.microsoft.com/office/drawing/2014/main" val="20001"/>
                    </a:ext>
                  </a:extLst>
                </a:gridCol>
                <a:gridCol w="574765">
                  <a:extLst>
                    <a:ext uri="{9D8B030D-6E8A-4147-A177-3AD203B41FA5}">
                      <a16:colId xmlns:a16="http://schemas.microsoft.com/office/drawing/2014/main" val="20002"/>
                    </a:ext>
                  </a:extLst>
                </a:gridCol>
                <a:gridCol w="1353232">
                  <a:extLst>
                    <a:ext uri="{9D8B030D-6E8A-4147-A177-3AD203B41FA5}">
                      <a16:colId xmlns:a16="http://schemas.microsoft.com/office/drawing/2014/main" val="20003"/>
                    </a:ext>
                  </a:extLst>
                </a:gridCol>
                <a:gridCol w="623614">
                  <a:extLst>
                    <a:ext uri="{9D8B030D-6E8A-4147-A177-3AD203B41FA5}">
                      <a16:colId xmlns:a16="http://schemas.microsoft.com/office/drawing/2014/main" val="20004"/>
                    </a:ext>
                  </a:extLst>
                </a:gridCol>
                <a:gridCol w="1027612">
                  <a:extLst>
                    <a:ext uri="{9D8B030D-6E8A-4147-A177-3AD203B41FA5}">
                      <a16:colId xmlns:a16="http://schemas.microsoft.com/office/drawing/2014/main" val="20005"/>
                    </a:ext>
                  </a:extLst>
                </a:gridCol>
                <a:gridCol w="701469">
                  <a:extLst>
                    <a:ext uri="{9D8B030D-6E8A-4147-A177-3AD203B41FA5}">
                      <a16:colId xmlns:a16="http://schemas.microsoft.com/office/drawing/2014/main" val="20006"/>
                    </a:ext>
                  </a:extLst>
                </a:gridCol>
                <a:gridCol w="905219">
                  <a:extLst>
                    <a:ext uri="{9D8B030D-6E8A-4147-A177-3AD203B41FA5}">
                      <a16:colId xmlns:a16="http://schemas.microsoft.com/office/drawing/2014/main" val="20007"/>
                    </a:ext>
                  </a:extLst>
                </a:gridCol>
                <a:gridCol w="715141">
                  <a:extLst>
                    <a:ext uri="{9D8B030D-6E8A-4147-A177-3AD203B41FA5}">
                      <a16:colId xmlns:a16="http://schemas.microsoft.com/office/drawing/2014/main" val="20008"/>
                    </a:ext>
                  </a:extLst>
                </a:gridCol>
                <a:gridCol w="810180">
                  <a:extLst>
                    <a:ext uri="{9D8B030D-6E8A-4147-A177-3AD203B41FA5}">
                      <a16:colId xmlns:a16="http://schemas.microsoft.com/office/drawing/2014/main" val="20009"/>
                    </a:ext>
                  </a:extLst>
                </a:gridCol>
              </a:tblGrid>
              <a:tr h="283920">
                <a:tc rowSpan="2" gridSpan="3">
                  <a:txBody>
                    <a:bodyPr/>
                    <a:lstStyle/>
                    <a:p>
                      <a:pPr algn="ctr"/>
                      <a:endParaRPr lang="zh-CN" altLang="en-US" sz="1200" dirty="0"/>
                    </a:p>
                  </a:txBody>
                  <a:tcPr/>
                </a:tc>
                <a:tc rowSpan="2" hMerge="1">
                  <a:txBody>
                    <a:bodyPr/>
                    <a:lstStyle/>
                    <a:p>
                      <a:endParaRPr lang="zh-CN"/>
                    </a:p>
                  </a:txBody>
                  <a:tcPr/>
                </a:tc>
                <a:tc rowSpan="2" hMerge="1">
                  <a:txBody>
                    <a:bodyPr/>
                    <a:lstStyle/>
                    <a:p>
                      <a:endParaRPr lang="zh-CN"/>
                    </a:p>
                  </a:txBody>
                  <a:tcPr/>
                </a:tc>
                <a:tc rowSpan="2">
                  <a:txBody>
                    <a:bodyPr/>
                    <a:lstStyle/>
                    <a:p>
                      <a:pPr algn="ctr"/>
                      <a:r>
                        <a:rPr lang="zh-CN" altLang="en-US" sz="1200" dirty="0"/>
                        <a:t>数控加工工艺过程卡</a:t>
                      </a:r>
                    </a:p>
                  </a:txBody>
                  <a:tcPr/>
                </a:tc>
                <a:tc gridSpan="3">
                  <a:txBody>
                    <a:bodyPr/>
                    <a:lstStyle/>
                    <a:p>
                      <a:pPr algn="ctr"/>
                      <a:r>
                        <a:rPr lang="zh-CN" altLang="en-US" sz="1200" dirty="0"/>
                        <a:t>产品名称或代号</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p>
                  </a:txBody>
                  <a:tcPr/>
                </a:tc>
                <a:extLst>
                  <a:ext uri="{0D108BD9-81ED-4DB2-BD59-A6C34878D82A}">
                    <a16:rowId xmlns:a16="http://schemas.microsoft.com/office/drawing/2014/main" val="10000"/>
                  </a:ext>
                </a:extLst>
              </a:tr>
              <a:tr h="283920">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vMerge="1">
                  <a:txBody>
                    <a:bodyPr/>
                    <a:lstStyle/>
                    <a:p>
                      <a:endParaRPr lang="zh-CN"/>
                    </a:p>
                  </a:txBody>
                  <a:tcPr/>
                </a:tc>
                <a:tc gridSpan="3">
                  <a:txBody>
                    <a:bodyPr/>
                    <a:lstStyle/>
                    <a:p>
                      <a:pPr algn="ct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r>
                        <a:rPr lang="zh-CN" altLang="en-US" sz="1200" dirty="0"/>
                        <a:t>综合件</a:t>
                      </a:r>
                    </a:p>
                  </a:txBody>
                  <a:tcPr/>
                </a:tc>
                <a:tc gridSpan="2">
                  <a:txBody>
                    <a:bodyPr/>
                    <a:lstStyle/>
                    <a:p>
                      <a:pPr algn="ctr"/>
                      <a:endParaRPr lang="zh-CN" altLang="en-US" sz="1200" dirty="0"/>
                    </a:p>
                  </a:txBody>
                  <a:tcPr/>
                </a:tc>
                <a:tc hMerge="1">
                  <a:txBody>
                    <a:bodyPr/>
                    <a:lstStyle/>
                    <a:p>
                      <a:endParaRPr lang="zh-CN"/>
                    </a:p>
                  </a:txBody>
                  <a:tcPr/>
                </a:tc>
                <a:extLst>
                  <a:ext uri="{0D108BD9-81ED-4DB2-BD59-A6C34878D82A}">
                    <a16:rowId xmlns:a16="http://schemas.microsoft.com/office/drawing/2014/main" val="10001"/>
                  </a:ext>
                </a:extLst>
              </a:tr>
              <a:tr h="283920">
                <a:tc gridSpan="3">
                  <a:txBody>
                    <a:bodyPr/>
                    <a:lstStyle/>
                    <a:p>
                      <a:pPr algn="ctr"/>
                      <a:r>
                        <a:rPr lang="zh-CN" altLang="en-US" sz="1200" dirty="0"/>
                        <a:t>材料</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程序编号</a:t>
                      </a:r>
                    </a:p>
                  </a:txBody>
                  <a:tcPr/>
                </a:tc>
                <a:tc gridSpan="3">
                  <a:txBody>
                    <a:bodyPr/>
                    <a:lstStyle/>
                    <a:p>
                      <a:pPr algn="ctr"/>
                      <a:r>
                        <a:rPr lang="zh-CN" altLang="en-US" sz="1200" dirty="0"/>
                        <a:t>夹具名称</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endParaRPr lang="zh-CN"/>
                    </a:p>
                  </a:txBody>
                  <a:tcPr/>
                </a:tc>
                <a:extLst>
                  <a:ext uri="{0D108BD9-81ED-4DB2-BD59-A6C34878D82A}">
                    <a16:rowId xmlns:a16="http://schemas.microsoft.com/office/drawing/2014/main" val="10002"/>
                  </a:ext>
                </a:extLst>
              </a:tr>
              <a:tr h="283920">
                <a:tc gridSpan="3">
                  <a:txBody>
                    <a:bodyPr/>
                    <a:lstStyle/>
                    <a:p>
                      <a:pPr algn="ctr"/>
                      <a:r>
                        <a:rPr lang="en-US" altLang="zh-CN" sz="1200" dirty="0"/>
                        <a:t>45#</a:t>
                      </a: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r>
                        <a:rPr lang="en-US" altLang="zh-CN" sz="1200" dirty="0"/>
                        <a:t>O6004</a:t>
                      </a:r>
                      <a:endParaRPr lang="zh-CN" altLang="en-US" sz="1200" dirty="0"/>
                    </a:p>
                  </a:txBody>
                  <a:tcPr/>
                </a:tc>
                <a:tc gridSpan="3">
                  <a:txBody>
                    <a:bodyPr/>
                    <a:lstStyle/>
                    <a:p>
                      <a:pPr algn="ctr"/>
                      <a:r>
                        <a:rPr lang="zh-CN" altLang="en-US" sz="1200" dirty="0"/>
                        <a:t>三爪卡盘</a:t>
                      </a:r>
                    </a:p>
                  </a:txBody>
                  <a:tcPr/>
                </a:tc>
                <a:tc hMerge="1">
                  <a:txBody>
                    <a:bodyPr/>
                    <a:lstStyle/>
                    <a:p>
                      <a:endParaRPr lang="zh-CN"/>
                    </a:p>
                  </a:txBody>
                  <a:tcPr/>
                </a:tc>
                <a:tc hMerge="1">
                  <a:txBody>
                    <a:bodyPr/>
                    <a:lstStyle/>
                    <a:p>
                      <a:endParaRPr lang="zh-CN"/>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数控中心</a:t>
                      </a:r>
                    </a:p>
                  </a:txBody>
                  <a:tcPr/>
                </a:tc>
                <a:tc hMerge="1">
                  <a:txBody>
                    <a:bodyPr/>
                    <a:lstStyle/>
                    <a:p>
                      <a:endParaRPr lang="zh-CN"/>
                    </a:p>
                  </a:txBody>
                  <a:tcPr/>
                </a:tc>
                <a:extLst>
                  <a:ext uri="{0D108BD9-81ED-4DB2-BD59-A6C34878D82A}">
                    <a16:rowId xmlns:a16="http://schemas.microsoft.com/office/drawing/2014/main" val="10003"/>
                  </a:ext>
                </a:extLst>
              </a:tr>
              <a:tr h="593705">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10004"/>
                  </a:ext>
                </a:extLst>
              </a:tr>
              <a:tr h="447477">
                <a:tc>
                  <a:txBody>
                    <a:bodyPr/>
                    <a:lstStyle/>
                    <a:p>
                      <a:pPr algn="ctr"/>
                      <a:r>
                        <a:rPr lang="zh-CN" altLang="en-US" sz="1200" dirty="0"/>
                        <a:t>工</a:t>
                      </a:r>
                      <a:r>
                        <a:rPr lang="en-US" altLang="zh-CN" sz="1200" dirty="0"/>
                        <a:t>10</a:t>
                      </a:r>
                      <a:endParaRPr lang="zh-CN" altLang="en-US" sz="1200" dirty="0"/>
                    </a:p>
                  </a:txBody>
                  <a:tcPr/>
                </a:tc>
                <a:tc>
                  <a:txBody>
                    <a:bodyPr/>
                    <a:lstStyle/>
                    <a:p>
                      <a:pPr algn="ctr"/>
                      <a:r>
                        <a:rPr lang="zh-CN" altLang="en-US" sz="1200" dirty="0"/>
                        <a:t>工钻</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钻孔</a:t>
                      </a:r>
                    </a:p>
                  </a:txBody>
                  <a:tcPr/>
                </a:tc>
                <a:tc>
                  <a:txBody>
                    <a:bodyPr/>
                    <a:lstStyle/>
                    <a:p>
                      <a:pPr algn="ctr"/>
                      <a:r>
                        <a:rPr lang="zh-CN" altLang="en-US" sz="1200" dirty="0"/>
                        <a:t>钻头</a:t>
                      </a:r>
                    </a:p>
                  </a:txBody>
                  <a:tcPr/>
                </a:tc>
                <a:tc>
                  <a:txBody>
                    <a:bodyPr/>
                    <a:lstStyle/>
                    <a:p>
                      <a:pPr algn="ctr"/>
                      <a:r>
                        <a:rPr lang="el-GR" altLang="zh-CN" sz="1200" b="0" i="0" u="none" strike="noStrike" baseline="0" dirty="0">
                          <a:solidFill>
                            <a:srgbClr val="221E1F"/>
                          </a:solidFill>
                          <a:latin typeface="方正书宋"/>
                        </a:rPr>
                        <a:t>Φ</a:t>
                      </a:r>
                      <a:r>
                        <a:rPr lang="en-US" altLang="zh-CN" sz="1200" b="0" i="0" u="none" strike="noStrike" baseline="0" dirty="0">
                          <a:solidFill>
                            <a:srgbClr val="221E1F"/>
                          </a:solidFill>
                          <a:latin typeface="方正书宋"/>
                        </a:rPr>
                        <a:t>20mm</a:t>
                      </a:r>
                      <a:endParaRPr lang="zh-CN" altLang="en-US" sz="1200" dirty="0"/>
                    </a:p>
                  </a:txBody>
                  <a:tcPr/>
                </a:tc>
                <a:tc>
                  <a:txBody>
                    <a:bodyPr/>
                    <a:lstStyle/>
                    <a:p>
                      <a:pPr algn="ctr"/>
                      <a:r>
                        <a:rPr lang="en-US" altLang="zh-CN" sz="1200" dirty="0"/>
                        <a:t>400</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千分尺</a:t>
                      </a:r>
                    </a:p>
                  </a:txBody>
                  <a:tcPr/>
                </a:tc>
                <a:extLst>
                  <a:ext uri="{0D108BD9-81ED-4DB2-BD59-A6C34878D82A}">
                    <a16:rowId xmlns:a16="http://schemas.microsoft.com/office/drawing/2014/main" val="10005"/>
                  </a:ext>
                </a:extLst>
              </a:tr>
              <a:tr h="447477">
                <a:tc>
                  <a:txBody>
                    <a:bodyPr/>
                    <a:lstStyle/>
                    <a:p>
                      <a:pPr algn="ctr"/>
                      <a:r>
                        <a:rPr lang="zh-CN" altLang="en-US" sz="1200" dirty="0"/>
                        <a:t>工</a:t>
                      </a:r>
                      <a:r>
                        <a:rPr lang="en-US" altLang="zh-CN" sz="1200" dirty="0"/>
                        <a:t>20</a:t>
                      </a:r>
                      <a:endParaRPr lang="zh-CN" altLang="en-US" sz="1200" dirty="0"/>
                    </a:p>
                  </a:txBody>
                  <a:tcPr/>
                </a:tc>
                <a:tc>
                  <a:txBody>
                    <a:bodyPr/>
                    <a:lstStyle/>
                    <a:p>
                      <a:pPr algn="ctr"/>
                      <a:r>
                        <a:rPr lang="zh-CN" altLang="en-US" sz="1200" dirty="0"/>
                        <a:t>工车</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粗加工外轮廓</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0.2</a:t>
                      </a:r>
                      <a:endParaRPr lang="zh-CN" altLang="en-US" sz="1200" dirty="0"/>
                    </a:p>
                  </a:txBody>
                  <a:tcPr/>
                </a:tc>
                <a:tc>
                  <a:txBody>
                    <a:bodyPr/>
                    <a:lstStyle/>
                    <a:p>
                      <a:pPr algn="ctr"/>
                      <a:r>
                        <a:rPr lang="en-US" altLang="zh-CN" sz="1200" dirty="0"/>
                        <a:t>1.5</a:t>
                      </a:r>
                      <a:endParaRPr lang="zh-CN" altLang="en-US" sz="1200" dirty="0"/>
                    </a:p>
                  </a:txBody>
                  <a:tcPr/>
                </a:tc>
                <a:tc>
                  <a:txBody>
                    <a:bodyPr/>
                    <a:lstStyle/>
                    <a:p>
                      <a:pPr algn="ctr"/>
                      <a:r>
                        <a:rPr lang="zh-CN" altLang="en-US" sz="1200" dirty="0"/>
                        <a:t>千分尺</a:t>
                      </a:r>
                    </a:p>
                  </a:txBody>
                  <a:tcPr/>
                </a:tc>
                <a:extLst>
                  <a:ext uri="{0D108BD9-81ED-4DB2-BD59-A6C34878D82A}">
                    <a16:rowId xmlns:a16="http://schemas.microsoft.com/office/drawing/2014/main" val="10006"/>
                  </a:ext>
                </a:extLst>
              </a:tr>
              <a:tr h="291737">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2</a:t>
                      </a:r>
                      <a:endParaRPr lang="zh-CN" altLang="en-US" sz="1200" dirty="0"/>
                    </a:p>
                  </a:txBody>
                  <a:tcPr/>
                </a:tc>
                <a:tc>
                  <a:txBody>
                    <a:bodyPr/>
                    <a:lstStyle/>
                    <a:p>
                      <a:pPr algn="ctr"/>
                      <a:r>
                        <a:rPr lang="zh-CN" altLang="en-US" sz="1200" dirty="0"/>
                        <a:t>精加工外轮廓至要求尺寸</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1000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0.5</a:t>
                      </a:r>
                      <a:endParaRPr lang="zh-CN" altLang="en-US" sz="1200" dirty="0"/>
                    </a:p>
                  </a:txBody>
                  <a:tcPr/>
                </a:tc>
                <a:tc>
                  <a:txBody>
                    <a:bodyPr/>
                    <a:lstStyle/>
                    <a:p>
                      <a:pPr algn="ctr"/>
                      <a:r>
                        <a:rPr lang="zh-CN" altLang="en-US" sz="1200" dirty="0"/>
                        <a:t>千分尺</a:t>
                      </a:r>
                    </a:p>
                  </a:txBody>
                  <a:tcPr/>
                </a:tc>
                <a:extLst>
                  <a:ext uri="{0D108BD9-81ED-4DB2-BD59-A6C34878D82A}">
                    <a16:rowId xmlns:a16="http://schemas.microsoft.com/office/drawing/2014/main" val="10007"/>
                  </a:ext>
                </a:extLst>
              </a:tr>
              <a:tr h="306435">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3</a:t>
                      </a:r>
                      <a:endParaRPr lang="zh-CN" altLang="en-US" sz="1200" dirty="0"/>
                    </a:p>
                  </a:txBody>
                  <a:tcPr/>
                </a:tc>
                <a:tc>
                  <a:txBody>
                    <a:bodyPr/>
                    <a:lstStyle/>
                    <a:p>
                      <a:pPr algn="ctr"/>
                      <a:r>
                        <a:rPr lang="zh-CN" altLang="en-US" sz="1200" dirty="0"/>
                        <a:t>粗加工内孔</a:t>
                      </a:r>
                    </a:p>
                  </a:txBody>
                  <a:tcPr/>
                </a:tc>
                <a:tc>
                  <a:txBody>
                    <a:bodyPr/>
                    <a:lstStyle/>
                    <a:p>
                      <a:pPr algn="ctr"/>
                      <a:r>
                        <a:rPr lang="en-US" altLang="zh-CN" sz="1200" dirty="0"/>
                        <a:t>T04</a:t>
                      </a:r>
                      <a:endParaRPr lang="zh-CN" altLang="en-US" sz="1200" dirty="0"/>
                    </a:p>
                  </a:txBody>
                  <a:tcPr/>
                </a:tc>
                <a:tc>
                  <a:txBody>
                    <a:bodyPr/>
                    <a:lstStyle/>
                    <a:p>
                      <a:pPr algn="ctr"/>
                      <a:r>
                        <a:rPr lang="en-US" altLang="zh-CN" sz="1200" dirty="0"/>
                        <a:t>93°</a:t>
                      </a:r>
                      <a:r>
                        <a:rPr lang="zh-CN" altLang="en-US" sz="1200" dirty="0"/>
                        <a:t>内孔车刀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0.15</a:t>
                      </a:r>
                      <a:endParaRPr lang="zh-CN" altLang="en-US" sz="1200" dirty="0"/>
                    </a:p>
                  </a:txBody>
                  <a:tcPr/>
                </a:tc>
                <a:tc>
                  <a:txBody>
                    <a:bodyPr/>
                    <a:lstStyle/>
                    <a:p>
                      <a:pPr algn="ctr"/>
                      <a:r>
                        <a:rPr lang="en-US" altLang="zh-CN" sz="1200" dirty="0"/>
                        <a:t>1.5</a:t>
                      </a:r>
                      <a:endParaRPr lang="zh-CN" altLang="en-US" sz="1200" dirty="0"/>
                    </a:p>
                  </a:txBody>
                  <a:tcPr/>
                </a:tc>
                <a:tc>
                  <a:txBody>
                    <a:bodyPr/>
                    <a:lstStyle/>
                    <a:p>
                      <a:pPr algn="ctr"/>
                      <a:r>
                        <a:rPr lang="zh-CN" altLang="en-US" sz="1200" dirty="0"/>
                        <a:t>千分尺</a:t>
                      </a:r>
                    </a:p>
                  </a:txBody>
                  <a:tcPr/>
                </a:tc>
                <a:extLst>
                  <a:ext uri="{0D108BD9-81ED-4DB2-BD59-A6C34878D82A}">
                    <a16:rowId xmlns:a16="http://schemas.microsoft.com/office/drawing/2014/main" val="10008"/>
                  </a:ext>
                </a:extLst>
              </a:tr>
              <a:tr h="306435">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4</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t>精加工外轮廓至要求尺寸</a:t>
                      </a:r>
                    </a:p>
                  </a:txBody>
                  <a:tcPr/>
                </a:tc>
                <a:tc>
                  <a:txBody>
                    <a:bodyPr/>
                    <a:lstStyle/>
                    <a:p>
                      <a:pPr algn="ctr"/>
                      <a:r>
                        <a:rPr lang="en-US" altLang="zh-CN" sz="1200" dirty="0"/>
                        <a:t>T04</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200" dirty="0"/>
                        <a:t>93°</a:t>
                      </a:r>
                      <a:r>
                        <a:rPr lang="zh-CN" altLang="en-US" sz="1200" dirty="0"/>
                        <a:t>内孔车刀</a:t>
                      </a:r>
                    </a:p>
                    <a:p>
                      <a:pPr algn="ctr"/>
                      <a:endParaRPr lang="zh-CN" altLang="en-US" sz="1200" dirty="0"/>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0.15</a:t>
                      </a:r>
                      <a:endParaRPr lang="zh-CN" altLang="en-US" sz="1200" dirty="0"/>
                    </a:p>
                  </a:txBody>
                  <a:tcPr/>
                </a:tc>
                <a:tc>
                  <a:txBody>
                    <a:bodyPr/>
                    <a:lstStyle/>
                    <a:p>
                      <a:pPr algn="ctr"/>
                      <a:r>
                        <a:rPr lang="en-US" altLang="zh-CN" sz="1200" dirty="0"/>
                        <a:t>0.5</a:t>
                      </a:r>
                      <a:endParaRPr lang="zh-CN" altLang="en-US" sz="1200" dirty="0"/>
                    </a:p>
                  </a:txBody>
                  <a:tcPr/>
                </a:tc>
                <a:tc>
                  <a:txBody>
                    <a:bodyPr/>
                    <a:lstStyle/>
                    <a:p>
                      <a:pPr algn="ctr"/>
                      <a:r>
                        <a:rPr lang="zh-CN" altLang="en-US" sz="1200" dirty="0"/>
                        <a:t>千分尺</a:t>
                      </a:r>
                    </a:p>
                  </a:txBody>
                  <a:tcPr/>
                </a:tc>
                <a:extLst>
                  <a:ext uri="{0D108BD9-81ED-4DB2-BD59-A6C34878D82A}">
                    <a16:rowId xmlns:a16="http://schemas.microsoft.com/office/drawing/2014/main" val="10009"/>
                  </a:ext>
                </a:extLst>
              </a:tr>
              <a:tr h="306435">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工</a:t>
                      </a:r>
                      <a:r>
                        <a:rPr lang="en-US" altLang="zh-CN" sz="1200" dirty="0"/>
                        <a:t>5</a:t>
                      </a:r>
                      <a:endParaRPr lang="zh-CN" altLang="en-US" sz="1200" dirty="0"/>
                    </a:p>
                  </a:txBody>
                  <a:tcPr/>
                </a:tc>
                <a:tc>
                  <a:txBody>
                    <a:bodyPr/>
                    <a:lstStyle/>
                    <a:p>
                      <a:pPr algn="ctr"/>
                      <a:r>
                        <a:rPr lang="zh-CN" altLang="en-US" sz="1200" dirty="0"/>
                        <a:t>切断保证总长</a:t>
                      </a:r>
                    </a:p>
                  </a:txBody>
                  <a:tcPr/>
                </a:tc>
                <a:tc>
                  <a:txBody>
                    <a:bodyPr/>
                    <a:lstStyle/>
                    <a:p>
                      <a:pPr algn="ctr"/>
                      <a:r>
                        <a:rPr lang="en-US" altLang="zh-CN" sz="1200" dirty="0"/>
                        <a:t>T02</a:t>
                      </a:r>
                      <a:endParaRPr lang="zh-CN" altLang="en-US" sz="1200" dirty="0"/>
                    </a:p>
                  </a:txBody>
                  <a:tcPr/>
                </a:tc>
                <a:tc>
                  <a:txBody>
                    <a:bodyPr/>
                    <a:lstStyle/>
                    <a:p>
                      <a:pPr algn="ctr"/>
                      <a:r>
                        <a:rPr lang="en-US" altLang="zh-CN" sz="1200" dirty="0"/>
                        <a:t>3mm</a:t>
                      </a:r>
                      <a:r>
                        <a:rPr lang="zh-CN" altLang="en-US" sz="1200" dirty="0"/>
                        <a:t>切断刀</a:t>
                      </a:r>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2.0</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10"/>
                  </a:ext>
                </a:extLst>
              </a:tr>
              <a:tr h="283920">
                <a:tc>
                  <a:txBody>
                    <a:bodyPr/>
                    <a:lstStyle/>
                    <a:p>
                      <a:pPr algn="ctr"/>
                      <a:r>
                        <a:rPr lang="en-US" altLang="zh-CN" sz="1200" dirty="0"/>
                        <a:t>720</a:t>
                      </a:r>
                      <a:endParaRPr lang="zh-CN" altLang="en-US" sz="1200" dirty="0"/>
                    </a:p>
                  </a:txBody>
                  <a:tcPr/>
                </a:tc>
                <a:tc>
                  <a:txBody>
                    <a:bodyPr/>
                    <a:lstStyle/>
                    <a:p>
                      <a:pPr algn="ctr"/>
                      <a:r>
                        <a:rPr lang="en-US" altLang="zh-CN" sz="1200" dirty="0"/>
                        <a:t>7</a:t>
                      </a:r>
                      <a:r>
                        <a:rPr lang="zh-CN" altLang="en-US" sz="1200" dirty="0"/>
                        <a:t>钳</a:t>
                      </a:r>
                    </a:p>
                  </a:txBody>
                  <a:tcPr/>
                </a:tc>
                <a:tc>
                  <a:txBody>
                    <a:bodyPr/>
                    <a:lstStyle/>
                    <a:p>
                      <a:pPr algn="ctr"/>
                      <a:r>
                        <a:rPr lang="en-US" altLang="zh-CN" sz="1200" dirty="0"/>
                        <a:t>7</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11"/>
                  </a:ext>
                </a:extLst>
              </a:tr>
              <a:tr h="283920">
                <a:tc>
                  <a:txBody>
                    <a:bodyPr/>
                    <a:lstStyle/>
                    <a:p>
                      <a:pPr algn="ctr"/>
                      <a:r>
                        <a:rPr lang="en-US" altLang="zh-CN" sz="1200" dirty="0"/>
                        <a:t>730</a:t>
                      </a:r>
                      <a:endParaRPr lang="zh-CN" altLang="en-US" sz="1200" dirty="0"/>
                    </a:p>
                  </a:txBody>
                  <a:tcPr/>
                </a:tc>
                <a:tc>
                  <a:txBody>
                    <a:bodyPr/>
                    <a:lstStyle/>
                    <a:p>
                      <a:pPr algn="ctr"/>
                      <a:r>
                        <a:rPr lang="en-US" altLang="zh-CN" sz="1200" dirty="0"/>
                        <a:t>7</a:t>
                      </a:r>
                      <a:r>
                        <a:rPr lang="zh-CN" altLang="en-US" sz="1200" dirty="0"/>
                        <a:t>检验</a:t>
                      </a:r>
                    </a:p>
                  </a:txBody>
                  <a:tcPr/>
                </a:tc>
                <a:tc>
                  <a:txBody>
                    <a:bodyPr/>
                    <a:lstStyle/>
                    <a:p>
                      <a:pPr algn="ctr"/>
                      <a:r>
                        <a:rPr lang="en-US" altLang="zh-CN" sz="1200" dirty="0"/>
                        <a:t>7</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12"/>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endParaRPr lang="zh-CN"/>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10013"/>
                  </a:ext>
                </a:extLst>
              </a:tr>
            </a:tbl>
          </a:graphicData>
        </a:graphic>
      </p:graphicFrame>
      <p:sp>
        <p:nvSpPr>
          <p:cNvPr id="7" name="文本框 6"/>
          <p:cNvSpPr txBox="1"/>
          <p:nvPr/>
        </p:nvSpPr>
        <p:spPr>
          <a:xfrm>
            <a:off x="6989119" y="1430765"/>
            <a:ext cx="2400905" cy="307777"/>
          </a:xfrm>
          <a:prstGeom prst="rect">
            <a:avLst/>
          </a:prstGeom>
          <a:noFill/>
        </p:spPr>
        <p:txBody>
          <a:bodyPr wrap="square">
            <a:spAutoFit/>
          </a:bodyPr>
          <a:lstStyle/>
          <a:p>
            <a:r>
              <a:rPr lang="zh-CN" altLang="en-US" sz="1400" b="1" dirty="0">
                <a:solidFill>
                  <a:srgbClr val="221E1F"/>
                </a:solidFill>
                <a:latin typeface="方正书宋"/>
              </a:rPr>
              <a:t>综合件数控</a:t>
            </a:r>
            <a:r>
              <a:rPr lang="zh-CN" altLang="en-US" sz="1400" b="1" i="0" u="none" strike="noStrike" baseline="0" dirty="0">
                <a:solidFill>
                  <a:srgbClr val="221E1F"/>
                </a:solidFill>
                <a:latin typeface="方正书宋"/>
              </a:rPr>
              <a:t>加工工艺过程卡</a:t>
            </a:r>
            <a:endParaRPr lang="zh-CN" altLang="en-US" sz="1400" b="1" dirty="0"/>
          </a:p>
        </p:txBody>
      </p:sp>
      <p:sp>
        <p:nvSpPr>
          <p:cNvPr id="5"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
        <p:nvSpPr>
          <p:cNvPr id="4" name="标题 3">
            <a:extLst>
              <a:ext uri="{FF2B5EF4-FFF2-40B4-BE49-F238E27FC236}">
                <a16:creationId xmlns:a16="http://schemas.microsoft.com/office/drawing/2014/main" id="{B5D853D5-4687-4D5E-6D94-0ACD5A343DDD}"/>
              </a:ext>
            </a:extLst>
          </p:cNvPr>
          <p:cNvSpPr txBox="1"/>
          <p:nvPr/>
        </p:nvSpPr>
        <p:spPr>
          <a:xfrm>
            <a:off x="4117374" y="1083234"/>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p:cNvGraphicFramePr>
            <a:graphicFrameLocks noGrp="1"/>
          </p:cNvGraphicFramePr>
          <p:nvPr/>
        </p:nvGraphicFramePr>
        <p:xfrm>
          <a:off x="1448822" y="2306143"/>
          <a:ext cx="9486858" cy="407924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20000"/>
                    </a:ext>
                  </a:extLst>
                </a:gridCol>
                <a:gridCol w="1161143">
                  <a:extLst>
                    <a:ext uri="{9D8B030D-6E8A-4147-A177-3AD203B41FA5}">
                      <a16:colId xmlns:a16="http://schemas.microsoft.com/office/drawing/2014/main" val="20001"/>
                    </a:ext>
                  </a:extLst>
                </a:gridCol>
                <a:gridCol w="2520000">
                  <a:extLst>
                    <a:ext uri="{9D8B030D-6E8A-4147-A177-3AD203B41FA5}">
                      <a16:colId xmlns:a16="http://schemas.microsoft.com/office/drawing/2014/main" val="20002"/>
                    </a:ext>
                  </a:extLst>
                </a:gridCol>
                <a:gridCol w="1283974">
                  <a:extLst>
                    <a:ext uri="{9D8B030D-6E8A-4147-A177-3AD203B41FA5}">
                      <a16:colId xmlns:a16="http://schemas.microsoft.com/office/drawing/2014/main" val="20003"/>
                    </a:ext>
                  </a:extLst>
                </a:gridCol>
                <a:gridCol w="1241659">
                  <a:extLst>
                    <a:ext uri="{9D8B030D-6E8A-4147-A177-3AD203B41FA5}">
                      <a16:colId xmlns:a16="http://schemas.microsoft.com/office/drawing/2014/main" val="20004"/>
                    </a:ext>
                  </a:extLst>
                </a:gridCol>
                <a:gridCol w="957796">
                  <a:extLst>
                    <a:ext uri="{9D8B030D-6E8A-4147-A177-3AD203B41FA5}">
                      <a16:colId xmlns:a16="http://schemas.microsoft.com/office/drawing/2014/main" val="20005"/>
                    </a:ext>
                  </a:extLst>
                </a:gridCol>
                <a:gridCol w="1161143">
                  <a:extLst>
                    <a:ext uri="{9D8B030D-6E8A-4147-A177-3AD203B41FA5}">
                      <a16:colId xmlns:a16="http://schemas.microsoft.com/office/drawing/2014/main" val="20006"/>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0000"/>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1"/>
                  </a:ext>
                </a:extLst>
              </a:tr>
              <a:tr h="370840">
                <a:tc vMerge="1">
                  <a:txBody>
                    <a:bodyPr/>
                    <a:lstStyle/>
                    <a:p>
                      <a:endParaRPr lang="zh-CN"/>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2"/>
                  </a:ext>
                </a:extLst>
              </a:tr>
              <a:tr h="370840">
                <a:tc vMerge="1">
                  <a:txBody>
                    <a:bodyPr/>
                    <a:lstStyle/>
                    <a:p>
                      <a:endParaRPr lang="zh-CN"/>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3"/>
                  </a:ext>
                </a:extLst>
              </a:tr>
              <a:tr h="370840">
                <a:tc vMerge="1">
                  <a:txBody>
                    <a:bodyPr/>
                    <a:lstStyle/>
                    <a:p>
                      <a:endParaRPr lang="zh-CN"/>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10004"/>
                  </a:ext>
                </a:extLst>
              </a:tr>
              <a:tr h="370840">
                <a:tc vMerge="1">
                  <a:txBody>
                    <a:bodyPr/>
                    <a:lstStyle/>
                    <a:p>
                      <a:endParaRPr lang="zh-CN"/>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5"/>
                  </a:ext>
                </a:extLst>
              </a:tr>
              <a:tr h="370840">
                <a:tc rowSpan="2">
                  <a:txBody>
                    <a:bodyPr/>
                    <a:lstStyle/>
                    <a:p>
                      <a:pPr algn="ctr"/>
                      <a:endParaRPr lang="en-US" altLang="zh-CN" dirty="0"/>
                    </a:p>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0~150mm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6"/>
                  </a:ext>
                </a:extLst>
              </a:tr>
              <a:tr h="370840">
                <a:tc vMerge="1">
                  <a:txBody>
                    <a:bodyPr/>
                    <a:lstStyle/>
                    <a:p>
                      <a:endParaRPr lang="zh-CN"/>
                    </a:p>
                  </a:txBody>
                  <a:tcPr/>
                </a:tc>
                <a:tc>
                  <a:txBody>
                    <a:bodyPr/>
                    <a:lstStyle/>
                    <a:p>
                      <a:pPr algn="ctr"/>
                      <a:r>
                        <a:rPr lang="en-US" altLang="zh-CN" dirty="0"/>
                        <a:t>7</a:t>
                      </a:r>
                      <a:endParaRPr lang="zh-CN" altLang="en-US" dirty="0"/>
                    </a:p>
                  </a:txBody>
                  <a:tcPr/>
                </a:tc>
                <a:tc>
                  <a:txBody>
                    <a:bodyPr/>
                    <a:lstStyle/>
                    <a:p>
                      <a:pPr algn="ctr"/>
                      <a:r>
                        <a:rPr lang="zh-CN" altLang="en-US" dirty="0"/>
                        <a:t>内径千分尺</a:t>
                      </a:r>
                    </a:p>
                  </a:txBody>
                  <a:tcPr/>
                </a:tc>
                <a:tc>
                  <a:txBody>
                    <a:bodyPr/>
                    <a:lstStyle/>
                    <a:p>
                      <a:pPr algn="ctr"/>
                      <a:r>
                        <a:rPr lang="en-US" altLang="zh-CN" dirty="0"/>
                        <a:t>25~50mm</a:t>
                      </a:r>
                      <a:endParaRPr lang="zh-CN" altLang="en-US" dirty="0"/>
                    </a:p>
                  </a:txBody>
                  <a:tcPr/>
                </a:tc>
                <a:tc>
                  <a:txBody>
                    <a:bodyPr/>
                    <a:lstStyle/>
                    <a:p>
                      <a:pPr algn="ctr"/>
                      <a:r>
                        <a:rPr lang="en-US" altLang="zh-CN" dirty="0"/>
                        <a:t>0.01mm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7"/>
                  </a:ext>
                </a:extLst>
              </a:tr>
              <a:tr h="370840">
                <a:tc rowSpan="3">
                  <a:txBody>
                    <a:bodyPr/>
                    <a:lstStyle/>
                    <a:p>
                      <a:pPr algn="ctr"/>
                      <a:endParaRPr lang="en-US" altLang="zh-CN" dirty="0"/>
                    </a:p>
                    <a:p>
                      <a:pPr algn="ctr"/>
                      <a:r>
                        <a:rPr lang="zh-CN" altLang="en-US" dirty="0"/>
                        <a:t>刀具</a:t>
                      </a:r>
                    </a:p>
                  </a:txBody>
                  <a:tcPr/>
                </a:tc>
                <a:tc>
                  <a:txBody>
                    <a:bodyPr/>
                    <a:lstStyle/>
                    <a:p>
                      <a:pPr algn="ctr"/>
                      <a:r>
                        <a:rPr lang="en-US" altLang="zh-CN" dirty="0"/>
                        <a:t>8</a:t>
                      </a:r>
                      <a:endParaRPr lang="zh-CN" altLang="en-US" dirty="0"/>
                    </a:p>
                  </a:txBody>
                  <a:tcPr/>
                </a:tc>
                <a:tc>
                  <a:txBody>
                    <a:bodyPr/>
                    <a:lstStyle/>
                    <a:p>
                      <a:pPr algn="ctr"/>
                      <a:r>
                        <a:rPr lang="zh-CN" altLang="en-US" dirty="0"/>
                        <a:t>外圆车刀</a:t>
                      </a:r>
                    </a:p>
                  </a:txBody>
                  <a:tcPr/>
                </a:tc>
                <a:tc>
                  <a:txBody>
                    <a:bodyPr/>
                    <a:lstStyle/>
                    <a:p>
                      <a:pPr algn="ctr"/>
                      <a:r>
                        <a:rPr lang="en-US" altLang="zh-CN" dirty="0"/>
                        <a:t>93°</a:t>
                      </a:r>
                      <a:r>
                        <a:rPr lang="zh-CN" altLang="en-US" dirty="0"/>
                        <a:t>车刀</a:t>
                      </a:r>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8"/>
                  </a:ext>
                </a:extLst>
              </a:tr>
              <a:tr h="370840">
                <a:tc vMerge="1">
                  <a:txBody>
                    <a:bodyPr/>
                    <a:lstStyle/>
                    <a:p>
                      <a:endParaRPr lang="zh-CN"/>
                    </a:p>
                  </a:txBody>
                  <a:tcPr/>
                </a:tc>
                <a:tc>
                  <a:txBody>
                    <a:bodyPr/>
                    <a:lstStyle/>
                    <a:p>
                      <a:pPr algn="ctr"/>
                      <a:r>
                        <a:rPr lang="en-US" altLang="zh-CN" dirty="0"/>
                        <a:t>9</a:t>
                      </a:r>
                      <a:endParaRPr lang="zh-CN" altLang="en-US" dirty="0"/>
                    </a:p>
                  </a:txBody>
                  <a:tcPr/>
                </a:tc>
                <a:tc>
                  <a:txBody>
                    <a:bodyPr/>
                    <a:lstStyle/>
                    <a:p>
                      <a:pPr algn="ctr"/>
                      <a:r>
                        <a:rPr lang="zh-CN" altLang="en-US" dirty="0"/>
                        <a:t>内孔车刀</a:t>
                      </a:r>
                    </a:p>
                  </a:txBody>
                  <a:tcPr/>
                </a:tc>
                <a:tc>
                  <a:txBody>
                    <a:bodyPr/>
                    <a:lstStyle/>
                    <a:p>
                      <a:pPr algn="ctr"/>
                      <a:r>
                        <a:rPr lang="en-US" altLang="zh-CN" dirty="0"/>
                        <a:t>93°</a:t>
                      </a:r>
                      <a:r>
                        <a:rPr lang="zh-CN" altLang="en-US" dirty="0"/>
                        <a:t>车刀</a:t>
                      </a:r>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9"/>
                  </a:ext>
                </a:extLst>
              </a:tr>
              <a:tr h="370840">
                <a:tc vMerge="1">
                  <a:txBody>
                    <a:bodyPr/>
                    <a:lstStyle/>
                    <a:p>
                      <a:endParaRPr lang="zh-CN"/>
                    </a:p>
                  </a:txBody>
                  <a:tcPr/>
                </a:tc>
                <a:tc>
                  <a:txBody>
                    <a:bodyPr/>
                    <a:lstStyle/>
                    <a:p>
                      <a:pPr algn="ctr"/>
                      <a:r>
                        <a:rPr lang="en-US" altLang="zh-CN" dirty="0"/>
                        <a:t>10</a:t>
                      </a:r>
                      <a:endParaRPr lang="zh-CN" altLang="en-US" dirty="0"/>
                    </a:p>
                  </a:txBody>
                  <a:tcPr/>
                </a:tc>
                <a:tc>
                  <a:txBody>
                    <a:bodyPr/>
                    <a:lstStyle/>
                    <a:p>
                      <a:pPr algn="ctr"/>
                      <a:r>
                        <a:rPr lang="zh-CN" altLang="en-US" dirty="0"/>
                        <a:t>切槽刀</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3mm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10"/>
                  </a:ext>
                </a:extLst>
              </a:tr>
            </a:tbl>
          </a:graphicData>
        </a:graphic>
      </p:graphicFrame>
      <p:sp>
        <p:nvSpPr>
          <p:cNvPr id="6" name="文本框 5"/>
          <p:cNvSpPr txBox="1"/>
          <p:nvPr/>
        </p:nvSpPr>
        <p:spPr>
          <a:xfrm>
            <a:off x="4369408" y="1894180"/>
            <a:ext cx="3645685"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加工盘类零件外沟槽工、量、刀具清单</a:t>
            </a:r>
            <a:endParaRPr lang="zh-CN" altLang="en-US" sz="1600" b="1" dirty="0"/>
          </a:p>
        </p:txBody>
      </p:sp>
      <p:sp>
        <p:nvSpPr>
          <p:cNvPr id="5"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
        <p:nvSpPr>
          <p:cNvPr id="2" name="标题 3">
            <a:extLst>
              <a:ext uri="{FF2B5EF4-FFF2-40B4-BE49-F238E27FC236}">
                <a16:creationId xmlns:a16="http://schemas.microsoft.com/office/drawing/2014/main" id="{9A9E096D-8485-8015-120C-EC321340485E}"/>
              </a:ext>
            </a:extLst>
          </p:cNvPr>
          <p:cNvSpPr txBox="1"/>
          <p:nvPr/>
        </p:nvSpPr>
        <p:spPr>
          <a:xfrm>
            <a:off x="4117374" y="1159439"/>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4460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p:cNvSpPr txBox="1"/>
          <p:nvPr/>
        </p:nvSpPr>
        <p:spPr>
          <a:xfrm>
            <a:off x="3957125" y="2112409"/>
            <a:ext cx="3725436" cy="3600986"/>
          </a:xfrm>
          <a:prstGeom prst="rect">
            <a:avLst/>
          </a:prstGeom>
          <a:noFill/>
          <a:ln w="19050">
            <a:solidFill>
              <a:schemeClr val="tx1"/>
            </a:solidFill>
          </a:ln>
        </p:spPr>
        <p:txBody>
          <a:bodyPr wrap="square">
            <a:spAutoFit/>
          </a:bodyPr>
          <a:lstStyle/>
          <a:p>
            <a:pPr algn="just"/>
            <a:endParaRPr lang="en-US" altLang="zh-CN" sz="1200" b="0" i="0" u="none" strike="noStrike" baseline="0" dirty="0">
              <a:solidFill>
                <a:srgbClr val="221E1F"/>
              </a:solidFill>
              <a:latin typeface="方正细黑一"/>
            </a:endParaRPr>
          </a:p>
          <a:p>
            <a:pPr algn="just"/>
            <a:r>
              <a:rPr lang="en-US" altLang="zh-CN" sz="1200" b="0" i="0" u="none" strike="noStrike" baseline="0" dirty="0">
                <a:solidFill>
                  <a:srgbClr val="221E1F"/>
                </a:solidFill>
                <a:latin typeface="方正细黑一"/>
              </a:rPr>
              <a:t>O6004</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N10 G21 G97 G99 G40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N20 M03 S600 T0101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N30 G00 X67.0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N40 G71 U1.5 R1.0</a:t>
            </a:r>
            <a:r>
              <a:rPr lang="zh-CN" altLang="en-US" sz="1200" b="0" i="0" u="none" strike="noStrike" baseline="0" dirty="0">
                <a:solidFill>
                  <a:srgbClr val="221E1F"/>
                </a:solidFill>
                <a:latin typeface="方正细黑一"/>
              </a:rPr>
              <a:t>； </a:t>
            </a:r>
          </a:p>
          <a:p>
            <a:pPr algn="just"/>
            <a:r>
              <a:rPr lang="pl-PL" altLang="zh-CN" sz="1200" b="0" i="0" u="none" strike="noStrike" baseline="0" dirty="0">
                <a:solidFill>
                  <a:srgbClr val="221E1F"/>
                </a:solidFill>
                <a:latin typeface="方正细黑一"/>
              </a:rPr>
              <a:t>N50 G71 P50 Q120 U0.5 W0.1 F0.2</a:t>
            </a:r>
            <a:r>
              <a:rPr lang="zh-CN" altLang="pl-PL"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N60 G0 X46.0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N70 G42 G1 ZO</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N80 Z-8.0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N90 X52.0 Z-14.0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N100 W-10.0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N110 G02 X62.0 Z-37.23 R20.0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N120 G01 Z-55.0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N130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N140 G40 Z60.0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N150 G21 G97 G99 G40</a:t>
            </a:r>
            <a:r>
              <a:rPr lang="zh-CN" altLang="pt-BR" sz="1200" b="0" i="0" u="none" strike="noStrike" baseline="0" dirty="0">
                <a:solidFill>
                  <a:srgbClr val="221E1F"/>
                </a:solidFill>
                <a:latin typeface="方正细黑一"/>
              </a:rPr>
              <a:t>； </a:t>
            </a:r>
          </a:p>
          <a:p>
            <a:r>
              <a:rPr lang="en-US" altLang="zh-CN" sz="1200" b="0" i="0" u="none" strike="noStrike" baseline="0" dirty="0">
                <a:solidFill>
                  <a:srgbClr val="221E1F"/>
                </a:solidFill>
                <a:latin typeface="方正细黑一"/>
              </a:rPr>
              <a:t>N155 M03 S800 T0101</a:t>
            </a:r>
            <a:r>
              <a:rPr lang="zh-CN" altLang="en-US" sz="1200" b="0" i="0" u="none" strike="noStrike" baseline="0" dirty="0">
                <a:solidFill>
                  <a:srgbClr val="221E1F"/>
                </a:solidFill>
                <a:latin typeface="方正细黑一"/>
              </a:rPr>
              <a:t>； 	</a:t>
            </a:r>
          </a:p>
          <a:p>
            <a:r>
              <a:rPr lang="zh-CN" altLang="pt-BR" sz="1200" b="0" i="0" u="none" strike="noStrike" baseline="0" dirty="0">
                <a:solidFill>
                  <a:srgbClr val="221E1F"/>
                </a:solidFill>
                <a:latin typeface="方正细黑一"/>
              </a:rPr>
              <a:t> </a:t>
            </a:r>
          </a:p>
        </p:txBody>
      </p:sp>
      <p:sp>
        <p:nvSpPr>
          <p:cNvPr id="10" name="文本框 9"/>
          <p:cNvSpPr txBox="1"/>
          <p:nvPr/>
        </p:nvSpPr>
        <p:spPr>
          <a:xfrm>
            <a:off x="7682561" y="2112409"/>
            <a:ext cx="4342826" cy="3600986"/>
          </a:xfrm>
          <a:prstGeom prst="rect">
            <a:avLst/>
          </a:prstGeom>
          <a:noFill/>
          <a:ln w="19050">
            <a:solidFill>
              <a:schemeClr val="tx1"/>
            </a:solidFill>
          </a:ln>
        </p:spPr>
        <p:txBody>
          <a:bodyPr wrap="square">
            <a:spAutoFit/>
          </a:bodyPr>
          <a:lstStyle/>
          <a:p>
            <a:pPr algn="just"/>
            <a:endParaRPr lang="en-US" altLang="zh-CN" sz="1200" b="0" i="0" u="none" strike="noStrike" baseline="0" dirty="0">
              <a:solidFill>
                <a:srgbClr val="221E1F"/>
              </a:solidFill>
              <a:latin typeface="+mn-ea"/>
            </a:endParaRPr>
          </a:p>
          <a:p>
            <a:pPr algn="just"/>
            <a:endParaRPr lang="en-US" altLang="zh-CN" sz="1200" b="0" i="0" u="none" strike="noStrike" baseline="0" dirty="0">
              <a:solidFill>
                <a:srgbClr val="221E1F"/>
              </a:solidFill>
              <a:latin typeface="方正细黑一"/>
            </a:endParaRPr>
          </a:p>
          <a:p>
            <a:pPr algn="just"/>
            <a:r>
              <a:rPr lang="zh-CN" altLang="en-US" sz="1200" b="0" i="0" u="none" strike="noStrike" baseline="0" dirty="0">
                <a:solidFill>
                  <a:srgbClr val="221E1F"/>
                </a:solidFill>
                <a:latin typeface="方正细黑一"/>
              </a:rPr>
              <a:t>初始化程序</a:t>
            </a:r>
          </a:p>
          <a:p>
            <a:pPr algn="just"/>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快移至循环起点</a:t>
            </a:r>
          </a:p>
          <a:p>
            <a:pPr algn="just"/>
            <a:r>
              <a:rPr lang="zh-CN" altLang="en-US" sz="1200" b="0" i="0" u="none" strike="noStrike" baseline="0" dirty="0">
                <a:solidFill>
                  <a:srgbClr val="221E1F"/>
                </a:solidFill>
                <a:latin typeface="方正细黑一"/>
              </a:rPr>
              <a:t>每次切深</a:t>
            </a:r>
            <a:r>
              <a:rPr lang="en-US" altLang="zh-CN" sz="1200" b="0" i="0" u="none" strike="noStrike" baseline="0" dirty="0">
                <a:solidFill>
                  <a:srgbClr val="221E1F"/>
                </a:solidFill>
                <a:latin typeface="方正细黑一"/>
              </a:rPr>
              <a:t>1.5mm</a:t>
            </a:r>
            <a:r>
              <a:rPr lang="zh-CN" altLang="en-US" sz="1200" b="0" i="0" u="none" strike="noStrike" baseline="0" dirty="0">
                <a:solidFill>
                  <a:srgbClr val="221E1F"/>
                </a:solidFill>
                <a:latin typeface="方正细黑一"/>
              </a:rPr>
              <a:t>（半径），退刀</a:t>
            </a:r>
            <a:r>
              <a:rPr lang="en-US" altLang="zh-CN" sz="1200" b="0" i="0" u="none" strike="noStrike" baseline="0" dirty="0">
                <a:solidFill>
                  <a:srgbClr val="221E1F"/>
                </a:solidFill>
                <a:latin typeface="方正细黑一"/>
              </a:rPr>
              <a:t>1mm </a:t>
            </a:r>
          </a:p>
          <a:p>
            <a:pPr algn="just"/>
            <a:r>
              <a:rPr lang="zh-CN" altLang="en-US" sz="1200" b="0" i="0" u="none" strike="noStrike" baseline="0" dirty="0">
                <a:solidFill>
                  <a:srgbClr val="221E1F"/>
                </a:solidFill>
                <a:latin typeface="方正细黑一"/>
              </a:rPr>
              <a:t>粗车加工，</a:t>
            </a:r>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余量</a:t>
            </a:r>
            <a:r>
              <a:rPr lang="en-US" altLang="zh-CN" sz="1200" b="0" i="0" u="none" strike="noStrike" baseline="0" dirty="0">
                <a:solidFill>
                  <a:srgbClr val="221E1F"/>
                </a:solidFill>
                <a:latin typeface="方正细黑一"/>
              </a:rPr>
              <a:t>0.5mm</a:t>
            </a:r>
            <a:r>
              <a:rPr lang="zh-CN" altLang="en-US" sz="1200" b="0" i="0" u="none" strike="noStrike" baseline="0" dirty="0">
                <a:solidFill>
                  <a:srgbClr val="221E1F"/>
                </a:solidFill>
                <a:latin typeface="方正细黑一"/>
              </a:rPr>
              <a:t>，</a:t>
            </a:r>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余量</a:t>
            </a:r>
            <a:r>
              <a:rPr lang="en-US" altLang="zh-CN" sz="1200" b="0" i="0" u="none" strike="noStrike" baseline="0" dirty="0">
                <a:solidFill>
                  <a:srgbClr val="221E1F"/>
                </a:solidFill>
                <a:latin typeface="方正细黑一"/>
              </a:rPr>
              <a:t>0.1mm </a:t>
            </a:r>
          </a:p>
          <a:p>
            <a:pPr algn="just"/>
            <a:endParaRPr lang="en-US" altLang="zh-CN" sz="1200" dirty="0">
              <a:solidFill>
                <a:srgbClr val="221E1F"/>
              </a:solidFill>
              <a:latin typeface="方正细黑一"/>
            </a:endParaRPr>
          </a:p>
          <a:p>
            <a:pPr algn="just"/>
            <a:r>
              <a:rPr lang="zh-CN" altLang="en-US" sz="1200" b="0" i="0" u="none" strike="noStrike" baseline="0" dirty="0">
                <a:solidFill>
                  <a:srgbClr val="221E1F"/>
                </a:solidFill>
                <a:latin typeface="方正细黑一"/>
              </a:rPr>
              <a:t>建立刀具右补偿</a:t>
            </a:r>
          </a:p>
          <a:p>
            <a:pPr algn="just"/>
            <a:endParaRPr lang="en-US" altLang="zh-CN" sz="1200" b="0" i="1" u="none" strike="noStrike" baseline="0" dirty="0">
              <a:solidFill>
                <a:srgbClr val="221E1F"/>
              </a:solidFill>
              <a:latin typeface="Times New Roman" panose="02020603050405020304" pitchFamily="18" charset="0"/>
            </a:endParaRPr>
          </a:p>
          <a:p>
            <a:pPr algn="just"/>
            <a:endParaRPr lang="en-US" altLang="zh-CN" sz="1200" i="1" dirty="0">
              <a:solidFill>
                <a:srgbClr val="221E1F"/>
              </a:solidFill>
              <a:latin typeface="Times New Roman" panose="02020603050405020304" pitchFamily="18" charset="0"/>
            </a:endParaRPr>
          </a:p>
          <a:p>
            <a:pPr algn="just"/>
            <a:endParaRPr lang="en-US" altLang="zh-CN" sz="1200" b="0" i="1" u="none" strike="noStrike" baseline="0" dirty="0">
              <a:solidFill>
                <a:srgbClr val="221E1F"/>
              </a:solidFill>
              <a:latin typeface="Times New Roman" panose="02020603050405020304" pitchFamily="18" charset="0"/>
            </a:endParaRPr>
          </a:p>
          <a:p>
            <a:pPr algn="just"/>
            <a:endParaRPr lang="en-US" altLang="zh-CN" sz="1200" i="1" dirty="0">
              <a:solidFill>
                <a:srgbClr val="221E1F"/>
              </a:solidFill>
              <a:latin typeface="Times New Roman" panose="02020603050405020304" pitchFamily="18" charset="0"/>
            </a:endParaRPr>
          </a:p>
          <a:p>
            <a:pPr algn="just"/>
            <a:endParaRPr lang="en-US" altLang="zh-CN" sz="1200" b="0" i="1" u="none" strike="noStrike" baseline="0" dirty="0">
              <a:solidFill>
                <a:srgbClr val="221E1F"/>
              </a:solidFill>
              <a:latin typeface="Times New Roman" panose="02020603050405020304" pitchFamily="18" charset="0"/>
            </a:endParaRP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 ，取消刀具补偿</a:t>
            </a:r>
          </a:p>
          <a:p>
            <a:pPr algn="just"/>
            <a:r>
              <a:rPr lang="zh-CN" altLang="en-US" sz="1200" b="0" i="0" u="none" strike="noStrike" baseline="0" dirty="0">
                <a:solidFill>
                  <a:srgbClr val="221E1F"/>
                </a:solidFill>
                <a:latin typeface="方正细黑一"/>
              </a:rPr>
              <a:t>初始化程序</a:t>
            </a:r>
          </a:p>
          <a:p>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800r/min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	</a:t>
            </a:r>
          </a:p>
          <a:p>
            <a:r>
              <a:rPr lang="zh-CN" altLang="en-US" sz="1200" b="0" i="0" u="none" strike="noStrike" baseline="0" dirty="0">
                <a:solidFill>
                  <a:srgbClr val="221E1F"/>
                </a:solidFill>
                <a:latin typeface="方正细黑一"/>
              </a:rPr>
              <a:t>	</a:t>
            </a:r>
          </a:p>
        </p:txBody>
      </p:sp>
      <p:sp>
        <p:nvSpPr>
          <p:cNvPr id="5"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6.4 </a:t>
            </a:r>
            <a:r>
              <a:rPr lang="zh-CN" altLang="en-US" sz="2800" dirty="0">
                <a:latin typeface="+mj-ea"/>
                <a:cs typeface="+mn-ea"/>
                <a:sym typeface="+mn-lt"/>
              </a:rPr>
              <a:t>综合练习</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214297"/>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加工程序</a:t>
            </a:r>
          </a:p>
        </p:txBody>
      </p:sp>
      <p:sp>
        <p:nvSpPr>
          <p:cNvPr id="2" name="文本占位符 5"/>
          <p:cNvSpPr txBox="1"/>
          <p:nvPr/>
        </p:nvSpPr>
        <p:spPr>
          <a:xfrm>
            <a:off x="811466" y="1819813"/>
            <a:ext cx="2644003"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确定工件坐标系</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以工件右端面和轴心线的交点为工件原点，建立工件坐标系</a:t>
            </a: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参考程序</a:t>
            </a:r>
            <a:endParaRPr lang="en-US" altLang="zh-CN" b="1" dirty="0">
              <a:solidFill>
                <a:schemeClr val="accent1"/>
              </a:solidFill>
              <a:latin typeface="方正书宋"/>
            </a:endParaRPr>
          </a:p>
        </p:txBody>
      </p:sp>
      <p:sp>
        <p:nvSpPr>
          <p:cNvPr id="8" name="文本框 7"/>
          <p:cNvSpPr txBox="1"/>
          <p:nvPr/>
        </p:nvSpPr>
        <p:spPr>
          <a:xfrm>
            <a:off x="3957125" y="2112409"/>
            <a:ext cx="3725436" cy="3416320"/>
          </a:xfrm>
          <a:prstGeom prst="rect">
            <a:avLst/>
          </a:prstGeom>
          <a:noFill/>
          <a:ln w="19050">
            <a:solidFill>
              <a:schemeClr val="tx1"/>
            </a:solidFill>
          </a:ln>
        </p:spPr>
        <p:txBody>
          <a:bodyPr wrap="square">
            <a:spAutoFit/>
          </a:bodyPr>
          <a:lstStyle/>
          <a:p>
            <a:pPr algn="just"/>
            <a:endParaRPr lang="en-US" altLang="zh-CN" sz="1200" b="0" i="0" u="none" strike="noStrike" baseline="0" dirty="0">
              <a:solidFill>
                <a:srgbClr val="221E1F"/>
              </a:solidFill>
              <a:latin typeface="方正细黑一"/>
            </a:endParaRPr>
          </a:p>
          <a:p>
            <a:pPr algn="just"/>
            <a:r>
              <a:rPr lang="en-US" altLang="zh-CN" sz="1200" b="0" i="0" u="none" strike="noStrike" baseline="0" dirty="0">
                <a:solidFill>
                  <a:srgbClr val="221E1F"/>
                </a:solidFill>
                <a:latin typeface="方正细黑一"/>
              </a:rPr>
              <a:t>O6004</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N10 G21 G97 G99 G40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N20 M03 S600 T0101</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N30 G00 X67.0 Z5.0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N40 G71 U1.5 R1.0</a:t>
            </a:r>
            <a:r>
              <a:rPr lang="zh-CN" altLang="en-US" sz="1200" b="0" i="0" u="none" strike="noStrike" baseline="0" dirty="0">
                <a:solidFill>
                  <a:srgbClr val="221E1F"/>
                </a:solidFill>
                <a:latin typeface="方正细黑一"/>
              </a:rPr>
              <a:t>； </a:t>
            </a:r>
          </a:p>
          <a:p>
            <a:pPr algn="just"/>
            <a:r>
              <a:rPr lang="pl-PL" altLang="zh-CN" sz="1200" b="0" i="0" u="none" strike="noStrike" baseline="0" dirty="0">
                <a:solidFill>
                  <a:srgbClr val="221E1F"/>
                </a:solidFill>
                <a:latin typeface="方正细黑一"/>
              </a:rPr>
              <a:t>N50 G71 P50 Q120 U0.5 W0.1 F0.2</a:t>
            </a:r>
            <a:r>
              <a:rPr lang="zh-CN" altLang="pl-PL"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N60 G0 X46.0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N70 G42 G1 ZO</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N80 Z-8.0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N90 X52.0 Z-14.0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N100 W-10.0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N110 G02 X62.0 Z-37.23 R20.0</a:t>
            </a:r>
            <a:r>
              <a:rPr lang="zh-CN" altLang="pt-BR"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N120 G01 Z-55.0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N130 G00 X80.0</a:t>
            </a:r>
            <a:r>
              <a:rPr lang="zh-CN" altLang="en-US" sz="1200" b="0" i="0" u="none" strike="noStrike" baseline="0" dirty="0">
                <a:solidFill>
                  <a:srgbClr val="221E1F"/>
                </a:solidFill>
                <a:latin typeface="方正细黑一"/>
              </a:rPr>
              <a:t>； </a:t>
            </a:r>
          </a:p>
          <a:p>
            <a:pPr algn="just"/>
            <a:r>
              <a:rPr lang="en-US" altLang="zh-CN" sz="1200" b="0" i="0" u="none" strike="noStrike" baseline="0" dirty="0">
                <a:solidFill>
                  <a:srgbClr val="221E1F"/>
                </a:solidFill>
                <a:latin typeface="方正细黑一"/>
              </a:rPr>
              <a:t>N140 G40 Z60.0</a:t>
            </a:r>
            <a:r>
              <a:rPr lang="zh-CN" altLang="en-US" sz="1200" b="0" i="0" u="none" strike="noStrike" baseline="0" dirty="0">
                <a:solidFill>
                  <a:srgbClr val="221E1F"/>
                </a:solidFill>
                <a:latin typeface="方正细黑一"/>
              </a:rPr>
              <a:t>； </a:t>
            </a:r>
          </a:p>
          <a:p>
            <a:pPr algn="just"/>
            <a:r>
              <a:rPr lang="pt-BR" altLang="zh-CN" sz="1200" b="0" i="0" u="none" strike="noStrike" baseline="0" dirty="0">
                <a:solidFill>
                  <a:srgbClr val="221E1F"/>
                </a:solidFill>
                <a:latin typeface="方正细黑一"/>
              </a:rPr>
              <a:t>N150 G21 G97 G99 G40</a:t>
            </a:r>
            <a:r>
              <a:rPr lang="zh-CN" altLang="pt-BR" sz="1200" b="0" i="0" u="none" strike="noStrike" baseline="0" dirty="0">
                <a:solidFill>
                  <a:srgbClr val="221E1F"/>
                </a:solidFill>
                <a:latin typeface="方正细黑一"/>
              </a:rPr>
              <a:t>； </a:t>
            </a:r>
          </a:p>
          <a:p>
            <a:r>
              <a:rPr lang="en-US" altLang="zh-CN" sz="1200" b="0" i="0" u="none" strike="noStrike" baseline="0" dirty="0">
                <a:solidFill>
                  <a:srgbClr val="221E1F"/>
                </a:solidFill>
                <a:latin typeface="方正细黑一"/>
              </a:rPr>
              <a:t>N155 M03 S800 T0101</a:t>
            </a:r>
            <a:r>
              <a:rPr lang="zh-CN" altLang="en-US" sz="1200" b="0" i="0" u="none" strike="noStrike" baseline="0" dirty="0">
                <a:solidFill>
                  <a:srgbClr val="221E1F"/>
                </a:solidFill>
                <a:latin typeface="方正细黑一"/>
              </a:rPr>
              <a:t>； 	</a:t>
            </a:r>
          </a:p>
        </p:txBody>
      </p:sp>
      <p:sp>
        <p:nvSpPr>
          <p:cNvPr id="10" name="文本框 9"/>
          <p:cNvSpPr txBox="1"/>
          <p:nvPr/>
        </p:nvSpPr>
        <p:spPr>
          <a:xfrm>
            <a:off x="7682561" y="2112409"/>
            <a:ext cx="4342826" cy="3416320"/>
          </a:xfrm>
          <a:prstGeom prst="rect">
            <a:avLst/>
          </a:prstGeom>
          <a:noFill/>
          <a:ln w="19050">
            <a:solidFill>
              <a:schemeClr val="tx1"/>
            </a:solidFill>
          </a:ln>
        </p:spPr>
        <p:txBody>
          <a:bodyPr wrap="square">
            <a:spAutoFit/>
          </a:bodyPr>
          <a:lstStyle/>
          <a:p>
            <a:pPr algn="just"/>
            <a:endParaRPr lang="en-US" altLang="zh-CN" sz="1200" b="0" i="0" u="none" strike="noStrike" baseline="0" dirty="0">
              <a:solidFill>
                <a:srgbClr val="221E1F"/>
              </a:solidFill>
              <a:latin typeface="方正细黑一"/>
            </a:endParaRPr>
          </a:p>
          <a:p>
            <a:pPr algn="just"/>
            <a:r>
              <a:rPr lang="zh-CN" altLang="en-US" sz="1200" b="0" i="0" u="none" strike="noStrike" baseline="0" dirty="0">
                <a:solidFill>
                  <a:srgbClr val="221E1F"/>
                </a:solidFill>
                <a:latin typeface="方正细黑一"/>
              </a:rPr>
              <a:t>初始化程序</a:t>
            </a:r>
          </a:p>
          <a:p>
            <a:pPr algn="just"/>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600r/min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a:t>
            </a:r>
          </a:p>
          <a:p>
            <a:pPr algn="just"/>
            <a:r>
              <a:rPr lang="zh-CN" altLang="en-US" sz="1200" b="0" i="0" u="none" strike="noStrike" baseline="0" dirty="0">
                <a:solidFill>
                  <a:srgbClr val="221E1F"/>
                </a:solidFill>
                <a:latin typeface="方正细黑一"/>
              </a:rPr>
              <a:t>快移至循环起点</a:t>
            </a:r>
          </a:p>
          <a:p>
            <a:pPr algn="just"/>
            <a:r>
              <a:rPr lang="zh-CN" altLang="en-US" sz="1200" b="0" i="0" u="none" strike="noStrike" baseline="0" dirty="0">
                <a:solidFill>
                  <a:srgbClr val="221E1F"/>
                </a:solidFill>
                <a:latin typeface="方正细黑一"/>
              </a:rPr>
              <a:t>每次切深</a:t>
            </a:r>
            <a:r>
              <a:rPr lang="en-US" altLang="zh-CN" sz="1200" b="0" i="0" u="none" strike="noStrike" baseline="0" dirty="0">
                <a:solidFill>
                  <a:srgbClr val="221E1F"/>
                </a:solidFill>
                <a:latin typeface="方正细黑一"/>
              </a:rPr>
              <a:t>1.5mm</a:t>
            </a:r>
            <a:r>
              <a:rPr lang="zh-CN" altLang="en-US" sz="1200" b="0" i="0" u="none" strike="noStrike" baseline="0" dirty="0">
                <a:solidFill>
                  <a:srgbClr val="221E1F"/>
                </a:solidFill>
                <a:latin typeface="方正细黑一"/>
              </a:rPr>
              <a:t>（半径），退刀</a:t>
            </a:r>
            <a:r>
              <a:rPr lang="en-US" altLang="zh-CN" sz="1200" b="0" i="0" u="none" strike="noStrike" baseline="0" dirty="0">
                <a:solidFill>
                  <a:srgbClr val="221E1F"/>
                </a:solidFill>
                <a:latin typeface="方正细黑一"/>
              </a:rPr>
              <a:t>1mm </a:t>
            </a:r>
          </a:p>
          <a:p>
            <a:pPr algn="just"/>
            <a:r>
              <a:rPr lang="zh-CN" altLang="en-US" sz="1200" b="0" i="0" u="none" strike="noStrike" baseline="0" dirty="0">
                <a:solidFill>
                  <a:srgbClr val="221E1F"/>
                </a:solidFill>
                <a:latin typeface="方正细黑一"/>
              </a:rPr>
              <a:t>粗车加工，</a:t>
            </a:r>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余量</a:t>
            </a:r>
            <a:r>
              <a:rPr lang="en-US" altLang="zh-CN" sz="1200" b="0" i="0" u="none" strike="noStrike" baseline="0" dirty="0">
                <a:solidFill>
                  <a:srgbClr val="221E1F"/>
                </a:solidFill>
                <a:latin typeface="方正细黑一"/>
              </a:rPr>
              <a:t>0.5mm</a:t>
            </a:r>
            <a:r>
              <a:rPr lang="zh-CN" altLang="en-US" sz="1200" b="0" i="0" u="none" strike="noStrike" baseline="0" dirty="0">
                <a:solidFill>
                  <a:srgbClr val="221E1F"/>
                </a:solidFill>
                <a:latin typeface="方正细黑一"/>
              </a:rPr>
              <a:t>，</a:t>
            </a:r>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余量</a:t>
            </a:r>
            <a:r>
              <a:rPr lang="en-US" altLang="zh-CN" sz="1200" b="0" i="0" u="none" strike="noStrike" baseline="0" dirty="0">
                <a:solidFill>
                  <a:srgbClr val="221E1F"/>
                </a:solidFill>
                <a:latin typeface="方正细黑一"/>
              </a:rPr>
              <a:t>0.1mm </a:t>
            </a:r>
          </a:p>
          <a:p>
            <a:pPr algn="just"/>
            <a:endParaRPr lang="en-US" altLang="zh-CN" sz="1200" b="0" i="0" u="none" strike="noStrike" baseline="0" dirty="0">
              <a:solidFill>
                <a:srgbClr val="221E1F"/>
              </a:solidFill>
              <a:latin typeface="方正细黑一"/>
            </a:endParaRPr>
          </a:p>
          <a:p>
            <a:pPr algn="just"/>
            <a:endParaRPr lang="en-US" altLang="zh-CN" sz="1200" dirty="0">
              <a:solidFill>
                <a:srgbClr val="221E1F"/>
              </a:solidFill>
              <a:latin typeface="方正细黑一"/>
            </a:endParaRPr>
          </a:p>
          <a:p>
            <a:pPr algn="just"/>
            <a:r>
              <a:rPr lang="zh-CN" altLang="en-US" sz="1200" b="0" i="0" u="none" strike="noStrike" baseline="0" dirty="0">
                <a:solidFill>
                  <a:srgbClr val="221E1F"/>
                </a:solidFill>
                <a:latin typeface="方正细黑一"/>
              </a:rPr>
              <a:t>建立刀具右补偿</a:t>
            </a:r>
          </a:p>
          <a:p>
            <a:pPr algn="just"/>
            <a:endParaRPr lang="en-US" altLang="zh-CN" sz="1200" b="0" i="1" u="none" strike="noStrike" baseline="0" dirty="0">
              <a:solidFill>
                <a:srgbClr val="221E1F"/>
              </a:solidFill>
              <a:latin typeface="Times New Roman" panose="02020603050405020304" pitchFamily="18" charset="0"/>
            </a:endParaRPr>
          </a:p>
          <a:p>
            <a:pPr algn="just"/>
            <a:endParaRPr lang="en-US" altLang="zh-CN" sz="1200" i="1" dirty="0">
              <a:solidFill>
                <a:srgbClr val="221E1F"/>
              </a:solidFill>
              <a:latin typeface="Times New Roman" panose="02020603050405020304" pitchFamily="18" charset="0"/>
            </a:endParaRPr>
          </a:p>
          <a:p>
            <a:pPr algn="just"/>
            <a:endParaRPr lang="en-US" altLang="zh-CN" sz="1200" b="0" i="1" u="none" strike="noStrike" baseline="0" dirty="0">
              <a:solidFill>
                <a:srgbClr val="221E1F"/>
              </a:solidFill>
              <a:latin typeface="Times New Roman" panose="02020603050405020304" pitchFamily="18" charset="0"/>
            </a:endParaRPr>
          </a:p>
          <a:p>
            <a:pPr algn="just"/>
            <a:endParaRPr lang="en-US" altLang="zh-CN" sz="1200" i="1" dirty="0">
              <a:solidFill>
                <a:srgbClr val="221E1F"/>
              </a:solidFill>
              <a:latin typeface="Times New Roman" panose="02020603050405020304" pitchFamily="18" charset="0"/>
            </a:endParaRPr>
          </a:p>
          <a:p>
            <a:pPr algn="just"/>
            <a:endParaRPr lang="en-US" altLang="zh-CN" sz="1200" b="0" i="1" u="none" strike="noStrike" baseline="0" dirty="0">
              <a:solidFill>
                <a:srgbClr val="221E1F"/>
              </a:solidFill>
              <a:latin typeface="Times New Roman" panose="02020603050405020304" pitchFamily="18" charset="0"/>
            </a:endParaRPr>
          </a:p>
          <a:p>
            <a:pPr algn="just"/>
            <a:r>
              <a:rPr lang="en-US" altLang="zh-CN" sz="1200" b="0" i="1" u="none" strike="noStrike" baseline="0" dirty="0">
                <a:solidFill>
                  <a:srgbClr val="221E1F"/>
                </a:solidFill>
                <a:latin typeface="Times New Roman" panose="02020603050405020304" pitchFamily="18" charset="0"/>
              </a:rPr>
              <a:t>X </a:t>
            </a:r>
            <a:r>
              <a:rPr lang="zh-CN" altLang="en-US" sz="1200" b="0" i="0" u="none" strike="noStrike" baseline="0" dirty="0">
                <a:solidFill>
                  <a:srgbClr val="221E1F"/>
                </a:solidFill>
                <a:latin typeface="方正细黑一"/>
              </a:rPr>
              <a:t>向退刀</a:t>
            </a:r>
          </a:p>
          <a:p>
            <a:pPr algn="just"/>
            <a:r>
              <a:rPr lang="en-US" altLang="zh-CN" sz="1200" b="0" i="1" u="none" strike="noStrike" baseline="0" dirty="0">
                <a:solidFill>
                  <a:srgbClr val="221E1F"/>
                </a:solidFill>
                <a:latin typeface="Times New Roman" panose="02020603050405020304" pitchFamily="18" charset="0"/>
              </a:rPr>
              <a:t>Z </a:t>
            </a:r>
            <a:r>
              <a:rPr lang="zh-CN" altLang="en-US" sz="1200" b="0" i="0" u="none" strike="noStrike" baseline="0" dirty="0">
                <a:solidFill>
                  <a:srgbClr val="221E1F"/>
                </a:solidFill>
                <a:latin typeface="方正细黑一"/>
              </a:rPr>
              <a:t>向退刀 ，取消刀具补偿</a:t>
            </a:r>
          </a:p>
          <a:p>
            <a:pPr algn="just"/>
            <a:r>
              <a:rPr lang="zh-CN" altLang="en-US" sz="1200" b="0" i="0" u="none" strike="noStrike" baseline="0" dirty="0">
                <a:solidFill>
                  <a:srgbClr val="221E1F"/>
                </a:solidFill>
                <a:latin typeface="方正细黑一"/>
              </a:rPr>
              <a:t>初始化程序</a:t>
            </a:r>
          </a:p>
          <a:p>
            <a:r>
              <a:rPr lang="zh-CN" altLang="en-US" sz="1200" b="0" i="0" u="none" strike="noStrike" baseline="0" dirty="0">
                <a:solidFill>
                  <a:srgbClr val="221E1F"/>
                </a:solidFill>
                <a:latin typeface="方正细黑一"/>
              </a:rPr>
              <a:t>主轴正转，</a:t>
            </a:r>
            <a:r>
              <a:rPr lang="en-US" altLang="zh-CN" sz="1200" b="0" i="0" u="none" strike="noStrike" baseline="0" dirty="0">
                <a:solidFill>
                  <a:srgbClr val="221E1F"/>
                </a:solidFill>
                <a:latin typeface="方正细黑一"/>
              </a:rPr>
              <a:t>800r/min</a:t>
            </a:r>
            <a:r>
              <a:rPr lang="zh-CN" altLang="en-US" sz="1200" b="0" i="0" u="none" strike="noStrike" baseline="0" dirty="0">
                <a:solidFill>
                  <a:srgbClr val="221E1F"/>
                </a:solidFill>
                <a:latin typeface="方正细黑一"/>
              </a:rPr>
              <a:t>，换</a:t>
            </a:r>
            <a:r>
              <a:rPr lang="en-US" altLang="zh-CN" sz="1200" b="0" i="0" u="none" strike="noStrike" baseline="0" dirty="0">
                <a:solidFill>
                  <a:srgbClr val="221E1F"/>
                </a:solidFill>
                <a:latin typeface="方正细黑一"/>
              </a:rPr>
              <a:t>1 </a:t>
            </a:r>
            <a:r>
              <a:rPr lang="zh-CN" altLang="en-US" sz="1200" b="0" i="0" u="none" strike="noStrike" baseline="0" dirty="0">
                <a:solidFill>
                  <a:srgbClr val="221E1F"/>
                </a:solidFill>
                <a:latin typeface="方正细黑一"/>
              </a:rPr>
              <a:t>号刀	</a:t>
            </a:r>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3" name="任意多边形 40"/>
          <p:cNvSpPr/>
          <p:nvPr/>
        </p:nvSpPr>
        <p:spPr bwMode="auto">
          <a:xfrm>
            <a:off x="1587" y="5403846"/>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 name="任意多边形 41"/>
          <p:cNvSpPr/>
          <p:nvPr/>
        </p:nvSpPr>
        <p:spPr bwMode="auto">
          <a:xfrm>
            <a:off x="9390024" y="-1"/>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nvGrpSpPr>
          <p:cNvPr id="5" name="组合 4"/>
          <p:cNvGrpSpPr>
            <a:grpSpLocks noChangeAspect="1"/>
          </p:cNvGrpSpPr>
          <p:nvPr>
            <p:custDataLst>
              <p:tags r:id="rId1"/>
            </p:custDataLst>
          </p:nvPr>
        </p:nvGrpSpPr>
        <p:grpSpPr>
          <a:xfrm>
            <a:off x="1803400" y="1899428"/>
            <a:ext cx="8585200" cy="3059144"/>
            <a:chOff x="1803400" y="1087819"/>
            <a:chExt cx="8585200" cy="3059144"/>
          </a:xfrm>
        </p:grpSpPr>
        <p:grpSp>
          <p:nvGrpSpPr>
            <p:cNvPr id="6" name="组合 5"/>
            <p:cNvGrpSpPr/>
            <p:nvPr/>
          </p:nvGrpSpPr>
          <p:grpSpPr>
            <a:xfrm>
              <a:off x="1803400" y="1087819"/>
              <a:ext cx="8585200" cy="624315"/>
              <a:chOff x="660400" y="1059498"/>
              <a:chExt cx="8585200" cy="624315"/>
            </a:xfrm>
          </p:grpSpPr>
          <p:sp>
            <p:nvSpPr>
              <p:cNvPr id="30" name="1"/>
              <p:cNvSpPr/>
              <p:nvPr>
                <p:custDataLst>
                  <p:tags r:id="rId14"/>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31" name="Index-1"/>
              <p:cNvSpPr/>
              <p:nvPr>
                <p:custDataLst>
                  <p:tags r:id="rId15"/>
                </p:custDataLst>
              </p:nvPr>
            </p:nvSpPr>
            <p:spPr>
              <a:xfrm>
                <a:off x="660400" y="1059498"/>
                <a:ext cx="624315" cy="624315"/>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254000" dist="127000" dir="2700000" algn="tl" rotWithShape="0">
                  <a:schemeClr val="accent1">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a:t>1</a:t>
                </a:r>
                <a:endParaRPr lang="zh-CN" altLang="en-US" b="1" dirty="0"/>
              </a:p>
            </p:txBody>
          </p:sp>
          <p:sp>
            <p:nvSpPr>
              <p:cNvPr id="32" name="Title-1"/>
              <p:cNvSpPr txBox="1"/>
              <p:nvPr>
                <p:custDataLst>
                  <p:tags r:id="rId16"/>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1"/>
                    </a:solidFill>
                  </a:rPr>
                  <a:t>编程指令</a:t>
                </a:r>
              </a:p>
            </p:txBody>
          </p:sp>
          <p:sp>
            <p:nvSpPr>
              <p:cNvPr id="33" name="Body-1"/>
              <p:cNvSpPr/>
              <p:nvPr>
                <p:custDataLst>
                  <p:tags r:id="rId17"/>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快速定位</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G00</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、直线插补</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G01</a:t>
                </a: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、内外圆切削循环</a:t>
                </a:r>
                <a:r>
                  <a:rPr kumimoji="0" lang="en-US" altLang="zh-CN" sz="1400" b="0" i="0" u="none" strike="noStrike" kern="1200" cap="none" spc="0" normalizeH="0" baseline="0" noProof="0" dirty="0">
                    <a:ln>
                      <a:noFill/>
                    </a:ln>
                    <a:solidFill>
                      <a:schemeClr val="tx2">
                        <a:lumMod val="75000"/>
                        <a:lumOff val="25000"/>
                      </a:schemeClr>
                    </a:solidFill>
                    <a:effectLst/>
                    <a:uLnTx/>
                    <a:uFillTx/>
                    <a:latin typeface="+mn-ea"/>
                    <a:cs typeface="+mn-cs"/>
                  </a:rPr>
                  <a:t>G90</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7" name="组合 6"/>
            <p:cNvGrpSpPr/>
            <p:nvPr/>
          </p:nvGrpSpPr>
          <p:grpSpPr>
            <a:xfrm>
              <a:off x="1803400" y="1899428"/>
              <a:ext cx="8585200" cy="624315"/>
              <a:chOff x="660400" y="1059498"/>
              <a:chExt cx="8585200" cy="624315"/>
            </a:xfrm>
          </p:grpSpPr>
          <p:sp>
            <p:nvSpPr>
              <p:cNvPr id="21" name="2"/>
              <p:cNvSpPr/>
              <p:nvPr>
                <p:custDataLst>
                  <p:tags r:id="rId10"/>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22" name="Index-2"/>
              <p:cNvSpPr/>
              <p:nvPr>
                <p:custDataLst>
                  <p:tags r:id="rId11"/>
                </p:custDataLst>
              </p:nvPr>
            </p:nvSpPr>
            <p:spPr>
              <a:xfrm>
                <a:off x="660400" y="1059498"/>
                <a:ext cx="624315" cy="624315"/>
              </a:xfrm>
              <a:prstGeom prst="ellipse">
                <a:avLst/>
              </a:prstGeom>
              <a:gradFill flip="none" rotWithShape="1">
                <a:gsLst>
                  <a:gs pos="0">
                    <a:schemeClr val="accent2"/>
                  </a:gs>
                  <a:gs pos="100000">
                    <a:schemeClr val="accent2">
                      <a:lumMod val="75000"/>
                    </a:schemeClr>
                  </a:gs>
                </a:gsLst>
                <a:lin ang="2700000" scaled="1"/>
                <a:tileRect/>
              </a:gradFill>
              <a:ln>
                <a:noFill/>
              </a:ln>
              <a:effectLst>
                <a:outerShdw blurRad="254000" dist="127000" dir="2700000" algn="tl" rotWithShape="0">
                  <a:schemeClr val="accent2">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23" name="Title-2"/>
              <p:cNvSpPr txBox="1"/>
              <p:nvPr>
                <p:custDataLst>
                  <p:tags r:id="rId12"/>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2"/>
                    </a:solidFill>
                  </a:rPr>
                  <a:t>工艺分析</a:t>
                </a:r>
              </a:p>
            </p:txBody>
          </p:sp>
          <p:sp>
            <p:nvSpPr>
              <p:cNvPr id="26" name="Body-2"/>
              <p:cNvSpPr/>
              <p:nvPr>
                <p:custDataLst>
                  <p:tags r:id="rId13"/>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kumimoji="0" lang="zh-CN" altLang="en-US" sz="1400" b="0" i="0" u="none" strike="noStrike" kern="1200" cap="none" spc="0" normalizeH="0" baseline="0" noProof="0" dirty="0">
                    <a:ln>
                      <a:noFill/>
                    </a:ln>
                    <a:solidFill>
                      <a:schemeClr val="tx2">
                        <a:lumMod val="75000"/>
                        <a:lumOff val="25000"/>
                      </a:schemeClr>
                    </a:solidFill>
                    <a:effectLst/>
                    <a:uLnTx/>
                    <a:uFillTx/>
                    <a:latin typeface="+mn-ea"/>
                    <a:cs typeface="+mn-cs"/>
                  </a:rPr>
                  <a:t>零件几何特点、确定装夹方案、确定加工顺序、确定切削参数、选择工量刀具</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8" name="组合 7"/>
            <p:cNvGrpSpPr/>
            <p:nvPr/>
          </p:nvGrpSpPr>
          <p:grpSpPr>
            <a:xfrm>
              <a:off x="1803400" y="2711038"/>
              <a:ext cx="8585200" cy="624315"/>
              <a:chOff x="660400" y="1059498"/>
              <a:chExt cx="8585200" cy="624315"/>
            </a:xfrm>
          </p:grpSpPr>
          <p:sp>
            <p:nvSpPr>
              <p:cNvPr id="16" name="3"/>
              <p:cNvSpPr/>
              <p:nvPr>
                <p:custDataLst>
                  <p:tags r:id="rId6"/>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8" name="Index-3"/>
              <p:cNvSpPr/>
              <p:nvPr>
                <p:custDataLst>
                  <p:tags r:id="rId7"/>
                </p:custDataLst>
              </p:nvPr>
            </p:nvSpPr>
            <p:spPr>
              <a:xfrm>
                <a:off x="660400" y="1059498"/>
                <a:ext cx="624315" cy="624315"/>
              </a:xfrm>
              <a:prstGeom prst="ellipse">
                <a:avLst/>
              </a:prstGeom>
              <a:gradFill>
                <a:gsLst>
                  <a:gs pos="0">
                    <a:schemeClr val="accent3"/>
                  </a:gs>
                  <a:gs pos="100000">
                    <a:schemeClr val="accent3">
                      <a:lumMod val="75000"/>
                    </a:schemeClr>
                  </a:gs>
                </a:gsLst>
                <a:lin ang="2700000" scaled="0"/>
              </a:gradFill>
              <a:ln>
                <a:noFill/>
              </a:ln>
              <a:effectLst>
                <a:outerShdw blurRad="254000" dist="127000" dir="2700000" algn="tl" rotWithShape="0">
                  <a:schemeClr val="accent3">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
            <p:nvSpPr>
              <p:cNvPr id="19" name="Title-3"/>
              <p:cNvSpPr txBox="1"/>
              <p:nvPr>
                <p:custDataLst>
                  <p:tags r:id="rId8"/>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3"/>
                    </a:solidFill>
                  </a:rPr>
                  <a:t>加工程序</a:t>
                </a:r>
              </a:p>
            </p:txBody>
          </p:sp>
          <p:sp>
            <p:nvSpPr>
              <p:cNvPr id="20" name="Body-3"/>
              <p:cNvSpPr/>
              <p:nvPr>
                <p:custDataLst>
                  <p:tags r:id="rId9"/>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确定工件坐标序、参考程序</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nvGrpSpPr>
            <p:cNvPr id="9" name="组合 8"/>
            <p:cNvGrpSpPr/>
            <p:nvPr/>
          </p:nvGrpSpPr>
          <p:grpSpPr>
            <a:xfrm>
              <a:off x="1803400" y="3522648"/>
              <a:ext cx="8585200" cy="624315"/>
              <a:chOff x="660400" y="1059498"/>
              <a:chExt cx="8585200" cy="624315"/>
            </a:xfrm>
          </p:grpSpPr>
          <p:sp>
            <p:nvSpPr>
              <p:cNvPr id="12" name="4"/>
              <p:cNvSpPr/>
              <p:nvPr>
                <p:custDataLst>
                  <p:tags r:id="rId2"/>
                </p:custDataLst>
              </p:nvPr>
            </p:nvSpPr>
            <p:spPr>
              <a:xfrm>
                <a:off x="1514764" y="1060315"/>
                <a:ext cx="7730836" cy="622681"/>
              </a:xfrm>
              <a:prstGeom prst="roundRect">
                <a:avLst>
                  <a:gd name="adj" fmla="val 50000"/>
                </a:avLst>
              </a:prstGeom>
              <a:solidFill>
                <a:srgbClr val="FFFFFF"/>
              </a:solidFill>
              <a:ln w="3175">
                <a:noFill/>
              </a:ln>
              <a:effectLst>
                <a:outerShdw blurRad="254000" dist="1270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72000" tIns="64452" rIns="120292" bIns="64453"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3" name="Index-4"/>
              <p:cNvSpPr/>
              <p:nvPr>
                <p:custDataLst>
                  <p:tags r:id="rId3"/>
                </p:custDataLst>
              </p:nvPr>
            </p:nvSpPr>
            <p:spPr>
              <a:xfrm>
                <a:off x="660400" y="1059498"/>
                <a:ext cx="624315" cy="624315"/>
              </a:xfrm>
              <a:prstGeom prst="ellipse">
                <a:avLst/>
              </a:prstGeom>
              <a:gradFill>
                <a:gsLst>
                  <a:gs pos="0">
                    <a:schemeClr val="accent4"/>
                  </a:gs>
                  <a:gs pos="100000">
                    <a:schemeClr val="accent4">
                      <a:lumMod val="75000"/>
                    </a:schemeClr>
                  </a:gs>
                </a:gsLst>
                <a:lin ang="2700000" scaled="0"/>
              </a:gradFill>
              <a:ln>
                <a:noFill/>
              </a:ln>
              <a:effectLst>
                <a:outerShdw blurRad="254000" dist="127000" dir="2700000" algn="tl" rotWithShape="0">
                  <a:schemeClr val="accent4">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14" name="Title-4"/>
              <p:cNvSpPr txBox="1"/>
              <p:nvPr>
                <p:custDataLst>
                  <p:tags r:id="rId4"/>
                </p:custDataLst>
              </p:nvPr>
            </p:nvSpPr>
            <p:spPr>
              <a:xfrm>
                <a:off x="1718800" y="1186989"/>
                <a:ext cx="1338436" cy="369332"/>
              </a:xfrm>
              <a:prstGeom prst="rect">
                <a:avLst/>
              </a:prstGeom>
              <a:noFill/>
            </p:spPr>
            <p:txBody>
              <a:bodyPr wrap="square" rtlCol="0">
                <a:noAutofit/>
              </a:bodyPr>
              <a:lstStyle/>
              <a:p>
                <a:r>
                  <a:rPr lang="zh-CN" altLang="en-US" b="1" dirty="0">
                    <a:solidFill>
                      <a:schemeClr val="accent4"/>
                    </a:solidFill>
                  </a:rPr>
                  <a:t>实操加工</a:t>
                </a:r>
              </a:p>
            </p:txBody>
          </p:sp>
          <p:sp>
            <p:nvSpPr>
              <p:cNvPr id="15" name="Body-4"/>
              <p:cNvSpPr/>
              <p:nvPr>
                <p:custDataLst>
                  <p:tags r:id="rId5"/>
                </p:custDataLst>
              </p:nvPr>
            </p:nvSpPr>
            <p:spPr>
              <a:xfrm>
                <a:off x="2865004" y="1117600"/>
                <a:ext cx="6269762" cy="470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400" dirty="0">
                    <a:solidFill>
                      <a:schemeClr val="tx2">
                        <a:lumMod val="75000"/>
                        <a:lumOff val="25000"/>
                      </a:schemeClr>
                    </a:solidFill>
                    <a:latin typeface="+mn-ea"/>
                  </a:rPr>
                  <a:t>加工准备、对刀、空运行及仿真、零件自动加工、零件检测、加工结束</a:t>
                </a:r>
                <a:endParaRPr kumimoji="0" lang="en-GB" altLang="zh-CN" sz="1400" b="0" i="0" u="none" strike="noStrike" kern="1200" cap="none" spc="0" normalizeH="0" baseline="0" noProof="0" dirty="0">
                  <a:ln>
                    <a:noFill/>
                  </a:ln>
                  <a:solidFill>
                    <a:schemeClr val="tx2">
                      <a:lumMod val="75000"/>
                      <a:lumOff val="25000"/>
                    </a:schemeClr>
                  </a:solidFill>
                  <a:effectLst/>
                  <a:uLnTx/>
                  <a:uFillTx/>
                  <a:latin typeface="+mn-ea"/>
                  <a:cs typeface="+mn-cs"/>
                </a:endParaRPr>
              </a:p>
            </p:txBody>
          </p:sp>
        </p:gr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p:cNvSpPr txBox="1"/>
          <p:nvPr/>
        </p:nvSpPr>
        <p:spPr>
          <a:xfrm>
            <a:off x="623317" y="1679833"/>
            <a:ext cx="10455361" cy="22178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加工准备</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检查毛坯尺寸；按</a:t>
            </a:r>
            <a:r>
              <a:rPr lang="en-US" altLang="zh-CN" sz="1800" b="0" i="0" u="none" strike="noStrike" baseline="0" dirty="0">
                <a:solidFill>
                  <a:srgbClr val="221E1F"/>
                </a:solidFill>
                <a:latin typeface="方正书宋"/>
              </a:rPr>
              <a:t>φ65×90 mm </a:t>
            </a:r>
            <a:r>
              <a:rPr lang="zh-CN" altLang="en-US" sz="1800" b="0" i="0" u="none" strike="noStrike" baseline="0" dirty="0">
                <a:solidFill>
                  <a:srgbClr val="221E1F"/>
                </a:solidFill>
                <a:latin typeface="方正书宋"/>
              </a:rPr>
              <a:t>下料，装夹</a:t>
            </a:r>
            <a:r>
              <a:rPr lang="en-US" altLang="zh-CN" sz="1800" b="0" i="0" u="none" strike="noStrike" baseline="0" dirty="0">
                <a:solidFill>
                  <a:srgbClr val="221E1F"/>
                </a:solidFill>
                <a:latin typeface="方正书宋"/>
              </a:rPr>
              <a:t>φ65 </a:t>
            </a:r>
            <a:r>
              <a:rPr lang="zh-CN" altLang="en-US" sz="1800" b="0" i="0" u="none" strike="noStrike" baseline="0" dirty="0">
                <a:solidFill>
                  <a:srgbClr val="221E1F"/>
                </a:solidFill>
                <a:latin typeface="方正书宋"/>
              </a:rPr>
              <a:t>外圆；</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开机、回参考点</a:t>
            </a:r>
            <a:r>
              <a:rPr lang="zh-CN" altLang="en-US" dirty="0">
                <a:solidFill>
                  <a:srgbClr val="221E1F"/>
                </a:solidFill>
                <a:latin typeface="方正书宋"/>
              </a:rPr>
              <a:t>；</a:t>
            </a: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输入程序。把编写好的程序通过数控面板输入数控车床；</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装夹工件。坯料装夹在三爪自定心卡盘中，用划线盘校正并夹紧；</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装夹刀具。把外圆刀、</a:t>
            </a:r>
            <a:r>
              <a:rPr lang="en-US" altLang="zh-CN" sz="1800" b="0" i="0" u="none" strike="noStrike" baseline="0" dirty="0">
                <a:solidFill>
                  <a:srgbClr val="221E1F"/>
                </a:solidFill>
                <a:latin typeface="方正书宋"/>
              </a:rPr>
              <a:t>3mm</a:t>
            </a:r>
            <a:r>
              <a:rPr lang="zh-CN" altLang="en-US" sz="1800" b="0" i="0" u="none" strike="noStrike" baseline="0" dirty="0">
                <a:solidFill>
                  <a:srgbClr val="221E1F"/>
                </a:solidFill>
                <a:latin typeface="方正书宋"/>
              </a:rPr>
              <a:t>切槽刀、</a:t>
            </a:r>
            <a:r>
              <a:rPr lang="en-US" altLang="zh-CN" sz="1800" b="0" i="0" u="none" strike="noStrike" baseline="0" dirty="0">
                <a:solidFill>
                  <a:srgbClr val="221E1F"/>
                </a:solidFill>
                <a:latin typeface="方正书宋"/>
              </a:rPr>
              <a:t> </a:t>
            </a:r>
            <a:r>
              <a:rPr lang="zh-CN" altLang="en-US" sz="1800" b="0" i="0" u="none" strike="noStrike" baseline="0" dirty="0">
                <a:solidFill>
                  <a:srgbClr val="221E1F"/>
                </a:solidFill>
                <a:latin typeface="方正书宋"/>
              </a:rPr>
              <a:t>内孔车刀，依次装入</a:t>
            </a:r>
            <a:r>
              <a:rPr lang="en-US" altLang="zh-CN" sz="1800" b="0" i="0" u="none" strike="noStrike" baseline="0" dirty="0">
                <a:solidFill>
                  <a:srgbClr val="221E1F"/>
                </a:solidFill>
                <a:latin typeface="方正书宋"/>
              </a:rPr>
              <a:t>T01</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T02</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T04</a:t>
            </a:r>
            <a:r>
              <a:rPr lang="zh-CN" altLang="en-US" sz="1800" b="0" i="0" u="none" strike="noStrike" baseline="0" dirty="0">
                <a:solidFill>
                  <a:srgbClr val="221E1F"/>
                </a:solidFill>
                <a:latin typeface="方正书宋"/>
              </a:rPr>
              <a:t>号刀位。</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389768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对刀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三把刀依次采用试切法对刀，通过对刀把操作得到的零偏值分别输入到各自的补偿中，加工时调用。</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4622048"/>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空运行及仿真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对输入的程序进行空运行或轨迹仿真，以检验程序是否正。</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55586"/>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实操加工</a:t>
            </a:r>
          </a:p>
        </p:txBody>
      </p:sp>
      <p:sp>
        <p:nvSpPr>
          <p:cNvPr id="12" name="文本占位符 5"/>
          <p:cNvSpPr txBox="1"/>
          <p:nvPr/>
        </p:nvSpPr>
        <p:spPr>
          <a:xfrm>
            <a:off x="623317" y="167983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零件自动加工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选择自动加工模式，打开程序，调好进给倍率，按下数控启动按钮进行自动加工。</a:t>
            </a:r>
            <a:endParaRPr lang="en-US" altLang="zh-CN" sz="1800" b="0" i="0" u="none" strike="noStrike" baseline="0" dirty="0">
              <a:solidFill>
                <a:srgbClr val="221E1F"/>
              </a:solidFill>
              <a:latin typeface="方正书宋"/>
            </a:endParaRPr>
          </a:p>
        </p:txBody>
      </p:sp>
      <p:sp>
        <p:nvSpPr>
          <p:cNvPr id="2" name="文本占位符 5"/>
          <p:cNvSpPr txBox="1"/>
          <p:nvPr/>
        </p:nvSpPr>
        <p:spPr>
          <a:xfrm>
            <a:off x="623316" y="2483577"/>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零件检测</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选择</a:t>
            </a:r>
            <a:r>
              <a:rPr lang="en-US" altLang="zh-CN" sz="1800" b="0" i="0" u="none" strike="noStrike" baseline="0" dirty="0">
                <a:solidFill>
                  <a:srgbClr val="221E1F"/>
                </a:solidFill>
                <a:latin typeface="方正书宋"/>
              </a:rPr>
              <a:t>0~150mm </a:t>
            </a:r>
            <a:r>
              <a:rPr lang="zh-CN" altLang="en-US" sz="1800" b="0" i="0" u="none" strike="noStrike" baseline="0" dirty="0">
                <a:solidFill>
                  <a:srgbClr val="221E1F"/>
                </a:solidFill>
                <a:latin typeface="方正书宋"/>
              </a:rPr>
              <a:t>的游标卡尺，</a:t>
            </a:r>
            <a:r>
              <a:rPr lang="en-US" altLang="zh-CN" sz="1800" b="0" i="0" u="none" strike="noStrike" baseline="0" dirty="0">
                <a:solidFill>
                  <a:srgbClr val="221E1F"/>
                </a:solidFill>
                <a:latin typeface="方正书宋"/>
              </a:rPr>
              <a:t>25~50mm </a:t>
            </a:r>
            <a:r>
              <a:rPr lang="zh-CN" altLang="en-US" sz="1800" b="0" i="0" u="none" strike="noStrike" baseline="0" dirty="0">
                <a:solidFill>
                  <a:srgbClr val="221E1F"/>
                </a:solidFill>
                <a:latin typeface="方正书宋"/>
              </a:rPr>
              <a:t>外测千分尺，</a:t>
            </a:r>
            <a:r>
              <a:rPr lang="en-US" altLang="zh-CN" sz="1800" b="0" i="0" u="none" strike="noStrike" baseline="0" dirty="0">
                <a:solidFill>
                  <a:srgbClr val="221E1F"/>
                </a:solidFill>
                <a:latin typeface="方正书宋"/>
              </a:rPr>
              <a:t>50~75mm </a:t>
            </a:r>
            <a:r>
              <a:rPr lang="zh-CN" altLang="en-US" sz="1800" b="0" i="0" u="none" strike="noStrike" baseline="0" dirty="0">
                <a:solidFill>
                  <a:srgbClr val="221E1F"/>
                </a:solidFill>
                <a:latin typeface="方正书宋"/>
              </a:rPr>
              <a:t>内测千分尺测量各相应尺寸</a:t>
            </a:r>
            <a:endParaRPr lang="en-US" altLang="zh-CN" sz="1800" b="0" i="0" u="none" strike="noStrike" baseline="0" dirty="0">
              <a:solidFill>
                <a:srgbClr val="221E1F"/>
              </a:solidFill>
              <a:latin typeface="方正书宋"/>
            </a:endParaRPr>
          </a:p>
        </p:txBody>
      </p:sp>
      <p:sp>
        <p:nvSpPr>
          <p:cNvPr id="4" name="文本占位符 5"/>
          <p:cNvSpPr txBox="1"/>
          <p:nvPr/>
        </p:nvSpPr>
        <p:spPr>
          <a:xfrm>
            <a:off x="623316" y="3261034"/>
            <a:ext cx="10580489"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6. </a:t>
            </a:r>
            <a:r>
              <a:rPr lang="zh-CN" altLang="en-US" b="1" dirty="0">
                <a:solidFill>
                  <a:schemeClr val="accent1"/>
                </a:solidFill>
                <a:latin typeface="方正书宋"/>
              </a:rPr>
              <a:t>加工结束</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清理车床</a:t>
            </a:r>
            <a:endParaRPr lang="en-US" altLang="zh-CN" sz="1800" b="0" i="0" u="none" strike="noStrike" baseline="0" dirty="0">
              <a:solidFill>
                <a:srgbClr val="221E1F"/>
              </a:solidFill>
              <a:latin typeface="方正书宋"/>
            </a:endParaRPr>
          </a:p>
        </p:txBody>
      </p:sp>
      <p:sp>
        <p:nvSpPr>
          <p:cNvPr id="6"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1" name="标题 3"/>
          <p:cNvSpPr txBox="1"/>
          <p:nvPr/>
        </p:nvSpPr>
        <p:spPr>
          <a:xfrm>
            <a:off x="3722251" y="1155586"/>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轴类加工训练的注意事项</a:t>
            </a:r>
          </a:p>
        </p:txBody>
      </p:sp>
      <p:sp>
        <p:nvSpPr>
          <p:cNvPr id="12" name="文本占位符 5"/>
          <p:cNvSpPr txBox="1"/>
          <p:nvPr/>
        </p:nvSpPr>
        <p:spPr>
          <a:xfrm>
            <a:off x="738820" y="1793463"/>
            <a:ext cx="10455361" cy="7774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使用</a:t>
            </a:r>
            <a:r>
              <a:rPr lang="en-US" altLang="zh-CN" sz="1800" b="0" i="0" u="none" strike="noStrike" baseline="0" dirty="0">
                <a:solidFill>
                  <a:srgbClr val="221E1F"/>
                </a:solidFill>
                <a:latin typeface="方正书宋"/>
              </a:rPr>
              <a:t>G71</a:t>
            </a:r>
            <a:r>
              <a:rPr lang="zh-CN" altLang="en-US" sz="1800" b="0" i="0" u="none" strike="noStrike" baseline="0" dirty="0">
                <a:solidFill>
                  <a:srgbClr val="221E1F"/>
                </a:solidFill>
                <a:latin typeface="方正书宋"/>
              </a:rPr>
              <a:t>指令编程时，</a:t>
            </a:r>
            <a:r>
              <a:rPr lang="en-US" altLang="zh-CN" sz="1800" b="0" i="0" u="none" strike="noStrike" baseline="0" dirty="0">
                <a:solidFill>
                  <a:srgbClr val="221E1F"/>
                </a:solidFill>
                <a:latin typeface="方正书宋"/>
              </a:rPr>
              <a:t>F</a:t>
            </a:r>
            <a:r>
              <a:rPr lang="zh-CN" altLang="en-US" sz="1800" b="0" i="0" u="none" strike="noStrike" baseline="0" dirty="0">
                <a:solidFill>
                  <a:srgbClr val="221E1F"/>
                </a:solidFill>
                <a:latin typeface="方正书宋"/>
              </a:rPr>
              <a:t>值不宜过大，过大容易损刀甚至断刀。</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镗孔时要注意循环指令的循环点的确定、</a:t>
            </a:r>
            <a:r>
              <a:rPr lang="en-US" altLang="zh-CN" sz="1800" b="0" i="1" u="none" strike="noStrike" baseline="0" dirty="0">
                <a:solidFill>
                  <a:srgbClr val="221E1F"/>
                </a:solidFill>
                <a:latin typeface="Times New Roman" panose="02020603050405020304" pitchFamily="18" charset="0"/>
              </a:rPr>
              <a:t>X </a:t>
            </a:r>
            <a:r>
              <a:rPr lang="zh-CN" altLang="en-US" sz="1800" b="0" i="0" u="none" strike="noStrike" baseline="0" dirty="0">
                <a:solidFill>
                  <a:srgbClr val="221E1F"/>
                </a:solidFill>
                <a:latin typeface="方正书宋"/>
              </a:rPr>
              <a:t>向精加工余量及退刀顺序。</a:t>
            </a:r>
            <a:endParaRPr lang="en-US" altLang="zh-CN" sz="1800" b="0" i="0" u="none" strike="noStrike" baseline="0" dirty="0">
              <a:solidFill>
                <a:srgbClr val="221E1F"/>
              </a:solidFill>
              <a:latin typeface="方正书宋"/>
            </a:endParaRPr>
          </a:p>
        </p:txBody>
      </p:sp>
      <p:sp>
        <p:nvSpPr>
          <p:cNvPr id="6" name="标题 3"/>
          <p:cNvSpPr txBox="1"/>
          <p:nvPr/>
        </p:nvSpPr>
        <p:spPr>
          <a:xfrm>
            <a:off x="3722251" y="3203099"/>
            <a:ext cx="4747493"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7" name="文本占位符 5"/>
          <p:cNvSpPr txBox="1"/>
          <p:nvPr/>
        </p:nvSpPr>
        <p:spPr>
          <a:xfrm>
            <a:off x="1263536" y="3727346"/>
            <a:ext cx="10455361"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buClr>
                <a:schemeClr val="accent1"/>
              </a:buClr>
              <a:buSzPct val="95000"/>
              <a:buNone/>
            </a:pPr>
            <a:r>
              <a:rPr lang="zh-CN" altLang="en-US" dirty="0">
                <a:solidFill>
                  <a:srgbClr val="221E1F"/>
                </a:solidFill>
                <a:latin typeface="方正书宋"/>
              </a:rPr>
              <a:t>如何判断左右刀补</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endParaRPr lang="en-US" altLang="zh-CN"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endParaRPr lang="en-US" altLang="zh-CN" dirty="0">
              <a:solidFill>
                <a:srgbClr val="221E1F"/>
              </a:solidFill>
              <a:latin typeface="方正书宋"/>
            </a:endParaRPr>
          </a:p>
          <a:p>
            <a:pPr marL="0" indent="0" algn="just">
              <a:lnSpc>
                <a:spcPct val="130000"/>
              </a:lnSpc>
              <a:spcBef>
                <a:spcPts val="0"/>
              </a:spcBef>
              <a:buClr>
                <a:schemeClr val="accent1"/>
              </a:buClr>
              <a:buSzPct val="95000"/>
              <a:buNone/>
            </a:pPr>
            <a:r>
              <a:rPr lang="zh-CN" altLang="en-US" dirty="0">
                <a:solidFill>
                  <a:srgbClr val="221E1F"/>
                </a:solidFill>
                <a:latin typeface="方正书宋"/>
              </a:rPr>
              <a:t>编制如右图所示零件外轮廓的加工程序。</a:t>
            </a:r>
            <a:endParaRPr lang="en-US" altLang="zh-CN" sz="1800" b="0" i="0" u="none" strike="noStrike" baseline="0" dirty="0">
              <a:solidFill>
                <a:srgbClr val="221E1F"/>
              </a:solidFill>
              <a:latin typeface="方正书宋"/>
            </a:endParaRPr>
          </a:p>
        </p:txBody>
      </p:sp>
      <p:sp>
        <p:nvSpPr>
          <p:cNvPr id="16" name="1"/>
          <p:cNvSpPr/>
          <p:nvPr/>
        </p:nvSpPr>
        <p:spPr bwMode="auto">
          <a:xfrm rot="5400000">
            <a:off x="640277" y="3693273"/>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7" name="Index-1"/>
          <p:cNvSpPr txBox="1"/>
          <p:nvPr/>
        </p:nvSpPr>
        <p:spPr>
          <a:xfrm>
            <a:off x="355300" y="3663588"/>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8" name="1"/>
          <p:cNvSpPr/>
          <p:nvPr/>
        </p:nvSpPr>
        <p:spPr bwMode="auto">
          <a:xfrm rot="5400000">
            <a:off x="640277" y="471740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9" name="Index-1"/>
          <p:cNvSpPr txBox="1"/>
          <p:nvPr/>
        </p:nvSpPr>
        <p:spPr>
          <a:xfrm>
            <a:off x="355300" y="4687719"/>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4" name="文本框 3"/>
          <p:cNvSpPr txBox="1"/>
          <p:nvPr/>
        </p:nvSpPr>
        <p:spPr>
          <a:xfrm>
            <a:off x="5621060" y="5512709"/>
            <a:ext cx="2134245" cy="523220"/>
          </a:xfrm>
          <a:prstGeom prst="rect">
            <a:avLst/>
          </a:prstGeom>
          <a:noFill/>
        </p:spPr>
        <p:txBody>
          <a:bodyPr wrap="square">
            <a:spAutoFit/>
          </a:bodyPr>
          <a:lstStyle/>
          <a:p>
            <a:pPr algn="ctr"/>
            <a:r>
              <a:rPr lang="zh-CN" altLang="en-US" sz="1400" spc="-150" dirty="0">
                <a:solidFill>
                  <a:srgbClr val="221E1F"/>
                </a:solidFill>
                <a:latin typeface="方正书宋"/>
              </a:rPr>
              <a:t>综合件加工练习题毛胚：</a:t>
            </a:r>
            <a:r>
              <a:rPr lang="el-GR" altLang="zh-CN" sz="1400" i="0" u="none" strike="noStrike" baseline="0" dirty="0">
                <a:solidFill>
                  <a:srgbClr val="221E1F"/>
                </a:solidFill>
                <a:latin typeface="方正书宋"/>
              </a:rPr>
              <a:t> Φ</a:t>
            </a:r>
            <a:r>
              <a:rPr lang="en-US" altLang="zh-CN" sz="1400" i="0" u="none" strike="noStrike" baseline="0" dirty="0">
                <a:solidFill>
                  <a:srgbClr val="221E1F"/>
                </a:solidFill>
                <a:latin typeface="方正书宋"/>
              </a:rPr>
              <a:t>65×100mm</a:t>
            </a:r>
            <a:endParaRPr lang="zh-CN" altLang="en-US" sz="1400" spc="-150" dirty="0"/>
          </a:p>
        </p:txBody>
      </p:sp>
      <p:sp>
        <p:nvSpPr>
          <p:cNvPr id="10"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pic>
        <p:nvPicPr>
          <p:cNvPr id="5" name="图片 4"/>
          <p:cNvPicPr>
            <a:picLocks noChangeAspect="1"/>
          </p:cNvPicPr>
          <p:nvPr/>
        </p:nvPicPr>
        <p:blipFill>
          <a:blip r:embed="rId3"/>
          <a:stretch>
            <a:fillRect/>
          </a:stretch>
        </p:blipFill>
        <p:spPr>
          <a:xfrm>
            <a:off x="5503817" y="3696342"/>
            <a:ext cx="2368732" cy="1782916"/>
          </a:xfrm>
          <a:prstGeom prst="rect">
            <a:avLst/>
          </a:prstGeom>
        </p:spPr>
      </p:pic>
      <p:pic>
        <p:nvPicPr>
          <p:cNvPr id="13" name="图片 12"/>
          <p:cNvPicPr>
            <a:picLocks noChangeAspect="1"/>
          </p:cNvPicPr>
          <p:nvPr/>
        </p:nvPicPr>
        <p:blipFill>
          <a:blip r:embed="rId4"/>
          <a:stretch>
            <a:fillRect/>
          </a:stretch>
        </p:blipFill>
        <p:spPr>
          <a:xfrm flipV="1">
            <a:off x="8034840" y="3696342"/>
            <a:ext cx="3710296" cy="1782916"/>
          </a:xfrm>
          <a:prstGeom prst="rect">
            <a:avLst/>
          </a:prstGeom>
        </p:spPr>
      </p:pic>
      <p:sp>
        <p:nvSpPr>
          <p:cNvPr id="14" name="文本框 13"/>
          <p:cNvSpPr txBox="1"/>
          <p:nvPr/>
        </p:nvSpPr>
        <p:spPr>
          <a:xfrm>
            <a:off x="8822865" y="5490137"/>
            <a:ext cx="2134245" cy="523220"/>
          </a:xfrm>
          <a:prstGeom prst="rect">
            <a:avLst/>
          </a:prstGeom>
          <a:noFill/>
        </p:spPr>
        <p:txBody>
          <a:bodyPr wrap="square">
            <a:spAutoFit/>
          </a:bodyPr>
          <a:lstStyle/>
          <a:p>
            <a:pPr algn="ctr"/>
            <a:r>
              <a:rPr lang="zh-CN" altLang="en-US" sz="1400" spc="-150" dirty="0">
                <a:solidFill>
                  <a:srgbClr val="221E1F"/>
                </a:solidFill>
                <a:latin typeface="方正书宋"/>
              </a:rPr>
              <a:t>综合件加工练习题毛胚：</a:t>
            </a:r>
            <a:r>
              <a:rPr lang="el-GR" altLang="zh-CN" sz="1400" i="0" u="none" strike="noStrike" baseline="0" dirty="0">
                <a:solidFill>
                  <a:srgbClr val="221E1F"/>
                </a:solidFill>
                <a:latin typeface="方正书宋"/>
              </a:rPr>
              <a:t> Φ</a:t>
            </a:r>
            <a:r>
              <a:rPr lang="en-US" altLang="zh-CN" sz="1400" i="0" u="none" strike="noStrike" baseline="0" dirty="0">
                <a:solidFill>
                  <a:srgbClr val="221E1F"/>
                </a:solidFill>
                <a:latin typeface="方正书宋"/>
              </a:rPr>
              <a:t>50×100mm</a:t>
            </a:r>
            <a:endParaRPr lang="zh-CN" altLang="en-US" sz="1400" spc="-15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587" y="-1"/>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3" name="标题 3"/>
          <p:cNvSpPr txBox="1"/>
          <p:nvPr/>
        </p:nvSpPr>
        <p:spPr>
          <a:xfrm>
            <a:off x="4476435" y="1118841"/>
            <a:ext cx="3239125"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chemeClr val="accent1"/>
                </a:solidFill>
                <a:latin typeface="Arial" panose="020B0604020202020204" pitchFamily="34" charset="0"/>
                <a:ea typeface="微软雅黑" panose="020B0503020204020204" pitchFamily="34" charset="-122"/>
              </a:rPr>
              <a:t>七</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思考与实训练习</a:t>
            </a:r>
          </a:p>
        </p:txBody>
      </p:sp>
      <p:sp>
        <p:nvSpPr>
          <p:cNvPr id="9" name="Title-1"/>
          <p:cNvSpPr/>
          <p:nvPr/>
        </p:nvSpPr>
        <p:spPr>
          <a:xfrm>
            <a:off x="1658359" y="1501383"/>
            <a:ext cx="537178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完成实训报告</a:t>
            </a:r>
            <a:endParaRPr lang="en-US" altLang="zh-CN" sz="2400" b="1" dirty="0">
              <a:solidFill>
                <a:schemeClr val="accent1"/>
              </a:solidFill>
              <a:sym typeface="Arial" panose="020B0604020202020204" pitchFamily="34" charset="0"/>
            </a:endParaRPr>
          </a:p>
        </p:txBody>
      </p:sp>
      <p:sp>
        <p:nvSpPr>
          <p:cNvPr id="15" name="1"/>
          <p:cNvSpPr/>
          <p:nvPr/>
        </p:nvSpPr>
        <p:spPr bwMode="auto">
          <a:xfrm rot="5400000">
            <a:off x="961174" y="1632653"/>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1600" b="1">
              <a:solidFill>
                <a:schemeClr val="accent1"/>
              </a:solidFill>
            </a:endParaRPr>
          </a:p>
        </p:txBody>
      </p:sp>
      <p:sp>
        <p:nvSpPr>
          <p:cNvPr id="18" name="Index-1"/>
          <p:cNvSpPr txBox="1"/>
          <p:nvPr/>
        </p:nvSpPr>
        <p:spPr>
          <a:xfrm>
            <a:off x="676197" y="1602968"/>
            <a:ext cx="5854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graphicFrame>
        <p:nvGraphicFramePr>
          <p:cNvPr id="2" name="表格 1"/>
          <p:cNvGraphicFramePr>
            <a:graphicFrameLocks noGrp="1"/>
          </p:cNvGraphicFramePr>
          <p:nvPr/>
        </p:nvGraphicFramePr>
        <p:xfrm>
          <a:off x="676197" y="2280965"/>
          <a:ext cx="5733450" cy="4345201"/>
        </p:xfrm>
        <a:graphic>
          <a:graphicData uri="http://schemas.openxmlformats.org/drawingml/2006/table">
            <a:tbl>
              <a:tblPr>
                <a:tableStyleId>{5C22544A-7EE6-4342-B048-85BDC9FD1C3A}</a:tableStyleId>
              </a:tblPr>
              <a:tblGrid>
                <a:gridCol w="832212">
                  <a:extLst>
                    <a:ext uri="{9D8B030D-6E8A-4147-A177-3AD203B41FA5}">
                      <a16:colId xmlns:a16="http://schemas.microsoft.com/office/drawing/2014/main" val="20000"/>
                    </a:ext>
                  </a:extLst>
                </a:gridCol>
                <a:gridCol w="71730">
                  <a:extLst>
                    <a:ext uri="{9D8B030D-6E8A-4147-A177-3AD203B41FA5}">
                      <a16:colId xmlns:a16="http://schemas.microsoft.com/office/drawing/2014/main" val="20001"/>
                    </a:ext>
                  </a:extLst>
                </a:gridCol>
                <a:gridCol w="710291">
                  <a:extLst>
                    <a:ext uri="{9D8B030D-6E8A-4147-A177-3AD203B41FA5}">
                      <a16:colId xmlns:a16="http://schemas.microsoft.com/office/drawing/2014/main" val="20002"/>
                    </a:ext>
                  </a:extLst>
                </a:gridCol>
                <a:gridCol w="195614">
                  <a:extLst>
                    <a:ext uri="{9D8B030D-6E8A-4147-A177-3AD203B41FA5}">
                      <a16:colId xmlns:a16="http://schemas.microsoft.com/office/drawing/2014/main" val="20003"/>
                    </a:ext>
                  </a:extLst>
                </a:gridCol>
                <a:gridCol w="586408">
                  <a:extLst>
                    <a:ext uri="{9D8B030D-6E8A-4147-A177-3AD203B41FA5}">
                      <a16:colId xmlns:a16="http://schemas.microsoft.com/office/drawing/2014/main" val="20004"/>
                    </a:ext>
                  </a:extLst>
                </a:gridCol>
                <a:gridCol w="319498">
                  <a:extLst>
                    <a:ext uri="{9D8B030D-6E8A-4147-A177-3AD203B41FA5}">
                      <a16:colId xmlns:a16="http://schemas.microsoft.com/office/drawing/2014/main" val="20005"/>
                    </a:ext>
                  </a:extLst>
                </a:gridCol>
                <a:gridCol w="462524">
                  <a:extLst>
                    <a:ext uri="{9D8B030D-6E8A-4147-A177-3AD203B41FA5}">
                      <a16:colId xmlns:a16="http://schemas.microsoft.com/office/drawing/2014/main" val="20006"/>
                    </a:ext>
                  </a:extLst>
                </a:gridCol>
                <a:gridCol w="549589">
                  <a:extLst>
                    <a:ext uri="{9D8B030D-6E8A-4147-A177-3AD203B41FA5}">
                      <a16:colId xmlns:a16="http://schemas.microsoft.com/office/drawing/2014/main" val="20007"/>
                    </a:ext>
                  </a:extLst>
                </a:gridCol>
                <a:gridCol w="465542">
                  <a:extLst>
                    <a:ext uri="{9D8B030D-6E8A-4147-A177-3AD203B41FA5}">
                      <a16:colId xmlns:a16="http://schemas.microsoft.com/office/drawing/2014/main" val="20008"/>
                    </a:ext>
                  </a:extLst>
                </a:gridCol>
                <a:gridCol w="1540042">
                  <a:extLst>
                    <a:ext uri="{9D8B030D-6E8A-4147-A177-3AD203B41FA5}">
                      <a16:colId xmlns:a16="http://schemas.microsoft.com/office/drawing/2014/main" val="20009"/>
                    </a:ext>
                  </a:extLst>
                </a:gridCol>
              </a:tblGrid>
              <a:tr h="353003">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实训项目</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4">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fontAlgn="ctr"/>
                      <a:r>
                        <a:rPr lang="zh-CN" altLang="en-US" sz="1400" u="none" strike="noStrike" dirty="0">
                          <a:effectLst/>
                        </a:rPr>
                        <a:t>日期</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0"/>
                  </a:ext>
                </a:extLst>
              </a:tr>
              <a:tr h="320984">
                <a:tc gridSpan="2">
                  <a:txBody>
                    <a:bodyPr/>
                    <a:lstStyle/>
                    <a:p>
                      <a:pPr algn="ctr" fontAlgn="ctr"/>
                      <a:r>
                        <a:rPr lang="zh-CN" altLang="en-US" sz="1400" b="0" i="0" u="none" strike="noStrike" dirty="0">
                          <a:solidFill>
                            <a:srgbClr val="000000"/>
                          </a:solidFill>
                          <a:effectLst/>
                          <a:latin typeface="+mj-ea"/>
                          <a:ea typeface="+mj-ea"/>
                        </a:rPr>
                        <a:t>实训地点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材料</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r>
                        <a:rPr lang="zh-CN" altLang="en-US" sz="1400" u="none" strike="noStrike" kern="1200" dirty="0">
                          <a:solidFill>
                            <a:schemeClr val="dk1"/>
                          </a:solidFill>
                          <a:effectLst/>
                          <a:latin typeface="+mn-lt"/>
                          <a:ea typeface="+mn-ea"/>
                          <a:cs typeface="+mn-cs"/>
                        </a:rPr>
                        <a:t>指导教师</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1"/>
                  </a:ext>
                </a:extLst>
              </a:tr>
              <a:tr h="320984">
                <a:tc gridSpan="2">
                  <a:txBody>
                    <a:bodyPr/>
                    <a:lstStyle/>
                    <a:p>
                      <a:pPr algn="ctr" fontAlgn="ctr"/>
                      <a:r>
                        <a:rPr lang="zh-CN" altLang="en-US" sz="1400" b="0" i="0" u="none" strike="noStrike" dirty="0">
                          <a:solidFill>
                            <a:srgbClr val="000000"/>
                          </a:solidFill>
                          <a:effectLst/>
                          <a:latin typeface="+mj-ea"/>
                          <a:ea typeface="+mj-ea"/>
                        </a:rPr>
                        <a:t>设备名称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毛坯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2"/>
                  </a:ext>
                </a:extLst>
              </a:tr>
              <a:tr h="320984">
                <a:tc gridSpan="2">
                  <a:txBody>
                    <a:bodyPr/>
                    <a:lstStyle/>
                    <a:p>
                      <a:pPr algn="ctr" fontAlgn="ctr"/>
                      <a:r>
                        <a:rPr lang="zh-CN" altLang="en-US" sz="1400" b="0" i="0" u="none" strike="noStrike" dirty="0">
                          <a:solidFill>
                            <a:srgbClr val="000000"/>
                          </a:solidFill>
                          <a:effectLst/>
                          <a:latin typeface="+mj-ea"/>
                          <a:ea typeface="+mj-ea"/>
                        </a:rPr>
                        <a:t>设备型号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400" b="0" i="0" u="none" strike="noStrike" kern="1200" baseline="0" dirty="0">
                        <a:solidFill>
                          <a:schemeClr val="dk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kern="1200" baseline="0" dirty="0">
                          <a:solidFill>
                            <a:schemeClr val="dk1"/>
                          </a:solidFill>
                          <a:latin typeface="+mn-lt"/>
                          <a:ea typeface="+mn-ea"/>
                          <a:cs typeface="+mn-cs"/>
                        </a:rPr>
                        <a:t>规格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algn="ctr" defTabSz="914400"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3"/>
                  </a:ext>
                </a:extLst>
              </a:tr>
              <a:tr h="370801">
                <a:tc gridSpan="10">
                  <a:txBody>
                    <a:bodyPr/>
                    <a:lstStyle/>
                    <a:p>
                      <a:pPr algn="l" fontAlgn="ctr"/>
                      <a:r>
                        <a:rPr lang="zh-CN" altLang="en-US" sz="1400" b="0" i="0" u="none" strike="noStrike" dirty="0">
                          <a:solidFill>
                            <a:srgbClr val="000000"/>
                          </a:solidFill>
                          <a:effectLst/>
                          <a:latin typeface="+mj-ea"/>
                          <a:ea typeface="+mj-ea"/>
                        </a:rPr>
                        <a:t>实训目的、要求</a:t>
                      </a:r>
                      <a:endParaRPr lang="en-US" altLang="zh-CN"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extLst>
                  <a:ext uri="{0D108BD9-81ED-4DB2-BD59-A6C34878D82A}">
                    <a16:rowId xmlns:a16="http://schemas.microsoft.com/office/drawing/2014/main" val="10004"/>
                  </a:ext>
                </a:extLst>
              </a:tr>
              <a:tr h="314519">
                <a:tc rowSpan="2">
                  <a:txBody>
                    <a:bodyPr/>
                    <a:lstStyle/>
                    <a:p>
                      <a:pPr algn="ctr" fontAlgn="ctr"/>
                      <a:r>
                        <a:rPr lang="zh-CN" altLang="en-US" sz="1400" b="0" i="0" u="none" strike="noStrike" dirty="0">
                          <a:solidFill>
                            <a:srgbClr val="000000"/>
                          </a:solidFill>
                          <a:effectLst/>
                          <a:latin typeface="+mj-ea"/>
                          <a:ea typeface="+mj-ea"/>
                        </a:rPr>
                        <a:t>序号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fontAlgn="ctr"/>
                      <a:r>
                        <a:rPr lang="zh-CN" altLang="en-US" sz="1400" b="0" i="0" u="none" strike="noStrike" dirty="0">
                          <a:solidFill>
                            <a:srgbClr val="000000"/>
                          </a:solidFill>
                          <a:effectLst/>
                          <a:latin typeface="+mj-ea"/>
                          <a:ea typeface="+mj-ea"/>
                        </a:rPr>
                        <a:t>工序、工步内容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p>
                  </a:txBody>
                  <a:tcPr/>
                </a:tc>
                <a:tc gridSpan="6">
                  <a:txBody>
                    <a:bodyPr/>
                    <a:lstStyle/>
                    <a:p>
                      <a:pPr algn="ctr" fontAlgn="ctr"/>
                      <a:r>
                        <a:rPr lang="zh-CN" altLang="en-US" sz="1400" b="0" i="0" u="none" strike="noStrike" dirty="0">
                          <a:solidFill>
                            <a:srgbClr val="000000"/>
                          </a:solidFill>
                          <a:effectLst/>
                          <a:latin typeface="+mj-ea"/>
                          <a:ea typeface="+mj-ea"/>
                        </a:rPr>
                        <a:t>切削用量</a:t>
                      </a: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5933">
                <a:tc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a</a:t>
                      </a:r>
                      <a:r>
                        <a:rPr lang="en-US" altLang="zh-CN" sz="1200" b="0" i="1" u="none" strike="noStrike" dirty="0">
                          <a:solidFill>
                            <a:srgbClr val="000000"/>
                          </a:solidFill>
                          <a:effectLst/>
                          <a:latin typeface="+mj-ea"/>
                          <a:ea typeface="+mj-ea"/>
                        </a:rPr>
                        <a:t>p</a:t>
                      </a:r>
                    </a:p>
                    <a:p>
                      <a:pPr algn="ctr" fontAlgn="ctr"/>
                      <a:r>
                        <a:rPr lang="zh-CN" altLang="en-US" sz="1200" b="0" i="0" u="none" strike="noStrike" dirty="0">
                          <a:solidFill>
                            <a:srgbClr val="000000"/>
                          </a:solidFill>
                          <a:effectLst/>
                          <a:latin typeface="+mj-ea"/>
                          <a:ea typeface="+mj-ea"/>
                        </a:rPr>
                        <a:t>（</a:t>
                      </a:r>
                      <a:r>
                        <a:rPr lang="en-US" altLang="zh-CN" sz="1200" b="0" i="0" u="none" strike="noStrike" dirty="0">
                          <a:solidFill>
                            <a:srgbClr val="000000"/>
                          </a:solidFill>
                          <a:effectLst/>
                          <a:latin typeface="+mj-ea"/>
                          <a:ea typeface="+mj-ea"/>
                        </a:rPr>
                        <a:t>mm</a:t>
                      </a:r>
                      <a:r>
                        <a:rPr lang="zh-CN" altLang="en-US" sz="1200" b="0" i="0" u="none" strike="noStrike" dirty="0">
                          <a:solidFill>
                            <a:srgbClr val="000000"/>
                          </a:solidFill>
                          <a:effectLst/>
                          <a:latin typeface="+mj-ea"/>
                          <a:ea typeface="+mj-ea"/>
                        </a:rPr>
                        <a:t>）</a:t>
                      </a: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S</a:t>
                      </a:r>
                    </a:p>
                    <a:p>
                      <a:pPr algn="ctr" fontAlgn="ctr"/>
                      <a:r>
                        <a:rPr lang="zh-CN" altLang="en-US" sz="1400" b="0" i="0"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r/min</a:t>
                      </a:r>
                      <a:r>
                        <a:rPr lang="zh-CN" altLang="en-US" sz="1400" b="0" i="0"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r>
                        <a:rPr lang="en-US" altLang="zh-CN" sz="1400" b="0" i="1" u="none" strike="noStrike" dirty="0">
                          <a:solidFill>
                            <a:srgbClr val="000000"/>
                          </a:solidFill>
                          <a:effectLst/>
                          <a:latin typeface="+mj-ea"/>
                          <a:ea typeface="+mj-ea"/>
                        </a:rPr>
                        <a:t>F</a:t>
                      </a:r>
                    </a:p>
                    <a:p>
                      <a:pPr algn="ctr" fontAlgn="ctr"/>
                      <a:r>
                        <a:rPr lang="zh-CN" altLang="en-US" sz="1400" b="0" i="1" u="none" strike="noStrike" dirty="0">
                          <a:solidFill>
                            <a:srgbClr val="000000"/>
                          </a:solidFill>
                          <a:effectLst/>
                          <a:latin typeface="+mj-ea"/>
                          <a:ea typeface="+mj-ea"/>
                        </a:rPr>
                        <a:t>（</a:t>
                      </a:r>
                      <a:r>
                        <a:rPr lang="en-US" altLang="zh-CN" sz="1400" b="0" i="0" u="none" strike="noStrike" dirty="0">
                          <a:solidFill>
                            <a:srgbClr val="000000"/>
                          </a:solidFill>
                          <a:effectLst/>
                          <a:latin typeface="+mj-ea"/>
                          <a:ea typeface="+mj-ea"/>
                        </a:rPr>
                        <a:t>mm/min</a:t>
                      </a:r>
                      <a:r>
                        <a:rPr lang="zh-CN" altLang="en-US" sz="1400" b="0" i="1" u="none" strike="noStrike" dirty="0">
                          <a:solidFill>
                            <a:srgbClr val="000000"/>
                          </a:solidFill>
                          <a:effectLst/>
                          <a:latin typeface="+mj-ea"/>
                          <a:ea typeface="+mj-ea"/>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r>
                        <a:rPr lang="zh-CN" altLang="en-US" sz="1400" b="0" i="0" u="none" strike="noStrike" dirty="0">
                          <a:solidFill>
                            <a:srgbClr val="000000"/>
                          </a:solidFill>
                          <a:effectLst/>
                          <a:latin typeface="+mj-ea"/>
                          <a:ea typeface="+mj-ea"/>
                        </a:rPr>
                        <a:t>刀具、夹具、量具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14519">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a:txBody>
                    <a:bodyPr/>
                    <a:lstStyle/>
                    <a:p>
                      <a:pPr algn="ctr" fontAlgn="ctr"/>
                      <a:endParaRPr lang="zh-CN" altLang="en-US" sz="14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619359">
                <a:tc gridSpan="10">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l" fontAlgn="ctr"/>
                      <a:r>
                        <a:rPr lang="zh-CN" altLang="en-US" sz="1400" u="none" strike="noStrike" dirty="0">
                          <a:effectLst/>
                        </a:rPr>
                        <a:t> 工序图</a:t>
                      </a:r>
                      <a:endParaRPr lang="en-US" altLang="zh-CN" sz="1400" u="none" strike="noStrike" dirty="0">
                        <a:effectLst/>
                      </a:endParaRPr>
                    </a:p>
                    <a:p>
                      <a:pPr algn="l" fontAlgn="ctr"/>
                      <a:endParaRPr lang="zh-CN" altLang="en-US" sz="1400" u="none" strike="noStrike" dirty="0">
                        <a:effectLst/>
                      </a:endParaRPr>
                    </a:p>
                    <a:p>
                      <a:pPr algn="l" fontAlgn="ctr"/>
                      <a:endParaRPr lang="en-US" altLang="zh-CN" sz="1400" u="none" strike="noStrike" dirty="0">
                        <a:effectLs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11"/>
                  </a:ext>
                </a:extLst>
              </a:tr>
            </a:tbl>
          </a:graphicData>
        </a:graphic>
      </p:graphicFrame>
      <p:graphicFrame>
        <p:nvGraphicFramePr>
          <p:cNvPr id="4" name="表格 3"/>
          <p:cNvGraphicFramePr>
            <a:graphicFrameLocks noGrp="1"/>
          </p:cNvGraphicFramePr>
          <p:nvPr/>
        </p:nvGraphicFramePr>
        <p:xfrm>
          <a:off x="6520478" y="2280965"/>
          <a:ext cx="5669934" cy="4345199"/>
        </p:xfrm>
        <a:graphic>
          <a:graphicData uri="http://schemas.openxmlformats.org/drawingml/2006/table">
            <a:tbl>
              <a:tblPr firstRow="1" bandRow="1">
                <a:tableStyleId>{5C22544A-7EE6-4342-B048-85BDC9FD1C3A}</a:tableStyleId>
              </a:tblPr>
              <a:tblGrid>
                <a:gridCol w="558486">
                  <a:extLst>
                    <a:ext uri="{9D8B030D-6E8A-4147-A177-3AD203B41FA5}">
                      <a16:colId xmlns:a16="http://schemas.microsoft.com/office/drawing/2014/main" val="20000"/>
                    </a:ext>
                  </a:extLst>
                </a:gridCol>
                <a:gridCol w="878781">
                  <a:extLst>
                    <a:ext uri="{9D8B030D-6E8A-4147-A177-3AD203B41FA5}">
                      <a16:colId xmlns:a16="http://schemas.microsoft.com/office/drawing/2014/main" val="20001"/>
                    </a:ext>
                  </a:extLst>
                </a:gridCol>
                <a:gridCol w="992705">
                  <a:extLst>
                    <a:ext uri="{9D8B030D-6E8A-4147-A177-3AD203B41FA5}">
                      <a16:colId xmlns:a16="http://schemas.microsoft.com/office/drawing/2014/main" val="20002"/>
                    </a:ext>
                  </a:extLst>
                </a:gridCol>
                <a:gridCol w="884690">
                  <a:extLst>
                    <a:ext uri="{9D8B030D-6E8A-4147-A177-3AD203B41FA5}">
                      <a16:colId xmlns:a16="http://schemas.microsoft.com/office/drawing/2014/main" val="20003"/>
                    </a:ext>
                  </a:extLst>
                </a:gridCol>
                <a:gridCol w="591180">
                  <a:extLst>
                    <a:ext uri="{9D8B030D-6E8A-4147-A177-3AD203B41FA5}">
                      <a16:colId xmlns:a16="http://schemas.microsoft.com/office/drawing/2014/main" val="20004"/>
                    </a:ext>
                  </a:extLst>
                </a:gridCol>
                <a:gridCol w="790902">
                  <a:extLst>
                    <a:ext uri="{9D8B030D-6E8A-4147-A177-3AD203B41FA5}">
                      <a16:colId xmlns:a16="http://schemas.microsoft.com/office/drawing/2014/main" val="20005"/>
                    </a:ext>
                  </a:extLst>
                </a:gridCol>
                <a:gridCol w="973190">
                  <a:extLst>
                    <a:ext uri="{9D8B030D-6E8A-4147-A177-3AD203B41FA5}">
                      <a16:colId xmlns:a16="http://schemas.microsoft.com/office/drawing/2014/main" val="20006"/>
                    </a:ext>
                  </a:extLst>
                </a:gridCol>
              </a:tblGrid>
              <a:tr h="308388">
                <a:tc gridSpan="5">
                  <a:txBody>
                    <a:bodyPr/>
                    <a:lstStyle/>
                    <a:p>
                      <a:pPr algn="ctr"/>
                      <a:r>
                        <a:rPr lang="zh-CN" altLang="en-US" sz="1400" b="0" dirty="0">
                          <a:solidFill>
                            <a:schemeClr val="tx1"/>
                          </a:solidFill>
                        </a:rPr>
                        <a:t>程序</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400" b="0" dirty="0">
                          <a:solidFill>
                            <a:schemeClr val="tx1"/>
                          </a:solidFill>
                        </a:rPr>
                        <a:t>说明</a:t>
                      </a:r>
                      <a:endParaRPr lang="en-US" altLang="zh-CN"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56003">
                <a:tc gridSpan="5">
                  <a:txBody>
                    <a:bodyPr/>
                    <a:lstStyle/>
                    <a:p>
                      <a:pPr algn="ctr"/>
                      <a:endParaRPr lang="en-US" altLang="zh-CN" sz="1400" dirty="0"/>
                    </a:p>
                    <a:p>
                      <a:pPr algn="ctr"/>
                      <a:endParaRPr lang="en-US" altLang="zh-CN" sz="1400" dirty="0"/>
                    </a:p>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endParaRPr lang="en-US" altLang="zh-CN" sz="1400" dirty="0"/>
                    </a:p>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extLst>
                  <a:ext uri="{0D108BD9-81ED-4DB2-BD59-A6C34878D82A}">
                    <a16:rowId xmlns:a16="http://schemas.microsoft.com/office/drawing/2014/main" val="10001"/>
                  </a:ext>
                </a:extLst>
              </a:tr>
              <a:tr h="524260">
                <a:tc>
                  <a:txBody>
                    <a:bodyPr/>
                    <a:lstStyle/>
                    <a:p>
                      <a:pPr algn="ctr"/>
                      <a:r>
                        <a:rPr lang="zh-CN" altLang="en-US" sz="1400" dirty="0"/>
                        <a:t>序号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检验项目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理论尺寸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实测数据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量具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规格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t>误差分析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5623">
                <a:tc>
                  <a:txBody>
                    <a:bodyPr/>
                    <a:lstStyle/>
                    <a:p>
                      <a:pPr algn="ct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15623">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57496">
                <a:tc gridSpan="7">
                  <a:txBody>
                    <a:bodyPr/>
                    <a:lstStyle/>
                    <a:p>
                      <a:pPr algn="l"/>
                      <a:r>
                        <a:rPr lang="en-US" altLang="zh-CN" sz="1400" dirty="0"/>
                        <a:t>1.</a:t>
                      </a:r>
                      <a:r>
                        <a:rPr lang="zh-CN" altLang="en-US" sz="1400" dirty="0"/>
                        <a:t>综合零件的加工你选用了哪几把刀？</a:t>
                      </a:r>
                      <a:endParaRPr lang="en-US" altLang="zh-CN" sz="1400" dirty="0"/>
                    </a:p>
                    <a:p>
                      <a:pPr algn="l"/>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36560">
                <a:tc gridSpan="7">
                  <a:txBody>
                    <a:bodyPr/>
                    <a:lstStyle/>
                    <a:p>
                      <a:pPr algn="l"/>
                      <a:r>
                        <a:rPr lang="en-US" altLang="zh-CN" sz="1400" dirty="0"/>
                        <a:t>2. </a:t>
                      </a:r>
                      <a:r>
                        <a:rPr lang="zh-CN" altLang="en-US" sz="1400" dirty="0"/>
                        <a:t>实训小结及体会</a:t>
                      </a:r>
                      <a:endParaRPr lang="en-US" altLang="zh-CN" sz="1400" dirty="0"/>
                    </a:p>
                    <a:p>
                      <a:pPr algn="l"/>
                      <a:endParaRPr lang="en-US" altLang="zh-C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5"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6.3 </a:t>
            </a:r>
            <a:r>
              <a:rPr lang="zh-CN" altLang="en-US" sz="2800" dirty="0">
                <a:latin typeface="+mj-ea"/>
                <a:cs typeface="+mn-ea"/>
                <a:sym typeface="+mn-lt"/>
              </a:rPr>
              <a:t>沟槽加工</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22948" y="1830249"/>
          <a:ext cx="11966288" cy="4018102"/>
        </p:xfrm>
        <a:graphic>
          <a:graphicData uri="http://schemas.openxmlformats.org/drawingml/2006/table">
            <a:tbl>
              <a:tblPr firstRow="1" bandRow="1">
                <a:tableStyleId>{5C22544A-7EE6-4342-B048-85BDC9FD1C3A}</a:tableStyleId>
              </a:tblPr>
              <a:tblGrid>
                <a:gridCol w="1104961">
                  <a:extLst>
                    <a:ext uri="{9D8B030D-6E8A-4147-A177-3AD203B41FA5}">
                      <a16:colId xmlns:a16="http://schemas.microsoft.com/office/drawing/2014/main" val="20000"/>
                    </a:ext>
                  </a:extLst>
                </a:gridCol>
                <a:gridCol w="917167">
                  <a:extLst>
                    <a:ext uri="{9D8B030D-6E8A-4147-A177-3AD203B41FA5}">
                      <a16:colId xmlns:a16="http://schemas.microsoft.com/office/drawing/2014/main" val="20001"/>
                    </a:ext>
                  </a:extLst>
                </a:gridCol>
                <a:gridCol w="754850">
                  <a:extLst>
                    <a:ext uri="{9D8B030D-6E8A-4147-A177-3AD203B41FA5}">
                      <a16:colId xmlns:a16="http://schemas.microsoft.com/office/drawing/2014/main" val="20002"/>
                    </a:ext>
                  </a:extLst>
                </a:gridCol>
                <a:gridCol w="918931">
                  <a:extLst>
                    <a:ext uri="{9D8B030D-6E8A-4147-A177-3AD203B41FA5}">
                      <a16:colId xmlns:a16="http://schemas.microsoft.com/office/drawing/2014/main" val="20003"/>
                    </a:ext>
                  </a:extLst>
                </a:gridCol>
                <a:gridCol w="918931">
                  <a:extLst>
                    <a:ext uri="{9D8B030D-6E8A-4147-A177-3AD203B41FA5}">
                      <a16:colId xmlns:a16="http://schemas.microsoft.com/office/drawing/2014/main" val="20004"/>
                    </a:ext>
                  </a:extLst>
                </a:gridCol>
                <a:gridCol w="918931">
                  <a:extLst>
                    <a:ext uri="{9D8B030D-6E8A-4147-A177-3AD203B41FA5}">
                      <a16:colId xmlns:a16="http://schemas.microsoft.com/office/drawing/2014/main" val="20005"/>
                    </a:ext>
                  </a:extLst>
                </a:gridCol>
                <a:gridCol w="918931">
                  <a:extLst>
                    <a:ext uri="{9D8B030D-6E8A-4147-A177-3AD203B41FA5}">
                      <a16:colId xmlns:a16="http://schemas.microsoft.com/office/drawing/2014/main" val="20006"/>
                    </a:ext>
                  </a:extLst>
                </a:gridCol>
                <a:gridCol w="918931">
                  <a:extLst>
                    <a:ext uri="{9D8B030D-6E8A-4147-A177-3AD203B41FA5}">
                      <a16:colId xmlns:a16="http://schemas.microsoft.com/office/drawing/2014/main" val="20007"/>
                    </a:ext>
                  </a:extLst>
                </a:gridCol>
                <a:gridCol w="918931">
                  <a:extLst>
                    <a:ext uri="{9D8B030D-6E8A-4147-A177-3AD203B41FA5}">
                      <a16:colId xmlns:a16="http://schemas.microsoft.com/office/drawing/2014/main" val="20008"/>
                    </a:ext>
                  </a:extLst>
                </a:gridCol>
                <a:gridCol w="918931">
                  <a:extLst>
                    <a:ext uri="{9D8B030D-6E8A-4147-A177-3AD203B41FA5}">
                      <a16:colId xmlns:a16="http://schemas.microsoft.com/office/drawing/2014/main" val="20009"/>
                    </a:ext>
                  </a:extLst>
                </a:gridCol>
                <a:gridCol w="918931">
                  <a:extLst>
                    <a:ext uri="{9D8B030D-6E8A-4147-A177-3AD203B41FA5}">
                      <a16:colId xmlns:a16="http://schemas.microsoft.com/office/drawing/2014/main" val="20010"/>
                    </a:ext>
                  </a:extLst>
                </a:gridCol>
                <a:gridCol w="918931">
                  <a:extLst>
                    <a:ext uri="{9D8B030D-6E8A-4147-A177-3AD203B41FA5}">
                      <a16:colId xmlns:a16="http://schemas.microsoft.com/office/drawing/2014/main" val="20011"/>
                    </a:ext>
                  </a:extLst>
                </a:gridCol>
                <a:gridCol w="918931">
                  <a:extLst>
                    <a:ext uri="{9D8B030D-6E8A-4147-A177-3AD203B41FA5}">
                      <a16:colId xmlns:a16="http://schemas.microsoft.com/office/drawing/2014/main" val="20012"/>
                    </a:ext>
                  </a:extLst>
                </a:gridCol>
              </a:tblGrid>
              <a:tr h="346895">
                <a:tc rowSpan="2">
                  <a:txBody>
                    <a:bodyPr/>
                    <a:lstStyle/>
                    <a:p>
                      <a:pPr algn="ctr"/>
                      <a:endParaRPr lang="en-US" altLang="zh-CN" sz="1400" dirty="0"/>
                    </a:p>
                    <a:p>
                      <a:pPr algn="ctr"/>
                      <a:endParaRPr lang="en-US" altLang="zh-CN" sz="1400" dirty="0"/>
                    </a:p>
                    <a:p>
                      <a:pPr algn="ctr"/>
                      <a:r>
                        <a:rPr lang="zh-CN" altLang="en-US" sz="1400" dirty="0"/>
                        <a:t>实训项目评分表</a:t>
                      </a:r>
                    </a:p>
                  </a:txBody>
                  <a:tcPr/>
                </a:tc>
                <a:tc gridSpan="5">
                  <a:txBody>
                    <a:bodyPr/>
                    <a:lstStyle/>
                    <a:p>
                      <a:pPr algn="ctr"/>
                      <a:r>
                        <a:rPr lang="zh-CN" altLang="en-US" sz="1400" dirty="0"/>
                        <a:t>规范操作</a:t>
                      </a:r>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3">
                  <a:txBody>
                    <a:bodyPr/>
                    <a:lstStyle/>
                    <a:p>
                      <a:pPr algn="ctr"/>
                      <a:r>
                        <a:rPr lang="zh-CN" altLang="en-US" sz="1400" dirty="0"/>
                        <a:t>文明生产</a:t>
                      </a:r>
                    </a:p>
                  </a:txBody>
                  <a:tcPr/>
                </a:tc>
                <a:tc hMerge="1">
                  <a:txBody>
                    <a:bodyPr/>
                    <a:lstStyle/>
                    <a:p>
                      <a:endParaRPr lang="zh-CN"/>
                    </a:p>
                  </a:txBody>
                  <a:tcPr/>
                </a:tc>
                <a:tc hMerge="1">
                  <a:txBody>
                    <a:bodyPr/>
                    <a:lstStyle/>
                    <a:p>
                      <a:endParaRPr lang="zh-CN"/>
                    </a:p>
                  </a:txBody>
                  <a:tcPr/>
                </a:tc>
                <a:tc gridSpan="3">
                  <a:txBody>
                    <a:bodyPr/>
                    <a:lstStyle/>
                    <a:p>
                      <a:pPr algn="ctr"/>
                      <a:r>
                        <a:rPr lang="zh-CN" altLang="en-US" sz="1400" dirty="0"/>
                        <a:t>切削精度</a:t>
                      </a:r>
                    </a:p>
                  </a:txBody>
                  <a:tcPr/>
                </a:tc>
                <a:tc hMerge="1">
                  <a:txBody>
                    <a:bodyPr/>
                    <a:lstStyle/>
                    <a:p>
                      <a:endParaRPr lang="zh-CN"/>
                    </a:p>
                  </a:txBody>
                  <a:tcPr/>
                </a:tc>
                <a:tc hMerge="1">
                  <a:txBody>
                    <a:bodyPr/>
                    <a:lstStyle/>
                    <a:p>
                      <a:endParaRPr lang="zh-CN"/>
                    </a:p>
                  </a:txBody>
                  <a:tcPr/>
                </a:tc>
                <a:tc rowSpan="2">
                  <a:txBody>
                    <a:bodyPr/>
                    <a:lstStyle/>
                    <a:p>
                      <a:pPr algn="ctr"/>
                      <a:r>
                        <a:rPr lang="zh-CN" altLang="en-US" sz="1400" dirty="0"/>
                        <a:t>总分</a:t>
                      </a:r>
                    </a:p>
                  </a:txBody>
                  <a:tcPr/>
                </a:tc>
                <a:extLst>
                  <a:ext uri="{0D108BD9-81ED-4DB2-BD59-A6C34878D82A}">
                    <a16:rowId xmlns:a16="http://schemas.microsoft.com/office/drawing/2014/main" val="10000"/>
                  </a:ext>
                </a:extLst>
              </a:tr>
              <a:tr h="1232807">
                <a:tc vMerge="1">
                  <a:txBody>
                    <a:bodyPr/>
                    <a:lstStyle/>
                    <a:p>
                      <a:endParaRPr lang="zh-CN"/>
                    </a:p>
                  </a:txBody>
                  <a:tcPr/>
                </a:tc>
                <a:tc>
                  <a:txBody>
                    <a:bodyPr/>
                    <a:lstStyle/>
                    <a:p>
                      <a:pPr algn="ctr"/>
                      <a:endParaRPr lang="en-US" altLang="zh-CN" sz="1400" dirty="0"/>
                    </a:p>
                    <a:p>
                      <a:pPr algn="ctr"/>
                      <a:r>
                        <a:rPr lang="zh-CN" altLang="en-US" sz="1400" dirty="0"/>
                        <a:t>着装规范</a:t>
                      </a:r>
                    </a:p>
                  </a:txBody>
                  <a:tcPr/>
                </a:tc>
                <a:tc>
                  <a:txBody>
                    <a:bodyPr/>
                    <a:lstStyle/>
                    <a:p>
                      <a:pPr algn="ctr"/>
                      <a:endParaRPr lang="en-US" altLang="zh-CN" sz="1400" dirty="0"/>
                    </a:p>
                    <a:p>
                      <a:pPr algn="ctr"/>
                      <a:r>
                        <a:rPr lang="zh-CN" altLang="en-US" sz="1400" dirty="0"/>
                        <a:t>正确使用量具</a:t>
                      </a:r>
                    </a:p>
                  </a:txBody>
                  <a:tcPr/>
                </a:tc>
                <a:tc>
                  <a:txBody>
                    <a:bodyPr/>
                    <a:lstStyle/>
                    <a:p>
                      <a:pPr algn="ctr"/>
                      <a:endParaRPr lang="en-US" altLang="zh-CN" sz="1400" dirty="0"/>
                    </a:p>
                    <a:p>
                      <a:pPr algn="ctr"/>
                      <a:r>
                        <a:rPr lang="zh-CN" altLang="en-US" sz="1400" dirty="0"/>
                        <a:t>工件装夹</a:t>
                      </a:r>
                      <a:endParaRPr lang="en-US" altLang="zh-CN" sz="1400" dirty="0"/>
                    </a:p>
                    <a:p>
                      <a:pPr algn="ctr"/>
                      <a:r>
                        <a:rPr lang="zh-CN" altLang="en-US" sz="1400" dirty="0"/>
                        <a:t>刀具安装规范</a:t>
                      </a:r>
                    </a:p>
                  </a:txBody>
                  <a:tcPr/>
                </a:tc>
                <a:tc>
                  <a:txBody>
                    <a:bodyPr/>
                    <a:lstStyle/>
                    <a:p>
                      <a:pPr algn="ctr"/>
                      <a:endParaRPr lang="en-US" altLang="zh-CN" sz="1400" dirty="0"/>
                    </a:p>
                    <a:p>
                      <a:pPr algn="ctr"/>
                      <a:r>
                        <a:rPr lang="zh-CN" altLang="en-US" sz="1400" dirty="0"/>
                        <a:t>卫生设备保养</a:t>
                      </a:r>
                    </a:p>
                  </a:txBody>
                  <a:tcPr/>
                </a:tc>
                <a:tc>
                  <a:txBody>
                    <a:bodyPr/>
                    <a:lstStyle/>
                    <a:p>
                      <a:pPr algn="ctr"/>
                      <a:r>
                        <a:rPr lang="zh-CN" altLang="en-US" sz="1400" dirty="0"/>
                        <a:t>关机后车床停放位置合理</a:t>
                      </a:r>
                    </a:p>
                  </a:txBody>
                  <a:tcPr/>
                </a:tc>
                <a:tc>
                  <a:txBody>
                    <a:bodyPr/>
                    <a:lstStyle/>
                    <a:p>
                      <a:pPr algn="ctr"/>
                      <a:r>
                        <a:rPr lang="zh-CN" altLang="en-US" sz="1400" dirty="0"/>
                        <a:t>开机前的检查和开机顺序正确</a:t>
                      </a:r>
                    </a:p>
                  </a:txBody>
                  <a:tcPr/>
                </a:tc>
                <a:tc>
                  <a:txBody>
                    <a:bodyPr/>
                    <a:lstStyle/>
                    <a:p>
                      <a:pPr algn="ctr"/>
                      <a:endParaRPr lang="en-US" altLang="zh-CN" sz="1400" dirty="0"/>
                    </a:p>
                    <a:p>
                      <a:pPr algn="ctr"/>
                      <a:r>
                        <a:rPr lang="zh-CN" altLang="en-US" sz="1400" dirty="0"/>
                        <a:t>正确对刀，回参考点</a:t>
                      </a:r>
                    </a:p>
                  </a:txBody>
                  <a:tcPr/>
                </a:tc>
                <a:tc>
                  <a:txBody>
                    <a:bodyPr/>
                    <a:lstStyle/>
                    <a:p>
                      <a:pPr algn="ctr"/>
                      <a:endParaRPr lang="en-US" altLang="zh-CN" sz="1400" dirty="0"/>
                    </a:p>
                    <a:p>
                      <a:pPr algn="ctr"/>
                      <a:r>
                        <a:rPr lang="zh-CN" altLang="en-US" sz="1400" dirty="0"/>
                        <a:t>进行正确仿真校验</a:t>
                      </a:r>
                    </a:p>
                  </a:txBody>
                  <a:tcPr/>
                </a:tc>
                <a:tc>
                  <a:txBody>
                    <a:bodyPr/>
                    <a:lstStyle/>
                    <a:p>
                      <a:pPr algn="ctr"/>
                      <a:endParaRPr lang="en-US" altLang="zh-CN" sz="1400" dirty="0"/>
                    </a:p>
                    <a:p>
                      <a:pPr algn="ctr"/>
                      <a:endParaRPr lang="en-US" altLang="zh-CN" sz="1400" dirty="0"/>
                    </a:p>
                    <a:p>
                      <a:pPr algn="ctr"/>
                      <a:r>
                        <a:rPr lang="zh-CN" altLang="en-US" sz="1400" dirty="0"/>
                        <a:t>优秀（</a:t>
                      </a:r>
                      <a:r>
                        <a:rPr lang="en-US" altLang="zh-CN" sz="1400" dirty="0"/>
                        <a:t>60</a:t>
                      </a:r>
                      <a:r>
                        <a:rPr lang="zh-CN" altLang="en-US" sz="1400" dirty="0"/>
                        <a:t>）</a:t>
                      </a:r>
                    </a:p>
                  </a:txBody>
                  <a:tcPr/>
                </a:tc>
                <a:tc>
                  <a:txBody>
                    <a:bodyPr/>
                    <a:lstStyle/>
                    <a:p>
                      <a:pPr algn="ctr"/>
                      <a:endParaRPr lang="en-US" altLang="zh-CN" sz="1400" dirty="0"/>
                    </a:p>
                    <a:p>
                      <a:pPr algn="ctr"/>
                      <a:endParaRPr lang="en-US" altLang="zh-CN" sz="1400" dirty="0"/>
                    </a:p>
                    <a:p>
                      <a:pPr algn="ctr"/>
                      <a:r>
                        <a:rPr lang="zh-CN" altLang="en-US" sz="1400" dirty="0"/>
                        <a:t>良好</a:t>
                      </a:r>
                      <a:endParaRPr lang="en-US" altLang="zh-CN" sz="1400" dirty="0"/>
                    </a:p>
                    <a:p>
                      <a:pPr algn="ctr"/>
                      <a:r>
                        <a:rPr lang="zh-CN" altLang="en-US" sz="1400" dirty="0"/>
                        <a:t>（</a:t>
                      </a:r>
                      <a:r>
                        <a:rPr lang="en-US" altLang="zh-CN" sz="1400" dirty="0"/>
                        <a:t>40</a:t>
                      </a:r>
                      <a:r>
                        <a:rPr lang="zh-CN" altLang="en-US" sz="1400" dirty="0"/>
                        <a:t>）</a:t>
                      </a:r>
                    </a:p>
                  </a:txBody>
                  <a:tcPr/>
                </a:tc>
                <a:tc>
                  <a:txBody>
                    <a:bodyPr/>
                    <a:lstStyle/>
                    <a:p>
                      <a:pPr algn="ctr"/>
                      <a:endParaRPr lang="en-US" altLang="zh-CN" sz="1400" dirty="0"/>
                    </a:p>
                    <a:p>
                      <a:pPr algn="ctr"/>
                      <a:endParaRPr lang="en-US" altLang="zh-CN" sz="1400" dirty="0"/>
                    </a:p>
                    <a:p>
                      <a:pPr algn="ctr"/>
                      <a:r>
                        <a:rPr lang="zh-CN" altLang="en-US" sz="1400" dirty="0"/>
                        <a:t>一般</a:t>
                      </a:r>
                      <a:endParaRPr lang="en-US" altLang="zh-CN" sz="1400" dirty="0"/>
                    </a:p>
                    <a:p>
                      <a:pPr algn="ctr"/>
                      <a:r>
                        <a:rPr lang="zh-CN" altLang="en-US" sz="1400" dirty="0"/>
                        <a:t>（</a:t>
                      </a:r>
                      <a:r>
                        <a:rPr lang="en-US" altLang="zh-CN" sz="1400" dirty="0"/>
                        <a:t>20</a:t>
                      </a:r>
                      <a:r>
                        <a:rPr lang="zh-CN" altLang="en-US" sz="1400" dirty="0"/>
                        <a:t>）</a:t>
                      </a:r>
                    </a:p>
                  </a:txBody>
                  <a:tcPr/>
                </a:tc>
                <a:tc vMerge="1">
                  <a:txBody>
                    <a:bodyPr/>
                    <a:lstStyle/>
                    <a:p>
                      <a:endParaRPr lang="zh-CN"/>
                    </a:p>
                  </a:txBody>
                  <a:tcPr/>
                </a:tc>
                <a:extLst>
                  <a:ext uri="{0D108BD9-81ED-4DB2-BD59-A6C34878D82A}">
                    <a16:rowId xmlns:a16="http://schemas.microsoft.com/office/drawing/2014/main" val="10001"/>
                  </a:ext>
                </a:extLst>
              </a:tr>
              <a:tr h="360000">
                <a:tc>
                  <a:txBody>
                    <a:bodyPr/>
                    <a:lstStyle/>
                    <a:p>
                      <a:pPr algn="ctr"/>
                      <a:r>
                        <a:rPr lang="zh-CN" altLang="en-US" sz="1400" dirty="0"/>
                        <a:t>任务</a:t>
                      </a:r>
                      <a:r>
                        <a:rPr lang="en-US" altLang="zh-CN" sz="1400" dirty="0"/>
                        <a:t>6.1</a:t>
                      </a:r>
                    </a:p>
                    <a:p>
                      <a:pPr algn="ctr"/>
                      <a:r>
                        <a:rPr lang="zh-CN" altLang="en-US" sz="1400" dirty="0"/>
                        <a:t>外轮廓加工</a:t>
                      </a:r>
                    </a:p>
                  </a:txBody>
                  <a:tcPr/>
                </a:tc>
                <a:tc>
                  <a:txBody>
                    <a:bodyPr/>
                    <a:lstStyle/>
                    <a:p>
                      <a:pPr algn="ctr"/>
                      <a:endParaRPr lang="zh-CN" altLang="en-US" sz="1400" dirty="0"/>
                    </a:p>
                  </a:txBody>
                  <a:tcPr/>
                </a:tc>
                <a:tc>
                  <a:txBody>
                    <a:bodyPr/>
                    <a:lstStyle/>
                    <a:p>
                      <a:pPr algn="ctr"/>
                      <a:endParaRPr lang="zh-CN" altLang="en-US" sz="1400" dirty="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dirty="0"/>
                    </a:p>
                  </a:txBody>
                  <a:tcPr/>
                </a:tc>
                <a:tc>
                  <a:txBody>
                    <a:bodyPr/>
                    <a:lstStyle/>
                    <a:p>
                      <a:pPr algn="ctr"/>
                      <a:endParaRPr lang="zh-CN" altLang="en-US" sz="1400" dirty="0"/>
                    </a:p>
                  </a:txBody>
                  <a:tcPr/>
                </a:tc>
                <a:extLst>
                  <a:ext uri="{0D108BD9-81ED-4DB2-BD59-A6C34878D82A}">
                    <a16:rowId xmlns:a16="http://schemas.microsoft.com/office/drawing/2014/main" val="10002"/>
                  </a:ext>
                </a:extLst>
              </a:tr>
              <a:tr h="360000">
                <a:tc>
                  <a:txBody>
                    <a:bodyPr/>
                    <a:lstStyle/>
                    <a:p>
                      <a:pPr algn="ctr"/>
                      <a:r>
                        <a:rPr lang="zh-CN" altLang="en-US" sz="1400" dirty="0"/>
                        <a:t>任务</a:t>
                      </a:r>
                      <a:r>
                        <a:rPr lang="en-US" altLang="zh-CN" sz="1400" dirty="0"/>
                        <a:t>6.2</a:t>
                      </a:r>
                    </a:p>
                    <a:p>
                      <a:pPr algn="ctr"/>
                      <a:r>
                        <a:rPr lang="zh-CN" altLang="en-US" sz="1400" dirty="0"/>
                        <a:t>内轮廓加工</a:t>
                      </a:r>
                    </a:p>
                  </a:txBody>
                  <a:tcPr/>
                </a:tc>
                <a:tc>
                  <a:txBody>
                    <a:bodyPr/>
                    <a:lstStyle/>
                    <a:p>
                      <a:pPr algn="ctr"/>
                      <a:endParaRPr lang="zh-CN" altLang="en-US" sz="1400" dirty="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extLst>
                  <a:ext uri="{0D108BD9-81ED-4DB2-BD59-A6C34878D82A}">
                    <a16:rowId xmlns:a16="http://schemas.microsoft.com/office/drawing/2014/main" val="10003"/>
                  </a:ext>
                </a:extLst>
              </a:tr>
              <a:tr h="360000">
                <a:tc>
                  <a:txBody>
                    <a:bodyPr/>
                    <a:lstStyle/>
                    <a:p>
                      <a:pPr algn="ctr"/>
                      <a:r>
                        <a:rPr lang="zh-CN" altLang="en-US" sz="1400" dirty="0"/>
                        <a:t>任务</a:t>
                      </a:r>
                      <a:r>
                        <a:rPr lang="en-US" altLang="zh-CN" sz="1400" dirty="0"/>
                        <a:t>6.3</a:t>
                      </a:r>
                    </a:p>
                    <a:p>
                      <a:pPr algn="ctr"/>
                      <a:r>
                        <a:rPr lang="zh-CN" altLang="en-US" sz="1400" dirty="0"/>
                        <a:t>沟槽加工</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dirty="0"/>
                    </a:p>
                  </a:txBody>
                  <a:tcPr/>
                </a:tc>
                <a:extLst>
                  <a:ext uri="{0D108BD9-81ED-4DB2-BD59-A6C34878D82A}">
                    <a16:rowId xmlns:a16="http://schemas.microsoft.com/office/drawing/2014/main" val="10004"/>
                  </a:ext>
                </a:extLst>
              </a:tr>
              <a:tr h="360000">
                <a:tc>
                  <a:txBody>
                    <a:bodyPr/>
                    <a:lstStyle/>
                    <a:p>
                      <a:pPr algn="ctr"/>
                      <a:r>
                        <a:rPr lang="zh-CN" altLang="en-US" sz="1400" dirty="0"/>
                        <a:t>任务</a:t>
                      </a:r>
                      <a:r>
                        <a:rPr lang="en-US" altLang="zh-CN" sz="1400" dirty="0"/>
                        <a:t>6.4</a:t>
                      </a:r>
                    </a:p>
                    <a:p>
                      <a:pPr algn="ctr"/>
                      <a:r>
                        <a:rPr lang="zh-CN" altLang="en-US" sz="1400" dirty="0"/>
                        <a:t>综合练习</a:t>
                      </a:r>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dirty="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tc>
                  <a:txBody>
                    <a:bodyPr/>
                    <a:lstStyle/>
                    <a:p>
                      <a:pPr algn="ctr"/>
                      <a:endParaRPr lang="zh-CN" altLang="en-US" sz="1400"/>
                    </a:p>
                  </a:txBody>
                  <a:tcPr/>
                </a:tc>
                <a:extLst>
                  <a:ext uri="{0D108BD9-81ED-4DB2-BD59-A6C34878D82A}">
                    <a16:rowId xmlns:a16="http://schemas.microsoft.com/office/drawing/2014/main" val="10005"/>
                  </a:ext>
                </a:extLst>
              </a:tr>
              <a:tr h="360000">
                <a:tc gridSpan="1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注：</a:t>
                      </a:r>
                      <a:r>
                        <a:rPr lang="zh-CN" altLang="en-US" sz="1400" b="0" i="0" u="none" strike="noStrike" kern="1200" baseline="0" dirty="0">
                          <a:solidFill>
                            <a:schemeClr val="dk1"/>
                          </a:solidFill>
                          <a:latin typeface="+mn-lt"/>
                          <a:ea typeface="+mn-ea"/>
                          <a:cs typeface="+mn-cs"/>
                        </a:rPr>
                        <a:t>规范操作与文明生产每项</a:t>
                      </a:r>
                      <a:r>
                        <a:rPr lang="en-US" altLang="zh-CN" sz="1400" b="0" i="0" u="none" strike="noStrike" kern="1200" baseline="0" dirty="0">
                          <a:solidFill>
                            <a:schemeClr val="dk1"/>
                          </a:solidFill>
                          <a:latin typeface="+mn-lt"/>
                          <a:ea typeface="+mn-ea"/>
                          <a:cs typeface="+mn-cs"/>
                        </a:rPr>
                        <a:t>5 </a:t>
                      </a:r>
                      <a:r>
                        <a:rPr lang="zh-CN" altLang="en-US" sz="1400" b="0" i="0" u="none" strike="noStrike" kern="1200" baseline="0" dirty="0">
                          <a:solidFill>
                            <a:schemeClr val="dk1"/>
                          </a:solidFill>
                          <a:latin typeface="+mn-lt"/>
                          <a:ea typeface="+mn-ea"/>
                          <a:cs typeface="+mn-cs"/>
                        </a:rPr>
                        <a:t>分，切削精度分为</a:t>
                      </a:r>
                      <a:r>
                        <a:rPr lang="en-US" altLang="zh-CN" sz="1400" b="0" i="0" u="none" strike="noStrike" kern="1200" baseline="0" dirty="0">
                          <a:solidFill>
                            <a:schemeClr val="dk1"/>
                          </a:solidFill>
                          <a:latin typeface="+mn-lt"/>
                          <a:ea typeface="+mn-ea"/>
                          <a:cs typeface="+mn-cs"/>
                        </a:rPr>
                        <a:t>60/40/20 </a:t>
                      </a:r>
                      <a:r>
                        <a:rPr lang="zh-CN" altLang="en-US" sz="1400" b="0" i="0" u="none" strike="noStrike" kern="1200" baseline="0" dirty="0">
                          <a:solidFill>
                            <a:schemeClr val="dk1"/>
                          </a:solidFill>
                          <a:latin typeface="+mn-lt"/>
                          <a:ea typeface="+mn-ea"/>
                          <a:cs typeface="+mn-cs"/>
                        </a:rPr>
                        <a:t>分三个档次，共计</a:t>
                      </a:r>
                      <a:r>
                        <a:rPr lang="en-US" altLang="zh-CN" sz="1400" b="0" i="0" u="none" strike="noStrike" kern="1200" baseline="0" dirty="0">
                          <a:solidFill>
                            <a:schemeClr val="dk1"/>
                          </a:solidFill>
                          <a:latin typeface="+mn-lt"/>
                          <a:ea typeface="+mn-ea"/>
                          <a:cs typeface="+mn-cs"/>
                        </a:rPr>
                        <a:t>100</a:t>
                      </a:r>
                      <a:r>
                        <a:rPr lang="zh-CN" altLang="en-US" sz="1400" b="0" i="0" u="none" strike="noStrike" kern="1200" baseline="0" dirty="0">
                          <a:solidFill>
                            <a:schemeClr val="dk1"/>
                          </a:solidFill>
                          <a:latin typeface="+mn-lt"/>
                          <a:ea typeface="+mn-ea"/>
                          <a:cs typeface="+mn-cs"/>
                        </a:rPr>
                        <a:t>分</a:t>
                      </a:r>
                      <a:r>
                        <a:rPr lang="zh-CN" altLang="en-US" sz="1800" b="0" i="0" u="none" strike="noStrike" kern="1200" baseline="0" dirty="0">
                          <a:solidFill>
                            <a:schemeClr val="dk1"/>
                          </a:solidFill>
                          <a:latin typeface="+mn-lt"/>
                          <a:ea typeface="+mn-ea"/>
                          <a:cs typeface="+mn-cs"/>
                        </a:rPr>
                        <a:t>	</a:t>
                      </a:r>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bl>
          </a:graphicData>
        </a:graphic>
      </p:graphicFrame>
      <p:sp>
        <p:nvSpPr>
          <p:cNvPr id="9" name="文本框 8"/>
          <p:cNvSpPr txBox="1"/>
          <p:nvPr/>
        </p:nvSpPr>
        <p:spPr>
          <a:xfrm>
            <a:off x="4668810" y="1173690"/>
            <a:ext cx="2874564" cy="461665"/>
          </a:xfrm>
          <a:prstGeom prst="rect">
            <a:avLst/>
          </a:prstGeom>
          <a:noFill/>
        </p:spPr>
        <p:txBody>
          <a:bodyPr wrap="square">
            <a:spAutoFit/>
          </a:bodyPr>
          <a:lstStyle/>
          <a:p>
            <a:pPr algn="just"/>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2400" b="1" i="0" u="none" strike="noStrike" baseline="0" dirty="0">
                <a:solidFill>
                  <a:schemeClr val="accent1"/>
                </a:solidFill>
                <a:latin typeface="微软雅黑" panose="020B0503020204020204" pitchFamily="34" charset="-122"/>
                <a:ea typeface="微软雅黑" panose="020B0503020204020204" pitchFamily="34" charset="-122"/>
              </a:rPr>
              <a:t> 6 </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评分表</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55585"/>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编程指令</a:t>
            </a:r>
          </a:p>
        </p:txBody>
      </p:sp>
      <p:sp>
        <p:nvSpPr>
          <p:cNvPr id="12" name="文本占位符 5"/>
          <p:cNvSpPr txBox="1"/>
          <p:nvPr/>
        </p:nvSpPr>
        <p:spPr>
          <a:xfrm>
            <a:off x="604066" y="1738544"/>
            <a:ext cx="11456387"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快速定位</a:t>
            </a:r>
            <a:r>
              <a:rPr lang="en-US" altLang="zh-CN" b="1" dirty="0">
                <a:solidFill>
                  <a:schemeClr val="accent1"/>
                </a:solidFill>
                <a:latin typeface="方正书宋"/>
              </a:rPr>
              <a:t>G00</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以快速移动速度移动刀具到达由绝对或增量坐标指定的位置，移动速度由车床参数设定</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GOOX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endParaRPr lang="en-US" altLang="zh-CN" sz="1800" b="0" i="0" u="none" strike="noStrike" baseline="0" dirty="0">
              <a:solidFill>
                <a:srgbClr val="221E1F"/>
              </a:solidFill>
              <a:latin typeface="方正书宋"/>
            </a:endParaRPr>
          </a:p>
        </p:txBody>
      </p:sp>
      <p:sp>
        <p:nvSpPr>
          <p:cNvPr id="30" name="文本占位符 5"/>
          <p:cNvSpPr txBox="1"/>
          <p:nvPr/>
        </p:nvSpPr>
        <p:spPr>
          <a:xfrm>
            <a:off x="604065" y="3328660"/>
            <a:ext cx="11456387" cy="14976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直线插补</a:t>
            </a:r>
            <a:r>
              <a:rPr lang="en-US" altLang="zh-CN" b="1" dirty="0">
                <a:solidFill>
                  <a:schemeClr val="accent1"/>
                </a:solidFill>
                <a:latin typeface="方正书宋"/>
              </a:rPr>
              <a:t>G01</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a:t>
            </a:r>
            <a:r>
              <a:rPr lang="zh-CN" altLang="en-US" sz="1800" b="0" i="0" u="none" strike="noStrike" baseline="0" dirty="0">
                <a:solidFill>
                  <a:srgbClr val="221E1F"/>
                </a:solidFill>
                <a:latin typeface="方正书宋"/>
              </a:rPr>
              <a:t>以直线插补以直线方式和给定的移动速率从当前位置移动到命令位置，移动速度由编程人员给定</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GO1X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_F_</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_ 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zh-CN" altLang="en-US" sz="1800" b="0" i="0" u="none" strike="noStrike" baseline="0" dirty="0">
                <a:solidFill>
                  <a:srgbClr val="221E1F"/>
                </a:solidFill>
                <a:latin typeface="方正书宋"/>
              </a:rPr>
              <a:t>：目标点的坐标值；</a:t>
            </a:r>
            <a:r>
              <a:rPr lang="en-US" altLang="zh-CN" sz="1800" b="0" i="0" u="none" strike="noStrike" baseline="0" dirty="0">
                <a:solidFill>
                  <a:srgbClr val="221E1F"/>
                </a:solidFill>
                <a:latin typeface="方正书宋"/>
              </a:rPr>
              <a:t>F _</a:t>
            </a:r>
            <a:r>
              <a:rPr lang="zh-CN" altLang="en-US" sz="1800" b="0" i="0" u="none" strike="noStrike" baseline="0" dirty="0">
                <a:solidFill>
                  <a:srgbClr val="221E1F"/>
                </a:solidFill>
                <a:latin typeface="方正书宋"/>
              </a:rPr>
              <a:t>：进给速度</a:t>
            </a:r>
            <a:endParaRPr lang="en-US" altLang="zh-CN" sz="1800" b="0" i="0" u="none" strike="noStrike" baseline="0" dirty="0">
              <a:solidFill>
                <a:srgbClr val="221E1F"/>
              </a:solidFill>
              <a:latin typeface="方正书宋"/>
            </a:endParaRPr>
          </a:p>
        </p:txBody>
      </p:sp>
      <p:sp>
        <p:nvSpPr>
          <p:cNvPr id="31" name="文本占位符 5"/>
          <p:cNvSpPr txBox="1"/>
          <p:nvPr/>
        </p:nvSpPr>
        <p:spPr>
          <a:xfrm>
            <a:off x="604064" y="4918776"/>
            <a:ext cx="11456387" cy="18577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内、外圆切削循环</a:t>
            </a:r>
            <a:r>
              <a:rPr lang="en-US" altLang="zh-CN" b="1" dirty="0">
                <a:solidFill>
                  <a:schemeClr val="accent1"/>
                </a:solidFill>
                <a:latin typeface="方正书宋"/>
              </a:rPr>
              <a:t>G90</a:t>
            </a: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作用：作</a:t>
            </a:r>
            <a:r>
              <a:rPr lang="zh-CN" altLang="en-US" sz="1800" b="0" i="0" u="none" strike="noStrike" baseline="0" dirty="0">
                <a:solidFill>
                  <a:srgbClr val="221E1F"/>
                </a:solidFill>
                <a:latin typeface="方正书宋"/>
              </a:rPr>
              <a:t>用于外圆柱面、圆锥面、内孔面、内锥面等毛坯余量较大的零件的切削加工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dirty="0">
                <a:solidFill>
                  <a:srgbClr val="221E1F"/>
                </a:solidFill>
                <a:latin typeface="方正书宋"/>
              </a:rPr>
              <a:t>指令格式：</a:t>
            </a:r>
            <a:r>
              <a:rPr lang="en-US" altLang="zh-CN" sz="1800" b="0" i="0" u="none" strike="noStrike" baseline="0" dirty="0">
                <a:solidFill>
                  <a:srgbClr val="221E1F"/>
                </a:solidFill>
                <a:latin typeface="方正书宋"/>
              </a:rPr>
              <a:t>G90X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_</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R _ F _</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G90X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_</a:t>
            </a:r>
            <a:r>
              <a:rPr lang="zh-CN" altLang="en-US" sz="1800" b="0" i="0" u="none" strike="noStrike" baseline="0" dirty="0">
                <a:solidFill>
                  <a:srgbClr val="221E1F"/>
                </a:solidFill>
                <a:latin typeface="方正书宋"/>
              </a:rPr>
              <a:t> </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 _F _ </a:t>
            </a:r>
            <a:r>
              <a:rPr lang="zh-CN" altLang="en-US" sz="1800" b="0" i="0" u="none" strike="noStrike" baseline="0" dirty="0">
                <a:solidFill>
                  <a:srgbClr val="221E1F"/>
                </a:solidFill>
                <a:latin typeface="方正书宋"/>
              </a:rPr>
              <a:t>； </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说明：</a:t>
            </a:r>
            <a:r>
              <a:rPr lang="en-US" altLang="zh-CN" sz="1800" b="0" i="0" u="none" strike="noStrike" baseline="0" dirty="0">
                <a:solidFill>
                  <a:srgbClr val="221E1F"/>
                </a:solidFill>
                <a:latin typeface="方正书宋"/>
              </a:rPr>
              <a:t>X</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Z</a:t>
            </a:r>
            <a:r>
              <a:rPr lang="zh-CN" altLang="en-US" sz="1800" b="0" i="0" u="none" strike="noStrike" baseline="0" dirty="0">
                <a:solidFill>
                  <a:srgbClr val="221E1F"/>
                </a:solidFill>
                <a:latin typeface="方正书宋"/>
              </a:rPr>
              <a:t>：切削终点</a:t>
            </a:r>
            <a:r>
              <a:rPr lang="en-US" altLang="zh-CN" sz="1800" b="0" i="0" u="none" strike="noStrike" baseline="0" dirty="0">
                <a:solidFill>
                  <a:srgbClr val="221E1F"/>
                </a:solidFill>
                <a:latin typeface="方正书宋"/>
              </a:rPr>
              <a:t>C</a:t>
            </a:r>
            <a:r>
              <a:rPr lang="zh-CN" altLang="en-US" sz="1800" b="0" i="0" u="none" strike="noStrike" baseline="0" dirty="0">
                <a:solidFill>
                  <a:srgbClr val="221E1F"/>
                </a:solidFill>
                <a:latin typeface="方正书宋"/>
              </a:rPr>
              <a:t>的绝对坐标；</a:t>
            </a:r>
            <a:r>
              <a:rPr lang="en-US" altLang="zh-CN" sz="1800" b="0" i="0" u="none" strike="noStrike" baseline="0" dirty="0">
                <a:solidFill>
                  <a:srgbClr val="221E1F"/>
                </a:solidFill>
                <a:latin typeface="方正书宋"/>
              </a:rPr>
              <a:t>U</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W</a:t>
            </a:r>
            <a:r>
              <a:rPr lang="zh-CN" altLang="en-US" sz="1800" b="0" i="0" u="none" strike="noStrike" baseline="0" dirty="0">
                <a:solidFill>
                  <a:srgbClr val="221E1F"/>
                </a:solidFill>
                <a:latin typeface="方正书宋"/>
              </a:rPr>
              <a:t>：切削终点</a:t>
            </a:r>
            <a:r>
              <a:rPr lang="en-US" altLang="zh-CN" sz="1800" b="0" i="0" u="none" strike="noStrike" baseline="0" dirty="0">
                <a:solidFill>
                  <a:srgbClr val="221E1F"/>
                </a:solidFill>
                <a:latin typeface="方正书宋"/>
              </a:rPr>
              <a:t>C</a:t>
            </a:r>
            <a:r>
              <a:rPr lang="zh-CN" altLang="en-US" sz="1800" b="0" i="0" u="none" strike="noStrike" baseline="0" dirty="0">
                <a:solidFill>
                  <a:srgbClr val="221E1F"/>
                </a:solidFill>
                <a:latin typeface="方正书宋"/>
              </a:rPr>
              <a:t>相对于循环起点</a:t>
            </a:r>
            <a:r>
              <a:rPr lang="en-US" altLang="zh-CN" sz="1800" b="0" i="0" u="none" strike="noStrike" baseline="0" dirty="0">
                <a:solidFill>
                  <a:srgbClr val="221E1F"/>
                </a:solidFill>
                <a:latin typeface="方正书宋"/>
              </a:rPr>
              <a:t>A</a:t>
            </a:r>
            <a:r>
              <a:rPr lang="zh-CN" altLang="en-US" sz="1800" b="0" i="0" u="none" strike="noStrike" baseline="0" dirty="0">
                <a:solidFill>
                  <a:srgbClr val="221E1F"/>
                </a:solidFill>
                <a:latin typeface="方正书宋"/>
              </a:rPr>
              <a:t>的相对坐标；</a:t>
            </a:r>
            <a:r>
              <a:rPr lang="en-US" altLang="zh-CN" sz="1800" b="0" i="0" u="none" strike="noStrike" baseline="0" dirty="0">
                <a:solidFill>
                  <a:srgbClr val="221E1F"/>
                </a:solidFill>
                <a:latin typeface="方正书宋"/>
              </a:rPr>
              <a:t>R</a:t>
            </a:r>
            <a:r>
              <a:rPr lang="zh-CN" altLang="en-US" sz="1800" b="0" i="0" u="none" strike="noStrike" baseline="0" dirty="0">
                <a:solidFill>
                  <a:srgbClr val="221E1F"/>
                </a:solidFill>
                <a:latin typeface="方正书宋"/>
              </a:rPr>
              <a:t>圆锥螺纹切削起点与切削终点的半径差；</a:t>
            </a:r>
            <a:r>
              <a:rPr lang="en-US" altLang="zh-CN" sz="1800" b="0" i="0" u="none" strike="noStrike" baseline="0" dirty="0">
                <a:solidFill>
                  <a:srgbClr val="221E1F"/>
                </a:solidFill>
                <a:latin typeface="方正书宋"/>
              </a:rPr>
              <a:t>F</a:t>
            </a:r>
            <a:r>
              <a:rPr lang="zh-CN" altLang="en-US" sz="1800" b="0" i="0" u="none" strike="noStrike" baseline="0" dirty="0">
                <a:solidFill>
                  <a:srgbClr val="221E1F"/>
                </a:solidFill>
                <a:latin typeface="方正书宋"/>
              </a:rPr>
              <a:t>：进给速度。</a:t>
            </a:r>
            <a:endParaRPr lang="en-US" altLang="zh-CN" sz="1800" b="0" i="0" u="none" strike="noStrike" baseline="0" dirty="0">
              <a:solidFill>
                <a:srgbClr val="221E1F"/>
              </a:solidFill>
              <a:latin typeface="方正书宋"/>
            </a:endParaRPr>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1" name="标题 3"/>
          <p:cNvSpPr txBox="1"/>
          <p:nvPr/>
        </p:nvSpPr>
        <p:spPr>
          <a:xfrm>
            <a:off x="4117374" y="1164653"/>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
        <p:nvSpPr>
          <p:cNvPr id="12" name="文本占位符 5"/>
          <p:cNvSpPr txBox="1"/>
          <p:nvPr/>
        </p:nvSpPr>
        <p:spPr>
          <a:xfrm>
            <a:off x="818566" y="1787749"/>
            <a:ext cx="7815295" cy="461151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1. </a:t>
            </a:r>
            <a:r>
              <a:rPr lang="zh-CN" altLang="en-US" b="1" dirty="0">
                <a:solidFill>
                  <a:schemeClr val="accent1"/>
                </a:solidFill>
                <a:latin typeface="方正书宋"/>
              </a:rPr>
              <a:t>零件几何特点</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毛坯尺寸为</a:t>
            </a:r>
            <a:r>
              <a:rPr lang="el-GR" altLang="zh-CN" sz="1800" b="0" i="0" u="none" strike="noStrike" baseline="0" dirty="0">
                <a:solidFill>
                  <a:srgbClr val="221E1F"/>
                </a:solidFill>
                <a:latin typeface="方正书宋"/>
              </a:rPr>
              <a:t>φ50×90</a:t>
            </a:r>
            <a:r>
              <a:rPr lang="en-US" altLang="zh-CN" sz="1800" b="0" i="0" u="none" strike="noStrike" baseline="0" dirty="0">
                <a:solidFill>
                  <a:srgbClr val="221E1F"/>
                </a:solidFill>
                <a:latin typeface="方正书宋"/>
              </a:rPr>
              <a:t>mm</a:t>
            </a: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要加工：</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el-GR" altLang="zh-CN" sz="1800" b="0" i="0" u="none" strike="noStrike" baseline="0" dirty="0">
                <a:solidFill>
                  <a:srgbClr val="221E1F"/>
                </a:solidFill>
                <a:latin typeface="方正书宋"/>
              </a:rPr>
              <a:t>Φ48</a:t>
            </a:r>
            <a:r>
              <a:rPr lang="en-US" altLang="zh-CN" sz="1800" b="0" i="0" u="none" strike="noStrike" baseline="0" dirty="0">
                <a:solidFill>
                  <a:srgbClr val="221E1F"/>
                </a:solidFill>
                <a:latin typeface="方正书宋"/>
              </a:rPr>
              <a:t>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Φ40</a:t>
            </a:r>
            <a:r>
              <a:rPr lang="en-US" altLang="zh-CN" sz="1800" b="0" i="0" u="none" strike="noStrike" baseline="0" dirty="0">
                <a:solidFill>
                  <a:srgbClr val="221E1F"/>
                </a:solidFill>
                <a:latin typeface="方正书宋"/>
              </a:rPr>
              <a:t>mm </a:t>
            </a:r>
            <a:r>
              <a:rPr lang="zh-CN" altLang="en-US" dirty="0">
                <a:solidFill>
                  <a:srgbClr val="221E1F"/>
                </a:solidFill>
                <a:latin typeface="方正书宋"/>
              </a:rPr>
              <a:t>、</a:t>
            </a:r>
            <a:r>
              <a:rPr lang="el-GR" altLang="zh-CN" sz="1800" b="0" i="0" u="none" strike="noStrike" baseline="0" dirty="0">
                <a:solidFill>
                  <a:srgbClr val="221E1F"/>
                </a:solidFill>
                <a:latin typeface="方正书宋"/>
              </a:rPr>
              <a:t>Φ30</a:t>
            </a:r>
            <a:r>
              <a:rPr lang="en-US" altLang="zh-CN" sz="1800" b="0" i="0" u="none" strike="noStrike" baseline="0" dirty="0">
                <a:solidFill>
                  <a:srgbClr val="221E1F"/>
                </a:solidFill>
                <a:latin typeface="方正书宋"/>
              </a:rPr>
              <a:t>mm </a:t>
            </a:r>
            <a:r>
              <a:rPr lang="zh-CN" altLang="en-US" dirty="0">
                <a:solidFill>
                  <a:srgbClr val="221E1F"/>
                </a:solidFill>
                <a:latin typeface="方正书宋"/>
              </a:rPr>
              <a:t>和</a:t>
            </a:r>
            <a:r>
              <a:rPr lang="el-GR" altLang="zh-CN" sz="1800" b="0" i="0" u="none" strike="noStrike" baseline="0" dirty="0">
                <a:solidFill>
                  <a:srgbClr val="221E1F"/>
                </a:solidFill>
                <a:latin typeface="方正书宋"/>
              </a:rPr>
              <a:t>Φ20</a:t>
            </a:r>
            <a:r>
              <a:rPr lang="en-US" altLang="zh-CN" sz="1800" b="0" i="0" u="none" strike="noStrike" baseline="0" dirty="0">
                <a:solidFill>
                  <a:srgbClr val="221E1F"/>
                </a:solidFill>
                <a:latin typeface="方正书宋"/>
              </a:rPr>
              <a:t>mm </a:t>
            </a:r>
            <a:r>
              <a:rPr lang="zh-CN" altLang="en-US" sz="1800" b="0" i="0" u="none" strike="noStrike" baseline="0" dirty="0">
                <a:solidFill>
                  <a:srgbClr val="221E1F"/>
                </a:solidFill>
                <a:latin typeface="方正书宋"/>
              </a:rPr>
              <a:t>圆柱面</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2. </a:t>
            </a:r>
            <a:r>
              <a:rPr lang="zh-CN" altLang="en-US" b="1" dirty="0">
                <a:solidFill>
                  <a:schemeClr val="accent1"/>
                </a:solidFill>
                <a:latin typeface="方正书宋"/>
              </a:rPr>
              <a:t>确定装夹方案</a:t>
            </a:r>
            <a:endParaRPr lang="en-US" altLang="zh-CN" b="1" dirty="0">
              <a:solidFill>
                <a:schemeClr val="accent1"/>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该零件采用三爪自定心卡盘装夹。</a:t>
            </a:r>
            <a:endParaRPr lang="en-US" altLang="zh-CN" sz="1800" b="0" i="0" u="none" strike="noStrike" baseline="0" dirty="0">
              <a:solidFill>
                <a:srgbClr val="221E1F"/>
              </a:solidFill>
              <a:latin typeface="方正书宋"/>
            </a:endParaRPr>
          </a:p>
          <a:p>
            <a:pPr algn="just">
              <a:lnSpc>
                <a:spcPct val="130000"/>
              </a:lnSpc>
              <a:spcBef>
                <a:spcPts val="0"/>
              </a:spcBef>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零件轮廓简单，一次装夹就可完成加工</a:t>
            </a:r>
            <a:endParaRPr lang="en-US" altLang="zh-CN" sz="1800" b="0" i="0" u="none" strike="noStrike" baseline="0" dirty="0">
              <a:solidFill>
                <a:srgbClr val="221E1F"/>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3. </a:t>
            </a:r>
            <a:r>
              <a:rPr lang="zh-CN" altLang="en-US" b="1" dirty="0">
                <a:solidFill>
                  <a:schemeClr val="accent1"/>
                </a:solidFill>
                <a:latin typeface="方正书宋"/>
              </a:rPr>
              <a:t>确定加工顺序</a:t>
            </a:r>
            <a:endParaRPr lang="en-US" altLang="zh-CN" b="1" dirty="0">
              <a:solidFill>
                <a:schemeClr val="accent1"/>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本零件加工外圆，根据零件图样要求</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加工过程为： </a:t>
            </a:r>
            <a:endParaRPr lang="en-US" altLang="zh-CN" sz="1800" b="0" i="0" u="none" strike="noStrike" baseline="0" dirty="0">
              <a:solidFill>
                <a:srgbClr val="221E1F"/>
              </a:solidFill>
              <a:latin typeface="方正书宋"/>
            </a:endParaRPr>
          </a:p>
          <a:p>
            <a:pPr algn="just">
              <a:buClr>
                <a:schemeClr val="accent1"/>
              </a:buClr>
              <a:buSzPct val="95000"/>
              <a:buFont typeface="Wingdings" panose="05000000000000000000" pitchFamily="2" charset="2"/>
              <a:buChar char="n"/>
            </a:pPr>
            <a:r>
              <a:rPr lang="zh-CN" altLang="en-US" sz="1800" b="0" i="0" u="none" strike="noStrike" baseline="0" dirty="0">
                <a:solidFill>
                  <a:srgbClr val="221E1F"/>
                </a:solidFill>
                <a:latin typeface="方正书宋"/>
              </a:rPr>
              <a:t>按</a:t>
            </a:r>
            <a:r>
              <a:rPr lang="en-US" altLang="zh-CN" sz="1800" b="0" i="0" u="none" strike="noStrike" baseline="0" dirty="0">
                <a:solidFill>
                  <a:srgbClr val="221E1F"/>
                </a:solidFill>
                <a:latin typeface="方正书宋"/>
              </a:rPr>
              <a:t>φ50×90 mm </a:t>
            </a:r>
            <a:r>
              <a:rPr lang="zh-CN" altLang="en-US" sz="1800" b="0" i="0" u="none" strike="noStrike" baseline="0" dirty="0">
                <a:solidFill>
                  <a:srgbClr val="221E1F"/>
                </a:solidFill>
                <a:latin typeface="方正书宋"/>
              </a:rPr>
              <a:t>下料→用</a:t>
            </a:r>
            <a:r>
              <a:rPr lang="en-US" altLang="zh-CN" sz="1800" b="0" i="0" u="none" strike="noStrike" baseline="0" dirty="0">
                <a:solidFill>
                  <a:srgbClr val="221E1F"/>
                </a:solidFill>
                <a:latin typeface="方正书宋"/>
              </a:rPr>
              <a:t>G90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G00</a:t>
            </a:r>
            <a:r>
              <a:rPr lang="zh-CN" altLang="en-US" sz="1800" b="0" i="0" u="none" strike="noStrike" baseline="0" dirty="0">
                <a:solidFill>
                  <a:srgbClr val="221E1F"/>
                </a:solidFill>
                <a:latin typeface="方正书宋"/>
              </a:rPr>
              <a:t>、</a:t>
            </a:r>
            <a:r>
              <a:rPr lang="en-US" altLang="zh-CN" sz="1800" b="0" i="0" u="none" strike="noStrike" baseline="0" dirty="0">
                <a:solidFill>
                  <a:srgbClr val="221E1F"/>
                </a:solidFill>
                <a:latin typeface="方正书宋"/>
              </a:rPr>
              <a:t>G01 </a:t>
            </a:r>
            <a:r>
              <a:rPr lang="zh-CN" altLang="en-US" sz="1800" b="0" i="0" u="none" strike="noStrike" baseline="0" dirty="0">
                <a:solidFill>
                  <a:srgbClr val="221E1F"/>
                </a:solidFill>
                <a:latin typeface="方正书宋"/>
              </a:rPr>
              <a:t>指令加工外轮廓→切断保证总长→去毛刺→检验。</a:t>
            </a:r>
            <a:endParaRPr lang="en-US" altLang="zh-CN" dirty="0">
              <a:solidFill>
                <a:srgbClr val="221E1F"/>
              </a:solidFill>
              <a:latin typeface="方正书宋"/>
            </a:endParaRPr>
          </a:p>
        </p:txBody>
      </p:sp>
      <p:sp>
        <p:nvSpPr>
          <p:cNvPr id="7"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pic>
        <p:nvPicPr>
          <p:cNvPr id="9" name="图片 8"/>
          <p:cNvPicPr>
            <a:picLocks noChangeAspect="1"/>
          </p:cNvPicPr>
          <p:nvPr/>
        </p:nvPicPr>
        <p:blipFill>
          <a:blip r:embed="rId3"/>
          <a:stretch>
            <a:fillRect/>
          </a:stretch>
        </p:blipFill>
        <p:spPr>
          <a:xfrm>
            <a:off x="7149485" y="2425626"/>
            <a:ext cx="3957252" cy="2874704"/>
          </a:xfrm>
          <a:prstGeom prst="rect">
            <a:avLst/>
          </a:prstGeom>
        </p:spPr>
      </p:pic>
      <p:sp>
        <p:nvSpPr>
          <p:cNvPr id="10" name="文本框 9"/>
          <p:cNvSpPr txBox="1"/>
          <p:nvPr/>
        </p:nvSpPr>
        <p:spPr>
          <a:xfrm>
            <a:off x="8174491" y="5300330"/>
            <a:ext cx="1907240" cy="338554"/>
          </a:xfrm>
          <a:prstGeom prst="rect">
            <a:avLst/>
          </a:prstGeom>
          <a:noFill/>
        </p:spPr>
        <p:txBody>
          <a:bodyPr wrap="square">
            <a:spAutoFit/>
          </a:bodyPr>
          <a:lstStyle/>
          <a:p>
            <a:pPr algn="ctr"/>
            <a:r>
              <a:rPr lang="zh-CN" altLang="en-US" sz="1600" b="1" spc="-150" dirty="0">
                <a:solidFill>
                  <a:srgbClr val="221E1F"/>
                </a:solidFill>
                <a:latin typeface="方正书宋"/>
              </a:rPr>
              <a:t>外轮廓加工零件图</a:t>
            </a:r>
            <a:endParaRPr lang="zh-CN" altLang="en-US" sz="1600" b="1" spc="-1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12" name="文本占位符 5"/>
          <p:cNvSpPr txBox="1"/>
          <p:nvPr/>
        </p:nvSpPr>
        <p:spPr>
          <a:xfrm>
            <a:off x="885944" y="1917935"/>
            <a:ext cx="2896784" cy="4659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Clr>
                <a:schemeClr val="accent1"/>
              </a:buClr>
              <a:buSzPct val="95000"/>
              <a:buNone/>
            </a:pPr>
            <a:r>
              <a:rPr lang="en-US" altLang="zh-CN" b="1" dirty="0">
                <a:solidFill>
                  <a:schemeClr val="accent1"/>
                </a:solidFill>
                <a:latin typeface="方正书宋"/>
              </a:rPr>
              <a:t>4. </a:t>
            </a:r>
            <a:r>
              <a:rPr lang="zh-CN" altLang="en-US" b="1" dirty="0">
                <a:solidFill>
                  <a:schemeClr val="accent1"/>
                </a:solidFill>
                <a:latin typeface="方正书宋"/>
              </a:rPr>
              <a:t>确定切削参数</a:t>
            </a:r>
            <a:endParaRPr lang="en-US" altLang="zh-CN" b="1" dirty="0">
              <a:solidFill>
                <a:schemeClr val="accent1"/>
              </a:solidFill>
              <a:latin typeface="方正书宋"/>
            </a:endParaRPr>
          </a:p>
          <a:p>
            <a:pPr marL="0" indent="0" algn="just">
              <a:lnSpc>
                <a:spcPct val="130000"/>
              </a:lnSpc>
              <a:buClr>
                <a:schemeClr val="accent1"/>
              </a:buClr>
              <a:buSzPct val="95000"/>
              <a:buNone/>
            </a:pPr>
            <a:r>
              <a:rPr lang="en-US" altLang="zh-CN" b="1" dirty="0">
                <a:solidFill>
                  <a:schemeClr val="accent1"/>
                </a:solidFill>
                <a:latin typeface="方正书宋"/>
              </a:rPr>
              <a:t>5. </a:t>
            </a:r>
            <a:r>
              <a:rPr lang="zh-CN" altLang="en-US" b="1" dirty="0">
                <a:solidFill>
                  <a:schemeClr val="accent1"/>
                </a:solidFill>
                <a:latin typeface="方正书宋"/>
              </a:rPr>
              <a:t>选择工、量、刀具</a:t>
            </a:r>
            <a:endParaRPr lang="en-US" altLang="zh-CN" b="1" dirty="0">
              <a:solidFill>
                <a:schemeClr val="accent1"/>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b="1" dirty="0">
                <a:solidFill>
                  <a:schemeClr val="accent1"/>
                </a:solidFill>
                <a:latin typeface="方正书宋"/>
              </a:rPr>
              <a:t>工具选择：</a:t>
            </a:r>
            <a:r>
              <a:rPr lang="zh-CN" altLang="en-US" sz="1800" b="0" i="0" u="none" strike="noStrike" baseline="0" dirty="0">
                <a:solidFill>
                  <a:srgbClr val="221E1F"/>
                </a:solidFill>
                <a:latin typeface="方正书宋"/>
              </a:rPr>
              <a:t>工件装夹在三爪卡盘中，用划线盘校正；</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量具选择：</a:t>
            </a:r>
            <a:r>
              <a:rPr lang="zh-CN" altLang="en-US" sz="1800" b="0" i="0" u="none" strike="noStrike" baseline="0" dirty="0">
                <a:solidFill>
                  <a:srgbClr val="221E1F"/>
                </a:solidFill>
                <a:latin typeface="方正书宋"/>
              </a:rPr>
              <a:t>外圆尺寸、长度用游标卡尺测量；</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r>
              <a:rPr lang="zh-CN" altLang="en-US" dirty="0">
                <a:solidFill>
                  <a:srgbClr val="221E1F"/>
                </a:solidFill>
                <a:latin typeface="方正书宋"/>
              </a:rPr>
              <a:t>刀具选择：</a:t>
            </a:r>
            <a:r>
              <a:rPr lang="zh-CN" altLang="en-US" sz="1800" b="0" i="0" u="none" strike="noStrike" baseline="0" dirty="0">
                <a:solidFill>
                  <a:srgbClr val="221E1F"/>
                </a:solidFill>
                <a:latin typeface="方正书宋"/>
              </a:rPr>
              <a:t>外圆加工选择</a:t>
            </a:r>
            <a:r>
              <a:rPr lang="en-US" altLang="zh-CN" sz="1800" b="0" i="0" u="none" strike="noStrike" baseline="0" dirty="0">
                <a:solidFill>
                  <a:srgbClr val="221E1F"/>
                </a:solidFill>
                <a:latin typeface="方正书宋"/>
              </a:rPr>
              <a:t>93°</a:t>
            </a:r>
            <a:r>
              <a:rPr lang="zh-CN" altLang="en-US" sz="1800" b="0" i="0" u="none" strike="noStrike" baseline="0" dirty="0">
                <a:solidFill>
                  <a:srgbClr val="221E1F"/>
                </a:solidFill>
                <a:latin typeface="方正书宋"/>
              </a:rPr>
              <a:t>外圆车刀、切断选择刀宽为</a:t>
            </a:r>
            <a:r>
              <a:rPr lang="en-US" altLang="zh-CN" sz="1800" b="0" i="0" u="none" strike="noStrike" baseline="0" dirty="0">
                <a:solidFill>
                  <a:srgbClr val="221E1F"/>
                </a:solidFill>
                <a:latin typeface="方正书宋"/>
              </a:rPr>
              <a:t>5mm </a:t>
            </a:r>
            <a:r>
              <a:rPr lang="zh-CN" altLang="en-US" sz="1800" b="0" i="0" u="none" strike="noStrike" baseline="0" dirty="0">
                <a:solidFill>
                  <a:srgbClr val="221E1F"/>
                </a:solidFill>
                <a:latin typeface="方正书宋"/>
              </a:rPr>
              <a:t>的切断刀</a:t>
            </a:r>
            <a:endParaRPr lang="en-US" altLang="zh-CN" sz="1800" b="0" i="0" u="none" strike="noStrike" baseline="0" dirty="0">
              <a:solidFill>
                <a:srgbClr val="221E1F"/>
              </a:solidFill>
              <a:latin typeface="方正书宋"/>
            </a:endParaRPr>
          </a:p>
          <a:p>
            <a:pPr algn="just">
              <a:lnSpc>
                <a:spcPct val="130000"/>
              </a:lnSpc>
              <a:buClr>
                <a:schemeClr val="accent1"/>
              </a:buClr>
              <a:buSzPct val="95000"/>
              <a:buFont typeface="Wingdings" panose="05000000000000000000" pitchFamily="2" charset="2"/>
              <a:buChar char="n"/>
            </a:pPr>
            <a:endParaRPr lang="en-US" altLang="zh-CN" b="1" dirty="0">
              <a:solidFill>
                <a:schemeClr val="accent1"/>
              </a:solidFill>
              <a:latin typeface="方正书宋"/>
            </a:endParaRPr>
          </a:p>
        </p:txBody>
      </p:sp>
      <p:graphicFrame>
        <p:nvGraphicFramePr>
          <p:cNvPr id="2" name="表格 1"/>
          <p:cNvGraphicFramePr>
            <a:graphicFrameLocks noGrp="1"/>
          </p:cNvGraphicFramePr>
          <p:nvPr/>
        </p:nvGraphicFramePr>
        <p:xfrm>
          <a:off x="3862781" y="2385307"/>
          <a:ext cx="8101800" cy="3724800"/>
        </p:xfrm>
        <a:graphic>
          <a:graphicData uri="http://schemas.openxmlformats.org/drawingml/2006/table">
            <a:tbl>
              <a:tblPr firstRow="1" bandRow="1">
                <a:tableStyleId>{5C22544A-7EE6-4342-B048-85BDC9FD1C3A}</a:tableStyleId>
              </a:tblPr>
              <a:tblGrid>
                <a:gridCol w="810180">
                  <a:extLst>
                    <a:ext uri="{9D8B030D-6E8A-4147-A177-3AD203B41FA5}">
                      <a16:colId xmlns:a16="http://schemas.microsoft.com/office/drawing/2014/main" val="20000"/>
                    </a:ext>
                  </a:extLst>
                </a:gridCol>
                <a:gridCol w="810180">
                  <a:extLst>
                    <a:ext uri="{9D8B030D-6E8A-4147-A177-3AD203B41FA5}">
                      <a16:colId xmlns:a16="http://schemas.microsoft.com/office/drawing/2014/main" val="20001"/>
                    </a:ext>
                  </a:extLst>
                </a:gridCol>
                <a:gridCol w="649781">
                  <a:extLst>
                    <a:ext uri="{9D8B030D-6E8A-4147-A177-3AD203B41FA5}">
                      <a16:colId xmlns:a16="http://schemas.microsoft.com/office/drawing/2014/main" val="20002"/>
                    </a:ext>
                  </a:extLst>
                </a:gridCol>
                <a:gridCol w="1048424">
                  <a:extLst>
                    <a:ext uri="{9D8B030D-6E8A-4147-A177-3AD203B41FA5}">
                      <a16:colId xmlns:a16="http://schemas.microsoft.com/office/drawing/2014/main" val="20003"/>
                    </a:ext>
                  </a:extLst>
                </a:gridCol>
                <a:gridCol w="732335">
                  <a:extLst>
                    <a:ext uri="{9D8B030D-6E8A-4147-A177-3AD203B41FA5}">
                      <a16:colId xmlns:a16="http://schemas.microsoft.com/office/drawing/2014/main" val="20004"/>
                    </a:ext>
                  </a:extLst>
                </a:gridCol>
                <a:gridCol w="810180">
                  <a:extLst>
                    <a:ext uri="{9D8B030D-6E8A-4147-A177-3AD203B41FA5}">
                      <a16:colId xmlns:a16="http://schemas.microsoft.com/office/drawing/2014/main" val="20005"/>
                    </a:ext>
                  </a:extLst>
                </a:gridCol>
                <a:gridCol w="810180">
                  <a:extLst>
                    <a:ext uri="{9D8B030D-6E8A-4147-A177-3AD203B41FA5}">
                      <a16:colId xmlns:a16="http://schemas.microsoft.com/office/drawing/2014/main" val="20006"/>
                    </a:ext>
                  </a:extLst>
                </a:gridCol>
                <a:gridCol w="905219">
                  <a:extLst>
                    <a:ext uri="{9D8B030D-6E8A-4147-A177-3AD203B41FA5}">
                      <a16:colId xmlns:a16="http://schemas.microsoft.com/office/drawing/2014/main" val="20007"/>
                    </a:ext>
                  </a:extLst>
                </a:gridCol>
                <a:gridCol w="715141">
                  <a:extLst>
                    <a:ext uri="{9D8B030D-6E8A-4147-A177-3AD203B41FA5}">
                      <a16:colId xmlns:a16="http://schemas.microsoft.com/office/drawing/2014/main" val="20008"/>
                    </a:ext>
                  </a:extLst>
                </a:gridCol>
                <a:gridCol w="810180">
                  <a:extLst>
                    <a:ext uri="{9D8B030D-6E8A-4147-A177-3AD203B41FA5}">
                      <a16:colId xmlns:a16="http://schemas.microsoft.com/office/drawing/2014/main" val="20009"/>
                    </a:ext>
                  </a:extLst>
                </a:gridCol>
              </a:tblGrid>
              <a:tr h="283920">
                <a:tc rowSpan="2" gridSpan="3">
                  <a:txBody>
                    <a:bodyPr/>
                    <a:lstStyle/>
                    <a:p>
                      <a:pPr algn="ctr"/>
                      <a:endParaRPr lang="zh-CN" altLang="en-US" sz="1200" dirty="0"/>
                    </a:p>
                  </a:txBody>
                  <a:tcPr/>
                </a:tc>
                <a:tc rowSpan="2" hMerge="1">
                  <a:txBody>
                    <a:bodyPr/>
                    <a:lstStyle/>
                    <a:p>
                      <a:endParaRPr lang="zh-CN"/>
                    </a:p>
                  </a:txBody>
                  <a:tcPr/>
                </a:tc>
                <a:tc rowSpan="2" hMerge="1">
                  <a:txBody>
                    <a:bodyPr/>
                    <a:lstStyle/>
                    <a:p>
                      <a:endParaRPr lang="zh-CN"/>
                    </a:p>
                  </a:txBody>
                  <a:tcPr/>
                </a:tc>
                <a:tc rowSpan="2">
                  <a:txBody>
                    <a:bodyPr/>
                    <a:lstStyle/>
                    <a:p>
                      <a:pPr algn="ctr"/>
                      <a:r>
                        <a:rPr lang="zh-CN" altLang="en-US" sz="1200" dirty="0"/>
                        <a:t>数控加工工艺过程卡</a:t>
                      </a:r>
                    </a:p>
                  </a:txBody>
                  <a:tcPr/>
                </a:tc>
                <a:tc gridSpan="3">
                  <a:txBody>
                    <a:bodyPr/>
                    <a:lstStyle/>
                    <a:p>
                      <a:pPr algn="ctr"/>
                      <a:r>
                        <a:rPr lang="zh-CN" altLang="en-US" sz="1200" dirty="0"/>
                        <a:t>产品名称或代号</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零件名称</a:t>
                      </a:r>
                    </a:p>
                  </a:txBody>
                  <a:tcPr/>
                </a:tc>
                <a:tc gridSpan="2">
                  <a:txBody>
                    <a:bodyPr/>
                    <a:lstStyle/>
                    <a:p>
                      <a:pPr algn="ctr"/>
                      <a:r>
                        <a:rPr lang="zh-CN" altLang="en-US" sz="1200" dirty="0"/>
                        <a:t>零件图号</a:t>
                      </a:r>
                    </a:p>
                  </a:txBody>
                  <a:tcPr/>
                </a:tc>
                <a:tc hMerge="1">
                  <a:txBody>
                    <a:bodyPr/>
                    <a:lstStyle/>
                    <a:p>
                      <a:endParaRPr lang="zh-CN"/>
                    </a:p>
                  </a:txBody>
                  <a:tcPr/>
                </a:tc>
                <a:extLst>
                  <a:ext uri="{0D108BD9-81ED-4DB2-BD59-A6C34878D82A}">
                    <a16:rowId xmlns:a16="http://schemas.microsoft.com/office/drawing/2014/main" val="10000"/>
                  </a:ext>
                </a:extLst>
              </a:tr>
              <a:tr h="283920">
                <a:tc gridSpan="3" vMerge="1">
                  <a:txBody>
                    <a:bodyPr/>
                    <a:lstStyle/>
                    <a:p>
                      <a:endParaRPr lang="zh-CN"/>
                    </a:p>
                  </a:txBody>
                  <a:tcPr/>
                </a:tc>
                <a:tc hMerge="1" vMerge="1">
                  <a:txBody>
                    <a:bodyPr/>
                    <a:lstStyle/>
                    <a:p>
                      <a:endParaRPr lang="zh-CN"/>
                    </a:p>
                  </a:txBody>
                  <a:tcPr/>
                </a:tc>
                <a:tc hMerge="1" vMerge="1">
                  <a:txBody>
                    <a:bodyPr/>
                    <a:lstStyle/>
                    <a:p>
                      <a:endParaRPr lang="zh-CN"/>
                    </a:p>
                  </a:txBody>
                  <a:tcPr/>
                </a:tc>
                <a:tc vMerge="1">
                  <a:txBody>
                    <a:bodyPr/>
                    <a:lstStyle/>
                    <a:p>
                      <a:endParaRPr lang="zh-CN"/>
                    </a:p>
                  </a:txBody>
                  <a:tcPr/>
                </a:tc>
                <a:tc gridSpan="3">
                  <a:txBody>
                    <a:bodyPr/>
                    <a:lstStyle/>
                    <a:p>
                      <a:pPr algn="ct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r>
                        <a:rPr lang="zh-CN" altLang="en-US" sz="1200" dirty="0"/>
                        <a:t>阶梯轴</a:t>
                      </a:r>
                    </a:p>
                  </a:txBody>
                  <a:tcPr/>
                </a:tc>
                <a:tc gridSpan="2">
                  <a:txBody>
                    <a:bodyPr/>
                    <a:lstStyle/>
                    <a:p>
                      <a:pPr algn="ctr"/>
                      <a:endParaRPr lang="zh-CN" altLang="en-US" sz="1200" dirty="0"/>
                    </a:p>
                  </a:txBody>
                  <a:tcPr/>
                </a:tc>
                <a:tc hMerge="1">
                  <a:txBody>
                    <a:bodyPr/>
                    <a:lstStyle/>
                    <a:p>
                      <a:endParaRPr lang="zh-CN"/>
                    </a:p>
                  </a:txBody>
                  <a:tcPr/>
                </a:tc>
                <a:extLst>
                  <a:ext uri="{0D108BD9-81ED-4DB2-BD59-A6C34878D82A}">
                    <a16:rowId xmlns:a16="http://schemas.microsoft.com/office/drawing/2014/main" val="10001"/>
                  </a:ext>
                </a:extLst>
              </a:tr>
              <a:tr h="283920">
                <a:tc gridSpan="3">
                  <a:txBody>
                    <a:bodyPr/>
                    <a:lstStyle/>
                    <a:p>
                      <a:pPr algn="ctr"/>
                      <a:r>
                        <a:rPr lang="zh-CN" altLang="en-US" sz="1200" dirty="0"/>
                        <a:t>材料</a:t>
                      </a:r>
                    </a:p>
                  </a:txBody>
                  <a:tcPr/>
                </a:tc>
                <a:tc hMerge="1">
                  <a:txBody>
                    <a:bodyPr/>
                    <a:lstStyle/>
                    <a:p>
                      <a:endParaRPr lang="zh-CN"/>
                    </a:p>
                  </a:txBody>
                  <a:tcPr/>
                </a:tc>
                <a:tc hMerge="1">
                  <a:txBody>
                    <a:bodyPr/>
                    <a:lstStyle/>
                    <a:p>
                      <a:endParaRPr lang="zh-CN"/>
                    </a:p>
                  </a:txBody>
                  <a:tcPr/>
                </a:tc>
                <a:tc>
                  <a:txBody>
                    <a:bodyPr/>
                    <a:lstStyle/>
                    <a:p>
                      <a:pPr algn="ctr"/>
                      <a:endParaRPr lang="zh-CN" altLang="en-US" sz="1200"/>
                    </a:p>
                  </a:txBody>
                  <a:tcPr/>
                </a:tc>
                <a:tc gridSpan="3">
                  <a:txBody>
                    <a:bodyPr/>
                    <a:lstStyle/>
                    <a:p>
                      <a:pPr algn="ctr"/>
                      <a:r>
                        <a:rPr lang="zh-CN" altLang="en-US" sz="1200" dirty="0"/>
                        <a:t>夹具名称</a:t>
                      </a:r>
                    </a:p>
                  </a:txBody>
                  <a:tcPr/>
                </a:tc>
                <a:tc hMerge="1">
                  <a:txBody>
                    <a:bodyPr/>
                    <a:lstStyle/>
                    <a:p>
                      <a:endParaRPr lang="zh-CN"/>
                    </a:p>
                  </a:txBody>
                  <a:tcPr/>
                </a:tc>
                <a:tc hMerge="1">
                  <a:txBody>
                    <a:bodyPr/>
                    <a:lstStyle/>
                    <a:p>
                      <a:endParaRPr lang="zh-CN"/>
                    </a:p>
                  </a:txBody>
                  <a:tcPr/>
                </a:tc>
                <a:tc>
                  <a:txBody>
                    <a:bodyPr/>
                    <a:lstStyle/>
                    <a:p>
                      <a:pPr algn="ctr"/>
                      <a:r>
                        <a:rPr lang="zh-CN" altLang="en-US" sz="1200" dirty="0"/>
                        <a:t>加工设备</a:t>
                      </a:r>
                    </a:p>
                  </a:txBody>
                  <a:tcPr/>
                </a:tc>
                <a:tc gridSpan="2">
                  <a:txBody>
                    <a:bodyPr/>
                    <a:lstStyle/>
                    <a:p>
                      <a:pPr algn="ctr"/>
                      <a:r>
                        <a:rPr lang="zh-CN" altLang="en-US" sz="1200" dirty="0"/>
                        <a:t>车间</a:t>
                      </a:r>
                    </a:p>
                  </a:txBody>
                  <a:tcPr/>
                </a:tc>
                <a:tc hMerge="1">
                  <a:txBody>
                    <a:bodyPr/>
                    <a:lstStyle/>
                    <a:p>
                      <a:endParaRPr lang="zh-CN"/>
                    </a:p>
                  </a:txBody>
                  <a:tcPr/>
                </a:tc>
                <a:extLst>
                  <a:ext uri="{0D108BD9-81ED-4DB2-BD59-A6C34878D82A}">
                    <a16:rowId xmlns:a16="http://schemas.microsoft.com/office/drawing/2014/main" val="10002"/>
                  </a:ext>
                </a:extLst>
              </a:tr>
              <a:tr h="283920">
                <a:tc gridSpan="3">
                  <a:txBody>
                    <a:bodyPr/>
                    <a:lstStyle/>
                    <a:p>
                      <a:pPr algn="ctr"/>
                      <a:r>
                        <a:rPr lang="en-US" altLang="zh-CN" sz="1200" dirty="0"/>
                        <a:t>45#</a:t>
                      </a:r>
                      <a:endParaRPr lang="zh-CN" altLang="en-US" sz="1200" dirty="0"/>
                    </a:p>
                  </a:txBody>
                  <a:tcPr/>
                </a:tc>
                <a:tc hMerge="1">
                  <a:txBody>
                    <a:bodyPr/>
                    <a:lstStyle/>
                    <a:p>
                      <a:endParaRPr lang="zh-CN"/>
                    </a:p>
                  </a:txBody>
                  <a:tcPr/>
                </a:tc>
                <a:tc hMerge="1">
                  <a:txBody>
                    <a:bodyPr/>
                    <a:lstStyle/>
                    <a:p>
                      <a:endParaRPr lang="zh-CN"/>
                    </a:p>
                  </a:txBody>
                  <a:tcPr/>
                </a:tc>
                <a:tc>
                  <a:txBody>
                    <a:bodyPr/>
                    <a:lstStyle/>
                    <a:p>
                      <a:pPr algn="ctr"/>
                      <a:endParaRPr lang="zh-CN" altLang="en-US" sz="1200"/>
                    </a:p>
                  </a:txBody>
                  <a:tcPr/>
                </a:tc>
                <a:tc gridSpan="3">
                  <a:txBody>
                    <a:bodyPr/>
                    <a:lstStyle/>
                    <a:p>
                      <a:pPr algn="ctr"/>
                      <a:r>
                        <a:rPr lang="zh-CN" altLang="en-US" sz="1200" dirty="0"/>
                        <a:t>三爪卡盘</a:t>
                      </a:r>
                    </a:p>
                  </a:txBody>
                  <a:tcPr/>
                </a:tc>
                <a:tc hMerge="1">
                  <a:txBody>
                    <a:bodyPr/>
                    <a:lstStyle/>
                    <a:p>
                      <a:endParaRPr lang="zh-CN"/>
                    </a:p>
                  </a:txBody>
                  <a:tcPr/>
                </a:tc>
                <a:tc hMerge="1">
                  <a:txBody>
                    <a:bodyPr/>
                    <a:lstStyle/>
                    <a:p>
                      <a:endParaRPr lang="zh-CN"/>
                    </a:p>
                  </a:txBody>
                  <a:tcPr/>
                </a:tc>
                <a:tc>
                  <a:txBody>
                    <a:bodyPr/>
                    <a:lstStyle/>
                    <a:p>
                      <a:pPr algn="ctr"/>
                      <a:r>
                        <a:rPr lang="en-US" altLang="zh-CN" sz="1200" dirty="0"/>
                        <a:t>CK6140</a:t>
                      </a:r>
                      <a:endParaRPr lang="zh-CN" altLang="en-US" sz="1200" dirty="0"/>
                    </a:p>
                  </a:txBody>
                  <a:tcPr/>
                </a:tc>
                <a:tc gridSpan="2">
                  <a:txBody>
                    <a:bodyPr/>
                    <a:lstStyle/>
                    <a:p>
                      <a:pPr algn="ctr"/>
                      <a:r>
                        <a:rPr lang="zh-CN" altLang="en-US" sz="1200" dirty="0"/>
                        <a:t>数控中心</a:t>
                      </a:r>
                    </a:p>
                  </a:txBody>
                  <a:tcPr/>
                </a:tc>
                <a:tc hMerge="1">
                  <a:txBody>
                    <a:bodyPr/>
                    <a:lstStyle/>
                    <a:p>
                      <a:endParaRPr lang="zh-CN"/>
                    </a:p>
                  </a:txBody>
                  <a:tcPr/>
                </a:tc>
                <a:extLst>
                  <a:ext uri="{0D108BD9-81ED-4DB2-BD59-A6C34878D82A}">
                    <a16:rowId xmlns:a16="http://schemas.microsoft.com/office/drawing/2014/main" val="10003"/>
                  </a:ext>
                </a:extLst>
              </a:tr>
              <a:tr h="593705">
                <a:tc>
                  <a:txBody>
                    <a:bodyPr/>
                    <a:lstStyle/>
                    <a:p>
                      <a:pPr algn="ctr"/>
                      <a:r>
                        <a:rPr lang="zh-CN" altLang="en-US" sz="1200" dirty="0"/>
                        <a:t>工序号</a:t>
                      </a:r>
                    </a:p>
                  </a:txBody>
                  <a:tcPr/>
                </a:tc>
                <a:tc>
                  <a:txBody>
                    <a:bodyPr/>
                    <a:lstStyle/>
                    <a:p>
                      <a:pPr algn="ctr"/>
                      <a:r>
                        <a:rPr lang="zh-CN" altLang="en-US" sz="1200" dirty="0"/>
                        <a:t>工序名称</a:t>
                      </a:r>
                    </a:p>
                  </a:txBody>
                  <a:tcPr/>
                </a:tc>
                <a:tc>
                  <a:txBody>
                    <a:bodyPr/>
                    <a:lstStyle/>
                    <a:p>
                      <a:pPr algn="ctr"/>
                      <a:r>
                        <a:rPr lang="zh-CN" altLang="en-US" sz="1200" dirty="0"/>
                        <a:t>工步号</a:t>
                      </a:r>
                    </a:p>
                  </a:txBody>
                  <a:tcPr/>
                </a:tc>
                <a:tc>
                  <a:txBody>
                    <a:bodyPr/>
                    <a:lstStyle/>
                    <a:p>
                      <a:pPr algn="ctr"/>
                      <a:r>
                        <a:rPr lang="zh-CN" altLang="en-US" sz="1200" dirty="0"/>
                        <a:t>工步内容</a:t>
                      </a:r>
                    </a:p>
                  </a:txBody>
                  <a:tcPr/>
                </a:tc>
                <a:tc>
                  <a:txBody>
                    <a:bodyPr/>
                    <a:lstStyle/>
                    <a:p>
                      <a:pPr algn="ctr"/>
                      <a:r>
                        <a:rPr lang="zh-CN" altLang="en-US" sz="1200" dirty="0"/>
                        <a:t>刀具号</a:t>
                      </a:r>
                    </a:p>
                  </a:txBody>
                  <a:tcPr/>
                </a:tc>
                <a:tc>
                  <a:txBody>
                    <a:bodyPr/>
                    <a:lstStyle/>
                    <a:p>
                      <a:pPr algn="ctr"/>
                      <a:r>
                        <a:rPr lang="zh-CN" altLang="en-US" sz="1200" dirty="0"/>
                        <a:t>刀具规格</a:t>
                      </a:r>
                    </a:p>
                  </a:txBody>
                  <a:tcPr/>
                </a:tc>
                <a:tc>
                  <a:txBody>
                    <a:bodyPr/>
                    <a:lstStyle/>
                    <a:p>
                      <a:pPr algn="ctr"/>
                      <a:r>
                        <a:rPr lang="zh-CN" altLang="en-US" sz="1200" dirty="0"/>
                        <a:t>主轴</a:t>
                      </a:r>
                      <a:endParaRPr lang="en-US" altLang="zh-CN" sz="1200" dirty="0"/>
                    </a:p>
                    <a:p>
                      <a:pPr algn="ctr"/>
                      <a:r>
                        <a:rPr lang="zh-CN" altLang="en-US" sz="1200" dirty="0"/>
                        <a:t>转速</a:t>
                      </a:r>
                      <a:endParaRPr lang="en-US" altLang="zh-CN" sz="1200" dirty="0"/>
                    </a:p>
                    <a:p>
                      <a:pPr algn="ctr"/>
                      <a:r>
                        <a:rPr lang="zh-CN" altLang="en-US" sz="1200" dirty="0"/>
                        <a:t>（</a:t>
                      </a:r>
                      <a:r>
                        <a:rPr lang="en-US" altLang="zh-CN" sz="1200" dirty="0"/>
                        <a:t>r/min</a:t>
                      </a:r>
                      <a:r>
                        <a:rPr lang="zh-CN" altLang="en-US" sz="1200" dirty="0"/>
                        <a:t>）</a:t>
                      </a:r>
                    </a:p>
                  </a:txBody>
                  <a:tcPr/>
                </a:tc>
                <a:tc>
                  <a:txBody>
                    <a:bodyPr/>
                    <a:lstStyle/>
                    <a:p>
                      <a:pPr algn="ctr"/>
                      <a:r>
                        <a:rPr lang="zh-CN" altLang="en-US" sz="1200" dirty="0"/>
                        <a:t>进给</a:t>
                      </a:r>
                      <a:endParaRPr lang="en-US" altLang="zh-CN" sz="1200" dirty="0"/>
                    </a:p>
                    <a:p>
                      <a:pPr algn="ctr"/>
                      <a:r>
                        <a:rPr lang="zh-CN" altLang="en-US" sz="1200" dirty="0"/>
                        <a:t>速度</a:t>
                      </a:r>
                      <a:endParaRPr lang="en-US" altLang="zh-CN" sz="1200" dirty="0"/>
                    </a:p>
                    <a:p>
                      <a:pPr algn="ctr"/>
                      <a:r>
                        <a:rPr lang="zh-CN" altLang="en-US" sz="1200" dirty="0"/>
                        <a:t>（</a:t>
                      </a:r>
                      <a:r>
                        <a:rPr lang="en-US" altLang="zh-CN" sz="1200" dirty="0"/>
                        <a:t>mm/min</a:t>
                      </a:r>
                      <a:r>
                        <a:rPr lang="zh-CN" altLang="en-US" sz="1200" dirty="0"/>
                        <a:t>）</a:t>
                      </a:r>
                    </a:p>
                  </a:txBody>
                  <a:tcPr/>
                </a:tc>
                <a:tc>
                  <a:txBody>
                    <a:bodyPr/>
                    <a:lstStyle/>
                    <a:p>
                      <a:pPr algn="ctr"/>
                      <a:r>
                        <a:rPr lang="zh-CN" altLang="en-US" sz="1200" dirty="0"/>
                        <a:t>背吃力量</a:t>
                      </a:r>
                      <a:endParaRPr lang="en-US" altLang="zh-CN" sz="1200" dirty="0"/>
                    </a:p>
                    <a:p>
                      <a:pPr algn="ctr"/>
                      <a:r>
                        <a:rPr lang="zh-CN" altLang="en-US" sz="1200" dirty="0"/>
                        <a:t>（</a:t>
                      </a:r>
                      <a:r>
                        <a:rPr lang="en-US" altLang="zh-CN" sz="1200" dirty="0"/>
                        <a:t>mm</a:t>
                      </a:r>
                      <a:r>
                        <a:rPr lang="zh-CN" altLang="en-US" sz="1200" dirty="0"/>
                        <a:t>）</a:t>
                      </a:r>
                    </a:p>
                  </a:txBody>
                  <a:tcPr/>
                </a:tc>
                <a:tc>
                  <a:txBody>
                    <a:bodyPr/>
                    <a:lstStyle/>
                    <a:p>
                      <a:pPr algn="ctr"/>
                      <a:r>
                        <a:rPr lang="zh-CN" altLang="en-US" sz="1200" dirty="0"/>
                        <a:t>检测</a:t>
                      </a:r>
                      <a:endParaRPr lang="en-US" altLang="zh-CN" sz="1200" dirty="0"/>
                    </a:p>
                    <a:p>
                      <a:pPr algn="ctr"/>
                      <a:r>
                        <a:rPr lang="zh-CN" altLang="en-US" sz="1200" dirty="0"/>
                        <a:t>工具</a:t>
                      </a:r>
                    </a:p>
                  </a:txBody>
                  <a:tcPr/>
                </a:tc>
                <a:extLst>
                  <a:ext uri="{0D108BD9-81ED-4DB2-BD59-A6C34878D82A}">
                    <a16:rowId xmlns:a16="http://schemas.microsoft.com/office/drawing/2014/main" val="10004"/>
                  </a:ext>
                </a:extLst>
              </a:tr>
              <a:tr h="424075">
                <a:tc>
                  <a:txBody>
                    <a:bodyPr/>
                    <a:lstStyle/>
                    <a:p>
                      <a:pPr algn="ctr"/>
                      <a:r>
                        <a:rPr lang="zh-CN" altLang="en-US" sz="1200" dirty="0"/>
                        <a:t>工</a:t>
                      </a:r>
                      <a:r>
                        <a:rPr lang="en-US" altLang="zh-CN" sz="1200" dirty="0"/>
                        <a:t>10</a:t>
                      </a:r>
                      <a:endParaRPr lang="zh-CN" altLang="en-US" sz="1200" dirty="0"/>
                    </a:p>
                  </a:txBody>
                  <a:tcPr/>
                </a:tc>
                <a:tc>
                  <a:txBody>
                    <a:bodyPr/>
                    <a:lstStyle/>
                    <a:p>
                      <a:pPr algn="ctr"/>
                      <a:r>
                        <a:rPr lang="zh-CN" altLang="en-US" sz="1200" dirty="0"/>
                        <a:t>工车</a:t>
                      </a:r>
                    </a:p>
                  </a:txBody>
                  <a:tcPr/>
                </a:tc>
                <a:tc>
                  <a:txBody>
                    <a:bodyPr/>
                    <a:lstStyle/>
                    <a:p>
                      <a:pPr algn="ctr"/>
                      <a:r>
                        <a:rPr lang="zh-CN" altLang="en-US" sz="1200" dirty="0"/>
                        <a:t>工</a:t>
                      </a:r>
                      <a:r>
                        <a:rPr lang="en-US" altLang="zh-CN" sz="1200" dirty="0"/>
                        <a:t>1</a:t>
                      </a:r>
                      <a:endParaRPr lang="zh-CN" altLang="en-US" sz="1200" dirty="0"/>
                    </a:p>
                  </a:txBody>
                  <a:tcPr/>
                </a:tc>
                <a:tc>
                  <a:txBody>
                    <a:bodyPr/>
                    <a:lstStyle/>
                    <a:p>
                      <a:pPr algn="ctr"/>
                      <a:r>
                        <a:rPr lang="zh-CN" altLang="en-US" sz="1200" dirty="0"/>
                        <a:t>加工外轮廓至各尺寸</a:t>
                      </a:r>
                    </a:p>
                  </a:txBody>
                  <a:tcPr/>
                </a:tc>
                <a:tc>
                  <a:txBody>
                    <a:bodyPr/>
                    <a:lstStyle/>
                    <a:p>
                      <a:pPr algn="ctr"/>
                      <a:r>
                        <a:rPr lang="en-US" altLang="zh-CN" sz="1200" dirty="0"/>
                        <a:t>T01</a:t>
                      </a:r>
                      <a:endParaRPr lang="zh-CN" altLang="en-US" sz="1200" dirty="0"/>
                    </a:p>
                  </a:txBody>
                  <a:tcPr/>
                </a:tc>
                <a:tc>
                  <a:txBody>
                    <a:bodyPr/>
                    <a:lstStyle/>
                    <a:p>
                      <a:pPr algn="ctr"/>
                      <a:r>
                        <a:rPr lang="en-US" altLang="zh-CN" sz="1200" dirty="0"/>
                        <a:t>93°</a:t>
                      </a:r>
                      <a:r>
                        <a:rPr lang="zh-CN" altLang="en-US" sz="1200" dirty="0"/>
                        <a:t>外圆车刀</a:t>
                      </a:r>
                    </a:p>
                  </a:txBody>
                  <a:tcPr/>
                </a:tc>
                <a:tc>
                  <a:txBody>
                    <a:bodyPr/>
                    <a:lstStyle/>
                    <a:p>
                      <a:pPr algn="ctr"/>
                      <a:r>
                        <a:rPr lang="en-US" altLang="zh-CN" sz="1200" dirty="0"/>
                        <a:t>600</a:t>
                      </a:r>
                      <a:endParaRPr lang="zh-CN" altLang="en-US" sz="1200" dirty="0"/>
                    </a:p>
                  </a:txBody>
                  <a:tcPr/>
                </a:tc>
                <a:tc>
                  <a:txBody>
                    <a:bodyPr/>
                    <a:lstStyle/>
                    <a:p>
                      <a:pPr algn="ctr"/>
                      <a:r>
                        <a:rPr lang="en-US" altLang="zh-CN" sz="1200" dirty="0"/>
                        <a:t>0.2</a:t>
                      </a:r>
                      <a:endParaRPr lang="zh-CN" altLang="en-US" sz="1200" dirty="0"/>
                    </a:p>
                  </a:txBody>
                  <a:tcPr/>
                </a:tc>
                <a:tc>
                  <a:txBody>
                    <a:bodyPr/>
                    <a:lstStyle/>
                    <a:p>
                      <a:pPr algn="ctr"/>
                      <a:r>
                        <a:rPr lang="en-US" altLang="zh-CN" sz="1200" dirty="0"/>
                        <a:t>1.45</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05"/>
                  </a:ext>
                </a:extLst>
              </a:tr>
              <a:tr h="593705">
                <a:tc>
                  <a:txBody>
                    <a:bodyPr/>
                    <a:lstStyle/>
                    <a:p>
                      <a:pPr algn="ctr"/>
                      <a:endParaRPr lang="zh-CN" altLang="en-US" sz="1200" dirty="0"/>
                    </a:p>
                  </a:txBody>
                  <a:tcPr/>
                </a:tc>
                <a:tc>
                  <a:txBody>
                    <a:bodyPr/>
                    <a:lstStyle/>
                    <a:p>
                      <a:pPr algn="ctr"/>
                      <a:endParaRPr lang="zh-CN" altLang="en-US" sz="1200"/>
                    </a:p>
                  </a:txBody>
                  <a:tcPr/>
                </a:tc>
                <a:tc>
                  <a:txBody>
                    <a:bodyPr/>
                    <a:lstStyle/>
                    <a:p>
                      <a:pPr algn="ctr"/>
                      <a:r>
                        <a:rPr lang="en-US" altLang="zh-CN" sz="1200" dirty="0"/>
                        <a:t>52</a:t>
                      </a:r>
                      <a:endParaRPr lang="zh-CN" altLang="en-US" sz="1200" dirty="0"/>
                    </a:p>
                  </a:txBody>
                  <a:tcPr/>
                </a:tc>
                <a:tc>
                  <a:txBody>
                    <a:bodyPr/>
                    <a:lstStyle/>
                    <a:p>
                      <a:pPr algn="ctr"/>
                      <a:r>
                        <a:rPr lang="zh-CN" altLang="en-US" sz="1200" dirty="0"/>
                        <a:t>切断</a:t>
                      </a:r>
                    </a:p>
                  </a:txBody>
                  <a:tcPr/>
                </a:tc>
                <a:tc>
                  <a:txBody>
                    <a:bodyPr/>
                    <a:lstStyle/>
                    <a:p>
                      <a:pPr algn="ctr"/>
                      <a:r>
                        <a:rPr lang="en-US" altLang="zh-CN" sz="1200" dirty="0"/>
                        <a:t>T02</a:t>
                      </a:r>
                      <a:endParaRPr lang="zh-CN" altLang="en-US" sz="1200" dirty="0"/>
                    </a:p>
                  </a:txBody>
                  <a:tcPr/>
                </a:tc>
                <a:tc>
                  <a:txBody>
                    <a:bodyPr/>
                    <a:lstStyle/>
                    <a:p>
                      <a:pPr algn="ctr"/>
                      <a:r>
                        <a:rPr lang="zh-CN" altLang="en-US" sz="1200" dirty="0"/>
                        <a:t>切断刀</a:t>
                      </a:r>
                      <a:endParaRPr lang="en-US" altLang="zh-CN" sz="1200" dirty="0"/>
                    </a:p>
                    <a:p>
                      <a:pPr algn="ctr"/>
                      <a:r>
                        <a:rPr lang="zh-CN" altLang="en-US" sz="1200" dirty="0"/>
                        <a:t>刀宽</a:t>
                      </a:r>
                      <a:r>
                        <a:rPr lang="en-US" altLang="zh-CN" sz="1200" dirty="0"/>
                        <a:t>5mm</a:t>
                      </a:r>
                      <a:endParaRPr lang="zh-CN" altLang="en-US" sz="1200" dirty="0"/>
                    </a:p>
                  </a:txBody>
                  <a:tcPr/>
                </a:tc>
                <a:tc>
                  <a:txBody>
                    <a:bodyPr/>
                    <a:lstStyle/>
                    <a:p>
                      <a:pPr algn="ctr"/>
                      <a:r>
                        <a:rPr lang="en-US" altLang="zh-CN" sz="1200" dirty="0"/>
                        <a:t>400</a:t>
                      </a:r>
                      <a:endParaRPr lang="zh-CN" altLang="en-US" sz="1200" dirty="0"/>
                    </a:p>
                  </a:txBody>
                  <a:tcPr/>
                </a:tc>
                <a:tc>
                  <a:txBody>
                    <a:bodyPr/>
                    <a:lstStyle/>
                    <a:p>
                      <a:pPr algn="ctr"/>
                      <a:r>
                        <a:rPr lang="en-US" altLang="zh-CN" sz="1200" dirty="0"/>
                        <a:t>0.1</a:t>
                      </a:r>
                      <a:endParaRPr lang="zh-CN" altLang="en-US" sz="1200" dirty="0"/>
                    </a:p>
                  </a:txBody>
                  <a:tcPr/>
                </a:tc>
                <a:tc>
                  <a:txBody>
                    <a:bodyPr/>
                    <a:lstStyle/>
                    <a:p>
                      <a:pPr algn="ctr"/>
                      <a:r>
                        <a:rPr lang="en-US" altLang="zh-CN" sz="1200" dirty="0"/>
                        <a:t>2.4</a:t>
                      </a:r>
                      <a:endParaRPr lang="zh-CN" altLang="en-US" sz="1200" dirty="0"/>
                    </a:p>
                  </a:txBody>
                  <a:tcPr/>
                </a:tc>
                <a:tc>
                  <a:txBody>
                    <a:bodyPr/>
                    <a:lstStyle/>
                    <a:p>
                      <a:pPr algn="ctr"/>
                      <a:r>
                        <a:rPr lang="zh-CN" altLang="en-US" sz="1200" dirty="0"/>
                        <a:t>游标卡尺</a:t>
                      </a:r>
                    </a:p>
                  </a:txBody>
                  <a:tcPr/>
                </a:tc>
                <a:extLst>
                  <a:ext uri="{0D108BD9-81ED-4DB2-BD59-A6C34878D82A}">
                    <a16:rowId xmlns:a16="http://schemas.microsoft.com/office/drawing/2014/main" val="10006"/>
                  </a:ext>
                </a:extLst>
              </a:tr>
              <a:tr h="283920">
                <a:tc>
                  <a:txBody>
                    <a:bodyPr/>
                    <a:lstStyle/>
                    <a:p>
                      <a:pPr algn="ctr"/>
                      <a:r>
                        <a:rPr lang="en-US" altLang="zh-CN" sz="1200" dirty="0"/>
                        <a:t>720</a:t>
                      </a:r>
                      <a:endParaRPr lang="zh-CN" altLang="en-US" sz="1200" dirty="0"/>
                    </a:p>
                  </a:txBody>
                  <a:tcPr/>
                </a:tc>
                <a:tc>
                  <a:txBody>
                    <a:bodyPr/>
                    <a:lstStyle/>
                    <a:p>
                      <a:pPr algn="ctr"/>
                      <a:r>
                        <a:rPr lang="en-US" altLang="zh-CN" sz="1200" dirty="0"/>
                        <a:t>7</a:t>
                      </a:r>
                      <a:r>
                        <a:rPr lang="zh-CN" altLang="en-US" sz="1200" dirty="0"/>
                        <a:t>钳</a:t>
                      </a:r>
                    </a:p>
                  </a:txBody>
                  <a:tcPr/>
                </a:tc>
                <a:tc>
                  <a:txBody>
                    <a:bodyPr/>
                    <a:lstStyle/>
                    <a:p>
                      <a:pPr algn="ctr"/>
                      <a:r>
                        <a:rPr lang="en-US" altLang="zh-CN" sz="1200" dirty="0"/>
                        <a:t>7</a:t>
                      </a:r>
                      <a:endParaRPr lang="zh-CN" altLang="en-US" sz="1200" dirty="0"/>
                    </a:p>
                  </a:txBody>
                  <a:tcPr/>
                </a:tc>
                <a:tc>
                  <a:txBody>
                    <a:bodyPr/>
                    <a:lstStyle/>
                    <a:p>
                      <a:pPr algn="ctr"/>
                      <a:r>
                        <a:rPr lang="zh-CN" altLang="en-US" sz="1200" dirty="0"/>
                        <a:t>去毛刺</a:t>
                      </a:r>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07"/>
                  </a:ext>
                </a:extLst>
              </a:tr>
              <a:tr h="283920">
                <a:tc>
                  <a:txBody>
                    <a:bodyPr/>
                    <a:lstStyle/>
                    <a:p>
                      <a:pPr algn="ctr"/>
                      <a:r>
                        <a:rPr lang="en-US" altLang="zh-CN" sz="1200" dirty="0"/>
                        <a:t>730</a:t>
                      </a:r>
                      <a:endParaRPr lang="zh-CN" altLang="en-US" sz="1200" dirty="0"/>
                    </a:p>
                  </a:txBody>
                  <a:tcPr/>
                </a:tc>
                <a:tc>
                  <a:txBody>
                    <a:bodyPr/>
                    <a:lstStyle/>
                    <a:p>
                      <a:pPr algn="ctr"/>
                      <a:r>
                        <a:rPr lang="en-US" altLang="zh-CN" sz="1200" dirty="0"/>
                        <a:t>7</a:t>
                      </a:r>
                      <a:r>
                        <a:rPr lang="zh-CN" altLang="en-US" sz="1200" dirty="0"/>
                        <a:t>检验</a:t>
                      </a:r>
                    </a:p>
                  </a:txBody>
                  <a:tcPr/>
                </a:tc>
                <a:tc>
                  <a:txBody>
                    <a:bodyPr/>
                    <a:lstStyle/>
                    <a:p>
                      <a:pPr algn="ctr"/>
                      <a:r>
                        <a:rPr lang="en-US" altLang="zh-CN" sz="1200" dirty="0"/>
                        <a:t>7</a:t>
                      </a: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tc>
                  <a:txBody>
                    <a:bodyPr/>
                    <a:lstStyle/>
                    <a:p>
                      <a:pPr algn="ctr"/>
                      <a:endParaRPr lang="zh-CN" altLang="en-US" sz="1200" dirty="0"/>
                    </a:p>
                  </a:txBody>
                  <a:tcPr/>
                </a:tc>
                <a:extLst>
                  <a:ext uri="{0D108BD9-81ED-4DB2-BD59-A6C34878D82A}">
                    <a16:rowId xmlns:a16="http://schemas.microsoft.com/office/drawing/2014/main" val="10008"/>
                  </a:ext>
                </a:extLst>
              </a:tr>
              <a:tr h="283920">
                <a:tc>
                  <a:txBody>
                    <a:bodyPr/>
                    <a:lstStyle/>
                    <a:p>
                      <a:pPr algn="ctr"/>
                      <a:endParaRPr lang="zh-CN" altLang="en-US" sz="1200" dirty="0"/>
                    </a:p>
                  </a:txBody>
                  <a:tcPr/>
                </a:tc>
                <a:tc>
                  <a:txBody>
                    <a:bodyPr/>
                    <a:lstStyle/>
                    <a:p>
                      <a:pPr algn="ctr"/>
                      <a:endParaRPr lang="zh-CN" altLang="en-US" sz="1200" dirty="0"/>
                    </a:p>
                  </a:txBody>
                  <a:tcPr/>
                </a:tc>
                <a:tc>
                  <a:txBody>
                    <a:bodyPr/>
                    <a:lstStyle/>
                    <a:p>
                      <a:pPr algn="ctr"/>
                      <a:r>
                        <a:rPr lang="zh-CN" altLang="en-US" sz="1200" dirty="0"/>
                        <a:t>审核</a:t>
                      </a:r>
                    </a:p>
                  </a:txBody>
                  <a:tcPr/>
                </a:tc>
                <a:tc>
                  <a:txBody>
                    <a:bodyPr/>
                    <a:lstStyle/>
                    <a:p>
                      <a:pPr algn="ctr"/>
                      <a:endParaRPr lang="zh-CN" altLang="en-US" sz="1200" dirty="0"/>
                    </a:p>
                  </a:txBody>
                  <a:tcPr/>
                </a:tc>
                <a:tc>
                  <a:txBody>
                    <a:bodyPr/>
                    <a:lstStyle/>
                    <a:p>
                      <a:pPr algn="ctr"/>
                      <a:r>
                        <a:rPr lang="zh-CN" altLang="en-US" sz="1200" dirty="0"/>
                        <a:t>批准</a:t>
                      </a:r>
                    </a:p>
                  </a:txBody>
                  <a:tcPr/>
                </a:tc>
                <a:tc>
                  <a:txBody>
                    <a:bodyPr/>
                    <a:lstStyle/>
                    <a:p>
                      <a:pPr algn="ctr"/>
                      <a:endParaRPr lang="zh-CN" altLang="en-US" sz="1200" dirty="0"/>
                    </a:p>
                  </a:txBody>
                  <a:tcPr/>
                </a:tc>
                <a:tc gridSpan="2">
                  <a:txBody>
                    <a:bodyPr/>
                    <a:lstStyle/>
                    <a:p>
                      <a:pPr algn="ctr"/>
                      <a:r>
                        <a:rPr lang="zh-CN" altLang="en-US" sz="1200" dirty="0"/>
                        <a:t>年  月  日</a:t>
                      </a:r>
                    </a:p>
                  </a:txBody>
                  <a:tcPr/>
                </a:tc>
                <a:tc hMerge="1">
                  <a:txBody>
                    <a:bodyPr/>
                    <a:lstStyle/>
                    <a:p>
                      <a:endParaRPr lang="zh-CN"/>
                    </a:p>
                  </a:txBody>
                  <a:tcPr/>
                </a:tc>
                <a:tc>
                  <a:txBody>
                    <a:bodyPr/>
                    <a:lstStyle/>
                    <a:p>
                      <a:pPr algn="ctr"/>
                      <a:r>
                        <a:rPr lang="zh-CN" altLang="en-US" sz="1200" dirty="0"/>
                        <a:t>工  页</a:t>
                      </a:r>
                    </a:p>
                  </a:txBody>
                  <a:tcPr/>
                </a:tc>
                <a:tc>
                  <a:txBody>
                    <a:bodyPr/>
                    <a:lstStyle/>
                    <a:p>
                      <a:pPr algn="ctr"/>
                      <a:r>
                        <a:rPr lang="zh-CN" altLang="en-US" sz="1200" dirty="0"/>
                        <a:t>第  页</a:t>
                      </a:r>
                    </a:p>
                  </a:txBody>
                  <a:tcPr/>
                </a:tc>
                <a:extLst>
                  <a:ext uri="{0D108BD9-81ED-4DB2-BD59-A6C34878D82A}">
                    <a16:rowId xmlns:a16="http://schemas.microsoft.com/office/drawing/2014/main" val="10009"/>
                  </a:ext>
                </a:extLst>
              </a:tr>
            </a:tbl>
          </a:graphicData>
        </a:graphic>
      </p:graphicFrame>
      <p:sp>
        <p:nvSpPr>
          <p:cNvPr id="7" name="文本框 6"/>
          <p:cNvSpPr txBox="1"/>
          <p:nvPr/>
        </p:nvSpPr>
        <p:spPr>
          <a:xfrm>
            <a:off x="6862813" y="2039288"/>
            <a:ext cx="2646947" cy="307777"/>
          </a:xfrm>
          <a:prstGeom prst="rect">
            <a:avLst/>
          </a:prstGeom>
          <a:noFill/>
        </p:spPr>
        <p:txBody>
          <a:bodyPr wrap="square">
            <a:spAutoFit/>
          </a:bodyPr>
          <a:lstStyle/>
          <a:p>
            <a:r>
              <a:rPr lang="zh-CN" altLang="en-US" sz="1400" b="1" i="0" u="none" strike="noStrike" baseline="0" dirty="0">
                <a:solidFill>
                  <a:srgbClr val="221E1F"/>
                </a:solidFill>
                <a:latin typeface="方正书宋"/>
              </a:rPr>
              <a:t>阶梯轴数据加工工艺过程卡</a:t>
            </a:r>
            <a:endParaRPr lang="zh-CN" altLang="en-US" sz="1400" b="1" dirty="0"/>
          </a:p>
        </p:txBody>
      </p:sp>
      <p:sp>
        <p:nvSpPr>
          <p:cNvPr id="4"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5" name="标题 3">
            <a:extLst>
              <a:ext uri="{FF2B5EF4-FFF2-40B4-BE49-F238E27FC236}">
                <a16:creationId xmlns:a16="http://schemas.microsoft.com/office/drawing/2014/main" id="{D83DB5E0-29F1-C44E-5AC7-245FBD5C308E}"/>
              </a:ext>
            </a:extLst>
          </p:cNvPr>
          <p:cNvSpPr txBox="1"/>
          <p:nvPr/>
        </p:nvSpPr>
        <p:spPr>
          <a:xfrm>
            <a:off x="4117374" y="1164653"/>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 y="-1"/>
            <a:ext cx="12188825" cy="6858001"/>
            <a:chOff x="1589" y="0"/>
            <a:chExt cx="12188825" cy="6858001"/>
          </a:xfrm>
        </p:grpSpPr>
        <p:grpSp>
          <p:nvGrpSpPr>
            <p:cNvPr id="40" name="组合 39"/>
            <p:cNvGrpSpPr/>
            <p:nvPr/>
          </p:nvGrpSpPr>
          <p:grpSpPr>
            <a:xfrm>
              <a:off x="1589" y="0"/>
              <a:ext cx="12188825" cy="6858001"/>
              <a:chOff x="1589" y="0"/>
              <a:chExt cx="12188825" cy="6858001"/>
            </a:xfrm>
          </p:grpSpPr>
          <p:sp>
            <p:nvSpPr>
              <p:cNvPr id="41" name="任意多边形 40"/>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lstStyle/>
              <a:p>
                <a:endParaRPr lang="zh-CN" altLang="en-US" dirty="0"/>
              </a:p>
            </p:txBody>
          </p:sp>
          <p:sp>
            <p:nvSpPr>
              <p:cNvPr id="42" name="任意多边形 41"/>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aphicFrame>
        <p:nvGraphicFramePr>
          <p:cNvPr id="4" name="表格 3"/>
          <p:cNvGraphicFramePr>
            <a:graphicFrameLocks noGrp="1"/>
          </p:cNvGraphicFramePr>
          <p:nvPr/>
        </p:nvGraphicFramePr>
        <p:xfrm>
          <a:off x="1448822" y="2306143"/>
          <a:ext cx="9486858" cy="333756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20000"/>
                    </a:ext>
                  </a:extLst>
                </a:gridCol>
                <a:gridCol w="1161143">
                  <a:extLst>
                    <a:ext uri="{9D8B030D-6E8A-4147-A177-3AD203B41FA5}">
                      <a16:colId xmlns:a16="http://schemas.microsoft.com/office/drawing/2014/main" val="20001"/>
                    </a:ext>
                  </a:extLst>
                </a:gridCol>
                <a:gridCol w="2520000">
                  <a:extLst>
                    <a:ext uri="{9D8B030D-6E8A-4147-A177-3AD203B41FA5}">
                      <a16:colId xmlns:a16="http://schemas.microsoft.com/office/drawing/2014/main" val="20002"/>
                    </a:ext>
                  </a:extLst>
                </a:gridCol>
                <a:gridCol w="1283974">
                  <a:extLst>
                    <a:ext uri="{9D8B030D-6E8A-4147-A177-3AD203B41FA5}">
                      <a16:colId xmlns:a16="http://schemas.microsoft.com/office/drawing/2014/main" val="20003"/>
                    </a:ext>
                  </a:extLst>
                </a:gridCol>
                <a:gridCol w="1241659">
                  <a:extLst>
                    <a:ext uri="{9D8B030D-6E8A-4147-A177-3AD203B41FA5}">
                      <a16:colId xmlns:a16="http://schemas.microsoft.com/office/drawing/2014/main" val="20004"/>
                    </a:ext>
                  </a:extLst>
                </a:gridCol>
                <a:gridCol w="957796">
                  <a:extLst>
                    <a:ext uri="{9D8B030D-6E8A-4147-A177-3AD203B41FA5}">
                      <a16:colId xmlns:a16="http://schemas.microsoft.com/office/drawing/2014/main" val="20005"/>
                    </a:ext>
                  </a:extLst>
                </a:gridCol>
                <a:gridCol w="1161143">
                  <a:extLst>
                    <a:ext uri="{9D8B030D-6E8A-4147-A177-3AD203B41FA5}">
                      <a16:colId xmlns:a16="http://schemas.microsoft.com/office/drawing/2014/main" val="20006"/>
                    </a:ext>
                  </a:extLst>
                </a:gridCol>
              </a:tblGrid>
              <a:tr h="370840">
                <a:tc>
                  <a:txBody>
                    <a:bodyPr/>
                    <a:lstStyle/>
                    <a:p>
                      <a:pPr algn="ctr"/>
                      <a:r>
                        <a:rPr lang="zh-CN" altLang="en-US" dirty="0"/>
                        <a:t>种类</a:t>
                      </a:r>
                    </a:p>
                  </a:txBody>
                  <a:tcPr/>
                </a:tc>
                <a:tc>
                  <a:txBody>
                    <a:bodyPr/>
                    <a:lstStyle/>
                    <a:p>
                      <a:pPr algn="ctr"/>
                      <a:r>
                        <a:rPr lang="zh-CN" altLang="en-US" dirty="0"/>
                        <a:t>序号</a:t>
                      </a:r>
                    </a:p>
                  </a:txBody>
                  <a:tcPr/>
                </a:tc>
                <a:tc>
                  <a:txBody>
                    <a:bodyPr/>
                    <a:lstStyle/>
                    <a:p>
                      <a:pPr algn="ctr"/>
                      <a:r>
                        <a:rPr lang="zh-CN" altLang="en-US" dirty="0"/>
                        <a:t>名称</a:t>
                      </a:r>
                    </a:p>
                  </a:txBody>
                  <a:tcPr/>
                </a:tc>
                <a:tc>
                  <a:txBody>
                    <a:bodyPr/>
                    <a:lstStyle/>
                    <a:p>
                      <a:pPr algn="ctr"/>
                      <a:r>
                        <a:rPr lang="zh-CN" altLang="en-US" dirty="0"/>
                        <a:t>规格</a:t>
                      </a:r>
                    </a:p>
                  </a:txBody>
                  <a:tcPr/>
                </a:tc>
                <a:tc>
                  <a:txBody>
                    <a:bodyPr/>
                    <a:lstStyle/>
                    <a:p>
                      <a:pPr algn="ctr"/>
                      <a:r>
                        <a:rPr lang="zh-CN" altLang="en-US" dirty="0"/>
                        <a:t>精度</a:t>
                      </a:r>
                    </a:p>
                  </a:txBody>
                  <a:tcPr/>
                </a:tc>
                <a:tc>
                  <a:txBody>
                    <a:bodyPr/>
                    <a:lstStyle/>
                    <a:p>
                      <a:pPr algn="ctr"/>
                      <a:r>
                        <a:rPr lang="zh-CN" altLang="en-US" dirty="0"/>
                        <a:t>单位</a:t>
                      </a:r>
                    </a:p>
                  </a:txBody>
                  <a:tcPr/>
                </a:tc>
                <a:tc>
                  <a:txBody>
                    <a:bodyPr/>
                    <a:lstStyle/>
                    <a:p>
                      <a:pPr algn="ctr"/>
                      <a:r>
                        <a:rPr lang="zh-CN" altLang="en-US" dirty="0"/>
                        <a:t>数量</a:t>
                      </a:r>
                    </a:p>
                  </a:txBody>
                  <a:tcPr/>
                </a:tc>
                <a:extLst>
                  <a:ext uri="{0D108BD9-81ED-4DB2-BD59-A6C34878D82A}">
                    <a16:rowId xmlns:a16="http://schemas.microsoft.com/office/drawing/2014/main" val="10000"/>
                  </a:ext>
                </a:extLst>
              </a:tr>
              <a:tr h="370840">
                <a:tc rowSpan="5">
                  <a:txBody>
                    <a:bodyPr/>
                    <a:lstStyle/>
                    <a:p>
                      <a:pPr algn="ctr"/>
                      <a:endParaRPr lang="en-US" altLang="zh-CN" dirty="0"/>
                    </a:p>
                    <a:p>
                      <a:pPr algn="ctr"/>
                      <a:endParaRPr lang="en-US" altLang="zh-CN" dirty="0"/>
                    </a:p>
                    <a:p>
                      <a:pPr algn="ctr"/>
                      <a:endParaRPr lang="en-US" altLang="zh-CN" dirty="0"/>
                    </a:p>
                    <a:p>
                      <a:pPr algn="ctr"/>
                      <a:r>
                        <a:rPr lang="zh-CN" altLang="en-US" dirty="0"/>
                        <a:t>工具</a:t>
                      </a:r>
                    </a:p>
                  </a:txBody>
                  <a:tcPr/>
                </a:tc>
                <a:tc>
                  <a:txBody>
                    <a:bodyPr/>
                    <a:lstStyle/>
                    <a:p>
                      <a:pPr algn="ctr"/>
                      <a:r>
                        <a:rPr lang="en-US" altLang="zh-CN" dirty="0"/>
                        <a:t>1</a:t>
                      </a:r>
                    </a:p>
                  </a:txBody>
                  <a:tcPr/>
                </a:tc>
                <a:tc>
                  <a:txBody>
                    <a:bodyPr/>
                    <a:lstStyle/>
                    <a:p>
                      <a:pPr algn="ctr"/>
                      <a:r>
                        <a:rPr lang="zh-CN" altLang="en-US" dirty="0"/>
                        <a:t>三爪自定心卡盘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1"/>
                  </a:ext>
                </a:extLst>
              </a:tr>
              <a:tr h="370840">
                <a:tc vMerge="1">
                  <a:txBody>
                    <a:bodyPr/>
                    <a:lstStyle/>
                    <a:p>
                      <a:endParaRPr lang="zh-CN"/>
                    </a:p>
                  </a:txBody>
                  <a:tcPr/>
                </a:tc>
                <a:tc>
                  <a:txBody>
                    <a:bodyPr/>
                    <a:lstStyle/>
                    <a:p>
                      <a:pPr algn="ctr"/>
                      <a:r>
                        <a:rPr lang="en-US" altLang="zh-CN" dirty="0"/>
                        <a:t>2</a:t>
                      </a:r>
                      <a:endParaRPr lang="zh-CN" altLang="en-US" dirty="0"/>
                    </a:p>
                  </a:txBody>
                  <a:tcPr/>
                </a:tc>
                <a:tc>
                  <a:txBody>
                    <a:bodyPr/>
                    <a:lstStyle/>
                    <a:p>
                      <a:pPr algn="ctr"/>
                      <a:r>
                        <a:rPr lang="zh-CN" altLang="en-US" dirty="0"/>
                        <a:t>卡盘扳手</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2"/>
                  </a:ext>
                </a:extLst>
              </a:tr>
              <a:tr h="370840">
                <a:tc vMerge="1">
                  <a:txBody>
                    <a:bodyPr/>
                    <a:lstStyle/>
                    <a:p>
                      <a:endParaRPr lang="zh-CN"/>
                    </a:p>
                  </a:txBody>
                  <a:tcPr/>
                </a:tc>
                <a:tc>
                  <a:txBody>
                    <a:bodyPr/>
                    <a:lstStyle/>
                    <a:p>
                      <a:pPr algn="ctr"/>
                      <a:r>
                        <a:rPr lang="en-US" altLang="zh-CN" dirty="0"/>
                        <a:t>3</a:t>
                      </a:r>
                      <a:endParaRPr lang="zh-CN" altLang="en-US" dirty="0"/>
                    </a:p>
                  </a:txBody>
                  <a:tcPr/>
                </a:tc>
                <a:tc>
                  <a:txBody>
                    <a:bodyPr/>
                    <a:lstStyle/>
                    <a:p>
                      <a:pPr algn="ctr"/>
                      <a:r>
                        <a:rPr lang="zh-CN" altLang="en-US" dirty="0"/>
                        <a:t>刀架扳手</a:t>
                      </a:r>
                    </a:p>
                  </a:txBody>
                  <a:tcPr/>
                </a:tc>
                <a:tc>
                  <a:txBody>
                    <a:bodyPr/>
                    <a:lstStyle/>
                    <a:p>
                      <a:pPr algn="ctr"/>
                      <a:endParaRPr lang="zh-CN" altLang="en-US"/>
                    </a:p>
                  </a:txBody>
                  <a:tcPr/>
                </a:tc>
                <a:tc>
                  <a:txBody>
                    <a:bodyPr/>
                    <a:lstStyle/>
                    <a:p>
                      <a:pPr algn="ctr"/>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副</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3"/>
                  </a:ext>
                </a:extLst>
              </a:tr>
              <a:tr h="370840">
                <a:tc vMerge="1">
                  <a:txBody>
                    <a:bodyPr/>
                    <a:lstStyle/>
                    <a:p>
                      <a:endParaRPr lang="zh-CN"/>
                    </a:p>
                  </a:txBody>
                  <a:tcPr/>
                </a:tc>
                <a:tc>
                  <a:txBody>
                    <a:bodyPr/>
                    <a:lstStyle/>
                    <a:p>
                      <a:pPr algn="ctr"/>
                      <a:r>
                        <a:rPr lang="en-US" altLang="zh-CN" dirty="0"/>
                        <a:t>4</a:t>
                      </a:r>
                      <a:endParaRPr lang="zh-CN" altLang="en-US" dirty="0"/>
                    </a:p>
                  </a:txBody>
                  <a:tcPr/>
                </a:tc>
                <a:tc>
                  <a:txBody>
                    <a:bodyPr/>
                    <a:lstStyle/>
                    <a:p>
                      <a:pPr algn="ctr"/>
                      <a:r>
                        <a:rPr lang="zh-CN" altLang="en-US" dirty="0"/>
                        <a:t>垫刀片</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块</a:t>
                      </a:r>
                    </a:p>
                  </a:txBody>
                  <a:tcPr/>
                </a:tc>
                <a:tc>
                  <a:txBody>
                    <a:bodyPr/>
                    <a:lstStyle/>
                    <a:p>
                      <a:pPr algn="ctr"/>
                      <a:r>
                        <a:rPr lang="zh-CN" altLang="en-US" dirty="0"/>
                        <a:t>若干</a:t>
                      </a:r>
                    </a:p>
                  </a:txBody>
                  <a:tcPr/>
                </a:tc>
                <a:extLst>
                  <a:ext uri="{0D108BD9-81ED-4DB2-BD59-A6C34878D82A}">
                    <a16:rowId xmlns:a16="http://schemas.microsoft.com/office/drawing/2014/main" val="10004"/>
                  </a:ext>
                </a:extLst>
              </a:tr>
              <a:tr h="370840">
                <a:tc vMerge="1">
                  <a:txBody>
                    <a:bodyPr/>
                    <a:lstStyle/>
                    <a:p>
                      <a:endParaRPr lang="zh-CN"/>
                    </a:p>
                  </a:txBody>
                  <a:tcPr/>
                </a:tc>
                <a:tc>
                  <a:txBody>
                    <a:bodyPr/>
                    <a:lstStyle/>
                    <a:p>
                      <a:pPr algn="ctr"/>
                      <a:r>
                        <a:rPr lang="en-US" altLang="zh-CN" dirty="0"/>
                        <a:t>5</a:t>
                      </a:r>
                      <a:endParaRPr lang="zh-CN" altLang="en-US" dirty="0"/>
                    </a:p>
                  </a:txBody>
                  <a:tcPr/>
                </a:tc>
                <a:tc>
                  <a:txBody>
                    <a:bodyPr/>
                    <a:lstStyle/>
                    <a:p>
                      <a:pPr algn="ctr"/>
                      <a:r>
                        <a:rPr lang="zh-CN" altLang="en-US" dirty="0"/>
                        <a:t>划线盘</a:t>
                      </a:r>
                    </a:p>
                  </a:txBody>
                  <a:tcPr/>
                </a:tc>
                <a:tc>
                  <a:txBody>
                    <a:bodyPr/>
                    <a:lstStyle/>
                    <a:p>
                      <a:pPr algn="ctr"/>
                      <a:endParaRPr lang="zh-CN" altLang="en-US"/>
                    </a:p>
                  </a:txBody>
                  <a:tcPr/>
                </a:tc>
                <a:tc>
                  <a:txBody>
                    <a:bodyPr/>
                    <a:lstStyle/>
                    <a:p>
                      <a:pPr algn="ctr"/>
                      <a:endParaRPr lang="zh-CN" altLang="en-US"/>
                    </a:p>
                  </a:txBody>
                  <a:tcPr/>
                </a:tc>
                <a:tc>
                  <a:txBody>
                    <a:bodyPr/>
                    <a:lstStyle/>
                    <a:p>
                      <a:pPr algn="ctr"/>
                      <a:r>
                        <a:rPr lang="zh-CN" altLang="en-US" dirty="0"/>
                        <a:t>个</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5"/>
                  </a:ext>
                </a:extLst>
              </a:tr>
              <a:tr h="370840">
                <a:tc>
                  <a:txBody>
                    <a:bodyPr/>
                    <a:lstStyle/>
                    <a:p>
                      <a:pPr algn="ctr"/>
                      <a:r>
                        <a:rPr lang="zh-CN" altLang="en-US" dirty="0"/>
                        <a:t>量具</a:t>
                      </a:r>
                    </a:p>
                  </a:txBody>
                  <a:tcPr/>
                </a:tc>
                <a:tc>
                  <a:txBody>
                    <a:bodyPr/>
                    <a:lstStyle/>
                    <a:p>
                      <a:pPr algn="ctr"/>
                      <a:r>
                        <a:rPr lang="en-US" altLang="zh-CN" dirty="0"/>
                        <a:t>6</a:t>
                      </a:r>
                      <a:endParaRPr lang="zh-CN" altLang="en-US" dirty="0"/>
                    </a:p>
                  </a:txBody>
                  <a:tcPr/>
                </a:tc>
                <a:tc>
                  <a:txBody>
                    <a:bodyPr/>
                    <a:lstStyle/>
                    <a:p>
                      <a:pPr algn="ctr"/>
                      <a:r>
                        <a:rPr lang="zh-CN" altLang="en-US" dirty="0"/>
                        <a:t>游标卡尺</a:t>
                      </a:r>
                    </a:p>
                  </a:txBody>
                  <a:tcPr/>
                </a:tc>
                <a:tc>
                  <a:txBody>
                    <a:bodyPr/>
                    <a:lstStyle/>
                    <a:p>
                      <a:pPr algn="ctr"/>
                      <a:r>
                        <a:rPr lang="en-US" altLang="zh-CN" dirty="0"/>
                        <a:t>0~150mm</a:t>
                      </a:r>
                      <a:endParaRPr lang="zh-CN" altLang="en-US" dirty="0"/>
                    </a:p>
                  </a:txBody>
                  <a:tcPr/>
                </a:tc>
                <a:tc>
                  <a:txBody>
                    <a:bodyPr/>
                    <a:lstStyle/>
                    <a:p>
                      <a:pPr algn="ctr"/>
                      <a:r>
                        <a:rPr lang="en-US" altLang="zh-CN" dirty="0"/>
                        <a:t>0.02mm</a:t>
                      </a: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6"/>
                  </a:ext>
                </a:extLst>
              </a:tr>
              <a:tr h="370840">
                <a:tc rowSpan="2">
                  <a:txBody>
                    <a:bodyPr/>
                    <a:lstStyle/>
                    <a:p>
                      <a:pPr algn="ctr"/>
                      <a:endParaRPr lang="en-US" altLang="zh-CN" dirty="0"/>
                    </a:p>
                    <a:p>
                      <a:pPr algn="ctr"/>
                      <a:r>
                        <a:rPr lang="zh-CN" altLang="en-US" dirty="0"/>
                        <a:t>刀具</a:t>
                      </a:r>
                    </a:p>
                  </a:txBody>
                  <a:tcPr/>
                </a:tc>
                <a:tc>
                  <a:txBody>
                    <a:bodyPr/>
                    <a:lstStyle/>
                    <a:p>
                      <a:pPr algn="ctr"/>
                      <a:r>
                        <a:rPr lang="en-US" altLang="zh-CN" dirty="0"/>
                        <a:t>7</a:t>
                      </a:r>
                      <a:endParaRPr lang="zh-CN" altLang="en-US" dirty="0"/>
                    </a:p>
                  </a:txBody>
                  <a:tcPr/>
                </a:tc>
                <a:tc>
                  <a:txBody>
                    <a:bodyPr/>
                    <a:lstStyle/>
                    <a:p>
                      <a:pPr algn="ctr"/>
                      <a:r>
                        <a:rPr lang="zh-CN" altLang="en-US" dirty="0"/>
                        <a:t>外圆车刀</a:t>
                      </a:r>
                    </a:p>
                  </a:txBody>
                  <a:tcPr/>
                </a:tc>
                <a:tc>
                  <a:txBody>
                    <a:bodyPr/>
                    <a:lstStyle/>
                    <a:p>
                      <a:pPr algn="ctr"/>
                      <a:r>
                        <a:rPr lang="en-US" altLang="zh-CN" dirty="0"/>
                        <a:t>93°</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7"/>
                  </a:ext>
                </a:extLst>
              </a:tr>
              <a:tr h="370840">
                <a:tc vMerge="1">
                  <a:txBody>
                    <a:bodyPr/>
                    <a:lstStyle/>
                    <a:p>
                      <a:endParaRPr lang="zh-CN"/>
                    </a:p>
                  </a:txBody>
                  <a:tcPr/>
                </a:tc>
                <a:tc>
                  <a:txBody>
                    <a:bodyPr/>
                    <a:lstStyle/>
                    <a:p>
                      <a:pPr algn="ctr"/>
                      <a:r>
                        <a:rPr lang="en-US" altLang="zh-CN" dirty="0"/>
                        <a:t>8</a:t>
                      </a:r>
                      <a:endParaRPr lang="zh-CN" altLang="en-US" dirty="0"/>
                    </a:p>
                  </a:txBody>
                  <a:tcPr/>
                </a:tc>
                <a:tc>
                  <a:txBody>
                    <a:bodyPr/>
                    <a:lstStyle/>
                    <a:p>
                      <a:pPr algn="ctr"/>
                      <a:r>
                        <a:rPr lang="zh-CN" altLang="en-US" dirty="0"/>
                        <a:t>切槽刀</a:t>
                      </a:r>
                    </a:p>
                  </a:txBody>
                  <a:tcPr/>
                </a:tc>
                <a:tc>
                  <a:txBody>
                    <a:bodyPr/>
                    <a:lstStyle/>
                    <a:p>
                      <a:pPr algn="ctr"/>
                      <a:r>
                        <a:rPr lang="en-US" altLang="zh-CN" dirty="0"/>
                        <a:t>5mm</a:t>
                      </a:r>
                      <a:endParaRPr lang="zh-CN" altLang="en-US" dirty="0"/>
                    </a:p>
                  </a:txBody>
                  <a:tcPr/>
                </a:tc>
                <a:tc>
                  <a:txBody>
                    <a:bodyPr/>
                    <a:lstStyle/>
                    <a:p>
                      <a:pPr algn="ctr"/>
                      <a:endParaRPr lang="zh-CN" altLang="en-US" dirty="0"/>
                    </a:p>
                  </a:txBody>
                  <a:tcPr/>
                </a:tc>
                <a:tc>
                  <a:txBody>
                    <a:bodyPr/>
                    <a:lstStyle/>
                    <a:p>
                      <a:pPr algn="ctr"/>
                      <a:r>
                        <a:rPr lang="zh-CN" altLang="en-US" dirty="0"/>
                        <a:t>把</a:t>
                      </a:r>
                    </a:p>
                  </a:txBody>
                  <a:tcPr/>
                </a:tc>
                <a:tc>
                  <a:txBody>
                    <a:bodyPr/>
                    <a:lstStyle/>
                    <a:p>
                      <a:pPr algn="ctr"/>
                      <a:r>
                        <a:rPr lang="en-US" altLang="zh-CN" dirty="0"/>
                        <a:t>1</a:t>
                      </a:r>
                      <a:endParaRPr lang="zh-CN" altLang="en-US" dirty="0"/>
                    </a:p>
                  </a:txBody>
                  <a:tcPr/>
                </a:tc>
                <a:extLst>
                  <a:ext uri="{0D108BD9-81ED-4DB2-BD59-A6C34878D82A}">
                    <a16:rowId xmlns:a16="http://schemas.microsoft.com/office/drawing/2014/main" val="10008"/>
                  </a:ext>
                </a:extLst>
              </a:tr>
            </a:tbl>
          </a:graphicData>
        </a:graphic>
      </p:graphicFrame>
      <p:sp>
        <p:nvSpPr>
          <p:cNvPr id="6" name="文本框 5"/>
          <p:cNvSpPr txBox="1"/>
          <p:nvPr/>
        </p:nvSpPr>
        <p:spPr>
          <a:xfrm>
            <a:off x="4758086" y="1853066"/>
            <a:ext cx="2868329" cy="338554"/>
          </a:xfrm>
          <a:prstGeom prst="rect">
            <a:avLst/>
          </a:prstGeom>
          <a:noFill/>
        </p:spPr>
        <p:txBody>
          <a:bodyPr wrap="square">
            <a:spAutoFit/>
          </a:bodyPr>
          <a:lstStyle/>
          <a:p>
            <a:r>
              <a:rPr lang="zh-CN" altLang="en-US" sz="1600" b="1" i="0" u="none" strike="noStrike" baseline="0" dirty="0">
                <a:solidFill>
                  <a:srgbClr val="221E1F"/>
                </a:solidFill>
                <a:latin typeface="方正书宋"/>
              </a:rPr>
              <a:t>加工阶梯轴工、量、刀具清单</a:t>
            </a:r>
            <a:endParaRPr lang="zh-CN" altLang="en-US" sz="1600" b="1" dirty="0"/>
          </a:p>
        </p:txBody>
      </p:sp>
      <p:sp>
        <p:nvSpPr>
          <p:cNvPr id="2" name="标题 1"/>
          <p:cNvSpPr txBox="1"/>
          <p:nvPr/>
        </p:nvSpPr>
        <p:spPr>
          <a:xfrm>
            <a:off x="3063886" y="314297"/>
            <a:ext cx="606422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pPr algn="ctr"/>
            <a:r>
              <a:rPr lang="zh-CN" altLang="en-US" sz="2800" dirty="0">
                <a:latin typeface="+mj-ea"/>
                <a:cs typeface="+mn-ea"/>
                <a:sym typeface="+mn-lt"/>
              </a:rPr>
              <a:t>任务</a:t>
            </a:r>
            <a:r>
              <a:rPr lang="en-US" altLang="zh-CN" sz="2800" dirty="0">
                <a:latin typeface="+mj-ea"/>
                <a:cs typeface="+mn-ea"/>
                <a:sym typeface="+mn-lt"/>
              </a:rPr>
              <a:t>6.1 </a:t>
            </a:r>
            <a:r>
              <a:rPr lang="zh-CN" altLang="en-US" sz="2800" dirty="0">
                <a:latin typeface="+mj-ea"/>
                <a:cs typeface="+mn-ea"/>
                <a:sym typeface="+mn-lt"/>
              </a:rPr>
              <a:t>外轮廓加工</a:t>
            </a:r>
          </a:p>
        </p:txBody>
      </p:sp>
      <p:sp>
        <p:nvSpPr>
          <p:cNvPr id="5" name="标题 3">
            <a:extLst>
              <a:ext uri="{FF2B5EF4-FFF2-40B4-BE49-F238E27FC236}">
                <a16:creationId xmlns:a16="http://schemas.microsoft.com/office/drawing/2014/main" id="{8264196A-E1A7-4038-593E-A71078973768}"/>
              </a:ext>
            </a:extLst>
          </p:cNvPr>
          <p:cNvSpPr txBox="1"/>
          <p:nvPr/>
        </p:nvSpPr>
        <p:spPr>
          <a:xfrm>
            <a:off x="4117374" y="1164653"/>
            <a:ext cx="3957248" cy="524247"/>
          </a:xfrm>
          <a:prstGeom prst="rect">
            <a:avLst/>
          </a:prstGeom>
        </p:spPr>
        <p:txBody>
          <a:bodyPr>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二</a:t>
            </a:r>
            <a:r>
              <a:rPr lang="en-US" altLang="zh-CN" sz="2400" dirty="0">
                <a:solidFill>
                  <a:schemeClr val="accent1"/>
                </a:solidFill>
                <a:latin typeface="Arial" panose="020B0604020202020204" pitchFamily="34" charset="0"/>
                <a:ea typeface="微软雅黑" panose="020B0503020204020204" pitchFamily="34" charset="-122"/>
              </a:rPr>
              <a:t>. </a:t>
            </a:r>
            <a:r>
              <a:rPr lang="zh-CN" altLang="en-US" sz="2400" dirty="0">
                <a:solidFill>
                  <a:schemeClr val="accent1"/>
                </a:solidFill>
                <a:latin typeface="Arial" panose="020B0604020202020204" pitchFamily="34" charset="0"/>
                <a:ea typeface="微软雅黑" panose="020B0503020204020204" pitchFamily="34" charset="-122"/>
              </a:rPr>
              <a:t>工艺分析</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0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0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35.xml><?xml version="1.0" encoding="utf-8"?>
<p:tagLst xmlns:a="http://schemas.openxmlformats.org/drawingml/2006/main" xmlns:r="http://schemas.openxmlformats.org/officeDocument/2006/relationships" xmlns:p="http://schemas.openxmlformats.org/presentationml/2006/main">
  <p:tag name="OP_SCP_ITEM_INDEX" val="4"/>
</p:tagLst>
</file>

<file path=ppt/tags/tag3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3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39.xml><?xml version="1.0" encoding="utf-8"?>
<p:tagLst xmlns:a="http://schemas.openxmlformats.org/drawingml/2006/main" xmlns:r="http://schemas.openxmlformats.org/officeDocument/2006/relationships" xmlns:p="http://schemas.openxmlformats.org/presentationml/2006/main">
  <p:tag name="OP_SCP_ITEM_INDEX" val="3"/>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43.xml><?xml version="1.0" encoding="utf-8"?>
<p:tagLst xmlns:a="http://schemas.openxmlformats.org/drawingml/2006/main" xmlns:r="http://schemas.openxmlformats.org/officeDocument/2006/relationships" xmlns:p="http://schemas.openxmlformats.org/presentationml/2006/main">
  <p:tag name="OP_SCP_ITEM_INDEX" val="2"/>
</p:tagLst>
</file>

<file path=ppt/tags/tag4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4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47.xml><?xml version="1.0" encoding="utf-8"?>
<p:tagLst xmlns:a="http://schemas.openxmlformats.org/drawingml/2006/main" xmlns:r="http://schemas.openxmlformats.org/officeDocument/2006/relationships" xmlns:p="http://schemas.openxmlformats.org/presentationml/2006/main">
  <p:tag name="OP_SCP_ITEM_INDEX" val="1"/>
</p:tagLst>
</file>

<file path=ppt/tags/tag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4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
</p:tagLst>
</file>

<file path=ppt/tags/tag51.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52.xml><?xml version="1.0" encoding="utf-8"?>
<p:tagLst xmlns:a="http://schemas.openxmlformats.org/drawingml/2006/main" xmlns:r="http://schemas.openxmlformats.org/officeDocument/2006/relationships" xmlns:p="http://schemas.openxmlformats.org/presentationml/2006/main">
  <p:tag name="OP_SCP_ITEM_INDEX" val="4"/>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5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55.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56.xml><?xml version="1.0" encoding="utf-8"?>
<p:tagLst xmlns:a="http://schemas.openxmlformats.org/drawingml/2006/main" xmlns:r="http://schemas.openxmlformats.org/officeDocument/2006/relationships" xmlns:p="http://schemas.openxmlformats.org/presentationml/2006/main">
  <p:tag name="OP_SCP_ITEM_INDEX" val="3"/>
</p:tagLst>
</file>

<file path=ppt/tags/tag5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5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9.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OP_SCP_ITEM_INDEX" val="2"/>
</p:tagLst>
</file>

<file path=ppt/tags/tag6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6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3.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64.xml><?xml version="1.0" encoding="utf-8"?>
<p:tagLst xmlns:a="http://schemas.openxmlformats.org/drawingml/2006/main" xmlns:r="http://schemas.openxmlformats.org/officeDocument/2006/relationships" xmlns:p="http://schemas.openxmlformats.org/presentationml/2006/main">
  <p:tag name="OP_SCP_ITEM_INDEX" val="1"/>
</p:tagLst>
</file>

<file path=ppt/tags/tag6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6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
</p:tagLst>
</file>

<file path=ppt/tags/tag68.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69.xml><?xml version="1.0" encoding="utf-8"?>
<p:tagLst xmlns:a="http://schemas.openxmlformats.org/drawingml/2006/main" xmlns:r="http://schemas.openxmlformats.org/officeDocument/2006/relationships" xmlns:p="http://schemas.openxmlformats.org/presentationml/2006/main">
  <p:tag name="OP_SCP_ITEM_INDEX" val="4"/>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7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72.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73.xml><?xml version="1.0" encoding="utf-8"?>
<p:tagLst xmlns:a="http://schemas.openxmlformats.org/drawingml/2006/main" xmlns:r="http://schemas.openxmlformats.org/officeDocument/2006/relationships" xmlns:p="http://schemas.openxmlformats.org/presentationml/2006/main">
  <p:tag name="OP_SCP_ITEM_INDEX" val="3"/>
</p:tagLst>
</file>

<file path=ppt/tags/tag7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7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6.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77.xml><?xml version="1.0" encoding="utf-8"?>
<p:tagLst xmlns:a="http://schemas.openxmlformats.org/drawingml/2006/main" xmlns:r="http://schemas.openxmlformats.org/officeDocument/2006/relationships" xmlns:p="http://schemas.openxmlformats.org/presentationml/2006/main">
  <p:tag name="OP_SCP_ITEM_INDEX" val="2"/>
</p:tagLst>
</file>

<file path=ppt/tags/tag7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7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0.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81.xml><?xml version="1.0" encoding="utf-8"?>
<p:tagLst xmlns:a="http://schemas.openxmlformats.org/drawingml/2006/main" xmlns:r="http://schemas.openxmlformats.org/officeDocument/2006/relationships" xmlns:p="http://schemas.openxmlformats.org/presentationml/2006/main">
  <p:tag name="OP_SCP_ITEM_INDEX" val="1"/>
</p:tagLst>
</file>

<file path=ppt/tags/tag8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8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84.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
</p:tagLst>
</file>

<file path=ppt/tags/tag85.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892"/>
  <p:tag name="OP_SCP_COMPONENT_INFO" val="{&quot;title&quot;:&quot;渐变4项纯文本PPT组件&quot;,&quot;description&quot;:&quot;渐变4项纯文本PPT组件：四项纯文本布局，渐变设计，适用于复杂信息展示。&quot;,&quot;keywords&quot;:[&quot;渐变&quot;,&quot;4项&quot;,&quot;纯文本&quot;,&quot;PPT组件&quot;],&quot;labels&quot;:[]}"/>
  <p:tag name="OP_SCP_GROUP_ID" val="ca168d02-3f22-b682-974b-8b201175bafa"/>
  <p:tag name="OP_SCP_ITEM_COUNT" val="4"/>
</p:tagLst>
</file>

<file path=ppt/tags/tag86.xml><?xml version="1.0" encoding="utf-8"?>
<p:tagLst xmlns:a="http://schemas.openxmlformats.org/drawingml/2006/main" xmlns:r="http://schemas.openxmlformats.org/officeDocument/2006/relationships" xmlns:p="http://schemas.openxmlformats.org/presentationml/2006/main">
  <p:tag name="OP_SCP_ITEM_INDEX" val="4"/>
</p:tagLst>
</file>

<file path=ppt/tags/tag8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8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89.xml><?xml version="1.0" encoding="utf-8"?>
<p:tagLst xmlns:a="http://schemas.openxmlformats.org/drawingml/2006/main" xmlns:r="http://schemas.openxmlformats.org/officeDocument/2006/relationships" xmlns:p="http://schemas.openxmlformats.org/presentationml/2006/main">
  <p:tag name="OP_SCP_SHAPE_TYPE" val="Body"/>
  <p:tag name="OP_SCP_ITEM_INDEX" val="4"/>
  <p:tag name="OP_SCP_DEFAULT_TEXT" val="单击此处添加文本，单击此处添加文本，单击此处添加文本。"/>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90.xml><?xml version="1.0" encoding="utf-8"?>
<p:tagLst xmlns:a="http://schemas.openxmlformats.org/drawingml/2006/main" xmlns:r="http://schemas.openxmlformats.org/officeDocument/2006/relationships" xmlns:p="http://schemas.openxmlformats.org/presentationml/2006/main">
  <p:tag name="OP_SCP_ITEM_INDEX" val="3"/>
</p:tagLst>
</file>

<file path=ppt/tags/tag9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9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93.xml><?xml version="1.0" encoding="utf-8"?>
<p:tagLst xmlns:a="http://schemas.openxmlformats.org/drawingml/2006/main" xmlns:r="http://schemas.openxmlformats.org/officeDocument/2006/relationships" xmlns:p="http://schemas.openxmlformats.org/presentationml/2006/main">
  <p:tag name="OP_SCP_SHAPE_TYPE" val="Body"/>
  <p:tag name="OP_SCP_ITEM_INDEX" val="3"/>
  <p:tag name="OP_SCP_DEFAULT_TEXT" val="单击此处添加文本，单击此处添加文本，单击此处添加文本。"/>
</p:tagLst>
</file>

<file path=ppt/tags/tag94.xml><?xml version="1.0" encoding="utf-8"?>
<p:tagLst xmlns:a="http://schemas.openxmlformats.org/drawingml/2006/main" xmlns:r="http://schemas.openxmlformats.org/officeDocument/2006/relationships" xmlns:p="http://schemas.openxmlformats.org/presentationml/2006/main">
  <p:tag name="OP_SCP_ITEM_INDEX" val="2"/>
</p:tagLst>
</file>

<file path=ppt/tags/tag9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9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97.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
</p:tagLst>
</file>

<file path=ppt/tags/tag98.xml><?xml version="1.0" encoding="utf-8"?>
<p:tagLst xmlns:a="http://schemas.openxmlformats.org/drawingml/2006/main" xmlns:r="http://schemas.openxmlformats.org/officeDocument/2006/relationships" xmlns:p="http://schemas.openxmlformats.org/presentationml/2006/main">
  <p:tag name="OP_SCP_ITEM_INDEX" val="1"/>
</p:tagLst>
</file>

<file path=ppt/tags/tag9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5E68599-D7D3-4254-A3D4-DA6676EAF965}">
  <ds:schemaRefs/>
</ds:datastoreItem>
</file>

<file path=customXml/itemProps2.xml><?xml version="1.0" encoding="utf-8"?>
<ds:datastoreItem xmlns:ds="http://schemas.openxmlformats.org/officeDocument/2006/customXml" ds:itemID="{9E144D60-786B-49A7-A66F-179A2784D4E8}">
  <ds:schemaRefs/>
</ds:datastoreItem>
</file>

<file path=customXml/itemProps3.xml><?xml version="1.0" encoding="utf-8"?>
<ds:datastoreItem xmlns:ds="http://schemas.openxmlformats.org/officeDocument/2006/customXml" ds:itemID="{710C64E8-B197-46DE-82DB-8BF69275F43D}">
  <ds:schemaRefs/>
</ds:datastoreItem>
</file>

<file path=docProps/app.xml><?xml version="1.0" encoding="utf-8"?>
<Properties xmlns="http://schemas.openxmlformats.org/officeDocument/2006/extended-properties" xmlns:vt="http://schemas.openxmlformats.org/officeDocument/2006/docPropsVTypes">
  <TotalTime>9</TotalTime>
  <Words>6891</Words>
  <Application>Microsoft Office PowerPoint</Application>
  <PresentationFormat>宽屏</PresentationFormat>
  <Paragraphs>1577</Paragraphs>
  <Slides>55</Slides>
  <Notes>46</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65" baseType="lpstr">
      <vt:lpstr>等线</vt:lpstr>
      <vt:lpstr>方正书宋</vt:lpstr>
      <vt:lpstr>方正细黑一</vt:lpstr>
      <vt:lpstr>微软雅黑</vt:lpstr>
      <vt:lpstr>Arial</vt:lpstr>
      <vt:lpstr>Calibri</vt:lpstr>
      <vt:lpstr>Times New Roman</vt:lpstr>
      <vt:lpstr>Wingdings</vt:lpstr>
      <vt:lpstr>OfficePLUS主题</vt:lpstr>
      <vt:lpstr>think-cell Slide</vt:lpstr>
      <vt:lpstr>PowerPoint 演示文稿</vt:lpstr>
      <vt:lpstr>PowerPoint 演示文稿</vt:lpstr>
      <vt:lpstr>轴类零件加工训练</vt:lpstr>
      <vt:lpstr>轴类零件加工训练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轴类零件加工训练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轴类零件加工训练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轴类零件加工训练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156</cp:revision>
  <cp:lastPrinted>2019-11-25T16:00:00Z</cp:lastPrinted>
  <dcterms:created xsi:type="dcterms:W3CDTF">2019-11-25T16:00:00Z</dcterms:created>
  <dcterms:modified xsi:type="dcterms:W3CDTF">2024-07-18T03:10:47Z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2052-12.1.0.17147</vt:lpwstr>
  </property>
  <property fmtid="{D5CDD505-2E9C-101B-9397-08002B2CF9AE}" pid="4" name="ContentTypeId">
    <vt:lpwstr>0x010100D1443A8EF62DE444B1FF07917E22EF72</vt:lpwstr>
  </property>
  <property fmtid="{D5CDD505-2E9C-101B-9397-08002B2CF9AE}" pid="5" name="ICV">
    <vt:lpwstr>DC8D473C07A744B18A0EB1B369263773_12</vt:lpwstr>
  </property>
</Properties>
</file>