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heme/themeOverride2.xml" ContentType="application/vnd.openxmlformats-officedocument.themeOverride+xml"/>
  <Override PartName="/ppt/theme/themeOverride3.xml" ContentType="application/vnd.openxmlformats-officedocument.themeOverr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heme/themeOverride4.xml" ContentType="application/vnd.openxmlformats-officedocument.themeOverr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 id="2147483664" r:id="rId5"/>
    <p:sldMasterId id="2147483680" r:id="rId6"/>
  </p:sldMasterIdLst>
  <p:notesMasterIdLst>
    <p:notesMasterId r:id="rId76"/>
  </p:notesMasterIdLst>
  <p:handoutMasterIdLst>
    <p:handoutMasterId r:id="rId77"/>
  </p:handoutMasterIdLst>
  <p:sldIdLst>
    <p:sldId id="256" r:id="rId7"/>
    <p:sldId id="305" r:id="rId8"/>
    <p:sldId id="258" r:id="rId9"/>
    <p:sldId id="358" r:id="rId10"/>
    <p:sldId id="321" r:id="rId11"/>
    <p:sldId id="322" r:id="rId12"/>
    <p:sldId id="323" r:id="rId13"/>
    <p:sldId id="324" r:id="rId14"/>
    <p:sldId id="325" r:id="rId15"/>
    <p:sldId id="326" r:id="rId16"/>
    <p:sldId id="327" r:id="rId17"/>
    <p:sldId id="328" r:id="rId18"/>
    <p:sldId id="329" r:id="rId19"/>
    <p:sldId id="309" r:id="rId20"/>
    <p:sldId id="359" r:id="rId21"/>
    <p:sldId id="360" r:id="rId22"/>
    <p:sldId id="361" r:id="rId23"/>
    <p:sldId id="362" r:id="rId24"/>
    <p:sldId id="363" r:id="rId25"/>
    <p:sldId id="364" r:id="rId26"/>
    <p:sldId id="365" r:id="rId27"/>
    <p:sldId id="367" r:id="rId28"/>
    <p:sldId id="366" r:id="rId29"/>
    <p:sldId id="368" r:id="rId30"/>
    <p:sldId id="369" r:id="rId31"/>
    <p:sldId id="370" r:id="rId32"/>
    <p:sldId id="371" r:id="rId33"/>
    <p:sldId id="372" r:id="rId34"/>
    <p:sldId id="373" r:id="rId35"/>
    <p:sldId id="404" r:id="rId36"/>
    <p:sldId id="405" r:id="rId37"/>
    <p:sldId id="406" r:id="rId38"/>
    <p:sldId id="407" r:id="rId39"/>
    <p:sldId id="374" r:id="rId40"/>
    <p:sldId id="408" r:id="rId41"/>
    <p:sldId id="376" r:id="rId42"/>
    <p:sldId id="377" r:id="rId43"/>
    <p:sldId id="378" r:id="rId44"/>
    <p:sldId id="379" r:id="rId45"/>
    <p:sldId id="380" r:id="rId46"/>
    <p:sldId id="381" r:id="rId47"/>
    <p:sldId id="382" r:id="rId48"/>
    <p:sldId id="383" r:id="rId49"/>
    <p:sldId id="384" r:id="rId50"/>
    <p:sldId id="409" r:id="rId51"/>
    <p:sldId id="410" r:id="rId52"/>
    <p:sldId id="411" r:id="rId53"/>
    <p:sldId id="412" r:id="rId54"/>
    <p:sldId id="413" r:id="rId55"/>
    <p:sldId id="414" r:id="rId56"/>
    <p:sldId id="385" r:id="rId57"/>
    <p:sldId id="387" r:id="rId58"/>
    <p:sldId id="388" r:id="rId59"/>
    <p:sldId id="389" r:id="rId60"/>
    <p:sldId id="390" r:id="rId61"/>
    <p:sldId id="391" r:id="rId62"/>
    <p:sldId id="392" r:id="rId63"/>
    <p:sldId id="393" r:id="rId64"/>
    <p:sldId id="396" r:id="rId65"/>
    <p:sldId id="395" r:id="rId66"/>
    <p:sldId id="394" r:id="rId67"/>
    <p:sldId id="397" r:id="rId68"/>
    <p:sldId id="398" r:id="rId69"/>
    <p:sldId id="399" r:id="rId70"/>
    <p:sldId id="400" r:id="rId71"/>
    <p:sldId id="401" r:id="rId72"/>
    <p:sldId id="402" r:id="rId73"/>
    <p:sldId id="403" r:id="rId74"/>
    <p:sldId id="261" r:id="rId75"/>
  </p:sldIdLst>
  <p:sldSz cx="12192000" cy="6858000"/>
  <p:notesSz cx="6858000" cy="9144000"/>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F82C4"/>
    <a:srgbClr val="A20000"/>
    <a:srgbClr val="A40000"/>
    <a:srgbClr val="9E0000"/>
    <a:srgbClr val="C7450B"/>
    <a:srgbClr val="E24E0C"/>
    <a:srgbClr val="DC6140"/>
    <a:srgbClr val="E60000"/>
    <a:srgbClr val="C967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20" autoAdjust="0"/>
    <p:restoredTop sz="96182" autoAdjust="0"/>
  </p:normalViewPr>
  <p:slideViewPr>
    <p:cSldViewPr snapToGrid="0">
      <p:cViewPr varScale="1">
        <p:scale>
          <a:sx n="94" d="100"/>
          <a:sy n="94" d="100"/>
        </p:scale>
        <p:origin x="102" y="396"/>
      </p:cViewPr>
      <p:guideLst/>
    </p:cSldViewPr>
  </p:slideViewPr>
  <p:notesTextViewPr>
    <p:cViewPr>
      <p:scale>
        <a:sx n="3" d="2"/>
        <a:sy n="3" d="2"/>
      </p:scale>
      <p:origin x="0" y="0"/>
    </p:cViewPr>
  </p:notesTextViewPr>
  <p:sorterViewPr>
    <p:cViewPr>
      <p:scale>
        <a:sx n="75" d="100"/>
        <a:sy n="75" d="100"/>
      </p:scale>
      <p:origin x="0" y="0"/>
    </p:cViewPr>
  </p:sorterViewPr>
  <p:notesViewPr>
    <p:cSldViewPr snapToGrid="0">
      <p:cViewPr varScale="1">
        <p:scale>
          <a:sx n="80" d="100"/>
          <a:sy n="80" d="100"/>
        </p:scale>
        <p:origin x="3204" y="9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5.xml"/><Relationship Id="rId82" Type="http://schemas.openxmlformats.org/officeDocument/2006/relationships/tableStyles" Target="tableStyle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tags" Target="tags/tag1.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notesMaster" Target="notesMasters/notesMaster1.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478E0E4-DC06-4041-AFA7-BB6F527FFA3F}" type="datetimeFigureOut">
              <a:rPr lang="zh-CN" altLang="en-US" smtClean="0"/>
              <a:t>2024/7/18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14B7432-8BB0-4EFA-A417-EFCDC17B2811}"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t>2024/7/18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userDrawn="1">
  <p:cSld name="标题幻灯片">
    <p:spTree>
      <p:nvGrpSpPr>
        <p:cNvPr id="1" name=""/>
        <p:cNvGrpSpPr/>
        <p:nvPr/>
      </p:nvGrpSpPr>
      <p:grpSpPr>
        <a:xfrm>
          <a:off x="0" y="0"/>
          <a:ext cx="0" cy="0"/>
          <a:chOff x="0" y="0"/>
          <a:chExt cx="0" cy="0"/>
        </a:xfrm>
      </p:grpSpPr>
      <p:pic>
        <p:nvPicPr>
          <p:cNvPr id="6" name="图形 5"/>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9801" name="副标题 9800"/>
          <p:cNvSpPr>
            <a:spLocks noGrp="1"/>
          </p:cNvSpPr>
          <p:nvPr userDrawn="1">
            <p:ph type="subTitle" idx="1"/>
          </p:nvPr>
        </p:nvSpPr>
        <p:spPr>
          <a:xfrm>
            <a:off x="1041399" y="5633743"/>
            <a:ext cx="7175501" cy="558799"/>
          </a:xfrm>
        </p:spPr>
        <p:txBody>
          <a:bodyPr anchor="t">
            <a:normAutofit/>
          </a:bodyPr>
          <a:lstStyle>
            <a:lvl1pPr marL="0" indent="0" algn="l">
              <a:buNone/>
              <a:defRPr sz="1600">
                <a:solidFill>
                  <a:srgbClr val="3F82C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802" name="标题 9801"/>
          <p:cNvSpPr>
            <a:spLocks noGrp="1"/>
          </p:cNvSpPr>
          <p:nvPr userDrawn="1">
            <p:ph type="ctrTitle"/>
          </p:nvPr>
        </p:nvSpPr>
        <p:spPr>
          <a:xfrm>
            <a:off x="1041399" y="3086100"/>
            <a:ext cx="7175501" cy="2237785"/>
          </a:xfrm>
        </p:spPr>
        <p:txBody>
          <a:bodyPr anchor="b">
            <a:normAutofit/>
          </a:bodyPr>
          <a:lstStyle>
            <a:lvl1pPr algn="l">
              <a:defRPr sz="4000">
                <a:solidFill>
                  <a:srgbClr val="3F82C4"/>
                </a:solidFill>
              </a:defRPr>
            </a:lvl1pPr>
          </a:lstStyle>
          <a:p>
            <a:r>
              <a:rPr lang="en-US" dirty="0"/>
              <a:t>Click to edit Master title style</a:t>
            </a:r>
            <a:endParaRPr lang="zh-CN" altLang="en-US" dirty="0"/>
          </a:p>
        </p:txBody>
      </p:sp>
      <p:sp>
        <p:nvSpPr>
          <p:cNvPr id="12" name="文本占位符 11"/>
          <p:cNvSpPr>
            <a:spLocks noGrp="1"/>
          </p:cNvSpPr>
          <p:nvPr userDrawn="1">
            <p:ph type="body" sz="quarter" idx="10" hasCustomPrompt="1"/>
          </p:nvPr>
        </p:nvSpPr>
        <p:spPr>
          <a:xfrm>
            <a:off x="8331199" y="3086100"/>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sp>
        <p:nvSpPr>
          <p:cNvPr id="13" name="文本占位符 12"/>
          <p:cNvSpPr>
            <a:spLocks noGrp="1"/>
          </p:cNvSpPr>
          <p:nvPr userDrawn="1">
            <p:ph type="body" sz="quarter" idx="11" hasCustomPrompt="1"/>
          </p:nvPr>
        </p:nvSpPr>
        <p:spPr>
          <a:xfrm>
            <a:off x="8331199" y="3382371"/>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cxnSp>
        <p:nvCxnSpPr>
          <p:cNvPr id="7" name="直接连接符 6"/>
          <p:cNvCxnSpPr/>
          <p:nvPr userDrawn="1"/>
        </p:nvCxnSpPr>
        <p:spPr>
          <a:xfrm>
            <a:off x="1041399" y="5511167"/>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userDrawn="1">
  <p:cSld name="标题幻灯片">
    <p:spTree>
      <p:nvGrpSpPr>
        <p:cNvPr id="1" name=""/>
        <p:cNvGrpSpPr/>
        <p:nvPr/>
      </p:nvGrpSpPr>
      <p:grpSpPr>
        <a:xfrm>
          <a:off x="0" y="0"/>
          <a:ext cx="0" cy="0"/>
          <a:chOff x="0" y="0"/>
          <a:chExt cx="0" cy="0"/>
        </a:xfrm>
      </p:grpSpPr>
      <p:pic>
        <p:nvPicPr>
          <p:cNvPr id="6" name="图形 5"/>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9801" name="副标题 9800"/>
          <p:cNvSpPr>
            <a:spLocks noGrp="1"/>
          </p:cNvSpPr>
          <p:nvPr userDrawn="1">
            <p:ph type="subTitle" idx="1"/>
          </p:nvPr>
        </p:nvSpPr>
        <p:spPr>
          <a:xfrm>
            <a:off x="1041399" y="5633743"/>
            <a:ext cx="7175501" cy="558799"/>
          </a:xfrm>
        </p:spPr>
        <p:txBody>
          <a:bodyPr anchor="t">
            <a:normAutofit/>
          </a:bodyPr>
          <a:lstStyle>
            <a:lvl1pPr marL="0" indent="0" algn="l">
              <a:buNone/>
              <a:defRPr sz="1600">
                <a:solidFill>
                  <a:srgbClr val="3F82C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802" name="标题 9801"/>
          <p:cNvSpPr>
            <a:spLocks noGrp="1"/>
          </p:cNvSpPr>
          <p:nvPr userDrawn="1">
            <p:ph type="ctrTitle"/>
          </p:nvPr>
        </p:nvSpPr>
        <p:spPr>
          <a:xfrm>
            <a:off x="1041399" y="3086100"/>
            <a:ext cx="7175501" cy="2237785"/>
          </a:xfrm>
        </p:spPr>
        <p:txBody>
          <a:bodyPr anchor="b">
            <a:normAutofit/>
          </a:bodyPr>
          <a:lstStyle>
            <a:lvl1pPr algn="l">
              <a:defRPr sz="4000">
                <a:solidFill>
                  <a:srgbClr val="3F82C4"/>
                </a:solidFill>
              </a:defRPr>
            </a:lvl1pPr>
          </a:lstStyle>
          <a:p>
            <a:r>
              <a:rPr lang="en-US" dirty="0"/>
              <a:t>Click to edit Master title style</a:t>
            </a:r>
            <a:endParaRPr lang="zh-CN" altLang="en-US" dirty="0"/>
          </a:p>
        </p:txBody>
      </p:sp>
      <p:sp>
        <p:nvSpPr>
          <p:cNvPr id="12" name="文本占位符 11"/>
          <p:cNvSpPr>
            <a:spLocks noGrp="1"/>
          </p:cNvSpPr>
          <p:nvPr userDrawn="1">
            <p:ph type="body" sz="quarter" idx="10" hasCustomPrompt="1"/>
          </p:nvPr>
        </p:nvSpPr>
        <p:spPr>
          <a:xfrm>
            <a:off x="8331199" y="3086100"/>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sp>
        <p:nvSpPr>
          <p:cNvPr id="13" name="文本占位符 12"/>
          <p:cNvSpPr>
            <a:spLocks noGrp="1"/>
          </p:cNvSpPr>
          <p:nvPr userDrawn="1">
            <p:ph type="body" sz="quarter" idx="11" hasCustomPrompt="1"/>
          </p:nvPr>
        </p:nvSpPr>
        <p:spPr>
          <a:xfrm>
            <a:off x="8331199" y="3382371"/>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cxnSp>
        <p:nvCxnSpPr>
          <p:cNvPr id="7" name="直接连接符 6"/>
          <p:cNvCxnSpPr/>
          <p:nvPr userDrawn="1"/>
        </p:nvCxnSpPr>
        <p:spPr>
          <a:xfrm>
            <a:off x="1041399" y="5511167"/>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sp>
        <p:nvSpPr>
          <p:cNvPr id="20" name="标题 19"/>
          <p:cNvSpPr>
            <a:spLocks noGrp="1"/>
          </p:cNvSpPr>
          <p:nvPr userDrawn="1">
            <p:ph type="title"/>
          </p:nvPr>
        </p:nvSpPr>
        <p:spPr>
          <a:xfrm>
            <a:off x="2352098" y="2533650"/>
            <a:ext cx="5419185" cy="895350"/>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0"/>
          <p:cNvSpPr>
            <a:spLocks noGrp="1"/>
          </p:cNvSpPr>
          <p:nvPr userDrawn="1">
            <p:ph type="body" idx="1"/>
          </p:nvPr>
        </p:nvSpPr>
        <p:spPr>
          <a:xfrm>
            <a:off x="2353214" y="3733086"/>
            <a:ext cx="5419185" cy="1015623"/>
          </a:xfrm>
        </p:spPr>
        <p:txBody>
          <a:bodyPr anchor="t">
            <a:normAutofit/>
          </a:bodyPr>
          <a:lstStyle>
            <a:lvl1pPr marL="0" indent="0" algn="l">
              <a:lnSpc>
                <a:spcPct val="150000"/>
              </a:lnSpc>
              <a:spcBef>
                <a:spcPts val="0"/>
              </a:spcBef>
              <a:buNone/>
              <a:defRPr sz="1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pic>
        <p:nvPicPr>
          <p:cNvPr id="4" name="图形 3"/>
          <p:cNvPicPr>
            <a:picLocks noChangeAspect="1"/>
          </p:cNvPicPr>
          <p:nvPr userDrawn="1"/>
        </p:nvPicPr>
        <p:blipFill rotWithShape="1">
          <a:blip r:embed="rId2">
            <a:extLst>
              <a:ext uri="{96DAC541-7B7A-43D3-8B79-37D633B846F1}">
                <asvg:svgBlip xmlns:asvg="http://schemas.microsoft.com/office/drawing/2016/SVG/main" r:embed="rId3"/>
              </a:ext>
            </a:extLst>
          </a:blip>
          <a:srcRect l="469" r="65582"/>
          <a:stretch>
            <a:fillRect/>
          </a:stretch>
        </p:blipFill>
        <p:spPr>
          <a:xfrm flipH="1" flipV="1">
            <a:off x="8013701" y="0"/>
            <a:ext cx="4178299" cy="6858000"/>
          </a:xfrm>
          <a:prstGeom prst="rect">
            <a:avLst/>
          </a:prstGeom>
        </p:spPr>
      </p:pic>
      <p:cxnSp>
        <p:nvCxnSpPr>
          <p:cNvPr id="5" name="直接连接符 4"/>
          <p:cNvCxnSpPr/>
          <p:nvPr userDrawn="1"/>
        </p:nvCxnSpPr>
        <p:spPr>
          <a:xfrm>
            <a:off x="2352098" y="3590746"/>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en-US" dirty="0"/>
          </a:p>
        </p:txBody>
      </p:sp>
      <p:sp>
        <p:nvSpPr>
          <p:cNvPr id="3" name="日期占位符 2"/>
          <p:cNvSpPr>
            <a:spLocks noGrp="1"/>
          </p:cNvSpPr>
          <p:nvPr>
            <p:ph type="dt" sz="half" idx="10"/>
          </p:nvPr>
        </p:nvSpPr>
        <p:spPr/>
        <p:txBody>
          <a:bodyPr/>
          <a:lstStyle/>
          <a:p>
            <a:fld id="{6489D9C7-5DC6-4263-87FF-7C99F6FB63C3}" type="datetime1">
              <a:rPr lang="zh-CN" altLang="en-US" smtClean="0"/>
              <a:t>2024/7/18</a:t>
            </a:fld>
            <a:endParaRPr lang="zh-CN" altLang="en-US"/>
          </a:p>
        </p:txBody>
      </p:sp>
      <p:sp>
        <p:nvSpPr>
          <p:cNvPr id="4" name="页脚占位符 3"/>
          <p:cNvSpPr>
            <a:spLocks noGrp="1"/>
          </p:cNvSpPr>
          <p:nvPr>
            <p:ph type="ftr" sz="quarter" idx="11"/>
          </p:nvPr>
        </p:nvSpPr>
        <p:spPr/>
        <p:txBody>
          <a:bodyPr/>
          <a:lstStyle/>
          <a:p>
            <a:r>
              <a:rPr lang="en-US" altLang="zh-CN"/>
              <a:t>OfficePLUS</a:t>
            </a:r>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sp>
        <p:nvSpPr>
          <p:cNvPr id="20" name="标题 19"/>
          <p:cNvSpPr>
            <a:spLocks noGrp="1"/>
          </p:cNvSpPr>
          <p:nvPr userDrawn="1">
            <p:ph type="title"/>
          </p:nvPr>
        </p:nvSpPr>
        <p:spPr>
          <a:xfrm>
            <a:off x="2352098" y="2533650"/>
            <a:ext cx="5419185" cy="895350"/>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0"/>
          <p:cNvSpPr>
            <a:spLocks noGrp="1"/>
          </p:cNvSpPr>
          <p:nvPr userDrawn="1">
            <p:ph type="body" idx="1"/>
          </p:nvPr>
        </p:nvSpPr>
        <p:spPr>
          <a:xfrm>
            <a:off x="2353214" y="3733086"/>
            <a:ext cx="5419185" cy="1015623"/>
          </a:xfrm>
        </p:spPr>
        <p:txBody>
          <a:bodyPr anchor="t">
            <a:normAutofit/>
          </a:bodyPr>
          <a:lstStyle>
            <a:lvl1pPr marL="0" indent="0" algn="l">
              <a:lnSpc>
                <a:spcPct val="150000"/>
              </a:lnSpc>
              <a:spcBef>
                <a:spcPts val="0"/>
              </a:spcBef>
              <a:buNone/>
              <a:defRPr sz="1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pic>
        <p:nvPicPr>
          <p:cNvPr id="4" name="图形 3"/>
          <p:cNvPicPr>
            <a:picLocks noChangeAspect="1"/>
          </p:cNvPicPr>
          <p:nvPr userDrawn="1"/>
        </p:nvPicPr>
        <p:blipFill rotWithShape="1">
          <a:blip r:embed="rId2">
            <a:extLst>
              <a:ext uri="{96DAC541-7B7A-43D3-8B79-37D633B846F1}">
                <asvg:svgBlip xmlns:asvg="http://schemas.microsoft.com/office/drawing/2016/SVG/main" r:embed="rId3"/>
              </a:ext>
            </a:extLst>
          </a:blip>
          <a:srcRect l="469" r="65582"/>
          <a:stretch>
            <a:fillRect/>
          </a:stretch>
        </p:blipFill>
        <p:spPr>
          <a:xfrm flipH="1" flipV="1">
            <a:off x="8013701" y="0"/>
            <a:ext cx="4178299" cy="6858000"/>
          </a:xfrm>
          <a:prstGeom prst="rect">
            <a:avLst/>
          </a:prstGeom>
        </p:spPr>
      </p:pic>
      <p:cxnSp>
        <p:nvCxnSpPr>
          <p:cNvPr id="5" name="直接连接符 4"/>
          <p:cNvCxnSpPr/>
          <p:nvPr userDrawn="1"/>
        </p:nvCxnSpPr>
        <p:spPr>
          <a:xfrm>
            <a:off x="2352098" y="3590746"/>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5" name="图形 4"/>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13" name="标题 12"/>
          <p:cNvSpPr>
            <a:spLocks noGrp="1"/>
          </p:cNvSpPr>
          <p:nvPr userDrawn="1">
            <p:ph type="ctrTitle" hasCustomPrompt="1"/>
          </p:nvPr>
        </p:nvSpPr>
        <p:spPr>
          <a:xfrm>
            <a:off x="1346202" y="3001963"/>
            <a:ext cx="6426198" cy="1621509"/>
          </a:xfrm>
        </p:spPr>
        <p:txBody>
          <a:bodyPr anchor="b">
            <a:normAutofit/>
          </a:bodyPr>
          <a:lstStyle>
            <a:lvl1pPr marL="0" indent="0" algn="l">
              <a:buFont typeface="Arial" panose="020B0604020202020204" pitchFamily="34" charset="0"/>
              <a:buNone/>
              <a:defRPr sz="3200">
                <a:solidFill>
                  <a:schemeClr val="accent1">
                    <a:lumMod val="60000"/>
                    <a:lumOff val="40000"/>
                  </a:schemeClr>
                </a:solidFill>
              </a:defRPr>
            </a:lvl1pPr>
          </a:lstStyle>
          <a:p>
            <a:r>
              <a:rPr lang="en-US" altLang="zh-CN" dirty="0"/>
              <a:t>Conclusion</a:t>
            </a:r>
            <a:endParaRPr lang="zh-CN" altLang="en-US" dirty="0"/>
          </a:p>
        </p:txBody>
      </p:sp>
      <p:sp>
        <p:nvSpPr>
          <p:cNvPr id="15" name="文本占位符 14"/>
          <p:cNvSpPr>
            <a:spLocks noGrp="1"/>
          </p:cNvSpPr>
          <p:nvPr userDrawn="1">
            <p:ph type="body" sz="quarter" idx="18" hasCustomPrompt="1"/>
          </p:nvPr>
        </p:nvSpPr>
        <p:spPr>
          <a:xfrm>
            <a:off x="1346202" y="5308199"/>
            <a:ext cx="6426198" cy="310871"/>
          </a:xfrm>
        </p:spPr>
        <p:txBody>
          <a:bodyPr vert="horz" lIns="91440" tIns="45720" rIns="91440" bIns="45720" rtlCol="0">
            <a:normAutofit/>
          </a:bodyPr>
          <a:lstStyle>
            <a:lvl1pPr marL="0" indent="0" algn="l">
              <a:buNone/>
              <a:defRPr lang="zh-CN" altLang="en-US" sz="1400" smtClean="0">
                <a:solidFill>
                  <a:schemeClr val="accent1">
                    <a:lumMod val="60000"/>
                    <a:lumOff val="40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600" marR="0" lvl="0" indent="-228600" fontAlgn="auto">
              <a:spcAft>
                <a:spcPts val="0"/>
              </a:spcAft>
              <a:buClrTx/>
              <a:buSzTx/>
            </a:pPr>
            <a:r>
              <a:rPr lang="en-US" altLang="zh-CN" dirty="0"/>
              <a:t>Data</a:t>
            </a:r>
          </a:p>
        </p:txBody>
      </p:sp>
      <p:sp>
        <p:nvSpPr>
          <p:cNvPr id="6" name="文本占位符 5"/>
          <p:cNvSpPr>
            <a:spLocks noGrp="1"/>
          </p:cNvSpPr>
          <p:nvPr>
            <p:ph type="body" sz="quarter" idx="10" hasCustomPrompt="1"/>
          </p:nvPr>
        </p:nvSpPr>
        <p:spPr>
          <a:xfrm>
            <a:off x="1346204" y="5011928"/>
            <a:ext cx="6426198" cy="296271"/>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cxnSp>
        <p:nvCxnSpPr>
          <p:cNvPr id="7" name="直接连接符 6"/>
          <p:cNvCxnSpPr/>
          <p:nvPr userDrawn="1"/>
        </p:nvCxnSpPr>
        <p:spPr>
          <a:xfrm>
            <a:off x="1346202" y="4850767"/>
            <a:ext cx="6426198"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reserve="1" userDrawn="1">
  <p:cSld name="标题幻灯片">
    <p:spTree>
      <p:nvGrpSpPr>
        <p:cNvPr id="1" name=""/>
        <p:cNvGrpSpPr/>
        <p:nvPr/>
      </p:nvGrpSpPr>
      <p:grpSpPr>
        <a:xfrm>
          <a:off x="0" y="0"/>
          <a:ext cx="0" cy="0"/>
          <a:chOff x="0" y="0"/>
          <a:chExt cx="0" cy="0"/>
        </a:xfrm>
      </p:grpSpPr>
      <p:pic>
        <p:nvPicPr>
          <p:cNvPr id="6" name="图形 5"/>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9801" name="副标题 9800"/>
          <p:cNvSpPr>
            <a:spLocks noGrp="1"/>
          </p:cNvSpPr>
          <p:nvPr userDrawn="1">
            <p:ph type="subTitle" idx="1"/>
          </p:nvPr>
        </p:nvSpPr>
        <p:spPr>
          <a:xfrm>
            <a:off x="1041399" y="5633743"/>
            <a:ext cx="7175501" cy="558799"/>
          </a:xfrm>
        </p:spPr>
        <p:txBody>
          <a:bodyPr anchor="t">
            <a:normAutofit/>
          </a:bodyPr>
          <a:lstStyle>
            <a:lvl1pPr marL="0" indent="0" algn="l">
              <a:buNone/>
              <a:defRPr sz="1600">
                <a:solidFill>
                  <a:srgbClr val="3F82C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802" name="标题 9801"/>
          <p:cNvSpPr>
            <a:spLocks noGrp="1"/>
          </p:cNvSpPr>
          <p:nvPr userDrawn="1">
            <p:ph type="ctrTitle"/>
          </p:nvPr>
        </p:nvSpPr>
        <p:spPr>
          <a:xfrm>
            <a:off x="1041399" y="3086100"/>
            <a:ext cx="7175501" cy="2237785"/>
          </a:xfrm>
        </p:spPr>
        <p:txBody>
          <a:bodyPr anchor="b">
            <a:normAutofit/>
          </a:bodyPr>
          <a:lstStyle>
            <a:lvl1pPr algn="l">
              <a:defRPr sz="4000">
                <a:solidFill>
                  <a:srgbClr val="3F82C4"/>
                </a:solidFill>
              </a:defRPr>
            </a:lvl1pPr>
          </a:lstStyle>
          <a:p>
            <a:r>
              <a:rPr lang="en-US" dirty="0"/>
              <a:t>Click to edit Master title style</a:t>
            </a:r>
            <a:endParaRPr lang="zh-CN" altLang="en-US" dirty="0"/>
          </a:p>
        </p:txBody>
      </p:sp>
      <p:sp>
        <p:nvSpPr>
          <p:cNvPr id="12" name="文本占位符 11"/>
          <p:cNvSpPr>
            <a:spLocks noGrp="1"/>
          </p:cNvSpPr>
          <p:nvPr userDrawn="1">
            <p:ph type="body" sz="quarter" idx="10" hasCustomPrompt="1"/>
          </p:nvPr>
        </p:nvSpPr>
        <p:spPr>
          <a:xfrm>
            <a:off x="8331199" y="3086100"/>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sp>
        <p:nvSpPr>
          <p:cNvPr id="13" name="文本占位符 12"/>
          <p:cNvSpPr>
            <a:spLocks noGrp="1"/>
          </p:cNvSpPr>
          <p:nvPr userDrawn="1">
            <p:ph type="body" sz="quarter" idx="11" hasCustomPrompt="1"/>
          </p:nvPr>
        </p:nvSpPr>
        <p:spPr>
          <a:xfrm>
            <a:off x="8331199" y="3382371"/>
            <a:ext cx="2565401" cy="245363"/>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cxnSp>
        <p:nvCxnSpPr>
          <p:cNvPr id="7" name="直接连接符 6"/>
          <p:cNvCxnSpPr/>
          <p:nvPr userDrawn="1"/>
        </p:nvCxnSpPr>
        <p:spPr>
          <a:xfrm>
            <a:off x="1041399" y="5511167"/>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sp>
        <p:nvSpPr>
          <p:cNvPr id="20" name="标题 19"/>
          <p:cNvSpPr>
            <a:spLocks noGrp="1"/>
          </p:cNvSpPr>
          <p:nvPr userDrawn="1">
            <p:ph type="title"/>
          </p:nvPr>
        </p:nvSpPr>
        <p:spPr>
          <a:xfrm>
            <a:off x="2352098" y="2533650"/>
            <a:ext cx="5419185" cy="895350"/>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0"/>
          <p:cNvSpPr>
            <a:spLocks noGrp="1"/>
          </p:cNvSpPr>
          <p:nvPr userDrawn="1">
            <p:ph type="body" idx="1"/>
          </p:nvPr>
        </p:nvSpPr>
        <p:spPr>
          <a:xfrm>
            <a:off x="2353214" y="3733086"/>
            <a:ext cx="5419185" cy="1015623"/>
          </a:xfrm>
        </p:spPr>
        <p:txBody>
          <a:bodyPr anchor="t">
            <a:normAutofit/>
          </a:bodyPr>
          <a:lstStyle>
            <a:lvl1pPr marL="0" indent="0" algn="l">
              <a:lnSpc>
                <a:spcPct val="150000"/>
              </a:lnSpc>
              <a:spcBef>
                <a:spcPts val="0"/>
              </a:spcBef>
              <a:buNone/>
              <a:defRPr sz="1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pic>
        <p:nvPicPr>
          <p:cNvPr id="4" name="图形 3"/>
          <p:cNvPicPr>
            <a:picLocks noChangeAspect="1"/>
          </p:cNvPicPr>
          <p:nvPr userDrawn="1"/>
        </p:nvPicPr>
        <p:blipFill rotWithShape="1">
          <a:blip r:embed="rId2">
            <a:extLst>
              <a:ext uri="{96DAC541-7B7A-43D3-8B79-37D633B846F1}">
                <asvg:svgBlip xmlns:asvg="http://schemas.microsoft.com/office/drawing/2016/SVG/main" r:embed="rId3"/>
              </a:ext>
            </a:extLst>
          </a:blip>
          <a:srcRect l="469" r="65582"/>
          <a:stretch>
            <a:fillRect/>
          </a:stretch>
        </p:blipFill>
        <p:spPr>
          <a:xfrm flipH="1" flipV="1">
            <a:off x="8013701" y="0"/>
            <a:ext cx="4178299" cy="6858000"/>
          </a:xfrm>
          <a:prstGeom prst="rect">
            <a:avLst/>
          </a:prstGeom>
        </p:spPr>
      </p:pic>
      <p:cxnSp>
        <p:nvCxnSpPr>
          <p:cNvPr id="5" name="直接连接符 4"/>
          <p:cNvCxnSpPr/>
          <p:nvPr userDrawn="1"/>
        </p:nvCxnSpPr>
        <p:spPr>
          <a:xfrm>
            <a:off x="2352098" y="3590746"/>
            <a:ext cx="7175501"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en-US" dirty="0"/>
          </a:p>
        </p:txBody>
      </p:sp>
      <p:sp>
        <p:nvSpPr>
          <p:cNvPr id="3" name="日期占位符 2"/>
          <p:cNvSpPr>
            <a:spLocks noGrp="1"/>
          </p:cNvSpPr>
          <p:nvPr>
            <p:ph type="dt" sz="half" idx="10"/>
          </p:nvPr>
        </p:nvSpPr>
        <p:spPr/>
        <p:txBody>
          <a:bodyPr/>
          <a:lstStyle/>
          <a:p>
            <a:fld id="{6489D9C7-5DC6-4263-87FF-7C99F6FB63C3}" type="datetime1">
              <a:rPr lang="zh-CN" altLang="en-US" smtClean="0"/>
              <a:t>2024/7/18</a:t>
            </a:fld>
            <a:endParaRPr lang="zh-CN" altLang="en-US"/>
          </a:p>
        </p:txBody>
      </p:sp>
      <p:sp>
        <p:nvSpPr>
          <p:cNvPr id="4" name="页脚占位符 3"/>
          <p:cNvSpPr>
            <a:spLocks noGrp="1"/>
          </p:cNvSpPr>
          <p:nvPr>
            <p:ph type="ftr" sz="quarter" idx="11"/>
          </p:nvPr>
        </p:nvSpPr>
        <p:spPr/>
        <p:txBody>
          <a:bodyPr/>
          <a:lstStyle/>
          <a:p>
            <a:r>
              <a:rPr lang="en-US" altLang="zh-CN"/>
              <a:t>OfficePLUS</a:t>
            </a:r>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5" name="图形 4"/>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13" name="标题 12"/>
          <p:cNvSpPr>
            <a:spLocks noGrp="1"/>
          </p:cNvSpPr>
          <p:nvPr userDrawn="1">
            <p:ph type="ctrTitle" hasCustomPrompt="1"/>
          </p:nvPr>
        </p:nvSpPr>
        <p:spPr>
          <a:xfrm>
            <a:off x="1346202" y="3001963"/>
            <a:ext cx="6426198" cy="1621509"/>
          </a:xfrm>
        </p:spPr>
        <p:txBody>
          <a:bodyPr anchor="b">
            <a:normAutofit/>
          </a:bodyPr>
          <a:lstStyle>
            <a:lvl1pPr marL="0" indent="0" algn="l">
              <a:buFont typeface="Arial" panose="020B0604020202020204" pitchFamily="34" charset="0"/>
              <a:buNone/>
              <a:defRPr sz="3200">
                <a:solidFill>
                  <a:schemeClr val="accent1">
                    <a:lumMod val="60000"/>
                    <a:lumOff val="40000"/>
                  </a:schemeClr>
                </a:solidFill>
              </a:defRPr>
            </a:lvl1pPr>
          </a:lstStyle>
          <a:p>
            <a:r>
              <a:rPr lang="en-US" altLang="zh-CN" dirty="0"/>
              <a:t>Conclusion</a:t>
            </a:r>
            <a:endParaRPr lang="zh-CN" altLang="en-US" dirty="0"/>
          </a:p>
        </p:txBody>
      </p:sp>
      <p:sp>
        <p:nvSpPr>
          <p:cNvPr id="15" name="文本占位符 14"/>
          <p:cNvSpPr>
            <a:spLocks noGrp="1"/>
          </p:cNvSpPr>
          <p:nvPr userDrawn="1">
            <p:ph type="body" sz="quarter" idx="18" hasCustomPrompt="1"/>
          </p:nvPr>
        </p:nvSpPr>
        <p:spPr>
          <a:xfrm>
            <a:off x="1346202" y="5308199"/>
            <a:ext cx="6426198" cy="310871"/>
          </a:xfrm>
        </p:spPr>
        <p:txBody>
          <a:bodyPr vert="horz" lIns="91440" tIns="45720" rIns="91440" bIns="45720" rtlCol="0">
            <a:normAutofit/>
          </a:bodyPr>
          <a:lstStyle>
            <a:lvl1pPr marL="0" indent="0" algn="l">
              <a:buNone/>
              <a:defRPr lang="zh-CN" altLang="en-US" sz="1400" smtClean="0">
                <a:solidFill>
                  <a:schemeClr val="accent1">
                    <a:lumMod val="60000"/>
                    <a:lumOff val="40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600" marR="0" lvl="0" indent="-228600" fontAlgn="auto">
              <a:spcAft>
                <a:spcPts val="0"/>
              </a:spcAft>
              <a:buClrTx/>
              <a:buSzTx/>
            </a:pPr>
            <a:r>
              <a:rPr lang="en-US" altLang="zh-CN" dirty="0"/>
              <a:t>Data</a:t>
            </a:r>
          </a:p>
        </p:txBody>
      </p:sp>
      <p:sp>
        <p:nvSpPr>
          <p:cNvPr id="6" name="文本占位符 5"/>
          <p:cNvSpPr>
            <a:spLocks noGrp="1"/>
          </p:cNvSpPr>
          <p:nvPr>
            <p:ph type="body" sz="quarter" idx="10" hasCustomPrompt="1"/>
          </p:nvPr>
        </p:nvSpPr>
        <p:spPr>
          <a:xfrm>
            <a:off x="1346204" y="5011928"/>
            <a:ext cx="6426198" cy="296271"/>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cxnSp>
        <p:nvCxnSpPr>
          <p:cNvPr id="7" name="直接连接符 6"/>
          <p:cNvCxnSpPr/>
          <p:nvPr userDrawn="1"/>
        </p:nvCxnSpPr>
        <p:spPr>
          <a:xfrm>
            <a:off x="1346202" y="4850767"/>
            <a:ext cx="6426198"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en-US" dirty="0"/>
          </a:p>
        </p:txBody>
      </p:sp>
      <p:sp>
        <p:nvSpPr>
          <p:cNvPr id="3" name="日期占位符 2"/>
          <p:cNvSpPr>
            <a:spLocks noGrp="1"/>
          </p:cNvSpPr>
          <p:nvPr>
            <p:ph type="dt" sz="half" idx="10"/>
          </p:nvPr>
        </p:nvSpPr>
        <p:spPr/>
        <p:txBody>
          <a:bodyPr/>
          <a:lstStyle/>
          <a:p>
            <a:fld id="{6489D9C7-5DC6-4263-87FF-7C99F6FB63C3}" type="datetime1">
              <a:rPr lang="zh-CN" altLang="en-US" smtClean="0"/>
              <a:t>2024/7/18</a:t>
            </a:fld>
            <a:endParaRPr lang="zh-CN" altLang="en-US"/>
          </a:p>
        </p:txBody>
      </p:sp>
      <p:sp>
        <p:nvSpPr>
          <p:cNvPr id="4" name="页脚占位符 3"/>
          <p:cNvSpPr>
            <a:spLocks noGrp="1"/>
          </p:cNvSpPr>
          <p:nvPr>
            <p:ph type="ftr" sz="quarter" idx="11"/>
          </p:nvPr>
        </p:nvSpPr>
        <p:spPr/>
        <p:txBody>
          <a:bodyPr/>
          <a:lstStyle/>
          <a:p>
            <a:r>
              <a:rPr lang="en-US" altLang="zh-CN"/>
              <a:t>OfficePLUS</a:t>
            </a:r>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5" name="图形 4"/>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0"/>
            <a:ext cx="12192000" cy="6858000"/>
          </a:xfrm>
          <a:prstGeom prst="rect">
            <a:avLst/>
          </a:prstGeom>
        </p:spPr>
      </p:pic>
      <p:sp>
        <p:nvSpPr>
          <p:cNvPr id="13" name="标题 12"/>
          <p:cNvSpPr>
            <a:spLocks noGrp="1"/>
          </p:cNvSpPr>
          <p:nvPr userDrawn="1">
            <p:ph type="ctrTitle" hasCustomPrompt="1"/>
          </p:nvPr>
        </p:nvSpPr>
        <p:spPr>
          <a:xfrm>
            <a:off x="1346202" y="3001963"/>
            <a:ext cx="6426198" cy="1621509"/>
          </a:xfrm>
        </p:spPr>
        <p:txBody>
          <a:bodyPr anchor="b">
            <a:normAutofit/>
          </a:bodyPr>
          <a:lstStyle>
            <a:lvl1pPr marL="0" indent="0" algn="l">
              <a:buFont typeface="Arial" panose="020B0604020202020204" pitchFamily="34" charset="0"/>
              <a:buNone/>
              <a:defRPr sz="3200">
                <a:solidFill>
                  <a:schemeClr val="accent1">
                    <a:lumMod val="60000"/>
                    <a:lumOff val="40000"/>
                  </a:schemeClr>
                </a:solidFill>
              </a:defRPr>
            </a:lvl1pPr>
          </a:lstStyle>
          <a:p>
            <a:r>
              <a:rPr lang="en-US" altLang="zh-CN" dirty="0"/>
              <a:t>Conclusion</a:t>
            </a:r>
            <a:endParaRPr lang="zh-CN" altLang="en-US" dirty="0"/>
          </a:p>
        </p:txBody>
      </p:sp>
      <p:sp>
        <p:nvSpPr>
          <p:cNvPr id="15" name="文本占位符 14"/>
          <p:cNvSpPr>
            <a:spLocks noGrp="1"/>
          </p:cNvSpPr>
          <p:nvPr userDrawn="1">
            <p:ph type="body" sz="quarter" idx="18" hasCustomPrompt="1"/>
          </p:nvPr>
        </p:nvSpPr>
        <p:spPr>
          <a:xfrm>
            <a:off x="1346202" y="5308199"/>
            <a:ext cx="6426198" cy="310871"/>
          </a:xfrm>
        </p:spPr>
        <p:txBody>
          <a:bodyPr vert="horz" lIns="91440" tIns="45720" rIns="91440" bIns="45720" rtlCol="0">
            <a:normAutofit/>
          </a:bodyPr>
          <a:lstStyle>
            <a:lvl1pPr marL="0" indent="0" algn="l">
              <a:buNone/>
              <a:defRPr lang="zh-CN" altLang="en-US" sz="1400" smtClean="0">
                <a:solidFill>
                  <a:schemeClr val="accent1">
                    <a:lumMod val="60000"/>
                    <a:lumOff val="40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600" marR="0" lvl="0" indent="-228600" fontAlgn="auto">
              <a:spcAft>
                <a:spcPts val="0"/>
              </a:spcAft>
              <a:buClrTx/>
              <a:buSzTx/>
            </a:pPr>
            <a:r>
              <a:rPr lang="en-US" altLang="zh-CN" dirty="0"/>
              <a:t>Data</a:t>
            </a:r>
          </a:p>
        </p:txBody>
      </p:sp>
      <p:sp>
        <p:nvSpPr>
          <p:cNvPr id="6" name="文本占位符 5"/>
          <p:cNvSpPr>
            <a:spLocks noGrp="1"/>
          </p:cNvSpPr>
          <p:nvPr>
            <p:ph type="body" sz="quarter" idx="10" hasCustomPrompt="1"/>
          </p:nvPr>
        </p:nvSpPr>
        <p:spPr>
          <a:xfrm>
            <a:off x="1346204" y="5011928"/>
            <a:ext cx="6426198" cy="296271"/>
          </a:xfrm>
        </p:spPr>
        <p:txBody>
          <a:bodyPr vert="horz" anchor="ctr">
            <a:noAutofit/>
          </a:bodyPr>
          <a:lstStyle>
            <a:lvl1pPr marL="0" indent="0" algn="l">
              <a:buNone/>
              <a:defRPr sz="1400" b="0">
                <a:solidFill>
                  <a:schemeClr val="accent1">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cxnSp>
        <p:nvCxnSpPr>
          <p:cNvPr id="7" name="直接连接符 6"/>
          <p:cNvCxnSpPr/>
          <p:nvPr userDrawn="1"/>
        </p:nvCxnSpPr>
        <p:spPr>
          <a:xfrm>
            <a:off x="1346202" y="4850767"/>
            <a:ext cx="6426198" cy="0"/>
          </a:xfrm>
          <a:prstGeom prst="line">
            <a:avLst/>
          </a:prstGeom>
          <a:ln>
            <a:solidFill>
              <a:srgbClr val="D1E1EB"/>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654050" y="2305051"/>
            <a:ext cx="5435600" cy="1123950"/>
          </a:xfrm>
        </p:spPr>
        <p:txBody>
          <a:bodyPr anchor="b">
            <a:normAutofit/>
          </a:bodyPr>
          <a:lstStyle>
            <a:lvl1pPr>
              <a:defRPr sz="3200">
                <a:solidFill>
                  <a:schemeClr val="accent1">
                    <a:lumMod val="75000"/>
                  </a:schemeClr>
                </a:solidFill>
              </a:defRPr>
            </a:lvl1pPr>
          </a:lstStyle>
          <a:p>
            <a:pPr lvl="0"/>
            <a:r>
              <a:rPr lang="en-US"/>
              <a:t>Click to add title</a:t>
            </a:r>
          </a:p>
        </p:txBody>
      </p:sp>
      <p:sp>
        <p:nvSpPr>
          <p:cNvPr id="7" name="文本占位符 2"/>
          <p:cNvSpPr>
            <a:spLocks noGrp="1"/>
          </p:cNvSpPr>
          <p:nvPr>
            <p:ph type="body" idx="1" hasCustomPrompt="1"/>
          </p:nvPr>
        </p:nvSpPr>
        <p:spPr>
          <a:xfrm>
            <a:off x="660400" y="3429000"/>
            <a:ext cx="5435600" cy="519250"/>
          </a:xfrm>
        </p:spPr>
        <p:txBody>
          <a:bodyPr>
            <a:normAutofit/>
          </a:bodyPr>
          <a:lstStyle>
            <a:lvl1pPr marL="0" indent="0">
              <a:buNone/>
              <a:defRPr sz="14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日期占位符 3"/>
          <p:cNvSpPr>
            <a:spLocks noGrp="1"/>
          </p:cNvSpPr>
          <p:nvPr>
            <p:ph type="dt" sz="half" idx="10"/>
          </p:nvPr>
        </p:nvSpPr>
        <p:spPr>
          <a:xfrm>
            <a:off x="4718050" y="6409690"/>
            <a:ext cx="2743200" cy="274320"/>
          </a:xfrm>
        </p:spPr>
        <p:txBody>
          <a:bodyPr/>
          <a:lstStyle/>
          <a:p>
            <a:fld id="{43A25592-9C3F-48AB-9A3F-F2A64B129A6F}" type="datetimeFigureOut">
              <a:rPr lang="en-US" smtClean="0"/>
              <a:t>7/18/2024</a:t>
            </a:fld>
            <a:endParaRPr lang="en-US" dirty="0"/>
          </a:p>
        </p:txBody>
      </p:sp>
      <p:sp>
        <p:nvSpPr>
          <p:cNvPr id="9" name="页脚占位符 4"/>
          <p:cNvSpPr>
            <a:spLocks noGrp="1"/>
          </p:cNvSpPr>
          <p:nvPr>
            <p:ph type="ftr" sz="quarter" idx="11"/>
          </p:nvPr>
        </p:nvSpPr>
        <p:spPr>
          <a:xfrm>
            <a:off x="660399" y="6409690"/>
            <a:ext cx="3750733" cy="274320"/>
          </a:xfrm>
        </p:spPr>
        <p:txBody>
          <a:bodyPr/>
          <a:lstStyle/>
          <a:p>
            <a:endParaRPr lang="en-US"/>
          </a:p>
        </p:txBody>
      </p:sp>
      <p:sp>
        <p:nvSpPr>
          <p:cNvPr id="10" name="灯片编号占位符 5"/>
          <p:cNvSpPr>
            <a:spLocks noGrp="1"/>
          </p:cNvSpPr>
          <p:nvPr>
            <p:ph type="sldNum" sz="quarter" idx="12"/>
          </p:nvPr>
        </p:nvSpPr>
        <p:spPr>
          <a:xfrm>
            <a:off x="7768168" y="6409690"/>
            <a:ext cx="3750732" cy="274320"/>
          </a:xfrm>
        </p:spPr>
        <p:txBody>
          <a:bodyPr/>
          <a:lstStyle/>
          <a:p>
            <a:fld id="{C8BB1146-E542-4D4E-B8E9-6919A11DDD48}" type="slidenum">
              <a:rPr lang="en-US" smtClean="0"/>
              <a:t>‹#›</a:t>
            </a:fld>
            <a:endParaRPr lang="en-US"/>
          </a:p>
        </p:txBody>
      </p:sp>
      <p:grpSp>
        <p:nvGrpSpPr>
          <p:cNvPr id="11" name="组合 10"/>
          <p:cNvGrpSpPr/>
          <p:nvPr userDrawn="1"/>
        </p:nvGrpSpPr>
        <p:grpSpPr>
          <a:xfrm>
            <a:off x="7626245" y="0"/>
            <a:ext cx="4565754" cy="2110931"/>
            <a:chOff x="3867150" y="0"/>
            <a:chExt cx="8324850" cy="3848912"/>
          </a:xfrm>
        </p:grpSpPr>
        <p:sp>
          <p:nvSpPr>
            <p:cNvPr id="12" name="任意多边形: 形状 11"/>
            <p:cNvSpPr/>
            <p:nvPr/>
          </p:nvSpPr>
          <p:spPr>
            <a:xfrm>
              <a:off x="3867150" y="168805"/>
              <a:ext cx="8324850" cy="3680107"/>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40000">
                  <a:schemeClr val="accent1">
                    <a:alpha val="0"/>
                  </a:schemeClr>
                </a:gs>
                <a:gs pos="84000">
                  <a:schemeClr val="accent1">
                    <a:alpha val="35000"/>
                  </a:schemeClr>
                </a:gs>
              </a:gsLst>
              <a:lin ang="5400000" scaled="1"/>
            </a:gradFill>
            <a:ln w="18947" cap="flat">
              <a:noFill/>
              <a:prstDash val="solid"/>
              <a:miter/>
            </a:ln>
          </p:spPr>
          <p:txBody>
            <a:bodyPr rtlCol="0" anchor="ctr"/>
            <a:lstStyle/>
            <a:p>
              <a:endParaRPr lang="zh-CN" altLang="en-US"/>
            </a:p>
          </p:txBody>
        </p:sp>
        <p:sp>
          <p:nvSpPr>
            <p:cNvPr id="13" name="任意多边形: 形状 12"/>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blipFill>
              <a:blip r:embed="rId2"/>
              <a:srcRect/>
              <a:stretch>
                <a:fillRect t="-109509" r="-45996" b="-3673"/>
              </a:stretch>
            </a:blipFill>
            <a:ln w="18947" cap="flat">
              <a:noFill/>
              <a:prstDash val="solid"/>
              <a:miter/>
            </a:ln>
          </p:spPr>
          <p:txBody>
            <a:bodyPr rtlCol="0" anchor="ctr"/>
            <a:lstStyle/>
            <a:p>
              <a:endParaRPr lang="zh-CN" altLang="en-US"/>
            </a:p>
          </p:txBody>
        </p:sp>
        <p:sp>
          <p:nvSpPr>
            <p:cNvPr id="14" name="任意多边形: 形状 13"/>
            <p:cNvSpPr/>
            <p:nvPr/>
          </p:nvSpPr>
          <p:spPr>
            <a:xfrm>
              <a:off x="3867150" y="0"/>
              <a:ext cx="8324850" cy="3777241"/>
            </a:xfrm>
            <a:custGeom>
              <a:avLst/>
              <a:gdLst>
                <a:gd name="connsiteX0" fmla="*/ 0 w 8988693"/>
                <a:gd name="connsiteY0" fmla="*/ 0 h 4078447"/>
                <a:gd name="connsiteX1" fmla="*/ 8983924 w 8988693"/>
                <a:gd name="connsiteY1" fmla="*/ 0 h 4078447"/>
                <a:gd name="connsiteX2" fmla="*/ 8988693 w 8988693"/>
                <a:gd name="connsiteY2" fmla="*/ 152556 h 4078447"/>
                <a:gd name="connsiteX3" fmla="*/ 8988693 w 8988693"/>
                <a:gd name="connsiteY3" fmla="*/ 2509650 h 4078447"/>
                <a:gd name="connsiteX4" fmla="*/ 8937218 w 8988693"/>
                <a:gd name="connsiteY4" fmla="*/ 2503957 h 4078447"/>
                <a:gd name="connsiteX5" fmla="*/ 8131878 w 8988693"/>
                <a:gd name="connsiteY5" fmla="*/ 2843238 h 4078447"/>
                <a:gd name="connsiteX6" fmla="*/ 7429126 w 8988693"/>
                <a:gd name="connsiteY6" fmla="*/ 3583515 h 4078447"/>
                <a:gd name="connsiteX7" fmla="*/ 6654166 w 8988693"/>
                <a:gd name="connsiteY7" fmla="*/ 4039697 h 4078447"/>
                <a:gd name="connsiteX8" fmla="*/ 5779327 w 8988693"/>
                <a:gd name="connsiteY8" fmla="*/ 3917834 h 4078447"/>
                <a:gd name="connsiteX9" fmla="*/ 5135707 w 8988693"/>
                <a:gd name="connsiteY9" fmla="*/ 3292787 h 4078447"/>
                <a:gd name="connsiteX10" fmla="*/ 3835390 w 8988693"/>
                <a:gd name="connsiteY10" fmla="*/ 2943306 h 4078447"/>
                <a:gd name="connsiteX11" fmla="*/ 2614672 w 8988693"/>
                <a:gd name="connsiteY11" fmla="*/ 2428372 h 4078447"/>
                <a:gd name="connsiteX12" fmla="*/ 2036058 w 8988693"/>
                <a:gd name="connsiteY12" fmla="*/ 1238546 h 4078447"/>
                <a:gd name="connsiteX13" fmla="*/ 1198555 w 8988693"/>
                <a:gd name="connsiteY13" fmla="*/ 918252 h 4078447"/>
                <a:gd name="connsiteX14" fmla="*/ 216257 w 8988693"/>
                <a:gd name="connsiteY14" fmla="*/ 345324 h 4078447"/>
                <a:gd name="connsiteX15" fmla="*/ 51479 w 8988693"/>
                <a:gd name="connsiteY15" fmla="*/ 107881 h 407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88693" h="4078447">
                  <a:moveTo>
                    <a:pt x="0" y="0"/>
                  </a:moveTo>
                  <a:lnTo>
                    <a:pt x="8983924" y="0"/>
                  </a:lnTo>
                  <a:lnTo>
                    <a:pt x="8988693" y="152556"/>
                  </a:lnTo>
                  <a:lnTo>
                    <a:pt x="8988693" y="2509650"/>
                  </a:lnTo>
                  <a:lnTo>
                    <a:pt x="8937218" y="2503957"/>
                  </a:lnTo>
                  <a:cubicBezTo>
                    <a:pt x="8644756" y="2495321"/>
                    <a:pt x="8356249" y="2647224"/>
                    <a:pt x="8131878" y="2843238"/>
                  </a:cubicBezTo>
                  <a:cubicBezTo>
                    <a:pt x="7875453" y="3067254"/>
                    <a:pt x="7675885" y="3349075"/>
                    <a:pt x="7429126" y="3583515"/>
                  </a:cubicBezTo>
                  <a:cubicBezTo>
                    <a:pt x="7209468" y="3792370"/>
                    <a:pt x="6947737" y="3964646"/>
                    <a:pt x="6654166" y="4039697"/>
                  </a:cubicBezTo>
                  <a:cubicBezTo>
                    <a:pt x="6360595" y="4114748"/>
                    <a:pt x="6032720" y="4084235"/>
                    <a:pt x="5779327" y="3917834"/>
                  </a:cubicBezTo>
                  <a:cubicBezTo>
                    <a:pt x="5528778" y="3753328"/>
                    <a:pt x="5372801" y="3476435"/>
                    <a:pt x="5135707" y="3292787"/>
                  </a:cubicBezTo>
                  <a:cubicBezTo>
                    <a:pt x="4775614" y="3014188"/>
                    <a:pt x="4288539" y="2988602"/>
                    <a:pt x="3835390" y="2943306"/>
                  </a:cubicBezTo>
                  <a:cubicBezTo>
                    <a:pt x="3382429" y="2898010"/>
                    <a:pt x="2885500" y="2794341"/>
                    <a:pt x="2614672" y="2428372"/>
                  </a:cubicBezTo>
                  <a:cubicBezTo>
                    <a:pt x="2349718" y="2070552"/>
                    <a:pt x="2365448" y="1538182"/>
                    <a:pt x="2036058" y="1238546"/>
                  </a:cubicBezTo>
                  <a:cubicBezTo>
                    <a:pt x="1812420" y="1034998"/>
                    <a:pt x="1490610" y="996146"/>
                    <a:pt x="1198555" y="918252"/>
                  </a:cubicBezTo>
                  <a:cubicBezTo>
                    <a:pt x="826711" y="819132"/>
                    <a:pt x="468133" y="636052"/>
                    <a:pt x="216257" y="345324"/>
                  </a:cubicBezTo>
                  <a:cubicBezTo>
                    <a:pt x="153288" y="272737"/>
                    <a:pt x="97805" y="192794"/>
                    <a:pt x="51479" y="107881"/>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grpSp>
        <p:nvGrpSpPr>
          <p:cNvPr id="15" name="组合 14"/>
          <p:cNvGrpSpPr/>
          <p:nvPr userDrawn="1"/>
        </p:nvGrpSpPr>
        <p:grpSpPr>
          <a:xfrm>
            <a:off x="-1" y="5236904"/>
            <a:ext cx="5677106" cy="1621097"/>
            <a:chOff x="-2" y="5117290"/>
            <a:chExt cx="6096001" cy="1740712"/>
          </a:xfrm>
        </p:grpSpPr>
        <p:sp>
          <p:nvSpPr>
            <p:cNvPr id="16" name="任意多边形: 形状 15"/>
            <p:cNvSpPr/>
            <p:nvPr/>
          </p:nvSpPr>
          <p:spPr>
            <a:xfrm>
              <a:off x="225286" y="5117290"/>
              <a:ext cx="5870713" cy="1740712"/>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solidFill>
              <a:schemeClr val="accent1">
                <a:lumMod val="20000"/>
                <a:lumOff val="80000"/>
              </a:schemeClr>
            </a:soli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7" name="任意多边形: 形状 16"/>
            <p:cNvSpPr/>
            <p:nvPr/>
          </p:nvSpPr>
          <p:spPr>
            <a:xfrm>
              <a:off x="-2" y="5242683"/>
              <a:ext cx="6096001" cy="1615319"/>
            </a:xfrm>
            <a:custGeom>
              <a:avLst/>
              <a:gdLst>
                <a:gd name="connsiteX0" fmla="*/ 3877849 w 5191921"/>
                <a:gd name="connsiteY0" fmla="*/ 50 h 1599681"/>
                <a:gd name="connsiteX1" fmla="*/ 4110525 w 5191921"/>
                <a:gd name="connsiteY1" fmla="*/ 41023 h 1599681"/>
                <a:gd name="connsiteX2" fmla="*/ 4482559 w 5191921"/>
                <a:gd name="connsiteY2" fmla="*/ 431441 h 1599681"/>
                <a:gd name="connsiteX3" fmla="*/ 4685727 w 5191921"/>
                <a:gd name="connsiteY3" fmla="*/ 944101 h 1599681"/>
                <a:gd name="connsiteX4" fmla="*/ 5161454 w 5191921"/>
                <a:gd name="connsiteY4" fmla="*/ 1576492 h 1599681"/>
                <a:gd name="connsiteX5" fmla="*/ 5191921 w 5191921"/>
                <a:gd name="connsiteY5" fmla="*/ 1599681 h 1599681"/>
                <a:gd name="connsiteX6" fmla="*/ 0 w 5191921"/>
                <a:gd name="connsiteY6" fmla="*/ 1599681 h 1599681"/>
                <a:gd name="connsiteX7" fmla="*/ 0 w 5191921"/>
                <a:gd name="connsiteY7" fmla="*/ 919665 h 1599681"/>
                <a:gd name="connsiteX8" fmla="*/ 134189 w 5191921"/>
                <a:gd name="connsiteY8" fmla="*/ 906291 h 1599681"/>
                <a:gd name="connsiteX9" fmla="*/ 515083 w 5191921"/>
                <a:gd name="connsiteY9" fmla="*/ 781869 h 1599681"/>
                <a:gd name="connsiteX10" fmla="*/ 974108 w 5191921"/>
                <a:gd name="connsiteY10" fmla="*/ 547808 h 1599681"/>
                <a:gd name="connsiteX11" fmla="*/ 1922481 w 5191921"/>
                <a:gd name="connsiteY11" fmla="*/ 560127 h 1599681"/>
                <a:gd name="connsiteX12" fmla="*/ 3482445 w 5191921"/>
                <a:gd name="connsiteY12" fmla="*/ 82150 h 1599681"/>
                <a:gd name="connsiteX13" fmla="*/ 3877849 w 5191921"/>
                <a:gd name="connsiteY13" fmla="*/ 50 h 159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91921" h="1599681">
                  <a:moveTo>
                    <a:pt x="3877849" y="50"/>
                  </a:moveTo>
                  <a:cubicBezTo>
                    <a:pt x="3957500" y="-864"/>
                    <a:pt x="4035971" y="10818"/>
                    <a:pt x="4110525" y="41023"/>
                  </a:cubicBezTo>
                  <a:cubicBezTo>
                    <a:pt x="4280906" y="110199"/>
                    <a:pt x="4402011" y="266177"/>
                    <a:pt x="4482559" y="431441"/>
                  </a:cubicBezTo>
                  <a:cubicBezTo>
                    <a:pt x="4563106" y="596705"/>
                    <a:pt x="4611245" y="775993"/>
                    <a:pt x="4685727" y="944101"/>
                  </a:cubicBezTo>
                  <a:cubicBezTo>
                    <a:pt x="4793471" y="1187543"/>
                    <a:pt x="4958735" y="1404026"/>
                    <a:pt x="5161454" y="1576492"/>
                  </a:cubicBezTo>
                  <a:lnTo>
                    <a:pt x="5191921" y="1599681"/>
                  </a:lnTo>
                  <a:lnTo>
                    <a:pt x="0" y="1599681"/>
                  </a:lnTo>
                  <a:lnTo>
                    <a:pt x="0" y="919665"/>
                  </a:lnTo>
                  <a:lnTo>
                    <a:pt x="134189" y="906291"/>
                  </a:lnTo>
                  <a:cubicBezTo>
                    <a:pt x="266286" y="883454"/>
                    <a:pt x="395115" y="841664"/>
                    <a:pt x="515083" y="781869"/>
                  </a:cubicBezTo>
                  <a:cubicBezTo>
                    <a:pt x="669165" y="705112"/>
                    <a:pt x="809981" y="599169"/>
                    <a:pt x="974108" y="547808"/>
                  </a:cubicBezTo>
                  <a:cubicBezTo>
                    <a:pt x="1277723" y="452667"/>
                    <a:pt x="1604272" y="558421"/>
                    <a:pt x="1922481" y="560127"/>
                  </a:cubicBezTo>
                  <a:cubicBezTo>
                    <a:pt x="2469824" y="563159"/>
                    <a:pt x="2965237" y="261628"/>
                    <a:pt x="3482445" y="82150"/>
                  </a:cubicBezTo>
                  <a:cubicBezTo>
                    <a:pt x="3609070" y="38086"/>
                    <a:pt x="3745097" y="1573"/>
                    <a:pt x="3877849" y="50"/>
                  </a:cubicBezTo>
                  <a:close/>
                </a:path>
              </a:pathLst>
            </a:custGeom>
            <a:gradFill>
              <a:gsLst>
                <a:gs pos="0">
                  <a:schemeClr val="accent1">
                    <a:lumMod val="75000"/>
                  </a:schemeClr>
                </a:gs>
                <a:gs pos="100000">
                  <a:schemeClr val="accent1"/>
                </a:gs>
              </a:gsLst>
              <a:lin ang="0" scaled="0"/>
            </a:gradFill>
            <a:ln w="189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6" Type="http://schemas.openxmlformats.org/officeDocument/2006/relationships/theme" Target="../theme/theme3.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7"/>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t>2024/7/18</a:t>
            </a:fld>
            <a:endParaRPr lang="zh-CN" altLang="en-US"/>
          </a:p>
        </p:txBody>
      </p:sp>
      <p:sp>
        <p:nvSpPr>
          <p:cNvPr id="9" name="页脚占位符 8"/>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OfficePLUS</a:t>
            </a:r>
            <a:endParaRPr lang="zh-CN" altLang="en-US" dirty="0"/>
          </a:p>
        </p:txBody>
      </p:sp>
      <p:sp>
        <p:nvSpPr>
          <p:cNvPr id="10" name="灯片编号占位符 9"/>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7"/>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t>2024/7/18</a:t>
            </a:fld>
            <a:endParaRPr lang="zh-CN" altLang="en-US"/>
          </a:p>
        </p:txBody>
      </p:sp>
      <p:sp>
        <p:nvSpPr>
          <p:cNvPr id="9" name="页脚占位符 8"/>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OfficePLUS</a:t>
            </a:r>
            <a:endParaRPr lang="zh-CN" altLang="en-US" dirty="0"/>
          </a:p>
        </p:txBody>
      </p:sp>
      <p:sp>
        <p:nvSpPr>
          <p:cNvPr id="10" name="灯片编号占位符 9"/>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7"/>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t>2024/7/18</a:t>
            </a:fld>
            <a:endParaRPr lang="zh-CN" altLang="en-US"/>
          </a:p>
        </p:txBody>
      </p:sp>
      <p:sp>
        <p:nvSpPr>
          <p:cNvPr id="9" name="页脚占位符 8"/>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OfficePLUS</a:t>
            </a:r>
            <a:endParaRPr lang="zh-CN" altLang="en-US" dirty="0"/>
          </a:p>
        </p:txBody>
      </p:sp>
      <p:sp>
        <p:nvSpPr>
          <p:cNvPr id="10" name="灯片编号占位符 9"/>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tags" Target="../tags/tag53.xml"/><Relationship Id="rId3" Type="http://schemas.openxmlformats.org/officeDocument/2006/relationships/tags" Target="../tags/tag48.xml"/><Relationship Id="rId7" Type="http://schemas.openxmlformats.org/officeDocument/2006/relationships/tags" Target="../tags/tag5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10" Type="http://schemas.openxmlformats.org/officeDocument/2006/relationships/slideLayout" Target="../slideLayouts/slideLayout4.xml"/><Relationship Id="rId4" Type="http://schemas.openxmlformats.org/officeDocument/2006/relationships/tags" Target="../tags/tag49.xml"/><Relationship Id="rId9" Type="http://schemas.openxmlformats.org/officeDocument/2006/relationships/tags" Target="../tags/tag5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hemeOverride" Target="../theme/themeOverride4.xml"/></Relationships>
</file>

<file path=ppt/slides/_rels/slide16.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4"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4"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4"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slideLayout" Target="../slideLayouts/slideLayout3.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8" Type="http://schemas.openxmlformats.org/officeDocument/2006/relationships/tags" Target="../tags/tag9.xml"/></Relationships>
</file>

<file path=ppt/slides/_rels/slide20.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4"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4"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tags" Target="../tags/tag80.xml"/><Relationship Id="rId13" Type="http://schemas.openxmlformats.org/officeDocument/2006/relationships/tags" Target="../tags/tag85.xml"/><Relationship Id="rId18" Type="http://schemas.openxmlformats.org/officeDocument/2006/relationships/tags" Target="../tags/tag90.xml"/><Relationship Id="rId3" Type="http://schemas.openxmlformats.org/officeDocument/2006/relationships/tags" Target="../tags/tag75.xml"/><Relationship Id="rId7" Type="http://schemas.openxmlformats.org/officeDocument/2006/relationships/tags" Target="../tags/tag79.xml"/><Relationship Id="rId12" Type="http://schemas.openxmlformats.org/officeDocument/2006/relationships/tags" Target="../tags/tag84.xml"/><Relationship Id="rId17" Type="http://schemas.openxmlformats.org/officeDocument/2006/relationships/tags" Target="../tags/tag89.xml"/><Relationship Id="rId2" Type="http://schemas.openxmlformats.org/officeDocument/2006/relationships/tags" Target="../tags/tag74.xml"/><Relationship Id="rId16" Type="http://schemas.openxmlformats.org/officeDocument/2006/relationships/tags" Target="../tags/tag88.xml"/><Relationship Id="rId20" Type="http://schemas.openxmlformats.org/officeDocument/2006/relationships/slideLayout" Target="../slideLayouts/slideLayout3.xml"/><Relationship Id="rId1" Type="http://schemas.openxmlformats.org/officeDocument/2006/relationships/tags" Target="../tags/tag73.xml"/><Relationship Id="rId6" Type="http://schemas.openxmlformats.org/officeDocument/2006/relationships/tags" Target="../tags/tag78.xml"/><Relationship Id="rId11" Type="http://schemas.openxmlformats.org/officeDocument/2006/relationships/tags" Target="../tags/tag83.xml"/><Relationship Id="rId5" Type="http://schemas.openxmlformats.org/officeDocument/2006/relationships/tags" Target="../tags/tag77.xml"/><Relationship Id="rId15" Type="http://schemas.openxmlformats.org/officeDocument/2006/relationships/tags" Target="../tags/tag87.xml"/><Relationship Id="rId10" Type="http://schemas.openxmlformats.org/officeDocument/2006/relationships/tags" Target="../tags/tag82.xml"/><Relationship Id="rId19" Type="http://schemas.openxmlformats.org/officeDocument/2006/relationships/tags" Target="../tags/tag91.xml"/><Relationship Id="rId4" Type="http://schemas.openxmlformats.org/officeDocument/2006/relationships/tags" Target="../tags/tag76.xml"/><Relationship Id="rId9" Type="http://schemas.openxmlformats.org/officeDocument/2006/relationships/tags" Target="../tags/tag81.xml"/><Relationship Id="rId14" Type="http://schemas.openxmlformats.org/officeDocument/2006/relationships/tags" Target="../tags/tag86.xml"/></Relationships>
</file>

<file path=ppt/slides/_rels/slide23.xml.rels><?xml version="1.0" encoding="UTF-8" standalone="yes"?>
<Relationships xmlns="http://schemas.openxmlformats.org/package/2006/relationships"><Relationship Id="rId8" Type="http://schemas.openxmlformats.org/officeDocument/2006/relationships/tags" Target="../tags/tag99.xml"/><Relationship Id="rId13" Type="http://schemas.openxmlformats.org/officeDocument/2006/relationships/tags" Target="../tags/tag104.xml"/><Relationship Id="rId18" Type="http://schemas.openxmlformats.org/officeDocument/2006/relationships/tags" Target="../tags/tag109.xml"/><Relationship Id="rId3" Type="http://schemas.openxmlformats.org/officeDocument/2006/relationships/tags" Target="../tags/tag94.xml"/><Relationship Id="rId21" Type="http://schemas.openxmlformats.org/officeDocument/2006/relationships/tags" Target="../tags/tag112.xml"/><Relationship Id="rId7" Type="http://schemas.openxmlformats.org/officeDocument/2006/relationships/tags" Target="../tags/tag98.xml"/><Relationship Id="rId12" Type="http://schemas.openxmlformats.org/officeDocument/2006/relationships/tags" Target="../tags/tag103.xml"/><Relationship Id="rId17" Type="http://schemas.openxmlformats.org/officeDocument/2006/relationships/tags" Target="../tags/tag108.xml"/><Relationship Id="rId2" Type="http://schemas.openxmlformats.org/officeDocument/2006/relationships/tags" Target="../tags/tag93.xml"/><Relationship Id="rId16" Type="http://schemas.openxmlformats.org/officeDocument/2006/relationships/tags" Target="../tags/tag107.xml"/><Relationship Id="rId20" Type="http://schemas.openxmlformats.org/officeDocument/2006/relationships/tags" Target="../tags/tag111.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tags" Target="../tags/tag102.xml"/><Relationship Id="rId5" Type="http://schemas.openxmlformats.org/officeDocument/2006/relationships/tags" Target="../tags/tag96.xml"/><Relationship Id="rId15" Type="http://schemas.openxmlformats.org/officeDocument/2006/relationships/tags" Target="../tags/tag106.xml"/><Relationship Id="rId10" Type="http://schemas.openxmlformats.org/officeDocument/2006/relationships/tags" Target="../tags/tag101.xml"/><Relationship Id="rId19" Type="http://schemas.openxmlformats.org/officeDocument/2006/relationships/tags" Target="../tags/tag110.xml"/><Relationship Id="rId4" Type="http://schemas.openxmlformats.org/officeDocument/2006/relationships/tags" Target="../tags/tag95.xml"/><Relationship Id="rId9" Type="http://schemas.openxmlformats.org/officeDocument/2006/relationships/tags" Target="../tags/tag100.xml"/><Relationship Id="rId14" Type="http://schemas.openxmlformats.org/officeDocument/2006/relationships/tags" Target="../tags/tag105.xml"/><Relationship Id="rId22"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tags" Target="../tags/tag120.xml"/><Relationship Id="rId13" Type="http://schemas.openxmlformats.org/officeDocument/2006/relationships/tags" Target="../tags/tag125.xml"/><Relationship Id="rId18" Type="http://schemas.openxmlformats.org/officeDocument/2006/relationships/tags" Target="../tags/tag130.xml"/><Relationship Id="rId3" Type="http://schemas.openxmlformats.org/officeDocument/2006/relationships/tags" Target="../tags/tag115.xml"/><Relationship Id="rId21" Type="http://schemas.openxmlformats.org/officeDocument/2006/relationships/tags" Target="../tags/tag133.xml"/><Relationship Id="rId7" Type="http://schemas.openxmlformats.org/officeDocument/2006/relationships/tags" Target="../tags/tag119.xml"/><Relationship Id="rId12" Type="http://schemas.openxmlformats.org/officeDocument/2006/relationships/tags" Target="../tags/tag124.xml"/><Relationship Id="rId17" Type="http://schemas.openxmlformats.org/officeDocument/2006/relationships/tags" Target="../tags/tag129.xml"/><Relationship Id="rId2" Type="http://schemas.openxmlformats.org/officeDocument/2006/relationships/tags" Target="../tags/tag114.xml"/><Relationship Id="rId16" Type="http://schemas.openxmlformats.org/officeDocument/2006/relationships/tags" Target="../tags/tag128.xml"/><Relationship Id="rId20" Type="http://schemas.openxmlformats.org/officeDocument/2006/relationships/tags" Target="../tags/tag132.xml"/><Relationship Id="rId1" Type="http://schemas.openxmlformats.org/officeDocument/2006/relationships/tags" Target="../tags/tag113.xml"/><Relationship Id="rId6" Type="http://schemas.openxmlformats.org/officeDocument/2006/relationships/tags" Target="../tags/tag118.xml"/><Relationship Id="rId11" Type="http://schemas.openxmlformats.org/officeDocument/2006/relationships/tags" Target="../tags/tag123.xml"/><Relationship Id="rId5" Type="http://schemas.openxmlformats.org/officeDocument/2006/relationships/tags" Target="../tags/tag117.xml"/><Relationship Id="rId15" Type="http://schemas.openxmlformats.org/officeDocument/2006/relationships/tags" Target="../tags/tag127.xml"/><Relationship Id="rId10" Type="http://schemas.openxmlformats.org/officeDocument/2006/relationships/tags" Target="../tags/tag122.xml"/><Relationship Id="rId19" Type="http://schemas.openxmlformats.org/officeDocument/2006/relationships/tags" Target="../tags/tag131.xml"/><Relationship Id="rId4" Type="http://schemas.openxmlformats.org/officeDocument/2006/relationships/tags" Target="../tags/tag116.xml"/><Relationship Id="rId9" Type="http://schemas.openxmlformats.org/officeDocument/2006/relationships/tags" Target="../tags/tag121.xml"/><Relationship Id="rId14" Type="http://schemas.openxmlformats.org/officeDocument/2006/relationships/tags" Target="../tags/tag126.xml"/><Relationship Id="rId22"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tags" Target="../tags/tag141.xml"/><Relationship Id="rId13" Type="http://schemas.openxmlformats.org/officeDocument/2006/relationships/slideLayout" Target="../slideLayouts/slideLayout3.xml"/><Relationship Id="rId3" Type="http://schemas.openxmlformats.org/officeDocument/2006/relationships/tags" Target="../tags/tag136.xml"/><Relationship Id="rId7" Type="http://schemas.openxmlformats.org/officeDocument/2006/relationships/tags" Target="../tags/tag140.xml"/><Relationship Id="rId12" Type="http://schemas.openxmlformats.org/officeDocument/2006/relationships/tags" Target="../tags/tag145.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11" Type="http://schemas.openxmlformats.org/officeDocument/2006/relationships/tags" Target="../tags/tag144.xml"/><Relationship Id="rId5" Type="http://schemas.openxmlformats.org/officeDocument/2006/relationships/tags" Target="../tags/tag138.xml"/><Relationship Id="rId10" Type="http://schemas.openxmlformats.org/officeDocument/2006/relationships/tags" Target="../tags/tag143.xml"/><Relationship Id="rId4" Type="http://schemas.openxmlformats.org/officeDocument/2006/relationships/tags" Target="../tags/tag137.xml"/><Relationship Id="rId9" Type="http://schemas.openxmlformats.org/officeDocument/2006/relationships/tags" Target="../tags/tag142.xml"/></Relationships>
</file>

<file path=ppt/slides/_rels/slide26.xml.rels><?xml version="1.0" encoding="UTF-8" standalone="yes"?>
<Relationships xmlns="http://schemas.openxmlformats.org/package/2006/relationships"><Relationship Id="rId8" Type="http://schemas.openxmlformats.org/officeDocument/2006/relationships/tags" Target="../tags/tag153.xml"/><Relationship Id="rId3" Type="http://schemas.openxmlformats.org/officeDocument/2006/relationships/tags" Target="../tags/tag148.xml"/><Relationship Id="rId7" Type="http://schemas.openxmlformats.org/officeDocument/2006/relationships/tags" Target="../tags/tag152.xml"/><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tags" Target="../tags/tag151.xml"/><Relationship Id="rId5" Type="http://schemas.openxmlformats.org/officeDocument/2006/relationships/tags" Target="../tags/tag150.xml"/><Relationship Id="rId10" Type="http://schemas.openxmlformats.org/officeDocument/2006/relationships/slideLayout" Target="../slideLayouts/slideLayout3.xml"/><Relationship Id="rId4" Type="http://schemas.openxmlformats.org/officeDocument/2006/relationships/tags" Target="../tags/tag149.xml"/><Relationship Id="rId9" Type="http://schemas.openxmlformats.org/officeDocument/2006/relationships/tags" Target="../tags/tag154.xml"/></Relationships>
</file>

<file path=ppt/slides/_rels/slide27.xml.rels><?xml version="1.0" encoding="UTF-8" standalone="yes"?>
<Relationships xmlns="http://schemas.openxmlformats.org/package/2006/relationships"><Relationship Id="rId8" Type="http://schemas.openxmlformats.org/officeDocument/2006/relationships/tags" Target="../tags/tag162.xml"/><Relationship Id="rId13" Type="http://schemas.openxmlformats.org/officeDocument/2006/relationships/tags" Target="../tags/tag167.xml"/><Relationship Id="rId18" Type="http://schemas.openxmlformats.org/officeDocument/2006/relationships/tags" Target="../tags/tag172.xml"/><Relationship Id="rId3" Type="http://schemas.openxmlformats.org/officeDocument/2006/relationships/tags" Target="../tags/tag157.xml"/><Relationship Id="rId7" Type="http://schemas.openxmlformats.org/officeDocument/2006/relationships/tags" Target="../tags/tag161.xml"/><Relationship Id="rId12" Type="http://schemas.openxmlformats.org/officeDocument/2006/relationships/tags" Target="../tags/tag166.xml"/><Relationship Id="rId17" Type="http://schemas.openxmlformats.org/officeDocument/2006/relationships/tags" Target="../tags/tag171.xml"/><Relationship Id="rId2" Type="http://schemas.openxmlformats.org/officeDocument/2006/relationships/tags" Target="../tags/tag156.xml"/><Relationship Id="rId16" Type="http://schemas.openxmlformats.org/officeDocument/2006/relationships/tags" Target="../tags/tag170.xml"/><Relationship Id="rId1" Type="http://schemas.openxmlformats.org/officeDocument/2006/relationships/tags" Target="../tags/tag155.xml"/><Relationship Id="rId6" Type="http://schemas.openxmlformats.org/officeDocument/2006/relationships/tags" Target="../tags/tag160.xml"/><Relationship Id="rId11" Type="http://schemas.openxmlformats.org/officeDocument/2006/relationships/tags" Target="../tags/tag165.xml"/><Relationship Id="rId5" Type="http://schemas.openxmlformats.org/officeDocument/2006/relationships/tags" Target="../tags/tag159.xml"/><Relationship Id="rId15" Type="http://schemas.openxmlformats.org/officeDocument/2006/relationships/tags" Target="../tags/tag169.xml"/><Relationship Id="rId10" Type="http://schemas.openxmlformats.org/officeDocument/2006/relationships/tags" Target="../tags/tag164.xml"/><Relationship Id="rId19" Type="http://schemas.openxmlformats.org/officeDocument/2006/relationships/slideLayout" Target="../slideLayouts/slideLayout3.xml"/><Relationship Id="rId4" Type="http://schemas.openxmlformats.org/officeDocument/2006/relationships/tags" Target="../tags/tag158.xml"/><Relationship Id="rId9" Type="http://schemas.openxmlformats.org/officeDocument/2006/relationships/tags" Target="../tags/tag163.xml"/><Relationship Id="rId14" Type="http://schemas.openxmlformats.org/officeDocument/2006/relationships/tags" Target="../tags/tag168.xml"/></Relationships>
</file>

<file path=ppt/slides/_rels/slide28.xml.rels><?xml version="1.0" encoding="UTF-8" standalone="yes"?>
<Relationships xmlns="http://schemas.openxmlformats.org/package/2006/relationships"><Relationship Id="rId8" Type="http://schemas.openxmlformats.org/officeDocument/2006/relationships/tags" Target="../tags/tag180.xml"/><Relationship Id="rId13" Type="http://schemas.openxmlformats.org/officeDocument/2006/relationships/tags" Target="../tags/tag185.xml"/><Relationship Id="rId18" Type="http://schemas.openxmlformats.org/officeDocument/2006/relationships/tags" Target="../tags/tag190.xml"/><Relationship Id="rId26" Type="http://schemas.openxmlformats.org/officeDocument/2006/relationships/tags" Target="../tags/tag198.xml"/><Relationship Id="rId3" Type="http://schemas.openxmlformats.org/officeDocument/2006/relationships/tags" Target="../tags/tag175.xml"/><Relationship Id="rId21" Type="http://schemas.openxmlformats.org/officeDocument/2006/relationships/tags" Target="../tags/tag193.xml"/><Relationship Id="rId7" Type="http://schemas.openxmlformats.org/officeDocument/2006/relationships/tags" Target="../tags/tag179.xml"/><Relationship Id="rId12" Type="http://schemas.openxmlformats.org/officeDocument/2006/relationships/tags" Target="../tags/tag184.xml"/><Relationship Id="rId17" Type="http://schemas.openxmlformats.org/officeDocument/2006/relationships/tags" Target="../tags/tag189.xml"/><Relationship Id="rId25" Type="http://schemas.openxmlformats.org/officeDocument/2006/relationships/tags" Target="../tags/tag197.xml"/><Relationship Id="rId2" Type="http://schemas.openxmlformats.org/officeDocument/2006/relationships/tags" Target="../tags/tag174.xml"/><Relationship Id="rId16" Type="http://schemas.openxmlformats.org/officeDocument/2006/relationships/tags" Target="../tags/tag188.xml"/><Relationship Id="rId20" Type="http://schemas.openxmlformats.org/officeDocument/2006/relationships/tags" Target="../tags/tag192.xml"/><Relationship Id="rId29" Type="http://schemas.openxmlformats.org/officeDocument/2006/relationships/slide" Target="slide30.xml"/><Relationship Id="rId1" Type="http://schemas.openxmlformats.org/officeDocument/2006/relationships/tags" Target="../tags/tag173.xml"/><Relationship Id="rId6" Type="http://schemas.openxmlformats.org/officeDocument/2006/relationships/tags" Target="../tags/tag178.xml"/><Relationship Id="rId11" Type="http://schemas.openxmlformats.org/officeDocument/2006/relationships/tags" Target="../tags/tag183.xml"/><Relationship Id="rId24" Type="http://schemas.openxmlformats.org/officeDocument/2006/relationships/tags" Target="../tags/tag196.xml"/><Relationship Id="rId5" Type="http://schemas.openxmlformats.org/officeDocument/2006/relationships/tags" Target="../tags/tag177.xml"/><Relationship Id="rId15" Type="http://schemas.openxmlformats.org/officeDocument/2006/relationships/tags" Target="../tags/tag187.xml"/><Relationship Id="rId23" Type="http://schemas.openxmlformats.org/officeDocument/2006/relationships/tags" Target="../tags/tag195.xml"/><Relationship Id="rId28" Type="http://schemas.openxmlformats.org/officeDocument/2006/relationships/slideLayout" Target="../slideLayouts/slideLayout3.xml"/><Relationship Id="rId10" Type="http://schemas.openxmlformats.org/officeDocument/2006/relationships/tags" Target="../tags/tag182.xml"/><Relationship Id="rId19" Type="http://schemas.openxmlformats.org/officeDocument/2006/relationships/tags" Target="../tags/tag191.xml"/><Relationship Id="rId4" Type="http://schemas.openxmlformats.org/officeDocument/2006/relationships/tags" Target="../tags/tag176.xml"/><Relationship Id="rId9" Type="http://schemas.openxmlformats.org/officeDocument/2006/relationships/tags" Target="../tags/tag181.xml"/><Relationship Id="rId14" Type="http://schemas.openxmlformats.org/officeDocument/2006/relationships/tags" Target="../tags/tag186.xml"/><Relationship Id="rId22" Type="http://schemas.openxmlformats.org/officeDocument/2006/relationships/tags" Target="../tags/tag194.xml"/><Relationship Id="rId27" Type="http://schemas.openxmlformats.org/officeDocument/2006/relationships/tags" Target="../tags/tag199.xml"/></Relationships>
</file>

<file path=ppt/slides/_rels/slide29.xml.rels><?xml version="1.0" encoding="UTF-8" standalone="yes"?>
<Relationships xmlns="http://schemas.openxmlformats.org/package/2006/relationships"><Relationship Id="rId8" Type="http://schemas.openxmlformats.org/officeDocument/2006/relationships/tags" Target="../tags/tag207.xml"/><Relationship Id="rId13" Type="http://schemas.openxmlformats.org/officeDocument/2006/relationships/tags" Target="../tags/tag212.xml"/><Relationship Id="rId3" Type="http://schemas.openxmlformats.org/officeDocument/2006/relationships/tags" Target="../tags/tag202.xml"/><Relationship Id="rId7" Type="http://schemas.openxmlformats.org/officeDocument/2006/relationships/tags" Target="../tags/tag206.xml"/><Relationship Id="rId12" Type="http://schemas.openxmlformats.org/officeDocument/2006/relationships/tags" Target="../tags/tag211.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tags" Target="../tags/tag210.xml"/><Relationship Id="rId5" Type="http://schemas.openxmlformats.org/officeDocument/2006/relationships/tags" Target="../tags/tag204.xml"/><Relationship Id="rId15" Type="http://schemas.openxmlformats.org/officeDocument/2006/relationships/slideLayout" Target="../slideLayouts/slideLayout3.xml"/><Relationship Id="rId10" Type="http://schemas.openxmlformats.org/officeDocument/2006/relationships/tags" Target="../tags/tag209.xml"/><Relationship Id="rId4" Type="http://schemas.openxmlformats.org/officeDocument/2006/relationships/tags" Target="../tags/tag203.xml"/><Relationship Id="rId9" Type="http://schemas.openxmlformats.org/officeDocument/2006/relationships/tags" Target="../tags/tag208.xml"/><Relationship Id="rId14" Type="http://schemas.openxmlformats.org/officeDocument/2006/relationships/tags" Target="../tags/tag21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14.xml"/></Relationships>
</file>

<file path=ppt/slides/_rels/slide31.xml.rels><?xml version="1.0" encoding="UTF-8" standalone="yes"?>
<Relationships xmlns="http://schemas.openxmlformats.org/package/2006/relationships"><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 Id="rId4"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19.xml"/><Relationship Id="rId1" Type="http://schemas.openxmlformats.org/officeDocument/2006/relationships/tags" Target="../tags/tag218.xml"/></Relationships>
</file>

<file path=ppt/slides/_rels/slide33.xml.rels><?xml version="1.0" encoding="UTF-8" standalone="yes"?>
<Relationships xmlns="http://schemas.openxmlformats.org/package/2006/relationships"><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 Id="rId4"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tags" Target="../tags/tag230.xml"/><Relationship Id="rId3" Type="http://schemas.openxmlformats.org/officeDocument/2006/relationships/tags" Target="../tags/tag225.xml"/><Relationship Id="rId7" Type="http://schemas.openxmlformats.org/officeDocument/2006/relationships/tags" Target="../tags/tag229.xml"/><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tags" Target="../tags/tag228.xml"/><Relationship Id="rId5" Type="http://schemas.openxmlformats.org/officeDocument/2006/relationships/tags" Target="../tags/tag227.xml"/><Relationship Id="rId10" Type="http://schemas.openxmlformats.org/officeDocument/2006/relationships/slideLayout" Target="../slideLayouts/slideLayout3.xml"/><Relationship Id="rId4" Type="http://schemas.openxmlformats.org/officeDocument/2006/relationships/tags" Target="../tags/tag226.xml"/><Relationship Id="rId9" Type="http://schemas.openxmlformats.org/officeDocument/2006/relationships/tags" Target="../tags/tag2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tags" Target="../tags/tag239.xml"/><Relationship Id="rId13" Type="http://schemas.openxmlformats.org/officeDocument/2006/relationships/tags" Target="../tags/tag244.xml"/><Relationship Id="rId18" Type="http://schemas.openxmlformats.org/officeDocument/2006/relationships/tags" Target="../tags/tag249.xml"/><Relationship Id="rId3" Type="http://schemas.openxmlformats.org/officeDocument/2006/relationships/tags" Target="../tags/tag234.xml"/><Relationship Id="rId21" Type="http://schemas.openxmlformats.org/officeDocument/2006/relationships/tags" Target="../tags/tag252.xml"/><Relationship Id="rId7" Type="http://schemas.openxmlformats.org/officeDocument/2006/relationships/tags" Target="../tags/tag238.xml"/><Relationship Id="rId12" Type="http://schemas.openxmlformats.org/officeDocument/2006/relationships/tags" Target="../tags/tag243.xml"/><Relationship Id="rId17" Type="http://schemas.openxmlformats.org/officeDocument/2006/relationships/tags" Target="../tags/tag248.xml"/><Relationship Id="rId25" Type="http://schemas.openxmlformats.org/officeDocument/2006/relationships/slideLayout" Target="../slideLayouts/slideLayout3.xml"/><Relationship Id="rId2" Type="http://schemas.openxmlformats.org/officeDocument/2006/relationships/tags" Target="../tags/tag233.xml"/><Relationship Id="rId16" Type="http://schemas.openxmlformats.org/officeDocument/2006/relationships/tags" Target="../tags/tag247.xml"/><Relationship Id="rId20" Type="http://schemas.openxmlformats.org/officeDocument/2006/relationships/tags" Target="../tags/tag251.xml"/><Relationship Id="rId1" Type="http://schemas.openxmlformats.org/officeDocument/2006/relationships/tags" Target="../tags/tag232.xml"/><Relationship Id="rId6" Type="http://schemas.openxmlformats.org/officeDocument/2006/relationships/tags" Target="../tags/tag237.xml"/><Relationship Id="rId11" Type="http://schemas.openxmlformats.org/officeDocument/2006/relationships/tags" Target="../tags/tag242.xml"/><Relationship Id="rId24" Type="http://schemas.openxmlformats.org/officeDocument/2006/relationships/tags" Target="../tags/tag255.xml"/><Relationship Id="rId5" Type="http://schemas.openxmlformats.org/officeDocument/2006/relationships/tags" Target="../tags/tag236.xml"/><Relationship Id="rId15" Type="http://schemas.openxmlformats.org/officeDocument/2006/relationships/tags" Target="../tags/tag246.xml"/><Relationship Id="rId23" Type="http://schemas.openxmlformats.org/officeDocument/2006/relationships/tags" Target="../tags/tag254.xml"/><Relationship Id="rId10" Type="http://schemas.openxmlformats.org/officeDocument/2006/relationships/tags" Target="../tags/tag241.xml"/><Relationship Id="rId19" Type="http://schemas.openxmlformats.org/officeDocument/2006/relationships/tags" Target="../tags/tag250.xml"/><Relationship Id="rId4" Type="http://schemas.openxmlformats.org/officeDocument/2006/relationships/tags" Target="../tags/tag235.xml"/><Relationship Id="rId9" Type="http://schemas.openxmlformats.org/officeDocument/2006/relationships/tags" Target="../tags/tag240.xml"/><Relationship Id="rId14" Type="http://schemas.openxmlformats.org/officeDocument/2006/relationships/tags" Target="../tags/tag245.xml"/><Relationship Id="rId22" Type="http://schemas.openxmlformats.org/officeDocument/2006/relationships/tags" Target="../tags/tag253.xml"/></Relationships>
</file>

<file path=ppt/slides/_rels/slide37.xml.rels><?xml version="1.0" encoding="UTF-8" standalone="yes"?>
<Relationships xmlns="http://schemas.openxmlformats.org/package/2006/relationships"><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 Id="rId5" Type="http://schemas.openxmlformats.org/officeDocument/2006/relationships/slideLayout" Target="../slideLayouts/slideLayout3.xml"/><Relationship Id="rId4" Type="http://schemas.openxmlformats.org/officeDocument/2006/relationships/tags" Target="../tags/tag259.xml"/></Relationships>
</file>

<file path=ppt/slides/_rels/slide38.xml.rels><?xml version="1.0" encoding="UTF-8" standalone="yes"?>
<Relationships xmlns="http://schemas.openxmlformats.org/package/2006/relationships"><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 Id="rId4"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tags" Target="../tags/tag265.xml"/><Relationship Id="rId7" Type="http://schemas.openxmlformats.org/officeDocument/2006/relationships/slideLayout" Target="../slideLayouts/slideLayout3.xml"/><Relationship Id="rId2" Type="http://schemas.openxmlformats.org/officeDocument/2006/relationships/tags" Target="../tags/tag264.xml"/><Relationship Id="rId1" Type="http://schemas.openxmlformats.org/officeDocument/2006/relationships/tags" Target="../tags/tag263.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hemeOverride" Target="../theme/themeOverride3.xml"/></Relationships>
</file>

<file path=ppt/slides/_rels/slide40.xml.rels><?xml version="1.0" encoding="UTF-8" standalone="yes"?>
<Relationships xmlns="http://schemas.openxmlformats.org/package/2006/relationships"><Relationship Id="rId3" Type="http://schemas.openxmlformats.org/officeDocument/2006/relationships/tags" Target="../tags/tag271.xml"/><Relationship Id="rId7" Type="http://schemas.openxmlformats.org/officeDocument/2006/relationships/slideLayout" Target="../slideLayouts/slideLayout3.xml"/><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s>
</file>

<file path=ppt/slides/_rels/slide41.xml.rels><?xml version="1.0" encoding="UTF-8" standalone="yes"?>
<Relationships xmlns="http://schemas.openxmlformats.org/package/2006/relationships"><Relationship Id="rId3" Type="http://schemas.openxmlformats.org/officeDocument/2006/relationships/tags" Target="../tags/tag277.xml"/><Relationship Id="rId7" Type="http://schemas.openxmlformats.org/officeDocument/2006/relationships/slideLayout" Target="../slideLayouts/slideLayout3.xml"/><Relationship Id="rId2" Type="http://schemas.openxmlformats.org/officeDocument/2006/relationships/tags" Target="../tags/tag276.xml"/><Relationship Id="rId1" Type="http://schemas.openxmlformats.org/officeDocument/2006/relationships/tags" Target="../tags/tag275.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s>
</file>

<file path=ppt/slides/_rels/slide42.xml.rels><?xml version="1.0" encoding="UTF-8" standalone="yes"?>
<Relationships xmlns="http://schemas.openxmlformats.org/package/2006/relationships"><Relationship Id="rId3" Type="http://schemas.openxmlformats.org/officeDocument/2006/relationships/tags" Target="../tags/tag283.xml"/><Relationship Id="rId7" Type="http://schemas.openxmlformats.org/officeDocument/2006/relationships/slideLayout" Target="../slideLayouts/slideLayout3.xml"/><Relationship Id="rId2" Type="http://schemas.openxmlformats.org/officeDocument/2006/relationships/tags" Target="../tags/tag282.xml"/><Relationship Id="rId1" Type="http://schemas.openxmlformats.org/officeDocument/2006/relationships/tags" Target="../tags/tag281.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s>
</file>

<file path=ppt/slides/_rels/slide43.xml.rels><?xml version="1.0" encoding="UTF-8" standalone="yes"?>
<Relationships xmlns="http://schemas.openxmlformats.org/package/2006/relationships"><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 Id="rId4"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tags" Target="../tags/tag290.xml"/><Relationship Id="rId4"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tags" Target="../tags/tag293.xml"/><Relationship Id="rId4"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tags" Target="../tags/tag298.xml"/><Relationship Id="rId7" Type="http://schemas.openxmlformats.org/officeDocument/2006/relationships/slideLayout" Target="../slideLayouts/slideLayout3.xml"/><Relationship Id="rId2" Type="http://schemas.openxmlformats.org/officeDocument/2006/relationships/tags" Target="../tags/tag297.xml"/><Relationship Id="rId1" Type="http://schemas.openxmlformats.org/officeDocument/2006/relationships/tags" Target="../tags/tag296.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s>
</file>

<file path=ppt/slides/_rels/slide47.xml.rels><?xml version="1.0" encoding="UTF-8" standalone="yes"?>
<Relationships xmlns="http://schemas.openxmlformats.org/package/2006/relationships"><Relationship Id="rId3" Type="http://schemas.openxmlformats.org/officeDocument/2006/relationships/tags" Target="../tags/tag304.xml"/><Relationship Id="rId7" Type="http://schemas.openxmlformats.org/officeDocument/2006/relationships/slideLayout" Target="../slideLayouts/slideLayout3.xml"/><Relationship Id="rId2" Type="http://schemas.openxmlformats.org/officeDocument/2006/relationships/tags" Target="../tags/tag303.xml"/><Relationship Id="rId1" Type="http://schemas.openxmlformats.org/officeDocument/2006/relationships/tags" Target="../tags/tag302.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s>
</file>

<file path=ppt/slides/_rels/slide48.xml.rels><?xml version="1.0" encoding="UTF-8" standalone="yes"?>
<Relationships xmlns="http://schemas.openxmlformats.org/package/2006/relationships"><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 Id="rId4"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 Id="rId4"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4"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ags" Target="../tags/tag314.xml"/><Relationship Id="rId4"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tags" Target="../tags/tag319.xml"/><Relationship Id="rId7" Type="http://schemas.openxmlformats.org/officeDocument/2006/relationships/slideLayout" Target="../slideLayouts/slideLayout3.xml"/><Relationship Id="rId2" Type="http://schemas.openxmlformats.org/officeDocument/2006/relationships/tags" Target="../tags/tag318.xml"/><Relationship Id="rId1" Type="http://schemas.openxmlformats.org/officeDocument/2006/relationships/tags" Target="../tags/tag317.xml"/><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tags" Target="../tags/tag320.xml"/></Relationships>
</file>

<file path=ppt/slides/_rels/slide52.xml.rels><?xml version="1.0" encoding="UTF-8" standalone="yes"?>
<Relationships xmlns="http://schemas.openxmlformats.org/package/2006/relationships"><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tags" Target="../tags/tag323.xml"/><Relationship Id="rId5" Type="http://schemas.openxmlformats.org/officeDocument/2006/relationships/slideLayout" Target="../slideLayouts/slideLayout3.xml"/><Relationship Id="rId4" Type="http://schemas.openxmlformats.org/officeDocument/2006/relationships/tags" Target="../tags/tag326.xml"/></Relationships>
</file>

<file path=ppt/slides/_rels/slide53.xml.rels><?xml version="1.0" encoding="UTF-8" standalone="yes"?>
<Relationships xmlns="http://schemas.openxmlformats.org/package/2006/relationships"><Relationship Id="rId3" Type="http://schemas.openxmlformats.org/officeDocument/2006/relationships/tags" Target="../tags/tag329.xml"/><Relationship Id="rId7" Type="http://schemas.openxmlformats.org/officeDocument/2006/relationships/slideLayout" Target="../slideLayouts/slideLayout3.xml"/><Relationship Id="rId2" Type="http://schemas.openxmlformats.org/officeDocument/2006/relationships/tags" Target="../tags/tag328.xml"/><Relationship Id="rId1" Type="http://schemas.openxmlformats.org/officeDocument/2006/relationships/tags" Target="../tags/tag327.xml"/><Relationship Id="rId6" Type="http://schemas.openxmlformats.org/officeDocument/2006/relationships/tags" Target="../tags/tag332.xml"/><Relationship Id="rId5" Type="http://schemas.openxmlformats.org/officeDocument/2006/relationships/tags" Target="../tags/tag331.xml"/><Relationship Id="rId4" Type="http://schemas.openxmlformats.org/officeDocument/2006/relationships/tags" Target="../tags/tag330.xml"/></Relationships>
</file>

<file path=ppt/slides/_rels/slide54.xml.rels><?xml version="1.0" encoding="UTF-8" standalone="yes"?>
<Relationships xmlns="http://schemas.openxmlformats.org/package/2006/relationships"><Relationship Id="rId3" Type="http://schemas.openxmlformats.org/officeDocument/2006/relationships/tags" Target="../tags/tag335.xml"/><Relationship Id="rId7" Type="http://schemas.openxmlformats.org/officeDocument/2006/relationships/slideLayout" Target="../slideLayouts/slideLayout3.xml"/><Relationship Id="rId2" Type="http://schemas.openxmlformats.org/officeDocument/2006/relationships/tags" Target="../tags/tag334.xml"/><Relationship Id="rId1" Type="http://schemas.openxmlformats.org/officeDocument/2006/relationships/tags" Target="../tags/tag333.xml"/><Relationship Id="rId6" Type="http://schemas.openxmlformats.org/officeDocument/2006/relationships/tags" Target="../tags/tag338.xml"/><Relationship Id="rId5" Type="http://schemas.openxmlformats.org/officeDocument/2006/relationships/tags" Target="../tags/tag337.xml"/><Relationship Id="rId4" Type="http://schemas.openxmlformats.org/officeDocument/2006/relationships/tags" Target="../tags/tag336.xml"/></Relationships>
</file>

<file path=ppt/slides/_rels/slide55.xml.rels><?xml version="1.0" encoding="UTF-8" standalone="yes"?>
<Relationships xmlns="http://schemas.openxmlformats.org/package/2006/relationships"><Relationship Id="rId3" Type="http://schemas.openxmlformats.org/officeDocument/2006/relationships/tags" Target="../tags/tag341.xml"/><Relationship Id="rId7" Type="http://schemas.openxmlformats.org/officeDocument/2006/relationships/slideLayout" Target="../slideLayouts/slideLayout3.xml"/><Relationship Id="rId2" Type="http://schemas.openxmlformats.org/officeDocument/2006/relationships/tags" Target="../tags/tag340.xml"/><Relationship Id="rId1" Type="http://schemas.openxmlformats.org/officeDocument/2006/relationships/tags" Target="../tags/tag339.xml"/><Relationship Id="rId6" Type="http://schemas.openxmlformats.org/officeDocument/2006/relationships/tags" Target="../tags/tag344.xml"/><Relationship Id="rId5" Type="http://schemas.openxmlformats.org/officeDocument/2006/relationships/tags" Target="../tags/tag343.xml"/><Relationship Id="rId4" Type="http://schemas.openxmlformats.org/officeDocument/2006/relationships/tags" Target="../tags/tag342.xml"/></Relationships>
</file>

<file path=ppt/slides/_rels/slide56.xml.rels><?xml version="1.0" encoding="UTF-8" standalone="yes"?>
<Relationships xmlns="http://schemas.openxmlformats.org/package/2006/relationships"><Relationship Id="rId3" Type="http://schemas.openxmlformats.org/officeDocument/2006/relationships/tags" Target="../tags/tag347.xml"/><Relationship Id="rId7" Type="http://schemas.openxmlformats.org/officeDocument/2006/relationships/slideLayout" Target="../slideLayouts/slideLayout3.xml"/><Relationship Id="rId2" Type="http://schemas.openxmlformats.org/officeDocument/2006/relationships/tags" Target="../tags/tag346.xml"/><Relationship Id="rId1" Type="http://schemas.openxmlformats.org/officeDocument/2006/relationships/tags" Target="../tags/tag345.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s>
</file>

<file path=ppt/slides/_rels/slide57.xml.rels><?xml version="1.0" encoding="UTF-8" standalone="yes"?>
<Relationships xmlns="http://schemas.openxmlformats.org/package/2006/relationships"><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 Id="rId5" Type="http://schemas.openxmlformats.org/officeDocument/2006/relationships/slideLayout" Target="../slideLayouts/slideLayout3.xml"/><Relationship Id="rId4" Type="http://schemas.openxmlformats.org/officeDocument/2006/relationships/tags" Target="../tags/tag354.xml"/></Relationships>
</file>

<file path=ppt/slides/_rels/slide58.xml.rels><?xml version="1.0" encoding="UTF-8" standalone="yes"?>
<Relationships xmlns="http://schemas.openxmlformats.org/package/2006/relationships"><Relationship Id="rId3" Type="http://schemas.openxmlformats.org/officeDocument/2006/relationships/tags" Target="../tags/tag357.xml"/><Relationship Id="rId7" Type="http://schemas.openxmlformats.org/officeDocument/2006/relationships/slideLayout" Target="../slideLayouts/slideLayout3.xml"/><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tags" Target="../tags/tag360.xml"/><Relationship Id="rId5" Type="http://schemas.openxmlformats.org/officeDocument/2006/relationships/tags" Target="../tags/tag359.xml"/><Relationship Id="rId4" Type="http://schemas.openxmlformats.org/officeDocument/2006/relationships/tags" Target="../tags/tag358.xml"/></Relationships>
</file>

<file path=ppt/slides/_rels/slide59.xml.rels><?xml version="1.0" encoding="UTF-8" standalone="yes"?>
<Relationships xmlns="http://schemas.openxmlformats.org/package/2006/relationships"><Relationship Id="rId3" Type="http://schemas.openxmlformats.org/officeDocument/2006/relationships/tags" Target="../tags/tag363.xml"/><Relationship Id="rId7" Type="http://schemas.openxmlformats.org/officeDocument/2006/relationships/slideLayout" Target="../slideLayouts/slideLayout3.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s>
</file>

<file path=ppt/slides/_rels/slide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4"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 Id="rId4"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tags" Target="../tags/tag372.xml"/><Relationship Id="rId7" Type="http://schemas.openxmlformats.org/officeDocument/2006/relationships/slideLayout" Target="../slideLayouts/slideLayout3.xml"/><Relationship Id="rId2" Type="http://schemas.openxmlformats.org/officeDocument/2006/relationships/tags" Target="../tags/tag371.xml"/><Relationship Id="rId1" Type="http://schemas.openxmlformats.org/officeDocument/2006/relationships/tags" Target="../tags/tag370.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s>
</file>

<file path=ppt/slides/_rels/slide62.xml.rels><?xml version="1.0" encoding="UTF-8" standalone="yes"?>
<Relationships xmlns="http://schemas.openxmlformats.org/package/2006/relationships"><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tags" Target="../tags/tag376.xml"/><Relationship Id="rId5" Type="http://schemas.openxmlformats.org/officeDocument/2006/relationships/slideLayout" Target="../slideLayouts/slideLayout3.xml"/><Relationship Id="rId4" Type="http://schemas.openxmlformats.org/officeDocument/2006/relationships/tags" Target="../tags/tag379.xml"/></Relationships>
</file>

<file path=ppt/slides/_rels/slide63.xml.rels><?xml version="1.0" encoding="UTF-8" standalone="yes"?>
<Relationships xmlns="http://schemas.openxmlformats.org/package/2006/relationships"><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tags" Target="../tags/tag380.xml"/><Relationship Id="rId4"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tags" Target="../tags/tag385.xml"/><Relationship Id="rId2" Type="http://schemas.openxmlformats.org/officeDocument/2006/relationships/tags" Target="../tags/tag384.xml"/><Relationship Id="rId1" Type="http://schemas.openxmlformats.org/officeDocument/2006/relationships/tags" Target="../tags/tag383.xml"/><Relationship Id="rId4"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 Id="rId4"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tags" Target="../tags/tag391.xml"/><Relationship Id="rId2" Type="http://schemas.openxmlformats.org/officeDocument/2006/relationships/tags" Target="../tags/tag390.xml"/><Relationship Id="rId1" Type="http://schemas.openxmlformats.org/officeDocument/2006/relationships/tags" Target="../tags/tag389.xml"/><Relationship Id="rId4"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 Id="rId5" Type="http://schemas.openxmlformats.org/officeDocument/2006/relationships/slideLayout" Target="../slideLayouts/slideLayout3.xml"/><Relationship Id="rId4" Type="http://schemas.openxmlformats.org/officeDocument/2006/relationships/tags" Target="../tags/tag395.xml"/></Relationships>
</file>

<file path=ppt/slides/_rels/slide68.xml.rels><?xml version="1.0" encoding="UTF-8" standalone="yes"?>
<Relationships xmlns="http://schemas.openxmlformats.org/package/2006/relationships"><Relationship Id="rId8" Type="http://schemas.openxmlformats.org/officeDocument/2006/relationships/tags" Target="../tags/tag403.xml"/><Relationship Id="rId13" Type="http://schemas.openxmlformats.org/officeDocument/2006/relationships/tags" Target="../tags/tag408.xml"/><Relationship Id="rId3" Type="http://schemas.openxmlformats.org/officeDocument/2006/relationships/tags" Target="../tags/tag398.xml"/><Relationship Id="rId7" Type="http://schemas.openxmlformats.org/officeDocument/2006/relationships/tags" Target="../tags/tag402.xml"/><Relationship Id="rId12" Type="http://schemas.openxmlformats.org/officeDocument/2006/relationships/tags" Target="../tags/tag407.xml"/><Relationship Id="rId2" Type="http://schemas.openxmlformats.org/officeDocument/2006/relationships/tags" Target="../tags/tag397.xml"/><Relationship Id="rId16" Type="http://schemas.openxmlformats.org/officeDocument/2006/relationships/slideLayout" Target="../slideLayouts/slideLayout4.xml"/><Relationship Id="rId1" Type="http://schemas.openxmlformats.org/officeDocument/2006/relationships/tags" Target="../tags/tag396.xml"/><Relationship Id="rId6" Type="http://schemas.openxmlformats.org/officeDocument/2006/relationships/tags" Target="../tags/tag401.xml"/><Relationship Id="rId11" Type="http://schemas.openxmlformats.org/officeDocument/2006/relationships/tags" Target="../tags/tag406.xml"/><Relationship Id="rId5" Type="http://schemas.openxmlformats.org/officeDocument/2006/relationships/tags" Target="../tags/tag400.xml"/><Relationship Id="rId15" Type="http://schemas.openxmlformats.org/officeDocument/2006/relationships/tags" Target="../tags/tag410.xml"/><Relationship Id="rId10" Type="http://schemas.openxmlformats.org/officeDocument/2006/relationships/tags" Target="../tags/tag405.xml"/><Relationship Id="rId4" Type="http://schemas.openxmlformats.org/officeDocument/2006/relationships/tags" Target="../tags/tag399.xml"/><Relationship Id="rId9" Type="http://schemas.openxmlformats.org/officeDocument/2006/relationships/tags" Target="../tags/tag404.xml"/><Relationship Id="rId14" Type="http://schemas.openxmlformats.org/officeDocument/2006/relationships/tags" Target="../tags/tag409.xml"/></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themeOverride" Target="../theme/themeOverride5.xml"/><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4"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9525" imgH="9525" progId="TCLayout.ActiveDocument.1">
                  <p:embed/>
                </p:oleObj>
              </mc:Choice>
              <mc:Fallback>
                <p:oleObj name="think-cell Slide" r:id="rId3" imgW="9525" imgH="9525" progId="TCLayout.ActiveDocument.1">
                  <p:embed/>
                  <p:pic>
                    <p:nvPicPr>
                      <p:cNvPr id="0" name="图片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矩形 3" hidden="1"/>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4000" b="1" dirty="0">
              <a:cs typeface="+mn-ea"/>
              <a:sym typeface="+mn-lt"/>
            </a:endParaRPr>
          </a:p>
        </p:txBody>
      </p:sp>
      <p:sp>
        <p:nvSpPr>
          <p:cNvPr id="5" name="副标题 4"/>
          <p:cNvSpPr>
            <a:spLocks noGrp="1"/>
          </p:cNvSpPr>
          <p:nvPr>
            <p:ph type="subTitle" idx="1"/>
          </p:nvPr>
        </p:nvSpPr>
        <p:spPr>
          <a:xfrm>
            <a:off x="1051559" y="5608507"/>
            <a:ext cx="7175501" cy="424732"/>
          </a:xfrm>
        </p:spPr>
        <p:txBody>
          <a:bodyPr>
            <a:spAutoFit/>
          </a:bodyPr>
          <a:lstStyle/>
          <a:p>
            <a:pPr lvl="0">
              <a:defRPr/>
            </a:pPr>
            <a:r>
              <a:rPr lang="zh-CN" altLang="en-US" sz="2400" b="1" dirty="0">
                <a:solidFill>
                  <a:schemeClr val="accent1"/>
                </a:solidFill>
                <a:latin typeface="+mn-ea"/>
                <a:cs typeface="+mn-ea"/>
                <a:sym typeface="+mn-lt"/>
              </a:rPr>
              <a:t>主讲人：</a:t>
            </a:r>
            <a:endParaRPr lang="en-US" altLang="zh-CN" sz="2400" b="1" dirty="0">
              <a:solidFill>
                <a:schemeClr val="accent1"/>
              </a:solidFill>
              <a:latin typeface="+mn-ea"/>
              <a:cs typeface="+mn-ea"/>
              <a:sym typeface="+mn-lt"/>
            </a:endParaRPr>
          </a:p>
        </p:txBody>
      </p:sp>
      <p:grpSp>
        <p:nvGrpSpPr>
          <p:cNvPr id="22" name="组合 21"/>
          <p:cNvGrpSpPr/>
          <p:nvPr/>
        </p:nvGrpSpPr>
        <p:grpSpPr>
          <a:xfrm>
            <a:off x="1345622" y="1440526"/>
            <a:ext cx="9500755" cy="1200329"/>
            <a:chOff x="1615440" y="1956364"/>
            <a:chExt cx="9347200" cy="1200329"/>
          </a:xfrm>
        </p:grpSpPr>
        <p:sp>
          <p:nvSpPr>
            <p:cNvPr id="21" name="文本框 20"/>
            <p:cNvSpPr txBox="1"/>
            <p:nvPr/>
          </p:nvSpPr>
          <p:spPr>
            <a:xfrm>
              <a:off x="1615440" y="2041316"/>
              <a:ext cx="9347200" cy="1030423"/>
            </a:xfrm>
            <a:prstGeom prst="rect">
              <a:avLst/>
            </a:prstGeom>
            <a:solidFill>
              <a:schemeClr val="bg1"/>
            </a:solidFill>
          </p:spPr>
          <p:txBody>
            <a:bodyPr wrap="square" rtlCol="0">
              <a:spAutoFit/>
            </a:bodyPr>
            <a:lstStyle/>
            <a:p>
              <a:endParaRPr lang="zh-CN" altLang="en-US" dirty="0"/>
            </a:p>
          </p:txBody>
        </p:sp>
        <p:sp>
          <p:nvSpPr>
            <p:cNvPr id="16" name="文本框 15"/>
            <p:cNvSpPr txBox="1"/>
            <p:nvPr/>
          </p:nvSpPr>
          <p:spPr>
            <a:xfrm>
              <a:off x="1615440" y="1956364"/>
              <a:ext cx="9347200" cy="1200329"/>
            </a:xfrm>
            <a:prstGeom prst="rect">
              <a:avLst/>
            </a:prstGeom>
            <a:noFill/>
          </p:spPr>
          <p:txBody>
            <a:bodyPr wrap="square" rtlCol="0">
              <a:spAutoFit/>
            </a:bodyPr>
            <a:lstStyle/>
            <a:p>
              <a:pPr algn="ctr"/>
              <a:r>
                <a:rPr lang="zh-CN" altLang="en-US" sz="7200" b="1" dirty="0">
                  <a:latin typeface="微软雅黑" panose="020B0503020204020204" pitchFamily="34" charset="-122"/>
                  <a:ea typeface="微软雅黑" panose="020B0503020204020204" pitchFamily="34" charset="-122"/>
                </a:rPr>
                <a:t>数控车床综合技能实训</a:t>
              </a:r>
            </a:p>
          </p:txBody>
        </p:sp>
      </p:grpSp>
      <p:sp>
        <p:nvSpPr>
          <p:cNvPr id="18" name="文本框 17"/>
          <p:cNvSpPr txBox="1"/>
          <p:nvPr/>
        </p:nvSpPr>
        <p:spPr>
          <a:xfrm>
            <a:off x="1051559" y="4586477"/>
            <a:ext cx="4550112" cy="830997"/>
          </a:xfrm>
          <a:prstGeom prst="rect">
            <a:avLst/>
          </a:prstGeom>
          <a:noFill/>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主编：</a:t>
            </a:r>
            <a:r>
              <a:rPr lang="zh-CN" altLang="en-US" sz="2400" b="1" i="0" u="none" strike="noStrike" baseline="0" dirty="0">
                <a:solidFill>
                  <a:schemeClr val="accent1"/>
                </a:solidFill>
                <a:latin typeface="微软雅黑" panose="020B0503020204020204" pitchFamily="34" charset="-122"/>
                <a:ea typeface="微软雅黑" panose="020B0503020204020204" pitchFamily="34" charset="-122"/>
              </a:rPr>
              <a:t>柳荣华   谢雪如   黄南军</a:t>
            </a:r>
            <a:endParaRPr lang="en-US" altLang="zh-CN" sz="2400" b="1" i="0" u="none" strike="noStrike" baseline="0" dirty="0">
              <a:solidFill>
                <a:schemeClr val="accent1"/>
              </a:solidFill>
              <a:latin typeface="微软雅黑" panose="020B0503020204020204" pitchFamily="34" charset="-122"/>
              <a:ea typeface="微软雅黑" panose="020B0503020204020204" pitchFamily="34" charset="-122"/>
            </a:endParaRPr>
          </a:p>
          <a:p>
            <a:pPr algn="just"/>
            <a:r>
              <a:rPr lang="zh-CN" altLang="en-US" sz="2400" b="1" dirty="0">
                <a:solidFill>
                  <a:schemeClr val="accent1"/>
                </a:solidFill>
                <a:latin typeface="微软雅黑" panose="020B0503020204020204" pitchFamily="34" charset="-122"/>
                <a:ea typeface="微软雅黑" panose="020B0503020204020204" pitchFamily="34" charset="-122"/>
              </a:rPr>
              <a:t>电  子  科  技  大  学  出  版  社</a:t>
            </a:r>
          </a:p>
        </p:txBody>
      </p:sp>
      <p:cxnSp>
        <p:nvCxnSpPr>
          <p:cNvPr id="17" name="直接连接符 16"/>
          <p:cNvCxnSpPr/>
          <p:nvPr/>
        </p:nvCxnSpPr>
        <p:spPr>
          <a:xfrm>
            <a:off x="1051559" y="5512990"/>
            <a:ext cx="7175501" cy="0"/>
          </a:xfrm>
          <a:prstGeom prst="line">
            <a:avLst/>
          </a:prstGeom>
          <a:ln w="53975" cap="rnd" cmpd="dbl">
            <a:solidFill>
              <a:schemeClr val="accent1"/>
            </a:solidFill>
            <a:prstDash val="solid"/>
            <a:round/>
            <a:headEnd type="none" w="lg" len="lg"/>
            <a:tailEnd type="none" w="lg" len="lg"/>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idx="4294967295"/>
          </p:nvPr>
        </p:nvSpPr>
        <p:spPr>
          <a:xfrm>
            <a:off x="3922711" y="1234828"/>
            <a:ext cx="4346575" cy="523875"/>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二、数控车床操作规程</a:t>
            </a:r>
          </a:p>
        </p:txBody>
      </p:sp>
      <p:sp>
        <p:nvSpPr>
          <p:cNvPr id="9" name="标题 1"/>
          <p:cNvSpPr txBox="1"/>
          <p:nvPr/>
        </p:nvSpPr>
        <p:spPr>
          <a:xfrm>
            <a:off x="3125323" y="299930"/>
            <a:ext cx="5941354" cy="524247"/>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1.1 </a:t>
            </a:r>
            <a:r>
              <a:rPr lang="zh-CN" altLang="en-US" sz="2800" dirty="0">
                <a:latin typeface="+mj-ea"/>
                <a:cs typeface="+mn-ea"/>
                <a:sym typeface="+mn-lt"/>
              </a:rPr>
              <a:t>数控车床文明实训和安全操作规程</a:t>
            </a:r>
          </a:p>
        </p:txBody>
      </p:sp>
      <p:sp>
        <p:nvSpPr>
          <p:cNvPr id="10" name="文本占位符 5"/>
          <p:cNvSpPr txBox="1"/>
          <p:nvPr/>
        </p:nvSpPr>
        <p:spPr>
          <a:xfrm>
            <a:off x="684917" y="1892407"/>
            <a:ext cx="10822161" cy="37307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2000" dirty="0">
                <a:cs typeface="+mn-ea"/>
                <a:sym typeface="+mn-lt"/>
              </a:rPr>
              <a:t>数控车床的</a:t>
            </a:r>
            <a:r>
              <a:rPr lang="zh-CN" altLang="en-US" sz="2000" dirty="0">
                <a:solidFill>
                  <a:srgbClr val="FF0000"/>
                </a:solidFill>
                <a:cs typeface="+mn-ea"/>
                <a:sym typeface="+mn-lt"/>
              </a:rPr>
              <a:t>操作规程如下</a:t>
            </a:r>
            <a:r>
              <a:rPr lang="zh-CN" altLang="en-US" sz="2000" dirty="0">
                <a:cs typeface="+mn-ea"/>
                <a:sym typeface="+mn-lt"/>
              </a:rPr>
              <a:t>：</a:t>
            </a:r>
            <a:endParaRPr lang="en-US" altLang="zh-CN" sz="2000" dirty="0">
              <a:cs typeface="+mn-ea"/>
              <a:sym typeface="+mn-lt"/>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1</a:t>
            </a:r>
            <a:r>
              <a:rPr lang="zh-CN" altLang="en-US" sz="2000" dirty="0">
                <a:cs typeface="+mn-ea"/>
                <a:sym typeface="+mn-lt"/>
              </a:rPr>
              <a:t>）</a:t>
            </a:r>
            <a:r>
              <a:rPr lang="zh-CN" altLang="en-US" sz="2000" dirty="0">
                <a:cs typeface="+mn-ea"/>
              </a:rPr>
              <a:t>操作人员必须熟悉</a:t>
            </a:r>
            <a:r>
              <a:rPr lang="zh-CN" altLang="en-US" sz="2000" dirty="0">
                <a:solidFill>
                  <a:srgbClr val="FF0000"/>
                </a:solidFill>
                <a:cs typeface="+mn-ea"/>
              </a:rPr>
              <a:t>数控车床使用说明书</a:t>
            </a:r>
            <a:r>
              <a:rPr lang="zh-CN" altLang="en-US" sz="2000" dirty="0">
                <a:cs typeface="+mn-ea"/>
              </a:rPr>
              <a:t>等有关资料</a:t>
            </a:r>
            <a:r>
              <a:rPr lang="zh-CN" altLang="en-US" sz="2000" dirty="0">
                <a:cs typeface="+mn-ea"/>
                <a:sym typeface="+mn-lt"/>
              </a:rPr>
              <a:t>；</a:t>
            </a:r>
            <a:endParaRPr lang="en-US" altLang="zh-CN" sz="2000" dirty="0">
              <a:cs typeface="+mn-ea"/>
              <a:sym typeface="+mn-lt"/>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2</a:t>
            </a:r>
            <a:r>
              <a:rPr lang="zh-CN" altLang="en-US" sz="2000" dirty="0">
                <a:cs typeface="+mn-ea"/>
                <a:sym typeface="+mn-lt"/>
              </a:rPr>
              <a:t>）</a:t>
            </a:r>
            <a:r>
              <a:rPr lang="zh-CN" altLang="en-US" sz="2000" dirty="0">
                <a:cs typeface="+mn-ea"/>
              </a:rPr>
              <a:t>开机前应对数控车床进行全面细致地</a:t>
            </a:r>
            <a:r>
              <a:rPr lang="zh-CN" altLang="en-US" sz="2000" dirty="0">
                <a:solidFill>
                  <a:srgbClr val="FF0000"/>
                </a:solidFill>
                <a:cs typeface="+mn-ea"/>
              </a:rPr>
              <a:t>检查</a:t>
            </a:r>
            <a:r>
              <a:rPr lang="zh-CN" altLang="en-US" sz="2000" dirty="0">
                <a:cs typeface="+mn-ea"/>
              </a:rPr>
              <a:t>，确认无误后方可操作；</a:t>
            </a:r>
            <a:endParaRPr lang="en-US" altLang="zh-CN" sz="2000" dirty="0">
              <a:cs typeface="+mn-ea"/>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3</a:t>
            </a:r>
            <a:r>
              <a:rPr lang="zh-CN" altLang="en-US" sz="2000" dirty="0">
                <a:cs typeface="+mn-ea"/>
                <a:sym typeface="+mn-lt"/>
              </a:rPr>
              <a:t>）</a:t>
            </a:r>
            <a:r>
              <a:rPr lang="zh-CN" altLang="en-US" sz="2000" dirty="0">
                <a:cs typeface="+mn-ea"/>
              </a:rPr>
              <a:t>车床开始工作前要有</a:t>
            </a:r>
            <a:r>
              <a:rPr lang="zh-CN" altLang="en-US" sz="2000" dirty="0">
                <a:solidFill>
                  <a:srgbClr val="FF0000"/>
                </a:solidFill>
                <a:cs typeface="+mn-ea"/>
              </a:rPr>
              <a:t>预热</a:t>
            </a:r>
            <a:r>
              <a:rPr lang="zh-CN" altLang="en-US" sz="2000" dirty="0">
                <a:cs typeface="+mn-ea"/>
              </a:rPr>
              <a:t>，认真检查</a:t>
            </a:r>
            <a:r>
              <a:rPr lang="zh-CN" altLang="en-US" sz="2000" dirty="0">
                <a:solidFill>
                  <a:srgbClr val="FF0000"/>
                </a:solidFill>
                <a:cs typeface="+mn-ea"/>
              </a:rPr>
              <a:t>润滑系统</a:t>
            </a:r>
            <a:r>
              <a:rPr lang="zh-CN" altLang="en-US" sz="2000" dirty="0">
                <a:cs typeface="+mn-ea"/>
              </a:rPr>
              <a:t>工作是否正常，如车床长时间未开动，可先采用手动方式向各部分供油润滑；</a:t>
            </a:r>
            <a:endParaRPr lang="en-US" altLang="zh-CN" sz="2000" dirty="0">
              <a:cs typeface="+mn-ea"/>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4</a:t>
            </a:r>
            <a:r>
              <a:rPr lang="zh-CN" altLang="en-US" sz="2000" dirty="0">
                <a:cs typeface="+mn-ea"/>
                <a:sym typeface="+mn-lt"/>
              </a:rPr>
              <a:t>）</a:t>
            </a:r>
            <a:r>
              <a:rPr lang="zh-CN" altLang="en-US" sz="2000" dirty="0">
                <a:cs typeface="+mn-ea"/>
              </a:rPr>
              <a:t>数控车床通电后，检查各</a:t>
            </a:r>
            <a:r>
              <a:rPr lang="zh-CN" altLang="en-US" sz="2000" dirty="0">
                <a:solidFill>
                  <a:srgbClr val="FF0000"/>
                </a:solidFill>
                <a:cs typeface="+mn-ea"/>
              </a:rPr>
              <a:t>开关、按钮和按键是否正常、灵活</a:t>
            </a:r>
            <a:r>
              <a:rPr lang="zh-CN" altLang="en-US" sz="2000" dirty="0">
                <a:cs typeface="+mn-ea"/>
              </a:rPr>
              <a:t>，车床有无异常现象；</a:t>
            </a:r>
            <a:endParaRPr lang="en-US" altLang="zh-CN" sz="2000" dirty="0">
              <a:cs typeface="+mn-ea"/>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5</a:t>
            </a:r>
            <a:r>
              <a:rPr lang="zh-CN" altLang="en-US" sz="2000" dirty="0">
                <a:cs typeface="+mn-ea"/>
                <a:sym typeface="+mn-lt"/>
              </a:rPr>
              <a:t>）</a:t>
            </a:r>
            <a:r>
              <a:rPr lang="zh-CN" altLang="en-US" sz="2000" dirty="0">
                <a:cs typeface="+mn-ea"/>
              </a:rPr>
              <a:t>检查</a:t>
            </a:r>
            <a:r>
              <a:rPr lang="zh-CN" altLang="en-US" sz="2000" dirty="0">
                <a:solidFill>
                  <a:srgbClr val="FF0000"/>
                </a:solidFill>
                <a:cs typeface="+mn-ea"/>
              </a:rPr>
              <a:t>电压、油压</a:t>
            </a:r>
            <a:r>
              <a:rPr lang="zh-CN" altLang="en-US" sz="2000" dirty="0">
                <a:cs typeface="+mn-ea"/>
              </a:rPr>
              <a:t>是否正常；</a:t>
            </a:r>
            <a:endParaRPr lang="en-US" altLang="zh-CN" sz="2000" dirty="0">
              <a:cs typeface="+mn-ea"/>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6</a:t>
            </a:r>
            <a:r>
              <a:rPr lang="zh-CN" altLang="en-US" sz="2000" dirty="0">
                <a:cs typeface="+mn-ea"/>
                <a:sym typeface="+mn-lt"/>
              </a:rPr>
              <a:t>）</a:t>
            </a:r>
            <a:r>
              <a:rPr lang="zh-CN" altLang="en-US" sz="2000" dirty="0">
                <a:cs typeface="+mn-ea"/>
              </a:rPr>
              <a:t>各坐标轴</a:t>
            </a:r>
            <a:r>
              <a:rPr lang="zh-CN" altLang="en-US" sz="2000" dirty="0">
                <a:solidFill>
                  <a:srgbClr val="FF0000"/>
                </a:solidFill>
                <a:cs typeface="+mn-ea"/>
              </a:rPr>
              <a:t>手动</a:t>
            </a:r>
            <a:r>
              <a:rPr lang="zh-CN" altLang="en-US" sz="2000" dirty="0">
                <a:cs typeface="+mn-ea"/>
              </a:rPr>
              <a:t>回零；</a:t>
            </a:r>
            <a:endParaRPr lang="en-US" altLang="zh-CN" sz="2000" dirty="0">
              <a:cs typeface="+mn-ea"/>
              <a:sym typeface="+mn-lt"/>
            </a:endParaRPr>
          </a:p>
        </p:txBody>
      </p:sp>
      <p:grpSp>
        <p:nvGrpSpPr>
          <p:cNvPr id="6" name="组合 5">
            <a:extLst>
              <a:ext uri="{FF2B5EF4-FFF2-40B4-BE49-F238E27FC236}">
                <a16:creationId xmlns:a16="http://schemas.microsoft.com/office/drawing/2014/main" id="{E669C2AA-E553-0CF9-9633-ECF887DBA2CF}"/>
              </a:ext>
            </a:extLst>
          </p:cNvPr>
          <p:cNvGrpSpPr/>
          <p:nvPr/>
        </p:nvGrpSpPr>
        <p:grpSpPr>
          <a:xfrm>
            <a:off x="1587" y="-1"/>
            <a:ext cx="12188825" cy="6858001"/>
            <a:chOff x="1589" y="0"/>
            <a:chExt cx="12188825" cy="6858001"/>
          </a:xfrm>
        </p:grpSpPr>
        <p:sp>
          <p:nvSpPr>
            <p:cNvPr id="11" name="任意多边形 40">
              <a:extLst>
                <a:ext uri="{FF2B5EF4-FFF2-40B4-BE49-F238E27FC236}">
                  <a16:creationId xmlns:a16="http://schemas.microsoft.com/office/drawing/2014/main" id="{E8BF12F9-3A2D-3292-7CB4-43DDC568A39F}"/>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任意多边形 41">
              <a:extLst>
                <a:ext uri="{FF2B5EF4-FFF2-40B4-BE49-F238E27FC236}">
                  <a16:creationId xmlns:a16="http://schemas.microsoft.com/office/drawing/2014/main" id="{E46CE18C-F4FF-B5E3-559B-1B8CD07C4626}"/>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5"/>
          <p:cNvSpPr txBox="1"/>
          <p:nvPr/>
        </p:nvSpPr>
        <p:spPr>
          <a:xfrm>
            <a:off x="269781" y="1791426"/>
            <a:ext cx="11652437" cy="41924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2000" dirty="0">
                <a:cs typeface="+mn-ea"/>
                <a:sym typeface="+mn-lt"/>
              </a:rPr>
              <a:t>（</a:t>
            </a:r>
            <a:r>
              <a:rPr lang="en-US" altLang="zh-CN" sz="2000" dirty="0">
                <a:cs typeface="+mn-ea"/>
                <a:sym typeface="+mn-lt"/>
              </a:rPr>
              <a:t>7</a:t>
            </a:r>
            <a:r>
              <a:rPr lang="zh-CN" altLang="en-US" sz="2000" dirty="0">
                <a:cs typeface="+mn-ea"/>
                <a:sym typeface="+mn-lt"/>
              </a:rPr>
              <a:t>）</a:t>
            </a:r>
            <a:r>
              <a:rPr lang="zh-CN" altLang="en-US" sz="2000" dirty="0">
                <a:cs typeface="+mn-ea"/>
              </a:rPr>
              <a:t>程序输入后，应仔细核对代码、地址、数值、正负号、小数点及语法是否错误；</a:t>
            </a:r>
            <a:endParaRPr lang="en-US" altLang="zh-CN" sz="2000" dirty="0">
              <a:cs typeface="+mn-ea"/>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8</a:t>
            </a:r>
            <a:r>
              <a:rPr lang="zh-CN" altLang="en-US" sz="2000" dirty="0">
                <a:cs typeface="+mn-ea"/>
                <a:sym typeface="+mn-lt"/>
              </a:rPr>
              <a:t>）</a:t>
            </a:r>
            <a:r>
              <a:rPr lang="zh-CN" altLang="en-US" sz="2000" dirty="0">
                <a:cs typeface="+mn-ea"/>
              </a:rPr>
              <a:t>正确测量和计算工件坐标系，并对所得结果进行测量；</a:t>
            </a:r>
            <a:endParaRPr lang="en-US" altLang="zh-CN" sz="2000" dirty="0">
              <a:cs typeface="+mn-ea"/>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9</a:t>
            </a:r>
            <a:r>
              <a:rPr lang="zh-CN" altLang="en-US" sz="2000" dirty="0">
                <a:cs typeface="+mn-ea"/>
                <a:sym typeface="+mn-lt"/>
              </a:rPr>
              <a:t>）</a:t>
            </a:r>
            <a:r>
              <a:rPr lang="zh-CN" altLang="en-US" sz="2000" dirty="0">
                <a:solidFill>
                  <a:srgbClr val="FF0000"/>
                </a:solidFill>
                <a:cs typeface="+mn-ea"/>
              </a:rPr>
              <a:t>输入工件坐标系</a:t>
            </a:r>
            <a:r>
              <a:rPr lang="zh-CN" altLang="en-US" sz="2000" dirty="0">
                <a:cs typeface="+mn-ea"/>
              </a:rPr>
              <a:t>，并对坐标、坐标系、正负号及小数点进行认真核对；</a:t>
            </a:r>
            <a:endParaRPr lang="en-US" altLang="zh-CN" sz="2000" dirty="0">
              <a:cs typeface="+mn-ea"/>
            </a:endParaRPr>
          </a:p>
          <a:p>
            <a:pPr marL="0" indent="0">
              <a:lnSpc>
                <a:spcPct val="150000"/>
              </a:lnSpc>
              <a:spcBef>
                <a:spcPts val="0"/>
              </a:spcBef>
              <a:buNone/>
            </a:pPr>
            <a:r>
              <a:rPr lang="zh-CN" altLang="en-US" sz="2000" dirty="0">
                <a:cs typeface="+mn-ea"/>
              </a:rPr>
              <a:t>（</a:t>
            </a:r>
            <a:r>
              <a:rPr lang="en-US" altLang="zh-CN" sz="2000" dirty="0">
                <a:cs typeface="+mn-ea"/>
              </a:rPr>
              <a:t>10</a:t>
            </a:r>
            <a:r>
              <a:rPr lang="zh-CN" altLang="en-US" sz="2000" dirty="0">
                <a:cs typeface="+mn-ea"/>
              </a:rPr>
              <a:t>）未装工件前，空运行一次程序，看程序能否顺利进行，刀具和夹具安装是否合理，有无超程现象；</a:t>
            </a:r>
            <a:endParaRPr lang="en-US" altLang="zh-CN" sz="2000" dirty="0">
              <a:cs typeface="+mn-ea"/>
            </a:endParaRPr>
          </a:p>
          <a:p>
            <a:pPr marL="0" indent="0">
              <a:lnSpc>
                <a:spcPct val="150000"/>
              </a:lnSpc>
              <a:spcBef>
                <a:spcPts val="0"/>
              </a:spcBef>
              <a:buNone/>
            </a:pPr>
            <a:r>
              <a:rPr lang="zh-CN" altLang="en-US" sz="2000" dirty="0">
                <a:cs typeface="+mn-ea"/>
              </a:rPr>
              <a:t>（</a:t>
            </a:r>
            <a:r>
              <a:rPr lang="en-US" altLang="zh-CN" sz="2000" dirty="0">
                <a:cs typeface="+mn-ea"/>
              </a:rPr>
              <a:t>11</a:t>
            </a:r>
            <a:r>
              <a:rPr lang="zh-CN" altLang="en-US" sz="2000" dirty="0">
                <a:cs typeface="+mn-ea"/>
              </a:rPr>
              <a:t>）工件伸出车床</a:t>
            </a:r>
            <a:r>
              <a:rPr lang="en-US" altLang="zh-CN" sz="2000" dirty="0">
                <a:solidFill>
                  <a:srgbClr val="FF0000"/>
                </a:solidFill>
                <a:cs typeface="+mn-ea"/>
              </a:rPr>
              <a:t>100mm</a:t>
            </a:r>
            <a:r>
              <a:rPr lang="zh-CN" altLang="en-US" sz="2000" dirty="0">
                <a:solidFill>
                  <a:srgbClr val="FF0000"/>
                </a:solidFill>
                <a:cs typeface="+mn-ea"/>
              </a:rPr>
              <a:t>以外</a:t>
            </a:r>
            <a:r>
              <a:rPr lang="zh-CN" altLang="en-US" sz="2000" dirty="0">
                <a:cs typeface="+mn-ea"/>
              </a:rPr>
              <a:t>时，须在伸出位置设防护物；</a:t>
            </a:r>
            <a:endParaRPr lang="en-US" altLang="zh-CN" sz="2000" dirty="0">
              <a:cs typeface="+mn-ea"/>
            </a:endParaRPr>
          </a:p>
          <a:p>
            <a:pPr marL="0" indent="0">
              <a:lnSpc>
                <a:spcPct val="150000"/>
              </a:lnSpc>
              <a:spcBef>
                <a:spcPts val="0"/>
              </a:spcBef>
              <a:buNone/>
            </a:pPr>
            <a:r>
              <a:rPr lang="zh-CN" altLang="en-US" sz="2000" dirty="0">
                <a:cs typeface="+mn-ea"/>
              </a:rPr>
              <a:t>（</a:t>
            </a:r>
            <a:r>
              <a:rPr lang="en-US" altLang="zh-CN" sz="2000" dirty="0">
                <a:cs typeface="+mn-ea"/>
              </a:rPr>
              <a:t>12</a:t>
            </a:r>
            <a:r>
              <a:rPr lang="zh-CN" altLang="en-US" sz="2000" dirty="0">
                <a:cs typeface="+mn-ea"/>
              </a:rPr>
              <a:t>）检查大尺寸轴类零件的</a:t>
            </a:r>
            <a:r>
              <a:rPr lang="zh-CN" altLang="en-US" sz="2000" dirty="0">
                <a:solidFill>
                  <a:srgbClr val="FF0000"/>
                </a:solidFill>
                <a:cs typeface="+mn-ea"/>
              </a:rPr>
              <a:t>中心孔</a:t>
            </a:r>
            <a:r>
              <a:rPr lang="zh-CN" altLang="en-US" sz="2000" dirty="0">
                <a:cs typeface="+mn-ea"/>
              </a:rPr>
              <a:t>是否合适，中心孔若太小，工作时会有危险；</a:t>
            </a:r>
            <a:endParaRPr lang="en-US" altLang="zh-CN" sz="2000" dirty="0">
              <a:cs typeface="+mn-ea"/>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13</a:t>
            </a:r>
            <a:r>
              <a:rPr lang="zh-CN" altLang="en-US" sz="2000" dirty="0">
                <a:cs typeface="+mn-ea"/>
                <a:sym typeface="+mn-lt"/>
              </a:rPr>
              <a:t>）</a:t>
            </a:r>
            <a:r>
              <a:rPr lang="zh-CN" altLang="en-US" sz="2000" dirty="0">
                <a:cs typeface="+mn-ea"/>
              </a:rPr>
              <a:t>无论是首次加工的零件，还是重复加工的零件，首件都要</a:t>
            </a:r>
            <a:r>
              <a:rPr lang="zh-CN" altLang="en-US" sz="2000" dirty="0">
                <a:solidFill>
                  <a:srgbClr val="FF0000"/>
                </a:solidFill>
                <a:cs typeface="+mn-ea"/>
              </a:rPr>
              <a:t>对照图纸</a:t>
            </a:r>
            <a:r>
              <a:rPr lang="zh-CN" altLang="en-US" sz="2000" dirty="0">
                <a:cs typeface="+mn-ea"/>
              </a:rPr>
              <a:t>、工艺规程、加工程序和刀具调整卡进行试切；</a:t>
            </a:r>
            <a:endParaRPr lang="en-US" altLang="zh-CN" sz="2000" dirty="0">
              <a:cs typeface="+mn-ea"/>
            </a:endParaRPr>
          </a:p>
          <a:p>
            <a:pPr marL="0" indent="0">
              <a:lnSpc>
                <a:spcPct val="150000"/>
              </a:lnSpc>
              <a:spcBef>
                <a:spcPts val="0"/>
              </a:spcBef>
              <a:buNone/>
            </a:pPr>
            <a:r>
              <a:rPr lang="zh-CN" altLang="en-US" sz="2000" dirty="0">
                <a:cs typeface="+mn-ea"/>
              </a:rPr>
              <a:t>（</a:t>
            </a:r>
            <a:r>
              <a:rPr lang="en-US" altLang="zh-CN" sz="2000" dirty="0">
                <a:cs typeface="+mn-ea"/>
              </a:rPr>
              <a:t>14</a:t>
            </a:r>
            <a:r>
              <a:rPr lang="zh-CN" altLang="en-US" sz="2000" dirty="0">
                <a:cs typeface="+mn-ea"/>
              </a:rPr>
              <a:t>）试切时快速进给倍率开关必须切换到</a:t>
            </a:r>
            <a:r>
              <a:rPr lang="zh-CN" altLang="en-US" sz="2000" dirty="0">
                <a:solidFill>
                  <a:srgbClr val="FF0000"/>
                </a:solidFill>
                <a:cs typeface="+mn-ea"/>
              </a:rPr>
              <a:t>较低挡位</a:t>
            </a:r>
            <a:r>
              <a:rPr lang="zh-CN" altLang="en-US" sz="2000" dirty="0">
                <a:cs typeface="+mn-ea"/>
              </a:rPr>
              <a:t>；</a:t>
            </a:r>
            <a:endParaRPr lang="en-US" altLang="zh-CN" sz="2000" dirty="0">
              <a:cs typeface="+mn-ea"/>
            </a:endParaRPr>
          </a:p>
        </p:txBody>
      </p:sp>
      <p:sp>
        <p:nvSpPr>
          <p:cNvPr id="9" name="标题 1"/>
          <p:cNvSpPr txBox="1"/>
          <p:nvPr/>
        </p:nvSpPr>
        <p:spPr>
          <a:xfrm>
            <a:off x="3125323" y="299930"/>
            <a:ext cx="5941354" cy="524247"/>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1.1 </a:t>
            </a:r>
            <a:r>
              <a:rPr lang="zh-CN" altLang="en-US" sz="2800" dirty="0">
                <a:latin typeface="+mj-ea"/>
                <a:cs typeface="+mn-ea"/>
                <a:sym typeface="+mn-lt"/>
              </a:rPr>
              <a:t>数控车床文明实训和安全操作规程</a:t>
            </a:r>
          </a:p>
        </p:txBody>
      </p:sp>
      <p:grpSp>
        <p:nvGrpSpPr>
          <p:cNvPr id="3" name="组合 2">
            <a:extLst>
              <a:ext uri="{FF2B5EF4-FFF2-40B4-BE49-F238E27FC236}">
                <a16:creationId xmlns:a16="http://schemas.microsoft.com/office/drawing/2014/main" id="{E5C8D1AC-4059-4091-F6D2-204356E5C818}"/>
              </a:ext>
            </a:extLst>
          </p:cNvPr>
          <p:cNvGrpSpPr/>
          <p:nvPr/>
        </p:nvGrpSpPr>
        <p:grpSpPr>
          <a:xfrm>
            <a:off x="1587" y="-1"/>
            <a:ext cx="12188825" cy="6858001"/>
            <a:chOff x="1589" y="0"/>
            <a:chExt cx="12188825" cy="6858001"/>
          </a:xfrm>
        </p:grpSpPr>
        <p:sp>
          <p:nvSpPr>
            <p:cNvPr id="5" name="任意多边形 40">
              <a:extLst>
                <a:ext uri="{FF2B5EF4-FFF2-40B4-BE49-F238E27FC236}">
                  <a16:creationId xmlns:a16="http://schemas.microsoft.com/office/drawing/2014/main" id="{0139332D-B3D2-C6E0-47C0-8C719DE3C10D}"/>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6" name="任意多边形 41">
              <a:extLst>
                <a:ext uri="{FF2B5EF4-FFF2-40B4-BE49-F238E27FC236}">
                  <a16:creationId xmlns:a16="http://schemas.microsoft.com/office/drawing/2014/main" id="{F20C2657-1C00-CE79-443B-044D352FFA31}"/>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7" name="标题 3">
            <a:extLst>
              <a:ext uri="{FF2B5EF4-FFF2-40B4-BE49-F238E27FC236}">
                <a16:creationId xmlns:a16="http://schemas.microsoft.com/office/drawing/2014/main" id="{7441C4CE-536B-A760-8149-B22A99442A13}"/>
              </a:ext>
            </a:extLst>
          </p:cNvPr>
          <p:cNvSpPr txBox="1">
            <a:spLocks/>
          </p:cNvSpPr>
          <p:nvPr/>
        </p:nvSpPr>
        <p:spPr>
          <a:xfrm>
            <a:off x="3922711" y="1139182"/>
            <a:ext cx="4346575"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solidFill>
                  <a:schemeClr val="accent1"/>
                </a:solidFill>
                <a:latin typeface="Arial" panose="020B0604020202020204" pitchFamily="34" charset="0"/>
                <a:ea typeface="微软雅黑" panose="020B0503020204020204" pitchFamily="34" charset="-122"/>
              </a:rPr>
              <a:t>二、数控车床操作规程</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txBox="1"/>
          <p:nvPr/>
        </p:nvSpPr>
        <p:spPr>
          <a:xfrm>
            <a:off x="3125323" y="299930"/>
            <a:ext cx="5941354" cy="524247"/>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1.1 </a:t>
            </a:r>
            <a:r>
              <a:rPr lang="zh-CN" altLang="en-US" sz="2800" dirty="0">
                <a:latin typeface="+mj-ea"/>
                <a:cs typeface="+mn-ea"/>
                <a:sym typeface="+mn-lt"/>
              </a:rPr>
              <a:t>数控车床文明实训和安全操作规程</a:t>
            </a:r>
          </a:p>
        </p:txBody>
      </p:sp>
      <p:sp>
        <p:nvSpPr>
          <p:cNvPr id="9" name="文本占位符 5"/>
          <p:cNvSpPr txBox="1"/>
          <p:nvPr/>
        </p:nvSpPr>
        <p:spPr>
          <a:xfrm>
            <a:off x="471557" y="1876559"/>
            <a:ext cx="11397353" cy="37307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2000" dirty="0">
                <a:cs typeface="+mn-ea"/>
              </a:rPr>
              <a:t>（</a:t>
            </a:r>
            <a:r>
              <a:rPr lang="en-US" altLang="zh-CN" sz="2000" dirty="0">
                <a:cs typeface="+mn-ea"/>
              </a:rPr>
              <a:t>15</a:t>
            </a:r>
            <a:r>
              <a:rPr lang="zh-CN" altLang="en-US" sz="2000" dirty="0">
                <a:cs typeface="+mn-ea"/>
              </a:rPr>
              <a:t>）每把刀具首次使用时，必须先验证它的实际长度与所给刀补值是否相符；</a:t>
            </a:r>
            <a:endParaRPr lang="en-US" altLang="zh-CN" sz="2000" dirty="0">
              <a:cs typeface="+mn-ea"/>
            </a:endParaRPr>
          </a:p>
          <a:p>
            <a:pPr marL="0" indent="0">
              <a:lnSpc>
                <a:spcPct val="150000"/>
              </a:lnSpc>
              <a:spcBef>
                <a:spcPts val="0"/>
              </a:spcBef>
              <a:buNone/>
            </a:pPr>
            <a:r>
              <a:rPr lang="zh-CN" altLang="en-US" sz="2000" dirty="0">
                <a:cs typeface="+mn-ea"/>
              </a:rPr>
              <a:t>（</a:t>
            </a:r>
            <a:r>
              <a:rPr lang="en-US" altLang="zh-CN" sz="2000" dirty="0">
                <a:cs typeface="+mn-ea"/>
              </a:rPr>
              <a:t>16</a:t>
            </a:r>
            <a:r>
              <a:rPr lang="zh-CN" altLang="en-US" sz="2000" dirty="0">
                <a:cs typeface="+mn-ea"/>
              </a:rPr>
              <a:t>）试切进刀时，在刀具运行至工件表面</a:t>
            </a:r>
            <a:r>
              <a:rPr lang="en-US" altLang="zh-CN" sz="2000" dirty="0">
                <a:cs typeface="+mn-ea"/>
              </a:rPr>
              <a:t>30~50mm </a:t>
            </a:r>
            <a:r>
              <a:rPr lang="zh-CN" altLang="en-US" sz="2000" dirty="0">
                <a:cs typeface="+mn-ea"/>
              </a:rPr>
              <a:t>处，必须在进给保持下，验证</a:t>
            </a:r>
            <a:r>
              <a:rPr lang="en-US" altLang="zh-CN" sz="2000" dirty="0">
                <a:cs typeface="+mn-ea"/>
              </a:rPr>
              <a:t>Z</a:t>
            </a:r>
            <a:r>
              <a:rPr lang="zh-CN" altLang="en-US" sz="2000" dirty="0">
                <a:cs typeface="+mn-ea"/>
              </a:rPr>
              <a:t>轴；</a:t>
            </a:r>
            <a:endParaRPr lang="en-US" altLang="zh-CN" sz="2000" dirty="0">
              <a:cs typeface="+mn-ea"/>
            </a:endParaRPr>
          </a:p>
          <a:p>
            <a:pPr marL="0" indent="0">
              <a:lnSpc>
                <a:spcPct val="150000"/>
              </a:lnSpc>
              <a:spcBef>
                <a:spcPts val="0"/>
              </a:spcBef>
              <a:buNone/>
            </a:pPr>
            <a:r>
              <a:rPr lang="zh-CN" altLang="en-US" sz="2000" dirty="0">
                <a:cs typeface="+mn-ea"/>
              </a:rPr>
              <a:t>（</a:t>
            </a:r>
            <a:r>
              <a:rPr lang="en-US" altLang="zh-CN" sz="2000" dirty="0">
                <a:cs typeface="+mn-ea"/>
              </a:rPr>
              <a:t>17</a:t>
            </a:r>
            <a:r>
              <a:rPr lang="zh-CN" altLang="en-US" sz="2000" dirty="0">
                <a:cs typeface="+mn-ea"/>
              </a:rPr>
              <a:t>）试切和加工中，刃磨刀具和更换刀具后，要更新测量刀具位置并修改刀补；</a:t>
            </a:r>
            <a:endParaRPr lang="en-US" altLang="zh-CN" sz="2000" dirty="0">
              <a:cs typeface="+mn-ea"/>
            </a:endParaRPr>
          </a:p>
          <a:p>
            <a:pPr marL="0" indent="0">
              <a:lnSpc>
                <a:spcPct val="150000"/>
              </a:lnSpc>
              <a:spcBef>
                <a:spcPts val="0"/>
              </a:spcBef>
              <a:buNone/>
            </a:pPr>
            <a:r>
              <a:rPr lang="zh-CN" altLang="en-US" sz="2000" dirty="0">
                <a:cs typeface="+mn-ea"/>
              </a:rPr>
              <a:t>（</a:t>
            </a:r>
            <a:r>
              <a:rPr lang="en-US" altLang="zh-CN" sz="2000" dirty="0">
                <a:cs typeface="+mn-ea"/>
              </a:rPr>
              <a:t>18</a:t>
            </a:r>
            <a:r>
              <a:rPr lang="zh-CN" altLang="en-US" sz="2000" dirty="0">
                <a:cs typeface="+mn-ea"/>
              </a:rPr>
              <a:t>）程序修改后，对修改部分要仔细核对；</a:t>
            </a:r>
            <a:endParaRPr lang="en-US" altLang="zh-CN" sz="2000" dirty="0">
              <a:cs typeface="+mn-ea"/>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19</a:t>
            </a:r>
            <a:r>
              <a:rPr lang="zh-CN" altLang="en-US" sz="2000" dirty="0">
                <a:cs typeface="+mn-ea"/>
                <a:sym typeface="+mn-lt"/>
              </a:rPr>
              <a:t>）</a:t>
            </a:r>
            <a:r>
              <a:rPr lang="zh-CN" altLang="en-US" sz="2000" dirty="0">
                <a:cs typeface="+mn-ea"/>
              </a:rPr>
              <a:t>手动进给连续操作时，必须检查各种开关所选择的位置是否正确、运行方向是否正确，然后再进行操作；</a:t>
            </a:r>
            <a:endParaRPr lang="en-US" altLang="zh-CN" sz="2000" dirty="0">
              <a:cs typeface="+mn-ea"/>
            </a:endParaRPr>
          </a:p>
          <a:p>
            <a:pPr marL="0" indent="0">
              <a:lnSpc>
                <a:spcPct val="150000"/>
              </a:lnSpc>
              <a:spcBef>
                <a:spcPts val="0"/>
              </a:spcBef>
              <a:buNone/>
            </a:pPr>
            <a:r>
              <a:rPr lang="zh-CN" altLang="en-US" sz="2000" dirty="0">
                <a:cs typeface="+mn-ea"/>
              </a:rPr>
              <a:t>（</a:t>
            </a:r>
            <a:r>
              <a:rPr lang="en-US" altLang="zh-CN" sz="2000" dirty="0">
                <a:cs typeface="+mn-ea"/>
              </a:rPr>
              <a:t>20</a:t>
            </a:r>
            <a:r>
              <a:rPr lang="zh-CN" altLang="en-US" sz="2000" dirty="0">
                <a:cs typeface="+mn-ea"/>
              </a:rPr>
              <a:t>）在确认工件夹紧后才能启动车床，严禁在加工过程中、工件转动时测量、触摸工件；</a:t>
            </a:r>
            <a:endParaRPr lang="en-US" altLang="zh-CN" sz="2000" dirty="0">
              <a:cs typeface="+mn-ea"/>
            </a:endParaRPr>
          </a:p>
          <a:p>
            <a:pPr marL="0" indent="0">
              <a:lnSpc>
                <a:spcPct val="150000"/>
              </a:lnSpc>
              <a:spcBef>
                <a:spcPts val="0"/>
              </a:spcBef>
              <a:buNone/>
            </a:pPr>
            <a:r>
              <a:rPr lang="zh-CN" altLang="en-US" sz="2000" dirty="0">
                <a:cs typeface="+mn-ea"/>
              </a:rPr>
              <a:t>（</a:t>
            </a:r>
            <a:r>
              <a:rPr lang="en-US" altLang="zh-CN" sz="2000" dirty="0">
                <a:cs typeface="+mn-ea"/>
              </a:rPr>
              <a:t>21</a:t>
            </a:r>
            <a:r>
              <a:rPr lang="zh-CN" altLang="en-US" sz="2000" dirty="0">
                <a:cs typeface="+mn-ea"/>
              </a:rPr>
              <a:t>）车床运转中，操作者不得离开岗位。出现因工件跳动、打抖等产生的异常声</a:t>
            </a:r>
            <a:endParaRPr lang="en-US" altLang="zh-CN" sz="2000" dirty="0">
              <a:cs typeface="+mn-ea"/>
            </a:endParaRPr>
          </a:p>
        </p:txBody>
      </p:sp>
      <p:sp>
        <p:nvSpPr>
          <p:cNvPr id="2" name="标题 3">
            <a:extLst>
              <a:ext uri="{FF2B5EF4-FFF2-40B4-BE49-F238E27FC236}">
                <a16:creationId xmlns:a16="http://schemas.microsoft.com/office/drawing/2014/main" id="{409E6C05-4E21-F95B-9277-47EF9CE995BC}"/>
              </a:ext>
            </a:extLst>
          </p:cNvPr>
          <p:cNvSpPr txBox="1">
            <a:spLocks/>
          </p:cNvSpPr>
          <p:nvPr/>
        </p:nvSpPr>
        <p:spPr>
          <a:xfrm>
            <a:off x="3996947" y="1136283"/>
            <a:ext cx="4346575"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a:solidFill>
                  <a:schemeClr val="accent1"/>
                </a:solidFill>
                <a:latin typeface="Arial" panose="020B0604020202020204" pitchFamily="34" charset="0"/>
                <a:ea typeface="微软雅黑" panose="020B0503020204020204" pitchFamily="34" charset="-122"/>
              </a:rPr>
              <a:t>二、数控车床操作规程</a:t>
            </a:r>
            <a:endParaRPr lang="zh-CN" altLang="en-US" dirty="0">
              <a:solidFill>
                <a:schemeClr val="accent1"/>
              </a:solidFill>
              <a:latin typeface="Arial" panose="020B0604020202020204" pitchFamily="34" charset="0"/>
              <a:ea typeface="微软雅黑" panose="020B0503020204020204" pitchFamily="34" charset="-122"/>
            </a:endParaRPr>
          </a:p>
        </p:txBody>
      </p:sp>
      <p:grpSp>
        <p:nvGrpSpPr>
          <p:cNvPr id="5" name="组合 4">
            <a:extLst>
              <a:ext uri="{FF2B5EF4-FFF2-40B4-BE49-F238E27FC236}">
                <a16:creationId xmlns:a16="http://schemas.microsoft.com/office/drawing/2014/main" id="{C41179B0-DF51-8316-4D7C-7D3683E1A4DD}"/>
              </a:ext>
            </a:extLst>
          </p:cNvPr>
          <p:cNvGrpSpPr/>
          <p:nvPr/>
        </p:nvGrpSpPr>
        <p:grpSpPr>
          <a:xfrm>
            <a:off x="1587" y="-1"/>
            <a:ext cx="12188825" cy="6858001"/>
            <a:chOff x="1589" y="0"/>
            <a:chExt cx="12188825" cy="6858001"/>
          </a:xfrm>
        </p:grpSpPr>
        <p:sp>
          <p:nvSpPr>
            <p:cNvPr id="7" name="任意多边形 40">
              <a:extLst>
                <a:ext uri="{FF2B5EF4-FFF2-40B4-BE49-F238E27FC236}">
                  <a16:creationId xmlns:a16="http://schemas.microsoft.com/office/drawing/2014/main" id="{F439BE8E-E94B-B03F-A266-02F36D0BB869}"/>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0" name="任意多边形 41">
              <a:extLst>
                <a:ext uri="{FF2B5EF4-FFF2-40B4-BE49-F238E27FC236}">
                  <a16:creationId xmlns:a16="http://schemas.microsoft.com/office/drawing/2014/main" id="{4F5514DF-3091-16F4-E036-57E57A82E4CD}"/>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txBox="1"/>
          <p:nvPr/>
        </p:nvSpPr>
        <p:spPr>
          <a:xfrm>
            <a:off x="3125323" y="299930"/>
            <a:ext cx="5941354" cy="524247"/>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1.1 </a:t>
            </a:r>
            <a:r>
              <a:rPr lang="zh-CN" altLang="en-US" sz="2800" dirty="0">
                <a:latin typeface="+mj-ea"/>
                <a:cs typeface="+mn-ea"/>
                <a:sym typeface="+mn-lt"/>
              </a:rPr>
              <a:t>数控车床文明实训和安全操作规程</a:t>
            </a:r>
          </a:p>
        </p:txBody>
      </p:sp>
      <p:sp>
        <p:nvSpPr>
          <p:cNvPr id="9" name="文本占位符 5"/>
          <p:cNvSpPr txBox="1"/>
          <p:nvPr/>
        </p:nvSpPr>
        <p:spPr>
          <a:xfrm>
            <a:off x="655320" y="1972264"/>
            <a:ext cx="10881360" cy="234577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2000" dirty="0">
                <a:cs typeface="+mn-ea"/>
              </a:rPr>
              <a:t>音和夹具松动等异常情况时必须立即停机处理；</a:t>
            </a:r>
            <a:endParaRPr lang="en-US" altLang="zh-CN" sz="2000" dirty="0">
              <a:cs typeface="+mn-ea"/>
            </a:endParaRPr>
          </a:p>
          <a:p>
            <a:pPr marL="0" indent="0">
              <a:lnSpc>
                <a:spcPct val="150000"/>
              </a:lnSpc>
              <a:spcBef>
                <a:spcPts val="0"/>
              </a:spcBef>
              <a:buNone/>
            </a:pPr>
            <a:r>
              <a:rPr lang="zh-CN" altLang="en-US" sz="2000" dirty="0">
                <a:cs typeface="+mn-ea"/>
              </a:rPr>
              <a:t>（</a:t>
            </a:r>
            <a:r>
              <a:rPr lang="en-US" altLang="zh-CN" sz="2000" dirty="0">
                <a:cs typeface="+mn-ea"/>
              </a:rPr>
              <a:t>22</a:t>
            </a:r>
            <a:r>
              <a:rPr lang="zh-CN" altLang="en-US" sz="2000" dirty="0">
                <a:cs typeface="+mn-ea"/>
              </a:rPr>
              <a:t>）加工完毕后，一次关掉车床操作面板上的电源和总电源，并清除切屑、擦拭车床，使车床与环境保持清洁状态；</a:t>
            </a:r>
            <a:endParaRPr lang="en-US" altLang="zh-CN" sz="2000" dirty="0">
              <a:cs typeface="+mn-ea"/>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23</a:t>
            </a:r>
            <a:r>
              <a:rPr lang="zh-CN" altLang="en-US" sz="2000" dirty="0">
                <a:cs typeface="+mn-ea"/>
                <a:sym typeface="+mn-lt"/>
              </a:rPr>
              <a:t>）</a:t>
            </a:r>
            <a:r>
              <a:rPr lang="zh-CN" altLang="en-US" sz="2000" dirty="0">
                <a:cs typeface="+mn-ea"/>
              </a:rPr>
              <a:t>加工完毕后，注意检查或更换因磨损损坏了的车床导轨上的油擦板。检查润滑油、冷却液的状态，及时添加或更换。</a:t>
            </a:r>
            <a:endParaRPr lang="en-US" altLang="zh-CN" sz="2000" dirty="0">
              <a:cs typeface="+mn-ea"/>
            </a:endParaRPr>
          </a:p>
        </p:txBody>
      </p:sp>
      <p:grpSp>
        <p:nvGrpSpPr>
          <p:cNvPr id="3" name="组合 2">
            <a:extLst>
              <a:ext uri="{FF2B5EF4-FFF2-40B4-BE49-F238E27FC236}">
                <a16:creationId xmlns:a16="http://schemas.microsoft.com/office/drawing/2014/main" id="{B80355DD-5464-C779-FCA8-7D30D7E352A3}"/>
              </a:ext>
            </a:extLst>
          </p:cNvPr>
          <p:cNvGrpSpPr/>
          <p:nvPr/>
        </p:nvGrpSpPr>
        <p:grpSpPr>
          <a:xfrm>
            <a:off x="1587" y="-1"/>
            <a:ext cx="12188825" cy="6858001"/>
            <a:chOff x="1589" y="0"/>
            <a:chExt cx="12188825" cy="6858001"/>
          </a:xfrm>
        </p:grpSpPr>
        <p:sp>
          <p:nvSpPr>
            <p:cNvPr id="5" name="任意多边形 40">
              <a:extLst>
                <a:ext uri="{FF2B5EF4-FFF2-40B4-BE49-F238E27FC236}">
                  <a16:creationId xmlns:a16="http://schemas.microsoft.com/office/drawing/2014/main" id="{0251B356-E243-FFFB-49D0-E8416EFBC3C1}"/>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6" name="任意多边形 41">
              <a:extLst>
                <a:ext uri="{FF2B5EF4-FFF2-40B4-BE49-F238E27FC236}">
                  <a16:creationId xmlns:a16="http://schemas.microsoft.com/office/drawing/2014/main" id="{780D8C84-9506-5AC3-7CCC-84A01B19BA4E}"/>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7" name="标题 3">
            <a:extLst>
              <a:ext uri="{FF2B5EF4-FFF2-40B4-BE49-F238E27FC236}">
                <a16:creationId xmlns:a16="http://schemas.microsoft.com/office/drawing/2014/main" id="{944E1A8B-C577-E151-4435-3C9D2A7165A4}"/>
              </a:ext>
            </a:extLst>
          </p:cNvPr>
          <p:cNvSpPr txBox="1">
            <a:spLocks/>
          </p:cNvSpPr>
          <p:nvPr/>
        </p:nvSpPr>
        <p:spPr>
          <a:xfrm>
            <a:off x="3996947" y="1136283"/>
            <a:ext cx="4346575"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a:solidFill>
                  <a:schemeClr val="accent1"/>
                </a:solidFill>
                <a:latin typeface="Arial" panose="020B0604020202020204" pitchFamily="34" charset="0"/>
                <a:ea typeface="微软雅黑" panose="020B0503020204020204" pitchFamily="34" charset="-122"/>
              </a:rPr>
              <a:t>二、数控车床操作规程</a:t>
            </a:r>
            <a:endParaRPr lang="zh-CN" altLang="en-US" dirty="0">
              <a:solidFill>
                <a:schemeClr val="accent1"/>
              </a:solidFill>
              <a:latin typeface="Arial" panose="020B0604020202020204" pitchFamily="34" charset="0"/>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85654" y="299930"/>
            <a:ext cx="7000603" cy="524247"/>
          </a:xfrm>
        </p:spPr>
        <p:txBody>
          <a:bodyPr/>
          <a:lstStyle/>
          <a:p>
            <a:r>
              <a:rPr lang="zh-CN" altLang="en-US" dirty="0">
                <a:latin typeface="+mj-ea"/>
                <a:cs typeface="+mn-ea"/>
                <a:sym typeface="+mn-lt"/>
              </a:rPr>
              <a:t>任务</a:t>
            </a:r>
            <a:r>
              <a:rPr lang="en-US" altLang="zh-CN" dirty="0">
                <a:latin typeface="+mj-ea"/>
                <a:cs typeface="+mn-ea"/>
                <a:sym typeface="+mn-lt"/>
              </a:rPr>
              <a:t>1.1 </a:t>
            </a:r>
            <a:r>
              <a:rPr lang="zh-CN" altLang="en-US" dirty="0">
                <a:latin typeface="+mj-ea"/>
                <a:cs typeface="+mn-ea"/>
                <a:sym typeface="+mn-lt"/>
              </a:rPr>
              <a:t>数控车床文明实训和安全操作规程</a:t>
            </a:r>
          </a:p>
        </p:txBody>
      </p:sp>
      <p:sp>
        <p:nvSpPr>
          <p:cNvPr id="3" name="标题 3"/>
          <p:cNvSpPr txBox="1"/>
          <p:nvPr/>
        </p:nvSpPr>
        <p:spPr>
          <a:xfrm>
            <a:off x="3923172" y="1237511"/>
            <a:ext cx="4345654" cy="524247"/>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solidFill>
                  <a:schemeClr val="accent1"/>
                </a:solidFill>
                <a:latin typeface="Arial" panose="020B0604020202020204" pitchFamily="34" charset="0"/>
                <a:ea typeface="微软雅黑" panose="020B0503020204020204" pitchFamily="34" charset="-122"/>
              </a:rPr>
              <a:t>三、思考与实训练习题</a:t>
            </a:r>
          </a:p>
        </p:txBody>
      </p:sp>
      <p:sp>
        <p:nvSpPr>
          <p:cNvPr id="5" name="1"/>
          <p:cNvSpPr/>
          <p:nvPr>
            <p:custDataLst>
              <p:tags r:id="rId1"/>
            </p:custDataLst>
          </p:nvPr>
        </p:nvSpPr>
        <p:spPr bwMode="auto">
          <a:xfrm rot="5400000">
            <a:off x="520948" y="2532236"/>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6" name="Index-1"/>
          <p:cNvSpPr txBox="1"/>
          <p:nvPr>
            <p:custDataLst>
              <p:tags r:id="rId2"/>
            </p:custDataLst>
          </p:nvPr>
        </p:nvSpPr>
        <p:spPr>
          <a:xfrm>
            <a:off x="243998" y="2504333"/>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01</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7" name="Title-1"/>
          <p:cNvSpPr/>
          <p:nvPr>
            <p:custDataLst>
              <p:tags r:id="rId3"/>
            </p:custDataLst>
          </p:nvPr>
        </p:nvSpPr>
        <p:spPr>
          <a:xfrm>
            <a:off x="1235968" y="2400966"/>
            <a:ext cx="5225792"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800" b="1" dirty="0">
                <a:solidFill>
                  <a:schemeClr val="accent1"/>
                </a:solidFill>
                <a:sym typeface="Arial" panose="020B0604020202020204" pitchFamily="34" charset="0"/>
              </a:rPr>
              <a:t>简述数控车床</a:t>
            </a:r>
            <a:r>
              <a:rPr lang="zh-CN" altLang="en-US" sz="2800" b="1" dirty="0">
                <a:solidFill>
                  <a:srgbClr val="FF0000"/>
                </a:solidFill>
                <a:sym typeface="Arial" panose="020B0604020202020204" pitchFamily="34" charset="0"/>
              </a:rPr>
              <a:t>文明生产的规则</a:t>
            </a:r>
            <a:r>
              <a:rPr lang="zh-CN" altLang="en-US" sz="2800" b="1" dirty="0">
                <a:solidFill>
                  <a:schemeClr val="accent1"/>
                </a:solidFill>
                <a:sym typeface="Arial" panose="020B0604020202020204" pitchFamily="34" charset="0"/>
              </a:rPr>
              <a:t>；</a:t>
            </a:r>
            <a:endParaRPr lang="en-US" altLang="zh-CN" sz="2800" b="1" dirty="0">
              <a:solidFill>
                <a:schemeClr val="accent1"/>
              </a:solidFill>
              <a:sym typeface="Arial" panose="020B0604020202020204" pitchFamily="34" charset="0"/>
            </a:endParaRPr>
          </a:p>
        </p:txBody>
      </p:sp>
      <p:sp>
        <p:nvSpPr>
          <p:cNvPr id="8" name="1"/>
          <p:cNvSpPr/>
          <p:nvPr>
            <p:custDataLst>
              <p:tags r:id="rId4"/>
            </p:custDataLst>
          </p:nvPr>
        </p:nvSpPr>
        <p:spPr bwMode="auto">
          <a:xfrm rot="5400000">
            <a:off x="520948" y="3567531"/>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9" name="Index-1"/>
          <p:cNvSpPr txBox="1"/>
          <p:nvPr>
            <p:custDataLst>
              <p:tags r:id="rId5"/>
            </p:custDataLst>
          </p:nvPr>
        </p:nvSpPr>
        <p:spPr>
          <a:xfrm>
            <a:off x="243998" y="3539628"/>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02</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0" name="Title-1"/>
          <p:cNvSpPr/>
          <p:nvPr>
            <p:custDataLst>
              <p:tags r:id="rId6"/>
            </p:custDataLst>
          </p:nvPr>
        </p:nvSpPr>
        <p:spPr>
          <a:xfrm>
            <a:off x="1235968" y="3436261"/>
            <a:ext cx="5823200"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800" b="1" dirty="0">
                <a:solidFill>
                  <a:schemeClr val="accent1"/>
                </a:solidFill>
                <a:sym typeface="Arial" panose="020B0604020202020204" pitchFamily="34" charset="0"/>
              </a:rPr>
              <a:t>简述数控车床</a:t>
            </a:r>
            <a:r>
              <a:rPr lang="zh-CN" altLang="en-US" sz="2800" b="1" dirty="0">
                <a:solidFill>
                  <a:srgbClr val="FF0000"/>
                </a:solidFill>
                <a:sym typeface="Arial" panose="020B0604020202020204" pitchFamily="34" charset="0"/>
              </a:rPr>
              <a:t>安全操作规程</a:t>
            </a:r>
            <a:r>
              <a:rPr lang="zh-CN" altLang="en-US" sz="2800" b="1" dirty="0">
                <a:solidFill>
                  <a:schemeClr val="accent1"/>
                </a:solidFill>
                <a:sym typeface="Arial" panose="020B0604020202020204" pitchFamily="34" charset="0"/>
              </a:rPr>
              <a:t>的内容；</a:t>
            </a:r>
            <a:endParaRPr lang="en-US" altLang="zh-CN" sz="2800" b="1" dirty="0">
              <a:solidFill>
                <a:schemeClr val="accent1"/>
              </a:solidFill>
              <a:sym typeface="Arial" panose="020B0604020202020204" pitchFamily="34" charset="0"/>
            </a:endParaRPr>
          </a:p>
        </p:txBody>
      </p:sp>
      <p:sp>
        <p:nvSpPr>
          <p:cNvPr id="11" name="1"/>
          <p:cNvSpPr/>
          <p:nvPr>
            <p:custDataLst>
              <p:tags r:id="rId7"/>
            </p:custDataLst>
          </p:nvPr>
        </p:nvSpPr>
        <p:spPr bwMode="auto">
          <a:xfrm rot="5400000">
            <a:off x="520948" y="4602708"/>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2" name="Index-1"/>
          <p:cNvSpPr txBox="1"/>
          <p:nvPr>
            <p:custDataLst>
              <p:tags r:id="rId8"/>
            </p:custDataLst>
          </p:nvPr>
        </p:nvSpPr>
        <p:spPr>
          <a:xfrm>
            <a:off x="243998" y="4574805"/>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03</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3" name="Title-1"/>
          <p:cNvSpPr/>
          <p:nvPr>
            <p:custDataLst>
              <p:tags r:id="rId9"/>
            </p:custDataLst>
          </p:nvPr>
        </p:nvSpPr>
        <p:spPr>
          <a:xfrm>
            <a:off x="1235968" y="4471438"/>
            <a:ext cx="5823200"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800" b="1" dirty="0">
                <a:solidFill>
                  <a:schemeClr val="accent1"/>
                </a:solidFill>
                <a:sym typeface="Arial" panose="020B0604020202020204" pitchFamily="34" charset="0"/>
              </a:rPr>
              <a:t>完成实训报告（如右表）</a:t>
            </a:r>
            <a:endParaRPr lang="en-US" altLang="zh-CN" sz="2800" b="1" dirty="0">
              <a:solidFill>
                <a:schemeClr val="accent1"/>
              </a:solidFill>
              <a:sym typeface="Arial" panose="020B0604020202020204" pitchFamily="34" charset="0"/>
            </a:endParaRPr>
          </a:p>
        </p:txBody>
      </p:sp>
      <p:graphicFrame>
        <p:nvGraphicFramePr>
          <p:cNvPr id="15" name="表格 14"/>
          <p:cNvGraphicFramePr>
            <a:graphicFrameLocks noGrp="1"/>
          </p:cNvGraphicFramePr>
          <p:nvPr/>
        </p:nvGraphicFramePr>
        <p:xfrm>
          <a:off x="7059166" y="1990767"/>
          <a:ext cx="4889002" cy="4162425"/>
        </p:xfrm>
        <a:graphic>
          <a:graphicData uri="http://schemas.openxmlformats.org/drawingml/2006/table">
            <a:tbl>
              <a:tblPr>
                <a:tableStyleId>{5C22544A-7EE6-4342-B048-85BDC9FD1C3A}</a:tableStyleId>
              </a:tblPr>
              <a:tblGrid>
                <a:gridCol w="1222375">
                  <a:extLst>
                    <a:ext uri="{9D8B030D-6E8A-4147-A177-3AD203B41FA5}">
                      <a16:colId xmlns:a16="http://schemas.microsoft.com/office/drawing/2014/main" val="20000"/>
                    </a:ext>
                  </a:extLst>
                </a:gridCol>
                <a:gridCol w="1222209">
                  <a:extLst>
                    <a:ext uri="{9D8B030D-6E8A-4147-A177-3AD203B41FA5}">
                      <a16:colId xmlns:a16="http://schemas.microsoft.com/office/drawing/2014/main" val="20001"/>
                    </a:ext>
                  </a:extLst>
                </a:gridCol>
                <a:gridCol w="1222209">
                  <a:extLst>
                    <a:ext uri="{9D8B030D-6E8A-4147-A177-3AD203B41FA5}">
                      <a16:colId xmlns:a16="http://schemas.microsoft.com/office/drawing/2014/main" val="20002"/>
                    </a:ext>
                  </a:extLst>
                </a:gridCol>
                <a:gridCol w="1222209">
                  <a:extLst>
                    <a:ext uri="{9D8B030D-6E8A-4147-A177-3AD203B41FA5}">
                      <a16:colId xmlns:a16="http://schemas.microsoft.com/office/drawing/2014/main" val="20003"/>
                    </a:ext>
                  </a:extLst>
                </a:gridCol>
              </a:tblGrid>
              <a:tr h="283845">
                <a:tc>
                  <a:txBody>
                    <a:bodyPr/>
                    <a:lstStyle/>
                    <a:p>
                      <a:pPr algn="l" fontAlgn="ctr"/>
                      <a:r>
                        <a:rPr lang="zh-CN" altLang="en-US" sz="1800" u="none" strike="noStrike">
                          <a:effectLst/>
                        </a:rPr>
                        <a:t>实训项目</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800" u="none" strike="noStrike">
                          <a:effectLst/>
                        </a:rPr>
                        <a:t>日期</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09550">
                <a:tc>
                  <a:txBody>
                    <a:bodyPr/>
                    <a:lstStyle/>
                    <a:p>
                      <a:pPr algn="l" fontAlgn="ctr"/>
                      <a:r>
                        <a:rPr lang="zh-CN" altLang="en-US" sz="1800" u="none" strike="noStrike">
                          <a:effectLst/>
                        </a:rPr>
                        <a:t>实训地点</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800" u="none" strike="noStrike">
                          <a:effectLst/>
                        </a:rPr>
                        <a:t>指导教师</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106805">
                <a:tc gridSpan="4">
                  <a:txBody>
                    <a:bodyPr/>
                    <a:lstStyle/>
                    <a:p>
                      <a:pPr algn="l" fontAlgn="ctr"/>
                      <a:r>
                        <a:rPr lang="zh-CN" altLang="en-US" sz="1800" u="none" strike="noStrike" dirty="0">
                          <a:effectLst/>
                        </a:rPr>
                        <a:t>实训内容</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09550">
                <a:tc gridSpan="4">
                  <a:txBody>
                    <a:bodyPr/>
                    <a:lstStyle/>
                    <a:p>
                      <a:pPr algn="l" fontAlgn="ctr"/>
                      <a:r>
                        <a:rPr lang="zh-CN" altLang="en-US" sz="1800" u="none" strike="noStrike" dirty="0">
                          <a:effectLst/>
                        </a:rPr>
                        <a:t>描述数控实训基地操作人员的着装及数控车床的加工过程</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r h="209550">
                <a:tc gridSpan="4">
                  <a:txBody>
                    <a:bodyPr/>
                    <a:lstStyle/>
                    <a:p>
                      <a:pPr algn="l" fontAlgn="ctr"/>
                      <a:r>
                        <a:rPr lang="zh-CN" altLang="en-US" sz="1800" u="none" strike="noStrike" dirty="0">
                          <a:effectLst/>
                        </a:rPr>
                        <a:t>实训的体会和小结</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353213" y="2948869"/>
            <a:ext cx="5419185" cy="480131"/>
          </a:xfrm>
        </p:spPr>
        <p:txBody>
          <a:bodyPr>
            <a:spAutoFit/>
          </a:bodyPr>
          <a:lstStyle/>
          <a:p>
            <a:r>
              <a:rPr lang="zh-CN" altLang="en-US" sz="2800" dirty="0">
                <a:latin typeface="+mn-lt"/>
                <a:ea typeface="+mn-ea"/>
                <a:cs typeface="+mn-ea"/>
                <a:sym typeface="+mn-lt"/>
              </a:rPr>
              <a:t>数控车床实训基础</a:t>
            </a:r>
          </a:p>
        </p:txBody>
      </p:sp>
      <p:sp>
        <p:nvSpPr>
          <p:cNvPr id="6" name="文本占位符 5"/>
          <p:cNvSpPr>
            <a:spLocks noGrp="1"/>
          </p:cNvSpPr>
          <p:nvPr>
            <p:ph type="body" idx="1"/>
          </p:nvPr>
        </p:nvSpPr>
        <p:spPr>
          <a:xfrm>
            <a:off x="2353214" y="3733086"/>
            <a:ext cx="6083650" cy="1753235"/>
          </a:xfrm>
        </p:spPr>
        <p:txBody>
          <a:bodyPr wrap="square">
            <a:spAutoFit/>
          </a:bodyPr>
          <a:lstStyle/>
          <a:p>
            <a:pPr lvl="0"/>
            <a:r>
              <a:rPr lang="zh-CN" altLang="en-US" sz="2400" b="1" dirty="0">
                <a:solidFill>
                  <a:schemeClr val="bg1">
                    <a:lumMod val="75000"/>
                  </a:schemeClr>
                </a:solidFill>
                <a:cs typeface="+mn-ea"/>
                <a:sym typeface="+mn-lt"/>
              </a:rPr>
              <a:t>任务1.1 数控车床文明实训和安全操作规程</a:t>
            </a:r>
          </a:p>
          <a:p>
            <a:pPr lvl="0"/>
            <a:r>
              <a:rPr lang="zh-CN" altLang="en-US" sz="2400" b="1" dirty="0">
                <a:solidFill>
                  <a:srgbClr val="FF0000"/>
                </a:solidFill>
                <a:cs typeface="+mn-ea"/>
                <a:sym typeface="+mn-lt"/>
              </a:rPr>
              <a:t>任务</a:t>
            </a:r>
            <a:r>
              <a:rPr lang="en-US" altLang="zh-CN" sz="2400" b="1" dirty="0">
                <a:solidFill>
                  <a:srgbClr val="FF0000"/>
                </a:solidFill>
                <a:cs typeface="+mn-ea"/>
                <a:sym typeface="+mn-lt"/>
              </a:rPr>
              <a:t>1.2 </a:t>
            </a:r>
            <a:r>
              <a:rPr lang="zh-CN" altLang="en-US" sz="2400" b="1" dirty="0">
                <a:solidFill>
                  <a:srgbClr val="FF0000"/>
                </a:solidFill>
                <a:cs typeface="+mn-ea"/>
                <a:sym typeface="+mn-lt"/>
              </a:rPr>
              <a:t>数控车床的日常维护和保养</a:t>
            </a:r>
            <a:endParaRPr lang="en-US" altLang="zh-CN" sz="2400" b="1" dirty="0">
              <a:solidFill>
                <a:srgbClr val="FF0000"/>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1.3 </a:t>
            </a:r>
            <a:r>
              <a:rPr lang="zh-CN" altLang="en-US" sz="2400" b="1" dirty="0">
                <a:solidFill>
                  <a:schemeClr val="bg1">
                    <a:lumMod val="75000"/>
                  </a:schemeClr>
                </a:solidFill>
                <a:cs typeface="+mn-ea"/>
                <a:sym typeface="+mn-lt"/>
              </a:rPr>
              <a:t>数控车床常见故障</a:t>
            </a:r>
            <a:r>
              <a:rPr lang="en-US" altLang="zh-CN" sz="2400" b="1" dirty="0">
                <a:cs typeface="+mn-ea"/>
                <a:sym typeface="+mn-lt"/>
              </a:rPr>
              <a:t> </a:t>
            </a:r>
            <a:endParaRPr lang="zh-CN" altLang="en-US" sz="2400" b="1" dirty="0">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1</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idx="4294967295"/>
          </p:nvPr>
        </p:nvSpPr>
        <p:spPr>
          <a:xfrm>
            <a:off x="5211761" y="1258253"/>
            <a:ext cx="1768475" cy="525462"/>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一、点检</a:t>
            </a:r>
          </a:p>
        </p:txBody>
      </p:sp>
      <p:sp>
        <p:nvSpPr>
          <p:cNvPr id="9" name="标题 1"/>
          <p:cNvSpPr txBox="1"/>
          <p:nvPr/>
        </p:nvSpPr>
        <p:spPr>
          <a:xfrm>
            <a:off x="3133368" y="336061"/>
            <a:ext cx="5925259"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sp>
        <p:nvSpPr>
          <p:cNvPr id="10" name="1"/>
          <p:cNvSpPr/>
          <p:nvPr>
            <p:custDataLst>
              <p:tags r:id="rId1"/>
            </p:custDataLst>
          </p:nvPr>
        </p:nvSpPr>
        <p:spPr bwMode="auto">
          <a:xfrm rot="5400000">
            <a:off x="996436" y="2083554"/>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1" name="Index-1"/>
          <p:cNvSpPr txBox="1"/>
          <p:nvPr>
            <p:custDataLst>
              <p:tags r:id="rId2"/>
            </p:custDataLst>
          </p:nvPr>
        </p:nvSpPr>
        <p:spPr>
          <a:xfrm>
            <a:off x="719486" y="2055651"/>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01</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2" name="Title-1"/>
          <p:cNvSpPr/>
          <p:nvPr>
            <p:custDataLst>
              <p:tags r:id="rId3"/>
            </p:custDataLst>
          </p:nvPr>
        </p:nvSpPr>
        <p:spPr>
          <a:xfrm>
            <a:off x="1711325" y="2004695"/>
            <a:ext cx="3863340" cy="624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800" b="1" dirty="0">
                <a:solidFill>
                  <a:schemeClr val="accent1"/>
                </a:solidFill>
                <a:sym typeface="Arial" panose="020B0604020202020204" pitchFamily="34" charset="0"/>
              </a:rPr>
              <a:t>点检的概念及优、缺点</a:t>
            </a:r>
          </a:p>
        </p:txBody>
      </p:sp>
      <p:sp>
        <p:nvSpPr>
          <p:cNvPr id="13" name="文本占位符 5"/>
          <p:cNvSpPr txBox="1"/>
          <p:nvPr/>
        </p:nvSpPr>
        <p:spPr>
          <a:xfrm>
            <a:off x="721789" y="2850515"/>
            <a:ext cx="10748420" cy="167892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2000" dirty="0">
                <a:cs typeface="+mn-ea"/>
                <a:sym typeface="+mn-lt"/>
              </a:rPr>
              <a:t>点检：按有关维护文件的规定，对设备进行</a:t>
            </a:r>
            <a:r>
              <a:rPr lang="zh-CN" altLang="en-US" sz="2000" dirty="0">
                <a:solidFill>
                  <a:srgbClr val="FF0000"/>
                </a:solidFill>
                <a:cs typeface="+mn-ea"/>
                <a:sym typeface="+mn-lt"/>
              </a:rPr>
              <a:t>定点</a:t>
            </a:r>
            <a:r>
              <a:rPr lang="zh-CN" altLang="en-US" sz="2000" dirty="0">
                <a:cs typeface="+mn-ea"/>
                <a:sym typeface="+mn-lt"/>
              </a:rPr>
              <a:t>、</a:t>
            </a:r>
            <a:r>
              <a:rPr lang="zh-CN" altLang="en-US" sz="2000" dirty="0">
                <a:solidFill>
                  <a:srgbClr val="FF0000"/>
                </a:solidFill>
                <a:cs typeface="+mn-ea"/>
                <a:sym typeface="+mn-lt"/>
              </a:rPr>
              <a:t>定时</a:t>
            </a:r>
            <a:r>
              <a:rPr lang="zh-CN" altLang="en-US" sz="2000" dirty="0">
                <a:cs typeface="+mn-ea"/>
                <a:sym typeface="+mn-lt"/>
              </a:rPr>
              <a:t>地检查和维护。</a:t>
            </a:r>
            <a:endParaRPr lang="en-US" altLang="zh-CN" sz="2000" dirty="0">
              <a:cs typeface="+mn-ea"/>
              <a:sym typeface="+mn-lt"/>
            </a:endParaRPr>
          </a:p>
          <a:p>
            <a:pPr marL="0" indent="0">
              <a:lnSpc>
                <a:spcPct val="150000"/>
              </a:lnSpc>
              <a:buNone/>
            </a:pPr>
            <a:r>
              <a:rPr lang="zh-CN" altLang="en-US" sz="2000" dirty="0">
                <a:cs typeface="+mn-ea"/>
                <a:sym typeface="+mn-lt"/>
              </a:rPr>
              <a:t>优点：</a:t>
            </a:r>
            <a:r>
              <a:rPr lang="zh-CN" altLang="en-US" sz="2000" dirty="0">
                <a:cs typeface="+mn-ea"/>
              </a:rPr>
              <a:t>出现的故障随时地消灭在萌芽状态，</a:t>
            </a:r>
            <a:r>
              <a:rPr lang="zh-CN" altLang="en-US" sz="2000" dirty="0">
                <a:solidFill>
                  <a:srgbClr val="FF0000"/>
                </a:solidFill>
                <a:cs typeface="+mn-ea"/>
              </a:rPr>
              <a:t>防止过修或欠修</a:t>
            </a:r>
            <a:r>
              <a:rPr lang="zh-CN" altLang="en-US" sz="2000" dirty="0">
                <a:cs typeface="+mn-ea"/>
              </a:rPr>
              <a:t>。</a:t>
            </a:r>
            <a:endParaRPr lang="en-US" altLang="zh-CN" sz="2000" dirty="0">
              <a:cs typeface="+mn-ea"/>
            </a:endParaRPr>
          </a:p>
          <a:p>
            <a:pPr marL="0" indent="0">
              <a:lnSpc>
                <a:spcPct val="150000"/>
              </a:lnSpc>
              <a:buNone/>
            </a:pPr>
            <a:r>
              <a:rPr lang="zh-CN" altLang="en-US" sz="2000" dirty="0">
                <a:cs typeface="+mn-ea"/>
                <a:sym typeface="+mn-lt"/>
              </a:rPr>
              <a:t>缺点：</a:t>
            </a:r>
            <a:r>
              <a:rPr lang="zh-CN" altLang="en-US" sz="2000" dirty="0">
                <a:cs typeface="+mn-ea"/>
              </a:rPr>
              <a:t>定期点检</a:t>
            </a:r>
            <a:r>
              <a:rPr lang="zh-CN" altLang="en-US" sz="2000" dirty="0">
                <a:solidFill>
                  <a:srgbClr val="FF0000"/>
                </a:solidFill>
                <a:cs typeface="+mn-ea"/>
              </a:rPr>
              <a:t>工作量大</a:t>
            </a:r>
            <a:r>
              <a:rPr lang="zh-CN" altLang="en-US" sz="2000" dirty="0">
                <a:cs typeface="+mn-ea"/>
              </a:rPr>
              <a:t>。</a:t>
            </a:r>
            <a:endParaRPr lang="zh-CN" altLang="en-US" sz="2000" dirty="0">
              <a:cs typeface="+mn-ea"/>
              <a:sym typeface="+mn-lt"/>
            </a:endParaRPr>
          </a:p>
        </p:txBody>
      </p:sp>
      <p:grpSp>
        <p:nvGrpSpPr>
          <p:cNvPr id="3" name="组合 2">
            <a:extLst>
              <a:ext uri="{FF2B5EF4-FFF2-40B4-BE49-F238E27FC236}">
                <a16:creationId xmlns:a16="http://schemas.microsoft.com/office/drawing/2014/main" id="{F115461D-70F6-CFAF-07CD-854FEBCE8D3A}"/>
              </a:ext>
            </a:extLst>
          </p:cNvPr>
          <p:cNvGrpSpPr/>
          <p:nvPr/>
        </p:nvGrpSpPr>
        <p:grpSpPr>
          <a:xfrm>
            <a:off x="1587" y="-1"/>
            <a:ext cx="12188825" cy="6858001"/>
            <a:chOff x="1589" y="0"/>
            <a:chExt cx="12188825" cy="6858001"/>
          </a:xfrm>
        </p:grpSpPr>
        <p:grpSp>
          <p:nvGrpSpPr>
            <p:cNvPr id="4" name="组合 3">
              <a:extLst>
                <a:ext uri="{FF2B5EF4-FFF2-40B4-BE49-F238E27FC236}">
                  <a16:creationId xmlns:a16="http://schemas.microsoft.com/office/drawing/2014/main" id="{541E61F6-6072-307F-C743-95C86EDB9560}"/>
                </a:ext>
              </a:extLst>
            </p:cNvPr>
            <p:cNvGrpSpPr/>
            <p:nvPr/>
          </p:nvGrpSpPr>
          <p:grpSpPr>
            <a:xfrm>
              <a:off x="1589" y="0"/>
              <a:ext cx="12188825" cy="6858001"/>
              <a:chOff x="1589" y="0"/>
              <a:chExt cx="12188825" cy="6858001"/>
            </a:xfrm>
          </p:grpSpPr>
          <p:sp>
            <p:nvSpPr>
              <p:cNvPr id="6" name="任意多边形 40">
                <a:extLst>
                  <a:ext uri="{FF2B5EF4-FFF2-40B4-BE49-F238E27FC236}">
                    <a16:creationId xmlns:a16="http://schemas.microsoft.com/office/drawing/2014/main" id="{0AF90606-C485-3F0F-8B7F-31A8DA121397}"/>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 name="任意多边形 41">
                <a:extLst>
                  <a:ext uri="{FF2B5EF4-FFF2-40B4-BE49-F238E27FC236}">
                    <a16:creationId xmlns:a16="http://schemas.microsoft.com/office/drawing/2014/main" id="{CD701942-0798-6A58-7146-328E96BC6594}"/>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文本框 4">
              <a:extLst>
                <a:ext uri="{FF2B5EF4-FFF2-40B4-BE49-F238E27FC236}">
                  <a16:creationId xmlns:a16="http://schemas.microsoft.com/office/drawing/2014/main" id="{6F3D4A81-B858-592E-F200-6978936FC7B4}"/>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idx="4294967295"/>
          </p:nvPr>
        </p:nvSpPr>
        <p:spPr>
          <a:xfrm>
            <a:off x="5211760" y="1213690"/>
            <a:ext cx="1768475" cy="525462"/>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一、点检</a:t>
            </a:r>
          </a:p>
        </p:txBody>
      </p:sp>
      <p:sp>
        <p:nvSpPr>
          <p:cNvPr id="9"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sp>
        <p:nvSpPr>
          <p:cNvPr id="10" name="1"/>
          <p:cNvSpPr/>
          <p:nvPr>
            <p:custDataLst>
              <p:tags r:id="rId1"/>
            </p:custDataLst>
          </p:nvPr>
        </p:nvSpPr>
        <p:spPr bwMode="auto">
          <a:xfrm rot="5400000">
            <a:off x="996436" y="2083554"/>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1" name="Index-1"/>
          <p:cNvSpPr txBox="1"/>
          <p:nvPr>
            <p:custDataLst>
              <p:tags r:id="rId2"/>
            </p:custDataLst>
          </p:nvPr>
        </p:nvSpPr>
        <p:spPr>
          <a:xfrm>
            <a:off x="719486" y="2055651"/>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02</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2" name="Title-1"/>
          <p:cNvSpPr/>
          <p:nvPr>
            <p:custDataLst>
              <p:tags r:id="rId3"/>
            </p:custDataLst>
          </p:nvPr>
        </p:nvSpPr>
        <p:spPr>
          <a:xfrm>
            <a:off x="1711325" y="2004695"/>
            <a:ext cx="3863340" cy="624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800" b="1" dirty="0">
                <a:solidFill>
                  <a:schemeClr val="accent1"/>
                </a:solidFill>
                <a:sym typeface="Arial" panose="020B0604020202020204" pitchFamily="34" charset="0"/>
              </a:rPr>
              <a:t>点检的内容</a:t>
            </a:r>
          </a:p>
        </p:txBody>
      </p:sp>
      <p:sp>
        <p:nvSpPr>
          <p:cNvPr id="13" name="文本占位符 5"/>
          <p:cNvSpPr txBox="1"/>
          <p:nvPr/>
        </p:nvSpPr>
        <p:spPr>
          <a:xfrm>
            <a:off x="721789" y="2850515"/>
            <a:ext cx="10748420" cy="28587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2000" dirty="0">
                <a:cs typeface="+mn-ea"/>
                <a:sym typeface="+mn-lt"/>
              </a:rPr>
              <a:t>（</a:t>
            </a:r>
            <a:r>
              <a:rPr lang="en-US" altLang="zh-CN" sz="2000" dirty="0">
                <a:cs typeface="+mn-ea"/>
                <a:sym typeface="+mn-lt"/>
              </a:rPr>
              <a:t>1</a:t>
            </a:r>
            <a:r>
              <a:rPr lang="zh-CN" altLang="en-US" sz="2000" dirty="0">
                <a:cs typeface="+mn-ea"/>
                <a:sym typeface="+mn-lt"/>
              </a:rPr>
              <a:t>）定点：</a:t>
            </a:r>
            <a:r>
              <a:rPr lang="zh-CN" altLang="en-US" sz="2000" dirty="0">
                <a:cs typeface="+mn-ea"/>
              </a:rPr>
              <a:t>确定数控车床维护点数量，科学分析并找准可能发生故障的部位；</a:t>
            </a:r>
            <a:endParaRPr lang="en-US" altLang="zh-CN" sz="2000" dirty="0">
              <a:cs typeface="+mn-ea"/>
            </a:endParaRPr>
          </a:p>
          <a:p>
            <a:pPr marL="0" indent="0">
              <a:lnSpc>
                <a:spcPct val="150000"/>
              </a:lnSpc>
              <a:buNone/>
            </a:pPr>
            <a:r>
              <a:rPr lang="zh-CN" altLang="en-US" sz="2000" dirty="0">
                <a:cs typeface="+mn-ea"/>
                <a:sym typeface="+mn-lt"/>
              </a:rPr>
              <a:t>（</a:t>
            </a:r>
            <a:r>
              <a:rPr lang="en-US" altLang="zh-CN" sz="2000" dirty="0">
                <a:cs typeface="+mn-ea"/>
                <a:sym typeface="+mn-lt"/>
              </a:rPr>
              <a:t>2</a:t>
            </a:r>
            <a:r>
              <a:rPr lang="zh-CN" altLang="en-US" sz="2000" dirty="0">
                <a:cs typeface="+mn-ea"/>
                <a:sym typeface="+mn-lt"/>
              </a:rPr>
              <a:t>）定标：</a:t>
            </a:r>
            <a:r>
              <a:rPr lang="zh-CN" altLang="en-US" sz="2000" dirty="0">
                <a:cs typeface="+mn-ea"/>
              </a:rPr>
              <a:t>对每个维护点要逐个制定标准，低于规定标准则无故障；</a:t>
            </a:r>
            <a:endParaRPr lang="en-US" altLang="zh-CN" sz="2000" dirty="0">
              <a:cs typeface="+mn-ea"/>
            </a:endParaRPr>
          </a:p>
          <a:p>
            <a:pPr marL="0" indent="0">
              <a:lnSpc>
                <a:spcPct val="150000"/>
              </a:lnSpc>
              <a:buNone/>
            </a:pPr>
            <a:r>
              <a:rPr lang="zh-CN" altLang="en-US" sz="2000" dirty="0">
                <a:cs typeface="+mn-ea"/>
                <a:sym typeface="+mn-lt"/>
              </a:rPr>
              <a:t>（</a:t>
            </a:r>
            <a:r>
              <a:rPr lang="en-US" altLang="zh-CN" sz="2000" dirty="0">
                <a:cs typeface="+mn-ea"/>
                <a:sym typeface="+mn-lt"/>
              </a:rPr>
              <a:t>3</a:t>
            </a:r>
            <a:r>
              <a:rPr lang="zh-CN" altLang="en-US" sz="2000" dirty="0">
                <a:cs typeface="+mn-ea"/>
                <a:sym typeface="+mn-lt"/>
              </a:rPr>
              <a:t>）定期：多长时间检查一次。确定检查周期；</a:t>
            </a:r>
            <a:endParaRPr lang="en-US" altLang="zh-CN" sz="2000" dirty="0">
              <a:cs typeface="+mn-ea"/>
              <a:sym typeface="+mn-lt"/>
            </a:endParaRPr>
          </a:p>
          <a:p>
            <a:pPr marL="0" indent="0">
              <a:lnSpc>
                <a:spcPct val="150000"/>
              </a:lnSpc>
              <a:buNone/>
            </a:pPr>
            <a:r>
              <a:rPr lang="zh-CN" altLang="en-US" sz="2000" dirty="0">
                <a:cs typeface="+mn-ea"/>
                <a:sym typeface="+mn-lt"/>
              </a:rPr>
              <a:t>（</a:t>
            </a:r>
            <a:r>
              <a:rPr lang="en-US" altLang="zh-CN" sz="2000" dirty="0">
                <a:cs typeface="+mn-ea"/>
                <a:sym typeface="+mn-lt"/>
              </a:rPr>
              <a:t>4</a:t>
            </a:r>
            <a:r>
              <a:rPr lang="zh-CN" altLang="en-US" sz="2000" dirty="0">
                <a:cs typeface="+mn-ea"/>
                <a:sym typeface="+mn-lt"/>
              </a:rPr>
              <a:t>）定项：明确各维护点需要检查的项目；</a:t>
            </a:r>
            <a:endParaRPr lang="en-US" altLang="zh-CN" sz="2000" dirty="0">
              <a:cs typeface="+mn-ea"/>
              <a:sym typeface="+mn-lt"/>
            </a:endParaRPr>
          </a:p>
          <a:p>
            <a:pPr marL="0" indent="0">
              <a:lnSpc>
                <a:spcPct val="150000"/>
              </a:lnSpc>
              <a:buNone/>
            </a:pPr>
            <a:r>
              <a:rPr lang="zh-CN" altLang="en-US" sz="2000" dirty="0">
                <a:cs typeface="+mn-ea"/>
                <a:sym typeface="+mn-lt"/>
              </a:rPr>
              <a:t>（</a:t>
            </a:r>
            <a:r>
              <a:rPr lang="en-US" altLang="zh-CN" sz="2000" dirty="0">
                <a:cs typeface="+mn-ea"/>
                <a:sym typeface="+mn-lt"/>
              </a:rPr>
              <a:t>5</a:t>
            </a:r>
            <a:r>
              <a:rPr lang="zh-CN" altLang="en-US" sz="2000" dirty="0">
                <a:cs typeface="+mn-ea"/>
                <a:sym typeface="+mn-lt"/>
              </a:rPr>
              <a:t>）定人：即由谁检查（操作者、维修人员或技术人员）；</a:t>
            </a:r>
          </a:p>
        </p:txBody>
      </p:sp>
      <p:grpSp>
        <p:nvGrpSpPr>
          <p:cNvPr id="2" name="组合 1">
            <a:extLst>
              <a:ext uri="{FF2B5EF4-FFF2-40B4-BE49-F238E27FC236}">
                <a16:creationId xmlns:a16="http://schemas.microsoft.com/office/drawing/2014/main" id="{F4197295-421A-5839-AFF2-BDFDD2A99B2F}"/>
              </a:ext>
            </a:extLst>
          </p:cNvPr>
          <p:cNvGrpSpPr/>
          <p:nvPr/>
        </p:nvGrpSpPr>
        <p:grpSpPr>
          <a:xfrm>
            <a:off x="1587" y="-1"/>
            <a:ext cx="12188825" cy="6858001"/>
            <a:chOff x="1589" y="0"/>
            <a:chExt cx="12188825" cy="6858001"/>
          </a:xfrm>
        </p:grpSpPr>
        <p:grpSp>
          <p:nvGrpSpPr>
            <p:cNvPr id="3" name="组合 2">
              <a:extLst>
                <a:ext uri="{FF2B5EF4-FFF2-40B4-BE49-F238E27FC236}">
                  <a16:creationId xmlns:a16="http://schemas.microsoft.com/office/drawing/2014/main" id="{1F2BAE81-9F3F-FBF9-DCD0-BF7D1877B501}"/>
                </a:ext>
              </a:extLst>
            </p:cNvPr>
            <p:cNvGrpSpPr/>
            <p:nvPr/>
          </p:nvGrpSpPr>
          <p:grpSpPr>
            <a:xfrm>
              <a:off x="1589" y="0"/>
              <a:ext cx="12188825" cy="6858001"/>
              <a:chOff x="1589" y="0"/>
              <a:chExt cx="12188825" cy="6858001"/>
            </a:xfrm>
          </p:grpSpPr>
          <p:sp>
            <p:nvSpPr>
              <p:cNvPr id="5" name="任意多边形 40">
                <a:extLst>
                  <a:ext uri="{FF2B5EF4-FFF2-40B4-BE49-F238E27FC236}">
                    <a16:creationId xmlns:a16="http://schemas.microsoft.com/office/drawing/2014/main" id="{891C0F6D-D9BC-EDCF-BE86-FFCEBB595DB5}"/>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6" name="任意多边形 41">
                <a:extLst>
                  <a:ext uri="{FF2B5EF4-FFF2-40B4-BE49-F238E27FC236}">
                    <a16:creationId xmlns:a16="http://schemas.microsoft.com/office/drawing/2014/main" id="{427E4F65-C077-2F46-C51A-4B473B6430CF}"/>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文本框 3">
              <a:extLst>
                <a:ext uri="{FF2B5EF4-FFF2-40B4-BE49-F238E27FC236}">
                  <a16:creationId xmlns:a16="http://schemas.microsoft.com/office/drawing/2014/main" id="{EB4005E7-18A0-0E78-791C-DFDD8E40F80D}"/>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idx="4294967295"/>
          </p:nvPr>
        </p:nvSpPr>
        <p:spPr>
          <a:xfrm>
            <a:off x="5211760" y="1149846"/>
            <a:ext cx="1768475" cy="525462"/>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一、点检</a:t>
            </a:r>
          </a:p>
        </p:txBody>
      </p:sp>
      <p:sp>
        <p:nvSpPr>
          <p:cNvPr id="10" name="1"/>
          <p:cNvSpPr/>
          <p:nvPr>
            <p:custDataLst>
              <p:tags r:id="rId1"/>
            </p:custDataLst>
          </p:nvPr>
        </p:nvSpPr>
        <p:spPr bwMode="auto">
          <a:xfrm rot="5400000">
            <a:off x="996436" y="2083554"/>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2" name="Title-1"/>
          <p:cNvSpPr/>
          <p:nvPr>
            <p:custDataLst>
              <p:tags r:id="rId2"/>
            </p:custDataLst>
          </p:nvPr>
        </p:nvSpPr>
        <p:spPr>
          <a:xfrm>
            <a:off x="1711325" y="2004695"/>
            <a:ext cx="3863340" cy="624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800" b="1" dirty="0">
                <a:solidFill>
                  <a:schemeClr val="accent1"/>
                </a:solidFill>
                <a:sym typeface="Arial" panose="020B0604020202020204" pitchFamily="34" charset="0"/>
              </a:rPr>
              <a:t>点检的内容</a:t>
            </a:r>
          </a:p>
        </p:txBody>
      </p:sp>
      <p:sp>
        <p:nvSpPr>
          <p:cNvPr id="13" name="文本占位符 5"/>
          <p:cNvSpPr txBox="1"/>
          <p:nvPr/>
        </p:nvSpPr>
        <p:spPr>
          <a:xfrm>
            <a:off x="721789" y="2850515"/>
            <a:ext cx="10748420" cy="167892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2000" dirty="0">
                <a:cs typeface="+mn-ea"/>
                <a:sym typeface="+mn-lt"/>
              </a:rPr>
              <a:t>（</a:t>
            </a:r>
            <a:r>
              <a:rPr lang="en-US" altLang="zh-CN" sz="2000" dirty="0">
                <a:cs typeface="+mn-ea"/>
                <a:sym typeface="+mn-lt"/>
              </a:rPr>
              <a:t>6</a:t>
            </a:r>
            <a:r>
              <a:rPr lang="zh-CN" altLang="en-US" sz="2000" dirty="0">
                <a:cs typeface="+mn-ea"/>
                <a:sym typeface="+mn-lt"/>
              </a:rPr>
              <a:t>）定法：即怎样检查（人工观察、采用普通或精密仪器测量）；</a:t>
            </a:r>
            <a:endParaRPr lang="en-US" altLang="zh-CN" sz="2000" dirty="0">
              <a:cs typeface="+mn-ea"/>
              <a:sym typeface="+mn-lt"/>
            </a:endParaRPr>
          </a:p>
          <a:p>
            <a:pPr marL="0" indent="0">
              <a:lnSpc>
                <a:spcPct val="150000"/>
              </a:lnSpc>
              <a:buNone/>
            </a:pPr>
            <a:r>
              <a:rPr lang="zh-CN" altLang="en-US" sz="2000" dirty="0">
                <a:cs typeface="+mn-ea"/>
                <a:sym typeface="+mn-lt"/>
              </a:rPr>
              <a:t>（</a:t>
            </a:r>
            <a:r>
              <a:rPr lang="en-US" altLang="zh-CN" sz="2000" dirty="0">
                <a:cs typeface="+mn-ea"/>
                <a:sym typeface="+mn-lt"/>
              </a:rPr>
              <a:t>7</a:t>
            </a:r>
            <a:r>
              <a:rPr lang="zh-CN" altLang="en-US" sz="2000" dirty="0">
                <a:cs typeface="+mn-ea"/>
                <a:sym typeface="+mn-lt"/>
              </a:rPr>
              <a:t>）检查：检查的环境、步骤要有规定（仪器运行中检查或停机检查）；</a:t>
            </a:r>
            <a:endParaRPr lang="en-US" altLang="zh-CN" sz="2000" dirty="0">
              <a:cs typeface="+mn-ea"/>
              <a:sym typeface="+mn-lt"/>
            </a:endParaRPr>
          </a:p>
          <a:p>
            <a:pPr marL="0" indent="0">
              <a:lnSpc>
                <a:spcPct val="150000"/>
              </a:lnSpc>
              <a:buNone/>
            </a:pPr>
            <a:r>
              <a:rPr lang="zh-CN" altLang="en-US" sz="2000" dirty="0">
                <a:cs typeface="+mn-ea"/>
                <a:sym typeface="+mn-lt"/>
              </a:rPr>
              <a:t>（</a:t>
            </a:r>
            <a:r>
              <a:rPr lang="en-US" altLang="zh-CN" sz="2000" dirty="0">
                <a:cs typeface="+mn-ea"/>
                <a:sym typeface="+mn-lt"/>
              </a:rPr>
              <a:t>8</a:t>
            </a:r>
            <a:r>
              <a:rPr lang="zh-CN" altLang="en-US" sz="2000" dirty="0">
                <a:cs typeface="+mn-ea"/>
                <a:sym typeface="+mn-lt"/>
              </a:rPr>
              <a:t>）记录：检查时做详细的记录，并按规定格式填写清楚。检查者要签名并注明检查时间；</a:t>
            </a:r>
            <a:endParaRPr lang="en-US" altLang="zh-CN" sz="2000" dirty="0">
              <a:cs typeface="+mn-ea"/>
              <a:sym typeface="+mn-lt"/>
            </a:endParaRPr>
          </a:p>
        </p:txBody>
      </p:sp>
      <p:sp>
        <p:nvSpPr>
          <p:cNvPr id="2" name="Index-1"/>
          <p:cNvSpPr txBox="1"/>
          <p:nvPr>
            <p:custDataLst>
              <p:tags r:id="rId3"/>
            </p:custDataLst>
          </p:nvPr>
        </p:nvSpPr>
        <p:spPr>
          <a:xfrm>
            <a:off x="719486" y="2055651"/>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02</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3"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grpSp>
        <p:nvGrpSpPr>
          <p:cNvPr id="5" name="组合 4">
            <a:extLst>
              <a:ext uri="{FF2B5EF4-FFF2-40B4-BE49-F238E27FC236}">
                <a16:creationId xmlns:a16="http://schemas.microsoft.com/office/drawing/2014/main" id="{71C222C6-C4F4-4394-9A41-9E0C781709F2}"/>
              </a:ext>
            </a:extLst>
          </p:cNvPr>
          <p:cNvGrpSpPr/>
          <p:nvPr/>
        </p:nvGrpSpPr>
        <p:grpSpPr>
          <a:xfrm>
            <a:off x="1587" y="-1"/>
            <a:ext cx="12188825" cy="6858001"/>
            <a:chOff x="1589" y="0"/>
            <a:chExt cx="12188825" cy="6858001"/>
          </a:xfrm>
        </p:grpSpPr>
        <p:sp>
          <p:nvSpPr>
            <p:cNvPr id="7" name="任意多边形 40">
              <a:extLst>
                <a:ext uri="{FF2B5EF4-FFF2-40B4-BE49-F238E27FC236}">
                  <a16:creationId xmlns:a16="http://schemas.microsoft.com/office/drawing/2014/main" id="{DD294178-F5F5-2C2D-FEB2-B6E9E8D70AEA}"/>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任意多边形 41">
              <a:extLst>
                <a:ext uri="{FF2B5EF4-FFF2-40B4-BE49-F238E27FC236}">
                  <a16:creationId xmlns:a16="http://schemas.microsoft.com/office/drawing/2014/main" id="{4E87084C-B227-B9B8-48E0-0DDA66C618F3}"/>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idx="4294967295"/>
          </p:nvPr>
        </p:nvSpPr>
        <p:spPr>
          <a:xfrm>
            <a:off x="5211760" y="1258253"/>
            <a:ext cx="1768475" cy="525462"/>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一、点检</a:t>
            </a:r>
          </a:p>
        </p:txBody>
      </p:sp>
      <p:sp>
        <p:nvSpPr>
          <p:cNvPr id="10" name="1"/>
          <p:cNvSpPr/>
          <p:nvPr>
            <p:custDataLst>
              <p:tags r:id="rId1"/>
            </p:custDataLst>
          </p:nvPr>
        </p:nvSpPr>
        <p:spPr bwMode="auto">
          <a:xfrm rot="5400000">
            <a:off x="996436" y="2083554"/>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2" name="Title-1"/>
          <p:cNvSpPr/>
          <p:nvPr>
            <p:custDataLst>
              <p:tags r:id="rId2"/>
            </p:custDataLst>
          </p:nvPr>
        </p:nvSpPr>
        <p:spPr>
          <a:xfrm>
            <a:off x="1711325" y="2004695"/>
            <a:ext cx="3863340" cy="624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800" b="1" dirty="0">
                <a:solidFill>
                  <a:schemeClr val="accent1"/>
                </a:solidFill>
                <a:sym typeface="Arial" panose="020B0604020202020204" pitchFamily="34" charset="0"/>
              </a:rPr>
              <a:t>点检的内容</a:t>
            </a:r>
          </a:p>
        </p:txBody>
      </p:sp>
      <p:sp>
        <p:nvSpPr>
          <p:cNvPr id="13" name="文本占位符 5"/>
          <p:cNvSpPr txBox="1"/>
          <p:nvPr/>
        </p:nvSpPr>
        <p:spPr>
          <a:xfrm>
            <a:off x="721789" y="2850515"/>
            <a:ext cx="10748420" cy="247401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2000" dirty="0">
                <a:cs typeface="+mn-ea"/>
                <a:sym typeface="+mn-lt"/>
              </a:rPr>
              <a:t>（</a:t>
            </a:r>
            <a:r>
              <a:rPr lang="en-US" altLang="zh-CN" sz="2000" dirty="0">
                <a:cs typeface="+mn-ea"/>
                <a:sym typeface="+mn-lt"/>
              </a:rPr>
              <a:t>9</a:t>
            </a:r>
            <a:r>
              <a:rPr lang="zh-CN" altLang="en-US" sz="2000" dirty="0">
                <a:cs typeface="+mn-ea"/>
                <a:sym typeface="+mn-lt"/>
              </a:rPr>
              <a:t>）处理：</a:t>
            </a:r>
            <a:r>
              <a:rPr lang="zh-CN" altLang="en-US" sz="2000" dirty="0">
                <a:cs typeface="+mn-ea"/>
              </a:rPr>
              <a:t>检查中能处理和调整的要及时处理和调整，并将处理结果记入处理记录。没有能力或没有条件处理的，要及时报告有关人员，安排处理。但任何人、任何时间处理都要填写处理记录；</a:t>
            </a:r>
            <a:endParaRPr lang="en-US" altLang="zh-CN" sz="2000" dirty="0">
              <a:cs typeface="+mn-ea"/>
            </a:endParaRPr>
          </a:p>
          <a:p>
            <a:pPr marL="0" indent="0">
              <a:lnSpc>
                <a:spcPct val="150000"/>
              </a:lnSpc>
              <a:buNone/>
            </a:pPr>
            <a:r>
              <a:rPr lang="zh-CN" altLang="en-US" sz="2000" dirty="0">
                <a:cs typeface="+mn-ea"/>
                <a:sym typeface="+mn-lt"/>
              </a:rPr>
              <a:t>（</a:t>
            </a:r>
            <a:r>
              <a:rPr lang="en-US" altLang="zh-CN" sz="2000" dirty="0">
                <a:cs typeface="+mn-ea"/>
                <a:sym typeface="+mn-lt"/>
              </a:rPr>
              <a:t>10</a:t>
            </a:r>
            <a:r>
              <a:rPr lang="zh-CN" altLang="en-US" sz="2000" dirty="0">
                <a:cs typeface="+mn-ea"/>
                <a:sym typeface="+mn-lt"/>
              </a:rPr>
              <a:t>）分析：</a:t>
            </a:r>
            <a:r>
              <a:rPr lang="zh-CN" altLang="en-US" sz="2000" dirty="0">
                <a:cs typeface="+mn-ea"/>
              </a:rPr>
              <a:t>检查记录和处理记录都要定期进行系统分析，找出薄弱“维护点”，即故障率高的点或损失大的环节，提出意见，交予设计人员进行改进设计。</a:t>
            </a:r>
            <a:endParaRPr lang="zh-CN" altLang="en-US" sz="2000" dirty="0">
              <a:cs typeface="+mn-ea"/>
              <a:sym typeface="+mn-lt"/>
            </a:endParaRPr>
          </a:p>
        </p:txBody>
      </p:sp>
      <p:sp>
        <p:nvSpPr>
          <p:cNvPr id="4" name="Index-1"/>
          <p:cNvSpPr txBox="1"/>
          <p:nvPr>
            <p:custDataLst>
              <p:tags r:id="rId3"/>
            </p:custDataLst>
          </p:nvPr>
        </p:nvSpPr>
        <p:spPr>
          <a:xfrm>
            <a:off x="719486" y="2055651"/>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02</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5"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9282113" y="6240463"/>
            <a:ext cx="2909887" cy="206375"/>
          </a:xfrm>
        </p:spPr>
        <p:txBody>
          <a:bodyPr/>
          <a:lstStyle/>
          <a:p>
            <a:fld id="{5DD3DB80-B894-403A-B48E-6FDC1A72010E}" type="slidenum">
              <a:rPr lang="zh-CN" altLang="en-US" smtClean="0">
                <a:cs typeface="+mn-ea"/>
                <a:sym typeface="+mn-lt"/>
              </a:rPr>
              <a:t>2</a:t>
            </a:fld>
            <a:endParaRPr lang="zh-CN" altLang="en-US">
              <a:cs typeface="+mn-ea"/>
              <a:sym typeface="+mn-lt"/>
            </a:endParaRPr>
          </a:p>
        </p:txBody>
      </p:sp>
      <p:grpSp>
        <p:nvGrpSpPr>
          <p:cNvPr id="2" name="组合 1"/>
          <p:cNvGrpSpPr>
            <a:grpSpLocks noChangeAspect="1"/>
          </p:cNvGrpSpPr>
          <p:nvPr>
            <p:custDataLst>
              <p:tags r:id="rId1"/>
            </p:custDataLst>
          </p:nvPr>
        </p:nvGrpSpPr>
        <p:grpSpPr>
          <a:xfrm>
            <a:off x="332724" y="1422530"/>
            <a:ext cx="11526552" cy="2808249"/>
            <a:chOff x="332724" y="1623093"/>
            <a:chExt cx="11526552" cy="3611815"/>
          </a:xfrm>
        </p:grpSpPr>
        <p:grpSp>
          <p:nvGrpSpPr>
            <p:cNvPr id="23" name="组合 22"/>
            <p:cNvGrpSpPr/>
            <p:nvPr/>
          </p:nvGrpSpPr>
          <p:grpSpPr>
            <a:xfrm>
              <a:off x="332724" y="1623093"/>
              <a:ext cx="5488834" cy="859956"/>
              <a:chOff x="1889760" y="4296244"/>
              <a:chExt cx="5488834" cy="859956"/>
            </a:xfrm>
          </p:grpSpPr>
          <p:sp>
            <p:nvSpPr>
              <p:cNvPr id="54" name="1"/>
              <p:cNvSpPr/>
              <p:nvPr>
                <p:custDataLst>
                  <p:tags r:id="rId3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55" name="Index-1"/>
              <p:cNvSpPr/>
              <p:nvPr>
                <p:custDataLst>
                  <p:tags r:id="rId31"/>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latin typeface="+mj-ea"/>
                    <a:ea typeface="+mj-ea"/>
                    <a:cs typeface="+mn-ea"/>
                  </a:rPr>
                  <a:t>实训项目 </a:t>
                </a:r>
                <a:r>
                  <a:rPr lang="en-US" altLang="zh-CN" b="1" dirty="0">
                    <a:solidFill>
                      <a:schemeClr val="lt1"/>
                    </a:solidFill>
                    <a:latin typeface="+mj-ea"/>
                    <a:ea typeface="+mj-ea"/>
                    <a:cs typeface="+mn-ea"/>
                  </a:rPr>
                  <a:t>1</a:t>
                </a:r>
                <a:endParaRPr lang="zh-CN" altLang="en-US" b="1" dirty="0">
                  <a:solidFill>
                    <a:schemeClr val="lt1"/>
                  </a:solidFill>
                  <a:latin typeface="+mj-ea"/>
                  <a:ea typeface="+mj-ea"/>
                  <a:cs typeface="+mn-ea"/>
                </a:endParaRPr>
              </a:p>
            </p:txBody>
          </p:sp>
          <p:sp>
            <p:nvSpPr>
              <p:cNvPr id="57" name="Title-1"/>
              <p:cNvSpPr txBox="1"/>
              <p:nvPr>
                <p:custDataLst>
                  <p:tags r:id="rId32"/>
                </p:custDataLst>
              </p:nvPr>
            </p:nvSpPr>
            <p:spPr>
              <a:xfrm>
                <a:off x="3954472" y="4438976"/>
                <a:ext cx="3162873" cy="553946"/>
              </a:xfrm>
              <a:prstGeom prst="rect">
                <a:avLst/>
              </a:prstGeom>
              <a:noFill/>
            </p:spPr>
            <p:txBody>
              <a:bodyPr wrap="square" rtlCol="0">
                <a:noAutofit/>
              </a:bodyPr>
              <a:lstStyle/>
              <a:p>
                <a:r>
                  <a:rPr lang="zh-CN" altLang="en-US" sz="2400" b="1" dirty="0">
                    <a:solidFill>
                      <a:schemeClr val="accent1"/>
                    </a:solidFill>
                  </a:rPr>
                  <a:t>数控车床实训基础</a:t>
                </a:r>
              </a:p>
            </p:txBody>
          </p:sp>
        </p:grpSp>
        <p:grpSp>
          <p:nvGrpSpPr>
            <p:cNvPr id="24" name="组合 23"/>
            <p:cNvGrpSpPr/>
            <p:nvPr/>
          </p:nvGrpSpPr>
          <p:grpSpPr>
            <a:xfrm>
              <a:off x="6370442" y="1623093"/>
              <a:ext cx="5488834" cy="859956"/>
              <a:chOff x="1889760" y="4296244"/>
              <a:chExt cx="5488834" cy="859956"/>
            </a:xfrm>
          </p:grpSpPr>
          <p:sp>
            <p:nvSpPr>
              <p:cNvPr id="49" name="2"/>
              <p:cNvSpPr/>
              <p:nvPr>
                <p:custDataLst>
                  <p:tags r:id="rId27"/>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50" name="Index-2"/>
              <p:cNvSpPr/>
              <p:nvPr>
                <p:custDataLst>
                  <p:tags r:id="rId28"/>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2</a:t>
                </a:r>
                <a:endParaRPr lang="zh-CN" altLang="en-US" b="1" dirty="0">
                  <a:solidFill>
                    <a:schemeClr val="lt1"/>
                  </a:solidFill>
                  <a:latin typeface="+mj-ea"/>
                  <a:ea typeface="+mj-ea"/>
                  <a:cs typeface="+mn-ea"/>
                </a:endParaRPr>
              </a:p>
            </p:txBody>
          </p:sp>
          <p:sp>
            <p:nvSpPr>
              <p:cNvPr id="52" name="Title-2"/>
              <p:cNvSpPr txBox="1"/>
              <p:nvPr>
                <p:custDataLst>
                  <p:tags r:id="rId29"/>
                </p:custDataLst>
              </p:nvPr>
            </p:nvSpPr>
            <p:spPr>
              <a:xfrm>
                <a:off x="3922676" y="4454775"/>
                <a:ext cx="3322466" cy="533400"/>
              </a:xfrm>
              <a:prstGeom prst="rect">
                <a:avLst/>
              </a:prstGeom>
              <a:noFill/>
            </p:spPr>
            <p:txBody>
              <a:bodyPr wrap="square" rtlCol="0">
                <a:noAutofit/>
              </a:bodyPr>
              <a:lstStyle/>
              <a:p>
                <a:r>
                  <a:rPr lang="zh-CN" altLang="en-US" sz="2400" b="1" dirty="0">
                    <a:solidFill>
                      <a:schemeClr val="accent2"/>
                    </a:solidFill>
                  </a:rPr>
                  <a:t>数控车床基本操作训练</a:t>
                </a:r>
              </a:p>
            </p:txBody>
          </p:sp>
        </p:grpSp>
        <p:grpSp>
          <p:nvGrpSpPr>
            <p:cNvPr id="25" name="组合 24"/>
            <p:cNvGrpSpPr/>
            <p:nvPr/>
          </p:nvGrpSpPr>
          <p:grpSpPr>
            <a:xfrm>
              <a:off x="332724" y="2999023"/>
              <a:ext cx="5510676" cy="859956"/>
              <a:chOff x="1889760" y="4296244"/>
              <a:chExt cx="5510676" cy="859956"/>
            </a:xfrm>
          </p:grpSpPr>
          <p:sp>
            <p:nvSpPr>
              <p:cNvPr id="44" name="3"/>
              <p:cNvSpPr/>
              <p:nvPr>
                <p:custDataLst>
                  <p:tags r:id="rId24"/>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45" name="Index-3"/>
              <p:cNvSpPr/>
              <p:nvPr>
                <p:custDataLst>
                  <p:tags r:id="rId25"/>
                </p:custDataLst>
              </p:nvPr>
            </p:nvSpPr>
            <p:spPr>
              <a:xfrm>
                <a:off x="2302676" y="4459523"/>
                <a:ext cx="1620000" cy="533400"/>
              </a:xfrm>
              <a:prstGeom prst="roundRect">
                <a:avLst>
                  <a:gd name="adj" fmla="val 50000"/>
                </a:avLst>
              </a:prstGeom>
              <a:solidFill>
                <a:srgbClr val="3F82C4"/>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latin typeface="+mj-ea"/>
                    <a:ea typeface="+mj-ea"/>
                    <a:cs typeface="+mn-ea"/>
                  </a:rPr>
                  <a:t>实训项目 </a:t>
                </a:r>
                <a:r>
                  <a:rPr lang="en-US" altLang="zh-CN" b="1" dirty="0">
                    <a:latin typeface="+mj-ea"/>
                    <a:ea typeface="+mj-ea"/>
                    <a:cs typeface="+mn-ea"/>
                  </a:rPr>
                  <a:t>3</a:t>
                </a:r>
                <a:endParaRPr lang="zh-CN" altLang="en-US" b="1" dirty="0">
                  <a:latin typeface="+mj-ea"/>
                  <a:ea typeface="+mj-ea"/>
                  <a:cs typeface="+mn-ea"/>
                </a:endParaRPr>
              </a:p>
            </p:txBody>
          </p:sp>
          <p:sp>
            <p:nvSpPr>
              <p:cNvPr id="47" name="Title-3"/>
              <p:cNvSpPr txBox="1"/>
              <p:nvPr>
                <p:custDataLst>
                  <p:tags r:id="rId26"/>
                </p:custDataLst>
              </p:nvPr>
            </p:nvSpPr>
            <p:spPr>
              <a:xfrm>
                <a:off x="3954472" y="4432048"/>
                <a:ext cx="3445964" cy="614643"/>
              </a:xfrm>
              <a:prstGeom prst="rect">
                <a:avLst/>
              </a:prstGeom>
              <a:noFill/>
            </p:spPr>
            <p:txBody>
              <a:bodyPr wrap="square" rtlCol="0">
                <a:noAutofit/>
              </a:bodyPr>
              <a:lstStyle/>
              <a:p>
                <a:r>
                  <a:rPr lang="zh-CN" altLang="en-US" sz="2400" b="1" dirty="0">
                    <a:solidFill>
                      <a:schemeClr val="accent1"/>
                    </a:solidFill>
                  </a:rPr>
                  <a:t>数控车床零件装夹训练</a:t>
                </a:r>
              </a:p>
            </p:txBody>
          </p:sp>
        </p:grpSp>
        <p:grpSp>
          <p:nvGrpSpPr>
            <p:cNvPr id="26" name="组合 25"/>
            <p:cNvGrpSpPr/>
            <p:nvPr/>
          </p:nvGrpSpPr>
          <p:grpSpPr>
            <a:xfrm>
              <a:off x="6370442" y="2999023"/>
              <a:ext cx="5488834" cy="859956"/>
              <a:chOff x="1889760" y="4296244"/>
              <a:chExt cx="5488834" cy="859956"/>
            </a:xfrm>
          </p:grpSpPr>
          <p:sp>
            <p:nvSpPr>
              <p:cNvPr id="39" name="4"/>
              <p:cNvSpPr/>
              <p:nvPr>
                <p:custDataLst>
                  <p:tags r:id="rId22"/>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40" name="Index-4"/>
              <p:cNvSpPr/>
              <p:nvPr>
                <p:custDataLst>
                  <p:tags r:id="rId23"/>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4</a:t>
                </a:r>
                <a:endParaRPr lang="zh-CN" altLang="en-US" b="1" dirty="0">
                  <a:solidFill>
                    <a:schemeClr val="lt1"/>
                  </a:solidFill>
                  <a:latin typeface="+mj-ea"/>
                  <a:ea typeface="+mj-ea"/>
                  <a:cs typeface="+mn-ea"/>
                </a:endParaRPr>
              </a:p>
            </p:txBody>
          </p:sp>
        </p:grpSp>
        <p:grpSp>
          <p:nvGrpSpPr>
            <p:cNvPr id="27" name="组合 26"/>
            <p:cNvGrpSpPr/>
            <p:nvPr/>
          </p:nvGrpSpPr>
          <p:grpSpPr>
            <a:xfrm>
              <a:off x="332724" y="4374952"/>
              <a:ext cx="5488834" cy="859956"/>
              <a:chOff x="1889760" y="4296244"/>
              <a:chExt cx="5488834" cy="859956"/>
            </a:xfrm>
          </p:grpSpPr>
          <p:sp>
            <p:nvSpPr>
              <p:cNvPr id="34" name="5"/>
              <p:cNvSpPr/>
              <p:nvPr>
                <p:custDataLst>
                  <p:tags r:id="rId2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35" name="Index-5"/>
              <p:cNvSpPr/>
              <p:nvPr>
                <p:custDataLst>
                  <p:tags r:id="rId21"/>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5</a:t>
                </a:r>
                <a:endParaRPr lang="zh-CN" altLang="en-US" b="1" dirty="0">
                  <a:solidFill>
                    <a:schemeClr val="lt1"/>
                  </a:solidFill>
                  <a:latin typeface="+mj-ea"/>
                  <a:ea typeface="+mj-ea"/>
                  <a:cs typeface="+mn-ea"/>
                </a:endParaRPr>
              </a:p>
            </p:txBody>
          </p:sp>
        </p:grpSp>
        <p:grpSp>
          <p:nvGrpSpPr>
            <p:cNvPr id="28" name="组合 27"/>
            <p:cNvGrpSpPr/>
            <p:nvPr/>
          </p:nvGrpSpPr>
          <p:grpSpPr>
            <a:xfrm>
              <a:off x="6370442" y="4374952"/>
              <a:ext cx="5488834" cy="859956"/>
              <a:chOff x="1889760" y="4296244"/>
              <a:chExt cx="5488834" cy="859956"/>
            </a:xfrm>
          </p:grpSpPr>
          <p:sp>
            <p:nvSpPr>
              <p:cNvPr id="29" name="6"/>
              <p:cNvSpPr/>
              <p:nvPr>
                <p:custDataLst>
                  <p:tags r:id="rId18"/>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30" name="Index-6"/>
              <p:cNvSpPr/>
              <p:nvPr>
                <p:custDataLst>
                  <p:tags r:id="rId19"/>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6</a:t>
                </a:r>
                <a:endParaRPr lang="zh-CN" altLang="en-US" b="1" dirty="0">
                  <a:solidFill>
                    <a:schemeClr val="lt1"/>
                  </a:solidFill>
                  <a:latin typeface="+mj-ea"/>
                  <a:ea typeface="+mj-ea"/>
                  <a:cs typeface="+mn-ea"/>
                </a:endParaRPr>
              </a:p>
            </p:txBody>
          </p:sp>
        </p:grpSp>
      </p:grpSp>
      <p:grpSp>
        <p:nvGrpSpPr>
          <p:cNvPr id="59" name="组合 58"/>
          <p:cNvGrpSpPr>
            <a:grpSpLocks noChangeAspect="1"/>
          </p:cNvGrpSpPr>
          <p:nvPr>
            <p:custDataLst>
              <p:tags r:id="rId2"/>
            </p:custDataLst>
          </p:nvPr>
        </p:nvGrpSpPr>
        <p:grpSpPr>
          <a:xfrm>
            <a:off x="332724" y="4643058"/>
            <a:ext cx="11526552" cy="1738440"/>
            <a:chOff x="332724" y="1623093"/>
            <a:chExt cx="11526552" cy="2235886"/>
          </a:xfrm>
        </p:grpSpPr>
        <p:grpSp>
          <p:nvGrpSpPr>
            <p:cNvPr id="60" name="组合 59"/>
            <p:cNvGrpSpPr/>
            <p:nvPr/>
          </p:nvGrpSpPr>
          <p:grpSpPr>
            <a:xfrm>
              <a:off x="332724" y="1623093"/>
              <a:ext cx="5488834" cy="859956"/>
              <a:chOff x="1889760" y="4296244"/>
              <a:chExt cx="5488834" cy="859956"/>
            </a:xfrm>
          </p:grpSpPr>
          <p:sp>
            <p:nvSpPr>
              <p:cNvPr id="79" name="1"/>
              <p:cNvSpPr/>
              <p:nvPr>
                <p:custDataLst>
                  <p:tags r:id="rId16"/>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80" name="Index-1"/>
              <p:cNvSpPr/>
              <p:nvPr>
                <p:custDataLst>
                  <p:tags r:id="rId17"/>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7</a:t>
                </a:r>
                <a:endParaRPr lang="zh-CN" altLang="en-US" b="1" dirty="0">
                  <a:solidFill>
                    <a:schemeClr val="lt1"/>
                  </a:solidFill>
                  <a:latin typeface="+mj-ea"/>
                  <a:ea typeface="+mj-ea"/>
                  <a:cs typeface="+mn-ea"/>
                </a:endParaRPr>
              </a:p>
            </p:txBody>
          </p:sp>
        </p:grpSp>
        <p:grpSp>
          <p:nvGrpSpPr>
            <p:cNvPr id="61" name="组合 60"/>
            <p:cNvGrpSpPr/>
            <p:nvPr/>
          </p:nvGrpSpPr>
          <p:grpSpPr>
            <a:xfrm>
              <a:off x="6370442" y="1623093"/>
              <a:ext cx="5488834" cy="859956"/>
              <a:chOff x="1889760" y="4296244"/>
              <a:chExt cx="5488834" cy="859956"/>
            </a:xfrm>
          </p:grpSpPr>
          <p:sp>
            <p:nvSpPr>
              <p:cNvPr id="74" name="2"/>
              <p:cNvSpPr/>
              <p:nvPr>
                <p:custDataLst>
                  <p:tags r:id="rId14"/>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75" name="Index-2"/>
              <p:cNvSpPr/>
              <p:nvPr>
                <p:custDataLst>
                  <p:tags r:id="rId15"/>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8</a:t>
                </a:r>
                <a:endParaRPr lang="zh-CN" altLang="en-US" b="1" dirty="0">
                  <a:solidFill>
                    <a:schemeClr val="lt1"/>
                  </a:solidFill>
                  <a:latin typeface="+mj-ea"/>
                  <a:ea typeface="+mj-ea"/>
                  <a:cs typeface="+mn-ea"/>
                </a:endParaRPr>
              </a:p>
            </p:txBody>
          </p:sp>
        </p:grpSp>
        <p:grpSp>
          <p:nvGrpSpPr>
            <p:cNvPr id="62" name="组合 61"/>
            <p:cNvGrpSpPr/>
            <p:nvPr/>
          </p:nvGrpSpPr>
          <p:grpSpPr>
            <a:xfrm>
              <a:off x="332724" y="2999023"/>
              <a:ext cx="5488834" cy="859956"/>
              <a:chOff x="1889760" y="4296244"/>
              <a:chExt cx="5488834" cy="859956"/>
            </a:xfrm>
          </p:grpSpPr>
          <p:sp>
            <p:nvSpPr>
              <p:cNvPr id="69" name="3"/>
              <p:cNvSpPr/>
              <p:nvPr>
                <p:custDataLst>
                  <p:tags r:id="rId12"/>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70" name="Index-3"/>
              <p:cNvSpPr/>
              <p:nvPr>
                <p:custDataLst>
                  <p:tags r:id="rId13"/>
                </p:custDataLst>
              </p:nvPr>
            </p:nvSpPr>
            <p:spPr>
              <a:xfrm>
                <a:off x="2302676" y="4459523"/>
                <a:ext cx="1620000" cy="533400"/>
              </a:xfrm>
              <a:prstGeom prst="roundRect">
                <a:avLst>
                  <a:gd name="adj" fmla="val 50000"/>
                </a:avLst>
              </a:prstGeom>
              <a:solidFill>
                <a:schemeClr val="accent1"/>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latin typeface="+mj-ea"/>
                    <a:ea typeface="+mj-ea"/>
                    <a:cs typeface="+mn-ea"/>
                  </a:rPr>
                  <a:t>9</a:t>
                </a:r>
                <a:endParaRPr lang="zh-CN" altLang="en-US" b="1" dirty="0">
                  <a:solidFill>
                    <a:schemeClr val="lt1"/>
                  </a:solidFill>
                  <a:latin typeface="+mj-ea"/>
                  <a:ea typeface="+mj-ea"/>
                  <a:cs typeface="+mn-ea"/>
                </a:endParaRPr>
              </a:p>
            </p:txBody>
          </p:sp>
        </p:grpSp>
        <p:grpSp>
          <p:nvGrpSpPr>
            <p:cNvPr id="63" name="组合 62"/>
            <p:cNvGrpSpPr/>
            <p:nvPr/>
          </p:nvGrpSpPr>
          <p:grpSpPr>
            <a:xfrm>
              <a:off x="6370442" y="2999023"/>
              <a:ext cx="5488834" cy="859956"/>
              <a:chOff x="1889760" y="4296244"/>
              <a:chExt cx="5488834" cy="859956"/>
            </a:xfrm>
          </p:grpSpPr>
          <p:sp>
            <p:nvSpPr>
              <p:cNvPr id="64" name="4"/>
              <p:cNvSpPr/>
              <p:nvPr>
                <p:custDataLst>
                  <p:tags r:id="rId10"/>
                </p:custDataLst>
              </p:nvPr>
            </p:nvSpPr>
            <p:spPr>
              <a:xfrm>
                <a:off x="1889760" y="4296244"/>
                <a:ext cx="5488834" cy="859956"/>
              </a:xfrm>
              <a:prstGeom prst="roundRect">
                <a:avLst>
                  <a:gd name="adj" fmla="val 50000"/>
                </a:avLst>
              </a:prstGeom>
              <a:solidFill>
                <a:schemeClr val="bg1">
                  <a:lumMod val="95000"/>
                </a:schemeClr>
              </a:solidFill>
              <a:ln w="25400">
                <a:gradFill>
                  <a:gsLst>
                    <a:gs pos="0">
                      <a:schemeClr val="bg1"/>
                    </a:gs>
                    <a:gs pos="100000">
                      <a:schemeClr val="bg1">
                        <a:lumMod val="85000"/>
                      </a:schemeClr>
                    </a:gs>
                  </a:gsLst>
                  <a:lin ang="5400000" scaled="1"/>
                </a:gradFill>
              </a:ln>
              <a:effectLst>
                <a:outerShdw blurRad="381000" dist="127000" algn="ctr" rotWithShape="0">
                  <a:schemeClr val="tx1">
                    <a:lumMod val="10000"/>
                    <a:lumOff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prstClr val="white"/>
                  </a:solidFill>
                  <a:latin typeface="+mj-ea"/>
                  <a:ea typeface="+mj-ea"/>
                </a:endParaRPr>
              </a:p>
            </p:txBody>
          </p:sp>
          <p:sp>
            <p:nvSpPr>
              <p:cNvPr id="65" name="Index-4"/>
              <p:cNvSpPr/>
              <p:nvPr>
                <p:custDataLst>
                  <p:tags r:id="rId11"/>
                </p:custDataLst>
              </p:nvPr>
            </p:nvSpPr>
            <p:spPr>
              <a:xfrm>
                <a:off x="2302676" y="4459523"/>
                <a:ext cx="1620000" cy="533400"/>
              </a:xfrm>
              <a:prstGeom prst="roundRect">
                <a:avLst>
                  <a:gd name="adj" fmla="val 50000"/>
                </a:avLst>
              </a:prstGeom>
              <a:solidFill>
                <a:schemeClr val="accent2"/>
              </a:solidFill>
              <a:ln w="25400">
                <a:gradFill>
                  <a:gsLst>
                    <a:gs pos="0">
                      <a:schemeClr val="bg1"/>
                    </a:gs>
                    <a:gs pos="100000">
                      <a:schemeClr val="bg1">
                        <a:lumMod val="85000"/>
                      </a:schemeClr>
                    </a:gs>
                  </a:gsLst>
                  <a:lin ang="5400000" scaled="1"/>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b="1" dirty="0">
                    <a:solidFill>
                      <a:schemeClr val="lt1"/>
                    </a:solidFill>
                    <a:latin typeface="+mj-ea"/>
                    <a:ea typeface="+mj-ea"/>
                    <a:cs typeface="+mn-ea"/>
                  </a:rPr>
                  <a:t>实训项目 </a:t>
                </a:r>
                <a:r>
                  <a:rPr lang="en-US" altLang="zh-CN" b="1" dirty="0">
                    <a:solidFill>
                      <a:schemeClr val="lt1"/>
                    </a:solidFill>
                    <a:latin typeface="+mj-ea"/>
                    <a:ea typeface="+mj-ea"/>
                    <a:cs typeface="+mn-ea"/>
                  </a:rPr>
                  <a:t>10</a:t>
                </a:r>
                <a:endParaRPr lang="zh-CN" altLang="en-US" b="1" dirty="0">
                  <a:solidFill>
                    <a:schemeClr val="lt1"/>
                  </a:solidFill>
                  <a:latin typeface="+mj-ea"/>
                  <a:ea typeface="+mj-ea"/>
                  <a:cs typeface="+mn-ea"/>
                </a:endParaRPr>
              </a:p>
            </p:txBody>
          </p:sp>
        </p:grpSp>
      </p:grpSp>
      <p:sp>
        <p:nvSpPr>
          <p:cNvPr id="84" name="矩形 83"/>
          <p:cNvSpPr/>
          <p:nvPr/>
        </p:nvSpPr>
        <p:spPr>
          <a:xfrm>
            <a:off x="5339949" y="267576"/>
            <a:ext cx="1743994" cy="668632"/>
          </a:xfrm>
          <a:prstGeom prst="rect">
            <a:avLst/>
          </a:prstGeom>
        </p:spPr>
        <p:txBody>
          <a:bodyPr wrap="square" lIns="91440" tIns="45720" rIns="91440" bIns="45720">
            <a:normAutofit lnSpcReduction="10000"/>
          </a:bodyPr>
          <a:lstStyle/>
          <a:p>
            <a:r>
              <a:rPr lang="zh-CN" altLang="en-US" sz="4000" b="1" spc="300" dirty="0">
                <a:solidFill>
                  <a:srgbClr val="3F82C4"/>
                </a:solidFill>
                <a:latin typeface="+mj-ea"/>
                <a:ea typeface="+mj-ea"/>
                <a:cs typeface="+mn-ea"/>
                <a:sym typeface="+mn-lt"/>
              </a:rPr>
              <a:t>目</a:t>
            </a:r>
            <a:r>
              <a:rPr lang="zh-CN" altLang="en-US" sz="4000" b="1" spc="300" dirty="0">
                <a:latin typeface="+mj-ea"/>
                <a:ea typeface="+mj-ea"/>
                <a:cs typeface="+mn-ea"/>
                <a:sym typeface="+mn-lt"/>
              </a:rPr>
              <a:t>  </a:t>
            </a:r>
            <a:r>
              <a:rPr lang="zh-CN" altLang="en-US" sz="4000" b="1" spc="300" dirty="0">
                <a:solidFill>
                  <a:schemeClr val="accent2"/>
                </a:solidFill>
                <a:latin typeface="+mj-ea"/>
                <a:ea typeface="+mj-ea"/>
                <a:cs typeface="+mn-ea"/>
                <a:sym typeface="+mn-lt"/>
              </a:rPr>
              <a:t>录</a:t>
            </a:r>
          </a:p>
        </p:txBody>
      </p:sp>
      <p:sp>
        <p:nvSpPr>
          <p:cNvPr id="85" name="Title-2"/>
          <p:cNvSpPr txBox="1"/>
          <p:nvPr>
            <p:custDataLst>
              <p:tags r:id="rId3"/>
            </p:custDataLst>
          </p:nvPr>
        </p:nvSpPr>
        <p:spPr>
          <a:xfrm>
            <a:off x="8403358" y="2612691"/>
            <a:ext cx="3139002" cy="414728"/>
          </a:xfrm>
          <a:prstGeom prst="rect">
            <a:avLst/>
          </a:prstGeom>
          <a:noFill/>
        </p:spPr>
        <p:txBody>
          <a:bodyPr wrap="square" rtlCol="0">
            <a:noAutofit/>
          </a:bodyPr>
          <a:lstStyle/>
          <a:p>
            <a:r>
              <a:rPr lang="zh-CN" altLang="en-US" sz="2400" b="1" dirty="0">
                <a:solidFill>
                  <a:schemeClr val="accent2"/>
                </a:solidFill>
              </a:rPr>
              <a:t>常用量具认知训练</a:t>
            </a:r>
          </a:p>
        </p:txBody>
      </p:sp>
      <p:sp>
        <p:nvSpPr>
          <p:cNvPr id="86" name="Title-3"/>
          <p:cNvSpPr txBox="1"/>
          <p:nvPr>
            <p:custDataLst>
              <p:tags r:id="rId4"/>
            </p:custDataLst>
          </p:nvPr>
        </p:nvSpPr>
        <p:spPr>
          <a:xfrm>
            <a:off x="2397436" y="3677502"/>
            <a:ext cx="2852216" cy="477896"/>
          </a:xfrm>
          <a:prstGeom prst="rect">
            <a:avLst/>
          </a:prstGeom>
          <a:noFill/>
        </p:spPr>
        <p:txBody>
          <a:bodyPr wrap="square" rtlCol="0">
            <a:noAutofit/>
          </a:bodyPr>
          <a:lstStyle/>
          <a:p>
            <a:r>
              <a:rPr lang="zh-CN" altLang="en-US" sz="2400" b="1" dirty="0">
                <a:solidFill>
                  <a:schemeClr val="accent1"/>
                </a:solidFill>
              </a:rPr>
              <a:t>常用刀具认知训练</a:t>
            </a:r>
          </a:p>
        </p:txBody>
      </p:sp>
      <p:sp>
        <p:nvSpPr>
          <p:cNvPr id="87" name="Title-2"/>
          <p:cNvSpPr txBox="1"/>
          <p:nvPr>
            <p:custDataLst>
              <p:tags r:id="rId5"/>
            </p:custDataLst>
          </p:nvPr>
        </p:nvSpPr>
        <p:spPr>
          <a:xfrm>
            <a:off x="8403358" y="3677502"/>
            <a:ext cx="3139002" cy="414728"/>
          </a:xfrm>
          <a:prstGeom prst="rect">
            <a:avLst/>
          </a:prstGeom>
          <a:noFill/>
        </p:spPr>
        <p:txBody>
          <a:bodyPr wrap="square" rtlCol="0">
            <a:noAutofit/>
          </a:bodyPr>
          <a:lstStyle/>
          <a:p>
            <a:r>
              <a:rPr lang="zh-CN" altLang="en-US" sz="2400" b="1" dirty="0">
                <a:solidFill>
                  <a:schemeClr val="accent2"/>
                </a:solidFill>
              </a:rPr>
              <a:t>轴类零件加工训练</a:t>
            </a:r>
          </a:p>
        </p:txBody>
      </p:sp>
      <p:sp>
        <p:nvSpPr>
          <p:cNvPr id="88" name="Title-3"/>
          <p:cNvSpPr txBox="1"/>
          <p:nvPr>
            <p:custDataLst>
              <p:tags r:id="rId6"/>
            </p:custDataLst>
          </p:nvPr>
        </p:nvSpPr>
        <p:spPr>
          <a:xfrm>
            <a:off x="2365640" y="4770009"/>
            <a:ext cx="3445964" cy="477896"/>
          </a:xfrm>
          <a:prstGeom prst="rect">
            <a:avLst/>
          </a:prstGeom>
          <a:noFill/>
        </p:spPr>
        <p:txBody>
          <a:bodyPr wrap="square" rtlCol="0">
            <a:noAutofit/>
          </a:bodyPr>
          <a:lstStyle/>
          <a:p>
            <a:r>
              <a:rPr lang="zh-CN" altLang="en-US" sz="2400" b="1" dirty="0">
                <a:solidFill>
                  <a:schemeClr val="accent1"/>
                </a:solidFill>
              </a:rPr>
              <a:t>盘套类零件加工训练</a:t>
            </a:r>
          </a:p>
        </p:txBody>
      </p:sp>
      <p:sp>
        <p:nvSpPr>
          <p:cNvPr id="89" name="Title-2"/>
          <p:cNvSpPr txBox="1"/>
          <p:nvPr>
            <p:custDataLst>
              <p:tags r:id="rId7"/>
            </p:custDataLst>
          </p:nvPr>
        </p:nvSpPr>
        <p:spPr>
          <a:xfrm>
            <a:off x="8403358" y="4758375"/>
            <a:ext cx="3139002" cy="414728"/>
          </a:xfrm>
          <a:prstGeom prst="rect">
            <a:avLst/>
          </a:prstGeom>
          <a:noFill/>
        </p:spPr>
        <p:txBody>
          <a:bodyPr wrap="square" rtlCol="0">
            <a:noAutofit/>
          </a:bodyPr>
          <a:lstStyle/>
          <a:p>
            <a:r>
              <a:rPr lang="zh-CN" altLang="en-US" sz="2400" b="1" dirty="0">
                <a:solidFill>
                  <a:schemeClr val="accent2"/>
                </a:solidFill>
              </a:rPr>
              <a:t>螺纹车削加工训练</a:t>
            </a:r>
          </a:p>
        </p:txBody>
      </p:sp>
      <p:sp>
        <p:nvSpPr>
          <p:cNvPr id="90" name="Title-3"/>
          <p:cNvSpPr txBox="1"/>
          <p:nvPr>
            <p:custDataLst>
              <p:tags r:id="rId8"/>
            </p:custDataLst>
          </p:nvPr>
        </p:nvSpPr>
        <p:spPr>
          <a:xfrm>
            <a:off x="2396459" y="5827478"/>
            <a:ext cx="3445964" cy="477896"/>
          </a:xfrm>
          <a:prstGeom prst="rect">
            <a:avLst/>
          </a:prstGeom>
          <a:noFill/>
        </p:spPr>
        <p:txBody>
          <a:bodyPr wrap="square" rtlCol="0">
            <a:noAutofit/>
          </a:bodyPr>
          <a:lstStyle/>
          <a:p>
            <a:r>
              <a:rPr lang="zh-CN" altLang="en-US" sz="2400" b="1" dirty="0">
                <a:solidFill>
                  <a:schemeClr val="accent1"/>
                </a:solidFill>
              </a:rPr>
              <a:t>非圆曲线车削加工训练</a:t>
            </a:r>
          </a:p>
        </p:txBody>
      </p:sp>
      <p:sp>
        <p:nvSpPr>
          <p:cNvPr id="91" name="Title-2"/>
          <p:cNvSpPr txBox="1"/>
          <p:nvPr>
            <p:custDataLst>
              <p:tags r:id="rId9"/>
            </p:custDataLst>
          </p:nvPr>
        </p:nvSpPr>
        <p:spPr>
          <a:xfrm>
            <a:off x="8403358" y="5835698"/>
            <a:ext cx="3322466" cy="414728"/>
          </a:xfrm>
          <a:prstGeom prst="rect">
            <a:avLst/>
          </a:prstGeom>
          <a:noFill/>
        </p:spPr>
        <p:txBody>
          <a:bodyPr wrap="square" rtlCol="0">
            <a:noAutofit/>
          </a:bodyPr>
          <a:lstStyle/>
          <a:p>
            <a:r>
              <a:rPr lang="zh-CN" altLang="en-US" sz="2400" b="1" dirty="0">
                <a:solidFill>
                  <a:schemeClr val="accent2"/>
                </a:solidFill>
              </a:rPr>
              <a:t>中等复杂零件加工训练</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idx="4294967295"/>
          </p:nvPr>
        </p:nvSpPr>
        <p:spPr>
          <a:xfrm>
            <a:off x="5211760" y="1149846"/>
            <a:ext cx="1768475" cy="525462"/>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一、点检</a:t>
            </a:r>
          </a:p>
        </p:txBody>
      </p:sp>
      <p:sp>
        <p:nvSpPr>
          <p:cNvPr id="10" name="1"/>
          <p:cNvSpPr/>
          <p:nvPr>
            <p:custDataLst>
              <p:tags r:id="rId1"/>
            </p:custDataLst>
          </p:nvPr>
        </p:nvSpPr>
        <p:spPr bwMode="auto">
          <a:xfrm rot="5400000">
            <a:off x="996436" y="2083554"/>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2" name="Title-1"/>
          <p:cNvSpPr/>
          <p:nvPr>
            <p:custDataLst>
              <p:tags r:id="rId2"/>
            </p:custDataLst>
          </p:nvPr>
        </p:nvSpPr>
        <p:spPr>
          <a:xfrm>
            <a:off x="1711325" y="2004695"/>
            <a:ext cx="3863340" cy="624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800" b="1" dirty="0">
                <a:solidFill>
                  <a:schemeClr val="accent1"/>
                </a:solidFill>
                <a:sym typeface="Arial" panose="020B0604020202020204" pitchFamily="34" charset="0"/>
              </a:rPr>
              <a:t>点检的分类</a:t>
            </a:r>
          </a:p>
        </p:txBody>
      </p:sp>
      <p:sp>
        <p:nvSpPr>
          <p:cNvPr id="13" name="文本占位符 5"/>
          <p:cNvSpPr txBox="1"/>
          <p:nvPr/>
        </p:nvSpPr>
        <p:spPr>
          <a:xfrm>
            <a:off x="721789" y="2850515"/>
            <a:ext cx="10748420" cy="247401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2000" dirty="0">
                <a:solidFill>
                  <a:srgbClr val="FF0000"/>
                </a:solidFill>
                <a:cs typeface="+mn-ea"/>
                <a:sym typeface="+mn-lt"/>
              </a:rPr>
              <a:t>日常点检</a:t>
            </a:r>
            <a:r>
              <a:rPr lang="zh-CN" altLang="en-US" sz="2000" dirty="0">
                <a:cs typeface="+mn-ea"/>
                <a:sym typeface="+mn-lt"/>
              </a:rPr>
              <a:t>：负责对车床的一般部件进行点检，处理和检查车床在运行过程中出现的故障，由车床操作人员进行。</a:t>
            </a:r>
            <a:endParaRPr lang="en-US" altLang="zh-CN" sz="2000" dirty="0">
              <a:cs typeface="+mn-ea"/>
              <a:sym typeface="+mn-lt"/>
            </a:endParaRPr>
          </a:p>
          <a:p>
            <a:pPr marL="0" indent="0">
              <a:lnSpc>
                <a:spcPct val="150000"/>
              </a:lnSpc>
              <a:buNone/>
            </a:pPr>
            <a:r>
              <a:rPr lang="zh-CN" altLang="en-US" sz="2000" dirty="0">
                <a:solidFill>
                  <a:srgbClr val="FF0000"/>
                </a:solidFill>
                <a:cs typeface="+mn-ea"/>
                <a:sym typeface="+mn-lt"/>
              </a:rPr>
              <a:t>专职点检</a:t>
            </a:r>
            <a:r>
              <a:rPr lang="zh-CN" altLang="en-US" sz="2000" dirty="0">
                <a:cs typeface="+mn-ea"/>
                <a:sym typeface="+mn-lt"/>
              </a:rPr>
              <a:t>：</a:t>
            </a:r>
            <a:r>
              <a:rPr lang="zh-CN" altLang="en-US" sz="2000" dirty="0">
                <a:cs typeface="+mn-ea"/>
              </a:rPr>
              <a:t>负责对车床的关键部位和重要部件按周期进行重点点检和设备状态监测与故障诊断，制订点检计划， 做好诊断记录、分析维修结果，提出改善设备维护管理的建议，由专职维修人员进行。</a:t>
            </a:r>
            <a:endParaRPr lang="en-US" altLang="zh-CN" sz="2000" dirty="0">
              <a:cs typeface="+mn-ea"/>
            </a:endParaRPr>
          </a:p>
        </p:txBody>
      </p:sp>
      <p:sp>
        <p:nvSpPr>
          <p:cNvPr id="2" name="Index-1"/>
          <p:cNvSpPr txBox="1"/>
          <p:nvPr>
            <p:custDataLst>
              <p:tags r:id="rId3"/>
            </p:custDataLst>
          </p:nvPr>
        </p:nvSpPr>
        <p:spPr>
          <a:xfrm>
            <a:off x="719486" y="2055651"/>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03</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3"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grpSp>
        <p:nvGrpSpPr>
          <p:cNvPr id="4" name="组合 3">
            <a:extLst>
              <a:ext uri="{FF2B5EF4-FFF2-40B4-BE49-F238E27FC236}">
                <a16:creationId xmlns:a16="http://schemas.microsoft.com/office/drawing/2014/main" id="{B82820B1-5652-332C-4D04-E0FCA0D2D46E}"/>
              </a:ext>
            </a:extLst>
          </p:cNvPr>
          <p:cNvGrpSpPr/>
          <p:nvPr/>
        </p:nvGrpSpPr>
        <p:grpSpPr>
          <a:xfrm>
            <a:off x="1587" y="-1"/>
            <a:ext cx="12188825" cy="6858001"/>
            <a:chOff x="1589" y="0"/>
            <a:chExt cx="12188825" cy="6858001"/>
          </a:xfrm>
        </p:grpSpPr>
        <p:grpSp>
          <p:nvGrpSpPr>
            <p:cNvPr id="5" name="组合 4">
              <a:extLst>
                <a:ext uri="{FF2B5EF4-FFF2-40B4-BE49-F238E27FC236}">
                  <a16:creationId xmlns:a16="http://schemas.microsoft.com/office/drawing/2014/main" id="{5226959F-C686-8C84-7416-07091C2892F5}"/>
                </a:ext>
              </a:extLst>
            </p:cNvPr>
            <p:cNvGrpSpPr/>
            <p:nvPr/>
          </p:nvGrpSpPr>
          <p:grpSpPr>
            <a:xfrm>
              <a:off x="1589" y="0"/>
              <a:ext cx="12188825" cy="6858001"/>
              <a:chOff x="1589" y="0"/>
              <a:chExt cx="12188825" cy="6858001"/>
            </a:xfrm>
          </p:grpSpPr>
          <p:sp>
            <p:nvSpPr>
              <p:cNvPr id="7" name="任意多边形 40">
                <a:extLst>
                  <a:ext uri="{FF2B5EF4-FFF2-40B4-BE49-F238E27FC236}">
                    <a16:creationId xmlns:a16="http://schemas.microsoft.com/office/drawing/2014/main" id="{5F1A1556-047E-818E-E5DE-528FDFA5DAAA}"/>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任意多边形 41">
                <a:extLst>
                  <a:ext uri="{FF2B5EF4-FFF2-40B4-BE49-F238E27FC236}">
                    <a16:creationId xmlns:a16="http://schemas.microsoft.com/office/drawing/2014/main" id="{FA727F39-6143-285F-C71E-0BD2A3DE83F7}"/>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文本框 5">
              <a:extLst>
                <a:ext uri="{FF2B5EF4-FFF2-40B4-BE49-F238E27FC236}">
                  <a16:creationId xmlns:a16="http://schemas.microsoft.com/office/drawing/2014/main" id="{0F7A1C3E-C66E-0761-5A25-3CACB5A9DC55}"/>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idx="4294967295"/>
          </p:nvPr>
        </p:nvSpPr>
        <p:spPr>
          <a:xfrm>
            <a:off x="3476623" y="1213690"/>
            <a:ext cx="5238750" cy="525462"/>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二、数控车床的日常维护及保养</a:t>
            </a:r>
          </a:p>
        </p:txBody>
      </p:sp>
      <p:sp>
        <p:nvSpPr>
          <p:cNvPr id="10" name="1"/>
          <p:cNvSpPr/>
          <p:nvPr>
            <p:custDataLst>
              <p:tags r:id="rId1"/>
            </p:custDataLst>
          </p:nvPr>
        </p:nvSpPr>
        <p:spPr bwMode="auto">
          <a:xfrm rot="5400000">
            <a:off x="996436" y="2083554"/>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2" name="Title-1"/>
          <p:cNvSpPr/>
          <p:nvPr>
            <p:custDataLst>
              <p:tags r:id="rId2"/>
            </p:custDataLst>
          </p:nvPr>
        </p:nvSpPr>
        <p:spPr>
          <a:xfrm>
            <a:off x="1711456" y="1955372"/>
            <a:ext cx="5721862" cy="624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400" b="1" dirty="0">
                <a:solidFill>
                  <a:schemeClr val="accent1"/>
                </a:solidFill>
                <a:sym typeface="Arial" panose="020B0604020202020204" pitchFamily="34" charset="0"/>
              </a:rPr>
              <a:t>为什么要对数控车床进行日常维护？</a:t>
            </a:r>
          </a:p>
        </p:txBody>
      </p:sp>
      <p:sp>
        <p:nvSpPr>
          <p:cNvPr id="13" name="文本占位符 5"/>
          <p:cNvSpPr txBox="1"/>
          <p:nvPr/>
        </p:nvSpPr>
        <p:spPr>
          <a:xfrm>
            <a:off x="721789" y="2850515"/>
            <a:ext cx="10748420" cy="214058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2000" dirty="0">
                <a:cs typeface="+mn-ea"/>
                <a:sym typeface="+mn-lt"/>
              </a:rPr>
              <a:t>（</a:t>
            </a:r>
            <a:r>
              <a:rPr lang="en-US" altLang="zh-CN" sz="2000" dirty="0">
                <a:cs typeface="+mn-ea"/>
                <a:sym typeface="+mn-lt"/>
              </a:rPr>
              <a:t>1</a:t>
            </a:r>
            <a:r>
              <a:rPr lang="zh-CN" altLang="en-US" sz="2000" dirty="0">
                <a:cs typeface="+mn-ea"/>
                <a:sym typeface="+mn-lt"/>
              </a:rPr>
              <a:t>）</a:t>
            </a:r>
            <a:r>
              <a:rPr lang="zh-CN" altLang="en-US" sz="2000" dirty="0">
                <a:solidFill>
                  <a:srgbClr val="FF0000"/>
                </a:solidFill>
                <a:cs typeface="+mn-ea"/>
                <a:sym typeface="+mn-lt"/>
              </a:rPr>
              <a:t>降低机械磨损</a:t>
            </a:r>
            <a:r>
              <a:rPr lang="zh-CN" altLang="en-US" sz="2000" dirty="0">
                <a:cs typeface="+mn-ea"/>
                <a:sym typeface="+mn-lt"/>
              </a:rPr>
              <a:t>。</a:t>
            </a:r>
            <a:r>
              <a:rPr lang="zh-CN" altLang="en-US" sz="2000" dirty="0">
                <a:cs typeface="+mn-ea"/>
              </a:rPr>
              <a:t>保持良好的润滑状态，定期检查、清洗自动润滑系统，增加或更换润滑脂、油液， 使丝杆、导轨等各运动部位始终保持良好的润滑状态。</a:t>
            </a:r>
            <a:endParaRPr lang="en-US" altLang="zh-CN" sz="2000" dirty="0">
              <a:cs typeface="+mn-ea"/>
            </a:endParaRPr>
          </a:p>
          <a:p>
            <a:pPr marL="0" indent="0">
              <a:lnSpc>
                <a:spcPct val="150000"/>
              </a:lnSpc>
              <a:buNone/>
            </a:pPr>
            <a:r>
              <a:rPr lang="zh-CN" altLang="en-US" sz="2000" dirty="0">
                <a:cs typeface="+mn-ea"/>
              </a:rPr>
              <a:t>（</a:t>
            </a:r>
            <a:r>
              <a:rPr lang="en-US" altLang="zh-CN" sz="2000" dirty="0">
                <a:cs typeface="+mn-ea"/>
              </a:rPr>
              <a:t>2</a:t>
            </a:r>
            <a:r>
              <a:rPr lang="zh-CN" altLang="en-US" sz="2000" dirty="0">
                <a:cs typeface="+mn-ea"/>
              </a:rPr>
              <a:t>）</a:t>
            </a:r>
            <a:r>
              <a:rPr lang="zh-CN" altLang="en-US" sz="2000" dirty="0">
                <a:solidFill>
                  <a:srgbClr val="FF0000"/>
                </a:solidFill>
                <a:cs typeface="+mn-ea"/>
              </a:rPr>
              <a:t>减小各运动部件的形位误差</a:t>
            </a:r>
            <a:r>
              <a:rPr lang="zh-CN" altLang="en-US" sz="2000" dirty="0">
                <a:cs typeface="+mn-ea"/>
              </a:rPr>
              <a:t>。进行机械精度的检查调整。</a:t>
            </a:r>
            <a:endParaRPr lang="en-US" altLang="zh-CN" sz="2000" dirty="0">
              <a:cs typeface="+mn-ea"/>
            </a:endParaRPr>
          </a:p>
          <a:p>
            <a:pPr marL="0" indent="0">
              <a:lnSpc>
                <a:spcPct val="150000"/>
              </a:lnSpc>
              <a:buNone/>
            </a:pPr>
            <a:r>
              <a:rPr lang="zh-CN" altLang="en-US" sz="2000" dirty="0">
                <a:cs typeface="+mn-ea"/>
              </a:rPr>
              <a:t>（</a:t>
            </a:r>
            <a:r>
              <a:rPr lang="en-US" altLang="zh-CN" sz="2000" dirty="0">
                <a:cs typeface="+mn-ea"/>
              </a:rPr>
              <a:t>3</a:t>
            </a:r>
            <a:r>
              <a:rPr lang="zh-CN" altLang="en-US" sz="2000" dirty="0">
                <a:cs typeface="+mn-ea"/>
              </a:rPr>
              <a:t>）减少环境因素对数控车床的影响。需要经常打扫。</a:t>
            </a:r>
            <a:endParaRPr lang="en-US" altLang="zh-CN" sz="2000" dirty="0">
              <a:cs typeface="+mn-ea"/>
            </a:endParaRPr>
          </a:p>
        </p:txBody>
      </p:sp>
      <p:sp>
        <p:nvSpPr>
          <p:cNvPr id="2" name="Index-1"/>
          <p:cNvSpPr txBox="1"/>
          <p:nvPr>
            <p:custDataLst>
              <p:tags r:id="rId3"/>
            </p:custDataLst>
          </p:nvPr>
        </p:nvSpPr>
        <p:spPr>
          <a:xfrm>
            <a:off x="719486" y="2055651"/>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01</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3"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grpSp>
        <p:nvGrpSpPr>
          <p:cNvPr id="5" name="组合 4">
            <a:extLst>
              <a:ext uri="{FF2B5EF4-FFF2-40B4-BE49-F238E27FC236}">
                <a16:creationId xmlns:a16="http://schemas.microsoft.com/office/drawing/2014/main" id="{1D0F68E6-12D2-44E2-62FC-C5CFC06F1A84}"/>
              </a:ext>
            </a:extLst>
          </p:cNvPr>
          <p:cNvGrpSpPr/>
          <p:nvPr/>
        </p:nvGrpSpPr>
        <p:grpSpPr>
          <a:xfrm>
            <a:off x="1587" y="-1"/>
            <a:ext cx="12188825" cy="6858001"/>
            <a:chOff x="1589" y="0"/>
            <a:chExt cx="12188825" cy="6858001"/>
          </a:xfrm>
        </p:grpSpPr>
        <p:sp>
          <p:nvSpPr>
            <p:cNvPr id="7" name="任意多边形 40">
              <a:extLst>
                <a:ext uri="{FF2B5EF4-FFF2-40B4-BE49-F238E27FC236}">
                  <a16:creationId xmlns:a16="http://schemas.microsoft.com/office/drawing/2014/main" id="{33F69C8D-698E-7822-A7EE-19B4BEB7FE75}"/>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任意多边形 41">
              <a:extLst>
                <a:ext uri="{FF2B5EF4-FFF2-40B4-BE49-F238E27FC236}">
                  <a16:creationId xmlns:a16="http://schemas.microsoft.com/office/drawing/2014/main" id="{6BD35625-517D-DEFB-ED54-68A538F6356D}"/>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5D96C5A3-8C99-0021-94D0-3E9433912DFC}"/>
              </a:ext>
            </a:extLst>
          </p:cNvPr>
          <p:cNvGrpSpPr/>
          <p:nvPr/>
        </p:nvGrpSpPr>
        <p:grpSpPr>
          <a:xfrm>
            <a:off x="1587" y="-1"/>
            <a:ext cx="12188825" cy="6858001"/>
            <a:chOff x="1589" y="0"/>
            <a:chExt cx="12188825" cy="6858001"/>
          </a:xfrm>
        </p:grpSpPr>
        <p:sp>
          <p:nvSpPr>
            <p:cNvPr id="7" name="任意多边形 40">
              <a:extLst>
                <a:ext uri="{FF2B5EF4-FFF2-40B4-BE49-F238E27FC236}">
                  <a16:creationId xmlns:a16="http://schemas.microsoft.com/office/drawing/2014/main" id="{5467AA00-5957-D455-84BC-BE3961D1B171}"/>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任意多边形 41">
              <a:extLst>
                <a:ext uri="{FF2B5EF4-FFF2-40B4-BE49-F238E27FC236}">
                  <a16:creationId xmlns:a16="http://schemas.microsoft.com/office/drawing/2014/main" id="{1466ED8D-7E09-00CF-BC49-EA25EAF6BD3F}"/>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 name="标题 3"/>
          <p:cNvSpPr>
            <a:spLocks noGrp="1"/>
          </p:cNvSpPr>
          <p:nvPr>
            <p:ph type="title" idx="4294967295"/>
          </p:nvPr>
        </p:nvSpPr>
        <p:spPr>
          <a:xfrm>
            <a:off x="3420041" y="1132478"/>
            <a:ext cx="5240337" cy="523875"/>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二、数控车床的日常维护及保养</a:t>
            </a:r>
          </a:p>
        </p:txBody>
      </p:sp>
      <p:sp>
        <p:nvSpPr>
          <p:cNvPr id="10" name="1"/>
          <p:cNvSpPr/>
          <p:nvPr>
            <p:custDataLst>
              <p:tags r:id="rId1"/>
            </p:custDataLst>
          </p:nvPr>
        </p:nvSpPr>
        <p:spPr bwMode="auto">
          <a:xfrm rot="5400000">
            <a:off x="1005437" y="1822505"/>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2" name="Title-1"/>
          <p:cNvSpPr/>
          <p:nvPr>
            <p:custDataLst>
              <p:tags r:id="rId2"/>
            </p:custDataLst>
          </p:nvPr>
        </p:nvSpPr>
        <p:spPr>
          <a:xfrm>
            <a:off x="1636233" y="1692982"/>
            <a:ext cx="4403977" cy="624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400" b="1" dirty="0">
                <a:solidFill>
                  <a:schemeClr val="accent1"/>
                </a:solidFill>
                <a:sym typeface="Arial" panose="020B0604020202020204" pitchFamily="34" charset="0"/>
              </a:rPr>
              <a:t>数控车床日常维护及保养内容</a:t>
            </a:r>
          </a:p>
        </p:txBody>
      </p:sp>
      <p:sp>
        <p:nvSpPr>
          <p:cNvPr id="2" name="Index-1"/>
          <p:cNvSpPr txBox="1"/>
          <p:nvPr>
            <p:custDataLst>
              <p:tags r:id="rId3"/>
            </p:custDataLst>
          </p:nvPr>
        </p:nvSpPr>
        <p:spPr>
          <a:xfrm>
            <a:off x="728487" y="1794602"/>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02</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3"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grpSp>
        <p:nvGrpSpPr>
          <p:cNvPr id="94" name="组合 93"/>
          <p:cNvGrpSpPr>
            <a:grpSpLocks noChangeAspect="1"/>
          </p:cNvGrpSpPr>
          <p:nvPr>
            <p:custDataLst>
              <p:tags r:id="rId4"/>
            </p:custDataLst>
          </p:nvPr>
        </p:nvGrpSpPr>
        <p:grpSpPr>
          <a:xfrm>
            <a:off x="1163446" y="2538834"/>
            <a:ext cx="9865108" cy="4143195"/>
            <a:chOff x="838989" y="1429373"/>
            <a:chExt cx="10514021" cy="4415729"/>
          </a:xfrm>
        </p:grpSpPr>
        <p:grpSp>
          <p:nvGrpSpPr>
            <p:cNvPr id="95" name="组合 94"/>
            <p:cNvGrpSpPr/>
            <p:nvPr/>
          </p:nvGrpSpPr>
          <p:grpSpPr>
            <a:xfrm>
              <a:off x="838989" y="1429373"/>
              <a:ext cx="5214655" cy="2167829"/>
              <a:chOff x="838989" y="1429373"/>
              <a:chExt cx="5214655" cy="2167829"/>
            </a:xfrm>
          </p:grpSpPr>
          <p:sp>
            <p:nvSpPr>
              <p:cNvPr id="114" name="1"/>
              <p:cNvSpPr/>
              <p:nvPr>
                <p:custDataLst>
                  <p:tags r:id="rId16"/>
                </p:custDataLst>
              </p:nvPr>
            </p:nvSpPr>
            <p:spPr>
              <a:xfrm>
                <a:off x="838989" y="1429373"/>
                <a:ext cx="5214655" cy="2167829"/>
              </a:xfrm>
              <a:prstGeom prst="roundRect">
                <a:avLst>
                  <a:gd name="adj" fmla="val 1445"/>
                </a:avLst>
              </a:prstGeom>
              <a:noFill/>
              <a:ln w="3175" cap="flat">
                <a:solidFill>
                  <a:schemeClr val="accent1"/>
                </a:solidFill>
                <a:prstDash val="solid"/>
                <a:miter lim="400000"/>
              </a:ln>
              <a:effectLst/>
            </p:spPr>
            <p:txBody>
              <a:bodyPr wrap="square" lIns="91440" tIns="45720" rIns="91440" bIns="45720" numCol="1"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FFFFFF"/>
                    </a:solidFill>
                  </a:defRPr>
                </a:pPr>
                <a:endParaRPr/>
              </a:p>
            </p:txBody>
          </p:sp>
          <p:sp>
            <p:nvSpPr>
              <p:cNvPr id="115" name="Body-1"/>
              <p:cNvSpPr/>
              <p:nvPr>
                <p:custDataLst>
                  <p:tags r:id="rId17"/>
                </p:custDataLst>
              </p:nvPr>
            </p:nvSpPr>
            <p:spPr bwMode="auto">
              <a:xfrm>
                <a:off x="999344" y="2139648"/>
                <a:ext cx="4094961" cy="44337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endParaRPr kumimoji="1" lang="en-US" altLang="zh-CN" sz="1600" dirty="0">
                  <a:solidFill>
                    <a:schemeClr val="tx1"/>
                  </a:solidFill>
                  <a:latin typeface="Arial" panose="020B0604020202020204" pitchFamily="34" charset="0"/>
                  <a:ea typeface="微软雅黑" panose="020B0503020204020204" pitchFamily="34" charset="-122"/>
                </a:endParaRPr>
              </a:p>
            </p:txBody>
          </p:sp>
          <p:sp>
            <p:nvSpPr>
              <p:cNvPr id="116" name="Title-1"/>
              <p:cNvSpPr txBox="1"/>
              <p:nvPr>
                <p:custDataLst>
                  <p:tags r:id="rId18"/>
                </p:custDataLst>
              </p:nvPr>
            </p:nvSpPr>
            <p:spPr bwMode="auto">
              <a:xfrm>
                <a:off x="999344" y="1520730"/>
                <a:ext cx="2302082" cy="488587"/>
              </a:xfrm>
              <a:prstGeom prst="roundRect">
                <a:avLst>
                  <a:gd name="adj" fmla="val 50000"/>
                </a:avLst>
              </a:prstGeom>
              <a:solidFill>
                <a:schemeClr val="accent1"/>
              </a:solidFill>
              <a:ln>
                <a:noFill/>
              </a:ln>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b="1" dirty="0">
                    <a:solidFill>
                      <a:schemeClr val="bg1"/>
                    </a:solidFill>
                    <a:latin typeface="Arial" panose="020B0604020202020204" pitchFamily="34" charset="0"/>
                    <a:ea typeface="微软雅黑" panose="020B0503020204020204" pitchFamily="34" charset="-122"/>
                  </a:rPr>
                  <a:t>检查周期：每天</a:t>
                </a:r>
              </a:p>
            </p:txBody>
          </p:sp>
          <p:sp>
            <p:nvSpPr>
              <p:cNvPr id="118" name="1"/>
              <p:cNvSpPr/>
              <p:nvPr>
                <p:custDataLst>
                  <p:tags r:id="rId19"/>
                </p:custDataLst>
              </p:nvPr>
            </p:nvSpPr>
            <p:spPr>
              <a:xfrm>
                <a:off x="5636155" y="3222817"/>
                <a:ext cx="211860" cy="224083"/>
              </a:xfrm>
              <a:custGeom>
                <a:avLst/>
                <a:gdLst>
                  <a:gd name="connsiteX0" fmla="*/ 371955 w 495300"/>
                  <a:gd name="connsiteY0" fmla="*/ 621 h 523875"/>
                  <a:gd name="connsiteX1" fmla="*/ 400530 w 495300"/>
                  <a:gd name="connsiteY1" fmla="*/ 29196 h 523875"/>
                  <a:gd name="connsiteX2" fmla="*/ 400530 w 495300"/>
                  <a:gd name="connsiteY2" fmla="*/ 133971 h 523875"/>
                  <a:gd name="connsiteX3" fmla="*/ 371955 w 495300"/>
                  <a:gd name="connsiteY3" fmla="*/ 162546 h 523875"/>
                  <a:gd name="connsiteX4" fmla="*/ 257655 w 495300"/>
                  <a:gd name="connsiteY4" fmla="*/ 162546 h 523875"/>
                  <a:gd name="connsiteX5" fmla="*/ 257655 w 495300"/>
                  <a:gd name="connsiteY5" fmla="*/ 286371 h 523875"/>
                  <a:gd name="connsiteX6" fmla="*/ 419580 w 495300"/>
                  <a:gd name="connsiteY6" fmla="*/ 286371 h 523875"/>
                  <a:gd name="connsiteX7" fmla="*/ 457680 w 495300"/>
                  <a:gd name="connsiteY7" fmla="*/ 322566 h 523875"/>
                  <a:gd name="connsiteX8" fmla="*/ 457680 w 495300"/>
                  <a:gd name="connsiteY8" fmla="*/ 324471 h 523875"/>
                  <a:gd name="connsiteX9" fmla="*/ 457680 w 495300"/>
                  <a:gd name="connsiteY9" fmla="*/ 429246 h 523875"/>
                  <a:gd name="connsiteX10" fmla="*/ 476730 w 495300"/>
                  <a:gd name="connsiteY10" fmla="*/ 429246 h 523875"/>
                  <a:gd name="connsiteX11" fmla="*/ 495780 w 495300"/>
                  <a:gd name="connsiteY11" fmla="*/ 448296 h 523875"/>
                  <a:gd name="connsiteX12" fmla="*/ 495780 w 495300"/>
                  <a:gd name="connsiteY12" fmla="*/ 505446 h 523875"/>
                  <a:gd name="connsiteX13" fmla="*/ 476730 w 495300"/>
                  <a:gd name="connsiteY13" fmla="*/ 524496 h 523875"/>
                  <a:gd name="connsiteX14" fmla="*/ 419580 w 495300"/>
                  <a:gd name="connsiteY14" fmla="*/ 524496 h 523875"/>
                  <a:gd name="connsiteX15" fmla="*/ 400530 w 495300"/>
                  <a:gd name="connsiteY15" fmla="*/ 505446 h 523875"/>
                  <a:gd name="connsiteX16" fmla="*/ 400530 w 495300"/>
                  <a:gd name="connsiteY16" fmla="*/ 448296 h 523875"/>
                  <a:gd name="connsiteX17" fmla="*/ 419580 w 495300"/>
                  <a:gd name="connsiteY17" fmla="*/ 429246 h 523875"/>
                  <a:gd name="connsiteX18" fmla="*/ 438630 w 495300"/>
                  <a:gd name="connsiteY18" fmla="*/ 429246 h 523875"/>
                  <a:gd name="connsiteX19" fmla="*/ 438630 w 495300"/>
                  <a:gd name="connsiteY19" fmla="*/ 324471 h 523875"/>
                  <a:gd name="connsiteX20" fmla="*/ 420533 w 495300"/>
                  <a:gd name="connsiteY20" fmla="*/ 305421 h 523875"/>
                  <a:gd name="connsiteX21" fmla="*/ 419580 w 495300"/>
                  <a:gd name="connsiteY21" fmla="*/ 305421 h 523875"/>
                  <a:gd name="connsiteX22" fmla="*/ 257655 w 495300"/>
                  <a:gd name="connsiteY22" fmla="*/ 305421 h 523875"/>
                  <a:gd name="connsiteX23" fmla="*/ 257655 w 495300"/>
                  <a:gd name="connsiteY23" fmla="*/ 429246 h 523875"/>
                  <a:gd name="connsiteX24" fmla="*/ 276705 w 495300"/>
                  <a:gd name="connsiteY24" fmla="*/ 429246 h 523875"/>
                  <a:gd name="connsiteX25" fmla="*/ 295755 w 495300"/>
                  <a:gd name="connsiteY25" fmla="*/ 448296 h 523875"/>
                  <a:gd name="connsiteX26" fmla="*/ 295755 w 495300"/>
                  <a:gd name="connsiteY26" fmla="*/ 505446 h 523875"/>
                  <a:gd name="connsiteX27" fmla="*/ 276705 w 495300"/>
                  <a:gd name="connsiteY27" fmla="*/ 524496 h 523875"/>
                  <a:gd name="connsiteX28" fmla="*/ 219555 w 495300"/>
                  <a:gd name="connsiteY28" fmla="*/ 524496 h 523875"/>
                  <a:gd name="connsiteX29" fmla="*/ 200505 w 495300"/>
                  <a:gd name="connsiteY29" fmla="*/ 505446 h 523875"/>
                  <a:gd name="connsiteX30" fmla="*/ 200505 w 495300"/>
                  <a:gd name="connsiteY30" fmla="*/ 448296 h 523875"/>
                  <a:gd name="connsiteX31" fmla="*/ 219555 w 495300"/>
                  <a:gd name="connsiteY31" fmla="*/ 429246 h 523875"/>
                  <a:gd name="connsiteX32" fmla="*/ 238605 w 495300"/>
                  <a:gd name="connsiteY32" fmla="*/ 429246 h 523875"/>
                  <a:gd name="connsiteX33" fmla="*/ 238605 w 495300"/>
                  <a:gd name="connsiteY33" fmla="*/ 305421 h 523875"/>
                  <a:gd name="connsiteX34" fmla="*/ 76680 w 495300"/>
                  <a:gd name="connsiteY34" fmla="*/ 305421 h 523875"/>
                  <a:gd name="connsiteX35" fmla="*/ 57630 w 495300"/>
                  <a:gd name="connsiteY35" fmla="*/ 323519 h 523875"/>
                  <a:gd name="connsiteX36" fmla="*/ 57630 w 495300"/>
                  <a:gd name="connsiteY36" fmla="*/ 324471 h 523875"/>
                  <a:gd name="connsiteX37" fmla="*/ 57630 w 495300"/>
                  <a:gd name="connsiteY37" fmla="*/ 429246 h 523875"/>
                  <a:gd name="connsiteX38" fmla="*/ 76680 w 495300"/>
                  <a:gd name="connsiteY38" fmla="*/ 429246 h 523875"/>
                  <a:gd name="connsiteX39" fmla="*/ 95730 w 495300"/>
                  <a:gd name="connsiteY39" fmla="*/ 448296 h 523875"/>
                  <a:gd name="connsiteX40" fmla="*/ 95730 w 495300"/>
                  <a:gd name="connsiteY40" fmla="*/ 505446 h 523875"/>
                  <a:gd name="connsiteX41" fmla="*/ 76680 w 495300"/>
                  <a:gd name="connsiteY41" fmla="*/ 524496 h 523875"/>
                  <a:gd name="connsiteX42" fmla="*/ 19530 w 495300"/>
                  <a:gd name="connsiteY42" fmla="*/ 524496 h 523875"/>
                  <a:gd name="connsiteX43" fmla="*/ 480 w 495300"/>
                  <a:gd name="connsiteY43" fmla="*/ 505446 h 523875"/>
                  <a:gd name="connsiteX44" fmla="*/ 480 w 495300"/>
                  <a:gd name="connsiteY44" fmla="*/ 448296 h 523875"/>
                  <a:gd name="connsiteX45" fmla="*/ 19530 w 495300"/>
                  <a:gd name="connsiteY45" fmla="*/ 429246 h 523875"/>
                  <a:gd name="connsiteX46" fmla="*/ 38580 w 495300"/>
                  <a:gd name="connsiteY46" fmla="*/ 429246 h 523875"/>
                  <a:gd name="connsiteX47" fmla="*/ 38580 w 495300"/>
                  <a:gd name="connsiteY47" fmla="*/ 324471 h 523875"/>
                  <a:gd name="connsiteX48" fmla="*/ 74775 w 495300"/>
                  <a:gd name="connsiteY48" fmla="*/ 286371 h 523875"/>
                  <a:gd name="connsiteX49" fmla="*/ 76680 w 495300"/>
                  <a:gd name="connsiteY49" fmla="*/ 286371 h 523875"/>
                  <a:gd name="connsiteX50" fmla="*/ 238605 w 495300"/>
                  <a:gd name="connsiteY50" fmla="*/ 286371 h 523875"/>
                  <a:gd name="connsiteX51" fmla="*/ 238605 w 495300"/>
                  <a:gd name="connsiteY51" fmla="*/ 162546 h 523875"/>
                  <a:gd name="connsiteX52" fmla="*/ 124305 w 495300"/>
                  <a:gd name="connsiteY52" fmla="*/ 162546 h 523875"/>
                  <a:gd name="connsiteX53" fmla="*/ 95730 w 495300"/>
                  <a:gd name="connsiteY53" fmla="*/ 133971 h 523875"/>
                  <a:gd name="connsiteX54" fmla="*/ 95730 w 495300"/>
                  <a:gd name="connsiteY54" fmla="*/ 29196 h 523875"/>
                  <a:gd name="connsiteX55" fmla="*/ 124305 w 495300"/>
                  <a:gd name="connsiteY55" fmla="*/ 621 h 523875"/>
                  <a:gd name="connsiteX56" fmla="*/ 371955 w 495300"/>
                  <a:gd name="connsiteY56" fmla="*/ 621 h 523875"/>
                  <a:gd name="connsiteX57" fmla="*/ 148118 w 495300"/>
                  <a:gd name="connsiteY57" fmla="*/ 95871 h 523875"/>
                  <a:gd name="connsiteX58" fmla="*/ 133830 w 495300"/>
                  <a:gd name="connsiteY58" fmla="*/ 110159 h 523875"/>
                  <a:gd name="connsiteX59" fmla="*/ 148118 w 495300"/>
                  <a:gd name="connsiteY59" fmla="*/ 124446 h 523875"/>
                  <a:gd name="connsiteX60" fmla="*/ 162405 w 495300"/>
                  <a:gd name="connsiteY60" fmla="*/ 110159 h 523875"/>
                  <a:gd name="connsiteX61" fmla="*/ 148118 w 495300"/>
                  <a:gd name="connsiteY61" fmla="*/ 95871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95300" h="523875">
                    <a:moveTo>
                      <a:pt x="371955" y="621"/>
                    </a:moveTo>
                    <a:cubicBezTo>
                      <a:pt x="388148" y="621"/>
                      <a:pt x="400530" y="13004"/>
                      <a:pt x="400530" y="29196"/>
                    </a:cubicBezTo>
                    <a:lnTo>
                      <a:pt x="400530" y="133971"/>
                    </a:lnTo>
                    <a:cubicBezTo>
                      <a:pt x="400530" y="150164"/>
                      <a:pt x="388148" y="162546"/>
                      <a:pt x="371955" y="162546"/>
                    </a:cubicBezTo>
                    <a:lnTo>
                      <a:pt x="257655" y="162546"/>
                    </a:lnTo>
                    <a:lnTo>
                      <a:pt x="257655" y="286371"/>
                    </a:lnTo>
                    <a:lnTo>
                      <a:pt x="419580" y="286371"/>
                    </a:lnTo>
                    <a:cubicBezTo>
                      <a:pt x="439583" y="286371"/>
                      <a:pt x="456727" y="302564"/>
                      <a:pt x="457680" y="322566"/>
                    </a:cubicBezTo>
                    <a:lnTo>
                      <a:pt x="457680" y="324471"/>
                    </a:lnTo>
                    <a:lnTo>
                      <a:pt x="457680" y="429246"/>
                    </a:lnTo>
                    <a:lnTo>
                      <a:pt x="476730" y="429246"/>
                    </a:lnTo>
                    <a:cubicBezTo>
                      <a:pt x="487208" y="429246"/>
                      <a:pt x="495780" y="437819"/>
                      <a:pt x="495780" y="448296"/>
                    </a:cubicBezTo>
                    <a:lnTo>
                      <a:pt x="495780" y="505446"/>
                    </a:lnTo>
                    <a:cubicBezTo>
                      <a:pt x="495780" y="515924"/>
                      <a:pt x="487208" y="524496"/>
                      <a:pt x="476730" y="524496"/>
                    </a:cubicBezTo>
                    <a:lnTo>
                      <a:pt x="419580" y="524496"/>
                    </a:lnTo>
                    <a:cubicBezTo>
                      <a:pt x="409102" y="524496"/>
                      <a:pt x="400530" y="515924"/>
                      <a:pt x="400530" y="505446"/>
                    </a:cubicBezTo>
                    <a:lnTo>
                      <a:pt x="400530" y="448296"/>
                    </a:lnTo>
                    <a:cubicBezTo>
                      <a:pt x="400530" y="437819"/>
                      <a:pt x="409102" y="429246"/>
                      <a:pt x="419580" y="429246"/>
                    </a:cubicBezTo>
                    <a:lnTo>
                      <a:pt x="438630" y="429246"/>
                    </a:lnTo>
                    <a:lnTo>
                      <a:pt x="438630" y="324471"/>
                    </a:lnTo>
                    <a:cubicBezTo>
                      <a:pt x="438630" y="313994"/>
                      <a:pt x="431010" y="306374"/>
                      <a:pt x="420533" y="305421"/>
                    </a:cubicBezTo>
                    <a:lnTo>
                      <a:pt x="419580" y="305421"/>
                    </a:lnTo>
                    <a:lnTo>
                      <a:pt x="257655" y="305421"/>
                    </a:lnTo>
                    <a:lnTo>
                      <a:pt x="257655" y="429246"/>
                    </a:lnTo>
                    <a:lnTo>
                      <a:pt x="276705" y="429246"/>
                    </a:lnTo>
                    <a:cubicBezTo>
                      <a:pt x="287183" y="429246"/>
                      <a:pt x="295755" y="437819"/>
                      <a:pt x="295755" y="448296"/>
                    </a:cubicBezTo>
                    <a:lnTo>
                      <a:pt x="295755" y="505446"/>
                    </a:lnTo>
                    <a:cubicBezTo>
                      <a:pt x="295755" y="515924"/>
                      <a:pt x="287183" y="524496"/>
                      <a:pt x="276705" y="524496"/>
                    </a:cubicBezTo>
                    <a:lnTo>
                      <a:pt x="219555" y="524496"/>
                    </a:lnTo>
                    <a:cubicBezTo>
                      <a:pt x="209077" y="524496"/>
                      <a:pt x="200505" y="515924"/>
                      <a:pt x="200505" y="505446"/>
                    </a:cubicBezTo>
                    <a:lnTo>
                      <a:pt x="200505" y="448296"/>
                    </a:lnTo>
                    <a:cubicBezTo>
                      <a:pt x="200505" y="437819"/>
                      <a:pt x="209077" y="429246"/>
                      <a:pt x="219555" y="429246"/>
                    </a:cubicBezTo>
                    <a:lnTo>
                      <a:pt x="238605" y="429246"/>
                    </a:lnTo>
                    <a:lnTo>
                      <a:pt x="238605" y="305421"/>
                    </a:lnTo>
                    <a:lnTo>
                      <a:pt x="76680" y="305421"/>
                    </a:lnTo>
                    <a:cubicBezTo>
                      <a:pt x="66202" y="305421"/>
                      <a:pt x="58583" y="313041"/>
                      <a:pt x="57630" y="323519"/>
                    </a:cubicBezTo>
                    <a:lnTo>
                      <a:pt x="57630" y="324471"/>
                    </a:lnTo>
                    <a:lnTo>
                      <a:pt x="57630" y="429246"/>
                    </a:lnTo>
                    <a:lnTo>
                      <a:pt x="76680" y="429246"/>
                    </a:lnTo>
                    <a:cubicBezTo>
                      <a:pt x="87158" y="429246"/>
                      <a:pt x="95730" y="437819"/>
                      <a:pt x="95730" y="448296"/>
                    </a:cubicBezTo>
                    <a:lnTo>
                      <a:pt x="95730" y="505446"/>
                    </a:lnTo>
                    <a:cubicBezTo>
                      <a:pt x="95730" y="515924"/>
                      <a:pt x="87158" y="524496"/>
                      <a:pt x="76680" y="524496"/>
                    </a:cubicBezTo>
                    <a:lnTo>
                      <a:pt x="19530" y="524496"/>
                    </a:lnTo>
                    <a:cubicBezTo>
                      <a:pt x="9052" y="524496"/>
                      <a:pt x="480" y="515924"/>
                      <a:pt x="480" y="505446"/>
                    </a:cubicBezTo>
                    <a:lnTo>
                      <a:pt x="480" y="448296"/>
                    </a:lnTo>
                    <a:cubicBezTo>
                      <a:pt x="480" y="437819"/>
                      <a:pt x="9052" y="429246"/>
                      <a:pt x="19530" y="429246"/>
                    </a:cubicBezTo>
                    <a:lnTo>
                      <a:pt x="38580" y="429246"/>
                    </a:lnTo>
                    <a:lnTo>
                      <a:pt x="38580" y="324471"/>
                    </a:lnTo>
                    <a:cubicBezTo>
                      <a:pt x="38580" y="304469"/>
                      <a:pt x="54773" y="287324"/>
                      <a:pt x="74775" y="286371"/>
                    </a:cubicBezTo>
                    <a:lnTo>
                      <a:pt x="76680" y="286371"/>
                    </a:lnTo>
                    <a:lnTo>
                      <a:pt x="238605" y="286371"/>
                    </a:lnTo>
                    <a:lnTo>
                      <a:pt x="238605" y="162546"/>
                    </a:lnTo>
                    <a:lnTo>
                      <a:pt x="124305" y="162546"/>
                    </a:lnTo>
                    <a:cubicBezTo>
                      <a:pt x="108112" y="162546"/>
                      <a:pt x="95730" y="150164"/>
                      <a:pt x="95730" y="133971"/>
                    </a:cubicBezTo>
                    <a:lnTo>
                      <a:pt x="95730" y="29196"/>
                    </a:lnTo>
                    <a:cubicBezTo>
                      <a:pt x="95730" y="13004"/>
                      <a:pt x="108112" y="621"/>
                      <a:pt x="124305" y="621"/>
                    </a:cubicBezTo>
                    <a:lnTo>
                      <a:pt x="371955" y="621"/>
                    </a:lnTo>
                    <a:close/>
                    <a:moveTo>
                      <a:pt x="148118" y="95871"/>
                    </a:moveTo>
                    <a:cubicBezTo>
                      <a:pt x="140498" y="95871"/>
                      <a:pt x="133830" y="102539"/>
                      <a:pt x="133830" y="110159"/>
                    </a:cubicBezTo>
                    <a:cubicBezTo>
                      <a:pt x="133830" y="117779"/>
                      <a:pt x="140498" y="124446"/>
                      <a:pt x="148118" y="124446"/>
                    </a:cubicBezTo>
                    <a:cubicBezTo>
                      <a:pt x="155737" y="124446"/>
                      <a:pt x="162405" y="117779"/>
                      <a:pt x="162405" y="110159"/>
                    </a:cubicBezTo>
                    <a:cubicBezTo>
                      <a:pt x="162405" y="102539"/>
                      <a:pt x="155737" y="95871"/>
                      <a:pt x="148118" y="95871"/>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p:cNvGrpSpPr/>
            <p:nvPr/>
          </p:nvGrpSpPr>
          <p:grpSpPr>
            <a:xfrm>
              <a:off x="6138355" y="1429373"/>
              <a:ext cx="5214655" cy="2167829"/>
              <a:chOff x="6138355" y="1429373"/>
              <a:chExt cx="5214655" cy="2167829"/>
            </a:xfrm>
          </p:grpSpPr>
          <p:sp>
            <p:nvSpPr>
              <p:cNvPr id="109" name="2"/>
              <p:cNvSpPr/>
              <p:nvPr>
                <p:custDataLst>
                  <p:tags r:id="rId12"/>
                </p:custDataLst>
              </p:nvPr>
            </p:nvSpPr>
            <p:spPr>
              <a:xfrm>
                <a:off x="6138355" y="1429373"/>
                <a:ext cx="5214655" cy="2167829"/>
              </a:xfrm>
              <a:prstGeom prst="roundRect">
                <a:avLst>
                  <a:gd name="adj" fmla="val 1445"/>
                </a:avLst>
              </a:prstGeom>
              <a:noFill/>
              <a:ln w="3175">
                <a:solidFill>
                  <a:schemeClr val="accent2"/>
                </a:solidFill>
                <a:miter lim="400000"/>
              </a:ln>
            </p:spPr>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FFFFFF"/>
                    </a:solidFill>
                  </a:defRPr>
                </a:pPr>
                <a:endParaRPr/>
              </a:p>
            </p:txBody>
          </p:sp>
          <p:sp>
            <p:nvSpPr>
              <p:cNvPr id="110" name="Body-2"/>
              <p:cNvSpPr/>
              <p:nvPr>
                <p:custDataLst>
                  <p:tags r:id="rId13"/>
                </p:custDataLst>
              </p:nvPr>
            </p:nvSpPr>
            <p:spPr bwMode="auto">
              <a:xfrm>
                <a:off x="6322127" y="2074879"/>
                <a:ext cx="4094961" cy="40633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p>
                <a:pPr>
                  <a:lnSpc>
                    <a:spcPct val="130000"/>
                  </a:lnSpc>
                </a:pPr>
                <a:r>
                  <a:rPr lang="zh-CN" altLang="en-US" sz="1600" dirty="0">
                    <a:solidFill>
                      <a:schemeClr val="tx1"/>
                    </a:solidFill>
                    <a:latin typeface="+mn-ea"/>
                  </a:rPr>
                  <a:t>滚珠丝杆；液压油路；主轴润滑恒温箱</a:t>
                </a:r>
                <a:endParaRPr lang="en-US" altLang="zh-CN" sz="1600" dirty="0">
                  <a:latin typeface="+mn-ea"/>
                </a:endParaRPr>
              </a:p>
            </p:txBody>
          </p:sp>
          <p:sp>
            <p:nvSpPr>
              <p:cNvPr id="111" name="Title-2"/>
              <p:cNvSpPr txBox="1"/>
              <p:nvPr>
                <p:custDataLst>
                  <p:tags r:id="rId14"/>
                </p:custDataLst>
              </p:nvPr>
            </p:nvSpPr>
            <p:spPr bwMode="auto">
              <a:xfrm>
                <a:off x="6290073" y="1516411"/>
                <a:ext cx="2302082" cy="488587"/>
              </a:xfrm>
              <a:prstGeom prst="roundRect">
                <a:avLst>
                  <a:gd name="adj" fmla="val 50000"/>
                </a:avLst>
              </a:prstGeom>
              <a:solidFill>
                <a:schemeClr val="accent2"/>
              </a:solidFill>
              <a:ln>
                <a:noFill/>
              </a:ln>
            </p:spPr>
            <p:txBody>
              <a:bodyPr wrap="square" lIns="91440" tIns="45720" rIns="91440" bIns="45720" anchor="b" anchorCtr="0">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b="1" dirty="0">
                    <a:solidFill>
                      <a:schemeClr val="bg1"/>
                    </a:solidFill>
                    <a:latin typeface="Arial" panose="020B0604020202020204" pitchFamily="34" charset="0"/>
                    <a:ea typeface="微软雅黑" panose="020B0503020204020204" pitchFamily="34" charset="-122"/>
                  </a:rPr>
                  <a:t>检查周期：每半年</a:t>
                </a:r>
              </a:p>
            </p:txBody>
          </p:sp>
          <p:sp>
            <p:nvSpPr>
              <p:cNvPr id="113" name="2"/>
              <p:cNvSpPr/>
              <p:nvPr>
                <p:custDataLst>
                  <p:tags r:id="rId15"/>
                </p:custDataLst>
              </p:nvPr>
            </p:nvSpPr>
            <p:spPr>
              <a:xfrm>
                <a:off x="6322127" y="3225536"/>
                <a:ext cx="228157" cy="171118"/>
              </a:xfrm>
              <a:custGeom>
                <a:avLst/>
                <a:gdLst>
                  <a:gd name="connsiteX0" fmla="*/ 505433 w 533400"/>
                  <a:gd name="connsiteY0" fmla="*/ 621 h 400050"/>
                  <a:gd name="connsiteX1" fmla="*/ 534008 w 533400"/>
                  <a:gd name="connsiteY1" fmla="*/ 29196 h 400050"/>
                  <a:gd name="connsiteX2" fmla="*/ 534008 w 533400"/>
                  <a:gd name="connsiteY2" fmla="*/ 372096 h 400050"/>
                  <a:gd name="connsiteX3" fmla="*/ 505433 w 533400"/>
                  <a:gd name="connsiteY3" fmla="*/ 400671 h 400050"/>
                  <a:gd name="connsiteX4" fmla="*/ 29183 w 533400"/>
                  <a:gd name="connsiteY4" fmla="*/ 400671 h 400050"/>
                  <a:gd name="connsiteX5" fmla="*/ 608 w 533400"/>
                  <a:gd name="connsiteY5" fmla="*/ 372096 h 400050"/>
                  <a:gd name="connsiteX6" fmla="*/ 608 w 533400"/>
                  <a:gd name="connsiteY6" fmla="*/ 29196 h 400050"/>
                  <a:gd name="connsiteX7" fmla="*/ 29183 w 533400"/>
                  <a:gd name="connsiteY7" fmla="*/ 621 h 400050"/>
                  <a:gd name="connsiteX8" fmla="*/ 505433 w 533400"/>
                  <a:gd name="connsiteY8" fmla="*/ 621 h 400050"/>
                  <a:gd name="connsiteX9" fmla="*/ 391133 w 533400"/>
                  <a:gd name="connsiteY9" fmla="*/ 198741 h 400050"/>
                  <a:gd name="connsiteX10" fmla="*/ 351128 w 533400"/>
                  <a:gd name="connsiteY10" fmla="*/ 204456 h 400050"/>
                  <a:gd name="connsiteX11" fmla="*/ 351128 w 533400"/>
                  <a:gd name="connsiteY11" fmla="*/ 204456 h 400050"/>
                  <a:gd name="connsiteX12" fmla="*/ 267308 w 533400"/>
                  <a:gd name="connsiteY12" fmla="*/ 315899 h 400050"/>
                  <a:gd name="connsiteX13" fmla="*/ 264451 w 533400"/>
                  <a:gd name="connsiteY13" fmla="*/ 318756 h 400050"/>
                  <a:gd name="connsiteX14" fmla="*/ 224446 w 533400"/>
                  <a:gd name="connsiteY14" fmla="*/ 318756 h 400050"/>
                  <a:gd name="connsiteX15" fmla="*/ 224446 w 533400"/>
                  <a:gd name="connsiteY15" fmla="*/ 318756 h 400050"/>
                  <a:gd name="connsiteX16" fmla="*/ 162533 w 533400"/>
                  <a:gd name="connsiteY16" fmla="*/ 257796 h 400050"/>
                  <a:gd name="connsiteX17" fmla="*/ 160628 w 533400"/>
                  <a:gd name="connsiteY17" fmla="*/ 255891 h 400050"/>
                  <a:gd name="connsiteX18" fmla="*/ 120623 w 533400"/>
                  <a:gd name="connsiteY18" fmla="*/ 259701 h 400050"/>
                  <a:gd name="connsiteX19" fmla="*/ 120623 w 533400"/>
                  <a:gd name="connsiteY19" fmla="*/ 259701 h 400050"/>
                  <a:gd name="connsiteX20" fmla="*/ 32993 w 533400"/>
                  <a:gd name="connsiteY20" fmla="*/ 366381 h 400050"/>
                  <a:gd name="connsiteX21" fmla="*/ 31088 w 533400"/>
                  <a:gd name="connsiteY21" fmla="*/ 372096 h 400050"/>
                  <a:gd name="connsiteX22" fmla="*/ 40613 w 533400"/>
                  <a:gd name="connsiteY22" fmla="*/ 381621 h 400050"/>
                  <a:gd name="connsiteX23" fmla="*/ 40613 w 533400"/>
                  <a:gd name="connsiteY23" fmla="*/ 381621 h 400050"/>
                  <a:gd name="connsiteX24" fmla="*/ 497813 w 533400"/>
                  <a:gd name="connsiteY24" fmla="*/ 381621 h 400050"/>
                  <a:gd name="connsiteX25" fmla="*/ 503528 w 533400"/>
                  <a:gd name="connsiteY25" fmla="*/ 379716 h 400050"/>
                  <a:gd name="connsiteX26" fmla="*/ 506386 w 533400"/>
                  <a:gd name="connsiteY26" fmla="*/ 366381 h 400050"/>
                  <a:gd name="connsiteX27" fmla="*/ 506386 w 533400"/>
                  <a:gd name="connsiteY27" fmla="*/ 366381 h 400050"/>
                  <a:gd name="connsiteX28" fmla="*/ 398753 w 533400"/>
                  <a:gd name="connsiteY28" fmla="*/ 205409 h 400050"/>
                  <a:gd name="connsiteX29" fmla="*/ 391133 w 533400"/>
                  <a:gd name="connsiteY29" fmla="*/ 198741 h 400050"/>
                  <a:gd name="connsiteX30" fmla="*/ 95858 w 533400"/>
                  <a:gd name="connsiteY30" fmla="*/ 57771 h 400050"/>
                  <a:gd name="connsiteX31" fmla="*/ 57758 w 533400"/>
                  <a:gd name="connsiteY31" fmla="*/ 95871 h 400050"/>
                  <a:gd name="connsiteX32" fmla="*/ 95858 w 533400"/>
                  <a:gd name="connsiteY32" fmla="*/ 133971 h 400050"/>
                  <a:gd name="connsiteX33" fmla="*/ 133958 w 533400"/>
                  <a:gd name="connsiteY33" fmla="*/ 95871 h 400050"/>
                  <a:gd name="connsiteX34" fmla="*/ 95858 w 533400"/>
                  <a:gd name="connsiteY34" fmla="*/ 5777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3400" h="400050">
                    <a:moveTo>
                      <a:pt x="505433" y="621"/>
                    </a:moveTo>
                    <a:cubicBezTo>
                      <a:pt x="521626" y="621"/>
                      <a:pt x="534008" y="13004"/>
                      <a:pt x="534008" y="29196"/>
                    </a:cubicBezTo>
                    <a:lnTo>
                      <a:pt x="534008" y="372096"/>
                    </a:lnTo>
                    <a:cubicBezTo>
                      <a:pt x="534008" y="388289"/>
                      <a:pt x="521626" y="400671"/>
                      <a:pt x="505433" y="400671"/>
                    </a:cubicBezTo>
                    <a:lnTo>
                      <a:pt x="29183" y="400671"/>
                    </a:lnTo>
                    <a:cubicBezTo>
                      <a:pt x="12990" y="400671"/>
                      <a:pt x="608" y="388289"/>
                      <a:pt x="608" y="372096"/>
                    </a:cubicBezTo>
                    <a:lnTo>
                      <a:pt x="608" y="29196"/>
                    </a:lnTo>
                    <a:cubicBezTo>
                      <a:pt x="608" y="13004"/>
                      <a:pt x="12990" y="621"/>
                      <a:pt x="29183" y="621"/>
                    </a:cubicBezTo>
                    <a:lnTo>
                      <a:pt x="505433" y="621"/>
                    </a:lnTo>
                    <a:close/>
                    <a:moveTo>
                      <a:pt x="391133" y="198741"/>
                    </a:moveTo>
                    <a:cubicBezTo>
                      <a:pt x="378751" y="189216"/>
                      <a:pt x="360653" y="192074"/>
                      <a:pt x="351128" y="204456"/>
                    </a:cubicBezTo>
                    <a:lnTo>
                      <a:pt x="351128" y="204456"/>
                    </a:lnTo>
                    <a:lnTo>
                      <a:pt x="267308" y="315899"/>
                    </a:lnTo>
                    <a:cubicBezTo>
                      <a:pt x="266355" y="316851"/>
                      <a:pt x="265403" y="317804"/>
                      <a:pt x="264451" y="318756"/>
                    </a:cubicBezTo>
                    <a:cubicBezTo>
                      <a:pt x="253021" y="330186"/>
                      <a:pt x="234923" y="330186"/>
                      <a:pt x="224446" y="318756"/>
                    </a:cubicBezTo>
                    <a:lnTo>
                      <a:pt x="224446" y="318756"/>
                    </a:lnTo>
                    <a:lnTo>
                      <a:pt x="162533" y="257796"/>
                    </a:lnTo>
                    <a:cubicBezTo>
                      <a:pt x="161580" y="256844"/>
                      <a:pt x="161580" y="256844"/>
                      <a:pt x="160628" y="255891"/>
                    </a:cubicBezTo>
                    <a:cubicBezTo>
                      <a:pt x="148246" y="245414"/>
                      <a:pt x="130148" y="247319"/>
                      <a:pt x="120623" y="259701"/>
                    </a:cubicBezTo>
                    <a:lnTo>
                      <a:pt x="120623" y="259701"/>
                    </a:lnTo>
                    <a:lnTo>
                      <a:pt x="32993" y="366381"/>
                    </a:lnTo>
                    <a:cubicBezTo>
                      <a:pt x="32040" y="368286"/>
                      <a:pt x="31088" y="370191"/>
                      <a:pt x="31088" y="372096"/>
                    </a:cubicBezTo>
                    <a:cubicBezTo>
                      <a:pt x="31088" y="377811"/>
                      <a:pt x="34898" y="381621"/>
                      <a:pt x="40613" y="381621"/>
                    </a:cubicBezTo>
                    <a:lnTo>
                      <a:pt x="40613" y="381621"/>
                    </a:lnTo>
                    <a:lnTo>
                      <a:pt x="497813" y="381621"/>
                    </a:lnTo>
                    <a:cubicBezTo>
                      <a:pt x="499718" y="381621"/>
                      <a:pt x="501623" y="380669"/>
                      <a:pt x="503528" y="379716"/>
                    </a:cubicBezTo>
                    <a:cubicBezTo>
                      <a:pt x="508290" y="376859"/>
                      <a:pt x="509243" y="371144"/>
                      <a:pt x="506386" y="366381"/>
                    </a:cubicBezTo>
                    <a:lnTo>
                      <a:pt x="506386" y="366381"/>
                    </a:lnTo>
                    <a:lnTo>
                      <a:pt x="398753" y="205409"/>
                    </a:lnTo>
                    <a:cubicBezTo>
                      <a:pt x="395896" y="202551"/>
                      <a:pt x="393990" y="200646"/>
                      <a:pt x="391133" y="198741"/>
                    </a:cubicBezTo>
                    <a:close/>
                    <a:moveTo>
                      <a:pt x="95858" y="57771"/>
                    </a:moveTo>
                    <a:cubicBezTo>
                      <a:pt x="74903" y="57771"/>
                      <a:pt x="57758" y="74916"/>
                      <a:pt x="57758" y="95871"/>
                    </a:cubicBezTo>
                    <a:cubicBezTo>
                      <a:pt x="57758" y="116826"/>
                      <a:pt x="74903" y="133971"/>
                      <a:pt x="95858" y="133971"/>
                    </a:cubicBezTo>
                    <a:cubicBezTo>
                      <a:pt x="116813" y="133971"/>
                      <a:pt x="133958" y="116826"/>
                      <a:pt x="133958" y="95871"/>
                    </a:cubicBezTo>
                    <a:cubicBezTo>
                      <a:pt x="133958" y="74916"/>
                      <a:pt x="116813" y="57771"/>
                      <a:pt x="95858" y="57771"/>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7" name="组合 96"/>
            <p:cNvGrpSpPr/>
            <p:nvPr/>
          </p:nvGrpSpPr>
          <p:grpSpPr>
            <a:xfrm>
              <a:off x="838989" y="3677273"/>
              <a:ext cx="5214655" cy="2167829"/>
              <a:chOff x="838989" y="3677273"/>
              <a:chExt cx="5214655" cy="2167829"/>
            </a:xfrm>
          </p:grpSpPr>
          <p:sp>
            <p:nvSpPr>
              <p:cNvPr id="104" name="3"/>
              <p:cNvSpPr/>
              <p:nvPr>
                <p:custDataLst>
                  <p:tags r:id="rId9"/>
                </p:custDataLst>
              </p:nvPr>
            </p:nvSpPr>
            <p:spPr>
              <a:xfrm>
                <a:off x="838989" y="3677273"/>
                <a:ext cx="5214655" cy="2167829"/>
              </a:xfrm>
              <a:prstGeom prst="roundRect">
                <a:avLst>
                  <a:gd name="adj" fmla="val 1445"/>
                </a:avLst>
              </a:prstGeom>
              <a:noFill/>
              <a:ln w="3175" cap="flat">
                <a:solidFill>
                  <a:schemeClr val="accent4"/>
                </a:solidFill>
                <a:prstDash val="solid"/>
                <a:miter lim="400000"/>
              </a:ln>
              <a:effectLst/>
            </p:spPr>
            <p:txBody>
              <a:bodyPr wrap="square" lIns="91440" tIns="45720" rIns="91440" bIns="45720" numCol="1"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FFFFFF"/>
                    </a:solidFill>
                  </a:defRPr>
                </a:pPr>
                <a:endParaRPr/>
              </a:p>
            </p:txBody>
          </p:sp>
          <p:sp>
            <p:nvSpPr>
              <p:cNvPr id="106" name="Title-3"/>
              <p:cNvSpPr txBox="1"/>
              <p:nvPr>
                <p:custDataLst>
                  <p:tags r:id="rId10"/>
                </p:custDataLst>
              </p:nvPr>
            </p:nvSpPr>
            <p:spPr bwMode="auto">
              <a:xfrm>
                <a:off x="1011038" y="3778755"/>
                <a:ext cx="2302082" cy="488587"/>
              </a:xfrm>
              <a:prstGeom prst="roundRect">
                <a:avLst>
                  <a:gd name="adj" fmla="val 50000"/>
                </a:avLst>
              </a:prstGeom>
              <a:solidFill>
                <a:schemeClr val="accent4"/>
              </a:solidFill>
              <a:ln>
                <a:noFill/>
              </a:ln>
            </p:spPr>
            <p:txBody>
              <a:bodyPr wrap="square" lIns="91440" tIns="45720" rIns="91440" bIns="45720" anchor="b" anchorCtr="0">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b="1" dirty="0">
                    <a:solidFill>
                      <a:schemeClr val="bg1"/>
                    </a:solidFill>
                    <a:latin typeface="Arial" panose="020B0604020202020204" pitchFamily="34" charset="0"/>
                    <a:ea typeface="微软雅黑" panose="020B0503020204020204" pitchFamily="34" charset="-122"/>
                  </a:rPr>
                  <a:t>检查周期：每年</a:t>
                </a:r>
              </a:p>
            </p:txBody>
          </p:sp>
          <p:sp>
            <p:nvSpPr>
              <p:cNvPr id="108" name="3"/>
              <p:cNvSpPr/>
              <p:nvPr>
                <p:custDataLst>
                  <p:tags r:id="rId11"/>
                </p:custDataLst>
              </p:nvPr>
            </p:nvSpPr>
            <p:spPr>
              <a:xfrm>
                <a:off x="5620694" y="3885833"/>
                <a:ext cx="228157" cy="224083"/>
              </a:xfrm>
              <a:custGeom>
                <a:avLst/>
                <a:gdLst>
                  <a:gd name="connsiteX0" fmla="*/ 343764 w 533400"/>
                  <a:gd name="connsiteY0" fmla="*/ 276846 h 523875"/>
                  <a:gd name="connsiteX1" fmla="*/ 372339 w 533400"/>
                  <a:gd name="connsiteY1" fmla="*/ 305421 h 523875"/>
                  <a:gd name="connsiteX2" fmla="*/ 372339 w 533400"/>
                  <a:gd name="connsiteY2" fmla="*/ 495921 h 523875"/>
                  <a:gd name="connsiteX3" fmla="*/ 343764 w 533400"/>
                  <a:gd name="connsiteY3" fmla="*/ 524496 h 523875"/>
                  <a:gd name="connsiteX4" fmla="*/ 191364 w 533400"/>
                  <a:gd name="connsiteY4" fmla="*/ 524496 h 523875"/>
                  <a:gd name="connsiteX5" fmla="*/ 162789 w 533400"/>
                  <a:gd name="connsiteY5" fmla="*/ 495921 h 523875"/>
                  <a:gd name="connsiteX6" fmla="*/ 162789 w 533400"/>
                  <a:gd name="connsiteY6" fmla="*/ 305421 h 523875"/>
                  <a:gd name="connsiteX7" fmla="*/ 191364 w 533400"/>
                  <a:gd name="connsiteY7" fmla="*/ 276846 h 523875"/>
                  <a:gd name="connsiteX8" fmla="*/ 343764 w 533400"/>
                  <a:gd name="connsiteY8" fmla="*/ 276846 h 523875"/>
                  <a:gd name="connsiteX9" fmla="*/ 143739 w 533400"/>
                  <a:gd name="connsiteY9" fmla="*/ 114921 h 523875"/>
                  <a:gd name="connsiteX10" fmla="*/ 179934 w 533400"/>
                  <a:gd name="connsiteY10" fmla="*/ 153021 h 523875"/>
                  <a:gd name="connsiteX11" fmla="*/ 181839 w 533400"/>
                  <a:gd name="connsiteY11" fmla="*/ 153021 h 523875"/>
                  <a:gd name="connsiteX12" fmla="*/ 353289 w 533400"/>
                  <a:gd name="connsiteY12" fmla="*/ 153021 h 523875"/>
                  <a:gd name="connsiteX13" fmla="*/ 391389 w 533400"/>
                  <a:gd name="connsiteY13" fmla="*/ 116826 h 523875"/>
                  <a:gd name="connsiteX14" fmla="*/ 391389 w 533400"/>
                  <a:gd name="connsiteY14" fmla="*/ 114921 h 523875"/>
                  <a:gd name="connsiteX15" fmla="*/ 505689 w 533400"/>
                  <a:gd name="connsiteY15" fmla="*/ 114921 h 523875"/>
                  <a:gd name="connsiteX16" fmla="*/ 534264 w 533400"/>
                  <a:gd name="connsiteY16" fmla="*/ 143496 h 523875"/>
                  <a:gd name="connsiteX17" fmla="*/ 534264 w 533400"/>
                  <a:gd name="connsiteY17" fmla="*/ 381621 h 523875"/>
                  <a:gd name="connsiteX18" fmla="*/ 505689 w 533400"/>
                  <a:gd name="connsiteY18" fmla="*/ 410196 h 523875"/>
                  <a:gd name="connsiteX19" fmla="*/ 391389 w 533400"/>
                  <a:gd name="connsiteY19" fmla="*/ 410196 h 523875"/>
                  <a:gd name="connsiteX20" fmla="*/ 391389 w 533400"/>
                  <a:gd name="connsiteY20" fmla="*/ 295896 h 523875"/>
                  <a:gd name="connsiteX21" fmla="*/ 355194 w 533400"/>
                  <a:gd name="connsiteY21" fmla="*/ 257796 h 523875"/>
                  <a:gd name="connsiteX22" fmla="*/ 353289 w 533400"/>
                  <a:gd name="connsiteY22" fmla="*/ 257796 h 523875"/>
                  <a:gd name="connsiteX23" fmla="*/ 181839 w 533400"/>
                  <a:gd name="connsiteY23" fmla="*/ 257796 h 523875"/>
                  <a:gd name="connsiteX24" fmla="*/ 143739 w 533400"/>
                  <a:gd name="connsiteY24" fmla="*/ 293991 h 523875"/>
                  <a:gd name="connsiteX25" fmla="*/ 143739 w 533400"/>
                  <a:gd name="connsiteY25" fmla="*/ 295896 h 523875"/>
                  <a:gd name="connsiteX26" fmla="*/ 143739 w 533400"/>
                  <a:gd name="connsiteY26" fmla="*/ 410196 h 523875"/>
                  <a:gd name="connsiteX27" fmla="*/ 29439 w 533400"/>
                  <a:gd name="connsiteY27" fmla="*/ 410196 h 523875"/>
                  <a:gd name="connsiteX28" fmla="*/ 864 w 533400"/>
                  <a:gd name="connsiteY28" fmla="*/ 381621 h 523875"/>
                  <a:gd name="connsiteX29" fmla="*/ 864 w 533400"/>
                  <a:gd name="connsiteY29" fmla="*/ 201599 h 523875"/>
                  <a:gd name="connsiteX30" fmla="*/ 11342 w 533400"/>
                  <a:gd name="connsiteY30" fmla="*/ 175881 h 523875"/>
                  <a:gd name="connsiteX31" fmla="*/ 56109 w 533400"/>
                  <a:gd name="connsiteY31" fmla="*/ 127304 h 523875"/>
                  <a:gd name="connsiteX32" fmla="*/ 83732 w 533400"/>
                  <a:gd name="connsiteY32" fmla="*/ 114921 h 523875"/>
                  <a:gd name="connsiteX33" fmla="*/ 143739 w 533400"/>
                  <a:gd name="connsiteY33" fmla="*/ 114921 h 523875"/>
                  <a:gd name="connsiteX34" fmla="*/ 462827 w 533400"/>
                  <a:gd name="connsiteY34" fmla="*/ 172071 h 523875"/>
                  <a:gd name="connsiteX35" fmla="*/ 448539 w 533400"/>
                  <a:gd name="connsiteY35" fmla="*/ 186359 h 523875"/>
                  <a:gd name="connsiteX36" fmla="*/ 462827 w 533400"/>
                  <a:gd name="connsiteY36" fmla="*/ 200646 h 523875"/>
                  <a:gd name="connsiteX37" fmla="*/ 477114 w 533400"/>
                  <a:gd name="connsiteY37" fmla="*/ 186359 h 523875"/>
                  <a:gd name="connsiteX38" fmla="*/ 462827 w 533400"/>
                  <a:gd name="connsiteY38" fmla="*/ 172071 h 523875"/>
                  <a:gd name="connsiteX39" fmla="*/ 343764 w 533400"/>
                  <a:gd name="connsiteY39" fmla="*/ 621 h 523875"/>
                  <a:gd name="connsiteX40" fmla="*/ 372339 w 533400"/>
                  <a:gd name="connsiteY40" fmla="*/ 29196 h 523875"/>
                  <a:gd name="connsiteX41" fmla="*/ 372339 w 533400"/>
                  <a:gd name="connsiteY41" fmla="*/ 105396 h 523875"/>
                  <a:gd name="connsiteX42" fmla="*/ 343764 w 533400"/>
                  <a:gd name="connsiteY42" fmla="*/ 133971 h 523875"/>
                  <a:gd name="connsiteX43" fmla="*/ 191364 w 533400"/>
                  <a:gd name="connsiteY43" fmla="*/ 133971 h 523875"/>
                  <a:gd name="connsiteX44" fmla="*/ 162789 w 533400"/>
                  <a:gd name="connsiteY44" fmla="*/ 105396 h 523875"/>
                  <a:gd name="connsiteX45" fmla="*/ 162789 w 533400"/>
                  <a:gd name="connsiteY45" fmla="*/ 29196 h 523875"/>
                  <a:gd name="connsiteX46" fmla="*/ 191364 w 533400"/>
                  <a:gd name="connsiteY46" fmla="*/ 621 h 523875"/>
                  <a:gd name="connsiteX47" fmla="*/ 343764 w 533400"/>
                  <a:gd name="connsiteY47" fmla="*/ 621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33400" h="523875">
                    <a:moveTo>
                      <a:pt x="343764" y="276846"/>
                    </a:moveTo>
                    <a:cubicBezTo>
                      <a:pt x="359957" y="276846"/>
                      <a:pt x="372339" y="289229"/>
                      <a:pt x="372339" y="305421"/>
                    </a:cubicBezTo>
                    <a:lnTo>
                      <a:pt x="372339" y="495921"/>
                    </a:lnTo>
                    <a:cubicBezTo>
                      <a:pt x="372339" y="512114"/>
                      <a:pt x="359957" y="524496"/>
                      <a:pt x="343764" y="524496"/>
                    </a:cubicBezTo>
                    <a:lnTo>
                      <a:pt x="191364" y="524496"/>
                    </a:lnTo>
                    <a:cubicBezTo>
                      <a:pt x="175171" y="524496"/>
                      <a:pt x="162789" y="512114"/>
                      <a:pt x="162789" y="495921"/>
                    </a:cubicBezTo>
                    <a:lnTo>
                      <a:pt x="162789" y="305421"/>
                    </a:lnTo>
                    <a:cubicBezTo>
                      <a:pt x="162789" y="289229"/>
                      <a:pt x="175171" y="276846"/>
                      <a:pt x="191364" y="276846"/>
                    </a:cubicBezTo>
                    <a:lnTo>
                      <a:pt x="343764" y="276846"/>
                    </a:lnTo>
                    <a:close/>
                    <a:moveTo>
                      <a:pt x="143739" y="114921"/>
                    </a:moveTo>
                    <a:cubicBezTo>
                      <a:pt x="143739" y="134924"/>
                      <a:pt x="159932" y="152069"/>
                      <a:pt x="179934" y="153021"/>
                    </a:cubicBezTo>
                    <a:lnTo>
                      <a:pt x="181839" y="153021"/>
                    </a:lnTo>
                    <a:lnTo>
                      <a:pt x="353289" y="153021"/>
                    </a:lnTo>
                    <a:cubicBezTo>
                      <a:pt x="373292" y="153021"/>
                      <a:pt x="390436" y="136829"/>
                      <a:pt x="391389" y="116826"/>
                    </a:cubicBezTo>
                    <a:lnTo>
                      <a:pt x="391389" y="114921"/>
                    </a:lnTo>
                    <a:lnTo>
                      <a:pt x="505689" y="114921"/>
                    </a:lnTo>
                    <a:cubicBezTo>
                      <a:pt x="521882" y="114921"/>
                      <a:pt x="534264" y="127304"/>
                      <a:pt x="534264" y="143496"/>
                    </a:cubicBezTo>
                    <a:lnTo>
                      <a:pt x="534264" y="381621"/>
                    </a:lnTo>
                    <a:cubicBezTo>
                      <a:pt x="534264" y="397814"/>
                      <a:pt x="521882" y="410196"/>
                      <a:pt x="505689" y="410196"/>
                    </a:cubicBezTo>
                    <a:lnTo>
                      <a:pt x="391389" y="410196"/>
                    </a:lnTo>
                    <a:lnTo>
                      <a:pt x="391389" y="295896"/>
                    </a:lnTo>
                    <a:cubicBezTo>
                      <a:pt x="391389" y="275894"/>
                      <a:pt x="375196" y="258749"/>
                      <a:pt x="355194" y="257796"/>
                    </a:cubicBezTo>
                    <a:lnTo>
                      <a:pt x="353289" y="257796"/>
                    </a:lnTo>
                    <a:lnTo>
                      <a:pt x="181839" y="257796"/>
                    </a:lnTo>
                    <a:cubicBezTo>
                      <a:pt x="161836" y="257796"/>
                      <a:pt x="144692" y="273989"/>
                      <a:pt x="143739" y="293991"/>
                    </a:cubicBezTo>
                    <a:lnTo>
                      <a:pt x="143739" y="295896"/>
                    </a:lnTo>
                    <a:lnTo>
                      <a:pt x="143739" y="410196"/>
                    </a:lnTo>
                    <a:lnTo>
                      <a:pt x="29439" y="410196"/>
                    </a:lnTo>
                    <a:cubicBezTo>
                      <a:pt x="13246" y="410196"/>
                      <a:pt x="864" y="397814"/>
                      <a:pt x="864" y="381621"/>
                    </a:cubicBezTo>
                    <a:lnTo>
                      <a:pt x="864" y="201599"/>
                    </a:lnTo>
                    <a:cubicBezTo>
                      <a:pt x="864" y="192074"/>
                      <a:pt x="4674" y="182549"/>
                      <a:pt x="11342" y="175881"/>
                    </a:cubicBezTo>
                    <a:lnTo>
                      <a:pt x="56109" y="127304"/>
                    </a:lnTo>
                    <a:cubicBezTo>
                      <a:pt x="63729" y="119684"/>
                      <a:pt x="73254" y="114921"/>
                      <a:pt x="83732" y="114921"/>
                    </a:cubicBezTo>
                    <a:lnTo>
                      <a:pt x="143739" y="114921"/>
                    </a:lnTo>
                    <a:close/>
                    <a:moveTo>
                      <a:pt x="462827" y="172071"/>
                    </a:moveTo>
                    <a:cubicBezTo>
                      <a:pt x="455207" y="172071"/>
                      <a:pt x="448539" y="178739"/>
                      <a:pt x="448539" y="186359"/>
                    </a:cubicBezTo>
                    <a:cubicBezTo>
                      <a:pt x="448539" y="193979"/>
                      <a:pt x="455207" y="200646"/>
                      <a:pt x="462827" y="200646"/>
                    </a:cubicBezTo>
                    <a:cubicBezTo>
                      <a:pt x="470446" y="200646"/>
                      <a:pt x="477114" y="193979"/>
                      <a:pt x="477114" y="186359"/>
                    </a:cubicBezTo>
                    <a:cubicBezTo>
                      <a:pt x="477114" y="178739"/>
                      <a:pt x="470446" y="172071"/>
                      <a:pt x="462827" y="172071"/>
                    </a:cubicBezTo>
                    <a:close/>
                    <a:moveTo>
                      <a:pt x="343764" y="621"/>
                    </a:moveTo>
                    <a:cubicBezTo>
                      <a:pt x="359957" y="621"/>
                      <a:pt x="372339" y="13004"/>
                      <a:pt x="372339" y="29196"/>
                    </a:cubicBezTo>
                    <a:lnTo>
                      <a:pt x="372339" y="105396"/>
                    </a:lnTo>
                    <a:cubicBezTo>
                      <a:pt x="372339" y="121589"/>
                      <a:pt x="359957" y="133971"/>
                      <a:pt x="343764" y="133971"/>
                    </a:cubicBezTo>
                    <a:lnTo>
                      <a:pt x="191364" y="133971"/>
                    </a:lnTo>
                    <a:cubicBezTo>
                      <a:pt x="175171" y="133971"/>
                      <a:pt x="162789" y="121589"/>
                      <a:pt x="162789" y="105396"/>
                    </a:cubicBezTo>
                    <a:lnTo>
                      <a:pt x="162789" y="29196"/>
                    </a:lnTo>
                    <a:cubicBezTo>
                      <a:pt x="162789" y="13004"/>
                      <a:pt x="175171" y="621"/>
                      <a:pt x="191364" y="621"/>
                    </a:cubicBezTo>
                    <a:lnTo>
                      <a:pt x="343764" y="621"/>
                    </a:ln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8" name="组合 97"/>
            <p:cNvGrpSpPr/>
            <p:nvPr/>
          </p:nvGrpSpPr>
          <p:grpSpPr>
            <a:xfrm>
              <a:off x="6138355" y="3677273"/>
              <a:ext cx="5214655" cy="2167829"/>
              <a:chOff x="6138355" y="3677273"/>
              <a:chExt cx="5214655" cy="2167829"/>
            </a:xfrm>
          </p:grpSpPr>
          <p:sp>
            <p:nvSpPr>
              <p:cNvPr id="99" name="4"/>
              <p:cNvSpPr/>
              <p:nvPr>
                <p:custDataLst>
                  <p:tags r:id="rId7"/>
                </p:custDataLst>
              </p:nvPr>
            </p:nvSpPr>
            <p:spPr>
              <a:xfrm>
                <a:off x="6138355" y="3677273"/>
                <a:ext cx="5214655" cy="2167829"/>
              </a:xfrm>
              <a:prstGeom prst="roundRect">
                <a:avLst>
                  <a:gd name="adj" fmla="val 1445"/>
                </a:avLst>
              </a:prstGeom>
              <a:noFill/>
              <a:ln w="3175">
                <a:solidFill>
                  <a:schemeClr val="accent3"/>
                </a:solidFill>
                <a:miter lim="400000"/>
              </a:ln>
            </p:spPr>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FFFFFF"/>
                    </a:solidFill>
                  </a:defRPr>
                </a:pPr>
                <a:endParaRPr/>
              </a:p>
            </p:txBody>
          </p:sp>
          <p:sp>
            <p:nvSpPr>
              <p:cNvPr id="101" name="Title-4"/>
              <p:cNvSpPr txBox="1"/>
              <p:nvPr>
                <p:custDataLst>
                  <p:tags r:id="rId8"/>
                </p:custDataLst>
              </p:nvPr>
            </p:nvSpPr>
            <p:spPr bwMode="auto">
              <a:xfrm>
                <a:off x="6290073" y="3778755"/>
                <a:ext cx="2302082" cy="488587"/>
              </a:xfrm>
              <a:prstGeom prst="roundRect">
                <a:avLst>
                  <a:gd name="adj" fmla="val 50000"/>
                </a:avLst>
              </a:prstGeom>
              <a:solidFill>
                <a:schemeClr val="accent3"/>
              </a:solidFill>
              <a:ln>
                <a:noFill/>
              </a:ln>
            </p:spPr>
            <p:txBody>
              <a:bodyPr wrap="square" lIns="91440" tIns="45720" rIns="91440" bIns="45720" anchor="b" anchorCtr="0">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b="1" dirty="0">
                    <a:solidFill>
                      <a:schemeClr val="bg1"/>
                    </a:solidFill>
                    <a:latin typeface="Arial" panose="020B0604020202020204" pitchFamily="34" charset="0"/>
                    <a:ea typeface="微软雅黑" panose="020B0503020204020204" pitchFamily="34" charset="-122"/>
                  </a:rPr>
                  <a:t>检查周期：不定期</a:t>
                </a:r>
              </a:p>
            </p:txBody>
          </p:sp>
        </p:grpSp>
      </p:grpSp>
      <p:sp>
        <p:nvSpPr>
          <p:cNvPr id="119" name="Body-2"/>
          <p:cNvSpPr/>
          <p:nvPr>
            <p:custDataLst>
              <p:tags r:id="rId5"/>
            </p:custDataLst>
          </p:nvPr>
        </p:nvSpPr>
        <p:spPr bwMode="auto">
          <a:xfrm>
            <a:off x="1147397" y="3144770"/>
            <a:ext cx="4892813" cy="132343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p>
            <a:pPr marL="0" marR="0" lvl="1" indent="0" algn="just" defTabSz="914400" rtl="0" eaLnBrk="1" fontAlgn="auto" latinLnBrk="0" hangingPunct="1">
              <a:lnSpc>
                <a:spcPct val="100000"/>
              </a:lnSpc>
              <a:spcBef>
                <a:spcPts val="0"/>
              </a:spcBef>
              <a:spcAft>
                <a:spcPts val="0"/>
              </a:spcAft>
              <a:buClrTx/>
              <a:buSzTx/>
              <a:buFontTx/>
              <a:buNone/>
              <a:defRPr/>
            </a:pPr>
            <a:r>
              <a:rPr lang="zh-CN" altLang="en-US" sz="1600" dirty="0">
                <a:latin typeface="+mn-ea"/>
              </a:rPr>
              <a:t>导</a:t>
            </a:r>
            <a:r>
              <a:rPr lang="zh-CN" altLang="en-US" sz="1600" dirty="0">
                <a:latin typeface="+mn-ea"/>
                <a:sym typeface="Arial" panose="020B0604020202020204" pitchFamily="34" charset="0"/>
              </a:rPr>
              <a:t>轨润滑油箱；</a:t>
            </a:r>
            <a:r>
              <a:rPr lang="en-US" altLang="zh-CN" sz="1600" i="1" dirty="0">
                <a:latin typeface="+mn-ea"/>
                <a:sym typeface="Arial" panose="020B0604020202020204" pitchFamily="34" charset="0"/>
              </a:rPr>
              <a:t>X</a:t>
            </a:r>
            <a:r>
              <a:rPr lang="zh-CN" altLang="en-US" sz="1600" i="1" dirty="0">
                <a:latin typeface="+mn-ea"/>
                <a:sym typeface="Arial" panose="020B0604020202020204" pitchFamily="34" charset="0"/>
              </a:rPr>
              <a:t>、</a:t>
            </a:r>
            <a:r>
              <a:rPr lang="en-US" altLang="zh-CN" sz="1600" i="1" dirty="0">
                <a:latin typeface="+mn-ea"/>
                <a:sym typeface="Arial" panose="020B0604020202020204" pitchFamily="34" charset="0"/>
              </a:rPr>
              <a:t>Z</a:t>
            </a:r>
            <a:r>
              <a:rPr lang="en-US" altLang="zh-CN" sz="1600" dirty="0">
                <a:latin typeface="+mn-ea"/>
                <a:sym typeface="Arial" panose="020B0604020202020204" pitchFamily="34" charset="0"/>
              </a:rPr>
              <a:t> </a:t>
            </a:r>
            <a:r>
              <a:rPr lang="zh-CN" altLang="en-US" sz="1600" dirty="0">
                <a:latin typeface="+mn-ea"/>
                <a:sym typeface="Arial" panose="020B0604020202020204" pitchFamily="34" charset="0"/>
              </a:rPr>
              <a:t>轴导轨面；</a:t>
            </a:r>
            <a:r>
              <a:rPr lang="zh-CN" altLang="en-US" sz="1600" dirty="0">
                <a:solidFill>
                  <a:schemeClr val="tx1"/>
                </a:solidFill>
                <a:latin typeface="+mn-ea"/>
                <a:sym typeface="Arial" panose="020B0604020202020204" pitchFamily="34" charset="0"/>
              </a:rPr>
              <a:t>压缩空气气源动力</a:t>
            </a:r>
            <a:r>
              <a:rPr lang="zh-CN" altLang="en-US" sz="1600" dirty="0">
                <a:latin typeface="+mn-ea"/>
                <a:sym typeface="Arial" panose="020B0604020202020204" pitchFamily="34" charset="0"/>
              </a:rPr>
              <a:t>；</a:t>
            </a:r>
            <a:r>
              <a:rPr lang="zh-CN" altLang="en-US" sz="1600" dirty="0">
                <a:solidFill>
                  <a:schemeClr val="tx1"/>
                </a:solidFill>
                <a:latin typeface="+mn-ea"/>
              </a:rPr>
              <a:t>气源自动分水滤气器、自动空气干燥器</a:t>
            </a:r>
            <a:r>
              <a:rPr lang="zh-CN" altLang="en-US" sz="1600" dirty="0">
                <a:latin typeface="+mn-ea"/>
              </a:rPr>
              <a:t>；</a:t>
            </a:r>
            <a:r>
              <a:rPr lang="zh-CN" altLang="en-US" sz="1600" dirty="0">
                <a:solidFill>
                  <a:schemeClr val="tx1"/>
                </a:solidFill>
                <a:latin typeface="+mn-ea"/>
              </a:rPr>
              <a:t>气液转换器和增压油面</a:t>
            </a:r>
            <a:r>
              <a:rPr lang="zh-CN" altLang="en-US" sz="1600" dirty="0">
                <a:latin typeface="+mn-ea"/>
              </a:rPr>
              <a:t>；</a:t>
            </a:r>
            <a:r>
              <a:rPr lang="zh-CN" altLang="en-US" sz="1600" dirty="0">
                <a:solidFill>
                  <a:schemeClr val="tx1"/>
                </a:solidFill>
                <a:latin typeface="+mn-ea"/>
              </a:rPr>
              <a:t>主轴润滑恒温油箱</a:t>
            </a:r>
            <a:r>
              <a:rPr lang="zh-CN" altLang="en-US" sz="1600" dirty="0">
                <a:latin typeface="+mn-ea"/>
              </a:rPr>
              <a:t>；</a:t>
            </a:r>
            <a:r>
              <a:rPr lang="zh-CN" altLang="en-US" sz="1600" dirty="0">
                <a:solidFill>
                  <a:schemeClr val="tx1"/>
                </a:solidFill>
                <a:latin typeface="+mn-ea"/>
              </a:rPr>
              <a:t>车床液压系统</a:t>
            </a:r>
            <a:r>
              <a:rPr lang="zh-CN" altLang="en-US" sz="1600" dirty="0">
                <a:latin typeface="+mn-ea"/>
              </a:rPr>
              <a:t>；</a:t>
            </a:r>
            <a:r>
              <a:rPr lang="zh-CN" altLang="en-US" sz="1600" dirty="0">
                <a:solidFill>
                  <a:schemeClr val="tx1"/>
                </a:solidFill>
                <a:latin typeface="+mn-ea"/>
              </a:rPr>
              <a:t>液压平衡系统</a:t>
            </a:r>
            <a:r>
              <a:rPr lang="zh-CN" altLang="en-US" sz="1600" dirty="0">
                <a:latin typeface="+mn-ea"/>
              </a:rPr>
              <a:t>；</a:t>
            </a:r>
            <a:r>
              <a:rPr lang="en-US" altLang="zh-CN" sz="1600" dirty="0">
                <a:solidFill>
                  <a:schemeClr val="tx1"/>
                </a:solidFill>
                <a:latin typeface="+mn-ea"/>
              </a:rPr>
              <a:t>CNC</a:t>
            </a:r>
            <a:r>
              <a:rPr lang="zh-CN" altLang="en-US" sz="1600" dirty="0">
                <a:solidFill>
                  <a:schemeClr val="tx1"/>
                </a:solidFill>
                <a:latin typeface="+mn-ea"/>
              </a:rPr>
              <a:t>的输入</a:t>
            </a:r>
            <a:r>
              <a:rPr lang="en-US" altLang="zh-CN" sz="1600" dirty="0">
                <a:solidFill>
                  <a:schemeClr val="tx1"/>
                </a:solidFill>
                <a:latin typeface="+mn-ea"/>
              </a:rPr>
              <a:t>/</a:t>
            </a:r>
            <a:r>
              <a:rPr lang="zh-CN" altLang="en-US" sz="1600" dirty="0">
                <a:solidFill>
                  <a:schemeClr val="tx1"/>
                </a:solidFill>
                <a:latin typeface="+mn-ea"/>
              </a:rPr>
              <a:t>输出单元</a:t>
            </a:r>
            <a:r>
              <a:rPr lang="zh-CN" altLang="en-US" sz="1600" dirty="0">
                <a:latin typeface="+mn-ea"/>
              </a:rPr>
              <a:t>；</a:t>
            </a:r>
            <a:r>
              <a:rPr lang="zh-CN" altLang="en-US" sz="1600" dirty="0">
                <a:solidFill>
                  <a:schemeClr val="tx1"/>
                </a:solidFill>
                <a:latin typeface="+mn-ea"/>
              </a:rPr>
              <a:t>各电气柜散热通风装置</a:t>
            </a:r>
            <a:r>
              <a:rPr lang="zh-CN" altLang="en-US" sz="1600" dirty="0">
                <a:latin typeface="+mn-ea"/>
              </a:rPr>
              <a:t>；</a:t>
            </a:r>
            <a:r>
              <a:rPr lang="zh-CN" altLang="en-US" sz="1600" dirty="0">
                <a:solidFill>
                  <a:schemeClr val="tx1"/>
                </a:solidFill>
                <a:latin typeface="+mn-ea"/>
              </a:rPr>
              <a:t>各种防护装置</a:t>
            </a:r>
            <a:r>
              <a:rPr lang="zh-CN" altLang="en-US" sz="1600" dirty="0">
                <a:latin typeface="+mn-ea"/>
              </a:rPr>
              <a:t>；</a:t>
            </a:r>
            <a:r>
              <a:rPr lang="zh-CN" altLang="en-US" sz="1600" dirty="0">
                <a:solidFill>
                  <a:schemeClr val="tx1"/>
                </a:solidFill>
                <a:latin typeface="+mn-ea"/>
              </a:rPr>
              <a:t>清洗各电柜过滤网</a:t>
            </a:r>
            <a:endParaRPr lang="en-US" altLang="zh-CN" sz="1600" dirty="0">
              <a:latin typeface="+mn-ea"/>
            </a:endParaRPr>
          </a:p>
        </p:txBody>
      </p:sp>
      <p:sp>
        <p:nvSpPr>
          <p:cNvPr id="120" name="Body-2"/>
          <p:cNvSpPr/>
          <p:nvPr>
            <p:custDataLst>
              <p:tags r:id="rId6"/>
            </p:custDataLst>
          </p:nvPr>
        </p:nvSpPr>
        <p:spPr bwMode="auto">
          <a:xfrm>
            <a:off x="1146019" y="5253023"/>
            <a:ext cx="3842225" cy="3812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p>
            <a:pPr>
              <a:lnSpc>
                <a:spcPct val="130000"/>
              </a:lnSpc>
            </a:pPr>
            <a:r>
              <a:rPr lang="zh-CN" altLang="en-US" sz="1600" dirty="0">
                <a:latin typeface="+mn-ea"/>
              </a:rPr>
              <a:t>检查并更换直流伺服电机刷碳；润滑油泵</a:t>
            </a:r>
            <a:endParaRPr lang="en-US" altLang="zh-CN" sz="1600" dirty="0">
              <a:latin typeface="+mn-ea"/>
            </a:endParaRPr>
          </a:p>
        </p:txBody>
      </p:sp>
      <p:sp>
        <p:nvSpPr>
          <p:cNvPr id="123" name="文本框 122"/>
          <p:cNvSpPr txBox="1"/>
          <p:nvPr/>
        </p:nvSpPr>
        <p:spPr>
          <a:xfrm>
            <a:off x="6196476" y="5295680"/>
            <a:ext cx="4726897" cy="830997"/>
          </a:xfrm>
          <a:prstGeom prst="rect">
            <a:avLst/>
          </a:prstGeom>
          <a:noFill/>
        </p:spPr>
        <p:txBody>
          <a:bodyPr wrap="square">
            <a:spAutoFit/>
          </a:bodyPr>
          <a:lstStyle/>
          <a:p>
            <a:r>
              <a:rPr lang="zh-CN" altLang="en-US" sz="1600" i="0" u="none" strike="noStrike" baseline="0" dirty="0">
                <a:solidFill>
                  <a:srgbClr val="221E1F"/>
                </a:solidFill>
                <a:latin typeface="方正细黑一萀"/>
              </a:rPr>
              <a:t>检查各轴导轨上镶条、压紧滚轮松紧状态；冷却水箱；排屑器；清理废油池；调整主轴扭动带松紧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4DAB35DB-9736-ACB8-AADD-982DF4221CD1}"/>
              </a:ext>
            </a:extLst>
          </p:cNvPr>
          <p:cNvGrpSpPr/>
          <p:nvPr/>
        </p:nvGrpSpPr>
        <p:grpSpPr>
          <a:xfrm>
            <a:off x="1587" y="-1"/>
            <a:ext cx="12188825" cy="6858001"/>
            <a:chOff x="1589" y="0"/>
            <a:chExt cx="12188825" cy="6858001"/>
          </a:xfrm>
        </p:grpSpPr>
        <p:grpSp>
          <p:nvGrpSpPr>
            <p:cNvPr id="5" name="组合 4">
              <a:extLst>
                <a:ext uri="{FF2B5EF4-FFF2-40B4-BE49-F238E27FC236}">
                  <a16:creationId xmlns:a16="http://schemas.microsoft.com/office/drawing/2014/main" id="{6F0C1CEF-6EE3-1ED6-1619-71EC751679F1}"/>
                </a:ext>
              </a:extLst>
            </p:cNvPr>
            <p:cNvGrpSpPr/>
            <p:nvPr/>
          </p:nvGrpSpPr>
          <p:grpSpPr>
            <a:xfrm>
              <a:off x="1589" y="0"/>
              <a:ext cx="12188825" cy="6858001"/>
              <a:chOff x="1589" y="0"/>
              <a:chExt cx="12188825" cy="6858001"/>
            </a:xfrm>
          </p:grpSpPr>
          <p:sp>
            <p:nvSpPr>
              <p:cNvPr id="7" name="任意多边形 40">
                <a:extLst>
                  <a:ext uri="{FF2B5EF4-FFF2-40B4-BE49-F238E27FC236}">
                    <a16:creationId xmlns:a16="http://schemas.microsoft.com/office/drawing/2014/main" id="{F019ED6F-095F-EAA8-6A88-9FF45E6A921A}"/>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任意多边形 41">
                <a:extLst>
                  <a:ext uri="{FF2B5EF4-FFF2-40B4-BE49-F238E27FC236}">
                    <a16:creationId xmlns:a16="http://schemas.microsoft.com/office/drawing/2014/main" id="{FF528236-E889-CC86-0F1E-79CD6DFA1EE3}"/>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文本框 5">
              <a:extLst>
                <a:ext uri="{FF2B5EF4-FFF2-40B4-BE49-F238E27FC236}">
                  <a16:creationId xmlns:a16="http://schemas.microsoft.com/office/drawing/2014/main" id="{ACE9DBF9-96AD-DD70-BA48-3341A4AE8C6A}"/>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8" name="标题 3"/>
          <p:cNvSpPr>
            <a:spLocks noGrp="1"/>
          </p:cNvSpPr>
          <p:nvPr>
            <p:ph type="title" idx="4294967295"/>
          </p:nvPr>
        </p:nvSpPr>
        <p:spPr>
          <a:xfrm>
            <a:off x="3594211" y="1132333"/>
            <a:ext cx="5240337" cy="523875"/>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二、数控车床的日常维护及保养</a:t>
            </a:r>
          </a:p>
        </p:txBody>
      </p:sp>
      <p:sp>
        <p:nvSpPr>
          <p:cNvPr id="10" name="1"/>
          <p:cNvSpPr/>
          <p:nvPr>
            <p:custDataLst>
              <p:tags r:id="rId1"/>
            </p:custDataLst>
          </p:nvPr>
        </p:nvSpPr>
        <p:spPr bwMode="auto">
          <a:xfrm rot="5400000">
            <a:off x="1005437" y="1822505"/>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2" name="Title-1"/>
          <p:cNvSpPr/>
          <p:nvPr>
            <p:custDataLst>
              <p:tags r:id="rId2"/>
            </p:custDataLst>
          </p:nvPr>
        </p:nvSpPr>
        <p:spPr>
          <a:xfrm>
            <a:off x="1695823" y="1677366"/>
            <a:ext cx="6855263" cy="9990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sz="2400" b="1" dirty="0">
                <a:solidFill>
                  <a:schemeClr val="accent1"/>
                </a:solidFill>
                <a:sym typeface="Arial" panose="020B0604020202020204" pitchFamily="34" charset="0"/>
              </a:rPr>
              <a:t>数控车床日常维护及保养内容</a:t>
            </a:r>
            <a:endParaRPr lang="en-US" altLang="zh-CN" sz="2400" b="1" dirty="0">
              <a:solidFill>
                <a:schemeClr val="accent1"/>
              </a:solidFill>
              <a:sym typeface="Arial" panose="020B0604020202020204" pitchFamily="34" charset="0"/>
            </a:endParaRPr>
          </a:p>
          <a:p>
            <a:pPr marL="0" lvl="1"/>
            <a:r>
              <a:rPr lang="en-US" altLang="zh-CN" sz="2400" b="1" dirty="0">
                <a:solidFill>
                  <a:schemeClr val="accent1"/>
                </a:solidFill>
                <a:sym typeface="Arial" panose="020B0604020202020204" pitchFamily="34" charset="0"/>
              </a:rPr>
              <a:t>                                              —— </a:t>
            </a:r>
            <a:r>
              <a:rPr lang="zh-CN" altLang="en-US" sz="2400" b="1" dirty="0">
                <a:solidFill>
                  <a:schemeClr val="accent1"/>
                </a:solidFill>
                <a:sym typeface="Arial" panose="020B0604020202020204" pitchFamily="34" charset="0"/>
              </a:rPr>
              <a:t>每天</a:t>
            </a:r>
          </a:p>
        </p:txBody>
      </p:sp>
      <p:sp>
        <p:nvSpPr>
          <p:cNvPr id="2" name="Index-1"/>
          <p:cNvSpPr txBox="1"/>
          <p:nvPr>
            <p:custDataLst>
              <p:tags r:id="rId3"/>
            </p:custDataLst>
          </p:nvPr>
        </p:nvSpPr>
        <p:spPr>
          <a:xfrm>
            <a:off x="728487" y="1794602"/>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02</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3"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sp>
        <p:nvSpPr>
          <p:cNvPr id="113" name="Index-1"/>
          <p:cNvSpPr txBox="1"/>
          <p:nvPr>
            <p:custDataLst>
              <p:tags r:id="rId4"/>
            </p:custDataLst>
          </p:nvPr>
        </p:nvSpPr>
        <p:spPr>
          <a:xfrm>
            <a:off x="83536" y="2676425"/>
            <a:ext cx="2528257" cy="529030"/>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400" b="1" u="none" strike="noStrike" kern="1200" cap="none" spc="0" normalizeH="0" baseline="0" noProof="0" dirty="0">
                <a:ln>
                  <a:noFill/>
                </a:ln>
                <a:solidFill>
                  <a:schemeClr val="accent1"/>
                </a:solidFill>
                <a:effectLst/>
                <a:uLnTx/>
                <a:uFillTx/>
                <a:latin typeface="+mn-ea"/>
                <a:cs typeface="+mn-cs"/>
              </a:rPr>
              <a:t>（</a:t>
            </a:r>
            <a:r>
              <a:rPr kumimoji="0" lang="en-US" altLang="zh-CN" sz="2400" b="1" u="none" strike="noStrike" kern="1200" cap="none" spc="0" normalizeH="0" baseline="0" noProof="0" dirty="0">
                <a:ln>
                  <a:noFill/>
                </a:ln>
                <a:solidFill>
                  <a:schemeClr val="accent1"/>
                </a:solidFill>
                <a:effectLst/>
                <a:uLnTx/>
                <a:uFillTx/>
                <a:latin typeface="+mn-ea"/>
                <a:cs typeface="+mn-cs"/>
              </a:rPr>
              <a:t>1</a:t>
            </a:r>
            <a:r>
              <a:rPr kumimoji="0" lang="zh-CN" altLang="en-US" sz="2400" b="1" u="none" strike="noStrike" kern="1200" cap="none" spc="0" normalizeH="0" baseline="0" noProof="0" dirty="0">
                <a:ln>
                  <a:noFill/>
                </a:ln>
                <a:solidFill>
                  <a:schemeClr val="accent1"/>
                </a:solidFill>
                <a:effectLst/>
                <a:uLnTx/>
                <a:uFillTx/>
                <a:latin typeface="+mn-ea"/>
                <a:cs typeface="+mn-cs"/>
              </a:rPr>
              <a:t>）导轨润滑油</a:t>
            </a:r>
            <a:endParaRPr kumimoji="0" lang="en-US" altLang="zh-CN" sz="2400" b="1" u="none" strike="noStrike" kern="1200" cap="none" spc="0" normalizeH="0" baseline="0" noProof="0" dirty="0">
              <a:ln>
                <a:noFill/>
              </a:ln>
              <a:solidFill>
                <a:schemeClr val="accent1"/>
              </a:solidFill>
              <a:effectLst/>
              <a:uLnTx/>
              <a:uFillTx/>
              <a:latin typeface="+mn-ea"/>
              <a:cs typeface="+mn-cs"/>
            </a:endParaRPr>
          </a:p>
        </p:txBody>
      </p:sp>
      <p:sp>
        <p:nvSpPr>
          <p:cNvPr id="114" name="Body-1"/>
          <p:cNvSpPr/>
          <p:nvPr>
            <p:custDataLst>
              <p:tags r:id="rId5"/>
            </p:custDataLst>
          </p:nvPr>
        </p:nvSpPr>
        <p:spPr>
          <a:xfrm>
            <a:off x="279803" y="3087557"/>
            <a:ext cx="3844585" cy="14964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rgbClr val="FF0000"/>
                </a:solidFill>
                <a:latin typeface="+mn-ea"/>
              </a:rPr>
              <a:t>检查要求</a:t>
            </a:r>
            <a:r>
              <a:rPr lang="zh-CN" altLang="en-US" sz="2000" dirty="0">
                <a:solidFill>
                  <a:schemeClr val="tx1"/>
                </a:solidFill>
                <a:latin typeface="+mn-ea"/>
              </a:rPr>
              <a:t>：</a:t>
            </a:r>
            <a:endParaRPr lang="en-US" altLang="zh-CN" sz="2000" dirty="0">
              <a:solidFill>
                <a:schemeClr val="tx1"/>
              </a:solidFill>
              <a:latin typeface="+mn-ea"/>
            </a:endParaRPr>
          </a:p>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chemeClr val="tx1"/>
                </a:solidFill>
                <a:latin typeface="+mn-ea"/>
              </a:rPr>
              <a:t>检查油标、油量，及时添加润滑油，保证润滑泵能定时启动打油及停止。</a:t>
            </a:r>
            <a:endParaRPr lang="en-US" altLang="zh-CN" sz="2000" dirty="0">
              <a:solidFill>
                <a:schemeClr val="tx1"/>
              </a:solidFill>
              <a:latin typeface="+mn-ea"/>
            </a:endParaRPr>
          </a:p>
          <a:p>
            <a:pPr marL="0" marR="0" lvl="0" indent="0" algn="l" defTabSz="913765" rtl="0" eaLnBrk="1" fontAlgn="auto" latinLnBrk="0" hangingPunct="1">
              <a:lnSpc>
                <a:spcPct val="120000"/>
              </a:lnSpc>
              <a:spcBef>
                <a:spcPts val="0"/>
              </a:spcBef>
              <a:spcAft>
                <a:spcPts val="0"/>
              </a:spcAft>
              <a:buClrTx/>
              <a:buSzPct val="100000"/>
              <a:buFontTx/>
              <a:buNone/>
              <a:defRPr/>
            </a:pPr>
            <a:endParaRPr kumimoji="0" lang="en-GB" altLang="zh-CN" i="0" u="none" strike="noStrike" kern="1200" cap="none" spc="0" normalizeH="0" baseline="0" noProof="0" dirty="0">
              <a:ln>
                <a:noFill/>
              </a:ln>
              <a:solidFill>
                <a:schemeClr val="tx1"/>
              </a:solidFill>
              <a:effectLst/>
              <a:uLnTx/>
              <a:uFillTx/>
              <a:latin typeface="+mn-ea"/>
              <a:cs typeface="+mn-cs"/>
            </a:endParaRPr>
          </a:p>
        </p:txBody>
      </p:sp>
      <p:cxnSp>
        <p:nvCxnSpPr>
          <p:cNvPr id="115" name="1"/>
          <p:cNvCxnSpPr/>
          <p:nvPr>
            <p:custDataLst>
              <p:tags r:id="rId6"/>
            </p:custDataLst>
          </p:nvPr>
        </p:nvCxnSpPr>
        <p:spPr>
          <a:xfrm>
            <a:off x="222596" y="2723501"/>
            <a:ext cx="0" cy="1698991"/>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5" name="Index-1"/>
          <p:cNvSpPr txBox="1"/>
          <p:nvPr>
            <p:custDataLst>
              <p:tags r:id="rId7"/>
            </p:custDataLst>
          </p:nvPr>
        </p:nvSpPr>
        <p:spPr>
          <a:xfrm>
            <a:off x="3960820" y="2691961"/>
            <a:ext cx="3380319" cy="49795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400" b="1" u="none" strike="noStrike" kern="1200" cap="none" spc="0" normalizeH="0" baseline="0" noProof="0" dirty="0">
                <a:ln>
                  <a:noFill/>
                </a:ln>
                <a:solidFill>
                  <a:schemeClr val="accent1"/>
                </a:solidFill>
                <a:effectLst/>
                <a:uLnTx/>
                <a:uFillTx/>
                <a:latin typeface="+mn-ea"/>
                <a:cs typeface="+mn-cs"/>
              </a:rPr>
              <a:t>（</a:t>
            </a:r>
            <a:r>
              <a:rPr kumimoji="0" lang="en-US" altLang="zh-CN" sz="2400" b="1" u="none" strike="noStrike" kern="1200" cap="none" spc="0" normalizeH="0" baseline="0" noProof="0" dirty="0">
                <a:ln>
                  <a:noFill/>
                </a:ln>
                <a:solidFill>
                  <a:schemeClr val="accent1"/>
                </a:solidFill>
                <a:effectLst/>
                <a:uLnTx/>
                <a:uFillTx/>
                <a:latin typeface="+mn-ea"/>
                <a:cs typeface="+mn-cs"/>
              </a:rPr>
              <a:t>2</a:t>
            </a:r>
            <a:r>
              <a:rPr lang="zh-CN" altLang="en-US" sz="2400" b="1" dirty="0">
                <a:solidFill>
                  <a:schemeClr val="accent1"/>
                </a:solidFill>
                <a:latin typeface="+mn-ea"/>
              </a:rPr>
              <a:t>）</a:t>
            </a:r>
            <a:r>
              <a:rPr lang="en-US" altLang="zh-CN" sz="2400" b="1" i="1" dirty="0">
                <a:solidFill>
                  <a:schemeClr val="accent1"/>
                </a:solidFill>
                <a:latin typeface="+mn-ea"/>
              </a:rPr>
              <a:t>X</a:t>
            </a:r>
            <a:r>
              <a:rPr lang="zh-CN" altLang="en-US" sz="2400" b="1" i="1" dirty="0">
                <a:solidFill>
                  <a:schemeClr val="accent1"/>
                </a:solidFill>
                <a:latin typeface="+mn-ea"/>
              </a:rPr>
              <a:t>、</a:t>
            </a:r>
            <a:r>
              <a:rPr lang="en-US" altLang="zh-CN" sz="2400" b="1" i="1" dirty="0">
                <a:solidFill>
                  <a:schemeClr val="accent1"/>
                </a:solidFill>
                <a:latin typeface="+mn-ea"/>
              </a:rPr>
              <a:t>Y </a:t>
            </a:r>
            <a:r>
              <a:rPr lang="zh-CN" altLang="en-US" sz="2400" b="1" dirty="0">
                <a:solidFill>
                  <a:schemeClr val="accent1"/>
                </a:solidFill>
                <a:latin typeface="+mn-ea"/>
              </a:rPr>
              <a:t>轴导轨面</a:t>
            </a:r>
            <a:endParaRPr kumimoji="0" lang="en-US" altLang="zh-CN" sz="2400" b="1" u="none" strike="noStrike" kern="1200" cap="none" spc="0" normalizeH="0" baseline="0" noProof="0" dirty="0">
              <a:ln>
                <a:noFill/>
              </a:ln>
              <a:solidFill>
                <a:schemeClr val="accent1"/>
              </a:solidFill>
              <a:effectLst/>
              <a:uLnTx/>
              <a:uFillTx/>
              <a:latin typeface="+mn-ea"/>
              <a:cs typeface="+mn-cs"/>
            </a:endParaRPr>
          </a:p>
        </p:txBody>
      </p:sp>
      <p:sp>
        <p:nvSpPr>
          <p:cNvPr id="166" name="Body-1"/>
          <p:cNvSpPr/>
          <p:nvPr>
            <p:custDataLst>
              <p:tags r:id="rId8"/>
            </p:custDataLst>
          </p:nvPr>
        </p:nvSpPr>
        <p:spPr>
          <a:xfrm>
            <a:off x="4292088" y="3221458"/>
            <a:ext cx="3844585" cy="11335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rgbClr val="FF0000"/>
                </a:solidFill>
                <a:latin typeface="+mn-ea"/>
              </a:rPr>
              <a:t>检查要求</a:t>
            </a:r>
            <a:r>
              <a:rPr lang="zh-CN" altLang="en-US" sz="2000" dirty="0">
                <a:solidFill>
                  <a:schemeClr val="tx1"/>
                </a:solidFill>
                <a:latin typeface="+mn-ea"/>
              </a:rPr>
              <a:t>：</a:t>
            </a:r>
            <a:endParaRPr lang="en-US" altLang="zh-CN" sz="2000" dirty="0">
              <a:solidFill>
                <a:schemeClr val="tx1"/>
              </a:solidFill>
              <a:latin typeface="+mn-ea"/>
            </a:endParaRPr>
          </a:p>
          <a:p>
            <a:pPr defTabSz="913765">
              <a:buSzPct val="100000"/>
              <a:defRPr/>
            </a:pPr>
            <a:r>
              <a:rPr lang="zh-CN" altLang="en-US" sz="2000" dirty="0">
                <a:solidFill>
                  <a:schemeClr val="tx1"/>
                </a:solidFill>
                <a:latin typeface="+mn-ea"/>
              </a:rPr>
              <a:t>清除切屑及脏物，检查润滑油是否充分，导轨面有无划伤损坏</a:t>
            </a:r>
            <a:endParaRPr lang="zh-CN" altLang="en-US" sz="1800" i="0" u="none" strike="noStrike" baseline="0" dirty="0">
              <a:solidFill>
                <a:srgbClr val="221E1F"/>
              </a:solidFill>
              <a:latin typeface="方正细黑一萀"/>
            </a:endParaRPr>
          </a:p>
        </p:txBody>
      </p:sp>
      <p:cxnSp>
        <p:nvCxnSpPr>
          <p:cNvPr id="171" name="1"/>
          <p:cNvCxnSpPr/>
          <p:nvPr>
            <p:custDataLst>
              <p:tags r:id="rId9"/>
            </p:custDataLst>
          </p:nvPr>
        </p:nvCxnSpPr>
        <p:spPr>
          <a:xfrm>
            <a:off x="4292088" y="2723501"/>
            <a:ext cx="0" cy="1698991"/>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2" name="Index-1"/>
          <p:cNvSpPr txBox="1"/>
          <p:nvPr>
            <p:custDataLst>
              <p:tags r:id="rId10"/>
            </p:custDataLst>
          </p:nvPr>
        </p:nvSpPr>
        <p:spPr>
          <a:xfrm>
            <a:off x="7971039" y="2675958"/>
            <a:ext cx="3844584" cy="49795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400" b="1" u="none" strike="noStrike" kern="1200" cap="none" spc="0" normalizeH="0" baseline="0" noProof="0" dirty="0">
                <a:ln>
                  <a:noFill/>
                </a:ln>
                <a:solidFill>
                  <a:schemeClr val="accent1"/>
                </a:solidFill>
                <a:effectLst/>
                <a:uLnTx/>
                <a:uFillTx/>
                <a:latin typeface="+mn-ea"/>
                <a:cs typeface="+mn-cs"/>
              </a:rPr>
              <a:t>（</a:t>
            </a:r>
            <a:r>
              <a:rPr kumimoji="0" lang="en-US" altLang="zh-CN" sz="2400" b="1" u="none" strike="noStrike" kern="1200" cap="none" spc="0" normalizeH="0" baseline="0" noProof="0" dirty="0">
                <a:ln>
                  <a:noFill/>
                </a:ln>
                <a:solidFill>
                  <a:schemeClr val="accent1"/>
                </a:solidFill>
                <a:effectLst/>
                <a:uLnTx/>
                <a:uFillTx/>
                <a:latin typeface="+mn-ea"/>
                <a:cs typeface="+mn-cs"/>
              </a:rPr>
              <a:t>3</a:t>
            </a:r>
            <a:r>
              <a:rPr lang="zh-CN" altLang="en-US" sz="2400" b="1" dirty="0">
                <a:solidFill>
                  <a:schemeClr val="accent1"/>
                </a:solidFill>
                <a:latin typeface="+mn-ea"/>
              </a:rPr>
              <a:t>）压缩空气气源动力</a:t>
            </a:r>
            <a:endParaRPr kumimoji="0" lang="en-US" altLang="zh-CN" sz="2400" b="1" u="none" strike="noStrike" kern="1200" cap="none" spc="0" normalizeH="0" baseline="0" noProof="0" dirty="0">
              <a:ln>
                <a:noFill/>
              </a:ln>
              <a:solidFill>
                <a:schemeClr val="accent1"/>
              </a:solidFill>
              <a:effectLst/>
              <a:uLnTx/>
              <a:uFillTx/>
              <a:latin typeface="+mn-ea"/>
              <a:cs typeface="+mn-cs"/>
            </a:endParaRPr>
          </a:p>
        </p:txBody>
      </p:sp>
      <p:sp>
        <p:nvSpPr>
          <p:cNvPr id="173" name="Body-1"/>
          <p:cNvSpPr/>
          <p:nvPr>
            <p:custDataLst>
              <p:tags r:id="rId11"/>
            </p:custDataLst>
          </p:nvPr>
        </p:nvSpPr>
        <p:spPr>
          <a:xfrm>
            <a:off x="8302307" y="3205455"/>
            <a:ext cx="3844585" cy="11335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rgbClr val="FF0000"/>
                </a:solidFill>
                <a:latin typeface="+mn-ea"/>
              </a:rPr>
              <a:t>检查要求</a:t>
            </a:r>
            <a:r>
              <a:rPr lang="zh-CN" altLang="en-US" sz="2000" dirty="0">
                <a:solidFill>
                  <a:schemeClr val="tx1"/>
                </a:solidFill>
                <a:latin typeface="+mn-ea"/>
              </a:rPr>
              <a:t>：</a:t>
            </a:r>
            <a:endParaRPr lang="en-US" altLang="zh-CN" sz="2000" dirty="0">
              <a:solidFill>
                <a:schemeClr val="tx1"/>
              </a:solidFill>
              <a:latin typeface="+mn-ea"/>
            </a:endParaRPr>
          </a:p>
          <a:p>
            <a:pPr defTabSz="913765">
              <a:buSzPct val="100000"/>
              <a:defRPr/>
            </a:pPr>
            <a:r>
              <a:rPr lang="zh-CN" altLang="en-US" sz="2000" dirty="0">
                <a:solidFill>
                  <a:schemeClr val="tx1"/>
                </a:solidFill>
                <a:latin typeface="+mn-ea"/>
              </a:rPr>
              <a:t>检查气动控制系统压力，应在正常范围内</a:t>
            </a:r>
            <a:endParaRPr lang="zh-CN" altLang="en-US" sz="1800" i="0" u="none" strike="noStrike" baseline="0" dirty="0">
              <a:solidFill>
                <a:srgbClr val="221E1F"/>
              </a:solidFill>
              <a:latin typeface="方正细黑一萀"/>
            </a:endParaRPr>
          </a:p>
        </p:txBody>
      </p:sp>
      <p:cxnSp>
        <p:nvCxnSpPr>
          <p:cNvPr id="174" name="1"/>
          <p:cNvCxnSpPr/>
          <p:nvPr>
            <p:custDataLst>
              <p:tags r:id="rId12"/>
            </p:custDataLst>
          </p:nvPr>
        </p:nvCxnSpPr>
        <p:spPr>
          <a:xfrm>
            <a:off x="8302307" y="2707498"/>
            <a:ext cx="0" cy="1698991"/>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8" name="Index-1"/>
          <p:cNvSpPr txBox="1"/>
          <p:nvPr>
            <p:custDataLst>
              <p:tags r:id="rId13"/>
            </p:custDataLst>
          </p:nvPr>
        </p:nvSpPr>
        <p:spPr>
          <a:xfrm>
            <a:off x="83536" y="4531230"/>
            <a:ext cx="4067139" cy="1384353"/>
          </a:xfrm>
          <a:prstGeom prst="rect">
            <a:avLst/>
          </a:prstGeom>
          <a:noFill/>
        </p:spPr>
        <p:txBody>
          <a:bodyPr wrap="none" rtlCol="0">
            <a:spAutoFit/>
          </a:bodyPr>
          <a:lstStyle/>
          <a:p>
            <a:pPr algn="ctr">
              <a:lnSpc>
                <a:spcPct val="120000"/>
              </a:lnSpc>
              <a:defRPr/>
            </a:pPr>
            <a:r>
              <a:rPr kumimoji="0" lang="zh-CN" altLang="en-US" sz="2400" b="1" u="none" strike="noStrike" kern="1200" cap="none" spc="0" normalizeH="0" baseline="0" noProof="0" dirty="0">
                <a:ln>
                  <a:noFill/>
                </a:ln>
                <a:solidFill>
                  <a:schemeClr val="accent1"/>
                </a:solidFill>
                <a:effectLst/>
                <a:uLnTx/>
                <a:uFillTx/>
                <a:latin typeface="+mn-ea"/>
                <a:cs typeface="+mn-cs"/>
              </a:rPr>
              <a:t>（</a:t>
            </a:r>
            <a:r>
              <a:rPr kumimoji="0" lang="en-US" altLang="zh-CN" sz="2400" b="1" u="none" strike="noStrike" kern="1200" cap="none" spc="0" normalizeH="0" baseline="0" noProof="0" dirty="0">
                <a:ln>
                  <a:noFill/>
                </a:ln>
                <a:solidFill>
                  <a:schemeClr val="accent1"/>
                </a:solidFill>
                <a:effectLst/>
                <a:uLnTx/>
                <a:uFillTx/>
                <a:latin typeface="+mn-ea"/>
                <a:cs typeface="+mn-cs"/>
              </a:rPr>
              <a:t>4</a:t>
            </a:r>
            <a:r>
              <a:rPr kumimoji="0" lang="zh-CN" altLang="en-US" sz="2400" b="1" u="none" strike="noStrike" kern="1200" cap="none" spc="0" normalizeH="0" baseline="0" noProof="0" dirty="0">
                <a:ln>
                  <a:noFill/>
                </a:ln>
                <a:solidFill>
                  <a:schemeClr val="accent1"/>
                </a:solidFill>
                <a:effectLst/>
                <a:uLnTx/>
                <a:uFillTx/>
                <a:latin typeface="+mn-ea"/>
                <a:cs typeface="+mn-cs"/>
              </a:rPr>
              <a:t>）</a:t>
            </a:r>
            <a:r>
              <a:rPr lang="zh-CN" altLang="en-US" sz="2400" b="1" dirty="0">
                <a:solidFill>
                  <a:schemeClr val="accent1"/>
                </a:solidFill>
                <a:latin typeface="+mn-ea"/>
              </a:rPr>
              <a:t>气源自动分水滤气器、</a:t>
            </a:r>
            <a:endParaRPr lang="en-US" altLang="zh-CN" sz="2400" b="1" dirty="0">
              <a:solidFill>
                <a:schemeClr val="accent1"/>
              </a:solidFill>
              <a:latin typeface="+mn-ea"/>
            </a:endParaRPr>
          </a:p>
          <a:p>
            <a:pPr algn="ctr">
              <a:lnSpc>
                <a:spcPct val="120000"/>
              </a:lnSpc>
              <a:defRPr/>
            </a:pPr>
            <a:r>
              <a:rPr lang="zh-CN" altLang="en-US" sz="2400" b="1" dirty="0">
                <a:solidFill>
                  <a:schemeClr val="accent1"/>
                </a:solidFill>
                <a:latin typeface="+mn-ea"/>
              </a:rPr>
              <a:t>自动空气干燥器	</a:t>
            </a:r>
          </a:p>
          <a:p>
            <a:pPr marL="0" marR="0" lvl="0" indent="0" algn="ctr" defTabSz="914400" rtl="0" eaLnBrk="1" fontAlgn="auto" latinLnBrk="0" hangingPunct="1">
              <a:lnSpc>
                <a:spcPct val="120000"/>
              </a:lnSpc>
              <a:spcBef>
                <a:spcPts val="0"/>
              </a:spcBef>
              <a:spcAft>
                <a:spcPts val="0"/>
              </a:spcAft>
              <a:buClrTx/>
              <a:buSzTx/>
              <a:buFontTx/>
              <a:buNone/>
              <a:defRPr/>
            </a:pPr>
            <a:endParaRPr kumimoji="0" lang="en-US" altLang="zh-CN" sz="2400" b="1" u="none" strike="noStrike" kern="1200" cap="none" spc="0" normalizeH="0" baseline="0" noProof="0" dirty="0">
              <a:ln>
                <a:noFill/>
              </a:ln>
              <a:solidFill>
                <a:schemeClr val="accent1"/>
              </a:solidFill>
              <a:effectLst/>
              <a:uLnTx/>
              <a:uFillTx/>
              <a:latin typeface="+mn-ea"/>
              <a:cs typeface="+mn-cs"/>
            </a:endParaRPr>
          </a:p>
        </p:txBody>
      </p:sp>
      <p:sp>
        <p:nvSpPr>
          <p:cNvPr id="179" name="Body-1"/>
          <p:cNvSpPr/>
          <p:nvPr>
            <p:custDataLst>
              <p:tags r:id="rId14"/>
            </p:custDataLst>
          </p:nvPr>
        </p:nvSpPr>
        <p:spPr>
          <a:xfrm>
            <a:off x="264343" y="5312366"/>
            <a:ext cx="3844585" cy="14964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rgbClr val="FF0000"/>
                </a:solidFill>
                <a:latin typeface="+mn-ea"/>
              </a:rPr>
              <a:t>检查要求</a:t>
            </a:r>
            <a:r>
              <a:rPr lang="zh-CN" altLang="en-US" sz="2000" dirty="0">
                <a:solidFill>
                  <a:schemeClr val="tx1"/>
                </a:solidFill>
                <a:latin typeface="+mn-ea"/>
              </a:rPr>
              <a:t>：</a:t>
            </a:r>
            <a:endParaRPr lang="en-US" altLang="zh-CN" sz="2000" dirty="0">
              <a:solidFill>
                <a:schemeClr val="tx1"/>
              </a:solidFill>
              <a:latin typeface="+mn-ea"/>
            </a:endParaRPr>
          </a:p>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chemeClr val="tx1"/>
                </a:solidFill>
                <a:latin typeface="+mn-ea"/>
              </a:rPr>
              <a:t>及时处理分水器中滤出的水分，保证自动空气干燥器正常工作</a:t>
            </a:r>
            <a:endParaRPr lang="en-US" altLang="zh-CN" sz="2000" dirty="0">
              <a:solidFill>
                <a:schemeClr val="tx1"/>
              </a:solidFill>
              <a:latin typeface="+mn-ea"/>
            </a:endParaRPr>
          </a:p>
          <a:p>
            <a:pPr marL="0" marR="0" lvl="0" indent="0" algn="l" defTabSz="913765" rtl="0" eaLnBrk="1" fontAlgn="auto" latinLnBrk="0" hangingPunct="1">
              <a:lnSpc>
                <a:spcPct val="120000"/>
              </a:lnSpc>
              <a:spcBef>
                <a:spcPts val="0"/>
              </a:spcBef>
              <a:spcAft>
                <a:spcPts val="0"/>
              </a:spcAft>
              <a:buClrTx/>
              <a:buSzPct val="100000"/>
              <a:buFontTx/>
              <a:buNone/>
              <a:defRPr/>
            </a:pPr>
            <a:endParaRPr kumimoji="0" lang="en-GB" altLang="zh-CN" i="0" u="none" strike="noStrike" kern="1200" cap="none" spc="0" normalizeH="0" baseline="0" noProof="0" dirty="0">
              <a:ln>
                <a:noFill/>
              </a:ln>
              <a:solidFill>
                <a:schemeClr val="tx1"/>
              </a:solidFill>
              <a:effectLst/>
              <a:uLnTx/>
              <a:uFillTx/>
              <a:latin typeface="+mn-ea"/>
              <a:cs typeface="+mn-cs"/>
            </a:endParaRPr>
          </a:p>
        </p:txBody>
      </p:sp>
      <p:cxnSp>
        <p:nvCxnSpPr>
          <p:cNvPr id="180" name="1"/>
          <p:cNvCxnSpPr/>
          <p:nvPr>
            <p:custDataLst>
              <p:tags r:id="rId15"/>
            </p:custDataLst>
          </p:nvPr>
        </p:nvCxnSpPr>
        <p:spPr>
          <a:xfrm>
            <a:off x="222596" y="4640402"/>
            <a:ext cx="0" cy="1698991"/>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1" name="Index-1"/>
          <p:cNvSpPr txBox="1"/>
          <p:nvPr>
            <p:custDataLst>
              <p:tags r:id="rId16"/>
            </p:custDataLst>
          </p:nvPr>
        </p:nvSpPr>
        <p:spPr>
          <a:xfrm>
            <a:off x="4112030" y="4532592"/>
            <a:ext cx="4067139" cy="497957"/>
          </a:xfrm>
          <a:prstGeom prst="rect">
            <a:avLst/>
          </a:prstGeom>
          <a:noFill/>
        </p:spPr>
        <p:txBody>
          <a:bodyPr wrap="none" rtlCol="0">
            <a:spAutoFit/>
          </a:bodyPr>
          <a:lstStyle/>
          <a:p>
            <a:pPr algn="ctr">
              <a:lnSpc>
                <a:spcPct val="120000"/>
              </a:lnSpc>
              <a:defRPr/>
            </a:pPr>
            <a:r>
              <a:rPr kumimoji="0" lang="zh-CN" altLang="en-US" sz="2400" b="1" u="none" strike="noStrike" kern="1200" cap="none" spc="0" normalizeH="0" baseline="0" noProof="0" dirty="0">
                <a:ln>
                  <a:noFill/>
                </a:ln>
                <a:solidFill>
                  <a:schemeClr val="accent1"/>
                </a:solidFill>
                <a:effectLst/>
                <a:uLnTx/>
                <a:uFillTx/>
                <a:latin typeface="+mn-ea"/>
                <a:cs typeface="+mn-cs"/>
              </a:rPr>
              <a:t>（</a:t>
            </a:r>
            <a:r>
              <a:rPr kumimoji="0" lang="en-US" altLang="zh-CN" sz="2400" b="1" u="none" strike="noStrike" kern="1200" cap="none" spc="0" normalizeH="0" baseline="0" noProof="0" dirty="0">
                <a:ln>
                  <a:noFill/>
                </a:ln>
                <a:solidFill>
                  <a:schemeClr val="accent1"/>
                </a:solidFill>
                <a:effectLst/>
                <a:uLnTx/>
                <a:uFillTx/>
                <a:latin typeface="+mn-ea"/>
                <a:cs typeface="+mn-cs"/>
              </a:rPr>
              <a:t>5</a:t>
            </a:r>
            <a:r>
              <a:rPr kumimoji="0" lang="zh-CN" altLang="en-US" sz="2400" b="1" u="none" strike="noStrike" kern="1200" cap="none" spc="0" normalizeH="0" baseline="0" noProof="0" dirty="0">
                <a:ln>
                  <a:noFill/>
                </a:ln>
                <a:solidFill>
                  <a:schemeClr val="accent1"/>
                </a:solidFill>
                <a:effectLst/>
                <a:uLnTx/>
                <a:uFillTx/>
                <a:latin typeface="+mn-ea"/>
                <a:cs typeface="+mn-cs"/>
              </a:rPr>
              <a:t>）气液转换器和增压油面</a:t>
            </a:r>
            <a:endParaRPr lang="zh-CN" altLang="en-US" sz="2400" b="1" dirty="0">
              <a:solidFill>
                <a:schemeClr val="accent1"/>
              </a:solidFill>
              <a:latin typeface="+mn-ea"/>
            </a:endParaRPr>
          </a:p>
        </p:txBody>
      </p:sp>
      <p:sp>
        <p:nvSpPr>
          <p:cNvPr id="182" name="Body-1"/>
          <p:cNvSpPr/>
          <p:nvPr>
            <p:custDataLst>
              <p:tags r:id="rId17"/>
            </p:custDataLst>
          </p:nvPr>
        </p:nvSpPr>
        <p:spPr>
          <a:xfrm>
            <a:off x="4281278" y="5051991"/>
            <a:ext cx="3844585" cy="14964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rgbClr val="FF0000"/>
                </a:solidFill>
                <a:latin typeface="+mn-ea"/>
              </a:rPr>
              <a:t>检查要求</a:t>
            </a:r>
            <a:r>
              <a:rPr lang="zh-CN" altLang="en-US" sz="2000" dirty="0">
                <a:solidFill>
                  <a:schemeClr val="tx1"/>
                </a:solidFill>
                <a:latin typeface="+mn-ea"/>
              </a:rPr>
              <a:t>：</a:t>
            </a:r>
            <a:endParaRPr lang="en-US" altLang="zh-CN" sz="2000" dirty="0">
              <a:solidFill>
                <a:schemeClr val="tx1"/>
              </a:solidFill>
              <a:latin typeface="+mn-ea"/>
            </a:endParaRPr>
          </a:p>
          <a:p>
            <a:pPr marL="0" marR="0" lvl="0" indent="0" algn="l" defTabSz="913765" rtl="0" eaLnBrk="1" fontAlgn="auto" latinLnBrk="0" hangingPunct="1">
              <a:spcBef>
                <a:spcPts val="0"/>
              </a:spcBef>
              <a:spcAft>
                <a:spcPts val="0"/>
              </a:spcAft>
              <a:buClrTx/>
              <a:buSzPct val="100000"/>
              <a:buFontTx/>
              <a:buNone/>
              <a:defRPr/>
            </a:pPr>
            <a:r>
              <a:rPr kumimoji="0" lang="zh-CN" altLang="en-US" sz="2000" i="0" u="none" strike="noStrike" kern="1200" cap="none" spc="0" normalizeH="0" baseline="0" noProof="0" dirty="0">
                <a:ln>
                  <a:noFill/>
                </a:ln>
                <a:solidFill>
                  <a:schemeClr val="tx1"/>
                </a:solidFill>
                <a:effectLst/>
                <a:uLnTx/>
                <a:uFillTx/>
                <a:latin typeface="+mn-ea"/>
                <a:cs typeface="+mn-cs"/>
              </a:rPr>
              <a:t>发现油面高度不够时及时补足油液</a:t>
            </a:r>
            <a:endParaRPr kumimoji="0" lang="en-GB" altLang="zh-CN" i="0" u="none" strike="noStrike" kern="1200" cap="none" spc="0" normalizeH="0" baseline="0" noProof="0" dirty="0">
              <a:ln>
                <a:noFill/>
              </a:ln>
              <a:solidFill>
                <a:schemeClr val="tx1"/>
              </a:solidFill>
              <a:effectLst/>
              <a:uLnTx/>
              <a:uFillTx/>
              <a:latin typeface="+mn-ea"/>
              <a:cs typeface="+mn-cs"/>
            </a:endParaRPr>
          </a:p>
        </p:txBody>
      </p:sp>
      <p:cxnSp>
        <p:nvCxnSpPr>
          <p:cNvPr id="183" name="1"/>
          <p:cNvCxnSpPr/>
          <p:nvPr>
            <p:custDataLst>
              <p:tags r:id="rId18"/>
            </p:custDataLst>
          </p:nvPr>
        </p:nvCxnSpPr>
        <p:spPr>
          <a:xfrm>
            <a:off x="4292837" y="4637530"/>
            <a:ext cx="0" cy="1698991"/>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4" name="Index-1"/>
          <p:cNvSpPr txBox="1"/>
          <p:nvPr>
            <p:custDataLst>
              <p:tags r:id="rId19"/>
            </p:custDataLst>
          </p:nvPr>
        </p:nvSpPr>
        <p:spPr>
          <a:xfrm>
            <a:off x="8190728" y="4531230"/>
            <a:ext cx="3451586" cy="497957"/>
          </a:xfrm>
          <a:prstGeom prst="rect">
            <a:avLst/>
          </a:prstGeom>
          <a:noFill/>
        </p:spPr>
        <p:txBody>
          <a:bodyPr wrap="none" rtlCol="0">
            <a:spAutoFit/>
          </a:bodyPr>
          <a:lstStyle/>
          <a:p>
            <a:pPr algn="ctr">
              <a:lnSpc>
                <a:spcPct val="120000"/>
              </a:lnSpc>
              <a:defRPr/>
            </a:pPr>
            <a:r>
              <a:rPr kumimoji="0" lang="zh-CN" altLang="en-US" sz="2400" b="1" u="none" strike="noStrike" kern="1200" cap="none" spc="0" normalizeH="0" baseline="0" noProof="0" dirty="0">
                <a:ln>
                  <a:noFill/>
                </a:ln>
                <a:solidFill>
                  <a:schemeClr val="accent1"/>
                </a:solidFill>
                <a:effectLst/>
                <a:uLnTx/>
                <a:uFillTx/>
                <a:latin typeface="+mn-ea"/>
                <a:cs typeface="+mn-cs"/>
              </a:rPr>
              <a:t>（</a:t>
            </a:r>
            <a:r>
              <a:rPr lang="en-US" altLang="zh-CN" sz="2400" b="1" dirty="0">
                <a:solidFill>
                  <a:schemeClr val="accent1"/>
                </a:solidFill>
                <a:latin typeface="+mn-ea"/>
              </a:rPr>
              <a:t>6</a:t>
            </a:r>
            <a:r>
              <a:rPr kumimoji="0" lang="zh-CN" altLang="en-US" sz="2400" b="1" u="none" strike="noStrike" kern="1200" cap="none" spc="0" normalizeH="0" baseline="0" noProof="0" dirty="0">
                <a:ln>
                  <a:noFill/>
                </a:ln>
                <a:solidFill>
                  <a:schemeClr val="accent1"/>
                </a:solidFill>
                <a:effectLst/>
                <a:uLnTx/>
                <a:uFillTx/>
                <a:latin typeface="+mn-ea"/>
                <a:cs typeface="+mn-cs"/>
              </a:rPr>
              <a:t>）主轴润滑恒温油箱</a:t>
            </a:r>
            <a:endParaRPr lang="zh-CN" altLang="en-US" sz="2400" b="1" dirty="0">
              <a:solidFill>
                <a:schemeClr val="accent1"/>
              </a:solidFill>
              <a:latin typeface="+mn-ea"/>
            </a:endParaRPr>
          </a:p>
        </p:txBody>
      </p:sp>
      <p:sp>
        <p:nvSpPr>
          <p:cNvPr id="185" name="Body-1"/>
          <p:cNvSpPr/>
          <p:nvPr>
            <p:custDataLst>
              <p:tags r:id="rId20"/>
            </p:custDataLst>
          </p:nvPr>
        </p:nvSpPr>
        <p:spPr>
          <a:xfrm>
            <a:off x="8268025" y="5047795"/>
            <a:ext cx="3844585" cy="11335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rgbClr val="FF0000"/>
                </a:solidFill>
                <a:latin typeface="+mn-ea"/>
              </a:rPr>
              <a:t>检查要求</a:t>
            </a:r>
            <a:r>
              <a:rPr lang="zh-CN" altLang="en-US" sz="2000" dirty="0">
                <a:solidFill>
                  <a:schemeClr val="tx1"/>
                </a:solidFill>
                <a:latin typeface="+mn-ea"/>
              </a:rPr>
              <a:t>：</a:t>
            </a:r>
            <a:endParaRPr lang="en-US" altLang="zh-CN" sz="2000" dirty="0">
              <a:solidFill>
                <a:schemeClr val="tx1"/>
              </a:solidFill>
              <a:latin typeface="+mn-ea"/>
            </a:endParaRPr>
          </a:p>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chemeClr val="tx1"/>
                </a:solidFill>
                <a:latin typeface="+mn-ea"/>
              </a:rPr>
              <a:t>工作正常、油量充足并调节温度范围</a:t>
            </a:r>
            <a:endParaRPr kumimoji="0" lang="en-GB" altLang="zh-CN" i="0" u="none" strike="noStrike" kern="1200" cap="none" spc="0" normalizeH="0" baseline="0" noProof="0" dirty="0">
              <a:ln>
                <a:noFill/>
              </a:ln>
              <a:solidFill>
                <a:schemeClr val="tx1"/>
              </a:solidFill>
              <a:effectLst/>
              <a:uLnTx/>
              <a:uFillTx/>
              <a:latin typeface="+mn-ea"/>
              <a:cs typeface="+mn-cs"/>
            </a:endParaRPr>
          </a:p>
        </p:txBody>
      </p:sp>
      <p:cxnSp>
        <p:nvCxnSpPr>
          <p:cNvPr id="186" name="1"/>
          <p:cNvCxnSpPr/>
          <p:nvPr>
            <p:custDataLst>
              <p:tags r:id="rId21"/>
            </p:custDataLst>
          </p:nvPr>
        </p:nvCxnSpPr>
        <p:spPr>
          <a:xfrm>
            <a:off x="8317480" y="4636168"/>
            <a:ext cx="0" cy="1698991"/>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350F2753-7944-D62B-E584-D4A52C3904F4}"/>
              </a:ext>
            </a:extLst>
          </p:cNvPr>
          <p:cNvGrpSpPr/>
          <p:nvPr/>
        </p:nvGrpSpPr>
        <p:grpSpPr>
          <a:xfrm>
            <a:off x="1587" y="-1"/>
            <a:ext cx="12188825" cy="6858001"/>
            <a:chOff x="1589" y="0"/>
            <a:chExt cx="12188825" cy="6858001"/>
          </a:xfrm>
        </p:grpSpPr>
        <p:grpSp>
          <p:nvGrpSpPr>
            <p:cNvPr id="5" name="组合 4">
              <a:extLst>
                <a:ext uri="{FF2B5EF4-FFF2-40B4-BE49-F238E27FC236}">
                  <a16:creationId xmlns:a16="http://schemas.microsoft.com/office/drawing/2014/main" id="{8B9F7A72-B477-E8FC-B5AC-766C6DCA2B73}"/>
                </a:ext>
              </a:extLst>
            </p:cNvPr>
            <p:cNvGrpSpPr/>
            <p:nvPr/>
          </p:nvGrpSpPr>
          <p:grpSpPr>
            <a:xfrm>
              <a:off x="1589" y="0"/>
              <a:ext cx="12188825" cy="6858001"/>
              <a:chOff x="1589" y="0"/>
              <a:chExt cx="12188825" cy="6858001"/>
            </a:xfrm>
          </p:grpSpPr>
          <p:sp>
            <p:nvSpPr>
              <p:cNvPr id="7" name="任意多边形 40">
                <a:extLst>
                  <a:ext uri="{FF2B5EF4-FFF2-40B4-BE49-F238E27FC236}">
                    <a16:creationId xmlns:a16="http://schemas.microsoft.com/office/drawing/2014/main" id="{B14EF4C1-C8D0-C2EA-F83C-91DA829581B3}"/>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任意多边形 41">
                <a:extLst>
                  <a:ext uri="{FF2B5EF4-FFF2-40B4-BE49-F238E27FC236}">
                    <a16:creationId xmlns:a16="http://schemas.microsoft.com/office/drawing/2014/main" id="{B437EC77-41C7-0DC6-4226-83F4905CBABD}"/>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文本框 5">
              <a:extLst>
                <a:ext uri="{FF2B5EF4-FFF2-40B4-BE49-F238E27FC236}">
                  <a16:creationId xmlns:a16="http://schemas.microsoft.com/office/drawing/2014/main" id="{C884A8D3-3A55-E21E-70C6-D500D77A7174}"/>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8" name="标题 3"/>
          <p:cNvSpPr>
            <a:spLocks noGrp="1"/>
          </p:cNvSpPr>
          <p:nvPr>
            <p:ph type="title" idx="4294967295"/>
          </p:nvPr>
        </p:nvSpPr>
        <p:spPr>
          <a:xfrm>
            <a:off x="3594211" y="1123965"/>
            <a:ext cx="5240337" cy="523875"/>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二、数控车床的日常维护及保养</a:t>
            </a:r>
          </a:p>
        </p:txBody>
      </p:sp>
      <p:sp>
        <p:nvSpPr>
          <p:cNvPr id="10" name="1"/>
          <p:cNvSpPr/>
          <p:nvPr>
            <p:custDataLst>
              <p:tags r:id="rId1"/>
            </p:custDataLst>
          </p:nvPr>
        </p:nvSpPr>
        <p:spPr bwMode="auto">
          <a:xfrm rot="5400000">
            <a:off x="1005437" y="1822505"/>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2" name="Title-1"/>
          <p:cNvSpPr/>
          <p:nvPr>
            <p:custDataLst>
              <p:tags r:id="rId2"/>
            </p:custDataLst>
          </p:nvPr>
        </p:nvSpPr>
        <p:spPr>
          <a:xfrm>
            <a:off x="1695823" y="1677366"/>
            <a:ext cx="6855263" cy="9990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sz="2400" b="1" dirty="0">
                <a:solidFill>
                  <a:schemeClr val="accent1"/>
                </a:solidFill>
                <a:sym typeface="Arial" panose="020B0604020202020204" pitchFamily="34" charset="0"/>
              </a:rPr>
              <a:t>数控车床日常维护及保养内容</a:t>
            </a:r>
            <a:endParaRPr lang="en-US" altLang="zh-CN" sz="2400" b="1" dirty="0">
              <a:solidFill>
                <a:schemeClr val="accent1"/>
              </a:solidFill>
              <a:sym typeface="Arial" panose="020B0604020202020204" pitchFamily="34" charset="0"/>
            </a:endParaRPr>
          </a:p>
          <a:p>
            <a:pPr marL="0" lvl="1"/>
            <a:r>
              <a:rPr lang="en-US" altLang="zh-CN" sz="2400" b="1" dirty="0">
                <a:solidFill>
                  <a:schemeClr val="accent1"/>
                </a:solidFill>
                <a:sym typeface="Arial" panose="020B0604020202020204" pitchFamily="34" charset="0"/>
              </a:rPr>
              <a:t>                                              —— </a:t>
            </a:r>
            <a:r>
              <a:rPr lang="zh-CN" altLang="en-US" sz="2400" b="1" dirty="0">
                <a:solidFill>
                  <a:schemeClr val="accent1"/>
                </a:solidFill>
                <a:sym typeface="Arial" panose="020B0604020202020204" pitchFamily="34" charset="0"/>
              </a:rPr>
              <a:t>每天</a:t>
            </a:r>
          </a:p>
        </p:txBody>
      </p:sp>
      <p:sp>
        <p:nvSpPr>
          <p:cNvPr id="2" name="Index-1"/>
          <p:cNvSpPr txBox="1"/>
          <p:nvPr>
            <p:custDataLst>
              <p:tags r:id="rId3"/>
            </p:custDataLst>
          </p:nvPr>
        </p:nvSpPr>
        <p:spPr>
          <a:xfrm>
            <a:off x="728487" y="1794602"/>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02</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3"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sp>
        <p:nvSpPr>
          <p:cNvPr id="113" name="Index-1"/>
          <p:cNvSpPr txBox="1"/>
          <p:nvPr>
            <p:custDataLst>
              <p:tags r:id="rId4"/>
            </p:custDataLst>
          </p:nvPr>
        </p:nvSpPr>
        <p:spPr>
          <a:xfrm>
            <a:off x="112103" y="2675958"/>
            <a:ext cx="2836033" cy="49795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400" b="1" u="none" strike="noStrike" kern="1200" cap="none" spc="0" normalizeH="0" baseline="0" noProof="0" dirty="0">
                <a:ln>
                  <a:noFill/>
                </a:ln>
                <a:solidFill>
                  <a:schemeClr val="accent1"/>
                </a:solidFill>
                <a:effectLst/>
                <a:uLnTx/>
                <a:uFillTx/>
                <a:latin typeface="+mn-ea"/>
                <a:cs typeface="+mn-cs"/>
              </a:rPr>
              <a:t>（</a:t>
            </a:r>
            <a:r>
              <a:rPr lang="en-US" altLang="zh-CN" sz="2400" b="1" dirty="0">
                <a:solidFill>
                  <a:schemeClr val="accent1"/>
                </a:solidFill>
                <a:latin typeface="+mn-ea"/>
              </a:rPr>
              <a:t>7</a:t>
            </a:r>
            <a:r>
              <a:rPr kumimoji="0" lang="zh-CN" altLang="en-US" sz="2400" b="1" u="none" strike="noStrike" kern="1200" cap="none" spc="0" normalizeH="0" baseline="0" noProof="0" dirty="0">
                <a:ln>
                  <a:noFill/>
                </a:ln>
                <a:solidFill>
                  <a:schemeClr val="accent1"/>
                </a:solidFill>
                <a:effectLst/>
                <a:uLnTx/>
                <a:uFillTx/>
                <a:latin typeface="+mn-ea"/>
                <a:cs typeface="+mn-cs"/>
              </a:rPr>
              <a:t>）车床液压系统</a:t>
            </a:r>
            <a:endParaRPr kumimoji="0" lang="en-US" altLang="zh-CN" sz="2400" b="1" u="none" strike="noStrike" kern="1200" cap="none" spc="0" normalizeH="0" baseline="0" noProof="0" dirty="0">
              <a:ln>
                <a:noFill/>
              </a:ln>
              <a:solidFill>
                <a:schemeClr val="accent1"/>
              </a:solidFill>
              <a:effectLst/>
              <a:uLnTx/>
              <a:uFillTx/>
              <a:latin typeface="+mn-ea"/>
              <a:cs typeface="+mn-cs"/>
            </a:endParaRPr>
          </a:p>
        </p:txBody>
      </p:sp>
      <p:sp>
        <p:nvSpPr>
          <p:cNvPr id="114" name="Body-1"/>
          <p:cNvSpPr/>
          <p:nvPr>
            <p:custDataLst>
              <p:tags r:id="rId5"/>
            </p:custDataLst>
          </p:nvPr>
        </p:nvSpPr>
        <p:spPr>
          <a:xfrm>
            <a:off x="303641" y="3112374"/>
            <a:ext cx="3844585" cy="14964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rgbClr val="FF0000"/>
                </a:solidFill>
                <a:latin typeface="+mn-ea"/>
              </a:rPr>
              <a:t>检查要求</a:t>
            </a:r>
            <a:r>
              <a:rPr lang="zh-CN" altLang="en-US" sz="2000" dirty="0">
                <a:solidFill>
                  <a:schemeClr val="tx1"/>
                </a:solidFill>
                <a:latin typeface="+mn-ea"/>
              </a:rPr>
              <a:t>：</a:t>
            </a:r>
            <a:endParaRPr lang="en-US" altLang="zh-CN" sz="2000" dirty="0">
              <a:solidFill>
                <a:schemeClr val="tx1"/>
              </a:solidFill>
              <a:latin typeface="+mn-ea"/>
            </a:endParaRPr>
          </a:p>
          <a:p>
            <a:pPr defTabSz="913765">
              <a:buSzPct val="100000"/>
              <a:defRPr/>
            </a:pPr>
            <a:r>
              <a:rPr lang="zh-CN" altLang="en-US" sz="2000" dirty="0">
                <a:solidFill>
                  <a:schemeClr val="tx1"/>
                </a:solidFill>
                <a:latin typeface="+mn-ea"/>
              </a:rPr>
              <a:t>油箱、液压泵无异常噪声，压力表指示正常，管路及各接头无泄漏，工作油面高度正常	</a:t>
            </a:r>
          </a:p>
          <a:p>
            <a:pPr marL="0" marR="0" lvl="0" indent="0" algn="l" defTabSz="913765" rtl="0" eaLnBrk="1" fontAlgn="auto" latinLnBrk="0" hangingPunct="1">
              <a:spcBef>
                <a:spcPts val="0"/>
              </a:spcBef>
              <a:spcAft>
                <a:spcPts val="0"/>
              </a:spcAft>
              <a:buClrTx/>
              <a:buSzPct val="100000"/>
              <a:buFontTx/>
              <a:buNone/>
              <a:defRPr/>
            </a:pPr>
            <a:endParaRPr lang="en-US" altLang="zh-CN" sz="2000" dirty="0">
              <a:solidFill>
                <a:schemeClr val="tx1"/>
              </a:solidFill>
              <a:latin typeface="+mn-ea"/>
            </a:endParaRPr>
          </a:p>
          <a:p>
            <a:pPr marL="0" marR="0" lvl="0" indent="0" algn="l" defTabSz="913765" rtl="0" eaLnBrk="1" fontAlgn="auto" latinLnBrk="0" hangingPunct="1">
              <a:lnSpc>
                <a:spcPct val="120000"/>
              </a:lnSpc>
              <a:spcBef>
                <a:spcPts val="0"/>
              </a:spcBef>
              <a:spcAft>
                <a:spcPts val="0"/>
              </a:spcAft>
              <a:buClrTx/>
              <a:buSzPct val="100000"/>
              <a:buFontTx/>
              <a:buNone/>
              <a:defRPr/>
            </a:pPr>
            <a:endParaRPr kumimoji="0" lang="en-GB" altLang="zh-CN" i="0" u="none" strike="noStrike" kern="1200" cap="none" spc="0" normalizeH="0" baseline="0" noProof="0" dirty="0">
              <a:ln>
                <a:noFill/>
              </a:ln>
              <a:solidFill>
                <a:schemeClr val="tx1"/>
              </a:solidFill>
              <a:effectLst/>
              <a:uLnTx/>
              <a:uFillTx/>
              <a:latin typeface="+mn-ea"/>
              <a:cs typeface="+mn-cs"/>
            </a:endParaRPr>
          </a:p>
        </p:txBody>
      </p:sp>
      <p:cxnSp>
        <p:nvCxnSpPr>
          <p:cNvPr id="115" name="1"/>
          <p:cNvCxnSpPr/>
          <p:nvPr>
            <p:custDataLst>
              <p:tags r:id="rId6"/>
            </p:custDataLst>
          </p:nvPr>
        </p:nvCxnSpPr>
        <p:spPr>
          <a:xfrm>
            <a:off x="222596" y="2723501"/>
            <a:ext cx="0" cy="1698991"/>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5" name="Index-1"/>
          <p:cNvSpPr txBox="1"/>
          <p:nvPr>
            <p:custDataLst>
              <p:tags r:id="rId7"/>
            </p:custDataLst>
          </p:nvPr>
        </p:nvSpPr>
        <p:spPr>
          <a:xfrm>
            <a:off x="3889694" y="2678917"/>
            <a:ext cx="3380319" cy="49795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400" b="1" u="none" strike="noStrike" kern="1200" cap="none" spc="0" normalizeH="0" baseline="0" noProof="0" dirty="0">
                <a:ln>
                  <a:noFill/>
                </a:ln>
                <a:solidFill>
                  <a:schemeClr val="accent1"/>
                </a:solidFill>
                <a:effectLst/>
                <a:uLnTx/>
                <a:uFillTx/>
                <a:latin typeface="+mn-ea"/>
                <a:cs typeface="+mn-cs"/>
              </a:rPr>
              <a:t>（</a:t>
            </a:r>
            <a:r>
              <a:rPr lang="en-US" altLang="zh-CN" sz="2400" b="1" dirty="0">
                <a:solidFill>
                  <a:schemeClr val="accent1"/>
                </a:solidFill>
                <a:latin typeface="+mn-ea"/>
              </a:rPr>
              <a:t>8</a:t>
            </a:r>
            <a:r>
              <a:rPr lang="zh-CN" altLang="en-US" sz="2400" b="1" dirty="0">
                <a:solidFill>
                  <a:schemeClr val="accent1"/>
                </a:solidFill>
                <a:latin typeface="+mn-ea"/>
              </a:rPr>
              <a:t>）液压平衡系统</a:t>
            </a:r>
            <a:endParaRPr kumimoji="0" lang="en-US" altLang="zh-CN" sz="2400" b="1" u="none" strike="noStrike" kern="1200" cap="none" spc="0" normalizeH="0" baseline="0" noProof="0" dirty="0">
              <a:ln>
                <a:noFill/>
              </a:ln>
              <a:solidFill>
                <a:schemeClr val="accent1"/>
              </a:solidFill>
              <a:effectLst/>
              <a:uLnTx/>
              <a:uFillTx/>
              <a:latin typeface="+mn-ea"/>
              <a:cs typeface="+mn-cs"/>
            </a:endParaRPr>
          </a:p>
        </p:txBody>
      </p:sp>
      <p:sp>
        <p:nvSpPr>
          <p:cNvPr id="166" name="Body-1"/>
          <p:cNvSpPr/>
          <p:nvPr>
            <p:custDataLst>
              <p:tags r:id="rId8"/>
            </p:custDataLst>
          </p:nvPr>
        </p:nvSpPr>
        <p:spPr>
          <a:xfrm>
            <a:off x="4292088" y="3221458"/>
            <a:ext cx="3844585" cy="11335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rgbClr val="FF0000"/>
                </a:solidFill>
                <a:latin typeface="+mn-ea"/>
              </a:rPr>
              <a:t>检查要求</a:t>
            </a:r>
            <a:r>
              <a:rPr lang="zh-CN" altLang="en-US" sz="2000" dirty="0">
                <a:solidFill>
                  <a:schemeClr val="tx1"/>
                </a:solidFill>
                <a:latin typeface="+mn-ea"/>
              </a:rPr>
              <a:t>：</a:t>
            </a:r>
            <a:endParaRPr lang="en-US" altLang="zh-CN" sz="2000" dirty="0">
              <a:solidFill>
                <a:schemeClr val="tx1"/>
              </a:solidFill>
              <a:latin typeface="+mn-ea"/>
            </a:endParaRPr>
          </a:p>
          <a:p>
            <a:r>
              <a:rPr lang="zh-CN" altLang="en-US" sz="2000" dirty="0">
                <a:solidFill>
                  <a:schemeClr val="tx1"/>
                </a:solidFill>
                <a:latin typeface="+mn-ea"/>
              </a:rPr>
              <a:t>平衡压力指示正常，快速移动时平衡阀工作正常</a:t>
            </a:r>
            <a:r>
              <a:rPr lang="zh-CN" altLang="en-US" sz="1800" i="0" u="none" strike="noStrike" baseline="0" dirty="0">
                <a:solidFill>
                  <a:srgbClr val="221E1F"/>
                </a:solidFill>
                <a:latin typeface="方正细黑一萀"/>
              </a:rPr>
              <a:t>	</a:t>
            </a:r>
          </a:p>
        </p:txBody>
      </p:sp>
      <p:cxnSp>
        <p:nvCxnSpPr>
          <p:cNvPr id="171" name="1"/>
          <p:cNvCxnSpPr/>
          <p:nvPr>
            <p:custDataLst>
              <p:tags r:id="rId9"/>
            </p:custDataLst>
          </p:nvPr>
        </p:nvCxnSpPr>
        <p:spPr>
          <a:xfrm>
            <a:off x="4292088" y="2723501"/>
            <a:ext cx="0" cy="1698991"/>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2" name="Index-1"/>
          <p:cNvSpPr txBox="1"/>
          <p:nvPr>
            <p:custDataLst>
              <p:tags r:id="rId10"/>
            </p:custDataLst>
          </p:nvPr>
        </p:nvSpPr>
        <p:spPr>
          <a:xfrm>
            <a:off x="8119531" y="2675958"/>
            <a:ext cx="4072469" cy="49795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400" b="1" u="none" strike="noStrike" kern="1200" cap="none" spc="0" normalizeH="0" baseline="0" noProof="0" dirty="0">
                <a:ln>
                  <a:noFill/>
                </a:ln>
                <a:solidFill>
                  <a:schemeClr val="accent1"/>
                </a:solidFill>
                <a:effectLst/>
                <a:uLnTx/>
                <a:uFillTx/>
                <a:latin typeface="+mn-ea"/>
                <a:cs typeface="+mn-cs"/>
              </a:rPr>
              <a:t>（</a:t>
            </a:r>
            <a:r>
              <a:rPr lang="en-US" altLang="zh-CN" sz="2400" b="1" dirty="0">
                <a:solidFill>
                  <a:schemeClr val="accent1"/>
                </a:solidFill>
                <a:latin typeface="+mn-ea"/>
              </a:rPr>
              <a:t>9</a:t>
            </a:r>
            <a:r>
              <a:rPr lang="zh-CN" altLang="en-US" sz="2400" b="1" dirty="0">
                <a:solidFill>
                  <a:schemeClr val="accent1"/>
                </a:solidFill>
                <a:latin typeface="+mn-ea"/>
              </a:rPr>
              <a:t>）</a:t>
            </a:r>
            <a:r>
              <a:rPr lang="en-US" altLang="zh-CN" sz="2400" b="1" dirty="0">
                <a:solidFill>
                  <a:schemeClr val="accent1"/>
                </a:solidFill>
                <a:latin typeface="+mn-ea"/>
              </a:rPr>
              <a:t>CNC</a:t>
            </a:r>
            <a:r>
              <a:rPr lang="zh-CN" altLang="en-US" sz="2400" b="1" dirty="0">
                <a:solidFill>
                  <a:schemeClr val="accent1"/>
                </a:solidFill>
                <a:latin typeface="+mn-ea"/>
              </a:rPr>
              <a:t>的输入</a:t>
            </a:r>
            <a:r>
              <a:rPr lang="en-US" altLang="zh-CN" sz="2400" b="1" dirty="0">
                <a:solidFill>
                  <a:schemeClr val="accent1"/>
                </a:solidFill>
                <a:latin typeface="+mn-ea"/>
              </a:rPr>
              <a:t>/</a:t>
            </a:r>
            <a:r>
              <a:rPr lang="zh-CN" altLang="en-US" sz="2400" b="1" dirty="0">
                <a:solidFill>
                  <a:schemeClr val="accent1"/>
                </a:solidFill>
                <a:latin typeface="+mn-ea"/>
              </a:rPr>
              <a:t>输出单元</a:t>
            </a:r>
            <a:endParaRPr lang="en-US" altLang="zh-CN" sz="2400" b="1" dirty="0">
              <a:solidFill>
                <a:schemeClr val="accent1"/>
              </a:solidFill>
              <a:latin typeface="+mn-ea"/>
            </a:endParaRPr>
          </a:p>
        </p:txBody>
      </p:sp>
      <p:sp>
        <p:nvSpPr>
          <p:cNvPr id="173" name="Body-1"/>
          <p:cNvSpPr/>
          <p:nvPr>
            <p:custDataLst>
              <p:tags r:id="rId11"/>
            </p:custDataLst>
          </p:nvPr>
        </p:nvSpPr>
        <p:spPr>
          <a:xfrm>
            <a:off x="8302307" y="3205455"/>
            <a:ext cx="3844585" cy="11335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rgbClr val="FF0000"/>
                </a:solidFill>
                <a:latin typeface="+mn-ea"/>
              </a:rPr>
              <a:t>检查要求</a:t>
            </a:r>
            <a:r>
              <a:rPr lang="zh-CN" altLang="en-US" sz="2000" dirty="0">
                <a:solidFill>
                  <a:schemeClr val="tx1"/>
                </a:solidFill>
                <a:latin typeface="+mn-ea"/>
              </a:rPr>
              <a:t>：</a:t>
            </a:r>
            <a:endParaRPr lang="en-US" altLang="zh-CN" sz="2000" dirty="0">
              <a:solidFill>
                <a:schemeClr val="tx1"/>
              </a:solidFill>
              <a:latin typeface="+mn-ea"/>
            </a:endParaRPr>
          </a:p>
          <a:p>
            <a:pPr defTabSz="913765">
              <a:buSzPct val="100000"/>
              <a:defRPr/>
            </a:pPr>
            <a:r>
              <a:rPr lang="zh-CN" altLang="en-US" sz="2000" dirty="0">
                <a:solidFill>
                  <a:schemeClr val="tx1"/>
                </a:solidFill>
                <a:latin typeface="+mn-ea"/>
              </a:rPr>
              <a:t>如光电阅读机清洁，机械结构润滑良好	</a:t>
            </a:r>
          </a:p>
          <a:p>
            <a:pPr defTabSz="913765">
              <a:buSzPct val="100000"/>
              <a:defRPr/>
            </a:pPr>
            <a:endParaRPr lang="zh-CN" altLang="en-US" sz="1800" i="0" u="none" strike="noStrike" baseline="0" dirty="0">
              <a:solidFill>
                <a:srgbClr val="221E1F"/>
              </a:solidFill>
              <a:latin typeface="方正细黑一萀"/>
            </a:endParaRPr>
          </a:p>
        </p:txBody>
      </p:sp>
      <p:cxnSp>
        <p:nvCxnSpPr>
          <p:cNvPr id="174" name="1"/>
          <p:cNvCxnSpPr/>
          <p:nvPr>
            <p:custDataLst>
              <p:tags r:id="rId12"/>
            </p:custDataLst>
          </p:nvPr>
        </p:nvCxnSpPr>
        <p:spPr>
          <a:xfrm>
            <a:off x="8302307" y="2707498"/>
            <a:ext cx="0" cy="1698991"/>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8" name="Index-1"/>
          <p:cNvSpPr txBox="1"/>
          <p:nvPr>
            <p:custDataLst>
              <p:tags r:id="rId13"/>
            </p:custDataLst>
          </p:nvPr>
        </p:nvSpPr>
        <p:spPr>
          <a:xfrm>
            <a:off x="79390" y="4556656"/>
            <a:ext cx="4801314" cy="497957"/>
          </a:xfrm>
          <a:prstGeom prst="rect">
            <a:avLst/>
          </a:prstGeom>
          <a:noFill/>
        </p:spPr>
        <p:txBody>
          <a:bodyPr wrap="none" rtlCol="0">
            <a:spAutoFit/>
          </a:bodyPr>
          <a:lstStyle/>
          <a:p>
            <a:pPr algn="ctr">
              <a:lnSpc>
                <a:spcPct val="120000"/>
              </a:lnSpc>
              <a:defRPr/>
            </a:pPr>
            <a:r>
              <a:rPr kumimoji="0" lang="zh-CN" altLang="en-US" sz="2400" b="1" u="none" strike="noStrike" kern="1200" cap="none" spc="0" normalizeH="0" baseline="0" noProof="0" dirty="0">
                <a:ln>
                  <a:noFill/>
                </a:ln>
                <a:solidFill>
                  <a:schemeClr val="accent1"/>
                </a:solidFill>
                <a:effectLst/>
                <a:uLnTx/>
                <a:uFillTx/>
                <a:latin typeface="+mn-ea"/>
                <a:cs typeface="+mn-cs"/>
              </a:rPr>
              <a:t>（</a:t>
            </a:r>
            <a:r>
              <a:rPr lang="en-US" altLang="zh-CN" sz="2400" b="1" dirty="0">
                <a:solidFill>
                  <a:schemeClr val="accent1"/>
                </a:solidFill>
                <a:latin typeface="+mn-ea"/>
              </a:rPr>
              <a:t>10</a:t>
            </a:r>
            <a:r>
              <a:rPr kumimoji="0" lang="zh-CN" altLang="en-US" sz="2400" b="1" u="none" strike="noStrike" kern="1200" cap="none" spc="0" normalizeH="0" baseline="0" noProof="0" dirty="0">
                <a:ln>
                  <a:noFill/>
                </a:ln>
                <a:solidFill>
                  <a:schemeClr val="accent1"/>
                </a:solidFill>
                <a:effectLst/>
                <a:uLnTx/>
                <a:uFillTx/>
                <a:latin typeface="+mn-ea"/>
                <a:cs typeface="+mn-cs"/>
              </a:rPr>
              <a:t>）各电气柜散热通风装置</a:t>
            </a:r>
            <a:r>
              <a:rPr lang="zh-CN" altLang="en-US" sz="2400" b="1" dirty="0">
                <a:solidFill>
                  <a:schemeClr val="accent1"/>
                </a:solidFill>
                <a:latin typeface="+mn-ea"/>
              </a:rPr>
              <a:t>	</a:t>
            </a:r>
          </a:p>
        </p:txBody>
      </p:sp>
      <p:sp>
        <p:nvSpPr>
          <p:cNvPr id="179" name="Body-1"/>
          <p:cNvSpPr/>
          <p:nvPr>
            <p:custDataLst>
              <p:tags r:id="rId14"/>
            </p:custDataLst>
          </p:nvPr>
        </p:nvSpPr>
        <p:spPr>
          <a:xfrm>
            <a:off x="303640" y="5107082"/>
            <a:ext cx="3844585" cy="14964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rgbClr val="FF0000"/>
                </a:solidFill>
                <a:latin typeface="+mn-ea"/>
              </a:rPr>
              <a:t>检查要求</a:t>
            </a:r>
            <a:r>
              <a:rPr lang="zh-CN" altLang="en-US" sz="2000" dirty="0">
                <a:solidFill>
                  <a:schemeClr val="tx1"/>
                </a:solidFill>
                <a:latin typeface="+mn-ea"/>
              </a:rPr>
              <a:t>：</a:t>
            </a:r>
            <a:endParaRPr lang="en-US" altLang="zh-CN" sz="2000" dirty="0">
              <a:solidFill>
                <a:schemeClr val="tx1"/>
              </a:solidFill>
              <a:latin typeface="+mn-ea"/>
            </a:endParaRPr>
          </a:p>
          <a:p>
            <a:pPr defTabSz="913765">
              <a:buSzPct val="100000"/>
              <a:defRPr/>
            </a:pPr>
            <a:r>
              <a:rPr lang="zh-CN" altLang="en-US" sz="2000" dirty="0">
                <a:solidFill>
                  <a:schemeClr val="tx1"/>
                </a:solidFill>
                <a:latin typeface="+mn-ea"/>
              </a:rPr>
              <a:t>各电气柜冷却风扇工作正常，风道过滤网无堵塞	</a:t>
            </a:r>
            <a:endParaRPr lang="en-US" altLang="zh-CN" sz="2000" dirty="0">
              <a:solidFill>
                <a:schemeClr val="tx1"/>
              </a:solidFill>
              <a:latin typeface="+mn-ea"/>
            </a:endParaRPr>
          </a:p>
          <a:p>
            <a:pPr marL="0" marR="0" lvl="0" indent="0" algn="l" defTabSz="913765" rtl="0" eaLnBrk="1" fontAlgn="auto" latinLnBrk="0" hangingPunct="1">
              <a:lnSpc>
                <a:spcPct val="120000"/>
              </a:lnSpc>
              <a:spcBef>
                <a:spcPts val="0"/>
              </a:spcBef>
              <a:spcAft>
                <a:spcPts val="0"/>
              </a:spcAft>
              <a:buClrTx/>
              <a:buSzPct val="100000"/>
              <a:buFontTx/>
              <a:buNone/>
              <a:defRPr/>
            </a:pPr>
            <a:endParaRPr kumimoji="0" lang="en-GB" altLang="zh-CN" i="0" u="none" strike="noStrike" kern="1200" cap="none" spc="0" normalizeH="0" baseline="0" noProof="0" dirty="0">
              <a:ln>
                <a:noFill/>
              </a:ln>
              <a:solidFill>
                <a:schemeClr val="tx1"/>
              </a:solidFill>
              <a:effectLst/>
              <a:uLnTx/>
              <a:uFillTx/>
              <a:latin typeface="+mn-ea"/>
              <a:cs typeface="+mn-cs"/>
            </a:endParaRPr>
          </a:p>
        </p:txBody>
      </p:sp>
      <p:cxnSp>
        <p:nvCxnSpPr>
          <p:cNvPr id="180" name="1"/>
          <p:cNvCxnSpPr/>
          <p:nvPr>
            <p:custDataLst>
              <p:tags r:id="rId15"/>
            </p:custDataLst>
          </p:nvPr>
        </p:nvCxnSpPr>
        <p:spPr>
          <a:xfrm>
            <a:off x="222596" y="4640402"/>
            <a:ext cx="0" cy="1698991"/>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1" name="Index-1"/>
          <p:cNvSpPr txBox="1"/>
          <p:nvPr>
            <p:custDataLst>
              <p:tags r:id="rId16"/>
            </p:custDataLst>
          </p:nvPr>
        </p:nvSpPr>
        <p:spPr>
          <a:xfrm>
            <a:off x="4148010" y="4520261"/>
            <a:ext cx="3025187" cy="497957"/>
          </a:xfrm>
          <a:prstGeom prst="rect">
            <a:avLst/>
          </a:prstGeom>
          <a:noFill/>
        </p:spPr>
        <p:txBody>
          <a:bodyPr wrap="none" rtlCol="0">
            <a:spAutoFit/>
          </a:bodyPr>
          <a:lstStyle/>
          <a:p>
            <a:pPr algn="ctr">
              <a:lnSpc>
                <a:spcPct val="120000"/>
              </a:lnSpc>
              <a:defRPr/>
            </a:pPr>
            <a:r>
              <a:rPr kumimoji="0" lang="zh-CN" altLang="en-US" sz="2400" b="1" u="none" strike="noStrike" kern="1200" cap="none" spc="0" normalizeH="0" baseline="0" noProof="0" dirty="0">
                <a:ln>
                  <a:noFill/>
                </a:ln>
                <a:solidFill>
                  <a:schemeClr val="accent1"/>
                </a:solidFill>
                <a:effectLst/>
                <a:uLnTx/>
                <a:uFillTx/>
                <a:latin typeface="+mn-ea"/>
                <a:cs typeface="+mn-cs"/>
              </a:rPr>
              <a:t>（</a:t>
            </a:r>
            <a:r>
              <a:rPr kumimoji="0" lang="en-US" altLang="zh-CN" sz="2400" b="1" u="none" strike="noStrike" kern="1200" cap="none" spc="0" normalizeH="0" baseline="0" noProof="0" dirty="0">
                <a:ln>
                  <a:noFill/>
                </a:ln>
                <a:solidFill>
                  <a:schemeClr val="accent1"/>
                </a:solidFill>
                <a:effectLst/>
                <a:uLnTx/>
                <a:uFillTx/>
                <a:latin typeface="+mn-ea"/>
                <a:cs typeface="+mn-cs"/>
              </a:rPr>
              <a:t>11</a:t>
            </a:r>
            <a:r>
              <a:rPr kumimoji="0" lang="zh-CN" altLang="en-US" sz="2400" b="1" u="none" strike="noStrike" kern="1200" cap="none" spc="0" normalizeH="0" baseline="0" noProof="0" dirty="0">
                <a:ln>
                  <a:noFill/>
                </a:ln>
                <a:solidFill>
                  <a:schemeClr val="accent1"/>
                </a:solidFill>
                <a:effectLst/>
                <a:uLnTx/>
                <a:uFillTx/>
                <a:latin typeface="+mn-ea"/>
                <a:cs typeface="+mn-cs"/>
              </a:rPr>
              <a:t>）各种防护装备</a:t>
            </a:r>
            <a:endParaRPr lang="zh-CN" altLang="en-US" sz="2400" b="1" dirty="0">
              <a:solidFill>
                <a:schemeClr val="accent1"/>
              </a:solidFill>
              <a:latin typeface="+mn-ea"/>
            </a:endParaRPr>
          </a:p>
        </p:txBody>
      </p:sp>
      <p:sp>
        <p:nvSpPr>
          <p:cNvPr id="182" name="Body-1"/>
          <p:cNvSpPr/>
          <p:nvPr>
            <p:custDataLst>
              <p:tags r:id="rId17"/>
            </p:custDataLst>
          </p:nvPr>
        </p:nvSpPr>
        <p:spPr>
          <a:xfrm>
            <a:off x="4281278" y="5051991"/>
            <a:ext cx="3844585" cy="14964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rgbClr val="FF0000"/>
                </a:solidFill>
                <a:latin typeface="+mn-ea"/>
              </a:rPr>
              <a:t>检查要求</a:t>
            </a:r>
            <a:r>
              <a:rPr lang="zh-CN" altLang="en-US" sz="2000" dirty="0">
                <a:solidFill>
                  <a:schemeClr val="tx1"/>
                </a:solidFill>
                <a:latin typeface="+mn-ea"/>
              </a:rPr>
              <a:t>：</a:t>
            </a:r>
            <a:endParaRPr lang="en-US" altLang="zh-CN" sz="2000" dirty="0">
              <a:solidFill>
                <a:schemeClr val="tx1"/>
              </a:solidFill>
              <a:latin typeface="+mn-ea"/>
            </a:endParaRPr>
          </a:p>
          <a:p>
            <a:pPr defTabSz="913765">
              <a:buSzPct val="100000"/>
              <a:defRPr/>
            </a:pPr>
            <a:r>
              <a:rPr lang="zh-CN" altLang="en-US" sz="2000" dirty="0">
                <a:solidFill>
                  <a:schemeClr val="tx1"/>
                </a:solidFill>
                <a:latin typeface="+mn-ea"/>
              </a:rPr>
              <a:t>导轨、车床防护罩等应无松动、漏水</a:t>
            </a:r>
          </a:p>
        </p:txBody>
      </p:sp>
      <p:cxnSp>
        <p:nvCxnSpPr>
          <p:cNvPr id="183" name="1"/>
          <p:cNvCxnSpPr/>
          <p:nvPr>
            <p:custDataLst>
              <p:tags r:id="rId18"/>
            </p:custDataLst>
          </p:nvPr>
        </p:nvCxnSpPr>
        <p:spPr>
          <a:xfrm>
            <a:off x="4292837" y="4637530"/>
            <a:ext cx="0" cy="1698991"/>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4" name="Index-1"/>
          <p:cNvSpPr txBox="1"/>
          <p:nvPr>
            <p:custDataLst>
              <p:tags r:id="rId19"/>
            </p:custDataLst>
          </p:nvPr>
        </p:nvSpPr>
        <p:spPr>
          <a:xfrm>
            <a:off x="8206907" y="4556655"/>
            <a:ext cx="3640740" cy="497957"/>
          </a:xfrm>
          <a:prstGeom prst="rect">
            <a:avLst/>
          </a:prstGeom>
          <a:noFill/>
        </p:spPr>
        <p:txBody>
          <a:bodyPr wrap="none" rtlCol="0">
            <a:spAutoFit/>
          </a:bodyPr>
          <a:lstStyle/>
          <a:p>
            <a:pPr algn="ctr">
              <a:lnSpc>
                <a:spcPct val="120000"/>
              </a:lnSpc>
              <a:defRPr/>
            </a:pPr>
            <a:r>
              <a:rPr kumimoji="0" lang="zh-CN" altLang="en-US" sz="2400" b="1" u="none" strike="noStrike" kern="1200" cap="none" spc="0" normalizeH="0" baseline="0" noProof="0" dirty="0">
                <a:ln>
                  <a:noFill/>
                </a:ln>
                <a:solidFill>
                  <a:schemeClr val="accent1"/>
                </a:solidFill>
                <a:effectLst/>
                <a:uLnTx/>
                <a:uFillTx/>
                <a:latin typeface="+mn-ea"/>
                <a:cs typeface="+mn-cs"/>
              </a:rPr>
              <a:t>（</a:t>
            </a:r>
            <a:r>
              <a:rPr kumimoji="0" lang="en-US" altLang="zh-CN" sz="2400" b="1" u="none" strike="noStrike" kern="1200" cap="none" spc="0" normalizeH="0" baseline="0" noProof="0" dirty="0">
                <a:ln>
                  <a:noFill/>
                </a:ln>
                <a:solidFill>
                  <a:schemeClr val="accent1"/>
                </a:solidFill>
                <a:effectLst/>
                <a:uLnTx/>
                <a:uFillTx/>
                <a:latin typeface="+mn-ea"/>
                <a:cs typeface="+mn-cs"/>
              </a:rPr>
              <a:t>12</a:t>
            </a:r>
            <a:r>
              <a:rPr kumimoji="0" lang="zh-CN" altLang="en-US" sz="2400" b="1" u="none" strike="noStrike" kern="1200" cap="none" spc="0" normalizeH="0" baseline="0" noProof="0" dirty="0">
                <a:ln>
                  <a:noFill/>
                </a:ln>
                <a:solidFill>
                  <a:schemeClr val="accent1"/>
                </a:solidFill>
                <a:effectLst/>
                <a:uLnTx/>
                <a:uFillTx/>
                <a:latin typeface="+mn-ea"/>
                <a:cs typeface="+mn-cs"/>
              </a:rPr>
              <a:t>）清晰各电柜过滤网</a:t>
            </a:r>
            <a:endParaRPr lang="zh-CN" altLang="en-US" sz="2400" b="1" dirty="0">
              <a:solidFill>
                <a:schemeClr val="accent1"/>
              </a:solidFill>
              <a:latin typeface="+mn-ea"/>
            </a:endParaRPr>
          </a:p>
        </p:txBody>
      </p:sp>
      <p:sp>
        <p:nvSpPr>
          <p:cNvPr id="185" name="Body-1"/>
          <p:cNvSpPr/>
          <p:nvPr>
            <p:custDataLst>
              <p:tags r:id="rId20"/>
            </p:custDataLst>
          </p:nvPr>
        </p:nvSpPr>
        <p:spPr>
          <a:xfrm>
            <a:off x="8347415" y="5051991"/>
            <a:ext cx="3844585" cy="11335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rgbClr val="FF0000"/>
                </a:solidFill>
                <a:latin typeface="+mn-ea"/>
              </a:rPr>
              <a:t>检查要求</a:t>
            </a:r>
            <a:r>
              <a:rPr lang="zh-CN" altLang="en-US" sz="2000" dirty="0">
                <a:solidFill>
                  <a:schemeClr val="tx1"/>
                </a:solidFill>
                <a:latin typeface="+mn-ea"/>
              </a:rPr>
              <a:t>：</a:t>
            </a:r>
            <a:endParaRPr lang="en-US" altLang="zh-CN" sz="2000" dirty="0">
              <a:solidFill>
                <a:schemeClr val="tx1"/>
              </a:solidFill>
              <a:latin typeface="+mn-ea"/>
            </a:endParaRPr>
          </a:p>
          <a:p>
            <a:pPr defTabSz="913765">
              <a:buSzPct val="100000"/>
              <a:defRPr/>
            </a:pPr>
            <a:r>
              <a:rPr lang="zh-CN" altLang="en-US" sz="2000" dirty="0">
                <a:solidFill>
                  <a:schemeClr val="tx1"/>
                </a:solidFill>
                <a:latin typeface="+mn-ea"/>
              </a:rPr>
              <a:t>各电柜过滤网清洁干净	</a:t>
            </a:r>
          </a:p>
          <a:p>
            <a:pPr marL="0" marR="0" lvl="0" indent="0" algn="l" defTabSz="913765" rtl="0" eaLnBrk="1" fontAlgn="auto" latinLnBrk="0" hangingPunct="1">
              <a:spcBef>
                <a:spcPts val="0"/>
              </a:spcBef>
              <a:spcAft>
                <a:spcPts val="0"/>
              </a:spcAft>
              <a:buClrTx/>
              <a:buSzPct val="100000"/>
              <a:buFontTx/>
              <a:buNone/>
              <a:defRPr/>
            </a:pPr>
            <a:endParaRPr kumimoji="0" lang="en-GB" altLang="zh-CN" i="0" u="none" strike="noStrike" kern="1200" cap="none" spc="0" normalizeH="0" baseline="0" noProof="0" dirty="0">
              <a:ln>
                <a:noFill/>
              </a:ln>
              <a:solidFill>
                <a:schemeClr val="tx1"/>
              </a:solidFill>
              <a:effectLst/>
              <a:uLnTx/>
              <a:uFillTx/>
              <a:latin typeface="+mn-ea"/>
              <a:cs typeface="+mn-cs"/>
            </a:endParaRPr>
          </a:p>
        </p:txBody>
      </p:sp>
      <p:cxnSp>
        <p:nvCxnSpPr>
          <p:cNvPr id="186" name="1"/>
          <p:cNvCxnSpPr/>
          <p:nvPr>
            <p:custDataLst>
              <p:tags r:id="rId21"/>
            </p:custDataLst>
          </p:nvPr>
        </p:nvCxnSpPr>
        <p:spPr>
          <a:xfrm>
            <a:off x="8317480" y="4636168"/>
            <a:ext cx="0" cy="1698991"/>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idx="4294967295"/>
          </p:nvPr>
        </p:nvSpPr>
        <p:spPr>
          <a:xfrm>
            <a:off x="3475829" y="1131604"/>
            <a:ext cx="5240337" cy="523875"/>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二、数控车床的日常维护及保养</a:t>
            </a:r>
          </a:p>
        </p:txBody>
      </p:sp>
      <p:sp>
        <p:nvSpPr>
          <p:cNvPr id="10" name="1"/>
          <p:cNvSpPr/>
          <p:nvPr>
            <p:custDataLst>
              <p:tags r:id="rId1"/>
            </p:custDataLst>
          </p:nvPr>
        </p:nvSpPr>
        <p:spPr bwMode="auto">
          <a:xfrm rot="5400000">
            <a:off x="1005437" y="1822505"/>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2" name="Title-1"/>
          <p:cNvSpPr/>
          <p:nvPr>
            <p:custDataLst>
              <p:tags r:id="rId2"/>
            </p:custDataLst>
          </p:nvPr>
        </p:nvSpPr>
        <p:spPr>
          <a:xfrm>
            <a:off x="1695823" y="1677366"/>
            <a:ext cx="5944497" cy="9990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sz="2400" b="1" dirty="0">
                <a:solidFill>
                  <a:schemeClr val="accent1"/>
                </a:solidFill>
                <a:sym typeface="Arial" panose="020B0604020202020204" pitchFamily="34" charset="0"/>
              </a:rPr>
              <a:t>数控车床日常维护及保养内容</a:t>
            </a:r>
            <a:endParaRPr lang="en-US" altLang="zh-CN" sz="2400" b="1" dirty="0">
              <a:solidFill>
                <a:schemeClr val="accent1"/>
              </a:solidFill>
              <a:sym typeface="Arial" panose="020B0604020202020204" pitchFamily="34" charset="0"/>
            </a:endParaRPr>
          </a:p>
          <a:p>
            <a:pPr marL="0" lvl="1"/>
            <a:r>
              <a:rPr lang="en-US" altLang="zh-CN" sz="2400" b="1" dirty="0">
                <a:solidFill>
                  <a:schemeClr val="accent1"/>
                </a:solidFill>
                <a:sym typeface="Arial" panose="020B0604020202020204" pitchFamily="34" charset="0"/>
              </a:rPr>
              <a:t>                                              </a:t>
            </a:r>
            <a:r>
              <a:rPr lang="en-US" altLang="zh-CN" sz="2400" b="1" dirty="0">
                <a:solidFill>
                  <a:schemeClr val="accent2"/>
                </a:solidFill>
                <a:sym typeface="Arial" panose="020B0604020202020204" pitchFamily="34" charset="0"/>
              </a:rPr>
              <a:t>—— </a:t>
            </a:r>
            <a:r>
              <a:rPr lang="zh-CN" altLang="en-US" sz="2400" b="1" dirty="0">
                <a:solidFill>
                  <a:schemeClr val="accent2"/>
                </a:solidFill>
                <a:sym typeface="Arial" panose="020B0604020202020204" pitchFamily="34" charset="0"/>
              </a:rPr>
              <a:t>每半年</a:t>
            </a:r>
          </a:p>
        </p:txBody>
      </p:sp>
      <p:sp>
        <p:nvSpPr>
          <p:cNvPr id="2" name="Index-1"/>
          <p:cNvSpPr txBox="1"/>
          <p:nvPr>
            <p:custDataLst>
              <p:tags r:id="rId3"/>
            </p:custDataLst>
          </p:nvPr>
        </p:nvSpPr>
        <p:spPr>
          <a:xfrm>
            <a:off x="728487" y="1794602"/>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02</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3"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sp>
        <p:nvSpPr>
          <p:cNvPr id="113" name="Index-1"/>
          <p:cNvSpPr txBox="1"/>
          <p:nvPr>
            <p:custDataLst>
              <p:tags r:id="rId4"/>
            </p:custDataLst>
          </p:nvPr>
        </p:nvSpPr>
        <p:spPr>
          <a:xfrm>
            <a:off x="179323" y="3003835"/>
            <a:ext cx="2220480" cy="49795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400" b="1" u="none" strike="noStrike" kern="1200" cap="none" spc="0" normalizeH="0" baseline="0" noProof="0" dirty="0">
                <a:ln>
                  <a:noFill/>
                </a:ln>
                <a:solidFill>
                  <a:schemeClr val="accent2"/>
                </a:solidFill>
                <a:effectLst/>
                <a:uLnTx/>
                <a:uFillTx/>
                <a:latin typeface="+mn-ea"/>
                <a:cs typeface="+mn-cs"/>
              </a:rPr>
              <a:t>（</a:t>
            </a:r>
            <a:r>
              <a:rPr kumimoji="0" lang="en-US" altLang="zh-CN" sz="2400" b="1" u="none" strike="noStrike" kern="1200" cap="none" spc="0" normalizeH="0" baseline="0" noProof="0" dirty="0">
                <a:ln>
                  <a:noFill/>
                </a:ln>
                <a:solidFill>
                  <a:schemeClr val="accent2"/>
                </a:solidFill>
                <a:effectLst/>
                <a:uLnTx/>
                <a:uFillTx/>
                <a:latin typeface="+mn-ea"/>
                <a:cs typeface="+mn-cs"/>
              </a:rPr>
              <a:t>1</a:t>
            </a:r>
            <a:r>
              <a:rPr kumimoji="0" lang="zh-CN" altLang="en-US" sz="2400" b="1" u="none" strike="noStrike" kern="1200" cap="none" spc="0" normalizeH="0" baseline="0" noProof="0" dirty="0">
                <a:ln>
                  <a:noFill/>
                </a:ln>
                <a:solidFill>
                  <a:schemeClr val="accent2"/>
                </a:solidFill>
                <a:effectLst/>
                <a:uLnTx/>
                <a:uFillTx/>
                <a:latin typeface="+mn-ea"/>
                <a:cs typeface="+mn-cs"/>
              </a:rPr>
              <a:t>）滚珠丝杆</a:t>
            </a:r>
            <a:endParaRPr kumimoji="0" lang="en-US" altLang="zh-CN" sz="2400" b="1" u="none" strike="noStrike" kern="1200" cap="none" spc="0" normalizeH="0" baseline="0" noProof="0" dirty="0">
              <a:ln>
                <a:noFill/>
              </a:ln>
              <a:solidFill>
                <a:schemeClr val="accent2"/>
              </a:solidFill>
              <a:effectLst/>
              <a:uLnTx/>
              <a:uFillTx/>
              <a:latin typeface="+mn-ea"/>
              <a:cs typeface="+mn-cs"/>
            </a:endParaRPr>
          </a:p>
        </p:txBody>
      </p:sp>
      <p:sp>
        <p:nvSpPr>
          <p:cNvPr id="114" name="Body-1"/>
          <p:cNvSpPr/>
          <p:nvPr>
            <p:custDataLst>
              <p:tags r:id="rId5"/>
            </p:custDataLst>
          </p:nvPr>
        </p:nvSpPr>
        <p:spPr>
          <a:xfrm>
            <a:off x="348748" y="3508865"/>
            <a:ext cx="3844585" cy="1133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rgbClr val="FF0000"/>
                </a:solidFill>
                <a:latin typeface="+mn-ea"/>
              </a:rPr>
              <a:t>检查要求</a:t>
            </a:r>
            <a:r>
              <a:rPr lang="zh-CN" altLang="en-US" sz="2000" dirty="0">
                <a:solidFill>
                  <a:schemeClr val="tx1"/>
                </a:solidFill>
                <a:latin typeface="+mn-ea"/>
              </a:rPr>
              <a:t>：</a:t>
            </a:r>
            <a:endParaRPr lang="en-US" altLang="zh-CN" sz="2000" dirty="0">
              <a:solidFill>
                <a:schemeClr val="tx1"/>
              </a:solidFill>
              <a:latin typeface="+mn-ea"/>
            </a:endParaRPr>
          </a:p>
          <a:p>
            <a:pPr defTabSz="913765">
              <a:buSzPct val="100000"/>
              <a:defRPr/>
            </a:pPr>
            <a:r>
              <a:rPr lang="zh-CN" altLang="en-US" sz="2000" dirty="0">
                <a:solidFill>
                  <a:schemeClr val="tx1"/>
                </a:solidFill>
                <a:latin typeface="+mn-ea"/>
              </a:rPr>
              <a:t>清洗丝杆上旧的润滑脂、涂抹新油脂</a:t>
            </a:r>
            <a:endParaRPr lang="en-US" altLang="zh-CN" sz="2000" dirty="0">
              <a:solidFill>
                <a:schemeClr val="tx1"/>
              </a:solidFill>
              <a:latin typeface="+mn-ea"/>
            </a:endParaRPr>
          </a:p>
          <a:p>
            <a:pPr defTabSz="913765">
              <a:buSzPct val="100000"/>
              <a:defRPr/>
            </a:pPr>
            <a:endParaRPr lang="en-US" altLang="zh-CN" sz="2000" dirty="0">
              <a:solidFill>
                <a:schemeClr val="tx1"/>
              </a:solidFill>
              <a:latin typeface="+mn-ea"/>
            </a:endParaRPr>
          </a:p>
          <a:p>
            <a:pPr defTabSz="913765">
              <a:buSzPct val="100000"/>
              <a:defRPr/>
            </a:pPr>
            <a:endParaRPr lang="en-US" altLang="zh-CN" sz="2000" dirty="0">
              <a:solidFill>
                <a:schemeClr val="tx1"/>
              </a:solidFill>
              <a:latin typeface="+mn-ea"/>
            </a:endParaRPr>
          </a:p>
          <a:p>
            <a:pPr defTabSz="913765">
              <a:buSzPct val="100000"/>
              <a:defRPr/>
            </a:pPr>
            <a:r>
              <a:rPr lang="zh-CN" altLang="en-US" sz="2000" dirty="0">
                <a:solidFill>
                  <a:schemeClr val="tx1"/>
                </a:solidFill>
                <a:latin typeface="+mn-ea"/>
              </a:rPr>
              <a:t>	</a:t>
            </a:r>
            <a:endParaRPr lang="en-US" altLang="zh-CN" sz="2000" dirty="0">
              <a:solidFill>
                <a:schemeClr val="tx1"/>
              </a:solidFill>
              <a:latin typeface="+mn-ea"/>
            </a:endParaRPr>
          </a:p>
          <a:p>
            <a:pPr marL="0" marR="0" lvl="0" indent="0" algn="l" defTabSz="913765" rtl="0" eaLnBrk="1" fontAlgn="auto" latinLnBrk="0" hangingPunct="1">
              <a:lnSpc>
                <a:spcPct val="120000"/>
              </a:lnSpc>
              <a:spcBef>
                <a:spcPts val="0"/>
              </a:spcBef>
              <a:spcAft>
                <a:spcPts val="0"/>
              </a:spcAft>
              <a:buClrTx/>
              <a:buSzPct val="100000"/>
              <a:buFontTx/>
              <a:buNone/>
              <a:defRPr/>
            </a:pPr>
            <a:endParaRPr kumimoji="0" lang="en-GB" altLang="zh-CN" i="0" u="none" strike="noStrike" kern="1200" cap="none" spc="0" normalizeH="0" baseline="0" noProof="0" dirty="0">
              <a:ln>
                <a:noFill/>
              </a:ln>
              <a:solidFill>
                <a:schemeClr val="tx1"/>
              </a:solidFill>
              <a:effectLst/>
              <a:uLnTx/>
              <a:uFillTx/>
              <a:latin typeface="+mn-ea"/>
              <a:cs typeface="+mn-cs"/>
            </a:endParaRPr>
          </a:p>
        </p:txBody>
      </p:sp>
      <p:cxnSp>
        <p:nvCxnSpPr>
          <p:cNvPr id="115" name="1"/>
          <p:cNvCxnSpPr/>
          <p:nvPr>
            <p:custDataLst>
              <p:tags r:id="rId6"/>
            </p:custDataLst>
          </p:nvPr>
        </p:nvCxnSpPr>
        <p:spPr>
          <a:xfrm>
            <a:off x="267704" y="3051378"/>
            <a:ext cx="0" cy="1698991"/>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65" name="Index-1"/>
          <p:cNvSpPr txBox="1"/>
          <p:nvPr>
            <p:custDataLst>
              <p:tags r:id="rId7"/>
            </p:custDataLst>
          </p:nvPr>
        </p:nvSpPr>
        <p:spPr>
          <a:xfrm>
            <a:off x="3613917" y="3007605"/>
            <a:ext cx="3380319" cy="49795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400" b="1" u="none" strike="noStrike" kern="1200" cap="none" spc="0" normalizeH="0" baseline="0" noProof="0" dirty="0">
                <a:ln>
                  <a:noFill/>
                </a:ln>
                <a:solidFill>
                  <a:schemeClr val="accent2"/>
                </a:solidFill>
                <a:effectLst/>
                <a:uLnTx/>
                <a:uFillTx/>
                <a:latin typeface="+mn-ea"/>
                <a:cs typeface="+mn-cs"/>
              </a:rPr>
              <a:t>（</a:t>
            </a:r>
            <a:r>
              <a:rPr kumimoji="0" lang="en-US" altLang="zh-CN" sz="2400" b="1" u="none" strike="noStrike" kern="1200" cap="none" spc="0" normalizeH="0" baseline="0" noProof="0" dirty="0">
                <a:ln>
                  <a:noFill/>
                </a:ln>
                <a:solidFill>
                  <a:schemeClr val="accent2"/>
                </a:solidFill>
                <a:effectLst/>
                <a:uLnTx/>
                <a:uFillTx/>
                <a:latin typeface="+mn-ea"/>
                <a:cs typeface="+mn-cs"/>
              </a:rPr>
              <a:t>2</a:t>
            </a:r>
            <a:r>
              <a:rPr lang="zh-CN" altLang="en-US" sz="2400" b="1" dirty="0">
                <a:solidFill>
                  <a:schemeClr val="accent2"/>
                </a:solidFill>
                <a:latin typeface="+mn-ea"/>
              </a:rPr>
              <a:t>）液压油路</a:t>
            </a:r>
            <a:endParaRPr kumimoji="0" lang="en-US" altLang="zh-CN" sz="2400" b="1" u="none" strike="noStrike" kern="1200" cap="none" spc="0" normalizeH="0" baseline="0" noProof="0" dirty="0">
              <a:ln>
                <a:noFill/>
              </a:ln>
              <a:solidFill>
                <a:schemeClr val="accent2"/>
              </a:solidFill>
              <a:effectLst/>
              <a:uLnTx/>
              <a:uFillTx/>
              <a:latin typeface="+mn-ea"/>
              <a:cs typeface="+mn-cs"/>
            </a:endParaRPr>
          </a:p>
        </p:txBody>
      </p:sp>
      <p:sp>
        <p:nvSpPr>
          <p:cNvPr id="166" name="Body-1"/>
          <p:cNvSpPr/>
          <p:nvPr>
            <p:custDataLst>
              <p:tags r:id="rId8"/>
            </p:custDataLst>
          </p:nvPr>
        </p:nvSpPr>
        <p:spPr>
          <a:xfrm>
            <a:off x="4304756" y="3508865"/>
            <a:ext cx="4069488" cy="11335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just" defTabSz="913765" rtl="0" eaLnBrk="1" fontAlgn="auto" latinLnBrk="0" hangingPunct="1">
              <a:spcBef>
                <a:spcPts val="0"/>
              </a:spcBef>
              <a:spcAft>
                <a:spcPts val="0"/>
              </a:spcAft>
              <a:buClrTx/>
              <a:buSzPct val="100000"/>
              <a:buFontTx/>
              <a:buNone/>
              <a:defRPr/>
            </a:pPr>
            <a:r>
              <a:rPr lang="zh-CN" altLang="en-US" sz="2000" dirty="0">
                <a:solidFill>
                  <a:srgbClr val="FF0000"/>
                </a:solidFill>
                <a:latin typeface="+mn-ea"/>
              </a:rPr>
              <a:t>检查要求</a:t>
            </a:r>
            <a:r>
              <a:rPr lang="zh-CN" altLang="en-US" sz="2000" dirty="0">
                <a:solidFill>
                  <a:schemeClr val="tx1"/>
                </a:solidFill>
                <a:latin typeface="+mn-ea"/>
              </a:rPr>
              <a:t>：</a:t>
            </a:r>
            <a:endParaRPr lang="en-US" altLang="zh-CN" sz="2000" dirty="0">
              <a:solidFill>
                <a:schemeClr val="tx1"/>
              </a:solidFill>
              <a:latin typeface="+mn-ea"/>
            </a:endParaRPr>
          </a:p>
          <a:p>
            <a:pPr algn="just"/>
            <a:r>
              <a:rPr lang="zh-CN" altLang="en-US" sz="2000" dirty="0">
                <a:solidFill>
                  <a:schemeClr val="tx1"/>
                </a:solidFill>
                <a:latin typeface="+mn-ea"/>
              </a:rPr>
              <a:t>清洗溢流阀、减压阀、滤油器，清洗油箱箱底，更换或过滤液压油	</a:t>
            </a:r>
          </a:p>
          <a:p>
            <a:pPr algn="just"/>
            <a:endParaRPr lang="zh-CN" altLang="en-US" sz="1800" i="0" u="none" strike="noStrike" baseline="0" dirty="0">
              <a:solidFill>
                <a:srgbClr val="221E1F"/>
              </a:solidFill>
              <a:latin typeface="方正细黑一萀"/>
            </a:endParaRPr>
          </a:p>
        </p:txBody>
      </p:sp>
      <p:cxnSp>
        <p:nvCxnSpPr>
          <p:cNvPr id="171" name="1"/>
          <p:cNvCxnSpPr/>
          <p:nvPr>
            <p:custDataLst>
              <p:tags r:id="rId9"/>
            </p:custDataLst>
          </p:nvPr>
        </p:nvCxnSpPr>
        <p:spPr>
          <a:xfrm>
            <a:off x="4337196" y="3051378"/>
            <a:ext cx="0" cy="1698991"/>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2" name="Index-1"/>
          <p:cNvSpPr txBox="1"/>
          <p:nvPr>
            <p:custDataLst>
              <p:tags r:id="rId10"/>
            </p:custDataLst>
          </p:nvPr>
        </p:nvSpPr>
        <p:spPr>
          <a:xfrm>
            <a:off x="7942043" y="3028769"/>
            <a:ext cx="4072469" cy="49795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400" b="1" u="none" strike="noStrike" kern="1200" cap="none" spc="0" normalizeH="0" baseline="0" noProof="0" dirty="0">
                <a:ln>
                  <a:noFill/>
                </a:ln>
                <a:solidFill>
                  <a:schemeClr val="accent2"/>
                </a:solidFill>
                <a:effectLst/>
                <a:uLnTx/>
                <a:uFillTx/>
                <a:latin typeface="+mn-ea"/>
                <a:cs typeface="+mn-cs"/>
              </a:rPr>
              <a:t>（</a:t>
            </a:r>
            <a:r>
              <a:rPr kumimoji="0" lang="en-US" altLang="zh-CN" sz="2400" b="1" u="none" strike="noStrike" kern="1200" cap="none" spc="0" normalizeH="0" baseline="0" noProof="0" dirty="0">
                <a:ln>
                  <a:noFill/>
                </a:ln>
                <a:solidFill>
                  <a:schemeClr val="accent2"/>
                </a:solidFill>
                <a:effectLst/>
                <a:uLnTx/>
                <a:uFillTx/>
                <a:latin typeface="+mn-ea"/>
                <a:cs typeface="+mn-cs"/>
              </a:rPr>
              <a:t>3</a:t>
            </a:r>
            <a:r>
              <a:rPr lang="zh-CN" altLang="en-US" sz="2400" b="1" dirty="0">
                <a:solidFill>
                  <a:schemeClr val="accent2"/>
                </a:solidFill>
                <a:latin typeface="+mn-ea"/>
              </a:rPr>
              <a:t>）主轴润滑恒温油箱</a:t>
            </a:r>
            <a:endParaRPr lang="en-US" altLang="zh-CN" sz="2400" b="1" dirty="0">
              <a:solidFill>
                <a:schemeClr val="accent2"/>
              </a:solidFill>
              <a:latin typeface="+mn-ea"/>
            </a:endParaRPr>
          </a:p>
        </p:txBody>
      </p:sp>
      <p:sp>
        <p:nvSpPr>
          <p:cNvPr id="173" name="Body-1"/>
          <p:cNvSpPr/>
          <p:nvPr>
            <p:custDataLst>
              <p:tags r:id="rId11"/>
            </p:custDataLst>
          </p:nvPr>
        </p:nvSpPr>
        <p:spPr>
          <a:xfrm>
            <a:off x="8347415" y="3533332"/>
            <a:ext cx="3844585" cy="11335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sz="2000" dirty="0">
                <a:solidFill>
                  <a:srgbClr val="FF0000"/>
                </a:solidFill>
                <a:latin typeface="+mn-ea"/>
              </a:rPr>
              <a:t>检查要求</a:t>
            </a:r>
            <a:r>
              <a:rPr lang="zh-CN" altLang="en-US" sz="2000" dirty="0">
                <a:solidFill>
                  <a:schemeClr val="tx1"/>
                </a:solidFill>
                <a:latin typeface="+mn-ea"/>
              </a:rPr>
              <a:t>：</a:t>
            </a:r>
            <a:endParaRPr lang="en-US" altLang="zh-CN" sz="2000" dirty="0">
              <a:solidFill>
                <a:schemeClr val="tx1"/>
              </a:solidFill>
              <a:latin typeface="+mn-ea"/>
            </a:endParaRPr>
          </a:p>
          <a:p>
            <a:pPr defTabSz="913765">
              <a:buSzPct val="100000"/>
              <a:defRPr/>
            </a:pPr>
            <a:r>
              <a:rPr lang="zh-CN" altLang="en-US" sz="2000" dirty="0">
                <a:solidFill>
                  <a:schemeClr val="tx1"/>
                </a:solidFill>
                <a:latin typeface="+mn-ea"/>
              </a:rPr>
              <a:t>清洗过滤器，更换润滑油</a:t>
            </a:r>
          </a:p>
          <a:p>
            <a:pPr defTabSz="913765">
              <a:buSzPct val="100000"/>
              <a:defRPr/>
            </a:pPr>
            <a:endParaRPr lang="zh-CN" altLang="en-US" sz="1800" i="0" u="none" strike="noStrike" baseline="0" dirty="0">
              <a:solidFill>
                <a:srgbClr val="221E1F"/>
              </a:solidFill>
              <a:latin typeface="方正细黑一萀"/>
            </a:endParaRPr>
          </a:p>
        </p:txBody>
      </p:sp>
      <p:cxnSp>
        <p:nvCxnSpPr>
          <p:cNvPr id="174" name="1"/>
          <p:cNvCxnSpPr/>
          <p:nvPr>
            <p:custDataLst>
              <p:tags r:id="rId12"/>
            </p:custDataLst>
          </p:nvPr>
        </p:nvCxnSpPr>
        <p:spPr>
          <a:xfrm>
            <a:off x="8347415" y="3035375"/>
            <a:ext cx="0" cy="1698991"/>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9DA802C7-3CB0-B145-E288-CA27FA2400FB}"/>
              </a:ext>
            </a:extLst>
          </p:cNvPr>
          <p:cNvGrpSpPr/>
          <p:nvPr/>
        </p:nvGrpSpPr>
        <p:grpSpPr>
          <a:xfrm>
            <a:off x="1587" y="-1"/>
            <a:ext cx="12188825" cy="6858001"/>
            <a:chOff x="1589" y="0"/>
            <a:chExt cx="12188825" cy="6858001"/>
          </a:xfrm>
        </p:grpSpPr>
        <p:grpSp>
          <p:nvGrpSpPr>
            <p:cNvPr id="5" name="组合 4">
              <a:extLst>
                <a:ext uri="{FF2B5EF4-FFF2-40B4-BE49-F238E27FC236}">
                  <a16:creationId xmlns:a16="http://schemas.microsoft.com/office/drawing/2014/main" id="{9EA22D6F-8C9D-533C-13E5-5A569904DC31}"/>
                </a:ext>
              </a:extLst>
            </p:cNvPr>
            <p:cNvGrpSpPr/>
            <p:nvPr/>
          </p:nvGrpSpPr>
          <p:grpSpPr>
            <a:xfrm>
              <a:off x="1589" y="0"/>
              <a:ext cx="12188825" cy="6858001"/>
              <a:chOff x="1589" y="0"/>
              <a:chExt cx="12188825" cy="6858001"/>
            </a:xfrm>
          </p:grpSpPr>
          <p:sp>
            <p:nvSpPr>
              <p:cNvPr id="7" name="任意多边形 40">
                <a:extLst>
                  <a:ext uri="{FF2B5EF4-FFF2-40B4-BE49-F238E27FC236}">
                    <a16:creationId xmlns:a16="http://schemas.microsoft.com/office/drawing/2014/main" id="{3C72A631-6296-526C-C616-BC6853E73B1A}"/>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任意多边形 41">
                <a:extLst>
                  <a:ext uri="{FF2B5EF4-FFF2-40B4-BE49-F238E27FC236}">
                    <a16:creationId xmlns:a16="http://schemas.microsoft.com/office/drawing/2014/main" id="{B3A11301-710A-B0F5-FD47-67F156F9043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文本框 5">
              <a:extLst>
                <a:ext uri="{FF2B5EF4-FFF2-40B4-BE49-F238E27FC236}">
                  <a16:creationId xmlns:a16="http://schemas.microsoft.com/office/drawing/2014/main" id="{4117B50C-A927-0EE6-51DC-7AF656BA3B91}"/>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idx="4294967295"/>
          </p:nvPr>
        </p:nvSpPr>
        <p:spPr>
          <a:xfrm>
            <a:off x="3476623" y="1108260"/>
            <a:ext cx="5238750" cy="523875"/>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二、数控车床的日常维护及保养</a:t>
            </a:r>
          </a:p>
        </p:txBody>
      </p:sp>
      <p:sp>
        <p:nvSpPr>
          <p:cNvPr id="10" name="1"/>
          <p:cNvSpPr/>
          <p:nvPr>
            <p:custDataLst>
              <p:tags r:id="rId1"/>
            </p:custDataLst>
          </p:nvPr>
        </p:nvSpPr>
        <p:spPr bwMode="auto">
          <a:xfrm rot="5400000">
            <a:off x="1005437" y="1822505"/>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2" name="Title-1"/>
          <p:cNvSpPr/>
          <p:nvPr>
            <p:custDataLst>
              <p:tags r:id="rId2"/>
            </p:custDataLst>
          </p:nvPr>
        </p:nvSpPr>
        <p:spPr>
          <a:xfrm>
            <a:off x="1695823" y="1677366"/>
            <a:ext cx="6855263" cy="9990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sz="2400" b="1" dirty="0">
                <a:solidFill>
                  <a:schemeClr val="accent1"/>
                </a:solidFill>
                <a:sym typeface="Arial" panose="020B0604020202020204" pitchFamily="34" charset="0"/>
              </a:rPr>
              <a:t>数控车床日常维护及保养内容</a:t>
            </a:r>
            <a:endParaRPr lang="en-US" altLang="zh-CN" sz="2400" b="1" dirty="0">
              <a:solidFill>
                <a:schemeClr val="accent1"/>
              </a:solidFill>
              <a:sym typeface="Arial" panose="020B0604020202020204" pitchFamily="34" charset="0"/>
            </a:endParaRPr>
          </a:p>
          <a:p>
            <a:pPr marL="0" lvl="1"/>
            <a:r>
              <a:rPr lang="en-US" altLang="zh-CN" sz="2400" b="1" dirty="0">
                <a:solidFill>
                  <a:schemeClr val="accent1"/>
                </a:solidFill>
                <a:sym typeface="Arial" panose="020B0604020202020204" pitchFamily="34" charset="0"/>
              </a:rPr>
              <a:t>                                              </a:t>
            </a:r>
            <a:r>
              <a:rPr lang="en-US" altLang="zh-CN" sz="2400" b="1" dirty="0">
                <a:solidFill>
                  <a:schemeClr val="accent3"/>
                </a:solidFill>
                <a:sym typeface="Arial" panose="020B0604020202020204" pitchFamily="34" charset="0"/>
              </a:rPr>
              <a:t>—— </a:t>
            </a:r>
            <a:r>
              <a:rPr lang="zh-CN" altLang="en-US" sz="2400" b="1" dirty="0">
                <a:solidFill>
                  <a:schemeClr val="accent3"/>
                </a:solidFill>
                <a:sym typeface="Arial" panose="020B0604020202020204" pitchFamily="34" charset="0"/>
              </a:rPr>
              <a:t>每年</a:t>
            </a:r>
          </a:p>
        </p:txBody>
      </p:sp>
      <p:sp>
        <p:nvSpPr>
          <p:cNvPr id="2" name="Index-1"/>
          <p:cNvSpPr txBox="1"/>
          <p:nvPr>
            <p:custDataLst>
              <p:tags r:id="rId3"/>
            </p:custDataLst>
          </p:nvPr>
        </p:nvSpPr>
        <p:spPr>
          <a:xfrm>
            <a:off x="728487" y="1794602"/>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02</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3"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sp>
        <p:nvSpPr>
          <p:cNvPr id="113" name="Index-1"/>
          <p:cNvSpPr txBox="1"/>
          <p:nvPr>
            <p:custDataLst>
              <p:tags r:id="rId4"/>
            </p:custDataLst>
          </p:nvPr>
        </p:nvSpPr>
        <p:spPr>
          <a:xfrm>
            <a:off x="1135040" y="3062754"/>
            <a:ext cx="5724644" cy="941155"/>
          </a:xfrm>
          <a:prstGeom prst="rect">
            <a:avLst/>
          </a:prstGeom>
          <a:noFill/>
        </p:spPr>
        <p:txBody>
          <a:bodyPr wrap="none" rtlCol="0">
            <a:spAutoFit/>
          </a:bodyPr>
          <a:lstStyle/>
          <a:p>
            <a:pPr algn="ctr">
              <a:lnSpc>
                <a:spcPct val="120000"/>
              </a:lnSpc>
              <a:defRPr/>
            </a:pPr>
            <a:r>
              <a:rPr kumimoji="0" lang="zh-CN" altLang="en-US" sz="2400" b="1" u="none" strike="noStrike" kern="1200" cap="none" spc="0" normalizeH="0" baseline="0" noProof="0" dirty="0">
                <a:ln>
                  <a:noFill/>
                </a:ln>
                <a:solidFill>
                  <a:schemeClr val="accent3"/>
                </a:solidFill>
                <a:effectLst/>
                <a:uLnTx/>
                <a:uFillTx/>
                <a:latin typeface="+mn-ea"/>
                <a:cs typeface="+mn-cs"/>
              </a:rPr>
              <a:t>（</a:t>
            </a:r>
            <a:r>
              <a:rPr kumimoji="0" lang="en-US" altLang="zh-CN" sz="2400" b="1" u="none" strike="noStrike" kern="1200" cap="none" spc="0" normalizeH="0" baseline="0" noProof="0" dirty="0">
                <a:ln>
                  <a:noFill/>
                </a:ln>
                <a:solidFill>
                  <a:schemeClr val="accent3"/>
                </a:solidFill>
                <a:effectLst/>
                <a:uLnTx/>
                <a:uFillTx/>
                <a:latin typeface="+mn-ea"/>
                <a:cs typeface="+mn-cs"/>
              </a:rPr>
              <a:t>1</a:t>
            </a:r>
            <a:r>
              <a:rPr kumimoji="0" lang="zh-CN" altLang="en-US" sz="2400" b="1" u="none" strike="noStrike" kern="1200" cap="none" spc="0" normalizeH="0" baseline="0" noProof="0" dirty="0">
                <a:ln>
                  <a:noFill/>
                </a:ln>
                <a:solidFill>
                  <a:schemeClr val="accent3"/>
                </a:solidFill>
                <a:effectLst/>
                <a:uLnTx/>
                <a:uFillTx/>
                <a:latin typeface="+mn-ea"/>
                <a:cs typeface="+mn-cs"/>
              </a:rPr>
              <a:t>）</a:t>
            </a:r>
            <a:r>
              <a:rPr lang="zh-CN" altLang="en-US" sz="2400" b="1" dirty="0">
                <a:solidFill>
                  <a:schemeClr val="accent3"/>
                </a:solidFill>
                <a:latin typeface="+mn-ea"/>
              </a:rPr>
              <a:t>检查并更换直流伺服电机碳刷	</a:t>
            </a:r>
          </a:p>
          <a:p>
            <a:pPr marL="0" marR="0" lvl="0" indent="0" algn="ctr" defTabSz="914400" rtl="0" eaLnBrk="1" fontAlgn="auto" latinLnBrk="0" hangingPunct="1">
              <a:lnSpc>
                <a:spcPct val="120000"/>
              </a:lnSpc>
              <a:spcBef>
                <a:spcPts val="0"/>
              </a:spcBef>
              <a:spcAft>
                <a:spcPts val="0"/>
              </a:spcAft>
              <a:buClrTx/>
              <a:buSzTx/>
              <a:buFontTx/>
              <a:buNone/>
              <a:defRPr/>
            </a:pPr>
            <a:endParaRPr kumimoji="0" lang="en-US" altLang="zh-CN" sz="2400" b="1" u="none" strike="noStrike" kern="1200" cap="none" spc="0" normalizeH="0" baseline="0" noProof="0" dirty="0">
              <a:ln>
                <a:noFill/>
              </a:ln>
              <a:solidFill>
                <a:schemeClr val="accent3"/>
              </a:solidFill>
              <a:effectLst/>
              <a:uLnTx/>
              <a:uFillTx/>
              <a:latin typeface="+mn-ea"/>
              <a:cs typeface="+mn-cs"/>
            </a:endParaRPr>
          </a:p>
        </p:txBody>
      </p:sp>
      <p:sp>
        <p:nvSpPr>
          <p:cNvPr id="114" name="Body-1"/>
          <p:cNvSpPr/>
          <p:nvPr>
            <p:custDataLst>
              <p:tags r:id="rId5"/>
            </p:custDataLst>
          </p:nvPr>
        </p:nvSpPr>
        <p:spPr>
          <a:xfrm>
            <a:off x="1339205" y="3533331"/>
            <a:ext cx="3844585" cy="1133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sz="2000" b="1" dirty="0">
                <a:solidFill>
                  <a:srgbClr val="FF0000"/>
                </a:solidFill>
                <a:latin typeface="+mn-ea"/>
              </a:rPr>
              <a:t>检查要求</a:t>
            </a:r>
            <a:r>
              <a:rPr lang="zh-CN" altLang="en-US" sz="2000" b="1" dirty="0">
                <a:solidFill>
                  <a:schemeClr val="tx1"/>
                </a:solidFill>
                <a:latin typeface="+mn-ea"/>
              </a:rPr>
              <a:t>：</a:t>
            </a:r>
            <a:endParaRPr lang="en-US" altLang="zh-CN" sz="2000" b="1" dirty="0">
              <a:solidFill>
                <a:schemeClr val="tx1"/>
              </a:solidFill>
              <a:latin typeface="+mn-ea"/>
            </a:endParaRPr>
          </a:p>
          <a:p>
            <a:r>
              <a:rPr lang="zh-CN" altLang="en-US" sz="2000" b="1" dirty="0">
                <a:solidFill>
                  <a:schemeClr val="tx1"/>
                </a:solidFill>
                <a:latin typeface="+mn-ea"/>
              </a:rPr>
              <a:t>检查换向器表面，吹净碳粉，去除毛刷，更换长度过短的电刷， 并应跑合后才能使用	</a:t>
            </a:r>
          </a:p>
          <a:p>
            <a:pPr defTabSz="913765">
              <a:buSzPct val="100000"/>
              <a:defRPr/>
            </a:pPr>
            <a:endParaRPr lang="en-US" altLang="zh-CN" sz="2000" b="1" dirty="0">
              <a:solidFill>
                <a:schemeClr val="tx1"/>
              </a:solidFill>
              <a:latin typeface="+mn-ea"/>
            </a:endParaRPr>
          </a:p>
          <a:p>
            <a:pPr defTabSz="913765">
              <a:buSzPct val="100000"/>
              <a:defRPr/>
            </a:pPr>
            <a:endParaRPr lang="en-US" altLang="zh-CN" sz="2000" b="1" dirty="0">
              <a:solidFill>
                <a:schemeClr val="tx1"/>
              </a:solidFill>
              <a:latin typeface="+mn-ea"/>
            </a:endParaRPr>
          </a:p>
          <a:p>
            <a:pPr defTabSz="913765">
              <a:buSzPct val="100000"/>
              <a:defRPr/>
            </a:pPr>
            <a:r>
              <a:rPr lang="zh-CN" altLang="en-US" sz="2000" b="1" dirty="0">
                <a:solidFill>
                  <a:schemeClr val="tx1"/>
                </a:solidFill>
                <a:latin typeface="+mn-ea"/>
              </a:rPr>
              <a:t>	</a:t>
            </a:r>
            <a:endParaRPr lang="en-US" altLang="zh-CN" sz="2000" b="1" dirty="0">
              <a:solidFill>
                <a:schemeClr val="tx1"/>
              </a:solidFill>
              <a:latin typeface="+mn-ea"/>
            </a:endParaRPr>
          </a:p>
          <a:p>
            <a:pPr marL="0" marR="0" lvl="0" indent="0" algn="l" defTabSz="913765" rtl="0" eaLnBrk="1" fontAlgn="auto" latinLnBrk="0" hangingPunct="1">
              <a:lnSpc>
                <a:spcPct val="120000"/>
              </a:lnSpc>
              <a:spcBef>
                <a:spcPts val="0"/>
              </a:spcBef>
              <a:spcAft>
                <a:spcPts val="0"/>
              </a:spcAft>
              <a:buClrTx/>
              <a:buSzPct val="100000"/>
              <a:buFontTx/>
              <a:buNone/>
              <a:defRPr/>
            </a:pPr>
            <a:endParaRPr kumimoji="0" lang="en-GB" altLang="zh-CN" b="0" i="0" u="none" strike="noStrike" kern="1200" cap="none" spc="0" normalizeH="0" baseline="0" noProof="0" dirty="0">
              <a:ln>
                <a:noFill/>
              </a:ln>
              <a:solidFill>
                <a:schemeClr val="tx1"/>
              </a:solidFill>
              <a:effectLst/>
              <a:uLnTx/>
              <a:uFillTx/>
              <a:latin typeface="+mn-ea"/>
              <a:cs typeface="+mn-cs"/>
            </a:endParaRPr>
          </a:p>
        </p:txBody>
      </p:sp>
      <p:cxnSp>
        <p:nvCxnSpPr>
          <p:cNvPr id="115" name="1"/>
          <p:cNvCxnSpPr/>
          <p:nvPr>
            <p:custDataLst>
              <p:tags r:id="rId6"/>
            </p:custDataLst>
          </p:nvPr>
        </p:nvCxnSpPr>
        <p:spPr>
          <a:xfrm>
            <a:off x="1223421" y="3110297"/>
            <a:ext cx="0" cy="1767757"/>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 name="1"/>
          <p:cNvCxnSpPr/>
          <p:nvPr>
            <p:custDataLst>
              <p:tags r:id="rId7"/>
            </p:custDataLst>
          </p:nvPr>
        </p:nvCxnSpPr>
        <p:spPr>
          <a:xfrm>
            <a:off x="6893308" y="3110017"/>
            <a:ext cx="0" cy="1767757"/>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7" name="Body-1"/>
          <p:cNvSpPr/>
          <p:nvPr>
            <p:custDataLst>
              <p:tags r:id="rId8"/>
            </p:custDataLst>
          </p:nvPr>
        </p:nvSpPr>
        <p:spPr>
          <a:xfrm>
            <a:off x="7009091" y="3533331"/>
            <a:ext cx="3844585" cy="13506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sz="2000" b="1" dirty="0">
                <a:solidFill>
                  <a:srgbClr val="FF0000"/>
                </a:solidFill>
                <a:latin typeface="+mn-ea"/>
              </a:rPr>
              <a:t>检查要求</a:t>
            </a:r>
            <a:r>
              <a:rPr lang="zh-CN" altLang="en-US" sz="2000" b="1" dirty="0">
                <a:solidFill>
                  <a:schemeClr val="tx1"/>
                </a:solidFill>
                <a:latin typeface="+mn-ea"/>
              </a:rPr>
              <a:t>：</a:t>
            </a:r>
            <a:endParaRPr lang="en-US" altLang="zh-CN" sz="2000" b="1" dirty="0">
              <a:solidFill>
                <a:schemeClr val="tx1"/>
              </a:solidFill>
              <a:latin typeface="+mn-ea"/>
            </a:endParaRPr>
          </a:p>
          <a:p>
            <a:r>
              <a:rPr lang="zh-CN" altLang="en-US" sz="2000" b="1" dirty="0">
                <a:solidFill>
                  <a:schemeClr val="tx1"/>
                </a:solidFill>
                <a:latin typeface="+mn-ea"/>
              </a:rPr>
              <a:t>清理润滑油池底，更换滤油器</a:t>
            </a:r>
            <a:r>
              <a:rPr lang="zh-CN" altLang="en-US" sz="1800" b="0" i="0" u="none" strike="noStrike" baseline="0" dirty="0">
                <a:solidFill>
                  <a:srgbClr val="221E1F"/>
                </a:solidFill>
                <a:latin typeface="方正细黑一萀"/>
              </a:rPr>
              <a:t>	</a:t>
            </a:r>
            <a:r>
              <a:rPr lang="zh-CN" altLang="en-US" sz="2000" b="1" dirty="0">
                <a:solidFill>
                  <a:schemeClr val="tx1"/>
                </a:solidFill>
                <a:latin typeface="+mn-ea"/>
              </a:rPr>
              <a:t>	</a:t>
            </a:r>
            <a:endParaRPr lang="en-US" altLang="zh-CN" sz="2000" b="1" dirty="0">
              <a:solidFill>
                <a:schemeClr val="tx1"/>
              </a:solidFill>
              <a:latin typeface="+mn-ea"/>
            </a:endParaRPr>
          </a:p>
          <a:p>
            <a:pPr defTabSz="913765">
              <a:buSzPct val="100000"/>
              <a:defRPr/>
            </a:pPr>
            <a:endParaRPr lang="en-US" altLang="zh-CN" sz="2000" b="1" dirty="0">
              <a:solidFill>
                <a:schemeClr val="tx1"/>
              </a:solidFill>
              <a:latin typeface="+mn-ea"/>
            </a:endParaRPr>
          </a:p>
          <a:p>
            <a:pPr defTabSz="913765">
              <a:buSzPct val="100000"/>
              <a:defRPr/>
            </a:pPr>
            <a:r>
              <a:rPr lang="zh-CN" altLang="en-US" sz="2000" b="1" dirty="0">
                <a:solidFill>
                  <a:schemeClr val="tx1"/>
                </a:solidFill>
                <a:latin typeface="+mn-ea"/>
              </a:rPr>
              <a:t>	</a:t>
            </a:r>
            <a:endParaRPr lang="en-US" altLang="zh-CN" sz="2000" b="1" dirty="0">
              <a:solidFill>
                <a:schemeClr val="tx1"/>
              </a:solidFill>
              <a:latin typeface="+mn-ea"/>
            </a:endParaRPr>
          </a:p>
          <a:p>
            <a:pPr marL="0" marR="0" lvl="0" indent="0" algn="l" defTabSz="913765" rtl="0" eaLnBrk="1" fontAlgn="auto" latinLnBrk="0" hangingPunct="1">
              <a:lnSpc>
                <a:spcPct val="120000"/>
              </a:lnSpc>
              <a:spcBef>
                <a:spcPts val="0"/>
              </a:spcBef>
              <a:spcAft>
                <a:spcPts val="0"/>
              </a:spcAft>
              <a:buClrTx/>
              <a:buSzPct val="100000"/>
              <a:buFontTx/>
              <a:buNone/>
              <a:defRPr/>
            </a:pPr>
            <a:endParaRPr kumimoji="0" lang="en-GB" altLang="zh-CN" b="0" i="0" u="none" strike="noStrike" kern="1200" cap="none" spc="0" normalizeH="0" baseline="0" noProof="0" dirty="0">
              <a:ln>
                <a:noFill/>
              </a:ln>
              <a:solidFill>
                <a:schemeClr val="tx1"/>
              </a:solidFill>
              <a:effectLst/>
              <a:uLnTx/>
              <a:uFillTx/>
              <a:latin typeface="+mn-ea"/>
              <a:cs typeface="+mn-cs"/>
            </a:endParaRPr>
          </a:p>
        </p:txBody>
      </p:sp>
      <p:sp>
        <p:nvSpPr>
          <p:cNvPr id="9" name="Index-1"/>
          <p:cNvSpPr txBox="1"/>
          <p:nvPr>
            <p:custDataLst>
              <p:tags r:id="rId9"/>
            </p:custDataLst>
          </p:nvPr>
        </p:nvSpPr>
        <p:spPr>
          <a:xfrm>
            <a:off x="6859684" y="3142601"/>
            <a:ext cx="2220480" cy="497957"/>
          </a:xfrm>
          <a:prstGeom prst="rect">
            <a:avLst/>
          </a:prstGeom>
          <a:noFill/>
        </p:spPr>
        <p:txBody>
          <a:bodyPr wrap="none" rtlCol="0">
            <a:spAutoFit/>
          </a:bodyPr>
          <a:lstStyle/>
          <a:p>
            <a:pPr algn="ctr">
              <a:lnSpc>
                <a:spcPct val="120000"/>
              </a:lnSpc>
              <a:defRPr/>
            </a:pPr>
            <a:r>
              <a:rPr kumimoji="0" lang="zh-CN" altLang="en-US" sz="2400" b="1" u="none" strike="noStrike" kern="1200" cap="none" spc="0" normalizeH="0" baseline="0" noProof="0" dirty="0">
                <a:ln>
                  <a:noFill/>
                </a:ln>
                <a:solidFill>
                  <a:schemeClr val="accent3"/>
                </a:solidFill>
                <a:effectLst/>
                <a:uLnTx/>
                <a:uFillTx/>
                <a:latin typeface="+mn-ea"/>
                <a:cs typeface="+mn-cs"/>
              </a:rPr>
              <a:t>（</a:t>
            </a:r>
            <a:r>
              <a:rPr kumimoji="0" lang="en-US" altLang="zh-CN" sz="2400" b="1" u="none" strike="noStrike" kern="1200" cap="none" spc="0" normalizeH="0" baseline="0" noProof="0" dirty="0">
                <a:ln>
                  <a:noFill/>
                </a:ln>
                <a:solidFill>
                  <a:schemeClr val="accent3"/>
                </a:solidFill>
                <a:effectLst/>
                <a:uLnTx/>
                <a:uFillTx/>
                <a:latin typeface="+mn-ea"/>
                <a:cs typeface="+mn-cs"/>
              </a:rPr>
              <a:t>2</a:t>
            </a:r>
            <a:r>
              <a:rPr kumimoji="0" lang="zh-CN" altLang="en-US" sz="2400" b="1" u="none" strike="noStrike" kern="1200" cap="none" spc="0" normalizeH="0" baseline="0" noProof="0" dirty="0">
                <a:ln>
                  <a:noFill/>
                </a:ln>
                <a:solidFill>
                  <a:schemeClr val="accent3"/>
                </a:solidFill>
                <a:effectLst/>
                <a:uLnTx/>
                <a:uFillTx/>
                <a:latin typeface="+mn-ea"/>
                <a:cs typeface="+mn-cs"/>
              </a:rPr>
              <a:t>）</a:t>
            </a:r>
            <a:r>
              <a:rPr lang="zh-CN" altLang="en-US" sz="2400" b="1" dirty="0">
                <a:solidFill>
                  <a:schemeClr val="accent3"/>
                </a:solidFill>
                <a:latin typeface="+mn-ea"/>
              </a:rPr>
              <a:t>润滑油泵</a:t>
            </a:r>
          </a:p>
        </p:txBody>
      </p:sp>
      <p:grpSp>
        <p:nvGrpSpPr>
          <p:cNvPr id="4" name="组合 3">
            <a:extLst>
              <a:ext uri="{FF2B5EF4-FFF2-40B4-BE49-F238E27FC236}">
                <a16:creationId xmlns:a16="http://schemas.microsoft.com/office/drawing/2014/main" id="{F4A5692C-B909-126B-53E2-8D4ABBC1B5FA}"/>
              </a:ext>
            </a:extLst>
          </p:cNvPr>
          <p:cNvGrpSpPr/>
          <p:nvPr/>
        </p:nvGrpSpPr>
        <p:grpSpPr>
          <a:xfrm>
            <a:off x="1587" y="-1"/>
            <a:ext cx="12188825" cy="6858001"/>
            <a:chOff x="1589" y="0"/>
            <a:chExt cx="12188825" cy="6858001"/>
          </a:xfrm>
        </p:grpSpPr>
        <p:grpSp>
          <p:nvGrpSpPr>
            <p:cNvPr id="6" name="组合 5">
              <a:extLst>
                <a:ext uri="{FF2B5EF4-FFF2-40B4-BE49-F238E27FC236}">
                  <a16:creationId xmlns:a16="http://schemas.microsoft.com/office/drawing/2014/main" id="{26012388-29F0-AECD-FEC6-8E6AD384B288}"/>
                </a:ext>
              </a:extLst>
            </p:cNvPr>
            <p:cNvGrpSpPr/>
            <p:nvPr/>
          </p:nvGrpSpPr>
          <p:grpSpPr>
            <a:xfrm>
              <a:off x="1589" y="0"/>
              <a:ext cx="12188825" cy="6858001"/>
              <a:chOff x="1589" y="0"/>
              <a:chExt cx="12188825" cy="6858001"/>
            </a:xfrm>
          </p:grpSpPr>
          <p:sp>
            <p:nvSpPr>
              <p:cNvPr id="13" name="任意多边形 40">
                <a:extLst>
                  <a:ext uri="{FF2B5EF4-FFF2-40B4-BE49-F238E27FC236}">
                    <a16:creationId xmlns:a16="http://schemas.microsoft.com/office/drawing/2014/main" id="{6433D957-B765-19C2-7D05-B13F07AE501D}"/>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4" name="任意多边形 41">
                <a:extLst>
                  <a:ext uri="{FF2B5EF4-FFF2-40B4-BE49-F238E27FC236}">
                    <a16:creationId xmlns:a16="http://schemas.microsoft.com/office/drawing/2014/main" id="{5E2C7F16-4D9F-D9B9-4CFF-74A57D988896}"/>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 name="文本框 10">
              <a:extLst>
                <a:ext uri="{FF2B5EF4-FFF2-40B4-BE49-F238E27FC236}">
                  <a16:creationId xmlns:a16="http://schemas.microsoft.com/office/drawing/2014/main" id="{ACE4FEA3-0311-B5A9-1CFB-0671B0B04FDC}"/>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34EF6AEE-867D-EF84-D953-A692BD79BA03}"/>
              </a:ext>
            </a:extLst>
          </p:cNvPr>
          <p:cNvGrpSpPr/>
          <p:nvPr/>
        </p:nvGrpSpPr>
        <p:grpSpPr>
          <a:xfrm>
            <a:off x="1587" y="-1"/>
            <a:ext cx="12188825" cy="6858001"/>
            <a:chOff x="1589" y="0"/>
            <a:chExt cx="12188825" cy="6858001"/>
          </a:xfrm>
        </p:grpSpPr>
        <p:sp>
          <p:nvSpPr>
            <p:cNvPr id="19" name="任意多边形 40">
              <a:extLst>
                <a:ext uri="{FF2B5EF4-FFF2-40B4-BE49-F238E27FC236}">
                  <a16:creationId xmlns:a16="http://schemas.microsoft.com/office/drawing/2014/main" id="{C725C586-99D5-4CD7-5D18-9EE3556E3BAA}"/>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3" name="任意多边形 41">
              <a:extLst>
                <a:ext uri="{FF2B5EF4-FFF2-40B4-BE49-F238E27FC236}">
                  <a16:creationId xmlns:a16="http://schemas.microsoft.com/office/drawing/2014/main" id="{E6AAD5A6-81B4-400C-8B8D-C2D9C389ED98}"/>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 name="标题 3"/>
          <p:cNvSpPr>
            <a:spLocks noGrp="1"/>
          </p:cNvSpPr>
          <p:nvPr>
            <p:ph type="title" idx="4294967295"/>
          </p:nvPr>
        </p:nvSpPr>
        <p:spPr>
          <a:xfrm>
            <a:off x="3633519" y="1125271"/>
            <a:ext cx="5240337" cy="523875"/>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二、数控车床的日常维护及保养</a:t>
            </a:r>
          </a:p>
        </p:txBody>
      </p:sp>
      <p:sp>
        <p:nvSpPr>
          <p:cNvPr id="10" name="1"/>
          <p:cNvSpPr/>
          <p:nvPr>
            <p:custDataLst>
              <p:tags r:id="rId1"/>
            </p:custDataLst>
          </p:nvPr>
        </p:nvSpPr>
        <p:spPr bwMode="auto">
          <a:xfrm rot="5400000">
            <a:off x="1005437" y="1822505"/>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2" name="Title-1"/>
          <p:cNvSpPr/>
          <p:nvPr>
            <p:custDataLst>
              <p:tags r:id="rId2"/>
            </p:custDataLst>
          </p:nvPr>
        </p:nvSpPr>
        <p:spPr>
          <a:xfrm>
            <a:off x="1695823" y="1677366"/>
            <a:ext cx="6855263" cy="9990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sz="2400" b="1" dirty="0">
                <a:solidFill>
                  <a:schemeClr val="accent1"/>
                </a:solidFill>
                <a:sym typeface="Arial" panose="020B0604020202020204" pitchFamily="34" charset="0"/>
              </a:rPr>
              <a:t>数控车床日常维护及保养内容</a:t>
            </a:r>
            <a:endParaRPr lang="en-US" altLang="zh-CN" sz="2400" b="1" dirty="0">
              <a:solidFill>
                <a:schemeClr val="accent1"/>
              </a:solidFill>
              <a:sym typeface="Arial" panose="020B0604020202020204" pitchFamily="34" charset="0"/>
            </a:endParaRPr>
          </a:p>
          <a:p>
            <a:pPr marL="0" lvl="1"/>
            <a:r>
              <a:rPr lang="en-US" altLang="zh-CN" sz="2400" b="1" dirty="0">
                <a:solidFill>
                  <a:schemeClr val="accent1"/>
                </a:solidFill>
                <a:sym typeface="Arial" panose="020B0604020202020204" pitchFamily="34" charset="0"/>
              </a:rPr>
              <a:t>                                              </a:t>
            </a:r>
            <a:r>
              <a:rPr lang="en-US" altLang="zh-CN" sz="2400" b="1" dirty="0">
                <a:solidFill>
                  <a:schemeClr val="accent6"/>
                </a:solidFill>
                <a:sym typeface="Arial" panose="020B0604020202020204" pitchFamily="34" charset="0"/>
              </a:rPr>
              <a:t>—— </a:t>
            </a:r>
            <a:r>
              <a:rPr lang="zh-CN" altLang="en-US" sz="2400" b="1" dirty="0">
                <a:solidFill>
                  <a:schemeClr val="accent6"/>
                </a:solidFill>
                <a:sym typeface="Arial" panose="020B0604020202020204" pitchFamily="34" charset="0"/>
              </a:rPr>
              <a:t>不定期</a:t>
            </a:r>
          </a:p>
        </p:txBody>
      </p:sp>
      <p:sp>
        <p:nvSpPr>
          <p:cNvPr id="2" name="Index-1"/>
          <p:cNvSpPr txBox="1"/>
          <p:nvPr>
            <p:custDataLst>
              <p:tags r:id="rId3"/>
            </p:custDataLst>
          </p:nvPr>
        </p:nvSpPr>
        <p:spPr>
          <a:xfrm>
            <a:off x="728487" y="1794602"/>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02</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3"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sp>
        <p:nvSpPr>
          <p:cNvPr id="113" name="Index-1"/>
          <p:cNvSpPr txBox="1"/>
          <p:nvPr>
            <p:custDataLst>
              <p:tags r:id="rId4"/>
            </p:custDataLst>
          </p:nvPr>
        </p:nvSpPr>
        <p:spPr>
          <a:xfrm>
            <a:off x="155344" y="2636613"/>
            <a:ext cx="3356688" cy="799706"/>
          </a:xfrm>
          <a:prstGeom prst="rect">
            <a:avLst/>
          </a:prstGeom>
          <a:noFill/>
        </p:spPr>
        <p:txBody>
          <a:bodyPr wrap="square" rtlCol="0">
            <a:spAutoFit/>
          </a:bodyPr>
          <a:lstStyle/>
          <a:p>
            <a:pPr algn="ctr">
              <a:lnSpc>
                <a:spcPct val="120000"/>
              </a:lnSpc>
              <a:defRPr/>
            </a:pPr>
            <a:r>
              <a:rPr kumimoji="0" lang="zh-CN" altLang="en-US" sz="2000" b="1" u="none" strike="noStrike" kern="1200" cap="none" spc="0" normalizeH="0" baseline="0" noProof="0" dirty="0">
                <a:ln>
                  <a:noFill/>
                </a:ln>
                <a:solidFill>
                  <a:schemeClr val="accent6"/>
                </a:solidFill>
                <a:effectLst/>
                <a:uLnTx/>
                <a:uFillTx/>
                <a:latin typeface="+mn-ea"/>
                <a:cs typeface="+mn-cs"/>
              </a:rPr>
              <a:t>（</a:t>
            </a:r>
            <a:r>
              <a:rPr lang="en-US" altLang="zh-CN" sz="2000" b="1" dirty="0">
                <a:solidFill>
                  <a:schemeClr val="accent6"/>
                </a:solidFill>
                <a:latin typeface="+mn-ea"/>
              </a:rPr>
              <a:t>1</a:t>
            </a:r>
            <a:r>
              <a:rPr kumimoji="0" lang="zh-CN" altLang="en-US" sz="2000" b="1" u="none" strike="noStrike" kern="1200" cap="none" spc="0" normalizeH="0" baseline="0" noProof="0" dirty="0">
                <a:ln>
                  <a:noFill/>
                </a:ln>
                <a:solidFill>
                  <a:schemeClr val="accent6"/>
                </a:solidFill>
                <a:effectLst/>
                <a:uLnTx/>
                <a:uFillTx/>
                <a:latin typeface="+mn-ea"/>
                <a:cs typeface="+mn-cs"/>
              </a:rPr>
              <a:t>）</a:t>
            </a:r>
            <a:r>
              <a:rPr lang="zh-CN" altLang="en-US" sz="2000" b="1" dirty="0">
                <a:solidFill>
                  <a:schemeClr val="accent6"/>
                </a:solidFill>
                <a:latin typeface="+mn-ea"/>
              </a:rPr>
              <a:t>各轴导轨上镶条、</a:t>
            </a:r>
            <a:endParaRPr lang="en-US" altLang="zh-CN" sz="2000" b="1" dirty="0">
              <a:solidFill>
                <a:schemeClr val="accent6"/>
              </a:solidFill>
              <a:latin typeface="+mn-ea"/>
            </a:endParaRPr>
          </a:p>
          <a:p>
            <a:pPr algn="ctr">
              <a:lnSpc>
                <a:spcPct val="120000"/>
              </a:lnSpc>
              <a:defRPr/>
            </a:pPr>
            <a:r>
              <a:rPr lang="zh-CN" altLang="en-US" sz="2000" b="1" dirty="0">
                <a:solidFill>
                  <a:schemeClr val="accent6"/>
                </a:solidFill>
                <a:latin typeface="+mn-ea"/>
              </a:rPr>
              <a:t>        压紧滚轮松紧状态</a:t>
            </a:r>
          </a:p>
        </p:txBody>
      </p:sp>
      <p:sp>
        <p:nvSpPr>
          <p:cNvPr id="114" name="Body-1"/>
          <p:cNvSpPr/>
          <p:nvPr>
            <p:custDataLst>
              <p:tags r:id="rId5"/>
            </p:custDataLst>
          </p:nvPr>
        </p:nvSpPr>
        <p:spPr>
          <a:xfrm>
            <a:off x="519178" y="3382123"/>
            <a:ext cx="3356689" cy="12942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dirty="0">
                <a:solidFill>
                  <a:srgbClr val="FF0000"/>
                </a:solidFill>
                <a:latin typeface="+mn-ea"/>
              </a:rPr>
              <a:t>检查要求</a:t>
            </a:r>
            <a:r>
              <a:rPr lang="zh-CN" altLang="en-US" dirty="0">
                <a:solidFill>
                  <a:schemeClr val="tx1"/>
                </a:solidFill>
                <a:latin typeface="+mn-ea"/>
              </a:rPr>
              <a:t>：</a:t>
            </a:r>
            <a:endParaRPr lang="en-US" altLang="zh-CN" dirty="0">
              <a:solidFill>
                <a:schemeClr val="tx1"/>
              </a:solidFill>
              <a:latin typeface="+mn-ea"/>
            </a:endParaRPr>
          </a:p>
          <a:p>
            <a:pPr defTabSz="913765">
              <a:buSzPct val="100000"/>
              <a:defRPr/>
            </a:pPr>
            <a:r>
              <a:rPr lang="zh-CN" altLang="en-US" dirty="0">
                <a:solidFill>
                  <a:schemeClr val="tx1"/>
                </a:solidFill>
                <a:latin typeface="+mn-ea"/>
              </a:rPr>
              <a:t>油箱、液压泵无异常噪声，压力表指示正常，管路及各接头无泄漏，工作油面高度正常</a:t>
            </a:r>
            <a:endParaRPr lang="en-US" altLang="zh-CN" dirty="0">
              <a:solidFill>
                <a:schemeClr val="tx1"/>
              </a:solidFill>
              <a:latin typeface="+mn-ea"/>
            </a:endParaRPr>
          </a:p>
          <a:p>
            <a:pPr marL="0" marR="0" lvl="0" indent="0" algn="l" defTabSz="913765" rtl="0" eaLnBrk="1" fontAlgn="auto" latinLnBrk="0" hangingPunct="1">
              <a:lnSpc>
                <a:spcPct val="120000"/>
              </a:lnSpc>
              <a:spcBef>
                <a:spcPts val="0"/>
              </a:spcBef>
              <a:spcAft>
                <a:spcPts val="0"/>
              </a:spcAft>
              <a:buClrTx/>
              <a:buSzPct val="100000"/>
              <a:buFontTx/>
              <a:buNone/>
              <a:defRPr/>
            </a:pPr>
            <a:endParaRPr kumimoji="0" lang="en-GB" altLang="zh-CN" sz="1600" i="0" u="none" strike="noStrike" kern="1200" cap="none" spc="0" normalizeH="0" baseline="0" noProof="0" dirty="0">
              <a:ln>
                <a:noFill/>
              </a:ln>
              <a:solidFill>
                <a:schemeClr val="tx1"/>
              </a:solidFill>
              <a:effectLst/>
              <a:uLnTx/>
              <a:uFillTx/>
              <a:latin typeface="+mn-ea"/>
              <a:cs typeface="+mn-cs"/>
            </a:endParaRPr>
          </a:p>
        </p:txBody>
      </p:sp>
      <p:cxnSp>
        <p:nvCxnSpPr>
          <p:cNvPr id="115" name="1"/>
          <p:cNvCxnSpPr>
            <a:cxnSpLocks/>
          </p:cNvCxnSpPr>
          <p:nvPr>
            <p:custDataLst>
              <p:tags r:id="rId6"/>
            </p:custDataLst>
          </p:nvPr>
        </p:nvCxnSpPr>
        <p:spPr>
          <a:xfrm>
            <a:off x="519178" y="2751963"/>
            <a:ext cx="0" cy="1800000"/>
          </a:xfrm>
          <a:prstGeom prst="line">
            <a:avLst/>
          </a:prstGeom>
          <a:ln w="57150">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Index-1"/>
          <p:cNvSpPr txBox="1"/>
          <p:nvPr>
            <p:custDataLst>
              <p:tags r:id="rId7"/>
            </p:custDataLst>
          </p:nvPr>
        </p:nvSpPr>
        <p:spPr>
          <a:xfrm>
            <a:off x="4234113" y="2671679"/>
            <a:ext cx="2031325" cy="430374"/>
          </a:xfrm>
          <a:prstGeom prst="rect">
            <a:avLst/>
          </a:prstGeom>
          <a:noFill/>
        </p:spPr>
        <p:txBody>
          <a:bodyPr wrap="none" rtlCol="0">
            <a:spAutoFit/>
          </a:bodyPr>
          <a:lstStyle/>
          <a:p>
            <a:pPr algn="ctr">
              <a:lnSpc>
                <a:spcPct val="120000"/>
              </a:lnSpc>
              <a:defRPr/>
            </a:pPr>
            <a:r>
              <a:rPr kumimoji="0" lang="zh-CN" altLang="en-US" sz="2000" b="1" u="none" strike="noStrike" kern="1200" cap="none" spc="0" normalizeH="0" baseline="0" noProof="0" dirty="0">
                <a:ln>
                  <a:noFill/>
                </a:ln>
                <a:solidFill>
                  <a:schemeClr val="accent6"/>
                </a:solidFill>
                <a:effectLst/>
                <a:uLnTx/>
                <a:uFillTx/>
                <a:latin typeface="+mn-ea"/>
                <a:cs typeface="+mn-cs"/>
              </a:rPr>
              <a:t>（</a:t>
            </a:r>
            <a:r>
              <a:rPr kumimoji="0" lang="en-US" altLang="zh-CN" sz="2000" b="1" u="none" strike="noStrike" kern="1200" cap="none" spc="0" normalizeH="0" baseline="0" noProof="0" dirty="0">
                <a:ln>
                  <a:noFill/>
                </a:ln>
                <a:solidFill>
                  <a:schemeClr val="accent6"/>
                </a:solidFill>
                <a:effectLst/>
                <a:uLnTx/>
                <a:uFillTx/>
                <a:latin typeface="+mn-ea"/>
                <a:cs typeface="+mn-cs"/>
              </a:rPr>
              <a:t>2</a:t>
            </a:r>
            <a:r>
              <a:rPr kumimoji="0" lang="zh-CN" altLang="en-US" sz="2000" b="1" u="none" strike="noStrike" kern="1200" cap="none" spc="0" normalizeH="0" baseline="0" noProof="0" dirty="0">
                <a:ln>
                  <a:noFill/>
                </a:ln>
                <a:solidFill>
                  <a:schemeClr val="accent6"/>
                </a:solidFill>
                <a:effectLst/>
                <a:uLnTx/>
                <a:uFillTx/>
                <a:latin typeface="+mn-ea"/>
                <a:cs typeface="+mn-cs"/>
              </a:rPr>
              <a:t>）</a:t>
            </a:r>
            <a:r>
              <a:rPr lang="zh-CN" altLang="en-US" sz="2000" b="1" dirty="0">
                <a:solidFill>
                  <a:schemeClr val="accent6"/>
                </a:solidFill>
                <a:latin typeface="+mn-ea"/>
              </a:rPr>
              <a:t>冷却水箱	</a:t>
            </a:r>
          </a:p>
        </p:txBody>
      </p:sp>
      <p:sp>
        <p:nvSpPr>
          <p:cNvPr id="6" name="Body-1"/>
          <p:cNvSpPr/>
          <p:nvPr>
            <p:custDataLst>
              <p:tags r:id="rId8"/>
            </p:custDataLst>
          </p:nvPr>
        </p:nvSpPr>
        <p:spPr>
          <a:xfrm>
            <a:off x="4415040" y="3214694"/>
            <a:ext cx="3356688" cy="12452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dirty="0">
                <a:solidFill>
                  <a:srgbClr val="FF0000"/>
                </a:solidFill>
                <a:latin typeface="+mn-ea"/>
              </a:rPr>
              <a:t>检查要求</a:t>
            </a:r>
            <a:r>
              <a:rPr lang="zh-CN" altLang="en-US" dirty="0">
                <a:solidFill>
                  <a:schemeClr val="tx1"/>
                </a:solidFill>
                <a:latin typeface="+mn-ea"/>
              </a:rPr>
              <a:t>：</a:t>
            </a:r>
            <a:endParaRPr lang="en-US" altLang="zh-CN" dirty="0">
              <a:solidFill>
                <a:schemeClr val="tx1"/>
              </a:solidFill>
              <a:latin typeface="+mn-ea"/>
            </a:endParaRPr>
          </a:p>
          <a:p>
            <a:pPr defTabSz="913765">
              <a:buSzPct val="100000"/>
              <a:defRPr/>
            </a:pPr>
            <a:r>
              <a:rPr lang="zh-CN" altLang="en-US" dirty="0">
                <a:solidFill>
                  <a:schemeClr val="tx1"/>
                </a:solidFill>
                <a:latin typeface="+mn-ea"/>
              </a:rPr>
              <a:t>检查液面高度，冷却液太脏时需要更换并清理水箱底部，经常清理过滤器	</a:t>
            </a:r>
          </a:p>
          <a:p>
            <a:pPr defTabSz="913765">
              <a:buSzPct val="100000"/>
              <a:defRPr/>
            </a:pPr>
            <a:r>
              <a:rPr lang="zh-CN" altLang="en-US" dirty="0">
                <a:solidFill>
                  <a:schemeClr val="tx1"/>
                </a:solidFill>
                <a:latin typeface="+mn-ea"/>
              </a:rPr>
              <a:t>	</a:t>
            </a:r>
          </a:p>
          <a:p>
            <a:pPr marL="0" marR="0" lvl="0" indent="0" algn="l" defTabSz="913765" rtl="0" eaLnBrk="1" fontAlgn="auto" latinLnBrk="0" hangingPunct="1">
              <a:spcBef>
                <a:spcPts val="0"/>
              </a:spcBef>
              <a:spcAft>
                <a:spcPts val="0"/>
              </a:spcAft>
              <a:buClrTx/>
              <a:buSzPct val="100000"/>
              <a:buFontTx/>
              <a:buNone/>
              <a:defRPr/>
            </a:pPr>
            <a:endParaRPr lang="en-US" altLang="zh-CN" dirty="0">
              <a:solidFill>
                <a:schemeClr val="tx1"/>
              </a:solidFill>
              <a:latin typeface="+mn-ea"/>
            </a:endParaRPr>
          </a:p>
          <a:p>
            <a:pPr marL="0" marR="0" lvl="0" indent="0" algn="l" defTabSz="913765" rtl="0" eaLnBrk="1" fontAlgn="auto" latinLnBrk="0" hangingPunct="1">
              <a:lnSpc>
                <a:spcPct val="120000"/>
              </a:lnSpc>
              <a:spcBef>
                <a:spcPts val="0"/>
              </a:spcBef>
              <a:spcAft>
                <a:spcPts val="0"/>
              </a:spcAft>
              <a:buClrTx/>
              <a:buSzPct val="100000"/>
              <a:buFontTx/>
              <a:buNone/>
              <a:defRPr/>
            </a:pPr>
            <a:endParaRPr kumimoji="0" lang="en-GB" altLang="zh-CN" sz="1600" i="0" u="none" strike="noStrike" kern="1200" cap="none" spc="0" normalizeH="0" baseline="0" noProof="0" dirty="0">
              <a:ln>
                <a:noFill/>
              </a:ln>
              <a:solidFill>
                <a:schemeClr val="tx1"/>
              </a:solidFill>
              <a:effectLst/>
              <a:uLnTx/>
              <a:uFillTx/>
              <a:latin typeface="+mn-ea"/>
              <a:cs typeface="+mn-cs"/>
            </a:endParaRPr>
          </a:p>
        </p:txBody>
      </p:sp>
      <p:cxnSp>
        <p:nvCxnSpPr>
          <p:cNvPr id="7" name="1"/>
          <p:cNvCxnSpPr>
            <a:cxnSpLocks/>
          </p:cNvCxnSpPr>
          <p:nvPr>
            <p:custDataLst>
              <p:tags r:id="rId9"/>
            </p:custDataLst>
          </p:nvPr>
        </p:nvCxnSpPr>
        <p:spPr>
          <a:xfrm flipH="1">
            <a:off x="4234113" y="2751963"/>
            <a:ext cx="5590" cy="1800000"/>
          </a:xfrm>
          <a:prstGeom prst="line">
            <a:avLst/>
          </a:prstGeom>
          <a:ln w="5715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Index-1"/>
          <p:cNvSpPr txBox="1"/>
          <p:nvPr>
            <p:custDataLst>
              <p:tags r:id="rId10"/>
            </p:custDataLst>
          </p:nvPr>
        </p:nvSpPr>
        <p:spPr>
          <a:xfrm>
            <a:off x="7893669" y="2694288"/>
            <a:ext cx="2031325" cy="430374"/>
          </a:xfrm>
          <a:prstGeom prst="rect">
            <a:avLst/>
          </a:prstGeom>
          <a:noFill/>
        </p:spPr>
        <p:txBody>
          <a:bodyPr wrap="none" rtlCol="0">
            <a:spAutoFit/>
          </a:bodyPr>
          <a:lstStyle/>
          <a:p>
            <a:pPr algn="ctr">
              <a:lnSpc>
                <a:spcPct val="120000"/>
              </a:lnSpc>
              <a:defRPr/>
            </a:pPr>
            <a:r>
              <a:rPr kumimoji="0" lang="zh-CN" altLang="en-US" sz="2000" b="1" u="none" strike="noStrike" kern="1200" cap="none" spc="0" normalizeH="0" baseline="0" noProof="0" dirty="0">
                <a:ln>
                  <a:noFill/>
                </a:ln>
                <a:solidFill>
                  <a:schemeClr val="accent6"/>
                </a:solidFill>
                <a:effectLst/>
                <a:uLnTx/>
                <a:uFillTx/>
                <a:latin typeface="+mn-ea"/>
                <a:cs typeface="+mn-cs"/>
              </a:rPr>
              <a:t>（</a:t>
            </a:r>
            <a:r>
              <a:rPr lang="en-US" altLang="zh-CN" sz="2000" b="1" dirty="0">
                <a:solidFill>
                  <a:schemeClr val="accent6"/>
                </a:solidFill>
                <a:latin typeface="+mn-ea"/>
              </a:rPr>
              <a:t>3</a:t>
            </a:r>
            <a:r>
              <a:rPr kumimoji="0" lang="zh-CN" altLang="en-US" sz="2000" b="1" u="none" strike="noStrike" kern="1200" cap="none" spc="0" normalizeH="0" baseline="0" noProof="0" dirty="0">
                <a:ln>
                  <a:noFill/>
                </a:ln>
                <a:solidFill>
                  <a:schemeClr val="accent6"/>
                </a:solidFill>
                <a:effectLst/>
                <a:uLnTx/>
                <a:uFillTx/>
                <a:latin typeface="+mn-ea"/>
                <a:cs typeface="+mn-cs"/>
              </a:rPr>
              <a:t>）排屑器</a:t>
            </a:r>
            <a:r>
              <a:rPr lang="zh-CN" altLang="en-US" sz="2000" b="1" dirty="0">
                <a:solidFill>
                  <a:schemeClr val="accent6"/>
                </a:solidFill>
                <a:latin typeface="+mn-ea"/>
              </a:rPr>
              <a:t>	</a:t>
            </a:r>
          </a:p>
        </p:txBody>
      </p:sp>
      <p:sp>
        <p:nvSpPr>
          <p:cNvPr id="11" name="Body-1"/>
          <p:cNvSpPr/>
          <p:nvPr>
            <p:custDataLst>
              <p:tags r:id="rId11"/>
            </p:custDataLst>
          </p:nvPr>
        </p:nvSpPr>
        <p:spPr>
          <a:xfrm>
            <a:off x="8175981" y="3126577"/>
            <a:ext cx="2800388" cy="9701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dirty="0">
                <a:solidFill>
                  <a:srgbClr val="FF0000"/>
                </a:solidFill>
                <a:latin typeface="+mn-ea"/>
              </a:rPr>
              <a:t>检查要求</a:t>
            </a:r>
            <a:r>
              <a:rPr lang="zh-CN" altLang="en-US" dirty="0">
                <a:solidFill>
                  <a:schemeClr val="tx1"/>
                </a:solidFill>
                <a:latin typeface="+mn-ea"/>
              </a:rPr>
              <a:t>：</a:t>
            </a:r>
            <a:endParaRPr lang="en-US" altLang="zh-CN" dirty="0">
              <a:solidFill>
                <a:schemeClr val="tx1"/>
              </a:solidFill>
              <a:latin typeface="+mn-ea"/>
            </a:endParaRPr>
          </a:p>
          <a:p>
            <a:pPr defTabSz="913765">
              <a:buSzPct val="100000"/>
              <a:defRPr/>
            </a:pPr>
            <a:r>
              <a:rPr lang="zh-CN" altLang="en-US" dirty="0">
                <a:solidFill>
                  <a:schemeClr val="tx1"/>
                </a:solidFill>
                <a:latin typeface="+mn-ea"/>
              </a:rPr>
              <a:t>经常清理切屑，检查有无卡住等	</a:t>
            </a:r>
          </a:p>
          <a:p>
            <a:pPr marL="0" marR="0" lvl="0" indent="0" algn="l" defTabSz="913765" rtl="0" eaLnBrk="1" fontAlgn="auto" latinLnBrk="0" hangingPunct="1">
              <a:spcBef>
                <a:spcPts val="0"/>
              </a:spcBef>
              <a:spcAft>
                <a:spcPts val="0"/>
              </a:spcAft>
              <a:buClrTx/>
              <a:buSzPct val="100000"/>
              <a:buFontTx/>
              <a:buNone/>
              <a:defRPr/>
            </a:pPr>
            <a:endParaRPr lang="en-US" altLang="zh-CN" dirty="0">
              <a:solidFill>
                <a:schemeClr val="tx1"/>
              </a:solidFill>
              <a:latin typeface="+mn-ea"/>
            </a:endParaRPr>
          </a:p>
          <a:p>
            <a:pPr marL="0" marR="0" lvl="0" indent="0" algn="l" defTabSz="913765" rtl="0" eaLnBrk="1" fontAlgn="auto" latinLnBrk="0" hangingPunct="1">
              <a:lnSpc>
                <a:spcPct val="120000"/>
              </a:lnSpc>
              <a:spcBef>
                <a:spcPts val="0"/>
              </a:spcBef>
              <a:spcAft>
                <a:spcPts val="0"/>
              </a:spcAft>
              <a:buClrTx/>
              <a:buSzPct val="100000"/>
              <a:buFontTx/>
              <a:buNone/>
              <a:defRPr/>
            </a:pPr>
            <a:endParaRPr kumimoji="0" lang="en-GB" altLang="zh-CN" sz="1600" i="0" u="none" strike="noStrike" kern="1200" cap="none" spc="0" normalizeH="0" baseline="0" noProof="0" dirty="0">
              <a:ln>
                <a:noFill/>
              </a:ln>
              <a:solidFill>
                <a:schemeClr val="tx1"/>
              </a:solidFill>
              <a:effectLst/>
              <a:uLnTx/>
              <a:uFillTx/>
              <a:latin typeface="+mn-ea"/>
              <a:cs typeface="+mn-cs"/>
            </a:endParaRPr>
          </a:p>
        </p:txBody>
      </p:sp>
      <p:cxnSp>
        <p:nvCxnSpPr>
          <p:cNvPr id="13" name="1"/>
          <p:cNvCxnSpPr/>
          <p:nvPr>
            <p:custDataLst>
              <p:tags r:id="rId12"/>
            </p:custDataLst>
          </p:nvPr>
        </p:nvCxnSpPr>
        <p:spPr>
          <a:xfrm>
            <a:off x="7982027" y="2741803"/>
            <a:ext cx="0" cy="1800000"/>
          </a:xfrm>
          <a:prstGeom prst="line">
            <a:avLst/>
          </a:prstGeom>
          <a:ln w="57150">
            <a:solidFill>
              <a:schemeClr val="accent6"/>
            </a:solidFill>
          </a:ln>
        </p:spPr>
        <p:style>
          <a:lnRef idx="1">
            <a:schemeClr val="accent1"/>
          </a:lnRef>
          <a:fillRef idx="0">
            <a:schemeClr val="accent1"/>
          </a:fillRef>
          <a:effectRef idx="0">
            <a:schemeClr val="accent1"/>
          </a:effectRef>
          <a:fontRef idx="minor">
            <a:schemeClr val="tx1"/>
          </a:fontRef>
        </p:style>
      </p:cxnSp>
      <p:sp>
        <p:nvSpPr>
          <p:cNvPr id="14" name="Index-1"/>
          <p:cNvSpPr txBox="1"/>
          <p:nvPr>
            <p:custDataLst>
              <p:tags r:id="rId13"/>
            </p:custDataLst>
          </p:nvPr>
        </p:nvSpPr>
        <p:spPr>
          <a:xfrm>
            <a:off x="2366960" y="4882498"/>
            <a:ext cx="2533117" cy="430374"/>
          </a:xfrm>
          <a:prstGeom prst="rect">
            <a:avLst/>
          </a:prstGeom>
          <a:noFill/>
        </p:spPr>
        <p:txBody>
          <a:bodyPr wrap="square" rtlCol="0">
            <a:spAutoFit/>
          </a:bodyPr>
          <a:lstStyle/>
          <a:p>
            <a:pPr algn="ctr">
              <a:lnSpc>
                <a:spcPct val="120000"/>
              </a:lnSpc>
              <a:defRPr/>
            </a:pPr>
            <a:r>
              <a:rPr kumimoji="0" lang="zh-CN" altLang="en-US" sz="2000" b="1" u="none" strike="noStrike" kern="1200" cap="none" spc="0" normalizeH="0" baseline="0" noProof="0" dirty="0">
                <a:ln>
                  <a:noFill/>
                </a:ln>
                <a:solidFill>
                  <a:schemeClr val="accent6"/>
                </a:solidFill>
                <a:effectLst/>
                <a:uLnTx/>
                <a:uFillTx/>
                <a:latin typeface="+mn-ea"/>
                <a:cs typeface="+mn-cs"/>
              </a:rPr>
              <a:t>（</a:t>
            </a:r>
            <a:r>
              <a:rPr lang="en-US" altLang="zh-CN" sz="2000" b="1" dirty="0">
                <a:solidFill>
                  <a:schemeClr val="accent6"/>
                </a:solidFill>
                <a:latin typeface="+mn-ea"/>
              </a:rPr>
              <a:t>4</a:t>
            </a:r>
            <a:r>
              <a:rPr kumimoji="0" lang="zh-CN" altLang="en-US" sz="2000" b="1" u="none" strike="noStrike" kern="1200" cap="none" spc="0" normalizeH="0" baseline="0" noProof="0" dirty="0">
                <a:ln>
                  <a:noFill/>
                </a:ln>
                <a:solidFill>
                  <a:schemeClr val="accent6"/>
                </a:solidFill>
                <a:effectLst/>
                <a:uLnTx/>
                <a:uFillTx/>
                <a:latin typeface="+mn-ea"/>
                <a:cs typeface="+mn-cs"/>
              </a:rPr>
              <a:t>）</a:t>
            </a:r>
            <a:r>
              <a:rPr lang="zh-CN" altLang="en-US" sz="2000" b="1" dirty="0">
                <a:solidFill>
                  <a:schemeClr val="accent6"/>
                </a:solidFill>
                <a:latin typeface="+mn-ea"/>
              </a:rPr>
              <a:t>清理废油池</a:t>
            </a:r>
          </a:p>
        </p:txBody>
      </p:sp>
      <p:sp>
        <p:nvSpPr>
          <p:cNvPr id="15" name="Body-1"/>
          <p:cNvSpPr/>
          <p:nvPr>
            <p:custDataLst>
              <p:tags r:id="rId14"/>
            </p:custDataLst>
          </p:nvPr>
        </p:nvSpPr>
        <p:spPr>
          <a:xfrm>
            <a:off x="2715530" y="5294029"/>
            <a:ext cx="2994390" cy="10383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dirty="0">
                <a:solidFill>
                  <a:srgbClr val="FF0000"/>
                </a:solidFill>
                <a:latin typeface="+mn-ea"/>
              </a:rPr>
              <a:t>检查要求</a:t>
            </a:r>
            <a:r>
              <a:rPr lang="zh-CN" altLang="en-US" dirty="0">
                <a:solidFill>
                  <a:schemeClr val="tx1"/>
                </a:solidFill>
                <a:latin typeface="+mn-ea"/>
              </a:rPr>
              <a:t>：</a:t>
            </a:r>
            <a:endParaRPr lang="en-US" altLang="zh-CN" dirty="0">
              <a:solidFill>
                <a:schemeClr val="tx1"/>
              </a:solidFill>
              <a:latin typeface="+mn-ea"/>
            </a:endParaRPr>
          </a:p>
          <a:p>
            <a:pPr defTabSz="913765">
              <a:buSzPct val="100000"/>
              <a:defRPr/>
            </a:pPr>
            <a:r>
              <a:rPr lang="zh-CN" altLang="en-US" dirty="0">
                <a:solidFill>
                  <a:schemeClr val="tx1"/>
                </a:solidFill>
                <a:latin typeface="+mn-ea"/>
              </a:rPr>
              <a:t>及时取走废油池中的废油，以免外溢</a:t>
            </a:r>
            <a:r>
              <a:rPr lang="zh-CN" altLang="en-US" i="0" u="none" strike="noStrike" baseline="0" dirty="0">
                <a:solidFill>
                  <a:srgbClr val="221E1F"/>
                </a:solidFill>
                <a:latin typeface="方正细黑一萀"/>
              </a:rPr>
              <a:t>	</a:t>
            </a:r>
          </a:p>
          <a:p>
            <a:pPr defTabSz="913765">
              <a:buSzPct val="100000"/>
              <a:defRPr/>
            </a:pPr>
            <a:r>
              <a:rPr lang="zh-CN" altLang="en-US" dirty="0">
                <a:solidFill>
                  <a:schemeClr val="tx1"/>
                </a:solidFill>
                <a:latin typeface="+mn-ea"/>
              </a:rPr>
              <a:t>	</a:t>
            </a:r>
          </a:p>
          <a:p>
            <a:pPr marL="0" marR="0" lvl="0" indent="0" algn="l" defTabSz="913765" rtl="0" eaLnBrk="1" fontAlgn="auto" latinLnBrk="0" hangingPunct="1">
              <a:spcBef>
                <a:spcPts val="0"/>
              </a:spcBef>
              <a:spcAft>
                <a:spcPts val="0"/>
              </a:spcAft>
              <a:buClrTx/>
              <a:buSzPct val="100000"/>
              <a:buFontTx/>
              <a:buNone/>
              <a:defRPr/>
            </a:pPr>
            <a:endParaRPr lang="en-US" altLang="zh-CN" dirty="0">
              <a:solidFill>
                <a:schemeClr val="tx1"/>
              </a:solidFill>
              <a:latin typeface="+mn-ea"/>
            </a:endParaRPr>
          </a:p>
          <a:p>
            <a:pPr marL="0" marR="0" lvl="0" indent="0" algn="l" defTabSz="913765" rtl="0" eaLnBrk="1" fontAlgn="auto" latinLnBrk="0" hangingPunct="1">
              <a:lnSpc>
                <a:spcPct val="120000"/>
              </a:lnSpc>
              <a:spcBef>
                <a:spcPts val="0"/>
              </a:spcBef>
              <a:spcAft>
                <a:spcPts val="0"/>
              </a:spcAft>
              <a:buClrTx/>
              <a:buSzPct val="100000"/>
              <a:buFontTx/>
              <a:buNone/>
              <a:defRPr/>
            </a:pPr>
            <a:endParaRPr kumimoji="0" lang="en-GB" altLang="zh-CN" i="0" u="none" strike="noStrike" kern="1200" cap="none" spc="0" normalizeH="0" baseline="0" noProof="0" dirty="0">
              <a:ln>
                <a:noFill/>
              </a:ln>
              <a:solidFill>
                <a:schemeClr val="tx1"/>
              </a:solidFill>
              <a:effectLst/>
              <a:uLnTx/>
              <a:uFillTx/>
              <a:latin typeface="+mn-ea"/>
              <a:cs typeface="+mn-cs"/>
            </a:endParaRPr>
          </a:p>
        </p:txBody>
      </p:sp>
      <p:cxnSp>
        <p:nvCxnSpPr>
          <p:cNvPr id="16" name="1"/>
          <p:cNvCxnSpPr/>
          <p:nvPr>
            <p:custDataLst>
              <p:tags r:id="rId15"/>
            </p:custDataLst>
          </p:nvPr>
        </p:nvCxnSpPr>
        <p:spPr>
          <a:xfrm>
            <a:off x="2624122" y="4833427"/>
            <a:ext cx="0" cy="1800000"/>
          </a:xfrm>
          <a:prstGeom prst="line">
            <a:avLst/>
          </a:prstGeom>
          <a:ln w="57150">
            <a:solidFill>
              <a:schemeClr val="accent6"/>
            </a:solidFill>
          </a:ln>
        </p:spPr>
        <p:style>
          <a:lnRef idx="1">
            <a:schemeClr val="accent1"/>
          </a:lnRef>
          <a:fillRef idx="0">
            <a:schemeClr val="accent1"/>
          </a:fillRef>
          <a:effectRef idx="0">
            <a:schemeClr val="accent1"/>
          </a:effectRef>
          <a:fontRef idx="minor">
            <a:schemeClr val="tx1"/>
          </a:fontRef>
        </p:style>
      </p:cxnSp>
      <p:sp>
        <p:nvSpPr>
          <p:cNvPr id="20" name="Index-1"/>
          <p:cNvSpPr txBox="1"/>
          <p:nvPr>
            <p:custDataLst>
              <p:tags r:id="rId16"/>
            </p:custDataLst>
          </p:nvPr>
        </p:nvSpPr>
        <p:spPr>
          <a:xfrm>
            <a:off x="6093384" y="4833427"/>
            <a:ext cx="3844581" cy="430374"/>
          </a:xfrm>
          <a:prstGeom prst="rect">
            <a:avLst/>
          </a:prstGeom>
          <a:noFill/>
        </p:spPr>
        <p:txBody>
          <a:bodyPr wrap="square" rtlCol="0">
            <a:spAutoFit/>
          </a:bodyPr>
          <a:lstStyle/>
          <a:p>
            <a:pPr algn="ctr">
              <a:lnSpc>
                <a:spcPct val="120000"/>
              </a:lnSpc>
              <a:defRPr/>
            </a:pPr>
            <a:r>
              <a:rPr kumimoji="0" lang="zh-CN" altLang="en-US" sz="2000" b="1" u="none" strike="noStrike" kern="1200" cap="none" spc="0" normalizeH="0" baseline="0" noProof="0" dirty="0">
                <a:ln>
                  <a:noFill/>
                </a:ln>
                <a:solidFill>
                  <a:schemeClr val="accent6"/>
                </a:solidFill>
                <a:effectLst/>
                <a:uLnTx/>
                <a:uFillTx/>
                <a:latin typeface="+mn-ea"/>
                <a:cs typeface="+mn-cs"/>
              </a:rPr>
              <a:t>（</a:t>
            </a:r>
            <a:r>
              <a:rPr lang="en-US" altLang="zh-CN" sz="2000" b="1" dirty="0">
                <a:solidFill>
                  <a:schemeClr val="accent6"/>
                </a:solidFill>
                <a:latin typeface="+mn-ea"/>
              </a:rPr>
              <a:t>6</a:t>
            </a:r>
            <a:r>
              <a:rPr kumimoji="0" lang="zh-CN" altLang="en-US" sz="2000" b="1" u="none" strike="noStrike" kern="1200" cap="none" spc="0" normalizeH="0" baseline="0" noProof="0" dirty="0">
                <a:ln>
                  <a:noFill/>
                </a:ln>
                <a:solidFill>
                  <a:schemeClr val="accent6"/>
                </a:solidFill>
                <a:effectLst/>
                <a:uLnTx/>
                <a:uFillTx/>
                <a:latin typeface="+mn-ea"/>
                <a:cs typeface="+mn-cs"/>
              </a:rPr>
              <a:t>）</a:t>
            </a:r>
            <a:r>
              <a:rPr lang="zh-CN" altLang="en-US" sz="2000" b="1" dirty="0">
                <a:solidFill>
                  <a:schemeClr val="accent6"/>
                </a:solidFill>
                <a:latin typeface="+mn-ea"/>
              </a:rPr>
              <a:t>调整主轴驱动带松紧</a:t>
            </a:r>
          </a:p>
        </p:txBody>
      </p:sp>
      <p:sp>
        <p:nvSpPr>
          <p:cNvPr id="21" name="Body-1"/>
          <p:cNvSpPr/>
          <p:nvPr>
            <p:custDataLst>
              <p:tags r:id="rId17"/>
            </p:custDataLst>
          </p:nvPr>
        </p:nvSpPr>
        <p:spPr>
          <a:xfrm>
            <a:off x="6685773" y="5278466"/>
            <a:ext cx="3844585" cy="12549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spcBef>
                <a:spcPts val="0"/>
              </a:spcBef>
              <a:spcAft>
                <a:spcPts val="0"/>
              </a:spcAft>
              <a:buClrTx/>
              <a:buSzPct val="100000"/>
              <a:buFontTx/>
              <a:buNone/>
              <a:defRPr/>
            </a:pPr>
            <a:r>
              <a:rPr lang="zh-CN" altLang="en-US" dirty="0">
                <a:solidFill>
                  <a:srgbClr val="FF0000"/>
                </a:solidFill>
                <a:latin typeface="+mn-ea"/>
              </a:rPr>
              <a:t>检查要求</a:t>
            </a:r>
            <a:r>
              <a:rPr lang="zh-CN" altLang="en-US" dirty="0">
                <a:solidFill>
                  <a:schemeClr val="tx1"/>
                </a:solidFill>
                <a:latin typeface="+mn-ea"/>
              </a:rPr>
              <a:t>：</a:t>
            </a:r>
            <a:endParaRPr lang="en-US" altLang="zh-CN" dirty="0">
              <a:solidFill>
                <a:schemeClr val="tx1"/>
              </a:solidFill>
              <a:latin typeface="+mn-ea"/>
            </a:endParaRPr>
          </a:p>
          <a:p>
            <a:pPr defTabSz="913765">
              <a:buSzPct val="100000"/>
              <a:defRPr/>
            </a:pPr>
            <a:r>
              <a:rPr lang="zh-CN" altLang="en-US" dirty="0">
                <a:solidFill>
                  <a:schemeClr val="tx1"/>
                </a:solidFill>
                <a:latin typeface="+mn-ea"/>
              </a:rPr>
              <a:t>按车床说明调整</a:t>
            </a:r>
            <a:endParaRPr lang="en-US" altLang="zh-CN" dirty="0">
              <a:solidFill>
                <a:schemeClr val="tx1"/>
              </a:solidFill>
              <a:latin typeface="+mn-ea"/>
            </a:endParaRPr>
          </a:p>
          <a:p>
            <a:pPr marL="0" marR="0" lvl="0" indent="0" algn="l" defTabSz="913765" rtl="0" eaLnBrk="1" fontAlgn="auto" latinLnBrk="0" hangingPunct="1">
              <a:lnSpc>
                <a:spcPct val="120000"/>
              </a:lnSpc>
              <a:spcBef>
                <a:spcPts val="0"/>
              </a:spcBef>
              <a:spcAft>
                <a:spcPts val="0"/>
              </a:spcAft>
              <a:buClrTx/>
              <a:buSzPct val="100000"/>
              <a:buFontTx/>
              <a:buNone/>
              <a:defRPr/>
            </a:pPr>
            <a:endParaRPr kumimoji="0" lang="en-GB" altLang="zh-CN" sz="1600" i="0" u="none" strike="noStrike" kern="1200" cap="none" spc="0" normalizeH="0" baseline="0" noProof="0" dirty="0">
              <a:ln>
                <a:noFill/>
              </a:ln>
              <a:solidFill>
                <a:schemeClr val="tx1"/>
              </a:solidFill>
              <a:effectLst/>
              <a:uLnTx/>
              <a:uFillTx/>
              <a:latin typeface="+mn-ea"/>
              <a:cs typeface="+mn-cs"/>
            </a:endParaRPr>
          </a:p>
        </p:txBody>
      </p:sp>
      <p:cxnSp>
        <p:nvCxnSpPr>
          <p:cNvPr id="22" name="1"/>
          <p:cNvCxnSpPr/>
          <p:nvPr>
            <p:custDataLst>
              <p:tags r:id="rId18"/>
            </p:custDataLst>
          </p:nvPr>
        </p:nvCxnSpPr>
        <p:spPr>
          <a:xfrm>
            <a:off x="6570072" y="4833427"/>
            <a:ext cx="0" cy="1800000"/>
          </a:xfrm>
          <a:prstGeom prst="line">
            <a:avLst/>
          </a:prstGeom>
          <a:ln w="57150">
            <a:solidFill>
              <a:schemeClr val="accent6"/>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6787B38-ABC5-4649-BAF6-EBAFD4E7D365}"/>
              </a:ext>
            </a:extLst>
          </p:cNvPr>
          <p:cNvGrpSpPr/>
          <p:nvPr/>
        </p:nvGrpSpPr>
        <p:grpSpPr>
          <a:xfrm>
            <a:off x="1587" y="-1"/>
            <a:ext cx="12188825" cy="6858001"/>
            <a:chOff x="1589" y="0"/>
            <a:chExt cx="12188825" cy="6858001"/>
          </a:xfrm>
        </p:grpSpPr>
        <p:grpSp>
          <p:nvGrpSpPr>
            <p:cNvPr id="4" name="组合 3">
              <a:extLst>
                <a:ext uri="{FF2B5EF4-FFF2-40B4-BE49-F238E27FC236}">
                  <a16:creationId xmlns:a16="http://schemas.microsoft.com/office/drawing/2014/main" id="{5A189A46-E7F8-7700-F864-8AA9A34A6755}"/>
                </a:ext>
              </a:extLst>
            </p:cNvPr>
            <p:cNvGrpSpPr/>
            <p:nvPr/>
          </p:nvGrpSpPr>
          <p:grpSpPr>
            <a:xfrm>
              <a:off x="1589" y="0"/>
              <a:ext cx="12188825" cy="6858001"/>
              <a:chOff x="1589" y="0"/>
              <a:chExt cx="12188825" cy="6858001"/>
            </a:xfrm>
          </p:grpSpPr>
          <p:sp>
            <p:nvSpPr>
              <p:cNvPr id="6" name="任意多边形 40">
                <a:extLst>
                  <a:ext uri="{FF2B5EF4-FFF2-40B4-BE49-F238E27FC236}">
                    <a16:creationId xmlns:a16="http://schemas.microsoft.com/office/drawing/2014/main" id="{67A699F6-6FD0-EA04-3926-BF1D14C3183F}"/>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 name="任意多边形 41">
                <a:extLst>
                  <a:ext uri="{FF2B5EF4-FFF2-40B4-BE49-F238E27FC236}">
                    <a16:creationId xmlns:a16="http://schemas.microsoft.com/office/drawing/2014/main" id="{1CE2F34A-5395-6625-191B-B0A332F5B03C}"/>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文本框 4">
              <a:extLst>
                <a:ext uri="{FF2B5EF4-FFF2-40B4-BE49-F238E27FC236}">
                  <a16:creationId xmlns:a16="http://schemas.microsoft.com/office/drawing/2014/main" id="{6BA85A91-3803-4D75-5B73-AA07D24E8337}"/>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8" name="标题 3"/>
          <p:cNvSpPr>
            <a:spLocks noGrp="1"/>
          </p:cNvSpPr>
          <p:nvPr>
            <p:ph type="title" idx="4294967295"/>
          </p:nvPr>
        </p:nvSpPr>
        <p:spPr>
          <a:xfrm>
            <a:off x="3645306" y="1082097"/>
            <a:ext cx="5240337" cy="523875"/>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三、数控系统日常维护及保养</a:t>
            </a:r>
          </a:p>
        </p:txBody>
      </p:sp>
      <p:sp>
        <p:nvSpPr>
          <p:cNvPr id="3"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sp>
        <p:nvSpPr>
          <p:cNvPr id="94" name="Title-1"/>
          <p:cNvSpPr/>
          <p:nvPr>
            <p:custDataLst>
              <p:tags r:id="rId1"/>
            </p:custDataLst>
          </p:nvPr>
        </p:nvSpPr>
        <p:spPr>
          <a:xfrm>
            <a:off x="495763" y="1568822"/>
            <a:ext cx="11200469" cy="1107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sz="2000" dirty="0">
                <a:solidFill>
                  <a:schemeClr val="tx1"/>
                </a:solidFill>
                <a:sym typeface="Arial" panose="020B0604020202020204" pitchFamily="34" charset="0"/>
              </a:rPr>
              <a:t>数控系统使用一定时间后，某些元器件或机械部件会老化、损坏，为延长器件的寿命和零部件的磨损周期，应在以下几方面</a:t>
            </a:r>
            <a:r>
              <a:rPr lang="zh-CN" altLang="en-US" sz="2000" dirty="0">
                <a:solidFill>
                  <a:srgbClr val="FF0000"/>
                </a:solidFill>
                <a:sym typeface="Arial" panose="020B0604020202020204" pitchFamily="34" charset="0"/>
              </a:rPr>
              <a:t>注意维护和保养</a:t>
            </a:r>
            <a:r>
              <a:rPr lang="zh-CN" altLang="en-US" sz="2000" dirty="0">
                <a:solidFill>
                  <a:schemeClr val="tx1"/>
                </a:solidFill>
                <a:sym typeface="Arial" panose="020B0604020202020204" pitchFamily="34" charset="0"/>
              </a:rPr>
              <a:t>：</a:t>
            </a:r>
            <a:endParaRPr lang="en-US" altLang="zh-CN" sz="2000" dirty="0">
              <a:solidFill>
                <a:schemeClr val="tx1"/>
              </a:solidFill>
              <a:sym typeface="Arial" panose="020B0604020202020204" pitchFamily="34" charset="0"/>
            </a:endParaRPr>
          </a:p>
        </p:txBody>
      </p:sp>
      <p:grpSp>
        <p:nvGrpSpPr>
          <p:cNvPr id="332" name="组合 331"/>
          <p:cNvGrpSpPr>
            <a:grpSpLocks noChangeAspect="1"/>
          </p:cNvGrpSpPr>
          <p:nvPr>
            <p:custDataLst>
              <p:tags r:id="rId2"/>
            </p:custDataLst>
          </p:nvPr>
        </p:nvGrpSpPr>
        <p:grpSpPr>
          <a:xfrm>
            <a:off x="8999" y="2441690"/>
            <a:ext cx="12191999" cy="4416310"/>
            <a:chOff x="1" y="1284505"/>
            <a:chExt cx="12191999" cy="4416310"/>
          </a:xfrm>
        </p:grpSpPr>
        <p:grpSp>
          <p:nvGrpSpPr>
            <p:cNvPr id="333" name="组合 332"/>
            <p:cNvGrpSpPr/>
            <p:nvPr/>
          </p:nvGrpSpPr>
          <p:grpSpPr>
            <a:xfrm>
              <a:off x="1" y="2997972"/>
              <a:ext cx="12191999" cy="2702843"/>
              <a:chOff x="1" y="2997972"/>
              <a:chExt cx="12191999" cy="2702843"/>
            </a:xfrm>
          </p:grpSpPr>
          <p:sp>
            <p:nvSpPr>
              <p:cNvPr id="364" name="1"/>
              <p:cNvSpPr/>
              <p:nvPr>
                <p:custDataLst>
                  <p:tags r:id="rId23"/>
                </p:custDataLst>
              </p:nvPr>
            </p:nvSpPr>
            <p:spPr>
              <a:xfrm>
                <a:off x="1" y="3333844"/>
                <a:ext cx="12191999" cy="1848413"/>
              </a:xfrm>
              <a:custGeom>
                <a:avLst/>
                <a:gdLst>
                  <a:gd name="connsiteX0" fmla="*/ 0 w 12201765"/>
                  <a:gd name="connsiteY0" fmla="*/ 3507329 h 3507329"/>
                  <a:gd name="connsiteX1" fmla="*/ 12201766 w 12201765"/>
                  <a:gd name="connsiteY1" fmla="*/ 0 h 3507329"/>
                </a:gdLst>
                <a:ahLst/>
                <a:cxnLst>
                  <a:cxn ang="0">
                    <a:pos x="connsiteX0" y="connsiteY0"/>
                  </a:cxn>
                  <a:cxn ang="0">
                    <a:pos x="connsiteX1" y="connsiteY1"/>
                  </a:cxn>
                </a:cxnLst>
                <a:rect l="l" t="t" r="r" b="b"/>
                <a:pathLst>
                  <a:path w="12201765" h="3507329">
                    <a:moveTo>
                      <a:pt x="0" y="3507329"/>
                    </a:moveTo>
                    <a:cubicBezTo>
                      <a:pt x="6100944" y="3507329"/>
                      <a:pt x="6100944" y="0"/>
                      <a:pt x="12201766" y="0"/>
                    </a:cubicBezTo>
                  </a:path>
                </a:pathLst>
              </a:custGeom>
              <a:noFill/>
              <a:ln w="38100" cap="rnd">
                <a:solidFill>
                  <a:schemeClr val="bg1">
                    <a:lumMod val="85000"/>
                  </a:schemeClr>
                </a:solidFill>
                <a:prstDash val="solid"/>
                <a:round/>
                <a:tailEnd type="triangle"/>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nvGrpSpPr>
              <p:cNvPr id="365" name="组合 364"/>
              <p:cNvGrpSpPr/>
              <p:nvPr/>
            </p:nvGrpSpPr>
            <p:grpSpPr>
              <a:xfrm>
                <a:off x="540552" y="2997972"/>
                <a:ext cx="1820853" cy="2702843"/>
                <a:chOff x="624682" y="3924414"/>
                <a:chExt cx="1820853" cy="2702843"/>
              </a:xfrm>
            </p:grpSpPr>
            <p:cxnSp>
              <p:nvCxnSpPr>
                <p:cNvPr id="366" name="1"/>
                <p:cNvCxnSpPr/>
                <p:nvPr>
                  <p:custDataLst>
                    <p:tags r:id="rId24"/>
                  </p:custDataLst>
                </p:nvPr>
              </p:nvCxnSpPr>
              <p:spPr>
                <a:xfrm>
                  <a:off x="874713" y="3937000"/>
                  <a:ext cx="0" cy="2141225"/>
                </a:xfrm>
                <a:prstGeom prst="line">
                  <a:avLst/>
                </a:prstGeom>
                <a:ln w="12700">
                  <a:gradFill>
                    <a:gsLst>
                      <a:gs pos="0">
                        <a:schemeClr val="accent1"/>
                      </a:gs>
                      <a:gs pos="100000">
                        <a:schemeClr val="accent1">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367" name="Title-1"/>
                <p:cNvSpPr txBox="1"/>
                <p:nvPr>
                  <p:custDataLst>
                    <p:tags r:id="rId25"/>
                  </p:custDataLst>
                </p:nvPr>
              </p:nvSpPr>
              <p:spPr>
                <a:xfrm>
                  <a:off x="853276" y="3924414"/>
                  <a:ext cx="1592259" cy="1167916"/>
                </a:xfrm>
                <a:prstGeom prst="rect">
                  <a:avLst/>
                </a:prstGeom>
                <a:noFill/>
              </p:spPr>
              <p:txBody>
                <a:bodyPr wrap="square" rtlCol="0">
                  <a:noAutofit/>
                </a:bodyPr>
                <a:lstStyle/>
                <a:p>
                  <a:pPr algn="just"/>
                  <a:r>
                    <a:rPr lang="zh-CN" altLang="en-US" dirty="0"/>
                    <a:t>添严格制定并执行</a:t>
                  </a:r>
                  <a:r>
                    <a:rPr lang="en-US" altLang="zh-CN" dirty="0"/>
                    <a:t>CNC</a:t>
                  </a:r>
                  <a:r>
                    <a:rPr lang="zh-CN" altLang="en-US" dirty="0"/>
                    <a:t>系统日常维护的规章制度</a:t>
                  </a:r>
                </a:p>
              </p:txBody>
            </p:sp>
            <p:sp>
              <p:nvSpPr>
                <p:cNvPr id="369" name="Index-1"/>
                <p:cNvSpPr txBox="1"/>
                <p:nvPr>
                  <p:custDataLst>
                    <p:tags r:id="rId26"/>
                  </p:custDataLst>
                </p:nvPr>
              </p:nvSpPr>
              <p:spPr>
                <a:xfrm>
                  <a:off x="624682" y="6257925"/>
                  <a:ext cx="500062" cy="369332"/>
                </a:xfrm>
                <a:prstGeom prst="rect">
                  <a:avLst/>
                </a:prstGeom>
                <a:noFill/>
              </p:spPr>
              <p:txBody>
                <a:bodyPr wrap="square" rtlCol="0">
                  <a:noAutofit/>
                </a:bodyPr>
                <a:lstStyle/>
                <a:p>
                  <a:pPr algn="ctr"/>
                  <a:r>
                    <a:rPr lang="en-US" altLang="zh-CN" b="1" dirty="0">
                      <a:solidFill>
                        <a:schemeClr val="accent1"/>
                      </a:solidFill>
                    </a:rPr>
                    <a:t>01</a:t>
                  </a:r>
                  <a:endParaRPr lang="zh-CN" altLang="en-US" b="1" dirty="0">
                    <a:solidFill>
                      <a:schemeClr val="accent1"/>
                    </a:solidFill>
                  </a:endParaRPr>
                </a:p>
              </p:txBody>
            </p:sp>
            <p:sp>
              <p:nvSpPr>
                <p:cNvPr id="370" name="1">
                  <a:hlinkClick r:id="rId29" action="ppaction://hlinksldjump"/>
                </p:cNvPr>
                <p:cNvSpPr/>
                <p:nvPr>
                  <p:custDataLst>
                    <p:tags r:id="rId27"/>
                  </p:custDataLst>
                </p:nvPr>
              </p:nvSpPr>
              <p:spPr>
                <a:xfrm>
                  <a:off x="785159" y="6022941"/>
                  <a:ext cx="179109" cy="179109"/>
                </a:xfrm>
                <a:prstGeom prst="diamond">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34" name="组合 333"/>
            <p:cNvGrpSpPr/>
            <p:nvPr/>
          </p:nvGrpSpPr>
          <p:grpSpPr>
            <a:xfrm>
              <a:off x="2392368" y="2694099"/>
              <a:ext cx="1851815" cy="2885338"/>
              <a:chOff x="624682" y="3741919"/>
              <a:chExt cx="1851815" cy="2885338"/>
            </a:xfrm>
          </p:grpSpPr>
          <p:cxnSp>
            <p:nvCxnSpPr>
              <p:cNvPr id="359" name="2"/>
              <p:cNvCxnSpPr/>
              <p:nvPr>
                <p:custDataLst>
                  <p:tags r:id="rId19"/>
                </p:custDataLst>
              </p:nvPr>
            </p:nvCxnSpPr>
            <p:spPr>
              <a:xfrm>
                <a:off x="874713" y="3937000"/>
                <a:ext cx="0" cy="2141225"/>
              </a:xfrm>
              <a:prstGeom prst="line">
                <a:avLst/>
              </a:prstGeom>
              <a:ln w="12700">
                <a:gradFill>
                  <a:gsLst>
                    <a:gs pos="0">
                      <a:schemeClr val="accent2"/>
                    </a:gs>
                    <a:gs pos="100000">
                      <a:schemeClr val="accent2">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361" name="Body-2"/>
              <p:cNvSpPr/>
              <p:nvPr>
                <p:custDataLst>
                  <p:tags r:id="rId20"/>
                </p:custDataLst>
              </p:nvPr>
            </p:nvSpPr>
            <p:spPr>
              <a:xfrm>
                <a:off x="884238" y="3741919"/>
                <a:ext cx="1592259" cy="16263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1800" i="0" u="none" strike="noStrike" baseline="0" dirty="0">
                    <a:solidFill>
                      <a:srgbClr val="221E1F"/>
                    </a:solidFill>
                    <a:latin typeface="方正书宋"/>
                  </a:rPr>
                  <a:t>应尽量少打开数控柜门和强电柜的门</a:t>
                </a:r>
                <a:endParaRPr kumimoji="0" lang="en-GB" altLang="zh-CN" sz="1400" i="0" u="none" strike="noStrike" kern="1200" cap="none" spc="0" normalizeH="0" baseline="0" noProof="0" dirty="0">
                  <a:ln>
                    <a:noFill/>
                  </a:ln>
                  <a:solidFill>
                    <a:schemeClr val="tx1"/>
                  </a:solidFill>
                  <a:effectLst/>
                  <a:uLnTx/>
                  <a:uFillTx/>
                  <a:latin typeface="+mn-ea"/>
                  <a:cs typeface="+mn-cs"/>
                </a:endParaRPr>
              </a:p>
            </p:txBody>
          </p:sp>
          <p:sp>
            <p:nvSpPr>
              <p:cNvPr id="362" name="Index-2"/>
              <p:cNvSpPr txBox="1"/>
              <p:nvPr>
                <p:custDataLst>
                  <p:tags r:id="rId21"/>
                </p:custDataLst>
              </p:nvPr>
            </p:nvSpPr>
            <p:spPr>
              <a:xfrm>
                <a:off x="624682" y="6257925"/>
                <a:ext cx="500062" cy="369332"/>
              </a:xfrm>
              <a:prstGeom prst="rect">
                <a:avLst/>
              </a:prstGeom>
              <a:noFill/>
            </p:spPr>
            <p:txBody>
              <a:bodyPr wrap="square" rtlCol="0">
                <a:noAutofit/>
              </a:bodyPr>
              <a:lstStyle/>
              <a:p>
                <a:pPr algn="ctr"/>
                <a:r>
                  <a:rPr lang="en-US" altLang="zh-CN" b="1" dirty="0">
                    <a:solidFill>
                      <a:schemeClr val="accent2"/>
                    </a:solidFill>
                  </a:rPr>
                  <a:t>02</a:t>
                </a:r>
                <a:endParaRPr lang="zh-CN" altLang="en-US" b="1" dirty="0">
                  <a:solidFill>
                    <a:schemeClr val="accent2"/>
                  </a:solidFill>
                </a:endParaRPr>
              </a:p>
            </p:txBody>
          </p:sp>
          <p:sp>
            <p:nvSpPr>
              <p:cNvPr id="363" name="2"/>
              <p:cNvSpPr/>
              <p:nvPr>
                <p:custDataLst>
                  <p:tags r:id="rId22"/>
                </p:custDataLst>
              </p:nvPr>
            </p:nvSpPr>
            <p:spPr>
              <a:xfrm>
                <a:off x="785159" y="6022941"/>
                <a:ext cx="179109" cy="179109"/>
              </a:xfrm>
              <a:prstGeom prst="diamond">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5" name="组合 334"/>
            <p:cNvGrpSpPr/>
            <p:nvPr/>
          </p:nvGrpSpPr>
          <p:grpSpPr>
            <a:xfrm>
              <a:off x="4244184" y="2365353"/>
              <a:ext cx="1851816" cy="2873235"/>
              <a:chOff x="624682" y="3754022"/>
              <a:chExt cx="1851816" cy="2873235"/>
            </a:xfrm>
          </p:grpSpPr>
          <p:cxnSp>
            <p:nvCxnSpPr>
              <p:cNvPr id="354" name="3"/>
              <p:cNvCxnSpPr/>
              <p:nvPr>
                <p:custDataLst>
                  <p:tags r:id="rId15"/>
                </p:custDataLst>
              </p:nvPr>
            </p:nvCxnSpPr>
            <p:spPr>
              <a:xfrm>
                <a:off x="874713" y="3937000"/>
                <a:ext cx="0" cy="2141225"/>
              </a:xfrm>
              <a:prstGeom prst="line">
                <a:avLst/>
              </a:prstGeom>
              <a:ln w="12700">
                <a:gradFill>
                  <a:gsLst>
                    <a:gs pos="0">
                      <a:schemeClr val="accent3"/>
                    </a:gs>
                    <a:gs pos="100000">
                      <a:schemeClr val="accent3">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356" name="Body-3"/>
              <p:cNvSpPr/>
              <p:nvPr>
                <p:custDataLst>
                  <p:tags r:id="rId16"/>
                </p:custDataLst>
              </p:nvPr>
            </p:nvSpPr>
            <p:spPr>
              <a:xfrm>
                <a:off x="884239" y="3754022"/>
                <a:ext cx="1592259" cy="18484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1800" i="0" u="none" strike="noStrike" baseline="0" dirty="0">
                    <a:solidFill>
                      <a:srgbClr val="221E1F"/>
                    </a:solidFill>
                    <a:latin typeface="方正书宋"/>
                  </a:rPr>
                  <a:t>定时清理数控装置的散热通风系统，以防止数控装置过热</a:t>
                </a:r>
                <a:endParaRPr kumimoji="0" lang="en-GB" altLang="zh-CN" sz="1400" i="0" u="none" strike="noStrike" kern="1200" cap="none" spc="0" normalizeH="0" baseline="0" noProof="0" dirty="0">
                  <a:ln>
                    <a:noFill/>
                  </a:ln>
                  <a:solidFill>
                    <a:schemeClr val="tx1"/>
                  </a:solidFill>
                  <a:effectLst/>
                  <a:uLnTx/>
                  <a:uFillTx/>
                  <a:latin typeface="+mn-ea"/>
                  <a:cs typeface="+mn-cs"/>
                </a:endParaRPr>
              </a:p>
            </p:txBody>
          </p:sp>
          <p:sp>
            <p:nvSpPr>
              <p:cNvPr id="357" name="Index-3"/>
              <p:cNvSpPr txBox="1"/>
              <p:nvPr>
                <p:custDataLst>
                  <p:tags r:id="rId17"/>
                </p:custDataLst>
              </p:nvPr>
            </p:nvSpPr>
            <p:spPr>
              <a:xfrm>
                <a:off x="624682" y="6257925"/>
                <a:ext cx="500062" cy="369332"/>
              </a:xfrm>
              <a:prstGeom prst="rect">
                <a:avLst/>
              </a:prstGeom>
              <a:noFill/>
            </p:spPr>
            <p:txBody>
              <a:bodyPr wrap="square" rtlCol="0">
                <a:noAutofit/>
              </a:bodyPr>
              <a:lstStyle/>
              <a:p>
                <a:pPr algn="ctr"/>
                <a:r>
                  <a:rPr lang="en-US" altLang="zh-CN" b="1" dirty="0">
                    <a:solidFill>
                      <a:schemeClr val="accent3"/>
                    </a:solidFill>
                  </a:rPr>
                  <a:t>03</a:t>
                </a:r>
                <a:endParaRPr lang="zh-CN" altLang="en-US" b="1" dirty="0">
                  <a:solidFill>
                    <a:schemeClr val="accent3"/>
                  </a:solidFill>
                </a:endParaRPr>
              </a:p>
            </p:txBody>
          </p:sp>
          <p:sp>
            <p:nvSpPr>
              <p:cNvPr id="358" name="3"/>
              <p:cNvSpPr/>
              <p:nvPr>
                <p:custDataLst>
                  <p:tags r:id="rId18"/>
                </p:custDataLst>
              </p:nvPr>
            </p:nvSpPr>
            <p:spPr>
              <a:xfrm>
                <a:off x="785159" y="6022941"/>
                <a:ext cx="179109" cy="179109"/>
              </a:xfrm>
              <a:prstGeom prst="diamond">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6" name="组合 335"/>
            <p:cNvGrpSpPr/>
            <p:nvPr/>
          </p:nvGrpSpPr>
          <p:grpSpPr>
            <a:xfrm>
              <a:off x="6096000" y="1952570"/>
              <a:ext cx="1836334" cy="2762126"/>
              <a:chOff x="624682" y="3865131"/>
              <a:chExt cx="1836334" cy="2762126"/>
            </a:xfrm>
          </p:grpSpPr>
          <p:cxnSp>
            <p:nvCxnSpPr>
              <p:cNvPr id="349" name="4"/>
              <p:cNvCxnSpPr/>
              <p:nvPr>
                <p:custDataLst>
                  <p:tags r:id="rId11"/>
                </p:custDataLst>
              </p:nvPr>
            </p:nvCxnSpPr>
            <p:spPr>
              <a:xfrm>
                <a:off x="874713" y="3937000"/>
                <a:ext cx="0" cy="2141225"/>
              </a:xfrm>
              <a:prstGeom prst="line">
                <a:avLst/>
              </a:prstGeom>
              <a:ln w="12700">
                <a:gradFill>
                  <a:gsLst>
                    <a:gs pos="0">
                      <a:schemeClr val="accent4"/>
                    </a:gs>
                    <a:gs pos="100000">
                      <a:schemeClr val="accent4">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351" name="Body-4"/>
              <p:cNvSpPr/>
              <p:nvPr>
                <p:custDataLst>
                  <p:tags r:id="rId12"/>
                </p:custDataLst>
              </p:nvPr>
            </p:nvSpPr>
            <p:spPr>
              <a:xfrm>
                <a:off x="868757" y="3865131"/>
                <a:ext cx="1592259" cy="16263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1800" i="0" u="none" strike="noStrike" baseline="0" dirty="0">
                    <a:solidFill>
                      <a:srgbClr val="221E1F"/>
                    </a:solidFill>
                    <a:latin typeface="方正书宋"/>
                  </a:rPr>
                  <a:t>注意</a:t>
                </a:r>
                <a:r>
                  <a:rPr lang="en-US" altLang="zh-CN" sz="1800" i="0" u="none" strike="noStrike" baseline="0" dirty="0">
                    <a:solidFill>
                      <a:srgbClr val="221E1F"/>
                    </a:solidFill>
                    <a:latin typeface="方正书宋"/>
                  </a:rPr>
                  <a:t>CNC </a:t>
                </a:r>
                <a:r>
                  <a:rPr lang="zh-CN" altLang="en-US" sz="1800" i="0" u="none" strike="noStrike" baseline="0" dirty="0">
                    <a:solidFill>
                      <a:srgbClr val="221E1F"/>
                    </a:solidFill>
                    <a:latin typeface="方正书宋"/>
                  </a:rPr>
                  <a:t>系统</a:t>
                </a:r>
                <a:r>
                  <a:rPr lang="en-US" altLang="zh-CN" sz="1800" i="0" u="none" strike="noStrike" baseline="0" dirty="0">
                    <a:solidFill>
                      <a:srgbClr val="221E1F"/>
                    </a:solidFill>
                    <a:latin typeface="方正书宋"/>
                  </a:rPr>
                  <a:t>I/O</a:t>
                </a:r>
                <a:r>
                  <a:rPr lang="zh-CN" altLang="en-US" sz="1800" i="0" u="none" strike="noStrike" baseline="0" dirty="0">
                    <a:solidFill>
                      <a:srgbClr val="221E1F"/>
                    </a:solidFill>
                    <a:latin typeface="方正书宋"/>
                  </a:rPr>
                  <a:t>装置的电器维护</a:t>
                </a:r>
                <a:endParaRPr kumimoji="0" lang="en-GB" altLang="zh-CN" sz="1400" i="0" u="none" strike="noStrike" kern="1200" cap="none" spc="0" normalizeH="0" baseline="0" noProof="0" dirty="0">
                  <a:ln>
                    <a:noFill/>
                  </a:ln>
                  <a:solidFill>
                    <a:schemeClr val="tx1"/>
                  </a:solidFill>
                  <a:effectLst/>
                  <a:uLnTx/>
                  <a:uFillTx/>
                  <a:latin typeface="+mn-ea"/>
                  <a:cs typeface="+mn-cs"/>
                </a:endParaRPr>
              </a:p>
            </p:txBody>
          </p:sp>
          <p:sp>
            <p:nvSpPr>
              <p:cNvPr id="352" name="Index-4"/>
              <p:cNvSpPr txBox="1"/>
              <p:nvPr>
                <p:custDataLst>
                  <p:tags r:id="rId13"/>
                </p:custDataLst>
              </p:nvPr>
            </p:nvSpPr>
            <p:spPr>
              <a:xfrm>
                <a:off x="624682" y="6257925"/>
                <a:ext cx="500062" cy="369332"/>
              </a:xfrm>
              <a:prstGeom prst="rect">
                <a:avLst/>
              </a:prstGeom>
              <a:noFill/>
            </p:spPr>
            <p:txBody>
              <a:bodyPr wrap="square" rtlCol="0">
                <a:noAutofit/>
              </a:bodyPr>
              <a:lstStyle/>
              <a:p>
                <a:pPr algn="ctr"/>
                <a:r>
                  <a:rPr lang="en-US" altLang="zh-CN" b="1" dirty="0">
                    <a:solidFill>
                      <a:schemeClr val="accent4"/>
                    </a:solidFill>
                  </a:rPr>
                  <a:t>04</a:t>
                </a:r>
                <a:endParaRPr lang="zh-CN" altLang="en-US" b="1" dirty="0">
                  <a:solidFill>
                    <a:schemeClr val="accent4"/>
                  </a:solidFill>
                </a:endParaRPr>
              </a:p>
            </p:txBody>
          </p:sp>
          <p:sp>
            <p:nvSpPr>
              <p:cNvPr id="353" name="4"/>
              <p:cNvSpPr/>
              <p:nvPr>
                <p:custDataLst>
                  <p:tags r:id="rId14"/>
                </p:custDataLst>
              </p:nvPr>
            </p:nvSpPr>
            <p:spPr>
              <a:xfrm>
                <a:off x="785159" y="6022941"/>
                <a:ext cx="179109" cy="179109"/>
              </a:xfrm>
              <a:prstGeom prst="diamond">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7" name="组合 336"/>
            <p:cNvGrpSpPr/>
            <p:nvPr/>
          </p:nvGrpSpPr>
          <p:grpSpPr>
            <a:xfrm>
              <a:off x="7947816" y="1534275"/>
              <a:ext cx="1851816" cy="2690257"/>
              <a:chOff x="624682" y="3937000"/>
              <a:chExt cx="1851816" cy="2690257"/>
            </a:xfrm>
          </p:grpSpPr>
          <p:cxnSp>
            <p:nvCxnSpPr>
              <p:cNvPr id="344" name="5"/>
              <p:cNvCxnSpPr/>
              <p:nvPr>
                <p:custDataLst>
                  <p:tags r:id="rId7"/>
                </p:custDataLst>
              </p:nvPr>
            </p:nvCxnSpPr>
            <p:spPr>
              <a:xfrm>
                <a:off x="874713" y="3937000"/>
                <a:ext cx="0" cy="2141225"/>
              </a:xfrm>
              <a:prstGeom prst="line">
                <a:avLst/>
              </a:prstGeom>
              <a:ln w="12700">
                <a:gradFill>
                  <a:gsLst>
                    <a:gs pos="0">
                      <a:schemeClr val="accent5"/>
                    </a:gs>
                    <a:gs pos="100000">
                      <a:schemeClr val="accent5">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346" name="Body-5"/>
              <p:cNvSpPr/>
              <p:nvPr>
                <p:custDataLst>
                  <p:tags r:id="rId8"/>
                </p:custDataLst>
              </p:nvPr>
            </p:nvSpPr>
            <p:spPr>
              <a:xfrm>
                <a:off x="884239" y="3999164"/>
                <a:ext cx="1592259" cy="16263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just" defTabSz="913765" rtl="0" eaLnBrk="1" fontAlgn="auto" latinLnBrk="0" hangingPunct="1">
                  <a:lnSpc>
                    <a:spcPct val="130000"/>
                  </a:lnSpc>
                  <a:spcBef>
                    <a:spcPts val="0"/>
                  </a:spcBef>
                  <a:spcAft>
                    <a:spcPts val="0"/>
                  </a:spcAft>
                  <a:buClrTx/>
                  <a:buSzPct val="100000"/>
                  <a:buFontTx/>
                  <a:buNone/>
                  <a:defRPr/>
                </a:pPr>
                <a:r>
                  <a:rPr lang="zh-CN" altLang="en-US" sz="1800" i="0" u="none" strike="noStrike" baseline="0" dirty="0">
                    <a:solidFill>
                      <a:srgbClr val="221E1F"/>
                    </a:solidFill>
                    <a:latin typeface="方正书宋"/>
                  </a:rPr>
                  <a:t>经常监视</a:t>
                </a:r>
                <a:r>
                  <a:rPr lang="en-US" altLang="zh-CN" sz="1800" i="0" u="none" strike="noStrike" baseline="0" dirty="0">
                    <a:solidFill>
                      <a:srgbClr val="221E1F"/>
                    </a:solidFill>
                    <a:latin typeface="方正书宋"/>
                  </a:rPr>
                  <a:t>CNC</a:t>
                </a:r>
                <a:r>
                  <a:rPr lang="zh-CN" altLang="en-US" sz="1800" i="0" u="none" strike="noStrike" baseline="0" dirty="0">
                    <a:solidFill>
                      <a:srgbClr val="221E1F"/>
                    </a:solidFill>
                    <a:latin typeface="方正书宋"/>
                  </a:rPr>
                  <a:t>装置用的电网电压</a:t>
                </a:r>
                <a:endParaRPr kumimoji="0" lang="en-GB" altLang="zh-CN" sz="1400" i="0" u="none" strike="noStrike" kern="1200" cap="none" spc="0" normalizeH="0" baseline="0" noProof="0" dirty="0">
                  <a:ln>
                    <a:noFill/>
                  </a:ln>
                  <a:solidFill>
                    <a:schemeClr val="tx1"/>
                  </a:solidFill>
                  <a:effectLst/>
                  <a:uLnTx/>
                  <a:uFillTx/>
                  <a:latin typeface="+mn-ea"/>
                  <a:cs typeface="+mn-cs"/>
                </a:endParaRPr>
              </a:p>
            </p:txBody>
          </p:sp>
          <p:sp>
            <p:nvSpPr>
              <p:cNvPr id="347" name="Index-5"/>
              <p:cNvSpPr txBox="1"/>
              <p:nvPr>
                <p:custDataLst>
                  <p:tags r:id="rId9"/>
                </p:custDataLst>
              </p:nvPr>
            </p:nvSpPr>
            <p:spPr>
              <a:xfrm>
                <a:off x="624682" y="6257925"/>
                <a:ext cx="500062" cy="369332"/>
              </a:xfrm>
              <a:prstGeom prst="rect">
                <a:avLst/>
              </a:prstGeom>
              <a:noFill/>
            </p:spPr>
            <p:txBody>
              <a:bodyPr wrap="square" rtlCol="0">
                <a:noAutofit/>
              </a:bodyPr>
              <a:lstStyle/>
              <a:p>
                <a:pPr algn="ctr"/>
                <a:r>
                  <a:rPr lang="en-US" altLang="zh-CN" b="1" dirty="0">
                    <a:solidFill>
                      <a:schemeClr val="accent5"/>
                    </a:solidFill>
                  </a:rPr>
                  <a:t>05</a:t>
                </a:r>
                <a:endParaRPr lang="zh-CN" altLang="en-US" b="1" dirty="0">
                  <a:solidFill>
                    <a:schemeClr val="accent5"/>
                  </a:solidFill>
                </a:endParaRPr>
              </a:p>
            </p:txBody>
          </p:sp>
          <p:sp>
            <p:nvSpPr>
              <p:cNvPr id="348" name="5"/>
              <p:cNvSpPr/>
              <p:nvPr>
                <p:custDataLst>
                  <p:tags r:id="rId10"/>
                </p:custDataLst>
              </p:nvPr>
            </p:nvSpPr>
            <p:spPr>
              <a:xfrm>
                <a:off x="785159" y="6022941"/>
                <a:ext cx="179109" cy="179109"/>
              </a:xfrm>
              <a:prstGeom prst="diamond">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8" name="组合 337"/>
            <p:cNvGrpSpPr/>
            <p:nvPr/>
          </p:nvGrpSpPr>
          <p:grpSpPr>
            <a:xfrm>
              <a:off x="9799632" y="1284505"/>
              <a:ext cx="1864946" cy="2690257"/>
              <a:chOff x="624682" y="3937000"/>
              <a:chExt cx="1864946" cy="2690257"/>
            </a:xfrm>
          </p:grpSpPr>
          <p:cxnSp>
            <p:nvCxnSpPr>
              <p:cNvPr id="339" name="6"/>
              <p:cNvCxnSpPr/>
              <p:nvPr>
                <p:custDataLst>
                  <p:tags r:id="rId3"/>
                </p:custDataLst>
              </p:nvPr>
            </p:nvCxnSpPr>
            <p:spPr>
              <a:xfrm>
                <a:off x="874713" y="3937000"/>
                <a:ext cx="0" cy="2141225"/>
              </a:xfrm>
              <a:prstGeom prst="line">
                <a:avLst/>
              </a:prstGeom>
              <a:ln w="12700">
                <a:gradFill>
                  <a:gsLst>
                    <a:gs pos="0">
                      <a:schemeClr val="accent6"/>
                    </a:gs>
                    <a:gs pos="100000">
                      <a:schemeClr val="accent6">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341" name="Body-6"/>
              <p:cNvSpPr/>
              <p:nvPr>
                <p:custDataLst>
                  <p:tags r:id="rId4"/>
                </p:custDataLst>
              </p:nvPr>
            </p:nvSpPr>
            <p:spPr>
              <a:xfrm>
                <a:off x="897369" y="4050303"/>
                <a:ext cx="1592259" cy="16263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1800" i="0" u="none" strike="noStrike" baseline="0" dirty="0">
                    <a:solidFill>
                      <a:srgbClr val="221E1F"/>
                    </a:solidFill>
                    <a:latin typeface="方正书宋"/>
                  </a:rPr>
                  <a:t>储存器用电池的定期检查和更换</a:t>
                </a:r>
                <a:endParaRPr kumimoji="0" lang="en-GB" altLang="zh-CN" sz="1400" i="0" u="none" strike="noStrike" kern="1200" cap="none" spc="0" normalizeH="0" baseline="0" noProof="0" dirty="0">
                  <a:ln>
                    <a:noFill/>
                  </a:ln>
                  <a:solidFill>
                    <a:schemeClr val="tx1"/>
                  </a:solidFill>
                  <a:effectLst/>
                  <a:uLnTx/>
                  <a:uFillTx/>
                  <a:latin typeface="+mn-ea"/>
                  <a:cs typeface="+mn-cs"/>
                </a:endParaRPr>
              </a:p>
            </p:txBody>
          </p:sp>
          <p:sp>
            <p:nvSpPr>
              <p:cNvPr id="342" name="Index-6"/>
              <p:cNvSpPr txBox="1"/>
              <p:nvPr>
                <p:custDataLst>
                  <p:tags r:id="rId5"/>
                </p:custDataLst>
              </p:nvPr>
            </p:nvSpPr>
            <p:spPr>
              <a:xfrm>
                <a:off x="624682" y="6257925"/>
                <a:ext cx="500062" cy="369332"/>
              </a:xfrm>
              <a:prstGeom prst="rect">
                <a:avLst/>
              </a:prstGeom>
              <a:noFill/>
            </p:spPr>
            <p:txBody>
              <a:bodyPr wrap="square" rtlCol="0">
                <a:noAutofit/>
              </a:bodyPr>
              <a:lstStyle/>
              <a:p>
                <a:pPr algn="ctr"/>
                <a:r>
                  <a:rPr lang="en-US" altLang="zh-CN" b="1" dirty="0">
                    <a:solidFill>
                      <a:schemeClr val="accent6"/>
                    </a:solidFill>
                  </a:rPr>
                  <a:t>06</a:t>
                </a:r>
                <a:endParaRPr lang="zh-CN" altLang="en-US" b="1" dirty="0">
                  <a:solidFill>
                    <a:schemeClr val="accent6"/>
                  </a:solidFill>
                </a:endParaRPr>
              </a:p>
            </p:txBody>
          </p:sp>
          <p:sp>
            <p:nvSpPr>
              <p:cNvPr id="343" name="6"/>
              <p:cNvSpPr/>
              <p:nvPr>
                <p:custDataLst>
                  <p:tags r:id="rId6"/>
                </p:custDataLst>
              </p:nvPr>
            </p:nvSpPr>
            <p:spPr>
              <a:xfrm>
                <a:off x="785159" y="6022941"/>
                <a:ext cx="179109" cy="179109"/>
              </a:xfrm>
              <a:prstGeom prst="diamond">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idx="4294967295"/>
          </p:nvPr>
        </p:nvSpPr>
        <p:spPr>
          <a:xfrm>
            <a:off x="3605605" y="1202068"/>
            <a:ext cx="5240337" cy="523875"/>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三、数控系统日常维护及保养</a:t>
            </a:r>
          </a:p>
        </p:txBody>
      </p:sp>
      <p:sp>
        <p:nvSpPr>
          <p:cNvPr id="3"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grpSp>
        <p:nvGrpSpPr>
          <p:cNvPr id="2" name="组合 1"/>
          <p:cNvGrpSpPr>
            <a:grpSpLocks noChangeAspect="1"/>
          </p:cNvGrpSpPr>
          <p:nvPr>
            <p:custDataLst>
              <p:tags r:id="rId1"/>
            </p:custDataLst>
          </p:nvPr>
        </p:nvGrpSpPr>
        <p:grpSpPr>
          <a:xfrm>
            <a:off x="-2" y="1773833"/>
            <a:ext cx="12191999" cy="4078227"/>
            <a:chOff x="1" y="1504293"/>
            <a:chExt cx="12191999" cy="4078227"/>
          </a:xfrm>
        </p:grpSpPr>
        <p:grpSp>
          <p:nvGrpSpPr>
            <p:cNvPr id="4" name="组合 3"/>
            <p:cNvGrpSpPr/>
            <p:nvPr/>
          </p:nvGrpSpPr>
          <p:grpSpPr>
            <a:xfrm>
              <a:off x="1" y="2892263"/>
              <a:ext cx="12191999" cy="2690257"/>
              <a:chOff x="1" y="2892263"/>
              <a:chExt cx="12191999" cy="2690257"/>
            </a:xfrm>
          </p:grpSpPr>
          <p:sp>
            <p:nvSpPr>
              <p:cNvPr id="18" name="1"/>
              <p:cNvSpPr/>
              <p:nvPr>
                <p:custDataLst>
                  <p:tags r:id="rId10"/>
                </p:custDataLst>
              </p:nvPr>
            </p:nvSpPr>
            <p:spPr>
              <a:xfrm>
                <a:off x="1" y="3333844"/>
                <a:ext cx="12191999" cy="1848413"/>
              </a:xfrm>
              <a:custGeom>
                <a:avLst/>
                <a:gdLst>
                  <a:gd name="connsiteX0" fmla="*/ 0 w 12201765"/>
                  <a:gd name="connsiteY0" fmla="*/ 3507329 h 3507329"/>
                  <a:gd name="connsiteX1" fmla="*/ 12201766 w 12201765"/>
                  <a:gd name="connsiteY1" fmla="*/ 0 h 3507329"/>
                </a:gdLst>
                <a:ahLst/>
                <a:cxnLst>
                  <a:cxn ang="0">
                    <a:pos x="connsiteX0" y="connsiteY0"/>
                  </a:cxn>
                  <a:cxn ang="0">
                    <a:pos x="connsiteX1" y="connsiteY1"/>
                  </a:cxn>
                </a:cxnLst>
                <a:rect l="l" t="t" r="r" b="b"/>
                <a:pathLst>
                  <a:path w="12201765" h="3507329">
                    <a:moveTo>
                      <a:pt x="0" y="3507329"/>
                    </a:moveTo>
                    <a:cubicBezTo>
                      <a:pt x="6100944" y="3507329"/>
                      <a:pt x="6100944" y="0"/>
                      <a:pt x="12201766" y="0"/>
                    </a:cubicBezTo>
                  </a:path>
                </a:pathLst>
              </a:custGeom>
              <a:noFill/>
              <a:ln w="38100" cap="rnd">
                <a:solidFill>
                  <a:schemeClr val="bg1">
                    <a:lumMod val="85000"/>
                  </a:schemeClr>
                </a:solidFill>
                <a:prstDash val="solid"/>
                <a:round/>
                <a:tailEnd type="triangle"/>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nvGrpSpPr>
              <p:cNvPr id="19" name="组合 18"/>
              <p:cNvGrpSpPr/>
              <p:nvPr/>
            </p:nvGrpSpPr>
            <p:grpSpPr>
              <a:xfrm>
                <a:off x="2278264" y="2892263"/>
                <a:ext cx="1851816" cy="2690257"/>
                <a:chOff x="624682" y="3937000"/>
                <a:chExt cx="1851816" cy="2690257"/>
              </a:xfrm>
            </p:grpSpPr>
            <p:cxnSp>
              <p:nvCxnSpPr>
                <p:cNvPr id="20" name="1"/>
                <p:cNvCxnSpPr/>
                <p:nvPr>
                  <p:custDataLst>
                    <p:tags r:id="rId11"/>
                  </p:custDataLst>
                </p:nvPr>
              </p:nvCxnSpPr>
              <p:spPr>
                <a:xfrm>
                  <a:off x="874713" y="3937000"/>
                  <a:ext cx="0" cy="2141225"/>
                </a:xfrm>
                <a:prstGeom prst="line">
                  <a:avLst/>
                </a:prstGeom>
                <a:ln w="12700">
                  <a:gradFill>
                    <a:gsLst>
                      <a:gs pos="0">
                        <a:schemeClr val="accent1"/>
                      </a:gs>
                      <a:gs pos="100000">
                        <a:schemeClr val="accent1">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22" name="Body-1"/>
                <p:cNvSpPr/>
                <p:nvPr>
                  <p:custDataLst>
                    <p:tags r:id="rId12"/>
                  </p:custDataLst>
                </p:nvPr>
              </p:nvSpPr>
              <p:spPr>
                <a:xfrm>
                  <a:off x="884239" y="3937000"/>
                  <a:ext cx="1592259" cy="17514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just" defTabSz="913765" rtl="0" eaLnBrk="1" fontAlgn="auto" latinLnBrk="0" hangingPunct="1">
                    <a:lnSpc>
                      <a:spcPct val="130000"/>
                    </a:lnSpc>
                    <a:spcBef>
                      <a:spcPts val="0"/>
                    </a:spcBef>
                    <a:spcAft>
                      <a:spcPts val="0"/>
                    </a:spcAft>
                    <a:buClrTx/>
                    <a:buSzPct val="100000"/>
                    <a:buFontTx/>
                    <a:buNone/>
                    <a:defRPr/>
                  </a:pPr>
                  <a:r>
                    <a:rPr lang="en-US" altLang="zh-CN" sz="1800" i="0" u="none" strike="noStrike" baseline="0" dirty="0">
                      <a:solidFill>
                        <a:srgbClr val="221E1F"/>
                      </a:solidFill>
                      <a:latin typeface="方正书宋"/>
                    </a:rPr>
                    <a:t>CNC</a:t>
                  </a:r>
                  <a:r>
                    <a:rPr lang="zh-CN" altLang="en-US" sz="1800" i="0" u="none" strike="noStrike" baseline="0" dirty="0">
                      <a:solidFill>
                        <a:srgbClr val="221E1F"/>
                      </a:solidFill>
                      <a:latin typeface="方正书宋"/>
                    </a:rPr>
                    <a:t>系统长期不用时的维护</a:t>
                  </a:r>
                  <a:endParaRPr kumimoji="0" lang="en-GB" altLang="zh-CN" sz="1400" i="0" u="none" strike="noStrike" kern="1200" cap="none" spc="0" normalizeH="0" baseline="0" noProof="0" dirty="0">
                    <a:ln>
                      <a:noFill/>
                    </a:ln>
                    <a:solidFill>
                      <a:schemeClr val="tx1"/>
                    </a:solidFill>
                    <a:effectLst/>
                    <a:uLnTx/>
                    <a:uFillTx/>
                    <a:latin typeface="+mn-ea"/>
                    <a:cs typeface="+mn-cs"/>
                  </a:endParaRPr>
                </a:p>
              </p:txBody>
            </p:sp>
            <p:sp>
              <p:nvSpPr>
                <p:cNvPr id="23" name="Index-1"/>
                <p:cNvSpPr txBox="1"/>
                <p:nvPr>
                  <p:custDataLst>
                    <p:tags r:id="rId13"/>
                  </p:custDataLst>
                </p:nvPr>
              </p:nvSpPr>
              <p:spPr>
                <a:xfrm>
                  <a:off x="624682" y="6257925"/>
                  <a:ext cx="500062" cy="369332"/>
                </a:xfrm>
                <a:prstGeom prst="rect">
                  <a:avLst/>
                </a:prstGeom>
                <a:noFill/>
              </p:spPr>
              <p:txBody>
                <a:bodyPr wrap="square" rtlCol="0">
                  <a:noAutofit/>
                </a:bodyPr>
                <a:lstStyle/>
                <a:p>
                  <a:pPr algn="ctr"/>
                  <a:r>
                    <a:rPr lang="en-US" altLang="zh-CN" b="1" dirty="0">
                      <a:solidFill>
                        <a:schemeClr val="accent1"/>
                      </a:solidFill>
                    </a:rPr>
                    <a:t>07</a:t>
                  </a:r>
                  <a:endParaRPr lang="zh-CN" altLang="en-US" b="1" dirty="0">
                    <a:solidFill>
                      <a:schemeClr val="accent1"/>
                    </a:solidFill>
                  </a:endParaRPr>
                </a:p>
              </p:txBody>
            </p:sp>
            <p:sp>
              <p:nvSpPr>
                <p:cNvPr id="24" name="1"/>
                <p:cNvSpPr/>
                <p:nvPr>
                  <p:custDataLst>
                    <p:tags r:id="rId14"/>
                  </p:custDataLst>
                </p:nvPr>
              </p:nvSpPr>
              <p:spPr>
                <a:xfrm>
                  <a:off x="785159" y="6022941"/>
                  <a:ext cx="179109" cy="179109"/>
                </a:xfrm>
                <a:prstGeom prst="diamond">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 name="组合 4"/>
            <p:cNvGrpSpPr/>
            <p:nvPr/>
          </p:nvGrpSpPr>
          <p:grpSpPr>
            <a:xfrm>
              <a:off x="5170093" y="2303946"/>
              <a:ext cx="1851814" cy="2690257"/>
              <a:chOff x="624682" y="3937000"/>
              <a:chExt cx="1851814" cy="2690257"/>
            </a:xfrm>
          </p:grpSpPr>
          <p:cxnSp>
            <p:nvCxnSpPr>
              <p:cNvPr id="13" name="2"/>
              <p:cNvCxnSpPr/>
              <p:nvPr>
                <p:custDataLst>
                  <p:tags r:id="rId6"/>
                </p:custDataLst>
              </p:nvPr>
            </p:nvCxnSpPr>
            <p:spPr>
              <a:xfrm>
                <a:off x="874713" y="3937000"/>
                <a:ext cx="0" cy="2141225"/>
              </a:xfrm>
              <a:prstGeom prst="line">
                <a:avLst/>
              </a:prstGeom>
              <a:ln w="12700">
                <a:gradFill>
                  <a:gsLst>
                    <a:gs pos="0">
                      <a:schemeClr val="accent2"/>
                    </a:gs>
                    <a:gs pos="100000">
                      <a:schemeClr val="accent2">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15" name="Body-2"/>
              <p:cNvSpPr/>
              <p:nvPr>
                <p:custDataLst>
                  <p:tags r:id="rId7"/>
                </p:custDataLst>
              </p:nvPr>
            </p:nvSpPr>
            <p:spPr>
              <a:xfrm>
                <a:off x="884237" y="3954374"/>
                <a:ext cx="1592259" cy="17514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zh-CN" altLang="en-US" sz="1800" i="0" u="none" strike="noStrike" baseline="0" dirty="0">
                    <a:solidFill>
                      <a:srgbClr val="221E1F"/>
                    </a:solidFill>
                    <a:latin typeface="方正书宋"/>
                  </a:rPr>
                  <a:t>备用印刷线路板的维护</a:t>
                </a:r>
                <a:endParaRPr kumimoji="0" lang="en-GB" altLang="zh-CN" sz="1400" i="0" u="none" strike="noStrike" kern="1200" cap="none" spc="0" normalizeH="0" baseline="0" noProof="0" dirty="0">
                  <a:ln>
                    <a:noFill/>
                  </a:ln>
                  <a:solidFill>
                    <a:schemeClr val="tx1"/>
                  </a:solidFill>
                  <a:effectLst/>
                  <a:uLnTx/>
                  <a:uFillTx/>
                  <a:latin typeface="+mn-ea"/>
                  <a:cs typeface="+mn-cs"/>
                </a:endParaRPr>
              </a:p>
            </p:txBody>
          </p:sp>
          <p:sp>
            <p:nvSpPr>
              <p:cNvPr id="16" name="Index-2"/>
              <p:cNvSpPr txBox="1"/>
              <p:nvPr>
                <p:custDataLst>
                  <p:tags r:id="rId8"/>
                </p:custDataLst>
              </p:nvPr>
            </p:nvSpPr>
            <p:spPr>
              <a:xfrm>
                <a:off x="624682" y="6257925"/>
                <a:ext cx="500062" cy="369332"/>
              </a:xfrm>
              <a:prstGeom prst="rect">
                <a:avLst/>
              </a:prstGeom>
              <a:noFill/>
            </p:spPr>
            <p:txBody>
              <a:bodyPr wrap="square" rtlCol="0">
                <a:noAutofit/>
              </a:bodyPr>
              <a:lstStyle/>
              <a:p>
                <a:pPr algn="ctr"/>
                <a:r>
                  <a:rPr lang="en-US" altLang="zh-CN" b="1" dirty="0">
                    <a:solidFill>
                      <a:schemeClr val="accent2"/>
                    </a:solidFill>
                  </a:rPr>
                  <a:t>08</a:t>
                </a:r>
                <a:endParaRPr lang="zh-CN" altLang="en-US" b="1" dirty="0">
                  <a:solidFill>
                    <a:schemeClr val="accent2"/>
                  </a:solidFill>
                </a:endParaRPr>
              </a:p>
            </p:txBody>
          </p:sp>
          <p:sp>
            <p:nvSpPr>
              <p:cNvPr id="17" name="2"/>
              <p:cNvSpPr/>
              <p:nvPr>
                <p:custDataLst>
                  <p:tags r:id="rId9"/>
                </p:custDataLst>
              </p:nvPr>
            </p:nvSpPr>
            <p:spPr>
              <a:xfrm>
                <a:off x="785159" y="6022941"/>
                <a:ext cx="179109" cy="179109"/>
              </a:xfrm>
              <a:prstGeom prst="diamond">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061921" y="1504293"/>
              <a:ext cx="1851816" cy="2690257"/>
              <a:chOff x="624682" y="3937000"/>
              <a:chExt cx="1851816" cy="2690257"/>
            </a:xfrm>
          </p:grpSpPr>
          <p:cxnSp>
            <p:nvCxnSpPr>
              <p:cNvPr id="7" name="3"/>
              <p:cNvCxnSpPr/>
              <p:nvPr>
                <p:custDataLst>
                  <p:tags r:id="rId2"/>
                </p:custDataLst>
              </p:nvPr>
            </p:nvCxnSpPr>
            <p:spPr>
              <a:xfrm>
                <a:off x="874713" y="3937000"/>
                <a:ext cx="0" cy="2141225"/>
              </a:xfrm>
              <a:prstGeom prst="line">
                <a:avLst/>
              </a:prstGeom>
              <a:ln w="12700">
                <a:gradFill>
                  <a:gsLst>
                    <a:gs pos="0">
                      <a:schemeClr val="accent3"/>
                    </a:gs>
                    <a:gs pos="100000">
                      <a:schemeClr val="accent3">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10" name="Body-3"/>
              <p:cNvSpPr/>
              <p:nvPr>
                <p:custDataLst>
                  <p:tags r:id="rId3"/>
                </p:custDataLst>
              </p:nvPr>
            </p:nvSpPr>
            <p:spPr>
              <a:xfrm>
                <a:off x="884239" y="4110249"/>
                <a:ext cx="1592259" cy="17514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3765" rtl="0" eaLnBrk="1" fontAlgn="auto" latinLnBrk="0" hangingPunct="1">
                  <a:lnSpc>
                    <a:spcPct val="130000"/>
                  </a:lnSpc>
                  <a:spcBef>
                    <a:spcPts val="0"/>
                  </a:spcBef>
                  <a:spcAft>
                    <a:spcPts val="0"/>
                  </a:spcAft>
                  <a:buClrTx/>
                  <a:buSzPct val="100000"/>
                  <a:buFontTx/>
                  <a:buNone/>
                  <a:defRPr/>
                </a:pPr>
                <a:r>
                  <a:rPr lang="en-US" altLang="zh-CN" sz="1800" i="0" u="none" strike="noStrike" baseline="0" dirty="0">
                    <a:solidFill>
                      <a:srgbClr val="221E1F"/>
                    </a:solidFill>
                    <a:latin typeface="方正书宋"/>
                  </a:rPr>
                  <a:t>CNC</a:t>
                </a:r>
                <a:r>
                  <a:rPr lang="zh-CN" altLang="en-US" sz="1800" i="0" u="none" strike="noStrike" baseline="0" dirty="0">
                    <a:solidFill>
                      <a:srgbClr val="221E1F"/>
                    </a:solidFill>
                    <a:latin typeface="方正书宋"/>
                  </a:rPr>
                  <a:t>发生故障时的处理</a:t>
                </a:r>
                <a:endParaRPr kumimoji="0" lang="en-GB" altLang="zh-CN" sz="1400" i="0" u="none" strike="noStrike" kern="1200" cap="none" spc="0" normalizeH="0" baseline="0" noProof="0" dirty="0">
                  <a:ln>
                    <a:noFill/>
                  </a:ln>
                  <a:solidFill>
                    <a:schemeClr val="tx1"/>
                  </a:solidFill>
                  <a:effectLst/>
                  <a:uLnTx/>
                  <a:uFillTx/>
                  <a:latin typeface="+mn-ea"/>
                  <a:cs typeface="+mn-cs"/>
                </a:endParaRPr>
              </a:p>
            </p:txBody>
          </p:sp>
          <p:sp>
            <p:nvSpPr>
              <p:cNvPr id="11" name="Index-3"/>
              <p:cNvSpPr txBox="1"/>
              <p:nvPr>
                <p:custDataLst>
                  <p:tags r:id="rId4"/>
                </p:custDataLst>
              </p:nvPr>
            </p:nvSpPr>
            <p:spPr>
              <a:xfrm>
                <a:off x="624682" y="6257925"/>
                <a:ext cx="500062" cy="369332"/>
              </a:xfrm>
              <a:prstGeom prst="rect">
                <a:avLst/>
              </a:prstGeom>
              <a:noFill/>
            </p:spPr>
            <p:txBody>
              <a:bodyPr wrap="square" rtlCol="0">
                <a:noAutofit/>
              </a:bodyPr>
              <a:lstStyle/>
              <a:p>
                <a:pPr algn="ctr"/>
                <a:r>
                  <a:rPr lang="en-US" altLang="zh-CN" b="1" dirty="0">
                    <a:solidFill>
                      <a:schemeClr val="accent3"/>
                    </a:solidFill>
                  </a:rPr>
                  <a:t>09</a:t>
                </a:r>
                <a:endParaRPr lang="zh-CN" altLang="en-US" b="1" dirty="0">
                  <a:solidFill>
                    <a:schemeClr val="accent3"/>
                  </a:solidFill>
                </a:endParaRPr>
              </a:p>
            </p:txBody>
          </p:sp>
          <p:sp>
            <p:nvSpPr>
              <p:cNvPr id="12" name="3"/>
              <p:cNvSpPr/>
              <p:nvPr>
                <p:custDataLst>
                  <p:tags r:id="rId5"/>
                </p:custDataLst>
              </p:nvPr>
            </p:nvSpPr>
            <p:spPr>
              <a:xfrm>
                <a:off x="785159" y="6022941"/>
                <a:ext cx="179109" cy="179109"/>
              </a:xfrm>
              <a:prstGeom prst="diamond">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8">
            <a:extLst>
              <a:ext uri="{FF2B5EF4-FFF2-40B4-BE49-F238E27FC236}">
                <a16:creationId xmlns:a16="http://schemas.microsoft.com/office/drawing/2014/main" id="{F757C1A8-03CF-E606-B7EE-E16294D6AE18}"/>
              </a:ext>
            </a:extLst>
          </p:cNvPr>
          <p:cNvGrpSpPr/>
          <p:nvPr/>
        </p:nvGrpSpPr>
        <p:grpSpPr>
          <a:xfrm>
            <a:off x="1587" y="-1"/>
            <a:ext cx="12188825" cy="6858001"/>
            <a:chOff x="1589" y="0"/>
            <a:chExt cx="12188825" cy="6858001"/>
          </a:xfrm>
        </p:grpSpPr>
        <p:grpSp>
          <p:nvGrpSpPr>
            <p:cNvPr id="14" name="组合 13">
              <a:extLst>
                <a:ext uri="{FF2B5EF4-FFF2-40B4-BE49-F238E27FC236}">
                  <a16:creationId xmlns:a16="http://schemas.microsoft.com/office/drawing/2014/main" id="{FFF9065E-E76F-F675-4FF3-5D012E6DCBEE}"/>
                </a:ext>
              </a:extLst>
            </p:cNvPr>
            <p:cNvGrpSpPr/>
            <p:nvPr/>
          </p:nvGrpSpPr>
          <p:grpSpPr>
            <a:xfrm>
              <a:off x="1589" y="0"/>
              <a:ext cx="12188825" cy="6858001"/>
              <a:chOff x="1589" y="0"/>
              <a:chExt cx="12188825" cy="6858001"/>
            </a:xfrm>
          </p:grpSpPr>
          <p:sp>
            <p:nvSpPr>
              <p:cNvPr id="25" name="任意多边形 40">
                <a:extLst>
                  <a:ext uri="{FF2B5EF4-FFF2-40B4-BE49-F238E27FC236}">
                    <a16:creationId xmlns:a16="http://schemas.microsoft.com/office/drawing/2014/main" id="{A40DF1B4-71C8-C8A9-701F-C96D9C952FF0}"/>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6" name="任意多边形 41">
                <a:extLst>
                  <a:ext uri="{FF2B5EF4-FFF2-40B4-BE49-F238E27FC236}">
                    <a16:creationId xmlns:a16="http://schemas.microsoft.com/office/drawing/2014/main" id="{23D6F2D3-D1E4-E828-9CAF-14547DD3CDA5}"/>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20">
              <a:extLst>
                <a:ext uri="{FF2B5EF4-FFF2-40B4-BE49-F238E27FC236}">
                  <a16:creationId xmlns:a16="http://schemas.microsoft.com/office/drawing/2014/main" id="{C11F81C6-185F-0D4E-C261-5A381F0D5492}"/>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353213" y="2948869"/>
            <a:ext cx="5419185" cy="480131"/>
          </a:xfrm>
        </p:spPr>
        <p:txBody>
          <a:bodyPr>
            <a:spAutoFit/>
          </a:bodyPr>
          <a:lstStyle/>
          <a:p>
            <a:r>
              <a:rPr lang="zh-CN" altLang="en-US" sz="2800" dirty="0">
                <a:latin typeface="+mn-lt"/>
                <a:ea typeface="+mn-ea"/>
                <a:cs typeface="+mn-ea"/>
                <a:sym typeface="+mn-lt"/>
              </a:rPr>
              <a:t>数控车床实训基础</a:t>
            </a:r>
          </a:p>
        </p:txBody>
      </p:sp>
      <p:sp>
        <p:nvSpPr>
          <p:cNvPr id="6" name="文本占位符 5"/>
          <p:cNvSpPr>
            <a:spLocks noGrp="1"/>
          </p:cNvSpPr>
          <p:nvPr>
            <p:ph type="body" idx="1"/>
          </p:nvPr>
        </p:nvSpPr>
        <p:spPr>
          <a:xfrm>
            <a:off x="2353214" y="3733086"/>
            <a:ext cx="6083650" cy="1688411"/>
          </a:xfrm>
        </p:spPr>
        <p:txBody>
          <a:bodyPr wrap="square">
            <a:spAutoFit/>
          </a:bodyPr>
          <a:lstStyle/>
          <a:p>
            <a:pPr lvl="0"/>
            <a:r>
              <a:rPr lang="zh-CN" altLang="en-US" sz="2400" b="1" dirty="0">
                <a:cs typeface="+mn-ea"/>
                <a:sym typeface="+mn-lt"/>
              </a:rPr>
              <a:t>任务</a:t>
            </a:r>
            <a:r>
              <a:rPr lang="en-US" altLang="zh-CN" sz="2400" b="1" dirty="0">
                <a:cs typeface="+mn-ea"/>
                <a:sym typeface="+mn-lt"/>
              </a:rPr>
              <a:t>1.1 </a:t>
            </a:r>
            <a:r>
              <a:rPr lang="zh-CN" altLang="en-US" sz="2400" b="1" dirty="0">
                <a:cs typeface="+mn-ea"/>
                <a:sym typeface="+mn-lt"/>
              </a:rPr>
              <a:t>数控车床文明实训和安全操作规程</a:t>
            </a:r>
            <a:endParaRPr lang="en-US" altLang="zh-CN" sz="2400" b="1" dirty="0">
              <a:cs typeface="+mn-ea"/>
              <a:sym typeface="+mn-lt"/>
            </a:endParaRPr>
          </a:p>
          <a:p>
            <a:pPr lvl="0"/>
            <a:r>
              <a:rPr lang="zh-CN" altLang="en-US" sz="2400" b="1" dirty="0">
                <a:cs typeface="+mn-ea"/>
                <a:sym typeface="+mn-lt"/>
              </a:rPr>
              <a:t>任务</a:t>
            </a:r>
            <a:r>
              <a:rPr lang="en-US" altLang="zh-CN" sz="2400" b="1" dirty="0">
                <a:cs typeface="+mn-ea"/>
                <a:sym typeface="+mn-lt"/>
              </a:rPr>
              <a:t>1.2 </a:t>
            </a:r>
            <a:r>
              <a:rPr lang="zh-CN" altLang="en-US" sz="2400" b="1" dirty="0">
                <a:cs typeface="+mn-ea"/>
                <a:sym typeface="+mn-lt"/>
              </a:rPr>
              <a:t>数控车床的日常维护和保养</a:t>
            </a:r>
            <a:endParaRPr lang="en-US" altLang="zh-CN" sz="2400" b="1" dirty="0">
              <a:cs typeface="+mn-ea"/>
              <a:sym typeface="+mn-lt"/>
            </a:endParaRPr>
          </a:p>
          <a:p>
            <a:pPr lvl="0"/>
            <a:r>
              <a:rPr lang="zh-CN" altLang="en-US" sz="2400" b="1" dirty="0">
                <a:cs typeface="+mn-ea"/>
                <a:sym typeface="+mn-lt"/>
              </a:rPr>
              <a:t>任务</a:t>
            </a:r>
            <a:r>
              <a:rPr lang="en-US" altLang="zh-CN" sz="2400" b="1" dirty="0">
                <a:cs typeface="+mn-ea"/>
                <a:sym typeface="+mn-lt"/>
              </a:rPr>
              <a:t>1.3 </a:t>
            </a:r>
            <a:r>
              <a:rPr lang="zh-CN" altLang="en-US" sz="2400" b="1" dirty="0">
                <a:cs typeface="+mn-ea"/>
                <a:sym typeface="+mn-lt"/>
              </a:rPr>
              <a:t>数控车床常见故障</a:t>
            </a:r>
            <a:r>
              <a:rPr lang="en-US" altLang="zh-CN" sz="2400" b="1" dirty="0">
                <a:cs typeface="+mn-ea"/>
                <a:sym typeface="+mn-lt"/>
              </a:rPr>
              <a:t> </a:t>
            </a:r>
            <a:endParaRPr lang="zh-CN" altLang="en-US" sz="2400" b="1" dirty="0">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1</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idx="4294967295"/>
          </p:nvPr>
        </p:nvSpPr>
        <p:spPr>
          <a:xfrm>
            <a:off x="663651" y="1298919"/>
            <a:ext cx="8345488" cy="373063"/>
          </a:xfrm>
        </p:spPr>
        <p:txBody>
          <a:bodyPr>
            <a:noAutofit/>
          </a:bodyPr>
          <a:lstStyle/>
          <a:p>
            <a:pPr lvl="0"/>
            <a:r>
              <a:rPr lang="en-US" altLang="zh-CN" sz="2000" dirty="0">
                <a:solidFill>
                  <a:schemeClr val="accent1"/>
                </a:solidFill>
                <a:latin typeface="Arial" panose="020B0604020202020204" pitchFamily="34" charset="0"/>
                <a:ea typeface="微软雅黑" panose="020B0503020204020204" pitchFamily="34" charset="-122"/>
              </a:rPr>
              <a:t>01 </a:t>
            </a:r>
            <a:r>
              <a:rPr lang="zh-CN" altLang="en-US" sz="2000" dirty="0">
                <a:solidFill>
                  <a:schemeClr val="accent1"/>
                </a:solidFill>
                <a:latin typeface="Arial" panose="020B0604020202020204" pitchFamily="34" charset="0"/>
                <a:ea typeface="微软雅黑" panose="020B0503020204020204" pitchFamily="34" charset="-122"/>
              </a:rPr>
              <a:t>关于严格制定并执行</a:t>
            </a:r>
            <a:r>
              <a:rPr lang="en-US" altLang="zh-CN" sz="2000" dirty="0">
                <a:solidFill>
                  <a:schemeClr val="accent1"/>
                </a:solidFill>
                <a:latin typeface="Arial" panose="020B0604020202020204" pitchFamily="34" charset="0"/>
                <a:ea typeface="微软雅黑" panose="020B0503020204020204" pitchFamily="34" charset="-122"/>
              </a:rPr>
              <a:t>CNC</a:t>
            </a:r>
            <a:r>
              <a:rPr lang="zh-CN" altLang="en-US" sz="2000" dirty="0">
                <a:solidFill>
                  <a:schemeClr val="accent1"/>
                </a:solidFill>
                <a:latin typeface="Arial" panose="020B0604020202020204" pitchFamily="34" charset="0"/>
                <a:ea typeface="微软雅黑" panose="020B0503020204020204" pitchFamily="34" charset="-122"/>
              </a:rPr>
              <a:t>系统日常维护的规章制度</a:t>
            </a:r>
          </a:p>
        </p:txBody>
      </p:sp>
      <p:sp>
        <p:nvSpPr>
          <p:cNvPr id="3"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graphicFrame>
        <p:nvGraphicFramePr>
          <p:cNvPr id="9" name="表格 8"/>
          <p:cNvGraphicFramePr>
            <a:graphicFrameLocks noGrp="1"/>
          </p:cNvGraphicFramePr>
          <p:nvPr/>
        </p:nvGraphicFramePr>
        <p:xfrm>
          <a:off x="4241075" y="2228457"/>
          <a:ext cx="7419702" cy="3789045"/>
        </p:xfrm>
        <a:graphic>
          <a:graphicData uri="http://schemas.openxmlformats.org/drawingml/2006/table">
            <a:tbl>
              <a:tblPr>
                <a:tableStyleId>{5C22544A-7EE6-4342-B048-85BDC9FD1C3A}</a:tableStyleId>
              </a:tblPr>
              <a:tblGrid>
                <a:gridCol w="487680">
                  <a:extLst>
                    <a:ext uri="{9D8B030D-6E8A-4147-A177-3AD203B41FA5}">
                      <a16:colId xmlns:a16="http://schemas.microsoft.com/office/drawing/2014/main" val="20000"/>
                    </a:ext>
                  </a:extLst>
                </a:gridCol>
                <a:gridCol w="3152502">
                  <a:extLst>
                    <a:ext uri="{9D8B030D-6E8A-4147-A177-3AD203B41FA5}">
                      <a16:colId xmlns:a16="http://schemas.microsoft.com/office/drawing/2014/main" val="20001"/>
                    </a:ext>
                  </a:extLst>
                </a:gridCol>
                <a:gridCol w="2730500">
                  <a:extLst>
                    <a:ext uri="{9D8B030D-6E8A-4147-A177-3AD203B41FA5}">
                      <a16:colId xmlns:a16="http://schemas.microsoft.com/office/drawing/2014/main" val="20002"/>
                    </a:ext>
                  </a:extLst>
                </a:gridCol>
                <a:gridCol w="1049020">
                  <a:extLst>
                    <a:ext uri="{9D8B030D-6E8A-4147-A177-3AD203B41FA5}">
                      <a16:colId xmlns:a16="http://schemas.microsoft.com/office/drawing/2014/main" val="20003"/>
                    </a:ext>
                  </a:extLst>
                </a:gridCol>
              </a:tblGrid>
              <a:tr h="180975">
                <a:tc>
                  <a:txBody>
                    <a:bodyPr/>
                    <a:lstStyle/>
                    <a:p>
                      <a:pPr algn="ctr" fontAlgn="ctr"/>
                      <a:r>
                        <a:rPr lang="en-US" sz="1400" u="none" strike="noStrike" dirty="0">
                          <a:effectLst/>
                        </a:rPr>
                        <a:t>NO</a:t>
                      </a:r>
                      <a:endParaRPr lang="en-US" sz="1400" b="0" i="0" u="none" strike="noStrike" dirty="0">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400" u="none" strike="noStrike" dirty="0">
                          <a:effectLst/>
                        </a:rPr>
                        <a:t>检查项目</a:t>
                      </a:r>
                      <a:endParaRPr lang="zh-CN" altLang="en-US" sz="1400" b="0" i="0" u="none" strike="noStrike" dirty="0">
                        <a:solidFill>
                          <a:srgbClr val="000000"/>
                        </a:solidFill>
                        <a:effectLst/>
                        <a:latin typeface="+mn-ea"/>
                        <a:ea typeface="+mn-ea"/>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400" u="none" strike="noStrike" dirty="0">
                          <a:effectLst/>
                        </a:rPr>
                        <a:t>检查要点</a:t>
                      </a:r>
                      <a:endParaRPr lang="zh-CN" altLang="en-US" sz="1400" b="0" i="0" u="none" strike="noStrike" dirty="0">
                        <a:solidFill>
                          <a:srgbClr val="000000"/>
                        </a:solidFill>
                        <a:effectLst/>
                        <a:latin typeface="+mn-ea"/>
                        <a:ea typeface="+mn-ea"/>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400" u="none" strike="noStrike" dirty="0">
                          <a:effectLst/>
                        </a:rPr>
                        <a:t>点检周期</a:t>
                      </a:r>
                      <a:endParaRPr lang="zh-CN" altLang="en-US" sz="1400" b="0" i="0" u="none" strike="noStrike" dirty="0">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80975">
                <a:tc>
                  <a:txBody>
                    <a:bodyPr/>
                    <a:lstStyle/>
                    <a:p>
                      <a:pPr algn="ctr" fontAlgn="ctr"/>
                      <a:r>
                        <a:rPr lang="en-US" altLang="zh-CN" sz="1400" u="none" strike="noStrike" dirty="0">
                          <a:effectLst/>
                        </a:rPr>
                        <a:t>1</a:t>
                      </a:r>
                      <a:endParaRPr lang="en-US" altLang="zh-CN" sz="1400" b="0" i="0" u="none" strike="noStrike" dirty="0">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algn="ctr" fontAlgn="ctr"/>
                      <a:r>
                        <a:rPr lang="zh-CN" altLang="en-US" sz="1400" u="none" strike="noStrike" dirty="0">
                          <a:effectLst/>
                        </a:rPr>
                        <a:t>检查主轴头有无铁屑或赃物</a:t>
                      </a:r>
                      <a:endParaRPr lang="zh-CN" altLang="en-US" sz="1400" b="0" i="0" u="none" strike="noStrike" dirty="0">
                        <a:solidFill>
                          <a:srgbClr val="000000"/>
                        </a:solidFill>
                        <a:effectLst/>
                        <a:latin typeface="+mn-ea"/>
                        <a:ea typeface="+mn-ea"/>
                      </a:endParaRPr>
                    </a:p>
                  </a:txBody>
                  <a:tcPr marL="9525" marR="9525" marT="9525" marB="0" anchor="ctr">
                    <a:lnT w="12700" cap="flat" cmpd="sng" algn="ctr">
                      <a:solidFill>
                        <a:schemeClr val="tx1"/>
                      </a:solidFill>
                      <a:prstDash val="solid"/>
                      <a:round/>
                      <a:headEnd type="none" w="med" len="med"/>
                      <a:tailEnd type="none" w="med" len="med"/>
                    </a:lnT>
                    <a:noFill/>
                  </a:tcPr>
                </a:tc>
                <a:tc>
                  <a:txBody>
                    <a:bodyPr/>
                    <a:lstStyle/>
                    <a:p>
                      <a:pPr algn="ctr" fontAlgn="ctr"/>
                      <a:r>
                        <a:rPr lang="zh-CN" altLang="en-US" sz="1400" u="none" strike="noStrike">
                          <a:effectLst/>
                        </a:rPr>
                        <a:t>用清理棒清洁主轴头</a:t>
                      </a:r>
                      <a:endParaRPr lang="zh-CN" altLang="en-US" sz="1400" b="0" i="0" u="none" strike="noStrike">
                        <a:solidFill>
                          <a:srgbClr val="000000"/>
                        </a:solidFill>
                        <a:effectLst/>
                        <a:latin typeface="+mn-ea"/>
                        <a:ea typeface="+mn-ea"/>
                      </a:endParaRPr>
                    </a:p>
                  </a:txBody>
                  <a:tcPr marL="9525" marR="9525" marT="9525" marB="0" anchor="ctr">
                    <a:lnT w="12700" cap="flat" cmpd="sng" algn="ctr">
                      <a:solidFill>
                        <a:schemeClr val="tx1"/>
                      </a:solidFill>
                      <a:prstDash val="solid"/>
                      <a:round/>
                      <a:headEnd type="none" w="med" len="med"/>
                      <a:tailEnd type="none" w="med" len="med"/>
                    </a:lnT>
                    <a:noFill/>
                  </a:tcPr>
                </a:tc>
                <a:tc>
                  <a:txBody>
                    <a:bodyPr/>
                    <a:lstStyle/>
                    <a:p>
                      <a:pPr algn="ctr" fontAlgn="ctr"/>
                      <a:r>
                        <a:rPr lang="zh-CN" altLang="en-US" sz="1400" u="none" strike="noStrike">
                          <a:effectLst/>
                        </a:rPr>
                        <a:t>每天</a:t>
                      </a:r>
                      <a:endParaRPr lang="zh-CN" altLang="en-US" sz="1400" b="0" i="0" u="none" strike="noStrike">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1"/>
                  </a:ext>
                </a:extLst>
              </a:tr>
              <a:tr h="180975">
                <a:tc>
                  <a:txBody>
                    <a:bodyPr/>
                    <a:lstStyle/>
                    <a:p>
                      <a:pPr algn="ctr" fontAlgn="ctr"/>
                      <a:r>
                        <a:rPr lang="en-US" altLang="zh-CN" sz="1400" u="none" strike="noStrike" dirty="0">
                          <a:effectLst/>
                        </a:rPr>
                        <a:t>2</a:t>
                      </a:r>
                      <a:endParaRPr lang="en-US" altLang="zh-CN" sz="1400" b="0" i="0" u="none" strike="noStrike" dirty="0">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noFill/>
                  </a:tcPr>
                </a:tc>
                <a:tc>
                  <a:txBody>
                    <a:bodyPr/>
                    <a:lstStyle/>
                    <a:p>
                      <a:pPr algn="ctr" fontAlgn="ctr"/>
                      <a:r>
                        <a:rPr lang="zh-CN" altLang="en-US" sz="1400" u="none" strike="noStrike" dirty="0">
                          <a:effectLst/>
                        </a:rPr>
                        <a:t>清理三轴拖把上铁屑</a:t>
                      </a:r>
                      <a:endParaRPr lang="zh-CN" altLang="en-US" sz="1400" b="0" i="0" u="none" strike="noStrike" dirty="0">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用柔软的扫把或毛刷切屑</a:t>
                      </a:r>
                      <a:endParaRPr lang="zh-CN" altLang="en-US" sz="1400" b="0" i="0" u="none" strike="noStrike">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每天</a:t>
                      </a:r>
                      <a:endParaRPr lang="zh-CN" altLang="en-US" sz="1400" b="0" i="0" u="none" strike="noStrike">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2"/>
                  </a:ext>
                </a:extLst>
              </a:tr>
              <a:tr h="180975">
                <a:tc>
                  <a:txBody>
                    <a:bodyPr/>
                    <a:lstStyle/>
                    <a:p>
                      <a:pPr algn="ctr" fontAlgn="ctr"/>
                      <a:r>
                        <a:rPr lang="en-US" altLang="zh-CN" sz="1400" u="none" strike="noStrike">
                          <a:effectLst/>
                        </a:rPr>
                        <a:t>3</a:t>
                      </a:r>
                      <a:endParaRPr lang="en-US" altLang="zh-CN" sz="1400" b="0" i="0" u="none" strike="noStrike">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noFill/>
                  </a:tcPr>
                </a:tc>
                <a:tc>
                  <a:txBody>
                    <a:bodyPr/>
                    <a:lstStyle/>
                    <a:p>
                      <a:pPr algn="ctr" fontAlgn="ctr"/>
                      <a:r>
                        <a:rPr lang="zh-CN" altLang="en-US" sz="1400" u="none" strike="noStrike" dirty="0">
                          <a:effectLst/>
                        </a:rPr>
                        <a:t>清理交换台下铁屑</a:t>
                      </a:r>
                      <a:endParaRPr lang="zh-CN" altLang="en-US" sz="1400" b="0" i="0" u="none" strike="noStrike" dirty="0">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用柔软的扫把清理切屑</a:t>
                      </a:r>
                      <a:endParaRPr lang="zh-CN" altLang="en-US" sz="1400" b="0" i="0" u="none" strike="noStrike">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每天</a:t>
                      </a:r>
                      <a:endParaRPr lang="zh-CN" altLang="en-US" sz="1400" b="0" i="0" u="none" strike="noStrike">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3"/>
                  </a:ext>
                </a:extLst>
              </a:tr>
              <a:tr h="180975">
                <a:tc>
                  <a:txBody>
                    <a:bodyPr/>
                    <a:lstStyle/>
                    <a:p>
                      <a:pPr algn="ctr" fontAlgn="ctr"/>
                      <a:r>
                        <a:rPr lang="en-US" altLang="zh-CN" sz="1400" u="none" strike="noStrike" dirty="0">
                          <a:effectLst/>
                        </a:rPr>
                        <a:t>4</a:t>
                      </a:r>
                      <a:endParaRPr lang="en-US" altLang="zh-CN" sz="1400" b="0" i="0" u="none" strike="noStrike" dirty="0">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noFill/>
                  </a:tcPr>
                </a:tc>
                <a:tc>
                  <a:txBody>
                    <a:bodyPr/>
                    <a:lstStyle/>
                    <a:p>
                      <a:pPr algn="ctr" fontAlgn="ctr"/>
                      <a:r>
                        <a:rPr lang="zh-CN" altLang="en-US" sz="1400" u="none" strike="noStrike" dirty="0">
                          <a:effectLst/>
                        </a:rPr>
                        <a:t>清洁工作门油污</a:t>
                      </a:r>
                      <a:endParaRPr lang="zh-CN" altLang="en-US" sz="1400" b="0" i="0" u="none" strike="noStrike" dirty="0">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用干净布清洁</a:t>
                      </a:r>
                      <a:endParaRPr lang="zh-CN" altLang="en-US" sz="1400" b="0" i="0" u="none" strike="noStrike">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每天</a:t>
                      </a:r>
                      <a:endParaRPr lang="zh-CN" altLang="en-US" sz="1400" b="0" i="0" u="none" strike="noStrike">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4"/>
                  </a:ext>
                </a:extLst>
              </a:tr>
              <a:tr h="180975">
                <a:tc>
                  <a:txBody>
                    <a:bodyPr/>
                    <a:lstStyle/>
                    <a:p>
                      <a:pPr algn="ctr" fontAlgn="ctr"/>
                      <a:r>
                        <a:rPr lang="en-US" altLang="zh-CN" sz="1400" u="none" strike="noStrike">
                          <a:effectLst/>
                        </a:rPr>
                        <a:t>5</a:t>
                      </a:r>
                      <a:endParaRPr lang="en-US" altLang="zh-CN" sz="1400" b="0" i="0" u="none" strike="noStrike">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noFill/>
                  </a:tcPr>
                </a:tc>
                <a:tc>
                  <a:txBody>
                    <a:bodyPr/>
                    <a:lstStyle/>
                    <a:p>
                      <a:pPr algn="ctr" fontAlgn="ctr"/>
                      <a:r>
                        <a:rPr lang="zh-CN" altLang="en-US" sz="1400" u="none" strike="noStrike" dirty="0">
                          <a:effectLst/>
                        </a:rPr>
                        <a:t>清扫机床内部铁屑</a:t>
                      </a:r>
                      <a:endParaRPr lang="zh-CN" altLang="en-US" sz="1400" b="0" i="0" u="none" strike="noStrike" dirty="0">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用柔软的扫把或毛刷清理切屑</a:t>
                      </a:r>
                      <a:endParaRPr lang="zh-CN" altLang="en-US" sz="1400" b="0" i="0" u="none" strike="noStrike">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每天</a:t>
                      </a:r>
                      <a:endParaRPr lang="zh-CN" altLang="en-US" sz="1400" b="0" i="0" u="none" strike="noStrike">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5"/>
                  </a:ext>
                </a:extLst>
              </a:tr>
              <a:tr h="180975">
                <a:tc>
                  <a:txBody>
                    <a:bodyPr/>
                    <a:lstStyle/>
                    <a:p>
                      <a:pPr algn="ctr" fontAlgn="ctr"/>
                      <a:r>
                        <a:rPr lang="en-US" altLang="zh-CN" sz="1400" u="none" strike="noStrike">
                          <a:effectLst/>
                        </a:rPr>
                        <a:t>6</a:t>
                      </a:r>
                      <a:endParaRPr lang="en-US" altLang="zh-CN" sz="1400" b="0" i="0" u="none" strike="noStrike">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noFill/>
                  </a:tcPr>
                </a:tc>
                <a:tc>
                  <a:txBody>
                    <a:bodyPr/>
                    <a:lstStyle/>
                    <a:p>
                      <a:pPr algn="ctr" fontAlgn="ctr"/>
                      <a:r>
                        <a:rPr lang="zh-CN" altLang="en-US" sz="1400" u="none" strike="noStrike">
                          <a:effectLst/>
                        </a:rPr>
                        <a:t>清理切屑箱</a:t>
                      </a:r>
                      <a:endParaRPr lang="zh-CN" altLang="en-US" sz="1400" b="0" i="0" u="none" strike="noStrike">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倒入废料站井清洗切屑箱</a:t>
                      </a:r>
                      <a:endParaRPr lang="zh-CN" altLang="en-US" sz="1400" b="0" i="0" u="none" strike="noStrike">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每天</a:t>
                      </a:r>
                      <a:endParaRPr lang="zh-CN" altLang="en-US" sz="1400" b="0" i="0" u="none" strike="noStrike">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6"/>
                  </a:ext>
                </a:extLst>
              </a:tr>
              <a:tr h="180975">
                <a:tc>
                  <a:txBody>
                    <a:bodyPr/>
                    <a:lstStyle/>
                    <a:p>
                      <a:pPr algn="ctr" fontAlgn="ctr"/>
                      <a:r>
                        <a:rPr lang="en-US" altLang="zh-CN" sz="1400" u="none" strike="noStrike">
                          <a:effectLst/>
                        </a:rPr>
                        <a:t>7</a:t>
                      </a:r>
                      <a:endParaRPr lang="en-US" altLang="zh-CN" sz="1400" b="0" i="0" u="none" strike="noStrike">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noFill/>
                  </a:tcPr>
                </a:tc>
                <a:tc>
                  <a:txBody>
                    <a:bodyPr/>
                    <a:lstStyle/>
                    <a:p>
                      <a:pPr algn="ctr" fontAlgn="ctr"/>
                      <a:r>
                        <a:rPr lang="zh-CN" altLang="en-US" sz="1400" u="none" strike="noStrike" dirty="0">
                          <a:effectLst/>
                        </a:rPr>
                        <a:t>检查各液压单元油位</a:t>
                      </a:r>
                      <a:endParaRPr lang="zh-CN" altLang="en-US" sz="1400" b="0" i="0" u="none" strike="noStrike" dirty="0">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dirty="0">
                          <a:effectLst/>
                        </a:rPr>
                        <a:t>添加油在油标范围内</a:t>
                      </a:r>
                      <a:endParaRPr lang="zh-CN" altLang="en-US" sz="1400" b="0" i="0" u="none" strike="noStrike" dirty="0">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每天</a:t>
                      </a:r>
                      <a:endParaRPr lang="zh-CN" altLang="en-US" sz="1400" b="0" i="0" u="none" strike="noStrike">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7"/>
                  </a:ext>
                </a:extLst>
              </a:tr>
              <a:tr h="180975">
                <a:tc>
                  <a:txBody>
                    <a:bodyPr/>
                    <a:lstStyle/>
                    <a:p>
                      <a:pPr algn="ctr" fontAlgn="ctr"/>
                      <a:r>
                        <a:rPr lang="en-US" altLang="zh-CN" sz="1400" u="none" strike="noStrike">
                          <a:effectLst/>
                        </a:rPr>
                        <a:t>8</a:t>
                      </a:r>
                      <a:endParaRPr lang="en-US" altLang="zh-CN" sz="1400" b="0" i="0" u="none" strike="noStrike">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noFill/>
                  </a:tcPr>
                </a:tc>
                <a:tc>
                  <a:txBody>
                    <a:bodyPr/>
                    <a:lstStyle/>
                    <a:p>
                      <a:pPr algn="ctr" fontAlgn="ctr"/>
                      <a:r>
                        <a:rPr lang="zh-CN" altLang="en-US" sz="1400" u="none" strike="noStrike">
                          <a:effectLst/>
                        </a:rPr>
                        <a:t>检查主轴冷却单元油位</a:t>
                      </a:r>
                      <a:endParaRPr lang="zh-CN" altLang="en-US" sz="1400" b="0" i="0" u="none" strike="noStrike">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dirty="0">
                          <a:effectLst/>
                        </a:rPr>
                        <a:t>添加油在油标范围内</a:t>
                      </a:r>
                      <a:endParaRPr lang="zh-CN" altLang="en-US" sz="1400" b="0" i="0" u="none" strike="noStrike" dirty="0">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每天</a:t>
                      </a:r>
                      <a:endParaRPr lang="zh-CN" altLang="en-US" sz="1400" b="0" i="0" u="none" strike="noStrike">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8"/>
                  </a:ext>
                </a:extLst>
              </a:tr>
              <a:tr h="180975">
                <a:tc>
                  <a:txBody>
                    <a:bodyPr/>
                    <a:lstStyle/>
                    <a:p>
                      <a:pPr algn="ctr" fontAlgn="ctr"/>
                      <a:r>
                        <a:rPr lang="en-US" altLang="zh-CN" sz="1400" u="none" strike="noStrike" dirty="0">
                          <a:effectLst/>
                        </a:rPr>
                        <a:t>9</a:t>
                      </a:r>
                      <a:endParaRPr lang="en-US" altLang="zh-CN" sz="1400" b="0" i="0" u="none" strike="noStrike" dirty="0">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noFill/>
                  </a:tcPr>
                </a:tc>
                <a:tc>
                  <a:txBody>
                    <a:bodyPr/>
                    <a:lstStyle/>
                    <a:p>
                      <a:pPr algn="ctr" fontAlgn="ctr"/>
                      <a:r>
                        <a:rPr lang="zh-CN" altLang="en-US" sz="1400" u="none" strike="noStrike">
                          <a:effectLst/>
                        </a:rPr>
                        <a:t>检查主轴润滑单元油位</a:t>
                      </a:r>
                      <a:endParaRPr lang="zh-CN" altLang="en-US" sz="1400" b="0" i="0" u="none" strike="noStrike">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dirty="0">
                          <a:effectLst/>
                        </a:rPr>
                        <a:t>添加油在油标范围内</a:t>
                      </a:r>
                      <a:endParaRPr lang="zh-CN" altLang="en-US" sz="1400" b="0" i="0" u="none" strike="noStrike" dirty="0">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每天</a:t>
                      </a:r>
                      <a:endParaRPr lang="zh-CN" altLang="en-US" sz="1400" b="0" i="0" u="none" strike="noStrike">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9"/>
                  </a:ext>
                </a:extLst>
              </a:tr>
              <a:tr h="180975">
                <a:tc>
                  <a:txBody>
                    <a:bodyPr/>
                    <a:lstStyle/>
                    <a:p>
                      <a:pPr algn="ctr" fontAlgn="ctr"/>
                      <a:r>
                        <a:rPr lang="en-US" altLang="zh-CN" sz="1400" u="none" strike="noStrike">
                          <a:effectLst/>
                        </a:rPr>
                        <a:t>10</a:t>
                      </a:r>
                      <a:endParaRPr lang="en-US" altLang="zh-CN" sz="1400" b="0" i="0" u="none" strike="noStrike">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noFill/>
                  </a:tcPr>
                </a:tc>
                <a:tc>
                  <a:txBody>
                    <a:bodyPr/>
                    <a:lstStyle/>
                    <a:p>
                      <a:pPr algn="ctr" fontAlgn="ctr"/>
                      <a:r>
                        <a:rPr lang="zh-CN" altLang="en-US" sz="1400" u="none" strike="noStrike">
                          <a:effectLst/>
                        </a:rPr>
                        <a:t>检查三轴导轨润滑单元油位</a:t>
                      </a:r>
                      <a:endParaRPr lang="zh-CN" altLang="en-US" sz="1400" b="0" i="0" u="none" strike="noStrike">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添加油在油标范围内</a:t>
                      </a:r>
                      <a:endParaRPr lang="zh-CN" altLang="en-US" sz="1400" b="0" i="0" u="none" strike="noStrike">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每天</a:t>
                      </a:r>
                      <a:endParaRPr lang="zh-CN" altLang="en-US" sz="1400" b="0" i="0" u="none" strike="noStrike">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0"/>
                  </a:ext>
                </a:extLst>
              </a:tr>
              <a:tr h="180975">
                <a:tc>
                  <a:txBody>
                    <a:bodyPr/>
                    <a:lstStyle/>
                    <a:p>
                      <a:pPr algn="ctr" fontAlgn="ctr"/>
                      <a:r>
                        <a:rPr lang="en-US" altLang="zh-CN" sz="1400" u="none" strike="noStrike">
                          <a:effectLst/>
                        </a:rPr>
                        <a:t>11</a:t>
                      </a:r>
                      <a:endParaRPr lang="en-US" altLang="zh-CN" sz="1400" b="0" i="0" u="none" strike="noStrike">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noFill/>
                  </a:tcPr>
                </a:tc>
                <a:tc>
                  <a:txBody>
                    <a:bodyPr/>
                    <a:lstStyle/>
                    <a:p>
                      <a:pPr algn="ctr" fontAlgn="ctr"/>
                      <a:r>
                        <a:rPr lang="zh-CN" altLang="en-US" sz="1400" u="none" strike="noStrike">
                          <a:effectLst/>
                        </a:rPr>
                        <a:t>检查冷却液液位</a:t>
                      </a:r>
                      <a:endParaRPr lang="zh-CN" altLang="en-US" sz="1400" b="0" i="0" u="none" strike="noStrike">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dirty="0">
                          <a:effectLst/>
                        </a:rPr>
                        <a:t>添加油在冷却液范围内</a:t>
                      </a:r>
                      <a:endParaRPr lang="zh-CN" altLang="en-US" sz="1400" b="0" i="0" u="none" strike="noStrike" dirty="0">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每天</a:t>
                      </a:r>
                      <a:endParaRPr lang="zh-CN" altLang="en-US" sz="1400" b="0" i="0" u="none" strike="noStrike">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1"/>
                  </a:ext>
                </a:extLst>
              </a:tr>
              <a:tr h="180975">
                <a:tc>
                  <a:txBody>
                    <a:bodyPr/>
                    <a:lstStyle/>
                    <a:p>
                      <a:pPr algn="ctr" fontAlgn="ctr"/>
                      <a:r>
                        <a:rPr lang="en-US" altLang="zh-CN" sz="1400" u="none" strike="noStrike">
                          <a:effectLst/>
                        </a:rPr>
                        <a:t>12</a:t>
                      </a:r>
                      <a:endParaRPr lang="en-US" altLang="zh-CN" sz="1400" b="0" i="0" u="none" strike="noStrike">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noFill/>
                  </a:tcPr>
                </a:tc>
                <a:tc>
                  <a:txBody>
                    <a:bodyPr/>
                    <a:lstStyle/>
                    <a:p>
                      <a:pPr algn="ctr" fontAlgn="ctr"/>
                      <a:r>
                        <a:rPr lang="zh-CN" altLang="en-US" sz="1400" u="none" strike="noStrike">
                          <a:effectLst/>
                        </a:rPr>
                        <a:t>检查液压单位压力</a:t>
                      </a:r>
                      <a:endParaRPr lang="zh-CN" altLang="en-US" sz="1400" b="0" i="0" u="none" strike="noStrike">
                        <a:solidFill>
                          <a:srgbClr val="000000"/>
                        </a:solidFill>
                        <a:effectLst/>
                        <a:latin typeface="+mn-ea"/>
                        <a:ea typeface="+mn-ea"/>
                      </a:endParaRPr>
                    </a:p>
                  </a:txBody>
                  <a:tcPr marL="9525" marR="9525" marT="9525" marB="0" anchor="ctr">
                    <a:noFill/>
                  </a:tcPr>
                </a:tc>
                <a:tc>
                  <a:txBody>
                    <a:bodyPr/>
                    <a:lstStyle/>
                    <a:p>
                      <a:pPr algn="ctr" fontAlgn="ctr"/>
                      <a:r>
                        <a:rPr lang="en-US" sz="1400" u="none" strike="noStrike" dirty="0">
                          <a:effectLst/>
                        </a:rPr>
                        <a:t>7MaPa(</a:t>
                      </a:r>
                      <a:r>
                        <a:rPr lang="zh-CN" altLang="en-US" sz="1400" u="none" strike="noStrike" dirty="0">
                          <a:effectLst/>
                        </a:rPr>
                        <a:t>标准</a:t>
                      </a:r>
                      <a:r>
                        <a:rPr lang="en-US" altLang="zh-CN" sz="1400" u="none" strike="noStrike" dirty="0">
                          <a:effectLst/>
                        </a:rPr>
                        <a:t>)</a:t>
                      </a:r>
                      <a:endParaRPr lang="en-US" altLang="zh-CN" sz="1400" b="0" i="0" u="none" strike="noStrike" dirty="0">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每天</a:t>
                      </a:r>
                      <a:endParaRPr lang="zh-CN" altLang="en-US" sz="1400" b="0" i="0" u="none" strike="noStrike">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2"/>
                  </a:ext>
                </a:extLst>
              </a:tr>
              <a:tr h="180975">
                <a:tc>
                  <a:txBody>
                    <a:bodyPr/>
                    <a:lstStyle/>
                    <a:p>
                      <a:pPr algn="ctr" fontAlgn="ctr"/>
                      <a:r>
                        <a:rPr lang="en-US" altLang="zh-CN" sz="1400" u="none" strike="noStrike">
                          <a:effectLst/>
                        </a:rPr>
                        <a:t>13</a:t>
                      </a:r>
                      <a:endParaRPr lang="en-US" altLang="zh-CN" sz="1400" b="0" i="0" u="none" strike="noStrike">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noFill/>
                  </a:tcPr>
                </a:tc>
                <a:tc>
                  <a:txBody>
                    <a:bodyPr/>
                    <a:lstStyle/>
                    <a:p>
                      <a:pPr algn="ctr" fontAlgn="ctr"/>
                      <a:r>
                        <a:rPr lang="zh-CN" altLang="en-US" sz="1400" u="none" strike="noStrike">
                          <a:effectLst/>
                        </a:rPr>
                        <a:t>检查空气压力</a:t>
                      </a:r>
                      <a:endParaRPr lang="zh-CN" altLang="en-US" sz="1400" b="0" i="0" u="none" strike="noStrike">
                        <a:solidFill>
                          <a:srgbClr val="000000"/>
                        </a:solidFill>
                        <a:effectLst/>
                        <a:latin typeface="+mn-ea"/>
                        <a:ea typeface="+mn-ea"/>
                      </a:endParaRPr>
                    </a:p>
                  </a:txBody>
                  <a:tcPr marL="9525" marR="9525" marT="9525" marB="0" anchor="ctr">
                    <a:noFill/>
                  </a:tcPr>
                </a:tc>
                <a:tc>
                  <a:txBody>
                    <a:bodyPr/>
                    <a:lstStyle/>
                    <a:p>
                      <a:pPr algn="ctr" fontAlgn="ctr"/>
                      <a:r>
                        <a:rPr lang="en-US" sz="1400" u="none" strike="noStrike" dirty="0">
                          <a:effectLst/>
                        </a:rPr>
                        <a:t>0.5MaPa(</a:t>
                      </a:r>
                      <a:r>
                        <a:rPr lang="zh-CN" altLang="en-US" sz="1400" u="none" strike="noStrike" dirty="0">
                          <a:effectLst/>
                        </a:rPr>
                        <a:t>标准</a:t>
                      </a:r>
                      <a:r>
                        <a:rPr lang="en-US" altLang="zh-CN" sz="1400" u="none" strike="noStrike" dirty="0">
                          <a:effectLst/>
                        </a:rPr>
                        <a:t>)</a:t>
                      </a:r>
                      <a:endParaRPr lang="en-US" altLang="zh-CN" sz="1400" b="0" i="0" u="none" strike="noStrike" dirty="0">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每天</a:t>
                      </a:r>
                      <a:endParaRPr lang="zh-CN" altLang="en-US" sz="1400" b="0" i="0" u="none" strike="noStrike">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3"/>
                  </a:ext>
                </a:extLst>
              </a:tr>
              <a:tr h="180975">
                <a:tc>
                  <a:txBody>
                    <a:bodyPr/>
                    <a:lstStyle/>
                    <a:p>
                      <a:pPr algn="ctr" fontAlgn="ctr"/>
                      <a:r>
                        <a:rPr lang="en-US" altLang="zh-CN" sz="1400" u="none" strike="noStrike">
                          <a:effectLst/>
                        </a:rPr>
                        <a:t>14</a:t>
                      </a:r>
                      <a:endParaRPr lang="en-US" altLang="zh-CN" sz="1400" b="0" i="0" u="none" strike="noStrike">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noFill/>
                  </a:tcPr>
                </a:tc>
                <a:tc>
                  <a:txBody>
                    <a:bodyPr/>
                    <a:lstStyle/>
                    <a:p>
                      <a:pPr algn="ctr" fontAlgn="ctr"/>
                      <a:r>
                        <a:rPr lang="zh-CN" altLang="en-US" sz="1400" u="none" strike="noStrike">
                          <a:effectLst/>
                        </a:rPr>
                        <a:t>清理外围身背表面灰尘及油污</a:t>
                      </a:r>
                      <a:endParaRPr lang="zh-CN" altLang="en-US" sz="1400" b="0" i="0" u="none" strike="noStrike">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dirty="0">
                          <a:effectLst/>
                        </a:rPr>
                        <a:t>用干净布清洁</a:t>
                      </a:r>
                      <a:endParaRPr lang="zh-CN" altLang="en-US" sz="1400" b="0" i="0" u="none" strike="noStrike" dirty="0">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每天</a:t>
                      </a:r>
                      <a:endParaRPr lang="zh-CN" altLang="en-US" sz="1400" b="0" i="0" u="none" strike="noStrike">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4"/>
                  </a:ext>
                </a:extLst>
              </a:tr>
              <a:tr h="180975">
                <a:tc>
                  <a:txBody>
                    <a:bodyPr/>
                    <a:lstStyle/>
                    <a:p>
                      <a:pPr algn="ctr" fontAlgn="ctr"/>
                      <a:r>
                        <a:rPr lang="en-US" altLang="zh-CN" sz="1400" u="none" strike="noStrike">
                          <a:effectLst/>
                        </a:rPr>
                        <a:t>15</a:t>
                      </a:r>
                      <a:endParaRPr lang="en-US" altLang="zh-CN" sz="1400" b="0" i="0" u="none" strike="noStrike">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noFill/>
                  </a:tcPr>
                </a:tc>
                <a:tc>
                  <a:txBody>
                    <a:bodyPr/>
                    <a:lstStyle/>
                    <a:p>
                      <a:pPr algn="ctr" fontAlgn="ctr"/>
                      <a:r>
                        <a:rPr lang="zh-CN" altLang="en-US" sz="1400" u="none" strike="noStrike">
                          <a:effectLst/>
                        </a:rPr>
                        <a:t>清扫、清理泄露油及冷却液</a:t>
                      </a:r>
                      <a:endParaRPr lang="zh-CN" altLang="en-US" sz="1400" b="0" i="0" u="none" strike="noStrike">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dirty="0">
                          <a:effectLst/>
                        </a:rPr>
                        <a:t>用干净布、拖把加洗衣粉清洁</a:t>
                      </a:r>
                      <a:endParaRPr lang="zh-CN" altLang="en-US" sz="1400" b="0" i="0" u="none" strike="noStrike" dirty="0">
                        <a:solidFill>
                          <a:srgbClr val="000000"/>
                        </a:solidFill>
                        <a:effectLst/>
                        <a:latin typeface="+mn-ea"/>
                        <a:ea typeface="+mn-ea"/>
                      </a:endParaRPr>
                    </a:p>
                  </a:txBody>
                  <a:tcPr marL="9525" marR="9525" marT="9525" marB="0" anchor="ctr">
                    <a:noFill/>
                  </a:tcPr>
                </a:tc>
                <a:tc>
                  <a:txBody>
                    <a:bodyPr/>
                    <a:lstStyle/>
                    <a:p>
                      <a:pPr algn="ctr" fontAlgn="ctr"/>
                      <a:r>
                        <a:rPr lang="zh-CN" altLang="en-US" sz="1400" u="none" strike="noStrike">
                          <a:effectLst/>
                        </a:rPr>
                        <a:t>每天</a:t>
                      </a:r>
                      <a:endParaRPr lang="zh-CN" altLang="en-US" sz="1400" b="0" i="0" u="none" strike="noStrike">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5"/>
                  </a:ext>
                </a:extLst>
              </a:tr>
              <a:tr h="180975">
                <a:tc>
                  <a:txBody>
                    <a:bodyPr/>
                    <a:lstStyle/>
                    <a:p>
                      <a:pPr algn="ctr" fontAlgn="ctr"/>
                      <a:r>
                        <a:rPr lang="en-US" altLang="zh-CN" sz="1400" u="none" strike="noStrike">
                          <a:effectLst/>
                        </a:rPr>
                        <a:t>16</a:t>
                      </a:r>
                      <a:endParaRPr lang="en-US" altLang="zh-CN" sz="1400" b="0" i="0" u="none" strike="noStrike">
                        <a:solidFill>
                          <a:srgbClr val="000000"/>
                        </a:solidFill>
                        <a:effectLst/>
                        <a:latin typeface="+mn-ea"/>
                        <a:ea typeface="+mn-ea"/>
                      </a:endParaRPr>
                    </a:p>
                  </a:txBody>
                  <a:tcPr marL="9525" marR="9525" marT="9525"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algn="ctr" fontAlgn="ctr"/>
                      <a:r>
                        <a:rPr lang="zh-CN" altLang="en-US" sz="1400" u="none" strike="noStrike">
                          <a:effectLst/>
                        </a:rPr>
                        <a:t>清扫各操作门滑轨上的细小铁屑及杂物</a:t>
                      </a:r>
                      <a:endParaRPr lang="zh-CN" altLang="en-US" sz="1400" b="0" i="0" u="none" strike="noStrike">
                        <a:solidFill>
                          <a:srgbClr val="000000"/>
                        </a:solidFill>
                        <a:effectLst/>
                        <a:latin typeface="+mn-ea"/>
                        <a:ea typeface="+mn-ea"/>
                      </a:endParaRPr>
                    </a:p>
                  </a:txBody>
                  <a:tcPr marL="9525" marR="9525" marT="9525" marB="0" anchor="ctr">
                    <a:lnB w="12700" cap="flat" cmpd="sng" algn="ctr">
                      <a:solidFill>
                        <a:schemeClr val="tx1"/>
                      </a:solidFill>
                      <a:prstDash val="solid"/>
                      <a:round/>
                      <a:headEnd type="none" w="med" len="med"/>
                      <a:tailEnd type="none" w="med" len="med"/>
                    </a:lnB>
                    <a:noFill/>
                  </a:tcPr>
                </a:tc>
                <a:tc>
                  <a:txBody>
                    <a:bodyPr/>
                    <a:lstStyle/>
                    <a:p>
                      <a:pPr algn="ctr" fontAlgn="ctr"/>
                      <a:r>
                        <a:rPr lang="zh-CN" altLang="en-US" sz="1400" u="none" strike="noStrike" dirty="0">
                          <a:effectLst/>
                        </a:rPr>
                        <a:t>用干净布、柔软的毛刷清理</a:t>
                      </a:r>
                      <a:endParaRPr lang="zh-CN" altLang="en-US" sz="1400" b="0" i="0" u="none" strike="noStrike" dirty="0">
                        <a:solidFill>
                          <a:srgbClr val="000000"/>
                        </a:solidFill>
                        <a:effectLst/>
                        <a:latin typeface="+mn-ea"/>
                        <a:ea typeface="+mn-ea"/>
                      </a:endParaRPr>
                    </a:p>
                  </a:txBody>
                  <a:tcPr marL="9525" marR="9525" marT="9525" marB="0" anchor="ctr">
                    <a:lnB w="12700" cap="flat" cmpd="sng" algn="ctr">
                      <a:solidFill>
                        <a:schemeClr val="tx1"/>
                      </a:solidFill>
                      <a:prstDash val="solid"/>
                      <a:round/>
                      <a:headEnd type="none" w="med" len="med"/>
                      <a:tailEnd type="none" w="med" len="med"/>
                    </a:lnB>
                    <a:noFill/>
                  </a:tcPr>
                </a:tc>
                <a:tc>
                  <a:txBody>
                    <a:bodyPr/>
                    <a:lstStyle/>
                    <a:p>
                      <a:pPr algn="ctr" fontAlgn="ctr"/>
                      <a:r>
                        <a:rPr lang="zh-CN" altLang="en-US" sz="1400" u="none" strike="noStrike" dirty="0">
                          <a:effectLst/>
                        </a:rPr>
                        <a:t>每天</a:t>
                      </a:r>
                      <a:endParaRPr lang="zh-CN" altLang="en-US" sz="1400" b="0" i="0" u="none" strike="noStrike" dirty="0">
                        <a:solidFill>
                          <a:srgbClr val="000000"/>
                        </a:solidFill>
                        <a:effectLst/>
                        <a:latin typeface="+mn-ea"/>
                        <a:ea typeface="+mn-ea"/>
                      </a:endParaRPr>
                    </a:p>
                  </a:txBody>
                  <a:tcPr marL="9525" marR="9525" marT="9525"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6"/>
                  </a:ext>
                </a:extLst>
              </a:tr>
            </a:tbl>
          </a:graphicData>
        </a:graphic>
      </p:graphicFrame>
      <p:sp>
        <p:nvSpPr>
          <p:cNvPr id="14" name="Title-1"/>
          <p:cNvSpPr txBox="1"/>
          <p:nvPr>
            <p:custDataLst>
              <p:tags r:id="rId1"/>
            </p:custDataLst>
          </p:nvPr>
        </p:nvSpPr>
        <p:spPr>
          <a:xfrm>
            <a:off x="531223" y="2896569"/>
            <a:ext cx="3455669" cy="1831215"/>
          </a:xfrm>
          <a:prstGeom prst="rect">
            <a:avLst/>
          </a:prstGeom>
          <a:noFill/>
        </p:spPr>
        <p:txBody>
          <a:bodyPr wrap="square" rtlCol="0">
            <a:noAutofit/>
          </a:bodyPr>
          <a:lstStyle/>
          <a:p>
            <a:pPr algn="just">
              <a:lnSpc>
                <a:spcPct val="150000"/>
              </a:lnSpc>
            </a:pPr>
            <a:r>
              <a:rPr lang="zh-CN" altLang="en-US" dirty="0"/>
              <a:t>根据不同的数控车床的性能特点，严格制定其</a:t>
            </a:r>
            <a:r>
              <a:rPr lang="en-US" altLang="zh-CN" dirty="0"/>
              <a:t>CNC</a:t>
            </a:r>
            <a:r>
              <a:rPr lang="zh-CN" altLang="en-US" dirty="0"/>
              <a:t>系统日常维护的规章制度，并且在使用和操作中严格执行。</a:t>
            </a:r>
          </a:p>
        </p:txBody>
      </p:sp>
      <p:grpSp>
        <p:nvGrpSpPr>
          <p:cNvPr id="2" name="组合 1">
            <a:extLst>
              <a:ext uri="{FF2B5EF4-FFF2-40B4-BE49-F238E27FC236}">
                <a16:creationId xmlns:a16="http://schemas.microsoft.com/office/drawing/2014/main" id="{9BE171FD-643D-E19B-1EC3-85BEC3B2D5C1}"/>
              </a:ext>
            </a:extLst>
          </p:cNvPr>
          <p:cNvGrpSpPr/>
          <p:nvPr/>
        </p:nvGrpSpPr>
        <p:grpSpPr>
          <a:xfrm>
            <a:off x="1587" y="-1"/>
            <a:ext cx="12188825" cy="6858001"/>
            <a:chOff x="1589" y="0"/>
            <a:chExt cx="12188825" cy="6858001"/>
          </a:xfrm>
        </p:grpSpPr>
        <p:grpSp>
          <p:nvGrpSpPr>
            <p:cNvPr id="4" name="组合 3">
              <a:extLst>
                <a:ext uri="{FF2B5EF4-FFF2-40B4-BE49-F238E27FC236}">
                  <a16:creationId xmlns:a16="http://schemas.microsoft.com/office/drawing/2014/main" id="{BF781B4B-9791-FC51-7F00-7D62C6051EEA}"/>
                </a:ext>
              </a:extLst>
            </p:cNvPr>
            <p:cNvGrpSpPr/>
            <p:nvPr/>
          </p:nvGrpSpPr>
          <p:grpSpPr>
            <a:xfrm>
              <a:off x="1589" y="0"/>
              <a:ext cx="12188825" cy="6858001"/>
              <a:chOff x="1589" y="0"/>
              <a:chExt cx="12188825" cy="6858001"/>
            </a:xfrm>
          </p:grpSpPr>
          <p:sp>
            <p:nvSpPr>
              <p:cNvPr id="6" name="任意多边形 40">
                <a:extLst>
                  <a:ext uri="{FF2B5EF4-FFF2-40B4-BE49-F238E27FC236}">
                    <a16:creationId xmlns:a16="http://schemas.microsoft.com/office/drawing/2014/main" id="{BEC6ED76-E58F-A245-FDCB-AB4CBC4EE515}"/>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 name="任意多边形 41">
                <a:extLst>
                  <a:ext uri="{FF2B5EF4-FFF2-40B4-BE49-F238E27FC236}">
                    <a16:creationId xmlns:a16="http://schemas.microsoft.com/office/drawing/2014/main" id="{64F45515-6C67-FB89-9290-16CF047F74DA}"/>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文本框 4">
              <a:extLst>
                <a:ext uri="{FF2B5EF4-FFF2-40B4-BE49-F238E27FC236}">
                  <a16:creationId xmlns:a16="http://schemas.microsoft.com/office/drawing/2014/main" id="{7A79D24F-6654-7FB3-1C93-8DEECD218548}"/>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ACEEC2C1-DBE2-3C38-0FAB-BF361702B638}"/>
              </a:ext>
            </a:extLst>
          </p:cNvPr>
          <p:cNvGrpSpPr/>
          <p:nvPr/>
        </p:nvGrpSpPr>
        <p:grpSpPr>
          <a:xfrm>
            <a:off x="1587" y="-1"/>
            <a:ext cx="12188825" cy="6858001"/>
            <a:chOff x="1589" y="0"/>
            <a:chExt cx="12188825" cy="6858001"/>
          </a:xfrm>
        </p:grpSpPr>
        <p:grpSp>
          <p:nvGrpSpPr>
            <p:cNvPr id="9" name="组合 8">
              <a:extLst>
                <a:ext uri="{FF2B5EF4-FFF2-40B4-BE49-F238E27FC236}">
                  <a16:creationId xmlns:a16="http://schemas.microsoft.com/office/drawing/2014/main" id="{B2D7E240-A925-2E77-B9E5-502B3E5E965E}"/>
                </a:ext>
              </a:extLst>
            </p:cNvPr>
            <p:cNvGrpSpPr/>
            <p:nvPr/>
          </p:nvGrpSpPr>
          <p:grpSpPr>
            <a:xfrm>
              <a:off x="1589" y="0"/>
              <a:ext cx="12188825" cy="6858001"/>
              <a:chOff x="1589" y="0"/>
              <a:chExt cx="12188825" cy="6858001"/>
            </a:xfrm>
          </p:grpSpPr>
          <p:sp>
            <p:nvSpPr>
              <p:cNvPr id="11" name="任意多边形 40">
                <a:extLst>
                  <a:ext uri="{FF2B5EF4-FFF2-40B4-BE49-F238E27FC236}">
                    <a16:creationId xmlns:a16="http://schemas.microsoft.com/office/drawing/2014/main" id="{A9FDC884-EA5D-8427-BA17-0C077CE952CF}"/>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任意多边形 41">
                <a:extLst>
                  <a:ext uri="{FF2B5EF4-FFF2-40B4-BE49-F238E27FC236}">
                    <a16:creationId xmlns:a16="http://schemas.microsoft.com/office/drawing/2014/main" id="{F1009497-78EE-307B-6FEE-018E768437C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 name="文本框 9">
              <a:extLst>
                <a:ext uri="{FF2B5EF4-FFF2-40B4-BE49-F238E27FC236}">
                  <a16:creationId xmlns:a16="http://schemas.microsoft.com/office/drawing/2014/main" id="{9C90A3E5-5326-05EB-2079-B7C735C80656}"/>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8" name="标题 3"/>
          <p:cNvSpPr>
            <a:spLocks noGrp="1"/>
          </p:cNvSpPr>
          <p:nvPr>
            <p:ph type="title" idx="4294967295"/>
          </p:nvPr>
        </p:nvSpPr>
        <p:spPr>
          <a:xfrm>
            <a:off x="663651" y="1250817"/>
            <a:ext cx="8345488" cy="373063"/>
          </a:xfrm>
        </p:spPr>
        <p:txBody>
          <a:bodyPr>
            <a:noAutofit/>
          </a:bodyPr>
          <a:lstStyle/>
          <a:p>
            <a:pPr lvl="0"/>
            <a:r>
              <a:rPr lang="en-US" altLang="zh-CN" sz="2000" dirty="0">
                <a:solidFill>
                  <a:schemeClr val="accent1"/>
                </a:solidFill>
                <a:latin typeface="Arial" panose="020B0604020202020204" pitchFamily="34" charset="0"/>
                <a:ea typeface="微软雅黑" panose="020B0503020204020204" pitchFamily="34" charset="-122"/>
              </a:rPr>
              <a:t>02 </a:t>
            </a:r>
            <a:r>
              <a:rPr lang="zh-CN" altLang="en-US" sz="2000" dirty="0">
                <a:solidFill>
                  <a:schemeClr val="accent1"/>
                </a:solidFill>
                <a:latin typeface="Arial" panose="020B0604020202020204" pitchFamily="34" charset="0"/>
                <a:ea typeface="微软雅黑" panose="020B0503020204020204" pitchFamily="34" charset="-122"/>
              </a:rPr>
              <a:t>应尽量少打开数控柜门和强电柜的门</a:t>
            </a:r>
          </a:p>
        </p:txBody>
      </p:sp>
      <p:sp>
        <p:nvSpPr>
          <p:cNvPr id="3"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sp>
        <p:nvSpPr>
          <p:cNvPr id="14" name="Title-1"/>
          <p:cNvSpPr txBox="1"/>
          <p:nvPr>
            <p:custDataLst>
              <p:tags r:id="rId1"/>
            </p:custDataLst>
          </p:nvPr>
        </p:nvSpPr>
        <p:spPr>
          <a:xfrm>
            <a:off x="663299" y="1720912"/>
            <a:ext cx="9682484" cy="1327089"/>
          </a:xfrm>
          <a:prstGeom prst="rect">
            <a:avLst/>
          </a:prstGeom>
          <a:noFill/>
        </p:spPr>
        <p:txBody>
          <a:bodyPr wrap="square" rtlCol="0">
            <a:noAutofit/>
          </a:bodyPr>
          <a:lstStyle/>
          <a:p>
            <a:pPr algn="just">
              <a:lnSpc>
                <a:spcPct val="150000"/>
              </a:lnSpc>
            </a:pPr>
            <a:r>
              <a:rPr lang="zh-CN" altLang="en-US" dirty="0"/>
              <a:t>        机械加工车间的空气中含有油雾、尘埃，它们一旦落入数控系统的印刷线路板或者电器元件上，就</a:t>
            </a:r>
            <a:r>
              <a:rPr lang="zh-CN" altLang="en-US" dirty="0">
                <a:solidFill>
                  <a:srgbClr val="FF0000"/>
                </a:solidFill>
              </a:rPr>
              <a:t>容易引起元器件的绝缘电阻下降</a:t>
            </a:r>
            <a:r>
              <a:rPr lang="zh-CN" altLang="en-US" dirty="0"/>
              <a:t>，甚至</a:t>
            </a:r>
            <a:r>
              <a:rPr lang="zh-CN" altLang="en-US" dirty="0">
                <a:solidFill>
                  <a:srgbClr val="FF0000"/>
                </a:solidFill>
              </a:rPr>
              <a:t>导致线路板或者电气元件的损坏</a:t>
            </a:r>
            <a:r>
              <a:rPr lang="zh-CN" altLang="en-US" dirty="0"/>
              <a:t>。所以，工作中应尽量少打开数控柜门和强电柜的门。</a:t>
            </a:r>
          </a:p>
        </p:txBody>
      </p:sp>
      <p:sp>
        <p:nvSpPr>
          <p:cNvPr id="2" name="标题 3"/>
          <p:cNvSpPr txBox="1"/>
          <p:nvPr/>
        </p:nvSpPr>
        <p:spPr>
          <a:xfrm>
            <a:off x="663299" y="3242063"/>
            <a:ext cx="8345840" cy="37387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r>
              <a:rPr lang="en-US" altLang="zh-CN" sz="2000" dirty="0">
                <a:solidFill>
                  <a:schemeClr val="accent1"/>
                </a:solidFill>
                <a:latin typeface="Arial" panose="020B0604020202020204" pitchFamily="34" charset="0"/>
                <a:ea typeface="微软雅黑" panose="020B0503020204020204" pitchFamily="34" charset="-122"/>
              </a:rPr>
              <a:t>03 </a:t>
            </a:r>
            <a:r>
              <a:rPr lang="zh-CN" altLang="en-US" sz="2000" dirty="0">
                <a:solidFill>
                  <a:schemeClr val="accent1"/>
                </a:solidFill>
                <a:latin typeface="Arial" panose="020B0604020202020204" pitchFamily="34" charset="0"/>
                <a:ea typeface="微软雅黑" panose="020B0503020204020204" pitchFamily="34" charset="-122"/>
              </a:rPr>
              <a:t>应尽量少打开数控柜门和强电柜的门</a:t>
            </a:r>
          </a:p>
        </p:txBody>
      </p:sp>
      <p:sp>
        <p:nvSpPr>
          <p:cNvPr id="4" name="Title-1"/>
          <p:cNvSpPr txBox="1"/>
          <p:nvPr>
            <p:custDataLst>
              <p:tags r:id="rId2"/>
            </p:custDataLst>
          </p:nvPr>
        </p:nvSpPr>
        <p:spPr>
          <a:xfrm>
            <a:off x="663299" y="3809999"/>
            <a:ext cx="9682484" cy="944882"/>
          </a:xfrm>
          <a:prstGeom prst="rect">
            <a:avLst/>
          </a:prstGeom>
          <a:noFill/>
        </p:spPr>
        <p:txBody>
          <a:bodyPr wrap="square" rtlCol="0">
            <a:noAutofit/>
          </a:bodyPr>
          <a:lstStyle/>
          <a:p>
            <a:pPr algn="just">
              <a:lnSpc>
                <a:spcPct val="150000"/>
              </a:lnSpc>
            </a:pPr>
            <a:r>
              <a:rPr lang="zh-CN" altLang="en-US" dirty="0"/>
              <a:t>        散热通风系统是防止数控装置过热的重要装置。为此，应每天</a:t>
            </a:r>
            <a:r>
              <a:rPr lang="zh-CN" altLang="en-US" dirty="0">
                <a:solidFill>
                  <a:srgbClr val="FF0000"/>
                </a:solidFill>
              </a:rPr>
              <a:t>检查数控柜上的冷却风扇</a:t>
            </a:r>
            <a:r>
              <a:rPr lang="zh-CN" altLang="en-US" dirty="0"/>
              <a:t>运转是否正常， 每半年或者一季度检查一次</a:t>
            </a:r>
            <a:r>
              <a:rPr lang="zh-CN" altLang="en-US" dirty="0">
                <a:solidFill>
                  <a:srgbClr val="FF0000"/>
                </a:solidFill>
              </a:rPr>
              <a:t>风道过滤器是否有堵塞</a:t>
            </a:r>
            <a:r>
              <a:rPr lang="zh-CN" altLang="en-US" dirty="0"/>
              <a:t>现象，如果有则应及时清理。</a:t>
            </a:r>
          </a:p>
        </p:txBody>
      </p:sp>
      <p:sp>
        <p:nvSpPr>
          <p:cNvPr id="5" name="标题 3"/>
          <p:cNvSpPr txBox="1"/>
          <p:nvPr/>
        </p:nvSpPr>
        <p:spPr>
          <a:xfrm>
            <a:off x="663299" y="4948944"/>
            <a:ext cx="8345840" cy="37387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r>
              <a:rPr lang="en-US" altLang="zh-CN" sz="2000" dirty="0">
                <a:solidFill>
                  <a:schemeClr val="accent1"/>
                </a:solidFill>
                <a:latin typeface="Arial" panose="020B0604020202020204" pitchFamily="34" charset="0"/>
                <a:ea typeface="微软雅黑" panose="020B0503020204020204" pitchFamily="34" charset="-122"/>
              </a:rPr>
              <a:t>04 </a:t>
            </a:r>
            <a:r>
              <a:rPr lang="zh-CN" altLang="en-US" sz="2000" dirty="0">
                <a:solidFill>
                  <a:schemeClr val="accent1"/>
                </a:solidFill>
                <a:latin typeface="Arial" panose="020B0604020202020204" pitchFamily="34" charset="0"/>
                <a:ea typeface="微软雅黑" panose="020B0503020204020204" pitchFamily="34" charset="-122"/>
              </a:rPr>
              <a:t>应注意</a:t>
            </a:r>
            <a:r>
              <a:rPr lang="en-US" altLang="zh-CN" sz="2000" dirty="0">
                <a:solidFill>
                  <a:schemeClr val="accent1"/>
                </a:solidFill>
                <a:latin typeface="Arial" panose="020B0604020202020204" pitchFamily="34" charset="0"/>
                <a:ea typeface="微软雅黑" panose="020B0503020204020204" pitchFamily="34" charset="-122"/>
              </a:rPr>
              <a:t>CNC</a:t>
            </a:r>
            <a:r>
              <a:rPr lang="zh-CN" altLang="en-US" sz="2000" dirty="0">
                <a:solidFill>
                  <a:schemeClr val="accent1"/>
                </a:solidFill>
                <a:latin typeface="Arial" panose="020B0604020202020204" pitchFamily="34" charset="0"/>
                <a:ea typeface="微软雅黑" panose="020B0503020204020204" pitchFamily="34" charset="-122"/>
              </a:rPr>
              <a:t>系统</a:t>
            </a:r>
            <a:r>
              <a:rPr lang="en-US" altLang="zh-CN" sz="2000" dirty="0">
                <a:solidFill>
                  <a:schemeClr val="accent1"/>
                </a:solidFill>
                <a:latin typeface="Arial" panose="020B0604020202020204" pitchFamily="34" charset="0"/>
                <a:ea typeface="微软雅黑" panose="020B0503020204020204" pitchFamily="34" charset="-122"/>
              </a:rPr>
              <a:t>I/O</a:t>
            </a:r>
            <a:r>
              <a:rPr lang="zh-CN" altLang="en-US" sz="2000" dirty="0">
                <a:solidFill>
                  <a:schemeClr val="accent1"/>
                </a:solidFill>
                <a:latin typeface="Arial" panose="020B0604020202020204" pitchFamily="34" charset="0"/>
                <a:ea typeface="微软雅黑" panose="020B0503020204020204" pitchFamily="34" charset="-122"/>
              </a:rPr>
              <a:t>装置的电器维护</a:t>
            </a:r>
          </a:p>
        </p:txBody>
      </p:sp>
      <p:sp>
        <p:nvSpPr>
          <p:cNvPr id="6" name="Title-1"/>
          <p:cNvSpPr txBox="1"/>
          <p:nvPr>
            <p:custDataLst>
              <p:tags r:id="rId3"/>
            </p:custDataLst>
          </p:nvPr>
        </p:nvSpPr>
        <p:spPr>
          <a:xfrm>
            <a:off x="663299" y="5516879"/>
            <a:ext cx="9682484" cy="944883"/>
          </a:xfrm>
          <a:prstGeom prst="rect">
            <a:avLst/>
          </a:prstGeom>
          <a:noFill/>
        </p:spPr>
        <p:txBody>
          <a:bodyPr wrap="square" rtlCol="0">
            <a:noAutofit/>
          </a:bodyPr>
          <a:lstStyle/>
          <a:p>
            <a:pPr algn="just">
              <a:lnSpc>
                <a:spcPct val="150000"/>
              </a:lnSpc>
            </a:pPr>
            <a:r>
              <a:rPr lang="zh-CN" altLang="en-US" dirty="0"/>
              <a:t>       检查</a:t>
            </a:r>
            <a:r>
              <a:rPr lang="en-US" altLang="zh-CN" dirty="0"/>
              <a:t>CNC</a:t>
            </a:r>
            <a:r>
              <a:rPr lang="zh-CN" altLang="en-US" dirty="0"/>
              <a:t>系统的输入装置中的磁头的清洗。机床传输信号线有无破损，接口、接头螺丝螺帽是否松动脱落，网线是否插稳，路由器清洁维护等。</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idx="4294967295"/>
          </p:nvPr>
        </p:nvSpPr>
        <p:spPr>
          <a:xfrm>
            <a:off x="663651" y="1289889"/>
            <a:ext cx="8345488" cy="373063"/>
          </a:xfrm>
        </p:spPr>
        <p:txBody>
          <a:bodyPr>
            <a:noAutofit/>
          </a:bodyPr>
          <a:lstStyle/>
          <a:p>
            <a:pPr lvl="0"/>
            <a:r>
              <a:rPr lang="en-US" altLang="zh-CN" sz="2000" dirty="0">
                <a:solidFill>
                  <a:schemeClr val="accent1"/>
                </a:solidFill>
                <a:latin typeface="Arial" panose="020B0604020202020204" pitchFamily="34" charset="0"/>
                <a:ea typeface="微软雅黑" panose="020B0503020204020204" pitchFamily="34" charset="-122"/>
              </a:rPr>
              <a:t>05 </a:t>
            </a:r>
            <a:r>
              <a:rPr lang="zh-CN" altLang="en-US" sz="2000" dirty="0">
                <a:solidFill>
                  <a:schemeClr val="accent1"/>
                </a:solidFill>
                <a:latin typeface="Arial" panose="020B0604020202020204" pitchFamily="34" charset="0"/>
                <a:ea typeface="微软雅黑" panose="020B0503020204020204" pitchFamily="34" charset="-122"/>
              </a:rPr>
              <a:t>经常监视</a:t>
            </a:r>
            <a:r>
              <a:rPr lang="en-US" altLang="zh-CN" sz="2000" dirty="0">
                <a:solidFill>
                  <a:schemeClr val="accent1"/>
                </a:solidFill>
                <a:latin typeface="Arial" panose="020B0604020202020204" pitchFamily="34" charset="0"/>
                <a:ea typeface="微软雅黑" panose="020B0503020204020204" pitchFamily="34" charset="-122"/>
              </a:rPr>
              <a:t>CNC</a:t>
            </a:r>
            <a:r>
              <a:rPr lang="zh-CN" altLang="en-US" sz="2000" dirty="0">
                <a:solidFill>
                  <a:schemeClr val="accent1"/>
                </a:solidFill>
                <a:latin typeface="Arial" panose="020B0604020202020204" pitchFamily="34" charset="0"/>
                <a:ea typeface="微软雅黑" panose="020B0503020204020204" pitchFamily="34" charset="-122"/>
              </a:rPr>
              <a:t>装置用的电网电压</a:t>
            </a:r>
          </a:p>
        </p:txBody>
      </p:sp>
      <p:sp>
        <p:nvSpPr>
          <p:cNvPr id="3"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sp>
        <p:nvSpPr>
          <p:cNvPr id="14" name="Title-1"/>
          <p:cNvSpPr txBox="1"/>
          <p:nvPr>
            <p:custDataLst>
              <p:tags r:id="rId1"/>
            </p:custDataLst>
          </p:nvPr>
        </p:nvSpPr>
        <p:spPr>
          <a:xfrm>
            <a:off x="663299" y="1720912"/>
            <a:ext cx="9682484" cy="1327089"/>
          </a:xfrm>
          <a:prstGeom prst="rect">
            <a:avLst/>
          </a:prstGeom>
          <a:noFill/>
        </p:spPr>
        <p:txBody>
          <a:bodyPr wrap="square" rtlCol="0">
            <a:noAutofit/>
          </a:bodyPr>
          <a:lstStyle/>
          <a:p>
            <a:pPr algn="just">
              <a:lnSpc>
                <a:spcPct val="150000"/>
              </a:lnSpc>
            </a:pPr>
            <a:r>
              <a:rPr lang="en-US" altLang="zh-CN" dirty="0"/>
              <a:t>        CNC</a:t>
            </a:r>
            <a:r>
              <a:rPr lang="zh-CN" altLang="en-US" dirty="0"/>
              <a:t>系统对工作电网电压有严格的要求。例如</a:t>
            </a:r>
            <a:r>
              <a:rPr lang="en-US" altLang="zh-CN" dirty="0"/>
              <a:t>FANUC</a:t>
            </a:r>
            <a:r>
              <a:rPr lang="zh-CN" altLang="en-US" dirty="0"/>
              <a:t>公司生产的</a:t>
            </a:r>
            <a:r>
              <a:rPr lang="en-US" altLang="zh-CN" dirty="0"/>
              <a:t>CNC</a:t>
            </a:r>
            <a:r>
              <a:rPr lang="zh-CN" altLang="en-US" dirty="0"/>
              <a:t>系统，允许电网电压在额定值的</a:t>
            </a:r>
            <a:r>
              <a:rPr lang="en-US" altLang="zh-CN" dirty="0"/>
              <a:t>85%~110%</a:t>
            </a:r>
            <a:r>
              <a:rPr lang="zh-CN" altLang="en-US" dirty="0"/>
              <a:t>范围内波动，否则会造成</a:t>
            </a:r>
            <a:r>
              <a:rPr lang="en-US" altLang="zh-CN" dirty="0"/>
              <a:t>CNC</a:t>
            </a:r>
            <a:r>
              <a:rPr lang="zh-CN" altLang="en-US" dirty="0"/>
              <a:t>系统不能正常工作，甚至会引起</a:t>
            </a:r>
            <a:r>
              <a:rPr lang="en-US" altLang="zh-CN" dirty="0"/>
              <a:t>CNC </a:t>
            </a:r>
            <a:r>
              <a:rPr lang="zh-CN" altLang="en-US" dirty="0"/>
              <a:t>系统内部电子元件的损坏。为此要经常检测电网电压，并</a:t>
            </a:r>
            <a:r>
              <a:rPr lang="zh-CN" altLang="en-US" dirty="0">
                <a:solidFill>
                  <a:srgbClr val="FF0000"/>
                </a:solidFill>
              </a:rPr>
              <a:t>控制在额定值的</a:t>
            </a:r>
            <a:r>
              <a:rPr lang="en-US" altLang="zh-CN" dirty="0">
                <a:solidFill>
                  <a:srgbClr val="FF0000"/>
                </a:solidFill>
              </a:rPr>
              <a:t>-15%~10%</a:t>
            </a:r>
            <a:r>
              <a:rPr lang="zh-CN" altLang="en-US" dirty="0">
                <a:solidFill>
                  <a:srgbClr val="FF0000"/>
                </a:solidFill>
              </a:rPr>
              <a:t>内</a:t>
            </a:r>
            <a:r>
              <a:rPr lang="zh-CN" altLang="en-US" dirty="0"/>
              <a:t>。</a:t>
            </a:r>
          </a:p>
        </p:txBody>
      </p:sp>
      <p:sp>
        <p:nvSpPr>
          <p:cNvPr id="2" name="标题 3"/>
          <p:cNvSpPr txBox="1"/>
          <p:nvPr/>
        </p:nvSpPr>
        <p:spPr>
          <a:xfrm>
            <a:off x="663299" y="3242063"/>
            <a:ext cx="8345840" cy="37387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r>
              <a:rPr lang="en-US" altLang="zh-CN" sz="2000" dirty="0">
                <a:solidFill>
                  <a:schemeClr val="accent1"/>
                </a:solidFill>
                <a:latin typeface="Arial" panose="020B0604020202020204" pitchFamily="34" charset="0"/>
                <a:ea typeface="微软雅黑" panose="020B0503020204020204" pitchFamily="34" charset="-122"/>
              </a:rPr>
              <a:t>06 </a:t>
            </a:r>
            <a:r>
              <a:rPr lang="zh-CN" altLang="en-US" sz="2000" dirty="0">
                <a:solidFill>
                  <a:schemeClr val="accent1"/>
                </a:solidFill>
                <a:latin typeface="Arial" panose="020B0604020202020204" pitchFamily="34" charset="0"/>
                <a:ea typeface="微软雅黑" panose="020B0503020204020204" pitchFamily="34" charset="-122"/>
              </a:rPr>
              <a:t>储存器用电池的定期检查和更滑</a:t>
            </a:r>
          </a:p>
        </p:txBody>
      </p:sp>
      <p:sp>
        <p:nvSpPr>
          <p:cNvPr id="4" name="Title-1"/>
          <p:cNvSpPr txBox="1"/>
          <p:nvPr>
            <p:custDataLst>
              <p:tags r:id="rId2"/>
            </p:custDataLst>
          </p:nvPr>
        </p:nvSpPr>
        <p:spPr>
          <a:xfrm>
            <a:off x="663299" y="3809998"/>
            <a:ext cx="9682484" cy="2085704"/>
          </a:xfrm>
          <a:prstGeom prst="rect">
            <a:avLst/>
          </a:prstGeom>
          <a:noFill/>
        </p:spPr>
        <p:txBody>
          <a:bodyPr wrap="square" rtlCol="0">
            <a:noAutofit/>
          </a:bodyPr>
          <a:lstStyle/>
          <a:p>
            <a:pPr algn="just">
              <a:lnSpc>
                <a:spcPct val="150000"/>
              </a:lnSpc>
            </a:pPr>
            <a:r>
              <a:rPr lang="en-US" altLang="zh-CN" dirty="0"/>
              <a:t>       CNC</a:t>
            </a:r>
            <a:r>
              <a:rPr lang="zh-CN" altLang="en-US" dirty="0"/>
              <a:t>系统中部分</a:t>
            </a:r>
            <a:r>
              <a:rPr lang="en-US" altLang="zh-CN" dirty="0"/>
              <a:t>CMOS</a:t>
            </a:r>
            <a:r>
              <a:rPr lang="zh-CN" altLang="en-US" dirty="0"/>
              <a:t>存储器中的存储内容在断电时靠电池供电保持，一般采用锂电池或可充电的镍镉电池。当电池电压下降到一定值时，</a:t>
            </a:r>
            <a:r>
              <a:rPr lang="zh-CN" altLang="en-US" dirty="0">
                <a:solidFill>
                  <a:srgbClr val="FF0000"/>
                </a:solidFill>
              </a:rPr>
              <a:t>会造成数据丢失</a:t>
            </a:r>
            <a:r>
              <a:rPr lang="zh-CN" altLang="en-US" dirty="0"/>
              <a:t>，因此要定期检查电池电压。当电池电压下降到限定值或出现电池电压报警时，就要及时更换电池。更换电池一般要在</a:t>
            </a:r>
            <a:r>
              <a:rPr lang="en-US" altLang="zh-CN" dirty="0"/>
              <a:t>CNC </a:t>
            </a:r>
            <a:r>
              <a:rPr lang="zh-CN" altLang="en-US" dirty="0"/>
              <a:t>系统通电状态下进行，这才不会造成存储参数丢失。一旦数据丢失，在调换电池后，可重新输入参数。</a:t>
            </a:r>
          </a:p>
        </p:txBody>
      </p:sp>
      <p:grpSp>
        <p:nvGrpSpPr>
          <p:cNvPr id="6" name="组合 5">
            <a:extLst>
              <a:ext uri="{FF2B5EF4-FFF2-40B4-BE49-F238E27FC236}">
                <a16:creationId xmlns:a16="http://schemas.microsoft.com/office/drawing/2014/main" id="{7AC626C6-6F60-665C-EDDA-A341C3D0A4B8}"/>
              </a:ext>
            </a:extLst>
          </p:cNvPr>
          <p:cNvGrpSpPr/>
          <p:nvPr/>
        </p:nvGrpSpPr>
        <p:grpSpPr>
          <a:xfrm>
            <a:off x="1587" y="-1"/>
            <a:ext cx="12188825" cy="6858001"/>
            <a:chOff x="1589" y="0"/>
            <a:chExt cx="12188825" cy="6858001"/>
          </a:xfrm>
        </p:grpSpPr>
        <p:sp>
          <p:nvSpPr>
            <p:cNvPr id="9" name="任意多边形 40">
              <a:extLst>
                <a:ext uri="{FF2B5EF4-FFF2-40B4-BE49-F238E27FC236}">
                  <a16:creationId xmlns:a16="http://schemas.microsoft.com/office/drawing/2014/main" id="{963D8644-6F1E-6692-AB2C-2812EEBD1F04}"/>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0" name="任意多边形 41">
              <a:extLst>
                <a:ext uri="{FF2B5EF4-FFF2-40B4-BE49-F238E27FC236}">
                  <a16:creationId xmlns:a16="http://schemas.microsoft.com/office/drawing/2014/main" id="{1908B49C-19C7-CA47-B458-5E87D2A56CF0}"/>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idx="4294967295"/>
          </p:nvPr>
        </p:nvSpPr>
        <p:spPr>
          <a:xfrm>
            <a:off x="663651" y="1286366"/>
            <a:ext cx="8345488" cy="373063"/>
          </a:xfrm>
        </p:spPr>
        <p:txBody>
          <a:bodyPr>
            <a:noAutofit/>
          </a:bodyPr>
          <a:lstStyle/>
          <a:p>
            <a:pPr lvl="0"/>
            <a:r>
              <a:rPr lang="en-US" altLang="zh-CN" sz="2000" dirty="0">
                <a:solidFill>
                  <a:schemeClr val="accent1"/>
                </a:solidFill>
                <a:latin typeface="Arial" panose="020B0604020202020204" pitchFamily="34" charset="0"/>
                <a:ea typeface="微软雅黑" panose="020B0503020204020204" pitchFamily="34" charset="-122"/>
              </a:rPr>
              <a:t>07 CNC</a:t>
            </a:r>
            <a:r>
              <a:rPr lang="zh-CN" altLang="en-US" sz="2000" dirty="0">
                <a:solidFill>
                  <a:schemeClr val="accent1"/>
                </a:solidFill>
                <a:latin typeface="Arial" panose="020B0604020202020204" pitchFamily="34" charset="0"/>
                <a:ea typeface="微软雅黑" panose="020B0503020204020204" pitchFamily="34" charset="-122"/>
              </a:rPr>
              <a:t>系统长期不用时的维护</a:t>
            </a:r>
          </a:p>
        </p:txBody>
      </p:sp>
      <p:sp>
        <p:nvSpPr>
          <p:cNvPr id="3" name="标题 1"/>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sp>
        <p:nvSpPr>
          <p:cNvPr id="14" name="Title-1"/>
          <p:cNvSpPr txBox="1"/>
          <p:nvPr>
            <p:custDataLst>
              <p:tags r:id="rId1"/>
            </p:custDataLst>
          </p:nvPr>
        </p:nvSpPr>
        <p:spPr>
          <a:xfrm>
            <a:off x="663299" y="1608161"/>
            <a:ext cx="9682484" cy="1735930"/>
          </a:xfrm>
          <a:prstGeom prst="rect">
            <a:avLst/>
          </a:prstGeom>
          <a:noFill/>
        </p:spPr>
        <p:txBody>
          <a:bodyPr wrap="square" rtlCol="0">
            <a:noAutofit/>
          </a:bodyPr>
          <a:lstStyle/>
          <a:p>
            <a:pPr algn="just">
              <a:lnSpc>
                <a:spcPct val="150000"/>
              </a:lnSpc>
            </a:pPr>
            <a:r>
              <a:rPr lang="en-US" altLang="zh-CN" dirty="0"/>
              <a:t>        </a:t>
            </a:r>
            <a:r>
              <a:rPr lang="en-US" altLang="zh-CN" dirty="0">
                <a:solidFill>
                  <a:srgbClr val="FF0000"/>
                </a:solidFill>
                <a:sym typeface="Arial" panose="020B0604020202020204" pitchFamily="34" charset="0"/>
              </a:rPr>
              <a:t>CNC</a:t>
            </a:r>
            <a:r>
              <a:rPr lang="zh-CN" altLang="en-US" dirty="0">
                <a:solidFill>
                  <a:srgbClr val="FF0000"/>
                </a:solidFill>
                <a:sym typeface="Arial" panose="020B0604020202020204" pitchFamily="34" charset="0"/>
              </a:rPr>
              <a:t>系统如何维护？</a:t>
            </a:r>
            <a:r>
              <a:rPr lang="zh-CN" altLang="en-US" dirty="0">
                <a:sym typeface="Arial" panose="020B0604020202020204" pitchFamily="34" charset="0"/>
              </a:rPr>
              <a:t>具体做法如下：</a:t>
            </a:r>
            <a:endParaRPr lang="en-US" altLang="zh-CN" dirty="0">
              <a:sym typeface="Arial" panose="020B0604020202020204" pitchFamily="34" charset="0"/>
            </a:endParaRPr>
          </a:p>
          <a:p>
            <a:pPr algn="just">
              <a:lnSpc>
                <a:spcPct val="150000"/>
              </a:lnSpc>
            </a:pPr>
            <a:r>
              <a:rPr lang="zh-CN" altLang="en-US" dirty="0">
                <a:sym typeface="Arial" panose="020B0604020202020204" pitchFamily="34" charset="0"/>
              </a:rPr>
              <a:t>（</a:t>
            </a:r>
            <a:r>
              <a:rPr lang="en-US" altLang="zh-CN" dirty="0">
                <a:sym typeface="Arial" panose="020B0604020202020204" pitchFamily="34" charset="0"/>
              </a:rPr>
              <a:t>1</a:t>
            </a:r>
            <a:r>
              <a:rPr lang="zh-CN" altLang="en-US" dirty="0">
                <a:sym typeface="Arial" panose="020B0604020202020204" pitchFamily="34" charset="0"/>
              </a:rPr>
              <a:t>）经常给</a:t>
            </a:r>
            <a:r>
              <a:rPr lang="en-US" altLang="zh-CN" dirty="0">
                <a:sym typeface="Arial" panose="020B0604020202020204" pitchFamily="34" charset="0"/>
              </a:rPr>
              <a:t>CNC</a:t>
            </a:r>
            <a:r>
              <a:rPr lang="zh-CN" altLang="en-US" dirty="0">
                <a:sym typeface="Arial" panose="020B0604020202020204" pitchFamily="34" charset="0"/>
              </a:rPr>
              <a:t>系统通电，</a:t>
            </a:r>
            <a:r>
              <a:rPr lang="zh-CN" altLang="en-US" dirty="0"/>
              <a:t>在车床锁住不动的情况下，让车床空运行；</a:t>
            </a:r>
            <a:endParaRPr lang="en-US" altLang="zh-CN" dirty="0"/>
          </a:p>
          <a:p>
            <a:pPr algn="just">
              <a:lnSpc>
                <a:spcPct val="150000"/>
              </a:lnSpc>
            </a:pPr>
            <a:r>
              <a:rPr lang="zh-CN" altLang="en-US" dirty="0">
                <a:sym typeface="Arial" panose="020B0604020202020204" pitchFamily="34" charset="0"/>
              </a:rPr>
              <a:t>（</a:t>
            </a:r>
            <a:r>
              <a:rPr lang="en-US" altLang="zh-CN" dirty="0">
                <a:sym typeface="Arial" panose="020B0604020202020204" pitchFamily="34" charset="0"/>
              </a:rPr>
              <a:t>2</a:t>
            </a:r>
            <a:r>
              <a:rPr lang="zh-CN" altLang="en-US" dirty="0">
                <a:sym typeface="Arial" panose="020B0604020202020204" pitchFamily="34" charset="0"/>
              </a:rPr>
              <a:t>）</a:t>
            </a:r>
            <a:r>
              <a:rPr lang="zh-CN" altLang="en-US" dirty="0"/>
              <a:t>是在空气湿度较大的梅雨季节，应每天给系统通电，这样可利用电器元件本身的发热来驱走数控柜内的潮气， 以保证电器元件的性能稳定可靠。</a:t>
            </a:r>
            <a:endParaRPr lang="zh-CN" altLang="en-US" dirty="0">
              <a:sym typeface="Arial" panose="020B0604020202020204" pitchFamily="34" charset="0"/>
            </a:endParaRPr>
          </a:p>
          <a:p>
            <a:pPr algn="just">
              <a:lnSpc>
                <a:spcPct val="150000"/>
              </a:lnSpc>
            </a:pPr>
            <a:endParaRPr lang="zh-CN" altLang="en-US" dirty="0"/>
          </a:p>
        </p:txBody>
      </p:sp>
      <p:sp>
        <p:nvSpPr>
          <p:cNvPr id="2" name="标题 3"/>
          <p:cNvSpPr txBox="1"/>
          <p:nvPr/>
        </p:nvSpPr>
        <p:spPr>
          <a:xfrm>
            <a:off x="663299" y="3390108"/>
            <a:ext cx="8345840" cy="37387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r>
              <a:rPr lang="en-US" altLang="zh-CN" sz="2000" dirty="0">
                <a:solidFill>
                  <a:schemeClr val="accent1"/>
                </a:solidFill>
                <a:latin typeface="Arial" panose="020B0604020202020204" pitchFamily="34" charset="0"/>
                <a:ea typeface="微软雅黑" panose="020B0503020204020204" pitchFamily="34" charset="-122"/>
              </a:rPr>
              <a:t>08 </a:t>
            </a:r>
            <a:r>
              <a:rPr lang="zh-CN" altLang="en-US" sz="2000" dirty="0">
                <a:solidFill>
                  <a:schemeClr val="accent1"/>
                </a:solidFill>
                <a:latin typeface="Arial" panose="020B0604020202020204" pitchFamily="34" charset="0"/>
                <a:ea typeface="微软雅黑" panose="020B0503020204020204" pitchFamily="34" charset="-122"/>
              </a:rPr>
              <a:t>备用印刷线路板的维护</a:t>
            </a:r>
          </a:p>
        </p:txBody>
      </p:sp>
      <p:sp>
        <p:nvSpPr>
          <p:cNvPr id="4" name="Title-1"/>
          <p:cNvSpPr txBox="1"/>
          <p:nvPr>
            <p:custDataLst>
              <p:tags r:id="rId2"/>
            </p:custDataLst>
          </p:nvPr>
        </p:nvSpPr>
        <p:spPr>
          <a:xfrm>
            <a:off x="663299" y="3809998"/>
            <a:ext cx="9682484" cy="544288"/>
          </a:xfrm>
          <a:prstGeom prst="rect">
            <a:avLst/>
          </a:prstGeom>
          <a:noFill/>
        </p:spPr>
        <p:txBody>
          <a:bodyPr wrap="square" rtlCol="0">
            <a:noAutofit/>
          </a:bodyPr>
          <a:lstStyle/>
          <a:p>
            <a:pPr algn="just">
              <a:lnSpc>
                <a:spcPct val="150000"/>
              </a:lnSpc>
            </a:pPr>
            <a:r>
              <a:rPr lang="zh-CN" altLang="en-US" dirty="0"/>
              <a:t>       对于已购置的备用印刷线路板应定期装到</a:t>
            </a:r>
            <a:r>
              <a:rPr lang="en-US" altLang="zh-CN" dirty="0"/>
              <a:t>CNC </a:t>
            </a:r>
            <a:r>
              <a:rPr lang="zh-CN" altLang="en-US" dirty="0"/>
              <a:t>装置上通电运行一段时间，以防损坏。</a:t>
            </a:r>
          </a:p>
        </p:txBody>
      </p:sp>
      <p:sp>
        <p:nvSpPr>
          <p:cNvPr id="5" name="标题 3"/>
          <p:cNvSpPr txBox="1"/>
          <p:nvPr/>
        </p:nvSpPr>
        <p:spPr>
          <a:xfrm>
            <a:off x="663299" y="4400303"/>
            <a:ext cx="8345840" cy="37387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r>
              <a:rPr lang="en-US" altLang="zh-CN" sz="2000" dirty="0">
                <a:solidFill>
                  <a:schemeClr val="accent1"/>
                </a:solidFill>
                <a:latin typeface="Arial" panose="020B0604020202020204" pitchFamily="34" charset="0"/>
                <a:ea typeface="微软雅黑" panose="020B0503020204020204" pitchFamily="34" charset="-122"/>
              </a:rPr>
              <a:t>09 CNC</a:t>
            </a:r>
            <a:r>
              <a:rPr lang="zh-CN" altLang="en-US" sz="2000" dirty="0">
                <a:solidFill>
                  <a:schemeClr val="accent1"/>
                </a:solidFill>
                <a:latin typeface="Arial" panose="020B0604020202020204" pitchFamily="34" charset="0"/>
                <a:ea typeface="微软雅黑" panose="020B0503020204020204" pitchFamily="34" charset="-122"/>
              </a:rPr>
              <a:t>发生故障时的处理</a:t>
            </a:r>
          </a:p>
        </p:txBody>
      </p:sp>
      <p:sp>
        <p:nvSpPr>
          <p:cNvPr id="6" name="Title-1"/>
          <p:cNvSpPr txBox="1"/>
          <p:nvPr>
            <p:custDataLst>
              <p:tags r:id="rId3"/>
            </p:custDataLst>
          </p:nvPr>
        </p:nvSpPr>
        <p:spPr>
          <a:xfrm>
            <a:off x="663299" y="4820193"/>
            <a:ext cx="9682484" cy="910047"/>
          </a:xfrm>
          <a:prstGeom prst="rect">
            <a:avLst/>
          </a:prstGeom>
          <a:noFill/>
        </p:spPr>
        <p:txBody>
          <a:bodyPr wrap="square" rtlCol="0">
            <a:noAutofit/>
          </a:bodyPr>
          <a:lstStyle/>
          <a:p>
            <a:pPr algn="just">
              <a:lnSpc>
                <a:spcPct val="150000"/>
              </a:lnSpc>
            </a:pPr>
            <a:r>
              <a:rPr lang="zh-CN" altLang="en-US" dirty="0"/>
              <a:t>       一旦</a:t>
            </a:r>
            <a:r>
              <a:rPr lang="en-US" altLang="zh-CN" dirty="0"/>
              <a:t>CNC</a:t>
            </a:r>
            <a:r>
              <a:rPr lang="zh-CN" altLang="en-US" dirty="0"/>
              <a:t>系统发生故障，操作人员应采取急停措施，停止系统运行，保护好现场，并且协助维修人员做好维修前期的准备工作。</a:t>
            </a:r>
          </a:p>
        </p:txBody>
      </p:sp>
      <p:grpSp>
        <p:nvGrpSpPr>
          <p:cNvPr id="9" name="组合 8">
            <a:extLst>
              <a:ext uri="{FF2B5EF4-FFF2-40B4-BE49-F238E27FC236}">
                <a16:creationId xmlns:a16="http://schemas.microsoft.com/office/drawing/2014/main" id="{537A70BC-98F7-C48B-9222-6BAAF7FE9411}"/>
              </a:ext>
            </a:extLst>
          </p:cNvPr>
          <p:cNvGrpSpPr/>
          <p:nvPr/>
        </p:nvGrpSpPr>
        <p:grpSpPr>
          <a:xfrm>
            <a:off x="1587" y="-1"/>
            <a:ext cx="12188825" cy="6858001"/>
            <a:chOff x="1589" y="0"/>
            <a:chExt cx="12188825" cy="6858001"/>
          </a:xfrm>
        </p:grpSpPr>
        <p:sp>
          <p:nvSpPr>
            <p:cNvPr id="11" name="任意多边形 40">
              <a:extLst>
                <a:ext uri="{FF2B5EF4-FFF2-40B4-BE49-F238E27FC236}">
                  <a16:creationId xmlns:a16="http://schemas.microsoft.com/office/drawing/2014/main" id="{4DD51110-433C-12D3-0690-2F30D81CCF64}"/>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任意多边形 41">
              <a:extLst>
                <a:ext uri="{FF2B5EF4-FFF2-40B4-BE49-F238E27FC236}">
                  <a16:creationId xmlns:a16="http://schemas.microsoft.com/office/drawing/2014/main" id="{40636BCB-1594-60B2-F112-303D58CEBE5F}"/>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3"/>
          <p:cNvSpPr txBox="1"/>
          <p:nvPr/>
        </p:nvSpPr>
        <p:spPr>
          <a:xfrm>
            <a:off x="3923172" y="1237511"/>
            <a:ext cx="4345654" cy="524247"/>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solidFill>
                  <a:schemeClr val="accent1"/>
                </a:solidFill>
                <a:latin typeface="Arial" panose="020B0604020202020204" pitchFamily="34" charset="0"/>
                <a:ea typeface="微软雅黑" panose="020B0503020204020204" pitchFamily="34" charset="-122"/>
              </a:rPr>
              <a:t>三、思考与实训练习题</a:t>
            </a:r>
          </a:p>
        </p:txBody>
      </p:sp>
      <p:sp>
        <p:nvSpPr>
          <p:cNvPr id="5" name="1"/>
          <p:cNvSpPr/>
          <p:nvPr>
            <p:custDataLst>
              <p:tags r:id="rId1"/>
            </p:custDataLst>
          </p:nvPr>
        </p:nvSpPr>
        <p:spPr bwMode="auto">
          <a:xfrm rot="5400000">
            <a:off x="520948" y="2532236"/>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6" name="Index-1"/>
          <p:cNvSpPr txBox="1"/>
          <p:nvPr>
            <p:custDataLst>
              <p:tags r:id="rId2"/>
            </p:custDataLst>
          </p:nvPr>
        </p:nvSpPr>
        <p:spPr>
          <a:xfrm>
            <a:off x="243998" y="2504333"/>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01</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7" name="Title-1"/>
          <p:cNvSpPr/>
          <p:nvPr>
            <p:custDataLst>
              <p:tags r:id="rId3"/>
            </p:custDataLst>
          </p:nvPr>
        </p:nvSpPr>
        <p:spPr>
          <a:xfrm>
            <a:off x="1235968" y="2400966"/>
            <a:ext cx="570519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800" b="1" dirty="0">
                <a:solidFill>
                  <a:schemeClr val="accent1"/>
                </a:solidFill>
                <a:sym typeface="Arial" panose="020B0604020202020204" pitchFamily="34" charset="0"/>
              </a:rPr>
              <a:t>简述数控车床</a:t>
            </a:r>
            <a:r>
              <a:rPr lang="zh-CN" altLang="en-US" sz="2800" b="1" dirty="0">
                <a:solidFill>
                  <a:srgbClr val="FF0000"/>
                </a:solidFill>
                <a:sym typeface="Arial" panose="020B0604020202020204" pitchFamily="34" charset="0"/>
              </a:rPr>
              <a:t>日常维护和保养内容</a:t>
            </a:r>
            <a:r>
              <a:rPr lang="zh-CN" altLang="en-US" sz="2800" b="1" dirty="0">
                <a:solidFill>
                  <a:schemeClr val="accent1"/>
                </a:solidFill>
                <a:sym typeface="Arial" panose="020B0604020202020204" pitchFamily="34" charset="0"/>
              </a:rPr>
              <a:t>；</a:t>
            </a:r>
            <a:endParaRPr lang="en-US" altLang="zh-CN" sz="2800" b="1" dirty="0">
              <a:solidFill>
                <a:schemeClr val="accent1"/>
              </a:solidFill>
              <a:sym typeface="Arial" panose="020B0604020202020204" pitchFamily="34" charset="0"/>
            </a:endParaRPr>
          </a:p>
        </p:txBody>
      </p:sp>
      <p:sp>
        <p:nvSpPr>
          <p:cNvPr id="8" name="1"/>
          <p:cNvSpPr/>
          <p:nvPr>
            <p:custDataLst>
              <p:tags r:id="rId4"/>
            </p:custDataLst>
          </p:nvPr>
        </p:nvSpPr>
        <p:spPr bwMode="auto">
          <a:xfrm rot="5400000">
            <a:off x="520948" y="3567531"/>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9" name="Index-1"/>
          <p:cNvSpPr txBox="1"/>
          <p:nvPr>
            <p:custDataLst>
              <p:tags r:id="rId5"/>
            </p:custDataLst>
          </p:nvPr>
        </p:nvSpPr>
        <p:spPr>
          <a:xfrm>
            <a:off x="243998" y="3539628"/>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02</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0" name="Title-1"/>
          <p:cNvSpPr/>
          <p:nvPr>
            <p:custDataLst>
              <p:tags r:id="rId6"/>
            </p:custDataLst>
          </p:nvPr>
        </p:nvSpPr>
        <p:spPr>
          <a:xfrm>
            <a:off x="1235968" y="3436261"/>
            <a:ext cx="5823200"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800" b="1" dirty="0">
                <a:solidFill>
                  <a:schemeClr val="accent1"/>
                </a:solidFill>
                <a:sym typeface="Arial" panose="020B0604020202020204" pitchFamily="34" charset="0"/>
              </a:rPr>
              <a:t>怎样做好</a:t>
            </a:r>
            <a:r>
              <a:rPr lang="zh-CN" altLang="en-US" sz="2800" b="1" dirty="0">
                <a:solidFill>
                  <a:srgbClr val="FF0000"/>
                </a:solidFill>
                <a:sym typeface="Arial" panose="020B0604020202020204" pitchFamily="34" charset="0"/>
              </a:rPr>
              <a:t>数控系统的日常维护</a:t>
            </a:r>
            <a:r>
              <a:rPr lang="zh-CN" altLang="en-US" sz="2800" b="1" dirty="0">
                <a:solidFill>
                  <a:schemeClr val="accent1"/>
                </a:solidFill>
                <a:sym typeface="Arial" panose="020B0604020202020204" pitchFamily="34" charset="0"/>
              </a:rPr>
              <a:t>？</a:t>
            </a:r>
            <a:endParaRPr lang="en-US" altLang="zh-CN" sz="2800" b="1" dirty="0">
              <a:solidFill>
                <a:schemeClr val="accent1"/>
              </a:solidFill>
              <a:sym typeface="Arial" panose="020B0604020202020204" pitchFamily="34" charset="0"/>
            </a:endParaRPr>
          </a:p>
        </p:txBody>
      </p:sp>
      <p:sp>
        <p:nvSpPr>
          <p:cNvPr id="11" name="1"/>
          <p:cNvSpPr/>
          <p:nvPr>
            <p:custDataLst>
              <p:tags r:id="rId7"/>
            </p:custDataLst>
          </p:nvPr>
        </p:nvSpPr>
        <p:spPr bwMode="auto">
          <a:xfrm rot="5400000">
            <a:off x="520948" y="4602708"/>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2" name="Index-1"/>
          <p:cNvSpPr txBox="1"/>
          <p:nvPr>
            <p:custDataLst>
              <p:tags r:id="rId8"/>
            </p:custDataLst>
          </p:nvPr>
        </p:nvSpPr>
        <p:spPr>
          <a:xfrm>
            <a:off x="243998" y="4574805"/>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03</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3" name="Title-1"/>
          <p:cNvSpPr/>
          <p:nvPr>
            <p:custDataLst>
              <p:tags r:id="rId9"/>
            </p:custDataLst>
          </p:nvPr>
        </p:nvSpPr>
        <p:spPr>
          <a:xfrm>
            <a:off x="1235968" y="4471438"/>
            <a:ext cx="5823200"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800" b="1" dirty="0">
                <a:solidFill>
                  <a:schemeClr val="accent1"/>
                </a:solidFill>
                <a:sym typeface="Arial" panose="020B0604020202020204" pitchFamily="34" charset="0"/>
              </a:rPr>
              <a:t>完成实训报告（如右表）</a:t>
            </a:r>
            <a:endParaRPr lang="en-US" altLang="zh-CN" sz="2800" b="1" dirty="0">
              <a:solidFill>
                <a:schemeClr val="accent1"/>
              </a:solidFill>
              <a:sym typeface="Arial" panose="020B0604020202020204" pitchFamily="34" charset="0"/>
            </a:endParaRPr>
          </a:p>
        </p:txBody>
      </p:sp>
      <p:graphicFrame>
        <p:nvGraphicFramePr>
          <p:cNvPr id="15" name="表格 14"/>
          <p:cNvGraphicFramePr>
            <a:graphicFrameLocks noGrp="1"/>
          </p:cNvGraphicFramePr>
          <p:nvPr/>
        </p:nvGraphicFramePr>
        <p:xfrm>
          <a:off x="7059166" y="1990767"/>
          <a:ext cx="4889002" cy="4436745"/>
        </p:xfrm>
        <a:graphic>
          <a:graphicData uri="http://schemas.openxmlformats.org/drawingml/2006/table">
            <a:tbl>
              <a:tblPr>
                <a:tableStyleId>{5C22544A-7EE6-4342-B048-85BDC9FD1C3A}</a:tableStyleId>
              </a:tblPr>
              <a:tblGrid>
                <a:gridCol w="1222375">
                  <a:extLst>
                    <a:ext uri="{9D8B030D-6E8A-4147-A177-3AD203B41FA5}">
                      <a16:colId xmlns:a16="http://schemas.microsoft.com/office/drawing/2014/main" val="20000"/>
                    </a:ext>
                  </a:extLst>
                </a:gridCol>
                <a:gridCol w="1222209">
                  <a:extLst>
                    <a:ext uri="{9D8B030D-6E8A-4147-A177-3AD203B41FA5}">
                      <a16:colId xmlns:a16="http://schemas.microsoft.com/office/drawing/2014/main" val="20001"/>
                    </a:ext>
                  </a:extLst>
                </a:gridCol>
                <a:gridCol w="1222209">
                  <a:extLst>
                    <a:ext uri="{9D8B030D-6E8A-4147-A177-3AD203B41FA5}">
                      <a16:colId xmlns:a16="http://schemas.microsoft.com/office/drawing/2014/main" val="20002"/>
                    </a:ext>
                  </a:extLst>
                </a:gridCol>
                <a:gridCol w="1222209">
                  <a:extLst>
                    <a:ext uri="{9D8B030D-6E8A-4147-A177-3AD203B41FA5}">
                      <a16:colId xmlns:a16="http://schemas.microsoft.com/office/drawing/2014/main" val="20003"/>
                    </a:ext>
                  </a:extLst>
                </a:gridCol>
              </a:tblGrid>
              <a:tr h="283845">
                <a:tc>
                  <a:txBody>
                    <a:bodyPr/>
                    <a:lstStyle/>
                    <a:p>
                      <a:pPr algn="l" fontAlgn="ctr"/>
                      <a:r>
                        <a:rPr lang="zh-CN" altLang="en-US" sz="1800" u="none" strike="noStrike">
                          <a:effectLst/>
                        </a:rPr>
                        <a:t>实训项目</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800" u="none" strike="noStrike">
                          <a:effectLst/>
                        </a:rPr>
                        <a:t>日期</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09550">
                <a:tc>
                  <a:txBody>
                    <a:bodyPr/>
                    <a:lstStyle/>
                    <a:p>
                      <a:pPr algn="l" fontAlgn="ctr"/>
                      <a:r>
                        <a:rPr lang="zh-CN" altLang="en-US" sz="1800" u="none" strike="noStrike">
                          <a:effectLst/>
                        </a:rPr>
                        <a:t>实训地点</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800" u="none" strike="noStrike">
                          <a:effectLst/>
                        </a:rPr>
                        <a:t>指导教师</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09550">
                <a:tc gridSpan="4">
                  <a:txBody>
                    <a:bodyPr/>
                    <a:lstStyle/>
                    <a:p>
                      <a:pPr algn="l" fontAlgn="ctr"/>
                      <a:r>
                        <a:rPr lang="zh-CN" altLang="en-US" sz="1800" u="none" strike="noStrike" dirty="0">
                          <a:effectLst/>
                        </a:rPr>
                        <a:t>实训内容</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09550">
                <a:tc gridSpan="4">
                  <a:txBody>
                    <a:bodyPr/>
                    <a:lstStyle/>
                    <a:p>
                      <a:pPr algn="l" fontAlgn="ctr"/>
                      <a:r>
                        <a:rPr lang="zh-CN" altLang="en-US" sz="1800" u="none" strike="noStrike" dirty="0">
                          <a:effectLst/>
                        </a:rPr>
                        <a:t>结合实际，清给自己所用的数控车床指定一份维护安装表</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r h="209550">
                <a:tc gridSpan="4">
                  <a:txBody>
                    <a:bodyPr/>
                    <a:lstStyle/>
                    <a:p>
                      <a:pPr algn="l" fontAlgn="ctr"/>
                      <a:r>
                        <a:rPr lang="zh-CN" altLang="en-US" sz="1800" u="none" strike="noStrike" dirty="0">
                          <a:effectLst/>
                        </a:rPr>
                        <a:t>实训的小结和体会</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标题 1">
            <a:extLst>
              <a:ext uri="{FF2B5EF4-FFF2-40B4-BE49-F238E27FC236}">
                <a16:creationId xmlns:a16="http://schemas.microsoft.com/office/drawing/2014/main" id="{016FE213-18B7-5615-A0EE-E34253E2D9F0}"/>
              </a:ext>
            </a:extLst>
          </p:cNvPr>
          <p:cNvSpPr txBox="1"/>
          <p:nvPr/>
        </p:nvSpPr>
        <p:spPr>
          <a:xfrm>
            <a:off x="3182858" y="296212"/>
            <a:ext cx="5826281"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1.2 </a:t>
            </a:r>
            <a:r>
              <a:rPr lang="zh-CN" altLang="en-US" sz="2800" dirty="0">
                <a:latin typeface="+mj-ea"/>
                <a:cs typeface="+mn-ea"/>
                <a:sym typeface="+mn-lt"/>
              </a:rPr>
              <a:t>数控车床的日常维护及保养</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353213" y="2948869"/>
            <a:ext cx="5419185" cy="480131"/>
          </a:xfrm>
        </p:spPr>
        <p:txBody>
          <a:bodyPr>
            <a:spAutoFit/>
          </a:bodyPr>
          <a:lstStyle/>
          <a:p>
            <a:r>
              <a:rPr lang="zh-CN" altLang="en-US" sz="2800" dirty="0">
                <a:latin typeface="+mn-lt"/>
                <a:ea typeface="+mn-ea"/>
                <a:cs typeface="+mn-ea"/>
                <a:sym typeface="+mn-lt"/>
              </a:rPr>
              <a:t>数控车床实训基础</a:t>
            </a:r>
          </a:p>
        </p:txBody>
      </p:sp>
      <p:sp>
        <p:nvSpPr>
          <p:cNvPr id="6" name="文本占位符 5"/>
          <p:cNvSpPr>
            <a:spLocks noGrp="1"/>
          </p:cNvSpPr>
          <p:nvPr>
            <p:ph type="body" idx="1"/>
          </p:nvPr>
        </p:nvSpPr>
        <p:spPr>
          <a:xfrm>
            <a:off x="2353214" y="3733086"/>
            <a:ext cx="6083650" cy="1753235"/>
          </a:xfrm>
        </p:spPr>
        <p:txBody>
          <a:bodyPr wrap="square">
            <a:spAutoFit/>
          </a:bodyPr>
          <a:lstStyle/>
          <a:p>
            <a:pPr lvl="0"/>
            <a:r>
              <a:rPr lang="zh-CN" altLang="en-US" sz="2400" b="1" dirty="0">
                <a:solidFill>
                  <a:schemeClr val="bg1">
                    <a:lumMod val="75000"/>
                  </a:schemeClr>
                </a:solidFill>
                <a:cs typeface="+mn-ea"/>
                <a:sym typeface="+mn-lt"/>
              </a:rPr>
              <a:t>任务1.1 数控车床文明实训和安全操作规程</a:t>
            </a: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1.2 </a:t>
            </a:r>
            <a:r>
              <a:rPr lang="zh-CN" altLang="en-US" sz="2400" b="1" dirty="0">
                <a:solidFill>
                  <a:schemeClr val="bg1">
                    <a:lumMod val="75000"/>
                  </a:schemeClr>
                </a:solidFill>
                <a:cs typeface="+mn-ea"/>
                <a:sym typeface="+mn-lt"/>
              </a:rPr>
              <a:t>数控车床的日常维护和保养</a:t>
            </a:r>
            <a:endParaRPr lang="en-US" altLang="zh-CN" sz="2400" b="1" dirty="0">
              <a:solidFill>
                <a:schemeClr val="bg1">
                  <a:lumMod val="75000"/>
                </a:schemeClr>
              </a:solidFill>
              <a:cs typeface="+mn-ea"/>
              <a:sym typeface="+mn-lt"/>
            </a:endParaRPr>
          </a:p>
          <a:p>
            <a:pPr lvl="0"/>
            <a:r>
              <a:rPr lang="zh-CN" altLang="en-US" sz="2400" b="1" dirty="0">
                <a:solidFill>
                  <a:srgbClr val="FF0000"/>
                </a:solidFill>
                <a:cs typeface="+mn-ea"/>
                <a:sym typeface="+mn-lt"/>
              </a:rPr>
              <a:t>任务</a:t>
            </a:r>
            <a:r>
              <a:rPr lang="en-US" altLang="zh-CN" sz="2400" b="1" dirty="0">
                <a:solidFill>
                  <a:srgbClr val="FF0000"/>
                </a:solidFill>
                <a:cs typeface="+mn-ea"/>
                <a:sym typeface="+mn-lt"/>
              </a:rPr>
              <a:t>1.3 </a:t>
            </a:r>
            <a:r>
              <a:rPr lang="zh-CN" altLang="en-US" sz="2400" b="1" dirty="0">
                <a:solidFill>
                  <a:srgbClr val="FF0000"/>
                </a:solidFill>
                <a:cs typeface="+mn-ea"/>
                <a:sym typeface="+mn-lt"/>
              </a:rPr>
              <a:t>数控车床常见故障</a:t>
            </a:r>
            <a:r>
              <a:rPr lang="en-US" altLang="zh-CN" sz="2400" b="1" dirty="0">
                <a:solidFill>
                  <a:srgbClr val="FF0000"/>
                </a:solidFill>
                <a:cs typeface="+mn-ea"/>
                <a:sym typeface="+mn-lt"/>
              </a:rPr>
              <a:t> </a:t>
            </a:r>
            <a:endParaRPr lang="zh-CN" altLang="en-US" sz="2400" b="1" dirty="0">
              <a:solidFill>
                <a:srgbClr val="FF0000"/>
              </a:solidFill>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1</a:t>
            </a:r>
          </a:p>
        </p:txBody>
      </p:sp>
    </p:spTree>
    <p:extLst>
      <p:ext uri="{BB962C8B-B14F-4D97-AF65-F5344CB8AC3E}">
        <p14:creationId xmlns:p14="http://schemas.microsoft.com/office/powerpoint/2010/main" val="27103496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105" name="Title-1"/>
          <p:cNvSpPr/>
          <p:nvPr>
            <p:custDataLst>
              <p:tags r:id="rId1"/>
            </p:custDataLst>
          </p:nvPr>
        </p:nvSpPr>
        <p:spPr>
          <a:xfrm>
            <a:off x="1531569" y="1543532"/>
            <a:ext cx="3960000"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sz="2400" b="1" dirty="0">
                <a:solidFill>
                  <a:schemeClr val="accent1"/>
                </a:solidFill>
                <a:sym typeface="Arial" panose="020B0604020202020204" pitchFamily="34" charset="0"/>
              </a:rPr>
              <a:t>电源类故障及排除</a:t>
            </a:r>
            <a:endParaRPr lang="en-US" altLang="zh-CN" sz="2400" b="1" dirty="0">
              <a:solidFill>
                <a:schemeClr val="accent1"/>
              </a:solidFill>
              <a:sym typeface="Arial" panose="020B0604020202020204" pitchFamily="34" charset="0"/>
            </a:endParaRPr>
          </a:p>
        </p:txBody>
      </p:sp>
      <p:sp>
        <p:nvSpPr>
          <p:cNvPr id="107" name="Index-1"/>
          <p:cNvSpPr txBox="1"/>
          <p:nvPr>
            <p:custDataLst>
              <p:tags r:id="rId2"/>
            </p:custDataLst>
          </p:nvPr>
        </p:nvSpPr>
        <p:spPr>
          <a:xfrm>
            <a:off x="957555" y="1544511"/>
            <a:ext cx="543740" cy="523220"/>
          </a:xfrm>
          <a:prstGeom prst="rect">
            <a:avLst/>
          </a:prstGeom>
          <a:solidFill>
            <a:schemeClr val="accent1"/>
          </a:solidFill>
          <a:effectLst/>
        </p:spPr>
        <p:txBody>
          <a:bodyPr wrap="none" rtlCol="0">
            <a:spAutoFit/>
          </a:bodyPr>
          <a:lstStyle>
            <a:defPPr>
              <a:defRPr lang="zh-CN"/>
            </a:defPPr>
            <a:lvl1pPr algn="ctr">
              <a:defRPr sz="2800" b="1">
                <a:solidFill>
                  <a:srgbClr val="FFFFFF"/>
                </a:solidFill>
              </a:defRPr>
            </a:lvl1pPr>
          </a:lstStyle>
          <a:p>
            <a:r>
              <a:rPr lang="zh-CN" altLang="en-US" dirty="0">
                <a:latin typeface="+mj-lt"/>
                <a:ea typeface="+mj-ea"/>
              </a:rPr>
              <a:t>一</a:t>
            </a:r>
          </a:p>
        </p:txBody>
      </p:sp>
      <p:cxnSp>
        <p:nvCxnSpPr>
          <p:cNvPr id="108" name="1"/>
          <p:cNvCxnSpPr/>
          <p:nvPr>
            <p:custDataLst>
              <p:tags r:id="rId3"/>
            </p:custDataLst>
          </p:nvPr>
        </p:nvCxnSpPr>
        <p:spPr>
          <a:xfrm>
            <a:off x="960668" y="2227262"/>
            <a:ext cx="4877967"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1" name="Title-2"/>
          <p:cNvSpPr/>
          <p:nvPr>
            <p:custDataLst>
              <p:tags r:id="rId4"/>
            </p:custDataLst>
          </p:nvPr>
        </p:nvSpPr>
        <p:spPr>
          <a:xfrm>
            <a:off x="6679655" y="1596560"/>
            <a:ext cx="3960000"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sz="2400" b="1" dirty="0">
                <a:solidFill>
                  <a:schemeClr val="accent2"/>
                </a:solidFill>
                <a:sym typeface="Arial" panose="020B0604020202020204" pitchFamily="34" charset="0"/>
              </a:rPr>
              <a:t>系统显示类故障及排除</a:t>
            </a:r>
            <a:endParaRPr lang="en-US" altLang="zh-CN" sz="2400" b="1" dirty="0">
              <a:solidFill>
                <a:schemeClr val="accent2"/>
              </a:solidFill>
              <a:sym typeface="Arial" panose="020B0604020202020204" pitchFamily="34" charset="0"/>
            </a:endParaRPr>
          </a:p>
        </p:txBody>
      </p:sp>
      <p:sp>
        <p:nvSpPr>
          <p:cNvPr id="92" name="Index-2"/>
          <p:cNvSpPr txBox="1"/>
          <p:nvPr>
            <p:custDataLst>
              <p:tags r:id="rId5"/>
            </p:custDataLst>
          </p:nvPr>
        </p:nvSpPr>
        <p:spPr>
          <a:xfrm>
            <a:off x="6107403" y="1549443"/>
            <a:ext cx="543739" cy="523220"/>
          </a:xfrm>
          <a:prstGeom prst="rect">
            <a:avLst/>
          </a:prstGeom>
          <a:solidFill>
            <a:schemeClr val="accent2"/>
          </a:solidFill>
          <a:effectLst/>
        </p:spPr>
        <p:txBody>
          <a:bodyPr wrap="none" rtlCol="0">
            <a:spAutoFit/>
          </a:bodyPr>
          <a:lstStyle/>
          <a:p>
            <a:pPr algn="ctr"/>
            <a:r>
              <a:rPr lang="zh-CN" altLang="en-US" sz="2800" b="1" dirty="0">
                <a:solidFill>
                  <a:schemeClr val="lt1">
                    <a:lumMod val="100000"/>
                  </a:schemeClr>
                </a:solidFill>
                <a:latin typeface="+mj-lt"/>
                <a:ea typeface="+mj-ea"/>
              </a:rPr>
              <a:t>二</a:t>
            </a:r>
          </a:p>
        </p:txBody>
      </p:sp>
      <p:cxnSp>
        <p:nvCxnSpPr>
          <p:cNvPr id="93" name="2"/>
          <p:cNvCxnSpPr/>
          <p:nvPr>
            <p:custDataLst>
              <p:tags r:id="rId6"/>
            </p:custDataLst>
          </p:nvPr>
        </p:nvCxnSpPr>
        <p:spPr>
          <a:xfrm>
            <a:off x="6096000" y="2226892"/>
            <a:ext cx="4877967"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1" name="Title-1"/>
          <p:cNvSpPr/>
          <p:nvPr>
            <p:custDataLst>
              <p:tags r:id="rId7"/>
            </p:custDataLst>
          </p:nvPr>
        </p:nvSpPr>
        <p:spPr>
          <a:xfrm>
            <a:off x="1531569" y="2651019"/>
            <a:ext cx="3960000"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sz="2400" b="1" dirty="0">
                <a:solidFill>
                  <a:schemeClr val="accent1"/>
                </a:solidFill>
                <a:sym typeface="Arial" panose="020B0604020202020204" pitchFamily="34" charset="0"/>
              </a:rPr>
              <a:t>急停报警类故障及排除</a:t>
            </a:r>
            <a:endParaRPr lang="en-US" altLang="zh-CN" sz="2400" b="1" dirty="0">
              <a:solidFill>
                <a:schemeClr val="accent1"/>
              </a:solidFill>
              <a:sym typeface="Arial" panose="020B0604020202020204" pitchFamily="34" charset="0"/>
            </a:endParaRPr>
          </a:p>
        </p:txBody>
      </p:sp>
      <p:sp>
        <p:nvSpPr>
          <p:cNvPr id="122" name="Index-1"/>
          <p:cNvSpPr txBox="1"/>
          <p:nvPr>
            <p:custDataLst>
              <p:tags r:id="rId8"/>
            </p:custDataLst>
          </p:nvPr>
        </p:nvSpPr>
        <p:spPr>
          <a:xfrm>
            <a:off x="957556" y="2651998"/>
            <a:ext cx="543739" cy="523220"/>
          </a:xfrm>
          <a:prstGeom prst="rect">
            <a:avLst/>
          </a:prstGeom>
          <a:solidFill>
            <a:schemeClr val="accent1"/>
          </a:solidFill>
          <a:effectLst/>
        </p:spPr>
        <p:txBody>
          <a:bodyPr wrap="none" rtlCol="0">
            <a:spAutoFit/>
          </a:bodyPr>
          <a:lstStyle>
            <a:defPPr>
              <a:defRPr lang="zh-CN"/>
            </a:defPPr>
            <a:lvl1pPr algn="ctr">
              <a:defRPr sz="2800" b="1">
                <a:solidFill>
                  <a:srgbClr val="FFFFFF"/>
                </a:solidFill>
              </a:defRPr>
            </a:lvl1pPr>
          </a:lstStyle>
          <a:p>
            <a:r>
              <a:rPr lang="zh-CN" altLang="en-US" dirty="0">
                <a:latin typeface="+mj-lt"/>
                <a:ea typeface="+mj-ea"/>
              </a:rPr>
              <a:t>三</a:t>
            </a:r>
          </a:p>
        </p:txBody>
      </p:sp>
      <p:cxnSp>
        <p:nvCxnSpPr>
          <p:cNvPr id="123" name="1"/>
          <p:cNvCxnSpPr/>
          <p:nvPr>
            <p:custDataLst>
              <p:tags r:id="rId9"/>
            </p:custDataLst>
          </p:nvPr>
        </p:nvCxnSpPr>
        <p:spPr>
          <a:xfrm>
            <a:off x="960668" y="3334749"/>
            <a:ext cx="4877967"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4" name="Title-2"/>
          <p:cNvSpPr/>
          <p:nvPr>
            <p:custDataLst>
              <p:tags r:id="rId10"/>
            </p:custDataLst>
          </p:nvPr>
        </p:nvSpPr>
        <p:spPr>
          <a:xfrm>
            <a:off x="6679655" y="2704047"/>
            <a:ext cx="3960000"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sz="2400" b="1" dirty="0">
                <a:solidFill>
                  <a:schemeClr val="accent2"/>
                </a:solidFill>
                <a:sym typeface="Arial" panose="020B0604020202020204" pitchFamily="34" charset="0"/>
              </a:rPr>
              <a:t>操作类故障及排除</a:t>
            </a:r>
            <a:endParaRPr lang="en-US" altLang="zh-CN" sz="2400" b="1" dirty="0">
              <a:solidFill>
                <a:schemeClr val="accent2"/>
              </a:solidFill>
              <a:sym typeface="Arial" panose="020B0604020202020204" pitchFamily="34" charset="0"/>
            </a:endParaRPr>
          </a:p>
        </p:txBody>
      </p:sp>
      <p:sp>
        <p:nvSpPr>
          <p:cNvPr id="125" name="Index-2"/>
          <p:cNvSpPr txBox="1"/>
          <p:nvPr>
            <p:custDataLst>
              <p:tags r:id="rId11"/>
            </p:custDataLst>
          </p:nvPr>
        </p:nvSpPr>
        <p:spPr>
          <a:xfrm>
            <a:off x="6107402" y="2656930"/>
            <a:ext cx="543740" cy="523220"/>
          </a:xfrm>
          <a:prstGeom prst="rect">
            <a:avLst/>
          </a:prstGeom>
          <a:solidFill>
            <a:schemeClr val="accent2"/>
          </a:solidFill>
          <a:effectLst/>
        </p:spPr>
        <p:txBody>
          <a:bodyPr wrap="none" rtlCol="0">
            <a:spAutoFit/>
          </a:bodyPr>
          <a:lstStyle/>
          <a:p>
            <a:pPr algn="ctr"/>
            <a:r>
              <a:rPr lang="zh-CN" altLang="en-US" sz="2800" b="1" dirty="0">
                <a:solidFill>
                  <a:schemeClr val="lt1">
                    <a:lumMod val="100000"/>
                  </a:schemeClr>
                </a:solidFill>
                <a:latin typeface="+mj-lt"/>
                <a:ea typeface="+mj-ea"/>
              </a:rPr>
              <a:t>四</a:t>
            </a:r>
          </a:p>
        </p:txBody>
      </p:sp>
      <p:cxnSp>
        <p:nvCxnSpPr>
          <p:cNvPr id="126" name="2"/>
          <p:cNvCxnSpPr/>
          <p:nvPr>
            <p:custDataLst>
              <p:tags r:id="rId12"/>
            </p:custDataLst>
          </p:nvPr>
        </p:nvCxnSpPr>
        <p:spPr>
          <a:xfrm>
            <a:off x="6096000" y="3334379"/>
            <a:ext cx="4877967"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7" name="Title-1"/>
          <p:cNvSpPr/>
          <p:nvPr>
            <p:custDataLst>
              <p:tags r:id="rId13"/>
            </p:custDataLst>
          </p:nvPr>
        </p:nvSpPr>
        <p:spPr>
          <a:xfrm>
            <a:off x="1531569" y="3816211"/>
            <a:ext cx="3960000"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sz="2400" b="1" dirty="0">
                <a:solidFill>
                  <a:schemeClr val="accent1"/>
                </a:solidFill>
                <a:sym typeface="Arial" panose="020B0604020202020204" pitchFamily="34" charset="0"/>
              </a:rPr>
              <a:t>回参考点常见故障及排除</a:t>
            </a:r>
            <a:endParaRPr lang="en-US" altLang="zh-CN" sz="2400" b="1" dirty="0">
              <a:solidFill>
                <a:schemeClr val="accent1"/>
              </a:solidFill>
              <a:sym typeface="Arial" panose="020B0604020202020204" pitchFamily="34" charset="0"/>
            </a:endParaRPr>
          </a:p>
        </p:txBody>
      </p:sp>
      <p:sp>
        <p:nvSpPr>
          <p:cNvPr id="128" name="Index-1"/>
          <p:cNvSpPr txBox="1"/>
          <p:nvPr>
            <p:custDataLst>
              <p:tags r:id="rId14"/>
            </p:custDataLst>
          </p:nvPr>
        </p:nvSpPr>
        <p:spPr>
          <a:xfrm>
            <a:off x="957554" y="3817190"/>
            <a:ext cx="543739" cy="523220"/>
          </a:xfrm>
          <a:prstGeom prst="rect">
            <a:avLst/>
          </a:prstGeom>
          <a:solidFill>
            <a:schemeClr val="accent1"/>
          </a:solidFill>
          <a:effectLst/>
        </p:spPr>
        <p:txBody>
          <a:bodyPr wrap="none" rtlCol="0">
            <a:spAutoFit/>
          </a:bodyPr>
          <a:lstStyle>
            <a:defPPr>
              <a:defRPr lang="zh-CN"/>
            </a:defPPr>
            <a:lvl1pPr algn="ctr">
              <a:defRPr sz="2800" b="1">
                <a:solidFill>
                  <a:srgbClr val="FFFFFF"/>
                </a:solidFill>
              </a:defRPr>
            </a:lvl1pPr>
          </a:lstStyle>
          <a:p>
            <a:r>
              <a:rPr lang="zh-CN" altLang="en-US" dirty="0">
                <a:latin typeface="+mj-lt"/>
                <a:ea typeface="+mj-ea"/>
              </a:rPr>
              <a:t>五</a:t>
            </a:r>
          </a:p>
        </p:txBody>
      </p:sp>
      <p:cxnSp>
        <p:nvCxnSpPr>
          <p:cNvPr id="129" name="1"/>
          <p:cNvCxnSpPr/>
          <p:nvPr>
            <p:custDataLst>
              <p:tags r:id="rId15"/>
            </p:custDataLst>
          </p:nvPr>
        </p:nvCxnSpPr>
        <p:spPr>
          <a:xfrm>
            <a:off x="960668" y="4499941"/>
            <a:ext cx="4877967"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0" name="Title-2"/>
          <p:cNvSpPr/>
          <p:nvPr>
            <p:custDataLst>
              <p:tags r:id="rId16"/>
            </p:custDataLst>
          </p:nvPr>
        </p:nvSpPr>
        <p:spPr>
          <a:xfrm>
            <a:off x="6679655" y="3869239"/>
            <a:ext cx="3960000"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sz="2400" b="1" dirty="0">
                <a:solidFill>
                  <a:schemeClr val="accent2"/>
                </a:solidFill>
                <a:sym typeface="Arial" panose="020B0604020202020204" pitchFamily="34" charset="0"/>
              </a:rPr>
              <a:t>主轴故障故障及排除</a:t>
            </a:r>
            <a:endParaRPr lang="en-US" altLang="zh-CN" sz="2400" b="1" dirty="0">
              <a:solidFill>
                <a:schemeClr val="accent2"/>
              </a:solidFill>
              <a:sym typeface="Arial" panose="020B0604020202020204" pitchFamily="34" charset="0"/>
            </a:endParaRPr>
          </a:p>
        </p:txBody>
      </p:sp>
      <p:sp>
        <p:nvSpPr>
          <p:cNvPr id="131" name="Index-2"/>
          <p:cNvSpPr txBox="1"/>
          <p:nvPr>
            <p:custDataLst>
              <p:tags r:id="rId17"/>
            </p:custDataLst>
          </p:nvPr>
        </p:nvSpPr>
        <p:spPr>
          <a:xfrm>
            <a:off x="6107402" y="3822122"/>
            <a:ext cx="543739" cy="523220"/>
          </a:xfrm>
          <a:prstGeom prst="rect">
            <a:avLst/>
          </a:prstGeom>
          <a:solidFill>
            <a:schemeClr val="accent2"/>
          </a:solidFill>
          <a:effectLst/>
        </p:spPr>
        <p:txBody>
          <a:bodyPr wrap="none" rtlCol="0">
            <a:spAutoFit/>
          </a:bodyPr>
          <a:lstStyle/>
          <a:p>
            <a:pPr algn="ctr"/>
            <a:r>
              <a:rPr lang="zh-CN" altLang="en-US" sz="2800" b="1" dirty="0">
                <a:solidFill>
                  <a:schemeClr val="lt1">
                    <a:lumMod val="100000"/>
                  </a:schemeClr>
                </a:solidFill>
                <a:latin typeface="+mj-lt"/>
                <a:ea typeface="+mj-ea"/>
              </a:rPr>
              <a:t>六</a:t>
            </a:r>
          </a:p>
        </p:txBody>
      </p:sp>
      <p:cxnSp>
        <p:nvCxnSpPr>
          <p:cNvPr id="132" name="2"/>
          <p:cNvCxnSpPr/>
          <p:nvPr>
            <p:custDataLst>
              <p:tags r:id="rId18"/>
            </p:custDataLst>
          </p:nvPr>
        </p:nvCxnSpPr>
        <p:spPr>
          <a:xfrm>
            <a:off x="6096000" y="4499571"/>
            <a:ext cx="4877967"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3" name="Title-1"/>
          <p:cNvSpPr/>
          <p:nvPr>
            <p:custDataLst>
              <p:tags r:id="rId19"/>
            </p:custDataLst>
          </p:nvPr>
        </p:nvSpPr>
        <p:spPr>
          <a:xfrm>
            <a:off x="1531569" y="4923698"/>
            <a:ext cx="3960000"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sz="2400" b="1" dirty="0">
                <a:solidFill>
                  <a:schemeClr val="accent1"/>
                </a:solidFill>
                <a:sym typeface="Arial" panose="020B0604020202020204" pitchFamily="34" charset="0"/>
              </a:rPr>
              <a:t>机械类故障及排除</a:t>
            </a:r>
            <a:endParaRPr lang="en-US" altLang="zh-CN" sz="2400" b="1" dirty="0">
              <a:solidFill>
                <a:schemeClr val="accent1"/>
              </a:solidFill>
              <a:sym typeface="Arial" panose="020B0604020202020204" pitchFamily="34" charset="0"/>
            </a:endParaRPr>
          </a:p>
        </p:txBody>
      </p:sp>
      <p:sp>
        <p:nvSpPr>
          <p:cNvPr id="134" name="Index-1"/>
          <p:cNvSpPr txBox="1"/>
          <p:nvPr>
            <p:custDataLst>
              <p:tags r:id="rId20"/>
            </p:custDataLst>
          </p:nvPr>
        </p:nvSpPr>
        <p:spPr>
          <a:xfrm>
            <a:off x="957555" y="4924677"/>
            <a:ext cx="543740" cy="523220"/>
          </a:xfrm>
          <a:prstGeom prst="rect">
            <a:avLst/>
          </a:prstGeom>
          <a:solidFill>
            <a:schemeClr val="accent1"/>
          </a:solidFill>
          <a:effectLst/>
        </p:spPr>
        <p:txBody>
          <a:bodyPr wrap="none" rtlCol="0">
            <a:spAutoFit/>
          </a:bodyPr>
          <a:lstStyle>
            <a:defPPr>
              <a:defRPr lang="zh-CN"/>
            </a:defPPr>
            <a:lvl1pPr algn="ctr">
              <a:defRPr sz="2800" b="1">
                <a:solidFill>
                  <a:srgbClr val="FFFFFF"/>
                </a:solidFill>
              </a:defRPr>
            </a:lvl1pPr>
          </a:lstStyle>
          <a:p>
            <a:r>
              <a:rPr lang="zh-CN" altLang="en-US" dirty="0">
                <a:latin typeface="+mj-lt"/>
                <a:ea typeface="+mj-ea"/>
              </a:rPr>
              <a:t>七</a:t>
            </a:r>
          </a:p>
        </p:txBody>
      </p:sp>
      <p:cxnSp>
        <p:nvCxnSpPr>
          <p:cNvPr id="135" name="1"/>
          <p:cNvCxnSpPr/>
          <p:nvPr>
            <p:custDataLst>
              <p:tags r:id="rId21"/>
            </p:custDataLst>
          </p:nvPr>
        </p:nvCxnSpPr>
        <p:spPr>
          <a:xfrm>
            <a:off x="960668" y="5607428"/>
            <a:ext cx="4877967"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6" name="Title-2"/>
          <p:cNvSpPr/>
          <p:nvPr>
            <p:custDataLst>
              <p:tags r:id="rId22"/>
            </p:custDataLst>
          </p:nvPr>
        </p:nvSpPr>
        <p:spPr>
          <a:xfrm>
            <a:off x="6679655" y="4976726"/>
            <a:ext cx="3960000" cy="390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sz="2400" b="1" dirty="0">
                <a:solidFill>
                  <a:schemeClr val="accent2"/>
                </a:solidFill>
                <a:sym typeface="Arial" panose="020B0604020202020204" pitchFamily="34" charset="0"/>
              </a:rPr>
              <a:t>液压系统故障及排除</a:t>
            </a:r>
            <a:endParaRPr lang="en-US" altLang="zh-CN" sz="2400" b="1" dirty="0">
              <a:solidFill>
                <a:schemeClr val="accent2"/>
              </a:solidFill>
              <a:sym typeface="Arial" panose="020B0604020202020204" pitchFamily="34" charset="0"/>
            </a:endParaRPr>
          </a:p>
        </p:txBody>
      </p:sp>
      <p:sp>
        <p:nvSpPr>
          <p:cNvPr id="137" name="Index-2"/>
          <p:cNvSpPr txBox="1"/>
          <p:nvPr>
            <p:custDataLst>
              <p:tags r:id="rId23"/>
            </p:custDataLst>
          </p:nvPr>
        </p:nvSpPr>
        <p:spPr>
          <a:xfrm>
            <a:off x="6107402" y="4929609"/>
            <a:ext cx="543739" cy="523220"/>
          </a:xfrm>
          <a:prstGeom prst="rect">
            <a:avLst/>
          </a:prstGeom>
          <a:solidFill>
            <a:schemeClr val="accent2"/>
          </a:solidFill>
          <a:effectLst/>
        </p:spPr>
        <p:txBody>
          <a:bodyPr wrap="none" rtlCol="0">
            <a:spAutoFit/>
          </a:bodyPr>
          <a:lstStyle/>
          <a:p>
            <a:pPr algn="ctr"/>
            <a:r>
              <a:rPr lang="zh-CN" altLang="en-US" sz="2800" b="1" dirty="0">
                <a:solidFill>
                  <a:schemeClr val="lt1">
                    <a:lumMod val="100000"/>
                  </a:schemeClr>
                </a:solidFill>
                <a:latin typeface="+mj-lt"/>
                <a:ea typeface="+mj-ea"/>
              </a:rPr>
              <a:t>八</a:t>
            </a:r>
          </a:p>
        </p:txBody>
      </p:sp>
      <p:cxnSp>
        <p:nvCxnSpPr>
          <p:cNvPr id="138" name="2"/>
          <p:cNvCxnSpPr/>
          <p:nvPr>
            <p:custDataLst>
              <p:tags r:id="rId24"/>
            </p:custDataLst>
          </p:nvPr>
        </p:nvCxnSpPr>
        <p:spPr>
          <a:xfrm>
            <a:off x="6096000" y="5607058"/>
            <a:ext cx="4877967"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A498B215-71A5-1C2F-5720-FCA6FEDA8614}"/>
              </a:ext>
            </a:extLst>
          </p:cNvPr>
          <p:cNvGrpSpPr/>
          <p:nvPr/>
        </p:nvGrpSpPr>
        <p:grpSpPr>
          <a:xfrm>
            <a:off x="1587" y="-1"/>
            <a:ext cx="12188825" cy="6858001"/>
            <a:chOff x="1589" y="0"/>
            <a:chExt cx="12188825" cy="6858001"/>
          </a:xfrm>
        </p:grpSpPr>
        <p:grpSp>
          <p:nvGrpSpPr>
            <p:cNvPr id="3" name="组合 2">
              <a:extLst>
                <a:ext uri="{FF2B5EF4-FFF2-40B4-BE49-F238E27FC236}">
                  <a16:creationId xmlns:a16="http://schemas.microsoft.com/office/drawing/2014/main" id="{E111686C-510B-939E-31EC-A8900C8BC2DA}"/>
                </a:ext>
              </a:extLst>
            </p:cNvPr>
            <p:cNvGrpSpPr/>
            <p:nvPr/>
          </p:nvGrpSpPr>
          <p:grpSpPr>
            <a:xfrm>
              <a:off x="1589" y="0"/>
              <a:ext cx="12188825" cy="6858001"/>
              <a:chOff x="1589" y="0"/>
              <a:chExt cx="12188825" cy="6858001"/>
            </a:xfrm>
          </p:grpSpPr>
          <p:sp>
            <p:nvSpPr>
              <p:cNvPr id="5" name="任意多边形 40">
                <a:extLst>
                  <a:ext uri="{FF2B5EF4-FFF2-40B4-BE49-F238E27FC236}">
                    <a16:creationId xmlns:a16="http://schemas.microsoft.com/office/drawing/2014/main" id="{137F7776-AC91-1459-3E3D-5B064BF08EB6}"/>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 name="任意多边形 41">
                <a:extLst>
                  <a:ext uri="{FF2B5EF4-FFF2-40B4-BE49-F238E27FC236}">
                    <a16:creationId xmlns:a16="http://schemas.microsoft.com/office/drawing/2014/main" id="{3AA05490-49B5-5B9F-606D-47C8A8827DC6}"/>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文本框 3">
              <a:extLst>
                <a:ext uri="{FF2B5EF4-FFF2-40B4-BE49-F238E27FC236}">
                  <a16:creationId xmlns:a16="http://schemas.microsoft.com/office/drawing/2014/main" id="{5FEB3948-131D-D379-D32F-C0A3EE5F596E}"/>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8" name="标题 3"/>
          <p:cNvSpPr>
            <a:spLocks noGrp="1"/>
          </p:cNvSpPr>
          <p:nvPr>
            <p:ph type="title" idx="4294967295"/>
          </p:nvPr>
        </p:nvSpPr>
        <p:spPr>
          <a:xfrm>
            <a:off x="3475829" y="1140730"/>
            <a:ext cx="5240337" cy="523875"/>
          </a:xfrm>
        </p:spPr>
        <p:txBody>
          <a:bodyPr>
            <a:noAutofit/>
          </a:bodyPr>
          <a:lstStyle/>
          <a:p>
            <a:pPr lvl="0" algn="ctr"/>
            <a:r>
              <a:rPr lang="zh-CN" altLang="en-US" sz="2400" dirty="0">
                <a:solidFill>
                  <a:schemeClr val="accent1"/>
                </a:solidFill>
                <a:latin typeface="Arial" panose="020B0604020202020204" pitchFamily="34" charset="0"/>
                <a:ea typeface="微软雅黑" panose="020B0503020204020204" pitchFamily="34" charset="-122"/>
              </a:rPr>
              <a:t>一、常见电源类故障及排除</a:t>
            </a:r>
          </a:p>
        </p:txBody>
      </p:sp>
      <p:grpSp>
        <p:nvGrpSpPr>
          <p:cNvPr id="6" name="组合 5"/>
          <p:cNvGrpSpPr/>
          <p:nvPr/>
        </p:nvGrpSpPr>
        <p:grpSpPr>
          <a:xfrm>
            <a:off x="38342" y="1697313"/>
            <a:ext cx="6893067" cy="4917808"/>
            <a:chOff x="218590" y="1788727"/>
            <a:chExt cx="4459472" cy="4395744"/>
          </a:xfrm>
        </p:grpSpPr>
        <p:sp>
          <p:nvSpPr>
            <p:cNvPr id="27" name="Body-1"/>
            <p:cNvSpPr/>
            <p:nvPr>
              <p:custDataLst>
                <p:tags r:id="rId2"/>
              </p:custDataLst>
            </p:nvPr>
          </p:nvSpPr>
          <p:spPr>
            <a:xfrm>
              <a:off x="660399" y="2179785"/>
              <a:ext cx="3352801" cy="4004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buSzPct val="100000"/>
                <a:defRPr/>
              </a:pPr>
              <a:r>
                <a:rPr lang="zh-CN" altLang="en-US" dirty="0">
                  <a:solidFill>
                    <a:schemeClr val="tx1"/>
                  </a:solidFill>
                </a:rPr>
                <a:t>（</a:t>
              </a:r>
              <a:r>
                <a:rPr lang="en-US" altLang="zh-CN" dirty="0">
                  <a:solidFill>
                    <a:schemeClr val="tx1"/>
                  </a:solidFill>
                </a:rPr>
                <a:t>1</a:t>
              </a:r>
              <a:r>
                <a:rPr lang="zh-CN" altLang="en-US" dirty="0">
                  <a:solidFill>
                    <a:schemeClr val="tx1"/>
                  </a:solidFill>
                </a:rPr>
                <a:t>）电源指示灯不亮</a:t>
              </a:r>
              <a:endParaRPr lang="en-US" altLang="zh-CN" dirty="0">
                <a:solidFill>
                  <a:schemeClr val="tx1"/>
                </a:solidFill>
              </a:endParaRPr>
            </a:p>
            <a:p>
              <a:pPr marL="342900" indent="-342900" defTabSz="913765">
                <a:lnSpc>
                  <a:spcPct val="120000"/>
                </a:lnSpc>
                <a:buSzPct val="100000"/>
                <a:buFont typeface="+mj-ea"/>
                <a:buAutoNum type="circleNumDbPlain"/>
                <a:defRPr/>
              </a:pPr>
              <a:r>
                <a:rPr lang="zh-CN" altLang="en-US" dirty="0">
                  <a:solidFill>
                    <a:schemeClr val="tx1"/>
                  </a:solidFill>
                </a:rPr>
                <a:t>没有提供外部电源，电源电压过低、缺相或外部形成了短路</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→检查外部电源</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chemeClr val="tx1"/>
                  </a:solidFill>
                </a:rPr>
                <a:t>电源</a:t>
              </a:r>
              <a:r>
                <a:rPr lang="zh-CN" altLang="en-US" sz="1800" i="0" u="none" strike="noStrike" baseline="0" dirty="0">
                  <a:solidFill>
                    <a:srgbClr val="221E1F"/>
                  </a:solidFill>
                  <a:latin typeface="方正细黑一萀"/>
                </a:rPr>
                <a:t>保护装置跳闸或熔断形成了电源开路</a:t>
              </a:r>
              <a:endParaRPr lang="en-US" altLang="zh-CN" sz="1800" i="0" u="none" strike="noStrike" baseline="0"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→闭合开关，更换熔断器</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en-US" altLang="zh-CN" sz="1800" i="0" u="none" strike="noStrike" baseline="0" dirty="0">
                  <a:solidFill>
                    <a:srgbClr val="221E1F"/>
                  </a:solidFill>
                  <a:latin typeface="方正细黑一萀"/>
                </a:rPr>
                <a:t>PLC </a:t>
              </a:r>
              <a:r>
                <a:rPr lang="zh-CN" altLang="en-US" sz="1800" i="0" u="none" strike="noStrike" baseline="0" dirty="0">
                  <a:solidFill>
                    <a:srgbClr val="221E1F"/>
                  </a:solidFill>
                  <a:latin typeface="方正细黑一萀"/>
                </a:rPr>
                <a:t>的地址错误或者互锁装置使电源不能正常接通</a:t>
              </a:r>
              <a:endParaRPr lang="en-US" altLang="zh-CN" sz="180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221E1F"/>
                  </a:solidFill>
                  <a:latin typeface="方正细黑一萀"/>
                </a:rPr>
                <a:t>     </a:t>
              </a:r>
              <a:r>
                <a:rPr lang="zh-CN" altLang="en-US" sz="1800" i="0" u="none" strike="noStrike" baseline="0" dirty="0">
                  <a:solidFill>
                    <a:srgbClr val="FF0000"/>
                  </a:solidFill>
                  <a:latin typeface="方正细黑一萀"/>
                </a:rPr>
                <a:t>→更改</a:t>
              </a:r>
              <a:r>
                <a:rPr lang="en-US" altLang="zh-CN" sz="1800" i="0" u="none" strike="noStrike" baseline="0" dirty="0">
                  <a:solidFill>
                    <a:srgbClr val="FF0000"/>
                  </a:solidFill>
                  <a:latin typeface="方正细黑一萀"/>
                </a:rPr>
                <a:t>PLC </a:t>
              </a:r>
              <a:r>
                <a:rPr lang="zh-CN" altLang="en-US" sz="1800" i="0" u="none" strike="noStrike" baseline="0" dirty="0">
                  <a:solidFill>
                    <a:srgbClr val="FF0000"/>
                  </a:solidFill>
                  <a:latin typeface="方正细黑一萀"/>
                </a:rPr>
                <a:t>地址或接线</a:t>
              </a:r>
              <a:r>
                <a:rPr lang="zh-CN" altLang="en-US" sz="1800" i="0" u="none" strike="noStrike" baseline="0" dirty="0">
                  <a:solidFill>
                    <a:srgbClr val="221E1F"/>
                  </a:solidFill>
                  <a:latin typeface="方正细黑一萀"/>
                </a:rPr>
                <a:t>	</a:t>
              </a:r>
              <a:endParaRPr lang="en-US" altLang="zh-CN" sz="1800" i="0" u="none" strike="noStrike" baseline="0" dirty="0">
                <a:solidFill>
                  <a:srgbClr val="221E1F"/>
                </a:solidFill>
                <a:latin typeface="方正细黑一萀"/>
              </a:endParaRPr>
            </a:p>
            <a:p>
              <a:pPr marL="342900" indent="-342900" algn="just" defTabSz="913765">
                <a:lnSpc>
                  <a:spcPct val="120000"/>
                </a:lnSpc>
                <a:buSzPct val="100000"/>
                <a:buFont typeface="+mj-ea"/>
                <a:buAutoNum type="circleNumDbPlain" startAt="4"/>
                <a:defRPr/>
              </a:pPr>
              <a:r>
                <a:rPr lang="zh-CN" altLang="en-US" sz="1800" i="0" u="none" strike="noStrike" baseline="0" dirty="0">
                  <a:solidFill>
                    <a:srgbClr val="221E1F"/>
                  </a:solidFill>
                  <a:latin typeface="方正细黑一萀"/>
                </a:rPr>
                <a:t>系统上电按钮接触不良或脱落</a:t>
              </a:r>
              <a:endParaRPr lang="en-US" altLang="zh-CN" sz="1800" i="0" u="none" strike="noStrike" baseline="0" dirty="0">
                <a:solidFill>
                  <a:srgbClr val="221E1F"/>
                </a:solidFill>
                <a:latin typeface="方正细黑一萀"/>
              </a:endParaRPr>
            </a:p>
            <a:p>
              <a:pPr algn="just"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latin typeface="方正细黑一萀"/>
                </a:rPr>
                <a:t>→更换按钮，重新安装</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5"/>
                <a:defRPr/>
              </a:pPr>
              <a:r>
                <a:rPr lang="zh-CN" altLang="en-US" sz="1800" i="0" u="none" strike="noStrike" baseline="0" dirty="0">
                  <a:solidFill>
                    <a:srgbClr val="221E1F"/>
                  </a:solidFill>
                  <a:latin typeface="方正细黑一萀"/>
                </a:rPr>
                <a:t>电源模块不良、元器件的损坏引起的故障</a:t>
              </a:r>
              <a:endParaRPr lang="en-US" altLang="zh-CN" sz="1800" i="0" u="none" strike="noStrike" baseline="0" dirty="0">
                <a:solidFill>
                  <a:srgbClr val="221E1F"/>
                </a:solidFill>
                <a:latin typeface="方正细黑一萀"/>
              </a:endParaRPr>
            </a:p>
            <a:p>
              <a:pPr algn="just"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latin typeface="方正细黑一萀"/>
                </a:rPr>
                <a:t>→</a:t>
              </a:r>
              <a:r>
                <a:rPr lang="zh-CN" altLang="en-US" sz="1800" i="0" u="none" strike="noStrike" baseline="0" dirty="0">
                  <a:solidFill>
                    <a:srgbClr val="FF0000"/>
                  </a:solidFill>
                  <a:latin typeface="方正细黑一萀"/>
                </a:rPr>
                <a:t>关紧防护门</a:t>
              </a:r>
              <a:r>
                <a:rPr lang="zh-CN" altLang="en-US" sz="1800" i="0" u="none" strike="noStrike" baseline="0" dirty="0">
                  <a:solidFill>
                    <a:srgbClr val="221E1F"/>
                  </a:solidFill>
                  <a:latin typeface="方正细黑一萀"/>
                </a:rPr>
                <a:t>	</a:t>
              </a:r>
            </a:p>
            <a:p>
              <a:pPr algn="just"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algn="just" defTabSz="913765">
                <a:lnSpc>
                  <a:spcPct val="120000"/>
                </a:lnSpc>
                <a:buSzPct val="100000"/>
                <a:buFont typeface="+mj-ea"/>
                <a:buAutoNum type="circleNumDbPlain" startAt="4"/>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8" name="Title-1"/>
            <p:cNvSpPr/>
            <p:nvPr>
              <p:custDataLst>
                <p:tags r:id="rId3"/>
              </p:custDataLst>
            </p:nvPr>
          </p:nvSpPr>
          <p:spPr>
            <a:xfrm>
              <a:off x="659199" y="1842331"/>
              <a:ext cx="4018863"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lang="zh-CN" altLang="en-US" dirty="0">
                  <a:solidFill>
                    <a:schemeClr val="tx1"/>
                  </a:solidFill>
                  <a:latin typeface="+mn-ea"/>
                  <a:sym typeface="Arial" panose="020B0604020202020204" pitchFamily="34" charset="0"/>
                </a:rPr>
                <a:t>系统上电后没有反应，电源不能接通</a:t>
              </a:r>
              <a:endParaRPr kumimoji="0" lang="en-US" altLang="zh-CN" sz="1800" i="0" u="none" strike="noStrike" kern="1200" cap="none" spc="0" normalizeH="0" baseline="0" noProof="0" dirty="0">
                <a:ln>
                  <a:noFill/>
                </a:ln>
                <a:solidFill>
                  <a:schemeClr val="tx1"/>
                </a:solidFill>
                <a:effectLst/>
                <a:uLnTx/>
                <a:uFillTx/>
                <a:latin typeface="+mn-ea"/>
                <a:cs typeface="+mn-cs"/>
                <a:sym typeface="Arial" panose="020B0604020202020204" pitchFamily="34" charset="0"/>
              </a:endParaRPr>
            </a:p>
          </p:txBody>
        </p:sp>
        <p:sp>
          <p:nvSpPr>
            <p:cNvPr id="29" name="Index-1"/>
            <p:cNvSpPr txBox="1"/>
            <p:nvPr>
              <p:custDataLst>
                <p:tags r:id="rId4"/>
              </p:custDataLst>
            </p:nvPr>
          </p:nvSpPr>
          <p:spPr>
            <a:xfrm>
              <a:off x="218590" y="1788727"/>
              <a:ext cx="444222" cy="44422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b="0" dirty="0">
                  <a:latin typeface="+mn-ea"/>
                  <a:ea typeface="+mn-ea"/>
                </a:rPr>
                <a:t>01</a:t>
              </a:r>
              <a:endParaRPr lang="zh-CN" altLang="en-US" b="0" dirty="0">
                <a:latin typeface="+mn-ea"/>
                <a:ea typeface="+mn-ea"/>
              </a:endParaRPr>
            </a:p>
          </p:txBody>
        </p:sp>
      </p:grpSp>
      <p:sp>
        <p:nvSpPr>
          <p:cNvPr id="37" name="Body-1"/>
          <p:cNvSpPr/>
          <p:nvPr>
            <p:custDataLst>
              <p:tags r:id="rId1"/>
            </p:custDataLst>
          </p:nvPr>
        </p:nvSpPr>
        <p:spPr>
          <a:xfrm>
            <a:off x="6434193" y="2137439"/>
            <a:ext cx="5182471" cy="44803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buSzPct val="100000"/>
              <a:defRPr/>
            </a:pPr>
            <a:r>
              <a:rPr lang="zh-CN" altLang="en-US" dirty="0">
                <a:solidFill>
                  <a:schemeClr val="tx1"/>
                </a:solidFill>
              </a:rPr>
              <a:t>（</a:t>
            </a:r>
            <a:r>
              <a:rPr lang="en-US" altLang="zh-CN" dirty="0">
                <a:solidFill>
                  <a:schemeClr val="tx1"/>
                </a:solidFill>
              </a:rPr>
              <a:t>2</a:t>
            </a:r>
            <a:r>
              <a:rPr lang="zh-CN" altLang="en-US" dirty="0">
                <a:solidFill>
                  <a:schemeClr val="tx1"/>
                </a:solidFill>
              </a:rPr>
              <a:t>）电源指示灯亮，系统无反映</a:t>
            </a:r>
            <a:endParaRPr lang="en-US" altLang="zh-CN" dirty="0">
              <a:solidFill>
                <a:schemeClr val="tx1"/>
              </a:solidFill>
            </a:endParaRPr>
          </a:p>
          <a:p>
            <a:pPr marL="342900" indent="-342900" defTabSz="913765">
              <a:lnSpc>
                <a:spcPct val="120000"/>
              </a:lnSpc>
              <a:buSzPct val="100000"/>
              <a:buFont typeface="+mj-ea"/>
              <a:buAutoNum type="circleNumDbPlain"/>
              <a:defRPr/>
            </a:pPr>
            <a:r>
              <a:rPr lang="zh-CN" altLang="en-US" dirty="0">
                <a:solidFill>
                  <a:schemeClr val="tx1"/>
                </a:solidFill>
              </a:rPr>
              <a:t>接通电源的条件未满足</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→检查外部电源</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sz="1800" i="0" u="none" strike="noStrike" baseline="0" dirty="0">
                <a:solidFill>
                  <a:schemeClr val="tx1"/>
                </a:solidFill>
                <a:latin typeface="方正细黑一萀"/>
              </a:rPr>
              <a:t>系统黑屏</a:t>
            </a:r>
            <a:endParaRPr lang="en-US" altLang="zh-CN" sz="1800" i="0" u="none" strike="noStrike" baseline="0"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→更换显示模块或显示屏；</a:t>
            </a:r>
            <a:r>
              <a:rPr lang="zh-CN" altLang="en-US" dirty="0">
                <a:solidFill>
                  <a:srgbClr val="FF0000"/>
                </a:solidFill>
                <a:latin typeface="方正细黑一萀"/>
              </a:rPr>
              <a:t>修复电源等</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zh-CN" altLang="en-US" dirty="0">
                <a:solidFill>
                  <a:srgbClr val="221E1F"/>
                </a:solidFill>
                <a:latin typeface="方正细黑一萀"/>
              </a:rPr>
              <a:t>系统文件被破坏，没有进入系统	</a:t>
            </a:r>
            <a:endParaRPr lang="en-US" altLang="zh-CN" sz="180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221E1F"/>
                </a:solidFill>
                <a:latin typeface="方正细黑一萀"/>
              </a:rPr>
              <a:t>     </a:t>
            </a:r>
            <a:r>
              <a:rPr lang="zh-CN" altLang="en-US" sz="1800" i="0" u="none" strike="noStrike" baseline="0" dirty="0">
                <a:solidFill>
                  <a:srgbClr val="FF0000"/>
                </a:solidFill>
                <a:latin typeface="方正细黑一萀"/>
              </a:rPr>
              <a:t>→修复系统</a:t>
            </a:r>
            <a:r>
              <a:rPr lang="zh-CN" altLang="en-US" sz="1800" i="0" u="none" strike="noStrike" baseline="0" dirty="0">
                <a:solidFill>
                  <a:srgbClr val="221E1F"/>
                </a:solidFill>
                <a:latin typeface="方正细黑一萀"/>
              </a:rPr>
              <a:t>	</a:t>
            </a:r>
            <a:endParaRPr lang="en-US" altLang="zh-CN" sz="1800" i="0" u="none" strike="noStrike" baseline="0" dirty="0">
              <a:solidFill>
                <a:srgbClr val="221E1F"/>
              </a:solidFill>
              <a:latin typeface="方正细黑一萀"/>
            </a:endParaRPr>
          </a:p>
          <a:p>
            <a:pPr algn="just"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algn="just" defTabSz="913765">
              <a:lnSpc>
                <a:spcPct val="120000"/>
              </a:lnSpc>
              <a:buSzPct val="100000"/>
              <a:buFont typeface="+mj-ea"/>
              <a:buAutoNum type="circleNumDbPlain" startAt="4"/>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Body-1"/>
          <p:cNvSpPr/>
          <p:nvPr>
            <p:custDataLst>
              <p:tags r:id="rId1"/>
            </p:custDataLst>
          </p:nvPr>
        </p:nvSpPr>
        <p:spPr>
          <a:xfrm>
            <a:off x="1204606" y="2616175"/>
            <a:ext cx="9166410" cy="4064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rPr>
              <a:t>车床设计时选用的空气开关容量过小，或空气开关的电流选择拨码开关选择了一个较小的电流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→更换空气开关，或重新选择使用电流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rgbClr val="221E1F"/>
                </a:solidFill>
                <a:latin typeface="方正细黑一萀"/>
              </a:rPr>
              <a:t>车床上使用了较大功率的变频器或伺服驱动，并且在变频器或伺服驱动的电源进线前没有使用隔离变压器或电感器， 变频器或伺服驱动在上强电时电流有较大的波动，超过了空气开关的限定电流，引起跳闸	</a:t>
            </a:r>
            <a:endParaRPr lang="en-US" altLang="zh-CN" sz="1800" i="0" u="none" strike="noStrike" baseline="0"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a:t>
            </a:r>
            <a:r>
              <a:rPr lang="zh-CN" altLang="en-US" dirty="0">
                <a:solidFill>
                  <a:srgbClr val="FF0000"/>
                </a:solidFill>
                <a:latin typeface="方正细黑一萀"/>
              </a:rPr>
              <a:t>使用时需外接一个电抗	</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zh-CN" altLang="en-US" dirty="0">
                <a:solidFill>
                  <a:srgbClr val="221E1F"/>
                </a:solidFill>
                <a:latin typeface="方正细黑一萀"/>
              </a:rPr>
              <a:t>系统强电电源接通条件未满足</a:t>
            </a:r>
            <a:r>
              <a:rPr lang="zh-CN" altLang="en-US" sz="1800" i="0" u="none" strike="noStrike" baseline="0" dirty="0">
                <a:solidFill>
                  <a:srgbClr val="221E1F"/>
                </a:solidFill>
                <a:latin typeface="方正细黑一萀"/>
              </a:rPr>
              <a:t>	</a:t>
            </a:r>
            <a:endParaRPr lang="en-US" altLang="zh-CN" sz="180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221E1F"/>
                </a:solidFill>
                <a:latin typeface="方正细黑一萀"/>
              </a:rPr>
              <a:t>     </a:t>
            </a:r>
            <a:r>
              <a:rPr lang="zh-CN" altLang="en-US" sz="1800" i="0" u="none" strike="noStrike" baseline="0" dirty="0">
                <a:solidFill>
                  <a:srgbClr val="FF0000"/>
                </a:solidFill>
                <a:latin typeface="方正细黑一萀"/>
              </a:rPr>
              <a:t>→</a:t>
            </a:r>
            <a:r>
              <a:rPr lang="zh-CN" altLang="en-US" dirty="0">
                <a:solidFill>
                  <a:srgbClr val="FF0000"/>
                </a:solidFill>
                <a:latin typeface="方正细黑一萀"/>
              </a:rPr>
              <a:t>逐步检查电源上强电所需要的各种条件，排除故障</a:t>
            </a: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8" name="Title-1"/>
          <p:cNvSpPr/>
          <p:nvPr>
            <p:custDataLst>
              <p:tags r:id="rId2"/>
            </p:custDataLst>
          </p:nvPr>
        </p:nvSpPr>
        <p:spPr>
          <a:xfrm>
            <a:off x="1204606" y="1876279"/>
            <a:ext cx="10987394" cy="346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lang="zh-CN" altLang="en-US" dirty="0">
                <a:solidFill>
                  <a:schemeClr val="tx1"/>
                </a:solidFill>
                <a:latin typeface="+mn-ea"/>
                <a:sym typeface="Arial" panose="020B0604020202020204" pitchFamily="34" charset="0"/>
              </a:rPr>
              <a:t>强电部分接通后，马上跳闸</a:t>
            </a:r>
            <a:endParaRPr kumimoji="0" lang="en-US" altLang="zh-CN" sz="1800" i="0" u="none" strike="noStrike" kern="1200" cap="none" spc="0" normalizeH="0" baseline="0" noProof="0" dirty="0">
              <a:ln>
                <a:noFill/>
              </a:ln>
              <a:solidFill>
                <a:schemeClr val="tx1"/>
              </a:solidFill>
              <a:effectLst/>
              <a:uLnTx/>
              <a:uFillTx/>
              <a:latin typeface="+mn-ea"/>
              <a:cs typeface="+mn-cs"/>
              <a:sym typeface="Arial" panose="020B0604020202020204" pitchFamily="34" charset="0"/>
            </a:endParaRPr>
          </a:p>
        </p:txBody>
      </p:sp>
      <p:sp>
        <p:nvSpPr>
          <p:cNvPr id="29" name="Index-1"/>
          <p:cNvSpPr txBox="1"/>
          <p:nvPr>
            <p:custDataLst>
              <p:tags r:id="rId3"/>
            </p:custDataLst>
          </p:nvPr>
        </p:nvSpPr>
        <p:spPr>
          <a:xfrm>
            <a:off x="0" y="1815886"/>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02</a:t>
            </a:r>
            <a:endParaRPr lang="zh-CN" altLang="en-US" dirty="0">
              <a:latin typeface="+mn-ea"/>
              <a:ea typeface="+mn-ea"/>
            </a:endParaRPr>
          </a:p>
        </p:txBody>
      </p:sp>
      <p:sp>
        <p:nvSpPr>
          <p:cNvPr id="2"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4" name="标题 3">
            <a:extLst>
              <a:ext uri="{FF2B5EF4-FFF2-40B4-BE49-F238E27FC236}">
                <a16:creationId xmlns:a16="http://schemas.microsoft.com/office/drawing/2014/main" id="{F84DAF21-06E7-70A3-C1F6-13603807F7C2}"/>
              </a:ext>
            </a:extLst>
          </p:cNvPr>
          <p:cNvSpPr txBox="1">
            <a:spLocks/>
          </p:cNvSpPr>
          <p:nvPr/>
        </p:nvSpPr>
        <p:spPr>
          <a:xfrm>
            <a:off x="3475829" y="1140730"/>
            <a:ext cx="5240337"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a:solidFill>
                  <a:schemeClr val="accent1"/>
                </a:solidFill>
                <a:latin typeface="Arial" panose="020B0604020202020204" pitchFamily="34" charset="0"/>
                <a:ea typeface="微软雅黑" panose="020B0503020204020204" pitchFamily="34" charset="-122"/>
              </a:rPr>
              <a:t>一、常见电源类故障及排除</a:t>
            </a:r>
            <a:endParaRPr lang="zh-CN" altLang="en-US" sz="2400" dirty="0">
              <a:solidFill>
                <a:schemeClr val="accent1"/>
              </a:solidFill>
              <a:latin typeface="Arial" panose="020B0604020202020204" pitchFamily="34" charset="0"/>
              <a:ea typeface="微软雅黑" panose="020B0503020204020204" pitchFamily="34" charset="-122"/>
            </a:endParaRPr>
          </a:p>
        </p:txBody>
      </p:sp>
      <p:grpSp>
        <p:nvGrpSpPr>
          <p:cNvPr id="5" name="组合 4">
            <a:extLst>
              <a:ext uri="{FF2B5EF4-FFF2-40B4-BE49-F238E27FC236}">
                <a16:creationId xmlns:a16="http://schemas.microsoft.com/office/drawing/2014/main" id="{597240E2-CEA2-7947-B16E-75CE2AA20D45}"/>
              </a:ext>
            </a:extLst>
          </p:cNvPr>
          <p:cNvGrpSpPr/>
          <p:nvPr/>
        </p:nvGrpSpPr>
        <p:grpSpPr>
          <a:xfrm>
            <a:off x="1587" y="-1"/>
            <a:ext cx="12188825" cy="6858001"/>
            <a:chOff x="1589" y="0"/>
            <a:chExt cx="12188825" cy="6858001"/>
          </a:xfrm>
        </p:grpSpPr>
        <p:grpSp>
          <p:nvGrpSpPr>
            <p:cNvPr id="6" name="组合 5">
              <a:extLst>
                <a:ext uri="{FF2B5EF4-FFF2-40B4-BE49-F238E27FC236}">
                  <a16:creationId xmlns:a16="http://schemas.microsoft.com/office/drawing/2014/main" id="{893C82F9-4C8F-3801-B3EF-1AC3DBEE8FB0}"/>
                </a:ext>
              </a:extLst>
            </p:cNvPr>
            <p:cNvGrpSpPr/>
            <p:nvPr/>
          </p:nvGrpSpPr>
          <p:grpSpPr>
            <a:xfrm>
              <a:off x="1589" y="0"/>
              <a:ext cx="12188825" cy="6858001"/>
              <a:chOff x="1589" y="0"/>
              <a:chExt cx="12188825" cy="6858001"/>
            </a:xfrm>
          </p:grpSpPr>
          <p:sp>
            <p:nvSpPr>
              <p:cNvPr id="9" name="任意多边形 40">
                <a:extLst>
                  <a:ext uri="{FF2B5EF4-FFF2-40B4-BE49-F238E27FC236}">
                    <a16:creationId xmlns:a16="http://schemas.microsoft.com/office/drawing/2014/main" id="{2288B18D-729D-172E-41E3-84CAD0C4F4EB}"/>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0" name="任意多边形 41">
                <a:extLst>
                  <a:ext uri="{FF2B5EF4-FFF2-40B4-BE49-F238E27FC236}">
                    <a16:creationId xmlns:a16="http://schemas.microsoft.com/office/drawing/2014/main" id="{F2060911-C520-C3EA-662F-76B86A23F58F}"/>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7" name="文本框 6">
              <a:extLst>
                <a:ext uri="{FF2B5EF4-FFF2-40B4-BE49-F238E27FC236}">
                  <a16:creationId xmlns:a16="http://schemas.microsoft.com/office/drawing/2014/main" id="{BEBECD1A-7543-109A-A7DD-C9754028D608}"/>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Body-1"/>
          <p:cNvSpPr/>
          <p:nvPr>
            <p:custDataLst>
              <p:tags r:id="rId1"/>
            </p:custDataLst>
          </p:nvPr>
        </p:nvSpPr>
        <p:spPr>
          <a:xfrm>
            <a:off x="1204606" y="2497539"/>
            <a:ext cx="5010843" cy="45118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rPr>
              <a:t>整流桥损坏引起电源短路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→更换整流桥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rgbClr val="221E1F"/>
                </a:solidFill>
                <a:latin typeface="方正细黑一萀"/>
              </a:rPr>
              <a:t>续流二极管损坏引起的短路	</a:t>
            </a:r>
            <a:endParaRPr lang="en-US" altLang="zh-CN" sz="1800" i="0" u="none" strike="noStrike" baseline="0"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a:t>
            </a:r>
            <a:r>
              <a:rPr lang="zh-CN" altLang="en-US" dirty="0">
                <a:solidFill>
                  <a:srgbClr val="FF0000"/>
                </a:solidFill>
              </a:rPr>
              <a:t>更换续流二级管	</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zh-CN" altLang="en-US" dirty="0">
                <a:solidFill>
                  <a:srgbClr val="221E1F"/>
                </a:solidFill>
                <a:latin typeface="方正细黑一萀"/>
              </a:rPr>
              <a:t>电源模块外部电源短路</a:t>
            </a:r>
            <a:r>
              <a:rPr lang="zh-CN" altLang="en-US" sz="1800" i="0" u="none" strike="noStrike" baseline="0" dirty="0">
                <a:solidFill>
                  <a:srgbClr val="221E1F"/>
                </a:solidFill>
                <a:latin typeface="方正细黑一萀"/>
              </a:rPr>
              <a:t>	</a:t>
            </a:r>
            <a:endParaRPr lang="en-US" altLang="zh-CN" sz="180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221E1F"/>
                </a:solidFill>
                <a:latin typeface="方正细黑一萀"/>
              </a:rPr>
              <a:t>     </a:t>
            </a:r>
            <a:r>
              <a:rPr lang="zh-CN" altLang="en-US" sz="1800" i="0" u="none" strike="noStrike" baseline="0" dirty="0">
                <a:solidFill>
                  <a:srgbClr val="FF0000"/>
                </a:solidFill>
                <a:latin typeface="方正细黑一萀"/>
              </a:rPr>
              <a:t>→调整线路</a:t>
            </a:r>
            <a:endParaRPr lang="en-US" altLang="zh-CN" sz="1800" i="0" u="none" strike="noStrike" baseline="0" dirty="0">
              <a:solidFill>
                <a:srgbClr val="FF0000"/>
              </a:solidFill>
              <a:latin typeface="方正细黑一萀"/>
            </a:endParaRPr>
          </a:p>
          <a:p>
            <a:pPr marL="342900" indent="-342900" algn="just" defTabSz="913765">
              <a:lnSpc>
                <a:spcPct val="120000"/>
              </a:lnSpc>
              <a:buSzPct val="100000"/>
              <a:buFont typeface="+mj-ea"/>
              <a:buAutoNum type="circleNumDbPlain" startAt="4"/>
              <a:defRPr/>
            </a:pPr>
            <a:r>
              <a:rPr lang="zh-CN" altLang="en-US" dirty="0">
                <a:solidFill>
                  <a:schemeClr val="tx1"/>
                </a:solidFill>
                <a:latin typeface="方正细黑一萀"/>
              </a:rPr>
              <a:t>滤波电容损坏引起的故障</a:t>
            </a:r>
            <a:endParaRPr lang="en-US" altLang="zh-CN" dirty="0">
              <a:solidFill>
                <a:schemeClr val="tx1"/>
              </a:solidFill>
              <a:latin typeface="方正细黑一萀"/>
            </a:endParaRPr>
          </a:p>
          <a:p>
            <a:pPr algn="just" defTabSz="913765">
              <a:lnSpc>
                <a:spcPct val="120000"/>
              </a:lnSpc>
              <a:buSzPct val="100000"/>
              <a:defRPr/>
            </a:pPr>
            <a:r>
              <a:rPr lang="zh-CN" altLang="en-US" dirty="0">
                <a:solidFill>
                  <a:schemeClr val="tx1"/>
                </a:solidFill>
                <a:latin typeface="方正细黑一萀"/>
              </a:rPr>
              <a:t>     </a:t>
            </a:r>
            <a:r>
              <a:rPr lang="zh-CN" altLang="en-US" dirty="0">
                <a:solidFill>
                  <a:srgbClr val="FF0000"/>
                </a:solidFill>
                <a:latin typeface="方正细黑一萀"/>
              </a:rPr>
              <a:t>→更换滤波电容</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5"/>
              <a:defRPr/>
            </a:pPr>
            <a:r>
              <a:rPr lang="zh-CN" altLang="en-US" dirty="0">
                <a:solidFill>
                  <a:schemeClr val="tx1"/>
                </a:solidFill>
                <a:latin typeface="方正细黑一萀"/>
              </a:rPr>
              <a:t>供电电源功率不足使电源模块不能正常工作</a:t>
            </a:r>
            <a:endParaRPr lang="en-US" altLang="zh-CN" dirty="0">
              <a:solidFill>
                <a:schemeClr val="tx1"/>
              </a:solidFill>
              <a:latin typeface="方正细黑一萀"/>
            </a:endParaRPr>
          </a:p>
          <a:p>
            <a:pPr algn="just" defTabSz="913765">
              <a:lnSpc>
                <a:spcPct val="120000"/>
              </a:lnSpc>
              <a:buSzPct val="100000"/>
              <a:defRPr/>
            </a:pPr>
            <a:r>
              <a:rPr lang="zh-CN" altLang="en-US" sz="1800" i="0" u="none" strike="noStrike" baseline="0" dirty="0">
                <a:solidFill>
                  <a:srgbClr val="FF0000"/>
                </a:solidFill>
                <a:latin typeface="方正细黑一萀"/>
              </a:rPr>
              <a:t>     →</a:t>
            </a:r>
            <a:r>
              <a:rPr lang="zh-CN" altLang="en-US" dirty="0">
                <a:solidFill>
                  <a:srgbClr val="FF0000"/>
                </a:solidFill>
                <a:latin typeface="方正细黑一萀"/>
              </a:rPr>
              <a:t>增大供电电源功率</a:t>
            </a:r>
            <a:endParaRPr lang="zh-CN" altLang="en-US" sz="1800" i="0" u="none" strike="noStrike" baseline="0" dirty="0">
              <a:solidFill>
                <a:srgbClr val="FF0000"/>
              </a:solidFill>
              <a:latin typeface="方正细黑一萀"/>
            </a:endParaRPr>
          </a:p>
          <a:p>
            <a:pPr defTabSz="913765">
              <a:lnSpc>
                <a:spcPct val="120000"/>
              </a:lnSpc>
              <a:buSzPct val="100000"/>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8" name="Title-1"/>
          <p:cNvSpPr/>
          <p:nvPr>
            <p:custDataLst>
              <p:tags r:id="rId2"/>
            </p:custDataLst>
          </p:nvPr>
        </p:nvSpPr>
        <p:spPr>
          <a:xfrm>
            <a:off x="1204606" y="1909118"/>
            <a:ext cx="2280270" cy="346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rPr>
              <a:t>电源模块故障</a:t>
            </a:r>
            <a:endParaRPr kumimoji="0" lang="en-US" altLang="zh-CN"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endParaRPr>
          </a:p>
        </p:txBody>
      </p:sp>
      <p:sp>
        <p:nvSpPr>
          <p:cNvPr id="29" name="Index-1"/>
          <p:cNvSpPr txBox="1"/>
          <p:nvPr>
            <p:custDataLst>
              <p:tags r:id="rId3"/>
            </p:custDataLst>
          </p:nvPr>
        </p:nvSpPr>
        <p:spPr>
          <a:xfrm>
            <a:off x="0" y="1848725"/>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03</a:t>
            </a:r>
            <a:endParaRPr lang="zh-CN" altLang="en-US" dirty="0">
              <a:latin typeface="+mn-ea"/>
              <a:ea typeface="+mn-ea"/>
            </a:endParaRPr>
          </a:p>
        </p:txBody>
      </p:sp>
      <p:sp>
        <p:nvSpPr>
          <p:cNvPr id="2" name="Body-1"/>
          <p:cNvSpPr/>
          <p:nvPr>
            <p:custDataLst>
              <p:tags r:id="rId4"/>
            </p:custDataLst>
          </p:nvPr>
        </p:nvSpPr>
        <p:spPr>
          <a:xfrm>
            <a:off x="7181157" y="2497539"/>
            <a:ext cx="4655244" cy="40563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rPr>
              <a:t>切削力太大</a:t>
            </a:r>
            <a:r>
              <a:rPr lang="zh-CN" altLang="en-US" sz="1800" i="0" u="none" strike="noStrike" baseline="0" dirty="0">
                <a:solidFill>
                  <a:srgbClr val="221E1F"/>
                </a:solidFill>
                <a:latin typeface="方正细黑一萀"/>
              </a:rPr>
              <a:t>，</a:t>
            </a:r>
            <a:r>
              <a:rPr lang="zh-CN" altLang="en-US" dirty="0">
                <a:solidFill>
                  <a:schemeClr val="tx1"/>
                </a:solidFill>
              </a:rPr>
              <a:t>使车床过载引起空气开关跳闸</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→更换切削参数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rgbClr val="221E1F"/>
                </a:solidFill>
                <a:latin typeface="方正细黑一萀"/>
              </a:rPr>
              <a:t>车床设计时选择的空气开关容量过小，引起跳闸</a:t>
            </a:r>
          </a:p>
          <a:p>
            <a:pPr defTabSz="913765">
              <a:lnSpc>
                <a:spcPct val="120000"/>
              </a:lnSpc>
              <a:buSzPct val="100000"/>
              <a:defRPr/>
            </a:pPr>
            <a:r>
              <a:rPr lang="zh-CN" altLang="en-US" dirty="0">
                <a:solidFill>
                  <a:srgbClr val="221E1F"/>
                </a:solidFill>
                <a:latin typeface="方正细黑一萀"/>
              </a:rPr>
              <a:t>   </a:t>
            </a: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a:t>
            </a:r>
            <a:r>
              <a:rPr lang="zh-CN" altLang="en-US" dirty="0">
                <a:solidFill>
                  <a:srgbClr val="FF0000"/>
                </a:solidFill>
              </a:rPr>
              <a:t>更换空气开关	</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zh-CN" altLang="en-US" dirty="0">
                <a:solidFill>
                  <a:srgbClr val="221E1F"/>
                </a:solidFill>
                <a:latin typeface="方正细黑一萀"/>
              </a:rPr>
              <a:t>电源模块外部电源短路</a:t>
            </a:r>
            <a:r>
              <a:rPr lang="zh-CN" altLang="en-US" sz="1800" i="0" u="none" strike="noStrike" baseline="0" dirty="0">
                <a:solidFill>
                  <a:srgbClr val="221E1F"/>
                </a:solidFill>
                <a:latin typeface="方正细黑一萀"/>
              </a:rPr>
              <a:t>	</a:t>
            </a:r>
            <a:endParaRPr lang="en-US" altLang="zh-CN" sz="180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221E1F"/>
                </a:solidFill>
                <a:latin typeface="方正细黑一萀"/>
              </a:rPr>
              <a:t>     </a:t>
            </a:r>
            <a:r>
              <a:rPr lang="zh-CN" altLang="en-US" sz="1800" i="0" u="none" strike="noStrike" baseline="0" dirty="0">
                <a:solidFill>
                  <a:srgbClr val="FF0000"/>
                </a:solidFill>
                <a:latin typeface="方正细黑一萀"/>
              </a:rPr>
              <a:t>→调整线路</a:t>
            </a:r>
            <a:endParaRPr lang="en-US" altLang="zh-CN" sz="1800" i="0" u="none" strike="noStrike" baseline="0" dirty="0">
              <a:solidFill>
                <a:srgbClr val="FF0000"/>
              </a:solidFill>
              <a:latin typeface="方正细黑一萀"/>
            </a:endParaRPr>
          </a:p>
          <a:p>
            <a:pPr marL="342900" indent="-342900" algn="just" defTabSz="913765">
              <a:lnSpc>
                <a:spcPct val="120000"/>
              </a:lnSpc>
              <a:buSzPct val="100000"/>
              <a:buFont typeface="+mj-ea"/>
              <a:buAutoNum type="circleNumDbPlain" startAt="4"/>
              <a:defRPr/>
            </a:pPr>
            <a:r>
              <a:rPr lang="zh-CN" altLang="en-US" dirty="0">
                <a:solidFill>
                  <a:schemeClr val="tx1"/>
                </a:solidFill>
                <a:latin typeface="方正细黑一萀"/>
              </a:rPr>
              <a:t>车床出现漏电</a:t>
            </a:r>
            <a:endParaRPr lang="en-US" altLang="zh-CN" dirty="0">
              <a:solidFill>
                <a:schemeClr val="tx1"/>
              </a:solidFill>
              <a:latin typeface="方正细黑一萀"/>
            </a:endParaRPr>
          </a:p>
          <a:p>
            <a:pPr algn="just" defTabSz="913765">
              <a:lnSpc>
                <a:spcPct val="120000"/>
              </a:lnSpc>
              <a:buSzPct val="100000"/>
              <a:defRPr/>
            </a:pPr>
            <a:r>
              <a:rPr lang="zh-CN" altLang="en-US" dirty="0">
                <a:solidFill>
                  <a:schemeClr val="tx1"/>
                </a:solidFill>
                <a:latin typeface="方正细黑一萀"/>
              </a:rPr>
              <a:t>     </a:t>
            </a:r>
            <a:r>
              <a:rPr lang="zh-CN" altLang="en-US" dirty="0">
                <a:solidFill>
                  <a:srgbClr val="FF0000"/>
                </a:solidFill>
                <a:latin typeface="方正细黑一萀"/>
              </a:rPr>
              <a:t>→检查线路</a:t>
            </a: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4" name="Title-1"/>
          <p:cNvSpPr/>
          <p:nvPr>
            <p:custDataLst>
              <p:tags r:id="rId5"/>
            </p:custDataLst>
          </p:nvPr>
        </p:nvSpPr>
        <p:spPr>
          <a:xfrm>
            <a:off x="7181156" y="1909118"/>
            <a:ext cx="3000811" cy="346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lang="zh-CN" altLang="en-US" b="1" dirty="0">
                <a:solidFill>
                  <a:schemeClr val="tx1"/>
                </a:solidFill>
                <a:latin typeface="+mn-ea"/>
                <a:sym typeface="Arial" panose="020B0604020202020204" pitchFamily="34" charset="0"/>
              </a:rPr>
              <a:t>系统在工作过程中突然断电</a:t>
            </a:r>
            <a:endParaRPr kumimoji="0" lang="en-US" altLang="zh-CN"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endParaRPr>
          </a:p>
        </p:txBody>
      </p:sp>
      <p:sp>
        <p:nvSpPr>
          <p:cNvPr id="5" name="Index-1"/>
          <p:cNvSpPr txBox="1"/>
          <p:nvPr>
            <p:custDataLst>
              <p:tags r:id="rId6"/>
            </p:custDataLst>
          </p:nvPr>
        </p:nvSpPr>
        <p:spPr>
          <a:xfrm>
            <a:off x="5976551" y="1848725"/>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04</a:t>
            </a:r>
            <a:endParaRPr lang="zh-CN" altLang="en-US" dirty="0">
              <a:latin typeface="+mn-ea"/>
              <a:ea typeface="+mn-ea"/>
            </a:endParaRPr>
          </a:p>
        </p:txBody>
      </p:sp>
      <p:sp>
        <p:nvSpPr>
          <p:cNvPr id="6"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3" name="标题 3">
            <a:extLst>
              <a:ext uri="{FF2B5EF4-FFF2-40B4-BE49-F238E27FC236}">
                <a16:creationId xmlns:a16="http://schemas.microsoft.com/office/drawing/2014/main" id="{1D3DF8DA-161A-4FED-14DF-CBFD3365456C}"/>
              </a:ext>
            </a:extLst>
          </p:cNvPr>
          <p:cNvSpPr txBox="1">
            <a:spLocks/>
          </p:cNvSpPr>
          <p:nvPr/>
        </p:nvSpPr>
        <p:spPr>
          <a:xfrm>
            <a:off x="3475829" y="1140730"/>
            <a:ext cx="5240337"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a:solidFill>
                  <a:schemeClr val="accent1"/>
                </a:solidFill>
                <a:latin typeface="Arial" panose="020B0604020202020204" pitchFamily="34" charset="0"/>
                <a:ea typeface="微软雅黑" panose="020B0503020204020204" pitchFamily="34" charset="-122"/>
              </a:rPr>
              <a:t>一、常见电源类故障及排除</a:t>
            </a:r>
            <a:endParaRPr lang="zh-CN" altLang="en-US" sz="2400" dirty="0">
              <a:solidFill>
                <a:schemeClr val="accent1"/>
              </a:solidFill>
              <a:latin typeface="Arial" panose="020B0604020202020204" pitchFamily="34" charset="0"/>
              <a:ea typeface="微软雅黑" panose="020B0503020204020204" pitchFamily="34" charset="-122"/>
            </a:endParaRPr>
          </a:p>
        </p:txBody>
      </p:sp>
      <p:grpSp>
        <p:nvGrpSpPr>
          <p:cNvPr id="9" name="组合 8">
            <a:extLst>
              <a:ext uri="{FF2B5EF4-FFF2-40B4-BE49-F238E27FC236}">
                <a16:creationId xmlns:a16="http://schemas.microsoft.com/office/drawing/2014/main" id="{A215C792-BD9D-5067-D401-0DFA6040EBBC}"/>
              </a:ext>
            </a:extLst>
          </p:cNvPr>
          <p:cNvGrpSpPr/>
          <p:nvPr/>
        </p:nvGrpSpPr>
        <p:grpSpPr>
          <a:xfrm>
            <a:off x="1587" y="-1"/>
            <a:ext cx="12188825" cy="6858001"/>
            <a:chOff x="1589" y="0"/>
            <a:chExt cx="12188825" cy="6858001"/>
          </a:xfrm>
        </p:grpSpPr>
        <p:sp>
          <p:nvSpPr>
            <p:cNvPr id="11" name="任意多边形 40">
              <a:extLst>
                <a:ext uri="{FF2B5EF4-FFF2-40B4-BE49-F238E27FC236}">
                  <a16:creationId xmlns:a16="http://schemas.microsoft.com/office/drawing/2014/main" id="{EDD61691-8531-85F6-E090-FA6CEEE58492}"/>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任意多边形 41">
              <a:extLst>
                <a:ext uri="{FF2B5EF4-FFF2-40B4-BE49-F238E27FC236}">
                  <a16:creationId xmlns:a16="http://schemas.microsoft.com/office/drawing/2014/main" id="{3F9CFE7A-3BAB-2128-9895-C2B1900B00D6}"/>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353213" y="2948869"/>
            <a:ext cx="5419185" cy="480131"/>
          </a:xfrm>
        </p:spPr>
        <p:txBody>
          <a:bodyPr>
            <a:spAutoFit/>
          </a:bodyPr>
          <a:lstStyle/>
          <a:p>
            <a:r>
              <a:rPr lang="zh-CN" altLang="en-US" sz="2800" dirty="0">
                <a:latin typeface="+mn-lt"/>
                <a:ea typeface="+mn-ea"/>
                <a:cs typeface="+mn-ea"/>
                <a:sym typeface="+mn-lt"/>
              </a:rPr>
              <a:t>数控车床实训基础</a:t>
            </a:r>
          </a:p>
        </p:txBody>
      </p:sp>
      <p:sp>
        <p:nvSpPr>
          <p:cNvPr id="6" name="文本占位符 5"/>
          <p:cNvSpPr>
            <a:spLocks noGrp="1"/>
          </p:cNvSpPr>
          <p:nvPr>
            <p:ph type="body" idx="1"/>
          </p:nvPr>
        </p:nvSpPr>
        <p:spPr>
          <a:xfrm>
            <a:off x="2353214" y="3733086"/>
            <a:ext cx="6083650" cy="1688411"/>
          </a:xfrm>
        </p:spPr>
        <p:txBody>
          <a:bodyPr wrap="square">
            <a:spAutoFit/>
          </a:bodyPr>
          <a:lstStyle/>
          <a:p>
            <a:pPr lvl="0"/>
            <a:r>
              <a:rPr lang="zh-CN" altLang="en-US" sz="2400" b="1" dirty="0">
                <a:solidFill>
                  <a:srgbClr val="FF0000"/>
                </a:solidFill>
                <a:cs typeface="+mn-ea"/>
                <a:sym typeface="+mn-lt"/>
              </a:rPr>
              <a:t>任务</a:t>
            </a:r>
            <a:r>
              <a:rPr lang="en-US" altLang="zh-CN" sz="2400" b="1" dirty="0">
                <a:solidFill>
                  <a:srgbClr val="FF0000"/>
                </a:solidFill>
                <a:cs typeface="+mn-ea"/>
                <a:sym typeface="+mn-lt"/>
              </a:rPr>
              <a:t>1.1 </a:t>
            </a:r>
            <a:r>
              <a:rPr lang="zh-CN" altLang="en-US" sz="2400" b="1" dirty="0">
                <a:solidFill>
                  <a:srgbClr val="FF0000"/>
                </a:solidFill>
                <a:cs typeface="+mn-ea"/>
                <a:sym typeface="+mn-lt"/>
              </a:rPr>
              <a:t>数控车床文明实训和安全操作规程</a:t>
            </a:r>
            <a:endParaRPr lang="en-US" altLang="zh-CN" sz="2400" b="1" dirty="0">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1.2 </a:t>
            </a:r>
            <a:r>
              <a:rPr lang="zh-CN" altLang="en-US" sz="2400" b="1" dirty="0">
                <a:solidFill>
                  <a:schemeClr val="bg1">
                    <a:lumMod val="75000"/>
                  </a:schemeClr>
                </a:solidFill>
                <a:cs typeface="+mn-ea"/>
                <a:sym typeface="+mn-lt"/>
              </a:rPr>
              <a:t>数控车床的日常维护和保养</a:t>
            </a:r>
            <a:endParaRPr lang="en-US" altLang="zh-CN" sz="2400" b="1" dirty="0">
              <a:solidFill>
                <a:schemeClr val="bg1">
                  <a:lumMod val="75000"/>
                </a:schemeClr>
              </a:solidFill>
              <a:cs typeface="+mn-ea"/>
              <a:sym typeface="+mn-lt"/>
            </a:endParaRPr>
          </a:p>
          <a:p>
            <a:pPr lvl="0"/>
            <a:r>
              <a:rPr lang="zh-CN" altLang="en-US" sz="2400" b="1" dirty="0">
                <a:solidFill>
                  <a:schemeClr val="bg1">
                    <a:lumMod val="75000"/>
                  </a:schemeClr>
                </a:solidFill>
                <a:cs typeface="+mn-ea"/>
                <a:sym typeface="+mn-lt"/>
              </a:rPr>
              <a:t>任务</a:t>
            </a:r>
            <a:r>
              <a:rPr lang="en-US" altLang="zh-CN" sz="2400" b="1" dirty="0">
                <a:solidFill>
                  <a:schemeClr val="bg1">
                    <a:lumMod val="75000"/>
                  </a:schemeClr>
                </a:solidFill>
                <a:cs typeface="+mn-ea"/>
                <a:sym typeface="+mn-lt"/>
              </a:rPr>
              <a:t>1.3 </a:t>
            </a:r>
            <a:r>
              <a:rPr lang="zh-CN" altLang="en-US" sz="2400" b="1" dirty="0">
                <a:solidFill>
                  <a:schemeClr val="bg1">
                    <a:lumMod val="75000"/>
                  </a:schemeClr>
                </a:solidFill>
                <a:cs typeface="+mn-ea"/>
                <a:sym typeface="+mn-lt"/>
              </a:rPr>
              <a:t>数控车床常见故障</a:t>
            </a:r>
            <a:r>
              <a:rPr lang="en-US" altLang="zh-CN" sz="2400" b="1" dirty="0">
                <a:cs typeface="+mn-ea"/>
                <a:sym typeface="+mn-lt"/>
              </a:rPr>
              <a:t> </a:t>
            </a:r>
            <a:endParaRPr lang="zh-CN" altLang="en-US" sz="2400" b="1" dirty="0">
              <a:cs typeface="+mn-ea"/>
              <a:sym typeface="+mn-lt"/>
            </a:endParaRPr>
          </a:p>
        </p:txBody>
      </p:sp>
      <p:sp>
        <p:nvSpPr>
          <p:cNvPr id="34" name="文本框 33"/>
          <p:cNvSpPr txBox="1"/>
          <p:nvPr/>
        </p:nvSpPr>
        <p:spPr>
          <a:xfrm>
            <a:off x="1319783" y="1992296"/>
            <a:ext cx="4550112" cy="707886"/>
          </a:xfrm>
          <a:prstGeom prst="rect">
            <a:avLst/>
          </a:prstGeom>
          <a:noFill/>
        </p:spPr>
        <p:txBody>
          <a:bodyPr wrap="square">
            <a:spAutoFit/>
          </a:bodyPr>
          <a:lstStyle/>
          <a:p>
            <a:pPr algn="just"/>
            <a:r>
              <a:rPr lang="zh-CN" altLang="en-US" sz="4000" b="1" i="0" u="none" strike="noStrike" baseline="0" dirty="0">
                <a:solidFill>
                  <a:schemeClr val="accent1"/>
                </a:solidFill>
                <a:latin typeface="微软雅黑" panose="020B0503020204020204" pitchFamily="34" charset="-122"/>
                <a:ea typeface="微软雅黑" panose="020B0503020204020204" pitchFamily="34" charset="-122"/>
              </a:rPr>
              <a:t>实训项目</a:t>
            </a:r>
            <a:r>
              <a:rPr lang="en-US" altLang="zh-CN" sz="4000" b="1" i="0" u="none" strike="noStrike" baseline="0" dirty="0">
                <a:solidFill>
                  <a:schemeClr val="accent1"/>
                </a:solidFill>
                <a:latin typeface="微软雅黑" panose="020B0503020204020204" pitchFamily="34" charset="-122"/>
                <a:ea typeface="微软雅黑" panose="020B0503020204020204" pitchFamily="34" charset="-122"/>
              </a:rPr>
              <a:t> 1</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9BDF637B-8251-A1E3-28BB-4E4858AA333F}"/>
              </a:ext>
            </a:extLst>
          </p:cNvPr>
          <p:cNvGrpSpPr/>
          <p:nvPr/>
        </p:nvGrpSpPr>
        <p:grpSpPr>
          <a:xfrm>
            <a:off x="1587" y="-1"/>
            <a:ext cx="12188825" cy="6858001"/>
            <a:chOff x="1589" y="0"/>
            <a:chExt cx="12188825" cy="6858001"/>
          </a:xfrm>
        </p:grpSpPr>
        <p:grpSp>
          <p:nvGrpSpPr>
            <p:cNvPr id="10" name="组合 9">
              <a:extLst>
                <a:ext uri="{FF2B5EF4-FFF2-40B4-BE49-F238E27FC236}">
                  <a16:creationId xmlns:a16="http://schemas.microsoft.com/office/drawing/2014/main" id="{B813D543-8623-6AAE-224D-09466AB78154}"/>
                </a:ext>
              </a:extLst>
            </p:cNvPr>
            <p:cNvGrpSpPr/>
            <p:nvPr/>
          </p:nvGrpSpPr>
          <p:grpSpPr>
            <a:xfrm>
              <a:off x="1589" y="0"/>
              <a:ext cx="12188825" cy="6858001"/>
              <a:chOff x="1589" y="0"/>
              <a:chExt cx="12188825" cy="6858001"/>
            </a:xfrm>
          </p:grpSpPr>
          <p:sp>
            <p:nvSpPr>
              <p:cNvPr id="12" name="任意多边形 40">
                <a:extLst>
                  <a:ext uri="{FF2B5EF4-FFF2-40B4-BE49-F238E27FC236}">
                    <a16:creationId xmlns:a16="http://schemas.microsoft.com/office/drawing/2014/main" id="{A2F79D0F-2A56-724F-184E-F74FB7D7285C}"/>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3" name="任意多边形 41">
                <a:extLst>
                  <a:ext uri="{FF2B5EF4-FFF2-40B4-BE49-F238E27FC236}">
                    <a16:creationId xmlns:a16="http://schemas.microsoft.com/office/drawing/2014/main" id="{46D4384D-E34E-D832-475B-EFE278DC0267}"/>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 name="文本框 10">
              <a:extLst>
                <a:ext uri="{FF2B5EF4-FFF2-40B4-BE49-F238E27FC236}">
                  <a16:creationId xmlns:a16="http://schemas.microsoft.com/office/drawing/2014/main" id="{BF0FBA7D-9841-6137-5C14-1DCE6FC86A96}"/>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8" name="Title-1"/>
          <p:cNvSpPr/>
          <p:nvPr>
            <p:custDataLst>
              <p:tags r:id="rId1"/>
            </p:custDataLst>
          </p:nvPr>
        </p:nvSpPr>
        <p:spPr>
          <a:xfrm>
            <a:off x="1204605" y="1699123"/>
            <a:ext cx="3688671" cy="346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rPr>
              <a:t>运行或操作中出现死机或重新启动</a:t>
            </a:r>
            <a:endParaRPr kumimoji="0" lang="en-US" altLang="zh-CN"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endParaRPr>
          </a:p>
        </p:txBody>
      </p:sp>
      <p:sp>
        <p:nvSpPr>
          <p:cNvPr id="29" name="Index-1"/>
          <p:cNvSpPr txBox="1"/>
          <p:nvPr>
            <p:custDataLst>
              <p:tags r:id="rId2"/>
            </p:custDataLst>
          </p:nvPr>
        </p:nvSpPr>
        <p:spPr>
          <a:xfrm>
            <a:off x="0" y="1638730"/>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01</a:t>
            </a:r>
            <a:endParaRPr lang="zh-CN" altLang="en-US" dirty="0">
              <a:latin typeface="+mn-ea"/>
              <a:ea typeface="+mn-ea"/>
            </a:endParaRPr>
          </a:p>
        </p:txBody>
      </p:sp>
      <p:sp>
        <p:nvSpPr>
          <p:cNvPr id="27" name="Body-1"/>
          <p:cNvSpPr/>
          <p:nvPr>
            <p:custDataLst>
              <p:tags r:id="rId3"/>
            </p:custDataLst>
          </p:nvPr>
        </p:nvSpPr>
        <p:spPr>
          <a:xfrm>
            <a:off x="1154759" y="2106272"/>
            <a:ext cx="4821792" cy="45118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rPr>
              <a:t>参数设置错误或参数设置不当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→正确设置参数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rgbClr val="221E1F"/>
                </a:solidFill>
                <a:latin typeface="方正细黑一萀"/>
              </a:rPr>
              <a:t>同时运行了系统以外的其他内存驻留程序，正从软盘、网络调用较大的程序或者从已损坏的软盘上调用程序		</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sz="1800" i="0" u="none" strike="noStrike" baseline="0" dirty="0">
                <a:solidFill>
                  <a:srgbClr val="221E1F"/>
                </a:solidFill>
                <a:latin typeface="方正细黑一萀"/>
              </a:rPr>
              <a:t>     </a:t>
            </a:r>
            <a:r>
              <a:rPr lang="zh-CN" altLang="en-US" dirty="0">
                <a:solidFill>
                  <a:srgbClr val="FF0000"/>
                </a:solidFill>
              </a:rPr>
              <a:t>→停止部分正在运行或调用的程序</a:t>
            </a:r>
            <a:r>
              <a:rPr lang="zh-CN" altLang="en-US" sz="1800" i="0" u="none" strike="noStrike" baseline="0" dirty="0">
                <a:solidFill>
                  <a:srgbClr val="221E1F"/>
                </a:solidFill>
                <a:latin typeface="方正细黑一萀"/>
              </a:rPr>
              <a:t>	</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zh-CN" altLang="en-US" sz="1800" i="0" u="none" strike="noStrike" baseline="0" dirty="0">
                <a:solidFill>
                  <a:srgbClr val="221E1F"/>
                </a:solidFill>
                <a:latin typeface="方正细黑一萀"/>
              </a:rPr>
              <a:t>系统文件受到了破坏或感染了病毒	</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sz="1800" i="0" u="none" strike="noStrike" baseline="0" dirty="0">
                <a:solidFill>
                  <a:srgbClr val="221E1F"/>
                </a:solidFill>
                <a:latin typeface="方正细黑一萀"/>
              </a:rPr>
              <a:t>     </a:t>
            </a:r>
            <a:r>
              <a:rPr lang="zh-CN" altLang="en-US" sz="1800" i="0" u="none" strike="noStrike" baseline="0" dirty="0">
                <a:solidFill>
                  <a:srgbClr val="FF0000"/>
                </a:solidFill>
                <a:latin typeface="方正细黑一萀"/>
              </a:rPr>
              <a:t>→</a:t>
            </a:r>
            <a:r>
              <a:rPr lang="zh-CN" altLang="en-US" dirty="0">
                <a:solidFill>
                  <a:srgbClr val="FF0000"/>
                </a:solidFill>
              </a:rPr>
              <a:t>用杀毒软件检测软件系统，清除病毒或者</a:t>
            </a:r>
            <a:endParaRPr lang="en-US" altLang="zh-CN" dirty="0">
              <a:solidFill>
                <a:srgbClr val="FF0000"/>
              </a:solidFill>
            </a:endParaRPr>
          </a:p>
          <a:p>
            <a:pPr defTabSz="913765">
              <a:lnSpc>
                <a:spcPct val="120000"/>
              </a:lnSpc>
              <a:buSzPct val="100000"/>
              <a:defRPr/>
            </a:pPr>
            <a:r>
              <a:rPr lang="en-US" altLang="zh-CN" dirty="0">
                <a:solidFill>
                  <a:srgbClr val="FF0000"/>
                </a:solidFill>
              </a:rPr>
              <a:t>      </a:t>
            </a:r>
            <a:r>
              <a:rPr lang="zh-CN" altLang="en-US" dirty="0">
                <a:solidFill>
                  <a:srgbClr val="FF0000"/>
                </a:solidFill>
              </a:rPr>
              <a:t>   重新安装系统软件进行修复</a:t>
            </a:r>
            <a:endParaRPr lang="en-US" altLang="zh-CN" sz="1800" i="0" u="none" strike="noStrike" baseline="0" dirty="0">
              <a:solidFill>
                <a:srgbClr val="FF0000"/>
              </a:solidFill>
              <a:latin typeface="方正细黑一萀"/>
            </a:endParaRPr>
          </a:p>
          <a:p>
            <a:pPr marL="342900" indent="-342900" algn="just" defTabSz="913765">
              <a:lnSpc>
                <a:spcPct val="120000"/>
              </a:lnSpc>
              <a:buSzPct val="100000"/>
              <a:buFont typeface="+mj-ea"/>
              <a:buAutoNum type="circleNumDbPlain" startAt="4"/>
              <a:defRPr/>
            </a:pPr>
            <a:r>
              <a:rPr lang="zh-CN" altLang="en-US" dirty="0">
                <a:solidFill>
                  <a:schemeClr val="tx1"/>
                </a:solidFill>
                <a:latin typeface="方正细黑一萀"/>
              </a:rPr>
              <a:t>电源功率不够</a:t>
            </a:r>
            <a:endParaRPr lang="en-US" altLang="zh-CN" dirty="0">
              <a:solidFill>
                <a:srgbClr val="221E1F"/>
              </a:solidFill>
              <a:latin typeface="方正细黑一萀"/>
            </a:endParaRPr>
          </a:p>
          <a:p>
            <a:pPr algn="just"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latin typeface="方正细黑一萀"/>
              </a:rPr>
              <a:t>→确认电源的负载能力是否符合系统要求	</a:t>
            </a:r>
            <a:endParaRPr lang="en-US" altLang="zh-CN" dirty="0">
              <a:solidFill>
                <a:srgbClr val="FF0000"/>
              </a:solidFill>
              <a:latin typeface="方正细黑一萀"/>
            </a:endParaRPr>
          </a:p>
          <a:p>
            <a:pPr marL="342900" indent="-342900">
              <a:buFont typeface="+mj-ea"/>
              <a:buAutoNum type="circleNumDbPlain" startAt="5"/>
            </a:pPr>
            <a:r>
              <a:rPr lang="zh-CN" altLang="en-US" dirty="0">
                <a:solidFill>
                  <a:schemeClr val="tx1"/>
                </a:solidFill>
                <a:latin typeface="方正细黑一萀"/>
              </a:rPr>
              <a:t>系统元器件受到损</a:t>
            </a:r>
            <a:r>
              <a:rPr lang="zh-CN" altLang="en-US" sz="1800" i="0" u="none" strike="noStrike" baseline="0" dirty="0">
                <a:solidFill>
                  <a:srgbClr val="221E1F"/>
                </a:solidFill>
                <a:latin typeface="方正细黑一萀"/>
              </a:rPr>
              <a:t>	</a:t>
            </a:r>
          </a:p>
          <a:p>
            <a:pPr algn="just" defTabSz="913765">
              <a:lnSpc>
                <a:spcPct val="120000"/>
              </a:lnSpc>
              <a:buSzPct val="100000"/>
              <a:defRPr/>
            </a:pPr>
            <a:r>
              <a:rPr lang="zh-CN" altLang="en-US" sz="1800" i="0" u="none" strike="noStrike" baseline="0" dirty="0">
                <a:solidFill>
                  <a:srgbClr val="FF0000"/>
                </a:solidFill>
                <a:latin typeface="方正细黑一萀"/>
              </a:rPr>
              <a:t>     →检测后更换</a:t>
            </a:r>
          </a:p>
          <a:p>
            <a:pPr defTabSz="913765">
              <a:lnSpc>
                <a:spcPct val="120000"/>
              </a:lnSpc>
              <a:buSzPct val="100000"/>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 name="Body-1"/>
          <p:cNvSpPr/>
          <p:nvPr>
            <p:custDataLst>
              <p:tags r:id="rId4"/>
            </p:custDataLst>
          </p:nvPr>
        </p:nvSpPr>
        <p:spPr>
          <a:xfrm>
            <a:off x="7323115" y="2294514"/>
            <a:ext cx="4584405" cy="40563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rPr>
              <a:t>系统文件被破坏</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→修复系统文件或重装系统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rgbClr val="221E1F"/>
                </a:solidFill>
                <a:latin typeface="方正细黑一萀"/>
              </a:rPr>
              <a:t>系统内存不足</a:t>
            </a:r>
          </a:p>
          <a:p>
            <a:pPr defTabSz="913765">
              <a:lnSpc>
                <a:spcPct val="120000"/>
              </a:lnSpc>
              <a:buSzPct val="100000"/>
              <a:defRPr/>
            </a:pPr>
            <a:r>
              <a:rPr lang="zh-CN" altLang="en-US" dirty="0">
                <a:solidFill>
                  <a:srgbClr val="221E1F"/>
                </a:solidFill>
                <a:latin typeface="方正细黑一萀"/>
              </a:rPr>
              <a:t>   </a:t>
            </a: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→整理系统，删除不必要的垃圾文件</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zh-CN" altLang="en-US" sz="1800" i="0" u="none" strike="noStrike" baseline="0" dirty="0">
                <a:solidFill>
                  <a:srgbClr val="221E1F"/>
                </a:solidFill>
                <a:latin typeface="方正细黑一萀"/>
              </a:rPr>
              <a:t>外部干扰</a:t>
            </a:r>
            <a:endParaRPr lang="en-US" altLang="zh-CN" sz="180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221E1F"/>
                </a:solidFill>
                <a:latin typeface="方正细黑一萀"/>
              </a:rPr>
              <a:t>     </a:t>
            </a:r>
            <a:r>
              <a:rPr lang="zh-CN" altLang="en-US" sz="1800" i="0" u="none" strike="noStrike" baseline="0" dirty="0">
                <a:solidFill>
                  <a:srgbClr val="FF0000"/>
                </a:solidFill>
                <a:latin typeface="方正细黑一萀"/>
              </a:rPr>
              <a:t>→增加一些防干扰的措施</a:t>
            </a:r>
            <a:endParaRPr lang="en-US" altLang="zh-CN" sz="1800" i="0" u="none" strike="noStrike" baseline="0" dirty="0">
              <a:solidFill>
                <a:srgbClr val="FF0000"/>
              </a:solidFill>
              <a:latin typeface="方正细黑一萀"/>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4" name="Title-1"/>
          <p:cNvSpPr/>
          <p:nvPr>
            <p:custDataLst>
              <p:tags r:id="rId5"/>
            </p:custDataLst>
          </p:nvPr>
        </p:nvSpPr>
        <p:spPr>
          <a:xfrm>
            <a:off x="7420056" y="1759516"/>
            <a:ext cx="3000811" cy="346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lang="zh-CN" altLang="en-US" b="1" dirty="0">
                <a:solidFill>
                  <a:schemeClr val="tx1"/>
                </a:solidFill>
                <a:latin typeface="+mn-ea"/>
                <a:sym typeface="Arial" panose="020B0604020202020204" pitchFamily="34" charset="0"/>
              </a:rPr>
              <a:t>系统上电后花屏或乱码</a:t>
            </a:r>
            <a:endParaRPr kumimoji="0" lang="en-US" altLang="zh-CN"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endParaRPr>
          </a:p>
        </p:txBody>
      </p:sp>
      <p:sp>
        <p:nvSpPr>
          <p:cNvPr id="5" name="Index-1"/>
          <p:cNvSpPr txBox="1"/>
          <p:nvPr>
            <p:custDataLst>
              <p:tags r:id="rId6"/>
            </p:custDataLst>
          </p:nvPr>
        </p:nvSpPr>
        <p:spPr>
          <a:xfrm>
            <a:off x="6215451" y="1699123"/>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02</a:t>
            </a:r>
            <a:endParaRPr lang="zh-CN" altLang="en-US" dirty="0">
              <a:latin typeface="+mn-ea"/>
              <a:ea typeface="+mn-ea"/>
            </a:endParaRPr>
          </a:p>
        </p:txBody>
      </p:sp>
      <p:sp>
        <p:nvSpPr>
          <p:cNvPr id="6"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3" name="标题 3">
            <a:extLst>
              <a:ext uri="{FF2B5EF4-FFF2-40B4-BE49-F238E27FC236}">
                <a16:creationId xmlns:a16="http://schemas.microsoft.com/office/drawing/2014/main" id="{1BE6B077-02B7-E92B-EF2C-A46005F74E9D}"/>
              </a:ext>
            </a:extLst>
          </p:cNvPr>
          <p:cNvSpPr txBox="1">
            <a:spLocks/>
          </p:cNvSpPr>
          <p:nvPr/>
        </p:nvSpPr>
        <p:spPr>
          <a:xfrm>
            <a:off x="3475829" y="1140730"/>
            <a:ext cx="5240337"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a:solidFill>
                  <a:schemeClr val="accent1"/>
                </a:solidFill>
                <a:latin typeface="Arial" panose="020B0604020202020204" pitchFamily="34" charset="0"/>
                <a:ea typeface="微软雅黑" panose="020B0503020204020204" pitchFamily="34" charset="-122"/>
              </a:rPr>
              <a:t>一、常见电源类故障及排除</a:t>
            </a:r>
            <a:endParaRPr lang="zh-CN" altLang="en-US" sz="2400" dirty="0">
              <a:solidFill>
                <a:schemeClr val="accent1"/>
              </a:solidFill>
              <a:latin typeface="Arial" panose="020B0604020202020204" pitchFamily="34" charset="0"/>
              <a:ea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Body-1"/>
          <p:cNvSpPr/>
          <p:nvPr>
            <p:custDataLst>
              <p:tags r:id="rId1"/>
            </p:custDataLst>
          </p:nvPr>
        </p:nvSpPr>
        <p:spPr>
          <a:xfrm>
            <a:off x="1214483" y="2316268"/>
            <a:ext cx="5010843" cy="31207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rPr>
              <a:t>显示模块损坏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→更换显示模块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rgbClr val="221E1F"/>
                </a:solidFill>
                <a:latin typeface="方正细黑一萀"/>
              </a:rPr>
              <a:t>显示模块电源不良或没接通		</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sz="1800" i="0" u="none" strike="noStrike" baseline="0" dirty="0">
                <a:solidFill>
                  <a:srgbClr val="221E1F"/>
                </a:solidFill>
                <a:latin typeface="方正细黑一萀"/>
              </a:rPr>
              <a:t>     </a:t>
            </a:r>
            <a:r>
              <a:rPr lang="zh-CN" altLang="en-US" dirty="0">
                <a:solidFill>
                  <a:srgbClr val="FF0000"/>
                </a:solidFill>
              </a:rPr>
              <a:t>→对电源进行修复</a:t>
            </a:r>
            <a:r>
              <a:rPr lang="zh-CN" altLang="en-US" sz="1800" i="0" u="none" strike="noStrike" baseline="0" dirty="0">
                <a:solidFill>
                  <a:srgbClr val="221E1F"/>
                </a:solidFill>
                <a:latin typeface="方正细黑一萀"/>
              </a:rPr>
              <a:t>	</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zh-CN" altLang="en-US" dirty="0">
                <a:solidFill>
                  <a:srgbClr val="221E1F"/>
                </a:solidFill>
                <a:latin typeface="方正细黑一萀"/>
              </a:rPr>
              <a:t>显示屏由于电压过高被烧坏</a:t>
            </a:r>
            <a:r>
              <a:rPr lang="zh-CN" altLang="en-US" sz="1800" i="0" u="none" strike="noStrike" baseline="0" dirty="0">
                <a:solidFill>
                  <a:srgbClr val="221E1F"/>
                </a:solidFill>
                <a:latin typeface="方正细黑一萀"/>
              </a:rPr>
              <a:t>	</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sz="1800" i="0" u="none" strike="noStrike" baseline="0" dirty="0">
                <a:solidFill>
                  <a:srgbClr val="221E1F"/>
                </a:solidFill>
                <a:latin typeface="方正细黑一萀"/>
              </a:rPr>
              <a:t>     </a:t>
            </a:r>
            <a:r>
              <a:rPr lang="zh-CN" altLang="en-US" sz="1800" i="0" u="none" strike="noStrike" baseline="0" dirty="0">
                <a:solidFill>
                  <a:srgbClr val="FF0000"/>
                </a:solidFill>
                <a:latin typeface="方正细黑一萀"/>
              </a:rPr>
              <a:t>→更换显示屏</a:t>
            </a:r>
            <a:endParaRPr lang="en-US" altLang="zh-CN" dirty="0">
              <a:solidFill>
                <a:srgbClr val="FF0000"/>
              </a:solidFill>
            </a:endParaRPr>
          </a:p>
          <a:p>
            <a:pPr marL="342900" indent="-342900" defTabSz="913765">
              <a:lnSpc>
                <a:spcPct val="120000"/>
              </a:lnSpc>
              <a:buSzPct val="100000"/>
              <a:buFont typeface="+mj-ea"/>
              <a:buAutoNum type="circleNumDbPlain" startAt="4"/>
              <a:defRPr/>
            </a:pPr>
            <a:r>
              <a:rPr lang="zh-CN" altLang="en-US" dirty="0">
                <a:solidFill>
                  <a:schemeClr val="tx1"/>
                </a:solidFill>
                <a:latin typeface="方正细黑一萀"/>
              </a:rPr>
              <a:t>系统显示屏亮度调节过暗</a:t>
            </a:r>
            <a:endParaRPr lang="en-US" altLang="zh-CN" dirty="0">
              <a:solidFill>
                <a:srgbClr val="221E1F"/>
              </a:solidFill>
              <a:latin typeface="方正细黑一萀"/>
            </a:endParaRPr>
          </a:p>
          <a:p>
            <a:pPr algn="just"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latin typeface="方正细黑一萀"/>
              </a:rPr>
              <a:t>→重新调节显示屏亮度	</a:t>
            </a:r>
            <a:endParaRPr lang="en-US" altLang="zh-CN" dirty="0">
              <a:solidFill>
                <a:srgbClr val="FF0000"/>
              </a:solidFill>
              <a:latin typeface="方正细黑一萀"/>
            </a:endParaRPr>
          </a:p>
          <a:p>
            <a:pPr defTabSz="913765">
              <a:lnSpc>
                <a:spcPct val="120000"/>
              </a:lnSpc>
              <a:buSzPct val="100000"/>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8" name="Title-1"/>
          <p:cNvSpPr/>
          <p:nvPr>
            <p:custDataLst>
              <p:tags r:id="rId2"/>
            </p:custDataLst>
          </p:nvPr>
        </p:nvSpPr>
        <p:spPr>
          <a:xfrm>
            <a:off x="1204605" y="1770697"/>
            <a:ext cx="5240246" cy="346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lang="zh-CN" altLang="en-US" b="1" dirty="0">
                <a:solidFill>
                  <a:schemeClr val="tx1"/>
                </a:solidFill>
                <a:latin typeface="+mn-ea"/>
                <a:sym typeface="Arial" panose="020B0604020202020204" pitchFamily="34" charset="0"/>
              </a:rPr>
              <a:t>系统上电后，</a:t>
            </a:r>
            <a:r>
              <a:rPr lang="en-US" altLang="zh-CN" b="1" dirty="0">
                <a:solidFill>
                  <a:schemeClr val="tx1"/>
                </a:solidFill>
                <a:latin typeface="+mn-ea"/>
                <a:sym typeface="Arial" panose="020B0604020202020204" pitchFamily="34" charset="0"/>
              </a:rPr>
              <a:t>NC</a:t>
            </a:r>
            <a:r>
              <a:rPr lang="zh-CN" altLang="en-US" b="1" dirty="0">
                <a:solidFill>
                  <a:schemeClr val="tx1"/>
                </a:solidFill>
                <a:latin typeface="+mn-ea"/>
                <a:sym typeface="Arial" panose="020B0604020202020204" pitchFamily="34" charset="0"/>
              </a:rPr>
              <a:t>指示灯亮，但屏幕无显示或黑屏</a:t>
            </a:r>
            <a:endParaRPr kumimoji="0" lang="en-US" altLang="zh-CN"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endParaRPr>
          </a:p>
        </p:txBody>
      </p:sp>
      <p:sp>
        <p:nvSpPr>
          <p:cNvPr id="29" name="Index-1"/>
          <p:cNvSpPr txBox="1"/>
          <p:nvPr>
            <p:custDataLst>
              <p:tags r:id="rId3"/>
            </p:custDataLst>
          </p:nvPr>
        </p:nvSpPr>
        <p:spPr>
          <a:xfrm>
            <a:off x="0" y="1710304"/>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03</a:t>
            </a:r>
            <a:endParaRPr lang="zh-CN" altLang="en-US" dirty="0">
              <a:latin typeface="+mn-ea"/>
              <a:ea typeface="+mn-ea"/>
            </a:endParaRPr>
          </a:p>
        </p:txBody>
      </p:sp>
      <p:sp>
        <p:nvSpPr>
          <p:cNvPr id="2" name="Body-1"/>
          <p:cNvSpPr/>
          <p:nvPr>
            <p:custDataLst>
              <p:tags r:id="rId4"/>
            </p:custDataLst>
          </p:nvPr>
        </p:nvSpPr>
        <p:spPr>
          <a:xfrm>
            <a:off x="7706835" y="2271177"/>
            <a:ext cx="4330182" cy="25522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rPr>
              <a:t>主轴编码器损坏</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→更换主轴编码器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chemeClr val="tx1"/>
                </a:solidFill>
              </a:rPr>
              <a:t>主轴编码器电缆脱落或断线，系统参数设置不对，编码器反馈的接口不对或者没有选择主轴控制的有关功能</a:t>
            </a:r>
            <a:endParaRPr lang="zh-CN" altLang="en-US"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→重新焊接电缆，正确设置系统参数</a:t>
            </a: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4" name="Title-1"/>
          <p:cNvSpPr/>
          <p:nvPr>
            <p:custDataLst>
              <p:tags r:id="rId5"/>
            </p:custDataLst>
          </p:nvPr>
        </p:nvSpPr>
        <p:spPr>
          <a:xfrm>
            <a:off x="7798275" y="1770697"/>
            <a:ext cx="3443895" cy="346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rPr>
              <a:t>主轴有转速，但</a:t>
            </a:r>
            <a:r>
              <a:rPr kumimoji="0" lang="en-US" altLang="zh-CN"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rPr>
              <a:t>CRT</a:t>
            </a:r>
            <a:r>
              <a:rPr kumimoji="0" lang="zh-CN" altLang="en-US"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rPr>
              <a:t>无速度显示</a:t>
            </a:r>
            <a:endParaRPr kumimoji="0" lang="en-US" altLang="zh-CN"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endParaRPr>
          </a:p>
        </p:txBody>
      </p:sp>
      <p:sp>
        <p:nvSpPr>
          <p:cNvPr id="5" name="Index-1"/>
          <p:cNvSpPr txBox="1"/>
          <p:nvPr>
            <p:custDataLst>
              <p:tags r:id="rId6"/>
            </p:custDataLst>
          </p:nvPr>
        </p:nvSpPr>
        <p:spPr>
          <a:xfrm>
            <a:off x="6593670" y="1710304"/>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04</a:t>
            </a:r>
            <a:endParaRPr lang="zh-CN" altLang="en-US" dirty="0">
              <a:latin typeface="+mn-ea"/>
              <a:ea typeface="+mn-ea"/>
            </a:endParaRPr>
          </a:p>
        </p:txBody>
      </p:sp>
      <p:sp>
        <p:nvSpPr>
          <p:cNvPr id="6"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3" name="标题 3">
            <a:extLst>
              <a:ext uri="{FF2B5EF4-FFF2-40B4-BE49-F238E27FC236}">
                <a16:creationId xmlns:a16="http://schemas.microsoft.com/office/drawing/2014/main" id="{12C5E366-FF35-B9F1-0506-B6533446B5B8}"/>
              </a:ext>
            </a:extLst>
          </p:cNvPr>
          <p:cNvSpPr txBox="1">
            <a:spLocks/>
          </p:cNvSpPr>
          <p:nvPr/>
        </p:nvSpPr>
        <p:spPr>
          <a:xfrm>
            <a:off x="3475829" y="1140730"/>
            <a:ext cx="5240337"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a:solidFill>
                  <a:schemeClr val="accent1"/>
                </a:solidFill>
                <a:latin typeface="Arial" panose="020B0604020202020204" pitchFamily="34" charset="0"/>
                <a:ea typeface="微软雅黑" panose="020B0503020204020204" pitchFamily="34" charset="-122"/>
              </a:rPr>
              <a:t>一、常见电源类故障及排除</a:t>
            </a:r>
            <a:endParaRPr lang="zh-CN" altLang="en-US" sz="2400" dirty="0">
              <a:solidFill>
                <a:schemeClr val="accent1"/>
              </a:solidFill>
              <a:latin typeface="Arial" panose="020B0604020202020204" pitchFamily="34" charset="0"/>
              <a:ea typeface="微软雅黑" panose="020B0503020204020204" pitchFamily="34" charset="-122"/>
            </a:endParaRPr>
          </a:p>
        </p:txBody>
      </p:sp>
      <p:grpSp>
        <p:nvGrpSpPr>
          <p:cNvPr id="7" name="组合 6">
            <a:extLst>
              <a:ext uri="{FF2B5EF4-FFF2-40B4-BE49-F238E27FC236}">
                <a16:creationId xmlns:a16="http://schemas.microsoft.com/office/drawing/2014/main" id="{4FADE002-3F4D-CEF0-92CE-52C49892C802}"/>
              </a:ext>
            </a:extLst>
          </p:cNvPr>
          <p:cNvGrpSpPr/>
          <p:nvPr/>
        </p:nvGrpSpPr>
        <p:grpSpPr>
          <a:xfrm>
            <a:off x="1587" y="-1"/>
            <a:ext cx="12188825" cy="6858001"/>
            <a:chOff x="1589" y="0"/>
            <a:chExt cx="12188825" cy="6858001"/>
          </a:xfrm>
        </p:grpSpPr>
        <p:grpSp>
          <p:nvGrpSpPr>
            <p:cNvPr id="9" name="组合 8">
              <a:extLst>
                <a:ext uri="{FF2B5EF4-FFF2-40B4-BE49-F238E27FC236}">
                  <a16:creationId xmlns:a16="http://schemas.microsoft.com/office/drawing/2014/main" id="{4DE4281B-DBDA-8901-15FD-8B1472F00A85}"/>
                </a:ext>
              </a:extLst>
            </p:cNvPr>
            <p:cNvGrpSpPr/>
            <p:nvPr/>
          </p:nvGrpSpPr>
          <p:grpSpPr>
            <a:xfrm>
              <a:off x="1589" y="0"/>
              <a:ext cx="12188825" cy="6858001"/>
              <a:chOff x="1589" y="0"/>
              <a:chExt cx="12188825" cy="6858001"/>
            </a:xfrm>
          </p:grpSpPr>
          <p:sp>
            <p:nvSpPr>
              <p:cNvPr id="11" name="任意多边形 40">
                <a:extLst>
                  <a:ext uri="{FF2B5EF4-FFF2-40B4-BE49-F238E27FC236}">
                    <a16:creationId xmlns:a16="http://schemas.microsoft.com/office/drawing/2014/main" id="{2B56EA2C-41C4-B442-831B-B7D60B6124AB}"/>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任意多边形 41">
                <a:extLst>
                  <a:ext uri="{FF2B5EF4-FFF2-40B4-BE49-F238E27FC236}">
                    <a16:creationId xmlns:a16="http://schemas.microsoft.com/office/drawing/2014/main" id="{DEBDB96A-7EC4-EF65-6CD7-3E83B530120D}"/>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 name="文本框 9">
              <a:extLst>
                <a:ext uri="{FF2B5EF4-FFF2-40B4-BE49-F238E27FC236}">
                  <a16:creationId xmlns:a16="http://schemas.microsoft.com/office/drawing/2014/main" id="{E7A74D8F-7F55-1484-B6CF-46C5BB8B43BA}"/>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Body-1"/>
          <p:cNvSpPr/>
          <p:nvPr>
            <p:custDataLst>
              <p:tags r:id="rId1"/>
            </p:custDataLst>
          </p:nvPr>
        </p:nvSpPr>
        <p:spPr>
          <a:xfrm>
            <a:off x="1204605" y="2145909"/>
            <a:ext cx="4881517" cy="31207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rPr>
              <a:t>主轴编码器每转脉冲数设置错误</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→正确设置主轴编码器的每转脉冲数</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en-US" altLang="zh-CN" dirty="0">
                <a:solidFill>
                  <a:srgbClr val="221E1F"/>
                </a:solidFill>
                <a:latin typeface="方正细黑一萀"/>
              </a:rPr>
              <a:t>PLC</a:t>
            </a:r>
            <a:r>
              <a:rPr lang="zh-CN" altLang="en-US" dirty="0">
                <a:solidFill>
                  <a:srgbClr val="221E1F"/>
                </a:solidFill>
                <a:latin typeface="方正细黑一萀"/>
              </a:rPr>
              <a:t>程序错误		</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sz="1800" i="0" u="none" strike="noStrike" baseline="0" dirty="0">
                <a:solidFill>
                  <a:srgbClr val="221E1F"/>
                </a:solidFill>
                <a:latin typeface="方正细黑一萀"/>
              </a:rPr>
              <a:t>     </a:t>
            </a:r>
            <a:r>
              <a:rPr lang="zh-CN" altLang="en-US" dirty="0">
                <a:solidFill>
                  <a:srgbClr val="FF0000"/>
                </a:solidFill>
              </a:rPr>
              <a:t>→改写</a:t>
            </a:r>
            <a:r>
              <a:rPr lang="en-US" altLang="zh-CN" dirty="0">
                <a:solidFill>
                  <a:srgbClr val="FF0000"/>
                </a:solidFill>
              </a:rPr>
              <a:t>PLC</a:t>
            </a:r>
            <a:r>
              <a:rPr lang="zh-CN" altLang="en-US" dirty="0">
                <a:solidFill>
                  <a:srgbClr val="FF0000"/>
                </a:solidFill>
              </a:rPr>
              <a:t>的程序并进行调试	</a:t>
            </a:r>
            <a:endParaRPr lang="en-US" altLang="zh-CN" dirty="0">
              <a:solidFill>
                <a:srgbClr val="FF0000"/>
              </a:solidFill>
            </a:endParaRPr>
          </a:p>
          <a:p>
            <a:pPr marL="342900" indent="-342900" algn="just" defTabSz="913765">
              <a:lnSpc>
                <a:spcPct val="120000"/>
              </a:lnSpc>
              <a:buSzPct val="100000"/>
              <a:buFont typeface="+mj-ea"/>
              <a:buAutoNum type="circleNumDbPlain" startAt="3"/>
              <a:defRPr/>
            </a:pPr>
            <a:r>
              <a:rPr lang="zh-CN" altLang="en-US" dirty="0">
                <a:solidFill>
                  <a:srgbClr val="221E1F"/>
                </a:solidFill>
                <a:latin typeface="方正细黑一萀"/>
              </a:rPr>
              <a:t>速度控制信号电缆连接错误</a:t>
            </a:r>
            <a:r>
              <a:rPr lang="zh-CN" altLang="en-US" sz="1800" i="0" u="none" strike="noStrike" baseline="0" dirty="0">
                <a:solidFill>
                  <a:srgbClr val="221E1F"/>
                </a:solidFill>
                <a:latin typeface="方正细黑一萀"/>
              </a:rPr>
              <a:t>		</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sz="1800" i="0" u="none" strike="noStrike" baseline="0" dirty="0">
                <a:solidFill>
                  <a:srgbClr val="221E1F"/>
                </a:solidFill>
                <a:latin typeface="方正细黑一萀"/>
              </a:rPr>
              <a:t>     </a:t>
            </a:r>
            <a:r>
              <a:rPr lang="zh-CN" altLang="en-US" sz="1800" i="0" u="none" strike="noStrike" baseline="0" dirty="0">
                <a:solidFill>
                  <a:srgbClr val="FF0000"/>
                </a:solidFill>
                <a:latin typeface="方正细黑一萀"/>
              </a:rPr>
              <a:t>→</a:t>
            </a:r>
            <a:r>
              <a:rPr lang="zh-CN" altLang="en-US" dirty="0">
                <a:solidFill>
                  <a:srgbClr val="FF0000"/>
                </a:solidFill>
              </a:rPr>
              <a:t>重新焊接电缆</a:t>
            </a: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8" name="Title-1"/>
          <p:cNvSpPr/>
          <p:nvPr>
            <p:custDataLst>
              <p:tags r:id="rId2"/>
            </p:custDataLst>
          </p:nvPr>
        </p:nvSpPr>
        <p:spPr>
          <a:xfrm>
            <a:off x="1204605" y="1687073"/>
            <a:ext cx="5240246" cy="346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rPr>
              <a:t>主轴实际转速与所发指令不符</a:t>
            </a:r>
            <a:endParaRPr kumimoji="0" lang="en-US" altLang="zh-CN"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endParaRPr>
          </a:p>
        </p:txBody>
      </p:sp>
      <p:sp>
        <p:nvSpPr>
          <p:cNvPr id="29" name="Index-1"/>
          <p:cNvSpPr txBox="1"/>
          <p:nvPr>
            <p:custDataLst>
              <p:tags r:id="rId3"/>
            </p:custDataLst>
          </p:nvPr>
        </p:nvSpPr>
        <p:spPr>
          <a:xfrm>
            <a:off x="0" y="1626680"/>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05</a:t>
            </a:r>
            <a:endParaRPr lang="zh-CN" altLang="en-US" dirty="0">
              <a:latin typeface="+mn-ea"/>
              <a:ea typeface="+mn-ea"/>
            </a:endParaRPr>
          </a:p>
        </p:txBody>
      </p:sp>
      <p:sp>
        <p:nvSpPr>
          <p:cNvPr id="2" name="Body-1"/>
          <p:cNvSpPr/>
          <p:nvPr>
            <p:custDataLst>
              <p:tags r:id="rId4"/>
            </p:custDataLst>
          </p:nvPr>
        </p:nvSpPr>
        <p:spPr>
          <a:xfrm>
            <a:off x="7116623" y="2033829"/>
            <a:ext cx="5001955" cy="48241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rPr>
              <a:t>数控系统显示屏亮度调节过暗</a:t>
            </a:r>
            <a:r>
              <a:rPr lang="zh-CN" altLang="en-US" sz="1800" i="0" u="none" strike="noStrike" baseline="0" dirty="0">
                <a:solidFill>
                  <a:srgbClr val="221E1F"/>
                </a:solidFill>
                <a:latin typeface="方正细黑一萀"/>
              </a:rPr>
              <a:t>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→对亮度进行重新调整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chemeClr val="tx1"/>
                </a:solidFill>
                <a:latin typeface="方正细黑一萀"/>
              </a:rPr>
              <a:t>显示屏亮度灯管的调节</a:t>
            </a:r>
            <a:endParaRPr lang="zh-CN" altLang="en-US"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→更换显示器或显示器的灯管</a:t>
            </a:r>
            <a:endParaRPr lang="en-US" altLang="zh-CN" sz="1800" i="0" u="none" strike="noStrike" baseline="0"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zh-CN" altLang="en-US" dirty="0">
                <a:solidFill>
                  <a:schemeClr val="tx1"/>
                </a:solidFill>
                <a:latin typeface="方正细黑一萀"/>
              </a:rPr>
              <a:t>显示控制板出现故障</a:t>
            </a:r>
            <a:endParaRPr lang="en-US" altLang="zh-CN" dirty="0">
              <a:solidFill>
                <a:schemeClr val="tx1"/>
              </a:solidFill>
              <a:latin typeface="方正细黑一萀"/>
            </a:endParaRPr>
          </a:p>
          <a:p>
            <a:pPr defTabSz="913765">
              <a:lnSpc>
                <a:spcPct val="120000"/>
              </a:lnSpc>
              <a:buSzPct val="100000"/>
              <a:defRPr/>
            </a:pPr>
            <a:r>
              <a:rPr lang="en-US" altLang="zh-CN" dirty="0">
                <a:solidFill>
                  <a:srgbClr val="FF0000"/>
                </a:solidFill>
                <a:latin typeface="方正细黑一萀"/>
              </a:rPr>
              <a:t>     </a:t>
            </a:r>
            <a:r>
              <a:rPr lang="zh-CN" altLang="en-US" dirty="0">
                <a:solidFill>
                  <a:srgbClr val="FF0000"/>
                </a:solidFill>
                <a:latin typeface="方正细黑一萀"/>
              </a:rPr>
              <a:t>→</a:t>
            </a:r>
            <a:r>
              <a:rPr lang="zh-CN" altLang="en-US" sz="1800" i="0" u="none" strike="noStrike" baseline="0" dirty="0">
                <a:solidFill>
                  <a:srgbClr val="FF0000"/>
                </a:solidFill>
                <a:latin typeface="方正细黑一萀"/>
              </a:rPr>
              <a:t>更换显示控制板</a:t>
            </a:r>
            <a:r>
              <a:rPr lang="zh-CN" altLang="en-US" sz="1800" i="0" u="none" strike="noStrike" baseline="0" dirty="0">
                <a:solidFill>
                  <a:srgbClr val="221E1F"/>
                </a:solidFill>
                <a:latin typeface="方正细黑一萀"/>
              </a:rPr>
              <a:t>	</a:t>
            </a:r>
            <a:endParaRPr lang="en-US" altLang="zh-CN" dirty="0">
              <a:solidFill>
                <a:schemeClr val="tx1"/>
              </a:solidFill>
              <a:latin typeface="方正细黑一萀"/>
            </a:endParaRPr>
          </a:p>
          <a:p>
            <a:pPr marL="342900" indent="-342900" defTabSz="913765">
              <a:lnSpc>
                <a:spcPct val="120000"/>
              </a:lnSpc>
              <a:buSzPct val="100000"/>
              <a:buFont typeface="+mj-ea"/>
              <a:buAutoNum type="circleNumDbPlain" startAt="4"/>
              <a:defRPr/>
            </a:pPr>
            <a:r>
              <a:rPr lang="zh-CN" altLang="en-US" dirty="0">
                <a:solidFill>
                  <a:schemeClr val="tx1"/>
                </a:solidFill>
                <a:latin typeface="方正细黑一萀"/>
              </a:rPr>
              <a:t>主轴位置编码器与主轴连接的齿形皮带断裂</a:t>
            </a:r>
            <a:endParaRPr lang="en-US" altLang="zh-CN" dirty="0">
              <a:solidFill>
                <a:schemeClr val="tx1"/>
              </a:solidFill>
              <a:latin typeface="方正细黑一萀"/>
            </a:endParaRPr>
          </a:p>
          <a:p>
            <a:pPr defTabSz="913765">
              <a:lnSpc>
                <a:spcPct val="120000"/>
              </a:lnSpc>
              <a:buSzPct val="100000"/>
              <a:defRPr/>
            </a:pPr>
            <a:r>
              <a:rPr lang="zh-CN" altLang="en-US" dirty="0">
                <a:solidFill>
                  <a:srgbClr val="FF0000"/>
                </a:solidFill>
                <a:latin typeface="方正细黑一萀"/>
              </a:rPr>
              <a:t>     →</a:t>
            </a:r>
            <a:r>
              <a:rPr lang="zh-CN" altLang="en-US" sz="1800" i="0" u="none" strike="noStrike" baseline="0" dirty="0">
                <a:solidFill>
                  <a:srgbClr val="FF0000"/>
                </a:solidFill>
                <a:latin typeface="方正细黑一萀"/>
              </a:rPr>
              <a:t>更换皮带</a:t>
            </a:r>
            <a:r>
              <a:rPr lang="zh-CN" altLang="en-US" sz="1800" i="0" u="none" strike="noStrike" baseline="0" dirty="0">
                <a:solidFill>
                  <a:srgbClr val="221E1F"/>
                </a:solidFill>
                <a:latin typeface="方正细黑一萀"/>
              </a:rPr>
              <a:t>	</a:t>
            </a:r>
            <a:endParaRPr lang="zh-CN" altLang="en-US" dirty="0">
              <a:solidFill>
                <a:schemeClr val="tx1"/>
              </a:solidFill>
              <a:latin typeface="方正细黑一萀"/>
            </a:endParaRPr>
          </a:p>
          <a:p>
            <a:pPr marL="342900" indent="-342900" defTabSz="913765">
              <a:lnSpc>
                <a:spcPct val="120000"/>
              </a:lnSpc>
              <a:buSzPct val="100000"/>
              <a:buFont typeface="+mj-ea"/>
              <a:buAutoNum type="circleNumDbPlain" startAt="4"/>
              <a:defRPr/>
            </a:pPr>
            <a:r>
              <a:rPr lang="zh-CN" altLang="en-US" sz="1800" i="0" u="none" strike="noStrike" baseline="0" dirty="0">
                <a:solidFill>
                  <a:srgbClr val="221E1F"/>
                </a:solidFill>
                <a:latin typeface="方正细黑一萀"/>
              </a:rPr>
              <a:t>主轴位置编码器连接电缆断线</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latin typeface="方正细黑一萀"/>
              </a:rPr>
              <a:t>→</a:t>
            </a:r>
            <a:r>
              <a:rPr lang="zh-CN" altLang="en-US" sz="1800" i="0" u="none" strike="noStrike" baseline="0" dirty="0">
                <a:solidFill>
                  <a:srgbClr val="FF0000"/>
                </a:solidFill>
                <a:latin typeface="方正细黑一萀"/>
              </a:rPr>
              <a:t>找出断线点进行焊接或更换电缆</a:t>
            </a:r>
            <a:endParaRPr lang="en-US" altLang="zh-CN" sz="1800" i="0" u="none" strike="noStrike" baseline="0" dirty="0">
              <a:solidFill>
                <a:srgbClr val="FF0000"/>
              </a:solidFill>
              <a:latin typeface="方正细黑一萀"/>
            </a:endParaRPr>
          </a:p>
          <a:p>
            <a:pPr marL="342900" indent="-342900" defTabSz="913765">
              <a:lnSpc>
                <a:spcPct val="120000"/>
              </a:lnSpc>
              <a:buSzPct val="100000"/>
              <a:buFont typeface="+mj-ea"/>
              <a:buAutoNum type="circleNumDbPlain" startAt="4"/>
              <a:defRPr/>
            </a:pPr>
            <a:r>
              <a:rPr lang="zh-CN" altLang="en-US" sz="1800" i="0" u="none" strike="noStrike" baseline="0" dirty="0">
                <a:solidFill>
                  <a:srgbClr val="221E1F"/>
                </a:solidFill>
                <a:latin typeface="方正细黑一萀"/>
              </a:rPr>
              <a:t>主轴位置编码器的理解插头接不良</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latin typeface="方正细黑一萀"/>
              </a:rPr>
              <a:t>→</a:t>
            </a:r>
            <a:r>
              <a:rPr lang="zh-CN" altLang="en-US" sz="1800" i="0" u="none" strike="noStrike" baseline="0" dirty="0">
                <a:solidFill>
                  <a:srgbClr val="FF0000"/>
                </a:solidFill>
                <a:latin typeface="方正细黑一萀"/>
              </a:rPr>
              <a:t>重新将连接插头插紧</a:t>
            </a:r>
            <a:r>
              <a:rPr lang="zh-CN" altLang="en-US" sz="1800" i="0" u="none" strike="noStrike" baseline="0" dirty="0">
                <a:solidFill>
                  <a:srgbClr val="221E1F"/>
                </a:solidFill>
                <a:latin typeface="方正细黑一萀"/>
              </a:rPr>
              <a:t>	</a:t>
            </a:r>
            <a:endParaRPr lang="en-US" altLang="zh-CN"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startAt="4"/>
              <a:defRPr/>
            </a:pPr>
            <a:r>
              <a:rPr lang="zh-CN" altLang="en-US" sz="1800" i="0" u="none" strike="noStrike" baseline="0" dirty="0">
                <a:solidFill>
                  <a:srgbClr val="221E1F"/>
                </a:solidFill>
                <a:latin typeface="方正细黑一萀"/>
              </a:rPr>
              <a:t>主轴位置编码器损坏</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latin typeface="方正细黑一萀"/>
              </a:rPr>
              <a:t>→</a:t>
            </a:r>
            <a:r>
              <a:rPr lang="zh-CN" altLang="en-US" sz="1800" i="0" u="none" strike="noStrike" baseline="0" dirty="0">
                <a:solidFill>
                  <a:srgbClr val="FF0000"/>
                </a:solidFill>
                <a:latin typeface="方正细黑一萀"/>
              </a:rPr>
              <a:t>更换损坏的主轴位置编码器</a:t>
            </a:r>
            <a:r>
              <a:rPr lang="zh-CN" altLang="en-US" sz="1800" i="0" u="none" strike="noStrike" baseline="0" dirty="0">
                <a:solidFill>
                  <a:srgbClr val="221E1F"/>
                </a:solidFill>
                <a:latin typeface="方正细黑一萀"/>
              </a:rPr>
              <a:t>			</a:t>
            </a:r>
          </a:p>
          <a:p>
            <a:pPr marL="342900" indent="-342900" defTabSz="913765">
              <a:lnSpc>
                <a:spcPct val="120000"/>
              </a:lnSpc>
              <a:buSzPct val="100000"/>
              <a:buFont typeface="+mj-ea"/>
              <a:buAutoNum type="circleNumDbPlain" startAt="4"/>
              <a:defRPr/>
            </a:pPr>
            <a:endParaRPr lang="zh-CN" altLang="en-US" dirty="0">
              <a:solidFill>
                <a:schemeClr val="tx1"/>
              </a:solidFill>
              <a:latin typeface="方正细黑一萀"/>
            </a:endParaRPr>
          </a:p>
          <a:p>
            <a:pPr marL="342900" indent="-342900" defTabSz="913765">
              <a:lnSpc>
                <a:spcPct val="120000"/>
              </a:lnSpc>
              <a:buSzPct val="100000"/>
              <a:buFont typeface="+mj-ea"/>
              <a:buAutoNum type="circleNumDbPlain" startAt="3"/>
              <a:defRPr/>
            </a:pPr>
            <a:endParaRPr lang="zh-CN" altLang="en-US" sz="1800" i="0" u="none" strike="noStrike" baseline="0" dirty="0">
              <a:solidFill>
                <a:schemeClr val="tx1"/>
              </a:solidFill>
              <a:latin typeface="方正细黑一萀"/>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4" name="Title-1"/>
          <p:cNvSpPr/>
          <p:nvPr>
            <p:custDataLst>
              <p:tags r:id="rId5"/>
            </p:custDataLst>
          </p:nvPr>
        </p:nvSpPr>
        <p:spPr>
          <a:xfrm>
            <a:off x="7116622" y="1687073"/>
            <a:ext cx="5001956" cy="346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b="1" dirty="0">
                <a:solidFill>
                  <a:schemeClr val="tx1"/>
                </a:solidFill>
                <a:latin typeface="+mn-ea"/>
              </a:rPr>
              <a:t>数控系统上电后，屏幕暗淡，但系统运行正常</a:t>
            </a:r>
            <a:endParaRPr lang="zh-CN" altLang="en-US" sz="1800" b="0" i="0" u="none" strike="noStrike" baseline="0" dirty="0">
              <a:solidFill>
                <a:srgbClr val="221E1F"/>
              </a:solidFill>
              <a:latin typeface="方正细黑一萀"/>
            </a:endParaRPr>
          </a:p>
        </p:txBody>
      </p:sp>
      <p:sp>
        <p:nvSpPr>
          <p:cNvPr id="5" name="Index-1"/>
          <p:cNvSpPr txBox="1"/>
          <p:nvPr>
            <p:custDataLst>
              <p:tags r:id="rId6"/>
            </p:custDataLst>
          </p:nvPr>
        </p:nvSpPr>
        <p:spPr>
          <a:xfrm>
            <a:off x="5902140" y="1640393"/>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06</a:t>
            </a:r>
            <a:endParaRPr lang="zh-CN" altLang="en-US" dirty="0">
              <a:latin typeface="+mn-ea"/>
              <a:ea typeface="+mn-ea"/>
            </a:endParaRPr>
          </a:p>
        </p:txBody>
      </p:sp>
      <p:sp>
        <p:nvSpPr>
          <p:cNvPr id="6"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3" name="标题 3">
            <a:extLst>
              <a:ext uri="{FF2B5EF4-FFF2-40B4-BE49-F238E27FC236}">
                <a16:creationId xmlns:a16="http://schemas.microsoft.com/office/drawing/2014/main" id="{F73E0415-6B6B-36B2-8078-35D1A0B962A2}"/>
              </a:ext>
            </a:extLst>
          </p:cNvPr>
          <p:cNvSpPr txBox="1">
            <a:spLocks/>
          </p:cNvSpPr>
          <p:nvPr/>
        </p:nvSpPr>
        <p:spPr>
          <a:xfrm>
            <a:off x="3475829" y="1012229"/>
            <a:ext cx="5240337"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一、常见电源类故障及排除</a:t>
            </a:r>
          </a:p>
        </p:txBody>
      </p:sp>
      <p:grpSp>
        <p:nvGrpSpPr>
          <p:cNvPr id="7" name="组合 6">
            <a:extLst>
              <a:ext uri="{FF2B5EF4-FFF2-40B4-BE49-F238E27FC236}">
                <a16:creationId xmlns:a16="http://schemas.microsoft.com/office/drawing/2014/main" id="{B6DC360B-5550-A088-D88E-FE85DB4E7E99}"/>
              </a:ext>
            </a:extLst>
          </p:cNvPr>
          <p:cNvGrpSpPr/>
          <p:nvPr/>
        </p:nvGrpSpPr>
        <p:grpSpPr>
          <a:xfrm>
            <a:off x="1587" y="-1"/>
            <a:ext cx="12188825" cy="6858001"/>
            <a:chOff x="1589" y="0"/>
            <a:chExt cx="12188825" cy="6858001"/>
          </a:xfrm>
        </p:grpSpPr>
        <p:grpSp>
          <p:nvGrpSpPr>
            <p:cNvPr id="9" name="组合 8">
              <a:extLst>
                <a:ext uri="{FF2B5EF4-FFF2-40B4-BE49-F238E27FC236}">
                  <a16:creationId xmlns:a16="http://schemas.microsoft.com/office/drawing/2014/main" id="{C27EAD01-32B1-6D9D-1CC4-D865C6218CDA}"/>
                </a:ext>
              </a:extLst>
            </p:cNvPr>
            <p:cNvGrpSpPr/>
            <p:nvPr/>
          </p:nvGrpSpPr>
          <p:grpSpPr>
            <a:xfrm>
              <a:off x="1589" y="0"/>
              <a:ext cx="12188825" cy="6858001"/>
              <a:chOff x="1589" y="0"/>
              <a:chExt cx="12188825" cy="6858001"/>
            </a:xfrm>
          </p:grpSpPr>
          <p:sp>
            <p:nvSpPr>
              <p:cNvPr id="11" name="任意多边形 40">
                <a:extLst>
                  <a:ext uri="{FF2B5EF4-FFF2-40B4-BE49-F238E27FC236}">
                    <a16:creationId xmlns:a16="http://schemas.microsoft.com/office/drawing/2014/main" id="{2F41A4BA-4025-AAE6-FD23-A91BB56405CB}"/>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任意多边形 41">
                <a:extLst>
                  <a:ext uri="{FF2B5EF4-FFF2-40B4-BE49-F238E27FC236}">
                    <a16:creationId xmlns:a16="http://schemas.microsoft.com/office/drawing/2014/main" id="{A8591449-139D-615E-1FED-1E7C0729C9FB}"/>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 name="文本框 9">
              <a:extLst>
                <a:ext uri="{FF2B5EF4-FFF2-40B4-BE49-F238E27FC236}">
                  <a16:creationId xmlns:a16="http://schemas.microsoft.com/office/drawing/2014/main" id="{9CC3DDDE-7DD5-20BF-640C-2A3C3E527F4B}"/>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Body-1"/>
          <p:cNvSpPr/>
          <p:nvPr>
            <p:custDataLst>
              <p:tags r:id="rId1"/>
            </p:custDataLst>
          </p:nvPr>
        </p:nvSpPr>
        <p:spPr>
          <a:xfrm>
            <a:off x="1214483" y="2381599"/>
            <a:ext cx="9691353" cy="44727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rPr>
              <a:t>电器方面的原因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→检查急停回路，排除线路方面的原因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rgbClr val="221E1F"/>
                </a:solidFill>
                <a:latin typeface="方正细黑一萀"/>
              </a:rPr>
              <a:t>系统参数设置错误，使系统信号不能正常输入</a:t>
            </a:r>
            <a:r>
              <a:rPr lang="en-US" altLang="zh-CN" dirty="0">
                <a:solidFill>
                  <a:srgbClr val="221E1F"/>
                </a:solidFill>
                <a:latin typeface="方正细黑一萀"/>
              </a:rPr>
              <a:t>/</a:t>
            </a:r>
            <a:r>
              <a:rPr lang="zh-CN" altLang="en-US" dirty="0">
                <a:solidFill>
                  <a:srgbClr val="221E1F"/>
                </a:solidFill>
                <a:latin typeface="方正细黑一萀"/>
              </a:rPr>
              <a:t>输出或复位条件不能满足引起的急停故障；</a:t>
            </a:r>
            <a:r>
              <a:rPr lang="en-US" altLang="zh-CN" dirty="0">
                <a:solidFill>
                  <a:srgbClr val="221E1F"/>
                </a:solidFill>
                <a:latin typeface="方正细黑一萀"/>
              </a:rPr>
              <a:t>PLC </a:t>
            </a:r>
            <a:r>
              <a:rPr lang="zh-CN" altLang="en-US" dirty="0">
                <a:solidFill>
                  <a:srgbClr val="221E1F"/>
                </a:solidFill>
                <a:latin typeface="方正细黑一萀"/>
              </a:rPr>
              <a:t>软件未向系统发送复位信息	</a:t>
            </a:r>
            <a:endParaRPr lang="en-US" altLang="zh-CN"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→按照系统的要求正确设置参数</a:t>
            </a:r>
            <a:r>
              <a:rPr lang="zh-CN" altLang="en-US" sz="1800" i="0" u="none" strike="noStrike" baseline="0" dirty="0">
                <a:solidFill>
                  <a:srgbClr val="221E1F"/>
                </a:solidFill>
                <a:latin typeface="方正细黑一萀"/>
              </a:rPr>
              <a:t>	</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en-US" altLang="zh-CN" dirty="0">
                <a:solidFill>
                  <a:srgbClr val="221E1F"/>
                </a:solidFill>
                <a:latin typeface="方正细黑一萀"/>
              </a:rPr>
              <a:t>PLC</a:t>
            </a:r>
            <a:r>
              <a:rPr lang="zh-CN" altLang="en-US" dirty="0">
                <a:solidFill>
                  <a:srgbClr val="221E1F"/>
                </a:solidFill>
                <a:latin typeface="方正细黑一萀"/>
              </a:rPr>
              <a:t>中规定的系统复位所需要完成的条件未满足，如“伺服动力电源准备好”“主轴驱动准备好”等信息未到达	</a:t>
            </a:r>
            <a:endParaRPr lang="en-US" altLang="zh-CN" dirty="0">
              <a:solidFill>
                <a:srgbClr val="221E1F"/>
              </a:solidFill>
              <a:latin typeface="方正细黑一萀"/>
            </a:endParaRPr>
          </a:p>
          <a:p>
            <a:pPr algn="just"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latin typeface="方正细黑一萀"/>
              </a:rPr>
              <a:t>→</a:t>
            </a:r>
            <a:r>
              <a:rPr lang="zh-CN" altLang="en-US" dirty="0">
                <a:solidFill>
                  <a:srgbClr val="FF0000"/>
                </a:solidFill>
              </a:rPr>
              <a:t>根据电器原理图和系统的检测功能，判断什么条件未满足， 并进行排除	</a:t>
            </a:r>
            <a:endParaRPr lang="en-US" altLang="zh-CN" sz="1800" i="0" u="none" strike="noStrike" baseline="0" dirty="0">
              <a:solidFill>
                <a:srgbClr val="FF0000"/>
              </a:solidFill>
              <a:latin typeface="方正细黑一萀"/>
            </a:endParaRPr>
          </a:p>
          <a:p>
            <a:pPr marL="342900" indent="-342900" algn="just" defTabSz="913765">
              <a:lnSpc>
                <a:spcPct val="120000"/>
              </a:lnSpc>
              <a:buSzPct val="100000"/>
              <a:buFont typeface="+mj-ea"/>
              <a:buAutoNum type="circleNumDbPlain" startAt="4"/>
              <a:defRPr/>
            </a:pPr>
            <a:r>
              <a:rPr lang="en-US" altLang="zh-CN" dirty="0">
                <a:solidFill>
                  <a:schemeClr val="tx1"/>
                </a:solidFill>
                <a:latin typeface="方正细黑一萀"/>
              </a:rPr>
              <a:t>PLC </a:t>
            </a:r>
            <a:r>
              <a:rPr lang="zh-CN" altLang="en-US" dirty="0">
                <a:solidFill>
                  <a:schemeClr val="tx1"/>
                </a:solidFill>
                <a:latin typeface="方正细黑一萀"/>
              </a:rPr>
              <a:t>程序编写错误	</a:t>
            </a:r>
          </a:p>
          <a:p>
            <a:pPr algn="just"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latin typeface="方正细黑一萀"/>
              </a:rPr>
              <a:t>→重新调节</a:t>
            </a:r>
            <a:r>
              <a:rPr lang="en-US" altLang="zh-CN" dirty="0">
                <a:solidFill>
                  <a:srgbClr val="FF0000"/>
                </a:solidFill>
                <a:latin typeface="方正细黑一萀"/>
              </a:rPr>
              <a:t>PLC</a:t>
            </a:r>
            <a:r>
              <a:rPr lang="zh-CN" altLang="en-US" dirty="0">
                <a:solidFill>
                  <a:srgbClr val="FF0000"/>
                </a:solidFill>
                <a:latin typeface="方正细黑一萀"/>
              </a:rPr>
              <a:t>程序	</a:t>
            </a:r>
            <a:endParaRPr lang="en-US" altLang="zh-CN" dirty="0">
              <a:solidFill>
                <a:srgbClr val="FF0000"/>
              </a:solidFill>
              <a:latin typeface="方正细黑一萀"/>
            </a:endParaRPr>
          </a:p>
          <a:p>
            <a:pPr marL="342900" indent="-342900">
              <a:buFont typeface="+mj-ea"/>
              <a:buAutoNum type="circleNumDbPlain" startAt="5"/>
            </a:pPr>
            <a:r>
              <a:rPr lang="zh-CN" altLang="en-US" sz="1800" i="0" u="none" strike="noStrike" baseline="0" dirty="0">
                <a:solidFill>
                  <a:schemeClr val="tx1"/>
                </a:solidFill>
                <a:latin typeface="方正细黑一萀"/>
              </a:rPr>
              <a:t>防护门没关紧</a:t>
            </a:r>
            <a:r>
              <a:rPr lang="zh-CN" altLang="en-US" sz="1800" i="0" u="none" strike="noStrike" baseline="0" dirty="0">
                <a:solidFill>
                  <a:srgbClr val="221E1F"/>
                </a:solidFill>
                <a:latin typeface="方正细黑一萀"/>
              </a:rPr>
              <a:t>	</a:t>
            </a:r>
          </a:p>
          <a:p>
            <a:pPr algn="just" defTabSz="913765">
              <a:lnSpc>
                <a:spcPct val="120000"/>
              </a:lnSpc>
              <a:buSzPct val="100000"/>
              <a:defRPr/>
            </a:pPr>
            <a:r>
              <a:rPr lang="zh-CN" altLang="en-US" sz="1800" i="0" u="none" strike="noStrike" baseline="0" dirty="0">
                <a:solidFill>
                  <a:srgbClr val="FF0000"/>
                </a:solidFill>
                <a:latin typeface="方正细黑一萀"/>
              </a:rPr>
              <a:t>     →关紧防护门</a:t>
            </a:r>
          </a:p>
        </p:txBody>
      </p:sp>
      <p:sp>
        <p:nvSpPr>
          <p:cNvPr id="28" name="Title-1"/>
          <p:cNvSpPr/>
          <p:nvPr>
            <p:custDataLst>
              <p:tags r:id="rId2"/>
            </p:custDataLst>
          </p:nvPr>
        </p:nvSpPr>
        <p:spPr>
          <a:xfrm>
            <a:off x="1214483" y="1846921"/>
            <a:ext cx="3688671" cy="346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lang="zh-CN" altLang="en-US" b="1" dirty="0">
                <a:solidFill>
                  <a:schemeClr val="tx1"/>
                </a:solidFill>
                <a:latin typeface="+mn-ea"/>
                <a:sym typeface="Arial" panose="020B0604020202020204" pitchFamily="34" charset="0"/>
              </a:rPr>
              <a:t>车床一直处于急停状态，不能复位</a:t>
            </a:r>
            <a:endParaRPr kumimoji="0" lang="en-US" altLang="zh-CN"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endParaRPr>
          </a:p>
        </p:txBody>
      </p:sp>
      <p:sp>
        <p:nvSpPr>
          <p:cNvPr id="29" name="Index-1"/>
          <p:cNvSpPr txBox="1"/>
          <p:nvPr>
            <p:custDataLst>
              <p:tags r:id="rId3"/>
            </p:custDataLst>
          </p:nvPr>
        </p:nvSpPr>
        <p:spPr>
          <a:xfrm>
            <a:off x="0" y="1770059"/>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01</a:t>
            </a:r>
            <a:endParaRPr lang="zh-CN" altLang="en-US" dirty="0">
              <a:latin typeface="+mn-ea"/>
              <a:ea typeface="+mn-ea"/>
            </a:endParaRPr>
          </a:p>
        </p:txBody>
      </p:sp>
      <p:sp>
        <p:nvSpPr>
          <p:cNvPr id="6"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2" name="标题 3">
            <a:extLst>
              <a:ext uri="{FF2B5EF4-FFF2-40B4-BE49-F238E27FC236}">
                <a16:creationId xmlns:a16="http://schemas.microsoft.com/office/drawing/2014/main" id="{EDE11F49-E068-3EF7-A5D1-AF999A641190}"/>
              </a:ext>
            </a:extLst>
          </p:cNvPr>
          <p:cNvSpPr txBox="1">
            <a:spLocks/>
          </p:cNvSpPr>
          <p:nvPr/>
        </p:nvSpPr>
        <p:spPr>
          <a:xfrm>
            <a:off x="3475829" y="1140730"/>
            <a:ext cx="5240337"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a:solidFill>
                  <a:schemeClr val="accent1"/>
                </a:solidFill>
                <a:latin typeface="Arial" panose="020B0604020202020204" pitchFamily="34" charset="0"/>
                <a:ea typeface="微软雅黑" panose="020B0503020204020204" pitchFamily="34" charset="-122"/>
              </a:rPr>
              <a:t>一、常见电源类故障及排除</a:t>
            </a:r>
            <a:endParaRPr lang="zh-CN" altLang="en-US" sz="2400" dirty="0">
              <a:solidFill>
                <a:schemeClr val="accent1"/>
              </a:solidFill>
              <a:latin typeface="Arial" panose="020B0604020202020204" pitchFamily="34" charset="0"/>
              <a:ea typeface="微软雅黑" panose="020B0503020204020204" pitchFamily="34" charset="-122"/>
            </a:endParaRPr>
          </a:p>
        </p:txBody>
      </p:sp>
      <p:grpSp>
        <p:nvGrpSpPr>
          <p:cNvPr id="4" name="组合 3">
            <a:extLst>
              <a:ext uri="{FF2B5EF4-FFF2-40B4-BE49-F238E27FC236}">
                <a16:creationId xmlns:a16="http://schemas.microsoft.com/office/drawing/2014/main" id="{9ED67F2F-B7CF-A717-34CA-00BC0C7FCEFE}"/>
              </a:ext>
            </a:extLst>
          </p:cNvPr>
          <p:cNvGrpSpPr/>
          <p:nvPr/>
        </p:nvGrpSpPr>
        <p:grpSpPr>
          <a:xfrm>
            <a:off x="1587" y="-1"/>
            <a:ext cx="12188825" cy="6858001"/>
            <a:chOff x="1589" y="0"/>
            <a:chExt cx="12188825" cy="6858001"/>
          </a:xfrm>
        </p:grpSpPr>
        <p:sp>
          <p:nvSpPr>
            <p:cNvPr id="7" name="任意多边形 40">
              <a:extLst>
                <a:ext uri="{FF2B5EF4-FFF2-40B4-BE49-F238E27FC236}">
                  <a16:creationId xmlns:a16="http://schemas.microsoft.com/office/drawing/2014/main" id="{CF3B3E91-5D3D-821C-94E5-C43FF68F0EAD}"/>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任意多边形 41">
              <a:extLst>
                <a:ext uri="{FF2B5EF4-FFF2-40B4-BE49-F238E27FC236}">
                  <a16:creationId xmlns:a16="http://schemas.microsoft.com/office/drawing/2014/main" id="{9747F3BE-9A5C-78E5-F92A-8FA678747C7A}"/>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Body-1"/>
          <p:cNvSpPr/>
          <p:nvPr>
            <p:custDataLst>
              <p:tags r:id="rId1"/>
            </p:custDataLst>
          </p:nvPr>
        </p:nvSpPr>
        <p:spPr>
          <a:xfrm>
            <a:off x="1214483" y="2381599"/>
            <a:ext cx="9691353" cy="44727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rPr>
              <a:t>负载过大，伺服电机上的扭矩过大，使电动机造成了丢步，形成跟踪误差过大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→减小负载，改变切削条件或装夹条件</a:t>
            </a:r>
            <a:r>
              <a:rPr lang="zh-CN" altLang="en-US" sz="1800" i="0" u="none" strike="noStrike" baseline="0" dirty="0">
                <a:solidFill>
                  <a:srgbClr val="221E1F"/>
                </a:solidFill>
                <a:latin typeface="方正细黑一萀"/>
              </a:rPr>
              <a:t>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chemeClr val="tx1"/>
                </a:solidFill>
              </a:rPr>
              <a:t>编码器的反馈出现问题，如编码器的电缆出现了松动</a:t>
            </a:r>
            <a:r>
              <a:rPr lang="zh-CN" altLang="en-US" sz="1800" i="0" u="none" strike="noStrike" baseline="0" dirty="0">
                <a:solidFill>
                  <a:srgbClr val="221E1F"/>
                </a:solidFill>
                <a:latin typeface="方正细黑一萀"/>
              </a:rPr>
              <a:t>	</a:t>
            </a:r>
            <a:endParaRPr lang="en-US" altLang="zh-CN"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→检查编码器的连接线是否正确或松动并进行调整	</a:t>
            </a:r>
            <a:r>
              <a:rPr lang="zh-CN" altLang="en-US" sz="1800" i="0" u="none" strike="noStrike" baseline="0" dirty="0">
                <a:solidFill>
                  <a:srgbClr val="221E1F"/>
                </a:solidFill>
                <a:latin typeface="方正细黑一萀"/>
              </a:rPr>
              <a:t>	</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zh-CN" altLang="en-US" dirty="0">
                <a:solidFill>
                  <a:srgbClr val="221E1F"/>
                </a:solidFill>
                <a:latin typeface="方正细黑一萀"/>
              </a:rPr>
              <a:t>伺服驱动器报警或损坏</a:t>
            </a:r>
            <a:endParaRPr lang="en-US" altLang="zh-CN" dirty="0">
              <a:solidFill>
                <a:srgbClr val="221E1F"/>
              </a:solidFill>
              <a:latin typeface="方正细黑一萀"/>
            </a:endParaRPr>
          </a:p>
          <a:p>
            <a:pPr algn="just"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latin typeface="方正细黑一萀"/>
              </a:rPr>
              <a:t>→</a:t>
            </a:r>
            <a:r>
              <a:rPr lang="zh-CN" altLang="en-US" dirty="0">
                <a:solidFill>
                  <a:srgbClr val="FF0000"/>
                </a:solidFill>
              </a:rPr>
              <a:t>更换或维修伺服驱动器	</a:t>
            </a:r>
            <a:endParaRPr lang="en-US" altLang="zh-CN" sz="1800" i="0" u="none" strike="noStrike" baseline="0" dirty="0">
              <a:solidFill>
                <a:srgbClr val="FF0000"/>
              </a:solidFill>
              <a:latin typeface="方正细黑一萀"/>
            </a:endParaRPr>
          </a:p>
          <a:p>
            <a:pPr marL="342900" indent="-342900" algn="just" defTabSz="913765">
              <a:lnSpc>
                <a:spcPct val="120000"/>
              </a:lnSpc>
              <a:buSzPct val="100000"/>
              <a:buFont typeface="+mj-ea"/>
              <a:buAutoNum type="circleNumDbPlain" startAt="4"/>
              <a:defRPr/>
            </a:pPr>
            <a:r>
              <a:rPr lang="zh-CN" altLang="en-US" dirty="0">
                <a:solidFill>
                  <a:srgbClr val="221E1F"/>
                </a:solidFill>
                <a:latin typeface="方正细黑一萀"/>
              </a:rPr>
              <a:t>进给伺服驱动系统强电电压不稳或电源缺相引起的	</a:t>
            </a:r>
          </a:p>
          <a:p>
            <a:pPr algn="just"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latin typeface="方正细黑一萀"/>
              </a:rPr>
              <a:t>→改善供电电压	</a:t>
            </a:r>
            <a:endParaRPr lang="en-US" altLang="zh-CN" dirty="0">
              <a:solidFill>
                <a:srgbClr val="FF0000"/>
              </a:solidFill>
              <a:latin typeface="方正细黑一萀"/>
            </a:endParaRPr>
          </a:p>
          <a:p>
            <a:pPr marL="342900" indent="-342900">
              <a:buFont typeface="+mj-ea"/>
              <a:buAutoNum type="circleNumDbPlain" startAt="5"/>
            </a:pPr>
            <a:r>
              <a:rPr lang="zh-CN" altLang="en-US" dirty="0">
                <a:solidFill>
                  <a:schemeClr val="tx1"/>
                </a:solidFill>
                <a:latin typeface="方正细黑一萀"/>
              </a:rPr>
              <a:t>打开急停系统，在复位过程中，带抱闸的电动机由于打开抱闸的时间过早，引起电动机的实际位置发生了变动，产生跟踪误差过大的报警</a:t>
            </a:r>
            <a:r>
              <a:rPr lang="zh-CN" altLang="en-US" sz="1800" i="0" u="none" strike="noStrike" baseline="0" dirty="0">
                <a:solidFill>
                  <a:srgbClr val="221E1F"/>
                </a:solidFill>
                <a:latin typeface="方正细黑一萀"/>
              </a:rPr>
              <a:t>		</a:t>
            </a:r>
          </a:p>
          <a:p>
            <a:pPr algn="just" defTabSz="913765">
              <a:lnSpc>
                <a:spcPct val="120000"/>
              </a:lnSpc>
              <a:buSzPct val="100000"/>
              <a:defRPr/>
            </a:pPr>
            <a:r>
              <a:rPr lang="zh-CN" altLang="en-US" sz="1800" i="0" u="none" strike="noStrike" baseline="0" dirty="0">
                <a:solidFill>
                  <a:srgbClr val="FF0000"/>
                </a:solidFill>
                <a:latin typeface="方正细黑一萀"/>
              </a:rPr>
              <a:t>     →</a:t>
            </a:r>
            <a:r>
              <a:rPr lang="zh-CN" altLang="en-US" dirty="0">
                <a:solidFill>
                  <a:srgbClr val="FF0000"/>
                </a:solidFill>
                <a:latin typeface="方正细黑一萀"/>
              </a:rPr>
              <a:t>适当延长抱闸电动机打开抱闸的时间	</a:t>
            </a:r>
          </a:p>
          <a:p>
            <a:pPr algn="just" defTabSz="913765">
              <a:lnSpc>
                <a:spcPct val="120000"/>
              </a:lnSpc>
              <a:buSzPct val="100000"/>
              <a:defRPr/>
            </a:pPr>
            <a:endParaRPr lang="zh-CN" altLang="en-US" sz="1800" i="0" u="none" strike="noStrike" baseline="0" dirty="0">
              <a:solidFill>
                <a:srgbClr val="FF0000"/>
              </a:solidFill>
              <a:latin typeface="方正细黑一萀"/>
            </a:endParaRPr>
          </a:p>
        </p:txBody>
      </p:sp>
      <p:sp>
        <p:nvSpPr>
          <p:cNvPr id="28" name="Title-1"/>
          <p:cNvSpPr/>
          <p:nvPr>
            <p:custDataLst>
              <p:tags r:id="rId2"/>
            </p:custDataLst>
          </p:nvPr>
        </p:nvSpPr>
        <p:spPr>
          <a:xfrm>
            <a:off x="1214483" y="2031999"/>
            <a:ext cx="10367917" cy="238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sz="1800" b="1" i="0" u="none" strike="noStrike" baseline="0" dirty="0">
                <a:solidFill>
                  <a:srgbClr val="221E1F"/>
                </a:solidFill>
                <a:latin typeface="方正细黑一萀"/>
              </a:rPr>
              <a:t>数控系统在自动运行的过程中，跟踪误差过大报警引起的急停故障</a:t>
            </a:r>
            <a:r>
              <a:rPr lang="zh-CN" altLang="en-US" sz="1800" b="0" i="0" u="none" strike="noStrike" baseline="0" dirty="0">
                <a:solidFill>
                  <a:srgbClr val="221E1F"/>
                </a:solidFill>
                <a:latin typeface="方正细黑一萀"/>
              </a:rPr>
              <a:t>	</a:t>
            </a:r>
          </a:p>
          <a:p>
            <a:pPr marL="0" marR="0" lvl="1" indent="0" algn="l" defTabSz="914400" rtl="0" eaLnBrk="1" fontAlgn="auto" latinLnBrk="0" hangingPunct="1">
              <a:lnSpc>
                <a:spcPct val="100000"/>
              </a:lnSpc>
              <a:spcBef>
                <a:spcPts val="0"/>
              </a:spcBef>
              <a:spcAft>
                <a:spcPts val="0"/>
              </a:spcAft>
              <a:buClrTx/>
              <a:buSzTx/>
              <a:buFontTx/>
              <a:buNone/>
              <a:defRPr/>
            </a:pPr>
            <a:endParaRPr kumimoji="0" lang="en-US" altLang="zh-CN"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endParaRPr>
          </a:p>
        </p:txBody>
      </p:sp>
      <p:sp>
        <p:nvSpPr>
          <p:cNvPr id="29" name="Index-1"/>
          <p:cNvSpPr txBox="1"/>
          <p:nvPr>
            <p:custDataLst>
              <p:tags r:id="rId3"/>
            </p:custDataLst>
          </p:nvPr>
        </p:nvSpPr>
        <p:spPr>
          <a:xfrm>
            <a:off x="0" y="1770059"/>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02</a:t>
            </a:r>
            <a:endParaRPr lang="zh-CN" altLang="en-US" dirty="0">
              <a:latin typeface="+mn-ea"/>
              <a:ea typeface="+mn-ea"/>
            </a:endParaRPr>
          </a:p>
        </p:txBody>
      </p:sp>
      <p:sp>
        <p:nvSpPr>
          <p:cNvPr id="6"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2" name="标题 3">
            <a:extLst>
              <a:ext uri="{FF2B5EF4-FFF2-40B4-BE49-F238E27FC236}">
                <a16:creationId xmlns:a16="http://schemas.microsoft.com/office/drawing/2014/main" id="{839D38A6-66E7-5A73-F547-621ABE31D053}"/>
              </a:ext>
            </a:extLst>
          </p:cNvPr>
          <p:cNvSpPr txBox="1">
            <a:spLocks/>
          </p:cNvSpPr>
          <p:nvPr/>
        </p:nvSpPr>
        <p:spPr>
          <a:xfrm>
            <a:off x="3475829" y="1140730"/>
            <a:ext cx="5240337"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r>
              <a:rPr lang="zh-CN" altLang="en-US" sz="2400">
                <a:solidFill>
                  <a:schemeClr val="accent1"/>
                </a:solidFill>
                <a:latin typeface="Arial" panose="020B0604020202020204" pitchFamily="34" charset="0"/>
                <a:ea typeface="微软雅黑" panose="020B0503020204020204" pitchFamily="34" charset="-122"/>
              </a:rPr>
              <a:t>一、常见电源类故障及排除</a:t>
            </a:r>
            <a:endParaRPr lang="zh-CN" altLang="en-US" sz="2400" dirty="0">
              <a:solidFill>
                <a:schemeClr val="accent1"/>
              </a:solidFill>
              <a:latin typeface="Arial" panose="020B0604020202020204" pitchFamily="34" charset="0"/>
              <a:ea typeface="微软雅黑" panose="020B0503020204020204" pitchFamily="34" charset="-122"/>
            </a:endParaRPr>
          </a:p>
        </p:txBody>
      </p:sp>
      <p:grpSp>
        <p:nvGrpSpPr>
          <p:cNvPr id="4" name="组合 3">
            <a:extLst>
              <a:ext uri="{FF2B5EF4-FFF2-40B4-BE49-F238E27FC236}">
                <a16:creationId xmlns:a16="http://schemas.microsoft.com/office/drawing/2014/main" id="{D7225F52-D404-B884-B9E3-2AEA19DAE380}"/>
              </a:ext>
            </a:extLst>
          </p:cNvPr>
          <p:cNvGrpSpPr/>
          <p:nvPr/>
        </p:nvGrpSpPr>
        <p:grpSpPr>
          <a:xfrm>
            <a:off x="1587" y="-1"/>
            <a:ext cx="12188825" cy="6858001"/>
            <a:chOff x="1589" y="0"/>
            <a:chExt cx="12188825" cy="6858001"/>
          </a:xfrm>
        </p:grpSpPr>
        <p:sp>
          <p:nvSpPr>
            <p:cNvPr id="7" name="任意多边形 40">
              <a:extLst>
                <a:ext uri="{FF2B5EF4-FFF2-40B4-BE49-F238E27FC236}">
                  <a16:creationId xmlns:a16="http://schemas.microsoft.com/office/drawing/2014/main" id="{7448E29A-6C9F-E9EB-FF94-74DFCCFDF920}"/>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任意多边形 41">
              <a:extLst>
                <a:ext uri="{FF2B5EF4-FFF2-40B4-BE49-F238E27FC236}">
                  <a16:creationId xmlns:a16="http://schemas.microsoft.com/office/drawing/2014/main" id="{63BADC7A-6B65-8A35-BEDE-D59B28798919}"/>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Body-1"/>
          <p:cNvSpPr/>
          <p:nvPr>
            <p:custDataLst>
              <p:tags r:id="rId1"/>
            </p:custDataLst>
          </p:nvPr>
        </p:nvSpPr>
        <p:spPr>
          <a:xfrm>
            <a:off x="1214483" y="2381599"/>
            <a:ext cx="9691353" cy="44727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sz="1800" b="0" i="0" u="none" strike="noStrike" baseline="0" dirty="0">
                <a:solidFill>
                  <a:srgbClr val="221E1F"/>
                </a:solidFill>
                <a:latin typeface="方正细黑一萀"/>
              </a:rPr>
              <a:t>参数设置错误或参数设置不当</a:t>
            </a:r>
            <a:endParaRPr lang="en-US" altLang="zh-CN" sz="1800" b="0" i="0" u="none" strike="noStrike" baseline="0" dirty="0">
              <a:solidFill>
                <a:srgbClr val="221E1F"/>
              </a:solidFill>
              <a:latin typeface="方正细黑一萀"/>
            </a:endParaRPr>
          </a:p>
          <a:p>
            <a:pPr defTabSz="913765">
              <a:lnSpc>
                <a:spcPct val="120000"/>
              </a:lnSpc>
              <a:buSzPct val="100000"/>
              <a:defRPr/>
            </a:pPr>
            <a:r>
              <a:rPr lang="en-US" altLang="zh-CN" dirty="0">
                <a:solidFill>
                  <a:schemeClr val="tx1"/>
                </a:solidFill>
              </a:rPr>
              <a:t>      </a:t>
            </a:r>
            <a:r>
              <a:rPr lang="zh-CN" altLang="en-US" dirty="0">
                <a:solidFill>
                  <a:srgbClr val="FF0000"/>
                </a:solidFill>
              </a:rPr>
              <a:t>→</a:t>
            </a:r>
            <a:r>
              <a:rPr lang="zh-CN" altLang="en-US" dirty="0">
                <a:solidFill>
                  <a:srgbClr val="FF0000"/>
                </a:solidFill>
                <a:latin typeface="方正细黑一萀"/>
              </a:rPr>
              <a:t>正确设置参数</a:t>
            </a:r>
            <a:endParaRPr lang="en-US" altLang="zh-CN" dirty="0">
              <a:solidFill>
                <a:schemeClr val="tx1"/>
              </a:solidFill>
            </a:endParaRPr>
          </a:p>
          <a:p>
            <a:pPr marL="342900" indent="-342900" defTabSz="913765">
              <a:lnSpc>
                <a:spcPct val="120000"/>
              </a:lnSpc>
              <a:buSzPct val="100000"/>
              <a:buFont typeface="+mj-ea"/>
              <a:buAutoNum type="circleNumDbPlain" startAt="2"/>
              <a:defRPr/>
            </a:pPr>
            <a:r>
              <a:rPr lang="zh-CN" altLang="en-US" dirty="0">
                <a:solidFill>
                  <a:srgbClr val="221E1F"/>
                </a:solidFill>
                <a:latin typeface="方正细黑一萀"/>
              </a:rPr>
              <a:t>同时运行了系统以外的其他内存驻留程序，正从软盘、网络调用较大的程序或者从已损坏的软盘上调用程序</a:t>
            </a:r>
            <a:r>
              <a:rPr lang="zh-CN" altLang="en-US" sz="1800" b="0" i="0" u="none" strike="noStrike" baseline="0" dirty="0">
                <a:solidFill>
                  <a:srgbClr val="221E1F"/>
                </a:solidFill>
                <a:latin typeface="方正细黑一萀"/>
              </a:rPr>
              <a:t>	</a:t>
            </a: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a:t>
            </a:r>
            <a:r>
              <a:rPr lang="zh-CN" altLang="en-US" sz="1800" b="0" i="0" u="none" strike="noStrike" baseline="0" dirty="0">
                <a:solidFill>
                  <a:srgbClr val="FF0000"/>
                </a:solidFill>
                <a:latin typeface="方正细黑一萀"/>
              </a:rPr>
              <a:t>停止部分正在运行或调用的程序</a:t>
            </a:r>
            <a:r>
              <a:rPr lang="zh-CN" altLang="en-US" sz="1800" b="0" i="0" u="none" strike="noStrike" baseline="0" dirty="0">
                <a:solidFill>
                  <a:srgbClr val="221E1F"/>
                </a:solidFill>
                <a:latin typeface="方正细黑一萀"/>
              </a:rPr>
              <a:t>	</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zh-CN" altLang="en-US" sz="1800" b="0" i="0" u="none" strike="noStrike" baseline="0" dirty="0">
                <a:solidFill>
                  <a:srgbClr val="221E1F"/>
                </a:solidFill>
                <a:latin typeface="方正细黑一萀"/>
              </a:rPr>
              <a:t>系统文件受到破坏或者感染了病毒	</a:t>
            </a:r>
            <a:r>
              <a:rPr lang="zh-CN" altLang="en-US" dirty="0">
                <a:solidFill>
                  <a:srgbClr val="221E1F"/>
                </a:solidFill>
                <a:latin typeface="方正细黑一萀"/>
              </a:rPr>
              <a:t>	</a:t>
            </a:r>
            <a:endParaRPr lang="en-US" altLang="zh-CN" dirty="0">
              <a:solidFill>
                <a:srgbClr val="221E1F"/>
              </a:solidFill>
              <a:latin typeface="方正细黑一萀"/>
            </a:endParaRPr>
          </a:p>
          <a:p>
            <a:pPr algn="just"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latin typeface="方正细黑一萀"/>
              </a:rPr>
              <a:t>→</a:t>
            </a:r>
            <a:r>
              <a:rPr lang="zh-CN" altLang="en-US" sz="1800" b="0" i="0" u="none" strike="noStrike" baseline="0" dirty="0">
                <a:solidFill>
                  <a:srgbClr val="FF0000"/>
                </a:solidFill>
                <a:latin typeface="方正细黑一萀"/>
              </a:rPr>
              <a:t>用杀毒软件检测软件系统，清除病毒或者重新安装系统软件进行修复</a:t>
            </a:r>
            <a:r>
              <a:rPr lang="zh-CN" altLang="en-US" sz="1800" b="0" i="0" u="none" strike="noStrike" baseline="0" dirty="0">
                <a:solidFill>
                  <a:srgbClr val="221E1F"/>
                </a:solidFill>
                <a:latin typeface="方正细黑一萀"/>
              </a:rPr>
              <a:t>	</a:t>
            </a:r>
            <a:endParaRPr lang="en-US" altLang="zh-CN" sz="1800" i="0" u="none" strike="noStrike" baseline="0" dirty="0">
              <a:solidFill>
                <a:srgbClr val="FF0000"/>
              </a:solidFill>
              <a:latin typeface="方正细黑一萀"/>
            </a:endParaRPr>
          </a:p>
          <a:p>
            <a:pPr marL="342900" indent="-342900" algn="just" defTabSz="913765">
              <a:lnSpc>
                <a:spcPct val="120000"/>
              </a:lnSpc>
              <a:buSzPct val="100000"/>
              <a:buFont typeface="+mj-ea"/>
              <a:buAutoNum type="circleNumDbPlain" startAt="4"/>
              <a:defRPr/>
            </a:pPr>
            <a:r>
              <a:rPr lang="zh-CN" altLang="en-US" sz="1800" b="0" i="0" u="none" strike="noStrike" baseline="0" dirty="0">
                <a:solidFill>
                  <a:srgbClr val="221E1F"/>
                </a:solidFill>
                <a:latin typeface="方正细黑一萀"/>
              </a:rPr>
              <a:t>电源功率不够</a:t>
            </a:r>
            <a:endParaRPr lang="en-US" altLang="zh-CN" dirty="0">
              <a:solidFill>
                <a:srgbClr val="221E1F"/>
              </a:solidFill>
              <a:latin typeface="方正细黑一萀"/>
            </a:endParaRPr>
          </a:p>
          <a:p>
            <a:pPr algn="just"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latin typeface="方正细黑一萀"/>
              </a:rPr>
              <a:t>→</a:t>
            </a:r>
            <a:r>
              <a:rPr lang="zh-CN" altLang="en-US" sz="1800" b="0" i="0" u="none" strike="noStrike" baseline="0" dirty="0">
                <a:solidFill>
                  <a:srgbClr val="FF0000"/>
                </a:solidFill>
                <a:latin typeface="方正细黑一萀"/>
              </a:rPr>
              <a:t>确认电源的负载能力是否符合系统要求</a:t>
            </a:r>
            <a:endParaRPr lang="en-US" altLang="zh-CN" dirty="0">
              <a:solidFill>
                <a:srgbClr val="FF0000"/>
              </a:solidFill>
              <a:latin typeface="方正细黑一萀"/>
            </a:endParaRPr>
          </a:p>
          <a:p>
            <a:pPr marL="342900" indent="-342900">
              <a:buFont typeface="+mj-ea"/>
              <a:buAutoNum type="circleNumDbPlain" startAt="5"/>
            </a:pPr>
            <a:r>
              <a:rPr lang="zh-CN" altLang="en-US" sz="1800" b="0" i="0" u="none" strike="noStrike" baseline="0" dirty="0">
                <a:solidFill>
                  <a:srgbClr val="221E1F"/>
                </a:solidFill>
                <a:latin typeface="方正细黑一萀"/>
              </a:rPr>
              <a:t>系统元器件受到损	</a:t>
            </a:r>
            <a:endParaRPr lang="zh-CN" altLang="en-US" sz="180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FF0000"/>
                </a:solidFill>
                <a:latin typeface="方正细黑一萀"/>
              </a:rPr>
              <a:t>     →检测后更换</a:t>
            </a:r>
          </a:p>
        </p:txBody>
      </p:sp>
      <p:sp>
        <p:nvSpPr>
          <p:cNvPr id="28" name="Title-1"/>
          <p:cNvSpPr/>
          <p:nvPr>
            <p:custDataLst>
              <p:tags r:id="rId2"/>
            </p:custDataLst>
          </p:nvPr>
        </p:nvSpPr>
        <p:spPr>
          <a:xfrm>
            <a:off x="1214483" y="1846921"/>
            <a:ext cx="3688671" cy="346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sz="1800" b="1" i="0" u="none" strike="noStrike" baseline="0" dirty="0">
                <a:solidFill>
                  <a:srgbClr val="221E1F"/>
                </a:solidFill>
                <a:latin typeface="方正细黑一蠂"/>
              </a:rPr>
              <a:t>运行或操作中出现死机或重新启动</a:t>
            </a:r>
          </a:p>
        </p:txBody>
      </p:sp>
      <p:sp>
        <p:nvSpPr>
          <p:cNvPr id="29" name="Index-1"/>
          <p:cNvSpPr txBox="1"/>
          <p:nvPr>
            <p:custDataLst>
              <p:tags r:id="rId3"/>
            </p:custDataLst>
          </p:nvPr>
        </p:nvSpPr>
        <p:spPr>
          <a:xfrm>
            <a:off x="0" y="1770059"/>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01</a:t>
            </a:r>
            <a:endParaRPr lang="zh-CN" altLang="en-US" dirty="0">
              <a:latin typeface="+mn-ea"/>
              <a:ea typeface="+mn-ea"/>
            </a:endParaRPr>
          </a:p>
        </p:txBody>
      </p:sp>
      <p:sp>
        <p:nvSpPr>
          <p:cNvPr id="6"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2" name="标题 3">
            <a:extLst>
              <a:ext uri="{FF2B5EF4-FFF2-40B4-BE49-F238E27FC236}">
                <a16:creationId xmlns:a16="http://schemas.microsoft.com/office/drawing/2014/main" id="{EDE11F49-E068-3EF7-A5D1-AF999A641190}"/>
              </a:ext>
            </a:extLst>
          </p:cNvPr>
          <p:cNvSpPr txBox="1">
            <a:spLocks/>
          </p:cNvSpPr>
          <p:nvPr/>
        </p:nvSpPr>
        <p:spPr>
          <a:xfrm>
            <a:off x="3475829" y="1140730"/>
            <a:ext cx="5240337"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endParaRPr lang="en-US" altLang="zh-CN" sz="2400" dirty="0">
              <a:solidFill>
                <a:schemeClr val="accent1"/>
              </a:solidFill>
              <a:latin typeface="Arial" panose="020B0604020202020204" pitchFamily="34" charset="0"/>
              <a:ea typeface="微软雅黑" panose="020B0503020204020204" pitchFamily="34" charset="-122"/>
            </a:endParaRPr>
          </a:p>
          <a:p>
            <a:pPr algn="ctr"/>
            <a:r>
              <a:rPr lang="zh-CN" altLang="en-US" sz="2400" dirty="0">
                <a:solidFill>
                  <a:schemeClr val="accent1"/>
                </a:solidFill>
                <a:latin typeface="Arial" panose="020B0604020202020204" pitchFamily="34" charset="0"/>
                <a:ea typeface="微软雅黑" panose="020B0503020204020204" pitchFamily="34" charset="-122"/>
              </a:rPr>
              <a:t>二、系统显示类故障及排除</a:t>
            </a:r>
          </a:p>
        </p:txBody>
      </p:sp>
      <p:grpSp>
        <p:nvGrpSpPr>
          <p:cNvPr id="4" name="组合 3">
            <a:extLst>
              <a:ext uri="{FF2B5EF4-FFF2-40B4-BE49-F238E27FC236}">
                <a16:creationId xmlns:a16="http://schemas.microsoft.com/office/drawing/2014/main" id="{9ED67F2F-B7CF-A717-34CA-00BC0C7FCEFE}"/>
              </a:ext>
            </a:extLst>
          </p:cNvPr>
          <p:cNvGrpSpPr/>
          <p:nvPr/>
        </p:nvGrpSpPr>
        <p:grpSpPr>
          <a:xfrm>
            <a:off x="1587" y="-1"/>
            <a:ext cx="12188825" cy="6858001"/>
            <a:chOff x="1589" y="0"/>
            <a:chExt cx="12188825" cy="6858001"/>
          </a:xfrm>
        </p:grpSpPr>
        <p:sp>
          <p:nvSpPr>
            <p:cNvPr id="7" name="任意多边形 40">
              <a:extLst>
                <a:ext uri="{FF2B5EF4-FFF2-40B4-BE49-F238E27FC236}">
                  <a16:creationId xmlns:a16="http://schemas.microsoft.com/office/drawing/2014/main" id="{CF3B3E91-5D3D-821C-94E5-C43FF68F0EAD}"/>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任意多边形 41">
              <a:extLst>
                <a:ext uri="{FF2B5EF4-FFF2-40B4-BE49-F238E27FC236}">
                  <a16:creationId xmlns:a16="http://schemas.microsoft.com/office/drawing/2014/main" id="{9747F3BE-9A5C-78E5-F92A-8FA678747C7A}"/>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6015017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Body-1"/>
          <p:cNvSpPr/>
          <p:nvPr>
            <p:custDataLst>
              <p:tags r:id="rId1"/>
            </p:custDataLst>
          </p:nvPr>
        </p:nvSpPr>
        <p:spPr>
          <a:xfrm>
            <a:off x="1214483" y="2270539"/>
            <a:ext cx="4779917" cy="2068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sz="1800" b="0" i="0" u="none" strike="noStrike" baseline="0" dirty="0">
                <a:solidFill>
                  <a:srgbClr val="221E1F"/>
                </a:solidFill>
                <a:latin typeface="方正细黑一萀"/>
              </a:rPr>
              <a:t>系统文件被破坏</a:t>
            </a:r>
            <a:endParaRPr lang="en-US" altLang="zh-CN" sz="1800" b="0" i="0" u="none" strike="noStrike" baseline="0" dirty="0">
              <a:solidFill>
                <a:srgbClr val="221E1F"/>
              </a:solidFill>
              <a:latin typeface="方正细黑一萀"/>
            </a:endParaRPr>
          </a:p>
          <a:p>
            <a:pPr defTabSz="913765">
              <a:lnSpc>
                <a:spcPct val="120000"/>
              </a:lnSpc>
              <a:buSzPct val="100000"/>
              <a:defRPr/>
            </a:pPr>
            <a:r>
              <a:rPr lang="en-US" altLang="zh-CN" dirty="0">
                <a:solidFill>
                  <a:schemeClr val="tx1"/>
                </a:solidFill>
              </a:rPr>
              <a:t>      </a:t>
            </a:r>
            <a:r>
              <a:rPr lang="zh-CN" altLang="en-US" dirty="0">
                <a:solidFill>
                  <a:srgbClr val="FF0000"/>
                </a:solidFill>
              </a:rPr>
              <a:t>→</a:t>
            </a:r>
            <a:r>
              <a:rPr lang="zh-CN" altLang="en-US" dirty="0">
                <a:solidFill>
                  <a:srgbClr val="FF0000"/>
                </a:solidFill>
                <a:latin typeface="方正细黑一萀"/>
              </a:rPr>
              <a:t>修复系统文件或重装系统	</a:t>
            </a:r>
            <a:endParaRPr lang="en-US" altLang="zh-CN" dirty="0">
              <a:solidFill>
                <a:schemeClr val="tx1"/>
              </a:solidFill>
            </a:endParaRPr>
          </a:p>
          <a:p>
            <a:pPr marL="342900" indent="-342900" defTabSz="913765">
              <a:lnSpc>
                <a:spcPct val="120000"/>
              </a:lnSpc>
              <a:buSzPct val="100000"/>
              <a:buFont typeface="+mj-ea"/>
              <a:buAutoNum type="circleNumDbPlain" startAt="2"/>
              <a:defRPr/>
            </a:pPr>
            <a:r>
              <a:rPr lang="zh-CN" altLang="en-US" sz="1800" b="0" i="0" u="none" strike="noStrike" baseline="0" dirty="0">
                <a:solidFill>
                  <a:srgbClr val="221E1F"/>
                </a:solidFill>
                <a:latin typeface="方正细黑一萀"/>
              </a:rPr>
              <a:t>系统内存不足</a:t>
            </a: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a:t>
            </a:r>
            <a:r>
              <a:rPr lang="zh-CN" altLang="en-US" dirty="0">
                <a:solidFill>
                  <a:srgbClr val="FF0000"/>
                </a:solidFill>
                <a:latin typeface="方正细黑一萀"/>
              </a:rPr>
              <a:t>整理系统，删除不必要的垃圾文件	</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zh-CN" altLang="en-US" sz="1800" b="0" i="0" u="none" strike="noStrike" baseline="0" dirty="0">
                <a:solidFill>
                  <a:srgbClr val="221E1F"/>
                </a:solidFill>
                <a:latin typeface="方正细黑一萀"/>
              </a:rPr>
              <a:t>外部干扰	</a:t>
            </a:r>
            <a:r>
              <a:rPr lang="zh-CN" altLang="en-US" dirty="0">
                <a:solidFill>
                  <a:srgbClr val="221E1F"/>
                </a:solidFill>
                <a:latin typeface="方正细黑一萀"/>
              </a:rPr>
              <a:t>	</a:t>
            </a:r>
            <a:endParaRPr lang="en-US" altLang="zh-CN" dirty="0">
              <a:solidFill>
                <a:srgbClr val="221E1F"/>
              </a:solidFill>
              <a:latin typeface="方正细黑一萀"/>
            </a:endParaRPr>
          </a:p>
          <a:p>
            <a:pPr algn="just" defTabSz="913765">
              <a:lnSpc>
                <a:spcPct val="120000"/>
              </a:lnSpc>
              <a:buSzPct val="100000"/>
              <a:defRPr/>
            </a:pPr>
            <a:r>
              <a:rPr lang="zh-CN" altLang="en-US" dirty="0">
                <a:solidFill>
                  <a:srgbClr val="FF0000"/>
                </a:solidFill>
                <a:latin typeface="方正细黑一萀"/>
              </a:rPr>
              <a:t>     →增加一些防干扰的措施	</a:t>
            </a:r>
          </a:p>
        </p:txBody>
      </p:sp>
      <p:sp>
        <p:nvSpPr>
          <p:cNvPr id="28" name="Title-1"/>
          <p:cNvSpPr/>
          <p:nvPr>
            <p:custDataLst>
              <p:tags r:id="rId2"/>
            </p:custDataLst>
          </p:nvPr>
        </p:nvSpPr>
        <p:spPr>
          <a:xfrm>
            <a:off x="1214483" y="1846921"/>
            <a:ext cx="3688671" cy="346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sz="1800" b="1" i="0" u="none" strike="noStrike" baseline="0" dirty="0">
                <a:solidFill>
                  <a:srgbClr val="221E1F"/>
                </a:solidFill>
                <a:latin typeface="方正细黑一萀"/>
              </a:rPr>
              <a:t>系统上电后花屏或乱码	</a:t>
            </a:r>
          </a:p>
        </p:txBody>
      </p:sp>
      <p:sp>
        <p:nvSpPr>
          <p:cNvPr id="29" name="Index-1"/>
          <p:cNvSpPr txBox="1"/>
          <p:nvPr>
            <p:custDataLst>
              <p:tags r:id="rId3"/>
            </p:custDataLst>
          </p:nvPr>
        </p:nvSpPr>
        <p:spPr>
          <a:xfrm>
            <a:off x="0" y="1770059"/>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02</a:t>
            </a:r>
            <a:endParaRPr lang="zh-CN" altLang="en-US" dirty="0">
              <a:latin typeface="+mn-ea"/>
              <a:ea typeface="+mn-ea"/>
            </a:endParaRPr>
          </a:p>
        </p:txBody>
      </p:sp>
      <p:sp>
        <p:nvSpPr>
          <p:cNvPr id="6"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2" name="标题 3">
            <a:extLst>
              <a:ext uri="{FF2B5EF4-FFF2-40B4-BE49-F238E27FC236}">
                <a16:creationId xmlns:a16="http://schemas.microsoft.com/office/drawing/2014/main" id="{EDE11F49-E068-3EF7-A5D1-AF999A641190}"/>
              </a:ext>
            </a:extLst>
          </p:cNvPr>
          <p:cNvSpPr txBox="1">
            <a:spLocks/>
          </p:cNvSpPr>
          <p:nvPr/>
        </p:nvSpPr>
        <p:spPr>
          <a:xfrm>
            <a:off x="3475829" y="1140730"/>
            <a:ext cx="5240337"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endParaRPr lang="en-US" altLang="zh-CN" sz="2400" dirty="0">
              <a:solidFill>
                <a:schemeClr val="accent1"/>
              </a:solidFill>
              <a:latin typeface="Arial" panose="020B0604020202020204" pitchFamily="34" charset="0"/>
              <a:ea typeface="微软雅黑" panose="020B0503020204020204" pitchFamily="34" charset="-122"/>
            </a:endParaRPr>
          </a:p>
          <a:p>
            <a:pPr algn="ctr"/>
            <a:r>
              <a:rPr lang="zh-CN" altLang="en-US" sz="2400" dirty="0">
                <a:solidFill>
                  <a:schemeClr val="accent1"/>
                </a:solidFill>
                <a:latin typeface="Arial" panose="020B0604020202020204" pitchFamily="34" charset="0"/>
                <a:ea typeface="微软雅黑" panose="020B0503020204020204" pitchFamily="34" charset="-122"/>
              </a:rPr>
              <a:t>二、系统显示类故障及排除</a:t>
            </a:r>
          </a:p>
        </p:txBody>
      </p:sp>
      <p:grpSp>
        <p:nvGrpSpPr>
          <p:cNvPr id="4" name="组合 3">
            <a:extLst>
              <a:ext uri="{FF2B5EF4-FFF2-40B4-BE49-F238E27FC236}">
                <a16:creationId xmlns:a16="http://schemas.microsoft.com/office/drawing/2014/main" id="{9ED67F2F-B7CF-A717-34CA-00BC0C7FCEFE}"/>
              </a:ext>
            </a:extLst>
          </p:cNvPr>
          <p:cNvGrpSpPr/>
          <p:nvPr/>
        </p:nvGrpSpPr>
        <p:grpSpPr>
          <a:xfrm>
            <a:off x="1587" y="-1"/>
            <a:ext cx="12188825" cy="6858001"/>
            <a:chOff x="1589" y="0"/>
            <a:chExt cx="12188825" cy="6858001"/>
          </a:xfrm>
        </p:grpSpPr>
        <p:sp>
          <p:nvSpPr>
            <p:cNvPr id="7" name="任意多边形 40">
              <a:extLst>
                <a:ext uri="{FF2B5EF4-FFF2-40B4-BE49-F238E27FC236}">
                  <a16:creationId xmlns:a16="http://schemas.microsoft.com/office/drawing/2014/main" id="{CF3B3E91-5D3D-821C-94E5-C43FF68F0EAD}"/>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任意多边形 41">
              <a:extLst>
                <a:ext uri="{FF2B5EF4-FFF2-40B4-BE49-F238E27FC236}">
                  <a16:creationId xmlns:a16="http://schemas.microsoft.com/office/drawing/2014/main" id="{9747F3BE-9A5C-78E5-F92A-8FA678747C7A}"/>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 name="Title-1">
            <a:extLst>
              <a:ext uri="{FF2B5EF4-FFF2-40B4-BE49-F238E27FC236}">
                <a16:creationId xmlns:a16="http://schemas.microsoft.com/office/drawing/2014/main" id="{4269FC09-7971-A51B-6D99-9830FEB4EB41}"/>
              </a:ext>
            </a:extLst>
          </p:cNvPr>
          <p:cNvSpPr/>
          <p:nvPr>
            <p:custDataLst>
              <p:tags r:id="rId4"/>
            </p:custDataLst>
          </p:nvPr>
        </p:nvSpPr>
        <p:spPr>
          <a:xfrm>
            <a:off x="6804843" y="1923783"/>
            <a:ext cx="5602877" cy="346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sz="1800" i="0" u="none" strike="noStrike" baseline="0" dirty="0">
                <a:solidFill>
                  <a:srgbClr val="221E1F"/>
                </a:solidFill>
                <a:latin typeface="方正细黑一萀"/>
              </a:rPr>
              <a:t>系统上电后，</a:t>
            </a:r>
            <a:r>
              <a:rPr lang="en-US" altLang="zh-CN" sz="1800" i="0" u="none" strike="noStrike" baseline="0" dirty="0">
                <a:solidFill>
                  <a:srgbClr val="221E1F"/>
                </a:solidFill>
                <a:latin typeface="方正细黑一萀"/>
              </a:rPr>
              <a:t>NC </a:t>
            </a:r>
            <a:r>
              <a:rPr lang="zh-CN" altLang="en-US" sz="1800" i="0" u="none" strike="noStrike" baseline="0" dirty="0">
                <a:solidFill>
                  <a:srgbClr val="221E1F"/>
                </a:solidFill>
                <a:latin typeface="方正细黑一萀"/>
              </a:rPr>
              <a:t>指示灯亮，但屏幕无显示或黑屏</a:t>
            </a:r>
          </a:p>
        </p:txBody>
      </p:sp>
      <p:sp>
        <p:nvSpPr>
          <p:cNvPr id="5" name="Index-1">
            <a:extLst>
              <a:ext uri="{FF2B5EF4-FFF2-40B4-BE49-F238E27FC236}">
                <a16:creationId xmlns:a16="http://schemas.microsoft.com/office/drawing/2014/main" id="{6DF242AB-E281-4248-47F1-290CE05A296C}"/>
              </a:ext>
            </a:extLst>
          </p:cNvPr>
          <p:cNvSpPr txBox="1"/>
          <p:nvPr>
            <p:custDataLst>
              <p:tags r:id="rId5"/>
            </p:custDataLst>
          </p:nvPr>
        </p:nvSpPr>
        <p:spPr>
          <a:xfrm>
            <a:off x="5590360" y="1846921"/>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03</a:t>
            </a:r>
            <a:endParaRPr lang="zh-CN" altLang="en-US" dirty="0">
              <a:latin typeface="+mn-ea"/>
              <a:ea typeface="+mn-ea"/>
            </a:endParaRPr>
          </a:p>
        </p:txBody>
      </p:sp>
      <p:sp>
        <p:nvSpPr>
          <p:cNvPr id="10" name="Body-1">
            <a:extLst>
              <a:ext uri="{FF2B5EF4-FFF2-40B4-BE49-F238E27FC236}">
                <a16:creationId xmlns:a16="http://schemas.microsoft.com/office/drawing/2014/main" id="{EEDF47D6-42F4-9C31-A9CF-532CF4FA5112}"/>
              </a:ext>
            </a:extLst>
          </p:cNvPr>
          <p:cNvSpPr/>
          <p:nvPr>
            <p:custDataLst>
              <p:tags r:id="rId6"/>
            </p:custDataLst>
          </p:nvPr>
        </p:nvSpPr>
        <p:spPr>
          <a:xfrm>
            <a:off x="6709455" y="2270539"/>
            <a:ext cx="5480957" cy="44727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rgbClr val="221E1F"/>
                </a:solidFill>
                <a:latin typeface="方正细黑一萀"/>
              </a:rPr>
              <a:t>显示模块损坏</a:t>
            </a:r>
            <a:endParaRPr lang="en-US" altLang="zh-CN"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rPr>
              <a:t>→</a:t>
            </a:r>
            <a:r>
              <a:rPr lang="zh-CN" altLang="en-US" dirty="0">
                <a:solidFill>
                  <a:srgbClr val="FF0000"/>
                </a:solidFill>
                <a:latin typeface="方正细黑一萀"/>
              </a:rPr>
              <a:t>更换显示模块</a:t>
            </a:r>
            <a:endParaRPr lang="en-US" altLang="zh-CN" dirty="0">
              <a:solidFill>
                <a:schemeClr val="tx1"/>
              </a:solidFill>
            </a:endParaRPr>
          </a:p>
          <a:p>
            <a:pPr marL="342900" indent="-342900">
              <a:buFont typeface="+mj-ea"/>
              <a:buAutoNum type="circleNumDbPlain" startAt="2"/>
            </a:pPr>
            <a:r>
              <a:rPr lang="zh-CN" altLang="en-US" dirty="0">
                <a:solidFill>
                  <a:srgbClr val="221E1F"/>
                </a:solidFill>
                <a:latin typeface="方正细黑一萀"/>
              </a:rPr>
              <a:t>同时运行</a:t>
            </a:r>
            <a:r>
              <a:rPr lang="zh-CN" altLang="en-US" sz="1800" b="0" i="0" u="none" strike="noStrike" baseline="0" dirty="0">
                <a:solidFill>
                  <a:srgbClr val="221E1F"/>
                </a:solidFill>
                <a:latin typeface="方正细黑一萀"/>
              </a:rPr>
              <a:t>显示模块电源不良或没接	</a:t>
            </a: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a:t>
            </a:r>
            <a:r>
              <a:rPr lang="zh-CN" altLang="en-US" dirty="0">
                <a:solidFill>
                  <a:srgbClr val="FF0000"/>
                </a:solidFill>
                <a:latin typeface="方正细黑一萀"/>
              </a:rPr>
              <a:t>对电源进行修复</a:t>
            </a:r>
            <a:r>
              <a:rPr lang="zh-CN" altLang="en-US" sz="1800" b="0" i="0" u="none" strike="noStrike" baseline="0" dirty="0">
                <a:solidFill>
                  <a:srgbClr val="221E1F"/>
                </a:solidFill>
                <a:latin typeface="方正细黑一萀"/>
              </a:rPr>
              <a:t>	</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zh-CN" altLang="en-US" sz="1800" b="0" i="0" u="none" strike="noStrike" baseline="0" dirty="0">
                <a:solidFill>
                  <a:srgbClr val="221E1F"/>
                </a:solidFill>
                <a:latin typeface="方正细黑一萀"/>
              </a:rPr>
              <a:t>显示屏由于电压过高被烧	</a:t>
            </a:r>
            <a:endParaRPr lang="en-US" altLang="zh-CN" sz="1800" b="0" i="0" u="none" strike="noStrike" baseline="0" dirty="0">
              <a:solidFill>
                <a:srgbClr val="221E1F"/>
              </a:solidFill>
              <a:latin typeface="方正细黑一萀"/>
            </a:endParaRPr>
          </a:p>
          <a:p>
            <a:pPr algn="just"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rPr>
              <a:t>→</a:t>
            </a:r>
            <a:r>
              <a:rPr lang="zh-CN" altLang="en-US" dirty="0">
                <a:solidFill>
                  <a:srgbClr val="FF0000"/>
                </a:solidFill>
                <a:latin typeface="方正细黑一萀"/>
              </a:rPr>
              <a:t>更换显示屏</a:t>
            </a:r>
            <a:r>
              <a:rPr lang="zh-CN" altLang="en-US" sz="1800" b="0" i="0" u="none" strike="noStrike" baseline="0" dirty="0">
                <a:solidFill>
                  <a:srgbClr val="221E1F"/>
                </a:solidFill>
                <a:latin typeface="方正细黑一萀"/>
              </a:rPr>
              <a:t>	</a:t>
            </a:r>
            <a:endParaRPr lang="en-US" altLang="zh-CN" sz="1800" i="0" u="none" strike="noStrike" baseline="0" dirty="0">
              <a:solidFill>
                <a:srgbClr val="FF0000"/>
              </a:solidFill>
              <a:latin typeface="方正细黑一萀"/>
            </a:endParaRPr>
          </a:p>
          <a:p>
            <a:pPr marL="342900" indent="-342900" algn="just" defTabSz="913765">
              <a:lnSpc>
                <a:spcPct val="120000"/>
              </a:lnSpc>
              <a:buSzPct val="100000"/>
              <a:buFont typeface="+mj-ea"/>
              <a:buAutoNum type="circleNumDbPlain" startAt="4"/>
              <a:defRPr/>
            </a:pPr>
            <a:r>
              <a:rPr lang="zh-CN" altLang="en-US" sz="1800" b="0" i="0" u="none" strike="noStrike" baseline="0" dirty="0">
                <a:solidFill>
                  <a:srgbClr val="221E1F"/>
                </a:solidFill>
                <a:latin typeface="方正细黑一萀"/>
              </a:rPr>
              <a:t>电源功率不够</a:t>
            </a:r>
            <a:endParaRPr lang="en-US" altLang="zh-CN" dirty="0">
              <a:solidFill>
                <a:srgbClr val="221E1F"/>
              </a:solidFill>
              <a:latin typeface="方正细黑一萀"/>
            </a:endParaRPr>
          </a:p>
          <a:p>
            <a:pPr algn="just"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latin typeface="方正细黑一萀"/>
              </a:rPr>
              <a:t>→</a:t>
            </a:r>
            <a:r>
              <a:rPr lang="zh-CN" altLang="en-US" sz="1800" b="0" i="0" u="none" strike="noStrike" baseline="0" dirty="0">
                <a:solidFill>
                  <a:srgbClr val="FF0000"/>
                </a:solidFill>
                <a:latin typeface="方正细黑一萀"/>
              </a:rPr>
              <a:t>确认电源的负载能力是否符合系统要求</a:t>
            </a:r>
            <a:endParaRPr lang="en-US" altLang="zh-CN" dirty="0">
              <a:solidFill>
                <a:srgbClr val="FF0000"/>
              </a:solidFill>
              <a:latin typeface="方正细黑一萀"/>
            </a:endParaRPr>
          </a:p>
          <a:p>
            <a:pPr marL="342900" indent="-342900">
              <a:buFont typeface="+mj-ea"/>
              <a:buAutoNum type="circleNumDbPlain" startAt="5"/>
            </a:pPr>
            <a:r>
              <a:rPr lang="zh-CN" altLang="en-US" sz="1800" b="0" i="0" u="none" strike="noStrike" baseline="0" dirty="0">
                <a:solidFill>
                  <a:srgbClr val="221E1F"/>
                </a:solidFill>
                <a:latin typeface="方正细黑一萀"/>
              </a:rPr>
              <a:t>系统显示屏亮度调节过		</a:t>
            </a:r>
            <a:endParaRPr lang="zh-CN" altLang="en-US" sz="180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FF0000"/>
                </a:solidFill>
                <a:latin typeface="方正细黑一萀"/>
              </a:rPr>
              <a:t>     →重新调节显示屏亮度</a:t>
            </a:r>
          </a:p>
        </p:txBody>
      </p:sp>
    </p:spTree>
    <p:extLst>
      <p:ext uri="{BB962C8B-B14F-4D97-AF65-F5344CB8AC3E}">
        <p14:creationId xmlns:p14="http://schemas.microsoft.com/office/powerpoint/2010/main" val="29012235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Body-1"/>
          <p:cNvSpPr/>
          <p:nvPr>
            <p:custDataLst>
              <p:tags r:id="rId1"/>
            </p:custDataLst>
          </p:nvPr>
        </p:nvSpPr>
        <p:spPr>
          <a:xfrm>
            <a:off x="1214483" y="2270539"/>
            <a:ext cx="4779917" cy="36832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sz="1800" b="0" i="0" u="none" strike="noStrike" baseline="0" dirty="0">
                <a:solidFill>
                  <a:srgbClr val="221E1F"/>
                </a:solidFill>
                <a:latin typeface="方正细黑一萀"/>
              </a:rPr>
              <a:t>主轴编码器损坏</a:t>
            </a:r>
            <a:endParaRPr lang="en-US" altLang="zh-CN" sz="1800" b="0" i="0" u="none" strike="noStrike" baseline="0" dirty="0">
              <a:solidFill>
                <a:srgbClr val="221E1F"/>
              </a:solidFill>
              <a:latin typeface="方正细黑一萀"/>
            </a:endParaRPr>
          </a:p>
          <a:p>
            <a:pPr defTabSz="913765">
              <a:lnSpc>
                <a:spcPct val="120000"/>
              </a:lnSpc>
              <a:buSzPct val="100000"/>
              <a:defRPr/>
            </a:pPr>
            <a:r>
              <a:rPr lang="en-US" altLang="zh-CN" dirty="0">
                <a:solidFill>
                  <a:schemeClr val="tx1"/>
                </a:solidFill>
              </a:rPr>
              <a:t>      </a:t>
            </a:r>
            <a:r>
              <a:rPr lang="zh-CN" altLang="en-US" dirty="0">
                <a:solidFill>
                  <a:srgbClr val="FF0000"/>
                </a:solidFill>
              </a:rPr>
              <a:t>→</a:t>
            </a:r>
            <a:r>
              <a:rPr lang="zh-CN" altLang="en-US" dirty="0">
                <a:solidFill>
                  <a:srgbClr val="FF0000"/>
                </a:solidFill>
                <a:latin typeface="方正细黑一萀"/>
              </a:rPr>
              <a:t>更换主轴编码器	</a:t>
            </a:r>
            <a:endParaRPr lang="en-US" altLang="zh-CN" dirty="0">
              <a:solidFill>
                <a:schemeClr val="tx1"/>
              </a:solidFill>
            </a:endParaRPr>
          </a:p>
          <a:p>
            <a:pPr marL="342900" indent="-342900" defTabSz="913765">
              <a:lnSpc>
                <a:spcPct val="120000"/>
              </a:lnSpc>
              <a:buSzPct val="100000"/>
              <a:buFont typeface="+mj-ea"/>
              <a:buAutoNum type="circleNumDbPlain" startAt="2"/>
              <a:defRPr/>
            </a:pPr>
            <a:r>
              <a:rPr lang="zh-CN" altLang="en-US" sz="1800" b="0" i="0" u="none" strike="noStrike" baseline="0" dirty="0">
                <a:solidFill>
                  <a:srgbClr val="221E1F"/>
                </a:solidFill>
                <a:latin typeface="方正细黑一萀"/>
              </a:rPr>
              <a:t>主轴编码器电缆脱落或断线，系统参数设置不对，编码器反馈的接口不对或者没有选择主轴控制的有关功能	</a:t>
            </a: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a:t>
            </a:r>
            <a:r>
              <a:rPr lang="zh-CN" altLang="en-US" sz="1800" b="0" i="0" u="none" strike="noStrike" baseline="0" dirty="0">
                <a:solidFill>
                  <a:srgbClr val="FF0000"/>
                </a:solidFill>
                <a:latin typeface="方正细黑一萀"/>
              </a:rPr>
              <a:t>重新焊接电缆，正确设置系统参数</a:t>
            </a:r>
            <a:endParaRPr lang="zh-CN" altLang="en-US" dirty="0">
              <a:solidFill>
                <a:srgbClr val="FF0000"/>
              </a:solidFill>
              <a:latin typeface="方正细黑一萀"/>
            </a:endParaRPr>
          </a:p>
        </p:txBody>
      </p:sp>
      <p:sp>
        <p:nvSpPr>
          <p:cNvPr id="28" name="Title-1"/>
          <p:cNvSpPr/>
          <p:nvPr>
            <p:custDataLst>
              <p:tags r:id="rId2"/>
            </p:custDataLst>
          </p:nvPr>
        </p:nvSpPr>
        <p:spPr>
          <a:xfrm>
            <a:off x="1263536" y="1785552"/>
            <a:ext cx="3946797" cy="4588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sz="1800" b="1" i="0" u="none" strike="noStrike" baseline="0" dirty="0">
                <a:solidFill>
                  <a:srgbClr val="221E1F"/>
                </a:solidFill>
                <a:latin typeface="方正细黑一萀"/>
              </a:rPr>
              <a:t>主轴有转速，但</a:t>
            </a:r>
            <a:r>
              <a:rPr lang="en-US" altLang="zh-CN" sz="1800" b="1" i="0" u="none" strike="noStrike" baseline="0" dirty="0">
                <a:solidFill>
                  <a:srgbClr val="221E1F"/>
                </a:solidFill>
                <a:latin typeface="方正细黑一萀"/>
              </a:rPr>
              <a:t>CRT</a:t>
            </a:r>
            <a:r>
              <a:rPr lang="zh-CN" altLang="en-US" sz="1800" b="1" i="0" u="none" strike="noStrike" baseline="0" dirty="0">
                <a:solidFill>
                  <a:srgbClr val="221E1F"/>
                </a:solidFill>
                <a:latin typeface="方正细黑一萀"/>
              </a:rPr>
              <a:t>无速度显示</a:t>
            </a:r>
            <a:endParaRPr lang="en-US" altLang="zh-CN" sz="1800" b="1" i="0" u="none" strike="noStrike" baseline="0" dirty="0">
              <a:solidFill>
                <a:srgbClr val="221E1F"/>
              </a:solidFill>
              <a:latin typeface="方正细黑一萀"/>
            </a:endParaRPr>
          </a:p>
        </p:txBody>
      </p:sp>
      <p:sp>
        <p:nvSpPr>
          <p:cNvPr id="29" name="Index-1"/>
          <p:cNvSpPr txBox="1"/>
          <p:nvPr>
            <p:custDataLst>
              <p:tags r:id="rId3"/>
            </p:custDataLst>
          </p:nvPr>
        </p:nvSpPr>
        <p:spPr>
          <a:xfrm>
            <a:off x="0" y="1770059"/>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04</a:t>
            </a:r>
            <a:endParaRPr lang="zh-CN" altLang="en-US" dirty="0">
              <a:latin typeface="+mn-ea"/>
              <a:ea typeface="+mn-ea"/>
            </a:endParaRPr>
          </a:p>
        </p:txBody>
      </p:sp>
      <p:sp>
        <p:nvSpPr>
          <p:cNvPr id="6"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2" name="标题 3">
            <a:extLst>
              <a:ext uri="{FF2B5EF4-FFF2-40B4-BE49-F238E27FC236}">
                <a16:creationId xmlns:a16="http://schemas.microsoft.com/office/drawing/2014/main" id="{EDE11F49-E068-3EF7-A5D1-AF999A641190}"/>
              </a:ext>
            </a:extLst>
          </p:cNvPr>
          <p:cNvSpPr txBox="1">
            <a:spLocks/>
          </p:cNvSpPr>
          <p:nvPr/>
        </p:nvSpPr>
        <p:spPr>
          <a:xfrm>
            <a:off x="3475829" y="1140730"/>
            <a:ext cx="5240337"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endParaRPr lang="en-US" altLang="zh-CN" sz="2400" dirty="0">
              <a:solidFill>
                <a:schemeClr val="accent1"/>
              </a:solidFill>
              <a:latin typeface="Arial" panose="020B0604020202020204" pitchFamily="34" charset="0"/>
              <a:ea typeface="微软雅黑" panose="020B0503020204020204" pitchFamily="34" charset="-122"/>
            </a:endParaRPr>
          </a:p>
          <a:p>
            <a:pPr algn="ctr"/>
            <a:r>
              <a:rPr lang="zh-CN" altLang="en-US" sz="2400" dirty="0">
                <a:solidFill>
                  <a:schemeClr val="accent1"/>
                </a:solidFill>
                <a:latin typeface="Arial" panose="020B0604020202020204" pitchFamily="34" charset="0"/>
                <a:ea typeface="微软雅黑" panose="020B0503020204020204" pitchFamily="34" charset="-122"/>
              </a:rPr>
              <a:t>二、系统显示类故障及排除</a:t>
            </a:r>
          </a:p>
        </p:txBody>
      </p:sp>
      <p:grpSp>
        <p:nvGrpSpPr>
          <p:cNvPr id="4" name="组合 3">
            <a:extLst>
              <a:ext uri="{FF2B5EF4-FFF2-40B4-BE49-F238E27FC236}">
                <a16:creationId xmlns:a16="http://schemas.microsoft.com/office/drawing/2014/main" id="{9ED67F2F-B7CF-A717-34CA-00BC0C7FCEFE}"/>
              </a:ext>
            </a:extLst>
          </p:cNvPr>
          <p:cNvGrpSpPr/>
          <p:nvPr/>
        </p:nvGrpSpPr>
        <p:grpSpPr>
          <a:xfrm>
            <a:off x="1587" y="-1"/>
            <a:ext cx="12188825" cy="6858001"/>
            <a:chOff x="1589" y="0"/>
            <a:chExt cx="12188825" cy="6858001"/>
          </a:xfrm>
        </p:grpSpPr>
        <p:sp>
          <p:nvSpPr>
            <p:cNvPr id="7" name="任意多边形 40">
              <a:extLst>
                <a:ext uri="{FF2B5EF4-FFF2-40B4-BE49-F238E27FC236}">
                  <a16:creationId xmlns:a16="http://schemas.microsoft.com/office/drawing/2014/main" id="{CF3B3E91-5D3D-821C-94E5-C43FF68F0EAD}"/>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任意多边形 41">
              <a:extLst>
                <a:ext uri="{FF2B5EF4-FFF2-40B4-BE49-F238E27FC236}">
                  <a16:creationId xmlns:a16="http://schemas.microsoft.com/office/drawing/2014/main" id="{9747F3BE-9A5C-78E5-F92A-8FA678747C7A}"/>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 name="Title-1">
            <a:extLst>
              <a:ext uri="{FF2B5EF4-FFF2-40B4-BE49-F238E27FC236}">
                <a16:creationId xmlns:a16="http://schemas.microsoft.com/office/drawing/2014/main" id="{4269FC09-7971-A51B-6D99-9830FEB4EB41}"/>
              </a:ext>
            </a:extLst>
          </p:cNvPr>
          <p:cNvSpPr/>
          <p:nvPr>
            <p:custDataLst>
              <p:tags r:id="rId4"/>
            </p:custDataLst>
          </p:nvPr>
        </p:nvSpPr>
        <p:spPr>
          <a:xfrm>
            <a:off x="6784771" y="1841620"/>
            <a:ext cx="5602877" cy="346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sz="1800" b="0" i="0" u="none" strike="noStrike" baseline="0" dirty="0">
                <a:solidFill>
                  <a:srgbClr val="221E1F"/>
                </a:solidFill>
                <a:latin typeface="方正细黑一萀"/>
              </a:rPr>
              <a:t>主轴实际转速与所发指令不符	</a:t>
            </a:r>
          </a:p>
        </p:txBody>
      </p:sp>
      <p:sp>
        <p:nvSpPr>
          <p:cNvPr id="5" name="Index-1">
            <a:extLst>
              <a:ext uri="{FF2B5EF4-FFF2-40B4-BE49-F238E27FC236}">
                <a16:creationId xmlns:a16="http://schemas.microsoft.com/office/drawing/2014/main" id="{6DF242AB-E281-4248-47F1-290CE05A296C}"/>
              </a:ext>
            </a:extLst>
          </p:cNvPr>
          <p:cNvSpPr txBox="1"/>
          <p:nvPr>
            <p:custDataLst>
              <p:tags r:id="rId5"/>
            </p:custDataLst>
          </p:nvPr>
        </p:nvSpPr>
        <p:spPr>
          <a:xfrm>
            <a:off x="5590360" y="1785552"/>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05</a:t>
            </a:r>
            <a:endParaRPr lang="zh-CN" altLang="en-US" dirty="0">
              <a:latin typeface="+mn-ea"/>
              <a:ea typeface="+mn-ea"/>
            </a:endParaRPr>
          </a:p>
        </p:txBody>
      </p:sp>
      <p:sp>
        <p:nvSpPr>
          <p:cNvPr id="10" name="Body-1">
            <a:extLst>
              <a:ext uri="{FF2B5EF4-FFF2-40B4-BE49-F238E27FC236}">
                <a16:creationId xmlns:a16="http://schemas.microsoft.com/office/drawing/2014/main" id="{EEDF47D6-42F4-9C31-A9CF-532CF4FA5112}"/>
              </a:ext>
            </a:extLst>
          </p:cNvPr>
          <p:cNvSpPr/>
          <p:nvPr>
            <p:custDataLst>
              <p:tags r:id="rId6"/>
            </p:custDataLst>
          </p:nvPr>
        </p:nvSpPr>
        <p:spPr>
          <a:xfrm>
            <a:off x="6709455" y="2270539"/>
            <a:ext cx="5480957" cy="44727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sz="1800" b="0" i="0" u="none" strike="noStrike" baseline="0" dirty="0">
                <a:solidFill>
                  <a:srgbClr val="221E1F"/>
                </a:solidFill>
                <a:latin typeface="方正细黑一萀"/>
              </a:rPr>
              <a:t>主轴编码器每转脉冲数设置错	</a:t>
            </a:r>
            <a:endParaRPr lang="en-US" altLang="zh-CN"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rPr>
              <a:t>→</a:t>
            </a:r>
            <a:r>
              <a:rPr lang="zh-CN" altLang="en-US" sz="1800" b="0" i="0" u="none" strike="noStrike" baseline="0" dirty="0">
                <a:solidFill>
                  <a:srgbClr val="FF0000"/>
                </a:solidFill>
                <a:latin typeface="方正细黑一萀"/>
              </a:rPr>
              <a:t>正确设置主轴编码器的每转脉冲数</a:t>
            </a:r>
            <a:r>
              <a:rPr lang="zh-CN" altLang="en-US" sz="1800" b="0" i="0" u="none" strike="noStrike" baseline="0" dirty="0">
                <a:solidFill>
                  <a:srgbClr val="221E1F"/>
                </a:solidFill>
                <a:latin typeface="方正细黑一萀"/>
              </a:rPr>
              <a:t>	</a:t>
            </a:r>
            <a:endParaRPr lang="en-US" altLang="zh-CN" dirty="0">
              <a:solidFill>
                <a:schemeClr val="tx1"/>
              </a:solidFill>
            </a:endParaRPr>
          </a:p>
          <a:p>
            <a:pPr marL="342900" indent="-342900">
              <a:buFont typeface="+mj-ea"/>
              <a:buAutoNum type="circleNumDbPlain" startAt="2"/>
            </a:pPr>
            <a:r>
              <a:rPr lang="en-US" altLang="zh-CN" sz="1800" b="0" i="0" u="none" strike="noStrike" baseline="0" dirty="0">
                <a:solidFill>
                  <a:srgbClr val="221E1F"/>
                </a:solidFill>
                <a:latin typeface="方正细黑一萀"/>
              </a:rPr>
              <a:t>PLC </a:t>
            </a:r>
            <a:r>
              <a:rPr lang="zh-CN" altLang="en-US" sz="1800" b="0" i="0" u="none" strike="noStrike" baseline="0" dirty="0">
                <a:solidFill>
                  <a:srgbClr val="221E1F"/>
                </a:solidFill>
                <a:latin typeface="方正细黑一萀"/>
              </a:rPr>
              <a:t>程序错误	</a:t>
            </a: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a:t>
            </a:r>
            <a:r>
              <a:rPr lang="zh-CN" altLang="en-US" sz="1800" b="0" i="0" u="none" strike="noStrike" baseline="0" dirty="0">
                <a:solidFill>
                  <a:srgbClr val="FF0000"/>
                </a:solidFill>
                <a:latin typeface="方正细黑一萀"/>
              </a:rPr>
              <a:t>改写</a:t>
            </a:r>
            <a:r>
              <a:rPr lang="en-US" altLang="zh-CN" sz="1800" b="0" i="0" u="none" strike="noStrike" baseline="0" dirty="0">
                <a:solidFill>
                  <a:srgbClr val="FF0000"/>
                </a:solidFill>
                <a:latin typeface="方正细黑一萀"/>
              </a:rPr>
              <a:t>PLC </a:t>
            </a:r>
            <a:r>
              <a:rPr lang="zh-CN" altLang="en-US" sz="1800" b="0" i="0" u="none" strike="noStrike" baseline="0" dirty="0">
                <a:solidFill>
                  <a:srgbClr val="FF0000"/>
                </a:solidFill>
                <a:latin typeface="方正细黑一萀"/>
              </a:rPr>
              <a:t>的程序并进行调试</a:t>
            </a:r>
            <a:r>
              <a:rPr lang="zh-CN" altLang="en-US" sz="1800" b="0" i="0" u="none" strike="noStrike" baseline="0" dirty="0">
                <a:solidFill>
                  <a:srgbClr val="221E1F"/>
                </a:solidFill>
                <a:latin typeface="方正细黑一萀"/>
              </a:rPr>
              <a:t>	</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zh-CN" altLang="en-US" sz="1800" b="0" i="0" u="none" strike="noStrike" baseline="0" dirty="0">
                <a:solidFill>
                  <a:srgbClr val="221E1F"/>
                </a:solidFill>
                <a:latin typeface="方正细黑一萀"/>
              </a:rPr>
              <a:t>速度控制信号电缆连接错误		</a:t>
            </a:r>
            <a:endParaRPr lang="en-US" altLang="zh-CN" sz="1800" b="0" i="0" u="none" strike="noStrike" baseline="0" dirty="0">
              <a:solidFill>
                <a:srgbClr val="221E1F"/>
              </a:solidFill>
              <a:latin typeface="方正细黑一萀"/>
            </a:endParaRPr>
          </a:p>
          <a:p>
            <a:pPr algn="just"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rPr>
              <a:t>→</a:t>
            </a:r>
            <a:r>
              <a:rPr lang="zh-CN" altLang="en-US" sz="1800" b="0" i="0" u="none" strike="noStrike" baseline="0" dirty="0">
                <a:solidFill>
                  <a:srgbClr val="FF0000"/>
                </a:solidFill>
                <a:latin typeface="方正细黑一萀"/>
              </a:rPr>
              <a:t>重新焊接电缆</a:t>
            </a:r>
            <a:r>
              <a:rPr lang="zh-CN" altLang="en-US" sz="1800" b="0" i="0" u="none" strike="noStrike" baseline="0" dirty="0">
                <a:solidFill>
                  <a:srgbClr val="221E1F"/>
                </a:solidFill>
                <a:latin typeface="方正细黑一萀"/>
              </a:rPr>
              <a:t>	</a:t>
            </a:r>
            <a:endParaRPr lang="en-US" altLang="zh-CN" sz="1800" i="0" u="none" strike="noStrike" baseline="0" dirty="0">
              <a:solidFill>
                <a:srgbClr val="FF0000"/>
              </a:solidFill>
              <a:latin typeface="方正细黑一萀"/>
            </a:endParaRPr>
          </a:p>
        </p:txBody>
      </p:sp>
    </p:spTree>
    <p:extLst>
      <p:ext uri="{BB962C8B-B14F-4D97-AF65-F5344CB8AC3E}">
        <p14:creationId xmlns:p14="http://schemas.microsoft.com/office/powerpoint/2010/main" val="19177868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ED67F2F-B7CF-A717-34CA-00BC0C7FCEFE}"/>
              </a:ext>
            </a:extLst>
          </p:cNvPr>
          <p:cNvGrpSpPr/>
          <p:nvPr/>
        </p:nvGrpSpPr>
        <p:grpSpPr>
          <a:xfrm>
            <a:off x="1587" y="-1"/>
            <a:ext cx="12188825" cy="6858001"/>
            <a:chOff x="1589" y="0"/>
            <a:chExt cx="12188825" cy="6858001"/>
          </a:xfrm>
        </p:grpSpPr>
        <p:sp>
          <p:nvSpPr>
            <p:cNvPr id="7" name="任意多边形 40">
              <a:extLst>
                <a:ext uri="{FF2B5EF4-FFF2-40B4-BE49-F238E27FC236}">
                  <a16:creationId xmlns:a16="http://schemas.microsoft.com/office/drawing/2014/main" id="{CF3B3E91-5D3D-821C-94E5-C43FF68F0EAD}"/>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任意多边形 41">
              <a:extLst>
                <a:ext uri="{FF2B5EF4-FFF2-40B4-BE49-F238E27FC236}">
                  <a16:creationId xmlns:a16="http://schemas.microsoft.com/office/drawing/2014/main" id="{9747F3BE-9A5C-78E5-F92A-8FA678747C7A}"/>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7" name="Body-1"/>
          <p:cNvSpPr/>
          <p:nvPr>
            <p:custDataLst>
              <p:tags r:id="rId1"/>
            </p:custDataLst>
          </p:nvPr>
        </p:nvSpPr>
        <p:spPr>
          <a:xfrm>
            <a:off x="1263536" y="2138459"/>
            <a:ext cx="10093597" cy="4587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sz="1800" b="0" i="0" u="none" strike="noStrike" baseline="0" dirty="0">
                <a:solidFill>
                  <a:srgbClr val="221E1F"/>
                </a:solidFill>
                <a:latin typeface="方正细黑一萀"/>
              </a:rPr>
              <a:t>数控系统显示屏亮度调节过	</a:t>
            </a:r>
            <a:endParaRPr lang="en-US" altLang="zh-CN" sz="1800" b="0" i="0" u="none" strike="noStrike" baseline="0" dirty="0">
              <a:solidFill>
                <a:srgbClr val="221E1F"/>
              </a:solidFill>
              <a:latin typeface="方正细黑一萀"/>
            </a:endParaRPr>
          </a:p>
          <a:p>
            <a:pPr defTabSz="913765">
              <a:lnSpc>
                <a:spcPct val="120000"/>
              </a:lnSpc>
              <a:buSzPct val="100000"/>
              <a:defRPr/>
            </a:pPr>
            <a:r>
              <a:rPr lang="en-US" altLang="zh-CN" dirty="0">
                <a:solidFill>
                  <a:schemeClr val="tx1"/>
                </a:solidFill>
              </a:rPr>
              <a:t>      </a:t>
            </a:r>
            <a:r>
              <a:rPr lang="zh-CN" altLang="en-US" dirty="0">
                <a:solidFill>
                  <a:srgbClr val="FF0000"/>
                </a:solidFill>
              </a:rPr>
              <a:t>→</a:t>
            </a:r>
            <a:r>
              <a:rPr lang="zh-CN" altLang="en-US" dirty="0">
                <a:solidFill>
                  <a:srgbClr val="FF0000"/>
                </a:solidFill>
                <a:latin typeface="方正细黑一萀"/>
              </a:rPr>
              <a:t>对亮度进行重新调节	</a:t>
            </a:r>
            <a:endParaRPr lang="en-US" altLang="zh-CN" dirty="0">
              <a:solidFill>
                <a:schemeClr val="tx1"/>
              </a:solidFill>
            </a:endParaRPr>
          </a:p>
          <a:p>
            <a:pPr marL="342900" indent="-342900" defTabSz="913765">
              <a:lnSpc>
                <a:spcPct val="120000"/>
              </a:lnSpc>
              <a:buSzPct val="100000"/>
              <a:buFont typeface="+mj-ea"/>
              <a:buAutoNum type="circleNumDbPlain" startAt="2"/>
              <a:defRPr/>
            </a:pPr>
            <a:r>
              <a:rPr lang="zh-CN" altLang="en-US" sz="1800" b="0" i="0" u="none" strike="noStrike" baseline="0" dirty="0">
                <a:solidFill>
                  <a:srgbClr val="221E1F"/>
                </a:solidFill>
                <a:latin typeface="方正细黑一萀"/>
              </a:rPr>
              <a:t>显示屏亮度灯管的调		</a:t>
            </a: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a:t>
            </a:r>
            <a:r>
              <a:rPr lang="zh-CN" altLang="en-US" dirty="0">
                <a:solidFill>
                  <a:srgbClr val="FF0000"/>
                </a:solidFill>
                <a:latin typeface="方正细黑一萀"/>
              </a:rPr>
              <a:t>更换显示器或显示器的灯管	</a:t>
            </a:r>
          </a:p>
          <a:p>
            <a:pPr marL="342900" indent="-342900" algn="just" defTabSz="913765">
              <a:lnSpc>
                <a:spcPct val="120000"/>
              </a:lnSpc>
              <a:buSzPct val="100000"/>
              <a:buFont typeface="+mj-ea"/>
              <a:buAutoNum type="circleNumDbPlain" startAt="3"/>
              <a:defRPr/>
            </a:pPr>
            <a:r>
              <a:rPr lang="zh-CN" altLang="en-US" sz="1800" b="0" i="0" u="none" strike="noStrike" baseline="0" dirty="0">
                <a:solidFill>
                  <a:srgbClr val="221E1F"/>
                </a:solidFill>
                <a:latin typeface="方正细黑一萀"/>
              </a:rPr>
              <a:t>显示控制板出现故		</a:t>
            </a:r>
            <a:endParaRPr lang="en-US" altLang="zh-CN" sz="1800" b="0" i="0" u="none" strike="noStrike" baseline="0" dirty="0">
              <a:solidFill>
                <a:srgbClr val="221E1F"/>
              </a:solidFill>
              <a:latin typeface="方正细黑一萀"/>
            </a:endParaRPr>
          </a:p>
          <a:p>
            <a:pPr algn="just"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rPr>
              <a:t>→</a:t>
            </a:r>
            <a:r>
              <a:rPr lang="zh-CN" altLang="en-US" dirty="0">
                <a:solidFill>
                  <a:srgbClr val="FF0000"/>
                </a:solidFill>
                <a:latin typeface="方正细黑一萀"/>
              </a:rPr>
              <a:t>更换显示屏控制板</a:t>
            </a:r>
            <a:endParaRPr lang="en-US" altLang="zh-CN" sz="1800" i="0" u="none" strike="noStrike" baseline="0" dirty="0">
              <a:solidFill>
                <a:srgbClr val="FF0000"/>
              </a:solidFill>
              <a:latin typeface="方正细黑一萀"/>
            </a:endParaRPr>
          </a:p>
          <a:p>
            <a:pPr marL="342900" indent="-342900" algn="just" defTabSz="913765">
              <a:lnSpc>
                <a:spcPct val="120000"/>
              </a:lnSpc>
              <a:buSzPct val="100000"/>
              <a:buFont typeface="+mj-ea"/>
              <a:buAutoNum type="circleNumDbPlain" startAt="4"/>
              <a:defRPr/>
            </a:pPr>
            <a:r>
              <a:rPr lang="zh-CN" altLang="en-US" sz="1800" b="0" i="0" u="none" strike="noStrike" baseline="0" dirty="0">
                <a:solidFill>
                  <a:srgbClr val="221E1F"/>
                </a:solidFill>
                <a:latin typeface="方正细黑一萀"/>
              </a:rPr>
              <a:t>主轴位置编码器与主轴连接的齿形皮带断裂	</a:t>
            </a:r>
            <a:endParaRPr lang="en-US" altLang="zh-CN" dirty="0">
              <a:solidFill>
                <a:srgbClr val="221E1F"/>
              </a:solidFill>
              <a:latin typeface="方正细黑一萀"/>
            </a:endParaRPr>
          </a:p>
          <a:p>
            <a:pPr algn="just"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latin typeface="方正细黑一萀"/>
              </a:rPr>
              <a:t>→</a:t>
            </a:r>
            <a:r>
              <a:rPr lang="zh-CN" altLang="en-US" sz="1800" b="0" i="0" u="none" strike="noStrike" baseline="0" dirty="0">
                <a:solidFill>
                  <a:srgbClr val="FF0000"/>
                </a:solidFill>
                <a:latin typeface="方正细黑一萀"/>
              </a:rPr>
              <a:t>更换皮带</a:t>
            </a:r>
            <a:r>
              <a:rPr lang="zh-CN" altLang="en-US" sz="1800" b="0" i="0" u="none" strike="noStrike" baseline="0" dirty="0">
                <a:solidFill>
                  <a:srgbClr val="221E1F"/>
                </a:solidFill>
                <a:latin typeface="方正细黑一萀"/>
              </a:rPr>
              <a:t>	</a:t>
            </a:r>
            <a:endParaRPr lang="en-US" altLang="zh-CN" dirty="0">
              <a:solidFill>
                <a:srgbClr val="FF0000"/>
              </a:solidFill>
              <a:latin typeface="方正细黑一萀"/>
            </a:endParaRPr>
          </a:p>
          <a:p>
            <a:pPr marL="342900" indent="-342900">
              <a:buFont typeface="+mj-ea"/>
              <a:buAutoNum type="circleNumDbPlain" startAt="5"/>
            </a:pPr>
            <a:r>
              <a:rPr lang="zh-CN" altLang="en-US" sz="1800" b="0" i="0" u="none" strike="noStrike" baseline="0" dirty="0">
                <a:solidFill>
                  <a:srgbClr val="221E1F"/>
                </a:solidFill>
                <a:latin typeface="方正细黑一萀"/>
              </a:rPr>
              <a:t>主轴位置编码器连接电缆断			</a:t>
            </a:r>
            <a:endParaRPr lang="zh-CN" altLang="en-US" sz="180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FF0000"/>
                </a:solidFill>
                <a:latin typeface="方正细黑一萀"/>
              </a:rPr>
              <a:t>     →</a:t>
            </a:r>
            <a:r>
              <a:rPr lang="zh-CN" altLang="en-US" sz="1800" b="0" i="0" u="none" strike="noStrike" baseline="0" dirty="0">
                <a:solidFill>
                  <a:srgbClr val="FF0000"/>
                </a:solidFill>
                <a:latin typeface="方正细黑一萀"/>
              </a:rPr>
              <a:t>找出断线点进行焊接或更换电缆</a:t>
            </a:r>
            <a:r>
              <a:rPr lang="zh-CN" altLang="en-US" sz="1800" b="0" i="0" u="none" strike="noStrike" baseline="0" dirty="0">
                <a:solidFill>
                  <a:srgbClr val="221E1F"/>
                </a:solidFill>
                <a:latin typeface="方正细黑一萀"/>
              </a:rPr>
              <a:t>	</a:t>
            </a:r>
          </a:p>
          <a:p>
            <a:pPr marL="342900" indent="-342900" algn="just" defTabSz="913765">
              <a:lnSpc>
                <a:spcPct val="120000"/>
              </a:lnSpc>
              <a:buSzPct val="100000"/>
              <a:buFont typeface="+mj-ea"/>
              <a:buAutoNum type="circleNumDbPlain" startAt="6"/>
              <a:defRPr/>
            </a:pPr>
            <a:r>
              <a:rPr lang="zh-CN" altLang="en-US" sz="1800" b="0" i="0" u="none" strike="noStrike" baseline="0" dirty="0">
                <a:solidFill>
                  <a:srgbClr val="221E1F"/>
                </a:solidFill>
                <a:latin typeface="方正细黑一萀"/>
              </a:rPr>
              <a:t>主轴位置编码器的理解插头接触不良</a:t>
            </a:r>
            <a:endParaRPr lang="en-US" altLang="zh-CN" sz="1800" b="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FF0000"/>
                </a:solidFill>
                <a:latin typeface="方正细黑一萀"/>
              </a:rPr>
              <a:t>     →</a:t>
            </a:r>
            <a:r>
              <a:rPr lang="zh-CN" altLang="en-US" sz="1800" b="0" i="0" u="none" strike="noStrike" baseline="0" dirty="0">
                <a:solidFill>
                  <a:srgbClr val="FF0000"/>
                </a:solidFill>
                <a:latin typeface="方正细黑一萀"/>
              </a:rPr>
              <a:t>重新将连接插头插紧</a:t>
            </a:r>
            <a:r>
              <a:rPr lang="zh-CN" altLang="en-US" sz="1800" b="0" i="0" u="none" strike="noStrike" baseline="0" dirty="0">
                <a:solidFill>
                  <a:srgbClr val="221E1F"/>
                </a:solidFill>
                <a:latin typeface="方正细黑一萀"/>
              </a:rPr>
              <a:t>	</a:t>
            </a:r>
          </a:p>
          <a:p>
            <a:pPr marL="342900" indent="-342900" algn="just" defTabSz="913765">
              <a:lnSpc>
                <a:spcPct val="120000"/>
              </a:lnSpc>
              <a:buSzPct val="100000"/>
              <a:buFont typeface="+mj-ea"/>
              <a:buAutoNum type="circleNumDbPlain" startAt="7"/>
              <a:defRPr/>
            </a:pPr>
            <a:r>
              <a:rPr lang="zh-CN" altLang="en-US" sz="1800" b="0" i="0" u="none" strike="noStrike" baseline="0" dirty="0">
                <a:solidFill>
                  <a:srgbClr val="221E1F"/>
                </a:solidFill>
                <a:latin typeface="方正细黑一萀"/>
              </a:rPr>
              <a:t>主轴位置编码器损坏</a:t>
            </a:r>
            <a:endParaRPr lang="en-US" altLang="zh-CN" sz="1800" b="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FF0000"/>
                </a:solidFill>
                <a:latin typeface="方正细黑一萀"/>
              </a:rPr>
              <a:t>     →</a:t>
            </a:r>
            <a:r>
              <a:rPr lang="zh-CN" altLang="en-US" dirty="0">
                <a:solidFill>
                  <a:srgbClr val="FF0000"/>
                </a:solidFill>
                <a:latin typeface="方正细黑一萀"/>
              </a:rPr>
              <a:t>更换损坏的主轴位置编码器	</a:t>
            </a:r>
            <a:r>
              <a:rPr lang="zh-CN" altLang="en-US" sz="1800" b="0" i="0" u="none" strike="noStrike" baseline="0" dirty="0">
                <a:solidFill>
                  <a:srgbClr val="221E1F"/>
                </a:solidFill>
                <a:latin typeface="方正细黑一萀"/>
              </a:rPr>
              <a:t>	</a:t>
            </a:r>
          </a:p>
          <a:p>
            <a:pPr marL="342900" indent="-342900" algn="just" defTabSz="913765">
              <a:lnSpc>
                <a:spcPct val="120000"/>
              </a:lnSpc>
              <a:buSzPct val="100000"/>
              <a:buFont typeface="+mj-ea"/>
              <a:buAutoNum type="circleNumDbPlain" startAt="6"/>
              <a:defRPr/>
            </a:pPr>
            <a:endParaRPr lang="zh-CN" altLang="en-US" sz="1800" i="0" u="none" strike="noStrike" baseline="0" dirty="0">
              <a:solidFill>
                <a:schemeClr val="tx1"/>
              </a:solidFill>
              <a:latin typeface="方正细黑一萀"/>
            </a:endParaRPr>
          </a:p>
          <a:p>
            <a:pPr defTabSz="913765">
              <a:lnSpc>
                <a:spcPct val="120000"/>
              </a:lnSpc>
              <a:buSzPct val="100000"/>
              <a:defRPr/>
            </a:pPr>
            <a:endParaRPr lang="zh-CN" altLang="en-US" b="1" dirty="0">
              <a:solidFill>
                <a:srgbClr val="FF0000"/>
              </a:solidFill>
              <a:latin typeface="方正细黑一萀"/>
            </a:endParaRPr>
          </a:p>
        </p:txBody>
      </p:sp>
      <p:sp>
        <p:nvSpPr>
          <p:cNvPr id="28" name="Title-1"/>
          <p:cNvSpPr/>
          <p:nvPr>
            <p:custDataLst>
              <p:tags r:id="rId2"/>
            </p:custDataLst>
          </p:nvPr>
        </p:nvSpPr>
        <p:spPr>
          <a:xfrm>
            <a:off x="1263536" y="1785552"/>
            <a:ext cx="7107370" cy="4588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sz="1800" b="1" i="0" u="none" strike="noStrike" baseline="0" dirty="0">
                <a:solidFill>
                  <a:srgbClr val="221E1F"/>
                </a:solidFill>
                <a:latin typeface="方正细黑一萀"/>
              </a:rPr>
              <a:t>数控系统上电后，屏幕暗淡，但系统运行正常	</a:t>
            </a:r>
          </a:p>
        </p:txBody>
      </p:sp>
      <p:sp>
        <p:nvSpPr>
          <p:cNvPr id="29" name="Index-1"/>
          <p:cNvSpPr txBox="1"/>
          <p:nvPr>
            <p:custDataLst>
              <p:tags r:id="rId3"/>
            </p:custDataLst>
          </p:nvPr>
        </p:nvSpPr>
        <p:spPr>
          <a:xfrm>
            <a:off x="0" y="1770059"/>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06</a:t>
            </a:r>
            <a:endParaRPr lang="zh-CN" altLang="en-US" dirty="0">
              <a:latin typeface="+mn-ea"/>
              <a:ea typeface="+mn-ea"/>
            </a:endParaRPr>
          </a:p>
        </p:txBody>
      </p:sp>
      <p:sp>
        <p:nvSpPr>
          <p:cNvPr id="6"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2" name="标题 3">
            <a:extLst>
              <a:ext uri="{FF2B5EF4-FFF2-40B4-BE49-F238E27FC236}">
                <a16:creationId xmlns:a16="http://schemas.microsoft.com/office/drawing/2014/main" id="{EDE11F49-E068-3EF7-A5D1-AF999A641190}"/>
              </a:ext>
            </a:extLst>
          </p:cNvPr>
          <p:cNvSpPr txBox="1">
            <a:spLocks/>
          </p:cNvSpPr>
          <p:nvPr/>
        </p:nvSpPr>
        <p:spPr>
          <a:xfrm>
            <a:off x="3475829" y="1140730"/>
            <a:ext cx="5240337"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algn="ctr"/>
            <a:endParaRPr lang="en-US" altLang="zh-CN" sz="2400" dirty="0">
              <a:solidFill>
                <a:schemeClr val="accent1"/>
              </a:solidFill>
              <a:latin typeface="Arial" panose="020B0604020202020204" pitchFamily="34" charset="0"/>
              <a:ea typeface="微软雅黑" panose="020B0503020204020204" pitchFamily="34" charset="-122"/>
            </a:endParaRPr>
          </a:p>
          <a:p>
            <a:pPr algn="ctr"/>
            <a:r>
              <a:rPr lang="zh-CN" altLang="en-US" sz="2400" dirty="0">
                <a:solidFill>
                  <a:schemeClr val="accent1"/>
                </a:solidFill>
                <a:latin typeface="Arial" panose="020B0604020202020204" pitchFamily="34" charset="0"/>
                <a:ea typeface="微软雅黑" panose="020B0503020204020204" pitchFamily="34" charset="-122"/>
              </a:rPr>
              <a:t>二、系统显示类故障及排除</a:t>
            </a:r>
          </a:p>
        </p:txBody>
      </p:sp>
    </p:spTree>
    <p:extLst>
      <p:ext uri="{BB962C8B-B14F-4D97-AF65-F5344CB8AC3E}">
        <p14:creationId xmlns:p14="http://schemas.microsoft.com/office/powerpoint/2010/main" val="29454789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ED67F2F-B7CF-A717-34CA-00BC0C7FCEFE}"/>
              </a:ext>
            </a:extLst>
          </p:cNvPr>
          <p:cNvGrpSpPr/>
          <p:nvPr/>
        </p:nvGrpSpPr>
        <p:grpSpPr>
          <a:xfrm>
            <a:off x="1587" y="-1"/>
            <a:ext cx="12188825" cy="6858001"/>
            <a:chOff x="1589" y="0"/>
            <a:chExt cx="12188825" cy="6858001"/>
          </a:xfrm>
        </p:grpSpPr>
        <p:sp>
          <p:nvSpPr>
            <p:cNvPr id="7" name="任意多边形 40">
              <a:extLst>
                <a:ext uri="{FF2B5EF4-FFF2-40B4-BE49-F238E27FC236}">
                  <a16:creationId xmlns:a16="http://schemas.microsoft.com/office/drawing/2014/main" id="{CF3B3E91-5D3D-821C-94E5-C43FF68F0EAD}"/>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任意多边形 41">
              <a:extLst>
                <a:ext uri="{FF2B5EF4-FFF2-40B4-BE49-F238E27FC236}">
                  <a16:creationId xmlns:a16="http://schemas.microsoft.com/office/drawing/2014/main" id="{9747F3BE-9A5C-78E5-F92A-8FA678747C7A}"/>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7" name="Body-1"/>
          <p:cNvSpPr/>
          <p:nvPr>
            <p:custDataLst>
              <p:tags r:id="rId1"/>
            </p:custDataLst>
          </p:nvPr>
        </p:nvSpPr>
        <p:spPr>
          <a:xfrm>
            <a:off x="1263536" y="2138459"/>
            <a:ext cx="10093597" cy="4587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sz="1800" b="0" i="0" u="none" strike="noStrike" baseline="0" dirty="0">
                <a:solidFill>
                  <a:srgbClr val="221E1F"/>
                </a:solidFill>
                <a:latin typeface="方正细黑一萀"/>
              </a:rPr>
              <a:t>电器方面的原因		</a:t>
            </a:r>
            <a:endParaRPr lang="en-US" altLang="zh-CN" sz="1800" b="0" i="0" u="none" strike="noStrike" baseline="0" dirty="0">
              <a:solidFill>
                <a:srgbClr val="221E1F"/>
              </a:solidFill>
              <a:latin typeface="方正细黑一萀"/>
            </a:endParaRPr>
          </a:p>
          <a:p>
            <a:pPr defTabSz="913765">
              <a:lnSpc>
                <a:spcPct val="120000"/>
              </a:lnSpc>
              <a:buSzPct val="100000"/>
              <a:defRPr/>
            </a:pPr>
            <a:r>
              <a:rPr lang="en-US" altLang="zh-CN" dirty="0">
                <a:solidFill>
                  <a:schemeClr val="tx1"/>
                </a:solidFill>
              </a:rPr>
              <a:t>      </a:t>
            </a:r>
            <a:r>
              <a:rPr lang="zh-CN" altLang="en-US" dirty="0">
                <a:solidFill>
                  <a:srgbClr val="FF0000"/>
                </a:solidFill>
              </a:rPr>
              <a:t>→</a:t>
            </a:r>
            <a:r>
              <a:rPr lang="zh-CN" altLang="en-US" sz="1800" b="0" i="0" u="none" strike="noStrike" baseline="0" dirty="0">
                <a:solidFill>
                  <a:srgbClr val="FF0000"/>
                </a:solidFill>
                <a:latin typeface="方正细黑一萀"/>
              </a:rPr>
              <a:t>检查急停回路，排除线路方面的原因</a:t>
            </a:r>
            <a:r>
              <a:rPr lang="zh-CN" altLang="en-US" sz="1800" b="0" i="0" u="none" strike="noStrike" baseline="0" dirty="0">
                <a:solidFill>
                  <a:srgbClr val="221E1F"/>
                </a:solidFill>
                <a:latin typeface="方正细黑一萀"/>
              </a:rPr>
              <a:t>	</a:t>
            </a:r>
            <a:endParaRPr lang="en-US" altLang="zh-CN" dirty="0">
              <a:solidFill>
                <a:schemeClr val="tx1"/>
              </a:solidFill>
            </a:endParaRPr>
          </a:p>
          <a:p>
            <a:pPr marL="342900" indent="-342900" defTabSz="913765">
              <a:lnSpc>
                <a:spcPct val="120000"/>
              </a:lnSpc>
              <a:buSzPct val="100000"/>
              <a:buFont typeface="+mj-ea"/>
              <a:buAutoNum type="circleNumDbPlain" startAt="2"/>
              <a:defRPr/>
            </a:pPr>
            <a:r>
              <a:rPr lang="zh-CN" altLang="en-US" sz="1800" b="0" i="0" u="none" strike="noStrike" baseline="0" dirty="0">
                <a:solidFill>
                  <a:srgbClr val="221E1F"/>
                </a:solidFill>
                <a:latin typeface="方正细黑一萀"/>
              </a:rPr>
              <a:t>系统参数设置错误，使系统信号不能正常输入</a:t>
            </a:r>
            <a:r>
              <a:rPr lang="en-US" altLang="zh-CN" sz="1800" b="0" i="0" u="none" strike="noStrike" baseline="0" dirty="0">
                <a:solidFill>
                  <a:srgbClr val="221E1F"/>
                </a:solidFill>
                <a:latin typeface="方正细黑一萀"/>
              </a:rPr>
              <a:t>/ </a:t>
            </a:r>
            <a:r>
              <a:rPr lang="zh-CN" altLang="en-US" sz="1800" b="0" i="0" u="none" strike="noStrike" baseline="0" dirty="0">
                <a:solidFill>
                  <a:srgbClr val="221E1F"/>
                </a:solidFill>
                <a:latin typeface="方正细黑一萀"/>
              </a:rPr>
              <a:t>输出或复位条件不能满足引起的急停故障；</a:t>
            </a:r>
            <a:r>
              <a:rPr lang="en-US" altLang="zh-CN" sz="1800" b="0" i="0" u="none" strike="noStrike" baseline="0" dirty="0">
                <a:solidFill>
                  <a:srgbClr val="221E1F"/>
                </a:solidFill>
                <a:latin typeface="方正细黑一萀"/>
              </a:rPr>
              <a:t>PLC </a:t>
            </a:r>
            <a:r>
              <a:rPr lang="zh-CN" altLang="en-US" sz="1800" b="0" i="0" u="none" strike="noStrike" baseline="0" dirty="0">
                <a:solidFill>
                  <a:srgbClr val="221E1F"/>
                </a:solidFill>
                <a:latin typeface="方正细黑一萀"/>
              </a:rPr>
              <a:t>软件未向系统发送复位信息		</a:t>
            </a: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a:t>
            </a:r>
            <a:r>
              <a:rPr lang="zh-CN" altLang="en-US" sz="1800" b="0" i="0" u="none" strike="noStrike" baseline="0" dirty="0">
                <a:solidFill>
                  <a:srgbClr val="FF0000"/>
                </a:solidFill>
                <a:latin typeface="方正细黑一萀"/>
              </a:rPr>
              <a:t>按照系统的要求正确设置参数</a:t>
            </a:r>
            <a:r>
              <a:rPr lang="zh-CN" altLang="en-US" sz="1800" b="0" i="0" u="none" strike="noStrike" baseline="0" dirty="0">
                <a:solidFill>
                  <a:srgbClr val="221E1F"/>
                </a:solidFill>
                <a:latin typeface="方正细黑一萀"/>
              </a:rPr>
              <a:t>	</a:t>
            </a:r>
            <a:endParaRPr lang="zh-CN" altLang="en-US"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zh-CN" altLang="en-US" sz="1800" b="0" i="0" u="none" strike="noStrike" baseline="0" dirty="0">
                <a:solidFill>
                  <a:srgbClr val="221E1F"/>
                </a:solidFill>
                <a:latin typeface="方正细黑一萀"/>
              </a:rPr>
              <a:t>显</a:t>
            </a:r>
            <a:r>
              <a:rPr lang="en-US" altLang="zh-CN" sz="1800" b="0" i="0" u="none" strike="noStrike" baseline="0" dirty="0">
                <a:solidFill>
                  <a:srgbClr val="221E1F"/>
                </a:solidFill>
                <a:latin typeface="方正细黑一萀"/>
              </a:rPr>
              <a:t>PLC</a:t>
            </a:r>
            <a:r>
              <a:rPr lang="zh-CN" altLang="en-US" sz="1800" b="0" i="0" u="none" strike="noStrike" baseline="0" dirty="0">
                <a:solidFill>
                  <a:srgbClr val="221E1F"/>
                </a:solidFill>
                <a:latin typeface="方正细黑一萀"/>
              </a:rPr>
              <a:t>中规定的系统复位所需要完成的条件未满足， 如“伺服动力电源准备好”“主轴驱动准备好”等信息未到达			</a:t>
            </a:r>
            <a:endParaRPr lang="en-US" altLang="zh-CN" sz="1800" b="0" i="0" u="none" strike="noStrike" baseline="0" dirty="0">
              <a:solidFill>
                <a:srgbClr val="221E1F"/>
              </a:solidFill>
              <a:latin typeface="方正细黑一萀"/>
            </a:endParaRPr>
          </a:p>
          <a:p>
            <a:pPr algn="just"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rPr>
              <a:t>→</a:t>
            </a:r>
            <a:r>
              <a:rPr lang="zh-CN" altLang="en-US" sz="1800" b="0" i="0" u="none" strike="noStrike" baseline="0" dirty="0">
                <a:solidFill>
                  <a:srgbClr val="FF0000"/>
                </a:solidFill>
                <a:latin typeface="方正细黑一萀"/>
              </a:rPr>
              <a:t>根据电器原理图和系统的检测功能，判断什么条件未满足， 并进行排除	</a:t>
            </a:r>
            <a:endParaRPr lang="en-US" altLang="zh-CN" sz="1800" i="0" u="none" strike="noStrike" baseline="0" dirty="0">
              <a:solidFill>
                <a:srgbClr val="FF0000"/>
              </a:solidFill>
              <a:latin typeface="方正细黑一萀"/>
            </a:endParaRPr>
          </a:p>
          <a:p>
            <a:pPr marL="342900" indent="-342900" algn="just" defTabSz="913765">
              <a:lnSpc>
                <a:spcPct val="120000"/>
              </a:lnSpc>
              <a:buSzPct val="100000"/>
              <a:buFont typeface="+mj-ea"/>
              <a:buAutoNum type="circleNumDbPlain" startAt="4"/>
              <a:defRPr/>
            </a:pPr>
            <a:r>
              <a:rPr lang="en-US" altLang="zh-CN" sz="1800" b="0" i="0" u="none" strike="noStrike" baseline="0" dirty="0">
                <a:solidFill>
                  <a:srgbClr val="221E1F"/>
                </a:solidFill>
                <a:latin typeface="方正细黑一萀"/>
              </a:rPr>
              <a:t>PLC</a:t>
            </a:r>
            <a:r>
              <a:rPr lang="zh-CN" altLang="en-US" sz="1800" b="0" i="0" u="none" strike="noStrike" baseline="0" dirty="0">
                <a:solidFill>
                  <a:srgbClr val="221E1F"/>
                </a:solidFill>
                <a:latin typeface="方正细黑一萀"/>
              </a:rPr>
              <a:t>程序编写错误		</a:t>
            </a:r>
            <a:endParaRPr lang="en-US" altLang="zh-CN" dirty="0">
              <a:solidFill>
                <a:srgbClr val="221E1F"/>
              </a:solidFill>
              <a:latin typeface="方正细黑一萀"/>
            </a:endParaRPr>
          </a:p>
          <a:p>
            <a:pPr algn="just"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latin typeface="方正细黑一萀"/>
              </a:rPr>
              <a:t>→重新编写</a:t>
            </a:r>
            <a:r>
              <a:rPr lang="en-US" altLang="zh-CN" dirty="0">
                <a:solidFill>
                  <a:srgbClr val="FF0000"/>
                </a:solidFill>
                <a:latin typeface="方正细黑一萀"/>
              </a:rPr>
              <a:t>PLC</a:t>
            </a:r>
            <a:r>
              <a:rPr lang="zh-CN" altLang="en-US" dirty="0">
                <a:solidFill>
                  <a:srgbClr val="FF0000"/>
                </a:solidFill>
                <a:latin typeface="方正细黑一萀"/>
              </a:rPr>
              <a:t>程序</a:t>
            </a:r>
            <a:endParaRPr lang="en-US" altLang="zh-CN" dirty="0">
              <a:solidFill>
                <a:srgbClr val="FF0000"/>
              </a:solidFill>
              <a:latin typeface="方正细黑一萀"/>
            </a:endParaRPr>
          </a:p>
          <a:p>
            <a:pPr marL="342900" indent="-342900">
              <a:buFont typeface="+mj-ea"/>
              <a:buAutoNum type="circleNumDbPlain" startAt="5"/>
            </a:pPr>
            <a:r>
              <a:rPr lang="zh-CN" altLang="en-US" sz="1800" b="0" i="0" u="none" strike="noStrike" baseline="0" dirty="0">
                <a:solidFill>
                  <a:srgbClr val="221E1F"/>
                </a:solidFill>
                <a:latin typeface="方正细黑一萀"/>
              </a:rPr>
              <a:t>防护门没关紧			</a:t>
            </a:r>
            <a:endParaRPr lang="zh-CN" altLang="en-US" sz="180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FF0000"/>
                </a:solidFill>
                <a:latin typeface="方正细黑一萀"/>
              </a:rPr>
              <a:t>     →</a:t>
            </a:r>
            <a:r>
              <a:rPr lang="zh-CN" altLang="en-US" dirty="0">
                <a:solidFill>
                  <a:srgbClr val="FF0000"/>
                </a:solidFill>
                <a:latin typeface="方正细黑一萀"/>
              </a:rPr>
              <a:t>关紧防护门	</a:t>
            </a:r>
            <a:r>
              <a:rPr lang="zh-CN" altLang="en-US" sz="1800" b="0" i="0" u="none" strike="noStrike" baseline="0" dirty="0">
                <a:solidFill>
                  <a:srgbClr val="221E1F"/>
                </a:solidFill>
                <a:latin typeface="方正细黑一萀"/>
              </a:rPr>
              <a:t>	</a:t>
            </a:r>
          </a:p>
          <a:p>
            <a:pPr marL="342900" indent="-342900" algn="just" defTabSz="913765">
              <a:lnSpc>
                <a:spcPct val="120000"/>
              </a:lnSpc>
              <a:buSzPct val="100000"/>
              <a:buFont typeface="+mj-ea"/>
              <a:buAutoNum type="circleNumDbPlain" startAt="6"/>
              <a:defRPr/>
            </a:pPr>
            <a:endParaRPr lang="zh-CN" altLang="en-US" sz="1800" i="0" u="none" strike="noStrike" baseline="0" dirty="0">
              <a:solidFill>
                <a:schemeClr val="tx1"/>
              </a:solidFill>
              <a:latin typeface="方正细黑一萀"/>
            </a:endParaRPr>
          </a:p>
          <a:p>
            <a:pPr defTabSz="913765">
              <a:lnSpc>
                <a:spcPct val="120000"/>
              </a:lnSpc>
              <a:buSzPct val="100000"/>
              <a:defRPr/>
            </a:pPr>
            <a:endParaRPr lang="zh-CN" altLang="en-US" b="1" dirty="0">
              <a:solidFill>
                <a:srgbClr val="FF0000"/>
              </a:solidFill>
              <a:latin typeface="方正细黑一萀"/>
            </a:endParaRPr>
          </a:p>
        </p:txBody>
      </p:sp>
      <p:sp>
        <p:nvSpPr>
          <p:cNvPr id="28" name="Title-1"/>
          <p:cNvSpPr/>
          <p:nvPr>
            <p:custDataLst>
              <p:tags r:id="rId2"/>
            </p:custDataLst>
          </p:nvPr>
        </p:nvSpPr>
        <p:spPr>
          <a:xfrm>
            <a:off x="1263536" y="1785552"/>
            <a:ext cx="7107370" cy="4588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sz="1800" b="1" i="0" u="none" strike="noStrike" baseline="0" dirty="0">
                <a:solidFill>
                  <a:srgbClr val="221E1F"/>
                </a:solidFill>
                <a:latin typeface="方正细黑一萀"/>
              </a:rPr>
              <a:t>车床一直处于急停状态， 不能复位		</a:t>
            </a:r>
          </a:p>
        </p:txBody>
      </p:sp>
      <p:sp>
        <p:nvSpPr>
          <p:cNvPr id="29" name="Index-1"/>
          <p:cNvSpPr txBox="1"/>
          <p:nvPr>
            <p:custDataLst>
              <p:tags r:id="rId3"/>
            </p:custDataLst>
          </p:nvPr>
        </p:nvSpPr>
        <p:spPr>
          <a:xfrm>
            <a:off x="0" y="1770059"/>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01</a:t>
            </a:r>
            <a:endParaRPr lang="zh-CN" altLang="en-US" dirty="0">
              <a:latin typeface="+mn-ea"/>
              <a:ea typeface="+mn-ea"/>
            </a:endParaRPr>
          </a:p>
        </p:txBody>
      </p:sp>
      <p:sp>
        <p:nvSpPr>
          <p:cNvPr id="6"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3" name="标题 3">
            <a:extLst>
              <a:ext uri="{FF2B5EF4-FFF2-40B4-BE49-F238E27FC236}">
                <a16:creationId xmlns:a16="http://schemas.microsoft.com/office/drawing/2014/main" id="{774216EB-D8A1-2FD3-F777-0B53C98B2021}"/>
              </a:ext>
            </a:extLst>
          </p:cNvPr>
          <p:cNvSpPr txBox="1"/>
          <p:nvPr/>
        </p:nvSpPr>
        <p:spPr>
          <a:xfrm>
            <a:off x="3475875" y="1134489"/>
            <a:ext cx="5240246"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三、急停报警报警类故障及排除</a:t>
            </a:r>
          </a:p>
        </p:txBody>
      </p:sp>
    </p:spTree>
    <p:extLst>
      <p:ext uri="{BB962C8B-B14F-4D97-AF65-F5344CB8AC3E}">
        <p14:creationId xmlns:p14="http://schemas.microsoft.com/office/powerpoint/2010/main" val="3069716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idx="4294967295"/>
          </p:nvPr>
        </p:nvSpPr>
        <p:spPr>
          <a:xfrm>
            <a:off x="4003040" y="1259395"/>
            <a:ext cx="4346575" cy="523875"/>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一、数控车床文明生产</a:t>
            </a:r>
          </a:p>
        </p:txBody>
      </p:sp>
      <p:sp>
        <p:nvSpPr>
          <p:cNvPr id="9" name="标题 1"/>
          <p:cNvSpPr txBox="1"/>
          <p:nvPr/>
        </p:nvSpPr>
        <p:spPr>
          <a:xfrm>
            <a:off x="2629461" y="299928"/>
            <a:ext cx="6933077"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1.1 </a:t>
            </a:r>
            <a:r>
              <a:rPr lang="zh-CN" altLang="en-US" sz="2800" dirty="0">
                <a:latin typeface="+mj-ea"/>
                <a:cs typeface="+mn-ea"/>
                <a:sym typeface="+mn-lt"/>
              </a:rPr>
              <a:t>数控车床文明实训和安全操作规程</a:t>
            </a:r>
          </a:p>
        </p:txBody>
      </p:sp>
      <p:sp>
        <p:nvSpPr>
          <p:cNvPr id="10" name="1"/>
          <p:cNvSpPr/>
          <p:nvPr>
            <p:custDataLst>
              <p:tags r:id="rId1"/>
            </p:custDataLst>
          </p:nvPr>
        </p:nvSpPr>
        <p:spPr bwMode="auto">
          <a:xfrm rot="5400000">
            <a:off x="996436" y="2083554"/>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1" name="Index-1"/>
          <p:cNvSpPr txBox="1"/>
          <p:nvPr>
            <p:custDataLst>
              <p:tags r:id="rId2"/>
            </p:custDataLst>
          </p:nvPr>
        </p:nvSpPr>
        <p:spPr>
          <a:xfrm>
            <a:off x="719486" y="2055651"/>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01</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2" name="Title-1"/>
          <p:cNvSpPr/>
          <p:nvPr>
            <p:custDataLst>
              <p:tags r:id="rId3"/>
            </p:custDataLst>
          </p:nvPr>
        </p:nvSpPr>
        <p:spPr>
          <a:xfrm>
            <a:off x="1711456" y="2004859"/>
            <a:ext cx="1780472"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800" b="1" dirty="0">
                <a:solidFill>
                  <a:schemeClr val="accent1"/>
                </a:solidFill>
                <a:sym typeface="Arial" panose="020B0604020202020204" pitchFamily="34" charset="0"/>
              </a:rPr>
              <a:t>工作流程</a:t>
            </a:r>
            <a:endParaRPr lang="en-US" altLang="zh-CN" sz="2800" b="1" dirty="0">
              <a:solidFill>
                <a:schemeClr val="accent1"/>
              </a:solidFill>
              <a:sym typeface="Arial" panose="020B0604020202020204" pitchFamily="34" charset="0"/>
            </a:endParaRPr>
          </a:p>
        </p:txBody>
      </p:sp>
      <p:sp>
        <p:nvSpPr>
          <p:cNvPr id="13" name="文本占位符 5"/>
          <p:cNvSpPr txBox="1"/>
          <p:nvPr/>
        </p:nvSpPr>
        <p:spPr>
          <a:xfrm>
            <a:off x="774986" y="2742367"/>
            <a:ext cx="8461090" cy="108901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2000" dirty="0">
                <a:cs typeface="+mn-ea"/>
                <a:sym typeface="+mn-lt"/>
              </a:rPr>
              <a:t>工作前：①穿戴好规定的劳保用品；②严禁喝酒</a:t>
            </a:r>
            <a:endParaRPr lang="en-US" altLang="zh-CN" sz="2000" dirty="0">
              <a:cs typeface="+mn-ea"/>
              <a:sym typeface="+mn-lt"/>
            </a:endParaRPr>
          </a:p>
          <a:p>
            <a:pPr marL="0" indent="0">
              <a:lnSpc>
                <a:spcPct val="150000"/>
              </a:lnSpc>
              <a:buNone/>
            </a:pPr>
            <a:r>
              <a:rPr lang="zh-CN" altLang="en-US" sz="2000" dirty="0">
                <a:cs typeface="+mn-ea"/>
                <a:sym typeface="+mn-lt"/>
              </a:rPr>
              <a:t>工作中：①集中精神、细心操作；②严格遵守安全操作规程</a:t>
            </a:r>
          </a:p>
        </p:txBody>
      </p:sp>
      <p:grpSp>
        <p:nvGrpSpPr>
          <p:cNvPr id="14" name="组合 13">
            <a:extLst>
              <a:ext uri="{FF2B5EF4-FFF2-40B4-BE49-F238E27FC236}">
                <a16:creationId xmlns:a16="http://schemas.microsoft.com/office/drawing/2014/main" id="{7C6167BB-5DBE-9B4D-B467-A4323263600C}"/>
              </a:ext>
            </a:extLst>
          </p:cNvPr>
          <p:cNvGrpSpPr/>
          <p:nvPr/>
        </p:nvGrpSpPr>
        <p:grpSpPr>
          <a:xfrm>
            <a:off x="1587" y="-1"/>
            <a:ext cx="12188825" cy="6858001"/>
            <a:chOff x="1589" y="0"/>
            <a:chExt cx="12188825" cy="6858001"/>
          </a:xfrm>
        </p:grpSpPr>
        <p:sp>
          <p:nvSpPr>
            <p:cNvPr id="16" name="任意多边形 40">
              <a:extLst>
                <a:ext uri="{FF2B5EF4-FFF2-40B4-BE49-F238E27FC236}">
                  <a16:creationId xmlns:a16="http://schemas.microsoft.com/office/drawing/2014/main" id="{7DC8F39E-DE1F-2ABC-6055-1AF7FC3D1CCA}"/>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7" name="任意多边形 41">
              <a:extLst>
                <a:ext uri="{FF2B5EF4-FFF2-40B4-BE49-F238E27FC236}">
                  <a16:creationId xmlns:a16="http://schemas.microsoft.com/office/drawing/2014/main" id="{FEBF1D7B-074D-8B0C-5344-5BC623C30395}"/>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ED67F2F-B7CF-A717-34CA-00BC0C7FCEFE}"/>
              </a:ext>
            </a:extLst>
          </p:cNvPr>
          <p:cNvGrpSpPr/>
          <p:nvPr/>
        </p:nvGrpSpPr>
        <p:grpSpPr>
          <a:xfrm>
            <a:off x="1587" y="-1"/>
            <a:ext cx="12188825" cy="6858001"/>
            <a:chOff x="1589" y="0"/>
            <a:chExt cx="12188825" cy="6858001"/>
          </a:xfrm>
        </p:grpSpPr>
        <p:sp>
          <p:nvSpPr>
            <p:cNvPr id="7" name="任意多边形 40">
              <a:extLst>
                <a:ext uri="{FF2B5EF4-FFF2-40B4-BE49-F238E27FC236}">
                  <a16:creationId xmlns:a16="http://schemas.microsoft.com/office/drawing/2014/main" id="{CF3B3E91-5D3D-821C-94E5-C43FF68F0EAD}"/>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任意多边形 41">
              <a:extLst>
                <a:ext uri="{FF2B5EF4-FFF2-40B4-BE49-F238E27FC236}">
                  <a16:creationId xmlns:a16="http://schemas.microsoft.com/office/drawing/2014/main" id="{9747F3BE-9A5C-78E5-F92A-8FA678747C7A}"/>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7" name="Body-1"/>
          <p:cNvSpPr/>
          <p:nvPr>
            <p:custDataLst>
              <p:tags r:id="rId1"/>
            </p:custDataLst>
          </p:nvPr>
        </p:nvSpPr>
        <p:spPr>
          <a:xfrm>
            <a:off x="1263536" y="2138459"/>
            <a:ext cx="10093597" cy="4587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sz="1800" b="0" i="0" u="none" strike="noStrike" baseline="0" dirty="0">
                <a:solidFill>
                  <a:srgbClr val="221E1F"/>
                </a:solidFill>
                <a:latin typeface="方正细黑一萀"/>
              </a:rPr>
              <a:t>负载过大，伺服电机上的扭矩过大，使电动机造成了丢步，形成跟踪误差过大		</a:t>
            </a:r>
            <a:endParaRPr lang="en-US" altLang="zh-CN" sz="1800" b="0" i="0" u="none" strike="noStrike" baseline="0" dirty="0">
              <a:solidFill>
                <a:srgbClr val="221E1F"/>
              </a:solidFill>
              <a:latin typeface="方正细黑一萀"/>
            </a:endParaRPr>
          </a:p>
          <a:p>
            <a:pPr defTabSz="913765">
              <a:lnSpc>
                <a:spcPct val="120000"/>
              </a:lnSpc>
              <a:buSzPct val="100000"/>
              <a:defRPr/>
            </a:pPr>
            <a:r>
              <a:rPr lang="en-US" altLang="zh-CN" dirty="0">
                <a:solidFill>
                  <a:schemeClr val="tx1"/>
                </a:solidFill>
              </a:rPr>
              <a:t>      </a:t>
            </a:r>
            <a:r>
              <a:rPr lang="zh-CN" altLang="en-US" dirty="0">
                <a:solidFill>
                  <a:srgbClr val="FF0000"/>
                </a:solidFill>
              </a:rPr>
              <a:t>→</a:t>
            </a:r>
            <a:r>
              <a:rPr lang="zh-CN" altLang="en-US" sz="1800" b="0" i="0" u="none" strike="noStrike" baseline="0" dirty="0">
                <a:solidFill>
                  <a:srgbClr val="FF0000"/>
                </a:solidFill>
                <a:latin typeface="方正细黑一萀"/>
              </a:rPr>
              <a:t>减小负载，改变切削条件或装夹条件</a:t>
            </a:r>
            <a:r>
              <a:rPr lang="zh-CN" altLang="en-US" sz="1800" b="0" i="0" u="none" strike="noStrike" baseline="0" dirty="0">
                <a:solidFill>
                  <a:srgbClr val="221E1F"/>
                </a:solidFill>
                <a:latin typeface="方正细黑一萀"/>
              </a:rPr>
              <a:t>		</a:t>
            </a:r>
            <a:endParaRPr lang="en-US" altLang="zh-CN" dirty="0">
              <a:solidFill>
                <a:schemeClr val="tx1"/>
              </a:solidFill>
            </a:endParaRPr>
          </a:p>
          <a:p>
            <a:pPr marL="342900" indent="-342900" defTabSz="913765">
              <a:lnSpc>
                <a:spcPct val="120000"/>
              </a:lnSpc>
              <a:buSzPct val="100000"/>
              <a:buFont typeface="+mj-ea"/>
              <a:buAutoNum type="circleNumDbPlain" startAt="2"/>
              <a:defRPr/>
            </a:pPr>
            <a:r>
              <a:rPr lang="zh-CN" altLang="en-US" dirty="0">
                <a:solidFill>
                  <a:srgbClr val="221E1F"/>
                </a:solidFill>
                <a:latin typeface="方正细黑一萀"/>
              </a:rPr>
              <a:t>编码</a:t>
            </a:r>
            <a:r>
              <a:rPr lang="zh-CN" altLang="en-US" sz="1800" b="0" i="0" u="none" strike="noStrike" baseline="0" dirty="0">
                <a:solidFill>
                  <a:srgbClr val="221E1F"/>
                </a:solidFill>
                <a:latin typeface="方正细黑一萀"/>
              </a:rPr>
              <a:t>器的反馈出现问题，如编码器的电缆出现了松动			</a:t>
            </a: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a:t>
            </a:r>
            <a:r>
              <a:rPr lang="zh-CN" altLang="en-US" sz="1800" b="0" i="0" u="none" strike="noStrike" baseline="0" dirty="0">
                <a:solidFill>
                  <a:srgbClr val="FF0000"/>
                </a:solidFill>
                <a:latin typeface="方正细黑一萀"/>
              </a:rPr>
              <a:t>按照系统的要求正确设置参数检查编码器的连接线是否正确或松动并进行调整</a:t>
            </a:r>
            <a:r>
              <a:rPr lang="zh-CN" altLang="en-US" sz="1800" b="0" i="0" u="none" strike="noStrike" baseline="0" dirty="0">
                <a:solidFill>
                  <a:srgbClr val="221E1F"/>
                </a:solidFill>
                <a:latin typeface="方正细黑一萀"/>
              </a:rPr>
              <a:t>	</a:t>
            </a:r>
            <a:endParaRPr lang="zh-CN" altLang="en-US"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zh-CN" altLang="en-US" sz="1800" b="0" i="0" u="none" strike="noStrike" baseline="0" dirty="0">
                <a:solidFill>
                  <a:srgbClr val="221E1F"/>
                </a:solidFill>
                <a:latin typeface="方正细黑一萀"/>
              </a:rPr>
              <a:t>伺服驱动器报警或损坏</a:t>
            </a:r>
            <a:endParaRPr lang="en-US" altLang="zh-CN" sz="1800" b="0" i="0" u="none" strike="noStrike" baseline="0" dirty="0">
              <a:solidFill>
                <a:srgbClr val="221E1F"/>
              </a:solidFill>
              <a:latin typeface="方正细黑一萀"/>
            </a:endParaRPr>
          </a:p>
          <a:p>
            <a:pPr algn="just"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rPr>
              <a:t>→</a:t>
            </a:r>
            <a:r>
              <a:rPr lang="zh-CN" altLang="en-US" sz="1800" b="0" i="0" u="none" strike="noStrike" baseline="0" dirty="0">
                <a:solidFill>
                  <a:srgbClr val="FF0000"/>
                </a:solidFill>
                <a:latin typeface="方正细黑一萀"/>
              </a:rPr>
              <a:t>更换或维修伺服驱动器</a:t>
            </a:r>
            <a:r>
              <a:rPr lang="zh-CN" altLang="en-US" sz="1800" b="0" i="0" u="none" strike="noStrike" baseline="0" dirty="0">
                <a:solidFill>
                  <a:srgbClr val="221E1F"/>
                </a:solidFill>
                <a:latin typeface="方正细黑一萀"/>
              </a:rPr>
              <a:t>	</a:t>
            </a:r>
            <a:endParaRPr lang="en-US" altLang="zh-CN" sz="1800" i="0" u="none" strike="noStrike" baseline="0" dirty="0">
              <a:solidFill>
                <a:srgbClr val="FF0000"/>
              </a:solidFill>
              <a:latin typeface="方正细黑一萀"/>
            </a:endParaRPr>
          </a:p>
          <a:p>
            <a:pPr marL="342900" indent="-342900" algn="just" defTabSz="913765">
              <a:lnSpc>
                <a:spcPct val="120000"/>
              </a:lnSpc>
              <a:buSzPct val="100000"/>
              <a:buFont typeface="+mj-ea"/>
              <a:buAutoNum type="circleNumDbPlain" startAt="4"/>
              <a:defRPr/>
            </a:pPr>
            <a:r>
              <a:rPr lang="zh-CN" altLang="en-US" sz="1800" b="0" i="0" u="none" strike="noStrike" baseline="0" dirty="0">
                <a:solidFill>
                  <a:srgbClr val="221E1F"/>
                </a:solidFill>
                <a:latin typeface="方正细黑一萀"/>
              </a:rPr>
              <a:t>进给伺服驱动系统强电电压不稳或电源缺相引起			</a:t>
            </a:r>
            <a:endParaRPr lang="en-US" altLang="zh-CN" dirty="0">
              <a:solidFill>
                <a:srgbClr val="221E1F"/>
              </a:solidFill>
              <a:latin typeface="方正细黑一萀"/>
            </a:endParaRPr>
          </a:p>
          <a:p>
            <a:pPr algn="just"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latin typeface="方正细黑一萀"/>
              </a:rPr>
              <a:t>→</a:t>
            </a:r>
            <a:r>
              <a:rPr lang="zh-CN" altLang="en-US" sz="1800" b="0" i="0" u="none" strike="noStrike" baseline="0" dirty="0">
                <a:solidFill>
                  <a:srgbClr val="FF0000"/>
                </a:solidFill>
                <a:latin typeface="方正细黑一萀"/>
              </a:rPr>
              <a:t>改善供电电压</a:t>
            </a:r>
            <a:r>
              <a:rPr lang="zh-CN" altLang="en-US" sz="1800" b="0" i="0" u="none" strike="noStrike" baseline="0" dirty="0">
                <a:solidFill>
                  <a:srgbClr val="221E1F"/>
                </a:solidFill>
                <a:latin typeface="方正细黑一萀"/>
              </a:rPr>
              <a:t>	</a:t>
            </a:r>
            <a:endParaRPr lang="en-US" altLang="zh-CN" dirty="0">
              <a:solidFill>
                <a:srgbClr val="FF0000"/>
              </a:solidFill>
              <a:latin typeface="方正细黑一萀"/>
            </a:endParaRPr>
          </a:p>
          <a:p>
            <a:pPr marL="342900" indent="-342900">
              <a:buFont typeface="+mj-ea"/>
              <a:buAutoNum type="circleNumDbPlain" startAt="5"/>
            </a:pPr>
            <a:r>
              <a:rPr lang="zh-CN" altLang="en-US" sz="1800" b="0" i="0" u="none" strike="noStrike" baseline="0" dirty="0">
                <a:solidFill>
                  <a:srgbClr val="221E1F"/>
                </a:solidFill>
                <a:latin typeface="方正细黑一萀"/>
              </a:rPr>
              <a:t>打开急停系统，在复位过程中，带抱闸的电动机由于打开抱闸的时间过早，引起电动机的实际位置发生了变动，产生跟踪误差过大的报警				</a:t>
            </a:r>
            <a:endParaRPr lang="zh-CN" altLang="en-US" sz="180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FF0000"/>
                </a:solidFill>
                <a:latin typeface="方正细黑一萀"/>
              </a:rPr>
              <a:t>     →</a:t>
            </a:r>
            <a:r>
              <a:rPr lang="zh-CN" altLang="en-US" sz="1800" b="0" i="0" u="none" strike="noStrike" baseline="0" dirty="0">
                <a:solidFill>
                  <a:srgbClr val="FF0000"/>
                </a:solidFill>
                <a:latin typeface="方正细黑一萀"/>
              </a:rPr>
              <a:t>适当延长抱闸电动机打开抱闸的时间</a:t>
            </a:r>
            <a:r>
              <a:rPr lang="zh-CN" altLang="en-US" sz="1800" b="0" i="0" u="none" strike="noStrike" baseline="0" dirty="0">
                <a:solidFill>
                  <a:srgbClr val="221E1F"/>
                </a:solidFill>
                <a:latin typeface="方正细黑一萀"/>
              </a:rPr>
              <a:t>	</a:t>
            </a:r>
          </a:p>
          <a:p>
            <a:pPr algn="just" defTabSz="913765">
              <a:lnSpc>
                <a:spcPct val="120000"/>
              </a:lnSpc>
              <a:buSzPct val="100000"/>
              <a:defRPr/>
            </a:pPr>
            <a:r>
              <a:rPr lang="zh-CN" altLang="en-US" sz="1800" b="0" i="0" u="none" strike="noStrike" baseline="0" dirty="0">
                <a:solidFill>
                  <a:srgbClr val="221E1F"/>
                </a:solidFill>
                <a:latin typeface="方正细黑一萀"/>
              </a:rPr>
              <a:t>	</a:t>
            </a:r>
          </a:p>
          <a:p>
            <a:pPr marL="342900" indent="-342900" algn="just" defTabSz="913765">
              <a:lnSpc>
                <a:spcPct val="120000"/>
              </a:lnSpc>
              <a:buSzPct val="100000"/>
              <a:buFont typeface="+mj-ea"/>
              <a:buAutoNum type="circleNumDbPlain" startAt="6"/>
              <a:defRPr/>
            </a:pPr>
            <a:endParaRPr lang="zh-CN" altLang="en-US" sz="1800" i="0" u="none" strike="noStrike" baseline="0" dirty="0">
              <a:solidFill>
                <a:schemeClr val="tx1"/>
              </a:solidFill>
              <a:latin typeface="方正细黑一萀"/>
            </a:endParaRPr>
          </a:p>
          <a:p>
            <a:pPr defTabSz="913765">
              <a:lnSpc>
                <a:spcPct val="120000"/>
              </a:lnSpc>
              <a:buSzPct val="100000"/>
              <a:defRPr/>
            </a:pPr>
            <a:endParaRPr lang="zh-CN" altLang="en-US" b="1" dirty="0">
              <a:solidFill>
                <a:srgbClr val="FF0000"/>
              </a:solidFill>
              <a:latin typeface="方正细黑一萀"/>
            </a:endParaRPr>
          </a:p>
        </p:txBody>
      </p:sp>
      <p:sp>
        <p:nvSpPr>
          <p:cNvPr id="28" name="Title-1"/>
          <p:cNvSpPr/>
          <p:nvPr>
            <p:custDataLst>
              <p:tags r:id="rId2"/>
            </p:custDataLst>
          </p:nvPr>
        </p:nvSpPr>
        <p:spPr>
          <a:xfrm>
            <a:off x="1263536" y="1785552"/>
            <a:ext cx="7107370" cy="4588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sz="1800" b="1" i="0" u="none" strike="noStrike" baseline="0" dirty="0">
                <a:solidFill>
                  <a:srgbClr val="221E1F"/>
                </a:solidFill>
                <a:latin typeface="方正细黑一萀"/>
              </a:rPr>
              <a:t>数控系统在自动运行的过程中，跟踪误差过大报警引起的急停故障</a:t>
            </a:r>
          </a:p>
        </p:txBody>
      </p:sp>
      <p:sp>
        <p:nvSpPr>
          <p:cNvPr id="29" name="Index-1"/>
          <p:cNvSpPr txBox="1"/>
          <p:nvPr>
            <p:custDataLst>
              <p:tags r:id="rId3"/>
            </p:custDataLst>
          </p:nvPr>
        </p:nvSpPr>
        <p:spPr>
          <a:xfrm>
            <a:off x="0" y="1764758"/>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02</a:t>
            </a:r>
            <a:endParaRPr lang="zh-CN" altLang="en-US" dirty="0">
              <a:latin typeface="+mn-ea"/>
              <a:ea typeface="+mn-ea"/>
            </a:endParaRPr>
          </a:p>
        </p:txBody>
      </p:sp>
      <p:sp>
        <p:nvSpPr>
          <p:cNvPr id="6"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3" name="标题 3">
            <a:extLst>
              <a:ext uri="{FF2B5EF4-FFF2-40B4-BE49-F238E27FC236}">
                <a16:creationId xmlns:a16="http://schemas.microsoft.com/office/drawing/2014/main" id="{774216EB-D8A1-2FD3-F777-0B53C98B2021}"/>
              </a:ext>
            </a:extLst>
          </p:cNvPr>
          <p:cNvSpPr txBox="1"/>
          <p:nvPr/>
        </p:nvSpPr>
        <p:spPr>
          <a:xfrm>
            <a:off x="3475875" y="1134489"/>
            <a:ext cx="5240246"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三、急停报警报警类故障及排除</a:t>
            </a:r>
          </a:p>
        </p:txBody>
      </p:sp>
    </p:spTree>
    <p:extLst>
      <p:ext uri="{BB962C8B-B14F-4D97-AF65-F5344CB8AC3E}">
        <p14:creationId xmlns:p14="http://schemas.microsoft.com/office/powerpoint/2010/main" val="14224864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Body-1"/>
          <p:cNvSpPr/>
          <p:nvPr>
            <p:custDataLst>
              <p:tags r:id="rId1"/>
            </p:custDataLst>
          </p:nvPr>
        </p:nvSpPr>
        <p:spPr>
          <a:xfrm>
            <a:off x="1214483" y="2316268"/>
            <a:ext cx="5010843" cy="31207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buSzPct val="100000"/>
              <a:defRPr/>
            </a:pPr>
            <a:r>
              <a:rPr lang="zh-CN" altLang="en-US" dirty="0">
                <a:solidFill>
                  <a:schemeClr val="tx1"/>
                </a:solidFill>
              </a:rPr>
              <a:t>伺服单元如果报警或者出现故障，</a:t>
            </a:r>
            <a:r>
              <a:rPr lang="en-US" altLang="zh-CN" dirty="0">
                <a:solidFill>
                  <a:schemeClr val="tx1"/>
                </a:solidFill>
              </a:rPr>
              <a:t>PLC </a:t>
            </a:r>
            <a:r>
              <a:rPr lang="zh-CN" altLang="en-US" dirty="0">
                <a:solidFill>
                  <a:schemeClr val="tx1"/>
                </a:solidFill>
              </a:rPr>
              <a:t>检测后可以使整个系统处于急停状态，如过载、过流、欠压、反馈断线等	</a:t>
            </a:r>
          </a:p>
          <a:p>
            <a:pPr defTabSz="913765">
              <a:lnSpc>
                <a:spcPct val="120000"/>
              </a:lnSpc>
              <a:buSzPct val="100000"/>
              <a:defRPr/>
            </a:pPr>
            <a:r>
              <a:rPr lang="en-US" altLang="zh-CN" dirty="0">
                <a:solidFill>
                  <a:schemeClr val="tx1"/>
                </a:solidFill>
              </a:rPr>
              <a:t>  </a:t>
            </a:r>
            <a:r>
              <a:rPr lang="zh-CN" altLang="en-US" dirty="0">
                <a:solidFill>
                  <a:srgbClr val="FF0000"/>
                </a:solidFill>
              </a:rPr>
              <a:t>→找出引起伺服驱动器报警的原因，排除，令</a:t>
            </a:r>
            <a:endParaRPr lang="en-US" altLang="zh-CN" dirty="0">
              <a:solidFill>
                <a:srgbClr val="FF0000"/>
              </a:solidFill>
            </a:endParaRPr>
          </a:p>
          <a:p>
            <a:pPr defTabSz="913765">
              <a:lnSpc>
                <a:spcPct val="120000"/>
              </a:lnSpc>
              <a:buSzPct val="100000"/>
              <a:defRPr/>
            </a:pPr>
            <a:r>
              <a:rPr lang="en-US" altLang="zh-CN" dirty="0">
                <a:solidFill>
                  <a:srgbClr val="FF0000"/>
                </a:solidFill>
              </a:rPr>
              <a:t>     </a:t>
            </a:r>
            <a:r>
              <a:rPr lang="zh-CN" altLang="en-US" dirty="0">
                <a:solidFill>
                  <a:srgbClr val="FF0000"/>
                </a:solidFill>
              </a:rPr>
              <a:t>系统重新复位	</a:t>
            </a:r>
          </a:p>
          <a:p>
            <a:pPr defTabSz="913765">
              <a:lnSpc>
                <a:spcPct val="120000"/>
              </a:lnSpc>
              <a:buSzPct val="100000"/>
              <a:defRPr/>
            </a:pPr>
            <a:endParaRPr lang="en-US" altLang="zh-CN" dirty="0">
              <a:solidFill>
                <a:srgbClr val="FF0000"/>
              </a:solidFill>
            </a:endParaRPr>
          </a:p>
          <a:p>
            <a:pPr defTabSz="913765">
              <a:lnSpc>
                <a:spcPct val="120000"/>
              </a:lnSpc>
              <a:buSzPct val="100000"/>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8" name="Title-1"/>
          <p:cNvSpPr/>
          <p:nvPr>
            <p:custDataLst>
              <p:tags r:id="rId2"/>
            </p:custDataLst>
          </p:nvPr>
        </p:nvSpPr>
        <p:spPr>
          <a:xfrm>
            <a:off x="1204605" y="1909118"/>
            <a:ext cx="5240246" cy="346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b="1" dirty="0">
                <a:solidFill>
                  <a:schemeClr val="tx1"/>
                </a:solidFill>
                <a:latin typeface="+mn-ea"/>
              </a:rPr>
              <a:t>伺服单元报警引起的急停故障</a:t>
            </a:r>
            <a:endParaRPr lang="zh-CN" altLang="en-US" sz="1800" b="0" i="0" u="none" strike="noStrike" baseline="0" dirty="0">
              <a:solidFill>
                <a:srgbClr val="221E1F"/>
              </a:solidFill>
              <a:latin typeface="方正细黑一萀"/>
            </a:endParaRPr>
          </a:p>
        </p:txBody>
      </p:sp>
      <p:sp>
        <p:nvSpPr>
          <p:cNvPr id="29" name="Index-1"/>
          <p:cNvSpPr txBox="1"/>
          <p:nvPr>
            <p:custDataLst>
              <p:tags r:id="rId3"/>
            </p:custDataLst>
          </p:nvPr>
        </p:nvSpPr>
        <p:spPr>
          <a:xfrm>
            <a:off x="0" y="1848725"/>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03</a:t>
            </a:r>
            <a:endParaRPr lang="zh-CN" altLang="en-US" dirty="0">
              <a:latin typeface="+mn-ea"/>
              <a:ea typeface="+mn-ea"/>
            </a:endParaRPr>
          </a:p>
        </p:txBody>
      </p:sp>
      <p:sp>
        <p:nvSpPr>
          <p:cNvPr id="2" name="Body-1"/>
          <p:cNvSpPr/>
          <p:nvPr>
            <p:custDataLst>
              <p:tags r:id="rId4"/>
            </p:custDataLst>
          </p:nvPr>
        </p:nvSpPr>
        <p:spPr>
          <a:xfrm>
            <a:off x="7788397" y="2349205"/>
            <a:ext cx="4330182" cy="31207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rPr>
              <a:t>主轴空开跳闸</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en-US" altLang="zh-CN" dirty="0">
                <a:solidFill>
                  <a:srgbClr val="FF0000"/>
                </a:solidFill>
              </a:rPr>
              <a:t> </a:t>
            </a:r>
            <a:r>
              <a:rPr lang="zh-CN" altLang="en-US" dirty="0">
                <a:solidFill>
                  <a:srgbClr val="FF0000"/>
                </a:solidFill>
              </a:rPr>
              <a:t>→减小负载或增大空开的限定电流</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chemeClr val="tx1"/>
                </a:solidFill>
              </a:rPr>
              <a:t>负载过大</a:t>
            </a:r>
            <a:endParaRPr lang="en-US" altLang="zh-CN" dirty="0">
              <a:solidFill>
                <a:schemeClr val="tx1"/>
              </a:solidFill>
            </a:endParaRPr>
          </a:p>
          <a:p>
            <a:pPr defTabSz="913765">
              <a:lnSpc>
                <a:spcPct val="120000"/>
              </a:lnSpc>
              <a:buSzPct val="100000"/>
              <a:defRPr/>
            </a:pPr>
            <a:r>
              <a:rPr lang="zh-CN" altLang="en-US" dirty="0">
                <a:solidFill>
                  <a:srgbClr val="221E1F"/>
                </a:solidFill>
                <a:latin typeface="方正细黑一萀"/>
              </a:rPr>
              <a:t>   </a:t>
            </a: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a:t>
            </a:r>
            <a:r>
              <a:rPr lang="zh-CN" altLang="en-US" dirty="0">
                <a:solidFill>
                  <a:srgbClr val="FF0000"/>
                </a:solidFill>
                <a:latin typeface="方正细黑一萀"/>
              </a:rPr>
              <a:t>改变切削参数减小负载</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zh-CN" altLang="en-US" dirty="0">
                <a:solidFill>
                  <a:schemeClr val="tx1"/>
                </a:solidFill>
                <a:latin typeface="方正细黑一萀"/>
              </a:rPr>
              <a:t>主轴过压、过流或干扰	</a:t>
            </a:r>
            <a:endParaRPr lang="en-US" altLang="zh-CN" dirty="0">
              <a:solidFill>
                <a:schemeClr val="tx1"/>
              </a:solidFill>
              <a:latin typeface="方正细黑一萀"/>
            </a:endParaRPr>
          </a:p>
          <a:p>
            <a:pPr defTabSz="913765">
              <a:lnSpc>
                <a:spcPct val="120000"/>
              </a:lnSpc>
              <a:buSzPct val="100000"/>
              <a:defRPr/>
            </a:pPr>
            <a:r>
              <a:rPr lang="zh-CN" altLang="en-US" dirty="0">
                <a:solidFill>
                  <a:schemeClr val="tx1"/>
                </a:solidFill>
                <a:latin typeface="方正细黑一萀"/>
              </a:rPr>
              <a:t>     </a:t>
            </a:r>
            <a:r>
              <a:rPr lang="zh-CN" altLang="en-US" dirty="0">
                <a:solidFill>
                  <a:srgbClr val="FF0000"/>
                </a:solidFill>
                <a:latin typeface="方正细黑一萀"/>
              </a:rPr>
              <a:t>→清除主轴单元或驱动器的报警</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4"/>
              <a:defRPr/>
            </a:pPr>
            <a:r>
              <a:rPr lang="zh-CN" altLang="en-US" dirty="0">
                <a:solidFill>
                  <a:schemeClr val="tx1"/>
                </a:solidFill>
                <a:latin typeface="方正细黑一萀"/>
              </a:rPr>
              <a:t>主轴单元报警或主轴驱动器出错</a:t>
            </a:r>
            <a:endParaRPr lang="en-US" altLang="zh-CN" dirty="0">
              <a:solidFill>
                <a:schemeClr val="tx1"/>
              </a:solidFill>
              <a:latin typeface="方正细黑一萀"/>
            </a:endParaRPr>
          </a:p>
          <a:p>
            <a:pPr defTabSz="913765">
              <a:lnSpc>
                <a:spcPct val="120000"/>
              </a:lnSpc>
              <a:buSzPct val="100000"/>
              <a:defRPr/>
            </a:pPr>
            <a:r>
              <a:rPr lang="zh-CN" altLang="en-US" dirty="0">
                <a:solidFill>
                  <a:schemeClr val="tx1"/>
                </a:solidFill>
                <a:latin typeface="方正细黑一萀"/>
              </a:rPr>
              <a:t>     </a:t>
            </a:r>
            <a:r>
              <a:rPr lang="zh-CN" altLang="en-US" dirty="0">
                <a:solidFill>
                  <a:srgbClr val="FF0000"/>
                </a:solidFill>
                <a:latin typeface="方正细黑一萀"/>
              </a:rPr>
              <a:t>→清除主轴单元或驱动器的报警</a:t>
            </a:r>
          </a:p>
          <a:p>
            <a:pPr defTabSz="913765">
              <a:lnSpc>
                <a:spcPct val="120000"/>
              </a:lnSpc>
              <a:buSzPct val="100000"/>
              <a:defRPr/>
            </a:pPr>
            <a:endParaRPr lang="zh-CN" altLang="en-US" sz="1800" i="0" u="none" strike="noStrike" baseline="0" dirty="0">
              <a:solidFill>
                <a:srgbClr val="FF0000"/>
              </a:solidFill>
              <a:latin typeface="方正细黑一萀"/>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4" name="Title-1"/>
          <p:cNvSpPr/>
          <p:nvPr>
            <p:custDataLst>
              <p:tags r:id="rId5"/>
            </p:custDataLst>
          </p:nvPr>
        </p:nvSpPr>
        <p:spPr>
          <a:xfrm>
            <a:off x="7788397" y="1932228"/>
            <a:ext cx="3443895" cy="3236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kumimoji="0" lang="zh-CN" altLang="en-US"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rPr>
              <a:t>主</a:t>
            </a:r>
            <a:r>
              <a:rPr lang="zh-CN" altLang="en-US" b="1" dirty="0">
                <a:solidFill>
                  <a:schemeClr val="tx1"/>
                </a:solidFill>
                <a:latin typeface="+mn-ea"/>
                <a:sym typeface="Arial" panose="020B0604020202020204" pitchFamily="34" charset="0"/>
              </a:rPr>
              <a:t>轴</a:t>
            </a:r>
            <a:r>
              <a:rPr lang="zh-CN" altLang="en-US" b="1" dirty="0">
                <a:solidFill>
                  <a:schemeClr val="tx1"/>
                </a:solidFill>
                <a:latin typeface="+mn-ea"/>
              </a:rPr>
              <a:t>单元报警引起的急停故障</a:t>
            </a:r>
            <a:endParaRPr lang="zh-CN" altLang="en-US" sz="1800" b="0" i="0" u="none" strike="noStrike" baseline="0" dirty="0">
              <a:solidFill>
                <a:srgbClr val="221E1F"/>
              </a:solidFill>
              <a:latin typeface="方正细黑一萀"/>
            </a:endParaRPr>
          </a:p>
        </p:txBody>
      </p:sp>
      <p:sp>
        <p:nvSpPr>
          <p:cNvPr id="5" name="Index-1"/>
          <p:cNvSpPr txBox="1"/>
          <p:nvPr>
            <p:custDataLst>
              <p:tags r:id="rId6"/>
            </p:custDataLst>
          </p:nvPr>
        </p:nvSpPr>
        <p:spPr>
          <a:xfrm>
            <a:off x="6583792" y="1848725"/>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04</a:t>
            </a:r>
            <a:endParaRPr lang="zh-CN" altLang="en-US" dirty="0">
              <a:latin typeface="+mn-ea"/>
              <a:ea typeface="+mn-ea"/>
            </a:endParaRPr>
          </a:p>
        </p:txBody>
      </p:sp>
      <p:sp>
        <p:nvSpPr>
          <p:cNvPr id="6"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grpSp>
        <p:nvGrpSpPr>
          <p:cNvPr id="7" name="组合 6">
            <a:extLst>
              <a:ext uri="{FF2B5EF4-FFF2-40B4-BE49-F238E27FC236}">
                <a16:creationId xmlns:a16="http://schemas.microsoft.com/office/drawing/2014/main" id="{43F37812-4095-62D7-6959-1DAC054F7355}"/>
              </a:ext>
            </a:extLst>
          </p:cNvPr>
          <p:cNvGrpSpPr/>
          <p:nvPr/>
        </p:nvGrpSpPr>
        <p:grpSpPr>
          <a:xfrm>
            <a:off x="1587" y="-1"/>
            <a:ext cx="12188825" cy="6858001"/>
            <a:chOff x="1589" y="0"/>
            <a:chExt cx="12188825" cy="6858001"/>
          </a:xfrm>
        </p:grpSpPr>
        <p:sp>
          <p:nvSpPr>
            <p:cNvPr id="10" name="任意多边形 40">
              <a:extLst>
                <a:ext uri="{FF2B5EF4-FFF2-40B4-BE49-F238E27FC236}">
                  <a16:creationId xmlns:a16="http://schemas.microsoft.com/office/drawing/2014/main" id="{8BC81A16-654C-7115-91E8-BB8AA5FAA565}"/>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1" name="任意多边形 41">
              <a:extLst>
                <a:ext uri="{FF2B5EF4-FFF2-40B4-BE49-F238E27FC236}">
                  <a16:creationId xmlns:a16="http://schemas.microsoft.com/office/drawing/2014/main" id="{D93EF21B-C431-A665-E23F-5AD408379D6F}"/>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2" name="标题 3">
            <a:extLst>
              <a:ext uri="{FF2B5EF4-FFF2-40B4-BE49-F238E27FC236}">
                <a16:creationId xmlns:a16="http://schemas.microsoft.com/office/drawing/2014/main" id="{B70228D4-7168-A780-C2C4-FF9F843FBEBA}"/>
              </a:ext>
            </a:extLst>
          </p:cNvPr>
          <p:cNvSpPr txBox="1"/>
          <p:nvPr/>
        </p:nvSpPr>
        <p:spPr>
          <a:xfrm>
            <a:off x="3475875" y="1134489"/>
            <a:ext cx="5240246"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三、急停报警报警类故障及排除</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33B4B3D-6D2F-63E8-E03E-891F9AA7C72E}"/>
              </a:ext>
            </a:extLst>
          </p:cNvPr>
          <p:cNvGrpSpPr/>
          <p:nvPr/>
        </p:nvGrpSpPr>
        <p:grpSpPr>
          <a:xfrm>
            <a:off x="1587" y="-1"/>
            <a:ext cx="12188825" cy="6858001"/>
            <a:chOff x="1589" y="0"/>
            <a:chExt cx="12188825" cy="6858001"/>
          </a:xfrm>
        </p:grpSpPr>
        <p:grpSp>
          <p:nvGrpSpPr>
            <p:cNvPr id="3" name="组合 2">
              <a:extLst>
                <a:ext uri="{FF2B5EF4-FFF2-40B4-BE49-F238E27FC236}">
                  <a16:creationId xmlns:a16="http://schemas.microsoft.com/office/drawing/2014/main" id="{D910F60E-0757-D589-5C64-CDB8EF1B9A60}"/>
                </a:ext>
              </a:extLst>
            </p:cNvPr>
            <p:cNvGrpSpPr/>
            <p:nvPr/>
          </p:nvGrpSpPr>
          <p:grpSpPr>
            <a:xfrm>
              <a:off x="1589" y="0"/>
              <a:ext cx="12188825" cy="6858001"/>
              <a:chOff x="1589" y="0"/>
              <a:chExt cx="12188825" cy="6858001"/>
            </a:xfrm>
          </p:grpSpPr>
          <p:sp>
            <p:nvSpPr>
              <p:cNvPr id="8" name="任意多边形 40">
                <a:extLst>
                  <a:ext uri="{FF2B5EF4-FFF2-40B4-BE49-F238E27FC236}">
                    <a16:creationId xmlns:a16="http://schemas.microsoft.com/office/drawing/2014/main" id="{1E7218D4-AED2-5EBF-8A21-A43A6320A539}"/>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任意多边形 41">
                <a:extLst>
                  <a:ext uri="{FF2B5EF4-FFF2-40B4-BE49-F238E27FC236}">
                    <a16:creationId xmlns:a16="http://schemas.microsoft.com/office/drawing/2014/main" id="{0B02553E-542F-3A46-68ED-D38D9639FAE0}"/>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文本框 4">
              <a:extLst>
                <a:ext uri="{FF2B5EF4-FFF2-40B4-BE49-F238E27FC236}">
                  <a16:creationId xmlns:a16="http://schemas.microsoft.com/office/drawing/2014/main" id="{93E9918F-7268-A329-FA3B-246B3F74E6CD}"/>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grpSp>
        <p:nvGrpSpPr>
          <p:cNvPr id="6" name="组合 5"/>
          <p:cNvGrpSpPr/>
          <p:nvPr/>
        </p:nvGrpSpPr>
        <p:grpSpPr>
          <a:xfrm>
            <a:off x="1209980" y="1793109"/>
            <a:ext cx="6212012" cy="4857838"/>
            <a:chOff x="976582" y="1874354"/>
            <a:chExt cx="4018863" cy="4342140"/>
          </a:xfrm>
        </p:grpSpPr>
        <p:sp>
          <p:nvSpPr>
            <p:cNvPr id="27" name="Body-1"/>
            <p:cNvSpPr/>
            <p:nvPr>
              <p:custDataLst>
                <p:tags r:id="rId3"/>
              </p:custDataLst>
            </p:nvPr>
          </p:nvSpPr>
          <p:spPr>
            <a:xfrm>
              <a:off x="977782" y="2211808"/>
              <a:ext cx="3352801" cy="4004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buSzPct val="100000"/>
                <a:defRPr/>
              </a:pPr>
              <a:r>
                <a:rPr lang="zh-CN" altLang="en-US" dirty="0">
                  <a:solidFill>
                    <a:schemeClr val="tx1"/>
                  </a:solidFill>
                </a:rPr>
                <a:t>（</a:t>
              </a:r>
              <a:r>
                <a:rPr lang="en-US" altLang="zh-CN" dirty="0">
                  <a:solidFill>
                    <a:schemeClr val="tx1"/>
                  </a:solidFill>
                </a:rPr>
                <a:t>1</a:t>
              </a:r>
              <a:r>
                <a:rPr lang="zh-CN" altLang="en-US" dirty="0">
                  <a:solidFill>
                    <a:schemeClr val="tx1"/>
                  </a:solidFill>
                </a:rPr>
                <a:t>）坐标无变化</a:t>
              </a:r>
              <a:endParaRPr lang="en-US" altLang="zh-CN" dirty="0">
                <a:solidFill>
                  <a:schemeClr val="tx1"/>
                </a:solidFill>
              </a:endParaRPr>
            </a:p>
            <a:p>
              <a:pPr marL="342900" indent="-342900" defTabSz="913765">
                <a:lnSpc>
                  <a:spcPct val="120000"/>
                </a:lnSpc>
                <a:buSzPct val="100000"/>
                <a:buFont typeface="+mj-ea"/>
                <a:buAutoNum type="circleNumDbPlain"/>
                <a:defRPr/>
              </a:pPr>
              <a:r>
                <a:rPr lang="zh-CN" altLang="en-US" dirty="0">
                  <a:solidFill>
                    <a:schemeClr val="tx1"/>
                  </a:solidFill>
                </a:rPr>
                <a:t>数控车床锁住按钮损坏，使数控车床按钮一直处于数控车床锁住的状态</a:t>
              </a:r>
              <a:r>
                <a:rPr lang="zh-CN" altLang="en-US" sz="1800" i="0" u="none" strike="noStrike" baseline="0" dirty="0">
                  <a:solidFill>
                    <a:srgbClr val="221E1F"/>
                  </a:solidFill>
                  <a:latin typeface="方正细黑一萀"/>
                </a:rPr>
                <a:t>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→更换按钮</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sz="1800" i="0" u="none" strike="noStrike" baseline="0" dirty="0">
                  <a:solidFill>
                    <a:schemeClr val="tx1"/>
                  </a:solidFill>
                  <a:latin typeface="方正细黑一萀"/>
                </a:rPr>
                <a:t>系统参数设置错误</a:t>
              </a:r>
              <a:endParaRPr lang="en-US" altLang="zh-CN" sz="1800" i="0" u="none" strike="noStrike" baseline="0"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a:t>
              </a:r>
              <a:r>
                <a:rPr lang="zh-CN" altLang="en-US" dirty="0">
                  <a:solidFill>
                    <a:srgbClr val="FF0000"/>
                  </a:solidFill>
                  <a:latin typeface="方正细黑一萀"/>
                </a:rPr>
                <a:t>重新设置系统参数	</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zh-CN" altLang="en-US" dirty="0">
                  <a:solidFill>
                    <a:srgbClr val="221E1F"/>
                  </a:solidFill>
                  <a:latin typeface="方正细黑一萀"/>
                </a:rPr>
                <a:t>硬极限超程	</a:t>
              </a:r>
              <a:endParaRPr lang="en-US" altLang="zh-CN" sz="180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221E1F"/>
                  </a:solidFill>
                  <a:latin typeface="方正细黑一萀"/>
                </a:rPr>
                <a:t>     </a:t>
              </a:r>
              <a:r>
                <a:rPr lang="zh-CN" altLang="en-US" sz="1800" i="0" u="none" strike="noStrike" baseline="0" dirty="0">
                  <a:solidFill>
                    <a:srgbClr val="FF0000"/>
                  </a:solidFill>
                  <a:latin typeface="方正细黑一萀"/>
                </a:rPr>
                <a:t>→手动将超程解除</a:t>
              </a:r>
              <a:r>
                <a:rPr lang="zh-CN" altLang="en-US" sz="1800" i="0" u="none" strike="noStrike" baseline="0" dirty="0">
                  <a:solidFill>
                    <a:srgbClr val="221E1F"/>
                  </a:solidFill>
                  <a:latin typeface="方正细黑一萀"/>
                </a:rPr>
                <a:t>	</a:t>
              </a:r>
              <a:endParaRPr lang="en-US" altLang="zh-CN" sz="1800" i="0" u="none" strike="noStrike" baseline="0" dirty="0">
                <a:solidFill>
                  <a:srgbClr val="221E1F"/>
                </a:solidFill>
                <a:latin typeface="方正细黑一萀"/>
              </a:endParaRPr>
            </a:p>
            <a:p>
              <a:pPr marL="342900" indent="-342900" algn="just" defTabSz="913765">
                <a:lnSpc>
                  <a:spcPct val="120000"/>
                </a:lnSpc>
                <a:buSzPct val="100000"/>
                <a:buFont typeface="+mj-ea"/>
                <a:buAutoNum type="circleNumDbPlain" startAt="4"/>
                <a:defRPr/>
              </a:pPr>
              <a:r>
                <a:rPr lang="zh-CN" altLang="en-US" sz="1800" i="0" u="none" strike="noStrike" baseline="0" dirty="0">
                  <a:solidFill>
                    <a:srgbClr val="221E1F"/>
                  </a:solidFill>
                  <a:latin typeface="方正细黑一萀"/>
                </a:rPr>
                <a:t>倍率选择开关选择了零</a:t>
              </a:r>
              <a:endParaRPr lang="en-US" altLang="zh-CN" sz="1800" i="0" u="none" strike="noStrike" baseline="0" dirty="0">
                <a:solidFill>
                  <a:srgbClr val="221E1F"/>
                </a:solidFill>
                <a:latin typeface="方正细黑一萀"/>
              </a:endParaRPr>
            </a:p>
            <a:p>
              <a:pPr algn="just"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latin typeface="方正细黑一萀"/>
                </a:rPr>
                <a:t>→正确选择运动倍率</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5"/>
                <a:defRPr/>
              </a:pPr>
              <a:r>
                <a:rPr lang="zh-CN" altLang="en-US" dirty="0">
                  <a:solidFill>
                    <a:srgbClr val="221E1F"/>
                  </a:solidFill>
                  <a:latin typeface="方正细黑一萀"/>
                </a:rPr>
                <a:t>手动按钮损坏或解除不良</a:t>
              </a:r>
              <a:endParaRPr lang="en-US" altLang="zh-CN" sz="1800" i="0" u="none" strike="noStrike" baseline="0" dirty="0">
                <a:solidFill>
                  <a:srgbClr val="221E1F"/>
                </a:solidFill>
                <a:latin typeface="方正细黑一萀"/>
              </a:endParaRPr>
            </a:p>
            <a:p>
              <a:pPr algn="just"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latin typeface="方正细黑一萀"/>
                </a:rPr>
                <a:t>→更换按钮</a:t>
              </a:r>
              <a:endParaRPr lang="zh-CN" altLang="en-US" sz="1800" i="0" u="none" strike="noStrike" baseline="0" dirty="0">
                <a:solidFill>
                  <a:srgbClr val="221E1F"/>
                </a:solidFill>
                <a:latin typeface="方正细黑一萀"/>
              </a:endParaRPr>
            </a:p>
            <a:p>
              <a:pPr algn="just"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algn="just" defTabSz="913765">
                <a:lnSpc>
                  <a:spcPct val="120000"/>
                </a:lnSpc>
                <a:buSzPct val="100000"/>
                <a:buFont typeface="+mj-ea"/>
                <a:buAutoNum type="circleNumDbPlain" startAt="4"/>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8" name="Title-1"/>
            <p:cNvSpPr/>
            <p:nvPr>
              <p:custDataLst>
                <p:tags r:id="rId4"/>
              </p:custDataLst>
            </p:nvPr>
          </p:nvSpPr>
          <p:spPr>
            <a:xfrm>
              <a:off x="976582" y="1874354"/>
              <a:ext cx="4018863"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lang="zh-CN" altLang="en-US" b="1" dirty="0">
                  <a:solidFill>
                    <a:schemeClr val="tx1"/>
                  </a:solidFill>
                  <a:latin typeface="+mn-ea"/>
                </a:rPr>
                <a:t>手动运行时刻车床，时刻车床不动作</a:t>
              </a:r>
              <a:endParaRPr kumimoji="0" lang="en-US" altLang="zh-CN"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endParaRPr>
            </a:p>
          </p:txBody>
        </p:sp>
      </p:grpSp>
      <p:sp>
        <p:nvSpPr>
          <p:cNvPr id="37" name="Body-1"/>
          <p:cNvSpPr/>
          <p:nvPr>
            <p:custDataLst>
              <p:tags r:id="rId1"/>
            </p:custDataLst>
          </p:nvPr>
        </p:nvSpPr>
        <p:spPr>
          <a:xfrm>
            <a:off x="6434193" y="2137439"/>
            <a:ext cx="5719465" cy="44803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buSzPct val="100000"/>
              <a:defRPr/>
            </a:pPr>
            <a:r>
              <a:rPr lang="zh-CN" altLang="en-US" dirty="0">
                <a:solidFill>
                  <a:schemeClr val="tx1"/>
                </a:solidFill>
              </a:rPr>
              <a:t>（</a:t>
            </a:r>
            <a:r>
              <a:rPr lang="en-US" altLang="zh-CN" dirty="0">
                <a:solidFill>
                  <a:schemeClr val="tx1"/>
                </a:solidFill>
              </a:rPr>
              <a:t>2</a:t>
            </a:r>
            <a:r>
              <a:rPr lang="zh-CN" altLang="en-US" dirty="0">
                <a:solidFill>
                  <a:schemeClr val="tx1"/>
                </a:solidFill>
              </a:rPr>
              <a:t>）坐标有变化，但轴不动作</a:t>
            </a:r>
            <a:endParaRPr lang="en-US" altLang="zh-CN" dirty="0">
              <a:solidFill>
                <a:schemeClr val="tx1"/>
              </a:solidFill>
            </a:endParaRPr>
          </a:p>
          <a:p>
            <a:pPr marL="342900" indent="-342900" defTabSz="913765">
              <a:lnSpc>
                <a:spcPct val="120000"/>
              </a:lnSpc>
              <a:buSzPct val="100000"/>
              <a:buFont typeface="+mj-ea"/>
              <a:buAutoNum type="circleNumDbPlain"/>
              <a:defRPr/>
            </a:pPr>
            <a:r>
              <a:rPr lang="zh-CN" altLang="en-US" dirty="0">
                <a:solidFill>
                  <a:schemeClr val="tx1"/>
                </a:solidFill>
              </a:rPr>
              <a:t>系统驱动程序没有安装或安装不对</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→重新安装系统的驱动程序</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sz="1800" i="0" u="none" strike="noStrike" baseline="0" dirty="0">
                <a:solidFill>
                  <a:schemeClr val="tx1"/>
                </a:solidFill>
                <a:latin typeface="方正细黑一萀"/>
              </a:rPr>
              <a:t>伺候服务器报警</a:t>
            </a:r>
            <a:r>
              <a:rPr lang="zh-CN" altLang="en-US" dirty="0">
                <a:solidFill>
                  <a:schemeClr val="tx1"/>
                </a:solidFill>
                <a:latin typeface="方正细黑一萀"/>
              </a:rPr>
              <a:t>或使能信号未到达	</a:t>
            </a:r>
            <a:endParaRPr lang="en-US" altLang="zh-CN" sz="1800" i="0" u="none" strike="noStrike" baseline="0" dirty="0">
              <a:solidFill>
                <a:srgbClr val="221E1F"/>
              </a:solidFill>
              <a:latin typeface="方正细黑一萀"/>
            </a:endParaRPr>
          </a:p>
          <a:p>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a:t>
            </a:r>
            <a:r>
              <a:rPr lang="zh-CN" altLang="en-US" dirty="0">
                <a:solidFill>
                  <a:srgbClr val="FF0000"/>
                </a:solidFill>
                <a:latin typeface="方正细黑一萀"/>
              </a:rPr>
              <a:t>清除伺服驱动器的报警，检查使能信号是否到达	</a:t>
            </a:r>
          </a:p>
          <a:p>
            <a:pPr marL="342900" indent="-342900" defTabSz="913765">
              <a:lnSpc>
                <a:spcPct val="120000"/>
              </a:lnSpc>
              <a:buSzPct val="100000"/>
              <a:buFont typeface="+mj-ea"/>
              <a:buAutoNum type="circleNumDbPlain" startAt="2"/>
              <a:defRPr/>
            </a:pPr>
            <a:r>
              <a:rPr lang="zh-CN" altLang="en-US" dirty="0">
                <a:solidFill>
                  <a:schemeClr val="tx1"/>
                </a:solidFill>
                <a:latin typeface="方正细黑一萀"/>
              </a:rPr>
              <a:t>系统参数设置错误	</a:t>
            </a:r>
            <a:endParaRPr lang="en-US" altLang="zh-CN" sz="180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221E1F"/>
                </a:solidFill>
                <a:latin typeface="方正细黑一萀"/>
              </a:rPr>
              <a:t>     </a:t>
            </a:r>
            <a:r>
              <a:rPr lang="zh-CN" altLang="en-US" sz="1800" i="0" u="none" strike="noStrike" baseline="0" dirty="0">
                <a:solidFill>
                  <a:srgbClr val="FF0000"/>
                </a:solidFill>
                <a:latin typeface="方正细黑一萀"/>
              </a:rPr>
              <a:t>→重新设置系统参数</a:t>
            </a:r>
            <a:endParaRPr lang="en-US" altLang="zh-CN" sz="1800" i="0" u="none" strike="noStrike" baseline="0" dirty="0">
              <a:solidFill>
                <a:srgbClr val="221E1F"/>
              </a:solidFill>
              <a:latin typeface="方正细黑一萀"/>
            </a:endParaRPr>
          </a:p>
          <a:p>
            <a:pPr algn="just"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algn="just" defTabSz="913765">
              <a:lnSpc>
                <a:spcPct val="120000"/>
              </a:lnSpc>
              <a:buSzPct val="100000"/>
              <a:buFont typeface="+mj-ea"/>
              <a:buAutoNum type="circleNumDbPlain" startAt="4"/>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4" name="标题 3"/>
          <p:cNvSpPr txBox="1"/>
          <p:nvPr/>
        </p:nvSpPr>
        <p:spPr>
          <a:xfrm>
            <a:off x="4182687" y="1064698"/>
            <a:ext cx="3813925"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四、操作类故障及排除</a:t>
            </a:r>
          </a:p>
        </p:txBody>
      </p:sp>
      <p:sp>
        <p:nvSpPr>
          <p:cNvPr id="7" name="Index-1"/>
          <p:cNvSpPr txBox="1"/>
          <p:nvPr>
            <p:custDataLst>
              <p:tags r:id="rId2"/>
            </p:custDataLst>
          </p:nvPr>
        </p:nvSpPr>
        <p:spPr>
          <a:xfrm>
            <a:off x="-4503" y="1711166"/>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01</a:t>
            </a:r>
            <a:endParaRPr lang="zh-CN" altLang="en-US" dirty="0">
              <a:latin typeface="+mn-ea"/>
              <a:ea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160DC7E4-7874-0826-D66C-A5BFD8E57B0B}"/>
              </a:ext>
            </a:extLst>
          </p:cNvPr>
          <p:cNvGrpSpPr/>
          <p:nvPr/>
        </p:nvGrpSpPr>
        <p:grpSpPr>
          <a:xfrm>
            <a:off x="1587" y="-1"/>
            <a:ext cx="12188825" cy="6858001"/>
            <a:chOff x="1589" y="0"/>
            <a:chExt cx="12188825" cy="6858001"/>
          </a:xfrm>
        </p:grpSpPr>
        <p:sp>
          <p:nvSpPr>
            <p:cNvPr id="11" name="任意多边形 40">
              <a:extLst>
                <a:ext uri="{FF2B5EF4-FFF2-40B4-BE49-F238E27FC236}">
                  <a16:creationId xmlns:a16="http://schemas.microsoft.com/office/drawing/2014/main" id="{514A47E4-5F1C-D498-DB72-7CB580A148B4}"/>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任意多边形 41">
              <a:extLst>
                <a:ext uri="{FF2B5EF4-FFF2-40B4-BE49-F238E27FC236}">
                  <a16:creationId xmlns:a16="http://schemas.microsoft.com/office/drawing/2014/main" id="{3B499D43-86ED-6121-CE2C-0D26EC079F29}"/>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1209980" y="1771787"/>
            <a:ext cx="6250406" cy="4889982"/>
            <a:chOff x="976582" y="1855295"/>
            <a:chExt cx="4043702" cy="4370872"/>
          </a:xfrm>
        </p:grpSpPr>
        <p:sp>
          <p:nvSpPr>
            <p:cNvPr id="27" name="Body-1"/>
            <p:cNvSpPr/>
            <p:nvPr>
              <p:custDataLst>
                <p:tags r:id="rId5"/>
              </p:custDataLst>
            </p:nvPr>
          </p:nvSpPr>
          <p:spPr>
            <a:xfrm>
              <a:off x="976582" y="2221481"/>
              <a:ext cx="3352801" cy="4004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buSzPct val="100000"/>
                <a:defRPr/>
              </a:pPr>
              <a:r>
                <a:rPr lang="zh-CN" altLang="en-US" dirty="0">
                  <a:solidFill>
                    <a:schemeClr val="tx1"/>
                  </a:solidFill>
                </a:rPr>
                <a:t>（</a:t>
              </a:r>
              <a:r>
                <a:rPr lang="en-US" altLang="zh-CN" dirty="0">
                  <a:solidFill>
                    <a:schemeClr val="tx1"/>
                  </a:solidFill>
                </a:rPr>
                <a:t>1</a:t>
              </a:r>
              <a:r>
                <a:rPr lang="zh-CN" altLang="en-US" dirty="0">
                  <a:solidFill>
                    <a:schemeClr val="tx1"/>
                  </a:solidFill>
                </a:rPr>
                <a:t>）坐标无变化</a:t>
              </a:r>
              <a:endParaRPr lang="en-US" altLang="zh-CN" dirty="0">
                <a:solidFill>
                  <a:schemeClr val="tx1"/>
                </a:solidFill>
              </a:endParaRPr>
            </a:p>
            <a:p>
              <a:pPr marL="342900" indent="-342900" defTabSz="913765">
                <a:lnSpc>
                  <a:spcPct val="120000"/>
                </a:lnSpc>
                <a:buSzPct val="100000"/>
                <a:buFont typeface="+mj-ea"/>
                <a:buAutoNum type="circleNumDbPlain"/>
                <a:defRPr/>
              </a:pPr>
              <a:r>
                <a:rPr lang="zh-CN" altLang="en-US" dirty="0">
                  <a:solidFill>
                    <a:schemeClr val="tx1"/>
                  </a:solidFill>
                  <a:latin typeface="方正细黑一萀"/>
                </a:rPr>
                <a:t>脉冲器发生损坏</a:t>
              </a:r>
              <a:r>
                <a:rPr lang="zh-CN" altLang="en-US" sz="1800" i="0" u="none" strike="noStrike" baseline="0" dirty="0">
                  <a:solidFill>
                    <a:srgbClr val="221E1F"/>
                  </a:solidFill>
                  <a:latin typeface="方正细黑一萀"/>
                </a:rPr>
                <a:t>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→更换或维修脉冲发生器</a:t>
              </a:r>
              <a:r>
                <a:rPr lang="zh-CN" altLang="en-US" sz="1800" i="0" u="none" strike="noStrike" baseline="0" dirty="0">
                  <a:solidFill>
                    <a:srgbClr val="221E1F"/>
                  </a:solidFill>
                  <a:latin typeface="方正细黑一萀"/>
                </a:rPr>
                <a:t>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sz="1800" i="0" u="none" strike="noStrike" baseline="0" dirty="0">
                  <a:solidFill>
                    <a:schemeClr val="tx1"/>
                  </a:solidFill>
                  <a:latin typeface="方正细黑一萀"/>
                </a:rPr>
                <a:t>系统参数设置不对</a:t>
              </a:r>
              <a:endParaRPr lang="en-US" altLang="zh-CN" sz="1800" i="0" u="none" strike="noStrike" baseline="0"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→正确</a:t>
              </a:r>
              <a:r>
                <a:rPr lang="zh-CN" altLang="en-US" dirty="0">
                  <a:solidFill>
                    <a:srgbClr val="FF0000"/>
                  </a:solidFill>
                  <a:latin typeface="方正细黑一萀"/>
                </a:rPr>
                <a:t>设置系统参数	</a:t>
              </a:r>
              <a:endParaRPr lang="en-US" altLang="zh-CN" dirty="0">
                <a:solidFill>
                  <a:srgbClr val="FF0000"/>
                </a:solidFill>
                <a:latin typeface="方正细黑一萀"/>
              </a:endParaRPr>
            </a:p>
            <a:p>
              <a:pPr marL="342900" indent="-342900" algn="just" defTabSz="913765">
                <a:lnSpc>
                  <a:spcPct val="120000"/>
                </a:lnSpc>
                <a:buSzPct val="100000"/>
                <a:buFont typeface="+mj-ea"/>
                <a:buAutoNum type="circleNumDbPlain" startAt="3"/>
                <a:defRPr/>
              </a:pPr>
              <a:r>
                <a:rPr lang="zh-CN" altLang="en-US" dirty="0">
                  <a:solidFill>
                    <a:srgbClr val="221E1F"/>
                  </a:solidFill>
                  <a:latin typeface="方正细黑一萀"/>
                </a:rPr>
                <a:t>手摇使能无效，或使能信号没有接通	</a:t>
              </a:r>
              <a:endParaRPr lang="en-US" altLang="zh-CN" sz="180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221E1F"/>
                  </a:solidFill>
                  <a:latin typeface="方正细黑一萀"/>
                </a:rPr>
                <a:t>     </a:t>
              </a:r>
              <a:r>
                <a:rPr lang="zh-CN" altLang="en-US" sz="1800" i="0" u="none" strike="noStrike" baseline="0" dirty="0">
                  <a:solidFill>
                    <a:srgbClr val="FF0000"/>
                  </a:solidFill>
                  <a:latin typeface="方正细黑一萀"/>
                </a:rPr>
                <a:t>→检查线路。判断使能信号是否发出</a:t>
              </a:r>
              <a:r>
                <a:rPr lang="zh-CN" altLang="en-US" sz="1800" i="0" u="none" strike="noStrike" baseline="0" dirty="0">
                  <a:solidFill>
                    <a:srgbClr val="221E1F"/>
                  </a:solidFill>
                  <a:latin typeface="方正细黑一萀"/>
                </a:rPr>
                <a:t>	</a:t>
              </a:r>
              <a:endParaRPr lang="en-US" altLang="zh-CN" sz="1800" i="0" u="none" strike="noStrike" baseline="0" dirty="0">
                <a:solidFill>
                  <a:srgbClr val="221E1F"/>
                </a:solidFill>
                <a:latin typeface="方正细黑一萀"/>
              </a:endParaRPr>
            </a:p>
            <a:p>
              <a:pPr algn="just" defTabSz="913765">
                <a:lnSpc>
                  <a:spcPct val="120000"/>
                </a:lnSpc>
                <a:buSzPct val="100000"/>
                <a:defRPr/>
              </a:pPr>
              <a:r>
                <a:rPr lang="zh-CN" altLang="en-US" sz="1800" i="0" u="none" strike="noStrike" baseline="0" dirty="0">
                  <a:solidFill>
                    <a:srgbClr val="221E1F"/>
                  </a:solidFill>
                  <a:latin typeface="方正细黑一萀"/>
                </a:rPr>
                <a:t>（</a:t>
              </a:r>
              <a:r>
                <a:rPr lang="en-US" altLang="zh-CN" sz="1800" i="0" u="none" strike="noStrike" baseline="0" dirty="0">
                  <a:solidFill>
                    <a:srgbClr val="221E1F"/>
                  </a:solidFill>
                  <a:latin typeface="方正细黑一萀"/>
                </a:rPr>
                <a:t>2</a:t>
              </a:r>
              <a:r>
                <a:rPr lang="zh-CN" altLang="en-US" sz="1800" i="0" u="none" strike="noStrike" baseline="0" dirty="0">
                  <a:solidFill>
                    <a:srgbClr val="221E1F"/>
                  </a:solidFill>
                  <a:latin typeface="方正细黑一萀"/>
                </a:rPr>
                <a:t>）坐标有变化，但轴不动作</a:t>
              </a:r>
              <a:endParaRPr lang="en-US" altLang="zh-CN" sz="1800" i="0" u="none" strike="noStrike" baseline="0" dirty="0">
                <a:solidFill>
                  <a:srgbClr val="221E1F"/>
                </a:solidFill>
                <a:latin typeface="方正细黑一萀"/>
              </a:endParaRPr>
            </a:p>
            <a:p>
              <a:pPr marL="342900" indent="-342900" algn="just" defTabSz="913765">
                <a:lnSpc>
                  <a:spcPct val="120000"/>
                </a:lnSpc>
                <a:buSzPct val="100000"/>
                <a:buFont typeface="+mj-ea"/>
                <a:buAutoNum type="circleNumDbPlain"/>
                <a:defRPr/>
              </a:pPr>
              <a:r>
                <a:rPr lang="zh-CN" altLang="en-US" dirty="0">
                  <a:solidFill>
                    <a:srgbClr val="221E1F"/>
                  </a:solidFill>
                  <a:latin typeface="方正细黑一萀"/>
                </a:rPr>
                <a:t>数控车床锁住按钮损坏，使数控车床按钮一直处于数控车床锁住的状态</a:t>
              </a:r>
              <a:endParaRPr lang="en-US" altLang="zh-CN" dirty="0">
                <a:solidFill>
                  <a:srgbClr val="221E1F"/>
                </a:solidFill>
                <a:latin typeface="方正细黑一萀"/>
              </a:endParaRPr>
            </a:p>
            <a:p>
              <a:pPr algn="just" defTabSz="913765">
                <a:lnSpc>
                  <a:spcPct val="120000"/>
                </a:lnSpc>
                <a:buSzPct val="100000"/>
                <a:defRPr/>
              </a:pPr>
              <a:r>
                <a:rPr lang="zh-CN" altLang="en-US" dirty="0">
                  <a:solidFill>
                    <a:srgbClr val="FF0000"/>
                  </a:solidFill>
                  <a:latin typeface="方正细黑一萀"/>
                </a:rPr>
                <a:t>     →</a:t>
              </a:r>
              <a:r>
                <a:rPr lang="zh-CN" altLang="en-US" sz="1800" i="0" u="none" strike="noStrike" baseline="0" dirty="0">
                  <a:solidFill>
                    <a:srgbClr val="FF0000"/>
                  </a:solidFill>
                  <a:latin typeface="方正细黑一萀"/>
                </a:rPr>
                <a:t>更换数控车床锁住按钮</a:t>
              </a:r>
              <a:endParaRPr lang="en-US" altLang="zh-CN" sz="1800" i="0" u="none" strike="noStrike" baseline="0" dirty="0">
                <a:solidFill>
                  <a:srgbClr val="FF0000"/>
                </a:solidFill>
                <a:latin typeface="方正细黑一萀"/>
              </a:endParaRPr>
            </a:p>
            <a:p>
              <a:pPr marL="342900" indent="-342900" algn="just" defTabSz="913765">
                <a:lnSpc>
                  <a:spcPct val="120000"/>
                </a:lnSpc>
                <a:buSzPct val="100000"/>
                <a:buFont typeface="+mj-ea"/>
                <a:buAutoNum type="circleNumDbPlain" startAt="2"/>
                <a:defRPr/>
              </a:pPr>
              <a:r>
                <a:rPr lang="zh-CN" altLang="en-US" sz="1800" i="0" u="none" strike="noStrike" baseline="0" dirty="0">
                  <a:solidFill>
                    <a:srgbClr val="221E1F"/>
                  </a:solidFill>
                  <a:latin typeface="方正细黑一萀"/>
                </a:rPr>
                <a:t>伺服或主轴部分出现报警</a:t>
              </a:r>
              <a:endParaRPr lang="en-US" altLang="zh-CN" sz="1800" i="0" u="none" strike="noStrike" baseline="0" dirty="0">
                <a:solidFill>
                  <a:srgbClr val="221E1F"/>
                </a:solidFill>
                <a:latin typeface="方正细黑一萀"/>
              </a:endParaRPr>
            </a:p>
            <a:p>
              <a:pPr algn="just" defTabSz="913765">
                <a:lnSpc>
                  <a:spcPct val="120000"/>
                </a:lnSpc>
                <a:buSzPct val="100000"/>
                <a:defRPr/>
              </a:pPr>
              <a:r>
                <a:rPr lang="zh-CN" altLang="en-US" dirty="0">
                  <a:solidFill>
                    <a:srgbClr val="FF0000"/>
                  </a:solidFill>
                  <a:latin typeface="方正细黑一萀"/>
                </a:rPr>
                <a:t>     →清除报警</a:t>
              </a:r>
              <a:r>
                <a:rPr lang="zh-CN" altLang="en-US" sz="1800" i="0" u="none" strike="noStrike" baseline="0" dirty="0">
                  <a:solidFill>
                    <a:srgbClr val="221E1F"/>
                  </a:solidFill>
                  <a:latin typeface="方正细黑一萀"/>
                </a:rPr>
                <a:t>	</a:t>
              </a: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8" name="Title-1"/>
            <p:cNvSpPr/>
            <p:nvPr>
              <p:custDataLst>
                <p:tags r:id="rId6"/>
              </p:custDataLst>
            </p:nvPr>
          </p:nvSpPr>
          <p:spPr>
            <a:xfrm>
              <a:off x="1001421" y="1855295"/>
              <a:ext cx="4018863"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lang="zh-CN" altLang="en-US" b="1" dirty="0">
                  <a:solidFill>
                    <a:schemeClr val="tx1"/>
                  </a:solidFill>
                  <a:latin typeface="+mn-ea"/>
                </a:rPr>
                <a:t>手摇无效</a:t>
              </a:r>
              <a:endParaRPr kumimoji="0" lang="en-US" altLang="zh-CN" sz="1800" b="1" i="0" u="none" strike="noStrike" kern="1200" cap="none" spc="0" normalizeH="0" baseline="0" noProof="0" dirty="0">
                <a:ln>
                  <a:noFill/>
                </a:ln>
                <a:solidFill>
                  <a:schemeClr val="tx1"/>
                </a:solidFill>
                <a:effectLst/>
                <a:uLnTx/>
                <a:uFillTx/>
                <a:latin typeface="+mn-ea"/>
                <a:cs typeface="+mn-cs"/>
                <a:sym typeface="Arial" panose="020B0604020202020204" pitchFamily="34" charset="0"/>
              </a:endParaRPr>
            </a:p>
          </p:txBody>
        </p:sp>
      </p:grpSp>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4" name="标题 3"/>
          <p:cNvSpPr txBox="1"/>
          <p:nvPr/>
        </p:nvSpPr>
        <p:spPr>
          <a:xfrm>
            <a:off x="4182687" y="1064698"/>
            <a:ext cx="3813925"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四、操作类故障及排除</a:t>
            </a:r>
          </a:p>
        </p:txBody>
      </p:sp>
      <p:sp>
        <p:nvSpPr>
          <p:cNvPr id="2" name="Body-1"/>
          <p:cNvSpPr/>
          <p:nvPr>
            <p:custDataLst>
              <p:tags r:id="rId1"/>
            </p:custDataLst>
          </p:nvPr>
        </p:nvSpPr>
        <p:spPr>
          <a:xfrm>
            <a:off x="7788397" y="2349204"/>
            <a:ext cx="4330182" cy="37594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rPr>
              <a:t>数控车床超程信号接反或者是数控车床运动方向不对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en-US" altLang="zh-CN" dirty="0">
                <a:solidFill>
                  <a:srgbClr val="FF0000"/>
                </a:solidFill>
              </a:rPr>
              <a:t> </a:t>
            </a:r>
            <a:r>
              <a:rPr lang="zh-CN" altLang="en-US" dirty="0">
                <a:solidFill>
                  <a:srgbClr val="FF0000"/>
                </a:solidFill>
              </a:rPr>
              <a:t>→将轴的运动方向更改，或者将超程</a:t>
            </a:r>
            <a:endParaRPr lang="en-US" altLang="zh-CN" dirty="0">
              <a:solidFill>
                <a:srgbClr val="FF0000"/>
              </a:solidFill>
            </a:endParaRPr>
          </a:p>
          <a:p>
            <a:pPr defTabSz="913765">
              <a:lnSpc>
                <a:spcPct val="120000"/>
              </a:lnSpc>
              <a:buSzPct val="100000"/>
              <a:defRPr/>
            </a:pPr>
            <a:r>
              <a:rPr lang="en-US" altLang="zh-CN" dirty="0">
                <a:solidFill>
                  <a:srgbClr val="FF0000"/>
                </a:solidFill>
              </a:rPr>
              <a:t>         </a:t>
            </a:r>
            <a:r>
              <a:rPr lang="zh-CN" altLang="en-US" dirty="0">
                <a:solidFill>
                  <a:srgbClr val="FF0000"/>
                </a:solidFill>
              </a:rPr>
              <a:t>信号进行互换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en-US" altLang="zh-CN" dirty="0">
                <a:solidFill>
                  <a:schemeClr val="tx1"/>
                </a:solidFill>
              </a:rPr>
              <a:t>PLC </a:t>
            </a:r>
            <a:r>
              <a:rPr lang="zh-CN" altLang="en-US" dirty="0">
                <a:solidFill>
                  <a:schemeClr val="tx1"/>
                </a:solidFill>
              </a:rPr>
              <a:t>程序编写错误</a:t>
            </a:r>
            <a:r>
              <a:rPr lang="zh-CN" altLang="en-US" sz="1800" i="0" u="none" strike="noStrike" baseline="0" dirty="0">
                <a:solidFill>
                  <a:srgbClr val="221E1F"/>
                </a:solidFill>
                <a:latin typeface="方正细黑一萀"/>
              </a:rPr>
              <a:t>	</a:t>
            </a:r>
            <a:endParaRPr lang="en-US" altLang="zh-CN" dirty="0">
              <a:solidFill>
                <a:schemeClr val="tx1"/>
              </a:solidFill>
            </a:endParaRPr>
          </a:p>
          <a:p>
            <a:pPr defTabSz="913765">
              <a:lnSpc>
                <a:spcPct val="120000"/>
              </a:lnSpc>
              <a:buSzPct val="100000"/>
              <a:defRPr/>
            </a:pPr>
            <a:r>
              <a:rPr lang="zh-CN" altLang="en-US" dirty="0">
                <a:solidFill>
                  <a:srgbClr val="221E1F"/>
                </a:solidFill>
                <a:latin typeface="方正细黑一萀"/>
              </a:rPr>
              <a:t>   </a:t>
            </a: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→重新编写</a:t>
            </a:r>
            <a:r>
              <a:rPr lang="en-US" altLang="zh-CN" sz="1800" i="0" u="none" strike="noStrike" baseline="0" dirty="0">
                <a:solidFill>
                  <a:srgbClr val="FF0000"/>
                </a:solidFill>
                <a:latin typeface="方正细黑一萀"/>
              </a:rPr>
              <a:t>PLC</a:t>
            </a:r>
            <a:r>
              <a:rPr lang="zh-CN" altLang="en-US" sz="1800" i="0" u="none" strike="noStrike" baseline="0" dirty="0">
                <a:solidFill>
                  <a:srgbClr val="FF0000"/>
                </a:solidFill>
                <a:latin typeface="方正细黑一萀"/>
              </a:rPr>
              <a:t>程序</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zh-CN" altLang="en-US" dirty="0">
                <a:solidFill>
                  <a:schemeClr val="tx1"/>
                </a:solidFill>
                <a:latin typeface="方正细黑一萀"/>
              </a:rPr>
              <a:t>参数设置</a:t>
            </a:r>
            <a:r>
              <a:rPr lang="zh-CN" altLang="en-US" dirty="0">
                <a:solidFill>
                  <a:srgbClr val="221E1F"/>
                </a:solidFill>
                <a:latin typeface="方正细黑一萀"/>
              </a:rPr>
              <a:t>错误</a:t>
            </a:r>
            <a:endParaRPr lang="zh-CN" altLang="en-US"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FF0000"/>
                </a:solidFill>
                <a:latin typeface="方正细黑一萀"/>
              </a:rPr>
              <a:t>     →重新设置系统参数</a:t>
            </a:r>
            <a:endParaRPr lang="zh-CN" altLang="en-US" sz="1800" i="0" u="none" strike="noStrike" baseline="0" dirty="0">
              <a:solidFill>
                <a:srgbClr val="FF0000"/>
              </a:solidFill>
              <a:latin typeface="方正细黑一萀"/>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3" name="Title-1"/>
          <p:cNvSpPr/>
          <p:nvPr>
            <p:custDataLst>
              <p:tags r:id="rId2"/>
            </p:custDataLst>
          </p:nvPr>
        </p:nvSpPr>
        <p:spPr>
          <a:xfrm>
            <a:off x="7788397" y="1932228"/>
            <a:ext cx="3929594" cy="3236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sz="1800" b="1" i="0" u="none" strike="noStrike" baseline="0" dirty="0">
                <a:solidFill>
                  <a:srgbClr val="221E1F"/>
                </a:solidFill>
                <a:latin typeface="方正细黑一萀"/>
              </a:rPr>
              <a:t>手动移动数控车床超程后无法解除	</a:t>
            </a:r>
          </a:p>
        </p:txBody>
      </p:sp>
      <p:sp>
        <p:nvSpPr>
          <p:cNvPr id="7" name="Index-1"/>
          <p:cNvSpPr txBox="1"/>
          <p:nvPr>
            <p:custDataLst>
              <p:tags r:id="rId3"/>
            </p:custDataLst>
          </p:nvPr>
        </p:nvSpPr>
        <p:spPr>
          <a:xfrm>
            <a:off x="-4503" y="1711166"/>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02</a:t>
            </a:r>
            <a:endParaRPr lang="zh-CN" altLang="en-US" dirty="0">
              <a:latin typeface="+mn-ea"/>
              <a:ea typeface="+mn-ea"/>
            </a:endParaRPr>
          </a:p>
        </p:txBody>
      </p:sp>
      <p:sp>
        <p:nvSpPr>
          <p:cNvPr id="8" name="Index-1"/>
          <p:cNvSpPr txBox="1"/>
          <p:nvPr>
            <p:custDataLst>
              <p:tags r:id="rId4"/>
            </p:custDataLst>
          </p:nvPr>
        </p:nvSpPr>
        <p:spPr>
          <a:xfrm>
            <a:off x="6573914" y="1768850"/>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03</a:t>
            </a:r>
            <a:endParaRPr lang="zh-CN" altLang="en-US" dirty="0">
              <a:latin typeface="+mn-ea"/>
              <a:ea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Body-1"/>
          <p:cNvSpPr/>
          <p:nvPr>
            <p:custDataLst>
              <p:tags r:id="rId1"/>
            </p:custDataLst>
          </p:nvPr>
        </p:nvSpPr>
        <p:spPr>
          <a:xfrm>
            <a:off x="1252877" y="4560437"/>
            <a:ext cx="8378803" cy="17590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sz="1800" i="0" u="none" strike="noStrike" baseline="0" dirty="0">
                <a:solidFill>
                  <a:schemeClr val="tx1"/>
                </a:solidFill>
                <a:latin typeface="方正细黑一萀"/>
              </a:rPr>
              <a:t>参数错误或丢失，引起系统的控制紊乱</a:t>
            </a:r>
            <a:r>
              <a:rPr lang="zh-CN" altLang="en-US" sz="1800" i="0" u="none" strike="noStrike" baseline="0" dirty="0">
                <a:solidFill>
                  <a:srgbClr val="221E1F"/>
                </a:solidFill>
                <a:latin typeface="方正细黑一萀"/>
              </a:rPr>
              <a:t>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→重新设置参数</a:t>
            </a:r>
            <a:r>
              <a:rPr lang="zh-CN" altLang="en-US" sz="1800" i="0" u="none" strike="noStrike" baseline="0" dirty="0">
                <a:solidFill>
                  <a:srgbClr val="221E1F"/>
                </a:solidFill>
                <a:latin typeface="方正细黑一萀"/>
              </a:rPr>
              <a:t>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chemeClr val="tx1"/>
                </a:solidFill>
                <a:latin typeface="方正细黑一萀"/>
              </a:rPr>
              <a:t>系统受到较强烈的干扰</a:t>
            </a:r>
            <a:endParaRPr lang="en-US" altLang="zh-CN" sz="1800" i="0" u="none" strike="noStrike" baseline="0"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→增加防干扰措施，排除干扰源</a:t>
            </a:r>
            <a:r>
              <a:rPr lang="zh-CN" altLang="en-US" dirty="0">
                <a:solidFill>
                  <a:srgbClr val="FF0000"/>
                </a:solidFill>
                <a:latin typeface="方正细黑一萀"/>
              </a:rPr>
              <a:t>	</a:t>
            </a:r>
            <a:endParaRPr lang="en-US" altLang="zh-CN" dirty="0">
              <a:solidFill>
                <a:srgbClr val="FF0000"/>
              </a:solidFill>
              <a:latin typeface="方正细黑一萀"/>
            </a:endParaRPr>
          </a:p>
        </p:txBody>
      </p:sp>
      <p:sp>
        <p:nvSpPr>
          <p:cNvPr id="28" name="Title-1"/>
          <p:cNvSpPr/>
          <p:nvPr>
            <p:custDataLst>
              <p:tags r:id="rId2"/>
            </p:custDataLst>
          </p:nvPr>
        </p:nvSpPr>
        <p:spPr>
          <a:xfrm>
            <a:off x="1252877" y="1686059"/>
            <a:ext cx="6212012" cy="3443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en-US" altLang="zh-CN" sz="1800" b="1" i="0" u="none" strike="noStrike" baseline="0" dirty="0">
                <a:solidFill>
                  <a:srgbClr val="221E1F"/>
                </a:solidFill>
                <a:latin typeface="方正细黑一萀"/>
              </a:rPr>
              <a:t>M</a:t>
            </a:r>
            <a:r>
              <a:rPr lang="zh-CN" altLang="en-US" sz="1800" b="1" i="0" u="none" strike="noStrike" baseline="0" dirty="0">
                <a:solidFill>
                  <a:srgbClr val="221E1F"/>
                </a:solidFill>
                <a:latin typeface="方正细黑一萀"/>
              </a:rPr>
              <a:t>、</a:t>
            </a:r>
            <a:r>
              <a:rPr lang="en-US" altLang="zh-CN" sz="1800" b="1" i="0" u="none" strike="noStrike" baseline="0" dirty="0">
                <a:solidFill>
                  <a:srgbClr val="221E1F"/>
                </a:solidFill>
                <a:latin typeface="方正细黑一萀"/>
              </a:rPr>
              <a:t>S</a:t>
            </a:r>
            <a:r>
              <a:rPr lang="zh-CN" altLang="en-US" sz="1800" b="1" i="0" u="none" strike="noStrike" baseline="0" dirty="0">
                <a:solidFill>
                  <a:srgbClr val="221E1F"/>
                </a:solidFill>
                <a:latin typeface="方正细黑一萀"/>
              </a:rPr>
              <a:t>、</a:t>
            </a:r>
            <a:r>
              <a:rPr lang="en-US" altLang="zh-CN" sz="1800" b="1" i="0" u="none" strike="noStrike" baseline="0" dirty="0">
                <a:solidFill>
                  <a:srgbClr val="221E1F"/>
                </a:solidFill>
                <a:latin typeface="方正细黑一萀"/>
              </a:rPr>
              <a:t>T </a:t>
            </a:r>
            <a:r>
              <a:rPr lang="zh-CN" altLang="en-US" sz="1800" b="1" i="0" u="none" strike="noStrike" baseline="0" dirty="0">
                <a:solidFill>
                  <a:srgbClr val="221E1F"/>
                </a:solidFill>
                <a:latin typeface="方正细黑一萀"/>
              </a:rPr>
              <a:t>指令有时不能执行或执行动作不准确	</a:t>
            </a:r>
          </a:p>
        </p:txBody>
      </p:sp>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2" name="Body-1"/>
          <p:cNvSpPr/>
          <p:nvPr>
            <p:custDataLst>
              <p:tags r:id="rId3"/>
            </p:custDataLst>
          </p:nvPr>
        </p:nvSpPr>
        <p:spPr>
          <a:xfrm>
            <a:off x="1214483" y="2024904"/>
            <a:ext cx="10939123" cy="19390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sz="1800" i="0" u="none" strike="noStrike" baseline="0" dirty="0">
                <a:solidFill>
                  <a:srgbClr val="221E1F"/>
                </a:solidFill>
                <a:latin typeface="方正细黑一萀"/>
              </a:rPr>
              <a:t>系统选择了每转进给，但是主轴未启</a:t>
            </a:r>
            <a:r>
              <a:rPr lang="zh-CN" altLang="en-US" dirty="0">
                <a:solidFill>
                  <a:srgbClr val="221E1F"/>
                </a:solidFill>
                <a:latin typeface="方正细黑一萀"/>
              </a:rPr>
              <a:t>动</a:t>
            </a:r>
            <a:endParaRPr lang="en-US" altLang="zh-CN"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rPr>
              <a:t>→在轴动作前先运转主轴</a:t>
            </a:r>
            <a:r>
              <a:rPr lang="zh-CN" altLang="en-US" sz="1800" i="0" u="none" strike="noStrike" baseline="0" dirty="0">
                <a:solidFill>
                  <a:srgbClr val="221E1F"/>
                </a:solidFill>
                <a:latin typeface="方正细黑一萀"/>
              </a:rPr>
              <a:t>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en-US" altLang="zh-CN" dirty="0">
                <a:solidFill>
                  <a:srgbClr val="221E1F"/>
                </a:solidFill>
                <a:latin typeface="方正细黑一萀"/>
              </a:rPr>
              <a:t>PLC </a:t>
            </a:r>
            <a:r>
              <a:rPr lang="zh-CN" altLang="en-US" dirty="0">
                <a:solidFill>
                  <a:srgbClr val="221E1F"/>
                </a:solidFill>
                <a:latin typeface="方正细黑一萀"/>
              </a:rPr>
              <a:t>中已经设定了主轴转速到达信号，但该信号没有到达系统	</a:t>
            </a:r>
            <a:endParaRPr lang="en-US" altLang="zh-CN" dirty="0">
              <a:solidFill>
                <a:schemeClr val="tx1"/>
              </a:solidFill>
            </a:endParaRPr>
          </a:p>
          <a:p>
            <a:pPr algn="ctr"/>
            <a:r>
              <a:rPr lang="zh-CN" altLang="en-US" dirty="0">
                <a:solidFill>
                  <a:srgbClr val="FF0000"/>
                </a:solidFill>
                <a:latin typeface="方正细黑一萀"/>
              </a:rPr>
              <a:t>   </a:t>
            </a:r>
            <a:r>
              <a:rPr lang="en-US" altLang="zh-CN" dirty="0">
                <a:solidFill>
                  <a:srgbClr val="FF0000"/>
                </a:solidFill>
                <a:latin typeface="方正细黑一萀"/>
              </a:rPr>
              <a:t>  </a:t>
            </a:r>
            <a:r>
              <a:rPr lang="zh-CN" altLang="en-US" dirty="0">
                <a:solidFill>
                  <a:srgbClr val="FF0000"/>
                </a:solidFill>
                <a:latin typeface="方正细黑一萀"/>
              </a:rPr>
              <a:t>→找出主轴信号未到达的原因或将主轴速度到达的限定范围加大	</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zh-CN" altLang="en-US" sz="1800" i="0" u="none" strike="noStrike" baseline="0" dirty="0">
                <a:solidFill>
                  <a:schemeClr val="tx1"/>
                </a:solidFill>
                <a:latin typeface="方正细黑一萀"/>
              </a:rPr>
              <a:t>轴的进给倍率选择了零</a:t>
            </a:r>
            <a:endParaRPr lang="zh-CN" altLang="en-US"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FF0000"/>
                </a:solidFill>
                <a:latin typeface="方正细黑一萀"/>
              </a:rPr>
              <a:t>     →选择正确的进给倍率</a:t>
            </a:r>
            <a:endParaRPr lang="zh-CN" altLang="en-US" sz="1800" i="0" u="none" strike="noStrike" baseline="0" dirty="0">
              <a:solidFill>
                <a:srgbClr val="FF0000"/>
              </a:solidFill>
              <a:latin typeface="方正细黑一萀"/>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3" name="Title-1"/>
          <p:cNvSpPr/>
          <p:nvPr>
            <p:custDataLst>
              <p:tags r:id="rId4"/>
            </p:custDataLst>
          </p:nvPr>
        </p:nvSpPr>
        <p:spPr>
          <a:xfrm>
            <a:off x="1252877" y="4100371"/>
            <a:ext cx="4898903" cy="3236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b="1" dirty="0">
                <a:solidFill>
                  <a:srgbClr val="221E1F"/>
                </a:solidFill>
                <a:latin typeface="方正细黑一萀"/>
              </a:rPr>
              <a:t>系统</a:t>
            </a:r>
            <a:r>
              <a:rPr lang="en-US" altLang="zh-CN" b="1" dirty="0">
                <a:solidFill>
                  <a:srgbClr val="221E1F"/>
                </a:solidFill>
                <a:latin typeface="方正细黑一萀"/>
              </a:rPr>
              <a:t>G00</a:t>
            </a:r>
            <a:r>
              <a:rPr lang="zh-CN" altLang="en-US" b="1" dirty="0">
                <a:solidFill>
                  <a:srgbClr val="221E1F"/>
                </a:solidFill>
                <a:latin typeface="方正细黑一萀"/>
              </a:rPr>
              <a:t>、</a:t>
            </a:r>
            <a:r>
              <a:rPr lang="en-US" altLang="zh-CN" b="1" dirty="0">
                <a:solidFill>
                  <a:srgbClr val="221E1F"/>
                </a:solidFill>
                <a:latin typeface="方正细黑一萀"/>
              </a:rPr>
              <a:t>G01</a:t>
            </a:r>
            <a:r>
              <a:rPr lang="zh-CN" altLang="en-US" b="1" dirty="0">
                <a:solidFill>
                  <a:srgbClr val="221E1F"/>
                </a:solidFill>
                <a:latin typeface="方正细黑一萀"/>
              </a:rPr>
              <a:t>、</a:t>
            </a:r>
            <a:r>
              <a:rPr lang="en-US" altLang="zh-CN" b="1" dirty="0">
                <a:solidFill>
                  <a:srgbClr val="221E1F"/>
                </a:solidFill>
                <a:latin typeface="方正细黑一萀"/>
              </a:rPr>
              <a:t>G02</a:t>
            </a:r>
            <a:r>
              <a:rPr lang="zh-CN" altLang="en-US" b="1" dirty="0">
                <a:solidFill>
                  <a:srgbClr val="221E1F"/>
                </a:solidFill>
                <a:latin typeface="方正细黑一萀"/>
              </a:rPr>
              <a:t>、</a:t>
            </a:r>
            <a:r>
              <a:rPr lang="en-US" altLang="zh-CN" b="1" dirty="0">
                <a:solidFill>
                  <a:srgbClr val="221E1F"/>
                </a:solidFill>
                <a:latin typeface="方正细黑一萀"/>
              </a:rPr>
              <a:t>G03</a:t>
            </a:r>
            <a:r>
              <a:rPr lang="zh-CN" altLang="en-US" b="1" dirty="0">
                <a:solidFill>
                  <a:srgbClr val="221E1F"/>
                </a:solidFill>
                <a:latin typeface="方正细黑一萀"/>
              </a:rPr>
              <a:t>指令均不能执行</a:t>
            </a:r>
            <a:endParaRPr lang="zh-CN" altLang="en-US" sz="1800" b="1" i="0" u="none" strike="noStrike" baseline="0" dirty="0">
              <a:solidFill>
                <a:srgbClr val="221E1F"/>
              </a:solidFill>
              <a:latin typeface="方正细黑一萀"/>
            </a:endParaRPr>
          </a:p>
        </p:txBody>
      </p:sp>
      <p:sp>
        <p:nvSpPr>
          <p:cNvPr id="7" name="Index-1"/>
          <p:cNvSpPr txBox="1"/>
          <p:nvPr>
            <p:custDataLst>
              <p:tags r:id="rId5"/>
            </p:custDataLst>
          </p:nvPr>
        </p:nvSpPr>
        <p:spPr>
          <a:xfrm>
            <a:off x="0" y="1625438"/>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04</a:t>
            </a:r>
            <a:endParaRPr lang="zh-CN" altLang="en-US" dirty="0">
              <a:latin typeface="+mn-ea"/>
              <a:ea typeface="+mn-ea"/>
            </a:endParaRPr>
          </a:p>
        </p:txBody>
      </p:sp>
      <p:sp>
        <p:nvSpPr>
          <p:cNvPr id="8" name="Index-1"/>
          <p:cNvSpPr txBox="1"/>
          <p:nvPr>
            <p:custDataLst>
              <p:tags r:id="rId6"/>
            </p:custDataLst>
          </p:nvPr>
        </p:nvSpPr>
        <p:spPr>
          <a:xfrm>
            <a:off x="-1" y="4011954"/>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05</a:t>
            </a:r>
            <a:endParaRPr lang="zh-CN" altLang="en-US" dirty="0">
              <a:latin typeface="+mn-ea"/>
              <a:ea typeface="+mn-ea"/>
            </a:endParaRPr>
          </a:p>
        </p:txBody>
      </p:sp>
      <p:sp>
        <p:nvSpPr>
          <p:cNvPr id="5" name="标题 3">
            <a:extLst>
              <a:ext uri="{FF2B5EF4-FFF2-40B4-BE49-F238E27FC236}">
                <a16:creationId xmlns:a16="http://schemas.microsoft.com/office/drawing/2014/main" id="{6A135BB1-E24B-A272-3CF7-2DA09604509A}"/>
              </a:ext>
            </a:extLst>
          </p:cNvPr>
          <p:cNvSpPr txBox="1"/>
          <p:nvPr/>
        </p:nvSpPr>
        <p:spPr>
          <a:xfrm>
            <a:off x="4182687" y="1064698"/>
            <a:ext cx="3813925"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四、操作类故障及排除</a:t>
            </a:r>
          </a:p>
        </p:txBody>
      </p:sp>
      <p:grpSp>
        <p:nvGrpSpPr>
          <p:cNvPr id="9" name="组合 8">
            <a:extLst>
              <a:ext uri="{FF2B5EF4-FFF2-40B4-BE49-F238E27FC236}">
                <a16:creationId xmlns:a16="http://schemas.microsoft.com/office/drawing/2014/main" id="{0FEAC267-AB18-B3F0-03B2-478C414A0A43}"/>
              </a:ext>
            </a:extLst>
          </p:cNvPr>
          <p:cNvGrpSpPr/>
          <p:nvPr/>
        </p:nvGrpSpPr>
        <p:grpSpPr>
          <a:xfrm>
            <a:off x="1587" y="-1"/>
            <a:ext cx="12188825" cy="6858001"/>
            <a:chOff x="1589" y="0"/>
            <a:chExt cx="12188825" cy="6858001"/>
          </a:xfrm>
        </p:grpSpPr>
        <p:sp>
          <p:nvSpPr>
            <p:cNvPr id="11" name="任意多边形 40">
              <a:extLst>
                <a:ext uri="{FF2B5EF4-FFF2-40B4-BE49-F238E27FC236}">
                  <a16:creationId xmlns:a16="http://schemas.microsoft.com/office/drawing/2014/main" id="{3D5A54E8-1489-53D2-8C66-91FD5409501F}"/>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任意多边形 41">
              <a:extLst>
                <a:ext uri="{FF2B5EF4-FFF2-40B4-BE49-F238E27FC236}">
                  <a16:creationId xmlns:a16="http://schemas.microsoft.com/office/drawing/2014/main" id="{4ABD4151-BF2B-01CB-05AD-5C8656C1B52F}"/>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Body-1"/>
          <p:cNvSpPr/>
          <p:nvPr>
            <p:custDataLst>
              <p:tags r:id="rId1"/>
            </p:custDataLst>
          </p:nvPr>
        </p:nvSpPr>
        <p:spPr>
          <a:xfrm>
            <a:off x="1227181" y="2294934"/>
            <a:ext cx="4421780" cy="30085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latin typeface="方正细黑一萀"/>
              </a:rPr>
              <a:t>输入</a:t>
            </a:r>
            <a:r>
              <a:rPr lang="en-US" altLang="zh-CN" dirty="0">
                <a:solidFill>
                  <a:schemeClr val="tx1"/>
                </a:solidFill>
                <a:latin typeface="方正细黑一萀"/>
              </a:rPr>
              <a:t>/</a:t>
            </a:r>
            <a:r>
              <a:rPr lang="zh-CN" altLang="en-US" dirty="0">
                <a:solidFill>
                  <a:schemeClr val="tx1"/>
                </a:solidFill>
                <a:latin typeface="方正细黑一萀"/>
              </a:rPr>
              <a:t>输出板或回路出现故障</a:t>
            </a:r>
            <a:r>
              <a:rPr lang="zh-CN" altLang="en-US" sz="1800" i="0" u="none" strike="noStrike" baseline="0" dirty="0">
                <a:solidFill>
                  <a:srgbClr val="221E1F"/>
                </a:solidFill>
                <a:latin typeface="方正细黑一萀"/>
              </a:rPr>
              <a:t>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→维修或更换输入</a:t>
            </a:r>
            <a:r>
              <a:rPr lang="en-US" altLang="zh-CN" dirty="0">
                <a:solidFill>
                  <a:srgbClr val="FF0000"/>
                </a:solidFill>
              </a:rPr>
              <a:t>/</a:t>
            </a:r>
            <a:r>
              <a:rPr lang="zh-CN" altLang="en-US" dirty="0">
                <a:solidFill>
                  <a:srgbClr val="FF0000"/>
                </a:solidFill>
              </a:rPr>
              <a:t>输出板</a:t>
            </a:r>
            <a:r>
              <a:rPr lang="zh-CN" altLang="en-US" sz="1800" i="0" u="none" strike="noStrike" baseline="0" dirty="0">
                <a:solidFill>
                  <a:srgbClr val="221E1F"/>
                </a:solidFill>
                <a:latin typeface="方正细黑一萀"/>
              </a:rPr>
              <a:t>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sz="1800" i="0" u="none" strike="noStrike" baseline="0" dirty="0">
                <a:solidFill>
                  <a:schemeClr val="tx1"/>
                </a:solidFill>
                <a:latin typeface="方正细黑一萀"/>
              </a:rPr>
              <a:t>电动机相源相序不正确</a:t>
            </a:r>
            <a:endParaRPr lang="en-US" altLang="zh-CN" sz="1800" i="0" u="none" strike="noStrike" baseline="0"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→调整三项电源的相序</a:t>
            </a:r>
            <a:endParaRPr lang="en-US" altLang="zh-CN" sz="1800" i="0" u="none" strike="noStrike" baseline="0"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zh-CN" altLang="en-US" dirty="0">
                <a:solidFill>
                  <a:schemeClr val="tx1"/>
                </a:solidFill>
                <a:latin typeface="方正细黑一萀"/>
              </a:rPr>
              <a:t>冷却箱过脏，引起电泵堵塞，冷却管堵塞或变形</a:t>
            </a:r>
            <a:endParaRPr lang="en-US" altLang="zh-CN" dirty="0">
              <a:solidFill>
                <a:schemeClr val="tx1"/>
              </a:solidFill>
              <a:latin typeface="方正细黑一萀"/>
            </a:endParaRPr>
          </a:p>
          <a:p>
            <a:pPr defTabSz="913765">
              <a:lnSpc>
                <a:spcPct val="120000"/>
              </a:lnSpc>
              <a:buSzPct val="100000"/>
              <a:defRPr/>
            </a:pPr>
            <a:r>
              <a:rPr lang="zh-CN" altLang="en-US" sz="1800" i="0" u="none" strike="noStrike" baseline="0" dirty="0">
                <a:solidFill>
                  <a:schemeClr val="tx1"/>
                </a:solidFill>
                <a:latin typeface="方正细黑一萀"/>
              </a:rPr>
              <a:t>    </a:t>
            </a:r>
            <a:r>
              <a:rPr lang="zh-CN" altLang="en-US" dirty="0">
                <a:solidFill>
                  <a:srgbClr val="FF0000"/>
                </a:solidFill>
                <a:latin typeface="方正细黑一萀"/>
              </a:rPr>
              <a:t> →清洗冷却箱，更换冷却液，更换变  形的冷却管</a:t>
            </a: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sz="1800" i="0" u="none" strike="noStrike" baseline="0" dirty="0">
                <a:solidFill>
                  <a:srgbClr val="221E1F"/>
                </a:solidFill>
                <a:latin typeface="方正细黑一萀"/>
              </a:rPr>
              <a:t>	</a:t>
            </a:r>
          </a:p>
          <a:p>
            <a:pPr marL="342900" indent="-342900" defTabSz="913765">
              <a:lnSpc>
                <a:spcPct val="120000"/>
              </a:lnSpc>
              <a:buSzPct val="100000"/>
              <a:buFont typeface="+mj-ea"/>
              <a:buAutoNum type="circleNumDbPlain" startAt="3"/>
              <a:defRPr/>
            </a:pPr>
            <a:endParaRPr lang="en-US" altLang="zh-CN" dirty="0">
              <a:solidFill>
                <a:srgbClr val="FF0000"/>
              </a:solidFill>
              <a:latin typeface="方正细黑一萀"/>
            </a:endParaRPr>
          </a:p>
          <a:p>
            <a:pPr algn="just" defTabSz="913765">
              <a:lnSpc>
                <a:spcPct val="120000"/>
              </a:lnSpc>
              <a:buSzPct val="100000"/>
              <a:defRPr/>
            </a:pPr>
            <a:endParaRPr lang="zh-CN" altLang="en-US" dirty="0">
              <a:solidFill>
                <a:srgbClr val="221E1F"/>
              </a:solidFill>
              <a:latin typeface="方正细黑一萀"/>
            </a:endParaRPr>
          </a:p>
          <a:p>
            <a:pPr marL="342900" indent="-342900" algn="just"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algn="just" defTabSz="913765">
              <a:lnSpc>
                <a:spcPct val="120000"/>
              </a:lnSpc>
              <a:buSzPct val="100000"/>
              <a:buFont typeface="+mj-ea"/>
              <a:buAutoNum type="circleNumDbPlain" startAt="4"/>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8" name="Title-1"/>
          <p:cNvSpPr/>
          <p:nvPr>
            <p:custDataLst>
              <p:tags r:id="rId2"/>
            </p:custDataLst>
          </p:nvPr>
        </p:nvSpPr>
        <p:spPr>
          <a:xfrm>
            <a:off x="1351502" y="1840565"/>
            <a:ext cx="3992223" cy="3443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b="1" dirty="0">
                <a:solidFill>
                  <a:srgbClr val="221E1F"/>
                </a:solidFill>
                <a:latin typeface="方正细黑一萀"/>
              </a:rPr>
              <a:t>车床油泵、冷却泵没有启动或</a:t>
            </a:r>
            <a:endParaRPr lang="en-US" altLang="zh-CN" b="1" dirty="0">
              <a:solidFill>
                <a:srgbClr val="221E1F"/>
              </a:solidFill>
              <a:latin typeface="方正细黑一萀"/>
            </a:endParaRPr>
          </a:p>
          <a:p>
            <a:pPr marL="0" lvl="1">
              <a:defRPr/>
            </a:pPr>
            <a:r>
              <a:rPr lang="zh-CN" altLang="en-US" b="1" dirty="0">
                <a:solidFill>
                  <a:srgbClr val="221E1F"/>
                </a:solidFill>
                <a:latin typeface="方正细黑一萀"/>
              </a:rPr>
              <a:t>启动后没有油、冷却液输出</a:t>
            </a:r>
            <a:r>
              <a:rPr lang="zh-CN" altLang="en-US" sz="1800" b="0" i="0" u="none" strike="noStrike" baseline="0" dirty="0">
                <a:solidFill>
                  <a:srgbClr val="221E1F"/>
                </a:solidFill>
                <a:latin typeface="方正细黑一萀"/>
              </a:rPr>
              <a:t>	</a:t>
            </a:r>
          </a:p>
          <a:p>
            <a:pPr marL="0" lvl="1">
              <a:defRPr/>
            </a:pPr>
            <a:r>
              <a:rPr lang="zh-CN" altLang="en-US" sz="1800" b="1" i="0" u="none" strike="noStrike" baseline="0" dirty="0">
                <a:solidFill>
                  <a:srgbClr val="221E1F"/>
                </a:solidFill>
                <a:latin typeface="方正细黑一萀"/>
              </a:rPr>
              <a:t>	</a:t>
            </a:r>
          </a:p>
        </p:txBody>
      </p:sp>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2" name="Body-1"/>
          <p:cNvSpPr/>
          <p:nvPr>
            <p:custDataLst>
              <p:tags r:id="rId3"/>
            </p:custDataLst>
          </p:nvPr>
        </p:nvSpPr>
        <p:spPr>
          <a:xfrm>
            <a:off x="6543041" y="2245837"/>
            <a:ext cx="5496559" cy="4350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a:buFont typeface="+mj-ea"/>
              <a:buAutoNum type="circleNumDbPlain"/>
            </a:pPr>
            <a:r>
              <a:rPr lang="zh-CN" altLang="en-US" dirty="0">
                <a:solidFill>
                  <a:srgbClr val="221E1F"/>
                </a:solidFill>
                <a:latin typeface="方正细黑一萀"/>
              </a:rPr>
              <a:t>系统的控制主轴的模拟电压没有输出</a:t>
            </a:r>
            <a:endParaRPr lang="zh-CN" altLang="en-US" sz="1800" i="0" u="none" strike="noStrike" baseline="0"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rPr>
              <a:t>→在测量是否有电压输出，是否随主轴转</a:t>
            </a:r>
            <a:endParaRPr lang="en-US" altLang="zh-CN" dirty="0">
              <a:solidFill>
                <a:srgbClr val="FF0000"/>
              </a:solidFill>
            </a:endParaRPr>
          </a:p>
          <a:p>
            <a:pPr defTabSz="913765">
              <a:lnSpc>
                <a:spcPct val="120000"/>
              </a:lnSpc>
              <a:buSzPct val="100000"/>
              <a:defRPr/>
            </a:pPr>
            <a:r>
              <a:rPr lang="en-US" altLang="zh-CN" dirty="0">
                <a:solidFill>
                  <a:srgbClr val="FF0000"/>
                </a:solidFill>
              </a:rPr>
              <a:t>         </a:t>
            </a:r>
            <a:r>
              <a:rPr lang="zh-CN" altLang="en-US" dirty="0">
                <a:solidFill>
                  <a:srgbClr val="FF0000"/>
                </a:solidFill>
              </a:rPr>
              <a:t>速的变化而变化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rgbClr val="221E1F"/>
                </a:solidFill>
                <a:latin typeface="方正细黑一萀"/>
              </a:rPr>
              <a:t>系统的主轴模拟量的输出接口与变频器的连接电缆断线或者短路</a:t>
            </a:r>
            <a:endParaRPr lang="en-US" altLang="zh-CN"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latin typeface="方正细黑一萀"/>
              </a:rPr>
              <a:t>→重新焊接电缆或更换</a:t>
            </a:r>
            <a:r>
              <a:rPr lang="zh-CN" altLang="en-US" sz="1800" i="0" u="none" strike="noStrike" baseline="0" dirty="0">
                <a:solidFill>
                  <a:srgbClr val="221E1F"/>
                </a:solidFill>
                <a:latin typeface="方正细黑一萀"/>
              </a:rPr>
              <a:t>	</a:t>
            </a:r>
            <a:r>
              <a:rPr lang="zh-CN" altLang="en-US" dirty="0">
                <a:solidFill>
                  <a:srgbClr val="FF0000"/>
                </a:solidFill>
                <a:latin typeface="方正细黑一萀"/>
              </a:rPr>
              <a:t>	</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zh-CN" altLang="en-US" dirty="0">
                <a:solidFill>
                  <a:schemeClr val="tx1"/>
                </a:solidFill>
                <a:latin typeface="方正细黑一萀"/>
              </a:rPr>
              <a:t>连接器接触</a:t>
            </a:r>
            <a:r>
              <a:rPr lang="zh-CN" altLang="en-US" dirty="0">
                <a:solidFill>
                  <a:srgbClr val="221E1F"/>
                </a:solidFill>
                <a:latin typeface="方正细黑一萀"/>
              </a:rPr>
              <a:t>不良</a:t>
            </a: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dirty="0">
                <a:solidFill>
                  <a:srgbClr val="FF0000"/>
                </a:solidFill>
                <a:latin typeface="方正细黑一萀"/>
              </a:rPr>
              <a:t>     →重新将连接器接牢</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4"/>
              <a:defRPr/>
            </a:pPr>
            <a:r>
              <a:rPr lang="zh-CN" altLang="en-US" dirty="0">
                <a:solidFill>
                  <a:schemeClr val="tx1"/>
                </a:solidFill>
                <a:latin typeface="方正细黑一萀"/>
              </a:rPr>
              <a:t>主轴的正转或反转控制器损坏或触电接触不良</a:t>
            </a:r>
            <a:endParaRPr lang="en-US" altLang="zh-CN" dirty="0">
              <a:solidFill>
                <a:schemeClr val="tx1"/>
              </a:solidFill>
              <a:latin typeface="方正细黑一萀"/>
            </a:endParaRPr>
          </a:p>
          <a:p>
            <a:pPr defTabSz="913765">
              <a:lnSpc>
                <a:spcPct val="120000"/>
              </a:lnSpc>
              <a:buSzPct val="100000"/>
              <a:defRPr/>
            </a:pPr>
            <a:r>
              <a:rPr lang="zh-CN" altLang="en-US" dirty="0">
                <a:solidFill>
                  <a:schemeClr val="tx1"/>
                </a:solidFill>
                <a:latin typeface="方正细黑一萀"/>
              </a:rPr>
              <a:t>     </a:t>
            </a:r>
            <a:r>
              <a:rPr lang="zh-CN" altLang="en-US" dirty="0">
                <a:solidFill>
                  <a:srgbClr val="FF0000"/>
                </a:solidFill>
                <a:latin typeface="方正细黑一萀"/>
              </a:rPr>
              <a:t>→更换损坏的继电器</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5"/>
              <a:defRPr/>
            </a:pPr>
            <a:r>
              <a:rPr lang="zh-CN" altLang="en-US" dirty="0">
                <a:solidFill>
                  <a:schemeClr val="tx1"/>
                </a:solidFill>
                <a:latin typeface="方正细黑一萀"/>
              </a:rPr>
              <a:t>主轴控制电路接触不良或有断线</a:t>
            </a:r>
            <a:endParaRPr lang="en-US" altLang="zh-CN" dirty="0">
              <a:solidFill>
                <a:schemeClr val="tx1"/>
              </a:solidFill>
              <a:latin typeface="方正细黑一萀"/>
            </a:endParaRPr>
          </a:p>
          <a:p>
            <a:pPr defTabSz="913765">
              <a:lnSpc>
                <a:spcPct val="120000"/>
              </a:lnSpc>
              <a:buSzPct val="100000"/>
              <a:defRPr/>
            </a:pPr>
            <a:r>
              <a:rPr lang="zh-CN" altLang="en-US" dirty="0">
                <a:solidFill>
                  <a:schemeClr val="tx1"/>
                </a:solidFill>
                <a:latin typeface="方正细黑一萀"/>
              </a:rPr>
              <a:t>     </a:t>
            </a:r>
            <a:r>
              <a:rPr lang="zh-CN" altLang="en-US" dirty="0">
                <a:solidFill>
                  <a:srgbClr val="FF0000"/>
                </a:solidFill>
                <a:latin typeface="方正细黑一萀"/>
              </a:rPr>
              <a:t>→根据电气原理图找出故障点</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4"/>
              <a:defRPr/>
            </a:pPr>
            <a:endParaRPr lang="zh-CN" altLang="en-US" dirty="0">
              <a:solidFill>
                <a:schemeClr val="tx1"/>
              </a:solidFill>
              <a:latin typeface="方正细黑一萀"/>
            </a:endParaRPr>
          </a:p>
          <a:p>
            <a:pPr marL="342900" indent="-342900" defTabSz="913765">
              <a:lnSpc>
                <a:spcPct val="120000"/>
              </a:lnSpc>
              <a:buSzPct val="100000"/>
              <a:buFont typeface="+mj-ea"/>
              <a:buAutoNum type="circleNumDbPlain" startAt="4"/>
              <a:defRPr/>
            </a:pPr>
            <a:endParaRPr lang="zh-CN" altLang="en-US" sz="1800" i="0" u="none" strike="noStrike" baseline="0" dirty="0">
              <a:solidFill>
                <a:srgbClr val="FF0000"/>
              </a:solidFill>
              <a:latin typeface="方正细黑一萀"/>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3" name="Title-1"/>
          <p:cNvSpPr/>
          <p:nvPr>
            <p:custDataLst>
              <p:tags r:id="rId4"/>
            </p:custDataLst>
          </p:nvPr>
        </p:nvSpPr>
        <p:spPr>
          <a:xfrm>
            <a:off x="6774004" y="1872637"/>
            <a:ext cx="5405299" cy="3236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sz="1800" b="1" i="0" u="none" strike="noStrike" baseline="0" dirty="0">
                <a:solidFill>
                  <a:srgbClr val="221E1F"/>
                </a:solidFill>
                <a:latin typeface="方正细黑一萀"/>
              </a:rPr>
              <a:t>系统发出主轴旋转的指令后，</a:t>
            </a:r>
            <a:endParaRPr lang="en-US" altLang="zh-CN" b="1" dirty="0">
              <a:solidFill>
                <a:srgbClr val="221E1F"/>
              </a:solidFill>
              <a:latin typeface="方正细黑一萀"/>
            </a:endParaRPr>
          </a:p>
          <a:p>
            <a:pPr marL="0" lvl="1">
              <a:defRPr/>
            </a:pPr>
            <a:r>
              <a:rPr lang="zh-CN" altLang="en-US" sz="1800" b="1" i="0" u="none" strike="noStrike" baseline="0" dirty="0">
                <a:solidFill>
                  <a:srgbClr val="221E1F"/>
                </a:solidFill>
                <a:latin typeface="方正细黑一萀"/>
              </a:rPr>
              <a:t>主轴不转动或只能向一个方向转动	</a:t>
            </a:r>
          </a:p>
          <a:p>
            <a:pPr marL="0" lvl="1">
              <a:defRPr/>
            </a:pPr>
            <a:r>
              <a:rPr lang="zh-CN" altLang="en-US" sz="1800" b="1" i="0" u="none" strike="noStrike" baseline="0" dirty="0">
                <a:solidFill>
                  <a:srgbClr val="221E1F"/>
                </a:solidFill>
                <a:latin typeface="方正细黑一萀"/>
              </a:rPr>
              <a:t>	</a:t>
            </a:r>
          </a:p>
        </p:txBody>
      </p:sp>
      <p:sp>
        <p:nvSpPr>
          <p:cNvPr id="7" name="Index-1"/>
          <p:cNvSpPr txBox="1"/>
          <p:nvPr>
            <p:custDataLst>
              <p:tags r:id="rId5"/>
            </p:custDataLst>
          </p:nvPr>
        </p:nvSpPr>
        <p:spPr>
          <a:xfrm>
            <a:off x="12697" y="1590325"/>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06</a:t>
            </a:r>
            <a:endParaRPr lang="zh-CN" altLang="en-US" dirty="0">
              <a:latin typeface="+mn-ea"/>
              <a:ea typeface="+mn-ea"/>
            </a:endParaRPr>
          </a:p>
        </p:txBody>
      </p:sp>
      <p:sp>
        <p:nvSpPr>
          <p:cNvPr id="8" name="Index-1"/>
          <p:cNvSpPr txBox="1"/>
          <p:nvPr>
            <p:custDataLst>
              <p:tags r:id="rId6"/>
            </p:custDataLst>
          </p:nvPr>
        </p:nvSpPr>
        <p:spPr>
          <a:xfrm>
            <a:off x="5559524" y="1631460"/>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07</a:t>
            </a:r>
            <a:endParaRPr lang="zh-CN" altLang="en-US" dirty="0">
              <a:latin typeface="+mn-ea"/>
              <a:ea typeface="+mn-ea"/>
            </a:endParaRPr>
          </a:p>
        </p:txBody>
      </p:sp>
      <p:sp>
        <p:nvSpPr>
          <p:cNvPr id="5" name="标题 3">
            <a:extLst>
              <a:ext uri="{FF2B5EF4-FFF2-40B4-BE49-F238E27FC236}">
                <a16:creationId xmlns:a16="http://schemas.microsoft.com/office/drawing/2014/main" id="{2A7D9DEF-649B-9B5E-5F8D-CBA17065C658}"/>
              </a:ext>
            </a:extLst>
          </p:cNvPr>
          <p:cNvSpPr txBox="1"/>
          <p:nvPr/>
        </p:nvSpPr>
        <p:spPr>
          <a:xfrm>
            <a:off x="4189035" y="993548"/>
            <a:ext cx="3813925"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四、操作类故障及排除</a:t>
            </a:r>
          </a:p>
        </p:txBody>
      </p:sp>
      <p:grpSp>
        <p:nvGrpSpPr>
          <p:cNvPr id="9" name="组合 8">
            <a:extLst>
              <a:ext uri="{FF2B5EF4-FFF2-40B4-BE49-F238E27FC236}">
                <a16:creationId xmlns:a16="http://schemas.microsoft.com/office/drawing/2014/main" id="{35B4F9D0-AAA0-06E0-1F97-4F614330B03C}"/>
              </a:ext>
            </a:extLst>
          </p:cNvPr>
          <p:cNvGrpSpPr/>
          <p:nvPr/>
        </p:nvGrpSpPr>
        <p:grpSpPr>
          <a:xfrm>
            <a:off x="1587" y="-1"/>
            <a:ext cx="12188825" cy="6858001"/>
            <a:chOff x="1589" y="0"/>
            <a:chExt cx="12188825" cy="6858001"/>
          </a:xfrm>
        </p:grpSpPr>
        <p:sp>
          <p:nvSpPr>
            <p:cNvPr id="11" name="任意多边形 40">
              <a:extLst>
                <a:ext uri="{FF2B5EF4-FFF2-40B4-BE49-F238E27FC236}">
                  <a16:creationId xmlns:a16="http://schemas.microsoft.com/office/drawing/2014/main" id="{AAAE250E-62EA-6988-4130-5B1CFD398249}"/>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任意多边形 41">
              <a:extLst>
                <a:ext uri="{FF2B5EF4-FFF2-40B4-BE49-F238E27FC236}">
                  <a16:creationId xmlns:a16="http://schemas.microsoft.com/office/drawing/2014/main" id="{15801ABE-B001-7434-1418-375E19EB5109}"/>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Body-1"/>
          <p:cNvSpPr/>
          <p:nvPr>
            <p:custDataLst>
              <p:tags r:id="rId1"/>
            </p:custDataLst>
          </p:nvPr>
        </p:nvSpPr>
        <p:spPr>
          <a:xfrm>
            <a:off x="1229855" y="2572343"/>
            <a:ext cx="5526545" cy="22663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latin typeface="方正细黑一萀"/>
              </a:rPr>
              <a:t>导轨拉伤产生爬行	</a:t>
            </a:r>
            <a:r>
              <a:rPr lang="zh-CN" altLang="en-US" sz="1800" i="0" u="none" strike="noStrike" baseline="0" dirty="0">
                <a:solidFill>
                  <a:srgbClr val="221E1F"/>
                </a:solidFill>
                <a:latin typeface="方正细黑一萀"/>
              </a:rPr>
              <a:t>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→清洗导轨或用油石清洗导轨表面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sz="1800" i="0" u="none" strike="noStrike" baseline="0" dirty="0">
                <a:solidFill>
                  <a:srgbClr val="221E1F"/>
                </a:solidFill>
                <a:latin typeface="方正细黑一萀"/>
              </a:rPr>
              <a:t>丝杠轴承损坏	</a:t>
            </a:r>
          </a:p>
          <a:p>
            <a:pPr defTabSz="913765">
              <a:lnSpc>
                <a:spcPct val="120000"/>
              </a:lnSpc>
              <a:buSzPct val="100000"/>
              <a:defRPr/>
            </a:pP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a:t>
            </a:r>
            <a:r>
              <a:rPr lang="zh-CN" altLang="en-US" dirty="0">
                <a:solidFill>
                  <a:srgbClr val="FF0000"/>
                </a:solidFill>
                <a:latin typeface="方正细黑一萀"/>
              </a:rPr>
              <a:t>更换损坏的轴承	</a:t>
            </a:r>
            <a:endParaRPr lang="en-US" altLang="zh-CN" sz="1800" i="0" u="none" strike="noStrike" baseline="0"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zh-CN" altLang="en-US" dirty="0">
                <a:solidFill>
                  <a:schemeClr val="tx1"/>
                </a:solidFill>
                <a:latin typeface="方正细黑一萀"/>
              </a:rPr>
              <a:t>传动链松动</a:t>
            </a:r>
            <a:endParaRPr lang="en-US" altLang="zh-CN" dirty="0">
              <a:solidFill>
                <a:schemeClr val="tx1"/>
              </a:solidFill>
              <a:latin typeface="方正细黑一萀"/>
            </a:endParaRPr>
          </a:p>
          <a:p>
            <a:pPr defTabSz="913765">
              <a:lnSpc>
                <a:spcPct val="120000"/>
              </a:lnSpc>
              <a:buSzPct val="100000"/>
              <a:defRPr/>
            </a:pPr>
            <a:r>
              <a:rPr lang="en-US" altLang="zh-CN" dirty="0">
                <a:solidFill>
                  <a:schemeClr val="tx1"/>
                </a:solidFill>
                <a:latin typeface="方正细黑一萀"/>
              </a:rPr>
              <a:t>     </a:t>
            </a:r>
            <a:r>
              <a:rPr lang="zh-CN" altLang="en-US" dirty="0">
                <a:solidFill>
                  <a:srgbClr val="FF0000"/>
                </a:solidFill>
                <a:latin typeface="方正细黑一萀"/>
              </a:rPr>
              <a:t>→检查传动系统、紧固松动的地方</a:t>
            </a: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sz="1800" i="0" u="none" strike="noStrike" baseline="0" dirty="0">
                <a:solidFill>
                  <a:srgbClr val="221E1F"/>
                </a:solidFill>
                <a:latin typeface="方正细黑一萀"/>
              </a:rPr>
              <a:t>	</a:t>
            </a:r>
          </a:p>
          <a:p>
            <a:pPr marL="342900" indent="-342900" defTabSz="913765">
              <a:lnSpc>
                <a:spcPct val="120000"/>
              </a:lnSpc>
              <a:buSzPct val="100000"/>
              <a:buFont typeface="+mj-ea"/>
              <a:buAutoNum type="circleNumDbPlain" startAt="3"/>
              <a:defRPr/>
            </a:pPr>
            <a:endParaRPr lang="en-US" altLang="zh-CN" dirty="0">
              <a:solidFill>
                <a:srgbClr val="FF0000"/>
              </a:solidFill>
              <a:latin typeface="方正细黑一萀"/>
            </a:endParaRPr>
          </a:p>
          <a:p>
            <a:pPr algn="just" defTabSz="913765">
              <a:lnSpc>
                <a:spcPct val="120000"/>
              </a:lnSpc>
              <a:buSzPct val="100000"/>
              <a:defRPr/>
            </a:pPr>
            <a:endParaRPr lang="zh-CN" altLang="en-US" dirty="0">
              <a:solidFill>
                <a:srgbClr val="221E1F"/>
              </a:solidFill>
              <a:latin typeface="方正细黑一萀"/>
            </a:endParaRPr>
          </a:p>
          <a:p>
            <a:pPr marL="342900" indent="-342900" algn="just"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algn="just" defTabSz="913765">
              <a:lnSpc>
                <a:spcPct val="120000"/>
              </a:lnSpc>
              <a:buSzPct val="100000"/>
              <a:buFont typeface="+mj-ea"/>
              <a:buAutoNum type="circleNumDbPlain" startAt="4"/>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8" name="Title-1"/>
          <p:cNvSpPr/>
          <p:nvPr>
            <p:custDataLst>
              <p:tags r:id="rId2"/>
            </p:custDataLst>
          </p:nvPr>
        </p:nvSpPr>
        <p:spPr>
          <a:xfrm>
            <a:off x="1227183" y="2347117"/>
            <a:ext cx="4549815" cy="250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b="1" dirty="0">
                <a:solidFill>
                  <a:srgbClr val="221E1F"/>
                </a:solidFill>
                <a:latin typeface="方正细黑一萀"/>
              </a:rPr>
              <a:t>车床工作台运行时抖动，有时有卡滞现象</a:t>
            </a:r>
            <a:r>
              <a:rPr lang="zh-CN" altLang="en-US" sz="1800" b="0" i="0" u="none" strike="noStrike" baseline="0" dirty="0">
                <a:solidFill>
                  <a:srgbClr val="221E1F"/>
                </a:solidFill>
                <a:latin typeface="方正细黑一萀"/>
              </a:rPr>
              <a:t>	</a:t>
            </a:r>
          </a:p>
          <a:p>
            <a:pPr marL="0" lvl="1">
              <a:defRPr/>
            </a:pPr>
            <a:r>
              <a:rPr lang="zh-CN" altLang="en-US" sz="1800" b="1" i="0" u="none" strike="noStrike" baseline="0" dirty="0">
                <a:solidFill>
                  <a:srgbClr val="221E1F"/>
                </a:solidFill>
                <a:latin typeface="方正细黑一萀"/>
              </a:rPr>
              <a:t>	</a:t>
            </a:r>
          </a:p>
        </p:txBody>
      </p:sp>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2" name="Body-1"/>
          <p:cNvSpPr/>
          <p:nvPr>
            <p:custDataLst>
              <p:tags r:id="rId3"/>
            </p:custDataLst>
          </p:nvPr>
        </p:nvSpPr>
        <p:spPr>
          <a:xfrm>
            <a:off x="7464887" y="2507670"/>
            <a:ext cx="4158153" cy="22663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a:buFont typeface="+mj-ea"/>
              <a:buAutoNum type="circleNumDbPlain"/>
            </a:pPr>
            <a:r>
              <a:rPr lang="zh-CN" altLang="en-US" sz="1800" i="0" u="none" strike="noStrike" baseline="0" dirty="0">
                <a:solidFill>
                  <a:srgbClr val="221E1F"/>
                </a:solidFill>
                <a:latin typeface="方正细黑一萀"/>
              </a:rPr>
              <a:t>气压不足</a:t>
            </a:r>
          </a:p>
          <a:p>
            <a:pPr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rPr>
              <a:t>→增大气压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rgbClr val="221E1F"/>
                </a:solidFill>
                <a:latin typeface="方正细黑一萀"/>
              </a:rPr>
              <a:t>电磁阀损坏</a:t>
            </a:r>
            <a:endParaRPr lang="en-US" altLang="zh-CN"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latin typeface="方正细黑一萀"/>
              </a:rPr>
              <a:t>→重新焊接电缆或更换</a:t>
            </a:r>
            <a:r>
              <a:rPr lang="zh-CN" altLang="en-US" sz="1800" i="0" u="none" strike="noStrike" baseline="0" dirty="0">
                <a:solidFill>
                  <a:srgbClr val="221E1F"/>
                </a:solidFill>
                <a:latin typeface="方正细黑一萀"/>
              </a:rPr>
              <a:t>	</a:t>
            </a:r>
            <a:r>
              <a:rPr lang="zh-CN" altLang="en-US" dirty="0">
                <a:solidFill>
                  <a:srgbClr val="FF0000"/>
                </a:solidFill>
                <a:latin typeface="方正细黑一萀"/>
              </a:rPr>
              <a:t>	</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zh-CN" altLang="en-US" sz="1800" i="0" u="none" strike="noStrike" baseline="0" dirty="0">
                <a:solidFill>
                  <a:schemeClr val="tx1"/>
                </a:solidFill>
                <a:latin typeface="方正细黑一萀"/>
              </a:rPr>
              <a:t>压力继电器损坏</a:t>
            </a: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dirty="0">
                <a:solidFill>
                  <a:srgbClr val="FF0000"/>
                </a:solidFill>
                <a:latin typeface="方正细黑一萀"/>
              </a:rPr>
              <a:t>     →更换压力继电器</a:t>
            </a:r>
            <a:endParaRPr lang="zh-CN" altLang="en-US" dirty="0">
              <a:solidFill>
                <a:schemeClr val="tx1"/>
              </a:solidFill>
              <a:latin typeface="方正细黑一萀"/>
            </a:endParaRPr>
          </a:p>
          <a:p>
            <a:pPr marL="342900" indent="-342900" defTabSz="913765">
              <a:lnSpc>
                <a:spcPct val="120000"/>
              </a:lnSpc>
              <a:buSzPct val="100000"/>
              <a:buFont typeface="+mj-ea"/>
              <a:buAutoNum type="circleNumDbPlain" startAt="4"/>
              <a:defRPr/>
            </a:pPr>
            <a:endParaRPr lang="zh-CN" altLang="en-US" sz="1800" i="0" u="none" strike="noStrike" baseline="0" dirty="0">
              <a:solidFill>
                <a:srgbClr val="FF0000"/>
              </a:solidFill>
              <a:latin typeface="方正细黑一萀"/>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3" name="Title-1"/>
          <p:cNvSpPr/>
          <p:nvPr>
            <p:custDataLst>
              <p:tags r:id="rId4"/>
            </p:custDataLst>
          </p:nvPr>
        </p:nvSpPr>
        <p:spPr>
          <a:xfrm>
            <a:off x="7589211" y="2328990"/>
            <a:ext cx="4898903" cy="3236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1800" b="1" i="0" u="none" strike="noStrike" baseline="0" dirty="0">
                <a:solidFill>
                  <a:srgbClr val="221E1F"/>
                </a:solidFill>
                <a:latin typeface="方正细黑一萀"/>
              </a:rPr>
              <a:t>气</a:t>
            </a:r>
            <a:r>
              <a:rPr lang="zh-CN" altLang="en-US" b="1" dirty="0">
                <a:solidFill>
                  <a:srgbClr val="221E1F"/>
                </a:solidFill>
                <a:latin typeface="方正细黑一萀"/>
              </a:rPr>
              <a:t>动卡盘夹不紧工件</a:t>
            </a:r>
            <a:r>
              <a:rPr lang="zh-CN" altLang="en-US" sz="1800" b="0" i="0" u="none" strike="noStrike" baseline="0" dirty="0">
                <a:solidFill>
                  <a:srgbClr val="221E1F"/>
                </a:solidFill>
                <a:latin typeface="方正细黑一萀"/>
              </a:rPr>
              <a:t>	</a:t>
            </a:r>
          </a:p>
          <a:p>
            <a:pPr marL="0" lvl="1">
              <a:defRPr/>
            </a:pPr>
            <a:r>
              <a:rPr lang="zh-CN" altLang="en-US" sz="1800" b="1" i="0" u="none" strike="noStrike" baseline="0" dirty="0">
                <a:solidFill>
                  <a:srgbClr val="221E1F"/>
                </a:solidFill>
                <a:latin typeface="方正细黑一萀"/>
              </a:rPr>
              <a:t>	</a:t>
            </a:r>
          </a:p>
          <a:p>
            <a:pPr marL="0" lvl="1">
              <a:defRPr/>
            </a:pPr>
            <a:r>
              <a:rPr lang="zh-CN" altLang="en-US" sz="1800" b="1" i="0" u="none" strike="noStrike" baseline="0" dirty="0">
                <a:solidFill>
                  <a:srgbClr val="221E1F"/>
                </a:solidFill>
                <a:latin typeface="方正细黑一萀"/>
              </a:rPr>
              <a:t>	</a:t>
            </a:r>
          </a:p>
        </p:txBody>
      </p:sp>
      <p:sp>
        <p:nvSpPr>
          <p:cNvPr id="7" name="Index-1"/>
          <p:cNvSpPr txBox="1"/>
          <p:nvPr>
            <p:custDataLst>
              <p:tags r:id="rId5"/>
            </p:custDataLst>
          </p:nvPr>
        </p:nvSpPr>
        <p:spPr>
          <a:xfrm>
            <a:off x="12700" y="1907397"/>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08</a:t>
            </a:r>
            <a:endParaRPr lang="zh-CN" altLang="en-US" dirty="0">
              <a:latin typeface="+mn-ea"/>
              <a:ea typeface="+mn-ea"/>
            </a:endParaRPr>
          </a:p>
        </p:txBody>
      </p:sp>
      <p:sp>
        <p:nvSpPr>
          <p:cNvPr id="8" name="Index-1"/>
          <p:cNvSpPr txBox="1"/>
          <p:nvPr>
            <p:custDataLst>
              <p:tags r:id="rId6"/>
            </p:custDataLst>
          </p:nvPr>
        </p:nvSpPr>
        <p:spPr>
          <a:xfrm>
            <a:off x="6250407" y="1911227"/>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09</a:t>
            </a:r>
            <a:endParaRPr lang="zh-CN" altLang="en-US" dirty="0">
              <a:latin typeface="+mn-ea"/>
              <a:ea typeface="+mn-ea"/>
            </a:endParaRPr>
          </a:p>
        </p:txBody>
      </p:sp>
      <p:sp>
        <p:nvSpPr>
          <p:cNvPr id="5" name="标题 3">
            <a:extLst>
              <a:ext uri="{FF2B5EF4-FFF2-40B4-BE49-F238E27FC236}">
                <a16:creationId xmlns:a16="http://schemas.microsoft.com/office/drawing/2014/main" id="{5A30717C-5C61-ADCF-3B98-DD71061CAE1C}"/>
              </a:ext>
            </a:extLst>
          </p:cNvPr>
          <p:cNvSpPr txBox="1"/>
          <p:nvPr/>
        </p:nvSpPr>
        <p:spPr>
          <a:xfrm>
            <a:off x="4182687" y="1064698"/>
            <a:ext cx="3813925"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四、操作类故障及排除</a:t>
            </a:r>
          </a:p>
        </p:txBody>
      </p:sp>
      <p:grpSp>
        <p:nvGrpSpPr>
          <p:cNvPr id="9" name="组合 8">
            <a:extLst>
              <a:ext uri="{FF2B5EF4-FFF2-40B4-BE49-F238E27FC236}">
                <a16:creationId xmlns:a16="http://schemas.microsoft.com/office/drawing/2014/main" id="{A137141E-18BA-E4E1-9DE3-31F9EF320320}"/>
              </a:ext>
            </a:extLst>
          </p:cNvPr>
          <p:cNvGrpSpPr/>
          <p:nvPr/>
        </p:nvGrpSpPr>
        <p:grpSpPr>
          <a:xfrm>
            <a:off x="1587" y="-1"/>
            <a:ext cx="12188825" cy="6858001"/>
            <a:chOff x="1589" y="0"/>
            <a:chExt cx="12188825" cy="6858001"/>
          </a:xfrm>
        </p:grpSpPr>
        <p:sp>
          <p:nvSpPr>
            <p:cNvPr id="11" name="任意多边形 40">
              <a:extLst>
                <a:ext uri="{FF2B5EF4-FFF2-40B4-BE49-F238E27FC236}">
                  <a16:creationId xmlns:a16="http://schemas.microsoft.com/office/drawing/2014/main" id="{A7573641-EB63-EF95-E18D-A4E6DFDAC50A}"/>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任意多边形 41">
              <a:extLst>
                <a:ext uri="{FF2B5EF4-FFF2-40B4-BE49-F238E27FC236}">
                  <a16:creationId xmlns:a16="http://schemas.microsoft.com/office/drawing/2014/main" id="{53442818-C123-5130-5ECB-CED9E0FECC1F}"/>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209981" y="1771787"/>
            <a:ext cx="6250404" cy="4889982"/>
            <a:chOff x="976583" y="1855295"/>
            <a:chExt cx="4043701" cy="4370872"/>
          </a:xfrm>
        </p:grpSpPr>
        <p:sp>
          <p:nvSpPr>
            <p:cNvPr id="27" name="Body-1"/>
            <p:cNvSpPr/>
            <p:nvPr>
              <p:custDataLst>
                <p:tags r:id="rId3"/>
              </p:custDataLst>
            </p:nvPr>
          </p:nvSpPr>
          <p:spPr>
            <a:xfrm>
              <a:off x="976583" y="2221481"/>
              <a:ext cx="3283538" cy="4004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buSzPct val="100000"/>
                <a:defRPr/>
              </a:pPr>
              <a:r>
                <a:rPr lang="zh-CN" altLang="en-US" dirty="0">
                  <a:solidFill>
                    <a:schemeClr val="tx1"/>
                  </a:solidFill>
                </a:rPr>
                <a:t>（</a:t>
              </a:r>
              <a:r>
                <a:rPr lang="en-US" altLang="zh-CN" dirty="0">
                  <a:solidFill>
                    <a:schemeClr val="tx1"/>
                  </a:solidFill>
                </a:rPr>
                <a:t>1</a:t>
              </a:r>
              <a:r>
                <a:rPr lang="zh-CN" altLang="en-US" dirty="0">
                  <a:solidFill>
                    <a:schemeClr val="tx1"/>
                  </a:solidFill>
                </a:rPr>
                <a:t>）参考点发生单个螺距偏移</a:t>
              </a:r>
              <a:endParaRPr lang="en-US" altLang="zh-CN" dirty="0">
                <a:solidFill>
                  <a:schemeClr val="tx1"/>
                </a:solidFill>
              </a:endParaRPr>
            </a:p>
            <a:p>
              <a:pPr marL="342900" indent="-342900" defTabSz="913765">
                <a:lnSpc>
                  <a:spcPct val="120000"/>
                </a:lnSpc>
                <a:buSzPct val="100000"/>
                <a:buFont typeface="+mj-ea"/>
                <a:buAutoNum type="circleNumDbPlain"/>
                <a:defRPr/>
              </a:pPr>
              <a:r>
                <a:rPr lang="zh-CN" altLang="en-US" dirty="0">
                  <a:solidFill>
                    <a:schemeClr val="tx1"/>
                  </a:solidFill>
                  <a:latin typeface="方正细黑一萀"/>
                </a:rPr>
                <a:t>减速开关与减速挡块安装不合理， 使减速信号与零脉冲信号相隔距离过近</a:t>
              </a:r>
              <a:r>
                <a:rPr lang="zh-CN" altLang="en-US" sz="1800" i="0" u="none" strike="noStrike" baseline="0" dirty="0">
                  <a:solidFill>
                    <a:srgbClr val="221E1F"/>
                  </a:solidFill>
                  <a:latin typeface="方正细黑一萀"/>
                </a:rPr>
                <a:t>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→调整减速开关或者挡块的位置，使车床轴</a:t>
              </a:r>
              <a:endParaRPr lang="en-US" altLang="zh-CN" dirty="0">
                <a:solidFill>
                  <a:srgbClr val="FF0000"/>
                </a:solidFill>
              </a:endParaRPr>
            </a:p>
            <a:p>
              <a:pPr defTabSz="913765">
                <a:lnSpc>
                  <a:spcPct val="120000"/>
                </a:lnSpc>
                <a:buSzPct val="100000"/>
                <a:defRPr/>
              </a:pPr>
              <a:r>
                <a:rPr lang="en-US" altLang="zh-CN" dirty="0">
                  <a:solidFill>
                    <a:srgbClr val="FF0000"/>
                  </a:solidFill>
                </a:rPr>
                <a:t>        </a:t>
              </a:r>
              <a:r>
                <a:rPr lang="zh-CN" altLang="en-US" dirty="0">
                  <a:solidFill>
                    <a:srgbClr val="FF0000"/>
                  </a:solidFill>
                </a:rPr>
                <a:t>开始减速的位置大概处在一个栅距或一个螺</a:t>
              </a:r>
              <a:endParaRPr lang="en-US" altLang="zh-CN" dirty="0">
                <a:solidFill>
                  <a:srgbClr val="FF0000"/>
                </a:solidFill>
              </a:endParaRPr>
            </a:p>
            <a:p>
              <a:pPr defTabSz="913765">
                <a:lnSpc>
                  <a:spcPct val="120000"/>
                </a:lnSpc>
                <a:buSzPct val="100000"/>
                <a:defRPr/>
              </a:pPr>
              <a:r>
                <a:rPr lang="en-US" altLang="zh-CN" dirty="0">
                  <a:solidFill>
                    <a:srgbClr val="FF0000"/>
                  </a:solidFill>
                </a:rPr>
                <a:t>        </a:t>
              </a:r>
              <a:r>
                <a:rPr lang="zh-CN" altLang="en-US" dirty="0">
                  <a:solidFill>
                    <a:srgbClr val="FF0000"/>
                  </a:solidFill>
                </a:rPr>
                <a:t>距的位置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chemeClr val="tx1"/>
                  </a:solidFill>
                  <a:latin typeface="方正细黑一萀"/>
                </a:rPr>
                <a:t>机械安装不到位</a:t>
              </a:r>
              <a:endParaRPr lang="en-US" altLang="zh-CN" sz="1800" i="0" u="none" strike="noStrike" baseline="0"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a:t>
              </a:r>
              <a:r>
                <a:rPr lang="zh-CN" altLang="en-US" dirty="0">
                  <a:solidFill>
                    <a:srgbClr val="FF0000"/>
                  </a:solidFill>
                  <a:latin typeface="方正细黑一萀"/>
                </a:rPr>
                <a:t>调整机械部分	</a:t>
              </a:r>
              <a:endParaRPr lang="en-US" altLang="zh-CN" dirty="0">
                <a:solidFill>
                  <a:srgbClr val="FF0000"/>
                </a:solidFill>
                <a:latin typeface="方正细黑一萀"/>
              </a:endParaRPr>
            </a:p>
            <a:p>
              <a:pPr algn="just" defTabSz="913765">
                <a:lnSpc>
                  <a:spcPct val="120000"/>
                </a:lnSpc>
                <a:buSzPct val="100000"/>
                <a:defRPr/>
              </a:pPr>
              <a:endParaRPr lang="zh-CN" altLang="en-US" dirty="0">
                <a:solidFill>
                  <a:srgbClr val="221E1F"/>
                </a:solidFill>
                <a:latin typeface="方正细黑一萀"/>
              </a:endParaRPr>
            </a:p>
            <a:p>
              <a:pPr marL="342900" indent="-342900" algn="just"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algn="just" defTabSz="913765">
                <a:lnSpc>
                  <a:spcPct val="120000"/>
                </a:lnSpc>
                <a:buSzPct val="100000"/>
                <a:buFont typeface="+mj-ea"/>
                <a:buAutoNum type="circleNumDbPlain" startAt="4"/>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8" name="Title-1"/>
            <p:cNvSpPr/>
            <p:nvPr>
              <p:custDataLst>
                <p:tags r:id="rId4"/>
              </p:custDataLst>
            </p:nvPr>
          </p:nvSpPr>
          <p:spPr>
            <a:xfrm>
              <a:off x="1001421" y="1855295"/>
              <a:ext cx="4018863"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sz="1800" b="1" i="0" u="none" strike="noStrike" baseline="0" dirty="0">
                  <a:solidFill>
                    <a:srgbClr val="221E1F"/>
                  </a:solidFill>
                  <a:latin typeface="方正细黑一萀"/>
                </a:rPr>
                <a:t>车床回原点后，原点漂移或参考点发生整螺距偏移	</a:t>
              </a:r>
            </a:p>
          </p:txBody>
        </p:sp>
      </p:grpSp>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4" name="标题 3"/>
          <p:cNvSpPr txBox="1"/>
          <p:nvPr/>
        </p:nvSpPr>
        <p:spPr>
          <a:xfrm>
            <a:off x="3686363" y="1051174"/>
            <a:ext cx="4819270"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五、回参考点常见故障及排除</a:t>
            </a:r>
          </a:p>
        </p:txBody>
      </p:sp>
      <p:sp>
        <p:nvSpPr>
          <p:cNvPr id="2" name="Body-1"/>
          <p:cNvSpPr/>
          <p:nvPr>
            <p:custDataLst>
              <p:tags r:id="rId1"/>
            </p:custDataLst>
          </p:nvPr>
        </p:nvSpPr>
        <p:spPr>
          <a:xfrm>
            <a:off x="6731953" y="2211646"/>
            <a:ext cx="4684729" cy="37594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defTabSz="913765">
              <a:lnSpc>
                <a:spcPct val="120000"/>
              </a:lnSpc>
              <a:buSzPct val="100000"/>
              <a:defRPr/>
            </a:pPr>
            <a:r>
              <a:rPr lang="zh-CN" altLang="en-US" dirty="0">
                <a:solidFill>
                  <a:srgbClr val="221E1F"/>
                </a:solidFill>
                <a:latin typeface="方正细黑一萀"/>
              </a:rPr>
              <a:t>（</a:t>
            </a:r>
            <a:r>
              <a:rPr lang="en-US" altLang="zh-CN" dirty="0">
                <a:solidFill>
                  <a:srgbClr val="221E1F"/>
                </a:solidFill>
                <a:latin typeface="方正细黑一萀"/>
              </a:rPr>
              <a:t>2</a:t>
            </a:r>
            <a:r>
              <a:rPr lang="zh-CN" altLang="en-US" dirty="0">
                <a:solidFill>
                  <a:srgbClr val="221E1F"/>
                </a:solidFill>
                <a:latin typeface="方正细黑一萀"/>
              </a:rPr>
              <a:t>）参考点发生多个螺距偏移</a:t>
            </a:r>
            <a:endParaRPr lang="en-US" altLang="zh-CN" dirty="0">
              <a:solidFill>
                <a:srgbClr val="221E1F"/>
              </a:solidFill>
              <a:latin typeface="方正细黑一萀"/>
            </a:endParaRPr>
          </a:p>
          <a:p>
            <a:pPr marL="342900" indent="-342900" algn="just" defTabSz="913765">
              <a:lnSpc>
                <a:spcPct val="120000"/>
              </a:lnSpc>
              <a:buSzPct val="100000"/>
              <a:buFont typeface="+mj-ea"/>
              <a:buAutoNum type="circleNumDbPlain"/>
              <a:defRPr/>
            </a:pPr>
            <a:r>
              <a:rPr lang="zh-CN" altLang="en-US" dirty="0">
                <a:solidFill>
                  <a:srgbClr val="221E1F"/>
                </a:solidFill>
                <a:latin typeface="方正细黑一萀"/>
              </a:rPr>
              <a:t>参考点减速信号不良引起的故障</a:t>
            </a:r>
            <a:endParaRPr lang="en-US" altLang="zh-CN" dirty="0">
              <a:solidFill>
                <a:srgbClr val="221E1F"/>
              </a:solidFill>
              <a:latin typeface="方正细黑一萀"/>
            </a:endParaRPr>
          </a:p>
          <a:p>
            <a:pPr algn="just"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latin typeface="方正细黑一萀"/>
              </a:rPr>
              <a:t>  →</a:t>
            </a:r>
            <a:r>
              <a:rPr lang="zh-CN" altLang="en-US" sz="1800" i="0" u="none" strike="noStrike" baseline="0" dirty="0">
                <a:solidFill>
                  <a:srgbClr val="FF0000"/>
                </a:solidFill>
                <a:latin typeface="方正细黑一..."/>
              </a:rPr>
              <a:t>检查减速信号是否有效，接触是否良好</a:t>
            </a:r>
            <a:endParaRPr lang="en-US" altLang="zh-CN" sz="1800" i="0" u="none" strike="noStrike" baseline="0" dirty="0">
              <a:solidFill>
                <a:srgbClr val="FF0000"/>
              </a:solidFill>
              <a:latin typeface="方正细黑一..."/>
            </a:endParaRPr>
          </a:p>
          <a:p>
            <a:pPr marL="342900" indent="-342900" algn="just" defTabSz="913765">
              <a:lnSpc>
                <a:spcPct val="120000"/>
              </a:lnSpc>
              <a:buSzPct val="100000"/>
              <a:buFont typeface="+mj-ea"/>
              <a:buAutoNum type="circleNumDbPlain" startAt="2"/>
              <a:defRPr/>
            </a:pPr>
            <a:r>
              <a:rPr lang="zh-CN" altLang="en-US" dirty="0">
                <a:solidFill>
                  <a:srgbClr val="221E1F"/>
                </a:solidFill>
                <a:latin typeface="方正细黑一萀"/>
              </a:rPr>
              <a:t>减速挡块固定不良引起寻找零脉冲的初始点发生了漂移	</a:t>
            </a:r>
            <a:endParaRPr lang="en-US" altLang="zh-CN" dirty="0">
              <a:solidFill>
                <a:srgbClr val="221E1F"/>
              </a:solidFill>
              <a:latin typeface="方正细黑一萀"/>
            </a:endParaRPr>
          </a:p>
          <a:p>
            <a:pPr algn="just"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latin typeface="方正细黑一萀"/>
              </a:rPr>
              <a:t>→重新固定减速挡块</a:t>
            </a:r>
          </a:p>
          <a:p>
            <a:pPr marL="342900" indent="-342900" algn="just" defTabSz="913765">
              <a:lnSpc>
                <a:spcPct val="120000"/>
              </a:lnSpc>
              <a:buSzPct val="100000"/>
              <a:buFont typeface="+mj-ea"/>
              <a:buAutoNum type="circleNumDbPlain" startAt="3"/>
              <a:defRPr/>
            </a:pPr>
            <a:r>
              <a:rPr lang="zh-CN" altLang="en-US" sz="1800" i="0" u="none" strike="noStrike" baseline="0" dirty="0">
                <a:solidFill>
                  <a:srgbClr val="221E1F"/>
                </a:solidFill>
                <a:latin typeface="方正细黑一..."/>
              </a:rPr>
              <a:t>零脉冲不良引起</a:t>
            </a:r>
            <a:endParaRPr lang="en-US" altLang="zh-CN" sz="1800" i="0" u="none" strike="noStrike" baseline="0" dirty="0">
              <a:solidFill>
                <a:srgbClr val="221E1F"/>
              </a:solidFill>
              <a:latin typeface="方正细黑一..."/>
            </a:endParaRPr>
          </a:p>
          <a:p>
            <a:pPr algn="just" defTabSz="913765">
              <a:lnSpc>
                <a:spcPct val="120000"/>
              </a:lnSpc>
              <a:buSzPct val="100000"/>
              <a:defRPr/>
            </a:pPr>
            <a:r>
              <a:rPr lang="zh-CN" altLang="en-US" dirty="0">
                <a:solidFill>
                  <a:srgbClr val="221E1F"/>
                </a:solidFill>
                <a:latin typeface="方正细黑一..."/>
              </a:rPr>
              <a:t>     </a:t>
            </a:r>
            <a:r>
              <a:rPr lang="zh-CN" altLang="en-US" dirty="0">
                <a:solidFill>
                  <a:srgbClr val="FF0000"/>
                </a:solidFill>
                <a:latin typeface="方正细黑一..."/>
              </a:rPr>
              <a:t>→对码盘进行清洗</a:t>
            </a:r>
            <a:r>
              <a:rPr lang="zh-CN" altLang="en-US" sz="1800" i="0" u="none" strike="noStrike" baseline="0" dirty="0">
                <a:solidFill>
                  <a:srgbClr val="221E1F"/>
                </a:solidFill>
                <a:latin typeface="方正细黑一..."/>
              </a:rPr>
              <a:t>	</a:t>
            </a: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7" name="Index-1"/>
          <p:cNvSpPr txBox="1"/>
          <p:nvPr>
            <p:custDataLst>
              <p:tags r:id="rId2"/>
            </p:custDataLst>
          </p:nvPr>
        </p:nvSpPr>
        <p:spPr>
          <a:xfrm>
            <a:off x="-4503" y="1711166"/>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01</a:t>
            </a:r>
            <a:endParaRPr lang="zh-CN" altLang="en-US" dirty="0">
              <a:latin typeface="+mn-ea"/>
              <a:ea typeface="+mn-ea"/>
            </a:endParaRPr>
          </a:p>
        </p:txBody>
      </p:sp>
      <p:grpSp>
        <p:nvGrpSpPr>
          <p:cNvPr id="5" name="组合 4">
            <a:extLst>
              <a:ext uri="{FF2B5EF4-FFF2-40B4-BE49-F238E27FC236}">
                <a16:creationId xmlns:a16="http://schemas.microsoft.com/office/drawing/2014/main" id="{70AC8BFA-257D-9C2D-7D19-5CF23E5C3A1A}"/>
              </a:ext>
            </a:extLst>
          </p:cNvPr>
          <p:cNvGrpSpPr/>
          <p:nvPr/>
        </p:nvGrpSpPr>
        <p:grpSpPr>
          <a:xfrm>
            <a:off x="1587" y="-1"/>
            <a:ext cx="12188825" cy="6858001"/>
            <a:chOff x="1589" y="0"/>
            <a:chExt cx="12188825" cy="6858001"/>
          </a:xfrm>
        </p:grpSpPr>
        <p:sp>
          <p:nvSpPr>
            <p:cNvPr id="9" name="任意多边形 40">
              <a:extLst>
                <a:ext uri="{FF2B5EF4-FFF2-40B4-BE49-F238E27FC236}">
                  <a16:creationId xmlns:a16="http://schemas.microsoft.com/office/drawing/2014/main" id="{BCF2349E-361C-BD90-4FDA-A1EC56E67B6B}"/>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0" name="任意多边形 41">
              <a:extLst>
                <a:ext uri="{FF2B5EF4-FFF2-40B4-BE49-F238E27FC236}">
                  <a16:creationId xmlns:a16="http://schemas.microsoft.com/office/drawing/2014/main" id="{B271ABE1-DE84-036C-B2F3-CE8D845F9DD9}"/>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7C4EEC4B-8797-CD1C-207C-1FEE64A54F10}"/>
              </a:ext>
            </a:extLst>
          </p:cNvPr>
          <p:cNvGrpSpPr/>
          <p:nvPr/>
        </p:nvGrpSpPr>
        <p:grpSpPr>
          <a:xfrm>
            <a:off x="1587" y="-1"/>
            <a:ext cx="12188825" cy="6858001"/>
            <a:chOff x="1589" y="0"/>
            <a:chExt cx="12188825" cy="6858001"/>
          </a:xfrm>
        </p:grpSpPr>
        <p:grpSp>
          <p:nvGrpSpPr>
            <p:cNvPr id="11" name="组合 10">
              <a:extLst>
                <a:ext uri="{FF2B5EF4-FFF2-40B4-BE49-F238E27FC236}">
                  <a16:creationId xmlns:a16="http://schemas.microsoft.com/office/drawing/2014/main" id="{87D1FCDB-C16A-30D0-3B0C-7DECAADED289}"/>
                </a:ext>
              </a:extLst>
            </p:cNvPr>
            <p:cNvGrpSpPr/>
            <p:nvPr/>
          </p:nvGrpSpPr>
          <p:grpSpPr>
            <a:xfrm>
              <a:off x="1589" y="0"/>
              <a:ext cx="12188825" cy="6858001"/>
              <a:chOff x="1589" y="0"/>
              <a:chExt cx="12188825" cy="6858001"/>
            </a:xfrm>
          </p:grpSpPr>
          <p:sp>
            <p:nvSpPr>
              <p:cNvPr id="13" name="任意多边形 40">
                <a:extLst>
                  <a:ext uri="{FF2B5EF4-FFF2-40B4-BE49-F238E27FC236}">
                    <a16:creationId xmlns:a16="http://schemas.microsoft.com/office/drawing/2014/main" id="{6093F704-DB21-D08B-F8BB-0906745B65A3}"/>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4" name="任意多边形 41">
                <a:extLst>
                  <a:ext uri="{FF2B5EF4-FFF2-40B4-BE49-F238E27FC236}">
                    <a16:creationId xmlns:a16="http://schemas.microsoft.com/office/drawing/2014/main" id="{18AD2487-6C42-69C2-2723-F51457B8B17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2" name="文本框 11">
              <a:extLst>
                <a:ext uri="{FF2B5EF4-FFF2-40B4-BE49-F238E27FC236}">
                  <a16:creationId xmlns:a16="http://schemas.microsoft.com/office/drawing/2014/main" id="{286F5000-87BA-F9C0-CFEA-FD342444D784}"/>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grpSp>
        <p:nvGrpSpPr>
          <p:cNvPr id="6" name="组合 5"/>
          <p:cNvGrpSpPr/>
          <p:nvPr/>
        </p:nvGrpSpPr>
        <p:grpSpPr>
          <a:xfrm>
            <a:off x="1209981" y="2045981"/>
            <a:ext cx="6250404" cy="4615788"/>
            <a:chOff x="976583" y="2100381"/>
            <a:chExt cx="4043701" cy="4125786"/>
          </a:xfrm>
        </p:grpSpPr>
        <p:sp>
          <p:nvSpPr>
            <p:cNvPr id="27" name="Body-1"/>
            <p:cNvSpPr/>
            <p:nvPr>
              <p:custDataLst>
                <p:tags r:id="rId5"/>
              </p:custDataLst>
            </p:nvPr>
          </p:nvSpPr>
          <p:spPr>
            <a:xfrm>
              <a:off x="976583" y="2221481"/>
              <a:ext cx="3330032" cy="4004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sz="1800" i="0" u="none" strike="noStrike" baseline="0" dirty="0">
                  <a:solidFill>
                    <a:schemeClr val="tx1"/>
                  </a:solidFill>
                  <a:latin typeface="方正细黑一萀"/>
                </a:rPr>
                <a:t>系统参数设置错误</a:t>
              </a:r>
              <a:r>
                <a:rPr lang="zh-CN" altLang="en-US" sz="1800" i="0" u="none" strike="noStrike" baseline="0" dirty="0">
                  <a:solidFill>
                    <a:srgbClr val="221E1F"/>
                  </a:solidFill>
                  <a:latin typeface="方正细黑一萀"/>
                </a:rPr>
                <a:t>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→重新设置系统参数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sz="1800" i="0" u="none" strike="noStrike" baseline="0" dirty="0">
                  <a:solidFill>
                    <a:schemeClr val="tx1"/>
                  </a:solidFill>
                  <a:latin typeface="方正细黑一萀"/>
                </a:rPr>
                <a:t>零脉冲不良引起的故障，回零时找不到零脉冲</a:t>
              </a:r>
              <a:endParaRPr lang="en-US" altLang="zh-CN" sz="1800" i="0" u="none" strike="noStrike" baseline="0"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→对编码器进行清洗或更换</a:t>
              </a:r>
              <a:endParaRPr lang="en-US" altLang="zh-CN" sz="1800" i="0" u="none" strike="noStrike" baseline="0"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zh-CN" altLang="en-US" dirty="0">
                  <a:solidFill>
                    <a:schemeClr val="tx1"/>
                  </a:solidFill>
                  <a:latin typeface="方正细黑一萀"/>
                </a:rPr>
                <a:t>数控系统控制检测放大的线路板出错</a:t>
              </a:r>
              <a:endParaRPr lang="en-US" altLang="zh-CN" dirty="0">
                <a:solidFill>
                  <a:schemeClr val="tx1"/>
                </a:solidFill>
                <a:latin typeface="方正细黑一萀"/>
              </a:endParaRPr>
            </a:p>
            <a:p>
              <a:pPr defTabSz="913765">
                <a:lnSpc>
                  <a:spcPct val="120000"/>
                </a:lnSpc>
                <a:buSzPct val="100000"/>
                <a:defRPr/>
              </a:pPr>
              <a:r>
                <a:rPr lang="zh-CN" altLang="en-US" dirty="0">
                  <a:solidFill>
                    <a:schemeClr val="tx1"/>
                  </a:solidFill>
                  <a:latin typeface="方正细黑一萀"/>
                </a:rPr>
                <a:t>     </a:t>
              </a:r>
              <a:r>
                <a:rPr lang="zh-CN" altLang="en-US" dirty="0">
                  <a:solidFill>
                    <a:srgbClr val="FF0000"/>
                  </a:solidFill>
                  <a:latin typeface="方正细黑一萀"/>
                </a:rPr>
                <a:t>→更换线路板</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4"/>
                <a:defRPr/>
              </a:pPr>
              <a:r>
                <a:rPr lang="zh-CN" altLang="en-US" dirty="0">
                  <a:solidFill>
                    <a:schemeClr val="tx1"/>
                  </a:solidFill>
                  <a:latin typeface="方正细黑一萀"/>
                </a:rPr>
                <a:t>导轨平行度、导轨与压面板平行度、导轨与丝杠的平行度超差</a:t>
              </a:r>
              <a:endParaRPr lang="en-US" altLang="zh-CN" dirty="0">
                <a:solidFill>
                  <a:schemeClr val="tx1"/>
                </a:solidFill>
                <a:latin typeface="方正细黑一萀"/>
              </a:endParaRPr>
            </a:p>
            <a:p>
              <a:pPr defTabSz="913765">
                <a:lnSpc>
                  <a:spcPct val="120000"/>
                </a:lnSpc>
                <a:buSzPct val="100000"/>
                <a:defRPr/>
              </a:pPr>
              <a:r>
                <a:rPr lang="zh-CN" altLang="en-US" sz="1800" i="0" u="none" strike="noStrike" baseline="0" dirty="0">
                  <a:solidFill>
                    <a:schemeClr val="tx1"/>
                  </a:solidFill>
                  <a:latin typeface="方正细黑一萀"/>
                </a:rPr>
                <a:t>     </a:t>
              </a:r>
              <a:r>
                <a:rPr lang="zh-CN" altLang="en-US" dirty="0">
                  <a:solidFill>
                    <a:srgbClr val="FF0000"/>
                  </a:solidFill>
                  <a:latin typeface="方正细黑一萀"/>
                </a:rPr>
                <a:t>→重新调整平行度</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5"/>
                <a:defRPr/>
              </a:pPr>
              <a:r>
                <a:rPr lang="zh-CN" altLang="en-US" sz="1800" i="0" u="none" strike="noStrike" baseline="0" dirty="0">
                  <a:solidFill>
                    <a:schemeClr val="tx1"/>
                  </a:solidFill>
                  <a:latin typeface="方正细黑一萀"/>
                </a:rPr>
                <a:t>当采用全闭环控制时光姗尺沾了油污</a:t>
              </a: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dirty="0">
                  <a:solidFill>
                    <a:srgbClr val="FF0000"/>
                  </a:solidFill>
                  <a:latin typeface="方正细黑一萀"/>
                </a:rPr>
                <a:t>     →清洗光栅尺</a:t>
              </a:r>
              <a:endParaRPr lang="en-US" altLang="zh-CN" dirty="0">
                <a:solidFill>
                  <a:srgbClr val="FF0000"/>
                </a:solidFill>
                <a:latin typeface="方正细黑一萀"/>
              </a:endParaRPr>
            </a:p>
            <a:p>
              <a:pPr algn="just" defTabSz="913765">
                <a:lnSpc>
                  <a:spcPct val="120000"/>
                </a:lnSpc>
                <a:buSzPct val="100000"/>
                <a:defRPr/>
              </a:pPr>
              <a:endParaRPr lang="zh-CN" altLang="en-US" dirty="0">
                <a:solidFill>
                  <a:srgbClr val="221E1F"/>
                </a:solidFill>
                <a:latin typeface="方正细黑一萀"/>
              </a:endParaRPr>
            </a:p>
            <a:p>
              <a:pPr marL="342900" indent="-342900" algn="just"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algn="just" defTabSz="913765">
                <a:lnSpc>
                  <a:spcPct val="120000"/>
                </a:lnSpc>
                <a:buSzPct val="100000"/>
                <a:buFont typeface="+mj-ea"/>
                <a:buAutoNum type="circleNumDbPlain" startAt="4"/>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8" name="Title-1"/>
            <p:cNvSpPr/>
            <p:nvPr>
              <p:custDataLst>
                <p:tags r:id="rId6"/>
              </p:custDataLst>
            </p:nvPr>
          </p:nvSpPr>
          <p:spPr>
            <a:xfrm>
              <a:off x="1001421" y="2100381"/>
              <a:ext cx="4018863" cy="626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b="1" dirty="0">
                  <a:solidFill>
                    <a:srgbClr val="221E1F"/>
                  </a:solidFill>
                  <a:latin typeface="方正细黑一萀"/>
                </a:rPr>
                <a:t>系统开机回不了参考点、回参考点不到位</a:t>
              </a:r>
              <a:r>
                <a:rPr lang="zh-CN" altLang="en-US" sz="1800" i="0" u="none" strike="noStrike" baseline="0" dirty="0">
                  <a:solidFill>
                    <a:srgbClr val="221E1F"/>
                  </a:solidFill>
                  <a:latin typeface="方正细黑一萀"/>
                </a:rPr>
                <a:t>	</a:t>
              </a:r>
            </a:p>
            <a:p>
              <a:pPr marL="0" lvl="1">
                <a:defRPr/>
              </a:pPr>
              <a:r>
                <a:rPr lang="zh-CN" altLang="en-US" sz="1800" i="0" u="none" strike="noStrike" baseline="0" dirty="0">
                  <a:solidFill>
                    <a:srgbClr val="221E1F"/>
                  </a:solidFill>
                  <a:latin typeface="方正细黑一萀"/>
                </a:rPr>
                <a:t>	</a:t>
              </a:r>
            </a:p>
          </p:txBody>
        </p:sp>
      </p:grpSp>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7" name="Index-1"/>
          <p:cNvSpPr txBox="1"/>
          <p:nvPr>
            <p:custDataLst>
              <p:tags r:id="rId1"/>
            </p:custDataLst>
          </p:nvPr>
        </p:nvSpPr>
        <p:spPr>
          <a:xfrm>
            <a:off x="-4503" y="1711166"/>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02</a:t>
            </a:r>
            <a:endParaRPr lang="zh-CN" altLang="en-US" dirty="0">
              <a:latin typeface="+mn-ea"/>
              <a:ea typeface="+mn-ea"/>
            </a:endParaRPr>
          </a:p>
        </p:txBody>
      </p:sp>
      <p:grpSp>
        <p:nvGrpSpPr>
          <p:cNvPr id="3" name="组合 2"/>
          <p:cNvGrpSpPr/>
          <p:nvPr/>
        </p:nvGrpSpPr>
        <p:grpSpPr>
          <a:xfrm>
            <a:off x="7044725" y="2045981"/>
            <a:ext cx="6249766" cy="4583510"/>
            <a:chOff x="971250" y="2100381"/>
            <a:chExt cx="4043289" cy="4096935"/>
          </a:xfrm>
        </p:grpSpPr>
        <p:sp>
          <p:nvSpPr>
            <p:cNvPr id="5" name="Body-1"/>
            <p:cNvSpPr/>
            <p:nvPr>
              <p:custDataLst>
                <p:tags r:id="rId3"/>
              </p:custDataLst>
            </p:nvPr>
          </p:nvSpPr>
          <p:spPr>
            <a:xfrm>
              <a:off x="971250" y="2192630"/>
              <a:ext cx="3330032" cy="4004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latin typeface="方正细黑一萀"/>
                </a:rPr>
                <a:t>回参考点位置调整不当引起的故障，减速挡块距离限位开关行程过短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→调整减速挡块的位置</a:t>
              </a:r>
              <a:r>
                <a:rPr lang="zh-CN" altLang="en-US" sz="1800" i="0" u="none" strike="noStrike" baseline="0" dirty="0">
                  <a:solidFill>
                    <a:srgbClr val="221E1F"/>
                  </a:solidFill>
                  <a:latin typeface="方正细黑一萀"/>
                </a:rPr>
                <a:t>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sz="1800" i="0" u="none" strike="noStrike" baseline="0" dirty="0">
                  <a:solidFill>
                    <a:schemeClr val="tx1"/>
                  </a:solidFill>
                  <a:latin typeface="方正细黑一萀"/>
                </a:rPr>
                <a:t>零脉冲不良引起的故障，回零时找不到零脉冲</a:t>
              </a:r>
              <a:endParaRPr lang="en-US" altLang="zh-CN" sz="1800" i="0" u="none" strike="noStrike" baseline="0"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→对编码器进行清洗或更换</a:t>
              </a:r>
              <a:endParaRPr lang="en-US" altLang="zh-CN" sz="1800" i="0" u="none" strike="noStrike" baseline="0"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zh-CN" altLang="en-US" dirty="0">
                  <a:solidFill>
                    <a:schemeClr val="tx1"/>
                  </a:solidFill>
                  <a:latin typeface="方正细黑一萀"/>
                </a:rPr>
                <a:t>减速开关损坏或者短路</a:t>
              </a:r>
              <a:endParaRPr lang="en-US" altLang="zh-CN" dirty="0">
                <a:solidFill>
                  <a:schemeClr val="tx1"/>
                </a:solidFill>
                <a:latin typeface="方正细黑一萀"/>
              </a:endParaRPr>
            </a:p>
            <a:p>
              <a:pPr defTabSz="913765">
                <a:lnSpc>
                  <a:spcPct val="120000"/>
                </a:lnSpc>
                <a:buSzPct val="100000"/>
                <a:defRPr/>
              </a:pPr>
              <a:r>
                <a:rPr lang="zh-CN" altLang="en-US" dirty="0">
                  <a:solidFill>
                    <a:schemeClr val="tx1"/>
                  </a:solidFill>
                  <a:latin typeface="方正细黑一萀"/>
                </a:rPr>
                <a:t>     </a:t>
              </a:r>
              <a:r>
                <a:rPr lang="zh-CN" altLang="en-US" dirty="0">
                  <a:solidFill>
                    <a:srgbClr val="FF0000"/>
                  </a:solidFill>
                  <a:latin typeface="方正细黑一萀"/>
                </a:rPr>
                <a:t>→维修或更换减速开关</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4"/>
                <a:defRPr/>
              </a:pPr>
              <a:r>
                <a:rPr lang="zh-CN" altLang="en-US" dirty="0">
                  <a:solidFill>
                    <a:schemeClr val="tx1"/>
                  </a:solidFill>
                  <a:latin typeface="方正细黑一萀"/>
                </a:rPr>
                <a:t>数控系统控制检测放大的线路板出错</a:t>
              </a:r>
              <a:endParaRPr lang="en-US" altLang="zh-CN" dirty="0">
                <a:solidFill>
                  <a:schemeClr val="tx1"/>
                </a:solidFill>
                <a:latin typeface="方正细黑一萀"/>
              </a:endParaRPr>
            </a:p>
            <a:p>
              <a:pPr defTabSz="913765">
                <a:lnSpc>
                  <a:spcPct val="120000"/>
                </a:lnSpc>
                <a:buSzPct val="100000"/>
                <a:defRPr/>
              </a:pPr>
              <a:r>
                <a:rPr lang="zh-CN" altLang="en-US" sz="1800" i="0" u="none" strike="noStrike" baseline="0" dirty="0">
                  <a:solidFill>
                    <a:schemeClr val="tx1"/>
                  </a:solidFill>
                  <a:latin typeface="方正细黑一萀"/>
                </a:rPr>
                <a:t>     </a:t>
              </a:r>
              <a:r>
                <a:rPr lang="zh-CN" altLang="en-US" dirty="0">
                  <a:solidFill>
                    <a:srgbClr val="FF0000"/>
                  </a:solidFill>
                  <a:latin typeface="方正细黑一萀"/>
                </a:rPr>
                <a:t>→更换线路板</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5"/>
                <a:defRPr/>
              </a:pPr>
              <a:r>
                <a:rPr lang="zh-CN" altLang="en-US" dirty="0">
                  <a:solidFill>
                    <a:schemeClr val="tx1"/>
                  </a:solidFill>
                  <a:latin typeface="方正细黑一萀"/>
                </a:rPr>
                <a:t>导轨平行度、导轨与压面板平行度、导轨与丝杠的平行度超差</a:t>
              </a:r>
              <a:r>
                <a:rPr lang="zh-CN" altLang="en-US" sz="1800" i="0" u="none" strike="noStrike" baseline="0" dirty="0">
                  <a:solidFill>
                    <a:srgbClr val="221E1F"/>
                  </a:solidFill>
                  <a:latin typeface="方正细黑一萀"/>
                </a:rPr>
                <a:t>	</a:t>
              </a:r>
            </a:p>
            <a:p>
              <a:r>
                <a:rPr lang="zh-CN" altLang="en-US" dirty="0">
                  <a:solidFill>
                    <a:srgbClr val="FF0000"/>
                  </a:solidFill>
                  <a:latin typeface="方正细黑一萀"/>
                </a:rPr>
                <a:t>     →重新调整平行度	</a:t>
              </a:r>
              <a:endParaRPr lang="en-US" altLang="zh-CN" dirty="0">
                <a:solidFill>
                  <a:srgbClr val="FF0000"/>
                </a:solidFill>
                <a:latin typeface="方正细黑一萀"/>
              </a:endParaRPr>
            </a:p>
            <a:p>
              <a:pPr marL="342900" indent="-342900">
                <a:buFont typeface="+mj-ea"/>
                <a:buAutoNum type="circleNumDbPlain" startAt="6"/>
              </a:pPr>
              <a:r>
                <a:rPr lang="zh-CN" altLang="en-US" sz="1800" i="0" u="none" strike="noStrike" baseline="0" dirty="0">
                  <a:solidFill>
                    <a:schemeClr val="tx1"/>
                  </a:solidFill>
                  <a:latin typeface="方正细黑一萀"/>
                </a:rPr>
                <a:t>当采用全闭环控制时光姗尺沾了油污</a:t>
              </a: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dirty="0">
                  <a:solidFill>
                    <a:srgbClr val="FF0000"/>
                  </a:solidFill>
                  <a:latin typeface="方正细黑一萀"/>
                </a:rPr>
                <a:t>     →清洗光栅尺</a:t>
              </a:r>
              <a:endParaRPr lang="en-US" altLang="zh-CN" dirty="0">
                <a:solidFill>
                  <a:srgbClr val="FF0000"/>
                </a:solidFill>
                <a:latin typeface="方正细黑一萀"/>
              </a:endParaRPr>
            </a:p>
            <a:p>
              <a:pPr algn="just" defTabSz="913765">
                <a:lnSpc>
                  <a:spcPct val="120000"/>
                </a:lnSpc>
                <a:buSzPct val="100000"/>
                <a:defRPr/>
              </a:pPr>
              <a:endParaRPr lang="zh-CN" altLang="en-US" dirty="0">
                <a:solidFill>
                  <a:srgbClr val="221E1F"/>
                </a:solidFill>
                <a:latin typeface="方正细黑一萀"/>
              </a:endParaRPr>
            </a:p>
            <a:p>
              <a:pPr marL="342900" indent="-342900" algn="just"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algn="just" defTabSz="913765">
                <a:lnSpc>
                  <a:spcPct val="120000"/>
                </a:lnSpc>
                <a:buSzPct val="100000"/>
                <a:buFont typeface="+mj-ea"/>
                <a:buAutoNum type="circleNumDbPlain" startAt="4"/>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8" name="Title-1"/>
            <p:cNvSpPr/>
            <p:nvPr>
              <p:custDataLst>
                <p:tags r:id="rId4"/>
              </p:custDataLst>
            </p:nvPr>
          </p:nvSpPr>
          <p:spPr>
            <a:xfrm>
              <a:off x="995676" y="2100381"/>
              <a:ext cx="4018863" cy="626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b="1" dirty="0">
                  <a:solidFill>
                    <a:srgbClr val="221E1F"/>
                  </a:solidFill>
                  <a:latin typeface="方正细黑一萀"/>
                </a:rPr>
                <a:t>找不到零点或回参考点时超程</a:t>
              </a:r>
              <a:r>
                <a:rPr lang="zh-CN" altLang="en-US" sz="1800" i="0" u="none" strike="noStrike" baseline="0" dirty="0">
                  <a:solidFill>
                    <a:srgbClr val="221E1F"/>
                  </a:solidFill>
                  <a:latin typeface="方正细黑一萀"/>
                </a:rPr>
                <a:t>	</a:t>
              </a:r>
            </a:p>
            <a:p>
              <a:pPr marL="0" lvl="1">
                <a:defRPr/>
              </a:pPr>
              <a:r>
                <a:rPr lang="zh-CN" altLang="en-US" sz="1800" i="0" u="none" strike="noStrike" baseline="0" dirty="0">
                  <a:solidFill>
                    <a:srgbClr val="221E1F"/>
                  </a:solidFill>
                  <a:latin typeface="方正细黑一萀"/>
                </a:rPr>
                <a:t>	</a:t>
              </a:r>
            </a:p>
          </p:txBody>
        </p:sp>
      </p:grpSp>
      <p:sp>
        <p:nvSpPr>
          <p:cNvPr id="9" name="Index-1"/>
          <p:cNvSpPr txBox="1"/>
          <p:nvPr>
            <p:custDataLst>
              <p:tags r:id="rId2"/>
            </p:custDataLst>
          </p:nvPr>
        </p:nvSpPr>
        <p:spPr>
          <a:xfrm>
            <a:off x="5838484" y="1711166"/>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03</a:t>
            </a:r>
            <a:endParaRPr lang="zh-CN" altLang="en-US" dirty="0">
              <a:latin typeface="+mn-ea"/>
              <a:ea typeface="+mn-ea"/>
            </a:endParaRPr>
          </a:p>
        </p:txBody>
      </p:sp>
      <p:sp>
        <p:nvSpPr>
          <p:cNvPr id="2" name="标题 3">
            <a:extLst>
              <a:ext uri="{FF2B5EF4-FFF2-40B4-BE49-F238E27FC236}">
                <a16:creationId xmlns:a16="http://schemas.microsoft.com/office/drawing/2014/main" id="{E043BB8A-5F0A-05EA-5A7B-D1BC8442BD26}"/>
              </a:ext>
            </a:extLst>
          </p:cNvPr>
          <p:cNvSpPr txBox="1"/>
          <p:nvPr/>
        </p:nvSpPr>
        <p:spPr>
          <a:xfrm>
            <a:off x="3686363" y="1051174"/>
            <a:ext cx="4819270"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五、回参考点常见故障及排除</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06E8B037-9F2E-1581-6932-B4C3255A3B35}"/>
              </a:ext>
            </a:extLst>
          </p:cNvPr>
          <p:cNvGrpSpPr/>
          <p:nvPr/>
        </p:nvGrpSpPr>
        <p:grpSpPr>
          <a:xfrm>
            <a:off x="1587" y="-1"/>
            <a:ext cx="12188825" cy="6858001"/>
            <a:chOff x="1589" y="0"/>
            <a:chExt cx="12188825" cy="6858001"/>
          </a:xfrm>
        </p:grpSpPr>
        <p:grpSp>
          <p:nvGrpSpPr>
            <p:cNvPr id="11" name="组合 10">
              <a:extLst>
                <a:ext uri="{FF2B5EF4-FFF2-40B4-BE49-F238E27FC236}">
                  <a16:creationId xmlns:a16="http://schemas.microsoft.com/office/drawing/2014/main" id="{89FBEF09-494B-3CDB-DABB-7B06735685EA}"/>
                </a:ext>
              </a:extLst>
            </p:cNvPr>
            <p:cNvGrpSpPr/>
            <p:nvPr/>
          </p:nvGrpSpPr>
          <p:grpSpPr>
            <a:xfrm>
              <a:off x="1589" y="0"/>
              <a:ext cx="12188825" cy="6858001"/>
              <a:chOff x="1589" y="0"/>
              <a:chExt cx="12188825" cy="6858001"/>
            </a:xfrm>
          </p:grpSpPr>
          <p:sp>
            <p:nvSpPr>
              <p:cNvPr id="13" name="任意多边形 40">
                <a:extLst>
                  <a:ext uri="{FF2B5EF4-FFF2-40B4-BE49-F238E27FC236}">
                    <a16:creationId xmlns:a16="http://schemas.microsoft.com/office/drawing/2014/main" id="{9AB66094-5A3E-8DDF-951F-7EAB857786EB}"/>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4" name="任意多边形 41">
                <a:extLst>
                  <a:ext uri="{FF2B5EF4-FFF2-40B4-BE49-F238E27FC236}">
                    <a16:creationId xmlns:a16="http://schemas.microsoft.com/office/drawing/2014/main" id="{4B206EF8-3CD5-DAB3-A3A3-03CAB6C526FA}"/>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2" name="文本框 11">
              <a:extLst>
                <a:ext uri="{FF2B5EF4-FFF2-40B4-BE49-F238E27FC236}">
                  <a16:creationId xmlns:a16="http://schemas.microsoft.com/office/drawing/2014/main" id="{067D22BA-7C6F-706F-AD70-0DDA9E58A85B}"/>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grpSp>
        <p:nvGrpSpPr>
          <p:cNvPr id="6" name="组合 5"/>
          <p:cNvGrpSpPr/>
          <p:nvPr/>
        </p:nvGrpSpPr>
        <p:grpSpPr>
          <a:xfrm>
            <a:off x="1209981" y="2045981"/>
            <a:ext cx="6250404" cy="4615788"/>
            <a:chOff x="976583" y="2100381"/>
            <a:chExt cx="4043701" cy="4125786"/>
          </a:xfrm>
        </p:grpSpPr>
        <p:sp>
          <p:nvSpPr>
            <p:cNvPr id="27" name="Body-1"/>
            <p:cNvSpPr/>
            <p:nvPr>
              <p:custDataLst>
                <p:tags r:id="rId5"/>
              </p:custDataLst>
            </p:nvPr>
          </p:nvSpPr>
          <p:spPr>
            <a:xfrm>
              <a:off x="976583" y="2221481"/>
              <a:ext cx="3330032" cy="4004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latin typeface="方正细黑一萀"/>
                </a:rPr>
                <a:t>干扰</a:t>
              </a:r>
              <a:r>
                <a:rPr lang="zh-CN" altLang="en-US" sz="1800" i="0" u="none" strike="noStrike" baseline="0" dirty="0">
                  <a:solidFill>
                    <a:srgbClr val="221E1F"/>
                  </a:solidFill>
                  <a:latin typeface="方正细黑一萀"/>
                </a:rPr>
                <a:t>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→找到并消除干扰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chemeClr val="tx1"/>
                  </a:solidFill>
                  <a:latin typeface="方正细黑一萀"/>
                </a:rPr>
                <a:t>编码器供电电压过低</a:t>
              </a:r>
              <a:endParaRPr lang="en-US" altLang="zh-CN" dirty="0">
                <a:solidFill>
                  <a:schemeClr val="tx1"/>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→改善供电电源</a:t>
              </a:r>
              <a:endParaRPr lang="en-US" altLang="zh-CN" sz="1800" i="0" u="none" strike="noStrike" baseline="0"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zh-CN" altLang="en-US" dirty="0">
                  <a:solidFill>
                    <a:schemeClr val="tx1"/>
                  </a:solidFill>
                  <a:latin typeface="方正细黑一萀"/>
                </a:rPr>
                <a:t>电动机与丝杆的连轴节松动</a:t>
              </a:r>
              <a:endParaRPr lang="en-US" altLang="zh-CN" dirty="0">
                <a:solidFill>
                  <a:schemeClr val="tx1"/>
                </a:solidFill>
                <a:latin typeface="方正细黑一萀"/>
              </a:endParaRPr>
            </a:p>
            <a:p>
              <a:pPr defTabSz="913765">
                <a:lnSpc>
                  <a:spcPct val="120000"/>
                </a:lnSpc>
                <a:buSzPct val="100000"/>
                <a:defRPr/>
              </a:pPr>
              <a:r>
                <a:rPr lang="zh-CN" altLang="en-US" dirty="0">
                  <a:solidFill>
                    <a:schemeClr val="tx1"/>
                  </a:solidFill>
                  <a:latin typeface="方正细黑一萀"/>
                </a:rPr>
                <a:t>     </a:t>
              </a:r>
              <a:r>
                <a:rPr lang="zh-CN" altLang="en-US" dirty="0">
                  <a:solidFill>
                    <a:srgbClr val="FF0000"/>
                  </a:solidFill>
                  <a:latin typeface="方正细黑一萀"/>
                </a:rPr>
                <a:t>→更换线路板</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4"/>
                <a:defRPr/>
              </a:pPr>
              <a:r>
                <a:rPr lang="zh-CN" altLang="en-US" sz="1800" i="0" u="none" strike="noStrike" baseline="0" dirty="0">
                  <a:solidFill>
                    <a:schemeClr val="tx1"/>
                  </a:solidFill>
                  <a:latin typeface="方正细黑一萀"/>
                </a:rPr>
                <a:t>电动机</a:t>
              </a:r>
              <a:r>
                <a:rPr lang="zh-CN" altLang="en-US" dirty="0">
                  <a:solidFill>
                    <a:schemeClr val="tx1"/>
                  </a:solidFill>
                  <a:latin typeface="方正细黑一萀"/>
                </a:rPr>
                <a:t>扭矩过低或由于伺服调节不良，导致跟踪误差过大</a:t>
              </a: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dirty="0">
                  <a:solidFill>
                    <a:schemeClr val="tx1"/>
                  </a:solidFill>
                  <a:latin typeface="方正细黑一萀"/>
                </a:rPr>
                <a:t>     </a:t>
              </a:r>
              <a:r>
                <a:rPr lang="zh-CN" altLang="en-US" dirty="0">
                  <a:solidFill>
                    <a:srgbClr val="FF0000"/>
                  </a:solidFill>
                  <a:latin typeface="方正细黑一萀"/>
                </a:rPr>
                <a:t>→调节伺服参数，改变其运动特性</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5"/>
                <a:defRPr/>
              </a:pPr>
              <a:r>
                <a:rPr lang="zh-CN" altLang="en-US" dirty="0">
                  <a:solidFill>
                    <a:schemeClr val="tx1"/>
                  </a:solidFill>
                  <a:latin typeface="方正细黑一萀"/>
                </a:rPr>
                <a:t>零脉冲不良</a:t>
              </a: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dirty="0">
                  <a:solidFill>
                    <a:srgbClr val="FF0000"/>
                  </a:solidFill>
                  <a:latin typeface="方正细黑一萀"/>
                </a:rPr>
                <a:t>     →对编码器进行清洗和更换</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6"/>
                <a:defRPr/>
              </a:pPr>
              <a:r>
                <a:rPr lang="zh-CN" altLang="en-US" dirty="0">
                  <a:solidFill>
                    <a:schemeClr val="tx1"/>
                  </a:solidFill>
                  <a:latin typeface="方正细黑一萀"/>
                </a:rPr>
                <a:t>滚珠丝杆间隙增加</a:t>
              </a:r>
              <a:endParaRPr lang="en-US" altLang="zh-CN" dirty="0">
                <a:solidFill>
                  <a:schemeClr val="tx1"/>
                </a:solidFill>
                <a:latin typeface="方正细黑一萀"/>
              </a:endParaRPr>
            </a:p>
            <a:p>
              <a:pPr defTabSz="913765">
                <a:lnSpc>
                  <a:spcPct val="120000"/>
                </a:lnSpc>
                <a:buSzPct val="100000"/>
                <a:defRPr/>
              </a:pPr>
              <a:r>
                <a:rPr lang="zh-CN" altLang="en-US" dirty="0">
                  <a:solidFill>
                    <a:srgbClr val="FF0000"/>
                  </a:solidFill>
                  <a:latin typeface="方正细黑一萀"/>
                </a:rPr>
                <a:t>     →修磨滚珠丝杆螺母调整垫片，重调间隙</a:t>
              </a:r>
              <a:r>
                <a:rPr lang="zh-CN" altLang="en-US" sz="1800" i="0" u="none" strike="noStrike" baseline="0" dirty="0">
                  <a:solidFill>
                    <a:srgbClr val="221E1F"/>
                  </a:solidFill>
                  <a:latin typeface="方正细黑一萀"/>
                </a:rPr>
                <a:t>	</a:t>
              </a:r>
            </a:p>
            <a:p>
              <a:pPr defTabSz="913765">
                <a:lnSpc>
                  <a:spcPct val="120000"/>
                </a:lnSpc>
                <a:buSzPct val="100000"/>
                <a:defRPr/>
              </a:pPr>
              <a:endParaRPr lang="en-US" altLang="zh-CN" dirty="0">
                <a:solidFill>
                  <a:srgbClr val="FF0000"/>
                </a:solidFill>
                <a:latin typeface="方正细黑一萀"/>
              </a:endParaRPr>
            </a:p>
            <a:p>
              <a:pPr algn="just" defTabSz="913765">
                <a:lnSpc>
                  <a:spcPct val="120000"/>
                </a:lnSpc>
                <a:buSzPct val="100000"/>
                <a:defRPr/>
              </a:pPr>
              <a:endParaRPr lang="zh-CN" altLang="en-US" dirty="0">
                <a:solidFill>
                  <a:srgbClr val="221E1F"/>
                </a:solidFill>
                <a:latin typeface="方正细黑一萀"/>
              </a:endParaRPr>
            </a:p>
            <a:p>
              <a:pPr marL="342900" indent="-342900" algn="just"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algn="just" defTabSz="913765">
                <a:lnSpc>
                  <a:spcPct val="120000"/>
                </a:lnSpc>
                <a:buSzPct val="100000"/>
                <a:buFont typeface="+mj-ea"/>
                <a:buAutoNum type="circleNumDbPlain" startAt="4"/>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8" name="Title-1"/>
            <p:cNvSpPr/>
            <p:nvPr>
              <p:custDataLst>
                <p:tags r:id="rId6"/>
              </p:custDataLst>
            </p:nvPr>
          </p:nvSpPr>
          <p:spPr>
            <a:xfrm>
              <a:off x="1001421" y="2100381"/>
              <a:ext cx="4018863" cy="626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b="1" dirty="0">
                  <a:solidFill>
                    <a:srgbClr val="221E1F"/>
                  </a:solidFill>
                  <a:latin typeface="方正细黑一萀"/>
                </a:rPr>
                <a:t>回参考点的位置随机性变化</a:t>
              </a:r>
              <a:r>
                <a:rPr lang="zh-CN" altLang="en-US" sz="1800" i="0" u="none" strike="noStrike" baseline="0" dirty="0">
                  <a:solidFill>
                    <a:srgbClr val="221E1F"/>
                  </a:solidFill>
                  <a:latin typeface="方正细黑一萀"/>
                </a:rPr>
                <a:t>	</a:t>
              </a:r>
            </a:p>
            <a:p>
              <a:pPr marL="0" lvl="1">
                <a:defRPr/>
              </a:pPr>
              <a:r>
                <a:rPr lang="zh-CN" altLang="en-US" sz="1800" i="0" u="none" strike="noStrike" baseline="0" dirty="0">
                  <a:solidFill>
                    <a:srgbClr val="221E1F"/>
                  </a:solidFill>
                  <a:latin typeface="方正细黑一萀"/>
                </a:rPr>
                <a:t>	</a:t>
              </a:r>
            </a:p>
          </p:txBody>
        </p:sp>
      </p:grpSp>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7" name="Index-1"/>
          <p:cNvSpPr txBox="1"/>
          <p:nvPr>
            <p:custDataLst>
              <p:tags r:id="rId1"/>
            </p:custDataLst>
          </p:nvPr>
        </p:nvSpPr>
        <p:spPr>
          <a:xfrm>
            <a:off x="-4503" y="1711166"/>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04</a:t>
            </a:r>
            <a:endParaRPr lang="zh-CN" altLang="en-US" dirty="0">
              <a:latin typeface="+mn-ea"/>
              <a:ea typeface="+mn-ea"/>
            </a:endParaRPr>
          </a:p>
        </p:txBody>
      </p:sp>
      <p:grpSp>
        <p:nvGrpSpPr>
          <p:cNvPr id="3" name="组合 2"/>
          <p:cNvGrpSpPr/>
          <p:nvPr/>
        </p:nvGrpSpPr>
        <p:grpSpPr>
          <a:xfrm>
            <a:off x="7044725" y="2045981"/>
            <a:ext cx="6249766" cy="4583510"/>
            <a:chOff x="971250" y="2100381"/>
            <a:chExt cx="4043289" cy="4096935"/>
          </a:xfrm>
        </p:grpSpPr>
        <p:sp>
          <p:nvSpPr>
            <p:cNvPr id="5" name="Body-1"/>
            <p:cNvSpPr/>
            <p:nvPr>
              <p:custDataLst>
                <p:tags r:id="rId3"/>
              </p:custDataLst>
            </p:nvPr>
          </p:nvSpPr>
          <p:spPr>
            <a:xfrm>
              <a:off x="971250" y="2192630"/>
              <a:ext cx="3330032" cy="4004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latin typeface="方正细黑一萀"/>
                </a:rPr>
                <a:t>零脉冲不良引起的故障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→对编码器进行清洗或更换</a:t>
              </a:r>
              <a:r>
                <a:rPr lang="zh-CN" altLang="en-US" sz="1800" i="0" u="none" strike="noStrike" baseline="0" dirty="0">
                  <a:solidFill>
                    <a:srgbClr val="221E1F"/>
                  </a:solidFill>
                  <a:latin typeface="方正细黑一萀"/>
                </a:rPr>
                <a:t>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chemeClr val="tx1"/>
                  </a:solidFill>
                  <a:latin typeface="方正细黑一萀"/>
                </a:rPr>
                <a:t>时钟不同步出现的故障</a:t>
              </a:r>
              <a:endParaRPr lang="en-US" altLang="zh-CN" sz="1800" i="0" u="none" strike="noStrike" baseline="0"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→更换主板或更改程序</a:t>
              </a:r>
              <a:endParaRPr lang="en-US" altLang="zh-CN" sz="1800" i="0" u="none" strike="noStrike" baseline="0"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zh-CN" altLang="en-US" dirty="0">
                  <a:solidFill>
                    <a:schemeClr val="tx1"/>
                  </a:solidFill>
                  <a:latin typeface="方正细黑一萀"/>
                </a:rPr>
                <a:t>主轴部分没有调试好，如主轴转速不稳，跳动过大或因为主轴过载能力太差，加工时因受力使主轴转速发生太大的变化</a:t>
              </a:r>
              <a:r>
                <a:rPr lang="zh-CN" altLang="en-US" sz="1800" i="0" u="none" strike="noStrike" baseline="0" dirty="0">
                  <a:solidFill>
                    <a:srgbClr val="221E1F"/>
                  </a:solidFill>
                  <a:latin typeface="方正细黑一萀"/>
                </a:rPr>
                <a:t>	</a:t>
              </a:r>
              <a:endParaRPr lang="en-US" altLang="zh-CN" dirty="0">
                <a:solidFill>
                  <a:schemeClr val="tx1"/>
                </a:solidFill>
                <a:latin typeface="方正细黑一萀"/>
              </a:endParaRPr>
            </a:p>
            <a:p>
              <a:pPr defTabSz="913765">
                <a:lnSpc>
                  <a:spcPct val="120000"/>
                </a:lnSpc>
                <a:buSzPct val="100000"/>
                <a:defRPr/>
              </a:pPr>
              <a:r>
                <a:rPr lang="zh-CN" altLang="en-US" dirty="0">
                  <a:solidFill>
                    <a:schemeClr val="tx1"/>
                  </a:solidFill>
                  <a:latin typeface="方正细黑一萀"/>
                </a:rPr>
                <a:t>     </a:t>
              </a:r>
              <a:r>
                <a:rPr lang="zh-CN" altLang="en-US" dirty="0">
                  <a:solidFill>
                    <a:srgbClr val="FF0000"/>
                  </a:solidFill>
                  <a:latin typeface="方正细黑一萀"/>
                </a:rPr>
                <a:t>→重新调试主轴</a:t>
              </a:r>
              <a:endParaRPr lang="en-US" altLang="zh-CN" dirty="0">
                <a:solidFill>
                  <a:srgbClr val="FF0000"/>
                </a:solidFill>
                <a:latin typeface="方正细黑一萀"/>
              </a:endParaRPr>
            </a:p>
            <a:p>
              <a:pPr defTabSz="913765">
                <a:lnSpc>
                  <a:spcPct val="120000"/>
                </a:lnSpc>
                <a:buSzPct val="100000"/>
                <a:defRPr/>
              </a:pPr>
              <a:endParaRPr lang="zh-CN" altLang="en-US" dirty="0">
                <a:solidFill>
                  <a:srgbClr val="221E1F"/>
                </a:solidFill>
                <a:latin typeface="方正细黑一萀"/>
              </a:endParaRPr>
            </a:p>
            <a:p>
              <a:pPr marL="342900" indent="-342900" algn="just"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algn="just" defTabSz="913765">
                <a:lnSpc>
                  <a:spcPct val="120000"/>
                </a:lnSpc>
                <a:buSzPct val="100000"/>
                <a:buFont typeface="+mj-ea"/>
                <a:buAutoNum type="circleNumDbPlain" startAt="4"/>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8" name="Title-1"/>
            <p:cNvSpPr/>
            <p:nvPr>
              <p:custDataLst>
                <p:tags r:id="rId4"/>
              </p:custDataLst>
            </p:nvPr>
          </p:nvSpPr>
          <p:spPr>
            <a:xfrm>
              <a:off x="995676" y="2100381"/>
              <a:ext cx="4018863" cy="626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sz="1800" b="1" i="0" u="none" strike="noStrike" baseline="0" dirty="0">
                  <a:solidFill>
                    <a:srgbClr val="221E1F"/>
                  </a:solidFill>
                  <a:latin typeface="方正细黑一萀"/>
                </a:rPr>
                <a:t>攻丝时或车螺纹出现乱扣</a:t>
              </a:r>
              <a:r>
                <a:rPr lang="zh-CN" altLang="en-US" sz="1800" i="0" u="none" strike="noStrike" baseline="0" dirty="0">
                  <a:solidFill>
                    <a:srgbClr val="221E1F"/>
                  </a:solidFill>
                  <a:latin typeface="方正细黑一萀"/>
                </a:rPr>
                <a:t>	</a:t>
              </a:r>
            </a:p>
            <a:p>
              <a:pPr marL="0" lvl="1">
                <a:defRPr/>
              </a:pPr>
              <a:r>
                <a:rPr lang="zh-CN" altLang="en-US" sz="1800" i="0" u="none" strike="noStrike" baseline="0" dirty="0">
                  <a:solidFill>
                    <a:srgbClr val="221E1F"/>
                  </a:solidFill>
                  <a:latin typeface="方正细黑一萀"/>
                </a:rPr>
                <a:t>	</a:t>
              </a:r>
            </a:p>
          </p:txBody>
        </p:sp>
      </p:grpSp>
      <p:sp>
        <p:nvSpPr>
          <p:cNvPr id="9" name="Index-1"/>
          <p:cNvSpPr txBox="1"/>
          <p:nvPr>
            <p:custDataLst>
              <p:tags r:id="rId2"/>
            </p:custDataLst>
          </p:nvPr>
        </p:nvSpPr>
        <p:spPr>
          <a:xfrm>
            <a:off x="5838484" y="1711166"/>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05</a:t>
            </a:r>
            <a:endParaRPr lang="zh-CN" altLang="en-US" dirty="0">
              <a:latin typeface="+mn-ea"/>
              <a:ea typeface="+mn-ea"/>
            </a:endParaRPr>
          </a:p>
        </p:txBody>
      </p:sp>
      <p:sp>
        <p:nvSpPr>
          <p:cNvPr id="2" name="标题 3">
            <a:extLst>
              <a:ext uri="{FF2B5EF4-FFF2-40B4-BE49-F238E27FC236}">
                <a16:creationId xmlns:a16="http://schemas.microsoft.com/office/drawing/2014/main" id="{DC30F7F0-72F8-BA53-5806-5790975DCE07}"/>
              </a:ext>
            </a:extLst>
          </p:cNvPr>
          <p:cNvSpPr txBox="1"/>
          <p:nvPr/>
        </p:nvSpPr>
        <p:spPr>
          <a:xfrm>
            <a:off x="3686363" y="1051174"/>
            <a:ext cx="4819270"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五、回参考点常见故障及排除</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idx="4294967295"/>
          </p:nvPr>
        </p:nvSpPr>
        <p:spPr>
          <a:xfrm>
            <a:off x="3836455" y="1258196"/>
            <a:ext cx="4346575" cy="523875"/>
          </a:xfrm>
        </p:spPr>
        <p:txBody>
          <a:bodyPr>
            <a:noAutofit/>
          </a:bodyPr>
          <a:lstStyle/>
          <a:p>
            <a:pPr lvl="0"/>
            <a:r>
              <a:rPr lang="zh-CN" altLang="en-US" sz="2800" dirty="0">
                <a:solidFill>
                  <a:schemeClr val="accent1"/>
                </a:solidFill>
                <a:latin typeface="Arial" panose="020B0604020202020204" pitchFamily="34" charset="0"/>
                <a:ea typeface="微软雅黑" panose="020B0503020204020204" pitchFamily="34" charset="-122"/>
              </a:rPr>
              <a:t>一、数控车床文明生产</a:t>
            </a:r>
          </a:p>
        </p:txBody>
      </p:sp>
      <p:sp>
        <p:nvSpPr>
          <p:cNvPr id="9" name="标题 1"/>
          <p:cNvSpPr txBox="1"/>
          <p:nvPr/>
        </p:nvSpPr>
        <p:spPr>
          <a:xfrm>
            <a:off x="2629461" y="299928"/>
            <a:ext cx="6933077"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1.1 </a:t>
            </a:r>
            <a:r>
              <a:rPr lang="zh-CN" altLang="en-US" sz="2800" dirty="0">
                <a:latin typeface="+mj-ea"/>
                <a:cs typeface="+mn-ea"/>
                <a:sym typeface="+mn-lt"/>
              </a:rPr>
              <a:t>数控车床文明实训和安全操作规程</a:t>
            </a:r>
          </a:p>
        </p:txBody>
      </p:sp>
      <p:sp>
        <p:nvSpPr>
          <p:cNvPr id="10" name="1"/>
          <p:cNvSpPr/>
          <p:nvPr>
            <p:custDataLst>
              <p:tags r:id="rId1"/>
            </p:custDataLst>
          </p:nvPr>
        </p:nvSpPr>
        <p:spPr bwMode="auto">
          <a:xfrm rot="5400000">
            <a:off x="961869" y="1912874"/>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1" name="Index-1"/>
          <p:cNvSpPr txBox="1"/>
          <p:nvPr>
            <p:custDataLst>
              <p:tags r:id="rId2"/>
            </p:custDataLst>
          </p:nvPr>
        </p:nvSpPr>
        <p:spPr>
          <a:xfrm>
            <a:off x="684919" y="1884971"/>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02</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2" name="Title-1"/>
          <p:cNvSpPr/>
          <p:nvPr>
            <p:custDataLst>
              <p:tags r:id="rId3"/>
            </p:custDataLst>
          </p:nvPr>
        </p:nvSpPr>
        <p:spPr>
          <a:xfrm>
            <a:off x="1676889" y="1834179"/>
            <a:ext cx="2012564"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nSpc>
                <a:spcPct val="130000"/>
              </a:lnSpc>
            </a:pPr>
            <a:r>
              <a:rPr lang="zh-CN" altLang="en-US" sz="2800" b="1" dirty="0">
                <a:solidFill>
                  <a:schemeClr val="accent1"/>
                </a:solidFill>
                <a:sym typeface="Arial" panose="020B0604020202020204" pitchFamily="34" charset="0"/>
              </a:rPr>
              <a:t>工作前准备</a:t>
            </a:r>
            <a:endParaRPr lang="en-US" altLang="zh-CN" sz="2800" b="1" dirty="0">
              <a:solidFill>
                <a:schemeClr val="accent1"/>
              </a:solidFill>
              <a:sym typeface="Arial" panose="020B0604020202020204" pitchFamily="34" charset="0"/>
            </a:endParaRPr>
          </a:p>
        </p:txBody>
      </p:sp>
      <p:sp>
        <p:nvSpPr>
          <p:cNvPr id="13" name="文本占位符 5"/>
          <p:cNvSpPr txBox="1"/>
          <p:nvPr/>
        </p:nvSpPr>
        <p:spPr>
          <a:xfrm>
            <a:off x="684919" y="2611595"/>
            <a:ext cx="10822161" cy="293567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2000" dirty="0">
                <a:cs typeface="+mn-ea"/>
                <a:sym typeface="+mn-lt"/>
              </a:rPr>
              <a:t>开动车床前，要仔细阅读车床的使用说明书，</a:t>
            </a:r>
            <a:r>
              <a:rPr lang="zh-CN" altLang="en-US" sz="2000" dirty="0">
                <a:solidFill>
                  <a:srgbClr val="FF0000"/>
                </a:solidFill>
                <a:cs typeface="+mn-ea"/>
                <a:sym typeface="+mn-lt"/>
              </a:rPr>
              <a:t>并注意以下事项</a:t>
            </a:r>
            <a:r>
              <a:rPr lang="zh-CN" altLang="en-US" sz="2000" dirty="0">
                <a:cs typeface="+mn-ea"/>
                <a:sym typeface="+mn-lt"/>
              </a:rPr>
              <a:t>：</a:t>
            </a:r>
            <a:endParaRPr lang="en-US" altLang="zh-CN" sz="2000" dirty="0">
              <a:cs typeface="+mn-ea"/>
              <a:sym typeface="+mn-lt"/>
            </a:endParaRPr>
          </a:p>
          <a:p>
            <a:pPr marL="0" indent="0">
              <a:lnSpc>
                <a:spcPct val="150000"/>
              </a:lnSpc>
              <a:buNone/>
            </a:pPr>
            <a:r>
              <a:rPr lang="zh-CN" altLang="en-US" sz="2000" dirty="0">
                <a:cs typeface="+mn-ea"/>
                <a:sym typeface="+mn-lt"/>
              </a:rPr>
              <a:t>（</a:t>
            </a:r>
            <a:r>
              <a:rPr lang="en-US" altLang="zh-CN" sz="2000" dirty="0">
                <a:cs typeface="+mn-ea"/>
                <a:sym typeface="+mn-lt"/>
              </a:rPr>
              <a:t>1</a:t>
            </a:r>
            <a:r>
              <a:rPr lang="zh-CN" altLang="en-US" sz="2000" dirty="0">
                <a:cs typeface="+mn-ea"/>
                <a:sym typeface="+mn-lt"/>
              </a:rPr>
              <a:t>）交接班记录</a:t>
            </a:r>
            <a:endParaRPr lang="en-US" altLang="zh-CN" sz="2000" dirty="0">
              <a:cs typeface="+mn-ea"/>
              <a:sym typeface="+mn-lt"/>
            </a:endParaRPr>
          </a:p>
          <a:p>
            <a:pPr marL="0" indent="0">
              <a:lnSpc>
                <a:spcPct val="150000"/>
              </a:lnSpc>
              <a:spcBef>
                <a:spcPts val="0"/>
              </a:spcBef>
              <a:buNone/>
            </a:pPr>
            <a:r>
              <a:rPr lang="en-US" altLang="zh-CN" sz="2000" dirty="0">
                <a:cs typeface="+mn-ea"/>
                <a:sym typeface="+mn-lt"/>
              </a:rPr>
              <a:t>       </a:t>
            </a:r>
            <a:r>
              <a:rPr lang="zh-CN" altLang="en-US" sz="2000" dirty="0">
                <a:cs typeface="+mn-ea"/>
                <a:sym typeface="+mn-lt"/>
              </a:rPr>
              <a:t>操作者在每天工作前先看</a:t>
            </a:r>
            <a:r>
              <a:rPr lang="zh-CN" altLang="en-US" sz="2000" dirty="0">
                <a:solidFill>
                  <a:srgbClr val="FF0000"/>
                </a:solidFill>
                <a:cs typeface="+mn-ea"/>
                <a:sym typeface="+mn-lt"/>
              </a:rPr>
              <a:t>交接班记录</a:t>
            </a:r>
            <a:r>
              <a:rPr lang="zh-CN" altLang="en-US" sz="2000" dirty="0">
                <a:cs typeface="+mn-ea"/>
                <a:sym typeface="+mn-lt"/>
              </a:rPr>
              <a:t>，在检查无异常后，观察车床的自动润滑油箱的</a:t>
            </a:r>
            <a:r>
              <a:rPr lang="zh-CN" altLang="en-US" sz="2000" dirty="0">
                <a:solidFill>
                  <a:srgbClr val="FF0000"/>
                </a:solidFill>
                <a:cs typeface="+mn-ea"/>
                <a:sym typeface="+mn-lt"/>
              </a:rPr>
              <a:t>油液是否充足</a:t>
            </a:r>
            <a:r>
              <a:rPr lang="zh-CN" altLang="en-US" sz="2000" dirty="0">
                <a:cs typeface="+mn-ea"/>
                <a:sym typeface="+mn-lt"/>
              </a:rPr>
              <a:t>，如果需要则手动操作加润滑油；</a:t>
            </a:r>
            <a:endParaRPr lang="en-US" altLang="zh-CN" sz="2000" dirty="0">
              <a:cs typeface="+mn-ea"/>
              <a:sym typeface="+mn-lt"/>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2</a:t>
            </a:r>
            <a:r>
              <a:rPr lang="zh-CN" altLang="en-US" sz="2000" dirty="0">
                <a:cs typeface="+mn-ea"/>
                <a:sym typeface="+mn-lt"/>
              </a:rPr>
              <a:t>）电源</a:t>
            </a:r>
            <a:endParaRPr lang="en-US" altLang="zh-CN" sz="2000" dirty="0">
              <a:cs typeface="+mn-ea"/>
              <a:sym typeface="+mn-lt"/>
            </a:endParaRPr>
          </a:p>
          <a:p>
            <a:pPr marL="0" indent="0">
              <a:lnSpc>
                <a:spcPct val="150000"/>
              </a:lnSpc>
              <a:spcBef>
                <a:spcPts val="0"/>
              </a:spcBef>
              <a:buNone/>
            </a:pPr>
            <a:r>
              <a:rPr lang="zh-CN" altLang="en-US" sz="2000" dirty="0">
                <a:cs typeface="+mn-ea"/>
                <a:sym typeface="+mn-lt"/>
              </a:rPr>
              <a:t>① 在接入电源时，应先接通车床</a:t>
            </a:r>
            <a:r>
              <a:rPr lang="zh-CN" altLang="en-US" sz="2000" dirty="0">
                <a:solidFill>
                  <a:srgbClr val="FF0000"/>
                </a:solidFill>
                <a:cs typeface="+mn-ea"/>
                <a:sym typeface="+mn-lt"/>
              </a:rPr>
              <a:t>主电源</a:t>
            </a:r>
            <a:r>
              <a:rPr lang="zh-CN" altLang="en-US" sz="2000" dirty="0">
                <a:cs typeface="+mn-ea"/>
                <a:sym typeface="+mn-lt"/>
              </a:rPr>
              <a:t>，再接通</a:t>
            </a:r>
            <a:r>
              <a:rPr lang="en-US" altLang="zh-CN" sz="2000" dirty="0">
                <a:cs typeface="+mn-ea"/>
                <a:sym typeface="+mn-lt"/>
              </a:rPr>
              <a:t>CNC</a:t>
            </a:r>
            <a:r>
              <a:rPr lang="zh-CN" altLang="en-US" sz="2000" dirty="0">
                <a:cs typeface="+mn-ea"/>
                <a:sym typeface="+mn-lt"/>
              </a:rPr>
              <a:t>电源；但切断电源时，按相反顺序操作；</a:t>
            </a:r>
            <a:endParaRPr lang="en-US" altLang="zh-CN" sz="2000" dirty="0">
              <a:cs typeface="+mn-ea"/>
              <a:sym typeface="+mn-lt"/>
            </a:endParaRPr>
          </a:p>
        </p:txBody>
      </p:sp>
      <p:grpSp>
        <p:nvGrpSpPr>
          <p:cNvPr id="3" name="组合 2">
            <a:extLst>
              <a:ext uri="{FF2B5EF4-FFF2-40B4-BE49-F238E27FC236}">
                <a16:creationId xmlns:a16="http://schemas.microsoft.com/office/drawing/2014/main" id="{9E29EDC9-1877-ED29-B144-477B9E017A73}"/>
              </a:ext>
            </a:extLst>
          </p:cNvPr>
          <p:cNvGrpSpPr/>
          <p:nvPr/>
        </p:nvGrpSpPr>
        <p:grpSpPr>
          <a:xfrm>
            <a:off x="1587" y="-1"/>
            <a:ext cx="12188825" cy="6858001"/>
            <a:chOff x="1589" y="0"/>
            <a:chExt cx="12188825" cy="6858001"/>
          </a:xfrm>
        </p:grpSpPr>
        <p:sp>
          <p:nvSpPr>
            <p:cNvPr id="5" name="任意多边形 40">
              <a:extLst>
                <a:ext uri="{FF2B5EF4-FFF2-40B4-BE49-F238E27FC236}">
                  <a16:creationId xmlns:a16="http://schemas.microsoft.com/office/drawing/2014/main" id="{0B145A00-4FDF-BB37-47BA-CEC3A1B76583}"/>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6" name="任意多边形 41">
              <a:extLst>
                <a:ext uri="{FF2B5EF4-FFF2-40B4-BE49-F238E27FC236}">
                  <a16:creationId xmlns:a16="http://schemas.microsoft.com/office/drawing/2014/main" id="{7C29DDA7-9AD0-A3BF-AD14-282EF2AD6AEC}"/>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209981" y="2045981"/>
            <a:ext cx="6250404" cy="4615788"/>
            <a:chOff x="976583" y="2100381"/>
            <a:chExt cx="4043701" cy="4125786"/>
          </a:xfrm>
        </p:grpSpPr>
        <p:sp>
          <p:nvSpPr>
            <p:cNvPr id="27" name="Body-1"/>
            <p:cNvSpPr/>
            <p:nvPr>
              <p:custDataLst>
                <p:tags r:id="rId2"/>
              </p:custDataLst>
            </p:nvPr>
          </p:nvSpPr>
          <p:spPr>
            <a:xfrm>
              <a:off x="976583" y="2221481"/>
              <a:ext cx="3330032" cy="4004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latin typeface="方正细黑一萀"/>
                </a:rPr>
                <a:t>脉冲编码器出现问题</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→维修或更换编码器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chemeClr val="tx1"/>
                  </a:solidFill>
                  <a:latin typeface="方正细黑一萀"/>
                </a:rPr>
                <a:t>机械部分出现问题</a:t>
              </a:r>
              <a:endParaRPr lang="en-US" altLang="zh-CN" dirty="0">
                <a:solidFill>
                  <a:schemeClr val="tx1"/>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sz="1800" i="0" u="none" strike="noStrike" baseline="0" dirty="0">
                  <a:solidFill>
                    <a:srgbClr val="FF0000"/>
                  </a:solidFill>
                  <a:latin typeface="方正细黑一萀"/>
                </a:rPr>
                <a:t>→调整机械部分</a:t>
              </a:r>
              <a:endParaRPr lang="en-US" altLang="zh-CN" sz="1800" i="0" u="none" strike="noStrike" baseline="0"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en-US" altLang="zh-CN" dirty="0">
                  <a:solidFill>
                    <a:schemeClr val="tx1"/>
                  </a:solidFill>
                  <a:latin typeface="方正细黑一萀"/>
                </a:rPr>
                <a:t>PLC</a:t>
              </a:r>
              <a:r>
                <a:rPr lang="zh-CN" altLang="en-US" dirty="0">
                  <a:solidFill>
                    <a:schemeClr val="tx1"/>
                  </a:solidFill>
                  <a:latin typeface="方正细黑一萀"/>
                </a:rPr>
                <a:t>程序调试不良，定向过程没有处理好</a:t>
              </a:r>
              <a:endParaRPr lang="en-US" altLang="zh-CN" dirty="0">
                <a:solidFill>
                  <a:schemeClr val="tx1"/>
                </a:solidFill>
                <a:latin typeface="方正细黑一萀"/>
              </a:endParaRPr>
            </a:p>
            <a:p>
              <a:pPr defTabSz="913765">
                <a:lnSpc>
                  <a:spcPct val="120000"/>
                </a:lnSpc>
                <a:buSzPct val="100000"/>
                <a:defRPr/>
              </a:pPr>
              <a:r>
                <a:rPr lang="zh-CN" altLang="en-US" dirty="0">
                  <a:solidFill>
                    <a:schemeClr val="tx1"/>
                  </a:solidFill>
                  <a:latin typeface="方正细黑一萀"/>
                </a:rPr>
                <a:t>     </a:t>
              </a:r>
              <a:r>
                <a:rPr lang="zh-CN" altLang="en-US" dirty="0">
                  <a:solidFill>
                    <a:srgbClr val="FF0000"/>
                  </a:solidFill>
                  <a:latin typeface="方正细黑一萀"/>
                </a:rPr>
                <a:t>→重新调试</a:t>
              </a:r>
              <a:r>
                <a:rPr lang="en-US" altLang="zh-CN" dirty="0">
                  <a:solidFill>
                    <a:srgbClr val="FF0000"/>
                  </a:solidFill>
                  <a:latin typeface="方正细黑一萀"/>
                </a:rPr>
                <a:t>PLC</a:t>
              </a:r>
              <a:r>
                <a:rPr lang="zh-CN" altLang="en-US" dirty="0">
                  <a:solidFill>
                    <a:srgbClr val="FF0000"/>
                  </a:solidFill>
                  <a:latin typeface="方正细黑一萀"/>
                </a:rPr>
                <a:t>程序	</a:t>
              </a:r>
            </a:p>
            <a:p>
              <a:pPr defTabSz="913765">
                <a:lnSpc>
                  <a:spcPct val="120000"/>
                </a:lnSpc>
                <a:buSzPct val="100000"/>
                <a:defRPr/>
              </a:pPr>
              <a:endParaRPr lang="zh-CN" altLang="en-US" dirty="0">
                <a:solidFill>
                  <a:schemeClr val="tx1"/>
                </a:solidFill>
                <a:latin typeface="方正细黑一萀"/>
              </a:endParaRPr>
            </a:p>
            <a:p>
              <a:pPr defTabSz="913765">
                <a:lnSpc>
                  <a:spcPct val="120000"/>
                </a:lnSpc>
                <a:buSzPct val="100000"/>
                <a:defRPr/>
              </a:pPr>
              <a:endParaRPr lang="en-US" altLang="zh-CN" dirty="0">
                <a:solidFill>
                  <a:srgbClr val="FF0000"/>
                </a:solidFill>
                <a:latin typeface="方正细黑一萀"/>
              </a:endParaRPr>
            </a:p>
            <a:p>
              <a:pPr algn="just" defTabSz="913765">
                <a:lnSpc>
                  <a:spcPct val="120000"/>
                </a:lnSpc>
                <a:buSzPct val="100000"/>
                <a:defRPr/>
              </a:pPr>
              <a:endParaRPr lang="zh-CN" altLang="en-US" dirty="0">
                <a:solidFill>
                  <a:srgbClr val="221E1F"/>
                </a:solidFill>
                <a:latin typeface="方正细黑一萀"/>
              </a:endParaRPr>
            </a:p>
            <a:p>
              <a:pPr marL="342900" indent="-342900" algn="just"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algn="just" defTabSz="913765">
                <a:lnSpc>
                  <a:spcPct val="120000"/>
                </a:lnSpc>
                <a:buSzPct val="100000"/>
                <a:buFont typeface="+mj-ea"/>
                <a:buAutoNum type="circleNumDbPlain" startAt="4"/>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8" name="Title-1"/>
            <p:cNvSpPr/>
            <p:nvPr>
              <p:custDataLst>
                <p:tags r:id="rId3"/>
              </p:custDataLst>
            </p:nvPr>
          </p:nvSpPr>
          <p:spPr>
            <a:xfrm>
              <a:off x="1001421" y="2100381"/>
              <a:ext cx="4018863" cy="626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b="1" dirty="0">
                  <a:solidFill>
                    <a:srgbClr val="221E1F"/>
                  </a:solidFill>
                  <a:latin typeface="方正细黑一萀"/>
                </a:rPr>
                <a:t>主轴定向不能够完成</a:t>
              </a:r>
              <a:r>
                <a:rPr lang="zh-CN" altLang="en-US" sz="1800" b="0" i="0" u="none" strike="noStrike" baseline="0" dirty="0">
                  <a:solidFill>
                    <a:srgbClr val="221E1F"/>
                  </a:solidFill>
                  <a:latin typeface="方正细黑一萀"/>
                </a:rPr>
                <a:t>	</a:t>
              </a:r>
            </a:p>
            <a:p>
              <a:pPr marL="0" lvl="1">
                <a:defRPr/>
              </a:pPr>
              <a:r>
                <a:rPr lang="zh-CN" altLang="en-US" sz="1800" b="1" i="0" u="none" strike="noStrike" baseline="0" dirty="0">
                  <a:solidFill>
                    <a:srgbClr val="221E1F"/>
                  </a:solidFill>
                  <a:latin typeface="方正细黑一萀"/>
                </a:rPr>
                <a:t>	</a:t>
              </a:r>
            </a:p>
          </p:txBody>
        </p:sp>
      </p:grpSp>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7" name="Index-1"/>
          <p:cNvSpPr txBox="1"/>
          <p:nvPr>
            <p:custDataLst>
              <p:tags r:id="rId1"/>
            </p:custDataLst>
          </p:nvPr>
        </p:nvSpPr>
        <p:spPr>
          <a:xfrm>
            <a:off x="-4503" y="1711166"/>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06</a:t>
            </a:r>
            <a:endParaRPr lang="zh-CN" altLang="en-US" dirty="0">
              <a:latin typeface="+mn-ea"/>
              <a:ea typeface="+mn-ea"/>
            </a:endParaRPr>
          </a:p>
        </p:txBody>
      </p:sp>
      <p:sp>
        <p:nvSpPr>
          <p:cNvPr id="3" name="标题 3">
            <a:extLst>
              <a:ext uri="{FF2B5EF4-FFF2-40B4-BE49-F238E27FC236}">
                <a16:creationId xmlns:a16="http://schemas.microsoft.com/office/drawing/2014/main" id="{913A1EFB-2C97-5706-497F-C0A150983FB7}"/>
              </a:ext>
            </a:extLst>
          </p:cNvPr>
          <p:cNvSpPr txBox="1"/>
          <p:nvPr/>
        </p:nvSpPr>
        <p:spPr>
          <a:xfrm>
            <a:off x="3686363" y="1051174"/>
            <a:ext cx="4819270"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五、回参考点常见故障及排除</a:t>
            </a:r>
          </a:p>
        </p:txBody>
      </p:sp>
      <p:grpSp>
        <p:nvGrpSpPr>
          <p:cNvPr id="8" name="组合 7">
            <a:extLst>
              <a:ext uri="{FF2B5EF4-FFF2-40B4-BE49-F238E27FC236}">
                <a16:creationId xmlns:a16="http://schemas.microsoft.com/office/drawing/2014/main" id="{829C0119-2667-EDF3-25BD-1EF0D3CBF25D}"/>
              </a:ext>
            </a:extLst>
          </p:cNvPr>
          <p:cNvGrpSpPr/>
          <p:nvPr/>
        </p:nvGrpSpPr>
        <p:grpSpPr>
          <a:xfrm>
            <a:off x="1587" y="-1"/>
            <a:ext cx="12188825" cy="6858001"/>
            <a:chOff x="1589" y="0"/>
            <a:chExt cx="12188825" cy="6858001"/>
          </a:xfrm>
        </p:grpSpPr>
        <p:sp>
          <p:nvSpPr>
            <p:cNvPr id="10" name="任意多边形 40">
              <a:extLst>
                <a:ext uri="{FF2B5EF4-FFF2-40B4-BE49-F238E27FC236}">
                  <a16:creationId xmlns:a16="http://schemas.microsoft.com/office/drawing/2014/main" id="{029CC9B4-F435-DA95-1693-83B33D3620D0}"/>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1" name="任意多边形 41">
              <a:extLst>
                <a:ext uri="{FF2B5EF4-FFF2-40B4-BE49-F238E27FC236}">
                  <a16:creationId xmlns:a16="http://schemas.microsoft.com/office/drawing/2014/main" id="{F2908370-A03D-2216-D811-6905E05D12A2}"/>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78C67A1D-6333-0923-6BDA-C132FCBB8EC6}"/>
              </a:ext>
            </a:extLst>
          </p:cNvPr>
          <p:cNvGrpSpPr/>
          <p:nvPr/>
        </p:nvGrpSpPr>
        <p:grpSpPr>
          <a:xfrm>
            <a:off x="1587" y="-1"/>
            <a:ext cx="12188825" cy="6858001"/>
            <a:chOff x="1589" y="0"/>
            <a:chExt cx="12188825" cy="6858001"/>
          </a:xfrm>
        </p:grpSpPr>
        <p:grpSp>
          <p:nvGrpSpPr>
            <p:cNvPr id="10" name="组合 9">
              <a:extLst>
                <a:ext uri="{FF2B5EF4-FFF2-40B4-BE49-F238E27FC236}">
                  <a16:creationId xmlns:a16="http://schemas.microsoft.com/office/drawing/2014/main" id="{5BE436A1-64F2-6CF7-364E-410F2B2698AF}"/>
                </a:ext>
              </a:extLst>
            </p:cNvPr>
            <p:cNvGrpSpPr/>
            <p:nvPr/>
          </p:nvGrpSpPr>
          <p:grpSpPr>
            <a:xfrm>
              <a:off x="1589" y="0"/>
              <a:ext cx="12188825" cy="6858001"/>
              <a:chOff x="1589" y="0"/>
              <a:chExt cx="12188825" cy="6858001"/>
            </a:xfrm>
          </p:grpSpPr>
          <p:sp>
            <p:nvSpPr>
              <p:cNvPr id="12" name="任意多边形 40">
                <a:extLst>
                  <a:ext uri="{FF2B5EF4-FFF2-40B4-BE49-F238E27FC236}">
                    <a16:creationId xmlns:a16="http://schemas.microsoft.com/office/drawing/2014/main" id="{B7E13ADF-782F-2281-9A88-1C650B3BB6F0}"/>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3" name="任意多边形 41">
                <a:extLst>
                  <a:ext uri="{FF2B5EF4-FFF2-40B4-BE49-F238E27FC236}">
                    <a16:creationId xmlns:a16="http://schemas.microsoft.com/office/drawing/2014/main" id="{D644C497-72E9-4930-11EE-61DB1A40F4F4}"/>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 name="文本框 10">
              <a:extLst>
                <a:ext uri="{FF2B5EF4-FFF2-40B4-BE49-F238E27FC236}">
                  <a16:creationId xmlns:a16="http://schemas.microsoft.com/office/drawing/2014/main" id="{1F47ECD8-0ACE-1C7D-81E0-66EAED155729}"/>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27" name="Body-1"/>
          <p:cNvSpPr/>
          <p:nvPr>
            <p:custDataLst>
              <p:tags r:id="rId1"/>
            </p:custDataLst>
          </p:nvPr>
        </p:nvSpPr>
        <p:spPr>
          <a:xfrm>
            <a:off x="447981" y="2377695"/>
            <a:ext cx="5147276" cy="44803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latin typeface="方正细黑一萀"/>
              </a:rPr>
              <a:t>系统电源缺相、相序不正确或电压不正常</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0000FF"/>
                </a:solidFill>
              </a:rPr>
              <a:t>→输入正确的系统电源</a:t>
            </a:r>
            <a:endParaRPr lang="en-US" altLang="zh-CN" dirty="0">
              <a:solidFill>
                <a:srgbClr val="0000FF"/>
              </a:solidFill>
            </a:endParaRPr>
          </a:p>
          <a:p>
            <a:pPr defTabSz="913765">
              <a:lnSpc>
                <a:spcPct val="120000"/>
              </a:lnSpc>
              <a:buSzPct val="100000"/>
              <a:defRPr/>
            </a:pPr>
            <a:r>
              <a:rPr lang="zh-CN" altLang="en-US" dirty="0">
                <a:solidFill>
                  <a:srgbClr val="FF0000"/>
                </a:solidFill>
              </a:rPr>
              <a:t>     →确保电源正常</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chemeClr val="tx1"/>
                </a:solidFill>
                <a:latin typeface="方正细黑一萀"/>
              </a:rPr>
              <a:t>反馈不正确</a:t>
            </a:r>
            <a:endParaRPr lang="en-US" altLang="zh-CN" dirty="0">
              <a:solidFill>
                <a:schemeClr val="tx1"/>
              </a:solidFill>
              <a:latin typeface="方正细黑一萀"/>
            </a:endParaRPr>
          </a:p>
          <a:p>
            <a:pPr defTabSz="913765">
              <a:lnSpc>
                <a:spcPct val="120000"/>
              </a:lnSpc>
              <a:buSzPct val="100000"/>
              <a:defRPr/>
            </a:pPr>
            <a:r>
              <a:rPr lang="zh-CN" altLang="en-US" dirty="0">
                <a:solidFill>
                  <a:srgbClr val="0000FF"/>
                </a:solidFill>
              </a:rPr>
              <a:t>     →测量反馈信号</a:t>
            </a:r>
            <a:endParaRPr lang="en-US" altLang="zh-CN" dirty="0">
              <a:solidFill>
                <a:srgbClr val="0000FF"/>
              </a:solidFill>
            </a:endParaRPr>
          </a:p>
          <a:p>
            <a:pPr defTabSz="913765">
              <a:lnSpc>
                <a:spcPct val="120000"/>
              </a:lnSpc>
              <a:buSzPct val="100000"/>
              <a:defRPr/>
            </a:pPr>
            <a:r>
              <a:rPr lang="zh-CN" altLang="en-US" dirty="0">
                <a:solidFill>
                  <a:srgbClr val="FF0000"/>
                </a:solidFill>
              </a:rPr>
              <a:t>     →确保接线正确，且反馈装置正常</a:t>
            </a:r>
            <a:endParaRPr lang="en-US" altLang="zh-CN" dirty="0">
              <a:solidFill>
                <a:srgbClr val="FF0000"/>
              </a:solidFill>
            </a:endParaRPr>
          </a:p>
          <a:p>
            <a:pPr marL="342900" indent="-342900" defTabSz="913765">
              <a:lnSpc>
                <a:spcPct val="120000"/>
              </a:lnSpc>
              <a:buSzPct val="100000"/>
              <a:buFont typeface="+mj-ea"/>
              <a:buAutoNum type="circleNumDbPlain" startAt="3"/>
              <a:defRPr/>
            </a:pPr>
            <a:r>
              <a:rPr lang="zh-CN" altLang="en-US" dirty="0">
                <a:solidFill>
                  <a:schemeClr val="tx1"/>
                </a:solidFill>
                <a:latin typeface="方正细黑一萀"/>
              </a:rPr>
              <a:t>驱动器异常，如增益调整电路或颤动调整电路的调整不当</a:t>
            </a: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dirty="0">
                <a:solidFill>
                  <a:srgbClr val="FF0000"/>
                </a:solidFill>
                <a:latin typeface="方正细黑一萀"/>
              </a:rPr>
              <a:t>     →根据参数说明书，设置好相关参数</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4"/>
              <a:defRPr/>
            </a:pPr>
            <a:r>
              <a:rPr lang="zh-CN" altLang="en-US" dirty="0">
                <a:solidFill>
                  <a:srgbClr val="221E1F"/>
                </a:solidFill>
                <a:latin typeface="方正细黑一萀"/>
              </a:rPr>
              <a:t>三相输入的相序不对</a:t>
            </a:r>
            <a:endParaRPr lang="en-US" altLang="zh-CN" dirty="0">
              <a:solidFill>
                <a:srgbClr val="221E1F"/>
              </a:solidFill>
              <a:latin typeface="方正细黑一萀"/>
            </a:endParaRPr>
          </a:p>
          <a:p>
            <a:pPr defTabSz="913765">
              <a:lnSpc>
                <a:spcPct val="120000"/>
              </a:lnSpc>
              <a:buSzPct val="100000"/>
              <a:defRPr/>
            </a:pPr>
            <a:r>
              <a:rPr lang="zh-CN" altLang="en-US" dirty="0">
                <a:solidFill>
                  <a:srgbClr val="0000FF"/>
                </a:solidFill>
              </a:rPr>
              <a:t>     →用万能表测量输入电源</a:t>
            </a:r>
            <a:endParaRPr lang="zh-CN" altLang="en-US"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FF0000"/>
                </a:solidFill>
                <a:latin typeface="方正细黑一萀"/>
              </a:rPr>
              <a:t>     →确保电源正常</a:t>
            </a:r>
            <a:endParaRPr lang="en-US" altLang="zh-CN" dirty="0">
              <a:solidFill>
                <a:srgbClr val="FF0000"/>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8" name="Title-1"/>
          <p:cNvSpPr/>
          <p:nvPr>
            <p:custDataLst>
              <p:tags r:id="rId2"/>
            </p:custDataLst>
          </p:nvPr>
        </p:nvSpPr>
        <p:spPr>
          <a:xfrm>
            <a:off x="1248373" y="2045981"/>
            <a:ext cx="6212012" cy="70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sz="1800" b="1" i="0" u="none" strike="noStrike" baseline="0" dirty="0">
                <a:solidFill>
                  <a:srgbClr val="221E1F"/>
                </a:solidFill>
                <a:latin typeface="方正细黑一萀"/>
              </a:rPr>
              <a:t>电气部分故障</a:t>
            </a:r>
            <a:r>
              <a:rPr lang="zh-CN" altLang="en-US" sz="1800" i="0" u="none" strike="noStrike" baseline="0" dirty="0">
                <a:solidFill>
                  <a:srgbClr val="221E1F"/>
                </a:solidFill>
                <a:latin typeface="方正细黑一萀"/>
              </a:rPr>
              <a:t>	</a:t>
            </a:r>
          </a:p>
          <a:p>
            <a:pPr marL="0" lvl="1">
              <a:defRPr/>
            </a:pPr>
            <a:r>
              <a:rPr lang="zh-CN" altLang="en-US" sz="1800" i="0" u="none" strike="noStrike" baseline="0" dirty="0">
                <a:solidFill>
                  <a:srgbClr val="221E1F"/>
                </a:solidFill>
                <a:latin typeface="方正细黑一萀"/>
              </a:rPr>
              <a:t>	</a:t>
            </a:r>
          </a:p>
        </p:txBody>
      </p:sp>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4" name="标题 3"/>
          <p:cNvSpPr txBox="1"/>
          <p:nvPr/>
        </p:nvSpPr>
        <p:spPr>
          <a:xfrm>
            <a:off x="4397939" y="1024067"/>
            <a:ext cx="3396118"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六、主轴故障及排除</a:t>
            </a:r>
          </a:p>
        </p:txBody>
      </p:sp>
      <p:sp>
        <p:nvSpPr>
          <p:cNvPr id="7" name="Index-1"/>
          <p:cNvSpPr txBox="1"/>
          <p:nvPr>
            <p:custDataLst>
              <p:tags r:id="rId3"/>
            </p:custDataLst>
          </p:nvPr>
        </p:nvSpPr>
        <p:spPr>
          <a:xfrm>
            <a:off x="-4503" y="1711166"/>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01</a:t>
            </a:r>
            <a:endParaRPr lang="zh-CN" altLang="en-US" dirty="0">
              <a:latin typeface="+mn-ea"/>
              <a:ea typeface="+mn-ea"/>
            </a:endParaRPr>
          </a:p>
        </p:txBody>
      </p:sp>
      <p:sp>
        <p:nvSpPr>
          <p:cNvPr id="5" name="Body-1"/>
          <p:cNvSpPr/>
          <p:nvPr>
            <p:custDataLst>
              <p:tags r:id="rId4"/>
            </p:custDataLst>
          </p:nvPr>
        </p:nvSpPr>
        <p:spPr>
          <a:xfrm>
            <a:off x="6284295" y="2454425"/>
            <a:ext cx="5642037" cy="40673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a:defRPr/>
            </a:pPr>
            <a:r>
              <a:rPr lang="zh-CN" altLang="en-US" dirty="0">
                <a:solidFill>
                  <a:schemeClr val="tx1"/>
                </a:solidFill>
                <a:latin typeface="方正细黑一萀"/>
              </a:rPr>
              <a:t>主轴负载过大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→重新考虑负载条件，减轻负载</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dirty="0">
                <a:solidFill>
                  <a:schemeClr val="tx1"/>
                </a:solidFill>
                <a:latin typeface="方正细黑一萀"/>
              </a:rPr>
              <a:t>润滑不良</a:t>
            </a:r>
            <a:endParaRPr lang="en-US" altLang="zh-CN" sz="1800" i="0" u="none" strike="noStrike" baseline="0"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dirty="0">
                <a:solidFill>
                  <a:srgbClr val="0000FF"/>
                </a:solidFill>
                <a:latin typeface="方正细黑一萀"/>
              </a:rPr>
              <a:t>→</a:t>
            </a:r>
            <a:r>
              <a:rPr lang="zh-CN" altLang="en-US" dirty="0">
                <a:solidFill>
                  <a:srgbClr val="0000FF"/>
                </a:solidFill>
              </a:rPr>
              <a:t>检查是否缺油</a:t>
            </a:r>
            <a:r>
              <a:rPr lang="zh-CN" altLang="en-US" dirty="0">
                <a:solidFill>
                  <a:srgbClr val="FF0000"/>
                </a:solidFill>
              </a:rPr>
              <a:t>→加注润滑油</a:t>
            </a:r>
            <a:endParaRPr lang="en-US" altLang="zh-CN" dirty="0">
              <a:solidFill>
                <a:srgbClr val="FF0000"/>
              </a:solidFill>
            </a:endParaRPr>
          </a:p>
          <a:p>
            <a:pPr defTabSz="913765">
              <a:lnSpc>
                <a:spcPct val="120000"/>
              </a:lnSpc>
              <a:buSzPct val="100000"/>
              <a:defRPr/>
            </a:pPr>
            <a:r>
              <a:rPr lang="zh-CN" altLang="en-US" dirty="0">
                <a:solidFill>
                  <a:srgbClr val="0000FF"/>
                </a:solidFill>
                <a:latin typeface="方正细黑一萀"/>
              </a:rPr>
              <a:t>     →检查是否润滑电路或电动机故障</a:t>
            </a:r>
            <a:r>
              <a:rPr lang="zh-CN" altLang="en-US" dirty="0">
                <a:solidFill>
                  <a:srgbClr val="FF0000"/>
                </a:solidFill>
                <a:latin typeface="方正细黑一萀"/>
              </a:rPr>
              <a:t>→检查润滑电路</a:t>
            </a:r>
            <a:endParaRPr lang="en-US" altLang="zh-CN" dirty="0">
              <a:solidFill>
                <a:srgbClr val="FF0000"/>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sz="1800" i="0" u="none" strike="noStrike" baseline="0" dirty="0">
                <a:solidFill>
                  <a:srgbClr val="0000FF"/>
                </a:solidFill>
                <a:latin typeface="方正细黑一萀"/>
              </a:rPr>
              <a:t>→检查导油管是否漏润滑油</a:t>
            </a:r>
            <a:r>
              <a:rPr lang="zh-CN" altLang="en-US" sz="1800" i="0" u="none" strike="noStrike" baseline="0" dirty="0">
                <a:solidFill>
                  <a:srgbClr val="FF0000"/>
                </a:solidFill>
                <a:latin typeface="方正细黑一萀"/>
              </a:rPr>
              <a:t>→更换润滑油导油管</a:t>
            </a:r>
            <a:endParaRPr lang="en-US" altLang="zh-CN" sz="1800" i="0" u="none" strike="noStrike" baseline="0"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zh-CN" altLang="en-US" dirty="0">
                <a:solidFill>
                  <a:schemeClr val="tx1"/>
                </a:solidFill>
                <a:latin typeface="方正细黑一萀"/>
              </a:rPr>
              <a:t>主轴与主轴电动机的连接皮带过紧</a:t>
            </a:r>
            <a:endParaRPr lang="en-US" altLang="zh-CN" dirty="0">
              <a:solidFill>
                <a:schemeClr val="tx1"/>
              </a:solidFill>
              <a:latin typeface="方正细黑一萀"/>
            </a:endParaRPr>
          </a:p>
          <a:p>
            <a:pPr defTabSz="913765">
              <a:lnSpc>
                <a:spcPct val="120000"/>
              </a:lnSpc>
              <a:buSzPct val="100000"/>
              <a:defRPr/>
            </a:pPr>
            <a:r>
              <a:rPr lang="zh-CN" altLang="en-US" sz="1800" i="0" u="none" strike="noStrike" baseline="0" dirty="0">
                <a:solidFill>
                  <a:schemeClr val="tx1"/>
                </a:solidFill>
                <a:latin typeface="方正细黑一萀"/>
              </a:rPr>
              <a:t>     </a:t>
            </a:r>
            <a:r>
              <a:rPr lang="zh-CN" altLang="en-US" dirty="0">
                <a:solidFill>
                  <a:srgbClr val="0000FF"/>
                </a:solidFill>
                <a:latin typeface="方正细黑一萀"/>
              </a:rPr>
              <a:t>→在停机的情况下，检查皮带松紧程度</a:t>
            </a:r>
            <a:endParaRPr lang="en-US" altLang="zh-CN" dirty="0">
              <a:solidFill>
                <a:srgbClr val="0000FF"/>
              </a:solidFill>
              <a:latin typeface="方正细黑一萀"/>
            </a:endParaRPr>
          </a:p>
          <a:p>
            <a:pPr defTabSz="913765">
              <a:lnSpc>
                <a:spcPct val="120000"/>
              </a:lnSpc>
              <a:buSzPct val="100000"/>
              <a:defRPr/>
            </a:pPr>
            <a:r>
              <a:rPr lang="zh-CN" altLang="en-US" sz="1800" i="0" u="none" strike="noStrike" baseline="0" dirty="0">
                <a:solidFill>
                  <a:srgbClr val="0000FF"/>
                </a:solidFill>
                <a:latin typeface="方正细黑一萀"/>
              </a:rPr>
              <a:t>     </a:t>
            </a:r>
            <a:r>
              <a:rPr lang="zh-CN" altLang="en-US" dirty="0">
                <a:solidFill>
                  <a:srgbClr val="FF0000"/>
                </a:solidFill>
                <a:latin typeface="方正细黑一萀"/>
              </a:rPr>
              <a:t>→调整皮带的连接</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4"/>
              <a:defRPr/>
            </a:pPr>
            <a:r>
              <a:rPr lang="zh-CN" altLang="en-US" dirty="0">
                <a:solidFill>
                  <a:schemeClr val="tx1"/>
                </a:solidFill>
                <a:latin typeface="方正细黑一萀"/>
              </a:rPr>
              <a:t>轴承故障、主轴和主轴电动机之间离合器故障</a:t>
            </a:r>
            <a:endParaRPr lang="en-US" altLang="zh-CN" dirty="0">
              <a:solidFill>
                <a:schemeClr val="tx1"/>
              </a:solidFill>
              <a:latin typeface="方正细黑一萀"/>
            </a:endParaRPr>
          </a:p>
          <a:p>
            <a:pPr defTabSz="913765">
              <a:lnSpc>
                <a:spcPct val="120000"/>
              </a:lnSpc>
              <a:buSzPct val="100000"/>
              <a:defRPr/>
            </a:pPr>
            <a:r>
              <a:rPr lang="zh-CN" altLang="en-US" sz="1800" i="0" u="none" strike="noStrike" baseline="0" dirty="0">
                <a:solidFill>
                  <a:schemeClr val="tx1"/>
                </a:solidFill>
                <a:latin typeface="方正细黑一萀"/>
              </a:rPr>
              <a:t>     </a:t>
            </a:r>
            <a:r>
              <a:rPr lang="zh-CN" altLang="en-US" dirty="0">
                <a:solidFill>
                  <a:srgbClr val="0000FF"/>
                </a:solidFill>
                <a:latin typeface="方正细黑一萀"/>
              </a:rPr>
              <a:t>→目测，可判断这个机械连接是否正常</a:t>
            </a:r>
            <a:endParaRPr lang="en-US" altLang="zh-CN" dirty="0">
              <a:solidFill>
                <a:srgbClr val="0000FF"/>
              </a:solidFill>
              <a:latin typeface="方正细黑一萀"/>
            </a:endParaRPr>
          </a:p>
          <a:p>
            <a:pPr defTabSz="913765">
              <a:lnSpc>
                <a:spcPct val="120000"/>
              </a:lnSpc>
              <a:buSzPct val="100000"/>
              <a:defRPr/>
            </a:pPr>
            <a:r>
              <a:rPr lang="zh-CN" altLang="en-US" sz="1800" i="0" u="none" strike="noStrike" baseline="0" dirty="0">
                <a:solidFill>
                  <a:srgbClr val="0000FF"/>
                </a:solidFill>
                <a:latin typeface="方正细黑一萀"/>
              </a:rPr>
              <a:t>     </a:t>
            </a:r>
            <a:r>
              <a:rPr lang="zh-CN" altLang="en-US" sz="1800" i="0" u="none" strike="noStrike" baseline="0" dirty="0">
                <a:solidFill>
                  <a:srgbClr val="FF0000"/>
                </a:solidFill>
                <a:latin typeface="方正细黑一萀"/>
              </a:rPr>
              <a:t>→调整轴承</a:t>
            </a: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sz="1800" i="0" u="none" strike="noStrike" baseline="0" dirty="0">
                <a:solidFill>
                  <a:srgbClr val="221E1F"/>
                </a:solidFill>
                <a:latin typeface="方正细黑一萀"/>
              </a:rPr>
              <a:t>	</a:t>
            </a:r>
          </a:p>
          <a:p>
            <a:pPr algn="just" defTabSz="913765">
              <a:lnSpc>
                <a:spcPct val="120000"/>
              </a:lnSpc>
              <a:buSzPct val="100000"/>
              <a:defRPr/>
            </a:pPr>
            <a:endParaRPr lang="zh-CN" altLang="en-US"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8" name="Title-1"/>
          <p:cNvSpPr/>
          <p:nvPr>
            <p:custDataLst>
              <p:tags r:id="rId5"/>
            </p:custDataLst>
          </p:nvPr>
        </p:nvSpPr>
        <p:spPr>
          <a:xfrm>
            <a:off x="7036164" y="1804661"/>
            <a:ext cx="2909695" cy="3041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b="1" dirty="0">
                <a:solidFill>
                  <a:srgbClr val="221E1F"/>
                </a:solidFill>
                <a:latin typeface="方正细黑一萀"/>
              </a:rPr>
              <a:t>机械部分故障</a:t>
            </a:r>
            <a:r>
              <a:rPr lang="zh-CN" altLang="en-US" sz="1800" b="1" i="0" u="none" strike="noStrike" baseline="0" dirty="0">
                <a:solidFill>
                  <a:srgbClr val="221E1F"/>
                </a:solidFill>
                <a:latin typeface="方正细黑一萀"/>
              </a:rPr>
              <a:t>	</a:t>
            </a:r>
          </a:p>
        </p:txBody>
      </p:sp>
      <p:sp>
        <p:nvSpPr>
          <p:cNvPr id="9" name="Index-1"/>
          <p:cNvSpPr txBox="1"/>
          <p:nvPr>
            <p:custDataLst>
              <p:tags r:id="rId6"/>
            </p:custDataLst>
          </p:nvPr>
        </p:nvSpPr>
        <p:spPr>
          <a:xfrm>
            <a:off x="5677053" y="1707932"/>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02</a:t>
            </a:r>
            <a:endParaRPr lang="zh-CN" altLang="en-US" dirty="0">
              <a:latin typeface="+mn-ea"/>
              <a:ea typeface="+mn-ea"/>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2232BF77-EAC7-11FA-677E-761D7142CB72}"/>
              </a:ext>
            </a:extLst>
          </p:cNvPr>
          <p:cNvGrpSpPr/>
          <p:nvPr/>
        </p:nvGrpSpPr>
        <p:grpSpPr>
          <a:xfrm>
            <a:off x="1587" y="-1"/>
            <a:ext cx="12188825" cy="6858001"/>
            <a:chOff x="1589" y="0"/>
            <a:chExt cx="12188825" cy="6858001"/>
          </a:xfrm>
        </p:grpSpPr>
        <p:grpSp>
          <p:nvGrpSpPr>
            <p:cNvPr id="8" name="组合 7">
              <a:extLst>
                <a:ext uri="{FF2B5EF4-FFF2-40B4-BE49-F238E27FC236}">
                  <a16:creationId xmlns:a16="http://schemas.microsoft.com/office/drawing/2014/main" id="{B1AF9C94-C8F9-BC95-0280-BD7F4E0B7933}"/>
                </a:ext>
              </a:extLst>
            </p:cNvPr>
            <p:cNvGrpSpPr/>
            <p:nvPr/>
          </p:nvGrpSpPr>
          <p:grpSpPr>
            <a:xfrm>
              <a:off x="1589" y="0"/>
              <a:ext cx="12188825" cy="6858001"/>
              <a:chOff x="1589" y="0"/>
              <a:chExt cx="12188825" cy="6858001"/>
            </a:xfrm>
          </p:grpSpPr>
          <p:sp>
            <p:nvSpPr>
              <p:cNvPr id="10" name="任意多边形 40">
                <a:extLst>
                  <a:ext uri="{FF2B5EF4-FFF2-40B4-BE49-F238E27FC236}">
                    <a16:creationId xmlns:a16="http://schemas.microsoft.com/office/drawing/2014/main" id="{70C10522-F42B-9545-B4C7-90DF0E98F528}"/>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1" name="任意多边形 41">
                <a:extLst>
                  <a:ext uri="{FF2B5EF4-FFF2-40B4-BE49-F238E27FC236}">
                    <a16:creationId xmlns:a16="http://schemas.microsoft.com/office/drawing/2014/main" id="{F3CEBD06-ED50-9EDA-4E2F-F2DE03D2ACDB}"/>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 name="文本框 8">
              <a:extLst>
                <a:ext uri="{FF2B5EF4-FFF2-40B4-BE49-F238E27FC236}">
                  <a16:creationId xmlns:a16="http://schemas.microsoft.com/office/drawing/2014/main" id="{5F83749E-798A-C065-2617-4295C8E60B9C}"/>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grpSp>
        <p:nvGrpSpPr>
          <p:cNvPr id="6" name="组合 5"/>
          <p:cNvGrpSpPr/>
          <p:nvPr/>
        </p:nvGrpSpPr>
        <p:grpSpPr>
          <a:xfrm>
            <a:off x="1209981" y="2045981"/>
            <a:ext cx="6250404" cy="4615788"/>
            <a:chOff x="976583" y="2100381"/>
            <a:chExt cx="4043701" cy="4125786"/>
          </a:xfrm>
        </p:grpSpPr>
        <p:sp>
          <p:nvSpPr>
            <p:cNvPr id="27" name="Body-1"/>
            <p:cNvSpPr/>
            <p:nvPr>
              <p:custDataLst>
                <p:tags r:id="rId3"/>
              </p:custDataLst>
            </p:nvPr>
          </p:nvSpPr>
          <p:spPr>
            <a:xfrm>
              <a:off x="976583" y="2221481"/>
              <a:ext cx="3454703" cy="4004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startAt="5"/>
                <a:defRPr/>
              </a:pPr>
              <a:r>
                <a:rPr lang="zh-CN" altLang="en-US" dirty="0">
                  <a:solidFill>
                    <a:schemeClr val="tx1"/>
                  </a:solidFill>
                  <a:latin typeface="方正细黑一萀"/>
                </a:rPr>
                <a:t>轴承拉毛或损坏、齿轮严重损伤</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0000FF"/>
                  </a:solidFill>
                </a:rPr>
                <a:t>→可拆开相关机械结构后目测</a:t>
              </a:r>
              <a:endParaRPr lang="en-US" altLang="zh-CN" dirty="0">
                <a:solidFill>
                  <a:srgbClr val="0000FF"/>
                </a:solidFill>
              </a:endParaRPr>
            </a:p>
            <a:p>
              <a:pPr defTabSz="913765">
                <a:lnSpc>
                  <a:spcPct val="120000"/>
                </a:lnSpc>
                <a:buSzPct val="100000"/>
                <a:defRPr/>
              </a:pPr>
              <a:r>
                <a:rPr lang="zh-CN" altLang="en-US" dirty="0">
                  <a:solidFill>
                    <a:srgbClr val="FF0000"/>
                  </a:solidFill>
                </a:rPr>
                <a:t>     →更换轴承、齿轮</a:t>
              </a:r>
              <a:endParaRPr lang="en-US" altLang="zh-CN" dirty="0">
                <a:solidFill>
                  <a:srgbClr val="FF0000"/>
                </a:solidFill>
              </a:endParaRPr>
            </a:p>
            <a:p>
              <a:pPr marL="342900" indent="-342900" defTabSz="913765">
                <a:lnSpc>
                  <a:spcPct val="120000"/>
                </a:lnSpc>
                <a:buSzPct val="100000"/>
                <a:buFont typeface="+mj-ea"/>
                <a:buAutoNum type="circleNumDbPlain" startAt="6"/>
                <a:defRPr/>
              </a:pPr>
              <a:r>
                <a:rPr lang="zh-CN" altLang="en-US" dirty="0">
                  <a:solidFill>
                    <a:schemeClr val="tx1"/>
                  </a:solidFill>
                  <a:latin typeface="方正细黑一萀"/>
                </a:rPr>
                <a:t>主轴部件上动平衡不好</a:t>
              </a:r>
              <a:endParaRPr lang="en-US" altLang="zh-CN" dirty="0">
                <a:solidFill>
                  <a:schemeClr val="tx1"/>
                </a:solidFill>
                <a:latin typeface="方正细黑一萀"/>
              </a:endParaRPr>
            </a:p>
            <a:p>
              <a:r>
                <a:rPr lang="zh-CN" altLang="en-US" dirty="0">
                  <a:solidFill>
                    <a:srgbClr val="0000FF"/>
                  </a:solidFill>
                </a:rPr>
                <a:t>     →当主轴电机以最高速度运转时，关掉电源，</a:t>
              </a:r>
              <a:endParaRPr lang="en-US" altLang="zh-CN" dirty="0">
                <a:solidFill>
                  <a:srgbClr val="0000FF"/>
                </a:solidFill>
              </a:endParaRPr>
            </a:p>
            <a:p>
              <a:r>
                <a:rPr lang="en-US" altLang="zh-CN" dirty="0">
                  <a:solidFill>
                    <a:srgbClr val="0000FF"/>
                  </a:solidFill>
                </a:rPr>
                <a:t>        </a:t>
              </a:r>
              <a:r>
                <a:rPr lang="zh-CN" altLang="en-US" dirty="0">
                  <a:solidFill>
                    <a:srgbClr val="0000FF"/>
                  </a:solidFill>
                </a:rPr>
                <a:t>使其惯性运转，检查是否仍有声音</a:t>
              </a: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dirty="0">
                  <a:solidFill>
                    <a:srgbClr val="FF0000"/>
                  </a:solidFill>
                </a:rPr>
                <a:t>     →校核主轴部件上的动平衡条件，调整机械部分</a:t>
              </a:r>
              <a:endParaRPr lang="en-US" altLang="zh-CN" dirty="0">
                <a:solidFill>
                  <a:srgbClr val="221E1F"/>
                </a:solidFill>
                <a:latin typeface="方正细黑一萀"/>
              </a:endParaRPr>
            </a:p>
            <a:p>
              <a:pPr marL="342900" indent="-342900" defTabSz="913765">
                <a:lnSpc>
                  <a:spcPct val="120000"/>
                </a:lnSpc>
                <a:buSzPct val="100000"/>
                <a:buFont typeface="+mj-ea"/>
                <a:buAutoNum type="circleNumDbPlain" startAt="7"/>
                <a:defRPr/>
              </a:pPr>
              <a:r>
                <a:rPr lang="zh-CN" altLang="en-US" dirty="0">
                  <a:solidFill>
                    <a:schemeClr val="tx1"/>
                  </a:solidFill>
                  <a:latin typeface="方正细黑一萀"/>
                </a:rPr>
                <a:t>轴承预紧力不够或预紧螺钉松动</a:t>
              </a:r>
              <a:endParaRPr lang="en-US" altLang="zh-CN" dirty="0">
                <a:solidFill>
                  <a:schemeClr val="tx1"/>
                </a:solidFill>
                <a:latin typeface="方正细黑一萀"/>
              </a:endParaRPr>
            </a:p>
            <a:p>
              <a:pPr defTabSz="913765">
                <a:lnSpc>
                  <a:spcPct val="120000"/>
                </a:lnSpc>
                <a:buSzPct val="100000"/>
                <a:defRPr/>
              </a:pPr>
              <a:r>
                <a:rPr lang="zh-CN" altLang="en-US" dirty="0">
                  <a:solidFill>
                    <a:srgbClr val="FF0000"/>
                  </a:solidFill>
                </a:rPr>
                <a:t>     →调紧预紧螺钉</a:t>
              </a:r>
              <a:endParaRPr lang="en-US" altLang="zh-CN" dirty="0">
                <a:solidFill>
                  <a:schemeClr val="tx1"/>
                </a:solidFill>
                <a:latin typeface="方正细黑一萀"/>
              </a:endParaRPr>
            </a:p>
            <a:p>
              <a:pPr marL="342900" indent="-342900" defTabSz="913765">
                <a:lnSpc>
                  <a:spcPct val="120000"/>
                </a:lnSpc>
                <a:buSzPct val="100000"/>
                <a:buFont typeface="+mj-ea"/>
                <a:buAutoNum type="circleNumDbPlain" startAt="8"/>
                <a:defRPr/>
              </a:pPr>
              <a:r>
                <a:rPr lang="zh-CN" altLang="en-US" dirty="0">
                  <a:solidFill>
                    <a:schemeClr val="tx1"/>
                  </a:solidFill>
                  <a:latin typeface="方正细黑一萀"/>
                </a:rPr>
                <a:t>游隙过大或齿轮啮合间隙过大</a:t>
              </a:r>
              <a:endParaRPr lang="en-US" altLang="zh-CN" dirty="0">
                <a:solidFill>
                  <a:schemeClr val="tx1"/>
                </a:solidFill>
                <a:latin typeface="方正细黑一萀"/>
              </a:endParaRPr>
            </a:p>
            <a:p>
              <a:pPr defTabSz="913765">
                <a:lnSpc>
                  <a:spcPct val="120000"/>
                </a:lnSpc>
                <a:buSzPct val="100000"/>
                <a:defRPr/>
              </a:pPr>
              <a:r>
                <a:rPr lang="zh-CN" altLang="en-US" dirty="0">
                  <a:solidFill>
                    <a:srgbClr val="FF0000"/>
                  </a:solidFill>
                </a:rPr>
                <a:t>     →调整车床间隙</a:t>
              </a:r>
              <a:r>
                <a:rPr lang="zh-CN" altLang="en-US" sz="1800" i="0" u="none" strike="noStrike" baseline="0" dirty="0">
                  <a:solidFill>
                    <a:srgbClr val="221E1F"/>
                  </a:solidFill>
                  <a:latin typeface="方正细黑一萀"/>
                </a:rPr>
                <a:t>	</a:t>
              </a:r>
            </a:p>
            <a:p>
              <a:pPr marL="342900" indent="-342900" defTabSz="913765">
                <a:lnSpc>
                  <a:spcPct val="120000"/>
                </a:lnSpc>
                <a:buSzPct val="100000"/>
                <a:buFont typeface="+mj-ea"/>
                <a:buAutoNum type="circleNumDbPlain" startAt="10"/>
                <a:defRPr/>
              </a:pPr>
              <a:r>
                <a:rPr lang="zh-CN" altLang="en-US" dirty="0">
                  <a:solidFill>
                    <a:schemeClr val="tx1"/>
                  </a:solidFill>
                  <a:latin typeface="方正细黑一萀"/>
                </a:rPr>
                <a:t>主轴编码器“零位脉冲”不良或受到干扰</a:t>
              </a:r>
              <a:endParaRPr lang="en-US" altLang="zh-CN" dirty="0">
                <a:solidFill>
                  <a:schemeClr val="tx1"/>
                </a:solidFill>
                <a:latin typeface="方正细黑一萀"/>
              </a:endParaRPr>
            </a:p>
            <a:p>
              <a:pPr defTabSz="913765">
                <a:lnSpc>
                  <a:spcPct val="120000"/>
                </a:lnSpc>
                <a:buSzPct val="100000"/>
                <a:defRPr/>
              </a:pPr>
              <a:r>
                <a:rPr lang="zh-CN" altLang="en-US" dirty="0">
                  <a:solidFill>
                    <a:srgbClr val="FF0000"/>
                  </a:solidFill>
                </a:rPr>
                <a:t>     </a:t>
              </a:r>
              <a:r>
                <a:rPr lang="zh-CN" altLang="en-US" dirty="0">
                  <a:solidFill>
                    <a:srgbClr val="0000FF"/>
                  </a:solidFill>
                </a:rPr>
                <a:t>→用万用表测量编码器反馈信号，检查是否正常</a:t>
              </a:r>
              <a:endParaRPr lang="en-US" altLang="zh-CN" dirty="0">
                <a:solidFill>
                  <a:srgbClr val="0000FF"/>
                </a:solidFill>
              </a:endParaRPr>
            </a:p>
            <a:p>
              <a:pPr defTabSz="913765">
                <a:lnSpc>
                  <a:spcPct val="120000"/>
                </a:lnSpc>
                <a:buSzPct val="100000"/>
                <a:defRPr/>
              </a:pPr>
              <a:r>
                <a:rPr lang="zh-CN" altLang="en-US" dirty="0">
                  <a:solidFill>
                    <a:srgbClr val="FF0000"/>
                  </a:solidFill>
                </a:rPr>
                <a:t>     →更换编码器</a:t>
              </a:r>
              <a:endParaRPr lang="en-US" altLang="zh-CN" dirty="0">
                <a:solidFill>
                  <a:schemeClr val="tx1"/>
                </a:solidFill>
                <a:latin typeface="方正细黑一萀"/>
              </a:endParaRPr>
            </a:p>
            <a:p>
              <a:pPr defTabSz="913765">
                <a:lnSpc>
                  <a:spcPct val="120000"/>
                </a:lnSpc>
                <a:buSzPct val="100000"/>
                <a:defRPr/>
              </a:pPr>
              <a:r>
                <a:rPr lang="zh-CN" altLang="en-US" dirty="0">
                  <a:solidFill>
                    <a:schemeClr val="tx1"/>
                  </a:solidFill>
                  <a:latin typeface="方正细黑一萀"/>
                </a:rPr>
                <a:t>	</a:t>
              </a:r>
            </a:p>
            <a:p>
              <a:pPr marL="342900" indent="-342900" defTabSz="913765">
                <a:lnSpc>
                  <a:spcPct val="120000"/>
                </a:lnSpc>
                <a:buSzPct val="100000"/>
                <a:buFont typeface="+mj-ea"/>
                <a:buAutoNum type="circleNumDbPlain" startAt="1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startAt="8"/>
                <a:defRPr/>
              </a:pPr>
              <a:endParaRPr lang="en-US" altLang="zh-CN" dirty="0">
                <a:solidFill>
                  <a:srgbClr val="FF0000"/>
                </a:solidFill>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8" name="Title-1"/>
            <p:cNvSpPr/>
            <p:nvPr>
              <p:custDataLst>
                <p:tags r:id="rId4"/>
              </p:custDataLst>
            </p:nvPr>
          </p:nvSpPr>
          <p:spPr>
            <a:xfrm>
              <a:off x="1001421" y="2100381"/>
              <a:ext cx="4018863" cy="626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sz="1800" b="1" i="0" u="none" strike="noStrike" baseline="0" dirty="0">
                  <a:solidFill>
                    <a:srgbClr val="221E1F"/>
                  </a:solidFill>
                  <a:latin typeface="方正细黑一萀"/>
                </a:rPr>
                <a:t>机械部分故障</a:t>
              </a:r>
              <a:r>
                <a:rPr lang="zh-CN" altLang="en-US" sz="1800" b="0" i="0" u="none" strike="noStrike" baseline="0" dirty="0">
                  <a:solidFill>
                    <a:srgbClr val="221E1F"/>
                  </a:solidFill>
                  <a:latin typeface="方正细黑一萀"/>
                </a:rPr>
                <a:t>	</a:t>
              </a:r>
            </a:p>
            <a:p>
              <a:pPr marL="0" lvl="1">
                <a:defRPr/>
              </a:pPr>
              <a:r>
                <a:rPr lang="zh-CN" altLang="en-US" sz="1800" b="1" i="0" u="none" strike="noStrike" baseline="0" dirty="0">
                  <a:solidFill>
                    <a:srgbClr val="221E1F"/>
                  </a:solidFill>
                  <a:latin typeface="方正细黑一萀"/>
                </a:rPr>
                <a:t>	</a:t>
              </a:r>
            </a:p>
          </p:txBody>
        </p:sp>
      </p:grpSp>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7" name="Index-1"/>
          <p:cNvSpPr txBox="1"/>
          <p:nvPr>
            <p:custDataLst>
              <p:tags r:id="rId1"/>
            </p:custDataLst>
          </p:nvPr>
        </p:nvSpPr>
        <p:spPr>
          <a:xfrm>
            <a:off x="-4503" y="1711166"/>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02</a:t>
            </a:r>
            <a:endParaRPr lang="zh-CN" altLang="en-US" dirty="0">
              <a:latin typeface="+mn-ea"/>
              <a:ea typeface="+mn-ea"/>
            </a:endParaRPr>
          </a:p>
        </p:txBody>
      </p:sp>
      <p:sp>
        <p:nvSpPr>
          <p:cNvPr id="5" name="Body-1"/>
          <p:cNvSpPr/>
          <p:nvPr>
            <p:custDataLst>
              <p:tags r:id="rId2"/>
            </p:custDataLst>
          </p:nvPr>
        </p:nvSpPr>
        <p:spPr>
          <a:xfrm>
            <a:off x="6549963" y="2211646"/>
            <a:ext cx="5649157" cy="40673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defTabSz="913765">
              <a:lnSpc>
                <a:spcPct val="120000"/>
              </a:lnSpc>
              <a:buSzPct val="100000"/>
              <a:buFont typeface="+mj-ea"/>
              <a:buAutoNum type="circleNumDbPlain" startAt="11"/>
              <a:defRPr/>
            </a:pPr>
            <a:r>
              <a:rPr lang="zh-CN" altLang="en-US" dirty="0">
                <a:solidFill>
                  <a:schemeClr val="tx1"/>
                </a:solidFill>
                <a:latin typeface="方正细黑一萀"/>
              </a:rPr>
              <a:t>主轴编码器“零位脉冲”不良或受到干扰	</a:t>
            </a:r>
            <a:endParaRPr lang="en-US" altLang="zh-CN" dirty="0">
              <a:solidFill>
                <a:schemeClr val="tx1"/>
              </a:solidFill>
            </a:endParaRPr>
          </a:p>
          <a:p>
            <a:pPr defTabSz="913765">
              <a:lnSpc>
                <a:spcPct val="120000"/>
              </a:lnSpc>
              <a:buSzPct val="100000"/>
              <a:defRPr/>
            </a:pPr>
            <a:r>
              <a:rPr lang="en-US" altLang="zh-CN" dirty="0">
                <a:solidFill>
                  <a:schemeClr val="tx1"/>
                </a:solidFill>
              </a:rPr>
              <a:t>     </a:t>
            </a:r>
            <a:r>
              <a:rPr lang="zh-CN" altLang="en-US" dirty="0">
                <a:solidFill>
                  <a:srgbClr val="FF0000"/>
                </a:solidFill>
              </a:rPr>
              <a:t>→检查编码器连线</a:t>
            </a:r>
            <a:endParaRPr lang="en-US" altLang="zh-CN" dirty="0">
              <a:solidFill>
                <a:srgbClr val="FF0000"/>
              </a:solidFill>
            </a:endParaRPr>
          </a:p>
          <a:p>
            <a:pPr defTabSz="913765">
              <a:lnSpc>
                <a:spcPct val="120000"/>
              </a:lnSpc>
              <a:buSzPct val="100000"/>
              <a:defRPr/>
            </a:pPr>
            <a:r>
              <a:rPr lang="en-US" altLang="zh-CN" dirty="0">
                <a:solidFill>
                  <a:schemeClr val="tx1"/>
                </a:solidFill>
              </a:rPr>
              <a:t>     </a:t>
            </a:r>
            <a:r>
              <a:rPr lang="zh-CN" altLang="en-US" dirty="0">
                <a:solidFill>
                  <a:srgbClr val="0000FF"/>
                </a:solidFill>
              </a:rPr>
              <a:t>→证实反馈回路正常</a:t>
            </a:r>
            <a:endParaRPr lang="en-US" altLang="zh-CN" dirty="0">
              <a:solidFill>
                <a:srgbClr val="0000FF"/>
              </a:solidFill>
            </a:endParaRPr>
          </a:p>
          <a:p>
            <a:pPr marL="342900" indent="-342900" defTabSz="913765">
              <a:lnSpc>
                <a:spcPct val="120000"/>
              </a:lnSpc>
              <a:buSzPct val="100000"/>
              <a:buFont typeface="+mj-ea"/>
              <a:buAutoNum type="circleNumDbPlain" startAt="12"/>
              <a:defRPr/>
            </a:pPr>
            <a:r>
              <a:rPr lang="zh-CN" altLang="en-US" sz="1800" i="0" u="none" strike="noStrike" baseline="0" dirty="0">
                <a:solidFill>
                  <a:schemeClr val="tx1"/>
                </a:solidFill>
                <a:latin typeface="方正细黑一萀"/>
              </a:rPr>
              <a:t>编码器信号线接地、屏蔽不良，被干扰</a:t>
            </a:r>
            <a:endParaRPr lang="en-US" altLang="zh-CN" sz="1800" i="0" u="none" strike="noStrike" baseline="0" dirty="0">
              <a:solidFill>
                <a:srgbClr val="221E1F"/>
              </a:solidFill>
              <a:latin typeface="方正细黑一萀"/>
            </a:endParaRPr>
          </a:p>
          <a:p>
            <a:pPr defTabSz="913765">
              <a:lnSpc>
                <a:spcPct val="120000"/>
              </a:lnSpc>
              <a:buSzPct val="100000"/>
              <a:defRPr/>
            </a:pPr>
            <a:r>
              <a:rPr lang="en-US" altLang="zh-CN" dirty="0">
                <a:solidFill>
                  <a:srgbClr val="221E1F"/>
                </a:solidFill>
                <a:latin typeface="方正细黑一萀"/>
              </a:rPr>
              <a:t>     </a:t>
            </a:r>
            <a:r>
              <a:rPr lang="zh-CN" altLang="en-US" dirty="0">
                <a:solidFill>
                  <a:srgbClr val="FF0000"/>
                </a:solidFill>
              </a:rPr>
              <a:t>→处理“外部干扰”的故障</a:t>
            </a:r>
            <a:endParaRPr lang="en-US" altLang="zh-CN" dirty="0">
              <a:solidFill>
                <a:srgbClr val="FF0000"/>
              </a:solidFill>
            </a:endParaRPr>
          </a:p>
          <a:p>
            <a:pPr marL="342900" indent="-342900" defTabSz="913765">
              <a:lnSpc>
                <a:spcPct val="120000"/>
              </a:lnSpc>
              <a:buSzPct val="100000"/>
              <a:buFont typeface="+mj-ea"/>
              <a:buAutoNum type="circleNumDbPlain" startAt="13"/>
              <a:defRPr/>
            </a:pPr>
            <a:r>
              <a:rPr lang="zh-CN" altLang="en-US" dirty="0">
                <a:solidFill>
                  <a:schemeClr val="tx1"/>
                </a:solidFill>
                <a:latin typeface="方正细黑一萀"/>
              </a:rPr>
              <a:t>主轴转速不稳</a:t>
            </a:r>
            <a:endParaRPr lang="en-US" altLang="zh-CN" dirty="0">
              <a:solidFill>
                <a:schemeClr val="tx1"/>
              </a:solidFill>
              <a:latin typeface="方正细黑一萀"/>
            </a:endParaRPr>
          </a:p>
          <a:p>
            <a:pPr defTabSz="913765">
              <a:lnSpc>
                <a:spcPct val="120000"/>
              </a:lnSpc>
              <a:buSzPct val="100000"/>
              <a:defRPr/>
            </a:pPr>
            <a:r>
              <a:rPr lang="zh-CN" altLang="en-US" dirty="0">
                <a:solidFill>
                  <a:srgbClr val="FF0000"/>
                </a:solidFill>
                <a:latin typeface="方正细黑一萀"/>
              </a:rPr>
              <a:t>     →解决主轴转速不稳的故障</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13"/>
              <a:defRPr/>
            </a:pPr>
            <a:r>
              <a:rPr lang="zh-CN" altLang="en-US" dirty="0">
                <a:solidFill>
                  <a:schemeClr val="tx1"/>
                </a:solidFill>
                <a:latin typeface="方正细黑一萀"/>
              </a:rPr>
              <a:t>加工程序有问题</a:t>
            </a:r>
            <a:endParaRPr lang="en-US" altLang="zh-CN" dirty="0">
              <a:solidFill>
                <a:schemeClr val="tx1"/>
              </a:solidFill>
              <a:latin typeface="方正细黑一萀"/>
            </a:endParaRPr>
          </a:p>
          <a:p>
            <a:pPr defTabSz="913765">
              <a:lnSpc>
                <a:spcPct val="120000"/>
              </a:lnSpc>
              <a:buSzPct val="100000"/>
              <a:defRPr/>
            </a:pPr>
            <a:r>
              <a:rPr lang="zh-CN" altLang="en-US" dirty="0">
                <a:solidFill>
                  <a:srgbClr val="FF0000"/>
                </a:solidFill>
                <a:latin typeface="方正细黑一萀"/>
              </a:rPr>
              <a:t>     →更改螺纹加工程序的起始点，使其离开工件一段</a:t>
            </a:r>
            <a:endParaRPr lang="en-US" altLang="zh-CN" dirty="0">
              <a:solidFill>
                <a:srgbClr val="FF0000"/>
              </a:solidFill>
              <a:latin typeface="方正细黑一萀"/>
            </a:endParaRPr>
          </a:p>
          <a:p>
            <a:pPr defTabSz="913765">
              <a:lnSpc>
                <a:spcPct val="120000"/>
              </a:lnSpc>
              <a:buSzPct val="100000"/>
              <a:defRPr/>
            </a:pPr>
            <a:r>
              <a:rPr lang="en-US" altLang="zh-CN" dirty="0">
                <a:solidFill>
                  <a:srgbClr val="FF0000"/>
                </a:solidFill>
                <a:latin typeface="方正细黑一萀"/>
              </a:rPr>
              <a:t>        </a:t>
            </a:r>
            <a:r>
              <a:rPr lang="zh-CN" altLang="en-US" dirty="0">
                <a:solidFill>
                  <a:srgbClr val="FF0000"/>
                </a:solidFill>
                <a:latin typeface="方正细黑一萀"/>
              </a:rPr>
              <a:t>距离，保证主轴速度稳定后，再开始加工螺纹，</a:t>
            </a:r>
            <a:endParaRPr lang="en-US" altLang="zh-CN" dirty="0">
              <a:solidFill>
                <a:srgbClr val="FF0000"/>
              </a:solidFill>
              <a:latin typeface="方正细黑一萀"/>
            </a:endParaRPr>
          </a:p>
          <a:p>
            <a:pPr defTabSz="913765">
              <a:lnSpc>
                <a:spcPct val="120000"/>
              </a:lnSpc>
              <a:buSzPct val="100000"/>
              <a:defRPr/>
            </a:pPr>
            <a:r>
              <a:rPr lang="en-US" altLang="zh-CN" dirty="0">
                <a:solidFill>
                  <a:srgbClr val="FF0000"/>
                </a:solidFill>
                <a:latin typeface="方正细黑一萀"/>
              </a:rPr>
              <a:t>        </a:t>
            </a:r>
            <a:r>
              <a:rPr lang="zh-CN" altLang="en-US" dirty="0">
                <a:solidFill>
                  <a:srgbClr val="FF0000"/>
                </a:solidFill>
                <a:latin typeface="方正细黑一萀"/>
              </a:rPr>
              <a:t>实现正常的螺纹加工	</a:t>
            </a:r>
          </a:p>
          <a:p>
            <a:pPr defTabSz="913765">
              <a:lnSpc>
                <a:spcPct val="120000"/>
              </a:lnSpc>
              <a:buSzPct val="100000"/>
              <a:defRPr/>
            </a:pPr>
            <a:endParaRPr lang="zh-CN" altLang="en-US" sz="1800" i="0" u="none" strike="noStrike" baseline="0" dirty="0">
              <a:solidFill>
                <a:srgbClr val="221E1F"/>
              </a:solidFill>
              <a:latin typeface="方正细黑一萀"/>
            </a:endParaRPr>
          </a:p>
          <a:p>
            <a:pPr defTabSz="913765">
              <a:lnSpc>
                <a:spcPct val="120000"/>
              </a:lnSpc>
              <a:buSzPct val="100000"/>
              <a:defRPr/>
            </a:pP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sz="1800" i="0" u="none" strike="noStrike" baseline="0" dirty="0">
                <a:solidFill>
                  <a:srgbClr val="221E1F"/>
                </a:solidFill>
                <a:latin typeface="方正细黑一萀"/>
              </a:rPr>
              <a:t>	</a:t>
            </a:r>
            <a:endParaRPr lang="en-US" altLang="zh-CN" dirty="0">
              <a:solidFill>
                <a:schemeClr val="tx1"/>
              </a:solidFill>
              <a:latin typeface="方正细黑一萀"/>
            </a:endParaRPr>
          </a:p>
          <a:p>
            <a:pPr algn="just" defTabSz="913765">
              <a:lnSpc>
                <a:spcPct val="120000"/>
              </a:lnSpc>
              <a:buSzPct val="100000"/>
              <a:defRPr/>
            </a:pPr>
            <a:endParaRPr lang="zh-CN" altLang="en-US"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2" name="标题 3">
            <a:extLst>
              <a:ext uri="{FF2B5EF4-FFF2-40B4-BE49-F238E27FC236}">
                <a16:creationId xmlns:a16="http://schemas.microsoft.com/office/drawing/2014/main" id="{0EACF577-1A7C-A00B-6822-AB98EC8BAA7D}"/>
              </a:ext>
            </a:extLst>
          </p:cNvPr>
          <p:cNvSpPr txBox="1"/>
          <p:nvPr/>
        </p:nvSpPr>
        <p:spPr>
          <a:xfrm>
            <a:off x="4397939" y="1024067"/>
            <a:ext cx="3396118"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六、主轴故障及排除</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93BB7A2-871B-4DD0-66F0-42810420E58F}"/>
              </a:ext>
            </a:extLst>
          </p:cNvPr>
          <p:cNvGrpSpPr/>
          <p:nvPr/>
        </p:nvGrpSpPr>
        <p:grpSpPr>
          <a:xfrm>
            <a:off x="1587" y="-1"/>
            <a:ext cx="12188825" cy="6858001"/>
            <a:chOff x="1589" y="0"/>
            <a:chExt cx="12188825" cy="6858001"/>
          </a:xfrm>
        </p:grpSpPr>
        <p:grpSp>
          <p:nvGrpSpPr>
            <p:cNvPr id="5" name="组合 4">
              <a:extLst>
                <a:ext uri="{FF2B5EF4-FFF2-40B4-BE49-F238E27FC236}">
                  <a16:creationId xmlns:a16="http://schemas.microsoft.com/office/drawing/2014/main" id="{2BCB01A7-AD12-4707-0F7A-07B370503F35}"/>
                </a:ext>
              </a:extLst>
            </p:cNvPr>
            <p:cNvGrpSpPr/>
            <p:nvPr/>
          </p:nvGrpSpPr>
          <p:grpSpPr>
            <a:xfrm>
              <a:off x="1589" y="0"/>
              <a:ext cx="12188825" cy="6858001"/>
              <a:chOff x="1589" y="0"/>
              <a:chExt cx="12188825" cy="6858001"/>
            </a:xfrm>
          </p:grpSpPr>
          <p:sp>
            <p:nvSpPr>
              <p:cNvPr id="9" name="任意多边形 40">
                <a:extLst>
                  <a:ext uri="{FF2B5EF4-FFF2-40B4-BE49-F238E27FC236}">
                    <a16:creationId xmlns:a16="http://schemas.microsoft.com/office/drawing/2014/main" id="{383B0CA0-CE3F-6DCE-0A1E-42CDDDA950D2}"/>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任意多边形 41">
                <a:extLst>
                  <a:ext uri="{FF2B5EF4-FFF2-40B4-BE49-F238E27FC236}">
                    <a16:creationId xmlns:a16="http://schemas.microsoft.com/office/drawing/2014/main" id="{0D1AE82D-A1EF-9CD1-F67B-05A2193BF3E4}"/>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文本框 5">
              <a:extLst>
                <a:ext uri="{FF2B5EF4-FFF2-40B4-BE49-F238E27FC236}">
                  <a16:creationId xmlns:a16="http://schemas.microsoft.com/office/drawing/2014/main" id="{48DD6400-CB8D-64FE-2F75-22E35E4CBAF2}"/>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4" name="标题 3"/>
          <p:cNvSpPr txBox="1"/>
          <p:nvPr/>
        </p:nvSpPr>
        <p:spPr>
          <a:xfrm>
            <a:off x="4210647" y="1069303"/>
            <a:ext cx="3770701"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七、机械类故障及排除</a:t>
            </a:r>
          </a:p>
        </p:txBody>
      </p:sp>
      <p:sp>
        <p:nvSpPr>
          <p:cNvPr id="7" name="Index-1"/>
          <p:cNvSpPr txBox="1"/>
          <p:nvPr>
            <p:custDataLst>
              <p:tags r:id="rId1"/>
            </p:custDataLst>
          </p:nvPr>
        </p:nvSpPr>
        <p:spPr>
          <a:xfrm>
            <a:off x="-4503" y="1711166"/>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01</a:t>
            </a:r>
            <a:endParaRPr lang="zh-CN" altLang="en-US" dirty="0">
              <a:latin typeface="+mn-ea"/>
              <a:ea typeface="+mn-ea"/>
            </a:endParaRPr>
          </a:p>
        </p:txBody>
      </p:sp>
      <p:sp>
        <p:nvSpPr>
          <p:cNvPr id="3" name="Body-1"/>
          <p:cNvSpPr/>
          <p:nvPr>
            <p:custDataLst>
              <p:tags r:id="rId2"/>
            </p:custDataLst>
          </p:nvPr>
        </p:nvSpPr>
        <p:spPr>
          <a:xfrm>
            <a:off x="1209979" y="2181464"/>
            <a:ext cx="10215665" cy="44803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buSzPct val="100000"/>
              <a:defRPr/>
            </a:pPr>
            <a:r>
              <a:rPr lang="zh-CN" altLang="en-US" b="1" dirty="0">
                <a:solidFill>
                  <a:schemeClr val="tx1"/>
                </a:solidFill>
                <a:latin typeface="方正细黑一萀"/>
              </a:rPr>
              <a:t>（</a:t>
            </a:r>
            <a:r>
              <a:rPr lang="en-US" altLang="zh-CN" b="1" dirty="0">
                <a:solidFill>
                  <a:schemeClr val="tx1"/>
                </a:solidFill>
                <a:latin typeface="方正细黑一萀"/>
              </a:rPr>
              <a:t>1</a:t>
            </a:r>
            <a:r>
              <a:rPr lang="zh-CN" altLang="en-US" b="1" dirty="0">
                <a:solidFill>
                  <a:schemeClr val="tx1"/>
                </a:solidFill>
                <a:latin typeface="方正细黑一萀"/>
              </a:rPr>
              <a:t>）主轴发热</a:t>
            </a:r>
            <a:endParaRPr lang="en-US" altLang="zh-CN" b="1" dirty="0">
              <a:solidFill>
                <a:schemeClr val="tx1"/>
              </a:solidFill>
            </a:endParaRPr>
          </a:p>
          <a:p>
            <a:pPr marL="342900" indent="-342900" defTabSz="913765">
              <a:lnSpc>
                <a:spcPct val="120000"/>
              </a:lnSpc>
              <a:buSzPct val="100000"/>
              <a:buFont typeface="+mj-ea"/>
              <a:buAutoNum type="circleNumDbPlain"/>
              <a:defRPr/>
            </a:pPr>
            <a:r>
              <a:rPr lang="zh-CN" altLang="en-US" dirty="0">
                <a:solidFill>
                  <a:schemeClr val="tx1"/>
                </a:solidFill>
                <a:latin typeface="方正细黑一萀"/>
              </a:rPr>
              <a:t>主轴轴承损伤或轴承不清洁</a:t>
            </a:r>
            <a:endParaRPr lang="zh-CN" altLang="en-US"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FF0000"/>
                </a:solidFill>
              </a:rPr>
              <a:t>     →</a:t>
            </a:r>
            <a:r>
              <a:rPr lang="zh-CN" altLang="en-US" sz="1800" i="0" u="none" strike="noStrike" baseline="0" dirty="0">
                <a:solidFill>
                  <a:srgbClr val="FF0000"/>
                </a:solidFill>
                <a:latin typeface="方正细黑一萀"/>
              </a:rPr>
              <a:t>更换轴承，清除脏物</a:t>
            </a:r>
            <a:r>
              <a:rPr lang="zh-CN" altLang="en-US" sz="1800" i="0" u="none" strike="noStrike" baseline="0" dirty="0">
                <a:solidFill>
                  <a:srgbClr val="221E1F"/>
                </a:solidFill>
                <a:latin typeface="方正细黑一萀"/>
              </a:rPr>
              <a:t>	</a:t>
            </a:r>
            <a:endParaRPr lang="en-US" altLang="zh-CN" dirty="0">
              <a:solidFill>
                <a:schemeClr val="tx1"/>
              </a:solidFill>
              <a:latin typeface="方正细黑一萀"/>
            </a:endParaRPr>
          </a:p>
          <a:p>
            <a:pPr marL="342900" indent="-342900" defTabSz="913765">
              <a:lnSpc>
                <a:spcPct val="120000"/>
              </a:lnSpc>
              <a:buSzPct val="100000"/>
              <a:buFont typeface="+mj-ea"/>
              <a:buAutoNum type="circleNumDbPlain" startAt="2"/>
              <a:defRPr/>
            </a:pPr>
            <a:r>
              <a:rPr lang="zh-CN" altLang="en-US" dirty="0">
                <a:solidFill>
                  <a:schemeClr val="tx1"/>
                </a:solidFill>
                <a:latin typeface="方正细黑一萀"/>
              </a:rPr>
              <a:t>主轴前端盖与主轴箱体压盖研</a:t>
            </a:r>
            <a:r>
              <a:rPr lang="zh-CN" altLang="en-US" sz="1800" i="0" u="none" strike="noStrike" baseline="0" dirty="0">
                <a:solidFill>
                  <a:srgbClr val="221E1F"/>
                </a:solidFill>
                <a:latin typeface="方正细黑一萀"/>
              </a:rPr>
              <a:t>伤	</a:t>
            </a:r>
          </a:p>
          <a:p>
            <a:pPr defTabSz="913765">
              <a:lnSpc>
                <a:spcPct val="120000"/>
              </a:lnSpc>
              <a:buSzPct val="100000"/>
              <a:defRPr/>
            </a:pPr>
            <a:r>
              <a:rPr lang="zh-CN" altLang="en-US" dirty="0">
                <a:solidFill>
                  <a:srgbClr val="FF0000"/>
                </a:solidFill>
              </a:rPr>
              <a:t>     →修磨主轴前端盖，使其压紧主轴前轴承，</a:t>
            </a:r>
            <a:endParaRPr lang="en-US" altLang="zh-CN" dirty="0">
              <a:solidFill>
                <a:srgbClr val="FF0000"/>
              </a:solidFill>
            </a:endParaRPr>
          </a:p>
          <a:p>
            <a:pPr defTabSz="913765">
              <a:lnSpc>
                <a:spcPct val="120000"/>
              </a:lnSpc>
              <a:buSzPct val="100000"/>
              <a:defRPr/>
            </a:pPr>
            <a:r>
              <a:rPr lang="en-US" altLang="zh-CN" dirty="0">
                <a:solidFill>
                  <a:srgbClr val="FF0000"/>
                </a:solidFill>
              </a:rPr>
              <a:t>        </a:t>
            </a:r>
            <a:r>
              <a:rPr lang="zh-CN" altLang="en-US" dirty="0">
                <a:solidFill>
                  <a:srgbClr val="FF0000"/>
                </a:solidFill>
              </a:rPr>
              <a:t>轴承与后盖有</a:t>
            </a:r>
            <a:r>
              <a:rPr lang="en-US" altLang="zh-CN" dirty="0">
                <a:solidFill>
                  <a:srgbClr val="FF0000"/>
                </a:solidFill>
              </a:rPr>
              <a:t>0.02~0.05</a:t>
            </a:r>
            <a:r>
              <a:rPr lang="zh-CN" altLang="en-US" dirty="0">
                <a:solidFill>
                  <a:srgbClr val="FF0000"/>
                </a:solidFill>
              </a:rPr>
              <a:t>间隙</a:t>
            </a:r>
            <a:endParaRPr lang="en-US" altLang="zh-CN" dirty="0">
              <a:solidFill>
                <a:srgbClr val="FF0000"/>
              </a:solidFill>
            </a:endParaRPr>
          </a:p>
          <a:p>
            <a:pPr marL="342900" indent="-342900" defTabSz="913765">
              <a:lnSpc>
                <a:spcPct val="120000"/>
              </a:lnSpc>
              <a:buSzPct val="100000"/>
              <a:buFont typeface="+mj-ea"/>
              <a:buAutoNum type="circleNumDbPlain" startAt="3"/>
              <a:defRPr/>
            </a:pPr>
            <a:r>
              <a:rPr lang="zh-CN" altLang="en-US" dirty="0">
                <a:solidFill>
                  <a:schemeClr val="tx1"/>
                </a:solidFill>
                <a:latin typeface="方正细黑一萀"/>
              </a:rPr>
              <a:t>轴承润滑油脂耗尽或润滑油脂涂抹过多</a:t>
            </a:r>
            <a:endParaRPr lang="en-US" altLang="zh-CN" dirty="0">
              <a:solidFill>
                <a:schemeClr val="tx1"/>
              </a:solidFill>
              <a:latin typeface="方正细黑一萀"/>
            </a:endParaRPr>
          </a:p>
          <a:p>
            <a:pPr defTabSz="913765">
              <a:lnSpc>
                <a:spcPct val="120000"/>
              </a:lnSpc>
              <a:buSzPct val="100000"/>
              <a:defRPr/>
            </a:pPr>
            <a:r>
              <a:rPr lang="zh-CN" altLang="en-US" sz="1800" i="0" u="none" strike="noStrike" baseline="0" dirty="0">
                <a:solidFill>
                  <a:schemeClr val="tx1"/>
                </a:solidFill>
                <a:latin typeface="方正细黑一萀"/>
              </a:rPr>
              <a:t>     </a:t>
            </a:r>
            <a:r>
              <a:rPr lang="zh-CN" altLang="en-US" dirty="0">
                <a:solidFill>
                  <a:srgbClr val="FF0000"/>
                </a:solidFill>
              </a:rPr>
              <a:t>→涂抹润滑油脂，每个</a:t>
            </a:r>
            <a:r>
              <a:rPr lang="en-US" altLang="zh-CN" dirty="0">
                <a:solidFill>
                  <a:srgbClr val="FF0000"/>
                </a:solidFill>
              </a:rPr>
              <a:t>3ml </a:t>
            </a:r>
          </a:p>
          <a:p>
            <a:pPr defTabSz="913765">
              <a:lnSpc>
                <a:spcPct val="120000"/>
              </a:lnSpc>
              <a:buSzPct val="100000"/>
              <a:defRPr/>
            </a:pP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sz="1800" i="0" u="none" strike="noStrike" baseline="0" dirty="0">
                <a:solidFill>
                  <a:srgbClr val="221E1F"/>
                </a:solidFill>
                <a:latin typeface="方正细黑一萀"/>
              </a:rPr>
              <a:t>	</a:t>
            </a:r>
          </a:p>
          <a:p>
            <a:pPr defTabSz="913765">
              <a:lnSpc>
                <a:spcPct val="120000"/>
              </a:lnSpc>
              <a:buSzPct val="100000"/>
              <a:defRPr/>
            </a:pPr>
            <a:endParaRPr lang="en-US" altLang="zh-CN" dirty="0">
              <a:solidFill>
                <a:schemeClr val="tx1"/>
              </a:solidFill>
            </a:endParaRPr>
          </a:p>
          <a:p>
            <a:pPr defTabSz="913765">
              <a:lnSpc>
                <a:spcPct val="120000"/>
              </a:lnSpc>
              <a:buSzPct val="100000"/>
              <a:defRPr/>
            </a:pPr>
            <a:endParaRPr lang="en-US" altLang="zh-CN" dirty="0">
              <a:solidFill>
                <a:srgbClr val="FF0000"/>
              </a:solidFill>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defTabSz="913765">
              <a:lnSpc>
                <a:spcPct val="120000"/>
              </a:lnSpc>
              <a:buSzPct val="100000"/>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a:defRPr/>
            </a:pPr>
            <a:endParaRPr lang="zh-CN" altLang="en-US" dirty="0">
              <a:solidFill>
                <a:schemeClr val="tx1"/>
              </a:solidFill>
            </a:endParaRP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8" name="Title-1"/>
          <p:cNvSpPr/>
          <p:nvPr>
            <p:custDataLst>
              <p:tags r:id="rId3"/>
            </p:custDataLst>
          </p:nvPr>
        </p:nvSpPr>
        <p:spPr>
          <a:xfrm>
            <a:off x="1248373" y="2045981"/>
            <a:ext cx="6212012" cy="70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b="1" dirty="0">
                <a:solidFill>
                  <a:srgbClr val="221E1F"/>
                </a:solidFill>
                <a:latin typeface="方正细黑一萀"/>
              </a:rPr>
              <a:t>主传动系统</a:t>
            </a:r>
            <a:r>
              <a:rPr lang="zh-CN" altLang="en-US" sz="1800" b="0" i="0" u="none" strike="noStrike" baseline="0" dirty="0">
                <a:solidFill>
                  <a:srgbClr val="221E1F"/>
                </a:solidFill>
                <a:latin typeface="方正细黑一萀"/>
              </a:rPr>
              <a:t>	</a:t>
            </a:r>
          </a:p>
          <a:p>
            <a:pPr marL="0" lvl="1">
              <a:defRPr/>
            </a:pPr>
            <a:r>
              <a:rPr lang="zh-CN" altLang="en-US" sz="1800" b="1" i="0" u="none" strike="noStrike" baseline="0" dirty="0">
                <a:solidFill>
                  <a:srgbClr val="221E1F"/>
                </a:solidFill>
                <a:latin typeface="方正细黑一萀"/>
              </a:rPr>
              <a:t>	</a:t>
            </a:r>
          </a:p>
        </p:txBody>
      </p:sp>
      <p:sp>
        <p:nvSpPr>
          <p:cNvPr id="10" name="文本框 9"/>
          <p:cNvSpPr txBox="1"/>
          <p:nvPr/>
        </p:nvSpPr>
        <p:spPr>
          <a:xfrm>
            <a:off x="1248373" y="5069637"/>
            <a:ext cx="4625817" cy="1725729"/>
          </a:xfrm>
          <a:prstGeom prst="rect">
            <a:avLst/>
          </a:prstGeom>
          <a:noFill/>
        </p:spPr>
        <p:txBody>
          <a:bodyPr wrap="square">
            <a:spAutoFit/>
          </a:bodyPr>
          <a:lstStyle/>
          <a:p>
            <a:pPr defTabSz="913765">
              <a:lnSpc>
                <a:spcPct val="120000"/>
              </a:lnSpc>
              <a:buSzPct val="100000"/>
              <a:defRPr/>
            </a:pPr>
            <a:r>
              <a:rPr lang="zh-CN" altLang="en-US" b="1" dirty="0">
                <a:solidFill>
                  <a:schemeClr val="tx1"/>
                </a:solidFill>
                <a:latin typeface="方正细黑一萀"/>
              </a:rPr>
              <a:t>（</a:t>
            </a:r>
            <a:r>
              <a:rPr lang="en-US" altLang="zh-CN" b="1" dirty="0">
                <a:solidFill>
                  <a:schemeClr val="tx1"/>
                </a:solidFill>
                <a:latin typeface="方正细黑一萀"/>
              </a:rPr>
              <a:t>2</a:t>
            </a:r>
            <a:r>
              <a:rPr lang="zh-CN" altLang="en-US" b="1" dirty="0">
                <a:solidFill>
                  <a:schemeClr val="tx1"/>
                </a:solidFill>
                <a:latin typeface="方正细黑一萀"/>
              </a:rPr>
              <a:t>）主轴在强力切削时停转</a:t>
            </a:r>
            <a:endParaRPr lang="en-US" altLang="zh-CN" b="1" dirty="0">
              <a:solidFill>
                <a:schemeClr val="tx1"/>
              </a:solidFill>
              <a:latin typeface="方正细黑一萀"/>
            </a:endParaRPr>
          </a:p>
          <a:p>
            <a:pPr marL="342900" indent="-342900" defTabSz="913765">
              <a:lnSpc>
                <a:spcPct val="120000"/>
              </a:lnSpc>
              <a:buSzPct val="100000"/>
              <a:buFont typeface="+mj-ea"/>
              <a:buAutoNum type="circleNumDbPlain"/>
              <a:defRPr/>
            </a:pPr>
            <a:r>
              <a:rPr lang="zh-CN" altLang="en-US" dirty="0">
                <a:solidFill>
                  <a:schemeClr val="tx1"/>
                </a:solidFill>
                <a:latin typeface="方正细黑一萀"/>
              </a:rPr>
              <a:t>电动机主轴连接的皮带过松</a:t>
            </a:r>
            <a:endParaRPr lang="en-US" altLang="zh-CN" dirty="0">
              <a:solidFill>
                <a:schemeClr val="tx1"/>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→移动电动机机座，拉紧皮带</a:t>
            </a:r>
            <a:r>
              <a:rPr lang="zh-CN" altLang="en-US" sz="1800" i="0" u="none" strike="noStrike" baseline="0" dirty="0">
                <a:solidFill>
                  <a:srgbClr val="221E1F"/>
                </a:solidFill>
                <a:latin typeface="方正细黑一萀"/>
              </a:rPr>
              <a:t>	</a:t>
            </a:r>
          </a:p>
          <a:p>
            <a:pPr marL="342900" indent="-342900" defTabSz="913765">
              <a:lnSpc>
                <a:spcPct val="120000"/>
              </a:lnSpc>
              <a:buSzPct val="100000"/>
              <a:buFont typeface="+mj-ea"/>
              <a:buAutoNum type="circleNumDbPlain" startAt="2"/>
              <a:defRPr/>
            </a:pPr>
            <a:r>
              <a:rPr lang="zh-CN" altLang="en-US" sz="1800" i="0" u="none" strike="noStrike" baseline="0" dirty="0">
                <a:solidFill>
                  <a:srgbClr val="221E1F"/>
                </a:solidFill>
                <a:latin typeface="方正细黑一萀"/>
              </a:rPr>
              <a:t>皮带表面有油</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FF0000"/>
                </a:solidFill>
              </a:rPr>
              <a:t>     →用汽油清洗后擦干净，再安装</a:t>
            </a:r>
            <a:r>
              <a:rPr lang="zh-CN" altLang="en-US" sz="1800" i="0" u="none" strike="noStrike" baseline="0" dirty="0">
                <a:solidFill>
                  <a:srgbClr val="221E1F"/>
                </a:solidFill>
                <a:latin typeface="方正细黑一萀"/>
              </a:rPr>
              <a:t>	</a:t>
            </a:r>
          </a:p>
        </p:txBody>
      </p:sp>
      <p:sp>
        <p:nvSpPr>
          <p:cNvPr id="11" name="文本框 10"/>
          <p:cNvSpPr txBox="1"/>
          <p:nvPr/>
        </p:nvSpPr>
        <p:spPr>
          <a:xfrm>
            <a:off x="6317811" y="2211646"/>
            <a:ext cx="6165668" cy="4513159"/>
          </a:xfrm>
          <a:prstGeom prst="rect">
            <a:avLst/>
          </a:prstGeom>
          <a:noFill/>
        </p:spPr>
        <p:txBody>
          <a:bodyPr wrap="square">
            <a:spAutoFit/>
          </a:bodyPr>
          <a:lstStyle/>
          <a:p>
            <a:pPr marL="342900" indent="-342900" defTabSz="913765">
              <a:lnSpc>
                <a:spcPct val="120000"/>
              </a:lnSpc>
              <a:buSzPct val="100000"/>
              <a:buFont typeface="+mj-ea"/>
              <a:buAutoNum type="circleNumDbPlain" startAt="3"/>
              <a:defRPr/>
            </a:pPr>
            <a:r>
              <a:rPr lang="zh-CN" altLang="en-US" dirty="0">
                <a:solidFill>
                  <a:srgbClr val="221E1F"/>
                </a:solidFill>
                <a:latin typeface="方正细黑一萀"/>
              </a:rPr>
              <a:t>皮带使用过久失效</a:t>
            </a:r>
            <a:endParaRPr lang="en-US" altLang="zh-CN" dirty="0">
              <a:solidFill>
                <a:srgbClr val="221E1F"/>
              </a:solidFill>
              <a:latin typeface="方正细黑一萀"/>
            </a:endParaRPr>
          </a:p>
          <a:p>
            <a:pPr defTabSz="913765">
              <a:lnSpc>
                <a:spcPct val="120000"/>
              </a:lnSpc>
              <a:buSzPct val="100000"/>
              <a:defRPr/>
            </a:pPr>
            <a:r>
              <a:rPr lang="zh-CN" altLang="en-US" dirty="0"/>
              <a:t>     </a:t>
            </a:r>
            <a:r>
              <a:rPr lang="zh-CN" altLang="en-US" dirty="0">
                <a:solidFill>
                  <a:srgbClr val="FF0000"/>
                </a:solidFill>
              </a:rPr>
              <a:t>→更换皮带</a:t>
            </a:r>
            <a:endParaRPr lang="en-US" altLang="zh-CN" dirty="0">
              <a:solidFill>
                <a:srgbClr val="FF0000"/>
              </a:solidFill>
            </a:endParaRPr>
          </a:p>
          <a:p>
            <a:pPr marL="342900" indent="-342900" defTabSz="913765">
              <a:lnSpc>
                <a:spcPct val="120000"/>
              </a:lnSpc>
              <a:buSzPct val="100000"/>
              <a:buFont typeface="+mj-ea"/>
              <a:buAutoNum type="circleNumDbPlain" startAt="4"/>
              <a:defRPr/>
            </a:pPr>
            <a:r>
              <a:rPr lang="zh-CN" altLang="en-US" dirty="0">
                <a:solidFill>
                  <a:srgbClr val="221E1F"/>
                </a:solidFill>
                <a:latin typeface="方正细黑一萀"/>
              </a:rPr>
              <a:t>摩擦离合器调节过松或磨损</a:t>
            </a:r>
            <a:endParaRPr lang="en-US" altLang="zh-CN"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→调整摩擦离合器，修磨或更换摩擦片</a:t>
            </a:r>
            <a:endParaRPr lang="en-US" altLang="zh-CN" dirty="0">
              <a:latin typeface="方正细黑一萀"/>
            </a:endParaRPr>
          </a:p>
          <a:p>
            <a:pPr defTabSz="913765">
              <a:lnSpc>
                <a:spcPct val="120000"/>
              </a:lnSpc>
              <a:spcBef>
                <a:spcPts val="1000"/>
              </a:spcBef>
              <a:buSzPct val="100000"/>
              <a:defRPr/>
            </a:pPr>
            <a:r>
              <a:rPr lang="zh-CN" altLang="en-US" b="1" dirty="0">
                <a:latin typeface="方正细黑一萀"/>
              </a:rPr>
              <a:t>（</a:t>
            </a:r>
            <a:r>
              <a:rPr lang="en-US" altLang="zh-CN" b="1" dirty="0">
                <a:latin typeface="方正细黑一萀"/>
              </a:rPr>
              <a:t>3</a:t>
            </a:r>
            <a:r>
              <a:rPr lang="zh-CN" altLang="en-US" b="1" dirty="0">
                <a:latin typeface="方正细黑一萀"/>
              </a:rPr>
              <a:t>）主轴没有润滑油循环或润滑不足</a:t>
            </a:r>
            <a:r>
              <a:rPr lang="zh-CN" altLang="en-US" sz="1800" i="0" u="none" strike="noStrike" baseline="0" dirty="0">
                <a:solidFill>
                  <a:srgbClr val="221E1F"/>
                </a:solidFill>
                <a:latin typeface="方正细黑一萀"/>
              </a:rPr>
              <a:t>	</a:t>
            </a:r>
          </a:p>
          <a:p>
            <a:pPr marL="342900" indent="-342900" defTabSz="913765">
              <a:lnSpc>
                <a:spcPct val="120000"/>
              </a:lnSpc>
              <a:buSzPct val="100000"/>
              <a:buFont typeface="+mj-ea"/>
              <a:buAutoNum type="circleNumDbPlain"/>
              <a:defRPr/>
            </a:pPr>
            <a:r>
              <a:rPr lang="zh-CN" altLang="en-US" sz="1800" i="0" u="none" strike="noStrike" baseline="0" dirty="0">
                <a:solidFill>
                  <a:srgbClr val="221E1F"/>
                </a:solidFill>
                <a:latin typeface="方正细黑一萀"/>
              </a:rPr>
              <a:t>油泵转向不正确或间隙太大</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→改变油泵转向或修理油泵</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sz="1800" i="0" u="none" strike="noStrike" baseline="0" dirty="0">
                <a:solidFill>
                  <a:srgbClr val="221E1F"/>
                </a:solidFill>
                <a:latin typeface="方正细黑一萀"/>
              </a:rPr>
              <a:t>吸油管没有插入至油面下</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→吸油管插入至油面下</a:t>
            </a:r>
            <a:r>
              <a:rPr lang="en-US" altLang="zh-CN" dirty="0">
                <a:solidFill>
                  <a:srgbClr val="FF0000"/>
                </a:solidFill>
              </a:rPr>
              <a:t>2/3 </a:t>
            </a:r>
            <a:r>
              <a:rPr lang="zh-CN" altLang="en-US" dirty="0">
                <a:solidFill>
                  <a:srgbClr val="FF0000"/>
                </a:solidFill>
              </a:rPr>
              <a:t>处</a:t>
            </a:r>
            <a:r>
              <a:rPr lang="zh-CN" altLang="en-US" sz="1800" i="0" u="none" strike="noStrike" baseline="0" dirty="0">
                <a:solidFill>
                  <a:srgbClr val="221E1F"/>
                </a:solidFill>
                <a:latin typeface="方正细黑一萀"/>
              </a:rPr>
              <a:t>	</a:t>
            </a:r>
          </a:p>
          <a:p>
            <a:pPr marL="342900" indent="-342900" defTabSz="913765">
              <a:lnSpc>
                <a:spcPct val="120000"/>
              </a:lnSpc>
              <a:buSzPct val="100000"/>
              <a:buFont typeface="+mj-ea"/>
              <a:buAutoNum type="circleNumDbPlain" startAt="3"/>
              <a:defRPr/>
            </a:pPr>
            <a:r>
              <a:rPr lang="zh-CN" altLang="en-US" sz="1800" i="0" u="none" strike="noStrike" baseline="0" dirty="0">
                <a:solidFill>
                  <a:srgbClr val="221E1F"/>
                </a:solidFill>
                <a:latin typeface="方正细黑一萀"/>
              </a:rPr>
              <a:t>油管和滤油器堵塞</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FF0000"/>
                </a:solidFill>
              </a:rPr>
              <a:t>     →清除堵塞物</a:t>
            </a:r>
            <a:endParaRPr lang="en-US" altLang="zh-CN" dirty="0">
              <a:solidFill>
                <a:srgbClr val="FF0000"/>
              </a:solidFill>
            </a:endParaRPr>
          </a:p>
          <a:p>
            <a:pPr marL="342900" indent="-342900" defTabSz="913765">
              <a:lnSpc>
                <a:spcPct val="120000"/>
              </a:lnSpc>
              <a:buSzPct val="100000"/>
              <a:buFont typeface="+mj-ea"/>
              <a:buAutoNum type="circleNumDbPlain" startAt="4"/>
              <a:defRPr/>
            </a:pPr>
            <a:r>
              <a:rPr lang="zh-CN" altLang="en-US" sz="1800" i="0" u="none" strike="noStrike" baseline="0" dirty="0">
                <a:solidFill>
                  <a:srgbClr val="221E1F"/>
                </a:solidFill>
                <a:latin typeface="方正细黑一萀"/>
              </a:rPr>
              <a:t>润滑油压力不足</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→调整供油压力</a:t>
            </a:r>
            <a:r>
              <a:rPr lang="zh-CN" altLang="en-US" sz="1800" i="0" u="none" strike="noStrike" baseline="0" dirty="0">
                <a:solidFill>
                  <a:srgbClr val="221E1F"/>
                </a:solidFill>
                <a:latin typeface="方正细黑一萀"/>
              </a:rPr>
              <a:t>	</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7" name="Index-1"/>
          <p:cNvSpPr txBox="1"/>
          <p:nvPr>
            <p:custDataLst>
              <p:tags r:id="rId1"/>
            </p:custDataLst>
          </p:nvPr>
        </p:nvSpPr>
        <p:spPr>
          <a:xfrm>
            <a:off x="-4503" y="1711166"/>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02</a:t>
            </a:r>
            <a:endParaRPr lang="zh-CN" altLang="en-US" dirty="0">
              <a:latin typeface="+mn-ea"/>
              <a:ea typeface="+mn-ea"/>
            </a:endParaRPr>
          </a:p>
        </p:txBody>
      </p:sp>
      <p:sp>
        <p:nvSpPr>
          <p:cNvPr id="3" name="Body-1"/>
          <p:cNvSpPr/>
          <p:nvPr>
            <p:custDataLst>
              <p:tags r:id="rId2"/>
            </p:custDataLst>
          </p:nvPr>
        </p:nvSpPr>
        <p:spPr>
          <a:xfrm>
            <a:off x="1209979" y="2181464"/>
            <a:ext cx="4804741" cy="44803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spcAft>
                <a:spcPts val="1000"/>
              </a:spcAft>
              <a:buSzPct val="100000"/>
              <a:defRPr/>
            </a:pPr>
            <a:r>
              <a:rPr lang="zh-CN" altLang="en-US" b="1" dirty="0">
                <a:solidFill>
                  <a:schemeClr val="tx1"/>
                </a:solidFill>
                <a:latin typeface="方正细黑一萀"/>
              </a:rPr>
              <a:t>（</a:t>
            </a:r>
            <a:r>
              <a:rPr lang="en-US" altLang="zh-CN" b="1" dirty="0">
                <a:solidFill>
                  <a:schemeClr val="tx1"/>
                </a:solidFill>
                <a:latin typeface="方正细黑一萀"/>
              </a:rPr>
              <a:t>1</a:t>
            </a:r>
            <a:r>
              <a:rPr lang="zh-CN" altLang="en-US" b="1" dirty="0">
                <a:solidFill>
                  <a:schemeClr val="tx1"/>
                </a:solidFill>
                <a:latin typeface="方正细黑一萀"/>
              </a:rPr>
              <a:t>）</a:t>
            </a:r>
            <a:r>
              <a:rPr lang="zh-CN" altLang="en-US" sz="1800" b="1" i="0" u="none" strike="noStrike" baseline="0" dirty="0">
                <a:solidFill>
                  <a:srgbClr val="221E1F"/>
                </a:solidFill>
                <a:latin typeface="方正细黑一萀"/>
              </a:rPr>
              <a:t>滚珠丝杠螺母副有噪声</a:t>
            </a:r>
            <a:r>
              <a:rPr lang="zh-CN" altLang="en-US" sz="1800" i="0" u="none" strike="noStrike" baseline="0" dirty="0">
                <a:solidFill>
                  <a:srgbClr val="221E1F"/>
                </a:solidFill>
                <a:latin typeface="方正细黑一萀"/>
              </a:rPr>
              <a:t>	</a:t>
            </a:r>
            <a:endParaRPr lang="en-US" altLang="zh-CN" dirty="0">
              <a:solidFill>
                <a:schemeClr val="tx1"/>
              </a:solidFill>
            </a:endParaRPr>
          </a:p>
          <a:p>
            <a:pPr marL="342900" indent="-342900" defTabSz="913765">
              <a:lnSpc>
                <a:spcPct val="120000"/>
              </a:lnSpc>
              <a:buSzPct val="100000"/>
              <a:buFont typeface="+mj-ea"/>
              <a:buAutoNum type="circleNumDbPlain"/>
              <a:defRPr/>
            </a:pPr>
            <a:r>
              <a:rPr lang="zh-CN" altLang="en-US" sz="1800" i="0" u="none" strike="noStrike" baseline="0" dirty="0">
                <a:solidFill>
                  <a:srgbClr val="221E1F"/>
                </a:solidFill>
                <a:latin typeface="方正细黑一萀"/>
              </a:rPr>
              <a:t>丝杠支承轴承的压盖压合不好	</a:t>
            </a:r>
          </a:p>
          <a:p>
            <a:pPr defTabSz="913765">
              <a:lnSpc>
                <a:spcPct val="120000"/>
              </a:lnSpc>
              <a:buSzPct val="100000"/>
              <a:defRPr/>
            </a:pPr>
            <a:r>
              <a:rPr lang="zh-CN" altLang="en-US" dirty="0">
                <a:solidFill>
                  <a:srgbClr val="FF0000"/>
                </a:solidFill>
              </a:rPr>
              <a:t>     →</a:t>
            </a:r>
            <a:r>
              <a:rPr lang="zh-CN" altLang="en-US" dirty="0">
                <a:solidFill>
                  <a:srgbClr val="FF0000"/>
                </a:solidFill>
                <a:latin typeface="方正细黑一萀"/>
              </a:rPr>
              <a:t>调整轴承压盖，使其压紧轴承端面	</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2"/>
              <a:defRPr/>
            </a:pPr>
            <a:r>
              <a:rPr lang="zh-CN" altLang="en-US" sz="1800" i="0" u="none" strike="noStrike" baseline="0" dirty="0">
                <a:solidFill>
                  <a:srgbClr val="221E1F"/>
                </a:solidFill>
                <a:latin typeface="方正细黑一萀"/>
              </a:rPr>
              <a:t>丝杠支承轴承可能破损	</a:t>
            </a:r>
          </a:p>
          <a:p>
            <a:pPr defTabSz="913765">
              <a:lnSpc>
                <a:spcPct val="120000"/>
              </a:lnSpc>
              <a:buSzPct val="100000"/>
              <a:defRPr/>
            </a:pPr>
            <a:r>
              <a:rPr lang="zh-CN" altLang="en-US" dirty="0">
                <a:solidFill>
                  <a:srgbClr val="FF0000"/>
                </a:solidFill>
              </a:rPr>
              <a:t>     →</a:t>
            </a:r>
            <a:r>
              <a:rPr lang="zh-CN" altLang="en-US" sz="1800" i="0" u="none" strike="noStrike" baseline="0" dirty="0">
                <a:solidFill>
                  <a:srgbClr val="FF0000"/>
                </a:solidFill>
                <a:latin typeface="方正细黑一萀"/>
              </a:rPr>
              <a:t>更换轴承</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zh-CN" altLang="en-US" sz="1800" i="0" u="none" strike="noStrike" baseline="0" dirty="0">
                <a:solidFill>
                  <a:srgbClr val="221E1F"/>
                </a:solidFill>
                <a:latin typeface="方正细黑一萀"/>
              </a:rPr>
              <a:t>电动机与丝杠联轴器松动</a:t>
            </a:r>
            <a:endParaRPr lang="en-US" altLang="zh-CN" dirty="0">
              <a:solidFill>
                <a:schemeClr val="tx1"/>
              </a:solidFill>
              <a:latin typeface="方正细黑一萀"/>
            </a:endParaRPr>
          </a:p>
          <a:p>
            <a:pPr defTabSz="913765">
              <a:lnSpc>
                <a:spcPct val="120000"/>
              </a:lnSpc>
              <a:buSzPct val="100000"/>
              <a:defRPr/>
            </a:pPr>
            <a:r>
              <a:rPr lang="zh-CN" altLang="en-US" sz="1800" i="0" u="none" strike="noStrike" baseline="0" dirty="0">
                <a:solidFill>
                  <a:srgbClr val="FF0000"/>
                </a:solidFill>
                <a:latin typeface="方正细黑一萀"/>
              </a:rPr>
              <a:t>     </a:t>
            </a:r>
            <a:r>
              <a:rPr lang="zh-CN" altLang="en-US" dirty="0">
                <a:solidFill>
                  <a:srgbClr val="FF0000"/>
                </a:solidFill>
              </a:rPr>
              <a:t>→</a:t>
            </a:r>
            <a:r>
              <a:rPr lang="zh-CN" altLang="en-US" sz="1800" i="0" u="none" strike="noStrike" baseline="0" dirty="0">
                <a:solidFill>
                  <a:srgbClr val="FF0000"/>
                </a:solidFill>
                <a:latin typeface="方正细黑一萀"/>
              </a:rPr>
              <a:t>拧紧联轴器锁紧螺钉</a:t>
            </a:r>
            <a:r>
              <a:rPr lang="zh-CN" altLang="en-US" sz="1800" i="0" u="none" strike="noStrike" baseline="0" dirty="0">
                <a:solidFill>
                  <a:srgbClr val="221E1F"/>
                </a:solidFill>
                <a:latin typeface="方正细黑一萀"/>
              </a:rPr>
              <a:t>	</a:t>
            </a:r>
          </a:p>
          <a:p>
            <a:pPr marL="342900" indent="-342900" defTabSz="913765">
              <a:lnSpc>
                <a:spcPct val="120000"/>
              </a:lnSpc>
              <a:buSzPct val="100000"/>
              <a:buFont typeface="+mj-ea"/>
              <a:buAutoNum type="circleNumDbPlain" startAt="4"/>
              <a:defRPr/>
            </a:pPr>
            <a:r>
              <a:rPr lang="zh-CN" altLang="en-US" sz="1800" i="0" u="none" strike="noStrike" baseline="0" dirty="0">
                <a:solidFill>
                  <a:srgbClr val="221E1F"/>
                </a:solidFill>
                <a:latin typeface="方正细黑一萀"/>
              </a:rPr>
              <a:t>丝杠润滑不良</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latin typeface="方正细黑一萀"/>
              </a:rPr>
              <a:t>→</a:t>
            </a:r>
            <a:r>
              <a:rPr lang="zh-CN" altLang="en-US" sz="1800" i="0" u="none" strike="noStrike" baseline="0" dirty="0">
                <a:solidFill>
                  <a:srgbClr val="FF0000"/>
                </a:solidFill>
                <a:latin typeface="方正细黑一萀"/>
              </a:rPr>
              <a:t>改善润滑条件，油量充足</a:t>
            </a:r>
            <a:r>
              <a:rPr lang="zh-CN" altLang="en-US" sz="1800" i="0" u="none" strike="noStrike" baseline="0" dirty="0">
                <a:solidFill>
                  <a:srgbClr val="221E1F"/>
                </a:solidFill>
                <a:latin typeface="方正细黑一萀"/>
              </a:rPr>
              <a:t>	</a:t>
            </a:r>
          </a:p>
          <a:p>
            <a:pPr marL="342900" indent="-342900" defTabSz="913765">
              <a:lnSpc>
                <a:spcPct val="120000"/>
              </a:lnSpc>
              <a:buSzPct val="100000"/>
              <a:buFont typeface="+mj-ea"/>
              <a:buAutoNum type="circleNumDbPlain" startAt="4"/>
              <a:defRPr/>
            </a:pPr>
            <a:r>
              <a:rPr lang="zh-CN" altLang="en-US" sz="1800" i="0" u="none" strike="noStrike" baseline="0" dirty="0">
                <a:solidFill>
                  <a:srgbClr val="221E1F"/>
                </a:solidFill>
                <a:latin typeface="方正细黑一萀"/>
              </a:rPr>
              <a:t>滚珠丝杠螺母副滚珠有破损</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sz="1800" i="0" u="none" strike="noStrike" baseline="0" dirty="0">
                <a:solidFill>
                  <a:srgbClr val="FF0000"/>
                </a:solidFill>
                <a:latin typeface="方正细黑一萀"/>
              </a:rPr>
              <a:t>     →更换滚珠</a:t>
            </a:r>
            <a:r>
              <a:rPr lang="zh-CN" altLang="en-US" sz="1800" i="0" u="none" strike="noStrike" baseline="0" dirty="0">
                <a:solidFill>
                  <a:srgbClr val="221E1F"/>
                </a:solidFill>
                <a:latin typeface="方正细黑一萀"/>
              </a:rPr>
              <a:t>	</a:t>
            </a:r>
          </a:p>
          <a:p>
            <a:pPr defTabSz="913765">
              <a:lnSpc>
                <a:spcPct val="120000"/>
              </a:lnSpc>
              <a:buSzPct val="100000"/>
              <a:defRPr/>
            </a:pPr>
            <a:endParaRPr kumimoji="0" lang="en-GB" altLang="zh-CN" i="0" u="none" strike="noStrike" kern="1200" cap="none" spc="0" normalizeH="0" baseline="0" noProof="0" dirty="0">
              <a:ln>
                <a:noFill/>
              </a:ln>
              <a:solidFill>
                <a:schemeClr val="tx1"/>
              </a:solidFill>
              <a:effectLst/>
              <a:uLnTx/>
              <a:uFillTx/>
            </a:endParaRPr>
          </a:p>
        </p:txBody>
      </p:sp>
      <p:sp>
        <p:nvSpPr>
          <p:cNvPr id="8" name="Title-1"/>
          <p:cNvSpPr/>
          <p:nvPr>
            <p:custDataLst>
              <p:tags r:id="rId3"/>
            </p:custDataLst>
          </p:nvPr>
        </p:nvSpPr>
        <p:spPr>
          <a:xfrm>
            <a:off x="1248373" y="2045981"/>
            <a:ext cx="6212012" cy="70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sz="1800" b="1" i="0" u="none" strike="noStrike" baseline="0" dirty="0">
                <a:solidFill>
                  <a:srgbClr val="221E1F"/>
                </a:solidFill>
                <a:latin typeface="方正细黑一萀"/>
              </a:rPr>
              <a:t>滚珠丝杠副</a:t>
            </a:r>
            <a:r>
              <a:rPr lang="zh-CN" altLang="en-US" sz="1800" b="0" i="0" u="none" strike="noStrike" baseline="0" dirty="0">
                <a:solidFill>
                  <a:srgbClr val="221E1F"/>
                </a:solidFill>
                <a:latin typeface="方正细黑一萀"/>
              </a:rPr>
              <a:t>	</a:t>
            </a:r>
          </a:p>
          <a:p>
            <a:pPr marL="0" lvl="1">
              <a:defRPr/>
            </a:pPr>
            <a:r>
              <a:rPr lang="zh-CN" altLang="en-US" sz="1800" b="1" i="0" u="none" strike="noStrike" baseline="0" dirty="0">
                <a:solidFill>
                  <a:srgbClr val="221E1F"/>
                </a:solidFill>
                <a:latin typeface="方正细黑一萀"/>
              </a:rPr>
              <a:t>	</a:t>
            </a:r>
          </a:p>
        </p:txBody>
      </p:sp>
      <p:sp>
        <p:nvSpPr>
          <p:cNvPr id="11" name="文本框 10"/>
          <p:cNvSpPr txBox="1"/>
          <p:nvPr/>
        </p:nvSpPr>
        <p:spPr>
          <a:xfrm>
            <a:off x="6095997" y="2211646"/>
            <a:ext cx="5746942" cy="3461012"/>
          </a:xfrm>
          <a:prstGeom prst="rect">
            <a:avLst/>
          </a:prstGeom>
          <a:noFill/>
        </p:spPr>
        <p:txBody>
          <a:bodyPr wrap="square">
            <a:spAutoFit/>
          </a:bodyPr>
          <a:lstStyle/>
          <a:p>
            <a:pPr>
              <a:spcAft>
                <a:spcPts val="1000"/>
              </a:spcAft>
            </a:pPr>
            <a:r>
              <a:rPr lang="zh-CN" altLang="en-US" b="1" dirty="0">
                <a:latin typeface="方正细黑一萀"/>
              </a:rPr>
              <a:t>（</a:t>
            </a:r>
            <a:r>
              <a:rPr lang="en-US" altLang="zh-CN" b="1" dirty="0">
                <a:latin typeface="方正细黑一萀"/>
              </a:rPr>
              <a:t>2</a:t>
            </a:r>
            <a:r>
              <a:rPr lang="zh-CN" altLang="en-US" b="1" dirty="0">
                <a:latin typeface="方正细黑一萀"/>
              </a:rPr>
              <a:t>）滚珠丝杠运动不灵活</a:t>
            </a:r>
          </a:p>
          <a:p>
            <a:pPr marL="342900" indent="-342900" defTabSz="913765">
              <a:lnSpc>
                <a:spcPct val="120000"/>
              </a:lnSpc>
              <a:buSzPct val="100000"/>
              <a:buFont typeface="+mj-ea"/>
              <a:buAutoNum type="circleNumDbPlain"/>
              <a:defRPr/>
            </a:pPr>
            <a:r>
              <a:rPr lang="zh-CN" altLang="en-US" sz="1800" i="0" u="none" strike="noStrike" baseline="0" dirty="0">
                <a:solidFill>
                  <a:srgbClr val="221E1F"/>
                </a:solidFill>
                <a:latin typeface="方正细黑一萀"/>
              </a:rPr>
              <a:t>轴向预加载荷太大</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a:t>
            </a:r>
            <a:r>
              <a:rPr lang="zh-CN" altLang="en-US" sz="1800" i="0" u="none" strike="noStrike" baseline="0" dirty="0">
                <a:solidFill>
                  <a:srgbClr val="FF0000"/>
                </a:solidFill>
                <a:latin typeface="方正细黑一萀"/>
              </a:rPr>
              <a:t>调整轴向间隙和预加载荷</a:t>
            </a:r>
            <a:r>
              <a:rPr lang="zh-CN" altLang="en-US" sz="1800" i="0" u="none" strike="noStrike" baseline="0" dirty="0">
                <a:solidFill>
                  <a:srgbClr val="221E1F"/>
                </a:solidFill>
                <a:latin typeface="方正细黑一萀"/>
              </a:rPr>
              <a:t>	</a:t>
            </a:r>
            <a:endParaRPr lang="en-US" altLang="zh-CN" dirty="0">
              <a:solidFill>
                <a:srgbClr val="FF0000"/>
              </a:solidFill>
            </a:endParaRPr>
          </a:p>
          <a:p>
            <a:pPr marL="342900" indent="-342900" defTabSz="913765">
              <a:lnSpc>
                <a:spcPct val="120000"/>
              </a:lnSpc>
              <a:buSzPct val="100000"/>
              <a:buFont typeface="+mj-ea"/>
              <a:buAutoNum type="circleNumDbPlain" startAt="2"/>
              <a:defRPr/>
            </a:pPr>
            <a:r>
              <a:rPr lang="zh-CN" altLang="en-US" sz="1800" i="0" u="none" strike="noStrike" baseline="0" dirty="0">
                <a:solidFill>
                  <a:srgbClr val="221E1F"/>
                </a:solidFill>
                <a:latin typeface="方正细黑一萀"/>
              </a:rPr>
              <a:t>丝杠与导轨不平行	</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→调整丝杠支座的位置</a:t>
            </a:r>
            <a:r>
              <a:rPr lang="zh-CN" altLang="en-US" sz="1800" i="0" u="none" strike="noStrike" baseline="0" dirty="0">
                <a:solidFill>
                  <a:srgbClr val="221E1F"/>
                </a:solidFill>
                <a:latin typeface="方正细黑一萀"/>
              </a:rPr>
              <a:t>	</a:t>
            </a:r>
          </a:p>
          <a:p>
            <a:pPr marL="342900" indent="-342900" defTabSz="913765">
              <a:lnSpc>
                <a:spcPct val="120000"/>
              </a:lnSpc>
              <a:buSzPct val="100000"/>
              <a:buFont typeface="+mj-ea"/>
              <a:buAutoNum type="circleNumDbPlain" startAt="3"/>
              <a:defRPr/>
            </a:pPr>
            <a:r>
              <a:rPr lang="zh-CN" altLang="en-US" dirty="0">
                <a:solidFill>
                  <a:srgbClr val="221E1F"/>
                </a:solidFill>
                <a:latin typeface="方正细黑一萀"/>
              </a:rPr>
              <a:t>螺母轴线与导轨不平行</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FF0000"/>
                </a:solidFill>
              </a:rPr>
              <a:t>     →调整螺母座位置</a:t>
            </a:r>
            <a:r>
              <a:rPr lang="zh-CN" altLang="en-US" sz="1800" i="0" u="none" strike="noStrike" baseline="0" dirty="0">
                <a:solidFill>
                  <a:srgbClr val="221E1F"/>
                </a:solidFill>
                <a:latin typeface="方正细黑一萀"/>
              </a:rPr>
              <a:t>	</a:t>
            </a:r>
            <a:endParaRPr lang="en-US" altLang="zh-CN" dirty="0">
              <a:solidFill>
                <a:srgbClr val="FF0000"/>
              </a:solidFill>
            </a:endParaRPr>
          </a:p>
          <a:p>
            <a:pPr marL="342900" indent="-342900" defTabSz="913765">
              <a:lnSpc>
                <a:spcPct val="120000"/>
              </a:lnSpc>
              <a:buSzPct val="100000"/>
              <a:buFont typeface="+mj-ea"/>
              <a:buAutoNum type="circleNumDbPlain" startAt="4"/>
              <a:defRPr/>
            </a:pPr>
            <a:r>
              <a:rPr lang="zh-CN" altLang="en-US" sz="1800" i="0" u="none" strike="noStrike" baseline="0" dirty="0">
                <a:solidFill>
                  <a:srgbClr val="221E1F"/>
                </a:solidFill>
                <a:latin typeface="方正细黑一萀"/>
              </a:rPr>
              <a:t>丝杠弯曲变形</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rPr>
              <a:t>→校直丝杠</a:t>
            </a: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sz="1800" b="0" i="0" u="none" strike="noStrike" baseline="0" dirty="0">
                <a:solidFill>
                  <a:srgbClr val="221E1F"/>
                </a:solidFill>
                <a:latin typeface="方正细黑一萀"/>
              </a:rPr>
              <a:t>	</a:t>
            </a:r>
          </a:p>
        </p:txBody>
      </p:sp>
      <p:sp>
        <p:nvSpPr>
          <p:cNvPr id="2" name="标题 3">
            <a:extLst>
              <a:ext uri="{FF2B5EF4-FFF2-40B4-BE49-F238E27FC236}">
                <a16:creationId xmlns:a16="http://schemas.microsoft.com/office/drawing/2014/main" id="{527235CB-AF7A-033C-9D9E-AA1EEB0FC413}"/>
              </a:ext>
            </a:extLst>
          </p:cNvPr>
          <p:cNvSpPr txBox="1"/>
          <p:nvPr/>
        </p:nvSpPr>
        <p:spPr>
          <a:xfrm>
            <a:off x="4210647" y="1069303"/>
            <a:ext cx="3770701"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七、机械类故障及排除</a:t>
            </a:r>
          </a:p>
        </p:txBody>
      </p:sp>
      <p:grpSp>
        <p:nvGrpSpPr>
          <p:cNvPr id="5" name="组合 4">
            <a:extLst>
              <a:ext uri="{FF2B5EF4-FFF2-40B4-BE49-F238E27FC236}">
                <a16:creationId xmlns:a16="http://schemas.microsoft.com/office/drawing/2014/main" id="{F761151B-B8E1-EF31-07FD-BF8AC90FD186}"/>
              </a:ext>
            </a:extLst>
          </p:cNvPr>
          <p:cNvGrpSpPr/>
          <p:nvPr/>
        </p:nvGrpSpPr>
        <p:grpSpPr>
          <a:xfrm>
            <a:off x="1587" y="-1"/>
            <a:ext cx="12188825" cy="6858001"/>
            <a:chOff x="1589" y="0"/>
            <a:chExt cx="12188825" cy="6858001"/>
          </a:xfrm>
        </p:grpSpPr>
        <p:grpSp>
          <p:nvGrpSpPr>
            <p:cNvPr id="6" name="组合 5">
              <a:extLst>
                <a:ext uri="{FF2B5EF4-FFF2-40B4-BE49-F238E27FC236}">
                  <a16:creationId xmlns:a16="http://schemas.microsoft.com/office/drawing/2014/main" id="{0125624B-7B95-039B-23B9-D54160E28A80}"/>
                </a:ext>
              </a:extLst>
            </p:cNvPr>
            <p:cNvGrpSpPr/>
            <p:nvPr/>
          </p:nvGrpSpPr>
          <p:grpSpPr>
            <a:xfrm>
              <a:off x="1589" y="0"/>
              <a:ext cx="12188825" cy="6858001"/>
              <a:chOff x="1589" y="0"/>
              <a:chExt cx="12188825" cy="6858001"/>
            </a:xfrm>
          </p:grpSpPr>
          <p:sp>
            <p:nvSpPr>
              <p:cNvPr id="10" name="任意多边形 40">
                <a:extLst>
                  <a:ext uri="{FF2B5EF4-FFF2-40B4-BE49-F238E27FC236}">
                    <a16:creationId xmlns:a16="http://schemas.microsoft.com/office/drawing/2014/main" id="{6C29F16E-32ED-2CBD-AC80-846A34BD46EE}"/>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任意多边形 41">
                <a:extLst>
                  <a:ext uri="{FF2B5EF4-FFF2-40B4-BE49-F238E27FC236}">
                    <a16:creationId xmlns:a16="http://schemas.microsoft.com/office/drawing/2014/main" id="{A84A62FC-6570-02DA-E5E5-7DBB98F9AF81}"/>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 name="文本框 8">
              <a:extLst>
                <a:ext uri="{FF2B5EF4-FFF2-40B4-BE49-F238E27FC236}">
                  <a16:creationId xmlns:a16="http://schemas.microsoft.com/office/drawing/2014/main" id="{D407A9F8-2E1C-FB2E-AC73-D5E6203B1188}"/>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08724E29-2A6E-4D13-1996-FB713ECC8D10}"/>
              </a:ext>
            </a:extLst>
          </p:cNvPr>
          <p:cNvGrpSpPr/>
          <p:nvPr/>
        </p:nvGrpSpPr>
        <p:grpSpPr>
          <a:xfrm>
            <a:off x="1587" y="-1"/>
            <a:ext cx="12188825" cy="6858001"/>
            <a:chOff x="1589" y="0"/>
            <a:chExt cx="12188825" cy="6858001"/>
          </a:xfrm>
        </p:grpSpPr>
        <p:grpSp>
          <p:nvGrpSpPr>
            <p:cNvPr id="6" name="组合 5">
              <a:extLst>
                <a:ext uri="{FF2B5EF4-FFF2-40B4-BE49-F238E27FC236}">
                  <a16:creationId xmlns:a16="http://schemas.microsoft.com/office/drawing/2014/main" id="{1152F6DA-BA93-25C0-A9E3-9678F084E235}"/>
                </a:ext>
              </a:extLst>
            </p:cNvPr>
            <p:cNvGrpSpPr/>
            <p:nvPr/>
          </p:nvGrpSpPr>
          <p:grpSpPr>
            <a:xfrm>
              <a:off x="1589" y="0"/>
              <a:ext cx="12188825" cy="6858001"/>
              <a:chOff x="1589" y="0"/>
              <a:chExt cx="12188825" cy="6858001"/>
            </a:xfrm>
          </p:grpSpPr>
          <p:sp>
            <p:nvSpPr>
              <p:cNvPr id="10" name="任意多边形 40">
                <a:extLst>
                  <a:ext uri="{FF2B5EF4-FFF2-40B4-BE49-F238E27FC236}">
                    <a16:creationId xmlns:a16="http://schemas.microsoft.com/office/drawing/2014/main" id="{8B5869B7-6374-26F7-D6C3-59488ADC64F6}"/>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1" name="任意多边形 41">
                <a:extLst>
                  <a:ext uri="{FF2B5EF4-FFF2-40B4-BE49-F238E27FC236}">
                    <a16:creationId xmlns:a16="http://schemas.microsoft.com/office/drawing/2014/main" id="{74CE8DB0-64CD-79E2-FA6E-33D19F108A8B}"/>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 name="文本框 8">
              <a:extLst>
                <a:ext uri="{FF2B5EF4-FFF2-40B4-BE49-F238E27FC236}">
                  <a16:creationId xmlns:a16="http://schemas.microsoft.com/office/drawing/2014/main" id="{8EC1768E-9C40-D39B-40DA-9F3E305C5B2F}"/>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7" name="Index-1"/>
          <p:cNvSpPr txBox="1"/>
          <p:nvPr>
            <p:custDataLst>
              <p:tags r:id="rId1"/>
            </p:custDataLst>
          </p:nvPr>
        </p:nvSpPr>
        <p:spPr>
          <a:xfrm>
            <a:off x="-4503" y="1711166"/>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03</a:t>
            </a:r>
            <a:endParaRPr lang="zh-CN" altLang="en-US" dirty="0">
              <a:latin typeface="+mn-ea"/>
              <a:ea typeface="+mn-ea"/>
            </a:endParaRPr>
          </a:p>
        </p:txBody>
      </p:sp>
      <p:sp>
        <p:nvSpPr>
          <p:cNvPr id="3" name="Body-1"/>
          <p:cNvSpPr/>
          <p:nvPr>
            <p:custDataLst>
              <p:tags r:id="rId2"/>
            </p:custDataLst>
          </p:nvPr>
        </p:nvSpPr>
        <p:spPr>
          <a:xfrm>
            <a:off x="1209980" y="2145830"/>
            <a:ext cx="10145998" cy="44803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spcAft>
                <a:spcPts val="1000"/>
              </a:spcAft>
              <a:buSzPct val="100000"/>
              <a:defRPr/>
            </a:pPr>
            <a:r>
              <a:rPr lang="zh-CN" altLang="en-US" b="1" dirty="0">
                <a:solidFill>
                  <a:schemeClr val="tx1"/>
                </a:solidFill>
                <a:latin typeface="方正细黑一萀"/>
              </a:rPr>
              <a:t>（</a:t>
            </a:r>
            <a:r>
              <a:rPr lang="en-US" altLang="zh-CN" b="1" dirty="0">
                <a:solidFill>
                  <a:schemeClr val="tx1"/>
                </a:solidFill>
                <a:latin typeface="方正细黑一萀"/>
              </a:rPr>
              <a:t>1</a:t>
            </a:r>
            <a:r>
              <a:rPr lang="zh-CN" altLang="en-US" b="1" dirty="0">
                <a:solidFill>
                  <a:schemeClr val="tx1"/>
                </a:solidFill>
                <a:latin typeface="方正细黑一萀"/>
              </a:rPr>
              <a:t>）</a:t>
            </a:r>
            <a:r>
              <a:rPr lang="zh-CN" altLang="en-US" b="1" dirty="0">
                <a:solidFill>
                  <a:srgbClr val="221E1F"/>
                </a:solidFill>
                <a:latin typeface="方正细黑一萀"/>
              </a:rPr>
              <a:t>导轨研伤</a:t>
            </a:r>
            <a:r>
              <a:rPr lang="zh-CN" altLang="en-US" sz="1800" b="0" i="0" u="none" strike="noStrike" baseline="0" dirty="0">
                <a:solidFill>
                  <a:srgbClr val="221E1F"/>
                </a:solidFill>
                <a:latin typeface="方正细黑一萀"/>
              </a:rPr>
              <a:t>	</a:t>
            </a:r>
            <a:endParaRPr lang="en-US" altLang="zh-CN" b="1" dirty="0">
              <a:solidFill>
                <a:schemeClr val="tx1"/>
              </a:solidFill>
            </a:endParaRPr>
          </a:p>
          <a:p>
            <a:pPr marL="342900" indent="-342900" defTabSz="913765">
              <a:lnSpc>
                <a:spcPct val="120000"/>
              </a:lnSpc>
              <a:buSzPct val="100000"/>
              <a:buFont typeface="+mj-ea"/>
              <a:buAutoNum type="circleNumDbPlain"/>
              <a:defRPr/>
            </a:pPr>
            <a:r>
              <a:rPr lang="zh-CN" altLang="en-US" dirty="0">
                <a:solidFill>
                  <a:srgbClr val="221E1F"/>
                </a:solidFill>
                <a:latin typeface="方正细黑一萀"/>
              </a:rPr>
              <a:t>车床经长期使用，地基与床身水平度有变化，使得导轨局部单位面积负荷过大</a:t>
            </a:r>
            <a:endParaRPr lang="zh-CN" altLang="en-US"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FF0000"/>
                </a:solidFill>
              </a:rPr>
              <a:t>     →</a:t>
            </a:r>
            <a:r>
              <a:rPr lang="zh-CN" altLang="en-US" dirty="0">
                <a:solidFill>
                  <a:srgbClr val="FF0000"/>
                </a:solidFill>
                <a:latin typeface="方正细黑一萀"/>
              </a:rPr>
              <a:t>定期进行床身导轨的水平调整，或者修复导轨精</a:t>
            </a:r>
            <a:r>
              <a:rPr lang="zh-CN" altLang="en-US" sz="1800" i="0" u="none" strike="noStrike" baseline="0" dirty="0">
                <a:solidFill>
                  <a:srgbClr val="FF0000"/>
                </a:solidFill>
                <a:latin typeface="方正细黑一萀"/>
              </a:rPr>
              <a:t>度</a:t>
            </a:r>
            <a:r>
              <a:rPr lang="zh-CN" altLang="en-US" sz="1800" i="0" u="none" strike="noStrike" baseline="0" dirty="0">
                <a:solidFill>
                  <a:srgbClr val="221E1F"/>
                </a:solidFill>
                <a:latin typeface="方正细黑一萀"/>
              </a:rPr>
              <a:t>	</a:t>
            </a:r>
            <a:r>
              <a:rPr lang="zh-CN" altLang="en-US" dirty="0">
                <a:solidFill>
                  <a:srgbClr val="FF0000"/>
                </a:solidFill>
                <a:latin typeface="方正细黑一萀"/>
              </a:rPr>
              <a:t>	</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2"/>
              <a:defRPr/>
            </a:pPr>
            <a:r>
              <a:rPr lang="zh-CN" altLang="en-US" dirty="0">
                <a:solidFill>
                  <a:srgbClr val="221E1F"/>
                </a:solidFill>
                <a:latin typeface="方正细黑一萀"/>
              </a:rPr>
              <a:t>长期加工短件或承受过分集中的负荷， 使得导轨磨损严重</a:t>
            </a: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dirty="0">
                <a:solidFill>
                  <a:srgbClr val="FF0000"/>
                </a:solidFill>
              </a:rPr>
              <a:t>     →</a:t>
            </a:r>
            <a:r>
              <a:rPr lang="zh-CN" altLang="en-US" dirty="0">
                <a:solidFill>
                  <a:srgbClr val="FF0000"/>
                </a:solidFill>
                <a:latin typeface="方正细黑一萀"/>
              </a:rPr>
              <a:t>注意合理分布短工件的安装位置，避免负荷过分集中</a:t>
            </a:r>
            <a:r>
              <a:rPr lang="zh-CN" altLang="en-US" sz="1800" i="0" u="none" strike="noStrike" baseline="0" dirty="0">
                <a:solidFill>
                  <a:srgbClr val="221E1F"/>
                </a:solidFill>
                <a:latin typeface="方正细黑一萀"/>
              </a:rPr>
              <a:t>	</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zh-CN" altLang="en-US" dirty="0">
                <a:solidFill>
                  <a:srgbClr val="221E1F"/>
                </a:solidFill>
                <a:latin typeface="方正细黑一萀"/>
              </a:rPr>
              <a:t>导轨润滑不良</a:t>
            </a:r>
            <a:r>
              <a:rPr lang="zh-CN" altLang="en-US" sz="1800" i="0" u="none" strike="noStrike" baseline="0" dirty="0">
                <a:solidFill>
                  <a:srgbClr val="221E1F"/>
                </a:solidFill>
                <a:latin typeface="方正细黑一萀"/>
              </a:rPr>
              <a:t>	</a:t>
            </a:r>
            <a:endParaRPr lang="en-US" altLang="zh-CN" dirty="0">
              <a:solidFill>
                <a:schemeClr val="tx1"/>
              </a:solidFill>
              <a:latin typeface="方正细黑一萀"/>
            </a:endParaRPr>
          </a:p>
          <a:p>
            <a:pPr defTabSz="913765">
              <a:lnSpc>
                <a:spcPct val="120000"/>
              </a:lnSpc>
              <a:buSzPct val="100000"/>
              <a:defRPr/>
            </a:pPr>
            <a:r>
              <a:rPr lang="zh-CN" altLang="en-US" sz="1800" i="0" u="none" strike="noStrike" baseline="0" dirty="0">
                <a:solidFill>
                  <a:srgbClr val="FF0000"/>
                </a:solidFill>
                <a:latin typeface="方正细黑一萀"/>
              </a:rPr>
              <a:t>     </a:t>
            </a:r>
            <a:r>
              <a:rPr lang="zh-CN" altLang="en-US" dirty="0">
                <a:solidFill>
                  <a:srgbClr val="FF0000"/>
                </a:solidFill>
              </a:rPr>
              <a:t>→</a:t>
            </a:r>
            <a:r>
              <a:rPr lang="zh-CN" altLang="en-US" sz="1800" i="0" u="none" strike="noStrike" baseline="0" dirty="0">
                <a:solidFill>
                  <a:srgbClr val="FF0000"/>
                </a:solidFill>
                <a:latin typeface="方正细黑一萀"/>
              </a:rPr>
              <a:t>调整导轨润滑油量，保证油压	</a:t>
            </a: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startAt="4"/>
              <a:defRPr/>
            </a:pPr>
            <a:r>
              <a:rPr lang="zh-CN" altLang="en-US" dirty="0">
                <a:solidFill>
                  <a:srgbClr val="221E1F"/>
                </a:solidFill>
                <a:latin typeface="方正细黑一萀"/>
              </a:rPr>
              <a:t>导轨材质不佳</a:t>
            </a:r>
            <a:r>
              <a:rPr lang="zh-CN" altLang="en-US" sz="1800" i="0" u="none" strike="noStrike" baseline="0" dirty="0">
                <a:solidFill>
                  <a:srgbClr val="221E1F"/>
                </a:solidFill>
                <a:latin typeface="方正细黑一萀"/>
              </a:rPr>
              <a:t>	</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latin typeface="方正细黑一萀"/>
              </a:rPr>
              <a:t>→采用电加热自冷淬火对导轨进行处理，导轨上增加锌铝铜合金板；改善摩擦情况</a:t>
            </a:r>
            <a:r>
              <a:rPr lang="zh-CN" altLang="en-US" sz="1800" i="0" u="none" strike="noStrike" baseline="0" dirty="0">
                <a:solidFill>
                  <a:srgbClr val="221E1F"/>
                </a:solidFill>
                <a:latin typeface="方正细黑一萀"/>
              </a:rPr>
              <a:t>	</a:t>
            </a:r>
          </a:p>
          <a:p>
            <a:pPr marL="342900" indent="-342900" defTabSz="913765">
              <a:lnSpc>
                <a:spcPct val="120000"/>
              </a:lnSpc>
              <a:buSzPct val="100000"/>
              <a:buFont typeface="+mj-ea"/>
              <a:buAutoNum type="circleNumDbPlain" startAt="5"/>
              <a:defRPr/>
            </a:pPr>
            <a:r>
              <a:rPr lang="zh-CN" altLang="en-US" sz="1800" i="0" u="none" strike="noStrike" baseline="0" dirty="0">
                <a:solidFill>
                  <a:srgbClr val="221E1F"/>
                </a:solidFill>
                <a:latin typeface="方正细黑一萀"/>
              </a:rPr>
              <a:t>刮研质量不符合要求	</a:t>
            </a:r>
            <a:endParaRPr lang="en-US" altLang="zh-CN" sz="1800" i="0" u="none" strike="noStrike" baseline="0" dirty="0">
              <a:solidFill>
                <a:srgbClr val="221E1F"/>
              </a:solidFill>
              <a:latin typeface="方正细黑一萀"/>
            </a:endParaRPr>
          </a:p>
          <a:p>
            <a:pPr defTabSz="913765">
              <a:lnSpc>
                <a:spcPct val="120000"/>
              </a:lnSpc>
              <a:buSzPct val="100000"/>
              <a:defRPr/>
            </a:pPr>
            <a:r>
              <a:rPr lang="en-US" altLang="zh-CN" sz="1800" i="0" u="none" strike="noStrike" baseline="0" dirty="0">
                <a:solidFill>
                  <a:srgbClr val="221E1F"/>
                </a:solidFill>
                <a:latin typeface="方正细黑一萀"/>
              </a:rPr>
              <a:t>    </a:t>
            </a:r>
            <a:r>
              <a:rPr lang="zh-CN" altLang="en-US" sz="1800" i="0" u="none" strike="noStrike" baseline="0" dirty="0">
                <a:solidFill>
                  <a:srgbClr val="FF0000"/>
                </a:solidFill>
                <a:latin typeface="方正细黑一萀"/>
              </a:rPr>
              <a:t> →更换滚珠</a:t>
            </a:r>
            <a:r>
              <a:rPr lang="zh-CN" altLang="en-US" sz="1800" i="0" u="none" strike="noStrike" baseline="0" dirty="0">
                <a:solidFill>
                  <a:srgbClr val="221E1F"/>
                </a:solidFill>
                <a:latin typeface="方正细黑一萀"/>
              </a:rPr>
              <a:t>	</a:t>
            </a:r>
            <a:endParaRPr lang="en-US" altLang="zh-CN"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startAt="6"/>
              <a:defRPr/>
            </a:pPr>
            <a:r>
              <a:rPr lang="zh-CN" altLang="en-US" sz="1800" i="0" u="none" strike="noStrike" baseline="0" dirty="0">
                <a:solidFill>
                  <a:srgbClr val="221E1F"/>
                </a:solidFill>
                <a:latin typeface="方正细黑一萀"/>
              </a:rPr>
              <a:t>车床维护不良，导轨有脏物</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latin typeface="方正细黑一萀"/>
              </a:rPr>
              <a:t>→加强车床保养</a:t>
            </a:r>
            <a:r>
              <a:rPr lang="zh-CN" altLang="en-US" sz="1800" i="0" u="none" strike="noStrike" baseline="0" dirty="0">
                <a:solidFill>
                  <a:srgbClr val="221E1F"/>
                </a:solidFill>
                <a:latin typeface="方正细黑一萀"/>
              </a:rPr>
              <a:t>	</a:t>
            </a:r>
          </a:p>
          <a:p>
            <a:pPr defTabSz="913765">
              <a:lnSpc>
                <a:spcPct val="120000"/>
              </a:lnSpc>
              <a:buSzPct val="100000"/>
              <a:defRPr/>
            </a:pPr>
            <a:endParaRPr lang="zh-CN" altLang="en-US" sz="1800" b="0" i="0" u="none" strike="noStrike" baseline="0" dirty="0">
              <a:solidFill>
                <a:srgbClr val="221E1F"/>
              </a:solidFill>
              <a:latin typeface="方正细黑一萀"/>
            </a:endParaRPr>
          </a:p>
          <a:p>
            <a:pPr defTabSz="913765">
              <a:lnSpc>
                <a:spcPct val="120000"/>
              </a:lnSpc>
              <a:buSzPct val="100000"/>
              <a:defRPr/>
            </a:pPr>
            <a:endParaRPr lang="zh-CN" altLang="en-US" sz="1800" b="0" i="0" u="none" strike="noStrike" baseline="0" dirty="0">
              <a:solidFill>
                <a:srgbClr val="221E1F"/>
              </a:solidFill>
              <a:latin typeface="方正细黑一萀"/>
            </a:endParaRPr>
          </a:p>
          <a:p>
            <a:pPr defTabSz="913765">
              <a:lnSpc>
                <a:spcPct val="120000"/>
              </a:lnSpc>
              <a:buSzPct val="100000"/>
              <a:defRPr/>
            </a:pPr>
            <a:endParaRPr kumimoji="0" lang="en-GB" altLang="zh-CN" b="1" i="0" u="none" strike="noStrike" kern="1200" cap="none" spc="0" normalizeH="0" baseline="0" noProof="0" dirty="0">
              <a:ln>
                <a:noFill/>
              </a:ln>
              <a:solidFill>
                <a:schemeClr val="tx1"/>
              </a:solidFill>
              <a:effectLst/>
              <a:uLnTx/>
              <a:uFillTx/>
            </a:endParaRPr>
          </a:p>
        </p:txBody>
      </p:sp>
      <p:sp>
        <p:nvSpPr>
          <p:cNvPr id="8" name="Title-1"/>
          <p:cNvSpPr/>
          <p:nvPr>
            <p:custDataLst>
              <p:tags r:id="rId3"/>
            </p:custDataLst>
          </p:nvPr>
        </p:nvSpPr>
        <p:spPr>
          <a:xfrm>
            <a:off x="1248373" y="2045981"/>
            <a:ext cx="6212012" cy="70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b="1" dirty="0">
                <a:solidFill>
                  <a:srgbClr val="221E1F"/>
                </a:solidFill>
                <a:latin typeface="方正细黑一萀"/>
              </a:rPr>
              <a:t>导轨副</a:t>
            </a:r>
            <a:r>
              <a:rPr lang="zh-CN" altLang="en-US" sz="1800" b="0" i="0" u="none" strike="noStrike" baseline="0" dirty="0">
                <a:solidFill>
                  <a:srgbClr val="221E1F"/>
                </a:solidFill>
                <a:latin typeface="方正细黑一萀"/>
              </a:rPr>
              <a:t>	</a:t>
            </a:r>
          </a:p>
          <a:p>
            <a:pPr marL="0" lvl="1">
              <a:defRPr/>
            </a:pPr>
            <a:r>
              <a:rPr lang="zh-CN" altLang="en-US" sz="1800" b="1" i="0" u="none" strike="noStrike" baseline="0" dirty="0">
                <a:solidFill>
                  <a:srgbClr val="221E1F"/>
                </a:solidFill>
                <a:latin typeface="方正细黑一萀"/>
              </a:rPr>
              <a:t>	</a:t>
            </a:r>
          </a:p>
        </p:txBody>
      </p:sp>
      <p:sp>
        <p:nvSpPr>
          <p:cNvPr id="2" name="标题 3">
            <a:extLst>
              <a:ext uri="{FF2B5EF4-FFF2-40B4-BE49-F238E27FC236}">
                <a16:creationId xmlns:a16="http://schemas.microsoft.com/office/drawing/2014/main" id="{73EAEC10-FC76-9D53-0C64-BAFEAF911047}"/>
              </a:ext>
            </a:extLst>
          </p:cNvPr>
          <p:cNvSpPr txBox="1"/>
          <p:nvPr/>
        </p:nvSpPr>
        <p:spPr>
          <a:xfrm>
            <a:off x="4210647" y="1069303"/>
            <a:ext cx="3770701"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七、机械类故障及排除</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F20E693C-CA91-63B6-3A1F-25A8C25BF7AF}"/>
              </a:ext>
            </a:extLst>
          </p:cNvPr>
          <p:cNvGrpSpPr/>
          <p:nvPr/>
        </p:nvGrpSpPr>
        <p:grpSpPr>
          <a:xfrm>
            <a:off x="1587" y="-1"/>
            <a:ext cx="12188825" cy="6858001"/>
            <a:chOff x="1589" y="0"/>
            <a:chExt cx="12188825" cy="6858001"/>
          </a:xfrm>
        </p:grpSpPr>
        <p:grpSp>
          <p:nvGrpSpPr>
            <p:cNvPr id="6" name="组合 5">
              <a:extLst>
                <a:ext uri="{FF2B5EF4-FFF2-40B4-BE49-F238E27FC236}">
                  <a16:creationId xmlns:a16="http://schemas.microsoft.com/office/drawing/2014/main" id="{359880D8-BD72-31A6-5673-ACB3B24D1CC7}"/>
                </a:ext>
              </a:extLst>
            </p:cNvPr>
            <p:cNvGrpSpPr/>
            <p:nvPr/>
          </p:nvGrpSpPr>
          <p:grpSpPr>
            <a:xfrm>
              <a:off x="1589" y="0"/>
              <a:ext cx="12188825" cy="6858001"/>
              <a:chOff x="1589" y="0"/>
              <a:chExt cx="12188825" cy="6858001"/>
            </a:xfrm>
          </p:grpSpPr>
          <p:sp>
            <p:nvSpPr>
              <p:cNvPr id="10" name="任意多边形 40">
                <a:extLst>
                  <a:ext uri="{FF2B5EF4-FFF2-40B4-BE49-F238E27FC236}">
                    <a16:creationId xmlns:a16="http://schemas.microsoft.com/office/drawing/2014/main" id="{C870A150-4A2C-DC5E-4410-A6F983EF60E5}"/>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1" name="任意多边形 41">
                <a:extLst>
                  <a:ext uri="{FF2B5EF4-FFF2-40B4-BE49-F238E27FC236}">
                    <a16:creationId xmlns:a16="http://schemas.microsoft.com/office/drawing/2014/main" id="{D1499AF7-EE76-40A7-2D7C-7982E8616E40}"/>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 name="文本框 8">
              <a:extLst>
                <a:ext uri="{FF2B5EF4-FFF2-40B4-BE49-F238E27FC236}">
                  <a16:creationId xmlns:a16="http://schemas.microsoft.com/office/drawing/2014/main" id="{274AA33B-983D-A3A9-8464-A9D7007A73BE}"/>
                </a:ext>
              </a:extLst>
            </p:cNvPr>
            <p:cNvSpPr txBox="1"/>
            <p:nvPr/>
          </p:nvSpPr>
          <p:spPr>
            <a:xfrm>
              <a:off x="1615841" y="2579834"/>
              <a:ext cx="2794573" cy="646330"/>
            </a:xfrm>
            <a:prstGeom prst="rect">
              <a:avLst/>
            </a:prstGeom>
            <a:noFill/>
          </p:spPr>
          <p:txBody>
            <a:bodyPr wrap="square" rtlCol="0">
              <a:spAutoFit/>
            </a:bodyPr>
            <a:lstStyle/>
            <a:p>
              <a:pPr algn="ctr"/>
              <a:r>
                <a:rPr lang="en-US" altLang="zh-CN" sz="3600" b="1" dirty="0">
                  <a:solidFill>
                    <a:srgbClr val="FFFFFF"/>
                  </a:solidFill>
                  <a:latin typeface="Arial" panose="020B0604020202020204" pitchFamily="34" charset="0"/>
                  <a:ea typeface="微软雅黑" panose="020B0503020204020204" pitchFamily="34" charset="-122"/>
                </a:rPr>
                <a:t>CONTENTS</a:t>
              </a:r>
            </a:p>
          </p:txBody>
        </p:sp>
      </p:grpSp>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7" name="Index-1"/>
          <p:cNvSpPr txBox="1"/>
          <p:nvPr>
            <p:custDataLst>
              <p:tags r:id="rId1"/>
            </p:custDataLst>
          </p:nvPr>
        </p:nvSpPr>
        <p:spPr>
          <a:xfrm>
            <a:off x="-4503" y="1711166"/>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03</a:t>
            </a:r>
            <a:endParaRPr lang="zh-CN" altLang="en-US" dirty="0">
              <a:latin typeface="+mn-ea"/>
              <a:ea typeface="+mn-ea"/>
            </a:endParaRPr>
          </a:p>
        </p:txBody>
      </p:sp>
      <p:sp>
        <p:nvSpPr>
          <p:cNvPr id="3" name="Body-1"/>
          <p:cNvSpPr/>
          <p:nvPr>
            <p:custDataLst>
              <p:tags r:id="rId2"/>
            </p:custDataLst>
          </p:nvPr>
        </p:nvSpPr>
        <p:spPr>
          <a:xfrm>
            <a:off x="1209980" y="2145830"/>
            <a:ext cx="4733620" cy="44803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spcAft>
                <a:spcPts val="1000"/>
              </a:spcAft>
              <a:buSzPct val="100000"/>
              <a:defRPr/>
            </a:pPr>
            <a:r>
              <a:rPr lang="zh-CN" altLang="en-US" b="1" dirty="0">
                <a:solidFill>
                  <a:schemeClr val="tx1"/>
                </a:solidFill>
                <a:latin typeface="方正细黑一萀"/>
              </a:rPr>
              <a:t>（</a:t>
            </a:r>
            <a:r>
              <a:rPr lang="en-US" altLang="zh-CN" b="1" dirty="0">
                <a:solidFill>
                  <a:schemeClr val="tx1"/>
                </a:solidFill>
                <a:latin typeface="方正细黑一萀"/>
              </a:rPr>
              <a:t>2</a:t>
            </a:r>
            <a:r>
              <a:rPr lang="zh-CN" altLang="en-US" b="1" dirty="0">
                <a:solidFill>
                  <a:schemeClr val="tx1"/>
                </a:solidFill>
                <a:latin typeface="方正细黑一萀"/>
              </a:rPr>
              <a:t>）</a:t>
            </a:r>
            <a:r>
              <a:rPr lang="zh-CN" altLang="en-US" b="1" dirty="0">
                <a:solidFill>
                  <a:srgbClr val="221E1F"/>
                </a:solidFill>
                <a:latin typeface="方正细黑一萀"/>
              </a:rPr>
              <a:t>导轨上移动部件运动不良或不能移动</a:t>
            </a:r>
            <a:endParaRPr lang="en-US" altLang="zh-CN" b="1" dirty="0">
              <a:solidFill>
                <a:schemeClr val="tx1"/>
              </a:solidFill>
            </a:endParaRPr>
          </a:p>
          <a:p>
            <a:pPr marL="342900" indent="-342900" defTabSz="913765">
              <a:lnSpc>
                <a:spcPct val="120000"/>
              </a:lnSpc>
              <a:buSzPct val="100000"/>
              <a:buFont typeface="+mj-ea"/>
              <a:buAutoNum type="circleNumDbPlain"/>
              <a:defRPr/>
            </a:pPr>
            <a:r>
              <a:rPr lang="zh-CN" altLang="en-US" dirty="0">
                <a:solidFill>
                  <a:srgbClr val="221E1F"/>
                </a:solidFill>
                <a:latin typeface="方正细黑一萀"/>
              </a:rPr>
              <a:t>导轨面有研伤</a:t>
            </a:r>
            <a:endParaRPr lang="en-US" altLang="zh-CN" dirty="0">
              <a:solidFill>
                <a:srgbClr val="221E1F"/>
              </a:solidFill>
              <a:latin typeface="方正细黑一萀"/>
            </a:endParaRPr>
          </a:p>
          <a:p>
            <a:pPr defTabSz="913765">
              <a:lnSpc>
                <a:spcPct val="120000"/>
              </a:lnSpc>
              <a:buSzPct val="100000"/>
              <a:defRPr/>
            </a:pPr>
            <a:r>
              <a:rPr lang="zh-CN" altLang="en-US" dirty="0">
                <a:solidFill>
                  <a:srgbClr val="FF0000"/>
                </a:solidFill>
              </a:rPr>
              <a:t>      </a:t>
            </a:r>
            <a:r>
              <a:rPr lang="zh-CN" altLang="en-US" dirty="0">
                <a:solidFill>
                  <a:srgbClr val="FF0000"/>
                </a:solidFill>
                <a:latin typeface="方正细黑一萀"/>
              </a:rPr>
              <a:t>→</a:t>
            </a:r>
            <a:r>
              <a:rPr lang="zh-CN" altLang="en-US" sz="1800" i="0" u="none" strike="noStrike" baseline="0" dirty="0">
                <a:solidFill>
                  <a:srgbClr val="FF0000"/>
                </a:solidFill>
                <a:latin typeface="方正细黑一萀"/>
              </a:rPr>
              <a:t>用</a:t>
            </a:r>
            <a:r>
              <a:rPr lang="en-US" altLang="zh-CN" sz="1800" i="0" u="none" strike="noStrike" baseline="0" dirty="0">
                <a:solidFill>
                  <a:srgbClr val="FF0000"/>
                </a:solidFill>
                <a:latin typeface="方正细黑一萀"/>
              </a:rPr>
              <a:t>170# </a:t>
            </a:r>
            <a:r>
              <a:rPr lang="zh-CN" altLang="en-US" sz="1800" i="0" u="none" strike="noStrike" baseline="0" dirty="0">
                <a:solidFill>
                  <a:srgbClr val="FF0000"/>
                </a:solidFill>
                <a:latin typeface="方正细黑一萀"/>
              </a:rPr>
              <a:t>纱布修磨研伤部位</a:t>
            </a:r>
            <a:r>
              <a:rPr lang="zh-CN" altLang="en-US" dirty="0">
                <a:solidFill>
                  <a:srgbClr val="FF0000"/>
                </a:solidFill>
                <a:latin typeface="方正细黑一萀"/>
              </a:rPr>
              <a:t>	</a:t>
            </a:r>
            <a:endParaRPr lang="en-US" altLang="zh-CN" dirty="0">
              <a:solidFill>
                <a:srgbClr val="FF0000"/>
              </a:solidFill>
              <a:latin typeface="方正细黑一萀"/>
            </a:endParaRPr>
          </a:p>
          <a:p>
            <a:pPr marL="342900" indent="-342900">
              <a:buFont typeface="+mj-ea"/>
              <a:buAutoNum type="circleNumDbPlain" startAt="2"/>
            </a:pPr>
            <a:r>
              <a:rPr lang="zh-CN" altLang="en-US" sz="1800" i="0" u="none" strike="noStrike" baseline="0" dirty="0">
                <a:solidFill>
                  <a:srgbClr val="221E1F"/>
                </a:solidFill>
                <a:latin typeface="方正细黑一萀"/>
              </a:rPr>
              <a:t>导轨压板研伤	</a:t>
            </a:r>
          </a:p>
          <a:p>
            <a:pPr defTabSz="913765">
              <a:lnSpc>
                <a:spcPct val="120000"/>
              </a:lnSpc>
              <a:buSzPct val="100000"/>
              <a:defRPr/>
            </a:pPr>
            <a:r>
              <a:rPr lang="zh-CN" altLang="en-US" dirty="0">
                <a:solidFill>
                  <a:srgbClr val="FF0000"/>
                </a:solidFill>
                <a:latin typeface="方正细黑一萀"/>
              </a:rPr>
              <a:t>     →</a:t>
            </a:r>
            <a:r>
              <a:rPr lang="zh-CN" altLang="en-US" sz="1800" i="0" u="none" strike="noStrike" baseline="0" dirty="0">
                <a:solidFill>
                  <a:srgbClr val="FF0000"/>
                </a:solidFill>
                <a:latin typeface="方正细黑一萀"/>
              </a:rPr>
              <a:t>卸下压板，调整压板与导轨间隙</a:t>
            </a: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startAt="3"/>
              <a:defRPr/>
            </a:pPr>
            <a:r>
              <a:rPr lang="zh-CN" altLang="en-US" sz="1800" i="0" u="none" strike="noStrike" baseline="0" dirty="0">
                <a:solidFill>
                  <a:srgbClr val="221E1F"/>
                </a:solidFill>
                <a:latin typeface="方正细黑一萀"/>
              </a:rPr>
              <a:t>导轨镶条与导轨间隙太小，调得太紧</a:t>
            </a:r>
            <a:endParaRPr lang="en-US" altLang="zh-CN" dirty="0">
              <a:solidFill>
                <a:schemeClr val="tx1"/>
              </a:solidFill>
              <a:latin typeface="方正细黑一萀"/>
            </a:endParaRPr>
          </a:p>
          <a:p>
            <a:pPr defTabSz="913765">
              <a:lnSpc>
                <a:spcPct val="120000"/>
              </a:lnSpc>
              <a:buSzPct val="100000"/>
              <a:defRPr/>
            </a:pPr>
            <a:r>
              <a:rPr lang="zh-CN" altLang="en-US" sz="1800" i="0" u="none" strike="noStrike" baseline="0" dirty="0">
                <a:solidFill>
                  <a:srgbClr val="FF0000"/>
                </a:solidFill>
                <a:latin typeface="方正细黑一萀"/>
              </a:rPr>
              <a:t>     </a:t>
            </a:r>
            <a:r>
              <a:rPr lang="zh-CN" altLang="en-US" dirty="0">
                <a:solidFill>
                  <a:srgbClr val="FF0000"/>
                </a:solidFill>
                <a:latin typeface="方正细黑一萀"/>
              </a:rPr>
              <a:t>→松开镶条防松螺钉，调整镶条螺栓，使运动部件灵活</a:t>
            </a:r>
            <a:r>
              <a:rPr lang="zh-CN" altLang="en-US" sz="1800" i="0" u="none" strike="noStrike" baseline="0" dirty="0">
                <a:solidFill>
                  <a:srgbClr val="221E1F"/>
                </a:solidFill>
                <a:latin typeface="方正细黑一萀"/>
              </a:rPr>
              <a:t>	</a:t>
            </a:r>
            <a:endParaRPr lang="en-US" altLang="zh-CN" dirty="0">
              <a:solidFill>
                <a:srgbClr val="FF0000"/>
              </a:solidFill>
              <a:latin typeface="方正细黑一萀"/>
            </a:endParaRPr>
          </a:p>
        </p:txBody>
      </p:sp>
      <p:sp>
        <p:nvSpPr>
          <p:cNvPr id="8" name="Title-1"/>
          <p:cNvSpPr/>
          <p:nvPr>
            <p:custDataLst>
              <p:tags r:id="rId3"/>
            </p:custDataLst>
          </p:nvPr>
        </p:nvSpPr>
        <p:spPr>
          <a:xfrm>
            <a:off x="1248373" y="2045981"/>
            <a:ext cx="6212012" cy="70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b="1" dirty="0">
                <a:solidFill>
                  <a:srgbClr val="221E1F"/>
                </a:solidFill>
                <a:latin typeface="方正细黑一萀"/>
              </a:rPr>
              <a:t>导轨副</a:t>
            </a:r>
            <a:r>
              <a:rPr lang="zh-CN" altLang="en-US" sz="1800" b="0" i="0" u="none" strike="noStrike" baseline="0" dirty="0">
                <a:solidFill>
                  <a:srgbClr val="221E1F"/>
                </a:solidFill>
                <a:latin typeface="方正细黑一萀"/>
              </a:rPr>
              <a:t>	</a:t>
            </a:r>
          </a:p>
          <a:p>
            <a:pPr marL="0" lvl="1">
              <a:defRPr/>
            </a:pPr>
            <a:r>
              <a:rPr lang="zh-CN" altLang="en-US" sz="1800" b="1" i="0" u="none" strike="noStrike" baseline="0" dirty="0">
                <a:solidFill>
                  <a:srgbClr val="221E1F"/>
                </a:solidFill>
                <a:latin typeface="方正细黑一萀"/>
              </a:rPr>
              <a:t>	</a:t>
            </a:r>
          </a:p>
        </p:txBody>
      </p:sp>
      <p:sp>
        <p:nvSpPr>
          <p:cNvPr id="2" name="标题 3">
            <a:extLst>
              <a:ext uri="{FF2B5EF4-FFF2-40B4-BE49-F238E27FC236}">
                <a16:creationId xmlns:a16="http://schemas.microsoft.com/office/drawing/2014/main" id="{8FF41BD5-E9F1-34A6-AF8D-40F18DDA8C4B}"/>
              </a:ext>
            </a:extLst>
          </p:cNvPr>
          <p:cNvSpPr txBox="1"/>
          <p:nvPr/>
        </p:nvSpPr>
        <p:spPr>
          <a:xfrm>
            <a:off x="4210647" y="1069303"/>
            <a:ext cx="3770701"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七、机械类故障及排除</a:t>
            </a:r>
          </a:p>
        </p:txBody>
      </p:sp>
      <p:sp>
        <p:nvSpPr>
          <p:cNvPr id="13" name="文本框 12">
            <a:extLst>
              <a:ext uri="{FF2B5EF4-FFF2-40B4-BE49-F238E27FC236}">
                <a16:creationId xmlns:a16="http://schemas.microsoft.com/office/drawing/2014/main" id="{1D1B1AE0-84E8-22F9-2EE8-99DD645D15CA}"/>
              </a:ext>
            </a:extLst>
          </p:cNvPr>
          <p:cNvSpPr txBox="1"/>
          <p:nvPr/>
        </p:nvSpPr>
        <p:spPr>
          <a:xfrm>
            <a:off x="6248402" y="2247082"/>
            <a:ext cx="5626100" cy="2491964"/>
          </a:xfrm>
          <a:prstGeom prst="rect">
            <a:avLst/>
          </a:prstGeom>
          <a:noFill/>
        </p:spPr>
        <p:txBody>
          <a:bodyPr wrap="square">
            <a:spAutoFit/>
          </a:bodyPr>
          <a:lstStyle/>
          <a:p>
            <a:pPr defTabSz="913765">
              <a:lnSpc>
                <a:spcPct val="120000"/>
              </a:lnSpc>
              <a:spcAft>
                <a:spcPts val="1000"/>
              </a:spcAft>
              <a:buSzPct val="100000"/>
              <a:defRPr/>
            </a:pPr>
            <a:r>
              <a:rPr lang="zh-CN" altLang="en-US" sz="1800" b="1" i="0" u="none" strike="noStrike" baseline="0" dirty="0">
                <a:solidFill>
                  <a:schemeClr val="tx1"/>
                </a:solidFill>
                <a:latin typeface="方正细黑一萀"/>
              </a:rPr>
              <a:t>（</a:t>
            </a:r>
            <a:r>
              <a:rPr lang="en-US" altLang="zh-CN" sz="1800" b="1" i="0" u="none" strike="noStrike" baseline="0" dirty="0">
                <a:solidFill>
                  <a:schemeClr val="tx1"/>
                </a:solidFill>
                <a:latin typeface="方正细黑一萀"/>
              </a:rPr>
              <a:t>3</a:t>
            </a:r>
            <a:r>
              <a:rPr lang="zh-CN" altLang="en-US" sz="1800" b="1" i="0" u="none" strike="noStrike" baseline="0" dirty="0">
                <a:solidFill>
                  <a:schemeClr val="tx1"/>
                </a:solidFill>
                <a:latin typeface="方正细黑一萀"/>
              </a:rPr>
              <a:t>）加工面在接刀处</a:t>
            </a:r>
          </a:p>
          <a:p>
            <a:pPr marL="342900" indent="-342900">
              <a:buFont typeface="+mj-ea"/>
              <a:buAutoNum type="circleNumDbPlain"/>
            </a:pPr>
            <a:r>
              <a:rPr lang="zh-CN" altLang="en-US" dirty="0">
                <a:solidFill>
                  <a:srgbClr val="221E1F"/>
                </a:solidFill>
                <a:latin typeface="方正细黑一萀"/>
              </a:rPr>
              <a:t>导轨</a:t>
            </a:r>
            <a:r>
              <a:rPr lang="zh-CN" altLang="en-US" sz="1800" i="0" u="none" strike="noStrike" baseline="0" dirty="0">
                <a:solidFill>
                  <a:srgbClr val="221E1F"/>
                </a:solidFill>
                <a:latin typeface="方正细黑一萀"/>
              </a:rPr>
              <a:t>直线度超差</a:t>
            </a:r>
            <a:endParaRPr lang="en-US" altLang="zh-CN" sz="1800" i="0" u="none" strike="noStrike" baseline="0" dirty="0">
              <a:solidFill>
                <a:srgbClr val="221E1F"/>
              </a:solidFill>
              <a:latin typeface="方正细黑一萀"/>
            </a:endParaRPr>
          </a:p>
          <a:p>
            <a:r>
              <a:rPr lang="zh-CN" altLang="en-US" dirty="0">
                <a:solidFill>
                  <a:srgbClr val="221E1F"/>
                </a:solidFill>
                <a:latin typeface="方正细黑一萀"/>
              </a:rPr>
              <a:t>     </a:t>
            </a:r>
            <a:r>
              <a:rPr lang="zh-CN" altLang="en-US" dirty="0">
                <a:solidFill>
                  <a:srgbClr val="FF0000"/>
                </a:solidFill>
                <a:latin typeface="方正细黑一萀"/>
              </a:rPr>
              <a:t>→调整或刮研导轨允许</a:t>
            </a:r>
            <a:r>
              <a:rPr lang="en-US" altLang="zh-CN" dirty="0">
                <a:solidFill>
                  <a:srgbClr val="FF0000"/>
                </a:solidFill>
                <a:latin typeface="方正细黑一萀"/>
              </a:rPr>
              <a:t>0.015/500 </a:t>
            </a:r>
            <a:r>
              <a:rPr lang="en-US" altLang="zh-CN" sz="1800" i="0" u="none" strike="noStrike" baseline="0" dirty="0">
                <a:solidFill>
                  <a:srgbClr val="221E1F"/>
                </a:solidFill>
                <a:latin typeface="方正细黑一萀"/>
              </a:rPr>
              <a:t>	</a:t>
            </a:r>
          </a:p>
          <a:p>
            <a:pPr marL="342900" indent="-342900">
              <a:buFont typeface="+mj-ea"/>
              <a:buAutoNum type="circleNumDbPlain" startAt="2"/>
            </a:pPr>
            <a:r>
              <a:rPr lang="zh-CN" altLang="en-US" sz="1800" i="0" u="none" strike="noStrike" baseline="0" dirty="0">
                <a:solidFill>
                  <a:srgbClr val="221E1F"/>
                </a:solidFill>
                <a:latin typeface="方正细黑一萀"/>
              </a:rPr>
              <a:t>工作台镶条松动或镶条弯度太大	</a:t>
            </a:r>
          </a:p>
          <a:p>
            <a:r>
              <a:rPr lang="zh-CN" altLang="en-US" dirty="0">
                <a:solidFill>
                  <a:srgbClr val="FF0000"/>
                </a:solidFill>
                <a:latin typeface="方正细黑一萀"/>
              </a:rPr>
              <a:t>     →调整镶条间隙，镶条弯度在自然状态下小于</a:t>
            </a:r>
            <a:r>
              <a:rPr lang="en-US" altLang="zh-CN" dirty="0">
                <a:solidFill>
                  <a:srgbClr val="FF0000"/>
                </a:solidFill>
                <a:latin typeface="方正细黑一萀"/>
              </a:rPr>
              <a:t>0.05mm/ </a:t>
            </a:r>
            <a:r>
              <a:rPr lang="zh-CN" altLang="en-US" dirty="0">
                <a:solidFill>
                  <a:srgbClr val="FF0000"/>
                </a:solidFill>
                <a:latin typeface="方正细黑一萀"/>
              </a:rPr>
              <a:t>全长</a:t>
            </a:r>
            <a:endParaRPr lang="en-US" altLang="zh-CN" dirty="0">
              <a:solidFill>
                <a:srgbClr val="FF0000"/>
              </a:solidFill>
              <a:latin typeface="方正细黑一萀"/>
            </a:endParaRPr>
          </a:p>
          <a:p>
            <a:pPr marL="342900" indent="-342900">
              <a:buFont typeface="+mj-ea"/>
              <a:buAutoNum type="circleNumDbPlain" startAt="3"/>
            </a:pPr>
            <a:r>
              <a:rPr lang="zh-CN" altLang="en-US" sz="1800" i="0" u="none" strike="noStrike" baseline="0" dirty="0">
                <a:solidFill>
                  <a:srgbClr val="221E1F"/>
                </a:solidFill>
                <a:latin typeface="方正细黑一萀"/>
              </a:rPr>
              <a:t>车床水平度差，使得导轨发生弯曲</a:t>
            </a:r>
            <a:endParaRPr lang="en-US" altLang="zh-CN" sz="1800" i="0" u="none" strike="noStrike" baseline="0" dirty="0">
              <a:solidFill>
                <a:srgbClr val="221E1F"/>
              </a:solidFill>
              <a:latin typeface="方正细黑一萀"/>
            </a:endParaRPr>
          </a:p>
          <a:p>
            <a:r>
              <a:rPr lang="zh-CN" altLang="en-US" dirty="0">
                <a:solidFill>
                  <a:srgbClr val="221E1F"/>
                </a:solidFill>
                <a:latin typeface="方正细黑一萀"/>
              </a:rPr>
              <a:t>     </a:t>
            </a:r>
            <a:r>
              <a:rPr lang="zh-CN" altLang="en-US" dirty="0">
                <a:solidFill>
                  <a:srgbClr val="FF0000"/>
                </a:solidFill>
                <a:latin typeface="方正细黑一萀"/>
              </a:rPr>
              <a:t>→调整车床安装水平	</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标题 1"/>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
        <p:nvSpPr>
          <p:cNvPr id="7" name="Index-1"/>
          <p:cNvSpPr txBox="1"/>
          <p:nvPr>
            <p:custDataLst>
              <p:tags r:id="rId1"/>
            </p:custDataLst>
          </p:nvPr>
        </p:nvSpPr>
        <p:spPr>
          <a:xfrm>
            <a:off x="0" y="1497414"/>
            <a:ext cx="1214483" cy="500480"/>
          </a:xfrm>
          <a:prstGeom prst="rect">
            <a:avLst/>
          </a:prstGeom>
          <a:solidFill>
            <a:schemeClr val="accent2"/>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R="0" lvl="0" indent="0" algn="ctr" defTabSz="914400" fontAlgn="auto">
              <a:lnSpc>
                <a:spcPct val="100000"/>
              </a:lnSpc>
              <a:spcBef>
                <a:spcPts val="0"/>
              </a:spcBef>
              <a:spcAft>
                <a:spcPts val="0"/>
              </a:spcAft>
              <a:buClrTx/>
              <a:buSzTx/>
              <a:buFontTx/>
              <a:buNone/>
              <a:defRPr kumimoji="0" sz="1400" b="1" i="0" u="none" strike="noStrike" cap="none" spc="0" normalizeH="0" baseline="0">
                <a:ln>
                  <a:noFill/>
                </a:ln>
                <a:solidFill>
                  <a:srgbClr val="FFFFFF"/>
                </a:solidFill>
                <a:effectLst/>
                <a:uLnTx/>
                <a:uFillTx/>
                <a:latin typeface="Arial" panose="020B0604020202020204" pitchFamily="34" charset="0"/>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ea"/>
                <a:ea typeface="+mn-ea"/>
              </a:rPr>
              <a:t>01</a:t>
            </a:r>
            <a:endParaRPr lang="zh-CN" altLang="en-US" dirty="0">
              <a:latin typeface="+mn-ea"/>
              <a:ea typeface="+mn-ea"/>
            </a:endParaRPr>
          </a:p>
        </p:txBody>
      </p:sp>
      <p:sp>
        <p:nvSpPr>
          <p:cNvPr id="3" name="Body-1"/>
          <p:cNvSpPr/>
          <p:nvPr>
            <p:custDataLst>
              <p:tags r:id="rId2"/>
            </p:custDataLst>
          </p:nvPr>
        </p:nvSpPr>
        <p:spPr>
          <a:xfrm>
            <a:off x="96730" y="2198117"/>
            <a:ext cx="3578755" cy="32424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spcAft>
                <a:spcPts val="1000"/>
              </a:spcAft>
              <a:buSzPct val="100000"/>
              <a:defRPr/>
            </a:pPr>
            <a:r>
              <a:rPr lang="zh-CN" altLang="en-US" b="1" dirty="0">
                <a:solidFill>
                  <a:schemeClr val="tx1"/>
                </a:solidFill>
                <a:latin typeface="方正细黑一萀"/>
              </a:rPr>
              <a:t>（</a:t>
            </a:r>
            <a:r>
              <a:rPr lang="en-US" altLang="zh-CN" b="1" dirty="0">
                <a:solidFill>
                  <a:schemeClr val="tx1"/>
                </a:solidFill>
                <a:latin typeface="方正细黑一萀"/>
              </a:rPr>
              <a:t>1</a:t>
            </a:r>
            <a:r>
              <a:rPr lang="zh-CN" altLang="en-US" b="1" dirty="0">
                <a:solidFill>
                  <a:schemeClr val="tx1"/>
                </a:solidFill>
                <a:latin typeface="方正细黑一萀"/>
              </a:rPr>
              <a:t>）</a:t>
            </a:r>
            <a:r>
              <a:rPr lang="zh-CN" altLang="en-US" b="1" dirty="0">
                <a:solidFill>
                  <a:srgbClr val="221E1F"/>
                </a:solidFill>
                <a:latin typeface="方正细黑一萀"/>
              </a:rPr>
              <a:t>外部漏油</a:t>
            </a:r>
            <a:r>
              <a:rPr lang="zh-CN" altLang="en-US" sz="1800" b="0" i="0" u="none" strike="noStrike" baseline="0" dirty="0">
                <a:solidFill>
                  <a:srgbClr val="221E1F"/>
                </a:solidFill>
                <a:latin typeface="方正细黑一萀"/>
              </a:rPr>
              <a:t>	</a:t>
            </a:r>
            <a:endParaRPr lang="en-US" altLang="zh-CN" b="1" dirty="0">
              <a:solidFill>
                <a:schemeClr val="tx1"/>
              </a:solidFill>
            </a:endParaRPr>
          </a:p>
          <a:p>
            <a:pPr marL="342900" indent="-342900" defTabSz="913765">
              <a:lnSpc>
                <a:spcPct val="120000"/>
              </a:lnSpc>
              <a:buSzPct val="100000"/>
              <a:buFont typeface="+mj-ea"/>
              <a:buAutoNum type="circleNumDbPlain"/>
              <a:defRPr/>
            </a:pPr>
            <a:r>
              <a:rPr lang="zh-CN" altLang="en-US" dirty="0">
                <a:solidFill>
                  <a:srgbClr val="221E1F"/>
                </a:solidFill>
                <a:latin typeface="方正细黑一萀"/>
              </a:rPr>
              <a:t>装配不良</a:t>
            </a: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dirty="0">
                <a:solidFill>
                  <a:srgbClr val="FF0000"/>
                </a:solidFill>
              </a:rPr>
              <a:t>     →</a:t>
            </a:r>
            <a:r>
              <a:rPr lang="zh-CN" altLang="en-US" sz="1800" i="0" u="none" strike="noStrike" baseline="0" dirty="0">
                <a:solidFill>
                  <a:srgbClr val="FF0000"/>
                </a:solidFill>
                <a:latin typeface="方正细黑一萀"/>
              </a:rPr>
              <a:t>确保其密封面能紧密接触，且紧固螺母</a:t>
            </a:r>
            <a:endParaRPr lang="en-US" altLang="zh-CN" sz="1800" i="0" u="none" strike="noStrike" baseline="0" dirty="0">
              <a:solidFill>
                <a:srgbClr val="FF0000"/>
              </a:solidFill>
              <a:latin typeface="方正细黑一萀"/>
            </a:endParaRPr>
          </a:p>
          <a:p>
            <a:pPr defTabSz="913765">
              <a:lnSpc>
                <a:spcPct val="120000"/>
              </a:lnSpc>
              <a:buSzPct val="100000"/>
              <a:defRPr/>
            </a:pPr>
            <a:r>
              <a:rPr lang="en-US" altLang="zh-CN" dirty="0">
                <a:solidFill>
                  <a:srgbClr val="FF0000"/>
                </a:solidFill>
                <a:latin typeface="方正细黑一萀"/>
              </a:rPr>
              <a:t>        </a:t>
            </a:r>
            <a:r>
              <a:rPr lang="zh-CN" altLang="en-US" sz="1800" i="0" u="none" strike="noStrike" baseline="0" dirty="0">
                <a:solidFill>
                  <a:srgbClr val="FF0000"/>
                </a:solidFill>
                <a:latin typeface="方正细黑一萀"/>
              </a:rPr>
              <a:t>和接头上的螺纹要配合适当</a:t>
            </a:r>
            <a:r>
              <a:rPr lang="zh-CN" altLang="en-US" sz="1800" i="0" u="none" strike="noStrike" baseline="0" dirty="0">
                <a:solidFill>
                  <a:srgbClr val="221E1F"/>
                </a:solidFill>
                <a:latin typeface="方正细黑一萀"/>
              </a:rPr>
              <a:t>	</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2"/>
              <a:defRPr/>
            </a:pPr>
            <a:r>
              <a:rPr lang="zh-CN" altLang="en-US" dirty="0">
                <a:solidFill>
                  <a:srgbClr val="221E1F"/>
                </a:solidFill>
                <a:latin typeface="方正细黑一萀"/>
              </a:rPr>
              <a:t>密封原件失效</a:t>
            </a: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dirty="0">
                <a:solidFill>
                  <a:srgbClr val="FF0000"/>
                </a:solidFill>
              </a:rPr>
              <a:t>     →</a:t>
            </a:r>
            <a:r>
              <a:rPr lang="zh-CN" altLang="en-US" dirty="0">
                <a:solidFill>
                  <a:srgbClr val="FF0000"/>
                </a:solidFill>
                <a:latin typeface="方正细黑一萀"/>
              </a:rPr>
              <a:t>及时更换破损的密封原件</a:t>
            </a:r>
            <a:endParaRPr lang="en-US" altLang="zh-CN" dirty="0">
              <a:solidFill>
                <a:srgbClr val="FF0000"/>
              </a:solidFill>
              <a:latin typeface="方正细黑一萀"/>
            </a:endParaRPr>
          </a:p>
          <a:p>
            <a:pPr defTabSz="913765">
              <a:lnSpc>
                <a:spcPct val="120000"/>
              </a:lnSpc>
              <a:buSzPct val="100000"/>
              <a:defRPr/>
            </a:pPr>
            <a:r>
              <a:rPr lang="zh-CN" altLang="en-US" sz="1800" b="0" i="0" u="none" strike="noStrike" baseline="0" dirty="0">
                <a:solidFill>
                  <a:srgbClr val="221E1F"/>
                </a:solidFill>
                <a:latin typeface="方正细黑一萀"/>
              </a:rPr>
              <a:t>		</a:t>
            </a:r>
          </a:p>
          <a:p>
            <a:pPr defTabSz="913765">
              <a:lnSpc>
                <a:spcPct val="120000"/>
              </a:lnSpc>
              <a:buSzPct val="100000"/>
              <a:defRPr/>
            </a:pPr>
            <a:endParaRPr lang="en-US" altLang="zh-CN" b="1" dirty="0">
              <a:solidFill>
                <a:srgbClr val="FF0000"/>
              </a:solidFill>
              <a:latin typeface="方正细黑一萀"/>
            </a:endParaRPr>
          </a:p>
          <a:p>
            <a:pPr defTabSz="913765">
              <a:lnSpc>
                <a:spcPct val="120000"/>
              </a:lnSpc>
              <a:buSzPct val="100000"/>
              <a:defRPr/>
            </a:pPr>
            <a:endParaRPr lang="en-US" altLang="zh-CN" b="1" dirty="0">
              <a:solidFill>
                <a:schemeClr val="tx1"/>
              </a:solidFill>
              <a:latin typeface="方正细黑一萀"/>
            </a:endParaRPr>
          </a:p>
          <a:p>
            <a:pPr defTabSz="913765">
              <a:lnSpc>
                <a:spcPct val="120000"/>
              </a:lnSpc>
              <a:buSzPct val="100000"/>
              <a:defRPr/>
            </a:pPr>
            <a:endParaRPr kumimoji="0" lang="en-GB" altLang="zh-CN" b="1" i="0" u="none" strike="noStrike" kern="1200" cap="none" spc="0" normalizeH="0" baseline="0" noProof="0" dirty="0">
              <a:ln>
                <a:noFill/>
              </a:ln>
              <a:solidFill>
                <a:schemeClr val="tx1"/>
              </a:solidFill>
              <a:effectLst/>
              <a:uLnTx/>
              <a:uFillTx/>
            </a:endParaRPr>
          </a:p>
        </p:txBody>
      </p:sp>
      <p:sp>
        <p:nvSpPr>
          <p:cNvPr id="8" name="Title-1"/>
          <p:cNvSpPr/>
          <p:nvPr>
            <p:custDataLst>
              <p:tags r:id="rId3"/>
            </p:custDataLst>
          </p:nvPr>
        </p:nvSpPr>
        <p:spPr>
          <a:xfrm>
            <a:off x="1252876" y="1832229"/>
            <a:ext cx="6212012" cy="70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defRPr/>
            </a:pPr>
            <a:r>
              <a:rPr lang="zh-CN" altLang="en-US" b="1" dirty="0">
                <a:solidFill>
                  <a:srgbClr val="221E1F"/>
                </a:solidFill>
                <a:latin typeface="方正细黑一萀"/>
              </a:rPr>
              <a:t>外部漏油</a:t>
            </a:r>
            <a:r>
              <a:rPr lang="zh-CN" altLang="en-US" sz="1800" b="0" i="0" u="none" strike="noStrike" baseline="0" dirty="0">
                <a:solidFill>
                  <a:srgbClr val="221E1F"/>
                </a:solidFill>
                <a:latin typeface="方正细黑一萀"/>
              </a:rPr>
              <a:t>	</a:t>
            </a:r>
          </a:p>
          <a:p>
            <a:pPr marL="0" lvl="1">
              <a:defRPr/>
            </a:pPr>
            <a:r>
              <a:rPr lang="zh-CN" altLang="en-US" sz="1800" b="1" i="0" u="none" strike="noStrike" baseline="0" dirty="0">
                <a:solidFill>
                  <a:srgbClr val="221E1F"/>
                </a:solidFill>
                <a:latin typeface="方正细黑一萀"/>
              </a:rPr>
              <a:t>	</a:t>
            </a:r>
          </a:p>
        </p:txBody>
      </p:sp>
      <p:sp>
        <p:nvSpPr>
          <p:cNvPr id="2" name="Body-1"/>
          <p:cNvSpPr/>
          <p:nvPr>
            <p:custDataLst>
              <p:tags r:id="rId4"/>
            </p:custDataLst>
          </p:nvPr>
        </p:nvSpPr>
        <p:spPr>
          <a:xfrm>
            <a:off x="7564847" y="2116118"/>
            <a:ext cx="4276422" cy="44803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3765">
              <a:lnSpc>
                <a:spcPct val="120000"/>
              </a:lnSpc>
              <a:spcAft>
                <a:spcPts val="1000"/>
              </a:spcAft>
              <a:buSzPct val="100000"/>
              <a:defRPr/>
            </a:pPr>
            <a:r>
              <a:rPr lang="zh-CN" altLang="en-US" b="1" dirty="0">
                <a:solidFill>
                  <a:schemeClr val="tx1"/>
                </a:solidFill>
                <a:latin typeface="方正细黑一萀"/>
              </a:rPr>
              <a:t>（</a:t>
            </a:r>
            <a:r>
              <a:rPr lang="en-US" altLang="zh-CN" b="1" dirty="0">
                <a:solidFill>
                  <a:schemeClr val="tx1"/>
                </a:solidFill>
                <a:latin typeface="方正细黑一萀"/>
              </a:rPr>
              <a:t>3</a:t>
            </a:r>
            <a:r>
              <a:rPr lang="zh-CN" altLang="en-US" b="1" dirty="0">
                <a:solidFill>
                  <a:schemeClr val="tx1"/>
                </a:solidFill>
                <a:latin typeface="方正细黑一萀"/>
              </a:rPr>
              <a:t>）</a:t>
            </a:r>
            <a:r>
              <a:rPr lang="zh-CN" altLang="en-US" b="1" dirty="0">
                <a:solidFill>
                  <a:srgbClr val="221E1F"/>
                </a:solidFill>
                <a:latin typeface="方正细黑一萀"/>
              </a:rPr>
              <a:t>有噪声</a:t>
            </a:r>
            <a:r>
              <a:rPr lang="zh-CN" altLang="en-US" sz="1800" b="0" i="0" u="none" strike="noStrike" baseline="0" dirty="0">
                <a:solidFill>
                  <a:srgbClr val="221E1F"/>
                </a:solidFill>
                <a:latin typeface="方正细黑一萀"/>
              </a:rPr>
              <a:t>	</a:t>
            </a:r>
            <a:endParaRPr lang="en-US" altLang="zh-CN" b="1" dirty="0">
              <a:solidFill>
                <a:schemeClr val="tx1"/>
              </a:solidFill>
            </a:endParaRPr>
          </a:p>
          <a:p>
            <a:pPr marL="342900" indent="-342900" defTabSz="913765">
              <a:lnSpc>
                <a:spcPct val="120000"/>
              </a:lnSpc>
              <a:buSzPct val="100000"/>
              <a:buFont typeface="+mj-ea"/>
              <a:buAutoNum type="circleNumDbPlain"/>
              <a:defRPr/>
            </a:pPr>
            <a:r>
              <a:rPr lang="zh-CN" altLang="en-US" sz="1800" i="0" u="none" strike="noStrike" baseline="0" dirty="0">
                <a:solidFill>
                  <a:srgbClr val="221E1F"/>
                </a:solidFill>
                <a:latin typeface="方正细黑一萀"/>
              </a:rPr>
              <a:t>液压元器件磨损严重	</a:t>
            </a:r>
          </a:p>
          <a:p>
            <a:pPr defTabSz="913765">
              <a:lnSpc>
                <a:spcPct val="120000"/>
              </a:lnSpc>
              <a:buSzPct val="100000"/>
              <a:defRPr/>
            </a:pPr>
            <a:r>
              <a:rPr lang="zh-CN" altLang="en-US" dirty="0">
                <a:solidFill>
                  <a:srgbClr val="FF0000"/>
                </a:solidFill>
              </a:rPr>
              <a:t>     </a:t>
            </a:r>
            <a:r>
              <a:rPr lang="zh-CN" altLang="en-US" dirty="0">
                <a:solidFill>
                  <a:srgbClr val="FF0000"/>
                </a:solidFill>
                <a:latin typeface="方正细黑一萀"/>
              </a:rPr>
              <a:t>→修复或配换各液压元件的有关零件</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2"/>
              <a:defRPr/>
            </a:pPr>
            <a:r>
              <a:rPr lang="zh-CN" altLang="en-US" dirty="0">
                <a:solidFill>
                  <a:srgbClr val="221E1F"/>
                </a:solidFill>
                <a:latin typeface="方正细黑一萀"/>
              </a:rPr>
              <a:t>工作油液不干净有杂质</a:t>
            </a:r>
            <a:r>
              <a:rPr lang="zh-CN" altLang="en-US" sz="1800" i="0" u="none" strike="noStrike" baseline="0" dirty="0">
                <a:solidFill>
                  <a:srgbClr val="221E1F"/>
                </a:solidFill>
                <a:latin typeface="方正细黑一萀"/>
              </a:rPr>
              <a:t>	</a:t>
            </a:r>
          </a:p>
          <a:p>
            <a:pPr defTabSz="913765">
              <a:lnSpc>
                <a:spcPct val="120000"/>
              </a:lnSpc>
              <a:buSzPct val="100000"/>
              <a:defRPr/>
            </a:pPr>
            <a:r>
              <a:rPr lang="zh-CN" altLang="en-US" dirty="0">
                <a:solidFill>
                  <a:srgbClr val="FF0000"/>
                </a:solidFill>
              </a:rPr>
              <a:t>     </a:t>
            </a:r>
            <a:r>
              <a:rPr lang="zh-CN" altLang="en-US" dirty="0">
                <a:solidFill>
                  <a:srgbClr val="FF0000"/>
                </a:solidFill>
                <a:latin typeface="方正细黑一萀"/>
              </a:rPr>
              <a:t>→清洗各元件中的杂质，提高清洁度</a:t>
            </a: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startAt="3"/>
              <a:defRPr/>
            </a:pPr>
            <a:r>
              <a:rPr lang="zh-CN" altLang="en-US" sz="1800" i="0" u="none" strike="noStrike" baseline="0" dirty="0">
                <a:solidFill>
                  <a:srgbClr val="221E1F"/>
                </a:solidFill>
                <a:latin typeface="方正细黑一萀"/>
              </a:rPr>
              <a:t>电机与液压泵连接时不同轴	</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FF0000"/>
                </a:solidFill>
              </a:rPr>
              <a:t>     </a:t>
            </a:r>
            <a:r>
              <a:rPr lang="zh-CN" altLang="en-US" dirty="0">
                <a:solidFill>
                  <a:srgbClr val="FF0000"/>
                </a:solidFill>
                <a:latin typeface="方正细黑一萀"/>
              </a:rPr>
              <a:t>→</a:t>
            </a:r>
            <a:r>
              <a:rPr lang="zh-CN" altLang="en-US" sz="1800" i="0" u="none" strike="noStrike" baseline="0" dirty="0">
                <a:solidFill>
                  <a:srgbClr val="FF0000"/>
                </a:solidFill>
                <a:latin typeface="方正细黑一萀"/>
              </a:rPr>
              <a:t>提高零件的加工精度，提高同轴度</a:t>
            </a:r>
            <a:endParaRPr lang="zh-CN" altLang="en-US" sz="1800" i="0" u="none" strike="noStrike" baseline="0" dirty="0">
              <a:solidFill>
                <a:srgbClr val="221E1F"/>
              </a:solidFill>
              <a:latin typeface="方正细黑一萀"/>
            </a:endParaRPr>
          </a:p>
          <a:p>
            <a:pPr marL="342900" indent="-342900" defTabSz="913765">
              <a:lnSpc>
                <a:spcPct val="120000"/>
              </a:lnSpc>
              <a:buSzPct val="100000"/>
              <a:buFont typeface="+mj-ea"/>
              <a:buAutoNum type="circleNumDbPlain" startAt="4"/>
              <a:defRPr/>
            </a:pPr>
            <a:r>
              <a:rPr lang="zh-CN" altLang="en-US" sz="1800" i="0" u="none" strike="noStrike" baseline="0" dirty="0">
                <a:solidFill>
                  <a:srgbClr val="221E1F"/>
                </a:solidFill>
                <a:latin typeface="方正细黑一萀"/>
              </a:rPr>
              <a:t>大量的油液由压力阀溢流回 油箱	</a:t>
            </a:r>
          </a:p>
          <a:p>
            <a:pPr defTabSz="913765">
              <a:lnSpc>
                <a:spcPct val="120000"/>
              </a:lnSpc>
              <a:buSzPct val="100000"/>
              <a:defRPr/>
            </a:pPr>
            <a:r>
              <a:rPr lang="zh-CN" altLang="en-US" sz="1800" i="0" u="none" strike="noStrike" baseline="0" dirty="0">
                <a:solidFill>
                  <a:srgbClr val="221E1F"/>
                </a:solidFill>
                <a:latin typeface="方正细黑一萀"/>
              </a:rPr>
              <a:t>     </a:t>
            </a:r>
            <a:r>
              <a:rPr lang="zh-CN" altLang="en-US" dirty="0">
                <a:solidFill>
                  <a:srgbClr val="FF0000"/>
                </a:solidFill>
                <a:latin typeface="方正细黑一萀"/>
              </a:rPr>
              <a:t>→优化液压系统的设计，适当调节压力阀</a:t>
            </a:r>
            <a:r>
              <a:rPr lang="zh-CN" altLang="en-US" sz="1800" i="0" u="none" strike="noStrike" baseline="0" dirty="0">
                <a:solidFill>
                  <a:srgbClr val="221E1F"/>
                </a:solidFill>
                <a:latin typeface="方正细黑一萀"/>
              </a:rPr>
              <a:t>	</a:t>
            </a:r>
          </a:p>
        </p:txBody>
      </p:sp>
      <p:sp>
        <p:nvSpPr>
          <p:cNvPr id="5" name="标题 3">
            <a:extLst>
              <a:ext uri="{FF2B5EF4-FFF2-40B4-BE49-F238E27FC236}">
                <a16:creationId xmlns:a16="http://schemas.microsoft.com/office/drawing/2014/main" id="{057D9BE1-01AD-FAD3-DAE5-D32BDA29D93B}"/>
              </a:ext>
            </a:extLst>
          </p:cNvPr>
          <p:cNvSpPr txBox="1"/>
          <p:nvPr/>
        </p:nvSpPr>
        <p:spPr>
          <a:xfrm>
            <a:off x="4210647" y="1069303"/>
            <a:ext cx="3770701" cy="52451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gn="ctr"/>
            <a:r>
              <a:rPr lang="zh-CN" altLang="en-US" sz="2400" dirty="0">
                <a:solidFill>
                  <a:schemeClr val="accent1"/>
                </a:solidFill>
                <a:latin typeface="Arial" panose="020B0604020202020204" pitchFamily="34" charset="0"/>
                <a:ea typeface="微软雅黑" panose="020B0503020204020204" pitchFamily="34" charset="-122"/>
              </a:rPr>
              <a:t>七、机械类故障及排除</a:t>
            </a:r>
          </a:p>
        </p:txBody>
      </p:sp>
      <p:sp>
        <p:nvSpPr>
          <p:cNvPr id="9" name="文本框 8">
            <a:extLst>
              <a:ext uri="{FF2B5EF4-FFF2-40B4-BE49-F238E27FC236}">
                <a16:creationId xmlns:a16="http://schemas.microsoft.com/office/drawing/2014/main" id="{6D4CEEC8-86FE-4310-FB11-2C14D5F476D9}"/>
              </a:ext>
            </a:extLst>
          </p:cNvPr>
          <p:cNvSpPr txBox="1"/>
          <p:nvPr/>
        </p:nvSpPr>
        <p:spPr>
          <a:xfrm>
            <a:off x="3675486" y="2201672"/>
            <a:ext cx="4064516" cy="3055324"/>
          </a:xfrm>
          <a:prstGeom prst="rect">
            <a:avLst/>
          </a:prstGeom>
          <a:noFill/>
        </p:spPr>
        <p:txBody>
          <a:bodyPr wrap="square">
            <a:spAutoFit/>
          </a:bodyPr>
          <a:lstStyle/>
          <a:p>
            <a:pPr defTabSz="913765">
              <a:lnSpc>
                <a:spcPct val="120000"/>
              </a:lnSpc>
              <a:buSzPct val="100000"/>
              <a:defRPr/>
            </a:pPr>
            <a:r>
              <a:rPr lang="zh-CN" altLang="en-US" b="1" dirty="0">
                <a:solidFill>
                  <a:schemeClr val="tx1"/>
                </a:solidFill>
                <a:latin typeface="方正细黑一萀"/>
              </a:rPr>
              <a:t>（</a:t>
            </a:r>
            <a:r>
              <a:rPr lang="en-US" altLang="zh-CN" b="1" dirty="0">
                <a:solidFill>
                  <a:schemeClr val="tx1"/>
                </a:solidFill>
                <a:latin typeface="方正细黑一萀"/>
              </a:rPr>
              <a:t>2</a:t>
            </a:r>
            <a:r>
              <a:rPr lang="zh-CN" altLang="en-US" b="1" dirty="0">
                <a:solidFill>
                  <a:schemeClr val="tx1"/>
                </a:solidFill>
                <a:latin typeface="方正细黑一萀"/>
              </a:rPr>
              <a:t>）</a:t>
            </a:r>
            <a:r>
              <a:rPr lang="zh-CN" altLang="en-US" b="1" dirty="0">
                <a:solidFill>
                  <a:srgbClr val="221E1F"/>
                </a:solidFill>
                <a:latin typeface="方正细黑一萀"/>
              </a:rPr>
              <a:t>无油润滑</a:t>
            </a:r>
            <a:r>
              <a:rPr lang="zh-CN" altLang="en-US" sz="1800" b="1" i="0" u="none" strike="noStrike" baseline="0" dirty="0">
                <a:solidFill>
                  <a:srgbClr val="221E1F"/>
                </a:solidFill>
                <a:latin typeface="方正细黑一萀"/>
              </a:rPr>
              <a:t>	</a:t>
            </a:r>
            <a:endParaRPr lang="en-US" altLang="zh-CN" b="1" dirty="0">
              <a:solidFill>
                <a:schemeClr val="tx1"/>
              </a:solidFill>
            </a:endParaRPr>
          </a:p>
          <a:p>
            <a:pPr marL="342900" indent="-342900" defTabSz="913765">
              <a:lnSpc>
                <a:spcPct val="120000"/>
              </a:lnSpc>
              <a:buSzPct val="100000"/>
              <a:buFont typeface="+mj-ea"/>
              <a:buAutoNum type="circleNumDbPlain"/>
              <a:defRPr/>
            </a:pPr>
            <a:r>
              <a:rPr lang="zh-CN" altLang="en-US" sz="1800" i="0" u="none" strike="noStrike" baseline="0" dirty="0">
                <a:solidFill>
                  <a:srgbClr val="221E1F"/>
                </a:solidFill>
                <a:latin typeface="方正细黑一萀"/>
              </a:rPr>
              <a:t>系统压力油路和回油路短接	</a:t>
            </a:r>
          </a:p>
          <a:p>
            <a:pPr defTabSz="913765">
              <a:lnSpc>
                <a:spcPct val="120000"/>
              </a:lnSpc>
              <a:buSzPct val="100000"/>
              <a:defRPr/>
            </a:pPr>
            <a:r>
              <a:rPr lang="zh-CN" altLang="en-US" dirty="0">
                <a:solidFill>
                  <a:srgbClr val="FF0000"/>
                </a:solidFill>
              </a:rPr>
              <a:t>     </a:t>
            </a:r>
            <a:r>
              <a:rPr lang="zh-CN" altLang="en-US" dirty="0">
                <a:solidFill>
                  <a:srgbClr val="FF0000"/>
                </a:solidFill>
                <a:latin typeface="方正细黑一萀"/>
              </a:rPr>
              <a:t>→检查进、出油口的方向、管路接头，电</a:t>
            </a:r>
            <a:endParaRPr lang="en-US" altLang="zh-CN" dirty="0">
              <a:solidFill>
                <a:srgbClr val="FF0000"/>
              </a:solidFill>
              <a:latin typeface="方正细黑一萀"/>
            </a:endParaRPr>
          </a:p>
          <a:p>
            <a:pPr defTabSz="913765">
              <a:lnSpc>
                <a:spcPct val="120000"/>
              </a:lnSpc>
              <a:buSzPct val="100000"/>
              <a:defRPr/>
            </a:pPr>
            <a:r>
              <a:rPr lang="en-US" altLang="zh-CN" dirty="0">
                <a:solidFill>
                  <a:srgbClr val="FF0000"/>
                </a:solidFill>
                <a:latin typeface="方正细黑一萀"/>
              </a:rPr>
              <a:t>        </a:t>
            </a:r>
            <a:r>
              <a:rPr lang="zh-CN" altLang="en-US" dirty="0">
                <a:solidFill>
                  <a:srgbClr val="FF0000"/>
                </a:solidFill>
                <a:latin typeface="方正细黑一萀"/>
              </a:rPr>
              <a:t>动机旋转方向，矫正错误</a:t>
            </a:r>
            <a:r>
              <a:rPr lang="zh-CN" altLang="en-US" sz="1800" i="0" u="none" strike="noStrike" baseline="0" dirty="0">
                <a:solidFill>
                  <a:srgbClr val="221E1F"/>
                </a:solidFill>
                <a:latin typeface="方正细黑一萀"/>
              </a:rPr>
              <a:t>	</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2"/>
              <a:defRPr/>
            </a:pPr>
            <a:r>
              <a:rPr lang="zh-CN" altLang="en-US" sz="1800" i="0" u="none" strike="noStrike" baseline="0" dirty="0">
                <a:solidFill>
                  <a:srgbClr val="221E1F"/>
                </a:solidFill>
                <a:latin typeface="方正细黑一萀"/>
              </a:rPr>
              <a:t>严重的泄露</a:t>
            </a:r>
          </a:p>
          <a:p>
            <a:pPr defTabSz="913765">
              <a:lnSpc>
                <a:spcPct val="120000"/>
              </a:lnSpc>
              <a:buSzPct val="100000"/>
              <a:defRPr/>
            </a:pPr>
            <a:r>
              <a:rPr lang="zh-CN" altLang="en-US" dirty="0">
                <a:solidFill>
                  <a:srgbClr val="FF0000"/>
                </a:solidFill>
              </a:rPr>
              <a:t>     →</a:t>
            </a:r>
            <a:r>
              <a:rPr lang="zh-CN" altLang="en-US" dirty="0">
                <a:solidFill>
                  <a:srgbClr val="FF0000"/>
                </a:solidFill>
                <a:latin typeface="方正细黑一萀"/>
              </a:rPr>
              <a:t>紧固各连接处，维修泄漏处</a:t>
            </a:r>
            <a:endParaRPr lang="en-US" altLang="zh-CN" dirty="0">
              <a:solidFill>
                <a:srgbClr val="FF0000"/>
              </a:solidFill>
              <a:latin typeface="方正细黑一萀"/>
            </a:endParaRPr>
          </a:p>
          <a:p>
            <a:pPr marL="342900" indent="-342900" defTabSz="913765">
              <a:lnSpc>
                <a:spcPct val="120000"/>
              </a:lnSpc>
              <a:buSzPct val="100000"/>
              <a:buFont typeface="+mj-ea"/>
              <a:buAutoNum type="circleNumDbPlain" startAt="3"/>
              <a:defRPr/>
            </a:pPr>
            <a:r>
              <a:rPr lang="zh-CN" altLang="en-US" sz="1800" i="0" u="none" strike="noStrike" baseline="0" dirty="0">
                <a:solidFill>
                  <a:srgbClr val="221E1F"/>
                </a:solidFill>
                <a:latin typeface="方正细黑一萀"/>
              </a:rPr>
              <a:t>溢流阀失灵</a:t>
            </a:r>
            <a:endParaRPr lang="en-US" altLang="zh-CN" sz="1800" i="0" u="none" strike="noStrike" baseline="0" dirty="0">
              <a:solidFill>
                <a:srgbClr val="221E1F"/>
              </a:solidFill>
              <a:latin typeface="方正细黑一萀"/>
            </a:endParaRPr>
          </a:p>
          <a:p>
            <a:pPr defTabSz="913765">
              <a:lnSpc>
                <a:spcPct val="120000"/>
              </a:lnSpc>
              <a:buSzPct val="100000"/>
              <a:defRPr/>
            </a:pPr>
            <a:r>
              <a:rPr lang="zh-CN" altLang="en-US" dirty="0">
                <a:solidFill>
                  <a:srgbClr val="221E1F"/>
                </a:solidFill>
                <a:latin typeface="方正细黑一萀"/>
              </a:rPr>
              <a:t>    </a:t>
            </a:r>
            <a:r>
              <a:rPr lang="zh-CN" altLang="en-US" dirty="0">
                <a:solidFill>
                  <a:srgbClr val="FF0000"/>
                </a:solidFill>
                <a:latin typeface="方正细黑一萀"/>
              </a:rPr>
              <a:t>→清洗阀体内部，酌情修理</a:t>
            </a:r>
            <a:endParaRPr lang="zh-CN" altLang="en-US" dirty="0"/>
          </a:p>
        </p:txBody>
      </p:sp>
      <p:grpSp>
        <p:nvGrpSpPr>
          <p:cNvPr id="14" name="组合 13">
            <a:extLst>
              <a:ext uri="{FF2B5EF4-FFF2-40B4-BE49-F238E27FC236}">
                <a16:creationId xmlns:a16="http://schemas.microsoft.com/office/drawing/2014/main" id="{F0A01DAE-FDC2-AA6B-91F5-CE44622C9D6B}"/>
              </a:ext>
            </a:extLst>
          </p:cNvPr>
          <p:cNvGrpSpPr/>
          <p:nvPr/>
        </p:nvGrpSpPr>
        <p:grpSpPr>
          <a:xfrm>
            <a:off x="1587" y="-1"/>
            <a:ext cx="12188825" cy="6858001"/>
            <a:chOff x="1589" y="0"/>
            <a:chExt cx="12188825" cy="6858001"/>
          </a:xfrm>
        </p:grpSpPr>
        <p:sp>
          <p:nvSpPr>
            <p:cNvPr id="16" name="任意多边形 40">
              <a:extLst>
                <a:ext uri="{FF2B5EF4-FFF2-40B4-BE49-F238E27FC236}">
                  <a16:creationId xmlns:a16="http://schemas.microsoft.com/office/drawing/2014/main" id="{C3B41FA7-5DD2-BA3A-7F18-F5C5C1115762}"/>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7" name="任意多边形 41">
              <a:extLst>
                <a:ext uri="{FF2B5EF4-FFF2-40B4-BE49-F238E27FC236}">
                  <a16:creationId xmlns:a16="http://schemas.microsoft.com/office/drawing/2014/main" id="{CDBD5B3A-A39C-24B0-39CC-79AB8EB79F33}"/>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3"/>
          <p:cNvSpPr txBox="1"/>
          <p:nvPr/>
        </p:nvSpPr>
        <p:spPr>
          <a:xfrm>
            <a:off x="3923173" y="1186445"/>
            <a:ext cx="4345654" cy="524247"/>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solidFill>
                  <a:schemeClr val="accent1"/>
                </a:solidFill>
                <a:latin typeface="Arial" panose="020B0604020202020204" pitchFamily="34" charset="0"/>
                <a:ea typeface="微软雅黑" panose="020B0503020204020204" pitchFamily="34" charset="-122"/>
              </a:rPr>
              <a:t>九、思考与实训练习题</a:t>
            </a:r>
          </a:p>
        </p:txBody>
      </p:sp>
      <p:sp>
        <p:nvSpPr>
          <p:cNvPr id="5" name="1"/>
          <p:cNvSpPr/>
          <p:nvPr>
            <p:custDataLst>
              <p:tags r:id="rId1"/>
            </p:custDataLst>
          </p:nvPr>
        </p:nvSpPr>
        <p:spPr bwMode="auto">
          <a:xfrm rot="5400000">
            <a:off x="367688" y="2177235"/>
            <a:ext cx="553586" cy="25186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6" name="Index-1"/>
          <p:cNvSpPr txBox="1"/>
          <p:nvPr>
            <p:custDataLst>
              <p:tags r:id="rId2"/>
            </p:custDataLst>
          </p:nvPr>
        </p:nvSpPr>
        <p:spPr>
          <a:xfrm>
            <a:off x="167696" y="2118503"/>
            <a:ext cx="441146" cy="369332"/>
          </a:xfrm>
          <a:prstGeom prst="rect">
            <a:avLst/>
          </a:prstGeom>
          <a:noFill/>
        </p:spPr>
        <p:txBody>
          <a:bodyPr wrap="none" rtlCol="0">
            <a:spAutoFit/>
          </a:bodyPr>
          <a:lstStyle/>
          <a:p>
            <a:r>
              <a:rPr lang="en-US" altLang="zh-CN" b="1" dirty="0">
                <a:solidFill>
                  <a:schemeClr val="accent1"/>
                </a:solidFill>
                <a:latin typeface="Arial" panose="020B0604020202020204" pitchFamily="34" charset="0"/>
                <a:ea typeface="微软雅黑" panose="020B0503020204020204" pitchFamily="34" charset="-122"/>
              </a:rPr>
              <a:t>01</a:t>
            </a:r>
            <a:endParaRPr lang="zh-CN" altLang="en-US" b="1" dirty="0">
              <a:solidFill>
                <a:schemeClr val="accent1"/>
              </a:solidFill>
              <a:latin typeface="Arial" panose="020B0604020202020204" pitchFamily="34" charset="0"/>
              <a:ea typeface="微软雅黑" panose="020B0503020204020204" pitchFamily="34" charset="-122"/>
            </a:endParaRPr>
          </a:p>
        </p:txBody>
      </p:sp>
      <p:sp>
        <p:nvSpPr>
          <p:cNvPr id="7" name="Title-1"/>
          <p:cNvSpPr/>
          <p:nvPr>
            <p:custDataLst>
              <p:tags r:id="rId3"/>
            </p:custDataLst>
          </p:nvPr>
        </p:nvSpPr>
        <p:spPr>
          <a:xfrm>
            <a:off x="829415" y="1990767"/>
            <a:ext cx="570519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b="1" i="0" u="none" strike="noStrike" baseline="0" dirty="0">
                <a:solidFill>
                  <a:schemeClr val="accent1"/>
                </a:solidFill>
                <a:latin typeface="方正书宋"/>
              </a:rPr>
              <a:t>试诊断维修：一台数控车床配</a:t>
            </a:r>
            <a:r>
              <a:rPr lang="en-US" altLang="zh-CN" b="1" i="0" u="none" strike="noStrike" baseline="0" dirty="0">
                <a:solidFill>
                  <a:schemeClr val="accent1"/>
                </a:solidFill>
                <a:latin typeface="方正书宋"/>
              </a:rPr>
              <a:t>FANUC-TD </a:t>
            </a:r>
            <a:r>
              <a:rPr lang="zh-CN" altLang="en-US" b="1" i="0" u="none" strike="noStrike" baseline="0" dirty="0">
                <a:solidFill>
                  <a:schemeClr val="accent1"/>
                </a:solidFill>
                <a:latin typeface="方正书宋"/>
              </a:rPr>
              <a:t>系统，使用时出现</a:t>
            </a:r>
            <a:r>
              <a:rPr lang="en-US" altLang="zh-CN" b="1" i="0" u="none" strike="noStrike" baseline="0" dirty="0">
                <a:solidFill>
                  <a:schemeClr val="accent1"/>
                </a:solidFill>
                <a:latin typeface="方正书宋"/>
              </a:rPr>
              <a:t>CRT </a:t>
            </a:r>
            <a:r>
              <a:rPr lang="zh-CN" altLang="en-US" b="1" i="0" u="none" strike="noStrike" baseline="0" dirty="0">
                <a:solidFill>
                  <a:schemeClr val="accent1"/>
                </a:solidFill>
                <a:latin typeface="方正书宋"/>
              </a:rPr>
              <a:t>闪烁、发亮， 没有字符出现的现象</a:t>
            </a:r>
            <a:r>
              <a:rPr lang="zh-CN" altLang="en-US" b="1" dirty="0">
                <a:solidFill>
                  <a:schemeClr val="accent1"/>
                </a:solidFill>
                <a:sym typeface="Arial" panose="020B0604020202020204" pitchFamily="34" charset="0"/>
              </a:rPr>
              <a:t>；</a:t>
            </a:r>
            <a:endParaRPr lang="en-US" altLang="zh-CN" b="1" dirty="0">
              <a:solidFill>
                <a:schemeClr val="accent1"/>
              </a:solidFill>
              <a:sym typeface="Arial" panose="020B0604020202020204" pitchFamily="34" charset="0"/>
            </a:endParaRPr>
          </a:p>
        </p:txBody>
      </p:sp>
      <p:graphicFrame>
        <p:nvGraphicFramePr>
          <p:cNvPr id="15" name="表格 14"/>
          <p:cNvGraphicFramePr>
            <a:graphicFrameLocks noGrp="1"/>
          </p:cNvGraphicFramePr>
          <p:nvPr/>
        </p:nvGraphicFramePr>
        <p:xfrm>
          <a:off x="6818811" y="1990767"/>
          <a:ext cx="5129358" cy="4162425"/>
        </p:xfrm>
        <a:graphic>
          <a:graphicData uri="http://schemas.openxmlformats.org/drawingml/2006/table">
            <a:tbl>
              <a:tblPr>
                <a:tableStyleId>{5C22544A-7EE6-4342-B048-85BDC9FD1C3A}</a:tableStyleId>
              </a:tblPr>
              <a:tblGrid>
                <a:gridCol w="1282470">
                  <a:extLst>
                    <a:ext uri="{9D8B030D-6E8A-4147-A177-3AD203B41FA5}">
                      <a16:colId xmlns:a16="http://schemas.microsoft.com/office/drawing/2014/main" val="20000"/>
                    </a:ext>
                  </a:extLst>
                </a:gridCol>
                <a:gridCol w="1282296">
                  <a:extLst>
                    <a:ext uri="{9D8B030D-6E8A-4147-A177-3AD203B41FA5}">
                      <a16:colId xmlns:a16="http://schemas.microsoft.com/office/drawing/2014/main" val="20001"/>
                    </a:ext>
                  </a:extLst>
                </a:gridCol>
                <a:gridCol w="1282296">
                  <a:extLst>
                    <a:ext uri="{9D8B030D-6E8A-4147-A177-3AD203B41FA5}">
                      <a16:colId xmlns:a16="http://schemas.microsoft.com/office/drawing/2014/main" val="20002"/>
                    </a:ext>
                  </a:extLst>
                </a:gridCol>
                <a:gridCol w="1282296">
                  <a:extLst>
                    <a:ext uri="{9D8B030D-6E8A-4147-A177-3AD203B41FA5}">
                      <a16:colId xmlns:a16="http://schemas.microsoft.com/office/drawing/2014/main" val="20003"/>
                    </a:ext>
                  </a:extLst>
                </a:gridCol>
              </a:tblGrid>
              <a:tr h="283845">
                <a:tc>
                  <a:txBody>
                    <a:bodyPr/>
                    <a:lstStyle/>
                    <a:p>
                      <a:pPr algn="l" fontAlgn="ctr"/>
                      <a:r>
                        <a:rPr lang="zh-CN" altLang="en-US" sz="1800" u="none" strike="noStrike" dirty="0">
                          <a:effectLst/>
                        </a:rPr>
                        <a:t>实训项目</a:t>
                      </a: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800" u="none" strike="noStrike">
                          <a:effectLst/>
                        </a:rPr>
                        <a:t>日期</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09550">
                <a:tc>
                  <a:txBody>
                    <a:bodyPr/>
                    <a:lstStyle/>
                    <a:p>
                      <a:pPr algn="l" fontAlgn="ctr"/>
                      <a:r>
                        <a:rPr lang="zh-CN" altLang="en-US" sz="1800" u="none" strike="noStrike" dirty="0">
                          <a:effectLst/>
                        </a:rPr>
                        <a:t>实训地点</a:t>
                      </a: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zh-CN" altLang="en-US" sz="1800" u="none" strike="noStrike">
                          <a:effectLst/>
                        </a:rPr>
                        <a:t>指导教师</a:t>
                      </a: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endParaRPr lang="zh-CN" altLang="en-US" sz="1800" b="0" i="0" u="none" strike="noStrike">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09550">
                <a:tc gridSpan="4">
                  <a:txBody>
                    <a:bodyPr/>
                    <a:lstStyle/>
                    <a:p>
                      <a:pPr algn="l" fontAlgn="ctr"/>
                      <a:r>
                        <a:rPr lang="zh-CN" altLang="en-US" sz="1800" u="none" strike="noStrike" dirty="0">
                          <a:effectLst/>
                        </a:rPr>
                        <a:t>实训内容</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09550">
                <a:tc gridSpan="4">
                  <a:txBody>
                    <a:bodyPr/>
                    <a:lstStyle/>
                    <a:p>
                      <a:pPr algn="l" fontAlgn="ctr"/>
                      <a:r>
                        <a:rPr lang="zh-CN" altLang="en-US" sz="1800" u="none" strike="noStrike" dirty="0">
                          <a:effectLst/>
                        </a:rPr>
                        <a:t>描述你所碰到的数控车床的故障及故障排除的方法</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r h="209550">
                <a:tc gridSpan="4">
                  <a:txBody>
                    <a:bodyPr/>
                    <a:lstStyle/>
                    <a:p>
                      <a:pPr algn="l" fontAlgn="ctr"/>
                      <a:r>
                        <a:rPr lang="zh-CN" altLang="en-US" sz="1800" u="none" strike="noStrike" dirty="0">
                          <a:effectLst/>
                        </a:rPr>
                        <a:t>实训的小结和体会</a:t>
                      </a: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u="none" strike="noStrike" dirty="0">
                        <a:effectLst/>
                      </a:endParaRPr>
                    </a:p>
                    <a:p>
                      <a:pPr algn="l" fontAlgn="ctr"/>
                      <a:endParaRPr lang="en-US" altLang="zh-CN" sz="1800" b="0" u="none" strike="noStrike" dirty="0">
                        <a:solidFill>
                          <a:srgbClr val="000000"/>
                        </a:solidFill>
                        <a:effectLst/>
                      </a:endParaRPr>
                    </a:p>
                    <a:p>
                      <a:pPr algn="l" fontAlgn="ctr"/>
                      <a:endParaRPr lang="zh-CN" altLang="en-US" sz="1800" b="0" i="0" u="none" strike="noStrike" dirty="0">
                        <a:solidFill>
                          <a:srgbClr val="000000"/>
                        </a:solidFill>
                        <a:effectLst/>
                        <a:latin typeface="+mj-ea"/>
                        <a:ea typeface="+mj-ea"/>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1"/>
          <p:cNvSpPr/>
          <p:nvPr>
            <p:custDataLst>
              <p:tags r:id="rId4"/>
            </p:custDataLst>
          </p:nvPr>
        </p:nvSpPr>
        <p:spPr bwMode="auto">
          <a:xfrm rot="5400000">
            <a:off x="367688" y="2858557"/>
            <a:ext cx="553586" cy="25186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4" name="Index-1"/>
          <p:cNvSpPr txBox="1"/>
          <p:nvPr>
            <p:custDataLst>
              <p:tags r:id="rId5"/>
            </p:custDataLst>
          </p:nvPr>
        </p:nvSpPr>
        <p:spPr>
          <a:xfrm>
            <a:off x="167696" y="2799825"/>
            <a:ext cx="441146" cy="369332"/>
          </a:xfrm>
          <a:prstGeom prst="rect">
            <a:avLst/>
          </a:prstGeom>
          <a:noFill/>
        </p:spPr>
        <p:txBody>
          <a:bodyPr wrap="none" rtlCol="0">
            <a:spAutoFit/>
          </a:bodyPr>
          <a:lstStyle/>
          <a:p>
            <a:r>
              <a:rPr lang="en-US" altLang="zh-CN" b="1" dirty="0">
                <a:solidFill>
                  <a:schemeClr val="accent1"/>
                </a:solidFill>
                <a:latin typeface="Arial" panose="020B0604020202020204" pitchFamily="34" charset="0"/>
                <a:ea typeface="微软雅黑" panose="020B0503020204020204" pitchFamily="34" charset="-122"/>
              </a:rPr>
              <a:t>02</a:t>
            </a:r>
            <a:endParaRPr lang="zh-CN" altLang="en-US" b="1" dirty="0">
              <a:solidFill>
                <a:schemeClr val="accent1"/>
              </a:solidFill>
              <a:latin typeface="Arial" panose="020B0604020202020204" pitchFamily="34" charset="0"/>
              <a:ea typeface="微软雅黑" panose="020B0503020204020204" pitchFamily="34" charset="-122"/>
            </a:endParaRPr>
          </a:p>
        </p:txBody>
      </p:sp>
      <p:sp>
        <p:nvSpPr>
          <p:cNvPr id="16" name="Title-1"/>
          <p:cNvSpPr/>
          <p:nvPr>
            <p:custDataLst>
              <p:tags r:id="rId6"/>
            </p:custDataLst>
          </p:nvPr>
        </p:nvSpPr>
        <p:spPr>
          <a:xfrm>
            <a:off x="829415" y="2672089"/>
            <a:ext cx="570519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b="1" dirty="0">
                <a:solidFill>
                  <a:schemeClr val="accent1"/>
                </a:solidFill>
                <a:latin typeface="方正书宋"/>
              </a:rPr>
              <a:t>试诊断维修：一数控车床工作时突然停机，系统显示急停状态，并显示主轴温；</a:t>
            </a:r>
            <a:endParaRPr lang="en-US" altLang="zh-CN" b="1" dirty="0">
              <a:solidFill>
                <a:schemeClr val="accent1"/>
              </a:solidFill>
              <a:latin typeface="方正书宋"/>
              <a:sym typeface="Arial" panose="020B0604020202020204" pitchFamily="34" charset="0"/>
            </a:endParaRPr>
          </a:p>
        </p:txBody>
      </p:sp>
      <p:sp>
        <p:nvSpPr>
          <p:cNvPr id="17" name="1"/>
          <p:cNvSpPr/>
          <p:nvPr>
            <p:custDataLst>
              <p:tags r:id="rId7"/>
            </p:custDataLst>
          </p:nvPr>
        </p:nvSpPr>
        <p:spPr bwMode="auto">
          <a:xfrm rot="5400000">
            <a:off x="367688" y="3539879"/>
            <a:ext cx="553586" cy="25186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18" name="Index-1"/>
          <p:cNvSpPr txBox="1"/>
          <p:nvPr>
            <p:custDataLst>
              <p:tags r:id="rId8"/>
            </p:custDataLst>
          </p:nvPr>
        </p:nvSpPr>
        <p:spPr>
          <a:xfrm>
            <a:off x="167696" y="3481147"/>
            <a:ext cx="441146" cy="369332"/>
          </a:xfrm>
          <a:prstGeom prst="rect">
            <a:avLst/>
          </a:prstGeom>
          <a:noFill/>
        </p:spPr>
        <p:txBody>
          <a:bodyPr wrap="none" rtlCol="0">
            <a:spAutoFit/>
          </a:bodyPr>
          <a:lstStyle/>
          <a:p>
            <a:r>
              <a:rPr lang="en-US" altLang="zh-CN" b="1" dirty="0">
                <a:solidFill>
                  <a:schemeClr val="accent1"/>
                </a:solidFill>
                <a:latin typeface="Arial" panose="020B0604020202020204" pitchFamily="34" charset="0"/>
                <a:ea typeface="微软雅黑" panose="020B0503020204020204" pitchFamily="34" charset="-122"/>
              </a:rPr>
              <a:t>03</a:t>
            </a:r>
            <a:endParaRPr lang="zh-CN" altLang="en-US" b="1" dirty="0">
              <a:solidFill>
                <a:schemeClr val="accent1"/>
              </a:solidFill>
              <a:latin typeface="Arial" panose="020B0604020202020204" pitchFamily="34" charset="0"/>
              <a:ea typeface="微软雅黑" panose="020B0503020204020204" pitchFamily="34" charset="-122"/>
            </a:endParaRPr>
          </a:p>
        </p:txBody>
      </p:sp>
      <p:sp>
        <p:nvSpPr>
          <p:cNvPr id="19" name="Title-1"/>
          <p:cNvSpPr/>
          <p:nvPr>
            <p:custDataLst>
              <p:tags r:id="rId9"/>
            </p:custDataLst>
          </p:nvPr>
        </p:nvSpPr>
        <p:spPr>
          <a:xfrm>
            <a:off x="829415" y="3353411"/>
            <a:ext cx="570519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b="1" dirty="0">
                <a:solidFill>
                  <a:schemeClr val="accent1"/>
                </a:solidFill>
                <a:latin typeface="方正书宋"/>
              </a:rPr>
              <a:t>试诊断维修：数控车床使用中手动正常，自动回零时移动一段距离后不动，重开手动移动又正常；</a:t>
            </a:r>
            <a:endParaRPr lang="en-US" altLang="zh-CN" b="1" dirty="0">
              <a:solidFill>
                <a:schemeClr val="accent1"/>
              </a:solidFill>
              <a:latin typeface="方正书宋"/>
              <a:sym typeface="Arial" panose="020B0604020202020204" pitchFamily="34" charset="0"/>
            </a:endParaRPr>
          </a:p>
        </p:txBody>
      </p:sp>
      <p:sp>
        <p:nvSpPr>
          <p:cNvPr id="20" name="1"/>
          <p:cNvSpPr/>
          <p:nvPr>
            <p:custDataLst>
              <p:tags r:id="rId10"/>
            </p:custDataLst>
          </p:nvPr>
        </p:nvSpPr>
        <p:spPr bwMode="auto">
          <a:xfrm rot="5400000">
            <a:off x="367688" y="4221201"/>
            <a:ext cx="553586" cy="25186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21" name="Index-1"/>
          <p:cNvSpPr txBox="1"/>
          <p:nvPr>
            <p:custDataLst>
              <p:tags r:id="rId11"/>
            </p:custDataLst>
          </p:nvPr>
        </p:nvSpPr>
        <p:spPr>
          <a:xfrm>
            <a:off x="167696" y="4162469"/>
            <a:ext cx="441146" cy="369332"/>
          </a:xfrm>
          <a:prstGeom prst="rect">
            <a:avLst/>
          </a:prstGeom>
          <a:noFill/>
        </p:spPr>
        <p:txBody>
          <a:bodyPr wrap="none" rtlCol="0">
            <a:spAutoFit/>
          </a:bodyPr>
          <a:lstStyle/>
          <a:p>
            <a:r>
              <a:rPr lang="en-US" altLang="zh-CN" b="1" dirty="0">
                <a:solidFill>
                  <a:schemeClr val="accent1"/>
                </a:solidFill>
                <a:latin typeface="Arial" panose="020B0604020202020204" pitchFamily="34" charset="0"/>
                <a:ea typeface="微软雅黑" panose="020B0503020204020204" pitchFamily="34" charset="-122"/>
              </a:rPr>
              <a:t>04</a:t>
            </a:r>
            <a:endParaRPr lang="zh-CN" altLang="en-US" b="1" dirty="0">
              <a:solidFill>
                <a:schemeClr val="accent1"/>
              </a:solidFill>
              <a:latin typeface="Arial" panose="020B0604020202020204" pitchFamily="34" charset="0"/>
              <a:ea typeface="微软雅黑" panose="020B0503020204020204" pitchFamily="34" charset="-122"/>
            </a:endParaRPr>
          </a:p>
        </p:txBody>
      </p:sp>
      <p:sp>
        <p:nvSpPr>
          <p:cNvPr id="22" name="Title-1"/>
          <p:cNvSpPr/>
          <p:nvPr>
            <p:custDataLst>
              <p:tags r:id="rId12"/>
            </p:custDataLst>
          </p:nvPr>
        </p:nvSpPr>
        <p:spPr>
          <a:xfrm>
            <a:off x="829415" y="4034733"/>
            <a:ext cx="570519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b="1" dirty="0">
                <a:solidFill>
                  <a:schemeClr val="accent1"/>
                </a:solidFill>
                <a:latin typeface="方正书宋"/>
              </a:rPr>
              <a:t>试诊断维修：一数控车床，在</a:t>
            </a:r>
            <a:r>
              <a:rPr lang="en-US" altLang="zh-CN" b="1" dirty="0">
                <a:solidFill>
                  <a:schemeClr val="accent1"/>
                </a:solidFill>
                <a:latin typeface="方正书宋"/>
              </a:rPr>
              <a:t>G32 </a:t>
            </a:r>
            <a:r>
              <a:rPr lang="zh-CN" altLang="en-US" b="1" dirty="0">
                <a:solidFill>
                  <a:schemeClr val="accent1"/>
                </a:solidFill>
                <a:latin typeface="方正书宋"/>
              </a:rPr>
              <a:t>车螺纹时，出现起始段螺纹“乱牙”的故障；</a:t>
            </a:r>
            <a:endParaRPr lang="en-US" altLang="zh-CN" b="1" dirty="0">
              <a:solidFill>
                <a:schemeClr val="accent1"/>
              </a:solidFill>
              <a:latin typeface="方正书宋"/>
              <a:sym typeface="Arial" panose="020B0604020202020204" pitchFamily="34" charset="0"/>
            </a:endParaRPr>
          </a:p>
        </p:txBody>
      </p:sp>
      <p:sp>
        <p:nvSpPr>
          <p:cNvPr id="23" name="1"/>
          <p:cNvSpPr/>
          <p:nvPr>
            <p:custDataLst>
              <p:tags r:id="rId13"/>
            </p:custDataLst>
          </p:nvPr>
        </p:nvSpPr>
        <p:spPr bwMode="auto">
          <a:xfrm rot="5400000">
            <a:off x="367688" y="4845593"/>
            <a:ext cx="553586" cy="251868"/>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accent1"/>
              </a:solidFill>
            </a:endParaRPr>
          </a:p>
        </p:txBody>
      </p:sp>
      <p:sp>
        <p:nvSpPr>
          <p:cNvPr id="24" name="Index-1"/>
          <p:cNvSpPr txBox="1"/>
          <p:nvPr>
            <p:custDataLst>
              <p:tags r:id="rId14"/>
            </p:custDataLst>
          </p:nvPr>
        </p:nvSpPr>
        <p:spPr>
          <a:xfrm>
            <a:off x="167696" y="4786861"/>
            <a:ext cx="441146" cy="369332"/>
          </a:xfrm>
          <a:prstGeom prst="rect">
            <a:avLst/>
          </a:prstGeom>
          <a:noFill/>
        </p:spPr>
        <p:txBody>
          <a:bodyPr wrap="none" rtlCol="0">
            <a:spAutoFit/>
          </a:bodyPr>
          <a:lstStyle/>
          <a:p>
            <a:r>
              <a:rPr lang="en-US" altLang="zh-CN" b="1" dirty="0">
                <a:solidFill>
                  <a:schemeClr val="accent1"/>
                </a:solidFill>
                <a:latin typeface="Arial" panose="020B0604020202020204" pitchFamily="34" charset="0"/>
                <a:ea typeface="微软雅黑" panose="020B0503020204020204" pitchFamily="34" charset="-122"/>
              </a:rPr>
              <a:t>05</a:t>
            </a:r>
            <a:endParaRPr lang="zh-CN" altLang="en-US" b="1" dirty="0">
              <a:solidFill>
                <a:schemeClr val="accent1"/>
              </a:solidFill>
              <a:latin typeface="Arial" panose="020B0604020202020204" pitchFamily="34" charset="0"/>
              <a:ea typeface="微软雅黑" panose="020B0503020204020204" pitchFamily="34" charset="-122"/>
            </a:endParaRPr>
          </a:p>
        </p:txBody>
      </p:sp>
      <p:sp>
        <p:nvSpPr>
          <p:cNvPr id="25" name="Title-1"/>
          <p:cNvSpPr/>
          <p:nvPr>
            <p:custDataLst>
              <p:tags r:id="rId15"/>
            </p:custDataLst>
          </p:nvPr>
        </p:nvSpPr>
        <p:spPr>
          <a:xfrm>
            <a:off x="829415" y="4659125"/>
            <a:ext cx="5705198" cy="624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zh-CN" altLang="en-US" b="1" dirty="0">
                <a:solidFill>
                  <a:schemeClr val="accent1"/>
                </a:solidFill>
                <a:latin typeface="方正书宋"/>
                <a:sym typeface="Arial" panose="020B0604020202020204" pitchFamily="34" charset="0"/>
              </a:rPr>
              <a:t>完成实训报告。</a:t>
            </a:r>
            <a:endParaRPr lang="en-US" altLang="zh-CN" b="1" dirty="0">
              <a:solidFill>
                <a:schemeClr val="accent1"/>
              </a:solidFill>
              <a:latin typeface="方正书宋"/>
              <a:sym typeface="Arial" panose="020B0604020202020204" pitchFamily="34" charset="0"/>
            </a:endParaRPr>
          </a:p>
        </p:txBody>
      </p:sp>
      <p:sp>
        <p:nvSpPr>
          <p:cNvPr id="10" name="标题 1">
            <a:extLst>
              <a:ext uri="{FF2B5EF4-FFF2-40B4-BE49-F238E27FC236}">
                <a16:creationId xmlns:a16="http://schemas.microsoft.com/office/drawing/2014/main" id="{D180A307-5C35-8C53-7700-D25757E11DB0}"/>
              </a:ext>
            </a:extLst>
          </p:cNvPr>
          <p:cNvSpPr txBox="1"/>
          <p:nvPr/>
        </p:nvSpPr>
        <p:spPr>
          <a:xfrm>
            <a:off x="3821091" y="337013"/>
            <a:ext cx="4549815"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1.3 </a:t>
            </a:r>
            <a:r>
              <a:rPr lang="zh-CN" altLang="en-US" sz="2800" dirty="0">
                <a:latin typeface="+mj-ea"/>
                <a:cs typeface="+mn-ea"/>
                <a:sym typeface="+mn-lt"/>
              </a:rPr>
              <a:t>数控车床常见故障</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9525" imgH="9525" progId="TCLayout.ActiveDocument.1">
                  <p:embed/>
                </p:oleObj>
              </mc:Choice>
              <mc:Fallback>
                <p:oleObj name="think-cell Slide" r:id="rId3" imgW="9525" imgH="9525" progId="TCLayout.ActiveDocument.1">
                  <p:embed/>
                  <p:pic>
                    <p:nvPicPr>
                      <p:cNvPr id="0" name="图片 -1"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矩形 3" hidden="1"/>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2400" dirty="0">
              <a:cs typeface="+mn-ea"/>
              <a:sym typeface="+mn-lt"/>
            </a:endParaRPr>
          </a:p>
        </p:txBody>
      </p:sp>
      <p:sp>
        <p:nvSpPr>
          <p:cNvPr id="5" name="标题 4"/>
          <p:cNvSpPr>
            <a:spLocks noGrp="1"/>
          </p:cNvSpPr>
          <p:nvPr>
            <p:ph type="ctrTitle"/>
          </p:nvPr>
        </p:nvSpPr>
        <p:spPr>
          <a:xfrm>
            <a:off x="1346202" y="3921741"/>
            <a:ext cx="6426198" cy="701731"/>
          </a:xfrm>
        </p:spPr>
        <p:txBody>
          <a:bodyPr>
            <a:spAutoFit/>
          </a:bodyPr>
          <a:lstStyle/>
          <a:p>
            <a:r>
              <a:rPr lang="zh-CN" altLang="en-US" sz="4400" spc="300" dirty="0">
                <a:latin typeface="+mn-lt"/>
                <a:ea typeface="+mn-ea"/>
                <a:cs typeface="+mn-ea"/>
                <a:sym typeface="+mn-lt"/>
              </a:rPr>
              <a:t>谢 谢！</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5"/>
          <p:cNvSpPr txBox="1"/>
          <p:nvPr/>
        </p:nvSpPr>
        <p:spPr>
          <a:xfrm>
            <a:off x="684918" y="1776350"/>
            <a:ext cx="10822161" cy="432067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2000" dirty="0">
                <a:cs typeface="+mn-ea"/>
                <a:sym typeface="+mn-lt"/>
              </a:rPr>
              <a:t>② 若电源方面出现故障，则</a:t>
            </a:r>
            <a:r>
              <a:rPr lang="zh-CN" altLang="en-US" sz="2000" dirty="0">
                <a:solidFill>
                  <a:srgbClr val="FF0000"/>
                </a:solidFill>
                <a:cs typeface="+mn-ea"/>
                <a:sym typeface="+mn-lt"/>
              </a:rPr>
              <a:t>直接切断总电源</a:t>
            </a:r>
            <a:r>
              <a:rPr lang="zh-CN" altLang="en-US" sz="2000" dirty="0">
                <a:cs typeface="+mn-ea"/>
                <a:sym typeface="+mn-lt"/>
              </a:rPr>
              <a:t>；</a:t>
            </a:r>
            <a:endParaRPr lang="en-US" altLang="zh-CN" sz="2000" dirty="0">
              <a:cs typeface="+mn-ea"/>
              <a:sym typeface="+mn-lt"/>
            </a:endParaRPr>
          </a:p>
          <a:p>
            <a:pPr marL="0" indent="0">
              <a:lnSpc>
                <a:spcPct val="150000"/>
              </a:lnSpc>
              <a:spcBef>
                <a:spcPts val="0"/>
              </a:spcBef>
              <a:buNone/>
            </a:pPr>
            <a:r>
              <a:rPr lang="zh-CN" altLang="en-US" sz="2000" dirty="0">
                <a:cs typeface="+mn-ea"/>
                <a:sym typeface="+mn-lt"/>
              </a:rPr>
              <a:t>③ 送电前，要注意观察</a:t>
            </a:r>
            <a:r>
              <a:rPr lang="zh-CN" altLang="en-US" sz="2000" dirty="0">
                <a:solidFill>
                  <a:srgbClr val="FF0000"/>
                </a:solidFill>
                <a:cs typeface="+mn-ea"/>
                <a:sym typeface="+mn-lt"/>
              </a:rPr>
              <a:t>车</a:t>
            </a:r>
            <a:r>
              <a:rPr lang="zh-CN" altLang="en-US" sz="2000" dirty="0">
                <a:solidFill>
                  <a:srgbClr val="FF0000"/>
                </a:solidFill>
                <a:cs typeface="+mn-ea"/>
              </a:rPr>
              <a:t>床周围是否有人</a:t>
            </a:r>
            <a:r>
              <a:rPr lang="zh-CN" altLang="en-US" sz="2000" dirty="0">
                <a:cs typeface="+mn-ea"/>
              </a:rPr>
              <a:t>在修理车床或电器设备，防止误伤他人；</a:t>
            </a:r>
            <a:endParaRPr lang="en-US" altLang="zh-CN" sz="2000" dirty="0">
              <a:cs typeface="+mn-ea"/>
            </a:endParaRPr>
          </a:p>
          <a:p>
            <a:pPr marL="0" indent="0">
              <a:lnSpc>
                <a:spcPct val="150000"/>
              </a:lnSpc>
              <a:spcBef>
                <a:spcPts val="0"/>
              </a:spcBef>
              <a:buNone/>
            </a:pPr>
            <a:r>
              <a:rPr lang="zh-CN" altLang="en-US" sz="2000" dirty="0">
                <a:cs typeface="+mn-ea"/>
                <a:sym typeface="+mn-lt"/>
              </a:rPr>
              <a:t>④ 当工作结束后，应</a:t>
            </a:r>
            <a:r>
              <a:rPr lang="zh-CN" altLang="en-US" sz="2000" dirty="0">
                <a:solidFill>
                  <a:srgbClr val="FF0000"/>
                </a:solidFill>
                <a:cs typeface="+mn-ea"/>
                <a:sym typeface="+mn-lt"/>
              </a:rPr>
              <a:t>切断主电源</a:t>
            </a:r>
            <a:r>
              <a:rPr lang="zh-CN" altLang="en-US" sz="2000" dirty="0">
                <a:cs typeface="+mn-ea"/>
                <a:sym typeface="+mn-lt"/>
              </a:rPr>
              <a:t>。</a:t>
            </a:r>
            <a:endParaRPr lang="en-US" altLang="zh-CN" sz="2000" dirty="0">
              <a:cs typeface="+mn-ea"/>
              <a:sym typeface="+mn-lt"/>
            </a:endParaRPr>
          </a:p>
          <a:p>
            <a:pPr marL="0" indent="0">
              <a:lnSpc>
                <a:spcPct val="150000"/>
              </a:lnSpc>
              <a:buNone/>
            </a:pPr>
            <a:r>
              <a:rPr lang="zh-CN" altLang="en-US" sz="2000" dirty="0">
                <a:cs typeface="+mn-ea"/>
                <a:sym typeface="+mn-lt"/>
              </a:rPr>
              <a:t>（</a:t>
            </a:r>
            <a:r>
              <a:rPr lang="en-US" altLang="zh-CN" sz="2000" dirty="0">
                <a:cs typeface="+mn-ea"/>
                <a:sym typeface="+mn-lt"/>
              </a:rPr>
              <a:t>3</a:t>
            </a:r>
            <a:r>
              <a:rPr lang="zh-CN" altLang="en-US" sz="2000" dirty="0">
                <a:cs typeface="+mn-ea"/>
                <a:sym typeface="+mn-lt"/>
              </a:rPr>
              <a:t>）检查</a:t>
            </a:r>
            <a:endParaRPr lang="en-US" altLang="zh-CN" sz="2000" dirty="0">
              <a:cs typeface="+mn-ea"/>
              <a:sym typeface="+mn-lt"/>
            </a:endParaRPr>
          </a:p>
          <a:p>
            <a:pPr marL="0" indent="0">
              <a:lnSpc>
                <a:spcPct val="150000"/>
              </a:lnSpc>
              <a:spcBef>
                <a:spcPts val="0"/>
              </a:spcBef>
              <a:buNone/>
            </a:pPr>
            <a:r>
              <a:rPr lang="zh-CN" altLang="en-US" sz="2000" dirty="0">
                <a:cs typeface="+mn-ea"/>
                <a:sym typeface="+mn-lt"/>
              </a:rPr>
              <a:t>① 车床投入前，应按</a:t>
            </a:r>
            <a:r>
              <a:rPr lang="zh-CN" altLang="en-US" sz="2000" dirty="0">
                <a:solidFill>
                  <a:srgbClr val="FF0000"/>
                </a:solidFill>
                <a:cs typeface="+mn-ea"/>
                <a:sym typeface="+mn-lt"/>
              </a:rPr>
              <a:t>操作说明书</a:t>
            </a:r>
            <a:r>
              <a:rPr lang="zh-CN" altLang="en-US" sz="2000" dirty="0">
                <a:cs typeface="+mn-ea"/>
                <a:sym typeface="+mn-lt"/>
              </a:rPr>
              <a:t>中叙述的操作步骤检查全部功能是否正常，若有问题，需要排出后工作；</a:t>
            </a:r>
            <a:endParaRPr lang="en-US" altLang="zh-CN" sz="2000" dirty="0">
              <a:cs typeface="+mn-ea"/>
              <a:sym typeface="+mn-lt"/>
            </a:endParaRPr>
          </a:p>
          <a:p>
            <a:pPr marL="0" indent="0">
              <a:lnSpc>
                <a:spcPct val="150000"/>
              </a:lnSpc>
              <a:spcBef>
                <a:spcPts val="0"/>
              </a:spcBef>
              <a:buNone/>
            </a:pPr>
            <a:r>
              <a:rPr lang="zh-CN" altLang="en-US" sz="2000" dirty="0">
                <a:cs typeface="+mn-ea"/>
                <a:sym typeface="+mn-lt"/>
              </a:rPr>
              <a:t>②检查</a:t>
            </a:r>
            <a:r>
              <a:rPr lang="zh-CN" altLang="en-US" sz="2000" dirty="0">
                <a:solidFill>
                  <a:srgbClr val="FF0000"/>
                </a:solidFill>
                <a:cs typeface="+mn-ea"/>
                <a:sym typeface="+mn-lt"/>
              </a:rPr>
              <a:t>全部压力表</a:t>
            </a:r>
            <a:r>
              <a:rPr lang="zh-CN" altLang="en-US" sz="2000" dirty="0">
                <a:cs typeface="+mn-ea"/>
                <a:sym typeface="+mn-lt"/>
              </a:rPr>
              <a:t>的压力是否正常。</a:t>
            </a:r>
            <a:endParaRPr lang="en-US" altLang="zh-CN" sz="2000" dirty="0">
              <a:cs typeface="+mn-ea"/>
              <a:sym typeface="+mn-lt"/>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4</a:t>
            </a:r>
            <a:r>
              <a:rPr lang="zh-CN" altLang="en-US" sz="2000" dirty="0">
                <a:cs typeface="+mn-ea"/>
                <a:sym typeface="+mn-lt"/>
              </a:rPr>
              <a:t>）紧急停止</a:t>
            </a:r>
            <a:endParaRPr lang="en-US" altLang="zh-CN" sz="2000" dirty="0">
              <a:cs typeface="+mn-ea"/>
              <a:sym typeface="+mn-lt"/>
            </a:endParaRPr>
          </a:p>
          <a:p>
            <a:pPr marL="0" indent="0">
              <a:lnSpc>
                <a:spcPct val="150000"/>
              </a:lnSpc>
              <a:spcBef>
                <a:spcPts val="0"/>
              </a:spcBef>
              <a:buNone/>
            </a:pPr>
            <a:r>
              <a:rPr lang="zh-CN" altLang="en-US" sz="2000" dirty="0">
                <a:cs typeface="+mn-ea"/>
                <a:sym typeface="+mn-lt"/>
              </a:rPr>
              <a:t> 如遇到紧急情况，应当立即按</a:t>
            </a:r>
            <a:r>
              <a:rPr lang="zh-CN" altLang="en-US" sz="2000" dirty="0">
                <a:solidFill>
                  <a:srgbClr val="FF0000"/>
                </a:solidFill>
                <a:cs typeface="+mn-ea"/>
                <a:sym typeface="+mn-lt"/>
              </a:rPr>
              <a:t>停止</a:t>
            </a:r>
            <a:r>
              <a:rPr lang="zh-CN" altLang="en-US" sz="2000" dirty="0">
                <a:cs typeface="+mn-ea"/>
                <a:sym typeface="+mn-lt"/>
              </a:rPr>
              <a:t>按钮</a:t>
            </a:r>
            <a:endParaRPr lang="en-US" altLang="zh-CN" sz="2000" dirty="0">
              <a:cs typeface="+mn-ea"/>
              <a:sym typeface="+mn-lt"/>
            </a:endParaRPr>
          </a:p>
        </p:txBody>
      </p:sp>
      <p:sp>
        <p:nvSpPr>
          <p:cNvPr id="10" name="标题 1"/>
          <p:cNvSpPr txBox="1"/>
          <p:nvPr/>
        </p:nvSpPr>
        <p:spPr>
          <a:xfrm>
            <a:off x="2629461" y="299928"/>
            <a:ext cx="6933077"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1.1 </a:t>
            </a:r>
            <a:r>
              <a:rPr lang="zh-CN" altLang="en-US" sz="2800" dirty="0">
                <a:latin typeface="+mj-ea"/>
                <a:cs typeface="+mn-ea"/>
                <a:sym typeface="+mn-lt"/>
              </a:rPr>
              <a:t>数控车床文明实训和安全操作规程</a:t>
            </a:r>
          </a:p>
        </p:txBody>
      </p:sp>
      <p:grpSp>
        <p:nvGrpSpPr>
          <p:cNvPr id="3" name="组合 2">
            <a:extLst>
              <a:ext uri="{FF2B5EF4-FFF2-40B4-BE49-F238E27FC236}">
                <a16:creationId xmlns:a16="http://schemas.microsoft.com/office/drawing/2014/main" id="{083E80B7-2CAF-77F7-D87C-1E67E75B4F87}"/>
              </a:ext>
            </a:extLst>
          </p:cNvPr>
          <p:cNvGrpSpPr/>
          <p:nvPr/>
        </p:nvGrpSpPr>
        <p:grpSpPr>
          <a:xfrm>
            <a:off x="1587" y="-1"/>
            <a:ext cx="12188825" cy="6858001"/>
            <a:chOff x="1589" y="0"/>
            <a:chExt cx="12188825" cy="6858001"/>
          </a:xfrm>
        </p:grpSpPr>
        <p:sp>
          <p:nvSpPr>
            <p:cNvPr id="5" name="任意多边形 40">
              <a:extLst>
                <a:ext uri="{FF2B5EF4-FFF2-40B4-BE49-F238E27FC236}">
                  <a16:creationId xmlns:a16="http://schemas.microsoft.com/office/drawing/2014/main" id="{C035239F-2BD6-DFEB-351E-69302991AA8B}"/>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6" name="任意多边形 41">
              <a:extLst>
                <a:ext uri="{FF2B5EF4-FFF2-40B4-BE49-F238E27FC236}">
                  <a16:creationId xmlns:a16="http://schemas.microsoft.com/office/drawing/2014/main" id="{83ADF8F1-CCED-0C3B-8883-F6469E61D3A8}"/>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7" name="标题 3">
            <a:extLst>
              <a:ext uri="{FF2B5EF4-FFF2-40B4-BE49-F238E27FC236}">
                <a16:creationId xmlns:a16="http://schemas.microsoft.com/office/drawing/2014/main" id="{2FF70124-10A3-59A4-F188-49FBAE9E7EAC}"/>
              </a:ext>
            </a:extLst>
          </p:cNvPr>
          <p:cNvSpPr txBox="1">
            <a:spLocks/>
          </p:cNvSpPr>
          <p:nvPr/>
        </p:nvSpPr>
        <p:spPr>
          <a:xfrm>
            <a:off x="3922710" y="1124104"/>
            <a:ext cx="4346575"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solidFill>
                  <a:schemeClr val="accent1"/>
                </a:solidFill>
                <a:latin typeface="Arial" panose="020B0604020202020204" pitchFamily="34" charset="0"/>
                <a:ea typeface="微软雅黑" panose="020B0503020204020204" pitchFamily="34" charset="-122"/>
              </a:rPr>
              <a:t>一、数控车床文明生产</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1"/>
          <p:cNvSpPr/>
          <p:nvPr>
            <p:custDataLst>
              <p:tags r:id="rId1"/>
            </p:custDataLst>
          </p:nvPr>
        </p:nvSpPr>
        <p:spPr bwMode="auto">
          <a:xfrm rot="5400000">
            <a:off x="961869" y="1826036"/>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lt1"/>
              </a:solidFill>
            </a:endParaRPr>
          </a:p>
        </p:txBody>
      </p:sp>
      <p:sp>
        <p:nvSpPr>
          <p:cNvPr id="9" name="Index-1"/>
          <p:cNvSpPr txBox="1"/>
          <p:nvPr>
            <p:custDataLst>
              <p:tags r:id="rId2"/>
            </p:custDataLst>
          </p:nvPr>
        </p:nvSpPr>
        <p:spPr>
          <a:xfrm>
            <a:off x="684919" y="1798133"/>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03</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0" name="Title-5"/>
          <p:cNvSpPr/>
          <p:nvPr>
            <p:custDataLst>
              <p:tags r:id="rId3"/>
            </p:custDataLst>
          </p:nvPr>
        </p:nvSpPr>
        <p:spPr>
          <a:xfrm>
            <a:off x="1676889" y="1755971"/>
            <a:ext cx="3627599" cy="5405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30000"/>
              </a:lnSpc>
            </a:pPr>
            <a:r>
              <a:rPr lang="zh-CN" altLang="en-US" sz="2800" b="1" dirty="0">
                <a:solidFill>
                  <a:srgbClr val="3F82C4"/>
                </a:solidFill>
                <a:sym typeface="Arial" panose="020B0604020202020204" pitchFamily="34" charset="0"/>
              </a:rPr>
              <a:t>数控车床的文明生产</a:t>
            </a:r>
            <a:endParaRPr lang="en-US" altLang="zh-CN" sz="2800" b="1" dirty="0">
              <a:solidFill>
                <a:srgbClr val="3F82C4"/>
              </a:solidFill>
              <a:sym typeface="Arial" panose="020B0604020202020204" pitchFamily="34" charset="0"/>
            </a:endParaRPr>
          </a:p>
        </p:txBody>
      </p:sp>
      <p:sp>
        <p:nvSpPr>
          <p:cNvPr id="11" name="文本占位符 5"/>
          <p:cNvSpPr txBox="1"/>
          <p:nvPr/>
        </p:nvSpPr>
        <p:spPr>
          <a:xfrm>
            <a:off x="684918" y="2478830"/>
            <a:ext cx="10822161" cy="37307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2000" dirty="0">
                <a:cs typeface="+mn-ea"/>
                <a:sym typeface="+mn-lt"/>
              </a:rPr>
              <a:t>数据车床的一般</a:t>
            </a:r>
            <a:r>
              <a:rPr lang="zh-CN" altLang="en-US" sz="2000" dirty="0">
                <a:solidFill>
                  <a:srgbClr val="FF0000"/>
                </a:solidFill>
                <a:cs typeface="+mn-ea"/>
                <a:sym typeface="+mn-lt"/>
              </a:rPr>
              <a:t>文明生产要求如下</a:t>
            </a:r>
            <a:r>
              <a:rPr lang="zh-CN" altLang="en-US" sz="2000" dirty="0">
                <a:cs typeface="+mn-ea"/>
                <a:sym typeface="+mn-lt"/>
              </a:rPr>
              <a:t>：</a:t>
            </a:r>
            <a:endParaRPr lang="en-US" altLang="zh-CN" sz="2000" dirty="0">
              <a:cs typeface="+mn-ea"/>
              <a:sym typeface="+mn-lt"/>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1</a:t>
            </a:r>
            <a:r>
              <a:rPr lang="zh-CN" altLang="en-US" sz="2000" dirty="0">
                <a:cs typeface="+mn-ea"/>
                <a:sym typeface="+mn-lt"/>
              </a:rPr>
              <a:t>）操作车床前，一定要穿戴好</a:t>
            </a:r>
            <a:r>
              <a:rPr lang="zh-CN" altLang="en-US" sz="2000" dirty="0">
                <a:solidFill>
                  <a:srgbClr val="FF0000"/>
                </a:solidFill>
                <a:cs typeface="+mn-ea"/>
                <a:sym typeface="+mn-lt"/>
              </a:rPr>
              <a:t>劳保用品</a:t>
            </a:r>
            <a:r>
              <a:rPr lang="zh-CN" altLang="en-US" sz="2000" dirty="0">
                <a:cs typeface="+mn-ea"/>
                <a:sym typeface="+mn-lt"/>
              </a:rPr>
              <a:t>，避免不戴手套操作车床；</a:t>
            </a:r>
            <a:endParaRPr lang="en-US" altLang="zh-CN" sz="2000" dirty="0">
              <a:cs typeface="+mn-ea"/>
              <a:sym typeface="+mn-lt"/>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2</a:t>
            </a:r>
            <a:r>
              <a:rPr lang="zh-CN" altLang="en-US" sz="2000" dirty="0">
                <a:cs typeface="+mn-ea"/>
                <a:sym typeface="+mn-lt"/>
              </a:rPr>
              <a:t>）操作前必须熟知各个按钮的作用</a:t>
            </a:r>
            <a:r>
              <a:rPr lang="zh-CN" altLang="en-US" sz="2000" dirty="0">
                <a:cs typeface="+mn-ea"/>
              </a:rPr>
              <a:t>及</a:t>
            </a:r>
            <a:r>
              <a:rPr lang="zh-CN" altLang="en-US" sz="2000" dirty="0">
                <a:solidFill>
                  <a:srgbClr val="FF0000"/>
                </a:solidFill>
                <a:cs typeface="+mn-ea"/>
              </a:rPr>
              <a:t>操作注意事项</a:t>
            </a:r>
            <a:r>
              <a:rPr lang="zh-CN" altLang="en-US" sz="2000" dirty="0">
                <a:cs typeface="+mn-ea"/>
              </a:rPr>
              <a:t>；</a:t>
            </a:r>
            <a:endParaRPr lang="en-US" altLang="zh-CN" sz="2000" dirty="0">
              <a:cs typeface="+mn-ea"/>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3</a:t>
            </a:r>
            <a:r>
              <a:rPr lang="zh-CN" altLang="en-US" sz="2000" dirty="0">
                <a:cs typeface="+mn-ea"/>
                <a:sym typeface="+mn-lt"/>
              </a:rPr>
              <a:t>）</a:t>
            </a:r>
            <a:r>
              <a:rPr lang="zh-CN" altLang="en-US" sz="2000" dirty="0">
                <a:cs typeface="+mn-ea"/>
              </a:rPr>
              <a:t>使用车床时，应当注意车床各个部件</a:t>
            </a:r>
            <a:r>
              <a:rPr lang="zh-CN" altLang="en-US" sz="2000" dirty="0">
                <a:solidFill>
                  <a:srgbClr val="FF0000"/>
                </a:solidFill>
                <a:cs typeface="+mn-ea"/>
              </a:rPr>
              <a:t>警示牌</a:t>
            </a:r>
            <a:r>
              <a:rPr lang="zh-CN" altLang="en-US" sz="2000" dirty="0">
                <a:cs typeface="+mn-ea"/>
              </a:rPr>
              <a:t>上所警示的内容；</a:t>
            </a:r>
            <a:endParaRPr lang="en-US" altLang="zh-CN" sz="2000" dirty="0">
              <a:cs typeface="+mn-ea"/>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4</a:t>
            </a:r>
            <a:r>
              <a:rPr lang="zh-CN" altLang="en-US" sz="2000" dirty="0">
                <a:cs typeface="+mn-ea"/>
                <a:sym typeface="+mn-lt"/>
              </a:rPr>
              <a:t>）</a:t>
            </a:r>
            <a:r>
              <a:rPr lang="zh-CN" altLang="en-US" sz="2000" dirty="0">
                <a:cs typeface="+mn-ea"/>
              </a:rPr>
              <a:t>车床周围的工具要</a:t>
            </a:r>
            <a:r>
              <a:rPr lang="zh-CN" altLang="en-US" sz="2000" dirty="0">
                <a:solidFill>
                  <a:srgbClr val="FF0000"/>
                </a:solidFill>
                <a:cs typeface="+mn-ea"/>
              </a:rPr>
              <a:t>摆放整齐</a:t>
            </a:r>
            <a:r>
              <a:rPr lang="zh-CN" altLang="en-US" sz="2000" dirty="0">
                <a:cs typeface="+mn-ea"/>
              </a:rPr>
              <a:t>，要便于拿放；</a:t>
            </a:r>
            <a:endParaRPr lang="en-US" altLang="zh-CN" sz="2000" dirty="0">
              <a:cs typeface="+mn-ea"/>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5</a:t>
            </a:r>
            <a:r>
              <a:rPr lang="zh-CN" altLang="en-US" sz="2000" dirty="0">
                <a:cs typeface="+mn-ea"/>
                <a:sym typeface="+mn-lt"/>
              </a:rPr>
              <a:t>）</a:t>
            </a:r>
            <a:r>
              <a:rPr lang="zh-CN" altLang="en-US" sz="2000" dirty="0">
                <a:cs typeface="+mn-ea"/>
              </a:rPr>
              <a:t>加工前必须</a:t>
            </a:r>
            <a:r>
              <a:rPr lang="zh-CN" altLang="en-US" sz="2000" dirty="0">
                <a:solidFill>
                  <a:srgbClr val="FF0000"/>
                </a:solidFill>
                <a:cs typeface="+mn-ea"/>
              </a:rPr>
              <a:t>关闭车床的防护门</a:t>
            </a:r>
            <a:r>
              <a:rPr lang="zh-CN" altLang="en-US" sz="2000" dirty="0">
                <a:cs typeface="+mn-ea"/>
              </a:rPr>
              <a:t>；</a:t>
            </a:r>
            <a:endParaRPr lang="en-US" altLang="zh-CN" sz="2000" dirty="0">
              <a:cs typeface="+mn-ea"/>
            </a:endParaRPr>
          </a:p>
          <a:p>
            <a:pPr marL="0" indent="0">
              <a:lnSpc>
                <a:spcPct val="150000"/>
              </a:lnSpc>
              <a:spcBef>
                <a:spcPts val="0"/>
              </a:spcBef>
              <a:buNone/>
            </a:pPr>
            <a:r>
              <a:rPr lang="zh-CN" altLang="en-US" sz="2000" dirty="0">
                <a:cs typeface="+mn-ea"/>
                <a:sym typeface="+mn-lt"/>
              </a:rPr>
              <a:t>（</a:t>
            </a:r>
            <a:r>
              <a:rPr lang="en-US" altLang="zh-CN" sz="2000" dirty="0">
                <a:cs typeface="+mn-ea"/>
                <a:sym typeface="+mn-lt"/>
              </a:rPr>
              <a:t>6</a:t>
            </a:r>
            <a:r>
              <a:rPr lang="zh-CN" altLang="en-US" sz="2000" dirty="0">
                <a:cs typeface="+mn-ea"/>
                <a:sym typeface="+mn-lt"/>
              </a:rPr>
              <a:t>）</a:t>
            </a:r>
            <a:r>
              <a:rPr lang="zh-CN" altLang="en-US" sz="2000" dirty="0">
                <a:cs typeface="+mn-ea"/>
              </a:rPr>
              <a:t>刀具装夹完毕后，应当采用</a:t>
            </a:r>
            <a:r>
              <a:rPr lang="zh-CN" altLang="en-US" sz="2000" dirty="0">
                <a:solidFill>
                  <a:srgbClr val="FF0000"/>
                </a:solidFill>
                <a:cs typeface="+mn-ea"/>
              </a:rPr>
              <a:t>手动方式</a:t>
            </a:r>
            <a:r>
              <a:rPr lang="zh-CN" altLang="en-US" sz="2000" dirty="0">
                <a:cs typeface="+mn-ea"/>
              </a:rPr>
              <a:t>进行试切；</a:t>
            </a:r>
            <a:endParaRPr lang="en-US" altLang="zh-CN" sz="2000" dirty="0">
              <a:cs typeface="+mn-ea"/>
            </a:endParaRPr>
          </a:p>
          <a:p>
            <a:pPr marL="0" indent="0">
              <a:lnSpc>
                <a:spcPct val="150000"/>
              </a:lnSpc>
              <a:spcBef>
                <a:spcPts val="0"/>
              </a:spcBef>
              <a:buNone/>
            </a:pPr>
            <a:r>
              <a:rPr lang="zh-CN" altLang="en-US" sz="2000" dirty="0">
                <a:cs typeface="+mn-ea"/>
              </a:rPr>
              <a:t>（</a:t>
            </a:r>
            <a:r>
              <a:rPr lang="en-US" altLang="zh-CN" sz="2000" dirty="0">
                <a:cs typeface="+mn-ea"/>
              </a:rPr>
              <a:t>7</a:t>
            </a:r>
            <a:r>
              <a:rPr lang="zh-CN" altLang="en-US" sz="2000" dirty="0">
                <a:cs typeface="+mn-ea"/>
              </a:rPr>
              <a:t>）车床运转过程中，</a:t>
            </a:r>
            <a:r>
              <a:rPr lang="zh-CN" altLang="en-US" sz="2000" dirty="0">
                <a:solidFill>
                  <a:srgbClr val="FF0000"/>
                </a:solidFill>
                <a:cs typeface="+mn-ea"/>
              </a:rPr>
              <a:t>不要清除切屑</a:t>
            </a:r>
            <a:r>
              <a:rPr lang="zh-CN" altLang="en-US" sz="2000" dirty="0">
                <a:cs typeface="+mn-ea"/>
              </a:rPr>
              <a:t>，要避免用手接触车床运动部件；</a:t>
            </a:r>
            <a:endParaRPr lang="en-US" altLang="zh-CN" sz="2000" dirty="0">
              <a:cs typeface="+mn-ea"/>
            </a:endParaRPr>
          </a:p>
        </p:txBody>
      </p:sp>
      <p:sp>
        <p:nvSpPr>
          <p:cNvPr id="12" name="标题 1"/>
          <p:cNvSpPr txBox="1"/>
          <p:nvPr/>
        </p:nvSpPr>
        <p:spPr>
          <a:xfrm>
            <a:off x="2629461" y="299928"/>
            <a:ext cx="6933077" cy="524247"/>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sz="2800" dirty="0">
                <a:latin typeface="+mj-ea"/>
                <a:cs typeface="+mn-ea"/>
                <a:sym typeface="+mn-lt"/>
              </a:rPr>
              <a:t>任务</a:t>
            </a:r>
            <a:r>
              <a:rPr lang="en-US" altLang="zh-CN" sz="2800" dirty="0">
                <a:latin typeface="+mj-ea"/>
                <a:cs typeface="+mn-ea"/>
                <a:sym typeface="+mn-lt"/>
              </a:rPr>
              <a:t>1.1 </a:t>
            </a:r>
            <a:r>
              <a:rPr lang="zh-CN" altLang="en-US" sz="2800" dirty="0">
                <a:latin typeface="+mj-ea"/>
                <a:cs typeface="+mn-ea"/>
                <a:sym typeface="+mn-lt"/>
              </a:rPr>
              <a:t>数控车床文明实训和安全操作规程</a:t>
            </a:r>
          </a:p>
        </p:txBody>
      </p:sp>
      <p:sp>
        <p:nvSpPr>
          <p:cNvPr id="3" name="标题 3">
            <a:extLst>
              <a:ext uri="{FF2B5EF4-FFF2-40B4-BE49-F238E27FC236}">
                <a16:creationId xmlns:a16="http://schemas.microsoft.com/office/drawing/2014/main" id="{4403B8D2-16D7-B731-0B34-7C20CA09EA6E}"/>
              </a:ext>
            </a:extLst>
          </p:cNvPr>
          <p:cNvSpPr txBox="1">
            <a:spLocks/>
          </p:cNvSpPr>
          <p:nvPr/>
        </p:nvSpPr>
        <p:spPr>
          <a:xfrm>
            <a:off x="3922710" y="1029504"/>
            <a:ext cx="4346575"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solidFill>
                  <a:schemeClr val="accent1"/>
                </a:solidFill>
                <a:latin typeface="Arial" panose="020B0604020202020204" pitchFamily="34" charset="0"/>
                <a:ea typeface="微软雅黑" panose="020B0503020204020204" pitchFamily="34" charset="-122"/>
              </a:rPr>
              <a:t>一、数控车床文明生产</a:t>
            </a:r>
          </a:p>
        </p:txBody>
      </p:sp>
      <p:grpSp>
        <p:nvGrpSpPr>
          <p:cNvPr id="5" name="组合 4">
            <a:extLst>
              <a:ext uri="{FF2B5EF4-FFF2-40B4-BE49-F238E27FC236}">
                <a16:creationId xmlns:a16="http://schemas.microsoft.com/office/drawing/2014/main" id="{D04D4D72-2D8E-07B4-2DBB-659024B90B75}"/>
              </a:ext>
            </a:extLst>
          </p:cNvPr>
          <p:cNvGrpSpPr/>
          <p:nvPr/>
        </p:nvGrpSpPr>
        <p:grpSpPr>
          <a:xfrm>
            <a:off x="1587" y="-1"/>
            <a:ext cx="12188825" cy="6858001"/>
            <a:chOff x="1589" y="0"/>
            <a:chExt cx="12188825" cy="6858001"/>
          </a:xfrm>
        </p:grpSpPr>
        <p:sp>
          <p:nvSpPr>
            <p:cNvPr id="7" name="任意多边形 40">
              <a:extLst>
                <a:ext uri="{FF2B5EF4-FFF2-40B4-BE49-F238E27FC236}">
                  <a16:creationId xmlns:a16="http://schemas.microsoft.com/office/drawing/2014/main" id="{148E576A-1ED5-E816-AD65-6C2391207E09}"/>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3" name="任意多边形 41">
              <a:extLst>
                <a:ext uri="{FF2B5EF4-FFF2-40B4-BE49-F238E27FC236}">
                  <a16:creationId xmlns:a16="http://schemas.microsoft.com/office/drawing/2014/main" id="{998E1DB5-215B-FBD2-AB45-75A3364BCBFE}"/>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txBox="1"/>
          <p:nvPr/>
        </p:nvSpPr>
        <p:spPr>
          <a:xfrm>
            <a:off x="3125323" y="299930"/>
            <a:ext cx="5941354" cy="52424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zh-CN" altLang="en-US">
                <a:latin typeface="+mj-ea"/>
                <a:cs typeface="+mn-ea"/>
                <a:sym typeface="+mn-lt"/>
              </a:rPr>
              <a:t>任务</a:t>
            </a:r>
            <a:r>
              <a:rPr lang="en-US" altLang="zh-CN">
                <a:latin typeface="+mj-ea"/>
                <a:cs typeface="+mn-ea"/>
                <a:sym typeface="+mn-lt"/>
              </a:rPr>
              <a:t>1.1 </a:t>
            </a:r>
            <a:r>
              <a:rPr lang="zh-CN" altLang="en-US">
                <a:latin typeface="+mj-ea"/>
                <a:cs typeface="+mn-ea"/>
                <a:sym typeface="+mn-lt"/>
              </a:rPr>
              <a:t>数控车床文明实训和安全操作规程</a:t>
            </a:r>
            <a:endParaRPr lang="zh-CN" altLang="en-US" dirty="0">
              <a:latin typeface="+mj-ea"/>
              <a:cs typeface="+mn-ea"/>
              <a:sym typeface="+mn-lt"/>
            </a:endParaRPr>
          </a:p>
        </p:txBody>
      </p:sp>
      <p:sp>
        <p:nvSpPr>
          <p:cNvPr id="9" name="文本占位符 5"/>
          <p:cNvSpPr txBox="1"/>
          <p:nvPr/>
        </p:nvSpPr>
        <p:spPr>
          <a:xfrm>
            <a:off x="633032" y="2625648"/>
            <a:ext cx="10925929" cy="188410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2000" dirty="0">
                <a:cs typeface="+mn-ea"/>
              </a:rPr>
              <a:t>（</a:t>
            </a:r>
            <a:r>
              <a:rPr lang="en-US" altLang="zh-CN" sz="2000" dirty="0">
                <a:cs typeface="+mn-ea"/>
              </a:rPr>
              <a:t>8</a:t>
            </a:r>
            <a:r>
              <a:rPr lang="zh-CN" altLang="en-US" sz="2000" dirty="0">
                <a:cs typeface="+mn-ea"/>
              </a:rPr>
              <a:t>）清除切屑时，要</a:t>
            </a:r>
            <a:r>
              <a:rPr lang="zh-CN" altLang="en-US" sz="2000" dirty="0">
                <a:solidFill>
                  <a:srgbClr val="FF0000"/>
                </a:solidFill>
                <a:cs typeface="+mn-ea"/>
              </a:rPr>
              <a:t>使用</a:t>
            </a:r>
            <a:r>
              <a:rPr lang="zh-CN" altLang="en-US" sz="2000" dirty="0">
                <a:cs typeface="+mn-ea"/>
              </a:rPr>
              <a:t>一定的</a:t>
            </a:r>
            <a:r>
              <a:rPr lang="zh-CN" altLang="en-US" sz="2000" dirty="0">
                <a:solidFill>
                  <a:srgbClr val="FF0000"/>
                </a:solidFill>
                <a:cs typeface="+mn-ea"/>
              </a:rPr>
              <a:t>工具</a:t>
            </a:r>
            <a:r>
              <a:rPr lang="zh-CN" altLang="en-US" sz="2000" dirty="0">
                <a:cs typeface="+mn-ea"/>
              </a:rPr>
              <a:t>，应当注意不要被切屑划伤手脚；</a:t>
            </a:r>
            <a:endParaRPr lang="en-US" altLang="zh-CN" sz="2000" dirty="0">
              <a:cs typeface="+mn-ea"/>
            </a:endParaRPr>
          </a:p>
          <a:p>
            <a:pPr marL="0" indent="0">
              <a:lnSpc>
                <a:spcPct val="150000"/>
              </a:lnSpc>
              <a:spcBef>
                <a:spcPts val="0"/>
              </a:spcBef>
              <a:buNone/>
            </a:pPr>
            <a:r>
              <a:rPr lang="zh-CN" altLang="en-US" sz="2000" dirty="0">
                <a:cs typeface="+mn-ea"/>
              </a:rPr>
              <a:t>（</a:t>
            </a:r>
            <a:r>
              <a:rPr lang="en-US" altLang="zh-CN" sz="2000" dirty="0">
                <a:cs typeface="+mn-ea"/>
              </a:rPr>
              <a:t>9</a:t>
            </a:r>
            <a:r>
              <a:rPr lang="zh-CN" altLang="en-US" sz="2000" dirty="0">
                <a:cs typeface="+mn-ea"/>
              </a:rPr>
              <a:t>）要测量工件时，必须在车床</a:t>
            </a:r>
            <a:r>
              <a:rPr lang="zh-CN" altLang="en-US" sz="2000" dirty="0">
                <a:solidFill>
                  <a:srgbClr val="FF0000"/>
                </a:solidFill>
                <a:cs typeface="+mn-ea"/>
              </a:rPr>
              <a:t>停止状态</a:t>
            </a:r>
            <a:r>
              <a:rPr lang="zh-CN" altLang="en-US" sz="2000" dirty="0">
                <a:cs typeface="+mn-ea"/>
              </a:rPr>
              <a:t>下进行；</a:t>
            </a:r>
            <a:endParaRPr lang="en-US" altLang="zh-CN" sz="2000" dirty="0">
              <a:cs typeface="+mn-ea"/>
            </a:endParaRPr>
          </a:p>
          <a:p>
            <a:pPr marL="0" indent="0">
              <a:lnSpc>
                <a:spcPct val="150000"/>
              </a:lnSpc>
              <a:spcBef>
                <a:spcPts val="0"/>
              </a:spcBef>
              <a:buNone/>
            </a:pPr>
            <a:r>
              <a:rPr lang="zh-CN" altLang="en-US" sz="2000" dirty="0">
                <a:cs typeface="+mn-ea"/>
              </a:rPr>
              <a:t>（</a:t>
            </a:r>
            <a:r>
              <a:rPr lang="en-US" altLang="zh-CN" sz="2000" dirty="0">
                <a:cs typeface="+mn-ea"/>
              </a:rPr>
              <a:t>10</a:t>
            </a:r>
            <a:r>
              <a:rPr lang="zh-CN" altLang="en-US" sz="2000" dirty="0">
                <a:cs typeface="+mn-ea"/>
              </a:rPr>
              <a:t>）在操作中，禁止</a:t>
            </a:r>
            <a:r>
              <a:rPr lang="zh-CN" altLang="en-US" sz="2000" dirty="0">
                <a:solidFill>
                  <a:srgbClr val="FF0000"/>
                </a:solidFill>
                <a:cs typeface="+mn-ea"/>
              </a:rPr>
              <a:t>打闹、闲谈、睡觉和任意离开</a:t>
            </a:r>
            <a:r>
              <a:rPr lang="zh-CN" altLang="en-US" sz="2000" dirty="0">
                <a:cs typeface="+mn-ea"/>
              </a:rPr>
              <a:t>工作岗位；</a:t>
            </a:r>
            <a:endParaRPr lang="en-US" altLang="zh-CN" sz="2000" dirty="0">
              <a:cs typeface="+mn-ea"/>
            </a:endParaRPr>
          </a:p>
          <a:p>
            <a:pPr marL="0" indent="0">
              <a:lnSpc>
                <a:spcPct val="150000"/>
              </a:lnSpc>
              <a:spcBef>
                <a:spcPts val="0"/>
              </a:spcBef>
              <a:buNone/>
            </a:pPr>
            <a:r>
              <a:rPr lang="zh-CN" altLang="en-US" sz="2000" dirty="0">
                <a:cs typeface="+mn-ea"/>
              </a:rPr>
              <a:t>（</a:t>
            </a:r>
            <a:r>
              <a:rPr lang="en-US" altLang="zh-CN" sz="2000" dirty="0">
                <a:cs typeface="+mn-ea"/>
              </a:rPr>
              <a:t>11</a:t>
            </a:r>
            <a:r>
              <a:rPr lang="zh-CN" altLang="en-US" sz="2000" dirty="0">
                <a:cs typeface="+mn-ea"/>
              </a:rPr>
              <a:t>）加工操作结束后，应注意</a:t>
            </a:r>
            <a:r>
              <a:rPr lang="zh-CN" altLang="en-US" sz="2000" dirty="0">
                <a:solidFill>
                  <a:srgbClr val="FF0000"/>
                </a:solidFill>
                <a:cs typeface="+mn-ea"/>
              </a:rPr>
              <a:t>保持</a:t>
            </a:r>
            <a:r>
              <a:rPr lang="zh-CN" altLang="en-US" sz="2000" dirty="0">
                <a:cs typeface="+mn-ea"/>
              </a:rPr>
              <a:t>车床及控制设备的</a:t>
            </a:r>
            <a:r>
              <a:rPr lang="zh-CN" altLang="en-US" sz="2000" dirty="0">
                <a:solidFill>
                  <a:srgbClr val="FF0000"/>
                </a:solidFill>
                <a:cs typeface="+mn-ea"/>
              </a:rPr>
              <a:t>清洁</a:t>
            </a:r>
            <a:r>
              <a:rPr lang="zh-CN" altLang="en-US" sz="2000" dirty="0">
                <a:cs typeface="+mn-ea"/>
              </a:rPr>
              <a:t>，并对车床进行维护保养。</a:t>
            </a:r>
            <a:endParaRPr lang="en-US" altLang="zh-CN" sz="2000" dirty="0">
              <a:cs typeface="+mn-ea"/>
            </a:endParaRPr>
          </a:p>
        </p:txBody>
      </p:sp>
      <p:grpSp>
        <p:nvGrpSpPr>
          <p:cNvPr id="3" name="组合 2">
            <a:extLst>
              <a:ext uri="{FF2B5EF4-FFF2-40B4-BE49-F238E27FC236}">
                <a16:creationId xmlns:a16="http://schemas.microsoft.com/office/drawing/2014/main" id="{16D61749-5DFE-538B-77B0-00653C8E6B8C}"/>
              </a:ext>
            </a:extLst>
          </p:cNvPr>
          <p:cNvGrpSpPr/>
          <p:nvPr/>
        </p:nvGrpSpPr>
        <p:grpSpPr>
          <a:xfrm>
            <a:off x="1587" y="-1"/>
            <a:ext cx="12188825" cy="6858001"/>
            <a:chOff x="1589" y="0"/>
            <a:chExt cx="12188825" cy="6858001"/>
          </a:xfrm>
        </p:grpSpPr>
        <p:sp>
          <p:nvSpPr>
            <p:cNvPr id="5" name="任意多边形 40">
              <a:extLst>
                <a:ext uri="{FF2B5EF4-FFF2-40B4-BE49-F238E27FC236}">
                  <a16:creationId xmlns:a16="http://schemas.microsoft.com/office/drawing/2014/main" id="{14BC9EEB-C893-4CC5-24D0-1A1BBF6EEA73}"/>
                </a:ext>
              </a:extLst>
            </p:cNvPr>
            <p:cNvSpPr/>
            <p:nvPr/>
          </p:nvSpPr>
          <p:spPr bwMode="auto">
            <a:xfrm>
              <a:off x="1589" y="5403847"/>
              <a:ext cx="2523898" cy="1454154"/>
            </a:xfrm>
            <a:custGeom>
              <a:avLst/>
              <a:gdLst>
                <a:gd name="T0" fmla="*/ 2545 w 2752"/>
                <a:gd name="T1" fmla="*/ 944 h 1585"/>
                <a:gd name="T2" fmla="*/ 1030 w 2752"/>
                <a:gd name="T3" fmla="*/ 944 h 1585"/>
                <a:gd name="T4" fmla="*/ 426 w 2752"/>
                <a:gd name="T5" fmla="*/ 327 h 1585"/>
                <a:gd name="T6" fmla="*/ 0 w 2752"/>
                <a:gd name="T7" fmla="*/ 134 h 1585"/>
                <a:gd name="T8" fmla="*/ 0 w 2752"/>
                <a:gd name="T9" fmla="*/ 1585 h 1585"/>
                <a:gd name="T10" fmla="*/ 2744 w 2752"/>
                <a:gd name="T11" fmla="*/ 1585 h 1585"/>
                <a:gd name="T12" fmla="*/ 2545 w 2752"/>
                <a:gd name="T13" fmla="*/ 944 h 1585"/>
              </a:gdLst>
              <a:ahLst/>
              <a:cxnLst>
                <a:cxn ang="0">
                  <a:pos x="T0" y="T1"/>
                </a:cxn>
                <a:cxn ang="0">
                  <a:pos x="T2" y="T3"/>
                </a:cxn>
                <a:cxn ang="0">
                  <a:pos x="T4" y="T5"/>
                </a:cxn>
                <a:cxn ang="0">
                  <a:pos x="T6" y="T7"/>
                </a:cxn>
                <a:cxn ang="0">
                  <a:pos x="T8" y="T9"/>
                </a:cxn>
                <a:cxn ang="0">
                  <a:pos x="T10" y="T11"/>
                </a:cxn>
                <a:cxn ang="0">
                  <a:pos x="T12" y="T13"/>
                </a:cxn>
              </a:cxnLst>
              <a:rect l="0" t="0" r="r" b="b"/>
              <a:pathLst>
                <a:path w="2752" h="1585">
                  <a:moveTo>
                    <a:pt x="2545" y="944"/>
                  </a:moveTo>
                  <a:cubicBezTo>
                    <a:pt x="2295" y="510"/>
                    <a:pt x="1551" y="716"/>
                    <a:pt x="1030" y="944"/>
                  </a:cubicBezTo>
                  <a:cubicBezTo>
                    <a:pt x="509" y="1172"/>
                    <a:pt x="648" y="748"/>
                    <a:pt x="426" y="327"/>
                  </a:cubicBezTo>
                  <a:cubicBezTo>
                    <a:pt x="253" y="0"/>
                    <a:pt x="73" y="81"/>
                    <a:pt x="0" y="134"/>
                  </a:cubicBezTo>
                  <a:cubicBezTo>
                    <a:pt x="0" y="1585"/>
                    <a:pt x="0" y="1585"/>
                    <a:pt x="0" y="1585"/>
                  </a:cubicBezTo>
                  <a:cubicBezTo>
                    <a:pt x="2744" y="1585"/>
                    <a:pt x="2744" y="1585"/>
                    <a:pt x="2744" y="1585"/>
                  </a:cubicBezTo>
                  <a:cubicBezTo>
                    <a:pt x="2319" y="1449"/>
                    <a:pt x="2752" y="1302"/>
                    <a:pt x="2545" y="944"/>
                  </a:cubicBezTo>
                  <a:close/>
                </a:path>
              </a:pathLst>
            </a:custGeom>
            <a:gradFill>
              <a:gsLst>
                <a:gs pos="24000">
                  <a:schemeClr val="bg1"/>
                </a:gs>
                <a:gs pos="77000">
                  <a:srgbClr val="00B0F0"/>
                </a:gs>
                <a:gs pos="100000">
                  <a:schemeClr val="accent1"/>
                </a:gs>
              </a:gsLst>
              <a:lin ang="72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6" name="任意多边形 41">
              <a:extLst>
                <a:ext uri="{FF2B5EF4-FFF2-40B4-BE49-F238E27FC236}">
                  <a16:creationId xmlns:a16="http://schemas.microsoft.com/office/drawing/2014/main" id="{F119DACB-C4F7-E087-DA44-779943CCE2DA}"/>
                </a:ext>
              </a:extLst>
            </p:cNvPr>
            <p:cNvSpPr/>
            <p:nvPr/>
          </p:nvSpPr>
          <p:spPr bwMode="auto">
            <a:xfrm>
              <a:off x="9390026" y="0"/>
              <a:ext cx="2800388" cy="1476422"/>
            </a:xfrm>
            <a:custGeom>
              <a:avLst/>
              <a:gdLst>
                <a:gd name="T0" fmla="*/ 354 w 2444"/>
                <a:gd name="T1" fmla="*/ 526 h 1288"/>
                <a:gd name="T2" fmla="*/ 1598 w 2444"/>
                <a:gd name="T3" fmla="*/ 526 h 1288"/>
                <a:gd name="T4" fmla="*/ 2094 w 2444"/>
                <a:gd name="T5" fmla="*/ 1033 h 1288"/>
                <a:gd name="T6" fmla="*/ 2444 w 2444"/>
                <a:gd name="T7" fmla="*/ 1192 h 1288"/>
                <a:gd name="T8" fmla="*/ 2444 w 2444"/>
                <a:gd name="T9" fmla="*/ 0 h 1288"/>
                <a:gd name="T10" fmla="*/ 0 w 2444"/>
                <a:gd name="T11" fmla="*/ 0 h 1288"/>
                <a:gd name="T12" fmla="*/ 354 w 2444"/>
                <a:gd name="T13" fmla="*/ 526 h 1288"/>
              </a:gdLst>
              <a:ahLst/>
              <a:cxnLst>
                <a:cxn ang="0">
                  <a:pos x="T0" y="T1"/>
                </a:cxn>
                <a:cxn ang="0">
                  <a:pos x="T2" y="T3"/>
                </a:cxn>
                <a:cxn ang="0">
                  <a:pos x="T4" y="T5"/>
                </a:cxn>
                <a:cxn ang="0">
                  <a:pos x="T6" y="T7"/>
                </a:cxn>
                <a:cxn ang="0">
                  <a:pos x="T8" y="T9"/>
                </a:cxn>
                <a:cxn ang="0">
                  <a:pos x="T10" y="T11"/>
                </a:cxn>
                <a:cxn ang="0">
                  <a:pos x="T12" y="T13"/>
                </a:cxn>
              </a:cxnLst>
              <a:rect l="0" t="0" r="r" b="b"/>
              <a:pathLst>
                <a:path w="2444" h="1288">
                  <a:moveTo>
                    <a:pt x="354" y="526"/>
                  </a:moveTo>
                  <a:cubicBezTo>
                    <a:pt x="516" y="764"/>
                    <a:pt x="1170" y="714"/>
                    <a:pt x="1598" y="526"/>
                  </a:cubicBezTo>
                  <a:cubicBezTo>
                    <a:pt x="2026" y="339"/>
                    <a:pt x="1981" y="659"/>
                    <a:pt x="2094" y="1033"/>
                  </a:cubicBezTo>
                  <a:cubicBezTo>
                    <a:pt x="2172" y="1288"/>
                    <a:pt x="2400" y="1272"/>
                    <a:pt x="2444" y="1192"/>
                  </a:cubicBezTo>
                  <a:cubicBezTo>
                    <a:pt x="2444" y="0"/>
                    <a:pt x="2444" y="0"/>
                    <a:pt x="2444" y="0"/>
                  </a:cubicBezTo>
                  <a:cubicBezTo>
                    <a:pt x="0" y="0"/>
                    <a:pt x="0" y="0"/>
                    <a:pt x="0" y="0"/>
                  </a:cubicBezTo>
                  <a:cubicBezTo>
                    <a:pt x="565" y="116"/>
                    <a:pt x="163" y="246"/>
                    <a:pt x="354" y="526"/>
                  </a:cubicBezTo>
                  <a:close/>
                </a:path>
              </a:pathLst>
            </a:custGeom>
            <a:gradFill>
              <a:gsLst>
                <a:gs pos="24000">
                  <a:schemeClr val="bg1"/>
                </a:gs>
                <a:gs pos="84000">
                  <a:srgbClr val="00B0F0"/>
                </a:gs>
                <a:gs pos="100000">
                  <a:schemeClr val="accent1"/>
                </a:gs>
              </a:gsLst>
              <a:lin ang="168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7" name="标题 3">
            <a:extLst>
              <a:ext uri="{FF2B5EF4-FFF2-40B4-BE49-F238E27FC236}">
                <a16:creationId xmlns:a16="http://schemas.microsoft.com/office/drawing/2014/main" id="{F2A8D9AD-9345-7081-BCEB-1D745DE16E17}"/>
              </a:ext>
            </a:extLst>
          </p:cNvPr>
          <p:cNvSpPr txBox="1">
            <a:spLocks/>
          </p:cNvSpPr>
          <p:nvPr/>
        </p:nvSpPr>
        <p:spPr>
          <a:xfrm>
            <a:off x="3922710" y="1029504"/>
            <a:ext cx="4346575" cy="523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solidFill>
                  <a:schemeClr val="accent1"/>
                </a:solidFill>
                <a:latin typeface="Arial" panose="020B0604020202020204" pitchFamily="34" charset="0"/>
                <a:ea typeface="微软雅黑" panose="020B0503020204020204" pitchFamily="34" charset="-122"/>
              </a:rPr>
              <a:t>一、数控车床文明生产</a:t>
            </a:r>
          </a:p>
        </p:txBody>
      </p:sp>
      <p:sp>
        <p:nvSpPr>
          <p:cNvPr id="10" name="1">
            <a:extLst>
              <a:ext uri="{FF2B5EF4-FFF2-40B4-BE49-F238E27FC236}">
                <a16:creationId xmlns:a16="http://schemas.microsoft.com/office/drawing/2014/main" id="{4F8E1104-4681-D052-D7BB-DAC64C9A68D4}"/>
              </a:ext>
            </a:extLst>
          </p:cNvPr>
          <p:cNvSpPr/>
          <p:nvPr>
            <p:custDataLst>
              <p:tags r:id="rId1"/>
            </p:custDataLst>
          </p:nvPr>
        </p:nvSpPr>
        <p:spPr bwMode="auto">
          <a:xfrm rot="5400000">
            <a:off x="961869" y="1826036"/>
            <a:ext cx="726623" cy="467416"/>
          </a:xfrm>
          <a:custGeom>
            <a:avLst/>
            <a:gdLst>
              <a:gd name="T0" fmla="*/ 34 w 336"/>
              <a:gd name="T1" fmla="*/ 217 h 217"/>
              <a:gd name="T2" fmla="*/ 132 w 336"/>
              <a:gd name="T3" fmla="*/ 119 h 217"/>
              <a:gd name="T4" fmla="*/ 204 w 336"/>
              <a:gd name="T5" fmla="*/ 119 h 217"/>
              <a:gd name="T6" fmla="*/ 302 w 336"/>
              <a:gd name="T7" fmla="*/ 217 h 217"/>
              <a:gd name="T8" fmla="*/ 319 w 336"/>
              <a:gd name="T9" fmla="*/ 199 h 217"/>
              <a:gd name="T10" fmla="*/ 319 w 336"/>
              <a:gd name="T11" fmla="*/ 138 h 217"/>
              <a:gd name="T12" fmla="*/ 199 w 336"/>
              <a:gd name="T13" fmla="*/ 17 h 217"/>
              <a:gd name="T14" fmla="*/ 137 w 336"/>
              <a:gd name="T15" fmla="*/ 17 h 217"/>
              <a:gd name="T16" fmla="*/ 17 w 336"/>
              <a:gd name="T17" fmla="*/ 138 h 217"/>
              <a:gd name="T18" fmla="*/ 17 w 336"/>
              <a:gd name="T19" fmla="*/ 199 h 217"/>
              <a:gd name="T20" fmla="*/ 34 w 336"/>
              <a:gd name="T21"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217">
                <a:moveTo>
                  <a:pt x="34" y="217"/>
                </a:moveTo>
                <a:cubicBezTo>
                  <a:pt x="132" y="119"/>
                  <a:pt x="132" y="119"/>
                  <a:pt x="132" y="119"/>
                </a:cubicBezTo>
                <a:cubicBezTo>
                  <a:pt x="152" y="99"/>
                  <a:pt x="184" y="99"/>
                  <a:pt x="204" y="119"/>
                </a:cubicBezTo>
                <a:cubicBezTo>
                  <a:pt x="302" y="217"/>
                  <a:pt x="302" y="217"/>
                  <a:pt x="302" y="217"/>
                </a:cubicBezTo>
                <a:cubicBezTo>
                  <a:pt x="319" y="199"/>
                  <a:pt x="319" y="199"/>
                  <a:pt x="319" y="199"/>
                </a:cubicBezTo>
                <a:cubicBezTo>
                  <a:pt x="336" y="182"/>
                  <a:pt x="336" y="155"/>
                  <a:pt x="319" y="138"/>
                </a:cubicBezTo>
                <a:cubicBezTo>
                  <a:pt x="199" y="17"/>
                  <a:pt x="199" y="17"/>
                  <a:pt x="199" y="17"/>
                </a:cubicBezTo>
                <a:cubicBezTo>
                  <a:pt x="182" y="0"/>
                  <a:pt x="154" y="0"/>
                  <a:pt x="137" y="17"/>
                </a:cubicBezTo>
                <a:cubicBezTo>
                  <a:pt x="17" y="138"/>
                  <a:pt x="17" y="138"/>
                  <a:pt x="17" y="138"/>
                </a:cubicBezTo>
                <a:cubicBezTo>
                  <a:pt x="0" y="155"/>
                  <a:pt x="0" y="182"/>
                  <a:pt x="17" y="199"/>
                </a:cubicBezTo>
                <a:lnTo>
                  <a:pt x="34" y="217"/>
                </a:lnTo>
                <a:close/>
              </a:path>
            </a:pathLst>
          </a:custGeom>
          <a:gradFill>
            <a:gsLst>
              <a:gs pos="0">
                <a:schemeClr val="accent1">
                  <a:lumMod val="60000"/>
                  <a:lumOff val="40000"/>
                </a:schemeClr>
              </a:gs>
              <a:gs pos="6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lt1"/>
              </a:solidFill>
            </a:endParaRPr>
          </a:p>
        </p:txBody>
      </p:sp>
      <p:sp>
        <p:nvSpPr>
          <p:cNvPr id="11" name="Index-1">
            <a:extLst>
              <a:ext uri="{FF2B5EF4-FFF2-40B4-BE49-F238E27FC236}">
                <a16:creationId xmlns:a16="http://schemas.microsoft.com/office/drawing/2014/main" id="{E19DD43B-5878-ADAA-E9ED-CA968B37FCF5}"/>
              </a:ext>
            </a:extLst>
          </p:cNvPr>
          <p:cNvSpPr txBox="1"/>
          <p:nvPr>
            <p:custDataLst>
              <p:tags r:id="rId2"/>
            </p:custDataLst>
          </p:nvPr>
        </p:nvSpPr>
        <p:spPr>
          <a:xfrm>
            <a:off x="684919" y="1798133"/>
            <a:ext cx="585417" cy="523220"/>
          </a:xfrm>
          <a:prstGeom prst="rect">
            <a:avLst/>
          </a:prstGeom>
          <a:noFill/>
        </p:spPr>
        <p:txBody>
          <a:bodyPr wrap="none" rtlCol="0">
            <a:spAutoFit/>
          </a:bodyPr>
          <a:lstStyle/>
          <a:p>
            <a:r>
              <a:rPr lang="en-US" altLang="zh-CN" sz="2800" b="1" dirty="0">
                <a:solidFill>
                  <a:schemeClr val="accent1"/>
                </a:solidFill>
                <a:latin typeface="Arial" panose="020B0604020202020204" pitchFamily="34" charset="0"/>
                <a:ea typeface="微软雅黑" panose="020B0503020204020204" pitchFamily="34" charset="-122"/>
              </a:rPr>
              <a:t>03</a:t>
            </a:r>
            <a:endParaRPr lang="zh-CN" altLang="en-US" sz="2800" b="1" dirty="0">
              <a:solidFill>
                <a:schemeClr val="accent1"/>
              </a:solidFill>
              <a:latin typeface="Arial" panose="020B0604020202020204" pitchFamily="34" charset="0"/>
              <a:ea typeface="微软雅黑" panose="020B0503020204020204" pitchFamily="34" charset="-122"/>
            </a:endParaRPr>
          </a:p>
        </p:txBody>
      </p:sp>
      <p:sp>
        <p:nvSpPr>
          <p:cNvPr id="12" name="Title-5">
            <a:extLst>
              <a:ext uri="{FF2B5EF4-FFF2-40B4-BE49-F238E27FC236}">
                <a16:creationId xmlns:a16="http://schemas.microsoft.com/office/drawing/2014/main" id="{E497AF8D-2640-E012-21E7-672902031A17}"/>
              </a:ext>
            </a:extLst>
          </p:cNvPr>
          <p:cNvSpPr/>
          <p:nvPr>
            <p:custDataLst>
              <p:tags r:id="rId3"/>
            </p:custDataLst>
          </p:nvPr>
        </p:nvSpPr>
        <p:spPr>
          <a:xfrm>
            <a:off x="1676889" y="1755971"/>
            <a:ext cx="3627599" cy="5405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30000"/>
              </a:lnSpc>
            </a:pPr>
            <a:r>
              <a:rPr lang="zh-CN" altLang="en-US" sz="2800" b="1" dirty="0">
                <a:solidFill>
                  <a:srgbClr val="3F82C4"/>
                </a:solidFill>
                <a:sym typeface="Arial" panose="020B0604020202020204" pitchFamily="34" charset="0"/>
              </a:rPr>
              <a:t>数控车床的文明生产</a:t>
            </a:r>
            <a:endParaRPr lang="en-US" altLang="zh-CN" sz="2800" b="1" dirty="0">
              <a:solidFill>
                <a:srgbClr val="3F82C4"/>
              </a:solidFill>
              <a:sym typeface="Arial" panose="020B0604020202020204" pitchFamily="34" charset="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SHOWCASE" val="9f18d5fd-e32c-48ad-aa48-e7ba99fe7d2c"/>
  <p:tag name="COMMONDATA" val="eyJoZGlkIjoiMDU0YmYzMTk5OGJlMWUyOTBmM2Y4ODllMmY5ZjhlYmIifQ=="/>
</p:tagLst>
</file>

<file path=ppt/tags/tag1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100.xml><?xml version="1.0" encoding="utf-8"?>
<p:tagLst xmlns:a="http://schemas.openxmlformats.org/drawingml/2006/main" xmlns:r="http://schemas.openxmlformats.org/officeDocument/2006/relationships" xmlns:p="http://schemas.openxmlformats.org/presentationml/2006/main">
  <p:tag name="OP_SCP_ITEM_INDEX" val="1"/>
</p:tagLst>
</file>

<file path=ppt/tags/tag10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02.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03.xml><?xml version="1.0" encoding="utf-8"?>
<p:tagLst xmlns:a="http://schemas.openxmlformats.org/drawingml/2006/main" xmlns:r="http://schemas.openxmlformats.org/officeDocument/2006/relationships" xmlns:p="http://schemas.openxmlformats.org/presentationml/2006/main">
  <p:tag name="OP_SCP_ITEM_INDEX" val="1"/>
</p:tagLst>
</file>

<file path=ppt/tags/tag10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05.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06.xml><?xml version="1.0" encoding="utf-8"?>
<p:tagLst xmlns:a="http://schemas.openxmlformats.org/drawingml/2006/main" xmlns:r="http://schemas.openxmlformats.org/officeDocument/2006/relationships" xmlns:p="http://schemas.openxmlformats.org/presentationml/2006/main">
  <p:tag name="OP_SCP_ITEM_INDEX" val="1"/>
</p:tagLst>
</file>

<file path=ppt/tags/tag10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08.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09.xml><?xml version="1.0" encoding="utf-8"?>
<p:tagLst xmlns:a="http://schemas.openxmlformats.org/drawingml/2006/main" xmlns:r="http://schemas.openxmlformats.org/officeDocument/2006/relationships" xmlns:p="http://schemas.openxmlformats.org/presentationml/2006/main">
  <p:tag name="OP_SCP_ITEM_INDEX" val="1"/>
</p:tagLst>
</file>

<file path=ppt/tags/tag11.xml><?xml version="1.0" encoding="utf-8"?>
<p:tagLst xmlns:a="http://schemas.openxmlformats.org/drawingml/2006/main" xmlns:r="http://schemas.openxmlformats.org/officeDocument/2006/relationships" xmlns:p="http://schemas.openxmlformats.org/presentationml/2006/main">
  <p:tag name="OP_SCP_ITEM_INDEX" val="4"/>
</p:tagLst>
</file>

<file path=ppt/tags/tag11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11.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12.xml><?xml version="1.0" encoding="utf-8"?>
<p:tagLst xmlns:a="http://schemas.openxmlformats.org/drawingml/2006/main" xmlns:r="http://schemas.openxmlformats.org/officeDocument/2006/relationships" xmlns:p="http://schemas.openxmlformats.org/presentationml/2006/main">
  <p:tag name="OP_SCP_ITEM_INDEX" val="1"/>
</p:tagLst>
</file>

<file path=ppt/tags/tag113.xml><?xml version="1.0" encoding="utf-8"?>
<p:tagLst xmlns:a="http://schemas.openxmlformats.org/drawingml/2006/main" xmlns:r="http://schemas.openxmlformats.org/officeDocument/2006/relationships" xmlns:p="http://schemas.openxmlformats.org/presentationml/2006/main">
  <p:tag name="OP_SCP_ITEM_INDEX" val="1"/>
</p:tagLst>
</file>

<file path=ppt/tags/tag11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11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1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17.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18.xml><?xml version="1.0" encoding="utf-8"?>
<p:tagLst xmlns:a="http://schemas.openxmlformats.org/drawingml/2006/main" xmlns:r="http://schemas.openxmlformats.org/officeDocument/2006/relationships" xmlns:p="http://schemas.openxmlformats.org/presentationml/2006/main">
  <p:tag name="OP_SCP_ITEM_INDEX" val="1"/>
</p:tagLst>
</file>

<file path=ppt/tags/tag11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120.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21.xml><?xml version="1.0" encoding="utf-8"?>
<p:tagLst xmlns:a="http://schemas.openxmlformats.org/drawingml/2006/main" xmlns:r="http://schemas.openxmlformats.org/officeDocument/2006/relationships" xmlns:p="http://schemas.openxmlformats.org/presentationml/2006/main">
  <p:tag name="OP_SCP_ITEM_INDEX" val="1"/>
</p:tagLst>
</file>

<file path=ppt/tags/tag12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23.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24.xml><?xml version="1.0" encoding="utf-8"?>
<p:tagLst xmlns:a="http://schemas.openxmlformats.org/drawingml/2006/main" xmlns:r="http://schemas.openxmlformats.org/officeDocument/2006/relationships" xmlns:p="http://schemas.openxmlformats.org/presentationml/2006/main">
  <p:tag name="OP_SCP_ITEM_INDEX" val="1"/>
</p:tagLst>
</file>

<file path=ppt/tags/tag12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26.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27.xml><?xml version="1.0" encoding="utf-8"?>
<p:tagLst xmlns:a="http://schemas.openxmlformats.org/drawingml/2006/main" xmlns:r="http://schemas.openxmlformats.org/officeDocument/2006/relationships" xmlns:p="http://schemas.openxmlformats.org/presentationml/2006/main">
  <p:tag name="OP_SCP_ITEM_INDEX" val="1"/>
</p:tagLst>
</file>

<file path=ppt/tags/tag12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29.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3.xml><?xml version="1.0" encoding="utf-8"?>
<p:tagLst xmlns:a="http://schemas.openxmlformats.org/drawingml/2006/main" xmlns:r="http://schemas.openxmlformats.org/officeDocument/2006/relationships" xmlns:p="http://schemas.openxmlformats.org/presentationml/2006/main">
  <p:tag name="OP_SCP_ITEM_INDEX" val="3"/>
</p:tagLst>
</file>

<file path=ppt/tags/tag130.xml><?xml version="1.0" encoding="utf-8"?>
<p:tagLst xmlns:a="http://schemas.openxmlformats.org/drawingml/2006/main" xmlns:r="http://schemas.openxmlformats.org/officeDocument/2006/relationships" xmlns:p="http://schemas.openxmlformats.org/presentationml/2006/main">
  <p:tag name="OP_SCP_ITEM_INDEX" val="1"/>
</p:tagLst>
</file>

<file path=ppt/tags/tag13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32.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33.xml><?xml version="1.0" encoding="utf-8"?>
<p:tagLst xmlns:a="http://schemas.openxmlformats.org/drawingml/2006/main" xmlns:r="http://schemas.openxmlformats.org/officeDocument/2006/relationships" xmlns:p="http://schemas.openxmlformats.org/presentationml/2006/main">
  <p:tag name="OP_SCP_ITEM_INDEX" val="1"/>
</p:tagLst>
</file>

<file path=ppt/tags/tag134.xml><?xml version="1.0" encoding="utf-8"?>
<p:tagLst xmlns:a="http://schemas.openxmlformats.org/drawingml/2006/main" xmlns:r="http://schemas.openxmlformats.org/officeDocument/2006/relationships" xmlns:p="http://schemas.openxmlformats.org/presentationml/2006/main">
  <p:tag name="OP_SCP_ITEM_INDEX" val="1"/>
</p:tagLst>
</file>

<file path=ppt/tags/tag13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13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3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38.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39.xml><?xml version="1.0" encoding="utf-8"?>
<p:tagLst xmlns:a="http://schemas.openxmlformats.org/drawingml/2006/main" xmlns:r="http://schemas.openxmlformats.org/officeDocument/2006/relationships" xmlns:p="http://schemas.openxmlformats.org/presentationml/2006/main">
  <p:tag name="OP_SCP_ITEM_INDEX" val="1"/>
</p:tagLst>
</file>

<file path=ppt/tags/tag1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14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41.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42.xml><?xml version="1.0" encoding="utf-8"?>
<p:tagLst xmlns:a="http://schemas.openxmlformats.org/drawingml/2006/main" xmlns:r="http://schemas.openxmlformats.org/officeDocument/2006/relationships" xmlns:p="http://schemas.openxmlformats.org/presentationml/2006/main">
  <p:tag name="OP_SCP_ITEM_INDEX" val="1"/>
</p:tagLst>
</file>

<file path=ppt/tags/tag14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44.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45.xml><?xml version="1.0" encoding="utf-8"?>
<p:tagLst xmlns:a="http://schemas.openxmlformats.org/drawingml/2006/main" xmlns:r="http://schemas.openxmlformats.org/officeDocument/2006/relationships" xmlns:p="http://schemas.openxmlformats.org/presentationml/2006/main">
  <p:tag name="OP_SCP_ITEM_INDEX" val="1"/>
</p:tagLst>
</file>

<file path=ppt/tags/tag146.xml><?xml version="1.0" encoding="utf-8"?>
<p:tagLst xmlns:a="http://schemas.openxmlformats.org/drawingml/2006/main" xmlns:r="http://schemas.openxmlformats.org/officeDocument/2006/relationships" xmlns:p="http://schemas.openxmlformats.org/presentationml/2006/main">
  <p:tag name="OP_SCP_ITEM_INDEX" val="1"/>
</p:tagLst>
</file>

<file path=ppt/tags/tag14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14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4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5.xml><?xml version="1.0" encoding="utf-8"?>
<p:tagLst xmlns:a="http://schemas.openxmlformats.org/drawingml/2006/main" xmlns:r="http://schemas.openxmlformats.org/officeDocument/2006/relationships" xmlns:p="http://schemas.openxmlformats.org/presentationml/2006/main">
  <p:tag name="OP_SCP_ITEM_INDEX" val="2"/>
</p:tagLst>
</file>

<file path=ppt/tags/tag150.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51.xml><?xml version="1.0" encoding="utf-8"?>
<p:tagLst xmlns:a="http://schemas.openxmlformats.org/drawingml/2006/main" xmlns:r="http://schemas.openxmlformats.org/officeDocument/2006/relationships" xmlns:p="http://schemas.openxmlformats.org/presentationml/2006/main">
  <p:tag name="OP_SCP_ITEM_INDEX" val="1"/>
</p:tagLst>
</file>

<file path=ppt/tags/tag152.xml><?xml version="1.0" encoding="utf-8"?>
<p:tagLst xmlns:a="http://schemas.openxmlformats.org/drawingml/2006/main" xmlns:r="http://schemas.openxmlformats.org/officeDocument/2006/relationships" xmlns:p="http://schemas.openxmlformats.org/presentationml/2006/main">
  <p:tag name="OP_SCP_ITEM_INDEX" val="1"/>
</p:tagLst>
</file>

<file path=ppt/tags/tag153.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5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55.xml><?xml version="1.0" encoding="utf-8"?>
<p:tagLst xmlns:a="http://schemas.openxmlformats.org/drawingml/2006/main" xmlns:r="http://schemas.openxmlformats.org/officeDocument/2006/relationships" xmlns:p="http://schemas.openxmlformats.org/presentationml/2006/main">
  <p:tag name="OP_SCP_ITEM_INDEX" val="1"/>
</p:tagLst>
</file>

<file path=ppt/tags/tag15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15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5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59.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160.xml><?xml version="1.0" encoding="utf-8"?>
<p:tagLst xmlns:a="http://schemas.openxmlformats.org/drawingml/2006/main" xmlns:r="http://schemas.openxmlformats.org/officeDocument/2006/relationships" xmlns:p="http://schemas.openxmlformats.org/presentationml/2006/main">
  <p:tag name="OP_SCP_ITEM_INDEX" val="1"/>
</p:tagLst>
</file>

<file path=ppt/tags/tag16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62.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63.xml><?xml version="1.0" encoding="utf-8"?>
<p:tagLst xmlns:a="http://schemas.openxmlformats.org/drawingml/2006/main" xmlns:r="http://schemas.openxmlformats.org/officeDocument/2006/relationships" xmlns:p="http://schemas.openxmlformats.org/presentationml/2006/main">
  <p:tag name="OP_SCP_ITEM_INDEX" val="1"/>
</p:tagLst>
</file>

<file path=ppt/tags/tag16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65.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66.xml><?xml version="1.0" encoding="utf-8"?>
<p:tagLst xmlns:a="http://schemas.openxmlformats.org/drawingml/2006/main" xmlns:r="http://schemas.openxmlformats.org/officeDocument/2006/relationships" xmlns:p="http://schemas.openxmlformats.org/presentationml/2006/main">
  <p:tag name="OP_SCP_ITEM_INDEX" val="1"/>
</p:tagLst>
</file>

<file path=ppt/tags/tag16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68.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69.xml><?xml version="1.0" encoding="utf-8"?>
<p:tagLst xmlns:a="http://schemas.openxmlformats.org/drawingml/2006/main" xmlns:r="http://schemas.openxmlformats.org/officeDocument/2006/relationships" xmlns:p="http://schemas.openxmlformats.org/presentationml/2006/main">
  <p:tag name="OP_SCP_ITEM_INDEX" val="1"/>
</p:tagLst>
</file>

<file path=ppt/tags/tag17.xml><?xml version="1.0" encoding="utf-8"?>
<p:tagLst xmlns:a="http://schemas.openxmlformats.org/drawingml/2006/main" xmlns:r="http://schemas.openxmlformats.org/officeDocument/2006/relationships" xmlns:p="http://schemas.openxmlformats.org/presentationml/2006/main">
  <p:tag name="OP_SCP_ITEM_INDEX" val="1"/>
</p:tagLst>
</file>

<file path=ppt/tags/tag17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171.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172.xml><?xml version="1.0" encoding="utf-8"?>
<p:tagLst xmlns:a="http://schemas.openxmlformats.org/drawingml/2006/main" xmlns:r="http://schemas.openxmlformats.org/officeDocument/2006/relationships" xmlns:p="http://schemas.openxmlformats.org/presentationml/2006/main">
  <p:tag name="OP_SCP_ITEM_INDEX" val="1"/>
</p:tagLst>
</file>

<file path=ppt/tags/tag17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174.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655"/>
  <p:tag name="OP_SCP_COMPONENT_INFO" val="{&quot;title&quot;:&quot;扁平6项流程PPT组件&quot;,&quot;description&quot;:&quot;扁平6项流程PPT组件：六项流程展示，适用于详细步骤展示，布局简洁整齐。&quot;,&quot;keywords&quot;:[&quot;扁平&quot;,&quot;6项&quot;,&quot;流程&quot;,&quot;PPT组件&quot;],&quot;labels&quot;:[]}"/>
  <p:tag name="OP_SCP_GROUP_ID" val="f7d2f8a0-8014-2af9-cd52-68dcb2f86dc7"/>
  <p:tag name="OP_SCP_ITEM_COUNT" val="6"/>
  <p:tag name="KSO_WM_DIAGRAM_VIRTUALLY_FRAME" val="{&quot;height&quot;:347.7409448818898,&quot;left&quot;:0.7085826771653543,&quot;top&quot;:192.2590551181102,&quot;width&quot;:959.9999212598425}"/>
</p:tagLst>
</file>

<file path=ppt/tags/tag175.xml><?xml version="1.0" encoding="utf-8"?>
<p:tagLst xmlns:a="http://schemas.openxmlformats.org/drawingml/2006/main" xmlns:r="http://schemas.openxmlformats.org/officeDocument/2006/relationships" xmlns:p="http://schemas.openxmlformats.org/presentationml/2006/main">
  <p:tag name="OP_SCP_ITEM_INDEX" val="6"/>
  <p:tag name="KSO_WM_DIAGRAM_VIRTUALLY_FRAME" val="{&quot;height&quot;:347.7409448818898,&quot;left&quot;:0.7085826771653543,&quot;top&quot;:192.2590551181102,&quot;width&quot;:959.9999212598425}"/>
</p:tagLst>
</file>

<file path=ppt/tags/tag176.xml><?xml version="1.0" encoding="utf-8"?>
<p:tagLst xmlns:a="http://schemas.openxmlformats.org/drawingml/2006/main" xmlns:r="http://schemas.openxmlformats.org/officeDocument/2006/relationships" xmlns:p="http://schemas.openxmlformats.org/presentationml/2006/main">
  <p:tag name="OP_SCP_SHAPE_TYPE" val="Body"/>
  <p:tag name="OP_SCP_DEFAULT_TEXT" val="单击此处添加文本，单击此处添加文本。"/>
  <p:tag name="OP_SCP_ITEM_INDEX" val="6"/>
  <p:tag name="KSO_WM_DIAGRAM_VIRTUALLY_FRAME" val="{&quot;height&quot;:347.7409448818898,&quot;left&quot;:0.7085826771653543,&quot;top&quot;:192.2590551181102,&quot;width&quot;:959.9999212598425}"/>
</p:tagLst>
</file>

<file path=ppt/tags/tag17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6"/>
  <p:tag name="OP_SCP_DEFAULT_TEXT" val="06"/>
  <p:tag name="KSO_WM_DIAGRAM_VIRTUALLY_FRAME" val="{&quot;height&quot;:347.7409448818898,&quot;left&quot;:0.7085826771653543,&quot;top&quot;:192.2590551181102,&quot;width&quot;:959.9999212598425}"/>
</p:tagLst>
</file>

<file path=ppt/tags/tag178.xml><?xml version="1.0" encoding="utf-8"?>
<p:tagLst xmlns:a="http://schemas.openxmlformats.org/drawingml/2006/main" xmlns:r="http://schemas.openxmlformats.org/officeDocument/2006/relationships" xmlns:p="http://schemas.openxmlformats.org/presentationml/2006/main">
  <p:tag name="OP_SCP_ITEM_INDEX" val="6"/>
  <p:tag name="KSO_WM_DIAGRAM_VIRTUALLY_FRAME" val="{&quot;height&quot;:347.7409448818898,&quot;left&quot;:0.7085826771653543,&quot;top&quot;:192.2590551181102,&quot;width&quot;:959.9999212598425}"/>
</p:tagLst>
</file>

<file path=ppt/tags/tag179.xml><?xml version="1.0" encoding="utf-8"?>
<p:tagLst xmlns:a="http://schemas.openxmlformats.org/drawingml/2006/main" xmlns:r="http://schemas.openxmlformats.org/officeDocument/2006/relationships" xmlns:p="http://schemas.openxmlformats.org/presentationml/2006/main">
  <p:tag name="OP_SCP_ITEM_INDEX" val="5"/>
  <p:tag name="KSO_WM_DIAGRAM_VIRTUALLY_FRAME" val="{&quot;height&quot;:347.7409448818898,&quot;left&quot;:0.7085826771653543,&quot;top&quot;:192.2590551181102,&quot;width&quot;:959.9999212598425}"/>
</p:tagLst>
</file>

<file path=ppt/tags/tag1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180.xml><?xml version="1.0" encoding="utf-8"?>
<p:tagLst xmlns:a="http://schemas.openxmlformats.org/drawingml/2006/main" xmlns:r="http://schemas.openxmlformats.org/officeDocument/2006/relationships" xmlns:p="http://schemas.openxmlformats.org/presentationml/2006/main">
  <p:tag name="OP_SCP_SHAPE_TYPE" val="Body"/>
  <p:tag name="OP_SCP_DEFAULT_TEXT" val="单击此处添加文本，单击此处添加文本。"/>
  <p:tag name="OP_SCP_ITEM_INDEX" val="5"/>
  <p:tag name="KSO_WM_DIAGRAM_VIRTUALLY_FRAME" val="{&quot;height&quot;:347.7409448818898,&quot;left&quot;:0.7085826771653543,&quot;top&quot;:192.2590551181102,&quot;width&quot;:959.9999212598425}"/>
</p:tagLst>
</file>

<file path=ppt/tags/tag18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5"/>
  <p:tag name="OP_SCP_DEFAULT_TEXT" val="05"/>
  <p:tag name="KSO_WM_DIAGRAM_VIRTUALLY_FRAME" val="{&quot;height&quot;:347.7409448818898,&quot;left&quot;:0.7085826771653543,&quot;top&quot;:192.2590551181102,&quot;width&quot;:959.9999212598425}"/>
</p:tagLst>
</file>

<file path=ppt/tags/tag182.xml><?xml version="1.0" encoding="utf-8"?>
<p:tagLst xmlns:a="http://schemas.openxmlformats.org/drawingml/2006/main" xmlns:r="http://schemas.openxmlformats.org/officeDocument/2006/relationships" xmlns:p="http://schemas.openxmlformats.org/presentationml/2006/main">
  <p:tag name="OP_SCP_ITEM_INDEX" val="5"/>
  <p:tag name="KSO_WM_DIAGRAM_VIRTUALLY_FRAME" val="{&quot;height&quot;:347.7409448818898,&quot;left&quot;:0.7085826771653543,&quot;top&quot;:192.2590551181102,&quot;width&quot;:959.9999212598425}"/>
</p:tagLst>
</file>

<file path=ppt/tags/tag183.xml><?xml version="1.0" encoding="utf-8"?>
<p:tagLst xmlns:a="http://schemas.openxmlformats.org/drawingml/2006/main" xmlns:r="http://schemas.openxmlformats.org/officeDocument/2006/relationships" xmlns:p="http://schemas.openxmlformats.org/presentationml/2006/main">
  <p:tag name="OP_SCP_ITEM_INDEX" val="4"/>
  <p:tag name="KSO_WM_DIAGRAM_VIRTUALLY_FRAME" val="{&quot;height&quot;:347.7409448818898,&quot;left&quot;:0.7085826771653543,&quot;top&quot;:192.2590551181102,&quot;width&quot;:959.9999212598425}"/>
</p:tagLst>
</file>

<file path=ppt/tags/tag184.xml><?xml version="1.0" encoding="utf-8"?>
<p:tagLst xmlns:a="http://schemas.openxmlformats.org/drawingml/2006/main" xmlns:r="http://schemas.openxmlformats.org/officeDocument/2006/relationships" xmlns:p="http://schemas.openxmlformats.org/presentationml/2006/main">
  <p:tag name="OP_SCP_SHAPE_TYPE" val="Body"/>
  <p:tag name="OP_SCP_DEFAULT_TEXT" val="单击此处添加文本，单击此处添加文本。"/>
  <p:tag name="OP_SCP_ITEM_INDEX" val="4"/>
  <p:tag name="KSO_WM_DIAGRAM_VIRTUALLY_FRAME" val="{&quot;height&quot;:347.7409448818898,&quot;left&quot;:0.7085826771653543,&quot;top&quot;:192.2590551181102,&quot;width&quot;:959.9999212598425}"/>
</p:tagLst>
</file>

<file path=ppt/tags/tag18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04"/>
  <p:tag name="KSO_WM_DIAGRAM_VIRTUALLY_FRAME" val="{&quot;height&quot;:347.7409448818898,&quot;left&quot;:0.7085826771653543,&quot;top&quot;:192.2590551181102,&quot;width&quot;:959.9999212598425}"/>
</p:tagLst>
</file>

<file path=ppt/tags/tag186.xml><?xml version="1.0" encoding="utf-8"?>
<p:tagLst xmlns:a="http://schemas.openxmlformats.org/drawingml/2006/main" xmlns:r="http://schemas.openxmlformats.org/officeDocument/2006/relationships" xmlns:p="http://schemas.openxmlformats.org/presentationml/2006/main">
  <p:tag name="OP_SCP_ITEM_INDEX" val="4"/>
  <p:tag name="KSO_WM_DIAGRAM_VIRTUALLY_FRAME" val="{&quot;height&quot;:347.7409448818898,&quot;left&quot;:0.7085826771653543,&quot;top&quot;:192.2590551181102,&quot;width&quot;:959.9999212598425}"/>
</p:tagLst>
</file>

<file path=ppt/tags/tag187.xml><?xml version="1.0" encoding="utf-8"?>
<p:tagLst xmlns:a="http://schemas.openxmlformats.org/drawingml/2006/main" xmlns:r="http://schemas.openxmlformats.org/officeDocument/2006/relationships" xmlns:p="http://schemas.openxmlformats.org/presentationml/2006/main">
  <p:tag name="OP_SCP_ITEM_INDEX" val="3"/>
  <p:tag name="KSO_WM_DIAGRAM_VIRTUALLY_FRAME" val="{&quot;height&quot;:347.7409448818898,&quot;left&quot;:0.7085826771653543,&quot;top&quot;:192.2590551181102,&quot;width&quot;:959.9999212598425}"/>
</p:tagLst>
</file>

<file path=ppt/tags/tag188.xml><?xml version="1.0" encoding="utf-8"?>
<p:tagLst xmlns:a="http://schemas.openxmlformats.org/drawingml/2006/main" xmlns:r="http://schemas.openxmlformats.org/officeDocument/2006/relationships" xmlns:p="http://schemas.openxmlformats.org/presentationml/2006/main">
  <p:tag name="OP_SCP_SHAPE_TYPE" val="Body"/>
  <p:tag name="OP_SCP_DEFAULT_TEXT" val="单击此处添加文本，单击此处添加文本。"/>
  <p:tag name="OP_SCP_ITEM_INDEX" val="3"/>
  <p:tag name="KSO_WM_DIAGRAM_VIRTUALLY_FRAME" val="{&quot;height&quot;:347.7409448818898,&quot;left&quot;:0.7085826771653543,&quot;top&quot;:192.2590551181102,&quot;width&quot;:959.9999212598425}"/>
</p:tagLst>
</file>

<file path=ppt/tags/tag18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03"/>
  <p:tag name="KSO_WM_DIAGRAM_VIRTUALLY_FRAME" val="{&quot;height&quot;:347.7409448818898,&quot;left&quot;:0.7085826771653543,&quot;top&quot;:192.2590551181102,&quot;width&quot;:959.9999212598425}"/>
</p:tagLst>
</file>

<file path=ppt/tags/tag19.xml><?xml version="1.0" encoding="utf-8"?>
<p:tagLst xmlns:a="http://schemas.openxmlformats.org/drawingml/2006/main" xmlns:r="http://schemas.openxmlformats.org/officeDocument/2006/relationships" xmlns:p="http://schemas.openxmlformats.org/presentationml/2006/main">
  <p:tag name="OP_SCP_ITEM_INDEX" val="6"/>
</p:tagLst>
</file>

<file path=ppt/tags/tag190.xml><?xml version="1.0" encoding="utf-8"?>
<p:tagLst xmlns:a="http://schemas.openxmlformats.org/drawingml/2006/main" xmlns:r="http://schemas.openxmlformats.org/officeDocument/2006/relationships" xmlns:p="http://schemas.openxmlformats.org/presentationml/2006/main">
  <p:tag name="OP_SCP_ITEM_INDEX" val="3"/>
  <p:tag name="KSO_WM_DIAGRAM_VIRTUALLY_FRAME" val="{&quot;height&quot;:347.7409448818898,&quot;left&quot;:0.7085826771653543,&quot;top&quot;:192.2590551181102,&quot;width&quot;:959.9999212598425}"/>
</p:tagLst>
</file>

<file path=ppt/tags/tag191.xml><?xml version="1.0" encoding="utf-8"?>
<p:tagLst xmlns:a="http://schemas.openxmlformats.org/drawingml/2006/main" xmlns:r="http://schemas.openxmlformats.org/officeDocument/2006/relationships" xmlns:p="http://schemas.openxmlformats.org/presentationml/2006/main">
  <p:tag name="OP_SCP_ITEM_INDEX" val="2"/>
  <p:tag name="KSO_WM_DIAGRAM_VIRTUALLY_FRAME" val="{&quot;height&quot;:347.7409448818898,&quot;left&quot;:0.7085826771653543,&quot;top&quot;:192.2590551181102,&quot;width&quot;:959.9999212598425}"/>
</p:tagLst>
</file>

<file path=ppt/tags/tag192.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
  <p:tag name="KSO_WM_DIAGRAM_VIRTUALLY_FRAME" val="{&quot;height&quot;:347.7409448818898,&quot;left&quot;:0.7085826771653543,&quot;top&quot;:192.2590551181102,&quot;width&quot;:959.9999212598425}"/>
</p:tagLst>
</file>

<file path=ppt/tags/tag19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 name="KSO_WM_DIAGRAM_VIRTUALLY_FRAME" val="{&quot;height&quot;:347.7409448818898,&quot;left&quot;:0.7085826771653543,&quot;top&quot;:192.2590551181102,&quot;width&quot;:959.9999212598425}"/>
</p:tagLst>
</file>

<file path=ppt/tags/tag194.xml><?xml version="1.0" encoding="utf-8"?>
<p:tagLst xmlns:a="http://schemas.openxmlformats.org/drawingml/2006/main" xmlns:r="http://schemas.openxmlformats.org/officeDocument/2006/relationships" xmlns:p="http://schemas.openxmlformats.org/presentationml/2006/main">
  <p:tag name="OP_SCP_ITEM_INDEX" val="2"/>
  <p:tag name="KSO_WM_DIAGRAM_VIRTUALLY_FRAME" val="{&quot;height&quot;:347.7409448818898,&quot;left&quot;:0.7085826771653543,&quot;top&quot;:192.2590551181102,&quot;width&quot;:959.9999212598425}"/>
</p:tagLst>
</file>

<file path=ppt/tags/tag195.xml><?xml version="1.0" encoding="utf-8"?>
<p:tagLst xmlns:a="http://schemas.openxmlformats.org/drawingml/2006/main" xmlns:r="http://schemas.openxmlformats.org/officeDocument/2006/relationships" xmlns:p="http://schemas.openxmlformats.org/presentationml/2006/main">
  <p:tag name="OP_SCP_ITEM_INDEX" val="1"/>
  <p:tag name="KSO_WM_DIAGRAM_VIRTUALLY_FRAME" val="{&quot;height&quot;:347.7409448818898,&quot;left&quot;:0.7085826771653543,&quot;top&quot;:192.2590551181102,&quot;width&quot;:959.9999212598425}"/>
</p:tagLst>
</file>

<file path=ppt/tags/tag196.xml><?xml version="1.0" encoding="utf-8"?>
<p:tagLst xmlns:a="http://schemas.openxmlformats.org/drawingml/2006/main" xmlns:r="http://schemas.openxmlformats.org/officeDocument/2006/relationships" xmlns:p="http://schemas.openxmlformats.org/presentationml/2006/main">
  <p:tag name="OP_SCP_ITEM_INDEX" val="1"/>
  <p:tag name="KSO_WM_DIAGRAM_VIRTUALLY_FRAME" val="{&quot;height&quot;:347.7409448818898,&quot;left&quot;:0.7085826771653543,&quot;top&quot;:192.2590551181102,&quot;width&quot;:959.9999212598425}"/>
</p:tagLst>
</file>

<file path=ppt/tags/tag19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 name="KSO_WM_DIAGRAM_VIRTUALLY_FRAME" val="{&quot;height&quot;:347.7409448818898,&quot;left&quot;:0.7085826771653543,&quot;top&quot;:192.2590551181102,&quot;width&quot;:959.9999212598425}"/>
</p:tagLst>
</file>

<file path=ppt/tags/tag19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 name="KSO_WM_DIAGRAM_VIRTUALLY_FRAME" val="{&quot;height&quot;:347.7409448818898,&quot;left&quot;:0.7085826771653543,&quot;top&quot;:192.2590551181102,&quot;width&quot;:959.9999212598425}"/>
</p:tagLst>
</file>

<file path=ppt/tags/tag199.xml><?xml version="1.0" encoding="utf-8"?>
<p:tagLst xmlns:a="http://schemas.openxmlformats.org/drawingml/2006/main" xmlns:r="http://schemas.openxmlformats.org/officeDocument/2006/relationships" xmlns:p="http://schemas.openxmlformats.org/presentationml/2006/main">
  <p:tag name="OP_SCP_ITEM_INDEX" val="1"/>
  <p:tag name="KSO_WM_DIAGRAM_VIRTUALLY_FRAME" val="{&quot;height&quot;:347.7409448818898,&quot;left&quot;:0.7085826771653543,&quot;top&quot;:192.2590551181102,&quot;width&quot;:959.9999212598425}"/>
</p:tagLst>
</file>

<file path=ppt/tags/tag2.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005"/>
  <p:tag name="OP_SCP_COMPONENT_INFO" val="{&quot;title&quot;:&quot;阴影6项列表PPT组件&quot;,&quot;description&quot;:&quot;阴影6项列表PPT组件：六项列表布局，阴影设计，信息展示专业美观。&quot;,&quot;keywords&quot;:[&quot;阴影&quot;,&quot;6项&quot;,&quot;列表&quot;,&quot;PPT组件&quot;],&quot;labels&quot;:[]}"/>
  <p:tag name="OP_SCP_GROUP_ID" val="a3ffe287-e741-7471-c9b9-431472efc37b"/>
  <p:tag name="OP_SCP_ITEM_COUNT" val="6"/>
</p:tagLst>
</file>

<file path=ppt/tags/tag2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6"/>
  <p:tag name="OP_SCP_DEFAULT_TEXT" val="6"/>
</p:tagLst>
</file>

<file path=ppt/tags/tag200.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645"/>
  <p:tag name="OP_SCP_COMPONENT_INFO" val="{&quot;title&quot;:&quot;扁平3项流程PPT组件&quot;,&quot;description&quot;:&quot;扁平3项流程PPT组件：三项流程布局，适用于多步骤流程展示，设计简约。&quot;,&quot;keywords&quot;:[&quot;扁平&quot;,&quot;3项&quot;,&quot;流程&quot;,&quot;PPT组件&quot;],&quot;labels&quot;:[]}"/>
  <p:tag name="OP_SCP_GROUP_ID" val="f7d2f8a0-8014-2af9-cd52-68dcb2f86dc7"/>
  <p:tag name="OP_SCP_ITEM_COUNT" val="3"/>
  <p:tag name="KSO_WM_DIAGRAM_VIRTUALLY_FRAME" val="{&quot;height&quot;:321.1202362204725,&quot;left&quot;:-0.00015748031496062991,&quot;top&quot;:139.67188976377952,&quot;width&quot;:959.9999212598425}"/>
</p:tagLst>
</file>

<file path=ppt/tags/tag201.xml><?xml version="1.0" encoding="utf-8"?>
<p:tagLst xmlns:a="http://schemas.openxmlformats.org/drawingml/2006/main" xmlns:r="http://schemas.openxmlformats.org/officeDocument/2006/relationships" xmlns:p="http://schemas.openxmlformats.org/presentationml/2006/main">
  <p:tag name="OP_SCP_ITEM_INDEX" val="3"/>
  <p:tag name="KSO_WM_DIAGRAM_VIRTUALLY_FRAME" val="{&quot;height&quot;:321.1202362204725,&quot;left&quot;:-0.00015748031496062991,&quot;top&quot;:139.67188976377952,&quot;width&quot;:959.9999212598425}"/>
</p:tagLst>
</file>

<file path=ppt/tags/tag202.xml><?xml version="1.0" encoding="utf-8"?>
<p:tagLst xmlns:a="http://schemas.openxmlformats.org/drawingml/2006/main" xmlns:r="http://schemas.openxmlformats.org/officeDocument/2006/relationships" xmlns:p="http://schemas.openxmlformats.org/presentationml/2006/main">
  <p:tag name="OP_SCP_SHAPE_TYPE" val="Body"/>
  <p:tag name="OP_SCP_DEFAULT_TEXT" val="单击此处添加文本，单击此处添加文本。"/>
  <p:tag name="OP_SCP_ITEM_INDEX" val="3"/>
  <p:tag name="KSO_WM_DIAGRAM_VIRTUALLY_FRAME" val="{&quot;height&quot;:321.1202362204725,&quot;left&quot;:-0.00015748031496062991,&quot;top&quot;:139.67188976377952,&quot;width&quot;:959.9999212598425}"/>
</p:tagLst>
</file>

<file path=ppt/tags/tag20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03"/>
  <p:tag name="KSO_WM_DIAGRAM_VIRTUALLY_FRAME" val="{&quot;height&quot;:321.1202362204725,&quot;left&quot;:-0.00015748031496062991,&quot;top&quot;:139.67188976377952,&quot;width&quot;:959.9999212598425}"/>
</p:tagLst>
</file>

<file path=ppt/tags/tag204.xml><?xml version="1.0" encoding="utf-8"?>
<p:tagLst xmlns:a="http://schemas.openxmlformats.org/drawingml/2006/main" xmlns:r="http://schemas.openxmlformats.org/officeDocument/2006/relationships" xmlns:p="http://schemas.openxmlformats.org/presentationml/2006/main">
  <p:tag name="OP_SCP_ITEM_INDEX" val="3"/>
  <p:tag name="KSO_WM_DIAGRAM_VIRTUALLY_FRAME" val="{&quot;height&quot;:321.1202362204725,&quot;left&quot;:-0.00015748031496062991,&quot;top&quot;:139.67188976377952,&quot;width&quot;:959.9999212598425}"/>
</p:tagLst>
</file>

<file path=ppt/tags/tag205.xml><?xml version="1.0" encoding="utf-8"?>
<p:tagLst xmlns:a="http://schemas.openxmlformats.org/drawingml/2006/main" xmlns:r="http://schemas.openxmlformats.org/officeDocument/2006/relationships" xmlns:p="http://schemas.openxmlformats.org/presentationml/2006/main">
  <p:tag name="OP_SCP_ITEM_INDEX" val="2"/>
  <p:tag name="KSO_WM_DIAGRAM_VIRTUALLY_FRAME" val="{&quot;height&quot;:321.1202362204725,&quot;left&quot;:-0.00015748031496062991,&quot;top&quot;:139.67188976377952,&quot;width&quot;:959.9999212598425}"/>
</p:tagLst>
</file>

<file path=ppt/tags/tag206.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
  <p:tag name="KSO_WM_DIAGRAM_VIRTUALLY_FRAME" val="{&quot;height&quot;:321.1202362204725,&quot;left&quot;:-0.00015748031496062991,&quot;top&quot;:139.67188976377952,&quot;width&quot;:959.9999212598425}"/>
</p:tagLst>
</file>

<file path=ppt/tags/tag20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 name="KSO_WM_DIAGRAM_VIRTUALLY_FRAME" val="{&quot;height&quot;:321.1202362204725,&quot;left&quot;:-0.00015748031496062991,&quot;top&quot;:139.67188976377952,&quot;width&quot;:959.9999212598425}"/>
</p:tagLst>
</file>

<file path=ppt/tags/tag208.xml><?xml version="1.0" encoding="utf-8"?>
<p:tagLst xmlns:a="http://schemas.openxmlformats.org/drawingml/2006/main" xmlns:r="http://schemas.openxmlformats.org/officeDocument/2006/relationships" xmlns:p="http://schemas.openxmlformats.org/presentationml/2006/main">
  <p:tag name="OP_SCP_ITEM_INDEX" val="2"/>
  <p:tag name="KSO_WM_DIAGRAM_VIRTUALLY_FRAME" val="{&quot;height&quot;:321.1202362204725,&quot;left&quot;:-0.00015748031496062991,&quot;top&quot;:139.67188976377952,&quot;width&quot;:959.9999212598425}"/>
</p:tagLst>
</file>

<file path=ppt/tags/tag209.xml><?xml version="1.0" encoding="utf-8"?>
<p:tagLst xmlns:a="http://schemas.openxmlformats.org/drawingml/2006/main" xmlns:r="http://schemas.openxmlformats.org/officeDocument/2006/relationships" xmlns:p="http://schemas.openxmlformats.org/presentationml/2006/main">
  <p:tag name="OP_SCP_ITEM_INDEX" val="1"/>
</p:tagLst>
</file>

<file path=ppt/tags/tag21.xml><?xml version="1.0" encoding="utf-8"?>
<p:tagLst xmlns:a="http://schemas.openxmlformats.org/drawingml/2006/main" xmlns:r="http://schemas.openxmlformats.org/officeDocument/2006/relationships" xmlns:p="http://schemas.openxmlformats.org/presentationml/2006/main">
  <p:tag name="OP_SCP_ITEM_INDEX" val="5"/>
</p:tagLst>
</file>

<file path=ppt/tags/tag210.xml><?xml version="1.0" encoding="utf-8"?>
<p:tagLst xmlns:a="http://schemas.openxmlformats.org/drawingml/2006/main" xmlns:r="http://schemas.openxmlformats.org/officeDocument/2006/relationships" xmlns:p="http://schemas.openxmlformats.org/presentationml/2006/main">
  <p:tag name="OP_SCP_ITEM_INDEX" val="1"/>
  <p:tag name="KSO_WM_DIAGRAM_VIRTUALLY_FRAME" val="{&quot;height&quot;:321.1202362204725,&quot;left&quot;:-0.00015748031496062991,&quot;top&quot;:139.67188976377952,&quot;width&quot;:959.9999212598425}"/>
</p:tagLst>
</file>

<file path=ppt/tags/tag211.xml><?xml version="1.0" encoding="utf-8"?>
<p:tagLst xmlns:a="http://schemas.openxmlformats.org/drawingml/2006/main" xmlns:r="http://schemas.openxmlformats.org/officeDocument/2006/relationships" xmlns:p="http://schemas.openxmlformats.org/presentationml/2006/main">
  <p:tag name="OP_SCP_SHAPE_TYPE" val="Body"/>
  <p:tag name="OP_SCP_DEFAULT_TEXT" val="单击此处添加文本，单击此处添加文本。"/>
  <p:tag name="OP_SCP_ITEM_INDEX" val="1"/>
  <p:tag name="KSO_WM_DIAGRAM_VIRTUALLY_FRAME" val="{&quot;height&quot;:321.1202362204725,&quot;left&quot;:-0.00015748031496062991,&quot;top&quot;:139.67188976377952,&quot;width&quot;:959.9999212598425}"/>
</p:tagLst>
</file>

<file path=ppt/tags/tag21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 name="KSO_WM_DIAGRAM_VIRTUALLY_FRAME" val="{&quot;height&quot;:321.1202362204725,&quot;left&quot;:-0.00015748031496062991,&quot;top&quot;:139.67188976377952,&quot;width&quot;:959.9999212598425}"/>
</p:tagLst>
</file>

<file path=ppt/tags/tag213.xml><?xml version="1.0" encoding="utf-8"?>
<p:tagLst xmlns:a="http://schemas.openxmlformats.org/drawingml/2006/main" xmlns:r="http://schemas.openxmlformats.org/officeDocument/2006/relationships" xmlns:p="http://schemas.openxmlformats.org/presentationml/2006/main">
  <p:tag name="OP_SCP_ITEM_INDEX" val="1"/>
  <p:tag name="KSO_WM_DIAGRAM_VIRTUALLY_FRAME" val="{&quot;height&quot;:321.1202362204725,&quot;left&quot;:-0.00015748031496062991,&quot;top&quot;:139.67188976377952,&quot;width&quot;:959.9999212598425}"/>
</p:tagLst>
</file>

<file path=ppt/tags/tag21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1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1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1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1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1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5"/>
  <p:tag name="OP_SCP_DEFAULT_TEXT" val="5"/>
</p:tagLst>
</file>

<file path=ppt/tags/tag22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2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2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23.xml><?xml version="1.0" encoding="utf-8"?>
<p:tagLst xmlns:a="http://schemas.openxmlformats.org/drawingml/2006/main" xmlns:r="http://schemas.openxmlformats.org/officeDocument/2006/relationships" xmlns:p="http://schemas.openxmlformats.org/presentationml/2006/main">
  <p:tag name="OP_SCP_ITEM_INDEX" val="1"/>
</p:tagLst>
</file>

<file path=ppt/tags/tag22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2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26.xml><?xml version="1.0" encoding="utf-8"?>
<p:tagLst xmlns:a="http://schemas.openxmlformats.org/drawingml/2006/main" xmlns:r="http://schemas.openxmlformats.org/officeDocument/2006/relationships" xmlns:p="http://schemas.openxmlformats.org/presentationml/2006/main">
  <p:tag name="OP_SCP_ITEM_INDEX" val="1"/>
</p:tagLst>
</file>

<file path=ppt/tags/tag22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2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29.xml><?xml version="1.0" encoding="utf-8"?>
<p:tagLst xmlns:a="http://schemas.openxmlformats.org/drawingml/2006/main" xmlns:r="http://schemas.openxmlformats.org/officeDocument/2006/relationships" xmlns:p="http://schemas.openxmlformats.org/presentationml/2006/main">
  <p:tag name="OP_SCP_ITEM_INDEX" val="1"/>
</p:tagLst>
</file>

<file path=ppt/tags/tag23.xml><?xml version="1.0" encoding="utf-8"?>
<p:tagLst xmlns:a="http://schemas.openxmlformats.org/drawingml/2006/main" xmlns:r="http://schemas.openxmlformats.org/officeDocument/2006/relationships" xmlns:p="http://schemas.openxmlformats.org/presentationml/2006/main">
  <p:tag name="OP_SCP_ITEM_INDEX" val="4"/>
</p:tagLst>
</file>

<file path=ppt/tags/tag23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3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3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3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34.xml><?xml version="1.0" encoding="utf-8"?>
<p:tagLst xmlns:a="http://schemas.openxmlformats.org/drawingml/2006/main" xmlns:r="http://schemas.openxmlformats.org/officeDocument/2006/relationships" xmlns:p="http://schemas.openxmlformats.org/presentationml/2006/main">
  <p:tag name="OP_SCP_ITEM_INDEX" val="1"/>
</p:tagLst>
</file>

<file path=ppt/tags/tag23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23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237.xml><?xml version="1.0" encoding="utf-8"?>
<p:tagLst xmlns:a="http://schemas.openxmlformats.org/drawingml/2006/main" xmlns:r="http://schemas.openxmlformats.org/officeDocument/2006/relationships" xmlns:p="http://schemas.openxmlformats.org/presentationml/2006/main">
  <p:tag name="OP_SCP_ITEM_INDEX" val="2"/>
</p:tagLst>
</file>

<file path=ppt/tags/tag23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3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4"/>
  <p:tag name="OP_SCP_DEFAULT_TEXT" val="4"/>
</p:tagLst>
</file>

<file path=ppt/tags/tag240.xml><?xml version="1.0" encoding="utf-8"?>
<p:tagLst xmlns:a="http://schemas.openxmlformats.org/drawingml/2006/main" xmlns:r="http://schemas.openxmlformats.org/officeDocument/2006/relationships" xmlns:p="http://schemas.openxmlformats.org/presentationml/2006/main">
  <p:tag name="OP_SCP_ITEM_INDEX" val="1"/>
</p:tagLst>
</file>

<file path=ppt/tags/tag24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24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243.xml><?xml version="1.0" encoding="utf-8"?>
<p:tagLst xmlns:a="http://schemas.openxmlformats.org/drawingml/2006/main" xmlns:r="http://schemas.openxmlformats.org/officeDocument/2006/relationships" xmlns:p="http://schemas.openxmlformats.org/presentationml/2006/main">
  <p:tag name="OP_SCP_ITEM_INDEX" val="2"/>
</p:tagLst>
</file>

<file path=ppt/tags/tag24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4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46.xml><?xml version="1.0" encoding="utf-8"?>
<p:tagLst xmlns:a="http://schemas.openxmlformats.org/drawingml/2006/main" xmlns:r="http://schemas.openxmlformats.org/officeDocument/2006/relationships" xmlns:p="http://schemas.openxmlformats.org/presentationml/2006/main">
  <p:tag name="OP_SCP_ITEM_INDEX" val="1"/>
</p:tagLst>
</file>

<file path=ppt/tags/tag24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24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249.xml><?xml version="1.0" encoding="utf-8"?>
<p:tagLst xmlns:a="http://schemas.openxmlformats.org/drawingml/2006/main" xmlns:r="http://schemas.openxmlformats.org/officeDocument/2006/relationships" xmlns:p="http://schemas.openxmlformats.org/presentationml/2006/main">
  <p:tag name="OP_SCP_ITEM_INDEX" val="2"/>
</p:tagLst>
</file>

<file path=ppt/tags/tag25.xml><?xml version="1.0" encoding="utf-8"?>
<p:tagLst xmlns:a="http://schemas.openxmlformats.org/drawingml/2006/main" xmlns:r="http://schemas.openxmlformats.org/officeDocument/2006/relationships" xmlns:p="http://schemas.openxmlformats.org/presentationml/2006/main">
  <p:tag name="OP_SCP_ITEM_INDEX" val="3"/>
</p:tagLst>
</file>

<file path=ppt/tags/tag25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5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52.xml><?xml version="1.0" encoding="utf-8"?>
<p:tagLst xmlns:a="http://schemas.openxmlformats.org/drawingml/2006/main" xmlns:r="http://schemas.openxmlformats.org/officeDocument/2006/relationships" xmlns:p="http://schemas.openxmlformats.org/presentationml/2006/main">
  <p:tag name="OP_SCP_ITEM_INDEX" val="1"/>
</p:tagLst>
</file>

<file path=ppt/tags/tag25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25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02"/>
</p:tagLst>
</file>

<file path=ppt/tags/tag255.xml><?xml version="1.0" encoding="utf-8"?>
<p:tagLst xmlns:a="http://schemas.openxmlformats.org/drawingml/2006/main" xmlns:r="http://schemas.openxmlformats.org/officeDocument/2006/relationships" xmlns:p="http://schemas.openxmlformats.org/presentationml/2006/main">
  <p:tag name="OP_SCP_ITEM_INDEX" val="2"/>
</p:tagLst>
</file>

<file path=ppt/tags/tag256.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257.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25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5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3"/>
  <p:tag name="OP_SCP_DEFAULT_TEXT" val="3"/>
</p:tagLst>
</file>

<file path=ppt/tags/tag260.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26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6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63.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26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6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66.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26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6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6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27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71.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272.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27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7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75.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27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7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78.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27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8.xml><?xml version="1.0" encoding="utf-8"?>
<p:tagLst xmlns:a="http://schemas.openxmlformats.org/drawingml/2006/main" xmlns:r="http://schemas.openxmlformats.org/officeDocument/2006/relationships" xmlns:p="http://schemas.openxmlformats.org/presentationml/2006/main">
  <p:tag name="OP_SCP_ITEM_INDEX" val="2"/>
</p:tagLst>
</file>

<file path=ppt/tags/tag28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81.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28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8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84.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28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8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87.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28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8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2"/>
  <p:tag name="OP_SCP_DEFAULT_TEXT" val="2"/>
</p:tagLst>
</file>

<file path=ppt/tags/tag290.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29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9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93.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29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9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96.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29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29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29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005"/>
  <p:tag name="OP_SCP_COMPONENT_INFO" val="{&quot;title&quot;:&quot;阴影6项列表PPT组件&quot;,&quot;description&quot;:&quot;阴影6项列表PPT组件：六项列表布局，阴影设计，信息展示专业美观。&quot;,&quot;keywords&quot;:[&quot;阴影&quot;,&quot;6项&quot;,&quot;列表&quot;,&quot;PPT组件&quot;],&quot;labels&quot;:[]}"/>
  <p:tag name="OP_SCP_GROUP_ID" val="a3ffe287-e741-7471-c9b9-431472efc37b"/>
  <p:tag name="OP_SCP_ITEM_COUNT" val="6"/>
</p:tagLst>
</file>

<file path=ppt/tags/tag3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30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01.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02.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0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0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0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0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07.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08.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0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1.xml><?xml version="1.0" encoding="utf-8"?>
<p:tagLst xmlns:a="http://schemas.openxmlformats.org/drawingml/2006/main" xmlns:r="http://schemas.openxmlformats.org/officeDocument/2006/relationships" xmlns:p="http://schemas.openxmlformats.org/presentationml/2006/main">
  <p:tag name="OP_SCP_ITEM_INDEX" val="1"/>
</p:tagLst>
</file>

<file path=ppt/tags/tag31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11.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1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1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14.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1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1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17.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1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1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1"/>
</p:tagLst>
</file>

<file path=ppt/tags/tag320.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2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2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23.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2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25.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2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27.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2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2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3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31.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3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33.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3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35.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3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3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3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39.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4.xml><?xml version="1.0" encoding="utf-8"?>
<p:tagLst xmlns:a="http://schemas.openxmlformats.org/drawingml/2006/main" xmlns:r="http://schemas.openxmlformats.org/officeDocument/2006/relationships" xmlns:p="http://schemas.openxmlformats.org/presentationml/2006/main">
  <p:tag name="OP_SCP_ITEM_INDEX" val="1"/>
</p:tagLst>
</file>

<file path=ppt/tags/tag34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41.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4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4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4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45.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4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47.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4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4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5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51.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5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53.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5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5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5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57.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5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59.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6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6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6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63.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6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65.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6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6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68.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6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7.xml><?xml version="1.0" encoding="utf-8"?>
<p:tagLst xmlns:a="http://schemas.openxmlformats.org/drawingml/2006/main" xmlns:r="http://schemas.openxmlformats.org/officeDocument/2006/relationships" xmlns:p="http://schemas.openxmlformats.org/presentationml/2006/main">
  <p:tag name="OP_SCP_ITEM_INDEX" val="1"/>
</p:tagLst>
</file>

<file path=ppt/tags/tag370.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7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7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73.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7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7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7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77.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78.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7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8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81.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8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8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84.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8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8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87.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8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8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90.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9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9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93.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9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95.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396.xml><?xml version="1.0" encoding="utf-8"?>
<p:tagLst xmlns:a="http://schemas.openxmlformats.org/drawingml/2006/main" xmlns:r="http://schemas.openxmlformats.org/officeDocument/2006/relationships" xmlns:p="http://schemas.openxmlformats.org/presentationml/2006/main">
  <p:tag name="OP_SCP_ITEM_INDEX" val="1"/>
</p:tagLst>
</file>

<file path=ppt/tags/tag39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39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399.xml><?xml version="1.0" encoding="utf-8"?>
<p:tagLst xmlns:a="http://schemas.openxmlformats.org/drawingml/2006/main" xmlns:r="http://schemas.openxmlformats.org/officeDocument/2006/relationships" xmlns:p="http://schemas.openxmlformats.org/presentationml/2006/main">
  <p:tag name="OP_SCP_ITEM_INDEX" val="1"/>
</p:tagLst>
</file>

<file path=ppt/tags/tag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40.xml><?xml version="1.0" encoding="utf-8"?>
<p:tagLst xmlns:a="http://schemas.openxmlformats.org/drawingml/2006/main" xmlns:r="http://schemas.openxmlformats.org/officeDocument/2006/relationships" xmlns:p="http://schemas.openxmlformats.org/presentationml/2006/main">
  <p:tag name="OP_SCP_ITEM_INDEX" val="1"/>
</p:tagLst>
</file>

<file path=ppt/tags/tag40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40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402.xml><?xml version="1.0" encoding="utf-8"?>
<p:tagLst xmlns:a="http://schemas.openxmlformats.org/drawingml/2006/main" xmlns:r="http://schemas.openxmlformats.org/officeDocument/2006/relationships" xmlns:p="http://schemas.openxmlformats.org/presentationml/2006/main">
  <p:tag name="OP_SCP_ITEM_INDEX" val="1"/>
</p:tagLst>
</file>

<file path=ppt/tags/tag40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40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405.xml><?xml version="1.0" encoding="utf-8"?>
<p:tagLst xmlns:a="http://schemas.openxmlformats.org/drawingml/2006/main" xmlns:r="http://schemas.openxmlformats.org/officeDocument/2006/relationships" xmlns:p="http://schemas.openxmlformats.org/presentationml/2006/main">
  <p:tag name="OP_SCP_ITEM_INDEX" val="1"/>
</p:tagLst>
</file>

<file path=ppt/tags/tag40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40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408.xml><?xml version="1.0" encoding="utf-8"?>
<p:tagLst xmlns:a="http://schemas.openxmlformats.org/drawingml/2006/main" xmlns:r="http://schemas.openxmlformats.org/officeDocument/2006/relationships" xmlns:p="http://schemas.openxmlformats.org/presentationml/2006/main">
  <p:tag name="OP_SCP_ITEM_INDEX" val="1"/>
</p:tagLst>
</file>

<file path=ppt/tags/tag40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4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41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4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5"/>
  <p:tag name="OP_SCP_DEFAULT_TEXT" val="添加标题"/>
</p:tagLst>
</file>

<file path=ppt/tags/tag43.xml><?xml version="1.0" encoding="utf-8"?>
<p:tagLst xmlns:a="http://schemas.openxmlformats.org/drawingml/2006/main" xmlns:r="http://schemas.openxmlformats.org/officeDocument/2006/relationships" xmlns:p="http://schemas.openxmlformats.org/presentationml/2006/main">
  <p:tag name="OP_SCP_ITEM_INDEX" val="1"/>
</p:tagLst>
</file>

<file path=ppt/tags/tag4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4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5"/>
  <p:tag name="OP_SCP_DEFAULT_TEXT" val="添加标题"/>
</p:tagLst>
</file>

<file path=ppt/tags/tag46.xml><?xml version="1.0" encoding="utf-8"?>
<p:tagLst xmlns:a="http://schemas.openxmlformats.org/drawingml/2006/main" xmlns:r="http://schemas.openxmlformats.org/officeDocument/2006/relationships" xmlns:p="http://schemas.openxmlformats.org/presentationml/2006/main">
  <p:tag name="OP_SCP_ITEM_INDEX" val="1"/>
  <p:tag name="KSO_WM_DIAGRAM_VIRTUALLY_FRAME" val="{&quot;height&quot;:220.37492125984255,&quot;left&quot;:19.21244094488189,&quot;top&quot;:189.05244094488188,&quot;width&quot;:536.627559055118}"/>
</p:tagLst>
</file>

<file path=ppt/tags/tag47.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 name="KSO_WM_DIAGRAM_VIRTUALLY_FRAME" val="{&quot;height&quot;:220.37492125984255,&quot;left&quot;:19.21244094488189,&quot;top&quot;:189.05244094488188,&quot;width&quot;:536.627559055118}"/>
</p:tagLst>
</file>

<file path=ppt/tags/tag4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 name="KSO_WM_DIAGRAM_VIRTUALLY_FRAME" val="{&quot;height&quot;:220.37492125984255,&quot;left&quot;:19.21244094488189,&quot;top&quot;:189.05244094488188,&quot;width&quot;:536.627559055118}"/>
</p:tagLst>
</file>

<file path=ppt/tags/tag49.xml><?xml version="1.0" encoding="utf-8"?>
<p:tagLst xmlns:a="http://schemas.openxmlformats.org/drawingml/2006/main" xmlns:r="http://schemas.openxmlformats.org/officeDocument/2006/relationships" xmlns:p="http://schemas.openxmlformats.org/presentationml/2006/main">
  <p:tag name="OP_SCP_ITEM_INDEX" val="1"/>
  <p:tag name="KSO_WM_DIAGRAM_VIRTUALLY_FRAME" val="{&quot;height&quot;:220.37492125984255,&quot;left&quot;:19.21244094488189,&quot;top&quot;:189.05244094488188,&quot;width&quot;:536.627559055118}"/>
</p:tagLst>
</file>

<file path=ppt/tags/tag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50.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 name="KSO_WM_DIAGRAM_VIRTUALLY_FRAME" val="{&quot;height&quot;:220.37492125984255,&quot;left&quot;:19.21244094488189,&quot;top&quot;:189.05244094488188,&quot;width&quot;:536.627559055118}"/>
</p:tagLst>
</file>

<file path=ppt/tags/tag5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 name="KSO_WM_DIAGRAM_VIRTUALLY_FRAME" val="{&quot;height&quot;:220.37492125984255,&quot;left&quot;:19.21244094488189,&quot;top&quot;:189.05244094488188,&quot;width&quot;:536.627559055118}"/>
</p:tagLst>
</file>

<file path=ppt/tags/tag52.xml><?xml version="1.0" encoding="utf-8"?>
<p:tagLst xmlns:a="http://schemas.openxmlformats.org/drawingml/2006/main" xmlns:r="http://schemas.openxmlformats.org/officeDocument/2006/relationships" xmlns:p="http://schemas.openxmlformats.org/presentationml/2006/main">
  <p:tag name="OP_SCP_ITEM_INDEX" val="1"/>
  <p:tag name="KSO_WM_DIAGRAM_VIRTUALLY_FRAME" val="{&quot;height&quot;:220.37492125984255,&quot;left&quot;:19.21244094488189,&quot;top&quot;:189.05244094488188,&quot;width&quot;:536.627559055118}"/>
</p:tagLst>
</file>

<file path=ppt/tags/tag5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 name="KSO_WM_DIAGRAM_VIRTUALLY_FRAME" val="{&quot;height&quot;:220.37492125984255,&quot;left&quot;:19.21244094488189,&quot;top&quot;:189.05244094488188,&quot;width&quot;:536.627559055118}"/>
</p:tagLst>
</file>

<file path=ppt/tags/tag5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 name="KSO_WM_DIAGRAM_VIRTUALLY_FRAME" val="{&quot;height&quot;:220.37492125984255,&quot;left&quot;:19.21244094488189,&quot;top&quot;:189.05244094488188,&quot;width&quot;:536.627559055118}"/>
</p:tagLst>
</file>

<file path=ppt/tags/tag55.xml><?xml version="1.0" encoding="utf-8"?>
<p:tagLst xmlns:a="http://schemas.openxmlformats.org/drawingml/2006/main" xmlns:r="http://schemas.openxmlformats.org/officeDocument/2006/relationships" xmlns:p="http://schemas.openxmlformats.org/presentationml/2006/main">
  <p:tag name="OP_SCP_ITEM_INDEX" val="1"/>
</p:tagLst>
</file>

<file path=ppt/tags/tag5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5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58.xml><?xml version="1.0" encoding="utf-8"?>
<p:tagLst xmlns:a="http://schemas.openxmlformats.org/drawingml/2006/main" xmlns:r="http://schemas.openxmlformats.org/officeDocument/2006/relationships" xmlns:p="http://schemas.openxmlformats.org/presentationml/2006/main">
  <p:tag name="OP_SCP_ITEM_INDEX" val="1"/>
</p:tagLst>
</file>

<file path=ppt/tags/tag5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6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61.xml><?xml version="1.0" encoding="utf-8"?>
<p:tagLst xmlns:a="http://schemas.openxmlformats.org/drawingml/2006/main" xmlns:r="http://schemas.openxmlformats.org/officeDocument/2006/relationships" xmlns:p="http://schemas.openxmlformats.org/presentationml/2006/main">
  <p:tag name="OP_SCP_ITEM_INDEX" val="1"/>
</p:tagLst>
</file>

<file path=ppt/tags/tag6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63.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64.xml><?xml version="1.0" encoding="utf-8"?>
<p:tagLst xmlns:a="http://schemas.openxmlformats.org/drawingml/2006/main" xmlns:r="http://schemas.openxmlformats.org/officeDocument/2006/relationships" xmlns:p="http://schemas.openxmlformats.org/presentationml/2006/main">
  <p:tag name="OP_SCP_ITEM_INDEX" val="1"/>
</p:tagLst>
</file>

<file path=ppt/tags/tag65.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66.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67.xml><?xml version="1.0" encoding="utf-8"?>
<p:tagLst xmlns:a="http://schemas.openxmlformats.org/drawingml/2006/main" xmlns:r="http://schemas.openxmlformats.org/officeDocument/2006/relationships" xmlns:p="http://schemas.openxmlformats.org/presentationml/2006/main">
  <p:tag name="OP_SCP_ITEM_INDEX" val="1"/>
</p:tagLst>
</file>

<file path=ppt/tags/tag6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69.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7.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70.xml><?xml version="1.0" encoding="utf-8"?>
<p:tagLst xmlns:a="http://schemas.openxmlformats.org/drawingml/2006/main" xmlns:r="http://schemas.openxmlformats.org/officeDocument/2006/relationships" xmlns:p="http://schemas.openxmlformats.org/presentationml/2006/main">
  <p:tag name="OP_SCP_ITEM_INDEX" val="1"/>
</p:tagLst>
</file>

<file path=ppt/tags/tag7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72.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73.xml><?xml version="1.0" encoding="utf-8"?>
<p:tagLst xmlns:a="http://schemas.openxmlformats.org/drawingml/2006/main" xmlns:r="http://schemas.openxmlformats.org/officeDocument/2006/relationships" xmlns:p="http://schemas.openxmlformats.org/presentationml/2006/main">
  <p:tag name="OP_SCP_ITEM_INDEX" val="1"/>
</p:tagLst>
</file>

<file path=ppt/tags/tag74.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7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76.xml><?xml version="1.0" encoding="utf-8"?>
<p:tagLst xmlns:a="http://schemas.openxmlformats.org/drawingml/2006/main" xmlns:r="http://schemas.openxmlformats.org/officeDocument/2006/relationships" xmlns:p="http://schemas.openxmlformats.org/presentationml/2006/main">
  <p:tag name="DATA_TYPE" val="OfficePlusSmartComponent"/>
  <p:tag name="OP_SCP_TAG_VERSION" val="1.0"/>
  <p:tag name="OP_SCP_CHANGE_COLOR" val="N"/>
  <p:tag name="OP_SCP_COMPONENT_TYPE" val="Relation"/>
  <p:tag name="OP_SCP_CONTENT_ID" val="MatlComponentContent-179"/>
  <p:tag name="OP_SCP_COMPONENT_INFO" val="{&quot;title&quot;:&quot;扁平4项矩阵PPT组件&quot;,&quot;description&quot;:&quot;扁平4项矩阵PPT组件&quot;,&quot;keywords&quot;:[&quot;扁平&quot;,&quot;4项&quot;,&quot;矩阵&quot;,&quot;PPT组件&quot;],&quot;labels&quot;:[]}"/>
  <p:tag name="OP_SCP_GROUP_ID" val="e9c1170a-0120-7ccc-20e0-3d7a4e1dfede"/>
  <p:tag name="OP_SCP_ITEM_COUNT" val="4"/>
</p:tagLst>
</file>

<file path=ppt/tags/tag77.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78.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79.xml><?xml version="1.0" encoding="utf-8"?>
<p:tagLst xmlns:a="http://schemas.openxmlformats.org/drawingml/2006/main" xmlns:r="http://schemas.openxmlformats.org/officeDocument/2006/relationships" xmlns:p="http://schemas.openxmlformats.org/presentationml/2006/main">
  <p:tag name="OP_SCP_ITEM_INDEX" val="4"/>
</p:tagLst>
</file>

<file path=ppt/tags/tag8.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8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4"/>
  <p:tag name="OP_SCP_DEFAULT_TEXT" val="添加标题"/>
</p:tagLst>
</file>

<file path=ppt/tags/tag81.xml><?xml version="1.0" encoding="utf-8"?>
<p:tagLst xmlns:a="http://schemas.openxmlformats.org/drawingml/2006/main" xmlns:r="http://schemas.openxmlformats.org/officeDocument/2006/relationships" xmlns:p="http://schemas.openxmlformats.org/presentationml/2006/main">
  <p:tag name="OP_SCP_ITEM_INDEX" val="3"/>
</p:tagLst>
</file>

<file path=ppt/tags/tag82.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83.xml><?xml version="1.0" encoding="utf-8"?>
<p:tagLst xmlns:a="http://schemas.openxmlformats.org/drawingml/2006/main" xmlns:r="http://schemas.openxmlformats.org/officeDocument/2006/relationships" xmlns:p="http://schemas.openxmlformats.org/presentationml/2006/main">
  <p:tag name="OP_SCP_ITEM_INDEX" val="3"/>
</p:tagLst>
</file>

<file path=ppt/tags/tag84.xml><?xml version="1.0" encoding="utf-8"?>
<p:tagLst xmlns:a="http://schemas.openxmlformats.org/drawingml/2006/main" xmlns:r="http://schemas.openxmlformats.org/officeDocument/2006/relationships" xmlns:p="http://schemas.openxmlformats.org/presentationml/2006/main">
  <p:tag name="OP_SCP_ITEM_INDEX" val="2"/>
</p:tagLst>
</file>

<file path=ppt/tags/tag85.xml><?xml version="1.0" encoding="utf-8"?>
<p:tagLst xmlns:a="http://schemas.openxmlformats.org/drawingml/2006/main" xmlns:r="http://schemas.openxmlformats.org/officeDocument/2006/relationships" xmlns:p="http://schemas.openxmlformats.org/presentationml/2006/main">
  <p:tag name="OP_SCP_SHAPE_TYPE" val="Body"/>
  <p:tag name="OP_SCP_ITEM_INDEX" val="2"/>
  <p:tag name="OP_SCP_DEFAULT_TEXT" val="单击此处添加文本，单击此处添加文本。单击此处添加文本，单击此处添加文本。"/>
</p:tagLst>
</file>

<file path=ppt/tags/tag86.xml><?xml version="1.0" encoding="utf-8"?>
<p:tagLst xmlns:a="http://schemas.openxmlformats.org/drawingml/2006/main" xmlns:r="http://schemas.openxmlformats.org/officeDocument/2006/relationships" xmlns:p="http://schemas.openxmlformats.org/presentationml/2006/main">
  <p:tag name="OP_SCP_SHAPE_TYPE" val="Title"/>
  <p:tag name="OP_SCP_ITEM_INDEX" val="2"/>
  <p:tag name="OP_SCP_DEFAULT_TEXT" val="添加标题"/>
</p:tagLst>
</file>

<file path=ppt/tags/tag87.xml><?xml version="1.0" encoding="utf-8"?>
<p:tagLst xmlns:a="http://schemas.openxmlformats.org/drawingml/2006/main" xmlns:r="http://schemas.openxmlformats.org/officeDocument/2006/relationships" xmlns:p="http://schemas.openxmlformats.org/presentationml/2006/main">
  <p:tag name="OP_SCP_ITEM_INDEX" val="2"/>
</p:tagLst>
</file>

<file path=ppt/tags/tag88.xml><?xml version="1.0" encoding="utf-8"?>
<p:tagLst xmlns:a="http://schemas.openxmlformats.org/drawingml/2006/main" xmlns:r="http://schemas.openxmlformats.org/officeDocument/2006/relationships" xmlns:p="http://schemas.openxmlformats.org/presentationml/2006/main">
  <p:tag name="OP_SCP_ITEM_INDEX" val="1"/>
</p:tagLst>
</file>

<file path=ppt/tags/tag89.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
</p:tagLst>
</file>

<file path=ppt/tags/tag9.xml><?xml version="1.0" encoding="utf-8"?>
<p:tagLst xmlns:a="http://schemas.openxmlformats.org/drawingml/2006/main" xmlns:r="http://schemas.openxmlformats.org/officeDocument/2006/relationships" xmlns:p="http://schemas.openxmlformats.org/presentationml/2006/main">
  <p:tag name="OP_SCP_SHAPE_TYPE" val="Title"/>
  <p:tag name="OP_SCP_ITEM_INDEX" val="3"/>
  <p:tag name="OP_SCP_DEFAULT_TEXT" val="添加标题"/>
</p:tagLst>
</file>

<file path=ppt/tags/tag90.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91.xml><?xml version="1.0" encoding="utf-8"?>
<p:tagLst xmlns:a="http://schemas.openxmlformats.org/drawingml/2006/main" xmlns:r="http://schemas.openxmlformats.org/officeDocument/2006/relationships" xmlns:p="http://schemas.openxmlformats.org/presentationml/2006/main">
  <p:tag name="OP_SCP_ITEM_INDEX" val="1"/>
</p:tagLst>
</file>

<file path=ppt/tags/tag92.xml><?xml version="1.0" encoding="utf-8"?>
<p:tagLst xmlns:a="http://schemas.openxmlformats.org/drawingml/2006/main" xmlns:r="http://schemas.openxmlformats.org/officeDocument/2006/relationships" xmlns:p="http://schemas.openxmlformats.org/presentationml/2006/main">
  <p:tag name="OP_SCP_ITEM_INDEX" val="1"/>
</p:tagLst>
</file>

<file path=ppt/tags/tag93.xml><?xml version="1.0" encoding="utf-8"?>
<p:tagLst xmlns:a="http://schemas.openxmlformats.org/drawingml/2006/main" xmlns:r="http://schemas.openxmlformats.org/officeDocument/2006/relationships" xmlns:p="http://schemas.openxmlformats.org/presentationml/2006/main">
  <p:tag name="OP_SCP_SHAPE_TYPE" val="Title"/>
  <p:tag name="OP_SCP_ITEM_INDEX" val="1"/>
  <p:tag name="OP_SCP_DEFAULT_TEXT" val="添加标题"/>
</p:tagLst>
</file>

<file path=ppt/tags/tag94.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95.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96.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ags/tag97.xml><?xml version="1.0" encoding="utf-8"?>
<p:tagLst xmlns:a="http://schemas.openxmlformats.org/drawingml/2006/main" xmlns:r="http://schemas.openxmlformats.org/officeDocument/2006/relationships" xmlns:p="http://schemas.openxmlformats.org/presentationml/2006/main">
  <p:tag name="OP_SCP_ITEM_INDEX" val="1"/>
</p:tagLst>
</file>

<file path=ppt/tags/tag98.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ags/tag99.xml><?xml version="1.0" encoding="utf-8"?>
<p:tagLst xmlns:a="http://schemas.openxmlformats.org/drawingml/2006/main" xmlns:r="http://schemas.openxmlformats.org/officeDocument/2006/relationships" xmlns:p="http://schemas.openxmlformats.org/presentationml/2006/main">
  <p:tag name="OP_SCP_SHAPE_TYPE" val="Body"/>
  <p:tag name="OP_SCP_ITEM_INDEX" val="1"/>
  <p:tag name="OP_SCP_DEFAULT_TEXT" val="单击此处添加文本，单击此处添加文本，单击此处添加文本，单击此处添加文本，单击此处添加文本，单击此处添加文本。"/>
</p:tagLst>
</file>

<file path=ppt/theme/theme1.xml><?xml version="1.0" encoding="utf-8"?>
<a:theme xmlns:a="http://schemas.openxmlformats.org/drawingml/2006/main" name="OfficePLUS主题">
  <a:themeElements>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fontScheme name="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主题">
  <a:themeElements>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fontScheme name="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PLUS主题">
  <a:themeElements>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fontScheme name="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ppt/theme/themeOverride2.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ppt/theme/themeOverride3.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ppt/theme/themeOverride4.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ppt/theme/themeOverride5.xml><?xml version="1.0" encoding="utf-8"?>
<a:themeOverride xmlns:a="http://schemas.openxmlformats.org/drawingml/2006/main">
  <a:clrScheme name="房利美">
    <a:dk1>
      <a:srgbClr val="000000"/>
    </a:dk1>
    <a:lt1>
      <a:srgbClr val="FFFFFF"/>
    </a:lt1>
    <a:dk2>
      <a:srgbClr val="768394"/>
    </a:dk2>
    <a:lt2>
      <a:srgbClr val="F0F0F0"/>
    </a:lt2>
    <a:accent1>
      <a:srgbClr val="3E81C3"/>
    </a:accent1>
    <a:accent2>
      <a:srgbClr val="14879E"/>
    </a:accent2>
    <a:accent3>
      <a:srgbClr val="3EA592"/>
    </a:accent3>
    <a:accent4>
      <a:srgbClr val="5066A2"/>
    </a:accent4>
    <a:accent5>
      <a:srgbClr val="5E5CA2"/>
    </a:accent5>
    <a:accent6>
      <a:srgbClr val="768394"/>
    </a:accent6>
    <a:hlink>
      <a:srgbClr val="4276AA"/>
    </a:hlink>
    <a:folHlink>
      <a:srgbClr val="BFBFB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1443A8EF62DE444B1FF07917E22EF72" ma:contentTypeVersion="17" ma:contentTypeDescription="Create a new document." ma:contentTypeScope="" ma:versionID="ae809626c8abf568b6a415226af21ced">
  <xsd:schema xmlns:xsd="http://www.w3.org/2001/XMLSchema" xmlns:xs="http://www.w3.org/2001/XMLSchema" xmlns:p="http://schemas.microsoft.com/office/2006/metadata/properties" xmlns:ns1="http://schemas.microsoft.com/sharepoint/v3" xmlns:ns2="0a5c0dea-e5d7-4228-9256-3793bb42faa5" xmlns:ns3="97934b4b-eba6-486d-bfc1-4b8e3fe39092" targetNamespace="http://schemas.microsoft.com/office/2006/metadata/properties" ma:root="true" ma:fieldsID="1ffe3db4c8c97a24da98b2b5f963ec28" ns1:_="" ns2:_="" ns3:_="">
    <xsd:import namespace="http://schemas.microsoft.com/sharepoint/v3"/>
    <xsd:import namespace="0a5c0dea-e5d7-4228-9256-3793bb42faa5"/>
    <xsd:import namespace="97934b4b-eba6-486d-bfc1-4b8e3fe39092"/>
    <xsd:element name="properties">
      <xsd:complexType>
        <xsd:sequence>
          <xsd:element name="documentManagement">
            <xsd:complexType>
              <xsd:all>
                <xsd:element ref="ns2:OneNoteFluid_FileOrder" minOccurs="0"/>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5c0dea-e5d7-4228-9256-3793bb42faa5" elementFormDefault="qualified">
    <xsd:import namespace="http://schemas.microsoft.com/office/2006/documentManagement/types"/>
    <xsd:import namespace="http://schemas.microsoft.com/office/infopath/2007/PartnerControls"/>
    <xsd:element name="OneNoteFluid_FileOrder" ma:index="8" nillable="true" ma:displayName="OneNoteFluid_FileOrder" ma:internalName="OneNoteFluid_FileOrder">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934b4b-eba6-486d-bfc1-4b8e3fe39092"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a885aa0b-334b-483f-9125-6409c6335a4b}" ma:internalName="TaxCatchAll" ma:showField="CatchAllData" ma:web="97934b4b-eba6-486d-bfc1-4b8e3fe3909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7934b4b-eba6-486d-bfc1-4b8e3fe39092" xsi:nil="true"/>
    <lcf76f155ced4ddcb4097134ff3c332f xmlns="0a5c0dea-e5d7-4228-9256-3793bb42faa5">
      <Terms xmlns="http://schemas.microsoft.com/office/infopath/2007/PartnerControls"/>
    </lcf76f155ced4ddcb4097134ff3c332f>
    <OneNoteFluid_FileOrder xmlns="0a5c0dea-e5d7-4228-9256-3793bb42faa5" xsi:nil="true"/>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9E144D60-786B-49A7-A66F-179A2784D4E8}">
  <ds:schemaRefs/>
</ds:datastoreItem>
</file>

<file path=customXml/itemProps2.xml><?xml version="1.0" encoding="utf-8"?>
<ds:datastoreItem xmlns:ds="http://schemas.openxmlformats.org/officeDocument/2006/customXml" ds:itemID="{75E68599-D7D3-4254-A3D4-DA6676EAF965}">
  <ds:schemaRefs/>
</ds:datastoreItem>
</file>

<file path=customXml/itemProps3.xml><?xml version="1.0" encoding="utf-8"?>
<ds:datastoreItem xmlns:ds="http://schemas.openxmlformats.org/officeDocument/2006/customXml" ds:itemID="{710C64E8-B197-46DE-82DB-8BF69275F43D}">
  <ds:schemaRefs/>
</ds:datastoreItem>
</file>

<file path=docProps/app.xml><?xml version="1.0" encoding="utf-8"?>
<Properties xmlns="http://schemas.openxmlformats.org/officeDocument/2006/extended-properties" xmlns:vt="http://schemas.openxmlformats.org/officeDocument/2006/docPropsVTypes">
  <TotalTime>66</TotalTime>
  <Words>9409</Words>
  <Application>Microsoft Office PowerPoint</Application>
  <PresentationFormat>宽屏</PresentationFormat>
  <Paragraphs>1248</Paragraphs>
  <Slides>69</Slides>
  <Notes>0</Notes>
  <HiddenSlides>0</HiddenSlides>
  <MMClips>0</MMClips>
  <ScaleCrop>false</ScaleCrop>
  <HeadingPairs>
    <vt:vector size="8" baseType="variant">
      <vt:variant>
        <vt:lpstr>已用的字体</vt:lpstr>
      </vt:variant>
      <vt:variant>
        <vt:i4>8</vt:i4>
      </vt:variant>
      <vt:variant>
        <vt:lpstr>主题</vt:lpstr>
      </vt:variant>
      <vt:variant>
        <vt:i4>3</vt:i4>
      </vt:variant>
      <vt:variant>
        <vt:lpstr>嵌入 OLE 服务器</vt:lpstr>
      </vt:variant>
      <vt:variant>
        <vt:i4>1</vt:i4>
      </vt:variant>
      <vt:variant>
        <vt:lpstr>幻灯片标题</vt:lpstr>
      </vt:variant>
      <vt:variant>
        <vt:i4>69</vt:i4>
      </vt:variant>
    </vt:vector>
  </HeadingPairs>
  <TitlesOfParts>
    <vt:vector size="81" baseType="lpstr">
      <vt:lpstr>等线</vt:lpstr>
      <vt:lpstr>方正书宋</vt:lpstr>
      <vt:lpstr>方正细黑一...</vt:lpstr>
      <vt:lpstr>方正细黑一萀</vt:lpstr>
      <vt:lpstr>方正细黑一蠂</vt:lpstr>
      <vt:lpstr>微软雅黑</vt:lpstr>
      <vt:lpstr>Arial</vt:lpstr>
      <vt:lpstr>Calibri</vt:lpstr>
      <vt:lpstr>OfficePLUS主题</vt:lpstr>
      <vt:lpstr>1_OfficePLUS主题</vt:lpstr>
      <vt:lpstr>2_OfficePLUS主题</vt:lpstr>
      <vt:lpstr>think-cell Slide</vt:lpstr>
      <vt:lpstr>PowerPoint 演示文稿</vt:lpstr>
      <vt:lpstr>PowerPoint 演示文稿</vt:lpstr>
      <vt:lpstr>数控车床实训基础</vt:lpstr>
      <vt:lpstr>数控车床实训基础</vt:lpstr>
      <vt:lpstr>一、数控车床文明生产</vt:lpstr>
      <vt:lpstr>一、数控车床文明生产</vt:lpstr>
      <vt:lpstr>PowerPoint 演示文稿</vt:lpstr>
      <vt:lpstr>PowerPoint 演示文稿</vt:lpstr>
      <vt:lpstr>PowerPoint 演示文稿</vt:lpstr>
      <vt:lpstr>二、数控车床操作规程</vt:lpstr>
      <vt:lpstr>PowerPoint 演示文稿</vt:lpstr>
      <vt:lpstr>PowerPoint 演示文稿</vt:lpstr>
      <vt:lpstr>PowerPoint 演示文稿</vt:lpstr>
      <vt:lpstr>任务1.1 数控车床文明实训和安全操作规程</vt:lpstr>
      <vt:lpstr>数控车床实训基础</vt:lpstr>
      <vt:lpstr>一、点检</vt:lpstr>
      <vt:lpstr>一、点检</vt:lpstr>
      <vt:lpstr>一、点检</vt:lpstr>
      <vt:lpstr>一、点检</vt:lpstr>
      <vt:lpstr>一、点检</vt:lpstr>
      <vt:lpstr>二、数控车床的日常维护及保养</vt:lpstr>
      <vt:lpstr>二、数控车床的日常维护及保养</vt:lpstr>
      <vt:lpstr>二、数控车床的日常维护及保养</vt:lpstr>
      <vt:lpstr>二、数控车床的日常维护及保养</vt:lpstr>
      <vt:lpstr>二、数控车床的日常维护及保养</vt:lpstr>
      <vt:lpstr>二、数控车床的日常维护及保养</vt:lpstr>
      <vt:lpstr>二、数控车床的日常维护及保养</vt:lpstr>
      <vt:lpstr>三、数控系统日常维护及保养</vt:lpstr>
      <vt:lpstr>三、数控系统日常维护及保养</vt:lpstr>
      <vt:lpstr>01 关于严格制定并执行CNC系统日常维护的规章制度</vt:lpstr>
      <vt:lpstr>02 应尽量少打开数控柜门和强电柜的门</vt:lpstr>
      <vt:lpstr>05 经常监视CNC装置用的电网电压</vt:lpstr>
      <vt:lpstr>07 CNC系统长期不用时的维护</vt:lpstr>
      <vt:lpstr>PowerPoint 演示文稿</vt:lpstr>
      <vt:lpstr>数控车床实训基础</vt:lpstr>
      <vt:lpstr>PowerPoint 演示文稿</vt:lpstr>
      <vt:lpstr>一、常见电源类故障及排除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vt:lpstr>
    </vt:vector>
  </TitlesOfParts>
  <Manager>iSlide</Manager>
  <Company>iSlide</Company>
  <LinksUpToDate>false</LinksUpToDate>
  <SharedDoc>false</SharedDoc>
  <HyperlinkBase>https://www.islide.cc</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臣宇 刘</cp:lastModifiedBy>
  <cp:revision>48</cp:revision>
  <cp:lastPrinted>2019-11-25T16:00:00Z</cp:lastPrinted>
  <dcterms:created xsi:type="dcterms:W3CDTF">2019-11-25T16:00:00Z</dcterms:created>
  <dcterms:modified xsi:type="dcterms:W3CDTF">2024-07-18T02:26:21Z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KSOProductBuildVer">
    <vt:lpwstr>2052-12.1.0.17147</vt:lpwstr>
  </property>
  <property fmtid="{D5CDD505-2E9C-101B-9397-08002B2CF9AE}" pid="4" name="ContentTypeId">
    <vt:lpwstr>0x010100D1443A8EF62DE444B1FF07917E22EF72</vt:lpwstr>
  </property>
  <property fmtid="{D5CDD505-2E9C-101B-9397-08002B2CF9AE}" pid="5" name="ICV">
    <vt:lpwstr>E19877EDD2814EFA82C0691E4ADC22BB_13</vt:lpwstr>
  </property>
</Properties>
</file>