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49"/>
  </p:notesMasterIdLst>
  <p:handoutMasterIdLst>
    <p:handoutMasterId r:id="rId50"/>
  </p:handoutMasterIdLst>
  <p:sldIdLst>
    <p:sldId id="256" r:id="rId5"/>
    <p:sldId id="305" r:id="rId6"/>
    <p:sldId id="258" r:id="rId7"/>
    <p:sldId id="524" r:id="rId8"/>
    <p:sldId id="525" r:id="rId9"/>
    <p:sldId id="409" r:id="rId10"/>
    <p:sldId id="526" r:id="rId11"/>
    <p:sldId id="507" r:id="rId12"/>
    <p:sldId id="527" r:id="rId13"/>
    <p:sldId id="528" r:id="rId14"/>
    <p:sldId id="529" r:id="rId15"/>
    <p:sldId id="530" r:id="rId16"/>
    <p:sldId id="531" r:id="rId17"/>
    <p:sldId id="532" r:id="rId18"/>
    <p:sldId id="533" r:id="rId19"/>
    <p:sldId id="534" r:id="rId20"/>
    <p:sldId id="535" r:id="rId21"/>
    <p:sldId id="536" r:id="rId22"/>
    <p:sldId id="537" r:id="rId23"/>
    <p:sldId id="538" r:id="rId24"/>
    <p:sldId id="523" r:id="rId25"/>
    <p:sldId id="539" r:id="rId26"/>
    <p:sldId id="542" r:id="rId27"/>
    <p:sldId id="541" r:id="rId28"/>
    <p:sldId id="543" r:id="rId29"/>
    <p:sldId id="544" r:id="rId30"/>
    <p:sldId id="545" r:id="rId31"/>
    <p:sldId id="546" r:id="rId32"/>
    <p:sldId id="547" r:id="rId33"/>
    <p:sldId id="548" r:id="rId34"/>
    <p:sldId id="549" r:id="rId35"/>
    <p:sldId id="550" r:id="rId36"/>
    <p:sldId id="551" r:id="rId37"/>
    <p:sldId id="552" r:id="rId38"/>
    <p:sldId id="553" r:id="rId39"/>
    <p:sldId id="554" r:id="rId40"/>
    <p:sldId id="555" r:id="rId41"/>
    <p:sldId id="556" r:id="rId42"/>
    <p:sldId id="557" r:id="rId43"/>
    <p:sldId id="558" r:id="rId44"/>
    <p:sldId id="559" r:id="rId45"/>
    <p:sldId id="560" r:id="rId46"/>
    <p:sldId id="561" r:id="rId47"/>
    <p:sldId id="261" r:id="rId48"/>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1" autoAdjust="0"/>
    <p:restoredTop sz="96182" autoAdjust="0"/>
  </p:normalViewPr>
  <p:slideViewPr>
    <p:cSldViewPr snapToGrid="0">
      <p:cViewPr>
        <p:scale>
          <a:sx n="100" d="100"/>
          <a:sy n="100" d="100"/>
        </p:scale>
        <p:origin x="780" y="312"/>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a:t>
            </a:fld>
            <a:endParaRPr lang="zh-CN" altLang="en-US"/>
          </a:p>
        </p:txBody>
      </p:sp>
    </p:spTree>
    <p:extLst>
      <p:ext uri="{BB962C8B-B14F-4D97-AF65-F5344CB8AC3E}">
        <p14:creationId xmlns:p14="http://schemas.microsoft.com/office/powerpoint/2010/main" val="2783366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102669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15</a:t>
            </a:fld>
            <a:endParaRPr lang="zh-CN" altLang="en-US"/>
          </a:p>
        </p:txBody>
      </p:sp>
    </p:spTree>
    <p:extLst>
      <p:ext uri="{BB962C8B-B14F-4D97-AF65-F5344CB8AC3E}">
        <p14:creationId xmlns:p14="http://schemas.microsoft.com/office/powerpoint/2010/main" val="2122283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16</a:t>
            </a:fld>
            <a:endParaRPr lang="zh-CN" altLang="en-US"/>
          </a:p>
        </p:txBody>
      </p:sp>
    </p:spTree>
    <p:extLst>
      <p:ext uri="{BB962C8B-B14F-4D97-AF65-F5344CB8AC3E}">
        <p14:creationId xmlns:p14="http://schemas.microsoft.com/office/powerpoint/2010/main" val="3978812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449769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18</a:t>
            </a:fld>
            <a:endParaRPr lang="zh-CN" altLang="en-US"/>
          </a:p>
        </p:txBody>
      </p:sp>
    </p:spTree>
    <p:extLst>
      <p:ext uri="{BB962C8B-B14F-4D97-AF65-F5344CB8AC3E}">
        <p14:creationId xmlns:p14="http://schemas.microsoft.com/office/powerpoint/2010/main" val="37459314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19</a:t>
            </a:fld>
            <a:endParaRPr lang="zh-CN" altLang="en-US"/>
          </a:p>
        </p:txBody>
      </p:sp>
    </p:spTree>
    <p:extLst>
      <p:ext uri="{BB962C8B-B14F-4D97-AF65-F5344CB8AC3E}">
        <p14:creationId xmlns:p14="http://schemas.microsoft.com/office/powerpoint/2010/main" val="2062599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20</a:t>
            </a:fld>
            <a:endParaRPr lang="zh-CN" altLang="en-US"/>
          </a:p>
        </p:txBody>
      </p:sp>
    </p:spTree>
    <p:extLst>
      <p:ext uri="{BB962C8B-B14F-4D97-AF65-F5344CB8AC3E}">
        <p14:creationId xmlns:p14="http://schemas.microsoft.com/office/powerpoint/2010/main" val="1664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21</a:t>
            </a:fld>
            <a:endParaRPr lang="zh-CN" altLang="en-US"/>
          </a:p>
        </p:txBody>
      </p:sp>
    </p:spTree>
    <p:extLst>
      <p:ext uri="{BB962C8B-B14F-4D97-AF65-F5344CB8AC3E}">
        <p14:creationId xmlns:p14="http://schemas.microsoft.com/office/powerpoint/2010/main" val="1276959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4181335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2468540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2876179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1618709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2743517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27</a:t>
            </a:fld>
            <a:endParaRPr lang="zh-CN" altLang="en-US"/>
          </a:p>
        </p:txBody>
      </p:sp>
    </p:spTree>
    <p:extLst>
      <p:ext uri="{BB962C8B-B14F-4D97-AF65-F5344CB8AC3E}">
        <p14:creationId xmlns:p14="http://schemas.microsoft.com/office/powerpoint/2010/main" val="460298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28</a:t>
            </a:fld>
            <a:endParaRPr lang="zh-CN" altLang="en-US"/>
          </a:p>
        </p:txBody>
      </p:sp>
    </p:spTree>
    <p:extLst>
      <p:ext uri="{BB962C8B-B14F-4D97-AF65-F5344CB8AC3E}">
        <p14:creationId xmlns:p14="http://schemas.microsoft.com/office/powerpoint/2010/main" val="3674763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29</a:t>
            </a:fld>
            <a:endParaRPr lang="zh-CN" altLang="en-US"/>
          </a:p>
        </p:txBody>
      </p:sp>
    </p:spTree>
    <p:extLst>
      <p:ext uri="{BB962C8B-B14F-4D97-AF65-F5344CB8AC3E}">
        <p14:creationId xmlns:p14="http://schemas.microsoft.com/office/powerpoint/2010/main" val="3042542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30</a:t>
            </a:fld>
            <a:endParaRPr lang="zh-CN" altLang="en-US"/>
          </a:p>
        </p:txBody>
      </p:sp>
    </p:spTree>
    <p:extLst>
      <p:ext uri="{BB962C8B-B14F-4D97-AF65-F5344CB8AC3E}">
        <p14:creationId xmlns:p14="http://schemas.microsoft.com/office/powerpoint/2010/main" val="690290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31</a:t>
            </a:fld>
            <a:endParaRPr lang="zh-CN" altLang="en-US"/>
          </a:p>
        </p:txBody>
      </p:sp>
    </p:spTree>
    <p:extLst>
      <p:ext uri="{BB962C8B-B14F-4D97-AF65-F5344CB8AC3E}">
        <p14:creationId xmlns:p14="http://schemas.microsoft.com/office/powerpoint/2010/main" val="413243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32</a:t>
            </a:fld>
            <a:endParaRPr lang="zh-CN" altLang="en-US"/>
          </a:p>
        </p:txBody>
      </p:sp>
    </p:spTree>
    <p:extLst>
      <p:ext uri="{BB962C8B-B14F-4D97-AF65-F5344CB8AC3E}">
        <p14:creationId xmlns:p14="http://schemas.microsoft.com/office/powerpoint/2010/main" val="1759577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33</a:t>
            </a:fld>
            <a:endParaRPr lang="zh-CN" altLang="en-US"/>
          </a:p>
        </p:txBody>
      </p:sp>
    </p:spTree>
    <p:extLst>
      <p:ext uri="{BB962C8B-B14F-4D97-AF65-F5344CB8AC3E}">
        <p14:creationId xmlns:p14="http://schemas.microsoft.com/office/powerpoint/2010/main" val="20790175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34</a:t>
            </a:fld>
            <a:endParaRPr lang="zh-CN" altLang="en-US"/>
          </a:p>
        </p:txBody>
      </p:sp>
    </p:spTree>
    <p:extLst>
      <p:ext uri="{BB962C8B-B14F-4D97-AF65-F5344CB8AC3E}">
        <p14:creationId xmlns:p14="http://schemas.microsoft.com/office/powerpoint/2010/main" val="1808063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extLst>
      <p:ext uri="{BB962C8B-B14F-4D97-AF65-F5344CB8AC3E}">
        <p14:creationId xmlns:p14="http://schemas.microsoft.com/office/powerpoint/2010/main" val="34043782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35</a:t>
            </a:fld>
            <a:endParaRPr lang="zh-CN" altLang="en-US"/>
          </a:p>
        </p:txBody>
      </p:sp>
    </p:spTree>
    <p:extLst>
      <p:ext uri="{BB962C8B-B14F-4D97-AF65-F5344CB8AC3E}">
        <p14:creationId xmlns:p14="http://schemas.microsoft.com/office/powerpoint/2010/main" val="20111320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37</a:t>
            </a:fld>
            <a:endParaRPr lang="zh-CN" altLang="en-US"/>
          </a:p>
        </p:txBody>
      </p:sp>
    </p:spTree>
    <p:extLst>
      <p:ext uri="{BB962C8B-B14F-4D97-AF65-F5344CB8AC3E}">
        <p14:creationId xmlns:p14="http://schemas.microsoft.com/office/powerpoint/2010/main" val="1554373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38</a:t>
            </a:fld>
            <a:endParaRPr lang="zh-CN" altLang="en-US"/>
          </a:p>
        </p:txBody>
      </p:sp>
    </p:spTree>
    <p:extLst>
      <p:ext uri="{BB962C8B-B14F-4D97-AF65-F5344CB8AC3E}">
        <p14:creationId xmlns:p14="http://schemas.microsoft.com/office/powerpoint/2010/main" val="3567207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39</a:t>
            </a:fld>
            <a:endParaRPr lang="zh-CN" altLang="en-US"/>
          </a:p>
        </p:txBody>
      </p:sp>
    </p:spTree>
    <p:extLst>
      <p:ext uri="{BB962C8B-B14F-4D97-AF65-F5344CB8AC3E}">
        <p14:creationId xmlns:p14="http://schemas.microsoft.com/office/powerpoint/2010/main" val="18931035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40</a:t>
            </a:fld>
            <a:endParaRPr lang="zh-CN" altLang="en-US"/>
          </a:p>
        </p:txBody>
      </p:sp>
    </p:spTree>
    <p:extLst>
      <p:ext uri="{BB962C8B-B14F-4D97-AF65-F5344CB8AC3E}">
        <p14:creationId xmlns:p14="http://schemas.microsoft.com/office/powerpoint/2010/main" val="4066533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41</a:t>
            </a:fld>
            <a:endParaRPr lang="zh-CN" altLang="en-US"/>
          </a:p>
        </p:txBody>
      </p:sp>
    </p:spTree>
    <p:extLst>
      <p:ext uri="{BB962C8B-B14F-4D97-AF65-F5344CB8AC3E}">
        <p14:creationId xmlns:p14="http://schemas.microsoft.com/office/powerpoint/2010/main" val="392362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42</a:t>
            </a:fld>
            <a:endParaRPr lang="zh-CN" altLang="en-US"/>
          </a:p>
        </p:txBody>
      </p:sp>
    </p:spTree>
    <p:extLst>
      <p:ext uri="{BB962C8B-B14F-4D97-AF65-F5344CB8AC3E}">
        <p14:creationId xmlns:p14="http://schemas.microsoft.com/office/powerpoint/2010/main" val="6432623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43</a:t>
            </a:fld>
            <a:endParaRPr lang="zh-CN" altLang="en-US"/>
          </a:p>
        </p:txBody>
      </p:sp>
    </p:spTree>
    <p:extLst>
      <p:ext uri="{BB962C8B-B14F-4D97-AF65-F5344CB8AC3E}">
        <p14:creationId xmlns:p14="http://schemas.microsoft.com/office/powerpoint/2010/main" val="1347697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415528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35836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10224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400349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3442354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26036777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472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6" r:id="rId7"/>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notesSlide" Target="../notesSlides/notesSlide18.xml"/><Relationship Id="rId2" Type="http://schemas.openxmlformats.org/officeDocument/2006/relationships/tags" Target="../tags/tag46.xml"/><Relationship Id="rId16" Type="http://schemas.openxmlformats.org/officeDocument/2006/relationships/slideLayout" Target="../slideLayouts/slideLayout7.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tags" Target="../tags/tag5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3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5.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notesSlide" Target="../notesSlides/notesSlide31.xml"/><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s>
</file>

<file path=ppt/slides/_rels/slide3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7.emf"/></Relationships>
</file>

<file path=ppt/slides/_rels/slide3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2.emf"/><Relationship Id="rId4" Type="http://schemas.openxmlformats.org/officeDocument/2006/relationships/image" Target="../media/image31.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notesSlide" Target="../notesSlides/notesSlide1.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3" name="文本框 12">
            <a:extLst>
              <a:ext uri="{FF2B5EF4-FFF2-40B4-BE49-F238E27FC236}">
                <a16:creationId xmlns:a16="http://schemas.microsoft.com/office/drawing/2014/main" id="{BEE19DB8-5F00-F2A4-4663-72522AC5F077}"/>
              </a:ext>
            </a:extLst>
          </p:cNvPr>
          <p:cNvSpPr txBox="1"/>
          <p:nvPr/>
        </p:nvSpPr>
        <p:spPr>
          <a:xfrm>
            <a:off x="1263536" y="2586353"/>
            <a:ext cx="3146876"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② 游标卡尺的规格和读数值</a:t>
            </a:r>
            <a:endParaRPr lang="en-US" altLang="zh-CN" b="1" dirty="0">
              <a:solidFill>
                <a:schemeClr val="accent1"/>
              </a:solidFill>
              <a:cs typeface="+mn-ea"/>
              <a:sym typeface="+mn-lt"/>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55097" y="216938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游标卡尺</a:t>
            </a:r>
            <a:endParaRPr lang="en-US" altLang="zh-CN" b="1" dirty="0">
              <a:solidFill>
                <a:schemeClr val="accent1"/>
              </a:solidFill>
              <a:cs typeface="+mn-ea"/>
              <a:sym typeface="+mn-lt"/>
            </a:endParaRPr>
          </a:p>
        </p:txBody>
      </p:sp>
      <p:graphicFrame>
        <p:nvGraphicFramePr>
          <p:cNvPr id="7" name="表格 6">
            <a:extLst>
              <a:ext uri="{FF2B5EF4-FFF2-40B4-BE49-F238E27FC236}">
                <a16:creationId xmlns:a16="http://schemas.microsoft.com/office/drawing/2014/main" id="{F731CD58-D1CC-36F0-30B5-D4DA6C8F47B9}"/>
              </a:ext>
            </a:extLst>
          </p:cNvPr>
          <p:cNvGraphicFramePr>
            <a:graphicFrameLocks noGrp="1"/>
          </p:cNvGraphicFramePr>
          <p:nvPr>
            <p:extLst>
              <p:ext uri="{D42A27DB-BD31-4B8C-83A1-F6EECF244321}">
                <p14:modId xmlns:p14="http://schemas.microsoft.com/office/powerpoint/2010/main" val="2791086312"/>
              </p:ext>
            </p:extLst>
          </p:nvPr>
        </p:nvGraphicFramePr>
        <p:xfrm>
          <a:off x="1709170" y="3153672"/>
          <a:ext cx="8773656" cy="1854200"/>
        </p:xfrm>
        <a:graphic>
          <a:graphicData uri="http://schemas.openxmlformats.org/drawingml/2006/table">
            <a:tbl>
              <a:tblPr firstRow="1" bandRow="1">
                <a:tableStyleId>{5C22544A-7EE6-4342-B048-85BDC9FD1C3A}</a:tableStyleId>
              </a:tblPr>
              <a:tblGrid>
                <a:gridCol w="2193414">
                  <a:extLst>
                    <a:ext uri="{9D8B030D-6E8A-4147-A177-3AD203B41FA5}">
                      <a16:colId xmlns:a16="http://schemas.microsoft.com/office/drawing/2014/main" val="2000624548"/>
                    </a:ext>
                  </a:extLst>
                </a:gridCol>
                <a:gridCol w="2193414">
                  <a:extLst>
                    <a:ext uri="{9D8B030D-6E8A-4147-A177-3AD203B41FA5}">
                      <a16:colId xmlns:a16="http://schemas.microsoft.com/office/drawing/2014/main" val="2996915196"/>
                    </a:ext>
                  </a:extLst>
                </a:gridCol>
                <a:gridCol w="2193414">
                  <a:extLst>
                    <a:ext uri="{9D8B030D-6E8A-4147-A177-3AD203B41FA5}">
                      <a16:colId xmlns:a16="http://schemas.microsoft.com/office/drawing/2014/main" val="71952764"/>
                    </a:ext>
                  </a:extLst>
                </a:gridCol>
                <a:gridCol w="2193414">
                  <a:extLst>
                    <a:ext uri="{9D8B030D-6E8A-4147-A177-3AD203B41FA5}">
                      <a16:colId xmlns:a16="http://schemas.microsoft.com/office/drawing/2014/main" val="2701571650"/>
                    </a:ext>
                  </a:extLst>
                </a:gridCol>
              </a:tblGrid>
              <a:tr h="370840">
                <a:tc>
                  <a:txBody>
                    <a:bodyPr/>
                    <a:lstStyle/>
                    <a:p>
                      <a:pPr algn="ctr"/>
                      <a:r>
                        <a:rPr lang="zh-CN" altLang="en-US" dirty="0"/>
                        <a:t>测量范围（</a:t>
                      </a:r>
                      <a:r>
                        <a:rPr lang="en-US" altLang="zh-CN" dirty="0"/>
                        <a:t>mm</a:t>
                      </a:r>
                      <a:r>
                        <a:rPr lang="zh-CN" altLang="en-US" dirty="0"/>
                        <a:t>）</a:t>
                      </a:r>
                    </a:p>
                  </a:txBody>
                  <a:tcPr/>
                </a:tc>
                <a:tc>
                  <a:txBody>
                    <a:bodyPr/>
                    <a:lstStyle/>
                    <a:p>
                      <a:pPr algn="ctr"/>
                      <a:r>
                        <a:rPr lang="zh-CN" altLang="en-US" dirty="0"/>
                        <a:t>游标读数值（</a:t>
                      </a:r>
                      <a:r>
                        <a:rPr lang="en-US" altLang="zh-CN" dirty="0"/>
                        <a:t>mm</a:t>
                      </a:r>
                      <a:r>
                        <a:rPr lang="zh-CN" altLang="en-US" dirty="0"/>
                        <a:t>）</a:t>
                      </a:r>
                    </a:p>
                  </a:txBody>
                  <a:tcPr/>
                </a:tc>
                <a:tc>
                  <a:txBody>
                    <a:bodyPr/>
                    <a:lstStyle/>
                    <a:p>
                      <a:pPr algn="ctr"/>
                      <a:r>
                        <a:rPr lang="zh-CN" altLang="en-US" dirty="0"/>
                        <a:t>测量范围（</a:t>
                      </a:r>
                      <a:r>
                        <a:rPr lang="en-US" altLang="zh-CN" dirty="0"/>
                        <a:t>mm</a:t>
                      </a:r>
                      <a:r>
                        <a:rPr lang="zh-CN" altLang="en-US" dirty="0"/>
                        <a:t>）</a:t>
                      </a:r>
                    </a:p>
                  </a:txBody>
                  <a:tcPr/>
                </a:tc>
                <a:tc>
                  <a:txBody>
                    <a:bodyPr/>
                    <a:lstStyle/>
                    <a:p>
                      <a:pPr algn="ctr"/>
                      <a:r>
                        <a:rPr lang="zh-CN" altLang="en-US" dirty="0"/>
                        <a:t>游标读数值（</a:t>
                      </a:r>
                      <a:r>
                        <a:rPr lang="en-US" altLang="zh-CN" dirty="0"/>
                        <a:t>mm</a:t>
                      </a:r>
                      <a:r>
                        <a:rPr lang="zh-CN" altLang="en-US" dirty="0"/>
                        <a:t>）</a:t>
                      </a:r>
                    </a:p>
                  </a:txBody>
                  <a:tcPr/>
                </a:tc>
                <a:extLst>
                  <a:ext uri="{0D108BD9-81ED-4DB2-BD59-A6C34878D82A}">
                    <a16:rowId xmlns:a16="http://schemas.microsoft.com/office/drawing/2014/main" val="1559160882"/>
                  </a:ext>
                </a:extLst>
              </a:tr>
              <a:tr h="370840">
                <a:tc>
                  <a:txBody>
                    <a:bodyPr/>
                    <a:lstStyle/>
                    <a:p>
                      <a:pPr algn="ctr"/>
                      <a:r>
                        <a:rPr lang="en-US" altLang="zh-CN" dirty="0"/>
                        <a:t>0~150</a:t>
                      </a:r>
                      <a:endParaRPr lang="zh-CN" altLang="en-US" dirty="0"/>
                    </a:p>
                  </a:txBody>
                  <a:tcPr/>
                </a:tc>
                <a:tc>
                  <a:txBody>
                    <a:bodyPr/>
                    <a:lstStyle/>
                    <a:p>
                      <a:pPr algn="ctr"/>
                      <a:r>
                        <a:rPr lang="en-US" altLang="zh-CN" dirty="0"/>
                        <a:t>0.02</a:t>
                      </a:r>
                      <a:r>
                        <a:rPr lang="zh-CN" altLang="en-US" dirty="0"/>
                        <a:t>、</a:t>
                      </a:r>
                      <a:r>
                        <a:rPr lang="en-US" altLang="zh-CN" dirty="0"/>
                        <a:t>0.05</a:t>
                      </a:r>
                      <a:r>
                        <a:rPr lang="zh-CN" altLang="en-US" dirty="0"/>
                        <a:t>、</a:t>
                      </a:r>
                      <a:r>
                        <a:rPr lang="en-US" altLang="zh-CN" dirty="0"/>
                        <a:t>0.10</a:t>
                      </a:r>
                      <a:endParaRPr lang="zh-CN" altLang="en-US" dirty="0"/>
                    </a:p>
                  </a:txBody>
                  <a:tcPr/>
                </a:tc>
                <a:tc>
                  <a:txBody>
                    <a:bodyPr/>
                    <a:lstStyle/>
                    <a:p>
                      <a:pPr algn="ctr"/>
                      <a:r>
                        <a:rPr lang="en-US" altLang="zh-CN" dirty="0"/>
                        <a:t>300~800</a:t>
                      </a:r>
                      <a:endParaRPr lang="zh-CN" altLang="en-US" dirty="0"/>
                    </a:p>
                  </a:txBody>
                  <a:tcPr/>
                </a:tc>
                <a:tc>
                  <a:txBody>
                    <a:bodyPr/>
                    <a:lstStyle/>
                    <a:p>
                      <a:pPr algn="ctr"/>
                      <a:r>
                        <a:rPr lang="en-US" altLang="zh-CN" dirty="0"/>
                        <a:t>0.05</a:t>
                      </a:r>
                      <a:r>
                        <a:rPr lang="zh-CN" altLang="en-US" dirty="0"/>
                        <a:t>、</a:t>
                      </a:r>
                      <a:r>
                        <a:rPr lang="en-US" altLang="zh-CN" dirty="0"/>
                        <a:t>0.10</a:t>
                      </a:r>
                      <a:endParaRPr lang="zh-CN" altLang="en-US" dirty="0"/>
                    </a:p>
                  </a:txBody>
                  <a:tcPr/>
                </a:tc>
                <a:extLst>
                  <a:ext uri="{0D108BD9-81ED-4DB2-BD59-A6C34878D82A}">
                    <a16:rowId xmlns:a16="http://schemas.microsoft.com/office/drawing/2014/main" val="1223997447"/>
                  </a:ext>
                </a:extLst>
              </a:tr>
              <a:tr h="370840">
                <a:tc>
                  <a:txBody>
                    <a:bodyPr/>
                    <a:lstStyle/>
                    <a:p>
                      <a:pPr algn="ctr"/>
                      <a:r>
                        <a:rPr lang="en-US" altLang="zh-CN" dirty="0"/>
                        <a:t>0~200</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Arial"/>
                          <a:ea typeface="微软雅黑"/>
                          <a:cs typeface="+mn-cs"/>
                        </a:rPr>
                        <a:t>0.02</a:t>
                      </a:r>
                      <a:r>
                        <a:rPr kumimoji="0" lang="zh-CN" altLang="en-US" sz="1800" b="0" i="0" u="none" strike="noStrike" kern="1200" cap="none" spc="0" normalizeH="0" baseline="0" noProof="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a:ln>
                            <a:noFill/>
                          </a:ln>
                          <a:solidFill>
                            <a:srgbClr val="000000"/>
                          </a:solidFill>
                          <a:effectLst/>
                          <a:uLnTx/>
                          <a:uFillTx/>
                          <a:latin typeface="Arial"/>
                          <a:ea typeface="微软雅黑"/>
                          <a:cs typeface="+mn-cs"/>
                        </a:rPr>
                        <a:t>0.05</a:t>
                      </a:r>
                      <a:r>
                        <a:rPr kumimoji="0" lang="zh-CN" altLang="en-US" sz="1800" b="0" i="0" u="none" strike="noStrike" kern="1200" cap="none" spc="0" normalizeH="0" baseline="0" noProof="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a:ln>
                            <a:noFill/>
                          </a:ln>
                          <a:solidFill>
                            <a:srgbClr val="000000"/>
                          </a:solidFill>
                          <a:effectLst/>
                          <a:uLnTx/>
                          <a:uFillTx/>
                          <a:latin typeface="Arial"/>
                          <a:ea typeface="微软雅黑"/>
                          <a:cs typeface="+mn-cs"/>
                        </a:rPr>
                        <a:t>0.10</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a:txBody>
                  <a:tcPr/>
                </a:tc>
                <a:tc>
                  <a:txBody>
                    <a:bodyPr/>
                    <a:lstStyle/>
                    <a:p>
                      <a:pPr algn="ctr"/>
                      <a:r>
                        <a:rPr lang="en-US" altLang="zh-CN" dirty="0"/>
                        <a:t>400~1000</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Arial"/>
                          <a:ea typeface="微软雅黑"/>
                          <a:cs typeface="+mn-cs"/>
                        </a:rPr>
                        <a:t>0.05</a:t>
                      </a:r>
                      <a:r>
                        <a:rPr kumimoji="0" lang="zh-CN" altLang="en-US" sz="1800" b="0" i="0" u="none" strike="noStrike" kern="1200" cap="none" spc="0" normalizeH="0" baseline="0" noProof="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a:ln>
                            <a:noFill/>
                          </a:ln>
                          <a:solidFill>
                            <a:srgbClr val="000000"/>
                          </a:solidFill>
                          <a:effectLst/>
                          <a:uLnTx/>
                          <a:uFillTx/>
                          <a:latin typeface="Arial"/>
                          <a:ea typeface="微软雅黑"/>
                          <a:cs typeface="+mn-cs"/>
                        </a:rPr>
                        <a:t>0.10</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4244912181"/>
                  </a:ext>
                </a:extLst>
              </a:tr>
              <a:tr h="370840">
                <a:tc>
                  <a:txBody>
                    <a:bodyPr/>
                    <a:lstStyle/>
                    <a:p>
                      <a:pPr algn="ctr"/>
                      <a:r>
                        <a:rPr lang="en-US" altLang="zh-CN" dirty="0"/>
                        <a:t>0~300</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0.02</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0.05</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0.10</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a:txBody>
                  <a:tcPr/>
                </a:tc>
                <a:tc>
                  <a:txBody>
                    <a:bodyPr/>
                    <a:lstStyle/>
                    <a:p>
                      <a:pPr algn="ctr"/>
                      <a:r>
                        <a:rPr lang="en-US" altLang="zh-CN" dirty="0"/>
                        <a:t>600~1500</a:t>
                      </a:r>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0.05</a:t>
                      </a: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1800" b="0" i="0" u="none" strike="noStrike" kern="1200" cap="none" spc="0" normalizeH="0" baseline="0" noProof="0" dirty="0">
                          <a:ln>
                            <a:noFill/>
                          </a:ln>
                          <a:solidFill>
                            <a:srgbClr val="000000"/>
                          </a:solidFill>
                          <a:effectLst/>
                          <a:uLnTx/>
                          <a:uFillTx/>
                          <a:latin typeface="Arial"/>
                          <a:ea typeface="微软雅黑"/>
                          <a:cs typeface="+mn-cs"/>
                        </a:rPr>
                        <a:t>0.10</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858910808"/>
                  </a:ext>
                </a:extLst>
              </a:tr>
              <a:tr h="370840">
                <a:tc>
                  <a:txBody>
                    <a:bodyPr/>
                    <a:lstStyle/>
                    <a:p>
                      <a:pPr algn="ctr"/>
                      <a:r>
                        <a:rPr lang="en-US" altLang="zh-CN" dirty="0"/>
                        <a:t>0~500</a:t>
                      </a:r>
                      <a:endParaRPr lang="zh-CN" altLang="en-US" dirty="0"/>
                    </a:p>
                  </a:txBody>
                  <a:tcPr/>
                </a:tc>
                <a:tc>
                  <a:txBody>
                    <a:bodyPr/>
                    <a:lstStyle/>
                    <a:p>
                      <a:pPr algn="ctr"/>
                      <a:r>
                        <a:rPr lang="en-US" altLang="zh-CN" dirty="0"/>
                        <a:t>0.05</a:t>
                      </a:r>
                      <a:r>
                        <a:rPr lang="zh-CN" altLang="en-US" dirty="0"/>
                        <a:t>、</a:t>
                      </a:r>
                      <a:r>
                        <a:rPr lang="en-US" altLang="zh-CN" dirty="0"/>
                        <a:t>0.10</a:t>
                      </a:r>
                      <a:endParaRPr lang="zh-CN" altLang="en-US" dirty="0"/>
                    </a:p>
                  </a:txBody>
                  <a:tcPr/>
                </a:tc>
                <a:tc>
                  <a:txBody>
                    <a:bodyPr/>
                    <a:lstStyle/>
                    <a:p>
                      <a:pPr algn="ctr"/>
                      <a:r>
                        <a:rPr lang="en-US" altLang="zh-CN" dirty="0"/>
                        <a:t>800~2000</a:t>
                      </a:r>
                      <a:endParaRPr lang="zh-CN" altLang="en-US" dirty="0"/>
                    </a:p>
                  </a:txBody>
                  <a:tcPr/>
                </a:tc>
                <a:tc>
                  <a:txBody>
                    <a:bodyPr/>
                    <a:lstStyle/>
                    <a:p>
                      <a:pPr algn="ctr"/>
                      <a:r>
                        <a:rPr lang="en-US" altLang="zh-CN" dirty="0"/>
                        <a:t>0.10</a:t>
                      </a:r>
                      <a:endParaRPr lang="zh-CN" altLang="en-US" dirty="0"/>
                    </a:p>
                  </a:txBody>
                  <a:tcPr/>
                </a:tc>
                <a:extLst>
                  <a:ext uri="{0D108BD9-81ED-4DB2-BD59-A6C34878D82A}">
                    <a16:rowId xmlns:a16="http://schemas.microsoft.com/office/drawing/2014/main" val="3359583590"/>
                  </a:ext>
                </a:extLst>
              </a:tr>
            </a:tbl>
          </a:graphicData>
        </a:graphic>
      </p:graphicFrame>
      <p:sp>
        <p:nvSpPr>
          <p:cNvPr id="8" name="标题 1">
            <a:extLst>
              <a:ext uri="{FF2B5EF4-FFF2-40B4-BE49-F238E27FC236}">
                <a16:creationId xmlns:a16="http://schemas.microsoft.com/office/drawing/2014/main" id="{D82C24F0-609C-EFA5-97AE-B8D29E7BE38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6090D746-D180-2776-17DE-88424CDAC7F9}"/>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856562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3" name="文本框 12">
            <a:extLst>
              <a:ext uri="{FF2B5EF4-FFF2-40B4-BE49-F238E27FC236}">
                <a16:creationId xmlns:a16="http://schemas.microsoft.com/office/drawing/2014/main" id="{BEE19DB8-5F00-F2A4-4663-72522AC5F077}"/>
              </a:ext>
            </a:extLst>
          </p:cNvPr>
          <p:cNvSpPr txBox="1"/>
          <p:nvPr/>
        </p:nvSpPr>
        <p:spPr>
          <a:xfrm>
            <a:off x="1263535" y="2586353"/>
            <a:ext cx="5471561" cy="774571"/>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③ 游标卡尺读数方法</a:t>
            </a:r>
            <a:endParaRPr lang="en-US" altLang="zh-CN" b="1" dirty="0">
              <a:solidFill>
                <a:schemeClr val="accent1"/>
              </a:solidFill>
              <a:cs typeface="+mn-ea"/>
              <a:sym typeface="+mn-lt"/>
            </a:endParaRPr>
          </a:p>
          <a:p>
            <a:pPr marL="0" indent="0">
              <a:lnSpc>
                <a:spcPct val="100000"/>
              </a:lnSpc>
              <a:spcBef>
                <a:spcPts val="0"/>
              </a:spcBef>
              <a:spcAft>
                <a:spcPts val="1000"/>
              </a:spcAft>
              <a:buNone/>
            </a:pPr>
            <a:r>
              <a:rPr lang="en-US" altLang="zh-CN" b="1" dirty="0">
                <a:solidFill>
                  <a:schemeClr val="accent1"/>
                </a:solidFill>
                <a:cs typeface="+mn-ea"/>
                <a:sym typeface="+mn-lt"/>
              </a:rPr>
              <a:t>                                 ——</a:t>
            </a:r>
            <a:r>
              <a:rPr lang="zh-CN" altLang="en-US" b="1" dirty="0">
                <a:solidFill>
                  <a:schemeClr val="accent1"/>
                </a:solidFill>
                <a:cs typeface="+mn-ea"/>
                <a:sym typeface="+mn-lt"/>
              </a:rPr>
              <a:t>以</a:t>
            </a:r>
            <a:r>
              <a:rPr lang="en-US" altLang="zh-CN" b="1" dirty="0">
                <a:solidFill>
                  <a:schemeClr val="accent1"/>
                </a:solidFill>
                <a:cs typeface="+mn-ea"/>
                <a:sym typeface="+mn-lt"/>
              </a:rPr>
              <a:t>0.02</a:t>
            </a:r>
            <a:r>
              <a:rPr lang="zh-CN" altLang="en-US" b="1" dirty="0">
                <a:solidFill>
                  <a:schemeClr val="accent1"/>
                </a:solidFill>
                <a:cs typeface="+mn-ea"/>
                <a:sym typeface="+mn-lt"/>
              </a:rPr>
              <a:t>的游标卡尺为例</a:t>
            </a:r>
            <a:endParaRPr lang="en-US" altLang="zh-CN" b="1" dirty="0">
              <a:solidFill>
                <a:schemeClr val="accent1"/>
              </a:solidFill>
              <a:cs typeface="+mn-ea"/>
              <a:sym typeface="+mn-lt"/>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55097" y="216938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游标卡尺</a:t>
            </a:r>
            <a:endParaRPr lang="en-US" altLang="zh-CN" b="1" dirty="0">
              <a:solidFill>
                <a:schemeClr val="accent1"/>
              </a:solidFill>
              <a:cs typeface="+mn-ea"/>
              <a:sym typeface="+mn-lt"/>
            </a:endParaRPr>
          </a:p>
        </p:txBody>
      </p:sp>
      <p:sp>
        <p:nvSpPr>
          <p:cNvPr id="8" name="文本框 7">
            <a:extLst>
              <a:ext uri="{FF2B5EF4-FFF2-40B4-BE49-F238E27FC236}">
                <a16:creationId xmlns:a16="http://schemas.microsoft.com/office/drawing/2014/main" id="{6A6FC2C0-1872-4C4D-0BA2-54C8F58460A3}"/>
              </a:ext>
            </a:extLst>
          </p:cNvPr>
          <p:cNvSpPr txBox="1"/>
          <p:nvPr/>
        </p:nvSpPr>
        <p:spPr>
          <a:xfrm>
            <a:off x="1263535" y="3460106"/>
            <a:ext cx="10220542" cy="1857753"/>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根据游标尺零线以左的主尺上的最近刻度读出整数； </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根据游标尺零线以右与主尺某一刻线对准刻线数乘以</a:t>
            </a:r>
            <a:r>
              <a:rPr lang="en-US" altLang="zh-CN" sz="1800" b="0" i="0" u="none" strike="noStrike" baseline="0" dirty="0">
                <a:solidFill>
                  <a:srgbClr val="221E1F"/>
                </a:solidFill>
                <a:latin typeface="方正书宋"/>
              </a:rPr>
              <a:t>0.02 </a:t>
            </a:r>
            <a:r>
              <a:rPr lang="zh-CN" altLang="en-US" sz="1800" b="0" i="0" u="none" strike="noStrike" baseline="0" dirty="0">
                <a:solidFill>
                  <a:srgbClr val="221E1F"/>
                </a:solidFill>
                <a:latin typeface="方正书宋"/>
              </a:rPr>
              <a:t>读出小数； </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将上面的整数和小数两部分相加，即得总尺；</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即</a:t>
            </a:r>
            <a:r>
              <a:rPr lang="zh-CN" altLang="en-US" sz="1800" b="0" i="0" u="none" strike="noStrike" baseline="0" dirty="0">
                <a:solidFill>
                  <a:srgbClr val="221E1F"/>
                </a:solidFill>
                <a:latin typeface="方正书宋"/>
              </a:rPr>
              <a:t>读数为主尺刻度值：</a:t>
            </a:r>
            <a:r>
              <a:rPr lang="en-US" altLang="zh-CN" sz="1800" b="0" i="0" u="none" strike="noStrike" baseline="0" dirty="0">
                <a:solidFill>
                  <a:srgbClr val="221E1F"/>
                </a:solidFill>
                <a:latin typeface="方正书宋"/>
              </a:rPr>
              <a:t>6.0mm</a:t>
            </a:r>
            <a:r>
              <a:rPr lang="zh-CN" altLang="en-US" sz="1800" b="0" i="0" u="none" strike="noStrike" baseline="0" dirty="0">
                <a:solidFill>
                  <a:srgbClr val="221E1F"/>
                </a:solidFill>
                <a:latin typeface="方正书宋"/>
              </a:rPr>
              <a:t>，游标尺刻度值：</a:t>
            </a:r>
            <a:r>
              <a:rPr lang="en-US" altLang="zh-CN" sz="1800" b="0" i="0" u="none" strike="noStrike" baseline="0" dirty="0">
                <a:solidFill>
                  <a:srgbClr val="221E1F"/>
                </a:solidFill>
                <a:latin typeface="方正书宋"/>
              </a:rPr>
              <a:t>17×0.02mm </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0.34mm</a:t>
            </a:r>
            <a:r>
              <a:rPr lang="zh-CN" altLang="en-US" dirty="0">
                <a:solidFill>
                  <a:srgbClr val="221E1F"/>
                </a:solidFill>
                <a:latin typeface="方正书宋"/>
              </a:rPr>
              <a:t>；</a:t>
            </a:r>
            <a:endParaRPr lang="en-US" altLang="zh-CN"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测量值：</a:t>
            </a:r>
            <a:r>
              <a:rPr lang="en-US" altLang="zh-CN" sz="1800" b="0" i="0" u="none" strike="noStrike" baseline="0" dirty="0">
                <a:solidFill>
                  <a:srgbClr val="221E1F"/>
                </a:solidFill>
                <a:latin typeface="方正书宋"/>
              </a:rPr>
              <a:t>6.0+17×0.02=6.34mm</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pic>
        <p:nvPicPr>
          <p:cNvPr id="10" name="图片 9">
            <a:extLst>
              <a:ext uri="{FF2B5EF4-FFF2-40B4-BE49-F238E27FC236}">
                <a16:creationId xmlns:a16="http://schemas.microsoft.com/office/drawing/2014/main" id="{8E026873-AED6-5481-8329-6A4C64F89E45}"/>
              </a:ext>
            </a:extLst>
          </p:cNvPr>
          <p:cNvPicPr>
            <a:picLocks noChangeAspect="1"/>
          </p:cNvPicPr>
          <p:nvPr/>
        </p:nvPicPr>
        <p:blipFill>
          <a:blip r:embed="rId3"/>
          <a:stretch>
            <a:fillRect/>
          </a:stretch>
        </p:blipFill>
        <p:spPr>
          <a:xfrm>
            <a:off x="2646972" y="5447648"/>
            <a:ext cx="7149732" cy="1221628"/>
          </a:xfrm>
          <a:prstGeom prst="rect">
            <a:avLst/>
          </a:prstGeom>
        </p:spPr>
      </p:pic>
      <p:cxnSp>
        <p:nvCxnSpPr>
          <p:cNvPr id="12" name="直接连接符 11">
            <a:extLst>
              <a:ext uri="{FF2B5EF4-FFF2-40B4-BE49-F238E27FC236}">
                <a16:creationId xmlns:a16="http://schemas.microsoft.com/office/drawing/2014/main" id="{1313B7B2-487C-A242-7BC9-1118B0B39DED}"/>
              </a:ext>
            </a:extLst>
          </p:cNvPr>
          <p:cNvCxnSpPr>
            <a:cxnSpLocks/>
          </p:cNvCxnSpPr>
          <p:nvPr/>
        </p:nvCxnSpPr>
        <p:spPr>
          <a:xfrm>
            <a:off x="3688786" y="5403846"/>
            <a:ext cx="0" cy="606108"/>
          </a:xfrm>
          <a:prstGeom prst="line">
            <a:avLst/>
          </a:prstGeom>
          <a:ln w="25400">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A1430FE-88C0-CDC7-82A4-B1F020496440}"/>
              </a:ext>
            </a:extLst>
          </p:cNvPr>
          <p:cNvCxnSpPr>
            <a:cxnSpLocks/>
          </p:cNvCxnSpPr>
          <p:nvPr/>
        </p:nvCxnSpPr>
        <p:spPr>
          <a:xfrm>
            <a:off x="5124679" y="6279884"/>
            <a:ext cx="0" cy="578116"/>
          </a:xfrm>
          <a:prstGeom prst="line">
            <a:avLst/>
          </a:prstGeom>
          <a:ln w="25400">
            <a:solidFill>
              <a:srgbClr val="FF0000"/>
            </a:solidFill>
            <a:headEnd type="arrow"/>
          </a:ln>
        </p:spPr>
        <p:style>
          <a:lnRef idx="1">
            <a:schemeClr val="accent1"/>
          </a:lnRef>
          <a:fillRef idx="0">
            <a:schemeClr val="accent1"/>
          </a:fillRef>
          <a:effectRef idx="0">
            <a:schemeClr val="accent1"/>
          </a:effectRef>
          <a:fontRef idx="minor">
            <a:schemeClr val="tx1"/>
          </a:fontRef>
        </p:style>
      </p:cxnSp>
      <p:sp>
        <p:nvSpPr>
          <p:cNvPr id="7" name="标题 1">
            <a:extLst>
              <a:ext uri="{FF2B5EF4-FFF2-40B4-BE49-F238E27FC236}">
                <a16:creationId xmlns:a16="http://schemas.microsoft.com/office/drawing/2014/main" id="{7BEFEEB7-F64D-908C-05CC-0D317E1FCB0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08522D2F-EA12-F4DE-7904-9FE06EF1A18A}"/>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3737174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82273" y="169812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3" name="文本框 12">
            <a:extLst>
              <a:ext uri="{FF2B5EF4-FFF2-40B4-BE49-F238E27FC236}">
                <a16:creationId xmlns:a16="http://schemas.microsoft.com/office/drawing/2014/main" id="{BEE19DB8-5F00-F2A4-4663-72522AC5F077}"/>
              </a:ext>
            </a:extLst>
          </p:cNvPr>
          <p:cNvSpPr txBox="1"/>
          <p:nvPr/>
        </p:nvSpPr>
        <p:spPr>
          <a:xfrm>
            <a:off x="1263536" y="2448462"/>
            <a:ext cx="273816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④ 游标卡尺的使用方法</a:t>
            </a:r>
            <a:endParaRPr lang="en-US" altLang="zh-CN" b="1" dirty="0">
              <a:solidFill>
                <a:schemeClr val="accent1"/>
              </a:solidFill>
              <a:cs typeface="+mn-ea"/>
              <a:sym typeface="+mn-lt"/>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079130"/>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游标卡尺</a:t>
            </a:r>
            <a:endParaRPr lang="en-US" altLang="zh-CN" b="1" dirty="0">
              <a:solidFill>
                <a:schemeClr val="accent1"/>
              </a:solidFill>
              <a:cs typeface="+mn-ea"/>
              <a:sym typeface="+mn-lt"/>
            </a:endParaRPr>
          </a:p>
        </p:txBody>
      </p:sp>
      <p:sp>
        <p:nvSpPr>
          <p:cNvPr id="8" name="文本框 7">
            <a:extLst>
              <a:ext uri="{FF2B5EF4-FFF2-40B4-BE49-F238E27FC236}">
                <a16:creationId xmlns:a16="http://schemas.microsoft.com/office/drawing/2014/main" id="{6A6FC2C0-1872-4C4D-0BA2-54C8F58460A3}"/>
              </a:ext>
            </a:extLst>
          </p:cNvPr>
          <p:cNvSpPr txBox="1"/>
          <p:nvPr/>
        </p:nvSpPr>
        <p:spPr>
          <a:xfrm>
            <a:off x="1263536" y="3224803"/>
            <a:ext cx="10220542" cy="1137556"/>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使用前，松开尺框上紧固螺钉，将尺框平稳拉开，用布将测量面、导向面擦干净。</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检查“零”位：轻推尺框，使卡尺两个量爪测量面合并，观察游标“零” 刻线与尺身“零”刻线应对齐，游标尾刻线与尺身相应刻线应对齐</a:t>
            </a:r>
            <a:endParaRPr lang="en-US" altLang="zh-CN" sz="1800" b="0" i="0" u="none" strike="noStrike" baseline="0" dirty="0">
              <a:solidFill>
                <a:srgbClr val="221E1F"/>
              </a:solidFill>
              <a:latin typeface="方正书宋."/>
            </a:endParaRPr>
          </a:p>
        </p:txBody>
      </p:sp>
      <p:sp>
        <p:nvSpPr>
          <p:cNvPr id="7" name="文本框 6">
            <a:extLst>
              <a:ext uri="{FF2B5EF4-FFF2-40B4-BE49-F238E27FC236}">
                <a16:creationId xmlns:a16="http://schemas.microsoft.com/office/drawing/2014/main" id="{6E7C42B5-C077-4C90-37A0-15273783D2A4}"/>
              </a:ext>
            </a:extLst>
          </p:cNvPr>
          <p:cNvSpPr txBox="1"/>
          <p:nvPr/>
        </p:nvSpPr>
        <p:spPr>
          <a:xfrm>
            <a:off x="1507684" y="2815074"/>
            <a:ext cx="3508840"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a</a:t>
            </a:r>
            <a:r>
              <a:rPr lang="zh-CN" altLang="en-US" b="1" dirty="0">
                <a:solidFill>
                  <a:schemeClr val="accent1"/>
                </a:solidFill>
                <a:cs typeface="+mn-ea"/>
                <a:sym typeface="+mn-lt"/>
              </a:rPr>
              <a:t>）游标卡尺的零位校准</a:t>
            </a:r>
            <a:endParaRPr lang="en-US" altLang="zh-CN" b="1" dirty="0">
              <a:solidFill>
                <a:schemeClr val="accent1"/>
              </a:solidFill>
              <a:cs typeface="+mn-ea"/>
              <a:sym typeface="+mn-lt"/>
            </a:endParaRPr>
          </a:p>
        </p:txBody>
      </p:sp>
      <p:sp>
        <p:nvSpPr>
          <p:cNvPr id="9" name="文本框 8">
            <a:extLst>
              <a:ext uri="{FF2B5EF4-FFF2-40B4-BE49-F238E27FC236}">
                <a16:creationId xmlns:a16="http://schemas.microsoft.com/office/drawing/2014/main" id="{2CE39B3D-7D71-23FC-F4EF-DC81A637DFA7}"/>
              </a:ext>
            </a:extLst>
          </p:cNvPr>
          <p:cNvSpPr txBox="1"/>
          <p:nvPr/>
        </p:nvSpPr>
        <p:spPr>
          <a:xfrm>
            <a:off x="1507684" y="4362359"/>
            <a:ext cx="3508840"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b</a:t>
            </a:r>
            <a:r>
              <a:rPr lang="zh-CN" altLang="en-US" b="1" dirty="0">
                <a:solidFill>
                  <a:schemeClr val="accent1"/>
                </a:solidFill>
                <a:cs typeface="+mn-ea"/>
                <a:sym typeface="+mn-lt"/>
              </a:rPr>
              <a:t>）游标卡尺的测量方法</a:t>
            </a:r>
            <a:endParaRPr lang="en-US" altLang="zh-CN" b="1" dirty="0">
              <a:solidFill>
                <a:schemeClr val="accent1"/>
              </a:solidFill>
              <a:cs typeface="+mn-ea"/>
              <a:sym typeface="+mn-lt"/>
            </a:endParaRPr>
          </a:p>
        </p:txBody>
      </p:sp>
      <p:sp>
        <p:nvSpPr>
          <p:cNvPr id="11" name="文本框 10">
            <a:extLst>
              <a:ext uri="{FF2B5EF4-FFF2-40B4-BE49-F238E27FC236}">
                <a16:creationId xmlns:a16="http://schemas.microsoft.com/office/drawing/2014/main" id="{68F7F0F3-E580-FEA9-9BF0-A84143CAB387}"/>
              </a:ext>
            </a:extLst>
          </p:cNvPr>
          <p:cNvSpPr txBox="1"/>
          <p:nvPr/>
        </p:nvSpPr>
        <p:spPr>
          <a:xfrm>
            <a:off x="1263536" y="4738152"/>
            <a:ext cx="10427020" cy="1137556"/>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将被测物擦干净，使用时轻拿轻放。</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松开固紧螺钉，校准零位。向后移动尺框，使两个外测量爪之间距离略大于被测物。</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用手握住主尺，大拇指轻轻移动游标，使活动量爪能卡紧被测物体，略旋紧固定螺钉，再进行读数。</a:t>
            </a:r>
            <a:endParaRPr lang="en-US" altLang="zh-CN" sz="1800" b="0" i="0" u="none" strike="noStrike" baseline="0" dirty="0">
              <a:solidFill>
                <a:srgbClr val="221E1F"/>
              </a:solidFill>
              <a:latin typeface="方正书宋."/>
            </a:endParaRPr>
          </a:p>
        </p:txBody>
      </p:sp>
      <p:sp>
        <p:nvSpPr>
          <p:cNvPr id="16" name="文本框 15">
            <a:extLst>
              <a:ext uri="{FF2B5EF4-FFF2-40B4-BE49-F238E27FC236}">
                <a16:creationId xmlns:a16="http://schemas.microsoft.com/office/drawing/2014/main" id="{2963DA02-9FA8-82A0-0E50-7CDFB9EF813A}"/>
              </a:ext>
            </a:extLst>
          </p:cNvPr>
          <p:cNvSpPr txBox="1"/>
          <p:nvPr/>
        </p:nvSpPr>
        <p:spPr>
          <a:xfrm>
            <a:off x="1263536" y="5875708"/>
            <a:ext cx="10427020" cy="777457"/>
          </a:xfrm>
          <a:prstGeom prst="rect">
            <a:avLst/>
          </a:prstGeom>
          <a:noFill/>
        </p:spPr>
        <p:txBody>
          <a:bodyPr wrap="square">
            <a:spAutoFit/>
          </a:bodyPr>
          <a:lstStyle/>
          <a:p>
            <a:pPr marL="285750" indent="-285750" algn="just">
              <a:lnSpc>
                <a:spcPct val="130000"/>
              </a:lnSpc>
              <a:buClr>
                <a:srgbClr val="FF0000"/>
              </a:buClr>
              <a:buSzPct val="95000"/>
              <a:buFont typeface="Wingdings" panose="05000000000000000000" pitchFamily="2" charset="2"/>
              <a:buChar char="n"/>
            </a:pPr>
            <a:r>
              <a:rPr lang="zh-CN" altLang="en-US" sz="1800" b="0" i="0" u="none" strike="noStrike" baseline="0" dirty="0">
                <a:solidFill>
                  <a:srgbClr val="FF0000"/>
                </a:solidFill>
                <a:latin typeface="方正书宋"/>
              </a:rPr>
              <a:t>注</a:t>
            </a:r>
            <a:r>
              <a:rPr lang="zh-CN" altLang="en-US" sz="1800" b="0" i="0" u="none" strike="noStrike" baseline="0" dirty="0">
                <a:solidFill>
                  <a:srgbClr val="221E1F"/>
                </a:solidFill>
                <a:latin typeface="方正书宋"/>
              </a:rPr>
              <a:t>：在游标卡尺上读数时，应</a:t>
            </a:r>
            <a:r>
              <a:rPr lang="zh-CN" altLang="en-US" sz="1800" b="0" i="0" u="none" strike="noStrike" baseline="0" dirty="0">
                <a:solidFill>
                  <a:srgbClr val="FF0000"/>
                </a:solidFill>
                <a:latin typeface="方正书宋"/>
              </a:rPr>
              <a:t>水平</a:t>
            </a:r>
            <a:r>
              <a:rPr lang="zh-CN" altLang="en-US" sz="1800" b="0" i="0" u="none" strike="noStrike" baseline="0" dirty="0">
                <a:solidFill>
                  <a:srgbClr val="221E1F"/>
                </a:solidFill>
                <a:latin typeface="方正书宋"/>
              </a:rPr>
              <a:t>地拿着卡尺，朝着</a:t>
            </a:r>
            <a:r>
              <a:rPr lang="zh-CN" altLang="en-US" sz="1800" b="0" i="0" u="none" strike="noStrike" baseline="0" dirty="0">
                <a:solidFill>
                  <a:srgbClr val="FF0000"/>
                </a:solidFill>
                <a:latin typeface="方正书宋"/>
              </a:rPr>
              <a:t>亮光</a:t>
            </a:r>
            <a:r>
              <a:rPr lang="zh-CN" altLang="en-US" sz="1800" b="0" i="0" u="none" strike="noStrike" baseline="0" dirty="0">
                <a:solidFill>
                  <a:srgbClr val="221E1F"/>
                </a:solidFill>
                <a:latin typeface="方正书宋"/>
              </a:rPr>
              <a:t>的方向，使人的视线尽可能和卡尺的刻线表面</a:t>
            </a:r>
            <a:r>
              <a:rPr lang="zh-CN" altLang="en-US" sz="1800" b="0" i="0" u="none" strike="noStrike" baseline="0" dirty="0">
                <a:solidFill>
                  <a:srgbClr val="FF0000"/>
                </a:solidFill>
                <a:latin typeface="方正书宋"/>
              </a:rPr>
              <a:t>垂直</a:t>
            </a:r>
            <a:r>
              <a:rPr lang="zh-CN" altLang="en-US" sz="1800" b="0" i="0" u="none" strike="noStrike" baseline="0" dirty="0">
                <a:solidFill>
                  <a:srgbClr val="221E1F"/>
                </a:solidFill>
                <a:latin typeface="方正书宋"/>
              </a:rPr>
              <a:t>。在零件的同一截面上的不同方向进行</a:t>
            </a:r>
            <a:r>
              <a:rPr lang="zh-CN" altLang="en-US" sz="1800" b="0" i="0" u="none" strike="noStrike" baseline="0" dirty="0">
                <a:solidFill>
                  <a:srgbClr val="FF0000"/>
                </a:solidFill>
                <a:latin typeface="方正书宋"/>
              </a:rPr>
              <a:t>多次测量</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sp>
        <p:nvSpPr>
          <p:cNvPr id="10" name="标题 1">
            <a:extLst>
              <a:ext uri="{FF2B5EF4-FFF2-40B4-BE49-F238E27FC236}">
                <a16:creationId xmlns:a16="http://schemas.microsoft.com/office/drawing/2014/main" id="{CDBE45D1-C018-57CD-1DE7-740502606586}"/>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B05D80E0-E57D-CCDD-5245-5C3DB2270A6C}"/>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332016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63536" y="2846353"/>
            <a:ext cx="6064225" cy="1857753"/>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高度游标卡尺用于测量零件的高度和精密划线；</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结构特点：用质量较大的基座</a:t>
            </a:r>
            <a:r>
              <a:rPr lang="en-US" altLang="zh-CN" sz="1800" b="0" i="0" u="none" strike="noStrike" baseline="0" dirty="0">
                <a:solidFill>
                  <a:srgbClr val="221E1F"/>
                </a:solidFill>
                <a:latin typeface="方正书宋"/>
              </a:rPr>
              <a:t>4</a:t>
            </a:r>
            <a:r>
              <a:rPr lang="zh-CN" altLang="en-US" sz="1800" b="0" i="0" u="none" strike="noStrike" baseline="0" dirty="0">
                <a:solidFill>
                  <a:srgbClr val="221E1F"/>
                </a:solidFill>
                <a:latin typeface="方正书宋"/>
              </a:rPr>
              <a:t>代替固定量爪，而活动的尺框</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则通过横臂装有测量高度的量爪</a:t>
            </a:r>
            <a:r>
              <a:rPr lang="en-US" altLang="zh-CN" sz="1800" b="0" i="0" u="none" strike="noStrike" baseline="0" dirty="0">
                <a:solidFill>
                  <a:srgbClr val="221E1F"/>
                </a:solidFill>
                <a:latin typeface="方正书宋"/>
              </a:rPr>
              <a:t>5</a:t>
            </a:r>
            <a:r>
              <a:rPr lang="zh-CN" altLang="en-US" sz="1800" b="0" i="0" u="none" strike="noStrike" baseline="0" dirty="0">
                <a:solidFill>
                  <a:srgbClr val="221E1F"/>
                </a:solidFill>
                <a:latin typeface="方正书宋"/>
              </a:rPr>
              <a:t>。测量高度时，量爪测量面的高度，就是被测量零件的高度尺寸。</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0502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2</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高度游标卡尺</a:t>
            </a:r>
            <a:endParaRPr lang="en-US" altLang="zh-CN" b="1" dirty="0">
              <a:solidFill>
                <a:schemeClr val="accent1"/>
              </a:solidFill>
              <a:cs typeface="+mn-ea"/>
              <a:sym typeface="+mn-lt"/>
            </a:endParaRPr>
          </a:p>
        </p:txBody>
      </p:sp>
      <p:pic>
        <p:nvPicPr>
          <p:cNvPr id="8" name="图片 7">
            <a:extLst>
              <a:ext uri="{FF2B5EF4-FFF2-40B4-BE49-F238E27FC236}">
                <a16:creationId xmlns:a16="http://schemas.microsoft.com/office/drawing/2014/main" id="{01C545FC-90C3-8BF6-0981-98DD5F13FFE7}"/>
              </a:ext>
            </a:extLst>
          </p:cNvPr>
          <p:cNvPicPr>
            <a:picLocks noChangeAspect="1"/>
          </p:cNvPicPr>
          <p:nvPr/>
        </p:nvPicPr>
        <p:blipFill>
          <a:blip r:embed="rId3"/>
          <a:stretch>
            <a:fillRect/>
          </a:stretch>
        </p:blipFill>
        <p:spPr>
          <a:xfrm>
            <a:off x="7680064" y="2013741"/>
            <a:ext cx="2834962" cy="3579862"/>
          </a:xfrm>
          <a:prstGeom prst="rect">
            <a:avLst/>
          </a:prstGeom>
        </p:spPr>
      </p:pic>
      <p:sp>
        <p:nvSpPr>
          <p:cNvPr id="10" name="文本框 9">
            <a:extLst>
              <a:ext uri="{FF2B5EF4-FFF2-40B4-BE49-F238E27FC236}">
                <a16:creationId xmlns:a16="http://schemas.microsoft.com/office/drawing/2014/main" id="{B17BAA8B-7548-8529-7AD0-FD7FA1228C4C}"/>
              </a:ext>
            </a:extLst>
          </p:cNvPr>
          <p:cNvSpPr txBox="1"/>
          <p:nvPr/>
        </p:nvSpPr>
        <p:spPr>
          <a:xfrm>
            <a:off x="8071356" y="5648016"/>
            <a:ext cx="2113509" cy="338554"/>
          </a:xfrm>
          <a:prstGeom prst="rect">
            <a:avLst/>
          </a:prstGeom>
          <a:noFill/>
        </p:spPr>
        <p:txBody>
          <a:bodyPr wrap="square">
            <a:spAutoFit/>
          </a:bodyPr>
          <a:lstStyle/>
          <a:p>
            <a:pPr algn="ctr"/>
            <a:r>
              <a:rPr lang="zh-CN" altLang="en-US" sz="1600" b="1" dirty="0">
                <a:solidFill>
                  <a:srgbClr val="221E1F"/>
                </a:solidFill>
                <a:latin typeface="方正书宋"/>
              </a:rPr>
              <a:t>高度</a:t>
            </a:r>
            <a:r>
              <a:rPr lang="zh-CN" altLang="en-US" sz="1600" b="1" i="0" u="none" strike="noStrike" baseline="0" dirty="0">
                <a:solidFill>
                  <a:srgbClr val="221E1F"/>
                </a:solidFill>
                <a:latin typeface="方正书宋"/>
              </a:rPr>
              <a:t>游标卡尺</a:t>
            </a:r>
            <a:endParaRPr lang="zh-CN" altLang="en-US" sz="1600" b="1" dirty="0"/>
          </a:p>
        </p:txBody>
      </p:sp>
      <p:sp>
        <p:nvSpPr>
          <p:cNvPr id="7" name="标题 1">
            <a:extLst>
              <a:ext uri="{FF2B5EF4-FFF2-40B4-BE49-F238E27FC236}">
                <a16:creationId xmlns:a16="http://schemas.microsoft.com/office/drawing/2014/main" id="{35FCFFD9-C0C8-22CF-DE8C-31499A11790F}"/>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4AA3F740-F10A-C41A-D0B2-464C7E477633}"/>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252413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902A5501-F6CD-E967-B6FA-8C64BEC9C36D}"/>
              </a:ext>
            </a:extLst>
          </p:cNvPr>
          <p:cNvPicPr>
            <a:picLocks noChangeAspect="1"/>
          </p:cNvPicPr>
          <p:nvPr/>
        </p:nvPicPr>
        <p:blipFill>
          <a:blip r:embed="rId3"/>
          <a:stretch>
            <a:fillRect/>
          </a:stretch>
        </p:blipFill>
        <p:spPr>
          <a:xfrm>
            <a:off x="8122913" y="1783374"/>
            <a:ext cx="3086794" cy="2012734"/>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63536" y="2702961"/>
            <a:ext cx="6179483" cy="1497654"/>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游标角度尺是利用游标读数原理来直接测量工件角度或进行划线的一种角度量具。适用于机械加工中的内、外角度测量，可测</a:t>
            </a:r>
            <a:r>
              <a:rPr lang="en-US" altLang="zh-CN" sz="1800" b="0" i="0" u="none" strike="noStrike" baseline="0" dirty="0">
                <a:solidFill>
                  <a:srgbClr val="221E1F"/>
                </a:solidFill>
                <a:latin typeface="方正书宋"/>
              </a:rPr>
              <a:t>0°~320°</a:t>
            </a:r>
            <a:r>
              <a:rPr lang="zh-CN" altLang="en-US" sz="1800" b="0" i="0" u="none" strike="noStrike" baseline="0" dirty="0">
                <a:solidFill>
                  <a:srgbClr val="221E1F"/>
                </a:solidFill>
                <a:latin typeface="方正书宋"/>
              </a:rPr>
              <a:t>外角及</a:t>
            </a:r>
            <a:r>
              <a:rPr lang="en-US" altLang="zh-CN" sz="1800" b="0" i="0" u="none" strike="noStrike" baseline="0" dirty="0">
                <a:solidFill>
                  <a:srgbClr val="221E1F"/>
                </a:solidFill>
                <a:latin typeface="方正书宋"/>
              </a:rPr>
              <a:t>40°~180°</a:t>
            </a:r>
            <a:r>
              <a:rPr lang="zh-CN" altLang="en-US" sz="1800" b="0" i="0" u="none" strike="noStrike" baseline="0" dirty="0">
                <a:solidFill>
                  <a:srgbClr val="221E1F"/>
                </a:solidFill>
                <a:latin typeface="方正书宋"/>
              </a:rPr>
              <a:t>内角。</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其读数方法与游标卡尺完全相同</a:t>
            </a: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0502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3</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游标角量尺</a:t>
            </a:r>
            <a:endParaRPr lang="en-US" altLang="zh-CN" b="1" dirty="0">
              <a:solidFill>
                <a:schemeClr val="accent1"/>
              </a:solidFill>
              <a:cs typeface="+mn-ea"/>
              <a:sym typeface="+mn-lt"/>
            </a:endParaRPr>
          </a:p>
        </p:txBody>
      </p:sp>
      <p:sp>
        <p:nvSpPr>
          <p:cNvPr id="10" name="文本框 9">
            <a:extLst>
              <a:ext uri="{FF2B5EF4-FFF2-40B4-BE49-F238E27FC236}">
                <a16:creationId xmlns:a16="http://schemas.microsoft.com/office/drawing/2014/main" id="{B17BAA8B-7548-8529-7AD0-FD7FA1228C4C}"/>
              </a:ext>
            </a:extLst>
          </p:cNvPr>
          <p:cNvSpPr txBox="1"/>
          <p:nvPr/>
        </p:nvSpPr>
        <p:spPr>
          <a:xfrm>
            <a:off x="8609555" y="3738020"/>
            <a:ext cx="2113509" cy="338554"/>
          </a:xfrm>
          <a:prstGeom prst="rect">
            <a:avLst/>
          </a:prstGeom>
          <a:noFill/>
        </p:spPr>
        <p:txBody>
          <a:bodyPr wrap="square">
            <a:spAutoFit/>
          </a:bodyPr>
          <a:lstStyle/>
          <a:p>
            <a:pPr algn="ctr"/>
            <a:r>
              <a:rPr lang="zh-CN" altLang="en-US" sz="1600" b="1" i="0" u="none" strike="noStrike" baseline="0" dirty="0">
                <a:solidFill>
                  <a:srgbClr val="221E1F"/>
                </a:solidFill>
                <a:latin typeface="方正书宋"/>
              </a:rPr>
              <a:t>游标角量尺</a:t>
            </a:r>
            <a:endParaRPr lang="zh-CN" altLang="en-US" sz="1600" b="1" dirty="0"/>
          </a:p>
        </p:txBody>
      </p:sp>
      <p:pic>
        <p:nvPicPr>
          <p:cNvPr id="15" name="图片 14">
            <a:extLst>
              <a:ext uri="{FF2B5EF4-FFF2-40B4-BE49-F238E27FC236}">
                <a16:creationId xmlns:a16="http://schemas.microsoft.com/office/drawing/2014/main" id="{34C62D0C-8E43-28AA-7997-71DBC88386CB}"/>
              </a:ext>
            </a:extLst>
          </p:cNvPr>
          <p:cNvPicPr>
            <a:picLocks noChangeAspect="1"/>
          </p:cNvPicPr>
          <p:nvPr/>
        </p:nvPicPr>
        <p:blipFill>
          <a:blip r:embed="rId4"/>
          <a:stretch>
            <a:fillRect/>
          </a:stretch>
        </p:blipFill>
        <p:spPr>
          <a:xfrm>
            <a:off x="2185011" y="4415649"/>
            <a:ext cx="7821972" cy="1785550"/>
          </a:xfrm>
          <a:prstGeom prst="rect">
            <a:avLst/>
          </a:prstGeom>
        </p:spPr>
      </p:pic>
      <p:sp>
        <p:nvSpPr>
          <p:cNvPr id="17" name="文本框 16">
            <a:extLst>
              <a:ext uri="{FF2B5EF4-FFF2-40B4-BE49-F238E27FC236}">
                <a16:creationId xmlns:a16="http://schemas.microsoft.com/office/drawing/2014/main" id="{CCF4BFDF-1CCF-5212-EEC6-FE728F5B3B8F}"/>
              </a:ext>
            </a:extLst>
          </p:cNvPr>
          <p:cNvSpPr txBox="1"/>
          <p:nvPr/>
        </p:nvSpPr>
        <p:spPr>
          <a:xfrm>
            <a:off x="4905352" y="6289957"/>
            <a:ext cx="2381291" cy="338554"/>
          </a:xfrm>
          <a:prstGeom prst="rect">
            <a:avLst/>
          </a:prstGeom>
          <a:noFill/>
        </p:spPr>
        <p:txBody>
          <a:bodyPr wrap="square">
            <a:spAutoFit/>
          </a:bodyPr>
          <a:lstStyle/>
          <a:p>
            <a:pPr algn="ctr"/>
            <a:r>
              <a:rPr lang="zh-CN" altLang="en-US" sz="1600" b="1" i="0" u="none" strike="noStrike" baseline="0" dirty="0">
                <a:solidFill>
                  <a:srgbClr val="221E1F"/>
                </a:solidFill>
                <a:latin typeface="方正书宋"/>
              </a:rPr>
              <a:t>游标角量</a:t>
            </a:r>
            <a:r>
              <a:rPr lang="zh-CN" altLang="en-US" sz="1600" b="1" dirty="0">
                <a:solidFill>
                  <a:srgbClr val="221E1F"/>
                </a:solidFill>
                <a:latin typeface="方正书宋"/>
              </a:rPr>
              <a:t>尺测量示意图</a:t>
            </a:r>
            <a:endParaRPr lang="zh-CN" altLang="en-US" sz="1600" b="1" dirty="0"/>
          </a:p>
        </p:txBody>
      </p:sp>
      <p:sp>
        <p:nvSpPr>
          <p:cNvPr id="7" name="标题 1">
            <a:extLst>
              <a:ext uri="{FF2B5EF4-FFF2-40B4-BE49-F238E27FC236}">
                <a16:creationId xmlns:a16="http://schemas.microsoft.com/office/drawing/2014/main" id="{2F160339-6D56-8B4B-9CD1-2E890ABB2A6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B6B165D1-19C4-21E1-F38B-6652CF4EB298}"/>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3794679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螺旋侧微量具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97086" y="2791412"/>
            <a:ext cx="6064225"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外径百分尺的测量精度比游标卡尺高，测量比较灵活，因此，当加工精度要求较高时多被应用。</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它可以测量或检验零件的外径、凸肩厚度以及板厚或壁厚等。百分尺由尺架、测微头、测力装置和制动器等组成</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48089"/>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外径百分尺的结构</a:t>
            </a:r>
            <a:endParaRPr lang="en-US" altLang="zh-CN" b="1" dirty="0">
              <a:solidFill>
                <a:schemeClr val="accent1"/>
              </a:solidFill>
              <a:cs typeface="+mn-ea"/>
              <a:sym typeface="+mn-lt"/>
            </a:endParaRPr>
          </a:p>
        </p:txBody>
      </p:sp>
      <p:sp>
        <p:nvSpPr>
          <p:cNvPr id="10" name="文本框 9">
            <a:extLst>
              <a:ext uri="{FF2B5EF4-FFF2-40B4-BE49-F238E27FC236}">
                <a16:creationId xmlns:a16="http://schemas.microsoft.com/office/drawing/2014/main" id="{B17BAA8B-7548-8529-7AD0-FD7FA1228C4C}"/>
              </a:ext>
            </a:extLst>
          </p:cNvPr>
          <p:cNvSpPr txBox="1"/>
          <p:nvPr/>
        </p:nvSpPr>
        <p:spPr>
          <a:xfrm>
            <a:off x="8511824" y="4536971"/>
            <a:ext cx="2113509" cy="338554"/>
          </a:xfrm>
          <a:prstGeom prst="rect">
            <a:avLst/>
          </a:prstGeom>
          <a:noFill/>
        </p:spPr>
        <p:txBody>
          <a:bodyPr wrap="square">
            <a:spAutoFit/>
          </a:bodyPr>
          <a:lstStyle/>
          <a:p>
            <a:pPr algn="ctr"/>
            <a:r>
              <a:rPr lang="zh-CN" altLang="en-US" sz="1600" b="1" i="0" u="none" strike="noStrike" baseline="0" dirty="0">
                <a:solidFill>
                  <a:srgbClr val="221E1F"/>
                </a:solidFill>
                <a:latin typeface="方正书宋"/>
              </a:rPr>
              <a:t>外径百分尺结构图</a:t>
            </a:r>
            <a:endParaRPr lang="zh-CN" altLang="en-US" sz="1600" b="1" dirty="0"/>
          </a:p>
        </p:txBody>
      </p:sp>
      <p:pic>
        <p:nvPicPr>
          <p:cNvPr id="9" name="图片 8">
            <a:extLst>
              <a:ext uri="{FF2B5EF4-FFF2-40B4-BE49-F238E27FC236}">
                <a16:creationId xmlns:a16="http://schemas.microsoft.com/office/drawing/2014/main" id="{12C2BA0E-85A0-83EB-57ED-DF1446E452BB}"/>
              </a:ext>
            </a:extLst>
          </p:cNvPr>
          <p:cNvPicPr>
            <a:picLocks noChangeAspect="1"/>
          </p:cNvPicPr>
          <p:nvPr/>
        </p:nvPicPr>
        <p:blipFill>
          <a:blip r:embed="rId3"/>
          <a:stretch>
            <a:fillRect/>
          </a:stretch>
        </p:blipFill>
        <p:spPr>
          <a:xfrm>
            <a:off x="7482616" y="2447075"/>
            <a:ext cx="4171926" cy="1963850"/>
          </a:xfrm>
          <a:prstGeom prst="rect">
            <a:avLst/>
          </a:prstGeom>
        </p:spPr>
      </p:pic>
      <p:sp>
        <p:nvSpPr>
          <p:cNvPr id="13" name="文本框 12">
            <a:extLst>
              <a:ext uri="{FF2B5EF4-FFF2-40B4-BE49-F238E27FC236}">
                <a16:creationId xmlns:a16="http://schemas.microsoft.com/office/drawing/2014/main" id="{481D6845-4E6C-959B-7267-10800271E545}"/>
              </a:ext>
            </a:extLst>
          </p:cNvPr>
          <p:cNvSpPr txBox="1"/>
          <p:nvPr/>
        </p:nvSpPr>
        <p:spPr>
          <a:xfrm>
            <a:off x="820685" y="4631365"/>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2</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外径百分尺的规格</a:t>
            </a:r>
            <a:endParaRPr lang="en-US" altLang="zh-CN" b="1" dirty="0">
              <a:solidFill>
                <a:schemeClr val="accent1"/>
              </a:solidFill>
              <a:cs typeface="+mn-ea"/>
              <a:sym typeface="+mn-lt"/>
            </a:endParaRPr>
          </a:p>
        </p:txBody>
      </p:sp>
      <p:sp>
        <p:nvSpPr>
          <p:cNvPr id="17" name="文本框 16">
            <a:extLst>
              <a:ext uri="{FF2B5EF4-FFF2-40B4-BE49-F238E27FC236}">
                <a16:creationId xmlns:a16="http://schemas.microsoft.com/office/drawing/2014/main" id="{B777054E-B62D-9F92-369F-A8FEF4AB2B3A}"/>
              </a:ext>
            </a:extLst>
          </p:cNvPr>
          <p:cNvSpPr txBox="1"/>
          <p:nvPr/>
        </p:nvSpPr>
        <p:spPr>
          <a:xfrm>
            <a:off x="1297086" y="4961639"/>
            <a:ext cx="10893326" cy="1857303"/>
          </a:xfrm>
          <a:prstGeom prst="rect">
            <a:avLst/>
          </a:prstGeom>
          <a:noFill/>
        </p:spPr>
        <p:txBody>
          <a:bodyPr wrap="square">
            <a:spAutoFit/>
          </a:bodyPr>
          <a:lstStyle/>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百分尺测微螺杆的移动量为</a:t>
            </a:r>
            <a:r>
              <a:rPr lang="en-US" altLang="zh-CN" sz="1800" b="0" i="0" u="none" strike="noStrike" baseline="0" dirty="0">
                <a:solidFill>
                  <a:srgbClr val="221E1F"/>
                </a:solidFill>
                <a:latin typeface="方正书宋"/>
              </a:rPr>
              <a:t>25mm</a:t>
            </a:r>
            <a:r>
              <a:rPr lang="zh-CN" altLang="en-US" sz="1800" b="0" i="0" u="none" strike="noStrike" baseline="0" dirty="0">
                <a:solidFill>
                  <a:srgbClr val="221E1F"/>
                </a:solidFill>
                <a:latin typeface="方正书宋"/>
              </a:rPr>
              <a:t>，所以百分尺的测量范围一般为</a:t>
            </a:r>
            <a:r>
              <a:rPr lang="en-US" altLang="zh-CN" sz="1800" b="0" i="0" u="none" strike="noStrike" baseline="0" dirty="0">
                <a:solidFill>
                  <a:srgbClr val="221E1F"/>
                </a:solidFill>
                <a:latin typeface="方正书宋"/>
              </a:rPr>
              <a:t>25mm.</a:t>
            </a:r>
          </a:p>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国产百分尺测量范围（</a:t>
            </a:r>
            <a:r>
              <a:rPr lang="en-US" altLang="zh-CN" sz="1800" b="0" i="0" u="none" strike="noStrike" baseline="0" dirty="0">
                <a:solidFill>
                  <a:srgbClr val="221E1F"/>
                </a:solidFill>
                <a:latin typeface="方正书宋"/>
              </a:rPr>
              <a:t>mm</a:t>
            </a:r>
            <a:r>
              <a:rPr lang="zh-CN" altLang="en-US" sz="1800" b="0" i="0" u="none" strike="noStrike" baseline="0" dirty="0">
                <a:solidFill>
                  <a:srgbClr val="221E1F"/>
                </a:solidFill>
                <a:latin typeface="方正书宋"/>
              </a:rPr>
              <a:t>）的尺寸分段为：</a:t>
            </a:r>
            <a:r>
              <a:rPr lang="en-US" altLang="zh-CN" sz="1800" b="0" i="0" u="none" strike="noStrike" baseline="0" dirty="0">
                <a:solidFill>
                  <a:srgbClr val="221E1F"/>
                </a:solidFill>
                <a:latin typeface="方正书宋"/>
              </a:rPr>
              <a:t>0~25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25~50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50~75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75~100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100~125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125~150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150~175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175~200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200~225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225~250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250~275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275~300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300~325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325~350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350~375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375~400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400~425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425~450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450~475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475~500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500~600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600~700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700~800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800~900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900~1000</a:t>
            </a:r>
            <a:r>
              <a:rPr lang="zh-CN" altLang="en-US" sz="1800" b="0" i="0" u="none" strike="noStrike" baseline="0" dirty="0">
                <a:solidFill>
                  <a:srgbClr val="221E1F"/>
                </a:solidFill>
                <a:latin typeface="方正书宋"/>
              </a:rPr>
              <a:t>。 </a:t>
            </a:r>
            <a:endParaRPr lang="zh-CN" altLang="en-US" dirty="0"/>
          </a:p>
        </p:txBody>
      </p:sp>
      <p:sp>
        <p:nvSpPr>
          <p:cNvPr id="3" name="标题 1">
            <a:extLst>
              <a:ext uri="{FF2B5EF4-FFF2-40B4-BE49-F238E27FC236}">
                <a16:creationId xmlns:a16="http://schemas.microsoft.com/office/drawing/2014/main" id="{48408F2B-E382-96DD-45B9-9FEC66873344}"/>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62C6B355-A4E8-2699-49CB-EC5C9685A6B1}"/>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666555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螺旋侧微量具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97086" y="2791412"/>
            <a:ext cx="6064225"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外径百分尺的测量精度比游标卡尺高，测量比较灵活，因此，当加工精度要求较高时多被应用。</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它可以测量或检验零件的外径、凸肩厚度以及板厚或壁厚等。百分尺由尺架、测微头、测力装置和制动器等组成</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48089"/>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外径百分尺的结构</a:t>
            </a:r>
            <a:endParaRPr lang="en-US" altLang="zh-CN" b="1" dirty="0">
              <a:solidFill>
                <a:schemeClr val="accent1"/>
              </a:solidFill>
              <a:cs typeface="+mn-ea"/>
              <a:sym typeface="+mn-lt"/>
            </a:endParaRPr>
          </a:p>
        </p:txBody>
      </p:sp>
      <p:sp>
        <p:nvSpPr>
          <p:cNvPr id="10" name="文本框 9">
            <a:extLst>
              <a:ext uri="{FF2B5EF4-FFF2-40B4-BE49-F238E27FC236}">
                <a16:creationId xmlns:a16="http://schemas.microsoft.com/office/drawing/2014/main" id="{B17BAA8B-7548-8529-7AD0-FD7FA1228C4C}"/>
              </a:ext>
            </a:extLst>
          </p:cNvPr>
          <p:cNvSpPr txBox="1"/>
          <p:nvPr/>
        </p:nvSpPr>
        <p:spPr>
          <a:xfrm>
            <a:off x="8511824" y="4536971"/>
            <a:ext cx="2113509" cy="338554"/>
          </a:xfrm>
          <a:prstGeom prst="rect">
            <a:avLst/>
          </a:prstGeom>
          <a:noFill/>
        </p:spPr>
        <p:txBody>
          <a:bodyPr wrap="square">
            <a:spAutoFit/>
          </a:bodyPr>
          <a:lstStyle/>
          <a:p>
            <a:pPr algn="ctr"/>
            <a:r>
              <a:rPr lang="zh-CN" altLang="en-US" sz="1600" b="1" i="0" u="none" strike="noStrike" baseline="0" dirty="0">
                <a:solidFill>
                  <a:srgbClr val="221E1F"/>
                </a:solidFill>
                <a:latin typeface="方正书宋"/>
              </a:rPr>
              <a:t>外径百分尺结构图</a:t>
            </a:r>
            <a:endParaRPr lang="zh-CN" altLang="en-US" sz="1600" b="1" dirty="0"/>
          </a:p>
        </p:txBody>
      </p:sp>
      <p:pic>
        <p:nvPicPr>
          <p:cNvPr id="9" name="图片 8">
            <a:extLst>
              <a:ext uri="{FF2B5EF4-FFF2-40B4-BE49-F238E27FC236}">
                <a16:creationId xmlns:a16="http://schemas.microsoft.com/office/drawing/2014/main" id="{12C2BA0E-85A0-83EB-57ED-DF1446E452BB}"/>
              </a:ext>
            </a:extLst>
          </p:cNvPr>
          <p:cNvPicPr>
            <a:picLocks noChangeAspect="1"/>
          </p:cNvPicPr>
          <p:nvPr/>
        </p:nvPicPr>
        <p:blipFill>
          <a:blip r:embed="rId3"/>
          <a:stretch>
            <a:fillRect/>
          </a:stretch>
        </p:blipFill>
        <p:spPr>
          <a:xfrm>
            <a:off x="7482616" y="2447075"/>
            <a:ext cx="4171926" cy="1963850"/>
          </a:xfrm>
          <a:prstGeom prst="rect">
            <a:avLst/>
          </a:prstGeom>
        </p:spPr>
      </p:pic>
      <p:sp>
        <p:nvSpPr>
          <p:cNvPr id="13" name="文本框 12">
            <a:extLst>
              <a:ext uri="{FF2B5EF4-FFF2-40B4-BE49-F238E27FC236}">
                <a16:creationId xmlns:a16="http://schemas.microsoft.com/office/drawing/2014/main" id="{481D6845-4E6C-959B-7267-10800271E545}"/>
              </a:ext>
            </a:extLst>
          </p:cNvPr>
          <p:cNvSpPr txBox="1"/>
          <p:nvPr/>
        </p:nvSpPr>
        <p:spPr>
          <a:xfrm>
            <a:off x="820685" y="4631365"/>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2</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外径百分尺的规格</a:t>
            </a:r>
            <a:endParaRPr lang="en-US" altLang="zh-CN" b="1" dirty="0">
              <a:solidFill>
                <a:schemeClr val="accent1"/>
              </a:solidFill>
              <a:cs typeface="+mn-ea"/>
              <a:sym typeface="+mn-lt"/>
            </a:endParaRPr>
          </a:p>
        </p:txBody>
      </p:sp>
      <p:sp>
        <p:nvSpPr>
          <p:cNvPr id="17" name="文本框 16">
            <a:extLst>
              <a:ext uri="{FF2B5EF4-FFF2-40B4-BE49-F238E27FC236}">
                <a16:creationId xmlns:a16="http://schemas.microsoft.com/office/drawing/2014/main" id="{B777054E-B62D-9F92-369F-A8FEF4AB2B3A}"/>
              </a:ext>
            </a:extLst>
          </p:cNvPr>
          <p:cNvSpPr txBox="1"/>
          <p:nvPr/>
        </p:nvSpPr>
        <p:spPr>
          <a:xfrm>
            <a:off x="1297086" y="4961639"/>
            <a:ext cx="10893326" cy="1857303"/>
          </a:xfrm>
          <a:prstGeom prst="rect">
            <a:avLst/>
          </a:prstGeom>
          <a:noFill/>
        </p:spPr>
        <p:txBody>
          <a:bodyPr wrap="square">
            <a:spAutoFit/>
          </a:bodyPr>
          <a:lstStyle/>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百分尺测微螺杆的移动量为</a:t>
            </a:r>
            <a:r>
              <a:rPr lang="en-US" altLang="zh-CN" sz="1800" b="0" i="0" u="none" strike="noStrike" baseline="0" dirty="0">
                <a:solidFill>
                  <a:srgbClr val="221E1F"/>
                </a:solidFill>
                <a:latin typeface="方正书宋"/>
              </a:rPr>
              <a:t>25mm</a:t>
            </a:r>
            <a:r>
              <a:rPr lang="zh-CN" altLang="en-US" sz="1800" b="0" i="0" u="none" strike="noStrike" baseline="0" dirty="0">
                <a:solidFill>
                  <a:srgbClr val="221E1F"/>
                </a:solidFill>
                <a:latin typeface="方正书宋"/>
              </a:rPr>
              <a:t>，所以百分尺的测量范围一般为</a:t>
            </a:r>
            <a:r>
              <a:rPr lang="en-US" altLang="zh-CN" sz="1800" b="0" i="0" u="none" strike="noStrike" baseline="0" dirty="0">
                <a:solidFill>
                  <a:srgbClr val="221E1F"/>
                </a:solidFill>
                <a:latin typeface="方正书宋"/>
              </a:rPr>
              <a:t>25mm.</a:t>
            </a:r>
          </a:p>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国产百分尺测量范围（</a:t>
            </a:r>
            <a:r>
              <a:rPr lang="en-US" altLang="zh-CN" sz="1800" b="0" i="0" u="none" strike="noStrike" baseline="0" dirty="0">
                <a:solidFill>
                  <a:srgbClr val="221E1F"/>
                </a:solidFill>
                <a:latin typeface="方正书宋"/>
              </a:rPr>
              <a:t>mm</a:t>
            </a:r>
            <a:r>
              <a:rPr lang="zh-CN" altLang="en-US" sz="1800" b="0" i="0" u="none" strike="noStrike" baseline="0" dirty="0">
                <a:solidFill>
                  <a:srgbClr val="221E1F"/>
                </a:solidFill>
                <a:latin typeface="方正书宋"/>
              </a:rPr>
              <a:t>）的尺寸分段为：</a:t>
            </a:r>
            <a:r>
              <a:rPr lang="en-US" altLang="zh-CN" sz="1800" b="0" i="0" u="none" strike="noStrike" baseline="0" dirty="0">
                <a:solidFill>
                  <a:srgbClr val="221E1F"/>
                </a:solidFill>
                <a:latin typeface="方正书宋"/>
              </a:rPr>
              <a:t>0~25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25~50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50~75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75~100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100~125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125~150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150~175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175~200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200~225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225~250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250~275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275~300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300~325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325~350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350~375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375~400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400~425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425~450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450~475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475~500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500~600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600~700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700~800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800~900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900~1000</a:t>
            </a:r>
            <a:r>
              <a:rPr lang="zh-CN" altLang="en-US" sz="1800" b="0" i="0" u="none" strike="noStrike" baseline="0" dirty="0">
                <a:solidFill>
                  <a:srgbClr val="221E1F"/>
                </a:solidFill>
                <a:latin typeface="方正书宋"/>
              </a:rPr>
              <a:t>。 </a:t>
            </a:r>
            <a:endParaRPr lang="zh-CN" altLang="en-US" dirty="0"/>
          </a:p>
        </p:txBody>
      </p:sp>
      <p:sp>
        <p:nvSpPr>
          <p:cNvPr id="3" name="标题 1">
            <a:extLst>
              <a:ext uri="{FF2B5EF4-FFF2-40B4-BE49-F238E27FC236}">
                <a16:creationId xmlns:a16="http://schemas.microsoft.com/office/drawing/2014/main" id="{95BB81D6-A952-B4EE-13BD-B9ADB315FA2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9B030630-A9FC-88B7-FF28-3F2224A848E1}"/>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467114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螺旋侧微量具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310918" y="2835488"/>
            <a:ext cx="10893326" cy="1497654"/>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读出固定套筒上露出的刻线尺寸，一定要注意不能遗漏应读出的</a:t>
            </a:r>
            <a:r>
              <a:rPr lang="en-US" altLang="zh-CN" sz="1800" b="0" i="0" u="none" strike="noStrike" baseline="0" dirty="0">
                <a:solidFill>
                  <a:srgbClr val="221E1F"/>
                </a:solidFill>
                <a:latin typeface="方正书宋"/>
              </a:rPr>
              <a:t>0.5mm </a:t>
            </a:r>
            <a:r>
              <a:rPr lang="zh-CN" altLang="en-US" sz="1800" b="0" i="0" u="none" strike="noStrike" baseline="0" dirty="0">
                <a:solidFill>
                  <a:srgbClr val="221E1F"/>
                </a:solidFill>
                <a:latin typeface="方正书宋"/>
              </a:rPr>
              <a:t>的刻线值。</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读出活动套筒上的尺寸，要看清活动套筒圆周上哪一格与固定套筒的中线基准对齐，将格数乘</a:t>
            </a:r>
            <a:r>
              <a:rPr lang="en-US" altLang="zh-CN" sz="1800" b="0" i="0" u="none" strike="noStrike" baseline="0" dirty="0">
                <a:solidFill>
                  <a:srgbClr val="221E1F"/>
                </a:solidFill>
                <a:latin typeface="方正书宋"/>
              </a:rPr>
              <a:t>0.01mm </a:t>
            </a:r>
            <a:r>
              <a:rPr lang="zh-CN" altLang="en-US" sz="1800" b="0" i="0" u="none" strike="noStrike" baseline="0" dirty="0">
                <a:solidFill>
                  <a:srgbClr val="221E1F"/>
                </a:solidFill>
                <a:latin typeface="方正书宋"/>
              </a:rPr>
              <a:t>即得活动套筒上的尺寸。</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将上面两个数相加，即为百分尺上测得尺寸。</a:t>
            </a: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48089"/>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3</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外径百分尺的读数方法</a:t>
            </a:r>
            <a:endParaRPr lang="en-US" altLang="zh-CN" b="1" dirty="0">
              <a:solidFill>
                <a:schemeClr val="accent1"/>
              </a:solidFill>
              <a:cs typeface="+mn-ea"/>
              <a:sym typeface="+mn-lt"/>
            </a:endParaRPr>
          </a:p>
        </p:txBody>
      </p:sp>
      <p:pic>
        <p:nvPicPr>
          <p:cNvPr id="7" name="图片 6">
            <a:extLst>
              <a:ext uri="{FF2B5EF4-FFF2-40B4-BE49-F238E27FC236}">
                <a16:creationId xmlns:a16="http://schemas.microsoft.com/office/drawing/2014/main" id="{F5042F9D-A39F-857A-CCD2-E8937E617093}"/>
              </a:ext>
            </a:extLst>
          </p:cNvPr>
          <p:cNvPicPr>
            <a:picLocks noChangeAspect="1"/>
          </p:cNvPicPr>
          <p:nvPr/>
        </p:nvPicPr>
        <p:blipFill>
          <a:blip r:embed="rId3"/>
          <a:stretch>
            <a:fillRect/>
          </a:stretch>
        </p:blipFill>
        <p:spPr>
          <a:xfrm>
            <a:off x="3268427" y="4587164"/>
            <a:ext cx="5379840" cy="1876548"/>
          </a:xfrm>
          <a:prstGeom prst="rect">
            <a:avLst/>
          </a:prstGeom>
        </p:spPr>
      </p:pic>
      <p:sp>
        <p:nvSpPr>
          <p:cNvPr id="10" name="文本框 9">
            <a:extLst>
              <a:ext uri="{FF2B5EF4-FFF2-40B4-BE49-F238E27FC236}">
                <a16:creationId xmlns:a16="http://schemas.microsoft.com/office/drawing/2014/main" id="{B17BAA8B-7548-8529-7AD0-FD7FA1228C4C}"/>
              </a:ext>
            </a:extLst>
          </p:cNvPr>
          <p:cNvSpPr txBox="1"/>
          <p:nvPr/>
        </p:nvSpPr>
        <p:spPr>
          <a:xfrm>
            <a:off x="4901592" y="6463712"/>
            <a:ext cx="2113509" cy="338554"/>
          </a:xfrm>
          <a:prstGeom prst="rect">
            <a:avLst/>
          </a:prstGeom>
          <a:noFill/>
        </p:spPr>
        <p:txBody>
          <a:bodyPr wrap="square">
            <a:spAutoFit/>
          </a:bodyPr>
          <a:lstStyle/>
          <a:p>
            <a:pPr algn="ctr"/>
            <a:r>
              <a:rPr lang="zh-CN" altLang="en-US" sz="1600" b="1" i="0" u="none" strike="noStrike" baseline="0" dirty="0">
                <a:solidFill>
                  <a:srgbClr val="221E1F"/>
                </a:solidFill>
                <a:latin typeface="方正书宋"/>
              </a:rPr>
              <a:t>外径百分尺结构图</a:t>
            </a:r>
            <a:endParaRPr lang="zh-CN" altLang="en-US" sz="1600" b="1" dirty="0"/>
          </a:p>
        </p:txBody>
      </p:sp>
      <p:cxnSp>
        <p:nvCxnSpPr>
          <p:cNvPr id="11" name="直接连接符 10">
            <a:extLst>
              <a:ext uri="{FF2B5EF4-FFF2-40B4-BE49-F238E27FC236}">
                <a16:creationId xmlns:a16="http://schemas.microsoft.com/office/drawing/2014/main" id="{FD65974B-8997-52F2-EFFC-3A4D3D1AB67E}"/>
              </a:ext>
            </a:extLst>
          </p:cNvPr>
          <p:cNvCxnSpPr>
            <a:cxnSpLocks/>
          </p:cNvCxnSpPr>
          <p:nvPr/>
        </p:nvCxnSpPr>
        <p:spPr>
          <a:xfrm>
            <a:off x="4862263" y="4522783"/>
            <a:ext cx="0" cy="59383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6084FB0-5F40-CA1F-C14D-D03483D3D384}"/>
              </a:ext>
            </a:extLst>
          </p:cNvPr>
          <p:cNvCxnSpPr>
            <a:cxnSpLocks/>
          </p:cNvCxnSpPr>
          <p:nvPr/>
        </p:nvCxnSpPr>
        <p:spPr>
          <a:xfrm flipH="1">
            <a:off x="8024563" y="5314734"/>
            <a:ext cx="39553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2892A06B-22A5-F5D0-0699-FDBA0F938F56}"/>
              </a:ext>
            </a:extLst>
          </p:cNvPr>
          <p:cNvSpPr txBox="1"/>
          <p:nvPr/>
        </p:nvSpPr>
        <p:spPr>
          <a:xfrm>
            <a:off x="4713534" y="4259521"/>
            <a:ext cx="297458" cy="338554"/>
          </a:xfrm>
          <a:prstGeom prst="rect">
            <a:avLst/>
          </a:prstGeom>
          <a:noFill/>
        </p:spPr>
        <p:txBody>
          <a:bodyPr wrap="square">
            <a:spAutoFit/>
          </a:bodyPr>
          <a:lstStyle/>
          <a:p>
            <a:r>
              <a:rPr lang="en-US" altLang="zh-CN" sz="1600" b="0" i="0" u="none" strike="noStrike" baseline="0" dirty="0">
                <a:solidFill>
                  <a:srgbClr val="FF0000"/>
                </a:solidFill>
                <a:latin typeface="方正书宋"/>
              </a:rPr>
              <a:t>8</a:t>
            </a:r>
            <a:endParaRPr lang="zh-CN" altLang="en-US" sz="1600" dirty="0">
              <a:solidFill>
                <a:srgbClr val="FF0000"/>
              </a:solidFill>
            </a:endParaRPr>
          </a:p>
        </p:txBody>
      </p:sp>
      <p:sp>
        <p:nvSpPr>
          <p:cNvPr id="20" name="文本框 19">
            <a:extLst>
              <a:ext uri="{FF2B5EF4-FFF2-40B4-BE49-F238E27FC236}">
                <a16:creationId xmlns:a16="http://schemas.microsoft.com/office/drawing/2014/main" id="{F081ECD5-3F54-D638-B283-907915E48E61}"/>
              </a:ext>
            </a:extLst>
          </p:cNvPr>
          <p:cNvSpPr txBox="1"/>
          <p:nvPr/>
        </p:nvSpPr>
        <p:spPr>
          <a:xfrm>
            <a:off x="8416916" y="5145457"/>
            <a:ext cx="468004" cy="338554"/>
          </a:xfrm>
          <a:prstGeom prst="rect">
            <a:avLst/>
          </a:prstGeom>
          <a:noFill/>
        </p:spPr>
        <p:txBody>
          <a:bodyPr wrap="square">
            <a:spAutoFit/>
          </a:bodyPr>
          <a:lstStyle/>
          <a:p>
            <a:r>
              <a:rPr lang="en-US" altLang="zh-CN" sz="1600" b="0" i="0" u="none" strike="noStrike" baseline="0" dirty="0">
                <a:solidFill>
                  <a:srgbClr val="FF0000"/>
                </a:solidFill>
                <a:latin typeface="方正书宋"/>
              </a:rPr>
              <a:t>27</a:t>
            </a:r>
            <a:endParaRPr lang="zh-CN" altLang="en-US" sz="1600" dirty="0">
              <a:solidFill>
                <a:srgbClr val="FF0000"/>
              </a:solidFill>
            </a:endParaRPr>
          </a:p>
        </p:txBody>
      </p:sp>
      <p:sp>
        <p:nvSpPr>
          <p:cNvPr id="3" name="标题 1">
            <a:extLst>
              <a:ext uri="{FF2B5EF4-FFF2-40B4-BE49-F238E27FC236}">
                <a16:creationId xmlns:a16="http://schemas.microsoft.com/office/drawing/2014/main" id="{2C39168F-B5C8-420F-6077-ACC85C2F9651}"/>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549BD327-3725-738B-EE3A-F90F9DCAD3AF}"/>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645338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螺旋侧微量具</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310918" y="2835488"/>
            <a:ext cx="10507456" cy="2938048"/>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将被测物擦干净，百分尺使用时轻拿轻放。</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把百分尺的两个测砧面揩干净，松开百分尺锁紧装置，校准零位。转动测力装置，使两测砧面接触，若测量上限大于</a:t>
            </a:r>
            <a:r>
              <a:rPr lang="en-US" altLang="zh-CN" sz="1800" b="0" i="0" u="none" strike="noStrike" baseline="0" dirty="0">
                <a:solidFill>
                  <a:srgbClr val="221E1F"/>
                </a:solidFill>
                <a:latin typeface="方正书宋"/>
              </a:rPr>
              <a:t>25mm</a:t>
            </a:r>
            <a:r>
              <a:rPr lang="zh-CN" altLang="en-US" sz="1800" b="0" i="0" u="none" strike="noStrike" baseline="0" dirty="0">
                <a:solidFill>
                  <a:srgbClr val="221E1F"/>
                </a:solidFill>
                <a:latin typeface="方正书宋"/>
              </a:rPr>
              <a:t>时，在两测砧面之间放入校对量杆或相应尺寸的量块，接触面上应没有间隙和漏光现象，同时活动套筒和固定套简要对准零位。</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转动旋钮，使测砧与测微螺杆之间的距离略大于被测物体。</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一只手拿百分尺的尺架，将待测物置于测砧与测微螺杆的端面之间，另一只手转动旋钮，当螺杆要接近物体时，改旋测力装置直至听到“喀喀”声后再轻轻转动</a:t>
            </a:r>
            <a:r>
              <a:rPr lang="en-US" altLang="zh-CN" sz="1800" b="0" i="0" u="none" strike="noStrike" baseline="0" dirty="0">
                <a:solidFill>
                  <a:srgbClr val="221E1F"/>
                </a:solidFill>
                <a:latin typeface="方正书宋"/>
              </a:rPr>
              <a:t>0.5~1 </a:t>
            </a:r>
            <a:r>
              <a:rPr lang="zh-CN" altLang="en-US" sz="1800" b="0" i="0" u="none" strike="noStrike" baseline="0" dirty="0">
                <a:solidFill>
                  <a:srgbClr val="221E1F"/>
                </a:solidFill>
                <a:latin typeface="方正书宋"/>
              </a:rPr>
              <a:t>圈。</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旋紧锁紧装置（防止移动千分尺时螺杆转动），即可读数</a:t>
            </a:r>
          </a:p>
        </p:txBody>
      </p:sp>
      <p:sp>
        <p:nvSpPr>
          <p:cNvPr id="4" name="文本框 3">
            <a:extLst>
              <a:ext uri="{FF2B5EF4-FFF2-40B4-BE49-F238E27FC236}">
                <a16:creationId xmlns:a16="http://schemas.microsoft.com/office/drawing/2014/main" id="{8184A8F9-7942-56D6-F261-85551CA910AF}"/>
              </a:ext>
            </a:extLst>
          </p:cNvPr>
          <p:cNvSpPr txBox="1"/>
          <p:nvPr/>
        </p:nvSpPr>
        <p:spPr>
          <a:xfrm>
            <a:off x="820686" y="2348089"/>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4</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外径百分尺的使用方法</a:t>
            </a:r>
            <a:endParaRPr lang="en-US" altLang="zh-CN" b="1" dirty="0">
              <a:solidFill>
                <a:schemeClr val="accent1"/>
              </a:solidFill>
              <a:cs typeface="+mn-ea"/>
              <a:sym typeface="+mn-lt"/>
            </a:endParaRPr>
          </a:p>
        </p:txBody>
      </p:sp>
      <p:sp>
        <p:nvSpPr>
          <p:cNvPr id="3" name="标题 1">
            <a:extLst>
              <a:ext uri="{FF2B5EF4-FFF2-40B4-BE49-F238E27FC236}">
                <a16:creationId xmlns:a16="http://schemas.microsoft.com/office/drawing/2014/main" id="{AAD1CE07-A73F-5A03-1709-06988816D34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00AD65DF-8BA2-F172-1D88-06D5E272D845}"/>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3562408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卡规</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919032" y="2252227"/>
            <a:ext cx="10507456"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卡规属于量规，量规是在大批量生产中常用来进行检测的一种专用量具。卡规是用来测量外径或厚度的</a:t>
            </a:r>
            <a:r>
              <a:rPr lang="zh-CN" altLang="en-US" dirty="0">
                <a:solidFill>
                  <a:srgbClr val="221E1F"/>
                </a:solidFill>
                <a:latin typeface="方正书宋"/>
              </a:rPr>
              <a:t>；</a:t>
            </a:r>
            <a:endParaRPr lang="en-US" altLang="zh-CN"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它的一端叫“止端”（或不过端），用于控制工件的最大极限尺寸；另一端叫“过端”，用于控制最小极限尺寸</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是否合格的判断方法：</a:t>
            </a:r>
            <a:r>
              <a:rPr lang="zh-CN" altLang="en-US" sz="1800" b="0" i="0" u="none" strike="noStrike" baseline="0" dirty="0">
                <a:solidFill>
                  <a:srgbClr val="221E1F"/>
                </a:solidFill>
                <a:latin typeface="方正书宋"/>
              </a:rPr>
              <a:t>用卡规测量时，只有当过端能通过，止端不能通过， 才能说明工件的实际尺寸在公差范围之内，是合格品， 否则就不是合格。</a:t>
            </a:r>
          </a:p>
        </p:txBody>
      </p:sp>
      <p:sp>
        <p:nvSpPr>
          <p:cNvPr id="3" name="标题 1">
            <a:extLst>
              <a:ext uri="{FF2B5EF4-FFF2-40B4-BE49-F238E27FC236}">
                <a16:creationId xmlns:a16="http://schemas.microsoft.com/office/drawing/2014/main" id="{9C78B339-C821-3845-28F0-69435CEC45F4}"/>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4" name="标题 3">
            <a:extLst>
              <a:ext uri="{FF2B5EF4-FFF2-40B4-BE49-F238E27FC236}">
                <a16:creationId xmlns:a16="http://schemas.microsoft.com/office/drawing/2014/main" id="{09E97722-0918-3C48-E2B1-387AC9A89AE1}"/>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3362314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3406599" y="1159921"/>
            <a:ext cx="537879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使用外形检测量具的注意事项</a:t>
            </a:r>
          </a:p>
        </p:txBody>
      </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428469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使用游标卡尺测量工件的注意事项</a:t>
            </a:r>
            <a:endParaRPr lang="en-US" altLang="zh-CN" sz="2000"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901615" y="2213723"/>
            <a:ext cx="10184397" cy="777457"/>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测量零件的外尺寸时，卡尺两测量面的连线应垂直于被测量表面，不能歪斜。</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不得用卡尺测量毛坯表面。使用完毕后须擦拭干净，放入盒内。</a:t>
            </a:r>
          </a:p>
        </p:txBody>
      </p:sp>
      <p:sp>
        <p:nvSpPr>
          <p:cNvPr id="3" name="文本框 2">
            <a:extLst>
              <a:ext uri="{FF2B5EF4-FFF2-40B4-BE49-F238E27FC236}">
                <a16:creationId xmlns:a16="http://schemas.microsoft.com/office/drawing/2014/main" id="{04FB912C-6FFB-E5FA-7B47-F36CD840E274}"/>
              </a:ext>
            </a:extLst>
          </p:cNvPr>
          <p:cNvSpPr txBox="1"/>
          <p:nvPr/>
        </p:nvSpPr>
        <p:spPr>
          <a:xfrm>
            <a:off x="592105" y="3115850"/>
            <a:ext cx="428469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使用百分尺测量零件的注意事项</a:t>
            </a:r>
            <a:endParaRPr lang="en-US" altLang="zh-CN" sz="2000" b="1" dirty="0">
              <a:solidFill>
                <a:schemeClr val="accent1"/>
              </a:solidFill>
              <a:cs typeface="+mn-ea"/>
              <a:sym typeface="+mn-lt"/>
            </a:endParaRPr>
          </a:p>
        </p:txBody>
      </p:sp>
      <p:sp>
        <p:nvSpPr>
          <p:cNvPr id="7" name="文本框 6">
            <a:extLst>
              <a:ext uri="{FF2B5EF4-FFF2-40B4-BE49-F238E27FC236}">
                <a16:creationId xmlns:a16="http://schemas.microsoft.com/office/drawing/2014/main" id="{A9434987-9723-E634-48AA-647F36874935}"/>
              </a:ext>
            </a:extLst>
          </p:cNvPr>
          <p:cNvSpPr txBox="1"/>
          <p:nvPr/>
        </p:nvSpPr>
        <p:spPr>
          <a:xfrm>
            <a:off x="901615" y="3639178"/>
            <a:ext cx="10040984" cy="1497205"/>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使用百分尺测量零件时，要使测微螺杆与零件被测量的尺寸方向一致。如测量外径时，测微螺杆要与零件的轴线垂直，不要歪斜。测量时，可在旋转测力装置的同时， 轻轻地晃动尺架，使测砧面与零件表面接触良好。</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避免用百分尺测量旋转运动中的工件，很容易使百分尺磨损，而且测量也不准确</a:t>
            </a:r>
            <a:endParaRPr lang="zh-CN" altLang="en-US" dirty="0"/>
          </a:p>
        </p:txBody>
      </p:sp>
      <p:sp>
        <p:nvSpPr>
          <p:cNvPr id="8" name="标题 1">
            <a:extLst>
              <a:ext uri="{FF2B5EF4-FFF2-40B4-BE49-F238E27FC236}">
                <a16:creationId xmlns:a16="http://schemas.microsoft.com/office/drawing/2014/main" id="{84E6CC61-7F87-FD9C-9FD2-894C3F368EBA}"/>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Tree>
    <p:extLst>
      <p:ext uri="{BB962C8B-B14F-4D97-AF65-F5344CB8AC3E}">
        <p14:creationId xmlns:p14="http://schemas.microsoft.com/office/powerpoint/2010/main" val="1787087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590210" y="2760120"/>
            <a:ext cx="452564" cy="31891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269533" y="2679215"/>
            <a:ext cx="70641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050201" y="2581449"/>
            <a:ext cx="8990781"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说明游标卡尺和外径百分尺的使用场合和读数方法？</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050201" y="3181533"/>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简述游标卡尺和外径百分尺使用注意事项？</a:t>
            </a:r>
            <a:endParaRPr lang="en-US" altLang="zh-CN" sz="20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1072453795"/>
              </p:ext>
            </p:extLst>
          </p:nvPr>
        </p:nvGraphicFramePr>
        <p:xfrm>
          <a:off x="7001690" y="1711812"/>
          <a:ext cx="5090998" cy="2326393"/>
        </p:xfrm>
        <a:graphic>
          <a:graphicData uri="http://schemas.openxmlformats.org/drawingml/2006/table">
            <a:tbl>
              <a:tblPr>
                <a:tableStyleId>{5C22544A-7EE6-4342-B048-85BDC9FD1C3A}</a:tableStyleId>
              </a:tblPr>
              <a:tblGrid>
                <a:gridCol w="926327">
                  <a:extLst>
                    <a:ext uri="{9D8B030D-6E8A-4147-A177-3AD203B41FA5}">
                      <a16:colId xmlns:a16="http://schemas.microsoft.com/office/drawing/2014/main" val="20000"/>
                    </a:ext>
                  </a:extLst>
                </a:gridCol>
                <a:gridCol w="971552">
                  <a:extLst>
                    <a:ext uri="{9D8B030D-6E8A-4147-A177-3AD203B41FA5}">
                      <a16:colId xmlns:a16="http://schemas.microsoft.com/office/drawing/2014/main" val="20001"/>
                    </a:ext>
                  </a:extLst>
                </a:gridCol>
                <a:gridCol w="994278">
                  <a:extLst>
                    <a:ext uri="{9D8B030D-6E8A-4147-A177-3AD203B41FA5}">
                      <a16:colId xmlns:a16="http://schemas.microsoft.com/office/drawing/2014/main" val="2800259129"/>
                    </a:ext>
                  </a:extLst>
                </a:gridCol>
                <a:gridCol w="1098151">
                  <a:extLst>
                    <a:ext uri="{9D8B030D-6E8A-4147-A177-3AD203B41FA5}">
                      <a16:colId xmlns:a16="http://schemas.microsoft.com/office/drawing/2014/main" val="20002"/>
                    </a:ext>
                  </a:extLst>
                </a:gridCol>
                <a:gridCol w="1100690">
                  <a:extLst>
                    <a:ext uri="{9D8B030D-6E8A-4147-A177-3AD203B41FA5}">
                      <a16:colId xmlns:a16="http://schemas.microsoft.com/office/drawing/2014/main" val="20003"/>
                    </a:ext>
                  </a:extLst>
                </a:gridCol>
              </a:tblGrid>
              <a:tr h="314931">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200" u="none" strike="noStrike" dirty="0">
                          <a:effectLst/>
                        </a:rPr>
                        <a:t>实训项目</a:t>
                      </a: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200" u="none" strike="noStrike" dirty="0">
                          <a:effectLst/>
                        </a:rPr>
                        <a:t>日期</a:t>
                      </a: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6366">
                <a:tc>
                  <a:txBody>
                    <a:bodyPr/>
                    <a:lstStyle/>
                    <a:p>
                      <a:pPr algn="ctr" fontAlgn="ctr"/>
                      <a:r>
                        <a:rPr lang="zh-CN" altLang="en-US" sz="12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zh-CN" altLang="en-US" sz="12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endParaRPr lang="zh-CN" altLang="en-US"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056350"/>
                  </a:ext>
                </a:extLst>
              </a:tr>
              <a:tr h="255615">
                <a:tc>
                  <a:txBody>
                    <a:bodyPr/>
                    <a:lstStyle/>
                    <a:p>
                      <a:pPr algn="ctr" fontAlgn="ctr"/>
                      <a:r>
                        <a:rPr lang="zh-CN" altLang="en-US" sz="1200" b="0" i="0" u="none" strike="noStrike" dirty="0">
                          <a:solidFill>
                            <a:srgbClr val="000000"/>
                          </a:solidFill>
                          <a:effectLst/>
                          <a:latin typeface="+mj-ea"/>
                          <a:ea typeface="+mj-ea"/>
                        </a:rPr>
                        <a:t>量具名称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2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64041"/>
                  </a:ext>
                </a:extLst>
              </a:tr>
              <a:tr h="255615">
                <a:tc>
                  <a:txBody>
                    <a:bodyPr/>
                    <a:lstStyle/>
                    <a:p>
                      <a:pPr algn="ctr" fontAlgn="ctr"/>
                      <a:r>
                        <a:rPr lang="zh-CN" altLang="en-US" sz="1200" b="0" i="0" u="none" strike="noStrike" dirty="0">
                          <a:solidFill>
                            <a:srgbClr val="000000"/>
                          </a:solidFill>
                          <a:effectLst/>
                          <a:latin typeface="+mj-ea"/>
                          <a:ea typeface="+mj-ea"/>
                        </a:rPr>
                        <a:t>量具型号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2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0644913"/>
                  </a:ext>
                </a:extLst>
              </a:tr>
              <a:tr h="556368">
                <a:tc gridSpan="5">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200" u="none" strike="noStrike" dirty="0">
                          <a:effectLst/>
                        </a:rPr>
                        <a:t> </a:t>
                      </a:r>
                      <a:endParaRPr lang="en-US" altLang="zh-CN" sz="1200" u="none" strike="noStrike" dirty="0">
                        <a:effectLst/>
                      </a:endParaRPr>
                    </a:p>
                    <a:p>
                      <a:pPr algn="l" fontAlgn="ctr"/>
                      <a:r>
                        <a:rPr lang="zh-CN" altLang="en-US" sz="1200" u="none" strike="noStrike" dirty="0">
                          <a:effectLst/>
                        </a:rPr>
                        <a:t>实训内容</a:t>
                      </a:r>
                    </a:p>
                    <a:p>
                      <a:pPr algn="l" fontAlgn="ctr"/>
                      <a:endParaRPr lang="en-US" altLang="zh-CN" sz="12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55701">
                <a:tc gridSpan="5">
                  <a:txBody>
                    <a:bodyPr/>
                    <a:lstStyle/>
                    <a:p>
                      <a:pPr algn="l" fontAlgn="ctr"/>
                      <a:r>
                        <a:rPr lang="zh-CN" altLang="en-US" sz="1200" b="0" i="0" u="none" strike="noStrike" dirty="0">
                          <a:solidFill>
                            <a:srgbClr val="000000"/>
                          </a:solidFill>
                          <a:effectLst/>
                          <a:latin typeface="+mj-ea"/>
                          <a:ea typeface="+mj-ea"/>
                        </a:rPr>
                        <a:t>被测零件的零件图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99415829"/>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043472" y="3763488"/>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graphicFrame>
        <p:nvGraphicFramePr>
          <p:cNvPr id="5" name="表格 4">
            <a:extLst>
              <a:ext uri="{FF2B5EF4-FFF2-40B4-BE49-F238E27FC236}">
                <a16:creationId xmlns:a16="http://schemas.microsoft.com/office/drawing/2014/main" id="{2569B246-F689-ADBB-CD10-16D07CE8115F}"/>
              </a:ext>
            </a:extLst>
          </p:cNvPr>
          <p:cNvGraphicFramePr>
            <a:graphicFrameLocks noGrp="1"/>
          </p:cNvGraphicFramePr>
          <p:nvPr>
            <p:extLst>
              <p:ext uri="{D42A27DB-BD31-4B8C-83A1-F6EECF244321}">
                <p14:modId xmlns:p14="http://schemas.microsoft.com/office/powerpoint/2010/main" val="1773935051"/>
              </p:ext>
            </p:extLst>
          </p:nvPr>
        </p:nvGraphicFramePr>
        <p:xfrm>
          <a:off x="7001690" y="4038205"/>
          <a:ext cx="5094516" cy="2580640"/>
        </p:xfrm>
        <a:graphic>
          <a:graphicData uri="http://schemas.openxmlformats.org/drawingml/2006/table">
            <a:tbl>
              <a:tblPr firstRow="1" bandRow="1">
                <a:tableStyleId>{5C22544A-7EE6-4342-B048-85BDC9FD1C3A}</a:tableStyleId>
              </a:tblPr>
              <a:tblGrid>
                <a:gridCol w="727788">
                  <a:extLst>
                    <a:ext uri="{9D8B030D-6E8A-4147-A177-3AD203B41FA5}">
                      <a16:colId xmlns:a16="http://schemas.microsoft.com/office/drawing/2014/main" val="3519864521"/>
                    </a:ext>
                  </a:extLst>
                </a:gridCol>
                <a:gridCol w="727788">
                  <a:extLst>
                    <a:ext uri="{9D8B030D-6E8A-4147-A177-3AD203B41FA5}">
                      <a16:colId xmlns:a16="http://schemas.microsoft.com/office/drawing/2014/main" val="3491485128"/>
                    </a:ext>
                  </a:extLst>
                </a:gridCol>
                <a:gridCol w="727788">
                  <a:extLst>
                    <a:ext uri="{9D8B030D-6E8A-4147-A177-3AD203B41FA5}">
                      <a16:colId xmlns:a16="http://schemas.microsoft.com/office/drawing/2014/main" val="3897155395"/>
                    </a:ext>
                  </a:extLst>
                </a:gridCol>
                <a:gridCol w="727788">
                  <a:extLst>
                    <a:ext uri="{9D8B030D-6E8A-4147-A177-3AD203B41FA5}">
                      <a16:colId xmlns:a16="http://schemas.microsoft.com/office/drawing/2014/main" val="256224457"/>
                    </a:ext>
                  </a:extLst>
                </a:gridCol>
                <a:gridCol w="727788">
                  <a:extLst>
                    <a:ext uri="{9D8B030D-6E8A-4147-A177-3AD203B41FA5}">
                      <a16:colId xmlns:a16="http://schemas.microsoft.com/office/drawing/2014/main" val="969126237"/>
                    </a:ext>
                  </a:extLst>
                </a:gridCol>
                <a:gridCol w="727788">
                  <a:extLst>
                    <a:ext uri="{9D8B030D-6E8A-4147-A177-3AD203B41FA5}">
                      <a16:colId xmlns:a16="http://schemas.microsoft.com/office/drawing/2014/main" val="218906203"/>
                    </a:ext>
                  </a:extLst>
                </a:gridCol>
                <a:gridCol w="727788">
                  <a:extLst>
                    <a:ext uri="{9D8B030D-6E8A-4147-A177-3AD203B41FA5}">
                      <a16:colId xmlns:a16="http://schemas.microsoft.com/office/drawing/2014/main" val="2956837279"/>
                    </a:ext>
                  </a:extLst>
                </a:gridCol>
              </a:tblGrid>
              <a:tr h="357596">
                <a:tc>
                  <a:txBody>
                    <a:bodyPr/>
                    <a:lstStyle/>
                    <a:p>
                      <a:pPr algn="ctr"/>
                      <a:r>
                        <a:rPr lang="zh-CN" altLang="en-US" sz="1200" b="0" dirty="0">
                          <a:solidFill>
                            <a:schemeClr val="tx1"/>
                          </a:solidFill>
                        </a:rPr>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检测项目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图纸尺寸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规格及读数值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200" b="0" dirty="0">
                          <a:solidFill>
                            <a:schemeClr val="tx1"/>
                          </a:solidFill>
                        </a:rPr>
                        <a:t>超差值</a:t>
                      </a:r>
                      <a:r>
                        <a:rPr lang="en-US" altLang="zh-CN" sz="1200" b="0" dirty="0">
                          <a:solidFill>
                            <a:schemeClr val="tx1"/>
                          </a:solidFill>
                        </a:rPr>
                        <a:t>/</a:t>
                      </a:r>
                      <a:r>
                        <a:rPr lang="zh-CN" altLang="en-US" sz="1200" b="0" dirty="0">
                          <a:solidFill>
                            <a:schemeClr val="tx1"/>
                          </a:solidFill>
                        </a:rPr>
                        <a:t>是否合格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3988333"/>
                  </a:ext>
                </a:extLst>
              </a:tr>
              <a:tr h="370840">
                <a:tc>
                  <a:txBody>
                    <a:bodyPr/>
                    <a:lstStyle/>
                    <a:p>
                      <a:pPr algn="ctr"/>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0159692"/>
                  </a:ext>
                </a:extLst>
              </a:tr>
              <a:tr h="370840">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8830745"/>
                  </a:ext>
                </a:extLst>
              </a:tr>
              <a:tr h="370840">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37571"/>
                  </a:ext>
                </a:extLst>
              </a:tr>
              <a:tr h="370840">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331527"/>
                  </a:ext>
                </a:extLst>
              </a:tr>
              <a:tr h="370840">
                <a:tc gridSpan="7">
                  <a:txBody>
                    <a:bodyPr/>
                    <a:lstStyle/>
                    <a:p>
                      <a:pPr algn="l"/>
                      <a:r>
                        <a:rPr lang="zh-CN" altLang="en-US" sz="1200" b="0" dirty="0">
                          <a:solidFill>
                            <a:schemeClr val="tx1"/>
                          </a:solidFill>
                        </a:rPr>
                        <a:t>实训小结及体会</a:t>
                      </a:r>
                      <a:endParaRPr lang="en-US" altLang="zh-CN" sz="1200" b="0" dirty="0">
                        <a:solidFill>
                          <a:schemeClr val="tx1"/>
                        </a:solidFill>
                      </a:endParaRPr>
                    </a:p>
                    <a:p>
                      <a:pPr algn="l"/>
                      <a:endParaRPr lang="zh-CN"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extLst>
                  <a:ext uri="{0D108BD9-81ED-4DB2-BD59-A6C34878D82A}">
                    <a16:rowId xmlns:a16="http://schemas.microsoft.com/office/drawing/2014/main" val="2791839172"/>
                  </a:ext>
                </a:extLst>
              </a:tr>
            </a:tbl>
          </a:graphicData>
        </a:graphic>
      </p:graphicFrame>
      <p:sp>
        <p:nvSpPr>
          <p:cNvPr id="11" name="标题 1">
            <a:extLst>
              <a:ext uri="{FF2B5EF4-FFF2-40B4-BE49-F238E27FC236}">
                <a16:creationId xmlns:a16="http://schemas.microsoft.com/office/drawing/2014/main" id="{C0134DAA-908E-4436-9928-4A44019BE70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2" name="1">
            <a:extLst>
              <a:ext uri="{FF2B5EF4-FFF2-40B4-BE49-F238E27FC236}">
                <a16:creationId xmlns:a16="http://schemas.microsoft.com/office/drawing/2014/main" id="{1A632B35-5DEB-3FBF-E8A3-136EB195EA96}"/>
              </a:ext>
            </a:extLst>
          </p:cNvPr>
          <p:cNvSpPr/>
          <p:nvPr/>
        </p:nvSpPr>
        <p:spPr bwMode="auto">
          <a:xfrm rot="5400000">
            <a:off x="590210" y="3342373"/>
            <a:ext cx="452564" cy="31891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2" name="Index-1">
            <a:extLst>
              <a:ext uri="{FF2B5EF4-FFF2-40B4-BE49-F238E27FC236}">
                <a16:creationId xmlns:a16="http://schemas.microsoft.com/office/drawing/2014/main" id="{947EAE17-F03D-8F0E-33A8-41D60958D09A}"/>
              </a:ext>
            </a:extLst>
          </p:cNvPr>
          <p:cNvSpPr txBox="1"/>
          <p:nvPr/>
        </p:nvSpPr>
        <p:spPr>
          <a:xfrm>
            <a:off x="269533" y="3261468"/>
            <a:ext cx="70641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3" name="1">
            <a:extLst>
              <a:ext uri="{FF2B5EF4-FFF2-40B4-BE49-F238E27FC236}">
                <a16:creationId xmlns:a16="http://schemas.microsoft.com/office/drawing/2014/main" id="{3000B1E2-4B9B-2836-D48E-C744EBDBD855}"/>
              </a:ext>
            </a:extLst>
          </p:cNvPr>
          <p:cNvSpPr/>
          <p:nvPr/>
        </p:nvSpPr>
        <p:spPr bwMode="auto">
          <a:xfrm rot="5400000">
            <a:off x="590210" y="3916490"/>
            <a:ext cx="452564" cy="31891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5" name="Index-1">
            <a:extLst>
              <a:ext uri="{FF2B5EF4-FFF2-40B4-BE49-F238E27FC236}">
                <a16:creationId xmlns:a16="http://schemas.microsoft.com/office/drawing/2014/main" id="{4B5D2A58-4932-42EB-68E4-F1ED4A932761}"/>
              </a:ext>
            </a:extLst>
          </p:cNvPr>
          <p:cNvSpPr txBox="1"/>
          <p:nvPr/>
        </p:nvSpPr>
        <p:spPr>
          <a:xfrm>
            <a:off x="269533" y="3835585"/>
            <a:ext cx="706416"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986563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常用量具认知训练</a:t>
            </a:r>
          </a:p>
        </p:txBody>
      </p:sp>
      <p:sp>
        <p:nvSpPr>
          <p:cNvPr id="6" name="文本占位符 5"/>
          <p:cNvSpPr>
            <a:spLocks noGrp="1"/>
          </p:cNvSpPr>
          <p:nvPr>
            <p:ph type="body" idx="1"/>
          </p:nvPr>
        </p:nvSpPr>
        <p:spPr>
          <a:xfrm>
            <a:off x="2196459" y="3593749"/>
            <a:ext cx="6529529" cy="1685846"/>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4.1 </a:t>
            </a:r>
            <a:r>
              <a:rPr lang="zh-CN" altLang="en-US" sz="2400" b="1" dirty="0">
                <a:solidFill>
                  <a:schemeClr val="bg1">
                    <a:lumMod val="75000"/>
                  </a:schemeClr>
                </a:solidFill>
                <a:cs typeface="+mn-ea"/>
                <a:sym typeface="+mn-lt"/>
              </a:rPr>
              <a:t>外轮廓检测量具</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4.2 </a:t>
            </a:r>
            <a:r>
              <a:rPr lang="zh-CN" altLang="en-US" sz="2400" b="1" dirty="0">
                <a:solidFill>
                  <a:srgbClr val="FF0000"/>
                </a:solidFill>
                <a:cs typeface="+mn-ea"/>
                <a:sym typeface="+mn-lt"/>
              </a:rPr>
              <a:t>内轮廓检测量具</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4.3 </a:t>
            </a:r>
            <a:r>
              <a:rPr lang="zh-CN" altLang="en-US" sz="2400" b="1" dirty="0">
                <a:solidFill>
                  <a:schemeClr val="bg1">
                    <a:lumMod val="75000"/>
                  </a:schemeClr>
                </a:solidFill>
                <a:cs typeface="+mn-ea"/>
                <a:sym typeface="+mn-lt"/>
              </a:rPr>
              <a:t>螺纹检测量具</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4</a:t>
            </a:r>
          </a:p>
        </p:txBody>
      </p:sp>
    </p:spTree>
    <p:extLst>
      <p:ext uri="{BB962C8B-B14F-4D97-AF65-F5344CB8AC3E}">
        <p14:creationId xmlns:p14="http://schemas.microsoft.com/office/powerpoint/2010/main" val="1285910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 name="文本占位符 5">
            <a:extLst>
              <a:ext uri="{FF2B5EF4-FFF2-40B4-BE49-F238E27FC236}">
                <a16:creationId xmlns:a16="http://schemas.microsoft.com/office/drawing/2014/main" id="{D7A2027D-FA61-19C3-2F9E-8232B7E19D44}"/>
              </a:ext>
            </a:extLst>
          </p:cNvPr>
          <p:cNvSpPr txBox="1"/>
          <p:nvPr/>
        </p:nvSpPr>
        <p:spPr>
          <a:xfrm>
            <a:off x="4469672" y="1100261"/>
            <a:ext cx="3252654" cy="271907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Clr>
                <a:srgbClr val="00B0F0"/>
              </a:buClr>
              <a:buSzPct val="95000"/>
              <a:buNone/>
            </a:pPr>
            <a:r>
              <a:rPr lang="zh-CN" altLang="en-US" sz="2400" b="1" dirty="0">
                <a:solidFill>
                  <a:schemeClr val="accent1"/>
                </a:solidFill>
                <a:latin typeface="方正书宋"/>
              </a:rPr>
              <a:t>内轮廓检测量具的种类</a:t>
            </a:r>
            <a:endParaRPr lang="en-US" altLang="zh-CN" sz="2400" b="1" i="0" u="none" strike="noStrike" baseline="0" dirty="0">
              <a:solidFill>
                <a:schemeClr val="accent1"/>
              </a:solidFill>
              <a:latin typeface="方正书宋"/>
            </a:endParaRPr>
          </a:p>
          <a:p>
            <a:pPr algn="ctr">
              <a:lnSpc>
                <a:spcPct val="130000"/>
              </a:lnSpc>
              <a:buClr>
                <a:schemeClr val="accent1"/>
              </a:buClr>
              <a:buSzPct val="95000"/>
              <a:buFont typeface="Wingdings" panose="05000000000000000000" pitchFamily="2" charset="2"/>
              <a:buChar char="n"/>
            </a:pPr>
            <a:r>
              <a:rPr lang="zh-CN" altLang="en-US" sz="2000" dirty="0">
                <a:solidFill>
                  <a:srgbClr val="221E1F"/>
                </a:solidFill>
                <a:latin typeface="方正书宋"/>
              </a:rPr>
              <a:t>游标读数量具</a:t>
            </a:r>
            <a:endParaRPr lang="en-US" altLang="zh-CN" sz="2000" dirty="0">
              <a:solidFill>
                <a:srgbClr val="221E1F"/>
              </a:solidFill>
              <a:latin typeface="方正书宋"/>
            </a:endParaRPr>
          </a:p>
          <a:p>
            <a:pPr algn="ctr">
              <a:lnSpc>
                <a:spcPct val="130000"/>
              </a:lnSpc>
              <a:buClr>
                <a:schemeClr val="accent1"/>
              </a:buClr>
              <a:buSzPct val="95000"/>
              <a:buFont typeface="Wingdings" panose="05000000000000000000" pitchFamily="2" charset="2"/>
              <a:buChar char="n"/>
            </a:pPr>
            <a:r>
              <a:rPr lang="zh-CN" altLang="en-US" sz="2000" b="0" i="0" u="none" strike="noStrike" baseline="0" dirty="0">
                <a:solidFill>
                  <a:srgbClr val="221E1F"/>
                </a:solidFill>
                <a:latin typeface="方正书宋"/>
              </a:rPr>
              <a:t>螺旋测微量具</a:t>
            </a:r>
          </a:p>
          <a:p>
            <a:pPr algn="ctr">
              <a:lnSpc>
                <a:spcPct val="130000"/>
              </a:lnSpc>
              <a:buClr>
                <a:schemeClr val="accent1"/>
              </a:buClr>
              <a:buSzPct val="95000"/>
              <a:buFont typeface="Wingdings" panose="05000000000000000000" pitchFamily="2" charset="2"/>
              <a:buChar char="n"/>
            </a:pPr>
            <a:r>
              <a:rPr lang="zh-CN" altLang="en-US" sz="2000" dirty="0">
                <a:solidFill>
                  <a:srgbClr val="221E1F"/>
                </a:solidFill>
                <a:latin typeface="方正书宋"/>
              </a:rPr>
              <a:t>内径百分表</a:t>
            </a:r>
          </a:p>
          <a:p>
            <a:pPr marL="0" indent="0" algn="ctr">
              <a:lnSpc>
                <a:spcPct val="130000"/>
              </a:lnSpc>
              <a:buClr>
                <a:srgbClr val="00B0F0"/>
              </a:buClr>
              <a:buSzPct val="95000"/>
              <a:buNone/>
            </a:pPr>
            <a:r>
              <a:rPr lang="en-US" altLang="zh-CN" sz="2400" dirty="0">
                <a:solidFill>
                  <a:srgbClr val="221E1F"/>
                </a:solidFill>
                <a:latin typeface="方正书宋"/>
              </a:rPr>
              <a:t>       </a:t>
            </a:r>
            <a:endParaRPr lang="en-US" altLang="zh-CN" sz="2400" b="0" i="0" u="none" strike="noStrike" baseline="0" dirty="0">
              <a:solidFill>
                <a:srgbClr val="221E1F"/>
              </a:solidFill>
              <a:latin typeface="方正书宋"/>
            </a:endParaRPr>
          </a:p>
        </p:txBody>
      </p:sp>
      <p:grpSp>
        <p:nvGrpSpPr>
          <p:cNvPr id="36" name="组合 35">
            <a:extLst>
              <a:ext uri="{FF2B5EF4-FFF2-40B4-BE49-F238E27FC236}">
                <a16:creationId xmlns:a16="http://schemas.microsoft.com/office/drawing/2014/main" id="{5218FD9C-BBFB-040F-FE36-57F5A7C7821D}"/>
              </a:ext>
            </a:extLst>
          </p:cNvPr>
          <p:cNvGrpSpPr/>
          <p:nvPr/>
        </p:nvGrpSpPr>
        <p:grpSpPr>
          <a:xfrm>
            <a:off x="1135126" y="3622625"/>
            <a:ext cx="10471614" cy="2683891"/>
            <a:chOff x="1115876" y="3811110"/>
            <a:chExt cx="10471614" cy="2683891"/>
          </a:xfrm>
        </p:grpSpPr>
        <p:sp>
          <p:nvSpPr>
            <p:cNvPr id="4" name="1">
              <a:extLst>
                <a:ext uri="{FF2B5EF4-FFF2-40B4-BE49-F238E27FC236}">
                  <a16:creationId xmlns:a16="http://schemas.microsoft.com/office/drawing/2014/main" id="{18616593-FF78-5F57-5E9B-B6C31B0D7280}"/>
                </a:ext>
              </a:extLst>
            </p:cNvPr>
            <p:cNvSpPr/>
            <p:nvPr>
              <p:custDataLst>
                <p:tags r:id="rId1"/>
              </p:custDataLst>
            </p:nvPr>
          </p:nvSpPr>
          <p:spPr>
            <a:xfrm>
              <a:off x="1125311" y="3832791"/>
              <a:ext cx="3240000" cy="2306893"/>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6" name="Title-1">
              <a:extLst>
                <a:ext uri="{FF2B5EF4-FFF2-40B4-BE49-F238E27FC236}">
                  <a16:creationId xmlns:a16="http://schemas.microsoft.com/office/drawing/2014/main" id="{E40CEB99-198D-8B71-6393-560CDC21C14D}"/>
                </a:ext>
              </a:extLst>
            </p:cNvPr>
            <p:cNvSpPr>
              <a:spLocks/>
            </p:cNvSpPr>
            <p:nvPr>
              <p:custDataLst>
                <p:tags r:id="rId2"/>
              </p:custDataLst>
            </p:nvPr>
          </p:nvSpPr>
          <p:spPr>
            <a:xfrm>
              <a:off x="1710728" y="3831813"/>
              <a:ext cx="2654583"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b="1" dirty="0">
                  <a:solidFill>
                    <a:schemeClr val="accent1"/>
                  </a:solidFill>
                  <a:sym typeface="Arial" panose="020B0604020202020204" pitchFamily="34" charset="0"/>
                </a:rPr>
                <a:t>游标读数量具</a:t>
              </a:r>
              <a:endParaRPr lang="en-US" altLang="zh-CN" sz="2000" b="1" dirty="0">
                <a:solidFill>
                  <a:schemeClr val="accent1"/>
                </a:solidFill>
                <a:sym typeface="Arial" panose="020B0604020202020204" pitchFamily="34" charset="0"/>
              </a:endParaRPr>
            </a:p>
          </p:txBody>
        </p:sp>
        <p:sp>
          <p:nvSpPr>
            <p:cNvPr id="7" name="Body-1">
              <a:extLst>
                <a:ext uri="{FF2B5EF4-FFF2-40B4-BE49-F238E27FC236}">
                  <a16:creationId xmlns:a16="http://schemas.microsoft.com/office/drawing/2014/main" id="{0986DDA9-7F57-B494-4039-597F4315E7D3}"/>
                </a:ext>
              </a:extLst>
            </p:cNvPr>
            <p:cNvSpPr>
              <a:spLocks/>
            </p:cNvSpPr>
            <p:nvPr>
              <p:custDataLst>
                <p:tags r:id="rId3"/>
              </p:custDataLst>
            </p:nvPr>
          </p:nvSpPr>
          <p:spPr>
            <a:xfrm>
              <a:off x="1654338" y="4369461"/>
              <a:ext cx="2664018" cy="1306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）游标卡尺</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）深度游标卡尺</a:t>
              </a:r>
              <a:endParaRPr lang="en-US" altLang="zh-CN" dirty="0">
                <a:solidFill>
                  <a:schemeClr val="tx1"/>
                </a:solidFill>
              </a:endParaRPr>
            </a:p>
          </p:txBody>
        </p:sp>
        <p:sp>
          <p:nvSpPr>
            <p:cNvPr id="13" name="Index-1">
              <a:extLst>
                <a:ext uri="{FF2B5EF4-FFF2-40B4-BE49-F238E27FC236}">
                  <a16:creationId xmlns:a16="http://schemas.microsoft.com/office/drawing/2014/main" id="{1218C005-F4FE-D495-F7B7-B2867664B97C}"/>
                </a:ext>
              </a:extLst>
            </p:cNvPr>
            <p:cNvSpPr txBox="1"/>
            <p:nvPr>
              <p:custDataLst>
                <p:tags r:id="rId4"/>
              </p:custDataLst>
            </p:nvPr>
          </p:nvSpPr>
          <p:spPr>
            <a:xfrm>
              <a:off x="1115876" y="3832792"/>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15" name="1">
              <a:extLst>
                <a:ext uri="{FF2B5EF4-FFF2-40B4-BE49-F238E27FC236}">
                  <a16:creationId xmlns:a16="http://schemas.microsoft.com/office/drawing/2014/main" id="{6F5F709E-8CCE-4676-EA0C-D22CBB5A9C1A}"/>
                </a:ext>
              </a:extLst>
            </p:cNvPr>
            <p:cNvCxnSpPr>
              <a:cxnSpLocks/>
            </p:cNvCxnSpPr>
            <p:nvPr>
              <p:custDataLst>
                <p:tags r:id="rId5"/>
              </p:custDataLst>
            </p:nvPr>
          </p:nvCxnSpPr>
          <p:spPr>
            <a:xfrm>
              <a:off x="1125311" y="6139684"/>
              <a:ext cx="3240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2">
              <a:extLst>
                <a:ext uri="{FF2B5EF4-FFF2-40B4-BE49-F238E27FC236}">
                  <a16:creationId xmlns:a16="http://schemas.microsoft.com/office/drawing/2014/main" id="{243B2B85-344F-E66E-7E53-C38A4094CBCC}"/>
                </a:ext>
              </a:extLst>
            </p:cNvPr>
            <p:cNvSpPr/>
            <p:nvPr>
              <p:custDataLst>
                <p:tags r:id="rId6"/>
              </p:custDataLst>
            </p:nvPr>
          </p:nvSpPr>
          <p:spPr>
            <a:xfrm>
              <a:off x="4763990" y="3831813"/>
              <a:ext cx="3240000" cy="2313556"/>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17" name="Body-2">
              <a:extLst>
                <a:ext uri="{FF2B5EF4-FFF2-40B4-BE49-F238E27FC236}">
                  <a16:creationId xmlns:a16="http://schemas.microsoft.com/office/drawing/2014/main" id="{DF694985-0B6C-CD10-B394-F3D544F51677}"/>
                </a:ext>
              </a:extLst>
            </p:cNvPr>
            <p:cNvSpPr>
              <a:spLocks/>
            </p:cNvSpPr>
            <p:nvPr>
              <p:custDataLst>
                <p:tags r:id="rId7"/>
              </p:custDataLst>
            </p:nvPr>
          </p:nvSpPr>
          <p:spPr>
            <a:xfrm>
              <a:off x="5236234" y="4356012"/>
              <a:ext cx="2673451" cy="114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）内测百分尺</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）三爪内径千分尺</a:t>
              </a:r>
              <a:endParaRPr lang="en-US" altLang="zh-CN" dirty="0">
                <a:solidFill>
                  <a:schemeClr val="tx1"/>
                </a:solidFill>
              </a:endParaRPr>
            </a:p>
          </p:txBody>
        </p:sp>
        <p:sp>
          <p:nvSpPr>
            <p:cNvPr id="18" name="Title-2">
              <a:extLst>
                <a:ext uri="{FF2B5EF4-FFF2-40B4-BE49-F238E27FC236}">
                  <a16:creationId xmlns:a16="http://schemas.microsoft.com/office/drawing/2014/main" id="{489EB633-BF8C-46D1-9919-619E9958F987}"/>
                </a:ext>
              </a:extLst>
            </p:cNvPr>
            <p:cNvSpPr>
              <a:spLocks/>
            </p:cNvSpPr>
            <p:nvPr>
              <p:custDataLst>
                <p:tags r:id="rId8"/>
              </p:custDataLst>
            </p:nvPr>
          </p:nvSpPr>
          <p:spPr>
            <a:xfrm>
              <a:off x="5339974" y="3875910"/>
              <a:ext cx="2569711"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2"/>
                  </a:solidFill>
                  <a:sym typeface="Arial" panose="020B0604020202020204" pitchFamily="34" charset="0"/>
                </a:rPr>
                <a:t>螺旋测微量具</a:t>
              </a:r>
              <a:endParaRPr lang="en-US" altLang="zh-CN" sz="2000" b="1" dirty="0">
                <a:solidFill>
                  <a:schemeClr val="accent2"/>
                </a:solidFill>
                <a:sym typeface="Arial" panose="020B0604020202020204" pitchFamily="34" charset="0"/>
              </a:endParaRPr>
            </a:p>
          </p:txBody>
        </p:sp>
        <p:sp>
          <p:nvSpPr>
            <p:cNvPr id="19" name="Index-2">
              <a:extLst>
                <a:ext uri="{FF2B5EF4-FFF2-40B4-BE49-F238E27FC236}">
                  <a16:creationId xmlns:a16="http://schemas.microsoft.com/office/drawing/2014/main" id="{FB2CCA49-6A68-4938-43AD-79739793832A}"/>
                </a:ext>
              </a:extLst>
            </p:cNvPr>
            <p:cNvSpPr txBox="1"/>
            <p:nvPr>
              <p:custDataLst>
                <p:tags r:id="rId9"/>
              </p:custDataLst>
            </p:nvPr>
          </p:nvSpPr>
          <p:spPr>
            <a:xfrm>
              <a:off x="4754555" y="3837724"/>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30" name="2">
              <a:extLst>
                <a:ext uri="{FF2B5EF4-FFF2-40B4-BE49-F238E27FC236}">
                  <a16:creationId xmlns:a16="http://schemas.microsoft.com/office/drawing/2014/main" id="{12EF644D-B3C1-18F6-DAE2-1D55569BE4D7}"/>
                </a:ext>
              </a:extLst>
            </p:cNvPr>
            <p:cNvCxnSpPr>
              <a:cxnSpLocks/>
            </p:cNvCxnSpPr>
            <p:nvPr>
              <p:custDataLst>
                <p:tags r:id="rId10"/>
              </p:custDataLst>
            </p:nvPr>
          </p:nvCxnSpPr>
          <p:spPr>
            <a:xfrm>
              <a:off x="4763990" y="6145369"/>
              <a:ext cx="3240000"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2">
              <a:extLst>
                <a:ext uri="{FF2B5EF4-FFF2-40B4-BE49-F238E27FC236}">
                  <a16:creationId xmlns:a16="http://schemas.microsoft.com/office/drawing/2014/main" id="{07B4D117-04E3-CD81-90C4-74E2FBA6D015}"/>
                </a:ext>
              </a:extLst>
            </p:cNvPr>
            <p:cNvSpPr/>
            <p:nvPr>
              <p:custDataLst>
                <p:tags r:id="rId11"/>
              </p:custDataLst>
            </p:nvPr>
          </p:nvSpPr>
          <p:spPr>
            <a:xfrm>
              <a:off x="8234197" y="3811110"/>
              <a:ext cx="3240000" cy="2334259"/>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32" name="Body-2">
              <a:extLst>
                <a:ext uri="{FF2B5EF4-FFF2-40B4-BE49-F238E27FC236}">
                  <a16:creationId xmlns:a16="http://schemas.microsoft.com/office/drawing/2014/main" id="{ADE78FAA-91A7-0FFE-8DB7-F9FEFD15C859}"/>
                </a:ext>
              </a:extLst>
            </p:cNvPr>
            <p:cNvSpPr>
              <a:spLocks/>
            </p:cNvSpPr>
            <p:nvPr>
              <p:custDataLst>
                <p:tags r:id="rId12"/>
              </p:custDataLst>
            </p:nvPr>
          </p:nvSpPr>
          <p:spPr>
            <a:xfrm>
              <a:off x="8787101" y="4316304"/>
              <a:ext cx="2800389" cy="2178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）内径百分表的结构</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）内径百分表的规格</a:t>
              </a:r>
              <a:endParaRPr lang="en-US" altLang="zh-CN" dirty="0">
                <a:solidFill>
                  <a:schemeClr val="tx1"/>
                </a:solidFill>
              </a:endParaRPr>
            </a:p>
            <a:p>
              <a:pPr defTabSz="913765">
                <a:lnSpc>
                  <a:spcPct val="130000"/>
                </a:lnSpc>
                <a:buSzPct val="100000"/>
                <a:defRPr/>
              </a:pPr>
              <a:r>
                <a:rPr lang="en-US" altLang="zh-CN" dirty="0">
                  <a:solidFill>
                    <a:schemeClr val="tx1"/>
                  </a:solidFill>
                </a:rPr>
                <a:t>         </a:t>
              </a:r>
              <a:r>
                <a:rPr lang="zh-CN" altLang="en-US" dirty="0">
                  <a:solidFill>
                    <a:schemeClr val="tx1"/>
                  </a:solidFill>
                </a:rPr>
                <a:t>和读数值</a:t>
              </a:r>
              <a:endParaRPr lang="en-US" altLang="zh-CN" dirty="0">
                <a:solidFill>
                  <a:schemeClr val="tx1"/>
                </a:solidFill>
              </a:endParaRPr>
            </a:p>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3</a:t>
              </a:r>
              <a:r>
                <a:rPr kumimoji="0" lang="zh-CN" altLang="en-US" b="0" i="0" u="none" strike="noStrike" kern="1200" cap="none" spc="0" normalizeH="0" baseline="0" noProof="0" dirty="0">
                  <a:ln>
                    <a:noFill/>
                  </a:ln>
                  <a:solidFill>
                    <a:schemeClr val="tx1"/>
                  </a:solidFill>
                  <a:effectLst/>
                  <a:uLnTx/>
                  <a:uFillTx/>
                </a:rPr>
                <a:t>）内径百分表的使用</a:t>
              </a:r>
              <a:endParaRPr kumimoji="0" lang="en-GB" altLang="zh-CN" b="0" i="0" u="none" strike="noStrike" kern="1200" cap="none" spc="0" normalizeH="0" baseline="0" noProof="0" dirty="0">
                <a:ln>
                  <a:noFill/>
                </a:ln>
                <a:solidFill>
                  <a:schemeClr val="tx1"/>
                </a:solidFill>
                <a:effectLst/>
                <a:uLnTx/>
                <a:uFillTx/>
              </a:endParaRPr>
            </a:p>
          </p:txBody>
        </p:sp>
        <p:sp>
          <p:nvSpPr>
            <p:cNvPr id="33" name="Title-2">
              <a:extLst>
                <a:ext uri="{FF2B5EF4-FFF2-40B4-BE49-F238E27FC236}">
                  <a16:creationId xmlns:a16="http://schemas.microsoft.com/office/drawing/2014/main" id="{D0B8B193-23B7-0A23-0AE6-F6C061EC34E4}"/>
                </a:ext>
              </a:extLst>
            </p:cNvPr>
            <p:cNvSpPr>
              <a:spLocks/>
            </p:cNvSpPr>
            <p:nvPr>
              <p:custDataLst>
                <p:tags r:id="rId13"/>
              </p:custDataLst>
            </p:nvPr>
          </p:nvSpPr>
          <p:spPr>
            <a:xfrm>
              <a:off x="8904486" y="3875910"/>
              <a:ext cx="2569711"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3"/>
                  </a:solidFill>
                  <a:sym typeface="Arial" panose="020B0604020202020204" pitchFamily="34" charset="0"/>
                </a:rPr>
                <a:t>内径百分表</a:t>
              </a:r>
              <a:endParaRPr lang="en-US" altLang="zh-CN" sz="2000" b="1" dirty="0">
                <a:solidFill>
                  <a:schemeClr val="accent3"/>
                </a:solidFill>
                <a:sym typeface="Arial" panose="020B0604020202020204" pitchFamily="34" charset="0"/>
              </a:endParaRPr>
            </a:p>
          </p:txBody>
        </p:sp>
        <p:sp>
          <p:nvSpPr>
            <p:cNvPr id="34" name="Index-2">
              <a:extLst>
                <a:ext uri="{FF2B5EF4-FFF2-40B4-BE49-F238E27FC236}">
                  <a16:creationId xmlns:a16="http://schemas.microsoft.com/office/drawing/2014/main" id="{707E8C40-483E-26E2-D28F-F5579077670B}"/>
                </a:ext>
              </a:extLst>
            </p:cNvPr>
            <p:cNvSpPr txBox="1"/>
            <p:nvPr>
              <p:custDataLst>
                <p:tags r:id="rId14"/>
              </p:custDataLst>
            </p:nvPr>
          </p:nvSpPr>
          <p:spPr>
            <a:xfrm>
              <a:off x="8319067" y="3837724"/>
              <a:ext cx="585418" cy="523220"/>
            </a:xfrm>
            <a:prstGeom prst="rect">
              <a:avLst/>
            </a:prstGeom>
            <a:solidFill>
              <a:schemeClr val="accent3"/>
            </a:solidFill>
            <a:effectLst/>
          </p:spPr>
          <p:txBody>
            <a:bodyPr wrap="none" rtlCol="0">
              <a:spAutoFit/>
            </a:bodyPr>
            <a:lstStyle/>
            <a:p>
              <a:pPr algn="ctr"/>
              <a:r>
                <a:rPr lang="en-US" altLang="zh-CN" sz="2800" b="1" dirty="0">
                  <a:solidFill>
                    <a:schemeClr val="lt1">
                      <a:lumMod val="100000"/>
                    </a:schemeClr>
                  </a:solidFill>
                  <a:latin typeface="+mj-lt"/>
                  <a:ea typeface="+mj-ea"/>
                </a:rPr>
                <a:t>03</a:t>
              </a:r>
              <a:endParaRPr lang="zh-CN" altLang="en-US" sz="2800" b="1" dirty="0">
                <a:solidFill>
                  <a:schemeClr val="lt1">
                    <a:lumMod val="100000"/>
                  </a:schemeClr>
                </a:solidFill>
                <a:latin typeface="+mj-lt"/>
                <a:ea typeface="+mj-ea"/>
              </a:endParaRPr>
            </a:p>
          </p:txBody>
        </p:sp>
        <p:cxnSp>
          <p:nvCxnSpPr>
            <p:cNvPr id="35" name="2">
              <a:extLst>
                <a:ext uri="{FF2B5EF4-FFF2-40B4-BE49-F238E27FC236}">
                  <a16:creationId xmlns:a16="http://schemas.microsoft.com/office/drawing/2014/main" id="{D985E3DB-D687-C851-12ED-A977A628023B}"/>
                </a:ext>
              </a:extLst>
            </p:cNvPr>
            <p:cNvCxnSpPr>
              <a:cxnSpLocks/>
            </p:cNvCxnSpPr>
            <p:nvPr>
              <p:custDataLst>
                <p:tags r:id="rId15"/>
              </p:custDataLst>
            </p:nvPr>
          </p:nvCxnSpPr>
          <p:spPr>
            <a:xfrm>
              <a:off x="8234197" y="6145370"/>
              <a:ext cx="324000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0663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264239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i="0" u="none" strike="noStrike" baseline="0" dirty="0">
                <a:solidFill>
                  <a:schemeClr val="accent1"/>
                </a:solidFill>
                <a:latin typeface="方正书宋"/>
              </a:rPr>
              <a:t>1. </a:t>
            </a:r>
            <a:r>
              <a:rPr lang="zh-CN" altLang="en-US" sz="2000" b="1" dirty="0">
                <a:solidFill>
                  <a:schemeClr val="accent1"/>
                </a:solidFill>
                <a:latin typeface="方正书宋"/>
              </a:rPr>
              <a:t>游标卡尺测量内孔的步骤</a:t>
            </a:r>
            <a:endParaRPr lang="en-US" altLang="zh-CN" sz="2000" b="1" i="0" u="none" strike="noStrike" baseline="0"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要使量爪分开的距离小于所测内孔尺寸，进入零件内孔后，再慢慢张开并轻轻接触零件的内表面，用固定螺钉固定尺框后，轻轻取出卡尺来读数；</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取出量爪时，用力要均匀，并使卡尺沿着孔的中心线方向滑出，</a:t>
            </a:r>
            <a:r>
              <a:rPr lang="zh-CN" altLang="en-US" sz="1800" b="1" i="0" u="none" strike="noStrike" baseline="0" dirty="0">
                <a:solidFill>
                  <a:srgbClr val="FF0000"/>
                </a:solidFill>
                <a:latin typeface="方正书宋"/>
              </a:rPr>
              <a:t>不可歪斜</a:t>
            </a:r>
            <a:r>
              <a:rPr lang="zh-CN" altLang="en-US" sz="1800" b="0" i="0" u="none" strike="noStrike" baseline="0" dirty="0">
                <a:solidFill>
                  <a:srgbClr val="221E1F"/>
                </a:solidFill>
                <a:latin typeface="方正书宋"/>
              </a:rPr>
              <a:t>，以免使量爪变形，受到不必要的磨损，影响测量精度；</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卡尺两测量刃应在孔的直径上，不能偏歪。当量爪在错误位置时，其测量结果，将比实际孔径</a:t>
            </a:r>
            <a:r>
              <a:rPr lang="en-US" altLang="zh-CN" sz="1800" b="0" i="1" u="none" strike="noStrike" baseline="0" dirty="0">
                <a:solidFill>
                  <a:srgbClr val="221E1F"/>
                </a:solidFill>
                <a:latin typeface="Times New Roman" panose="02020603050405020304" pitchFamily="18" charset="0"/>
              </a:rPr>
              <a:t>D </a:t>
            </a:r>
            <a:r>
              <a:rPr lang="zh-CN" altLang="en-US" sz="1800" b="0" i="0" u="none" strike="noStrike" baseline="0" dirty="0">
                <a:solidFill>
                  <a:srgbClr val="221E1F"/>
                </a:solidFill>
                <a:latin typeface="方正书宋"/>
              </a:rPr>
              <a:t>要小。</a:t>
            </a:r>
            <a:endParaRPr lang="en-US" altLang="zh-CN" sz="20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pic>
        <p:nvPicPr>
          <p:cNvPr id="8" name="图片 7">
            <a:extLst>
              <a:ext uri="{FF2B5EF4-FFF2-40B4-BE49-F238E27FC236}">
                <a16:creationId xmlns:a16="http://schemas.microsoft.com/office/drawing/2014/main" id="{808A2DAE-57BD-6A2D-770D-81B807CBA78D}"/>
              </a:ext>
            </a:extLst>
          </p:cNvPr>
          <p:cNvPicPr>
            <a:picLocks noChangeAspect="1"/>
          </p:cNvPicPr>
          <p:nvPr/>
        </p:nvPicPr>
        <p:blipFill>
          <a:blip r:embed="rId3"/>
          <a:stretch>
            <a:fillRect/>
          </a:stretch>
        </p:blipFill>
        <p:spPr>
          <a:xfrm>
            <a:off x="1078913" y="4511199"/>
            <a:ext cx="3543300" cy="1762125"/>
          </a:xfrm>
          <a:prstGeom prst="rect">
            <a:avLst/>
          </a:prstGeom>
        </p:spPr>
      </p:pic>
      <p:sp>
        <p:nvSpPr>
          <p:cNvPr id="9" name="文本框 8">
            <a:extLst>
              <a:ext uri="{FF2B5EF4-FFF2-40B4-BE49-F238E27FC236}">
                <a16:creationId xmlns:a16="http://schemas.microsoft.com/office/drawing/2014/main" id="{F9B13E83-58E1-082E-A26D-6056108679E2}"/>
              </a:ext>
            </a:extLst>
          </p:cNvPr>
          <p:cNvSpPr txBox="1"/>
          <p:nvPr/>
        </p:nvSpPr>
        <p:spPr>
          <a:xfrm>
            <a:off x="1615839" y="6273324"/>
            <a:ext cx="2113509" cy="338554"/>
          </a:xfrm>
          <a:prstGeom prst="rect">
            <a:avLst/>
          </a:prstGeom>
          <a:noFill/>
        </p:spPr>
        <p:txBody>
          <a:bodyPr wrap="square">
            <a:spAutoFit/>
          </a:bodyPr>
          <a:lstStyle/>
          <a:p>
            <a:pPr algn="ctr"/>
            <a:r>
              <a:rPr lang="zh-CN" altLang="en-US" sz="1600" b="1" dirty="0">
                <a:solidFill>
                  <a:srgbClr val="221E1F"/>
                </a:solidFill>
                <a:latin typeface="方正书宋"/>
              </a:rPr>
              <a:t>内孔的测量方法</a:t>
            </a:r>
            <a:r>
              <a:rPr lang="zh-CN" altLang="en-US" sz="1600" b="1" i="0" u="none" strike="noStrike" baseline="0" dirty="0">
                <a:solidFill>
                  <a:srgbClr val="221E1F"/>
                </a:solidFill>
                <a:latin typeface="方正书宋"/>
              </a:rPr>
              <a:t>图</a:t>
            </a:r>
            <a:endParaRPr lang="zh-CN" altLang="en-US" sz="1600" b="1" dirty="0"/>
          </a:p>
        </p:txBody>
      </p:sp>
      <p:pic>
        <p:nvPicPr>
          <p:cNvPr id="11" name="图片 10">
            <a:extLst>
              <a:ext uri="{FF2B5EF4-FFF2-40B4-BE49-F238E27FC236}">
                <a16:creationId xmlns:a16="http://schemas.microsoft.com/office/drawing/2014/main" id="{B154F4C8-72BC-2B56-300B-FF266199C044}"/>
              </a:ext>
            </a:extLst>
          </p:cNvPr>
          <p:cNvPicPr>
            <a:picLocks noChangeAspect="1"/>
          </p:cNvPicPr>
          <p:nvPr/>
        </p:nvPicPr>
        <p:blipFill>
          <a:blip r:embed="rId4"/>
          <a:stretch>
            <a:fillRect/>
          </a:stretch>
        </p:blipFill>
        <p:spPr>
          <a:xfrm flipV="1">
            <a:off x="5699539" y="4327940"/>
            <a:ext cx="4042300" cy="2218126"/>
          </a:xfrm>
          <a:prstGeom prst="rect">
            <a:avLst/>
          </a:prstGeom>
        </p:spPr>
      </p:pic>
      <p:sp>
        <p:nvSpPr>
          <p:cNvPr id="12" name="文本框 11">
            <a:extLst>
              <a:ext uri="{FF2B5EF4-FFF2-40B4-BE49-F238E27FC236}">
                <a16:creationId xmlns:a16="http://schemas.microsoft.com/office/drawing/2014/main" id="{FAB011BA-A5C6-BC41-964E-8D466CF101A1}"/>
              </a:ext>
            </a:extLst>
          </p:cNvPr>
          <p:cNvSpPr txBox="1"/>
          <p:nvPr/>
        </p:nvSpPr>
        <p:spPr>
          <a:xfrm>
            <a:off x="6357644" y="6497239"/>
            <a:ext cx="2726090" cy="338554"/>
          </a:xfrm>
          <a:prstGeom prst="rect">
            <a:avLst/>
          </a:prstGeom>
          <a:noFill/>
        </p:spPr>
        <p:txBody>
          <a:bodyPr wrap="square">
            <a:spAutoFit/>
          </a:bodyPr>
          <a:lstStyle/>
          <a:p>
            <a:pPr algn="ctr"/>
            <a:r>
              <a:rPr lang="zh-CN" altLang="en-US" sz="1600" b="1" dirty="0">
                <a:solidFill>
                  <a:srgbClr val="221E1F"/>
                </a:solidFill>
                <a:latin typeface="方正书宋"/>
              </a:rPr>
              <a:t>测量内孔时正确与错误位置</a:t>
            </a:r>
            <a:endParaRPr lang="zh-CN" altLang="en-US" sz="1600" b="1" dirty="0"/>
          </a:p>
        </p:txBody>
      </p:sp>
      <p:sp>
        <p:nvSpPr>
          <p:cNvPr id="15" name="文本框 14">
            <a:extLst>
              <a:ext uri="{FF2B5EF4-FFF2-40B4-BE49-F238E27FC236}">
                <a16:creationId xmlns:a16="http://schemas.microsoft.com/office/drawing/2014/main" id="{A90884E2-8D4D-EA50-A40D-662459AFF9C0}"/>
              </a:ext>
            </a:extLst>
          </p:cNvPr>
          <p:cNvSpPr txBox="1"/>
          <p:nvPr/>
        </p:nvSpPr>
        <p:spPr>
          <a:xfrm>
            <a:off x="9229609" y="6442601"/>
            <a:ext cx="2340670" cy="369332"/>
          </a:xfrm>
          <a:prstGeom prst="rect">
            <a:avLst/>
          </a:prstGeom>
          <a:noFill/>
        </p:spPr>
        <p:txBody>
          <a:bodyPr wrap="square">
            <a:spAutoFit/>
          </a:bodyPr>
          <a:lstStyle/>
          <a:p>
            <a:r>
              <a:rPr lang="zh-CN" altLang="en-US" b="1" dirty="0">
                <a:solidFill>
                  <a:srgbClr val="FF0000"/>
                </a:solidFill>
                <a:latin typeface="方正书宋"/>
              </a:rPr>
              <a:t>直角边必定小于斜边！</a:t>
            </a:r>
            <a:endParaRPr lang="zh-CN" altLang="en-US" dirty="0"/>
          </a:p>
        </p:txBody>
      </p:sp>
    </p:spTree>
    <p:extLst>
      <p:ext uri="{BB962C8B-B14F-4D97-AF65-F5344CB8AC3E}">
        <p14:creationId xmlns:p14="http://schemas.microsoft.com/office/powerpoint/2010/main" val="3906801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BFE5D52-7C3A-0A6C-9E04-6E8DDA658800}"/>
              </a:ext>
            </a:extLst>
          </p:cNvPr>
          <p:cNvPicPr>
            <a:picLocks noChangeAspect="1"/>
          </p:cNvPicPr>
          <p:nvPr/>
        </p:nvPicPr>
        <p:blipFill>
          <a:blip r:embed="rId3"/>
          <a:stretch>
            <a:fillRect/>
          </a:stretch>
        </p:blipFill>
        <p:spPr>
          <a:xfrm>
            <a:off x="3411810" y="4085749"/>
            <a:ext cx="5368374" cy="2314320"/>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17941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深度游标卡尺</a:t>
            </a:r>
            <a:endParaRPr lang="en-US" altLang="zh-CN" sz="2000" b="1" dirty="0">
              <a:solidFill>
                <a:schemeClr val="accent1"/>
              </a:solidFill>
              <a:latin typeface="方正书宋"/>
            </a:endParaRPr>
          </a:p>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1</a:t>
            </a:r>
            <a:r>
              <a:rPr lang="zh-CN" altLang="en-US" b="1" i="0" u="none" strike="noStrike" baseline="0" dirty="0">
                <a:solidFill>
                  <a:schemeClr val="accent1"/>
                </a:solidFill>
                <a:latin typeface="方正书宋"/>
              </a:rPr>
              <a:t>）深度游标卡尺的结构</a:t>
            </a:r>
            <a:endParaRPr lang="en-US" altLang="zh-CN" b="1" i="0" u="none" strike="noStrike" baseline="0"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结构特点是尺框</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和两个量爪连成一体，成为一个带游标测量的基座</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，基座的端面和尺身</a:t>
            </a:r>
            <a:r>
              <a:rPr lang="en-US" altLang="zh-CN" sz="1800" b="0" i="0" u="none" strike="noStrike" baseline="0" dirty="0">
                <a:solidFill>
                  <a:srgbClr val="221E1F"/>
                </a:solidFill>
                <a:latin typeface="方正书宋"/>
              </a:rPr>
              <a:t>4</a:t>
            </a:r>
            <a:r>
              <a:rPr lang="zh-CN" altLang="en-US" sz="1800" b="0" i="0" u="none" strike="noStrike" baseline="0" dirty="0">
                <a:solidFill>
                  <a:srgbClr val="221E1F"/>
                </a:solidFill>
                <a:latin typeface="方正书宋"/>
              </a:rPr>
              <a:t>的端面就是它的两个测量面</a:t>
            </a:r>
            <a:endParaRPr lang="en-US" altLang="zh-CN" sz="20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9" name="文本框 8">
            <a:extLst>
              <a:ext uri="{FF2B5EF4-FFF2-40B4-BE49-F238E27FC236}">
                <a16:creationId xmlns:a16="http://schemas.microsoft.com/office/drawing/2014/main" id="{F9B13E83-58E1-082E-A26D-6056108679E2}"/>
              </a:ext>
            </a:extLst>
          </p:cNvPr>
          <p:cNvSpPr txBox="1"/>
          <p:nvPr/>
        </p:nvSpPr>
        <p:spPr>
          <a:xfrm>
            <a:off x="4265423" y="3517985"/>
            <a:ext cx="713579" cy="584775"/>
          </a:xfrm>
          <a:prstGeom prst="rect">
            <a:avLst/>
          </a:prstGeom>
          <a:noFill/>
        </p:spPr>
        <p:txBody>
          <a:bodyPr wrap="square">
            <a:spAutoFit/>
          </a:bodyPr>
          <a:lstStyle/>
          <a:p>
            <a:pPr algn="ctr"/>
            <a:r>
              <a:rPr lang="zh-CN" altLang="en-US" sz="1600" b="1" dirty="0">
                <a:solidFill>
                  <a:srgbClr val="221E1F"/>
                </a:solidFill>
                <a:latin typeface="方正书宋"/>
              </a:rPr>
              <a:t>测量基座</a:t>
            </a:r>
            <a:endParaRPr lang="zh-CN" altLang="en-US" sz="1600" b="1" dirty="0"/>
          </a:p>
        </p:txBody>
      </p:sp>
      <p:sp>
        <p:nvSpPr>
          <p:cNvPr id="7" name="文本框 6">
            <a:extLst>
              <a:ext uri="{FF2B5EF4-FFF2-40B4-BE49-F238E27FC236}">
                <a16:creationId xmlns:a16="http://schemas.microsoft.com/office/drawing/2014/main" id="{1C9BB253-0529-0CD2-3C76-AF7706585167}"/>
              </a:ext>
            </a:extLst>
          </p:cNvPr>
          <p:cNvSpPr txBox="1"/>
          <p:nvPr/>
        </p:nvSpPr>
        <p:spPr>
          <a:xfrm>
            <a:off x="4835073" y="3802771"/>
            <a:ext cx="713579" cy="584775"/>
          </a:xfrm>
          <a:prstGeom prst="rect">
            <a:avLst/>
          </a:prstGeom>
          <a:noFill/>
        </p:spPr>
        <p:txBody>
          <a:bodyPr wrap="square">
            <a:spAutoFit/>
          </a:bodyPr>
          <a:lstStyle/>
          <a:p>
            <a:pPr algn="ctr"/>
            <a:r>
              <a:rPr lang="zh-CN" altLang="en-US" sz="1600" b="1" dirty="0">
                <a:solidFill>
                  <a:srgbClr val="221E1F"/>
                </a:solidFill>
                <a:latin typeface="方正书宋"/>
              </a:rPr>
              <a:t>紧固螺钉</a:t>
            </a:r>
            <a:endParaRPr lang="zh-CN" altLang="en-US" sz="1600" b="1" dirty="0"/>
          </a:p>
        </p:txBody>
      </p:sp>
      <p:sp>
        <p:nvSpPr>
          <p:cNvPr id="10" name="文本框 9">
            <a:extLst>
              <a:ext uri="{FF2B5EF4-FFF2-40B4-BE49-F238E27FC236}">
                <a16:creationId xmlns:a16="http://schemas.microsoft.com/office/drawing/2014/main" id="{E90B3309-ABA7-7B84-607F-0AB1FD987561}"/>
              </a:ext>
            </a:extLst>
          </p:cNvPr>
          <p:cNvSpPr txBox="1"/>
          <p:nvPr/>
        </p:nvSpPr>
        <p:spPr>
          <a:xfrm>
            <a:off x="5311397" y="4085749"/>
            <a:ext cx="713579" cy="338554"/>
          </a:xfrm>
          <a:prstGeom prst="rect">
            <a:avLst/>
          </a:prstGeom>
          <a:noFill/>
        </p:spPr>
        <p:txBody>
          <a:bodyPr wrap="square">
            <a:spAutoFit/>
          </a:bodyPr>
          <a:lstStyle/>
          <a:p>
            <a:pPr algn="ctr"/>
            <a:r>
              <a:rPr lang="zh-CN" altLang="en-US" sz="1600" b="1" dirty="0">
                <a:solidFill>
                  <a:srgbClr val="221E1F"/>
                </a:solidFill>
                <a:latin typeface="方正书宋"/>
              </a:rPr>
              <a:t>尺框</a:t>
            </a:r>
            <a:endParaRPr lang="zh-CN" altLang="en-US" sz="1600" b="1" dirty="0"/>
          </a:p>
        </p:txBody>
      </p:sp>
      <p:sp>
        <p:nvSpPr>
          <p:cNvPr id="13" name="文本框 12">
            <a:extLst>
              <a:ext uri="{FF2B5EF4-FFF2-40B4-BE49-F238E27FC236}">
                <a16:creationId xmlns:a16="http://schemas.microsoft.com/office/drawing/2014/main" id="{CA03CD0A-6CCB-DBC0-5B05-EB7E03E42DD2}"/>
              </a:ext>
            </a:extLst>
          </p:cNvPr>
          <p:cNvSpPr txBox="1"/>
          <p:nvPr/>
        </p:nvSpPr>
        <p:spPr>
          <a:xfrm>
            <a:off x="7971649" y="4085749"/>
            <a:ext cx="713579" cy="338554"/>
          </a:xfrm>
          <a:prstGeom prst="rect">
            <a:avLst/>
          </a:prstGeom>
          <a:noFill/>
        </p:spPr>
        <p:txBody>
          <a:bodyPr wrap="square">
            <a:spAutoFit/>
          </a:bodyPr>
          <a:lstStyle/>
          <a:p>
            <a:pPr algn="ctr"/>
            <a:r>
              <a:rPr lang="zh-CN" altLang="en-US" sz="1600" b="1" dirty="0">
                <a:solidFill>
                  <a:srgbClr val="221E1F"/>
                </a:solidFill>
                <a:latin typeface="方正书宋"/>
              </a:rPr>
              <a:t>尺身</a:t>
            </a:r>
            <a:endParaRPr lang="zh-CN" altLang="en-US" sz="1600" b="1" dirty="0"/>
          </a:p>
        </p:txBody>
      </p:sp>
      <p:sp>
        <p:nvSpPr>
          <p:cNvPr id="16" name="文本框 15">
            <a:extLst>
              <a:ext uri="{FF2B5EF4-FFF2-40B4-BE49-F238E27FC236}">
                <a16:creationId xmlns:a16="http://schemas.microsoft.com/office/drawing/2014/main" id="{5039B185-E28A-C73F-02A0-D9A222BD3EE5}"/>
              </a:ext>
            </a:extLst>
          </p:cNvPr>
          <p:cNvSpPr txBox="1"/>
          <p:nvPr/>
        </p:nvSpPr>
        <p:spPr>
          <a:xfrm>
            <a:off x="5671053" y="5722567"/>
            <a:ext cx="713579" cy="338554"/>
          </a:xfrm>
          <a:prstGeom prst="rect">
            <a:avLst/>
          </a:prstGeom>
          <a:noFill/>
        </p:spPr>
        <p:txBody>
          <a:bodyPr wrap="square">
            <a:spAutoFit/>
          </a:bodyPr>
          <a:lstStyle/>
          <a:p>
            <a:pPr algn="ctr"/>
            <a:r>
              <a:rPr lang="zh-CN" altLang="en-US" sz="1600" b="1" dirty="0">
                <a:solidFill>
                  <a:srgbClr val="221E1F"/>
                </a:solidFill>
                <a:latin typeface="方正书宋"/>
              </a:rPr>
              <a:t>游标</a:t>
            </a:r>
            <a:endParaRPr lang="zh-CN" altLang="en-US" sz="1600" b="1" dirty="0"/>
          </a:p>
        </p:txBody>
      </p:sp>
      <p:sp>
        <p:nvSpPr>
          <p:cNvPr id="2" name="标题 3">
            <a:extLst>
              <a:ext uri="{FF2B5EF4-FFF2-40B4-BE49-F238E27FC236}">
                <a16:creationId xmlns:a16="http://schemas.microsoft.com/office/drawing/2014/main" id="{1B69AAC9-B2A0-8459-3616-D85E44E9B4CE}"/>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1242192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147014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深度游标卡尺</a:t>
            </a:r>
            <a:endParaRPr lang="en-US" altLang="zh-CN" sz="2000" b="1" dirty="0">
              <a:solidFill>
                <a:schemeClr val="accent1"/>
              </a:solidFill>
              <a:latin typeface="方正书宋"/>
            </a:endParaRPr>
          </a:p>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2</a:t>
            </a:r>
            <a:r>
              <a:rPr lang="zh-CN" altLang="en-US" b="1" i="0" u="none" strike="noStrike" baseline="0" dirty="0">
                <a:solidFill>
                  <a:schemeClr val="accent1"/>
                </a:solidFill>
                <a:latin typeface="方正书宋"/>
              </a:rPr>
              <a:t>）深度游标卡尺的规格</a:t>
            </a:r>
            <a:endParaRPr lang="en-US" altLang="zh-CN" b="1" i="0" u="none" strike="noStrike" baseline="0"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深度游标卡尺的读数值：</a:t>
            </a:r>
            <a:r>
              <a:rPr lang="en-US" altLang="zh-CN" sz="1800" b="0" i="0" u="none" strike="noStrike" baseline="0" dirty="0">
                <a:solidFill>
                  <a:srgbClr val="221E1F"/>
                </a:solidFill>
                <a:latin typeface="方正书宋"/>
              </a:rPr>
              <a:t>0.02mm</a:t>
            </a:r>
            <a:r>
              <a:rPr lang="zh-CN" altLang="en-US" sz="1800" b="0" i="0" u="none" strike="noStrike" baseline="0" dirty="0">
                <a:solidFill>
                  <a:srgbClr val="221E1F"/>
                </a:solidFill>
                <a:latin typeface="方正书宋"/>
              </a:rPr>
              <a:t>。其测量范围（</a:t>
            </a:r>
            <a:r>
              <a:rPr lang="en-US" altLang="zh-CN" sz="1800" b="0" i="0" u="none" strike="noStrike" baseline="0" dirty="0">
                <a:solidFill>
                  <a:srgbClr val="221E1F"/>
                </a:solidFill>
                <a:latin typeface="方正书宋"/>
              </a:rPr>
              <a:t>mm</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0~125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0~200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0~300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0~500</a:t>
            </a:r>
            <a:endParaRPr lang="en-US" altLang="zh-CN" sz="20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8" name="文本框 7">
            <a:extLst>
              <a:ext uri="{FF2B5EF4-FFF2-40B4-BE49-F238E27FC236}">
                <a16:creationId xmlns:a16="http://schemas.microsoft.com/office/drawing/2014/main" id="{478C4709-0560-F331-0407-F2ACC2147CC3}"/>
              </a:ext>
            </a:extLst>
          </p:cNvPr>
          <p:cNvSpPr txBox="1"/>
          <p:nvPr/>
        </p:nvSpPr>
        <p:spPr>
          <a:xfrm>
            <a:off x="732204" y="3200401"/>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3</a:t>
            </a:r>
            <a:r>
              <a:rPr lang="zh-CN" altLang="en-US" b="1" i="0" u="none" strike="noStrike" baseline="0" dirty="0">
                <a:solidFill>
                  <a:schemeClr val="accent1"/>
                </a:solidFill>
                <a:latin typeface="方正书宋"/>
              </a:rPr>
              <a:t>）深度游标卡尺的使用方法</a:t>
            </a:r>
            <a:endParaRPr lang="en-US" altLang="zh-CN" b="1" i="0" u="none" strike="noStrike" baseline="0" dirty="0">
              <a:solidFill>
                <a:schemeClr val="accent1"/>
              </a:solidFill>
              <a:latin typeface="方正书宋"/>
            </a:endParaRPr>
          </a:p>
        </p:txBody>
      </p:sp>
      <p:sp>
        <p:nvSpPr>
          <p:cNvPr id="12" name="文本框 11">
            <a:extLst>
              <a:ext uri="{FF2B5EF4-FFF2-40B4-BE49-F238E27FC236}">
                <a16:creationId xmlns:a16="http://schemas.microsoft.com/office/drawing/2014/main" id="{5A497BC9-1147-0BF9-BA5C-A90337ABD565}"/>
              </a:ext>
            </a:extLst>
          </p:cNvPr>
          <p:cNvSpPr txBox="1"/>
          <p:nvPr/>
        </p:nvSpPr>
        <p:spPr>
          <a:xfrm>
            <a:off x="934374" y="3777783"/>
            <a:ext cx="8085339" cy="1857753"/>
          </a:xfrm>
          <a:prstGeom prst="rect">
            <a:avLst/>
          </a:prstGeom>
          <a:noFill/>
        </p:spPr>
        <p:txBody>
          <a:bodyPr wrap="square">
            <a:spAutoFit/>
          </a:bodyPr>
          <a:lstStyle/>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测量内孔深度时应把基座的端面紧靠在被测孔的端面上，使尺身与被测孔的中心线平行，伸入尺身，尺身端面至基座端面之间的距离就是被测零件的深度尺寸。它的读数方法和游标卡尺完全一样。</a:t>
            </a:r>
            <a:endParaRPr lang="en-US" altLang="zh-CN" sz="1800" b="0" i="0" u="none" strike="noStrike" baseline="0" dirty="0">
              <a:solidFill>
                <a:srgbClr val="221E1F"/>
              </a:solidFill>
              <a:latin typeface="方正书宋"/>
            </a:endParaRPr>
          </a:p>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测量时，先把测量基座轻轻压在工件的基准面上，两个端面必须接触工件的基准面。</a:t>
            </a:r>
            <a:endParaRPr lang="en-US" altLang="zh-CN" sz="1800" b="0" i="0" u="none" strike="noStrike" baseline="0" dirty="0">
              <a:solidFill>
                <a:srgbClr val="221E1F"/>
              </a:solidFill>
              <a:latin typeface="方正书宋"/>
            </a:endParaRPr>
          </a:p>
        </p:txBody>
      </p:sp>
      <p:pic>
        <p:nvPicPr>
          <p:cNvPr id="17" name="图片 16">
            <a:extLst>
              <a:ext uri="{FF2B5EF4-FFF2-40B4-BE49-F238E27FC236}">
                <a16:creationId xmlns:a16="http://schemas.microsoft.com/office/drawing/2014/main" id="{1F1879CD-BA8A-B437-60A5-487CF8C96285}"/>
              </a:ext>
            </a:extLst>
          </p:cNvPr>
          <p:cNvPicPr>
            <a:picLocks noChangeAspect="1"/>
          </p:cNvPicPr>
          <p:nvPr/>
        </p:nvPicPr>
        <p:blipFill>
          <a:blip r:embed="rId3"/>
          <a:stretch>
            <a:fillRect/>
          </a:stretch>
        </p:blipFill>
        <p:spPr>
          <a:xfrm>
            <a:off x="9128112" y="3966185"/>
            <a:ext cx="2495550" cy="1219200"/>
          </a:xfrm>
          <a:prstGeom prst="rect">
            <a:avLst/>
          </a:prstGeom>
        </p:spPr>
      </p:pic>
      <p:sp>
        <p:nvSpPr>
          <p:cNvPr id="18" name="文本框 17">
            <a:extLst>
              <a:ext uri="{FF2B5EF4-FFF2-40B4-BE49-F238E27FC236}">
                <a16:creationId xmlns:a16="http://schemas.microsoft.com/office/drawing/2014/main" id="{BA57703A-F863-3CBE-900F-F8CCB3312905}"/>
              </a:ext>
            </a:extLst>
          </p:cNvPr>
          <p:cNvSpPr txBox="1"/>
          <p:nvPr/>
        </p:nvSpPr>
        <p:spPr>
          <a:xfrm>
            <a:off x="8805666" y="5258357"/>
            <a:ext cx="2726090" cy="338554"/>
          </a:xfrm>
          <a:prstGeom prst="rect">
            <a:avLst/>
          </a:prstGeom>
          <a:noFill/>
        </p:spPr>
        <p:txBody>
          <a:bodyPr wrap="square">
            <a:spAutoFit/>
          </a:bodyPr>
          <a:lstStyle/>
          <a:p>
            <a:pPr algn="ctr"/>
            <a:r>
              <a:rPr lang="zh-CN" altLang="en-US" sz="1600" b="1" dirty="0">
                <a:solidFill>
                  <a:srgbClr val="221E1F"/>
                </a:solidFill>
                <a:latin typeface="方正书宋"/>
              </a:rPr>
              <a:t>基座端面紧贴工件</a:t>
            </a:r>
            <a:endParaRPr lang="zh-CN" altLang="en-US" sz="1600" b="1" dirty="0"/>
          </a:p>
        </p:txBody>
      </p:sp>
      <p:cxnSp>
        <p:nvCxnSpPr>
          <p:cNvPr id="20" name="直接箭头连接符 7">
            <a:extLst>
              <a:ext uri="{FF2B5EF4-FFF2-40B4-BE49-F238E27FC236}">
                <a16:creationId xmlns:a16="http://schemas.microsoft.com/office/drawing/2014/main" id="{5DD7C9F0-8575-F831-E242-92BF235B1CB9}"/>
              </a:ext>
            </a:extLst>
          </p:cNvPr>
          <p:cNvCxnSpPr>
            <a:cxnSpLocks/>
          </p:cNvCxnSpPr>
          <p:nvPr/>
        </p:nvCxnSpPr>
        <p:spPr>
          <a:xfrm flipV="1">
            <a:off x="9898958" y="4482822"/>
            <a:ext cx="539507" cy="8083"/>
          </a:xfrm>
          <a:prstGeom prst="straightConnector1">
            <a:avLst/>
          </a:prstGeom>
          <a:ln w="15875">
            <a:solidFill>
              <a:srgbClr val="FF0000">
                <a:alpha val="5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7">
            <a:extLst>
              <a:ext uri="{FF2B5EF4-FFF2-40B4-BE49-F238E27FC236}">
                <a16:creationId xmlns:a16="http://schemas.microsoft.com/office/drawing/2014/main" id="{B9142A0A-DB62-B269-ACBF-942F12803371}"/>
              </a:ext>
            </a:extLst>
          </p:cNvPr>
          <p:cNvCxnSpPr>
            <a:cxnSpLocks/>
          </p:cNvCxnSpPr>
          <p:nvPr/>
        </p:nvCxnSpPr>
        <p:spPr>
          <a:xfrm flipV="1">
            <a:off x="9898958" y="4706660"/>
            <a:ext cx="539507" cy="8083"/>
          </a:xfrm>
          <a:prstGeom prst="straightConnector1">
            <a:avLst/>
          </a:prstGeom>
          <a:ln w="15875">
            <a:solidFill>
              <a:srgbClr val="FF0000">
                <a:alpha val="50000"/>
              </a:srgbClr>
            </a:solidFill>
            <a:tailEnd type="arrow"/>
          </a:ln>
        </p:spPr>
        <p:style>
          <a:lnRef idx="1">
            <a:schemeClr val="accent1"/>
          </a:lnRef>
          <a:fillRef idx="0">
            <a:schemeClr val="accent1"/>
          </a:fillRef>
          <a:effectRef idx="0">
            <a:schemeClr val="accent1"/>
          </a:effectRef>
          <a:fontRef idx="minor">
            <a:schemeClr val="tx1"/>
          </a:fontRef>
        </p:style>
      </p:cxnSp>
      <p:sp>
        <p:nvSpPr>
          <p:cNvPr id="2" name="标题 3">
            <a:extLst>
              <a:ext uri="{FF2B5EF4-FFF2-40B4-BE49-F238E27FC236}">
                <a16:creationId xmlns:a16="http://schemas.microsoft.com/office/drawing/2014/main" id="{C6F7B8FB-8808-5594-C043-D3F6C0302047}"/>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2607911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1473F7E1-7CAA-6EBA-4867-E6EEECFD49A9}"/>
              </a:ext>
            </a:extLst>
          </p:cNvPr>
          <p:cNvPicPr>
            <a:picLocks noChangeAspect="1"/>
          </p:cNvPicPr>
          <p:nvPr/>
        </p:nvPicPr>
        <p:blipFill>
          <a:blip r:embed="rId3"/>
          <a:stretch>
            <a:fillRect/>
          </a:stretch>
        </p:blipFill>
        <p:spPr>
          <a:xfrm>
            <a:off x="9350768" y="3394045"/>
            <a:ext cx="1474406" cy="2071796"/>
          </a:xfrm>
          <a:prstGeom prst="rect">
            <a:avLst/>
          </a:prstGeom>
        </p:spPr>
      </p:pic>
      <p:pic>
        <p:nvPicPr>
          <p:cNvPr id="25" name="图片 24">
            <a:extLst>
              <a:ext uri="{FF2B5EF4-FFF2-40B4-BE49-F238E27FC236}">
                <a16:creationId xmlns:a16="http://schemas.microsoft.com/office/drawing/2014/main" id="{DD03CA5F-B561-B0F1-BBD1-2FEF967BC525}"/>
              </a:ext>
            </a:extLst>
          </p:cNvPr>
          <p:cNvPicPr>
            <a:picLocks noChangeAspect="1"/>
          </p:cNvPicPr>
          <p:nvPr/>
        </p:nvPicPr>
        <p:blipFill>
          <a:blip r:embed="rId4"/>
          <a:stretch>
            <a:fillRect/>
          </a:stretch>
        </p:blipFill>
        <p:spPr>
          <a:xfrm>
            <a:off x="7655057" y="3427461"/>
            <a:ext cx="1638208" cy="2038380"/>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深度游标卡尺</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8" name="文本框 7">
            <a:extLst>
              <a:ext uri="{FF2B5EF4-FFF2-40B4-BE49-F238E27FC236}">
                <a16:creationId xmlns:a16="http://schemas.microsoft.com/office/drawing/2014/main" id="{478C4709-0560-F331-0407-F2ACC2147CC3}"/>
              </a:ext>
            </a:extLst>
          </p:cNvPr>
          <p:cNvSpPr txBox="1"/>
          <p:nvPr/>
        </p:nvSpPr>
        <p:spPr>
          <a:xfrm>
            <a:off x="829858" y="2180062"/>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3</a:t>
            </a:r>
            <a:r>
              <a:rPr lang="zh-CN" altLang="en-US" b="1" i="0" u="none" strike="noStrike" baseline="0" dirty="0">
                <a:solidFill>
                  <a:schemeClr val="accent1"/>
                </a:solidFill>
                <a:latin typeface="方正书宋"/>
              </a:rPr>
              <a:t>）深度游标卡尺的使用方法</a:t>
            </a:r>
            <a:endParaRPr lang="en-US" altLang="zh-CN" b="1" i="0" u="none" strike="noStrike" baseline="0" dirty="0">
              <a:solidFill>
                <a:schemeClr val="accent1"/>
              </a:solidFill>
              <a:latin typeface="方正书宋"/>
            </a:endParaRPr>
          </a:p>
        </p:txBody>
      </p:sp>
      <p:sp>
        <p:nvSpPr>
          <p:cNvPr id="18" name="文本框 17">
            <a:extLst>
              <a:ext uri="{FF2B5EF4-FFF2-40B4-BE49-F238E27FC236}">
                <a16:creationId xmlns:a16="http://schemas.microsoft.com/office/drawing/2014/main" id="{BA57703A-F863-3CBE-900F-F8CCB3312905}"/>
              </a:ext>
            </a:extLst>
          </p:cNvPr>
          <p:cNvSpPr txBox="1"/>
          <p:nvPr/>
        </p:nvSpPr>
        <p:spPr>
          <a:xfrm>
            <a:off x="9576716" y="5567362"/>
            <a:ext cx="1022509" cy="584775"/>
          </a:xfrm>
          <a:prstGeom prst="rect">
            <a:avLst/>
          </a:prstGeom>
          <a:noFill/>
        </p:spPr>
        <p:txBody>
          <a:bodyPr wrap="square">
            <a:spAutoFit/>
          </a:bodyPr>
          <a:lstStyle/>
          <a:p>
            <a:pPr algn="ctr"/>
            <a:r>
              <a:rPr lang="zh-CN" altLang="en-US" sz="1600" b="1" dirty="0">
                <a:solidFill>
                  <a:srgbClr val="221E1F"/>
                </a:solidFill>
                <a:latin typeface="方正书宋"/>
              </a:rPr>
              <a:t>基座紧压基准面 </a:t>
            </a:r>
            <a:endParaRPr lang="zh-CN" altLang="en-US" sz="1600" b="1" dirty="0"/>
          </a:p>
        </p:txBody>
      </p:sp>
      <p:pic>
        <p:nvPicPr>
          <p:cNvPr id="4" name="图片 3">
            <a:extLst>
              <a:ext uri="{FF2B5EF4-FFF2-40B4-BE49-F238E27FC236}">
                <a16:creationId xmlns:a16="http://schemas.microsoft.com/office/drawing/2014/main" id="{3161C59E-CFB9-DC44-94AF-59DD7DD8A5A0}"/>
              </a:ext>
            </a:extLst>
          </p:cNvPr>
          <p:cNvPicPr>
            <a:picLocks noChangeAspect="1"/>
          </p:cNvPicPr>
          <p:nvPr/>
        </p:nvPicPr>
        <p:blipFill>
          <a:blip r:embed="rId5"/>
          <a:stretch>
            <a:fillRect/>
          </a:stretch>
        </p:blipFill>
        <p:spPr>
          <a:xfrm>
            <a:off x="7776740" y="1928220"/>
            <a:ext cx="3060087" cy="1545698"/>
          </a:xfrm>
          <a:prstGeom prst="rect">
            <a:avLst/>
          </a:prstGeom>
        </p:spPr>
      </p:pic>
      <p:cxnSp>
        <p:nvCxnSpPr>
          <p:cNvPr id="7" name="直接箭头连接符 7">
            <a:extLst>
              <a:ext uri="{FF2B5EF4-FFF2-40B4-BE49-F238E27FC236}">
                <a16:creationId xmlns:a16="http://schemas.microsoft.com/office/drawing/2014/main" id="{B6B295FD-4778-F69B-C478-20F7AAB0FF54}"/>
              </a:ext>
            </a:extLst>
          </p:cNvPr>
          <p:cNvCxnSpPr>
            <a:cxnSpLocks/>
          </p:cNvCxnSpPr>
          <p:nvPr/>
        </p:nvCxnSpPr>
        <p:spPr>
          <a:xfrm flipV="1">
            <a:off x="8339097" y="2868593"/>
            <a:ext cx="539507" cy="8083"/>
          </a:xfrm>
          <a:prstGeom prst="straightConnector1">
            <a:avLst/>
          </a:prstGeom>
          <a:ln w="15875">
            <a:solidFill>
              <a:srgbClr val="FF0000">
                <a:alpha val="5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7">
            <a:extLst>
              <a:ext uri="{FF2B5EF4-FFF2-40B4-BE49-F238E27FC236}">
                <a16:creationId xmlns:a16="http://schemas.microsoft.com/office/drawing/2014/main" id="{3516D659-0D89-A908-C1A2-751F776F7DF2}"/>
              </a:ext>
            </a:extLst>
          </p:cNvPr>
          <p:cNvCxnSpPr>
            <a:cxnSpLocks/>
          </p:cNvCxnSpPr>
          <p:nvPr/>
        </p:nvCxnSpPr>
        <p:spPr>
          <a:xfrm>
            <a:off x="9235760" y="5000854"/>
            <a:ext cx="654515" cy="0"/>
          </a:xfrm>
          <a:prstGeom prst="straightConnector1">
            <a:avLst/>
          </a:prstGeom>
          <a:ln w="15875">
            <a:solidFill>
              <a:srgbClr val="FF0000">
                <a:alpha val="5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7">
            <a:extLst>
              <a:ext uri="{FF2B5EF4-FFF2-40B4-BE49-F238E27FC236}">
                <a16:creationId xmlns:a16="http://schemas.microsoft.com/office/drawing/2014/main" id="{F144DAB1-8F02-1500-69A3-96E57D48F0DE}"/>
              </a:ext>
            </a:extLst>
          </p:cNvPr>
          <p:cNvCxnSpPr>
            <a:cxnSpLocks/>
          </p:cNvCxnSpPr>
          <p:nvPr/>
        </p:nvCxnSpPr>
        <p:spPr>
          <a:xfrm flipV="1">
            <a:off x="8319231" y="4932290"/>
            <a:ext cx="0" cy="635073"/>
          </a:xfrm>
          <a:prstGeom prst="straightConnector1">
            <a:avLst/>
          </a:prstGeom>
          <a:ln w="15875">
            <a:solidFill>
              <a:srgbClr val="FF0000">
                <a:alpha val="50000"/>
              </a:srgbClr>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5A497BC9-1147-0BF9-BA5C-A90337ABD565}"/>
              </a:ext>
            </a:extLst>
          </p:cNvPr>
          <p:cNvSpPr txBox="1"/>
          <p:nvPr/>
        </p:nvSpPr>
        <p:spPr>
          <a:xfrm>
            <a:off x="1042774" y="2651410"/>
            <a:ext cx="5548526" cy="3298147"/>
          </a:xfrm>
          <a:prstGeom prst="rect">
            <a:avLst/>
          </a:prstGeom>
          <a:noFill/>
        </p:spPr>
        <p:txBody>
          <a:bodyPr wrap="square">
            <a:spAutoFit/>
          </a:bodyPr>
          <a:lstStyle/>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测量轴类等台阶时，测量基座的端面一定要压紧在基准面 。</a:t>
            </a:r>
            <a:endParaRPr lang="en-US" altLang="zh-CN" sz="1800" b="0" i="0" u="none" strike="noStrike" baseline="0" dirty="0">
              <a:solidFill>
                <a:srgbClr val="221E1F"/>
              </a:solidFill>
              <a:latin typeface="方正书宋"/>
            </a:endParaRPr>
          </a:p>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移动尺身，直到尺身的端面接触到工件的测量面上。</a:t>
            </a:r>
            <a:endParaRPr lang="en-US" altLang="zh-CN" sz="1800" b="0" i="0" u="none" strike="noStrike" baseline="0" dirty="0">
              <a:solidFill>
                <a:srgbClr val="221E1F"/>
              </a:solidFill>
              <a:latin typeface="方正书宋"/>
            </a:endParaRPr>
          </a:p>
          <a:p>
            <a:pPr marL="285750" indent="-285750">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用</a:t>
            </a:r>
            <a:r>
              <a:rPr lang="zh-CN" altLang="en-US" sz="1800" b="0" i="0" u="none" strike="noStrike" baseline="0" dirty="0">
                <a:solidFill>
                  <a:srgbClr val="221E1F"/>
                </a:solidFill>
                <a:latin typeface="方正书宋"/>
              </a:rPr>
              <a:t>紧固螺钉固定尺框，提起卡尺，读出深度尺寸。</a:t>
            </a:r>
            <a:endParaRPr lang="en-US" altLang="zh-CN" sz="1800" b="0" i="0" u="none" strike="noStrike" baseline="0" dirty="0">
              <a:solidFill>
                <a:srgbClr val="221E1F"/>
              </a:solidFill>
              <a:latin typeface="方正书宋"/>
            </a:endParaRPr>
          </a:p>
          <a:p>
            <a:pPr marL="285750" indent="-285750">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多台阶小直径的内孔深度测量，要注意尺身的端面是否在要测量的台阶上。当基准面是曲线时， 测量基座的端面必须放在曲线的最高点上，测量出的深度尺寸才是工件的实际尺寸，否则会出现测量误差。</a:t>
            </a:r>
            <a:endParaRPr lang="en-US" altLang="zh-CN" sz="1800" b="0" i="0" u="none" strike="noStrike" baseline="0" dirty="0">
              <a:solidFill>
                <a:srgbClr val="221E1F"/>
              </a:solidFill>
              <a:latin typeface="方正书宋"/>
            </a:endParaRPr>
          </a:p>
        </p:txBody>
      </p:sp>
      <p:sp>
        <p:nvSpPr>
          <p:cNvPr id="29" name="文本框 28">
            <a:extLst>
              <a:ext uri="{FF2B5EF4-FFF2-40B4-BE49-F238E27FC236}">
                <a16:creationId xmlns:a16="http://schemas.microsoft.com/office/drawing/2014/main" id="{E9946058-D5D9-D174-1901-DF6F4C8C82CB}"/>
              </a:ext>
            </a:extLst>
          </p:cNvPr>
          <p:cNvSpPr txBox="1"/>
          <p:nvPr/>
        </p:nvSpPr>
        <p:spPr>
          <a:xfrm>
            <a:off x="7985832" y="5567363"/>
            <a:ext cx="1330357" cy="584775"/>
          </a:xfrm>
          <a:prstGeom prst="rect">
            <a:avLst/>
          </a:prstGeom>
          <a:noFill/>
        </p:spPr>
        <p:txBody>
          <a:bodyPr wrap="square">
            <a:spAutoFit/>
          </a:bodyPr>
          <a:lstStyle/>
          <a:p>
            <a:pPr algn="ctr"/>
            <a:r>
              <a:rPr lang="zh-CN" altLang="en-US" sz="1600" b="1" dirty="0">
                <a:solidFill>
                  <a:srgbClr val="221E1F"/>
                </a:solidFill>
                <a:latin typeface="方正书宋"/>
              </a:rPr>
              <a:t>基座放置曲面最高点 </a:t>
            </a:r>
            <a:endParaRPr lang="zh-CN" altLang="en-US" sz="1600" b="1" dirty="0"/>
          </a:p>
        </p:txBody>
      </p:sp>
      <p:sp>
        <p:nvSpPr>
          <p:cNvPr id="2" name="标题 3">
            <a:extLst>
              <a:ext uri="{FF2B5EF4-FFF2-40B4-BE49-F238E27FC236}">
                <a16:creationId xmlns:a16="http://schemas.microsoft.com/office/drawing/2014/main" id="{EF7F75EA-8C57-0EDA-46F9-6F110EBEF2D0}"/>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1637524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1. </a:t>
            </a:r>
            <a:r>
              <a:rPr lang="zh-CN" altLang="en-US" sz="2000" b="1" i="0" u="none" strike="noStrike" baseline="0" dirty="0">
                <a:solidFill>
                  <a:schemeClr val="accent1"/>
                </a:solidFill>
                <a:latin typeface="方正书宋"/>
              </a:rPr>
              <a:t>内测百分尺</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pic>
        <p:nvPicPr>
          <p:cNvPr id="8" name="图片 7">
            <a:extLst>
              <a:ext uri="{FF2B5EF4-FFF2-40B4-BE49-F238E27FC236}">
                <a16:creationId xmlns:a16="http://schemas.microsoft.com/office/drawing/2014/main" id="{71736492-CBB7-3532-1352-45DE9120BCAF}"/>
              </a:ext>
            </a:extLst>
          </p:cNvPr>
          <p:cNvPicPr>
            <a:picLocks noChangeAspect="1"/>
          </p:cNvPicPr>
          <p:nvPr/>
        </p:nvPicPr>
        <p:blipFill>
          <a:blip r:embed="rId3"/>
          <a:stretch>
            <a:fillRect/>
          </a:stretch>
        </p:blipFill>
        <p:spPr>
          <a:xfrm>
            <a:off x="6859482" y="3305492"/>
            <a:ext cx="5332518" cy="1876994"/>
          </a:xfrm>
          <a:prstGeom prst="rect">
            <a:avLst/>
          </a:prstGeom>
        </p:spPr>
      </p:pic>
      <p:sp>
        <p:nvSpPr>
          <p:cNvPr id="12" name="文本框 11">
            <a:extLst>
              <a:ext uri="{FF2B5EF4-FFF2-40B4-BE49-F238E27FC236}">
                <a16:creationId xmlns:a16="http://schemas.microsoft.com/office/drawing/2014/main" id="{3654E681-DB3A-889F-47A6-54BEB43741A8}"/>
              </a:ext>
            </a:extLst>
          </p:cNvPr>
          <p:cNvSpPr txBox="1"/>
          <p:nvPr/>
        </p:nvSpPr>
        <p:spPr>
          <a:xfrm>
            <a:off x="892206" y="3078706"/>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2</a:t>
            </a:r>
            <a:r>
              <a:rPr lang="zh-CN" altLang="en-US" b="1" i="0" u="none" strike="noStrike" baseline="0" dirty="0">
                <a:solidFill>
                  <a:schemeClr val="accent1"/>
                </a:solidFill>
                <a:latin typeface="方正书宋"/>
              </a:rPr>
              <a:t>）内测百分尺的规格和读数值</a:t>
            </a:r>
            <a:endParaRPr lang="en-US" altLang="zh-CN" b="1" i="0" u="none" strike="noStrike" baseline="0" dirty="0">
              <a:solidFill>
                <a:schemeClr val="accent1"/>
              </a:solidFill>
              <a:latin typeface="方正书宋"/>
            </a:endParaRPr>
          </a:p>
        </p:txBody>
      </p:sp>
      <p:sp>
        <p:nvSpPr>
          <p:cNvPr id="17" name="文本框 16">
            <a:extLst>
              <a:ext uri="{FF2B5EF4-FFF2-40B4-BE49-F238E27FC236}">
                <a16:creationId xmlns:a16="http://schemas.microsoft.com/office/drawing/2014/main" id="{0D4138DC-1D33-867D-A9C3-A85338386871}"/>
              </a:ext>
            </a:extLst>
          </p:cNvPr>
          <p:cNvSpPr txBox="1"/>
          <p:nvPr/>
        </p:nvSpPr>
        <p:spPr>
          <a:xfrm>
            <a:off x="1475262" y="3552508"/>
            <a:ext cx="6094520" cy="777457"/>
          </a:xfrm>
          <a:prstGeom prst="rect">
            <a:avLst/>
          </a:prstGeom>
          <a:noFill/>
        </p:spPr>
        <p:txBody>
          <a:bodyPr wrap="square">
            <a:spAutoFit/>
          </a:bodyPr>
          <a:lstStyle/>
          <a:p>
            <a:pPr>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国产内测百分尺的读数值为</a:t>
            </a:r>
            <a:r>
              <a:rPr lang="en-US" altLang="zh-CN" sz="1800" b="0" i="0" u="none" strike="noStrike" baseline="0" dirty="0">
                <a:solidFill>
                  <a:srgbClr val="221E1F"/>
                </a:solidFill>
                <a:latin typeface="方正书宋"/>
              </a:rPr>
              <a:t>0.01mm</a:t>
            </a:r>
            <a:r>
              <a:rPr lang="zh-CN" altLang="en-US" sz="1800" b="0" i="0" u="none" strike="noStrike" baseline="0" dirty="0">
                <a:solidFill>
                  <a:srgbClr val="221E1F"/>
                </a:solidFill>
                <a:latin typeface="方正书宋"/>
              </a:rPr>
              <a:t>，测量范围有</a:t>
            </a:r>
            <a:endParaRPr lang="en-US" altLang="zh-CN" sz="1800" b="0" i="0" u="none" strike="noStrike" baseline="0" dirty="0">
              <a:solidFill>
                <a:srgbClr val="221E1F"/>
              </a:solidFill>
              <a:latin typeface="方正书宋"/>
            </a:endParaRPr>
          </a:p>
          <a:p>
            <a:pPr>
              <a:lnSpc>
                <a:spcPct val="130000"/>
              </a:lnSpc>
              <a:buClr>
                <a:schemeClr val="accent1"/>
              </a:buClr>
              <a:buSzPct val="95000"/>
            </a:pPr>
            <a:r>
              <a:rPr lang="zh-CN" altLang="en-US" dirty="0">
                <a:solidFill>
                  <a:srgbClr val="221E1F"/>
                </a:solidFill>
                <a:latin typeface="方正书宋"/>
              </a:rPr>
              <a:t>   </a:t>
            </a:r>
            <a:r>
              <a:rPr lang="en-US" altLang="zh-CN" sz="1800" b="0" i="0" u="none" strike="noStrike" baseline="0" dirty="0">
                <a:solidFill>
                  <a:srgbClr val="221E1F"/>
                </a:solidFill>
                <a:latin typeface="方正书宋"/>
              </a:rPr>
              <a:t>5~30mm </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25~50mm </a:t>
            </a:r>
            <a:r>
              <a:rPr lang="zh-CN" altLang="en-US" sz="1800" b="0" i="0" u="none" strike="noStrike" baseline="0" dirty="0">
                <a:solidFill>
                  <a:srgbClr val="221E1F"/>
                </a:solidFill>
                <a:latin typeface="方正书宋"/>
              </a:rPr>
              <a:t>两种。</a:t>
            </a:r>
            <a:endParaRPr lang="en-US" altLang="zh-CN" sz="2000" b="0" i="0" u="none" strike="noStrike" baseline="0" dirty="0">
              <a:solidFill>
                <a:srgbClr val="221E1F"/>
              </a:solidFill>
              <a:latin typeface="方正书宋"/>
            </a:endParaRPr>
          </a:p>
        </p:txBody>
      </p:sp>
      <p:sp>
        <p:nvSpPr>
          <p:cNvPr id="18" name="文本框 17">
            <a:extLst>
              <a:ext uri="{FF2B5EF4-FFF2-40B4-BE49-F238E27FC236}">
                <a16:creationId xmlns:a16="http://schemas.microsoft.com/office/drawing/2014/main" id="{342C9BC7-9C53-3CD3-8D3E-905A1ED0FFB9}"/>
              </a:ext>
            </a:extLst>
          </p:cNvPr>
          <p:cNvSpPr txBox="1"/>
          <p:nvPr/>
        </p:nvSpPr>
        <p:spPr>
          <a:xfrm>
            <a:off x="892206" y="4325173"/>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3</a:t>
            </a:r>
            <a:r>
              <a:rPr lang="zh-CN" altLang="en-US" b="1" i="0" u="none" strike="noStrike" baseline="0" dirty="0">
                <a:solidFill>
                  <a:schemeClr val="accent1"/>
                </a:solidFill>
                <a:latin typeface="方正书宋"/>
              </a:rPr>
              <a:t>）内测百分尺的读数</a:t>
            </a:r>
            <a:r>
              <a:rPr lang="zh-CN" altLang="en-US" b="1" dirty="0">
                <a:solidFill>
                  <a:schemeClr val="accent1"/>
                </a:solidFill>
                <a:latin typeface="方正书宋"/>
              </a:rPr>
              <a:t>方法</a:t>
            </a:r>
            <a:endParaRPr lang="en-US" altLang="zh-CN" b="1" i="0" u="none" strike="noStrike" baseline="0" dirty="0">
              <a:solidFill>
                <a:schemeClr val="accent1"/>
              </a:solidFill>
              <a:latin typeface="方正书宋"/>
            </a:endParaRPr>
          </a:p>
        </p:txBody>
      </p:sp>
      <p:sp>
        <p:nvSpPr>
          <p:cNvPr id="19" name="文本框 18">
            <a:extLst>
              <a:ext uri="{FF2B5EF4-FFF2-40B4-BE49-F238E27FC236}">
                <a16:creationId xmlns:a16="http://schemas.microsoft.com/office/drawing/2014/main" id="{B51D044A-2796-9005-C945-23FCCB4A3F34}"/>
              </a:ext>
            </a:extLst>
          </p:cNvPr>
          <p:cNvSpPr txBox="1"/>
          <p:nvPr/>
        </p:nvSpPr>
        <p:spPr>
          <a:xfrm>
            <a:off x="1494952" y="4767697"/>
            <a:ext cx="5332518" cy="1497654"/>
          </a:xfrm>
          <a:prstGeom prst="rect">
            <a:avLst/>
          </a:prstGeom>
          <a:noFill/>
        </p:spPr>
        <p:txBody>
          <a:bodyPr wrap="square">
            <a:spAutoFit/>
          </a:bodyPr>
          <a:lstStyle/>
          <a:p>
            <a:pPr>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 </a:t>
            </a:r>
            <a:r>
              <a:rPr lang="zh-CN" altLang="en-US" sz="1800" b="0" i="0" u="none" strike="noStrike" baseline="0" dirty="0">
                <a:solidFill>
                  <a:srgbClr val="221E1F"/>
                </a:solidFill>
                <a:latin typeface="方正书宋"/>
              </a:rPr>
              <a:t>内测百分尺的读数方法与外径百分尺相同，只是微分筒上的刻线尺寸与外径百分尺相反，当微分筒</a:t>
            </a:r>
            <a:r>
              <a:rPr lang="zh-CN" altLang="en-US" sz="1800" b="1" i="0" u="none" strike="noStrike" baseline="0" dirty="0">
                <a:solidFill>
                  <a:srgbClr val="221E1F"/>
                </a:solidFill>
                <a:latin typeface="方正书宋"/>
              </a:rPr>
              <a:t>顺时针旋转</a:t>
            </a:r>
            <a:r>
              <a:rPr lang="zh-CN" altLang="en-US" sz="1800" b="0" i="0" u="none" strike="noStrike" baseline="0" dirty="0">
                <a:solidFill>
                  <a:srgbClr val="221E1F"/>
                </a:solidFill>
                <a:latin typeface="方正书宋"/>
              </a:rPr>
              <a:t>时，活动爪向右移动，</a:t>
            </a:r>
            <a:r>
              <a:rPr lang="zh-CN" altLang="en-US" sz="1800" b="1" i="0" u="none" strike="noStrike" baseline="0" dirty="0">
                <a:solidFill>
                  <a:srgbClr val="221E1F"/>
                </a:solidFill>
                <a:latin typeface="方正书宋"/>
              </a:rPr>
              <a:t>量值增大</a:t>
            </a:r>
            <a:r>
              <a:rPr lang="zh-CN" altLang="en-US" sz="1800" b="0" i="0" u="none" strike="noStrike" baseline="0" dirty="0">
                <a:solidFill>
                  <a:srgbClr val="221E1F"/>
                </a:solidFill>
                <a:latin typeface="方正书宋"/>
              </a:rPr>
              <a:t>。它的</a:t>
            </a:r>
            <a:r>
              <a:rPr lang="zh-CN" altLang="en-US" sz="1800" b="1" i="0" u="none" strike="noStrike" baseline="0" dirty="0">
                <a:solidFill>
                  <a:srgbClr val="221E1F"/>
                </a:solidFill>
                <a:latin typeface="方正书宋"/>
              </a:rPr>
              <a:t>测量方向和读数方向也都与外径百分尺相反</a:t>
            </a:r>
            <a:r>
              <a:rPr lang="zh-CN" altLang="en-US" sz="1800" i="0" u="none" strike="noStrike" baseline="0" dirty="0">
                <a:solidFill>
                  <a:srgbClr val="221E1F"/>
                </a:solidFill>
                <a:latin typeface="方正书宋"/>
              </a:rPr>
              <a:t>。</a:t>
            </a:r>
            <a:endParaRPr lang="en-US" altLang="zh-CN" sz="2000" i="0" u="none" strike="noStrike" baseline="0" dirty="0">
              <a:solidFill>
                <a:srgbClr val="221E1F"/>
              </a:solidFill>
              <a:latin typeface="方正书宋"/>
            </a:endParaRPr>
          </a:p>
        </p:txBody>
      </p:sp>
      <p:sp>
        <p:nvSpPr>
          <p:cNvPr id="22" name="文本框 21">
            <a:extLst>
              <a:ext uri="{FF2B5EF4-FFF2-40B4-BE49-F238E27FC236}">
                <a16:creationId xmlns:a16="http://schemas.microsoft.com/office/drawing/2014/main" id="{42C8529B-60E5-296F-957F-E31AEC82DEDE}"/>
              </a:ext>
            </a:extLst>
          </p:cNvPr>
          <p:cNvSpPr txBox="1"/>
          <p:nvPr/>
        </p:nvSpPr>
        <p:spPr>
          <a:xfrm>
            <a:off x="1475262" y="2604904"/>
            <a:ext cx="6094520" cy="417358"/>
          </a:xfrm>
          <a:prstGeom prst="rect">
            <a:avLst/>
          </a:prstGeom>
          <a:noFill/>
        </p:spPr>
        <p:txBody>
          <a:bodyPr wrap="square">
            <a:spAutoFit/>
          </a:body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结构特点容易找正内孔直径，测量方便</a:t>
            </a:r>
            <a:endParaRPr lang="en-US" altLang="zh-CN" sz="2000" b="0" i="0" u="none" strike="noStrike" baseline="0" dirty="0">
              <a:solidFill>
                <a:srgbClr val="221E1F"/>
              </a:solidFill>
              <a:latin typeface="方正书宋"/>
            </a:endParaRPr>
          </a:p>
        </p:txBody>
      </p:sp>
      <p:sp>
        <p:nvSpPr>
          <p:cNvPr id="24" name="文本框 23">
            <a:extLst>
              <a:ext uri="{FF2B5EF4-FFF2-40B4-BE49-F238E27FC236}">
                <a16:creationId xmlns:a16="http://schemas.microsoft.com/office/drawing/2014/main" id="{BAA4A09B-D403-D595-3044-0D183A276C57}"/>
              </a:ext>
            </a:extLst>
          </p:cNvPr>
          <p:cNvSpPr txBox="1"/>
          <p:nvPr/>
        </p:nvSpPr>
        <p:spPr>
          <a:xfrm>
            <a:off x="892206" y="2139007"/>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1</a:t>
            </a:r>
            <a:r>
              <a:rPr lang="zh-CN" altLang="en-US" b="1" i="0" u="none" strike="noStrike" baseline="0" dirty="0">
                <a:solidFill>
                  <a:schemeClr val="accent1"/>
                </a:solidFill>
                <a:latin typeface="方正书宋"/>
              </a:rPr>
              <a:t>）内测百分尺的结构</a:t>
            </a:r>
            <a:endParaRPr lang="en-US" altLang="zh-CN" b="1" i="0" u="none" strike="noStrike" baseline="0" dirty="0">
              <a:solidFill>
                <a:schemeClr val="accent1"/>
              </a:solidFill>
              <a:latin typeface="方正书宋"/>
            </a:endParaRPr>
          </a:p>
        </p:txBody>
      </p:sp>
      <p:sp>
        <p:nvSpPr>
          <p:cNvPr id="2" name="标题 3">
            <a:extLst>
              <a:ext uri="{FF2B5EF4-FFF2-40B4-BE49-F238E27FC236}">
                <a16:creationId xmlns:a16="http://schemas.microsoft.com/office/drawing/2014/main" id="{79D74973-4269-4943-ABB5-C0C64A16377E}"/>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19975660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三爪内径千</a:t>
            </a:r>
            <a:r>
              <a:rPr lang="zh-CN" altLang="en-US" sz="2000" b="1" i="0" u="none" strike="noStrike" baseline="0" dirty="0">
                <a:solidFill>
                  <a:schemeClr val="accent1"/>
                </a:solidFill>
                <a:latin typeface="方正书宋"/>
              </a:rPr>
              <a:t>分尺</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4" name="文本框 23">
            <a:extLst>
              <a:ext uri="{FF2B5EF4-FFF2-40B4-BE49-F238E27FC236}">
                <a16:creationId xmlns:a16="http://schemas.microsoft.com/office/drawing/2014/main" id="{BAA4A09B-D403-D595-3044-0D183A276C57}"/>
              </a:ext>
            </a:extLst>
          </p:cNvPr>
          <p:cNvSpPr txBox="1"/>
          <p:nvPr/>
        </p:nvSpPr>
        <p:spPr>
          <a:xfrm>
            <a:off x="892206" y="2209874"/>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1</a:t>
            </a:r>
            <a:r>
              <a:rPr lang="zh-CN" altLang="en-US" b="1" i="0" u="none" strike="noStrike" baseline="0" dirty="0">
                <a:solidFill>
                  <a:schemeClr val="accent1"/>
                </a:solidFill>
                <a:latin typeface="方正书宋"/>
              </a:rPr>
              <a:t>）</a:t>
            </a:r>
            <a:r>
              <a:rPr lang="zh-CN" altLang="en-US" b="1" dirty="0">
                <a:solidFill>
                  <a:schemeClr val="accent1"/>
                </a:solidFill>
                <a:latin typeface="方正书宋"/>
              </a:rPr>
              <a:t>三爪内径千</a:t>
            </a:r>
            <a:r>
              <a:rPr lang="zh-CN" altLang="en-US" b="1" i="0" u="none" strike="noStrike" baseline="0" dirty="0">
                <a:solidFill>
                  <a:schemeClr val="accent1"/>
                </a:solidFill>
                <a:latin typeface="方正书宋"/>
              </a:rPr>
              <a:t>分尺的结构</a:t>
            </a:r>
            <a:endParaRPr lang="en-US" altLang="zh-CN" b="1" i="0" u="none" strike="noStrike" baseline="0" dirty="0">
              <a:solidFill>
                <a:schemeClr val="accent1"/>
              </a:solidFill>
              <a:latin typeface="方正书宋"/>
            </a:endParaRPr>
          </a:p>
        </p:txBody>
      </p:sp>
      <p:pic>
        <p:nvPicPr>
          <p:cNvPr id="3" name="图片 2">
            <a:extLst>
              <a:ext uri="{FF2B5EF4-FFF2-40B4-BE49-F238E27FC236}">
                <a16:creationId xmlns:a16="http://schemas.microsoft.com/office/drawing/2014/main" id="{B0A8EB33-F8B9-2C71-DD35-609E3A0156A9}"/>
              </a:ext>
            </a:extLst>
          </p:cNvPr>
          <p:cNvPicPr>
            <a:picLocks noChangeAspect="1"/>
          </p:cNvPicPr>
          <p:nvPr/>
        </p:nvPicPr>
        <p:blipFill>
          <a:blip r:embed="rId3"/>
          <a:stretch>
            <a:fillRect/>
          </a:stretch>
        </p:blipFill>
        <p:spPr>
          <a:xfrm>
            <a:off x="2086249" y="3250781"/>
            <a:ext cx="8019495" cy="2341550"/>
          </a:xfrm>
          <a:prstGeom prst="rect">
            <a:avLst/>
          </a:prstGeom>
        </p:spPr>
      </p:pic>
      <p:sp>
        <p:nvSpPr>
          <p:cNvPr id="4" name="文本框 3">
            <a:extLst>
              <a:ext uri="{FF2B5EF4-FFF2-40B4-BE49-F238E27FC236}">
                <a16:creationId xmlns:a16="http://schemas.microsoft.com/office/drawing/2014/main" id="{EA1C6462-ED31-BED7-628E-EE7FCDB9E823}"/>
              </a:ext>
            </a:extLst>
          </p:cNvPr>
          <p:cNvSpPr txBox="1"/>
          <p:nvPr/>
        </p:nvSpPr>
        <p:spPr>
          <a:xfrm>
            <a:off x="3063887" y="2901734"/>
            <a:ext cx="1330357" cy="338554"/>
          </a:xfrm>
          <a:prstGeom prst="rect">
            <a:avLst/>
          </a:prstGeom>
          <a:noFill/>
        </p:spPr>
        <p:txBody>
          <a:bodyPr wrap="square">
            <a:spAutoFit/>
          </a:bodyPr>
          <a:lstStyle/>
          <a:p>
            <a:pPr algn="ctr"/>
            <a:r>
              <a:rPr lang="zh-CN" altLang="en-US" sz="1600" b="1" dirty="0">
                <a:solidFill>
                  <a:srgbClr val="221E1F"/>
                </a:solidFill>
                <a:latin typeface="方正书宋"/>
              </a:rPr>
              <a:t>测量爪 </a:t>
            </a:r>
            <a:endParaRPr lang="zh-CN" altLang="en-US" sz="1600" b="1" dirty="0"/>
          </a:p>
        </p:txBody>
      </p:sp>
      <p:sp>
        <p:nvSpPr>
          <p:cNvPr id="6" name="文本框 5">
            <a:extLst>
              <a:ext uri="{FF2B5EF4-FFF2-40B4-BE49-F238E27FC236}">
                <a16:creationId xmlns:a16="http://schemas.microsoft.com/office/drawing/2014/main" id="{85C12A20-B9C0-DDD9-E98C-8F056CD7E504}"/>
              </a:ext>
            </a:extLst>
          </p:cNvPr>
          <p:cNvSpPr txBox="1"/>
          <p:nvPr/>
        </p:nvSpPr>
        <p:spPr>
          <a:xfrm>
            <a:off x="4024155" y="2944446"/>
            <a:ext cx="1330357" cy="338554"/>
          </a:xfrm>
          <a:prstGeom prst="rect">
            <a:avLst/>
          </a:prstGeom>
          <a:noFill/>
        </p:spPr>
        <p:txBody>
          <a:bodyPr wrap="square">
            <a:spAutoFit/>
          </a:bodyPr>
          <a:lstStyle/>
          <a:p>
            <a:pPr algn="ctr"/>
            <a:r>
              <a:rPr lang="zh-CN" altLang="en-US" sz="1600" b="1" dirty="0">
                <a:solidFill>
                  <a:srgbClr val="221E1F"/>
                </a:solidFill>
                <a:latin typeface="方正书宋"/>
              </a:rPr>
              <a:t>扭簧 </a:t>
            </a:r>
            <a:endParaRPr lang="zh-CN" altLang="en-US" sz="1600" b="1" dirty="0"/>
          </a:p>
        </p:txBody>
      </p:sp>
      <p:sp>
        <p:nvSpPr>
          <p:cNvPr id="7" name="文本框 6">
            <a:extLst>
              <a:ext uri="{FF2B5EF4-FFF2-40B4-BE49-F238E27FC236}">
                <a16:creationId xmlns:a16="http://schemas.microsoft.com/office/drawing/2014/main" id="{EC5F1390-7AA9-C97B-2F4E-310DE0E61BA1}"/>
              </a:ext>
            </a:extLst>
          </p:cNvPr>
          <p:cNvSpPr txBox="1"/>
          <p:nvPr/>
        </p:nvSpPr>
        <p:spPr>
          <a:xfrm>
            <a:off x="5354512" y="2695962"/>
            <a:ext cx="715426" cy="584775"/>
          </a:xfrm>
          <a:prstGeom prst="rect">
            <a:avLst/>
          </a:prstGeom>
          <a:noFill/>
        </p:spPr>
        <p:txBody>
          <a:bodyPr wrap="square">
            <a:spAutoFit/>
          </a:bodyPr>
          <a:lstStyle/>
          <a:p>
            <a:pPr algn="ctr"/>
            <a:r>
              <a:rPr lang="zh-CN" altLang="en-US" sz="1600" b="1" dirty="0">
                <a:solidFill>
                  <a:srgbClr val="221E1F"/>
                </a:solidFill>
                <a:latin typeface="方正书宋"/>
              </a:rPr>
              <a:t>测微螺杆 </a:t>
            </a:r>
            <a:endParaRPr lang="zh-CN" altLang="en-US" sz="1600" b="1" dirty="0"/>
          </a:p>
        </p:txBody>
      </p:sp>
      <p:sp>
        <p:nvSpPr>
          <p:cNvPr id="9" name="文本框 8">
            <a:extLst>
              <a:ext uri="{FF2B5EF4-FFF2-40B4-BE49-F238E27FC236}">
                <a16:creationId xmlns:a16="http://schemas.microsoft.com/office/drawing/2014/main" id="{6FC425EE-8CCD-DDAF-02D3-12A0598DE437}"/>
              </a:ext>
            </a:extLst>
          </p:cNvPr>
          <p:cNvSpPr txBox="1"/>
          <p:nvPr/>
        </p:nvSpPr>
        <p:spPr>
          <a:xfrm>
            <a:off x="5882932" y="2715076"/>
            <a:ext cx="715427" cy="584775"/>
          </a:xfrm>
          <a:prstGeom prst="rect">
            <a:avLst/>
          </a:prstGeom>
          <a:noFill/>
        </p:spPr>
        <p:txBody>
          <a:bodyPr wrap="square">
            <a:spAutoFit/>
          </a:bodyPr>
          <a:lstStyle/>
          <a:p>
            <a:pPr algn="ctr"/>
            <a:r>
              <a:rPr lang="zh-CN" altLang="en-US" sz="1600" b="1" dirty="0">
                <a:solidFill>
                  <a:srgbClr val="221E1F"/>
                </a:solidFill>
                <a:latin typeface="方正书宋"/>
              </a:rPr>
              <a:t>螺纹轴套 </a:t>
            </a:r>
            <a:endParaRPr lang="zh-CN" altLang="en-US" sz="1600" b="1" dirty="0"/>
          </a:p>
        </p:txBody>
      </p:sp>
      <p:sp>
        <p:nvSpPr>
          <p:cNvPr id="10" name="文本框 9">
            <a:extLst>
              <a:ext uri="{FF2B5EF4-FFF2-40B4-BE49-F238E27FC236}">
                <a16:creationId xmlns:a16="http://schemas.microsoft.com/office/drawing/2014/main" id="{E45A20DE-CE43-442E-EF76-F5937F46665D}"/>
              </a:ext>
            </a:extLst>
          </p:cNvPr>
          <p:cNvSpPr txBox="1"/>
          <p:nvPr/>
        </p:nvSpPr>
        <p:spPr>
          <a:xfrm>
            <a:off x="8302224" y="2912227"/>
            <a:ext cx="825888" cy="338554"/>
          </a:xfrm>
          <a:prstGeom prst="rect">
            <a:avLst/>
          </a:prstGeom>
          <a:noFill/>
        </p:spPr>
        <p:txBody>
          <a:bodyPr wrap="square">
            <a:spAutoFit/>
          </a:bodyPr>
          <a:lstStyle/>
          <a:p>
            <a:pPr algn="ctr"/>
            <a:r>
              <a:rPr lang="zh-CN" altLang="en-US" sz="1600" b="1" dirty="0">
                <a:solidFill>
                  <a:srgbClr val="221E1F"/>
                </a:solidFill>
                <a:latin typeface="方正书宋"/>
              </a:rPr>
              <a:t>微分筒 </a:t>
            </a:r>
            <a:endParaRPr lang="zh-CN" altLang="en-US" sz="1600" b="1" dirty="0"/>
          </a:p>
        </p:txBody>
      </p:sp>
      <p:sp>
        <p:nvSpPr>
          <p:cNvPr id="11" name="文本框 10">
            <a:extLst>
              <a:ext uri="{FF2B5EF4-FFF2-40B4-BE49-F238E27FC236}">
                <a16:creationId xmlns:a16="http://schemas.microsoft.com/office/drawing/2014/main" id="{9792833E-4B30-345C-FA15-6894D6E5259D}"/>
              </a:ext>
            </a:extLst>
          </p:cNvPr>
          <p:cNvSpPr txBox="1"/>
          <p:nvPr/>
        </p:nvSpPr>
        <p:spPr>
          <a:xfrm>
            <a:off x="9393847" y="2715076"/>
            <a:ext cx="715427" cy="584775"/>
          </a:xfrm>
          <a:prstGeom prst="rect">
            <a:avLst/>
          </a:prstGeom>
          <a:noFill/>
        </p:spPr>
        <p:txBody>
          <a:bodyPr wrap="square">
            <a:spAutoFit/>
          </a:bodyPr>
          <a:lstStyle/>
          <a:p>
            <a:pPr algn="ctr"/>
            <a:r>
              <a:rPr lang="zh-CN" altLang="en-US" sz="1600" b="1" dirty="0">
                <a:solidFill>
                  <a:srgbClr val="221E1F"/>
                </a:solidFill>
                <a:latin typeface="方正书宋"/>
              </a:rPr>
              <a:t>测力装置 </a:t>
            </a:r>
            <a:endParaRPr lang="zh-CN" altLang="en-US" sz="1600" b="1" dirty="0"/>
          </a:p>
        </p:txBody>
      </p:sp>
      <p:sp>
        <p:nvSpPr>
          <p:cNvPr id="2" name="标题 3">
            <a:extLst>
              <a:ext uri="{FF2B5EF4-FFF2-40B4-BE49-F238E27FC236}">
                <a16:creationId xmlns:a16="http://schemas.microsoft.com/office/drawing/2014/main" id="{C6484E5D-933A-7775-6C63-4EAFA3FAFE69}"/>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1958092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常用量具认知训练</a:t>
            </a:r>
          </a:p>
        </p:txBody>
      </p:sp>
      <p:sp>
        <p:nvSpPr>
          <p:cNvPr id="6" name="文本占位符 5"/>
          <p:cNvSpPr>
            <a:spLocks noGrp="1"/>
          </p:cNvSpPr>
          <p:nvPr>
            <p:ph type="body" idx="1"/>
          </p:nvPr>
        </p:nvSpPr>
        <p:spPr>
          <a:xfrm>
            <a:off x="2196459" y="3593749"/>
            <a:ext cx="6529529" cy="1685846"/>
          </a:xfrm>
        </p:spPr>
        <p:txBody>
          <a:bodyPr wrap="square">
            <a:spAutoFit/>
          </a:bodyPr>
          <a:lstStyle/>
          <a:p>
            <a:pPr lvl="0"/>
            <a:r>
              <a:rPr lang="zh-CN" altLang="en-US" sz="2400" b="1" dirty="0">
                <a:cs typeface="+mn-ea"/>
                <a:sym typeface="+mn-lt"/>
              </a:rPr>
              <a:t>任务</a:t>
            </a:r>
            <a:r>
              <a:rPr lang="en-US" altLang="zh-CN" sz="2400" b="1" dirty="0">
                <a:cs typeface="+mn-ea"/>
                <a:sym typeface="+mn-lt"/>
              </a:rPr>
              <a:t>4.1 </a:t>
            </a:r>
            <a:r>
              <a:rPr lang="zh-CN" altLang="en-US" sz="2400" b="1" dirty="0">
                <a:cs typeface="+mn-ea"/>
                <a:sym typeface="+mn-lt"/>
              </a:rPr>
              <a:t>外轮廓检测量具</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4.2 </a:t>
            </a:r>
            <a:r>
              <a:rPr lang="zh-CN" altLang="en-US" sz="2400" b="1" dirty="0">
                <a:cs typeface="+mn-ea"/>
                <a:sym typeface="+mn-lt"/>
              </a:rPr>
              <a:t>内轮廓检测量具</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4.3 </a:t>
            </a:r>
            <a:r>
              <a:rPr lang="zh-CN" altLang="en-US" sz="2400" b="1" dirty="0">
                <a:cs typeface="+mn-ea"/>
                <a:sym typeface="+mn-lt"/>
              </a:rPr>
              <a:t>螺纹检测量具</a:t>
            </a:r>
            <a:endParaRPr lang="en-US" altLang="zh-CN"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4</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三爪内径千</a:t>
            </a:r>
            <a:r>
              <a:rPr lang="zh-CN" altLang="en-US" sz="2000" b="1" i="0" u="none" strike="noStrike" baseline="0" dirty="0">
                <a:solidFill>
                  <a:schemeClr val="accent1"/>
                </a:solidFill>
                <a:latin typeface="方正书宋"/>
              </a:rPr>
              <a:t>分尺</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4" name="文本框 23">
            <a:extLst>
              <a:ext uri="{FF2B5EF4-FFF2-40B4-BE49-F238E27FC236}">
                <a16:creationId xmlns:a16="http://schemas.microsoft.com/office/drawing/2014/main" id="{BAA4A09B-D403-D595-3044-0D183A276C57}"/>
              </a:ext>
            </a:extLst>
          </p:cNvPr>
          <p:cNvSpPr txBox="1"/>
          <p:nvPr/>
        </p:nvSpPr>
        <p:spPr>
          <a:xfrm>
            <a:off x="892206" y="2209874"/>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2</a:t>
            </a:r>
            <a:r>
              <a:rPr lang="zh-CN" altLang="en-US" b="1" i="0" u="none" strike="noStrike" baseline="0" dirty="0">
                <a:solidFill>
                  <a:schemeClr val="accent1"/>
                </a:solidFill>
                <a:latin typeface="方正书宋"/>
              </a:rPr>
              <a:t>）</a:t>
            </a:r>
            <a:r>
              <a:rPr lang="zh-CN" altLang="en-US" b="1" dirty="0">
                <a:solidFill>
                  <a:schemeClr val="accent1"/>
                </a:solidFill>
                <a:latin typeface="方正书宋"/>
              </a:rPr>
              <a:t>三爪内径千</a:t>
            </a:r>
            <a:r>
              <a:rPr lang="zh-CN" altLang="en-US" b="1" i="0" u="none" strike="noStrike" baseline="0" dirty="0">
                <a:solidFill>
                  <a:schemeClr val="accent1"/>
                </a:solidFill>
                <a:latin typeface="方正书宋"/>
              </a:rPr>
              <a:t>分尺的规格和读数值</a:t>
            </a:r>
            <a:endParaRPr lang="en-US" altLang="zh-CN" b="1" i="0" u="none" strike="noStrike" baseline="0" dirty="0">
              <a:solidFill>
                <a:schemeClr val="accent1"/>
              </a:solidFill>
              <a:latin typeface="方正书宋"/>
            </a:endParaRPr>
          </a:p>
        </p:txBody>
      </p:sp>
      <p:sp>
        <p:nvSpPr>
          <p:cNvPr id="8" name="文本框 7">
            <a:extLst>
              <a:ext uri="{FF2B5EF4-FFF2-40B4-BE49-F238E27FC236}">
                <a16:creationId xmlns:a16="http://schemas.microsoft.com/office/drawing/2014/main" id="{8EDF17CC-4BE6-0865-9843-8DD4562B2997}"/>
              </a:ext>
            </a:extLst>
          </p:cNvPr>
          <p:cNvSpPr txBox="1"/>
          <p:nvPr/>
        </p:nvSpPr>
        <p:spPr>
          <a:xfrm>
            <a:off x="1475262" y="2711034"/>
            <a:ext cx="9710602" cy="1497205"/>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三爪内径千分尺的读数值：</a:t>
            </a:r>
            <a:r>
              <a:rPr lang="en-US" altLang="zh-CN" sz="1800" b="0" i="0" u="none" strike="noStrike" baseline="0" dirty="0">
                <a:solidFill>
                  <a:srgbClr val="221E1F"/>
                </a:solidFill>
                <a:latin typeface="方正书宋"/>
              </a:rPr>
              <a:t>0.005mm</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测量范围（</a:t>
            </a:r>
            <a:r>
              <a:rPr lang="en-US" altLang="zh-CN" sz="1800" b="0" i="0" u="none" strike="noStrike" baseline="0" dirty="0">
                <a:solidFill>
                  <a:srgbClr val="221E1F"/>
                </a:solidFill>
                <a:latin typeface="方正书宋"/>
              </a:rPr>
              <a:t>mm</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6~8</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8~10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10~12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12~14</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14~17</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17~20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20~25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25~30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30~35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35~40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40~50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50~60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60~70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70~80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80~90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90~100</a:t>
            </a:r>
            <a:r>
              <a:rPr lang="zh-CN" altLang="en-US" sz="1800" b="0" i="0" u="none" strike="noStrike" baseline="0" dirty="0">
                <a:solidFill>
                  <a:srgbClr val="221E1F"/>
                </a:solidFill>
                <a:latin typeface="方正书宋"/>
              </a:rPr>
              <a:t>。</a:t>
            </a:r>
            <a:endParaRPr lang="en-US" altLang="zh-CN" dirty="0">
              <a:solidFill>
                <a:srgbClr val="221E1F"/>
              </a:solidFill>
              <a:latin typeface="方正书宋"/>
            </a:endParaRPr>
          </a:p>
          <a:p>
            <a:pPr marL="285750" indent="-285750" algn="just">
              <a:lnSpc>
                <a:spcPct val="130000"/>
              </a:lnSpc>
              <a:buClr>
                <a:srgbClr val="FF0000"/>
              </a:buClr>
              <a:buSzPct val="95000"/>
              <a:buFont typeface="Wingdings" panose="05000000000000000000" pitchFamily="2" charset="2"/>
              <a:buChar char="n"/>
            </a:pPr>
            <a:r>
              <a:rPr lang="zh-CN" altLang="en-US" sz="1800" b="0" i="0" u="none" strike="noStrike" baseline="0" dirty="0">
                <a:solidFill>
                  <a:srgbClr val="FF0000"/>
                </a:solidFill>
                <a:latin typeface="方正书宋"/>
              </a:rPr>
              <a:t>三爪内径千分尺的零位，必须在标准孔内进行校对。</a:t>
            </a:r>
            <a:endParaRPr lang="zh-CN" altLang="en-US" dirty="0">
              <a:solidFill>
                <a:srgbClr val="FF0000"/>
              </a:solidFill>
            </a:endParaRPr>
          </a:p>
        </p:txBody>
      </p:sp>
      <p:sp>
        <p:nvSpPr>
          <p:cNvPr id="2" name="标题 3">
            <a:extLst>
              <a:ext uri="{FF2B5EF4-FFF2-40B4-BE49-F238E27FC236}">
                <a16:creationId xmlns:a16="http://schemas.microsoft.com/office/drawing/2014/main" id="{6CDBF70E-18BB-5E71-39D2-C585B57917DC}"/>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游标读数量具</a:t>
            </a:r>
          </a:p>
        </p:txBody>
      </p:sp>
    </p:spTree>
    <p:extLst>
      <p:ext uri="{BB962C8B-B14F-4D97-AF65-F5344CB8AC3E}">
        <p14:creationId xmlns:p14="http://schemas.microsoft.com/office/powerpoint/2010/main" val="547262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1. </a:t>
            </a:r>
            <a:r>
              <a:rPr lang="zh-CN" altLang="en-US" sz="2000" b="1" dirty="0">
                <a:solidFill>
                  <a:schemeClr val="accent1"/>
                </a:solidFill>
                <a:latin typeface="方正书宋"/>
              </a:rPr>
              <a:t>内径百分表的特点</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0" name="标题 3">
            <a:extLst>
              <a:ext uri="{FF2B5EF4-FFF2-40B4-BE49-F238E27FC236}">
                <a16:creationId xmlns:a16="http://schemas.microsoft.com/office/drawing/2014/main" id="{6473AEA7-2E70-26EF-E0EE-C18671C50235}"/>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内径百分表</a:t>
            </a:r>
          </a:p>
        </p:txBody>
      </p:sp>
      <p:sp>
        <p:nvSpPr>
          <p:cNvPr id="22" name="文本框 21">
            <a:extLst>
              <a:ext uri="{FF2B5EF4-FFF2-40B4-BE49-F238E27FC236}">
                <a16:creationId xmlns:a16="http://schemas.microsoft.com/office/drawing/2014/main" id="{42C8529B-60E5-296F-957F-E31AEC82DEDE}"/>
              </a:ext>
            </a:extLst>
          </p:cNvPr>
          <p:cNvSpPr txBox="1"/>
          <p:nvPr/>
        </p:nvSpPr>
        <p:spPr>
          <a:xfrm>
            <a:off x="1004745" y="2139007"/>
            <a:ext cx="10314284" cy="1497654"/>
          </a:xfrm>
          <a:prstGeom prst="rect">
            <a:avLst/>
          </a:prstGeom>
          <a:noFill/>
        </p:spPr>
        <p:txBody>
          <a:bodyPr wrap="square">
            <a:spAutoFit/>
          </a:body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测量方便内径量表采用比较测量方法测量或检验内孔、盲孔及深孔的直径和形状精度。</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内径百分表</a:t>
            </a:r>
            <a:r>
              <a:rPr lang="zh-CN" altLang="en-US" sz="1800" b="0" i="0" u="none" strike="noStrike" baseline="0" dirty="0">
                <a:solidFill>
                  <a:srgbClr val="221E1F"/>
                </a:solidFill>
                <a:latin typeface="方正书宋"/>
              </a:rPr>
              <a:t>是将测头的直线位移变为指针的角位移的计量器具。</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内径百分表经一次调整后可测量多个基本尺寸相同的孔而中途不需要调整，在大批量生产当中，用内径百分表测量很方便。</a:t>
            </a:r>
            <a:endParaRPr lang="en-US" altLang="zh-CN" sz="20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14741EC5-3F83-8B0D-1846-550FA9DFD039}"/>
              </a:ext>
            </a:extLst>
          </p:cNvPr>
          <p:cNvSpPr txBox="1"/>
          <p:nvPr/>
        </p:nvSpPr>
        <p:spPr>
          <a:xfrm>
            <a:off x="732204" y="3666528"/>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内径百分表的结构</a:t>
            </a:r>
            <a:endParaRPr lang="en-US" altLang="zh-CN" sz="2000" b="1" dirty="0">
              <a:solidFill>
                <a:schemeClr val="accent1"/>
              </a:solidFill>
              <a:latin typeface="方正书宋"/>
            </a:endParaRPr>
          </a:p>
        </p:txBody>
      </p:sp>
      <p:sp>
        <p:nvSpPr>
          <p:cNvPr id="3" name="文本框 2">
            <a:extLst>
              <a:ext uri="{FF2B5EF4-FFF2-40B4-BE49-F238E27FC236}">
                <a16:creationId xmlns:a16="http://schemas.microsoft.com/office/drawing/2014/main" id="{42B21DAC-4F06-BE2C-033D-EC23BBB20573}"/>
              </a:ext>
            </a:extLst>
          </p:cNvPr>
          <p:cNvSpPr txBox="1"/>
          <p:nvPr/>
        </p:nvSpPr>
        <p:spPr>
          <a:xfrm>
            <a:off x="1004745" y="4149852"/>
            <a:ext cx="8592016" cy="1497654"/>
          </a:xfrm>
          <a:prstGeom prst="rect">
            <a:avLst/>
          </a:prstGeom>
          <a:noFill/>
        </p:spPr>
        <p:txBody>
          <a:bodyPr wrap="square">
            <a:spAutoFit/>
          </a:body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内径百分表是杠杆式测量架和百分表的组合，并附有成套的可调测量头，使用前必须先进行组合和校对零位，组合时，将百分表装入连杆内，使小指针指在</a:t>
            </a:r>
            <a:r>
              <a:rPr lang="en-US" altLang="zh-CN" sz="1800" b="0" i="0" u="none" strike="noStrike" baseline="0" dirty="0">
                <a:solidFill>
                  <a:srgbClr val="221E1F"/>
                </a:solidFill>
                <a:latin typeface="方正书宋"/>
              </a:rPr>
              <a:t>0~1</a:t>
            </a:r>
            <a:r>
              <a:rPr lang="zh-CN" altLang="en-US" sz="1800" b="0" i="0" u="none" strike="noStrike" baseline="0" dirty="0">
                <a:solidFill>
                  <a:srgbClr val="221E1F"/>
                </a:solidFill>
                <a:latin typeface="方正书宋"/>
              </a:rPr>
              <a:t>的位置上，长针和连杆轴线重合，刻度盘上的字应垂直向下，以便于测量时观察，装好后应予紧固。</a:t>
            </a:r>
            <a:endParaRPr lang="en-US" altLang="zh-CN" sz="2000" b="0" i="0" u="none" strike="noStrike" baseline="0" dirty="0">
              <a:solidFill>
                <a:srgbClr val="221E1F"/>
              </a:solidFill>
              <a:latin typeface="方正书宋"/>
            </a:endParaRPr>
          </a:p>
        </p:txBody>
      </p:sp>
      <p:pic>
        <p:nvPicPr>
          <p:cNvPr id="6" name="图片 5">
            <a:extLst>
              <a:ext uri="{FF2B5EF4-FFF2-40B4-BE49-F238E27FC236}">
                <a16:creationId xmlns:a16="http://schemas.microsoft.com/office/drawing/2014/main" id="{46982AE3-FCC2-4455-785E-A7B73C626FBC}"/>
              </a:ext>
            </a:extLst>
          </p:cNvPr>
          <p:cNvPicPr>
            <a:picLocks noChangeAspect="1"/>
          </p:cNvPicPr>
          <p:nvPr/>
        </p:nvPicPr>
        <p:blipFill>
          <a:blip r:embed="rId3"/>
          <a:stretch>
            <a:fillRect/>
          </a:stretch>
        </p:blipFill>
        <p:spPr>
          <a:xfrm>
            <a:off x="9800948" y="3429000"/>
            <a:ext cx="1658842" cy="2900779"/>
          </a:xfrm>
          <a:prstGeom prst="rect">
            <a:avLst/>
          </a:prstGeom>
        </p:spPr>
      </p:pic>
      <p:sp>
        <p:nvSpPr>
          <p:cNvPr id="7" name="文本框 6">
            <a:extLst>
              <a:ext uri="{FF2B5EF4-FFF2-40B4-BE49-F238E27FC236}">
                <a16:creationId xmlns:a16="http://schemas.microsoft.com/office/drawing/2014/main" id="{D421D6C1-6E6E-7FD9-0CBE-74BE147AB582}"/>
              </a:ext>
            </a:extLst>
          </p:cNvPr>
          <p:cNvSpPr txBox="1"/>
          <p:nvPr/>
        </p:nvSpPr>
        <p:spPr>
          <a:xfrm>
            <a:off x="9687119" y="6359646"/>
            <a:ext cx="1886499" cy="338554"/>
          </a:xfrm>
          <a:prstGeom prst="rect">
            <a:avLst/>
          </a:prstGeom>
          <a:noFill/>
        </p:spPr>
        <p:txBody>
          <a:bodyPr wrap="square">
            <a:spAutoFit/>
          </a:bodyPr>
          <a:lstStyle/>
          <a:p>
            <a:pPr algn="ctr"/>
            <a:r>
              <a:rPr lang="zh-CN" altLang="en-US" sz="1600" b="1" dirty="0">
                <a:solidFill>
                  <a:srgbClr val="221E1F"/>
                </a:solidFill>
                <a:latin typeface="方正书宋"/>
              </a:rPr>
              <a:t>内径百分表的结构 </a:t>
            </a:r>
            <a:endParaRPr lang="zh-CN" altLang="en-US" sz="1600" b="1" dirty="0"/>
          </a:p>
        </p:txBody>
      </p:sp>
    </p:spTree>
    <p:extLst>
      <p:ext uri="{BB962C8B-B14F-4D97-AF65-F5344CB8AC3E}">
        <p14:creationId xmlns:p14="http://schemas.microsoft.com/office/powerpoint/2010/main" val="34423980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495060"/>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3. </a:t>
            </a:r>
            <a:r>
              <a:rPr lang="zh-CN" altLang="en-US" sz="2000" b="1" dirty="0">
                <a:solidFill>
                  <a:schemeClr val="accent1"/>
                </a:solidFill>
                <a:latin typeface="方正书宋"/>
              </a:rPr>
              <a:t>内径百分表的使用</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2" name="文本框 21">
            <a:extLst>
              <a:ext uri="{FF2B5EF4-FFF2-40B4-BE49-F238E27FC236}">
                <a16:creationId xmlns:a16="http://schemas.microsoft.com/office/drawing/2014/main" id="{42C8529B-60E5-296F-957F-E31AEC82DEDE}"/>
              </a:ext>
            </a:extLst>
          </p:cNvPr>
          <p:cNvSpPr txBox="1"/>
          <p:nvPr/>
        </p:nvSpPr>
        <p:spPr>
          <a:xfrm>
            <a:off x="1145506" y="2391745"/>
            <a:ext cx="10314284" cy="2217851"/>
          </a:xfrm>
          <a:prstGeom prst="rect">
            <a:avLst/>
          </a:prstGeom>
          <a:noFill/>
        </p:spPr>
        <p:txBody>
          <a:bodyPr wrap="square">
            <a:spAutoFit/>
          </a:body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用棉丝或软布把外径百分尺、内径百分表固定测头擦净。</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用手压几下活动测头，百分表指针移动应平稳、灵活、无卡滞现象。</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对零，一手压活动测头，一手握住手柄，将测头放入外径百分尺内，使固定测头不动。在轴向平面左右摆动内径表架，找出最小读数即“拐点”。</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转动百分表刻度盘，使零线与指针的“拐点”处重合，对好零位后，把内径百分表取出。</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对好零位后的百分表，不要松动夹紧手柄，以防零位发生变化</a:t>
            </a:r>
            <a:endParaRPr lang="en-US" altLang="zh-CN" sz="20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90FEDFD2-10D8-9D68-E573-EE36FF30F167}"/>
              </a:ext>
            </a:extLst>
          </p:cNvPr>
          <p:cNvSpPr txBox="1"/>
          <p:nvPr/>
        </p:nvSpPr>
        <p:spPr>
          <a:xfrm>
            <a:off x="865573" y="1961452"/>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1</a:t>
            </a:r>
            <a:r>
              <a:rPr lang="zh-CN" altLang="en-US" b="1" i="0" u="none" strike="noStrike" baseline="0" dirty="0">
                <a:solidFill>
                  <a:schemeClr val="accent1"/>
                </a:solidFill>
                <a:latin typeface="方正书宋"/>
              </a:rPr>
              <a:t>）测前调整尺寸</a:t>
            </a:r>
            <a:endParaRPr lang="en-US" altLang="zh-CN" b="1" i="0" u="none" strike="noStrike" baseline="0" dirty="0">
              <a:solidFill>
                <a:schemeClr val="accent1"/>
              </a:solidFill>
              <a:latin typeface="方正书宋"/>
            </a:endParaRPr>
          </a:p>
        </p:txBody>
      </p:sp>
      <p:sp>
        <p:nvSpPr>
          <p:cNvPr id="8" name="文本框 7">
            <a:extLst>
              <a:ext uri="{FF2B5EF4-FFF2-40B4-BE49-F238E27FC236}">
                <a16:creationId xmlns:a16="http://schemas.microsoft.com/office/drawing/2014/main" id="{B9B0EE89-5673-CE2E-9033-21C3A34CD584}"/>
              </a:ext>
            </a:extLst>
          </p:cNvPr>
          <p:cNvSpPr txBox="1"/>
          <p:nvPr/>
        </p:nvSpPr>
        <p:spPr>
          <a:xfrm>
            <a:off x="865573" y="4609596"/>
            <a:ext cx="6094520" cy="417358"/>
          </a:xfrm>
          <a:prstGeom prst="rect">
            <a:avLst/>
          </a:prstGeom>
          <a:noFill/>
        </p:spPr>
        <p:txBody>
          <a:bodyPr wrap="square">
            <a:spAutoFit/>
          </a:bodyPr>
          <a:lstStyle/>
          <a:p>
            <a:pPr marL="0" indent="0" algn="just">
              <a:lnSpc>
                <a:spcPct val="130000"/>
              </a:lnSpc>
              <a:buClr>
                <a:srgbClr val="00B0F0"/>
              </a:buClr>
              <a:buSzPct val="95000"/>
              <a:buNone/>
            </a:pPr>
            <a:r>
              <a:rPr lang="zh-CN" altLang="en-US" b="1" i="0" u="none" strike="noStrike" baseline="0" dirty="0">
                <a:solidFill>
                  <a:schemeClr val="accent1"/>
                </a:solidFill>
                <a:latin typeface="方正书宋"/>
              </a:rPr>
              <a:t>（</a:t>
            </a:r>
            <a:r>
              <a:rPr lang="en-US" altLang="zh-CN" b="1" i="0" u="none" strike="noStrike" baseline="0" dirty="0">
                <a:solidFill>
                  <a:schemeClr val="accent1"/>
                </a:solidFill>
                <a:latin typeface="方正书宋"/>
              </a:rPr>
              <a:t>2</a:t>
            </a:r>
            <a:r>
              <a:rPr lang="zh-CN" altLang="en-US" b="1" i="0" u="none" strike="noStrike" baseline="0" dirty="0">
                <a:solidFill>
                  <a:schemeClr val="accent1"/>
                </a:solidFill>
                <a:latin typeface="方正书宋"/>
              </a:rPr>
              <a:t>）正式测量</a:t>
            </a:r>
            <a:endParaRPr lang="en-US" altLang="zh-CN" b="1" i="0" u="none" strike="noStrike" baseline="0" dirty="0">
              <a:solidFill>
                <a:schemeClr val="accent1"/>
              </a:solidFill>
              <a:latin typeface="方正书宋"/>
            </a:endParaRPr>
          </a:p>
        </p:txBody>
      </p:sp>
      <p:sp>
        <p:nvSpPr>
          <p:cNvPr id="9" name="文本框 8">
            <a:extLst>
              <a:ext uri="{FF2B5EF4-FFF2-40B4-BE49-F238E27FC236}">
                <a16:creationId xmlns:a16="http://schemas.microsoft.com/office/drawing/2014/main" id="{D965DBCC-F5CA-0CF8-D52D-8635BB2CAA19}"/>
              </a:ext>
            </a:extLst>
          </p:cNvPr>
          <p:cNvSpPr txBox="1"/>
          <p:nvPr/>
        </p:nvSpPr>
        <p:spPr>
          <a:xfrm>
            <a:off x="1145506" y="4969694"/>
            <a:ext cx="10314284" cy="1857753"/>
          </a:xfrm>
          <a:prstGeom prst="rect">
            <a:avLst/>
          </a:prstGeom>
          <a:noFill/>
        </p:spPr>
        <p:txBody>
          <a:bodyPr wrap="square">
            <a:spAutoFit/>
          </a:body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测量时一手握住上端手柄，另一手握住下端活动测头，倾斜一个角度，把测头放入被测孔内，然后握住上端手柄，左右摆动表架，找出表的最小读数值，即为“拐点”值； 该点的读数值就是被测孔径与外径百分尺或环规孔径之差。</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为了测出孔的圆度，可在同一径向截面内的不同位置上测量几次；为了测出孔的圆柱度，可在几个径向平面内测量几次</a:t>
            </a:r>
            <a:endParaRPr lang="en-US" altLang="zh-CN" sz="1800" b="0" i="0" u="none" strike="noStrike" baseline="0" dirty="0">
              <a:solidFill>
                <a:srgbClr val="221E1F"/>
              </a:solidFill>
              <a:latin typeface="方正书宋"/>
            </a:endParaRPr>
          </a:p>
        </p:txBody>
      </p:sp>
      <p:sp>
        <p:nvSpPr>
          <p:cNvPr id="2" name="标题 3">
            <a:extLst>
              <a:ext uri="{FF2B5EF4-FFF2-40B4-BE49-F238E27FC236}">
                <a16:creationId xmlns:a16="http://schemas.microsoft.com/office/drawing/2014/main" id="{EF9DDD4B-96ED-E206-4741-C035BAC949DC}"/>
              </a:ext>
            </a:extLst>
          </p:cNvPr>
          <p:cNvSpPr txBox="1">
            <a:spLocks/>
          </p:cNvSpPr>
          <p:nvPr/>
        </p:nvSpPr>
        <p:spPr>
          <a:xfrm>
            <a:off x="4622213" y="1135433"/>
            <a:ext cx="294756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内径百分表</a:t>
            </a:r>
          </a:p>
        </p:txBody>
      </p:sp>
    </p:spTree>
    <p:extLst>
      <p:ext uri="{BB962C8B-B14F-4D97-AF65-F5344CB8AC3E}">
        <p14:creationId xmlns:p14="http://schemas.microsoft.com/office/powerpoint/2010/main" val="3238417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453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1. </a:t>
            </a:r>
            <a:r>
              <a:rPr lang="zh-CN" altLang="en-US" sz="2000" b="1" dirty="0">
                <a:solidFill>
                  <a:schemeClr val="accent1"/>
                </a:solidFill>
                <a:latin typeface="方正书宋"/>
              </a:rPr>
              <a:t>内径百分表的特点</a:t>
            </a:r>
            <a:endParaRPr lang="en-US" altLang="zh-CN" sz="2000" b="1" dirty="0">
              <a:solidFill>
                <a:schemeClr val="accent1"/>
              </a:solidFill>
              <a:latin typeface="方正书宋"/>
            </a:endParaRPr>
          </a:p>
        </p:txBody>
      </p:sp>
      <p:sp>
        <p:nvSpPr>
          <p:cNvPr id="5" name="标题 1">
            <a:extLst>
              <a:ext uri="{FF2B5EF4-FFF2-40B4-BE49-F238E27FC236}">
                <a16:creationId xmlns:a16="http://schemas.microsoft.com/office/drawing/2014/main" id="{32D55908-112C-FCF5-5C68-4AC5FEBA8D31}"/>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20" name="标题 3">
            <a:extLst>
              <a:ext uri="{FF2B5EF4-FFF2-40B4-BE49-F238E27FC236}">
                <a16:creationId xmlns:a16="http://schemas.microsoft.com/office/drawing/2014/main" id="{6473AEA7-2E70-26EF-E0EE-C18671C50235}"/>
              </a:ext>
            </a:extLst>
          </p:cNvPr>
          <p:cNvSpPr txBox="1">
            <a:spLocks/>
          </p:cNvSpPr>
          <p:nvPr/>
        </p:nvSpPr>
        <p:spPr>
          <a:xfrm>
            <a:off x="5388003" y="1135433"/>
            <a:ext cx="154776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塞规</a:t>
            </a:r>
          </a:p>
        </p:txBody>
      </p:sp>
      <p:sp>
        <p:nvSpPr>
          <p:cNvPr id="22" name="文本框 21">
            <a:extLst>
              <a:ext uri="{FF2B5EF4-FFF2-40B4-BE49-F238E27FC236}">
                <a16:creationId xmlns:a16="http://schemas.microsoft.com/office/drawing/2014/main" id="{42C8529B-60E5-296F-957F-E31AEC82DEDE}"/>
              </a:ext>
            </a:extLst>
          </p:cNvPr>
          <p:cNvSpPr txBox="1"/>
          <p:nvPr/>
        </p:nvSpPr>
        <p:spPr>
          <a:xfrm>
            <a:off x="1004745" y="2139007"/>
            <a:ext cx="10314284"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塞规属于量规，量规是在大批量生产中常用来进行检测的一种专用量具。它可用于</a:t>
            </a:r>
            <a:r>
              <a:rPr lang="zh-CN" altLang="en-US" sz="1800" b="0" i="0" u="none" strike="noStrike" baseline="0" dirty="0">
                <a:solidFill>
                  <a:srgbClr val="221E1F"/>
                </a:solidFill>
                <a:latin typeface="方正书宋v"/>
              </a:rPr>
              <a:t>测量孔径或宽槽，不能测量孔的直线度和圆度。 </a:t>
            </a: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v"/>
              </a:rPr>
              <a:t>其长度较短的一端叫“止端”（或不过端），用于控制工件的最大极限尺寸；</a:t>
            </a:r>
            <a:endParaRPr lang="en-US" altLang="zh-CN" sz="1800" b="0" i="0" u="none" strike="noStrike" baseline="0" dirty="0">
              <a:solidFill>
                <a:srgbClr val="221E1F"/>
              </a:solidFill>
              <a:latin typeface="方正书宋v"/>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v"/>
              </a:rPr>
              <a:t>长度较长的一端叫“通端”（或过端），用于控制最小极限尺寸。</a:t>
            </a: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v"/>
              </a:rPr>
              <a:t>用塞规测量时，只有当通端能进去，止端不能进去，才能说明工件的实际尺寸在公差范围之内，是合格品，否则就不是合格品。即通端通、止端止，说明工件合格</a:t>
            </a:r>
            <a:endParaRPr lang="en-US" altLang="zh-CN" sz="2000" b="0" i="0" u="none" strike="noStrike" baseline="0" dirty="0">
              <a:solidFill>
                <a:srgbClr val="221E1F"/>
              </a:solidFill>
              <a:latin typeface="方正书宋"/>
            </a:endParaRPr>
          </a:p>
        </p:txBody>
      </p:sp>
      <p:pic>
        <p:nvPicPr>
          <p:cNvPr id="8" name="图片 7">
            <a:extLst>
              <a:ext uri="{FF2B5EF4-FFF2-40B4-BE49-F238E27FC236}">
                <a16:creationId xmlns:a16="http://schemas.microsoft.com/office/drawing/2014/main" id="{148C31D7-29C3-A7C0-7998-B03ED2723BA0}"/>
              </a:ext>
            </a:extLst>
          </p:cNvPr>
          <p:cNvPicPr>
            <a:picLocks noChangeAspect="1"/>
          </p:cNvPicPr>
          <p:nvPr/>
        </p:nvPicPr>
        <p:blipFill>
          <a:blip r:embed="rId3"/>
          <a:stretch>
            <a:fillRect/>
          </a:stretch>
        </p:blipFill>
        <p:spPr>
          <a:xfrm>
            <a:off x="3234187" y="4489118"/>
            <a:ext cx="3113588" cy="2075724"/>
          </a:xfrm>
          <a:prstGeom prst="rect">
            <a:avLst/>
          </a:prstGeom>
        </p:spPr>
      </p:pic>
      <p:pic>
        <p:nvPicPr>
          <p:cNvPr id="11" name="图片 10">
            <a:extLst>
              <a:ext uri="{FF2B5EF4-FFF2-40B4-BE49-F238E27FC236}">
                <a16:creationId xmlns:a16="http://schemas.microsoft.com/office/drawing/2014/main" id="{8901813F-9473-36B5-F805-D0DC111FE5D8}"/>
              </a:ext>
            </a:extLst>
          </p:cNvPr>
          <p:cNvPicPr>
            <a:picLocks noChangeAspect="1"/>
          </p:cNvPicPr>
          <p:nvPr/>
        </p:nvPicPr>
        <p:blipFill>
          <a:blip r:embed="rId4"/>
          <a:stretch>
            <a:fillRect/>
          </a:stretch>
        </p:blipFill>
        <p:spPr>
          <a:xfrm>
            <a:off x="7599285" y="4537079"/>
            <a:ext cx="2462074" cy="2135664"/>
          </a:xfrm>
          <a:prstGeom prst="rect">
            <a:avLst/>
          </a:prstGeom>
        </p:spPr>
      </p:pic>
      <p:sp>
        <p:nvSpPr>
          <p:cNvPr id="12" name="文本框 11">
            <a:extLst>
              <a:ext uri="{FF2B5EF4-FFF2-40B4-BE49-F238E27FC236}">
                <a16:creationId xmlns:a16="http://schemas.microsoft.com/office/drawing/2014/main" id="{05B72AE9-66D3-D539-BC33-C413543060FA}"/>
              </a:ext>
            </a:extLst>
          </p:cNvPr>
          <p:cNvSpPr txBox="1"/>
          <p:nvPr/>
        </p:nvSpPr>
        <p:spPr>
          <a:xfrm>
            <a:off x="3847731" y="6066683"/>
            <a:ext cx="1886499" cy="338554"/>
          </a:xfrm>
          <a:prstGeom prst="rect">
            <a:avLst/>
          </a:prstGeom>
          <a:noFill/>
        </p:spPr>
        <p:txBody>
          <a:bodyPr wrap="square">
            <a:spAutoFit/>
          </a:bodyPr>
          <a:lstStyle/>
          <a:p>
            <a:pPr algn="ctr"/>
            <a:r>
              <a:rPr lang="zh-CN" altLang="en-US" sz="1600" b="1" dirty="0">
                <a:solidFill>
                  <a:srgbClr val="221E1F"/>
                </a:solidFill>
                <a:latin typeface="方正书宋"/>
              </a:rPr>
              <a:t>塞规图 </a:t>
            </a:r>
            <a:endParaRPr lang="zh-CN" altLang="en-US" sz="1600" b="1" dirty="0"/>
          </a:p>
        </p:txBody>
      </p:sp>
      <p:sp>
        <p:nvSpPr>
          <p:cNvPr id="13" name="文本框 12">
            <a:extLst>
              <a:ext uri="{FF2B5EF4-FFF2-40B4-BE49-F238E27FC236}">
                <a16:creationId xmlns:a16="http://schemas.microsoft.com/office/drawing/2014/main" id="{E2053C88-B124-2F8D-9488-571383FCC53E}"/>
              </a:ext>
            </a:extLst>
          </p:cNvPr>
          <p:cNvSpPr txBox="1"/>
          <p:nvPr/>
        </p:nvSpPr>
        <p:spPr>
          <a:xfrm>
            <a:off x="8485943" y="4374037"/>
            <a:ext cx="688757" cy="338554"/>
          </a:xfrm>
          <a:prstGeom prst="rect">
            <a:avLst/>
          </a:prstGeom>
          <a:noFill/>
        </p:spPr>
        <p:txBody>
          <a:bodyPr wrap="square">
            <a:spAutoFit/>
          </a:bodyPr>
          <a:lstStyle/>
          <a:p>
            <a:pPr algn="ctr"/>
            <a:r>
              <a:rPr lang="zh-CN" altLang="en-US" sz="1600" b="1" dirty="0">
                <a:solidFill>
                  <a:srgbClr val="221E1F"/>
                </a:solidFill>
                <a:latin typeface="方正书宋"/>
              </a:rPr>
              <a:t>过端</a:t>
            </a:r>
            <a:endParaRPr lang="zh-CN" altLang="en-US" sz="1600" b="1" dirty="0"/>
          </a:p>
        </p:txBody>
      </p:sp>
      <p:sp>
        <p:nvSpPr>
          <p:cNvPr id="14" name="文本框 13">
            <a:extLst>
              <a:ext uri="{FF2B5EF4-FFF2-40B4-BE49-F238E27FC236}">
                <a16:creationId xmlns:a16="http://schemas.microsoft.com/office/drawing/2014/main" id="{74D033CC-6F49-19A2-B6CC-6F02DB427328}"/>
              </a:ext>
            </a:extLst>
          </p:cNvPr>
          <p:cNvSpPr txBox="1"/>
          <p:nvPr/>
        </p:nvSpPr>
        <p:spPr>
          <a:xfrm>
            <a:off x="8510025" y="5478029"/>
            <a:ext cx="868861" cy="338554"/>
          </a:xfrm>
          <a:prstGeom prst="rect">
            <a:avLst/>
          </a:prstGeom>
          <a:noFill/>
        </p:spPr>
        <p:txBody>
          <a:bodyPr wrap="square">
            <a:spAutoFit/>
          </a:bodyPr>
          <a:lstStyle/>
          <a:p>
            <a:pPr algn="ctr"/>
            <a:r>
              <a:rPr lang="zh-CN" altLang="en-US" sz="1600" b="1" dirty="0">
                <a:solidFill>
                  <a:srgbClr val="221E1F"/>
                </a:solidFill>
                <a:latin typeface="方正书宋"/>
              </a:rPr>
              <a:t>不过端</a:t>
            </a:r>
            <a:endParaRPr lang="zh-CN" altLang="en-US" sz="1600" b="1" dirty="0"/>
          </a:p>
        </p:txBody>
      </p:sp>
    </p:spTree>
    <p:extLst>
      <p:ext uri="{BB962C8B-B14F-4D97-AF65-F5344CB8AC3E}">
        <p14:creationId xmlns:p14="http://schemas.microsoft.com/office/powerpoint/2010/main" val="31177607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3406599" y="1227045"/>
            <a:ext cx="537879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使用内径测量表的注意事项</a:t>
            </a:r>
          </a:p>
        </p:txBody>
      </p:sp>
      <p:sp>
        <p:nvSpPr>
          <p:cNvPr id="2" name="文本框 1">
            <a:extLst>
              <a:ext uri="{FF2B5EF4-FFF2-40B4-BE49-F238E27FC236}">
                <a16:creationId xmlns:a16="http://schemas.microsoft.com/office/drawing/2014/main" id="{468F0D44-0C1A-EFB8-1B0D-A93E2592AFE7}"/>
              </a:ext>
            </a:extLst>
          </p:cNvPr>
          <p:cNvSpPr txBox="1"/>
          <p:nvPr/>
        </p:nvSpPr>
        <p:spPr>
          <a:xfrm>
            <a:off x="955827" y="1886061"/>
            <a:ext cx="10280341" cy="1137106"/>
          </a:xfrm>
          <a:prstGeom prst="rect">
            <a:avLst/>
          </a:prstGeom>
          <a:noFill/>
        </p:spPr>
        <p:txBody>
          <a:bodyPr wrap="square">
            <a:spAutoFit/>
          </a:bodyPr>
          <a:lstStyle/>
          <a:p>
            <a:pPr marL="342900" indent="-342900" algn="just">
              <a:lnSpc>
                <a:spcPct val="130000"/>
              </a:lnSpc>
              <a:buClr>
                <a:schemeClr val="accent1"/>
              </a:buClr>
              <a:buFont typeface="Wingdings" panose="05000000000000000000" pitchFamily="2" charset="2"/>
              <a:buChar char="n"/>
            </a:pPr>
            <a:r>
              <a:rPr lang="zh-CN" altLang="en-US" b="0" i="0" u="none" strike="noStrike" baseline="0" dirty="0">
                <a:latin typeface="方正书宋"/>
              </a:rPr>
              <a:t>粗加工时，先用游标卡尺或内卡钳测量，精加工时再使用内径量表进行测量。</a:t>
            </a:r>
            <a:endParaRPr lang="en-US" altLang="zh-CN" b="0" i="0" u="none" strike="noStrike" baseline="0" dirty="0">
              <a:latin typeface="方正书宋"/>
            </a:endParaRPr>
          </a:p>
          <a:p>
            <a:pPr marL="342900" indent="-342900" algn="just">
              <a:lnSpc>
                <a:spcPct val="130000"/>
              </a:lnSpc>
              <a:buClr>
                <a:schemeClr val="accent1"/>
              </a:buClr>
              <a:buFont typeface="Wingdings" panose="05000000000000000000" pitchFamily="2" charset="2"/>
              <a:buChar char="n"/>
            </a:pPr>
            <a:r>
              <a:rPr lang="zh-CN" altLang="en-US" b="0" i="0" u="none" strike="noStrike" baseline="0" dirty="0">
                <a:latin typeface="方正书宋"/>
              </a:rPr>
              <a:t>测量时，连杆中心线应与工件中心线平行，不得歪斜，同时应在圆周上多测几个点，找出孔径的实际尺寸，看是否在公差范围以内。</a:t>
            </a:r>
            <a:endParaRPr lang="en-US" altLang="zh-CN" b="1" dirty="0">
              <a:cs typeface="+mn-ea"/>
              <a:sym typeface="+mn-lt"/>
            </a:endParaRPr>
          </a:p>
        </p:txBody>
      </p:sp>
      <p:sp>
        <p:nvSpPr>
          <p:cNvPr id="4" name="标题 1">
            <a:extLst>
              <a:ext uri="{FF2B5EF4-FFF2-40B4-BE49-F238E27FC236}">
                <a16:creationId xmlns:a16="http://schemas.microsoft.com/office/drawing/2014/main" id="{720FC6D5-D236-CA2D-44B6-DC472A1B56D3}"/>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pic>
        <p:nvPicPr>
          <p:cNvPr id="9" name="图片 8">
            <a:extLst>
              <a:ext uri="{FF2B5EF4-FFF2-40B4-BE49-F238E27FC236}">
                <a16:creationId xmlns:a16="http://schemas.microsoft.com/office/drawing/2014/main" id="{9A56FDBC-9447-CF70-59F6-8C0A12315993}"/>
              </a:ext>
            </a:extLst>
          </p:cNvPr>
          <p:cNvPicPr>
            <a:picLocks noChangeAspect="1"/>
          </p:cNvPicPr>
          <p:nvPr/>
        </p:nvPicPr>
        <p:blipFill>
          <a:blip r:embed="rId3"/>
          <a:stretch>
            <a:fillRect/>
          </a:stretch>
        </p:blipFill>
        <p:spPr>
          <a:xfrm>
            <a:off x="4672612" y="3429000"/>
            <a:ext cx="4941904" cy="2108368"/>
          </a:xfrm>
          <a:prstGeom prst="rect">
            <a:avLst/>
          </a:prstGeom>
        </p:spPr>
      </p:pic>
      <p:pic>
        <p:nvPicPr>
          <p:cNvPr id="11" name="图片 10">
            <a:extLst>
              <a:ext uri="{FF2B5EF4-FFF2-40B4-BE49-F238E27FC236}">
                <a16:creationId xmlns:a16="http://schemas.microsoft.com/office/drawing/2014/main" id="{F289E2D5-6C0F-5733-A21E-D4E04D4E03FB}"/>
              </a:ext>
            </a:extLst>
          </p:cNvPr>
          <p:cNvPicPr>
            <a:picLocks noChangeAspect="1"/>
          </p:cNvPicPr>
          <p:nvPr/>
        </p:nvPicPr>
        <p:blipFill>
          <a:blip r:embed="rId4"/>
          <a:stretch>
            <a:fillRect/>
          </a:stretch>
        </p:blipFill>
        <p:spPr>
          <a:xfrm>
            <a:off x="3181911" y="3364444"/>
            <a:ext cx="1069748" cy="2172924"/>
          </a:xfrm>
          <a:prstGeom prst="rect">
            <a:avLst/>
          </a:prstGeom>
        </p:spPr>
      </p:pic>
      <p:sp>
        <p:nvSpPr>
          <p:cNvPr id="12" name="文本框 11">
            <a:extLst>
              <a:ext uri="{FF2B5EF4-FFF2-40B4-BE49-F238E27FC236}">
                <a16:creationId xmlns:a16="http://schemas.microsoft.com/office/drawing/2014/main" id="{ED5CD36E-7E41-4524-ADB8-59C0EFFA60A0}"/>
              </a:ext>
            </a:extLst>
          </p:cNvPr>
          <p:cNvSpPr txBox="1"/>
          <p:nvPr/>
        </p:nvSpPr>
        <p:spPr>
          <a:xfrm>
            <a:off x="4513556" y="5792369"/>
            <a:ext cx="2523898" cy="338554"/>
          </a:xfrm>
          <a:prstGeom prst="rect">
            <a:avLst/>
          </a:prstGeom>
          <a:noFill/>
        </p:spPr>
        <p:txBody>
          <a:bodyPr wrap="square">
            <a:spAutoFit/>
          </a:bodyPr>
          <a:lstStyle/>
          <a:p>
            <a:pPr algn="ctr"/>
            <a:r>
              <a:rPr lang="zh-CN" altLang="en-US" sz="1600" b="1" dirty="0">
                <a:solidFill>
                  <a:srgbClr val="221E1F"/>
                </a:solidFill>
                <a:latin typeface="方正书宋"/>
              </a:rPr>
              <a:t>内径百分表使用注意事项 </a:t>
            </a:r>
            <a:endParaRPr lang="zh-CN" altLang="en-US" sz="1600" b="1" dirty="0"/>
          </a:p>
        </p:txBody>
      </p:sp>
    </p:spTree>
    <p:extLst>
      <p:ext uri="{BB962C8B-B14F-4D97-AF65-F5344CB8AC3E}">
        <p14:creationId xmlns:p14="http://schemas.microsoft.com/office/powerpoint/2010/main" val="35402729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660123" y="2680921"/>
            <a:ext cx="422997"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298245" y="2593669"/>
            <a:ext cx="58513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168203" y="2467474"/>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常用内轮廓检测的量具有哪些？</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176230" y="3012318"/>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游标卡尺测量零件内轮时要注意哪些？</a:t>
            </a:r>
            <a:endParaRPr lang="en-US" altLang="zh-CN" sz="20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nvGraphicFramePr>
        <p:xfrm>
          <a:off x="6529213" y="1546347"/>
          <a:ext cx="5659271" cy="2417833"/>
        </p:xfrm>
        <a:graphic>
          <a:graphicData uri="http://schemas.openxmlformats.org/drawingml/2006/table">
            <a:tbl>
              <a:tblPr>
                <a:tableStyleId>{5C22544A-7EE6-4342-B048-85BDC9FD1C3A}</a:tableStyleId>
              </a:tblPr>
              <a:tblGrid>
                <a:gridCol w="1029727">
                  <a:extLst>
                    <a:ext uri="{9D8B030D-6E8A-4147-A177-3AD203B41FA5}">
                      <a16:colId xmlns:a16="http://schemas.microsoft.com/office/drawing/2014/main" val="20000"/>
                    </a:ext>
                  </a:extLst>
                </a:gridCol>
                <a:gridCol w="1080000">
                  <a:extLst>
                    <a:ext uri="{9D8B030D-6E8A-4147-A177-3AD203B41FA5}">
                      <a16:colId xmlns:a16="http://schemas.microsoft.com/office/drawing/2014/main" val="20001"/>
                    </a:ext>
                  </a:extLst>
                </a:gridCol>
                <a:gridCol w="1105262">
                  <a:extLst>
                    <a:ext uri="{9D8B030D-6E8A-4147-A177-3AD203B41FA5}">
                      <a16:colId xmlns:a16="http://schemas.microsoft.com/office/drawing/2014/main" val="2800259129"/>
                    </a:ext>
                  </a:extLst>
                </a:gridCol>
                <a:gridCol w="1220730">
                  <a:extLst>
                    <a:ext uri="{9D8B030D-6E8A-4147-A177-3AD203B41FA5}">
                      <a16:colId xmlns:a16="http://schemas.microsoft.com/office/drawing/2014/main" val="20002"/>
                    </a:ext>
                  </a:extLst>
                </a:gridCol>
                <a:gridCol w="1223552">
                  <a:extLst>
                    <a:ext uri="{9D8B030D-6E8A-4147-A177-3AD203B41FA5}">
                      <a16:colId xmlns:a16="http://schemas.microsoft.com/office/drawing/2014/main" val="20003"/>
                    </a:ext>
                  </a:extLst>
                </a:gridCol>
              </a:tblGrid>
              <a:tr h="314931">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6366">
                <a:tc>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056350"/>
                  </a:ext>
                </a:extLst>
              </a:tr>
              <a:tr h="255615">
                <a:tc>
                  <a:txBody>
                    <a:bodyPr/>
                    <a:lstStyle/>
                    <a:p>
                      <a:pPr algn="ctr" fontAlgn="ctr"/>
                      <a:r>
                        <a:rPr lang="zh-CN" altLang="en-US" sz="1400" b="0" i="0" u="none" strike="noStrike" dirty="0">
                          <a:solidFill>
                            <a:srgbClr val="000000"/>
                          </a:solidFill>
                          <a:effectLst/>
                          <a:latin typeface="+mj-ea"/>
                          <a:ea typeface="+mj-ea"/>
                        </a:rPr>
                        <a:t>量具名称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64041"/>
                  </a:ext>
                </a:extLst>
              </a:tr>
              <a:tr h="255615">
                <a:tc>
                  <a:txBody>
                    <a:bodyPr/>
                    <a:lstStyle/>
                    <a:p>
                      <a:pPr algn="ctr" fontAlgn="ctr"/>
                      <a:r>
                        <a:rPr lang="zh-CN" altLang="en-US" sz="1400" b="0" i="0" u="none" strike="noStrike" dirty="0">
                          <a:solidFill>
                            <a:srgbClr val="000000"/>
                          </a:solidFill>
                          <a:effectLst/>
                          <a:latin typeface="+mj-ea"/>
                          <a:ea typeface="+mj-ea"/>
                        </a:rPr>
                        <a:t>量具型号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0644913"/>
                  </a:ext>
                </a:extLst>
              </a:tr>
              <a:tr h="556368">
                <a:tc gridSpan="5">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a:t>
                      </a:r>
                      <a:endParaRPr lang="en-US" altLang="zh-CN" sz="1400" u="none" strike="noStrike" dirty="0">
                        <a:effectLst/>
                      </a:endParaRPr>
                    </a:p>
                    <a:p>
                      <a:pPr algn="l" fontAlgn="ctr"/>
                      <a:r>
                        <a:rPr lang="zh-CN" altLang="en-US" sz="1400" u="none" strike="noStrike" dirty="0">
                          <a:effectLst/>
                        </a:rPr>
                        <a:t>实训内容</a:t>
                      </a: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55701">
                <a:tc gridSpan="5">
                  <a:txBody>
                    <a:bodyPr/>
                    <a:lstStyle/>
                    <a:p>
                      <a:pPr algn="l" fontAlgn="ctr"/>
                      <a:r>
                        <a:rPr lang="zh-CN" altLang="en-US" sz="1400" b="0" i="0" u="none" strike="noStrike" dirty="0">
                          <a:solidFill>
                            <a:srgbClr val="000000"/>
                          </a:solidFill>
                          <a:effectLst/>
                          <a:latin typeface="+mj-ea"/>
                          <a:ea typeface="+mj-ea"/>
                        </a:rPr>
                        <a:t>被测零件的零件图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99415829"/>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162814" y="3732187"/>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使用内径百分表时为什么要线用外径百分尺调整？如何进行调整？</a:t>
            </a:r>
            <a:endParaRPr lang="en-US" altLang="zh-CN" sz="2000" b="1" dirty="0">
              <a:solidFill>
                <a:schemeClr val="accent1"/>
              </a:solidFill>
              <a:sym typeface="Arial" panose="020B0604020202020204" pitchFamily="34" charset="0"/>
            </a:endParaRPr>
          </a:p>
        </p:txBody>
      </p:sp>
      <p:graphicFrame>
        <p:nvGraphicFramePr>
          <p:cNvPr id="5" name="表格 4">
            <a:extLst>
              <a:ext uri="{FF2B5EF4-FFF2-40B4-BE49-F238E27FC236}">
                <a16:creationId xmlns:a16="http://schemas.microsoft.com/office/drawing/2014/main" id="{2569B246-F689-ADBB-CD10-16D07CE8115F}"/>
              </a:ext>
            </a:extLst>
          </p:cNvPr>
          <p:cNvGraphicFramePr>
            <a:graphicFrameLocks noGrp="1"/>
          </p:cNvGraphicFramePr>
          <p:nvPr>
            <p:extLst>
              <p:ext uri="{D42A27DB-BD31-4B8C-83A1-F6EECF244321}">
                <p14:modId xmlns:p14="http://schemas.microsoft.com/office/powerpoint/2010/main" val="942887814"/>
              </p:ext>
            </p:extLst>
          </p:nvPr>
        </p:nvGraphicFramePr>
        <p:xfrm>
          <a:off x="6529213" y="3964129"/>
          <a:ext cx="5662790" cy="2733040"/>
        </p:xfrm>
        <a:graphic>
          <a:graphicData uri="http://schemas.openxmlformats.org/drawingml/2006/table">
            <a:tbl>
              <a:tblPr firstRow="1" bandRow="1">
                <a:tableStyleId>{5C22544A-7EE6-4342-B048-85BDC9FD1C3A}</a:tableStyleId>
              </a:tblPr>
              <a:tblGrid>
                <a:gridCol w="808970">
                  <a:extLst>
                    <a:ext uri="{9D8B030D-6E8A-4147-A177-3AD203B41FA5}">
                      <a16:colId xmlns:a16="http://schemas.microsoft.com/office/drawing/2014/main" val="3519864521"/>
                    </a:ext>
                  </a:extLst>
                </a:gridCol>
                <a:gridCol w="808970">
                  <a:extLst>
                    <a:ext uri="{9D8B030D-6E8A-4147-A177-3AD203B41FA5}">
                      <a16:colId xmlns:a16="http://schemas.microsoft.com/office/drawing/2014/main" val="3491485128"/>
                    </a:ext>
                  </a:extLst>
                </a:gridCol>
                <a:gridCol w="808970">
                  <a:extLst>
                    <a:ext uri="{9D8B030D-6E8A-4147-A177-3AD203B41FA5}">
                      <a16:colId xmlns:a16="http://schemas.microsoft.com/office/drawing/2014/main" val="3897155395"/>
                    </a:ext>
                  </a:extLst>
                </a:gridCol>
                <a:gridCol w="808970">
                  <a:extLst>
                    <a:ext uri="{9D8B030D-6E8A-4147-A177-3AD203B41FA5}">
                      <a16:colId xmlns:a16="http://schemas.microsoft.com/office/drawing/2014/main" val="256224457"/>
                    </a:ext>
                  </a:extLst>
                </a:gridCol>
                <a:gridCol w="808970">
                  <a:extLst>
                    <a:ext uri="{9D8B030D-6E8A-4147-A177-3AD203B41FA5}">
                      <a16:colId xmlns:a16="http://schemas.microsoft.com/office/drawing/2014/main" val="969126237"/>
                    </a:ext>
                  </a:extLst>
                </a:gridCol>
                <a:gridCol w="808970">
                  <a:extLst>
                    <a:ext uri="{9D8B030D-6E8A-4147-A177-3AD203B41FA5}">
                      <a16:colId xmlns:a16="http://schemas.microsoft.com/office/drawing/2014/main" val="218906203"/>
                    </a:ext>
                  </a:extLst>
                </a:gridCol>
                <a:gridCol w="808970">
                  <a:extLst>
                    <a:ext uri="{9D8B030D-6E8A-4147-A177-3AD203B41FA5}">
                      <a16:colId xmlns:a16="http://schemas.microsoft.com/office/drawing/2014/main" val="2956837279"/>
                    </a:ext>
                  </a:extLst>
                </a:gridCol>
              </a:tblGrid>
              <a:tr h="322724">
                <a:tc>
                  <a:txBody>
                    <a:bodyPr/>
                    <a:lstStyle/>
                    <a:p>
                      <a:pPr algn="ctr"/>
                      <a:r>
                        <a:rPr lang="zh-CN" altLang="en-US" sz="1400" b="0" dirty="0">
                          <a:solidFill>
                            <a:schemeClr val="tx1"/>
                          </a:solidFill>
                        </a:rPr>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检测项目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图纸尺寸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规格及读数值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超差值</a:t>
                      </a:r>
                      <a:r>
                        <a:rPr lang="en-US" altLang="zh-CN" sz="1400" b="0" dirty="0">
                          <a:solidFill>
                            <a:schemeClr val="tx1"/>
                          </a:solidFill>
                        </a:rPr>
                        <a:t>/</a:t>
                      </a:r>
                      <a:r>
                        <a:rPr lang="zh-CN" altLang="en-US" sz="1400" b="0" dirty="0">
                          <a:solidFill>
                            <a:schemeClr val="tx1"/>
                          </a:solidFill>
                        </a:rPr>
                        <a:t>是否合格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3988333"/>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0159692"/>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8830745"/>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37571"/>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331527"/>
                  </a:ext>
                </a:extLst>
              </a:tr>
              <a:tr h="370840">
                <a:tc gridSpan="7">
                  <a:txBody>
                    <a:bodyPr/>
                    <a:lstStyle/>
                    <a:p>
                      <a:pPr algn="l"/>
                      <a:r>
                        <a:rPr lang="zh-CN" altLang="en-US" sz="1400" b="0" dirty="0">
                          <a:solidFill>
                            <a:schemeClr val="tx1"/>
                          </a:solidFill>
                        </a:rPr>
                        <a:t>实训小结及体会</a:t>
                      </a:r>
                      <a:endParaRPr lang="en-US" altLang="zh-CN" sz="1400" b="0" dirty="0">
                        <a:solidFill>
                          <a:schemeClr val="tx1"/>
                        </a:solidFill>
                      </a:endParaRPr>
                    </a:p>
                    <a:p>
                      <a:pPr algn="l"/>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extLst>
                  <a:ext uri="{0D108BD9-81ED-4DB2-BD59-A6C34878D82A}">
                    <a16:rowId xmlns:a16="http://schemas.microsoft.com/office/drawing/2014/main" val="2791839172"/>
                  </a:ext>
                </a:extLst>
              </a:tr>
            </a:tbl>
          </a:graphicData>
        </a:graphic>
      </p:graphicFrame>
      <p:sp>
        <p:nvSpPr>
          <p:cNvPr id="13" name="Title-1">
            <a:extLst>
              <a:ext uri="{FF2B5EF4-FFF2-40B4-BE49-F238E27FC236}">
                <a16:creationId xmlns:a16="http://schemas.microsoft.com/office/drawing/2014/main" id="{B2E6910D-FB80-B688-B946-BB0A75451500}"/>
              </a:ext>
            </a:extLst>
          </p:cNvPr>
          <p:cNvSpPr/>
          <p:nvPr/>
        </p:nvSpPr>
        <p:spPr>
          <a:xfrm>
            <a:off x="1168203" y="4523627"/>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sp>
        <p:nvSpPr>
          <p:cNvPr id="15" name="标题 1">
            <a:extLst>
              <a:ext uri="{FF2B5EF4-FFF2-40B4-BE49-F238E27FC236}">
                <a16:creationId xmlns:a16="http://schemas.microsoft.com/office/drawing/2014/main" id="{88DD1352-635F-C45E-4479-4DD1C2717A76}"/>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4.2 </a:t>
            </a:r>
            <a:r>
              <a:rPr lang="zh-CN" altLang="en-US" sz="2800" dirty="0">
                <a:latin typeface="+mj-ea"/>
                <a:cs typeface="+mn-ea"/>
                <a:sym typeface="+mn-lt"/>
              </a:rPr>
              <a:t>内轮廓检测量具</a:t>
            </a:r>
          </a:p>
        </p:txBody>
      </p:sp>
      <p:sp>
        <p:nvSpPr>
          <p:cNvPr id="18" name="1">
            <a:extLst>
              <a:ext uri="{FF2B5EF4-FFF2-40B4-BE49-F238E27FC236}">
                <a16:creationId xmlns:a16="http://schemas.microsoft.com/office/drawing/2014/main" id="{7D8671FD-2C66-8A9F-1488-AF5286057A0D}"/>
              </a:ext>
            </a:extLst>
          </p:cNvPr>
          <p:cNvSpPr/>
          <p:nvPr/>
        </p:nvSpPr>
        <p:spPr bwMode="auto">
          <a:xfrm rot="5400000">
            <a:off x="660123" y="3181767"/>
            <a:ext cx="422997"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a:extLst>
              <a:ext uri="{FF2B5EF4-FFF2-40B4-BE49-F238E27FC236}">
                <a16:creationId xmlns:a16="http://schemas.microsoft.com/office/drawing/2014/main" id="{4D0CD1BF-BFEF-63AC-C418-21FAFF94C3B6}"/>
              </a:ext>
            </a:extLst>
          </p:cNvPr>
          <p:cNvSpPr txBox="1"/>
          <p:nvPr/>
        </p:nvSpPr>
        <p:spPr>
          <a:xfrm>
            <a:off x="298245" y="3094515"/>
            <a:ext cx="58513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0" name="1">
            <a:extLst>
              <a:ext uri="{FF2B5EF4-FFF2-40B4-BE49-F238E27FC236}">
                <a16:creationId xmlns:a16="http://schemas.microsoft.com/office/drawing/2014/main" id="{DE3D0A42-8B9A-030F-3723-33C7CDE217BB}"/>
              </a:ext>
            </a:extLst>
          </p:cNvPr>
          <p:cNvSpPr/>
          <p:nvPr/>
        </p:nvSpPr>
        <p:spPr bwMode="auto">
          <a:xfrm rot="5400000">
            <a:off x="660123" y="3729207"/>
            <a:ext cx="422997"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2" name="Index-1">
            <a:extLst>
              <a:ext uri="{FF2B5EF4-FFF2-40B4-BE49-F238E27FC236}">
                <a16:creationId xmlns:a16="http://schemas.microsoft.com/office/drawing/2014/main" id="{8D4D28C1-CC04-427E-9E6B-9C98AB9D4C58}"/>
              </a:ext>
            </a:extLst>
          </p:cNvPr>
          <p:cNvSpPr txBox="1"/>
          <p:nvPr/>
        </p:nvSpPr>
        <p:spPr>
          <a:xfrm>
            <a:off x="298245" y="3641955"/>
            <a:ext cx="58513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3" name="1">
            <a:extLst>
              <a:ext uri="{FF2B5EF4-FFF2-40B4-BE49-F238E27FC236}">
                <a16:creationId xmlns:a16="http://schemas.microsoft.com/office/drawing/2014/main" id="{8057CC21-86B8-F3A9-D463-72516C376348}"/>
              </a:ext>
            </a:extLst>
          </p:cNvPr>
          <p:cNvSpPr/>
          <p:nvPr/>
        </p:nvSpPr>
        <p:spPr bwMode="auto">
          <a:xfrm rot="5400000">
            <a:off x="661985" y="4712825"/>
            <a:ext cx="422997" cy="287163"/>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4" name="Index-1">
            <a:extLst>
              <a:ext uri="{FF2B5EF4-FFF2-40B4-BE49-F238E27FC236}">
                <a16:creationId xmlns:a16="http://schemas.microsoft.com/office/drawing/2014/main" id="{4CF37218-4771-AF78-8A1D-D17BEB3DE6E4}"/>
              </a:ext>
            </a:extLst>
          </p:cNvPr>
          <p:cNvSpPr txBox="1"/>
          <p:nvPr/>
        </p:nvSpPr>
        <p:spPr>
          <a:xfrm>
            <a:off x="300107" y="4625573"/>
            <a:ext cx="58513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04</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3379423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常用量具认知训练</a:t>
            </a:r>
          </a:p>
        </p:txBody>
      </p:sp>
      <p:sp>
        <p:nvSpPr>
          <p:cNvPr id="6" name="文本占位符 5"/>
          <p:cNvSpPr>
            <a:spLocks noGrp="1"/>
          </p:cNvSpPr>
          <p:nvPr>
            <p:ph type="body" idx="1"/>
          </p:nvPr>
        </p:nvSpPr>
        <p:spPr>
          <a:xfrm>
            <a:off x="2196459" y="3593749"/>
            <a:ext cx="6529529" cy="1685846"/>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4.1 </a:t>
            </a:r>
            <a:r>
              <a:rPr lang="zh-CN" altLang="en-US" sz="2400" b="1" dirty="0">
                <a:solidFill>
                  <a:schemeClr val="bg1">
                    <a:lumMod val="75000"/>
                  </a:schemeClr>
                </a:solidFill>
                <a:cs typeface="+mn-ea"/>
                <a:sym typeface="+mn-lt"/>
              </a:rPr>
              <a:t>外轮廓检测量具</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4.2 </a:t>
            </a:r>
            <a:r>
              <a:rPr lang="zh-CN" altLang="en-US" sz="2400" b="1" dirty="0">
                <a:solidFill>
                  <a:schemeClr val="bg1">
                    <a:lumMod val="75000"/>
                  </a:schemeClr>
                </a:solidFill>
                <a:cs typeface="+mn-ea"/>
                <a:sym typeface="+mn-lt"/>
              </a:rPr>
              <a:t>内轮廓检测量具</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4.3 </a:t>
            </a:r>
            <a:r>
              <a:rPr lang="zh-CN" altLang="en-US" sz="2400" b="1" dirty="0">
                <a:solidFill>
                  <a:srgbClr val="FF0000"/>
                </a:solidFill>
                <a:cs typeface="+mn-ea"/>
                <a:sym typeface="+mn-lt"/>
              </a:rPr>
              <a:t>螺纹检测量具</a:t>
            </a:r>
            <a:endParaRPr lang="en-US" altLang="zh-CN" sz="2400" b="1" dirty="0">
              <a:solidFill>
                <a:srgbClr val="FF0000"/>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4</a:t>
            </a:r>
          </a:p>
        </p:txBody>
      </p:sp>
    </p:spTree>
    <p:extLst>
      <p:ext uri="{BB962C8B-B14F-4D97-AF65-F5344CB8AC3E}">
        <p14:creationId xmlns:p14="http://schemas.microsoft.com/office/powerpoint/2010/main" val="19391581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sp>
        <p:nvSpPr>
          <p:cNvPr id="2" name="文本占位符 5">
            <a:extLst>
              <a:ext uri="{FF2B5EF4-FFF2-40B4-BE49-F238E27FC236}">
                <a16:creationId xmlns:a16="http://schemas.microsoft.com/office/drawing/2014/main" id="{D7A2027D-FA61-19C3-2F9E-8232B7E19D44}"/>
              </a:ext>
            </a:extLst>
          </p:cNvPr>
          <p:cNvSpPr txBox="1"/>
          <p:nvPr/>
        </p:nvSpPr>
        <p:spPr>
          <a:xfrm>
            <a:off x="3891016" y="1252758"/>
            <a:ext cx="5286887" cy="155408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buClr>
                <a:srgbClr val="00B0F0"/>
              </a:buClr>
              <a:buSzPct val="95000"/>
              <a:buNone/>
            </a:pPr>
            <a:r>
              <a:rPr lang="zh-CN" altLang="en-US" sz="2400" b="1" dirty="0">
                <a:solidFill>
                  <a:schemeClr val="accent1"/>
                </a:solidFill>
                <a:latin typeface="方正书宋"/>
              </a:rPr>
              <a:t>螺纹检测的种类</a:t>
            </a:r>
            <a:endParaRPr lang="en-US" altLang="zh-CN" sz="2400" b="1" i="0" u="none" strike="noStrike" baseline="0" dirty="0">
              <a:solidFill>
                <a:schemeClr val="accent1"/>
              </a:solidFill>
              <a:latin typeface="方正书宋"/>
            </a:endParaRPr>
          </a:p>
          <a:p>
            <a:pPr algn="ctr">
              <a:lnSpc>
                <a:spcPct val="130000"/>
              </a:lnSpc>
              <a:buClr>
                <a:schemeClr val="accent1"/>
              </a:buClr>
              <a:buSzPct val="95000"/>
              <a:buFont typeface="Wingdings" panose="05000000000000000000" pitchFamily="2" charset="2"/>
              <a:buChar char="n"/>
            </a:pPr>
            <a:r>
              <a:rPr lang="zh-CN" altLang="en-US" sz="2000" dirty="0">
                <a:solidFill>
                  <a:srgbClr val="221E1F"/>
                </a:solidFill>
                <a:latin typeface="方正书宋"/>
              </a:rPr>
              <a:t>单向检验→</a:t>
            </a:r>
            <a:r>
              <a:rPr lang="zh-CN" altLang="en-US" sz="1800" b="0" i="0" u="none" strike="noStrike" baseline="0" dirty="0">
                <a:solidFill>
                  <a:srgbClr val="221E1F"/>
                </a:solidFill>
                <a:latin typeface="方正书宋"/>
              </a:rPr>
              <a:t>确定某一几何参数量值的合格与否；</a:t>
            </a:r>
            <a:endParaRPr lang="en-US" altLang="zh-CN" sz="1800" b="0" i="0" u="none" strike="noStrike" baseline="0" dirty="0">
              <a:solidFill>
                <a:srgbClr val="221E1F"/>
              </a:solidFill>
              <a:latin typeface="方正书宋"/>
            </a:endParaRPr>
          </a:p>
          <a:p>
            <a:pPr>
              <a:lnSpc>
                <a:spcPct val="130000"/>
              </a:lnSpc>
              <a:buClr>
                <a:schemeClr val="accent1"/>
              </a:buClr>
              <a:buSzPct val="95000"/>
              <a:buFont typeface="Wingdings" panose="05000000000000000000" pitchFamily="2" charset="2"/>
              <a:buChar char="n"/>
            </a:pPr>
            <a:r>
              <a:rPr lang="zh-CN" altLang="en-US" sz="1800" dirty="0">
                <a:solidFill>
                  <a:srgbClr val="221E1F"/>
                </a:solidFill>
                <a:latin typeface="方正书宋"/>
              </a:rPr>
              <a:t>综合检验→对螺纹合格性的确定。</a:t>
            </a:r>
            <a:endParaRPr lang="en-US" altLang="zh-CN" sz="1800" dirty="0">
              <a:solidFill>
                <a:srgbClr val="221E1F"/>
              </a:solidFill>
              <a:latin typeface="方正书宋"/>
            </a:endParaRPr>
          </a:p>
        </p:txBody>
      </p:sp>
      <p:grpSp>
        <p:nvGrpSpPr>
          <p:cNvPr id="8" name="组合 7">
            <a:extLst>
              <a:ext uri="{FF2B5EF4-FFF2-40B4-BE49-F238E27FC236}">
                <a16:creationId xmlns:a16="http://schemas.microsoft.com/office/drawing/2014/main" id="{14CADEF9-9745-B0B2-9ADB-61C19FB45BD5}"/>
              </a:ext>
            </a:extLst>
          </p:cNvPr>
          <p:cNvGrpSpPr>
            <a:grpSpLocks noChangeAspect="1"/>
          </p:cNvGrpSpPr>
          <p:nvPr>
            <p:custDataLst>
              <p:tags r:id="rId1"/>
            </p:custDataLst>
          </p:nvPr>
        </p:nvGrpSpPr>
        <p:grpSpPr>
          <a:xfrm>
            <a:off x="1384614" y="3365168"/>
            <a:ext cx="10037250" cy="2240074"/>
            <a:chOff x="1175980" y="1140078"/>
            <a:chExt cx="10037250" cy="2240074"/>
          </a:xfrm>
        </p:grpSpPr>
        <p:grpSp>
          <p:nvGrpSpPr>
            <p:cNvPr id="9" name="组合 8">
              <a:extLst>
                <a:ext uri="{FF2B5EF4-FFF2-40B4-BE49-F238E27FC236}">
                  <a16:creationId xmlns:a16="http://schemas.microsoft.com/office/drawing/2014/main" id="{2484350E-238F-05FC-4259-31FB88674674}"/>
                </a:ext>
              </a:extLst>
            </p:cNvPr>
            <p:cNvGrpSpPr/>
            <p:nvPr/>
          </p:nvGrpSpPr>
          <p:grpSpPr>
            <a:xfrm>
              <a:off x="1175980" y="1140079"/>
              <a:ext cx="4887404" cy="2240073"/>
              <a:chOff x="900208" y="1140079"/>
              <a:chExt cx="4887404" cy="2240073"/>
            </a:xfrm>
          </p:grpSpPr>
          <p:sp>
            <p:nvSpPr>
              <p:cNvPr id="23" name="1">
                <a:extLst>
                  <a:ext uri="{FF2B5EF4-FFF2-40B4-BE49-F238E27FC236}">
                    <a16:creationId xmlns:a16="http://schemas.microsoft.com/office/drawing/2014/main" id="{87DF2D33-CBDD-B369-22F0-B6590169C894}"/>
                  </a:ext>
                </a:extLst>
              </p:cNvPr>
              <p:cNvSpPr/>
              <p:nvPr>
                <p:custDataLst>
                  <p:tags r:id="rId7"/>
                </p:custDataLst>
              </p:nvPr>
            </p:nvSpPr>
            <p:spPr>
              <a:xfrm>
                <a:off x="909643" y="1141058"/>
                <a:ext cx="4877969" cy="2239094"/>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dirty="0">
                  <a:solidFill>
                    <a:srgbClr val="000000"/>
                  </a:solidFill>
                </a:endParaRPr>
              </a:p>
            </p:txBody>
          </p:sp>
          <p:sp>
            <p:nvSpPr>
              <p:cNvPr id="24" name="Title-1">
                <a:extLst>
                  <a:ext uri="{FF2B5EF4-FFF2-40B4-BE49-F238E27FC236}">
                    <a16:creationId xmlns:a16="http://schemas.microsoft.com/office/drawing/2014/main" id="{069248E5-4CD9-B1AD-4B06-0D29B071B23B}"/>
                  </a:ext>
                </a:extLst>
              </p:cNvPr>
              <p:cNvSpPr>
                <a:spLocks/>
              </p:cNvSpPr>
              <p:nvPr>
                <p:custDataLst>
                  <p:tags r:id="rId8"/>
                </p:custDataLst>
              </p:nvPr>
            </p:nvSpPr>
            <p:spPr>
              <a:xfrm>
                <a:off x="1495060" y="1140079"/>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b="1" dirty="0">
                    <a:solidFill>
                      <a:schemeClr val="accent1"/>
                    </a:solidFill>
                    <a:sym typeface="Arial" panose="020B0604020202020204" pitchFamily="34" charset="0"/>
                  </a:rPr>
                  <a:t>单向检验</a:t>
                </a:r>
                <a:endParaRPr lang="en-US" altLang="zh-CN" sz="2000" b="1" dirty="0">
                  <a:solidFill>
                    <a:schemeClr val="accent1"/>
                  </a:solidFill>
                  <a:sym typeface="Arial" panose="020B0604020202020204" pitchFamily="34" charset="0"/>
                </a:endParaRPr>
              </a:p>
            </p:txBody>
          </p:sp>
          <p:sp>
            <p:nvSpPr>
              <p:cNvPr id="25" name="Body-1">
                <a:extLst>
                  <a:ext uri="{FF2B5EF4-FFF2-40B4-BE49-F238E27FC236}">
                    <a16:creationId xmlns:a16="http://schemas.microsoft.com/office/drawing/2014/main" id="{41C4AB11-6189-39E1-CA7F-2B7695BACFEC}"/>
                  </a:ext>
                </a:extLst>
              </p:cNvPr>
              <p:cNvSpPr>
                <a:spLocks/>
              </p:cNvSpPr>
              <p:nvPr>
                <p:custDataLst>
                  <p:tags r:id="rId9"/>
                </p:custDataLst>
              </p:nvPr>
            </p:nvSpPr>
            <p:spPr>
              <a:xfrm>
                <a:off x="1495060" y="1664278"/>
                <a:ext cx="3960000" cy="1650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）螺纹顶径的测量</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）螺距和导程的测量</a:t>
                </a:r>
                <a:endParaRPr lang="en-US" altLang="zh-CN" dirty="0">
                  <a:solidFill>
                    <a:schemeClr val="tx1"/>
                  </a:solidFill>
                </a:endParaRPr>
              </a:p>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3</a:t>
                </a:r>
                <a:r>
                  <a:rPr kumimoji="0" lang="zh-CN" altLang="en-US" b="0" i="0" u="none" strike="noStrike" kern="1200" cap="none" spc="0" normalizeH="0" baseline="0" noProof="0" dirty="0">
                    <a:ln>
                      <a:noFill/>
                    </a:ln>
                    <a:solidFill>
                      <a:schemeClr val="tx1"/>
                    </a:solidFill>
                    <a:effectLst/>
                    <a:uLnTx/>
                    <a:uFillTx/>
                  </a:rPr>
                  <a:t>）牙型角的测量</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4</a:t>
                </a:r>
                <a:r>
                  <a:rPr lang="zh-CN" altLang="en-US" dirty="0">
                    <a:solidFill>
                      <a:schemeClr val="tx1"/>
                    </a:solidFill>
                  </a:rPr>
                  <a:t>）螺纹中径的测量</a:t>
                </a:r>
                <a:endParaRPr kumimoji="0" lang="en-GB" altLang="zh-CN" b="0" i="0" u="none" strike="noStrike" kern="1200" cap="none" spc="0" normalizeH="0" baseline="0" noProof="0" dirty="0">
                  <a:ln>
                    <a:noFill/>
                  </a:ln>
                  <a:solidFill>
                    <a:schemeClr val="tx1"/>
                  </a:solidFill>
                  <a:effectLst/>
                  <a:uLnTx/>
                  <a:uFillTx/>
                </a:endParaRPr>
              </a:p>
            </p:txBody>
          </p:sp>
          <p:sp>
            <p:nvSpPr>
              <p:cNvPr id="26" name="Index-1">
                <a:extLst>
                  <a:ext uri="{FF2B5EF4-FFF2-40B4-BE49-F238E27FC236}">
                    <a16:creationId xmlns:a16="http://schemas.microsoft.com/office/drawing/2014/main" id="{57AE34AE-BA34-FFEF-A423-9D3D3BFB6258}"/>
                  </a:ext>
                </a:extLst>
              </p:cNvPr>
              <p:cNvSpPr txBox="1"/>
              <p:nvPr>
                <p:custDataLst>
                  <p:tags r:id="rId10"/>
                </p:custDataLst>
              </p:nvPr>
            </p:nvSpPr>
            <p:spPr>
              <a:xfrm>
                <a:off x="900208" y="1141058"/>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27" name="1">
                <a:extLst>
                  <a:ext uri="{FF2B5EF4-FFF2-40B4-BE49-F238E27FC236}">
                    <a16:creationId xmlns:a16="http://schemas.microsoft.com/office/drawing/2014/main" id="{D8D98910-A183-7A09-D11F-93AEFA3251CF}"/>
                  </a:ext>
                </a:extLst>
              </p:cNvPr>
              <p:cNvCxnSpPr>
                <a:cxnSpLocks/>
              </p:cNvCxnSpPr>
              <p:nvPr>
                <p:custDataLst>
                  <p:tags r:id="rId11"/>
                </p:custDataLst>
              </p:nvPr>
            </p:nvCxnSpPr>
            <p:spPr>
              <a:xfrm>
                <a:off x="900208" y="3380152"/>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4CC5AF5A-ACA1-D292-87C7-A0B3A33BC5F2}"/>
                </a:ext>
              </a:extLst>
            </p:cNvPr>
            <p:cNvGrpSpPr/>
            <p:nvPr/>
          </p:nvGrpSpPr>
          <p:grpSpPr>
            <a:xfrm>
              <a:off x="6325826" y="1140078"/>
              <a:ext cx="4887404" cy="2239093"/>
              <a:chOff x="6659655" y="1140078"/>
              <a:chExt cx="4887404" cy="2239093"/>
            </a:xfrm>
          </p:grpSpPr>
          <p:sp>
            <p:nvSpPr>
              <p:cNvPr id="11" name="2">
                <a:extLst>
                  <a:ext uri="{FF2B5EF4-FFF2-40B4-BE49-F238E27FC236}">
                    <a16:creationId xmlns:a16="http://schemas.microsoft.com/office/drawing/2014/main" id="{1A2FA935-AFAF-004B-91C9-6BC90789C3CD}"/>
                  </a:ext>
                </a:extLst>
              </p:cNvPr>
              <p:cNvSpPr/>
              <p:nvPr>
                <p:custDataLst>
                  <p:tags r:id="rId2"/>
                </p:custDataLst>
              </p:nvPr>
            </p:nvSpPr>
            <p:spPr>
              <a:xfrm>
                <a:off x="6669090" y="1140078"/>
                <a:ext cx="4877969" cy="2239093"/>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12" name="Body-2">
                <a:extLst>
                  <a:ext uri="{FF2B5EF4-FFF2-40B4-BE49-F238E27FC236}">
                    <a16:creationId xmlns:a16="http://schemas.microsoft.com/office/drawing/2014/main" id="{796ABA30-546D-F1E4-0A93-3F7D2356A9D0}"/>
                  </a:ext>
                </a:extLst>
              </p:cNvPr>
              <p:cNvSpPr>
                <a:spLocks/>
              </p:cNvSpPr>
              <p:nvPr>
                <p:custDataLst>
                  <p:tags r:id="rId3"/>
                </p:custDataLst>
              </p:nvPr>
            </p:nvSpPr>
            <p:spPr>
              <a:xfrm>
                <a:off x="7245074" y="1738226"/>
                <a:ext cx="3960000" cy="114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）评价内、外螺纹的合格性</a:t>
                </a:r>
                <a:endParaRPr kumimoji="0" lang="en-GB" altLang="zh-CN" b="0" i="0" u="none" strike="noStrike" kern="1200" cap="none" spc="0" normalizeH="0" baseline="0" noProof="0" dirty="0">
                  <a:ln>
                    <a:noFill/>
                  </a:ln>
                  <a:solidFill>
                    <a:schemeClr val="tx1"/>
                  </a:solidFill>
                  <a:effectLst/>
                  <a:uLnTx/>
                  <a:uFillTx/>
                </a:endParaRPr>
              </a:p>
            </p:txBody>
          </p:sp>
          <p:sp>
            <p:nvSpPr>
              <p:cNvPr id="20" name="Title-2">
                <a:extLst>
                  <a:ext uri="{FF2B5EF4-FFF2-40B4-BE49-F238E27FC236}">
                    <a16:creationId xmlns:a16="http://schemas.microsoft.com/office/drawing/2014/main" id="{E91FB8DE-99A6-F278-EA62-3DF885867BC1}"/>
                  </a:ext>
                </a:extLst>
              </p:cNvPr>
              <p:cNvSpPr>
                <a:spLocks/>
              </p:cNvSpPr>
              <p:nvPr>
                <p:custDataLst>
                  <p:tags r:id="rId4"/>
                </p:custDataLst>
              </p:nvPr>
            </p:nvSpPr>
            <p:spPr>
              <a:xfrm>
                <a:off x="7245074" y="1194293"/>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2"/>
                    </a:solidFill>
                    <a:sym typeface="Arial" panose="020B0604020202020204" pitchFamily="34" charset="0"/>
                  </a:rPr>
                  <a:t>综合检验</a:t>
                </a:r>
                <a:endParaRPr lang="en-US" altLang="zh-CN" sz="2000" b="1" dirty="0">
                  <a:solidFill>
                    <a:schemeClr val="accent2"/>
                  </a:solidFill>
                  <a:sym typeface="Arial" panose="020B0604020202020204" pitchFamily="34" charset="0"/>
                </a:endParaRPr>
              </a:p>
            </p:txBody>
          </p:sp>
          <p:sp>
            <p:nvSpPr>
              <p:cNvPr id="21" name="Index-2">
                <a:extLst>
                  <a:ext uri="{FF2B5EF4-FFF2-40B4-BE49-F238E27FC236}">
                    <a16:creationId xmlns:a16="http://schemas.microsoft.com/office/drawing/2014/main" id="{24CA6437-7D15-7713-272B-E039868EC064}"/>
                  </a:ext>
                </a:extLst>
              </p:cNvPr>
              <p:cNvSpPr txBox="1"/>
              <p:nvPr>
                <p:custDataLst>
                  <p:tags r:id="rId5"/>
                </p:custDataLst>
              </p:nvPr>
            </p:nvSpPr>
            <p:spPr>
              <a:xfrm>
                <a:off x="6659655" y="1145990"/>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22" name="2">
                <a:extLst>
                  <a:ext uri="{FF2B5EF4-FFF2-40B4-BE49-F238E27FC236}">
                    <a16:creationId xmlns:a16="http://schemas.microsoft.com/office/drawing/2014/main" id="{84F2B89B-FE91-EEC1-6C97-93C49B49B400}"/>
                  </a:ext>
                </a:extLst>
              </p:cNvPr>
              <p:cNvCxnSpPr>
                <a:cxnSpLocks/>
              </p:cNvCxnSpPr>
              <p:nvPr>
                <p:custDataLst>
                  <p:tags r:id="rId6"/>
                </p:custDataLst>
              </p:nvPr>
            </p:nvCxnSpPr>
            <p:spPr>
              <a:xfrm>
                <a:off x="6669092" y="3370674"/>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907264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64A2698F-FC9B-D84C-D255-33134EECB9AD}"/>
              </a:ext>
            </a:extLst>
          </p:cNvPr>
          <p:cNvPicPr>
            <a:picLocks noChangeAspect="1"/>
          </p:cNvPicPr>
          <p:nvPr/>
        </p:nvPicPr>
        <p:blipFill>
          <a:blip r:embed="rId3"/>
          <a:stretch>
            <a:fillRect/>
          </a:stretch>
        </p:blipFill>
        <p:spPr>
          <a:xfrm>
            <a:off x="8143199" y="2205735"/>
            <a:ext cx="3314040" cy="2019494"/>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62465" y="1153415"/>
            <a:ext cx="226706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单项检验</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32204" y="1672615"/>
            <a:ext cx="10727586" cy="15101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zh-CN" altLang="en-US" sz="2000" b="1" dirty="0">
                <a:solidFill>
                  <a:schemeClr val="accent1"/>
                </a:solidFill>
                <a:latin typeface="方正书宋"/>
              </a:rPr>
              <a:t>特点：单向检验主要用于测量螺纹的各个参数，并分析这些参数的误差产生原因。</a:t>
            </a:r>
            <a:endParaRPr lang="en-US" altLang="zh-CN" sz="2000" b="1" dirty="0">
              <a:solidFill>
                <a:schemeClr val="accent1"/>
              </a:solidFill>
              <a:latin typeface="方正书宋"/>
            </a:endParaRPr>
          </a:p>
          <a:p>
            <a:pPr marL="0" indent="0" algn="just">
              <a:lnSpc>
                <a:spcPct val="130000"/>
              </a:lnSpc>
              <a:buClr>
                <a:srgbClr val="00B0F0"/>
              </a:buClr>
              <a:buSzPct val="95000"/>
              <a:buNone/>
            </a:pPr>
            <a:r>
              <a:rPr lang="en-US" altLang="zh-CN" sz="2000" b="1" dirty="0">
                <a:solidFill>
                  <a:schemeClr val="accent1"/>
                </a:solidFill>
                <a:latin typeface="方正书宋"/>
              </a:rPr>
              <a:t>1. </a:t>
            </a:r>
            <a:r>
              <a:rPr lang="zh-CN" altLang="en-US" sz="2000" b="1" dirty="0">
                <a:solidFill>
                  <a:schemeClr val="accent1"/>
                </a:solidFill>
                <a:latin typeface="方正书宋"/>
              </a:rPr>
              <a:t>螺纹顶径的测量</a:t>
            </a:r>
            <a:endParaRPr lang="en-US" altLang="zh-CN" sz="2000"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螺纹顶径一般用</a:t>
            </a:r>
            <a:r>
              <a:rPr lang="zh-CN" altLang="en-US" sz="1800" b="1" i="0" u="none" strike="noStrike" baseline="0" dirty="0">
                <a:solidFill>
                  <a:srgbClr val="221E1F"/>
                </a:solidFill>
                <a:latin typeface="方正书宋"/>
              </a:rPr>
              <a:t>游标卡尺</a:t>
            </a:r>
            <a:r>
              <a:rPr lang="zh-CN" altLang="en-US" sz="1800" b="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外径百分尺</a:t>
            </a:r>
            <a:r>
              <a:rPr lang="zh-CN" altLang="en-US" sz="1800" b="0" i="0" u="none" strike="noStrike" baseline="0" dirty="0">
                <a:solidFill>
                  <a:srgbClr val="221E1F"/>
                </a:solidFill>
                <a:latin typeface="方正书宋"/>
              </a:rPr>
              <a:t>测量</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62DC7C0B-D595-2D30-CF77-1D195D50FF09}"/>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sp>
        <p:nvSpPr>
          <p:cNvPr id="11" name="文本框 10">
            <a:extLst>
              <a:ext uri="{FF2B5EF4-FFF2-40B4-BE49-F238E27FC236}">
                <a16:creationId xmlns:a16="http://schemas.microsoft.com/office/drawing/2014/main" id="{9AC9BD6C-E987-C266-16D4-1063D22EA479}"/>
              </a:ext>
            </a:extLst>
          </p:cNvPr>
          <p:cNvSpPr txBox="1"/>
          <p:nvPr/>
        </p:nvSpPr>
        <p:spPr>
          <a:xfrm>
            <a:off x="732204" y="3248515"/>
            <a:ext cx="6094520" cy="453457"/>
          </a:xfrm>
          <a:prstGeom prst="rect">
            <a:avLst/>
          </a:prstGeom>
          <a:noFill/>
        </p:spPr>
        <p:txBody>
          <a:bodyPr wrap="square">
            <a:spAutoFit/>
          </a:body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螺距和导程的测量</a:t>
            </a:r>
            <a:endParaRPr lang="en-US" altLang="zh-CN" sz="2000" b="1" dirty="0">
              <a:solidFill>
                <a:schemeClr val="accent1"/>
              </a:solidFill>
              <a:latin typeface="方正书宋"/>
            </a:endParaRPr>
          </a:p>
        </p:txBody>
      </p:sp>
      <p:sp>
        <p:nvSpPr>
          <p:cNvPr id="15" name="文本框 14">
            <a:extLst>
              <a:ext uri="{FF2B5EF4-FFF2-40B4-BE49-F238E27FC236}">
                <a16:creationId xmlns:a16="http://schemas.microsoft.com/office/drawing/2014/main" id="{87746ADA-84D2-B812-2BAB-3E3600191FE6}"/>
              </a:ext>
            </a:extLst>
          </p:cNvPr>
          <p:cNvSpPr txBox="1"/>
          <p:nvPr/>
        </p:nvSpPr>
        <p:spPr>
          <a:xfrm>
            <a:off x="732204" y="3724324"/>
            <a:ext cx="6576512" cy="2938048"/>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测量螺纹螺距的测量一般用螺纹样板。其是检验螺纹螺距的专用工具，用于测量内外螺纹的螺距。它是以一种螺距为一片钢片，把多种螺距叠合起来的专用量具。它的规格有</a:t>
            </a:r>
            <a:r>
              <a:rPr lang="en-US" altLang="zh-CN" sz="1800" b="0" i="0" u="none" strike="noStrike" baseline="0" dirty="0">
                <a:solidFill>
                  <a:srgbClr val="221E1F"/>
                </a:solidFill>
                <a:latin typeface="方正书宋"/>
              </a:rPr>
              <a:t>60°</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55° </a:t>
            </a:r>
            <a:r>
              <a:rPr lang="zh-CN" altLang="en-US" sz="1800" b="0" i="0" u="none" strike="noStrike" baseline="0" dirty="0">
                <a:solidFill>
                  <a:srgbClr val="221E1F"/>
                </a:solidFill>
                <a:latin typeface="方正书宋"/>
              </a:rPr>
              <a:t>两种。</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60°</a:t>
            </a:r>
            <a:r>
              <a:rPr lang="zh-CN" altLang="en-US" sz="1800" b="0" i="0" u="none" strike="noStrike" baseline="0" dirty="0">
                <a:solidFill>
                  <a:srgbClr val="221E1F"/>
                </a:solidFill>
                <a:latin typeface="方正书宋"/>
              </a:rPr>
              <a:t>螺纹样板又叫公制</a:t>
            </a:r>
            <a:r>
              <a:rPr lang="en-US" altLang="zh-CN" sz="1800" b="0" i="0" u="none" strike="noStrike" baseline="0" dirty="0">
                <a:solidFill>
                  <a:srgbClr val="221E1F"/>
                </a:solidFill>
                <a:latin typeface="方正书宋"/>
              </a:rPr>
              <a:t>60°</a:t>
            </a:r>
            <a:r>
              <a:rPr lang="zh-CN" altLang="en-US" sz="1800" b="0" i="0" u="none" strike="noStrike" baseline="0" dirty="0">
                <a:solidFill>
                  <a:srgbClr val="221E1F"/>
                </a:solidFill>
                <a:latin typeface="方正书宋"/>
              </a:rPr>
              <a:t>螺纹规，标准的为</a:t>
            </a:r>
            <a:r>
              <a:rPr lang="en-US" altLang="zh-CN" sz="1800" b="0" i="0" u="none" strike="noStrike" baseline="0" dirty="0">
                <a:solidFill>
                  <a:srgbClr val="221E1F"/>
                </a:solidFill>
                <a:latin typeface="方正书宋"/>
              </a:rPr>
              <a:t>20 </a:t>
            </a:r>
            <a:r>
              <a:rPr lang="zh-CN" altLang="en-US" sz="1800" b="0" i="0" u="none" strike="noStrike" baseline="0" dirty="0">
                <a:solidFill>
                  <a:srgbClr val="221E1F"/>
                </a:solidFill>
                <a:latin typeface="方正书宋"/>
              </a:rPr>
              <a:t>片一组，每片按照螺距数表示，用于检验公制螺纹螺距。</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55°</a:t>
            </a:r>
            <a:r>
              <a:rPr lang="zh-CN" altLang="en-US" sz="1800" b="0" i="0" u="none" strike="noStrike" baseline="0" dirty="0">
                <a:solidFill>
                  <a:srgbClr val="221E1F"/>
                </a:solidFill>
                <a:latin typeface="方正书宋"/>
              </a:rPr>
              <a:t>螺纹样板又叫英制</a:t>
            </a:r>
            <a:r>
              <a:rPr lang="en-US" altLang="zh-CN" sz="1800" b="0" i="0" u="none" strike="noStrike" baseline="0" dirty="0">
                <a:solidFill>
                  <a:srgbClr val="221E1F"/>
                </a:solidFill>
                <a:latin typeface="方正书宋"/>
              </a:rPr>
              <a:t>55°</a:t>
            </a:r>
            <a:r>
              <a:rPr lang="zh-CN" altLang="en-US" sz="1800" b="0" i="0" u="none" strike="noStrike" baseline="0" dirty="0">
                <a:solidFill>
                  <a:srgbClr val="221E1F"/>
                </a:solidFill>
                <a:latin typeface="方正书宋"/>
              </a:rPr>
              <a:t>螺纹规，标准的为</a:t>
            </a:r>
            <a:r>
              <a:rPr lang="en-US" altLang="zh-CN" sz="1800" b="0" i="0" u="none" strike="noStrike" baseline="0" dirty="0">
                <a:solidFill>
                  <a:srgbClr val="221E1F"/>
                </a:solidFill>
                <a:latin typeface="方正书宋"/>
              </a:rPr>
              <a:t>22 </a:t>
            </a:r>
            <a:r>
              <a:rPr lang="zh-CN" altLang="en-US" sz="1800" b="0" i="0" u="none" strike="noStrike" baseline="0" dirty="0">
                <a:solidFill>
                  <a:srgbClr val="221E1F"/>
                </a:solidFill>
                <a:latin typeface="方正书宋"/>
              </a:rPr>
              <a:t>片一组，每片按照每英寸多少牙数来表示，用于检验英制螺纹螺距。</a:t>
            </a:r>
            <a:endParaRPr lang="en-US" altLang="zh-CN" sz="2000" b="0" i="0" u="none" strike="noStrike" baseline="0" dirty="0">
              <a:solidFill>
                <a:srgbClr val="221E1F"/>
              </a:solidFill>
              <a:latin typeface="方正书宋"/>
            </a:endParaRPr>
          </a:p>
        </p:txBody>
      </p:sp>
      <p:cxnSp>
        <p:nvCxnSpPr>
          <p:cNvPr id="20" name="直接连接符 19">
            <a:extLst>
              <a:ext uri="{FF2B5EF4-FFF2-40B4-BE49-F238E27FC236}">
                <a16:creationId xmlns:a16="http://schemas.microsoft.com/office/drawing/2014/main" id="{B6B1BDEF-63D3-DB50-E731-F8C4CD321B44}"/>
              </a:ext>
            </a:extLst>
          </p:cNvPr>
          <p:cNvCxnSpPr/>
          <p:nvPr/>
        </p:nvCxnSpPr>
        <p:spPr>
          <a:xfrm flipH="1">
            <a:off x="10503693" y="2740517"/>
            <a:ext cx="119063" cy="2000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C8920F6-DE6D-F9DB-DD25-1C6AF5C39837}"/>
              </a:ext>
            </a:extLst>
          </p:cNvPr>
          <p:cNvCxnSpPr>
            <a:cxnSpLocks/>
          </p:cNvCxnSpPr>
          <p:nvPr/>
        </p:nvCxnSpPr>
        <p:spPr>
          <a:xfrm>
            <a:off x="10387013" y="2785761"/>
            <a:ext cx="116680" cy="15478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DA71DE3-7213-6DE8-E984-E7DAFD19203D}"/>
              </a:ext>
            </a:extLst>
          </p:cNvPr>
          <p:cNvCxnSpPr>
            <a:cxnSpLocks/>
          </p:cNvCxnSpPr>
          <p:nvPr/>
        </p:nvCxnSpPr>
        <p:spPr>
          <a:xfrm flipH="1">
            <a:off x="10267950" y="2785761"/>
            <a:ext cx="119063" cy="2000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528DBC1-6C6F-1576-0CC2-7F8B3EEFC0BE}"/>
              </a:ext>
            </a:extLst>
          </p:cNvPr>
          <p:cNvCxnSpPr>
            <a:cxnSpLocks/>
          </p:cNvCxnSpPr>
          <p:nvPr/>
        </p:nvCxnSpPr>
        <p:spPr>
          <a:xfrm flipH="1" flipV="1">
            <a:off x="10144125" y="2807192"/>
            <a:ext cx="123825" cy="1619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7E8E93D-42CD-CD6A-A6D6-277F9E0408E4}"/>
              </a:ext>
            </a:extLst>
          </p:cNvPr>
          <p:cNvCxnSpPr>
            <a:cxnSpLocks/>
          </p:cNvCxnSpPr>
          <p:nvPr/>
        </p:nvCxnSpPr>
        <p:spPr>
          <a:xfrm flipV="1">
            <a:off x="10027445" y="2807192"/>
            <a:ext cx="116680" cy="1785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2A2F88B-C0F5-D7C6-4335-5CFC0C05E88B}"/>
              </a:ext>
            </a:extLst>
          </p:cNvPr>
          <p:cNvCxnSpPr>
            <a:cxnSpLocks/>
          </p:cNvCxnSpPr>
          <p:nvPr/>
        </p:nvCxnSpPr>
        <p:spPr>
          <a:xfrm flipH="1" flipV="1">
            <a:off x="9879806" y="2785761"/>
            <a:ext cx="154784" cy="2166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DA1E3AB-8CF1-6066-6397-2E19333FEE87}"/>
              </a:ext>
            </a:extLst>
          </p:cNvPr>
          <p:cNvCxnSpPr>
            <a:cxnSpLocks/>
          </p:cNvCxnSpPr>
          <p:nvPr/>
        </p:nvCxnSpPr>
        <p:spPr>
          <a:xfrm flipV="1">
            <a:off x="9734554" y="2773854"/>
            <a:ext cx="146444" cy="19526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D7F57BDF-60C6-B414-2DA4-73CB4EEF117A}"/>
              </a:ext>
            </a:extLst>
          </p:cNvPr>
          <p:cNvCxnSpPr>
            <a:cxnSpLocks/>
          </p:cNvCxnSpPr>
          <p:nvPr/>
        </p:nvCxnSpPr>
        <p:spPr>
          <a:xfrm flipH="1" flipV="1">
            <a:off x="9617874" y="2785761"/>
            <a:ext cx="122627" cy="185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CA7494E3-4A75-1E8E-0A62-1E8E2590E4B2}"/>
              </a:ext>
            </a:extLst>
          </p:cNvPr>
          <p:cNvCxnSpPr>
            <a:cxnSpLocks/>
          </p:cNvCxnSpPr>
          <p:nvPr/>
        </p:nvCxnSpPr>
        <p:spPr>
          <a:xfrm flipV="1">
            <a:off x="9493454" y="2773854"/>
            <a:ext cx="146444" cy="19526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EFE16A30-BFA3-3AEA-9588-6AE83CBD0175}"/>
              </a:ext>
            </a:extLst>
          </p:cNvPr>
          <p:cNvCxnSpPr>
            <a:cxnSpLocks/>
          </p:cNvCxnSpPr>
          <p:nvPr/>
        </p:nvCxnSpPr>
        <p:spPr>
          <a:xfrm flipH="1" flipV="1">
            <a:off x="9370238" y="2792905"/>
            <a:ext cx="122627" cy="185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49BC10B-2946-7F48-D618-D65861979B61}"/>
              </a:ext>
            </a:extLst>
          </p:cNvPr>
          <p:cNvCxnSpPr>
            <a:cxnSpLocks/>
          </p:cNvCxnSpPr>
          <p:nvPr/>
        </p:nvCxnSpPr>
        <p:spPr>
          <a:xfrm flipV="1">
            <a:off x="9361893" y="2328561"/>
            <a:ext cx="0" cy="4643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2A05A99E-CB67-9B12-7C0A-647E218D63AF}"/>
              </a:ext>
            </a:extLst>
          </p:cNvPr>
          <p:cNvCxnSpPr>
            <a:cxnSpLocks/>
          </p:cNvCxnSpPr>
          <p:nvPr/>
        </p:nvCxnSpPr>
        <p:spPr>
          <a:xfrm flipH="1" flipV="1">
            <a:off x="9370238" y="2328561"/>
            <a:ext cx="1915686" cy="973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6AB370F6-3E62-8F9F-A1D2-D3E31AD34D43}"/>
              </a:ext>
            </a:extLst>
          </p:cNvPr>
          <p:cNvCxnSpPr>
            <a:cxnSpLocks/>
          </p:cNvCxnSpPr>
          <p:nvPr/>
        </p:nvCxnSpPr>
        <p:spPr>
          <a:xfrm flipV="1">
            <a:off x="11279979" y="2320410"/>
            <a:ext cx="0" cy="42010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22F593B-7DFA-59E0-DBAC-99DA8F519A00}"/>
              </a:ext>
            </a:extLst>
          </p:cNvPr>
          <p:cNvCxnSpPr>
            <a:cxnSpLocks/>
          </p:cNvCxnSpPr>
          <p:nvPr/>
        </p:nvCxnSpPr>
        <p:spPr>
          <a:xfrm flipH="1">
            <a:off x="10932319" y="2721467"/>
            <a:ext cx="3476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E65EA424-4A0D-51A9-F881-C455E672D967}"/>
              </a:ext>
            </a:extLst>
          </p:cNvPr>
          <p:cNvCxnSpPr>
            <a:cxnSpLocks/>
          </p:cNvCxnSpPr>
          <p:nvPr/>
        </p:nvCxnSpPr>
        <p:spPr>
          <a:xfrm flipV="1">
            <a:off x="10932319" y="2657173"/>
            <a:ext cx="0" cy="642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E80CC90E-484B-740C-1B5F-A6475D2CB7FB}"/>
              </a:ext>
            </a:extLst>
          </p:cNvPr>
          <p:cNvCxnSpPr>
            <a:cxnSpLocks/>
          </p:cNvCxnSpPr>
          <p:nvPr/>
        </p:nvCxnSpPr>
        <p:spPr>
          <a:xfrm>
            <a:off x="10608991" y="2657173"/>
            <a:ext cx="3233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3233ADF-60FB-694F-F1D6-58CB2A81E46D}"/>
              </a:ext>
            </a:extLst>
          </p:cNvPr>
          <p:cNvCxnSpPr>
            <a:cxnSpLocks/>
          </p:cNvCxnSpPr>
          <p:nvPr/>
        </p:nvCxnSpPr>
        <p:spPr>
          <a:xfrm flipV="1">
            <a:off x="10625137" y="2676223"/>
            <a:ext cx="0" cy="642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CCF94BD0-EB51-27C6-2347-28C52E310CC3}"/>
              </a:ext>
            </a:extLst>
          </p:cNvPr>
          <p:cNvSpPr txBox="1"/>
          <p:nvPr/>
        </p:nvSpPr>
        <p:spPr>
          <a:xfrm>
            <a:off x="9200875" y="4054450"/>
            <a:ext cx="1886499" cy="338554"/>
          </a:xfrm>
          <a:prstGeom prst="rect">
            <a:avLst/>
          </a:prstGeom>
          <a:noFill/>
        </p:spPr>
        <p:txBody>
          <a:bodyPr wrap="square">
            <a:spAutoFit/>
          </a:bodyPr>
          <a:lstStyle/>
          <a:p>
            <a:pPr algn="ctr"/>
            <a:r>
              <a:rPr lang="zh-CN" altLang="en-US" sz="1600" b="1" dirty="0">
                <a:solidFill>
                  <a:srgbClr val="221E1F"/>
                </a:solidFill>
                <a:latin typeface="方正书宋"/>
              </a:rPr>
              <a:t>用螺纹样板测量图 </a:t>
            </a:r>
            <a:endParaRPr lang="zh-CN" altLang="en-US" sz="1600" b="1" dirty="0"/>
          </a:p>
        </p:txBody>
      </p:sp>
      <p:pic>
        <p:nvPicPr>
          <p:cNvPr id="69" name="图片 68">
            <a:extLst>
              <a:ext uri="{FF2B5EF4-FFF2-40B4-BE49-F238E27FC236}">
                <a16:creationId xmlns:a16="http://schemas.microsoft.com/office/drawing/2014/main" id="{A1B04F6C-F981-18A9-CEAA-7A5C810E1FD6}"/>
              </a:ext>
            </a:extLst>
          </p:cNvPr>
          <p:cNvPicPr>
            <a:picLocks noChangeAspect="1"/>
          </p:cNvPicPr>
          <p:nvPr/>
        </p:nvPicPr>
        <p:blipFill>
          <a:blip r:embed="rId4"/>
          <a:stretch>
            <a:fillRect/>
          </a:stretch>
        </p:blipFill>
        <p:spPr>
          <a:xfrm>
            <a:off x="9025573" y="4393004"/>
            <a:ext cx="2120424" cy="2120424"/>
          </a:xfrm>
          <a:prstGeom prst="rect">
            <a:avLst/>
          </a:prstGeom>
        </p:spPr>
      </p:pic>
      <p:sp>
        <p:nvSpPr>
          <p:cNvPr id="70" name="文本框 69">
            <a:extLst>
              <a:ext uri="{FF2B5EF4-FFF2-40B4-BE49-F238E27FC236}">
                <a16:creationId xmlns:a16="http://schemas.microsoft.com/office/drawing/2014/main" id="{B2E6C7C9-E090-A2D5-F5F6-1282277456B0}"/>
              </a:ext>
            </a:extLst>
          </p:cNvPr>
          <p:cNvSpPr txBox="1"/>
          <p:nvPr/>
        </p:nvSpPr>
        <p:spPr>
          <a:xfrm>
            <a:off x="9091340" y="6519446"/>
            <a:ext cx="1886499" cy="338554"/>
          </a:xfrm>
          <a:prstGeom prst="rect">
            <a:avLst/>
          </a:prstGeom>
          <a:noFill/>
        </p:spPr>
        <p:txBody>
          <a:bodyPr wrap="square">
            <a:spAutoFit/>
          </a:bodyPr>
          <a:lstStyle/>
          <a:p>
            <a:pPr algn="ctr"/>
            <a:r>
              <a:rPr lang="zh-CN" altLang="en-US" sz="1600" b="1" dirty="0">
                <a:solidFill>
                  <a:srgbClr val="221E1F"/>
                </a:solidFill>
                <a:latin typeface="方正书宋"/>
              </a:rPr>
              <a:t>螺纹样板</a:t>
            </a:r>
            <a:endParaRPr lang="zh-CN" altLang="en-US" sz="1600" b="1" dirty="0"/>
          </a:p>
        </p:txBody>
      </p:sp>
    </p:spTree>
    <p:extLst>
      <p:ext uri="{BB962C8B-B14F-4D97-AF65-F5344CB8AC3E}">
        <p14:creationId xmlns:p14="http://schemas.microsoft.com/office/powerpoint/2010/main" val="3788012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62465" y="1153415"/>
            <a:ext cx="226706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单项检验</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14264" y="1939970"/>
            <a:ext cx="7728215" cy="297805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en-US" altLang="zh-CN" sz="2000" b="1" dirty="0">
                <a:solidFill>
                  <a:schemeClr val="accent1"/>
                </a:solidFill>
                <a:latin typeface="方正书宋"/>
              </a:rPr>
              <a:t>3. </a:t>
            </a:r>
            <a:r>
              <a:rPr lang="zh-CN" altLang="en-US" sz="2000" b="1" dirty="0">
                <a:solidFill>
                  <a:schemeClr val="accent1"/>
                </a:solidFill>
                <a:latin typeface="方正书宋"/>
              </a:rPr>
              <a:t>牙型角的测量</a:t>
            </a:r>
            <a:endParaRPr lang="en-US" altLang="zh-CN" sz="2000"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牙型角用螺纹样板或牙型角样板测量</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用螺纹样板测量牙型角时，把螺距与被测螺纹工件相同的螺纹样板放在被测螺纹上，然后检查它们的接触情况。如果没有间隙透光，则被测螺纹的牙型角是正确的。</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如果有不均匀间隙透光现象，那就说明被测螺纹的牙型不准确。但是，这种测量方法是很粗略的，只能判断牙形角误差的大概情况， 不能确定牙型角误差的数值</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62DC7C0B-D595-2D30-CF77-1D195D50FF09}"/>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pic>
        <p:nvPicPr>
          <p:cNvPr id="5" name="图片 4">
            <a:extLst>
              <a:ext uri="{FF2B5EF4-FFF2-40B4-BE49-F238E27FC236}">
                <a16:creationId xmlns:a16="http://schemas.microsoft.com/office/drawing/2014/main" id="{3F2866AE-9E13-DC0A-6DD3-D6FB7BF412B0}"/>
              </a:ext>
            </a:extLst>
          </p:cNvPr>
          <p:cNvPicPr>
            <a:picLocks noChangeAspect="1"/>
          </p:cNvPicPr>
          <p:nvPr/>
        </p:nvPicPr>
        <p:blipFill>
          <a:blip r:embed="rId3"/>
          <a:stretch>
            <a:fillRect/>
          </a:stretch>
        </p:blipFill>
        <p:spPr>
          <a:xfrm>
            <a:off x="8575829" y="2547671"/>
            <a:ext cx="3296576" cy="2315776"/>
          </a:xfrm>
          <a:prstGeom prst="rect">
            <a:avLst/>
          </a:prstGeom>
        </p:spPr>
      </p:pic>
      <p:cxnSp>
        <p:nvCxnSpPr>
          <p:cNvPr id="7" name="直接连接符 6">
            <a:extLst>
              <a:ext uri="{FF2B5EF4-FFF2-40B4-BE49-F238E27FC236}">
                <a16:creationId xmlns:a16="http://schemas.microsoft.com/office/drawing/2014/main" id="{4CD066B6-63CD-663C-7A14-452413B0FD19}"/>
              </a:ext>
            </a:extLst>
          </p:cNvPr>
          <p:cNvCxnSpPr>
            <a:cxnSpLocks/>
          </p:cNvCxnSpPr>
          <p:nvPr/>
        </p:nvCxnSpPr>
        <p:spPr>
          <a:xfrm>
            <a:off x="9425510" y="2643650"/>
            <a:ext cx="163063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2AF9FEC-928D-13A1-058B-1080D98FEA8B}"/>
              </a:ext>
            </a:extLst>
          </p:cNvPr>
          <p:cNvCxnSpPr>
            <a:cxnSpLocks/>
          </p:cNvCxnSpPr>
          <p:nvPr/>
        </p:nvCxnSpPr>
        <p:spPr>
          <a:xfrm flipV="1">
            <a:off x="11039475" y="2624902"/>
            <a:ext cx="0" cy="43432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24E3EAA5-EA23-AF5F-7B51-71204B4A4FCD}"/>
              </a:ext>
            </a:extLst>
          </p:cNvPr>
          <p:cNvCxnSpPr>
            <a:cxnSpLocks/>
          </p:cNvCxnSpPr>
          <p:nvPr/>
        </p:nvCxnSpPr>
        <p:spPr>
          <a:xfrm flipH="1">
            <a:off x="10477500" y="3059229"/>
            <a:ext cx="5619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9D95388-D5D2-3A6E-0F43-BFCD333114E0}"/>
              </a:ext>
            </a:extLst>
          </p:cNvPr>
          <p:cNvCxnSpPr>
            <a:cxnSpLocks/>
          </p:cNvCxnSpPr>
          <p:nvPr/>
        </p:nvCxnSpPr>
        <p:spPr>
          <a:xfrm flipV="1">
            <a:off x="9448800" y="2624902"/>
            <a:ext cx="0" cy="43432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1EB3B01-5C6A-9C92-8F73-783EB9BDBC24}"/>
              </a:ext>
            </a:extLst>
          </p:cNvPr>
          <p:cNvCxnSpPr>
            <a:cxnSpLocks/>
          </p:cNvCxnSpPr>
          <p:nvPr/>
        </p:nvCxnSpPr>
        <p:spPr>
          <a:xfrm flipH="1">
            <a:off x="9425510" y="3030654"/>
            <a:ext cx="5447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536D466-AB6E-3ED1-644F-D99D89588D9A}"/>
              </a:ext>
            </a:extLst>
          </p:cNvPr>
          <p:cNvCxnSpPr>
            <a:cxnSpLocks/>
          </p:cNvCxnSpPr>
          <p:nvPr/>
        </p:nvCxnSpPr>
        <p:spPr>
          <a:xfrm>
            <a:off x="10015538" y="3110677"/>
            <a:ext cx="130968" cy="1809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6336D54-4F36-2577-6893-83FCD10C7563}"/>
              </a:ext>
            </a:extLst>
          </p:cNvPr>
          <p:cNvCxnSpPr>
            <a:cxnSpLocks/>
          </p:cNvCxnSpPr>
          <p:nvPr/>
        </p:nvCxnSpPr>
        <p:spPr>
          <a:xfrm>
            <a:off x="10125075" y="3291652"/>
            <a:ext cx="15478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1DBF4728-9333-5E57-671D-C93F15DD586B}"/>
              </a:ext>
            </a:extLst>
          </p:cNvPr>
          <p:cNvCxnSpPr>
            <a:cxnSpLocks/>
          </p:cNvCxnSpPr>
          <p:nvPr/>
        </p:nvCxnSpPr>
        <p:spPr>
          <a:xfrm flipV="1">
            <a:off x="10279856" y="3110677"/>
            <a:ext cx="150019" cy="1809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62742928-D9F3-4A54-E5CA-DE5C687BB7B9}"/>
              </a:ext>
            </a:extLst>
          </p:cNvPr>
          <p:cNvSpPr txBox="1"/>
          <p:nvPr/>
        </p:nvSpPr>
        <p:spPr>
          <a:xfrm>
            <a:off x="9336606" y="4959426"/>
            <a:ext cx="1886499" cy="338554"/>
          </a:xfrm>
          <a:prstGeom prst="rect">
            <a:avLst/>
          </a:prstGeom>
          <a:noFill/>
        </p:spPr>
        <p:txBody>
          <a:bodyPr wrap="square">
            <a:spAutoFit/>
          </a:bodyPr>
          <a:lstStyle/>
          <a:p>
            <a:pPr algn="ctr"/>
            <a:r>
              <a:rPr lang="zh-CN" altLang="en-US" sz="1600" b="1" dirty="0">
                <a:solidFill>
                  <a:srgbClr val="221E1F"/>
                </a:solidFill>
                <a:latin typeface="方正书宋"/>
              </a:rPr>
              <a:t>用牙型角样板测量</a:t>
            </a:r>
            <a:endParaRPr lang="zh-CN" altLang="en-US" sz="1600" b="1" dirty="0"/>
          </a:p>
        </p:txBody>
      </p:sp>
    </p:spTree>
    <p:extLst>
      <p:ext uri="{BB962C8B-B14F-4D97-AF65-F5344CB8AC3E}">
        <p14:creationId xmlns:p14="http://schemas.microsoft.com/office/powerpoint/2010/main" val="1869526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常用量具认知训练</a:t>
            </a:r>
          </a:p>
        </p:txBody>
      </p:sp>
      <p:sp>
        <p:nvSpPr>
          <p:cNvPr id="6" name="文本占位符 5"/>
          <p:cNvSpPr>
            <a:spLocks noGrp="1"/>
          </p:cNvSpPr>
          <p:nvPr>
            <p:ph type="body" idx="1"/>
          </p:nvPr>
        </p:nvSpPr>
        <p:spPr>
          <a:xfrm>
            <a:off x="2196459" y="3593749"/>
            <a:ext cx="6529529" cy="1685846"/>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4.1 </a:t>
            </a:r>
            <a:r>
              <a:rPr lang="zh-CN" altLang="en-US" sz="2400" b="1" dirty="0">
                <a:solidFill>
                  <a:srgbClr val="FF0000"/>
                </a:solidFill>
                <a:cs typeface="+mn-ea"/>
                <a:sym typeface="+mn-lt"/>
              </a:rPr>
              <a:t>外轮廓检测量具</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4.2 </a:t>
            </a:r>
            <a:r>
              <a:rPr lang="zh-CN" altLang="en-US" sz="2400" b="1" dirty="0">
                <a:solidFill>
                  <a:schemeClr val="bg1">
                    <a:lumMod val="75000"/>
                  </a:schemeClr>
                </a:solidFill>
                <a:cs typeface="+mn-ea"/>
                <a:sym typeface="+mn-lt"/>
              </a:rPr>
              <a:t>内轮廓检测量具</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4.3 </a:t>
            </a:r>
            <a:r>
              <a:rPr lang="zh-CN" altLang="en-US" sz="2400" b="1" dirty="0">
                <a:solidFill>
                  <a:schemeClr val="bg1">
                    <a:lumMod val="75000"/>
                  </a:schemeClr>
                </a:solidFill>
                <a:cs typeface="+mn-ea"/>
                <a:sym typeface="+mn-lt"/>
              </a:rPr>
              <a:t>螺纹检测量具</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4</a:t>
            </a:r>
          </a:p>
        </p:txBody>
      </p:sp>
    </p:spTree>
    <p:extLst>
      <p:ext uri="{BB962C8B-B14F-4D97-AF65-F5344CB8AC3E}">
        <p14:creationId xmlns:p14="http://schemas.microsoft.com/office/powerpoint/2010/main" val="728341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62465" y="1153415"/>
            <a:ext cx="226706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单项检验</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652120" y="1809208"/>
            <a:ext cx="10933239" cy="287444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en-US" altLang="zh-CN" sz="2000" b="1" dirty="0">
                <a:solidFill>
                  <a:schemeClr val="accent1"/>
                </a:solidFill>
                <a:latin typeface="方正书宋"/>
              </a:rPr>
              <a:t>3. </a:t>
            </a:r>
            <a:r>
              <a:rPr lang="zh-CN" altLang="en-US" sz="2000" b="1" dirty="0">
                <a:solidFill>
                  <a:schemeClr val="accent1"/>
                </a:solidFill>
                <a:latin typeface="方正书宋"/>
              </a:rPr>
              <a:t>螺纹中径的测量</a:t>
            </a:r>
            <a:endParaRPr lang="en-US" altLang="zh-CN" sz="2000"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用螺纹千分尺测量螺纹中径。它的结构与外径百分尺相似，所不同的是它有两个特殊的可调换的测头</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，测头是插入式，做成和螺纹牙型角相吻合的形状，即一个为</a:t>
            </a:r>
            <a:r>
              <a:rPr lang="en-US" altLang="zh-CN" sz="1800" b="0" i="0" u="none" strike="noStrike" baseline="0" dirty="0">
                <a:solidFill>
                  <a:srgbClr val="221E1F"/>
                </a:solidFill>
                <a:latin typeface="方正书宋"/>
              </a:rPr>
              <a:t>V</a:t>
            </a:r>
            <a:r>
              <a:rPr lang="zh-CN" altLang="en-US" sz="1800" b="0" i="0" u="none" strike="noStrike" baseline="0" dirty="0">
                <a:solidFill>
                  <a:srgbClr val="221E1F"/>
                </a:solidFill>
                <a:latin typeface="方正书宋"/>
              </a:rPr>
              <a:t>形测头，与螺纹牙型凸起部分相吻合，另一个为圆锥形测头与螺纹牙型沟槽相吻合。</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螺纹千分尺的分度值为</a:t>
            </a:r>
            <a:r>
              <a:rPr lang="en-US" altLang="zh-CN" sz="1800" b="0" i="0" u="none" strike="noStrike" baseline="0" dirty="0">
                <a:solidFill>
                  <a:srgbClr val="221E1F"/>
                </a:solidFill>
                <a:latin typeface="方正书宋"/>
              </a:rPr>
              <a:t>0.01mm</a:t>
            </a:r>
            <a:r>
              <a:rPr lang="zh-CN" altLang="en-US" sz="1800" b="0" i="0" u="none" strike="noStrike" baseline="0" dirty="0">
                <a:solidFill>
                  <a:srgbClr val="221E1F"/>
                </a:solidFill>
                <a:latin typeface="方正书宋"/>
              </a:rPr>
              <a:t>。测量前，用校正规</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来调整零位。每对测量头只能测量一定螺距范围内的螺纹，使用时根据被测螺纹的螺距大小，按螺纹千分尺附表来选择，测量时由螺纹千分尺直接读出螺纹中径的实际尺寸。</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62DC7C0B-D595-2D30-CF77-1D195D50FF09}"/>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pic>
        <p:nvPicPr>
          <p:cNvPr id="8" name="图片 7">
            <a:extLst>
              <a:ext uri="{FF2B5EF4-FFF2-40B4-BE49-F238E27FC236}">
                <a16:creationId xmlns:a16="http://schemas.microsoft.com/office/drawing/2014/main" id="{EA55B040-3044-ECBC-621A-F3E50FDB554C}"/>
              </a:ext>
            </a:extLst>
          </p:cNvPr>
          <p:cNvPicPr>
            <a:picLocks noChangeAspect="1"/>
          </p:cNvPicPr>
          <p:nvPr/>
        </p:nvPicPr>
        <p:blipFill>
          <a:blip r:embed="rId3"/>
          <a:stretch>
            <a:fillRect/>
          </a:stretch>
        </p:blipFill>
        <p:spPr>
          <a:xfrm>
            <a:off x="2525485" y="4683649"/>
            <a:ext cx="7451320" cy="1751230"/>
          </a:xfrm>
          <a:prstGeom prst="rect">
            <a:avLst/>
          </a:prstGeom>
        </p:spPr>
      </p:pic>
      <p:sp>
        <p:nvSpPr>
          <p:cNvPr id="10" name="文本框 9">
            <a:extLst>
              <a:ext uri="{FF2B5EF4-FFF2-40B4-BE49-F238E27FC236}">
                <a16:creationId xmlns:a16="http://schemas.microsoft.com/office/drawing/2014/main" id="{F5ED9825-DE11-7EFA-29EE-DEEA53417D2D}"/>
              </a:ext>
            </a:extLst>
          </p:cNvPr>
          <p:cNvSpPr txBox="1"/>
          <p:nvPr/>
        </p:nvSpPr>
        <p:spPr>
          <a:xfrm>
            <a:off x="5307895" y="6519446"/>
            <a:ext cx="1886499" cy="338554"/>
          </a:xfrm>
          <a:prstGeom prst="rect">
            <a:avLst/>
          </a:prstGeom>
          <a:noFill/>
        </p:spPr>
        <p:txBody>
          <a:bodyPr wrap="square">
            <a:spAutoFit/>
          </a:bodyPr>
          <a:lstStyle/>
          <a:p>
            <a:pPr algn="ctr"/>
            <a:r>
              <a:rPr lang="zh-CN" altLang="en-US" sz="1600" b="1" dirty="0">
                <a:solidFill>
                  <a:srgbClr val="221E1F"/>
                </a:solidFill>
                <a:latin typeface="方正书宋"/>
              </a:rPr>
              <a:t>螺纹千分尺</a:t>
            </a:r>
            <a:endParaRPr lang="zh-CN" altLang="en-US" sz="1600" b="1" dirty="0"/>
          </a:p>
        </p:txBody>
      </p:sp>
      <p:sp>
        <p:nvSpPr>
          <p:cNvPr id="11" name="文本框 10">
            <a:extLst>
              <a:ext uri="{FF2B5EF4-FFF2-40B4-BE49-F238E27FC236}">
                <a16:creationId xmlns:a16="http://schemas.microsoft.com/office/drawing/2014/main" id="{28AA6E08-21FA-EA56-680E-2363460921E5}"/>
              </a:ext>
            </a:extLst>
          </p:cNvPr>
          <p:cNvSpPr txBox="1"/>
          <p:nvPr/>
        </p:nvSpPr>
        <p:spPr>
          <a:xfrm>
            <a:off x="7395629" y="4476641"/>
            <a:ext cx="629786" cy="338554"/>
          </a:xfrm>
          <a:prstGeom prst="rect">
            <a:avLst/>
          </a:prstGeom>
          <a:noFill/>
        </p:spPr>
        <p:txBody>
          <a:bodyPr wrap="square">
            <a:spAutoFit/>
          </a:bodyPr>
          <a:lstStyle/>
          <a:p>
            <a:pPr algn="ctr"/>
            <a:r>
              <a:rPr lang="zh-CN" altLang="en-US" sz="1600" b="1" dirty="0">
                <a:solidFill>
                  <a:srgbClr val="221E1F"/>
                </a:solidFill>
                <a:latin typeface="方正书宋"/>
              </a:rPr>
              <a:t>测头</a:t>
            </a:r>
            <a:endParaRPr lang="zh-CN" altLang="en-US" sz="1600" b="1" dirty="0"/>
          </a:p>
        </p:txBody>
      </p:sp>
      <p:sp>
        <p:nvSpPr>
          <p:cNvPr id="12" name="文本框 11">
            <a:extLst>
              <a:ext uri="{FF2B5EF4-FFF2-40B4-BE49-F238E27FC236}">
                <a16:creationId xmlns:a16="http://schemas.microsoft.com/office/drawing/2014/main" id="{7625DFBD-9DB4-D6C0-E868-CA823F33FE54}"/>
              </a:ext>
            </a:extLst>
          </p:cNvPr>
          <p:cNvSpPr txBox="1"/>
          <p:nvPr/>
        </p:nvSpPr>
        <p:spPr>
          <a:xfrm>
            <a:off x="8950700" y="4476641"/>
            <a:ext cx="629786" cy="338554"/>
          </a:xfrm>
          <a:prstGeom prst="rect">
            <a:avLst/>
          </a:prstGeom>
          <a:noFill/>
        </p:spPr>
        <p:txBody>
          <a:bodyPr wrap="square">
            <a:spAutoFit/>
          </a:bodyPr>
          <a:lstStyle/>
          <a:p>
            <a:pPr algn="ctr"/>
            <a:r>
              <a:rPr lang="zh-CN" altLang="en-US" sz="1600" b="1" dirty="0">
                <a:solidFill>
                  <a:srgbClr val="221E1F"/>
                </a:solidFill>
                <a:latin typeface="方正书宋"/>
              </a:rPr>
              <a:t>测头</a:t>
            </a:r>
            <a:endParaRPr lang="zh-CN" altLang="en-US" sz="1600" b="1" dirty="0"/>
          </a:p>
        </p:txBody>
      </p:sp>
      <p:sp>
        <p:nvSpPr>
          <p:cNvPr id="13" name="文本框 12">
            <a:extLst>
              <a:ext uri="{FF2B5EF4-FFF2-40B4-BE49-F238E27FC236}">
                <a16:creationId xmlns:a16="http://schemas.microsoft.com/office/drawing/2014/main" id="{058A160D-6020-C366-7BC1-6603FCE31E71}"/>
              </a:ext>
            </a:extLst>
          </p:cNvPr>
          <p:cNvSpPr txBox="1"/>
          <p:nvPr/>
        </p:nvSpPr>
        <p:spPr>
          <a:xfrm>
            <a:off x="6728845" y="5704585"/>
            <a:ext cx="931097" cy="338554"/>
          </a:xfrm>
          <a:prstGeom prst="rect">
            <a:avLst/>
          </a:prstGeom>
          <a:noFill/>
        </p:spPr>
        <p:txBody>
          <a:bodyPr wrap="square">
            <a:spAutoFit/>
          </a:bodyPr>
          <a:lstStyle/>
          <a:p>
            <a:pPr algn="ctr"/>
            <a:r>
              <a:rPr lang="zh-CN" altLang="en-US" sz="1600" b="1" dirty="0">
                <a:solidFill>
                  <a:srgbClr val="221E1F"/>
                </a:solidFill>
                <a:latin typeface="方正书宋"/>
              </a:rPr>
              <a:t>校正规</a:t>
            </a:r>
            <a:endParaRPr lang="zh-CN" altLang="en-US" sz="1600" b="1" dirty="0"/>
          </a:p>
        </p:txBody>
      </p:sp>
    </p:spTree>
    <p:extLst>
      <p:ext uri="{BB962C8B-B14F-4D97-AF65-F5344CB8AC3E}">
        <p14:creationId xmlns:p14="http://schemas.microsoft.com/office/powerpoint/2010/main" val="5904902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62465" y="1153415"/>
            <a:ext cx="226706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二</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综合检验</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652120" y="1809208"/>
            <a:ext cx="10933239" cy="215424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en-US" altLang="zh-CN" sz="2000" b="1" dirty="0">
                <a:solidFill>
                  <a:schemeClr val="accent1"/>
                </a:solidFill>
                <a:latin typeface="方正书宋"/>
              </a:rPr>
              <a:t>3. </a:t>
            </a:r>
            <a:r>
              <a:rPr lang="zh-CN" altLang="en-US" sz="2000" b="1" dirty="0">
                <a:solidFill>
                  <a:schemeClr val="accent1"/>
                </a:solidFill>
                <a:latin typeface="方正书宋"/>
              </a:rPr>
              <a:t>螺纹中径的测量</a:t>
            </a:r>
            <a:endParaRPr lang="en-US" altLang="zh-CN" sz="2000"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螺纹的综合检验就是用螺纹量规来检验螺纹。螺纹量规是由通规（通端）和止规（止端）组成。螺纹综合检验</a:t>
            </a:r>
            <a:r>
              <a:rPr lang="zh-CN" altLang="en-US" sz="1800" b="1" i="0" u="none" strike="noStrike" baseline="0" dirty="0">
                <a:solidFill>
                  <a:srgbClr val="221E1F"/>
                </a:solidFill>
                <a:latin typeface="方正书宋"/>
              </a:rPr>
              <a:t>只能评定内、外螺纹的合格性</a:t>
            </a:r>
            <a:r>
              <a:rPr lang="zh-CN" altLang="en-US" sz="1800" b="0" i="0" u="none" strike="noStrike" baseline="0" dirty="0">
                <a:solidFill>
                  <a:srgbClr val="221E1F"/>
                </a:solidFill>
                <a:latin typeface="方正书宋"/>
              </a:rPr>
              <a:t>，</a:t>
            </a:r>
            <a:r>
              <a:rPr lang="zh-CN" altLang="en-US" sz="1800" b="1" i="0" u="none" strike="noStrike" baseline="0" dirty="0">
                <a:solidFill>
                  <a:srgbClr val="221E1F"/>
                </a:solidFill>
                <a:latin typeface="方正书宋"/>
              </a:rPr>
              <a:t>不能测出螺纹实际参数的具体数值</a:t>
            </a:r>
            <a:r>
              <a:rPr lang="zh-CN" altLang="en-US" sz="1800" b="0" i="0" u="none" strike="noStrike" baseline="0" dirty="0">
                <a:solidFill>
                  <a:srgbClr val="221E1F"/>
                </a:solidFill>
                <a:latin typeface="方正书宋"/>
              </a:rPr>
              <a:t>，但</a:t>
            </a:r>
            <a:r>
              <a:rPr lang="zh-CN" altLang="en-US" sz="1800" b="1" i="0" u="none" strike="noStrike" baseline="0" dirty="0">
                <a:solidFill>
                  <a:srgbClr val="FF0000"/>
                </a:solidFill>
                <a:latin typeface="方正书宋"/>
              </a:rPr>
              <a:t>检验效率高</a:t>
            </a:r>
            <a:r>
              <a:rPr lang="zh-CN" altLang="en-US" sz="1800" b="0" i="0" u="none" strike="noStrike" baseline="0" dirty="0">
                <a:solidFill>
                  <a:srgbClr val="221E1F"/>
                </a:solidFill>
                <a:latin typeface="方正书宋"/>
              </a:rPr>
              <a:t>，适用于检验批量生产的中等精度的螺纹。</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对于一般的标准螺纹，都采用螺纹环规或塞规来测量</a:t>
            </a:r>
            <a:r>
              <a:rPr lang="en-US" altLang="zh-CN" sz="1800" b="0" i="0" u="none" strike="noStrike" baseline="0" dirty="0">
                <a:solidFill>
                  <a:srgbClr val="221E1F"/>
                </a:solidFill>
                <a:latin typeface="方正书宋"/>
              </a:rPr>
              <a:t>.</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62DC7C0B-D595-2D30-CF77-1D195D50FF09}"/>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pic>
        <p:nvPicPr>
          <p:cNvPr id="7" name="图片 6">
            <a:extLst>
              <a:ext uri="{FF2B5EF4-FFF2-40B4-BE49-F238E27FC236}">
                <a16:creationId xmlns:a16="http://schemas.microsoft.com/office/drawing/2014/main" id="{D3E5D9A2-8D79-8CCA-9D46-789ACECCB201}"/>
              </a:ext>
            </a:extLst>
          </p:cNvPr>
          <p:cNvPicPr>
            <a:picLocks noChangeAspect="1"/>
          </p:cNvPicPr>
          <p:nvPr/>
        </p:nvPicPr>
        <p:blipFill>
          <a:blip r:embed="rId3"/>
          <a:stretch>
            <a:fillRect/>
          </a:stretch>
        </p:blipFill>
        <p:spPr>
          <a:xfrm>
            <a:off x="3459680" y="4363361"/>
            <a:ext cx="5318118" cy="1433882"/>
          </a:xfrm>
          <a:prstGeom prst="rect">
            <a:avLst/>
          </a:prstGeom>
        </p:spPr>
      </p:pic>
      <p:sp>
        <p:nvSpPr>
          <p:cNvPr id="9" name="文本框 8">
            <a:extLst>
              <a:ext uri="{FF2B5EF4-FFF2-40B4-BE49-F238E27FC236}">
                <a16:creationId xmlns:a16="http://schemas.microsoft.com/office/drawing/2014/main" id="{2123BD1D-23D7-21BF-9517-DCCFC454084B}"/>
              </a:ext>
            </a:extLst>
          </p:cNvPr>
          <p:cNvSpPr txBox="1"/>
          <p:nvPr/>
        </p:nvSpPr>
        <p:spPr>
          <a:xfrm>
            <a:off x="5175489" y="6284656"/>
            <a:ext cx="1886499" cy="338554"/>
          </a:xfrm>
          <a:prstGeom prst="rect">
            <a:avLst/>
          </a:prstGeom>
          <a:noFill/>
        </p:spPr>
        <p:txBody>
          <a:bodyPr wrap="square">
            <a:spAutoFit/>
          </a:bodyPr>
          <a:lstStyle/>
          <a:p>
            <a:pPr algn="ctr"/>
            <a:r>
              <a:rPr lang="zh-CN" altLang="en-US" sz="1600" b="1" dirty="0">
                <a:solidFill>
                  <a:srgbClr val="221E1F"/>
                </a:solidFill>
                <a:latin typeface="方正书宋"/>
              </a:rPr>
              <a:t>螺纹环规和塞规</a:t>
            </a:r>
            <a:endParaRPr lang="zh-CN" altLang="en-US" sz="1600" b="1" dirty="0"/>
          </a:p>
        </p:txBody>
      </p:sp>
      <p:pic>
        <p:nvPicPr>
          <p:cNvPr id="16" name="图片 15">
            <a:extLst>
              <a:ext uri="{FF2B5EF4-FFF2-40B4-BE49-F238E27FC236}">
                <a16:creationId xmlns:a16="http://schemas.microsoft.com/office/drawing/2014/main" id="{FF2E73C1-155F-80C5-97DE-C7CBB4A41C1A}"/>
              </a:ext>
            </a:extLst>
          </p:cNvPr>
          <p:cNvPicPr>
            <a:picLocks noChangeAspect="1"/>
          </p:cNvPicPr>
          <p:nvPr/>
        </p:nvPicPr>
        <p:blipFill>
          <a:blip r:embed="rId4"/>
          <a:stretch>
            <a:fillRect/>
          </a:stretch>
        </p:blipFill>
        <p:spPr>
          <a:xfrm>
            <a:off x="8913181" y="4431526"/>
            <a:ext cx="1947168" cy="1196696"/>
          </a:xfrm>
          <a:prstGeom prst="rect">
            <a:avLst/>
          </a:prstGeom>
        </p:spPr>
      </p:pic>
      <p:sp>
        <p:nvSpPr>
          <p:cNvPr id="17" name="矩形 16">
            <a:extLst>
              <a:ext uri="{FF2B5EF4-FFF2-40B4-BE49-F238E27FC236}">
                <a16:creationId xmlns:a16="http://schemas.microsoft.com/office/drawing/2014/main" id="{00E298F0-6C2E-6BED-CF5C-0ACBA8FAA63F}"/>
              </a:ext>
            </a:extLst>
          </p:cNvPr>
          <p:cNvSpPr/>
          <p:nvPr/>
        </p:nvSpPr>
        <p:spPr>
          <a:xfrm>
            <a:off x="6095996" y="4208011"/>
            <a:ext cx="4965581" cy="1632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pic>
        <p:nvPicPr>
          <p:cNvPr id="19" name="图片 18">
            <a:extLst>
              <a:ext uri="{FF2B5EF4-FFF2-40B4-BE49-F238E27FC236}">
                <a16:creationId xmlns:a16="http://schemas.microsoft.com/office/drawing/2014/main" id="{9BFE8FA1-21C4-8B6F-A407-7339E2B68724}"/>
              </a:ext>
            </a:extLst>
          </p:cNvPr>
          <p:cNvPicPr>
            <a:picLocks noChangeAspect="1"/>
          </p:cNvPicPr>
          <p:nvPr/>
        </p:nvPicPr>
        <p:blipFill>
          <a:blip r:embed="rId5"/>
          <a:stretch>
            <a:fillRect/>
          </a:stretch>
        </p:blipFill>
        <p:spPr>
          <a:xfrm>
            <a:off x="2007163" y="4363361"/>
            <a:ext cx="1452516" cy="1476724"/>
          </a:xfrm>
          <a:prstGeom prst="rect">
            <a:avLst/>
          </a:prstGeom>
        </p:spPr>
      </p:pic>
      <p:cxnSp>
        <p:nvCxnSpPr>
          <p:cNvPr id="21" name="直接连接符 20">
            <a:extLst>
              <a:ext uri="{FF2B5EF4-FFF2-40B4-BE49-F238E27FC236}">
                <a16:creationId xmlns:a16="http://schemas.microsoft.com/office/drawing/2014/main" id="{A3350CF8-484E-A4F7-5CD3-68195FF6526D}"/>
              </a:ext>
            </a:extLst>
          </p:cNvPr>
          <p:cNvCxnSpPr>
            <a:cxnSpLocks/>
          </p:cNvCxnSpPr>
          <p:nvPr/>
        </p:nvCxnSpPr>
        <p:spPr>
          <a:xfrm>
            <a:off x="2733421" y="6125588"/>
            <a:ext cx="26101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857405B-28A2-279B-A7A9-E54DB1FCD819}"/>
              </a:ext>
            </a:extLst>
          </p:cNvPr>
          <p:cNvCxnSpPr>
            <a:cxnSpLocks/>
            <a:endCxn id="19" idx="2"/>
          </p:cNvCxnSpPr>
          <p:nvPr/>
        </p:nvCxnSpPr>
        <p:spPr>
          <a:xfrm flipV="1">
            <a:off x="2733421" y="5840085"/>
            <a:ext cx="0" cy="28550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A6E9CB6-4BCA-DCEC-6533-A07DE002499A}"/>
              </a:ext>
            </a:extLst>
          </p:cNvPr>
          <p:cNvCxnSpPr>
            <a:cxnSpLocks/>
          </p:cNvCxnSpPr>
          <p:nvPr/>
        </p:nvCxnSpPr>
        <p:spPr>
          <a:xfrm flipV="1">
            <a:off x="5333746" y="5797243"/>
            <a:ext cx="0" cy="32834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6660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62465" y="1153415"/>
            <a:ext cx="226706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三</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注意事项</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652120" y="1809208"/>
            <a:ext cx="10933239" cy="189776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en-US" altLang="zh-CN" sz="2000" b="1" dirty="0">
                <a:solidFill>
                  <a:schemeClr val="accent1"/>
                </a:solidFill>
                <a:latin typeface="方正书宋"/>
              </a:rPr>
              <a:t>1. </a:t>
            </a:r>
            <a:r>
              <a:rPr lang="zh-CN" altLang="en-US" sz="2000" b="1" dirty="0">
                <a:solidFill>
                  <a:schemeClr val="accent1"/>
                </a:solidFill>
                <a:latin typeface="方正书宋"/>
              </a:rPr>
              <a:t>使用螺纹千分尺注意事项</a:t>
            </a:r>
            <a:endParaRPr lang="en-US" altLang="zh-CN" sz="2000"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测量前先根据螺距选择合适的测头；</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安装螺纹测头时一定要注意，锥形测头安装在固定量砧上，不得装反。</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测量时，两量砧连线一定要与工件轴线垂直且找到最大直径，才能读数。</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测量完毕后须复查螺纹千分尺零位，误差不能超过</a:t>
            </a:r>
            <a:r>
              <a:rPr lang="en-US" altLang="zh-CN" sz="1800" b="0" i="0" u="none" strike="noStrike" baseline="0" dirty="0">
                <a:solidFill>
                  <a:srgbClr val="221E1F"/>
                </a:solidFill>
                <a:latin typeface="方正书宋"/>
              </a:rPr>
              <a:t>±0.005mm</a:t>
            </a:r>
            <a:r>
              <a:rPr lang="zh-CN" altLang="en-US" sz="1800" b="0" i="0" u="none" strike="noStrike" baseline="0" dirty="0">
                <a:solidFill>
                  <a:srgbClr val="221E1F"/>
                </a:solidFill>
                <a:latin typeface="方正书宋"/>
              </a:rPr>
              <a:t>。</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62DC7C0B-D595-2D30-CF77-1D195D50FF09}"/>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sp>
        <p:nvSpPr>
          <p:cNvPr id="4" name="文本占位符 5">
            <a:extLst>
              <a:ext uri="{FF2B5EF4-FFF2-40B4-BE49-F238E27FC236}">
                <a16:creationId xmlns:a16="http://schemas.microsoft.com/office/drawing/2014/main" id="{0E671951-9F26-5A95-A7F9-7BB34B84B45D}"/>
              </a:ext>
            </a:extLst>
          </p:cNvPr>
          <p:cNvSpPr txBox="1"/>
          <p:nvPr/>
        </p:nvSpPr>
        <p:spPr>
          <a:xfrm>
            <a:off x="652120" y="3834761"/>
            <a:ext cx="10933239" cy="200260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使用螺纹量规检验注意事项</a:t>
            </a:r>
            <a:endParaRPr lang="en-US" altLang="zh-CN" sz="2000"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螺纹量规的旋入要自如，不能用力过大或用扳手硬旋，以防损坏量规。</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螺纹量规要保持清洁，不得有油污、磕碰划伤等。</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螺纹量规必须有在检定周期内的合格标识。</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在测量一些特殊螺纹时，须自制螺纹环（塞）规，但应保证其精度。</a:t>
            </a:r>
            <a:endParaRPr lang="en-US" altLang="zh-CN" sz="2000" b="0" i="0" u="none" strike="noStrike" baseline="0" dirty="0">
              <a:solidFill>
                <a:srgbClr val="221E1F"/>
              </a:solidFill>
              <a:latin typeface="方正书宋"/>
            </a:endParaRPr>
          </a:p>
        </p:txBody>
      </p:sp>
    </p:spTree>
    <p:extLst>
      <p:ext uri="{BB962C8B-B14F-4D97-AF65-F5344CB8AC3E}">
        <p14:creationId xmlns:p14="http://schemas.microsoft.com/office/powerpoint/2010/main" val="2898320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四</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453183" y="259874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176233" y="2570841"/>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168203" y="2467474"/>
            <a:ext cx="5357491"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螺纹千分尺测量零件螺纹时要注意哪些问题？</a:t>
            </a:r>
            <a:endParaRPr lang="en-US" altLang="zh-CN" sz="2400" b="1" dirty="0">
              <a:solidFill>
                <a:schemeClr val="accent1"/>
              </a:solidFill>
              <a:sym typeface="Arial" panose="020B0604020202020204" pitchFamily="34" charset="0"/>
            </a:endParaRPr>
          </a:p>
        </p:txBody>
      </p:sp>
      <p:sp>
        <p:nvSpPr>
          <p:cNvPr id="14" name="1">
            <a:extLst>
              <a:ext uri="{FF2B5EF4-FFF2-40B4-BE49-F238E27FC236}">
                <a16:creationId xmlns:a16="http://schemas.microsoft.com/office/drawing/2014/main" id="{54BA7A16-4FB9-2C99-D4E8-D2AB995C1953}"/>
              </a:ext>
            </a:extLst>
          </p:cNvPr>
          <p:cNvSpPr/>
          <p:nvPr/>
        </p:nvSpPr>
        <p:spPr bwMode="auto">
          <a:xfrm rot="5400000">
            <a:off x="453182" y="347059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6" name="Index-1">
            <a:extLst>
              <a:ext uri="{FF2B5EF4-FFF2-40B4-BE49-F238E27FC236}">
                <a16:creationId xmlns:a16="http://schemas.microsoft.com/office/drawing/2014/main" id="{D7ECFEEB-0404-31F4-4F75-CD790BD76CDA}"/>
              </a:ext>
            </a:extLst>
          </p:cNvPr>
          <p:cNvSpPr txBox="1"/>
          <p:nvPr/>
        </p:nvSpPr>
        <p:spPr>
          <a:xfrm>
            <a:off x="168205" y="3440909"/>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7" name="Title-1">
            <a:extLst>
              <a:ext uri="{FF2B5EF4-FFF2-40B4-BE49-F238E27FC236}">
                <a16:creationId xmlns:a16="http://schemas.microsoft.com/office/drawing/2014/main" id="{2324D568-2890-A5C0-AA7E-9EE008C8F6A5}"/>
              </a:ext>
            </a:extLst>
          </p:cNvPr>
          <p:cNvSpPr/>
          <p:nvPr/>
        </p:nvSpPr>
        <p:spPr>
          <a:xfrm>
            <a:off x="1168202" y="3339324"/>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螺纹环规、塞规、螺纹样板各有什么作用？</a:t>
            </a:r>
            <a:endParaRPr lang="en-US" altLang="zh-CN" sz="24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nvGraphicFramePr>
        <p:xfrm>
          <a:off x="6529213" y="1546347"/>
          <a:ext cx="5659271" cy="2417833"/>
        </p:xfrm>
        <a:graphic>
          <a:graphicData uri="http://schemas.openxmlformats.org/drawingml/2006/table">
            <a:tbl>
              <a:tblPr>
                <a:tableStyleId>{5C22544A-7EE6-4342-B048-85BDC9FD1C3A}</a:tableStyleId>
              </a:tblPr>
              <a:tblGrid>
                <a:gridCol w="1029727">
                  <a:extLst>
                    <a:ext uri="{9D8B030D-6E8A-4147-A177-3AD203B41FA5}">
                      <a16:colId xmlns:a16="http://schemas.microsoft.com/office/drawing/2014/main" val="20000"/>
                    </a:ext>
                  </a:extLst>
                </a:gridCol>
                <a:gridCol w="1080000">
                  <a:extLst>
                    <a:ext uri="{9D8B030D-6E8A-4147-A177-3AD203B41FA5}">
                      <a16:colId xmlns:a16="http://schemas.microsoft.com/office/drawing/2014/main" val="20001"/>
                    </a:ext>
                  </a:extLst>
                </a:gridCol>
                <a:gridCol w="1105262">
                  <a:extLst>
                    <a:ext uri="{9D8B030D-6E8A-4147-A177-3AD203B41FA5}">
                      <a16:colId xmlns:a16="http://schemas.microsoft.com/office/drawing/2014/main" val="2800259129"/>
                    </a:ext>
                  </a:extLst>
                </a:gridCol>
                <a:gridCol w="1220730">
                  <a:extLst>
                    <a:ext uri="{9D8B030D-6E8A-4147-A177-3AD203B41FA5}">
                      <a16:colId xmlns:a16="http://schemas.microsoft.com/office/drawing/2014/main" val="20002"/>
                    </a:ext>
                  </a:extLst>
                </a:gridCol>
                <a:gridCol w="1223552">
                  <a:extLst>
                    <a:ext uri="{9D8B030D-6E8A-4147-A177-3AD203B41FA5}">
                      <a16:colId xmlns:a16="http://schemas.microsoft.com/office/drawing/2014/main" val="20003"/>
                    </a:ext>
                  </a:extLst>
                </a:gridCol>
              </a:tblGrid>
              <a:tr h="314931">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6366">
                <a:tc>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056350"/>
                  </a:ext>
                </a:extLst>
              </a:tr>
              <a:tr h="255615">
                <a:tc>
                  <a:txBody>
                    <a:bodyPr/>
                    <a:lstStyle/>
                    <a:p>
                      <a:pPr algn="ctr" fontAlgn="ctr"/>
                      <a:r>
                        <a:rPr lang="zh-CN" altLang="en-US" sz="1400" b="0" i="0" u="none" strike="noStrike" dirty="0">
                          <a:solidFill>
                            <a:srgbClr val="000000"/>
                          </a:solidFill>
                          <a:effectLst/>
                          <a:latin typeface="+mj-ea"/>
                          <a:ea typeface="+mj-ea"/>
                        </a:rPr>
                        <a:t>量具名称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64041"/>
                  </a:ext>
                </a:extLst>
              </a:tr>
              <a:tr h="255615">
                <a:tc>
                  <a:txBody>
                    <a:bodyPr/>
                    <a:lstStyle/>
                    <a:p>
                      <a:pPr algn="ctr" fontAlgn="ctr"/>
                      <a:r>
                        <a:rPr lang="zh-CN" altLang="en-US" sz="1400" b="0" i="0" u="none" strike="noStrike" dirty="0">
                          <a:solidFill>
                            <a:srgbClr val="000000"/>
                          </a:solidFill>
                          <a:effectLst/>
                          <a:latin typeface="+mj-ea"/>
                          <a:ea typeface="+mj-ea"/>
                        </a:rPr>
                        <a:t>量具型号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0644913"/>
                  </a:ext>
                </a:extLst>
              </a:tr>
              <a:tr h="556368">
                <a:tc gridSpan="5">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a:t>
                      </a:r>
                      <a:endParaRPr lang="en-US" altLang="zh-CN" sz="1400" u="none" strike="noStrike" dirty="0">
                        <a:effectLst/>
                      </a:endParaRPr>
                    </a:p>
                    <a:p>
                      <a:pPr algn="l" fontAlgn="ctr"/>
                      <a:r>
                        <a:rPr lang="zh-CN" altLang="en-US" sz="1400" u="none" strike="noStrike" dirty="0">
                          <a:effectLst/>
                        </a:rPr>
                        <a:t>实训内容</a:t>
                      </a: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55701">
                <a:tc gridSpan="5">
                  <a:txBody>
                    <a:bodyPr/>
                    <a:lstStyle/>
                    <a:p>
                      <a:pPr algn="l" fontAlgn="ctr"/>
                      <a:r>
                        <a:rPr lang="zh-CN" altLang="en-US" sz="1400" b="0" i="0" u="none" strike="noStrike" dirty="0">
                          <a:solidFill>
                            <a:srgbClr val="000000"/>
                          </a:solidFill>
                          <a:effectLst/>
                          <a:latin typeface="+mj-ea"/>
                          <a:ea typeface="+mj-ea"/>
                        </a:rPr>
                        <a:t>被测零件的零件图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99415829"/>
                  </a:ext>
                </a:extLst>
              </a:tr>
            </a:tbl>
          </a:graphicData>
        </a:graphic>
      </p:graphicFrame>
      <p:sp>
        <p:nvSpPr>
          <p:cNvPr id="4" name="1">
            <a:extLst>
              <a:ext uri="{FF2B5EF4-FFF2-40B4-BE49-F238E27FC236}">
                <a16:creationId xmlns:a16="http://schemas.microsoft.com/office/drawing/2014/main" id="{0E69EF49-1D00-3B25-7A34-F3F885290E85}"/>
              </a:ext>
            </a:extLst>
          </p:cNvPr>
          <p:cNvSpPr/>
          <p:nvPr/>
        </p:nvSpPr>
        <p:spPr bwMode="auto">
          <a:xfrm rot="5400000">
            <a:off x="453182" y="4361538"/>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7" name="Index-1">
            <a:extLst>
              <a:ext uri="{FF2B5EF4-FFF2-40B4-BE49-F238E27FC236}">
                <a16:creationId xmlns:a16="http://schemas.microsoft.com/office/drawing/2014/main" id="{001E3BF4-7F3E-3FC0-2024-4965A7921CEA}"/>
              </a:ext>
            </a:extLst>
          </p:cNvPr>
          <p:cNvSpPr txBox="1"/>
          <p:nvPr/>
        </p:nvSpPr>
        <p:spPr>
          <a:xfrm>
            <a:off x="168205" y="4331853"/>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graphicFrame>
        <p:nvGraphicFramePr>
          <p:cNvPr id="5" name="表格 4">
            <a:extLst>
              <a:ext uri="{FF2B5EF4-FFF2-40B4-BE49-F238E27FC236}">
                <a16:creationId xmlns:a16="http://schemas.microsoft.com/office/drawing/2014/main" id="{2569B246-F689-ADBB-CD10-16D07CE8115F}"/>
              </a:ext>
            </a:extLst>
          </p:cNvPr>
          <p:cNvGraphicFramePr>
            <a:graphicFrameLocks noGrp="1"/>
          </p:cNvGraphicFramePr>
          <p:nvPr/>
        </p:nvGraphicFramePr>
        <p:xfrm>
          <a:off x="6529213" y="3964129"/>
          <a:ext cx="5662790" cy="2733040"/>
        </p:xfrm>
        <a:graphic>
          <a:graphicData uri="http://schemas.openxmlformats.org/drawingml/2006/table">
            <a:tbl>
              <a:tblPr firstRow="1" bandRow="1">
                <a:tableStyleId>{5C22544A-7EE6-4342-B048-85BDC9FD1C3A}</a:tableStyleId>
              </a:tblPr>
              <a:tblGrid>
                <a:gridCol w="808970">
                  <a:extLst>
                    <a:ext uri="{9D8B030D-6E8A-4147-A177-3AD203B41FA5}">
                      <a16:colId xmlns:a16="http://schemas.microsoft.com/office/drawing/2014/main" val="3519864521"/>
                    </a:ext>
                  </a:extLst>
                </a:gridCol>
                <a:gridCol w="808970">
                  <a:extLst>
                    <a:ext uri="{9D8B030D-6E8A-4147-A177-3AD203B41FA5}">
                      <a16:colId xmlns:a16="http://schemas.microsoft.com/office/drawing/2014/main" val="3491485128"/>
                    </a:ext>
                  </a:extLst>
                </a:gridCol>
                <a:gridCol w="808970">
                  <a:extLst>
                    <a:ext uri="{9D8B030D-6E8A-4147-A177-3AD203B41FA5}">
                      <a16:colId xmlns:a16="http://schemas.microsoft.com/office/drawing/2014/main" val="3897155395"/>
                    </a:ext>
                  </a:extLst>
                </a:gridCol>
                <a:gridCol w="808970">
                  <a:extLst>
                    <a:ext uri="{9D8B030D-6E8A-4147-A177-3AD203B41FA5}">
                      <a16:colId xmlns:a16="http://schemas.microsoft.com/office/drawing/2014/main" val="256224457"/>
                    </a:ext>
                  </a:extLst>
                </a:gridCol>
                <a:gridCol w="808970">
                  <a:extLst>
                    <a:ext uri="{9D8B030D-6E8A-4147-A177-3AD203B41FA5}">
                      <a16:colId xmlns:a16="http://schemas.microsoft.com/office/drawing/2014/main" val="969126237"/>
                    </a:ext>
                  </a:extLst>
                </a:gridCol>
                <a:gridCol w="808970">
                  <a:extLst>
                    <a:ext uri="{9D8B030D-6E8A-4147-A177-3AD203B41FA5}">
                      <a16:colId xmlns:a16="http://schemas.microsoft.com/office/drawing/2014/main" val="218906203"/>
                    </a:ext>
                  </a:extLst>
                </a:gridCol>
                <a:gridCol w="808970">
                  <a:extLst>
                    <a:ext uri="{9D8B030D-6E8A-4147-A177-3AD203B41FA5}">
                      <a16:colId xmlns:a16="http://schemas.microsoft.com/office/drawing/2014/main" val="2956837279"/>
                    </a:ext>
                  </a:extLst>
                </a:gridCol>
              </a:tblGrid>
              <a:tr h="322724">
                <a:tc>
                  <a:txBody>
                    <a:bodyPr/>
                    <a:lstStyle/>
                    <a:p>
                      <a:pPr algn="ctr"/>
                      <a:r>
                        <a:rPr lang="zh-CN" altLang="en-US" sz="1400" b="0" dirty="0">
                          <a:solidFill>
                            <a:schemeClr val="tx1"/>
                          </a:solidFill>
                        </a:rPr>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检测项目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图纸尺寸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规格及读数值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b="0" dirty="0">
                          <a:solidFill>
                            <a:schemeClr val="tx1"/>
                          </a:solidFill>
                        </a:rPr>
                        <a:t>超差值</a:t>
                      </a:r>
                      <a:r>
                        <a:rPr lang="en-US" altLang="zh-CN" sz="1400" b="0" dirty="0">
                          <a:solidFill>
                            <a:schemeClr val="tx1"/>
                          </a:solidFill>
                        </a:rPr>
                        <a:t>/</a:t>
                      </a:r>
                      <a:r>
                        <a:rPr lang="zh-CN" altLang="en-US" sz="1400" b="0" dirty="0">
                          <a:solidFill>
                            <a:schemeClr val="tx1"/>
                          </a:solidFill>
                        </a:rPr>
                        <a:t>是否合格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3988333"/>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0159692"/>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8830745"/>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37571"/>
                  </a:ext>
                </a:extLst>
              </a:tr>
              <a:tr h="370840">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331527"/>
                  </a:ext>
                </a:extLst>
              </a:tr>
              <a:tr h="370840">
                <a:tc gridSpan="7">
                  <a:txBody>
                    <a:bodyPr/>
                    <a:lstStyle/>
                    <a:p>
                      <a:pPr algn="l"/>
                      <a:r>
                        <a:rPr lang="zh-CN" altLang="en-US" sz="1400" b="0" dirty="0">
                          <a:solidFill>
                            <a:schemeClr val="tx1"/>
                          </a:solidFill>
                        </a:rPr>
                        <a:t>实训小结及体会</a:t>
                      </a:r>
                      <a:endParaRPr lang="en-US" altLang="zh-CN" sz="1400" b="0" dirty="0">
                        <a:solidFill>
                          <a:schemeClr val="tx1"/>
                        </a:solidFill>
                      </a:endParaRPr>
                    </a:p>
                    <a:p>
                      <a:pPr algn="l"/>
                      <a:endParaRPr lang="zh-CN" altLang="en-US"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tc hMerge="1">
                  <a:txBody>
                    <a:bodyPr/>
                    <a:lstStyle/>
                    <a:p>
                      <a:pPr algn="ctr"/>
                      <a:endParaRPr lang="zh-CN" altLang="en-US" sz="1400" b="0" dirty="0">
                        <a:solidFill>
                          <a:schemeClr val="tx1"/>
                        </a:solidFill>
                      </a:endParaRPr>
                    </a:p>
                  </a:txBody>
                  <a:tcPr/>
                </a:tc>
                <a:extLst>
                  <a:ext uri="{0D108BD9-81ED-4DB2-BD59-A6C34878D82A}">
                    <a16:rowId xmlns:a16="http://schemas.microsoft.com/office/drawing/2014/main" val="2791839172"/>
                  </a:ext>
                </a:extLst>
              </a:tr>
            </a:tbl>
          </a:graphicData>
        </a:graphic>
      </p:graphicFrame>
      <p:sp>
        <p:nvSpPr>
          <p:cNvPr id="13" name="Title-1">
            <a:extLst>
              <a:ext uri="{FF2B5EF4-FFF2-40B4-BE49-F238E27FC236}">
                <a16:creationId xmlns:a16="http://schemas.microsoft.com/office/drawing/2014/main" id="{B2E6910D-FB80-B688-B946-BB0A75451500}"/>
              </a:ext>
            </a:extLst>
          </p:cNvPr>
          <p:cNvSpPr/>
          <p:nvPr/>
        </p:nvSpPr>
        <p:spPr>
          <a:xfrm>
            <a:off x="1168202" y="4231934"/>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a:t>
            </a:r>
            <a:endParaRPr lang="en-US" altLang="zh-CN" sz="2400" b="1" dirty="0">
              <a:solidFill>
                <a:schemeClr val="accent1"/>
              </a:solidFill>
              <a:sym typeface="Arial" panose="020B0604020202020204" pitchFamily="34" charset="0"/>
            </a:endParaRPr>
          </a:p>
        </p:txBody>
      </p:sp>
      <p:sp>
        <p:nvSpPr>
          <p:cNvPr id="15" name="标题 1">
            <a:extLst>
              <a:ext uri="{FF2B5EF4-FFF2-40B4-BE49-F238E27FC236}">
                <a16:creationId xmlns:a16="http://schemas.microsoft.com/office/drawing/2014/main" id="{E7673035-809E-50D4-F386-EF05E7FC4852}"/>
              </a:ext>
            </a:extLst>
          </p:cNvPr>
          <p:cNvSpPr txBox="1"/>
          <p:nvPr/>
        </p:nvSpPr>
        <p:spPr>
          <a:xfrm>
            <a:off x="3063887" y="29315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4.3 </a:t>
            </a:r>
            <a:r>
              <a:rPr lang="zh-CN" altLang="en-US" sz="2800" dirty="0">
                <a:latin typeface="+mj-ea"/>
                <a:cs typeface="+mn-ea"/>
                <a:sym typeface="+mn-lt"/>
              </a:rPr>
              <a:t>螺纹检测量具</a:t>
            </a:r>
          </a:p>
        </p:txBody>
      </p:sp>
    </p:spTree>
    <p:extLst>
      <p:ext uri="{BB962C8B-B14F-4D97-AF65-F5344CB8AC3E}">
        <p14:creationId xmlns:p14="http://schemas.microsoft.com/office/powerpoint/2010/main" val="10839816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grpSp>
        <p:nvGrpSpPr>
          <p:cNvPr id="17" name="组合 16">
            <a:extLst>
              <a:ext uri="{FF2B5EF4-FFF2-40B4-BE49-F238E27FC236}">
                <a16:creationId xmlns:a16="http://schemas.microsoft.com/office/drawing/2014/main" id="{ACC7A90C-DC6F-2420-9A7E-A441A5EB15F8}"/>
              </a:ext>
            </a:extLst>
          </p:cNvPr>
          <p:cNvGrpSpPr>
            <a:grpSpLocks noChangeAspect="1"/>
          </p:cNvGrpSpPr>
          <p:nvPr>
            <p:custDataLst>
              <p:tags r:id="rId1"/>
            </p:custDataLst>
          </p:nvPr>
        </p:nvGrpSpPr>
        <p:grpSpPr>
          <a:xfrm>
            <a:off x="1077375" y="2659580"/>
            <a:ext cx="10037250" cy="1899670"/>
            <a:chOff x="1175980" y="1140079"/>
            <a:chExt cx="10037250" cy="1899670"/>
          </a:xfrm>
        </p:grpSpPr>
        <p:grpSp>
          <p:nvGrpSpPr>
            <p:cNvPr id="18" name="组合 17">
              <a:extLst>
                <a:ext uri="{FF2B5EF4-FFF2-40B4-BE49-F238E27FC236}">
                  <a16:creationId xmlns:a16="http://schemas.microsoft.com/office/drawing/2014/main" id="{60B69C22-24FD-0459-27BE-62CF4FA168E6}"/>
                </a:ext>
              </a:extLst>
            </p:cNvPr>
            <p:cNvGrpSpPr/>
            <p:nvPr/>
          </p:nvGrpSpPr>
          <p:grpSpPr>
            <a:xfrm>
              <a:off x="1175980" y="1140079"/>
              <a:ext cx="4887404" cy="1899670"/>
              <a:chOff x="900208" y="1140079"/>
              <a:chExt cx="4887404" cy="1899670"/>
            </a:xfrm>
          </p:grpSpPr>
          <p:sp>
            <p:nvSpPr>
              <p:cNvPr id="25" name="1">
                <a:extLst>
                  <a:ext uri="{FF2B5EF4-FFF2-40B4-BE49-F238E27FC236}">
                    <a16:creationId xmlns:a16="http://schemas.microsoft.com/office/drawing/2014/main" id="{E1D06A32-C2D0-6692-E2F3-36B44DA6C913}"/>
                  </a:ext>
                </a:extLst>
              </p:cNvPr>
              <p:cNvSpPr/>
              <p:nvPr>
                <p:custDataLst>
                  <p:tags r:id="rId7"/>
                </p:custDataLst>
              </p:nvPr>
            </p:nvSpPr>
            <p:spPr>
              <a:xfrm>
                <a:off x="909643" y="1141058"/>
                <a:ext cx="4877969" cy="1856308"/>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26" name="Title-1">
                <a:extLst>
                  <a:ext uri="{FF2B5EF4-FFF2-40B4-BE49-F238E27FC236}">
                    <a16:creationId xmlns:a16="http://schemas.microsoft.com/office/drawing/2014/main" id="{CAB1AB74-77E6-7999-0F5D-60CACB698A4A}"/>
                  </a:ext>
                </a:extLst>
              </p:cNvPr>
              <p:cNvSpPr>
                <a:spLocks/>
              </p:cNvSpPr>
              <p:nvPr>
                <p:custDataLst>
                  <p:tags r:id="rId8"/>
                </p:custDataLst>
              </p:nvPr>
            </p:nvSpPr>
            <p:spPr>
              <a:xfrm>
                <a:off x="1495060" y="1140079"/>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b="1" dirty="0">
                    <a:solidFill>
                      <a:schemeClr val="accent1"/>
                    </a:solidFill>
                    <a:sym typeface="Arial" panose="020B0604020202020204" pitchFamily="34" charset="0"/>
                  </a:rPr>
                  <a:t>检测量具的选择原则</a:t>
                </a:r>
                <a:endParaRPr lang="en-US" altLang="zh-CN" sz="2000" b="1" dirty="0">
                  <a:solidFill>
                    <a:schemeClr val="accent1"/>
                  </a:solidFill>
                  <a:sym typeface="Arial" panose="020B0604020202020204" pitchFamily="34" charset="0"/>
                </a:endParaRPr>
              </a:p>
            </p:txBody>
          </p:sp>
          <p:sp>
            <p:nvSpPr>
              <p:cNvPr id="27" name="Body-1">
                <a:extLst>
                  <a:ext uri="{FF2B5EF4-FFF2-40B4-BE49-F238E27FC236}">
                    <a16:creationId xmlns:a16="http://schemas.microsoft.com/office/drawing/2014/main" id="{F9987249-EBCA-4961-0839-C55C2E1067C1}"/>
                  </a:ext>
                </a:extLst>
              </p:cNvPr>
              <p:cNvSpPr>
                <a:spLocks/>
              </p:cNvSpPr>
              <p:nvPr>
                <p:custDataLst>
                  <p:tags r:id="rId9"/>
                </p:custDataLst>
              </p:nvPr>
            </p:nvSpPr>
            <p:spPr>
              <a:xfrm>
                <a:off x="1495060" y="1664278"/>
                <a:ext cx="3960000" cy="1306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a:t>
                </a:r>
                <a:r>
                  <a:rPr lang="zh-CN" altLang="en-US" dirty="0">
                    <a:solidFill>
                      <a:schemeClr val="tx1"/>
                    </a:solidFill>
                  </a:rPr>
                  <a:t>精度原则</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）经济原则</a:t>
                </a:r>
                <a:endParaRPr kumimoji="0" lang="en-GB" altLang="zh-CN" b="0" i="0" u="none" strike="noStrike" kern="1200" cap="none" spc="0" normalizeH="0" baseline="0" noProof="0" dirty="0">
                  <a:ln>
                    <a:noFill/>
                  </a:ln>
                  <a:solidFill>
                    <a:schemeClr val="tx1"/>
                  </a:solidFill>
                  <a:effectLst/>
                  <a:uLnTx/>
                  <a:uFillTx/>
                </a:endParaRPr>
              </a:p>
            </p:txBody>
          </p:sp>
          <p:sp>
            <p:nvSpPr>
              <p:cNvPr id="28" name="Index-1">
                <a:extLst>
                  <a:ext uri="{FF2B5EF4-FFF2-40B4-BE49-F238E27FC236}">
                    <a16:creationId xmlns:a16="http://schemas.microsoft.com/office/drawing/2014/main" id="{AB11DB7E-FDD4-4878-CE97-FB1315EF4E61}"/>
                  </a:ext>
                </a:extLst>
              </p:cNvPr>
              <p:cNvSpPr txBox="1"/>
              <p:nvPr>
                <p:custDataLst>
                  <p:tags r:id="rId10"/>
                </p:custDataLst>
              </p:nvPr>
            </p:nvSpPr>
            <p:spPr>
              <a:xfrm>
                <a:off x="900208" y="1141058"/>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29" name="1">
                <a:extLst>
                  <a:ext uri="{FF2B5EF4-FFF2-40B4-BE49-F238E27FC236}">
                    <a16:creationId xmlns:a16="http://schemas.microsoft.com/office/drawing/2014/main" id="{1D42FE48-5532-F861-5DD5-A590730CA762}"/>
                  </a:ext>
                </a:extLst>
              </p:cNvPr>
              <p:cNvCxnSpPr>
                <a:cxnSpLocks/>
              </p:cNvCxnSpPr>
              <p:nvPr>
                <p:custDataLst>
                  <p:tags r:id="rId11"/>
                </p:custDataLst>
              </p:nvPr>
            </p:nvCxnSpPr>
            <p:spPr>
              <a:xfrm>
                <a:off x="909645" y="3039749"/>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EA03A405-75DF-46DE-E1A8-4977DA45939C}"/>
                </a:ext>
              </a:extLst>
            </p:cNvPr>
            <p:cNvGrpSpPr/>
            <p:nvPr/>
          </p:nvGrpSpPr>
          <p:grpSpPr>
            <a:xfrm>
              <a:off x="6325826" y="1140079"/>
              <a:ext cx="4887404" cy="1899670"/>
              <a:chOff x="6659655" y="1140079"/>
              <a:chExt cx="4887404" cy="1899670"/>
            </a:xfrm>
          </p:grpSpPr>
          <p:sp>
            <p:nvSpPr>
              <p:cNvPr id="20" name="2">
                <a:extLst>
                  <a:ext uri="{FF2B5EF4-FFF2-40B4-BE49-F238E27FC236}">
                    <a16:creationId xmlns:a16="http://schemas.microsoft.com/office/drawing/2014/main" id="{76EEF723-32DE-9E69-A75D-74F7104FED79}"/>
                  </a:ext>
                </a:extLst>
              </p:cNvPr>
              <p:cNvSpPr/>
              <p:nvPr>
                <p:custDataLst>
                  <p:tags r:id="rId2"/>
                </p:custDataLst>
              </p:nvPr>
            </p:nvSpPr>
            <p:spPr>
              <a:xfrm>
                <a:off x="6669090" y="1140079"/>
                <a:ext cx="4877969" cy="1899670"/>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21" name="Body-2">
                <a:extLst>
                  <a:ext uri="{FF2B5EF4-FFF2-40B4-BE49-F238E27FC236}">
                    <a16:creationId xmlns:a16="http://schemas.microsoft.com/office/drawing/2014/main" id="{4C6B85D2-3EFC-E75F-125D-1C396B44AD23}"/>
                  </a:ext>
                </a:extLst>
              </p:cNvPr>
              <p:cNvSpPr>
                <a:spLocks/>
              </p:cNvSpPr>
              <p:nvPr>
                <p:custDataLst>
                  <p:tags r:id="rId3"/>
                </p:custDataLst>
              </p:nvPr>
            </p:nvSpPr>
            <p:spPr>
              <a:xfrm>
                <a:off x="7245074" y="1738226"/>
                <a:ext cx="3960000" cy="114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1</a:t>
                </a:r>
                <a:r>
                  <a:rPr kumimoji="0" lang="zh-CN" altLang="en-US" b="0" i="0" u="none" strike="noStrike" kern="1200" cap="none" spc="0" normalizeH="0" baseline="0" noProof="0" dirty="0">
                    <a:ln>
                      <a:noFill/>
                    </a:ln>
                    <a:solidFill>
                      <a:schemeClr val="tx1"/>
                    </a:solidFill>
                    <a:effectLst/>
                    <a:uLnTx/>
                    <a:uFillTx/>
                  </a:rPr>
                  <a:t>）</a:t>
                </a:r>
                <a:r>
                  <a:rPr lang="zh-CN" altLang="en-US" dirty="0">
                    <a:solidFill>
                      <a:schemeClr val="tx1"/>
                    </a:solidFill>
                  </a:rPr>
                  <a:t>游标读数量具</a:t>
                </a:r>
                <a:endParaRPr kumimoji="0" lang="en-US" altLang="zh-CN" b="0" i="0" u="none" strike="noStrike" kern="1200" cap="none" spc="0" normalizeH="0" baseline="0" noProof="0" dirty="0">
                  <a:ln>
                    <a:noFill/>
                  </a:ln>
                  <a:solidFill>
                    <a:schemeClr val="tx1"/>
                  </a:solidFill>
                  <a:effectLst/>
                  <a:uLnTx/>
                  <a:uFillTx/>
                </a:endParaRPr>
              </a:p>
              <a:p>
                <a:pPr defTabSz="913765">
                  <a:lnSpc>
                    <a:spcPct val="13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）螺旋测微量具</a:t>
                </a:r>
                <a:endParaRPr lang="en-US" altLang="zh-CN" dirty="0">
                  <a:solidFill>
                    <a:schemeClr val="tx1"/>
                  </a:solidFill>
                </a:endParaRPr>
              </a:p>
              <a:p>
                <a:pPr defTabSz="913765">
                  <a:lnSpc>
                    <a:spcPct val="130000"/>
                  </a:lnSpc>
                  <a:buSzPct val="100000"/>
                  <a:defRPr/>
                </a:pPr>
                <a:r>
                  <a:rPr kumimoji="0" lang="zh-CN" altLang="en-US" b="0" i="0" u="none" strike="noStrike" kern="1200" cap="none" spc="0" normalizeH="0" baseline="0" noProof="0" dirty="0">
                    <a:ln>
                      <a:noFill/>
                    </a:ln>
                    <a:solidFill>
                      <a:schemeClr val="tx1"/>
                    </a:solidFill>
                    <a:effectLst/>
                    <a:uLnTx/>
                    <a:uFillTx/>
                  </a:rPr>
                  <a:t>（</a:t>
                </a:r>
                <a:r>
                  <a:rPr kumimoji="0" lang="en-US" altLang="zh-CN" b="0" i="0" u="none" strike="noStrike" kern="1200" cap="none" spc="0" normalizeH="0" baseline="0" noProof="0" dirty="0">
                    <a:ln>
                      <a:noFill/>
                    </a:ln>
                    <a:solidFill>
                      <a:schemeClr val="tx1"/>
                    </a:solidFill>
                    <a:effectLst/>
                    <a:uLnTx/>
                    <a:uFillTx/>
                  </a:rPr>
                  <a:t>3</a:t>
                </a:r>
                <a:r>
                  <a:rPr kumimoji="0" lang="zh-CN" altLang="en-US" b="0" i="0" u="none" strike="noStrike" kern="1200" cap="none" spc="0" normalizeH="0" baseline="0" noProof="0" dirty="0">
                    <a:ln>
                      <a:noFill/>
                    </a:ln>
                    <a:solidFill>
                      <a:schemeClr val="tx1"/>
                    </a:solidFill>
                    <a:effectLst/>
                    <a:uLnTx/>
                    <a:uFillTx/>
                  </a:rPr>
                  <a:t>）卡规</a:t>
                </a:r>
                <a:endParaRPr kumimoji="0" lang="en-GB" altLang="zh-CN" b="0" i="0" u="none" strike="noStrike" kern="1200" cap="none" spc="0" normalizeH="0" baseline="0" noProof="0" dirty="0">
                  <a:ln>
                    <a:noFill/>
                  </a:ln>
                  <a:solidFill>
                    <a:schemeClr val="tx1"/>
                  </a:solidFill>
                  <a:effectLst/>
                  <a:uLnTx/>
                  <a:uFillTx/>
                </a:endParaRPr>
              </a:p>
            </p:txBody>
          </p:sp>
          <p:sp>
            <p:nvSpPr>
              <p:cNvPr id="22" name="Title-2">
                <a:extLst>
                  <a:ext uri="{FF2B5EF4-FFF2-40B4-BE49-F238E27FC236}">
                    <a16:creationId xmlns:a16="http://schemas.microsoft.com/office/drawing/2014/main" id="{80886399-6FC9-CC19-3DDD-0728B6343557}"/>
                  </a:ext>
                </a:extLst>
              </p:cNvPr>
              <p:cNvSpPr>
                <a:spLocks/>
              </p:cNvSpPr>
              <p:nvPr>
                <p:custDataLst>
                  <p:tags r:id="rId4"/>
                </p:custDataLst>
              </p:nvPr>
            </p:nvSpPr>
            <p:spPr>
              <a:xfrm>
                <a:off x="7252747" y="1145011"/>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000" b="1" dirty="0">
                    <a:solidFill>
                      <a:schemeClr val="accent2"/>
                    </a:solidFill>
                    <a:sym typeface="Arial" panose="020B0604020202020204" pitchFamily="34" charset="0"/>
                  </a:rPr>
                  <a:t>外形检测量具</a:t>
                </a:r>
                <a:endParaRPr lang="en-US" altLang="zh-CN" sz="2000" b="1" dirty="0">
                  <a:solidFill>
                    <a:schemeClr val="accent2"/>
                  </a:solidFill>
                  <a:sym typeface="Arial" panose="020B0604020202020204" pitchFamily="34" charset="0"/>
                </a:endParaRPr>
              </a:p>
            </p:txBody>
          </p:sp>
          <p:sp>
            <p:nvSpPr>
              <p:cNvPr id="23" name="Index-2">
                <a:extLst>
                  <a:ext uri="{FF2B5EF4-FFF2-40B4-BE49-F238E27FC236}">
                    <a16:creationId xmlns:a16="http://schemas.microsoft.com/office/drawing/2014/main" id="{02F9BEEC-44C7-8906-10E7-06E9833CA5E7}"/>
                  </a:ext>
                </a:extLst>
              </p:cNvPr>
              <p:cNvSpPr txBox="1"/>
              <p:nvPr>
                <p:custDataLst>
                  <p:tags r:id="rId5"/>
                </p:custDataLst>
              </p:nvPr>
            </p:nvSpPr>
            <p:spPr>
              <a:xfrm>
                <a:off x="6659655" y="1145990"/>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24" name="2">
                <a:extLst>
                  <a:ext uri="{FF2B5EF4-FFF2-40B4-BE49-F238E27FC236}">
                    <a16:creationId xmlns:a16="http://schemas.microsoft.com/office/drawing/2014/main" id="{B1F8AFCF-72B5-6BD6-3B8E-ACA5C844361E}"/>
                  </a:ext>
                </a:extLst>
              </p:cNvPr>
              <p:cNvCxnSpPr>
                <a:cxnSpLocks/>
              </p:cNvCxnSpPr>
              <p:nvPr>
                <p:custDataLst>
                  <p:tags r:id="rId6"/>
                </p:custDataLst>
              </p:nvPr>
            </p:nvCxnSpPr>
            <p:spPr>
              <a:xfrm>
                <a:off x="6669092" y="3039749"/>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57467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检测量具的选择原则</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732205" y="1753873"/>
            <a:ext cx="10727586" cy="280692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i="0" u="none" strike="noStrike" baseline="0" dirty="0">
                <a:solidFill>
                  <a:schemeClr val="accent1"/>
                </a:solidFill>
                <a:latin typeface="方正书宋"/>
              </a:rPr>
              <a:t>1. </a:t>
            </a:r>
            <a:r>
              <a:rPr lang="zh-CN" altLang="en-US" sz="2000" b="1" i="0" u="none" strike="noStrike" baseline="0" dirty="0">
                <a:solidFill>
                  <a:schemeClr val="accent1"/>
                </a:solidFill>
                <a:latin typeface="方正书宋"/>
              </a:rPr>
              <a:t>精度原则</a:t>
            </a:r>
            <a:endParaRPr lang="en-US" altLang="zh-CN" sz="2000" b="1" i="0" u="none" strike="noStrike" baseline="0"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被测对象的精度要求</a:t>
            </a:r>
            <a:endParaRPr lang="en-US" altLang="zh-CN" sz="1800" b="0" i="0" u="none" strike="noStrike" baseline="0" dirty="0">
              <a:solidFill>
                <a:srgbClr val="221E1F"/>
              </a:solidFill>
              <a:latin typeface="方正书宋"/>
            </a:endParaRPr>
          </a:p>
          <a:p>
            <a:pPr marL="0" indent="0" algn="just">
              <a:lnSpc>
                <a:spcPct val="130000"/>
              </a:lnSpc>
              <a:buClr>
                <a:srgbClr val="00B0F0"/>
              </a:buClr>
              <a:buSzPct val="95000"/>
              <a:buNone/>
            </a:pPr>
            <a:r>
              <a:rPr lang="en-US" altLang="zh-CN" dirty="0">
                <a:solidFill>
                  <a:srgbClr val="221E1F"/>
                </a:solidFill>
                <a:latin typeface="方正书宋"/>
              </a:rPr>
              <a:t>       </a:t>
            </a:r>
            <a:r>
              <a:rPr lang="zh-CN" altLang="en-US" sz="1800" b="0" i="0" u="none" strike="noStrike" baseline="0" dirty="0">
                <a:solidFill>
                  <a:srgbClr val="221E1F"/>
                </a:solidFill>
                <a:latin typeface="方正书宋"/>
              </a:rPr>
              <a:t>由被测对象的</a:t>
            </a:r>
            <a:r>
              <a:rPr lang="zh-CN" altLang="en-US" sz="1800" b="1" i="0" u="none" strike="noStrike" baseline="0" dirty="0">
                <a:solidFill>
                  <a:srgbClr val="221E1F"/>
                </a:solidFill>
                <a:latin typeface="方正书宋"/>
              </a:rPr>
              <a:t>公差</a:t>
            </a:r>
            <a:r>
              <a:rPr lang="zh-CN" altLang="en-US" sz="1800" b="0" i="0" u="none" strike="noStrike" baseline="0" dirty="0">
                <a:solidFill>
                  <a:srgbClr val="221E1F"/>
                </a:solidFill>
                <a:latin typeface="方正书宋"/>
              </a:rPr>
              <a:t>大小来体现：</a:t>
            </a:r>
            <a:r>
              <a:rPr lang="zh-CN" altLang="en-US" sz="1800" i="0" u="none" strike="noStrike" baseline="0" dirty="0">
                <a:solidFill>
                  <a:srgbClr val="221E1F"/>
                </a:solidFill>
                <a:latin typeface="方正书宋"/>
              </a:rPr>
              <a:t>公差值越大</a:t>
            </a:r>
            <a:r>
              <a:rPr lang="zh-CN" altLang="en-US" sz="1800" b="0" i="0" u="none" strike="noStrike" baseline="0" dirty="0">
                <a:solidFill>
                  <a:srgbClr val="221E1F"/>
                </a:solidFill>
                <a:latin typeface="方正书宋"/>
              </a:rPr>
              <a:t>，对测量的精度要求就越低；公差值越小，对测量的精度要求就越高。低于</a:t>
            </a:r>
            <a:r>
              <a:rPr lang="en-US" altLang="zh-CN" sz="1800" b="1" i="0" u="none" strike="noStrike" baseline="0" dirty="0">
                <a:solidFill>
                  <a:srgbClr val="221E1F"/>
                </a:solidFill>
                <a:latin typeface="方正书宋"/>
              </a:rPr>
              <a:t>7</a:t>
            </a:r>
            <a:r>
              <a:rPr lang="zh-CN" altLang="en-US" sz="1800" b="1" i="0" u="none" strike="noStrike" baseline="0" dirty="0">
                <a:solidFill>
                  <a:srgbClr val="221E1F"/>
                </a:solidFill>
                <a:latin typeface="方正书宋"/>
              </a:rPr>
              <a:t>级</a:t>
            </a:r>
            <a:r>
              <a:rPr lang="zh-CN" altLang="en-US" sz="1800" b="0" i="0" u="none" strike="noStrike" baseline="0" dirty="0">
                <a:solidFill>
                  <a:srgbClr val="221E1F"/>
                </a:solidFill>
                <a:latin typeface="方正书宋"/>
              </a:rPr>
              <a:t>精度的产品，选用</a:t>
            </a:r>
            <a:r>
              <a:rPr lang="zh-CN" altLang="en-US" sz="1800" b="1" i="0" u="none" strike="noStrike" baseline="0" dirty="0">
                <a:solidFill>
                  <a:srgbClr val="221E1F"/>
                </a:solidFill>
                <a:latin typeface="方正书宋"/>
              </a:rPr>
              <a:t>游标类</a:t>
            </a:r>
            <a:r>
              <a:rPr lang="zh-CN" altLang="en-US" sz="1800" b="0" i="0" u="none" strike="noStrike" baseline="0" dirty="0">
                <a:solidFill>
                  <a:srgbClr val="221E1F"/>
                </a:solidFill>
                <a:latin typeface="方正书宋"/>
              </a:rPr>
              <a:t>量具；高于</a:t>
            </a:r>
            <a:r>
              <a:rPr lang="en-US" altLang="zh-CN" sz="1800" b="1" i="0" u="none" strike="noStrike" baseline="0" dirty="0">
                <a:solidFill>
                  <a:srgbClr val="221E1F"/>
                </a:solidFill>
                <a:latin typeface="方正书宋"/>
              </a:rPr>
              <a:t>7</a:t>
            </a:r>
            <a:r>
              <a:rPr lang="zh-CN" altLang="en-US" sz="1800" b="1" i="0" u="none" strike="noStrike" baseline="0" dirty="0">
                <a:solidFill>
                  <a:srgbClr val="221E1F"/>
                </a:solidFill>
                <a:latin typeface="方正书宋"/>
              </a:rPr>
              <a:t>级</a:t>
            </a:r>
            <a:r>
              <a:rPr lang="zh-CN" altLang="en-US" sz="1800" b="0" i="0" u="none" strike="noStrike" baseline="0" dirty="0">
                <a:solidFill>
                  <a:srgbClr val="221E1F"/>
                </a:solidFill>
                <a:latin typeface="方正书宋"/>
              </a:rPr>
              <a:t>精度的产品，选用微分类、表类等量具。</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所选</a:t>
            </a:r>
            <a:r>
              <a:rPr lang="zh-CN" altLang="en-US" sz="1800" b="0" i="0" u="none" strike="noStrike" baseline="0" dirty="0">
                <a:solidFill>
                  <a:srgbClr val="221E1F"/>
                </a:solidFill>
                <a:latin typeface="方正书宋"/>
              </a:rPr>
              <a:t>计量器具的精度指标</a:t>
            </a:r>
            <a:endParaRPr lang="en-US" altLang="zh-CN" sz="1800" b="0" i="0" u="none" strike="noStrike" baseline="0" dirty="0">
              <a:solidFill>
                <a:srgbClr val="221E1F"/>
              </a:solidFill>
              <a:latin typeface="方正书宋"/>
            </a:endParaRPr>
          </a:p>
          <a:p>
            <a:pPr marL="0" indent="0" algn="just">
              <a:lnSpc>
                <a:spcPct val="130000"/>
              </a:lnSpc>
              <a:buClr>
                <a:srgbClr val="00B0F0"/>
              </a:buClr>
              <a:buSzPct val="95000"/>
              <a:buNone/>
            </a:pPr>
            <a:r>
              <a:rPr lang="zh-CN" altLang="en-US" sz="1800" b="0" i="0" u="none" strike="noStrike" baseline="0" dirty="0">
                <a:solidFill>
                  <a:srgbClr val="221E1F"/>
                </a:solidFill>
                <a:latin typeface="方正书宋"/>
              </a:rPr>
              <a:t>       所选计量器具的精度指标，必须满足被测对象的精度要求，才能保证测量的准确度。</a:t>
            </a:r>
            <a:endParaRPr lang="en-US" altLang="zh-CN" sz="20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8F0F85EC-13A5-069E-DD44-24B75659D104}"/>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4" name="文本占位符 5">
            <a:extLst>
              <a:ext uri="{FF2B5EF4-FFF2-40B4-BE49-F238E27FC236}">
                <a16:creationId xmlns:a16="http://schemas.microsoft.com/office/drawing/2014/main" id="{73BDE13C-2583-210B-A3D0-9EFD7DF791D0}"/>
              </a:ext>
            </a:extLst>
          </p:cNvPr>
          <p:cNvSpPr txBox="1"/>
          <p:nvPr/>
        </p:nvSpPr>
        <p:spPr>
          <a:xfrm>
            <a:off x="732205" y="4560795"/>
            <a:ext cx="10727586" cy="130580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rgbClr val="00B0F0"/>
              </a:buClr>
              <a:buSzPct val="95000"/>
              <a:buNone/>
            </a:pPr>
            <a:r>
              <a:rPr lang="en-US" altLang="zh-CN" sz="2000" b="1" dirty="0">
                <a:solidFill>
                  <a:schemeClr val="accent1"/>
                </a:solidFill>
                <a:latin typeface="方正书宋"/>
              </a:rPr>
              <a:t>2. </a:t>
            </a:r>
            <a:r>
              <a:rPr lang="zh-CN" altLang="en-US" sz="2000" b="1" dirty="0">
                <a:solidFill>
                  <a:schemeClr val="accent1"/>
                </a:solidFill>
                <a:latin typeface="方正书宋"/>
              </a:rPr>
              <a:t>经济原则</a:t>
            </a:r>
            <a:endParaRPr lang="en-US" altLang="zh-CN" sz="2000"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在保证测量准确度的前提下，应考虑检测量具的经济性指标，包括检测量具的价格、使用寿命、检定修理时间、对操作人员技术熟练程度的要求等。</a:t>
            </a:r>
            <a:endParaRPr lang="en-US" altLang="zh-CN" sz="2000" b="0" i="0" u="none" strike="noStrike" baseline="0" dirty="0">
              <a:solidFill>
                <a:srgbClr val="221E1F"/>
              </a:solidFill>
              <a:latin typeface="方正书宋"/>
            </a:endParaRPr>
          </a:p>
        </p:txBody>
      </p:sp>
    </p:spTree>
    <p:extLst>
      <p:ext uri="{BB962C8B-B14F-4D97-AF65-F5344CB8AC3E}">
        <p14:creationId xmlns:p14="http://schemas.microsoft.com/office/powerpoint/2010/main" val="2029047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grpSp>
        <p:nvGrpSpPr>
          <p:cNvPr id="97" name="组合 96">
            <a:extLst>
              <a:ext uri="{FF2B5EF4-FFF2-40B4-BE49-F238E27FC236}">
                <a16:creationId xmlns:a16="http://schemas.microsoft.com/office/drawing/2014/main" id="{B802B32E-669D-AF6D-08D1-B8F2B6CFF236}"/>
              </a:ext>
            </a:extLst>
          </p:cNvPr>
          <p:cNvGrpSpPr/>
          <p:nvPr/>
        </p:nvGrpSpPr>
        <p:grpSpPr>
          <a:xfrm>
            <a:off x="1205593" y="2102281"/>
            <a:ext cx="9780810" cy="3976826"/>
            <a:chOff x="441633" y="1307798"/>
            <a:chExt cx="10844332" cy="4826302"/>
          </a:xfrm>
        </p:grpSpPr>
        <p:grpSp>
          <p:nvGrpSpPr>
            <p:cNvPr id="98" name="组合 97">
              <a:extLst>
                <a:ext uri="{FF2B5EF4-FFF2-40B4-BE49-F238E27FC236}">
                  <a16:creationId xmlns:a16="http://schemas.microsoft.com/office/drawing/2014/main" id="{1C2045E0-4904-B9A4-D892-0B6FA9E01B86}"/>
                </a:ext>
              </a:extLst>
            </p:cNvPr>
            <p:cNvGrpSpPr/>
            <p:nvPr/>
          </p:nvGrpSpPr>
          <p:grpSpPr>
            <a:xfrm>
              <a:off x="796054" y="1662219"/>
              <a:ext cx="4117461" cy="4117461"/>
              <a:chOff x="474220" y="1079166"/>
              <a:chExt cx="5621780" cy="5621780"/>
            </a:xfrm>
          </p:grpSpPr>
          <p:sp>
            <p:nvSpPr>
              <p:cNvPr id="131" name="椭圆 130">
                <a:extLst>
                  <a:ext uri="{FF2B5EF4-FFF2-40B4-BE49-F238E27FC236}">
                    <a16:creationId xmlns:a16="http://schemas.microsoft.com/office/drawing/2014/main" id="{C259266F-D614-18BD-CBD8-7C3829371F38}"/>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D7E5BD88-BF3A-5717-FB60-F89E801DBB52}"/>
                  </a:ext>
                </a:extLst>
              </p:cNvPr>
              <p:cNvSpPr/>
              <p:nvPr/>
            </p:nvSpPr>
            <p:spPr>
              <a:xfrm>
                <a:off x="893334" y="1498280"/>
                <a:ext cx="4783551" cy="478355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A6CECB66-61AA-59A1-9301-CBEAA8C9181D}"/>
                  </a:ext>
                </a:extLst>
              </p:cNvPr>
              <p:cNvSpPr/>
              <p:nvPr/>
            </p:nvSpPr>
            <p:spPr>
              <a:xfrm>
                <a:off x="1305850" y="1910796"/>
                <a:ext cx="3958520" cy="3958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矩形 98">
              <a:extLst>
                <a:ext uri="{FF2B5EF4-FFF2-40B4-BE49-F238E27FC236}">
                  <a16:creationId xmlns:a16="http://schemas.microsoft.com/office/drawing/2014/main" id="{3B3E3A7A-415D-5EEF-AA40-8F5F807C502A}"/>
                </a:ext>
              </a:extLst>
            </p:cNvPr>
            <p:cNvSpPr/>
            <p:nvPr/>
          </p:nvSpPr>
          <p:spPr>
            <a:xfrm>
              <a:off x="1663436" y="3134321"/>
              <a:ext cx="2359025" cy="954107"/>
            </a:xfrm>
            <a:prstGeom prst="rect">
              <a:avLst/>
            </a:prstGeom>
          </p:spPr>
          <p:txBody>
            <a:bodyPr wrap="square" anchor="b" anchorCtr="0">
              <a:spAutoFit/>
            </a:bodyPr>
            <a:lstStyle/>
            <a:p>
              <a:pPr algn="ctr">
                <a:buSzPct val="25000"/>
              </a:pPr>
              <a:r>
                <a:rPr lang="zh-CN" altLang="en-US" sz="2800" b="1" dirty="0">
                  <a:solidFill>
                    <a:srgbClr val="FFFFFF"/>
                  </a:solidFill>
                  <a:latin typeface="Arial" panose="020B0604020202020204" pitchFamily="34" charset="0"/>
                  <a:ea typeface="微软雅黑" panose="020B0503020204020204" pitchFamily="34" charset="-122"/>
                </a:rPr>
                <a:t>游标读数量具种类</a:t>
              </a:r>
              <a:endParaRPr lang="en-US" altLang="zh-CN" sz="2800" b="1" dirty="0">
                <a:solidFill>
                  <a:srgbClr val="FFFFFF"/>
                </a:solidFill>
                <a:latin typeface="Arial" panose="020B0604020202020204" pitchFamily="34" charset="0"/>
                <a:ea typeface="微软雅黑" panose="020B0503020204020204" pitchFamily="34" charset="-122"/>
              </a:endParaRPr>
            </a:p>
          </p:txBody>
        </p:sp>
        <p:sp>
          <p:nvSpPr>
            <p:cNvPr id="100" name="弧形 99">
              <a:extLst>
                <a:ext uri="{FF2B5EF4-FFF2-40B4-BE49-F238E27FC236}">
                  <a16:creationId xmlns:a16="http://schemas.microsoft.com/office/drawing/2014/main" id="{8D03D63B-6141-A1E8-170B-6B915A362B00}"/>
                </a:ext>
              </a:extLst>
            </p:cNvPr>
            <p:cNvSpPr/>
            <p:nvPr/>
          </p:nvSpPr>
          <p:spPr>
            <a:xfrm>
              <a:off x="441633" y="1307798"/>
              <a:ext cx="4826302" cy="4826302"/>
            </a:xfrm>
            <a:prstGeom prst="arc">
              <a:avLst>
                <a:gd name="adj1" fmla="val 16200000"/>
                <a:gd name="adj2" fmla="val 4972270"/>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1" name="组合 100">
              <a:extLst>
                <a:ext uri="{FF2B5EF4-FFF2-40B4-BE49-F238E27FC236}">
                  <a16:creationId xmlns:a16="http://schemas.microsoft.com/office/drawing/2014/main" id="{764817EA-4E76-BD3A-7D0B-2A59002257CC}"/>
                </a:ext>
              </a:extLst>
            </p:cNvPr>
            <p:cNvGrpSpPr/>
            <p:nvPr/>
          </p:nvGrpSpPr>
          <p:grpSpPr>
            <a:xfrm>
              <a:off x="5094219" y="3326770"/>
              <a:ext cx="6191746" cy="743701"/>
              <a:chOff x="5094219" y="3279163"/>
              <a:chExt cx="6191746" cy="743701"/>
            </a:xfrm>
          </p:grpSpPr>
          <p:grpSp>
            <p:nvGrpSpPr>
              <p:cNvPr id="122" name="组合 121">
                <a:extLst>
                  <a:ext uri="{FF2B5EF4-FFF2-40B4-BE49-F238E27FC236}">
                    <a16:creationId xmlns:a16="http://schemas.microsoft.com/office/drawing/2014/main" id="{FBA58ADD-CF19-F8DE-E4CD-6E9A756AFA34}"/>
                  </a:ext>
                </a:extLst>
              </p:cNvPr>
              <p:cNvGrpSpPr/>
              <p:nvPr/>
            </p:nvGrpSpPr>
            <p:grpSpPr>
              <a:xfrm>
                <a:off x="5094219" y="3471813"/>
                <a:ext cx="1987648" cy="358401"/>
                <a:chOff x="4360179" y="1789982"/>
                <a:chExt cx="1987648" cy="358401"/>
              </a:xfrm>
            </p:grpSpPr>
            <p:grpSp>
              <p:nvGrpSpPr>
                <p:cNvPr id="127" name="组合 126">
                  <a:extLst>
                    <a:ext uri="{FF2B5EF4-FFF2-40B4-BE49-F238E27FC236}">
                      <a16:creationId xmlns:a16="http://schemas.microsoft.com/office/drawing/2014/main" id="{CB39F6C7-CC6F-17E1-FE68-CE921B282C1B}"/>
                    </a:ext>
                  </a:extLst>
                </p:cNvPr>
                <p:cNvGrpSpPr/>
                <p:nvPr/>
              </p:nvGrpSpPr>
              <p:grpSpPr>
                <a:xfrm flipV="1">
                  <a:off x="4360179" y="1789982"/>
                  <a:ext cx="358401" cy="358401"/>
                  <a:chOff x="474220" y="1079166"/>
                  <a:chExt cx="5621780" cy="5621780"/>
                </a:xfrm>
              </p:grpSpPr>
              <p:sp>
                <p:nvSpPr>
                  <p:cNvPr id="129" name="椭圆 128">
                    <a:extLst>
                      <a:ext uri="{FF2B5EF4-FFF2-40B4-BE49-F238E27FC236}">
                        <a16:creationId xmlns:a16="http://schemas.microsoft.com/office/drawing/2014/main" id="{2406E919-CF6A-D960-B528-AD6011349143}"/>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5ABD473D-59C3-36AC-38A3-7752A04B4E14}"/>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8" name="直接连接符 127">
                  <a:extLst>
                    <a:ext uri="{FF2B5EF4-FFF2-40B4-BE49-F238E27FC236}">
                      <a16:creationId xmlns:a16="http://schemas.microsoft.com/office/drawing/2014/main" id="{702D82BC-E425-F030-894F-C8878FE7A67B}"/>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3" name="组合 122">
                <a:extLst>
                  <a:ext uri="{FF2B5EF4-FFF2-40B4-BE49-F238E27FC236}">
                    <a16:creationId xmlns:a16="http://schemas.microsoft.com/office/drawing/2014/main" id="{55D6FDF2-3FDF-FC97-889B-4B218375D55A}"/>
                  </a:ext>
                </a:extLst>
              </p:cNvPr>
              <p:cNvGrpSpPr/>
              <p:nvPr/>
            </p:nvGrpSpPr>
            <p:grpSpPr>
              <a:xfrm>
                <a:off x="6523465" y="3279163"/>
                <a:ext cx="4762500" cy="743701"/>
                <a:chOff x="5084390" y="1708150"/>
                <a:chExt cx="4762500" cy="743701"/>
              </a:xfrm>
            </p:grpSpPr>
            <p:sp>
              <p:nvSpPr>
                <p:cNvPr id="124" name="矩形: 圆角 123">
                  <a:extLst>
                    <a:ext uri="{FF2B5EF4-FFF2-40B4-BE49-F238E27FC236}">
                      <a16:creationId xmlns:a16="http://schemas.microsoft.com/office/drawing/2014/main" id="{2476377F-0EB0-73BF-0235-4B1370293788}"/>
                    </a:ext>
                  </a:extLst>
                </p:cNvPr>
                <p:cNvSpPr/>
                <p:nvPr/>
              </p:nvSpPr>
              <p:spPr>
                <a:xfrm>
                  <a:off x="5084390" y="1708150"/>
                  <a:ext cx="4762500" cy="743701"/>
                </a:xfrm>
                <a:prstGeom prst="roundRect">
                  <a:avLst>
                    <a:gd name="adj" fmla="val 50000"/>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a:extLst>
                    <a:ext uri="{FF2B5EF4-FFF2-40B4-BE49-F238E27FC236}">
                      <a16:creationId xmlns:a16="http://schemas.microsoft.com/office/drawing/2014/main" id="{A1E37793-079F-4C30-86F8-8B4EAD7604AB}"/>
                    </a:ext>
                  </a:extLst>
                </p:cNvPr>
                <p:cNvSpPr txBox="1"/>
                <p:nvPr/>
              </p:nvSpPr>
              <p:spPr>
                <a:xfrm>
                  <a:off x="5968560" y="1780734"/>
                  <a:ext cx="3878329" cy="614129"/>
                </a:xfrm>
                <a:prstGeom prst="rect">
                  <a:avLst/>
                </a:prstGeom>
                <a:noFill/>
                <a:ln>
                  <a:noFill/>
                </a:ln>
              </p:spPr>
              <p:txBody>
                <a:bodyPr wrap="square" lIns="91440" tIns="45720" rIns="91440" bIns="45720" anchor="ctr" anchorCtr="0">
                  <a:normAutofit/>
                </a:bodyPr>
                <a:lstStyle/>
                <a:p>
                  <a:pPr>
                    <a:buSzPct val="25000"/>
                  </a:pPr>
                  <a:r>
                    <a:rPr lang="zh-CN" altLang="en-US" sz="2400" b="1" dirty="0">
                      <a:latin typeface="Arial" panose="020B0604020202020204" pitchFamily="34" charset="0"/>
                      <a:ea typeface="微软雅黑" panose="020B0503020204020204" pitchFamily="34" charset="-122"/>
                    </a:rPr>
                    <a:t>高度游标卡尺</a:t>
                  </a:r>
                  <a:endParaRPr lang="en-US" altLang="zh-CN" sz="2400" b="1" dirty="0">
                    <a:latin typeface="Arial" panose="020B0604020202020204" pitchFamily="34" charset="0"/>
                    <a:ea typeface="微软雅黑" panose="020B0503020204020204" pitchFamily="34" charset="-122"/>
                  </a:endParaRPr>
                </a:p>
              </p:txBody>
            </p:sp>
            <p:sp>
              <p:nvSpPr>
                <p:cNvPr id="126" name="椭圆 125">
                  <a:extLst>
                    <a:ext uri="{FF2B5EF4-FFF2-40B4-BE49-F238E27FC236}">
                      <a16:creationId xmlns:a16="http://schemas.microsoft.com/office/drawing/2014/main" id="{D7C2DA65-47AA-8DFC-DA27-8FA65FCEE58E}"/>
                    </a:ext>
                  </a:extLst>
                </p:cNvPr>
                <p:cNvSpPr/>
                <p:nvPr/>
              </p:nvSpPr>
              <p:spPr>
                <a:xfrm>
                  <a:off x="5257997" y="1780734"/>
                  <a:ext cx="598533" cy="5985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endParaRPr lang="zh-CN" altLang="en-US" sz="2400" b="1" dirty="0"/>
                </a:p>
              </p:txBody>
            </p:sp>
          </p:grpSp>
        </p:grpSp>
        <p:grpSp>
          <p:nvGrpSpPr>
            <p:cNvPr id="102" name="组合 101">
              <a:extLst>
                <a:ext uri="{FF2B5EF4-FFF2-40B4-BE49-F238E27FC236}">
                  <a16:creationId xmlns:a16="http://schemas.microsoft.com/office/drawing/2014/main" id="{560063B3-EC5B-89DA-C980-F50ECE1F2EAB}"/>
                </a:ext>
              </a:extLst>
            </p:cNvPr>
            <p:cNvGrpSpPr/>
            <p:nvPr/>
          </p:nvGrpSpPr>
          <p:grpSpPr>
            <a:xfrm>
              <a:off x="4360179" y="1568243"/>
              <a:ext cx="6191746" cy="743701"/>
              <a:chOff x="4360179" y="1568243"/>
              <a:chExt cx="6191746" cy="743701"/>
            </a:xfrm>
          </p:grpSpPr>
          <p:grpSp>
            <p:nvGrpSpPr>
              <p:cNvPr id="113" name="组合 112">
                <a:extLst>
                  <a:ext uri="{FF2B5EF4-FFF2-40B4-BE49-F238E27FC236}">
                    <a16:creationId xmlns:a16="http://schemas.microsoft.com/office/drawing/2014/main" id="{71198B65-8E1A-D29D-216A-1CE255F81144}"/>
                  </a:ext>
                </a:extLst>
              </p:cNvPr>
              <p:cNvGrpSpPr/>
              <p:nvPr/>
            </p:nvGrpSpPr>
            <p:grpSpPr>
              <a:xfrm>
                <a:off x="4360179" y="1760893"/>
                <a:ext cx="1987648" cy="358401"/>
                <a:chOff x="4360179" y="1789982"/>
                <a:chExt cx="1987648" cy="358401"/>
              </a:xfrm>
            </p:grpSpPr>
            <p:grpSp>
              <p:nvGrpSpPr>
                <p:cNvPr id="118" name="组合 117">
                  <a:extLst>
                    <a:ext uri="{FF2B5EF4-FFF2-40B4-BE49-F238E27FC236}">
                      <a16:creationId xmlns:a16="http://schemas.microsoft.com/office/drawing/2014/main" id="{4EBADA7E-2107-382E-8C3F-43DDB34DD2E7}"/>
                    </a:ext>
                  </a:extLst>
                </p:cNvPr>
                <p:cNvGrpSpPr/>
                <p:nvPr/>
              </p:nvGrpSpPr>
              <p:grpSpPr>
                <a:xfrm flipV="1">
                  <a:off x="4360179" y="1789982"/>
                  <a:ext cx="358401" cy="358401"/>
                  <a:chOff x="474220" y="1079166"/>
                  <a:chExt cx="5621780" cy="5621780"/>
                </a:xfrm>
              </p:grpSpPr>
              <p:sp>
                <p:nvSpPr>
                  <p:cNvPr id="120" name="椭圆 119">
                    <a:extLst>
                      <a:ext uri="{FF2B5EF4-FFF2-40B4-BE49-F238E27FC236}">
                        <a16:creationId xmlns:a16="http://schemas.microsoft.com/office/drawing/2014/main" id="{0D6191C9-C51D-61AA-7FC8-3E3F0CBFCA7B}"/>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89F3FA04-BCAF-8293-EEE5-D5F105598374}"/>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a:extLst>
                    <a:ext uri="{FF2B5EF4-FFF2-40B4-BE49-F238E27FC236}">
                      <a16:creationId xmlns:a16="http://schemas.microsoft.com/office/drawing/2014/main" id="{C5B99F05-CAC5-97A7-920D-0DD641376E41}"/>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4" name="组合 113">
                <a:extLst>
                  <a:ext uri="{FF2B5EF4-FFF2-40B4-BE49-F238E27FC236}">
                    <a16:creationId xmlns:a16="http://schemas.microsoft.com/office/drawing/2014/main" id="{2E2B4BE5-EA75-B2B2-6326-870F2999D5F6}"/>
                  </a:ext>
                </a:extLst>
              </p:cNvPr>
              <p:cNvGrpSpPr/>
              <p:nvPr/>
            </p:nvGrpSpPr>
            <p:grpSpPr>
              <a:xfrm>
                <a:off x="5789425" y="1568243"/>
                <a:ext cx="4762500" cy="743701"/>
                <a:chOff x="5084390" y="1708150"/>
                <a:chExt cx="4762500" cy="743701"/>
              </a:xfrm>
            </p:grpSpPr>
            <p:sp>
              <p:nvSpPr>
                <p:cNvPr id="115" name="矩形: 圆角 114">
                  <a:extLst>
                    <a:ext uri="{FF2B5EF4-FFF2-40B4-BE49-F238E27FC236}">
                      <a16:creationId xmlns:a16="http://schemas.microsoft.com/office/drawing/2014/main" id="{F106A224-BEE6-BA83-1531-70F1B7B228BE}"/>
                    </a:ext>
                  </a:extLst>
                </p:cNvPr>
                <p:cNvSpPr/>
                <p:nvPr/>
              </p:nvSpPr>
              <p:spPr>
                <a:xfrm>
                  <a:off x="5084390" y="1708150"/>
                  <a:ext cx="4762500" cy="743701"/>
                </a:xfrm>
                <a:prstGeom prst="roundRect">
                  <a:avLst>
                    <a:gd name="adj" fmla="val 50000"/>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115">
                  <a:extLst>
                    <a:ext uri="{FF2B5EF4-FFF2-40B4-BE49-F238E27FC236}">
                      <a16:creationId xmlns:a16="http://schemas.microsoft.com/office/drawing/2014/main" id="{D689A2AE-0AED-44BE-2BB9-98B5B3FF5171}"/>
                    </a:ext>
                  </a:extLst>
                </p:cNvPr>
                <p:cNvSpPr txBox="1"/>
                <p:nvPr/>
              </p:nvSpPr>
              <p:spPr>
                <a:xfrm>
                  <a:off x="5968560" y="1780734"/>
                  <a:ext cx="3878329" cy="614129"/>
                </a:xfrm>
                <a:prstGeom prst="rect">
                  <a:avLst/>
                </a:prstGeom>
                <a:noFill/>
                <a:ln>
                  <a:noFill/>
                </a:ln>
              </p:spPr>
              <p:txBody>
                <a:bodyPr wrap="square" lIns="91440" tIns="45720" rIns="91440" bIns="45720" anchor="ctr" anchorCtr="0">
                  <a:normAutofit lnSpcReduction="10000"/>
                </a:bodyPr>
                <a:lstStyle/>
                <a:p>
                  <a:pPr>
                    <a:buSzPct val="25000"/>
                  </a:pPr>
                  <a:r>
                    <a:rPr lang="zh-CN" altLang="en-US" sz="2800" b="1" dirty="0">
                      <a:latin typeface="Arial" panose="020B0604020202020204" pitchFamily="34" charset="0"/>
                      <a:ea typeface="微软雅黑" panose="020B0503020204020204" pitchFamily="34" charset="-122"/>
                    </a:rPr>
                    <a:t>游标卡尺</a:t>
                  </a:r>
                  <a:endParaRPr lang="en-US" altLang="zh-CN" sz="2800" b="1" dirty="0">
                    <a:latin typeface="Arial" panose="020B0604020202020204" pitchFamily="34" charset="0"/>
                    <a:ea typeface="微软雅黑" panose="020B0503020204020204" pitchFamily="34" charset="-122"/>
                  </a:endParaRPr>
                </a:p>
              </p:txBody>
            </p:sp>
            <p:sp>
              <p:nvSpPr>
                <p:cNvPr id="117" name="椭圆 116">
                  <a:extLst>
                    <a:ext uri="{FF2B5EF4-FFF2-40B4-BE49-F238E27FC236}">
                      <a16:creationId xmlns:a16="http://schemas.microsoft.com/office/drawing/2014/main" id="{BB62C0C5-DA56-9142-BBAB-2E144BD24809}"/>
                    </a:ext>
                  </a:extLst>
                </p:cNvPr>
                <p:cNvSpPr/>
                <p:nvPr/>
              </p:nvSpPr>
              <p:spPr>
                <a:xfrm>
                  <a:off x="5257997" y="1780734"/>
                  <a:ext cx="598533" cy="5985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1</a:t>
                  </a:r>
                  <a:endParaRPr lang="zh-CN" altLang="en-US" sz="2400" b="1" dirty="0"/>
                </a:p>
              </p:txBody>
            </p:sp>
          </p:grpSp>
        </p:grpSp>
        <p:grpSp>
          <p:nvGrpSpPr>
            <p:cNvPr id="103" name="组合 102">
              <a:extLst>
                <a:ext uri="{FF2B5EF4-FFF2-40B4-BE49-F238E27FC236}">
                  <a16:creationId xmlns:a16="http://schemas.microsoft.com/office/drawing/2014/main" id="{2B99BE9E-BF4C-ABB5-2748-9D11A4B2768C}"/>
                </a:ext>
              </a:extLst>
            </p:cNvPr>
            <p:cNvGrpSpPr/>
            <p:nvPr/>
          </p:nvGrpSpPr>
          <p:grpSpPr>
            <a:xfrm>
              <a:off x="4360179" y="5085296"/>
              <a:ext cx="6191746" cy="743701"/>
              <a:chOff x="4360179" y="5085296"/>
              <a:chExt cx="6191746" cy="743701"/>
            </a:xfrm>
          </p:grpSpPr>
          <p:grpSp>
            <p:nvGrpSpPr>
              <p:cNvPr id="104" name="组合 103">
                <a:extLst>
                  <a:ext uri="{FF2B5EF4-FFF2-40B4-BE49-F238E27FC236}">
                    <a16:creationId xmlns:a16="http://schemas.microsoft.com/office/drawing/2014/main" id="{6565CE9F-E580-BE95-B188-AABE1C8094CF}"/>
                  </a:ext>
                </a:extLst>
              </p:cNvPr>
              <p:cNvGrpSpPr/>
              <p:nvPr/>
            </p:nvGrpSpPr>
            <p:grpSpPr>
              <a:xfrm>
                <a:off x="4360179" y="5277946"/>
                <a:ext cx="1987648" cy="358401"/>
                <a:chOff x="4360179" y="1789982"/>
                <a:chExt cx="1987648" cy="358401"/>
              </a:xfrm>
            </p:grpSpPr>
            <p:grpSp>
              <p:nvGrpSpPr>
                <p:cNvPr id="109" name="组合 108">
                  <a:extLst>
                    <a:ext uri="{FF2B5EF4-FFF2-40B4-BE49-F238E27FC236}">
                      <a16:creationId xmlns:a16="http://schemas.microsoft.com/office/drawing/2014/main" id="{CDEEE829-DE7C-712E-E64A-1203CB412F99}"/>
                    </a:ext>
                  </a:extLst>
                </p:cNvPr>
                <p:cNvGrpSpPr/>
                <p:nvPr/>
              </p:nvGrpSpPr>
              <p:grpSpPr>
                <a:xfrm flipV="1">
                  <a:off x="4360179" y="1789982"/>
                  <a:ext cx="358401" cy="358401"/>
                  <a:chOff x="474220" y="1079166"/>
                  <a:chExt cx="5621780" cy="5621780"/>
                </a:xfrm>
              </p:grpSpPr>
              <p:sp>
                <p:nvSpPr>
                  <p:cNvPr id="111" name="椭圆 110">
                    <a:extLst>
                      <a:ext uri="{FF2B5EF4-FFF2-40B4-BE49-F238E27FC236}">
                        <a16:creationId xmlns:a16="http://schemas.microsoft.com/office/drawing/2014/main" id="{108EFE86-3950-94EF-BB99-BD206D7915D9}"/>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51C51E5E-8066-40FF-0F18-ABFB01D3FFDB}"/>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0" name="直接连接符 109">
                  <a:extLst>
                    <a:ext uri="{FF2B5EF4-FFF2-40B4-BE49-F238E27FC236}">
                      <a16:creationId xmlns:a16="http://schemas.microsoft.com/office/drawing/2014/main" id="{F61D131A-B6EC-E15F-97A6-B41025EEF988}"/>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5" name="组合 104">
                <a:extLst>
                  <a:ext uri="{FF2B5EF4-FFF2-40B4-BE49-F238E27FC236}">
                    <a16:creationId xmlns:a16="http://schemas.microsoft.com/office/drawing/2014/main" id="{8D44F8A4-7DB7-A53B-3962-267F3ABE1F36}"/>
                  </a:ext>
                </a:extLst>
              </p:cNvPr>
              <p:cNvGrpSpPr/>
              <p:nvPr/>
            </p:nvGrpSpPr>
            <p:grpSpPr>
              <a:xfrm>
                <a:off x="5789425" y="5085296"/>
                <a:ext cx="4762500" cy="743701"/>
                <a:chOff x="5084390" y="1708150"/>
                <a:chExt cx="4762500" cy="743701"/>
              </a:xfrm>
            </p:grpSpPr>
            <p:sp>
              <p:nvSpPr>
                <p:cNvPr id="106" name="矩形: 圆角 105">
                  <a:extLst>
                    <a:ext uri="{FF2B5EF4-FFF2-40B4-BE49-F238E27FC236}">
                      <a16:creationId xmlns:a16="http://schemas.microsoft.com/office/drawing/2014/main" id="{771FE2A2-B517-4F87-92A6-AA3E07F5F200}"/>
                    </a:ext>
                  </a:extLst>
                </p:cNvPr>
                <p:cNvSpPr/>
                <p:nvPr/>
              </p:nvSpPr>
              <p:spPr>
                <a:xfrm>
                  <a:off x="5084390" y="1708150"/>
                  <a:ext cx="4762500" cy="743701"/>
                </a:xfrm>
                <a:prstGeom prst="roundRect">
                  <a:avLst>
                    <a:gd name="adj" fmla="val 50000"/>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74273D81-B3A8-ED4D-587B-01830C374B9F}"/>
                    </a:ext>
                  </a:extLst>
                </p:cNvPr>
                <p:cNvSpPr txBox="1"/>
                <p:nvPr/>
              </p:nvSpPr>
              <p:spPr>
                <a:xfrm>
                  <a:off x="5968560" y="1780734"/>
                  <a:ext cx="3878329" cy="614129"/>
                </a:xfrm>
                <a:prstGeom prst="rect">
                  <a:avLst/>
                </a:prstGeom>
                <a:noFill/>
                <a:ln>
                  <a:noFill/>
                </a:ln>
              </p:spPr>
              <p:txBody>
                <a:bodyPr wrap="square" lIns="91440" tIns="45720" rIns="91440" bIns="45720" anchor="ctr" anchorCtr="0">
                  <a:normAutofit/>
                </a:bodyPr>
                <a:lstStyle/>
                <a:p>
                  <a:pPr>
                    <a:buSzPct val="25000"/>
                  </a:pPr>
                  <a:r>
                    <a:rPr lang="zh-CN" altLang="en-US" sz="2400" b="1" dirty="0">
                      <a:latin typeface="Arial" panose="020B0604020202020204" pitchFamily="34" charset="0"/>
                      <a:ea typeface="微软雅黑" panose="020B0503020204020204" pitchFamily="34" charset="-122"/>
                    </a:rPr>
                    <a:t>螺旋游标卡尺</a:t>
                  </a:r>
                  <a:endParaRPr lang="en-US" altLang="zh-CN" sz="2400" b="1" dirty="0">
                    <a:latin typeface="Arial" panose="020B0604020202020204" pitchFamily="34" charset="0"/>
                    <a:ea typeface="微软雅黑" panose="020B0503020204020204" pitchFamily="34" charset="-122"/>
                  </a:endParaRPr>
                </a:p>
              </p:txBody>
            </p:sp>
            <p:sp>
              <p:nvSpPr>
                <p:cNvPr id="108" name="椭圆 107">
                  <a:extLst>
                    <a:ext uri="{FF2B5EF4-FFF2-40B4-BE49-F238E27FC236}">
                      <a16:creationId xmlns:a16="http://schemas.microsoft.com/office/drawing/2014/main" id="{19C4A317-68E7-9686-0758-F6DF9F7787F2}"/>
                    </a:ext>
                  </a:extLst>
                </p:cNvPr>
                <p:cNvSpPr/>
                <p:nvPr/>
              </p:nvSpPr>
              <p:spPr>
                <a:xfrm>
                  <a:off x="5257997" y="1780734"/>
                  <a:ext cx="598533" cy="5985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endParaRPr lang="zh-CN" altLang="en-US" sz="2400" b="1" dirty="0"/>
                </a:p>
              </p:txBody>
            </p:sp>
          </p:grpSp>
        </p:grpSp>
      </p:grpSp>
      <p:sp>
        <p:nvSpPr>
          <p:cNvPr id="2" name="标题 1">
            <a:extLst>
              <a:ext uri="{FF2B5EF4-FFF2-40B4-BE49-F238E27FC236}">
                <a16:creationId xmlns:a16="http://schemas.microsoft.com/office/drawing/2014/main" id="{8B6D3AAF-5FF3-014F-FDE5-FE7EDF2E19A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Tree>
    <p:extLst>
      <p:ext uri="{BB962C8B-B14F-4D97-AF65-F5344CB8AC3E}">
        <p14:creationId xmlns:p14="http://schemas.microsoft.com/office/powerpoint/2010/main" val="4104480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3" name="文本框 12">
            <a:extLst>
              <a:ext uri="{FF2B5EF4-FFF2-40B4-BE49-F238E27FC236}">
                <a16:creationId xmlns:a16="http://schemas.microsoft.com/office/drawing/2014/main" id="{BEE19DB8-5F00-F2A4-4663-72522AC5F077}"/>
              </a:ext>
            </a:extLst>
          </p:cNvPr>
          <p:cNvSpPr txBox="1"/>
          <p:nvPr/>
        </p:nvSpPr>
        <p:spPr>
          <a:xfrm>
            <a:off x="1263536" y="2565362"/>
            <a:ext cx="3146876"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① 游标卡尺的结构</a:t>
            </a:r>
            <a:endParaRPr lang="en-US" altLang="zh-CN"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63536" y="2989125"/>
            <a:ext cx="4832464" cy="2217851"/>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游标读数值可制成</a:t>
            </a:r>
            <a:r>
              <a:rPr lang="en-US" altLang="zh-CN" sz="1800" b="0" i="0" u="none" strike="noStrike" baseline="0" dirty="0">
                <a:solidFill>
                  <a:srgbClr val="221E1F"/>
                </a:solidFill>
                <a:latin typeface="方正书宋"/>
              </a:rPr>
              <a:t>0.1mm</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0.05mm</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0.02mm</a:t>
            </a:r>
            <a:r>
              <a:rPr lang="zh-CN" altLang="en-US" sz="1800" b="0" i="0" u="none" strike="noStrike" baseline="0" dirty="0">
                <a:solidFill>
                  <a:srgbClr val="221E1F"/>
                </a:solidFill>
                <a:latin typeface="方正书宋"/>
              </a:rPr>
              <a:t>三种。游标读数值是指使用这种游标卡尺测量零件尺寸时，卡尺上能够读出的最小数值。</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为了读数准确，提高测量精度，还有带数字显示和带显示表的游标卡尺</a:t>
            </a: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55097" y="216938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游标卡尺</a:t>
            </a:r>
            <a:endParaRPr lang="en-US" altLang="zh-CN" b="1" dirty="0">
              <a:solidFill>
                <a:schemeClr val="accent1"/>
              </a:solidFill>
              <a:cs typeface="+mn-ea"/>
              <a:sym typeface="+mn-lt"/>
            </a:endParaRPr>
          </a:p>
        </p:txBody>
      </p:sp>
      <p:pic>
        <p:nvPicPr>
          <p:cNvPr id="8" name="图片 7">
            <a:extLst>
              <a:ext uri="{FF2B5EF4-FFF2-40B4-BE49-F238E27FC236}">
                <a16:creationId xmlns:a16="http://schemas.microsoft.com/office/drawing/2014/main" id="{EF020148-1137-E62C-44CB-047CCE633985}"/>
              </a:ext>
            </a:extLst>
          </p:cNvPr>
          <p:cNvPicPr>
            <a:picLocks noChangeAspect="1"/>
          </p:cNvPicPr>
          <p:nvPr/>
        </p:nvPicPr>
        <p:blipFill>
          <a:blip r:embed="rId3"/>
          <a:stretch>
            <a:fillRect/>
          </a:stretch>
        </p:blipFill>
        <p:spPr>
          <a:xfrm>
            <a:off x="6448303" y="3008419"/>
            <a:ext cx="5242874" cy="2117046"/>
          </a:xfrm>
          <a:prstGeom prst="rect">
            <a:avLst/>
          </a:prstGeom>
        </p:spPr>
      </p:pic>
      <p:sp>
        <p:nvSpPr>
          <p:cNvPr id="11" name="文本框 10">
            <a:extLst>
              <a:ext uri="{FF2B5EF4-FFF2-40B4-BE49-F238E27FC236}">
                <a16:creationId xmlns:a16="http://schemas.microsoft.com/office/drawing/2014/main" id="{182F19CA-E990-5774-B0C2-E97C0D0B37AB}"/>
              </a:ext>
            </a:extLst>
          </p:cNvPr>
          <p:cNvSpPr txBox="1"/>
          <p:nvPr/>
        </p:nvSpPr>
        <p:spPr>
          <a:xfrm>
            <a:off x="6218114" y="2669983"/>
            <a:ext cx="625138"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尺身</a:t>
            </a:r>
            <a:endParaRPr lang="zh-CN" altLang="en-US" sz="1600" b="1" dirty="0"/>
          </a:p>
        </p:txBody>
      </p:sp>
      <p:sp>
        <p:nvSpPr>
          <p:cNvPr id="15" name="文本框 14">
            <a:extLst>
              <a:ext uri="{FF2B5EF4-FFF2-40B4-BE49-F238E27FC236}">
                <a16:creationId xmlns:a16="http://schemas.microsoft.com/office/drawing/2014/main" id="{9FD44EB4-9714-F503-E35A-5F0813CBF3BD}"/>
              </a:ext>
            </a:extLst>
          </p:cNvPr>
          <p:cNvSpPr txBox="1"/>
          <p:nvPr/>
        </p:nvSpPr>
        <p:spPr>
          <a:xfrm>
            <a:off x="6869297" y="2457640"/>
            <a:ext cx="721474" cy="584775"/>
          </a:xfrm>
          <a:prstGeom prst="rect">
            <a:avLst/>
          </a:prstGeom>
          <a:noFill/>
        </p:spPr>
        <p:txBody>
          <a:bodyPr wrap="square">
            <a:spAutoFit/>
          </a:bodyPr>
          <a:lstStyle/>
          <a:p>
            <a:r>
              <a:rPr lang="zh-CN" altLang="en-US" sz="1600" b="1" dirty="0">
                <a:solidFill>
                  <a:srgbClr val="221E1F"/>
                </a:solidFill>
                <a:latin typeface="方正书宋"/>
              </a:rPr>
              <a:t>内测量爪</a:t>
            </a:r>
            <a:endParaRPr lang="zh-CN" altLang="en-US" sz="1600" b="1" dirty="0"/>
          </a:p>
        </p:txBody>
      </p:sp>
      <p:sp>
        <p:nvSpPr>
          <p:cNvPr id="17" name="文本框 16">
            <a:extLst>
              <a:ext uri="{FF2B5EF4-FFF2-40B4-BE49-F238E27FC236}">
                <a16:creationId xmlns:a16="http://schemas.microsoft.com/office/drawing/2014/main" id="{E685B447-4E5D-336A-8F58-C26358D4331C}"/>
              </a:ext>
            </a:extLst>
          </p:cNvPr>
          <p:cNvSpPr txBox="1"/>
          <p:nvPr/>
        </p:nvSpPr>
        <p:spPr>
          <a:xfrm>
            <a:off x="7549917" y="2669865"/>
            <a:ext cx="630522" cy="338554"/>
          </a:xfrm>
          <a:prstGeom prst="rect">
            <a:avLst/>
          </a:prstGeom>
          <a:noFill/>
        </p:spPr>
        <p:txBody>
          <a:bodyPr wrap="square">
            <a:spAutoFit/>
          </a:bodyPr>
          <a:lstStyle/>
          <a:p>
            <a:r>
              <a:rPr lang="zh-CN" altLang="en-US" sz="1600" b="1" dirty="0">
                <a:solidFill>
                  <a:srgbClr val="221E1F"/>
                </a:solidFill>
                <a:latin typeface="方正书宋"/>
              </a:rPr>
              <a:t>尺框</a:t>
            </a:r>
            <a:endParaRPr lang="zh-CN" altLang="en-US" sz="1600" b="1" dirty="0"/>
          </a:p>
        </p:txBody>
      </p:sp>
      <p:sp>
        <p:nvSpPr>
          <p:cNvPr id="18" name="文本框 17">
            <a:extLst>
              <a:ext uri="{FF2B5EF4-FFF2-40B4-BE49-F238E27FC236}">
                <a16:creationId xmlns:a16="http://schemas.microsoft.com/office/drawing/2014/main" id="{D330E4CC-E358-AE49-5D42-74D9DB5FA0FB}"/>
              </a:ext>
            </a:extLst>
          </p:cNvPr>
          <p:cNvSpPr txBox="1"/>
          <p:nvPr/>
        </p:nvSpPr>
        <p:spPr>
          <a:xfrm>
            <a:off x="8385342" y="2457640"/>
            <a:ext cx="630522" cy="584775"/>
          </a:xfrm>
          <a:prstGeom prst="rect">
            <a:avLst/>
          </a:prstGeom>
          <a:noFill/>
        </p:spPr>
        <p:txBody>
          <a:bodyPr wrap="square">
            <a:spAutoFit/>
          </a:bodyPr>
          <a:lstStyle/>
          <a:p>
            <a:r>
              <a:rPr lang="zh-CN" altLang="en-US" sz="1600" b="1" dirty="0">
                <a:solidFill>
                  <a:srgbClr val="221E1F"/>
                </a:solidFill>
                <a:latin typeface="方正书宋"/>
              </a:rPr>
              <a:t>紧固螺钉</a:t>
            </a:r>
            <a:endParaRPr lang="zh-CN" altLang="en-US" sz="1600" b="1" dirty="0"/>
          </a:p>
        </p:txBody>
      </p:sp>
      <p:sp>
        <p:nvSpPr>
          <p:cNvPr id="19" name="文本框 18">
            <a:extLst>
              <a:ext uri="{FF2B5EF4-FFF2-40B4-BE49-F238E27FC236}">
                <a16:creationId xmlns:a16="http://schemas.microsoft.com/office/drawing/2014/main" id="{01E8DA0A-A97F-C52C-120B-96429A196103}"/>
              </a:ext>
            </a:extLst>
          </p:cNvPr>
          <p:cNvSpPr txBox="1"/>
          <p:nvPr/>
        </p:nvSpPr>
        <p:spPr>
          <a:xfrm>
            <a:off x="10768241" y="2887609"/>
            <a:ext cx="811847" cy="338554"/>
          </a:xfrm>
          <a:prstGeom prst="rect">
            <a:avLst/>
          </a:prstGeom>
          <a:noFill/>
        </p:spPr>
        <p:txBody>
          <a:bodyPr wrap="square">
            <a:spAutoFit/>
          </a:bodyPr>
          <a:lstStyle/>
          <a:p>
            <a:r>
              <a:rPr lang="zh-CN" altLang="en-US" sz="1600" b="1" dirty="0">
                <a:solidFill>
                  <a:srgbClr val="221E1F"/>
                </a:solidFill>
                <a:latin typeface="方正书宋"/>
              </a:rPr>
              <a:t>深度尺</a:t>
            </a:r>
            <a:endParaRPr lang="zh-CN" altLang="en-US" sz="1600" b="1" dirty="0"/>
          </a:p>
        </p:txBody>
      </p:sp>
      <p:sp>
        <p:nvSpPr>
          <p:cNvPr id="20" name="文本框 19">
            <a:extLst>
              <a:ext uri="{FF2B5EF4-FFF2-40B4-BE49-F238E27FC236}">
                <a16:creationId xmlns:a16="http://schemas.microsoft.com/office/drawing/2014/main" id="{072EE8E1-095F-B4D1-B34F-C896569B9B17}"/>
              </a:ext>
            </a:extLst>
          </p:cNvPr>
          <p:cNvSpPr txBox="1"/>
          <p:nvPr/>
        </p:nvSpPr>
        <p:spPr>
          <a:xfrm>
            <a:off x="8905027" y="4661511"/>
            <a:ext cx="630523" cy="338554"/>
          </a:xfrm>
          <a:prstGeom prst="rect">
            <a:avLst/>
          </a:prstGeom>
          <a:noFill/>
        </p:spPr>
        <p:txBody>
          <a:bodyPr wrap="square">
            <a:spAutoFit/>
          </a:bodyPr>
          <a:lstStyle/>
          <a:p>
            <a:r>
              <a:rPr lang="zh-CN" altLang="en-US" sz="1600" b="1" dirty="0">
                <a:solidFill>
                  <a:srgbClr val="221E1F"/>
                </a:solidFill>
                <a:latin typeface="方正书宋"/>
              </a:rPr>
              <a:t>游标</a:t>
            </a:r>
            <a:endParaRPr lang="zh-CN" altLang="en-US" sz="1600" b="1" dirty="0"/>
          </a:p>
        </p:txBody>
      </p:sp>
      <p:sp>
        <p:nvSpPr>
          <p:cNvPr id="21" name="文本框 20">
            <a:extLst>
              <a:ext uri="{FF2B5EF4-FFF2-40B4-BE49-F238E27FC236}">
                <a16:creationId xmlns:a16="http://schemas.microsoft.com/office/drawing/2014/main" id="{0BB16ABA-A87C-865A-DFB9-1033FF2D44B8}"/>
              </a:ext>
            </a:extLst>
          </p:cNvPr>
          <p:cNvSpPr txBox="1"/>
          <p:nvPr/>
        </p:nvSpPr>
        <p:spPr>
          <a:xfrm>
            <a:off x="7590771" y="5125347"/>
            <a:ext cx="630523" cy="584775"/>
          </a:xfrm>
          <a:prstGeom prst="rect">
            <a:avLst/>
          </a:prstGeom>
          <a:noFill/>
        </p:spPr>
        <p:txBody>
          <a:bodyPr wrap="square">
            <a:spAutoFit/>
          </a:bodyPr>
          <a:lstStyle/>
          <a:p>
            <a:r>
              <a:rPr lang="zh-CN" altLang="en-US" sz="1600" b="1" dirty="0">
                <a:solidFill>
                  <a:srgbClr val="221E1F"/>
                </a:solidFill>
                <a:latin typeface="方正书宋"/>
              </a:rPr>
              <a:t>外侧量爪</a:t>
            </a:r>
            <a:endParaRPr lang="zh-CN" altLang="en-US" sz="1600" b="1" dirty="0"/>
          </a:p>
        </p:txBody>
      </p:sp>
      <p:sp>
        <p:nvSpPr>
          <p:cNvPr id="22" name="文本框 21">
            <a:extLst>
              <a:ext uri="{FF2B5EF4-FFF2-40B4-BE49-F238E27FC236}">
                <a16:creationId xmlns:a16="http://schemas.microsoft.com/office/drawing/2014/main" id="{336F395D-7AA8-CC25-819A-CC2F325F72F6}"/>
              </a:ext>
            </a:extLst>
          </p:cNvPr>
          <p:cNvSpPr txBox="1"/>
          <p:nvPr/>
        </p:nvSpPr>
        <p:spPr>
          <a:xfrm>
            <a:off x="9380318" y="2669865"/>
            <a:ext cx="630523" cy="338554"/>
          </a:xfrm>
          <a:prstGeom prst="rect">
            <a:avLst/>
          </a:prstGeom>
          <a:noFill/>
        </p:spPr>
        <p:txBody>
          <a:bodyPr wrap="square">
            <a:spAutoFit/>
          </a:bodyPr>
          <a:lstStyle/>
          <a:p>
            <a:r>
              <a:rPr lang="zh-CN" altLang="en-US" sz="1600" b="1" dirty="0">
                <a:solidFill>
                  <a:srgbClr val="221E1F"/>
                </a:solidFill>
                <a:latin typeface="方正书宋"/>
              </a:rPr>
              <a:t>主尺</a:t>
            </a:r>
            <a:endParaRPr lang="zh-CN" altLang="en-US" sz="1600" b="1" dirty="0"/>
          </a:p>
        </p:txBody>
      </p:sp>
      <p:sp>
        <p:nvSpPr>
          <p:cNvPr id="7" name="标题 1">
            <a:extLst>
              <a:ext uri="{FF2B5EF4-FFF2-40B4-BE49-F238E27FC236}">
                <a16:creationId xmlns:a16="http://schemas.microsoft.com/office/drawing/2014/main" id="{5FA89542-E40F-2D24-CBDA-DF4CADF31ECF}"/>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Tree>
    <p:extLst>
      <p:ext uri="{BB962C8B-B14F-4D97-AF65-F5344CB8AC3E}">
        <p14:creationId xmlns:p14="http://schemas.microsoft.com/office/powerpoint/2010/main" val="636586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框 1">
            <a:extLst>
              <a:ext uri="{FF2B5EF4-FFF2-40B4-BE49-F238E27FC236}">
                <a16:creationId xmlns:a16="http://schemas.microsoft.com/office/drawing/2014/main" id="{468F0D44-0C1A-EFB8-1B0D-A93E2592AFE7}"/>
              </a:ext>
            </a:extLst>
          </p:cNvPr>
          <p:cNvSpPr txBox="1"/>
          <p:nvPr/>
        </p:nvSpPr>
        <p:spPr>
          <a:xfrm>
            <a:off x="592105" y="1746503"/>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游标读数量具</a:t>
            </a:r>
            <a:endParaRPr lang="en-US" altLang="zh-CN" sz="2000" b="1" dirty="0">
              <a:solidFill>
                <a:schemeClr val="accent1"/>
              </a:solidFill>
              <a:cs typeface="+mn-ea"/>
              <a:sym typeface="+mn-lt"/>
            </a:endParaRPr>
          </a:p>
        </p:txBody>
      </p:sp>
      <p:sp>
        <p:nvSpPr>
          <p:cNvPr id="13" name="文本框 12">
            <a:extLst>
              <a:ext uri="{FF2B5EF4-FFF2-40B4-BE49-F238E27FC236}">
                <a16:creationId xmlns:a16="http://schemas.microsoft.com/office/drawing/2014/main" id="{BEE19DB8-5F00-F2A4-4663-72522AC5F077}"/>
              </a:ext>
            </a:extLst>
          </p:cNvPr>
          <p:cNvSpPr txBox="1"/>
          <p:nvPr/>
        </p:nvSpPr>
        <p:spPr>
          <a:xfrm>
            <a:off x="1263536" y="2565362"/>
            <a:ext cx="3146876"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① 游标卡尺的结构</a:t>
            </a:r>
            <a:endParaRPr lang="en-US" altLang="zh-CN" b="1" dirty="0">
              <a:solidFill>
                <a:schemeClr val="accent1"/>
              </a:solidFill>
              <a:cs typeface="+mn-ea"/>
              <a:sym typeface="+mn-lt"/>
            </a:endParaRPr>
          </a:p>
        </p:txBody>
      </p:sp>
      <p:sp>
        <p:nvSpPr>
          <p:cNvPr id="16" name="文本框 15">
            <a:extLst>
              <a:ext uri="{FF2B5EF4-FFF2-40B4-BE49-F238E27FC236}">
                <a16:creationId xmlns:a16="http://schemas.microsoft.com/office/drawing/2014/main" id="{8250722D-BD21-B82D-844E-B9981EC15BB9}"/>
              </a:ext>
            </a:extLst>
          </p:cNvPr>
          <p:cNvSpPr txBox="1"/>
          <p:nvPr/>
        </p:nvSpPr>
        <p:spPr>
          <a:xfrm>
            <a:off x="1263536" y="2989125"/>
            <a:ext cx="10250038" cy="1137556"/>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游标读数值可制成</a:t>
            </a:r>
            <a:r>
              <a:rPr lang="en-US" altLang="zh-CN" sz="1800" b="0" i="0" u="none" strike="noStrike" baseline="0" dirty="0">
                <a:solidFill>
                  <a:srgbClr val="221E1F"/>
                </a:solidFill>
                <a:latin typeface="方正书宋"/>
              </a:rPr>
              <a:t>0.1mm</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0.05mm</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0.02mm</a:t>
            </a:r>
            <a:r>
              <a:rPr lang="zh-CN" altLang="en-US" sz="1800" b="0" i="0" u="none" strike="noStrike" baseline="0" dirty="0">
                <a:solidFill>
                  <a:srgbClr val="221E1F"/>
                </a:solidFill>
                <a:latin typeface="方正书宋"/>
              </a:rPr>
              <a:t>三种。游标读数值是指使用这种游标卡尺测量零件尺寸时，卡尺上能够读出的最小数值。</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为了读数准确，提高测量精度，还有带数字显示和带显示表的游标卡尺</a:t>
            </a:r>
            <a:endParaRPr lang="en-US" altLang="zh-CN" sz="1800" b="0" i="0" u="none" strike="noStrike" baseline="0" dirty="0">
              <a:solidFill>
                <a:srgbClr val="221E1F"/>
              </a:solidFill>
              <a:latin typeface="方正书宋."/>
            </a:endParaRPr>
          </a:p>
        </p:txBody>
      </p:sp>
      <p:sp>
        <p:nvSpPr>
          <p:cNvPr id="4" name="文本框 3">
            <a:extLst>
              <a:ext uri="{FF2B5EF4-FFF2-40B4-BE49-F238E27FC236}">
                <a16:creationId xmlns:a16="http://schemas.microsoft.com/office/drawing/2014/main" id="{8184A8F9-7942-56D6-F261-85551CA910AF}"/>
              </a:ext>
            </a:extLst>
          </p:cNvPr>
          <p:cNvSpPr txBox="1"/>
          <p:nvPr/>
        </p:nvSpPr>
        <p:spPr>
          <a:xfrm>
            <a:off x="855097" y="2169388"/>
            <a:ext cx="3409597" cy="369332"/>
          </a:xfrm>
          <a:prstGeom prst="rect">
            <a:avLst/>
          </a:prstGeom>
          <a:noFill/>
        </p:spPr>
        <p:txBody>
          <a:bodyPr wrap="square">
            <a:spAutoFit/>
          </a:bodyPr>
          <a:lstStyle/>
          <a:p>
            <a:pPr marL="0" indent="0">
              <a:lnSpc>
                <a:spcPct val="100000"/>
              </a:lnSpc>
              <a:spcBef>
                <a:spcPts val="0"/>
              </a:spcBef>
              <a:spcAft>
                <a:spcPts val="1000"/>
              </a:spcAft>
              <a:buNone/>
            </a:pPr>
            <a:r>
              <a:rPr lang="zh-CN" altLang="en-US" b="1" dirty="0">
                <a:solidFill>
                  <a:schemeClr val="accent1"/>
                </a:solidFill>
                <a:cs typeface="+mn-ea"/>
                <a:sym typeface="+mn-lt"/>
              </a:rPr>
              <a:t>（</a:t>
            </a:r>
            <a:r>
              <a:rPr lang="en-US" altLang="zh-CN" b="1" dirty="0">
                <a:solidFill>
                  <a:schemeClr val="accent1"/>
                </a:solidFill>
                <a:cs typeface="+mn-ea"/>
                <a:sym typeface="+mn-lt"/>
              </a:rPr>
              <a:t>1</a:t>
            </a:r>
            <a:r>
              <a:rPr lang="zh-CN" altLang="en-US" b="1" dirty="0">
                <a:solidFill>
                  <a:schemeClr val="accent1"/>
                </a:solidFill>
                <a:cs typeface="+mn-ea"/>
                <a:sym typeface="+mn-lt"/>
              </a:rPr>
              <a:t>）</a:t>
            </a:r>
            <a:r>
              <a:rPr lang="en-US" altLang="zh-CN" b="1" dirty="0">
                <a:solidFill>
                  <a:schemeClr val="accent1"/>
                </a:solidFill>
                <a:cs typeface="+mn-ea"/>
                <a:sym typeface="+mn-lt"/>
              </a:rPr>
              <a:t> </a:t>
            </a:r>
            <a:r>
              <a:rPr lang="zh-CN" altLang="en-US" b="1" dirty="0">
                <a:solidFill>
                  <a:schemeClr val="accent1"/>
                </a:solidFill>
                <a:cs typeface="+mn-ea"/>
                <a:sym typeface="+mn-lt"/>
              </a:rPr>
              <a:t>游标卡尺</a:t>
            </a:r>
            <a:endParaRPr lang="en-US" altLang="zh-CN" b="1" dirty="0">
              <a:solidFill>
                <a:schemeClr val="accent1"/>
              </a:solidFill>
              <a:cs typeface="+mn-ea"/>
              <a:sym typeface="+mn-lt"/>
            </a:endParaRPr>
          </a:p>
        </p:txBody>
      </p:sp>
      <p:pic>
        <p:nvPicPr>
          <p:cNvPr id="9" name="图片 8">
            <a:extLst>
              <a:ext uri="{FF2B5EF4-FFF2-40B4-BE49-F238E27FC236}">
                <a16:creationId xmlns:a16="http://schemas.microsoft.com/office/drawing/2014/main" id="{CB3E1FF0-2105-93CD-4C2C-7EB91D87CCBD}"/>
              </a:ext>
            </a:extLst>
          </p:cNvPr>
          <p:cNvPicPr>
            <a:picLocks noChangeAspect="1"/>
          </p:cNvPicPr>
          <p:nvPr/>
        </p:nvPicPr>
        <p:blipFill>
          <a:blip r:embed="rId3"/>
          <a:stretch>
            <a:fillRect/>
          </a:stretch>
        </p:blipFill>
        <p:spPr>
          <a:xfrm>
            <a:off x="1399530" y="4406423"/>
            <a:ext cx="9545432" cy="1357704"/>
          </a:xfrm>
          <a:prstGeom prst="rect">
            <a:avLst/>
          </a:prstGeom>
        </p:spPr>
      </p:pic>
      <p:sp>
        <p:nvSpPr>
          <p:cNvPr id="12" name="文本框 11">
            <a:extLst>
              <a:ext uri="{FF2B5EF4-FFF2-40B4-BE49-F238E27FC236}">
                <a16:creationId xmlns:a16="http://schemas.microsoft.com/office/drawing/2014/main" id="{B009D210-4436-91A3-1256-600F84156D6D}"/>
              </a:ext>
            </a:extLst>
          </p:cNvPr>
          <p:cNvSpPr txBox="1"/>
          <p:nvPr/>
        </p:nvSpPr>
        <p:spPr>
          <a:xfrm>
            <a:off x="2296903" y="5836132"/>
            <a:ext cx="211350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带显示表的游标卡尺</a:t>
            </a:r>
            <a:endParaRPr lang="zh-CN" altLang="en-US" sz="1600" b="1" dirty="0"/>
          </a:p>
        </p:txBody>
      </p:sp>
      <p:sp>
        <p:nvSpPr>
          <p:cNvPr id="24" name="文本框 23">
            <a:extLst>
              <a:ext uri="{FF2B5EF4-FFF2-40B4-BE49-F238E27FC236}">
                <a16:creationId xmlns:a16="http://schemas.microsoft.com/office/drawing/2014/main" id="{59F445F3-3CD1-FF0B-30C6-09F10905CB6E}"/>
              </a:ext>
            </a:extLst>
          </p:cNvPr>
          <p:cNvSpPr txBox="1"/>
          <p:nvPr/>
        </p:nvSpPr>
        <p:spPr>
          <a:xfrm>
            <a:off x="7781590" y="5792369"/>
            <a:ext cx="211350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带数字显示游标卡尺</a:t>
            </a:r>
            <a:endParaRPr lang="zh-CN" altLang="en-US" sz="1600" b="1" dirty="0"/>
          </a:p>
        </p:txBody>
      </p:sp>
      <p:sp>
        <p:nvSpPr>
          <p:cNvPr id="7" name="标题 1">
            <a:extLst>
              <a:ext uri="{FF2B5EF4-FFF2-40B4-BE49-F238E27FC236}">
                <a16:creationId xmlns:a16="http://schemas.microsoft.com/office/drawing/2014/main" id="{FD6DBFB1-DB64-906F-1D0A-4E26FCC738E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4.1 </a:t>
            </a:r>
            <a:r>
              <a:rPr lang="zh-CN" altLang="en-US" sz="2800" dirty="0">
                <a:latin typeface="+mj-ea"/>
                <a:cs typeface="+mn-ea"/>
                <a:sym typeface="+mn-lt"/>
              </a:rPr>
              <a:t>外轮廓检测量具</a:t>
            </a:r>
          </a:p>
        </p:txBody>
      </p:sp>
      <p:sp>
        <p:nvSpPr>
          <p:cNvPr id="5" name="标题 3">
            <a:extLst>
              <a:ext uri="{FF2B5EF4-FFF2-40B4-BE49-F238E27FC236}">
                <a16:creationId xmlns:a16="http://schemas.microsoft.com/office/drawing/2014/main" id="{53E76806-42E3-9ADE-AACD-5DD434935F1C}"/>
              </a:ext>
            </a:extLst>
          </p:cNvPr>
          <p:cNvSpPr txBox="1">
            <a:spLocks/>
          </p:cNvSpPr>
          <p:nvPr/>
        </p:nvSpPr>
        <p:spPr>
          <a:xfrm>
            <a:off x="4601225" y="1208289"/>
            <a:ext cx="298954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外形检测量具</a:t>
            </a:r>
          </a:p>
        </p:txBody>
      </p:sp>
    </p:spTree>
    <p:extLst>
      <p:ext uri="{BB962C8B-B14F-4D97-AF65-F5344CB8AC3E}">
        <p14:creationId xmlns:p14="http://schemas.microsoft.com/office/powerpoint/2010/main" val="20155355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38"/>
  <p:tag name="OP_SCP_COMPONENT_INFO" val="{&quot;title&quot;:&quot;扁平2项列表PPT组件&quot;,&quot;description&quot;:&quot;扁平2项列表PPT组件&quot;,&quot;keywords&quot;:[&quot;扁平&quot;,&quot;2项&quot;,&quot;列表&quot;,&quot;PPT组件&quot;],&quot;labels&quot;:[]}"/>
  <p:tag name="OP_SCP_GROUP_ID" val="69a5d38e-0b54-3c6d-01f3-a24bd39356a9"/>
  <p:tag name="OP_SCP_ITEM_COUNT" val="2"/>
</p:tagLst>
</file>

<file path=ppt/tags/tag35.xml><?xml version="1.0" encoding="utf-8"?>
<p:tagLst xmlns:a="http://schemas.openxmlformats.org/drawingml/2006/main" xmlns:r="http://schemas.openxmlformats.org/officeDocument/2006/relationships" xmlns:p="http://schemas.openxmlformats.org/presentationml/2006/main">
  <p:tag name="OP_SCP_ITEM_INDEX" val="2"/>
</p:tagLst>
</file>

<file path=ppt/tags/tag3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3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39.xml><?xml version="1.0" encoding="utf-8"?>
<p:tagLst xmlns:a="http://schemas.openxmlformats.org/drawingml/2006/main" xmlns:r="http://schemas.openxmlformats.org/officeDocument/2006/relationships" xmlns:p="http://schemas.openxmlformats.org/presentationml/2006/main">
  <p:tag name="OP_SCP_ITEM_INDEX" val="2"/>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ITEM_INDEX" val="1"/>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4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4.xml><?xml version="1.0" encoding="utf-8"?>
<p:tagLst xmlns:a="http://schemas.openxmlformats.org/drawingml/2006/main" xmlns:r="http://schemas.openxmlformats.org/officeDocument/2006/relationships" xmlns:p="http://schemas.openxmlformats.org/presentationml/2006/main">
  <p:tag name="OP_SCP_ITEM_INDEX" val="1"/>
</p:tagLst>
</file>

<file path=ppt/tags/tag45.xml><?xml version="1.0" encoding="utf-8"?>
<p:tagLst xmlns:a="http://schemas.openxmlformats.org/drawingml/2006/main" xmlns:r="http://schemas.openxmlformats.org/officeDocument/2006/relationships" xmlns:p="http://schemas.openxmlformats.org/presentationml/2006/main">
  <p:tag name="OP_SCP_ITEM_INDEX" val="1"/>
</p:tagLst>
</file>

<file path=ppt/tags/tag4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9.xml><?xml version="1.0" encoding="utf-8"?>
<p:tagLst xmlns:a="http://schemas.openxmlformats.org/drawingml/2006/main" xmlns:r="http://schemas.openxmlformats.org/officeDocument/2006/relationships" xmlns:p="http://schemas.openxmlformats.org/presentationml/2006/main">
  <p:tag name="OP_SCP_ITEM_INDEX" val="1"/>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ITEM_INDEX" val="2"/>
</p:tagLst>
</file>

<file path=ppt/tags/tag51.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54.xml><?xml version="1.0" encoding="utf-8"?>
<p:tagLst xmlns:a="http://schemas.openxmlformats.org/drawingml/2006/main" xmlns:r="http://schemas.openxmlformats.org/officeDocument/2006/relationships" xmlns:p="http://schemas.openxmlformats.org/presentationml/2006/main">
  <p:tag name="OP_SCP_ITEM_INDEX" val="2"/>
</p:tagLst>
</file>

<file path=ppt/tags/tag55.xml><?xml version="1.0" encoding="utf-8"?>
<p:tagLst xmlns:a="http://schemas.openxmlformats.org/drawingml/2006/main" xmlns:r="http://schemas.openxmlformats.org/officeDocument/2006/relationships" xmlns:p="http://schemas.openxmlformats.org/presentationml/2006/main">
  <p:tag name="OP_SCP_ITEM_INDEX" val="2"/>
</p:tagLst>
</file>

<file path=ppt/tags/tag5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5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5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59.xml><?xml version="1.0" encoding="utf-8"?>
<p:tagLst xmlns:a="http://schemas.openxmlformats.org/drawingml/2006/main" xmlns:r="http://schemas.openxmlformats.org/officeDocument/2006/relationships" xmlns:p="http://schemas.openxmlformats.org/presentationml/2006/main">
  <p:tag name="OP_SCP_ITEM_INDEX" val="2"/>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38"/>
  <p:tag name="OP_SCP_COMPONENT_INFO" val="{&quot;title&quot;:&quot;扁平2项列表PPT组件&quot;,&quot;description&quot;:&quot;扁平2项列表PPT组件&quot;,&quot;keywords&quot;:[&quot;扁平&quot;,&quot;2项&quot;,&quot;列表&quot;,&quot;PPT组件&quot;],&quot;labels&quot;:[]}"/>
  <p:tag name="OP_SCP_GROUP_ID" val="69a5d38e-0b54-3c6d-01f3-a24bd39356a9"/>
  <p:tag name="OP_SCP_ITEM_COUNT" val="2"/>
</p:tagLst>
</file>

<file path=ppt/tags/tag61.xml><?xml version="1.0" encoding="utf-8"?>
<p:tagLst xmlns:a="http://schemas.openxmlformats.org/drawingml/2006/main" xmlns:r="http://schemas.openxmlformats.org/officeDocument/2006/relationships" xmlns:p="http://schemas.openxmlformats.org/presentationml/2006/main">
  <p:tag name="OP_SCP_ITEM_INDEX" val="2"/>
</p:tagLst>
</file>

<file path=ppt/tags/tag62.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6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65.xml><?xml version="1.0" encoding="utf-8"?>
<p:tagLst xmlns:a="http://schemas.openxmlformats.org/drawingml/2006/main" xmlns:r="http://schemas.openxmlformats.org/officeDocument/2006/relationships" xmlns:p="http://schemas.openxmlformats.org/presentationml/2006/main">
  <p:tag name="OP_SCP_ITEM_INDEX" val="2"/>
</p:tagLst>
</file>

<file path=ppt/tags/tag66.xml><?xml version="1.0" encoding="utf-8"?>
<p:tagLst xmlns:a="http://schemas.openxmlformats.org/drawingml/2006/main" xmlns:r="http://schemas.openxmlformats.org/officeDocument/2006/relationships" xmlns:p="http://schemas.openxmlformats.org/presentationml/2006/main">
  <p:tag name="OP_SCP_ITEM_INDEX" val="1"/>
</p:tagLst>
</file>

<file path=ppt/tags/tag6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6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0.xml><?xml version="1.0" encoding="utf-8"?>
<p:tagLst xmlns:a="http://schemas.openxmlformats.org/drawingml/2006/main" xmlns:r="http://schemas.openxmlformats.org/officeDocument/2006/relationships" xmlns:p="http://schemas.openxmlformats.org/presentationml/2006/main">
  <p:tag name="OP_SCP_ITEM_INDEX" val="1"/>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0C64E8-B197-46DE-82DB-8BF69275F43D}">
  <ds:schemaRefs/>
</ds:datastoreItem>
</file>

<file path=customXml/itemProps2.xml><?xml version="1.0" encoding="utf-8"?>
<ds:datastoreItem xmlns:ds="http://schemas.openxmlformats.org/officeDocument/2006/customXml" ds:itemID="{9E144D60-786B-49A7-A66F-179A2784D4E8}">
  <ds:schemaRefs/>
</ds:datastoreItem>
</file>

<file path=customXml/itemProps3.xml><?xml version="1.0" encoding="utf-8"?>
<ds:datastoreItem xmlns:ds="http://schemas.openxmlformats.org/officeDocument/2006/customXml" ds:itemID="{75E68599-D7D3-4254-A3D4-DA6676EAF965}">
  <ds:schemaRefs/>
</ds:datastoreItem>
</file>

<file path=docProps/app.xml><?xml version="1.0" encoding="utf-8"?>
<Properties xmlns="http://schemas.openxmlformats.org/officeDocument/2006/extended-properties" xmlns:vt="http://schemas.openxmlformats.org/officeDocument/2006/docPropsVTypes">
  <TotalTime>2478</TotalTime>
  <Words>5012</Words>
  <Application>Microsoft Office PowerPoint</Application>
  <PresentationFormat>宽屏</PresentationFormat>
  <Paragraphs>566</Paragraphs>
  <Slides>44</Slides>
  <Notes>37</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5" baseType="lpstr">
      <vt:lpstr>等线</vt:lpstr>
      <vt:lpstr>方正书宋</vt:lpstr>
      <vt:lpstr>方正书宋.</vt:lpstr>
      <vt:lpstr>方正书宋v</vt:lpstr>
      <vt:lpstr>微软雅黑</vt:lpstr>
      <vt:lpstr>Arial</vt:lpstr>
      <vt:lpstr>Calibri</vt:lpstr>
      <vt:lpstr>Times New Roman</vt:lpstr>
      <vt:lpstr>Wingdings</vt:lpstr>
      <vt:lpstr>OfficePLUS主题</vt:lpstr>
      <vt:lpstr>think-cell Slide</vt:lpstr>
      <vt:lpstr>PowerPoint 演示文稿</vt:lpstr>
      <vt:lpstr>PowerPoint 演示文稿</vt:lpstr>
      <vt:lpstr>常用量具认知训练</vt:lpstr>
      <vt:lpstr>常用量具认知训练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常用量具认知训练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常用量具认知训练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124</cp:revision>
  <cp:lastPrinted>2019-11-25T16:00:00Z</cp:lastPrinted>
  <dcterms:created xsi:type="dcterms:W3CDTF">2019-11-25T16:00:00Z</dcterms:created>
  <dcterms:modified xsi:type="dcterms:W3CDTF">2024-07-18T02:53:21Z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2052-12.1.0.16929</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