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6"/>
  </p:notesMasterIdLst>
  <p:handoutMasterIdLst>
    <p:handoutMasterId r:id="rId37"/>
  </p:handoutMasterIdLst>
  <p:sldIdLst>
    <p:sldId id="256" r:id="rId5"/>
    <p:sldId id="305" r:id="rId6"/>
    <p:sldId id="258" r:id="rId7"/>
    <p:sldId id="562" r:id="rId8"/>
    <p:sldId id="410" r:id="rId9"/>
    <p:sldId id="525" r:id="rId10"/>
    <p:sldId id="409" r:id="rId11"/>
    <p:sldId id="507" r:id="rId12"/>
    <p:sldId id="563" r:id="rId13"/>
    <p:sldId id="564" r:id="rId14"/>
    <p:sldId id="565" r:id="rId15"/>
    <p:sldId id="566" r:id="rId16"/>
    <p:sldId id="567" r:id="rId17"/>
    <p:sldId id="568" r:id="rId18"/>
    <p:sldId id="523" r:id="rId19"/>
    <p:sldId id="569" r:id="rId20"/>
    <p:sldId id="542" r:id="rId21"/>
    <p:sldId id="541" r:id="rId22"/>
    <p:sldId id="543" r:id="rId23"/>
    <p:sldId id="570" r:id="rId24"/>
    <p:sldId id="571" r:id="rId25"/>
    <p:sldId id="572" r:id="rId26"/>
    <p:sldId id="573" r:id="rId27"/>
    <p:sldId id="574" r:id="rId28"/>
    <p:sldId id="575" r:id="rId29"/>
    <p:sldId id="576" r:id="rId30"/>
    <p:sldId id="577" r:id="rId31"/>
    <p:sldId id="578" r:id="rId32"/>
    <p:sldId id="579" r:id="rId33"/>
    <p:sldId id="553" r:id="rId34"/>
    <p:sldId id="261" r:id="rId35"/>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1" autoAdjust="0"/>
    <p:restoredTop sz="96182" autoAdjust="0"/>
  </p:normalViewPr>
  <p:slideViewPr>
    <p:cSldViewPr snapToGrid="0">
      <p:cViewPr>
        <p:scale>
          <a:sx n="100" d="100"/>
          <a:sy n="100" d="100"/>
        </p:scale>
        <p:origin x="780" y="312"/>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2898257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15</a:t>
            </a:fld>
            <a:endParaRPr lang="zh-CN" altLang="en-US"/>
          </a:p>
        </p:txBody>
      </p:sp>
    </p:spTree>
    <p:extLst>
      <p:ext uri="{BB962C8B-B14F-4D97-AF65-F5344CB8AC3E}">
        <p14:creationId xmlns:p14="http://schemas.microsoft.com/office/powerpoint/2010/main" val="1276959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4181335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18</a:t>
            </a:fld>
            <a:endParaRPr lang="zh-CN" altLang="en-US"/>
          </a:p>
        </p:txBody>
      </p:sp>
    </p:spTree>
    <p:extLst>
      <p:ext uri="{BB962C8B-B14F-4D97-AF65-F5344CB8AC3E}">
        <p14:creationId xmlns:p14="http://schemas.microsoft.com/office/powerpoint/2010/main" val="2468540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19</a:t>
            </a:fld>
            <a:endParaRPr lang="zh-CN" altLang="en-US"/>
          </a:p>
        </p:txBody>
      </p:sp>
    </p:spTree>
    <p:extLst>
      <p:ext uri="{BB962C8B-B14F-4D97-AF65-F5344CB8AC3E}">
        <p14:creationId xmlns:p14="http://schemas.microsoft.com/office/powerpoint/2010/main" val="1618709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20</a:t>
            </a:fld>
            <a:endParaRPr lang="zh-CN" altLang="en-US"/>
          </a:p>
        </p:txBody>
      </p:sp>
    </p:spTree>
    <p:extLst>
      <p:ext uri="{BB962C8B-B14F-4D97-AF65-F5344CB8AC3E}">
        <p14:creationId xmlns:p14="http://schemas.microsoft.com/office/powerpoint/2010/main" val="242706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21</a:t>
            </a:fld>
            <a:endParaRPr lang="zh-CN" altLang="en-US"/>
          </a:p>
        </p:txBody>
      </p:sp>
    </p:spTree>
    <p:extLst>
      <p:ext uri="{BB962C8B-B14F-4D97-AF65-F5344CB8AC3E}">
        <p14:creationId xmlns:p14="http://schemas.microsoft.com/office/powerpoint/2010/main" val="2299453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22</a:t>
            </a:fld>
            <a:endParaRPr lang="zh-CN" altLang="en-US"/>
          </a:p>
        </p:txBody>
      </p:sp>
    </p:spTree>
    <p:extLst>
      <p:ext uri="{BB962C8B-B14F-4D97-AF65-F5344CB8AC3E}">
        <p14:creationId xmlns:p14="http://schemas.microsoft.com/office/powerpoint/2010/main" val="2076124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253513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674356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2783366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2644826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4994353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27</a:t>
            </a:fld>
            <a:endParaRPr lang="zh-CN" altLang="en-US"/>
          </a:p>
        </p:txBody>
      </p:sp>
    </p:spTree>
    <p:extLst>
      <p:ext uri="{BB962C8B-B14F-4D97-AF65-F5344CB8AC3E}">
        <p14:creationId xmlns:p14="http://schemas.microsoft.com/office/powerpoint/2010/main" val="2351563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28</a:t>
            </a:fld>
            <a:endParaRPr lang="zh-CN" altLang="en-US"/>
          </a:p>
        </p:txBody>
      </p:sp>
    </p:spTree>
    <p:extLst>
      <p:ext uri="{BB962C8B-B14F-4D97-AF65-F5344CB8AC3E}">
        <p14:creationId xmlns:p14="http://schemas.microsoft.com/office/powerpoint/2010/main" val="3289095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29</a:t>
            </a:fld>
            <a:endParaRPr lang="zh-CN" altLang="en-US"/>
          </a:p>
        </p:txBody>
      </p:sp>
    </p:spTree>
    <p:extLst>
      <p:ext uri="{BB962C8B-B14F-4D97-AF65-F5344CB8AC3E}">
        <p14:creationId xmlns:p14="http://schemas.microsoft.com/office/powerpoint/2010/main" val="3512525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30</a:t>
            </a:fld>
            <a:endParaRPr lang="zh-CN" altLang="en-US"/>
          </a:p>
        </p:txBody>
      </p:sp>
    </p:spTree>
    <p:extLst>
      <p:ext uri="{BB962C8B-B14F-4D97-AF65-F5344CB8AC3E}">
        <p14:creationId xmlns:p14="http://schemas.microsoft.com/office/powerpoint/2010/main" val="2011132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extLst>
      <p:ext uri="{BB962C8B-B14F-4D97-AF65-F5344CB8AC3E}">
        <p14:creationId xmlns:p14="http://schemas.microsoft.com/office/powerpoint/2010/main" val="287617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415528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1451292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3377530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206080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2132750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2624247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472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日期占位符 1"/>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页脚占位符 2"/>
          <p:cNvSpPr>
            <a:spLocks noGrp="1"/>
          </p:cNvSpPr>
          <p:nvPr>
            <p:ph type="ftr" sz="quarter" idx="11"/>
          </p:nvPr>
        </p:nvSpPr>
        <p:spPr>
          <a:xfrm>
            <a:off x="660401" y="6438900"/>
            <a:ext cx="3992171" cy="215900"/>
          </a:xfrm>
        </p:spPr>
        <p:txBody>
          <a:bodyPr/>
          <a:lstStyle/>
          <a:p>
            <a:endParaRPr lang="zh-CN" altLang="en-US"/>
          </a:p>
        </p:txBody>
      </p:sp>
      <p:sp>
        <p:nvSpPr>
          <p:cNvPr id="8" name="灯片编号占位符 3"/>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452612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6" r:id="rId7"/>
    <p:sldLayoutId id="2147483697" r:id="rId8"/>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tags" Target="../tags/tag66.xml"/><Relationship Id="rId3" Type="http://schemas.openxmlformats.org/officeDocument/2006/relationships/tags" Target="../tags/tag51.xml"/><Relationship Id="rId21" Type="http://schemas.openxmlformats.org/officeDocument/2006/relationships/tags" Target="../tags/tag69.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notesSlide" Target="../notesSlides/notesSlide12.xml"/><Relationship Id="rId10" Type="http://schemas.openxmlformats.org/officeDocument/2006/relationships/tags" Target="../tags/tag58.xml"/><Relationship Id="rId19" Type="http://schemas.openxmlformats.org/officeDocument/2006/relationships/tags" Target="../tags/tag67.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0.emf"/><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notesSlide" Target="../notesSlides/notesSlide3.xml"/><Relationship Id="rId2" Type="http://schemas.openxmlformats.org/officeDocument/2006/relationships/tags" Target="../tags/tag35.xml"/><Relationship Id="rId16" Type="http://schemas.openxmlformats.org/officeDocument/2006/relationships/slideLayout" Target="../slideLayouts/slideLayout7.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4237070"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根据加工表面及用途的不同分类</a:t>
            </a:r>
            <a:endParaRPr lang="en-US" altLang="zh-CN" sz="2000" b="1" dirty="0">
              <a:solidFill>
                <a:schemeClr val="accent1"/>
              </a:solidFill>
              <a:cs typeface="+mn-ea"/>
              <a:sym typeface="+mn-lt"/>
            </a:endParaRPr>
          </a:p>
        </p:txBody>
      </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pic>
        <p:nvPicPr>
          <p:cNvPr id="5" name="图片 4">
            <a:extLst>
              <a:ext uri="{FF2B5EF4-FFF2-40B4-BE49-F238E27FC236}">
                <a16:creationId xmlns:a16="http://schemas.microsoft.com/office/drawing/2014/main" id="{FA8CF585-5471-E112-2CEC-CB0F0356290A}"/>
              </a:ext>
            </a:extLst>
          </p:cNvPr>
          <p:cNvPicPr>
            <a:picLocks noChangeAspect="1"/>
          </p:cNvPicPr>
          <p:nvPr/>
        </p:nvPicPr>
        <p:blipFill>
          <a:blip r:embed="rId3"/>
          <a:stretch>
            <a:fillRect/>
          </a:stretch>
        </p:blipFill>
        <p:spPr>
          <a:xfrm>
            <a:off x="1263536" y="2370504"/>
            <a:ext cx="9398476" cy="3544340"/>
          </a:xfrm>
          <a:prstGeom prst="rect">
            <a:avLst/>
          </a:prstGeom>
        </p:spPr>
      </p:pic>
      <p:sp>
        <p:nvSpPr>
          <p:cNvPr id="16" name="文本框 15">
            <a:extLst>
              <a:ext uri="{FF2B5EF4-FFF2-40B4-BE49-F238E27FC236}">
                <a16:creationId xmlns:a16="http://schemas.microsoft.com/office/drawing/2014/main" id="{5F1D18BE-4203-B755-5372-F8751DFC084C}"/>
              </a:ext>
            </a:extLst>
          </p:cNvPr>
          <p:cNvSpPr txBox="1"/>
          <p:nvPr/>
        </p:nvSpPr>
        <p:spPr>
          <a:xfrm>
            <a:off x="2294310" y="5783291"/>
            <a:ext cx="832660" cy="338554"/>
          </a:xfrm>
          <a:prstGeom prst="rect">
            <a:avLst/>
          </a:prstGeom>
          <a:noFill/>
        </p:spPr>
        <p:txBody>
          <a:bodyPr wrap="square">
            <a:spAutoFit/>
          </a:bodyPr>
          <a:lstStyle/>
          <a:p>
            <a:pPr algn="ctr"/>
            <a:r>
              <a:rPr lang="zh-CN" altLang="en-US" sz="1600" b="1" spc="-150" dirty="0">
                <a:solidFill>
                  <a:srgbClr val="221E1F"/>
                </a:solidFill>
                <a:latin typeface="方正书宋"/>
              </a:rPr>
              <a:t>切断刀</a:t>
            </a:r>
            <a:endParaRPr lang="zh-CN" altLang="en-US" sz="1600" b="1" spc="-150" dirty="0"/>
          </a:p>
        </p:txBody>
      </p:sp>
      <p:sp>
        <p:nvSpPr>
          <p:cNvPr id="17" name="文本框 16">
            <a:extLst>
              <a:ext uri="{FF2B5EF4-FFF2-40B4-BE49-F238E27FC236}">
                <a16:creationId xmlns:a16="http://schemas.microsoft.com/office/drawing/2014/main" id="{C6170613-E828-57BA-CEE3-5F13EB0959C3}"/>
              </a:ext>
            </a:extLst>
          </p:cNvPr>
          <p:cNvSpPr txBox="1"/>
          <p:nvPr/>
        </p:nvSpPr>
        <p:spPr>
          <a:xfrm>
            <a:off x="2918747" y="5789639"/>
            <a:ext cx="1197381" cy="338554"/>
          </a:xfrm>
          <a:prstGeom prst="rect">
            <a:avLst/>
          </a:prstGeom>
          <a:noFill/>
        </p:spPr>
        <p:txBody>
          <a:bodyPr wrap="square">
            <a:spAutoFit/>
          </a:bodyPr>
          <a:lstStyle/>
          <a:p>
            <a:pPr algn="ctr"/>
            <a:r>
              <a:rPr lang="en-US" altLang="zh-CN" sz="1600" b="1" spc="-150" dirty="0">
                <a:solidFill>
                  <a:srgbClr val="221E1F"/>
                </a:solidFill>
                <a:latin typeface="方正书宋"/>
              </a:rPr>
              <a:t>90°</a:t>
            </a:r>
            <a:r>
              <a:rPr lang="zh-CN" altLang="en-US" sz="1600" b="1" spc="-150" dirty="0">
                <a:solidFill>
                  <a:srgbClr val="221E1F"/>
                </a:solidFill>
                <a:latin typeface="方正书宋"/>
              </a:rPr>
              <a:t>左偏刀</a:t>
            </a:r>
            <a:endParaRPr lang="zh-CN" altLang="en-US" sz="1600" b="1" spc="-150" dirty="0"/>
          </a:p>
        </p:txBody>
      </p:sp>
      <p:sp>
        <p:nvSpPr>
          <p:cNvPr id="20" name="文本框 19">
            <a:extLst>
              <a:ext uri="{FF2B5EF4-FFF2-40B4-BE49-F238E27FC236}">
                <a16:creationId xmlns:a16="http://schemas.microsoft.com/office/drawing/2014/main" id="{13BEAB44-8F86-40E8-2414-EC2761E6CECE}"/>
              </a:ext>
            </a:extLst>
          </p:cNvPr>
          <p:cNvSpPr txBox="1"/>
          <p:nvPr/>
        </p:nvSpPr>
        <p:spPr>
          <a:xfrm>
            <a:off x="4002355" y="5792369"/>
            <a:ext cx="1197381" cy="338554"/>
          </a:xfrm>
          <a:prstGeom prst="rect">
            <a:avLst/>
          </a:prstGeom>
          <a:noFill/>
        </p:spPr>
        <p:txBody>
          <a:bodyPr wrap="square">
            <a:spAutoFit/>
          </a:bodyPr>
          <a:lstStyle/>
          <a:p>
            <a:pPr algn="ctr"/>
            <a:r>
              <a:rPr lang="en-US" altLang="zh-CN" sz="1600" b="1" spc="-150" dirty="0">
                <a:solidFill>
                  <a:srgbClr val="221E1F"/>
                </a:solidFill>
                <a:latin typeface="方正书宋"/>
              </a:rPr>
              <a:t>90°</a:t>
            </a:r>
            <a:r>
              <a:rPr lang="zh-CN" altLang="en-US" sz="1600" b="1" spc="-150" dirty="0">
                <a:solidFill>
                  <a:srgbClr val="221E1F"/>
                </a:solidFill>
                <a:latin typeface="方正书宋"/>
              </a:rPr>
              <a:t>右偏刀</a:t>
            </a:r>
            <a:endParaRPr lang="zh-CN" altLang="en-US" sz="1600" b="1" spc="-150" dirty="0"/>
          </a:p>
        </p:txBody>
      </p:sp>
      <p:sp>
        <p:nvSpPr>
          <p:cNvPr id="21" name="文本框 20">
            <a:extLst>
              <a:ext uri="{FF2B5EF4-FFF2-40B4-BE49-F238E27FC236}">
                <a16:creationId xmlns:a16="http://schemas.microsoft.com/office/drawing/2014/main" id="{89A2B9AD-2C9E-CEA2-6826-602546CA50B2}"/>
              </a:ext>
            </a:extLst>
          </p:cNvPr>
          <p:cNvSpPr txBox="1"/>
          <p:nvPr/>
        </p:nvSpPr>
        <p:spPr>
          <a:xfrm>
            <a:off x="5064152" y="5792369"/>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弯头车刀</a:t>
            </a:r>
            <a:endParaRPr lang="zh-CN" altLang="en-US" sz="1600" b="1" spc="-150" dirty="0"/>
          </a:p>
        </p:txBody>
      </p:sp>
      <p:sp>
        <p:nvSpPr>
          <p:cNvPr id="22" name="文本框 21">
            <a:extLst>
              <a:ext uri="{FF2B5EF4-FFF2-40B4-BE49-F238E27FC236}">
                <a16:creationId xmlns:a16="http://schemas.microsoft.com/office/drawing/2014/main" id="{D18DA7A3-D7A0-AE7C-A189-2683E1B3E86D}"/>
              </a:ext>
            </a:extLst>
          </p:cNvPr>
          <p:cNvSpPr txBox="1"/>
          <p:nvPr/>
        </p:nvSpPr>
        <p:spPr>
          <a:xfrm>
            <a:off x="6100133" y="5792369"/>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直头车刀</a:t>
            </a:r>
            <a:endParaRPr lang="zh-CN" altLang="en-US" sz="1600" b="1" spc="-150" dirty="0"/>
          </a:p>
        </p:txBody>
      </p:sp>
      <p:sp>
        <p:nvSpPr>
          <p:cNvPr id="24" name="文本框 23">
            <a:extLst>
              <a:ext uri="{FF2B5EF4-FFF2-40B4-BE49-F238E27FC236}">
                <a16:creationId xmlns:a16="http://schemas.microsoft.com/office/drawing/2014/main" id="{9EF065D0-2646-FF17-5991-F9A05160F1B5}"/>
              </a:ext>
            </a:extLst>
          </p:cNvPr>
          <p:cNvSpPr txBox="1"/>
          <p:nvPr/>
        </p:nvSpPr>
        <p:spPr>
          <a:xfrm>
            <a:off x="6992266" y="5783291"/>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成形车刀</a:t>
            </a:r>
            <a:endParaRPr lang="zh-CN" altLang="en-US" sz="1600" b="1" spc="-150" dirty="0"/>
          </a:p>
        </p:txBody>
      </p:sp>
      <p:sp>
        <p:nvSpPr>
          <p:cNvPr id="25" name="文本框 24">
            <a:extLst>
              <a:ext uri="{FF2B5EF4-FFF2-40B4-BE49-F238E27FC236}">
                <a16:creationId xmlns:a16="http://schemas.microsoft.com/office/drawing/2014/main" id="{4A0AB608-A8EB-8D4F-9300-7C9EBFFB58E1}"/>
              </a:ext>
            </a:extLst>
          </p:cNvPr>
          <p:cNvSpPr txBox="1"/>
          <p:nvPr/>
        </p:nvSpPr>
        <p:spPr>
          <a:xfrm>
            <a:off x="7849282" y="5800181"/>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宽刃精车刀</a:t>
            </a:r>
            <a:endParaRPr lang="zh-CN" altLang="en-US" sz="1600" b="1" spc="-150" dirty="0"/>
          </a:p>
        </p:txBody>
      </p:sp>
      <p:sp>
        <p:nvSpPr>
          <p:cNvPr id="26" name="文本框 25">
            <a:extLst>
              <a:ext uri="{FF2B5EF4-FFF2-40B4-BE49-F238E27FC236}">
                <a16:creationId xmlns:a16="http://schemas.microsoft.com/office/drawing/2014/main" id="{D4D76668-130A-09DC-FD43-86B2C1BA0343}"/>
              </a:ext>
            </a:extLst>
          </p:cNvPr>
          <p:cNvSpPr txBox="1"/>
          <p:nvPr/>
        </p:nvSpPr>
        <p:spPr>
          <a:xfrm>
            <a:off x="8879054" y="5800181"/>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外螺纹车刀</a:t>
            </a:r>
            <a:endParaRPr lang="zh-CN" altLang="en-US" sz="1600" b="1" spc="-150" dirty="0"/>
          </a:p>
        </p:txBody>
      </p:sp>
      <p:sp>
        <p:nvSpPr>
          <p:cNvPr id="27" name="文本框 26">
            <a:extLst>
              <a:ext uri="{FF2B5EF4-FFF2-40B4-BE49-F238E27FC236}">
                <a16:creationId xmlns:a16="http://schemas.microsoft.com/office/drawing/2014/main" id="{62BDDFB6-16AE-7FCC-370C-698F58360B0B}"/>
              </a:ext>
            </a:extLst>
          </p:cNvPr>
          <p:cNvSpPr txBox="1"/>
          <p:nvPr/>
        </p:nvSpPr>
        <p:spPr>
          <a:xfrm rot="16200000">
            <a:off x="7166488" y="2218645"/>
            <a:ext cx="1328219" cy="338554"/>
          </a:xfrm>
          <a:prstGeom prst="rect">
            <a:avLst/>
          </a:prstGeom>
          <a:noFill/>
        </p:spPr>
        <p:txBody>
          <a:bodyPr wrap="square">
            <a:spAutoFit/>
          </a:bodyPr>
          <a:lstStyle/>
          <a:p>
            <a:pPr algn="ctr"/>
            <a:r>
              <a:rPr lang="zh-CN" altLang="en-US" sz="1600" b="1" spc="-150" dirty="0">
                <a:solidFill>
                  <a:srgbClr val="221E1F"/>
                </a:solidFill>
                <a:highlight>
                  <a:srgbClr val="C0C0C0"/>
                </a:highlight>
                <a:latin typeface="方正书宋"/>
              </a:rPr>
              <a:t>内外螺纹车刀</a:t>
            </a:r>
            <a:endParaRPr lang="zh-CN" altLang="en-US" sz="1600" b="1" spc="-150" dirty="0">
              <a:highlight>
                <a:srgbClr val="C0C0C0"/>
              </a:highlight>
            </a:endParaRPr>
          </a:p>
        </p:txBody>
      </p:sp>
      <p:sp>
        <p:nvSpPr>
          <p:cNvPr id="28" name="文本框 27">
            <a:extLst>
              <a:ext uri="{FF2B5EF4-FFF2-40B4-BE49-F238E27FC236}">
                <a16:creationId xmlns:a16="http://schemas.microsoft.com/office/drawing/2014/main" id="{4B332F14-32B4-89ED-89AA-76C3FA84C89C}"/>
              </a:ext>
            </a:extLst>
          </p:cNvPr>
          <p:cNvSpPr txBox="1"/>
          <p:nvPr/>
        </p:nvSpPr>
        <p:spPr>
          <a:xfrm>
            <a:off x="6205143" y="2673159"/>
            <a:ext cx="1328219" cy="338554"/>
          </a:xfrm>
          <a:prstGeom prst="rect">
            <a:avLst/>
          </a:prstGeom>
          <a:noFill/>
        </p:spPr>
        <p:txBody>
          <a:bodyPr wrap="square">
            <a:spAutoFit/>
          </a:bodyPr>
          <a:lstStyle/>
          <a:p>
            <a:pPr algn="ctr"/>
            <a:r>
              <a:rPr lang="zh-CN" altLang="en-US" sz="1600" b="1" spc="-150" dirty="0">
                <a:solidFill>
                  <a:srgbClr val="221E1F"/>
                </a:solidFill>
                <a:highlight>
                  <a:srgbClr val="C0C0C0"/>
                </a:highlight>
                <a:latin typeface="方正书宋"/>
              </a:rPr>
              <a:t>内槽车刀</a:t>
            </a:r>
            <a:endParaRPr lang="zh-CN" altLang="en-US" sz="1600" b="1" spc="-150" dirty="0">
              <a:highlight>
                <a:srgbClr val="C0C0C0"/>
              </a:highlight>
            </a:endParaRPr>
          </a:p>
        </p:txBody>
      </p:sp>
      <p:sp>
        <p:nvSpPr>
          <p:cNvPr id="29" name="文本框 28">
            <a:extLst>
              <a:ext uri="{FF2B5EF4-FFF2-40B4-BE49-F238E27FC236}">
                <a16:creationId xmlns:a16="http://schemas.microsoft.com/office/drawing/2014/main" id="{97DC033C-7F79-5946-07BC-0502864E5D17}"/>
              </a:ext>
            </a:extLst>
          </p:cNvPr>
          <p:cNvSpPr txBox="1"/>
          <p:nvPr/>
        </p:nvSpPr>
        <p:spPr>
          <a:xfrm>
            <a:off x="4876924" y="2564444"/>
            <a:ext cx="1328219" cy="338554"/>
          </a:xfrm>
          <a:prstGeom prst="rect">
            <a:avLst/>
          </a:prstGeom>
          <a:noFill/>
        </p:spPr>
        <p:txBody>
          <a:bodyPr wrap="square">
            <a:spAutoFit/>
          </a:bodyPr>
          <a:lstStyle/>
          <a:p>
            <a:pPr algn="ctr"/>
            <a:r>
              <a:rPr lang="zh-CN" altLang="en-US" sz="1600" b="1" spc="-150" dirty="0">
                <a:solidFill>
                  <a:srgbClr val="221E1F"/>
                </a:solidFill>
                <a:highlight>
                  <a:srgbClr val="C0C0C0"/>
                </a:highlight>
                <a:latin typeface="方正书宋"/>
              </a:rPr>
              <a:t>通孔车刀</a:t>
            </a:r>
            <a:endParaRPr lang="zh-CN" altLang="en-US" sz="1600" b="1" spc="-150" dirty="0">
              <a:highlight>
                <a:srgbClr val="C0C0C0"/>
              </a:highlight>
            </a:endParaRPr>
          </a:p>
        </p:txBody>
      </p:sp>
      <p:sp>
        <p:nvSpPr>
          <p:cNvPr id="30" name="文本框 29">
            <a:extLst>
              <a:ext uri="{FF2B5EF4-FFF2-40B4-BE49-F238E27FC236}">
                <a16:creationId xmlns:a16="http://schemas.microsoft.com/office/drawing/2014/main" id="{811100B1-7FC9-E469-1A88-6BFC9E5A30DB}"/>
              </a:ext>
            </a:extLst>
          </p:cNvPr>
          <p:cNvSpPr txBox="1"/>
          <p:nvPr/>
        </p:nvSpPr>
        <p:spPr>
          <a:xfrm>
            <a:off x="9594591" y="5234569"/>
            <a:ext cx="1197381" cy="338554"/>
          </a:xfrm>
          <a:prstGeom prst="rect">
            <a:avLst/>
          </a:prstGeom>
          <a:noFill/>
        </p:spPr>
        <p:txBody>
          <a:bodyPr wrap="square">
            <a:spAutoFit/>
          </a:bodyPr>
          <a:lstStyle/>
          <a:p>
            <a:pPr algn="ctr"/>
            <a:r>
              <a:rPr lang="zh-CN" altLang="en-US" sz="1600" b="1" spc="-150" dirty="0">
                <a:solidFill>
                  <a:srgbClr val="221E1F"/>
                </a:solidFill>
                <a:latin typeface="方正书宋"/>
              </a:rPr>
              <a:t>端面车刀</a:t>
            </a:r>
            <a:endParaRPr lang="zh-CN" altLang="en-US" sz="1600" b="1" spc="-150" dirty="0"/>
          </a:p>
        </p:txBody>
      </p:sp>
      <p:sp>
        <p:nvSpPr>
          <p:cNvPr id="32" name="文本框 31">
            <a:extLst>
              <a:ext uri="{FF2B5EF4-FFF2-40B4-BE49-F238E27FC236}">
                <a16:creationId xmlns:a16="http://schemas.microsoft.com/office/drawing/2014/main" id="{6A3B0F0D-ED69-3F5F-211A-EB55220D8E91}"/>
              </a:ext>
            </a:extLst>
          </p:cNvPr>
          <p:cNvSpPr txBox="1"/>
          <p:nvPr/>
        </p:nvSpPr>
        <p:spPr>
          <a:xfrm>
            <a:off x="3734340" y="2513744"/>
            <a:ext cx="1328219" cy="338554"/>
          </a:xfrm>
          <a:prstGeom prst="rect">
            <a:avLst/>
          </a:prstGeom>
          <a:noFill/>
        </p:spPr>
        <p:txBody>
          <a:bodyPr wrap="square">
            <a:spAutoFit/>
          </a:bodyPr>
          <a:lstStyle/>
          <a:p>
            <a:pPr algn="ctr"/>
            <a:r>
              <a:rPr lang="zh-CN" altLang="en-US" sz="1600" b="1" spc="-150" dirty="0">
                <a:solidFill>
                  <a:srgbClr val="221E1F"/>
                </a:solidFill>
                <a:highlight>
                  <a:srgbClr val="C0C0C0"/>
                </a:highlight>
                <a:latin typeface="方正书宋"/>
              </a:rPr>
              <a:t>铰不通孔车刀</a:t>
            </a:r>
            <a:endParaRPr lang="zh-CN" altLang="en-US" sz="1600" b="1" spc="-150" dirty="0">
              <a:highlight>
                <a:srgbClr val="C0C0C0"/>
              </a:highlight>
            </a:endParaRPr>
          </a:p>
        </p:txBody>
      </p:sp>
      <p:sp>
        <p:nvSpPr>
          <p:cNvPr id="4" name="标题 3">
            <a:extLst>
              <a:ext uri="{FF2B5EF4-FFF2-40B4-BE49-F238E27FC236}">
                <a16:creationId xmlns:a16="http://schemas.microsoft.com/office/drawing/2014/main" id="{4E58BAAC-4EB2-8629-072A-41CF61D8BD66}"/>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3890411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601630" y="1833645"/>
            <a:ext cx="4237070"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根据加工表面及用途的不同分类</a:t>
            </a:r>
            <a:endParaRPr lang="en-US" altLang="zh-CN" sz="2000" b="1" dirty="0">
              <a:solidFill>
                <a:schemeClr val="accent1"/>
              </a:solidFill>
              <a:cs typeface="+mn-ea"/>
              <a:sym typeface="+mn-lt"/>
            </a:endParaRPr>
          </a:p>
        </p:txBody>
      </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4" name="文本框 3">
            <a:extLst>
              <a:ext uri="{FF2B5EF4-FFF2-40B4-BE49-F238E27FC236}">
                <a16:creationId xmlns:a16="http://schemas.microsoft.com/office/drawing/2014/main" id="{E6780D05-CBF1-CAB3-4755-3B2173809A7D}"/>
              </a:ext>
            </a:extLst>
          </p:cNvPr>
          <p:cNvSpPr txBox="1"/>
          <p:nvPr/>
        </p:nvSpPr>
        <p:spPr>
          <a:xfrm>
            <a:off x="928745" y="2269127"/>
            <a:ext cx="10058693"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en-US" altLang="zh-CN" dirty="0">
                <a:solidFill>
                  <a:srgbClr val="221E1F"/>
                </a:solidFill>
                <a:latin typeface="方正书宋"/>
              </a:rPr>
              <a:t>90°</a:t>
            </a:r>
            <a:r>
              <a:rPr lang="zh-CN" altLang="en-US" dirty="0">
                <a:solidFill>
                  <a:srgbClr val="221E1F"/>
                </a:solidFill>
                <a:latin typeface="方正书宋"/>
              </a:rPr>
              <a:t>车刀：用来车削工件的外圆、台阶和端面；</a:t>
            </a:r>
            <a:endParaRPr lang="en-US" altLang="zh-CN"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45°</a:t>
            </a:r>
            <a:r>
              <a:rPr lang="zh-CN" altLang="en-US" sz="1800" b="0" i="0" u="none" strike="noStrike" baseline="0" dirty="0">
                <a:solidFill>
                  <a:srgbClr val="221E1F"/>
                </a:solidFill>
                <a:latin typeface="方正书宋"/>
              </a:rPr>
              <a:t>车刀：</a:t>
            </a:r>
            <a:r>
              <a:rPr lang="zh-CN" altLang="en-US" dirty="0">
                <a:solidFill>
                  <a:srgbClr val="221E1F"/>
                </a:solidFill>
                <a:latin typeface="方正书宋"/>
              </a:rPr>
              <a:t>用来车削工件的外圆、端面和倒角；</a:t>
            </a:r>
            <a:endParaRPr lang="en-US" altLang="zh-CN"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切断刀：用来切断工件或工件上切出的沟槽；</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镗孔刀：用来车削工件的内孔；</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成形车刀：用来车削台阶处的圆角、圆槽或车削特殊形状工件；</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螺纹车刀：用来车削螺纹。</a:t>
            </a:r>
            <a:endParaRPr lang="en-US" altLang="zh-CN" sz="1800" b="0" i="0" u="none" strike="noStrike" baseline="0" dirty="0">
              <a:solidFill>
                <a:srgbClr val="221E1F"/>
              </a:solidFill>
              <a:latin typeface="方正书宋."/>
            </a:endParaRPr>
          </a:p>
        </p:txBody>
      </p:sp>
      <p:sp>
        <p:nvSpPr>
          <p:cNvPr id="6" name="文本框 5">
            <a:extLst>
              <a:ext uri="{FF2B5EF4-FFF2-40B4-BE49-F238E27FC236}">
                <a16:creationId xmlns:a16="http://schemas.microsoft.com/office/drawing/2014/main" id="{C084F18C-7824-CB6E-0FA2-A3D215645A03}"/>
              </a:ext>
            </a:extLst>
          </p:cNvPr>
          <p:cNvSpPr txBox="1"/>
          <p:nvPr/>
        </p:nvSpPr>
        <p:spPr>
          <a:xfrm>
            <a:off x="601630" y="4493667"/>
            <a:ext cx="4237070"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根据数控车刀的使用材料分类</a:t>
            </a:r>
            <a:endParaRPr lang="en-US" altLang="zh-CN" sz="2000" b="1" dirty="0">
              <a:solidFill>
                <a:schemeClr val="accent1"/>
              </a:solidFill>
              <a:cs typeface="+mn-ea"/>
              <a:sym typeface="+mn-lt"/>
            </a:endParaRPr>
          </a:p>
        </p:txBody>
      </p:sp>
      <p:sp>
        <p:nvSpPr>
          <p:cNvPr id="7" name="文本框 6">
            <a:extLst>
              <a:ext uri="{FF2B5EF4-FFF2-40B4-BE49-F238E27FC236}">
                <a16:creationId xmlns:a16="http://schemas.microsoft.com/office/drawing/2014/main" id="{B6ED2A84-9F85-EE6A-CA8B-37E09991B107}"/>
              </a:ext>
            </a:extLst>
          </p:cNvPr>
          <p:cNvSpPr txBox="1"/>
          <p:nvPr/>
        </p:nvSpPr>
        <p:spPr>
          <a:xfrm>
            <a:off x="928745" y="4957832"/>
            <a:ext cx="10058693" cy="1137556"/>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高碳钢车刀：高碳钢车刀是由含碳量在</a:t>
            </a:r>
            <a:r>
              <a:rPr lang="en-US" altLang="zh-CN" sz="1800" b="0" i="0" u="none" strike="noStrike" baseline="0" dirty="0">
                <a:solidFill>
                  <a:srgbClr val="221E1F"/>
                </a:solidFill>
                <a:latin typeface="方正书宋"/>
              </a:rPr>
              <a:t>0.8%~1.5%</a:t>
            </a:r>
            <a:r>
              <a:rPr lang="zh-CN" altLang="en-US" sz="1800" b="0" i="0" u="none" strike="noStrike" baseline="0" dirty="0">
                <a:solidFill>
                  <a:srgbClr val="221E1F"/>
                </a:solidFill>
                <a:latin typeface="方正书宋"/>
              </a:rPr>
              <a:t>之间的一种碳钢，经过淬火硬化后制成，因切削中的摩擦很容易回火软化，被高速钢等其他刀具所取代。一般仅适合于软金属材料的切削，常用者有</a:t>
            </a:r>
            <a:r>
              <a:rPr lang="en-US" altLang="zh-CN" sz="1800" b="0" i="0" u="none" strike="noStrike" baseline="0" dirty="0">
                <a:solidFill>
                  <a:srgbClr val="221E1F"/>
                </a:solidFill>
                <a:latin typeface="方正书宋"/>
              </a:rPr>
              <a:t>SK1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SK7</a:t>
            </a:r>
            <a:r>
              <a:rPr lang="zh-CN" altLang="en-US" sz="1800" b="0" i="0" u="none" strike="noStrike" baseline="0" dirty="0">
                <a:solidFill>
                  <a:srgbClr val="221E1F"/>
                </a:solidFill>
                <a:latin typeface="方正书宋"/>
              </a:rPr>
              <a:t>等。</a:t>
            </a:r>
            <a:endParaRPr lang="en-US" altLang="zh-CN" sz="1800" b="0" i="0" u="none" strike="noStrike" baseline="0" dirty="0">
              <a:solidFill>
                <a:srgbClr val="221E1F"/>
              </a:solidFill>
              <a:latin typeface="方正书宋."/>
            </a:endParaRPr>
          </a:p>
        </p:txBody>
      </p:sp>
      <p:sp>
        <p:nvSpPr>
          <p:cNvPr id="5" name="标题 3">
            <a:extLst>
              <a:ext uri="{FF2B5EF4-FFF2-40B4-BE49-F238E27FC236}">
                <a16:creationId xmlns:a16="http://schemas.microsoft.com/office/drawing/2014/main" id="{AB2CB8EC-9F8D-BE9C-5CA2-6137B18E6F6E}"/>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462616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6" name="文本框 5">
            <a:extLst>
              <a:ext uri="{FF2B5EF4-FFF2-40B4-BE49-F238E27FC236}">
                <a16:creationId xmlns:a16="http://schemas.microsoft.com/office/drawing/2014/main" id="{C084F18C-7824-CB6E-0FA2-A3D215645A03}"/>
              </a:ext>
            </a:extLst>
          </p:cNvPr>
          <p:cNvSpPr txBox="1"/>
          <p:nvPr/>
        </p:nvSpPr>
        <p:spPr>
          <a:xfrm>
            <a:off x="639730" y="1827279"/>
            <a:ext cx="4237070"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根据数控车刀的使用材料分类</a:t>
            </a:r>
            <a:endParaRPr lang="en-US" altLang="zh-CN" sz="2000" b="1" dirty="0">
              <a:solidFill>
                <a:schemeClr val="accent1"/>
              </a:solidFill>
              <a:cs typeface="+mn-ea"/>
              <a:sym typeface="+mn-lt"/>
            </a:endParaRPr>
          </a:p>
        </p:txBody>
      </p:sp>
      <p:sp>
        <p:nvSpPr>
          <p:cNvPr id="7" name="文本框 6">
            <a:extLst>
              <a:ext uri="{FF2B5EF4-FFF2-40B4-BE49-F238E27FC236}">
                <a16:creationId xmlns:a16="http://schemas.microsoft.com/office/drawing/2014/main" id="{B6ED2A84-9F85-EE6A-CA8B-37E09991B107}"/>
              </a:ext>
            </a:extLst>
          </p:cNvPr>
          <p:cNvSpPr txBox="1"/>
          <p:nvPr/>
        </p:nvSpPr>
        <p:spPr>
          <a:xfrm>
            <a:off x="966844" y="2291444"/>
            <a:ext cx="10863205" cy="4378443"/>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高速钢车刀：高速钢车刀为一种钢基合金，俗名白车刀。它是由含碳量在</a:t>
            </a:r>
            <a:r>
              <a:rPr lang="en-US" altLang="zh-CN" sz="1800" b="0" i="0" u="none" strike="noStrike" baseline="0" dirty="0">
                <a:solidFill>
                  <a:srgbClr val="221E1F"/>
                </a:solidFill>
                <a:latin typeface="方正书宋"/>
              </a:rPr>
              <a:t>0.7%~0.85% </a:t>
            </a:r>
            <a:r>
              <a:rPr lang="zh-CN" altLang="en-US" sz="1800" b="0" i="0" u="none" strike="noStrike" baseline="0" dirty="0">
                <a:solidFill>
                  <a:srgbClr val="221E1F"/>
                </a:solidFill>
                <a:latin typeface="方正书宋"/>
              </a:rPr>
              <a:t>之间的碳钢中加入</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Cr</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V</a:t>
            </a:r>
            <a:r>
              <a:rPr lang="zh-CN" altLang="en-US" sz="1800" b="0" i="0" u="none" strike="noStrike" baseline="0" dirty="0">
                <a:solidFill>
                  <a:srgbClr val="221E1F"/>
                </a:solidFill>
                <a:latin typeface="方正书宋"/>
              </a:rPr>
              <a:t>及</a:t>
            </a:r>
            <a:r>
              <a:rPr lang="en-US" altLang="zh-CN" sz="1800" b="0" i="0" u="none" strike="noStrike" baseline="0" dirty="0">
                <a:solidFill>
                  <a:srgbClr val="221E1F"/>
                </a:solidFill>
                <a:latin typeface="方正书宋"/>
              </a:rPr>
              <a:t>Co</a:t>
            </a:r>
            <a:r>
              <a:rPr lang="zh-CN" altLang="en-US" sz="1800" b="0" i="0" u="none" strike="noStrike" baseline="0" dirty="0">
                <a:solidFill>
                  <a:srgbClr val="221E1F"/>
                </a:solidFill>
                <a:latin typeface="方正书宋"/>
              </a:rPr>
              <a:t>等合金元素而成。高速钢车刀切削中产生的摩擦热可高达</a:t>
            </a:r>
            <a:r>
              <a:rPr lang="en-US" altLang="zh-CN" sz="1800" b="0" i="0" u="none" strike="noStrike" baseline="0" dirty="0">
                <a:solidFill>
                  <a:srgbClr val="221E1F"/>
                </a:solidFill>
                <a:latin typeface="方正书宋"/>
              </a:rPr>
              <a:t>6000℃</a:t>
            </a:r>
            <a:r>
              <a:rPr lang="zh-CN" altLang="en-US" sz="1800" b="0" i="0" u="none" strike="noStrike" baseline="0" dirty="0">
                <a:solidFill>
                  <a:srgbClr val="221E1F"/>
                </a:solidFill>
                <a:latin typeface="方正书宋"/>
              </a:rPr>
              <a:t>，适合转速</a:t>
            </a:r>
            <a:r>
              <a:rPr lang="en-US" altLang="zh-CN" sz="1800" b="0" i="0" u="none" strike="noStrike" baseline="0" dirty="0">
                <a:solidFill>
                  <a:srgbClr val="221E1F"/>
                </a:solidFill>
                <a:latin typeface="方正书宋"/>
              </a:rPr>
              <a:t>1000r/min </a:t>
            </a:r>
            <a:r>
              <a:rPr lang="zh-CN" altLang="en-US" sz="1800" b="0" i="0" u="none" strike="noStrike" baseline="0" dirty="0">
                <a:solidFill>
                  <a:srgbClr val="221E1F"/>
                </a:solidFill>
                <a:latin typeface="方正书宋"/>
              </a:rPr>
              <a:t>以下及螺纹的车削，一般常用高速钢车刀如</a:t>
            </a:r>
            <a:r>
              <a:rPr lang="en-US" altLang="zh-CN" sz="1800" b="0" i="0" u="none" strike="noStrike" baseline="0" dirty="0">
                <a:solidFill>
                  <a:srgbClr val="221E1F"/>
                </a:solidFill>
                <a:latin typeface="方正书宋"/>
              </a:rPr>
              <a:t>SKH2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SKH4A</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SKH5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SKH6</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SKH9</a:t>
            </a:r>
            <a:r>
              <a:rPr lang="zh-CN" altLang="en-US" sz="1800" b="0" i="0" u="none" strike="noStrike" baseline="0" dirty="0">
                <a:solidFill>
                  <a:srgbClr val="221E1F"/>
                </a:solidFill>
                <a:latin typeface="方正书宋"/>
              </a:rPr>
              <a:t>等。</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非铸铁合金刀</a:t>
            </a:r>
            <a:r>
              <a:rPr lang="zh-CN" altLang="en-US" dirty="0">
                <a:solidFill>
                  <a:srgbClr val="221E1F"/>
                </a:solidFill>
                <a:latin typeface="方正书宋"/>
              </a:rPr>
              <a:t>具：</a:t>
            </a:r>
            <a:r>
              <a:rPr lang="zh-CN" altLang="en-US" sz="1800" b="0" i="0" u="none" strike="noStrike" baseline="0" dirty="0">
                <a:solidFill>
                  <a:srgbClr val="221E1F"/>
                </a:solidFill>
                <a:latin typeface="方正书宋"/>
              </a:rPr>
              <a:t>此刀具材料为钴、铬及钨的合金，因切削加工很难，以铸造成形制造，故又叫超硬铸合金，最具代表者为</a:t>
            </a:r>
            <a:r>
              <a:rPr lang="en-US" altLang="zh-CN" sz="1800" b="0" i="0" u="none" strike="noStrike" baseline="0" dirty="0" err="1">
                <a:solidFill>
                  <a:srgbClr val="221E1F"/>
                </a:solidFill>
                <a:latin typeface="方正书宋"/>
              </a:rPr>
              <a:t>Stellite</a:t>
            </a:r>
            <a:r>
              <a:rPr lang="zh-CN" altLang="en-US" sz="1800" b="0" i="0" u="none" strike="noStrike" baseline="0" dirty="0">
                <a:solidFill>
                  <a:srgbClr val="221E1F"/>
                </a:solidFill>
                <a:latin typeface="方正书宋"/>
              </a:rPr>
              <a:t>合金，其刀具韧性及耐磨性极佳，在</a:t>
            </a:r>
            <a:r>
              <a:rPr lang="en-US" altLang="zh-CN" sz="1800" b="0" i="0" u="none" strike="noStrike" baseline="0" dirty="0">
                <a:solidFill>
                  <a:srgbClr val="221E1F"/>
                </a:solidFill>
                <a:latin typeface="方正书宋"/>
              </a:rPr>
              <a:t>8200℃</a:t>
            </a:r>
            <a:r>
              <a:rPr lang="zh-CN" altLang="en-US" sz="1800" b="0" i="0" u="none" strike="noStrike" baseline="0" dirty="0">
                <a:solidFill>
                  <a:srgbClr val="221E1F"/>
                </a:solidFill>
                <a:latin typeface="方正书宋"/>
              </a:rPr>
              <a:t>温度下其硬度仍不受影响，抗热程度远超出高速钢，适合高速及较深的切削工作。</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烧结碳化刀具：碳化刀具为粉末冶金的产品，碳化钨刀具主要成分为</a:t>
            </a:r>
            <a:r>
              <a:rPr lang="en-US" altLang="zh-CN" sz="1800" b="0" i="0" u="none" strike="noStrike" baseline="0" dirty="0">
                <a:solidFill>
                  <a:srgbClr val="221E1F"/>
                </a:solidFill>
                <a:latin typeface="方正书宋"/>
              </a:rPr>
              <a:t>50%~90%</a:t>
            </a:r>
            <a:r>
              <a:rPr lang="zh-CN" altLang="en-US" sz="1800" b="0" i="0" u="none" strike="noStrike" baseline="0" dirty="0">
                <a:solidFill>
                  <a:srgbClr val="221E1F"/>
                </a:solidFill>
                <a:latin typeface="方正书宋"/>
              </a:rPr>
              <a:t>钨，并加入钛、钼、钽等以钴粉作为结合剂，再经加热烧结完成。碳化刀具的硬度较任何其他材料均高，是最硬高碳钢的三倍，适用于切削较硬金属或石材。碳化刀具依国际标准（</a:t>
            </a:r>
            <a:r>
              <a:rPr lang="en-US" altLang="zh-CN" sz="1800" b="0" i="0" u="none" strike="noStrike" baseline="0" dirty="0">
                <a:solidFill>
                  <a:srgbClr val="221E1F"/>
                </a:solidFill>
                <a:latin typeface="方正书宋"/>
              </a:rPr>
              <a:t>ISO</a:t>
            </a:r>
            <a:r>
              <a:rPr lang="zh-CN" altLang="en-US" sz="1800" b="0" i="0" u="none" strike="noStrike" baseline="0" dirty="0">
                <a:solidFill>
                  <a:srgbClr val="221E1F"/>
                </a:solidFill>
                <a:latin typeface="方正书宋"/>
              </a:rPr>
              <a:t>）切削性质的不同，分成</a:t>
            </a:r>
            <a:r>
              <a:rPr lang="en-US" altLang="zh-CN" sz="1800" b="0" i="0" u="none" strike="noStrike" baseline="0" dirty="0">
                <a:solidFill>
                  <a:srgbClr val="221E1F"/>
                </a:solidFill>
                <a:latin typeface="方正书宋"/>
              </a:rPr>
              <a:t>P</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K</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M</a:t>
            </a:r>
            <a:r>
              <a:rPr lang="zh-CN" altLang="en-US" sz="1800" b="0" i="0" u="none" strike="noStrike" baseline="0" dirty="0">
                <a:solidFill>
                  <a:srgbClr val="221E1F"/>
                </a:solidFill>
                <a:latin typeface="方正书宋"/>
              </a:rPr>
              <a:t>三类，并分别以蓝、红、黄三种颜色来标识：</a:t>
            </a:r>
            <a:r>
              <a:rPr lang="en-US" altLang="zh-CN" sz="1800" b="0" i="0" u="none" strike="noStrike" baseline="0" dirty="0">
                <a:solidFill>
                  <a:srgbClr val="221E1F"/>
                </a:solidFill>
                <a:latin typeface="方正书宋"/>
              </a:rPr>
              <a:t>P</a:t>
            </a:r>
            <a:r>
              <a:rPr lang="zh-CN" altLang="en-US" sz="1800" b="0" i="0" u="none" strike="noStrike" baseline="0" dirty="0">
                <a:solidFill>
                  <a:srgbClr val="221E1F"/>
                </a:solidFill>
                <a:latin typeface="方正书宋"/>
              </a:rPr>
              <a:t>类适于切削钢材，刀柄涂蓝色以识别之；</a:t>
            </a:r>
            <a:r>
              <a:rPr lang="en-US" altLang="zh-CN" sz="1800" b="0" i="0" u="none" strike="noStrike" baseline="0" dirty="0">
                <a:solidFill>
                  <a:srgbClr val="221E1F"/>
                </a:solidFill>
                <a:latin typeface="方正书宋"/>
              </a:rPr>
              <a:t>K</a:t>
            </a:r>
            <a:r>
              <a:rPr lang="zh-CN" altLang="en-US" sz="1800" b="0" i="0" u="none" strike="noStrike" baseline="0" dirty="0">
                <a:solidFill>
                  <a:srgbClr val="221E1F"/>
                </a:solidFill>
                <a:latin typeface="方正书宋"/>
              </a:rPr>
              <a:t>类适于切削石材、铸铁等脆硬材料，刀柄涂以红色以识别之； </a:t>
            </a:r>
            <a:r>
              <a:rPr lang="en-US" altLang="zh-CN" sz="1800" b="0" i="0" u="none" strike="noStrike" baseline="0" dirty="0">
                <a:solidFill>
                  <a:srgbClr val="221E1F"/>
                </a:solidFill>
                <a:latin typeface="方正书宋"/>
              </a:rPr>
              <a:t>M</a:t>
            </a:r>
            <a:r>
              <a:rPr lang="zh-CN" altLang="en-US" sz="1800" b="0" i="0" u="none" strike="noStrike" baseline="0" dirty="0">
                <a:solidFill>
                  <a:srgbClr val="221E1F"/>
                </a:solidFill>
                <a:latin typeface="方正书宋"/>
              </a:rPr>
              <a:t>类介于</a:t>
            </a:r>
            <a:r>
              <a:rPr lang="en-US" altLang="zh-CN" sz="1800" b="0" i="0" u="none" strike="noStrike" baseline="0" dirty="0">
                <a:solidFill>
                  <a:srgbClr val="221E1F"/>
                </a:solidFill>
                <a:latin typeface="方正书宋"/>
              </a:rPr>
              <a:t>P</a:t>
            </a:r>
            <a:r>
              <a:rPr lang="zh-CN" altLang="en-US" sz="1800" b="0" i="0" u="none" strike="noStrike" baseline="0" dirty="0">
                <a:solidFill>
                  <a:srgbClr val="221E1F"/>
                </a:solidFill>
                <a:latin typeface="方正书宋"/>
              </a:rPr>
              <a:t>类与</a:t>
            </a:r>
            <a:r>
              <a:rPr lang="en-US" altLang="zh-CN" sz="1800" b="0" i="0" u="none" strike="noStrike" baseline="0" dirty="0">
                <a:solidFill>
                  <a:srgbClr val="221E1F"/>
                </a:solidFill>
                <a:latin typeface="方正书宋"/>
              </a:rPr>
              <a:t>K</a:t>
            </a:r>
            <a:r>
              <a:rPr lang="zh-CN" altLang="en-US" sz="1800" b="0" i="0" u="none" strike="noStrike" baseline="0" dirty="0">
                <a:solidFill>
                  <a:srgbClr val="221E1F"/>
                </a:solidFill>
                <a:latin typeface="方正书宋"/>
              </a:rPr>
              <a:t>类之间，适于切削韧性较大的材料，刀柄涂以黄色来识别之。</a:t>
            </a:r>
            <a:endParaRPr lang="en-US" altLang="zh-CN" sz="1800" b="0" i="0" u="none" strike="noStrike" baseline="0" dirty="0">
              <a:solidFill>
                <a:srgbClr val="221E1F"/>
              </a:solidFill>
              <a:latin typeface="方正书宋."/>
            </a:endParaRPr>
          </a:p>
        </p:txBody>
      </p:sp>
      <p:sp>
        <p:nvSpPr>
          <p:cNvPr id="2" name="标题 3">
            <a:extLst>
              <a:ext uri="{FF2B5EF4-FFF2-40B4-BE49-F238E27FC236}">
                <a16:creationId xmlns:a16="http://schemas.microsoft.com/office/drawing/2014/main" id="{13E04F3A-B025-E556-367A-C4815F3E2AED}"/>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3584152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6" name="文本框 5">
            <a:extLst>
              <a:ext uri="{FF2B5EF4-FFF2-40B4-BE49-F238E27FC236}">
                <a16:creationId xmlns:a16="http://schemas.microsoft.com/office/drawing/2014/main" id="{C084F18C-7824-CB6E-0FA2-A3D215645A03}"/>
              </a:ext>
            </a:extLst>
          </p:cNvPr>
          <p:cNvSpPr txBox="1"/>
          <p:nvPr/>
        </p:nvSpPr>
        <p:spPr>
          <a:xfrm>
            <a:off x="639730" y="1827279"/>
            <a:ext cx="4237070"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根据数控车刀的使用材料分类</a:t>
            </a:r>
            <a:endParaRPr lang="en-US" altLang="zh-CN" sz="2000" b="1" dirty="0">
              <a:solidFill>
                <a:schemeClr val="accent1"/>
              </a:solidFill>
              <a:cs typeface="+mn-ea"/>
              <a:sym typeface="+mn-lt"/>
            </a:endParaRPr>
          </a:p>
        </p:txBody>
      </p:sp>
      <p:sp>
        <p:nvSpPr>
          <p:cNvPr id="7" name="文本框 6">
            <a:extLst>
              <a:ext uri="{FF2B5EF4-FFF2-40B4-BE49-F238E27FC236}">
                <a16:creationId xmlns:a16="http://schemas.microsoft.com/office/drawing/2014/main" id="{B6ED2A84-9F85-EE6A-CA8B-37E09991B107}"/>
              </a:ext>
            </a:extLst>
          </p:cNvPr>
          <p:cNvSpPr txBox="1"/>
          <p:nvPr/>
        </p:nvSpPr>
        <p:spPr>
          <a:xfrm>
            <a:off x="966844" y="2291444"/>
            <a:ext cx="10863205" cy="2577950"/>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陶瓷</a:t>
            </a:r>
            <a:r>
              <a:rPr lang="zh-CN" altLang="en-US" sz="1800" b="0" i="0" u="none" strike="noStrike" baseline="0" dirty="0">
                <a:solidFill>
                  <a:srgbClr val="221E1F"/>
                </a:solidFill>
                <a:latin typeface="方正书宋"/>
              </a:rPr>
              <a:t>车刀：陶瓷车刀是由氧化铝粉未，添加少量元素，再经由高温烧结而成，其硬度、抗热性、切削速度比碳化钨高，但是因为质脆，故不适用于非连续或重车削，只适合高速精削。</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钻石</a:t>
            </a:r>
            <a:r>
              <a:rPr lang="zh-CN" altLang="en-US" sz="1800" b="0" i="0" u="none" strike="noStrike" baseline="0" dirty="0">
                <a:solidFill>
                  <a:srgbClr val="221E1F"/>
                </a:solidFill>
                <a:latin typeface="方正书宋"/>
              </a:rPr>
              <a:t>刀具：当对高级表面加工时，可使用圆形或表面有刃缘的工业用钻石来进行光制。可得到更为光滑的表面，主要用来做铜合金或轻合金的精密车削，在车削时必须使用高转度，最低需在</a:t>
            </a:r>
            <a:r>
              <a:rPr lang="en-US" altLang="zh-CN" sz="1800" b="0" i="0" u="none" strike="noStrike" baseline="0" dirty="0">
                <a:solidFill>
                  <a:srgbClr val="221E1F"/>
                </a:solidFill>
                <a:latin typeface="方正书宋"/>
              </a:rPr>
              <a:t>60~100r/min</a:t>
            </a:r>
            <a:r>
              <a:rPr lang="zh-CN" altLang="en-US" sz="1800" b="0" i="0" u="none" strike="noStrike" baseline="0" dirty="0">
                <a:solidFill>
                  <a:srgbClr val="221E1F"/>
                </a:solidFill>
                <a:latin typeface="方正书宋"/>
              </a:rPr>
              <a:t>，通常在</a:t>
            </a:r>
            <a:r>
              <a:rPr lang="en-US" altLang="zh-CN" sz="1800" b="0" i="0" u="none" strike="noStrike" baseline="0" dirty="0">
                <a:solidFill>
                  <a:srgbClr val="221E1F"/>
                </a:solidFill>
                <a:latin typeface="方正书宋"/>
              </a:rPr>
              <a:t>200~300r/min</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氧化硼刀具：</a:t>
            </a:r>
            <a:r>
              <a:rPr lang="zh-CN" altLang="en-US" sz="1800" b="0" i="0" u="none" strike="noStrike" baseline="0" dirty="0">
                <a:solidFill>
                  <a:srgbClr val="221E1F"/>
                </a:solidFill>
                <a:latin typeface="方正书宋"/>
              </a:rPr>
              <a:t>立方晶氧化硼（</a:t>
            </a:r>
            <a:r>
              <a:rPr lang="en-US" altLang="zh-CN" sz="1800" b="0" i="0" u="none" strike="noStrike" baseline="0" dirty="0">
                <a:solidFill>
                  <a:srgbClr val="221E1F"/>
                </a:solidFill>
                <a:latin typeface="方正书宋"/>
              </a:rPr>
              <a:t>CBN</a:t>
            </a:r>
            <a:r>
              <a:rPr lang="zh-CN" altLang="en-US" sz="1800" b="0" i="0" u="none" strike="noStrike" baseline="0" dirty="0">
                <a:solidFill>
                  <a:srgbClr val="221E1F"/>
                </a:solidFill>
                <a:latin typeface="方正书宋"/>
              </a:rPr>
              <a:t>）是近年来推广的材料，硬度与耐磨性仅次于钻石，此刀具适用于加工坚硬、耐磨的铁族合金、镍基合金和钴基合金。</a:t>
            </a:r>
            <a:endParaRPr lang="en-US" altLang="zh-CN" sz="1800" b="0" i="0" u="none" strike="noStrike" baseline="0" dirty="0">
              <a:solidFill>
                <a:srgbClr val="221E1F"/>
              </a:solidFill>
              <a:latin typeface="方正书宋."/>
            </a:endParaRPr>
          </a:p>
        </p:txBody>
      </p:sp>
      <p:sp>
        <p:nvSpPr>
          <p:cNvPr id="2" name="标题 3">
            <a:extLst>
              <a:ext uri="{FF2B5EF4-FFF2-40B4-BE49-F238E27FC236}">
                <a16:creationId xmlns:a16="http://schemas.microsoft.com/office/drawing/2014/main" id="{FA83B59E-0242-A7D2-12BB-804A6782330D}"/>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271212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10" name="标题 3">
            <a:extLst>
              <a:ext uri="{FF2B5EF4-FFF2-40B4-BE49-F238E27FC236}">
                <a16:creationId xmlns:a16="http://schemas.microsoft.com/office/drawing/2014/main" id="{3A1ED4CA-9775-A8BE-4DCE-7AF8D640B58F}"/>
              </a:ext>
            </a:extLst>
          </p:cNvPr>
          <p:cNvSpPr txBox="1">
            <a:spLocks/>
          </p:cNvSpPr>
          <p:nvPr/>
        </p:nvSpPr>
        <p:spPr>
          <a:xfrm>
            <a:off x="3402834" y="1141015"/>
            <a:ext cx="53863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使用数控车刀的具体注意事项</a:t>
            </a:r>
          </a:p>
        </p:txBody>
      </p:sp>
      <p:sp>
        <p:nvSpPr>
          <p:cNvPr id="7" name="文本框 6">
            <a:extLst>
              <a:ext uri="{FF2B5EF4-FFF2-40B4-BE49-F238E27FC236}">
                <a16:creationId xmlns:a16="http://schemas.microsoft.com/office/drawing/2014/main" id="{B6ED2A84-9F85-EE6A-CA8B-37E09991B107}"/>
              </a:ext>
            </a:extLst>
          </p:cNvPr>
          <p:cNvSpPr txBox="1"/>
          <p:nvPr/>
        </p:nvSpPr>
        <p:spPr>
          <a:xfrm>
            <a:off x="869987" y="1857744"/>
            <a:ext cx="8443837" cy="1253677"/>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2000" b="0" i="0" u="none" strike="noStrike" baseline="0" dirty="0">
                <a:solidFill>
                  <a:srgbClr val="221E1F"/>
                </a:solidFill>
                <a:latin typeface="方正书宋"/>
              </a:rPr>
              <a:t>识别数控车刀时，与普通车刀进行比较，分清它们的相同和不同之处。</a:t>
            </a:r>
            <a:endParaRPr lang="en-US" altLang="zh-CN" sz="20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2000" b="0" i="0" u="none" strike="noStrike" baseline="0" dirty="0">
                <a:solidFill>
                  <a:srgbClr val="221E1F"/>
                </a:solidFill>
                <a:latin typeface="方正书宋"/>
              </a:rPr>
              <a:t>机夹式车刀刀片安装需要夹紧，否则在加工零件时会崩刃。</a:t>
            </a:r>
            <a:endParaRPr lang="en-US" altLang="zh-CN" sz="20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2000" b="0" i="0" u="none" strike="noStrike" baseline="0" dirty="0">
                <a:solidFill>
                  <a:srgbClr val="221E1F"/>
                </a:solidFill>
                <a:latin typeface="方正书宋"/>
              </a:rPr>
              <a:t>不同的数控车刀适合加工不同形状和部位，不能乱选刀具加工。</a:t>
            </a:r>
            <a:endParaRPr lang="en-US" altLang="zh-CN" sz="2000" b="0" i="0" u="none" strike="noStrike" baseline="0" dirty="0">
              <a:solidFill>
                <a:srgbClr val="221E1F"/>
              </a:solidFill>
              <a:latin typeface="方正书宋."/>
            </a:endParaRPr>
          </a:p>
        </p:txBody>
      </p:sp>
    </p:spTree>
    <p:extLst>
      <p:ext uri="{BB962C8B-B14F-4D97-AF65-F5344CB8AC3E}">
        <p14:creationId xmlns:p14="http://schemas.microsoft.com/office/powerpoint/2010/main" val="1099644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676437" y="2254735"/>
            <a:ext cx="423691"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302865" y="2167483"/>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168203" y="2038849"/>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数控车床对车刀的要求是什么？</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168200" y="2635374"/>
            <a:ext cx="5451673"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数控车刀按照加工表面和用途分为几类？</a:t>
            </a:r>
            <a:endParaRPr lang="en-US" altLang="zh-CN" sz="20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386717090"/>
              </p:ext>
            </p:extLst>
          </p:nvPr>
        </p:nvGraphicFramePr>
        <p:xfrm>
          <a:off x="6737873" y="2064495"/>
          <a:ext cx="4692127" cy="3598928"/>
        </p:xfrm>
        <a:graphic>
          <a:graphicData uri="http://schemas.openxmlformats.org/drawingml/2006/table">
            <a:tbl>
              <a:tblPr>
                <a:tableStyleId>{5C22544A-7EE6-4342-B048-85BDC9FD1C3A}</a:tableStyleId>
              </a:tblPr>
              <a:tblGrid>
                <a:gridCol w="853751">
                  <a:extLst>
                    <a:ext uri="{9D8B030D-6E8A-4147-A177-3AD203B41FA5}">
                      <a16:colId xmlns:a16="http://schemas.microsoft.com/office/drawing/2014/main" val="20000"/>
                    </a:ext>
                  </a:extLst>
                </a:gridCol>
                <a:gridCol w="1811810">
                  <a:extLst>
                    <a:ext uri="{9D8B030D-6E8A-4147-A177-3AD203B41FA5}">
                      <a16:colId xmlns:a16="http://schemas.microsoft.com/office/drawing/2014/main" val="20001"/>
                    </a:ext>
                  </a:extLst>
                </a:gridCol>
                <a:gridCol w="1012113">
                  <a:extLst>
                    <a:ext uri="{9D8B030D-6E8A-4147-A177-3AD203B41FA5}">
                      <a16:colId xmlns:a16="http://schemas.microsoft.com/office/drawing/2014/main" val="20002"/>
                    </a:ext>
                  </a:extLst>
                </a:gridCol>
                <a:gridCol w="1014453">
                  <a:extLst>
                    <a:ext uri="{9D8B030D-6E8A-4147-A177-3AD203B41FA5}">
                      <a16:colId xmlns:a16="http://schemas.microsoft.com/office/drawing/2014/main" val="20003"/>
                    </a:ext>
                  </a:extLst>
                </a:gridCol>
              </a:tblGrid>
              <a:tr h="392619">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57007">
                <a:tc>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056350"/>
                  </a:ext>
                </a:extLst>
              </a:tr>
              <a:tr h="1001751">
                <a:tc gridSpan="4">
                  <a:txBody>
                    <a:bodyPr/>
                    <a:lstStyle/>
                    <a:p>
                      <a:pPr algn="l" fontAlgn="ctr"/>
                      <a:r>
                        <a:rPr lang="zh-CN" altLang="en-US" sz="1400" b="0" i="0" u="none" strike="noStrike" dirty="0">
                          <a:solidFill>
                            <a:srgbClr val="000000"/>
                          </a:solidFill>
                          <a:effectLst/>
                          <a:latin typeface="+mj-ea"/>
                          <a:ea typeface="+mj-ea"/>
                        </a:rPr>
                        <a:t>实训内容</a:t>
                      </a:r>
                    </a:p>
                    <a:p>
                      <a:pPr algn="ctr" fontAlgn="ctr"/>
                      <a:endParaRPr lang="en-US" altLang="zh-CN" sz="1400" b="0" i="0" u="none" strike="noStrike" dirty="0">
                        <a:solidFill>
                          <a:srgbClr val="000000"/>
                        </a:solidFill>
                        <a:effectLst/>
                        <a:latin typeface="+mj-ea"/>
                        <a:ea typeface="+mj-ea"/>
                      </a:endParaRPr>
                    </a:p>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64041"/>
                  </a:ext>
                </a:extLst>
              </a:tr>
              <a:tr h="1030101">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画出切断刀、外圆刀、内孔车刀、螺纹车刀的外形示意图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450">
                <a:tc gridSpan="4">
                  <a:txBody>
                    <a:bodyPr/>
                    <a:lstStyle/>
                    <a:p>
                      <a:pPr algn="l" fontAlgn="ctr"/>
                      <a:r>
                        <a:rPr lang="zh-CN" altLang="en-US" sz="1400" b="0" i="0" u="none" strike="noStrike" dirty="0">
                          <a:solidFill>
                            <a:srgbClr val="000000"/>
                          </a:solidFill>
                          <a:effectLst/>
                          <a:latin typeface="+mj-ea"/>
                          <a:ea typeface="+mj-ea"/>
                        </a:rPr>
                        <a:t>被测零件的零件图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99415829"/>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168198" y="3837602"/>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sp>
        <p:nvSpPr>
          <p:cNvPr id="12" name="标题 1">
            <a:extLst>
              <a:ext uri="{FF2B5EF4-FFF2-40B4-BE49-F238E27FC236}">
                <a16:creationId xmlns:a16="http://schemas.microsoft.com/office/drawing/2014/main" id="{6E19D702-04CC-78EC-84CA-319A4CC8F808}"/>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13" name="Title-1">
            <a:extLst>
              <a:ext uri="{FF2B5EF4-FFF2-40B4-BE49-F238E27FC236}">
                <a16:creationId xmlns:a16="http://schemas.microsoft.com/office/drawing/2014/main" id="{B8128052-914C-98BB-0807-60AAA0A6EE30}"/>
              </a:ext>
            </a:extLst>
          </p:cNvPr>
          <p:cNvSpPr/>
          <p:nvPr/>
        </p:nvSpPr>
        <p:spPr>
          <a:xfrm>
            <a:off x="1168199" y="3262444"/>
            <a:ext cx="5451673"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数控车刀按照使用材料分为几类？</a:t>
            </a:r>
            <a:endParaRPr lang="en-US" altLang="zh-CN" sz="2000" b="1" dirty="0">
              <a:solidFill>
                <a:schemeClr val="accent1"/>
              </a:solidFill>
              <a:sym typeface="Arial" panose="020B0604020202020204" pitchFamily="34" charset="0"/>
            </a:endParaRPr>
          </a:p>
        </p:txBody>
      </p:sp>
      <p:sp>
        <p:nvSpPr>
          <p:cNvPr id="2" name="1">
            <a:extLst>
              <a:ext uri="{FF2B5EF4-FFF2-40B4-BE49-F238E27FC236}">
                <a16:creationId xmlns:a16="http://schemas.microsoft.com/office/drawing/2014/main" id="{0E3D218A-D6F9-0875-644E-D217ED4329C7}"/>
              </a:ext>
            </a:extLst>
          </p:cNvPr>
          <p:cNvSpPr/>
          <p:nvPr/>
        </p:nvSpPr>
        <p:spPr bwMode="auto">
          <a:xfrm rot="5400000">
            <a:off x="676437" y="2860066"/>
            <a:ext cx="423691"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5" name="Index-1">
            <a:extLst>
              <a:ext uri="{FF2B5EF4-FFF2-40B4-BE49-F238E27FC236}">
                <a16:creationId xmlns:a16="http://schemas.microsoft.com/office/drawing/2014/main" id="{D877A7EF-8EE6-A4EB-BB91-C31A6376A11F}"/>
              </a:ext>
            </a:extLst>
          </p:cNvPr>
          <p:cNvSpPr txBox="1"/>
          <p:nvPr/>
        </p:nvSpPr>
        <p:spPr>
          <a:xfrm>
            <a:off x="302865" y="2772814"/>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1" name="1">
            <a:extLst>
              <a:ext uri="{FF2B5EF4-FFF2-40B4-BE49-F238E27FC236}">
                <a16:creationId xmlns:a16="http://schemas.microsoft.com/office/drawing/2014/main" id="{F1455F65-72BF-3005-6BBB-676D8F0E0AD5}"/>
              </a:ext>
            </a:extLst>
          </p:cNvPr>
          <p:cNvSpPr/>
          <p:nvPr/>
        </p:nvSpPr>
        <p:spPr bwMode="auto">
          <a:xfrm rot="5400000">
            <a:off x="676437" y="3506431"/>
            <a:ext cx="423691"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a:extLst>
              <a:ext uri="{FF2B5EF4-FFF2-40B4-BE49-F238E27FC236}">
                <a16:creationId xmlns:a16="http://schemas.microsoft.com/office/drawing/2014/main" id="{1346F3AE-9927-4F98-8F46-510C3D211783}"/>
              </a:ext>
            </a:extLst>
          </p:cNvPr>
          <p:cNvSpPr txBox="1"/>
          <p:nvPr/>
        </p:nvSpPr>
        <p:spPr>
          <a:xfrm>
            <a:off x="302865" y="3419179"/>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0" name="1">
            <a:extLst>
              <a:ext uri="{FF2B5EF4-FFF2-40B4-BE49-F238E27FC236}">
                <a16:creationId xmlns:a16="http://schemas.microsoft.com/office/drawing/2014/main" id="{852F18C1-EE34-1AA1-8368-63C04BD88015}"/>
              </a:ext>
            </a:extLst>
          </p:cNvPr>
          <p:cNvSpPr/>
          <p:nvPr/>
        </p:nvSpPr>
        <p:spPr bwMode="auto">
          <a:xfrm rot="5400000">
            <a:off x="676437" y="4087994"/>
            <a:ext cx="423691"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2" name="Index-1">
            <a:extLst>
              <a:ext uri="{FF2B5EF4-FFF2-40B4-BE49-F238E27FC236}">
                <a16:creationId xmlns:a16="http://schemas.microsoft.com/office/drawing/2014/main" id="{65A54F22-423C-B3F7-96BA-86BB2A0D6CF0}"/>
              </a:ext>
            </a:extLst>
          </p:cNvPr>
          <p:cNvSpPr txBox="1"/>
          <p:nvPr/>
        </p:nvSpPr>
        <p:spPr>
          <a:xfrm>
            <a:off x="302865" y="4000742"/>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04</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98656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常用刀具认知训练</a:t>
            </a:r>
          </a:p>
        </p:txBody>
      </p:sp>
      <p:sp>
        <p:nvSpPr>
          <p:cNvPr id="6" name="文本占位符 5"/>
          <p:cNvSpPr>
            <a:spLocks noGrp="1"/>
          </p:cNvSpPr>
          <p:nvPr>
            <p:ph type="body" idx="1"/>
          </p:nvPr>
        </p:nvSpPr>
        <p:spPr>
          <a:xfrm>
            <a:off x="2196459" y="3611166"/>
            <a:ext cx="6529529" cy="1134413"/>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5.1 </a:t>
            </a:r>
            <a:r>
              <a:rPr lang="zh-CN" altLang="en-US" sz="2400" b="1" dirty="0">
                <a:solidFill>
                  <a:schemeClr val="bg1">
                    <a:lumMod val="75000"/>
                  </a:schemeClr>
                </a:solidFill>
                <a:cs typeface="+mn-ea"/>
                <a:sym typeface="+mn-lt"/>
              </a:rPr>
              <a:t>数控车床常用刀具</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5.2 </a:t>
            </a:r>
            <a:r>
              <a:rPr lang="zh-CN" altLang="en-US" sz="2400" b="1" dirty="0">
                <a:solidFill>
                  <a:srgbClr val="FF0000"/>
                </a:solidFill>
                <a:cs typeface="+mn-ea"/>
                <a:sym typeface="+mn-lt"/>
              </a:rPr>
              <a:t>数控车床刀具的选用及安装</a:t>
            </a:r>
            <a:endParaRPr lang="en-US" altLang="zh-CN" sz="2400" b="1" dirty="0">
              <a:solidFill>
                <a:srgbClr val="FF0000"/>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5</a:t>
            </a:r>
          </a:p>
        </p:txBody>
      </p:sp>
    </p:spTree>
    <p:extLst>
      <p:ext uri="{BB962C8B-B14F-4D97-AF65-F5344CB8AC3E}">
        <p14:creationId xmlns:p14="http://schemas.microsoft.com/office/powerpoint/2010/main" val="1463830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grpSp>
        <p:nvGrpSpPr>
          <p:cNvPr id="37" name="组合 36">
            <a:extLst>
              <a:ext uri="{FF2B5EF4-FFF2-40B4-BE49-F238E27FC236}">
                <a16:creationId xmlns:a16="http://schemas.microsoft.com/office/drawing/2014/main" id="{055F8979-8BF7-7306-9704-2CF2B2CBA49C}"/>
              </a:ext>
            </a:extLst>
          </p:cNvPr>
          <p:cNvGrpSpPr>
            <a:grpSpLocks noChangeAspect="1"/>
          </p:cNvGrpSpPr>
          <p:nvPr>
            <p:custDataLst>
              <p:tags r:id="rId1"/>
            </p:custDataLst>
          </p:nvPr>
        </p:nvGrpSpPr>
        <p:grpSpPr>
          <a:xfrm>
            <a:off x="1366305" y="1923874"/>
            <a:ext cx="10037251" cy="3257902"/>
            <a:chOff x="1175980" y="1140079"/>
            <a:chExt cx="10037251" cy="3257902"/>
          </a:xfrm>
        </p:grpSpPr>
        <p:grpSp>
          <p:nvGrpSpPr>
            <p:cNvPr id="38" name="组合 37">
              <a:extLst>
                <a:ext uri="{FF2B5EF4-FFF2-40B4-BE49-F238E27FC236}">
                  <a16:creationId xmlns:a16="http://schemas.microsoft.com/office/drawing/2014/main" id="{B30DB35E-8916-94D4-BE45-00BDA535A172}"/>
                </a:ext>
              </a:extLst>
            </p:cNvPr>
            <p:cNvGrpSpPr/>
            <p:nvPr/>
          </p:nvGrpSpPr>
          <p:grpSpPr>
            <a:xfrm>
              <a:off x="1175980" y="1140079"/>
              <a:ext cx="4887404" cy="1533910"/>
              <a:chOff x="900208" y="1140079"/>
              <a:chExt cx="4887404" cy="1533910"/>
            </a:xfrm>
          </p:grpSpPr>
          <p:sp>
            <p:nvSpPr>
              <p:cNvPr id="60" name="1">
                <a:extLst>
                  <a:ext uri="{FF2B5EF4-FFF2-40B4-BE49-F238E27FC236}">
                    <a16:creationId xmlns:a16="http://schemas.microsoft.com/office/drawing/2014/main" id="{3DD43553-FAB1-B4C3-FC9E-EF241EF0933F}"/>
                  </a:ext>
                </a:extLst>
              </p:cNvPr>
              <p:cNvSpPr/>
              <p:nvPr>
                <p:custDataLst>
                  <p:tags r:id="rId17"/>
                </p:custDataLst>
              </p:nvPr>
            </p:nvSpPr>
            <p:spPr>
              <a:xfrm>
                <a:off x="909643" y="1141058"/>
                <a:ext cx="4877969" cy="1532930"/>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61" name="Title-1">
                <a:extLst>
                  <a:ext uri="{FF2B5EF4-FFF2-40B4-BE49-F238E27FC236}">
                    <a16:creationId xmlns:a16="http://schemas.microsoft.com/office/drawing/2014/main" id="{B391B0FE-5BAE-0601-BE56-C0895E7E6F3E}"/>
                  </a:ext>
                </a:extLst>
              </p:cNvPr>
              <p:cNvSpPr>
                <a:spLocks/>
              </p:cNvSpPr>
              <p:nvPr>
                <p:custDataLst>
                  <p:tags r:id="rId18"/>
                </p:custDataLst>
              </p:nvPr>
            </p:nvSpPr>
            <p:spPr>
              <a:xfrm>
                <a:off x="1495060" y="1140079"/>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b="1" dirty="0">
                    <a:solidFill>
                      <a:schemeClr val="accent1"/>
                    </a:solidFill>
                    <a:sym typeface="Arial" panose="020B0604020202020204" pitchFamily="34" charset="0"/>
                  </a:rPr>
                  <a:t>数控车削刀具的选用</a:t>
                </a:r>
                <a:endParaRPr lang="en-US" altLang="zh-CN" sz="2000" b="1" dirty="0">
                  <a:solidFill>
                    <a:schemeClr val="accent1"/>
                  </a:solidFill>
                  <a:sym typeface="Arial" panose="020B0604020202020204" pitchFamily="34" charset="0"/>
                </a:endParaRPr>
              </a:p>
            </p:txBody>
          </p:sp>
          <p:sp>
            <p:nvSpPr>
              <p:cNvPr id="62" name="Body-1">
                <a:extLst>
                  <a:ext uri="{FF2B5EF4-FFF2-40B4-BE49-F238E27FC236}">
                    <a16:creationId xmlns:a16="http://schemas.microsoft.com/office/drawing/2014/main" id="{0B9A479C-9139-6D2D-0CF1-87CB423D0BC6}"/>
                  </a:ext>
                </a:extLst>
              </p:cNvPr>
              <p:cNvSpPr>
                <a:spLocks/>
              </p:cNvSpPr>
              <p:nvPr>
                <p:custDataLst>
                  <p:tags r:id="rId19"/>
                </p:custDataLst>
              </p:nvPr>
            </p:nvSpPr>
            <p:spPr>
              <a:xfrm>
                <a:off x="1495060" y="1654869"/>
                <a:ext cx="3960000" cy="84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defTabSz="913765">
                  <a:lnSpc>
                    <a:spcPct val="120000"/>
                  </a:lnSpc>
                  <a:buClr>
                    <a:schemeClr val="accent1"/>
                  </a:buClr>
                  <a:buSzPct val="100000"/>
                  <a:buFont typeface="Wingdings" panose="05000000000000000000" pitchFamily="2" charset="2"/>
                  <a:buChar char="n"/>
                  <a:defRPr/>
                </a:pPr>
                <a:r>
                  <a:rPr lang="zh-CN" altLang="en-US" sz="1600" dirty="0">
                    <a:solidFill>
                      <a:schemeClr val="tx1"/>
                    </a:solidFill>
                  </a:rPr>
                  <a:t>性能要求</a:t>
                </a:r>
                <a:endParaRPr lang="en-US" altLang="zh-CN" sz="1600" dirty="0">
                  <a:solidFill>
                    <a:schemeClr val="tx1"/>
                  </a:solidFill>
                </a:endParaRPr>
              </a:p>
              <a:p>
                <a:pPr marL="285750" indent="-285750" defTabSz="913765">
                  <a:lnSpc>
                    <a:spcPct val="120000"/>
                  </a:lnSpc>
                  <a:buClr>
                    <a:schemeClr val="accent1"/>
                  </a:buClr>
                  <a:buSzPct val="100000"/>
                  <a:buFont typeface="Wingdings" panose="05000000000000000000" pitchFamily="2" charset="2"/>
                  <a:buChar char="n"/>
                  <a:defRPr/>
                </a:pPr>
                <a:r>
                  <a:rPr kumimoji="0" lang="zh-CN" altLang="en-US" sz="1600" b="0" i="0" u="none" strike="noStrike" kern="1200" cap="none" spc="0" normalizeH="0" baseline="0" noProof="0" dirty="0">
                    <a:ln>
                      <a:noFill/>
                    </a:ln>
                    <a:solidFill>
                      <a:schemeClr val="tx1"/>
                    </a:solidFill>
                    <a:effectLst/>
                    <a:uLnTx/>
                    <a:uFillTx/>
                  </a:rPr>
                  <a:t>数控车削刀具的选择</a:t>
                </a:r>
                <a:endParaRPr kumimoji="0" lang="en-GB" altLang="zh-CN" sz="1600" b="0" i="0" u="none" strike="noStrike" kern="1200" cap="none" spc="0" normalizeH="0" baseline="0" noProof="0" dirty="0">
                  <a:ln>
                    <a:noFill/>
                  </a:ln>
                  <a:solidFill>
                    <a:schemeClr val="tx1"/>
                  </a:solidFill>
                  <a:effectLst/>
                  <a:uLnTx/>
                  <a:uFillTx/>
                </a:endParaRPr>
              </a:p>
            </p:txBody>
          </p:sp>
          <p:sp>
            <p:nvSpPr>
              <p:cNvPr id="63" name="Index-1">
                <a:extLst>
                  <a:ext uri="{FF2B5EF4-FFF2-40B4-BE49-F238E27FC236}">
                    <a16:creationId xmlns:a16="http://schemas.microsoft.com/office/drawing/2014/main" id="{F9595CA2-EC57-FEB3-3CBE-BB7C28514B92}"/>
                  </a:ext>
                </a:extLst>
              </p:cNvPr>
              <p:cNvSpPr txBox="1"/>
              <p:nvPr>
                <p:custDataLst>
                  <p:tags r:id="rId20"/>
                </p:custDataLst>
              </p:nvPr>
            </p:nvSpPr>
            <p:spPr>
              <a:xfrm>
                <a:off x="900208" y="1141058"/>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64" name="1">
                <a:extLst>
                  <a:ext uri="{FF2B5EF4-FFF2-40B4-BE49-F238E27FC236}">
                    <a16:creationId xmlns:a16="http://schemas.microsoft.com/office/drawing/2014/main" id="{F359FF35-5B8D-F7FA-C0B0-BC3DA42347F0}"/>
                  </a:ext>
                </a:extLst>
              </p:cNvPr>
              <p:cNvCxnSpPr>
                <a:cxnSpLocks/>
              </p:cNvCxnSpPr>
              <p:nvPr>
                <p:custDataLst>
                  <p:tags r:id="rId21"/>
                </p:custDataLst>
              </p:nvPr>
            </p:nvCxnSpPr>
            <p:spPr>
              <a:xfrm>
                <a:off x="909645" y="2673989"/>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1B2DBD21-B639-5812-43F6-4E86236FAD26}"/>
                </a:ext>
              </a:extLst>
            </p:cNvPr>
            <p:cNvGrpSpPr>
              <a:grpSpLocks/>
            </p:cNvGrpSpPr>
            <p:nvPr/>
          </p:nvGrpSpPr>
          <p:grpSpPr>
            <a:xfrm>
              <a:off x="1175980" y="2859141"/>
              <a:ext cx="4887404" cy="1538840"/>
              <a:chOff x="6659656" y="2859140"/>
              <a:chExt cx="4887404" cy="1538840"/>
            </a:xfrm>
          </p:grpSpPr>
          <p:sp>
            <p:nvSpPr>
              <p:cNvPr id="55" name="3">
                <a:extLst>
                  <a:ext uri="{FF2B5EF4-FFF2-40B4-BE49-F238E27FC236}">
                    <a16:creationId xmlns:a16="http://schemas.microsoft.com/office/drawing/2014/main" id="{78AF9341-B2B1-0D2D-C692-25E52AB4E9DA}"/>
                  </a:ext>
                </a:extLst>
              </p:cNvPr>
              <p:cNvSpPr/>
              <p:nvPr>
                <p:custDataLst>
                  <p:tags r:id="rId12"/>
                </p:custDataLst>
              </p:nvPr>
            </p:nvSpPr>
            <p:spPr>
              <a:xfrm>
                <a:off x="6669063" y="2860122"/>
                <a:ext cx="4863526" cy="1537858"/>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dirty="0">
                  <a:solidFill>
                    <a:srgbClr val="000000"/>
                  </a:solidFill>
                </a:endParaRPr>
              </a:p>
            </p:txBody>
          </p:sp>
          <p:sp>
            <p:nvSpPr>
              <p:cNvPr id="56" name="Title-3">
                <a:extLst>
                  <a:ext uri="{FF2B5EF4-FFF2-40B4-BE49-F238E27FC236}">
                    <a16:creationId xmlns:a16="http://schemas.microsoft.com/office/drawing/2014/main" id="{6CE3EBDC-06AA-09AE-B3D3-8F235E7445D6}"/>
                  </a:ext>
                </a:extLst>
              </p:cNvPr>
              <p:cNvSpPr>
                <a:spLocks/>
              </p:cNvSpPr>
              <p:nvPr>
                <p:custDataLst>
                  <p:tags r:id="rId13"/>
                </p:custDataLst>
              </p:nvPr>
            </p:nvSpPr>
            <p:spPr>
              <a:xfrm>
                <a:off x="7252747" y="2859140"/>
                <a:ext cx="3960000" cy="3922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3"/>
                    </a:solidFill>
                    <a:sym typeface="Arial" panose="020B0604020202020204" pitchFamily="34" charset="0"/>
                  </a:rPr>
                  <a:t>数控车床的刀架选用</a:t>
                </a:r>
                <a:endParaRPr lang="en-US" altLang="zh-CN" sz="2000" b="1" dirty="0">
                  <a:solidFill>
                    <a:schemeClr val="accent3"/>
                  </a:solidFill>
                  <a:sym typeface="Arial" panose="020B0604020202020204" pitchFamily="34" charset="0"/>
                </a:endParaRPr>
              </a:p>
            </p:txBody>
          </p:sp>
          <p:sp>
            <p:nvSpPr>
              <p:cNvPr id="57" name="Body-3">
                <a:extLst>
                  <a:ext uri="{FF2B5EF4-FFF2-40B4-BE49-F238E27FC236}">
                    <a16:creationId xmlns:a16="http://schemas.microsoft.com/office/drawing/2014/main" id="{F66694BE-87FE-3E06-090B-5639ECB3FA7E}"/>
                  </a:ext>
                </a:extLst>
              </p:cNvPr>
              <p:cNvSpPr>
                <a:spLocks/>
              </p:cNvSpPr>
              <p:nvPr>
                <p:custDataLst>
                  <p:tags r:id="rId14"/>
                </p:custDataLst>
              </p:nvPr>
            </p:nvSpPr>
            <p:spPr>
              <a:xfrm>
                <a:off x="7252747" y="3251089"/>
                <a:ext cx="3960000" cy="1146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defTabSz="913765">
                  <a:lnSpc>
                    <a:spcPct val="120000"/>
                  </a:lnSpc>
                  <a:buClr>
                    <a:schemeClr val="accent3"/>
                  </a:buClr>
                  <a:buSzPct val="100000"/>
                  <a:buFont typeface="Wingdings" panose="05000000000000000000" pitchFamily="2" charset="2"/>
                  <a:buChar char="n"/>
                  <a:defRPr/>
                </a:pPr>
                <a:r>
                  <a:rPr lang="zh-CN" altLang="en-US" sz="1600" dirty="0">
                    <a:solidFill>
                      <a:schemeClr val="tx1"/>
                    </a:solidFill>
                  </a:rPr>
                  <a:t>专用刀架</a:t>
                </a:r>
                <a:endParaRPr lang="en-US" altLang="zh-CN" sz="1600" dirty="0">
                  <a:solidFill>
                    <a:schemeClr val="tx1"/>
                  </a:solidFill>
                </a:endParaRPr>
              </a:p>
              <a:p>
                <a:pPr marL="285750" indent="-285750" defTabSz="913765">
                  <a:lnSpc>
                    <a:spcPct val="120000"/>
                  </a:lnSpc>
                  <a:buClr>
                    <a:schemeClr val="accent3"/>
                  </a:buClr>
                  <a:buSzPct val="100000"/>
                  <a:buFont typeface="Wingdings" panose="05000000000000000000" pitchFamily="2" charset="2"/>
                  <a:buChar char="n"/>
                  <a:defRPr/>
                </a:pPr>
                <a:r>
                  <a:rPr kumimoji="0" lang="zh-CN" altLang="en-US" sz="1600" b="0" i="0" u="none" strike="noStrike" kern="1200" cap="none" spc="0" normalizeH="0" baseline="0" noProof="0" dirty="0">
                    <a:ln>
                      <a:noFill/>
                    </a:ln>
                    <a:solidFill>
                      <a:schemeClr val="tx1"/>
                    </a:solidFill>
                    <a:effectLst/>
                    <a:uLnTx/>
                    <a:uFillTx/>
                  </a:rPr>
                  <a:t>通用刀架</a:t>
                </a:r>
                <a:endParaRPr kumimoji="0" lang="en-GB" altLang="zh-CN" b="0" i="0" u="none" strike="noStrike" kern="1200" cap="none" spc="0" normalizeH="0" baseline="0" noProof="0" dirty="0">
                  <a:ln>
                    <a:noFill/>
                  </a:ln>
                  <a:solidFill>
                    <a:schemeClr val="tx1"/>
                  </a:solidFill>
                  <a:effectLst/>
                  <a:uLnTx/>
                  <a:uFillTx/>
                </a:endParaRPr>
              </a:p>
            </p:txBody>
          </p:sp>
          <p:sp>
            <p:nvSpPr>
              <p:cNvPr id="58" name="Index-3">
                <a:extLst>
                  <a:ext uri="{FF2B5EF4-FFF2-40B4-BE49-F238E27FC236}">
                    <a16:creationId xmlns:a16="http://schemas.microsoft.com/office/drawing/2014/main" id="{0B847DA5-3B2A-65E0-45F7-BD1DECDDB74E}"/>
                  </a:ext>
                </a:extLst>
              </p:cNvPr>
              <p:cNvSpPr txBox="1"/>
              <p:nvPr>
                <p:custDataLst>
                  <p:tags r:id="rId15"/>
                </p:custDataLst>
              </p:nvPr>
            </p:nvSpPr>
            <p:spPr>
              <a:xfrm>
                <a:off x="6659656" y="2860122"/>
                <a:ext cx="583686" cy="524902"/>
              </a:xfrm>
              <a:prstGeom prst="rect">
                <a:avLst/>
              </a:prstGeom>
              <a:solidFill>
                <a:schemeClr val="accent3"/>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03</a:t>
                </a:r>
                <a:endParaRPr lang="zh-CN" altLang="en-US" dirty="0">
                  <a:latin typeface="+mj-lt"/>
                  <a:ea typeface="+mj-ea"/>
                </a:endParaRPr>
              </a:p>
            </p:txBody>
          </p:sp>
          <p:cxnSp>
            <p:nvCxnSpPr>
              <p:cNvPr id="59" name="3">
                <a:extLst>
                  <a:ext uri="{FF2B5EF4-FFF2-40B4-BE49-F238E27FC236}">
                    <a16:creationId xmlns:a16="http://schemas.microsoft.com/office/drawing/2014/main" id="{D06AFB89-7BE7-784A-4735-8D3A9A9A693E}"/>
                  </a:ext>
                </a:extLst>
              </p:cNvPr>
              <p:cNvCxnSpPr>
                <a:cxnSpLocks/>
              </p:cNvCxnSpPr>
              <p:nvPr>
                <p:custDataLst>
                  <p:tags r:id="rId16"/>
                </p:custDataLst>
              </p:nvPr>
            </p:nvCxnSpPr>
            <p:spPr>
              <a:xfrm flipV="1">
                <a:off x="6674127" y="4383418"/>
                <a:ext cx="4872933" cy="14561"/>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07A7F297-9101-E37C-79FB-8B73A112A78B}"/>
                </a:ext>
              </a:extLst>
            </p:cNvPr>
            <p:cNvGrpSpPr/>
            <p:nvPr/>
          </p:nvGrpSpPr>
          <p:grpSpPr>
            <a:xfrm>
              <a:off x="6325826" y="1140079"/>
              <a:ext cx="4887404" cy="1538840"/>
              <a:chOff x="6659655" y="1140079"/>
              <a:chExt cx="4887404" cy="1538840"/>
            </a:xfrm>
          </p:grpSpPr>
          <p:sp>
            <p:nvSpPr>
              <p:cNvPr id="50" name="2">
                <a:extLst>
                  <a:ext uri="{FF2B5EF4-FFF2-40B4-BE49-F238E27FC236}">
                    <a16:creationId xmlns:a16="http://schemas.microsoft.com/office/drawing/2014/main" id="{02B4DC00-E580-1EDA-289A-CC46E4748D46}"/>
                  </a:ext>
                </a:extLst>
              </p:cNvPr>
              <p:cNvSpPr/>
              <p:nvPr>
                <p:custDataLst>
                  <p:tags r:id="rId7"/>
                </p:custDataLst>
              </p:nvPr>
            </p:nvSpPr>
            <p:spPr>
              <a:xfrm>
                <a:off x="6669090" y="1140079"/>
                <a:ext cx="4877969" cy="1532930"/>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51" name="Body-2">
                <a:extLst>
                  <a:ext uri="{FF2B5EF4-FFF2-40B4-BE49-F238E27FC236}">
                    <a16:creationId xmlns:a16="http://schemas.microsoft.com/office/drawing/2014/main" id="{3DC80F35-23A9-E683-0BDE-98CA12F8A72A}"/>
                  </a:ext>
                </a:extLst>
              </p:cNvPr>
              <p:cNvSpPr>
                <a:spLocks/>
              </p:cNvSpPr>
              <p:nvPr>
                <p:custDataLst>
                  <p:tags r:id="rId8"/>
                </p:custDataLst>
              </p:nvPr>
            </p:nvSpPr>
            <p:spPr>
              <a:xfrm>
                <a:off x="7252747" y="1535895"/>
                <a:ext cx="3960000" cy="114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defTabSz="913765">
                  <a:lnSpc>
                    <a:spcPct val="120000"/>
                  </a:lnSpc>
                  <a:buClr>
                    <a:schemeClr val="accent2"/>
                  </a:buClr>
                  <a:buSzPct val="100000"/>
                  <a:buFont typeface="Wingdings" panose="05000000000000000000" pitchFamily="2" charset="2"/>
                  <a:buChar char="n"/>
                  <a:defRPr/>
                </a:pPr>
                <a:r>
                  <a:rPr kumimoji="0" lang="zh-CN" altLang="en-US" sz="1600" b="0" i="0" u="none" strike="noStrike" kern="1200" cap="none" spc="0" normalizeH="0" baseline="0" noProof="0" dirty="0">
                    <a:ln>
                      <a:noFill/>
                    </a:ln>
                    <a:solidFill>
                      <a:schemeClr val="tx1"/>
                    </a:solidFill>
                    <a:effectLst/>
                    <a:uLnTx/>
                    <a:uFillTx/>
                  </a:rPr>
                  <a:t>可转为机夹式车刀的特点</a:t>
                </a:r>
                <a:endParaRPr kumimoji="0" lang="en-US" altLang="zh-CN" sz="1600" b="0" i="0" u="none" strike="noStrike" kern="1200" cap="none" spc="0" normalizeH="0" baseline="0" noProof="0" dirty="0">
                  <a:ln>
                    <a:noFill/>
                  </a:ln>
                  <a:solidFill>
                    <a:schemeClr val="tx1"/>
                  </a:solidFill>
                  <a:effectLst/>
                  <a:uLnTx/>
                  <a:uFillTx/>
                </a:endParaRPr>
              </a:p>
              <a:p>
                <a:pPr marL="285750" indent="-285750" defTabSz="913765">
                  <a:lnSpc>
                    <a:spcPct val="120000"/>
                  </a:lnSpc>
                  <a:buClr>
                    <a:schemeClr val="accent2"/>
                  </a:buClr>
                  <a:buSzPct val="100000"/>
                  <a:buFont typeface="Wingdings" panose="05000000000000000000" pitchFamily="2" charset="2"/>
                  <a:buChar char="n"/>
                  <a:defRPr/>
                </a:pPr>
                <a:r>
                  <a:rPr lang="zh-CN" altLang="en-US" sz="1600" dirty="0">
                    <a:solidFill>
                      <a:schemeClr val="tx1"/>
                    </a:solidFill>
                  </a:rPr>
                  <a:t>可转位车刀的结构形式</a:t>
                </a:r>
                <a:endParaRPr kumimoji="0" lang="en-GB" altLang="zh-CN" sz="1600" b="0" i="0" u="none" strike="noStrike" kern="1200" cap="none" spc="0" normalizeH="0" baseline="0" noProof="0" dirty="0">
                  <a:ln>
                    <a:noFill/>
                  </a:ln>
                  <a:solidFill>
                    <a:schemeClr val="tx1"/>
                  </a:solidFill>
                  <a:effectLst/>
                  <a:uLnTx/>
                  <a:uFillTx/>
                </a:endParaRPr>
              </a:p>
            </p:txBody>
          </p:sp>
          <p:sp>
            <p:nvSpPr>
              <p:cNvPr id="52" name="Title-2">
                <a:extLst>
                  <a:ext uri="{FF2B5EF4-FFF2-40B4-BE49-F238E27FC236}">
                    <a16:creationId xmlns:a16="http://schemas.microsoft.com/office/drawing/2014/main" id="{A4A6B4ED-6479-AF9E-5278-8EB127E0E3B2}"/>
                  </a:ext>
                </a:extLst>
              </p:cNvPr>
              <p:cNvSpPr>
                <a:spLocks/>
              </p:cNvSpPr>
              <p:nvPr>
                <p:custDataLst>
                  <p:tags r:id="rId9"/>
                </p:custDataLst>
              </p:nvPr>
            </p:nvSpPr>
            <p:spPr>
              <a:xfrm>
                <a:off x="7252747" y="1145011"/>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2"/>
                    </a:solidFill>
                    <a:sym typeface="Arial" panose="020B0604020202020204" pitchFamily="34" charset="0"/>
                  </a:rPr>
                  <a:t>可转位机夹式车刀</a:t>
                </a:r>
                <a:endParaRPr lang="en-US" altLang="zh-CN" sz="2000" b="1" dirty="0">
                  <a:solidFill>
                    <a:schemeClr val="accent2"/>
                  </a:solidFill>
                  <a:sym typeface="Arial" panose="020B0604020202020204" pitchFamily="34" charset="0"/>
                </a:endParaRPr>
              </a:p>
            </p:txBody>
          </p:sp>
          <p:sp>
            <p:nvSpPr>
              <p:cNvPr id="53" name="Index-2">
                <a:extLst>
                  <a:ext uri="{FF2B5EF4-FFF2-40B4-BE49-F238E27FC236}">
                    <a16:creationId xmlns:a16="http://schemas.microsoft.com/office/drawing/2014/main" id="{CE46E4BD-8B5B-01D6-697A-25A4E48ED71B}"/>
                  </a:ext>
                </a:extLst>
              </p:cNvPr>
              <p:cNvSpPr txBox="1"/>
              <p:nvPr>
                <p:custDataLst>
                  <p:tags r:id="rId10"/>
                </p:custDataLst>
              </p:nvPr>
            </p:nvSpPr>
            <p:spPr>
              <a:xfrm>
                <a:off x="6659655" y="1145990"/>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54" name="2">
                <a:extLst>
                  <a:ext uri="{FF2B5EF4-FFF2-40B4-BE49-F238E27FC236}">
                    <a16:creationId xmlns:a16="http://schemas.microsoft.com/office/drawing/2014/main" id="{97922CD0-4439-5D14-05CA-52827D40571A}"/>
                  </a:ext>
                </a:extLst>
              </p:cNvPr>
              <p:cNvCxnSpPr>
                <a:cxnSpLocks/>
              </p:cNvCxnSpPr>
              <p:nvPr>
                <p:custDataLst>
                  <p:tags r:id="rId11"/>
                </p:custDataLst>
              </p:nvPr>
            </p:nvCxnSpPr>
            <p:spPr>
              <a:xfrm>
                <a:off x="6669092" y="2673009"/>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0B917245-9A77-91ED-0DF7-9CFA54EC2996}"/>
                </a:ext>
              </a:extLst>
            </p:cNvPr>
            <p:cNvGrpSpPr>
              <a:grpSpLocks/>
            </p:cNvGrpSpPr>
            <p:nvPr/>
          </p:nvGrpSpPr>
          <p:grpSpPr>
            <a:xfrm>
              <a:off x="6325827" y="2859140"/>
              <a:ext cx="4887404" cy="1538840"/>
              <a:chOff x="900208" y="2859141"/>
              <a:chExt cx="4887404" cy="1538840"/>
            </a:xfrm>
          </p:grpSpPr>
          <p:sp>
            <p:nvSpPr>
              <p:cNvPr id="45" name="4">
                <a:extLst>
                  <a:ext uri="{FF2B5EF4-FFF2-40B4-BE49-F238E27FC236}">
                    <a16:creationId xmlns:a16="http://schemas.microsoft.com/office/drawing/2014/main" id="{659F0B46-883F-DD24-8200-875FE4DDF45A}"/>
                  </a:ext>
                </a:extLst>
              </p:cNvPr>
              <p:cNvSpPr/>
              <p:nvPr>
                <p:custDataLst>
                  <p:tags r:id="rId2"/>
                </p:custDataLst>
              </p:nvPr>
            </p:nvSpPr>
            <p:spPr>
              <a:xfrm>
                <a:off x="909644" y="2860123"/>
                <a:ext cx="4877968" cy="1537857"/>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46" name="Title-4">
                <a:extLst>
                  <a:ext uri="{FF2B5EF4-FFF2-40B4-BE49-F238E27FC236}">
                    <a16:creationId xmlns:a16="http://schemas.microsoft.com/office/drawing/2014/main" id="{75CAD214-622C-DDF2-8FDE-FBC718B3E5CE}"/>
                  </a:ext>
                </a:extLst>
              </p:cNvPr>
              <p:cNvSpPr>
                <a:spLocks/>
              </p:cNvSpPr>
              <p:nvPr>
                <p:custDataLst>
                  <p:tags r:id="rId3"/>
                </p:custDataLst>
              </p:nvPr>
            </p:nvSpPr>
            <p:spPr>
              <a:xfrm>
                <a:off x="1495060" y="2859141"/>
                <a:ext cx="3960000" cy="3921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4"/>
                    </a:solidFill>
                    <a:sym typeface="Arial" panose="020B0604020202020204" pitchFamily="34" charset="0"/>
                  </a:rPr>
                  <a:t>数控车削刀具的安装</a:t>
                </a:r>
                <a:endParaRPr lang="en-US" altLang="zh-CN" sz="2000" b="1" dirty="0">
                  <a:solidFill>
                    <a:schemeClr val="accent4"/>
                  </a:solidFill>
                  <a:sym typeface="Arial" panose="020B0604020202020204" pitchFamily="34" charset="0"/>
                </a:endParaRPr>
              </a:p>
            </p:txBody>
          </p:sp>
          <p:sp>
            <p:nvSpPr>
              <p:cNvPr id="47" name="Body-4">
                <a:extLst>
                  <a:ext uri="{FF2B5EF4-FFF2-40B4-BE49-F238E27FC236}">
                    <a16:creationId xmlns:a16="http://schemas.microsoft.com/office/drawing/2014/main" id="{0D304801-5BE1-B52D-82AD-B7EAD4BB08B0}"/>
                  </a:ext>
                </a:extLst>
              </p:cNvPr>
              <p:cNvSpPr>
                <a:spLocks/>
              </p:cNvSpPr>
              <p:nvPr>
                <p:custDataLst>
                  <p:tags r:id="rId4"/>
                </p:custDataLst>
              </p:nvPr>
            </p:nvSpPr>
            <p:spPr>
              <a:xfrm>
                <a:off x="1495060" y="3251282"/>
                <a:ext cx="3960000" cy="1146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defTabSz="913765">
                  <a:lnSpc>
                    <a:spcPct val="120000"/>
                  </a:lnSpc>
                  <a:buClr>
                    <a:schemeClr val="accent4"/>
                  </a:buClr>
                  <a:buSzPct val="100000"/>
                  <a:buFont typeface="Wingdings" panose="05000000000000000000" pitchFamily="2" charset="2"/>
                  <a:buChar char="n"/>
                  <a:defRPr/>
                </a:pPr>
                <a:r>
                  <a:rPr kumimoji="0" lang="zh-CN" altLang="en-US" sz="1600" b="0" i="0" u="none" strike="noStrike" kern="1200" cap="none" spc="0" normalizeH="0" baseline="0" noProof="0" dirty="0">
                    <a:ln>
                      <a:noFill/>
                    </a:ln>
                    <a:solidFill>
                      <a:schemeClr val="tx1"/>
                    </a:solidFill>
                    <a:effectLst/>
                    <a:uLnTx/>
                    <a:uFillTx/>
                  </a:rPr>
                  <a:t>刀具辅具种类</a:t>
                </a:r>
                <a:endParaRPr kumimoji="0" lang="en-US" altLang="zh-CN" sz="1600" b="0" i="0" u="none" strike="noStrike" kern="1200" cap="none" spc="0" normalizeH="0" baseline="0" noProof="0" dirty="0">
                  <a:ln>
                    <a:noFill/>
                  </a:ln>
                  <a:solidFill>
                    <a:schemeClr val="tx1"/>
                  </a:solidFill>
                  <a:effectLst/>
                  <a:uLnTx/>
                  <a:uFillTx/>
                </a:endParaRPr>
              </a:p>
              <a:p>
                <a:pPr marL="285750" indent="-285750" defTabSz="913765">
                  <a:lnSpc>
                    <a:spcPct val="120000"/>
                  </a:lnSpc>
                  <a:buClr>
                    <a:schemeClr val="accent4"/>
                  </a:buClr>
                  <a:buSzPct val="100000"/>
                  <a:buFont typeface="Wingdings" panose="05000000000000000000" pitchFamily="2" charset="2"/>
                  <a:buChar char="n"/>
                  <a:defRPr/>
                </a:pPr>
                <a:r>
                  <a:rPr lang="zh-CN" altLang="en-US" sz="1600" dirty="0">
                    <a:solidFill>
                      <a:schemeClr val="tx1"/>
                    </a:solidFill>
                  </a:rPr>
                  <a:t>安装数控车刀的注意事项</a:t>
                </a:r>
                <a:endParaRPr kumimoji="0" lang="en-GB" altLang="zh-CN" sz="1600" b="0" i="0" u="none" strike="noStrike" kern="1200" cap="none" spc="0" normalizeH="0" baseline="0" noProof="0" dirty="0">
                  <a:ln>
                    <a:noFill/>
                  </a:ln>
                  <a:solidFill>
                    <a:schemeClr val="tx1"/>
                  </a:solidFill>
                  <a:effectLst/>
                  <a:uLnTx/>
                  <a:uFillTx/>
                </a:endParaRPr>
              </a:p>
            </p:txBody>
          </p:sp>
          <p:sp>
            <p:nvSpPr>
              <p:cNvPr id="48" name="Index-4">
                <a:extLst>
                  <a:ext uri="{FF2B5EF4-FFF2-40B4-BE49-F238E27FC236}">
                    <a16:creationId xmlns:a16="http://schemas.microsoft.com/office/drawing/2014/main" id="{1F49F181-AF54-2FFD-2E13-CD7CA3A23614}"/>
                  </a:ext>
                </a:extLst>
              </p:cNvPr>
              <p:cNvSpPr txBox="1"/>
              <p:nvPr>
                <p:custDataLst>
                  <p:tags r:id="rId5"/>
                </p:custDataLst>
              </p:nvPr>
            </p:nvSpPr>
            <p:spPr>
              <a:xfrm>
                <a:off x="900208" y="2860123"/>
                <a:ext cx="585418" cy="524902"/>
              </a:xfrm>
              <a:prstGeom prst="rect">
                <a:avLst/>
              </a:prstGeom>
              <a:solidFill>
                <a:schemeClr val="accent4"/>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04</a:t>
                </a:r>
                <a:endParaRPr lang="zh-CN" altLang="en-US" dirty="0">
                  <a:latin typeface="+mj-lt"/>
                  <a:ea typeface="+mj-ea"/>
                </a:endParaRPr>
              </a:p>
            </p:txBody>
          </p:sp>
          <p:cxnSp>
            <p:nvCxnSpPr>
              <p:cNvPr id="49" name="4">
                <a:extLst>
                  <a:ext uri="{FF2B5EF4-FFF2-40B4-BE49-F238E27FC236}">
                    <a16:creationId xmlns:a16="http://schemas.microsoft.com/office/drawing/2014/main" id="{F54F33A1-5EEC-5420-5A74-D3984E36C7AB}"/>
                  </a:ext>
                </a:extLst>
              </p:cNvPr>
              <p:cNvCxnSpPr>
                <a:cxnSpLocks/>
              </p:cNvCxnSpPr>
              <p:nvPr>
                <p:custDataLst>
                  <p:tags r:id="rId6"/>
                </p:custDataLst>
              </p:nvPr>
            </p:nvCxnSpPr>
            <p:spPr>
              <a:xfrm>
                <a:off x="909646" y="4397981"/>
                <a:ext cx="4877966"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10663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7" y="1236180"/>
            <a:ext cx="10727586" cy="454772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zh-CN" altLang="en-US" sz="2400" b="1" i="0" u="none" strike="noStrike" baseline="0" dirty="0">
                <a:solidFill>
                  <a:schemeClr val="accent1"/>
                </a:solidFill>
                <a:latin typeface="方正书宋"/>
              </a:rPr>
              <a:t>在选择刀具的类型和规格时，主要考虑一下因素的影响：</a:t>
            </a:r>
            <a:endParaRPr lang="en-US" altLang="zh-CN" sz="2400" b="1" i="0" u="none" strike="noStrike" baseline="0"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1" i="0" u="none" strike="noStrike" baseline="0" dirty="0">
                <a:solidFill>
                  <a:schemeClr val="accent1"/>
                </a:solidFill>
                <a:latin typeface="方正书宋"/>
              </a:rPr>
              <a:t>生产性质</a:t>
            </a:r>
            <a:r>
              <a:rPr lang="zh-CN" altLang="en-US" sz="1800" b="0" i="0" u="none" strike="noStrike" baseline="0" dirty="0">
                <a:solidFill>
                  <a:srgbClr val="221E1F"/>
                </a:solidFill>
                <a:latin typeface="方正书宋"/>
              </a:rPr>
              <a:t>：生产性质是指零件的批量大小，主要从加工成本上考虑对刀具选择的影响；</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数控加工方案</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不同的数控加工方案可以采用不同类型的刀具。例如倒角时可以用外圆车刀完成，也可以用</a:t>
            </a:r>
            <a:r>
              <a:rPr lang="en-US" altLang="zh-CN" sz="1800" b="0" i="0" u="none" strike="noStrike" baseline="0" dirty="0">
                <a:solidFill>
                  <a:srgbClr val="221E1F"/>
                </a:solidFill>
                <a:latin typeface="方正书宋"/>
              </a:rPr>
              <a:t>45°</a:t>
            </a:r>
            <a:r>
              <a:rPr lang="zh-CN" altLang="en-US" sz="1800" b="0" i="0" u="none" strike="noStrike" baseline="0" dirty="0">
                <a:solidFill>
                  <a:srgbClr val="221E1F"/>
                </a:solidFill>
                <a:latin typeface="方正书宋"/>
              </a:rPr>
              <a:t>车刀直接完成，甚至可以用切槽刀完成；</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工件的尺寸及外形</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工件的尺寸及外形也影响刀具类型和规格的选择，例如特型表面要采用特殊的刀具来加工；</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1" i="0" u="none" strike="noStrike" baseline="0" dirty="0">
                <a:solidFill>
                  <a:schemeClr val="accent1"/>
                </a:solidFill>
                <a:latin typeface="方正书宋"/>
              </a:rPr>
              <a:t>加工表面粗糙度</a:t>
            </a:r>
            <a:r>
              <a:rPr lang="zh-CN" altLang="en-US" sz="1800" b="0" i="0" u="none" strike="noStrike" baseline="0" dirty="0">
                <a:solidFill>
                  <a:srgbClr val="221E1F"/>
                </a:solidFill>
                <a:latin typeface="方正书宋"/>
              </a:rPr>
              <a:t>。加工表面粗糙度影响刀具的结构形状和切削用量；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1" i="0" u="none" strike="noStrike" baseline="0" dirty="0">
                <a:solidFill>
                  <a:schemeClr val="accent1"/>
                </a:solidFill>
                <a:latin typeface="方正书宋"/>
              </a:rPr>
              <a:t>加工精度</a:t>
            </a:r>
            <a:r>
              <a:rPr lang="zh-CN" altLang="en-US" sz="1800" b="0" i="0" u="none" strike="noStrike" baseline="0" dirty="0">
                <a:solidFill>
                  <a:srgbClr val="221E1F"/>
                </a:solidFill>
                <a:latin typeface="方正书宋"/>
              </a:rPr>
              <a:t>。加工精度影响精加工刀具的类型和结构形状；</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1" i="0" u="none" strike="noStrike" baseline="0" dirty="0">
                <a:solidFill>
                  <a:schemeClr val="accent1"/>
                </a:solidFill>
                <a:latin typeface="方正书宋"/>
              </a:rPr>
              <a:t>工件材料</a:t>
            </a:r>
            <a:r>
              <a:rPr lang="zh-CN" altLang="en-US" sz="1800" b="0" i="0" u="none" strike="noStrike" baseline="0" dirty="0">
                <a:solidFill>
                  <a:srgbClr val="221E1F"/>
                </a:solidFill>
                <a:latin typeface="方正书宋"/>
              </a:rPr>
              <a:t>。工件材料将决定刀具材料和切削部分几何参数的选择，刀具材料与工件的加工精度、材料硬度等有关。</a:t>
            </a:r>
            <a:endParaRPr lang="en-US" altLang="zh-CN" sz="2000" b="0" i="0" u="none" strike="noStrike" baseline="0" dirty="0">
              <a:solidFill>
                <a:srgbClr val="221E1F"/>
              </a:solidFill>
              <a:latin typeface="方正书宋"/>
            </a:endParaRPr>
          </a:p>
        </p:txBody>
      </p:sp>
      <p:sp>
        <p:nvSpPr>
          <p:cNvPr id="16" name="标题 1">
            <a:extLst>
              <a:ext uri="{FF2B5EF4-FFF2-40B4-BE49-F238E27FC236}">
                <a16:creationId xmlns:a16="http://schemas.microsoft.com/office/drawing/2014/main" id="{D1BD96EF-19E9-B56A-C58B-AEBEF7F2861D}"/>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Tree>
    <p:extLst>
      <p:ext uri="{BB962C8B-B14F-4D97-AF65-F5344CB8AC3E}">
        <p14:creationId xmlns:p14="http://schemas.microsoft.com/office/powerpoint/2010/main" val="3906801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353124" y="1144331"/>
            <a:ext cx="406301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数控车削刀具的选用</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32207" y="1728899"/>
            <a:ext cx="10727586" cy="390651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Clr>
                <a:srgbClr val="00B0F0"/>
              </a:buClr>
              <a:buSzPct val="95000"/>
              <a:buNone/>
            </a:pPr>
            <a:r>
              <a:rPr lang="en-US" altLang="zh-CN" sz="2200" b="1" dirty="0">
                <a:solidFill>
                  <a:schemeClr val="accent1"/>
                </a:solidFill>
                <a:latin typeface="方正书宋"/>
              </a:rPr>
              <a:t>1. </a:t>
            </a:r>
            <a:r>
              <a:rPr lang="zh-CN" altLang="en-US" sz="2200" b="1" dirty="0">
                <a:solidFill>
                  <a:schemeClr val="accent1"/>
                </a:solidFill>
                <a:latin typeface="方正书宋"/>
              </a:rPr>
              <a:t>数控车刀的性能要求</a:t>
            </a:r>
            <a:endParaRPr lang="en-US" altLang="zh-CN" sz="2200"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数控刀具的类型、规格和精度等级应能够满足加工要求，刀具材料应与工件材料相适应。</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切削性能要好。为适应刀具在粗加工或对难加工材料的工件加工时能采用大的背吃刀量和高进给量，刀具应具有能承受高速切削和强力切削的性能。同时，同一批刀具在切削性能和刀具寿命方面要稳定，以便实现按刀具使用寿命换刀或由数控系统对刀具寿命进行管理。</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精度要高。为适应数控加工的高精度和自动换刀等要求，刀具必须具有较高的精度。</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可靠性要高。要保证数控加工中不会发生刀具意外损伤及潜在缺陷而影响到加工的顺利进行，要求刀具及与之组合的附件必须具有很好的可靠性及较强的适应性。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耐用度要高。数控车刀的耐用程度是数控加工连续性的一个重要指标。耐用度越高，则连续加工时间越长，加工效率越高。</a:t>
            </a:r>
            <a:endParaRPr lang="en-US" altLang="zh-CN" sz="2000" b="0" i="0" u="none" strike="noStrike" baseline="0" dirty="0">
              <a:solidFill>
                <a:srgbClr val="221E1F"/>
              </a:solidFill>
              <a:latin typeface="方正书宋"/>
            </a:endParaRP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Tree>
    <p:extLst>
      <p:ext uri="{BB962C8B-B14F-4D97-AF65-F5344CB8AC3E}">
        <p14:creationId xmlns:p14="http://schemas.microsoft.com/office/powerpoint/2010/main" val="1242192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7" y="1769580"/>
            <a:ext cx="10727586" cy="368716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Clr>
                <a:srgbClr val="00B0F0"/>
              </a:buClr>
              <a:buSzPct val="95000"/>
              <a:buNone/>
            </a:pPr>
            <a:r>
              <a:rPr lang="en-US" altLang="zh-CN" sz="2200" b="1" dirty="0">
                <a:solidFill>
                  <a:schemeClr val="accent1"/>
                </a:solidFill>
                <a:latin typeface="方正书宋"/>
              </a:rPr>
              <a:t>2. </a:t>
            </a:r>
            <a:r>
              <a:rPr lang="zh-CN" altLang="en-US" sz="2200" b="1" dirty="0">
                <a:solidFill>
                  <a:schemeClr val="accent1"/>
                </a:solidFill>
                <a:latin typeface="方正书宋"/>
              </a:rPr>
              <a:t>数控车削刀具的选择</a:t>
            </a:r>
            <a:endParaRPr lang="en-US" altLang="zh-CN" sz="2200" b="1" dirty="0">
              <a:solidFill>
                <a:schemeClr val="accent1"/>
              </a:solidFill>
              <a:latin typeface="方正书宋"/>
            </a:endParaRPr>
          </a:p>
          <a:p>
            <a:pPr marL="0" indent="0" algn="just">
              <a:lnSpc>
                <a:spcPct val="130000"/>
              </a:lnSpc>
              <a:spcBef>
                <a:spcPts val="0"/>
              </a:spcBef>
              <a:spcAft>
                <a:spcPts val="1000"/>
              </a:spcAft>
              <a:buClr>
                <a:srgbClr val="00B0F0"/>
              </a:buClr>
              <a:buSzPct val="95000"/>
              <a:buNone/>
            </a:pPr>
            <a:r>
              <a:rPr lang="zh-CN" altLang="en-US" sz="1800" b="1" i="0" u="none" strike="noStrike" baseline="0" dirty="0">
                <a:solidFill>
                  <a:schemeClr val="accent1"/>
                </a:solidFill>
                <a:latin typeface="方正书宋"/>
              </a:rPr>
              <a:t>（</a:t>
            </a:r>
            <a:r>
              <a:rPr lang="en-US" altLang="zh-CN" sz="1800" b="1" i="0" u="none" strike="noStrike" baseline="0" dirty="0">
                <a:solidFill>
                  <a:schemeClr val="accent1"/>
                </a:solidFill>
                <a:latin typeface="方正书宋"/>
              </a:rPr>
              <a:t>1</a:t>
            </a:r>
            <a:r>
              <a:rPr lang="zh-CN" altLang="en-US" sz="1800" b="1" i="0" u="none" strike="noStrike" baseline="0" dirty="0">
                <a:solidFill>
                  <a:schemeClr val="accent1"/>
                </a:solidFill>
                <a:latin typeface="方正书宋"/>
              </a:rPr>
              <a:t>）数控车刀刀片的选择</a:t>
            </a:r>
            <a:endParaRPr lang="en-US" altLang="zh-CN" sz="1800" b="1" i="0" u="none" strike="noStrike" baseline="0"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刀片材质的选择：常见刀片材料有高速钢、硬质合金、涂层硬质合金、陶瓷、立方氮化硼和金刚石等， 其中应用最多的是</a:t>
            </a:r>
            <a:r>
              <a:rPr lang="zh-CN" altLang="en-US" sz="1800" b="1" i="0" u="none" strike="noStrike" baseline="0" dirty="0">
                <a:solidFill>
                  <a:srgbClr val="221E1F"/>
                </a:solidFill>
                <a:latin typeface="方正书宋"/>
              </a:rPr>
              <a:t>硬质合金</a:t>
            </a:r>
            <a:r>
              <a:rPr lang="zh-CN" altLang="en-US" sz="1800" b="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涂层硬质合金刀片</a:t>
            </a:r>
            <a:r>
              <a:rPr lang="zh-CN" altLang="en-US" sz="1800" b="0" i="0" u="none" strike="noStrike" baseline="0" dirty="0">
                <a:solidFill>
                  <a:srgbClr val="221E1F"/>
                </a:solidFill>
                <a:latin typeface="方正书宋"/>
              </a:rPr>
              <a:t>。选择刀片材质主要依据被加工工件的材料、被加工表面的精度、表面质量要求、切削载荷的大小以及切削过程有无冲击和振动等。</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刀片尺寸的选择：刀片尺寸的大小取决于必要的有效切削刃长度</a:t>
            </a:r>
            <a:r>
              <a:rPr lang="en-US" altLang="zh-CN" sz="1800" b="0" i="1" u="none" strike="noStrike" baseline="0" dirty="0">
                <a:solidFill>
                  <a:srgbClr val="221E1F"/>
                </a:solidFill>
                <a:latin typeface="Times New Roman" panose="02020603050405020304" pitchFamily="18" charset="0"/>
              </a:rPr>
              <a:t>L</a:t>
            </a:r>
            <a:r>
              <a:rPr lang="zh-CN" altLang="en-US" sz="1800" b="0" i="0" u="none" strike="noStrike" baseline="0" dirty="0">
                <a:solidFill>
                  <a:srgbClr val="221E1F"/>
                </a:solidFill>
                <a:latin typeface="方正书宋"/>
              </a:rPr>
              <a:t>。有效切削刃长度与背吃刀量</a:t>
            </a:r>
            <a:r>
              <a:rPr lang="en-US" altLang="zh-CN" sz="1800" b="0" i="1" u="none" strike="noStrike" baseline="0" dirty="0" err="1">
                <a:solidFill>
                  <a:srgbClr val="221E1F"/>
                </a:solidFill>
                <a:latin typeface="Times New Roman" panose="02020603050405020304" pitchFamily="18" charset="0"/>
              </a:rPr>
              <a:t>a</a:t>
            </a:r>
            <a:r>
              <a:rPr lang="en-US" altLang="zh-CN" sz="1800" b="0" i="0" u="none" strike="noStrike" baseline="0" dirty="0" err="1">
                <a:solidFill>
                  <a:srgbClr val="221E1F"/>
                </a:solidFill>
                <a:latin typeface="方正书宋"/>
              </a:rPr>
              <a:t>P</a:t>
            </a:r>
            <a:r>
              <a:rPr lang="zh-CN" altLang="en-US" sz="1800" b="0" i="0" u="none" strike="noStrike" baseline="0" dirty="0">
                <a:solidFill>
                  <a:srgbClr val="221E1F"/>
                </a:solidFill>
                <a:latin typeface="方正书宋"/>
              </a:rPr>
              <a:t>和车刀的主偏角</a:t>
            </a:r>
            <a:r>
              <a:rPr lang="en-US" altLang="zh-CN" sz="1800" b="0" i="1" u="none" strike="noStrike" baseline="0" dirty="0" err="1">
                <a:solidFill>
                  <a:srgbClr val="221E1F"/>
                </a:solidFill>
                <a:latin typeface="Times New Roman" panose="02020603050405020304" pitchFamily="18" charset="0"/>
              </a:rPr>
              <a:t>κ</a:t>
            </a:r>
            <a:r>
              <a:rPr lang="en-US" altLang="zh-CN" sz="1800" b="0" i="0" u="none" strike="noStrike" baseline="0" dirty="0" err="1">
                <a:solidFill>
                  <a:srgbClr val="221E1F"/>
                </a:solidFill>
                <a:latin typeface="方正书宋"/>
              </a:rPr>
              <a:t>r</a:t>
            </a:r>
            <a:r>
              <a:rPr lang="zh-CN" altLang="en-US" sz="1800" b="0" i="0" u="none" strike="noStrike" baseline="0" dirty="0">
                <a:solidFill>
                  <a:srgbClr val="221E1F"/>
                </a:solidFill>
                <a:latin typeface="方正书宋"/>
              </a:rPr>
              <a:t>有关，使用时可查阅有关刀具手册选取。</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刀片形状的选择：刀片形状主要依据被加工工件的表面形状、切削方法、刀具寿命和刀片的转位次数等因素选择。</a:t>
            </a:r>
            <a:endParaRPr lang="en-US" altLang="zh-CN" sz="2000" b="0" i="0" u="none" strike="noStrike" baseline="0" dirty="0">
              <a:solidFill>
                <a:srgbClr val="221E1F"/>
              </a:solidFill>
              <a:latin typeface="方正书宋"/>
            </a:endParaRP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2" name="标题 3">
            <a:extLst>
              <a:ext uri="{FF2B5EF4-FFF2-40B4-BE49-F238E27FC236}">
                <a16:creationId xmlns:a16="http://schemas.microsoft.com/office/drawing/2014/main" id="{D60915BB-225F-D385-A98F-51B0EBDC1E01}"/>
              </a:ext>
            </a:extLst>
          </p:cNvPr>
          <p:cNvSpPr txBox="1">
            <a:spLocks/>
          </p:cNvSpPr>
          <p:nvPr/>
        </p:nvSpPr>
        <p:spPr>
          <a:xfrm>
            <a:off x="4353124" y="1144331"/>
            <a:ext cx="406301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数控车削刀具的选用</a:t>
            </a:r>
          </a:p>
        </p:txBody>
      </p:sp>
    </p:spTree>
    <p:extLst>
      <p:ext uri="{BB962C8B-B14F-4D97-AF65-F5344CB8AC3E}">
        <p14:creationId xmlns:p14="http://schemas.microsoft.com/office/powerpoint/2010/main" val="2439310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7" y="1476421"/>
            <a:ext cx="10727586" cy="92159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500"/>
              </a:spcAft>
              <a:buClr>
                <a:srgbClr val="00B0F0"/>
              </a:buClr>
              <a:buSzPct val="95000"/>
              <a:buNone/>
            </a:pPr>
            <a:r>
              <a:rPr lang="en-US" altLang="zh-CN" sz="2200" b="1" dirty="0">
                <a:solidFill>
                  <a:schemeClr val="accent1"/>
                </a:solidFill>
                <a:latin typeface="方正书宋"/>
              </a:rPr>
              <a:t>2. </a:t>
            </a:r>
            <a:r>
              <a:rPr lang="zh-CN" altLang="en-US" sz="2200" b="1" dirty="0">
                <a:solidFill>
                  <a:schemeClr val="accent1"/>
                </a:solidFill>
                <a:latin typeface="方正书宋"/>
              </a:rPr>
              <a:t>数控车削刀具的选择</a:t>
            </a:r>
            <a:endParaRPr lang="en-US" altLang="zh-CN" sz="2200" b="1" dirty="0">
              <a:solidFill>
                <a:schemeClr val="accent1"/>
              </a:solidFill>
              <a:latin typeface="方正书宋"/>
            </a:endParaRPr>
          </a:p>
          <a:p>
            <a:pPr marL="0" indent="0" algn="just">
              <a:lnSpc>
                <a:spcPct val="130000"/>
              </a:lnSpc>
              <a:spcBef>
                <a:spcPts val="0"/>
              </a:spcBef>
              <a:spcAft>
                <a:spcPts val="1000"/>
              </a:spcAft>
              <a:buClr>
                <a:srgbClr val="00B0F0"/>
              </a:buClr>
              <a:buSzPct val="95000"/>
              <a:buNone/>
            </a:pPr>
            <a:r>
              <a:rPr lang="zh-CN" altLang="en-US" sz="1800" b="1" i="0" u="none" strike="noStrike" baseline="0" dirty="0">
                <a:solidFill>
                  <a:schemeClr val="accent1"/>
                </a:solidFill>
                <a:latin typeface="方正书宋"/>
              </a:rPr>
              <a:t>（</a:t>
            </a:r>
            <a:r>
              <a:rPr lang="en-US" altLang="zh-CN" sz="1800" b="1" i="0" u="none" strike="noStrike" baseline="0" dirty="0">
                <a:solidFill>
                  <a:schemeClr val="accent1"/>
                </a:solidFill>
                <a:latin typeface="方正书宋"/>
              </a:rPr>
              <a:t>1</a:t>
            </a:r>
            <a:r>
              <a:rPr lang="zh-CN" altLang="en-US" sz="1800" b="1" i="0" u="none" strike="noStrike" baseline="0" dirty="0">
                <a:solidFill>
                  <a:schemeClr val="accent1"/>
                </a:solidFill>
                <a:latin typeface="方正书宋"/>
              </a:rPr>
              <a:t>）数控车刀刀片的选择</a:t>
            </a:r>
            <a:endParaRPr lang="en-US" altLang="zh-CN" sz="1800" b="1" i="0" u="none" strike="noStrike" baseline="0" dirty="0">
              <a:solidFill>
                <a:schemeClr val="accent1"/>
              </a:solidFill>
              <a:latin typeface="方正书宋"/>
            </a:endParaRP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graphicFrame>
        <p:nvGraphicFramePr>
          <p:cNvPr id="2" name="表格 1">
            <a:extLst>
              <a:ext uri="{FF2B5EF4-FFF2-40B4-BE49-F238E27FC236}">
                <a16:creationId xmlns:a16="http://schemas.microsoft.com/office/drawing/2014/main" id="{974FC5A6-8585-01A4-D6B4-0C5EE23FA16C}"/>
              </a:ext>
            </a:extLst>
          </p:cNvPr>
          <p:cNvGraphicFramePr>
            <a:graphicFrameLocks noGrp="1"/>
          </p:cNvGraphicFramePr>
          <p:nvPr>
            <p:extLst>
              <p:ext uri="{D42A27DB-BD31-4B8C-83A1-F6EECF244321}">
                <p14:modId xmlns:p14="http://schemas.microsoft.com/office/powerpoint/2010/main" val="3146351523"/>
              </p:ext>
            </p:extLst>
          </p:nvPr>
        </p:nvGraphicFramePr>
        <p:xfrm>
          <a:off x="1112508" y="2475070"/>
          <a:ext cx="10100334" cy="4352520"/>
        </p:xfrm>
        <a:graphic>
          <a:graphicData uri="http://schemas.openxmlformats.org/drawingml/2006/table">
            <a:tbl>
              <a:tblPr firstRow="1" bandRow="1">
                <a:tableStyleId>{5C22544A-7EE6-4342-B048-85BDC9FD1C3A}</a:tableStyleId>
              </a:tblPr>
              <a:tblGrid>
                <a:gridCol w="1657350">
                  <a:extLst>
                    <a:ext uri="{9D8B030D-6E8A-4147-A177-3AD203B41FA5}">
                      <a16:colId xmlns:a16="http://schemas.microsoft.com/office/drawing/2014/main" val="3539134312"/>
                    </a:ext>
                  </a:extLst>
                </a:gridCol>
                <a:gridCol w="1242984">
                  <a:extLst>
                    <a:ext uri="{9D8B030D-6E8A-4147-A177-3AD203B41FA5}">
                      <a16:colId xmlns:a16="http://schemas.microsoft.com/office/drawing/2014/main" val="1244681278"/>
                    </a:ext>
                  </a:extLst>
                </a:gridCol>
                <a:gridCol w="1440000">
                  <a:extLst>
                    <a:ext uri="{9D8B030D-6E8A-4147-A177-3AD203B41FA5}">
                      <a16:colId xmlns:a16="http://schemas.microsoft.com/office/drawing/2014/main" val="3169102617"/>
                    </a:ext>
                  </a:extLst>
                </a:gridCol>
                <a:gridCol w="1440000">
                  <a:extLst>
                    <a:ext uri="{9D8B030D-6E8A-4147-A177-3AD203B41FA5}">
                      <a16:colId xmlns:a16="http://schemas.microsoft.com/office/drawing/2014/main" val="4052353441"/>
                    </a:ext>
                  </a:extLst>
                </a:gridCol>
                <a:gridCol w="1440000">
                  <a:extLst>
                    <a:ext uri="{9D8B030D-6E8A-4147-A177-3AD203B41FA5}">
                      <a16:colId xmlns:a16="http://schemas.microsoft.com/office/drawing/2014/main" val="1163166667"/>
                    </a:ext>
                  </a:extLst>
                </a:gridCol>
                <a:gridCol w="1440000">
                  <a:extLst>
                    <a:ext uri="{9D8B030D-6E8A-4147-A177-3AD203B41FA5}">
                      <a16:colId xmlns:a16="http://schemas.microsoft.com/office/drawing/2014/main" val="2353693682"/>
                    </a:ext>
                  </a:extLst>
                </a:gridCol>
                <a:gridCol w="1440000">
                  <a:extLst>
                    <a:ext uri="{9D8B030D-6E8A-4147-A177-3AD203B41FA5}">
                      <a16:colId xmlns:a16="http://schemas.microsoft.com/office/drawing/2014/main" val="3559519261"/>
                    </a:ext>
                  </a:extLst>
                </a:gridCol>
              </a:tblGrid>
              <a:tr h="370840">
                <a:tc rowSpan="2">
                  <a:txBody>
                    <a:bodyPr/>
                    <a:lstStyle/>
                    <a:p>
                      <a:pPr algn="ctr"/>
                      <a:endParaRPr lang="en-US" altLang="zh-CN" sz="1600" dirty="0"/>
                    </a:p>
                    <a:p>
                      <a:pPr algn="ctr"/>
                      <a:endParaRPr lang="en-US" altLang="zh-CN" sz="1600" dirty="0"/>
                    </a:p>
                    <a:p>
                      <a:pPr algn="ctr"/>
                      <a:r>
                        <a:rPr lang="zh-CN" altLang="en-US" sz="1600" dirty="0"/>
                        <a:t>车削外圆表面</a:t>
                      </a:r>
                    </a:p>
                  </a:txBody>
                  <a:tcPr/>
                </a:tc>
                <a:tc>
                  <a:txBody>
                    <a:bodyPr/>
                    <a:lstStyle/>
                    <a:p>
                      <a:pPr algn="ctr"/>
                      <a:r>
                        <a:rPr lang="zh-CN" altLang="en-US" sz="1600" dirty="0"/>
                        <a:t>主偏角</a:t>
                      </a:r>
                    </a:p>
                  </a:txBody>
                  <a:tcPr/>
                </a:tc>
                <a:tc>
                  <a:txBody>
                    <a:bodyPr/>
                    <a:lstStyle/>
                    <a:p>
                      <a:pPr algn="ctr"/>
                      <a:r>
                        <a:rPr lang="en-US" altLang="zh-CN" sz="1600" dirty="0"/>
                        <a:t>45°</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45°</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60°</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75°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95°</a:t>
                      </a:r>
                      <a:endParaRPr lang="zh-CN" altLang="en-US" sz="1600" dirty="0"/>
                    </a:p>
                  </a:txBody>
                  <a:tcPr/>
                </a:tc>
                <a:extLst>
                  <a:ext uri="{0D108BD9-81ED-4DB2-BD59-A6C34878D82A}">
                    <a16:rowId xmlns:a16="http://schemas.microsoft.com/office/drawing/2014/main" val="301009471"/>
                  </a:ext>
                </a:extLst>
              </a:tr>
              <a:tr h="1080000">
                <a:tc vMerge="1">
                  <a:txBody>
                    <a:bodyPr/>
                    <a:lstStyle/>
                    <a:p>
                      <a:endParaRPr lang="zh-CN" altLang="en-US" dirty="0"/>
                    </a:p>
                  </a:txBody>
                  <a:tcPr/>
                </a:tc>
                <a:tc>
                  <a:txBody>
                    <a:bodyPr/>
                    <a:lstStyle/>
                    <a:p>
                      <a:pPr algn="ctr"/>
                      <a:r>
                        <a:rPr lang="zh-CN" altLang="en-US" sz="1600" dirty="0"/>
                        <a:t>刀片形状及加工示意图</a:t>
                      </a:r>
                    </a:p>
                  </a:txBody>
                  <a:tcPr/>
                </a:tc>
                <a:tc gridSpan="5">
                  <a:txBody>
                    <a:bodyPr/>
                    <a:lstStyle/>
                    <a:p>
                      <a:pPr algn="ctr"/>
                      <a:endParaRPr lang="zh-CN" altLang="en-US" sz="1600"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extLst>
                  <a:ext uri="{0D108BD9-81ED-4DB2-BD59-A6C34878D82A}">
                    <a16:rowId xmlns:a16="http://schemas.microsoft.com/office/drawing/2014/main" val="1095487216"/>
                  </a:ext>
                </a:extLst>
              </a:tr>
              <a:tr h="370840">
                <a:tc rowSpan="2">
                  <a:txBody>
                    <a:bodyPr/>
                    <a:lstStyle/>
                    <a:p>
                      <a:pPr algn="ctr"/>
                      <a:endParaRPr lang="en-US" altLang="zh-CN" sz="1600" dirty="0"/>
                    </a:p>
                    <a:p>
                      <a:pPr algn="ctr"/>
                      <a:endParaRPr lang="en-US" altLang="zh-CN" sz="1600" dirty="0"/>
                    </a:p>
                    <a:p>
                      <a:pPr algn="ctr"/>
                      <a:r>
                        <a:rPr lang="zh-CN" altLang="en-US" sz="1600" dirty="0"/>
                        <a:t>车削端面</a:t>
                      </a:r>
                    </a:p>
                  </a:txBody>
                  <a:tcPr/>
                </a:tc>
                <a:tc>
                  <a:txBody>
                    <a:bodyPr/>
                    <a:lstStyle/>
                    <a:p>
                      <a:pPr algn="ctr"/>
                      <a:r>
                        <a:rPr lang="zh-CN" altLang="en-US" sz="1600" dirty="0"/>
                        <a:t>主偏角</a:t>
                      </a:r>
                    </a:p>
                  </a:txBody>
                  <a:tcPr/>
                </a:tc>
                <a:tc>
                  <a:txBody>
                    <a:bodyPr/>
                    <a:lstStyle/>
                    <a:p>
                      <a:pPr algn="ctr"/>
                      <a:r>
                        <a:rPr lang="en-US" altLang="zh-CN" sz="1600" dirty="0"/>
                        <a:t>75°</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90°</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90°</a:t>
                      </a: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t>95°</a:t>
                      </a:r>
                      <a:endParaRPr lang="zh-CN" altLang="en-US" sz="1600" dirty="0"/>
                    </a:p>
                  </a:txBody>
                  <a:tcPr/>
                </a:tc>
                <a:tc>
                  <a:txBody>
                    <a:bodyPr/>
                    <a:lstStyle/>
                    <a:p>
                      <a:pPr algn="ctr"/>
                      <a:endParaRPr lang="zh-CN" altLang="en-US" sz="1600"/>
                    </a:p>
                  </a:txBody>
                  <a:tcPr/>
                </a:tc>
                <a:extLst>
                  <a:ext uri="{0D108BD9-81ED-4DB2-BD59-A6C34878D82A}">
                    <a16:rowId xmlns:a16="http://schemas.microsoft.com/office/drawing/2014/main" val="3157963663"/>
                  </a:ext>
                </a:extLst>
              </a:tr>
              <a:tr h="1080000">
                <a:tc vMerge="1">
                  <a:txBody>
                    <a:bodyPr/>
                    <a:lstStyle/>
                    <a:p>
                      <a:pPr algn="ctr"/>
                      <a:endParaRPr lang="zh-CN" altLang="en-US" dirty="0"/>
                    </a:p>
                  </a:txBody>
                  <a:tcPr/>
                </a:tc>
                <a:tc>
                  <a:txBody>
                    <a:bodyPr/>
                    <a:lstStyle/>
                    <a:p>
                      <a:pPr algn="ctr"/>
                      <a:endParaRPr lang="en-US" altLang="zh-CN" sz="1600" dirty="0"/>
                    </a:p>
                    <a:p>
                      <a:pPr algn="ctr"/>
                      <a:r>
                        <a:rPr lang="zh-CN" altLang="en-US" sz="1600" dirty="0"/>
                        <a:t>刀片形状及加工示意图</a:t>
                      </a:r>
                    </a:p>
                  </a:txBody>
                  <a:tcPr/>
                </a:tc>
                <a:tc gridSpan="5">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extLst>
                  <a:ext uri="{0D108BD9-81ED-4DB2-BD59-A6C34878D82A}">
                    <a16:rowId xmlns:a16="http://schemas.microsoft.com/office/drawing/2014/main" val="1855736614"/>
                  </a:ext>
                </a:extLst>
              </a:tr>
              <a:tr h="370840">
                <a:tc rowSpan="2">
                  <a:txBody>
                    <a:bodyPr/>
                    <a:lstStyle/>
                    <a:p>
                      <a:pPr algn="ctr"/>
                      <a:endParaRPr lang="en-US" altLang="zh-CN" sz="1600" dirty="0"/>
                    </a:p>
                    <a:p>
                      <a:pPr algn="ctr"/>
                      <a:endParaRPr lang="en-US" altLang="zh-CN" sz="1600" dirty="0"/>
                    </a:p>
                    <a:p>
                      <a:pPr algn="ctr"/>
                      <a:r>
                        <a:rPr lang="zh-CN" altLang="en-US" sz="1600" dirty="0"/>
                        <a:t>车削成形面</a:t>
                      </a:r>
                    </a:p>
                  </a:txBody>
                  <a:tcPr/>
                </a:tc>
                <a:tc>
                  <a:txBody>
                    <a:bodyPr/>
                    <a:lstStyle/>
                    <a:p>
                      <a:pPr algn="ctr"/>
                      <a:r>
                        <a:rPr lang="zh-CN" altLang="en-US" sz="1600" dirty="0"/>
                        <a:t>主偏角</a:t>
                      </a:r>
                    </a:p>
                  </a:txBody>
                  <a:tcPr/>
                </a:tc>
                <a:tc>
                  <a:txBody>
                    <a:bodyPr/>
                    <a:lstStyle/>
                    <a:p>
                      <a:pPr algn="ctr"/>
                      <a:r>
                        <a:rPr lang="en-US" altLang="zh-CN" sz="1600" dirty="0"/>
                        <a:t>15°</a:t>
                      </a:r>
                      <a:endParaRPr lang="zh-CN" altLang="en-US" sz="1600" dirty="0"/>
                    </a:p>
                  </a:txBody>
                  <a:tcPr/>
                </a:tc>
                <a:tc>
                  <a:txBody>
                    <a:bodyPr/>
                    <a:lstStyle/>
                    <a:p>
                      <a:pPr algn="ctr"/>
                      <a:r>
                        <a:rPr lang="en-US" altLang="zh-CN" sz="1600" dirty="0"/>
                        <a:t>45°</a:t>
                      </a:r>
                      <a:endParaRPr lang="zh-CN" altLang="en-US" sz="1600" dirty="0"/>
                    </a:p>
                  </a:txBody>
                  <a:tcPr/>
                </a:tc>
                <a:tc>
                  <a:txBody>
                    <a:bodyPr/>
                    <a:lstStyle/>
                    <a:p>
                      <a:pPr algn="ctr"/>
                      <a:r>
                        <a:rPr lang="en-US" altLang="zh-CN" sz="1600" dirty="0"/>
                        <a:t>60°</a:t>
                      </a:r>
                      <a:endParaRPr lang="zh-CN" altLang="en-US" sz="1600" dirty="0"/>
                    </a:p>
                  </a:txBody>
                  <a:tcPr/>
                </a:tc>
                <a:tc>
                  <a:txBody>
                    <a:bodyPr/>
                    <a:lstStyle/>
                    <a:p>
                      <a:pPr algn="ctr"/>
                      <a:r>
                        <a:rPr lang="en-US" altLang="zh-CN" sz="1600" dirty="0"/>
                        <a:t>90°</a:t>
                      </a:r>
                      <a:endParaRPr lang="zh-CN" altLang="en-US" sz="1600" dirty="0"/>
                    </a:p>
                  </a:txBody>
                  <a:tcPr/>
                </a:tc>
                <a:tc>
                  <a:txBody>
                    <a:bodyPr/>
                    <a:lstStyle/>
                    <a:p>
                      <a:pPr algn="ctr"/>
                      <a:endParaRPr lang="zh-CN" altLang="en-US" sz="1600" dirty="0"/>
                    </a:p>
                  </a:txBody>
                  <a:tcPr/>
                </a:tc>
                <a:extLst>
                  <a:ext uri="{0D108BD9-81ED-4DB2-BD59-A6C34878D82A}">
                    <a16:rowId xmlns:a16="http://schemas.microsoft.com/office/drawing/2014/main" val="2360128111"/>
                  </a:ext>
                </a:extLst>
              </a:tr>
              <a:tr h="1080000">
                <a:tc vMerge="1">
                  <a:txBody>
                    <a:bodyPr/>
                    <a:lstStyle/>
                    <a:p>
                      <a:pPr algn="ctr"/>
                      <a:endParaRPr lang="zh-CN" altLang="en-US" dirty="0"/>
                    </a:p>
                  </a:txBody>
                  <a:tcPr/>
                </a:tc>
                <a:tc>
                  <a:txBody>
                    <a:bodyPr/>
                    <a:lstStyle/>
                    <a:p>
                      <a:pPr algn="ctr"/>
                      <a:endParaRPr lang="en-US" altLang="zh-CN" sz="1600" dirty="0"/>
                    </a:p>
                    <a:p>
                      <a:pPr algn="ctr"/>
                      <a:r>
                        <a:rPr lang="zh-CN" altLang="en-US" sz="1600" dirty="0"/>
                        <a:t>刀片形状及加工示意图</a:t>
                      </a:r>
                    </a:p>
                  </a:txBody>
                  <a:tcPr/>
                </a:tc>
                <a:tc gridSpan="5">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extLst>
                  <a:ext uri="{0D108BD9-81ED-4DB2-BD59-A6C34878D82A}">
                    <a16:rowId xmlns:a16="http://schemas.microsoft.com/office/drawing/2014/main" val="2672915997"/>
                  </a:ext>
                </a:extLst>
              </a:tr>
            </a:tbl>
          </a:graphicData>
        </a:graphic>
      </p:graphicFrame>
      <p:pic>
        <p:nvPicPr>
          <p:cNvPr id="4" name="图片 3">
            <a:extLst>
              <a:ext uri="{FF2B5EF4-FFF2-40B4-BE49-F238E27FC236}">
                <a16:creationId xmlns:a16="http://schemas.microsoft.com/office/drawing/2014/main" id="{A8C70998-7D68-9557-0913-CB4E7136236D}"/>
              </a:ext>
            </a:extLst>
          </p:cNvPr>
          <p:cNvPicPr>
            <a:picLocks noChangeAspect="1"/>
          </p:cNvPicPr>
          <p:nvPr/>
        </p:nvPicPr>
        <p:blipFill>
          <a:blip r:embed="rId3"/>
          <a:stretch>
            <a:fillRect/>
          </a:stretch>
        </p:blipFill>
        <p:spPr>
          <a:xfrm>
            <a:off x="4353124" y="2874519"/>
            <a:ext cx="6500822" cy="1020374"/>
          </a:xfrm>
          <a:prstGeom prst="rect">
            <a:avLst/>
          </a:prstGeom>
        </p:spPr>
      </p:pic>
      <p:pic>
        <p:nvPicPr>
          <p:cNvPr id="7" name="图片 6">
            <a:extLst>
              <a:ext uri="{FF2B5EF4-FFF2-40B4-BE49-F238E27FC236}">
                <a16:creationId xmlns:a16="http://schemas.microsoft.com/office/drawing/2014/main" id="{A03A6E1A-AD8F-0A44-7959-099C875BE9DA}"/>
              </a:ext>
            </a:extLst>
          </p:cNvPr>
          <p:cNvPicPr>
            <a:picLocks noChangeAspect="1"/>
          </p:cNvPicPr>
          <p:nvPr/>
        </p:nvPicPr>
        <p:blipFill>
          <a:blip r:embed="rId4"/>
          <a:stretch>
            <a:fillRect/>
          </a:stretch>
        </p:blipFill>
        <p:spPr>
          <a:xfrm>
            <a:off x="4791274" y="4400550"/>
            <a:ext cx="5444068" cy="872960"/>
          </a:xfrm>
          <a:prstGeom prst="rect">
            <a:avLst/>
          </a:prstGeom>
        </p:spPr>
      </p:pic>
      <p:pic>
        <p:nvPicPr>
          <p:cNvPr id="9" name="图片 8">
            <a:extLst>
              <a:ext uri="{FF2B5EF4-FFF2-40B4-BE49-F238E27FC236}">
                <a16:creationId xmlns:a16="http://schemas.microsoft.com/office/drawing/2014/main" id="{E41B6B17-712D-0B5A-253D-37010461C68A}"/>
              </a:ext>
            </a:extLst>
          </p:cNvPr>
          <p:cNvPicPr>
            <a:picLocks noChangeAspect="1"/>
          </p:cNvPicPr>
          <p:nvPr/>
        </p:nvPicPr>
        <p:blipFill>
          <a:blip r:embed="rId5"/>
          <a:stretch>
            <a:fillRect/>
          </a:stretch>
        </p:blipFill>
        <p:spPr>
          <a:xfrm>
            <a:off x="5246358" y="5907005"/>
            <a:ext cx="4533900" cy="872960"/>
          </a:xfrm>
          <a:prstGeom prst="rect">
            <a:avLst/>
          </a:prstGeom>
        </p:spPr>
      </p:pic>
      <p:sp>
        <p:nvSpPr>
          <p:cNvPr id="3" name="标题 3">
            <a:extLst>
              <a:ext uri="{FF2B5EF4-FFF2-40B4-BE49-F238E27FC236}">
                <a16:creationId xmlns:a16="http://schemas.microsoft.com/office/drawing/2014/main" id="{F11C8D34-44E4-FF65-9631-3C2E5AA9E2D4}"/>
              </a:ext>
            </a:extLst>
          </p:cNvPr>
          <p:cNvSpPr txBox="1">
            <a:spLocks/>
          </p:cNvSpPr>
          <p:nvPr/>
        </p:nvSpPr>
        <p:spPr>
          <a:xfrm>
            <a:off x="4353124" y="1144331"/>
            <a:ext cx="406301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数控车削刀具的选用</a:t>
            </a:r>
          </a:p>
        </p:txBody>
      </p:sp>
    </p:spTree>
    <p:extLst>
      <p:ext uri="{BB962C8B-B14F-4D97-AF65-F5344CB8AC3E}">
        <p14:creationId xmlns:p14="http://schemas.microsoft.com/office/powerpoint/2010/main" val="3200616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037118" y="1139133"/>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可转位机夹式车刀的特点</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32207" y="1769580"/>
            <a:ext cx="10727586" cy="4895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Clr>
                <a:srgbClr val="00B0F0"/>
              </a:buClr>
              <a:buSzPct val="95000"/>
              <a:buNone/>
            </a:pPr>
            <a:r>
              <a:rPr lang="en-US" altLang="zh-CN" sz="2200" b="1" dirty="0">
                <a:solidFill>
                  <a:schemeClr val="accent1"/>
                </a:solidFill>
                <a:latin typeface="方正书宋"/>
              </a:rPr>
              <a:t>1. </a:t>
            </a:r>
            <a:r>
              <a:rPr lang="zh-CN" altLang="en-US" sz="2200" b="1" dirty="0">
                <a:solidFill>
                  <a:schemeClr val="accent1"/>
                </a:solidFill>
                <a:latin typeface="方正书宋"/>
              </a:rPr>
              <a:t>可转位机夹式车刀的特点</a:t>
            </a:r>
            <a:endParaRPr lang="en-US" altLang="zh-CN" sz="2200" b="1" dirty="0">
              <a:solidFill>
                <a:schemeClr val="accent1"/>
              </a:solidFill>
              <a:latin typeface="方正书宋"/>
            </a:endParaRP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graphicFrame>
        <p:nvGraphicFramePr>
          <p:cNvPr id="2" name="表格 1">
            <a:extLst>
              <a:ext uri="{FF2B5EF4-FFF2-40B4-BE49-F238E27FC236}">
                <a16:creationId xmlns:a16="http://schemas.microsoft.com/office/drawing/2014/main" id="{6D0B9F30-C93D-2C57-FCF3-DD2DEA243335}"/>
              </a:ext>
            </a:extLst>
          </p:cNvPr>
          <p:cNvGraphicFramePr>
            <a:graphicFrameLocks noGrp="1"/>
          </p:cNvGraphicFramePr>
          <p:nvPr>
            <p:extLst>
              <p:ext uri="{D42A27DB-BD31-4B8C-83A1-F6EECF244321}">
                <p14:modId xmlns:p14="http://schemas.microsoft.com/office/powerpoint/2010/main" val="3373035067"/>
              </p:ext>
            </p:extLst>
          </p:nvPr>
        </p:nvGraphicFramePr>
        <p:xfrm>
          <a:off x="847725" y="2409267"/>
          <a:ext cx="10798275" cy="3850640"/>
        </p:xfrm>
        <a:graphic>
          <a:graphicData uri="http://schemas.openxmlformats.org/drawingml/2006/table">
            <a:tbl>
              <a:tblPr firstRow="1" bandRow="1">
                <a:tableStyleId>{5C22544A-7EE6-4342-B048-85BDC9FD1C3A}</a:tableStyleId>
              </a:tblPr>
              <a:tblGrid>
                <a:gridCol w="1438275">
                  <a:extLst>
                    <a:ext uri="{9D8B030D-6E8A-4147-A177-3AD203B41FA5}">
                      <a16:colId xmlns:a16="http://schemas.microsoft.com/office/drawing/2014/main" val="2015741435"/>
                    </a:ext>
                  </a:extLst>
                </a:gridCol>
                <a:gridCol w="4680000">
                  <a:extLst>
                    <a:ext uri="{9D8B030D-6E8A-4147-A177-3AD203B41FA5}">
                      <a16:colId xmlns:a16="http://schemas.microsoft.com/office/drawing/2014/main" val="384085118"/>
                    </a:ext>
                  </a:extLst>
                </a:gridCol>
                <a:gridCol w="4680000">
                  <a:extLst>
                    <a:ext uri="{9D8B030D-6E8A-4147-A177-3AD203B41FA5}">
                      <a16:colId xmlns:a16="http://schemas.microsoft.com/office/drawing/2014/main" val="803849952"/>
                    </a:ext>
                  </a:extLst>
                </a:gridCol>
              </a:tblGrid>
              <a:tr h="370840">
                <a:tc>
                  <a:txBody>
                    <a:bodyPr/>
                    <a:lstStyle/>
                    <a:p>
                      <a:pPr algn="ctr"/>
                      <a:r>
                        <a:rPr lang="zh-CN" altLang="en-US" dirty="0"/>
                        <a:t>要求</a:t>
                      </a:r>
                    </a:p>
                  </a:txBody>
                  <a:tcPr/>
                </a:tc>
                <a:tc>
                  <a:txBody>
                    <a:bodyPr/>
                    <a:lstStyle/>
                    <a:p>
                      <a:pPr algn="ctr"/>
                      <a:r>
                        <a:rPr lang="zh-CN" altLang="en-US" dirty="0"/>
                        <a:t>特点</a:t>
                      </a:r>
                    </a:p>
                  </a:txBody>
                  <a:tcPr/>
                </a:tc>
                <a:tc>
                  <a:txBody>
                    <a:bodyPr/>
                    <a:lstStyle/>
                    <a:p>
                      <a:pPr algn="ctr"/>
                      <a:r>
                        <a:rPr lang="zh-CN" altLang="en-US" dirty="0"/>
                        <a:t>目的</a:t>
                      </a:r>
                    </a:p>
                  </a:txBody>
                  <a:tcPr/>
                </a:tc>
                <a:extLst>
                  <a:ext uri="{0D108BD9-81ED-4DB2-BD59-A6C34878D82A}">
                    <a16:rowId xmlns:a16="http://schemas.microsoft.com/office/drawing/2014/main" val="529514273"/>
                  </a:ext>
                </a:extLst>
              </a:tr>
              <a:tr h="370840">
                <a:tc>
                  <a:txBody>
                    <a:bodyPr/>
                    <a:lstStyle/>
                    <a:p>
                      <a:pPr algn="ctr"/>
                      <a:endParaRPr lang="en-US" altLang="zh-CN" dirty="0"/>
                    </a:p>
                    <a:p>
                      <a:pPr algn="ctr"/>
                      <a:r>
                        <a:rPr lang="zh-CN" altLang="en-US" dirty="0"/>
                        <a:t>精度要高</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采用</a:t>
                      </a:r>
                      <a:r>
                        <a:rPr lang="en-US" altLang="zh-CN" sz="1800" b="0" i="0" u="none" strike="noStrike" kern="1200" baseline="0" dirty="0">
                          <a:solidFill>
                            <a:schemeClr val="dk1"/>
                          </a:solidFill>
                          <a:latin typeface="+mn-lt"/>
                          <a:ea typeface="+mn-ea"/>
                          <a:cs typeface="+mn-cs"/>
                        </a:rPr>
                        <a:t>M </a:t>
                      </a:r>
                      <a:r>
                        <a:rPr lang="zh-CN" altLang="en-US" sz="1800" b="0" i="0" u="none" strike="noStrike" kern="1200" baseline="0" dirty="0">
                          <a:solidFill>
                            <a:schemeClr val="dk1"/>
                          </a:solidFill>
                          <a:latin typeface="+mn-lt"/>
                          <a:ea typeface="+mn-ea"/>
                          <a:cs typeface="+mn-cs"/>
                        </a:rPr>
                        <a:t>级或更高精度等级的刀片，多采用精密级的刀杆，用带微调装置的刀杆在机外预调好</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保证刀片重复定位精度，方便坐标设定，保证刀尖位置精度	</a:t>
                      </a:r>
                    </a:p>
                  </a:txBody>
                  <a:tcPr/>
                </a:tc>
                <a:extLst>
                  <a:ext uri="{0D108BD9-81ED-4DB2-BD59-A6C34878D82A}">
                    <a16:rowId xmlns:a16="http://schemas.microsoft.com/office/drawing/2014/main" val="4267719054"/>
                  </a:ext>
                </a:extLst>
              </a:tr>
              <a:tr h="370840">
                <a:tc>
                  <a:txBody>
                    <a:bodyPr/>
                    <a:lstStyle/>
                    <a:p>
                      <a:pPr algn="ctr"/>
                      <a:endParaRPr lang="en-US" altLang="zh-CN" dirty="0"/>
                    </a:p>
                    <a:p>
                      <a:pPr algn="ctr"/>
                      <a:r>
                        <a:rPr lang="zh-CN" altLang="en-US" dirty="0"/>
                        <a:t>可靠性高</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采用断屑可靠性高的断屑槽型或有断屑台车刀；采用结构可靠的车刀，采用夹紧可靠的结构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断屑稳定，不能有紊乱和带状切屑；适应刀架快速移动和换位以及整个自动切削过程中夹紧不得有松动的要求	</a:t>
                      </a:r>
                    </a:p>
                  </a:txBody>
                  <a:tcPr/>
                </a:tc>
                <a:extLst>
                  <a:ext uri="{0D108BD9-81ED-4DB2-BD59-A6C34878D82A}">
                    <a16:rowId xmlns:a16="http://schemas.microsoft.com/office/drawing/2014/main" val="3813291729"/>
                  </a:ext>
                </a:extLst>
              </a:tr>
              <a:tr h="162483">
                <a:tc>
                  <a:txBody>
                    <a:bodyPr/>
                    <a:lstStyle/>
                    <a:p>
                      <a:pPr algn="ctr">
                        <a:spcBef>
                          <a:spcPts val="1000"/>
                        </a:spcBef>
                      </a:pPr>
                      <a:r>
                        <a:rPr lang="zh-CN" altLang="en-US" dirty="0"/>
                        <a:t>换刀速度</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采用车削工具系统，采用快换小刀夹</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迅速更换不同形式的切削部件，完成多种切削加工，提高生产效率	</a:t>
                      </a:r>
                    </a:p>
                  </a:txBody>
                  <a:tcPr/>
                </a:tc>
                <a:extLst>
                  <a:ext uri="{0D108BD9-81ED-4DB2-BD59-A6C34878D82A}">
                    <a16:rowId xmlns:a16="http://schemas.microsoft.com/office/drawing/2014/main" val="1104914534"/>
                  </a:ext>
                </a:extLst>
              </a:tr>
              <a:tr h="370840">
                <a:tc>
                  <a:txBody>
                    <a:bodyPr/>
                    <a:lstStyle/>
                    <a:p>
                      <a:pPr algn="ctr"/>
                      <a:r>
                        <a:rPr lang="zh-CN" altLang="en-US" dirty="0"/>
                        <a:t>刀片材料</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刀片较多采用涂层刀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满足生产节拍要求，提高加工效率	</a:t>
                      </a:r>
                    </a:p>
                  </a:txBody>
                  <a:tcPr/>
                </a:tc>
                <a:extLst>
                  <a:ext uri="{0D108BD9-81ED-4DB2-BD59-A6C34878D82A}">
                    <a16:rowId xmlns:a16="http://schemas.microsoft.com/office/drawing/2014/main" val="1614379710"/>
                  </a:ext>
                </a:extLst>
              </a:tr>
              <a:tr h="370840">
                <a:tc>
                  <a:txBody>
                    <a:bodyPr/>
                    <a:lstStyle/>
                    <a:p>
                      <a:pPr algn="ctr"/>
                      <a:r>
                        <a:rPr lang="zh-CN" altLang="en-US" dirty="0"/>
                        <a:t>刀杆截形</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刀杆较多采用正方形刀杆，有的需采用专用刀杆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刀杆与刀架系统匹配	</a:t>
                      </a:r>
                    </a:p>
                    <a:p>
                      <a:pPr algn="ctr"/>
                      <a:endParaRPr lang="zh-CN" altLang="en-US" dirty="0"/>
                    </a:p>
                  </a:txBody>
                  <a:tcPr/>
                </a:tc>
                <a:extLst>
                  <a:ext uri="{0D108BD9-81ED-4DB2-BD59-A6C34878D82A}">
                    <a16:rowId xmlns:a16="http://schemas.microsoft.com/office/drawing/2014/main" val="4207260016"/>
                  </a:ext>
                </a:extLst>
              </a:tr>
            </a:tbl>
          </a:graphicData>
        </a:graphic>
      </p:graphicFrame>
    </p:spTree>
    <p:extLst>
      <p:ext uri="{BB962C8B-B14F-4D97-AF65-F5344CB8AC3E}">
        <p14:creationId xmlns:p14="http://schemas.microsoft.com/office/powerpoint/2010/main" val="3476566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732207" y="1596705"/>
            <a:ext cx="6916368" cy="536762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Clr>
                <a:srgbClr val="00B0F0"/>
              </a:buClr>
              <a:buSzPct val="95000"/>
              <a:buNone/>
            </a:pPr>
            <a:r>
              <a:rPr lang="en-US" altLang="zh-CN" sz="2200" b="1" dirty="0">
                <a:solidFill>
                  <a:schemeClr val="accent1"/>
                </a:solidFill>
                <a:latin typeface="方正书宋"/>
              </a:rPr>
              <a:t>2. </a:t>
            </a:r>
            <a:r>
              <a:rPr lang="zh-CN" altLang="en-US" sz="2200" b="1" dirty="0">
                <a:solidFill>
                  <a:schemeClr val="accent1"/>
                </a:solidFill>
                <a:latin typeface="方正书宋"/>
              </a:rPr>
              <a:t>可转位车刀的结构形式</a:t>
            </a:r>
            <a:endParaRPr lang="en-US" altLang="zh-CN" sz="2200" b="1" dirty="0">
              <a:solidFill>
                <a:schemeClr val="accent1"/>
              </a:solidFill>
              <a:latin typeface="方正书宋"/>
            </a:endParaRPr>
          </a:p>
          <a:p>
            <a:pPr marL="0" indent="0" algn="just">
              <a:lnSpc>
                <a:spcPct val="130000"/>
              </a:lnSpc>
              <a:spcBef>
                <a:spcPts val="0"/>
              </a:spcBef>
              <a:spcAft>
                <a:spcPts val="1000"/>
              </a:spcAft>
              <a:buClr>
                <a:srgbClr val="00B0F0"/>
              </a:buClr>
              <a:buSzPct val="95000"/>
              <a:buNone/>
            </a:pPr>
            <a:r>
              <a:rPr lang="zh-CN" altLang="en-US" sz="1800" b="1" i="0" u="none" strike="noStrike" baseline="0" dirty="0">
                <a:solidFill>
                  <a:schemeClr val="accent1"/>
                </a:solidFill>
                <a:latin typeface="方正书宋"/>
              </a:rPr>
              <a:t>（</a:t>
            </a:r>
            <a:r>
              <a:rPr lang="en-US" altLang="zh-CN" sz="1800" b="1" i="0" u="none" strike="noStrike" baseline="0" dirty="0">
                <a:solidFill>
                  <a:schemeClr val="accent1"/>
                </a:solidFill>
                <a:latin typeface="方正书宋"/>
              </a:rPr>
              <a:t>1</a:t>
            </a:r>
            <a:r>
              <a:rPr lang="zh-CN" altLang="en-US" sz="1800" b="1" i="0" u="none" strike="noStrike" baseline="0" dirty="0">
                <a:solidFill>
                  <a:schemeClr val="accent1"/>
                </a:solidFill>
                <a:latin typeface="方正书宋"/>
              </a:rPr>
              <a:t>）杠杆式</a:t>
            </a:r>
            <a:endParaRPr lang="en-US" altLang="zh-CN" sz="1800" b="1" i="0" u="none" strike="noStrike" baseline="0"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组成：</a:t>
            </a:r>
            <a:r>
              <a:rPr lang="zh-CN" altLang="en-US" sz="1800" b="0" i="0" u="none" strike="noStrike" baseline="0" dirty="0">
                <a:solidFill>
                  <a:srgbClr val="221E1F"/>
                </a:solidFill>
                <a:latin typeface="方正书宋"/>
              </a:rPr>
              <a:t>由杠杆、螺钉、刀垫、刀垫销、刀片所组成。这种方式依靠螺钉旋紧压靠杠杆，由杠杆的力压紧刀片达到夹固的目的；</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特点：</a:t>
            </a:r>
            <a:r>
              <a:rPr lang="zh-CN" altLang="en-US" sz="1800" b="0" i="0" u="none" strike="noStrike" baseline="0" dirty="0">
                <a:solidFill>
                  <a:srgbClr val="221E1F"/>
                </a:solidFill>
                <a:latin typeface="方正书宋"/>
              </a:rPr>
              <a:t>适合各种正、负前角的刀片，有效的前角范围为</a:t>
            </a:r>
            <a:r>
              <a:rPr lang="en-US" altLang="zh-CN" sz="1800" b="0" i="0" u="none" strike="noStrike" baseline="0" dirty="0">
                <a:solidFill>
                  <a:srgbClr val="221E1F"/>
                </a:solidFill>
                <a:latin typeface="方正书宋"/>
              </a:rPr>
              <a:t>-60°~+180°</a:t>
            </a:r>
            <a:r>
              <a:rPr lang="zh-CN" altLang="en-US" sz="1800" b="0" i="0" u="none" strike="noStrike" baseline="0" dirty="0">
                <a:solidFill>
                  <a:srgbClr val="221E1F"/>
                </a:solidFill>
                <a:latin typeface="方正书宋"/>
              </a:rPr>
              <a:t>；切屑可无阻碍地流过，切削热不影响螺孔和杠杆；两面槽壁给刀片有力的支撑，并确保转位精度。</a:t>
            </a:r>
            <a:endParaRPr lang="en-US" altLang="zh-CN" sz="1800" b="0" i="0" u="none" strike="noStrike" baseline="0" dirty="0">
              <a:solidFill>
                <a:srgbClr val="221E1F"/>
              </a:solidFill>
              <a:latin typeface="方正书宋"/>
            </a:endParaRPr>
          </a:p>
          <a:p>
            <a:pPr marL="0" indent="0" algn="just">
              <a:lnSpc>
                <a:spcPct val="130000"/>
              </a:lnSpc>
              <a:spcAft>
                <a:spcPts val="1000"/>
              </a:spcAft>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2</a:t>
            </a:r>
            <a:r>
              <a:rPr lang="zh-CN" altLang="en-US" b="1" i="0" u="none" strike="noStrike" baseline="0" dirty="0">
                <a:solidFill>
                  <a:schemeClr val="accent1"/>
                </a:solidFill>
                <a:latin typeface="方正书宋"/>
              </a:rPr>
              <a:t>）楔块式</a:t>
            </a:r>
            <a:endParaRPr lang="en-US" altLang="zh-CN" b="1" i="0" u="none" strike="noStrike" baseline="0"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组成：</a:t>
            </a:r>
            <a:r>
              <a:rPr lang="zh-CN" altLang="en-US" b="0" i="0" u="none" strike="noStrike" baseline="0" dirty="0">
                <a:solidFill>
                  <a:srgbClr val="221E1F"/>
                </a:solidFill>
                <a:latin typeface="方正书宋"/>
              </a:rPr>
              <a:t>由</a:t>
            </a:r>
            <a:r>
              <a:rPr lang="zh-CN" altLang="en-US" sz="1800" b="0" i="0" u="none" strike="noStrike" baseline="0" dirty="0">
                <a:solidFill>
                  <a:srgbClr val="221E1F"/>
                </a:solidFill>
                <a:latin typeface="方正书宋"/>
              </a:rPr>
              <a:t>螺钉、刀垫、刀垫销、楔块、刀片所组成。这种方式依靠刀垫销与楔块的挤压力将刀片紧固</a:t>
            </a:r>
            <a:endParaRPr lang="en-US" altLang="zh-CN"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特点：</a:t>
            </a:r>
            <a:r>
              <a:rPr lang="zh-CN" altLang="en-US" sz="1800" b="0" i="0" u="none" strike="noStrike" baseline="0" dirty="0">
                <a:solidFill>
                  <a:srgbClr val="221E1F"/>
                </a:solidFill>
                <a:latin typeface="方正书宋"/>
              </a:rPr>
              <a:t>适合各种负前角刀片，有效前角的变化范围为</a:t>
            </a:r>
            <a:r>
              <a:rPr lang="en-US" altLang="zh-CN" sz="1800" b="0" i="0" u="none" strike="noStrike" baseline="0" dirty="0">
                <a:solidFill>
                  <a:srgbClr val="221E1F"/>
                </a:solidFill>
                <a:latin typeface="方正书宋"/>
              </a:rPr>
              <a:t>-60°~+180°</a:t>
            </a:r>
            <a:r>
              <a:rPr lang="zh-CN" altLang="en-US" sz="1800" b="0" i="0" u="none" strike="noStrike" baseline="0" dirty="0">
                <a:solidFill>
                  <a:srgbClr val="221E1F"/>
                </a:solidFill>
                <a:latin typeface="方正书宋"/>
              </a:rPr>
              <a:t>。两面无槽壁，便于仿形切削或倒转操作时留有间隙。</a:t>
            </a:r>
            <a:endParaRPr lang="en-US" altLang="zh-CN"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endParaRPr lang="en-US" altLang="zh-CN" sz="2000" b="0" i="0" u="none" strike="noStrike" baseline="0" dirty="0">
              <a:solidFill>
                <a:srgbClr val="221E1F"/>
              </a:solidFill>
              <a:latin typeface="方正书宋"/>
            </a:endParaRPr>
          </a:p>
        </p:txBody>
      </p:sp>
      <p:pic>
        <p:nvPicPr>
          <p:cNvPr id="5" name="图片 4">
            <a:extLst>
              <a:ext uri="{FF2B5EF4-FFF2-40B4-BE49-F238E27FC236}">
                <a16:creationId xmlns:a16="http://schemas.microsoft.com/office/drawing/2014/main" id="{EF94E039-3D11-07B2-E11C-B23E1760056F}"/>
              </a:ext>
            </a:extLst>
          </p:cNvPr>
          <p:cNvPicPr>
            <a:picLocks noChangeAspect="1"/>
          </p:cNvPicPr>
          <p:nvPr/>
        </p:nvPicPr>
        <p:blipFill>
          <a:blip r:embed="rId3"/>
          <a:stretch>
            <a:fillRect/>
          </a:stretch>
        </p:blipFill>
        <p:spPr>
          <a:xfrm>
            <a:off x="8339050" y="1942425"/>
            <a:ext cx="2460812" cy="2059046"/>
          </a:xfrm>
          <a:prstGeom prst="rect">
            <a:avLst/>
          </a:prstGeom>
        </p:spPr>
      </p:pic>
      <p:sp>
        <p:nvSpPr>
          <p:cNvPr id="7" name="文本框 6">
            <a:extLst>
              <a:ext uri="{FF2B5EF4-FFF2-40B4-BE49-F238E27FC236}">
                <a16:creationId xmlns:a16="http://schemas.microsoft.com/office/drawing/2014/main" id="{CD27E509-3651-2CC3-ED94-45BEC70C7D4F}"/>
              </a:ext>
            </a:extLst>
          </p:cNvPr>
          <p:cNvSpPr txBox="1"/>
          <p:nvPr/>
        </p:nvSpPr>
        <p:spPr>
          <a:xfrm>
            <a:off x="8196767" y="3889207"/>
            <a:ext cx="2726090" cy="338554"/>
          </a:xfrm>
          <a:prstGeom prst="rect">
            <a:avLst/>
          </a:prstGeom>
          <a:noFill/>
        </p:spPr>
        <p:txBody>
          <a:bodyPr wrap="square">
            <a:spAutoFit/>
          </a:bodyPr>
          <a:lstStyle/>
          <a:p>
            <a:pPr algn="ctr"/>
            <a:r>
              <a:rPr lang="zh-CN" altLang="en-US" sz="1600" b="1" dirty="0">
                <a:solidFill>
                  <a:srgbClr val="221E1F"/>
                </a:solidFill>
                <a:latin typeface="方正书宋"/>
              </a:rPr>
              <a:t>杠杆式</a:t>
            </a:r>
            <a:endParaRPr lang="zh-CN" altLang="en-US" sz="1600" b="1" dirty="0"/>
          </a:p>
        </p:txBody>
      </p:sp>
      <p:pic>
        <p:nvPicPr>
          <p:cNvPr id="9" name="图片 8">
            <a:extLst>
              <a:ext uri="{FF2B5EF4-FFF2-40B4-BE49-F238E27FC236}">
                <a16:creationId xmlns:a16="http://schemas.microsoft.com/office/drawing/2014/main" id="{28B30AFE-74FB-64B3-5B11-22C1C301A323}"/>
              </a:ext>
            </a:extLst>
          </p:cNvPr>
          <p:cNvPicPr>
            <a:picLocks noChangeAspect="1"/>
          </p:cNvPicPr>
          <p:nvPr/>
        </p:nvPicPr>
        <p:blipFill>
          <a:blip r:embed="rId4"/>
          <a:stretch>
            <a:fillRect/>
          </a:stretch>
        </p:blipFill>
        <p:spPr>
          <a:xfrm>
            <a:off x="8235325" y="4227761"/>
            <a:ext cx="2648974" cy="2183996"/>
          </a:xfrm>
          <a:prstGeom prst="rect">
            <a:avLst/>
          </a:prstGeom>
        </p:spPr>
      </p:pic>
      <p:sp>
        <p:nvSpPr>
          <p:cNvPr id="10" name="文本框 9">
            <a:extLst>
              <a:ext uri="{FF2B5EF4-FFF2-40B4-BE49-F238E27FC236}">
                <a16:creationId xmlns:a16="http://schemas.microsoft.com/office/drawing/2014/main" id="{8B79015D-ACB3-B6F0-C71F-3A1F7300D330}"/>
              </a:ext>
            </a:extLst>
          </p:cNvPr>
          <p:cNvSpPr txBox="1"/>
          <p:nvPr/>
        </p:nvSpPr>
        <p:spPr>
          <a:xfrm>
            <a:off x="8206411" y="6379807"/>
            <a:ext cx="2726090" cy="338554"/>
          </a:xfrm>
          <a:prstGeom prst="rect">
            <a:avLst/>
          </a:prstGeom>
          <a:noFill/>
        </p:spPr>
        <p:txBody>
          <a:bodyPr wrap="square">
            <a:spAutoFit/>
          </a:bodyPr>
          <a:lstStyle/>
          <a:p>
            <a:pPr algn="ctr"/>
            <a:r>
              <a:rPr lang="zh-CN" altLang="en-US" sz="1600" b="1" dirty="0">
                <a:solidFill>
                  <a:srgbClr val="221E1F"/>
                </a:solidFill>
                <a:latin typeface="方正书宋"/>
              </a:rPr>
              <a:t>楔块式</a:t>
            </a:r>
            <a:endParaRPr lang="zh-CN" altLang="en-US" sz="1600" b="1" dirty="0"/>
          </a:p>
        </p:txBody>
      </p:sp>
      <p:sp>
        <p:nvSpPr>
          <p:cNvPr id="2" name="标题 3">
            <a:extLst>
              <a:ext uri="{FF2B5EF4-FFF2-40B4-BE49-F238E27FC236}">
                <a16:creationId xmlns:a16="http://schemas.microsoft.com/office/drawing/2014/main" id="{E3845A9B-5456-D6A6-83AD-F042656070EF}"/>
              </a:ext>
            </a:extLst>
          </p:cNvPr>
          <p:cNvSpPr txBox="1">
            <a:spLocks/>
          </p:cNvSpPr>
          <p:nvPr/>
        </p:nvSpPr>
        <p:spPr>
          <a:xfrm>
            <a:off x="4037118" y="1139133"/>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可转位机夹式车刀的特点</a:t>
            </a:r>
          </a:p>
        </p:txBody>
      </p:sp>
    </p:spTree>
    <p:extLst>
      <p:ext uri="{BB962C8B-B14F-4D97-AF65-F5344CB8AC3E}">
        <p14:creationId xmlns:p14="http://schemas.microsoft.com/office/powerpoint/2010/main" val="3690275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694107" y="1663380"/>
            <a:ext cx="6001968" cy="271869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Clr>
                <a:srgbClr val="00B0F0"/>
              </a:buClr>
              <a:buSzPct val="95000"/>
              <a:buNone/>
            </a:pPr>
            <a:r>
              <a:rPr lang="en-US" altLang="zh-CN" sz="2200" b="1" dirty="0">
                <a:solidFill>
                  <a:schemeClr val="accent1"/>
                </a:solidFill>
                <a:latin typeface="方正书宋"/>
              </a:rPr>
              <a:t>2. </a:t>
            </a:r>
            <a:r>
              <a:rPr lang="zh-CN" altLang="en-US" sz="2200" b="1" dirty="0">
                <a:solidFill>
                  <a:schemeClr val="accent1"/>
                </a:solidFill>
                <a:latin typeface="方正书宋"/>
              </a:rPr>
              <a:t>可转位车刀的结构形式</a:t>
            </a:r>
            <a:endParaRPr lang="en-US" altLang="zh-CN" sz="2200" b="1" dirty="0">
              <a:solidFill>
                <a:schemeClr val="accent1"/>
              </a:solidFill>
              <a:latin typeface="方正书宋"/>
            </a:endParaRPr>
          </a:p>
          <a:p>
            <a:pPr marL="0" indent="0" algn="just">
              <a:lnSpc>
                <a:spcPct val="130000"/>
              </a:lnSpc>
              <a:spcAft>
                <a:spcPts val="1000"/>
              </a:spcAft>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3</a:t>
            </a:r>
            <a:r>
              <a:rPr lang="zh-CN" altLang="en-US" b="1" i="0" u="none" strike="noStrike" baseline="0" dirty="0">
                <a:solidFill>
                  <a:schemeClr val="accent1"/>
                </a:solidFill>
                <a:latin typeface="方正书宋"/>
              </a:rPr>
              <a:t>）楔块加紧式</a:t>
            </a:r>
            <a:endParaRPr lang="en-US" altLang="zh-CN" b="1" i="0" u="none" strike="noStrike" baseline="0"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组成：</a:t>
            </a:r>
            <a:r>
              <a:rPr lang="zh-CN" altLang="en-US" b="0" i="0" u="none" strike="noStrike" baseline="0" dirty="0">
                <a:solidFill>
                  <a:srgbClr val="221E1F"/>
                </a:solidFill>
                <a:latin typeface="方正书宋"/>
              </a:rPr>
              <a:t>由</a:t>
            </a:r>
            <a:r>
              <a:rPr lang="zh-CN" altLang="en-US" sz="1800" b="0" i="0" u="none" strike="noStrike" baseline="0" dirty="0">
                <a:solidFill>
                  <a:srgbClr val="221E1F"/>
                </a:solidFill>
                <a:latin typeface="方正书宋"/>
              </a:rPr>
              <a:t>螺钉、刀垫、刀垫销、压紧楔块、刀片所组成。这种方式依靠刀垫销与楔块的压下力将刀片夹紧。其特点同楔块式，但切屑流畅度不如楔块式。</a:t>
            </a:r>
            <a:endParaRPr lang="en-US" altLang="zh-CN"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endParaRPr lang="en-US" altLang="zh-CN" sz="2000" b="0" i="0" u="none" strike="noStrike" baseline="0" dirty="0">
              <a:solidFill>
                <a:srgbClr val="221E1F"/>
              </a:solidFill>
              <a:latin typeface="方正书宋"/>
            </a:endParaRPr>
          </a:p>
        </p:txBody>
      </p:sp>
      <p:pic>
        <p:nvPicPr>
          <p:cNvPr id="4" name="图片 3">
            <a:extLst>
              <a:ext uri="{FF2B5EF4-FFF2-40B4-BE49-F238E27FC236}">
                <a16:creationId xmlns:a16="http://schemas.microsoft.com/office/drawing/2014/main" id="{809AC7D6-2FF9-9A86-359B-CC8D89DCFE8C}"/>
              </a:ext>
            </a:extLst>
          </p:cNvPr>
          <p:cNvPicPr>
            <a:picLocks noChangeAspect="1"/>
          </p:cNvPicPr>
          <p:nvPr/>
        </p:nvPicPr>
        <p:blipFill>
          <a:blip r:embed="rId3"/>
          <a:stretch>
            <a:fillRect/>
          </a:stretch>
        </p:blipFill>
        <p:spPr>
          <a:xfrm>
            <a:off x="8189874" y="2079459"/>
            <a:ext cx="2400300" cy="2302614"/>
          </a:xfrm>
          <a:prstGeom prst="rect">
            <a:avLst/>
          </a:prstGeom>
        </p:spPr>
      </p:pic>
      <p:sp>
        <p:nvSpPr>
          <p:cNvPr id="8" name="文本框 7">
            <a:extLst>
              <a:ext uri="{FF2B5EF4-FFF2-40B4-BE49-F238E27FC236}">
                <a16:creationId xmlns:a16="http://schemas.microsoft.com/office/drawing/2014/main" id="{ABA16F2F-2FAF-6EAD-2518-032EADEE3B9E}"/>
              </a:ext>
            </a:extLst>
          </p:cNvPr>
          <p:cNvSpPr txBox="1"/>
          <p:nvPr/>
        </p:nvSpPr>
        <p:spPr>
          <a:xfrm>
            <a:off x="8026979" y="4382073"/>
            <a:ext cx="2726090" cy="338554"/>
          </a:xfrm>
          <a:prstGeom prst="rect">
            <a:avLst/>
          </a:prstGeom>
          <a:noFill/>
        </p:spPr>
        <p:txBody>
          <a:bodyPr wrap="square">
            <a:spAutoFit/>
          </a:bodyPr>
          <a:lstStyle/>
          <a:p>
            <a:pPr algn="ctr"/>
            <a:r>
              <a:rPr lang="zh-CN" altLang="en-US" sz="1600" b="1" dirty="0">
                <a:solidFill>
                  <a:srgbClr val="221E1F"/>
                </a:solidFill>
                <a:latin typeface="方正书宋"/>
              </a:rPr>
              <a:t>楔块夹紧式</a:t>
            </a:r>
            <a:endParaRPr lang="zh-CN" altLang="en-US" sz="1600" b="1" dirty="0"/>
          </a:p>
        </p:txBody>
      </p:sp>
      <p:sp>
        <p:nvSpPr>
          <p:cNvPr id="2" name="标题 3">
            <a:extLst>
              <a:ext uri="{FF2B5EF4-FFF2-40B4-BE49-F238E27FC236}">
                <a16:creationId xmlns:a16="http://schemas.microsoft.com/office/drawing/2014/main" id="{E5D006E3-1FAA-1B22-D942-41BB0B94F07B}"/>
              </a:ext>
            </a:extLst>
          </p:cNvPr>
          <p:cNvSpPr txBox="1">
            <a:spLocks/>
          </p:cNvSpPr>
          <p:nvPr/>
        </p:nvSpPr>
        <p:spPr>
          <a:xfrm>
            <a:off x="4037118" y="1139133"/>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可转位机夹式车刀的特点</a:t>
            </a:r>
          </a:p>
        </p:txBody>
      </p:sp>
    </p:spTree>
    <p:extLst>
      <p:ext uri="{BB962C8B-B14F-4D97-AF65-F5344CB8AC3E}">
        <p14:creationId xmlns:p14="http://schemas.microsoft.com/office/powerpoint/2010/main" val="2673657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F58D659-2584-EBCA-FBBB-27F4ECF0AC62}"/>
              </a:ext>
            </a:extLst>
          </p:cNvPr>
          <p:cNvPicPr>
            <a:picLocks noChangeAspect="1"/>
          </p:cNvPicPr>
          <p:nvPr/>
        </p:nvPicPr>
        <p:blipFill>
          <a:blip r:embed="rId3"/>
          <a:stretch>
            <a:fillRect/>
          </a:stretch>
        </p:blipFill>
        <p:spPr>
          <a:xfrm>
            <a:off x="3473444" y="3112181"/>
            <a:ext cx="6445262" cy="2920036"/>
          </a:xfrm>
          <a:prstGeom prst="rect">
            <a:avLst/>
          </a:prstGeom>
        </p:spPr>
      </p:pic>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037118" y="1110564"/>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数控车床刀架的选用</a:t>
            </a: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732816" y="1870854"/>
            <a:ext cx="10726368"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刀架是数控车床非常重要的部件。数控车床根据其功能，刀架上可安装的刀具数量一般为</a:t>
            </a:r>
            <a:r>
              <a:rPr lang="en-US" altLang="zh-CN" sz="1800" b="0" i="0" u="none" strike="noStrike" baseline="0" dirty="0">
                <a:solidFill>
                  <a:srgbClr val="221E1F"/>
                </a:solidFill>
                <a:latin typeface="方正书宋"/>
              </a:rPr>
              <a:t>4</a:t>
            </a:r>
            <a:r>
              <a:rPr lang="zh-CN" altLang="en-US" sz="1800" b="0" i="0" u="none" strike="noStrike" baseline="0" dirty="0">
                <a:solidFill>
                  <a:srgbClr val="221E1F"/>
                </a:solidFill>
                <a:latin typeface="方正书宋"/>
              </a:rPr>
              <a:t>把、</a:t>
            </a:r>
            <a:r>
              <a:rPr lang="en-US" altLang="zh-CN" sz="1800" b="0" i="0" u="none" strike="noStrike" baseline="0" dirty="0">
                <a:solidFill>
                  <a:srgbClr val="221E1F"/>
                </a:solidFill>
                <a:latin typeface="方正书宋"/>
              </a:rPr>
              <a:t>6</a:t>
            </a:r>
            <a:r>
              <a:rPr lang="zh-CN" altLang="en-US" sz="1800" b="0" i="0" u="none" strike="noStrike" baseline="0" dirty="0">
                <a:solidFill>
                  <a:srgbClr val="221E1F"/>
                </a:solidFill>
                <a:latin typeface="方正书宋"/>
              </a:rPr>
              <a:t>把、</a:t>
            </a:r>
            <a:r>
              <a:rPr lang="en-US" altLang="zh-CN" sz="1800" b="0" i="0" u="none" strike="noStrike" baseline="0" dirty="0">
                <a:solidFill>
                  <a:srgbClr val="221E1F"/>
                </a:solidFill>
                <a:latin typeface="方正书宋"/>
              </a:rPr>
              <a:t>8 </a:t>
            </a:r>
            <a:r>
              <a:rPr lang="zh-CN" altLang="en-US" sz="1800" b="0" i="0" u="none" strike="noStrike" baseline="0" dirty="0">
                <a:solidFill>
                  <a:srgbClr val="221E1F"/>
                </a:solidFill>
                <a:latin typeface="方正书宋"/>
              </a:rPr>
              <a:t>把、</a:t>
            </a:r>
            <a:r>
              <a:rPr lang="en-US" altLang="zh-CN" sz="1800" b="0" i="0" u="none" strike="noStrike" baseline="0" dirty="0">
                <a:solidFill>
                  <a:srgbClr val="221E1F"/>
                </a:solidFill>
                <a:latin typeface="方正书宋"/>
              </a:rPr>
              <a:t>10</a:t>
            </a:r>
            <a:r>
              <a:rPr lang="zh-CN" altLang="en-US" sz="1800" b="0" i="0" u="none" strike="noStrike" baseline="0" dirty="0">
                <a:solidFill>
                  <a:srgbClr val="221E1F"/>
                </a:solidFill>
                <a:latin typeface="方正书宋"/>
              </a:rPr>
              <a:t>把、</a:t>
            </a:r>
            <a:r>
              <a:rPr lang="en-US" altLang="zh-CN" sz="1800" b="0" i="0" u="none" strike="noStrike" baseline="0" dirty="0">
                <a:solidFill>
                  <a:srgbClr val="221E1F"/>
                </a:solidFill>
                <a:latin typeface="方正书宋"/>
              </a:rPr>
              <a:t>12</a:t>
            </a:r>
            <a:r>
              <a:rPr lang="zh-CN" altLang="en-US" sz="1800" b="0" i="0" u="none" strike="noStrike" baseline="0" dirty="0">
                <a:solidFill>
                  <a:srgbClr val="221E1F"/>
                </a:solidFill>
                <a:latin typeface="方正书宋"/>
              </a:rPr>
              <a:t>把或</a:t>
            </a:r>
            <a:r>
              <a:rPr lang="en-US" altLang="zh-CN" sz="1800" b="0" i="0" u="none" strike="noStrike" baseline="0" dirty="0">
                <a:solidFill>
                  <a:srgbClr val="221E1F"/>
                </a:solidFill>
                <a:latin typeface="方正书宋"/>
              </a:rPr>
              <a:t>16</a:t>
            </a:r>
            <a:r>
              <a:rPr lang="zh-CN" altLang="en-US" sz="1800" b="0" i="0" u="none" strike="noStrike" baseline="0" dirty="0">
                <a:solidFill>
                  <a:srgbClr val="221E1F"/>
                </a:solidFill>
                <a:latin typeface="方正书宋"/>
              </a:rPr>
              <a:t>把，有些数控车床可以安装更多的刀具。</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经济型或通用型数控车床常用</a:t>
            </a:r>
            <a:r>
              <a:rPr lang="zh-CN" altLang="en-US" sz="1800" b="1" i="0" u="none" strike="noStrike" baseline="0" dirty="0">
                <a:solidFill>
                  <a:srgbClr val="221E1F"/>
                </a:solidFill>
                <a:latin typeface="方正书宋"/>
              </a:rPr>
              <a:t>四刀位回转方刀架</a:t>
            </a:r>
            <a:r>
              <a:rPr lang="zh-CN" altLang="en-US" sz="1800" b="0" i="0" u="none" strike="noStrike" baseline="0" dirty="0">
                <a:solidFill>
                  <a:srgbClr val="221E1F"/>
                </a:solidFill>
                <a:latin typeface="方正书宋"/>
              </a:rPr>
              <a:t>。</a:t>
            </a:r>
            <a:endParaRPr lang="en-US" altLang="zh-CN" b="0" i="0" u="none" strike="noStrike" baseline="0" dirty="0">
              <a:solidFill>
                <a:srgbClr val="221E1F"/>
              </a:solidFill>
              <a:latin typeface="方正书宋"/>
            </a:endParaRPr>
          </a:p>
        </p:txBody>
      </p:sp>
      <p:sp>
        <p:nvSpPr>
          <p:cNvPr id="5" name="文本框 4">
            <a:extLst>
              <a:ext uri="{FF2B5EF4-FFF2-40B4-BE49-F238E27FC236}">
                <a16:creationId xmlns:a16="http://schemas.microsoft.com/office/drawing/2014/main" id="{005FFA1E-FFB7-1963-86CA-7E1DC0ED0382}"/>
              </a:ext>
            </a:extLst>
          </p:cNvPr>
          <p:cNvSpPr txBox="1"/>
          <p:nvPr/>
        </p:nvSpPr>
        <p:spPr>
          <a:xfrm>
            <a:off x="5653087" y="6130923"/>
            <a:ext cx="2085975"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四刀位回转方刀架</a:t>
            </a:r>
            <a:endParaRPr lang="zh-CN" altLang="en-US" sz="1600" dirty="0"/>
          </a:p>
        </p:txBody>
      </p:sp>
    </p:spTree>
    <p:extLst>
      <p:ext uri="{BB962C8B-B14F-4D97-AF65-F5344CB8AC3E}">
        <p14:creationId xmlns:p14="http://schemas.microsoft.com/office/powerpoint/2010/main" val="1821444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1021747" y="1870854"/>
            <a:ext cx="10417778"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较完备的数控车床刀架的结构形式一般为回转式，刀具沿圆周方向安装在刀架上，可以安装径向车刀、轴向车刀、钻头、镗刀。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车削加工中心还可安装轴向铣刀、径向铣刀。少数数控车床的刀架为直排式，刀具沿一条直线安装。</a:t>
            </a:r>
            <a:endParaRPr lang="en-US" altLang="zh-CN" b="0" i="0" u="none" strike="noStrike" baseline="0" dirty="0">
              <a:solidFill>
                <a:srgbClr val="221E1F"/>
              </a:solidFill>
              <a:latin typeface="方正书宋"/>
            </a:endParaRPr>
          </a:p>
        </p:txBody>
      </p:sp>
      <p:pic>
        <p:nvPicPr>
          <p:cNvPr id="4" name="图片 3">
            <a:extLst>
              <a:ext uri="{FF2B5EF4-FFF2-40B4-BE49-F238E27FC236}">
                <a16:creationId xmlns:a16="http://schemas.microsoft.com/office/drawing/2014/main" id="{9DFC93B8-074F-A963-9E54-D75698DA93F7}"/>
              </a:ext>
            </a:extLst>
          </p:cNvPr>
          <p:cNvPicPr>
            <a:picLocks noChangeAspect="1"/>
          </p:cNvPicPr>
          <p:nvPr/>
        </p:nvPicPr>
        <p:blipFill>
          <a:blip r:embed="rId3"/>
          <a:stretch>
            <a:fillRect/>
          </a:stretch>
        </p:blipFill>
        <p:spPr>
          <a:xfrm>
            <a:off x="2800350" y="3215885"/>
            <a:ext cx="3257550" cy="2680154"/>
          </a:xfrm>
          <a:prstGeom prst="rect">
            <a:avLst/>
          </a:prstGeom>
        </p:spPr>
      </p:pic>
      <p:pic>
        <p:nvPicPr>
          <p:cNvPr id="8" name="图片 7">
            <a:extLst>
              <a:ext uri="{FF2B5EF4-FFF2-40B4-BE49-F238E27FC236}">
                <a16:creationId xmlns:a16="http://schemas.microsoft.com/office/drawing/2014/main" id="{F0D99D1F-164F-1504-A1B1-FEFE193123C7}"/>
              </a:ext>
            </a:extLst>
          </p:cNvPr>
          <p:cNvPicPr>
            <a:picLocks noChangeAspect="1"/>
          </p:cNvPicPr>
          <p:nvPr/>
        </p:nvPicPr>
        <p:blipFill>
          <a:blip r:embed="rId4"/>
          <a:stretch>
            <a:fillRect/>
          </a:stretch>
        </p:blipFill>
        <p:spPr>
          <a:xfrm>
            <a:off x="6324600" y="3215884"/>
            <a:ext cx="4381500" cy="2669977"/>
          </a:xfrm>
          <a:prstGeom prst="rect">
            <a:avLst/>
          </a:prstGeom>
        </p:spPr>
      </p:pic>
      <p:sp>
        <p:nvSpPr>
          <p:cNvPr id="10" name="文本框 9">
            <a:extLst>
              <a:ext uri="{FF2B5EF4-FFF2-40B4-BE49-F238E27FC236}">
                <a16:creationId xmlns:a16="http://schemas.microsoft.com/office/drawing/2014/main" id="{87103423-4F5A-D0F3-91B7-B3B63F9ADC79}"/>
              </a:ext>
            </a:extLst>
          </p:cNvPr>
          <p:cNvSpPr txBox="1"/>
          <p:nvPr/>
        </p:nvSpPr>
        <p:spPr>
          <a:xfrm>
            <a:off x="5653087" y="6130923"/>
            <a:ext cx="2085975" cy="338554"/>
          </a:xfrm>
          <a:prstGeom prst="rect">
            <a:avLst/>
          </a:prstGeom>
          <a:noFill/>
        </p:spPr>
        <p:txBody>
          <a:bodyPr wrap="square">
            <a:spAutoFit/>
          </a:bodyPr>
          <a:lstStyle/>
          <a:p>
            <a:r>
              <a:rPr lang="zh-CN" altLang="en-US" sz="1600" b="1" dirty="0">
                <a:solidFill>
                  <a:srgbClr val="221E1F"/>
                </a:solidFill>
                <a:latin typeface="方正书宋"/>
              </a:rPr>
              <a:t>数控车床的</a:t>
            </a:r>
            <a:r>
              <a:rPr lang="zh-CN" altLang="en-US" sz="1600" b="1" i="0" u="none" strike="noStrike" baseline="0" dirty="0">
                <a:solidFill>
                  <a:srgbClr val="221E1F"/>
                </a:solidFill>
                <a:latin typeface="方正书宋"/>
              </a:rPr>
              <a:t>刀架</a:t>
            </a:r>
            <a:endParaRPr lang="zh-CN" altLang="en-US" sz="1600" dirty="0"/>
          </a:p>
        </p:txBody>
      </p:sp>
      <p:sp>
        <p:nvSpPr>
          <p:cNvPr id="2" name="标题 3">
            <a:extLst>
              <a:ext uri="{FF2B5EF4-FFF2-40B4-BE49-F238E27FC236}">
                <a16:creationId xmlns:a16="http://schemas.microsoft.com/office/drawing/2014/main" id="{0E4D9A82-7547-31C1-E597-D48308EF08A2}"/>
              </a:ext>
            </a:extLst>
          </p:cNvPr>
          <p:cNvSpPr txBox="1">
            <a:spLocks/>
          </p:cNvSpPr>
          <p:nvPr/>
        </p:nvSpPr>
        <p:spPr>
          <a:xfrm>
            <a:off x="4037118" y="1110564"/>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数控车床刀架的选用</a:t>
            </a:r>
          </a:p>
        </p:txBody>
      </p:sp>
    </p:spTree>
    <p:extLst>
      <p:ext uri="{BB962C8B-B14F-4D97-AF65-F5344CB8AC3E}">
        <p14:creationId xmlns:p14="http://schemas.microsoft.com/office/powerpoint/2010/main" val="2579537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1846268" y="1931346"/>
            <a:ext cx="9077325"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专用刀架：由车床生产厂商自己开发，所使用的刀柄也是专用的。这种刀架的优点是制造成本低， 但缺乏通用性。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通用刀架：根据一定的通用标准而生产的刀架，数控车床生产厂商可以根据数控车床的功能要求进行选择配置。</a:t>
            </a:r>
            <a:endParaRPr lang="en-US" altLang="zh-CN" b="0" i="0" u="none" strike="noStrike" baseline="0" dirty="0">
              <a:solidFill>
                <a:srgbClr val="221E1F"/>
              </a:solidFill>
              <a:latin typeface="方正书宋"/>
            </a:endParaRPr>
          </a:p>
        </p:txBody>
      </p:sp>
      <p:sp>
        <p:nvSpPr>
          <p:cNvPr id="2" name="标题 3">
            <a:extLst>
              <a:ext uri="{FF2B5EF4-FFF2-40B4-BE49-F238E27FC236}">
                <a16:creationId xmlns:a16="http://schemas.microsoft.com/office/drawing/2014/main" id="{214876E9-CCBE-6623-A7FF-17E52E714CB2}"/>
              </a:ext>
            </a:extLst>
          </p:cNvPr>
          <p:cNvSpPr txBox="1">
            <a:spLocks/>
          </p:cNvSpPr>
          <p:nvPr/>
        </p:nvSpPr>
        <p:spPr>
          <a:xfrm>
            <a:off x="4037118" y="1110564"/>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数控车床刀架的选用</a:t>
            </a:r>
          </a:p>
        </p:txBody>
      </p:sp>
    </p:spTree>
    <p:extLst>
      <p:ext uri="{BB962C8B-B14F-4D97-AF65-F5344CB8AC3E}">
        <p14:creationId xmlns:p14="http://schemas.microsoft.com/office/powerpoint/2010/main" val="21260745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256130" y="1110564"/>
            <a:ext cx="469562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数控车削刀具的安装</a:t>
            </a: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1021747" y="1737504"/>
            <a:ext cx="10417778"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刀具辅具装夹：刀柄座、镗刀座、</a:t>
            </a:r>
            <a:r>
              <a:rPr lang="en-US" altLang="zh-CN" sz="1800" b="0" i="0" u="none" strike="noStrike" baseline="0" dirty="0">
                <a:solidFill>
                  <a:srgbClr val="221E1F"/>
                </a:solidFill>
                <a:latin typeface="方正书宋"/>
              </a:rPr>
              <a:t>J </a:t>
            </a:r>
            <a:r>
              <a:rPr lang="zh-CN" altLang="en-US" sz="1800" b="0" i="0" u="none" strike="noStrike" baseline="0" dirty="0">
                <a:solidFill>
                  <a:srgbClr val="221E1F"/>
                </a:solidFill>
                <a:latin typeface="方正书宋"/>
              </a:rPr>
              <a:t>柄套、定位环等刀具辅具装夹在回转刀架上的。数控车床车刀安装得正确与否，将直接影响切削能否顺利进行和工件的加工质量。</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安装数控车床车刀时，应注意以下问题：</a:t>
            </a:r>
            <a:endParaRPr lang="en-US" altLang="zh-CN" sz="1800" b="0" i="0" u="none" strike="noStrike" baseline="0" dirty="0">
              <a:solidFill>
                <a:srgbClr val="221E1F"/>
              </a:solidFill>
              <a:latin typeface="方正书宋"/>
            </a:endParaRPr>
          </a:p>
        </p:txBody>
      </p:sp>
      <p:sp>
        <p:nvSpPr>
          <p:cNvPr id="5" name="文本框 4">
            <a:extLst>
              <a:ext uri="{FF2B5EF4-FFF2-40B4-BE49-F238E27FC236}">
                <a16:creationId xmlns:a16="http://schemas.microsoft.com/office/drawing/2014/main" id="{D6D945DC-743D-B5DF-BD05-1B2DE88C7067}"/>
              </a:ext>
            </a:extLst>
          </p:cNvPr>
          <p:cNvSpPr txBox="1"/>
          <p:nvPr/>
        </p:nvSpPr>
        <p:spPr>
          <a:xfrm>
            <a:off x="1234961" y="2875060"/>
            <a:ext cx="10737964" cy="3657796"/>
          </a:xfrm>
          <a:prstGeom prst="rect">
            <a:avLst/>
          </a:prstGeom>
          <a:noFill/>
        </p:spPr>
        <p:txBody>
          <a:bodyPr wrap="square">
            <a:spAutoFit/>
          </a:bodyPr>
          <a:lstStyle/>
          <a:p>
            <a:pPr marL="342900" indent="-342900" algn="just">
              <a:lnSpc>
                <a:spcPct val="130000"/>
              </a:lnSpc>
              <a:buClr>
                <a:schemeClr val="accent1"/>
              </a:buClr>
              <a:buSzPct val="95000"/>
              <a:buAutoNum type="arabicPeriod"/>
            </a:pPr>
            <a:r>
              <a:rPr lang="zh-CN" altLang="en-US" sz="1800" b="0" i="0" u="none" strike="noStrike" baseline="0" dirty="0">
                <a:solidFill>
                  <a:srgbClr val="221E1F"/>
                </a:solidFill>
                <a:latin typeface="方正书宋"/>
              </a:rPr>
              <a:t>车刀安装在刀架上，伸出部分不宜太长，伸出量一般为刀杆高度的</a:t>
            </a:r>
            <a:r>
              <a:rPr lang="en-US" altLang="zh-CN" sz="1800" b="0" i="0" u="none" strike="noStrike" baseline="0" dirty="0">
                <a:solidFill>
                  <a:srgbClr val="221E1F"/>
                </a:solidFill>
                <a:latin typeface="方正书宋"/>
              </a:rPr>
              <a:t>1~1.5</a:t>
            </a:r>
            <a:r>
              <a:rPr lang="zh-CN" altLang="en-US" sz="1800" b="0" i="0" u="none" strike="noStrike" baseline="0" dirty="0">
                <a:solidFill>
                  <a:srgbClr val="221E1F"/>
                </a:solidFill>
                <a:latin typeface="方正书宋"/>
              </a:rPr>
              <a:t>倍。</a:t>
            </a:r>
            <a:endParaRPr lang="en-US" altLang="zh-CN" dirty="0">
              <a:solidFill>
                <a:srgbClr val="221E1F"/>
              </a:solidFill>
              <a:latin typeface="方正书宋"/>
            </a:endParaRPr>
          </a:p>
          <a:p>
            <a:pPr marL="342900" indent="-342900" algn="just">
              <a:lnSpc>
                <a:spcPct val="130000"/>
              </a:lnSpc>
              <a:buClr>
                <a:schemeClr val="accent1"/>
              </a:buClr>
              <a:buSzPct val="95000"/>
              <a:buAutoNum type="arabicPeriod"/>
            </a:pPr>
            <a:r>
              <a:rPr lang="zh-CN" altLang="en-US" sz="1800" b="0" i="0" u="none" strike="noStrike" baseline="0" dirty="0">
                <a:solidFill>
                  <a:srgbClr val="221E1F"/>
                </a:solidFill>
                <a:latin typeface="方正书宋"/>
              </a:rPr>
              <a:t>垫铁要平整，数量要少，垫铁应与刀架对齐。车刀至少要用两个螺钉压紧在刀架上，并逐个轮流拧紧。</a:t>
            </a:r>
            <a:endParaRPr lang="en-US" altLang="zh-CN" dirty="0">
              <a:solidFill>
                <a:srgbClr val="221E1F"/>
              </a:solidFill>
              <a:latin typeface="方正书宋"/>
            </a:endParaRPr>
          </a:p>
          <a:p>
            <a:pPr marL="342900" indent="-342900" algn="just">
              <a:lnSpc>
                <a:spcPct val="130000"/>
              </a:lnSpc>
              <a:buClr>
                <a:schemeClr val="accent1"/>
              </a:buClr>
              <a:buSzPct val="95000"/>
              <a:buAutoNum type="arabicPeriod"/>
            </a:pPr>
            <a:r>
              <a:rPr lang="zh-CN" altLang="en-US" sz="1800" b="0" i="0" u="none" strike="noStrike" baseline="0" dirty="0">
                <a:solidFill>
                  <a:srgbClr val="221E1F"/>
                </a:solidFill>
                <a:latin typeface="方正书宋"/>
              </a:rPr>
              <a:t>数控车床刀尖应与工件轴线等高，否则会因基面和切削平面的位置发生变化，而改变车刀工作时的前角和后角的数值。数控车床车刀刀尖高于工件轴线，使后角减小，增大车刀后刀面与工件间的摩擦；数控车床车刀刀尖低于工件轴线，使前角减小，切削力增加，切削不顺利。</a:t>
            </a:r>
            <a:endParaRPr lang="en-US" altLang="zh-CN" sz="1800" b="0" i="0" u="none" strike="noStrike" baseline="0" dirty="0">
              <a:solidFill>
                <a:srgbClr val="221E1F"/>
              </a:solidFill>
              <a:latin typeface="方正书宋"/>
            </a:endParaRPr>
          </a:p>
          <a:p>
            <a:pPr marL="342900" indent="-342900" algn="just">
              <a:lnSpc>
                <a:spcPct val="130000"/>
              </a:lnSpc>
              <a:buClr>
                <a:schemeClr val="accent1"/>
              </a:buClr>
              <a:buSzPct val="95000"/>
              <a:buAutoNum type="arabicPeriod"/>
            </a:pPr>
            <a:r>
              <a:rPr lang="zh-CN" altLang="en-US" sz="1800" b="0" i="0" u="none" strike="noStrike" baseline="0" dirty="0">
                <a:solidFill>
                  <a:srgbClr val="221E1F"/>
                </a:solidFill>
                <a:latin typeface="方正书宋"/>
              </a:rPr>
              <a:t>车端面时，数控车床车刀刀尖高于或低于工件中心，车削后工件端面中心处留有凸头，使用硬质合金车刀时，如不注意这一点，车削到中心处会使刀尖崩碎。</a:t>
            </a:r>
            <a:endParaRPr lang="en-US" altLang="zh-CN" sz="1800" b="0" i="0" u="none" strike="noStrike" baseline="0" dirty="0">
              <a:solidFill>
                <a:srgbClr val="221E1F"/>
              </a:solidFill>
              <a:latin typeface="方正书宋"/>
            </a:endParaRPr>
          </a:p>
          <a:p>
            <a:pPr marL="342900" indent="-342900" algn="just">
              <a:lnSpc>
                <a:spcPct val="130000"/>
              </a:lnSpc>
              <a:buClr>
                <a:schemeClr val="accent1"/>
              </a:buClr>
              <a:buSzPct val="95000"/>
              <a:buAutoNum type="arabicPeriod"/>
            </a:pPr>
            <a:r>
              <a:rPr lang="zh-CN" altLang="en-US" sz="1800" b="0" i="0" u="none" strike="noStrike" baseline="0" dirty="0">
                <a:solidFill>
                  <a:srgbClr val="221E1F"/>
                </a:solidFill>
                <a:latin typeface="方正书宋"/>
              </a:rPr>
              <a:t>刀杆中心线应与进给方向垂直，否则会使主偏角和副偏角的数值发生变化，如螺纹车刀安装歪斜，会使螺纹牙型半角产生误差。数控车床用偏刀车削台阶时，必须使车刀主切削刃与工件轴线之间的夹角在安装后等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或大于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，否则，车出来的台阶面与工件轴线不垂直。</a:t>
            </a:r>
            <a:endParaRPr lang="zh-CN" altLang="en-US" dirty="0"/>
          </a:p>
        </p:txBody>
      </p:sp>
    </p:spTree>
    <p:extLst>
      <p:ext uri="{BB962C8B-B14F-4D97-AF65-F5344CB8AC3E}">
        <p14:creationId xmlns:p14="http://schemas.microsoft.com/office/powerpoint/2010/main" val="2545748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3229824" y="1163367"/>
            <a:ext cx="631021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选择刀具与安装刀具时的注意事项</a:t>
            </a:r>
          </a:p>
        </p:txBody>
      </p:sp>
      <p:sp>
        <p:nvSpPr>
          <p:cNvPr id="17" name="标题 1">
            <a:extLst>
              <a:ext uri="{FF2B5EF4-FFF2-40B4-BE49-F238E27FC236}">
                <a16:creationId xmlns:a16="http://schemas.microsoft.com/office/drawing/2014/main" id="{8B8D4468-180C-78AA-D97D-979423DC0D64}"/>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3" name="文本占位符 5">
            <a:extLst>
              <a:ext uri="{FF2B5EF4-FFF2-40B4-BE49-F238E27FC236}">
                <a16:creationId xmlns:a16="http://schemas.microsoft.com/office/drawing/2014/main" id="{8EEDAA70-C7FD-7AD3-AA45-58D333F9C25B}"/>
              </a:ext>
            </a:extLst>
          </p:cNvPr>
          <p:cNvSpPr txBox="1"/>
          <p:nvPr/>
        </p:nvSpPr>
        <p:spPr>
          <a:xfrm>
            <a:off x="1352549" y="1809116"/>
            <a:ext cx="9839325"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b="1" dirty="0">
                <a:solidFill>
                  <a:schemeClr val="accent1"/>
                </a:solidFill>
                <a:latin typeface="方正书宋"/>
              </a:rPr>
              <a:t>选择刀具时</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时需要征询教师的意见，错误的刀具选择很可能会造成刀具或者车床的损坏；</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b="1" dirty="0">
                <a:solidFill>
                  <a:schemeClr val="accent1"/>
                </a:solidFill>
                <a:latin typeface="方正书宋"/>
              </a:rPr>
              <a:t>安装刀具过程中</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一般很难直接判断安装的准确性，有时候需要进行试加工才能确定安装正确与否，因此安装刀具需要勤加练习，在训练时每次加工完零件之后拆卸下刀具，下次重新装刀，提高自己的熟练程度。</a:t>
            </a:r>
            <a:endParaRPr lang="en-US" altLang="zh-CN" sz="1800" b="0" i="0" u="none" strike="noStrike" baseline="0" dirty="0">
              <a:solidFill>
                <a:srgbClr val="221E1F"/>
              </a:solidFill>
              <a:latin typeface="方正书宋"/>
            </a:endParaRPr>
          </a:p>
        </p:txBody>
      </p:sp>
    </p:spTree>
    <p:extLst>
      <p:ext uri="{BB962C8B-B14F-4D97-AF65-F5344CB8AC3E}">
        <p14:creationId xmlns:p14="http://schemas.microsoft.com/office/powerpoint/2010/main" val="865698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常用刀具认知训练</a:t>
            </a:r>
          </a:p>
        </p:txBody>
      </p:sp>
      <p:sp>
        <p:nvSpPr>
          <p:cNvPr id="6" name="文本占位符 5"/>
          <p:cNvSpPr>
            <a:spLocks noGrp="1"/>
          </p:cNvSpPr>
          <p:nvPr>
            <p:ph type="body" idx="1"/>
          </p:nvPr>
        </p:nvSpPr>
        <p:spPr>
          <a:xfrm>
            <a:off x="2196459" y="3611166"/>
            <a:ext cx="6529529" cy="1134413"/>
          </a:xfrm>
        </p:spPr>
        <p:txBody>
          <a:bodyPr wrap="square">
            <a:spAutoFit/>
          </a:bodyPr>
          <a:lstStyle/>
          <a:p>
            <a:pPr lvl="0"/>
            <a:r>
              <a:rPr lang="zh-CN" altLang="en-US" sz="2400" b="1" dirty="0">
                <a:cs typeface="+mn-ea"/>
                <a:sym typeface="+mn-lt"/>
              </a:rPr>
              <a:t>任务</a:t>
            </a:r>
            <a:r>
              <a:rPr lang="en-US" altLang="zh-CN" sz="2400" b="1" dirty="0">
                <a:cs typeface="+mn-ea"/>
                <a:sym typeface="+mn-lt"/>
              </a:rPr>
              <a:t>5.1 </a:t>
            </a:r>
            <a:r>
              <a:rPr lang="zh-CN" altLang="en-US" sz="2400" b="1" dirty="0">
                <a:cs typeface="+mn-ea"/>
                <a:sym typeface="+mn-lt"/>
              </a:rPr>
              <a:t>数控车床常用刀具</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5.2 </a:t>
            </a:r>
            <a:r>
              <a:rPr lang="zh-CN" altLang="en-US" sz="2400" b="1" dirty="0">
                <a:cs typeface="+mn-ea"/>
                <a:sym typeface="+mn-lt"/>
              </a:rPr>
              <a:t>数控车床刀具的选用及安装</a:t>
            </a:r>
            <a:endParaRPr lang="en-US" altLang="zh-CN"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5</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586150" y="2358537"/>
            <a:ext cx="502345" cy="33923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225256" y="2283771"/>
            <a:ext cx="61531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168203" y="2162674"/>
            <a:ext cx="5433944"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选择刀具时应考虑哪些方面的影响因素？</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176230" y="2958527"/>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数控车刀的特点？可转位机夹式车刀的特点是什么？</a:t>
            </a:r>
            <a:endParaRPr lang="en-US" altLang="zh-CN" sz="2000" b="1" dirty="0">
              <a:solidFill>
                <a:schemeClr val="accent1"/>
              </a:solidFill>
              <a:sym typeface="Arial" panose="020B0604020202020204" pitchFamily="34" charset="0"/>
            </a:endParaRPr>
          </a:p>
        </p:txBody>
      </p:sp>
      <p:sp>
        <p:nvSpPr>
          <p:cNvPr id="9" name="Title-1">
            <a:extLst>
              <a:ext uri="{FF2B5EF4-FFF2-40B4-BE49-F238E27FC236}">
                <a16:creationId xmlns:a16="http://schemas.microsoft.com/office/drawing/2014/main" id="{BA3F8DB9-B04B-43C8-130E-893F5D97568B}"/>
              </a:ext>
            </a:extLst>
          </p:cNvPr>
          <p:cNvSpPr/>
          <p:nvPr/>
        </p:nvSpPr>
        <p:spPr>
          <a:xfrm>
            <a:off x="1168202" y="3753948"/>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简述数控车刀安装的注意事项？</a:t>
            </a:r>
            <a:endParaRPr lang="en-US" altLang="zh-CN" sz="2000" b="1" dirty="0">
              <a:solidFill>
                <a:schemeClr val="accent1"/>
              </a:solidFill>
              <a:sym typeface="Arial" panose="020B0604020202020204" pitchFamily="34" charset="0"/>
            </a:endParaRPr>
          </a:p>
        </p:txBody>
      </p:sp>
      <p:sp>
        <p:nvSpPr>
          <p:cNvPr id="13" name="Title-1">
            <a:extLst>
              <a:ext uri="{FF2B5EF4-FFF2-40B4-BE49-F238E27FC236}">
                <a16:creationId xmlns:a16="http://schemas.microsoft.com/office/drawing/2014/main" id="{B2E6910D-FB80-B688-B946-BB0A75451500}"/>
              </a:ext>
            </a:extLst>
          </p:cNvPr>
          <p:cNvSpPr/>
          <p:nvPr/>
        </p:nvSpPr>
        <p:spPr>
          <a:xfrm>
            <a:off x="1168202" y="4422759"/>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graphicFrame>
        <p:nvGraphicFramePr>
          <p:cNvPr id="15" name="表格 14">
            <a:extLst>
              <a:ext uri="{FF2B5EF4-FFF2-40B4-BE49-F238E27FC236}">
                <a16:creationId xmlns:a16="http://schemas.microsoft.com/office/drawing/2014/main" id="{33010DB0-83DD-5CF9-B9EC-D485E4AB1F33}"/>
              </a:ext>
            </a:extLst>
          </p:cNvPr>
          <p:cNvGraphicFramePr>
            <a:graphicFrameLocks noGrp="1"/>
          </p:cNvGraphicFramePr>
          <p:nvPr>
            <p:extLst>
              <p:ext uri="{D42A27DB-BD31-4B8C-83A1-F6EECF244321}">
                <p14:modId xmlns:p14="http://schemas.microsoft.com/office/powerpoint/2010/main" val="3911811649"/>
              </p:ext>
            </p:extLst>
          </p:nvPr>
        </p:nvGraphicFramePr>
        <p:xfrm>
          <a:off x="6924675" y="2181756"/>
          <a:ext cx="5035252" cy="3454400"/>
        </p:xfrm>
        <a:graphic>
          <a:graphicData uri="http://schemas.openxmlformats.org/drawingml/2006/table">
            <a:tbl>
              <a:tblPr firstRow="1" bandRow="1">
                <a:tableStyleId>{5C22544A-7EE6-4342-B048-85BDC9FD1C3A}</a:tableStyleId>
              </a:tblPr>
              <a:tblGrid>
                <a:gridCol w="1258813">
                  <a:extLst>
                    <a:ext uri="{9D8B030D-6E8A-4147-A177-3AD203B41FA5}">
                      <a16:colId xmlns:a16="http://schemas.microsoft.com/office/drawing/2014/main" val="1809957847"/>
                    </a:ext>
                  </a:extLst>
                </a:gridCol>
                <a:gridCol w="1258813">
                  <a:extLst>
                    <a:ext uri="{9D8B030D-6E8A-4147-A177-3AD203B41FA5}">
                      <a16:colId xmlns:a16="http://schemas.microsoft.com/office/drawing/2014/main" val="3591184910"/>
                    </a:ext>
                  </a:extLst>
                </a:gridCol>
                <a:gridCol w="1258813">
                  <a:extLst>
                    <a:ext uri="{9D8B030D-6E8A-4147-A177-3AD203B41FA5}">
                      <a16:colId xmlns:a16="http://schemas.microsoft.com/office/drawing/2014/main" val="686924544"/>
                    </a:ext>
                  </a:extLst>
                </a:gridCol>
                <a:gridCol w="1258813">
                  <a:extLst>
                    <a:ext uri="{9D8B030D-6E8A-4147-A177-3AD203B41FA5}">
                      <a16:colId xmlns:a16="http://schemas.microsoft.com/office/drawing/2014/main" val="1656207253"/>
                    </a:ext>
                  </a:extLst>
                </a:gridCol>
              </a:tblGrid>
              <a:tr h="370840">
                <a:tc>
                  <a:txBody>
                    <a:bodyPr/>
                    <a:lstStyle/>
                    <a:p>
                      <a:pPr algn="ctr"/>
                      <a:r>
                        <a:rPr lang="zh-CN" altLang="en-US" sz="1600" dirty="0"/>
                        <a:t>实训项目</a:t>
                      </a:r>
                    </a:p>
                  </a:txBody>
                  <a:tcPr/>
                </a:tc>
                <a:tc>
                  <a:txBody>
                    <a:bodyPr/>
                    <a:lstStyle/>
                    <a:p>
                      <a:pPr algn="ctr"/>
                      <a:endParaRPr lang="zh-CN" altLang="en-US" sz="1600" dirty="0"/>
                    </a:p>
                  </a:txBody>
                  <a:tcPr/>
                </a:tc>
                <a:tc>
                  <a:txBody>
                    <a:bodyPr/>
                    <a:lstStyle/>
                    <a:p>
                      <a:pPr algn="ctr"/>
                      <a:r>
                        <a:rPr lang="zh-CN" altLang="en-US" sz="1600" dirty="0"/>
                        <a:t>日期</a:t>
                      </a:r>
                    </a:p>
                  </a:txBody>
                  <a:tcPr/>
                </a:tc>
                <a:tc>
                  <a:txBody>
                    <a:bodyPr/>
                    <a:lstStyle/>
                    <a:p>
                      <a:pPr algn="ctr"/>
                      <a:endParaRPr lang="zh-CN" altLang="en-US" sz="1600"/>
                    </a:p>
                  </a:txBody>
                  <a:tcPr/>
                </a:tc>
                <a:extLst>
                  <a:ext uri="{0D108BD9-81ED-4DB2-BD59-A6C34878D82A}">
                    <a16:rowId xmlns:a16="http://schemas.microsoft.com/office/drawing/2014/main" val="3370194207"/>
                  </a:ext>
                </a:extLst>
              </a:tr>
              <a:tr h="370840">
                <a:tc>
                  <a:txBody>
                    <a:bodyPr/>
                    <a:lstStyle/>
                    <a:p>
                      <a:pPr algn="ctr"/>
                      <a:r>
                        <a:rPr lang="zh-CN" altLang="en-US" sz="1600" dirty="0"/>
                        <a:t>实训地点</a:t>
                      </a:r>
                    </a:p>
                  </a:txBody>
                  <a:tcPr/>
                </a:tc>
                <a:tc>
                  <a:txBody>
                    <a:bodyPr/>
                    <a:lstStyle/>
                    <a:p>
                      <a:pPr algn="ctr"/>
                      <a:endParaRPr lang="zh-CN" altLang="en-US" sz="1600"/>
                    </a:p>
                  </a:txBody>
                  <a:tcPr/>
                </a:tc>
                <a:tc>
                  <a:txBody>
                    <a:bodyPr/>
                    <a:lstStyle/>
                    <a:p>
                      <a:pPr algn="ctr"/>
                      <a:r>
                        <a:rPr lang="zh-CN" altLang="en-US" sz="1600" dirty="0"/>
                        <a:t>指导教师</a:t>
                      </a:r>
                    </a:p>
                  </a:txBody>
                  <a:tcPr/>
                </a:tc>
                <a:tc>
                  <a:txBody>
                    <a:bodyPr/>
                    <a:lstStyle/>
                    <a:p>
                      <a:pPr algn="ctr"/>
                      <a:endParaRPr lang="zh-CN" altLang="en-US" sz="1600"/>
                    </a:p>
                  </a:txBody>
                  <a:tcPr/>
                </a:tc>
                <a:extLst>
                  <a:ext uri="{0D108BD9-81ED-4DB2-BD59-A6C34878D82A}">
                    <a16:rowId xmlns:a16="http://schemas.microsoft.com/office/drawing/2014/main" val="1410979195"/>
                  </a:ext>
                </a:extLst>
              </a:tr>
              <a:tr h="370840">
                <a:tc gridSpan="4">
                  <a:txBody>
                    <a:bodyPr/>
                    <a:lstStyle/>
                    <a:p>
                      <a:pPr algn="l"/>
                      <a:r>
                        <a:rPr lang="zh-CN" altLang="en-US" sz="1600" dirty="0"/>
                        <a:t>实训内容</a:t>
                      </a:r>
                      <a:endParaRPr lang="en-US" altLang="zh-CN" sz="1600" dirty="0"/>
                    </a:p>
                    <a:p>
                      <a:pPr algn="l"/>
                      <a:endParaRPr lang="en-US" altLang="zh-CN" sz="1600" dirty="0"/>
                    </a:p>
                    <a:p>
                      <a:pPr algn="l"/>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a:p>
                  </a:txBody>
                  <a:tcPr/>
                </a:tc>
                <a:tc hMerge="1">
                  <a:txBody>
                    <a:bodyPr/>
                    <a:lstStyle/>
                    <a:p>
                      <a:pPr algn="ctr"/>
                      <a:endParaRPr lang="zh-CN" altLang="en-US" sz="1600" dirty="0"/>
                    </a:p>
                  </a:txBody>
                  <a:tcPr/>
                </a:tc>
                <a:extLst>
                  <a:ext uri="{0D108BD9-81ED-4DB2-BD59-A6C34878D82A}">
                    <a16:rowId xmlns:a16="http://schemas.microsoft.com/office/drawing/2014/main" val="1489605013"/>
                  </a:ext>
                </a:extLst>
              </a:tr>
              <a:tr h="370840">
                <a:tc gridSpan="4">
                  <a:txBody>
                    <a:bodyPr/>
                    <a:lstStyle/>
                    <a:p>
                      <a:pPr algn="l"/>
                      <a:r>
                        <a:rPr lang="zh-CN" altLang="en-US" sz="1600" dirty="0"/>
                        <a:t>实训时安装了哪些刀具？安装时出现了哪些问题？是如何解决的？</a:t>
                      </a:r>
                      <a:endParaRPr lang="en-US" altLang="zh-CN" sz="1600" dirty="0"/>
                    </a:p>
                    <a:p>
                      <a:pPr algn="l"/>
                      <a:endParaRPr lang="en-US" altLang="zh-CN" sz="1600" dirty="0"/>
                    </a:p>
                    <a:p>
                      <a:pPr algn="l"/>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extLst>
                  <a:ext uri="{0D108BD9-81ED-4DB2-BD59-A6C34878D82A}">
                    <a16:rowId xmlns:a16="http://schemas.microsoft.com/office/drawing/2014/main" val="598899247"/>
                  </a:ext>
                </a:extLst>
              </a:tr>
              <a:tr h="370840">
                <a:tc gridSpan="4">
                  <a:txBody>
                    <a:bodyPr/>
                    <a:lstStyle/>
                    <a:p>
                      <a:pPr algn="l"/>
                      <a:r>
                        <a:rPr lang="zh-CN" altLang="en-US" sz="1600" dirty="0"/>
                        <a:t>实训小结及体会</a:t>
                      </a:r>
                      <a:endParaRPr lang="en-US" altLang="zh-CN" sz="1600" dirty="0"/>
                    </a:p>
                    <a:p>
                      <a:pPr algn="l"/>
                      <a:endParaRPr lang="en-US" altLang="zh-CN" sz="1600" dirty="0"/>
                    </a:p>
                    <a:p>
                      <a:pPr algn="l"/>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tc hMerge="1">
                  <a:txBody>
                    <a:bodyPr/>
                    <a:lstStyle/>
                    <a:p>
                      <a:pPr algn="ctr"/>
                      <a:endParaRPr lang="zh-CN" altLang="en-US" sz="1600" dirty="0"/>
                    </a:p>
                  </a:txBody>
                  <a:tcPr/>
                </a:tc>
                <a:extLst>
                  <a:ext uri="{0D108BD9-81ED-4DB2-BD59-A6C34878D82A}">
                    <a16:rowId xmlns:a16="http://schemas.microsoft.com/office/drawing/2014/main" val="3439346291"/>
                  </a:ext>
                </a:extLst>
              </a:tr>
            </a:tbl>
          </a:graphicData>
        </a:graphic>
      </p:graphicFrame>
      <p:sp>
        <p:nvSpPr>
          <p:cNvPr id="5" name="标题 1">
            <a:extLst>
              <a:ext uri="{FF2B5EF4-FFF2-40B4-BE49-F238E27FC236}">
                <a16:creationId xmlns:a16="http://schemas.microsoft.com/office/drawing/2014/main" id="{635DDFE5-8F97-A9BD-0028-8192530B7C88}"/>
              </a:ext>
            </a:extLst>
          </p:cNvPr>
          <p:cNvSpPr txBox="1"/>
          <p:nvPr/>
        </p:nvSpPr>
        <p:spPr>
          <a:xfrm>
            <a:off x="3063887" y="293158"/>
            <a:ext cx="6642088"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5.2 </a:t>
            </a:r>
            <a:r>
              <a:rPr lang="zh-CN" altLang="en-US" sz="2800" dirty="0">
                <a:latin typeface="+mj-ea"/>
                <a:cs typeface="+mn-ea"/>
                <a:sym typeface="+mn-lt"/>
              </a:rPr>
              <a:t>数控车床刀具的选用及安装</a:t>
            </a:r>
          </a:p>
        </p:txBody>
      </p:sp>
      <p:sp>
        <p:nvSpPr>
          <p:cNvPr id="18" name="1">
            <a:extLst>
              <a:ext uri="{FF2B5EF4-FFF2-40B4-BE49-F238E27FC236}">
                <a16:creationId xmlns:a16="http://schemas.microsoft.com/office/drawing/2014/main" id="{32F07652-19E4-E703-E998-CE346B26CA36}"/>
              </a:ext>
            </a:extLst>
          </p:cNvPr>
          <p:cNvSpPr/>
          <p:nvPr/>
        </p:nvSpPr>
        <p:spPr bwMode="auto">
          <a:xfrm rot="5400000">
            <a:off x="586150" y="2932101"/>
            <a:ext cx="502345" cy="33923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a:extLst>
              <a:ext uri="{FF2B5EF4-FFF2-40B4-BE49-F238E27FC236}">
                <a16:creationId xmlns:a16="http://schemas.microsoft.com/office/drawing/2014/main" id="{0977190B-0E9E-F709-9D6B-EE661D1CE159}"/>
              </a:ext>
            </a:extLst>
          </p:cNvPr>
          <p:cNvSpPr txBox="1"/>
          <p:nvPr/>
        </p:nvSpPr>
        <p:spPr>
          <a:xfrm>
            <a:off x="225256" y="2857335"/>
            <a:ext cx="61531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0" name="1">
            <a:extLst>
              <a:ext uri="{FF2B5EF4-FFF2-40B4-BE49-F238E27FC236}">
                <a16:creationId xmlns:a16="http://schemas.microsoft.com/office/drawing/2014/main" id="{784463C9-726F-11A7-85E8-2D765F21B288}"/>
              </a:ext>
            </a:extLst>
          </p:cNvPr>
          <p:cNvSpPr/>
          <p:nvPr/>
        </p:nvSpPr>
        <p:spPr bwMode="auto">
          <a:xfrm rot="5400000">
            <a:off x="586150" y="3923304"/>
            <a:ext cx="502345" cy="33923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1" name="Index-1">
            <a:extLst>
              <a:ext uri="{FF2B5EF4-FFF2-40B4-BE49-F238E27FC236}">
                <a16:creationId xmlns:a16="http://schemas.microsoft.com/office/drawing/2014/main" id="{137AFBDB-FEB4-6E5D-32FD-E042A63CA40A}"/>
              </a:ext>
            </a:extLst>
          </p:cNvPr>
          <p:cNvSpPr txBox="1"/>
          <p:nvPr/>
        </p:nvSpPr>
        <p:spPr>
          <a:xfrm>
            <a:off x="225256" y="3848538"/>
            <a:ext cx="61531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2" name="1">
            <a:extLst>
              <a:ext uri="{FF2B5EF4-FFF2-40B4-BE49-F238E27FC236}">
                <a16:creationId xmlns:a16="http://schemas.microsoft.com/office/drawing/2014/main" id="{7254DE00-76F5-5F91-6FD4-0FBD063F618E}"/>
              </a:ext>
            </a:extLst>
          </p:cNvPr>
          <p:cNvSpPr/>
          <p:nvPr/>
        </p:nvSpPr>
        <p:spPr bwMode="auto">
          <a:xfrm rot="5400000">
            <a:off x="586150" y="4553744"/>
            <a:ext cx="502345" cy="33923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3" name="Index-1">
            <a:extLst>
              <a:ext uri="{FF2B5EF4-FFF2-40B4-BE49-F238E27FC236}">
                <a16:creationId xmlns:a16="http://schemas.microsoft.com/office/drawing/2014/main" id="{DC7B0631-DB3A-F015-5679-BA1C9D4E41C2}"/>
              </a:ext>
            </a:extLst>
          </p:cNvPr>
          <p:cNvSpPr txBox="1"/>
          <p:nvPr/>
        </p:nvSpPr>
        <p:spPr>
          <a:xfrm>
            <a:off x="225256" y="4478978"/>
            <a:ext cx="61531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04</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3379423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常用刀具认知训练</a:t>
            </a:r>
          </a:p>
        </p:txBody>
      </p:sp>
      <p:sp>
        <p:nvSpPr>
          <p:cNvPr id="6" name="文本占位符 5"/>
          <p:cNvSpPr>
            <a:spLocks noGrp="1"/>
          </p:cNvSpPr>
          <p:nvPr>
            <p:ph type="body" idx="1"/>
          </p:nvPr>
        </p:nvSpPr>
        <p:spPr>
          <a:xfrm>
            <a:off x="2196459" y="3611166"/>
            <a:ext cx="6529529" cy="1134413"/>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5.1 </a:t>
            </a:r>
            <a:r>
              <a:rPr lang="zh-CN" altLang="en-US" sz="2400" b="1" dirty="0">
                <a:solidFill>
                  <a:srgbClr val="FF0000"/>
                </a:solidFill>
                <a:cs typeface="+mn-ea"/>
                <a:sym typeface="+mn-lt"/>
              </a:rPr>
              <a:t>数控车床常用刀具</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5.2 </a:t>
            </a:r>
            <a:r>
              <a:rPr lang="zh-CN" altLang="en-US" sz="2400" b="1" dirty="0">
                <a:solidFill>
                  <a:schemeClr val="bg1">
                    <a:lumMod val="75000"/>
                  </a:schemeClr>
                </a:solidFill>
                <a:cs typeface="+mn-ea"/>
                <a:sym typeface="+mn-lt"/>
              </a:rPr>
              <a:t>数控车床刀具的选用及安装</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5</a:t>
            </a:r>
          </a:p>
        </p:txBody>
      </p:sp>
    </p:spTree>
    <p:extLst>
      <p:ext uri="{BB962C8B-B14F-4D97-AF65-F5344CB8AC3E}">
        <p14:creationId xmlns:p14="http://schemas.microsoft.com/office/powerpoint/2010/main" val="3808444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199274" y="3037731"/>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  数控车刀的分类及用途    </a:t>
            </a:r>
            <a:endParaRPr kumimoji="1" lang="en-US" altLang="zh-CN" sz="2800" b="1" dirty="0">
              <a:solidFill>
                <a:srgbClr val="00B0F0"/>
              </a:solidFill>
              <a:latin typeface="+mj-ea"/>
              <a:ea typeface="+mj-ea"/>
            </a:endParaRPr>
          </a:p>
        </p:txBody>
      </p:sp>
      <p:sp>
        <p:nvSpPr>
          <p:cNvPr id="11" name="矩形: 对角圆角 10"/>
          <p:cNvSpPr/>
          <p:nvPr/>
        </p:nvSpPr>
        <p:spPr>
          <a:xfrm flipH="1">
            <a:off x="626919" y="3037731"/>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二</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4" name="矩形: 圆角 23"/>
          <p:cNvSpPr/>
          <p:nvPr/>
        </p:nvSpPr>
        <p:spPr>
          <a:xfrm>
            <a:off x="3702675" y="1693737"/>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数控车刀的特点</a:t>
            </a:r>
            <a:endParaRPr kumimoji="1" lang="en-US" altLang="zh-CN" sz="2800" b="1" dirty="0">
              <a:solidFill>
                <a:srgbClr val="00B0F0"/>
              </a:solidFill>
              <a:latin typeface="+mj-ea"/>
              <a:ea typeface="+mj-ea"/>
            </a:endParaRPr>
          </a:p>
        </p:txBody>
      </p:sp>
      <p:sp>
        <p:nvSpPr>
          <p:cNvPr id="25" name="矩形: 对角圆角 24"/>
          <p:cNvSpPr/>
          <p:nvPr/>
        </p:nvSpPr>
        <p:spPr>
          <a:xfrm flipH="1">
            <a:off x="3130319" y="1693737"/>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一</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7" name="矩形: 圆角 26"/>
          <p:cNvSpPr/>
          <p:nvPr/>
        </p:nvSpPr>
        <p:spPr>
          <a:xfrm>
            <a:off x="3702675" y="4381725"/>
            <a:ext cx="6430534"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      使用数控车刀的注意事项</a:t>
            </a:r>
            <a:endParaRPr kumimoji="1" lang="en-US" altLang="zh-CN" sz="2800" dirty="0">
              <a:solidFill>
                <a:schemeClr val="tx1"/>
              </a:solidFill>
              <a:latin typeface="Arial" panose="020B0604020202020204" pitchFamily="34" charset="0"/>
              <a:ea typeface="微软雅黑" panose="020B0503020204020204" pitchFamily="34" charset="-122"/>
            </a:endParaRPr>
          </a:p>
        </p:txBody>
      </p:sp>
      <p:sp>
        <p:nvSpPr>
          <p:cNvPr id="28" name="矩形: 对角圆角 27"/>
          <p:cNvSpPr/>
          <p:nvPr/>
        </p:nvSpPr>
        <p:spPr>
          <a:xfrm flipH="1">
            <a:off x="3130319" y="4381725"/>
            <a:ext cx="1344539" cy="998351"/>
          </a:xfrm>
          <a:prstGeom prst="round2DiagRect">
            <a:avLst>
              <a:gd name="adj1" fmla="val 40000"/>
              <a:gd name="adj2" fmla="val 0"/>
            </a:avLst>
          </a:prstGeom>
          <a:gradFill flip="none" rotWithShape="1">
            <a:gsLst>
              <a:gs pos="100000">
                <a:srgbClr val="00B0F0"/>
              </a:gs>
              <a:gs pos="18000">
                <a:srgbClr val="ADD5ED"/>
              </a:gs>
            </a:gsLst>
            <a:lin ang="81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三</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9" name="矩形 28"/>
          <p:cNvSpPr/>
          <p:nvPr/>
        </p:nvSpPr>
        <p:spPr>
          <a:xfrm rot="5400000">
            <a:off x="9306000" y="2476617"/>
            <a:ext cx="3593408" cy="1938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7200" b="1" dirty="0">
                <a:solidFill>
                  <a:srgbClr val="ADD5ED"/>
                </a:solidFill>
                <a:latin typeface="Arial" panose="020B0604020202020204" pitchFamily="34" charset="0"/>
                <a:ea typeface="微软雅黑" panose="020B0503020204020204" pitchFamily="34" charset="-122"/>
              </a:rPr>
              <a:t>目录</a:t>
            </a:r>
            <a:endParaRPr kumimoji="1" lang="en-US" altLang="zh-CN" sz="7200" b="1" dirty="0">
              <a:solidFill>
                <a:srgbClr val="ADD5ED"/>
              </a:solidFill>
              <a:latin typeface="Arial" panose="020B0604020202020204" pitchFamily="34" charset="0"/>
              <a:ea typeface="微软雅黑" panose="020B0503020204020204" pitchFamily="34" charset="-122"/>
            </a:endParaRPr>
          </a:p>
          <a:p>
            <a:r>
              <a:rPr kumimoji="1" lang="en-US" altLang="zh-CN" sz="4800" b="1" i="1" dirty="0">
                <a:solidFill>
                  <a:srgbClr val="ADD5ED"/>
                </a:solidFill>
                <a:latin typeface="Arial" panose="020B0604020202020204" pitchFamily="34" charset="0"/>
                <a:ea typeface="微软雅黑" panose="020B0503020204020204" pitchFamily="34" charset="-122"/>
              </a:rPr>
              <a:t>CONTENTS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6"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数控车刀的特点</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1836071" y="2127450"/>
            <a:ext cx="4562606" cy="2859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具有良好、稳定的切削性能</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具有较高的寿命和较高的精度；</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具有可靠的卷屑</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断屑性能；</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刀具能快速、自动更换</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有调整尺寸的功能；</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刀具能实现标准化、系列化、模块化。 </a:t>
            </a:r>
            <a:endParaRPr lang="en-US" altLang="zh-CN" sz="1800" b="0" i="0" u="none" strike="noStrike" baseline="0" dirty="0">
              <a:solidFill>
                <a:srgbClr val="221E1F"/>
              </a:solidFill>
              <a:latin typeface="方正书宋"/>
            </a:endParaRPr>
          </a:p>
        </p:txBody>
      </p:sp>
      <p:pic>
        <p:nvPicPr>
          <p:cNvPr id="15" name="图片 14">
            <a:extLst>
              <a:ext uri="{FF2B5EF4-FFF2-40B4-BE49-F238E27FC236}">
                <a16:creationId xmlns:a16="http://schemas.microsoft.com/office/drawing/2014/main" id="{63367ED8-1B71-3E3C-F91A-7BA6E1EF3B1D}"/>
              </a:ext>
            </a:extLst>
          </p:cNvPr>
          <p:cNvPicPr>
            <a:picLocks noChangeAspect="1"/>
          </p:cNvPicPr>
          <p:nvPr/>
        </p:nvPicPr>
        <p:blipFill>
          <a:blip r:embed="rId3"/>
          <a:stretch>
            <a:fillRect/>
          </a:stretch>
        </p:blipFill>
        <p:spPr>
          <a:xfrm>
            <a:off x="7341326" y="2239595"/>
            <a:ext cx="2891244" cy="2634762"/>
          </a:xfrm>
          <a:prstGeom prst="rect">
            <a:avLst/>
          </a:prstGeom>
        </p:spPr>
      </p:pic>
      <p:sp>
        <p:nvSpPr>
          <p:cNvPr id="16" name="文本框 15">
            <a:extLst>
              <a:ext uri="{FF2B5EF4-FFF2-40B4-BE49-F238E27FC236}">
                <a16:creationId xmlns:a16="http://schemas.microsoft.com/office/drawing/2014/main" id="{52A55B6B-872C-AD65-D4E5-422D0DA7D984}"/>
              </a:ext>
            </a:extLst>
          </p:cNvPr>
          <p:cNvSpPr txBox="1"/>
          <p:nvPr/>
        </p:nvSpPr>
        <p:spPr>
          <a:xfrm>
            <a:off x="8223693" y="4986502"/>
            <a:ext cx="1126509" cy="338554"/>
          </a:xfrm>
          <a:prstGeom prst="rect">
            <a:avLst/>
          </a:prstGeom>
          <a:noFill/>
        </p:spPr>
        <p:txBody>
          <a:bodyPr wrap="square">
            <a:spAutoFit/>
          </a:bodyPr>
          <a:lstStyle/>
          <a:p>
            <a:pPr algn="ctr"/>
            <a:r>
              <a:rPr lang="zh-CN" altLang="en-US" sz="1600" b="1" dirty="0">
                <a:solidFill>
                  <a:srgbClr val="221E1F"/>
                </a:solidFill>
                <a:latin typeface="方正书宋"/>
              </a:rPr>
              <a:t>数控车刀</a:t>
            </a:r>
            <a:endParaRPr lang="zh-CN" altLang="en-US" sz="1600" b="1" dirty="0"/>
          </a:p>
        </p:txBody>
      </p:sp>
    </p:spTree>
    <p:extLst>
      <p:ext uri="{BB962C8B-B14F-4D97-AF65-F5344CB8AC3E}">
        <p14:creationId xmlns:p14="http://schemas.microsoft.com/office/powerpoint/2010/main" val="3574670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
        <p:nvSpPr>
          <p:cNvPr id="5" name="标题 1">
            <a:extLst>
              <a:ext uri="{FF2B5EF4-FFF2-40B4-BE49-F238E27FC236}">
                <a16:creationId xmlns:a16="http://schemas.microsoft.com/office/drawing/2014/main" id="{F750D1A6-8881-1AFE-3AC4-6123346D20B2}"/>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grpSp>
        <p:nvGrpSpPr>
          <p:cNvPr id="7" name="组合 6">
            <a:extLst>
              <a:ext uri="{FF2B5EF4-FFF2-40B4-BE49-F238E27FC236}">
                <a16:creationId xmlns:a16="http://schemas.microsoft.com/office/drawing/2014/main" id="{6120AB89-BB8E-1959-1E65-D5EB6BE57D7B}"/>
              </a:ext>
            </a:extLst>
          </p:cNvPr>
          <p:cNvGrpSpPr/>
          <p:nvPr/>
        </p:nvGrpSpPr>
        <p:grpSpPr>
          <a:xfrm>
            <a:off x="1173627" y="2233754"/>
            <a:ext cx="10471614" cy="2944634"/>
            <a:chOff x="1115876" y="3811109"/>
            <a:chExt cx="10471614" cy="2944634"/>
          </a:xfrm>
        </p:grpSpPr>
        <p:sp>
          <p:nvSpPr>
            <p:cNvPr id="8" name="1">
              <a:extLst>
                <a:ext uri="{FF2B5EF4-FFF2-40B4-BE49-F238E27FC236}">
                  <a16:creationId xmlns:a16="http://schemas.microsoft.com/office/drawing/2014/main" id="{BBAE5AF6-7404-83C2-1650-6158C0470EAD}"/>
                </a:ext>
              </a:extLst>
            </p:cNvPr>
            <p:cNvSpPr/>
            <p:nvPr>
              <p:custDataLst>
                <p:tags r:id="rId1"/>
              </p:custDataLst>
            </p:nvPr>
          </p:nvSpPr>
          <p:spPr>
            <a:xfrm>
              <a:off x="1125311" y="3832791"/>
              <a:ext cx="3240000" cy="2922951"/>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9" name="Title-1">
              <a:extLst>
                <a:ext uri="{FF2B5EF4-FFF2-40B4-BE49-F238E27FC236}">
                  <a16:creationId xmlns:a16="http://schemas.microsoft.com/office/drawing/2014/main" id="{C2B5D965-28C7-1633-B2E8-7309CEA5EDC6}"/>
                </a:ext>
              </a:extLst>
            </p:cNvPr>
            <p:cNvSpPr>
              <a:spLocks/>
            </p:cNvSpPr>
            <p:nvPr>
              <p:custDataLst>
                <p:tags r:id="rId2"/>
              </p:custDataLst>
            </p:nvPr>
          </p:nvSpPr>
          <p:spPr>
            <a:xfrm>
              <a:off x="1710728" y="3831813"/>
              <a:ext cx="2654583"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b="1" dirty="0">
                  <a:solidFill>
                    <a:schemeClr val="accent1"/>
                  </a:solidFill>
                  <a:sym typeface="Arial" panose="020B0604020202020204" pitchFamily="34" charset="0"/>
                </a:rPr>
                <a:t>根据刀具的结构不同</a:t>
              </a:r>
              <a:endParaRPr lang="en-US" altLang="zh-CN" sz="2000" b="1" dirty="0">
                <a:solidFill>
                  <a:schemeClr val="accent1"/>
                </a:solidFill>
                <a:sym typeface="Arial" panose="020B0604020202020204" pitchFamily="34" charset="0"/>
              </a:endParaRPr>
            </a:p>
          </p:txBody>
        </p:sp>
        <p:sp>
          <p:nvSpPr>
            <p:cNvPr id="10" name="Body-1">
              <a:extLst>
                <a:ext uri="{FF2B5EF4-FFF2-40B4-BE49-F238E27FC236}">
                  <a16:creationId xmlns:a16="http://schemas.microsoft.com/office/drawing/2014/main" id="{F551EBFD-11CF-3DE9-C4B4-D3D5ABC1264E}"/>
                </a:ext>
              </a:extLst>
            </p:cNvPr>
            <p:cNvSpPr>
              <a:spLocks/>
            </p:cNvSpPr>
            <p:nvPr>
              <p:custDataLst>
                <p:tags r:id="rId3"/>
              </p:custDataLst>
            </p:nvPr>
          </p:nvSpPr>
          <p:spPr>
            <a:xfrm>
              <a:off x="1654338" y="4369461"/>
              <a:ext cx="2664018" cy="1306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a:t>
              </a:r>
              <a:r>
                <a:rPr lang="zh-CN" altLang="en-US" dirty="0">
                  <a:solidFill>
                    <a:schemeClr val="tx1"/>
                  </a:solidFill>
                </a:rPr>
                <a:t>焊接式车刀</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）机械加紧式车刀</a:t>
              </a:r>
              <a:endParaRPr lang="en-US" altLang="zh-CN" dirty="0">
                <a:solidFill>
                  <a:schemeClr val="tx1"/>
                </a:solidFill>
              </a:endParaRPr>
            </a:p>
          </p:txBody>
        </p:sp>
        <p:sp>
          <p:nvSpPr>
            <p:cNvPr id="11" name="Index-1">
              <a:extLst>
                <a:ext uri="{FF2B5EF4-FFF2-40B4-BE49-F238E27FC236}">
                  <a16:creationId xmlns:a16="http://schemas.microsoft.com/office/drawing/2014/main" id="{93F684DF-DF08-D00E-A0CE-3BC84FFD7253}"/>
                </a:ext>
              </a:extLst>
            </p:cNvPr>
            <p:cNvSpPr txBox="1"/>
            <p:nvPr>
              <p:custDataLst>
                <p:tags r:id="rId4"/>
              </p:custDataLst>
            </p:nvPr>
          </p:nvSpPr>
          <p:spPr>
            <a:xfrm>
              <a:off x="1115876" y="3832792"/>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12" name="1">
              <a:extLst>
                <a:ext uri="{FF2B5EF4-FFF2-40B4-BE49-F238E27FC236}">
                  <a16:creationId xmlns:a16="http://schemas.microsoft.com/office/drawing/2014/main" id="{E75125E8-C4E8-5973-F653-03BBD0F4E72B}"/>
                </a:ext>
              </a:extLst>
            </p:cNvPr>
            <p:cNvCxnSpPr>
              <a:cxnSpLocks/>
            </p:cNvCxnSpPr>
            <p:nvPr>
              <p:custDataLst>
                <p:tags r:id="rId5"/>
              </p:custDataLst>
            </p:nvPr>
          </p:nvCxnSpPr>
          <p:spPr>
            <a:xfrm>
              <a:off x="1125311" y="6755742"/>
              <a:ext cx="3240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2">
              <a:extLst>
                <a:ext uri="{FF2B5EF4-FFF2-40B4-BE49-F238E27FC236}">
                  <a16:creationId xmlns:a16="http://schemas.microsoft.com/office/drawing/2014/main" id="{F5A79DB5-12CD-2EA3-E802-B821AF665335}"/>
                </a:ext>
              </a:extLst>
            </p:cNvPr>
            <p:cNvSpPr/>
            <p:nvPr>
              <p:custDataLst>
                <p:tags r:id="rId6"/>
              </p:custDataLst>
            </p:nvPr>
          </p:nvSpPr>
          <p:spPr>
            <a:xfrm>
              <a:off x="4763990" y="3831812"/>
              <a:ext cx="3240000" cy="2923931"/>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15" name="Body-2">
              <a:extLst>
                <a:ext uri="{FF2B5EF4-FFF2-40B4-BE49-F238E27FC236}">
                  <a16:creationId xmlns:a16="http://schemas.microsoft.com/office/drawing/2014/main" id="{1E45C551-F5E6-E78A-6CB0-36431A350C7A}"/>
                </a:ext>
              </a:extLst>
            </p:cNvPr>
            <p:cNvSpPr>
              <a:spLocks/>
            </p:cNvSpPr>
            <p:nvPr>
              <p:custDataLst>
                <p:tags r:id="rId7"/>
              </p:custDataLst>
            </p:nvPr>
          </p:nvSpPr>
          <p:spPr>
            <a:xfrm>
              <a:off x="5236234" y="4356012"/>
              <a:ext cx="2673451" cy="114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a:t>
              </a:r>
              <a:r>
                <a:rPr lang="zh-CN" altLang="en-US" dirty="0">
                  <a:solidFill>
                    <a:schemeClr val="tx1"/>
                  </a:solidFill>
                </a:rPr>
                <a:t>切断刀</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）外圆刀</a:t>
              </a:r>
              <a:endParaRPr lang="en-US" altLang="zh-CN" dirty="0">
                <a:solidFill>
                  <a:schemeClr val="tx1"/>
                </a:solidFill>
              </a:endParaRPr>
            </a:p>
            <a:p>
              <a:pPr defTabSz="913765">
                <a:lnSpc>
                  <a:spcPct val="130000"/>
                </a:lnSpc>
                <a:buSzPct val="100000"/>
                <a:defRPr/>
              </a:pPr>
              <a:r>
                <a:rPr lang="zh-CN" altLang="en-US" dirty="0">
                  <a:solidFill>
                    <a:schemeClr val="tx1"/>
                  </a:solidFill>
                </a:rPr>
                <a:t>（</a:t>
              </a:r>
              <a:r>
                <a:rPr lang="en-US" altLang="zh-CN" dirty="0">
                  <a:solidFill>
                    <a:schemeClr val="tx1"/>
                  </a:solidFill>
                </a:rPr>
                <a:t>3</a:t>
              </a:r>
              <a:r>
                <a:rPr lang="zh-CN" altLang="en-US" dirty="0">
                  <a:solidFill>
                    <a:schemeClr val="tx1"/>
                  </a:solidFill>
                </a:rPr>
                <a:t>）端面车刀</a:t>
              </a:r>
              <a:endParaRPr lang="en-US" altLang="zh-CN" dirty="0">
                <a:solidFill>
                  <a:schemeClr val="tx1"/>
                </a:solidFill>
              </a:endParaRPr>
            </a:p>
            <a:p>
              <a:pPr defTabSz="913765">
                <a:lnSpc>
                  <a:spcPct val="130000"/>
                </a:lnSpc>
                <a:buSzPct val="100000"/>
                <a:defRPr/>
              </a:pPr>
              <a:r>
                <a:rPr lang="zh-CN" altLang="en-US" dirty="0">
                  <a:solidFill>
                    <a:schemeClr val="tx1"/>
                  </a:solidFill>
                </a:rPr>
                <a:t>（</a:t>
              </a:r>
              <a:r>
                <a:rPr lang="en-US" altLang="zh-CN" dirty="0">
                  <a:solidFill>
                    <a:schemeClr val="tx1"/>
                  </a:solidFill>
                </a:rPr>
                <a:t>4</a:t>
              </a:r>
              <a:r>
                <a:rPr lang="zh-CN" altLang="en-US" dirty="0">
                  <a:solidFill>
                    <a:schemeClr val="tx1"/>
                  </a:solidFill>
                </a:rPr>
                <a:t>）内孔车刀</a:t>
              </a:r>
              <a:endParaRPr lang="en-US" altLang="zh-CN" dirty="0">
                <a:solidFill>
                  <a:schemeClr val="tx1"/>
                </a:solidFill>
              </a:endParaRPr>
            </a:p>
            <a:p>
              <a:pPr defTabSz="913765">
                <a:lnSpc>
                  <a:spcPct val="130000"/>
                </a:lnSpc>
                <a:buSzPct val="100000"/>
                <a:defRPr/>
              </a:pPr>
              <a:r>
                <a:rPr lang="zh-CN" altLang="en-US" dirty="0">
                  <a:solidFill>
                    <a:schemeClr val="tx1"/>
                  </a:solidFill>
                </a:rPr>
                <a:t>（</a:t>
              </a:r>
              <a:r>
                <a:rPr lang="en-US" altLang="zh-CN" dirty="0">
                  <a:solidFill>
                    <a:schemeClr val="tx1"/>
                  </a:solidFill>
                </a:rPr>
                <a:t>5</a:t>
              </a:r>
              <a:r>
                <a:rPr lang="zh-CN" altLang="en-US" dirty="0">
                  <a:solidFill>
                    <a:schemeClr val="tx1"/>
                  </a:solidFill>
                </a:rPr>
                <a:t>）螺纹车刀</a:t>
              </a:r>
              <a:endParaRPr lang="en-US" altLang="zh-CN" dirty="0">
                <a:solidFill>
                  <a:schemeClr val="tx1"/>
                </a:solidFill>
              </a:endParaRPr>
            </a:p>
            <a:p>
              <a:pPr defTabSz="913765">
                <a:lnSpc>
                  <a:spcPct val="130000"/>
                </a:lnSpc>
                <a:buSzPct val="100000"/>
                <a:defRPr/>
              </a:pPr>
              <a:r>
                <a:rPr lang="zh-CN" altLang="en-US" dirty="0">
                  <a:solidFill>
                    <a:schemeClr val="tx1"/>
                  </a:solidFill>
                </a:rPr>
                <a:t>（</a:t>
              </a:r>
              <a:r>
                <a:rPr lang="en-US" altLang="zh-CN" dirty="0">
                  <a:solidFill>
                    <a:schemeClr val="tx1"/>
                  </a:solidFill>
                </a:rPr>
                <a:t>6</a:t>
              </a:r>
              <a:r>
                <a:rPr lang="zh-CN" altLang="en-US" dirty="0">
                  <a:solidFill>
                    <a:schemeClr val="tx1"/>
                  </a:solidFill>
                </a:rPr>
                <a:t>）成形车刀</a:t>
              </a:r>
              <a:endParaRPr lang="en-US" altLang="zh-CN" dirty="0">
                <a:solidFill>
                  <a:schemeClr val="tx1"/>
                </a:solidFill>
              </a:endParaRPr>
            </a:p>
          </p:txBody>
        </p:sp>
        <p:sp>
          <p:nvSpPr>
            <p:cNvPr id="16" name="Title-2">
              <a:extLst>
                <a:ext uri="{FF2B5EF4-FFF2-40B4-BE49-F238E27FC236}">
                  <a16:creationId xmlns:a16="http://schemas.microsoft.com/office/drawing/2014/main" id="{9EAA6F1F-4015-1532-58A4-4B59C9B2C2D3}"/>
                </a:ext>
              </a:extLst>
            </p:cNvPr>
            <p:cNvSpPr>
              <a:spLocks/>
            </p:cNvSpPr>
            <p:nvPr>
              <p:custDataLst>
                <p:tags r:id="rId8"/>
              </p:custDataLst>
            </p:nvPr>
          </p:nvSpPr>
          <p:spPr>
            <a:xfrm>
              <a:off x="5339974" y="3875910"/>
              <a:ext cx="2569711"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2"/>
                  </a:solidFill>
                  <a:sym typeface="Arial" panose="020B0604020202020204" pitchFamily="34" charset="0"/>
                </a:rPr>
                <a:t>根据加工表面及用途</a:t>
              </a:r>
              <a:endParaRPr lang="en-US" altLang="zh-CN" sz="2000" b="1" dirty="0">
                <a:solidFill>
                  <a:schemeClr val="accent2"/>
                </a:solidFill>
                <a:sym typeface="Arial" panose="020B0604020202020204" pitchFamily="34" charset="0"/>
              </a:endParaRPr>
            </a:p>
          </p:txBody>
        </p:sp>
        <p:sp>
          <p:nvSpPr>
            <p:cNvPr id="17" name="Index-2">
              <a:extLst>
                <a:ext uri="{FF2B5EF4-FFF2-40B4-BE49-F238E27FC236}">
                  <a16:creationId xmlns:a16="http://schemas.microsoft.com/office/drawing/2014/main" id="{1C42E172-649D-FE80-51D3-F57ED7030071}"/>
                </a:ext>
              </a:extLst>
            </p:cNvPr>
            <p:cNvSpPr txBox="1"/>
            <p:nvPr>
              <p:custDataLst>
                <p:tags r:id="rId9"/>
              </p:custDataLst>
            </p:nvPr>
          </p:nvSpPr>
          <p:spPr>
            <a:xfrm>
              <a:off x="4754555" y="3837724"/>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18" name="2">
              <a:extLst>
                <a:ext uri="{FF2B5EF4-FFF2-40B4-BE49-F238E27FC236}">
                  <a16:creationId xmlns:a16="http://schemas.microsoft.com/office/drawing/2014/main" id="{82DCA010-395E-61D0-CA2E-75F65CC2AFE7}"/>
                </a:ext>
              </a:extLst>
            </p:cNvPr>
            <p:cNvCxnSpPr>
              <a:cxnSpLocks/>
            </p:cNvCxnSpPr>
            <p:nvPr>
              <p:custDataLst>
                <p:tags r:id="rId10"/>
              </p:custDataLst>
            </p:nvPr>
          </p:nvCxnSpPr>
          <p:spPr>
            <a:xfrm>
              <a:off x="4763990" y="6755743"/>
              <a:ext cx="3240000"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2">
              <a:extLst>
                <a:ext uri="{FF2B5EF4-FFF2-40B4-BE49-F238E27FC236}">
                  <a16:creationId xmlns:a16="http://schemas.microsoft.com/office/drawing/2014/main" id="{BE275D16-099A-514E-59F5-C2144EC10541}"/>
                </a:ext>
              </a:extLst>
            </p:cNvPr>
            <p:cNvSpPr/>
            <p:nvPr>
              <p:custDataLst>
                <p:tags r:id="rId11"/>
              </p:custDataLst>
            </p:nvPr>
          </p:nvSpPr>
          <p:spPr>
            <a:xfrm>
              <a:off x="8234196" y="3811110"/>
              <a:ext cx="3240001" cy="2944632"/>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20" name="Body-2">
              <a:extLst>
                <a:ext uri="{FF2B5EF4-FFF2-40B4-BE49-F238E27FC236}">
                  <a16:creationId xmlns:a16="http://schemas.microsoft.com/office/drawing/2014/main" id="{74B1EEAC-00D7-019F-436C-AA6A89851857}"/>
                </a:ext>
              </a:extLst>
            </p:cNvPr>
            <p:cNvSpPr>
              <a:spLocks/>
            </p:cNvSpPr>
            <p:nvPr>
              <p:custDataLst>
                <p:tags r:id="rId12"/>
              </p:custDataLst>
            </p:nvPr>
          </p:nvSpPr>
          <p:spPr>
            <a:xfrm>
              <a:off x="8787101" y="4316304"/>
              <a:ext cx="2800389" cy="2178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）内径百分表的结构</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）内径百分表的规格</a:t>
              </a:r>
              <a:endParaRPr lang="en-US" altLang="zh-CN" dirty="0">
                <a:solidFill>
                  <a:schemeClr val="tx1"/>
                </a:solidFill>
              </a:endParaRPr>
            </a:p>
            <a:p>
              <a:pPr defTabSz="913765">
                <a:lnSpc>
                  <a:spcPct val="130000"/>
                </a:lnSpc>
                <a:buSzPct val="100000"/>
                <a:defRPr/>
              </a:pPr>
              <a:r>
                <a:rPr lang="en-US" altLang="zh-CN" dirty="0">
                  <a:solidFill>
                    <a:schemeClr val="tx1"/>
                  </a:solidFill>
                </a:rPr>
                <a:t>         </a:t>
              </a:r>
              <a:r>
                <a:rPr lang="zh-CN" altLang="en-US" dirty="0">
                  <a:solidFill>
                    <a:schemeClr val="tx1"/>
                  </a:solidFill>
                </a:rPr>
                <a:t>和读数值</a:t>
              </a:r>
              <a:endParaRPr lang="en-US" altLang="zh-CN" dirty="0">
                <a:solidFill>
                  <a:schemeClr val="tx1"/>
                </a:solidFill>
              </a:endParaRPr>
            </a:p>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3</a:t>
              </a:r>
              <a:r>
                <a:rPr kumimoji="0" lang="zh-CN" altLang="en-US" b="0" i="0" u="none" strike="noStrike" kern="1200" cap="none" spc="0" normalizeH="0" baseline="0" noProof="0" dirty="0">
                  <a:ln>
                    <a:noFill/>
                  </a:ln>
                  <a:solidFill>
                    <a:schemeClr val="tx1"/>
                  </a:solidFill>
                  <a:effectLst/>
                  <a:uLnTx/>
                  <a:uFillTx/>
                </a:rPr>
                <a:t>）内径百分表的使用</a:t>
              </a:r>
              <a:endParaRPr kumimoji="0" lang="en-GB" altLang="zh-CN" b="0" i="0" u="none" strike="noStrike" kern="1200" cap="none" spc="0" normalizeH="0" baseline="0" noProof="0" dirty="0">
                <a:ln>
                  <a:noFill/>
                </a:ln>
                <a:solidFill>
                  <a:schemeClr val="tx1"/>
                </a:solidFill>
                <a:effectLst/>
                <a:uLnTx/>
                <a:uFillTx/>
              </a:endParaRPr>
            </a:p>
          </p:txBody>
        </p:sp>
        <p:sp>
          <p:nvSpPr>
            <p:cNvPr id="21" name="Title-2">
              <a:extLst>
                <a:ext uri="{FF2B5EF4-FFF2-40B4-BE49-F238E27FC236}">
                  <a16:creationId xmlns:a16="http://schemas.microsoft.com/office/drawing/2014/main" id="{E820142A-BEC8-9EA3-1546-145159540123}"/>
                </a:ext>
              </a:extLst>
            </p:cNvPr>
            <p:cNvSpPr>
              <a:spLocks/>
            </p:cNvSpPr>
            <p:nvPr>
              <p:custDataLst>
                <p:tags r:id="rId13"/>
              </p:custDataLst>
            </p:nvPr>
          </p:nvSpPr>
          <p:spPr>
            <a:xfrm>
              <a:off x="8787101" y="3868265"/>
              <a:ext cx="2799918"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3"/>
                  </a:solidFill>
                  <a:sym typeface="Arial" panose="020B0604020202020204" pitchFamily="34" charset="0"/>
                </a:rPr>
                <a:t>根据数控车刀使用材料</a:t>
              </a:r>
              <a:endParaRPr lang="en-US" altLang="zh-CN" sz="2000" b="1" dirty="0">
                <a:solidFill>
                  <a:schemeClr val="accent3"/>
                </a:solidFill>
                <a:sym typeface="Arial" panose="020B0604020202020204" pitchFamily="34" charset="0"/>
              </a:endParaRPr>
            </a:p>
          </p:txBody>
        </p:sp>
        <p:sp>
          <p:nvSpPr>
            <p:cNvPr id="22" name="Index-2">
              <a:extLst>
                <a:ext uri="{FF2B5EF4-FFF2-40B4-BE49-F238E27FC236}">
                  <a16:creationId xmlns:a16="http://schemas.microsoft.com/office/drawing/2014/main" id="{AD87EB6E-69DE-8BB1-5191-67679A16CBB4}"/>
                </a:ext>
              </a:extLst>
            </p:cNvPr>
            <p:cNvSpPr txBox="1"/>
            <p:nvPr>
              <p:custDataLst>
                <p:tags r:id="rId14"/>
              </p:custDataLst>
            </p:nvPr>
          </p:nvSpPr>
          <p:spPr>
            <a:xfrm>
              <a:off x="8233697" y="3811109"/>
              <a:ext cx="585418" cy="523220"/>
            </a:xfrm>
            <a:prstGeom prst="rect">
              <a:avLst/>
            </a:prstGeom>
            <a:solidFill>
              <a:schemeClr val="accent3"/>
            </a:solidFill>
            <a:effectLst/>
          </p:spPr>
          <p:txBody>
            <a:bodyPr wrap="none" rtlCol="0">
              <a:spAutoFit/>
            </a:bodyPr>
            <a:lstStyle/>
            <a:p>
              <a:pPr algn="ctr"/>
              <a:r>
                <a:rPr lang="en-US" altLang="zh-CN" sz="2800" b="1" dirty="0">
                  <a:solidFill>
                    <a:schemeClr val="lt1">
                      <a:lumMod val="100000"/>
                    </a:schemeClr>
                  </a:solidFill>
                  <a:latin typeface="+mj-lt"/>
                  <a:ea typeface="+mj-ea"/>
                </a:rPr>
                <a:t>03</a:t>
              </a:r>
              <a:endParaRPr lang="zh-CN" altLang="en-US" sz="2800" b="1" dirty="0">
                <a:solidFill>
                  <a:schemeClr val="lt1">
                    <a:lumMod val="100000"/>
                  </a:schemeClr>
                </a:solidFill>
                <a:latin typeface="+mj-lt"/>
                <a:ea typeface="+mj-ea"/>
              </a:endParaRPr>
            </a:p>
          </p:txBody>
        </p:sp>
        <p:cxnSp>
          <p:nvCxnSpPr>
            <p:cNvPr id="23" name="2">
              <a:extLst>
                <a:ext uri="{FF2B5EF4-FFF2-40B4-BE49-F238E27FC236}">
                  <a16:creationId xmlns:a16="http://schemas.microsoft.com/office/drawing/2014/main" id="{B65997C2-1ACE-E1D1-26CC-CE31B3C5011A}"/>
                </a:ext>
              </a:extLst>
            </p:cNvPr>
            <p:cNvCxnSpPr>
              <a:cxnSpLocks/>
            </p:cNvCxnSpPr>
            <p:nvPr>
              <p:custDataLst>
                <p:tags r:id="rId15"/>
              </p:custDataLst>
            </p:nvPr>
          </p:nvCxnSpPr>
          <p:spPr>
            <a:xfrm>
              <a:off x="8234197" y="6755742"/>
              <a:ext cx="324000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9047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根据刀具结构的不同分类</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404995" y="2561495"/>
            <a:ext cx="10058693" cy="1497654"/>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焊接式车刀是将硬质合金刀片用焊接的方法固定在刀体上。</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焊接式车刀的结构简单，制造方便，刚性好。但由于存在焊接应力，使刀具材料的使用性能受到影响，甚至出现裂纹。</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焊接式车刀的</a:t>
            </a:r>
            <a:r>
              <a:rPr lang="zh-CN" altLang="en-US" sz="1800" b="0" i="0" u="none" strike="noStrike" baseline="0" dirty="0">
                <a:solidFill>
                  <a:srgbClr val="221E1F"/>
                </a:solidFill>
                <a:latin typeface="方正书宋"/>
              </a:rPr>
              <a:t>刀杆不能重复利用，硬质合金刀片不能充分回收利用，造成材料浪费。</a:t>
            </a: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55097" y="216938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焊接式车刀</a:t>
            </a:r>
            <a:endParaRPr lang="en-US" altLang="zh-CN" b="1" dirty="0">
              <a:solidFill>
                <a:schemeClr val="accent1"/>
              </a:solidFill>
              <a:cs typeface="+mn-ea"/>
              <a:sym typeface="+mn-lt"/>
            </a:endParaRPr>
          </a:p>
        </p:txBody>
      </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12" name="文本框 11">
            <a:extLst>
              <a:ext uri="{FF2B5EF4-FFF2-40B4-BE49-F238E27FC236}">
                <a16:creationId xmlns:a16="http://schemas.microsoft.com/office/drawing/2014/main" id="{57D70768-4224-A2DB-57E3-40B7D6252AB9}"/>
              </a:ext>
            </a:extLst>
          </p:cNvPr>
          <p:cNvSpPr txBox="1"/>
          <p:nvPr/>
        </p:nvSpPr>
        <p:spPr>
          <a:xfrm>
            <a:off x="855097" y="4134615"/>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2</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机械加紧式车刀</a:t>
            </a:r>
            <a:endParaRPr lang="en-US" altLang="zh-CN" b="1" dirty="0">
              <a:solidFill>
                <a:schemeClr val="accent1"/>
              </a:solidFill>
              <a:cs typeface="+mn-ea"/>
              <a:sym typeface="+mn-lt"/>
            </a:endParaRPr>
          </a:p>
        </p:txBody>
      </p:sp>
      <p:sp>
        <p:nvSpPr>
          <p:cNvPr id="23" name="文本框 22">
            <a:extLst>
              <a:ext uri="{FF2B5EF4-FFF2-40B4-BE49-F238E27FC236}">
                <a16:creationId xmlns:a16="http://schemas.microsoft.com/office/drawing/2014/main" id="{7651ED4E-B594-32F2-6F48-7CECA4897290}"/>
              </a:ext>
            </a:extLst>
          </p:cNvPr>
          <p:cNvSpPr txBox="1"/>
          <p:nvPr/>
        </p:nvSpPr>
        <p:spPr>
          <a:xfrm>
            <a:off x="1404994" y="4579413"/>
            <a:ext cx="9382005" cy="1857753"/>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机械夹紧式车刀分为</a:t>
            </a:r>
            <a:r>
              <a:rPr lang="zh-CN" altLang="en-US" sz="1800" b="1" i="0" u="none" strike="noStrike" baseline="0" dirty="0">
                <a:solidFill>
                  <a:srgbClr val="221E1F"/>
                </a:solidFill>
                <a:latin typeface="方正书宋"/>
              </a:rPr>
              <a:t>不转位</a:t>
            </a:r>
            <a:r>
              <a:rPr lang="zh-CN" altLang="en-US" sz="1800" b="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可转位</a:t>
            </a:r>
            <a:r>
              <a:rPr lang="zh-CN" altLang="en-US" sz="1800" b="0" i="0" u="none" strike="noStrike" baseline="0" dirty="0">
                <a:solidFill>
                  <a:srgbClr val="221E1F"/>
                </a:solidFill>
                <a:latin typeface="方正书宋"/>
              </a:rPr>
              <a:t>两种。</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可转位车刀是使用可转位刀片的机夹车刀，把经过研磨的可转位多边形刀片用夹紧组件夹在刀杆上。</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可转位车刀在使用过程中，切削刃磨钝后，通过刀片的转位，即可用新的切削刃继续加工，只有当多边形车刀所有的切削刃都磨钝后，才需要更换刀片。</a:t>
            </a:r>
            <a:endParaRPr lang="en-US" altLang="zh-CN" sz="1800" b="0" i="0" u="none" strike="noStrike" baseline="0" dirty="0">
              <a:solidFill>
                <a:srgbClr val="221E1F"/>
              </a:solidFill>
              <a:latin typeface="方正书宋."/>
            </a:endParaRPr>
          </a:p>
        </p:txBody>
      </p:sp>
      <p:sp>
        <p:nvSpPr>
          <p:cNvPr id="5" name="标题 3">
            <a:extLst>
              <a:ext uri="{FF2B5EF4-FFF2-40B4-BE49-F238E27FC236}">
                <a16:creationId xmlns:a16="http://schemas.microsoft.com/office/drawing/2014/main" id="{CB9201B4-D87F-4FF0-4E46-1758EB3E585E}"/>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636586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根据刀具结构的不同分类</a:t>
            </a:r>
            <a:endParaRPr lang="en-US" altLang="zh-CN" sz="2000" b="1" dirty="0">
              <a:solidFill>
                <a:schemeClr val="accent1"/>
              </a:solidFill>
              <a:cs typeface="+mn-ea"/>
              <a:sym typeface="+mn-lt"/>
            </a:endParaRPr>
          </a:p>
        </p:txBody>
      </p:sp>
      <p:sp>
        <p:nvSpPr>
          <p:cNvPr id="9" name="标题 1">
            <a:extLst>
              <a:ext uri="{FF2B5EF4-FFF2-40B4-BE49-F238E27FC236}">
                <a16:creationId xmlns:a16="http://schemas.microsoft.com/office/drawing/2014/main" id="{BC346E86-77C2-09FD-6355-AABF0E17E77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5.1 </a:t>
            </a:r>
            <a:r>
              <a:rPr lang="zh-CN" altLang="en-US" sz="2800" dirty="0">
                <a:latin typeface="+mj-ea"/>
                <a:cs typeface="+mn-ea"/>
                <a:sym typeface="+mn-lt"/>
              </a:rPr>
              <a:t>数控车床常用刀具</a:t>
            </a:r>
          </a:p>
        </p:txBody>
      </p:sp>
      <p:sp>
        <p:nvSpPr>
          <p:cNvPr id="12" name="文本框 11">
            <a:extLst>
              <a:ext uri="{FF2B5EF4-FFF2-40B4-BE49-F238E27FC236}">
                <a16:creationId xmlns:a16="http://schemas.microsoft.com/office/drawing/2014/main" id="{57D70768-4224-A2DB-57E3-40B7D6252AB9}"/>
              </a:ext>
            </a:extLst>
          </p:cNvPr>
          <p:cNvSpPr txBox="1"/>
          <p:nvPr/>
        </p:nvSpPr>
        <p:spPr>
          <a:xfrm>
            <a:off x="644259" y="2233755"/>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2</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机械加紧式车刀</a:t>
            </a:r>
            <a:endParaRPr lang="en-US" altLang="zh-CN" b="1" dirty="0">
              <a:solidFill>
                <a:schemeClr val="accent1"/>
              </a:solidFill>
              <a:cs typeface="+mn-ea"/>
              <a:sym typeface="+mn-lt"/>
            </a:endParaRPr>
          </a:p>
        </p:txBody>
      </p:sp>
      <p:sp>
        <p:nvSpPr>
          <p:cNvPr id="23" name="文本框 22">
            <a:extLst>
              <a:ext uri="{FF2B5EF4-FFF2-40B4-BE49-F238E27FC236}">
                <a16:creationId xmlns:a16="http://schemas.microsoft.com/office/drawing/2014/main" id="{7651ED4E-B594-32F2-6F48-7CECA4897290}"/>
              </a:ext>
            </a:extLst>
          </p:cNvPr>
          <p:cNvSpPr txBox="1"/>
          <p:nvPr/>
        </p:nvSpPr>
        <p:spPr>
          <a:xfrm>
            <a:off x="1194156" y="2678553"/>
            <a:ext cx="9913398" cy="417358"/>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数控车削加工时，为了减少换刀时间和方便对刀， 尽量采用机夹车刀（图</a:t>
            </a:r>
            <a:r>
              <a:rPr lang="en-US" altLang="zh-CN" sz="1800" b="0" i="0" u="none" strike="noStrike" baseline="0" dirty="0">
                <a:solidFill>
                  <a:srgbClr val="221E1F"/>
                </a:solidFill>
                <a:latin typeface="方正书宋"/>
              </a:rPr>
              <a:t>5-2</a:t>
            </a:r>
            <a:r>
              <a:rPr lang="zh-CN" altLang="en-US" sz="1800" b="0" i="0" u="none" strike="noStrike" baseline="0" dirty="0">
                <a:solidFill>
                  <a:srgbClr val="221E1F"/>
                </a:solidFill>
                <a:latin typeface="方正书宋"/>
              </a:rPr>
              <a:t>）和机夹刀片</a:t>
            </a:r>
            <a:r>
              <a:rPr lang="zh-CN" altLang="en-US" dirty="0">
                <a:solidFill>
                  <a:srgbClr val="221E1F"/>
                </a:solidFill>
                <a:latin typeface="方正书宋"/>
              </a:rPr>
              <a:t>。</a:t>
            </a:r>
            <a:endParaRPr lang="en-US" altLang="zh-CN" sz="1800" b="0" i="0" u="none" strike="noStrike" baseline="0" dirty="0">
              <a:solidFill>
                <a:srgbClr val="221E1F"/>
              </a:solidFill>
              <a:latin typeface="方正书宋."/>
            </a:endParaRPr>
          </a:p>
        </p:txBody>
      </p:sp>
      <p:pic>
        <p:nvPicPr>
          <p:cNvPr id="6" name="图片 5">
            <a:extLst>
              <a:ext uri="{FF2B5EF4-FFF2-40B4-BE49-F238E27FC236}">
                <a16:creationId xmlns:a16="http://schemas.microsoft.com/office/drawing/2014/main" id="{F8E420FD-9004-4BC1-98B5-AE39637E19F3}"/>
              </a:ext>
            </a:extLst>
          </p:cNvPr>
          <p:cNvPicPr>
            <a:picLocks noChangeAspect="1"/>
          </p:cNvPicPr>
          <p:nvPr/>
        </p:nvPicPr>
        <p:blipFill>
          <a:blip r:embed="rId3"/>
          <a:stretch>
            <a:fillRect/>
          </a:stretch>
        </p:blipFill>
        <p:spPr>
          <a:xfrm>
            <a:off x="3727641" y="3384647"/>
            <a:ext cx="1916112" cy="2390490"/>
          </a:xfrm>
          <a:prstGeom prst="rect">
            <a:avLst/>
          </a:prstGeom>
        </p:spPr>
      </p:pic>
      <p:sp>
        <p:nvSpPr>
          <p:cNvPr id="7" name="文本框 6">
            <a:extLst>
              <a:ext uri="{FF2B5EF4-FFF2-40B4-BE49-F238E27FC236}">
                <a16:creationId xmlns:a16="http://schemas.microsoft.com/office/drawing/2014/main" id="{224376E9-7727-922B-61D0-80165E5A0F4B}"/>
              </a:ext>
            </a:extLst>
          </p:cNvPr>
          <p:cNvSpPr txBox="1"/>
          <p:nvPr/>
        </p:nvSpPr>
        <p:spPr>
          <a:xfrm>
            <a:off x="3368256" y="6036866"/>
            <a:ext cx="2275497"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机夹可转位车刀的组成</a:t>
            </a:r>
            <a:endParaRPr lang="zh-CN" altLang="en-US" sz="1600" b="1" dirty="0"/>
          </a:p>
        </p:txBody>
      </p:sp>
      <p:sp>
        <p:nvSpPr>
          <p:cNvPr id="8" name="文本框 7">
            <a:extLst>
              <a:ext uri="{FF2B5EF4-FFF2-40B4-BE49-F238E27FC236}">
                <a16:creationId xmlns:a16="http://schemas.microsoft.com/office/drawing/2014/main" id="{816797C5-09AC-07FA-71CD-CBD2DFF3937A}"/>
              </a:ext>
            </a:extLst>
          </p:cNvPr>
          <p:cNvSpPr txBox="1"/>
          <p:nvPr/>
        </p:nvSpPr>
        <p:spPr>
          <a:xfrm>
            <a:off x="4934251" y="5605860"/>
            <a:ext cx="1126509" cy="338554"/>
          </a:xfrm>
          <a:prstGeom prst="rect">
            <a:avLst/>
          </a:prstGeom>
          <a:noFill/>
        </p:spPr>
        <p:txBody>
          <a:bodyPr wrap="square">
            <a:spAutoFit/>
          </a:bodyPr>
          <a:lstStyle/>
          <a:p>
            <a:pPr algn="ctr"/>
            <a:r>
              <a:rPr lang="en-US" altLang="zh-CN" sz="1600" b="1" dirty="0">
                <a:solidFill>
                  <a:srgbClr val="221E1F"/>
                </a:solidFill>
                <a:latin typeface="方正书宋"/>
              </a:rPr>
              <a:t>1. </a:t>
            </a:r>
            <a:r>
              <a:rPr lang="zh-CN" altLang="en-US" sz="1600" b="1" dirty="0">
                <a:solidFill>
                  <a:srgbClr val="221E1F"/>
                </a:solidFill>
                <a:latin typeface="方正书宋"/>
              </a:rPr>
              <a:t>刀杆</a:t>
            </a:r>
            <a:endParaRPr lang="zh-CN" altLang="en-US" sz="1600" b="1" dirty="0"/>
          </a:p>
        </p:txBody>
      </p:sp>
      <p:sp>
        <p:nvSpPr>
          <p:cNvPr id="11" name="文本框 10">
            <a:extLst>
              <a:ext uri="{FF2B5EF4-FFF2-40B4-BE49-F238E27FC236}">
                <a16:creationId xmlns:a16="http://schemas.microsoft.com/office/drawing/2014/main" id="{C7CC7D85-66AF-4070-D86E-D4E4B2C492A1}"/>
              </a:ext>
            </a:extLst>
          </p:cNvPr>
          <p:cNvSpPr txBox="1"/>
          <p:nvPr/>
        </p:nvSpPr>
        <p:spPr>
          <a:xfrm>
            <a:off x="2860493" y="4985602"/>
            <a:ext cx="1126509" cy="338554"/>
          </a:xfrm>
          <a:prstGeom prst="rect">
            <a:avLst/>
          </a:prstGeom>
          <a:noFill/>
        </p:spPr>
        <p:txBody>
          <a:bodyPr wrap="square">
            <a:spAutoFit/>
          </a:bodyPr>
          <a:lstStyle/>
          <a:p>
            <a:pPr algn="ctr"/>
            <a:r>
              <a:rPr lang="en-US" altLang="zh-CN" sz="1600" b="1" dirty="0">
                <a:solidFill>
                  <a:srgbClr val="221E1F"/>
                </a:solidFill>
                <a:latin typeface="方正书宋"/>
              </a:rPr>
              <a:t>2. </a:t>
            </a:r>
            <a:r>
              <a:rPr lang="zh-CN" altLang="en-US" sz="1600" b="1" dirty="0">
                <a:solidFill>
                  <a:srgbClr val="221E1F"/>
                </a:solidFill>
                <a:latin typeface="方正书宋"/>
              </a:rPr>
              <a:t>刀垫</a:t>
            </a:r>
            <a:endParaRPr lang="zh-CN" altLang="en-US" sz="1600" b="1" dirty="0"/>
          </a:p>
        </p:txBody>
      </p:sp>
      <p:sp>
        <p:nvSpPr>
          <p:cNvPr id="13" name="文本框 12">
            <a:extLst>
              <a:ext uri="{FF2B5EF4-FFF2-40B4-BE49-F238E27FC236}">
                <a16:creationId xmlns:a16="http://schemas.microsoft.com/office/drawing/2014/main" id="{D0748227-DE23-026E-843F-5FD1E9857813}"/>
              </a:ext>
            </a:extLst>
          </p:cNvPr>
          <p:cNvSpPr txBox="1"/>
          <p:nvPr/>
        </p:nvSpPr>
        <p:spPr>
          <a:xfrm>
            <a:off x="2927168" y="4385319"/>
            <a:ext cx="1126509" cy="338554"/>
          </a:xfrm>
          <a:prstGeom prst="rect">
            <a:avLst/>
          </a:prstGeom>
          <a:noFill/>
        </p:spPr>
        <p:txBody>
          <a:bodyPr wrap="square">
            <a:spAutoFit/>
          </a:bodyPr>
          <a:lstStyle/>
          <a:p>
            <a:pPr algn="ctr"/>
            <a:r>
              <a:rPr lang="en-US" altLang="zh-CN" sz="1600" b="1" dirty="0">
                <a:solidFill>
                  <a:srgbClr val="221E1F"/>
                </a:solidFill>
                <a:latin typeface="方正书宋"/>
              </a:rPr>
              <a:t>3. </a:t>
            </a:r>
            <a:r>
              <a:rPr lang="zh-CN" altLang="en-US" sz="1600" b="1" dirty="0">
                <a:solidFill>
                  <a:srgbClr val="221E1F"/>
                </a:solidFill>
                <a:latin typeface="方正书宋"/>
              </a:rPr>
              <a:t>刀片</a:t>
            </a:r>
            <a:endParaRPr lang="zh-CN" altLang="en-US" sz="1600" b="1" dirty="0"/>
          </a:p>
        </p:txBody>
      </p:sp>
      <p:sp>
        <p:nvSpPr>
          <p:cNvPr id="15" name="文本框 14">
            <a:extLst>
              <a:ext uri="{FF2B5EF4-FFF2-40B4-BE49-F238E27FC236}">
                <a16:creationId xmlns:a16="http://schemas.microsoft.com/office/drawing/2014/main" id="{2BB338D2-DDFA-B058-7F52-80FA4CE671E1}"/>
              </a:ext>
            </a:extLst>
          </p:cNvPr>
          <p:cNvSpPr txBox="1"/>
          <p:nvPr/>
        </p:nvSpPr>
        <p:spPr>
          <a:xfrm>
            <a:off x="3423747" y="3279819"/>
            <a:ext cx="1336790" cy="338554"/>
          </a:xfrm>
          <a:prstGeom prst="rect">
            <a:avLst/>
          </a:prstGeom>
          <a:noFill/>
        </p:spPr>
        <p:txBody>
          <a:bodyPr wrap="square">
            <a:spAutoFit/>
          </a:bodyPr>
          <a:lstStyle/>
          <a:p>
            <a:pPr algn="ctr"/>
            <a:r>
              <a:rPr lang="en-US" altLang="zh-CN" sz="1600" b="1" dirty="0">
                <a:solidFill>
                  <a:srgbClr val="221E1F"/>
                </a:solidFill>
                <a:latin typeface="方正书宋"/>
              </a:rPr>
              <a:t>4. </a:t>
            </a:r>
            <a:r>
              <a:rPr lang="zh-CN" altLang="en-US" sz="1600" b="1" dirty="0">
                <a:solidFill>
                  <a:srgbClr val="221E1F"/>
                </a:solidFill>
                <a:latin typeface="方正书宋"/>
              </a:rPr>
              <a:t>夹固组件</a:t>
            </a:r>
            <a:endParaRPr lang="zh-CN" altLang="en-US" sz="1600" b="1" dirty="0"/>
          </a:p>
        </p:txBody>
      </p:sp>
      <p:pic>
        <p:nvPicPr>
          <p:cNvPr id="18" name="图片 17">
            <a:extLst>
              <a:ext uri="{FF2B5EF4-FFF2-40B4-BE49-F238E27FC236}">
                <a16:creationId xmlns:a16="http://schemas.microsoft.com/office/drawing/2014/main" id="{55C1612F-A8BC-B70A-3D8C-B370725BB1C4}"/>
              </a:ext>
            </a:extLst>
          </p:cNvPr>
          <p:cNvPicPr>
            <a:picLocks noChangeAspect="1"/>
          </p:cNvPicPr>
          <p:nvPr/>
        </p:nvPicPr>
        <p:blipFill>
          <a:blip r:embed="rId4"/>
          <a:stretch>
            <a:fillRect/>
          </a:stretch>
        </p:blipFill>
        <p:spPr>
          <a:xfrm>
            <a:off x="6690593" y="3279819"/>
            <a:ext cx="2640914" cy="2798442"/>
          </a:xfrm>
          <a:prstGeom prst="rect">
            <a:avLst/>
          </a:prstGeom>
        </p:spPr>
      </p:pic>
      <p:sp>
        <p:nvSpPr>
          <p:cNvPr id="19" name="文本框 18">
            <a:extLst>
              <a:ext uri="{FF2B5EF4-FFF2-40B4-BE49-F238E27FC236}">
                <a16:creationId xmlns:a16="http://schemas.microsoft.com/office/drawing/2014/main" id="{3AF78FA8-B324-5F2E-673E-3FC9AB63F441}"/>
              </a:ext>
            </a:extLst>
          </p:cNvPr>
          <p:cNvSpPr txBox="1"/>
          <p:nvPr/>
        </p:nvSpPr>
        <p:spPr>
          <a:xfrm>
            <a:off x="6940084" y="6078261"/>
            <a:ext cx="2449940"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机夹可转位车刀常见刀片</a:t>
            </a:r>
            <a:endParaRPr lang="zh-CN" altLang="en-US" sz="1600" b="1" dirty="0"/>
          </a:p>
        </p:txBody>
      </p:sp>
      <p:sp>
        <p:nvSpPr>
          <p:cNvPr id="4" name="标题 3">
            <a:extLst>
              <a:ext uri="{FF2B5EF4-FFF2-40B4-BE49-F238E27FC236}">
                <a16:creationId xmlns:a16="http://schemas.microsoft.com/office/drawing/2014/main" id="{9F24AA2B-4094-587B-6BEA-122D143DFEA3}"/>
              </a:ext>
            </a:extLst>
          </p:cNvPr>
          <p:cNvSpPr txBox="1">
            <a:spLocks/>
          </p:cNvSpPr>
          <p:nvPr/>
        </p:nvSpPr>
        <p:spPr>
          <a:xfrm>
            <a:off x="3900548" y="1162940"/>
            <a:ext cx="439090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数控车刀的分类及用途</a:t>
            </a:r>
          </a:p>
        </p:txBody>
      </p:sp>
    </p:spTree>
    <p:extLst>
      <p:ext uri="{BB962C8B-B14F-4D97-AF65-F5344CB8AC3E}">
        <p14:creationId xmlns:p14="http://schemas.microsoft.com/office/powerpoint/2010/main" val="2363238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OP_SCP_ITEM_INDEX" val="1"/>
</p:tagLst>
</file>

<file path=ppt/tags/tag3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8.xml><?xml version="1.0" encoding="utf-8"?>
<p:tagLst xmlns:a="http://schemas.openxmlformats.org/drawingml/2006/main" xmlns:r="http://schemas.openxmlformats.org/officeDocument/2006/relationships" xmlns:p="http://schemas.openxmlformats.org/presentationml/2006/main">
  <p:tag name="OP_SCP_ITEM_INDEX" val="1"/>
</p:tagLst>
</file>

<file path=ppt/tags/tag39.xml><?xml version="1.0" encoding="utf-8"?>
<p:tagLst xmlns:a="http://schemas.openxmlformats.org/drawingml/2006/main" xmlns:r="http://schemas.openxmlformats.org/officeDocument/2006/relationships" xmlns:p="http://schemas.openxmlformats.org/presentationml/2006/main">
  <p:tag name="OP_SCP_ITEM_INDEX" val="2"/>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43.xml><?xml version="1.0" encoding="utf-8"?>
<p:tagLst xmlns:a="http://schemas.openxmlformats.org/drawingml/2006/main" xmlns:r="http://schemas.openxmlformats.org/officeDocument/2006/relationships" xmlns:p="http://schemas.openxmlformats.org/presentationml/2006/main">
  <p:tag name="OP_SCP_ITEM_INDEX" val="2"/>
</p:tagLst>
</file>

<file path=ppt/tags/tag44.xml><?xml version="1.0" encoding="utf-8"?>
<p:tagLst xmlns:a="http://schemas.openxmlformats.org/drawingml/2006/main" xmlns:r="http://schemas.openxmlformats.org/officeDocument/2006/relationships" xmlns:p="http://schemas.openxmlformats.org/presentationml/2006/main">
  <p:tag name="OP_SCP_ITEM_INDEX" val="2"/>
</p:tagLst>
</file>

<file path=ppt/tags/tag45.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4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48.xml><?xml version="1.0" encoding="utf-8"?>
<p:tagLst xmlns:a="http://schemas.openxmlformats.org/drawingml/2006/main" xmlns:r="http://schemas.openxmlformats.org/officeDocument/2006/relationships" xmlns:p="http://schemas.openxmlformats.org/presentationml/2006/main">
  <p:tag name="OP_SCP_ITEM_INDEX" val="2"/>
</p:tagLst>
</file>

<file path=ppt/tags/tag49.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
  <p:tag name="OP_SCP_COMPONENT_INFO" val="{&quot;title&quot;:&quot;扁平4项列表PPT组件&quot;,&quot;description&quot;:&quot;扁平4项列表PPT组件&quot;,&quot;keywords&quot;:[&quot;扁平&quot;,&quot;4项&quot;,&quot;列表&quot;,&quot;PPT组件&quot;],&quot;labels&quot;:[]}"/>
  <p:tag name="OP_SCP_GROUP_ID" val="69a5d38e-0b54-3c6d-01f3-a24bd39356a9"/>
  <p:tag name="OP_SCP_ITEM_COUNT" val="4"/>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ITEM_INDEX" val="4"/>
</p:tagLst>
</file>

<file path=ppt/tags/tag5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52.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单击此处添加文本。"/>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04"/>
</p:tagLst>
</file>

<file path=ppt/tags/tag54.xml><?xml version="1.0" encoding="utf-8"?>
<p:tagLst xmlns:a="http://schemas.openxmlformats.org/drawingml/2006/main" xmlns:r="http://schemas.openxmlformats.org/officeDocument/2006/relationships" xmlns:p="http://schemas.openxmlformats.org/presentationml/2006/main">
  <p:tag name="OP_SCP_ITEM_INDEX" val="4"/>
</p:tagLst>
</file>

<file path=ppt/tags/tag55.xml><?xml version="1.0" encoding="utf-8"?>
<p:tagLst xmlns:a="http://schemas.openxmlformats.org/drawingml/2006/main" xmlns:r="http://schemas.openxmlformats.org/officeDocument/2006/relationships" xmlns:p="http://schemas.openxmlformats.org/presentationml/2006/main">
  <p:tag name="OP_SCP_ITEM_INDEX" val="2"/>
</p:tagLst>
</file>

<file path=ppt/tags/tag5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5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59.xml><?xml version="1.0" encoding="utf-8"?>
<p:tagLst xmlns:a="http://schemas.openxmlformats.org/drawingml/2006/main" xmlns:r="http://schemas.openxmlformats.org/officeDocument/2006/relationships" xmlns:p="http://schemas.openxmlformats.org/presentationml/2006/main">
  <p:tag name="OP_SCP_ITEM_INDEX" val="2"/>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OP_SCP_ITEM_INDEX" val="3"/>
</p:tagLst>
</file>

<file path=ppt/tags/tag6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62.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6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64.xml><?xml version="1.0" encoding="utf-8"?>
<p:tagLst xmlns:a="http://schemas.openxmlformats.org/drawingml/2006/main" xmlns:r="http://schemas.openxmlformats.org/officeDocument/2006/relationships" xmlns:p="http://schemas.openxmlformats.org/presentationml/2006/main">
  <p:tag name="OP_SCP_ITEM_INDEX" val="3"/>
</p:tagLst>
</file>

<file path=ppt/tags/tag65.xml><?xml version="1.0" encoding="utf-8"?>
<p:tagLst xmlns:a="http://schemas.openxmlformats.org/drawingml/2006/main" xmlns:r="http://schemas.openxmlformats.org/officeDocument/2006/relationships" xmlns:p="http://schemas.openxmlformats.org/presentationml/2006/main">
  <p:tag name="OP_SCP_ITEM_INDEX" val="1"/>
</p:tagLst>
</file>

<file path=ppt/tags/tag6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6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9.xml><?xml version="1.0" encoding="utf-8"?>
<p:tagLst xmlns:a="http://schemas.openxmlformats.org/drawingml/2006/main" xmlns:r="http://schemas.openxmlformats.org/officeDocument/2006/relationships" xmlns:p="http://schemas.openxmlformats.org/presentationml/2006/main">
  <p:tag name="OP_SCP_ITEM_INDEX" val="1"/>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0C64E8-B197-46DE-82DB-8BF69275F43D}">
  <ds:schemaRefs/>
</ds:datastoreItem>
</file>

<file path=customXml/itemProps2.xml><?xml version="1.0" encoding="utf-8"?>
<ds:datastoreItem xmlns:ds="http://schemas.openxmlformats.org/officeDocument/2006/customXml" ds:itemID="{75E68599-D7D3-4254-A3D4-DA6676EAF965}">
  <ds:schemaRefs/>
</ds:datastoreItem>
</file>

<file path=customXml/itemProps3.xml><?xml version="1.0" encoding="utf-8"?>
<ds:datastoreItem xmlns:ds="http://schemas.openxmlformats.org/officeDocument/2006/customXml" ds:itemID="{9E144D60-786B-49A7-A66F-179A2784D4E8}">
  <ds:schemaRefs/>
</ds:datastoreItem>
</file>

<file path=docProps/app.xml><?xml version="1.0" encoding="utf-8"?>
<Properties xmlns="http://schemas.openxmlformats.org/officeDocument/2006/extended-properties" xmlns:vt="http://schemas.openxmlformats.org/officeDocument/2006/docPropsVTypes">
  <TotalTime>2815</TotalTime>
  <Words>3833</Words>
  <Application>Microsoft Office PowerPoint</Application>
  <PresentationFormat>宽屏</PresentationFormat>
  <Paragraphs>378</Paragraphs>
  <Slides>31</Slides>
  <Notes>25</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1" baseType="lpstr">
      <vt:lpstr>等线</vt:lpstr>
      <vt:lpstr>方正书宋</vt:lpstr>
      <vt:lpstr>方正书宋.</vt:lpstr>
      <vt:lpstr>微软雅黑</vt:lpstr>
      <vt:lpstr>Arial</vt:lpstr>
      <vt:lpstr>Calibri</vt:lpstr>
      <vt:lpstr>Times New Roman</vt:lpstr>
      <vt:lpstr>Wingdings</vt:lpstr>
      <vt:lpstr>OfficePLUS主题</vt:lpstr>
      <vt:lpstr>think-cell Slide</vt:lpstr>
      <vt:lpstr>PowerPoint 演示文稿</vt:lpstr>
      <vt:lpstr>PowerPoint 演示文稿</vt:lpstr>
      <vt:lpstr>常用刀具认知训练</vt:lpstr>
      <vt:lpstr>常用刀具认知训练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常用刀具认知训练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138</cp:revision>
  <cp:lastPrinted>2019-11-25T16:00:00Z</cp:lastPrinted>
  <dcterms:created xsi:type="dcterms:W3CDTF">2019-11-25T16:00:00Z</dcterms:created>
  <dcterms:modified xsi:type="dcterms:W3CDTF">2024-07-18T02:59:42Z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2052-12.1.0.16929</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