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Override2.xml" ContentType="application/vnd.openxmlformats-officedocument.themeOverr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68"/>
  </p:notesMasterIdLst>
  <p:handoutMasterIdLst>
    <p:handoutMasterId r:id="rId69"/>
  </p:handoutMasterIdLst>
  <p:sldIdLst>
    <p:sldId id="256" r:id="rId5"/>
    <p:sldId id="305" r:id="rId6"/>
    <p:sldId id="258" r:id="rId7"/>
    <p:sldId id="673" r:id="rId8"/>
    <p:sldId id="670" r:id="rId9"/>
    <p:sldId id="671" r:id="rId10"/>
    <p:sldId id="674" r:id="rId11"/>
    <p:sldId id="676" r:id="rId12"/>
    <p:sldId id="583" r:id="rId13"/>
    <p:sldId id="638" r:id="rId14"/>
    <p:sldId id="677" r:id="rId15"/>
    <p:sldId id="678" r:id="rId16"/>
    <p:sldId id="679" r:id="rId17"/>
    <p:sldId id="586" r:id="rId18"/>
    <p:sldId id="587" r:id="rId19"/>
    <p:sldId id="588" r:id="rId20"/>
    <p:sldId id="602" r:id="rId21"/>
    <p:sldId id="680" r:id="rId22"/>
    <p:sldId id="681" r:id="rId23"/>
    <p:sldId id="682" r:id="rId24"/>
    <p:sldId id="683" r:id="rId25"/>
    <p:sldId id="684" r:id="rId26"/>
    <p:sldId id="685" r:id="rId27"/>
    <p:sldId id="686" r:id="rId28"/>
    <p:sldId id="688" r:id="rId29"/>
    <p:sldId id="689" r:id="rId30"/>
    <p:sldId id="690" r:id="rId31"/>
    <p:sldId id="691" r:id="rId32"/>
    <p:sldId id="692" r:id="rId33"/>
    <p:sldId id="693" r:id="rId34"/>
    <p:sldId id="694" r:id="rId35"/>
    <p:sldId id="695" r:id="rId36"/>
    <p:sldId id="724" r:id="rId37"/>
    <p:sldId id="696" r:id="rId38"/>
    <p:sldId id="697" r:id="rId39"/>
    <p:sldId id="698" r:id="rId40"/>
    <p:sldId id="707" r:id="rId41"/>
    <p:sldId id="699" r:id="rId42"/>
    <p:sldId id="700" r:id="rId43"/>
    <p:sldId id="702" r:id="rId44"/>
    <p:sldId id="701" r:id="rId45"/>
    <p:sldId id="708" r:id="rId46"/>
    <p:sldId id="703" r:id="rId47"/>
    <p:sldId id="704" r:id="rId48"/>
    <p:sldId id="709" r:id="rId49"/>
    <p:sldId id="710" r:id="rId50"/>
    <p:sldId id="711" r:id="rId51"/>
    <p:sldId id="712" r:id="rId52"/>
    <p:sldId id="713" r:id="rId53"/>
    <p:sldId id="714" r:id="rId54"/>
    <p:sldId id="715" r:id="rId55"/>
    <p:sldId id="716" r:id="rId56"/>
    <p:sldId id="721" r:id="rId57"/>
    <p:sldId id="717" r:id="rId58"/>
    <p:sldId id="718" r:id="rId59"/>
    <p:sldId id="722" r:id="rId60"/>
    <p:sldId id="723" r:id="rId61"/>
    <p:sldId id="719" r:id="rId62"/>
    <p:sldId id="720" r:id="rId63"/>
    <p:sldId id="705" r:id="rId64"/>
    <p:sldId id="706" r:id="rId65"/>
    <p:sldId id="629" r:id="rId66"/>
    <p:sldId id="261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DD5ED"/>
    <a:srgbClr val="0000FF"/>
    <a:srgbClr val="3F82C4"/>
    <a:srgbClr val="A20000"/>
    <a:srgbClr val="A40000"/>
    <a:srgbClr val="9E0000"/>
    <a:srgbClr val="C7450B"/>
    <a:srgbClr val="E24E0C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1" autoAdjust="0"/>
    <p:restoredTop sz="96182" autoAdjust="0"/>
  </p:normalViewPr>
  <p:slideViewPr>
    <p:cSldViewPr snapToGrid="0">
      <p:cViewPr varScale="1">
        <p:scale>
          <a:sx n="110" d="100"/>
          <a:sy n="110" d="100"/>
        </p:scale>
        <p:origin x="42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63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086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041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294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87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803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67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04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0101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69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1544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6504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429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3988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5d529af2-5332-42f8-80df-57a1784a11d8.source.4.zh-Hans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2344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8056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38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568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3158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876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508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751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504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4569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586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9836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0932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580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804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538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5015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9156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8679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8163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409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1807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848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497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1632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839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90660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90318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93196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86291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611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8861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5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019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627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339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a81c70db-d05a-4085-b2cf-30c098797a66.source.default.zh-Hans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09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9801" name="副标题 9800"/>
          <p:cNvSpPr>
            <a:spLocks noGrp="1"/>
          </p:cNvSpPr>
          <p:nvPr userDrawn="1">
            <p:ph type="subTitle" idx="1"/>
          </p:nvPr>
        </p:nvSpPr>
        <p:spPr>
          <a:xfrm>
            <a:off x="1041399" y="5633743"/>
            <a:ext cx="7175501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3F82C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9801"/>
          <p:cNvSpPr>
            <a:spLocks noGrp="1"/>
          </p:cNvSpPr>
          <p:nvPr userDrawn="1">
            <p:ph type="ctrTitle"/>
          </p:nvPr>
        </p:nvSpPr>
        <p:spPr>
          <a:xfrm>
            <a:off x="1041399" y="3086100"/>
            <a:ext cx="7175501" cy="2237785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3F82C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31199" y="3086100"/>
            <a:ext cx="2565401" cy="24536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331199" y="3382371"/>
            <a:ext cx="2565401" cy="24536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041399" y="5511167"/>
            <a:ext cx="7175501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 userDrawn="1">
            <p:ph type="title"/>
          </p:nvPr>
        </p:nvSpPr>
        <p:spPr>
          <a:xfrm>
            <a:off x="2352098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/>
          </p:nvPr>
        </p:nvSpPr>
        <p:spPr>
          <a:xfrm>
            <a:off x="2353214" y="373308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69" r="65582"/>
          <a:stretch>
            <a:fillRect/>
          </a:stretch>
        </p:blipFill>
        <p:spPr>
          <a:xfrm flipH="1" flipV="1">
            <a:off x="8013701" y="0"/>
            <a:ext cx="4178299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>
            <a:off x="2352098" y="3590746"/>
            <a:ext cx="7175501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OfficePLUS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标题 12"/>
          <p:cNvSpPr>
            <a:spLocks noGrp="1"/>
          </p:cNvSpPr>
          <p:nvPr userDrawn="1">
            <p:ph type="ctrTitle" hasCustomPrompt="1"/>
          </p:nvPr>
        </p:nvSpPr>
        <p:spPr>
          <a:xfrm>
            <a:off x="1346202" y="3001963"/>
            <a:ext cx="6426198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346202" y="5308199"/>
            <a:ext cx="64261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346204" y="5011928"/>
            <a:ext cx="64261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346202" y="4850767"/>
            <a:ext cx="6426198" cy="0"/>
          </a:xfrm>
          <a:prstGeom prst="line">
            <a:avLst/>
          </a:prstGeom>
          <a:ln>
            <a:solidFill>
              <a:srgbClr val="D1E1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-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A50ECBEB-8597-4EA4-9D29-E1D7025CFAA0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7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>2024/7/18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OfficePLUS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tags" Target="../tags/tag59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5" Type="http://schemas.openxmlformats.org/officeDocument/2006/relationships/notesSlide" Target="../notesSlides/notesSlide14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8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tags" Target="../tags/tag72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5" Type="http://schemas.openxmlformats.org/officeDocument/2006/relationships/tags" Target="../tags/tag64.xml"/><Relationship Id="rId15" Type="http://schemas.openxmlformats.org/officeDocument/2006/relationships/notesSlide" Target="../notesSlides/notesSlide26.xml"/><Relationship Id="rId10" Type="http://schemas.openxmlformats.org/officeDocument/2006/relationships/tags" Target="../tags/tag69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9525" imgH="9525" progId="TCLayout.ActiveDocument.1">
                  <p:embed/>
                </p:oleObj>
              </mc:Choice>
              <mc:Fallback>
                <p:oleObj name="think-cell Slide" r:id="rId3" imgW="9525" imgH="9525" progId="TCLayout.ActiveDocument.1">
                  <p:embed/>
                  <p:pic>
                    <p:nvPicPr>
                      <p:cNvPr id="0" name="图片 -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cs typeface="+mn-ea"/>
              <a:sym typeface="+mn-lt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51559" y="5608507"/>
            <a:ext cx="7175501" cy="424732"/>
          </a:xfrm>
        </p:spPr>
        <p:txBody>
          <a:bodyPr>
            <a:spAutoFit/>
          </a:bodyPr>
          <a:lstStyle/>
          <a:p>
            <a:pPr lvl="0"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主讲人：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45622" y="1440526"/>
            <a:ext cx="9500755" cy="1200329"/>
            <a:chOff x="1615440" y="1956364"/>
            <a:chExt cx="9347200" cy="1200329"/>
          </a:xfrm>
        </p:grpSpPr>
        <p:sp>
          <p:nvSpPr>
            <p:cNvPr id="21" name="文本框 20"/>
            <p:cNvSpPr txBox="1"/>
            <p:nvPr/>
          </p:nvSpPr>
          <p:spPr>
            <a:xfrm>
              <a:off x="1615440" y="2041316"/>
              <a:ext cx="9347200" cy="103042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15440" y="1956364"/>
              <a:ext cx="9347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数控车床综合技能实训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51559" y="4586477"/>
            <a:ext cx="45501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主编：</a:t>
            </a:r>
            <a:r>
              <a:rPr lang="zh-CN" altLang="en-US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柳荣华   谢雪如   黄南军</a:t>
            </a:r>
            <a:endParaRPr lang="en-US" altLang="zh-CN" sz="2400" b="1" i="0" u="none" strike="noStrike" baseline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子  科  技  大  学  出  版  社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051559" y="5512990"/>
            <a:ext cx="7175501" cy="0"/>
          </a:xfrm>
          <a:prstGeom prst="line">
            <a:avLst/>
          </a:prstGeom>
          <a:ln w="53975" cap="rnd" cmpd="dbl">
            <a:solidFill>
              <a:schemeClr val="accent1"/>
            </a:solidFill>
            <a:prstDash val="solid"/>
            <a:round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3021834" y="2000012"/>
            <a:ext cx="3725436" cy="470898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R1.0N40 G71 P50 Q130 U0.5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G42 X25.0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X27.0 Z-1.0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Z-25.0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G03 X36.0 W-4.5 R4.5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G01 Z-36.0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X52.0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W-20.0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X58.0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G70 P50 Q130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G99 G97 G40 G21 M03 S400 T0202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N230 Z-25.0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G01 X23.0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	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753194" y="1991304"/>
            <a:ext cx="3725436" cy="470898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程序初始化，换外圆车刀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定位起刀点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设置程序的循环起点和终点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定位起刀点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程序初始化，换外圆切槽刀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设置定位点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F3FB582-C071-D24B-84A0-86A4FF78229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零件右端加工程序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</p:spTree>
    <p:extLst>
      <p:ext uri="{BB962C8B-B14F-4D97-AF65-F5344CB8AC3E}">
        <p14:creationId xmlns:p14="http://schemas.microsoft.com/office/powerpoint/2010/main" val="836724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1966838" y="1834722"/>
            <a:ext cx="3915498" cy="41549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N250 X30.0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N260 W2.0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N270 X23.0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N280 G00 X58.0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N290 Z-46.0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N300 G01 X40.0 F0.1 N310 X52.0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N320 W-2.18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N330 X40.0 Z-46.0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N340 X52.0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N350 W2.18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N360 X40.0 Z-46.0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N370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N380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N390 G99 G97 G40 G21 M03 S400 T0303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N410 G92 X26.2 Z-22.0 F1.5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N420 X25.6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N430 X25.2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N440 X25.05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N450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N460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N470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zh-CN" altLang="en-US" sz="10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5882336" y="1832966"/>
            <a:ext cx="4342826" cy="41549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程序初始化，换外圆螺纹刀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定位起刀点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螺纹单一循环，第一刀加工深度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0.8</a:t>
            </a: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第二刀加工深度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0.6</a:t>
            </a: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第三刀加工深度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0.4</a:t>
            </a: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第四刀加工深度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0.15</a:t>
            </a: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F3FB582-C071-D24B-84A0-86A4FF78229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8A415309-FCF0-89BB-4551-DA41D8C1226A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2951264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3021834" y="2000012"/>
            <a:ext cx="3725436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Q120 U0.5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G42 X25.0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X27.0 Z-1.0 </a:t>
            </a: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X36.0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X40.0 W-10.0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X58.0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G70 P50 Q120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	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753194" y="1991304"/>
            <a:ext cx="3725436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程序初始化，换外圆车刀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外圆粗车循环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设置程序的循环起点和终点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程序初始化，换外圆车刀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F3FB582-C071-D24B-84A0-86A4FF78229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零件左端加工程序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5D5A4CE-0DB1-4861-9BD7-E3C533A3154D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2167111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3021834" y="2000012"/>
            <a:ext cx="3725436" cy="34163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G99 G97 G40 G21 M03 S400 T0202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N230 G01 X23.0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X30.0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N250 W2.0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N260 X23.0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N270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N280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N290 G99 G97 G40 G21 M03 S400 T0303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N310 G92 X26.2 Z-17.0 F1.5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N320 X25.6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N330 X25.2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N340 X25.05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N350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N360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N370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753194" y="1991304"/>
            <a:ext cx="3725436" cy="34163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程序初始化，换外圆切槽刀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程序初始化，换外圆螺纹刀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螺纹单一循环，第一刀加工深度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0.8 </a:t>
            </a: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第二刀加工深度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0.6 </a:t>
            </a: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第三刀加工深度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0.4 </a:t>
            </a: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第四刀加工深度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0.15 </a:t>
            </a: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  <a:endParaRPr lang="zh-CN" altLang="en-US" sz="10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F3FB582-C071-D24B-84A0-86A4FF78229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零件左端加工程序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8151A3FD-FFBE-573F-81A1-A690B0032EA8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815353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257795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加工准备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检查毛坯尺寸；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开机、回参考点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输入程序。把编写好的程序通过数控面板输入数控车床；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装夹工件。坯料装夹在三爪自定心卡盘中，伸出约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60mm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左右，用划线盘校正并夹紧；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装夹刀具。把外圆刀、切槽刀、螺纹刀按要求依次装入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T03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号刀位。安装螺纹车刀时。可借助角度样板使刀头垂直于工件轴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6" y="4192959"/>
            <a:ext cx="10580489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对刀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三把刀依次采用试切法对刀，通过对刀把操作得到的零偏值分别输入到各自的补偿中，加工时调用。其中螺纹车刀取刀尖为刀位。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6" y="5298323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空运行及仿真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对输入的程序进行空运行或轨迹仿真，以检验程序是否正。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E5DB66E3-115A-CAF4-171F-D81988FE8C57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零件自动加工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选择自动加工模式，打开程序，调好进给倍率，按数控启动按钮进行自动加工。加工过程中，外圆尺寸、螺纹尺寸的控制同前面的课题。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2817389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零件检测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选择相应的量具对工件进行测量，环规检测螺纹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3594846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6.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加工结束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清理车床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234A58FA-3340-BF2E-844B-A4674711972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5" name="标题 3">
            <a:extLst>
              <a:ext uri="{FF2B5EF4-FFF2-40B4-BE49-F238E27FC236}">
                <a16:creationId xmlns:a16="http://schemas.microsoft.com/office/drawing/2014/main" id="{0FBDA090-33E1-3E69-8357-2DE3EFBBEA9C}"/>
              </a:ext>
            </a:extLst>
          </p:cNvPr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2605705" y="1167510"/>
            <a:ext cx="698058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中等复杂外形轮廓车削加工的注意事项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738820" y="1793463"/>
            <a:ext cx="10455361" cy="7191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复杂外轮廓左右端面均为多个尺寸的设计基准，相应工序加工前，先将左右端面车出来。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掉头加工时，要重新对刀。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3722249" y="2659505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7" name="文本占位符 5"/>
          <p:cNvSpPr txBox="1"/>
          <p:nvPr/>
        </p:nvSpPr>
        <p:spPr>
          <a:xfrm>
            <a:off x="1119581" y="3674995"/>
            <a:ext cx="6382399" cy="12450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试说明复杂外轮廓零件的加工方法和加工工艺。</a:t>
            </a:r>
          </a:p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编制如右图所示的中等复杂零件外轮廓的加工程序。</a:t>
            </a:r>
            <a:endParaRPr lang="en-US" altLang="zh-CN" sz="1800" b="1" i="0" u="none" strike="noStrike" baseline="0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07399" y="6504514"/>
            <a:ext cx="27577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中等复杂零件外轮廓加工练习</a:t>
            </a:r>
            <a:endParaRPr lang="zh-CN" altLang="en-US" sz="1600" b="1" spc="-150" dirty="0"/>
          </a:p>
        </p:txBody>
      </p:sp>
      <p:sp>
        <p:nvSpPr>
          <p:cNvPr id="16" name="1"/>
          <p:cNvSpPr/>
          <p:nvPr/>
        </p:nvSpPr>
        <p:spPr bwMode="auto">
          <a:xfrm rot="5400000">
            <a:off x="719379" y="3889049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7" name="Index-1"/>
          <p:cNvSpPr txBox="1"/>
          <p:nvPr/>
        </p:nvSpPr>
        <p:spPr>
          <a:xfrm>
            <a:off x="409125" y="3850196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5656C72B-FB01-F5AD-6EE0-83B58B7853B8}"/>
              </a:ext>
            </a:extLst>
          </p:cNvPr>
          <p:cNvSpPr/>
          <p:nvPr/>
        </p:nvSpPr>
        <p:spPr bwMode="auto">
          <a:xfrm rot="5400000">
            <a:off x="718336" y="4547305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6E8DBCD7-D5B8-E794-81D3-86052F4B4B68}"/>
              </a:ext>
            </a:extLst>
          </p:cNvPr>
          <p:cNvSpPr txBox="1"/>
          <p:nvPr/>
        </p:nvSpPr>
        <p:spPr>
          <a:xfrm>
            <a:off x="408082" y="4508452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B16FEA5-6C51-266C-4199-341B7FAD036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A966DA8-6565-58C4-8055-6057F03D5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337" y="3401474"/>
            <a:ext cx="4585164" cy="309415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551619"/>
              </p:ext>
            </p:extLst>
          </p:nvPr>
        </p:nvGraphicFramePr>
        <p:xfrm>
          <a:off x="138928" y="1834955"/>
          <a:ext cx="5733450" cy="406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2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5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2840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实训项目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日期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材料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11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实训内容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6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工序、工步内容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切削用量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altLang="zh-C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</a:t>
                      </a:r>
                    </a:p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</a:t>
                      </a:r>
                    </a:p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r/min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F</a:t>
                      </a:r>
                    </a:p>
                    <a:p>
                      <a:pPr algn="ctr" fontAlgn="ctr"/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mm/min</a:t>
                      </a:r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刀具、夹具、量具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4152">
                <a:tc gridSpan="10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</a:rPr>
                        <a:t> 工序图</a:t>
                      </a:r>
                      <a:endParaRPr lang="en-US" altLang="zh-CN" sz="1400" u="none" strike="noStrike" dirty="0">
                        <a:effectLst/>
                      </a:endParaRPr>
                    </a:p>
                    <a:p>
                      <a:pPr algn="l" fontAlgn="ctr"/>
                      <a:endParaRPr lang="zh-CN" altLang="en-US" sz="14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4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10738"/>
              </p:ext>
            </p:extLst>
          </p:nvPr>
        </p:nvGraphicFramePr>
        <p:xfrm>
          <a:off x="6009719" y="1824089"/>
          <a:ext cx="6180692" cy="408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950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程序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说明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450">
                <a:tc grid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检验项目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理论尺寸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实测数据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误差分析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683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1.</a:t>
                      </a:r>
                      <a:r>
                        <a:rPr lang="zh-CN" altLang="en-US" sz="1400" dirty="0"/>
                        <a:t>加工时出现的问题及解决方法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317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2. </a:t>
                      </a:r>
                      <a:r>
                        <a:rPr lang="zh-CN" altLang="en-US" sz="1400" dirty="0"/>
                        <a:t>实训小结及体会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DA00B6A4-5792-EFAD-5DED-4DDEBF6087E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AA81AF-A864-A626-3FFE-53D880C17792}"/>
              </a:ext>
            </a:extLst>
          </p:cNvPr>
          <p:cNvSpPr txBox="1"/>
          <p:nvPr/>
        </p:nvSpPr>
        <p:spPr>
          <a:xfrm>
            <a:off x="1449976" y="1052341"/>
            <a:ext cx="6104708" cy="615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sz="2000" b="1" i="0" u="none" strike="noStrike" baseline="0" dirty="0">
                <a:solidFill>
                  <a:schemeClr val="accent1"/>
                </a:solidFill>
                <a:latin typeface="方正书宋"/>
              </a:rPr>
              <a:t>完成实训报告。</a:t>
            </a:r>
            <a:endParaRPr lang="en-US" altLang="zh-CN" sz="2000" b="1" i="0" u="none" strike="noStrike" baseline="0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40250DFA-AF1A-55E8-2BA3-434932FF87E9}"/>
              </a:ext>
            </a:extLst>
          </p:cNvPr>
          <p:cNvSpPr/>
          <p:nvPr/>
        </p:nvSpPr>
        <p:spPr bwMode="auto">
          <a:xfrm rot="5400000">
            <a:off x="1045943" y="1308911"/>
            <a:ext cx="473046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7" name="Index-1">
            <a:extLst>
              <a:ext uri="{FF2B5EF4-FFF2-40B4-BE49-F238E27FC236}">
                <a16:creationId xmlns:a16="http://schemas.microsoft.com/office/drawing/2014/main" id="{15E192A4-D1AE-73BA-E923-734AD0BAEEAD}"/>
              </a:ext>
            </a:extLst>
          </p:cNvPr>
          <p:cNvSpPr txBox="1"/>
          <p:nvPr/>
        </p:nvSpPr>
        <p:spPr>
          <a:xfrm>
            <a:off x="738476" y="1267271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中等复杂零件加工训练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10.1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中等复杂外形轮廓车削加工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10.2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中等复杂内轮廓车削加工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10.3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综合零件车削加工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2036820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DEDC76-5340-9F2D-6373-7585AE10E6F2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  <p:sp>
        <p:nvSpPr>
          <p:cNvPr id="3" name="任意多边形 40">
            <a:extLst>
              <a:ext uri="{FF2B5EF4-FFF2-40B4-BE49-F238E27FC236}">
                <a16:creationId xmlns:a16="http://schemas.microsoft.com/office/drawing/2014/main" id="{8FA99DF4-A9F7-5C8D-3EDC-893CC20C9FA7}"/>
              </a:ext>
            </a:extLst>
          </p:cNvPr>
          <p:cNvSpPr/>
          <p:nvPr/>
        </p:nvSpPr>
        <p:spPr bwMode="auto">
          <a:xfrm>
            <a:off x="1587" y="5403846"/>
            <a:ext cx="2523898" cy="1454154"/>
          </a:xfrm>
          <a:custGeom>
            <a:avLst/>
            <a:gdLst>
              <a:gd name="T0" fmla="*/ 2545 w 2752"/>
              <a:gd name="T1" fmla="*/ 944 h 1585"/>
              <a:gd name="T2" fmla="*/ 1030 w 2752"/>
              <a:gd name="T3" fmla="*/ 944 h 1585"/>
              <a:gd name="T4" fmla="*/ 426 w 2752"/>
              <a:gd name="T5" fmla="*/ 327 h 1585"/>
              <a:gd name="T6" fmla="*/ 0 w 2752"/>
              <a:gd name="T7" fmla="*/ 134 h 1585"/>
              <a:gd name="T8" fmla="*/ 0 w 2752"/>
              <a:gd name="T9" fmla="*/ 1585 h 1585"/>
              <a:gd name="T10" fmla="*/ 2744 w 2752"/>
              <a:gd name="T11" fmla="*/ 1585 h 1585"/>
              <a:gd name="T12" fmla="*/ 2545 w 2752"/>
              <a:gd name="T13" fmla="*/ 944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52" h="1585">
                <a:moveTo>
                  <a:pt x="2545" y="944"/>
                </a:moveTo>
                <a:cubicBezTo>
                  <a:pt x="2295" y="510"/>
                  <a:pt x="1551" y="716"/>
                  <a:pt x="1030" y="944"/>
                </a:cubicBezTo>
                <a:cubicBezTo>
                  <a:pt x="509" y="1172"/>
                  <a:pt x="648" y="748"/>
                  <a:pt x="426" y="327"/>
                </a:cubicBezTo>
                <a:cubicBezTo>
                  <a:pt x="253" y="0"/>
                  <a:pt x="73" y="81"/>
                  <a:pt x="0" y="134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2744" y="1585"/>
                  <a:pt x="2744" y="1585"/>
                  <a:pt x="2744" y="1585"/>
                </a:cubicBezTo>
                <a:cubicBezTo>
                  <a:pt x="2319" y="1449"/>
                  <a:pt x="2752" y="1302"/>
                  <a:pt x="2545" y="944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77000">
                <a:srgbClr val="00B0F0"/>
              </a:gs>
              <a:gs pos="100000">
                <a:schemeClr val="accent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任意多边形 41">
            <a:extLst>
              <a:ext uri="{FF2B5EF4-FFF2-40B4-BE49-F238E27FC236}">
                <a16:creationId xmlns:a16="http://schemas.microsoft.com/office/drawing/2014/main" id="{8043F445-EFDB-D724-B800-FE87E5EF57E3}"/>
              </a:ext>
            </a:extLst>
          </p:cNvPr>
          <p:cNvSpPr/>
          <p:nvPr/>
        </p:nvSpPr>
        <p:spPr bwMode="auto">
          <a:xfrm>
            <a:off x="9390024" y="-1"/>
            <a:ext cx="2800388" cy="1476422"/>
          </a:xfrm>
          <a:custGeom>
            <a:avLst/>
            <a:gdLst>
              <a:gd name="T0" fmla="*/ 354 w 2444"/>
              <a:gd name="T1" fmla="*/ 526 h 1288"/>
              <a:gd name="T2" fmla="*/ 1598 w 2444"/>
              <a:gd name="T3" fmla="*/ 526 h 1288"/>
              <a:gd name="T4" fmla="*/ 2094 w 2444"/>
              <a:gd name="T5" fmla="*/ 1033 h 1288"/>
              <a:gd name="T6" fmla="*/ 2444 w 2444"/>
              <a:gd name="T7" fmla="*/ 1192 h 1288"/>
              <a:gd name="T8" fmla="*/ 2444 w 2444"/>
              <a:gd name="T9" fmla="*/ 0 h 1288"/>
              <a:gd name="T10" fmla="*/ 0 w 2444"/>
              <a:gd name="T11" fmla="*/ 0 h 1288"/>
              <a:gd name="T12" fmla="*/ 354 w 2444"/>
              <a:gd name="T13" fmla="*/ 526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4" h="1288">
                <a:moveTo>
                  <a:pt x="354" y="526"/>
                </a:moveTo>
                <a:cubicBezTo>
                  <a:pt x="516" y="764"/>
                  <a:pt x="1170" y="714"/>
                  <a:pt x="1598" y="526"/>
                </a:cubicBezTo>
                <a:cubicBezTo>
                  <a:pt x="2026" y="339"/>
                  <a:pt x="1981" y="659"/>
                  <a:pt x="2094" y="1033"/>
                </a:cubicBezTo>
                <a:cubicBezTo>
                  <a:pt x="2172" y="1288"/>
                  <a:pt x="2400" y="1272"/>
                  <a:pt x="2444" y="1192"/>
                </a:cubicBezTo>
                <a:cubicBezTo>
                  <a:pt x="2444" y="0"/>
                  <a:pt x="2444" y="0"/>
                  <a:pt x="2444" y="0"/>
                </a:cubicBezTo>
                <a:cubicBezTo>
                  <a:pt x="0" y="0"/>
                  <a:pt x="0" y="0"/>
                  <a:pt x="0" y="0"/>
                </a:cubicBezTo>
                <a:cubicBezTo>
                  <a:pt x="565" y="116"/>
                  <a:pt x="163" y="246"/>
                  <a:pt x="354" y="526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84000">
                <a:srgbClr val="00B0F0"/>
              </a:gs>
              <a:gs pos="100000">
                <a:schemeClr val="accent1"/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B23D04-47D4-E22A-78EA-91FC89586B6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33217" y="2305232"/>
            <a:ext cx="8925562" cy="2247535"/>
            <a:chOff x="1803400" y="1899428"/>
            <a:chExt cx="8925562" cy="224753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604A81D-B069-6211-9AFC-B628B60557E7}"/>
                </a:ext>
              </a:extLst>
            </p:cNvPr>
            <p:cNvGrpSpPr/>
            <p:nvPr/>
          </p:nvGrpSpPr>
          <p:grpSpPr>
            <a:xfrm>
              <a:off x="1803400" y="1899428"/>
              <a:ext cx="8925562" cy="624315"/>
              <a:chOff x="660400" y="1059498"/>
              <a:chExt cx="8925562" cy="624315"/>
            </a:xfrm>
          </p:grpSpPr>
          <p:sp>
            <p:nvSpPr>
              <p:cNvPr id="21" name="2">
                <a:extLst>
                  <a:ext uri="{FF2B5EF4-FFF2-40B4-BE49-F238E27FC236}">
                    <a16:creationId xmlns:a16="http://schemas.microsoft.com/office/drawing/2014/main" id="{1721B2A7-99AD-4F88-309C-78E1CE51AB7C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514764" y="1060315"/>
                <a:ext cx="8071198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2" name="Index-2">
                <a:extLst>
                  <a:ext uri="{FF2B5EF4-FFF2-40B4-BE49-F238E27FC236}">
                    <a16:creationId xmlns:a16="http://schemas.microsoft.com/office/drawing/2014/main" id="{99802C66-A969-EE1C-89DC-A90BD16FD80C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1</a:t>
                </a:r>
                <a:endParaRPr lang="zh-CN" altLang="en-US" b="1" dirty="0"/>
              </a:p>
            </p:txBody>
          </p:sp>
          <p:sp>
            <p:nvSpPr>
              <p:cNvPr id="23" name="Title-2">
                <a:extLst>
                  <a:ext uri="{FF2B5EF4-FFF2-40B4-BE49-F238E27FC236}">
                    <a16:creationId xmlns:a16="http://schemas.microsoft.com/office/drawing/2014/main" id="{AE2ABD99-97F2-EE51-292D-8CACFA3B8D95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工艺分析</a:t>
                </a:r>
              </a:p>
            </p:txBody>
          </p:sp>
          <p:sp>
            <p:nvSpPr>
              <p:cNvPr id="26" name="Body-2">
                <a:extLst>
                  <a:ext uri="{FF2B5EF4-FFF2-40B4-BE49-F238E27FC236}">
                    <a16:creationId xmlns:a16="http://schemas.microsoft.com/office/drawing/2014/main" id="{EA7DB219-EE13-6E50-933F-F76092E936B0}"/>
                  </a:ext>
                </a:extLst>
              </p:cNvPr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>
              <a:xfrm>
                <a:off x="2865004" y="1117600"/>
                <a:ext cx="6720958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零件几何特点、确定装夹方案、确定加工</a:t>
                </a: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工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序、</a:t>
                </a: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选择合理切削用量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、选择工量刀具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383410B-1797-E981-DABB-3FB752167CE4}"/>
                </a:ext>
              </a:extLst>
            </p:cNvPr>
            <p:cNvGrpSpPr/>
            <p:nvPr/>
          </p:nvGrpSpPr>
          <p:grpSpPr>
            <a:xfrm>
              <a:off x="1803400" y="2711038"/>
              <a:ext cx="8925560" cy="624315"/>
              <a:chOff x="660400" y="1059498"/>
              <a:chExt cx="8925560" cy="624315"/>
            </a:xfrm>
          </p:grpSpPr>
          <p:sp>
            <p:nvSpPr>
              <p:cNvPr id="16" name="3">
                <a:extLst>
                  <a:ext uri="{FF2B5EF4-FFF2-40B4-BE49-F238E27FC236}">
                    <a16:creationId xmlns:a16="http://schemas.microsoft.com/office/drawing/2014/main" id="{36898CFE-F974-9E14-AF01-27790E45E2ED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514763" y="1060315"/>
                <a:ext cx="8071197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8" name="Index-3">
                <a:extLst>
                  <a:ext uri="{FF2B5EF4-FFF2-40B4-BE49-F238E27FC236}">
                    <a16:creationId xmlns:a16="http://schemas.microsoft.com/office/drawing/2014/main" id="{B3C22137-5C9B-81DB-58DC-11A1E3E69F13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2</a:t>
                </a:r>
                <a:endParaRPr lang="zh-CN" altLang="en-US" b="1" dirty="0"/>
              </a:p>
            </p:txBody>
          </p:sp>
          <p:sp>
            <p:nvSpPr>
              <p:cNvPr id="19" name="Title-3">
                <a:extLst>
                  <a:ext uri="{FF2B5EF4-FFF2-40B4-BE49-F238E27FC236}">
                    <a16:creationId xmlns:a16="http://schemas.microsoft.com/office/drawing/2014/main" id="{4CB80154-C4DF-8CCD-9F4F-6E8407077AE7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</a:rPr>
                  <a:t>参考程序</a:t>
                </a:r>
              </a:p>
            </p:txBody>
          </p:sp>
          <p:sp>
            <p:nvSpPr>
              <p:cNvPr id="20" name="Body-3">
                <a:extLst>
                  <a:ext uri="{FF2B5EF4-FFF2-40B4-BE49-F238E27FC236}">
                    <a16:creationId xmlns:a16="http://schemas.microsoft.com/office/drawing/2014/main" id="{F74C642C-D3A1-3309-2DEC-6F869CF18ED4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>
              <a:xfrm>
                <a:off x="2865004" y="1117600"/>
                <a:ext cx="6269762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零件左端加工程序、零件右端加工程序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BDA6D01-F034-8AAA-8371-F9217B8B282C}"/>
                </a:ext>
              </a:extLst>
            </p:cNvPr>
            <p:cNvGrpSpPr/>
            <p:nvPr/>
          </p:nvGrpSpPr>
          <p:grpSpPr>
            <a:xfrm>
              <a:off x="1803400" y="3522648"/>
              <a:ext cx="8925560" cy="624315"/>
              <a:chOff x="660400" y="1059498"/>
              <a:chExt cx="8925560" cy="624315"/>
            </a:xfrm>
          </p:grpSpPr>
          <p:sp>
            <p:nvSpPr>
              <p:cNvPr id="12" name="4">
                <a:extLst>
                  <a:ext uri="{FF2B5EF4-FFF2-40B4-BE49-F238E27FC236}">
                    <a16:creationId xmlns:a16="http://schemas.microsoft.com/office/drawing/2014/main" id="{26DB2CE3-390D-964A-24A6-76B834AB9E12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514764" y="1060315"/>
                <a:ext cx="807119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3" name="Index-4">
                <a:extLst>
                  <a:ext uri="{FF2B5EF4-FFF2-40B4-BE49-F238E27FC236}">
                    <a16:creationId xmlns:a16="http://schemas.microsoft.com/office/drawing/2014/main" id="{DA441E6D-DD31-AD2F-18BF-C51C55EE6C7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3</a:t>
                </a:r>
                <a:endParaRPr lang="zh-CN" altLang="en-US" b="1" dirty="0"/>
              </a:p>
            </p:txBody>
          </p:sp>
          <p:sp>
            <p:nvSpPr>
              <p:cNvPr id="14" name="Title-4">
                <a:extLst>
                  <a:ext uri="{FF2B5EF4-FFF2-40B4-BE49-F238E27FC236}">
                    <a16:creationId xmlns:a16="http://schemas.microsoft.com/office/drawing/2014/main" id="{02FD8BB6-3130-69FF-27F5-6BDC5AAC61FB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4"/>
                    </a:solidFill>
                  </a:rPr>
                  <a:t>实操加工</a:t>
                </a:r>
              </a:p>
            </p:txBody>
          </p:sp>
          <p:sp>
            <p:nvSpPr>
              <p:cNvPr id="15" name="Body-4">
                <a:extLst>
                  <a:ext uri="{FF2B5EF4-FFF2-40B4-BE49-F238E27FC236}">
                    <a16:creationId xmlns:a16="http://schemas.microsoft.com/office/drawing/2014/main" id="{5CDA8132-4244-EC9B-1A41-08A1B47C78DB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>
              <a:xfrm>
                <a:off x="2865004" y="1117600"/>
                <a:ext cx="6720956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加工准备、对刀、空运行及仿真、零件自动加工及尺寸控制、零件检测、加工结束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1211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282113" y="6240463"/>
            <a:ext cx="2909887" cy="206375"/>
          </a:xfrm>
        </p:spPr>
        <p:txBody>
          <a:bodyPr/>
          <a:lstStyle/>
          <a:p>
            <a:fld id="{5DD3DB80-B894-403A-B48E-6FDC1A72010E}" type="slidenum">
              <a:rPr lang="zh-CN" altLang="en-US" smtClean="0">
                <a:cs typeface="+mn-ea"/>
                <a:sym typeface="+mn-lt"/>
              </a:rPr>
              <a:t>2</a:t>
            </a:fld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2724" y="1422530"/>
            <a:ext cx="11526552" cy="2808249"/>
            <a:chOff x="332724" y="1623093"/>
            <a:chExt cx="11526552" cy="3611815"/>
          </a:xfrm>
        </p:grpSpPr>
        <p:grpSp>
          <p:nvGrpSpPr>
            <p:cNvPr id="23" name="组合 22"/>
            <p:cNvGrpSpPr/>
            <p:nvPr/>
          </p:nvGrpSpPr>
          <p:grpSpPr>
            <a:xfrm>
              <a:off x="332724" y="1623093"/>
              <a:ext cx="5488834" cy="859956"/>
              <a:chOff x="1889760" y="4296244"/>
              <a:chExt cx="5488834" cy="859956"/>
            </a:xfrm>
          </p:grpSpPr>
          <p:sp>
            <p:nvSpPr>
              <p:cNvPr id="54" name="1"/>
              <p:cNvSpPr/>
              <p:nvPr>
                <p:custDataLst>
                  <p:tags r:id="rId3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5" name="Index-1"/>
              <p:cNvSpPr/>
              <p:nvPr>
                <p:custDataLst>
                  <p:tags r:id="rId3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1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57" name="Title-1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3954472" y="4438976"/>
                <a:ext cx="3162873" cy="55394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</a:rPr>
                  <a:t>数控车床实训基础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370442" y="1623093"/>
              <a:ext cx="5488834" cy="859956"/>
              <a:chOff x="1889760" y="4296244"/>
              <a:chExt cx="5488834" cy="859956"/>
            </a:xfrm>
          </p:grpSpPr>
          <p:sp>
            <p:nvSpPr>
              <p:cNvPr id="49" name="2"/>
              <p:cNvSpPr/>
              <p:nvPr>
                <p:custDataLst>
                  <p:tags r:id="rId27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0" name="Index-2"/>
              <p:cNvSpPr/>
              <p:nvPr>
                <p:custDataLst>
                  <p:tags r:id="rId28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2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52" name="Title-2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3922676" y="4454775"/>
                <a:ext cx="3322466" cy="5334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</a:rPr>
                  <a:t>数控车床基本操作训练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2724" y="2999023"/>
              <a:ext cx="5510676" cy="859956"/>
              <a:chOff x="1889760" y="4296244"/>
              <a:chExt cx="5510676" cy="859956"/>
            </a:xfrm>
          </p:grpSpPr>
          <p:sp>
            <p:nvSpPr>
              <p:cNvPr id="44" name="3"/>
              <p:cNvSpPr/>
              <p:nvPr>
                <p:custDataLst>
                  <p:tags r:id="rId24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5" name="Index-3"/>
              <p:cNvSpPr/>
              <p:nvPr>
                <p:custDataLst>
                  <p:tags r:id="rId25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rgbClr val="3F82C4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latin typeface="+mj-ea"/>
                    <a:ea typeface="+mj-ea"/>
                    <a:cs typeface="+mn-ea"/>
                  </a:rPr>
                  <a:t>3</a:t>
                </a:r>
                <a:endParaRPr lang="zh-CN" altLang="en-US" b="1" dirty="0">
                  <a:latin typeface="+mj-ea"/>
                  <a:ea typeface="+mj-ea"/>
                  <a:cs typeface="+mn-ea"/>
                </a:endParaRPr>
              </a:p>
            </p:txBody>
          </p:sp>
          <p:sp>
            <p:nvSpPr>
              <p:cNvPr id="47" name="Title-3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3954472" y="4432048"/>
                <a:ext cx="3445964" cy="61464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</a:rPr>
                  <a:t>数控车床零件装夹训练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370442" y="2999023"/>
              <a:ext cx="5488834" cy="859956"/>
              <a:chOff x="1889760" y="4296244"/>
              <a:chExt cx="5488834" cy="859956"/>
            </a:xfrm>
          </p:grpSpPr>
          <p:sp>
            <p:nvSpPr>
              <p:cNvPr id="39" name="4"/>
              <p:cNvSpPr/>
              <p:nvPr>
                <p:custDataLst>
                  <p:tags r:id="rId22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0" name="Index-4"/>
              <p:cNvSpPr/>
              <p:nvPr>
                <p:custDataLst>
                  <p:tags r:id="rId23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4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32724" y="4374952"/>
              <a:ext cx="5488834" cy="859956"/>
              <a:chOff x="1889760" y="4296244"/>
              <a:chExt cx="5488834" cy="859956"/>
            </a:xfrm>
          </p:grpSpPr>
          <p:sp>
            <p:nvSpPr>
              <p:cNvPr id="34" name="5"/>
              <p:cNvSpPr/>
              <p:nvPr>
                <p:custDataLst>
                  <p:tags r:id="rId2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Index-5"/>
              <p:cNvSpPr/>
              <p:nvPr>
                <p:custDataLst>
                  <p:tags r:id="rId2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5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370442" y="4374952"/>
              <a:ext cx="5488834" cy="859956"/>
              <a:chOff x="1889760" y="4296244"/>
              <a:chExt cx="5488834" cy="859956"/>
            </a:xfrm>
          </p:grpSpPr>
          <p:sp>
            <p:nvSpPr>
              <p:cNvPr id="29" name="6"/>
              <p:cNvSpPr/>
              <p:nvPr>
                <p:custDataLst>
                  <p:tags r:id="rId18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Index-6"/>
              <p:cNvSpPr/>
              <p:nvPr>
                <p:custDataLst>
                  <p:tags r:id="rId19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6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</p:grpSp>
      <p:grpSp>
        <p:nvGrpSpPr>
          <p:cNvPr id="59" name="组合 58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32724" y="4643058"/>
            <a:ext cx="11526552" cy="1738440"/>
            <a:chOff x="332724" y="1623093"/>
            <a:chExt cx="11526552" cy="2235886"/>
          </a:xfrm>
        </p:grpSpPr>
        <p:grpSp>
          <p:nvGrpSpPr>
            <p:cNvPr id="60" name="组合 59"/>
            <p:cNvGrpSpPr/>
            <p:nvPr/>
          </p:nvGrpSpPr>
          <p:grpSpPr>
            <a:xfrm>
              <a:off x="332724" y="1623093"/>
              <a:ext cx="5488834" cy="859956"/>
              <a:chOff x="1889760" y="4296244"/>
              <a:chExt cx="5488834" cy="859956"/>
            </a:xfrm>
          </p:grpSpPr>
          <p:sp>
            <p:nvSpPr>
              <p:cNvPr id="79" name="1"/>
              <p:cNvSpPr/>
              <p:nvPr>
                <p:custDataLst>
                  <p:tags r:id="rId16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0" name="Index-1"/>
              <p:cNvSpPr/>
              <p:nvPr>
                <p:custDataLst>
                  <p:tags r:id="rId17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7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370442" y="1623093"/>
              <a:ext cx="5488834" cy="859956"/>
              <a:chOff x="1889760" y="4296244"/>
              <a:chExt cx="5488834" cy="859956"/>
            </a:xfrm>
          </p:grpSpPr>
          <p:sp>
            <p:nvSpPr>
              <p:cNvPr id="74" name="2"/>
              <p:cNvSpPr/>
              <p:nvPr>
                <p:custDataLst>
                  <p:tags r:id="rId14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5" name="Index-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8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32724" y="2999023"/>
              <a:ext cx="5488834" cy="859956"/>
              <a:chOff x="1889760" y="4296244"/>
              <a:chExt cx="5488834" cy="859956"/>
            </a:xfrm>
          </p:grpSpPr>
          <p:sp>
            <p:nvSpPr>
              <p:cNvPr id="69" name="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Index-3"/>
              <p:cNvSpPr/>
              <p:nvPr>
                <p:custDataLst>
                  <p:tags r:id="rId13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latin typeface="+mj-ea"/>
                    <a:ea typeface="+mj-ea"/>
                    <a:cs typeface="+mn-ea"/>
                  </a:rPr>
                  <a:t>9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370442" y="2999023"/>
              <a:ext cx="5488834" cy="859956"/>
              <a:chOff x="1889760" y="4296244"/>
              <a:chExt cx="5488834" cy="859956"/>
            </a:xfrm>
          </p:grpSpPr>
          <p:sp>
            <p:nvSpPr>
              <p:cNvPr id="64" name="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889760" y="4296244"/>
                <a:ext cx="5488834" cy="85995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127000" algn="ctr" rotWithShape="0">
                  <a:schemeClr val="tx1">
                    <a:lumMod val="10000"/>
                    <a:lumOff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Index-4"/>
              <p:cNvSpPr/>
              <p:nvPr>
                <p:custDataLst>
                  <p:tags r:id="rId11"/>
                </p:custDataLst>
              </p:nvPr>
            </p:nvSpPr>
            <p:spPr>
              <a:xfrm>
                <a:off x="2302676" y="4459523"/>
                <a:ext cx="1620000" cy="5334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实训项目 </a:t>
                </a:r>
                <a:r>
                  <a:rPr lang="en-US" altLang="zh-CN" b="1" dirty="0">
                    <a:solidFill>
                      <a:schemeClr val="lt1"/>
                    </a:solidFill>
                    <a:latin typeface="+mj-ea"/>
                    <a:ea typeface="+mj-ea"/>
                    <a:cs typeface="+mn-ea"/>
                  </a:rPr>
                  <a:t>10</a:t>
                </a:r>
                <a:endParaRPr lang="zh-CN" altLang="en-US" b="1" dirty="0">
                  <a:solidFill>
                    <a:schemeClr val="lt1"/>
                  </a:solidFill>
                  <a:latin typeface="+mj-ea"/>
                  <a:ea typeface="+mj-ea"/>
                  <a:cs typeface="+mn-ea"/>
                </a:endParaRPr>
              </a:p>
            </p:txBody>
          </p:sp>
        </p:grpSp>
      </p:grpSp>
      <p:sp>
        <p:nvSpPr>
          <p:cNvPr id="84" name="矩形 83"/>
          <p:cNvSpPr/>
          <p:nvPr/>
        </p:nvSpPr>
        <p:spPr>
          <a:xfrm>
            <a:off x="5339949" y="267576"/>
            <a:ext cx="1743994" cy="668632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lstStyle/>
          <a:p>
            <a:r>
              <a:rPr lang="zh-CN" altLang="en-US" sz="4000" b="1" spc="300" dirty="0">
                <a:solidFill>
                  <a:srgbClr val="3F82C4"/>
                </a:solidFill>
                <a:latin typeface="+mj-ea"/>
                <a:ea typeface="+mj-ea"/>
                <a:cs typeface="+mn-ea"/>
                <a:sym typeface="+mn-lt"/>
              </a:rPr>
              <a:t>目</a:t>
            </a:r>
            <a:r>
              <a:rPr lang="zh-CN" altLang="en-US" sz="4000" b="1" spc="300" dirty="0">
                <a:latin typeface="+mj-ea"/>
                <a:ea typeface="+mj-ea"/>
                <a:cs typeface="+mn-ea"/>
                <a:sym typeface="+mn-lt"/>
              </a:rPr>
              <a:t>  </a:t>
            </a:r>
            <a:r>
              <a:rPr lang="zh-CN" altLang="en-US" sz="4000" b="1" spc="3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录</a:t>
            </a:r>
          </a:p>
        </p:txBody>
      </p:sp>
      <p:sp>
        <p:nvSpPr>
          <p:cNvPr id="85" name="Title-2"/>
          <p:cNvSpPr txBox="1"/>
          <p:nvPr>
            <p:custDataLst>
              <p:tags r:id="rId3"/>
            </p:custDataLst>
          </p:nvPr>
        </p:nvSpPr>
        <p:spPr>
          <a:xfrm>
            <a:off x="8403358" y="2612691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常用量具认知训练</a:t>
            </a:r>
          </a:p>
        </p:txBody>
      </p:sp>
      <p:sp>
        <p:nvSpPr>
          <p:cNvPr id="86" name="Title-3"/>
          <p:cNvSpPr txBox="1"/>
          <p:nvPr>
            <p:custDataLst>
              <p:tags r:id="rId4"/>
            </p:custDataLst>
          </p:nvPr>
        </p:nvSpPr>
        <p:spPr>
          <a:xfrm>
            <a:off x="2397436" y="3677502"/>
            <a:ext cx="2852216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常用刀具认知训练</a:t>
            </a:r>
          </a:p>
        </p:txBody>
      </p:sp>
      <p:sp>
        <p:nvSpPr>
          <p:cNvPr id="87" name="Title-2"/>
          <p:cNvSpPr txBox="1"/>
          <p:nvPr>
            <p:custDataLst>
              <p:tags r:id="rId5"/>
            </p:custDataLst>
          </p:nvPr>
        </p:nvSpPr>
        <p:spPr>
          <a:xfrm>
            <a:off x="8403358" y="3677502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轴类零件加工训练</a:t>
            </a:r>
          </a:p>
        </p:txBody>
      </p:sp>
      <p:sp>
        <p:nvSpPr>
          <p:cNvPr id="88" name="Title-3"/>
          <p:cNvSpPr txBox="1"/>
          <p:nvPr>
            <p:custDataLst>
              <p:tags r:id="rId6"/>
            </p:custDataLst>
          </p:nvPr>
        </p:nvSpPr>
        <p:spPr>
          <a:xfrm>
            <a:off x="2365640" y="4770009"/>
            <a:ext cx="3445964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盘套类零件加工训练</a:t>
            </a:r>
          </a:p>
        </p:txBody>
      </p:sp>
      <p:sp>
        <p:nvSpPr>
          <p:cNvPr id="89" name="Title-2"/>
          <p:cNvSpPr txBox="1"/>
          <p:nvPr>
            <p:custDataLst>
              <p:tags r:id="rId7"/>
            </p:custDataLst>
          </p:nvPr>
        </p:nvSpPr>
        <p:spPr>
          <a:xfrm>
            <a:off x="8403358" y="4758375"/>
            <a:ext cx="3139002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螺纹车削加工训练</a:t>
            </a:r>
          </a:p>
        </p:txBody>
      </p:sp>
      <p:sp>
        <p:nvSpPr>
          <p:cNvPr id="90" name="Title-3"/>
          <p:cNvSpPr txBox="1"/>
          <p:nvPr>
            <p:custDataLst>
              <p:tags r:id="rId8"/>
            </p:custDataLst>
          </p:nvPr>
        </p:nvSpPr>
        <p:spPr>
          <a:xfrm>
            <a:off x="2396459" y="5827478"/>
            <a:ext cx="3445964" cy="477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非圆曲线车削加工训练</a:t>
            </a:r>
          </a:p>
        </p:txBody>
      </p:sp>
      <p:sp>
        <p:nvSpPr>
          <p:cNvPr id="91" name="Title-2"/>
          <p:cNvSpPr txBox="1"/>
          <p:nvPr>
            <p:custDataLst>
              <p:tags r:id="rId9"/>
            </p:custDataLst>
          </p:nvPr>
        </p:nvSpPr>
        <p:spPr>
          <a:xfrm>
            <a:off x="8403358" y="5835698"/>
            <a:ext cx="3322466" cy="4147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中等复杂零件加工训练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>
            <a:extLst>
              <a:ext uri="{FF2B5EF4-FFF2-40B4-BE49-F238E27FC236}">
                <a16:creationId xmlns:a16="http://schemas.microsoft.com/office/drawing/2014/main" id="{F4110DCD-CC68-6A43-FD6A-F3F89A1FEA56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818567" y="1787749"/>
            <a:ext cx="6064225" cy="31945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零件几何特点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该零件要完成内圆柱面，内螺纹等要素的加工。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毛坯尺寸为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φ55×56 mm</a:t>
            </a:r>
          </a:p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确定装夹方案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用三爪自定心卡盘装夹。该零件需要两次装夹才能完成加工，掉头时用百分表找正。 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000000"/>
                </a:solidFill>
                <a:latin typeface="方正书宋"/>
              </a:rPr>
              <a:t>先用</a:t>
            </a:r>
            <a:r>
              <a:rPr lang="en-US" altLang="zh-CN" sz="1800" b="0" i="0" u="none" strike="noStrike" baseline="0" dirty="0">
                <a:solidFill>
                  <a:srgbClr val="000000"/>
                </a:solidFill>
                <a:latin typeface="方正书宋"/>
              </a:rPr>
              <a:t>φ24mm 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  <a:latin typeface="方正书宋"/>
              </a:rPr>
              <a:t>的麻花钻，在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零件上钻出通孔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φ24mm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最后掉头加工零件的右端内轮廓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4F947F-87AB-62B6-AB56-6DF57A966225}"/>
              </a:ext>
            </a:extLst>
          </p:cNvPr>
          <p:cNvSpPr txBox="1"/>
          <p:nvPr/>
        </p:nvSpPr>
        <p:spPr>
          <a:xfrm>
            <a:off x="9331285" y="5303089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加工右端内轮廓</a:t>
            </a:r>
            <a:endParaRPr lang="zh-CN" altLang="en-US" sz="1600" b="1" spc="-15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E346E8-4EA2-136B-238D-B143958BC612}"/>
              </a:ext>
            </a:extLst>
          </p:cNvPr>
          <p:cNvSpPr txBox="1"/>
          <p:nvPr/>
        </p:nvSpPr>
        <p:spPr>
          <a:xfrm>
            <a:off x="7034072" y="5294630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加工左端内轮廓</a:t>
            </a:r>
            <a:endParaRPr lang="zh-CN" altLang="en-US" sz="1600" b="1" spc="-150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68AF9813-AF6B-1067-FF19-4A4C24BE280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3A16365-9BA6-69C6-EEFA-E7B8260B0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2792" y="1982472"/>
            <a:ext cx="2209800" cy="32480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227C61F-C44D-DD7C-0472-4010C33D0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6378" y="1980295"/>
            <a:ext cx="217705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742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>
            <a:extLst>
              <a:ext uri="{FF2B5EF4-FFF2-40B4-BE49-F238E27FC236}">
                <a16:creationId xmlns:a16="http://schemas.microsoft.com/office/drawing/2014/main" id="{F4110DCD-CC68-6A43-FD6A-F3F89A1FEA56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757624" y="1738544"/>
            <a:ext cx="10676748" cy="224247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确定加工工序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按</a:t>
            </a:r>
            <a:r>
              <a:rPr lang="el-GR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φ55×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56mm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下料，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</a:rPr>
              <a:t>先用</a:t>
            </a:r>
            <a:r>
              <a:rPr lang="en-US" altLang="zh-CN" sz="1800" b="0" i="0" u="none" strike="noStrike" baseline="0" dirty="0">
                <a:solidFill>
                  <a:srgbClr val="000000"/>
                </a:solidFill>
              </a:rPr>
              <a:t>φ24mm </a:t>
            </a:r>
            <a:r>
              <a:rPr lang="zh-CN" altLang="en-US" sz="1800" b="0" i="0" u="none" strike="noStrike" baseline="0" dirty="0">
                <a:solidFill>
                  <a:srgbClr val="000000"/>
                </a:solidFill>
              </a:rPr>
              <a:t>麻花钻头，在零件上钻出通孔；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加工左端内轮廓。用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指令粗精镗内轮廓零件掉头加工左端外轮廓；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掉头装夹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，加工右端内轮廓。用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指令粗精镗内轮廓→用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指令加工内退刀槽→用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指令加工内螺纹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FC155766-9771-118A-2B21-B78FF7F11A6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26980379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/>
          <p:cNvSpPr txBox="1"/>
          <p:nvPr/>
        </p:nvSpPr>
        <p:spPr>
          <a:xfrm>
            <a:off x="780066" y="1757139"/>
            <a:ext cx="4567646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选择合理切削用量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D52EC-558E-9494-64BE-5972E0A0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020840"/>
              </p:ext>
            </p:extLst>
          </p:nvPr>
        </p:nvGraphicFramePr>
        <p:xfrm>
          <a:off x="1164810" y="2395016"/>
          <a:ext cx="10297962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099">
                  <a:extLst>
                    <a:ext uri="{9D8B030D-6E8A-4147-A177-3AD203B41FA5}">
                      <a16:colId xmlns:a16="http://schemas.microsoft.com/office/drawing/2014/main" val="594122700"/>
                    </a:ext>
                  </a:extLst>
                </a:gridCol>
                <a:gridCol w="2607555">
                  <a:extLst>
                    <a:ext uri="{9D8B030D-6E8A-4147-A177-3AD203B41FA5}">
                      <a16:colId xmlns:a16="http://schemas.microsoft.com/office/drawing/2014/main" val="2970574494"/>
                    </a:ext>
                  </a:extLst>
                </a:gridCol>
                <a:gridCol w="1650120">
                  <a:extLst>
                    <a:ext uri="{9D8B030D-6E8A-4147-A177-3AD203B41FA5}">
                      <a16:colId xmlns:a16="http://schemas.microsoft.com/office/drawing/2014/main" val="3238789181"/>
                    </a:ext>
                  </a:extLst>
                </a:gridCol>
                <a:gridCol w="1782534">
                  <a:extLst>
                    <a:ext uri="{9D8B030D-6E8A-4147-A177-3AD203B41FA5}">
                      <a16:colId xmlns:a16="http://schemas.microsoft.com/office/drawing/2014/main" val="386797126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6775172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48243094"/>
                    </a:ext>
                  </a:extLst>
                </a:gridCol>
              </a:tblGrid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工步号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工步内容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刀具号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切削用量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714516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背吃刀量（</a:t>
                      </a:r>
                      <a:r>
                        <a:rPr lang="en-US" altLang="zh-CN" sz="1400" dirty="0"/>
                        <a:t>mm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进给速度（</a:t>
                      </a:r>
                      <a:r>
                        <a:rPr lang="en-US" altLang="zh-CN" sz="1400" dirty="0"/>
                        <a:t>mm/min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主轴转速（</a:t>
                      </a:r>
                      <a:r>
                        <a:rPr lang="en-US" altLang="zh-CN" sz="1400" dirty="0"/>
                        <a:t>r/</a:t>
                      </a:r>
                      <a:r>
                        <a:rPr lang="en-US" altLang="zh-CN" sz="1400" dirty="0" err="1"/>
                        <a:t>mim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757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粗镗内圆（左端）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精镗内圆至尺寸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掉头装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夹</a:t>
                      </a:r>
                      <a:r>
                        <a:rPr lang="el-GR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φ55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677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粗镗内圆（右端）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04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精镗内圆至各尺寸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61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车内螺纹退刀槽</a:t>
                      </a:r>
                      <a:endParaRPr lang="en-US" altLang="zh-CN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552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车内螺纹</a:t>
                      </a:r>
                      <a:r>
                        <a:rPr lang="en-US" altLang="zh-CN" sz="1400" dirty="0"/>
                        <a:t>M27×1.5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0.2~0.8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307769"/>
                  </a:ext>
                </a:extLst>
              </a:tr>
            </a:tbl>
          </a:graphicData>
        </a:graphic>
      </p:graphicFrame>
      <p:sp>
        <p:nvSpPr>
          <p:cNvPr id="5" name="标题 3">
            <a:extLst>
              <a:ext uri="{FF2B5EF4-FFF2-40B4-BE49-F238E27FC236}">
                <a16:creationId xmlns:a16="http://schemas.microsoft.com/office/drawing/2014/main" id="{4B845019-24E8-BB20-3C14-5A3AEB558DC4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890E481-959E-440B-A9D1-2B19084E9D15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4202301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>
            <a:extLst>
              <a:ext uri="{FF2B5EF4-FFF2-40B4-BE49-F238E27FC236}">
                <a16:creationId xmlns:a16="http://schemas.microsoft.com/office/drawing/2014/main" id="{F4110DCD-CC68-6A43-FD6A-F3F89A1FEA56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885944" y="1917935"/>
            <a:ext cx="10052022" cy="14976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选择工、量、刀具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工具选择：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工件装夹在三爪卡盘中，用划线盘校正；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量具选择：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内径用内径千分尺测量、长度用游标卡尺测量；螺纹用螺纹环规测量；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刀具选择：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内圆选用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90°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偏刀车削，螺纹退刀槽用切槽刀车削，螺纹选用外螺纹车刀车削。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3517630-7380-D2EF-8C74-87B2F547B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458914"/>
              </p:ext>
            </p:extLst>
          </p:nvPr>
        </p:nvGraphicFramePr>
        <p:xfrm>
          <a:off x="1352569" y="3415589"/>
          <a:ext cx="9486858" cy="336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112266574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7405830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938711890"/>
                    </a:ext>
                  </a:extLst>
                </a:gridCol>
                <a:gridCol w="1283974">
                  <a:extLst>
                    <a:ext uri="{9D8B030D-6E8A-4147-A177-3AD203B41FA5}">
                      <a16:colId xmlns:a16="http://schemas.microsoft.com/office/drawing/2014/main" val="3833335219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861866586"/>
                    </a:ext>
                  </a:extLst>
                </a:gridCol>
                <a:gridCol w="957796">
                  <a:extLst>
                    <a:ext uri="{9D8B030D-6E8A-4147-A177-3AD203B41FA5}">
                      <a16:colId xmlns:a16="http://schemas.microsoft.com/office/drawing/2014/main" val="321667109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957467128"/>
                    </a:ext>
                  </a:extLst>
                </a:gridCol>
              </a:tblGrid>
              <a:tr h="2065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种类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规格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精度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单位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数量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118839"/>
                  </a:ext>
                </a:extLst>
              </a:tr>
              <a:tr h="206513">
                <a:tc rowSpan="6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三爪自定心卡盘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14212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卡盘扳手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324681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刀架扳手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46114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垫刀片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若干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701406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划线盘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12324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麻花钻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l-GR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φ24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040671"/>
                  </a:ext>
                </a:extLst>
              </a:tr>
              <a:tr h="206513">
                <a:tc rowSpan="3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游标卡尺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0~150mm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0.02mm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91421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内径千分尺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25~50mm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0.01mm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024829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螺纹环规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M27×1.5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744848"/>
                  </a:ext>
                </a:extLst>
              </a:tr>
              <a:tr h="206513">
                <a:tc rowSpan="3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刀具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内圆车刀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08946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内切车刀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508465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296081"/>
                  </a:ext>
                </a:extLst>
              </a:tr>
            </a:tbl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15F7AAD9-25F7-933B-FCBB-5EB0C6FF7BA8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15904178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3005549" y="2227383"/>
            <a:ext cx="3725436" cy="34163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Q90 U-0.5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G41 X40.0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G03 X28.0 Z-14.28 R20.0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G01 Z-36.0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X22.0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G00 X20.0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G70 P50 Q90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730985" y="2227383"/>
            <a:ext cx="3725436" cy="34163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程序初始化，换镗刀 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设置起刀点，比底孔直径小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粗镗循环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返回退刀点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程序初始化，换镗刀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精镗循环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返回退刀点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  <a:endParaRPr lang="zh-CN" altLang="en-US" sz="10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零件左端内轮廓加工程序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F19A3692-5920-D9D9-FAEC-646BFABABDD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4015771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547694" y="2124400"/>
            <a:ext cx="3725436" cy="41857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O1004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T0101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N20 G00 X22.0 Z5.0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Q90 U-0.5 W0.2 F0.2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N50 G00 X27.0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N70 X25.0 Z-1.0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N80 Z-20.0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N90 X22.0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N100 G00 X100.0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N110 Z100.0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N120 G99 G97 G40 G21 M03 S1000 T0101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N130 G00 X22.0 Z5.0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N140 G70 P50 Q90 F0.1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N150 G00 X100.0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N160 Z100.0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4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400" b="0" i="0" u="none" strike="noStrike" baseline="0" dirty="0">
                <a:solidFill>
                  <a:srgbClr val="221E1F"/>
                </a:solidFill>
                <a:latin typeface="方正细黑一"/>
              </a:rPr>
              <a:t>N170 G99 G97 G40 G21 M03 S400 T0202</a:t>
            </a:r>
            <a:r>
              <a:rPr lang="zh-CN" altLang="en-US" sz="14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273130" y="2124400"/>
            <a:ext cx="3725436" cy="41857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程序初始化，换镗刀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设置起刀点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粗糛循环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设置循环起点和终点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程序初始化，换镗刀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设置起刀点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精镗循环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4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400" dirty="0">
                <a:solidFill>
                  <a:srgbClr val="221E1F"/>
                </a:solidFill>
                <a:latin typeface="+mn-ea"/>
              </a:rPr>
              <a:t>程序初始化</a:t>
            </a:r>
            <a:endParaRPr lang="en-US" altLang="zh-CN" sz="1400" dirty="0">
              <a:solidFill>
                <a:srgbClr val="221E1F"/>
              </a:solidFill>
              <a:latin typeface="+mn-ea"/>
            </a:endParaRPr>
          </a:p>
          <a:p>
            <a:pPr algn="just"/>
            <a:endParaRPr lang="en-US" altLang="zh-CN" sz="14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零件右端内轮廓加工程序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F07FAF96-B3DA-4DA4-DB31-7347B07A13E1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3254646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455816" y="2211668"/>
            <a:ext cx="3725436" cy="39703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/>
              <a:t>N180 G00 X22.0 Z5.0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N190 Z-25.0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N200 G01 X31.0 F0.1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N210 X22.0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N220 W2.0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N230 X31.0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N240 X22.0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N250 G00 X100.0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N260 Z100.0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N270 G99 G97 G40 G21 M03 S400 T0303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N280 G00 X22.0 Z5.0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N290 G92 X25.85 Z-22.0 F1.5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0.8 N300 X26.45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N310 X26.85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N320 X27.0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N330 G00 X100.0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N340 Z100.0</a:t>
            </a:r>
            <a:r>
              <a:rPr lang="zh-CN" altLang="en-US" sz="1400" dirty="0"/>
              <a:t>； </a:t>
            </a:r>
            <a:endParaRPr lang="en-US" altLang="zh-CN" sz="1400" dirty="0"/>
          </a:p>
          <a:p>
            <a:pPr algn="just"/>
            <a:r>
              <a:rPr lang="en-US" altLang="zh-CN" sz="1400" dirty="0"/>
              <a:t>N350 M30</a:t>
            </a:r>
            <a:r>
              <a:rPr lang="zh-CN" altLang="en-US" sz="1400" dirty="0"/>
              <a:t>；</a:t>
            </a:r>
            <a:endParaRPr lang="en-US" altLang="zh-CN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187176" y="2202960"/>
            <a:ext cx="3725436" cy="39703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/>
              <a:t>设置起刀点</a:t>
            </a:r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r>
              <a:rPr lang="zh-CN" altLang="en-US" sz="1400" dirty="0"/>
              <a:t>返回换刀点</a:t>
            </a:r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r>
              <a:rPr lang="zh-CN" altLang="en-US" sz="1400" dirty="0"/>
              <a:t>程序初始化，换内螺纹刀</a:t>
            </a:r>
            <a:endParaRPr lang="en-US" altLang="zh-CN" sz="1400" dirty="0"/>
          </a:p>
          <a:p>
            <a:pPr algn="just"/>
            <a:r>
              <a:rPr lang="zh-CN" altLang="en-US" sz="1400" dirty="0"/>
              <a:t>设置起刀点</a:t>
            </a:r>
            <a:endParaRPr lang="en-US" altLang="zh-CN" sz="1400" dirty="0"/>
          </a:p>
          <a:p>
            <a:pPr algn="just"/>
            <a:r>
              <a:rPr lang="zh-CN" altLang="en-US" sz="1400" dirty="0"/>
              <a:t>螺纹单一循环，加工深度第一刀</a:t>
            </a:r>
            <a:endParaRPr lang="en-US" altLang="zh-CN" sz="1400" dirty="0"/>
          </a:p>
          <a:p>
            <a:pPr algn="just"/>
            <a:r>
              <a:rPr lang="zh-CN" altLang="en-US" sz="1400" dirty="0"/>
              <a:t>第二刀</a:t>
            </a:r>
            <a:r>
              <a:rPr lang="en-US" altLang="zh-CN" sz="1400" dirty="0"/>
              <a:t>0.6 </a:t>
            </a:r>
          </a:p>
          <a:p>
            <a:pPr algn="just"/>
            <a:r>
              <a:rPr lang="zh-CN" altLang="en-US" sz="1400" dirty="0"/>
              <a:t>第三刀</a:t>
            </a:r>
            <a:r>
              <a:rPr lang="en-US" altLang="zh-CN" sz="1400" dirty="0"/>
              <a:t>0.4 </a:t>
            </a:r>
          </a:p>
          <a:p>
            <a:pPr algn="just"/>
            <a:r>
              <a:rPr lang="zh-CN" altLang="en-US" sz="1400" dirty="0"/>
              <a:t>第四刀</a:t>
            </a:r>
            <a:r>
              <a:rPr lang="en-US" altLang="zh-CN" sz="1400" dirty="0"/>
              <a:t>0.15 </a:t>
            </a:r>
          </a:p>
          <a:p>
            <a:pPr algn="just"/>
            <a:r>
              <a:rPr lang="zh-CN" altLang="en-US" sz="1400" dirty="0"/>
              <a:t>返回换刀点</a:t>
            </a:r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r>
              <a:rPr lang="zh-CN" altLang="en-US" sz="1400" dirty="0"/>
              <a:t>程序结束</a:t>
            </a:r>
            <a:endParaRPr lang="zh-CN" altLang="en-US" sz="14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81DBE0-306B-A384-D4E6-257817F18FC4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零件右端内轮廓加工程序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2F3B0612-8B4B-CAA8-4662-F576746F041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9311602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29905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加工准备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检查毛坯尺寸；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开机、回参考点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输入程序。把编写好的程序通过数控面板输入数控车床；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装夹工件。坯料装夹在三爪自定心卡盘中，伸出约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30mm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左右，用划线盘校正并夹紧，在车尾座安装麻花钻；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装夹刀具。把镗刀、内切槽刀、内螺纹刀按要求依次装入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T03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号刀位。安装螺纹车刀时。可借助角度样板使刀头垂直于工件轴线。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4564858"/>
            <a:ext cx="10580489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对刀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先用麻花钻在零件上钻出通孔，然后三把刀依次采用试切法对刀，通过对刀把操作得到的零偏值分别输入到各自的补偿中，加工时调用。其中螺纹车刀取刀尖为刀位点。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5670222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空运行及仿真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对输入的程序进行空运行或轨迹仿真，以检验程序是否正。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0E141F1A-0BB5-09E3-AD42-A99E0FC6CF94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10681605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零件自动加工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选择自动加工模式，打开程序，调好进给倍率，按数控启动按钮进行自动加工。加工过程中，注意内圆尺寸及螺纹尺寸。控制方法同前面的课题。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2817389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零件检测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选择游标卡尺和内径千分尺测量各内圆直径和长度。用螺纹塞规测量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3594846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6.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加工结束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清理车床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3F6B9FCC-3361-AA5C-0246-1376C9867B6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</p:spTree>
    <p:extLst>
      <p:ext uri="{BB962C8B-B14F-4D97-AF65-F5344CB8AC3E}">
        <p14:creationId xmlns:p14="http://schemas.microsoft.com/office/powerpoint/2010/main" val="2472690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标题 3"/>
          <p:cNvSpPr txBox="1"/>
          <p:nvPr/>
        </p:nvSpPr>
        <p:spPr>
          <a:xfrm>
            <a:off x="3722251" y="1255746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7" name="文本占位符 5"/>
          <p:cNvSpPr txBox="1"/>
          <p:nvPr/>
        </p:nvSpPr>
        <p:spPr>
          <a:xfrm>
            <a:off x="1366823" y="1949270"/>
            <a:ext cx="6382399" cy="12450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试说明中等复杂内轮廓零件的加工方法和加工工艺。</a:t>
            </a:r>
          </a:p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编制如右图所示的中等复杂零件内轮廓的加工程序。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749222" y="5393788"/>
            <a:ext cx="27577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中等复杂零件内轮廓加工练习</a:t>
            </a:r>
            <a:endParaRPr lang="zh-CN" altLang="en-US" sz="1600" b="1" spc="-150" dirty="0"/>
          </a:p>
        </p:txBody>
      </p:sp>
      <p:sp>
        <p:nvSpPr>
          <p:cNvPr id="16" name="1"/>
          <p:cNvSpPr/>
          <p:nvPr/>
        </p:nvSpPr>
        <p:spPr bwMode="auto">
          <a:xfrm rot="5400000">
            <a:off x="966621" y="2163324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7" name="Index-1"/>
          <p:cNvSpPr txBox="1"/>
          <p:nvPr/>
        </p:nvSpPr>
        <p:spPr>
          <a:xfrm>
            <a:off x="656367" y="2124471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5656C72B-FB01-F5AD-6EE0-83B58B7853B8}"/>
              </a:ext>
            </a:extLst>
          </p:cNvPr>
          <p:cNvSpPr/>
          <p:nvPr/>
        </p:nvSpPr>
        <p:spPr bwMode="auto">
          <a:xfrm rot="5400000">
            <a:off x="965578" y="2821580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6E8DBCD7-D5B8-E794-81D3-86052F4B4B68}"/>
              </a:ext>
            </a:extLst>
          </p:cNvPr>
          <p:cNvSpPr txBox="1"/>
          <p:nvPr/>
        </p:nvSpPr>
        <p:spPr>
          <a:xfrm>
            <a:off x="655324" y="2782727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B8EC6BF3-A1DE-E35A-E3B5-A89AC7EE582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10.2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中等复杂内轮廓车削加工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6EFA034-82EE-3A94-F0F9-E82EB7F2F4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717" y="2025796"/>
            <a:ext cx="4458788" cy="329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55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中等复杂零件加工训练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10.1 </a:t>
            </a:r>
            <a:r>
              <a:rPr lang="zh-CN" altLang="en-US" sz="2400" b="1" dirty="0">
                <a:cs typeface="+mn-ea"/>
                <a:sym typeface="+mn-lt"/>
              </a:rPr>
              <a:t>中等复杂外形轮廓车削加工</a:t>
            </a:r>
            <a:endParaRPr lang="en-US" altLang="zh-CN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10.2 </a:t>
            </a:r>
            <a:r>
              <a:rPr lang="zh-CN" altLang="en-US" sz="2400" b="1" dirty="0">
                <a:cs typeface="+mn-ea"/>
                <a:sym typeface="+mn-lt"/>
              </a:rPr>
              <a:t>中等复杂内轮廓车削加工</a:t>
            </a:r>
            <a:endParaRPr lang="en-US" altLang="zh-CN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任务</a:t>
            </a:r>
            <a:r>
              <a:rPr lang="en-US" altLang="zh-CN" sz="2400" b="1" dirty="0">
                <a:cs typeface="+mn-ea"/>
                <a:sym typeface="+mn-lt"/>
              </a:rPr>
              <a:t>10.3 </a:t>
            </a:r>
            <a:r>
              <a:rPr lang="zh-CN" altLang="en-US" sz="2400" b="1" dirty="0">
                <a:cs typeface="+mn-ea"/>
                <a:sym typeface="+mn-lt"/>
              </a:rPr>
              <a:t>综合零件车削加工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38928" y="1834955"/>
          <a:ext cx="5733450" cy="406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2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5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2840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实训项目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日期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材料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11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实训内容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6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工序、工步内容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切削用量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altLang="zh-C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</a:t>
                      </a:r>
                    </a:p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</a:t>
                      </a:r>
                    </a:p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r/min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F</a:t>
                      </a:r>
                    </a:p>
                    <a:p>
                      <a:pPr algn="ctr" fontAlgn="ctr"/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mm/min</a:t>
                      </a:r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刀具、夹具、量具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4152">
                <a:tc gridSpan="10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</a:rPr>
                        <a:t> 工序图</a:t>
                      </a:r>
                      <a:endParaRPr lang="en-US" altLang="zh-CN" sz="1400" u="none" strike="noStrike" dirty="0">
                        <a:effectLst/>
                      </a:endParaRPr>
                    </a:p>
                    <a:p>
                      <a:pPr algn="l" fontAlgn="ctr"/>
                      <a:endParaRPr lang="zh-CN" altLang="en-US" sz="14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4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009719" y="1824089"/>
          <a:ext cx="6180692" cy="408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950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程序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说明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450">
                <a:tc grid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检验项目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理论尺寸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实测数据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误差分析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683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1.</a:t>
                      </a:r>
                      <a:r>
                        <a:rPr lang="zh-CN" altLang="en-US" sz="1400" dirty="0"/>
                        <a:t>加工时出现的问题及解决方法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317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2. </a:t>
                      </a:r>
                      <a:r>
                        <a:rPr lang="zh-CN" altLang="en-US" sz="1400" dirty="0"/>
                        <a:t>实训小结及体会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DA00B6A4-5792-EFAD-5DED-4DDEBF6087E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中等复杂外轮廓车削加工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190782-C478-0495-1ACE-127CC88ACDBF}"/>
              </a:ext>
            </a:extLst>
          </p:cNvPr>
          <p:cNvSpPr txBox="1"/>
          <p:nvPr/>
        </p:nvSpPr>
        <p:spPr>
          <a:xfrm>
            <a:off x="1336765" y="1018364"/>
            <a:ext cx="6104708" cy="615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200000"/>
              </a:lnSpc>
              <a:buNone/>
            </a:pPr>
            <a:r>
              <a:rPr lang="zh-CN" altLang="en-US" sz="2000" b="1" i="0" u="none" strike="noStrike" baseline="0" dirty="0">
                <a:solidFill>
                  <a:schemeClr val="accent1"/>
                </a:solidFill>
                <a:latin typeface="方正书宋"/>
              </a:rPr>
              <a:t>完成实训报告。</a:t>
            </a:r>
            <a:endParaRPr lang="en-US" altLang="zh-CN" sz="2000" b="1" i="0" u="none" strike="noStrike" baseline="0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40250DFA-AF1A-55E8-2BA3-434932FF87E9}"/>
              </a:ext>
            </a:extLst>
          </p:cNvPr>
          <p:cNvSpPr/>
          <p:nvPr/>
        </p:nvSpPr>
        <p:spPr bwMode="auto">
          <a:xfrm rot="5400000">
            <a:off x="935519" y="1274965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4" name="Index-1">
            <a:extLst>
              <a:ext uri="{FF2B5EF4-FFF2-40B4-BE49-F238E27FC236}">
                <a16:creationId xmlns:a16="http://schemas.microsoft.com/office/drawing/2014/main" id="{15E192A4-D1AE-73BA-E923-734AD0BAEEAD}"/>
              </a:ext>
            </a:extLst>
          </p:cNvPr>
          <p:cNvSpPr txBox="1"/>
          <p:nvPr/>
        </p:nvSpPr>
        <p:spPr>
          <a:xfrm>
            <a:off x="625265" y="1236112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9817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中等复杂零件加工训练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10.1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中等复杂外形轮廓车削加工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10.2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中等复杂内轮廓车削加工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10.3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综合零件车削加工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6027247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DEDC76-5340-9F2D-6373-7585AE10E6F2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3" name="任意多边形 40">
            <a:extLst>
              <a:ext uri="{FF2B5EF4-FFF2-40B4-BE49-F238E27FC236}">
                <a16:creationId xmlns:a16="http://schemas.microsoft.com/office/drawing/2014/main" id="{8FA99DF4-A9F7-5C8D-3EDC-893CC20C9FA7}"/>
              </a:ext>
            </a:extLst>
          </p:cNvPr>
          <p:cNvSpPr/>
          <p:nvPr/>
        </p:nvSpPr>
        <p:spPr bwMode="auto">
          <a:xfrm>
            <a:off x="1587" y="5403846"/>
            <a:ext cx="2523898" cy="1454154"/>
          </a:xfrm>
          <a:custGeom>
            <a:avLst/>
            <a:gdLst>
              <a:gd name="T0" fmla="*/ 2545 w 2752"/>
              <a:gd name="T1" fmla="*/ 944 h 1585"/>
              <a:gd name="T2" fmla="*/ 1030 w 2752"/>
              <a:gd name="T3" fmla="*/ 944 h 1585"/>
              <a:gd name="T4" fmla="*/ 426 w 2752"/>
              <a:gd name="T5" fmla="*/ 327 h 1585"/>
              <a:gd name="T6" fmla="*/ 0 w 2752"/>
              <a:gd name="T7" fmla="*/ 134 h 1585"/>
              <a:gd name="T8" fmla="*/ 0 w 2752"/>
              <a:gd name="T9" fmla="*/ 1585 h 1585"/>
              <a:gd name="T10" fmla="*/ 2744 w 2752"/>
              <a:gd name="T11" fmla="*/ 1585 h 1585"/>
              <a:gd name="T12" fmla="*/ 2545 w 2752"/>
              <a:gd name="T13" fmla="*/ 944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52" h="1585">
                <a:moveTo>
                  <a:pt x="2545" y="944"/>
                </a:moveTo>
                <a:cubicBezTo>
                  <a:pt x="2295" y="510"/>
                  <a:pt x="1551" y="716"/>
                  <a:pt x="1030" y="944"/>
                </a:cubicBezTo>
                <a:cubicBezTo>
                  <a:pt x="509" y="1172"/>
                  <a:pt x="648" y="748"/>
                  <a:pt x="426" y="327"/>
                </a:cubicBezTo>
                <a:cubicBezTo>
                  <a:pt x="253" y="0"/>
                  <a:pt x="73" y="81"/>
                  <a:pt x="0" y="134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2744" y="1585"/>
                  <a:pt x="2744" y="1585"/>
                  <a:pt x="2744" y="1585"/>
                </a:cubicBezTo>
                <a:cubicBezTo>
                  <a:pt x="2319" y="1449"/>
                  <a:pt x="2752" y="1302"/>
                  <a:pt x="2545" y="944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77000">
                <a:srgbClr val="00B0F0"/>
              </a:gs>
              <a:gs pos="100000">
                <a:schemeClr val="accent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任意多边形 41">
            <a:extLst>
              <a:ext uri="{FF2B5EF4-FFF2-40B4-BE49-F238E27FC236}">
                <a16:creationId xmlns:a16="http://schemas.microsoft.com/office/drawing/2014/main" id="{8043F445-EFDB-D724-B800-FE87E5EF57E3}"/>
              </a:ext>
            </a:extLst>
          </p:cNvPr>
          <p:cNvSpPr/>
          <p:nvPr/>
        </p:nvSpPr>
        <p:spPr bwMode="auto">
          <a:xfrm>
            <a:off x="9390024" y="-1"/>
            <a:ext cx="2800388" cy="1476422"/>
          </a:xfrm>
          <a:custGeom>
            <a:avLst/>
            <a:gdLst>
              <a:gd name="T0" fmla="*/ 354 w 2444"/>
              <a:gd name="T1" fmla="*/ 526 h 1288"/>
              <a:gd name="T2" fmla="*/ 1598 w 2444"/>
              <a:gd name="T3" fmla="*/ 526 h 1288"/>
              <a:gd name="T4" fmla="*/ 2094 w 2444"/>
              <a:gd name="T5" fmla="*/ 1033 h 1288"/>
              <a:gd name="T6" fmla="*/ 2444 w 2444"/>
              <a:gd name="T7" fmla="*/ 1192 h 1288"/>
              <a:gd name="T8" fmla="*/ 2444 w 2444"/>
              <a:gd name="T9" fmla="*/ 0 h 1288"/>
              <a:gd name="T10" fmla="*/ 0 w 2444"/>
              <a:gd name="T11" fmla="*/ 0 h 1288"/>
              <a:gd name="T12" fmla="*/ 354 w 2444"/>
              <a:gd name="T13" fmla="*/ 526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4" h="1288">
                <a:moveTo>
                  <a:pt x="354" y="526"/>
                </a:moveTo>
                <a:cubicBezTo>
                  <a:pt x="516" y="764"/>
                  <a:pt x="1170" y="714"/>
                  <a:pt x="1598" y="526"/>
                </a:cubicBezTo>
                <a:cubicBezTo>
                  <a:pt x="2026" y="339"/>
                  <a:pt x="1981" y="659"/>
                  <a:pt x="2094" y="1033"/>
                </a:cubicBezTo>
                <a:cubicBezTo>
                  <a:pt x="2172" y="1288"/>
                  <a:pt x="2400" y="1272"/>
                  <a:pt x="2444" y="1192"/>
                </a:cubicBezTo>
                <a:cubicBezTo>
                  <a:pt x="2444" y="0"/>
                  <a:pt x="2444" y="0"/>
                  <a:pt x="2444" y="0"/>
                </a:cubicBezTo>
                <a:cubicBezTo>
                  <a:pt x="0" y="0"/>
                  <a:pt x="0" y="0"/>
                  <a:pt x="0" y="0"/>
                </a:cubicBezTo>
                <a:cubicBezTo>
                  <a:pt x="565" y="116"/>
                  <a:pt x="163" y="246"/>
                  <a:pt x="354" y="526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84000">
                <a:srgbClr val="00B0F0"/>
              </a:gs>
              <a:gs pos="100000">
                <a:schemeClr val="accent1"/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B23D04-47D4-E22A-78EA-91FC89586B6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33217" y="2305232"/>
            <a:ext cx="8925562" cy="2247535"/>
            <a:chOff x="1803400" y="1899428"/>
            <a:chExt cx="8925562" cy="224753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604A81D-B069-6211-9AFC-B628B60557E7}"/>
                </a:ext>
              </a:extLst>
            </p:cNvPr>
            <p:cNvGrpSpPr/>
            <p:nvPr/>
          </p:nvGrpSpPr>
          <p:grpSpPr>
            <a:xfrm>
              <a:off x="1803400" y="1899428"/>
              <a:ext cx="8925562" cy="624315"/>
              <a:chOff x="660400" y="1059498"/>
              <a:chExt cx="8925562" cy="624315"/>
            </a:xfrm>
          </p:grpSpPr>
          <p:sp>
            <p:nvSpPr>
              <p:cNvPr id="21" name="2">
                <a:extLst>
                  <a:ext uri="{FF2B5EF4-FFF2-40B4-BE49-F238E27FC236}">
                    <a16:creationId xmlns:a16="http://schemas.microsoft.com/office/drawing/2014/main" id="{1721B2A7-99AD-4F88-309C-78E1CE51AB7C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514764" y="1060315"/>
                <a:ext cx="8071198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2" name="Index-2">
                <a:extLst>
                  <a:ext uri="{FF2B5EF4-FFF2-40B4-BE49-F238E27FC236}">
                    <a16:creationId xmlns:a16="http://schemas.microsoft.com/office/drawing/2014/main" id="{99802C66-A969-EE1C-89DC-A90BD16FD80C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1</a:t>
                </a:r>
                <a:endParaRPr lang="zh-CN" altLang="en-US" b="1" dirty="0"/>
              </a:p>
            </p:txBody>
          </p:sp>
          <p:sp>
            <p:nvSpPr>
              <p:cNvPr id="23" name="Title-2">
                <a:extLst>
                  <a:ext uri="{FF2B5EF4-FFF2-40B4-BE49-F238E27FC236}">
                    <a16:creationId xmlns:a16="http://schemas.microsoft.com/office/drawing/2014/main" id="{AE2ABD99-97F2-EE51-292D-8CACFA3B8D95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工艺分析</a:t>
                </a:r>
              </a:p>
            </p:txBody>
          </p:sp>
          <p:sp>
            <p:nvSpPr>
              <p:cNvPr id="26" name="Body-2">
                <a:extLst>
                  <a:ext uri="{FF2B5EF4-FFF2-40B4-BE49-F238E27FC236}">
                    <a16:creationId xmlns:a16="http://schemas.microsoft.com/office/drawing/2014/main" id="{EA7DB219-EE13-6E50-933F-F76092E936B0}"/>
                  </a:ext>
                </a:extLst>
              </p:cNvPr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>
              <a:xfrm>
                <a:off x="2865004" y="1117600"/>
                <a:ext cx="6720958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零件几何特点、确定装夹方案、确定加工</a:t>
                </a: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工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序、确定</a:t>
                </a: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切削用量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、选择工、量、刀具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383410B-1797-E981-DABB-3FB752167CE4}"/>
                </a:ext>
              </a:extLst>
            </p:cNvPr>
            <p:cNvGrpSpPr/>
            <p:nvPr/>
          </p:nvGrpSpPr>
          <p:grpSpPr>
            <a:xfrm>
              <a:off x="1803400" y="2711038"/>
              <a:ext cx="8925560" cy="624315"/>
              <a:chOff x="660400" y="1059498"/>
              <a:chExt cx="8925560" cy="624315"/>
            </a:xfrm>
          </p:grpSpPr>
          <p:sp>
            <p:nvSpPr>
              <p:cNvPr id="16" name="3">
                <a:extLst>
                  <a:ext uri="{FF2B5EF4-FFF2-40B4-BE49-F238E27FC236}">
                    <a16:creationId xmlns:a16="http://schemas.microsoft.com/office/drawing/2014/main" id="{36898CFE-F974-9E14-AF01-27790E45E2ED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514763" y="1060315"/>
                <a:ext cx="8071197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8" name="Index-3">
                <a:extLst>
                  <a:ext uri="{FF2B5EF4-FFF2-40B4-BE49-F238E27FC236}">
                    <a16:creationId xmlns:a16="http://schemas.microsoft.com/office/drawing/2014/main" id="{B3C22137-5C9B-81DB-58DC-11A1E3E69F13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2</a:t>
                </a:r>
                <a:endParaRPr lang="zh-CN" altLang="en-US" b="1" dirty="0"/>
              </a:p>
            </p:txBody>
          </p:sp>
          <p:sp>
            <p:nvSpPr>
              <p:cNvPr id="19" name="Title-3">
                <a:extLst>
                  <a:ext uri="{FF2B5EF4-FFF2-40B4-BE49-F238E27FC236}">
                    <a16:creationId xmlns:a16="http://schemas.microsoft.com/office/drawing/2014/main" id="{4CB80154-C4DF-8CCD-9F4F-6E8407077AE7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</a:rPr>
                  <a:t>参考程序</a:t>
                </a:r>
              </a:p>
            </p:txBody>
          </p:sp>
          <p:sp>
            <p:nvSpPr>
              <p:cNvPr id="20" name="Body-3">
                <a:extLst>
                  <a:ext uri="{FF2B5EF4-FFF2-40B4-BE49-F238E27FC236}">
                    <a16:creationId xmlns:a16="http://schemas.microsoft.com/office/drawing/2014/main" id="{F74C642C-D3A1-3309-2DEC-6F869CF18ED4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>
              <a:xfrm>
                <a:off x="2865004" y="1117600"/>
                <a:ext cx="6269762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零件左端内外轮廓加工程序、零件右端内外轮廓加工程序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BDA6D01-F034-8AAA-8371-F9217B8B282C}"/>
                </a:ext>
              </a:extLst>
            </p:cNvPr>
            <p:cNvGrpSpPr/>
            <p:nvPr/>
          </p:nvGrpSpPr>
          <p:grpSpPr>
            <a:xfrm>
              <a:off x="1803400" y="3522648"/>
              <a:ext cx="8925560" cy="624315"/>
              <a:chOff x="660400" y="1059498"/>
              <a:chExt cx="8925560" cy="624315"/>
            </a:xfrm>
          </p:grpSpPr>
          <p:sp>
            <p:nvSpPr>
              <p:cNvPr id="12" name="4">
                <a:extLst>
                  <a:ext uri="{FF2B5EF4-FFF2-40B4-BE49-F238E27FC236}">
                    <a16:creationId xmlns:a16="http://schemas.microsoft.com/office/drawing/2014/main" id="{26DB2CE3-390D-964A-24A6-76B834AB9E12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514764" y="1060315"/>
                <a:ext cx="807119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3" name="Index-4">
                <a:extLst>
                  <a:ext uri="{FF2B5EF4-FFF2-40B4-BE49-F238E27FC236}">
                    <a16:creationId xmlns:a16="http://schemas.microsoft.com/office/drawing/2014/main" id="{DA441E6D-DD31-AD2F-18BF-C51C55EE6C7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3</a:t>
                </a:r>
                <a:endParaRPr lang="zh-CN" altLang="en-US" b="1" dirty="0"/>
              </a:p>
            </p:txBody>
          </p:sp>
          <p:sp>
            <p:nvSpPr>
              <p:cNvPr id="14" name="Title-4">
                <a:extLst>
                  <a:ext uri="{FF2B5EF4-FFF2-40B4-BE49-F238E27FC236}">
                    <a16:creationId xmlns:a16="http://schemas.microsoft.com/office/drawing/2014/main" id="{02FD8BB6-3130-69FF-27F5-6BDC5AAC61FB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4"/>
                    </a:solidFill>
                  </a:rPr>
                  <a:t>实操加工</a:t>
                </a:r>
              </a:p>
            </p:txBody>
          </p:sp>
          <p:sp>
            <p:nvSpPr>
              <p:cNvPr id="15" name="Body-4">
                <a:extLst>
                  <a:ext uri="{FF2B5EF4-FFF2-40B4-BE49-F238E27FC236}">
                    <a16:creationId xmlns:a16="http://schemas.microsoft.com/office/drawing/2014/main" id="{5CDA8132-4244-EC9B-1A41-08A1B47C78DB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>
              <a:xfrm>
                <a:off x="2865004" y="1117600"/>
                <a:ext cx="6720956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加工准备、对刀、空运行及仿真、零件自动加工及尺寸控制、零件检测、加工结束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58335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2614300" y="1946684"/>
            <a:ext cx="696339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实操训练一：综合件车削加工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25E731A0-DE0A-51FA-2EC0-883FCCB4C75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37102331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>
            <a:extLst>
              <a:ext uri="{FF2B5EF4-FFF2-40B4-BE49-F238E27FC236}">
                <a16:creationId xmlns:a16="http://schemas.microsoft.com/office/drawing/2014/main" id="{F4110DCD-CC68-6A43-FD6A-F3F89A1FEA56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774860" y="1857417"/>
            <a:ext cx="6064225" cy="44030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零件几何特点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零件毛坯尺寸为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φ55×90mm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零件内、外轮廓由圆柱面、圆锥面、螺纹等要素组成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确定装夹方案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用三爪自定心卡盘装夹。零件内外轮廓均要加工，零件左右两端的轮廓不能同时加工， 需要掉头装夹。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加工左端顺序按由内到外的原则确定，先用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φ24mm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钻头钻出左端底孔，再粗、精加工内轮廓；然后粗、精加工左端外轮廓。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加工右端时，先粗、精车外圆再切螺纹退刀槽，最后加工螺纹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4F947F-87AB-62B6-AB56-6DF57A966225}"/>
              </a:ext>
            </a:extLst>
          </p:cNvPr>
          <p:cNvSpPr txBox="1"/>
          <p:nvPr/>
        </p:nvSpPr>
        <p:spPr>
          <a:xfrm>
            <a:off x="9473948" y="5175844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加工右端内外轮廓</a:t>
            </a:r>
            <a:endParaRPr lang="zh-CN" altLang="en-US" sz="1600" b="1" spc="-15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E346E8-4EA2-136B-238D-B143958BC612}"/>
              </a:ext>
            </a:extLst>
          </p:cNvPr>
          <p:cNvSpPr txBox="1"/>
          <p:nvPr/>
        </p:nvSpPr>
        <p:spPr>
          <a:xfrm>
            <a:off x="7117159" y="5175844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加工左端内外轮廓</a:t>
            </a:r>
            <a:endParaRPr lang="zh-CN" altLang="en-US" sz="1600" b="1" spc="-15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DFE3A6D-2A9C-3E26-2F00-EF559FF4A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179" y="2591491"/>
            <a:ext cx="2280012" cy="24671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54F0ED8-EA37-CA9A-63C5-68160CE65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5191" y="2591491"/>
            <a:ext cx="2404755" cy="2271860"/>
          </a:xfrm>
          <a:prstGeom prst="rect">
            <a:avLst/>
          </a:prstGeom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id="{16A5AEDE-A5F1-3C97-94EE-62E0C9CC1CD4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2567425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757624" y="1738544"/>
            <a:ext cx="10676748" cy="257795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确定加工工序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l-GR" sz="1800" b="0" i="0" u="none" strike="noStrike" baseline="0" dirty="0">
                <a:solidFill>
                  <a:srgbClr val="221E1F"/>
                </a:solidFill>
                <a:latin typeface="方正书宋"/>
              </a:rPr>
              <a:t>按</a:t>
            </a:r>
            <a:r>
              <a:rPr lang="el-GR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φ55×90 mm </a:t>
            </a:r>
            <a:r>
              <a:rPr lang="zh-CN" altLang="el-GR" sz="1800" b="0" i="0" u="none" strike="noStrike" baseline="0" dirty="0">
                <a:solidFill>
                  <a:srgbClr val="221E1F"/>
                </a:solidFill>
                <a:latin typeface="方正书宋"/>
              </a:rPr>
              <a:t>下料。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加工零件左端内外轮廓，先用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φ24mm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麻花钻钻出底孔。用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 粗精加工内轮廓→用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G01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φ32×5mm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的内螺纹退刀槽→用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内螺纹→用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指令粗、精用加工外轮廓。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加工零件右端内外轮廓，零件掉头，车端面，对刀，同时保证零件的总长。用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指令粗、精用加工外轮廓→用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G01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指令切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φ23×5mm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的螺纹退刀槽→用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外螺纹。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6CD60ED-D37C-4614-4AFC-BB6563E3397A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F8665487-FA52-D14F-824D-337601920A31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21510702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/>
          <p:cNvSpPr txBox="1"/>
          <p:nvPr/>
        </p:nvSpPr>
        <p:spPr>
          <a:xfrm>
            <a:off x="780066" y="1757139"/>
            <a:ext cx="4567646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选择切削用量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D52EC-558E-9494-64BE-5972E0A0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372968"/>
              </p:ext>
            </p:extLst>
          </p:nvPr>
        </p:nvGraphicFramePr>
        <p:xfrm>
          <a:off x="1384663" y="2193092"/>
          <a:ext cx="10078109" cy="4041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246">
                  <a:extLst>
                    <a:ext uri="{9D8B030D-6E8A-4147-A177-3AD203B41FA5}">
                      <a16:colId xmlns:a16="http://schemas.microsoft.com/office/drawing/2014/main" val="594122700"/>
                    </a:ext>
                  </a:extLst>
                </a:gridCol>
                <a:gridCol w="2607555">
                  <a:extLst>
                    <a:ext uri="{9D8B030D-6E8A-4147-A177-3AD203B41FA5}">
                      <a16:colId xmlns:a16="http://schemas.microsoft.com/office/drawing/2014/main" val="2970574494"/>
                    </a:ext>
                  </a:extLst>
                </a:gridCol>
                <a:gridCol w="1650120">
                  <a:extLst>
                    <a:ext uri="{9D8B030D-6E8A-4147-A177-3AD203B41FA5}">
                      <a16:colId xmlns:a16="http://schemas.microsoft.com/office/drawing/2014/main" val="3238789181"/>
                    </a:ext>
                  </a:extLst>
                </a:gridCol>
                <a:gridCol w="1782534">
                  <a:extLst>
                    <a:ext uri="{9D8B030D-6E8A-4147-A177-3AD203B41FA5}">
                      <a16:colId xmlns:a16="http://schemas.microsoft.com/office/drawing/2014/main" val="386797126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6775172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48243094"/>
                    </a:ext>
                  </a:extLst>
                </a:gridCol>
              </a:tblGrid>
              <a:tr h="256434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工步号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工步内容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刀具号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切削用量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714516"/>
                  </a:ext>
                </a:extLst>
              </a:tr>
              <a:tr h="2564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背吃刀量（</a:t>
                      </a:r>
                      <a:r>
                        <a:rPr lang="en-US" altLang="zh-CN" sz="1400" dirty="0"/>
                        <a:t>mm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进给速度（</a:t>
                      </a:r>
                      <a:r>
                        <a:rPr lang="en-US" altLang="zh-CN" sz="1400" dirty="0"/>
                        <a:t>mm/min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主轴转速（</a:t>
                      </a:r>
                      <a:r>
                        <a:rPr lang="en-US" altLang="zh-CN" sz="1400" dirty="0"/>
                        <a:t>r/</a:t>
                      </a:r>
                      <a:r>
                        <a:rPr lang="en-US" altLang="zh-CN" sz="1400" dirty="0" err="1"/>
                        <a:t>mim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757272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粗镗内轮廓（左端）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10132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精镗内轮廓至要求尺寸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3407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内螺纹退刀槽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351833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内螺纹</a:t>
                      </a:r>
                      <a:r>
                        <a:rPr lang="en-US" altLang="zh-CN" sz="1400" dirty="0"/>
                        <a:t>M27×1.5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0.2~0.8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480255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粗车外轮廓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0468203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精车外轮廓至要求尺寸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61145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掉头装夹</a:t>
                      </a:r>
                      <a:endParaRPr lang="en-US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el-GR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φ46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552048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粗车外轮廓（右端）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307769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精车外轮廓至要求尺寸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1000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519616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外螺纹退刀槽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400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084559"/>
                  </a:ext>
                </a:extLst>
              </a:tr>
              <a:tr h="3119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外螺纹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M27×1.5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0.2~0.8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400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389349"/>
                  </a:ext>
                </a:extLst>
              </a:tr>
            </a:tbl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698F5227-DAA4-A10A-3CF0-083AFBDC247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D2D77764-1538-9CF1-DFB8-0A6BCB9A05C4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37119259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885944" y="1917935"/>
            <a:ext cx="10052022" cy="22178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选择工、量、刀具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工具选择：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工件装夹在三爪卡盘中，用划线盘校正；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量具选择：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外径用外径千分尺测量</a:t>
            </a:r>
            <a:r>
              <a:rPr lang="zh-CN" altLang="en-US" sz="180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内径用内径千分尺测量、长度用游标卡尺测量；外螺纹用螺纹环规测量、内螺纹用螺纹塞规测量；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刀具选择：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内、外圆选用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90°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内、外偏刀车削，退刀槽用切槽刀车削，内、外螺纹选用内、外螺纹车刀加工。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A0361022-2B76-2FDA-B893-989C7B98D7D7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BBA9D181-A974-5580-2762-CAB086BC0CCD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9762319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3517630-7380-D2EF-8C74-87B2F547B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943805"/>
              </p:ext>
            </p:extLst>
          </p:nvPr>
        </p:nvGraphicFramePr>
        <p:xfrm>
          <a:off x="1352569" y="1775366"/>
          <a:ext cx="948685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112266574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7405830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938711890"/>
                    </a:ext>
                  </a:extLst>
                </a:gridCol>
                <a:gridCol w="1283974">
                  <a:extLst>
                    <a:ext uri="{9D8B030D-6E8A-4147-A177-3AD203B41FA5}">
                      <a16:colId xmlns:a16="http://schemas.microsoft.com/office/drawing/2014/main" val="3833335219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861866586"/>
                    </a:ext>
                  </a:extLst>
                </a:gridCol>
                <a:gridCol w="957796">
                  <a:extLst>
                    <a:ext uri="{9D8B030D-6E8A-4147-A177-3AD203B41FA5}">
                      <a16:colId xmlns:a16="http://schemas.microsoft.com/office/drawing/2014/main" val="321667109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957467128"/>
                    </a:ext>
                  </a:extLst>
                </a:gridCol>
              </a:tblGrid>
              <a:tr h="2065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种类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规格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精度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单位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数量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118839"/>
                  </a:ext>
                </a:extLst>
              </a:tr>
              <a:tr h="206513">
                <a:tc rowSpan="6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三爪自定心卡盘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14212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卡盘扳手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324681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刀架扳手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46114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垫刀片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若干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701406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划线盘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12324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麻花钻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l-GR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φ24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040671"/>
                  </a:ext>
                </a:extLst>
              </a:tr>
              <a:tr h="206513">
                <a:tc rowSpan="5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游标卡尺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0~150mm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0.02mm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91421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内径千分尺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25~50mm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0.01mm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024829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螺纹环规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M27×1.5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744848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螺纹塞规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M27×1.5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692189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外径千分尺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25~50mm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0.01mm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967413"/>
                  </a:ext>
                </a:extLst>
              </a:tr>
              <a:tr h="206513">
                <a:tc rowSpan="6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刀具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内圆镗刀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08946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内切槽刀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508465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296081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外圆车刀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342778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外切槽刀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3516403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9928544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D32B3F83-9BF2-33DE-D619-0ED581F58B44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CC04A434-2E8D-6F4F-FCE5-7B6099D434C1}"/>
              </a:ext>
            </a:extLst>
          </p:cNvPr>
          <p:cNvSpPr txBox="1">
            <a:spLocks/>
          </p:cNvSpPr>
          <p:nvPr/>
        </p:nvSpPr>
        <p:spPr>
          <a:xfrm>
            <a:off x="4117374" y="1141015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1995275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60595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700749" y="2114297"/>
            <a:ext cx="3725436" cy="45243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T0404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U1.0 R0.5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G71 P50 Q100 U-0.3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G41 X36.0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X27.0 Z-10.0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X25.0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W-30.0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X22.0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G99 G97 G40 G21 M03 S1000 T0404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G70 P50 Q100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G99 G97 G40 G21 M03 S400 T0505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Z-35.0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G01 X32.0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X22.0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N230 W2.0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0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426185" y="2114297"/>
            <a:ext cx="3725436" cy="45243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内圆粗车循环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设置循环开始和结束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精镗循环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5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零件左端内外轮廓加工程序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329BCC0-5A06-BE0E-9305-41E70BBDDF5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197914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96459" y="2948869"/>
            <a:ext cx="5419185" cy="480131"/>
          </a:xfrm>
        </p:spPr>
        <p:txBody>
          <a:bodyPr>
            <a:spAutoFit/>
          </a:bodyPr>
          <a:lstStyle/>
          <a:p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中等复杂零件加工训练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196459" y="3593748"/>
            <a:ext cx="6529529" cy="1688411"/>
          </a:xfr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rgbClr val="FF0000"/>
                </a:solidFill>
                <a:cs typeface="+mn-ea"/>
                <a:sym typeface="+mn-lt"/>
              </a:rPr>
              <a:t>10.1 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中等复杂外形轮廓车削加工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10.2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中等复杂内轮廓车削加工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任务</a:t>
            </a: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10.3 </a:t>
            </a:r>
            <a:r>
              <a:rPr lang="zh-CN" altLang="en-US" sz="24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综合零件车削加工</a:t>
            </a:r>
            <a:endParaRPr lang="en-US" altLang="zh-CN" sz="24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9783" y="1992296"/>
            <a:ext cx="4550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40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2401937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4056154" y="1041023"/>
            <a:ext cx="3725436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X32.0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N250 X22.0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N260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N270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N280 G99 G97 G40 G21 M03 S400 T0606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N290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N300 Z-7.0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N310 G92 X25.85 Z-32.0 F1.5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N320 X26.45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N330 X26.85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N340 X27.0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N350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N360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N370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N380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N390 G71 U1.5 R1.0 </a:t>
            </a: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N400 G71 P410 Q450 U0.5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N410 G00 G42 X44.0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N420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N430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N440 G03 X52.0 Z-25.0 R7.29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N450 G01 X58.0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N460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N470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N480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N490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N500 G70 P410 Q450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N510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N520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N530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7781590" y="1041022"/>
            <a:ext cx="3725436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6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第一次进给车螺纹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第二次进给车螺纹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第三次进给车螺纹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第四次进给车螺纹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外圆粗车循环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外圆精车循环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AF830B9-A10F-48CE-D73B-2BCE602EC869}"/>
              </a:ext>
            </a:extLst>
          </p:cNvPr>
          <p:cNvSpPr txBox="1"/>
          <p:nvPr/>
        </p:nvSpPr>
        <p:spPr>
          <a:xfrm>
            <a:off x="792480" y="1578300"/>
            <a:ext cx="3263674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零件左端内外轮廓加工程序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C08CC58C-AF7A-5CBB-2CDA-E412DF36DD52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9139655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37148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572903" y="1959999"/>
            <a:ext cx="3725436" cy="48936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Q150 U0.5W0.2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G42 X25.0 </a:t>
            </a: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X27.0 Z-1.0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X36.0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X40.0 W-13.0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X46.0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W-13.0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X52.0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Z-63.0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X58.0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G70 P50 Q150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N230 G99 G97 G40 G21 M03 S400 T0202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298339" y="1959999"/>
            <a:ext cx="3725436" cy="48936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外圆粗车循环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 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外圆精车循环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 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2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+mn-ea"/>
              </a:rPr>
              <a:t>起刀点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零件右端内外轮廓加工程序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85D4461-A626-1A2F-BC22-D35B5D5396E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1379075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590320" y="2232712"/>
            <a:ext cx="3725436" cy="304698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N250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N260 G01 X23.0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N270 X30.0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N280 W2.0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N290 X23.0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N310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N320 G99 G97 G40 G21 M03 S400 T0303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N330 G00 X58.0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N340 G92 X26.2 Z-17.0 F1.5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N350 X25.6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N360 X25.2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N370 X25.05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N380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N390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zh-CN" altLang="en-US" sz="10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315756" y="2232712"/>
            <a:ext cx="3725436" cy="304698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3 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第一次进给车螺纹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第二次进给车螺纹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第三次进给车螺纹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第四次进给车螺纹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零件右端内外轮廓加工程序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B669D8E-A162-C6B2-7D7D-0EB07378A987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76CE5A3-B2C3-3906-8618-18B9B4728A53}"/>
              </a:ext>
            </a:extLst>
          </p:cNvPr>
          <p:cNvSpPr txBox="1"/>
          <p:nvPr/>
        </p:nvSpPr>
        <p:spPr>
          <a:xfrm>
            <a:off x="4117374" y="1137148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3239881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29905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加工准备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检查毛坯尺寸；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开机、回参考点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输入程序。把编写好的程序通过数控面板输入数控车床；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装夹工件。坯料装夹在三爪自定心卡盘中，伸出约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50mm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左右，用划线盘校正并夹紧，在车尾座安装麻花钻；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装夹刀具。把镗刀、内切槽刀、内螺纹刀、外圆车、外切槽刀、外螺纹刀按要求依次装入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T03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T04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T05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T06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号刀位。安装螺纹车刀时可借助角度样板使刀头垂直于工件轴线。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4564858"/>
            <a:ext cx="10580489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对刀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先用麻花钻在零件上钻出通孔，然后三把刀依次采用试切法对刀，通过对刀把操作得到的零偏值分别输入到各自的补偿中，加工时调用。其中螺纹车刀取刀尖为刀位点。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5670222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空运行及仿真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对输入的程序进行空运行或轨迹仿真，以检验程序是否正。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6B5E77B9-B4E6-BDCC-C75A-B519CEDFE84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21352378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14976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零件自动加工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自动加工模式，打开程序，调好进给倍率，按数控启动按钮进行自动加工。加工过程中，内、外圆尺寸的控制同前面的课题。螺纹尺寸控制是将螺纹车刀设置一定的磨损量，停车用螺纹环、塞规检测。根据螺纹旋合松紧程度调小刀具磨损量，重新运行加工程序段，直至尺寸符合要求为止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3128735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零件检测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选择游标卡尺和内径千分尺测量各内圆直径和长度。用螺纹塞规测量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螺纹。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3906192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6.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加工结束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清理车床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2E5E1728-7C3B-6903-873D-0E2D36BF168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26169914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2614300" y="1946684"/>
            <a:ext cx="6963395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实操训练二：配合件车削加工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25E731A0-DE0A-51FA-2EC0-883FCCB4C75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18612657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>
            <a:extLst>
              <a:ext uri="{FF2B5EF4-FFF2-40B4-BE49-F238E27FC236}">
                <a16:creationId xmlns:a16="http://schemas.microsoft.com/office/drawing/2014/main" id="{F4110DCD-CC68-6A43-FD6A-F3F89A1FEA56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810812" y="1813874"/>
            <a:ext cx="6064225" cy="499502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零件几何特点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毛坯尺寸为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φ50×65mm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要加工外螺纹，内孔、外圆柱面等内外轮廓；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毛坯尺寸为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φ50×60mm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要加工内螺纹、球形外轮廓等。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确定装夹方案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用三爪自定心卡盘装夹。零件内外轮廓均要加工，零件左右两端的轮廓不能同时加工， 需要掉头装夹。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先加工零件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的左端内、外圆；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再加工零件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的左端内、外圆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然后掉头加工零件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的右端外圆；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最后把已加工了左端的零件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装配在零件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上，加工零件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的右端外圆；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E346E8-4EA2-136B-238D-B143958BC612}"/>
              </a:ext>
            </a:extLst>
          </p:cNvPr>
          <p:cNvSpPr txBox="1"/>
          <p:nvPr/>
        </p:nvSpPr>
        <p:spPr>
          <a:xfrm>
            <a:off x="6979888" y="4019090"/>
            <a:ext cx="1907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零件</a:t>
            </a:r>
            <a:r>
              <a:rPr lang="en-US" altLang="zh-CN" sz="1400" b="1" spc="-150" dirty="0">
                <a:solidFill>
                  <a:srgbClr val="221E1F"/>
                </a:solidFill>
                <a:latin typeface="方正书宋"/>
              </a:rPr>
              <a:t>2</a:t>
            </a:r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左端内外轮廓加工</a:t>
            </a:r>
            <a:endParaRPr lang="zh-CN" altLang="en-US" sz="1400" b="1" spc="-15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45DE55E-29BE-CD6E-0CC6-CDACE7D42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038" y="1813874"/>
            <a:ext cx="1454940" cy="213795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B6004ED-EA98-BF21-8547-062B23F59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4399" y="1813873"/>
            <a:ext cx="1454940" cy="21379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D636D09-C4B5-24A5-EEEB-AEC6DA67B254}"/>
              </a:ext>
            </a:extLst>
          </p:cNvPr>
          <p:cNvSpPr txBox="1"/>
          <p:nvPr/>
        </p:nvSpPr>
        <p:spPr>
          <a:xfrm>
            <a:off x="8991979" y="4019090"/>
            <a:ext cx="1907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零件</a:t>
            </a:r>
            <a:r>
              <a:rPr lang="en-US" altLang="zh-CN" sz="1400" b="1" spc="-150" dirty="0">
                <a:solidFill>
                  <a:srgbClr val="221E1F"/>
                </a:solidFill>
                <a:latin typeface="方正书宋"/>
              </a:rPr>
              <a:t>1</a:t>
            </a:r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左端内外轮廓加工</a:t>
            </a:r>
            <a:endParaRPr lang="zh-CN" altLang="en-US" sz="1400" b="1" spc="-150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C3DEF5A-F6E9-4884-F7A4-31951FC893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4188" y="4394131"/>
            <a:ext cx="1767774" cy="213449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5FC725BA-0122-AD27-5C1A-54755DC52A52}"/>
              </a:ext>
            </a:extLst>
          </p:cNvPr>
          <p:cNvSpPr txBox="1"/>
          <p:nvPr/>
        </p:nvSpPr>
        <p:spPr>
          <a:xfrm>
            <a:off x="7014722" y="6527858"/>
            <a:ext cx="1907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零件</a:t>
            </a:r>
            <a:r>
              <a:rPr lang="en-US" altLang="zh-CN" sz="1400" b="1" spc="-150" dirty="0">
                <a:solidFill>
                  <a:srgbClr val="221E1F"/>
                </a:solidFill>
                <a:latin typeface="方正书宋"/>
              </a:rPr>
              <a:t>1</a:t>
            </a:r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右端外轮廓加工</a:t>
            </a:r>
            <a:endParaRPr lang="zh-CN" altLang="en-US" sz="1400" b="1" spc="-150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894B3C3-E87D-F3AF-52FB-AAEDC3A7EF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9288" y="4394131"/>
            <a:ext cx="1859931" cy="193700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6FCBF310-8BC9-B741-B4EB-32F0791FF885}"/>
              </a:ext>
            </a:extLst>
          </p:cNvPr>
          <p:cNvSpPr txBox="1"/>
          <p:nvPr/>
        </p:nvSpPr>
        <p:spPr>
          <a:xfrm>
            <a:off x="8991979" y="6527857"/>
            <a:ext cx="1907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零件</a:t>
            </a:r>
            <a:r>
              <a:rPr lang="en-US" altLang="zh-CN" sz="1400" b="1" spc="-150" dirty="0">
                <a:solidFill>
                  <a:srgbClr val="221E1F"/>
                </a:solidFill>
                <a:latin typeface="方正书宋"/>
              </a:rPr>
              <a:t>2</a:t>
            </a:r>
            <a:r>
              <a:rPr lang="zh-CN" altLang="en-US" sz="1400" b="1" spc="-150" dirty="0">
                <a:solidFill>
                  <a:srgbClr val="221E1F"/>
                </a:solidFill>
                <a:latin typeface="方正书宋"/>
              </a:rPr>
              <a:t>右端（配加工）</a:t>
            </a:r>
            <a:endParaRPr lang="zh-CN" altLang="en-US" sz="1400" b="1" spc="-150" dirty="0"/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63A0DD0C-D3AD-F664-7450-ACE798F557F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21610573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757624" y="1738544"/>
            <a:ext cx="10676748" cy="499502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确定加工工序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（</a:t>
            </a:r>
            <a:r>
              <a:rPr lang="en-US" altLang="zh-CN" sz="1800" b="1" i="0" u="none" strike="noStrike" baseline="0" dirty="0">
                <a:solidFill>
                  <a:schemeClr val="accent1"/>
                </a:solidFill>
                <a:latin typeface="方正书宋"/>
              </a:rPr>
              <a:t>1</a:t>
            </a: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）加工零件</a:t>
            </a:r>
            <a:r>
              <a:rPr lang="en-US" altLang="zh-CN" sz="1800" b="1" i="0" u="none" strike="noStrike" baseline="0" dirty="0">
                <a:solidFill>
                  <a:schemeClr val="accent1"/>
                </a:solidFill>
                <a:latin typeface="方正书宋"/>
              </a:rPr>
              <a:t>2</a:t>
            </a: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左端内外轮廓。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φ50×60 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下料，先用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φ24mm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麻花钻出底孔； 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指令粗、精车内轮廓→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指令切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φ31mm×4mm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的内螺纹退刀槽→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内螺纹→用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指令粗、精车外轮廓。</a:t>
            </a: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）加工零件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左端内外轮廓 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按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φ50×65 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下料，先用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φ24mm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麻花钻出底孔； 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指令粗、精车左端内轮廓→用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指令粗、精车左端外轮廓。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）掉头装夹，加工零件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右端外轮廓。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指令粗、精车右端外轮廓→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G01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指令切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φ23×5mm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的螺纹退刀槽→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外螺纹。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右端外轮廓（配合做）。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将零件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直接安装在零件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上，用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指令粗、精车外轮廓。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3CB2404-65AB-83AF-0A78-C5F3B58D0ED8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D01D18B7-0391-CB60-EC17-605736E12206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42799049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/>
          <p:cNvSpPr txBox="1"/>
          <p:nvPr/>
        </p:nvSpPr>
        <p:spPr>
          <a:xfrm>
            <a:off x="780063" y="1510027"/>
            <a:ext cx="4567646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选择切削用量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D52EC-558E-9494-64BE-5972E0A0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775973"/>
              </p:ext>
            </p:extLst>
          </p:nvPr>
        </p:nvGraphicFramePr>
        <p:xfrm>
          <a:off x="1333828" y="1910973"/>
          <a:ext cx="10078109" cy="4742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246">
                  <a:extLst>
                    <a:ext uri="{9D8B030D-6E8A-4147-A177-3AD203B41FA5}">
                      <a16:colId xmlns:a16="http://schemas.microsoft.com/office/drawing/2014/main" val="594122700"/>
                    </a:ext>
                  </a:extLst>
                </a:gridCol>
                <a:gridCol w="2607555">
                  <a:extLst>
                    <a:ext uri="{9D8B030D-6E8A-4147-A177-3AD203B41FA5}">
                      <a16:colId xmlns:a16="http://schemas.microsoft.com/office/drawing/2014/main" val="2970574494"/>
                    </a:ext>
                  </a:extLst>
                </a:gridCol>
                <a:gridCol w="1650120">
                  <a:extLst>
                    <a:ext uri="{9D8B030D-6E8A-4147-A177-3AD203B41FA5}">
                      <a16:colId xmlns:a16="http://schemas.microsoft.com/office/drawing/2014/main" val="3238789181"/>
                    </a:ext>
                  </a:extLst>
                </a:gridCol>
                <a:gridCol w="1782534">
                  <a:extLst>
                    <a:ext uri="{9D8B030D-6E8A-4147-A177-3AD203B41FA5}">
                      <a16:colId xmlns:a16="http://schemas.microsoft.com/office/drawing/2014/main" val="386797126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6775172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48243094"/>
                    </a:ext>
                  </a:extLst>
                </a:gridCol>
              </a:tblGrid>
              <a:tr h="219247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工步号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工步内容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刀具号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切削用量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714516"/>
                  </a:ext>
                </a:extLst>
              </a:tr>
              <a:tr h="2192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背吃刀量（</a:t>
                      </a:r>
                      <a:r>
                        <a:rPr lang="en-US" altLang="zh-CN" sz="1100" dirty="0"/>
                        <a:t>mm</a:t>
                      </a:r>
                      <a:r>
                        <a:rPr lang="zh-CN" altLang="en-US" sz="11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进给速度（</a:t>
                      </a:r>
                      <a:r>
                        <a:rPr lang="en-US" altLang="zh-CN" sz="1100" dirty="0"/>
                        <a:t>mm/min</a:t>
                      </a:r>
                      <a:r>
                        <a:rPr lang="zh-CN" altLang="en-US" sz="11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主轴转速（</a:t>
                      </a:r>
                      <a:r>
                        <a:rPr lang="en-US" altLang="zh-CN" sz="1100" dirty="0"/>
                        <a:t>r/</a:t>
                      </a:r>
                      <a:r>
                        <a:rPr lang="en-US" altLang="zh-CN" sz="1100" dirty="0" err="1"/>
                        <a:t>mim</a:t>
                      </a:r>
                      <a:r>
                        <a:rPr lang="zh-CN" altLang="en-US" sz="1100" dirty="0"/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757272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粗镗内圆（零件</a:t>
                      </a:r>
                      <a:r>
                        <a:rPr lang="en-US" altLang="zh-CN" sz="1100" dirty="0"/>
                        <a:t>2</a:t>
                      </a:r>
                      <a:r>
                        <a:rPr lang="zh-CN" altLang="en-US" sz="1100" dirty="0"/>
                        <a:t>左端）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600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10132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精镗内圆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T01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1000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3407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内螺纹退刀槽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T02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400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351833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内螺纹</a:t>
                      </a:r>
                      <a:r>
                        <a:rPr lang="en-US" altLang="zh-CN" sz="1100" dirty="0"/>
                        <a:t>M27×1.5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T03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0.2~0.8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400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480255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粗车外圆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600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0468203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精车外圆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1000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07014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粗镗内圆（零件</a:t>
                      </a:r>
                      <a:r>
                        <a:rPr lang="en-US" altLang="zh-CN" sz="1100" dirty="0"/>
                        <a:t>1</a:t>
                      </a:r>
                      <a:r>
                        <a:rPr lang="zh-CN" altLang="en-US" sz="1100" dirty="0"/>
                        <a:t>左端）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600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61145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精镗内圆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T01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552048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粗车外圆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307769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精车外圆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519616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粗车外圆</a:t>
                      </a:r>
                      <a:r>
                        <a:rPr lang="zh-CN" altLang="en-US" sz="1100" dirty="0"/>
                        <a:t>（零件</a:t>
                      </a:r>
                      <a:r>
                        <a:rPr lang="en-US" altLang="zh-CN" sz="1100" dirty="0"/>
                        <a:t>1</a:t>
                      </a:r>
                      <a:r>
                        <a:rPr lang="zh-CN" altLang="en-US" sz="1100" dirty="0"/>
                        <a:t>右端）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084559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精车外圆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389349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外螺纹退刀槽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7153008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外螺纹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M27×1.5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0.2~0.8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418453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粗车外圆（零件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右端）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070187"/>
                  </a:ext>
                </a:extLst>
              </a:tr>
              <a:tr h="2640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精车外圆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T04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713262"/>
                  </a:ext>
                </a:extLst>
              </a:tr>
            </a:tbl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C2C2CFF3-034E-F1ED-E1E2-8DEB0A8023F0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074F8889-5AEB-8EB3-7FC7-50BE57A978FF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1419159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885944" y="1917935"/>
            <a:ext cx="10052022" cy="22178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选择工、量、刀具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工具选择：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工件装夹在三爪卡盘中，用划线盘校正；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量具选择：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外径用外径千分尺测量</a:t>
            </a:r>
            <a:r>
              <a:rPr lang="zh-CN" altLang="en-US" sz="180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内径用内径千分尺测量、长度用游标卡尺测量；外螺纹用螺纹环规测量、内螺纹用螺纹塞规测量；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刀具选择：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内、外圆选用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90°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内、外偏刀车削，外螺纹退刀槽用切槽刀车削，内螺纹退刀槽用内钩槽刀车削，内、外螺纹分别选用内、外螺纹车刀车削加工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39AE7A80-20E7-4353-4AEC-A09031C1D1A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4FA2AF91-9C57-BA27-B6B0-C047B6F4C595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1474157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DEDC76-5340-9F2D-6373-7585AE10E6F2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3" name="任意多边形 40">
            <a:extLst>
              <a:ext uri="{FF2B5EF4-FFF2-40B4-BE49-F238E27FC236}">
                <a16:creationId xmlns:a16="http://schemas.microsoft.com/office/drawing/2014/main" id="{8FA99DF4-A9F7-5C8D-3EDC-893CC20C9FA7}"/>
              </a:ext>
            </a:extLst>
          </p:cNvPr>
          <p:cNvSpPr/>
          <p:nvPr/>
        </p:nvSpPr>
        <p:spPr bwMode="auto">
          <a:xfrm>
            <a:off x="1587" y="5403846"/>
            <a:ext cx="2523898" cy="1454154"/>
          </a:xfrm>
          <a:custGeom>
            <a:avLst/>
            <a:gdLst>
              <a:gd name="T0" fmla="*/ 2545 w 2752"/>
              <a:gd name="T1" fmla="*/ 944 h 1585"/>
              <a:gd name="T2" fmla="*/ 1030 w 2752"/>
              <a:gd name="T3" fmla="*/ 944 h 1585"/>
              <a:gd name="T4" fmla="*/ 426 w 2752"/>
              <a:gd name="T5" fmla="*/ 327 h 1585"/>
              <a:gd name="T6" fmla="*/ 0 w 2752"/>
              <a:gd name="T7" fmla="*/ 134 h 1585"/>
              <a:gd name="T8" fmla="*/ 0 w 2752"/>
              <a:gd name="T9" fmla="*/ 1585 h 1585"/>
              <a:gd name="T10" fmla="*/ 2744 w 2752"/>
              <a:gd name="T11" fmla="*/ 1585 h 1585"/>
              <a:gd name="T12" fmla="*/ 2545 w 2752"/>
              <a:gd name="T13" fmla="*/ 944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52" h="1585">
                <a:moveTo>
                  <a:pt x="2545" y="944"/>
                </a:moveTo>
                <a:cubicBezTo>
                  <a:pt x="2295" y="510"/>
                  <a:pt x="1551" y="716"/>
                  <a:pt x="1030" y="944"/>
                </a:cubicBezTo>
                <a:cubicBezTo>
                  <a:pt x="509" y="1172"/>
                  <a:pt x="648" y="748"/>
                  <a:pt x="426" y="327"/>
                </a:cubicBezTo>
                <a:cubicBezTo>
                  <a:pt x="253" y="0"/>
                  <a:pt x="73" y="81"/>
                  <a:pt x="0" y="134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2744" y="1585"/>
                  <a:pt x="2744" y="1585"/>
                  <a:pt x="2744" y="1585"/>
                </a:cubicBezTo>
                <a:cubicBezTo>
                  <a:pt x="2319" y="1449"/>
                  <a:pt x="2752" y="1302"/>
                  <a:pt x="2545" y="944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77000">
                <a:srgbClr val="00B0F0"/>
              </a:gs>
              <a:gs pos="100000">
                <a:schemeClr val="accent1"/>
              </a:gs>
            </a:gsLst>
            <a:lin ang="7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任意多边形 41">
            <a:extLst>
              <a:ext uri="{FF2B5EF4-FFF2-40B4-BE49-F238E27FC236}">
                <a16:creationId xmlns:a16="http://schemas.microsoft.com/office/drawing/2014/main" id="{8043F445-EFDB-D724-B800-FE87E5EF57E3}"/>
              </a:ext>
            </a:extLst>
          </p:cNvPr>
          <p:cNvSpPr/>
          <p:nvPr/>
        </p:nvSpPr>
        <p:spPr bwMode="auto">
          <a:xfrm>
            <a:off x="9390024" y="-1"/>
            <a:ext cx="2800388" cy="1476422"/>
          </a:xfrm>
          <a:custGeom>
            <a:avLst/>
            <a:gdLst>
              <a:gd name="T0" fmla="*/ 354 w 2444"/>
              <a:gd name="T1" fmla="*/ 526 h 1288"/>
              <a:gd name="T2" fmla="*/ 1598 w 2444"/>
              <a:gd name="T3" fmla="*/ 526 h 1288"/>
              <a:gd name="T4" fmla="*/ 2094 w 2444"/>
              <a:gd name="T5" fmla="*/ 1033 h 1288"/>
              <a:gd name="T6" fmla="*/ 2444 w 2444"/>
              <a:gd name="T7" fmla="*/ 1192 h 1288"/>
              <a:gd name="T8" fmla="*/ 2444 w 2444"/>
              <a:gd name="T9" fmla="*/ 0 h 1288"/>
              <a:gd name="T10" fmla="*/ 0 w 2444"/>
              <a:gd name="T11" fmla="*/ 0 h 1288"/>
              <a:gd name="T12" fmla="*/ 354 w 2444"/>
              <a:gd name="T13" fmla="*/ 526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4" h="1288">
                <a:moveTo>
                  <a:pt x="354" y="526"/>
                </a:moveTo>
                <a:cubicBezTo>
                  <a:pt x="516" y="764"/>
                  <a:pt x="1170" y="714"/>
                  <a:pt x="1598" y="526"/>
                </a:cubicBezTo>
                <a:cubicBezTo>
                  <a:pt x="2026" y="339"/>
                  <a:pt x="1981" y="659"/>
                  <a:pt x="2094" y="1033"/>
                </a:cubicBezTo>
                <a:cubicBezTo>
                  <a:pt x="2172" y="1288"/>
                  <a:pt x="2400" y="1272"/>
                  <a:pt x="2444" y="1192"/>
                </a:cubicBezTo>
                <a:cubicBezTo>
                  <a:pt x="2444" y="0"/>
                  <a:pt x="2444" y="0"/>
                  <a:pt x="2444" y="0"/>
                </a:cubicBezTo>
                <a:cubicBezTo>
                  <a:pt x="0" y="0"/>
                  <a:pt x="0" y="0"/>
                  <a:pt x="0" y="0"/>
                </a:cubicBezTo>
                <a:cubicBezTo>
                  <a:pt x="565" y="116"/>
                  <a:pt x="163" y="246"/>
                  <a:pt x="354" y="526"/>
                </a:cubicBezTo>
                <a:close/>
              </a:path>
            </a:pathLst>
          </a:custGeom>
          <a:gradFill>
            <a:gsLst>
              <a:gs pos="24000">
                <a:schemeClr val="bg1"/>
              </a:gs>
              <a:gs pos="84000">
                <a:srgbClr val="00B0F0"/>
              </a:gs>
              <a:gs pos="100000">
                <a:schemeClr val="accent1"/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B23D04-47D4-E22A-78EA-91FC89586B6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03398" y="2305232"/>
            <a:ext cx="8585200" cy="2247535"/>
            <a:chOff x="1803400" y="1899428"/>
            <a:chExt cx="8585200" cy="224753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604A81D-B069-6211-9AFC-B628B60557E7}"/>
                </a:ext>
              </a:extLst>
            </p:cNvPr>
            <p:cNvGrpSpPr/>
            <p:nvPr/>
          </p:nvGrpSpPr>
          <p:grpSpPr>
            <a:xfrm>
              <a:off x="1803400" y="1899428"/>
              <a:ext cx="8585200" cy="624315"/>
              <a:chOff x="660400" y="1059498"/>
              <a:chExt cx="8585200" cy="624315"/>
            </a:xfrm>
          </p:grpSpPr>
          <p:sp>
            <p:nvSpPr>
              <p:cNvPr id="21" name="2">
                <a:extLst>
                  <a:ext uri="{FF2B5EF4-FFF2-40B4-BE49-F238E27FC236}">
                    <a16:creationId xmlns:a16="http://schemas.microsoft.com/office/drawing/2014/main" id="{1721B2A7-99AD-4F88-309C-78E1CE51AB7C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514764" y="1060315"/>
                <a:ext cx="773083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22" name="Index-2">
                <a:extLst>
                  <a:ext uri="{FF2B5EF4-FFF2-40B4-BE49-F238E27FC236}">
                    <a16:creationId xmlns:a16="http://schemas.microsoft.com/office/drawing/2014/main" id="{99802C66-A969-EE1C-89DC-A90BD16FD80C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27000" dir="2700000" algn="tl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1</a:t>
                </a:r>
                <a:endParaRPr lang="zh-CN" altLang="en-US" b="1" dirty="0"/>
              </a:p>
            </p:txBody>
          </p:sp>
          <p:sp>
            <p:nvSpPr>
              <p:cNvPr id="23" name="Title-2">
                <a:extLst>
                  <a:ext uri="{FF2B5EF4-FFF2-40B4-BE49-F238E27FC236}">
                    <a16:creationId xmlns:a16="http://schemas.microsoft.com/office/drawing/2014/main" id="{AE2ABD99-97F2-EE51-292D-8CACFA3B8D95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工艺分析</a:t>
                </a:r>
              </a:p>
            </p:txBody>
          </p:sp>
          <p:sp>
            <p:nvSpPr>
              <p:cNvPr id="26" name="Body-2">
                <a:extLst>
                  <a:ext uri="{FF2B5EF4-FFF2-40B4-BE49-F238E27FC236}">
                    <a16:creationId xmlns:a16="http://schemas.microsoft.com/office/drawing/2014/main" id="{EA7DB219-EE13-6E50-933F-F76092E936B0}"/>
                  </a:ext>
                </a:extLst>
              </p:cNvPr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>
              <a:xfrm>
                <a:off x="2865004" y="1117600"/>
                <a:ext cx="6269762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零件几何特点、确定装夹方案、加工顺序、</a:t>
                </a: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选择合理切削用量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、选择工量刀具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383410B-1797-E981-DABB-3FB752167CE4}"/>
                </a:ext>
              </a:extLst>
            </p:cNvPr>
            <p:cNvGrpSpPr/>
            <p:nvPr/>
          </p:nvGrpSpPr>
          <p:grpSpPr>
            <a:xfrm>
              <a:off x="1803400" y="2711038"/>
              <a:ext cx="8585200" cy="624315"/>
              <a:chOff x="660400" y="1059498"/>
              <a:chExt cx="8585200" cy="624315"/>
            </a:xfrm>
          </p:grpSpPr>
          <p:sp>
            <p:nvSpPr>
              <p:cNvPr id="16" name="3">
                <a:extLst>
                  <a:ext uri="{FF2B5EF4-FFF2-40B4-BE49-F238E27FC236}">
                    <a16:creationId xmlns:a16="http://schemas.microsoft.com/office/drawing/2014/main" id="{36898CFE-F974-9E14-AF01-27790E45E2ED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514764" y="1060315"/>
                <a:ext cx="773083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8" name="Index-3">
                <a:extLst>
                  <a:ext uri="{FF2B5EF4-FFF2-40B4-BE49-F238E27FC236}">
                    <a16:creationId xmlns:a16="http://schemas.microsoft.com/office/drawing/2014/main" id="{B3C22137-5C9B-81DB-58DC-11A1E3E69F13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2</a:t>
                </a:r>
                <a:endParaRPr lang="zh-CN" altLang="en-US" b="1" dirty="0"/>
              </a:p>
            </p:txBody>
          </p:sp>
          <p:sp>
            <p:nvSpPr>
              <p:cNvPr id="19" name="Title-3">
                <a:extLst>
                  <a:ext uri="{FF2B5EF4-FFF2-40B4-BE49-F238E27FC236}">
                    <a16:creationId xmlns:a16="http://schemas.microsoft.com/office/drawing/2014/main" id="{4CB80154-C4DF-8CCD-9F4F-6E8407077AE7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</a:rPr>
                  <a:t>参考程序</a:t>
                </a:r>
              </a:p>
            </p:txBody>
          </p:sp>
          <p:sp>
            <p:nvSpPr>
              <p:cNvPr id="20" name="Body-3">
                <a:extLst>
                  <a:ext uri="{FF2B5EF4-FFF2-40B4-BE49-F238E27FC236}">
                    <a16:creationId xmlns:a16="http://schemas.microsoft.com/office/drawing/2014/main" id="{F74C642C-D3A1-3309-2DEC-6F869CF18ED4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>
              <a:xfrm>
                <a:off x="2865004" y="1117600"/>
                <a:ext cx="6269762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零件右端加工程序、零件左端加工程序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BDA6D01-F034-8AAA-8371-F9217B8B282C}"/>
                </a:ext>
              </a:extLst>
            </p:cNvPr>
            <p:cNvGrpSpPr/>
            <p:nvPr/>
          </p:nvGrpSpPr>
          <p:grpSpPr>
            <a:xfrm>
              <a:off x="1803400" y="3522648"/>
              <a:ext cx="8585200" cy="624315"/>
              <a:chOff x="660400" y="1059498"/>
              <a:chExt cx="8585200" cy="624315"/>
            </a:xfrm>
          </p:grpSpPr>
          <p:sp>
            <p:nvSpPr>
              <p:cNvPr id="12" name="4">
                <a:extLst>
                  <a:ext uri="{FF2B5EF4-FFF2-40B4-BE49-F238E27FC236}">
                    <a16:creationId xmlns:a16="http://schemas.microsoft.com/office/drawing/2014/main" id="{26DB2CE3-390D-964A-24A6-76B834AB9E12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514764" y="1060315"/>
                <a:ext cx="7730836" cy="62268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175"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2772000" tIns="64452" rIns="120292" bIns="64453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algn="l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sz="1600" dirty="0">
                  <a:solidFill>
                    <a:schemeClr val="dk1">
                      <a:lumMod val="100000"/>
                    </a:schemeClr>
                  </a:solidFill>
                  <a:effectLst/>
                  <a:latin typeface="+mn-ea"/>
                  <a:cs typeface="+mn-ea"/>
                  <a:sym typeface="+mn-ea"/>
                </a:endParaRPr>
              </a:p>
            </p:txBody>
          </p:sp>
          <p:sp>
            <p:nvSpPr>
              <p:cNvPr id="13" name="Index-4">
                <a:extLst>
                  <a:ext uri="{FF2B5EF4-FFF2-40B4-BE49-F238E27FC236}">
                    <a16:creationId xmlns:a16="http://schemas.microsoft.com/office/drawing/2014/main" id="{DA441E6D-DD31-AD2F-18BF-C51C55EE6C7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660400" y="1059498"/>
                <a:ext cx="624315" cy="624315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54000" dist="127000" dir="2700000" algn="tl" rotWithShape="0">
                  <a:schemeClr val="accent4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3</a:t>
                </a:r>
                <a:endParaRPr lang="zh-CN" altLang="en-US" b="1" dirty="0"/>
              </a:p>
            </p:txBody>
          </p:sp>
          <p:sp>
            <p:nvSpPr>
              <p:cNvPr id="14" name="Title-4">
                <a:extLst>
                  <a:ext uri="{FF2B5EF4-FFF2-40B4-BE49-F238E27FC236}">
                    <a16:creationId xmlns:a16="http://schemas.microsoft.com/office/drawing/2014/main" id="{02FD8BB6-3130-69FF-27F5-6BDC5AAC61FB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718800" y="1186989"/>
                <a:ext cx="133843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4"/>
                    </a:solidFill>
                  </a:rPr>
                  <a:t>实操加工</a:t>
                </a:r>
              </a:p>
            </p:txBody>
          </p:sp>
          <p:sp>
            <p:nvSpPr>
              <p:cNvPr id="15" name="Body-4">
                <a:extLst>
                  <a:ext uri="{FF2B5EF4-FFF2-40B4-BE49-F238E27FC236}">
                    <a16:creationId xmlns:a16="http://schemas.microsoft.com/office/drawing/2014/main" id="{5CDA8132-4244-EC9B-1A41-08A1B47C78DB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>
              <a:xfrm>
                <a:off x="2865004" y="1117600"/>
                <a:ext cx="6269762" cy="470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ea"/>
                  </a:rPr>
                  <a:t>加工准备、对刀、空运行及仿真、零件自动加工、零件检测、加工结束</a:t>
                </a:r>
                <a:endParaRPr kumimoji="0" lang="en-GB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74994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3517630-7380-D2EF-8C74-87B2F547B957}"/>
              </a:ext>
            </a:extLst>
          </p:cNvPr>
          <p:cNvGraphicFramePr>
            <a:graphicFrameLocks noGrp="1"/>
          </p:cNvGraphicFramePr>
          <p:nvPr/>
        </p:nvGraphicFramePr>
        <p:xfrm>
          <a:off x="1352569" y="1775366"/>
          <a:ext cx="948685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112266574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7405830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938711890"/>
                    </a:ext>
                  </a:extLst>
                </a:gridCol>
                <a:gridCol w="1283974">
                  <a:extLst>
                    <a:ext uri="{9D8B030D-6E8A-4147-A177-3AD203B41FA5}">
                      <a16:colId xmlns:a16="http://schemas.microsoft.com/office/drawing/2014/main" val="3833335219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861866586"/>
                    </a:ext>
                  </a:extLst>
                </a:gridCol>
                <a:gridCol w="957796">
                  <a:extLst>
                    <a:ext uri="{9D8B030D-6E8A-4147-A177-3AD203B41FA5}">
                      <a16:colId xmlns:a16="http://schemas.microsoft.com/office/drawing/2014/main" val="321667109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957467128"/>
                    </a:ext>
                  </a:extLst>
                </a:gridCol>
              </a:tblGrid>
              <a:tr h="2065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种类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规格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精度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单位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数量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118839"/>
                  </a:ext>
                </a:extLst>
              </a:tr>
              <a:tr h="206513">
                <a:tc rowSpan="6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三爪自定心卡盘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14212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卡盘扳手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324681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刀架扳手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46114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垫刀片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若干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701406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划线盘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12324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麻花钻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l-GR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φ24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040671"/>
                  </a:ext>
                </a:extLst>
              </a:tr>
              <a:tr h="206513">
                <a:tc rowSpan="5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游标卡尺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0~150mm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0.02mm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91421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内径千分尺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25~50mm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0.01mm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024829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螺纹环规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M27×1.5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744848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螺纹塞规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M27×1.5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692189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外径千分尺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25~50mm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0.01mm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967413"/>
                  </a:ext>
                </a:extLst>
              </a:tr>
              <a:tr h="206513">
                <a:tc rowSpan="6">
                  <a:txBody>
                    <a:bodyPr/>
                    <a:lstStyle/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刀具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内圆镗刀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08946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内切槽刀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508465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内螺纹车刀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296081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外圆车刀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90°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342778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外切槽刀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3mm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3516403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外螺纹车刀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60°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9928544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3A4D87C1-C93E-0BF0-F298-9E038F063E9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64F0B1B5-2460-4962-8129-13FAD7FCACF7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8143811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700749" y="1934695"/>
            <a:ext cx="3725436" cy="48936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O1007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T0404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Q90 U-0.3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X28.0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X25.0 Z-1.5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Z-26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X22.0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G99 G97 G40 G21 M03 S1000 T0404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G70 P50 Q90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G99 G97 G40 G21 M03 S400 T0505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Z-26.0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G01 X29.0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X22.0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W1.0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N230 X29.0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X22.0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426185" y="1934695"/>
            <a:ext cx="3725436" cy="48936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 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粗镗循环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设置循环起刀，终点。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精镗循环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5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17337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左端加工程序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4105AED-DD50-2AF4-A40F-79EE555F8FA9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18919598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4056154" y="1802860"/>
            <a:ext cx="3725436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N250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N260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N270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N280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N290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N300 G71 P310 Q350 U0.3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N310 G00 G42 X38.0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N320 G01 Z0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N330 G02 X48.0 Z-5.0 R5.0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N340 G01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N350 X55.0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N360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N370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N380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N390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N400 G70 P310 Q350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N410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N420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N430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0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7781590" y="1802859"/>
            <a:ext cx="3725436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 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6CA4DE-BD0B-9236-13B2-314FB77B2CE3}"/>
              </a:ext>
            </a:extLst>
          </p:cNvPr>
          <p:cNvSpPr txBox="1"/>
          <p:nvPr/>
        </p:nvSpPr>
        <p:spPr>
          <a:xfrm>
            <a:off x="792480" y="1517337"/>
            <a:ext cx="3013166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左端加工程序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51AE708C-D476-017C-9ECF-3BA90A425B9F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5" name="标题 3">
            <a:extLst>
              <a:ext uri="{FF2B5EF4-FFF2-40B4-BE49-F238E27FC236}">
                <a16:creationId xmlns:a16="http://schemas.microsoft.com/office/drawing/2014/main" id="{A461AE27-D8C2-08AB-DA48-91258505DC8A}"/>
              </a:ext>
            </a:extLst>
          </p:cNvPr>
          <p:cNvSpPr txBox="1"/>
          <p:nvPr/>
        </p:nvSpPr>
        <p:spPr>
          <a:xfrm>
            <a:off x="4117374" y="1184941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34643518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700749" y="1934695"/>
            <a:ext cx="3725436" cy="48936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O1008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T0404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Q80 U-0.3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X30.0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X22.0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G99 G97 G40 G21 M03 S1000 T0404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G00 X22.0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G70 P50 Q80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G71 P200 Q260 U0.5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G00 X42.0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X44.0 Z-1.0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N230 Z-18.0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X48.0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0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426185" y="1934695"/>
            <a:ext cx="3725436" cy="48936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粗镗循环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4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精镗循环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17337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左端加工程序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74C8AC3-EF5E-9D4E-D7BF-7A7CB53431A3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31681F18-9B2F-B4A5-C217-D35B4531C43F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7239894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572903" y="1959999"/>
            <a:ext cx="3725436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N250 Z-40.0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N260 X55.0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N270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N280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N290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N310 G70 P200 Q260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N320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N330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N340 G99 G97 G40 G21 M03 S400 T0202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N350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N360 Z-29.0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N370 G01 X44.0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N380 X55.0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N390 W1.0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N400 X44.0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N410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N420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N430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zh-CN" altLang="en-US" sz="10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6298339" y="1959999"/>
            <a:ext cx="3725436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2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+mn-ea"/>
              </a:rPr>
              <a:t>程序结束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B7275C-71DB-ABF3-D11F-36912D270756}"/>
              </a:ext>
            </a:extLst>
          </p:cNvPr>
          <p:cNvSpPr txBox="1"/>
          <p:nvPr/>
        </p:nvSpPr>
        <p:spPr>
          <a:xfrm>
            <a:off x="792480" y="1517337"/>
            <a:ext cx="6096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左端加工程序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DFEB5326-C337-AA2B-BEC9-4516E931BA5D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DF8882C-020F-D5F8-B6D2-BA6F167D078E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324721622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3F4A1A3-0C26-654C-EE5D-34EBFD0E66A1}"/>
              </a:ext>
            </a:extLst>
          </p:cNvPr>
          <p:cNvSpPr txBox="1"/>
          <p:nvPr/>
        </p:nvSpPr>
        <p:spPr>
          <a:xfrm>
            <a:off x="278633" y="2297750"/>
            <a:ext cx="3352841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O1009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Q110 U0.5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X24.0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X27.0 Z-1.5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Z-20.0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X38.0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G02 X48.0 W-5.0 R5.0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G01 X55.0 </a:t>
            </a: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G70 P50 Q110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N180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97F29-53EC-A17B-A211-E91518D4AC03}"/>
              </a:ext>
            </a:extLst>
          </p:cNvPr>
          <p:cNvSpPr txBox="1"/>
          <p:nvPr/>
        </p:nvSpPr>
        <p:spPr>
          <a:xfrm>
            <a:off x="3729031" y="2297750"/>
            <a:ext cx="3725436" cy="36009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退刀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2151017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右端轮廓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7101B8E9-B556-4B05-AB15-E09D04122ABB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449D5D0C-751D-3D81-305C-5E3B4CDBDD6A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19618187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2151017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右端轮廓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E6D726-149B-09EF-FA68-CA716ACB5EB8}"/>
              </a:ext>
            </a:extLst>
          </p:cNvPr>
          <p:cNvSpPr txBox="1"/>
          <p:nvPr/>
        </p:nvSpPr>
        <p:spPr>
          <a:xfrm>
            <a:off x="2124247" y="2093796"/>
            <a:ext cx="3251778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N190 G99 G97 G40 G21 M03 S400 T0202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N210 Z-20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N220 G01 X23.0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N230 X30.0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N240 W1.0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N250 X23.0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N260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N270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N280 G99 G97 G40 G21 M03 S400 T0303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N290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N300 G92 X26.2 Z-18.0 F1.5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N310 X25.6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N320 X25.2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N330 X25.05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N340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N350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N360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D0ECE78-175F-5962-5B23-6504A2B5E7C2}"/>
              </a:ext>
            </a:extLst>
          </p:cNvPr>
          <p:cNvSpPr txBox="1"/>
          <p:nvPr/>
        </p:nvSpPr>
        <p:spPr>
          <a:xfrm>
            <a:off x="5376025" y="2093796"/>
            <a:ext cx="3251778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2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3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第一次进给车螺纹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第二次进给车螺纹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第三次进给车螺纹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第四次进给车螺纹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  <a:endParaRPr lang="zh-CN" altLang="en-US" sz="50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CFF5712-FC30-7B43-88E1-EB824813A1A8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5AC02A40-F785-5539-A2F1-36DEC6DA4436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33372375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3B37544-7322-3119-77BC-153733A7A5F7}"/>
              </a:ext>
            </a:extLst>
          </p:cNvPr>
          <p:cNvSpPr txBox="1"/>
          <p:nvPr/>
        </p:nvSpPr>
        <p:spPr>
          <a:xfrm>
            <a:off x="792480" y="1578300"/>
            <a:ext cx="2151017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</a:t>
            </a: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右端轮廓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E6D726-149B-09EF-FA68-CA716ACB5EB8}"/>
              </a:ext>
            </a:extLst>
          </p:cNvPr>
          <p:cNvSpPr txBox="1"/>
          <p:nvPr/>
        </p:nvSpPr>
        <p:spPr>
          <a:xfrm>
            <a:off x="1994706" y="2076907"/>
            <a:ext cx="3697433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O1010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 G99 G97 G40 G21 M03 S600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N20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N30 G71 U1.5 R1.0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N40 G71 P50 Q90 U0.5 W0.2 F0.3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N50 G00 G42 X0.0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N60 G01 Z0.0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N70 G03 X44.0 Z-34.0 R24.0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N80 G01 Z-38.0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N90 X55.0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N100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N110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N120 G99 G97 G40 G21 M03 S1000 T0101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N130 G00 X55.0 Z5.0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N140 G70 P50 Q90 F0.1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N150 G00 X100.0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N160 Z100.0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200" b="0" i="0" u="none" strike="noStrike" baseline="0" dirty="0">
              <a:solidFill>
                <a:srgbClr val="221E1F"/>
              </a:solidFill>
              <a:latin typeface="方正细黑一"/>
            </a:endParaRPr>
          </a:p>
          <a:p>
            <a:r>
              <a:rPr lang="en-US" altLang="zh-CN" sz="1200" b="0" i="0" u="none" strike="noStrike" baseline="0" dirty="0">
                <a:solidFill>
                  <a:srgbClr val="221E1F"/>
                </a:solidFill>
                <a:latin typeface="方正细黑一"/>
              </a:rPr>
              <a:t>N170 M30</a:t>
            </a:r>
            <a:r>
              <a:rPr lang="zh-CN" altLang="en-US" sz="1200" b="0" i="0" u="none" strike="noStrike" baseline="0" dirty="0">
                <a:solidFill>
                  <a:srgbClr val="221E1F"/>
                </a:solidFill>
                <a:latin typeface="方正细黑一"/>
              </a:rPr>
              <a:t>； </a:t>
            </a:r>
            <a:endParaRPr lang="en-US" altLang="zh-CN" sz="1000" b="0" i="0" u="none" strike="noStrike" baseline="0" dirty="0">
              <a:solidFill>
                <a:srgbClr val="221E1F"/>
              </a:solidFill>
              <a:latin typeface="方正细黑一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D0ECE78-175F-5962-5B23-6504A2B5E7C2}"/>
              </a:ext>
            </a:extLst>
          </p:cNvPr>
          <p:cNvSpPr txBox="1"/>
          <p:nvPr/>
        </p:nvSpPr>
        <p:spPr>
          <a:xfrm>
            <a:off x="5692139" y="2076907"/>
            <a:ext cx="2303860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粗车循环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设置循环起点，终点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刀具补偿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初始化，主轴正转，换</a:t>
            </a:r>
            <a:r>
              <a:rPr lang="en-US" altLang="zh-CN" sz="1200" dirty="0">
                <a:solidFill>
                  <a:srgbClr val="221E1F"/>
                </a:solidFill>
                <a:latin typeface="方正细黑一"/>
              </a:rPr>
              <a:t>1</a:t>
            </a:r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号刀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起刀点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精车循环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返回换刀点</a:t>
            </a:r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endParaRPr lang="en-US" altLang="zh-CN" sz="1200" dirty="0">
              <a:solidFill>
                <a:srgbClr val="221E1F"/>
              </a:solidFill>
              <a:latin typeface="方正细黑一"/>
            </a:endParaRPr>
          </a:p>
          <a:p>
            <a:pPr algn="just"/>
            <a:r>
              <a:rPr lang="zh-CN" altLang="en-US" sz="1200" dirty="0">
                <a:solidFill>
                  <a:srgbClr val="221E1F"/>
                </a:solidFill>
                <a:latin typeface="方正细黑一"/>
              </a:rPr>
              <a:t>程序结束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1B53EA7-EB20-9B6A-46C9-7A27AAB4F114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B8A58932-18F7-F845-563B-42B9BB63E1D2}"/>
              </a:ext>
            </a:extLst>
          </p:cNvPr>
          <p:cNvSpPr txBox="1"/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参考程序</a:t>
            </a:r>
          </a:p>
        </p:txBody>
      </p:sp>
    </p:spTree>
    <p:extLst>
      <p:ext uri="{BB962C8B-B14F-4D97-AF65-F5344CB8AC3E}">
        <p14:creationId xmlns:p14="http://schemas.microsoft.com/office/powerpoint/2010/main" val="9630494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29905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加工准备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检查毛坯尺寸；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开机、回参考点</a:t>
            </a:r>
            <a:r>
              <a:rPr lang="zh-CN" altLang="en-US" dirty="0">
                <a:solidFill>
                  <a:srgbClr val="221E1F"/>
                </a:solidFill>
                <a:latin typeface="方正书宋"/>
              </a:rPr>
              <a:t>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输入程序。把编写好的程序通过数控面板输入数控车床；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装夹工件。坯料装夹在三爪自定心卡盘中，伸出约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50mm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左右，用划线盘校正并夹紧，在车尾座安装麻花钻；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装夹刀具。把镗刀、内切槽刀、内螺纹刀、外圆车、外切槽刀、外螺纹刀按要求依次装入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T02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T03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T04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T05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T06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号刀位。安装螺纹车刀时可借助角度样板使刀头垂直于工件轴线。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4564858"/>
            <a:ext cx="10580489" cy="11375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对刀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六把刀依次采用试切法对刀，通过对刀把操作得到的零偏值分别输入到各自的补偿中，加工时调用。其中螺纹车刀取刀尖为刀位点。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5670222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空运行及仿真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对输入的程序进行空运行或轨迹仿真，以检验程序是否正。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AF525484-B5B1-8101-9F4C-C0D0BE6CAA5C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37359169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标题 3"/>
          <p:cNvSpPr txBox="1"/>
          <p:nvPr/>
        </p:nvSpPr>
        <p:spPr>
          <a:xfrm>
            <a:off x="4117374" y="1155586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实操加工</a:t>
            </a:r>
          </a:p>
        </p:txBody>
      </p:sp>
      <p:sp>
        <p:nvSpPr>
          <p:cNvPr id="12" name="文本占位符 5"/>
          <p:cNvSpPr txBox="1"/>
          <p:nvPr/>
        </p:nvSpPr>
        <p:spPr>
          <a:xfrm>
            <a:off x="623317" y="1679833"/>
            <a:ext cx="10455361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零件自动加工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选择自动加工模式，打开程序，调好进给倍率，按数控启动按钮进行自动加工。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文本占位符 5"/>
          <p:cNvSpPr txBox="1"/>
          <p:nvPr/>
        </p:nvSpPr>
        <p:spPr>
          <a:xfrm>
            <a:off x="623317" y="2457290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零件检测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选择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25~50mm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的内、外径千分尺测量内、外圆直径，环、塞规检测内、外圆螺纹。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623317" y="3234747"/>
            <a:ext cx="10580489" cy="777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6.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加工结束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清理车床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3" name="标题 3">
            <a:extLst>
              <a:ext uri="{FF2B5EF4-FFF2-40B4-BE49-F238E27FC236}">
                <a16:creationId xmlns:a16="http://schemas.microsoft.com/office/drawing/2014/main" id="{894AE45D-802D-74FF-676E-96161F716567}"/>
              </a:ext>
            </a:extLst>
          </p:cNvPr>
          <p:cNvSpPr txBox="1"/>
          <p:nvPr/>
        </p:nvSpPr>
        <p:spPr>
          <a:xfrm>
            <a:off x="2829393" y="3953492"/>
            <a:ext cx="6533209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综合零件车削加工过程中的注意事项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B142FC-9032-F77E-996B-0F67D0AFB02A}"/>
              </a:ext>
            </a:extLst>
          </p:cNvPr>
          <p:cNvSpPr txBox="1"/>
          <p:nvPr/>
        </p:nvSpPr>
        <p:spPr>
          <a:xfrm>
            <a:off x="623317" y="4565308"/>
            <a:ext cx="10455361" cy="1137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配合件加工要根据图纸分析加工的先后顺序，要便于装夹和加工，尽量减少装夹工件的次数。这样可以更好地保证加工质量，减少加工时间。</a:t>
            </a:r>
          </a:p>
          <a:p>
            <a:pPr marL="285750" indent="-285750"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为防止装夹已加工表面损伤，用铜皮裹住其表面再装夹，每次从车床上拆下工件，都需重新对刀。</a:t>
            </a:r>
            <a:endParaRPr lang="zh-CN" altLang="en-US" dirty="0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970CA7D9-BB02-3ED3-AAC6-48B5B40D650D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3672045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1" name="标题 3">
            <a:extLst>
              <a:ext uri="{FF2B5EF4-FFF2-40B4-BE49-F238E27FC236}">
                <a16:creationId xmlns:a16="http://schemas.microsoft.com/office/drawing/2014/main" id="{F4110DCD-CC68-6A43-FD6A-F3F89A1FEA56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818566" y="1787749"/>
            <a:ext cx="6000245" cy="378648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1.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零件几何特点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该零件由外圆柱面、圆锥面、燕尾槽、螺纹等要素组成；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毛坯尺寸为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φ55×90mm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，零件总长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86mm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marL="0" indent="0" algn="just">
              <a:lnSpc>
                <a:spcPct val="130000"/>
              </a:lnSpc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2.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确定装夹方案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用三爪自定心卡盘装夹。该零件需要两次装夹才能完成加工；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加工时先装夹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，加工右端外轮廓；再掉头装夹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φ36 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，加工左端外轮廓，如右图所示。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为防止装夹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φ36mm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表面损伤，用铜皮裹住其表面再装夹，掉头装夹时用百分表找正。 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4F947F-87AB-62B6-AB56-6DF57A966225}"/>
              </a:ext>
            </a:extLst>
          </p:cNvPr>
          <p:cNvSpPr txBox="1"/>
          <p:nvPr/>
        </p:nvSpPr>
        <p:spPr>
          <a:xfrm>
            <a:off x="7121002" y="4188822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加工右端轮廓</a:t>
            </a:r>
            <a:endParaRPr lang="zh-CN" altLang="en-US" sz="1600" b="1" spc="-150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F8DC041-BAFE-2744-A288-B0C20E79F07C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4C70F60-8242-AD6C-D9FD-DC95276DD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756" y="2020969"/>
            <a:ext cx="2333732" cy="21678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7178778-8C76-93B5-C69F-BE6D460348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0024" y="2020969"/>
            <a:ext cx="2333732" cy="216785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1E346E8-4EA2-136B-238D-B143958BC612}"/>
              </a:ext>
            </a:extLst>
          </p:cNvPr>
          <p:cNvSpPr txBox="1"/>
          <p:nvPr/>
        </p:nvSpPr>
        <p:spPr>
          <a:xfrm>
            <a:off x="9668259" y="4188822"/>
            <a:ext cx="1907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加工左端轮廓</a:t>
            </a:r>
            <a:endParaRPr lang="zh-CN" altLang="en-US" sz="1600" b="1" spc="-150" dirty="0"/>
          </a:p>
        </p:txBody>
      </p:sp>
    </p:spTree>
    <p:extLst>
      <p:ext uri="{BB962C8B-B14F-4D97-AF65-F5344CB8AC3E}">
        <p14:creationId xmlns:p14="http://schemas.microsoft.com/office/powerpoint/2010/main" val="20798539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标题 3"/>
          <p:cNvSpPr txBox="1"/>
          <p:nvPr/>
        </p:nvSpPr>
        <p:spPr>
          <a:xfrm>
            <a:off x="3722251" y="1255746"/>
            <a:ext cx="4747493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五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思考与实训练习</a:t>
            </a:r>
          </a:p>
        </p:txBody>
      </p:sp>
      <p:sp>
        <p:nvSpPr>
          <p:cNvPr id="7" name="文本占位符 5"/>
          <p:cNvSpPr txBox="1"/>
          <p:nvPr/>
        </p:nvSpPr>
        <p:spPr>
          <a:xfrm>
            <a:off x="1366823" y="2048355"/>
            <a:ext cx="5331078" cy="192725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试说明配合零件的加工方法和加工工艺。</a:t>
            </a:r>
          </a:p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简述综合零件的结构特点及加工注意事项。</a:t>
            </a:r>
          </a:p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编制如右图所示的配合零件的加工程序。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34780" y="4938457"/>
            <a:ext cx="27577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pc="-150" dirty="0">
                <a:solidFill>
                  <a:srgbClr val="221E1F"/>
                </a:solidFill>
                <a:latin typeface="方正书宋"/>
              </a:rPr>
              <a:t>配合件加工练习</a:t>
            </a:r>
            <a:endParaRPr lang="zh-CN" altLang="en-US" sz="1600" b="1" spc="-150" dirty="0"/>
          </a:p>
        </p:txBody>
      </p:sp>
      <p:sp>
        <p:nvSpPr>
          <p:cNvPr id="16" name="1"/>
          <p:cNvSpPr/>
          <p:nvPr/>
        </p:nvSpPr>
        <p:spPr bwMode="auto">
          <a:xfrm rot="5400000">
            <a:off x="966621" y="2276539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7" name="Index-1"/>
          <p:cNvSpPr txBox="1"/>
          <p:nvPr/>
        </p:nvSpPr>
        <p:spPr>
          <a:xfrm>
            <a:off x="656367" y="2237686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1">
            <a:extLst>
              <a:ext uri="{FF2B5EF4-FFF2-40B4-BE49-F238E27FC236}">
                <a16:creationId xmlns:a16="http://schemas.microsoft.com/office/drawing/2014/main" id="{5656C72B-FB01-F5AD-6EE0-83B58B7853B8}"/>
              </a:ext>
            </a:extLst>
          </p:cNvPr>
          <p:cNvSpPr/>
          <p:nvPr/>
        </p:nvSpPr>
        <p:spPr bwMode="auto">
          <a:xfrm rot="5400000">
            <a:off x="965578" y="2934795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8" name="Index-1">
            <a:extLst>
              <a:ext uri="{FF2B5EF4-FFF2-40B4-BE49-F238E27FC236}">
                <a16:creationId xmlns:a16="http://schemas.microsoft.com/office/drawing/2014/main" id="{6E8DBCD7-D5B8-E794-81D3-86052F4B4B68}"/>
              </a:ext>
            </a:extLst>
          </p:cNvPr>
          <p:cNvSpPr txBox="1"/>
          <p:nvPr/>
        </p:nvSpPr>
        <p:spPr>
          <a:xfrm>
            <a:off x="655324" y="2895942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40250DFA-AF1A-55E8-2BA3-434932FF87E9}"/>
              </a:ext>
            </a:extLst>
          </p:cNvPr>
          <p:cNvSpPr/>
          <p:nvPr/>
        </p:nvSpPr>
        <p:spPr bwMode="auto">
          <a:xfrm rot="5400000">
            <a:off x="965577" y="3623827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14" name="Index-1">
            <a:extLst>
              <a:ext uri="{FF2B5EF4-FFF2-40B4-BE49-F238E27FC236}">
                <a16:creationId xmlns:a16="http://schemas.microsoft.com/office/drawing/2014/main" id="{15E192A4-D1AE-73BA-E923-734AD0BAEEAD}"/>
              </a:ext>
            </a:extLst>
          </p:cNvPr>
          <p:cNvSpPr txBox="1"/>
          <p:nvPr/>
        </p:nvSpPr>
        <p:spPr>
          <a:xfrm>
            <a:off x="655323" y="3584974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60EA223-3816-E34E-7C58-15D198247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738" y="2235323"/>
            <a:ext cx="4127862" cy="2703134"/>
          </a:xfrm>
          <a:prstGeom prst="rect">
            <a:avLst/>
          </a:prstGeom>
        </p:spPr>
      </p:pic>
      <p:sp>
        <p:nvSpPr>
          <p:cNvPr id="12" name="标题 1">
            <a:extLst>
              <a:ext uri="{FF2B5EF4-FFF2-40B4-BE49-F238E27FC236}">
                <a16:creationId xmlns:a16="http://schemas.microsoft.com/office/drawing/2014/main" id="{89FC8414-1CD2-84BF-55EF-DCE4D7C445EC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</p:spTree>
    <p:extLst>
      <p:ext uri="{BB962C8B-B14F-4D97-AF65-F5344CB8AC3E}">
        <p14:creationId xmlns:p14="http://schemas.microsoft.com/office/powerpoint/2010/main" val="12804194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sp>
          <p:nvSpPr>
            <p:cNvPr id="41" name="任意多边形 40"/>
            <p:cNvSpPr/>
            <p:nvPr/>
          </p:nvSpPr>
          <p:spPr bwMode="auto">
            <a:xfrm>
              <a:off x="1589" y="5403847"/>
              <a:ext cx="2523898" cy="1454154"/>
            </a:xfrm>
            <a:custGeom>
              <a:avLst/>
              <a:gdLst>
                <a:gd name="T0" fmla="*/ 2545 w 2752"/>
                <a:gd name="T1" fmla="*/ 944 h 1585"/>
                <a:gd name="T2" fmla="*/ 1030 w 2752"/>
                <a:gd name="T3" fmla="*/ 944 h 1585"/>
                <a:gd name="T4" fmla="*/ 426 w 2752"/>
                <a:gd name="T5" fmla="*/ 327 h 1585"/>
                <a:gd name="T6" fmla="*/ 0 w 2752"/>
                <a:gd name="T7" fmla="*/ 134 h 1585"/>
                <a:gd name="T8" fmla="*/ 0 w 2752"/>
                <a:gd name="T9" fmla="*/ 1585 h 1585"/>
                <a:gd name="T10" fmla="*/ 2744 w 2752"/>
                <a:gd name="T11" fmla="*/ 1585 h 1585"/>
                <a:gd name="T12" fmla="*/ 2545 w 2752"/>
                <a:gd name="T13" fmla="*/ 94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1585">
                  <a:moveTo>
                    <a:pt x="2545" y="944"/>
                  </a:moveTo>
                  <a:cubicBezTo>
                    <a:pt x="2295" y="510"/>
                    <a:pt x="1551" y="716"/>
                    <a:pt x="1030" y="944"/>
                  </a:cubicBezTo>
                  <a:cubicBezTo>
                    <a:pt x="509" y="1172"/>
                    <a:pt x="648" y="748"/>
                    <a:pt x="426" y="327"/>
                  </a:cubicBezTo>
                  <a:cubicBezTo>
                    <a:pt x="253" y="0"/>
                    <a:pt x="73" y="81"/>
                    <a:pt x="0" y="134"/>
                  </a:cubicBezTo>
                  <a:cubicBezTo>
                    <a:pt x="0" y="1585"/>
                    <a:pt x="0" y="1585"/>
                    <a:pt x="0" y="1585"/>
                  </a:cubicBezTo>
                  <a:cubicBezTo>
                    <a:pt x="2744" y="1585"/>
                    <a:pt x="2744" y="1585"/>
                    <a:pt x="2744" y="1585"/>
                  </a:cubicBezTo>
                  <a:cubicBezTo>
                    <a:pt x="2319" y="1449"/>
                    <a:pt x="2752" y="1302"/>
                    <a:pt x="2545" y="944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7000">
                  <a:srgbClr val="00B0F0"/>
                </a:gs>
                <a:gs pos="100000">
                  <a:schemeClr val="accent1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9390026" y="0"/>
              <a:ext cx="2800388" cy="1476422"/>
            </a:xfrm>
            <a:custGeom>
              <a:avLst/>
              <a:gdLst>
                <a:gd name="T0" fmla="*/ 354 w 2444"/>
                <a:gd name="T1" fmla="*/ 526 h 1288"/>
                <a:gd name="T2" fmla="*/ 1598 w 2444"/>
                <a:gd name="T3" fmla="*/ 526 h 1288"/>
                <a:gd name="T4" fmla="*/ 2094 w 2444"/>
                <a:gd name="T5" fmla="*/ 1033 h 1288"/>
                <a:gd name="T6" fmla="*/ 2444 w 2444"/>
                <a:gd name="T7" fmla="*/ 1192 h 1288"/>
                <a:gd name="T8" fmla="*/ 2444 w 2444"/>
                <a:gd name="T9" fmla="*/ 0 h 1288"/>
                <a:gd name="T10" fmla="*/ 0 w 2444"/>
                <a:gd name="T11" fmla="*/ 0 h 1288"/>
                <a:gd name="T12" fmla="*/ 354 w 2444"/>
                <a:gd name="T13" fmla="*/ 526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4" h="1288">
                  <a:moveTo>
                    <a:pt x="354" y="526"/>
                  </a:moveTo>
                  <a:cubicBezTo>
                    <a:pt x="516" y="764"/>
                    <a:pt x="1170" y="714"/>
                    <a:pt x="1598" y="526"/>
                  </a:cubicBezTo>
                  <a:cubicBezTo>
                    <a:pt x="2026" y="339"/>
                    <a:pt x="1981" y="659"/>
                    <a:pt x="2094" y="1033"/>
                  </a:cubicBezTo>
                  <a:cubicBezTo>
                    <a:pt x="2172" y="1288"/>
                    <a:pt x="2400" y="1272"/>
                    <a:pt x="2444" y="1192"/>
                  </a:cubicBezTo>
                  <a:cubicBezTo>
                    <a:pt x="2444" y="0"/>
                    <a:pt x="2444" y="0"/>
                    <a:pt x="24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5" y="116"/>
                    <a:pt x="163" y="246"/>
                    <a:pt x="354" y="526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84000">
                  <a:srgbClr val="00B0F0"/>
                </a:gs>
                <a:gs pos="100000">
                  <a:schemeClr val="accent1"/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38928" y="1834955"/>
          <a:ext cx="5733450" cy="406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2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2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5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55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2840"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实训项目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日期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实训地点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材料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毛坯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5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设备型号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118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实训内容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6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工序、工步内容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切削用量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altLang="zh-C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</a:t>
                      </a:r>
                    </a:p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</a:t>
                      </a:r>
                    </a:p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r/min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F</a:t>
                      </a:r>
                    </a:p>
                    <a:p>
                      <a:pPr algn="ctr" fontAlgn="ctr"/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mm/min</a:t>
                      </a:r>
                      <a:r>
                        <a:rPr lang="zh-CN" alt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刀具、夹具、量具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645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4152">
                <a:tc gridSpan="10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</a:rPr>
                        <a:t> 工序图</a:t>
                      </a:r>
                      <a:endParaRPr lang="en-US" altLang="zh-CN" sz="1400" u="none" strike="noStrike" dirty="0">
                        <a:effectLst/>
                      </a:endParaRPr>
                    </a:p>
                    <a:p>
                      <a:pPr algn="l" fontAlgn="ctr"/>
                      <a:endParaRPr lang="zh-CN" altLang="en-US" sz="1400" u="none" strike="noStrike" dirty="0">
                        <a:effectLst/>
                      </a:endParaRPr>
                    </a:p>
                    <a:p>
                      <a:pPr algn="l" fontAlgn="ctr"/>
                      <a:endParaRPr lang="en-US" altLang="zh-CN" sz="14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009719" y="1824089"/>
          <a:ext cx="6180692" cy="408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950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程序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</a:rPr>
                        <a:t>说明</a:t>
                      </a:r>
                      <a:endParaRPr lang="en-US" altLang="zh-CN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450">
                <a:tc gridSpan="5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检验项目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理论尺寸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实测数据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量具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误差分析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951"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683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1.</a:t>
                      </a:r>
                      <a:r>
                        <a:rPr lang="zh-CN" altLang="en-US" sz="1400" dirty="0"/>
                        <a:t>加工时出现的问题及解决方法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317">
                <a:tc gridSpan="7">
                  <a:txBody>
                    <a:bodyPr/>
                    <a:lstStyle/>
                    <a:p>
                      <a:pPr algn="l"/>
                      <a:r>
                        <a:rPr lang="en-US" altLang="zh-CN" sz="1400" dirty="0"/>
                        <a:t>2. </a:t>
                      </a:r>
                      <a:r>
                        <a:rPr lang="zh-CN" altLang="en-US" sz="1400" dirty="0"/>
                        <a:t>实训小结及体会</a:t>
                      </a:r>
                      <a:endParaRPr lang="en-US" altLang="zh-CN" sz="1400" dirty="0"/>
                    </a:p>
                    <a:p>
                      <a:pPr algn="l"/>
                      <a:endParaRPr lang="en-US" altLang="zh-CN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标题 1">
            <a:extLst>
              <a:ext uri="{FF2B5EF4-FFF2-40B4-BE49-F238E27FC236}">
                <a16:creationId xmlns:a16="http://schemas.microsoft.com/office/drawing/2014/main" id="{C9BE3C81-B5ED-5948-33FE-10FB99B1AC58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10.3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综合零件车削加工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156D86-C3EF-A5FE-F6FC-5E6C528B02E9}"/>
              </a:ext>
            </a:extLst>
          </p:cNvPr>
          <p:cNvSpPr txBox="1"/>
          <p:nvPr/>
        </p:nvSpPr>
        <p:spPr>
          <a:xfrm>
            <a:off x="1348199" y="1035215"/>
            <a:ext cx="6104708" cy="615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200000"/>
              </a:lnSpc>
              <a:buNone/>
            </a:pPr>
            <a:r>
              <a:rPr lang="zh-CN" altLang="en-US" sz="2000" b="1" i="0" u="none" strike="noStrike" baseline="0" dirty="0">
                <a:solidFill>
                  <a:schemeClr val="accent1"/>
                </a:solidFill>
                <a:latin typeface="方正书宋"/>
              </a:rPr>
              <a:t>完成实训报告</a:t>
            </a:r>
            <a:endParaRPr lang="en-US" altLang="zh-CN" sz="2000" b="1" i="0" u="none" strike="noStrike" baseline="0" dirty="0">
              <a:solidFill>
                <a:schemeClr val="accent1"/>
              </a:solidFill>
              <a:latin typeface="方正书宋"/>
            </a:endParaRP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C43034D9-114D-B341-6540-BEEC20B1421A}"/>
              </a:ext>
            </a:extLst>
          </p:cNvPr>
          <p:cNvSpPr/>
          <p:nvPr/>
        </p:nvSpPr>
        <p:spPr bwMode="auto">
          <a:xfrm rot="5400000">
            <a:off x="946953" y="1308911"/>
            <a:ext cx="467472" cy="335019"/>
          </a:xfrm>
          <a:custGeom>
            <a:avLst/>
            <a:gdLst>
              <a:gd name="T0" fmla="*/ 34 w 336"/>
              <a:gd name="T1" fmla="*/ 217 h 217"/>
              <a:gd name="T2" fmla="*/ 132 w 336"/>
              <a:gd name="T3" fmla="*/ 119 h 217"/>
              <a:gd name="T4" fmla="*/ 204 w 336"/>
              <a:gd name="T5" fmla="*/ 119 h 217"/>
              <a:gd name="T6" fmla="*/ 302 w 336"/>
              <a:gd name="T7" fmla="*/ 217 h 217"/>
              <a:gd name="T8" fmla="*/ 319 w 336"/>
              <a:gd name="T9" fmla="*/ 199 h 217"/>
              <a:gd name="T10" fmla="*/ 319 w 336"/>
              <a:gd name="T11" fmla="*/ 138 h 217"/>
              <a:gd name="T12" fmla="*/ 199 w 336"/>
              <a:gd name="T13" fmla="*/ 17 h 217"/>
              <a:gd name="T14" fmla="*/ 137 w 336"/>
              <a:gd name="T15" fmla="*/ 17 h 217"/>
              <a:gd name="T16" fmla="*/ 17 w 336"/>
              <a:gd name="T17" fmla="*/ 138 h 217"/>
              <a:gd name="T18" fmla="*/ 17 w 336"/>
              <a:gd name="T19" fmla="*/ 199 h 217"/>
              <a:gd name="T20" fmla="*/ 34 w 336"/>
              <a:gd name="T2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217">
                <a:moveTo>
                  <a:pt x="34" y="217"/>
                </a:moveTo>
                <a:cubicBezTo>
                  <a:pt x="132" y="119"/>
                  <a:pt x="132" y="119"/>
                  <a:pt x="132" y="119"/>
                </a:cubicBezTo>
                <a:cubicBezTo>
                  <a:pt x="152" y="99"/>
                  <a:pt x="184" y="99"/>
                  <a:pt x="204" y="119"/>
                </a:cubicBezTo>
                <a:cubicBezTo>
                  <a:pt x="302" y="217"/>
                  <a:pt x="302" y="217"/>
                  <a:pt x="302" y="217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36" y="182"/>
                  <a:pt x="336" y="155"/>
                  <a:pt x="319" y="138"/>
                </a:cubicBezTo>
                <a:cubicBezTo>
                  <a:pt x="199" y="17"/>
                  <a:pt x="199" y="17"/>
                  <a:pt x="199" y="17"/>
                </a:cubicBezTo>
                <a:cubicBezTo>
                  <a:pt x="182" y="0"/>
                  <a:pt x="154" y="0"/>
                  <a:pt x="137" y="17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0" y="155"/>
                  <a:pt x="0" y="182"/>
                  <a:pt x="17" y="199"/>
                </a:cubicBezTo>
                <a:lnTo>
                  <a:pt x="34" y="21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7" name="Index-1">
            <a:extLst>
              <a:ext uri="{FF2B5EF4-FFF2-40B4-BE49-F238E27FC236}">
                <a16:creationId xmlns:a16="http://schemas.microsoft.com/office/drawing/2014/main" id="{D946B6E6-0AA7-FAF5-A137-DF3B2ACCD979}"/>
              </a:ext>
            </a:extLst>
          </p:cNvPr>
          <p:cNvSpPr txBox="1"/>
          <p:nvPr/>
        </p:nvSpPr>
        <p:spPr>
          <a:xfrm>
            <a:off x="636699" y="1270058"/>
            <a:ext cx="51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24829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105819"/>
              </p:ext>
            </p:extLst>
          </p:nvPr>
        </p:nvGraphicFramePr>
        <p:xfrm>
          <a:off x="122948" y="1830249"/>
          <a:ext cx="11966288" cy="4566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1893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46895">
                <a:tc rowSpan="2"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实训项目评分表</a:t>
                      </a: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规范操作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文明生产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切削精度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总分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28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着装规范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正确使用量具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工件装夹</a:t>
                      </a:r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刀具安装规范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卫生设备保养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关机后车床停放位置合理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开机前的检查和开机顺序正确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正确对刀，回参考点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进行正确仿真校验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优秀（</a:t>
                      </a:r>
                      <a:r>
                        <a:rPr lang="en-US" altLang="zh-CN" sz="1400" dirty="0"/>
                        <a:t>60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良好</a:t>
                      </a:r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40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/>
                    </a:p>
                    <a:p>
                      <a:pPr algn="ctr"/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一般</a:t>
                      </a:r>
                      <a:endParaRPr lang="en-US" altLang="zh-CN" sz="1400" dirty="0"/>
                    </a:p>
                    <a:p>
                      <a:pPr algn="ctr"/>
                      <a:r>
                        <a:rPr lang="zh-CN" altLang="en-US" sz="1400" dirty="0"/>
                        <a:t>（</a:t>
                      </a:r>
                      <a:r>
                        <a:rPr lang="en-US" altLang="zh-CN" sz="1400" dirty="0"/>
                        <a:t>20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任务</a:t>
                      </a:r>
                      <a:r>
                        <a:rPr lang="en-US" altLang="zh-CN" sz="1400" dirty="0"/>
                        <a:t>10.1</a:t>
                      </a:r>
                    </a:p>
                    <a:p>
                      <a:pPr algn="ctr"/>
                      <a:r>
                        <a:rPr lang="zh-CN" altLang="en-US" sz="1400" dirty="0"/>
                        <a:t>中等复杂外形轮廓车削加工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任务</a:t>
                      </a:r>
                      <a:r>
                        <a:rPr lang="en-US" altLang="zh-CN" sz="1400" dirty="0"/>
                        <a:t>10.2</a:t>
                      </a:r>
                    </a:p>
                    <a:p>
                      <a:pPr algn="ctr"/>
                      <a:r>
                        <a:rPr lang="zh-CN" altLang="en-US" sz="1400" dirty="0"/>
                        <a:t>中等复杂内形轮廓车削加工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任务</a:t>
                      </a:r>
                      <a:r>
                        <a:rPr lang="en-US" altLang="zh-CN" sz="1400" dirty="0"/>
                        <a:t>10.3</a:t>
                      </a:r>
                    </a:p>
                    <a:p>
                      <a:pPr algn="ctr"/>
                      <a:r>
                        <a:rPr lang="zh-CN" altLang="en-US" sz="1400" dirty="0"/>
                        <a:t>综合零件车削加工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 grid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注：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规范操作与文明生产每项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分，切削精度分为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60/40/20 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分三个档次，共计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分</a:t>
                      </a: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668810" y="1173690"/>
            <a:ext cx="28745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  <a:r>
              <a:rPr lang="en-US" altLang="zh-CN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 </a:t>
            </a:r>
            <a:r>
              <a:rPr lang="zh-CN" altLang="en-US" sz="2400" b="1" i="0" u="none" strike="noStrike" baseline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评分表</a:t>
            </a:r>
            <a:endParaRPr lang="en-US" altLang="zh-CN" sz="2400" b="1" i="0" u="none" strike="noStrike" baseline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9525" imgH="9525" progId="TCLayout.ActiveDocument.1">
                  <p:embed/>
                </p:oleObj>
              </mc:Choice>
              <mc:Fallback>
                <p:oleObj name="think-cell Slide" r:id="rId3" imgW="9525" imgH="9525" progId="TCLayout.ActiveDocument.1">
                  <p:embed/>
                  <p:pic>
                    <p:nvPicPr>
                      <p:cNvPr id="0" name="图片 -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 hidden="1"/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346202" y="3921741"/>
            <a:ext cx="6426198" cy="701731"/>
          </a:xfrm>
        </p:spPr>
        <p:txBody>
          <a:bodyPr>
            <a:spAutoFit/>
          </a:bodyPr>
          <a:lstStyle/>
          <a:p>
            <a:r>
              <a:rPr lang="zh-CN" altLang="en-US" sz="4400" spc="300" dirty="0">
                <a:latin typeface="+mn-lt"/>
                <a:ea typeface="+mn-ea"/>
                <a:cs typeface="+mn-ea"/>
                <a:sym typeface="+mn-lt"/>
              </a:rPr>
              <a:t>谢 谢！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757624" y="1738544"/>
            <a:ext cx="10676748" cy="26025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3.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加工顺序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按</a:t>
            </a:r>
            <a:r>
              <a:rPr lang="el-GR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φ55×90 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下料。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加工右端外轮廓。用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指令粗精加工工件外轮廓→用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G01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指令车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φ23×5mm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的螺纹退刀槽和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φ40mm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的燕尾槽→用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外螺纹。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零件掉头加工左端外轮廓，车左端面并对刀，同时保证零件的总长。用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G71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、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G70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指令粗精加工工件外轮廓→用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G01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指令切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φ23×5mm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的螺纹退刀槽→用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G92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指令加工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M27×1.5 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外螺纹。</a:t>
            </a:r>
            <a:endParaRPr lang="en-US" altLang="zh-CN" dirty="0">
              <a:solidFill>
                <a:srgbClr val="221E1F"/>
              </a:solidFill>
              <a:latin typeface="方正书宋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F8DC041-BAFE-2744-A288-B0C20E79F07C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63F08D92-E9F3-00D1-2CF3-AFCB60E6C719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3457781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/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/>
          <p:cNvSpPr txBox="1"/>
          <p:nvPr/>
        </p:nvSpPr>
        <p:spPr>
          <a:xfrm>
            <a:off x="780066" y="1757139"/>
            <a:ext cx="4567646" cy="4173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4.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选择合理切削用量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D52EC-558E-9494-64BE-5972E0A04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959020"/>
              </p:ext>
            </p:extLst>
          </p:nvPr>
        </p:nvGraphicFramePr>
        <p:xfrm>
          <a:off x="1156101" y="2299063"/>
          <a:ext cx="10297962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099">
                  <a:extLst>
                    <a:ext uri="{9D8B030D-6E8A-4147-A177-3AD203B41FA5}">
                      <a16:colId xmlns:a16="http://schemas.microsoft.com/office/drawing/2014/main" val="594122700"/>
                    </a:ext>
                  </a:extLst>
                </a:gridCol>
                <a:gridCol w="2607555">
                  <a:extLst>
                    <a:ext uri="{9D8B030D-6E8A-4147-A177-3AD203B41FA5}">
                      <a16:colId xmlns:a16="http://schemas.microsoft.com/office/drawing/2014/main" val="2970574494"/>
                    </a:ext>
                  </a:extLst>
                </a:gridCol>
                <a:gridCol w="1650120">
                  <a:extLst>
                    <a:ext uri="{9D8B030D-6E8A-4147-A177-3AD203B41FA5}">
                      <a16:colId xmlns:a16="http://schemas.microsoft.com/office/drawing/2014/main" val="3238789181"/>
                    </a:ext>
                  </a:extLst>
                </a:gridCol>
                <a:gridCol w="1782534">
                  <a:extLst>
                    <a:ext uri="{9D8B030D-6E8A-4147-A177-3AD203B41FA5}">
                      <a16:colId xmlns:a16="http://schemas.microsoft.com/office/drawing/2014/main" val="386797126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67751725"/>
                    </a:ext>
                  </a:extLst>
                </a:gridCol>
                <a:gridCol w="1716327">
                  <a:extLst>
                    <a:ext uri="{9D8B030D-6E8A-4147-A177-3AD203B41FA5}">
                      <a16:colId xmlns:a16="http://schemas.microsoft.com/office/drawing/2014/main" val="3048243094"/>
                    </a:ext>
                  </a:extLst>
                </a:gridCol>
              </a:tblGrid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工步号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工步内容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刀具号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切削用量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714516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背吃刀量（</a:t>
                      </a:r>
                      <a:r>
                        <a:rPr lang="en-US" altLang="zh-CN" sz="1400" dirty="0"/>
                        <a:t>mm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进给速度（</a:t>
                      </a:r>
                      <a:r>
                        <a:rPr lang="en-US" altLang="zh-CN" sz="1400" dirty="0"/>
                        <a:t>mm/min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主轴转速（</a:t>
                      </a:r>
                      <a:r>
                        <a:rPr lang="en-US" altLang="zh-CN" sz="1400" dirty="0"/>
                        <a:t>r/</a:t>
                      </a:r>
                      <a:r>
                        <a:rPr lang="en-US" altLang="zh-CN" sz="1400" dirty="0" err="1"/>
                        <a:t>mim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757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粗车外圆（右端）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精车外圆至要求尺寸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车削螺纹退刀槽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677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车削梯形槽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04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</a:t>
                      </a:r>
                      <a:r>
                        <a:rPr lang="en-US" altLang="zh-CN" sz="1400" dirty="0"/>
                        <a:t>M27×1.5</a:t>
                      </a:r>
                      <a:r>
                        <a:rPr lang="zh-CN" altLang="en-US" sz="1400" dirty="0"/>
                        <a:t>外螺纹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0.15~0.8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761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掉头装夹</a:t>
                      </a:r>
                      <a:r>
                        <a:rPr lang="el-GR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φ36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 </a:t>
                      </a:r>
                      <a:r>
                        <a:rPr lang="en-US" altLang="zh-CN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552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粗车外圆（左端）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307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精车外圆至要求尺寸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4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车削螺纹退刀槽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31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车</a:t>
                      </a:r>
                      <a:r>
                        <a:rPr lang="en-US" altLang="zh-CN" sz="1400" dirty="0"/>
                        <a:t>M27×1.5</a:t>
                      </a:r>
                      <a:r>
                        <a:rPr lang="zh-CN" altLang="en-US" sz="1400" dirty="0"/>
                        <a:t>外螺纹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0.2~0.8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400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027939"/>
                  </a:ext>
                </a:extLst>
              </a:tr>
            </a:tbl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371D5F35-071F-F008-CD1B-814BE7E9E136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A87C9746-6651-7FC5-A545-21A5B60C6A12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2638974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" y="-1"/>
            <a:ext cx="12188825" cy="6858001"/>
            <a:chOff x="1589" y="0"/>
            <a:chExt cx="12188825" cy="685800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696F137-3BA2-49F4-9484-B990FB8DBA98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41" name="任意多边形 40">
                <a:extLst>
                  <a:ext uri="{FF2B5EF4-FFF2-40B4-BE49-F238E27FC236}">
                    <a16:creationId xmlns:a16="http://schemas.microsoft.com/office/drawing/2014/main" id="{0457D67D-F601-43D1-AA72-987A02F72BB8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77000">
                    <a:srgbClr val="00B0F0"/>
                  </a:gs>
                  <a:gs pos="100000">
                    <a:schemeClr val="accent1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 41">
                <a:extLst>
                  <a:ext uri="{FF2B5EF4-FFF2-40B4-BE49-F238E27FC236}">
                    <a16:creationId xmlns:a16="http://schemas.microsoft.com/office/drawing/2014/main" id="{A03BF4BE-FC90-4C52-9CCE-EDE525046802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bg1"/>
                  </a:gs>
                  <a:gs pos="84000">
                    <a:srgbClr val="00B0F0"/>
                  </a:gs>
                  <a:gs pos="100000">
                    <a:schemeClr val="accent1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07C54D-28FC-40F2-B51D-9750111F6AA3}"/>
                </a:ext>
              </a:extLst>
            </p:cNvPr>
            <p:cNvSpPr txBox="1"/>
            <p:nvPr/>
          </p:nvSpPr>
          <p:spPr>
            <a:xfrm>
              <a:off x="1615841" y="2579834"/>
              <a:ext cx="279457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C475A55B-157E-DBB1-F56E-A37E6DE5940B}"/>
              </a:ext>
            </a:extLst>
          </p:cNvPr>
          <p:cNvSpPr txBox="1"/>
          <p:nvPr/>
        </p:nvSpPr>
        <p:spPr>
          <a:xfrm>
            <a:off x="885944" y="1917935"/>
            <a:ext cx="10052022" cy="14976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None/>
            </a:pPr>
            <a:r>
              <a:rPr lang="en-US" altLang="zh-CN" b="1" dirty="0">
                <a:solidFill>
                  <a:schemeClr val="accent1"/>
                </a:solidFill>
                <a:latin typeface="方正书宋"/>
              </a:rPr>
              <a:t>5. </a:t>
            </a: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选择工、量、刀具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工具选择：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工件装夹在三爪卡盘中，用划线盘校正；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accent1"/>
                </a:solidFill>
                <a:latin typeface="方正书宋"/>
              </a:rPr>
              <a:t>量具选择：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外径用外径千分尺测量、长度用游标卡尺测量；螺纹用螺纹环规测量；</a:t>
            </a:r>
            <a:endParaRPr lang="en-US" altLang="zh-CN" sz="1800" b="0" i="0" u="none" strike="noStrike" baseline="0" dirty="0">
              <a:solidFill>
                <a:srgbClr val="221E1F"/>
              </a:solidFill>
              <a:latin typeface="方正书宋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95000"/>
              <a:buFont typeface="Wingdings" panose="05000000000000000000" pitchFamily="2" charset="2"/>
              <a:buChar char="n"/>
            </a:pPr>
            <a:r>
              <a:rPr lang="zh-CN" altLang="en-US" sz="1800" b="1" i="0" u="none" strike="noStrike" baseline="0" dirty="0">
                <a:solidFill>
                  <a:schemeClr val="accent1"/>
                </a:solidFill>
                <a:latin typeface="方正书宋"/>
              </a:rPr>
              <a:t>刀具选择：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外圆选用</a:t>
            </a:r>
            <a:r>
              <a:rPr lang="en-US" altLang="zh-CN" sz="1800" b="0" i="0" u="none" strike="noStrike" baseline="0" dirty="0">
                <a:solidFill>
                  <a:srgbClr val="221E1F"/>
                </a:solidFill>
                <a:latin typeface="方正书宋"/>
              </a:rPr>
              <a:t>90°</a:t>
            </a:r>
            <a:r>
              <a:rPr lang="zh-CN" altLang="en-US" sz="1800" b="0" i="0" u="none" strike="noStrike" baseline="0" dirty="0">
                <a:solidFill>
                  <a:srgbClr val="221E1F"/>
                </a:solidFill>
                <a:latin typeface="方正书宋"/>
              </a:rPr>
              <a:t>偏刀车削，螺纹退刀槽用切槽刀车削，螺纹选用外螺纹车刀车削。</a:t>
            </a:r>
            <a:endParaRPr lang="en-US" altLang="zh-CN" b="1" dirty="0">
              <a:solidFill>
                <a:schemeClr val="accent1"/>
              </a:solidFill>
              <a:latin typeface="方正书宋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3517630-7380-D2EF-8C74-87B2F547B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67512"/>
              </p:ext>
            </p:extLst>
          </p:nvPr>
        </p:nvGraphicFramePr>
        <p:xfrm>
          <a:off x="1352569" y="3442412"/>
          <a:ext cx="9486858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112266574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7405830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938711890"/>
                    </a:ext>
                  </a:extLst>
                </a:gridCol>
                <a:gridCol w="1283974">
                  <a:extLst>
                    <a:ext uri="{9D8B030D-6E8A-4147-A177-3AD203B41FA5}">
                      <a16:colId xmlns:a16="http://schemas.microsoft.com/office/drawing/2014/main" val="3833335219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861866586"/>
                    </a:ext>
                  </a:extLst>
                </a:gridCol>
                <a:gridCol w="957796">
                  <a:extLst>
                    <a:ext uri="{9D8B030D-6E8A-4147-A177-3AD203B41FA5}">
                      <a16:colId xmlns:a16="http://schemas.microsoft.com/office/drawing/2014/main" val="321667109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957467128"/>
                    </a:ext>
                  </a:extLst>
                </a:gridCol>
              </a:tblGrid>
              <a:tr h="2065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种类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规格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精度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单位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数量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118839"/>
                  </a:ext>
                </a:extLst>
              </a:tr>
              <a:tr h="206513">
                <a:tc rowSpan="5">
                  <a:txBody>
                    <a:bodyPr/>
                    <a:lstStyle/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endParaRPr lang="en-US" altLang="zh-CN" sz="1200" dirty="0"/>
                    </a:p>
                    <a:p>
                      <a:pPr algn="ctr"/>
                      <a:r>
                        <a:rPr lang="zh-CN" altLang="en-US" sz="1200" dirty="0"/>
                        <a:t>工具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三爪自定心卡盘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14212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卡盘扳手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324681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刀架扳手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/>
                        <a:t>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46114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垫刀片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若干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701406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划线盘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12324"/>
                  </a:ext>
                </a:extLst>
              </a:tr>
              <a:tr h="206513">
                <a:tc rowSpan="3">
                  <a:txBody>
                    <a:bodyPr/>
                    <a:lstStyle/>
                    <a:p>
                      <a:pPr algn="ctr"/>
                      <a:endParaRPr lang="en-US" altLang="zh-CN" sz="1200" dirty="0"/>
                    </a:p>
                    <a:p>
                      <a:pPr algn="ctr"/>
                      <a:r>
                        <a:rPr lang="zh-CN" altLang="en-US" sz="1200" dirty="0"/>
                        <a:t>量具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游标卡尺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0~150mm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0.02mm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914217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千分尺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25~50mm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0.01mm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024829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螺纹环规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M27×1.5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744848"/>
                  </a:ext>
                </a:extLst>
              </a:tr>
              <a:tr h="206513">
                <a:tc rowSpan="3">
                  <a:txBody>
                    <a:bodyPr/>
                    <a:lstStyle/>
                    <a:p>
                      <a:pPr algn="ctr"/>
                      <a:endParaRPr lang="en-US" altLang="zh-CN" sz="1200" dirty="0"/>
                    </a:p>
                    <a:p>
                      <a:pPr algn="ctr"/>
                      <a:r>
                        <a:rPr lang="zh-CN" altLang="en-US" sz="1200" dirty="0"/>
                        <a:t>刀具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9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外圆车刀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93°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089462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切槽刀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3mm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508465"/>
                  </a:ext>
                </a:extLst>
              </a:tr>
              <a:tr h="206513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/>
                        <a:t>外螺纹车刀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60°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/>
                        <a:t>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296081"/>
                  </a:ext>
                </a:extLst>
              </a:tr>
            </a:tbl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56D90A2A-F373-8F83-7A1C-AC8A549778E2}"/>
              </a:ext>
            </a:extLst>
          </p:cNvPr>
          <p:cNvSpPr txBox="1"/>
          <p:nvPr/>
        </p:nvSpPr>
        <p:spPr>
          <a:xfrm>
            <a:off x="3063886" y="314297"/>
            <a:ext cx="6064225" cy="524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latin typeface="+mj-ea"/>
                <a:cs typeface="+mn-ea"/>
                <a:sym typeface="+mn-lt"/>
              </a:rPr>
              <a:t>任务</a:t>
            </a:r>
            <a:r>
              <a:rPr lang="en-US" altLang="zh-CN" sz="2800" dirty="0">
                <a:latin typeface="+mj-ea"/>
                <a:cs typeface="+mn-ea"/>
                <a:sym typeface="+mn-lt"/>
              </a:rPr>
              <a:t>10.1 </a:t>
            </a:r>
            <a:r>
              <a:rPr lang="zh-CN" altLang="en-US" sz="2800" dirty="0">
                <a:latin typeface="+mj-ea"/>
                <a:cs typeface="+mn-ea"/>
                <a:sym typeface="+mn-lt"/>
              </a:rPr>
              <a:t>中等复杂外形轮廓车削加工</a:t>
            </a:r>
          </a:p>
        </p:txBody>
      </p:sp>
      <p:sp>
        <p:nvSpPr>
          <p:cNvPr id="2" name="标题 3">
            <a:extLst>
              <a:ext uri="{FF2B5EF4-FFF2-40B4-BE49-F238E27FC236}">
                <a16:creationId xmlns:a16="http://schemas.microsoft.com/office/drawing/2014/main" id="{1EC76EB1-CE6D-6E3F-1A21-80D9DBAEB033}"/>
              </a:ext>
            </a:extLst>
          </p:cNvPr>
          <p:cNvSpPr txBox="1">
            <a:spLocks/>
          </p:cNvSpPr>
          <p:nvPr/>
        </p:nvSpPr>
        <p:spPr>
          <a:xfrm>
            <a:off x="4117374" y="1214297"/>
            <a:ext cx="3957248" cy="5242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工艺分析</a:t>
            </a:r>
          </a:p>
        </p:txBody>
      </p:sp>
    </p:spTree>
    <p:extLst>
      <p:ext uri="{BB962C8B-B14F-4D97-AF65-F5344CB8AC3E}">
        <p14:creationId xmlns:p14="http://schemas.microsoft.com/office/powerpoint/2010/main" val="14669980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9f18d5fd-e32c-48ad-aa48-e7ba99fe7d2c"/>
  <p:tag name="COMMONDATA" val="eyJoZGlkIjoiMDU0YmYzMTk5OGJlMWUyOTBmM2Y4ODllMmY5ZjhlYm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005"/>
  <p:tag name="OP_SCP_COMPONENT_INFO" val="{&quot;title&quot;:&quot;阴影6项列表PPT组件&quot;,&quot;description&quot;:&quot;阴影6项列表PPT组件：六项列表布局，阴影设计，信息展示专业美观。&quot;,&quot;keywords&quot;:[&quot;阴影&quot;,&quot;6项&quot;,&quot;列表&quot;,&quot;PPT组件&quot;],&quot;labels&quot;:[]}"/>
  <p:tag name="OP_SCP_GROUP_ID" val="a3ffe287-e741-7471-c9b9-431472efc37b"/>
  <p:tag name="OP_SCP_ITEM_COUNT" val="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6"/>
  <p:tag name="OP_SCP_DEFAULT_TEXT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5"/>
  <p:tag name="OP_SCP_DEFAULT_TEXT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1005"/>
  <p:tag name="OP_SCP_COMPONENT_INFO" val="{&quot;title&quot;:&quot;阴影6项列表PPT组件&quot;,&quot;description&quot;:&quot;阴影6项列表PPT组件：六项列表布局，阴影设计，信息展示专业美观。&quot;,&quot;keywords&quot;:[&quot;阴影&quot;,&quot;6项&quot;,&quot;列表&quot;,&quot;PPT组件&quot;],&quot;labels&quot;:[]}"/>
  <p:tag name="OP_SCP_GROUP_ID" val="a3ffe287-e741-7471-c9b9-431472efc37b"/>
  <p:tag name="OP_SCP_ITEM_COUNT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1"/>
  <p:tag name="OP_SCP_DEFAULT_TEXT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1"/>
  <p:tag name="OP_SCP_DEFAULT_TEXT" val="添加标题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892"/>
  <p:tag name="OP_SCP_COMPONENT_INFO" val="{&quot;title&quot;:&quot;渐变4项纯文本PPT组件&quot;,&quot;description&quot;:&quot;渐变4项纯文本PPT组件：四项纯文本布局，渐变设计，适用于复杂信息展示。&quot;,&quot;keywords&quot;:[&quot;渐变&quot;,&quot;4项&quot;,&quot;纯文本&quot;,&quot;PPT组件&quot;],&quot;labels&quot;:[]}"/>
  <p:tag name="OP_SCP_GROUP_ID" val="ca168d02-3f22-b682-974b-8b201175bafa"/>
  <p:tag name="OP_SCP_ITEM_COUNT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4"/>
  <p:tag name="OP_SCP_DEFAULT_TEXT" val="添加标题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4"/>
  <p:tag name="OP_SCP_DEFAULT_TEXT" val="单击此处添加文本，单击此处添加文本，单击此处添加文本。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3"/>
  <p:tag name="OP_SCP_DEFAULT_TEXT" val="单击此处添加文本，单击此处添加文本，单击此处添加文本。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892"/>
  <p:tag name="OP_SCP_COMPONENT_INFO" val="{&quot;title&quot;:&quot;渐变4项纯文本PPT组件&quot;,&quot;description&quot;:&quot;渐变4项纯文本PPT组件：四项纯文本布局，渐变设计，适用于复杂信息展示。&quot;,&quot;keywords&quot;:[&quot;渐变&quot;,&quot;4项&quot;,&quot;纯文本&quot;,&quot;PPT组件&quot;],&quot;labels&quot;:[]}"/>
  <p:tag name="OP_SCP_GROUP_ID" val="ca168d02-3f22-b682-974b-8b201175bafa"/>
  <p:tag name="OP_SCP_ITEM_COUNT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4"/>
  <p:tag name="OP_SCP_DEFAULT_TEXT" val="添加标题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4"/>
  <p:tag name="OP_SCP_DEFAULT_TEXT" val="单击此处添加文本，单击此处添加文本，单击此处添加文本。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3"/>
  <p:tag name="OP_SCP_DEFAULT_TEXT" val="单击此处添加文本，单击此处添加文本，单击此处添加文本。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A_TYPE" val="OfficePlusSmartComponent"/>
  <p:tag name="OP_SCP_TAG_VERSION" val="1.0"/>
  <p:tag name="OP_SCP_CHANGE_COLOR" val="N"/>
  <p:tag name="OP_SCP_COMPONENT_TYPE" val="Relation"/>
  <p:tag name="OP_SCP_CONTENT_ID" val="MatlComponentContent-892"/>
  <p:tag name="OP_SCP_COMPONENT_INFO" val="{&quot;title&quot;:&quot;渐变4项纯文本PPT组件&quot;,&quot;description&quot;:&quot;渐变4项纯文本PPT组件：四项纯文本布局，渐变设计，适用于复杂信息展示。&quot;,&quot;keywords&quot;:[&quot;渐变&quot;,&quot;4项&quot;,&quot;纯文本&quot;,&quot;PPT组件&quot;],&quot;labels&quot;:[]}"/>
  <p:tag name="OP_SCP_GROUP_ID" val="ca168d02-3f22-b682-974b-8b201175bafa"/>
  <p:tag name="OP_SCP_ITEM_COUNT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4"/>
  <p:tag name="OP_SCP_DEFAULT_TEXT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4"/>
  <p:tag name="OP_SCP_DEFAULT_TEXT" val="添加标题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4"/>
  <p:tag name="OP_SCP_DEFAULT_TEXT" val="单击此处添加文本，单击此处添加文本，单击此处添加文本。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3"/>
  <p:tag name="OP_SCP_DEFAULT_TEXT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3"/>
  <p:tag name="OP_SCP_DEFAULT_TEXT" val="单击此处添加文本，单击此处添加文本，单击此处添加文本。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ITEM_INDEX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Index"/>
  <p:tag name="OP_SCP_ITEM_INDEX" val="2"/>
  <p:tag name="OP_SCP_DEFAULT_TEXT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Body"/>
  <p:tag name="OP_SCP_ITEM_INDEX" val="2"/>
  <p:tag name="OP_SCP_DEFAULT_TEXT" val="单击此处添加文本，单击此处添加文本，单击此处添加文本。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2"/>
  <p:tag name="OP_SCP_DEFAULT_TEXT" val="添加标题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_SCP_SHAPE_TYPE" val="Title"/>
  <p:tag name="OP_SCP_ITEM_INDEX" val="3"/>
  <p:tag name="OP_SCP_DEFAULT_TEXT" val="添加标题"/>
</p:tagLst>
</file>

<file path=ppt/theme/theme1.xml><?xml version="1.0" encoding="utf-8"?>
<a:theme xmlns:a="http://schemas.openxmlformats.org/drawingml/2006/main" name="OfficePLUS主题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E81C3"/>
      </a:accent1>
      <a:accent2>
        <a:srgbClr val="14879E"/>
      </a:accent2>
      <a:accent3>
        <a:srgbClr val="3EA592"/>
      </a:accent3>
      <a:accent4>
        <a:srgbClr val="5066A2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E81C3"/>
    </a:accent1>
    <a:accent2>
      <a:srgbClr val="14879E"/>
    </a:accent2>
    <a:accent3>
      <a:srgbClr val="3EA592"/>
    </a:accent3>
    <a:accent4>
      <a:srgbClr val="5066A2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443A8EF62DE444B1FF07917E22EF72" ma:contentTypeVersion="17" ma:contentTypeDescription="Create a new document." ma:contentTypeScope="" ma:versionID="ae809626c8abf568b6a415226af21ced">
  <xsd:schema xmlns:xsd="http://www.w3.org/2001/XMLSchema" xmlns:xs="http://www.w3.org/2001/XMLSchema" xmlns:p="http://schemas.microsoft.com/office/2006/metadata/properties" xmlns:ns1="http://schemas.microsoft.com/sharepoint/v3" xmlns:ns2="0a5c0dea-e5d7-4228-9256-3793bb42faa5" xmlns:ns3="97934b4b-eba6-486d-bfc1-4b8e3fe39092" targetNamespace="http://schemas.microsoft.com/office/2006/metadata/properties" ma:root="true" ma:fieldsID="1ffe3db4c8c97a24da98b2b5f963ec28" ns1:_="" ns2:_="" ns3:_="">
    <xsd:import namespace="http://schemas.microsoft.com/sharepoint/v3"/>
    <xsd:import namespace="0a5c0dea-e5d7-4228-9256-3793bb42faa5"/>
    <xsd:import namespace="97934b4b-eba6-486d-bfc1-4b8e3fe39092"/>
    <xsd:element name="properties">
      <xsd:complexType>
        <xsd:sequence>
          <xsd:element name="documentManagement">
            <xsd:complexType>
              <xsd:all>
                <xsd:element ref="ns2:OneNoteFluid_FileOrder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5c0dea-e5d7-4228-9256-3793bb42faa5" elementFormDefault="qualified">
    <xsd:import namespace="http://schemas.microsoft.com/office/2006/documentManagement/types"/>
    <xsd:import namespace="http://schemas.microsoft.com/office/infopath/2007/PartnerControls"/>
    <xsd:element name="OneNoteFluid_FileOrder" ma:index="8" nillable="true" ma:displayName="OneNoteFluid_FileOrder" ma:internalName="OneNoteFluid_FileOrder">
      <xsd:simpleType>
        <xsd:restriction base="dms:Text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934b4b-eba6-486d-bfc1-4b8e3fe3909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a885aa0b-334b-483f-9125-6409c6335a4b}" ma:internalName="TaxCatchAll" ma:showField="CatchAllData" ma:web="97934b4b-eba6-486d-bfc1-4b8e3fe390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934b4b-eba6-486d-bfc1-4b8e3fe39092" xsi:nil="true"/>
    <lcf76f155ced4ddcb4097134ff3c332f xmlns="0a5c0dea-e5d7-4228-9256-3793bb42faa5">
      <Terms xmlns="http://schemas.microsoft.com/office/infopath/2007/PartnerControls"/>
    </lcf76f155ced4ddcb4097134ff3c332f>
    <OneNoteFluid_FileOrder xmlns="0a5c0dea-e5d7-4228-9256-3793bb42faa5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E144D60-786B-49A7-A66F-179A2784D4E8}">
  <ds:schemaRefs/>
</ds:datastoreItem>
</file>

<file path=customXml/itemProps2.xml><?xml version="1.0" encoding="utf-8"?>
<ds:datastoreItem xmlns:ds="http://schemas.openxmlformats.org/officeDocument/2006/customXml" ds:itemID="{710C64E8-B197-46DE-82DB-8BF69275F43D}">
  <ds:schemaRefs/>
</ds:datastoreItem>
</file>

<file path=customXml/itemProps3.xml><?xml version="1.0" encoding="utf-8"?>
<ds:datastoreItem xmlns:ds="http://schemas.openxmlformats.org/officeDocument/2006/customXml" ds:itemID="{75E68599-D7D3-4254-A3D4-DA6676EAF96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8347</Words>
  <Application>Microsoft Office PowerPoint</Application>
  <PresentationFormat>宽屏</PresentationFormat>
  <Paragraphs>2025</Paragraphs>
  <Slides>63</Slides>
  <Notes>55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2" baseType="lpstr">
      <vt:lpstr>等线</vt:lpstr>
      <vt:lpstr>方正书宋</vt:lpstr>
      <vt:lpstr>方正细黑一</vt:lpstr>
      <vt:lpstr>微软雅黑</vt:lpstr>
      <vt:lpstr>Arial</vt:lpstr>
      <vt:lpstr>Calibri</vt:lpstr>
      <vt:lpstr>Wingdings</vt:lpstr>
      <vt:lpstr>OfficePLUS主题</vt:lpstr>
      <vt:lpstr>think-cell Slide</vt:lpstr>
      <vt:lpstr>PowerPoint 演示文稿</vt:lpstr>
      <vt:lpstr>PowerPoint 演示文稿</vt:lpstr>
      <vt:lpstr>中等复杂零件加工训练</vt:lpstr>
      <vt:lpstr>中等复杂零件加工训练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中等复杂零件加工训练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中等复杂零件加工训练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谢！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臣宇 刘</cp:lastModifiedBy>
  <cp:revision>180</cp:revision>
  <cp:lastPrinted>2019-11-25T16:00:00Z</cp:lastPrinted>
  <dcterms:created xsi:type="dcterms:W3CDTF">2019-11-25T16:00:00Z</dcterms:created>
  <dcterms:modified xsi:type="dcterms:W3CDTF">2024-07-18T03:43:37Z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2052-12.1.0.17147</vt:lpwstr>
  </property>
  <property fmtid="{D5CDD505-2E9C-101B-9397-08002B2CF9AE}" pid="4" name="ContentTypeId">
    <vt:lpwstr>0x010100D1443A8EF62DE444B1FF07917E22EF72</vt:lpwstr>
  </property>
  <property fmtid="{D5CDD505-2E9C-101B-9397-08002B2CF9AE}" pid="5" name="ICV">
    <vt:lpwstr>DC8D473C07A744B18A0EB1B369263773_12</vt:lpwstr>
  </property>
</Properties>
</file>