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7.svg" ContentType="image/svg+xml"/>
  <Override PartName="/ppt/media/image19.svg" ContentType="image/svg+xml"/>
  <Override PartName="/ppt/media/image21.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8"/>
  </p:notesMasterIdLst>
  <p:handoutMasterIdLst>
    <p:handoutMasterId r:id="rId56"/>
  </p:handoutMasterIdLst>
  <p:sldIdLst>
    <p:sldId id="554" r:id="rId3"/>
    <p:sldId id="583" r:id="rId4"/>
    <p:sldId id="584" r:id="rId5"/>
    <p:sldId id="690" r:id="rId6"/>
    <p:sldId id="612" r:id="rId7"/>
    <p:sldId id="692" r:id="rId9"/>
    <p:sldId id="557" r:id="rId10"/>
    <p:sldId id="697" r:id="rId11"/>
    <p:sldId id="693" r:id="rId12"/>
    <p:sldId id="694" r:id="rId13"/>
    <p:sldId id="695" r:id="rId14"/>
    <p:sldId id="699" r:id="rId15"/>
    <p:sldId id="698" r:id="rId16"/>
    <p:sldId id="703" r:id="rId17"/>
    <p:sldId id="705" r:id="rId18"/>
    <p:sldId id="700" r:id="rId19"/>
    <p:sldId id="706" r:id="rId20"/>
    <p:sldId id="707" r:id="rId21"/>
    <p:sldId id="708" r:id="rId22"/>
    <p:sldId id="709" r:id="rId23"/>
    <p:sldId id="711" r:id="rId24"/>
    <p:sldId id="713" r:id="rId25"/>
    <p:sldId id="714" r:id="rId26"/>
    <p:sldId id="715" r:id="rId27"/>
    <p:sldId id="723" r:id="rId28"/>
    <p:sldId id="725" r:id="rId29"/>
    <p:sldId id="718" r:id="rId30"/>
    <p:sldId id="719" r:id="rId31"/>
    <p:sldId id="720" r:id="rId32"/>
    <p:sldId id="726" r:id="rId33"/>
    <p:sldId id="721" r:id="rId34"/>
    <p:sldId id="727" r:id="rId35"/>
    <p:sldId id="781" r:id="rId36"/>
    <p:sldId id="728" r:id="rId37"/>
    <p:sldId id="722" r:id="rId38"/>
    <p:sldId id="729" r:id="rId39"/>
    <p:sldId id="730" r:id="rId40"/>
    <p:sldId id="799" r:id="rId41"/>
    <p:sldId id="800" r:id="rId42"/>
    <p:sldId id="733" r:id="rId43"/>
    <p:sldId id="731" r:id="rId44"/>
    <p:sldId id="734" r:id="rId45"/>
    <p:sldId id="736" r:id="rId46"/>
    <p:sldId id="737" r:id="rId47"/>
    <p:sldId id="738" r:id="rId48"/>
    <p:sldId id="739" r:id="rId49"/>
    <p:sldId id="775" r:id="rId50"/>
    <p:sldId id="732" r:id="rId51"/>
    <p:sldId id="776" r:id="rId52"/>
    <p:sldId id="777" r:id="rId53"/>
    <p:sldId id="590" r:id="rId54"/>
    <p:sldId id="591" r:id="rId55"/>
  </p:sldIdLst>
  <p:sldSz cx="9144000" cy="5143500" type="screen16x9"/>
  <p:notesSz cx="6858000" cy="9144000"/>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43" userDrawn="1">
          <p15:clr>
            <a:srgbClr val="A4A3A4"/>
          </p15:clr>
        </p15:guide>
        <p15:guide id="2" pos="26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DA0000"/>
    <a:srgbClr val="FFF2CC"/>
    <a:srgbClr val="FFFFFF"/>
    <a:srgbClr val="FFC000"/>
    <a:srgbClr val="004A95"/>
    <a:srgbClr val="FCDDB2"/>
    <a:srgbClr val="F7BA6B"/>
    <a:srgbClr val="FFFDF7"/>
    <a:srgbClr val="FFF7E1"/>
    <a:srgbClr val="FFF8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08" autoAdjust="0"/>
    <p:restoredTop sz="96197" autoAdjust="0"/>
  </p:normalViewPr>
  <p:slideViewPr>
    <p:cSldViewPr showGuides="1">
      <p:cViewPr varScale="1">
        <p:scale>
          <a:sx n="91" d="100"/>
          <a:sy n="91" d="100"/>
        </p:scale>
        <p:origin x="702" y="78"/>
      </p:cViewPr>
      <p:guideLst>
        <p:guide orient="horz" pos="1743"/>
        <p:guide pos="26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734"/>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0" Type="http://schemas.openxmlformats.org/officeDocument/2006/relationships/tags" Target="tags/tag307.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BDD55-1616-4093-BFDA-1FF03032FE43}"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矩形 23"/>
          <p:cNvSpPr/>
          <p:nvPr userDrawn="1"/>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custDataLst>
              <p:tags r:id="rId3"/>
            </p:custDataLst>
          </p:nvPr>
        </p:nvSpPr>
        <p:spPr>
          <a:xfrm>
            <a:off x="182880" y="610870"/>
            <a:ext cx="8778240" cy="4370070"/>
          </a:xfrm>
          <a:prstGeom prst="rect">
            <a:avLst/>
          </a:prstGeom>
          <a:solidFill>
            <a:srgbClr val="FFFD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tiff"/><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7" Type="http://schemas.openxmlformats.org/officeDocument/2006/relationships/notesSlide" Target="../notesSlides/notesSlide8.xml"/><Relationship Id="rId16" Type="http://schemas.openxmlformats.org/officeDocument/2006/relationships/slideLayout" Target="../slideLayouts/slideLayout2.xml"/><Relationship Id="rId15" Type="http://schemas.openxmlformats.org/officeDocument/2006/relationships/image" Target="../media/image9.svg"/><Relationship Id="rId14" Type="http://schemas.openxmlformats.org/officeDocument/2006/relationships/image" Target="../media/image8.png"/><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7" Type="http://schemas.openxmlformats.org/officeDocument/2006/relationships/notesSlide" Target="../notesSlides/notesSlide9.xml"/><Relationship Id="rId16" Type="http://schemas.openxmlformats.org/officeDocument/2006/relationships/slideLayout" Target="../slideLayouts/slideLayout2.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3" Type="http://schemas.openxmlformats.org/officeDocument/2006/relationships/notesSlide" Target="../notesSlides/notesSlide13.xml"/><Relationship Id="rId22" Type="http://schemas.openxmlformats.org/officeDocument/2006/relationships/slideLayout" Target="../slideLayouts/slideLayout2.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 Type="http://schemas.openxmlformats.org/officeDocument/2006/relationships/tags" Target="../tags/tag78.xml"/><Relationship Id="rId18" Type="http://schemas.openxmlformats.org/officeDocument/2006/relationships/tags" Target="../tags/tag77.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tags" Target="../tags/tag6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3" Type="http://schemas.openxmlformats.org/officeDocument/2006/relationships/notesSlide" Target="../notesSlides/notesSlide14.xml"/><Relationship Id="rId22" Type="http://schemas.openxmlformats.org/officeDocument/2006/relationships/slideLayout" Target="../slideLayouts/slideLayout2.xml"/><Relationship Id="rId21" Type="http://schemas.openxmlformats.org/officeDocument/2006/relationships/tags" Target="../tags/tag101.xml"/><Relationship Id="rId20" Type="http://schemas.openxmlformats.org/officeDocument/2006/relationships/tags" Target="../tags/tag100.xml"/><Relationship Id="rId2" Type="http://schemas.openxmlformats.org/officeDocument/2006/relationships/tags" Target="../tags/tag82.xml"/><Relationship Id="rId19" Type="http://schemas.openxmlformats.org/officeDocument/2006/relationships/tags" Target="../tags/tag99.xml"/><Relationship Id="rId18" Type="http://schemas.openxmlformats.org/officeDocument/2006/relationships/tags" Target="../tags/tag98.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tags" Target="../tags/tag106.xml"/></Relationships>
</file>

<file path=ppt/slides/_rels/slide25.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1" Type="http://schemas.openxmlformats.org/officeDocument/2006/relationships/notesSlide" Target="../notesSlides/notesSlide19.xml"/><Relationship Id="rId50" Type="http://schemas.openxmlformats.org/officeDocument/2006/relationships/slideLayout" Target="../slideLayouts/slideLayout2.xml"/><Relationship Id="rId5" Type="http://schemas.openxmlformats.org/officeDocument/2006/relationships/tags" Target="../tags/tag111.xml"/><Relationship Id="rId49" Type="http://schemas.openxmlformats.org/officeDocument/2006/relationships/tags" Target="../tags/tag149.xml"/><Relationship Id="rId48" Type="http://schemas.openxmlformats.org/officeDocument/2006/relationships/tags" Target="../tags/tag148.xml"/><Relationship Id="rId47" Type="http://schemas.openxmlformats.org/officeDocument/2006/relationships/tags" Target="../tags/tag147.xml"/><Relationship Id="rId46" Type="http://schemas.openxmlformats.org/officeDocument/2006/relationships/tags" Target="../tags/tag146.xml"/><Relationship Id="rId45" Type="http://schemas.openxmlformats.org/officeDocument/2006/relationships/tags" Target="../tags/tag145.xml"/><Relationship Id="rId44" Type="http://schemas.openxmlformats.org/officeDocument/2006/relationships/tags" Target="../tags/tag144.xml"/><Relationship Id="rId43" Type="http://schemas.openxmlformats.org/officeDocument/2006/relationships/image" Target="../media/image21.svg"/><Relationship Id="rId42" Type="http://schemas.openxmlformats.org/officeDocument/2006/relationships/image" Target="../media/image20.png"/><Relationship Id="rId41" Type="http://schemas.openxmlformats.org/officeDocument/2006/relationships/tags" Target="../tags/tag143.xml"/><Relationship Id="rId40" Type="http://schemas.openxmlformats.org/officeDocument/2006/relationships/tags" Target="../tags/tag142.xml"/><Relationship Id="rId4" Type="http://schemas.openxmlformats.org/officeDocument/2006/relationships/tags" Target="../tags/tag110.xml"/><Relationship Id="rId39" Type="http://schemas.openxmlformats.org/officeDocument/2006/relationships/tags" Target="../tags/tag141.xml"/><Relationship Id="rId38" Type="http://schemas.openxmlformats.org/officeDocument/2006/relationships/image" Target="../media/image19.svg"/><Relationship Id="rId37" Type="http://schemas.openxmlformats.org/officeDocument/2006/relationships/image" Target="../media/image18.png"/><Relationship Id="rId36" Type="http://schemas.openxmlformats.org/officeDocument/2006/relationships/tags" Target="../tags/tag140.xml"/><Relationship Id="rId35" Type="http://schemas.openxmlformats.org/officeDocument/2006/relationships/image" Target="../media/image17.svg"/><Relationship Id="rId34" Type="http://schemas.openxmlformats.org/officeDocument/2006/relationships/image" Target="../media/image16.png"/><Relationship Id="rId33" Type="http://schemas.openxmlformats.org/officeDocument/2006/relationships/tags" Target="../tags/tag139.xml"/><Relationship Id="rId32" Type="http://schemas.openxmlformats.org/officeDocument/2006/relationships/tags" Target="../tags/tag138.xml"/><Relationship Id="rId31" Type="http://schemas.openxmlformats.org/officeDocument/2006/relationships/tags" Target="../tags/tag137.xml"/><Relationship Id="rId30" Type="http://schemas.openxmlformats.org/officeDocument/2006/relationships/tags" Target="../tags/tag136.xml"/><Relationship Id="rId3" Type="http://schemas.openxmlformats.org/officeDocument/2006/relationships/tags" Target="../tags/tag109.xml"/><Relationship Id="rId29" Type="http://schemas.openxmlformats.org/officeDocument/2006/relationships/tags" Target="../tags/tag135.xml"/><Relationship Id="rId28" Type="http://schemas.openxmlformats.org/officeDocument/2006/relationships/tags" Target="../tags/tag134.xml"/><Relationship Id="rId27" Type="http://schemas.openxmlformats.org/officeDocument/2006/relationships/tags" Target="../tags/tag133.xml"/><Relationship Id="rId26" Type="http://schemas.openxmlformats.org/officeDocument/2006/relationships/tags" Target="../tags/tag132.xml"/><Relationship Id="rId25" Type="http://schemas.openxmlformats.org/officeDocument/2006/relationships/tags" Target="../tags/tag13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tags" Target="../tags/tag108.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26.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7" Type="http://schemas.openxmlformats.org/officeDocument/2006/relationships/notesSlide" Target="../notesSlides/notesSlide20.xml"/><Relationship Id="rId16" Type="http://schemas.openxmlformats.org/officeDocument/2006/relationships/slideLayout" Target="../slideLayouts/slideLayout2.xml"/><Relationship Id="rId15" Type="http://schemas.openxmlformats.org/officeDocument/2006/relationships/image" Target="../media/image9.svg"/><Relationship Id="rId14" Type="http://schemas.openxmlformats.org/officeDocument/2006/relationships/image" Target="../media/image8.png"/><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_rels/slide27.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3" Type="http://schemas.openxmlformats.org/officeDocument/2006/relationships/notesSlide" Target="../notesSlides/notesSlide21.xml"/><Relationship Id="rId52" Type="http://schemas.openxmlformats.org/officeDocument/2006/relationships/slideLayout" Target="../slideLayouts/slideLayout2.xml"/><Relationship Id="rId51" Type="http://schemas.openxmlformats.org/officeDocument/2006/relationships/tags" Target="../tags/tag207.xml"/><Relationship Id="rId50" Type="http://schemas.openxmlformats.org/officeDocument/2006/relationships/tags" Target="../tags/tag206.xml"/><Relationship Id="rId5" Type="http://schemas.openxmlformats.org/officeDocument/2006/relationships/tags" Target="../tags/tag167.xml"/><Relationship Id="rId49" Type="http://schemas.openxmlformats.org/officeDocument/2006/relationships/tags" Target="../tags/tag205.xml"/><Relationship Id="rId48" Type="http://schemas.openxmlformats.org/officeDocument/2006/relationships/tags" Target="../tags/tag204.xml"/><Relationship Id="rId47" Type="http://schemas.openxmlformats.org/officeDocument/2006/relationships/tags" Target="../tags/tag203.xml"/><Relationship Id="rId46" Type="http://schemas.openxmlformats.org/officeDocument/2006/relationships/tags" Target="../tags/tag202.xml"/><Relationship Id="rId45" Type="http://schemas.openxmlformats.org/officeDocument/2006/relationships/tags" Target="../tags/tag201.xml"/><Relationship Id="rId44" Type="http://schemas.openxmlformats.org/officeDocument/2006/relationships/tags" Target="../tags/tag200.xml"/><Relationship Id="rId43" Type="http://schemas.openxmlformats.org/officeDocument/2006/relationships/tags" Target="../tags/tag199.xml"/><Relationship Id="rId42" Type="http://schemas.openxmlformats.org/officeDocument/2006/relationships/image" Target="../media/image21.svg"/><Relationship Id="rId41" Type="http://schemas.openxmlformats.org/officeDocument/2006/relationships/image" Target="../media/image20.png"/><Relationship Id="rId40" Type="http://schemas.openxmlformats.org/officeDocument/2006/relationships/tags" Target="../tags/tag198.xml"/><Relationship Id="rId4" Type="http://schemas.openxmlformats.org/officeDocument/2006/relationships/tags" Target="../tags/tag166.xml"/><Relationship Id="rId39" Type="http://schemas.openxmlformats.org/officeDocument/2006/relationships/tags" Target="../tags/tag197.xml"/><Relationship Id="rId38" Type="http://schemas.openxmlformats.org/officeDocument/2006/relationships/tags" Target="../tags/tag196.xml"/><Relationship Id="rId37" Type="http://schemas.openxmlformats.org/officeDocument/2006/relationships/image" Target="../media/image19.svg"/><Relationship Id="rId36" Type="http://schemas.openxmlformats.org/officeDocument/2006/relationships/image" Target="../media/image18.png"/><Relationship Id="rId35" Type="http://schemas.openxmlformats.org/officeDocument/2006/relationships/tags" Target="../tags/tag195.xml"/><Relationship Id="rId34" Type="http://schemas.openxmlformats.org/officeDocument/2006/relationships/image" Target="../media/image17.svg"/><Relationship Id="rId33" Type="http://schemas.openxmlformats.org/officeDocument/2006/relationships/image" Target="../media/image16.png"/><Relationship Id="rId32" Type="http://schemas.openxmlformats.org/officeDocument/2006/relationships/tags" Target="../tags/tag194.xml"/><Relationship Id="rId31" Type="http://schemas.openxmlformats.org/officeDocument/2006/relationships/tags" Target="../tags/tag193.xml"/><Relationship Id="rId30" Type="http://schemas.openxmlformats.org/officeDocument/2006/relationships/tags" Target="../tags/tag192.xml"/><Relationship Id="rId3" Type="http://schemas.openxmlformats.org/officeDocument/2006/relationships/tags" Target="../tags/tag165.xml"/><Relationship Id="rId29" Type="http://schemas.openxmlformats.org/officeDocument/2006/relationships/tags" Target="../tags/tag191.xml"/><Relationship Id="rId28" Type="http://schemas.openxmlformats.org/officeDocument/2006/relationships/tags" Target="../tags/tag190.xml"/><Relationship Id="rId27" Type="http://schemas.openxmlformats.org/officeDocument/2006/relationships/tags" Target="../tags/tag189.xml"/><Relationship Id="rId26" Type="http://schemas.openxmlformats.org/officeDocument/2006/relationships/tags" Target="../tags/tag188.xml"/><Relationship Id="rId25" Type="http://schemas.openxmlformats.org/officeDocument/2006/relationships/tags" Target="../tags/tag187.xml"/><Relationship Id="rId24" Type="http://schemas.openxmlformats.org/officeDocument/2006/relationships/tags" Target="../tags/tag186.xml"/><Relationship Id="rId23" Type="http://schemas.openxmlformats.org/officeDocument/2006/relationships/tags" Target="../tags/tag185.xml"/><Relationship Id="rId22" Type="http://schemas.openxmlformats.org/officeDocument/2006/relationships/tags" Target="../tags/tag184.xml"/><Relationship Id="rId21" Type="http://schemas.openxmlformats.org/officeDocument/2006/relationships/tags" Target="../tags/tag183.xml"/><Relationship Id="rId20" Type="http://schemas.openxmlformats.org/officeDocument/2006/relationships/tags" Target="../tags/tag182.xml"/><Relationship Id="rId2" Type="http://schemas.openxmlformats.org/officeDocument/2006/relationships/tags" Target="../tags/tag164.xml"/><Relationship Id="rId19" Type="http://schemas.openxmlformats.org/officeDocument/2006/relationships/tags" Target="../tags/tag181.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28.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7" Type="http://schemas.openxmlformats.org/officeDocument/2006/relationships/notesSlide" Target="../notesSlides/notesSlide22.xml"/><Relationship Id="rId16" Type="http://schemas.openxmlformats.org/officeDocument/2006/relationships/slideLayout" Target="../slideLayouts/slideLayout2.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8.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2.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8" Type="http://schemas.openxmlformats.org/officeDocument/2006/relationships/notesSlide" Target="../notesSlides/notesSlide28.xml"/><Relationship Id="rId17" Type="http://schemas.openxmlformats.org/officeDocument/2006/relationships/slideLayout" Target="../slideLayouts/slideLayout2.xml"/><Relationship Id="rId16" Type="http://schemas.openxmlformats.org/officeDocument/2006/relationships/tags" Target="../tags/tag243.xml"/><Relationship Id="rId15" Type="http://schemas.openxmlformats.org/officeDocument/2006/relationships/tags" Target="../tags/tag242.xml"/><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28.xml"/></Relationships>
</file>

<file path=ppt/slides/_rels/slide37.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6" Type="http://schemas.openxmlformats.org/officeDocument/2006/relationships/notesSlide" Target="../notesSlides/notesSlide29.xml"/><Relationship Id="rId15" Type="http://schemas.openxmlformats.org/officeDocument/2006/relationships/slideLayout" Target="../slideLayouts/slideLayout2.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tags" Target="../tags/tag244.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image" Target="../media/image31.png"/><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image" Target="../media/image35.png"/></Relationships>
</file>

<file path=ppt/slides/_rels/slide46.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6" Type="http://schemas.openxmlformats.org/officeDocument/2006/relationships/notesSlide" Target="../notesSlides/notesSlide37.xml"/><Relationship Id="rId15" Type="http://schemas.openxmlformats.org/officeDocument/2006/relationships/slideLayout" Target="../slideLayouts/slideLayout2.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tags" Target="../tags/tag282.xml"/><Relationship Id="rId1" Type="http://schemas.openxmlformats.org/officeDocument/2006/relationships/tags" Target="../tags/tag27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4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4" Type="http://schemas.openxmlformats.org/officeDocument/2006/relationships/notesSlide" Target="../notesSlides/notesSlide39.xml"/><Relationship Id="rId13" Type="http://schemas.openxmlformats.org/officeDocument/2006/relationships/slideLayout" Target="../slideLayouts/slideLayout2.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87.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1" Type="http://schemas.openxmlformats.org/officeDocument/2006/relationships/notesSlide" Target="../notesSlides/notesSlide40.xml"/><Relationship Id="rId10" Type="http://schemas.openxmlformats.org/officeDocument/2006/relationships/slideLayout" Target="../slideLayouts/slideLayout2.xml"/><Relationship Id="rId1" Type="http://schemas.openxmlformats.org/officeDocument/2006/relationships/tags" Target="../tags/tag29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tiff"/><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5.png"/><Relationship Id="rId11" Type="http://schemas.openxmlformats.org/officeDocument/2006/relationships/notesSlide" Target="../notesSlides/notesSlide3.xml"/><Relationship Id="rId10"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3849856" y="3112920"/>
            <a:ext cx="1444774" cy="1897230"/>
          </a:xfrm>
          <a:prstGeom prst="rect">
            <a:avLst/>
          </a:prstGeom>
        </p:spPr>
      </p:pic>
      <p:sp>
        <p:nvSpPr>
          <p:cNvPr id="4" name="文本框 3"/>
          <p:cNvSpPr txBox="1"/>
          <p:nvPr/>
        </p:nvSpPr>
        <p:spPr>
          <a:xfrm>
            <a:off x="5868035" y="4477385"/>
            <a:ext cx="2884170" cy="460375"/>
          </a:xfrm>
          <a:prstGeom prst="rect">
            <a:avLst/>
          </a:prstGeom>
          <a:noFill/>
        </p:spPr>
        <p:txBody>
          <a:bodyPr wrap="square" rtlCol="0">
            <a:spAutoFit/>
          </a:bodyPr>
          <a:lstStyle/>
          <a:p>
            <a:pPr algn="l"/>
            <a:r>
              <a:rPr lang="zh-CN" altLang="en-US" sz="2400" b="1" dirty="0">
                <a:solidFill>
                  <a:schemeClr val="accent6">
                    <a:lumMod val="20000"/>
                    <a:lumOff val="80000"/>
                  </a:schemeClr>
                </a:solidFill>
                <a:uFillTx/>
                <a:latin typeface="微软雅黑" panose="020B0503020204020204" charset="-122"/>
                <a:ea typeface="微软雅黑" panose="020B0503020204020204" charset="-122"/>
              </a:rPr>
              <a:t>主讲教师：</a:t>
            </a:r>
            <a:endParaRPr lang="zh-CN" altLang="en-US" sz="2400" b="1" dirty="0">
              <a:solidFill>
                <a:schemeClr val="accent6">
                  <a:lumMod val="20000"/>
                  <a:lumOff val="80000"/>
                </a:schemeClr>
              </a:solidFill>
              <a:uFillTx/>
              <a:latin typeface="微软雅黑" panose="020B0503020204020204" charset="-122"/>
              <a:ea typeface="微软雅黑" panose="020B0503020204020204" charset="-122"/>
            </a:endParaRPr>
          </a:p>
        </p:txBody>
      </p:sp>
      <p:sp>
        <p:nvSpPr>
          <p:cNvPr id="5" name="文本框 4"/>
          <p:cNvSpPr txBox="1"/>
          <p:nvPr/>
        </p:nvSpPr>
        <p:spPr>
          <a:xfrm>
            <a:off x="1758315" y="819785"/>
            <a:ext cx="5466715" cy="2436495"/>
          </a:xfrm>
          <a:prstGeom prst="rect">
            <a:avLst/>
          </a:prstGeom>
          <a:noFill/>
        </p:spPr>
        <p:txBody>
          <a:bodyPr wrap="square" rtlCol="0" anchor="t">
            <a:noAutofit/>
          </a:bodyPr>
          <a:p>
            <a:pPr algn="dist">
              <a:lnSpc>
                <a:spcPct val="100000"/>
              </a:lnSpc>
            </a:pPr>
            <a:r>
              <a:rPr lang="zh-CN" altLang="en-US" sz="5400" b="1">
                <a:gradFill>
                  <a:gsLst>
                    <a:gs pos="0">
                      <a:srgbClr val="FCDDB2"/>
                    </a:gs>
                    <a:gs pos="74000">
                      <a:srgbClr val="F7BA6B"/>
                    </a:gs>
                    <a:gs pos="100000">
                      <a:srgbClr val="FCDDB2"/>
                    </a:gs>
                  </a:gsLst>
                  <a:path path="circle">
                    <a:fillToRect l="100000" b="100000"/>
                  </a:path>
                  <a:tileRect t="-100000" r="-100000"/>
                </a:gradFill>
                <a:effectLst>
                  <a:outerShdw blurRad="38100" dist="38100" dir="2700000" algn="tl">
                    <a:srgbClr val="000000">
                      <a:alpha val="43137"/>
                    </a:srgbClr>
                  </a:outerShdw>
                </a:effectLst>
                <a:latin typeface="迷你简汉真广标" panose="02010609000101010101" charset="-122"/>
                <a:ea typeface="迷你简汉真广标" panose="02010609000101010101" charset="-122"/>
              </a:rPr>
              <a:t>大学生国家安全教育教程</a:t>
            </a:r>
            <a:endParaRPr lang="zh-CN" altLang="en-US" sz="5400" b="1">
              <a:gradFill>
                <a:gsLst>
                  <a:gs pos="0">
                    <a:srgbClr val="FCDDB2"/>
                  </a:gs>
                  <a:gs pos="74000">
                    <a:srgbClr val="F7BA6B"/>
                  </a:gs>
                  <a:gs pos="100000">
                    <a:srgbClr val="FCDDB2"/>
                  </a:gs>
                </a:gsLst>
                <a:path path="circle">
                  <a:fillToRect l="100000" b="100000"/>
                </a:path>
                <a:tileRect t="-100000" r="-100000"/>
              </a:gradFill>
              <a:effectLst>
                <a:outerShdw blurRad="38100" dist="38100" dir="2700000" algn="tl">
                  <a:srgbClr val="000000">
                    <a:alpha val="43137"/>
                  </a:srgbClr>
                </a:outerShdw>
              </a:effectLst>
              <a:latin typeface="迷你简汉真广标" panose="02010609000101010101" charset="-122"/>
              <a:ea typeface="迷你简汉真广标"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二、国家安全概念的界定</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国家安全概念</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457200" y="1319530"/>
            <a:ext cx="7857490" cy="368300"/>
          </a:xfrm>
          <a:prstGeom prst="rect">
            <a:avLst/>
          </a:prstGeom>
          <a:noFill/>
          <a:ln w="9525">
            <a:noFill/>
          </a:ln>
        </p:spPr>
        <p:txBody>
          <a:bodyPr wrap="square">
            <a:spAutoFit/>
          </a:bodyPr>
          <a:p>
            <a:pPr indent="0"/>
            <a:r>
              <a:rPr b="1">
                <a:solidFill>
                  <a:srgbClr val="231F20"/>
                </a:solidFill>
                <a:latin typeface="微软雅黑" panose="020B0503020204020204" charset="-122"/>
                <a:ea typeface="微软雅黑" panose="020B0503020204020204" charset="-122"/>
                <a:cs typeface="微软雅黑" panose="020B0503020204020204" charset="-122"/>
              </a:rPr>
              <a:t>我国学者</a:t>
            </a:r>
            <a:r>
              <a:rPr>
                <a:solidFill>
                  <a:srgbClr val="231F20"/>
                </a:solidFill>
                <a:latin typeface="微软雅黑" panose="020B0503020204020204" charset="-122"/>
                <a:ea typeface="微软雅黑" panose="020B0503020204020204" charset="-122"/>
                <a:cs typeface="微软雅黑" panose="020B0503020204020204" charset="-122"/>
              </a:rPr>
              <a:t>对国家安全概念也尚无统一的认识。</a:t>
            </a:r>
            <a:r>
              <a:rPr lang="zh-CN">
                <a:solidFill>
                  <a:srgbClr val="231F20"/>
                </a:solidFill>
                <a:latin typeface="微软雅黑" panose="020B0503020204020204" charset="-122"/>
                <a:ea typeface="微软雅黑" panose="020B0503020204020204" charset="-122"/>
                <a:cs typeface="微软雅黑" panose="020B0503020204020204" charset="-122"/>
              </a:rPr>
              <a:t>以下是不同学者的观点</a:t>
            </a:r>
            <a:endParaRPr lang="zh-CN">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304800" y="2413635"/>
            <a:ext cx="3878580" cy="742315"/>
          </a:xfrm>
          <a:prstGeom prst="rect">
            <a:avLst/>
          </a:prstGeom>
          <a:noFill/>
          <a:ln w="9525">
            <a:noFill/>
          </a:ln>
        </p:spPr>
        <p:txBody>
          <a:bodyPr>
            <a:noAutofit/>
          </a:bodyPr>
          <a:p>
            <a:pPr indent="0"/>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国家安全是指“国家在客观上不存在威胁、主观上不存在恐惧的一种状态。”</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2" name="圆角矩形 21"/>
          <p:cNvSpPr/>
          <p:nvPr>
            <p:custDataLst>
              <p:tags r:id="rId1"/>
            </p:custDataLst>
          </p:nvPr>
        </p:nvSpPr>
        <p:spPr>
          <a:xfrm>
            <a:off x="4211174" y="1838325"/>
            <a:ext cx="56662" cy="2679594"/>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endParaRPr lang="zh-CN" altLang="en-US" b="1"/>
          </a:p>
        </p:txBody>
      </p:sp>
      <p:sp>
        <p:nvSpPr>
          <p:cNvPr id="12" name="文本框 11"/>
          <p:cNvSpPr txBox="1"/>
          <p:nvPr/>
        </p:nvSpPr>
        <p:spPr>
          <a:xfrm>
            <a:off x="4495800" y="1733550"/>
            <a:ext cx="3763645" cy="829945"/>
          </a:xfrm>
          <a:prstGeom prst="rect">
            <a:avLst/>
          </a:prstGeom>
          <a:noFill/>
          <a:ln w="9525">
            <a:noFill/>
          </a:ln>
        </p:spPr>
        <p:txBody>
          <a:bodyPr wrap="square">
            <a:spAutoFit/>
          </a:bodyPr>
          <a:p>
            <a:pPr indent="0"/>
            <a:r>
              <a:rPr lang="zh-CN" sz="1600" b="0">
                <a:solidFill>
                  <a:srgbClr val="231F20"/>
                </a:solidFill>
                <a:latin typeface="微软雅黑" panose="020B0503020204020204" charset="-122"/>
                <a:ea typeface="微软雅黑" panose="020B0503020204020204" charset="-122"/>
                <a:cs typeface="微软雅黑" panose="020B0503020204020204" charset="-122"/>
              </a:rPr>
              <a:t>国家安全是指</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国家生存和发展没有或很少受到重大威胁的状态，也是指对国家生存和发展利益的保障。</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endParaRPr lang="en-US"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3" name="椭圆 12"/>
          <p:cNvSpPr/>
          <p:nvPr>
            <p:custDataLst>
              <p:tags r:id="rId2"/>
            </p:custDataLst>
          </p:nvPr>
        </p:nvSpPr>
        <p:spPr>
          <a:xfrm>
            <a:off x="4114708" y="1984707"/>
            <a:ext cx="239434" cy="239434"/>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38100" cap="flat" cmpd="sng" algn="ctr">
            <a:noFill/>
            <a:prstDash val="solid"/>
            <a:miter lim="800000"/>
          </a:ln>
          <a:effectLst>
            <a:outerShdw blurRad="12700" sx="102000" sy="102000" algn="ctr" rotWithShape="0">
              <a:prstClr val="black">
                <a:alpha val="40000"/>
              </a:prstClr>
            </a:outerShdw>
          </a:effectLst>
        </p:spPr>
        <p:txBody>
          <a:bodyPr lIns="0" tIns="0" rIns="0" bIns="0" rtlCol="0" anchor="ctr">
            <a:noAutofit/>
          </a:bodyPr>
          <a:p>
            <a:pPr algn="ctr"/>
            <a:r>
              <a:rPr lang="en-US" altLang="zh-CN" b="1">
                <a:solidFill>
                  <a:srgbClr val="333333"/>
                </a:solidFill>
              </a:rPr>
              <a:t>A</a:t>
            </a:r>
            <a:endParaRPr lang="en-US" altLang="zh-CN" b="1">
              <a:solidFill>
                <a:srgbClr val="333333"/>
              </a:solidFill>
            </a:endParaRPr>
          </a:p>
        </p:txBody>
      </p:sp>
      <p:sp>
        <p:nvSpPr>
          <p:cNvPr id="14" name="椭圆 13"/>
          <p:cNvSpPr/>
          <p:nvPr>
            <p:custDataLst>
              <p:tags r:id="rId3"/>
            </p:custDataLst>
          </p:nvPr>
        </p:nvSpPr>
        <p:spPr>
          <a:xfrm>
            <a:off x="4119788" y="2647647"/>
            <a:ext cx="239434" cy="239434"/>
          </a:xfrm>
          <a:prstGeom prst="ellipse">
            <a:avLst/>
          </a:prstGeom>
          <a:gradFill>
            <a:gsLst>
              <a:gs pos="50000">
                <a:schemeClr val="accent3"/>
              </a:gs>
              <a:gs pos="0">
                <a:schemeClr val="accent3">
                  <a:lumMod val="25000"/>
                  <a:lumOff val="75000"/>
                </a:schemeClr>
              </a:gs>
              <a:gs pos="100000">
                <a:schemeClr val="accent3">
                  <a:lumMod val="85000"/>
                </a:schemeClr>
              </a:gs>
            </a:gsLst>
            <a:lin ang="5400000" scaled="1"/>
          </a:gradFill>
          <a:ln w="38100" cap="flat" cmpd="sng" algn="ctr">
            <a:noFill/>
            <a:prstDash val="solid"/>
            <a:miter lim="800000"/>
          </a:ln>
          <a:effectLst>
            <a:outerShdw blurRad="12700" sx="102000" sy="102000" algn="ctr" rotWithShape="0">
              <a:prstClr val="black">
                <a:alpha val="40000"/>
              </a:prstClr>
            </a:outerShdw>
          </a:effectLst>
        </p:spPr>
        <p:txBody>
          <a:bodyPr lIns="0" tIns="0" rIns="0" bIns="0" rtlCol="0" anchor="ctr">
            <a:noAutofit/>
          </a:bodyPr>
          <a:p>
            <a:pPr algn="ctr"/>
            <a:r>
              <a:rPr lang="en-US" altLang="zh-CN" b="1">
                <a:solidFill>
                  <a:srgbClr val="333333"/>
                </a:solidFill>
              </a:rPr>
              <a:t>B</a:t>
            </a:r>
            <a:endParaRPr lang="en-US" altLang="zh-CN" b="1">
              <a:solidFill>
                <a:srgbClr val="333333"/>
              </a:solidFill>
            </a:endParaRPr>
          </a:p>
        </p:txBody>
      </p:sp>
      <p:sp>
        <p:nvSpPr>
          <p:cNvPr id="15" name="椭圆 14"/>
          <p:cNvSpPr/>
          <p:nvPr>
            <p:custDataLst>
              <p:tags r:id="rId4"/>
            </p:custDataLst>
          </p:nvPr>
        </p:nvSpPr>
        <p:spPr>
          <a:xfrm>
            <a:off x="4114708" y="3257247"/>
            <a:ext cx="239434" cy="239434"/>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38100" cap="flat" cmpd="sng" algn="ctr">
            <a:noFill/>
            <a:prstDash val="solid"/>
            <a:miter lim="800000"/>
          </a:ln>
          <a:effectLst>
            <a:outerShdw blurRad="12700" sx="102000" sy="102000" algn="ctr" rotWithShape="0">
              <a:prstClr val="black">
                <a:alpha val="40000"/>
              </a:prstClr>
            </a:outerShdw>
          </a:effectLst>
        </p:spPr>
        <p:txBody>
          <a:bodyPr lIns="0" tIns="0" rIns="0" bIns="0" rtlCol="0" anchor="ctr">
            <a:noAutofit/>
          </a:bodyPr>
          <a:p>
            <a:pPr algn="ctr"/>
            <a:r>
              <a:rPr lang="en-US" altLang="zh-CN" b="1" smtClean="0">
                <a:solidFill>
                  <a:srgbClr val="333333"/>
                </a:solidFill>
              </a:rPr>
              <a:t>C</a:t>
            </a:r>
            <a:endParaRPr lang="zh-CN" altLang="en-US" b="1">
              <a:solidFill>
                <a:srgbClr val="333333"/>
              </a:solidFill>
            </a:endParaRPr>
          </a:p>
        </p:txBody>
      </p:sp>
      <p:sp>
        <p:nvSpPr>
          <p:cNvPr id="16" name="椭圆 15"/>
          <p:cNvSpPr/>
          <p:nvPr>
            <p:custDataLst>
              <p:tags r:id="rId5"/>
            </p:custDataLst>
          </p:nvPr>
        </p:nvSpPr>
        <p:spPr>
          <a:xfrm>
            <a:off x="4119788" y="3943047"/>
            <a:ext cx="239434" cy="239434"/>
          </a:xfrm>
          <a:prstGeom prst="ellipse">
            <a:avLst/>
          </a:prstGeom>
          <a:gradFill>
            <a:gsLst>
              <a:gs pos="50000">
                <a:schemeClr val="accent3"/>
              </a:gs>
              <a:gs pos="0">
                <a:schemeClr val="accent3">
                  <a:lumMod val="25000"/>
                  <a:lumOff val="75000"/>
                </a:schemeClr>
              </a:gs>
              <a:gs pos="100000">
                <a:schemeClr val="accent3">
                  <a:lumMod val="85000"/>
                </a:schemeClr>
              </a:gs>
            </a:gsLst>
            <a:lin ang="5400000" scaled="1"/>
          </a:gradFill>
          <a:ln w="38100" cap="flat" cmpd="sng" algn="ctr">
            <a:noFill/>
            <a:prstDash val="solid"/>
            <a:miter lim="800000"/>
          </a:ln>
          <a:effectLst>
            <a:outerShdw blurRad="12700" sx="102000" sy="102000" algn="ctr" rotWithShape="0">
              <a:prstClr val="black">
                <a:alpha val="40000"/>
              </a:prstClr>
            </a:outerShdw>
          </a:effectLst>
        </p:spPr>
        <p:txBody>
          <a:bodyPr lIns="0" tIns="0" rIns="0" bIns="0" rtlCol="0" anchor="ctr">
            <a:noAutofit/>
          </a:bodyPr>
          <a:p>
            <a:pPr algn="ctr"/>
            <a:r>
              <a:rPr lang="en-US" altLang="zh-CN" b="1">
                <a:solidFill>
                  <a:srgbClr val="333333"/>
                </a:solidFill>
              </a:rPr>
              <a:t>D</a:t>
            </a:r>
            <a:endParaRPr lang="en-US" altLang="zh-CN" b="1">
              <a:solidFill>
                <a:srgbClr val="333333"/>
              </a:solidFill>
            </a:endParaRPr>
          </a:p>
        </p:txBody>
      </p:sp>
      <p:sp>
        <p:nvSpPr>
          <p:cNvPr id="17" name="文本框 16"/>
          <p:cNvSpPr txBox="1"/>
          <p:nvPr/>
        </p:nvSpPr>
        <p:spPr>
          <a:xfrm>
            <a:off x="4495800" y="2724150"/>
            <a:ext cx="4122420" cy="1322070"/>
          </a:xfrm>
          <a:prstGeom prst="rect">
            <a:avLst/>
          </a:prstGeom>
          <a:noFill/>
          <a:ln w="9525">
            <a:noFill/>
          </a:ln>
        </p:spPr>
        <p:txBody>
          <a:bodyPr wrap="square">
            <a:spAutoFit/>
          </a:bodyPr>
          <a:p>
            <a:pPr indent="0"/>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国家安全是指国家的主权、领土、政治制度、人民生命财产等处于不受威胁的状态。国家安全是保障国家生存与发展、社会安定和人民安居乐业的基本条件，是国家利益的集中体现，内容丰富，含义宽泛。</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endParaRPr lang="en-US"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380365" y="3409950"/>
            <a:ext cx="3661410" cy="1322070"/>
          </a:xfrm>
          <a:prstGeom prst="rect">
            <a:avLst/>
          </a:prstGeom>
          <a:noFill/>
          <a:ln w="9525">
            <a:noFill/>
          </a:ln>
        </p:spPr>
        <p:txBody>
          <a:bodyPr wrap="square">
            <a:spAutoFit/>
          </a:bodyPr>
          <a:p>
            <a:pPr indent="0"/>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当安全的主体是国家时，便构成了国家安全</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国家安全就是一个国家处于没有危险的客观状态，也就是国家既没有外部的威胁和侵害又没有内部的混乱和疾患的客观状态。</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endParaRPr lang="en-US"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三、国家安全概念的科学内涵</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6029960" cy="299974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cs typeface="微软雅黑" panose="020B0503020204020204" charset="-122"/>
              </a:rPr>
              <a:t>2015年7月1日，第十二届全国人民代表大会常务委员会第十五次会议通过了新的《中华人民共和国国家安全法》（以下简称《国家安全法》），该法对国家安全的定义是：</a:t>
            </a:r>
            <a:r>
              <a:rPr b="1" dirty="0">
                <a:latin typeface="微软雅黑" panose="020B0503020204020204" charset="-122"/>
                <a:ea typeface="微软雅黑" panose="020B0503020204020204" charset="-122"/>
                <a:cs typeface="微软雅黑" panose="020B0503020204020204" charset="-122"/>
              </a:rPr>
              <a:t>“国家安全是指国家政权、主权、统一和领土完整、人民福祉、经济社会可持续发展和国家其他重大利益相对处于没有危险和不受内外威胁的状态，以及保障持续安全状态的能力。”</a:t>
            </a:r>
            <a:endParaRPr b="1"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国家安全概念</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grpSp>
        <p:nvGrpSpPr>
          <p:cNvPr id="1073743176" name="组合 1073743175"/>
          <p:cNvGrpSpPr/>
          <p:nvPr/>
        </p:nvGrpSpPr>
        <p:grpSpPr>
          <a:xfrm>
            <a:off x="6855460" y="1425575"/>
            <a:ext cx="1436370" cy="2128520"/>
            <a:chOff x="4411" y="197"/>
            <a:chExt cx="2262" cy="3352"/>
          </a:xfrm>
        </p:grpSpPr>
        <p:pic>
          <p:nvPicPr>
            <p:cNvPr id="1073743177" name="图片 1073743176"/>
            <p:cNvPicPr>
              <a:picLocks noChangeAspect="1"/>
            </p:cNvPicPr>
            <p:nvPr/>
          </p:nvPicPr>
          <p:blipFill>
            <a:blip r:embed="rId1"/>
            <a:stretch>
              <a:fillRect/>
            </a:stretch>
          </p:blipFill>
          <p:spPr>
            <a:xfrm>
              <a:off x="4415" y="202"/>
              <a:ext cx="2253" cy="3342"/>
            </a:xfrm>
            <a:prstGeom prst="rect">
              <a:avLst/>
            </a:prstGeom>
            <a:noFill/>
            <a:ln w="9525">
              <a:noFill/>
            </a:ln>
          </p:spPr>
        </p:pic>
        <p:sp>
          <p:nvSpPr>
            <p:cNvPr id="1073743178" name="矩形 1073743177"/>
            <p:cNvSpPr/>
            <p:nvPr/>
          </p:nvSpPr>
          <p:spPr>
            <a:xfrm>
              <a:off x="4415" y="202"/>
              <a:ext cx="2253" cy="3342"/>
            </a:xfrm>
            <a:prstGeom prst="rect">
              <a:avLst/>
            </a:prstGeom>
            <a:noFill/>
            <a:ln w="6223" cap="flat" cmpd="sng">
              <a:solidFill>
                <a:srgbClr val="231F20"/>
              </a:solidFill>
              <a:prstDash val="solid"/>
              <a:miter/>
              <a:headEnd type="none" w="med" len="med"/>
              <a:tailEnd type="none" w="med" len="med"/>
            </a:ln>
          </p:spPr>
          <p:txBody>
            <a:bodyPr/>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三、国家安全概念的科学内涵</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5775960" cy="2584450"/>
          </a:xfrm>
          <a:prstGeom prst="rect">
            <a:avLst/>
          </a:prstGeom>
        </p:spPr>
        <p:txBody>
          <a:bodyPr wrap="square">
            <a:spAutoFit/>
          </a:bodyPr>
          <a:lstStyle/>
          <a:p>
            <a:pPr>
              <a:lnSpc>
                <a:spcPct val="150000"/>
              </a:lnSpc>
            </a:pPr>
            <a:r>
              <a:rPr dirty="0">
                <a:latin typeface="微软雅黑" panose="020B0503020204020204" charset="-122"/>
                <a:ea typeface="微软雅黑" panose="020B0503020204020204" charset="-122"/>
                <a:cs typeface="微软雅黑" panose="020B0503020204020204" charset="-122"/>
              </a:rPr>
              <a:t>这个定义，从</a:t>
            </a:r>
            <a:r>
              <a:rPr b="1" dirty="0">
                <a:solidFill>
                  <a:srgbClr val="FF0000"/>
                </a:solidFill>
                <a:latin typeface="微软雅黑" panose="020B0503020204020204" charset="-122"/>
                <a:ea typeface="微软雅黑" panose="020B0503020204020204" charset="-122"/>
                <a:cs typeface="微软雅黑" panose="020B0503020204020204" charset="-122"/>
              </a:rPr>
              <a:t>国家法律</a:t>
            </a:r>
            <a:r>
              <a:rPr dirty="0">
                <a:latin typeface="微软雅黑" panose="020B0503020204020204" charset="-122"/>
                <a:ea typeface="微软雅黑" panose="020B0503020204020204" charset="-122"/>
                <a:cs typeface="微软雅黑" panose="020B0503020204020204" charset="-122"/>
              </a:rPr>
              <a:t>的视角，科学界定了我国国家安全的内涵和外延，明确了维护国家安全的各项任务，对于建立健全国家安全制度和国家安全保障措施作出了规范，为构建国家安全体系，走出一条中国特色国家安全道路奠定了坚实的法律基础。这一定义，明确了“国家安全”的诸多内涵</a:t>
            </a:r>
            <a:r>
              <a:rPr lang="zh-CN" dirty="0">
                <a:latin typeface="微软雅黑" panose="020B0503020204020204" charset="-122"/>
                <a:ea typeface="微软雅黑" panose="020B0503020204020204" charset="-122"/>
                <a:cs typeface="微软雅黑" panose="020B0503020204020204" charset="-122"/>
              </a:rPr>
              <a:t>。</a:t>
            </a:r>
            <a:endParaRPr 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国家安全概念</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6248400" y="1276350"/>
            <a:ext cx="2374900" cy="3406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三、国家安全概念的科学内涵</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国家安全概念</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5"/>
          <p:cNvSpPr/>
          <p:nvPr>
            <p:custDataLst>
              <p:tags r:id="rId1"/>
            </p:custDataLst>
          </p:nvPr>
        </p:nvSpPr>
        <p:spPr bwMode="auto">
          <a:xfrm>
            <a:off x="3987154" y="1968426"/>
            <a:ext cx="755502" cy="717864"/>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4003678" y="2723669"/>
            <a:ext cx="756420" cy="717864"/>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403918" y="1499997"/>
            <a:ext cx="755502" cy="717864"/>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635251" y="2235820"/>
            <a:ext cx="755502" cy="718782"/>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339056" y="2249990"/>
            <a:ext cx="755502" cy="718782"/>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580487" y="1489898"/>
            <a:ext cx="755502" cy="717864"/>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579891" y="2509138"/>
            <a:ext cx="273833" cy="200485"/>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lstStyle/>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872864" y="2454167"/>
            <a:ext cx="280275" cy="282089"/>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lstStyle/>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826441" y="1743947"/>
            <a:ext cx="263593" cy="209766"/>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lstStyle/>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630095" y="1719376"/>
            <a:ext cx="303513" cy="2623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lstStyle/>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4055627" y="2171827"/>
            <a:ext cx="618554" cy="400859"/>
          </a:xfrm>
          <a:prstGeom prst="rect">
            <a:avLst/>
          </a:prstGeom>
          <a:noFill/>
        </p:spPr>
        <p:txBody>
          <a:bodyPr wrap="square" rtlCol="0" anchor="ctr" anchorCtr="0">
            <a:normAutofit fontScale="90000"/>
          </a:bodyPr>
          <a:lstStyle/>
          <a:p>
            <a:pPr algn="ctr">
              <a:lnSpc>
                <a:spcPct val="130000"/>
              </a:lnSpc>
            </a:pPr>
            <a:r>
              <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内涵</a:t>
            </a:r>
            <a:endPar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2"/>
            </p:custDataLst>
          </p:nvPr>
        </p:nvSpPr>
        <p:spPr>
          <a:xfrm>
            <a:off x="840105" y="1581150"/>
            <a:ext cx="2446655" cy="337185"/>
          </a:xfrm>
          <a:prstGeom prst="rect">
            <a:avLst/>
          </a:prstGeom>
          <a:noFill/>
        </p:spPr>
        <p:txBody>
          <a:bodyPr wrap="square" rtlCol="0">
            <a:spAutoFit/>
          </a:bodyPr>
          <a:lstStyle/>
          <a:p>
            <a:pPr>
              <a:lnSpc>
                <a:spcPct val="100000"/>
              </a:lnSpc>
            </a:pPr>
            <a:r>
              <a:rPr lang="zh-CN" altLang="en-US" sz="1600" b="1" dirty="0">
                <a:solidFill>
                  <a:sysClr val="windowText" lastClr="000000"/>
                </a:solidFill>
                <a:latin typeface="Arial" panose="020B0604020202020204" pitchFamily="34" charset="0"/>
                <a:ea typeface="微软雅黑" panose="020B0503020204020204" charset="-122"/>
                <a:sym typeface="Arial" panose="020B0604020202020204" pitchFamily="34" charset="0"/>
              </a:rPr>
              <a:t>国家安全的主体是国家。</a:t>
            </a:r>
            <a:endParaRPr lang="zh-CN" altLang="en-US" sz="1600" b="1" dirty="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pic>
        <p:nvPicPr>
          <p:cNvPr id="7" name="图形 3"/>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18643" y="2882573"/>
            <a:ext cx="326488" cy="326488"/>
          </a:xfrm>
          <a:prstGeom prst="rect">
            <a:avLst/>
          </a:prstGeom>
        </p:spPr>
      </p:pic>
      <p:sp>
        <p:nvSpPr>
          <p:cNvPr id="13" name="文本框 12"/>
          <p:cNvSpPr txBox="1"/>
          <p:nvPr/>
        </p:nvSpPr>
        <p:spPr>
          <a:xfrm>
            <a:off x="457200" y="2329815"/>
            <a:ext cx="3012440" cy="583565"/>
          </a:xfrm>
          <a:prstGeom prst="rect">
            <a:avLst/>
          </a:prstGeom>
          <a:noFill/>
          <a:ln w="9525">
            <a:noFill/>
          </a:ln>
        </p:spPr>
        <p:txBody>
          <a:bodyPr wrap="square">
            <a:spAutoFit/>
          </a:bodyPr>
          <a:p>
            <a:pPr indent="0"/>
            <a:r>
              <a:rPr lang="zh-CN" sz="1600" b="1">
                <a:solidFill>
                  <a:srgbClr val="231F20"/>
                </a:solidFill>
                <a:latin typeface="微软雅黑" panose="020B0503020204020204" charset="-122"/>
                <a:ea typeface="微软雅黑" panose="020B0503020204020204" charset="-122"/>
              </a:rPr>
              <a:t>国家安全的客体可以是任何现实的物体、系统及其组成部分</a:t>
            </a:r>
            <a:endParaRPr lang="zh-CN" altLang="en-US" sz="1600" b="1">
              <a:solidFill>
                <a:srgbClr val="231F20"/>
              </a:solidFill>
              <a:latin typeface="微软雅黑" panose="020B0503020204020204" charset="-122"/>
              <a:ea typeface="微软雅黑" panose="020B0503020204020204" charset="-122"/>
            </a:endParaRPr>
          </a:p>
        </p:txBody>
      </p:sp>
      <p:sp>
        <p:nvSpPr>
          <p:cNvPr id="14" name="文本框 13"/>
          <p:cNvSpPr txBox="1"/>
          <p:nvPr/>
        </p:nvSpPr>
        <p:spPr>
          <a:xfrm>
            <a:off x="1981200" y="3714750"/>
            <a:ext cx="5080000" cy="829945"/>
          </a:xfrm>
          <a:prstGeom prst="rect">
            <a:avLst/>
          </a:prstGeom>
          <a:noFill/>
          <a:ln w="9525">
            <a:noFill/>
          </a:ln>
        </p:spPr>
        <p:txBody>
          <a:bodyPr>
            <a:spAutoFit/>
          </a:bodyPr>
          <a:p>
            <a:pPr indent="0"/>
            <a:r>
              <a:rPr lang="en-US" sz="1600" b="1">
                <a:solidFill>
                  <a:srgbClr val="231F20"/>
                </a:solidFill>
                <a:latin typeface="微软雅黑" panose="020B0503020204020204" charset="-122"/>
                <a:ea typeface="微软雅黑" panose="020B0503020204020204" charset="-122"/>
                <a:cs typeface="微软雅黑" panose="020B0503020204020204" charset="-122"/>
              </a:rPr>
              <a:t>“</a:t>
            </a:r>
            <a:r>
              <a:rPr lang="zh-CN" sz="1600" b="1">
                <a:solidFill>
                  <a:srgbClr val="231F20"/>
                </a:solidFill>
                <a:latin typeface="微软雅黑" panose="020B0503020204020204" charset="-122"/>
                <a:ea typeface="微软雅黑" panose="020B0503020204020204" charset="-122"/>
                <a:cs typeface="微软雅黑" panose="020B0503020204020204" charset="-122"/>
              </a:rPr>
              <a:t>国家安全</a:t>
            </a:r>
            <a:r>
              <a:rPr lang="en-US" sz="1600" b="1">
                <a:solidFill>
                  <a:srgbClr val="231F20"/>
                </a:solidFill>
                <a:latin typeface="微软雅黑" panose="020B0503020204020204" charset="-122"/>
                <a:ea typeface="微软雅黑" panose="020B0503020204020204" charset="-122"/>
                <a:cs typeface="微软雅黑" panose="020B0503020204020204" charset="-122"/>
              </a:rPr>
              <a:t>”</a:t>
            </a:r>
            <a:r>
              <a:rPr lang="zh-CN" sz="1600" b="1">
                <a:solidFill>
                  <a:srgbClr val="231F20"/>
                </a:solidFill>
                <a:latin typeface="微软雅黑" panose="020B0503020204020204" charset="-122"/>
                <a:ea typeface="微软雅黑" panose="020B0503020204020204" charset="-122"/>
                <a:cs typeface="微软雅黑" panose="020B0503020204020204" charset="-122"/>
              </a:rPr>
              <a:t>概念本身虽然非常抽象、非常概括，但它全面反映了国家安全现实。国家安全是一个国家既没有外部威胁和侵害又没有内部混乱的客观状态。</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5410200" y="1489710"/>
            <a:ext cx="3343910" cy="583565"/>
          </a:xfrm>
          <a:prstGeom prst="rect">
            <a:avLst/>
          </a:prstGeom>
          <a:noFill/>
          <a:ln w="9525">
            <a:noFill/>
          </a:ln>
        </p:spPr>
        <p:txBody>
          <a:bodyPr wrap="square">
            <a:spAutoFit/>
          </a:bodyPr>
          <a:p>
            <a:pPr>
              <a:buClrTx/>
              <a:buSzTx/>
              <a:buFontTx/>
            </a:pPr>
            <a:r>
              <a:rPr lang="zh-CN" sz="1600" b="1">
                <a:solidFill>
                  <a:srgbClr val="231F20"/>
                </a:solidFill>
                <a:latin typeface="微软雅黑" panose="020B0503020204020204" charset="-122"/>
                <a:ea typeface="微软雅黑" panose="020B0503020204020204" charset="-122"/>
              </a:rPr>
              <a:t>国家安全是一种国家利益，但不是一般利益，而是国家的基本利益。</a:t>
            </a:r>
            <a:endParaRPr lang="zh-CN" sz="1600" b="1">
              <a:solidFill>
                <a:srgbClr val="231F20"/>
              </a:solidFill>
              <a:latin typeface="微软雅黑" panose="020B0503020204020204" charset="-122"/>
              <a:ea typeface="微软雅黑" panose="020B0503020204020204" charset="-122"/>
            </a:endParaRPr>
          </a:p>
        </p:txBody>
      </p:sp>
      <p:sp>
        <p:nvSpPr>
          <p:cNvPr id="16" name="文本框 15"/>
          <p:cNvSpPr txBox="1"/>
          <p:nvPr/>
        </p:nvSpPr>
        <p:spPr>
          <a:xfrm>
            <a:off x="5410835" y="2343150"/>
            <a:ext cx="3206115" cy="829945"/>
          </a:xfrm>
          <a:prstGeom prst="rect">
            <a:avLst/>
          </a:prstGeom>
          <a:noFill/>
          <a:ln w="9525">
            <a:noFill/>
          </a:ln>
        </p:spPr>
        <p:txBody>
          <a:bodyPr wrap="square">
            <a:spAutoFit/>
          </a:bodyPr>
          <a:p>
            <a:pPr indent="0"/>
            <a:r>
              <a:rPr lang="zh-CN" sz="1600" b="1">
                <a:solidFill>
                  <a:srgbClr val="231F20"/>
                </a:solidFill>
                <a:latin typeface="微软雅黑" panose="020B0503020204020204" charset="-122"/>
                <a:ea typeface="微软雅黑" panose="020B0503020204020204" charset="-122"/>
              </a:rPr>
              <a:t>国家安全不仅指没有威胁和危害的客观状态和心理感受，也包括保障国家持续安全状态的能力。</a:t>
            </a:r>
            <a:endParaRPr lang="zh-CN" sz="1600" b="1">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39013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第二节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国家安全理论</a:t>
            </a:r>
            <a:endParaRPr kumimoji="1" lang="zh-CN" altLang="en-US" sz="3600" b="1">
              <a:solidFill>
                <a:schemeClr val="accent6">
                  <a:lumMod val="20000"/>
                  <a:lumOff val="80000"/>
                </a:schemeClr>
              </a:solidFill>
              <a:latin typeface="微软雅黑" panose="020B0503020204020204" charset="-122"/>
              <a:ea typeface="微软雅黑" panose="020B0503020204020204" charset="-122"/>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828800" y="1200150"/>
            <a:ext cx="64516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一、中国传统国家安全理论</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二、中国近现代历史上的国家安全理论</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三、新中国国家安全理论</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四、总体国家安全观</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第二节 | 国家安全理论</a:t>
            </a:r>
            <a:endParaRPr kumimoji="1"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7" name="Freeform 10"/>
          <p:cNvSpPr/>
          <p:nvPr>
            <p:custDataLst>
              <p:tags r:id="rId1"/>
            </p:custDataLst>
          </p:nvPr>
        </p:nvSpPr>
        <p:spPr bwMode="auto">
          <a:xfrm>
            <a:off x="840105" y="1307465"/>
            <a:ext cx="1521460" cy="2590800"/>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F7BA6B"/>
          </a:solidFill>
          <a:ln>
            <a:noFill/>
          </a:ln>
        </p:spPr>
        <p:txBody>
          <a:bodyPr>
            <a:normAutofit/>
          </a:bodyPr>
          <a:lstStyle/>
          <a:p>
            <a:endParaRPr lang="zh-CN" altLang="en-US" sz="1350"/>
          </a:p>
        </p:txBody>
      </p:sp>
      <p:sp>
        <p:nvSpPr>
          <p:cNvPr id="18" name="Freeform 11"/>
          <p:cNvSpPr/>
          <p:nvPr>
            <p:custDataLst>
              <p:tags r:id="rId2"/>
            </p:custDataLst>
          </p:nvPr>
        </p:nvSpPr>
        <p:spPr bwMode="auto">
          <a:xfrm>
            <a:off x="428754" y="1307476"/>
            <a:ext cx="364397" cy="365954"/>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F7BA6B"/>
          </a:solidFill>
          <a:ln>
            <a:noFill/>
          </a:ln>
        </p:spPr>
        <p:txBody>
          <a:bodyPr>
            <a:normAutofit/>
          </a:bodyPr>
          <a:lstStyle/>
          <a:p>
            <a:endParaRPr lang="zh-CN" altLang="en-US" sz="1350"/>
          </a:p>
        </p:txBody>
      </p:sp>
      <p:sp>
        <p:nvSpPr>
          <p:cNvPr id="19" name="Freeform 12"/>
          <p:cNvSpPr/>
          <p:nvPr>
            <p:custDataLst>
              <p:tags r:id="rId3"/>
            </p:custDataLst>
          </p:nvPr>
        </p:nvSpPr>
        <p:spPr bwMode="auto">
          <a:xfrm>
            <a:off x="2411095" y="1786255"/>
            <a:ext cx="1521460" cy="2550160"/>
          </a:xfrm>
          <a:custGeom>
            <a:avLst/>
            <a:gdLst>
              <a:gd name="T0" fmla="*/ 488 w 488"/>
              <a:gd name="T1" fmla="*/ 476 h 488"/>
              <a:gd name="T2" fmla="*/ 477 w 488"/>
              <a:gd name="T3" fmla="*/ 488 h 488"/>
              <a:gd name="T4" fmla="*/ 11 w 488"/>
              <a:gd name="T5" fmla="*/ 488 h 488"/>
              <a:gd name="T6" fmla="*/ 0 w 488"/>
              <a:gd name="T7" fmla="*/ 476 h 488"/>
              <a:gd name="T8" fmla="*/ 0 w 488"/>
              <a:gd name="T9" fmla="*/ 11 h 488"/>
              <a:gd name="T10" fmla="*/ 11 w 488"/>
              <a:gd name="T11" fmla="*/ 0 h 488"/>
              <a:gd name="T12" fmla="*/ 477 w 488"/>
              <a:gd name="T13" fmla="*/ 0 h 488"/>
              <a:gd name="T14" fmla="*/ 488 w 488"/>
              <a:gd name="T15" fmla="*/ 11 h 488"/>
              <a:gd name="T16" fmla="*/ 488 w 488"/>
              <a:gd name="T17" fmla="*/ 47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6"/>
                </a:moveTo>
                <a:cubicBezTo>
                  <a:pt x="488" y="483"/>
                  <a:pt x="483" y="488"/>
                  <a:pt x="477" y="488"/>
                </a:cubicBezTo>
                <a:cubicBezTo>
                  <a:pt x="11" y="488"/>
                  <a:pt x="11" y="488"/>
                  <a:pt x="11" y="488"/>
                </a:cubicBezTo>
                <a:cubicBezTo>
                  <a:pt x="5" y="488"/>
                  <a:pt x="0" y="483"/>
                  <a:pt x="0" y="476"/>
                </a:cubicBezTo>
                <a:cubicBezTo>
                  <a:pt x="0" y="11"/>
                  <a:pt x="0" y="11"/>
                  <a:pt x="0" y="11"/>
                </a:cubicBezTo>
                <a:cubicBezTo>
                  <a:pt x="0" y="5"/>
                  <a:pt x="5" y="0"/>
                  <a:pt x="11" y="0"/>
                </a:cubicBezTo>
                <a:cubicBezTo>
                  <a:pt x="477" y="0"/>
                  <a:pt x="477" y="0"/>
                  <a:pt x="477" y="0"/>
                </a:cubicBezTo>
                <a:cubicBezTo>
                  <a:pt x="483" y="0"/>
                  <a:pt x="488" y="5"/>
                  <a:pt x="488" y="11"/>
                </a:cubicBezTo>
                <a:lnTo>
                  <a:pt x="488" y="476"/>
                </a:lnTo>
                <a:close/>
              </a:path>
            </a:pathLst>
          </a:custGeom>
          <a:solidFill>
            <a:srgbClr val="C9B193"/>
          </a:solidFill>
          <a:ln>
            <a:noFill/>
          </a:ln>
        </p:spPr>
        <p:txBody>
          <a:bodyPr>
            <a:normAutofit/>
          </a:bodyPr>
          <a:lstStyle/>
          <a:p>
            <a:endParaRPr lang="zh-CN" altLang="en-US" sz="1350"/>
          </a:p>
        </p:txBody>
      </p:sp>
      <p:sp>
        <p:nvSpPr>
          <p:cNvPr id="20" name="Freeform 13"/>
          <p:cNvSpPr/>
          <p:nvPr>
            <p:custDataLst>
              <p:tags r:id="rId4"/>
            </p:custDataLst>
          </p:nvPr>
        </p:nvSpPr>
        <p:spPr bwMode="auto">
          <a:xfrm>
            <a:off x="2000022" y="3967345"/>
            <a:ext cx="364397" cy="369070"/>
          </a:xfrm>
          <a:custGeom>
            <a:avLst/>
            <a:gdLst>
              <a:gd name="T0" fmla="*/ 117 w 117"/>
              <a:gd name="T1" fmla="*/ 106 h 118"/>
              <a:gd name="T2" fmla="*/ 106 w 117"/>
              <a:gd name="T3" fmla="*/ 118 h 118"/>
              <a:gd name="T4" fmla="*/ 11 w 117"/>
              <a:gd name="T5" fmla="*/ 118 h 118"/>
              <a:gd name="T6" fmla="*/ 0 w 117"/>
              <a:gd name="T7" fmla="*/ 106 h 118"/>
              <a:gd name="T8" fmla="*/ 0 w 117"/>
              <a:gd name="T9" fmla="*/ 12 h 118"/>
              <a:gd name="T10" fmla="*/ 11 w 117"/>
              <a:gd name="T11" fmla="*/ 0 h 118"/>
              <a:gd name="T12" fmla="*/ 106 w 117"/>
              <a:gd name="T13" fmla="*/ 0 h 118"/>
              <a:gd name="T14" fmla="*/ 117 w 117"/>
              <a:gd name="T15" fmla="*/ 12 h 118"/>
              <a:gd name="T16" fmla="*/ 117 w 117"/>
              <a:gd name="T17"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8">
                <a:moveTo>
                  <a:pt x="117" y="106"/>
                </a:moveTo>
                <a:cubicBezTo>
                  <a:pt x="117" y="113"/>
                  <a:pt x="112" y="118"/>
                  <a:pt x="106" y="118"/>
                </a:cubicBezTo>
                <a:cubicBezTo>
                  <a:pt x="11" y="118"/>
                  <a:pt x="11" y="118"/>
                  <a:pt x="11" y="118"/>
                </a:cubicBezTo>
                <a:cubicBezTo>
                  <a:pt x="5" y="118"/>
                  <a:pt x="0" y="113"/>
                  <a:pt x="0" y="106"/>
                </a:cubicBezTo>
                <a:cubicBezTo>
                  <a:pt x="0" y="12"/>
                  <a:pt x="0" y="12"/>
                  <a:pt x="0" y="12"/>
                </a:cubicBezTo>
                <a:cubicBezTo>
                  <a:pt x="0" y="5"/>
                  <a:pt x="5" y="0"/>
                  <a:pt x="11" y="0"/>
                </a:cubicBezTo>
                <a:cubicBezTo>
                  <a:pt x="106" y="0"/>
                  <a:pt x="106" y="0"/>
                  <a:pt x="106" y="0"/>
                </a:cubicBezTo>
                <a:cubicBezTo>
                  <a:pt x="112" y="0"/>
                  <a:pt x="117" y="5"/>
                  <a:pt x="117" y="12"/>
                </a:cubicBezTo>
                <a:lnTo>
                  <a:pt x="117" y="106"/>
                </a:lnTo>
                <a:close/>
              </a:path>
            </a:pathLst>
          </a:custGeom>
          <a:solidFill>
            <a:srgbClr val="C9B193"/>
          </a:solidFill>
          <a:ln>
            <a:noFill/>
          </a:ln>
        </p:spPr>
        <p:txBody>
          <a:bodyPr>
            <a:normAutofit/>
          </a:bodyPr>
          <a:lstStyle/>
          <a:p>
            <a:endParaRPr lang="zh-CN" altLang="en-US" sz="1350"/>
          </a:p>
        </p:txBody>
      </p:sp>
      <p:sp>
        <p:nvSpPr>
          <p:cNvPr id="21" name="Freeform 14"/>
          <p:cNvSpPr/>
          <p:nvPr>
            <p:custDataLst>
              <p:tags r:id="rId5"/>
            </p:custDataLst>
          </p:nvPr>
        </p:nvSpPr>
        <p:spPr bwMode="auto">
          <a:xfrm>
            <a:off x="3983990" y="1307465"/>
            <a:ext cx="1521460" cy="2590800"/>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F7BA6B"/>
          </a:solidFill>
          <a:ln>
            <a:noFill/>
          </a:ln>
        </p:spPr>
        <p:txBody>
          <a:bodyPr>
            <a:normAutofit/>
          </a:bodyPr>
          <a:lstStyle/>
          <a:p>
            <a:endParaRPr lang="zh-CN" altLang="en-US" sz="1350"/>
          </a:p>
        </p:txBody>
      </p:sp>
      <p:sp>
        <p:nvSpPr>
          <p:cNvPr id="22" name="Freeform 15"/>
          <p:cNvSpPr/>
          <p:nvPr>
            <p:custDataLst>
              <p:tags r:id="rId6"/>
            </p:custDataLst>
          </p:nvPr>
        </p:nvSpPr>
        <p:spPr bwMode="auto">
          <a:xfrm>
            <a:off x="3571291" y="1307476"/>
            <a:ext cx="364397" cy="365954"/>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F7BA6B"/>
          </a:solidFill>
          <a:ln>
            <a:noFill/>
          </a:ln>
        </p:spPr>
        <p:txBody>
          <a:bodyPr>
            <a:normAutofit/>
          </a:bodyPr>
          <a:lstStyle/>
          <a:p>
            <a:endParaRPr lang="zh-CN" altLang="en-US" sz="1350"/>
          </a:p>
        </p:txBody>
      </p:sp>
      <p:sp>
        <p:nvSpPr>
          <p:cNvPr id="23" name="Freeform 16"/>
          <p:cNvSpPr/>
          <p:nvPr>
            <p:custDataLst>
              <p:tags r:id="rId7"/>
            </p:custDataLst>
          </p:nvPr>
        </p:nvSpPr>
        <p:spPr bwMode="auto">
          <a:xfrm>
            <a:off x="5554980" y="1786255"/>
            <a:ext cx="1521460" cy="2550160"/>
          </a:xfrm>
          <a:custGeom>
            <a:avLst/>
            <a:gdLst>
              <a:gd name="T0" fmla="*/ 488 w 488"/>
              <a:gd name="T1" fmla="*/ 476 h 488"/>
              <a:gd name="T2" fmla="*/ 477 w 488"/>
              <a:gd name="T3" fmla="*/ 488 h 488"/>
              <a:gd name="T4" fmla="*/ 11 w 488"/>
              <a:gd name="T5" fmla="*/ 488 h 488"/>
              <a:gd name="T6" fmla="*/ 0 w 488"/>
              <a:gd name="T7" fmla="*/ 476 h 488"/>
              <a:gd name="T8" fmla="*/ 0 w 488"/>
              <a:gd name="T9" fmla="*/ 11 h 488"/>
              <a:gd name="T10" fmla="*/ 11 w 488"/>
              <a:gd name="T11" fmla="*/ 0 h 488"/>
              <a:gd name="T12" fmla="*/ 477 w 488"/>
              <a:gd name="T13" fmla="*/ 0 h 488"/>
              <a:gd name="T14" fmla="*/ 488 w 488"/>
              <a:gd name="T15" fmla="*/ 11 h 488"/>
              <a:gd name="T16" fmla="*/ 488 w 488"/>
              <a:gd name="T17" fmla="*/ 47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6"/>
                </a:moveTo>
                <a:cubicBezTo>
                  <a:pt x="488" y="483"/>
                  <a:pt x="483" y="488"/>
                  <a:pt x="477" y="488"/>
                </a:cubicBezTo>
                <a:cubicBezTo>
                  <a:pt x="11" y="488"/>
                  <a:pt x="11" y="488"/>
                  <a:pt x="11" y="488"/>
                </a:cubicBezTo>
                <a:cubicBezTo>
                  <a:pt x="5" y="488"/>
                  <a:pt x="0" y="483"/>
                  <a:pt x="0" y="476"/>
                </a:cubicBezTo>
                <a:cubicBezTo>
                  <a:pt x="0" y="11"/>
                  <a:pt x="0" y="11"/>
                  <a:pt x="0" y="11"/>
                </a:cubicBezTo>
                <a:cubicBezTo>
                  <a:pt x="0" y="5"/>
                  <a:pt x="5" y="0"/>
                  <a:pt x="11" y="0"/>
                </a:cubicBezTo>
                <a:cubicBezTo>
                  <a:pt x="477" y="0"/>
                  <a:pt x="477" y="0"/>
                  <a:pt x="477" y="0"/>
                </a:cubicBezTo>
                <a:cubicBezTo>
                  <a:pt x="483" y="0"/>
                  <a:pt x="488" y="5"/>
                  <a:pt x="488" y="11"/>
                </a:cubicBezTo>
                <a:lnTo>
                  <a:pt x="488" y="476"/>
                </a:lnTo>
                <a:close/>
              </a:path>
            </a:pathLst>
          </a:custGeom>
          <a:solidFill>
            <a:srgbClr val="C9B193"/>
          </a:solidFill>
          <a:ln>
            <a:noFill/>
          </a:ln>
        </p:spPr>
        <p:txBody>
          <a:bodyPr>
            <a:normAutofit/>
          </a:bodyPr>
          <a:lstStyle/>
          <a:p>
            <a:endParaRPr lang="zh-CN" altLang="en-US" sz="1350"/>
          </a:p>
        </p:txBody>
      </p:sp>
      <p:sp>
        <p:nvSpPr>
          <p:cNvPr id="24" name="Freeform 17"/>
          <p:cNvSpPr/>
          <p:nvPr>
            <p:custDataLst>
              <p:tags r:id="rId8"/>
            </p:custDataLst>
          </p:nvPr>
        </p:nvSpPr>
        <p:spPr bwMode="auto">
          <a:xfrm>
            <a:off x="5142559" y="3967345"/>
            <a:ext cx="365955" cy="369070"/>
          </a:xfrm>
          <a:custGeom>
            <a:avLst/>
            <a:gdLst>
              <a:gd name="T0" fmla="*/ 117 w 117"/>
              <a:gd name="T1" fmla="*/ 106 h 118"/>
              <a:gd name="T2" fmla="*/ 106 w 117"/>
              <a:gd name="T3" fmla="*/ 118 h 118"/>
              <a:gd name="T4" fmla="*/ 11 w 117"/>
              <a:gd name="T5" fmla="*/ 118 h 118"/>
              <a:gd name="T6" fmla="*/ 0 w 117"/>
              <a:gd name="T7" fmla="*/ 106 h 118"/>
              <a:gd name="T8" fmla="*/ 0 w 117"/>
              <a:gd name="T9" fmla="*/ 12 h 118"/>
              <a:gd name="T10" fmla="*/ 11 w 117"/>
              <a:gd name="T11" fmla="*/ 0 h 118"/>
              <a:gd name="T12" fmla="*/ 106 w 117"/>
              <a:gd name="T13" fmla="*/ 0 h 118"/>
              <a:gd name="T14" fmla="*/ 117 w 117"/>
              <a:gd name="T15" fmla="*/ 12 h 118"/>
              <a:gd name="T16" fmla="*/ 117 w 117"/>
              <a:gd name="T17"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8">
                <a:moveTo>
                  <a:pt x="117" y="106"/>
                </a:moveTo>
                <a:cubicBezTo>
                  <a:pt x="117" y="113"/>
                  <a:pt x="112" y="118"/>
                  <a:pt x="106" y="118"/>
                </a:cubicBezTo>
                <a:cubicBezTo>
                  <a:pt x="11" y="118"/>
                  <a:pt x="11" y="118"/>
                  <a:pt x="11" y="118"/>
                </a:cubicBezTo>
                <a:cubicBezTo>
                  <a:pt x="5" y="118"/>
                  <a:pt x="0" y="113"/>
                  <a:pt x="0" y="106"/>
                </a:cubicBezTo>
                <a:cubicBezTo>
                  <a:pt x="0" y="12"/>
                  <a:pt x="0" y="12"/>
                  <a:pt x="0" y="12"/>
                </a:cubicBezTo>
                <a:cubicBezTo>
                  <a:pt x="0" y="5"/>
                  <a:pt x="5" y="0"/>
                  <a:pt x="11" y="0"/>
                </a:cubicBezTo>
                <a:cubicBezTo>
                  <a:pt x="106" y="0"/>
                  <a:pt x="106" y="0"/>
                  <a:pt x="106" y="0"/>
                </a:cubicBezTo>
                <a:cubicBezTo>
                  <a:pt x="112" y="0"/>
                  <a:pt x="117" y="5"/>
                  <a:pt x="117" y="12"/>
                </a:cubicBezTo>
                <a:lnTo>
                  <a:pt x="117" y="106"/>
                </a:lnTo>
                <a:close/>
              </a:path>
            </a:pathLst>
          </a:custGeom>
          <a:solidFill>
            <a:srgbClr val="C9B193"/>
          </a:solidFill>
          <a:ln>
            <a:noFill/>
          </a:ln>
        </p:spPr>
        <p:txBody>
          <a:bodyPr>
            <a:normAutofit/>
          </a:bodyPr>
          <a:lstStyle/>
          <a:p>
            <a:endParaRPr lang="zh-CN" altLang="en-US" sz="1350"/>
          </a:p>
        </p:txBody>
      </p:sp>
      <p:sp>
        <p:nvSpPr>
          <p:cNvPr id="25" name="Freeform 18"/>
          <p:cNvSpPr/>
          <p:nvPr>
            <p:custDataLst>
              <p:tags r:id="rId9"/>
            </p:custDataLst>
          </p:nvPr>
        </p:nvSpPr>
        <p:spPr bwMode="auto">
          <a:xfrm>
            <a:off x="7126605" y="1307465"/>
            <a:ext cx="1521460" cy="2590800"/>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F7BA6B"/>
          </a:solidFill>
          <a:ln>
            <a:noFill/>
          </a:ln>
        </p:spPr>
        <p:txBody>
          <a:bodyPr>
            <a:normAutofit/>
          </a:bodyPr>
          <a:lstStyle/>
          <a:p>
            <a:endParaRPr lang="zh-CN" altLang="en-US" sz="1350"/>
          </a:p>
        </p:txBody>
      </p:sp>
      <p:sp>
        <p:nvSpPr>
          <p:cNvPr id="26" name="Freeform 19"/>
          <p:cNvSpPr/>
          <p:nvPr>
            <p:custDataLst>
              <p:tags r:id="rId10"/>
            </p:custDataLst>
          </p:nvPr>
        </p:nvSpPr>
        <p:spPr bwMode="auto">
          <a:xfrm>
            <a:off x="6715384" y="1307476"/>
            <a:ext cx="364397" cy="365954"/>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F7BA6B"/>
          </a:solidFill>
          <a:ln>
            <a:noFill/>
          </a:ln>
        </p:spPr>
        <p:txBody>
          <a:bodyPr>
            <a:normAutofit/>
          </a:bodyPr>
          <a:lstStyle/>
          <a:p>
            <a:endParaRPr lang="zh-CN" altLang="en-US" sz="1350"/>
          </a:p>
        </p:txBody>
      </p:sp>
      <p:sp>
        <p:nvSpPr>
          <p:cNvPr id="13" name="文本框 12"/>
          <p:cNvSpPr txBox="1"/>
          <p:nvPr>
            <p:custDataLst>
              <p:tags r:id="rId11"/>
            </p:custDataLst>
          </p:nvPr>
        </p:nvSpPr>
        <p:spPr>
          <a:xfrm>
            <a:off x="938530" y="1471930"/>
            <a:ext cx="1327150" cy="12922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zh-CN" altLang="en-US" sz="1400">
                <a:latin typeface="微软雅黑" panose="020B0503020204020204" charset="-122"/>
                <a:ea typeface="微软雅黑" panose="020B0503020204020204" charset="-122"/>
              </a:rPr>
              <a:t>（一）重视人心向背，强调以民为本</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国家是由人构成的，国家安全与民众息息相关。</a:t>
            </a:r>
            <a:endParaRPr lang="zh-CN" altLang="en-US" sz="1400">
              <a:latin typeface="微软雅黑" panose="020B0503020204020204" charset="-122"/>
              <a:ea typeface="微软雅黑" panose="020B0503020204020204" charset="-122"/>
            </a:endParaRPr>
          </a:p>
        </p:txBody>
      </p:sp>
      <p:sp>
        <p:nvSpPr>
          <p:cNvPr id="4" name="文本框 3"/>
          <p:cNvSpPr txBox="1"/>
          <p:nvPr>
            <p:custDataLst>
              <p:tags r:id="rId12"/>
            </p:custDataLst>
          </p:nvPr>
        </p:nvSpPr>
        <p:spPr>
          <a:xfrm>
            <a:off x="2513965" y="2195830"/>
            <a:ext cx="1387475" cy="18707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o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zh-CN" altLang="en-US" sz="1400">
                <a:latin typeface="微软雅黑" panose="020B0503020204020204" charset="-122"/>
                <a:ea typeface="微软雅黑" panose="020B0503020204020204" charset="-122"/>
              </a:rPr>
              <a:t>（二）坚持“中华一体”，强调国家统一</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国家安全的首要目标是维护国家统一、主权独立及领土完整等国家核心利益。</a:t>
            </a:r>
            <a:endParaRPr lang="zh-CN" altLang="en-US" sz="1400">
              <a:latin typeface="微软雅黑" panose="020B0503020204020204" charset="-122"/>
              <a:ea typeface="微软雅黑" panose="020B0503020204020204" charset="-122"/>
            </a:endParaRPr>
          </a:p>
        </p:txBody>
      </p:sp>
      <p:sp>
        <p:nvSpPr>
          <p:cNvPr id="5" name="文本框 4"/>
          <p:cNvSpPr txBox="1"/>
          <p:nvPr>
            <p:custDataLst>
              <p:tags r:id="rId13"/>
            </p:custDataLst>
          </p:nvPr>
        </p:nvSpPr>
        <p:spPr>
          <a:xfrm>
            <a:off x="4107180" y="1733550"/>
            <a:ext cx="1327150" cy="12922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zh-CN" altLang="en-US" sz="1400">
                <a:latin typeface="微软雅黑" panose="020B0503020204020204" charset="-122"/>
                <a:ea typeface="微软雅黑" panose="020B0503020204020204" charset="-122"/>
              </a:rPr>
              <a:t>（三）牢记有备无患，强调居安思危</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安与危是相互对立的，同时又是相互转化的。</a:t>
            </a:r>
            <a:endParaRPr lang="zh-CN" altLang="en-US" sz="1400">
              <a:latin typeface="微软雅黑" panose="020B0503020204020204" charset="-122"/>
              <a:ea typeface="微软雅黑" panose="020B0503020204020204" charset="-122"/>
            </a:endParaRPr>
          </a:p>
        </p:txBody>
      </p:sp>
      <p:sp>
        <p:nvSpPr>
          <p:cNvPr id="6" name="文本框 5"/>
          <p:cNvSpPr txBox="1"/>
          <p:nvPr>
            <p:custDataLst>
              <p:tags r:id="rId14"/>
            </p:custDataLst>
          </p:nvPr>
        </p:nvSpPr>
        <p:spPr>
          <a:xfrm>
            <a:off x="5654040" y="2091690"/>
            <a:ext cx="1327150" cy="19386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zh-CN" altLang="en-US" sz="1400">
                <a:latin typeface="微软雅黑" panose="020B0503020204020204" charset="-122"/>
                <a:ea typeface="微软雅黑" panose="020B0503020204020204" charset="-122"/>
              </a:rPr>
              <a:t>（四）力求国富兵强，强调亲仁善邻</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与某些西方国家“国强必霸”的历史传统不同，中国古人既注重发展自己，又与邻国和睦相处。</a:t>
            </a:r>
            <a:endParaRPr lang="zh-CN" altLang="en-US" sz="1400">
              <a:latin typeface="微软雅黑" panose="020B0503020204020204" charset="-122"/>
              <a:ea typeface="微软雅黑" panose="020B0503020204020204" charset="-122"/>
            </a:endParaRPr>
          </a:p>
        </p:txBody>
      </p:sp>
      <p:sp>
        <p:nvSpPr>
          <p:cNvPr id="7" name="文本框 6"/>
          <p:cNvSpPr txBox="1"/>
          <p:nvPr>
            <p:custDataLst>
              <p:tags r:id="rId15"/>
            </p:custDataLst>
          </p:nvPr>
        </p:nvSpPr>
        <p:spPr>
          <a:xfrm>
            <a:off x="7250430" y="1733550"/>
            <a:ext cx="1327150" cy="17233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zh-CN" altLang="en-US" sz="1400">
                <a:latin typeface="微软雅黑" panose="020B0503020204020204" charset="-122"/>
                <a:ea typeface="微软雅黑" panose="020B0503020204020204" charset="-122"/>
              </a:rPr>
              <a:t>（五）主张止戈为武，强调上兵伐谋</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中国古人有爱好和平的历史传统，但这并不等于说不重视战争和军事问题。</a:t>
            </a:r>
            <a:endParaRPr lang="zh-CN" altLang="en-US" sz="1400">
              <a:latin typeface="微软雅黑" panose="020B0503020204020204" charset="-122"/>
              <a:ea typeface="微软雅黑" panose="020B0503020204020204" charset="-122"/>
            </a:endParaRPr>
          </a:p>
        </p:txBody>
      </p:sp>
      <p:sp>
        <p:nvSpPr>
          <p:cNvPr id="3" name="矩形 2"/>
          <p:cNvSpPr/>
          <p:nvPr/>
        </p:nvSpPr>
        <p:spPr>
          <a:xfrm>
            <a:off x="381000" y="742950"/>
            <a:ext cx="3230880" cy="398780"/>
          </a:xfrm>
          <a:prstGeom prst="rect">
            <a:avLst/>
          </a:prstGeom>
        </p:spPr>
        <p:txBody>
          <a:bodyPr wrap="none">
            <a:spAutoFit/>
          </a:bodyPr>
          <a:p>
            <a:pPr algn="l"/>
            <a:r>
              <a:rPr lang="zh-CN" altLang="en-US" sz="2000" b="1" dirty="0">
                <a:solidFill>
                  <a:schemeClr val="accent1"/>
                </a:solidFill>
                <a:latin typeface="微软雅黑" panose="020B0503020204020204" charset="-122"/>
                <a:ea typeface="微软雅黑" panose="020B0503020204020204" charset="-122"/>
              </a:rPr>
              <a:t>一、中国传统国家安全理论</a:t>
            </a:r>
            <a:endParaRPr lang="zh-CN" altLang="en-US" sz="2000" b="1" dirty="0">
              <a:solidFill>
                <a:schemeClr val="accent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二、中国近现代历史上的国家安全理论</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381000" y="1290955"/>
            <a:ext cx="4556125" cy="2499995"/>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自1840年鸦片战争以后，中国不断受到西方列强的侵略，逐步沦为半殖民地半封建社会。</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在此情况下，中国各阶级的代表人物从不同的角度出发，对如何维护国家安全进行思考。他们有的固守传统国家安全理论，有的在此基础上作出新的理解，有的则学习、引进和借用西方国家的安全理论，并加入自己的认识。这在客观上促使中国国家安全理论进入一个新的发展阶段，也推动着中国安全斗争实践的不断演变。</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图片 9"/>
          <p:cNvPicPr>
            <a:picLocks noChangeAspect="1"/>
          </p:cNvPicPr>
          <p:nvPr>
            <p:custDataLst>
              <p:tags r:id="rId1"/>
            </p:custDataLst>
          </p:nvPr>
        </p:nvPicPr>
        <p:blipFill>
          <a:blip r:embed="rId2"/>
          <a:stretch>
            <a:fillRect/>
          </a:stretch>
        </p:blipFill>
        <p:spPr>
          <a:xfrm>
            <a:off x="4953000" y="1428750"/>
            <a:ext cx="3816350" cy="2608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二、中国近现代历史上的国家安全理论</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2" name="六边形 51"/>
          <p:cNvSpPr/>
          <p:nvPr>
            <p:custDataLst>
              <p:tags r:id="rId1"/>
            </p:custDataLst>
          </p:nvPr>
        </p:nvSpPr>
        <p:spPr>
          <a:xfrm>
            <a:off x="5189472" y="1631096"/>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戊戌变法</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六边形 55"/>
          <p:cNvSpPr/>
          <p:nvPr>
            <p:custDataLst>
              <p:tags r:id="rId2"/>
            </p:custDataLst>
          </p:nvPr>
        </p:nvSpPr>
        <p:spPr>
          <a:xfrm>
            <a:off x="5189472" y="2918569"/>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辛亥革命</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六边形 57"/>
          <p:cNvSpPr/>
          <p:nvPr>
            <p:custDataLst>
              <p:tags r:id="rId3"/>
            </p:custDataLst>
          </p:nvPr>
        </p:nvSpPr>
        <p:spPr>
          <a:xfrm>
            <a:off x="2714365" y="2918569"/>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洋务运动</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0" name="六边形 59"/>
          <p:cNvSpPr/>
          <p:nvPr>
            <p:custDataLst>
              <p:tags r:id="rId4"/>
            </p:custDataLst>
          </p:nvPr>
        </p:nvSpPr>
        <p:spPr>
          <a:xfrm>
            <a:off x="2714365" y="1631096"/>
            <a:ext cx="1129520" cy="987957"/>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师夷长技</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以制夷</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六边形 63"/>
          <p:cNvSpPr/>
          <p:nvPr>
            <p:custDataLst>
              <p:tags r:id="rId5"/>
            </p:custDataLst>
          </p:nvPr>
        </p:nvSpPr>
        <p:spPr>
          <a:xfrm>
            <a:off x="3632285" y="1996179"/>
            <a:ext cx="1771765" cy="1494602"/>
          </a:xfrm>
          <a:prstGeom prst="hexagon">
            <a:avLst/>
          </a:prstGeom>
          <a:solidFill>
            <a:srgbClr val="C00000"/>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a:bodyPr>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近现代</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历史</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0" name="文本框 99"/>
          <p:cNvSpPr txBox="1"/>
          <p:nvPr/>
        </p:nvSpPr>
        <p:spPr>
          <a:xfrm>
            <a:off x="609600" y="1581150"/>
            <a:ext cx="2139950" cy="737235"/>
          </a:xfrm>
          <a:prstGeom prst="rect">
            <a:avLst/>
          </a:prstGeom>
          <a:noFill/>
          <a:ln w="9525">
            <a:noFill/>
          </a:ln>
        </p:spPr>
        <p:txBody>
          <a:bodyPr wrap="square">
            <a:spAutoFit/>
          </a:bodyPr>
          <a:p>
            <a:pPr indent="0"/>
            <a:r>
              <a:rPr lang="en-US" sz="1400">
                <a:solidFill>
                  <a:srgbClr val="231F20"/>
                </a:solidFill>
                <a:latin typeface="微软雅黑" panose="020B0503020204020204" charset="-122"/>
                <a:ea typeface="微软雅黑" panose="020B0503020204020204" charset="-122"/>
                <a:cs typeface="微软雅黑" panose="020B0503020204020204" charset="-122"/>
              </a:rPr>
              <a:t>19</a:t>
            </a:r>
            <a:r>
              <a:rPr lang="zh-CN" sz="1400">
                <a:solidFill>
                  <a:srgbClr val="231F20"/>
                </a:solidFill>
                <a:latin typeface="微软雅黑" panose="020B0503020204020204" charset="-122"/>
                <a:ea typeface="微软雅黑" panose="020B0503020204020204" charset="-122"/>
                <a:cs typeface="微软雅黑" panose="020B0503020204020204" charset="-122"/>
              </a:rPr>
              <a:t>世纪中叶，林则徐和魏源等人提出</a:t>
            </a:r>
            <a:r>
              <a:rPr lang="en-US" sz="1400">
                <a:solidFill>
                  <a:srgbClr val="231F20"/>
                </a:solidFill>
                <a:latin typeface="微软雅黑" panose="020B0503020204020204" charset="-122"/>
                <a:ea typeface="微软雅黑" panose="020B0503020204020204" charset="-122"/>
                <a:cs typeface="微软雅黑" panose="020B0503020204020204" charset="-122"/>
              </a:rPr>
              <a:t>“</a:t>
            </a:r>
            <a:r>
              <a:rPr lang="zh-CN" sz="1400">
                <a:solidFill>
                  <a:srgbClr val="231F20"/>
                </a:solidFill>
                <a:latin typeface="微软雅黑" panose="020B0503020204020204" charset="-122"/>
                <a:ea typeface="微软雅黑" panose="020B0503020204020204" charset="-122"/>
                <a:cs typeface="微软雅黑" panose="020B0503020204020204" charset="-122"/>
              </a:rPr>
              <a:t>师夷长技以制夷</a:t>
            </a:r>
            <a:r>
              <a:rPr lang="en-US" sz="1400">
                <a:solidFill>
                  <a:srgbClr val="231F20"/>
                </a:solidFill>
                <a:latin typeface="微软雅黑" panose="020B0503020204020204" charset="-122"/>
                <a:ea typeface="微软雅黑" panose="020B0503020204020204" charset="-122"/>
                <a:cs typeface="微软雅黑" panose="020B0503020204020204" charset="-122"/>
              </a:rPr>
              <a:t>”</a:t>
            </a:r>
            <a:r>
              <a:rPr lang="zh-CN" sz="1400">
                <a:solidFill>
                  <a:srgbClr val="231F20"/>
                </a:solidFill>
                <a:latin typeface="微软雅黑" panose="020B0503020204020204" charset="-122"/>
                <a:ea typeface="微软雅黑" panose="020B0503020204020204" charset="-122"/>
                <a:cs typeface="微软雅黑" panose="020B0503020204020204" charset="-122"/>
              </a:rPr>
              <a:t>的思想。</a:t>
            </a:r>
            <a:endParaRPr lang="zh-CN" altLang="en-US" sz="14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35940" y="3040380"/>
            <a:ext cx="2139950" cy="953135"/>
          </a:xfrm>
          <a:prstGeom prst="rect">
            <a:avLst/>
          </a:prstGeom>
          <a:noFill/>
          <a:ln w="9525">
            <a:noFill/>
          </a:ln>
        </p:spPr>
        <p:txBody>
          <a:bodyPr wrap="square">
            <a:spAutoFit/>
          </a:bodyPr>
          <a:p>
            <a:pPr indent="0"/>
            <a:r>
              <a:rPr sz="1400">
                <a:solidFill>
                  <a:srgbClr val="231F20"/>
                </a:solidFill>
                <a:latin typeface="微软雅黑" panose="020B0503020204020204" charset="-122"/>
                <a:ea typeface="微软雅黑" panose="020B0503020204020204" charset="-122"/>
                <a:cs typeface="微软雅黑" panose="020B0503020204020204" charset="-122"/>
              </a:rPr>
              <a:t>19世纪70年代以后，</a:t>
            </a:r>
            <a:endParaRPr sz="1400">
              <a:solidFill>
                <a:srgbClr val="231F20"/>
              </a:solidFill>
              <a:latin typeface="微软雅黑" panose="020B0503020204020204" charset="-122"/>
              <a:ea typeface="微软雅黑" panose="020B0503020204020204" charset="-122"/>
              <a:cs typeface="微软雅黑" panose="020B0503020204020204" charset="-122"/>
            </a:endParaRPr>
          </a:p>
          <a:p>
            <a:pPr indent="0"/>
            <a:r>
              <a:rPr sz="1400">
                <a:solidFill>
                  <a:srgbClr val="231F20"/>
                </a:solidFill>
                <a:latin typeface="微软雅黑" panose="020B0503020204020204" charset="-122"/>
                <a:ea typeface="微软雅黑" panose="020B0503020204020204" charset="-122"/>
                <a:cs typeface="微软雅黑" panose="020B0503020204020204" charset="-122"/>
                <a:sym typeface="+mn-ea"/>
              </a:rPr>
              <a:t>“洋务派”</a:t>
            </a:r>
            <a:r>
              <a:rPr sz="1400">
                <a:solidFill>
                  <a:srgbClr val="231F20"/>
                </a:solidFill>
                <a:latin typeface="微软雅黑" panose="020B0503020204020204" charset="-122"/>
                <a:ea typeface="微软雅黑" panose="020B0503020204020204" charset="-122"/>
                <a:cs typeface="微软雅黑" panose="020B0503020204020204" charset="-122"/>
              </a:rPr>
              <a:t>主张引进、仿造西方的科学技术，兴办洋务，以维护军事安全。</a:t>
            </a:r>
            <a:endParaRPr sz="14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248400" y="3257550"/>
            <a:ext cx="2480310" cy="1383665"/>
          </a:xfrm>
          <a:prstGeom prst="rect">
            <a:avLst/>
          </a:prstGeom>
          <a:noFill/>
          <a:ln w="9525">
            <a:noFill/>
          </a:ln>
        </p:spPr>
        <p:txBody>
          <a:bodyPr wrap="square">
            <a:spAutoFit/>
          </a:bodyPr>
          <a:p>
            <a:pPr algn="l">
              <a:buClrTx/>
              <a:buSzTx/>
              <a:buFontTx/>
            </a:pPr>
            <a:r>
              <a:rPr lang="en-US" sz="1400">
                <a:solidFill>
                  <a:srgbClr val="231F20"/>
                </a:solidFill>
                <a:latin typeface="微软雅黑" panose="020B0503020204020204" charset="-122"/>
                <a:ea typeface="微软雅黑" panose="020B0503020204020204" charset="-122"/>
                <a:cs typeface="微软雅黑" panose="020B0503020204020204" charset="-122"/>
              </a:rPr>
              <a:t>20世纪初，以孙中山为代表的革命派掀起了一场资产阶级民主革命运动，通过辛亥革命推翻了清王朝的统治，</a:t>
            </a:r>
            <a:r>
              <a:rPr lang="zh-CN" altLang="en-US" sz="1400">
                <a:solidFill>
                  <a:srgbClr val="231F20"/>
                </a:solidFill>
                <a:latin typeface="微软雅黑" panose="020B0503020204020204" charset="-122"/>
                <a:ea typeface="微软雅黑" panose="020B0503020204020204" charset="-122"/>
                <a:cs typeface="微软雅黑" panose="020B0503020204020204" charset="-122"/>
              </a:rPr>
              <a:t>但未能</a:t>
            </a:r>
            <a:r>
              <a:rPr lang="en-US" sz="1400">
                <a:solidFill>
                  <a:srgbClr val="231F20"/>
                </a:solidFill>
                <a:latin typeface="微软雅黑" panose="020B0503020204020204" charset="-122"/>
                <a:ea typeface="微软雅黑" panose="020B0503020204020204" charset="-122"/>
                <a:cs typeface="微软雅黑" panose="020B0503020204020204" charset="-122"/>
              </a:rPr>
              <a:t>提出完全适应于中国情况的国家安全理论。</a:t>
            </a:r>
            <a:endParaRPr lang="en-US" sz="14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400800" y="1123950"/>
            <a:ext cx="2423795" cy="2030095"/>
          </a:xfrm>
          <a:prstGeom prst="rect">
            <a:avLst/>
          </a:prstGeom>
          <a:noFill/>
          <a:ln w="9525">
            <a:noFill/>
          </a:ln>
        </p:spPr>
        <p:txBody>
          <a:bodyPr wrap="square">
            <a:spAutoFit/>
          </a:bodyPr>
          <a:p>
            <a:pPr algn="l">
              <a:buClrTx/>
              <a:buSzTx/>
              <a:buFontTx/>
            </a:pPr>
            <a:r>
              <a:rPr lang="en-US" sz="1400">
                <a:solidFill>
                  <a:srgbClr val="231F20"/>
                </a:solidFill>
                <a:latin typeface="微软雅黑" panose="020B0503020204020204" charset="-122"/>
                <a:ea typeface="微软雅黑" panose="020B0503020204020204" charset="-122"/>
                <a:cs typeface="微软雅黑" panose="020B0503020204020204" charset="-122"/>
              </a:rPr>
              <a:t>19世纪90年代以后，“维新派”</a:t>
            </a:r>
            <a:r>
              <a:rPr lang="zh-CN" altLang="en-US" sz="1400">
                <a:solidFill>
                  <a:srgbClr val="231F20"/>
                </a:solidFill>
                <a:latin typeface="微软雅黑" panose="020B0503020204020204" charset="-122"/>
                <a:ea typeface="微软雅黑" panose="020B0503020204020204" charset="-122"/>
                <a:cs typeface="微软雅黑" panose="020B0503020204020204" charset="-122"/>
              </a:rPr>
              <a:t>发起</a:t>
            </a:r>
            <a:r>
              <a:rPr lang="en-US" sz="1400">
                <a:solidFill>
                  <a:srgbClr val="231F20"/>
                </a:solidFill>
                <a:latin typeface="微软雅黑" panose="020B0503020204020204" charset="-122"/>
                <a:ea typeface="微软雅黑" panose="020B0503020204020204" charset="-122"/>
                <a:cs typeface="微软雅黑" panose="020B0503020204020204" charset="-122"/>
              </a:rPr>
              <a:t>戊戌维新运动</a:t>
            </a:r>
            <a:r>
              <a:rPr lang="zh-CN" altLang="en-US" sz="1400">
                <a:solidFill>
                  <a:srgbClr val="231F20"/>
                </a:solidFill>
                <a:latin typeface="微软雅黑" panose="020B0503020204020204" charset="-122"/>
                <a:ea typeface="微软雅黑" panose="020B0503020204020204" charset="-122"/>
                <a:cs typeface="微软雅黑" panose="020B0503020204020204" charset="-122"/>
              </a:rPr>
              <a:t>，</a:t>
            </a:r>
            <a:r>
              <a:rPr lang="en-US" sz="1400">
                <a:solidFill>
                  <a:srgbClr val="231F20"/>
                </a:solidFill>
                <a:latin typeface="微软雅黑" panose="020B0503020204020204" charset="-122"/>
                <a:ea typeface="微软雅黑" panose="020B0503020204020204" charset="-122"/>
                <a:cs typeface="微软雅黑" panose="020B0503020204020204" charset="-122"/>
              </a:rPr>
              <a:t>是一次爱国救亡运动，其自身仍然存在强烈的历史局限性，但在一定程度上冲击了封建制度，提出了很多新的维护国家安全的思想观点，在国家安全领域内也是一场思想启蒙运动。</a:t>
            </a:r>
            <a:endParaRPr lang="en-US" sz="14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三、新中国国家安全理论</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57200" y="1428750"/>
            <a:ext cx="4114165" cy="159639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1949年10月1日新中国成立以后，毛泽东、邓小平等历代领导人，坚持走社会主义发展道路，始终把确保国家安全作为头等大事，根据不同时期中国面临的国家安全客观形势以及维护国家安全的能力，形成了各具时代特征的理论成果，并以此指导中国维护国家安全的实践，取得了重大的成就。</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1" name="image119.png"/>
          <p:cNvPicPr>
            <a:picLocks noChangeAspect="1"/>
          </p:cNvPicPr>
          <p:nvPr/>
        </p:nvPicPr>
        <p:blipFill>
          <a:blip r:embed="rId1" cstate="print"/>
          <a:stretch>
            <a:fillRect/>
          </a:stretch>
        </p:blipFill>
        <p:spPr>
          <a:xfrm>
            <a:off x="4572000" y="1581150"/>
            <a:ext cx="4241165" cy="2468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第二节 | 国家安全理论</a:t>
            </a:r>
            <a:endParaRPr kumimoji="1"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 name="椭圆 2"/>
          <p:cNvSpPr/>
          <p:nvPr>
            <p:custDataLst>
              <p:tags r:id="rId1"/>
            </p:custDataLst>
          </p:nvPr>
        </p:nvSpPr>
        <p:spPr>
          <a:xfrm rot="15720972">
            <a:off x="3570771" y="3574549"/>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1350" dirty="0">
              <a:solidFill>
                <a:prstClr val="white"/>
              </a:solidFill>
            </a:endParaRPr>
          </a:p>
        </p:txBody>
      </p:sp>
      <p:sp>
        <p:nvSpPr>
          <p:cNvPr id="13" name="椭圆 12"/>
          <p:cNvSpPr/>
          <p:nvPr>
            <p:custDataLst>
              <p:tags r:id="rId2"/>
            </p:custDataLst>
          </p:nvPr>
        </p:nvSpPr>
        <p:spPr>
          <a:xfrm rot="3600000" flipH="1">
            <a:off x="3843923" y="2875269"/>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lstStyle/>
          <a:p>
            <a:pPr algn="ctr"/>
            <a:r>
              <a:rPr lang="zh-CN" altLang="en-US" sz="1400" b="1" dirty="0">
                <a:solidFill>
                  <a:srgbClr val="FFFFFF"/>
                </a:solidFill>
                <a:latin typeface="微软雅黑" panose="020B0503020204020204" charset="-122"/>
                <a:ea typeface="微软雅黑" panose="020B0503020204020204" charset="-122"/>
                <a:cs typeface="+mn-ea"/>
              </a:rPr>
              <a:t>（二）</a:t>
            </a:r>
            <a:endParaRPr lang="zh-CN" altLang="en-US" sz="1400" b="1" dirty="0">
              <a:solidFill>
                <a:srgbClr val="FFFFFF"/>
              </a:solidFill>
              <a:latin typeface="微软雅黑" panose="020B0503020204020204" charset="-122"/>
              <a:ea typeface="微软雅黑" panose="020B0503020204020204" charset="-122"/>
              <a:cs typeface="+mn-ea"/>
            </a:endParaRPr>
          </a:p>
        </p:txBody>
      </p:sp>
      <p:sp>
        <p:nvSpPr>
          <p:cNvPr id="15" name="矩形 14"/>
          <p:cNvSpPr/>
          <p:nvPr>
            <p:custDataLst>
              <p:tags r:id="rId3"/>
            </p:custDataLst>
          </p:nvPr>
        </p:nvSpPr>
        <p:spPr>
          <a:xfrm rot="12827325">
            <a:off x="3765793" y="3327630"/>
            <a:ext cx="292209" cy="346284"/>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900"/>
          </a:p>
        </p:txBody>
      </p:sp>
      <p:sp>
        <p:nvSpPr>
          <p:cNvPr id="18" name="椭圆 17"/>
          <p:cNvSpPr/>
          <p:nvPr>
            <p:custDataLst>
              <p:tags r:id="rId4"/>
            </p:custDataLst>
          </p:nvPr>
        </p:nvSpPr>
        <p:spPr>
          <a:xfrm rot="986847">
            <a:off x="4030797" y="1894937"/>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1350" dirty="0">
              <a:solidFill>
                <a:prstClr val="white"/>
              </a:solidFill>
            </a:endParaRPr>
          </a:p>
        </p:txBody>
      </p:sp>
      <p:sp>
        <p:nvSpPr>
          <p:cNvPr id="19" name="椭圆 18"/>
          <p:cNvSpPr/>
          <p:nvPr>
            <p:custDataLst>
              <p:tags r:id="rId5"/>
            </p:custDataLst>
          </p:nvPr>
        </p:nvSpPr>
        <p:spPr>
          <a:xfrm>
            <a:off x="4315697" y="2381158"/>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lstStyle/>
          <a:p>
            <a:pPr algn="ctr"/>
            <a:r>
              <a:rPr lang="zh-CN" altLang="en-US" sz="1400" b="1" dirty="0">
                <a:solidFill>
                  <a:srgbClr val="FFFFFF"/>
                </a:solidFill>
                <a:latin typeface="微软雅黑" panose="020B0503020204020204" charset="-122"/>
                <a:ea typeface="微软雅黑" panose="020B0503020204020204" charset="-122"/>
                <a:cs typeface="+mn-ea"/>
              </a:rPr>
              <a:t>（一）</a:t>
            </a:r>
            <a:endParaRPr lang="zh-CN" altLang="en-US" sz="1400" b="1" dirty="0">
              <a:solidFill>
                <a:srgbClr val="FFFFFF"/>
              </a:solidFill>
              <a:latin typeface="微软雅黑" panose="020B0503020204020204" charset="-122"/>
              <a:ea typeface="微软雅黑" panose="020B0503020204020204" charset="-122"/>
              <a:cs typeface="+mn-ea"/>
            </a:endParaRPr>
          </a:p>
        </p:txBody>
      </p:sp>
      <p:sp>
        <p:nvSpPr>
          <p:cNvPr id="20" name="矩形 14"/>
          <p:cNvSpPr/>
          <p:nvPr>
            <p:custDataLst>
              <p:tags r:id="rId6"/>
            </p:custDataLst>
          </p:nvPr>
        </p:nvSpPr>
        <p:spPr>
          <a:xfrm rot="19693200">
            <a:off x="4231369" y="2150754"/>
            <a:ext cx="292209" cy="341155"/>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900"/>
          </a:p>
        </p:txBody>
      </p:sp>
      <p:sp>
        <p:nvSpPr>
          <p:cNvPr id="30" name="椭圆 29"/>
          <p:cNvSpPr/>
          <p:nvPr>
            <p:custDataLst>
              <p:tags r:id="rId7"/>
            </p:custDataLst>
          </p:nvPr>
        </p:nvSpPr>
        <p:spPr>
          <a:xfrm rot="986847" flipH="1" flipV="1">
            <a:off x="4795788" y="4041800"/>
            <a:ext cx="365493" cy="365493"/>
          </a:xfrm>
          <a:prstGeom prst="ellipse">
            <a:avLst/>
          </a:prstGeom>
          <a:solidFill>
            <a:srgbClr val="DA0000"/>
          </a:solidFill>
          <a:ln w="57150">
            <a:solidFill>
              <a:schemeClr val="accent1"/>
            </a:solid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1350" dirty="0">
              <a:solidFill>
                <a:prstClr val="white"/>
              </a:solidFill>
            </a:endParaRPr>
          </a:p>
        </p:txBody>
      </p:sp>
      <p:sp>
        <p:nvSpPr>
          <p:cNvPr id="31" name="椭圆 30"/>
          <p:cNvSpPr/>
          <p:nvPr>
            <p:custDataLst>
              <p:tags r:id="rId8"/>
            </p:custDataLst>
          </p:nvPr>
        </p:nvSpPr>
        <p:spPr>
          <a:xfrm rot="9900000" flipH="1" flipV="1">
            <a:off x="4305394" y="3350087"/>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lstStyle/>
          <a:p>
            <a:pPr algn="ctr"/>
            <a:r>
              <a:rPr lang="zh-CN" altLang="en-US" sz="1400" b="1" dirty="0">
                <a:solidFill>
                  <a:srgbClr val="FFFFFF"/>
                </a:solidFill>
                <a:latin typeface="微软雅黑" panose="020B0503020204020204" charset="-122"/>
                <a:ea typeface="微软雅黑" panose="020B0503020204020204" charset="-122"/>
                <a:cs typeface="+mn-ea"/>
              </a:rPr>
              <a:t>（三）</a:t>
            </a:r>
            <a:endParaRPr lang="zh-CN" altLang="en-US" sz="1400" b="1" dirty="0">
              <a:solidFill>
                <a:srgbClr val="FFFFFF"/>
              </a:solidFill>
              <a:latin typeface="微软雅黑" panose="020B0503020204020204" charset="-122"/>
              <a:ea typeface="微软雅黑" panose="020B0503020204020204" charset="-122"/>
              <a:cs typeface="+mn-ea"/>
            </a:endParaRPr>
          </a:p>
        </p:txBody>
      </p:sp>
      <p:sp>
        <p:nvSpPr>
          <p:cNvPr id="32" name="矩形 14"/>
          <p:cNvSpPr/>
          <p:nvPr>
            <p:custDataLst>
              <p:tags r:id="rId9"/>
            </p:custDataLst>
          </p:nvPr>
        </p:nvSpPr>
        <p:spPr>
          <a:xfrm rot="19693200" flipH="1" flipV="1">
            <a:off x="4658923" y="3807216"/>
            <a:ext cx="292209" cy="316443"/>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900"/>
          </a:p>
        </p:txBody>
      </p:sp>
      <p:sp>
        <p:nvSpPr>
          <p:cNvPr id="34" name="椭圆 33"/>
          <p:cNvSpPr/>
          <p:nvPr>
            <p:custDataLst>
              <p:tags r:id="rId10"/>
            </p:custDataLst>
          </p:nvPr>
        </p:nvSpPr>
        <p:spPr>
          <a:xfrm rot="12600000" flipH="1" flipV="1">
            <a:off x="5248754" y="2385516"/>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1200" dirty="0">
              <a:solidFill>
                <a:prstClr val="white"/>
              </a:solidFill>
            </a:endParaRPr>
          </a:p>
        </p:txBody>
      </p:sp>
      <p:sp>
        <p:nvSpPr>
          <p:cNvPr id="35" name="椭圆 34"/>
          <p:cNvSpPr/>
          <p:nvPr>
            <p:custDataLst>
              <p:tags r:id="rId11"/>
            </p:custDataLst>
          </p:nvPr>
        </p:nvSpPr>
        <p:spPr>
          <a:xfrm rot="7200000" flipH="1" flipV="1">
            <a:off x="4770109" y="2879304"/>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lstStyle/>
          <a:p>
            <a:pPr algn="ctr"/>
            <a:r>
              <a:rPr lang="zh-CN" altLang="en-US" sz="1400" b="1" dirty="0">
                <a:solidFill>
                  <a:srgbClr val="FFFFFF"/>
                </a:solidFill>
                <a:latin typeface="微软雅黑" panose="020B0503020204020204" charset="-122"/>
                <a:ea typeface="微软雅黑" panose="020B0503020204020204" charset="-122"/>
                <a:cs typeface="+mn-ea"/>
              </a:rPr>
              <a:t>（四）</a:t>
            </a:r>
            <a:endParaRPr lang="zh-CN" altLang="en-US" sz="1400" b="1" dirty="0">
              <a:solidFill>
                <a:srgbClr val="FFFFFF"/>
              </a:solidFill>
              <a:latin typeface="微软雅黑" panose="020B0503020204020204" charset="-122"/>
              <a:ea typeface="微软雅黑" panose="020B0503020204020204" charset="-122"/>
              <a:cs typeface="+mn-ea"/>
            </a:endParaRPr>
          </a:p>
        </p:txBody>
      </p:sp>
      <p:sp>
        <p:nvSpPr>
          <p:cNvPr id="36" name="矩形 14"/>
          <p:cNvSpPr/>
          <p:nvPr>
            <p:custDataLst>
              <p:tags r:id="rId12"/>
            </p:custDataLst>
          </p:nvPr>
        </p:nvSpPr>
        <p:spPr>
          <a:xfrm rot="12827325" flipH="1" flipV="1">
            <a:off x="5127820" y="2650675"/>
            <a:ext cx="292209" cy="345822"/>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900"/>
          </a:p>
        </p:txBody>
      </p:sp>
      <p:grpSp>
        <p:nvGrpSpPr>
          <p:cNvPr id="6" name="组合 5"/>
          <p:cNvGrpSpPr/>
          <p:nvPr>
            <p:custDataLst>
              <p:tags r:id="rId13"/>
            </p:custDataLst>
          </p:nvPr>
        </p:nvGrpSpPr>
        <p:grpSpPr>
          <a:xfrm>
            <a:off x="965835" y="1761559"/>
            <a:ext cx="2867701" cy="1680706"/>
            <a:chOff x="840" y="2014"/>
            <a:chExt cx="4943" cy="2897"/>
          </a:xfrm>
        </p:grpSpPr>
        <p:sp>
          <p:nvSpPr>
            <p:cNvPr id="4" name="文本框 3"/>
            <p:cNvSpPr txBox="1"/>
            <p:nvPr>
              <p:custDataLst>
                <p:tags r:id="rId14"/>
              </p:custDataLst>
            </p:nvPr>
          </p:nvSpPr>
          <p:spPr>
            <a:xfrm>
              <a:off x="840" y="2014"/>
              <a:ext cx="4922" cy="555"/>
            </a:xfrm>
            <a:prstGeom prst="rect">
              <a:avLst/>
            </a:prstGeom>
            <a:noFill/>
          </p:spPr>
          <p:txBody>
            <a:bodyPr wrap="square" anchor="t" anchorCtr="0">
              <a:spAutoFit/>
            </a:bodyPr>
            <a:lstStyle>
              <a:defPPr>
                <a:defRPr lang="zh-CN"/>
              </a:defPPr>
              <a:lvl1pPr algn="ctr">
                <a:defRPr sz="1600">
                  <a:solidFill>
                    <a:srgbClr val="FFFFFF">
                      <a:lumMod val="50000"/>
                    </a:srgbClr>
                  </a:solidFill>
                  <a:latin typeface="Arial" panose="020B0604020202020204" pitchFamily="34" charset="0"/>
                </a:defRPr>
              </a:lvl1pPr>
            </a:lstStyle>
            <a:p>
              <a:pPr algn="l">
                <a:lnSpc>
                  <a:spcPct val="100000"/>
                </a:lnSpc>
              </a:pPr>
              <a:r>
                <a:rPr lang="zh-CN" altLang="en-US" sz="1500" b="1" dirty="0">
                  <a:solidFill>
                    <a:schemeClr val="tx1"/>
                  </a:solidFill>
                  <a:latin typeface="微软雅黑" panose="020B0503020204020204" charset="-122"/>
                  <a:ea typeface="微软雅黑" panose="020B0503020204020204" charset="-122"/>
                  <a:cs typeface="+mn-ea"/>
                </a:rPr>
                <a:t>1.坚持富国与强兵相结合</a:t>
              </a:r>
              <a:endParaRPr lang="zh-CN" altLang="en-US" sz="1500" b="1" dirty="0">
                <a:solidFill>
                  <a:schemeClr val="tx1"/>
                </a:solidFill>
                <a:latin typeface="微软雅黑" panose="020B0503020204020204" charset="-122"/>
                <a:ea typeface="微软雅黑" panose="020B0503020204020204" charset="-122"/>
                <a:cs typeface="+mn-ea"/>
              </a:endParaRPr>
            </a:p>
          </p:txBody>
        </p:sp>
        <p:sp>
          <p:nvSpPr>
            <p:cNvPr id="37" name="文本框 36"/>
            <p:cNvSpPr txBox="1"/>
            <p:nvPr>
              <p:custDataLst>
                <p:tags r:id="rId15"/>
              </p:custDataLst>
            </p:nvPr>
          </p:nvSpPr>
          <p:spPr>
            <a:xfrm>
              <a:off x="860" y="2526"/>
              <a:ext cx="4923" cy="2385"/>
            </a:xfrm>
            <a:prstGeom prst="rect">
              <a:avLst/>
            </a:prstGeom>
          </p:spPr>
          <p:txBody>
            <a:bodyPr wrap="square" anchor="t" anchorCtr="0">
              <a:spAutoFit/>
            </a:bodyPr>
            <a:lstStyle>
              <a:defPPr>
                <a:defRPr lang="zh-CN"/>
              </a:defPPr>
              <a:lvl1pPr algn="ctr">
                <a:defRPr sz="1400">
                  <a:solidFill>
                    <a:srgbClr val="FFFFFF">
                      <a:lumMod val="50000"/>
                    </a:srgbClr>
                  </a:solidFill>
                  <a:latin typeface="Arial" panose="020B0604020202020204" pitchFamily="34" charset="0"/>
                </a:defRPr>
              </a:lvl1pPr>
            </a:lstStyle>
            <a:p>
              <a:pPr algn="l">
                <a:lnSpc>
                  <a:spcPct val="100000"/>
                </a:lnSpc>
              </a:pPr>
              <a:r>
                <a:rPr lang="zh-CN" altLang="en-US" sz="1200" dirty="0">
                  <a:solidFill>
                    <a:schemeClr val="tx1"/>
                  </a:solidFill>
                  <a:latin typeface="楷体" panose="02010609060101010101" charset="-122"/>
                  <a:ea typeface="楷体" panose="02010609060101010101" charset="-122"/>
                </a:rPr>
                <a:t>一个国家要维护自身安全，必须有足够的经济和军事实力作为支撑。加强国防的前提是发展国家的经济实力，把国防的强大放在经济强大的基础之上来考虑。这种对富国强兵的辩证认识以及将富国与强兵相结合的思想，构成毛泽东国家安全观的重要基础</a:t>
              </a:r>
              <a:endParaRPr lang="zh-CN" altLang="en-US" sz="1200" dirty="0">
                <a:solidFill>
                  <a:schemeClr val="tx1"/>
                </a:solidFill>
                <a:latin typeface="楷体" panose="02010609060101010101" charset="-122"/>
                <a:ea typeface="楷体" panose="02010609060101010101" charset="-122"/>
              </a:endParaRPr>
            </a:p>
          </p:txBody>
        </p:sp>
      </p:grpSp>
      <p:grpSp>
        <p:nvGrpSpPr>
          <p:cNvPr id="14" name="组合 13"/>
          <p:cNvGrpSpPr/>
          <p:nvPr/>
        </p:nvGrpSpPr>
        <p:grpSpPr>
          <a:xfrm>
            <a:off x="859790" y="3409950"/>
            <a:ext cx="3100070" cy="1224280"/>
            <a:chOff x="960" y="1774"/>
            <a:chExt cx="4882" cy="1928"/>
          </a:xfrm>
        </p:grpSpPr>
        <p:sp>
          <p:nvSpPr>
            <p:cNvPr id="16" name="文本框 15"/>
            <p:cNvSpPr txBox="1"/>
            <p:nvPr>
              <p:custDataLst>
                <p:tags r:id="rId16"/>
              </p:custDataLst>
            </p:nvPr>
          </p:nvSpPr>
          <p:spPr>
            <a:xfrm>
              <a:off x="960" y="1774"/>
              <a:ext cx="4882" cy="507"/>
            </a:xfrm>
            <a:prstGeom prst="rect">
              <a:avLst/>
            </a:prstGeom>
            <a:noFill/>
          </p:spPr>
          <p:txBody>
            <a:bodyPr wrap="square" anchor="t" anchorCtr="0">
              <a:spAutoFit/>
            </a:bodyPr>
            <a:lstStyle>
              <a:defPPr>
                <a:defRPr lang="zh-CN"/>
              </a:defPPr>
              <a:lvl1pPr algn="ctr">
                <a:defRPr sz="1600">
                  <a:solidFill>
                    <a:srgbClr val="FFFFFF">
                      <a:lumMod val="50000"/>
                    </a:srgbClr>
                  </a:solidFill>
                  <a:latin typeface="Arial" panose="020B0604020202020204" pitchFamily="34" charset="0"/>
                </a:defRPr>
              </a:lvl1pPr>
            </a:lstStyle>
            <a:p>
              <a:pPr algn="l">
                <a:lnSpc>
                  <a:spcPct val="100000"/>
                </a:lnSpc>
              </a:pPr>
              <a:r>
                <a:rPr lang="zh-CN" altLang="en-US" sz="1500" b="1" dirty="0">
                  <a:solidFill>
                    <a:schemeClr val="tx1"/>
                  </a:solidFill>
                  <a:latin typeface="微软雅黑" panose="020B0503020204020204" charset="-122"/>
                  <a:ea typeface="微软雅黑" panose="020B0503020204020204" charset="-122"/>
                  <a:cs typeface="+mn-ea"/>
                </a:rPr>
                <a:t>2.坚持正规军队与人民群众相结合</a:t>
              </a:r>
              <a:endParaRPr lang="zh-CN" altLang="en-US" sz="1500" b="1" dirty="0">
                <a:solidFill>
                  <a:schemeClr val="tx1"/>
                </a:solidFill>
                <a:latin typeface="微软雅黑" panose="020B0503020204020204" charset="-122"/>
                <a:ea typeface="微软雅黑" panose="020B0503020204020204" charset="-122"/>
                <a:cs typeface="+mn-ea"/>
              </a:endParaRPr>
            </a:p>
          </p:txBody>
        </p:sp>
        <p:sp>
          <p:nvSpPr>
            <p:cNvPr id="17" name="文本框 16"/>
            <p:cNvSpPr txBox="1"/>
            <p:nvPr>
              <p:custDataLst>
                <p:tags r:id="rId17"/>
              </p:custDataLst>
            </p:nvPr>
          </p:nvSpPr>
          <p:spPr>
            <a:xfrm>
              <a:off x="960" y="2395"/>
              <a:ext cx="4740" cy="1307"/>
            </a:xfrm>
            <a:prstGeom prst="rect">
              <a:avLst/>
            </a:prstGeom>
          </p:spPr>
          <p:txBody>
            <a:bodyPr wrap="square" anchor="t" anchorCtr="0">
              <a:spAutoFit/>
            </a:bodyPr>
            <a:lstStyle>
              <a:defPPr>
                <a:defRPr lang="zh-CN"/>
              </a:defPPr>
              <a:lvl1pPr algn="ctr">
                <a:defRPr sz="1400">
                  <a:solidFill>
                    <a:srgbClr val="FFFFFF">
                      <a:lumMod val="50000"/>
                    </a:srgbClr>
                  </a:solidFill>
                  <a:latin typeface="Arial" panose="020B0604020202020204" pitchFamily="34" charset="0"/>
                </a:defRPr>
              </a:lvl1pPr>
            </a:lstStyle>
            <a:p>
              <a:pPr algn="l">
                <a:lnSpc>
                  <a:spcPct val="100000"/>
                </a:lnSpc>
              </a:pPr>
              <a:r>
                <a:rPr lang="zh-CN" altLang="en-US" sz="1200" dirty="0">
                  <a:solidFill>
                    <a:schemeClr val="tx1"/>
                  </a:solidFill>
                  <a:latin typeface="楷体" panose="02010609060101010101" charset="-122"/>
                  <a:ea typeface="楷体" panose="02010609060101010101" charset="-122"/>
                </a:rPr>
                <a:t>作为无产阶级革命领袖，毛泽东始终坚持马克思主义唯物史观，强调要依靠人民战争赢得革命战争的胜利，更要依靠人民群众维护国家安全</a:t>
              </a:r>
              <a:endParaRPr lang="zh-CN" altLang="en-US" sz="1200" dirty="0">
                <a:solidFill>
                  <a:schemeClr val="tx1"/>
                </a:solidFill>
                <a:latin typeface="楷体" panose="02010609060101010101" charset="-122"/>
                <a:ea typeface="楷体" panose="02010609060101010101" charset="-122"/>
              </a:endParaRPr>
            </a:p>
          </p:txBody>
        </p:sp>
      </p:grpSp>
      <p:grpSp>
        <p:nvGrpSpPr>
          <p:cNvPr id="21" name="组合 20"/>
          <p:cNvGrpSpPr/>
          <p:nvPr/>
        </p:nvGrpSpPr>
        <p:grpSpPr>
          <a:xfrm>
            <a:off x="5347970" y="3208655"/>
            <a:ext cx="3256915" cy="1700530"/>
            <a:chOff x="840" y="2014"/>
            <a:chExt cx="5129" cy="2678"/>
          </a:xfrm>
        </p:grpSpPr>
        <p:sp>
          <p:nvSpPr>
            <p:cNvPr id="22" name="文本框 21"/>
            <p:cNvSpPr txBox="1"/>
            <p:nvPr>
              <p:custDataLst>
                <p:tags r:id="rId18"/>
              </p:custDataLst>
            </p:nvPr>
          </p:nvSpPr>
          <p:spPr>
            <a:xfrm>
              <a:off x="840" y="2014"/>
              <a:ext cx="5129" cy="507"/>
            </a:xfrm>
            <a:prstGeom prst="rect">
              <a:avLst/>
            </a:prstGeom>
            <a:noFill/>
          </p:spPr>
          <p:txBody>
            <a:bodyPr wrap="square" anchor="t" anchorCtr="0">
              <a:spAutoFit/>
            </a:bodyPr>
            <a:lstStyle>
              <a:defPPr>
                <a:defRPr lang="zh-CN"/>
              </a:defPPr>
              <a:lvl1pPr algn="ctr">
                <a:defRPr sz="1600">
                  <a:solidFill>
                    <a:srgbClr val="FFFFFF">
                      <a:lumMod val="50000"/>
                    </a:srgbClr>
                  </a:solidFill>
                  <a:latin typeface="Arial" panose="020B0604020202020204" pitchFamily="34" charset="0"/>
                </a:defRPr>
              </a:lvl1pPr>
            </a:lstStyle>
            <a:p>
              <a:pPr algn="l">
                <a:lnSpc>
                  <a:spcPct val="100000"/>
                </a:lnSpc>
              </a:pPr>
              <a:r>
                <a:rPr lang="zh-CN" altLang="en-US" sz="1500" b="1" dirty="0">
                  <a:solidFill>
                    <a:schemeClr val="tx1"/>
                  </a:solidFill>
                  <a:latin typeface="微软雅黑" panose="020B0503020204020204" charset="-122"/>
                  <a:ea typeface="微软雅黑" panose="020B0503020204020204" charset="-122"/>
                  <a:cs typeface="+mn-ea"/>
                </a:rPr>
                <a:t>4.坚持独立自主与国际合作相结合</a:t>
              </a:r>
              <a:endParaRPr lang="zh-CN" altLang="en-US" sz="1500" b="1" dirty="0">
                <a:solidFill>
                  <a:schemeClr val="tx1"/>
                </a:solidFill>
                <a:latin typeface="微软雅黑" panose="020B0503020204020204" charset="-122"/>
                <a:ea typeface="微软雅黑" panose="020B0503020204020204" charset="-122"/>
                <a:cs typeface="+mn-ea"/>
              </a:endParaRPr>
            </a:p>
          </p:txBody>
        </p:sp>
        <p:sp>
          <p:nvSpPr>
            <p:cNvPr id="23" name="文本框 22"/>
            <p:cNvSpPr txBox="1"/>
            <p:nvPr>
              <p:custDataLst>
                <p:tags r:id="rId19"/>
              </p:custDataLst>
            </p:nvPr>
          </p:nvSpPr>
          <p:spPr>
            <a:xfrm>
              <a:off x="840" y="2513"/>
              <a:ext cx="5118" cy="2179"/>
            </a:xfrm>
            <a:prstGeom prst="rect">
              <a:avLst/>
            </a:prstGeom>
          </p:spPr>
          <p:txBody>
            <a:bodyPr wrap="square" anchor="t" anchorCtr="0">
              <a:spAutoFit/>
            </a:bodyPr>
            <a:lstStyle>
              <a:defPPr>
                <a:defRPr lang="zh-CN"/>
              </a:defPPr>
              <a:lvl1pPr algn="ctr">
                <a:defRPr sz="1400">
                  <a:solidFill>
                    <a:srgbClr val="FFFFFF">
                      <a:lumMod val="50000"/>
                    </a:srgbClr>
                  </a:solidFill>
                  <a:latin typeface="Arial" panose="020B0604020202020204" pitchFamily="34" charset="0"/>
                </a:defRPr>
              </a:lvl1pPr>
            </a:lstStyle>
            <a:p>
              <a:pPr algn="l">
                <a:lnSpc>
                  <a:spcPct val="100000"/>
                </a:lnSpc>
              </a:pPr>
              <a:r>
                <a:rPr lang="zh-CN" altLang="en-US" sz="1200" dirty="0">
                  <a:solidFill>
                    <a:schemeClr val="tx1"/>
                  </a:solidFill>
                  <a:latin typeface="楷体" panose="02010609060101010101" charset="-122"/>
                  <a:ea typeface="楷体" panose="02010609060101010101" charset="-122"/>
                </a:rPr>
                <a:t>在维护国家安全的斗争中，毛泽东既注重依靠本国力量，也强调要利用国际力量，通过内外结合来全面维护国家安全。这不仅为维护世界和平的斗争指明了方向，也为我国的国家安全战略奠定了新的理论基础，对保证我国在复杂的国际环境中的安全与发展，对维护世界和平，都起到了不可估量的作用。。</a:t>
              </a:r>
              <a:endParaRPr lang="zh-CN" altLang="en-US" sz="1200" dirty="0">
                <a:solidFill>
                  <a:schemeClr val="tx1"/>
                </a:solidFill>
                <a:latin typeface="楷体" panose="02010609060101010101" charset="-122"/>
                <a:ea typeface="楷体" panose="02010609060101010101" charset="-122"/>
              </a:endParaRPr>
            </a:p>
          </p:txBody>
        </p:sp>
      </p:grpSp>
      <p:grpSp>
        <p:nvGrpSpPr>
          <p:cNvPr id="24" name="组合 23"/>
          <p:cNvGrpSpPr/>
          <p:nvPr/>
        </p:nvGrpSpPr>
        <p:grpSpPr>
          <a:xfrm>
            <a:off x="5486400" y="1531620"/>
            <a:ext cx="3414395" cy="1606550"/>
            <a:chOff x="600" y="2602"/>
            <a:chExt cx="5377" cy="2530"/>
          </a:xfrm>
        </p:grpSpPr>
        <p:sp>
          <p:nvSpPr>
            <p:cNvPr id="25" name="文本框 24"/>
            <p:cNvSpPr txBox="1"/>
            <p:nvPr>
              <p:custDataLst>
                <p:tags r:id="rId20"/>
              </p:custDataLst>
            </p:nvPr>
          </p:nvSpPr>
          <p:spPr>
            <a:xfrm>
              <a:off x="600" y="2602"/>
              <a:ext cx="5377" cy="531"/>
            </a:xfrm>
            <a:prstGeom prst="rect">
              <a:avLst/>
            </a:prstGeom>
            <a:noFill/>
          </p:spPr>
          <p:txBody>
            <a:bodyPr wrap="square" anchor="t" anchorCtr="0">
              <a:spAutoFit/>
            </a:bodyPr>
            <a:lstStyle>
              <a:defPPr>
                <a:defRPr lang="zh-CN"/>
              </a:defPPr>
              <a:lvl1pPr algn="ctr">
                <a:defRPr sz="1600">
                  <a:solidFill>
                    <a:srgbClr val="FFFFFF">
                      <a:lumMod val="50000"/>
                    </a:srgbClr>
                  </a:solidFill>
                  <a:latin typeface="Arial" panose="020B0604020202020204" pitchFamily="34" charset="0"/>
                </a:defRPr>
              </a:lvl1pPr>
            </a:lstStyle>
            <a:p>
              <a:pPr algn="l">
                <a:lnSpc>
                  <a:spcPct val="100000"/>
                </a:lnSpc>
              </a:pPr>
              <a:r>
                <a:rPr lang="zh-CN" altLang="en-US" b="1" dirty="0">
                  <a:solidFill>
                    <a:schemeClr val="tx1"/>
                  </a:solidFill>
                  <a:latin typeface="微软雅黑" panose="020B0503020204020204" charset="-122"/>
                  <a:ea typeface="微软雅黑" panose="020B0503020204020204" charset="-122"/>
                  <a:cs typeface="+mn-ea"/>
                </a:rPr>
                <a:t>3.坚持物质力量与精神力量相结合</a:t>
              </a:r>
              <a:endParaRPr lang="zh-CN" altLang="en-US" b="1" dirty="0">
                <a:solidFill>
                  <a:schemeClr val="tx1"/>
                </a:solidFill>
                <a:latin typeface="微软雅黑" panose="020B0503020204020204" charset="-122"/>
                <a:ea typeface="微软雅黑" panose="020B0503020204020204" charset="-122"/>
                <a:cs typeface="+mn-ea"/>
              </a:endParaRPr>
            </a:p>
          </p:txBody>
        </p:sp>
        <p:sp>
          <p:nvSpPr>
            <p:cNvPr id="26" name="文本框 25"/>
            <p:cNvSpPr txBox="1"/>
            <p:nvPr>
              <p:custDataLst>
                <p:tags r:id="rId21"/>
              </p:custDataLst>
            </p:nvPr>
          </p:nvSpPr>
          <p:spPr>
            <a:xfrm>
              <a:off x="899" y="3244"/>
              <a:ext cx="5030" cy="1888"/>
            </a:xfrm>
            <a:prstGeom prst="rect">
              <a:avLst/>
            </a:prstGeom>
          </p:spPr>
          <p:txBody>
            <a:bodyPr wrap="square" anchor="t" anchorCtr="0">
              <a:spAutoFit/>
            </a:bodyPr>
            <a:lstStyle>
              <a:defPPr>
                <a:defRPr lang="zh-CN"/>
              </a:defPPr>
              <a:lvl1pPr algn="ctr">
                <a:defRPr sz="1400">
                  <a:solidFill>
                    <a:srgbClr val="FFFFFF">
                      <a:lumMod val="50000"/>
                    </a:srgbClr>
                  </a:solidFill>
                  <a:latin typeface="Arial" panose="020B0604020202020204" pitchFamily="34" charset="0"/>
                </a:defRPr>
              </a:lvl1pPr>
            </a:lstStyle>
            <a:p>
              <a:pPr algn="l">
                <a:lnSpc>
                  <a:spcPct val="100000"/>
                </a:lnSpc>
              </a:pPr>
              <a:r>
                <a:rPr lang="zh-CN" altLang="en-US" sz="1200" dirty="0">
                  <a:solidFill>
                    <a:schemeClr val="tx1"/>
                  </a:solidFill>
                  <a:latin typeface="楷体" panose="02010609060101010101" charset="-122"/>
                  <a:ea typeface="楷体" panose="02010609060101010101" charset="-122"/>
                </a:rPr>
                <a:t>毛泽东历来坚信物质变精神、精神变物质的规律，认为只要把二者有机地结合起来，就会形成不可估量的力量。在他的领导下，中国不断提高维护国家安全的物质水平，人民群众有着维护国家安全的高昂意志，在各种斗争中发挥出重要作用</a:t>
              </a:r>
              <a:endParaRPr lang="zh-CN" altLang="en-US" sz="1200" dirty="0">
                <a:solidFill>
                  <a:schemeClr val="tx1"/>
                </a:solidFill>
                <a:latin typeface="楷体" panose="02010609060101010101" charset="-122"/>
                <a:ea typeface="楷体" panose="02010609060101010101" charset="-122"/>
              </a:endParaRPr>
            </a:p>
          </p:txBody>
        </p:sp>
      </p:grpSp>
      <p:sp>
        <p:nvSpPr>
          <p:cNvPr id="5" name="矩形 4"/>
          <p:cNvSpPr/>
          <p:nvPr/>
        </p:nvSpPr>
        <p:spPr>
          <a:xfrm>
            <a:off x="381000" y="742950"/>
            <a:ext cx="2976880" cy="398780"/>
          </a:xfrm>
          <a:prstGeom prst="rect">
            <a:avLst/>
          </a:prstGeom>
        </p:spPr>
        <p:txBody>
          <a:bodyPr wrap="none">
            <a:spAutoFit/>
          </a:bodyPr>
          <a:p>
            <a:pPr algn="l"/>
            <a:r>
              <a:rPr lang="zh-CN" altLang="en-US" sz="2000" b="1" dirty="0">
                <a:solidFill>
                  <a:schemeClr val="accent1"/>
                </a:solidFill>
                <a:latin typeface="微软雅黑" panose="020B0503020204020204" charset="-122"/>
                <a:ea typeface="微软雅黑" panose="020B0503020204020204" charset="-122"/>
              </a:rPr>
              <a:t>三、新中国国家安全理论</a:t>
            </a:r>
            <a:endParaRPr lang="zh-CN" altLang="en-US" sz="2000" b="1" dirty="0">
              <a:solidFill>
                <a:schemeClr val="accent1"/>
              </a:solidFill>
              <a:latin typeface="微软雅黑" panose="020B0503020204020204" charset="-122"/>
              <a:ea typeface="微软雅黑" panose="020B0503020204020204" charset="-122"/>
            </a:endParaRPr>
          </a:p>
        </p:txBody>
      </p:sp>
      <p:sp>
        <p:nvSpPr>
          <p:cNvPr id="100" name="文本框 99"/>
          <p:cNvSpPr txBox="1"/>
          <p:nvPr/>
        </p:nvSpPr>
        <p:spPr>
          <a:xfrm>
            <a:off x="635000" y="124206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（一）新中国成立至改革开放时期的国家安全理论</a:t>
            </a:r>
            <a:endParaRPr lang="zh-CN" altLang="en-US" sz="1600" b="1">
              <a:solidFill>
                <a:srgbClr val="C0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5"/>
          <p:cNvSpPr txBox="1"/>
          <p:nvPr/>
        </p:nvSpPr>
        <p:spPr>
          <a:xfrm>
            <a:off x="2438400" y="1047750"/>
            <a:ext cx="4631055" cy="2768600"/>
          </a:xfrm>
          <a:prstGeom prst="rect">
            <a:avLst/>
          </a:prstGeom>
          <a:noFill/>
          <a:ln>
            <a:noFill/>
          </a:ln>
        </p:spPr>
        <p:txBody>
          <a:bodyPr wrap="square" lIns="68580" tIns="34290" rIns="68580" bIns="34290" rtlCol="0">
            <a:noAutofit/>
          </a:bodyPr>
          <a:lstStyle/>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第一章	国家安全概述</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第二章	切实维护重点领域国家安全</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第三章	国家安全战略</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第四章	中国国家安全主要法律解读</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
        <p:nvSpPr>
          <p:cNvPr id="2" name="文本框 1"/>
          <p:cNvSpPr txBox="1"/>
          <p:nvPr/>
        </p:nvSpPr>
        <p:spPr>
          <a:xfrm>
            <a:off x="3645812" y="209510"/>
            <a:ext cx="1852375" cy="706755"/>
          </a:xfrm>
          <a:prstGeom prst="rect">
            <a:avLst/>
          </a:prstGeom>
          <a:noFill/>
        </p:spPr>
        <p:txBody>
          <a:bodyPr wrap="square" rtlCol="0">
            <a:spAutoFit/>
          </a:bodyPr>
          <a:lstStyle/>
          <a:p>
            <a:pPr algn="ctr"/>
            <a:r>
              <a:rPr kumimoji="1" lang="zh-CN" altLang="en-US" sz="4000" b="1">
                <a:solidFill>
                  <a:schemeClr val="accent6">
                    <a:lumMod val="20000"/>
                    <a:lumOff val="80000"/>
                  </a:schemeClr>
                </a:solidFill>
                <a:latin typeface="微软雅黑" panose="020B0503020204020204" charset="-122"/>
                <a:ea typeface="微软雅黑" panose="020B0503020204020204" charset="-122"/>
              </a:rPr>
              <a:t>目录</a:t>
            </a:r>
            <a:endParaRPr kumimoji="1" lang="zh-CN" altLang="en-US" sz="40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第二节 | 国家安全理论</a:t>
            </a:r>
            <a:endParaRPr kumimoji="1"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 name="椭圆 2"/>
          <p:cNvSpPr/>
          <p:nvPr>
            <p:custDataLst>
              <p:tags r:id="rId1"/>
            </p:custDataLst>
          </p:nvPr>
        </p:nvSpPr>
        <p:spPr>
          <a:xfrm rot="15720972">
            <a:off x="3570771" y="3574549"/>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1350" dirty="0">
              <a:solidFill>
                <a:prstClr val="white"/>
              </a:solidFill>
            </a:endParaRPr>
          </a:p>
        </p:txBody>
      </p:sp>
      <p:sp>
        <p:nvSpPr>
          <p:cNvPr id="13" name="椭圆 12"/>
          <p:cNvSpPr/>
          <p:nvPr>
            <p:custDataLst>
              <p:tags r:id="rId2"/>
            </p:custDataLst>
          </p:nvPr>
        </p:nvSpPr>
        <p:spPr>
          <a:xfrm rot="3600000" flipH="1">
            <a:off x="3843923" y="2875269"/>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lstStyle/>
          <a:p>
            <a:pPr algn="ctr"/>
            <a:r>
              <a:rPr lang="zh-CN" altLang="en-US" sz="1400" b="1" dirty="0">
                <a:solidFill>
                  <a:srgbClr val="FFFFFF"/>
                </a:solidFill>
                <a:latin typeface="微软雅黑" panose="020B0503020204020204" charset="-122"/>
                <a:ea typeface="微软雅黑" panose="020B0503020204020204" charset="-122"/>
                <a:cs typeface="+mn-ea"/>
              </a:rPr>
              <a:t>（二）</a:t>
            </a:r>
            <a:endParaRPr lang="zh-CN" altLang="en-US" sz="1400" b="1" dirty="0">
              <a:solidFill>
                <a:srgbClr val="FFFFFF"/>
              </a:solidFill>
              <a:latin typeface="微软雅黑" panose="020B0503020204020204" charset="-122"/>
              <a:ea typeface="微软雅黑" panose="020B0503020204020204" charset="-122"/>
              <a:cs typeface="+mn-ea"/>
            </a:endParaRPr>
          </a:p>
        </p:txBody>
      </p:sp>
      <p:sp>
        <p:nvSpPr>
          <p:cNvPr id="15" name="矩形 14"/>
          <p:cNvSpPr/>
          <p:nvPr>
            <p:custDataLst>
              <p:tags r:id="rId3"/>
            </p:custDataLst>
          </p:nvPr>
        </p:nvSpPr>
        <p:spPr>
          <a:xfrm rot="12827325">
            <a:off x="3765793" y="3327630"/>
            <a:ext cx="292209" cy="346284"/>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900"/>
          </a:p>
        </p:txBody>
      </p:sp>
      <p:sp>
        <p:nvSpPr>
          <p:cNvPr id="18" name="椭圆 17"/>
          <p:cNvSpPr/>
          <p:nvPr>
            <p:custDataLst>
              <p:tags r:id="rId4"/>
            </p:custDataLst>
          </p:nvPr>
        </p:nvSpPr>
        <p:spPr>
          <a:xfrm rot="986847">
            <a:off x="4030797" y="1894937"/>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1350" dirty="0">
              <a:solidFill>
                <a:prstClr val="white"/>
              </a:solidFill>
            </a:endParaRPr>
          </a:p>
        </p:txBody>
      </p:sp>
      <p:sp>
        <p:nvSpPr>
          <p:cNvPr id="19" name="椭圆 18"/>
          <p:cNvSpPr/>
          <p:nvPr>
            <p:custDataLst>
              <p:tags r:id="rId5"/>
            </p:custDataLst>
          </p:nvPr>
        </p:nvSpPr>
        <p:spPr>
          <a:xfrm>
            <a:off x="4315697" y="2381158"/>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lstStyle/>
          <a:p>
            <a:pPr algn="ctr"/>
            <a:r>
              <a:rPr lang="zh-CN" altLang="en-US" sz="1400" b="1" dirty="0">
                <a:solidFill>
                  <a:srgbClr val="FFFFFF"/>
                </a:solidFill>
                <a:latin typeface="微软雅黑" panose="020B0503020204020204" charset="-122"/>
                <a:ea typeface="微软雅黑" panose="020B0503020204020204" charset="-122"/>
                <a:cs typeface="+mn-ea"/>
              </a:rPr>
              <a:t>（一）</a:t>
            </a:r>
            <a:endParaRPr lang="zh-CN" altLang="en-US" sz="1400" b="1" dirty="0">
              <a:solidFill>
                <a:srgbClr val="FFFFFF"/>
              </a:solidFill>
              <a:latin typeface="微软雅黑" panose="020B0503020204020204" charset="-122"/>
              <a:ea typeface="微软雅黑" panose="020B0503020204020204" charset="-122"/>
              <a:cs typeface="+mn-ea"/>
            </a:endParaRPr>
          </a:p>
        </p:txBody>
      </p:sp>
      <p:sp>
        <p:nvSpPr>
          <p:cNvPr id="20" name="矩形 14"/>
          <p:cNvSpPr/>
          <p:nvPr>
            <p:custDataLst>
              <p:tags r:id="rId6"/>
            </p:custDataLst>
          </p:nvPr>
        </p:nvSpPr>
        <p:spPr>
          <a:xfrm rot="19693200">
            <a:off x="4231369" y="2150754"/>
            <a:ext cx="292209" cy="341155"/>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900"/>
          </a:p>
        </p:txBody>
      </p:sp>
      <p:sp>
        <p:nvSpPr>
          <p:cNvPr id="30" name="椭圆 29"/>
          <p:cNvSpPr/>
          <p:nvPr>
            <p:custDataLst>
              <p:tags r:id="rId7"/>
            </p:custDataLst>
          </p:nvPr>
        </p:nvSpPr>
        <p:spPr>
          <a:xfrm rot="986847" flipH="1" flipV="1">
            <a:off x="4795788" y="4041800"/>
            <a:ext cx="365493" cy="365493"/>
          </a:xfrm>
          <a:prstGeom prst="ellipse">
            <a:avLst/>
          </a:prstGeom>
          <a:solidFill>
            <a:srgbClr val="DA0000"/>
          </a:solidFill>
          <a:ln w="57150">
            <a:solidFill>
              <a:schemeClr val="accent1"/>
            </a:solid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1350" dirty="0">
              <a:solidFill>
                <a:prstClr val="white"/>
              </a:solidFill>
            </a:endParaRPr>
          </a:p>
        </p:txBody>
      </p:sp>
      <p:sp>
        <p:nvSpPr>
          <p:cNvPr id="31" name="椭圆 30"/>
          <p:cNvSpPr/>
          <p:nvPr>
            <p:custDataLst>
              <p:tags r:id="rId8"/>
            </p:custDataLst>
          </p:nvPr>
        </p:nvSpPr>
        <p:spPr>
          <a:xfrm rot="9900000" flipH="1" flipV="1">
            <a:off x="4305394" y="3350087"/>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lstStyle/>
          <a:p>
            <a:pPr algn="ctr"/>
            <a:r>
              <a:rPr lang="zh-CN" altLang="en-US" sz="1400" b="1" dirty="0">
                <a:solidFill>
                  <a:srgbClr val="FFFFFF"/>
                </a:solidFill>
                <a:latin typeface="微软雅黑" panose="020B0503020204020204" charset="-122"/>
                <a:ea typeface="微软雅黑" panose="020B0503020204020204" charset="-122"/>
                <a:cs typeface="+mn-ea"/>
              </a:rPr>
              <a:t>（三）</a:t>
            </a:r>
            <a:endParaRPr lang="zh-CN" altLang="en-US" sz="1400" b="1" dirty="0">
              <a:solidFill>
                <a:srgbClr val="FFFFFF"/>
              </a:solidFill>
              <a:latin typeface="微软雅黑" panose="020B0503020204020204" charset="-122"/>
              <a:ea typeface="微软雅黑" panose="020B0503020204020204" charset="-122"/>
              <a:cs typeface="+mn-ea"/>
            </a:endParaRPr>
          </a:p>
        </p:txBody>
      </p:sp>
      <p:sp>
        <p:nvSpPr>
          <p:cNvPr id="32" name="矩形 14"/>
          <p:cNvSpPr/>
          <p:nvPr>
            <p:custDataLst>
              <p:tags r:id="rId9"/>
            </p:custDataLst>
          </p:nvPr>
        </p:nvSpPr>
        <p:spPr>
          <a:xfrm rot="19693200" flipH="1" flipV="1">
            <a:off x="4658923" y="3807216"/>
            <a:ext cx="292209" cy="316443"/>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900"/>
          </a:p>
        </p:txBody>
      </p:sp>
      <p:sp>
        <p:nvSpPr>
          <p:cNvPr id="34" name="椭圆 33"/>
          <p:cNvSpPr/>
          <p:nvPr>
            <p:custDataLst>
              <p:tags r:id="rId10"/>
            </p:custDataLst>
          </p:nvPr>
        </p:nvSpPr>
        <p:spPr>
          <a:xfrm rot="12600000" flipH="1" flipV="1">
            <a:off x="5248754" y="2385516"/>
            <a:ext cx="365493" cy="365493"/>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1200" dirty="0">
              <a:solidFill>
                <a:prstClr val="white"/>
              </a:solidFill>
            </a:endParaRPr>
          </a:p>
        </p:txBody>
      </p:sp>
      <p:sp>
        <p:nvSpPr>
          <p:cNvPr id="35" name="椭圆 34"/>
          <p:cNvSpPr/>
          <p:nvPr>
            <p:custDataLst>
              <p:tags r:id="rId11"/>
            </p:custDataLst>
          </p:nvPr>
        </p:nvSpPr>
        <p:spPr>
          <a:xfrm rot="7200000" flipH="1" flipV="1">
            <a:off x="4770109" y="2879304"/>
            <a:ext cx="570986" cy="570987"/>
          </a:xfrm>
          <a:prstGeom prst="ellipse">
            <a:avLst/>
          </a:prstGeom>
          <a:solidFill>
            <a:srgbClr val="DA0000"/>
          </a:solidFill>
          <a:ln w="57150">
            <a:noFill/>
          </a:ln>
        </p:spPr>
        <p:style>
          <a:lnRef idx="2">
            <a:srgbClr val="60C067">
              <a:shade val="50000"/>
            </a:srgbClr>
          </a:lnRef>
          <a:fillRef idx="1">
            <a:srgbClr val="60C067"/>
          </a:fillRef>
          <a:effectRef idx="0">
            <a:srgbClr val="60C067"/>
          </a:effectRef>
          <a:fontRef idx="minor">
            <a:srgbClr val="FFFFFF"/>
          </a:fontRef>
        </p:style>
        <p:txBody>
          <a:bodyPr lIns="0" tIns="0" rIns="0" bIns="0" rtlCol="0" anchor="ctr">
            <a:normAutofit/>
          </a:bodyPr>
          <a:lstStyle/>
          <a:p>
            <a:pPr algn="ctr"/>
            <a:r>
              <a:rPr lang="zh-CN" altLang="en-US" sz="1400" b="1" dirty="0">
                <a:solidFill>
                  <a:srgbClr val="FFFFFF"/>
                </a:solidFill>
                <a:latin typeface="微软雅黑" panose="020B0503020204020204" charset="-122"/>
                <a:ea typeface="微软雅黑" panose="020B0503020204020204" charset="-122"/>
                <a:cs typeface="+mn-ea"/>
              </a:rPr>
              <a:t>（四）</a:t>
            </a:r>
            <a:endParaRPr lang="zh-CN" altLang="en-US" sz="1400" b="1" dirty="0">
              <a:solidFill>
                <a:srgbClr val="FFFFFF"/>
              </a:solidFill>
              <a:latin typeface="微软雅黑" panose="020B0503020204020204" charset="-122"/>
              <a:ea typeface="微软雅黑" panose="020B0503020204020204" charset="-122"/>
              <a:cs typeface="+mn-ea"/>
            </a:endParaRPr>
          </a:p>
        </p:txBody>
      </p:sp>
      <p:sp>
        <p:nvSpPr>
          <p:cNvPr id="36" name="矩形 14"/>
          <p:cNvSpPr/>
          <p:nvPr>
            <p:custDataLst>
              <p:tags r:id="rId12"/>
            </p:custDataLst>
          </p:nvPr>
        </p:nvSpPr>
        <p:spPr>
          <a:xfrm rot="12827325" flipH="1" flipV="1">
            <a:off x="5127820" y="2650675"/>
            <a:ext cx="292209" cy="345822"/>
          </a:xfrm>
          <a:custGeom>
            <a:avLst/>
            <a:gdLst>
              <a:gd name="connsiteX0" fmla="*/ 0 w 310989"/>
              <a:gd name="connsiteY0" fmla="*/ 0 h 914400"/>
              <a:gd name="connsiteX1" fmla="*/ 310989 w 310989"/>
              <a:gd name="connsiteY1" fmla="*/ 0 h 914400"/>
              <a:gd name="connsiteX2" fmla="*/ 310989 w 310989"/>
              <a:gd name="connsiteY2" fmla="*/ 914400 h 914400"/>
              <a:gd name="connsiteX3" fmla="*/ 0 w 310989"/>
              <a:gd name="connsiteY3" fmla="*/ 914400 h 914400"/>
              <a:gd name="connsiteX4" fmla="*/ 0 w 310989"/>
              <a:gd name="connsiteY4" fmla="*/ 0 h 914400"/>
              <a:gd name="connsiteX0-1" fmla="*/ 0 w 310989"/>
              <a:gd name="connsiteY0-2" fmla="*/ 0 h 914400"/>
              <a:gd name="connsiteX1-3" fmla="*/ 310989 w 310989"/>
              <a:gd name="connsiteY1-4" fmla="*/ 0 h 914400"/>
              <a:gd name="connsiteX2-5" fmla="*/ 310989 w 310989"/>
              <a:gd name="connsiteY2-6" fmla="*/ 914400 h 914400"/>
              <a:gd name="connsiteX3-7" fmla="*/ 0 w 310989"/>
              <a:gd name="connsiteY3-8" fmla="*/ 914400 h 914400"/>
              <a:gd name="connsiteX4-9" fmla="*/ 0 w 310989"/>
              <a:gd name="connsiteY4-10" fmla="*/ 0 h 914400"/>
              <a:gd name="connsiteX0-11" fmla="*/ 0 w 310989"/>
              <a:gd name="connsiteY0-12" fmla="*/ 0 h 914400"/>
              <a:gd name="connsiteX1-13" fmla="*/ 310989 w 310989"/>
              <a:gd name="connsiteY1-14" fmla="*/ 0 h 914400"/>
              <a:gd name="connsiteX2-15" fmla="*/ 310989 w 310989"/>
              <a:gd name="connsiteY2-16" fmla="*/ 914400 h 914400"/>
              <a:gd name="connsiteX3-17" fmla="*/ 0 w 310989"/>
              <a:gd name="connsiteY3-18" fmla="*/ 914400 h 914400"/>
              <a:gd name="connsiteX4-19" fmla="*/ 0 w 310989"/>
              <a:gd name="connsiteY4-20" fmla="*/ 0 h 914400"/>
              <a:gd name="connsiteX0-21" fmla="*/ 0 w 310989"/>
              <a:gd name="connsiteY0-22" fmla="*/ 0 h 914400"/>
              <a:gd name="connsiteX1-23" fmla="*/ 310989 w 310989"/>
              <a:gd name="connsiteY1-24" fmla="*/ 0 h 914400"/>
              <a:gd name="connsiteX2-25" fmla="*/ 310989 w 310989"/>
              <a:gd name="connsiteY2-26" fmla="*/ 914400 h 914400"/>
              <a:gd name="connsiteX3-27" fmla="*/ 0 w 310989"/>
              <a:gd name="connsiteY3-28" fmla="*/ 914400 h 914400"/>
              <a:gd name="connsiteX4-29" fmla="*/ 0 w 310989"/>
              <a:gd name="connsiteY4-30" fmla="*/ 0 h 914400"/>
              <a:gd name="connsiteX0-31" fmla="*/ 0 w 310989"/>
              <a:gd name="connsiteY0-32" fmla="*/ 0 h 914400"/>
              <a:gd name="connsiteX1-33" fmla="*/ 310989 w 310989"/>
              <a:gd name="connsiteY1-34" fmla="*/ 0 h 914400"/>
              <a:gd name="connsiteX2-35" fmla="*/ 310989 w 310989"/>
              <a:gd name="connsiteY2-36" fmla="*/ 914400 h 914400"/>
              <a:gd name="connsiteX3-37" fmla="*/ 0 w 310989"/>
              <a:gd name="connsiteY3-38" fmla="*/ 914400 h 914400"/>
              <a:gd name="connsiteX4-39" fmla="*/ 0 w 310989"/>
              <a:gd name="connsiteY4-40" fmla="*/ 0 h 914400"/>
              <a:gd name="connsiteX0-41" fmla="*/ 0 w 333418"/>
              <a:gd name="connsiteY0-42" fmla="*/ 0 h 914400"/>
              <a:gd name="connsiteX1-43" fmla="*/ 310989 w 333418"/>
              <a:gd name="connsiteY1-44" fmla="*/ 0 h 914400"/>
              <a:gd name="connsiteX2-45" fmla="*/ 333418 w 333418"/>
              <a:gd name="connsiteY2-46" fmla="*/ 909447 h 914400"/>
              <a:gd name="connsiteX3-47" fmla="*/ 0 w 333418"/>
              <a:gd name="connsiteY3-48" fmla="*/ 914400 h 914400"/>
              <a:gd name="connsiteX4-49" fmla="*/ 0 w 333418"/>
              <a:gd name="connsiteY4-50" fmla="*/ 0 h 914400"/>
              <a:gd name="connsiteX0-51" fmla="*/ 0 w 333418"/>
              <a:gd name="connsiteY0-52" fmla="*/ 0 h 914400"/>
              <a:gd name="connsiteX1-53" fmla="*/ 310989 w 333418"/>
              <a:gd name="connsiteY1-54" fmla="*/ 0 h 914400"/>
              <a:gd name="connsiteX2-55" fmla="*/ 333418 w 333418"/>
              <a:gd name="connsiteY2-56" fmla="*/ 909447 h 914400"/>
              <a:gd name="connsiteX3-57" fmla="*/ 0 w 333418"/>
              <a:gd name="connsiteY3-58" fmla="*/ 914400 h 914400"/>
              <a:gd name="connsiteX4-59" fmla="*/ 0 w 333418"/>
              <a:gd name="connsiteY4-60" fmla="*/ 0 h 914400"/>
              <a:gd name="connsiteX0-61" fmla="*/ 0 w 329419"/>
              <a:gd name="connsiteY0-62" fmla="*/ 0 h 914400"/>
              <a:gd name="connsiteX1-63" fmla="*/ 310989 w 329419"/>
              <a:gd name="connsiteY1-64" fmla="*/ 0 h 914400"/>
              <a:gd name="connsiteX2-65" fmla="*/ 329419 w 329419"/>
              <a:gd name="connsiteY2-66" fmla="*/ 897922 h 914400"/>
              <a:gd name="connsiteX3-67" fmla="*/ 0 w 329419"/>
              <a:gd name="connsiteY3-68" fmla="*/ 914400 h 914400"/>
              <a:gd name="connsiteX4-69" fmla="*/ 0 w 329419"/>
              <a:gd name="connsiteY4-70" fmla="*/ 0 h 914400"/>
              <a:gd name="connsiteX0-71" fmla="*/ 0 w 329419"/>
              <a:gd name="connsiteY0-72" fmla="*/ 0 h 914400"/>
              <a:gd name="connsiteX1-73" fmla="*/ 310989 w 329419"/>
              <a:gd name="connsiteY1-74" fmla="*/ 0 h 914400"/>
              <a:gd name="connsiteX2-75" fmla="*/ 329419 w 329419"/>
              <a:gd name="connsiteY2-76" fmla="*/ 897922 h 914400"/>
              <a:gd name="connsiteX3-77" fmla="*/ 0 w 329419"/>
              <a:gd name="connsiteY3-78" fmla="*/ 914400 h 914400"/>
              <a:gd name="connsiteX4-79" fmla="*/ 0 w 329419"/>
              <a:gd name="connsiteY4-80" fmla="*/ 0 h 914400"/>
              <a:gd name="connsiteX0-81" fmla="*/ 2477 w 331896"/>
              <a:gd name="connsiteY0-82" fmla="*/ 0 h 930457"/>
              <a:gd name="connsiteX1-83" fmla="*/ 313466 w 331896"/>
              <a:gd name="connsiteY1-84" fmla="*/ 0 h 930457"/>
              <a:gd name="connsiteX2-85" fmla="*/ 331896 w 331896"/>
              <a:gd name="connsiteY2-86" fmla="*/ 897922 h 930457"/>
              <a:gd name="connsiteX3-87" fmla="*/ 0 w 331896"/>
              <a:gd name="connsiteY3-88" fmla="*/ 930458 h 930457"/>
              <a:gd name="connsiteX4-89" fmla="*/ 2477 w 331896"/>
              <a:gd name="connsiteY4-90" fmla="*/ 0 h 930457"/>
              <a:gd name="connsiteX0-91" fmla="*/ 2477 w 331896"/>
              <a:gd name="connsiteY0-92" fmla="*/ 0 h 930458"/>
              <a:gd name="connsiteX1-93" fmla="*/ 313466 w 331896"/>
              <a:gd name="connsiteY1-94" fmla="*/ 0 h 930458"/>
              <a:gd name="connsiteX2-95" fmla="*/ 331896 w 331896"/>
              <a:gd name="connsiteY2-96" fmla="*/ 897922 h 930458"/>
              <a:gd name="connsiteX3-97" fmla="*/ 0 w 331896"/>
              <a:gd name="connsiteY3-98" fmla="*/ 930458 h 930458"/>
              <a:gd name="connsiteX4-99" fmla="*/ 2477 w 331896"/>
              <a:gd name="connsiteY4-100" fmla="*/ 0 h 930458"/>
              <a:gd name="connsiteX0-101" fmla="*/ 2477 w 333412"/>
              <a:gd name="connsiteY0-102" fmla="*/ 0 h 930458"/>
              <a:gd name="connsiteX1-103" fmla="*/ 313466 w 333412"/>
              <a:gd name="connsiteY1-104" fmla="*/ 0 h 930458"/>
              <a:gd name="connsiteX2-105" fmla="*/ 333412 w 333412"/>
              <a:gd name="connsiteY2-106" fmla="*/ 890061 h 930458"/>
              <a:gd name="connsiteX3-107" fmla="*/ 0 w 333412"/>
              <a:gd name="connsiteY3-108" fmla="*/ 930458 h 930458"/>
              <a:gd name="connsiteX4-109" fmla="*/ 2477 w 333412"/>
              <a:gd name="connsiteY4-110" fmla="*/ 0 h 930458"/>
              <a:gd name="connsiteX0-111" fmla="*/ 2477 w 344360"/>
              <a:gd name="connsiteY0-112" fmla="*/ 0 h 930458"/>
              <a:gd name="connsiteX1-113" fmla="*/ 313466 w 344360"/>
              <a:gd name="connsiteY1-114" fmla="*/ 0 h 930458"/>
              <a:gd name="connsiteX2-115" fmla="*/ 344360 w 344360"/>
              <a:gd name="connsiteY2-116" fmla="*/ 902039 h 930458"/>
              <a:gd name="connsiteX3-117" fmla="*/ 0 w 344360"/>
              <a:gd name="connsiteY3-118" fmla="*/ 930458 h 930458"/>
              <a:gd name="connsiteX4-119" fmla="*/ 2477 w 344360"/>
              <a:gd name="connsiteY4-120" fmla="*/ 0 h 930458"/>
              <a:gd name="connsiteX0-121" fmla="*/ 2477 w 341206"/>
              <a:gd name="connsiteY0-122" fmla="*/ 0 h 930458"/>
              <a:gd name="connsiteX1-123" fmla="*/ 313466 w 341206"/>
              <a:gd name="connsiteY1-124" fmla="*/ 0 h 930458"/>
              <a:gd name="connsiteX2-125" fmla="*/ 341206 w 341206"/>
              <a:gd name="connsiteY2-126" fmla="*/ 902735 h 930458"/>
              <a:gd name="connsiteX3-127" fmla="*/ 0 w 341206"/>
              <a:gd name="connsiteY3-128" fmla="*/ 930458 h 930458"/>
              <a:gd name="connsiteX4-129" fmla="*/ 2477 w 341206"/>
              <a:gd name="connsiteY4-130" fmla="*/ 0 h 930458"/>
              <a:gd name="connsiteX0-131" fmla="*/ 2477 w 341206"/>
              <a:gd name="connsiteY0-132" fmla="*/ 0 h 930458"/>
              <a:gd name="connsiteX1-133" fmla="*/ 313466 w 341206"/>
              <a:gd name="connsiteY1-134" fmla="*/ 0 h 930458"/>
              <a:gd name="connsiteX2-135" fmla="*/ 341206 w 341206"/>
              <a:gd name="connsiteY2-136" fmla="*/ 902735 h 930458"/>
              <a:gd name="connsiteX3-137" fmla="*/ 0 w 341206"/>
              <a:gd name="connsiteY3-138" fmla="*/ 930458 h 930458"/>
              <a:gd name="connsiteX4-139" fmla="*/ 2477 w 341206"/>
              <a:gd name="connsiteY4-140" fmla="*/ 0 h 9304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206" h="930458">
                <a:moveTo>
                  <a:pt x="2477" y="0"/>
                </a:moveTo>
                <a:lnTo>
                  <a:pt x="313466" y="0"/>
                </a:lnTo>
                <a:cubicBezTo>
                  <a:pt x="76743" y="620431"/>
                  <a:pt x="251828" y="742673"/>
                  <a:pt x="341206" y="902735"/>
                </a:cubicBezTo>
                <a:lnTo>
                  <a:pt x="0" y="930458"/>
                </a:lnTo>
                <a:cubicBezTo>
                  <a:pt x="96964" y="760126"/>
                  <a:pt x="197426" y="550806"/>
                  <a:pt x="2477" y="0"/>
                </a:cubicBezTo>
                <a:close/>
              </a:path>
            </a:pathLst>
          </a:custGeom>
          <a:solidFill>
            <a:srgbClr val="DA0000"/>
          </a:solidFill>
          <a:ln>
            <a:noFill/>
          </a:ln>
        </p:spPr>
        <p:style>
          <a:lnRef idx="2">
            <a:srgbClr val="60C067">
              <a:shade val="50000"/>
            </a:srgbClr>
          </a:lnRef>
          <a:fillRef idx="1">
            <a:srgbClr val="60C067"/>
          </a:fillRef>
          <a:effectRef idx="0">
            <a:srgbClr val="60C067"/>
          </a:effectRef>
          <a:fontRef idx="minor">
            <a:srgbClr val="FFFFFF"/>
          </a:fontRef>
        </p:style>
        <p:txBody>
          <a:bodyPr rtlCol="0" anchor="ctr"/>
          <a:lstStyle/>
          <a:p>
            <a:pPr algn="ctr"/>
            <a:endParaRPr lang="zh-CN" altLang="en-US" sz="900"/>
          </a:p>
        </p:txBody>
      </p:sp>
      <p:grpSp>
        <p:nvGrpSpPr>
          <p:cNvPr id="6" name="组合 5"/>
          <p:cNvGrpSpPr/>
          <p:nvPr>
            <p:custDataLst>
              <p:tags r:id="rId13"/>
            </p:custDataLst>
          </p:nvPr>
        </p:nvGrpSpPr>
        <p:grpSpPr>
          <a:xfrm>
            <a:off x="965835" y="1761559"/>
            <a:ext cx="2867701" cy="942170"/>
            <a:chOff x="840" y="2014"/>
            <a:chExt cx="4943" cy="1624"/>
          </a:xfrm>
        </p:grpSpPr>
        <p:sp>
          <p:nvSpPr>
            <p:cNvPr id="4" name="文本框 3"/>
            <p:cNvSpPr txBox="1"/>
            <p:nvPr>
              <p:custDataLst>
                <p:tags r:id="rId14"/>
              </p:custDataLst>
            </p:nvPr>
          </p:nvSpPr>
          <p:spPr>
            <a:xfrm>
              <a:off x="840" y="2014"/>
              <a:ext cx="4922" cy="555"/>
            </a:xfrm>
            <a:prstGeom prst="rect">
              <a:avLst/>
            </a:prstGeom>
            <a:noFill/>
          </p:spPr>
          <p:txBody>
            <a:bodyPr wrap="square" anchor="t" anchorCtr="0">
              <a:spAutoFit/>
            </a:bodyPr>
            <a:lstStyle>
              <a:defPPr>
                <a:defRPr lang="zh-CN"/>
              </a:defPPr>
              <a:lvl1pPr algn="ctr">
                <a:defRPr sz="1600">
                  <a:solidFill>
                    <a:srgbClr val="FFFFFF">
                      <a:lumMod val="50000"/>
                    </a:srgbClr>
                  </a:solidFill>
                  <a:latin typeface="Arial" panose="020B0604020202020204" pitchFamily="34" charset="0"/>
                </a:defRPr>
              </a:lvl1pPr>
            </a:lstStyle>
            <a:p>
              <a:pPr algn="l">
                <a:lnSpc>
                  <a:spcPct val="100000"/>
                </a:lnSpc>
              </a:pPr>
              <a:r>
                <a:rPr lang="zh-CN" altLang="en-US" sz="1500" b="1" dirty="0">
                  <a:solidFill>
                    <a:schemeClr val="tx1"/>
                  </a:solidFill>
                  <a:latin typeface="微软雅黑" panose="020B0503020204020204" charset="-122"/>
                  <a:ea typeface="微软雅黑" panose="020B0503020204020204" charset="-122"/>
                  <a:cs typeface="+mn-ea"/>
                </a:rPr>
                <a:t>1.维护国家主权，反对霸权主义</a:t>
              </a:r>
              <a:endParaRPr lang="zh-CN" altLang="en-US" sz="1500" b="1" dirty="0">
                <a:solidFill>
                  <a:schemeClr val="tx1"/>
                </a:solidFill>
                <a:latin typeface="微软雅黑" panose="020B0503020204020204" charset="-122"/>
                <a:ea typeface="微软雅黑" panose="020B0503020204020204" charset="-122"/>
                <a:cs typeface="+mn-ea"/>
              </a:endParaRPr>
            </a:p>
          </p:txBody>
        </p:sp>
        <p:sp>
          <p:nvSpPr>
            <p:cNvPr id="37" name="文本框 36"/>
            <p:cNvSpPr txBox="1"/>
            <p:nvPr>
              <p:custDataLst>
                <p:tags r:id="rId15"/>
              </p:custDataLst>
            </p:nvPr>
          </p:nvSpPr>
          <p:spPr>
            <a:xfrm>
              <a:off x="860" y="2526"/>
              <a:ext cx="4923" cy="1112"/>
            </a:xfrm>
            <a:prstGeom prst="rect">
              <a:avLst/>
            </a:prstGeom>
          </p:spPr>
          <p:txBody>
            <a:bodyPr wrap="square" anchor="t" anchorCtr="0">
              <a:spAutoFit/>
            </a:bodyPr>
            <a:lstStyle>
              <a:defPPr>
                <a:defRPr lang="zh-CN"/>
              </a:defPPr>
              <a:lvl1pPr algn="ctr">
                <a:defRPr sz="1400">
                  <a:solidFill>
                    <a:srgbClr val="FFFFFF">
                      <a:lumMod val="50000"/>
                    </a:srgbClr>
                  </a:solidFill>
                  <a:latin typeface="Arial" panose="020B0604020202020204" pitchFamily="34" charset="0"/>
                </a:defRPr>
              </a:lvl1pPr>
            </a:lstStyle>
            <a:p>
              <a:pPr algn="l">
                <a:lnSpc>
                  <a:spcPct val="100000"/>
                </a:lnSpc>
              </a:pPr>
              <a:r>
                <a:rPr lang="zh-CN" altLang="en-US" sz="1200" dirty="0">
                  <a:solidFill>
                    <a:schemeClr val="tx1"/>
                  </a:solidFill>
                  <a:latin typeface="楷体" panose="02010609060101010101" charset="-122"/>
                  <a:ea typeface="楷体" panose="02010609060101010101" charset="-122"/>
                </a:rPr>
                <a:t>国家主权是国家最根本的安全利益。邓小平坚定地维护国家主权，强调独立自主，反对任何侵略行为。</a:t>
              </a:r>
              <a:endParaRPr lang="zh-CN" altLang="en-US" sz="1200" dirty="0">
                <a:solidFill>
                  <a:schemeClr val="tx1"/>
                </a:solidFill>
                <a:latin typeface="楷体" panose="02010609060101010101" charset="-122"/>
                <a:ea typeface="楷体" panose="02010609060101010101" charset="-122"/>
              </a:endParaRPr>
            </a:p>
          </p:txBody>
        </p:sp>
      </p:grpSp>
      <p:grpSp>
        <p:nvGrpSpPr>
          <p:cNvPr id="14" name="组合 13"/>
          <p:cNvGrpSpPr/>
          <p:nvPr/>
        </p:nvGrpSpPr>
        <p:grpSpPr>
          <a:xfrm>
            <a:off x="808355" y="3220085"/>
            <a:ext cx="3106420" cy="1572895"/>
            <a:chOff x="950" y="1774"/>
            <a:chExt cx="4892" cy="2477"/>
          </a:xfrm>
        </p:grpSpPr>
        <p:sp>
          <p:nvSpPr>
            <p:cNvPr id="16" name="文本框 15"/>
            <p:cNvSpPr txBox="1"/>
            <p:nvPr>
              <p:custDataLst>
                <p:tags r:id="rId16"/>
              </p:custDataLst>
            </p:nvPr>
          </p:nvSpPr>
          <p:spPr>
            <a:xfrm>
              <a:off x="960" y="1774"/>
              <a:ext cx="4882" cy="871"/>
            </a:xfrm>
            <a:prstGeom prst="rect">
              <a:avLst/>
            </a:prstGeom>
            <a:noFill/>
          </p:spPr>
          <p:txBody>
            <a:bodyPr wrap="square" anchor="t" anchorCtr="0">
              <a:spAutoFit/>
            </a:bodyPr>
            <a:lstStyle>
              <a:defPPr>
                <a:defRPr lang="zh-CN"/>
              </a:defPPr>
              <a:lvl1pPr algn="ctr">
                <a:defRPr sz="1600">
                  <a:solidFill>
                    <a:srgbClr val="FFFFFF">
                      <a:lumMod val="50000"/>
                    </a:srgbClr>
                  </a:solidFill>
                  <a:latin typeface="Arial" panose="020B0604020202020204" pitchFamily="34" charset="0"/>
                </a:defRPr>
              </a:lvl1pPr>
            </a:lstStyle>
            <a:p>
              <a:pPr algn="l">
                <a:lnSpc>
                  <a:spcPct val="100000"/>
                </a:lnSpc>
              </a:pPr>
              <a:r>
                <a:rPr lang="zh-CN" altLang="en-US" sz="1500" b="1" dirty="0">
                  <a:solidFill>
                    <a:schemeClr val="tx1"/>
                  </a:solidFill>
                  <a:latin typeface="微软雅黑" panose="020B0503020204020204" charset="-122"/>
                  <a:ea typeface="微软雅黑" panose="020B0503020204020204" charset="-122"/>
                  <a:cs typeface="+mn-ea"/>
                </a:rPr>
                <a:t>2.提出“世界大战可以避免”，优先发展经济</a:t>
              </a:r>
              <a:endParaRPr lang="zh-CN" altLang="en-US" sz="1500" b="1" dirty="0">
                <a:solidFill>
                  <a:schemeClr val="tx1"/>
                </a:solidFill>
                <a:latin typeface="微软雅黑" panose="020B0503020204020204" charset="-122"/>
                <a:ea typeface="微软雅黑" panose="020B0503020204020204" charset="-122"/>
                <a:cs typeface="+mn-ea"/>
              </a:endParaRPr>
            </a:p>
          </p:txBody>
        </p:sp>
        <p:sp>
          <p:nvSpPr>
            <p:cNvPr id="17" name="文本框 16"/>
            <p:cNvSpPr txBox="1"/>
            <p:nvPr>
              <p:custDataLst>
                <p:tags r:id="rId17"/>
              </p:custDataLst>
            </p:nvPr>
          </p:nvSpPr>
          <p:spPr>
            <a:xfrm>
              <a:off x="950" y="2653"/>
              <a:ext cx="4740" cy="1598"/>
            </a:xfrm>
            <a:prstGeom prst="rect">
              <a:avLst/>
            </a:prstGeom>
          </p:spPr>
          <p:txBody>
            <a:bodyPr wrap="square" anchor="t" anchorCtr="0">
              <a:spAutoFit/>
            </a:bodyPr>
            <a:lstStyle>
              <a:defPPr>
                <a:defRPr lang="zh-CN"/>
              </a:defPPr>
              <a:lvl1pPr algn="ctr">
                <a:defRPr sz="1400">
                  <a:solidFill>
                    <a:srgbClr val="FFFFFF">
                      <a:lumMod val="50000"/>
                    </a:srgbClr>
                  </a:solidFill>
                  <a:latin typeface="Arial" panose="020B0604020202020204" pitchFamily="34" charset="0"/>
                </a:defRPr>
              </a:lvl1pPr>
            </a:lstStyle>
            <a:p>
              <a:pPr algn="l">
                <a:lnSpc>
                  <a:spcPct val="100000"/>
                </a:lnSpc>
              </a:pPr>
              <a:r>
                <a:rPr lang="zh-CN" altLang="en-US" sz="1200" dirty="0">
                  <a:solidFill>
                    <a:schemeClr val="tx1"/>
                  </a:solidFill>
                  <a:latin typeface="楷体" panose="02010609060101010101" charset="-122"/>
                  <a:ea typeface="楷体" panose="02010609060101010101" charset="-122"/>
                </a:rPr>
                <a:t>对于中国来说，既要确保生存安全，也要考虑发展安全。中国人民不仅要站起来，也要能够富起来。这是对时代主题和国际安全形势的重大战略判断，是制定国家安全战略的根本基础。</a:t>
              </a:r>
              <a:endParaRPr lang="zh-CN" altLang="en-US" sz="1200" dirty="0">
                <a:solidFill>
                  <a:schemeClr val="tx1"/>
                </a:solidFill>
                <a:latin typeface="楷体" panose="02010609060101010101" charset="-122"/>
                <a:ea typeface="楷体" panose="02010609060101010101" charset="-122"/>
              </a:endParaRPr>
            </a:p>
          </p:txBody>
        </p:sp>
      </p:grpSp>
      <p:grpSp>
        <p:nvGrpSpPr>
          <p:cNvPr id="21" name="组合 20"/>
          <p:cNvGrpSpPr/>
          <p:nvPr/>
        </p:nvGrpSpPr>
        <p:grpSpPr>
          <a:xfrm>
            <a:off x="5343525" y="3208655"/>
            <a:ext cx="3550285" cy="1744345"/>
            <a:chOff x="833" y="2014"/>
            <a:chExt cx="5591" cy="2747"/>
          </a:xfrm>
        </p:grpSpPr>
        <p:sp>
          <p:nvSpPr>
            <p:cNvPr id="22" name="文本框 21"/>
            <p:cNvSpPr txBox="1"/>
            <p:nvPr>
              <p:custDataLst>
                <p:tags r:id="rId18"/>
              </p:custDataLst>
            </p:nvPr>
          </p:nvSpPr>
          <p:spPr>
            <a:xfrm>
              <a:off x="840" y="2014"/>
              <a:ext cx="5129" cy="871"/>
            </a:xfrm>
            <a:prstGeom prst="rect">
              <a:avLst/>
            </a:prstGeom>
            <a:noFill/>
          </p:spPr>
          <p:txBody>
            <a:bodyPr wrap="square" anchor="t" anchorCtr="0">
              <a:spAutoFit/>
            </a:bodyPr>
            <a:lstStyle>
              <a:defPPr>
                <a:defRPr lang="zh-CN"/>
              </a:defPPr>
              <a:lvl1pPr algn="ctr">
                <a:defRPr sz="1600">
                  <a:solidFill>
                    <a:srgbClr val="FFFFFF">
                      <a:lumMod val="50000"/>
                    </a:srgbClr>
                  </a:solidFill>
                  <a:latin typeface="Arial" panose="020B0604020202020204" pitchFamily="34" charset="0"/>
                </a:defRPr>
              </a:lvl1pPr>
            </a:lstStyle>
            <a:p>
              <a:pPr algn="l">
                <a:lnSpc>
                  <a:spcPct val="100000"/>
                </a:lnSpc>
              </a:pPr>
              <a:r>
                <a:rPr lang="zh-CN" altLang="en-US" sz="1500" b="1" dirty="0">
                  <a:solidFill>
                    <a:schemeClr val="tx1"/>
                  </a:solidFill>
                  <a:latin typeface="微软雅黑" panose="020B0503020204020204" charset="-122"/>
                  <a:ea typeface="微软雅黑" panose="020B0503020204020204" charset="-122"/>
                  <a:cs typeface="+mn-ea"/>
                </a:rPr>
                <a:t>4.加强军队现代化建设，走“中国特色精兵之路”</a:t>
              </a:r>
              <a:endParaRPr lang="zh-CN" altLang="en-US" sz="1500" b="1" dirty="0">
                <a:solidFill>
                  <a:schemeClr val="tx1"/>
                </a:solidFill>
                <a:latin typeface="微软雅黑" panose="020B0503020204020204" charset="-122"/>
                <a:ea typeface="微软雅黑" panose="020B0503020204020204" charset="-122"/>
                <a:cs typeface="+mn-ea"/>
              </a:endParaRPr>
            </a:p>
          </p:txBody>
        </p:sp>
        <p:sp>
          <p:nvSpPr>
            <p:cNvPr id="23" name="文本框 22"/>
            <p:cNvSpPr txBox="1"/>
            <p:nvPr>
              <p:custDataLst>
                <p:tags r:id="rId19"/>
              </p:custDataLst>
            </p:nvPr>
          </p:nvSpPr>
          <p:spPr>
            <a:xfrm>
              <a:off x="833" y="2873"/>
              <a:ext cx="5591" cy="1888"/>
            </a:xfrm>
            <a:prstGeom prst="rect">
              <a:avLst/>
            </a:prstGeom>
          </p:spPr>
          <p:txBody>
            <a:bodyPr wrap="square" anchor="t" anchorCtr="0">
              <a:spAutoFit/>
            </a:bodyPr>
            <a:lstStyle>
              <a:defPPr>
                <a:defRPr lang="zh-CN"/>
              </a:defPPr>
              <a:lvl1pPr algn="ctr">
                <a:defRPr sz="1400">
                  <a:solidFill>
                    <a:srgbClr val="FFFFFF">
                      <a:lumMod val="50000"/>
                    </a:srgbClr>
                  </a:solidFill>
                  <a:latin typeface="Arial" panose="020B0604020202020204" pitchFamily="34" charset="0"/>
                </a:defRPr>
              </a:lvl1pPr>
            </a:lstStyle>
            <a:p>
              <a:pPr algn="l">
                <a:lnSpc>
                  <a:spcPct val="100000"/>
                </a:lnSpc>
              </a:pPr>
              <a:r>
                <a:rPr lang="zh-CN" altLang="en-US" sz="1200" dirty="0">
                  <a:solidFill>
                    <a:schemeClr val="tx1"/>
                  </a:solidFill>
                  <a:latin typeface="楷体" panose="02010609060101010101" charset="-122"/>
                  <a:ea typeface="楷体" panose="02010609060101010101" charset="-122"/>
                </a:rPr>
                <a:t>邓小平认为，在改革开放的进程中，军队要服务于经济建设这个中心。但同时，他也认为，军事安全始终是维护国家安全的重要前提，不能因为搞经济建设而忽视军队建设。这成为新的历史条件下军队现代化建设的总目标。他提出了走精兵之路，军队规模应该与国家安全需要相适应的思想。</a:t>
              </a:r>
              <a:endParaRPr lang="zh-CN" altLang="en-US" sz="1200" dirty="0">
                <a:solidFill>
                  <a:schemeClr val="tx1"/>
                </a:solidFill>
                <a:latin typeface="楷体" panose="02010609060101010101" charset="-122"/>
                <a:ea typeface="楷体" panose="02010609060101010101" charset="-122"/>
              </a:endParaRPr>
            </a:p>
          </p:txBody>
        </p:sp>
      </p:grpSp>
      <p:grpSp>
        <p:nvGrpSpPr>
          <p:cNvPr id="24" name="组合 23"/>
          <p:cNvGrpSpPr/>
          <p:nvPr/>
        </p:nvGrpSpPr>
        <p:grpSpPr>
          <a:xfrm>
            <a:off x="5455920" y="1276350"/>
            <a:ext cx="3414395" cy="1967865"/>
            <a:chOff x="600" y="2602"/>
            <a:chExt cx="5377" cy="3099"/>
          </a:xfrm>
        </p:grpSpPr>
        <p:sp>
          <p:nvSpPr>
            <p:cNvPr id="25" name="文本框 24"/>
            <p:cNvSpPr txBox="1"/>
            <p:nvPr>
              <p:custDataLst>
                <p:tags r:id="rId20"/>
              </p:custDataLst>
            </p:nvPr>
          </p:nvSpPr>
          <p:spPr>
            <a:xfrm>
              <a:off x="600" y="2602"/>
              <a:ext cx="5377" cy="919"/>
            </a:xfrm>
            <a:prstGeom prst="rect">
              <a:avLst/>
            </a:prstGeom>
            <a:noFill/>
          </p:spPr>
          <p:txBody>
            <a:bodyPr wrap="square" anchor="t" anchorCtr="0">
              <a:spAutoFit/>
            </a:bodyPr>
            <a:lstStyle>
              <a:defPPr>
                <a:defRPr lang="zh-CN"/>
              </a:defPPr>
              <a:lvl1pPr algn="ctr">
                <a:defRPr sz="1600">
                  <a:solidFill>
                    <a:srgbClr val="FFFFFF">
                      <a:lumMod val="50000"/>
                    </a:srgbClr>
                  </a:solidFill>
                  <a:latin typeface="Arial" panose="020B0604020202020204" pitchFamily="34" charset="0"/>
                </a:defRPr>
              </a:lvl1pPr>
            </a:lstStyle>
            <a:p>
              <a:pPr algn="l">
                <a:lnSpc>
                  <a:spcPct val="100000"/>
                </a:lnSpc>
              </a:pPr>
              <a:r>
                <a:rPr lang="zh-CN" altLang="en-US" b="1" dirty="0">
                  <a:solidFill>
                    <a:schemeClr val="tx1"/>
                  </a:solidFill>
                  <a:latin typeface="微软雅黑" panose="020B0503020204020204" charset="-122"/>
                  <a:ea typeface="微软雅黑" panose="020B0503020204020204" charset="-122"/>
                  <a:cs typeface="+mn-ea"/>
                </a:rPr>
                <a:t>3.提出“一国两制”政策，积极推进祖国和平统一</a:t>
              </a:r>
              <a:endParaRPr lang="zh-CN" altLang="en-US" b="1" dirty="0">
                <a:solidFill>
                  <a:schemeClr val="tx1"/>
                </a:solidFill>
                <a:latin typeface="微软雅黑" panose="020B0503020204020204" charset="-122"/>
                <a:ea typeface="微软雅黑" panose="020B0503020204020204" charset="-122"/>
                <a:cs typeface="+mn-ea"/>
              </a:endParaRPr>
            </a:p>
          </p:txBody>
        </p:sp>
        <p:sp>
          <p:nvSpPr>
            <p:cNvPr id="26" name="文本框 25"/>
            <p:cNvSpPr txBox="1"/>
            <p:nvPr>
              <p:custDataLst>
                <p:tags r:id="rId21"/>
              </p:custDataLst>
            </p:nvPr>
          </p:nvSpPr>
          <p:spPr>
            <a:xfrm>
              <a:off x="742" y="3522"/>
              <a:ext cx="5235" cy="2179"/>
            </a:xfrm>
            <a:prstGeom prst="rect">
              <a:avLst/>
            </a:prstGeom>
          </p:spPr>
          <p:txBody>
            <a:bodyPr wrap="square" anchor="t" anchorCtr="0">
              <a:spAutoFit/>
            </a:bodyPr>
            <a:lstStyle>
              <a:defPPr>
                <a:defRPr lang="zh-CN"/>
              </a:defPPr>
              <a:lvl1pPr algn="ctr">
                <a:defRPr sz="1400">
                  <a:solidFill>
                    <a:srgbClr val="FFFFFF">
                      <a:lumMod val="50000"/>
                    </a:srgbClr>
                  </a:solidFill>
                  <a:latin typeface="Arial" panose="020B0604020202020204" pitchFamily="34" charset="0"/>
                </a:defRPr>
              </a:lvl1pPr>
            </a:lstStyle>
            <a:p>
              <a:pPr algn="l">
                <a:lnSpc>
                  <a:spcPct val="100000"/>
                </a:lnSpc>
              </a:pPr>
              <a:r>
                <a:rPr lang="zh-CN" altLang="en-US" sz="1200" dirty="0">
                  <a:solidFill>
                    <a:schemeClr val="tx1"/>
                  </a:solidFill>
                  <a:latin typeface="楷体" panose="02010609060101010101" charset="-122"/>
                  <a:ea typeface="楷体" panose="02010609060101010101" charset="-122"/>
                </a:rPr>
                <a:t>国家分裂是最大的安全隐患。新中国成立以后，台湾问题是事关中国安全的核心问题。祖国和平统一是海峡两岸人民的共同愿望，符合中华民族的根本利益。“一国两制”政策的成功实施，既保证了港澳主权归属祖国，又保证了恢复行使主权后港澳的长期稳定和繁荣，为实现祖国和平统一奠定了坚实的基础。</a:t>
              </a:r>
              <a:endParaRPr lang="zh-CN" altLang="en-US" sz="1200" dirty="0">
                <a:solidFill>
                  <a:schemeClr val="tx1"/>
                </a:solidFill>
                <a:latin typeface="楷体" panose="02010609060101010101" charset="-122"/>
                <a:ea typeface="楷体" panose="02010609060101010101" charset="-122"/>
              </a:endParaRPr>
            </a:p>
          </p:txBody>
        </p:sp>
      </p:grpSp>
      <p:sp>
        <p:nvSpPr>
          <p:cNvPr id="5" name="矩形 4"/>
          <p:cNvSpPr/>
          <p:nvPr/>
        </p:nvSpPr>
        <p:spPr>
          <a:xfrm>
            <a:off x="381000" y="742950"/>
            <a:ext cx="2976880" cy="398780"/>
          </a:xfrm>
          <a:prstGeom prst="rect">
            <a:avLst/>
          </a:prstGeom>
        </p:spPr>
        <p:txBody>
          <a:bodyPr wrap="none">
            <a:spAutoFit/>
          </a:bodyPr>
          <a:p>
            <a:pPr algn="l"/>
            <a:r>
              <a:rPr lang="zh-CN" altLang="en-US" sz="2000" b="1" dirty="0">
                <a:solidFill>
                  <a:schemeClr val="accent1"/>
                </a:solidFill>
                <a:latin typeface="微软雅黑" panose="020B0503020204020204" charset="-122"/>
                <a:ea typeface="微软雅黑" panose="020B0503020204020204" charset="-122"/>
              </a:rPr>
              <a:t>三、新中国国家安全理论</a:t>
            </a:r>
            <a:endParaRPr lang="zh-CN" altLang="en-US" sz="2000" b="1" dirty="0">
              <a:solidFill>
                <a:schemeClr val="accent1"/>
              </a:solidFill>
              <a:latin typeface="微软雅黑" panose="020B0503020204020204" charset="-122"/>
              <a:ea typeface="微软雅黑" panose="020B0503020204020204" charset="-122"/>
            </a:endParaRPr>
          </a:p>
        </p:txBody>
      </p:sp>
      <p:sp>
        <p:nvSpPr>
          <p:cNvPr id="100" name="文本框 99"/>
          <p:cNvSpPr txBox="1"/>
          <p:nvPr/>
        </p:nvSpPr>
        <p:spPr>
          <a:xfrm>
            <a:off x="635000" y="124206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（二）改革开放以后的国家安全理论</a:t>
            </a:r>
            <a:endParaRPr lang="zh-CN" sz="1600" b="1">
              <a:solidFill>
                <a:srgbClr val="C0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四、总体国家安全观</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57200" y="1428750"/>
            <a:ext cx="4963160" cy="159639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总体国家安全观是新时代的产物。党的十八大以后，中国特色社会主义建设进入新时代。习近平总书记指出：“这是一个需要理论而且一定能够产生理论的时代，这是一个需要思想而且一定能够产生思想的时代。”他继承传统国家安全思想，适应国际国内形势的变化，对维护国家安全的实践经验进行总结、提炼与升华，从而提出了总体国家安全观。</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620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（一）总体国家安全观的形成背景</a:t>
            </a:r>
            <a:endParaRPr lang="zh-CN" altLang="en-US" sz="1600" b="1">
              <a:solidFill>
                <a:srgbClr val="C00000"/>
              </a:solidFill>
              <a:latin typeface="微软雅黑" panose="020B0503020204020204" charset="-122"/>
              <a:ea typeface="微软雅黑" panose="020B0503020204020204" charset="-122"/>
            </a:endParaRPr>
          </a:p>
        </p:txBody>
      </p:sp>
      <p:pic>
        <p:nvPicPr>
          <p:cNvPr id="5" name="图片 4" descr="08f790529822720e47d458345ea24a41f31fab52.webp"/>
          <p:cNvPicPr>
            <a:picLocks noChangeAspect="1"/>
          </p:cNvPicPr>
          <p:nvPr/>
        </p:nvPicPr>
        <p:blipFill>
          <a:blip r:embed="rId1"/>
          <a:stretch>
            <a:fillRect/>
          </a:stretch>
        </p:blipFill>
        <p:spPr>
          <a:xfrm>
            <a:off x="5562600" y="1504950"/>
            <a:ext cx="3056255" cy="2349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四、总体国家安全观</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242695" y="1657350"/>
            <a:ext cx="2968625" cy="742315"/>
          </a:xfrm>
          <a:prstGeom prst="rect">
            <a:avLst/>
          </a:prstGeom>
          <a:noFill/>
          <a:ln w="9525">
            <a:noFill/>
          </a:ln>
        </p:spPr>
        <p:txBody>
          <a:bodyPr>
            <a:noAutofit/>
          </a:bodyPr>
          <a:p>
            <a:pPr indent="0"/>
            <a:r>
              <a:rPr lang="zh-CN" altLang="en-US" sz="1600" b="0">
                <a:solidFill>
                  <a:srgbClr val="231F20"/>
                </a:solidFill>
                <a:latin typeface="微软雅黑" panose="020B0503020204020204" charset="-122"/>
                <a:ea typeface="微软雅黑" panose="020B0503020204020204" charset="-122"/>
                <a:cs typeface="微软雅黑" panose="020B0503020204020204" charset="-122"/>
              </a:rPr>
              <a:t>1.新时代国家安全形势变化呼唤总体国家安全观</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a:p>
            <a:pPr indent="0"/>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2" name="圆角矩形 21"/>
          <p:cNvSpPr/>
          <p:nvPr>
            <p:custDataLst>
              <p:tags r:id="rId1"/>
            </p:custDataLst>
          </p:nvPr>
        </p:nvSpPr>
        <p:spPr>
          <a:xfrm>
            <a:off x="4211174" y="1427480"/>
            <a:ext cx="56662" cy="2679594"/>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a:ln w="12700" cap="flat" cmpd="sng" algn="ctr">
            <a:noFill/>
            <a:prstDash val="solid"/>
            <a:miter lim="800000"/>
          </a:ln>
          <a:effectLst/>
        </p:spPr>
        <p:txBody>
          <a:bodyPr rtlCol="0" anchor="ctr"/>
          <a:p>
            <a:pPr algn="ctr"/>
            <a:endParaRPr lang="zh-CN" altLang="en-US" b="1"/>
          </a:p>
        </p:txBody>
      </p:sp>
      <p:sp>
        <p:nvSpPr>
          <p:cNvPr id="12" name="文本框 11"/>
          <p:cNvSpPr txBox="1"/>
          <p:nvPr/>
        </p:nvSpPr>
        <p:spPr>
          <a:xfrm>
            <a:off x="4648200" y="2826385"/>
            <a:ext cx="2430780" cy="583565"/>
          </a:xfrm>
          <a:prstGeom prst="rect">
            <a:avLst/>
          </a:prstGeom>
          <a:noFill/>
          <a:ln w="9525">
            <a:noFill/>
          </a:ln>
        </p:spPr>
        <p:txBody>
          <a:bodyPr wrap="square">
            <a:spAutoFit/>
          </a:bodyPr>
          <a:p>
            <a:pPr indent="0"/>
            <a:r>
              <a:rPr sz="1600" b="0">
                <a:solidFill>
                  <a:srgbClr val="231F20"/>
                </a:solidFill>
                <a:latin typeface="微软雅黑" panose="020B0503020204020204" charset="-122"/>
                <a:ea typeface="微软雅黑" panose="020B0503020204020204" charset="-122"/>
                <a:cs typeface="微软雅黑" panose="020B0503020204020204" charset="-122"/>
              </a:rPr>
              <a:t>2.党的国家安全思想发展孕育总体国家安全观</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3" name="椭圆 12"/>
          <p:cNvSpPr/>
          <p:nvPr>
            <p:custDataLst>
              <p:tags r:id="rId2"/>
            </p:custDataLst>
          </p:nvPr>
        </p:nvSpPr>
        <p:spPr>
          <a:xfrm>
            <a:off x="4114708" y="1573862"/>
            <a:ext cx="239434" cy="239434"/>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38100" cap="flat" cmpd="sng" algn="ctr">
            <a:noFill/>
            <a:prstDash val="solid"/>
            <a:miter lim="800000"/>
          </a:ln>
          <a:effectLst>
            <a:outerShdw blurRad="12700" sx="102000" sy="102000" algn="ctr" rotWithShape="0">
              <a:prstClr val="black">
                <a:alpha val="40000"/>
              </a:prstClr>
            </a:outerShdw>
          </a:effectLst>
        </p:spPr>
        <p:txBody>
          <a:bodyPr lIns="0" tIns="0" rIns="0" bIns="0" rtlCol="0" anchor="ctr">
            <a:noAutofit/>
          </a:bodyPr>
          <a:p>
            <a:pPr algn="ctr"/>
            <a:r>
              <a:rPr lang="en-US" altLang="zh-CN" b="1">
                <a:solidFill>
                  <a:srgbClr val="333333"/>
                </a:solidFill>
              </a:rPr>
              <a:t>A</a:t>
            </a:r>
            <a:endParaRPr lang="en-US" altLang="zh-CN" b="1">
              <a:solidFill>
                <a:srgbClr val="333333"/>
              </a:solidFill>
            </a:endParaRPr>
          </a:p>
        </p:txBody>
      </p:sp>
      <p:sp>
        <p:nvSpPr>
          <p:cNvPr id="14" name="椭圆 13"/>
          <p:cNvSpPr/>
          <p:nvPr>
            <p:custDataLst>
              <p:tags r:id="rId3"/>
            </p:custDataLst>
          </p:nvPr>
        </p:nvSpPr>
        <p:spPr>
          <a:xfrm>
            <a:off x="4114800" y="2896235"/>
            <a:ext cx="240030" cy="239395"/>
          </a:xfrm>
          <a:prstGeom prst="ellipse">
            <a:avLst/>
          </a:prstGeom>
          <a:gradFill>
            <a:gsLst>
              <a:gs pos="50000">
                <a:schemeClr val="accent3"/>
              </a:gs>
              <a:gs pos="0">
                <a:schemeClr val="accent3">
                  <a:lumMod val="25000"/>
                  <a:lumOff val="75000"/>
                </a:schemeClr>
              </a:gs>
              <a:gs pos="100000">
                <a:schemeClr val="accent3">
                  <a:lumMod val="85000"/>
                </a:schemeClr>
              </a:gs>
            </a:gsLst>
            <a:lin ang="5400000" scaled="1"/>
          </a:gradFill>
          <a:ln w="38100" cap="flat" cmpd="sng" algn="ctr">
            <a:noFill/>
            <a:prstDash val="solid"/>
            <a:miter lim="800000"/>
          </a:ln>
          <a:effectLst>
            <a:outerShdw blurRad="12700" sx="102000" sy="102000" algn="ctr" rotWithShape="0">
              <a:prstClr val="black">
                <a:alpha val="40000"/>
              </a:prstClr>
            </a:outerShdw>
          </a:effectLst>
        </p:spPr>
        <p:txBody>
          <a:bodyPr lIns="0" tIns="0" rIns="0" bIns="0" rtlCol="0" anchor="ctr">
            <a:noAutofit/>
          </a:bodyPr>
          <a:p>
            <a:pPr algn="ctr"/>
            <a:r>
              <a:rPr lang="en-US" altLang="zh-CN" b="1">
                <a:solidFill>
                  <a:srgbClr val="333333"/>
                </a:solidFill>
              </a:rPr>
              <a:t>B</a:t>
            </a:r>
            <a:endParaRPr lang="en-US" altLang="zh-CN" b="1">
              <a:solidFill>
                <a:srgbClr val="333333"/>
              </a:solidFill>
            </a:endParaRPr>
          </a:p>
        </p:txBody>
      </p:sp>
      <p:sp>
        <p:nvSpPr>
          <p:cNvPr id="16" name="椭圆 15"/>
          <p:cNvSpPr/>
          <p:nvPr>
            <p:custDataLst>
              <p:tags r:id="rId4"/>
            </p:custDataLst>
          </p:nvPr>
        </p:nvSpPr>
        <p:spPr>
          <a:xfrm>
            <a:off x="4119788" y="3532202"/>
            <a:ext cx="239434" cy="239434"/>
          </a:xfrm>
          <a:prstGeom prst="ellipse">
            <a:avLst/>
          </a:prstGeom>
          <a:gradFill>
            <a:gsLst>
              <a:gs pos="50000">
                <a:schemeClr val="accent3"/>
              </a:gs>
              <a:gs pos="0">
                <a:schemeClr val="accent3">
                  <a:lumMod val="25000"/>
                  <a:lumOff val="75000"/>
                </a:schemeClr>
              </a:gs>
              <a:gs pos="100000">
                <a:schemeClr val="accent3">
                  <a:lumMod val="85000"/>
                </a:schemeClr>
              </a:gs>
            </a:gsLst>
            <a:lin ang="5400000" scaled="1"/>
          </a:gradFill>
          <a:ln w="38100" cap="flat" cmpd="sng" algn="ctr">
            <a:noFill/>
            <a:prstDash val="solid"/>
            <a:miter lim="800000"/>
          </a:ln>
          <a:effectLst>
            <a:outerShdw blurRad="12700" sx="102000" sy="102000" algn="ctr" rotWithShape="0">
              <a:prstClr val="black">
                <a:alpha val="40000"/>
              </a:prstClr>
            </a:outerShdw>
          </a:effectLst>
        </p:spPr>
        <p:txBody>
          <a:bodyPr lIns="0" tIns="0" rIns="0" bIns="0" rtlCol="0" anchor="ctr">
            <a:noAutofit/>
          </a:bodyPr>
          <a:p>
            <a:pPr algn="ctr"/>
            <a:r>
              <a:rPr lang="en-US" altLang="zh-CN" b="1">
                <a:solidFill>
                  <a:srgbClr val="333333"/>
                </a:solidFill>
              </a:rPr>
              <a:t>C</a:t>
            </a:r>
            <a:endParaRPr lang="en-US" altLang="zh-CN" b="1">
              <a:solidFill>
                <a:srgbClr val="333333"/>
              </a:solidFill>
            </a:endParaRPr>
          </a:p>
        </p:txBody>
      </p:sp>
      <p:sp>
        <p:nvSpPr>
          <p:cNvPr id="18" name="文本框 17"/>
          <p:cNvSpPr txBox="1"/>
          <p:nvPr/>
        </p:nvSpPr>
        <p:spPr>
          <a:xfrm>
            <a:off x="1539875" y="3409950"/>
            <a:ext cx="2443480" cy="583565"/>
          </a:xfrm>
          <a:prstGeom prst="rect">
            <a:avLst/>
          </a:prstGeom>
          <a:noFill/>
          <a:ln w="9525">
            <a:noFill/>
          </a:ln>
        </p:spPr>
        <p:txBody>
          <a:bodyPr wrap="square">
            <a:spAutoFit/>
          </a:bodyPr>
          <a:p>
            <a:pPr indent="0"/>
            <a:r>
              <a:rPr sz="1600" b="0">
                <a:solidFill>
                  <a:srgbClr val="231F20"/>
                </a:solidFill>
                <a:latin typeface="微软雅黑" panose="020B0503020204020204" charset="-122"/>
                <a:ea typeface="微软雅黑" panose="020B0503020204020204" charset="-122"/>
                <a:cs typeface="微软雅黑" panose="020B0503020204020204" charset="-122"/>
              </a:rPr>
              <a:t>3.新时代国家安全实践形成总体国家安全观</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0" name="图片 99"/>
          <p:cNvPicPr/>
          <p:nvPr/>
        </p:nvPicPr>
        <p:blipFill>
          <a:blip r:embed="rId5"/>
          <a:stretch>
            <a:fillRect/>
          </a:stretch>
        </p:blipFill>
        <p:spPr>
          <a:xfrm>
            <a:off x="5943600" y="819150"/>
            <a:ext cx="2482215" cy="18954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四、总体国家安全观</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57200" y="1428750"/>
            <a:ext cx="7607935" cy="159639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习近平总书记提出的总体国家安全观，是新时代党和国家关于国家安全指导思想的集中体现，有着丰富的内容，具有典型的中国气派和中国特色。贯彻落实总体国家安全观，对于维护国家安全、加强全面建设具有重要的指导意义，为实现中华民族伟大复兴的中国梦提供了重要的支撑。</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620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（二）总体国家安全观的丰富内涵</a:t>
            </a:r>
            <a:endParaRPr lang="zh-CN" sz="1600" b="1">
              <a:solidFill>
                <a:srgbClr val="C00000"/>
              </a:solidFill>
              <a:latin typeface="微软雅黑" panose="020B0503020204020204" charset="-122"/>
              <a:ea typeface="微软雅黑" panose="020B0503020204020204" charset="-122"/>
            </a:endParaRPr>
          </a:p>
        </p:txBody>
      </p:sp>
      <p:pic>
        <p:nvPicPr>
          <p:cNvPr id="9" name="图片 8" descr="d8f9d72a6059252de1ef3285369b033b5ab5b9b2"/>
          <p:cNvPicPr>
            <a:picLocks noChangeAspect="1"/>
          </p:cNvPicPr>
          <p:nvPr/>
        </p:nvPicPr>
        <p:blipFill>
          <a:blip r:embed="rId1"/>
          <a:stretch>
            <a:fillRect/>
          </a:stretch>
        </p:blipFill>
        <p:spPr>
          <a:xfrm>
            <a:off x="4800600" y="2647950"/>
            <a:ext cx="2309495" cy="2072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四、总体国家安全观</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57200" y="1428750"/>
            <a:ext cx="4745355" cy="2011680"/>
          </a:xfrm>
          <a:prstGeom prst="rect">
            <a:avLst/>
          </a:prstGeom>
          <a:noFill/>
          <a:ln w="9525">
            <a:noFill/>
          </a:ln>
        </p:spPr>
        <p:txBody>
          <a:bodyPr>
            <a:noAutofit/>
          </a:bodyPr>
          <a:p>
            <a:pPr indent="0">
              <a:lnSpc>
                <a:spcPct val="150000"/>
              </a:lnSpc>
            </a:pPr>
            <a:r>
              <a:rPr sz="1600" b="1">
                <a:solidFill>
                  <a:srgbClr val="231F20"/>
                </a:solidFill>
                <a:latin typeface="微软雅黑" panose="020B0503020204020204" charset="-122"/>
                <a:ea typeface="微软雅黑" panose="020B0503020204020204" charset="-122"/>
                <a:cs typeface="微软雅黑" panose="020B0503020204020204" charset="-122"/>
              </a:rPr>
              <a:t>1.总体国家安全观的主要内容</a:t>
            </a:r>
            <a:endParaRPr sz="1600" b="1">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总体国家安全观的每一个方面，都有各自丰富的内容。总结梳理起来，可以概括为“五大要素”和“五对关系”。</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620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（二）总体国家安全观的丰富内涵</a:t>
            </a:r>
            <a:endParaRPr lang="zh-CN" sz="1600" b="1">
              <a:solidFill>
                <a:srgbClr val="C00000"/>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5410200" y="666750"/>
            <a:ext cx="2978785" cy="4211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第二节 | 国家安全理论</a:t>
            </a:r>
            <a:endParaRPr kumimoji="1"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1"/>
            </p:custDataLst>
          </p:nvPr>
        </p:nvSpPr>
        <p:spPr>
          <a:xfrm>
            <a:off x="381000" y="666750"/>
            <a:ext cx="2354580" cy="383540"/>
          </a:xfrm>
          <a:prstGeom prst="rect">
            <a:avLst/>
          </a:prstGeom>
        </p:spPr>
        <p:txBody>
          <a:bodyPr wrap="none">
            <a:spAutoFit/>
          </a:bodyPr>
          <a:p>
            <a:pPr algn="l"/>
            <a:r>
              <a:rPr lang="zh-CN" altLang="en-US" sz="1900" b="1" dirty="0">
                <a:solidFill>
                  <a:schemeClr val="accent1"/>
                </a:solidFill>
                <a:latin typeface="微软雅黑" panose="020B0503020204020204" charset="-122"/>
                <a:ea typeface="微软雅黑" panose="020B0503020204020204" charset="-122"/>
                <a:sym typeface="+mn-ea"/>
              </a:rPr>
              <a:t>四、总体国家安全观</a:t>
            </a:r>
            <a:endParaRPr lang="zh-CN" altLang="en-US" sz="1900" b="1" dirty="0">
              <a:solidFill>
                <a:schemeClr val="accent1"/>
              </a:solidFill>
              <a:latin typeface="微软雅黑" panose="020B0503020204020204" charset="-122"/>
              <a:ea typeface="微软雅黑" panose="020B0503020204020204" charset="-122"/>
            </a:endParaRPr>
          </a:p>
        </p:txBody>
      </p:sp>
      <p:sp>
        <p:nvSpPr>
          <p:cNvPr id="25" name="Oval 29"/>
          <p:cNvSpPr>
            <a:spLocks noChangeArrowheads="1"/>
          </p:cNvSpPr>
          <p:nvPr>
            <p:custDataLst>
              <p:tags r:id="rId2"/>
            </p:custDataLst>
          </p:nvPr>
        </p:nvSpPr>
        <p:spPr bwMode="auto">
          <a:xfrm rot="20631792">
            <a:off x="4241984" y="1481826"/>
            <a:ext cx="634969" cy="631814"/>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36" name="Oval 33"/>
          <p:cNvSpPr>
            <a:spLocks noChangeArrowheads="1"/>
          </p:cNvSpPr>
          <p:nvPr>
            <p:custDataLst>
              <p:tags r:id="rId3"/>
            </p:custDataLst>
          </p:nvPr>
        </p:nvSpPr>
        <p:spPr bwMode="auto">
          <a:xfrm rot="20631792">
            <a:off x="5226875" y="2554594"/>
            <a:ext cx="632693" cy="63523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41" name="Oval 27"/>
          <p:cNvSpPr>
            <a:spLocks noChangeArrowheads="1"/>
          </p:cNvSpPr>
          <p:nvPr>
            <p:custDataLst>
              <p:tags r:id="rId4"/>
            </p:custDataLst>
          </p:nvPr>
        </p:nvSpPr>
        <p:spPr bwMode="auto">
          <a:xfrm rot="20631792">
            <a:off x="4504754" y="3801988"/>
            <a:ext cx="631556" cy="631814"/>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42" name="Freeform 37"/>
          <p:cNvSpPr>
            <a:spLocks noEditPoints="1"/>
          </p:cNvSpPr>
          <p:nvPr>
            <p:custDataLst>
              <p:tags r:id="rId5"/>
            </p:custDataLst>
          </p:nvPr>
        </p:nvSpPr>
        <p:spPr bwMode="auto">
          <a:xfrm rot="17100000">
            <a:off x="4669805" y="3966215"/>
            <a:ext cx="282208" cy="298262"/>
          </a:xfrm>
          <a:custGeom>
            <a:avLst/>
            <a:gdLst>
              <a:gd name="T0" fmla="*/ 102 w 105"/>
              <a:gd name="T1" fmla="*/ 62 h 111"/>
              <a:gd name="T2" fmla="*/ 89 w 105"/>
              <a:gd name="T3" fmla="*/ 56 h 111"/>
              <a:gd name="T4" fmla="*/ 93 w 105"/>
              <a:gd name="T5" fmla="*/ 41 h 111"/>
              <a:gd name="T6" fmla="*/ 93 w 105"/>
              <a:gd name="T7" fmla="*/ 30 h 111"/>
              <a:gd name="T8" fmla="*/ 95 w 105"/>
              <a:gd name="T9" fmla="*/ 26 h 111"/>
              <a:gd name="T10" fmla="*/ 82 w 105"/>
              <a:gd name="T11" fmla="*/ 6 h 111"/>
              <a:gd name="T12" fmla="*/ 76 w 105"/>
              <a:gd name="T13" fmla="*/ 8 h 111"/>
              <a:gd name="T14" fmla="*/ 73 w 105"/>
              <a:gd name="T15" fmla="*/ 13 h 111"/>
              <a:gd name="T16" fmla="*/ 71 w 105"/>
              <a:gd name="T17" fmla="*/ 14 h 111"/>
              <a:gd name="T18" fmla="*/ 63 w 105"/>
              <a:gd name="T19" fmla="*/ 6 h 111"/>
              <a:gd name="T20" fmla="*/ 55 w 105"/>
              <a:gd name="T21" fmla="*/ 0 h 111"/>
              <a:gd name="T22" fmla="*/ 21 w 105"/>
              <a:gd name="T23" fmla="*/ 13 h 111"/>
              <a:gd name="T24" fmla="*/ 34 w 105"/>
              <a:gd name="T25" fmla="*/ 10 h 111"/>
              <a:gd name="T26" fmla="*/ 36 w 105"/>
              <a:gd name="T27" fmla="*/ 10 h 111"/>
              <a:gd name="T28" fmla="*/ 33 w 105"/>
              <a:gd name="T29" fmla="*/ 20 h 111"/>
              <a:gd name="T30" fmla="*/ 41 w 105"/>
              <a:gd name="T31" fmla="*/ 25 h 111"/>
              <a:gd name="T32" fmla="*/ 44 w 105"/>
              <a:gd name="T33" fmla="*/ 17 h 111"/>
              <a:gd name="T34" fmla="*/ 52 w 105"/>
              <a:gd name="T35" fmla="*/ 18 h 111"/>
              <a:gd name="T36" fmla="*/ 60 w 105"/>
              <a:gd name="T37" fmla="*/ 22 h 111"/>
              <a:gd name="T38" fmla="*/ 63 w 105"/>
              <a:gd name="T39" fmla="*/ 28 h 111"/>
              <a:gd name="T40" fmla="*/ 60 w 105"/>
              <a:gd name="T41" fmla="*/ 28 h 111"/>
              <a:gd name="T42" fmla="*/ 50 w 105"/>
              <a:gd name="T43" fmla="*/ 29 h 111"/>
              <a:gd name="T44" fmla="*/ 56 w 105"/>
              <a:gd name="T45" fmla="*/ 31 h 111"/>
              <a:gd name="T46" fmla="*/ 46 w 105"/>
              <a:gd name="T47" fmla="*/ 37 h 111"/>
              <a:gd name="T48" fmla="*/ 41 w 105"/>
              <a:gd name="T49" fmla="*/ 51 h 111"/>
              <a:gd name="T50" fmla="*/ 32 w 105"/>
              <a:gd name="T51" fmla="*/ 48 h 111"/>
              <a:gd name="T52" fmla="*/ 32 w 105"/>
              <a:gd name="T53" fmla="*/ 57 h 111"/>
              <a:gd name="T54" fmla="*/ 38 w 105"/>
              <a:gd name="T55" fmla="*/ 61 h 111"/>
              <a:gd name="T56" fmla="*/ 41 w 105"/>
              <a:gd name="T57" fmla="*/ 67 h 111"/>
              <a:gd name="T58" fmla="*/ 35 w 105"/>
              <a:gd name="T59" fmla="*/ 63 h 111"/>
              <a:gd name="T60" fmla="*/ 22 w 105"/>
              <a:gd name="T61" fmla="*/ 58 h 111"/>
              <a:gd name="T62" fmla="*/ 14 w 105"/>
              <a:gd name="T63" fmla="*/ 46 h 111"/>
              <a:gd name="T64" fmla="*/ 9 w 105"/>
              <a:gd name="T65" fmla="*/ 27 h 111"/>
              <a:gd name="T66" fmla="*/ 45 w 105"/>
              <a:gd name="T67" fmla="*/ 110 h 111"/>
              <a:gd name="T68" fmla="*/ 47 w 105"/>
              <a:gd name="T69" fmla="*/ 94 h 111"/>
              <a:gd name="T70" fmla="*/ 39 w 105"/>
              <a:gd name="T71" fmla="*/ 78 h 111"/>
              <a:gd name="T72" fmla="*/ 44 w 105"/>
              <a:gd name="T73" fmla="*/ 71 h 111"/>
              <a:gd name="T74" fmla="*/ 54 w 105"/>
              <a:gd name="T75" fmla="*/ 71 h 111"/>
              <a:gd name="T76" fmla="*/ 64 w 105"/>
              <a:gd name="T77" fmla="*/ 78 h 111"/>
              <a:gd name="T78" fmla="*/ 69 w 105"/>
              <a:gd name="T79" fmla="*/ 81 h 111"/>
              <a:gd name="T80" fmla="*/ 73 w 105"/>
              <a:gd name="T81" fmla="*/ 89 h 111"/>
              <a:gd name="T82" fmla="*/ 62 w 105"/>
              <a:gd name="T83" fmla="*/ 100 h 111"/>
              <a:gd name="T84" fmla="*/ 54 w 105"/>
              <a:gd name="T85" fmla="*/ 106 h 111"/>
              <a:gd name="T86" fmla="*/ 56 w 105"/>
              <a:gd name="T87" fmla="*/ 111 h 111"/>
              <a:gd name="T88" fmla="*/ 105 w 105"/>
              <a:gd name="T89" fmla="*/ 69 h 111"/>
              <a:gd name="T90" fmla="*/ 57 w 105"/>
              <a:gd name="T91" fmla="*/ 31 h 111"/>
              <a:gd name="T92" fmla="*/ 55 w 105"/>
              <a:gd name="T93" fmla="*/ 35 h 111"/>
              <a:gd name="T94" fmla="*/ 79 w 105"/>
              <a:gd name="T95" fmla="*/ 10 h 111"/>
              <a:gd name="T96" fmla="*/ 85 w 105"/>
              <a:gd name="T97" fmla="*/ 1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 h="111">
                <a:moveTo>
                  <a:pt x="105" y="69"/>
                </a:moveTo>
                <a:cubicBezTo>
                  <a:pt x="104" y="67"/>
                  <a:pt x="105" y="64"/>
                  <a:pt x="105" y="64"/>
                </a:cubicBezTo>
                <a:cubicBezTo>
                  <a:pt x="105" y="64"/>
                  <a:pt x="102" y="63"/>
                  <a:pt x="102" y="62"/>
                </a:cubicBezTo>
                <a:cubicBezTo>
                  <a:pt x="101" y="61"/>
                  <a:pt x="99" y="64"/>
                  <a:pt x="98" y="64"/>
                </a:cubicBezTo>
                <a:cubicBezTo>
                  <a:pt x="98" y="64"/>
                  <a:pt x="96" y="65"/>
                  <a:pt x="95" y="64"/>
                </a:cubicBezTo>
                <a:cubicBezTo>
                  <a:pt x="94" y="64"/>
                  <a:pt x="89" y="56"/>
                  <a:pt x="89" y="56"/>
                </a:cubicBezTo>
                <a:cubicBezTo>
                  <a:pt x="89" y="56"/>
                  <a:pt x="89" y="53"/>
                  <a:pt x="89" y="50"/>
                </a:cubicBezTo>
                <a:cubicBezTo>
                  <a:pt x="89" y="48"/>
                  <a:pt x="90" y="46"/>
                  <a:pt x="90" y="46"/>
                </a:cubicBezTo>
                <a:cubicBezTo>
                  <a:pt x="90" y="46"/>
                  <a:pt x="93" y="43"/>
                  <a:pt x="93" y="41"/>
                </a:cubicBezTo>
                <a:cubicBezTo>
                  <a:pt x="94" y="39"/>
                  <a:pt x="97" y="37"/>
                  <a:pt x="97" y="37"/>
                </a:cubicBezTo>
                <a:cubicBezTo>
                  <a:pt x="97" y="37"/>
                  <a:pt x="95" y="36"/>
                  <a:pt x="94" y="35"/>
                </a:cubicBezTo>
                <a:cubicBezTo>
                  <a:pt x="92" y="34"/>
                  <a:pt x="93" y="32"/>
                  <a:pt x="93" y="30"/>
                </a:cubicBezTo>
                <a:cubicBezTo>
                  <a:pt x="93" y="30"/>
                  <a:pt x="93" y="29"/>
                  <a:pt x="93" y="29"/>
                </a:cubicBezTo>
                <a:cubicBezTo>
                  <a:pt x="96" y="31"/>
                  <a:pt x="97" y="30"/>
                  <a:pt x="97" y="30"/>
                </a:cubicBezTo>
                <a:cubicBezTo>
                  <a:pt x="97" y="29"/>
                  <a:pt x="95" y="26"/>
                  <a:pt x="95" y="26"/>
                </a:cubicBezTo>
                <a:cubicBezTo>
                  <a:pt x="95" y="26"/>
                  <a:pt x="98" y="25"/>
                  <a:pt x="100" y="25"/>
                </a:cubicBezTo>
                <a:cubicBezTo>
                  <a:pt x="100" y="25"/>
                  <a:pt x="101" y="25"/>
                  <a:pt x="102" y="24"/>
                </a:cubicBezTo>
                <a:cubicBezTo>
                  <a:pt x="97" y="17"/>
                  <a:pt x="90" y="10"/>
                  <a:pt x="82" y="6"/>
                </a:cubicBezTo>
                <a:cubicBezTo>
                  <a:pt x="81" y="6"/>
                  <a:pt x="81" y="6"/>
                  <a:pt x="81" y="6"/>
                </a:cubicBezTo>
                <a:cubicBezTo>
                  <a:pt x="80" y="6"/>
                  <a:pt x="78" y="7"/>
                  <a:pt x="78" y="7"/>
                </a:cubicBezTo>
                <a:cubicBezTo>
                  <a:pt x="78" y="7"/>
                  <a:pt x="77" y="8"/>
                  <a:pt x="76" y="8"/>
                </a:cubicBezTo>
                <a:cubicBezTo>
                  <a:pt x="74" y="9"/>
                  <a:pt x="73" y="9"/>
                  <a:pt x="73" y="9"/>
                </a:cubicBezTo>
                <a:cubicBezTo>
                  <a:pt x="74" y="11"/>
                  <a:pt x="74" y="11"/>
                  <a:pt x="74" y="11"/>
                </a:cubicBezTo>
                <a:cubicBezTo>
                  <a:pt x="73" y="13"/>
                  <a:pt x="73" y="13"/>
                  <a:pt x="73" y="13"/>
                </a:cubicBezTo>
                <a:cubicBezTo>
                  <a:pt x="74" y="16"/>
                  <a:pt x="74" y="16"/>
                  <a:pt x="74" y="16"/>
                </a:cubicBezTo>
                <a:cubicBezTo>
                  <a:pt x="73" y="16"/>
                  <a:pt x="73" y="16"/>
                  <a:pt x="73" y="16"/>
                </a:cubicBezTo>
                <a:cubicBezTo>
                  <a:pt x="73" y="16"/>
                  <a:pt x="72" y="15"/>
                  <a:pt x="71" y="14"/>
                </a:cubicBezTo>
                <a:cubicBezTo>
                  <a:pt x="70" y="12"/>
                  <a:pt x="68" y="14"/>
                  <a:pt x="67" y="13"/>
                </a:cubicBezTo>
                <a:cubicBezTo>
                  <a:pt x="65" y="12"/>
                  <a:pt x="62" y="9"/>
                  <a:pt x="62" y="9"/>
                </a:cubicBezTo>
                <a:cubicBezTo>
                  <a:pt x="62" y="9"/>
                  <a:pt x="63" y="7"/>
                  <a:pt x="63" y="6"/>
                </a:cubicBezTo>
                <a:cubicBezTo>
                  <a:pt x="63" y="5"/>
                  <a:pt x="60" y="3"/>
                  <a:pt x="60" y="3"/>
                </a:cubicBezTo>
                <a:cubicBezTo>
                  <a:pt x="60" y="1"/>
                  <a:pt x="54" y="0"/>
                  <a:pt x="54" y="0"/>
                </a:cubicBezTo>
                <a:cubicBezTo>
                  <a:pt x="55" y="0"/>
                  <a:pt x="55" y="0"/>
                  <a:pt x="55" y="0"/>
                </a:cubicBezTo>
                <a:cubicBezTo>
                  <a:pt x="43" y="0"/>
                  <a:pt x="33" y="3"/>
                  <a:pt x="24" y="9"/>
                </a:cubicBezTo>
                <a:cubicBezTo>
                  <a:pt x="26" y="9"/>
                  <a:pt x="29" y="9"/>
                  <a:pt x="28" y="10"/>
                </a:cubicBezTo>
                <a:cubicBezTo>
                  <a:pt x="25" y="11"/>
                  <a:pt x="23" y="13"/>
                  <a:pt x="21" y="13"/>
                </a:cubicBezTo>
                <a:cubicBezTo>
                  <a:pt x="20" y="13"/>
                  <a:pt x="21" y="14"/>
                  <a:pt x="23" y="14"/>
                </a:cubicBezTo>
                <a:cubicBezTo>
                  <a:pt x="24" y="14"/>
                  <a:pt x="28" y="12"/>
                  <a:pt x="31" y="12"/>
                </a:cubicBezTo>
                <a:cubicBezTo>
                  <a:pt x="33" y="11"/>
                  <a:pt x="34" y="11"/>
                  <a:pt x="34" y="10"/>
                </a:cubicBezTo>
                <a:cubicBezTo>
                  <a:pt x="34" y="9"/>
                  <a:pt x="33" y="8"/>
                  <a:pt x="33" y="8"/>
                </a:cubicBezTo>
                <a:cubicBezTo>
                  <a:pt x="33" y="8"/>
                  <a:pt x="37" y="6"/>
                  <a:pt x="37" y="6"/>
                </a:cubicBezTo>
                <a:cubicBezTo>
                  <a:pt x="37" y="7"/>
                  <a:pt x="35" y="7"/>
                  <a:pt x="36" y="10"/>
                </a:cubicBezTo>
                <a:cubicBezTo>
                  <a:pt x="38" y="12"/>
                  <a:pt x="41" y="12"/>
                  <a:pt x="38" y="13"/>
                </a:cubicBezTo>
                <a:cubicBezTo>
                  <a:pt x="36" y="14"/>
                  <a:pt x="30" y="18"/>
                  <a:pt x="32" y="19"/>
                </a:cubicBezTo>
                <a:cubicBezTo>
                  <a:pt x="33" y="20"/>
                  <a:pt x="33" y="20"/>
                  <a:pt x="33" y="20"/>
                </a:cubicBezTo>
                <a:cubicBezTo>
                  <a:pt x="33" y="20"/>
                  <a:pt x="36" y="20"/>
                  <a:pt x="37" y="21"/>
                </a:cubicBezTo>
                <a:cubicBezTo>
                  <a:pt x="38" y="22"/>
                  <a:pt x="40" y="22"/>
                  <a:pt x="40" y="22"/>
                </a:cubicBezTo>
                <a:cubicBezTo>
                  <a:pt x="40" y="22"/>
                  <a:pt x="38" y="24"/>
                  <a:pt x="41" y="25"/>
                </a:cubicBezTo>
                <a:cubicBezTo>
                  <a:pt x="43" y="26"/>
                  <a:pt x="44" y="23"/>
                  <a:pt x="44" y="22"/>
                </a:cubicBezTo>
                <a:cubicBezTo>
                  <a:pt x="43" y="22"/>
                  <a:pt x="46" y="22"/>
                  <a:pt x="45" y="20"/>
                </a:cubicBezTo>
                <a:cubicBezTo>
                  <a:pt x="45" y="19"/>
                  <a:pt x="44" y="17"/>
                  <a:pt x="44" y="17"/>
                </a:cubicBezTo>
                <a:cubicBezTo>
                  <a:pt x="45" y="14"/>
                  <a:pt x="45" y="14"/>
                  <a:pt x="45" y="14"/>
                </a:cubicBezTo>
                <a:cubicBezTo>
                  <a:pt x="45" y="14"/>
                  <a:pt x="48" y="13"/>
                  <a:pt x="49" y="14"/>
                </a:cubicBezTo>
                <a:cubicBezTo>
                  <a:pt x="50" y="15"/>
                  <a:pt x="50" y="17"/>
                  <a:pt x="52" y="18"/>
                </a:cubicBezTo>
                <a:cubicBezTo>
                  <a:pt x="54" y="18"/>
                  <a:pt x="55" y="17"/>
                  <a:pt x="55" y="17"/>
                </a:cubicBezTo>
                <a:cubicBezTo>
                  <a:pt x="55" y="17"/>
                  <a:pt x="57" y="16"/>
                  <a:pt x="58" y="18"/>
                </a:cubicBezTo>
                <a:cubicBezTo>
                  <a:pt x="58" y="20"/>
                  <a:pt x="59" y="21"/>
                  <a:pt x="60" y="22"/>
                </a:cubicBezTo>
                <a:cubicBezTo>
                  <a:pt x="61" y="22"/>
                  <a:pt x="60" y="23"/>
                  <a:pt x="60" y="23"/>
                </a:cubicBezTo>
                <a:cubicBezTo>
                  <a:pt x="60" y="23"/>
                  <a:pt x="62" y="20"/>
                  <a:pt x="63" y="23"/>
                </a:cubicBezTo>
                <a:cubicBezTo>
                  <a:pt x="63" y="27"/>
                  <a:pt x="61" y="28"/>
                  <a:pt x="63" y="28"/>
                </a:cubicBezTo>
                <a:cubicBezTo>
                  <a:pt x="65" y="28"/>
                  <a:pt x="65" y="29"/>
                  <a:pt x="65" y="30"/>
                </a:cubicBezTo>
                <a:cubicBezTo>
                  <a:pt x="65" y="30"/>
                  <a:pt x="63" y="30"/>
                  <a:pt x="63" y="30"/>
                </a:cubicBezTo>
                <a:cubicBezTo>
                  <a:pt x="60" y="28"/>
                  <a:pt x="60" y="28"/>
                  <a:pt x="60" y="28"/>
                </a:cubicBezTo>
                <a:cubicBezTo>
                  <a:pt x="60" y="28"/>
                  <a:pt x="62" y="26"/>
                  <a:pt x="60" y="26"/>
                </a:cubicBezTo>
                <a:cubicBezTo>
                  <a:pt x="59" y="26"/>
                  <a:pt x="55" y="26"/>
                  <a:pt x="55" y="26"/>
                </a:cubicBezTo>
                <a:cubicBezTo>
                  <a:pt x="55" y="26"/>
                  <a:pt x="50" y="28"/>
                  <a:pt x="50" y="29"/>
                </a:cubicBezTo>
                <a:cubicBezTo>
                  <a:pt x="50" y="29"/>
                  <a:pt x="55" y="27"/>
                  <a:pt x="55" y="28"/>
                </a:cubicBezTo>
                <a:cubicBezTo>
                  <a:pt x="55" y="29"/>
                  <a:pt x="54" y="29"/>
                  <a:pt x="55" y="29"/>
                </a:cubicBezTo>
                <a:cubicBezTo>
                  <a:pt x="56" y="30"/>
                  <a:pt x="56" y="31"/>
                  <a:pt x="56" y="31"/>
                </a:cubicBezTo>
                <a:cubicBezTo>
                  <a:pt x="56" y="31"/>
                  <a:pt x="56" y="31"/>
                  <a:pt x="54" y="32"/>
                </a:cubicBezTo>
                <a:cubicBezTo>
                  <a:pt x="52" y="32"/>
                  <a:pt x="50" y="34"/>
                  <a:pt x="50" y="35"/>
                </a:cubicBezTo>
                <a:cubicBezTo>
                  <a:pt x="50" y="36"/>
                  <a:pt x="46" y="35"/>
                  <a:pt x="46" y="37"/>
                </a:cubicBezTo>
                <a:cubicBezTo>
                  <a:pt x="45" y="39"/>
                  <a:pt x="47" y="40"/>
                  <a:pt x="45" y="41"/>
                </a:cubicBezTo>
                <a:cubicBezTo>
                  <a:pt x="43" y="42"/>
                  <a:pt x="40" y="45"/>
                  <a:pt x="40" y="47"/>
                </a:cubicBezTo>
                <a:cubicBezTo>
                  <a:pt x="41" y="49"/>
                  <a:pt x="41" y="51"/>
                  <a:pt x="41" y="51"/>
                </a:cubicBezTo>
                <a:cubicBezTo>
                  <a:pt x="39" y="51"/>
                  <a:pt x="39" y="51"/>
                  <a:pt x="39" y="51"/>
                </a:cubicBezTo>
                <a:cubicBezTo>
                  <a:pt x="39" y="51"/>
                  <a:pt x="39" y="47"/>
                  <a:pt x="36" y="47"/>
                </a:cubicBezTo>
                <a:cubicBezTo>
                  <a:pt x="33" y="47"/>
                  <a:pt x="32" y="48"/>
                  <a:pt x="32" y="48"/>
                </a:cubicBezTo>
                <a:cubicBezTo>
                  <a:pt x="32" y="48"/>
                  <a:pt x="27" y="46"/>
                  <a:pt x="27" y="51"/>
                </a:cubicBezTo>
                <a:cubicBezTo>
                  <a:pt x="27" y="51"/>
                  <a:pt x="26" y="58"/>
                  <a:pt x="29" y="58"/>
                </a:cubicBezTo>
                <a:cubicBezTo>
                  <a:pt x="32" y="58"/>
                  <a:pt x="32" y="57"/>
                  <a:pt x="32" y="57"/>
                </a:cubicBezTo>
                <a:cubicBezTo>
                  <a:pt x="32" y="57"/>
                  <a:pt x="33" y="55"/>
                  <a:pt x="34" y="56"/>
                </a:cubicBezTo>
                <a:cubicBezTo>
                  <a:pt x="35" y="56"/>
                  <a:pt x="33" y="61"/>
                  <a:pt x="33" y="61"/>
                </a:cubicBezTo>
                <a:cubicBezTo>
                  <a:pt x="35" y="61"/>
                  <a:pt x="38" y="61"/>
                  <a:pt x="38" y="61"/>
                </a:cubicBezTo>
                <a:cubicBezTo>
                  <a:pt x="38" y="61"/>
                  <a:pt x="38" y="63"/>
                  <a:pt x="38" y="64"/>
                </a:cubicBezTo>
                <a:cubicBezTo>
                  <a:pt x="38" y="66"/>
                  <a:pt x="38" y="67"/>
                  <a:pt x="40" y="67"/>
                </a:cubicBezTo>
                <a:cubicBezTo>
                  <a:pt x="41" y="67"/>
                  <a:pt x="41" y="67"/>
                  <a:pt x="41" y="67"/>
                </a:cubicBezTo>
                <a:cubicBezTo>
                  <a:pt x="41" y="68"/>
                  <a:pt x="41" y="68"/>
                  <a:pt x="41" y="68"/>
                </a:cubicBezTo>
                <a:cubicBezTo>
                  <a:pt x="41" y="68"/>
                  <a:pt x="39" y="67"/>
                  <a:pt x="38" y="66"/>
                </a:cubicBezTo>
                <a:cubicBezTo>
                  <a:pt x="36" y="66"/>
                  <a:pt x="35" y="63"/>
                  <a:pt x="35" y="63"/>
                </a:cubicBezTo>
                <a:cubicBezTo>
                  <a:pt x="35" y="63"/>
                  <a:pt x="32" y="63"/>
                  <a:pt x="31" y="62"/>
                </a:cubicBezTo>
                <a:cubicBezTo>
                  <a:pt x="30" y="61"/>
                  <a:pt x="31" y="60"/>
                  <a:pt x="29" y="61"/>
                </a:cubicBezTo>
                <a:cubicBezTo>
                  <a:pt x="27" y="61"/>
                  <a:pt x="23" y="59"/>
                  <a:pt x="22" y="58"/>
                </a:cubicBezTo>
                <a:cubicBezTo>
                  <a:pt x="21" y="58"/>
                  <a:pt x="20" y="55"/>
                  <a:pt x="20" y="55"/>
                </a:cubicBezTo>
                <a:cubicBezTo>
                  <a:pt x="20" y="55"/>
                  <a:pt x="17" y="52"/>
                  <a:pt x="16" y="50"/>
                </a:cubicBezTo>
                <a:cubicBezTo>
                  <a:pt x="15" y="48"/>
                  <a:pt x="15" y="47"/>
                  <a:pt x="14" y="46"/>
                </a:cubicBezTo>
                <a:cubicBezTo>
                  <a:pt x="12" y="46"/>
                  <a:pt x="11" y="45"/>
                  <a:pt x="10" y="42"/>
                </a:cubicBezTo>
                <a:cubicBezTo>
                  <a:pt x="10" y="39"/>
                  <a:pt x="12" y="34"/>
                  <a:pt x="11" y="32"/>
                </a:cubicBezTo>
                <a:cubicBezTo>
                  <a:pt x="10" y="31"/>
                  <a:pt x="11" y="28"/>
                  <a:pt x="9" y="27"/>
                </a:cubicBezTo>
                <a:cubicBezTo>
                  <a:pt x="9" y="27"/>
                  <a:pt x="8" y="27"/>
                  <a:pt x="8" y="27"/>
                </a:cubicBezTo>
                <a:cubicBezTo>
                  <a:pt x="3" y="35"/>
                  <a:pt x="0" y="45"/>
                  <a:pt x="0" y="55"/>
                </a:cubicBezTo>
                <a:cubicBezTo>
                  <a:pt x="0" y="82"/>
                  <a:pt x="19" y="105"/>
                  <a:pt x="45" y="110"/>
                </a:cubicBezTo>
                <a:cubicBezTo>
                  <a:pt x="45" y="110"/>
                  <a:pt x="45" y="109"/>
                  <a:pt x="45" y="107"/>
                </a:cubicBezTo>
                <a:cubicBezTo>
                  <a:pt x="45" y="104"/>
                  <a:pt x="45" y="102"/>
                  <a:pt x="46" y="98"/>
                </a:cubicBezTo>
                <a:cubicBezTo>
                  <a:pt x="47" y="95"/>
                  <a:pt x="47" y="94"/>
                  <a:pt x="47" y="94"/>
                </a:cubicBezTo>
                <a:cubicBezTo>
                  <a:pt x="47" y="94"/>
                  <a:pt x="43" y="92"/>
                  <a:pt x="42" y="91"/>
                </a:cubicBezTo>
                <a:cubicBezTo>
                  <a:pt x="41" y="89"/>
                  <a:pt x="37" y="84"/>
                  <a:pt x="37" y="81"/>
                </a:cubicBezTo>
                <a:cubicBezTo>
                  <a:pt x="37" y="79"/>
                  <a:pt x="39" y="78"/>
                  <a:pt x="39" y="78"/>
                </a:cubicBezTo>
                <a:cubicBezTo>
                  <a:pt x="39" y="78"/>
                  <a:pt x="40" y="76"/>
                  <a:pt x="40" y="73"/>
                </a:cubicBezTo>
                <a:cubicBezTo>
                  <a:pt x="40" y="70"/>
                  <a:pt x="42" y="69"/>
                  <a:pt x="42" y="69"/>
                </a:cubicBezTo>
                <a:cubicBezTo>
                  <a:pt x="44" y="71"/>
                  <a:pt x="44" y="71"/>
                  <a:pt x="44" y="71"/>
                </a:cubicBezTo>
                <a:cubicBezTo>
                  <a:pt x="46" y="69"/>
                  <a:pt x="46" y="69"/>
                  <a:pt x="46" y="69"/>
                </a:cubicBezTo>
                <a:cubicBezTo>
                  <a:pt x="46" y="69"/>
                  <a:pt x="49" y="69"/>
                  <a:pt x="52" y="70"/>
                </a:cubicBezTo>
                <a:cubicBezTo>
                  <a:pt x="54" y="70"/>
                  <a:pt x="54" y="71"/>
                  <a:pt x="54" y="71"/>
                </a:cubicBezTo>
                <a:cubicBezTo>
                  <a:pt x="54" y="71"/>
                  <a:pt x="57" y="73"/>
                  <a:pt x="58" y="74"/>
                </a:cubicBezTo>
                <a:cubicBezTo>
                  <a:pt x="60" y="75"/>
                  <a:pt x="63" y="75"/>
                  <a:pt x="63" y="75"/>
                </a:cubicBezTo>
                <a:cubicBezTo>
                  <a:pt x="63" y="75"/>
                  <a:pt x="64" y="77"/>
                  <a:pt x="64" y="78"/>
                </a:cubicBezTo>
                <a:cubicBezTo>
                  <a:pt x="65" y="78"/>
                  <a:pt x="63" y="79"/>
                  <a:pt x="63" y="80"/>
                </a:cubicBezTo>
                <a:cubicBezTo>
                  <a:pt x="64" y="79"/>
                  <a:pt x="64" y="79"/>
                  <a:pt x="64" y="79"/>
                </a:cubicBezTo>
                <a:cubicBezTo>
                  <a:pt x="64" y="79"/>
                  <a:pt x="67" y="80"/>
                  <a:pt x="69" y="81"/>
                </a:cubicBezTo>
                <a:cubicBezTo>
                  <a:pt x="70" y="82"/>
                  <a:pt x="74" y="82"/>
                  <a:pt x="74" y="82"/>
                </a:cubicBezTo>
                <a:cubicBezTo>
                  <a:pt x="74" y="82"/>
                  <a:pt x="77" y="83"/>
                  <a:pt x="76" y="84"/>
                </a:cubicBezTo>
                <a:cubicBezTo>
                  <a:pt x="75" y="86"/>
                  <a:pt x="73" y="89"/>
                  <a:pt x="73" y="89"/>
                </a:cubicBezTo>
                <a:cubicBezTo>
                  <a:pt x="73" y="89"/>
                  <a:pt x="72" y="94"/>
                  <a:pt x="70" y="95"/>
                </a:cubicBezTo>
                <a:cubicBezTo>
                  <a:pt x="68" y="97"/>
                  <a:pt x="68" y="96"/>
                  <a:pt x="67" y="96"/>
                </a:cubicBezTo>
                <a:cubicBezTo>
                  <a:pt x="65" y="97"/>
                  <a:pt x="64" y="98"/>
                  <a:pt x="62" y="100"/>
                </a:cubicBezTo>
                <a:cubicBezTo>
                  <a:pt x="61" y="103"/>
                  <a:pt x="60" y="103"/>
                  <a:pt x="58" y="103"/>
                </a:cubicBezTo>
                <a:cubicBezTo>
                  <a:pt x="56" y="104"/>
                  <a:pt x="57" y="105"/>
                  <a:pt x="57" y="105"/>
                </a:cubicBezTo>
                <a:cubicBezTo>
                  <a:pt x="54" y="106"/>
                  <a:pt x="54" y="106"/>
                  <a:pt x="54" y="106"/>
                </a:cubicBezTo>
                <a:cubicBezTo>
                  <a:pt x="54" y="106"/>
                  <a:pt x="53" y="107"/>
                  <a:pt x="51" y="109"/>
                </a:cubicBezTo>
                <a:cubicBezTo>
                  <a:pt x="51" y="109"/>
                  <a:pt x="50" y="110"/>
                  <a:pt x="50" y="111"/>
                </a:cubicBezTo>
                <a:cubicBezTo>
                  <a:pt x="52" y="111"/>
                  <a:pt x="54" y="111"/>
                  <a:pt x="56" y="111"/>
                </a:cubicBezTo>
                <a:cubicBezTo>
                  <a:pt x="75" y="111"/>
                  <a:pt x="93" y="101"/>
                  <a:pt x="102" y="86"/>
                </a:cubicBezTo>
                <a:cubicBezTo>
                  <a:pt x="103" y="84"/>
                  <a:pt x="103" y="80"/>
                  <a:pt x="104" y="77"/>
                </a:cubicBezTo>
                <a:cubicBezTo>
                  <a:pt x="105" y="74"/>
                  <a:pt x="105" y="71"/>
                  <a:pt x="105" y="69"/>
                </a:cubicBezTo>
                <a:close/>
                <a:moveTo>
                  <a:pt x="55" y="35"/>
                </a:moveTo>
                <a:cubicBezTo>
                  <a:pt x="55" y="34"/>
                  <a:pt x="55" y="34"/>
                  <a:pt x="55" y="34"/>
                </a:cubicBezTo>
                <a:cubicBezTo>
                  <a:pt x="55" y="34"/>
                  <a:pt x="56" y="32"/>
                  <a:pt x="57" y="31"/>
                </a:cubicBezTo>
                <a:cubicBezTo>
                  <a:pt x="59" y="31"/>
                  <a:pt x="60" y="30"/>
                  <a:pt x="60" y="30"/>
                </a:cubicBezTo>
                <a:cubicBezTo>
                  <a:pt x="60" y="32"/>
                  <a:pt x="60" y="32"/>
                  <a:pt x="60" y="32"/>
                </a:cubicBezTo>
                <a:cubicBezTo>
                  <a:pt x="60" y="32"/>
                  <a:pt x="56" y="33"/>
                  <a:pt x="55" y="35"/>
                </a:cubicBezTo>
                <a:close/>
                <a:moveTo>
                  <a:pt x="82" y="13"/>
                </a:moveTo>
                <a:cubicBezTo>
                  <a:pt x="81" y="12"/>
                  <a:pt x="81" y="11"/>
                  <a:pt x="80" y="10"/>
                </a:cubicBezTo>
                <a:cubicBezTo>
                  <a:pt x="79" y="10"/>
                  <a:pt x="79" y="10"/>
                  <a:pt x="79" y="10"/>
                </a:cubicBezTo>
                <a:cubicBezTo>
                  <a:pt x="80" y="10"/>
                  <a:pt x="80" y="10"/>
                  <a:pt x="80" y="10"/>
                </a:cubicBezTo>
                <a:cubicBezTo>
                  <a:pt x="80" y="11"/>
                  <a:pt x="80" y="11"/>
                  <a:pt x="81" y="11"/>
                </a:cubicBezTo>
                <a:cubicBezTo>
                  <a:pt x="83" y="11"/>
                  <a:pt x="85" y="11"/>
                  <a:pt x="85" y="12"/>
                </a:cubicBezTo>
                <a:cubicBezTo>
                  <a:pt x="86" y="13"/>
                  <a:pt x="84" y="13"/>
                  <a:pt x="82" y="13"/>
                </a:cubicBezTo>
                <a:close/>
              </a:path>
            </a:pathLst>
          </a:custGeom>
          <a:solidFill>
            <a:sysClr val="window" lastClr="FFFFFF"/>
          </a:solidFill>
          <a:ln>
            <a:noFill/>
          </a:ln>
        </p:spPr>
        <p:txBody>
          <a:bodyPr vert="horz" wrap="square" lIns="67500" tIns="35100" rIns="67500" bIns="35100" numCol="1" anchor="ctr" anchorCtr="0" compatLnSpc="1">
            <a:normAutofit/>
          </a:bodyPr>
          <a:lstStyle/>
          <a:p>
            <a:pPr>
              <a:lnSpc>
                <a:spcPct val="120000"/>
              </a:lnSpc>
            </a:pPr>
            <a:endParaRPr lang="zh-CN" altLang="en-US" sz="955">
              <a:latin typeface="Arial" panose="020B0604020202020204" pitchFamily="34" charset="0"/>
              <a:ea typeface="微软雅黑" panose="020B0503020204020204" charset="-122"/>
              <a:sym typeface="Arial" panose="020B0604020202020204" pitchFamily="34" charset="0"/>
            </a:endParaRPr>
          </a:p>
        </p:txBody>
      </p:sp>
      <p:sp>
        <p:nvSpPr>
          <p:cNvPr id="44" name="Oval 31"/>
          <p:cNvSpPr>
            <a:spLocks noChangeArrowheads="1"/>
          </p:cNvSpPr>
          <p:nvPr>
            <p:custDataLst>
              <p:tags r:id="rId6"/>
            </p:custDataLst>
          </p:nvPr>
        </p:nvSpPr>
        <p:spPr bwMode="auto">
          <a:xfrm rot="20631792">
            <a:off x="3113800" y="3546708"/>
            <a:ext cx="631556" cy="631814"/>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49" name="Oval 31"/>
          <p:cNvSpPr>
            <a:spLocks noChangeArrowheads="1"/>
          </p:cNvSpPr>
          <p:nvPr>
            <p:custDataLst>
              <p:tags r:id="rId7"/>
            </p:custDataLst>
          </p:nvPr>
        </p:nvSpPr>
        <p:spPr bwMode="auto">
          <a:xfrm rot="20631792">
            <a:off x="2922206" y="2096610"/>
            <a:ext cx="631556" cy="631814"/>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54" name="Freeform 36"/>
          <p:cNvSpPr>
            <a:spLocks noEditPoints="1"/>
          </p:cNvSpPr>
          <p:nvPr>
            <p:custDataLst>
              <p:tags r:id="rId8"/>
            </p:custDataLst>
          </p:nvPr>
        </p:nvSpPr>
        <p:spPr bwMode="auto">
          <a:xfrm>
            <a:off x="3124204" y="2259909"/>
            <a:ext cx="268200" cy="291248"/>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ysClr val="window" lastClr="FFFFFF"/>
          </a:solidFill>
          <a:ln w="9525">
            <a:noFill/>
            <a:round/>
          </a:ln>
        </p:spPr>
        <p:txBody>
          <a:bodyPr vert="horz" wrap="square" lIns="68580" tIns="34290" rIns="68580" bIns="34290" numCol="1" anchor="t" anchorCtr="0" compatLnSpc="1"/>
          <a:lstStyle/>
          <a:p>
            <a:pPr>
              <a:lnSpc>
                <a:spcPct val="120000"/>
              </a:lnSpc>
            </a:pPr>
            <a:endParaRPr lang="en-US" sz="1350" dirty="0">
              <a:latin typeface="Arial" panose="020B0604020202020204" pitchFamily="34" charset="0"/>
              <a:ea typeface="微软雅黑" panose="020B0503020204020204" charset="-122"/>
              <a:sym typeface="Arial" panose="020B0604020202020204" pitchFamily="34" charset="0"/>
            </a:endParaRPr>
          </a:p>
        </p:txBody>
      </p:sp>
      <p:sp>
        <p:nvSpPr>
          <p:cNvPr id="75" name="Freeform 19"/>
          <p:cNvSpPr/>
          <p:nvPr>
            <p:custDataLst>
              <p:tags r:id="rId9"/>
            </p:custDataLst>
          </p:nvPr>
        </p:nvSpPr>
        <p:spPr bwMode="auto">
          <a:xfrm rot="1240982">
            <a:off x="3170281" y="2924641"/>
            <a:ext cx="1121563" cy="1536215"/>
          </a:xfrm>
          <a:custGeom>
            <a:avLst/>
            <a:gdLst>
              <a:gd name="T0" fmla="*/ 586 w 898"/>
              <a:gd name="T1" fmla="*/ 286 h 1230"/>
              <a:gd name="T2" fmla="*/ 586 w 898"/>
              <a:gd name="T3" fmla="*/ 800 h 1230"/>
              <a:gd name="T4" fmla="*/ 580 w 898"/>
              <a:gd name="T5" fmla="*/ 860 h 1230"/>
              <a:gd name="T6" fmla="*/ 558 w 898"/>
              <a:gd name="T7" fmla="*/ 920 h 1230"/>
              <a:gd name="T8" fmla="*/ 526 w 898"/>
              <a:gd name="T9" fmla="*/ 974 h 1230"/>
              <a:gd name="T10" fmla="*/ 482 w 898"/>
              <a:gd name="T11" fmla="*/ 1020 h 1230"/>
              <a:gd name="T12" fmla="*/ 428 w 898"/>
              <a:gd name="T13" fmla="*/ 1058 h 1230"/>
              <a:gd name="T14" fmla="*/ 364 w 898"/>
              <a:gd name="T15" fmla="*/ 1082 h 1230"/>
              <a:gd name="T16" fmla="*/ 294 w 898"/>
              <a:gd name="T17" fmla="*/ 1092 h 1230"/>
              <a:gd name="T18" fmla="*/ 216 w 898"/>
              <a:gd name="T19" fmla="*/ 1084 h 1230"/>
              <a:gd name="T20" fmla="*/ 190 w 898"/>
              <a:gd name="T21" fmla="*/ 1078 h 1230"/>
              <a:gd name="T22" fmla="*/ 144 w 898"/>
              <a:gd name="T23" fmla="*/ 1058 h 1230"/>
              <a:gd name="T24" fmla="*/ 106 w 898"/>
              <a:gd name="T25" fmla="*/ 1032 h 1230"/>
              <a:gd name="T26" fmla="*/ 76 w 898"/>
              <a:gd name="T27" fmla="*/ 1000 h 1230"/>
              <a:gd name="T28" fmla="*/ 54 w 898"/>
              <a:gd name="T29" fmla="*/ 966 h 1230"/>
              <a:gd name="T30" fmla="*/ 34 w 898"/>
              <a:gd name="T31" fmla="*/ 926 h 1230"/>
              <a:gd name="T32" fmla="*/ 12 w 898"/>
              <a:gd name="T33" fmla="*/ 860 h 1230"/>
              <a:gd name="T34" fmla="*/ 0 w 898"/>
              <a:gd name="T35" fmla="*/ 814 h 1230"/>
              <a:gd name="T36" fmla="*/ 2 w 898"/>
              <a:gd name="T37" fmla="*/ 862 h 1230"/>
              <a:gd name="T38" fmla="*/ 10 w 898"/>
              <a:gd name="T39" fmla="*/ 908 h 1230"/>
              <a:gd name="T40" fmla="*/ 22 w 898"/>
              <a:gd name="T41" fmla="*/ 952 h 1230"/>
              <a:gd name="T42" fmla="*/ 40 w 898"/>
              <a:gd name="T43" fmla="*/ 992 h 1230"/>
              <a:gd name="T44" fmla="*/ 60 w 898"/>
              <a:gd name="T45" fmla="*/ 1030 h 1230"/>
              <a:gd name="T46" fmla="*/ 112 w 898"/>
              <a:gd name="T47" fmla="*/ 1096 h 1230"/>
              <a:gd name="T48" fmla="*/ 174 w 898"/>
              <a:gd name="T49" fmla="*/ 1148 h 1230"/>
              <a:gd name="T50" fmla="*/ 246 w 898"/>
              <a:gd name="T51" fmla="*/ 1188 h 1230"/>
              <a:gd name="T52" fmla="*/ 324 w 898"/>
              <a:gd name="T53" fmla="*/ 1214 h 1230"/>
              <a:gd name="T54" fmla="*/ 404 w 898"/>
              <a:gd name="T55" fmla="*/ 1228 h 1230"/>
              <a:gd name="T56" fmla="*/ 444 w 898"/>
              <a:gd name="T57" fmla="*/ 1230 h 1230"/>
              <a:gd name="T58" fmla="*/ 532 w 898"/>
              <a:gd name="T59" fmla="*/ 1220 h 1230"/>
              <a:gd name="T60" fmla="*/ 610 w 898"/>
              <a:gd name="T61" fmla="*/ 1194 h 1230"/>
              <a:gd name="T62" fmla="*/ 678 w 898"/>
              <a:gd name="T63" fmla="*/ 1152 h 1230"/>
              <a:gd name="T64" fmla="*/ 734 w 898"/>
              <a:gd name="T65" fmla="*/ 1098 h 1230"/>
              <a:gd name="T66" fmla="*/ 780 w 898"/>
              <a:gd name="T67" fmla="*/ 1032 h 1230"/>
              <a:gd name="T68" fmla="*/ 812 w 898"/>
              <a:gd name="T69" fmla="*/ 956 h 1230"/>
              <a:gd name="T70" fmla="*/ 832 w 898"/>
              <a:gd name="T71" fmla="*/ 872 h 1230"/>
              <a:gd name="T72" fmla="*/ 840 w 898"/>
              <a:gd name="T73" fmla="*/ 782 h 1230"/>
              <a:gd name="T74" fmla="*/ 840 w 898"/>
              <a:gd name="T75" fmla="*/ 286 h 1230"/>
              <a:gd name="T76" fmla="*/ 710 w 898"/>
              <a:gd name="T77" fmla="*/ 0 h 1230"/>
              <a:gd name="T78" fmla="*/ 586 w 898"/>
              <a:gd name="T79" fmla="*/ 286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98" h="1230">
                <a:moveTo>
                  <a:pt x="586" y="286"/>
                </a:moveTo>
                <a:lnTo>
                  <a:pt x="586" y="286"/>
                </a:lnTo>
                <a:lnTo>
                  <a:pt x="586" y="800"/>
                </a:lnTo>
                <a:lnTo>
                  <a:pt x="586" y="800"/>
                </a:lnTo>
                <a:lnTo>
                  <a:pt x="584" y="830"/>
                </a:lnTo>
                <a:lnTo>
                  <a:pt x="580" y="860"/>
                </a:lnTo>
                <a:lnTo>
                  <a:pt x="570" y="890"/>
                </a:lnTo>
                <a:lnTo>
                  <a:pt x="558" y="920"/>
                </a:lnTo>
                <a:lnTo>
                  <a:pt x="544" y="948"/>
                </a:lnTo>
                <a:lnTo>
                  <a:pt x="526" y="974"/>
                </a:lnTo>
                <a:lnTo>
                  <a:pt x="506" y="998"/>
                </a:lnTo>
                <a:lnTo>
                  <a:pt x="482" y="1020"/>
                </a:lnTo>
                <a:lnTo>
                  <a:pt x="456" y="1040"/>
                </a:lnTo>
                <a:lnTo>
                  <a:pt x="428" y="1058"/>
                </a:lnTo>
                <a:lnTo>
                  <a:pt x="398" y="1072"/>
                </a:lnTo>
                <a:lnTo>
                  <a:pt x="364" y="1082"/>
                </a:lnTo>
                <a:lnTo>
                  <a:pt x="330" y="1090"/>
                </a:lnTo>
                <a:lnTo>
                  <a:pt x="294" y="1092"/>
                </a:lnTo>
                <a:lnTo>
                  <a:pt x="256" y="1090"/>
                </a:lnTo>
                <a:lnTo>
                  <a:pt x="216" y="1084"/>
                </a:lnTo>
                <a:lnTo>
                  <a:pt x="216" y="1084"/>
                </a:lnTo>
                <a:lnTo>
                  <a:pt x="190" y="1078"/>
                </a:lnTo>
                <a:lnTo>
                  <a:pt x="166" y="1068"/>
                </a:lnTo>
                <a:lnTo>
                  <a:pt x="144" y="1058"/>
                </a:lnTo>
                <a:lnTo>
                  <a:pt x="124" y="1046"/>
                </a:lnTo>
                <a:lnTo>
                  <a:pt x="106" y="1032"/>
                </a:lnTo>
                <a:lnTo>
                  <a:pt x="90" y="1018"/>
                </a:lnTo>
                <a:lnTo>
                  <a:pt x="76" y="1000"/>
                </a:lnTo>
                <a:lnTo>
                  <a:pt x="64" y="984"/>
                </a:lnTo>
                <a:lnTo>
                  <a:pt x="54" y="966"/>
                </a:lnTo>
                <a:lnTo>
                  <a:pt x="44" y="946"/>
                </a:lnTo>
                <a:lnTo>
                  <a:pt x="34" y="926"/>
                </a:lnTo>
                <a:lnTo>
                  <a:pt x="26" y="904"/>
                </a:lnTo>
                <a:lnTo>
                  <a:pt x="12" y="860"/>
                </a:lnTo>
                <a:lnTo>
                  <a:pt x="0" y="814"/>
                </a:lnTo>
                <a:lnTo>
                  <a:pt x="0" y="814"/>
                </a:lnTo>
                <a:lnTo>
                  <a:pt x="0" y="838"/>
                </a:lnTo>
                <a:lnTo>
                  <a:pt x="2" y="862"/>
                </a:lnTo>
                <a:lnTo>
                  <a:pt x="6" y="886"/>
                </a:lnTo>
                <a:lnTo>
                  <a:pt x="10" y="908"/>
                </a:lnTo>
                <a:lnTo>
                  <a:pt x="16" y="932"/>
                </a:lnTo>
                <a:lnTo>
                  <a:pt x="22" y="952"/>
                </a:lnTo>
                <a:lnTo>
                  <a:pt x="30" y="972"/>
                </a:lnTo>
                <a:lnTo>
                  <a:pt x="40" y="992"/>
                </a:lnTo>
                <a:lnTo>
                  <a:pt x="50" y="1012"/>
                </a:lnTo>
                <a:lnTo>
                  <a:pt x="60" y="1030"/>
                </a:lnTo>
                <a:lnTo>
                  <a:pt x="84" y="1064"/>
                </a:lnTo>
                <a:lnTo>
                  <a:pt x="112" y="1096"/>
                </a:lnTo>
                <a:lnTo>
                  <a:pt x="142" y="1122"/>
                </a:lnTo>
                <a:lnTo>
                  <a:pt x="174" y="1148"/>
                </a:lnTo>
                <a:lnTo>
                  <a:pt x="210" y="1170"/>
                </a:lnTo>
                <a:lnTo>
                  <a:pt x="246" y="1188"/>
                </a:lnTo>
                <a:lnTo>
                  <a:pt x="284" y="1202"/>
                </a:lnTo>
                <a:lnTo>
                  <a:pt x="324" y="1214"/>
                </a:lnTo>
                <a:lnTo>
                  <a:pt x="364" y="1222"/>
                </a:lnTo>
                <a:lnTo>
                  <a:pt x="404" y="1228"/>
                </a:lnTo>
                <a:lnTo>
                  <a:pt x="444" y="1230"/>
                </a:lnTo>
                <a:lnTo>
                  <a:pt x="444" y="1230"/>
                </a:lnTo>
                <a:lnTo>
                  <a:pt x="490" y="1226"/>
                </a:lnTo>
                <a:lnTo>
                  <a:pt x="532" y="1220"/>
                </a:lnTo>
                <a:lnTo>
                  <a:pt x="572" y="1208"/>
                </a:lnTo>
                <a:lnTo>
                  <a:pt x="610" y="1194"/>
                </a:lnTo>
                <a:lnTo>
                  <a:pt x="644" y="1174"/>
                </a:lnTo>
                <a:lnTo>
                  <a:pt x="678" y="1152"/>
                </a:lnTo>
                <a:lnTo>
                  <a:pt x="708" y="1126"/>
                </a:lnTo>
                <a:lnTo>
                  <a:pt x="734" y="1098"/>
                </a:lnTo>
                <a:lnTo>
                  <a:pt x="758" y="1066"/>
                </a:lnTo>
                <a:lnTo>
                  <a:pt x="780" y="1032"/>
                </a:lnTo>
                <a:lnTo>
                  <a:pt x="798" y="994"/>
                </a:lnTo>
                <a:lnTo>
                  <a:pt x="812" y="956"/>
                </a:lnTo>
                <a:lnTo>
                  <a:pt x="824" y="914"/>
                </a:lnTo>
                <a:lnTo>
                  <a:pt x="832" y="872"/>
                </a:lnTo>
                <a:lnTo>
                  <a:pt x="838" y="828"/>
                </a:lnTo>
                <a:lnTo>
                  <a:pt x="840" y="782"/>
                </a:lnTo>
                <a:lnTo>
                  <a:pt x="840" y="782"/>
                </a:lnTo>
                <a:lnTo>
                  <a:pt x="840" y="286"/>
                </a:lnTo>
                <a:lnTo>
                  <a:pt x="898" y="286"/>
                </a:lnTo>
                <a:lnTo>
                  <a:pt x="710" y="0"/>
                </a:lnTo>
                <a:lnTo>
                  <a:pt x="522" y="286"/>
                </a:lnTo>
                <a:lnTo>
                  <a:pt x="586" y="286"/>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6" name="Freeform 20"/>
          <p:cNvSpPr/>
          <p:nvPr>
            <p:custDataLst>
              <p:tags r:id="rId10"/>
            </p:custDataLst>
          </p:nvPr>
        </p:nvSpPr>
        <p:spPr bwMode="auto">
          <a:xfrm rot="1240982">
            <a:off x="4146643" y="3155606"/>
            <a:ext cx="1383844" cy="1296416"/>
          </a:xfrm>
          <a:custGeom>
            <a:avLst/>
            <a:gdLst>
              <a:gd name="T0" fmla="*/ 214 w 1108"/>
              <a:gd name="T1" fmla="*/ 358 h 1038"/>
              <a:gd name="T2" fmla="*/ 330 w 1108"/>
              <a:gd name="T3" fmla="*/ 0 h 1038"/>
              <a:gd name="T4" fmla="*/ 312 w 1108"/>
              <a:gd name="T5" fmla="*/ 56 h 1038"/>
              <a:gd name="T6" fmla="*/ 784 w 1108"/>
              <a:gd name="T7" fmla="*/ 210 h 1038"/>
              <a:gd name="T8" fmla="*/ 866 w 1108"/>
              <a:gd name="T9" fmla="*/ 244 h 1038"/>
              <a:gd name="T10" fmla="*/ 940 w 1108"/>
              <a:gd name="T11" fmla="*/ 288 h 1038"/>
              <a:gd name="T12" fmla="*/ 1002 w 1108"/>
              <a:gd name="T13" fmla="*/ 344 h 1038"/>
              <a:gd name="T14" fmla="*/ 1052 w 1108"/>
              <a:gd name="T15" fmla="*/ 408 h 1038"/>
              <a:gd name="T16" fmla="*/ 1086 w 1108"/>
              <a:gd name="T17" fmla="*/ 478 h 1038"/>
              <a:gd name="T18" fmla="*/ 1104 w 1108"/>
              <a:gd name="T19" fmla="*/ 556 h 1038"/>
              <a:gd name="T20" fmla="*/ 1106 w 1108"/>
              <a:gd name="T21" fmla="*/ 638 h 1038"/>
              <a:gd name="T22" fmla="*/ 1086 w 1108"/>
              <a:gd name="T23" fmla="*/ 724 h 1038"/>
              <a:gd name="T24" fmla="*/ 1072 w 1108"/>
              <a:gd name="T25" fmla="*/ 762 h 1038"/>
              <a:gd name="T26" fmla="*/ 1036 w 1108"/>
              <a:gd name="T27" fmla="*/ 834 h 1038"/>
              <a:gd name="T28" fmla="*/ 986 w 1108"/>
              <a:gd name="T29" fmla="*/ 898 h 1038"/>
              <a:gd name="T30" fmla="*/ 926 w 1108"/>
              <a:gd name="T31" fmla="*/ 954 h 1038"/>
              <a:gd name="T32" fmla="*/ 856 w 1108"/>
              <a:gd name="T33" fmla="*/ 998 h 1038"/>
              <a:gd name="T34" fmla="*/ 778 w 1108"/>
              <a:gd name="T35" fmla="*/ 1028 h 1038"/>
              <a:gd name="T36" fmla="*/ 736 w 1108"/>
              <a:gd name="T37" fmla="*/ 1036 h 1038"/>
              <a:gd name="T38" fmla="*/ 694 w 1108"/>
              <a:gd name="T39" fmla="*/ 1038 h 1038"/>
              <a:gd name="T40" fmla="*/ 648 w 1108"/>
              <a:gd name="T41" fmla="*/ 1038 h 1038"/>
              <a:gd name="T42" fmla="*/ 602 w 1108"/>
              <a:gd name="T43" fmla="*/ 1030 h 1038"/>
              <a:gd name="T44" fmla="*/ 554 w 1108"/>
              <a:gd name="T45" fmla="*/ 1018 h 1038"/>
              <a:gd name="T46" fmla="*/ 602 w 1108"/>
              <a:gd name="T47" fmla="*/ 1020 h 1038"/>
              <a:gd name="T48" fmla="*/ 672 w 1108"/>
              <a:gd name="T49" fmla="*/ 1020 h 1038"/>
              <a:gd name="T50" fmla="*/ 716 w 1108"/>
              <a:gd name="T51" fmla="*/ 1014 h 1038"/>
              <a:gd name="T52" fmla="*/ 756 w 1108"/>
              <a:gd name="T53" fmla="*/ 1002 h 1038"/>
              <a:gd name="T54" fmla="*/ 796 w 1108"/>
              <a:gd name="T55" fmla="*/ 984 h 1038"/>
              <a:gd name="T56" fmla="*/ 832 w 1108"/>
              <a:gd name="T57" fmla="*/ 956 h 1038"/>
              <a:gd name="T58" fmla="*/ 864 w 1108"/>
              <a:gd name="T59" fmla="*/ 918 h 1038"/>
              <a:gd name="T60" fmla="*/ 880 w 1108"/>
              <a:gd name="T61" fmla="*/ 896 h 1038"/>
              <a:gd name="T62" fmla="*/ 910 w 1108"/>
              <a:gd name="T63" fmla="*/ 824 h 1038"/>
              <a:gd name="T64" fmla="*/ 924 w 1108"/>
              <a:gd name="T65" fmla="*/ 754 h 1038"/>
              <a:gd name="T66" fmla="*/ 920 w 1108"/>
              <a:gd name="T67" fmla="*/ 686 h 1038"/>
              <a:gd name="T68" fmla="*/ 900 w 1108"/>
              <a:gd name="T69" fmla="*/ 624 h 1038"/>
              <a:gd name="T70" fmla="*/ 870 w 1108"/>
              <a:gd name="T71" fmla="*/ 566 h 1038"/>
              <a:gd name="T72" fmla="*/ 828 w 1108"/>
              <a:gd name="T73" fmla="*/ 518 h 1038"/>
              <a:gd name="T74" fmla="*/ 778 w 1108"/>
              <a:gd name="T75" fmla="*/ 482 h 1038"/>
              <a:gd name="T76" fmla="*/ 722 w 1108"/>
              <a:gd name="T77" fmla="*/ 456 h 1038"/>
              <a:gd name="T78" fmla="*/ 234 w 1108"/>
              <a:gd name="T79" fmla="*/ 298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8" h="1038">
                <a:moveTo>
                  <a:pt x="234" y="298"/>
                </a:moveTo>
                <a:lnTo>
                  <a:pt x="214" y="358"/>
                </a:lnTo>
                <a:lnTo>
                  <a:pt x="0" y="90"/>
                </a:lnTo>
                <a:lnTo>
                  <a:pt x="330" y="0"/>
                </a:lnTo>
                <a:lnTo>
                  <a:pt x="312" y="56"/>
                </a:lnTo>
                <a:lnTo>
                  <a:pt x="312" y="56"/>
                </a:lnTo>
                <a:lnTo>
                  <a:pt x="784" y="210"/>
                </a:lnTo>
                <a:lnTo>
                  <a:pt x="784" y="210"/>
                </a:lnTo>
                <a:lnTo>
                  <a:pt x="826" y="224"/>
                </a:lnTo>
                <a:lnTo>
                  <a:pt x="866" y="244"/>
                </a:lnTo>
                <a:lnTo>
                  <a:pt x="906" y="264"/>
                </a:lnTo>
                <a:lnTo>
                  <a:pt x="940" y="288"/>
                </a:lnTo>
                <a:lnTo>
                  <a:pt x="974" y="316"/>
                </a:lnTo>
                <a:lnTo>
                  <a:pt x="1002" y="344"/>
                </a:lnTo>
                <a:lnTo>
                  <a:pt x="1028" y="374"/>
                </a:lnTo>
                <a:lnTo>
                  <a:pt x="1052" y="408"/>
                </a:lnTo>
                <a:lnTo>
                  <a:pt x="1070" y="442"/>
                </a:lnTo>
                <a:lnTo>
                  <a:pt x="1086" y="478"/>
                </a:lnTo>
                <a:lnTo>
                  <a:pt x="1098" y="516"/>
                </a:lnTo>
                <a:lnTo>
                  <a:pt x="1104" y="556"/>
                </a:lnTo>
                <a:lnTo>
                  <a:pt x="1108" y="596"/>
                </a:lnTo>
                <a:lnTo>
                  <a:pt x="1106" y="638"/>
                </a:lnTo>
                <a:lnTo>
                  <a:pt x="1098" y="680"/>
                </a:lnTo>
                <a:lnTo>
                  <a:pt x="1086" y="724"/>
                </a:lnTo>
                <a:lnTo>
                  <a:pt x="1086" y="724"/>
                </a:lnTo>
                <a:lnTo>
                  <a:pt x="1072" y="762"/>
                </a:lnTo>
                <a:lnTo>
                  <a:pt x="1056" y="798"/>
                </a:lnTo>
                <a:lnTo>
                  <a:pt x="1036" y="834"/>
                </a:lnTo>
                <a:lnTo>
                  <a:pt x="1012" y="868"/>
                </a:lnTo>
                <a:lnTo>
                  <a:pt x="986" y="898"/>
                </a:lnTo>
                <a:lnTo>
                  <a:pt x="958" y="928"/>
                </a:lnTo>
                <a:lnTo>
                  <a:pt x="926" y="954"/>
                </a:lnTo>
                <a:lnTo>
                  <a:pt x="892" y="978"/>
                </a:lnTo>
                <a:lnTo>
                  <a:pt x="856" y="998"/>
                </a:lnTo>
                <a:lnTo>
                  <a:pt x="818" y="1014"/>
                </a:lnTo>
                <a:lnTo>
                  <a:pt x="778" y="1028"/>
                </a:lnTo>
                <a:lnTo>
                  <a:pt x="758" y="1032"/>
                </a:lnTo>
                <a:lnTo>
                  <a:pt x="736" y="1036"/>
                </a:lnTo>
                <a:lnTo>
                  <a:pt x="716" y="1038"/>
                </a:lnTo>
                <a:lnTo>
                  <a:pt x="694" y="1038"/>
                </a:lnTo>
                <a:lnTo>
                  <a:pt x="672" y="1038"/>
                </a:lnTo>
                <a:lnTo>
                  <a:pt x="648" y="1038"/>
                </a:lnTo>
                <a:lnTo>
                  <a:pt x="626" y="1034"/>
                </a:lnTo>
                <a:lnTo>
                  <a:pt x="602" y="1030"/>
                </a:lnTo>
                <a:lnTo>
                  <a:pt x="578" y="1024"/>
                </a:lnTo>
                <a:lnTo>
                  <a:pt x="554" y="1018"/>
                </a:lnTo>
                <a:lnTo>
                  <a:pt x="554" y="1018"/>
                </a:lnTo>
                <a:lnTo>
                  <a:pt x="602" y="1020"/>
                </a:lnTo>
                <a:lnTo>
                  <a:pt x="648" y="1020"/>
                </a:lnTo>
                <a:lnTo>
                  <a:pt x="672" y="1020"/>
                </a:lnTo>
                <a:lnTo>
                  <a:pt x="694" y="1018"/>
                </a:lnTo>
                <a:lnTo>
                  <a:pt x="716" y="1014"/>
                </a:lnTo>
                <a:lnTo>
                  <a:pt x="736" y="1008"/>
                </a:lnTo>
                <a:lnTo>
                  <a:pt x="756" y="1002"/>
                </a:lnTo>
                <a:lnTo>
                  <a:pt x="776" y="994"/>
                </a:lnTo>
                <a:lnTo>
                  <a:pt x="796" y="984"/>
                </a:lnTo>
                <a:lnTo>
                  <a:pt x="814" y="970"/>
                </a:lnTo>
                <a:lnTo>
                  <a:pt x="832" y="956"/>
                </a:lnTo>
                <a:lnTo>
                  <a:pt x="848" y="938"/>
                </a:lnTo>
                <a:lnTo>
                  <a:pt x="864" y="918"/>
                </a:lnTo>
                <a:lnTo>
                  <a:pt x="880" y="896"/>
                </a:lnTo>
                <a:lnTo>
                  <a:pt x="880" y="896"/>
                </a:lnTo>
                <a:lnTo>
                  <a:pt x="898" y="860"/>
                </a:lnTo>
                <a:lnTo>
                  <a:pt x="910" y="824"/>
                </a:lnTo>
                <a:lnTo>
                  <a:pt x="920" y="788"/>
                </a:lnTo>
                <a:lnTo>
                  <a:pt x="924" y="754"/>
                </a:lnTo>
                <a:lnTo>
                  <a:pt x="924" y="720"/>
                </a:lnTo>
                <a:lnTo>
                  <a:pt x="920" y="686"/>
                </a:lnTo>
                <a:lnTo>
                  <a:pt x="912" y="654"/>
                </a:lnTo>
                <a:lnTo>
                  <a:pt x="900" y="624"/>
                </a:lnTo>
                <a:lnTo>
                  <a:pt x="886" y="594"/>
                </a:lnTo>
                <a:lnTo>
                  <a:pt x="870" y="566"/>
                </a:lnTo>
                <a:lnTo>
                  <a:pt x="850" y="542"/>
                </a:lnTo>
                <a:lnTo>
                  <a:pt x="828" y="518"/>
                </a:lnTo>
                <a:lnTo>
                  <a:pt x="804" y="498"/>
                </a:lnTo>
                <a:lnTo>
                  <a:pt x="778" y="482"/>
                </a:lnTo>
                <a:lnTo>
                  <a:pt x="750" y="466"/>
                </a:lnTo>
                <a:lnTo>
                  <a:pt x="722" y="456"/>
                </a:lnTo>
                <a:lnTo>
                  <a:pt x="722" y="456"/>
                </a:lnTo>
                <a:lnTo>
                  <a:pt x="234" y="298"/>
                </a:lnTo>
                <a:lnTo>
                  <a:pt x="234" y="298"/>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7" name="Freeform 21"/>
          <p:cNvSpPr/>
          <p:nvPr>
            <p:custDataLst>
              <p:tags r:id="rId11"/>
            </p:custDataLst>
          </p:nvPr>
        </p:nvSpPr>
        <p:spPr bwMode="auto">
          <a:xfrm rot="1240982">
            <a:off x="4528423" y="2125737"/>
            <a:ext cx="1416317" cy="1141546"/>
          </a:xfrm>
          <a:custGeom>
            <a:avLst/>
            <a:gdLst>
              <a:gd name="T0" fmla="*/ 270 w 1134"/>
              <a:gd name="T1" fmla="*/ 754 h 914"/>
              <a:gd name="T2" fmla="*/ 572 w 1134"/>
              <a:gd name="T3" fmla="*/ 340 h 914"/>
              <a:gd name="T4" fmla="*/ 612 w 1134"/>
              <a:gd name="T5" fmla="*/ 294 h 914"/>
              <a:gd name="T6" fmla="*/ 664 w 1134"/>
              <a:gd name="T7" fmla="*/ 258 h 914"/>
              <a:gd name="T8" fmla="*/ 722 w 1134"/>
              <a:gd name="T9" fmla="*/ 234 h 914"/>
              <a:gd name="T10" fmla="*/ 786 w 1134"/>
              <a:gd name="T11" fmla="*/ 222 h 914"/>
              <a:gd name="T12" fmla="*/ 852 w 1134"/>
              <a:gd name="T13" fmla="*/ 224 h 914"/>
              <a:gd name="T14" fmla="*/ 918 w 1134"/>
              <a:gd name="T15" fmla="*/ 240 h 914"/>
              <a:gd name="T16" fmla="*/ 980 w 1134"/>
              <a:gd name="T17" fmla="*/ 274 h 914"/>
              <a:gd name="T18" fmla="*/ 1038 w 1134"/>
              <a:gd name="T19" fmla="*/ 326 h 914"/>
              <a:gd name="T20" fmla="*/ 1056 w 1134"/>
              <a:gd name="T21" fmla="*/ 348 h 914"/>
              <a:gd name="T22" fmla="*/ 1080 w 1134"/>
              <a:gd name="T23" fmla="*/ 390 h 914"/>
              <a:gd name="T24" fmla="*/ 1096 w 1134"/>
              <a:gd name="T25" fmla="*/ 434 h 914"/>
              <a:gd name="T26" fmla="*/ 1102 w 1134"/>
              <a:gd name="T27" fmla="*/ 476 h 914"/>
              <a:gd name="T28" fmla="*/ 1100 w 1134"/>
              <a:gd name="T29" fmla="*/ 518 h 914"/>
              <a:gd name="T30" fmla="*/ 1092 w 1134"/>
              <a:gd name="T31" fmla="*/ 562 h 914"/>
              <a:gd name="T32" fmla="*/ 1072 w 1134"/>
              <a:gd name="T33" fmla="*/ 628 h 914"/>
              <a:gd name="T34" fmla="*/ 1054 w 1134"/>
              <a:gd name="T35" fmla="*/ 674 h 914"/>
              <a:gd name="T36" fmla="*/ 1080 w 1134"/>
              <a:gd name="T37" fmla="*/ 632 h 914"/>
              <a:gd name="T38" fmla="*/ 1102 w 1134"/>
              <a:gd name="T39" fmla="*/ 590 h 914"/>
              <a:gd name="T40" fmla="*/ 1118 w 1134"/>
              <a:gd name="T41" fmla="*/ 548 h 914"/>
              <a:gd name="T42" fmla="*/ 1128 w 1134"/>
              <a:gd name="T43" fmla="*/ 504 h 914"/>
              <a:gd name="T44" fmla="*/ 1132 w 1134"/>
              <a:gd name="T45" fmla="*/ 462 h 914"/>
              <a:gd name="T46" fmla="*/ 1130 w 1134"/>
              <a:gd name="T47" fmla="*/ 380 h 914"/>
              <a:gd name="T48" fmla="*/ 1110 w 1134"/>
              <a:gd name="T49" fmla="*/ 300 h 914"/>
              <a:gd name="T50" fmla="*/ 1074 w 1134"/>
              <a:gd name="T51" fmla="*/ 226 h 914"/>
              <a:gd name="T52" fmla="*/ 1028 w 1134"/>
              <a:gd name="T53" fmla="*/ 158 h 914"/>
              <a:gd name="T54" fmla="*/ 970 w 1134"/>
              <a:gd name="T55" fmla="*/ 100 h 914"/>
              <a:gd name="T56" fmla="*/ 938 w 1134"/>
              <a:gd name="T57" fmla="*/ 76 h 914"/>
              <a:gd name="T58" fmla="*/ 862 w 1134"/>
              <a:gd name="T59" fmla="*/ 32 h 914"/>
              <a:gd name="T60" fmla="*/ 784 w 1134"/>
              <a:gd name="T61" fmla="*/ 6 h 914"/>
              <a:gd name="T62" fmla="*/ 706 w 1134"/>
              <a:gd name="T63" fmla="*/ 0 h 914"/>
              <a:gd name="T64" fmla="*/ 628 w 1134"/>
              <a:gd name="T65" fmla="*/ 12 h 914"/>
              <a:gd name="T66" fmla="*/ 552 w 1134"/>
              <a:gd name="T67" fmla="*/ 38 h 914"/>
              <a:gd name="T68" fmla="*/ 480 w 1134"/>
              <a:gd name="T69" fmla="*/ 80 h 914"/>
              <a:gd name="T70" fmla="*/ 414 w 1134"/>
              <a:gd name="T71" fmla="*/ 136 h 914"/>
              <a:gd name="T72" fmla="*/ 356 w 1134"/>
              <a:gd name="T73" fmla="*/ 206 h 914"/>
              <a:gd name="T74" fmla="*/ 64 w 1134"/>
              <a:gd name="T75" fmla="*/ 606 h 914"/>
              <a:gd name="T76" fmla="*/ 0 w 1134"/>
              <a:gd name="T77" fmla="*/ 914 h 914"/>
              <a:gd name="T78" fmla="*/ 270 w 1134"/>
              <a:gd name="T79" fmla="*/ 754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34" h="914">
                <a:moveTo>
                  <a:pt x="270" y="754"/>
                </a:moveTo>
                <a:lnTo>
                  <a:pt x="270" y="754"/>
                </a:lnTo>
                <a:lnTo>
                  <a:pt x="572" y="340"/>
                </a:lnTo>
                <a:lnTo>
                  <a:pt x="572" y="340"/>
                </a:lnTo>
                <a:lnTo>
                  <a:pt x="590" y="316"/>
                </a:lnTo>
                <a:lnTo>
                  <a:pt x="612" y="294"/>
                </a:lnTo>
                <a:lnTo>
                  <a:pt x="638" y="276"/>
                </a:lnTo>
                <a:lnTo>
                  <a:pt x="664" y="258"/>
                </a:lnTo>
                <a:lnTo>
                  <a:pt x="692" y="244"/>
                </a:lnTo>
                <a:lnTo>
                  <a:pt x="722" y="234"/>
                </a:lnTo>
                <a:lnTo>
                  <a:pt x="754" y="226"/>
                </a:lnTo>
                <a:lnTo>
                  <a:pt x="786" y="222"/>
                </a:lnTo>
                <a:lnTo>
                  <a:pt x="818" y="220"/>
                </a:lnTo>
                <a:lnTo>
                  <a:pt x="852" y="224"/>
                </a:lnTo>
                <a:lnTo>
                  <a:pt x="884" y="230"/>
                </a:lnTo>
                <a:lnTo>
                  <a:pt x="918" y="240"/>
                </a:lnTo>
                <a:lnTo>
                  <a:pt x="950" y="256"/>
                </a:lnTo>
                <a:lnTo>
                  <a:pt x="980" y="274"/>
                </a:lnTo>
                <a:lnTo>
                  <a:pt x="1010" y="298"/>
                </a:lnTo>
                <a:lnTo>
                  <a:pt x="1038" y="326"/>
                </a:lnTo>
                <a:lnTo>
                  <a:pt x="1038" y="326"/>
                </a:lnTo>
                <a:lnTo>
                  <a:pt x="1056" y="348"/>
                </a:lnTo>
                <a:lnTo>
                  <a:pt x="1070" y="370"/>
                </a:lnTo>
                <a:lnTo>
                  <a:pt x="1080" y="390"/>
                </a:lnTo>
                <a:lnTo>
                  <a:pt x="1090" y="412"/>
                </a:lnTo>
                <a:lnTo>
                  <a:pt x="1096" y="434"/>
                </a:lnTo>
                <a:lnTo>
                  <a:pt x="1100" y="454"/>
                </a:lnTo>
                <a:lnTo>
                  <a:pt x="1102" y="476"/>
                </a:lnTo>
                <a:lnTo>
                  <a:pt x="1102" y="498"/>
                </a:lnTo>
                <a:lnTo>
                  <a:pt x="1100" y="518"/>
                </a:lnTo>
                <a:lnTo>
                  <a:pt x="1096" y="540"/>
                </a:lnTo>
                <a:lnTo>
                  <a:pt x="1092" y="562"/>
                </a:lnTo>
                <a:lnTo>
                  <a:pt x="1086" y="584"/>
                </a:lnTo>
                <a:lnTo>
                  <a:pt x="1072" y="628"/>
                </a:lnTo>
                <a:lnTo>
                  <a:pt x="1054" y="674"/>
                </a:lnTo>
                <a:lnTo>
                  <a:pt x="1054" y="674"/>
                </a:lnTo>
                <a:lnTo>
                  <a:pt x="1068" y="652"/>
                </a:lnTo>
                <a:lnTo>
                  <a:pt x="1080" y="632"/>
                </a:lnTo>
                <a:lnTo>
                  <a:pt x="1092" y="610"/>
                </a:lnTo>
                <a:lnTo>
                  <a:pt x="1102" y="590"/>
                </a:lnTo>
                <a:lnTo>
                  <a:pt x="1110" y="568"/>
                </a:lnTo>
                <a:lnTo>
                  <a:pt x="1118" y="548"/>
                </a:lnTo>
                <a:lnTo>
                  <a:pt x="1122" y="526"/>
                </a:lnTo>
                <a:lnTo>
                  <a:pt x="1128" y="504"/>
                </a:lnTo>
                <a:lnTo>
                  <a:pt x="1130" y="484"/>
                </a:lnTo>
                <a:lnTo>
                  <a:pt x="1132" y="462"/>
                </a:lnTo>
                <a:lnTo>
                  <a:pt x="1134" y="420"/>
                </a:lnTo>
                <a:lnTo>
                  <a:pt x="1130" y="380"/>
                </a:lnTo>
                <a:lnTo>
                  <a:pt x="1122" y="340"/>
                </a:lnTo>
                <a:lnTo>
                  <a:pt x="1110" y="300"/>
                </a:lnTo>
                <a:lnTo>
                  <a:pt x="1094" y="262"/>
                </a:lnTo>
                <a:lnTo>
                  <a:pt x="1074" y="226"/>
                </a:lnTo>
                <a:lnTo>
                  <a:pt x="1052" y="192"/>
                </a:lnTo>
                <a:lnTo>
                  <a:pt x="1028" y="158"/>
                </a:lnTo>
                <a:lnTo>
                  <a:pt x="1000" y="128"/>
                </a:lnTo>
                <a:lnTo>
                  <a:pt x="970" y="100"/>
                </a:lnTo>
                <a:lnTo>
                  <a:pt x="938" y="76"/>
                </a:lnTo>
                <a:lnTo>
                  <a:pt x="938" y="76"/>
                </a:lnTo>
                <a:lnTo>
                  <a:pt x="902" y="50"/>
                </a:lnTo>
                <a:lnTo>
                  <a:pt x="862" y="32"/>
                </a:lnTo>
                <a:lnTo>
                  <a:pt x="824" y="16"/>
                </a:lnTo>
                <a:lnTo>
                  <a:pt x="784" y="6"/>
                </a:lnTo>
                <a:lnTo>
                  <a:pt x="744" y="2"/>
                </a:lnTo>
                <a:lnTo>
                  <a:pt x="706" y="0"/>
                </a:lnTo>
                <a:lnTo>
                  <a:pt x="666" y="4"/>
                </a:lnTo>
                <a:lnTo>
                  <a:pt x="628" y="12"/>
                </a:lnTo>
                <a:lnTo>
                  <a:pt x="588" y="22"/>
                </a:lnTo>
                <a:lnTo>
                  <a:pt x="552" y="38"/>
                </a:lnTo>
                <a:lnTo>
                  <a:pt x="516" y="58"/>
                </a:lnTo>
                <a:lnTo>
                  <a:pt x="480" y="80"/>
                </a:lnTo>
                <a:lnTo>
                  <a:pt x="446" y="106"/>
                </a:lnTo>
                <a:lnTo>
                  <a:pt x="414" y="136"/>
                </a:lnTo>
                <a:lnTo>
                  <a:pt x="384" y="170"/>
                </a:lnTo>
                <a:lnTo>
                  <a:pt x="356" y="206"/>
                </a:lnTo>
                <a:lnTo>
                  <a:pt x="356" y="206"/>
                </a:lnTo>
                <a:lnTo>
                  <a:pt x="64" y="606"/>
                </a:lnTo>
                <a:lnTo>
                  <a:pt x="18" y="570"/>
                </a:lnTo>
                <a:lnTo>
                  <a:pt x="0" y="914"/>
                </a:lnTo>
                <a:lnTo>
                  <a:pt x="322" y="792"/>
                </a:lnTo>
                <a:lnTo>
                  <a:pt x="270" y="754"/>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8" name="Freeform 22"/>
          <p:cNvSpPr/>
          <p:nvPr>
            <p:custDataLst>
              <p:tags r:id="rId12"/>
            </p:custDataLst>
          </p:nvPr>
        </p:nvSpPr>
        <p:spPr bwMode="auto">
          <a:xfrm rot="1240982">
            <a:off x="3764351" y="1333901"/>
            <a:ext cx="951705" cy="1553701"/>
          </a:xfrm>
          <a:custGeom>
            <a:avLst/>
            <a:gdLst>
              <a:gd name="T0" fmla="*/ 596 w 762"/>
              <a:gd name="T1" fmla="*/ 938 h 1244"/>
              <a:gd name="T2" fmla="*/ 294 w 762"/>
              <a:gd name="T3" fmla="*/ 524 h 1244"/>
              <a:gd name="T4" fmla="*/ 264 w 762"/>
              <a:gd name="T5" fmla="*/ 470 h 1244"/>
              <a:gd name="T6" fmla="*/ 246 w 762"/>
              <a:gd name="T7" fmla="*/ 410 h 1244"/>
              <a:gd name="T8" fmla="*/ 242 w 762"/>
              <a:gd name="T9" fmla="*/ 348 h 1244"/>
              <a:gd name="T10" fmla="*/ 250 w 762"/>
              <a:gd name="T11" fmla="*/ 284 h 1244"/>
              <a:gd name="T12" fmla="*/ 272 w 762"/>
              <a:gd name="T13" fmla="*/ 222 h 1244"/>
              <a:gd name="T14" fmla="*/ 308 w 762"/>
              <a:gd name="T15" fmla="*/ 164 h 1244"/>
              <a:gd name="T16" fmla="*/ 360 w 762"/>
              <a:gd name="T17" fmla="*/ 114 h 1244"/>
              <a:gd name="T18" fmla="*/ 426 w 762"/>
              <a:gd name="T19" fmla="*/ 76 h 1244"/>
              <a:gd name="T20" fmla="*/ 452 w 762"/>
              <a:gd name="T21" fmla="*/ 66 h 1244"/>
              <a:gd name="T22" fmla="*/ 500 w 762"/>
              <a:gd name="T23" fmla="*/ 54 h 1244"/>
              <a:gd name="T24" fmla="*/ 546 w 762"/>
              <a:gd name="T25" fmla="*/ 54 h 1244"/>
              <a:gd name="T26" fmla="*/ 588 w 762"/>
              <a:gd name="T27" fmla="*/ 62 h 1244"/>
              <a:gd name="T28" fmla="*/ 628 w 762"/>
              <a:gd name="T29" fmla="*/ 76 h 1244"/>
              <a:gd name="T30" fmla="*/ 668 w 762"/>
              <a:gd name="T31" fmla="*/ 98 h 1244"/>
              <a:gd name="T32" fmla="*/ 724 w 762"/>
              <a:gd name="T33" fmla="*/ 138 h 1244"/>
              <a:gd name="T34" fmla="*/ 762 w 762"/>
              <a:gd name="T35" fmla="*/ 168 h 1244"/>
              <a:gd name="T36" fmla="*/ 730 w 762"/>
              <a:gd name="T37" fmla="*/ 130 h 1244"/>
              <a:gd name="T38" fmla="*/ 696 w 762"/>
              <a:gd name="T39" fmla="*/ 96 h 1244"/>
              <a:gd name="T40" fmla="*/ 660 w 762"/>
              <a:gd name="T41" fmla="*/ 68 h 1244"/>
              <a:gd name="T42" fmla="*/ 624 w 762"/>
              <a:gd name="T43" fmla="*/ 46 h 1244"/>
              <a:gd name="T44" fmla="*/ 586 w 762"/>
              <a:gd name="T45" fmla="*/ 28 h 1244"/>
              <a:gd name="T46" fmla="*/ 506 w 762"/>
              <a:gd name="T47" fmla="*/ 6 h 1244"/>
              <a:gd name="T48" fmla="*/ 424 w 762"/>
              <a:gd name="T49" fmla="*/ 0 h 1244"/>
              <a:gd name="T50" fmla="*/ 342 w 762"/>
              <a:gd name="T51" fmla="*/ 10 h 1244"/>
              <a:gd name="T52" fmla="*/ 264 w 762"/>
              <a:gd name="T53" fmla="*/ 34 h 1244"/>
              <a:gd name="T54" fmla="*/ 190 w 762"/>
              <a:gd name="T55" fmla="*/ 70 h 1244"/>
              <a:gd name="T56" fmla="*/ 158 w 762"/>
              <a:gd name="T57" fmla="*/ 92 h 1244"/>
              <a:gd name="T58" fmla="*/ 92 w 762"/>
              <a:gd name="T59" fmla="*/ 152 h 1244"/>
              <a:gd name="T60" fmla="*/ 44 w 762"/>
              <a:gd name="T61" fmla="*/ 218 h 1244"/>
              <a:gd name="T62" fmla="*/ 14 w 762"/>
              <a:gd name="T63" fmla="*/ 292 h 1244"/>
              <a:gd name="T64" fmla="*/ 0 w 762"/>
              <a:gd name="T65" fmla="*/ 370 h 1244"/>
              <a:gd name="T66" fmla="*/ 2 w 762"/>
              <a:gd name="T67" fmla="*/ 450 h 1244"/>
              <a:gd name="T68" fmla="*/ 20 w 762"/>
              <a:gd name="T69" fmla="*/ 530 h 1244"/>
              <a:gd name="T70" fmla="*/ 54 w 762"/>
              <a:gd name="T71" fmla="*/ 610 h 1244"/>
              <a:gd name="T72" fmla="*/ 100 w 762"/>
              <a:gd name="T73" fmla="*/ 688 h 1244"/>
              <a:gd name="T74" fmla="*/ 392 w 762"/>
              <a:gd name="T75" fmla="*/ 1088 h 1244"/>
              <a:gd name="T76" fmla="*/ 666 w 762"/>
              <a:gd name="T77" fmla="*/ 1244 h 1244"/>
              <a:gd name="T78" fmla="*/ 596 w 762"/>
              <a:gd name="T79" fmla="*/ 938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2" h="1244">
                <a:moveTo>
                  <a:pt x="596" y="938"/>
                </a:moveTo>
                <a:lnTo>
                  <a:pt x="596" y="938"/>
                </a:lnTo>
                <a:lnTo>
                  <a:pt x="294" y="524"/>
                </a:lnTo>
                <a:lnTo>
                  <a:pt x="294" y="524"/>
                </a:lnTo>
                <a:lnTo>
                  <a:pt x="278" y="498"/>
                </a:lnTo>
                <a:lnTo>
                  <a:pt x="264" y="470"/>
                </a:lnTo>
                <a:lnTo>
                  <a:pt x="254" y="442"/>
                </a:lnTo>
                <a:lnTo>
                  <a:pt x="246" y="410"/>
                </a:lnTo>
                <a:lnTo>
                  <a:pt x="242" y="380"/>
                </a:lnTo>
                <a:lnTo>
                  <a:pt x="242" y="348"/>
                </a:lnTo>
                <a:lnTo>
                  <a:pt x="244" y="316"/>
                </a:lnTo>
                <a:lnTo>
                  <a:pt x="250" y="284"/>
                </a:lnTo>
                <a:lnTo>
                  <a:pt x="258" y="252"/>
                </a:lnTo>
                <a:lnTo>
                  <a:pt x="272" y="222"/>
                </a:lnTo>
                <a:lnTo>
                  <a:pt x="288" y="192"/>
                </a:lnTo>
                <a:lnTo>
                  <a:pt x="308" y="164"/>
                </a:lnTo>
                <a:lnTo>
                  <a:pt x="332" y="138"/>
                </a:lnTo>
                <a:lnTo>
                  <a:pt x="360" y="114"/>
                </a:lnTo>
                <a:lnTo>
                  <a:pt x="390" y="94"/>
                </a:lnTo>
                <a:lnTo>
                  <a:pt x="426" y="76"/>
                </a:lnTo>
                <a:lnTo>
                  <a:pt x="426" y="76"/>
                </a:lnTo>
                <a:lnTo>
                  <a:pt x="452" y="66"/>
                </a:lnTo>
                <a:lnTo>
                  <a:pt x="476" y="60"/>
                </a:lnTo>
                <a:lnTo>
                  <a:pt x="500" y="54"/>
                </a:lnTo>
                <a:lnTo>
                  <a:pt x="524" y="54"/>
                </a:lnTo>
                <a:lnTo>
                  <a:pt x="546" y="54"/>
                </a:lnTo>
                <a:lnTo>
                  <a:pt x="568" y="56"/>
                </a:lnTo>
                <a:lnTo>
                  <a:pt x="588" y="62"/>
                </a:lnTo>
                <a:lnTo>
                  <a:pt x="608" y="68"/>
                </a:lnTo>
                <a:lnTo>
                  <a:pt x="628" y="76"/>
                </a:lnTo>
                <a:lnTo>
                  <a:pt x="648" y="86"/>
                </a:lnTo>
                <a:lnTo>
                  <a:pt x="668" y="98"/>
                </a:lnTo>
                <a:lnTo>
                  <a:pt x="686" y="110"/>
                </a:lnTo>
                <a:lnTo>
                  <a:pt x="724" y="138"/>
                </a:lnTo>
                <a:lnTo>
                  <a:pt x="762" y="168"/>
                </a:lnTo>
                <a:lnTo>
                  <a:pt x="762" y="168"/>
                </a:lnTo>
                <a:lnTo>
                  <a:pt x="746" y="148"/>
                </a:lnTo>
                <a:lnTo>
                  <a:pt x="730" y="130"/>
                </a:lnTo>
                <a:lnTo>
                  <a:pt x="714" y="112"/>
                </a:lnTo>
                <a:lnTo>
                  <a:pt x="696" y="96"/>
                </a:lnTo>
                <a:lnTo>
                  <a:pt x="678" y="82"/>
                </a:lnTo>
                <a:lnTo>
                  <a:pt x="660" y="68"/>
                </a:lnTo>
                <a:lnTo>
                  <a:pt x="642" y="56"/>
                </a:lnTo>
                <a:lnTo>
                  <a:pt x="624" y="46"/>
                </a:lnTo>
                <a:lnTo>
                  <a:pt x="604" y="36"/>
                </a:lnTo>
                <a:lnTo>
                  <a:pt x="586" y="28"/>
                </a:lnTo>
                <a:lnTo>
                  <a:pt x="546" y="14"/>
                </a:lnTo>
                <a:lnTo>
                  <a:pt x="506" y="6"/>
                </a:lnTo>
                <a:lnTo>
                  <a:pt x="464" y="0"/>
                </a:lnTo>
                <a:lnTo>
                  <a:pt x="424" y="0"/>
                </a:lnTo>
                <a:lnTo>
                  <a:pt x="382" y="4"/>
                </a:lnTo>
                <a:lnTo>
                  <a:pt x="342" y="10"/>
                </a:lnTo>
                <a:lnTo>
                  <a:pt x="302" y="20"/>
                </a:lnTo>
                <a:lnTo>
                  <a:pt x="264" y="34"/>
                </a:lnTo>
                <a:lnTo>
                  <a:pt x="226" y="50"/>
                </a:lnTo>
                <a:lnTo>
                  <a:pt x="190" y="70"/>
                </a:lnTo>
                <a:lnTo>
                  <a:pt x="158" y="92"/>
                </a:lnTo>
                <a:lnTo>
                  <a:pt x="158" y="92"/>
                </a:lnTo>
                <a:lnTo>
                  <a:pt x="122" y="122"/>
                </a:lnTo>
                <a:lnTo>
                  <a:pt x="92" y="152"/>
                </a:lnTo>
                <a:lnTo>
                  <a:pt x="66" y="184"/>
                </a:lnTo>
                <a:lnTo>
                  <a:pt x="44" y="218"/>
                </a:lnTo>
                <a:lnTo>
                  <a:pt x="26" y="254"/>
                </a:lnTo>
                <a:lnTo>
                  <a:pt x="14" y="292"/>
                </a:lnTo>
                <a:lnTo>
                  <a:pt x="4" y="330"/>
                </a:lnTo>
                <a:lnTo>
                  <a:pt x="0" y="370"/>
                </a:lnTo>
                <a:lnTo>
                  <a:pt x="0" y="410"/>
                </a:lnTo>
                <a:lnTo>
                  <a:pt x="2" y="450"/>
                </a:lnTo>
                <a:lnTo>
                  <a:pt x="10" y="490"/>
                </a:lnTo>
                <a:lnTo>
                  <a:pt x="20" y="530"/>
                </a:lnTo>
                <a:lnTo>
                  <a:pt x="34" y="570"/>
                </a:lnTo>
                <a:lnTo>
                  <a:pt x="54" y="610"/>
                </a:lnTo>
                <a:lnTo>
                  <a:pt x="74" y="650"/>
                </a:lnTo>
                <a:lnTo>
                  <a:pt x="100" y="688"/>
                </a:lnTo>
                <a:lnTo>
                  <a:pt x="100" y="688"/>
                </a:lnTo>
                <a:lnTo>
                  <a:pt x="392" y="1088"/>
                </a:lnTo>
                <a:lnTo>
                  <a:pt x="344" y="1122"/>
                </a:lnTo>
                <a:lnTo>
                  <a:pt x="666" y="1244"/>
                </a:lnTo>
                <a:lnTo>
                  <a:pt x="648" y="900"/>
                </a:lnTo>
                <a:lnTo>
                  <a:pt x="596" y="938"/>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9" name="Freeform 23"/>
          <p:cNvSpPr/>
          <p:nvPr>
            <p:custDataLst>
              <p:tags r:id="rId13"/>
            </p:custDataLst>
          </p:nvPr>
        </p:nvSpPr>
        <p:spPr bwMode="auto">
          <a:xfrm rot="1240982">
            <a:off x="2722207" y="2220697"/>
            <a:ext cx="1593668" cy="1019148"/>
          </a:xfrm>
          <a:custGeom>
            <a:avLst/>
            <a:gdLst>
              <a:gd name="T0" fmla="*/ 964 w 1276"/>
              <a:gd name="T1" fmla="*/ 394 h 816"/>
              <a:gd name="T2" fmla="*/ 476 w 1276"/>
              <a:gd name="T3" fmla="*/ 552 h 816"/>
              <a:gd name="T4" fmla="*/ 416 w 1276"/>
              <a:gd name="T5" fmla="*/ 566 h 816"/>
              <a:gd name="T6" fmla="*/ 354 w 1276"/>
              <a:gd name="T7" fmla="*/ 564 h 816"/>
              <a:gd name="T8" fmla="*/ 292 w 1276"/>
              <a:gd name="T9" fmla="*/ 550 h 816"/>
              <a:gd name="T10" fmla="*/ 234 w 1276"/>
              <a:gd name="T11" fmla="*/ 522 h 816"/>
              <a:gd name="T12" fmla="*/ 182 w 1276"/>
              <a:gd name="T13" fmla="*/ 482 h 816"/>
              <a:gd name="T14" fmla="*/ 138 w 1276"/>
              <a:gd name="T15" fmla="*/ 430 h 816"/>
              <a:gd name="T16" fmla="*/ 108 w 1276"/>
              <a:gd name="T17" fmla="*/ 366 h 816"/>
              <a:gd name="T18" fmla="*/ 90 w 1276"/>
              <a:gd name="T19" fmla="*/ 290 h 816"/>
              <a:gd name="T20" fmla="*/ 90 w 1276"/>
              <a:gd name="T21" fmla="*/ 262 h 816"/>
              <a:gd name="T22" fmla="*/ 94 w 1276"/>
              <a:gd name="T23" fmla="*/ 212 h 816"/>
              <a:gd name="T24" fmla="*/ 106 w 1276"/>
              <a:gd name="T25" fmla="*/ 168 h 816"/>
              <a:gd name="T26" fmla="*/ 128 w 1276"/>
              <a:gd name="T27" fmla="*/ 130 h 816"/>
              <a:gd name="T28" fmla="*/ 154 w 1276"/>
              <a:gd name="T29" fmla="*/ 96 h 816"/>
              <a:gd name="T30" fmla="*/ 186 w 1276"/>
              <a:gd name="T31" fmla="*/ 66 h 816"/>
              <a:gd name="T32" fmla="*/ 242 w 1276"/>
              <a:gd name="T33" fmla="*/ 26 h 816"/>
              <a:gd name="T34" fmla="*/ 282 w 1276"/>
              <a:gd name="T35" fmla="*/ 0 h 816"/>
              <a:gd name="T36" fmla="*/ 236 w 1276"/>
              <a:gd name="T37" fmla="*/ 18 h 816"/>
              <a:gd name="T38" fmla="*/ 194 w 1276"/>
              <a:gd name="T39" fmla="*/ 38 h 816"/>
              <a:gd name="T40" fmla="*/ 156 w 1276"/>
              <a:gd name="T41" fmla="*/ 64 h 816"/>
              <a:gd name="T42" fmla="*/ 124 w 1276"/>
              <a:gd name="T43" fmla="*/ 92 h 816"/>
              <a:gd name="T44" fmla="*/ 94 w 1276"/>
              <a:gd name="T45" fmla="*/ 124 h 816"/>
              <a:gd name="T46" fmla="*/ 48 w 1276"/>
              <a:gd name="T47" fmla="*/ 192 h 816"/>
              <a:gd name="T48" fmla="*/ 18 w 1276"/>
              <a:gd name="T49" fmla="*/ 268 h 816"/>
              <a:gd name="T50" fmla="*/ 2 w 1276"/>
              <a:gd name="T51" fmla="*/ 350 h 816"/>
              <a:gd name="T52" fmla="*/ 0 w 1276"/>
              <a:gd name="T53" fmla="*/ 432 h 816"/>
              <a:gd name="T54" fmla="*/ 12 w 1276"/>
              <a:gd name="T55" fmla="*/ 512 h 816"/>
              <a:gd name="T56" fmla="*/ 24 w 1276"/>
              <a:gd name="T57" fmla="*/ 550 h 816"/>
              <a:gd name="T58" fmla="*/ 60 w 1276"/>
              <a:gd name="T59" fmla="*/ 632 h 816"/>
              <a:gd name="T60" fmla="*/ 108 w 1276"/>
              <a:gd name="T61" fmla="*/ 698 h 816"/>
              <a:gd name="T62" fmla="*/ 168 w 1276"/>
              <a:gd name="T63" fmla="*/ 748 h 816"/>
              <a:gd name="T64" fmla="*/ 238 w 1276"/>
              <a:gd name="T65" fmla="*/ 786 h 816"/>
              <a:gd name="T66" fmla="*/ 316 w 1276"/>
              <a:gd name="T67" fmla="*/ 808 h 816"/>
              <a:gd name="T68" fmla="*/ 398 w 1276"/>
              <a:gd name="T69" fmla="*/ 816 h 816"/>
              <a:gd name="T70" fmla="*/ 484 w 1276"/>
              <a:gd name="T71" fmla="*/ 810 h 816"/>
              <a:gd name="T72" fmla="*/ 572 w 1276"/>
              <a:gd name="T73" fmla="*/ 788 h 816"/>
              <a:gd name="T74" fmla="*/ 1042 w 1276"/>
              <a:gd name="T75" fmla="*/ 636 h 816"/>
              <a:gd name="T76" fmla="*/ 1276 w 1276"/>
              <a:gd name="T77" fmla="*/ 424 h 816"/>
              <a:gd name="T78" fmla="*/ 964 w 1276"/>
              <a:gd name="T79" fmla="*/ 39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6" h="816">
                <a:moveTo>
                  <a:pt x="964" y="394"/>
                </a:moveTo>
                <a:lnTo>
                  <a:pt x="964" y="394"/>
                </a:lnTo>
                <a:lnTo>
                  <a:pt x="476" y="552"/>
                </a:lnTo>
                <a:lnTo>
                  <a:pt x="476" y="552"/>
                </a:lnTo>
                <a:lnTo>
                  <a:pt x="446" y="560"/>
                </a:lnTo>
                <a:lnTo>
                  <a:pt x="416" y="566"/>
                </a:lnTo>
                <a:lnTo>
                  <a:pt x="384" y="566"/>
                </a:lnTo>
                <a:lnTo>
                  <a:pt x="354" y="564"/>
                </a:lnTo>
                <a:lnTo>
                  <a:pt x="322" y="558"/>
                </a:lnTo>
                <a:lnTo>
                  <a:pt x="292" y="550"/>
                </a:lnTo>
                <a:lnTo>
                  <a:pt x="262" y="538"/>
                </a:lnTo>
                <a:lnTo>
                  <a:pt x="234" y="522"/>
                </a:lnTo>
                <a:lnTo>
                  <a:pt x="206" y="504"/>
                </a:lnTo>
                <a:lnTo>
                  <a:pt x="182" y="482"/>
                </a:lnTo>
                <a:lnTo>
                  <a:pt x="158" y="458"/>
                </a:lnTo>
                <a:lnTo>
                  <a:pt x="138" y="430"/>
                </a:lnTo>
                <a:lnTo>
                  <a:pt x="120" y="398"/>
                </a:lnTo>
                <a:lnTo>
                  <a:pt x="108" y="366"/>
                </a:lnTo>
                <a:lnTo>
                  <a:pt x="96" y="328"/>
                </a:lnTo>
                <a:lnTo>
                  <a:pt x="90" y="290"/>
                </a:lnTo>
                <a:lnTo>
                  <a:pt x="90" y="290"/>
                </a:lnTo>
                <a:lnTo>
                  <a:pt x="90" y="262"/>
                </a:lnTo>
                <a:lnTo>
                  <a:pt x="90" y="236"/>
                </a:lnTo>
                <a:lnTo>
                  <a:pt x="94" y="212"/>
                </a:lnTo>
                <a:lnTo>
                  <a:pt x="100" y="190"/>
                </a:lnTo>
                <a:lnTo>
                  <a:pt x="106" y="168"/>
                </a:lnTo>
                <a:lnTo>
                  <a:pt x="116" y="148"/>
                </a:lnTo>
                <a:lnTo>
                  <a:pt x="128" y="130"/>
                </a:lnTo>
                <a:lnTo>
                  <a:pt x="140" y="114"/>
                </a:lnTo>
                <a:lnTo>
                  <a:pt x="154" y="96"/>
                </a:lnTo>
                <a:lnTo>
                  <a:pt x="170" y="82"/>
                </a:lnTo>
                <a:lnTo>
                  <a:pt x="186" y="66"/>
                </a:lnTo>
                <a:lnTo>
                  <a:pt x="204" y="52"/>
                </a:lnTo>
                <a:lnTo>
                  <a:pt x="242" y="26"/>
                </a:lnTo>
                <a:lnTo>
                  <a:pt x="282" y="0"/>
                </a:lnTo>
                <a:lnTo>
                  <a:pt x="282" y="0"/>
                </a:lnTo>
                <a:lnTo>
                  <a:pt x="258" y="8"/>
                </a:lnTo>
                <a:lnTo>
                  <a:pt x="236" y="18"/>
                </a:lnTo>
                <a:lnTo>
                  <a:pt x="214" y="28"/>
                </a:lnTo>
                <a:lnTo>
                  <a:pt x="194" y="38"/>
                </a:lnTo>
                <a:lnTo>
                  <a:pt x="174" y="50"/>
                </a:lnTo>
                <a:lnTo>
                  <a:pt x="156" y="64"/>
                </a:lnTo>
                <a:lnTo>
                  <a:pt x="140" y="78"/>
                </a:lnTo>
                <a:lnTo>
                  <a:pt x="124" y="92"/>
                </a:lnTo>
                <a:lnTo>
                  <a:pt x="108" y="108"/>
                </a:lnTo>
                <a:lnTo>
                  <a:pt x="94" y="124"/>
                </a:lnTo>
                <a:lnTo>
                  <a:pt x="70" y="156"/>
                </a:lnTo>
                <a:lnTo>
                  <a:pt x="48" y="192"/>
                </a:lnTo>
                <a:lnTo>
                  <a:pt x="32" y="230"/>
                </a:lnTo>
                <a:lnTo>
                  <a:pt x="18" y="268"/>
                </a:lnTo>
                <a:lnTo>
                  <a:pt x="8" y="308"/>
                </a:lnTo>
                <a:lnTo>
                  <a:pt x="2" y="350"/>
                </a:lnTo>
                <a:lnTo>
                  <a:pt x="0" y="390"/>
                </a:lnTo>
                <a:lnTo>
                  <a:pt x="0" y="432"/>
                </a:lnTo>
                <a:lnTo>
                  <a:pt x="6" y="472"/>
                </a:lnTo>
                <a:lnTo>
                  <a:pt x="12" y="512"/>
                </a:lnTo>
                <a:lnTo>
                  <a:pt x="24" y="550"/>
                </a:lnTo>
                <a:lnTo>
                  <a:pt x="24" y="550"/>
                </a:lnTo>
                <a:lnTo>
                  <a:pt x="40" y="592"/>
                </a:lnTo>
                <a:lnTo>
                  <a:pt x="60" y="632"/>
                </a:lnTo>
                <a:lnTo>
                  <a:pt x="82" y="666"/>
                </a:lnTo>
                <a:lnTo>
                  <a:pt x="108" y="698"/>
                </a:lnTo>
                <a:lnTo>
                  <a:pt x="138" y="724"/>
                </a:lnTo>
                <a:lnTo>
                  <a:pt x="168" y="748"/>
                </a:lnTo>
                <a:lnTo>
                  <a:pt x="202" y="768"/>
                </a:lnTo>
                <a:lnTo>
                  <a:pt x="238" y="786"/>
                </a:lnTo>
                <a:lnTo>
                  <a:pt x="276" y="798"/>
                </a:lnTo>
                <a:lnTo>
                  <a:pt x="316" y="808"/>
                </a:lnTo>
                <a:lnTo>
                  <a:pt x="356" y="814"/>
                </a:lnTo>
                <a:lnTo>
                  <a:pt x="398" y="816"/>
                </a:lnTo>
                <a:lnTo>
                  <a:pt x="440" y="814"/>
                </a:lnTo>
                <a:lnTo>
                  <a:pt x="484" y="810"/>
                </a:lnTo>
                <a:lnTo>
                  <a:pt x="528" y="800"/>
                </a:lnTo>
                <a:lnTo>
                  <a:pt x="572" y="788"/>
                </a:lnTo>
                <a:lnTo>
                  <a:pt x="572" y="788"/>
                </a:lnTo>
                <a:lnTo>
                  <a:pt x="1042" y="636"/>
                </a:lnTo>
                <a:lnTo>
                  <a:pt x="1060" y="692"/>
                </a:lnTo>
                <a:lnTo>
                  <a:pt x="1276" y="424"/>
                </a:lnTo>
                <a:lnTo>
                  <a:pt x="944" y="332"/>
                </a:lnTo>
                <a:lnTo>
                  <a:pt x="964" y="394"/>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84" name="文本框 83"/>
          <p:cNvSpPr txBox="1"/>
          <p:nvPr>
            <p:custDataLst>
              <p:tags r:id="rId14"/>
            </p:custDataLst>
          </p:nvPr>
        </p:nvSpPr>
        <p:spPr>
          <a:xfrm rot="19604139">
            <a:off x="4570521" y="2472385"/>
            <a:ext cx="713826" cy="273393"/>
          </a:xfrm>
          <a:prstGeom prst="rect">
            <a:avLst/>
          </a:prstGeom>
        </p:spPr>
        <p:txBody>
          <a:bodyPr vert="horz"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内容三</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3" name="文本框 42"/>
          <p:cNvSpPr txBox="1"/>
          <p:nvPr>
            <p:custDataLst>
              <p:tags r:id="rId15"/>
            </p:custDataLst>
          </p:nvPr>
        </p:nvSpPr>
        <p:spPr>
          <a:xfrm rot="151317">
            <a:off x="3452781" y="2862479"/>
            <a:ext cx="713826" cy="273393"/>
          </a:xfrm>
          <a:prstGeom prst="rect">
            <a:avLst/>
          </a:prstGeom>
        </p:spPr>
        <p:txBody>
          <a:bodyPr vert="horz"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内容一</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16"/>
            </p:custDataLst>
          </p:nvPr>
        </p:nvSpPr>
        <p:spPr>
          <a:xfrm rot="20739150">
            <a:off x="3949721" y="1996090"/>
            <a:ext cx="338826" cy="670751"/>
          </a:xfrm>
          <a:prstGeom prst="rect">
            <a:avLst/>
          </a:prstGeom>
        </p:spPr>
        <p:txBody>
          <a:bodyPr vert="eaVert"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内容二</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8" name="文本框 47"/>
          <p:cNvSpPr txBox="1"/>
          <p:nvPr>
            <p:custDataLst>
              <p:tags r:id="rId17"/>
            </p:custDataLst>
          </p:nvPr>
        </p:nvSpPr>
        <p:spPr>
          <a:xfrm rot="18437129">
            <a:off x="4830303" y="3186438"/>
            <a:ext cx="338826" cy="670751"/>
          </a:xfrm>
          <a:prstGeom prst="rect">
            <a:avLst/>
          </a:prstGeom>
        </p:spPr>
        <p:txBody>
          <a:bodyPr vert="eaVert"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内容四</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8"/>
            </p:custDataLst>
          </p:nvPr>
        </p:nvSpPr>
        <p:spPr>
          <a:xfrm rot="1242718">
            <a:off x="3917398" y="3344678"/>
            <a:ext cx="338826" cy="670751"/>
          </a:xfrm>
          <a:prstGeom prst="rect">
            <a:avLst/>
          </a:prstGeom>
        </p:spPr>
        <p:txBody>
          <a:bodyPr vert="eaVert"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内容五</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1" name="圆角矩形 79"/>
          <p:cNvSpPr/>
          <p:nvPr>
            <p:custDataLst>
              <p:tags r:id="rId19"/>
            </p:custDataLst>
          </p:nvPr>
        </p:nvSpPr>
        <p:spPr>
          <a:xfrm>
            <a:off x="5954306" y="3550994"/>
            <a:ext cx="1831163" cy="428616"/>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lnSpcReduction="10000"/>
          </a:bodyPr>
          <a:lstStyle/>
          <a:p>
            <a:pPr algn="ctr">
              <a:lnSpc>
                <a:spcPct val="120000"/>
              </a:lnSpc>
            </a:pPr>
            <a:endParaRPr lang="zh-CN" altLang="en-US" sz="1350" dirty="0">
              <a:solidFill>
                <a:sysClr val="windowText" lastClr="000000">
                  <a:lumMod val="75000"/>
                  <a:lumOff val="25000"/>
                </a:sys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5" name="Oval 33"/>
          <p:cNvSpPr>
            <a:spLocks noChangeArrowheads="1"/>
          </p:cNvSpPr>
          <p:nvPr>
            <p:custDataLst>
              <p:tags r:id="rId20"/>
            </p:custDataLst>
          </p:nvPr>
        </p:nvSpPr>
        <p:spPr bwMode="auto">
          <a:xfrm>
            <a:off x="6033872" y="3621446"/>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68" name="圆角矩形 79"/>
          <p:cNvSpPr/>
          <p:nvPr>
            <p:custDataLst>
              <p:tags r:id="rId21"/>
            </p:custDataLst>
          </p:nvPr>
        </p:nvSpPr>
        <p:spPr>
          <a:xfrm>
            <a:off x="5913611" y="2081455"/>
            <a:ext cx="1831163" cy="428616"/>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lnSpcReduction="10000"/>
          </a:bodyPr>
          <a:lstStyle/>
          <a:p>
            <a:pPr algn="ctr">
              <a:lnSpc>
                <a:spcPct val="120000"/>
              </a:lnSpc>
            </a:pPr>
            <a:endParaRPr lang="zh-CN" altLang="en-US" sz="1350" dirty="0">
              <a:solidFill>
                <a:sysClr val="windowText" lastClr="000000">
                  <a:lumMod val="75000"/>
                  <a:lumOff val="25000"/>
                </a:sys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1" name="Oval 33"/>
          <p:cNvSpPr>
            <a:spLocks noChangeArrowheads="1"/>
          </p:cNvSpPr>
          <p:nvPr>
            <p:custDataLst>
              <p:tags r:id="rId22"/>
            </p:custDataLst>
          </p:nvPr>
        </p:nvSpPr>
        <p:spPr bwMode="auto">
          <a:xfrm>
            <a:off x="5993177" y="2151907"/>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81" name="圆角矩形 79"/>
          <p:cNvSpPr/>
          <p:nvPr>
            <p:custDataLst>
              <p:tags r:id="rId23"/>
            </p:custDataLst>
          </p:nvPr>
        </p:nvSpPr>
        <p:spPr>
          <a:xfrm>
            <a:off x="5457190" y="1139825"/>
            <a:ext cx="3073400" cy="428625"/>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lstStyle/>
          <a:p>
            <a:pPr algn="l">
              <a:lnSpc>
                <a:spcPct val="120000"/>
              </a:lnSpc>
            </a:pPr>
            <a:r>
              <a:rPr lang="en-US" altLang="zh-CN" sz="1600" b="1">
                <a:solidFill>
                  <a:sysClr val="windowText" lastClr="000000"/>
                </a:solidFill>
                <a:latin typeface="Arial" panose="020B0604020202020204" pitchFamily="34" charset="0"/>
                <a:ea typeface="微软雅黑" panose="020B0503020204020204" charset="-122"/>
                <a:sym typeface="Arial" panose="020B0604020202020204" pitchFamily="34" charset="0"/>
              </a:rPr>
              <a:t>     </a:t>
            </a: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以人民安全为宗旨</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97" name="Oval 33"/>
          <p:cNvSpPr>
            <a:spLocks noChangeArrowheads="1"/>
          </p:cNvSpPr>
          <p:nvPr>
            <p:custDataLst>
              <p:tags r:id="rId24"/>
            </p:custDataLst>
          </p:nvPr>
        </p:nvSpPr>
        <p:spPr bwMode="auto">
          <a:xfrm>
            <a:off x="5536650" y="1210164"/>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104" name="圆角矩形 79"/>
          <p:cNvSpPr/>
          <p:nvPr>
            <p:custDataLst>
              <p:tags r:id="rId25"/>
            </p:custDataLst>
          </p:nvPr>
        </p:nvSpPr>
        <p:spPr>
          <a:xfrm>
            <a:off x="490220" y="3322320"/>
            <a:ext cx="2324100" cy="428625"/>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r>
              <a:rPr lang="en-US" altLang="zh-CN" sz="1600" b="1">
                <a:solidFill>
                  <a:sysClr val="windowText" lastClr="000000"/>
                </a:solidFill>
                <a:latin typeface="Arial" panose="020B0604020202020204" pitchFamily="34" charset="0"/>
                <a:ea typeface="微软雅黑" panose="020B0503020204020204" charset="-122"/>
                <a:sym typeface="Arial" panose="020B0604020202020204" pitchFamily="34" charset="0"/>
              </a:rPr>
              <a:t>   </a:t>
            </a: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以经济安全为基础</a:t>
            </a:r>
            <a:endParaRPr lang="zh-CN" altLang="en-US" sz="1600" b="1" dirty="0">
              <a:solidFill>
                <a:sysClr val="windowText" lastClr="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7" name="Oval 33"/>
          <p:cNvSpPr>
            <a:spLocks noChangeArrowheads="1"/>
          </p:cNvSpPr>
          <p:nvPr>
            <p:custDataLst>
              <p:tags r:id="rId26"/>
            </p:custDataLst>
          </p:nvPr>
        </p:nvSpPr>
        <p:spPr bwMode="auto">
          <a:xfrm>
            <a:off x="569754" y="3392846"/>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112" name="圆角矩形 79"/>
          <p:cNvSpPr/>
          <p:nvPr>
            <p:custDataLst>
              <p:tags r:id="rId27"/>
            </p:custDataLst>
          </p:nvPr>
        </p:nvSpPr>
        <p:spPr>
          <a:xfrm>
            <a:off x="490220" y="1755775"/>
            <a:ext cx="2332355" cy="428625"/>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lnSpcReduction="10000"/>
          </a:bodyPr>
          <a:lstStyle/>
          <a:p>
            <a:pPr algn="ctr">
              <a:lnSpc>
                <a:spcPct val="120000"/>
              </a:lnSpc>
            </a:pPr>
            <a:endParaRPr lang="zh-CN" altLang="en-US" sz="1350" dirty="0">
              <a:solidFill>
                <a:sysClr val="windowText" lastClr="000000">
                  <a:lumMod val="75000"/>
                  <a:lumOff val="25000"/>
                </a:sys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3" name="文本框 112"/>
          <p:cNvSpPr txBox="1"/>
          <p:nvPr>
            <p:custDataLst>
              <p:tags r:id="rId28"/>
            </p:custDataLst>
          </p:nvPr>
        </p:nvSpPr>
        <p:spPr>
          <a:xfrm>
            <a:off x="490187" y="2271423"/>
            <a:ext cx="2408636" cy="829945"/>
          </a:xfrm>
          <a:prstGeom prst="rect">
            <a:avLst/>
          </a:prstGeom>
          <a:noFill/>
        </p:spPr>
        <p:txBody>
          <a:bodyPr wrap="square" rtlCol="0">
            <a:spAutoFit/>
          </a:bodyPr>
          <a:lstStyle/>
          <a:p>
            <a:pPr>
              <a:lnSpc>
                <a:spcPct val="100000"/>
              </a:lnSpc>
            </a:pPr>
            <a:r>
              <a:rPr lang="zh-CN" altLang="en-US" sz="1200">
                <a:solidFill>
                  <a:sysClr val="windowText" lastClr="000000"/>
                </a:solidFill>
                <a:latin typeface="Arial" panose="020B0604020202020204" pitchFamily="34" charset="0"/>
                <a:ea typeface="微软雅黑" panose="020B0503020204020204" charset="-122"/>
                <a:sym typeface="Arial" panose="020B0604020202020204" pitchFamily="34" charset="0"/>
              </a:rPr>
              <a:t>就是要坚持党的领导和中国特色社会主义制度不动摇，把制度安全、政权安全放在首要位置，为国家安全提供根本政治保证</a:t>
            </a:r>
            <a:endParaRPr lang="zh-CN" altLang="en-US" sz="120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5" name="Oval 33"/>
          <p:cNvSpPr>
            <a:spLocks noChangeArrowheads="1"/>
          </p:cNvSpPr>
          <p:nvPr>
            <p:custDataLst>
              <p:tags r:id="rId29"/>
            </p:custDataLst>
          </p:nvPr>
        </p:nvSpPr>
        <p:spPr bwMode="auto">
          <a:xfrm>
            <a:off x="569754" y="1826131"/>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119" name="文本框 118"/>
          <p:cNvSpPr txBox="1"/>
          <p:nvPr>
            <p:custDataLst>
              <p:tags r:id="rId30"/>
            </p:custDataLst>
          </p:nvPr>
        </p:nvSpPr>
        <p:spPr>
          <a:xfrm>
            <a:off x="871220" y="1791335"/>
            <a:ext cx="1883410" cy="337185"/>
          </a:xfrm>
          <a:prstGeom prst="rect">
            <a:avLst/>
          </a:prstGeom>
          <a:noFill/>
        </p:spPr>
        <p:txBody>
          <a:bodyPr wrap="square" rtlCol="0" anchor="t" anchorCtr="0">
            <a:spAutoFit/>
          </a:bodyPr>
          <a:lstStyle>
            <a:defPPr>
              <a:defRPr lang="zh-CN"/>
            </a:defPPr>
            <a:lvl1pPr>
              <a:lnSpc>
                <a:spcPct val="120000"/>
              </a:lnSpc>
              <a:defRPr sz="2000" b="1" spc="300">
                <a:latin typeface="Arial" panose="020B0604020202020204" pitchFamily="34" charset="0"/>
                <a:ea typeface="微软雅黑" panose="020B0503020204020204" charset="-122"/>
              </a:defRPr>
            </a:lvl1pPr>
          </a:lstStyle>
          <a:p>
            <a:pPr>
              <a:lnSpc>
                <a:spcPct val="100000"/>
              </a:lnSpc>
            </a:pPr>
            <a:r>
              <a:rPr lang="zh-CN" altLang="en-US" sz="1600" spc="0">
                <a:solidFill>
                  <a:schemeClr val="tx1"/>
                </a:solidFill>
                <a:uFillTx/>
                <a:sym typeface="Arial" panose="020B0604020202020204" pitchFamily="34" charset="0"/>
              </a:rPr>
              <a:t>以政治安全为根本</a:t>
            </a:r>
            <a:endParaRPr lang="zh-CN" altLang="en-US" sz="1600" spc="0">
              <a:solidFill>
                <a:schemeClr val="tx1"/>
              </a:solidFill>
              <a:uFillTx/>
              <a:sym typeface="Arial" panose="020B0604020202020204" pitchFamily="34" charset="0"/>
            </a:endParaRPr>
          </a:p>
        </p:txBody>
      </p:sp>
      <p:sp>
        <p:nvSpPr>
          <p:cNvPr id="122" name="Freeform 37"/>
          <p:cNvSpPr>
            <a:spLocks noEditPoints="1"/>
          </p:cNvSpPr>
          <p:nvPr>
            <p:custDataLst>
              <p:tags r:id="rId31"/>
            </p:custDataLst>
          </p:nvPr>
        </p:nvSpPr>
        <p:spPr bwMode="auto">
          <a:xfrm>
            <a:off x="6107800" y="3697317"/>
            <a:ext cx="153336" cy="162059"/>
          </a:xfrm>
          <a:custGeom>
            <a:avLst/>
            <a:gdLst>
              <a:gd name="T0" fmla="*/ 102 w 105"/>
              <a:gd name="T1" fmla="*/ 62 h 111"/>
              <a:gd name="T2" fmla="*/ 89 w 105"/>
              <a:gd name="T3" fmla="*/ 56 h 111"/>
              <a:gd name="T4" fmla="*/ 93 w 105"/>
              <a:gd name="T5" fmla="*/ 41 h 111"/>
              <a:gd name="T6" fmla="*/ 93 w 105"/>
              <a:gd name="T7" fmla="*/ 30 h 111"/>
              <a:gd name="T8" fmla="*/ 95 w 105"/>
              <a:gd name="T9" fmla="*/ 26 h 111"/>
              <a:gd name="T10" fmla="*/ 82 w 105"/>
              <a:gd name="T11" fmla="*/ 6 h 111"/>
              <a:gd name="T12" fmla="*/ 76 w 105"/>
              <a:gd name="T13" fmla="*/ 8 h 111"/>
              <a:gd name="T14" fmla="*/ 73 w 105"/>
              <a:gd name="T15" fmla="*/ 13 h 111"/>
              <a:gd name="T16" fmla="*/ 71 w 105"/>
              <a:gd name="T17" fmla="*/ 14 h 111"/>
              <a:gd name="T18" fmla="*/ 63 w 105"/>
              <a:gd name="T19" fmla="*/ 6 h 111"/>
              <a:gd name="T20" fmla="*/ 55 w 105"/>
              <a:gd name="T21" fmla="*/ 0 h 111"/>
              <a:gd name="T22" fmla="*/ 21 w 105"/>
              <a:gd name="T23" fmla="*/ 13 h 111"/>
              <a:gd name="T24" fmla="*/ 34 w 105"/>
              <a:gd name="T25" fmla="*/ 10 h 111"/>
              <a:gd name="T26" fmla="*/ 36 w 105"/>
              <a:gd name="T27" fmla="*/ 10 h 111"/>
              <a:gd name="T28" fmla="*/ 33 w 105"/>
              <a:gd name="T29" fmla="*/ 20 h 111"/>
              <a:gd name="T30" fmla="*/ 41 w 105"/>
              <a:gd name="T31" fmla="*/ 25 h 111"/>
              <a:gd name="T32" fmla="*/ 44 w 105"/>
              <a:gd name="T33" fmla="*/ 17 h 111"/>
              <a:gd name="T34" fmla="*/ 52 w 105"/>
              <a:gd name="T35" fmla="*/ 18 h 111"/>
              <a:gd name="T36" fmla="*/ 60 w 105"/>
              <a:gd name="T37" fmla="*/ 22 h 111"/>
              <a:gd name="T38" fmla="*/ 63 w 105"/>
              <a:gd name="T39" fmla="*/ 28 h 111"/>
              <a:gd name="T40" fmla="*/ 60 w 105"/>
              <a:gd name="T41" fmla="*/ 28 h 111"/>
              <a:gd name="T42" fmla="*/ 50 w 105"/>
              <a:gd name="T43" fmla="*/ 29 h 111"/>
              <a:gd name="T44" fmla="*/ 56 w 105"/>
              <a:gd name="T45" fmla="*/ 31 h 111"/>
              <a:gd name="T46" fmla="*/ 46 w 105"/>
              <a:gd name="T47" fmla="*/ 37 h 111"/>
              <a:gd name="T48" fmla="*/ 41 w 105"/>
              <a:gd name="T49" fmla="*/ 51 h 111"/>
              <a:gd name="T50" fmla="*/ 32 w 105"/>
              <a:gd name="T51" fmla="*/ 48 h 111"/>
              <a:gd name="T52" fmla="*/ 32 w 105"/>
              <a:gd name="T53" fmla="*/ 57 h 111"/>
              <a:gd name="T54" fmla="*/ 38 w 105"/>
              <a:gd name="T55" fmla="*/ 61 h 111"/>
              <a:gd name="T56" fmla="*/ 41 w 105"/>
              <a:gd name="T57" fmla="*/ 67 h 111"/>
              <a:gd name="T58" fmla="*/ 35 w 105"/>
              <a:gd name="T59" fmla="*/ 63 h 111"/>
              <a:gd name="T60" fmla="*/ 22 w 105"/>
              <a:gd name="T61" fmla="*/ 58 h 111"/>
              <a:gd name="T62" fmla="*/ 14 w 105"/>
              <a:gd name="T63" fmla="*/ 46 h 111"/>
              <a:gd name="T64" fmla="*/ 9 w 105"/>
              <a:gd name="T65" fmla="*/ 27 h 111"/>
              <a:gd name="T66" fmla="*/ 45 w 105"/>
              <a:gd name="T67" fmla="*/ 110 h 111"/>
              <a:gd name="T68" fmla="*/ 47 w 105"/>
              <a:gd name="T69" fmla="*/ 94 h 111"/>
              <a:gd name="T70" fmla="*/ 39 w 105"/>
              <a:gd name="T71" fmla="*/ 78 h 111"/>
              <a:gd name="T72" fmla="*/ 44 w 105"/>
              <a:gd name="T73" fmla="*/ 71 h 111"/>
              <a:gd name="T74" fmla="*/ 54 w 105"/>
              <a:gd name="T75" fmla="*/ 71 h 111"/>
              <a:gd name="T76" fmla="*/ 64 w 105"/>
              <a:gd name="T77" fmla="*/ 78 h 111"/>
              <a:gd name="T78" fmla="*/ 69 w 105"/>
              <a:gd name="T79" fmla="*/ 81 h 111"/>
              <a:gd name="T80" fmla="*/ 73 w 105"/>
              <a:gd name="T81" fmla="*/ 89 h 111"/>
              <a:gd name="T82" fmla="*/ 62 w 105"/>
              <a:gd name="T83" fmla="*/ 100 h 111"/>
              <a:gd name="T84" fmla="*/ 54 w 105"/>
              <a:gd name="T85" fmla="*/ 106 h 111"/>
              <a:gd name="T86" fmla="*/ 56 w 105"/>
              <a:gd name="T87" fmla="*/ 111 h 111"/>
              <a:gd name="T88" fmla="*/ 105 w 105"/>
              <a:gd name="T89" fmla="*/ 69 h 111"/>
              <a:gd name="T90" fmla="*/ 57 w 105"/>
              <a:gd name="T91" fmla="*/ 31 h 111"/>
              <a:gd name="T92" fmla="*/ 55 w 105"/>
              <a:gd name="T93" fmla="*/ 35 h 111"/>
              <a:gd name="T94" fmla="*/ 79 w 105"/>
              <a:gd name="T95" fmla="*/ 10 h 111"/>
              <a:gd name="T96" fmla="*/ 85 w 105"/>
              <a:gd name="T97" fmla="*/ 1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 h="111">
                <a:moveTo>
                  <a:pt x="105" y="69"/>
                </a:moveTo>
                <a:cubicBezTo>
                  <a:pt x="104" y="67"/>
                  <a:pt x="105" y="64"/>
                  <a:pt x="105" y="64"/>
                </a:cubicBezTo>
                <a:cubicBezTo>
                  <a:pt x="105" y="64"/>
                  <a:pt x="102" y="63"/>
                  <a:pt x="102" y="62"/>
                </a:cubicBezTo>
                <a:cubicBezTo>
                  <a:pt x="101" y="61"/>
                  <a:pt x="99" y="64"/>
                  <a:pt x="98" y="64"/>
                </a:cubicBezTo>
                <a:cubicBezTo>
                  <a:pt x="98" y="64"/>
                  <a:pt x="96" y="65"/>
                  <a:pt x="95" y="64"/>
                </a:cubicBezTo>
                <a:cubicBezTo>
                  <a:pt x="94" y="64"/>
                  <a:pt x="89" y="56"/>
                  <a:pt x="89" y="56"/>
                </a:cubicBezTo>
                <a:cubicBezTo>
                  <a:pt x="89" y="56"/>
                  <a:pt x="89" y="53"/>
                  <a:pt x="89" y="50"/>
                </a:cubicBezTo>
                <a:cubicBezTo>
                  <a:pt x="89" y="48"/>
                  <a:pt x="90" y="46"/>
                  <a:pt x="90" y="46"/>
                </a:cubicBezTo>
                <a:cubicBezTo>
                  <a:pt x="90" y="46"/>
                  <a:pt x="93" y="43"/>
                  <a:pt x="93" y="41"/>
                </a:cubicBezTo>
                <a:cubicBezTo>
                  <a:pt x="94" y="39"/>
                  <a:pt x="97" y="37"/>
                  <a:pt x="97" y="37"/>
                </a:cubicBezTo>
                <a:cubicBezTo>
                  <a:pt x="97" y="37"/>
                  <a:pt x="95" y="36"/>
                  <a:pt x="94" y="35"/>
                </a:cubicBezTo>
                <a:cubicBezTo>
                  <a:pt x="92" y="34"/>
                  <a:pt x="93" y="32"/>
                  <a:pt x="93" y="30"/>
                </a:cubicBezTo>
                <a:cubicBezTo>
                  <a:pt x="93" y="30"/>
                  <a:pt x="93" y="29"/>
                  <a:pt x="93" y="29"/>
                </a:cubicBezTo>
                <a:cubicBezTo>
                  <a:pt x="96" y="31"/>
                  <a:pt x="97" y="30"/>
                  <a:pt x="97" y="30"/>
                </a:cubicBezTo>
                <a:cubicBezTo>
                  <a:pt x="97" y="29"/>
                  <a:pt x="95" y="26"/>
                  <a:pt x="95" y="26"/>
                </a:cubicBezTo>
                <a:cubicBezTo>
                  <a:pt x="95" y="26"/>
                  <a:pt x="98" y="25"/>
                  <a:pt x="100" y="25"/>
                </a:cubicBezTo>
                <a:cubicBezTo>
                  <a:pt x="100" y="25"/>
                  <a:pt x="101" y="25"/>
                  <a:pt x="102" y="24"/>
                </a:cubicBezTo>
                <a:cubicBezTo>
                  <a:pt x="97" y="17"/>
                  <a:pt x="90" y="10"/>
                  <a:pt x="82" y="6"/>
                </a:cubicBezTo>
                <a:cubicBezTo>
                  <a:pt x="81" y="6"/>
                  <a:pt x="81" y="6"/>
                  <a:pt x="81" y="6"/>
                </a:cubicBezTo>
                <a:cubicBezTo>
                  <a:pt x="80" y="6"/>
                  <a:pt x="78" y="7"/>
                  <a:pt x="78" y="7"/>
                </a:cubicBezTo>
                <a:cubicBezTo>
                  <a:pt x="78" y="7"/>
                  <a:pt x="77" y="8"/>
                  <a:pt x="76" y="8"/>
                </a:cubicBezTo>
                <a:cubicBezTo>
                  <a:pt x="74" y="9"/>
                  <a:pt x="73" y="9"/>
                  <a:pt x="73" y="9"/>
                </a:cubicBezTo>
                <a:cubicBezTo>
                  <a:pt x="74" y="11"/>
                  <a:pt x="74" y="11"/>
                  <a:pt x="74" y="11"/>
                </a:cubicBezTo>
                <a:cubicBezTo>
                  <a:pt x="73" y="13"/>
                  <a:pt x="73" y="13"/>
                  <a:pt x="73" y="13"/>
                </a:cubicBezTo>
                <a:cubicBezTo>
                  <a:pt x="74" y="16"/>
                  <a:pt x="74" y="16"/>
                  <a:pt x="74" y="16"/>
                </a:cubicBezTo>
                <a:cubicBezTo>
                  <a:pt x="73" y="16"/>
                  <a:pt x="73" y="16"/>
                  <a:pt x="73" y="16"/>
                </a:cubicBezTo>
                <a:cubicBezTo>
                  <a:pt x="73" y="16"/>
                  <a:pt x="72" y="15"/>
                  <a:pt x="71" y="14"/>
                </a:cubicBezTo>
                <a:cubicBezTo>
                  <a:pt x="70" y="12"/>
                  <a:pt x="68" y="14"/>
                  <a:pt x="67" y="13"/>
                </a:cubicBezTo>
                <a:cubicBezTo>
                  <a:pt x="65" y="12"/>
                  <a:pt x="62" y="9"/>
                  <a:pt x="62" y="9"/>
                </a:cubicBezTo>
                <a:cubicBezTo>
                  <a:pt x="62" y="9"/>
                  <a:pt x="63" y="7"/>
                  <a:pt x="63" y="6"/>
                </a:cubicBezTo>
                <a:cubicBezTo>
                  <a:pt x="63" y="5"/>
                  <a:pt x="60" y="3"/>
                  <a:pt x="60" y="3"/>
                </a:cubicBezTo>
                <a:cubicBezTo>
                  <a:pt x="60" y="1"/>
                  <a:pt x="54" y="0"/>
                  <a:pt x="54" y="0"/>
                </a:cubicBezTo>
                <a:cubicBezTo>
                  <a:pt x="55" y="0"/>
                  <a:pt x="55" y="0"/>
                  <a:pt x="55" y="0"/>
                </a:cubicBezTo>
                <a:cubicBezTo>
                  <a:pt x="43" y="0"/>
                  <a:pt x="33" y="3"/>
                  <a:pt x="24" y="9"/>
                </a:cubicBezTo>
                <a:cubicBezTo>
                  <a:pt x="26" y="9"/>
                  <a:pt x="29" y="9"/>
                  <a:pt x="28" y="10"/>
                </a:cubicBezTo>
                <a:cubicBezTo>
                  <a:pt x="25" y="11"/>
                  <a:pt x="23" y="13"/>
                  <a:pt x="21" y="13"/>
                </a:cubicBezTo>
                <a:cubicBezTo>
                  <a:pt x="20" y="13"/>
                  <a:pt x="21" y="14"/>
                  <a:pt x="23" y="14"/>
                </a:cubicBezTo>
                <a:cubicBezTo>
                  <a:pt x="24" y="14"/>
                  <a:pt x="28" y="12"/>
                  <a:pt x="31" y="12"/>
                </a:cubicBezTo>
                <a:cubicBezTo>
                  <a:pt x="33" y="11"/>
                  <a:pt x="34" y="11"/>
                  <a:pt x="34" y="10"/>
                </a:cubicBezTo>
                <a:cubicBezTo>
                  <a:pt x="34" y="9"/>
                  <a:pt x="33" y="8"/>
                  <a:pt x="33" y="8"/>
                </a:cubicBezTo>
                <a:cubicBezTo>
                  <a:pt x="33" y="8"/>
                  <a:pt x="37" y="6"/>
                  <a:pt x="37" y="6"/>
                </a:cubicBezTo>
                <a:cubicBezTo>
                  <a:pt x="37" y="7"/>
                  <a:pt x="35" y="7"/>
                  <a:pt x="36" y="10"/>
                </a:cubicBezTo>
                <a:cubicBezTo>
                  <a:pt x="38" y="12"/>
                  <a:pt x="41" y="12"/>
                  <a:pt x="38" y="13"/>
                </a:cubicBezTo>
                <a:cubicBezTo>
                  <a:pt x="36" y="14"/>
                  <a:pt x="30" y="18"/>
                  <a:pt x="32" y="19"/>
                </a:cubicBezTo>
                <a:cubicBezTo>
                  <a:pt x="33" y="20"/>
                  <a:pt x="33" y="20"/>
                  <a:pt x="33" y="20"/>
                </a:cubicBezTo>
                <a:cubicBezTo>
                  <a:pt x="33" y="20"/>
                  <a:pt x="36" y="20"/>
                  <a:pt x="37" y="21"/>
                </a:cubicBezTo>
                <a:cubicBezTo>
                  <a:pt x="38" y="22"/>
                  <a:pt x="40" y="22"/>
                  <a:pt x="40" y="22"/>
                </a:cubicBezTo>
                <a:cubicBezTo>
                  <a:pt x="40" y="22"/>
                  <a:pt x="38" y="24"/>
                  <a:pt x="41" y="25"/>
                </a:cubicBezTo>
                <a:cubicBezTo>
                  <a:pt x="43" y="26"/>
                  <a:pt x="44" y="23"/>
                  <a:pt x="44" y="22"/>
                </a:cubicBezTo>
                <a:cubicBezTo>
                  <a:pt x="43" y="22"/>
                  <a:pt x="46" y="22"/>
                  <a:pt x="45" y="20"/>
                </a:cubicBezTo>
                <a:cubicBezTo>
                  <a:pt x="45" y="19"/>
                  <a:pt x="44" y="17"/>
                  <a:pt x="44" y="17"/>
                </a:cubicBezTo>
                <a:cubicBezTo>
                  <a:pt x="45" y="14"/>
                  <a:pt x="45" y="14"/>
                  <a:pt x="45" y="14"/>
                </a:cubicBezTo>
                <a:cubicBezTo>
                  <a:pt x="45" y="14"/>
                  <a:pt x="48" y="13"/>
                  <a:pt x="49" y="14"/>
                </a:cubicBezTo>
                <a:cubicBezTo>
                  <a:pt x="50" y="15"/>
                  <a:pt x="50" y="17"/>
                  <a:pt x="52" y="18"/>
                </a:cubicBezTo>
                <a:cubicBezTo>
                  <a:pt x="54" y="18"/>
                  <a:pt x="55" y="17"/>
                  <a:pt x="55" y="17"/>
                </a:cubicBezTo>
                <a:cubicBezTo>
                  <a:pt x="55" y="17"/>
                  <a:pt x="57" y="16"/>
                  <a:pt x="58" y="18"/>
                </a:cubicBezTo>
                <a:cubicBezTo>
                  <a:pt x="58" y="20"/>
                  <a:pt x="59" y="21"/>
                  <a:pt x="60" y="22"/>
                </a:cubicBezTo>
                <a:cubicBezTo>
                  <a:pt x="61" y="22"/>
                  <a:pt x="60" y="23"/>
                  <a:pt x="60" y="23"/>
                </a:cubicBezTo>
                <a:cubicBezTo>
                  <a:pt x="60" y="23"/>
                  <a:pt x="62" y="20"/>
                  <a:pt x="63" y="23"/>
                </a:cubicBezTo>
                <a:cubicBezTo>
                  <a:pt x="63" y="27"/>
                  <a:pt x="61" y="28"/>
                  <a:pt x="63" y="28"/>
                </a:cubicBezTo>
                <a:cubicBezTo>
                  <a:pt x="65" y="28"/>
                  <a:pt x="65" y="29"/>
                  <a:pt x="65" y="30"/>
                </a:cubicBezTo>
                <a:cubicBezTo>
                  <a:pt x="65" y="30"/>
                  <a:pt x="63" y="30"/>
                  <a:pt x="63" y="30"/>
                </a:cubicBezTo>
                <a:cubicBezTo>
                  <a:pt x="60" y="28"/>
                  <a:pt x="60" y="28"/>
                  <a:pt x="60" y="28"/>
                </a:cubicBezTo>
                <a:cubicBezTo>
                  <a:pt x="60" y="28"/>
                  <a:pt x="62" y="26"/>
                  <a:pt x="60" y="26"/>
                </a:cubicBezTo>
                <a:cubicBezTo>
                  <a:pt x="59" y="26"/>
                  <a:pt x="55" y="26"/>
                  <a:pt x="55" y="26"/>
                </a:cubicBezTo>
                <a:cubicBezTo>
                  <a:pt x="55" y="26"/>
                  <a:pt x="50" y="28"/>
                  <a:pt x="50" y="29"/>
                </a:cubicBezTo>
                <a:cubicBezTo>
                  <a:pt x="50" y="29"/>
                  <a:pt x="55" y="27"/>
                  <a:pt x="55" y="28"/>
                </a:cubicBezTo>
                <a:cubicBezTo>
                  <a:pt x="55" y="29"/>
                  <a:pt x="54" y="29"/>
                  <a:pt x="55" y="29"/>
                </a:cubicBezTo>
                <a:cubicBezTo>
                  <a:pt x="56" y="30"/>
                  <a:pt x="56" y="31"/>
                  <a:pt x="56" y="31"/>
                </a:cubicBezTo>
                <a:cubicBezTo>
                  <a:pt x="56" y="31"/>
                  <a:pt x="56" y="31"/>
                  <a:pt x="54" y="32"/>
                </a:cubicBezTo>
                <a:cubicBezTo>
                  <a:pt x="52" y="32"/>
                  <a:pt x="50" y="34"/>
                  <a:pt x="50" y="35"/>
                </a:cubicBezTo>
                <a:cubicBezTo>
                  <a:pt x="50" y="36"/>
                  <a:pt x="46" y="35"/>
                  <a:pt x="46" y="37"/>
                </a:cubicBezTo>
                <a:cubicBezTo>
                  <a:pt x="45" y="39"/>
                  <a:pt x="47" y="40"/>
                  <a:pt x="45" y="41"/>
                </a:cubicBezTo>
                <a:cubicBezTo>
                  <a:pt x="43" y="42"/>
                  <a:pt x="40" y="45"/>
                  <a:pt x="40" y="47"/>
                </a:cubicBezTo>
                <a:cubicBezTo>
                  <a:pt x="41" y="49"/>
                  <a:pt x="41" y="51"/>
                  <a:pt x="41" y="51"/>
                </a:cubicBezTo>
                <a:cubicBezTo>
                  <a:pt x="39" y="51"/>
                  <a:pt x="39" y="51"/>
                  <a:pt x="39" y="51"/>
                </a:cubicBezTo>
                <a:cubicBezTo>
                  <a:pt x="39" y="51"/>
                  <a:pt x="39" y="47"/>
                  <a:pt x="36" y="47"/>
                </a:cubicBezTo>
                <a:cubicBezTo>
                  <a:pt x="33" y="47"/>
                  <a:pt x="32" y="48"/>
                  <a:pt x="32" y="48"/>
                </a:cubicBezTo>
                <a:cubicBezTo>
                  <a:pt x="32" y="48"/>
                  <a:pt x="27" y="46"/>
                  <a:pt x="27" y="51"/>
                </a:cubicBezTo>
                <a:cubicBezTo>
                  <a:pt x="27" y="51"/>
                  <a:pt x="26" y="58"/>
                  <a:pt x="29" y="58"/>
                </a:cubicBezTo>
                <a:cubicBezTo>
                  <a:pt x="32" y="58"/>
                  <a:pt x="32" y="57"/>
                  <a:pt x="32" y="57"/>
                </a:cubicBezTo>
                <a:cubicBezTo>
                  <a:pt x="32" y="57"/>
                  <a:pt x="33" y="55"/>
                  <a:pt x="34" y="56"/>
                </a:cubicBezTo>
                <a:cubicBezTo>
                  <a:pt x="35" y="56"/>
                  <a:pt x="33" y="61"/>
                  <a:pt x="33" y="61"/>
                </a:cubicBezTo>
                <a:cubicBezTo>
                  <a:pt x="35" y="61"/>
                  <a:pt x="38" y="61"/>
                  <a:pt x="38" y="61"/>
                </a:cubicBezTo>
                <a:cubicBezTo>
                  <a:pt x="38" y="61"/>
                  <a:pt x="38" y="63"/>
                  <a:pt x="38" y="64"/>
                </a:cubicBezTo>
                <a:cubicBezTo>
                  <a:pt x="38" y="66"/>
                  <a:pt x="38" y="67"/>
                  <a:pt x="40" y="67"/>
                </a:cubicBezTo>
                <a:cubicBezTo>
                  <a:pt x="41" y="67"/>
                  <a:pt x="41" y="67"/>
                  <a:pt x="41" y="67"/>
                </a:cubicBezTo>
                <a:cubicBezTo>
                  <a:pt x="41" y="68"/>
                  <a:pt x="41" y="68"/>
                  <a:pt x="41" y="68"/>
                </a:cubicBezTo>
                <a:cubicBezTo>
                  <a:pt x="41" y="68"/>
                  <a:pt x="39" y="67"/>
                  <a:pt x="38" y="66"/>
                </a:cubicBezTo>
                <a:cubicBezTo>
                  <a:pt x="36" y="66"/>
                  <a:pt x="35" y="63"/>
                  <a:pt x="35" y="63"/>
                </a:cubicBezTo>
                <a:cubicBezTo>
                  <a:pt x="35" y="63"/>
                  <a:pt x="32" y="63"/>
                  <a:pt x="31" y="62"/>
                </a:cubicBezTo>
                <a:cubicBezTo>
                  <a:pt x="30" y="61"/>
                  <a:pt x="31" y="60"/>
                  <a:pt x="29" y="61"/>
                </a:cubicBezTo>
                <a:cubicBezTo>
                  <a:pt x="27" y="61"/>
                  <a:pt x="23" y="59"/>
                  <a:pt x="22" y="58"/>
                </a:cubicBezTo>
                <a:cubicBezTo>
                  <a:pt x="21" y="58"/>
                  <a:pt x="20" y="55"/>
                  <a:pt x="20" y="55"/>
                </a:cubicBezTo>
                <a:cubicBezTo>
                  <a:pt x="20" y="55"/>
                  <a:pt x="17" y="52"/>
                  <a:pt x="16" y="50"/>
                </a:cubicBezTo>
                <a:cubicBezTo>
                  <a:pt x="15" y="48"/>
                  <a:pt x="15" y="47"/>
                  <a:pt x="14" y="46"/>
                </a:cubicBezTo>
                <a:cubicBezTo>
                  <a:pt x="12" y="46"/>
                  <a:pt x="11" y="45"/>
                  <a:pt x="10" y="42"/>
                </a:cubicBezTo>
                <a:cubicBezTo>
                  <a:pt x="10" y="39"/>
                  <a:pt x="12" y="34"/>
                  <a:pt x="11" y="32"/>
                </a:cubicBezTo>
                <a:cubicBezTo>
                  <a:pt x="10" y="31"/>
                  <a:pt x="11" y="28"/>
                  <a:pt x="9" y="27"/>
                </a:cubicBezTo>
                <a:cubicBezTo>
                  <a:pt x="9" y="27"/>
                  <a:pt x="8" y="27"/>
                  <a:pt x="8" y="27"/>
                </a:cubicBezTo>
                <a:cubicBezTo>
                  <a:pt x="3" y="35"/>
                  <a:pt x="0" y="45"/>
                  <a:pt x="0" y="55"/>
                </a:cubicBezTo>
                <a:cubicBezTo>
                  <a:pt x="0" y="82"/>
                  <a:pt x="19" y="105"/>
                  <a:pt x="45" y="110"/>
                </a:cubicBezTo>
                <a:cubicBezTo>
                  <a:pt x="45" y="110"/>
                  <a:pt x="45" y="109"/>
                  <a:pt x="45" y="107"/>
                </a:cubicBezTo>
                <a:cubicBezTo>
                  <a:pt x="45" y="104"/>
                  <a:pt x="45" y="102"/>
                  <a:pt x="46" y="98"/>
                </a:cubicBezTo>
                <a:cubicBezTo>
                  <a:pt x="47" y="95"/>
                  <a:pt x="47" y="94"/>
                  <a:pt x="47" y="94"/>
                </a:cubicBezTo>
                <a:cubicBezTo>
                  <a:pt x="47" y="94"/>
                  <a:pt x="43" y="92"/>
                  <a:pt x="42" y="91"/>
                </a:cubicBezTo>
                <a:cubicBezTo>
                  <a:pt x="41" y="89"/>
                  <a:pt x="37" y="84"/>
                  <a:pt x="37" y="81"/>
                </a:cubicBezTo>
                <a:cubicBezTo>
                  <a:pt x="37" y="79"/>
                  <a:pt x="39" y="78"/>
                  <a:pt x="39" y="78"/>
                </a:cubicBezTo>
                <a:cubicBezTo>
                  <a:pt x="39" y="78"/>
                  <a:pt x="40" y="76"/>
                  <a:pt x="40" y="73"/>
                </a:cubicBezTo>
                <a:cubicBezTo>
                  <a:pt x="40" y="70"/>
                  <a:pt x="42" y="69"/>
                  <a:pt x="42" y="69"/>
                </a:cubicBezTo>
                <a:cubicBezTo>
                  <a:pt x="44" y="71"/>
                  <a:pt x="44" y="71"/>
                  <a:pt x="44" y="71"/>
                </a:cubicBezTo>
                <a:cubicBezTo>
                  <a:pt x="46" y="69"/>
                  <a:pt x="46" y="69"/>
                  <a:pt x="46" y="69"/>
                </a:cubicBezTo>
                <a:cubicBezTo>
                  <a:pt x="46" y="69"/>
                  <a:pt x="49" y="69"/>
                  <a:pt x="52" y="70"/>
                </a:cubicBezTo>
                <a:cubicBezTo>
                  <a:pt x="54" y="70"/>
                  <a:pt x="54" y="71"/>
                  <a:pt x="54" y="71"/>
                </a:cubicBezTo>
                <a:cubicBezTo>
                  <a:pt x="54" y="71"/>
                  <a:pt x="57" y="73"/>
                  <a:pt x="58" y="74"/>
                </a:cubicBezTo>
                <a:cubicBezTo>
                  <a:pt x="60" y="75"/>
                  <a:pt x="63" y="75"/>
                  <a:pt x="63" y="75"/>
                </a:cubicBezTo>
                <a:cubicBezTo>
                  <a:pt x="63" y="75"/>
                  <a:pt x="64" y="77"/>
                  <a:pt x="64" y="78"/>
                </a:cubicBezTo>
                <a:cubicBezTo>
                  <a:pt x="65" y="78"/>
                  <a:pt x="63" y="79"/>
                  <a:pt x="63" y="80"/>
                </a:cubicBezTo>
                <a:cubicBezTo>
                  <a:pt x="64" y="79"/>
                  <a:pt x="64" y="79"/>
                  <a:pt x="64" y="79"/>
                </a:cubicBezTo>
                <a:cubicBezTo>
                  <a:pt x="64" y="79"/>
                  <a:pt x="67" y="80"/>
                  <a:pt x="69" y="81"/>
                </a:cubicBezTo>
                <a:cubicBezTo>
                  <a:pt x="70" y="82"/>
                  <a:pt x="74" y="82"/>
                  <a:pt x="74" y="82"/>
                </a:cubicBezTo>
                <a:cubicBezTo>
                  <a:pt x="74" y="82"/>
                  <a:pt x="77" y="83"/>
                  <a:pt x="76" y="84"/>
                </a:cubicBezTo>
                <a:cubicBezTo>
                  <a:pt x="75" y="86"/>
                  <a:pt x="73" y="89"/>
                  <a:pt x="73" y="89"/>
                </a:cubicBezTo>
                <a:cubicBezTo>
                  <a:pt x="73" y="89"/>
                  <a:pt x="72" y="94"/>
                  <a:pt x="70" y="95"/>
                </a:cubicBezTo>
                <a:cubicBezTo>
                  <a:pt x="68" y="97"/>
                  <a:pt x="68" y="96"/>
                  <a:pt x="67" y="96"/>
                </a:cubicBezTo>
                <a:cubicBezTo>
                  <a:pt x="65" y="97"/>
                  <a:pt x="64" y="98"/>
                  <a:pt x="62" y="100"/>
                </a:cubicBezTo>
                <a:cubicBezTo>
                  <a:pt x="61" y="103"/>
                  <a:pt x="60" y="103"/>
                  <a:pt x="58" y="103"/>
                </a:cubicBezTo>
                <a:cubicBezTo>
                  <a:pt x="56" y="104"/>
                  <a:pt x="57" y="105"/>
                  <a:pt x="57" y="105"/>
                </a:cubicBezTo>
                <a:cubicBezTo>
                  <a:pt x="54" y="106"/>
                  <a:pt x="54" y="106"/>
                  <a:pt x="54" y="106"/>
                </a:cubicBezTo>
                <a:cubicBezTo>
                  <a:pt x="54" y="106"/>
                  <a:pt x="53" y="107"/>
                  <a:pt x="51" y="109"/>
                </a:cubicBezTo>
                <a:cubicBezTo>
                  <a:pt x="51" y="109"/>
                  <a:pt x="50" y="110"/>
                  <a:pt x="50" y="111"/>
                </a:cubicBezTo>
                <a:cubicBezTo>
                  <a:pt x="52" y="111"/>
                  <a:pt x="54" y="111"/>
                  <a:pt x="56" y="111"/>
                </a:cubicBezTo>
                <a:cubicBezTo>
                  <a:pt x="75" y="111"/>
                  <a:pt x="93" y="101"/>
                  <a:pt x="102" y="86"/>
                </a:cubicBezTo>
                <a:cubicBezTo>
                  <a:pt x="103" y="84"/>
                  <a:pt x="103" y="80"/>
                  <a:pt x="104" y="77"/>
                </a:cubicBezTo>
                <a:cubicBezTo>
                  <a:pt x="105" y="74"/>
                  <a:pt x="105" y="71"/>
                  <a:pt x="105" y="69"/>
                </a:cubicBezTo>
                <a:close/>
                <a:moveTo>
                  <a:pt x="55" y="35"/>
                </a:moveTo>
                <a:cubicBezTo>
                  <a:pt x="55" y="34"/>
                  <a:pt x="55" y="34"/>
                  <a:pt x="55" y="34"/>
                </a:cubicBezTo>
                <a:cubicBezTo>
                  <a:pt x="55" y="34"/>
                  <a:pt x="56" y="32"/>
                  <a:pt x="57" y="31"/>
                </a:cubicBezTo>
                <a:cubicBezTo>
                  <a:pt x="59" y="31"/>
                  <a:pt x="60" y="30"/>
                  <a:pt x="60" y="30"/>
                </a:cubicBezTo>
                <a:cubicBezTo>
                  <a:pt x="60" y="32"/>
                  <a:pt x="60" y="32"/>
                  <a:pt x="60" y="32"/>
                </a:cubicBezTo>
                <a:cubicBezTo>
                  <a:pt x="60" y="32"/>
                  <a:pt x="56" y="33"/>
                  <a:pt x="55" y="35"/>
                </a:cubicBezTo>
                <a:close/>
                <a:moveTo>
                  <a:pt x="82" y="13"/>
                </a:moveTo>
                <a:cubicBezTo>
                  <a:pt x="81" y="12"/>
                  <a:pt x="81" y="11"/>
                  <a:pt x="80" y="10"/>
                </a:cubicBezTo>
                <a:cubicBezTo>
                  <a:pt x="79" y="10"/>
                  <a:pt x="79" y="10"/>
                  <a:pt x="79" y="10"/>
                </a:cubicBezTo>
                <a:cubicBezTo>
                  <a:pt x="80" y="10"/>
                  <a:pt x="80" y="10"/>
                  <a:pt x="80" y="10"/>
                </a:cubicBezTo>
                <a:cubicBezTo>
                  <a:pt x="80" y="11"/>
                  <a:pt x="80" y="11"/>
                  <a:pt x="81" y="11"/>
                </a:cubicBezTo>
                <a:cubicBezTo>
                  <a:pt x="83" y="11"/>
                  <a:pt x="85" y="11"/>
                  <a:pt x="85" y="12"/>
                </a:cubicBezTo>
                <a:cubicBezTo>
                  <a:pt x="86" y="13"/>
                  <a:pt x="84" y="13"/>
                  <a:pt x="82" y="13"/>
                </a:cubicBezTo>
                <a:close/>
              </a:path>
            </a:pathLst>
          </a:custGeom>
          <a:solidFill>
            <a:sysClr val="window" lastClr="FFFFFF"/>
          </a:solidFill>
          <a:ln>
            <a:noFill/>
          </a:ln>
        </p:spPr>
        <p:txBody>
          <a:bodyPr vert="horz" wrap="square" lIns="67500" tIns="35100" rIns="67500" bIns="35100" numCol="1" anchor="ctr" anchorCtr="0" compatLnSpc="1">
            <a:normAutofit fontScale="55000" lnSpcReduction="20000"/>
          </a:bodyPr>
          <a:lstStyle/>
          <a:p>
            <a:pPr>
              <a:lnSpc>
                <a:spcPct val="140000"/>
              </a:lnSpc>
            </a:pPr>
            <a:endParaRPr lang="zh-CN" altLang="en-US" sz="955">
              <a:latin typeface="Arial" panose="020B0604020202020204" pitchFamily="34" charset="0"/>
              <a:ea typeface="微软雅黑" panose="020B0503020204020204" charset="-122"/>
              <a:sym typeface="Arial" panose="020B0604020202020204" pitchFamily="34" charset="0"/>
            </a:endParaRPr>
          </a:p>
        </p:txBody>
      </p:sp>
      <p:sp>
        <p:nvSpPr>
          <p:cNvPr id="123" name="Freeform 36"/>
          <p:cNvSpPr>
            <a:spLocks noEditPoints="1"/>
          </p:cNvSpPr>
          <p:nvPr>
            <p:custDataLst>
              <p:tags r:id="rId32"/>
            </p:custDataLst>
          </p:nvPr>
        </p:nvSpPr>
        <p:spPr bwMode="auto">
          <a:xfrm>
            <a:off x="651530" y="1909803"/>
            <a:ext cx="124368" cy="135056"/>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ysClr val="window" lastClr="FFFFFF"/>
          </a:solidFill>
          <a:ln w="9525">
            <a:noFill/>
            <a:round/>
          </a:ln>
        </p:spPr>
        <p:txBody>
          <a:bodyPr vert="horz" wrap="square" lIns="68580" tIns="34290" rIns="68580" bIns="34290" numCol="1" anchor="t" anchorCtr="0" compatLnSpc="1"/>
          <a:lstStyle/>
          <a:p>
            <a:pPr>
              <a:lnSpc>
                <a:spcPct val="120000"/>
              </a:lnSpc>
            </a:pPr>
            <a:endParaRPr lang="en-US" sz="1350">
              <a:latin typeface="Arial" panose="020B0604020202020204" pitchFamily="34" charset="0"/>
              <a:ea typeface="微软雅黑" panose="020B0503020204020204" charset="-122"/>
              <a:sym typeface="Arial" panose="020B0604020202020204" pitchFamily="34" charset="0"/>
            </a:endParaRPr>
          </a:p>
        </p:txBody>
      </p:sp>
      <p:pic>
        <p:nvPicPr>
          <p:cNvPr id="64" name="图形 6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4438024" y="1651286"/>
            <a:ext cx="242888" cy="292894"/>
          </a:xfrm>
          <a:prstGeom prst="rect">
            <a:avLst/>
          </a:prstGeom>
        </p:spPr>
      </p:pic>
      <p:pic>
        <p:nvPicPr>
          <p:cNvPr id="65" name="图形 6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386059" y="2711475"/>
            <a:ext cx="314325" cy="321469"/>
          </a:xfrm>
          <a:prstGeom prst="rect">
            <a:avLst/>
          </a:prstGeom>
        </p:spPr>
      </p:pic>
      <p:pic>
        <p:nvPicPr>
          <p:cNvPr id="66" name="图形 65"/>
          <p:cNvPicPr>
            <a:picLocks noChangeAspect="1"/>
          </p:cNvPicPr>
          <p:nvPr>
            <p:custDataLst>
              <p:tags r:id="rId39"/>
            </p:custDataLst>
          </p:nvPr>
        </p:nvPicPr>
        <p:blipFill>
          <a:blip r:embed="rId34">
            <a:extLst>
              <a:ext uri="{96DAC541-7B7A-43D3-8B79-37D633B846F1}">
                <asvg:svgBlip xmlns:asvg="http://schemas.microsoft.com/office/drawing/2016/SVG/main" r:embed="rId35"/>
              </a:ext>
            </a:extLst>
          </a:blip>
          <a:stretch>
            <a:fillRect/>
          </a:stretch>
        </p:blipFill>
        <p:spPr>
          <a:xfrm>
            <a:off x="5606842" y="1264405"/>
            <a:ext cx="160810" cy="193918"/>
          </a:xfrm>
          <a:prstGeom prst="rect">
            <a:avLst/>
          </a:prstGeom>
        </p:spPr>
      </p:pic>
      <p:pic>
        <p:nvPicPr>
          <p:cNvPr id="67" name="图形 66"/>
          <p:cNvPicPr>
            <a:picLocks noChangeAspect="1"/>
          </p:cNvPicPr>
          <p:nvPr>
            <p:custDataLst>
              <p:tags r:id="rId40"/>
            </p:custDataLst>
          </p:nvPr>
        </p:nvPicPr>
        <p:blipFill>
          <a:blip r:embed="rId37">
            <a:extLst>
              <a:ext uri="{96DAC541-7B7A-43D3-8B79-37D633B846F1}">
                <asvg:svgBlip xmlns:asvg="http://schemas.microsoft.com/office/drawing/2016/SVG/main" r:embed="rId38"/>
              </a:ext>
            </a:extLst>
          </a:blip>
          <a:stretch>
            <a:fillRect/>
          </a:stretch>
        </p:blipFill>
        <p:spPr>
          <a:xfrm>
            <a:off x="6036876" y="2193781"/>
            <a:ext cx="213794" cy="218652"/>
          </a:xfrm>
          <a:prstGeom prst="rect">
            <a:avLst/>
          </a:prstGeom>
        </p:spPr>
      </p:pic>
      <p:pic>
        <p:nvPicPr>
          <p:cNvPr id="83" name="图形 82"/>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3286702" y="3741171"/>
            <a:ext cx="285750" cy="242888"/>
          </a:xfrm>
          <a:prstGeom prst="rect">
            <a:avLst/>
          </a:prstGeom>
        </p:spPr>
      </p:pic>
      <p:pic>
        <p:nvPicPr>
          <p:cNvPr id="85" name="图形 84"/>
          <p:cNvPicPr>
            <a:picLocks noChangeAspect="1"/>
          </p:cNvPicPr>
          <p:nvPr>
            <p:custDataLst>
              <p:tags r:id="rId44"/>
            </p:custDataLst>
          </p:nvPr>
        </p:nvPicPr>
        <p:blipFill>
          <a:blip r:embed="rId42">
            <a:extLst>
              <a:ext uri="{96DAC541-7B7A-43D3-8B79-37D633B846F1}">
                <asvg:svgBlip xmlns:asvg="http://schemas.microsoft.com/office/drawing/2016/SVG/main" r:embed="rId43"/>
              </a:ext>
            </a:extLst>
          </a:blip>
          <a:stretch>
            <a:fillRect/>
          </a:stretch>
        </p:blipFill>
        <p:spPr>
          <a:xfrm>
            <a:off x="620862" y="3453783"/>
            <a:ext cx="193667" cy="164618"/>
          </a:xfrm>
          <a:prstGeom prst="rect">
            <a:avLst/>
          </a:prstGeom>
        </p:spPr>
      </p:pic>
      <p:sp>
        <p:nvSpPr>
          <p:cNvPr id="7" name="文本框 6"/>
          <p:cNvSpPr txBox="1"/>
          <p:nvPr>
            <p:custDataLst>
              <p:tags r:id="rId45"/>
            </p:custDataLst>
          </p:nvPr>
        </p:nvSpPr>
        <p:spPr>
          <a:xfrm>
            <a:off x="490220" y="3825240"/>
            <a:ext cx="2677795" cy="829945"/>
          </a:xfrm>
          <a:prstGeom prst="rect">
            <a:avLst/>
          </a:prstGeom>
          <a:noFill/>
        </p:spPr>
        <p:txBody>
          <a:bodyPr wrap="square" rtlCol="0">
            <a:spAutoFit/>
          </a:bodyPr>
          <a:lstStyle/>
          <a:p>
            <a:pPr>
              <a:lnSpc>
                <a:spcPct val="100000"/>
              </a:lnSpc>
            </a:pPr>
            <a:r>
              <a:rPr lang="zh-CN" altLang="en-US" sz="1200">
                <a:solidFill>
                  <a:sysClr val="windowText" lastClr="000000"/>
                </a:solidFill>
                <a:latin typeface="Arial" panose="020B0604020202020204" pitchFamily="34" charset="0"/>
                <a:ea typeface="微软雅黑" panose="020B0503020204020204" charset="-122"/>
                <a:sym typeface="Arial" panose="020B0604020202020204" pitchFamily="34" charset="0"/>
              </a:rPr>
              <a:t>就是要确保国家经济发展不受侵害，促进经济持续稳定健康发展，提高国家经济实力，为国家安全提供坚实的物质基础</a:t>
            </a:r>
            <a:endParaRPr lang="zh-CN" altLang="en-US" sz="120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46"/>
            </p:custDataLst>
          </p:nvPr>
        </p:nvSpPr>
        <p:spPr>
          <a:xfrm>
            <a:off x="6036945" y="2593975"/>
            <a:ext cx="2843530" cy="1014730"/>
          </a:xfrm>
          <a:prstGeom prst="rect">
            <a:avLst/>
          </a:prstGeom>
          <a:noFill/>
        </p:spPr>
        <p:txBody>
          <a:bodyPr wrap="square" rtlCol="0">
            <a:spAutoFit/>
          </a:bodyPr>
          <a:lstStyle/>
          <a:p>
            <a:pPr>
              <a:lnSpc>
                <a:spcPct val="100000"/>
              </a:lnSpc>
            </a:pPr>
            <a:r>
              <a:rPr lang="zh-CN" altLang="en-US" sz="1200">
                <a:solidFill>
                  <a:sysClr val="windowText" lastClr="000000"/>
                </a:solidFill>
                <a:latin typeface="Arial" panose="020B0604020202020204" pitchFamily="34" charset="0"/>
                <a:ea typeface="微软雅黑" panose="020B0503020204020204" charset="-122"/>
                <a:sym typeface="Arial" panose="020B0604020202020204" pitchFamily="34" charset="0"/>
              </a:rPr>
              <a:t>就是要注意这些领域面临的大量新情况、新问题，遵循不同领域的特点规律，建立、完善强基固本、化险为夷的各项对策措施，为维护国家安全提供硬实力和软实力保障</a:t>
            </a:r>
            <a:endParaRPr lang="zh-CN" altLang="en-US" sz="120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47"/>
            </p:custDataLst>
          </p:nvPr>
        </p:nvSpPr>
        <p:spPr>
          <a:xfrm>
            <a:off x="6387386" y="2142003"/>
            <a:ext cx="1258864" cy="337185"/>
          </a:xfrm>
          <a:prstGeom prst="rect">
            <a:avLst/>
          </a:prstGeom>
          <a:noFill/>
        </p:spPr>
        <p:txBody>
          <a:bodyPr wrap="square" rtlCol="0" anchor="t" anchorCtr="0">
            <a:spAutoFit/>
          </a:bodyPr>
          <a:lstStyle>
            <a:defPPr>
              <a:defRPr lang="zh-CN"/>
            </a:defPPr>
            <a:lvl1pPr>
              <a:lnSpc>
                <a:spcPct val="120000"/>
              </a:lnSpc>
              <a:defRPr sz="2000" b="1" spc="300">
                <a:latin typeface="Arial" panose="020B0604020202020204" pitchFamily="34" charset="0"/>
                <a:ea typeface="微软雅黑" panose="020B0503020204020204" charset="-122"/>
              </a:defRPr>
            </a:lvl1pPr>
          </a:lstStyle>
          <a:p>
            <a:pPr>
              <a:lnSpc>
                <a:spcPct val="100000"/>
              </a:lnSpc>
            </a:pPr>
            <a:r>
              <a:rPr lang="zh-CN" altLang="en-US" sz="1600" spc="0">
                <a:solidFill>
                  <a:schemeClr val="tx1"/>
                </a:solidFill>
                <a:uFillTx/>
                <a:sym typeface="Arial" panose="020B0604020202020204" pitchFamily="34" charset="0"/>
              </a:rPr>
              <a:t>全面性</a:t>
            </a:r>
            <a:endParaRPr lang="zh-CN" altLang="en-US" sz="1600" spc="0">
              <a:solidFill>
                <a:schemeClr val="tx1"/>
              </a:solidFill>
              <a:uFillTx/>
              <a:sym typeface="Arial" panose="020B0604020202020204" pitchFamily="34" charset="0"/>
            </a:endParaRPr>
          </a:p>
        </p:txBody>
      </p:sp>
      <p:sp>
        <p:nvSpPr>
          <p:cNvPr id="22" name="文本框 21"/>
          <p:cNvSpPr txBox="1"/>
          <p:nvPr>
            <p:custDataLst>
              <p:tags r:id="rId48"/>
            </p:custDataLst>
          </p:nvPr>
        </p:nvSpPr>
        <p:spPr>
          <a:xfrm>
            <a:off x="5967697" y="4053868"/>
            <a:ext cx="2408636" cy="829945"/>
          </a:xfrm>
          <a:prstGeom prst="rect">
            <a:avLst/>
          </a:prstGeom>
          <a:noFill/>
        </p:spPr>
        <p:txBody>
          <a:bodyPr wrap="square" rtlCol="0">
            <a:spAutoFit/>
          </a:bodyPr>
          <a:lstStyle/>
          <a:p>
            <a:pPr>
              <a:lnSpc>
                <a:spcPct val="100000"/>
              </a:lnSpc>
            </a:pPr>
            <a:r>
              <a:rPr lang="zh-CN" altLang="en-US" sz="1200">
                <a:solidFill>
                  <a:sysClr val="windowText" lastClr="000000"/>
                </a:solidFill>
                <a:latin typeface="Arial" panose="020B0604020202020204" pitchFamily="34" charset="0"/>
                <a:ea typeface="微软雅黑" panose="020B0503020204020204" charset="-122"/>
                <a:sym typeface="Arial" panose="020B0604020202020204" pitchFamily="34" charset="0"/>
              </a:rPr>
              <a:t>总体国家安全观强调以促进国际安全为依托，实现自身安全与共同安全相统一，共同构建人类命运共同体。</a:t>
            </a:r>
            <a:endParaRPr lang="zh-CN" altLang="en-US" sz="120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49"/>
            </p:custDataLst>
          </p:nvPr>
        </p:nvSpPr>
        <p:spPr>
          <a:xfrm>
            <a:off x="6400721" y="3608853"/>
            <a:ext cx="1258864" cy="337185"/>
          </a:xfrm>
          <a:prstGeom prst="rect">
            <a:avLst/>
          </a:prstGeom>
          <a:noFill/>
        </p:spPr>
        <p:txBody>
          <a:bodyPr wrap="square" rtlCol="0" anchor="t" anchorCtr="0">
            <a:spAutoFit/>
          </a:bodyPr>
          <a:lstStyle>
            <a:defPPr>
              <a:defRPr lang="zh-CN"/>
            </a:defPPr>
            <a:lvl1pPr>
              <a:lnSpc>
                <a:spcPct val="120000"/>
              </a:lnSpc>
              <a:defRPr sz="2000" b="1" spc="300">
                <a:latin typeface="Arial" panose="020B0604020202020204" pitchFamily="34" charset="0"/>
                <a:ea typeface="微软雅黑" panose="020B0503020204020204" charset="-122"/>
              </a:defRPr>
            </a:lvl1pPr>
          </a:lstStyle>
          <a:p>
            <a:pPr>
              <a:lnSpc>
                <a:spcPct val="100000"/>
              </a:lnSpc>
            </a:pPr>
            <a:r>
              <a:rPr lang="zh-CN" altLang="en-US" sz="1600" spc="0">
                <a:solidFill>
                  <a:schemeClr val="tx1"/>
                </a:solidFill>
                <a:uFillTx/>
                <a:sym typeface="Arial" panose="020B0604020202020204" pitchFamily="34" charset="0"/>
              </a:rPr>
              <a:t>包容性</a:t>
            </a:r>
            <a:endParaRPr lang="zh-CN" altLang="en-US" sz="1600" spc="0">
              <a:solidFill>
                <a:schemeClr val="tx1"/>
              </a:solidFill>
              <a:uFillTx/>
              <a:sym typeface="Arial" panose="020B0604020202020204" pitchFamily="34" charset="0"/>
            </a:endParaRPr>
          </a:p>
        </p:txBody>
      </p:sp>
      <p:sp>
        <p:nvSpPr>
          <p:cNvPr id="100" name="文本框 99"/>
          <p:cNvSpPr txBox="1"/>
          <p:nvPr/>
        </p:nvSpPr>
        <p:spPr>
          <a:xfrm>
            <a:off x="923290" y="1139825"/>
            <a:ext cx="2115820" cy="382905"/>
          </a:xfrm>
          <a:prstGeom prst="rect">
            <a:avLst/>
          </a:prstGeom>
          <a:noFill/>
          <a:ln w="9525">
            <a:noFill/>
          </a:ln>
        </p:spPr>
        <p:txBody>
          <a:bodyPr>
            <a:noAutofit/>
            <a:scene3d>
              <a:camera prst="orthographicFront"/>
              <a:lightRig rig="threePt" dir="t"/>
            </a:scene3d>
          </a:bodyPr>
          <a:p>
            <a:pPr indent="0"/>
            <a:r>
              <a:rPr lang="en-US"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a:t>
            </a:r>
            <a:r>
              <a:rPr lang="zh-CN"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五大要素</a:t>
            </a:r>
            <a:r>
              <a:rPr lang="en-US"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a:t>
            </a:r>
            <a:endParaRPr lang="en-US" altLang="en-US"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四、总体国家安全观</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sym typeface="+mn-ea"/>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5"/>
          <p:cNvSpPr/>
          <p:nvPr>
            <p:custDataLst>
              <p:tags r:id="rId1"/>
            </p:custDataLst>
          </p:nvPr>
        </p:nvSpPr>
        <p:spPr bwMode="auto">
          <a:xfrm>
            <a:off x="3987154" y="1968426"/>
            <a:ext cx="755502" cy="717864"/>
          </a:xfrm>
          <a:custGeom>
            <a:avLst/>
            <a:gdLst>
              <a:gd name="T0" fmla="*/ 156 w 823"/>
              <a:gd name="T1" fmla="*/ 782 h 782"/>
              <a:gd name="T2" fmla="*/ 0 w 823"/>
              <a:gd name="T3" fmla="*/ 300 h 782"/>
              <a:gd name="T4" fmla="*/ 411 w 823"/>
              <a:gd name="T5" fmla="*/ 0 h 782"/>
              <a:gd name="T6" fmla="*/ 823 w 823"/>
              <a:gd name="T7" fmla="*/ 300 h 782"/>
              <a:gd name="T8" fmla="*/ 665 w 823"/>
              <a:gd name="T9" fmla="*/ 782 h 782"/>
              <a:gd name="T10" fmla="*/ 156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156" y="782"/>
                </a:moveTo>
                <a:lnTo>
                  <a:pt x="0" y="300"/>
                </a:lnTo>
                <a:lnTo>
                  <a:pt x="411" y="0"/>
                </a:lnTo>
                <a:lnTo>
                  <a:pt x="823" y="300"/>
                </a:lnTo>
                <a:lnTo>
                  <a:pt x="665" y="782"/>
                </a:lnTo>
                <a:lnTo>
                  <a:pt x="156" y="782"/>
                </a:lnTo>
                <a:close/>
              </a:path>
            </a:pathLst>
          </a:custGeom>
          <a:gradFill>
            <a:gsLst>
              <a:gs pos="0">
                <a:srgbClr val="E30000"/>
              </a:gs>
              <a:gs pos="100000">
                <a:srgbClr val="760303"/>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1" name="Freeform 6"/>
          <p:cNvSpPr/>
          <p:nvPr>
            <p:custDataLst>
              <p:tags r:id="rId2"/>
            </p:custDataLst>
          </p:nvPr>
        </p:nvSpPr>
        <p:spPr bwMode="auto">
          <a:xfrm>
            <a:off x="4003678" y="2723669"/>
            <a:ext cx="756420" cy="717864"/>
          </a:xfrm>
          <a:custGeom>
            <a:avLst/>
            <a:gdLst>
              <a:gd name="T0" fmla="*/ 412 w 824"/>
              <a:gd name="T1" fmla="*/ 782 h 782"/>
              <a:gd name="T2" fmla="*/ 0 w 824"/>
              <a:gd name="T3" fmla="*/ 483 h 782"/>
              <a:gd name="T4" fmla="*/ 157 w 824"/>
              <a:gd name="T5" fmla="*/ 0 h 782"/>
              <a:gd name="T6" fmla="*/ 665 w 824"/>
              <a:gd name="T7" fmla="*/ 0 h 782"/>
              <a:gd name="T8" fmla="*/ 824 w 824"/>
              <a:gd name="T9" fmla="*/ 483 h 782"/>
              <a:gd name="T10" fmla="*/ 412 w 824"/>
              <a:gd name="T11" fmla="*/ 782 h 782"/>
            </a:gdLst>
            <a:ahLst/>
            <a:cxnLst>
              <a:cxn ang="0">
                <a:pos x="T0" y="T1"/>
              </a:cxn>
              <a:cxn ang="0">
                <a:pos x="T2" y="T3"/>
              </a:cxn>
              <a:cxn ang="0">
                <a:pos x="T4" y="T5"/>
              </a:cxn>
              <a:cxn ang="0">
                <a:pos x="T6" y="T7"/>
              </a:cxn>
              <a:cxn ang="0">
                <a:pos x="T8" y="T9"/>
              </a:cxn>
              <a:cxn ang="0">
                <a:pos x="T10" y="T11"/>
              </a:cxn>
            </a:cxnLst>
            <a:rect l="0" t="0" r="r" b="b"/>
            <a:pathLst>
              <a:path w="824" h="782">
                <a:moveTo>
                  <a:pt x="412" y="782"/>
                </a:moveTo>
                <a:lnTo>
                  <a:pt x="0" y="483"/>
                </a:lnTo>
                <a:lnTo>
                  <a:pt x="157" y="0"/>
                </a:lnTo>
                <a:lnTo>
                  <a:pt x="665" y="0"/>
                </a:lnTo>
                <a:lnTo>
                  <a:pt x="824" y="483"/>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32" name="Freeform 7"/>
          <p:cNvSpPr/>
          <p:nvPr>
            <p:custDataLst>
              <p:tags r:id="rId3"/>
            </p:custDataLst>
          </p:nvPr>
        </p:nvSpPr>
        <p:spPr bwMode="auto">
          <a:xfrm>
            <a:off x="4403918" y="1499997"/>
            <a:ext cx="755502" cy="717864"/>
          </a:xfrm>
          <a:custGeom>
            <a:avLst/>
            <a:gdLst>
              <a:gd name="T0" fmla="*/ 412 w 823"/>
              <a:gd name="T1" fmla="*/ 782 h 782"/>
              <a:gd name="T2" fmla="*/ 0 w 823"/>
              <a:gd name="T3" fmla="*/ 482 h 782"/>
              <a:gd name="T4" fmla="*/ 157 w 823"/>
              <a:gd name="T5" fmla="*/ 0 h 782"/>
              <a:gd name="T6" fmla="*/ 665 w 823"/>
              <a:gd name="T7" fmla="*/ 0 h 782"/>
              <a:gd name="T8" fmla="*/ 823 w 823"/>
              <a:gd name="T9" fmla="*/ 482 h 782"/>
              <a:gd name="T10" fmla="*/ 412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2" y="782"/>
                </a:moveTo>
                <a:lnTo>
                  <a:pt x="0" y="482"/>
                </a:lnTo>
                <a:lnTo>
                  <a:pt x="157" y="0"/>
                </a:lnTo>
                <a:lnTo>
                  <a:pt x="665" y="0"/>
                </a:lnTo>
                <a:lnTo>
                  <a:pt x="823" y="482"/>
                </a:lnTo>
                <a:lnTo>
                  <a:pt x="412"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8"/>
          <p:cNvSpPr/>
          <p:nvPr>
            <p:custDataLst>
              <p:tags r:id="rId4"/>
            </p:custDataLst>
          </p:nvPr>
        </p:nvSpPr>
        <p:spPr bwMode="auto">
          <a:xfrm>
            <a:off x="4635251" y="2235820"/>
            <a:ext cx="755502" cy="718782"/>
          </a:xfrm>
          <a:custGeom>
            <a:avLst/>
            <a:gdLst>
              <a:gd name="T0" fmla="*/ 411 w 823"/>
              <a:gd name="T1" fmla="*/ 783 h 783"/>
              <a:gd name="T2" fmla="*/ 0 w 823"/>
              <a:gd name="T3" fmla="*/ 483 h 783"/>
              <a:gd name="T4" fmla="*/ 156 w 823"/>
              <a:gd name="T5" fmla="*/ 0 h 783"/>
              <a:gd name="T6" fmla="*/ 664 w 823"/>
              <a:gd name="T7" fmla="*/ 0 h 783"/>
              <a:gd name="T8" fmla="*/ 823 w 823"/>
              <a:gd name="T9" fmla="*/ 483 h 783"/>
              <a:gd name="T10" fmla="*/ 411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1" y="783"/>
                </a:moveTo>
                <a:lnTo>
                  <a:pt x="0" y="483"/>
                </a:lnTo>
                <a:lnTo>
                  <a:pt x="156" y="0"/>
                </a:lnTo>
                <a:lnTo>
                  <a:pt x="664" y="0"/>
                </a:lnTo>
                <a:lnTo>
                  <a:pt x="823" y="483"/>
                </a:lnTo>
                <a:lnTo>
                  <a:pt x="411"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3" name="Freeform 9"/>
          <p:cNvSpPr/>
          <p:nvPr>
            <p:custDataLst>
              <p:tags r:id="rId5"/>
            </p:custDataLst>
          </p:nvPr>
        </p:nvSpPr>
        <p:spPr bwMode="auto">
          <a:xfrm>
            <a:off x="3339056" y="2249990"/>
            <a:ext cx="755502" cy="718782"/>
          </a:xfrm>
          <a:custGeom>
            <a:avLst/>
            <a:gdLst>
              <a:gd name="T0" fmla="*/ 412 w 823"/>
              <a:gd name="T1" fmla="*/ 783 h 783"/>
              <a:gd name="T2" fmla="*/ 0 w 823"/>
              <a:gd name="T3" fmla="*/ 483 h 783"/>
              <a:gd name="T4" fmla="*/ 158 w 823"/>
              <a:gd name="T5" fmla="*/ 0 h 783"/>
              <a:gd name="T6" fmla="*/ 667 w 823"/>
              <a:gd name="T7" fmla="*/ 0 h 783"/>
              <a:gd name="T8" fmla="*/ 823 w 823"/>
              <a:gd name="T9" fmla="*/ 483 h 783"/>
              <a:gd name="T10" fmla="*/ 412 w 823"/>
              <a:gd name="T11" fmla="*/ 783 h 783"/>
            </a:gdLst>
            <a:ahLst/>
            <a:cxnLst>
              <a:cxn ang="0">
                <a:pos x="T0" y="T1"/>
              </a:cxn>
              <a:cxn ang="0">
                <a:pos x="T2" y="T3"/>
              </a:cxn>
              <a:cxn ang="0">
                <a:pos x="T4" y="T5"/>
              </a:cxn>
              <a:cxn ang="0">
                <a:pos x="T6" y="T7"/>
              </a:cxn>
              <a:cxn ang="0">
                <a:pos x="T8" y="T9"/>
              </a:cxn>
              <a:cxn ang="0">
                <a:pos x="T10" y="T11"/>
              </a:cxn>
            </a:cxnLst>
            <a:rect l="0" t="0" r="r" b="b"/>
            <a:pathLst>
              <a:path w="823" h="783">
                <a:moveTo>
                  <a:pt x="412" y="783"/>
                </a:moveTo>
                <a:lnTo>
                  <a:pt x="0" y="483"/>
                </a:lnTo>
                <a:lnTo>
                  <a:pt x="158" y="0"/>
                </a:lnTo>
                <a:lnTo>
                  <a:pt x="667" y="0"/>
                </a:lnTo>
                <a:lnTo>
                  <a:pt x="823" y="483"/>
                </a:lnTo>
                <a:lnTo>
                  <a:pt x="412" y="783"/>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4" name="Freeform 10"/>
          <p:cNvSpPr/>
          <p:nvPr>
            <p:custDataLst>
              <p:tags r:id="rId6"/>
            </p:custDataLst>
          </p:nvPr>
        </p:nvSpPr>
        <p:spPr bwMode="auto">
          <a:xfrm>
            <a:off x="3580487" y="1489898"/>
            <a:ext cx="755502" cy="717864"/>
          </a:xfrm>
          <a:custGeom>
            <a:avLst/>
            <a:gdLst>
              <a:gd name="T0" fmla="*/ 411 w 823"/>
              <a:gd name="T1" fmla="*/ 782 h 782"/>
              <a:gd name="T2" fmla="*/ 0 w 823"/>
              <a:gd name="T3" fmla="*/ 482 h 782"/>
              <a:gd name="T4" fmla="*/ 158 w 823"/>
              <a:gd name="T5" fmla="*/ 0 h 782"/>
              <a:gd name="T6" fmla="*/ 666 w 823"/>
              <a:gd name="T7" fmla="*/ 0 h 782"/>
              <a:gd name="T8" fmla="*/ 823 w 823"/>
              <a:gd name="T9" fmla="*/ 482 h 782"/>
              <a:gd name="T10" fmla="*/ 411 w 823"/>
              <a:gd name="T11" fmla="*/ 782 h 782"/>
            </a:gdLst>
            <a:ahLst/>
            <a:cxnLst>
              <a:cxn ang="0">
                <a:pos x="T0" y="T1"/>
              </a:cxn>
              <a:cxn ang="0">
                <a:pos x="T2" y="T3"/>
              </a:cxn>
              <a:cxn ang="0">
                <a:pos x="T4" y="T5"/>
              </a:cxn>
              <a:cxn ang="0">
                <a:pos x="T6" y="T7"/>
              </a:cxn>
              <a:cxn ang="0">
                <a:pos x="T8" y="T9"/>
              </a:cxn>
              <a:cxn ang="0">
                <a:pos x="T10" y="T11"/>
              </a:cxn>
            </a:cxnLst>
            <a:rect l="0" t="0" r="r" b="b"/>
            <a:pathLst>
              <a:path w="823" h="782">
                <a:moveTo>
                  <a:pt x="411" y="782"/>
                </a:moveTo>
                <a:lnTo>
                  <a:pt x="0" y="482"/>
                </a:lnTo>
                <a:lnTo>
                  <a:pt x="158" y="0"/>
                </a:lnTo>
                <a:lnTo>
                  <a:pt x="666" y="0"/>
                </a:lnTo>
                <a:lnTo>
                  <a:pt x="823" y="482"/>
                </a:lnTo>
                <a:lnTo>
                  <a:pt x="411" y="782"/>
                </a:lnTo>
                <a:close/>
              </a:path>
            </a:pathLst>
          </a:custGeom>
          <a:gradFill>
            <a:gsLst>
              <a:gs pos="0">
                <a:srgbClr val="FE4444"/>
              </a:gs>
              <a:gs pos="100000">
                <a:srgbClr val="832B2B"/>
              </a:gs>
            </a:gsLst>
            <a:lin scaled="0"/>
          </a:gradFill>
          <a:ln w="3175">
            <a:noFill/>
            <a:prstDash val="solid"/>
            <a:round/>
          </a:ln>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6" name="Freeform 54"/>
          <p:cNvSpPr>
            <a:spLocks noEditPoints="1"/>
          </p:cNvSpPr>
          <p:nvPr>
            <p:custDataLst>
              <p:tags r:id="rId7"/>
            </p:custDataLst>
          </p:nvPr>
        </p:nvSpPr>
        <p:spPr bwMode="auto">
          <a:xfrm>
            <a:off x="3579891" y="2509138"/>
            <a:ext cx="273833" cy="200485"/>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68580" tIns="34290" rIns="68580" bIns="34290" numCol="1" anchor="t" anchorCtr="0" compatLnSpc="1"/>
          <a:lstStyle/>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7" name="Freeform 104"/>
          <p:cNvSpPr>
            <a:spLocks noEditPoints="1"/>
          </p:cNvSpPr>
          <p:nvPr>
            <p:custDataLst>
              <p:tags r:id="rId8"/>
            </p:custDataLst>
          </p:nvPr>
        </p:nvSpPr>
        <p:spPr bwMode="auto">
          <a:xfrm>
            <a:off x="4872864" y="2454167"/>
            <a:ext cx="280275" cy="282089"/>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68580" tIns="34290" rIns="68580" bIns="34290" numCol="1" anchor="t" anchorCtr="0" compatLnSpc="1"/>
          <a:lstStyle/>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48" name="Freeform 7"/>
          <p:cNvSpPr>
            <a:spLocks noEditPoints="1"/>
          </p:cNvSpPr>
          <p:nvPr>
            <p:custDataLst>
              <p:tags r:id="rId9"/>
            </p:custDataLst>
          </p:nvPr>
        </p:nvSpPr>
        <p:spPr bwMode="auto">
          <a:xfrm>
            <a:off x="3826441" y="1743947"/>
            <a:ext cx="263593" cy="209766"/>
          </a:xfrm>
          <a:custGeom>
            <a:avLst/>
            <a:gdLst>
              <a:gd name="T0" fmla="*/ 141 w 141"/>
              <a:gd name="T1" fmla="*/ 40 h 112"/>
              <a:gd name="T2" fmla="*/ 126 w 141"/>
              <a:gd name="T3" fmla="*/ 25 h 112"/>
              <a:gd name="T4" fmla="*/ 113 w 141"/>
              <a:gd name="T5" fmla="*/ 0 h 112"/>
              <a:gd name="T6" fmla="*/ 27 w 141"/>
              <a:gd name="T7" fmla="*/ 0 h 112"/>
              <a:gd name="T8" fmla="*/ 14 w 141"/>
              <a:gd name="T9" fmla="*/ 25 h 112"/>
              <a:gd name="T10" fmla="*/ 0 w 141"/>
              <a:gd name="T11" fmla="*/ 40 h 112"/>
              <a:gd name="T12" fmla="*/ 0 w 141"/>
              <a:gd name="T13" fmla="*/ 86 h 112"/>
              <a:gd name="T14" fmla="*/ 0 w 141"/>
              <a:gd name="T15" fmla="*/ 89 h 112"/>
              <a:gd name="T16" fmla="*/ 0 w 141"/>
              <a:gd name="T17" fmla="*/ 105 h 112"/>
              <a:gd name="T18" fmla="*/ 6 w 141"/>
              <a:gd name="T19" fmla="*/ 112 h 112"/>
              <a:gd name="T20" fmla="*/ 27 w 141"/>
              <a:gd name="T21" fmla="*/ 112 h 112"/>
              <a:gd name="T22" fmla="*/ 33 w 141"/>
              <a:gd name="T23" fmla="*/ 105 h 112"/>
              <a:gd name="T24" fmla="*/ 33 w 141"/>
              <a:gd name="T25" fmla="*/ 89 h 112"/>
              <a:gd name="T26" fmla="*/ 107 w 141"/>
              <a:gd name="T27" fmla="*/ 89 h 112"/>
              <a:gd name="T28" fmla="*/ 107 w 141"/>
              <a:gd name="T29" fmla="*/ 105 h 112"/>
              <a:gd name="T30" fmla="*/ 114 w 141"/>
              <a:gd name="T31" fmla="*/ 112 h 112"/>
              <a:gd name="T32" fmla="*/ 134 w 141"/>
              <a:gd name="T33" fmla="*/ 112 h 112"/>
              <a:gd name="T34" fmla="*/ 141 w 141"/>
              <a:gd name="T35" fmla="*/ 105 h 112"/>
              <a:gd name="T36" fmla="*/ 141 w 141"/>
              <a:gd name="T37" fmla="*/ 89 h 112"/>
              <a:gd name="T38" fmla="*/ 141 w 141"/>
              <a:gd name="T39" fmla="*/ 40 h 112"/>
              <a:gd name="T40" fmla="*/ 35 w 141"/>
              <a:gd name="T41" fmla="*/ 9 h 112"/>
              <a:gd name="T42" fmla="*/ 105 w 141"/>
              <a:gd name="T43" fmla="*/ 9 h 112"/>
              <a:gd name="T44" fmla="*/ 117 w 141"/>
              <a:gd name="T45" fmla="*/ 32 h 112"/>
              <a:gd name="T46" fmla="*/ 23 w 141"/>
              <a:gd name="T47" fmla="*/ 32 h 112"/>
              <a:gd name="T48" fmla="*/ 35 w 141"/>
              <a:gd name="T49" fmla="*/ 9 h 112"/>
              <a:gd name="T50" fmla="*/ 40 w 141"/>
              <a:gd name="T51" fmla="*/ 78 h 112"/>
              <a:gd name="T52" fmla="*/ 12 w 141"/>
              <a:gd name="T53" fmla="*/ 78 h 112"/>
              <a:gd name="T54" fmla="*/ 12 w 141"/>
              <a:gd name="T55" fmla="*/ 63 h 112"/>
              <a:gd name="T56" fmla="*/ 40 w 141"/>
              <a:gd name="T57" fmla="*/ 63 h 112"/>
              <a:gd name="T58" fmla="*/ 40 w 141"/>
              <a:gd name="T59" fmla="*/ 78 h 112"/>
              <a:gd name="T60" fmla="*/ 128 w 141"/>
              <a:gd name="T61" fmla="*/ 78 h 112"/>
              <a:gd name="T62" fmla="*/ 100 w 141"/>
              <a:gd name="T63" fmla="*/ 78 h 112"/>
              <a:gd name="T64" fmla="*/ 100 w 141"/>
              <a:gd name="T65" fmla="*/ 63 h 112"/>
              <a:gd name="T66" fmla="*/ 128 w 141"/>
              <a:gd name="T67" fmla="*/ 63 h 112"/>
              <a:gd name="T68" fmla="*/ 128 w 141"/>
              <a:gd name="T69"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ysClr val="window" lastClr="FFFFFF"/>
          </a:solidFill>
          <a:ln>
            <a:noFill/>
          </a:ln>
        </p:spPr>
        <p:txBody>
          <a:bodyPr vert="horz" wrap="square" lIns="68580" tIns="34290" rIns="68580" bIns="34290" numCol="1" anchor="t" anchorCtr="0" compatLnSpc="1"/>
          <a:lstStyle/>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53" name="Freeform 51"/>
          <p:cNvSpPr>
            <a:spLocks noEditPoints="1"/>
          </p:cNvSpPr>
          <p:nvPr>
            <p:custDataLst>
              <p:tags r:id="rId10"/>
            </p:custDataLst>
          </p:nvPr>
        </p:nvSpPr>
        <p:spPr bwMode="auto">
          <a:xfrm>
            <a:off x="4630095" y="1719376"/>
            <a:ext cx="303513" cy="262345"/>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68580" tIns="34290" rIns="68580" bIns="34290" numCol="1" anchor="t" anchorCtr="0" compatLnSpc="1"/>
          <a:lstStyle/>
          <a:p>
            <a:pPr>
              <a:lnSpc>
                <a:spcPct val="120000"/>
              </a:lnSpc>
            </a:pPr>
            <a:endParaRPr lang="zh-CN" altLang="en-US" sz="135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4055627" y="2171827"/>
            <a:ext cx="618554" cy="400859"/>
          </a:xfrm>
          <a:prstGeom prst="rect">
            <a:avLst/>
          </a:prstGeom>
          <a:noFill/>
        </p:spPr>
        <p:txBody>
          <a:bodyPr wrap="square" rtlCol="0" anchor="ctr" anchorCtr="0">
            <a:normAutofit fontScale="90000"/>
          </a:bodyPr>
          <a:lstStyle/>
          <a:p>
            <a:pPr algn="ctr">
              <a:lnSpc>
                <a:spcPct val="130000"/>
              </a:lnSpc>
            </a:pPr>
            <a:r>
              <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rPr>
              <a:t>内涵</a:t>
            </a:r>
            <a:endParaRPr lang="zh-CN" altLang="en-US" sz="1500" b="1"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2"/>
            </p:custDataLst>
          </p:nvPr>
        </p:nvSpPr>
        <p:spPr>
          <a:xfrm>
            <a:off x="605790" y="1581150"/>
            <a:ext cx="2778125" cy="583565"/>
          </a:xfrm>
          <a:prstGeom prst="rect">
            <a:avLst/>
          </a:prstGeom>
          <a:noFill/>
        </p:spPr>
        <p:txBody>
          <a:bodyPr wrap="square" rtlCol="0">
            <a:spAutoFit/>
          </a:bodyPr>
          <a:lstStyle/>
          <a:p>
            <a:pPr>
              <a:lnSpc>
                <a:spcPct val="100000"/>
              </a:lnSpc>
            </a:pPr>
            <a:r>
              <a:rPr lang="zh-CN" altLang="en-US" sz="1600" b="1" dirty="0">
                <a:solidFill>
                  <a:sysClr val="windowText" lastClr="000000"/>
                </a:solidFill>
                <a:latin typeface="Arial" panose="020B0604020202020204" pitchFamily="34" charset="0"/>
                <a:ea typeface="微软雅黑" panose="020B0503020204020204" charset="-122"/>
                <a:sym typeface="Arial" panose="020B0604020202020204" pitchFamily="34" charset="0"/>
              </a:rPr>
              <a:t>一是外部安全与内部安全，彼此联系，相互影响</a:t>
            </a:r>
            <a:endParaRPr lang="zh-CN" altLang="en-US" sz="1600" b="1" dirty="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pic>
        <p:nvPicPr>
          <p:cNvPr id="7" name="图形 3"/>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18643" y="2882573"/>
            <a:ext cx="326488" cy="326488"/>
          </a:xfrm>
          <a:prstGeom prst="rect">
            <a:avLst/>
          </a:prstGeom>
        </p:spPr>
      </p:pic>
      <p:sp>
        <p:nvSpPr>
          <p:cNvPr id="13" name="文本框 12"/>
          <p:cNvSpPr txBox="1"/>
          <p:nvPr/>
        </p:nvSpPr>
        <p:spPr>
          <a:xfrm>
            <a:off x="228600" y="2571750"/>
            <a:ext cx="3012440" cy="583565"/>
          </a:xfrm>
          <a:prstGeom prst="rect">
            <a:avLst/>
          </a:prstGeom>
          <a:noFill/>
          <a:ln w="9525">
            <a:noFill/>
          </a:ln>
        </p:spPr>
        <p:txBody>
          <a:bodyPr wrap="square">
            <a:spAutoFit/>
          </a:bodyPr>
          <a:p>
            <a:pPr indent="0"/>
            <a:r>
              <a:rPr lang="zh-CN" sz="1600" b="1">
                <a:solidFill>
                  <a:srgbClr val="231F20"/>
                </a:solidFill>
                <a:latin typeface="微软雅黑" panose="020B0503020204020204" charset="-122"/>
                <a:ea typeface="微软雅黑" panose="020B0503020204020204" charset="-122"/>
              </a:rPr>
              <a:t>二是国土安全与国民安全，二者有机统一</a:t>
            </a:r>
            <a:endParaRPr lang="zh-CN" sz="1600" b="1">
              <a:solidFill>
                <a:srgbClr val="231F20"/>
              </a:solidFill>
              <a:latin typeface="微软雅黑" panose="020B0503020204020204" charset="-122"/>
              <a:ea typeface="微软雅黑" panose="020B0503020204020204" charset="-122"/>
            </a:endParaRPr>
          </a:p>
        </p:txBody>
      </p:sp>
      <p:sp>
        <p:nvSpPr>
          <p:cNvPr id="14" name="文本框 13"/>
          <p:cNvSpPr txBox="1"/>
          <p:nvPr/>
        </p:nvSpPr>
        <p:spPr>
          <a:xfrm>
            <a:off x="2743200" y="3790950"/>
            <a:ext cx="3428365" cy="583565"/>
          </a:xfrm>
          <a:prstGeom prst="rect">
            <a:avLst/>
          </a:prstGeom>
          <a:noFill/>
          <a:ln w="9525">
            <a:noFill/>
          </a:ln>
        </p:spPr>
        <p:txBody>
          <a:bodyPr wrap="square">
            <a:spAutoFit/>
          </a:bodyPr>
          <a:p>
            <a:pPr indent="0"/>
            <a:r>
              <a:rPr sz="1600" b="1">
                <a:solidFill>
                  <a:srgbClr val="231F20"/>
                </a:solidFill>
                <a:latin typeface="微软雅黑" panose="020B0503020204020204" charset="-122"/>
                <a:ea typeface="微软雅黑" panose="020B0503020204020204" charset="-122"/>
                <a:cs typeface="微软雅黑" panose="020B0503020204020204" charset="-122"/>
              </a:rPr>
              <a:t>三是传统安全与非传统安全，在一定条件下可以相互转化</a:t>
            </a:r>
            <a:endParaRPr sz="1600" b="1">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5410200" y="1489710"/>
            <a:ext cx="3343910" cy="583565"/>
          </a:xfrm>
          <a:prstGeom prst="rect">
            <a:avLst/>
          </a:prstGeom>
          <a:noFill/>
          <a:ln w="9525">
            <a:noFill/>
          </a:ln>
        </p:spPr>
        <p:txBody>
          <a:bodyPr wrap="square">
            <a:spAutoFit/>
          </a:bodyPr>
          <a:p>
            <a:pPr>
              <a:buClrTx/>
              <a:buSzTx/>
              <a:buFontTx/>
            </a:pPr>
            <a:r>
              <a:rPr sz="1600" b="1">
                <a:solidFill>
                  <a:srgbClr val="231F20"/>
                </a:solidFill>
                <a:latin typeface="微软雅黑" panose="020B0503020204020204" charset="-122"/>
                <a:ea typeface="微软雅黑" panose="020B0503020204020204" charset="-122"/>
                <a:cs typeface="微软雅黑" panose="020B0503020204020204" charset="-122"/>
                <a:sym typeface="+mn-ea"/>
              </a:rPr>
              <a:t>四是发展问题与安全问题，互为基础，共同促进；</a:t>
            </a:r>
            <a:endParaRPr lang="zh-CN" sz="1600" b="1">
              <a:solidFill>
                <a:srgbClr val="231F20"/>
              </a:solidFill>
              <a:latin typeface="微软雅黑" panose="020B0503020204020204" charset="-122"/>
              <a:ea typeface="微软雅黑" panose="020B0503020204020204" charset="-122"/>
            </a:endParaRPr>
          </a:p>
        </p:txBody>
      </p:sp>
      <p:sp>
        <p:nvSpPr>
          <p:cNvPr id="16" name="文本框 15"/>
          <p:cNvSpPr txBox="1"/>
          <p:nvPr/>
        </p:nvSpPr>
        <p:spPr>
          <a:xfrm>
            <a:off x="5410835" y="2343150"/>
            <a:ext cx="3206115" cy="829945"/>
          </a:xfrm>
          <a:prstGeom prst="rect">
            <a:avLst/>
          </a:prstGeom>
          <a:noFill/>
          <a:ln w="9525">
            <a:noFill/>
          </a:ln>
        </p:spPr>
        <p:txBody>
          <a:bodyPr wrap="square">
            <a:spAutoFit/>
          </a:bodyPr>
          <a:p>
            <a:pPr indent="0"/>
            <a:r>
              <a:rPr sz="1600" b="1">
                <a:solidFill>
                  <a:srgbClr val="231F20"/>
                </a:solidFill>
                <a:latin typeface="微软雅黑" panose="020B0503020204020204" charset="-122"/>
                <a:ea typeface="微软雅黑" panose="020B0503020204020204" charset="-122"/>
                <a:cs typeface="微软雅黑" panose="020B0503020204020204" charset="-122"/>
                <a:sym typeface="+mn-ea"/>
              </a:rPr>
              <a:t>五是自身安全与共同安全，全球化和相互依赖使得中国和世界的安全已密不可分。</a:t>
            </a:r>
            <a:endParaRPr lang="zh-CN" sz="1600" b="1">
              <a:solidFill>
                <a:srgbClr val="231F20"/>
              </a:solidFill>
              <a:latin typeface="微软雅黑" panose="020B0503020204020204" charset="-122"/>
              <a:ea typeface="微软雅黑" panose="020B0503020204020204" charset="-122"/>
            </a:endParaRPr>
          </a:p>
        </p:txBody>
      </p:sp>
      <p:sp>
        <p:nvSpPr>
          <p:cNvPr id="100" name="文本框 99"/>
          <p:cNvSpPr txBox="1"/>
          <p:nvPr/>
        </p:nvSpPr>
        <p:spPr>
          <a:xfrm>
            <a:off x="923290" y="1139825"/>
            <a:ext cx="2115820" cy="382905"/>
          </a:xfrm>
          <a:prstGeom prst="rect">
            <a:avLst/>
          </a:prstGeom>
          <a:noFill/>
          <a:ln w="9525">
            <a:noFill/>
          </a:ln>
        </p:spPr>
        <p:txBody>
          <a:bodyPr>
            <a:noAutofit/>
            <a:scene3d>
              <a:camera prst="orthographicFront"/>
              <a:lightRig rig="threePt" dir="t"/>
            </a:scene3d>
          </a:bodyPr>
          <a:p>
            <a:pPr indent="0"/>
            <a:r>
              <a:rPr 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a:t>
            </a:r>
            <a:r>
              <a:rPr lang="zh-CN"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五对关系</a:t>
            </a:r>
            <a:r>
              <a:rPr 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a:t>
            </a:r>
            <a:endParaRPr lang="en-US"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四、总体国家安全观</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57200" y="1428750"/>
            <a:ext cx="7607935" cy="438150"/>
          </a:xfrm>
          <a:prstGeom prst="rect">
            <a:avLst/>
          </a:prstGeom>
          <a:noFill/>
          <a:ln w="9525">
            <a:noFill/>
          </a:ln>
        </p:spPr>
        <p:txBody>
          <a:bodyPr>
            <a:noAutofit/>
          </a:bodyPr>
          <a:p>
            <a:pPr indent="0">
              <a:lnSpc>
                <a:spcPct val="150000"/>
              </a:lnSpc>
            </a:pPr>
            <a:r>
              <a:rPr sz="1600" b="1">
                <a:solidFill>
                  <a:srgbClr val="231F20"/>
                </a:solidFill>
                <a:latin typeface="微软雅黑" panose="020B0503020204020204" charset="-122"/>
                <a:ea typeface="微软雅黑" panose="020B0503020204020204" charset="-122"/>
                <a:cs typeface="微软雅黑" panose="020B0503020204020204" charset="-122"/>
              </a:rPr>
              <a:t>2.总体国家安全观的基本特点</a:t>
            </a:r>
            <a:endParaRPr sz="1600" b="1">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620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（二）总体国家安全观的丰富内涵</a:t>
            </a:r>
            <a:endParaRPr lang="zh-CN" sz="1600" b="1">
              <a:solidFill>
                <a:srgbClr val="C00000"/>
              </a:solidFill>
              <a:latin typeface="微软雅黑" panose="020B0503020204020204" charset="-122"/>
              <a:ea typeface="微软雅黑" panose="020B0503020204020204" charset="-122"/>
            </a:endParaRPr>
          </a:p>
        </p:txBody>
      </p:sp>
      <p:sp>
        <p:nvSpPr>
          <p:cNvPr id="25" name="Oval 29"/>
          <p:cNvSpPr>
            <a:spLocks noChangeArrowheads="1"/>
          </p:cNvSpPr>
          <p:nvPr>
            <p:custDataLst>
              <p:tags r:id="rId1"/>
            </p:custDataLst>
          </p:nvPr>
        </p:nvSpPr>
        <p:spPr bwMode="auto">
          <a:xfrm rot="20631792">
            <a:off x="4502969" y="1767576"/>
            <a:ext cx="634969" cy="631814"/>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36" name="Oval 33"/>
          <p:cNvSpPr>
            <a:spLocks noChangeArrowheads="1"/>
          </p:cNvSpPr>
          <p:nvPr>
            <p:custDataLst>
              <p:tags r:id="rId2"/>
            </p:custDataLst>
          </p:nvPr>
        </p:nvSpPr>
        <p:spPr bwMode="auto">
          <a:xfrm rot="20631792">
            <a:off x="5487860" y="2840344"/>
            <a:ext cx="632693" cy="63523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41" name="Oval 27"/>
          <p:cNvSpPr>
            <a:spLocks noChangeArrowheads="1"/>
          </p:cNvSpPr>
          <p:nvPr>
            <p:custDataLst>
              <p:tags r:id="rId3"/>
            </p:custDataLst>
          </p:nvPr>
        </p:nvSpPr>
        <p:spPr bwMode="auto">
          <a:xfrm rot="20631792">
            <a:off x="4765739" y="4087738"/>
            <a:ext cx="631556" cy="631814"/>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42" name="Freeform 37"/>
          <p:cNvSpPr>
            <a:spLocks noEditPoints="1"/>
          </p:cNvSpPr>
          <p:nvPr>
            <p:custDataLst>
              <p:tags r:id="rId4"/>
            </p:custDataLst>
          </p:nvPr>
        </p:nvSpPr>
        <p:spPr bwMode="auto">
          <a:xfrm rot="17100000">
            <a:off x="4930790" y="4251965"/>
            <a:ext cx="282208" cy="298262"/>
          </a:xfrm>
          <a:custGeom>
            <a:avLst/>
            <a:gdLst>
              <a:gd name="T0" fmla="*/ 102 w 105"/>
              <a:gd name="T1" fmla="*/ 62 h 111"/>
              <a:gd name="T2" fmla="*/ 89 w 105"/>
              <a:gd name="T3" fmla="*/ 56 h 111"/>
              <a:gd name="T4" fmla="*/ 93 w 105"/>
              <a:gd name="T5" fmla="*/ 41 h 111"/>
              <a:gd name="T6" fmla="*/ 93 w 105"/>
              <a:gd name="T7" fmla="*/ 30 h 111"/>
              <a:gd name="T8" fmla="*/ 95 w 105"/>
              <a:gd name="T9" fmla="*/ 26 h 111"/>
              <a:gd name="T10" fmla="*/ 82 w 105"/>
              <a:gd name="T11" fmla="*/ 6 h 111"/>
              <a:gd name="T12" fmla="*/ 76 w 105"/>
              <a:gd name="T13" fmla="*/ 8 h 111"/>
              <a:gd name="T14" fmla="*/ 73 w 105"/>
              <a:gd name="T15" fmla="*/ 13 h 111"/>
              <a:gd name="T16" fmla="*/ 71 w 105"/>
              <a:gd name="T17" fmla="*/ 14 h 111"/>
              <a:gd name="T18" fmla="*/ 63 w 105"/>
              <a:gd name="T19" fmla="*/ 6 h 111"/>
              <a:gd name="T20" fmla="*/ 55 w 105"/>
              <a:gd name="T21" fmla="*/ 0 h 111"/>
              <a:gd name="T22" fmla="*/ 21 w 105"/>
              <a:gd name="T23" fmla="*/ 13 h 111"/>
              <a:gd name="T24" fmla="*/ 34 w 105"/>
              <a:gd name="T25" fmla="*/ 10 h 111"/>
              <a:gd name="T26" fmla="*/ 36 w 105"/>
              <a:gd name="T27" fmla="*/ 10 h 111"/>
              <a:gd name="T28" fmla="*/ 33 w 105"/>
              <a:gd name="T29" fmla="*/ 20 h 111"/>
              <a:gd name="T30" fmla="*/ 41 w 105"/>
              <a:gd name="T31" fmla="*/ 25 h 111"/>
              <a:gd name="T32" fmla="*/ 44 w 105"/>
              <a:gd name="T33" fmla="*/ 17 h 111"/>
              <a:gd name="T34" fmla="*/ 52 w 105"/>
              <a:gd name="T35" fmla="*/ 18 h 111"/>
              <a:gd name="T36" fmla="*/ 60 w 105"/>
              <a:gd name="T37" fmla="*/ 22 h 111"/>
              <a:gd name="T38" fmla="*/ 63 w 105"/>
              <a:gd name="T39" fmla="*/ 28 h 111"/>
              <a:gd name="T40" fmla="*/ 60 w 105"/>
              <a:gd name="T41" fmla="*/ 28 h 111"/>
              <a:gd name="T42" fmla="*/ 50 w 105"/>
              <a:gd name="T43" fmla="*/ 29 h 111"/>
              <a:gd name="T44" fmla="*/ 56 w 105"/>
              <a:gd name="T45" fmla="*/ 31 h 111"/>
              <a:gd name="T46" fmla="*/ 46 w 105"/>
              <a:gd name="T47" fmla="*/ 37 h 111"/>
              <a:gd name="T48" fmla="*/ 41 w 105"/>
              <a:gd name="T49" fmla="*/ 51 h 111"/>
              <a:gd name="T50" fmla="*/ 32 w 105"/>
              <a:gd name="T51" fmla="*/ 48 h 111"/>
              <a:gd name="T52" fmla="*/ 32 w 105"/>
              <a:gd name="T53" fmla="*/ 57 h 111"/>
              <a:gd name="T54" fmla="*/ 38 w 105"/>
              <a:gd name="T55" fmla="*/ 61 h 111"/>
              <a:gd name="T56" fmla="*/ 41 w 105"/>
              <a:gd name="T57" fmla="*/ 67 h 111"/>
              <a:gd name="T58" fmla="*/ 35 w 105"/>
              <a:gd name="T59" fmla="*/ 63 h 111"/>
              <a:gd name="T60" fmla="*/ 22 w 105"/>
              <a:gd name="T61" fmla="*/ 58 h 111"/>
              <a:gd name="T62" fmla="*/ 14 w 105"/>
              <a:gd name="T63" fmla="*/ 46 h 111"/>
              <a:gd name="T64" fmla="*/ 9 w 105"/>
              <a:gd name="T65" fmla="*/ 27 h 111"/>
              <a:gd name="T66" fmla="*/ 45 w 105"/>
              <a:gd name="T67" fmla="*/ 110 h 111"/>
              <a:gd name="T68" fmla="*/ 47 w 105"/>
              <a:gd name="T69" fmla="*/ 94 h 111"/>
              <a:gd name="T70" fmla="*/ 39 w 105"/>
              <a:gd name="T71" fmla="*/ 78 h 111"/>
              <a:gd name="T72" fmla="*/ 44 w 105"/>
              <a:gd name="T73" fmla="*/ 71 h 111"/>
              <a:gd name="T74" fmla="*/ 54 w 105"/>
              <a:gd name="T75" fmla="*/ 71 h 111"/>
              <a:gd name="T76" fmla="*/ 64 w 105"/>
              <a:gd name="T77" fmla="*/ 78 h 111"/>
              <a:gd name="T78" fmla="*/ 69 w 105"/>
              <a:gd name="T79" fmla="*/ 81 h 111"/>
              <a:gd name="T80" fmla="*/ 73 w 105"/>
              <a:gd name="T81" fmla="*/ 89 h 111"/>
              <a:gd name="T82" fmla="*/ 62 w 105"/>
              <a:gd name="T83" fmla="*/ 100 h 111"/>
              <a:gd name="T84" fmla="*/ 54 w 105"/>
              <a:gd name="T85" fmla="*/ 106 h 111"/>
              <a:gd name="T86" fmla="*/ 56 w 105"/>
              <a:gd name="T87" fmla="*/ 111 h 111"/>
              <a:gd name="T88" fmla="*/ 105 w 105"/>
              <a:gd name="T89" fmla="*/ 69 h 111"/>
              <a:gd name="T90" fmla="*/ 57 w 105"/>
              <a:gd name="T91" fmla="*/ 31 h 111"/>
              <a:gd name="T92" fmla="*/ 55 w 105"/>
              <a:gd name="T93" fmla="*/ 35 h 111"/>
              <a:gd name="T94" fmla="*/ 79 w 105"/>
              <a:gd name="T95" fmla="*/ 10 h 111"/>
              <a:gd name="T96" fmla="*/ 85 w 105"/>
              <a:gd name="T97" fmla="*/ 1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 h="111">
                <a:moveTo>
                  <a:pt x="105" y="69"/>
                </a:moveTo>
                <a:cubicBezTo>
                  <a:pt x="104" y="67"/>
                  <a:pt x="105" y="64"/>
                  <a:pt x="105" y="64"/>
                </a:cubicBezTo>
                <a:cubicBezTo>
                  <a:pt x="105" y="64"/>
                  <a:pt x="102" y="63"/>
                  <a:pt x="102" y="62"/>
                </a:cubicBezTo>
                <a:cubicBezTo>
                  <a:pt x="101" y="61"/>
                  <a:pt x="99" y="64"/>
                  <a:pt x="98" y="64"/>
                </a:cubicBezTo>
                <a:cubicBezTo>
                  <a:pt x="98" y="64"/>
                  <a:pt x="96" y="65"/>
                  <a:pt x="95" y="64"/>
                </a:cubicBezTo>
                <a:cubicBezTo>
                  <a:pt x="94" y="64"/>
                  <a:pt x="89" y="56"/>
                  <a:pt x="89" y="56"/>
                </a:cubicBezTo>
                <a:cubicBezTo>
                  <a:pt x="89" y="56"/>
                  <a:pt x="89" y="53"/>
                  <a:pt x="89" y="50"/>
                </a:cubicBezTo>
                <a:cubicBezTo>
                  <a:pt x="89" y="48"/>
                  <a:pt x="90" y="46"/>
                  <a:pt x="90" y="46"/>
                </a:cubicBezTo>
                <a:cubicBezTo>
                  <a:pt x="90" y="46"/>
                  <a:pt x="93" y="43"/>
                  <a:pt x="93" y="41"/>
                </a:cubicBezTo>
                <a:cubicBezTo>
                  <a:pt x="94" y="39"/>
                  <a:pt x="97" y="37"/>
                  <a:pt x="97" y="37"/>
                </a:cubicBezTo>
                <a:cubicBezTo>
                  <a:pt x="97" y="37"/>
                  <a:pt x="95" y="36"/>
                  <a:pt x="94" y="35"/>
                </a:cubicBezTo>
                <a:cubicBezTo>
                  <a:pt x="92" y="34"/>
                  <a:pt x="93" y="32"/>
                  <a:pt x="93" y="30"/>
                </a:cubicBezTo>
                <a:cubicBezTo>
                  <a:pt x="93" y="30"/>
                  <a:pt x="93" y="29"/>
                  <a:pt x="93" y="29"/>
                </a:cubicBezTo>
                <a:cubicBezTo>
                  <a:pt x="96" y="31"/>
                  <a:pt x="97" y="30"/>
                  <a:pt x="97" y="30"/>
                </a:cubicBezTo>
                <a:cubicBezTo>
                  <a:pt x="97" y="29"/>
                  <a:pt x="95" y="26"/>
                  <a:pt x="95" y="26"/>
                </a:cubicBezTo>
                <a:cubicBezTo>
                  <a:pt x="95" y="26"/>
                  <a:pt x="98" y="25"/>
                  <a:pt x="100" y="25"/>
                </a:cubicBezTo>
                <a:cubicBezTo>
                  <a:pt x="100" y="25"/>
                  <a:pt x="101" y="25"/>
                  <a:pt x="102" y="24"/>
                </a:cubicBezTo>
                <a:cubicBezTo>
                  <a:pt x="97" y="17"/>
                  <a:pt x="90" y="10"/>
                  <a:pt x="82" y="6"/>
                </a:cubicBezTo>
                <a:cubicBezTo>
                  <a:pt x="81" y="6"/>
                  <a:pt x="81" y="6"/>
                  <a:pt x="81" y="6"/>
                </a:cubicBezTo>
                <a:cubicBezTo>
                  <a:pt x="80" y="6"/>
                  <a:pt x="78" y="7"/>
                  <a:pt x="78" y="7"/>
                </a:cubicBezTo>
                <a:cubicBezTo>
                  <a:pt x="78" y="7"/>
                  <a:pt x="77" y="8"/>
                  <a:pt x="76" y="8"/>
                </a:cubicBezTo>
                <a:cubicBezTo>
                  <a:pt x="74" y="9"/>
                  <a:pt x="73" y="9"/>
                  <a:pt x="73" y="9"/>
                </a:cubicBezTo>
                <a:cubicBezTo>
                  <a:pt x="74" y="11"/>
                  <a:pt x="74" y="11"/>
                  <a:pt x="74" y="11"/>
                </a:cubicBezTo>
                <a:cubicBezTo>
                  <a:pt x="73" y="13"/>
                  <a:pt x="73" y="13"/>
                  <a:pt x="73" y="13"/>
                </a:cubicBezTo>
                <a:cubicBezTo>
                  <a:pt x="74" y="16"/>
                  <a:pt x="74" y="16"/>
                  <a:pt x="74" y="16"/>
                </a:cubicBezTo>
                <a:cubicBezTo>
                  <a:pt x="73" y="16"/>
                  <a:pt x="73" y="16"/>
                  <a:pt x="73" y="16"/>
                </a:cubicBezTo>
                <a:cubicBezTo>
                  <a:pt x="73" y="16"/>
                  <a:pt x="72" y="15"/>
                  <a:pt x="71" y="14"/>
                </a:cubicBezTo>
                <a:cubicBezTo>
                  <a:pt x="70" y="12"/>
                  <a:pt x="68" y="14"/>
                  <a:pt x="67" y="13"/>
                </a:cubicBezTo>
                <a:cubicBezTo>
                  <a:pt x="65" y="12"/>
                  <a:pt x="62" y="9"/>
                  <a:pt x="62" y="9"/>
                </a:cubicBezTo>
                <a:cubicBezTo>
                  <a:pt x="62" y="9"/>
                  <a:pt x="63" y="7"/>
                  <a:pt x="63" y="6"/>
                </a:cubicBezTo>
                <a:cubicBezTo>
                  <a:pt x="63" y="5"/>
                  <a:pt x="60" y="3"/>
                  <a:pt x="60" y="3"/>
                </a:cubicBezTo>
                <a:cubicBezTo>
                  <a:pt x="60" y="1"/>
                  <a:pt x="54" y="0"/>
                  <a:pt x="54" y="0"/>
                </a:cubicBezTo>
                <a:cubicBezTo>
                  <a:pt x="55" y="0"/>
                  <a:pt x="55" y="0"/>
                  <a:pt x="55" y="0"/>
                </a:cubicBezTo>
                <a:cubicBezTo>
                  <a:pt x="43" y="0"/>
                  <a:pt x="33" y="3"/>
                  <a:pt x="24" y="9"/>
                </a:cubicBezTo>
                <a:cubicBezTo>
                  <a:pt x="26" y="9"/>
                  <a:pt x="29" y="9"/>
                  <a:pt x="28" y="10"/>
                </a:cubicBezTo>
                <a:cubicBezTo>
                  <a:pt x="25" y="11"/>
                  <a:pt x="23" y="13"/>
                  <a:pt x="21" y="13"/>
                </a:cubicBezTo>
                <a:cubicBezTo>
                  <a:pt x="20" y="13"/>
                  <a:pt x="21" y="14"/>
                  <a:pt x="23" y="14"/>
                </a:cubicBezTo>
                <a:cubicBezTo>
                  <a:pt x="24" y="14"/>
                  <a:pt x="28" y="12"/>
                  <a:pt x="31" y="12"/>
                </a:cubicBezTo>
                <a:cubicBezTo>
                  <a:pt x="33" y="11"/>
                  <a:pt x="34" y="11"/>
                  <a:pt x="34" y="10"/>
                </a:cubicBezTo>
                <a:cubicBezTo>
                  <a:pt x="34" y="9"/>
                  <a:pt x="33" y="8"/>
                  <a:pt x="33" y="8"/>
                </a:cubicBezTo>
                <a:cubicBezTo>
                  <a:pt x="33" y="8"/>
                  <a:pt x="37" y="6"/>
                  <a:pt x="37" y="6"/>
                </a:cubicBezTo>
                <a:cubicBezTo>
                  <a:pt x="37" y="7"/>
                  <a:pt x="35" y="7"/>
                  <a:pt x="36" y="10"/>
                </a:cubicBezTo>
                <a:cubicBezTo>
                  <a:pt x="38" y="12"/>
                  <a:pt x="41" y="12"/>
                  <a:pt x="38" y="13"/>
                </a:cubicBezTo>
                <a:cubicBezTo>
                  <a:pt x="36" y="14"/>
                  <a:pt x="30" y="18"/>
                  <a:pt x="32" y="19"/>
                </a:cubicBezTo>
                <a:cubicBezTo>
                  <a:pt x="33" y="20"/>
                  <a:pt x="33" y="20"/>
                  <a:pt x="33" y="20"/>
                </a:cubicBezTo>
                <a:cubicBezTo>
                  <a:pt x="33" y="20"/>
                  <a:pt x="36" y="20"/>
                  <a:pt x="37" y="21"/>
                </a:cubicBezTo>
                <a:cubicBezTo>
                  <a:pt x="38" y="22"/>
                  <a:pt x="40" y="22"/>
                  <a:pt x="40" y="22"/>
                </a:cubicBezTo>
                <a:cubicBezTo>
                  <a:pt x="40" y="22"/>
                  <a:pt x="38" y="24"/>
                  <a:pt x="41" y="25"/>
                </a:cubicBezTo>
                <a:cubicBezTo>
                  <a:pt x="43" y="26"/>
                  <a:pt x="44" y="23"/>
                  <a:pt x="44" y="22"/>
                </a:cubicBezTo>
                <a:cubicBezTo>
                  <a:pt x="43" y="22"/>
                  <a:pt x="46" y="22"/>
                  <a:pt x="45" y="20"/>
                </a:cubicBezTo>
                <a:cubicBezTo>
                  <a:pt x="45" y="19"/>
                  <a:pt x="44" y="17"/>
                  <a:pt x="44" y="17"/>
                </a:cubicBezTo>
                <a:cubicBezTo>
                  <a:pt x="45" y="14"/>
                  <a:pt x="45" y="14"/>
                  <a:pt x="45" y="14"/>
                </a:cubicBezTo>
                <a:cubicBezTo>
                  <a:pt x="45" y="14"/>
                  <a:pt x="48" y="13"/>
                  <a:pt x="49" y="14"/>
                </a:cubicBezTo>
                <a:cubicBezTo>
                  <a:pt x="50" y="15"/>
                  <a:pt x="50" y="17"/>
                  <a:pt x="52" y="18"/>
                </a:cubicBezTo>
                <a:cubicBezTo>
                  <a:pt x="54" y="18"/>
                  <a:pt x="55" y="17"/>
                  <a:pt x="55" y="17"/>
                </a:cubicBezTo>
                <a:cubicBezTo>
                  <a:pt x="55" y="17"/>
                  <a:pt x="57" y="16"/>
                  <a:pt x="58" y="18"/>
                </a:cubicBezTo>
                <a:cubicBezTo>
                  <a:pt x="58" y="20"/>
                  <a:pt x="59" y="21"/>
                  <a:pt x="60" y="22"/>
                </a:cubicBezTo>
                <a:cubicBezTo>
                  <a:pt x="61" y="22"/>
                  <a:pt x="60" y="23"/>
                  <a:pt x="60" y="23"/>
                </a:cubicBezTo>
                <a:cubicBezTo>
                  <a:pt x="60" y="23"/>
                  <a:pt x="62" y="20"/>
                  <a:pt x="63" y="23"/>
                </a:cubicBezTo>
                <a:cubicBezTo>
                  <a:pt x="63" y="27"/>
                  <a:pt x="61" y="28"/>
                  <a:pt x="63" y="28"/>
                </a:cubicBezTo>
                <a:cubicBezTo>
                  <a:pt x="65" y="28"/>
                  <a:pt x="65" y="29"/>
                  <a:pt x="65" y="30"/>
                </a:cubicBezTo>
                <a:cubicBezTo>
                  <a:pt x="65" y="30"/>
                  <a:pt x="63" y="30"/>
                  <a:pt x="63" y="30"/>
                </a:cubicBezTo>
                <a:cubicBezTo>
                  <a:pt x="60" y="28"/>
                  <a:pt x="60" y="28"/>
                  <a:pt x="60" y="28"/>
                </a:cubicBezTo>
                <a:cubicBezTo>
                  <a:pt x="60" y="28"/>
                  <a:pt x="62" y="26"/>
                  <a:pt x="60" y="26"/>
                </a:cubicBezTo>
                <a:cubicBezTo>
                  <a:pt x="59" y="26"/>
                  <a:pt x="55" y="26"/>
                  <a:pt x="55" y="26"/>
                </a:cubicBezTo>
                <a:cubicBezTo>
                  <a:pt x="55" y="26"/>
                  <a:pt x="50" y="28"/>
                  <a:pt x="50" y="29"/>
                </a:cubicBezTo>
                <a:cubicBezTo>
                  <a:pt x="50" y="29"/>
                  <a:pt x="55" y="27"/>
                  <a:pt x="55" y="28"/>
                </a:cubicBezTo>
                <a:cubicBezTo>
                  <a:pt x="55" y="29"/>
                  <a:pt x="54" y="29"/>
                  <a:pt x="55" y="29"/>
                </a:cubicBezTo>
                <a:cubicBezTo>
                  <a:pt x="56" y="30"/>
                  <a:pt x="56" y="31"/>
                  <a:pt x="56" y="31"/>
                </a:cubicBezTo>
                <a:cubicBezTo>
                  <a:pt x="56" y="31"/>
                  <a:pt x="56" y="31"/>
                  <a:pt x="54" y="32"/>
                </a:cubicBezTo>
                <a:cubicBezTo>
                  <a:pt x="52" y="32"/>
                  <a:pt x="50" y="34"/>
                  <a:pt x="50" y="35"/>
                </a:cubicBezTo>
                <a:cubicBezTo>
                  <a:pt x="50" y="36"/>
                  <a:pt x="46" y="35"/>
                  <a:pt x="46" y="37"/>
                </a:cubicBezTo>
                <a:cubicBezTo>
                  <a:pt x="45" y="39"/>
                  <a:pt x="47" y="40"/>
                  <a:pt x="45" y="41"/>
                </a:cubicBezTo>
                <a:cubicBezTo>
                  <a:pt x="43" y="42"/>
                  <a:pt x="40" y="45"/>
                  <a:pt x="40" y="47"/>
                </a:cubicBezTo>
                <a:cubicBezTo>
                  <a:pt x="41" y="49"/>
                  <a:pt x="41" y="51"/>
                  <a:pt x="41" y="51"/>
                </a:cubicBezTo>
                <a:cubicBezTo>
                  <a:pt x="39" y="51"/>
                  <a:pt x="39" y="51"/>
                  <a:pt x="39" y="51"/>
                </a:cubicBezTo>
                <a:cubicBezTo>
                  <a:pt x="39" y="51"/>
                  <a:pt x="39" y="47"/>
                  <a:pt x="36" y="47"/>
                </a:cubicBezTo>
                <a:cubicBezTo>
                  <a:pt x="33" y="47"/>
                  <a:pt x="32" y="48"/>
                  <a:pt x="32" y="48"/>
                </a:cubicBezTo>
                <a:cubicBezTo>
                  <a:pt x="32" y="48"/>
                  <a:pt x="27" y="46"/>
                  <a:pt x="27" y="51"/>
                </a:cubicBezTo>
                <a:cubicBezTo>
                  <a:pt x="27" y="51"/>
                  <a:pt x="26" y="58"/>
                  <a:pt x="29" y="58"/>
                </a:cubicBezTo>
                <a:cubicBezTo>
                  <a:pt x="32" y="58"/>
                  <a:pt x="32" y="57"/>
                  <a:pt x="32" y="57"/>
                </a:cubicBezTo>
                <a:cubicBezTo>
                  <a:pt x="32" y="57"/>
                  <a:pt x="33" y="55"/>
                  <a:pt x="34" y="56"/>
                </a:cubicBezTo>
                <a:cubicBezTo>
                  <a:pt x="35" y="56"/>
                  <a:pt x="33" y="61"/>
                  <a:pt x="33" y="61"/>
                </a:cubicBezTo>
                <a:cubicBezTo>
                  <a:pt x="35" y="61"/>
                  <a:pt x="38" y="61"/>
                  <a:pt x="38" y="61"/>
                </a:cubicBezTo>
                <a:cubicBezTo>
                  <a:pt x="38" y="61"/>
                  <a:pt x="38" y="63"/>
                  <a:pt x="38" y="64"/>
                </a:cubicBezTo>
                <a:cubicBezTo>
                  <a:pt x="38" y="66"/>
                  <a:pt x="38" y="67"/>
                  <a:pt x="40" y="67"/>
                </a:cubicBezTo>
                <a:cubicBezTo>
                  <a:pt x="41" y="67"/>
                  <a:pt x="41" y="67"/>
                  <a:pt x="41" y="67"/>
                </a:cubicBezTo>
                <a:cubicBezTo>
                  <a:pt x="41" y="68"/>
                  <a:pt x="41" y="68"/>
                  <a:pt x="41" y="68"/>
                </a:cubicBezTo>
                <a:cubicBezTo>
                  <a:pt x="41" y="68"/>
                  <a:pt x="39" y="67"/>
                  <a:pt x="38" y="66"/>
                </a:cubicBezTo>
                <a:cubicBezTo>
                  <a:pt x="36" y="66"/>
                  <a:pt x="35" y="63"/>
                  <a:pt x="35" y="63"/>
                </a:cubicBezTo>
                <a:cubicBezTo>
                  <a:pt x="35" y="63"/>
                  <a:pt x="32" y="63"/>
                  <a:pt x="31" y="62"/>
                </a:cubicBezTo>
                <a:cubicBezTo>
                  <a:pt x="30" y="61"/>
                  <a:pt x="31" y="60"/>
                  <a:pt x="29" y="61"/>
                </a:cubicBezTo>
                <a:cubicBezTo>
                  <a:pt x="27" y="61"/>
                  <a:pt x="23" y="59"/>
                  <a:pt x="22" y="58"/>
                </a:cubicBezTo>
                <a:cubicBezTo>
                  <a:pt x="21" y="58"/>
                  <a:pt x="20" y="55"/>
                  <a:pt x="20" y="55"/>
                </a:cubicBezTo>
                <a:cubicBezTo>
                  <a:pt x="20" y="55"/>
                  <a:pt x="17" y="52"/>
                  <a:pt x="16" y="50"/>
                </a:cubicBezTo>
                <a:cubicBezTo>
                  <a:pt x="15" y="48"/>
                  <a:pt x="15" y="47"/>
                  <a:pt x="14" y="46"/>
                </a:cubicBezTo>
                <a:cubicBezTo>
                  <a:pt x="12" y="46"/>
                  <a:pt x="11" y="45"/>
                  <a:pt x="10" y="42"/>
                </a:cubicBezTo>
                <a:cubicBezTo>
                  <a:pt x="10" y="39"/>
                  <a:pt x="12" y="34"/>
                  <a:pt x="11" y="32"/>
                </a:cubicBezTo>
                <a:cubicBezTo>
                  <a:pt x="10" y="31"/>
                  <a:pt x="11" y="28"/>
                  <a:pt x="9" y="27"/>
                </a:cubicBezTo>
                <a:cubicBezTo>
                  <a:pt x="9" y="27"/>
                  <a:pt x="8" y="27"/>
                  <a:pt x="8" y="27"/>
                </a:cubicBezTo>
                <a:cubicBezTo>
                  <a:pt x="3" y="35"/>
                  <a:pt x="0" y="45"/>
                  <a:pt x="0" y="55"/>
                </a:cubicBezTo>
                <a:cubicBezTo>
                  <a:pt x="0" y="82"/>
                  <a:pt x="19" y="105"/>
                  <a:pt x="45" y="110"/>
                </a:cubicBezTo>
                <a:cubicBezTo>
                  <a:pt x="45" y="110"/>
                  <a:pt x="45" y="109"/>
                  <a:pt x="45" y="107"/>
                </a:cubicBezTo>
                <a:cubicBezTo>
                  <a:pt x="45" y="104"/>
                  <a:pt x="45" y="102"/>
                  <a:pt x="46" y="98"/>
                </a:cubicBezTo>
                <a:cubicBezTo>
                  <a:pt x="47" y="95"/>
                  <a:pt x="47" y="94"/>
                  <a:pt x="47" y="94"/>
                </a:cubicBezTo>
                <a:cubicBezTo>
                  <a:pt x="47" y="94"/>
                  <a:pt x="43" y="92"/>
                  <a:pt x="42" y="91"/>
                </a:cubicBezTo>
                <a:cubicBezTo>
                  <a:pt x="41" y="89"/>
                  <a:pt x="37" y="84"/>
                  <a:pt x="37" y="81"/>
                </a:cubicBezTo>
                <a:cubicBezTo>
                  <a:pt x="37" y="79"/>
                  <a:pt x="39" y="78"/>
                  <a:pt x="39" y="78"/>
                </a:cubicBezTo>
                <a:cubicBezTo>
                  <a:pt x="39" y="78"/>
                  <a:pt x="40" y="76"/>
                  <a:pt x="40" y="73"/>
                </a:cubicBezTo>
                <a:cubicBezTo>
                  <a:pt x="40" y="70"/>
                  <a:pt x="42" y="69"/>
                  <a:pt x="42" y="69"/>
                </a:cubicBezTo>
                <a:cubicBezTo>
                  <a:pt x="44" y="71"/>
                  <a:pt x="44" y="71"/>
                  <a:pt x="44" y="71"/>
                </a:cubicBezTo>
                <a:cubicBezTo>
                  <a:pt x="46" y="69"/>
                  <a:pt x="46" y="69"/>
                  <a:pt x="46" y="69"/>
                </a:cubicBezTo>
                <a:cubicBezTo>
                  <a:pt x="46" y="69"/>
                  <a:pt x="49" y="69"/>
                  <a:pt x="52" y="70"/>
                </a:cubicBezTo>
                <a:cubicBezTo>
                  <a:pt x="54" y="70"/>
                  <a:pt x="54" y="71"/>
                  <a:pt x="54" y="71"/>
                </a:cubicBezTo>
                <a:cubicBezTo>
                  <a:pt x="54" y="71"/>
                  <a:pt x="57" y="73"/>
                  <a:pt x="58" y="74"/>
                </a:cubicBezTo>
                <a:cubicBezTo>
                  <a:pt x="60" y="75"/>
                  <a:pt x="63" y="75"/>
                  <a:pt x="63" y="75"/>
                </a:cubicBezTo>
                <a:cubicBezTo>
                  <a:pt x="63" y="75"/>
                  <a:pt x="64" y="77"/>
                  <a:pt x="64" y="78"/>
                </a:cubicBezTo>
                <a:cubicBezTo>
                  <a:pt x="65" y="78"/>
                  <a:pt x="63" y="79"/>
                  <a:pt x="63" y="80"/>
                </a:cubicBezTo>
                <a:cubicBezTo>
                  <a:pt x="64" y="79"/>
                  <a:pt x="64" y="79"/>
                  <a:pt x="64" y="79"/>
                </a:cubicBezTo>
                <a:cubicBezTo>
                  <a:pt x="64" y="79"/>
                  <a:pt x="67" y="80"/>
                  <a:pt x="69" y="81"/>
                </a:cubicBezTo>
                <a:cubicBezTo>
                  <a:pt x="70" y="82"/>
                  <a:pt x="74" y="82"/>
                  <a:pt x="74" y="82"/>
                </a:cubicBezTo>
                <a:cubicBezTo>
                  <a:pt x="74" y="82"/>
                  <a:pt x="77" y="83"/>
                  <a:pt x="76" y="84"/>
                </a:cubicBezTo>
                <a:cubicBezTo>
                  <a:pt x="75" y="86"/>
                  <a:pt x="73" y="89"/>
                  <a:pt x="73" y="89"/>
                </a:cubicBezTo>
                <a:cubicBezTo>
                  <a:pt x="73" y="89"/>
                  <a:pt x="72" y="94"/>
                  <a:pt x="70" y="95"/>
                </a:cubicBezTo>
                <a:cubicBezTo>
                  <a:pt x="68" y="97"/>
                  <a:pt x="68" y="96"/>
                  <a:pt x="67" y="96"/>
                </a:cubicBezTo>
                <a:cubicBezTo>
                  <a:pt x="65" y="97"/>
                  <a:pt x="64" y="98"/>
                  <a:pt x="62" y="100"/>
                </a:cubicBezTo>
                <a:cubicBezTo>
                  <a:pt x="61" y="103"/>
                  <a:pt x="60" y="103"/>
                  <a:pt x="58" y="103"/>
                </a:cubicBezTo>
                <a:cubicBezTo>
                  <a:pt x="56" y="104"/>
                  <a:pt x="57" y="105"/>
                  <a:pt x="57" y="105"/>
                </a:cubicBezTo>
                <a:cubicBezTo>
                  <a:pt x="54" y="106"/>
                  <a:pt x="54" y="106"/>
                  <a:pt x="54" y="106"/>
                </a:cubicBezTo>
                <a:cubicBezTo>
                  <a:pt x="54" y="106"/>
                  <a:pt x="53" y="107"/>
                  <a:pt x="51" y="109"/>
                </a:cubicBezTo>
                <a:cubicBezTo>
                  <a:pt x="51" y="109"/>
                  <a:pt x="50" y="110"/>
                  <a:pt x="50" y="111"/>
                </a:cubicBezTo>
                <a:cubicBezTo>
                  <a:pt x="52" y="111"/>
                  <a:pt x="54" y="111"/>
                  <a:pt x="56" y="111"/>
                </a:cubicBezTo>
                <a:cubicBezTo>
                  <a:pt x="75" y="111"/>
                  <a:pt x="93" y="101"/>
                  <a:pt x="102" y="86"/>
                </a:cubicBezTo>
                <a:cubicBezTo>
                  <a:pt x="103" y="84"/>
                  <a:pt x="103" y="80"/>
                  <a:pt x="104" y="77"/>
                </a:cubicBezTo>
                <a:cubicBezTo>
                  <a:pt x="105" y="74"/>
                  <a:pt x="105" y="71"/>
                  <a:pt x="105" y="69"/>
                </a:cubicBezTo>
                <a:close/>
                <a:moveTo>
                  <a:pt x="55" y="35"/>
                </a:moveTo>
                <a:cubicBezTo>
                  <a:pt x="55" y="34"/>
                  <a:pt x="55" y="34"/>
                  <a:pt x="55" y="34"/>
                </a:cubicBezTo>
                <a:cubicBezTo>
                  <a:pt x="55" y="34"/>
                  <a:pt x="56" y="32"/>
                  <a:pt x="57" y="31"/>
                </a:cubicBezTo>
                <a:cubicBezTo>
                  <a:pt x="59" y="31"/>
                  <a:pt x="60" y="30"/>
                  <a:pt x="60" y="30"/>
                </a:cubicBezTo>
                <a:cubicBezTo>
                  <a:pt x="60" y="32"/>
                  <a:pt x="60" y="32"/>
                  <a:pt x="60" y="32"/>
                </a:cubicBezTo>
                <a:cubicBezTo>
                  <a:pt x="60" y="32"/>
                  <a:pt x="56" y="33"/>
                  <a:pt x="55" y="35"/>
                </a:cubicBezTo>
                <a:close/>
                <a:moveTo>
                  <a:pt x="82" y="13"/>
                </a:moveTo>
                <a:cubicBezTo>
                  <a:pt x="81" y="12"/>
                  <a:pt x="81" y="11"/>
                  <a:pt x="80" y="10"/>
                </a:cubicBezTo>
                <a:cubicBezTo>
                  <a:pt x="79" y="10"/>
                  <a:pt x="79" y="10"/>
                  <a:pt x="79" y="10"/>
                </a:cubicBezTo>
                <a:cubicBezTo>
                  <a:pt x="80" y="10"/>
                  <a:pt x="80" y="10"/>
                  <a:pt x="80" y="10"/>
                </a:cubicBezTo>
                <a:cubicBezTo>
                  <a:pt x="80" y="11"/>
                  <a:pt x="80" y="11"/>
                  <a:pt x="81" y="11"/>
                </a:cubicBezTo>
                <a:cubicBezTo>
                  <a:pt x="83" y="11"/>
                  <a:pt x="85" y="11"/>
                  <a:pt x="85" y="12"/>
                </a:cubicBezTo>
                <a:cubicBezTo>
                  <a:pt x="86" y="13"/>
                  <a:pt x="84" y="13"/>
                  <a:pt x="82" y="13"/>
                </a:cubicBezTo>
                <a:close/>
              </a:path>
            </a:pathLst>
          </a:custGeom>
          <a:solidFill>
            <a:sysClr val="window" lastClr="FFFFFF"/>
          </a:solidFill>
          <a:ln>
            <a:noFill/>
          </a:ln>
        </p:spPr>
        <p:txBody>
          <a:bodyPr vert="horz" wrap="square" lIns="67500" tIns="35100" rIns="67500" bIns="35100" numCol="1" anchor="ctr" anchorCtr="0" compatLnSpc="1">
            <a:normAutofit/>
          </a:bodyPr>
          <a:lstStyle/>
          <a:p>
            <a:pPr>
              <a:lnSpc>
                <a:spcPct val="120000"/>
              </a:lnSpc>
            </a:pPr>
            <a:endParaRPr lang="zh-CN" altLang="en-US" sz="955">
              <a:latin typeface="Arial" panose="020B0604020202020204" pitchFamily="34" charset="0"/>
              <a:ea typeface="微软雅黑" panose="020B0503020204020204" charset="-122"/>
              <a:sym typeface="Arial" panose="020B0604020202020204" pitchFamily="34" charset="0"/>
            </a:endParaRPr>
          </a:p>
        </p:txBody>
      </p:sp>
      <p:sp>
        <p:nvSpPr>
          <p:cNvPr id="44" name="Oval 31"/>
          <p:cNvSpPr>
            <a:spLocks noChangeArrowheads="1"/>
          </p:cNvSpPr>
          <p:nvPr>
            <p:custDataLst>
              <p:tags r:id="rId5"/>
            </p:custDataLst>
          </p:nvPr>
        </p:nvSpPr>
        <p:spPr bwMode="auto">
          <a:xfrm rot="20631792">
            <a:off x="3374785" y="3832458"/>
            <a:ext cx="631556" cy="631814"/>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49" name="Oval 31"/>
          <p:cNvSpPr>
            <a:spLocks noChangeArrowheads="1"/>
          </p:cNvSpPr>
          <p:nvPr>
            <p:custDataLst>
              <p:tags r:id="rId6"/>
            </p:custDataLst>
          </p:nvPr>
        </p:nvSpPr>
        <p:spPr bwMode="auto">
          <a:xfrm rot="20631792">
            <a:off x="3183191" y="2382360"/>
            <a:ext cx="631556" cy="631814"/>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Autofit/>
          </a:bodyPr>
          <a:lstStyle/>
          <a:p>
            <a:pPr algn="ctr">
              <a:lnSpc>
                <a:spcPct val="12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54" name="Freeform 36"/>
          <p:cNvSpPr>
            <a:spLocks noEditPoints="1"/>
          </p:cNvSpPr>
          <p:nvPr>
            <p:custDataLst>
              <p:tags r:id="rId7"/>
            </p:custDataLst>
          </p:nvPr>
        </p:nvSpPr>
        <p:spPr bwMode="auto">
          <a:xfrm>
            <a:off x="3364869" y="2552644"/>
            <a:ext cx="268200" cy="291248"/>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ysClr val="window" lastClr="FFFFFF"/>
          </a:solidFill>
          <a:ln w="9525">
            <a:noFill/>
            <a:round/>
          </a:ln>
        </p:spPr>
        <p:txBody>
          <a:bodyPr vert="horz" wrap="square" lIns="68580" tIns="34290" rIns="68580" bIns="34290" numCol="1" anchor="t" anchorCtr="0" compatLnSpc="1"/>
          <a:lstStyle/>
          <a:p>
            <a:pPr>
              <a:lnSpc>
                <a:spcPct val="120000"/>
              </a:lnSpc>
            </a:pPr>
            <a:endParaRPr lang="en-US" sz="1350" dirty="0">
              <a:latin typeface="Arial" panose="020B0604020202020204" pitchFamily="34" charset="0"/>
              <a:ea typeface="微软雅黑" panose="020B0503020204020204" charset="-122"/>
              <a:sym typeface="Arial" panose="020B0604020202020204" pitchFamily="34" charset="0"/>
            </a:endParaRPr>
          </a:p>
        </p:txBody>
      </p:sp>
      <p:sp>
        <p:nvSpPr>
          <p:cNvPr id="75" name="Freeform 19"/>
          <p:cNvSpPr/>
          <p:nvPr>
            <p:custDataLst>
              <p:tags r:id="rId8"/>
            </p:custDataLst>
          </p:nvPr>
        </p:nvSpPr>
        <p:spPr bwMode="auto">
          <a:xfrm rot="1240982">
            <a:off x="3431266" y="3210391"/>
            <a:ext cx="1121563" cy="1536215"/>
          </a:xfrm>
          <a:custGeom>
            <a:avLst/>
            <a:gdLst>
              <a:gd name="T0" fmla="*/ 586 w 898"/>
              <a:gd name="T1" fmla="*/ 286 h 1230"/>
              <a:gd name="T2" fmla="*/ 586 w 898"/>
              <a:gd name="T3" fmla="*/ 800 h 1230"/>
              <a:gd name="T4" fmla="*/ 580 w 898"/>
              <a:gd name="T5" fmla="*/ 860 h 1230"/>
              <a:gd name="T6" fmla="*/ 558 w 898"/>
              <a:gd name="T7" fmla="*/ 920 h 1230"/>
              <a:gd name="T8" fmla="*/ 526 w 898"/>
              <a:gd name="T9" fmla="*/ 974 h 1230"/>
              <a:gd name="T10" fmla="*/ 482 w 898"/>
              <a:gd name="T11" fmla="*/ 1020 h 1230"/>
              <a:gd name="T12" fmla="*/ 428 w 898"/>
              <a:gd name="T13" fmla="*/ 1058 h 1230"/>
              <a:gd name="T14" fmla="*/ 364 w 898"/>
              <a:gd name="T15" fmla="*/ 1082 h 1230"/>
              <a:gd name="T16" fmla="*/ 294 w 898"/>
              <a:gd name="T17" fmla="*/ 1092 h 1230"/>
              <a:gd name="T18" fmla="*/ 216 w 898"/>
              <a:gd name="T19" fmla="*/ 1084 h 1230"/>
              <a:gd name="T20" fmla="*/ 190 w 898"/>
              <a:gd name="T21" fmla="*/ 1078 h 1230"/>
              <a:gd name="T22" fmla="*/ 144 w 898"/>
              <a:gd name="T23" fmla="*/ 1058 h 1230"/>
              <a:gd name="T24" fmla="*/ 106 w 898"/>
              <a:gd name="T25" fmla="*/ 1032 h 1230"/>
              <a:gd name="T26" fmla="*/ 76 w 898"/>
              <a:gd name="T27" fmla="*/ 1000 h 1230"/>
              <a:gd name="T28" fmla="*/ 54 w 898"/>
              <a:gd name="T29" fmla="*/ 966 h 1230"/>
              <a:gd name="T30" fmla="*/ 34 w 898"/>
              <a:gd name="T31" fmla="*/ 926 h 1230"/>
              <a:gd name="T32" fmla="*/ 12 w 898"/>
              <a:gd name="T33" fmla="*/ 860 h 1230"/>
              <a:gd name="T34" fmla="*/ 0 w 898"/>
              <a:gd name="T35" fmla="*/ 814 h 1230"/>
              <a:gd name="T36" fmla="*/ 2 w 898"/>
              <a:gd name="T37" fmla="*/ 862 h 1230"/>
              <a:gd name="T38" fmla="*/ 10 w 898"/>
              <a:gd name="T39" fmla="*/ 908 h 1230"/>
              <a:gd name="T40" fmla="*/ 22 w 898"/>
              <a:gd name="T41" fmla="*/ 952 h 1230"/>
              <a:gd name="T42" fmla="*/ 40 w 898"/>
              <a:gd name="T43" fmla="*/ 992 h 1230"/>
              <a:gd name="T44" fmla="*/ 60 w 898"/>
              <a:gd name="T45" fmla="*/ 1030 h 1230"/>
              <a:gd name="T46" fmla="*/ 112 w 898"/>
              <a:gd name="T47" fmla="*/ 1096 h 1230"/>
              <a:gd name="T48" fmla="*/ 174 w 898"/>
              <a:gd name="T49" fmla="*/ 1148 h 1230"/>
              <a:gd name="T50" fmla="*/ 246 w 898"/>
              <a:gd name="T51" fmla="*/ 1188 h 1230"/>
              <a:gd name="T52" fmla="*/ 324 w 898"/>
              <a:gd name="T53" fmla="*/ 1214 h 1230"/>
              <a:gd name="T54" fmla="*/ 404 w 898"/>
              <a:gd name="T55" fmla="*/ 1228 h 1230"/>
              <a:gd name="T56" fmla="*/ 444 w 898"/>
              <a:gd name="T57" fmla="*/ 1230 h 1230"/>
              <a:gd name="T58" fmla="*/ 532 w 898"/>
              <a:gd name="T59" fmla="*/ 1220 h 1230"/>
              <a:gd name="T60" fmla="*/ 610 w 898"/>
              <a:gd name="T61" fmla="*/ 1194 h 1230"/>
              <a:gd name="T62" fmla="*/ 678 w 898"/>
              <a:gd name="T63" fmla="*/ 1152 h 1230"/>
              <a:gd name="T64" fmla="*/ 734 w 898"/>
              <a:gd name="T65" fmla="*/ 1098 h 1230"/>
              <a:gd name="T66" fmla="*/ 780 w 898"/>
              <a:gd name="T67" fmla="*/ 1032 h 1230"/>
              <a:gd name="T68" fmla="*/ 812 w 898"/>
              <a:gd name="T69" fmla="*/ 956 h 1230"/>
              <a:gd name="T70" fmla="*/ 832 w 898"/>
              <a:gd name="T71" fmla="*/ 872 h 1230"/>
              <a:gd name="T72" fmla="*/ 840 w 898"/>
              <a:gd name="T73" fmla="*/ 782 h 1230"/>
              <a:gd name="T74" fmla="*/ 840 w 898"/>
              <a:gd name="T75" fmla="*/ 286 h 1230"/>
              <a:gd name="T76" fmla="*/ 710 w 898"/>
              <a:gd name="T77" fmla="*/ 0 h 1230"/>
              <a:gd name="T78" fmla="*/ 586 w 898"/>
              <a:gd name="T79" fmla="*/ 286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98" h="1230">
                <a:moveTo>
                  <a:pt x="586" y="286"/>
                </a:moveTo>
                <a:lnTo>
                  <a:pt x="586" y="286"/>
                </a:lnTo>
                <a:lnTo>
                  <a:pt x="586" y="800"/>
                </a:lnTo>
                <a:lnTo>
                  <a:pt x="586" y="800"/>
                </a:lnTo>
                <a:lnTo>
                  <a:pt x="584" y="830"/>
                </a:lnTo>
                <a:lnTo>
                  <a:pt x="580" y="860"/>
                </a:lnTo>
                <a:lnTo>
                  <a:pt x="570" y="890"/>
                </a:lnTo>
                <a:lnTo>
                  <a:pt x="558" y="920"/>
                </a:lnTo>
                <a:lnTo>
                  <a:pt x="544" y="948"/>
                </a:lnTo>
                <a:lnTo>
                  <a:pt x="526" y="974"/>
                </a:lnTo>
                <a:lnTo>
                  <a:pt x="506" y="998"/>
                </a:lnTo>
                <a:lnTo>
                  <a:pt x="482" y="1020"/>
                </a:lnTo>
                <a:lnTo>
                  <a:pt x="456" y="1040"/>
                </a:lnTo>
                <a:lnTo>
                  <a:pt x="428" y="1058"/>
                </a:lnTo>
                <a:lnTo>
                  <a:pt x="398" y="1072"/>
                </a:lnTo>
                <a:lnTo>
                  <a:pt x="364" y="1082"/>
                </a:lnTo>
                <a:lnTo>
                  <a:pt x="330" y="1090"/>
                </a:lnTo>
                <a:lnTo>
                  <a:pt x="294" y="1092"/>
                </a:lnTo>
                <a:lnTo>
                  <a:pt x="256" y="1090"/>
                </a:lnTo>
                <a:lnTo>
                  <a:pt x="216" y="1084"/>
                </a:lnTo>
                <a:lnTo>
                  <a:pt x="216" y="1084"/>
                </a:lnTo>
                <a:lnTo>
                  <a:pt x="190" y="1078"/>
                </a:lnTo>
                <a:lnTo>
                  <a:pt x="166" y="1068"/>
                </a:lnTo>
                <a:lnTo>
                  <a:pt x="144" y="1058"/>
                </a:lnTo>
                <a:lnTo>
                  <a:pt x="124" y="1046"/>
                </a:lnTo>
                <a:lnTo>
                  <a:pt x="106" y="1032"/>
                </a:lnTo>
                <a:lnTo>
                  <a:pt x="90" y="1018"/>
                </a:lnTo>
                <a:lnTo>
                  <a:pt x="76" y="1000"/>
                </a:lnTo>
                <a:lnTo>
                  <a:pt x="64" y="984"/>
                </a:lnTo>
                <a:lnTo>
                  <a:pt x="54" y="966"/>
                </a:lnTo>
                <a:lnTo>
                  <a:pt x="44" y="946"/>
                </a:lnTo>
                <a:lnTo>
                  <a:pt x="34" y="926"/>
                </a:lnTo>
                <a:lnTo>
                  <a:pt x="26" y="904"/>
                </a:lnTo>
                <a:lnTo>
                  <a:pt x="12" y="860"/>
                </a:lnTo>
                <a:lnTo>
                  <a:pt x="0" y="814"/>
                </a:lnTo>
                <a:lnTo>
                  <a:pt x="0" y="814"/>
                </a:lnTo>
                <a:lnTo>
                  <a:pt x="0" y="838"/>
                </a:lnTo>
                <a:lnTo>
                  <a:pt x="2" y="862"/>
                </a:lnTo>
                <a:lnTo>
                  <a:pt x="6" y="886"/>
                </a:lnTo>
                <a:lnTo>
                  <a:pt x="10" y="908"/>
                </a:lnTo>
                <a:lnTo>
                  <a:pt x="16" y="932"/>
                </a:lnTo>
                <a:lnTo>
                  <a:pt x="22" y="952"/>
                </a:lnTo>
                <a:lnTo>
                  <a:pt x="30" y="972"/>
                </a:lnTo>
                <a:lnTo>
                  <a:pt x="40" y="992"/>
                </a:lnTo>
                <a:lnTo>
                  <a:pt x="50" y="1012"/>
                </a:lnTo>
                <a:lnTo>
                  <a:pt x="60" y="1030"/>
                </a:lnTo>
                <a:lnTo>
                  <a:pt x="84" y="1064"/>
                </a:lnTo>
                <a:lnTo>
                  <a:pt x="112" y="1096"/>
                </a:lnTo>
                <a:lnTo>
                  <a:pt x="142" y="1122"/>
                </a:lnTo>
                <a:lnTo>
                  <a:pt x="174" y="1148"/>
                </a:lnTo>
                <a:lnTo>
                  <a:pt x="210" y="1170"/>
                </a:lnTo>
                <a:lnTo>
                  <a:pt x="246" y="1188"/>
                </a:lnTo>
                <a:lnTo>
                  <a:pt x="284" y="1202"/>
                </a:lnTo>
                <a:lnTo>
                  <a:pt x="324" y="1214"/>
                </a:lnTo>
                <a:lnTo>
                  <a:pt x="364" y="1222"/>
                </a:lnTo>
                <a:lnTo>
                  <a:pt x="404" y="1228"/>
                </a:lnTo>
                <a:lnTo>
                  <a:pt x="444" y="1230"/>
                </a:lnTo>
                <a:lnTo>
                  <a:pt x="444" y="1230"/>
                </a:lnTo>
                <a:lnTo>
                  <a:pt x="490" y="1226"/>
                </a:lnTo>
                <a:lnTo>
                  <a:pt x="532" y="1220"/>
                </a:lnTo>
                <a:lnTo>
                  <a:pt x="572" y="1208"/>
                </a:lnTo>
                <a:lnTo>
                  <a:pt x="610" y="1194"/>
                </a:lnTo>
                <a:lnTo>
                  <a:pt x="644" y="1174"/>
                </a:lnTo>
                <a:lnTo>
                  <a:pt x="678" y="1152"/>
                </a:lnTo>
                <a:lnTo>
                  <a:pt x="708" y="1126"/>
                </a:lnTo>
                <a:lnTo>
                  <a:pt x="734" y="1098"/>
                </a:lnTo>
                <a:lnTo>
                  <a:pt x="758" y="1066"/>
                </a:lnTo>
                <a:lnTo>
                  <a:pt x="780" y="1032"/>
                </a:lnTo>
                <a:lnTo>
                  <a:pt x="798" y="994"/>
                </a:lnTo>
                <a:lnTo>
                  <a:pt x="812" y="956"/>
                </a:lnTo>
                <a:lnTo>
                  <a:pt x="824" y="914"/>
                </a:lnTo>
                <a:lnTo>
                  <a:pt x="832" y="872"/>
                </a:lnTo>
                <a:lnTo>
                  <a:pt x="838" y="828"/>
                </a:lnTo>
                <a:lnTo>
                  <a:pt x="840" y="782"/>
                </a:lnTo>
                <a:lnTo>
                  <a:pt x="840" y="782"/>
                </a:lnTo>
                <a:lnTo>
                  <a:pt x="840" y="286"/>
                </a:lnTo>
                <a:lnTo>
                  <a:pt x="898" y="286"/>
                </a:lnTo>
                <a:lnTo>
                  <a:pt x="710" y="0"/>
                </a:lnTo>
                <a:lnTo>
                  <a:pt x="522" y="286"/>
                </a:lnTo>
                <a:lnTo>
                  <a:pt x="586" y="286"/>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6" name="Freeform 20"/>
          <p:cNvSpPr/>
          <p:nvPr>
            <p:custDataLst>
              <p:tags r:id="rId9"/>
            </p:custDataLst>
          </p:nvPr>
        </p:nvSpPr>
        <p:spPr bwMode="auto">
          <a:xfrm rot="1240982">
            <a:off x="4407628" y="3441356"/>
            <a:ext cx="1383844" cy="1296416"/>
          </a:xfrm>
          <a:custGeom>
            <a:avLst/>
            <a:gdLst>
              <a:gd name="T0" fmla="*/ 214 w 1108"/>
              <a:gd name="T1" fmla="*/ 358 h 1038"/>
              <a:gd name="T2" fmla="*/ 330 w 1108"/>
              <a:gd name="T3" fmla="*/ 0 h 1038"/>
              <a:gd name="T4" fmla="*/ 312 w 1108"/>
              <a:gd name="T5" fmla="*/ 56 h 1038"/>
              <a:gd name="T6" fmla="*/ 784 w 1108"/>
              <a:gd name="T7" fmla="*/ 210 h 1038"/>
              <a:gd name="T8" fmla="*/ 866 w 1108"/>
              <a:gd name="T9" fmla="*/ 244 h 1038"/>
              <a:gd name="T10" fmla="*/ 940 w 1108"/>
              <a:gd name="T11" fmla="*/ 288 h 1038"/>
              <a:gd name="T12" fmla="*/ 1002 w 1108"/>
              <a:gd name="T13" fmla="*/ 344 h 1038"/>
              <a:gd name="T14" fmla="*/ 1052 w 1108"/>
              <a:gd name="T15" fmla="*/ 408 h 1038"/>
              <a:gd name="T16" fmla="*/ 1086 w 1108"/>
              <a:gd name="T17" fmla="*/ 478 h 1038"/>
              <a:gd name="T18" fmla="*/ 1104 w 1108"/>
              <a:gd name="T19" fmla="*/ 556 h 1038"/>
              <a:gd name="T20" fmla="*/ 1106 w 1108"/>
              <a:gd name="T21" fmla="*/ 638 h 1038"/>
              <a:gd name="T22" fmla="*/ 1086 w 1108"/>
              <a:gd name="T23" fmla="*/ 724 h 1038"/>
              <a:gd name="T24" fmla="*/ 1072 w 1108"/>
              <a:gd name="T25" fmla="*/ 762 h 1038"/>
              <a:gd name="T26" fmla="*/ 1036 w 1108"/>
              <a:gd name="T27" fmla="*/ 834 h 1038"/>
              <a:gd name="T28" fmla="*/ 986 w 1108"/>
              <a:gd name="T29" fmla="*/ 898 h 1038"/>
              <a:gd name="T30" fmla="*/ 926 w 1108"/>
              <a:gd name="T31" fmla="*/ 954 h 1038"/>
              <a:gd name="T32" fmla="*/ 856 w 1108"/>
              <a:gd name="T33" fmla="*/ 998 h 1038"/>
              <a:gd name="T34" fmla="*/ 778 w 1108"/>
              <a:gd name="T35" fmla="*/ 1028 h 1038"/>
              <a:gd name="T36" fmla="*/ 736 w 1108"/>
              <a:gd name="T37" fmla="*/ 1036 h 1038"/>
              <a:gd name="T38" fmla="*/ 694 w 1108"/>
              <a:gd name="T39" fmla="*/ 1038 h 1038"/>
              <a:gd name="T40" fmla="*/ 648 w 1108"/>
              <a:gd name="T41" fmla="*/ 1038 h 1038"/>
              <a:gd name="T42" fmla="*/ 602 w 1108"/>
              <a:gd name="T43" fmla="*/ 1030 h 1038"/>
              <a:gd name="T44" fmla="*/ 554 w 1108"/>
              <a:gd name="T45" fmla="*/ 1018 h 1038"/>
              <a:gd name="T46" fmla="*/ 602 w 1108"/>
              <a:gd name="T47" fmla="*/ 1020 h 1038"/>
              <a:gd name="T48" fmla="*/ 672 w 1108"/>
              <a:gd name="T49" fmla="*/ 1020 h 1038"/>
              <a:gd name="T50" fmla="*/ 716 w 1108"/>
              <a:gd name="T51" fmla="*/ 1014 h 1038"/>
              <a:gd name="T52" fmla="*/ 756 w 1108"/>
              <a:gd name="T53" fmla="*/ 1002 h 1038"/>
              <a:gd name="T54" fmla="*/ 796 w 1108"/>
              <a:gd name="T55" fmla="*/ 984 h 1038"/>
              <a:gd name="T56" fmla="*/ 832 w 1108"/>
              <a:gd name="T57" fmla="*/ 956 h 1038"/>
              <a:gd name="T58" fmla="*/ 864 w 1108"/>
              <a:gd name="T59" fmla="*/ 918 h 1038"/>
              <a:gd name="T60" fmla="*/ 880 w 1108"/>
              <a:gd name="T61" fmla="*/ 896 h 1038"/>
              <a:gd name="T62" fmla="*/ 910 w 1108"/>
              <a:gd name="T63" fmla="*/ 824 h 1038"/>
              <a:gd name="T64" fmla="*/ 924 w 1108"/>
              <a:gd name="T65" fmla="*/ 754 h 1038"/>
              <a:gd name="T66" fmla="*/ 920 w 1108"/>
              <a:gd name="T67" fmla="*/ 686 h 1038"/>
              <a:gd name="T68" fmla="*/ 900 w 1108"/>
              <a:gd name="T69" fmla="*/ 624 h 1038"/>
              <a:gd name="T70" fmla="*/ 870 w 1108"/>
              <a:gd name="T71" fmla="*/ 566 h 1038"/>
              <a:gd name="T72" fmla="*/ 828 w 1108"/>
              <a:gd name="T73" fmla="*/ 518 h 1038"/>
              <a:gd name="T74" fmla="*/ 778 w 1108"/>
              <a:gd name="T75" fmla="*/ 482 h 1038"/>
              <a:gd name="T76" fmla="*/ 722 w 1108"/>
              <a:gd name="T77" fmla="*/ 456 h 1038"/>
              <a:gd name="T78" fmla="*/ 234 w 1108"/>
              <a:gd name="T79" fmla="*/ 298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8" h="1038">
                <a:moveTo>
                  <a:pt x="234" y="298"/>
                </a:moveTo>
                <a:lnTo>
                  <a:pt x="214" y="358"/>
                </a:lnTo>
                <a:lnTo>
                  <a:pt x="0" y="90"/>
                </a:lnTo>
                <a:lnTo>
                  <a:pt x="330" y="0"/>
                </a:lnTo>
                <a:lnTo>
                  <a:pt x="312" y="56"/>
                </a:lnTo>
                <a:lnTo>
                  <a:pt x="312" y="56"/>
                </a:lnTo>
                <a:lnTo>
                  <a:pt x="784" y="210"/>
                </a:lnTo>
                <a:lnTo>
                  <a:pt x="784" y="210"/>
                </a:lnTo>
                <a:lnTo>
                  <a:pt x="826" y="224"/>
                </a:lnTo>
                <a:lnTo>
                  <a:pt x="866" y="244"/>
                </a:lnTo>
                <a:lnTo>
                  <a:pt x="906" y="264"/>
                </a:lnTo>
                <a:lnTo>
                  <a:pt x="940" y="288"/>
                </a:lnTo>
                <a:lnTo>
                  <a:pt x="974" y="316"/>
                </a:lnTo>
                <a:lnTo>
                  <a:pt x="1002" y="344"/>
                </a:lnTo>
                <a:lnTo>
                  <a:pt x="1028" y="374"/>
                </a:lnTo>
                <a:lnTo>
                  <a:pt x="1052" y="408"/>
                </a:lnTo>
                <a:lnTo>
                  <a:pt x="1070" y="442"/>
                </a:lnTo>
                <a:lnTo>
                  <a:pt x="1086" y="478"/>
                </a:lnTo>
                <a:lnTo>
                  <a:pt x="1098" y="516"/>
                </a:lnTo>
                <a:lnTo>
                  <a:pt x="1104" y="556"/>
                </a:lnTo>
                <a:lnTo>
                  <a:pt x="1108" y="596"/>
                </a:lnTo>
                <a:lnTo>
                  <a:pt x="1106" y="638"/>
                </a:lnTo>
                <a:lnTo>
                  <a:pt x="1098" y="680"/>
                </a:lnTo>
                <a:lnTo>
                  <a:pt x="1086" y="724"/>
                </a:lnTo>
                <a:lnTo>
                  <a:pt x="1086" y="724"/>
                </a:lnTo>
                <a:lnTo>
                  <a:pt x="1072" y="762"/>
                </a:lnTo>
                <a:lnTo>
                  <a:pt x="1056" y="798"/>
                </a:lnTo>
                <a:lnTo>
                  <a:pt x="1036" y="834"/>
                </a:lnTo>
                <a:lnTo>
                  <a:pt x="1012" y="868"/>
                </a:lnTo>
                <a:lnTo>
                  <a:pt x="986" y="898"/>
                </a:lnTo>
                <a:lnTo>
                  <a:pt x="958" y="928"/>
                </a:lnTo>
                <a:lnTo>
                  <a:pt x="926" y="954"/>
                </a:lnTo>
                <a:lnTo>
                  <a:pt x="892" y="978"/>
                </a:lnTo>
                <a:lnTo>
                  <a:pt x="856" y="998"/>
                </a:lnTo>
                <a:lnTo>
                  <a:pt x="818" y="1014"/>
                </a:lnTo>
                <a:lnTo>
                  <a:pt x="778" y="1028"/>
                </a:lnTo>
                <a:lnTo>
                  <a:pt x="758" y="1032"/>
                </a:lnTo>
                <a:lnTo>
                  <a:pt x="736" y="1036"/>
                </a:lnTo>
                <a:lnTo>
                  <a:pt x="716" y="1038"/>
                </a:lnTo>
                <a:lnTo>
                  <a:pt x="694" y="1038"/>
                </a:lnTo>
                <a:lnTo>
                  <a:pt x="672" y="1038"/>
                </a:lnTo>
                <a:lnTo>
                  <a:pt x="648" y="1038"/>
                </a:lnTo>
                <a:lnTo>
                  <a:pt x="626" y="1034"/>
                </a:lnTo>
                <a:lnTo>
                  <a:pt x="602" y="1030"/>
                </a:lnTo>
                <a:lnTo>
                  <a:pt x="578" y="1024"/>
                </a:lnTo>
                <a:lnTo>
                  <a:pt x="554" y="1018"/>
                </a:lnTo>
                <a:lnTo>
                  <a:pt x="554" y="1018"/>
                </a:lnTo>
                <a:lnTo>
                  <a:pt x="602" y="1020"/>
                </a:lnTo>
                <a:lnTo>
                  <a:pt x="648" y="1020"/>
                </a:lnTo>
                <a:lnTo>
                  <a:pt x="672" y="1020"/>
                </a:lnTo>
                <a:lnTo>
                  <a:pt x="694" y="1018"/>
                </a:lnTo>
                <a:lnTo>
                  <a:pt x="716" y="1014"/>
                </a:lnTo>
                <a:lnTo>
                  <a:pt x="736" y="1008"/>
                </a:lnTo>
                <a:lnTo>
                  <a:pt x="756" y="1002"/>
                </a:lnTo>
                <a:lnTo>
                  <a:pt x="776" y="994"/>
                </a:lnTo>
                <a:lnTo>
                  <a:pt x="796" y="984"/>
                </a:lnTo>
                <a:lnTo>
                  <a:pt x="814" y="970"/>
                </a:lnTo>
                <a:lnTo>
                  <a:pt x="832" y="956"/>
                </a:lnTo>
                <a:lnTo>
                  <a:pt x="848" y="938"/>
                </a:lnTo>
                <a:lnTo>
                  <a:pt x="864" y="918"/>
                </a:lnTo>
                <a:lnTo>
                  <a:pt x="880" y="896"/>
                </a:lnTo>
                <a:lnTo>
                  <a:pt x="880" y="896"/>
                </a:lnTo>
                <a:lnTo>
                  <a:pt x="898" y="860"/>
                </a:lnTo>
                <a:lnTo>
                  <a:pt x="910" y="824"/>
                </a:lnTo>
                <a:lnTo>
                  <a:pt x="920" y="788"/>
                </a:lnTo>
                <a:lnTo>
                  <a:pt x="924" y="754"/>
                </a:lnTo>
                <a:lnTo>
                  <a:pt x="924" y="720"/>
                </a:lnTo>
                <a:lnTo>
                  <a:pt x="920" y="686"/>
                </a:lnTo>
                <a:lnTo>
                  <a:pt x="912" y="654"/>
                </a:lnTo>
                <a:lnTo>
                  <a:pt x="900" y="624"/>
                </a:lnTo>
                <a:lnTo>
                  <a:pt x="886" y="594"/>
                </a:lnTo>
                <a:lnTo>
                  <a:pt x="870" y="566"/>
                </a:lnTo>
                <a:lnTo>
                  <a:pt x="850" y="542"/>
                </a:lnTo>
                <a:lnTo>
                  <a:pt x="828" y="518"/>
                </a:lnTo>
                <a:lnTo>
                  <a:pt x="804" y="498"/>
                </a:lnTo>
                <a:lnTo>
                  <a:pt x="778" y="482"/>
                </a:lnTo>
                <a:lnTo>
                  <a:pt x="750" y="466"/>
                </a:lnTo>
                <a:lnTo>
                  <a:pt x="722" y="456"/>
                </a:lnTo>
                <a:lnTo>
                  <a:pt x="722" y="456"/>
                </a:lnTo>
                <a:lnTo>
                  <a:pt x="234" y="298"/>
                </a:lnTo>
                <a:lnTo>
                  <a:pt x="234" y="298"/>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7" name="Freeform 21"/>
          <p:cNvSpPr/>
          <p:nvPr>
            <p:custDataLst>
              <p:tags r:id="rId10"/>
            </p:custDataLst>
          </p:nvPr>
        </p:nvSpPr>
        <p:spPr bwMode="auto">
          <a:xfrm rot="1240982">
            <a:off x="4789408" y="2411487"/>
            <a:ext cx="1416317" cy="1141546"/>
          </a:xfrm>
          <a:custGeom>
            <a:avLst/>
            <a:gdLst>
              <a:gd name="T0" fmla="*/ 270 w 1134"/>
              <a:gd name="T1" fmla="*/ 754 h 914"/>
              <a:gd name="T2" fmla="*/ 572 w 1134"/>
              <a:gd name="T3" fmla="*/ 340 h 914"/>
              <a:gd name="T4" fmla="*/ 612 w 1134"/>
              <a:gd name="T5" fmla="*/ 294 h 914"/>
              <a:gd name="T6" fmla="*/ 664 w 1134"/>
              <a:gd name="T7" fmla="*/ 258 h 914"/>
              <a:gd name="T8" fmla="*/ 722 w 1134"/>
              <a:gd name="T9" fmla="*/ 234 h 914"/>
              <a:gd name="T10" fmla="*/ 786 w 1134"/>
              <a:gd name="T11" fmla="*/ 222 h 914"/>
              <a:gd name="T12" fmla="*/ 852 w 1134"/>
              <a:gd name="T13" fmla="*/ 224 h 914"/>
              <a:gd name="T14" fmla="*/ 918 w 1134"/>
              <a:gd name="T15" fmla="*/ 240 h 914"/>
              <a:gd name="T16" fmla="*/ 980 w 1134"/>
              <a:gd name="T17" fmla="*/ 274 h 914"/>
              <a:gd name="T18" fmla="*/ 1038 w 1134"/>
              <a:gd name="T19" fmla="*/ 326 h 914"/>
              <a:gd name="T20" fmla="*/ 1056 w 1134"/>
              <a:gd name="T21" fmla="*/ 348 h 914"/>
              <a:gd name="T22" fmla="*/ 1080 w 1134"/>
              <a:gd name="T23" fmla="*/ 390 h 914"/>
              <a:gd name="T24" fmla="*/ 1096 w 1134"/>
              <a:gd name="T25" fmla="*/ 434 h 914"/>
              <a:gd name="T26" fmla="*/ 1102 w 1134"/>
              <a:gd name="T27" fmla="*/ 476 h 914"/>
              <a:gd name="T28" fmla="*/ 1100 w 1134"/>
              <a:gd name="T29" fmla="*/ 518 h 914"/>
              <a:gd name="T30" fmla="*/ 1092 w 1134"/>
              <a:gd name="T31" fmla="*/ 562 h 914"/>
              <a:gd name="T32" fmla="*/ 1072 w 1134"/>
              <a:gd name="T33" fmla="*/ 628 h 914"/>
              <a:gd name="T34" fmla="*/ 1054 w 1134"/>
              <a:gd name="T35" fmla="*/ 674 h 914"/>
              <a:gd name="T36" fmla="*/ 1080 w 1134"/>
              <a:gd name="T37" fmla="*/ 632 h 914"/>
              <a:gd name="T38" fmla="*/ 1102 w 1134"/>
              <a:gd name="T39" fmla="*/ 590 h 914"/>
              <a:gd name="T40" fmla="*/ 1118 w 1134"/>
              <a:gd name="T41" fmla="*/ 548 h 914"/>
              <a:gd name="T42" fmla="*/ 1128 w 1134"/>
              <a:gd name="T43" fmla="*/ 504 h 914"/>
              <a:gd name="T44" fmla="*/ 1132 w 1134"/>
              <a:gd name="T45" fmla="*/ 462 h 914"/>
              <a:gd name="T46" fmla="*/ 1130 w 1134"/>
              <a:gd name="T47" fmla="*/ 380 h 914"/>
              <a:gd name="T48" fmla="*/ 1110 w 1134"/>
              <a:gd name="T49" fmla="*/ 300 h 914"/>
              <a:gd name="T50" fmla="*/ 1074 w 1134"/>
              <a:gd name="T51" fmla="*/ 226 h 914"/>
              <a:gd name="T52" fmla="*/ 1028 w 1134"/>
              <a:gd name="T53" fmla="*/ 158 h 914"/>
              <a:gd name="T54" fmla="*/ 970 w 1134"/>
              <a:gd name="T55" fmla="*/ 100 h 914"/>
              <a:gd name="T56" fmla="*/ 938 w 1134"/>
              <a:gd name="T57" fmla="*/ 76 h 914"/>
              <a:gd name="T58" fmla="*/ 862 w 1134"/>
              <a:gd name="T59" fmla="*/ 32 h 914"/>
              <a:gd name="T60" fmla="*/ 784 w 1134"/>
              <a:gd name="T61" fmla="*/ 6 h 914"/>
              <a:gd name="T62" fmla="*/ 706 w 1134"/>
              <a:gd name="T63" fmla="*/ 0 h 914"/>
              <a:gd name="T64" fmla="*/ 628 w 1134"/>
              <a:gd name="T65" fmla="*/ 12 h 914"/>
              <a:gd name="T66" fmla="*/ 552 w 1134"/>
              <a:gd name="T67" fmla="*/ 38 h 914"/>
              <a:gd name="T68" fmla="*/ 480 w 1134"/>
              <a:gd name="T69" fmla="*/ 80 h 914"/>
              <a:gd name="T70" fmla="*/ 414 w 1134"/>
              <a:gd name="T71" fmla="*/ 136 h 914"/>
              <a:gd name="T72" fmla="*/ 356 w 1134"/>
              <a:gd name="T73" fmla="*/ 206 h 914"/>
              <a:gd name="T74" fmla="*/ 64 w 1134"/>
              <a:gd name="T75" fmla="*/ 606 h 914"/>
              <a:gd name="T76" fmla="*/ 0 w 1134"/>
              <a:gd name="T77" fmla="*/ 914 h 914"/>
              <a:gd name="T78" fmla="*/ 270 w 1134"/>
              <a:gd name="T79" fmla="*/ 754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34" h="914">
                <a:moveTo>
                  <a:pt x="270" y="754"/>
                </a:moveTo>
                <a:lnTo>
                  <a:pt x="270" y="754"/>
                </a:lnTo>
                <a:lnTo>
                  <a:pt x="572" y="340"/>
                </a:lnTo>
                <a:lnTo>
                  <a:pt x="572" y="340"/>
                </a:lnTo>
                <a:lnTo>
                  <a:pt x="590" y="316"/>
                </a:lnTo>
                <a:lnTo>
                  <a:pt x="612" y="294"/>
                </a:lnTo>
                <a:lnTo>
                  <a:pt x="638" y="276"/>
                </a:lnTo>
                <a:lnTo>
                  <a:pt x="664" y="258"/>
                </a:lnTo>
                <a:lnTo>
                  <a:pt x="692" y="244"/>
                </a:lnTo>
                <a:lnTo>
                  <a:pt x="722" y="234"/>
                </a:lnTo>
                <a:lnTo>
                  <a:pt x="754" y="226"/>
                </a:lnTo>
                <a:lnTo>
                  <a:pt x="786" y="222"/>
                </a:lnTo>
                <a:lnTo>
                  <a:pt x="818" y="220"/>
                </a:lnTo>
                <a:lnTo>
                  <a:pt x="852" y="224"/>
                </a:lnTo>
                <a:lnTo>
                  <a:pt x="884" y="230"/>
                </a:lnTo>
                <a:lnTo>
                  <a:pt x="918" y="240"/>
                </a:lnTo>
                <a:lnTo>
                  <a:pt x="950" y="256"/>
                </a:lnTo>
                <a:lnTo>
                  <a:pt x="980" y="274"/>
                </a:lnTo>
                <a:lnTo>
                  <a:pt x="1010" y="298"/>
                </a:lnTo>
                <a:lnTo>
                  <a:pt x="1038" y="326"/>
                </a:lnTo>
                <a:lnTo>
                  <a:pt x="1038" y="326"/>
                </a:lnTo>
                <a:lnTo>
                  <a:pt x="1056" y="348"/>
                </a:lnTo>
                <a:lnTo>
                  <a:pt x="1070" y="370"/>
                </a:lnTo>
                <a:lnTo>
                  <a:pt x="1080" y="390"/>
                </a:lnTo>
                <a:lnTo>
                  <a:pt x="1090" y="412"/>
                </a:lnTo>
                <a:lnTo>
                  <a:pt x="1096" y="434"/>
                </a:lnTo>
                <a:lnTo>
                  <a:pt x="1100" y="454"/>
                </a:lnTo>
                <a:lnTo>
                  <a:pt x="1102" y="476"/>
                </a:lnTo>
                <a:lnTo>
                  <a:pt x="1102" y="498"/>
                </a:lnTo>
                <a:lnTo>
                  <a:pt x="1100" y="518"/>
                </a:lnTo>
                <a:lnTo>
                  <a:pt x="1096" y="540"/>
                </a:lnTo>
                <a:lnTo>
                  <a:pt x="1092" y="562"/>
                </a:lnTo>
                <a:lnTo>
                  <a:pt x="1086" y="584"/>
                </a:lnTo>
                <a:lnTo>
                  <a:pt x="1072" y="628"/>
                </a:lnTo>
                <a:lnTo>
                  <a:pt x="1054" y="674"/>
                </a:lnTo>
                <a:lnTo>
                  <a:pt x="1054" y="674"/>
                </a:lnTo>
                <a:lnTo>
                  <a:pt x="1068" y="652"/>
                </a:lnTo>
                <a:lnTo>
                  <a:pt x="1080" y="632"/>
                </a:lnTo>
                <a:lnTo>
                  <a:pt x="1092" y="610"/>
                </a:lnTo>
                <a:lnTo>
                  <a:pt x="1102" y="590"/>
                </a:lnTo>
                <a:lnTo>
                  <a:pt x="1110" y="568"/>
                </a:lnTo>
                <a:lnTo>
                  <a:pt x="1118" y="548"/>
                </a:lnTo>
                <a:lnTo>
                  <a:pt x="1122" y="526"/>
                </a:lnTo>
                <a:lnTo>
                  <a:pt x="1128" y="504"/>
                </a:lnTo>
                <a:lnTo>
                  <a:pt x="1130" y="484"/>
                </a:lnTo>
                <a:lnTo>
                  <a:pt x="1132" y="462"/>
                </a:lnTo>
                <a:lnTo>
                  <a:pt x="1134" y="420"/>
                </a:lnTo>
                <a:lnTo>
                  <a:pt x="1130" y="380"/>
                </a:lnTo>
                <a:lnTo>
                  <a:pt x="1122" y="340"/>
                </a:lnTo>
                <a:lnTo>
                  <a:pt x="1110" y="300"/>
                </a:lnTo>
                <a:lnTo>
                  <a:pt x="1094" y="262"/>
                </a:lnTo>
                <a:lnTo>
                  <a:pt x="1074" y="226"/>
                </a:lnTo>
                <a:lnTo>
                  <a:pt x="1052" y="192"/>
                </a:lnTo>
                <a:lnTo>
                  <a:pt x="1028" y="158"/>
                </a:lnTo>
                <a:lnTo>
                  <a:pt x="1000" y="128"/>
                </a:lnTo>
                <a:lnTo>
                  <a:pt x="970" y="100"/>
                </a:lnTo>
                <a:lnTo>
                  <a:pt x="938" y="76"/>
                </a:lnTo>
                <a:lnTo>
                  <a:pt x="938" y="76"/>
                </a:lnTo>
                <a:lnTo>
                  <a:pt x="902" y="50"/>
                </a:lnTo>
                <a:lnTo>
                  <a:pt x="862" y="32"/>
                </a:lnTo>
                <a:lnTo>
                  <a:pt x="824" y="16"/>
                </a:lnTo>
                <a:lnTo>
                  <a:pt x="784" y="6"/>
                </a:lnTo>
                <a:lnTo>
                  <a:pt x="744" y="2"/>
                </a:lnTo>
                <a:lnTo>
                  <a:pt x="706" y="0"/>
                </a:lnTo>
                <a:lnTo>
                  <a:pt x="666" y="4"/>
                </a:lnTo>
                <a:lnTo>
                  <a:pt x="628" y="12"/>
                </a:lnTo>
                <a:lnTo>
                  <a:pt x="588" y="22"/>
                </a:lnTo>
                <a:lnTo>
                  <a:pt x="552" y="38"/>
                </a:lnTo>
                <a:lnTo>
                  <a:pt x="516" y="58"/>
                </a:lnTo>
                <a:lnTo>
                  <a:pt x="480" y="80"/>
                </a:lnTo>
                <a:lnTo>
                  <a:pt x="446" y="106"/>
                </a:lnTo>
                <a:lnTo>
                  <a:pt x="414" y="136"/>
                </a:lnTo>
                <a:lnTo>
                  <a:pt x="384" y="170"/>
                </a:lnTo>
                <a:lnTo>
                  <a:pt x="356" y="206"/>
                </a:lnTo>
                <a:lnTo>
                  <a:pt x="356" y="206"/>
                </a:lnTo>
                <a:lnTo>
                  <a:pt x="64" y="606"/>
                </a:lnTo>
                <a:lnTo>
                  <a:pt x="18" y="570"/>
                </a:lnTo>
                <a:lnTo>
                  <a:pt x="0" y="914"/>
                </a:lnTo>
                <a:lnTo>
                  <a:pt x="322" y="792"/>
                </a:lnTo>
                <a:lnTo>
                  <a:pt x="270" y="754"/>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8" name="Freeform 22"/>
          <p:cNvSpPr/>
          <p:nvPr>
            <p:custDataLst>
              <p:tags r:id="rId11"/>
            </p:custDataLst>
          </p:nvPr>
        </p:nvSpPr>
        <p:spPr bwMode="auto">
          <a:xfrm rot="1240982">
            <a:off x="4025336" y="1619651"/>
            <a:ext cx="951705" cy="1553701"/>
          </a:xfrm>
          <a:custGeom>
            <a:avLst/>
            <a:gdLst>
              <a:gd name="T0" fmla="*/ 596 w 762"/>
              <a:gd name="T1" fmla="*/ 938 h 1244"/>
              <a:gd name="T2" fmla="*/ 294 w 762"/>
              <a:gd name="T3" fmla="*/ 524 h 1244"/>
              <a:gd name="T4" fmla="*/ 264 w 762"/>
              <a:gd name="T5" fmla="*/ 470 h 1244"/>
              <a:gd name="T6" fmla="*/ 246 w 762"/>
              <a:gd name="T7" fmla="*/ 410 h 1244"/>
              <a:gd name="T8" fmla="*/ 242 w 762"/>
              <a:gd name="T9" fmla="*/ 348 h 1244"/>
              <a:gd name="T10" fmla="*/ 250 w 762"/>
              <a:gd name="T11" fmla="*/ 284 h 1244"/>
              <a:gd name="T12" fmla="*/ 272 w 762"/>
              <a:gd name="T13" fmla="*/ 222 h 1244"/>
              <a:gd name="T14" fmla="*/ 308 w 762"/>
              <a:gd name="T15" fmla="*/ 164 h 1244"/>
              <a:gd name="T16" fmla="*/ 360 w 762"/>
              <a:gd name="T17" fmla="*/ 114 h 1244"/>
              <a:gd name="T18" fmla="*/ 426 w 762"/>
              <a:gd name="T19" fmla="*/ 76 h 1244"/>
              <a:gd name="T20" fmla="*/ 452 w 762"/>
              <a:gd name="T21" fmla="*/ 66 h 1244"/>
              <a:gd name="T22" fmla="*/ 500 w 762"/>
              <a:gd name="T23" fmla="*/ 54 h 1244"/>
              <a:gd name="T24" fmla="*/ 546 w 762"/>
              <a:gd name="T25" fmla="*/ 54 h 1244"/>
              <a:gd name="T26" fmla="*/ 588 w 762"/>
              <a:gd name="T27" fmla="*/ 62 h 1244"/>
              <a:gd name="T28" fmla="*/ 628 w 762"/>
              <a:gd name="T29" fmla="*/ 76 h 1244"/>
              <a:gd name="T30" fmla="*/ 668 w 762"/>
              <a:gd name="T31" fmla="*/ 98 h 1244"/>
              <a:gd name="T32" fmla="*/ 724 w 762"/>
              <a:gd name="T33" fmla="*/ 138 h 1244"/>
              <a:gd name="T34" fmla="*/ 762 w 762"/>
              <a:gd name="T35" fmla="*/ 168 h 1244"/>
              <a:gd name="T36" fmla="*/ 730 w 762"/>
              <a:gd name="T37" fmla="*/ 130 h 1244"/>
              <a:gd name="T38" fmla="*/ 696 w 762"/>
              <a:gd name="T39" fmla="*/ 96 h 1244"/>
              <a:gd name="T40" fmla="*/ 660 w 762"/>
              <a:gd name="T41" fmla="*/ 68 h 1244"/>
              <a:gd name="T42" fmla="*/ 624 w 762"/>
              <a:gd name="T43" fmla="*/ 46 h 1244"/>
              <a:gd name="T44" fmla="*/ 586 w 762"/>
              <a:gd name="T45" fmla="*/ 28 h 1244"/>
              <a:gd name="T46" fmla="*/ 506 w 762"/>
              <a:gd name="T47" fmla="*/ 6 h 1244"/>
              <a:gd name="T48" fmla="*/ 424 w 762"/>
              <a:gd name="T49" fmla="*/ 0 h 1244"/>
              <a:gd name="T50" fmla="*/ 342 w 762"/>
              <a:gd name="T51" fmla="*/ 10 h 1244"/>
              <a:gd name="T52" fmla="*/ 264 w 762"/>
              <a:gd name="T53" fmla="*/ 34 h 1244"/>
              <a:gd name="T54" fmla="*/ 190 w 762"/>
              <a:gd name="T55" fmla="*/ 70 h 1244"/>
              <a:gd name="T56" fmla="*/ 158 w 762"/>
              <a:gd name="T57" fmla="*/ 92 h 1244"/>
              <a:gd name="T58" fmla="*/ 92 w 762"/>
              <a:gd name="T59" fmla="*/ 152 h 1244"/>
              <a:gd name="T60" fmla="*/ 44 w 762"/>
              <a:gd name="T61" fmla="*/ 218 h 1244"/>
              <a:gd name="T62" fmla="*/ 14 w 762"/>
              <a:gd name="T63" fmla="*/ 292 h 1244"/>
              <a:gd name="T64" fmla="*/ 0 w 762"/>
              <a:gd name="T65" fmla="*/ 370 h 1244"/>
              <a:gd name="T66" fmla="*/ 2 w 762"/>
              <a:gd name="T67" fmla="*/ 450 h 1244"/>
              <a:gd name="T68" fmla="*/ 20 w 762"/>
              <a:gd name="T69" fmla="*/ 530 h 1244"/>
              <a:gd name="T70" fmla="*/ 54 w 762"/>
              <a:gd name="T71" fmla="*/ 610 h 1244"/>
              <a:gd name="T72" fmla="*/ 100 w 762"/>
              <a:gd name="T73" fmla="*/ 688 h 1244"/>
              <a:gd name="T74" fmla="*/ 392 w 762"/>
              <a:gd name="T75" fmla="*/ 1088 h 1244"/>
              <a:gd name="T76" fmla="*/ 666 w 762"/>
              <a:gd name="T77" fmla="*/ 1244 h 1244"/>
              <a:gd name="T78" fmla="*/ 596 w 762"/>
              <a:gd name="T79" fmla="*/ 938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2" h="1244">
                <a:moveTo>
                  <a:pt x="596" y="938"/>
                </a:moveTo>
                <a:lnTo>
                  <a:pt x="596" y="938"/>
                </a:lnTo>
                <a:lnTo>
                  <a:pt x="294" y="524"/>
                </a:lnTo>
                <a:lnTo>
                  <a:pt x="294" y="524"/>
                </a:lnTo>
                <a:lnTo>
                  <a:pt x="278" y="498"/>
                </a:lnTo>
                <a:lnTo>
                  <a:pt x="264" y="470"/>
                </a:lnTo>
                <a:lnTo>
                  <a:pt x="254" y="442"/>
                </a:lnTo>
                <a:lnTo>
                  <a:pt x="246" y="410"/>
                </a:lnTo>
                <a:lnTo>
                  <a:pt x="242" y="380"/>
                </a:lnTo>
                <a:lnTo>
                  <a:pt x="242" y="348"/>
                </a:lnTo>
                <a:lnTo>
                  <a:pt x="244" y="316"/>
                </a:lnTo>
                <a:lnTo>
                  <a:pt x="250" y="284"/>
                </a:lnTo>
                <a:lnTo>
                  <a:pt x="258" y="252"/>
                </a:lnTo>
                <a:lnTo>
                  <a:pt x="272" y="222"/>
                </a:lnTo>
                <a:lnTo>
                  <a:pt x="288" y="192"/>
                </a:lnTo>
                <a:lnTo>
                  <a:pt x="308" y="164"/>
                </a:lnTo>
                <a:lnTo>
                  <a:pt x="332" y="138"/>
                </a:lnTo>
                <a:lnTo>
                  <a:pt x="360" y="114"/>
                </a:lnTo>
                <a:lnTo>
                  <a:pt x="390" y="94"/>
                </a:lnTo>
                <a:lnTo>
                  <a:pt x="426" y="76"/>
                </a:lnTo>
                <a:lnTo>
                  <a:pt x="426" y="76"/>
                </a:lnTo>
                <a:lnTo>
                  <a:pt x="452" y="66"/>
                </a:lnTo>
                <a:lnTo>
                  <a:pt x="476" y="60"/>
                </a:lnTo>
                <a:lnTo>
                  <a:pt x="500" y="54"/>
                </a:lnTo>
                <a:lnTo>
                  <a:pt x="524" y="54"/>
                </a:lnTo>
                <a:lnTo>
                  <a:pt x="546" y="54"/>
                </a:lnTo>
                <a:lnTo>
                  <a:pt x="568" y="56"/>
                </a:lnTo>
                <a:lnTo>
                  <a:pt x="588" y="62"/>
                </a:lnTo>
                <a:lnTo>
                  <a:pt x="608" y="68"/>
                </a:lnTo>
                <a:lnTo>
                  <a:pt x="628" y="76"/>
                </a:lnTo>
                <a:lnTo>
                  <a:pt x="648" y="86"/>
                </a:lnTo>
                <a:lnTo>
                  <a:pt x="668" y="98"/>
                </a:lnTo>
                <a:lnTo>
                  <a:pt x="686" y="110"/>
                </a:lnTo>
                <a:lnTo>
                  <a:pt x="724" y="138"/>
                </a:lnTo>
                <a:lnTo>
                  <a:pt x="762" y="168"/>
                </a:lnTo>
                <a:lnTo>
                  <a:pt x="762" y="168"/>
                </a:lnTo>
                <a:lnTo>
                  <a:pt x="746" y="148"/>
                </a:lnTo>
                <a:lnTo>
                  <a:pt x="730" y="130"/>
                </a:lnTo>
                <a:lnTo>
                  <a:pt x="714" y="112"/>
                </a:lnTo>
                <a:lnTo>
                  <a:pt x="696" y="96"/>
                </a:lnTo>
                <a:lnTo>
                  <a:pt x="678" y="82"/>
                </a:lnTo>
                <a:lnTo>
                  <a:pt x="660" y="68"/>
                </a:lnTo>
                <a:lnTo>
                  <a:pt x="642" y="56"/>
                </a:lnTo>
                <a:lnTo>
                  <a:pt x="624" y="46"/>
                </a:lnTo>
                <a:lnTo>
                  <a:pt x="604" y="36"/>
                </a:lnTo>
                <a:lnTo>
                  <a:pt x="586" y="28"/>
                </a:lnTo>
                <a:lnTo>
                  <a:pt x="546" y="14"/>
                </a:lnTo>
                <a:lnTo>
                  <a:pt x="506" y="6"/>
                </a:lnTo>
                <a:lnTo>
                  <a:pt x="464" y="0"/>
                </a:lnTo>
                <a:lnTo>
                  <a:pt x="424" y="0"/>
                </a:lnTo>
                <a:lnTo>
                  <a:pt x="382" y="4"/>
                </a:lnTo>
                <a:lnTo>
                  <a:pt x="342" y="10"/>
                </a:lnTo>
                <a:lnTo>
                  <a:pt x="302" y="20"/>
                </a:lnTo>
                <a:lnTo>
                  <a:pt x="264" y="34"/>
                </a:lnTo>
                <a:lnTo>
                  <a:pt x="226" y="50"/>
                </a:lnTo>
                <a:lnTo>
                  <a:pt x="190" y="70"/>
                </a:lnTo>
                <a:lnTo>
                  <a:pt x="158" y="92"/>
                </a:lnTo>
                <a:lnTo>
                  <a:pt x="158" y="92"/>
                </a:lnTo>
                <a:lnTo>
                  <a:pt x="122" y="122"/>
                </a:lnTo>
                <a:lnTo>
                  <a:pt x="92" y="152"/>
                </a:lnTo>
                <a:lnTo>
                  <a:pt x="66" y="184"/>
                </a:lnTo>
                <a:lnTo>
                  <a:pt x="44" y="218"/>
                </a:lnTo>
                <a:lnTo>
                  <a:pt x="26" y="254"/>
                </a:lnTo>
                <a:lnTo>
                  <a:pt x="14" y="292"/>
                </a:lnTo>
                <a:lnTo>
                  <a:pt x="4" y="330"/>
                </a:lnTo>
                <a:lnTo>
                  <a:pt x="0" y="370"/>
                </a:lnTo>
                <a:lnTo>
                  <a:pt x="0" y="410"/>
                </a:lnTo>
                <a:lnTo>
                  <a:pt x="2" y="450"/>
                </a:lnTo>
                <a:lnTo>
                  <a:pt x="10" y="490"/>
                </a:lnTo>
                <a:lnTo>
                  <a:pt x="20" y="530"/>
                </a:lnTo>
                <a:lnTo>
                  <a:pt x="34" y="570"/>
                </a:lnTo>
                <a:lnTo>
                  <a:pt x="54" y="610"/>
                </a:lnTo>
                <a:lnTo>
                  <a:pt x="74" y="650"/>
                </a:lnTo>
                <a:lnTo>
                  <a:pt x="100" y="688"/>
                </a:lnTo>
                <a:lnTo>
                  <a:pt x="100" y="688"/>
                </a:lnTo>
                <a:lnTo>
                  <a:pt x="392" y="1088"/>
                </a:lnTo>
                <a:lnTo>
                  <a:pt x="344" y="1122"/>
                </a:lnTo>
                <a:lnTo>
                  <a:pt x="666" y="1244"/>
                </a:lnTo>
                <a:lnTo>
                  <a:pt x="648" y="900"/>
                </a:lnTo>
                <a:lnTo>
                  <a:pt x="596" y="938"/>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9" name="Freeform 23"/>
          <p:cNvSpPr/>
          <p:nvPr>
            <p:custDataLst>
              <p:tags r:id="rId12"/>
            </p:custDataLst>
          </p:nvPr>
        </p:nvSpPr>
        <p:spPr bwMode="auto">
          <a:xfrm rot="1240982">
            <a:off x="2983192" y="2506447"/>
            <a:ext cx="1593668" cy="1019148"/>
          </a:xfrm>
          <a:custGeom>
            <a:avLst/>
            <a:gdLst>
              <a:gd name="T0" fmla="*/ 964 w 1276"/>
              <a:gd name="T1" fmla="*/ 394 h 816"/>
              <a:gd name="T2" fmla="*/ 476 w 1276"/>
              <a:gd name="T3" fmla="*/ 552 h 816"/>
              <a:gd name="T4" fmla="*/ 416 w 1276"/>
              <a:gd name="T5" fmla="*/ 566 h 816"/>
              <a:gd name="T6" fmla="*/ 354 w 1276"/>
              <a:gd name="T7" fmla="*/ 564 h 816"/>
              <a:gd name="T8" fmla="*/ 292 w 1276"/>
              <a:gd name="T9" fmla="*/ 550 h 816"/>
              <a:gd name="T10" fmla="*/ 234 w 1276"/>
              <a:gd name="T11" fmla="*/ 522 h 816"/>
              <a:gd name="T12" fmla="*/ 182 w 1276"/>
              <a:gd name="T13" fmla="*/ 482 h 816"/>
              <a:gd name="T14" fmla="*/ 138 w 1276"/>
              <a:gd name="T15" fmla="*/ 430 h 816"/>
              <a:gd name="T16" fmla="*/ 108 w 1276"/>
              <a:gd name="T17" fmla="*/ 366 h 816"/>
              <a:gd name="T18" fmla="*/ 90 w 1276"/>
              <a:gd name="T19" fmla="*/ 290 h 816"/>
              <a:gd name="T20" fmla="*/ 90 w 1276"/>
              <a:gd name="T21" fmla="*/ 262 h 816"/>
              <a:gd name="T22" fmla="*/ 94 w 1276"/>
              <a:gd name="T23" fmla="*/ 212 h 816"/>
              <a:gd name="T24" fmla="*/ 106 w 1276"/>
              <a:gd name="T25" fmla="*/ 168 h 816"/>
              <a:gd name="T26" fmla="*/ 128 w 1276"/>
              <a:gd name="T27" fmla="*/ 130 h 816"/>
              <a:gd name="T28" fmla="*/ 154 w 1276"/>
              <a:gd name="T29" fmla="*/ 96 h 816"/>
              <a:gd name="T30" fmla="*/ 186 w 1276"/>
              <a:gd name="T31" fmla="*/ 66 h 816"/>
              <a:gd name="T32" fmla="*/ 242 w 1276"/>
              <a:gd name="T33" fmla="*/ 26 h 816"/>
              <a:gd name="T34" fmla="*/ 282 w 1276"/>
              <a:gd name="T35" fmla="*/ 0 h 816"/>
              <a:gd name="T36" fmla="*/ 236 w 1276"/>
              <a:gd name="T37" fmla="*/ 18 h 816"/>
              <a:gd name="T38" fmla="*/ 194 w 1276"/>
              <a:gd name="T39" fmla="*/ 38 h 816"/>
              <a:gd name="T40" fmla="*/ 156 w 1276"/>
              <a:gd name="T41" fmla="*/ 64 h 816"/>
              <a:gd name="T42" fmla="*/ 124 w 1276"/>
              <a:gd name="T43" fmla="*/ 92 h 816"/>
              <a:gd name="T44" fmla="*/ 94 w 1276"/>
              <a:gd name="T45" fmla="*/ 124 h 816"/>
              <a:gd name="T46" fmla="*/ 48 w 1276"/>
              <a:gd name="T47" fmla="*/ 192 h 816"/>
              <a:gd name="T48" fmla="*/ 18 w 1276"/>
              <a:gd name="T49" fmla="*/ 268 h 816"/>
              <a:gd name="T50" fmla="*/ 2 w 1276"/>
              <a:gd name="T51" fmla="*/ 350 h 816"/>
              <a:gd name="T52" fmla="*/ 0 w 1276"/>
              <a:gd name="T53" fmla="*/ 432 h 816"/>
              <a:gd name="T54" fmla="*/ 12 w 1276"/>
              <a:gd name="T55" fmla="*/ 512 h 816"/>
              <a:gd name="T56" fmla="*/ 24 w 1276"/>
              <a:gd name="T57" fmla="*/ 550 h 816"/>
              <a:gd name="T58" fmla="*/ 60 w 1276"/>
              <a:gd name="T59" fmla="*/ 632 h 816"/>
              <a:gd name="T60" fmla="*/ 108 w 1276"/>
              <a:gd name="T61" fmla="*/ 698 h 816"/>
              <a:gd name="T62" fmla="*/ 168 w 1276"/>
              <a:gd name="T63" fmla="*/ 748 h 816"/>
              <a:gd name="T64" fmla="*/ 238 w 1276"/>
              <a:gd name="T65" fmla="*/ 786 h 816"/>
              <a:gd name="T66" fmla="*/ 316 w 1276"/>
              <a:gd name="T67" fmla="*/ 808 h 816"/>
              <a:gd name="T68" fmla="*/ 398 w 1276"/>
              <a:gd name="T69" fmla="*/ 816 h 816"/>
              <a:gd name="T70" fmla="*/ 484 w 1276"/>
              <a:gd name="T71" fmla="*/ 810 h 816"/>
              <a:gd name="T72" fmla="*/ 572 w 1276"/>
              <a:gd name="T73" fmla="*/ 788 h 816"/>
              <a:gd name="T74" fmla="*/ 1042 w 1276"/>
              <a:gd name="T75" fmla="*/ 636 h 816"/>
              <a:gd name="T76" fmla="*/ 1276 w 1276"/>
              <a:gd name="T77" fmla="*/ 424 h 816"/>
              <a:gd name="T78" fmla="*/ 964 w 1276"/>
              <a:gd name="T79" fmla="*/ 39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6" h="816">
                <a:moveTo>
                  <a:pt x="964" y="394"/>
                </a:moveTo>
                <a:lnTo>
                  <a:pt x="964" y="394"/>
                </a:lnTo>
                <a:lnTo>
                  <a:pt x="476" y="552"/>
                </a:lnTo>
                <a:lnTo>
                  <a:pt x="476" y="552"/>
                </a:lnTo>
                <a:lnTo>
                  <a:pt x="446" y="560"/>
                </a:lnTo>
                <a:lnTo>
                  <a:pt x="416" y="566"/>
                </a:lnTo>
                <a:lnTo>
                  <a:pt x="384" y="566"/>
                </a:lnTo>
                <a:lnTo>
                  <a:pt x="354" y="564"/>
                </a:lnTo>
                <a:lnTo>
                  <a:pt x="322" y="558"/>
                </a:lnTo>
                <a:lnTo>
                  <a:pt x="292" y="550"/>
                </a:lnTo>
                <a:lnTo>
                  <a:pt x="262" y="538"/>
                </a:lnTo>
                <a:lnTo>
                  <a:pt x="234" y="522"/>
                </a:lnTo>
                <a:lnTo>
                  <a:pt x="206" y="504"/>
                </a:lnTo>
                <a:lnTo>
                  <a:pt x="182" y="482"/>
                </a:lnTo>
                <a:lnTo>
                  <a:pt x="158" y="458"/>
                </a:lnTo>
                <a:lnTo>
                  <a:pt x="138" y="430"/>
                </a:lnTo>
                <a:lnTo>
                  <a:pt x="120" y="398"/>
                </a:lnTo>
                <a:lnTo>
                  <a:pt x="108" y="366"/>
                </a:lnTo>
                <a:lnTo>
                  <a:pt x="96" y="328"/>
                </a:lnTo>
                <a:lnTo>
                  <a:pt x="90" y="290"/>
                </a:lnTo>
                <a:lnTo>
                  <a:pt x="90" y="290"/>
                </a:lnTo>
                <a:lnTo>
                  <a:pt x="90" y="262"/>
                </a:lnTo>
                <a:lnTo>
                  <a:pt x="90" y="236"/>
                </a:lnTo>
                <a:lnTo>
                  <a:pt x="94" y="212"/>
                </a:lnTo>
                <a:lnTo>
                  <a:pt x="100" y="190"/>
                </a:lnTo>
                <a:lnTo>
                  <a:pt x="106" y="168"/>
                </a:lnTo>
                <a:lnTo>
                  <a:pt x="116" y="148"/>
                </a:lnTo>
                <a:lnTo>
                  <a:pt x="128" y="130"/>
                </a:lnTo>
                <a:lnTo>
                  <a:pt x="140" y="114"/>
                </a:lnTo>
                <a:lnTo>
                  <a:pt x="154" y="96"/>
                </a:lnTo>
                <a:lnTo>
                  <a:pt x="170" y="82"/>
                </a:lnTo>
                <a:lnTo>
                  <a:pt x="186" y="66"/>
                </a:lnTo>
                <a:lnTo>
                  <a:pt x="204" y="52"/>
                </a:lnTo>
                <a:lnTo>
                  <a:pt x="242" y="26"/>
                </a:lnTo>
                <a:lnTo>
                  <a:pt x="282" y="0"/>
                </a:lnTo>
                <a:lnTo>
                  <a:pt x="282" y="0"/>
                </a:lnTo>
                <a:lnTo>
                  <a:pt x="258" y="8"/>
                </a:lnTo>
                <a:lnTo>
                  <a:pt x="236" y="18"/>
                </a:lnTo>
                <a:lnTo>
                  <a:pt x="214" y="28"/>
                </a:lnTo>
                <a:lnTo>
                  <a:pt x="194" y="38"/>
                </a:lnTo>
                <a:lnTo>
                  <a:pt x="174" y="50"/>
                </a:lnTo>
                <a:lnTo>
                  <a:pt x="156" y="64"/>
                </a:lnTo>
                <a:lnTo>
                  <a:pt x="140" y="78"/>
                </a:lnTo>
                <a:lnTo>
                  <a:pt x="124" y="92"/>
                </a:lnTo>
                <a:lnTo>
                  <a:pt x="108" y="108"/>
                </a:lnTo>
                <a:lnTo>
                  <a:pt x="94" y="124"/>
                </a:lnTo>
                <a:lnTo>
                  <a:pt x="70" y="156"/>
                </a:lnTo>
                <a:lnTo>
                  <a:pt x="48" y="192"/>
                </a:lnTo>
                <a:lnTo>
                  <a:pt x="32" y="230"/>
                </a:lnTo>
                <a:lnTo>
                  <a:pt x="18" y="268"/>
                </a:lnTo>
                <a:lnTo>
                  <a:pt x="8" y="308"/>
                </a:lnTo>
                <a:lnTo>
                  <a:pt x="2" y="350"/>
                </a:lnTo>
                <a:lnTo>
                  <a:pt x="0" y="390"/>
                </a:lnTo>
                <a:lnTo>
                  <a:pt x="0" y="432"/>
                </a:lnTo>
                <a:lnTo>
                  <a:pt x="6" y="472"/>
                </a:lnTo>
                <a:lnTo>
                  <a:pt x="12" y="512"/>
                </a:lnTo>
                <a:lnTo>
                  <a:pt x="24" y="550"/>
                </a:lnTo>
                <a:lnTo>
                  <a:pt x="24" y="550"/>
                </a:lnTo>
                <a:lnTo>
                  <a:pt x="40" y="592"/>
                </a:lnTo>
                <a:lnTo>
                  <a:pt x="60" y="632"/>
                </a:lnTo>
                <a:lnTo>
                  <a:pt x="82" y="666"/>
                </a:lnTo>
                <a:lnTo>
                  <a:pt x="108" y="698"/>
                </a:lnTo>
                <a:lnTo>
                  <a:pt x="138" y="724"/>
                </a:lnTo>
                <a:lnTo>
                  <a:pt x="168" y="748"/>
                </a:lnTo>
                <a:lnTo>
                  <a:pt x="202" y="768"/>
                </a:lnTo>
                <a:lnTo>
                  <a:pt x="238" y="786"/>
                </a:lnTo>
                <a:lnTo>
                  <a:pt x="276" y="798"/>
                </a:lnTo>
                <a:lnTo>
                  <a:pt x="316" y="808"/>
                </a:lnTo>
                <a:lnTo>
                  <a:pt x="356" y="814"/>
                </a:lnTo>
                <a:lnTo>
                  <a:pt x="398" y="816"/>
                </a:lnTo>
                <a:lnTo>
                  <a:pt x="440" y="814"/>
                </a:lnTo>
                <a:lnTo>
                  <a:pt x="484" y="810"/>
                </a:lnTo>
                <a:lnTo>
                  <a:pt x="528" y="800"/>
                </a:lnTo>
                <a:lnTo>
                  <a:pt x="572" y="788"/>
                </a:lnTo>
                <a:lnTo>
                  <a:pt x="572" y="788"/>
                </a:lnTo>
                <a:lnTo>
                  <a:pt x="1042" y="636"/>
                </a:lnTo>
                <a:lnTo>
                  <a:pt x="1060" y="692"/>
                </a:lnTo>
                <a:lnTo>
                  <a:pt x="1276" y="424"/>
                </a:lnTo>
                <a:lnTo>
                  <a:pt x="944" y="332"/>
                </a:lnTo>
                <a:lnTo>
                  <a:pt x="964" y="394"/>
                </a:lnTo>
                <a:close/>
              </a:path>
            </a:pathLst>
          </a:custGeom>
          <a:gradFill>
            <a:gsLst>
              <a:gs pos="0">
                <a:srgbClr val="FE4444"/>
              </a:gs>
              <a:gs pos="100000">
                <a:srgbClr val="832B2B"/>
              </a:gs>
            </a:gsLst>
            <a:lin scaled="0"/>
          </a:gradFill>
          <a:ln>
            <a:noFill/>
          </a:ln>
          <a:effectLst/>
        </p:spPr>
        <p:txBody>
          <a:bodyPr vert="horz" wrap="square" lIns="68580" tIns="34290" rIns="68580" bIns="34290" numCol="1" anchor="t" anchorCtr="0" compatLnSpc="1"/>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84" name="文本框 83"/>
          <p:cNvSpPr txBox="1"/>
          <p:nvPr>
            <p:custDataLst>
              <p:tags r:id="rId13"/>
            </p:custDataLst>
          </p:nvPr>
        </p:nvSpPr>
        <p:spPr>
          <a:xfrm rot="19604139">
            <a:off x="4831506" y="2758135"/>
            <a:ext cx="713826" cy="273393"/>
          </a:xfrm>
          <a:prstGeom prst="rect">
            <a:avLst/>
          </a:prstGeom>
        </p:spPr>
        <p:txBody>
          <a:bodyPr vert="horz"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内容三</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3" name="文本框 42"/>
          <p:cNvSpPr txBox="1"/>
          <p:nvPr>
            <p:custDataLst>
              <p:tags r:id="rId14"/>
            </p:custDataLst>
          </p:nvPr>
        </p:nvSpPr>
        <p:spPr>
          <a:xfrm rot="151317">
            <a:off x="3480086" y="3155214"/>
            <a:ext cx="713826" cy="273393"/>
          </a:xfrm>
          <a:prstGeom prst="rect">
            <a:avLst/>
          </a:prstGeom>
        </p:spPr>
        <p:txBody>
          <a:bodyPr vert="horz"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内容一</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15"/>
            </p:custDataLst>
          </p:nvPr>
        </p:nvSpPr>
        <p:spPr>
          <a:xfrm rot="20739150">
            <a:off x="4210706" y="2281840"/>
            <a:ext cx="338826" cy="670751"/>
          </a:xfrm>
          <a:prstGeom prst="rect">
            <a:avLst/>
          </a:prstGeom>
        </p:spPr>
        <p:txBody>
          <a:bodyPr vert="eaVert"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内容二</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8" name="文本框 47"/>
          <p:cNvSpPr txBox="1"/>
          <p:nvPr>
            <p:custDataLst>
              <p:tags r:id="rId16"/>
            </p:custDataLst>
          </p:nvPr>
        </p:nvSpPr>
        <p:spPr>
          <a:xfrm rot="18437129">
            <a:off x="5010008" y="3442343"/>
            <a:ext cx="338826" cy="670751"/>
          </a:xfrm>
          <a:prstGeom prst="rect">
            <a:avLst/>
          </a:prstGeom>
        </p:spPr>
        <p:txBody>
          <a:bodyPr vert="eaVert"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内容四</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7"/>
            </p:custDataLst>
          </p:nvPr>
        </p:nvSpPr>
        <p:spPr>
          <a:xfrm rot="1242718">
            <a:off x="4174573" y="3637413"/>
            <a:ext cx="338826" cy="670751"/>
          </a:xfrm>
          <a:prstGeom prst="rect">
            <a:avLst/>
          </a:prstGeom>
        </p:spPr>
        <p:txBody>
          <a:bodyPr vert="eaVert" wrap="square" lIns="67500" tIns="35100" rIns="67500" bIns="35100" anchor="ctr" anchorCtr="0">
            <a:normAutofit lnSpcReduction="10000"/>
          </a:bodyPr>
          <a:lstStyle>
            <a:defPPr>
              <a:defRPr lang="zh-CN"/>
            </a:defPPr>
            <a:lvl1pPr lvl="0" algn="ctr" fontAlgn="base">
              <a:spcBef>
                <a:spcPct val="0"/>
              </a:spcBef>
              <a:spcAft>
                <a:spcPct val="0"/>
              </a:spcAft>
              <a:defRPr sz="2100">
                <a:solidFill>
                  <a:srgbClr val="FFFFFF"/>
                </a:solidFill>
                <a:latin typeface="微软雅黑" panose="020B0503020204020204" charset="-122"/>
              </a:defRPr>
            </a:lvl1pPr>
          </a:lstStyle>
          <a:p>
            <a:pPr>
              <a:lnSpc>
                <a:spcPct val="120000"/>
              </a:lnSpc>
            </a:pPr>
            <a:r>
              <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rPr>
              <a:t>内容五</a:t>
            </a:r>
            <a:endParaRPr lang="zh-CN" altLang="en-US" sz="12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1" name="圆角矩形 79"/>
          <p:cNvSpPr/>
          <p:nvPr>
            <p:custDataLst>
              <p:tags r:id="rId18"/>
            </p:custDataLst>
          </p:nvPr>
        </p:nvSpPr>
        <p:spPr>
          <a:xfrm>
            <a:off x="5981611" y="3723714"/>
            <a:ext cx="1831163" cy="428616"/>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lnSpcReduction="10000"/>
          </a:bodyPr>
          <a:lstStyle/>
          <a:p>
            <a:pPr algn="ctr">
              <a:lnSpc>
                <a:spcPct val="120000"/>
              </a:lnSpc>
            </a:pPr>
            <a:endParaRPr lang="zh-CN" altLang="en-US" sz="1350" dirty="0">
              <a:solidFill>
                <a:sysClr val="windowText" lastClr="000000">
                  <a:lumMod val="75000"/>
                  <a:lumOff val="25000"/>
                </a:sys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5" name="Oval 33"/>
          <p:cNvSpPr>
            <a:spLocks noChangeArrowheads="1"/>
          </p:cNvSpPr>
          <p:nvPr>
            <p:custDataLst>
              <p:tags r:id="rId19"/>
            </p:custDataLst>
          </p:nvPr>
        </p:nvSpPr>
        <p:spPr bwMode="auto">
          <a:xfrm>
            <a:off x="6061177" y="3794166"/>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68" name="圆角矩形 79"/>
          <p:cNvSpPr/>
          <p:nvPr>
            <p:custDataLst>
              <p:tags r:id="rId20"/>
            </p:custDataLst>
          </p:nvPr>
        </p:nvSpPr>
        <p:spPr>
          <a:xfrm>
            <a:off x="6335251" y="2575485"/>
            <a:ext cx="1831163" cy="428616"/>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lnSpcReduction="10000"/>
          </a:bodyPr>
          <a:lstStyle/>
          <a:p>
            <a:pPr algn="ctr">
              <a:lnSpc>
                <a:spcPct val="120000"/>
              </a:lnSpc>
            </a:pPr>
            <a:endParaRPr lang="zh-CN" altLang="en-US" sz="1350" dirty="0">
              <a:solidFill>
                <a:sysClr val="windowText" lastClr="000000">
                  <a:lumMod val="75000"/>
                  <a:lumOff val="25000"/>
                </a:sys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1" name="Oval 33"/>
          <p:cNvSpPr>
            <a:spLocks noChangeArrowheads="1"/>
          </p:cNvSpPr>
          <p:nvPr>
            <p:custDataLst>
              <p:tags r:id="rId21"/>
            </p:custDataLst>
          </p:nvPr>
        </p:nvSpPr>
        <p:spPr bwMode="auto">
          <a:xfrm>
            <a:off x="6414817" y="2645937"/>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81" name="圆角矩形 79"/>
          <p:cNvSpPr/>
          <p:nvPr>
            <p:custDataLst>
              <p:tags r:id="rId22"/>
            </p:custDataLst>
          </p:nvPr>
        </p:nvSpPr>
        <p:spPr>
          <a:xfrm>
            <a:off x="5484389" y="1432447"/>
            <a:ext cx="1831163" cy="428616"/>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lnSpcReduction="10000"/>
          </a:bodyPr>
          <a:lstStyle/>
          <a:p>
            <a:pPr algn="ctr">
              <a:lnSpc>
                <a:spcPct val="120000"/>
              </a:lnSpc>
            </a:pPr>
            <a:endParaRPr lang="zh-CN" altLang="en-US" sz="1350" dirty="0">
              <a:solidFill>
                <a:sysClr val="windowText" lastClr="000000">
                  <a:lumMod val="75000"/>
                  <a:lumOff val="25000"/>
                </a:sys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7" name="Oval 33"/>
          <p:cNvSpPr>
            <a:spLocks noChangeArrowheads="1"/>
          </p:cNvSpPr>
          <p:nvPr>
            <p:custDataLst>
              <p:tags r:id="rId23"/>
            </p:custDataLst>
          </p:nvPr>
        </p:nvSpPr>
        <p:spPr bwMode="auto">
          <a:xfrm>
            <a:off x="5563955" y="1502899"/>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104" name="圆角矩形 79"/>
          <p:cNvSpPr/>
          <p:nvPr>
            <p:custDataLst>
              <p:tags r:id="rId24"/>
            </p:custDataLst>
          </p:nvPr>
        </p:nvSpPr>
        <p:spPr>
          <a:xfrm>
            <a:off x="517493" y="3615129"/>
            <a:ext cx="1831163" cy="428616"/>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lnSpcReduction="10000"/>
          </a:bodyPr>
          <a:lstStyle/>
          <a:p>
            <a:pPr algn="ctr">
              <a:lnSpc>
                <a:spcPct val="120000"/>
              </a:lnSpc>
            </a:pPr>
            <a:endParaRPr lang="zh-CN" altLang="en-US" sz="1350" dirty="0">
              <a:solidFill>
                <a:sysClr val="windowText" lastClr="000000">
                  <a:lumMod val="75000"/>
                  <a:lumOff val="25000"/>
                </a:sys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7" name="Oval 33"/>
          <p:cNvSpPr>
            <a:spLocks noChangeArrowheads="1"/>
          </p:cNvSpPr>
          <p:nvPr>
            <p:custDataLst>
              <p:tags r:id="rId25"/>
            </p:custDataLst>
          </p:nvPr>
        </p:nvSpPr>
        <p:spPr bwMode="auto">
          <a:xfrm>
            <a:off x="597059" y="3685581"/>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112" name="圆角矩形 79"/>
          <p:cNvSpPr/>
          <p:nvPr>
            <p:custDataLst>
              <p:tags r:id="rId26"/>
            </p:custDataLst>
          </p:nvPr>
        </p:nvSpPr>
        <p:spPr>
          <a:xfrm>
            <a:off x="517493" y="2048414"/>
            <a:ext cx="1831163" cy="428616"/>
          </a:xfrm>
          <a:prstGeom prst="roundRect">
            <a:avLst>
              <a:gd name="adj" fmla="val 50000"/>
            </a:avLst>
          </a:prstGeom>
          <a:solidFill>
            <a:sysClr val="window" lastClr="FFFFFF">
              <a:lumMod val="95000"/>
            </a:sys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lnSpcReduction="10000"/>
          </a:bodyPr>
          <a:lstStyle/>
          <a:p>
            <a:pPr algn="ctr">
              <a:lnSpc>
                <a:spcPct val="120000"/>
              </a:lnSpc>
            </a:pPr>
            <a:endParaRPr lang="zh-CN" altLang="en-US" sz="1350" dirty="0">
              <a:solidFill>
                <a:sysClr val="windowText" lastClr="000000">
                  <a:lumMod val="75000"/>
                  <a:lumOff val="25000"/>
                </a:sys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3" name="文本框 112"/>
          <p:cNvSpPr txBox="1"/>
          <p:nvPr>
            <p:custDataLst>
              <p:tags r:id="rId27"/>
            </p:custDataLst>
          </p:nvPr>
        </p:nvSpPr>
        <p:spPr>
          <a:xfrm>
            <a:off x="517492" y="2564158"/>
            <a:ext cx="2408636" cy="829945"/>
          </a:xfrm>
          <a:prstGeom prst="rect">
            <a:avLst/>
          </a:prstGeom>
          <a:noFill/>
        </p:spPr>
        <p:txBody>
          <a:bodyPr wrap="square" rtlCol="0">
            <a:spAutoFit/>
          </a:bodyPr>
          <a:lstStyle/>
          <a:p>
            <a:pPr>
              <a:lnSpc>
                <a:spcPct val="100000"/>
              </a:lnSpc>
            </a:pPr>
            <a:r>
              <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总体国家安全观反映了新时代的新要求，科学回答了在新的历史条件下怎样维护国家安全这一重大课题，具有鲜明的时代特点。</a:t>
            </a:r>
            <a:endPar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115" name="Oval 33"/>
          <p:cNvSpPr>
            <a:spLocks noChangeArrowheads="1"/>
          </p:cNvSpPr>
          <p:nvPr>
            <p:custDataLst>
              <p:tags r:id="rId28"/>
            </p:custDataLst>
          </p:nvPr>
        </p:nvSpPr>
        <p:spPr bwMode="auto">
          <a:xfrm>
            <a:off x="597059" y="2118866"/>
            <a:ext cx="301193" cy="302400"/>
          </a:xfrm>
          <a:prstGeom prst="ellipse">
            <a:avLst/>
          </a:prstGeom>
          <a:solidFill>
            <a:srgbClr val="3269B5">
              <a:lumMod val="50000"/>
            </a:srgbClr>
          </a:solidFill>
          <a:ln w="12700">
            <a:noFill/>
          </a:ln>
          <a:effectLst/>
        </p:spPr>
        <p:style>
          <a:lnRef idx="2">
            <a:srgbClr val="FC4653">
              <a:shade val="50000"/>
            </a:srgbClr>
          </a:lnRef>
          <a:fillRef idx="1">
            <a:srgbClr val="FC4653"/>
          </a:fillRef>
          <a:effectRef idx="0">
            <a:srgbClr val="FC4653"/>
          </a:effectRef>
          <a:fontRef idx="minor">
            <a:sysClr val="window" lastClr="FFFFFF"/>
          </a:fontRef>
        </p:style>
        <p:txBody>
          <a:bodyPr vert="horz" wrap="square" lIns="67500" tIns="35100" rIns="67500" bIns="35100" rtlCol="0" anchor="ctr" anchorCtr="0">
            <a:normAutofit fontScale="60000" lnSpcReduction="20000"/>
          </a:bodyPr>
          <a:lstStyle/>
          <a:p>
            <a:pPr algn="ctr">
              <a:lnSpc>
                <a:spcPct val="140000"/>
              </a:lnSpc>
            </a:pPr>
            <a:endParaRPr lang="zh-CN" altLang="en-US" sz="1215">
              <a:solidFill>
                <a:srgbClr val="FC4653"/>
              </a:solidFill>
              <a:latin typeface="Arial" panose="020B0604020202020204" pitchFamily="34" charset="0"/>
              <a:ea typeface="微软雅黑" panose="020B0503020204020204" charset="-122"/>
              <a:sym typeface="Arial" panose="020B0604020202020204" pitchFamily="34" charset="0"/>
            </a:endParaRPr>
          </a:p>
        </p:txBody>
      </p:sp>
      <p:sp>
        <p:nvSpPr>
          <p:cNvPr id="119" name="文本框 118"/>
          <p:cNvSpPr txBox="1"/>
          <p:nvPr>
            <p:custDataLst>
              <p:tags r:id="rId29"/>
            </p:custDataLst>
          </p:nvPr>
        </p:nvSpPr>
        <p:spPr>
          <a:xfrm>
            <a:off x="950516" y="2119143"/>
            <a:ext cx="1258864" cy="337185"/>
          </a:xfrm>
          <a:prstGeom prst="rect">
            <a:avLst/>
          </a:prstGeom>
          <a:noFill/>
        </p:spPr>
        <p:txBody>
          <a:bodyPr wrap="square" rtlCol="0" anchor="t" anchorCtr="0">
            <a:spAutoFit/>
          </a:bodyPr>
          <a:lstStyle>
            <a:defPPr>
              <a:defRPr lang="zh-CN"/>
            </a:defPPr>
            <a:lvl1pPr>
              <a:lnSpc>
                <a:spcPct val="120000"/>
              </a:lnSpc>
              <a:defRPr sz="2000" b="1" spc="300">
                <a:latin typeface="Arial" panose="020B0604020202020204" pitchFamily="34" charset="0"/>
                <a:ea typeface="微软雅黑" panose="020B0503020204020204" charset="-122"/>
              </a:defRPr>
            </a:lvl1pPr>
          </a:lstStyle>
          <a:p>
            <a:pPr>
              <a:lnSpc>
                <a:spcPct val="100000"/>
              </a:lnSpc>
            </a:pPr>
            <a:r>
              <a:rPr lang="zh-CN" altLang="en-US" sz="1600" spc="0">
                <a:solidFill>
                  <a:schemeClr val="tx1"/>
                </a:solidFill>
                <a:uFillTx/>
                <a:sym typeface="Arial" panose="020B0604020202020204" pitchFamily="34" charset="0"/>
              </a:rPr>
              <a:t>时代性</a:t>
            </a:r>
            <a:endParaRPr lang="zh-CN" altLang="en-US" sz="1600" spc="0">
              <a:solidFill>
                <a:schemeClr val="tx1"/>
              </a:solidFill>
              <a:uFillTx/>
              <a:sym typeface="Arial" panose="020B0604020202020204" pitchFamily="34" charset="0"/>
            </a:endParaRPr>
          </a:p>
        </p:txBody>
      </p:sp>
      <p:sp>
        <p:nvSpPr>
          <p:cNvPr id="122" name="Freeform 37"/>
          <p:cNvSpPr>
            <a:spLocks noEditPoints="1"/>
          </p:cNvSpPr>
          <p:nvPr>
            <p:custDataLst>
              <p:tags r:id="rId30"/>
            </p:custDataLst>
          </p:nvPr>
        </p:nvSpPr>
        <p:spPr bwMode="auto">
          <a:xfrm>
            <a:off x="6135105" y="3870037"/>
            <a:ext cx="153336" cy="162059"/>
          </a:xfrm>
          <a:custGeom>
            <a:avLst/>
            <a:gdLst>
              <a:gd name="T0" fmla="*/ 102 w 105"/>
              <a:gd name="T1" fmla="*/ 62 h 111"/>
              <a:gd name="T2" fmla="*/ 89 w 105"/>
              <a:gd name="T3" fmla="*/ 56 h 111"/>
              <a:gd name="T4" fmla="*/ 93 w 105"/>
              <a:gd name="T5" fmla="*/ 41 h 111"/>
              <a:gd name="T6" fmla="*/ 93 w 105"/>
              <a:gd name="T7" fmla="*/ 30 h 111"/>
              <a:gd name="T8" fmla="*/ 95 w 105"/>
              <a:gd name="T9" fmla="*/ 26 h 111"/>
              <a:gd name="T10" fmla="*/ 82 w 105"/>
              <a:gd name="T11" fmla="*/ 6 h 111"/>
              <a:gd name="T12" fmla="*/ 76 w 105"/>
              <a:gd name="T13" fmla="*/ 8 h 111"/>
              <a:gd name="T14" fmla="*/ 73 w 105"/>
              <a:gd name="T15" fmla="*/ 13 h 111"/>
              <a:gd name="T16" fmla="*/ 71 w 105"/>
              <a:gd name="T17" fmla="*/ 14 h 111"/>
              <a:gd name="T18" fmla="*/ 63 w 105"/>
              <a:gd name="T19" fmla="*/ 6 h 111"/>
              <a:gd name="T20" fmla="*/ 55 w 105"/>
              <a:gd name="T21" fmla="*/ 0 h 111"/>
              <a:gd name="T22" fmla="*/ 21 w 105"/>
              <a:gd name="T23" fmla="*/ 13 h 111"/>
              <a:gd name="T24" fmla="*/ 34 w 105"/>
              <a:gd name="T25" fmla="*/ 10 h 111"/>
              <a:gd name="T26" fmla="*/ 36 w 105"/>
              <a:gd name="T27" fmla="*/ 10 h 111"/>
              <a:gd name="T28" fmla="*/ 33 w 105"/>
              <a:gd name="T29" fmla="*/ 20 h 111"/>
              <a:gd name="T30" fmla="*/ 41 w 105"/>
              <a:gd name="T31" fmla="*/ 25 h 111"/>
              <a:gd name="T32" fmla="*/ 44 w 105"/>
              <a:gd name="T33" fmla="*/ 17 h 111"/>
              <a:gd name="T34" fmla="*/ 52 w 105"/>
              <a:gd name="T35" fmla="*/ 18 h 111"/>
              <a:gd name="T36" fmla="*/ 60 w 105"/>
              <a:gd name="T37" fmla="*/ 22 h 111"/>
              <a:gd name="T38" fmla="*/ 63 w 105"/>
              <a:gd name="T39" fmla="*/ 28 h 111"/>
              <a:gd name="T40" fmla="*/ 60 w 105"/>
              <a:gd name="T41" fmla="*/ 28 h 111"/>
              <a:gd name="T42" fmla="*/ 50 w 105"/>
              <a:gd name="T43" fmla="*/ 29 h 111"/>
              <a:gd name="T44" fmla="*/ 56 w 105"/>
              <a:gd name="T45" fmla="*/ 31 h 111"/>
              <a:gd name="T46" fmla="*/ 46 w 105"/>
              <a:gd name="T47" fmla="*/ 37 h 111"/>
              <a:gd name="T48" fmla="*/ 41 w 105"/>
              <a:gd name="T49" fmla="*/ 51 h 111"/>
              <a:gd name="T50" fmla="*/ 32 w 105"/>
              <a:gd name="T51" fmla="*/ 48 h 111"/>
              <a:gd name="T52" fmla="*/ 32 w 105"/>
              <a:gd name="T53" fmla="*/ 57 h 111"/>
              <a:gd name="T54" fmla="*/ 38 w 105"/>
              <a:gd name="T55" fmla="*/ 61 h 111"/>
              <a:gd name="T56" fmla="*/ 41 w 105"/>
              <a:gd name="T57" fmla="*/ 67 h 111"/>
              <a:gd name="T58" fmla="*/ 35 w 105"/>
              <a:gd name="T59" fmla="*/ 63 h 111"/>
              <a:gd name="T60" fmla="*/ 22 w 105"/>
              <a:gd name="T61" fmla="*/ 58 h 111"/>
              <a:gd name="T62" fmla="*/ 14 w 105"/>
              <a:gd name="T63" fmla="*/ 46 h 111"/>
              <a:gd name="T64" fmla="*/ 9 w 105"/>
              <a:gd name="T65" fmla="*/ 27 h 111"/>
              <a:gd name="T66" fmla="*/ 45 w 105"/>
              <a:gd name="T67" fmla="*/ 110 h 111"/>
              <a:gd name="T68" fmla="*/ 47 w 105"/>
              <a:gd name="T69" fmla="*/ 94 h 111"/>
              <a:gd name="T70" fmla="*/ 39 w 105"/>
              <a:gd name="T71" fmla="*/ 78 h 111"/>
              <a:gd name="T72" fmla="*/ 44 w 105"/>
              <a:gd name="T73" fmla="*/ 71 h 111"/>
              <a:gd name="T74" fmla="*/ 54 w 105"/>
              <a:gd name="T75" fmla="*/ 71 h 111"/>
              <a:gd name="T76" fmla="*/ 64 w 105"/>
              <a:gd name="T77" fmla="*/ 78 h 111"/>
              <a:gd name="T78" fmla="*/ 69 w 105"/>
              <a:gd name="T79" fmla="*/ 81 h 111"/>
              <a:gd name="T80" fmla="*/ 73 w 105"/>
              <a:gd name="T81" fmla="*/ 89 h 111"/>
              <a:gd name="T82" fmla="*/ 62 w 105"/>
              <a:gd name="T83" fmla="*/ 100 h 111"/>
              <a:gd name="T84" fmla="*/ 54 w 105"/>
              <a:gd name="T85" fmla="*/ 106 h 111"/>
              <a:gd name="T86" fmla="*/ 56 w 105"/>
              <a:gd name="T87" fmla="*/ 111 h 111"/>
              <a:gd name="T88" fmla="*/ 105 w 105"/>
              <a:gd name="T89" fmla="*/ 69 h 111"/>
              <a:gd name="T90" fmla="*/ 57 w 105"/>
              <a:gd name="T91" fmla="*/ 31 h 111"/>
              <a:gd name="T92" fmla="*/ 55 w 105"/>
              <a:gd name="T93" fmla="*/ 35 h 111"/>
              <a:gd name="T94" fmla="*/ 79 w 105"/>
              <a:gd name="T95" fmla="*/ 10 h 111"/>
              <a:gd name="T96" fmla="*/ 85 w 105"/>
              <a:gd name="T97" fmla="*/ 1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 h="111">
                <a:moveTo>
                  <a:pt x="105" y="69"/>
                </a:moveTo>
                <a:cubicBezTo>
                  <a:pt x="104" y="67"/>
                  <a:pt x="105" y="64"/>
                  <a:pt x="105" y="64"/>
                </a:cubicBezTo>
                <a:cubicBezTo>
                  <a:pt x="105" y="64"/>
                  <a:pt x="102" y="63"/>
                  <a:pt x="102" y="62"/>
                </a:cubicBezTo>
                <a:cubicBezTo>
                  <a:pt x="101" y="61"/>
                  <a:pt x="99" y="64"/>
                  <a:pt x="98" y="64"/>
                </a:cubicBezTo>
                <a:cubicBezTo>
                  <a:pt x="98" y="64"/>
                  <a:pt x="96" y="65"/>
                  <a:pt x="95" y="64"/>
                </a:cubicBezTo>
                <a:cubicBezTo>
                  <a:pt x="94" y="64"/>
                  <a:pt x="89" y="56"/>
                  <a:pt x="89" y="56"/>
                </a:cubicBezTo>
                <a:cubicBezTo>
                  <a:pt x="89" y="56"/>
                  <a:pt x="89" y="53"/>
                  <a:pt x="89" y="50"/>
                </a:cubicBezTo>
                <a:cubicBezTo>
                  <a:pt x="89" y="48"/>
                  <a:pt x="90" y="46"/>
                  <a:pt x="90" y="46"/>
                </a:cubicBezTo>
                <a:cubicBezTo>
                  <a:pt x="90" y="46"/>
                  <a:pt x="93" y="43"/>
                  <a:pt x="93" y="41"/>
                </a:cubicBezTo>
                <a:cubicBezTo>
                  <a:pt x="94" y="39"/>
                  <a:pt x="97" y="37"/>
                  <a:pt x="97" y="37"/>
                </a:cubicBezTo>
                <a:cubicBezTo>
                  <a:pt x="97" y="37"/>
                  <a:pt x="95" y="36"/>
                  <a:pt x="94" y="35"/>
                </a:cubicBezTo>
                <a:cubicBezTo>
                  <a:pt x="92" y="34"/>
                  <a:pt x="93" y="32"/>
                  <a:pt x="93" y="30"/>
                </a:cubicBezTo>
                <a:cubicBezTo>
                  <a:pt x="93" y="30"/>
                  <a:pt x="93" y="29"/>
                  <a:pt x="93" y="29"/>
                </a:cubicBezTo>
                <a:cubicBezTo>
                  <a:pt x="96" y="31"/>
                  <a:pt x="97" y="30"/>
                  <a:pt x="97" y="30"/>
                </a:cubicBezTo>
                <a:cubicBezTo>
                  <a:pt x="97" y="29"/>
                  <a:pt x="95" y="26"/>
                  <a:pt x="95" y="26"/>
                </a:cubicBezTo>
                <a:cubicBezTo>
                  <a:pt x="95" y="26"/>
                  <a:pt x="98" y="25"/>
                  <a:pt x="100" y="25"/>
                </a:cubicBezTo>
                <a:cubicBezTo>
                  <a:pt x="100" y="25"/>
                  <a:pt x="101" y="25"/>
                  <a:pt x="102" y="24"/>
                </a:cubicBezTo>
                <a:cubicBezTo>
                  <a:pt x="97" y="17"/>
                  <a:pt x="90" y="10"/>
                  <a:pt x="82" y="6"/>
                </a:cubicBezTo>
                <a:cubicBezTo>
                  <a:pt x="81" y="6"/>
                  <a:pt x="81" y="6"/>
                  <a:pt x="81" y="6"/>
                </a:cubicBezTo>
                <a:cubicBezTo>
                  <a:pt x="80" y="6"/>
                  <a:pt x="78" y="7"/>
                  <a:pt x="78" y="7"/>
                </a:cubicBezTo>
                <a:cubicBezTo>
                  <a:pt x="78" y="7"/>
                  <a:pt x="77" y="8"/>
                  <a:pt x="76" y="8"/>
                </a:cubicBezTo>
                <a:cubicBezTo>
                  <a:pt x="74" y="9"/>
                  <a:pt x="73" y="9"/>
                  <a:pt x="73" y="9"/>
                </a:cubicBezTo>
                <a:cubicBezTo>
                  <a:pt x="74" y="11"/>
                  <a:pt x="74" y="11"/>
                  <a:pt x="74" y="11"/>
                </a:cubicBezTo>
                <a:cubicBezTo>
                  <a:pt x="73" y="13"/>
                  <a:pt x="73" y="13"/>
                  <a:pt x="73" y="13"/>
                </a:cubicBezTo>
                <a:cubicBezTo>
                  <a:pt x="74" y="16"/>
                  <a:pt x="74" y="16"/>
                  <a:pt x="74" y="16"/>
                </a:cubicBezTo>
                <a:cubicBezTo>
                  <a:pt x="73" y="16"/>
                  <a:pt x="73" y="16"/>
                  <a:pt x="73" y="16"/>
                </a:cubicBezTo>
                <a:cubicBezTo>
                  <a:pt x="73" y="16"/>
                  <a:pt x="72" y="15"/>
                  <a:pt x="71" y="14"/>
                </a:cubicBezTo>
                <a:cubicBezTo>
                  <a:pt x="70" y="12"/>
                  <a:pt x="68" y="14"/>
                  <a:pt x="67" y="13"/>
                </a:cubicBezTo>
                <a:cubicBezTo>
                  <a:pt x="65" y="12"/>
                  <a:pt x="62" y="9"/>
                  <a:pt x="62" y="9"/>
                </a:cubicBezTo>
                <a:cubicBezTo>
                  <a:pt x="62" y="9"/>
                  <a:pt x="63" y="7"/>
                  <a:pt x="63" y="6"/>
                </a:cubicBezTo>
                <a:cubicBezTo>
                  <a:pt x="63" y="5"/>
                  <a:pt x="60" y="3"/>
                  <a:pt x="60" y="3"/>
                </a:cubicBezTo>
                <a:cubicBezTo>
                  <a:pt x="60" y="1"/>
                  <a:pt x="54" y="0"/>
                  <a:pt x="54" y="0"/>
                </a:cubicBezTo>
                <a:cubicBezTo>
                  <a:pt x="55" y="0"/>
                  <a:pt x="55" y="0"/>
                  <a:pt x="55" y="0"/>
                </a:cubicBezTo>
                <a:cubicBezTo>
                  <a:pt x="43" y="0"/>
                  <a:pt x="33" y="3"/>
                  <a:pt x="24" y="9"/>
                </a:cubicBezTo>
                <a:cubicBezTo>
                  <a:pt x="26" y="9"/>
                  <a:pt x="29" y="9"/>
                  <a:pt x="28" y="10"/>
                </a:cubicBezTo>
                <a:cubicBezTo>
                  <a:pt x="25" y="11"/>
                  <a:pt x="23" y="13"/>
                  <a:pt x="21" y="13"/>
                </a:cubicBezTo>
                <a:cubicBezTo>
                  <a:pt x="20" y="13"/>
                  <a:pt x="21" y="14"/>
                  <a:pt x="23" y="14"/>
                </a:cubicBezTo>
                <a:cubicBezTo>
                  <a:pt x="24" y="14"/>
                  <a:pt x="28" y="12"/>
                  <a:pt x="31" y="12"/>
                </a:cubicBezTo>
                <a:cubicBezTo>
                  <a:pt x="33" y="11"/>
                  <a:pt x="34" y="11"/>
                  <a:pt x="34" y="10"/>
                </a:cubicBezTo>
                <a:cubicBezTo>
                  <a:pt x="34" y="9"/>
                  <a:pt x="33" y="8"/>
                  <a:pt x="33" y="8"/>
                </a:cubicBezTo>
                <a:cubicBezTo>
                  <a:pt x="33" y="8"/>
                  <a:pt x="37" y="6"/>
                  <a:pt x="37" y="6"/>
                </a:cubicBezTo>
                <a:cubicBezTo>
                  <a:pt x="37" y="7"/>
                  <a:pt x="35" y="7"/>
                  <a:pt x="36" y="10"/>
                </a:cubicBezTo>
                <a:cubicBezTo>
                  <a:pt x="38" y="12"/>
                  <a:pt x="41" y="12"/>
                  <a:pt x="38" y="13"/>
                </a:cubicBezTo>
                <a:cubicBezTo>
                  <a:pt x="36" y="14"/>
                  <a:pt x="30" y="18"/>
                  <a:pt x="32" y="19"/>
                </a:cubicBezTo>
                <a:cubicBezTo>
                  <a:pt x="33" y="20"/>
                  <a:pt x="33" y="20"/>
                  <a:pt x="33" y="20"/>
                </a:cubicBezTo>
                <a:cubicBezTo>
                  <a:pt x="33" y="20"/>
                  <a:pt x="36" y="20"/>
                  <a:pt x="37" y="21"/>
                </a:cubicBezTo>
                <a:cubicBezTo>
                  <a:pt x="38" y="22"/>
                  <a:pt x="40" y="22"/>
                  <a:pt x="40" y="22"/>
                </a:cubicBezTo>
                <a:cubicBezTo>
                  <a:pt x="40" y="22"/>
                  <a:pt x="38" y="24"/>
                  <a:pt x="41" y="25"/>
                </a:cubicBezTo>
                <a:cubicBezTo>
                  <a:pt x="43" y="26"/>
                  <a:pt x="44" y="23"/>
                  <a:pt x="44" y="22"/>
                </a:cubicBezTo>
                <a:cubicBezTo>
                  <a:pt x="43" y="22"/>
                  <a:pt x="46" y="22"/>
                  <a:pt x="45" y="20"/>
                </a:cubicBezTo>
                <a:cubicBezTo>
                  <a:pt x="45" y="19"/>
                  <a:pt x="44" y="17"/>
                  <a:pt x="44" y="17"/>
                </a:cubicBezTo>
                <a:cubicBezTo>
                  <a:pt x="45" y="14"/>
                  <a:pt x="45" y="14"/>
                  <a:pt x="45" y="14"/>
                </a:cubicBezTo>
                <a:cubicBezTo>
                  <a:pt x="45" y="14"/>
                  <a:pt x="48" y="13"/>
                  <a:pt x="49" y="14"/>
                </a:cubicBezTo>
                <a:cubicBezTo>
                  <a:pt x="50" y="15"/>
                  <a:pt x="50" y="17"/>
                  <a:pt x="52" y="18"/>
                </a:cubicBezTo>
                <a:cubicBezTo>
                  <a:pt x="54" y="18"/>
                  <a:pt x="55" y="17"/>
                  <a:pt x="55" y="17"/>
                </a:cubicBezTo>
                <a:cubicBezTo>
                  <a:pt x="55" y="17"/>
                  <a:pt x="57" y="16"/>
                  <a:pt x="58" y="18"/>
                </a:cubicBezTo>
                <a:cubicBezTo>
                  <a:pt x="58" y="20"/>
                  <a:pt x="59" y="21"/>
                  <a:pt x="60" y="22"/>
                </a:cubicBezTo>
                <a:cubicBezTo>
                  <a:pt x="61" y="22"/>
                  <a:pt x="60" y="23"/>
                  <a:pt x="60" y="23"/>
                </a:cubicBezTo>
                <a:cubicBezTo>
                  <a:pt x="60" y="23"/>
                  <a:pt x="62" y="20"/>
                  <a:pt x="63" y="23"/>
                </a:cubicBezTo>
                <a:cubicBezTo>
                  <a:pt x="63" y="27"/>
                  <a:pt x="61" y="28"/>
                  <a:pt x="63" y="28"/>
                </a:cubicBezTo>
                <a:cubicBezTo>
                  <a:pt x="65" y="28"/>
                  <a:pt x="65" y="29"/>
                  <a:pt x="65" y="30"/>
                </a:cubicBezTo>
                <a:cubicBezTo>
                  <a:pt x="65" y="30"/>
                  <a:pt x="63" y="30"/>
                  <a:pt x="63" y="30"/>
                </a:cubicBezTo>
                <a:cubicBezTo>
                  <a:pt x="60" y="28"/>
                  <a:pt x="60" y="28"/>
                  <a:pt x="60" y="28"/>
                </a:cubicBezTo>
                <a:cubicBezTo>
                  <a:pt x="60" y="28"/>
                  <a:pt x="62" y="26"/>
                  <a:pt x="60" y="26"/>
                </a:cubicBezTo>
                <a:cubicBezTo>
                  <a:pt x="59" y="26"/>
                  <a:pt x="55" y="26"/>
                  <a:pt x="55" y="26"/>
                </a:cubicBezTo>
                <a:cubicBezTo>
                  <a:pt x="55" y="26"/>
                  <a:pt x="50" y="28"/>
                  <a:pt x="50" y="29"/>
                </a:cubicBezTo>
                <a:cubicBezTo>
                  <a:pt x="50" y="29"/>
                  <a:pt x="55" y="27"/>
                  <a:pt x="55" y="28"/>
                </a:cubicBezTo>
                <a:cubicBezTo>
                  <a:pt x="55" y="29"/>
                  <a:pt x="54" y="29"/>
                  <a:pt x="55" y="29"/>
                </a:cubicBezTo>
                <a:cubicBezTo>
                  <a:pt x="56" y="30"/>
                  <a:pt x="56" y="31"/>
                  <a:pt x="56" y="31"/>
                </a:cubicBezTo>
                <a:cubicBezTo>
                  <a:pt x="56" y="31"/>
                  <a:pt x="56" y="31"/>
                  <a:pt x="54" y="32"/>
                </a:cubicBezTo>
                <a:cubicBezTo>
                  <a:pt x="52" y="32"/>
                  <a:pt x="50" y="34"/>
                  <a:pt x="50" y="35"/>
                </a:cubicBezTo>
                <a:cubicBezTo>
                  <a:pt x="50" y="36"/>
                  <a:pt x="46" y="35"/>
                  <a:pt x="46" y="37"/>
                </a:cubicBezTo>
                <a:cubicBezTo>
                  <a:pt x="45" y="39"/>
                  <a:pt x="47" y="40"/>
                  <a:pt x="45" y="41"/>
                </a:cubicBezTo>
                <a:cubicBezTo>
                  <a:pt x="43" y="42"/>
                  <a:pt x="40" y="45"/>
                  <a:pt x="40" y="47"/>
                </a:cubicBezTo>
                <a:cubicBezTo>
                  <a:pt x="41" y="49"/>
                  <a:pt x="41" y="51"/>
                  <a:pt x="41" y="51"/>
                </a:cubicBezTo>
                <a:cubicBezTo>
                  <a:pt x="39" y="51"/>
                  <a:pt x="39" y="51"/>
                  <a:pt x="39" y="51"/>
                </a:cubicBezTo>
                <a:cubicBezTo>
                  <a:pt x="39" y="51"/>
                  <a:pt x="39" y="47"/>
                  <a:pt x="36" y="47"/>
                </a:cubicBezTo>
                <a:cubicBezTo>
                  <a:pt x="33" y="47"/>
                  <a:pt x="32" y="48"/>
                  <a:pt x="32" y="48"/>
                </a:cubicBezTo>
                <a:cubicBezTo>
                  <a:pt x="32" y="48"/>
                  <a:pt x="27" y="46"/>
                  <a:pt x="27" y="51"/>
                </a:cubicBezTo>
                <a:cubicBezTo>
                  <a:pt x="27" y="51"/>
                  <a:pt x="26" y="58"/>
                  <a:pt x="29" y="58"/>
                </a:cubicBezTo>
                <a:cubicBezTo>
                  <a:pt x="32" y="58"/>
                  <a:pt x="32" y="57"/>
                  <a:pt x="32" y="57"/>
                </a:cubicBezTo>
                <a:cubicBezTo>
                  <a:pt x="32" y="57"/>
                  <a:pt x="33" y="55"/>
                  <a:pt x="34" y="56"/>
                </a:cubicBezTo>
                <a:cubicBezTo>
                  <a:pt x="35" y="56"/>
                  <a:pt x="33" y="61"/>
                  <a:pt x="33" y="61"/>
                </a:cubicBezTo>
                <a:cubicBezTo>
                  <a:pt x="35" y="61"/>
                  <a:pt x="38" y="61"/>
                  <a:pt x="38" y="61"/>
                </a:cubicBezTo>
                <a:cubicBezTo>
                  <a:pt x="38" y="61"/>
                  <a:pt x="38" y="63"/>
                  <a:pt x="38" y="64"/>
                </a:cubicBezTo>
                <a:cubicBezTo>
                  <a:pt x="38" y="66"/>
                  <a:pt x="38" y="67"/>
                  <a:pt x="40" y="67"/>
                </a:cubicBezTo>
                <a:cubicBezTo>
                  <a:pt x="41" y="67"/>
                  <a:pt x="41" y="67"/>
                  <a:pt x="41" y="67"/>
                </a:cubicBezTo>
                <a:cubicBezTo>
                  <a:pt x="41" y="68"/>
                  <a:pt x="41" y="68"/>
                  <a:pt x="41" y="68"/>
                </a:cubicBezTo>
                <a:cubicBezTo>
                  <a:pt x="41" y="68"/>
                  <a:pt x="39" y="67"/>
                  <a:pt x="38" y="66"/>
                </a:cubicBezTo>
                <a:cubicBezTo>
                  <a:pt x="36" y="66"/>
                  <a:pt x="35" y="63"/>
                  <a:pt x="35" y="63"/>
                </a:cubicBezTo>
                <a:cubicBezTo>
                  <a:pt x="35" y="63"/>
                  <a:pt x="32" y="63"/>
                  <a:pt x="31" y="62"/>
                </a:cubicBezTo>
                <a:cubicBezTo>
                  <a:pt x="30" y="61"/>
                  <a:pt x="31" y="60"/>
                  <a:pt x="29" y="61"/>
                </a:cubicBezTo>
                <a:cubicBezTo>
                  <a:pt x="27" y="61"/>
                  <a:pt x="23" y="59"/>
                  <a:pt x="22" y="58"/>
                </a:cubicBezTo>
                <a:cubicBezTo>
                  <a:pt x="21" y="58"/>
                  <a:pt x="20" y="55"/>
                  <a:pt x="20" y="55"/>
                </a:cubicBezTo>
                <a:cubicBezTo>
                  <a:pt x="20" y="55"/>
                  <a:pt x="17" y="52"/>
                  <a:pt x="16" y="50"/>
                </a:cubicBezTo>
                <a:cubicBezTo>
                  <a:pt x="15" y="48"/>
                  <a:pt x="15" y="47"/>
                  <a:pt x="14" y="46"/>
                </a:cubicBezTo>
                <a:cubicBezTo>
                  <a:pt x="12" y="46"/>
                  <a:pt x="11" y="45"/>
                  <a:pt x="10" y="42"/>
                </a:cubicBezTo>
                <a:cubicBezTo>
                  <a:pt x="10" y="39"/>
                  <a:pt x="12" y="34"/>
                  <a:pt x="11" y="32"/>
                </a:cubicBezTo>
                <a:cubicBezTo>
                  <a:pt x="10" y="31"/>
                  <a:pt x="11" y="28"/>
                  <a:pt x="9" y="27"/>
                </a:cubicBezTo>
                <a:cubicBezTo>
                  <a:pt x="9" y="27"/>
                  <a:pt x="8" y="27"/>
                  <a:pt x="8" y="27"/>
                </a:cubicBezTo>
                <a:cubicBezTo>
                  <a:pt x="3" y="35"/>
                  <a:pt x="0" y="45"/>
                  <a:pt x="0" y="55"/>
                </a:cubicBezTo>
                <a:cubicBezTo>
                  <a:pt x="0" y="82"/>
                  <a:pt x="19" y="105"/>
                  <a:pt x="45" y="110"/>
                </a:cubicBezTo>
                <a:cubicBezTo>
                  <a:pt x="45" y="110"/>
                  <a:pt x="45" y="109"/>
                  <a:pt x="45" y="107"/>
                </a:cubicBezTo>
                <a:cubicBezTo>
                  <a:pt x="45" y="104"/>
                  <a:pt x="45" y="102"/>
                  <a:pt x="46" y="98"/>
                </a:cubicBezTo>
                <a:cubicBezTo>
                  <a:pt x="47" y="95"/>
                  <a:pt x="47" y="94"/>
                  <a:pt x="47" y="94"/>
                </a:cubicBezTo>
                <a:cubicBezTo>
                  <a:pt x="47" y="94"/>
                  <a:pt x="43" y="92"/>
                  <a:pt x="42" y="91"/>
                </a:cubicBezTo>
                <a:cubicBezTo>
                  <a:pt x="41" y="89"/>
                  <a:pt x="37" y="84"/>
                  <a:pt x="37" y="81"/>
                </a:cubicBezTo>
                <a:cubicBezTo>
                  <a:pt x="37" y="79"/>
                  <a:pt x="39" y="78"/>
                  <a:pt x="39" y="78"/>
                </a:cubicBezTo>
                <a:cubicBezTo>
                  <a:pt x="39" y="78"/>
                  <a:pt x="40" y="76"/>
                  <a:pt x="40" y="73"/>
                </a:cubicBezTo>
                <a:cubicBezTo>
                  <a:pt x="40" y="70"/>
                  <a:pt x="42" y="69"/>
                  <a:pt x="42" y="69"/>
                </a:cubicBezTo>
                <a:cubicBezTo>
                  <a:pt x="44" y="71"/>
                  <a:pt x="44" y="71"/>
                  <a:pt x="44" y="71"/>
                </a:cubicBezTo>
                <a:cubicBezTo>
                  <a:pt x="46" y="69"/>
                  <a:pt x="46" y="69"/>
                  <a:pt x="46" y="69"/>
                </a:cubicBezTo>
                <a:cubicBezTo>
                  <a:pt x="46" y="69"/>
                  <a:pt x="49" y="69"/>
                  <a:pt x="52" y="70"/>
                </a:cubicBezTo>
                <a:cubicBezTo>
                  <a:pt x="54" y="70"/>
                  <a:pt x="54" y="71"/>
                  <a:pt x="54" y="71"/>
                </a:cubicBezTo>
                <a:cubicBezTo>
                  <a:pt x="54" y="71"/>
                  <a:pt x="57" y="73"/>
                  <a:pt x="58" y="74"/>
                </a:cubicBezTo>
                <a:cubicBezTo>
                  <a:pt x="60" y="75"/>
                  <a:pt x="63" y="75"/>
                  <a:pt x="63" y="75"/>
                </a:cubicBezTo>
                <a:cubicBezTo>
                  <a:pt x="63" y="75"/>
                  <a:pt x="64" y="77"/>
                  <a:pt x="64" y="78"/>
                </a:cubicBezTo>
                <a:cubicBezTo>
                  <a:pt x="65" y="78"/>
                  <a:pt x="63" y="79"/>
                  <a:pt x="63" y="80"/>
                </a:cubicBezTo>
                <a:cubicBezTo>
                  <a:pt x="64" y="79"/>
                  <a:pt x="64" y="79"/>
                  <a:pt x="64" y="79"/>
                </a:cubicBezTo>
                <a:cubicBezTo>
                  <a:pt x="64" y="79"/>
                  <a:pt x="67" y="80"/>
                  <a:pt x="69" y="81"/>
                </a:cubicBezTo>
                <a:cubicBezTo>
                  <a:pt x="70" y="82"/>
                  <a:pt x="74" y="82"/>
                  <a:pt x="74" y="82"/>
                </a:cubicBezTo>
                <a:cubicBezTo>
                  <a:pt x="74" y="82"/>
                  <a:pt x="77" y="83"/>
                  <a:pt x="76" y="84"/>
                </a:cubicBezTo>
                <a:cubicBezTo>
                  <a:pt x="75" y="86"/>
                  <a:pt x="73" y="89"/>
                  <a:pt x="73" y="89"/>
                </a:cubicBezTo>
                <a:cubicBezTo>
                  <a:pt x="73" y="89"/>
                  <a:pt x="72" y="94"/>
                  <a:pt x="70" y="95"/>
                </a:cubicBezTo>
                <a:cubicBezTo>
                  <a:pt x="68" y="97"/>
                  <a:pt x="68" y="96"/>
                  <a:pt x="67" y="96"/>
                </a:cubicBezTo>
                <a:cubicBezTo>
                  <a:pt x="65" y="97"/>
                  <a:pt x="64" y="98"/>
                  <a:pt x="62" y="100"/>
                </a:cubicBezTo>
                <a:cubicBezTo>
                  <a:pt x="61" y="103"/>
                  <a:pt x="60" y="103"/>
                  <a:pt x="58" y="103"/>
                </a:cubicBezTo>
                <a:cubicBezTo>
                  <a:pt x="56" y="104"/>
                  <a:pt x="57" y="105"/>
                  <a:pt x="57" y="105"/>
                </a:cubicBezTo>
                <a:cubicBezTo>
                  <a:pt x="54" y="106"/>
                  <a:pt x="54" y="106"/>
                  <a:pt x="54" y="106"/>
                </a:cubicBezTo>
                <a:cubicBezTo>
                  <a:pt x="54" y="106"/>
                  <a:pt x="53" y="107"/>
                  <a:pt x="51" y="109"/>
                </a:cubicBezTo>
                <a:cubicBezTo>
                  <a:pt x="51" y="109"/>
                  <a:pt x="50" y="110"/>
                  <a:pt x="50" y="111"/>
                </a:cubicBezTo>
                <a:cubicBezTo>
                  <a:pt x="52" y="111"/>
                  <a:pt x="54" y="111"/>
                  <a:pt x="56" y="111"/>
                </a:cubicBezTo>
                <a:cubicBezTo>
                  <a:pt x="75" y="111"/>
                  <a:pt x="93" y="101"/>
                  <a:pt x="102" y="86"/>
                </a:cubicBezTo>
                <a:cubicBezTo>
                  <a:pt x="103" y="84"/>
                  <a:pt x="103" y="80"/>
                  <a:pt x="104" y="77"/>
                </a:cubicBezTo>
                <a:cubicBezTo>
                  <a:pt x="105" y="74"/>
                  <a:pt x="105" y="71"/>
                  <a:pt x="105" y="69"/>
                </a:cubicBezTo>
                <a:close/>
                <a:moveTo>
                  <a:pt x="55" y="35"/>
                </a:moveTo>
                <a:cubicBezTo>
                  <a:pt x="55" y="34"/>
                  <a:pt x="55" y="34"/>
                  <a:pt x="55" y="34"/>
                </a:cubicBezTo>
                <a:cubicBezTo>
                  <a:pt x="55" y="34"/>
                  <a:pt x="56" y="32"/>
                  <a:pt x="57" y="31"/>
                </a:cubicBezTo>
                <a:cubicBezTo>
                  <a:pt x="59" y="31"/>
                  <a:pt x="60" y="30"/>
                  <a:pt x="60" y="30"/>
                </a:cubicBezTo>
                <a:cubicBezTo>
                  <a:pt x="60" y="32"/>
                  <a:pt x="60" y="32"/>
                  <a:pt x="60" y="32"/>
                </a:cubicBezTo>
                <a:cubicBezTo>
                  <a:pt x="60" y="32"/>
                  <a:pt x="56" y="33"/>
                  <a:pt x="55" y="35"/>
                </a:cubicBezTo>
                <a:close/>
                <a:moveTo>
                  <a:pt x="82" y="13"/>
                </a:moveTo>
                <a:cubicBezTo>
                  <a:pt x="81" y="12"/>
                  <a:pt x="81" y="11"/>
                  <a:pt x="80" y="10"/>
                </a:cubicBezTo>
                <a:cubicBezTo>
                  <a:pt x="79" y="10"/>
                  <a:pt x="79" y="10"/>
                  <a:pt x="79" y="10"/>
                </a:cubicBezTo>
                <a:cubicBezTo>
                  <a:pt x="80" y="10"/>
                  <a:pt x="80" y="10"/>
                  <a:pt x="80" y="10"/>
                </a:cubicBezTo>
                <a:cubicBezTo>
                  <a:pt x="80" y="11"/>
                  <a:pt x="80" y="11"/>
                  <a:pt x="81" y="11"/>
                </a:cubicBezTo>
                <a:cubicBezTo>
                  <a:pt x="83" y="11"/>
                  <a:pt x="85" y="11"/>
                  <a:pt x="85" y="12"/>
                </a:cubicBezTo>
                <a:cubicBezTo>
                  <a:pt x="86" y="13"/>
                  <a:pt x="84" y="13"/>
                  <a:pt x="82" y="13"/>
                </a:cubicBezTo>
                <a:close/>
              </a:path>
            </a:pathLst>
          </a:custGeom>
          <a:solidFill>
            <a:sysClr val="window" lastClr="FFFFFF"/>
          </a:solidFill>
          <a:ln>
            <a:noFill/>
          </a:ln>
        </p:spPr>
        <p:txBody>
          <a:bodyPr vert="horz" wrap="square" lIns="67500" tIns="35100" rIns="67500" bIns="35100" numCol="1" anchor="ctr" anchorCtr="0" compatLnSpc="1">
            <a:normAutofit fontScale="55000" lnSpcReduction="20000"/>
          </a:bodyPr>
          <a:lstStyle/>
          <a:p>
            <a:pPr>
              <a:lnSpc>
                <a:spcPct val="140000"/>
              </a:lnSpc>
            </a:pPr>
            <a:endParaRPr lang="zh-CN" altLang="en-US" sz="955">
              <a:latin typeface="Arial" panose="020B0604020202020204" pitchFamily="34" charset="0"/>
              <a:ea typeface="微软雅黑" panose="020B0503020204020204" charset="-122"/>
              <a:sym typeface="Arial" panose="020B0604020202020204" pitchFamily="34" charset="0"/>
            </a:endParaRPr>
          </a:p>
        </p:txBody>
      </p:sp>
      <p:sp>
        <p:nvSpPr>
          <p:cNvPr id="123" name="Freeform 36"/>
          <p:cNvSpPr>
            <a:spLocks noEditPoints="1"/>
          </p:cNvSpPr>
          <p:nvPr>
            <p:custDataLst>
              <p:tags r:id="rId31"/>
            </p:custDataLst>
          </p:nvPr>
        </p:nvSpPr>
        <p:spPr bwMode="auto">
          <a:xfrm>
            <a:off x="678835" y="2202538"/>
            <a:ext cx="124368" cy="135056"/>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ysClr val="window" lastClr="FFFFFF"/>
          </a:solidFill>
          <a:ln w="9525">
            <a:noFill/>
            <a:round/>
          </a:ln>
        </p:spPr>
        <p:txBody>
          <a:bodyPr vert="horz" wrap="square" lIns="68580" tIns="34290" rIns="68580" bIns="34290" numCol="1" anchor="t" anchorCtr="0" compatLnSpc="1"/>
          <a:lstStyle/>
          <a:p>
            <a:pPr>
              <a:lnSpc>
                <a:spcPct val="120000"/>
              </a:lnSpc>
            </a:pPr>
            <a:endParaRPr lang="en-US" sz="1350">
              <a:latin typeface="Arial" panose="020B0604020202020204" pitchFamily="34" charset="0"/>
              <a:ea typeface="微软雅黑" panose="020B0503020204020204" charset="-122"/>
              <a:sym typeface="Arial" panose="020B0604020202020204" pitchFamily="34" charset="0"/>
            </a:endParaRPr>
          </a:p>
        </p:txBody>
      </p:sp>
      <p:pic>
        <p:nvPicPr>
          <p:cNvPr id="64" name="图形 63"/>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4699009" y="1937036"/>
            <a:ext cx="242888" cy="292894"/>
          </a:xfrm>
          <a:prstGeom prst="rect">
            <a:avLst/>
          </a:prstGeom>
        </p:spPr>
      </p:pic>
      <p:pic>
        <p:nvPicPr>
          <p:cNvPr id="65" name="图形 64"/>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5647044" y="2997225"/>
            <a:ext cx="314325" cy="321469"/>
          </a:xfrm>
          <a:prstGeom prst="rect">
            <a:avLst/>
          </a:prstGeom>
        </p:spPr>
      </p:pic>
      <p:pic>
        <p:nvPicPr>
          <p:cNvPr id="66" name="图形 65"/>
          <p:cNvPicPr>
            <a:picLocks noChangeAspect="1"/>
          </p:cNvPicPr>
          <p:nvPr>
            <p:custDataLst>
              <p:tags r:id="rId38"/>
            </p:custDataLst>
          </p:nvPr>
        </p:nvPicPr>
        <p:blipFill>
          <a:blip r:embed="rId33">
            <a:extLst>
              <a:ext uri="{96DAC541-7B7A-43D3-8B79-37D633B846F1}">
                <asvg:svgBlip xmlns:asvg="http://schemas.microsoft.com/office/drawing/2016/SVG/main" r:embed="rId34"/>
              </a:ext>
            </a:extLst>
          </a:blip>
          <a:stretch>
            <a:fillRect/>
          </a:stretch>
        </p:blipFill>
        <p:spPr>
          <a:xfrm>
            <a:off x="5634147" y="1557140"/>
            <a:ext cx="160810" cy="193918"/>
          </a:xfrm>
          <a:prstGeom prst="rect">
            <a:avLst/>
          </a:prstGeom>
        </p:spPr>
      </p:pic>
      <p:pic>
        <p:nvPicPr>
          <p:cNvPr id="67" name="图形 66"/>
          <p:cNvPicPr>
            <a:picLocks noChangeAspect="1"/>
          </p:cNvPicPr>
          <p:nvPr>
            <p:custDataLst>
              <p:tags r:id="rId39"/>
            </p:custDataLst>
          </p:nvPr>
        </p:nvPicPr>
        <p:blipFill>
          <a:blip r:embed="rId36">
            <a:extLst>
              <a:ext uri="{96DAC541-7B7A-43D3-8B79-37D633B846F1}">
                <asvg:svgBlip xmlns:asvg="http://schemas.microsoft.com/office/drawing/2016/SVG/main" r:embed="rId37"/>
              </a:ext>
            </a:extLst>
          </a:blip>
          <a:stretch>
            <a:fillRect/>
          </a:stretch>
        </p:blipFill>
        <p:spPr>
          <a:xfrm>
            <a:off x="6458516" y="2687811"/>
            <a:ext cx="213794" cy="218652"/>
          </a:xfrm>
          <a:prstGeom prst="rect">
            <a:avLst/>
          </a:prstGeom>
        </p:spPr>
      </p:pic>
      <p:pic>
        <p:nvPicPr>
          <p:cNvPr id="83" name="图形 82"/>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3547687" y="4026921"/>
            <a:ext cx="285750" cy="242888"/>
          </a:xfrm>
          <a:prstGeom prst="rect">
            <a:avLst/>
          </a:prstGeom>
        </p:spPr>
      </p:pic>
      <p:pic>
        <p:nvPicPr>
          <p:cNvPr id="85" name="图形 84"/>
          <p:cNvPicPr>
            <a:picLocks noChangeAspect="1"/>
          </p:cNvPicPr>
          <p:nvPr>
            <p:custDataLst>
              <p:tags r:id="rId43"/>
            </p:custDataLst>
          </p:nvPr>
        </p:nvPicPr>
        <p:blipFill>
          <a:blip r:embed="rId41">
            <a:extLst>
              <a:ext uri="{96DAC541-7B7A-43D3-8B79-37D633B846F1}">
                <asvg:svgBlip xmlns:asvg="http://schemas.microsoft.com/office/drawing/2016/SVG/main" r:embed="rId42"/>
              </a:ext>
            </a:extLst>
          </a:blip>
          <a:stretch>
            <a:fillRect/>
          </a:stretch>
        </p:blipFill>
        <p:spPr>
          <a:xfrm>
            <a:off x="648167" y="3746518"/>
            <a:ext cx="193667" cy="164618"/>
          </a:xfrm>
          <a:prstGeom prst="rect">
            <a:avLst/>
          </a:prstGeom>
        </p:spPr>
      </p:pic>
      <p:sp>
        <p:nvSpPr>
          <p:cNvPr id="7" name="文本框 6"/>
          <p:cNvSpPr txBox="1"/>
          <p:nvPr>
            <p:custDataLst>
              <p:tags r:id="rId44"/>
            </p:custDataLst>
          </p:nvPr>
        </p:nvSpPr>
        <p:spPr>
          <a:xfrm>
            <a:off x="465455" y="4151630"/>
            <a:ext cx="2677795" cy="829945"/>
          </a:xfrm>
          <a:prstGeom prst="rect">
            <a:avLst/>
          </a:prstGeom>
          <a:noFill/>
        </p:spPr>
        <p:txBody>
          <a:bodyPr wrap="square" rtlCol="0">
            <a:spAutoFit/>
          </a:bodyPr>
          <a:lstStyle/>
          <a:p>
            <a:pPr>
              <a:lnSpc>
                <a:spcPct val="100000"/>
              </a:lnSpc>
            </a:pPr>
            <a:r>
              <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为了实现国家安全的可持续性，总体国家安全观强调对人民安全需求的持续回应和长久关注，强调维护国家安全必定是一个持续的过程。</a:t>
            </a:r>
            <a:endPar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45"/>
            </p:custDataLst>
          </p:nvPr>
        </p:nvSpPr>
        <p:spPr>
          <a:xfrm>
            <a:off x="898446" y="3706643"/>
            <a:ext cx="1258864" cy="337185"/>
          </a:xfrm>
          <a:prstGeom prst="rect">
            <a:avLst/>
          </a:prstGeom>
          <a:noFill/>
        </p:spPr>
        <p:txBody>
          <a:bodyPr wrap="square" rtlCol="0" anchor="t" anchorCtr="0">
            <a:spAutoFit/>
          </a:bodyPr>
          <a:lstStyle>
            <a:defPPr>
              <a:defRPr lang="zh-CN"/>
            </a:defPPr>
            <a:lvl1pPr>
              <a:lnSpc>
                <a:spcPct val="120000"/>
              </a:lnSpc>
              <a:defRPr sz="2000" b="1" spc="300">
                <a:latin typeface="Arial" panose="020B0604020202020204" pitchFamily="34" charset="0"/>
                <a:ea typeface="微软雅黑" panose="020B0503020204020204" charset="-122"/>
              </a:defRPr>
            </a:lvl1pPr>
          </a:lstStyle>
          <a:p>
            <a:pPr>
              <a:lnSpc>
                <a:spcPct val="100000"/>
              </a:lnSpc>
            </a:pPr>
            <a:r>
              <a:rPr lang="zh-CN" altLang="en-US" sz="1600" spc="0">
                <a:solidFill>
                  <a:schemeClr val="tx1"/>
                </a:solidFill>
                <a:uFillTx/>
                <a:sym typeface="Arial" panose="020B0604020202020204" pitchFamily="34" charset="0"/>
              </a:rPr>
              <a:t>可持续性</a:t>
            </a:r>
            <a:endParaRPr lang="zh-CN" altLang="en-US" sz="1600" spc="0">
              <a:solidFill>
                <a:schemeClr val="tx1"/>
              </a:solidFill>
              <a:uFillTx/>
              <a:sym typeface="Arial" panose="020B0604020202020204" pitchFamily="34" charset="0"/>
            </a:endParaRPr>
          </a:p>
        </p:txBody>
      </p:sp>
      <p:sp>
        <p:nvSpPr>
          <p:cNvPr id="10" name="文本框 9"/>
          <p:cNvSpPr txBox="1"/>
          <p:nvPr>
            <p:custDataLst>
              <p:tags r:id="rId46"/>
            </p:custDataLst>
          </p:nvPr>
        </p:nvSpPr>
        <p:spPr>
          <a:xfrm>
            <a:off x="5486400" y="1907540"/>
            <a:ext cx="2973705" cy="645160"/>
          </a:xfrm>
          <a:prstGeom prst="rect">
            <a:avLst/>
          </a:prstGeom>
          <a:noFill/>
        </p:spPr>
        <p:txBody>
          <a:bodyPr wrap="square" rtlCol="0">
            <a:spAutoFit/>
          </a:bodyPr>
          <a:lstStyle/>
          <a:p>
            <a:pPr>
              <a:lnSpc>
                <a:spcPct val="100000"/>
              </a:lnSpc>
            </a:pPr>
            <a:r>
              <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人是社会的主体，国民是国家的主体，国民的安全和利益是国家安全的核心和国家安全活动的根本目的</a:t>
            </a:r>
            <a:endPar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47"/>
            </p:custDataLst>
          </p:nvPr>
        </p:nvSpPr>
        <p:spPr>
          <a:xfrm>
            <a:off x="5853351" y="1494938"/>
            <a:ext cx="1258864" cy="337185"/>
          </a:xfrm>
          <a:prstGeom prst="rect">
            <a:avLst/>
          </a:prstGeom>
          <a:noFill/>
        </p:spPr>
        <p:txBody>
          <a:bodyPr wrap="square" rtlCol="0" anchor="t" anchorCtr="0">
            <a:spAutoFit/>
          </a:bodyPr>
          <a:lstStyle>
            <a:defPPr>
              <a:defRPr lang="zh-CN"/>
            </a:defPPr>
            <a:lvl1pPr>
              <a:lnSpc>
                <a:spcPct val="120000"/>
              </a:lnSpc>
              <a:defRPr sz="2000" b="1" spc="300">
                <a:latin typeface="Arial" panose="020B0604020202020204" pitchFamily="34" charset="0"/>
                <a:ea typeface="微软雅黑" panose="020B0503020204020204" charset="-122"/>
              </a:defRPr>
            </a:lvl1pPr>
          </a:lstStyle>
          <a:p>
            <a:pPr>
              <a:lnSpc>
                <a:spcPct val="100000"/>
              </a:lnSpc>
            </a:pPr>
            <a:r>
              <a:rPr lang="zh-CN" altLang="en-US" sz="1600" spc="0">
                <a:solidFill>
                  <a:schemeClr val="tx1"/>
                </a:solidFill>
                <a:uFillTx/>
                <a:sym typeface="Arial" panose="020B0604020202020204" pitchFamily="34" charset="0"/>
              </a:rPr>
              <a:t>人民性</a:t>
            </a:r>
            <a:endParaRPr lang="zh-CN" altLang="en-US" sz="1600" spc="0">
              <a:solidFill>
                <a:schemeClr val="tx1"/>
              </a:solidFill>
              <a:uFillTx/>
              <a:sym typeface="Arial" panose="020B0604020202020204" pitchFamily="34" charset="0"/>
            </a:endParaRPr>
          </a:p>
        </p:txBody>
      </p:sp>
      <p:sp>
        <p:nvSpPr>
          <p:cNvPr id="20" name="文本框 19"/>
          <p:cNvSpPr txBox="1"/>
          <p:nvPr>
            <p:custDataLst>
              <p:tags r:id="rId48"/>
            </p:custDataLst>
          </p:nvPr>
        </p:nvSpPr>
        <p:spPr>
          <a:xfrm>
            <a:off x="6288405" y="2983865"/>
            <a:ext cx="2268855" cy="645160"/>
          </a:xfrm>
          <a:prstGeom prst="rect">
            <a:avLst/>
          </a:prstGeom>
          <a:noFill/>
        </p:spPr>
        <p:txBody>
          <a:bodyPr wrap="square" rtlCol="0">
            <a:spAutoFit/>
          </a:bodyPr>
          <a:lstStyle/>
          <a:p>
            <a:pPr>
              <a:lnSpc>
                <a:spcPct val="100000"/>
              </a:lnSpc>
            </a:pPr>
            <a:r>
              <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国家安全是复杂的系统工程，必须用整体和全局的哲学思维来认识。</a:t>
            </a:r>
            <a:endPar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49"/>
            </p:custDataLst>
          </p:nvPr>
        </p:nvSpPr>
        <p:spPr>
          <a:xfrm>
            <a:off x="6756956" y="2611268"/>
            <a:ext cx="1258864" cy="337185"/>
          </a:xfrm>
          <a:prstGeom prst="rect">
            <a:avLst/>
          </a:prstGeom>
          <a:noFill/>
        </p:spPr>
        <p:txBody>
          <a:bodyPr wrap="square" rtlCol="0" anchor="t" anchorCtr="0">
            <a:spAutoFit/>
          </a:bodyPr>
          <a:lstStyle>
            <a:defPPr>
              <a:defRPr lang="zh-CN"/>
            </a:defPPr>
            <a:lvl1pPr>
              <a:lnSpc>
                <a:spcPct val="120000"/>
              </a:lnSpc>
              <a:defRPr sz="2000" b="1" spc="300">
                <a:latin typeface="Arial" panose="020B0604020202020204" pitchFamily="34" charset="0"/>
                <a:ea typeface="微软雅黑" panose="020B0503020204020204" charset="-122"/>
              </a:defRPr>
            </a:lvl1pPr>
          </a:lstStyle>
          <a:p>
            <a:pPr>
              <a:lnSpc>
                <a:spcPct val="100000"/>
              </a:lnSpc>
            </a:pPr>
            <a:r>
              <a:rPr lang="zh-CN" altLang="en-US" sz="1600" spc="0">
                <a:solidFill>
                  <a:schemeClr val="tx1"/>
                </a:solidFill>
                <a:uFillTx/>
                <a:sym typeface="Arial" panose="020B0604020202020204" pitchFamily="34" charset="0"/>
              </a:rPr>
              <a:t>全面性</a:t>
            </a:r>
            <a:endParaRPr lang="zh-CN" altLang="en-US" sz="1600" spc="0">
              <a:solidFill>
                <a:schemeClr val="tx1"/>
              </a:solidFill>
              <a:uFillTx/>
              <a:sym typeface="Arial" panose="020B0604020202020204" pitchFamily="34" charset="0"/>
            </a:endParaRPr>
          </a:p>
        </p:txBody>
      </p:sp>
      <p:sp>
        <p:nvSpPr>
          <p:cNvPr id="22" name="文本框 21"/>
          <p:cNvSpPr txBox="1"/>
          <p:nvPr>
            <p:custDataLst>
              <p:tags r:id="rId50"/>
            </p:custDataLst>
          </p:nvPr>
        </p:nvSpPr>
        <p:spPr>
          <a:xfrm>
            <a:off x="5942965" y="4269740"/>
            <a:ext cx="2754630" cy="645160"/>
          </a:xfrm>
          <a:prstGeom prst="rect">
            <a:avLst/>
          </a:prstGeom>
          <a:noFill/>
        </p:spPr>
        <p:txBody>
          <a:bodyPr wrap="square" rtlCol="0">
            <a:spAutoFit/>
          </a:bodyPr>
          <a:lstStyle/>
          <a:p>
            <a:pPr>
              <a:lnSpc>
                <a:spcPct val="100000"/>
              </a:lnSpc>
            </a:pPr>
            <a:r>
              <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总体国家安全观强调以促进国际安全为依托，实现自身安全与共同安全相统一，共同构建人类命运共同体。</a:t>
            </a:r>
            <a:endParaRPr lang="zh-CN" altLang="en-US" sz="12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51"/>
            </p:custDataLst>
          </p:nvPr>
        </p:nvSpPr>
        <p:spPr>
          <a:xfrm>
            <a:off x="6414691" y="3791098"/>
            <a:ext cx="1258864" cy="337185"/>
          </a:xfrm>
          <a:prstGeom prst="rect">
            <a:avLst/>
          </a:prstGeom>
          <a:noFill/>
        </p:spPr>
        <p:txBody>
          <a:bodyPr wrap="square" rtlCol="0" anchor="t" anchorCtr="0">
            <a:spAutoFit/>
          </a:bodyPr>
          <a:lstStyle>
            <a:defPPr>
              <a:defRPr lang="zh-CN"/>
            </a:defPPr>
            <a:lvl1pPr>
              <a:lnSpc>
                <a:spcPct val="120000"/>
              </a:lnSpc>
              <a:defRPr sz="2000" b="1" spc="300">
                <a:latin typeface="Arial" panose="020B0604020202020204" pitchFamily="34" charset="0"/>
                <a:ea typeface="微软雅黑" panose="020B0503020204020204" charset="-122"/>
              </a:defRPr>
            </a:lvl1pPr>
          </a:lstStyle>
          <a:p>
            <a:pPr>
              <a:lnSpc>
                <a:spcPct val="100000"/>
              </a:lnSpc>
            </a:pPr>
            <a:r>
              <a:rPr lang="zh-CN" altLang="en-US" sz="1600" spc="0">
                <a:solidFill>
                  <a:schemeClr val="tx1"/>
                </a:solidFill>
                <a:uFillTx/>
                <a:sym typeface="Arial" panose="020B0604020202020204" pitchFamily="34" charset="0"/>
              </a:rPr>
              <a:t>包容性</a:t>
            </a:r>
            <a:endParaRPr lang="zh-CN" altLang="en-US" sz="1600" spc="0">
              <a:solidFill>
                <a:schemeClr val="tx1"/>
              </a:solidFill>
              <a:uFillTx/>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四、总体国家安全观</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620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（三）总体国家安全观的重大意义</a:t>
            </a:r>
            <a:endParaRPr lang="zh-CN" sz="1600" b="1">
              <a:solidFill>
                <a:srgbClr val="C00000"/>
              </a:solidFill>
              <a:latin typeface="微软雅黑" panose="020B0503020204020204" charset="-122"/>
              <a:ea typeface="微软雅黑" panose="020B0503020204020204" charset="-122"/>
            </a:endParaRPr>
          </a:p>
        </p:txBody>
      </p:sp>
      <p:sp>
        <p:nvSpPr>
          <p:cNvPr id="17" name="Freeform 10"/>
          <p:cNvSpPr/>
          <p:nvPr>
            <p:custDataLst>
              <p:tags r:id="rId1"/>
            </p:custDataLst>
          </p:nvPr>
        </p:nvSpPr>
        <p:spPr bwMode="auto">
          <a:xfrm>
            <a:off x="723900" y="1696085"/>
            <a:ext cx="1521460" cy="2590800"/>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F7BA6B"/>
          </a:solidFill>
          <a:ln>
            <a:noFill/>
          </a:ln>
        </p:spPr>
        <p:txBody>
          <a:bodyPr>
            <a:normAutofit/>
          </a:bodyPr>
          <a:lstStyle/>
          <a:p>
            <a:endParaRPr lang="zh-CN" altLang="en-US" sz="1350"/>
          </a:p>
        </p:txBody>
      </p:sp>
      <p:sp>
        <p:nvSpPr>
          <p:cNvPr id="18" name="Freeform 11"/>
          <p:cNvSpPr/>
          <p:nvPr>
            <p:custDataLst>
              <p:tags r:id="rId2"/>
            </p:custDataLst>
          </p:nvPr>
        </p:nvSpPr>
        <p:spPr bwMode="auto">
          <a:xfrm>
            <a:off x="312549" y="1696096"/>
            <a:ext cx="364397" cy="365954"/>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F7BA6B"/>
          </a:solidFill>
          <a:ln>
            <a:noFill/>
          </a:ln>
        </p:spPr>
        <p:txBody>
          <a:bodyPr>
            <a:normAutofit/>
          </a:bodyPr>
          <a:lstStyle/>
          <a:p>
            <a:endParaRPr lang="zh-CN" altLang="en-US" sz="1350"/>
          </a:p>
        </p:txBody>
      </p:sp>
      <p:sp>
        <p:nvSpPr>
          <p:cNvPr id="19" name="Freeform 12"/>
          <p:cNvSpPr/>
          <p:nvPr>
            <p:custDataLst>
              <p:tags r:id="rId3"/>
            </p:custDataLst>
          </p:nvPr>
        </p:nvSpPr>
        <p:spPr bwMode="auto">
          <a:xfrm>
            <a:off x="2294890" y="2174875"/>
            <a:ext cx="1521460" cy="2550160"/>
          </a:xfrm>
          <a:custGeom>
            <a:avLst/>
            <a:gdLst>
              <a:gd name="T0" fmla="*/ 488 w 488"/>
              <a:gd name="T1" fmla="*/ 476 h 488"/>
              <a:gd name="T2" fmla="*/ 477 w 488"/>
              <a:gd name="T3" fmla="*/ 488 h 488"/>
              <a:gd name="T4" fmla="*/ 11 w 488"/>
              <a:gd name="T5" fmla="*/ 488 h 488"/>
              <a:gd name="T6" fmla="*/ 0 w 488"/>
              <a:gd name="T7" fmla="*/ 476 h 488"/>
              <a:gd name="T8" fmla="*/ 0 w 488"/>
              <a:gd name="T9" fmla="*/ 11 h 488"/>
              <a:gd name="T10" fmla="*/ 11 w 488"/>
              <a:gd name="T11" fmla="*/ 0 h 488"/>
              <a:gd name="T12" fmla="*/ 477 w 488"/>
              <a:gd name="T13" fmla="*/ 0 h 488"/>
              <a:gd name="T14" fmla="*/ 488 w 488"/>
              <a:gd name="T15" fmla="*/ 11 h 488"/>
              <a:gd name="T16" fmla="*/ 488 w 488"/>
              <a:gd name="T17" fmla="*/ 47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6"/>
                </a:moveTo>
                <a:cubicBezTo>
                  <a:pt x="488" y="483"/>
                  <a:pt x="483" y="488"/>
                  <a:pt x="477" y="488"/>
                </a:cubicBezTo>
                <a:cubicBezTo>
                  <a:pt x="11" y="488"/>
                  <a:pt x="11" y="488"/>
                  <a:pt x="11" y="488"/>
                </a:cubicBezTo>
                <a:cubicBezTo>
                  <a:pt x="5" y="488"/>
                  <a:pt x="0" y="483"/>
                  <a:pt x="0" y="476"/>
                </a:cubicBezTo>
                <a:cubicBezTo>
                  <a:pt x="0" y="11"/>
                  <a:pt x="0" y="11"/>
                  <a:pt x="0" y="11"/>
                </a:cubicBezTo>
                <a:cubicBezTo>
                  <a:pt x="0" y="5"/>
                  <a:pt x="5" y="0"/>
                  <a:pt x="11" y="0"/>
                </a:cubicBezTo>
                <a:cubicBezTo>
                  <a:pt x="477" y="0"/>
                  <a:pt x="477" y="0"/>
                  <a:pt x="477" y="0"/>
                </a:cubicBezTo>
                <a:cubicBezTo>
                  <a:pt x="483" y="0"/>
                  <a:pt x="488" y="5"/>
                  <a:pt x="488" y="11"/>
                </a:cubicBezTo>
                <a:lnTo>
                  <a:pt x="488" y="476"/>
                </a:lnTo>
                <a:close/>
              </a:path>
            </a:pathLst>
          </a:custGeom>
          <a:solidFill>
            <a:srgbClr val="C9B193"/>
          </a:solidFill>
          <a:ln>
            <a:noFill/>
          </a:ln>
        </p:spPr>
        <p:txBody>
          <a:bodyPr>
            <a:normAutofit/>
          </a:bodyPr>
          <a:lstStyle/>
          <a:p>
            <a:endParaRPr lang="zh-CN" altLang="en-US" sz="1350"/>
          </a:p>
        </p:txBody>
      </p:sp>
      <p:sp>
        <p:nvSpPr>
          <p:cNvPr id="20" name="Freeform 13"/>
          <p:cNvSpPr/>
          <p:nvPr>
            <p:custDataLst>
              <p:tags r:id="rId4"/>
            </p:custDataLst>
          </p:nvPr>
        </p:nvSpPr>
        <p:spPr bwMode="auto">
          <a:xfrm>
            <a:off x="1883817" y="4355965"/>
            <a:ext cx="364397" cy="369070"/>
          </a:xfrm>
          <a:custGeom>
            <a:avLst/>
            <a:gdLst>
              <a:gd name="T0" fmla="*/ 117 w 117"/>
              <a:gd name="T1" fmla="*/ 106 h 118"/>
              <a:gd name="T2" fmla="*/ 106 w 117"/>
              <a:gd name="T3" fmla="*/ 118 h 118"/>
              <a:gd name="T4" fmla="*/ 11 w 117"/>
              <a:gd name="T5" fmla="*/ 118 h 118"/>
              <a:gd name="T6" fmla="*/ 0 w 117"/>
              <a:gd name="T7" fmla="*/ 106 h 118"/>
              <a:gd name="T8" fmla="*/ 0 w 117"/>
              <a:gd name="T9" fmla="*/ 12 h 118"/>
              <a:gd name="T10" fmla="*/ 11 w 117"/>
              <a:gd name="T11" fmla="*/ 0 h 118"/>
              <a:gd name="T12" fmla="*/ 106 w 117"/>
              <a:gd name="T13" fmla="*/ 0 h 118"/>
              <a:gd name="T14" fmla="*/ 117 w 117"/>
              <a:gd name="T15" fmla="*/ 12 h 118"/>
              <a:gd name="T16" fmla="*/ 117 w 117"/>
              <a:gd name="T17"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8">
                <a:moveTo>
                  <a:pt x="117" y="106"/>
                </a:moveTo>
                <a:cubicBezTo>
                  <a:pt x="117" y="113"/>
                  <a:pt x="112" y="118"/>
                  <a:pt x="106" y="118"/>
                </a:cubicBezTo>
                <a:cubicBezTo>
                  <a:pt x="11" y="118"/>
                  <a:pt x="11" y="118"/>
                  <a:pt x="11" y="118"/>
                </a:cubicBezTo>
                <a:cubicBezTo>
                  <a:pt x="5" y="118"/>
                  <a:pt x="0" y="113"/>
                  <a:pt x="0" y="106"/>
                </a:cubicBezTo>
                <a:cubicBezTo>
                  <a:pt x="0" y="12"/>
                  <a:pt x="0" y="12"/>
                  <a:pt x="0" y="12"/>
                </a:cubicBezTo>
                <a:cubicBezTo>
                  <a:pt x="0" y="5"/>
                  <a:pt x="5" y="0"/>
                  <a:pt x="11" y="0"/>
                </a:cubicBezTo>
                <a:cubicBezTo>
                  <a:pt x="106" y="0"/>
                  <a:pt x="106" y="0"/>
                  <a:pt x="106" y="0"/>
                </a:cubicBezTo>
                <a:cubicBezTo>
                  <a:pt x="112" y="0"/>
                  <a:pt x="117" y="5"/>
                  <a:pt x="117" y="12"/>
                </a:cubicBezTo>
                <a:lnTo>
                  <a:pt x="117" y="106"/>
                </a:lnTo>
                <a:close/>
              </a:path>
            </a:pathLst>
          </a:custGeom>
          <a:solidFill>
            <a:srgbClr val="C9B193"/>
          </a:solidFill>
          <a:ln>
            <a:noFill/>
          </a:ln>
        </p:spPr>
        <p:txBody>
          <a:bodyPr>
            <a:normAutofit/>
          </a:bodyPr>
          <a:lstStyle/>
          <a:p>
            <a:endParaRPr lang="zh-CN" altLang="en-US" sz="1350"/>
          </a:p>
        </p:txBody>
      </p:sp>
      <p:sp>
        <p:nvSpPr>
          <p:cNvPr id="21" name="Freeform 14"/>
          <p:cNvSpPr/>
          <p:nvPr>
            <p:custDataLst>
              <p:tags r:id="rId5"/>
            </p:custDataLst>
          </p:nvPr>
        </p:nvSpPr>
        <p:spPr bwMode="auto">
          <a:xfrm>
            <a:off x="3867785" y="1696085"/>
            <a:ext cx="1521460" cy="2590800"/>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F7BA6B"/>
          </a:solidFill>
          <a:ln>
            <a:noFill/>
          </a:ln>
        </p:spPr>
        <p:txBody>
          <a:bodyPr>
            <a:normAutofit/>
          </a:bodyPr>
          <a:lstStyle/>
          <a:p>
            <a:endParaRPr lang="zh-CN" altLang="en-US" sz="1350"/>
          </a:p>
        </p:txBody>
      </p:sp>
      <p:sp>
        <p:nvSpPr>
          <p:cNvPr id="22" name="Freeform 15"/>
          <p:cNvSpPr/>
          <p:nvPr>
            <p:custDataLst>
              <p:tags r:id="rId6"/>
            </p:custDataLst>
          </p:nvPr>
        </p:nvSpPr>
        <p:spPr bwMode="auto">
          <a:xfrm>
            <a:off x="3455086" y="1696096"/>
            <a:ext cx="364397" cy="365954"/>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F7BA6B"/>
          </a:solidFill>
          <a:ln>
            <a:noFill/>
          </a:ln>
        </p:spPr>
        <p:txBody>
          <a:bodyPr>
            <a:normAutofit/>
          </a:bodyPr>
          <a:lstStyle/>
          <a:p>
            <a:endParaRPr lang="zh-CN" altLang="en-US" sz="1350"/>
          </a:p>
        </p:txBody>
      </p:sp>
      <p:sp>
        <p:nvSpPr>
          <p:cNvPr id="23" name="Freeform 16"/>
          <p:cNvSpPr/>
          <p:nvPr>
            <p:custDataLst>
              <p:tags r:id="rId7"/>
            </p:custDataLst>
          </p:nvPr>
        </p:nvSpPr>
        <p:spPr bwMode="auto">
          <a:xfrm>
            <a:off x="5438775" y="2174875"/>
            <a:ext cx="1521460" cy="2550160"/>
          </a:xfrm>
          <a:custGeom>
            <a:avLst/>
            <a:gdLst>
              <a:gd name="T0" fmla="*/ 488 w 488"/>
              <a:gd name="T1" fmla="*/ 476 h 488"/>
              <a:gd name="T2" fmla="*/ 477 w 488"/>
              <a:gd name="T3" fmla="*/ 488 h 488"/>
              <a:gd name="T4" fmla="*/ 11 w 488"/>
              <a:gd name="T5" fmla="*/ 488 h 488"/>
              <a:gd name="T6" fmla="*/ 0 w 488"/>
              <a:gd name="T7" fmla="*/ 476 h 488"/>
              <a:gd name="T8" fmla="*/ 0 w 488"/>
              <a:gd name="T9" fmla="*/ 11 h 488"/>
              <a:gd name="T10" fmla="*/ 11 w 488"/>
              <a:gd name="T11" fmla="*/ 0 h 488"/>
              <a:gd name="T12" fmla="*/ 477 w 488"/>
              <a:gd name="T13" fmla="*/ 0 h 488"/>
              <a:gd name="T14" fmla="*/ 488 w 488"/>
              <a:gd name="T15" fmla="*/ 11 h 488"/>
              <a:gd name="T16" fmla="*/ 488 w 488"/>
              <a:gd name="T17" fmla="*/ 47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6"/>
                </a:moveTo>
                <a:cubicBezTo>
                  <a:pt x="488" y="483"/>
                  <a:pt x="483" y="488"/>
                  <a:pt x="477" y="488"/>
                </a:cubicBezTo>
                <a:cubicBezTo>
                  <a:pt x="11" y="488"/>
                  <a:pt x="11" y="488"/>
                  <a:pt x="11" y="488"/>
                </a:cubicBezTo>
                <a:cubicBezTo>
                  <a:pt x="5" y="488"/>
                  <a:pt x="0" y="483"/>
                  <a:pt x="0" y="476"/>
                </a:cubicBezTo>
                <a:cubicBezTo>
                  <a:pt x="0" y="11"/>
                  <a:pt x="0" y="11"/>
                  <a:pt x="0" y="11"/>
                </a:cubicBezTo>
                <a:cubicBezTo>
                  <a:pt x="0" y="5"/>
                  <a:pt x="5" y="0"/>
                  <a:pt x="11" y="0"/>
                </a:cubicBezTo>
                <a:cubicBezTo>
                  <a:pt x="477" y="0"/>
                  <a:pt x="477" y="0"/>
                  <a:pt x="477" y="0"/>
                </a:cubicBezTo>
                <a:cubicBezTo>
                  <a:pt x="483" y="0"/>
                  <a:pt x="488" y="5"/>
                  <a:pt x="488" y="11"/>
                </a:cubicBezTo>
                <a:lnTo>
                  <a:pt x="488" y="476"/>
                </a:lnTo>
                <a:close/>
              </a:path>
            </a:pathLst>
          </a:custGeom>
          <a:solidFill>
            <a:srgbClr val="C9B193"/>
          </a:solidFill>
          <a:ln>
            <a:noFill/>
          </a:ln>
        </p:spPr>
        <p:txBody>
          <a:bodyPr>
            <a:normAutofit/>
          </a:bodyPr>
          <a:lstStyle/>
          <a:p>
            <a:endParaRPr lang="zh-CN" altLang="en-US" sz="1350"/>
          </a:p>
        </p:txBody>
      </p:sp>
      <p:sp>
        <p:nvSpPr>
          <p:cNvPr id="24" name="Freeform 17"/>
          <p:cNvSpPr/>
          <p:nvPr>
            <p:custDataLst>
              <p:tags r:id="rId8"/>
            </p:custDataLst>
          </p:nvPr>
        </p:nvSpPr>
        <p:spPr bwMode="auto">
          <a:xfrm>
            <a:off x="5026354" y="4355965"/>
            <a:ext cx="365955" cy="369070"/>
          </a:xfrm>
          <a:custGeom>
            <a:avLst/>
            <a:gdLst>
              <a:gd name="T0" fmla="*/ 117 w 117"/>
              <a:gd name="T1" fmla="*/ 106 h 118"/>
              <a:gd name="T2" fmla="*/ 106 w 117"/>
              <a:gd name="T3" fmla="*/ 118 h 118"/>
              <a:gd name="T4" fmla="*/ 11 w 117"/>
              <a:gd name="T5" fmla="*/ 118 h 118"/>
              <a:gd name="T6" fmla="*/ 0 w 117"/>
              <a:gd name="T7" fmla="*/ 106 h 118"/>
              <a:gd name="T8" fmla="*/ 0 w 117"/>
              <a:gd name="T9" fmla="*/ 12 h 118"/>
              <a:gd name="T10" fmla="*/ 11 w 117"/>
              <a:gd name="T11" fmla="*/ 0 h 118"/>
              <a:gd name="T12" fmla="*/ 106 w 117"/>
              <a:gd name="T13" fmla="*/ 0 h 118"/>
              <a:gd name="T14" fmla="*/ 117 w 117"/>
              <a:gd name="T15" fmla="*/ 12 h 118"/>
              <a:gd name="T16" fmla="*/ 117 w 117"/>
              <a:gd name="T17"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8">
                <a:moveTo>
                  <a:pt x="117" y="106"/>
                </a:moveTo>
                <a:cubicBezTo>
                  <a:pt x="117" y="113"/>
                  <a:pt x="112" y="118"/>
                  <a:pt x="106" y="118"/>
                </a:cubicBezTo>
                <a:cubicBezTo>
                  <a:pt x="11" y="118"/>
                  <a:pt x="11" y="118"/>
                  <a:pt x="11" y="118"/>
                </a:cubicBezTo>
                <a:cubicBezTo>
                  <a:pt x="5" y="118"/>
                  <a:pt x="0" y="113"/>
                  <a:pt x="0" y="106"/>
                </a:cubicBezTo>
                <a:cubicBezTo>
                  <a:pt x="0" y="12"/>
                  <a:pt x="0" y="12"/>
                  <a:pt x="0" y="12"/>
                </a:cubicBezTo>
                <a:cubicBezTo>
                  <a:pt x="0" y="5"/>
                  <a:pt x="5" y="0"/>
                  <a:pt x="11" y="0"/>
                </a:cubicBezTo>
                <a:cubicBezTo>
                  <a:pt x="106" y="0"/>
                  <a:pt x="106" y="0"/>
                  <a:pt x="106" y="0"/>
                </a:cubicBezTo>
                <a:cubicBezTo>
                  <a:pt x="112" y="0"/>
                  <a:pt x="117" y="5"/>
                  <a:pt x="117" y="12"/>
                </a:cubicBezTo>
                <a:lnTo>
                  <a:pt x="117" y="106"/>
                </a:lnTo>
                <a:close/>
              </a:path>
            </a:pathLst>
          </a:custGeom>
          <a:solidFill>
            <a:srgbClr val="C9B193"/>
          </a:solidFill>
          <a:ln>
            <a:noFill/>
          </a:ln>
        </p:spPr>
        <p:txBody>
          <a:bodyPr>
            <a:normAutofit/>
          </a:bodyPr>
          <a:lstStyle/>
          <a:p>
            <a:endParaRPr lang="zh-CN" altLang="en-US" sz="1350"/>
          </a:p>
        </p:txBody>
      </p:sp>
      <p:sp>
        <p:nvSpPr>
          <p:cNvPr id="25" name="Freeform 18"/>
          <p:cNvSpPr/>
          <p:nvPr>
            <p:custDataLst>
              <p:tags r:id="rId9"/>
            </p:custDataLst>
          </p:nvPr>
        </p:nvSpPr>
        <p:spPr bwMode="auto">
          <a:xfrm>
            <a:off x="7010400" y="1696085"/>
            <a:ext cx="1521460" cy="2590800"/>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F7BA6B"/>
          </a:solidFill>
          <a:ln>
            <a:noFill/>
          </a:ln>
        </p:spPr>
        <p:txBody>
          <a:bodyPr>
            <a:normAutofit/>
          </a:bodyPr>
          <a:lstStyle/>
          <a:p>
            <a:endParaRPr lang="zh-CN" altLang="en-US" sz="1350"/>
          </a:p>
        </p:txBody>
      </p:sp>
      <p:sp>
        <p:nvSpPr>
          <p:cNvPr id="26" name="Freeform 19"/>
          <p:cNvSpPr/>
          <p:nvPr>
            <p:custDataLst>
              <p:tags r:id="rId10"/>
            </p:custDataLst>
          </p:nvPr>
        </p:nvSpPr>
        <p:spPr bwMode="auto">
          <a:xfrm>
            <a:off x="6599179" y="1696096"/>
            <a:ext cx="364397" cy="365954"/>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F7BA6B"/>
          </a:solidFill>
          <a:ln>
            <a:noFill/>
          </a:ln>
        </p:spPr>
        <p:txBody>
          <a:bodyPr>
            <a:normAutofit/>
          </a:bodyPr>
          <a:lstStyle/>
          <a:p>
            <a:endParaRPr lang="zh-CN" altLang="en-US" sz="1350"/>
          </a:p>
        </p:txBody>
      </p:sp>
      <p:sp>
        <p:nvSpPr>
          <p:cNvPr id="13" name="文本框 12"/>
          <p:cNvSpPr txBox="1"/>
          <p:nvPr>
            <p:custDataLst>
              <p:tags r:id="rId11"/>
            </p:custDataLst>
          </p:nvPr>
        </p:nvSpPr>
        <p:spPr>
          <a:xfrm>
            <a:off x="822325" y="1860550"/>
            <a:ext cx="1327150" cy="23698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en-US" altLang="zh-CN" sz="1400">
                <a:latin typeface="微软雅黑" panose="020B0503020204020204" charset="-122"/>
                <a:ea typeface="微软雅黑" panose="020B0503020204020204" charset="-122"/>
              </a:rPr>
              <a:t>1.</a:t>
            </a:r>
            <a:r>
              <a:rPr lang="zh-CN" altLang="en-US" sz="1400">
                <a:latin typeface="微软雅黑" panose="020B0503020204020204" charset="-122"/>
                <a:ea typeface="微软雅黑" panose="020B0503020204020204" charset="-122"/>
              </a:rPr>
              <a:t>中国国家安全理论的最新成果，</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总体国家安全观贯穿运用马克思主义基本原理，实现了我们党在国家安全理论上的历史性飞跃，是我们党关于国家安全理论的重大创新。</a:t>
            </a:r>
            <a:endParaRPr lang="zh-CN" altLang="en-US" sz="1400">
              <a:latin typeface="微软雅黑" panose="020B0503020204020204" charset="-122"/>
              <a:ea typeface="微软雅黑" panose="020B0503020204020204" charset="-122"/>
            </a:endParaRPr>
          </a:p>
        </p:txBody>
      </p:sp>
      <p:sp>
        <p:nvSpPr>
          <p:cNvPr id="4" name="文本框 3"/>
          <p:cNvSpPr txBox="1"/>
          <p:nvPr>
            <p:custDataLst>
              <p:tags r:id="rId12"/>
            </p:custDataLst>
          </p:nvPr>
        </p:nvSpPr>
        <p:spPr>
          <a:xfrm>
            <a:off x="2362835" y="2279015"/>
            <a:ext cx="1387475" cy="18707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o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zh-CN" altLang="en-US" sz="1400">
                <a:latin typeface="微软雅黑" panose="020B0503020204020204" charset="-122"/>
                <a:ea typeface="微软雅黑" panose="020B0503020204020204" charset="-122"/>
              </a:rPr>
              <a:t>2.指导国家安全工作的科学指南，</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总体国家安全观是路线图、方法论，为推进新时代国家安全实践指明了方向、提出了要求。</a:t>
            </a:r>
            <a:endParaRPr lang="zh-CN" altLang="en-US" sz="1400">
              <a:latin typeface="微软雅黑" panose="020B0503020204020204" charset="-122"/>
              <a:ea typeface="微软雅黑" panose="020B0503020204020204" charset="-122"/>
            </a:endParaRPr>
          </a:p>
        </p:txBody>
      </p:sp>
      <p:sp>
        <p:nvSpPr>
          <p:cNvPr id="5" name="文本框 4"/>
          <p:cNvSpPr txBox="1"/>
          <p:nvPr>
            <p:custDataLst>
              <p:tags r:id="rId13"/>
            </p:custDataLst>
          </p:nvPr>
        </p:nvSpPr>
        <p:spPr>
          <a:xfrm>
            <a:off x="3979545" y="1809750"/>
            <a:ext cx="1327150" cy="23698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zh-CN" altLang="en-US" sz="1400">
                <a:latin typeface="微软雅黑" panose="020B0503020204020204" charset="-122"/>
                <a:ea typeface="微软雅黑" panose="020B0503020204020204" charset="-122"/>
              </a:rPr>
              <a:t>3.国家治理的价值引领</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国安才能国治，治国必先治安。保证国家安全，是完善和发展中国特色社会主义制度，推进国家治理体系和治理能力现代化的有机组成部分。</a:t>
            </a:r>
            <a:endParaRPr lang="zh-CN" altLang="en-US" sz="1400">
              <a:latin typeface="微软雅黑" panose="020B0503020204020204" charset="-122"/>
              <a:ea typeface="微软雅黑" panose="020B0503020204020204" charset="-122"/>
            </a:endParaRPr>
          </a:p>
        </p:txBody>
      </p:sp>
      <p:sp>
        <p:nvSpPr>
          <p:cNvPr id="6" name="文本框 5"/>
          <p:cNvSpPr txBox="1"/>
          <p:nvPr>
            <p:custDataLst>
              <p:tags r:id="rId14"/>
            </p:custDataLst>
          </p:nvPr>
        </p:nvSpPr>
        <p:spPr>
          <a:xfrm>
            <a:off x="5535930" y="2279015"/>
            <a:ext cx="1327150" cy="15081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zh-CN" altLang="en-US" sz="1400">
                <a:latin typeface="微软雅黑" panose="020B0503020204020204" charset="-122"/>
                <a:ea typeface="微软雅黑" panose="020B0503020204020204" charset="-122"/>
              </a:rPr>
              <a:t>4.中华民族伟大复兴的重要保障，</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国家安全是安邦定国的重要基石，维护国家安全是全国各族人民的根本利益所在。</a:t>
            </a:r>
            <a:endParaRPr lang="zh-CN" altLang="en-US" sz="1400">
              <a:latin typeface="微软雅黑" panose="020B0503020204020204" charset="-122"/>
              <a:ea typeface="微软雅黑" panose="020B0503020204020204" charset="-122"/>
            </a:endParaRPr>
          </a:p>
        </p:txBody>
      </p:sp>
      <p:sp>
        <p:nvSpPr>
          <p:cNvPr id="7" name="文本框 6"/>
          <p:cNvSpPr txBox="1"/>
          <p:nvPr>
            <p:custDataLst>
              <p:tags r:id="rId15"/>
            </p:custDataLst>
          </p:nvPr>
        </p:nvSpPr>
        <p:spPr>
          <a:xfrm>
            <a:off x="7162800" y="1885950"/>
            <a:ext cx="1327150" cy="21539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a:lnSpc>
                <a:spcPct val="120000"/>
              </a:lnSpc>
              <a:buFont typeface="Arial" panose="020B0604020202020204" pitchFamily="34" charset="0"/>
              <a:buNone/>
              <a:defRPr sz="1800"/>
            </a:lvl1pPr>
          </a:lstStyle>
          <a:p>
            <a:pPr algn="l">
              <a:lnSpc>
                <a:spcPct val="100000"/>
              </a:lnSpc>
            </a:pPr>
            <a:r>
              <a:rPr lang="en-US" altLang="zh-CN" sz="1400">
                <a:latin typeface="微软雅黑" panose="020B0503020204020204" charset="-122"/>
                <a:ea typeface="微软雅黑" panose="020B0503020204020204" charset="-122"/>
              </a:rPr>
              <a:t>5.</a:t>
            </a:r>
            <a:r>
              <a:rPr lang="zh-CN" altLang="en-US" sz="1400">
                <a:latin typeface="微软雅黑" panose="020B0503020204020204" charset="-122"/>
                <a:ea typeface="微软雅黑" panose="020B0503020204020204" charset="-122"/>
              </a:rPr>
              <a:t>维护世界和平实现共同安全的中国主张</a:t>
            </a:r>
            <a:endParaRPr lang="zh-CN" altLang="en-US" sz="1400">
              <a:latin typeface="微软雅黑" panose="020B0503020204020204" charset="-122"/>
              <a:ea typeface="微软雅黑" panose="020B0503020204020204" charset="-122"/>
            </a:endParaRPr>
          </a:p>
          <a:p>
            <a:pPr algn="l">
              <a:lnSpc>
                <a:spcPct val="100000"/>
              </a:lnSpc>
            </a:pPr>
            <a:r>
              <a:rPr lang="zh-CN" altLang="en-US" sz="1400">
                <a:latin typeface="微软雅黑" panose="020B0503020204020204" charset="-122"/>
                <a:ea typeface="微软雅黑" panose="020B0503020204020204" charset="-122"/>
              </a:rPr>
              <a:t>总体国家安全观强调以促进国际安全为依托，实现自身安全与共同安全相统一，共同构建人类命运共同体。</a:t>
            </a:r>
            <a:endParaRPr lang="zh-CN" altLang="en-US" sz="1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468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四、总体国家安全观</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第二节 | 国家安全理论</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620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（四）践行总体国家安全观的基本要求</a:t>
            </a:r>
            <a:endParaRPr lang="zh-CN" sz="1600" b="1">
              <a:solidFill>
                <a:srgbClr val="C00000"/>
              </a:solidFill>
              <a:latin typeface="微软雅黑" panose="020B0503020204020204" charset="-122"/>
              <a:ea typeface="微软雅黑" panose="020B0503020204020204" charset="-122"/>
            </a:endParaRPr>
          </a:p>
        </p:txBody>
      </p:sp>
      <p:sp>
        <p:nvSpPr>
          <p:cNvPr id="52" name="六边形 51"/>
          <p:cNvSpPr/>
          <p:nvPr>
            <p:custDataLst>
              <p:tags r:id="rId1"/>
            </p:custDataLst>
          </p:nvPr>
        </p:nvSpPr>
        <p:spPr>
          <a:xfrm>
            <a:off x="5137785" y="259397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三</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六边形 55"/>
          <p:cNvSpPr/>
          <p:nvPr>
            <p:custDataLst>
              <p:tags r:id="rId2"/>
            </p:custDataLst>
          </p:nvPr>
        </p:nvSpPr>
        <p:spPr>
          <a:xfrm>
            <a:off x="5156835" y="38747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rPr>
              <a:t>四</a:t>
            </a:r>
            <a:endParaRPr lang="zh-CN" altLang="en-US" sz="16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六边形 57"/>
          <p:cNvSpPr/>
          <p:nvPr>
            <p:custDataLst>
              <p:tags r:id="rId3"/>
            </p:custDataLst>
          </p:nvPr>
        </p:nvSpPr>
        <p:spPr>
          <a:xfrm>
            <a:off x="2816225" y="3874770"/>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二</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0" name="六边形 59"/>
          <p:cNvSpPr/>
          <p:nvPr>
            <p:custDataLst>
              <p:tags r:id="rId4"/>
            </p:custDataLst>
          </p:nvPr>
        </p:nvSpPr>
        <p:spPr>
          <a:xfrm>
            <a:off x="2816225" y="2587625"/>
            <a:ext cx="906780" cy="657225"/>
          </a:xfrm>
          <a:prstGeom prst="hexagon">
            <a:avLst/>
          </a:prstGeom>
          <a:solidFill>
            <a:schemeClr val="accent1">
              <a:lumMod val="20000"/>
              <a:lumOff val="80000"/>
            </a:schemeClr>
          </a:solidFill>
          <a:ln>
            <a:noFill/>
          </a:ln>
        </p:spPr>
        <p:style>
          <a:lnRef idx="2">
            <a:srgbClr val="FC546D">
              <a:shade val="50000"/>
            </a:srgbClr>
          </a:lnRef>
          <a:fillRef idx="1">
            <a:srgbClr val="FC546D"/>
          </a:fillRef>
          <a:effectRef idx="0">
            <a:srgbClr val="FC546D"/>
          </a:effectRef>
          <a:fontRef idx="minor">
            <a:sysClr val="window" lastClr="FFFFFF"/>
          </a:fontRef>
        </p:style>
        <p:txBody>
          <a:bodyPr wrap="none" anchor="ctr">
            <a:noAutofit/>
          </a:bodyPr>
          <a:p>
            <a:pPr algn="ctr" eaLnBrk="1" hangingPunct="1">
              <a:lnSpc>
                <a:spcPct val="100000"/>
              </a:lnSpc>
            </a:pPr>
            <a:r>
              <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rPr>
              <a:t>一</a:t>
            </a:r>
            <a:endParaRPr lang="zh-CN" altLang="en-US" sz="1400"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六边形 63"/>
          <p:cNvSpPr/>
          <p:nvPr>
            <p:custDataLst>
              <p:tags r:id="rId5"/>
            </p:custDataLst>
          </p:nvPr>
        </p:nvSpPr>
        <p:spPr>
          <a:xfrm>
            <a:off x="3733800" y="2952750"/>
            <a:ext cx="1421130" cy="994410"/>
          </a:xfrm>
          <a:prstGeom prst="hexagon">
            <a:avLst/>
          </a:prstGeom>
          <a:solidFill>
            <a:srgbClr val="C00000"/>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a:bodyPr>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基本</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ctr" eaLnBrk="1" hangingPunct="1">
              <a:lnSpc>
                <a:spcPct val="100000"/>
              </a:lnSpc>
            </a:pPr>
            <a:r>
              <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rPr>
              <a:t>要求</a:t>
            </a:r>
            <a:endParaRPr lang="zh-CN" altLang="en-US" b="1">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85800" y="1504950"/>
            <a:ext cx="7478395" cy="829945"/>
          </a:xfrm>
          <a:prstGeom prst="rect">
            <a:avLst/>
          </a:prstGeom>
          <a:noFill/>
          <a:ln w="9525">
            <a:noFill/>
          </a:ln>
        </p:spPr>
        <p:txBody>
          <a:bodyPr wrap="square">
            <a:spAutoFit/>
          </a:bodyPr>
          <a:p>
            <a:pPr indent="269875"/>
            <a:r>
              <a:rPr lang="zh-CN" sz="1600" b="0">
                <a:solidFill>
                  <a:srgbClr val="231F20"/>
                </a:solidFill>
                <a:latin typeface="微软雅黑" panose="020B0503020204020204" charset="-122"/>
                <a:ea typeface="微软雅黑" panose="020B0503020204020204" charset="-122"/>
              </a:rPr>
              <a:t>总体国家安全观体现了在新时代背景下谋求国家长治久安的大视野和大思路，为国家安全工作提供了基本遵循。科学践行总体国家安全观，努力维护国家安全，需要把握好以下基本要求。</a:t>
            </a:r>
            <a:endParaRPr lang="zh-CN" altLang="en-US" sz="1600" b="0">
              <a:solidFill>
                <a:srgbClr val="231F20"/>
              </a:solidFill>
              <a:latin typeface="微软雅黑" panose="020B0503020204020204" charset="-122"/>
              <a:ea typeface="微软雅黑" panose="020B0503020204020204" charset="-122"/>
            </a:endParaRPr>
          </a:p>
        </p:txBody>
      </p:sp>
      <p:sp>
        <p:nvSpPr>
          <p:cNvPr id="5" name="文本框 4"/>
          <p:cNvSpPr txBox="1"/>
          <p:nvPr/>
        </p:nvSpPr>
        <p:spPr>
          <a:xfrm>
            <a:off x="378460" y="2571750"/>
            <a:ext cx="2562860" cy="829945"/>
          </a:xfrm>
          <a:prstGeom prst="rect">
            <a:avLst/>
          </a:prstGeom>
          <a:noFill/>
          <a:ln w="9525">
            <a:noFill/>
          </a:ln>
        </p:spPr>
        <p:txBody>
          <a:bodyPr wrap="square">
            <a:spAutoFit/>
          </a:bodyPr>
          <a:p>
            <a:pPr indent="0" fontAlgn="auto"/>
            <a:r>
              <a:rPr lang="en-US" sz="1600" b="1">
                <a:solidFill>
                  <a:srgbClr val="231F20"/>
                </a:solidFill>
                <a:latin typeface="微软雅黑" panose="020B0503020204020204" charset="-122"/>
                <a:ea typeface="微软雅黑" panose="020B0503020204020204" charset="-122"/>
                <a:cs typeface="微软雅黑" panose="020B0503020204020204" charset="-122"/>
              </a:rPr>
              <a:t> </a:t>
            </a:r>
            <a:r>
              <a:rPr lang="zh-CN" sz="1600" b="1">
                <a:solidFill>
                  <a:srgbClr val="231F20"/>
                </a:solidFill>
                <a:latin typeface="微软雅黑" panose="020B0503020204020204" charset="-122"/>
                <a:ea typeface="微软雅黑" panose="020B0503020204020204" charset="-122"/>
                <a:cs typeface="微软雅黑" panose="020B0503020204020204" charset="-122"/>
              </a:rPr>
              <a:t>坚持党的绝对领导，走中国特色国家安全道路是根本遵循</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32765" y="3790950"/>
            <a:ext cx="2408555" cy="829945"/>
          </a:xfrm>
          <a:prstGeom prst="rect">
            <a:avLst/>
          </a:prstGeom>
          <a:noFill/>
          <a:ln w="9525">
            <a:noFill/>
          </a:ln>
        </p:spPr>
        <p:txBody>
          <a:bodyPr wrap="square">
            <a:spAutoFit/>
          </a:bodyPr>
          <a:p>
            <a:pPr indent="0" fontAlgn="auto"/>
            <a:r>
              <a:rPr lang="zh-CN" sz="1600" b="1">
                <a:solidFill>
                  <a:srgbClr val="231F20"/>
                </a:solidFill>
                <a:latin typeface="微软雅黑" panose="020B0503020204020204" charset="-122"/>
                <a:ea typeface="微软雅黑" panose="020B0503020204020204" charset="-122"/>
                <a:cs typeface="微软雅黑" panose="020B0503020204020204" charset="-122"/>
              </a:rPr>
              <a:t>坚持国家利益至上是指导国家安全工作的首要原则</a:t>
            </a:r>
            <a:endParaRPr lang="zh-CN" sz="1600" b="1">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6063615" y="2495550"/>
            <a:ext cx="2562860" cy="583565"/>
          </a:xfrm>
          <a:prstGeom prst="rect">
            <a:avLst/>
          </a:prstGeom>
          <a:noFill/>
          <a:ln w="9525">
            <a:noFill/>
          </a:ln>
        </p:spPr>
        <p:txBody>
          <a:bodyPr wrap="square">
            <a:spAutoFit/>
          </a:bodyPr>
          <a:p>
            <a:pPr indent="0" fontAlgn="auto"/>
            <a:r>
              <a:rPr lang="zh-CN" sz="1600" b="1">
                <a:solidFill>
                  <a:srgbClr val="231F20"/>
                </a:solidFill>
                <a:latin typeface="微软雅黑" panose="020B0503020204020204" charset="-122"/>
                <a:ea typeface="微软雅黑" panose="020B0503020204020204" charset="-122"/>
                <a:cs typeface="微软雅黑" panose="020B0503020204020204" charset="-122"/>
              </a:rPr>
              <a:t>坚持依法维护国家安全是国家安全工作的制度支撑</a:t>
            </a:r>
            <a:endParaRPr lang="zh-CN" sz="1600" b="1">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172200" y="3790950"/>
            <a:ext cx="2396490" cy="829945"/>
          </a:xfrm>
          <a:prstGeom prst="rect">
            <a:avLst/>
          </a:prstGeom>
          <a:noFill/>
          <a:ln w="9525">
            <a:noFill/>
          </a:ln>
        </p:spPr>
        <p:txBody>
          <a:bodyPr wrap="square">
            <a:spAutoFit/>
          </a:bodyPr>
          <a:p>
            <a:pPr indent="0" fontAlgn="auto"/>
            <a:r>
              <a:rPr lang="zh-CN" sz="1600" b="1">
                <a:solidFill>
                  <a:srgbClr val="231F20"/>
                </a:solidFill>
                <a:latin typeface="微软雅黑" panose="020B0503020204020204" charset="-122"/>
                <a:ea typeface="微软雅黑" panose="020B0503020204020204" charset="-122"/>
                <a:cs typeface="微软雅黑" panose="020B0503020204020204" charset="-122"/>
              </a:rPr>
              <a:t>坚持维护各个领域的国家安全是全民和全社会的共同责任</a:t>
            </a:r>
            <a:endParaRPr lang="zh-CN" sz="1600" b="1">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986915" y="2266950"/>
            <a:ext cx="5083810" cy="922020"/>
          </a:xfrm>
          <a:prstGeom prst="rect">
            <a:avLst/>
          </a:prstGeom>
          <a:noFill/>
        </p:spPr>
        <p:txBody>
          <a:bodyPr wrap="square" rtlCol="0">
            <a:spAutoFit/>
          </a:bodyPr>
          <a:lstStyle/>
          <a:p>
            <a:pPr algn="ctr"/>
            <a:r>
              <a:rPr kumimoji="1" lang="zh-CN" altLang="en-US" sz="5400" b="1">
                <a:solidFill>
                  <a:schemeClr val="accent6">
                    <a:lumMod val="20000"/>
                    <a:lumOff val="80000"/>
                  </a:schemeClr>
                </a:solidFill>
                <a:latin typeface="微软雅黑" panose="020B0503020204020204" charset="-122"/>
                <a:ea typeface="微软雅黑" panose="020B0503020204020204" charset="-122"/>
              </a:rPr>
              <a:t>国家安全概述</a:t>
            </a:r>
            <a:endParaRPr kumimoji="1" lang="zh-CN" altLang="en-US" sz="5400" b="1">
              <a:solidFill>
                <a:schemeClr val="accent6">
                  <a:lumMod val="20000"/>
                  <a:lumOff val="80000"/>
                </a:schemeClr>
              </a:solidFill>
              <a:latin typeface="微软雅黑" panose="020B0503020204020204" charset="-122"/>
              <a:ea typeface="微软雅黑" panose="020B0503020204020204" charset="-122"/>
            </a:endParaRPr>
          </a:p>
        </p:txBody>
      </p:sp>
      <p:sp>
        <p:nvSpPr>
          <p:cNvPr id="7" name="文本框 6"/>
          <p:cNvSpPr txBox="1"/>
          <p:nvPr/>
        </p:nvSpPr>
        <p:spPr>
          <a:xfrm>
            <a:off x="3529013" y="1581150"/>
            <a:ext cx="2085340"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第一章</a:t>
            </a:r>
            <a:endParaRPr kumimoji="1" lang="zh-CN" altLang="en-US" sz="36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39013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第三节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国家安全体系</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828800" y="1200150"/>
            <a:ext cx="64516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一、国家安全体系的发展</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二、我国的国家安全体系构成</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一、国家安全体系的发展</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 国家安全体系</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57200" y="1141730"/>
            <a:ext cx="5781040" cy="201168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国家安全的构成内容，在国家的不同发展阶段是不同的。从国家安全产生的过程来看，国家最初形成时就已经存在的国家安全“源生内容”，包括国民安全、经济安全、领土安全、主权安全、政治安全、军事安全等。后来，在社会历史发展的过程中又陆续出现了国家安全的“派生内容”，主要包括文化安全、科技安全、生态安全、信息安全、意识形态安全、核安全等。国家安全不仅是一个社会大系统，而且还是一个开放的社会大系统，并外涉其他更大的社会系统。我国的国家安全已经成为世界安全的一部分，与他国安全、地区安全、国际安全、世界安全等紧密联系在一起。</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7" name="图片 36" descr="0b55b319ebc4b7458430aaaac1fc1e178b8215e1"/>
          <p:cNvPicPr>
            <a:picLocks noChangeAspect="1"/>
          </p:cNvPicPr>
          <p:nvPr/>
        </p:nvPicPr>
        <p:blipFill>
          <a:blip r:embed="rId1"/>
          <a:stretch>
            <a:fillRect/>
          </a:stretch>
        </p:blipFill>
        <p:spPr>
          <a:xfrm>
            <a:off x="6172200" y="1581150"/>
            <a:ext cx="2642870" cy="1464945"/>
          </a:xfrm>
          <a:prstGeom prst="rect">
            <a:avLst/>
          </a:prstGeom>
        </p:spPr>
      </p:pic>
      <p:sp>
        <p:nvSpPr>
          <p:cNvPr id="4" name="文本框 3"/>
          <p:cNvSpPr txBox="1"/>
          <p:nvPr/>
        </p:nvSpPr>
        <p:spPr>
          <a:xfrm>
            <a:off x="6416040" y="3302635"/>
            <a:ext cx="2259330" cy="737235"/>
          </a:xfrm>
          <a:prstGeom prst="rect">
            <a:avLst/>
          </a:prstGeom>
          <a:noFill/>
        </p:spPr>
        <p:txBody>
          <a:bodyPr wrap="square" rtlCol="0" anchor="t">
            <a:spAutoFit/>
          </a:bodyPr>
          <a:p>
            <a:r>
              <a:rPr lang="zh-CN" altLang="en-US" sz="1400" b="1">
                <a:latin typeface="微软雅黑" panose="020B0503020204020204" charset="-122"/>
                <a:ea typeface="微软雅黑" panose="020B0503020204020204" charset="-122"/>
                <a:cs typeface="微软雅黑" panose="020B0503020204020204" charset="-122"/>
                <a:sym typeface="+mn-ea"/>
              </a:rPr>
              <a:t>习近平总书记在2014年5月21日在上海举行的亚信峰会上做主旨发言</a:t>
            </a:r>
            <a:endParaRPr lang="zh-CN" altLang="en-US" sz="14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二、我国的国家安全体系构成</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 国家安全体系</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381000" y="1123950"/>
            <a:ext cx="8017510" cy="1356995"/>
          </a:xfrm>
          <a:prstGeom prst="rect">
            <a:avLst/>
          </a:prstGeom>
          <a:noFill/>
          <a:ln w="9525">
            <a:noFill/>
          </a:ln>
        </p:spPr>
        <p:txBody>
          <a:bodyPr>
            <a:noAutofit/>
          </a:bodyPr>
          <a:p>
            <a:pPr indent="0">
              <a:lnSpc>
                <a:spcPct val="150000"/>
              </a:lnSpc>
            </a:pPr>
            <a:r>
              <a:rPr sz="1400" b="0">
                <a:solidFill>
                  <a:srgbClr val="231F20"/>
                </a:solidFill>
                <a:latin typeface="微软雅黑" panose="020B0503020204020204" charset="-122"/>
                <a:ea typeface="微软雅黑" panose="020B0503020204020204" charset="-122"/>
                <a:cs typeface="微软雅黑" panose="020B0503020204020204" charset="-122"/>
              </a:rPr>
              <a:t>2014年4月15日，习近平总书记在提出总体国家安全观时，明确要求“构建集政治安全、国土安全、军事安全、经济安全、文化安全、社会安全、科技安全、信息安全、生态安全、资源安全、核安全等于一体的国家安全体系”。由此，“国家安全体系”作为一个重要概念，被正式纳入党和国家的国家安全总体布局和国家安全理论之中，“构建国家安全体系”成为国家安全战略规划中的一项重要任务。</a:t>
            </a:r>
            <a:endParaRPr sz="1400" b="0">
              <a:solidFill>
                <a:srgbClr val="231F20"/>
              </a:solidFill>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304800" y="2480945"/>
            <a:ext cx="8394065" cy="2492375"/>
            <a:chOff x="720" y="2010"/>
            <a:chExt cx="27590" cy="8100"/>
          </a:xfrm>
        </p:grpSpPr>
        <p:pic>
          <p:nvPicPr>
            <p:cNvPr id="4" name="图片 3" descr="b7003af33a87e950352a794e966d4443fbf2b2111ec1"/>
            <p:cNvPicPr>
              <a:picLocks noChangeAspect="1"/>
            </p:cNvPicPr>
            <p:nvPr/>
          </p:nvPicPr>
          <p:blipFill>
            <a:blip r:embed="rId1"/>
            <a:stretch>
              <a:fillRect/>
            </a:stretch>
          </p:blipFill>
          <p:spPr>
            <a:xfrm>
              <a:off x="720" y="2010"/>
              <a:ext cx="5390" cy="8100"/>
            </a:xfrm>
            <a:prstGeom prst="rect">
              <a:avLst/>
            </a:prstGeom>
          </p:spPr>
        </p:pic>
        <p:pic>
          <p:nvPicPr>
            <p:cNvPr id="5" name="图片 4" descr="3bf33a87e950352ac65cd02ad516ecf2b21193131dc1"/>
            <p:cNvPicPr>
              <a:picLocks noChangeAspect="1"/>
            </p:cNvPicPr>
            <p:nvPr/>
          </p:nvPicPr>
          <p:blipFill>
            <a:blip r:embed="rId2"/>
            <a:stretch>
              <a:fillRect/>
            </a:stretch>
          </p:blipFill>
          <p:spPr>
            <a:xfrm>
              <a:off x="6270" y="2010"/>
              <a:ext cx="5390" cy="8100"/>
            </a:xfrm>
            <a:prstGeom prst="rect">
              <a:avLst/>
            </a:prstGeom>
          </p:spPr>
        </p:pic>
        <p:pic>
          <p:nvPicPr>
            <p:cNvPr id="6" name="图片 5" descr="e850352ac65c1038534339e034448413b07eca8023c1"/>
            <p:cNvPicPr>
              <a:picLocks noChangeAspect="1"/>
            </p:cNvPicPr>
            <p:nvPr/>
          </p:nvPicPr>
          <p:blipFill>
            <a:blip r:embed="rId3"/>
            <a:stretch>
              <a:fillRect/>
            </a:stretch>
          </p:blipFill>
          <p:spPr>
            <a:xfrm>
              <a:off x="11820" y="2010"/>
              <a:ext cx="5390" cy="8100"/>
            </a:xfrm>
            <a:prstGeom prst="rect">
              <a:avLst/>
            </a:prstGeom>
          </p:spPr>
        </p:pic>
        <p:pic>
          <p:nvPicPr>
            <p:cNvPr id="7" name="图片 6" descr="3b87e950352ac65c103892517da7a5119313b07e1cc1"/>
            <p:cNvPicPr>
              <a:picLocks noChangeAspect="1"/>
            </p:cNvPicPr>
            <p:nvPr/>
          </p:nvPicPr>
          <p:blipFill>
            <a:blip r:embed="rId4"/>
            <a:stretch>
              <a:fillRect/>
            </a:stretch>
          </p:blipFill>
          <p:spPr>
            <a:xfrm>
              <a:off x="17370" y="2010"/>
              <a:ext cx="5390" cy="8100"/>
            </a:xfrm>
            <a:prstGeom prst="rect">
              <a:avLst/>
            </a:prstGeom>
          </p:spPr>
        </p:pic>
        <p:pic>
          <p:nvPicPr>
            <p:cNvPr id="8" name="图片 7" descr="342ac65c10385343fbf271031546a77eca80653822c1"/>
            <p:cNvPicPr>
              <a:picLocks noChangeAspect="1"/>
            </p:cNvPicPr>
            <p:nvPr/>
          </p:nvPicPr>
          <p:blipFill>
            <a:blip r:embed="rId5"/>
            <a:stretch>
              <a:fillRect/>
            </a:stretch>
          </p:blipFill>
          <p:spPr>
            <a:xfrm>
              <a:off x="22920" y="2010"/>
              <a:ext cx="5390" cy="81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二、我国的国家安全体系构成</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第三节 | 国家安全体系</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533400" y="1047750"/>
            <a:ext cx="7751445" cy="2011680"/>
          </a:xfrm>
          <a:prstGeom prst="rect">
            <a:avLst/>
          </a:prstGeom>
          <a:noFill/>
          <a:ln w="9525">
            <a:noFill/>
          </a:ln>
        </p:spPr>
        <p:txBody>
          <a:bodyPr>
            <a:noAutofit/>
          </a:bodyPr>
          <a:p>
            <a:pPr indent="0">
              <a:lnSpc>
                <a:spcPct val="150000"/>
              </a:lnSpc>
            </a:pPr>
            <a:r>
              <a:rPr sz="1400" b="0">
                <a:solidFill>
                  <a:srgbClr val="231F20"/>
                </a:solidFill>
                <a:latin typeface="微软雅黑" panose="020B0503020204020204" charset="-122"/>
                <a:ea typeface="微软雅黑" panose="020B0503020204020204" charset="-122"/>
                <a:cs typeface="微软雅黑" panose="020B0503020204020204" charset="-122"/>
              </a:rPr>
              <a:t>习近平总书记在阐述总体国家安全观时，还首次提到了“人民安全”和“国民安全”两个概念</a:t>
            </a:r>
            <a:r>
              <a:rPr sz="1400" b="0">
                <a:solidFill>
                  <a:srgbClr val="231F20"/>
                </a:solidFill>
                <a:latin typeface="微软雅黑" panose="020B0503020204020204" charset="-122"/>
                <a:ea typeface="微软雅黑" panose="020B0503020204020204" charset="-122"/>
                <a:cs typeface="微软雅黑" panose="020B0503020204020204" charset="-122"/>
              </a:rPr>
              <a:t>，强调“既重视国土安全，又重视国民安全，坚持以民为本，以人为本，坚持国家安全一切为了人民、一切依靠人民，真正夯实国家安全的群众基础”。因此，新形势下中国的国家安全体系，至少涵盖了国民安全、政治安全、国土安全、军事安全、经济安全、文化安全、社会安全、科技安全、信息安全、生态安全、资源安全以及核安全这12个领域的安全问题。</a:t>
            </a:r>
            <a:endParaRPr sz="14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5" name="图片 4" descr="c6ab468fb5fd6cda1c619b01f5b95163"/>
          <p:cNvPicPr>
            <a:picLocks noChangeAspect="1"/>
          </p:cNvPicPr>
          <p:nvPr/>
        </p:nvPicPr>
        <p:blipFill>
          <a:blip r:embed="rId1"/>
          <a:stretch>
            <a:fillRect/>
          </a:stretch>
        </p:blipFill>
        <p:spPr>
          <a:xfrm>
            <a:off x="1828800" y="2724150"/>
            <a:ext cx="4267200" cy="2204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39013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第四节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国家安全体制机制</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371600" y="1276350"/>
            <a:ext cx="64516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一、关于国家安全体制机制的基本认识二、世界主要国家的国家安全体制机制三、中国的国家安全体制机制</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4500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一、关于国家安全体制机制的基本认识</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57200" y="1200150"/>
            <a:ext cx="5027930" cy="201168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国家安全体制机制是一个非常复杂的问题。不同的国家有不同的国家安全体制机制，而且随着国家安全环境、国家安全思想和国家安全战略的调整而不断发展变化。概略了解世界主要国家的国家安全体制机制和我国的国家安全体制机制，是科学把握国家安全问题的重要前提。</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5485130" y="742950"/>
            <a:ext cx="2795905" cy="4044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526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二、中国外世界主要国家的国家安全体制机制</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5" name="弧形 4"/>
          <p:cNvSpPr/>
          <p:nvPr>
            <p:custDataLst>
              <p:tags r:id="rId1"/>
            </p:custDataLst>
          </p:nvPr>
        </p:nvSpPr>
        <p:spPr>
          <a:xfrm>
            <a:off x="3369945" y="1786890"/>
            <a:ext cx="2463165" cy="2350770"/>
          </a:xfrm>
          <a:prstGeom prst="arc">
            <a:avLst>
              <a:gd name="adj1" fmla="val 14200174"/>
              <a:gd name="adj2" fmla="val 14174446"/>
            </a:avLst>
          </a:prstGeom>
          <a:ln>
            <a:solidFill>
              <a:schemeClr val="accent1"/>
            </a:solidFill>
          </a:ln>
        </p:spPr>
        <p:style>
          <a:lnRef idx="1">
            <a:srgbClr val="0CADDC"/>
          </a:lnRef>
          <a:fillRef idx="0">
            <a:srgbClr val="0CADDC"/>
          </a:fillRef>
          <a:effectRef idx="0">
            <a:srgbClr val="0CADDC"/>
          </a:effectRef>
          <a:fontRef idx="minor">
            <a:srgbClr val="5F5F5F"/>
          </a:fontRef>
        </p:style>
        <p:txBody>
          <a:bodyPr rtlCol="0" anchor="ctr">
            <a:normAutofit/>
          </a:bodyPr>
          <a:p>
            <a:pPr algn="ctr"/>
            <a:endParaRPr lang="zh-CN" altLang="en-US" sz="1350">
              <a:solidFill>
                <a:sysClr val="window" lastClr="FFFFFF"/>
              </a:solidFill>
              <a:sym typeface="Arial" panose="020B0604020202020204" pitchFamily="34" charset="0"/>
            </a:endParaRPr>
          </a:p>
        </p:txBody>
      </p:sp>
      <p:sp>
        <p:nvSpPr>
          <p:cNvPr id="7" name="椭圆 6"/>
          <p:cNvSpPr/>
          <p:nvPr>
            <p:custDataLst>
              <p:tags r:id="rId2"/>
            </p:custDataLst>
          </p:nvPr>
        </p:nvSpPr>
        <p:spPr>
          <a:xfrm>
            <a:off x="5333874" y="1913878"/>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8" name="直接连接符 7"/>
          <p:cNvCxnSpPr>
            <a:stCxn id="7" idx="6"/>
          </p:cNvCxnSpPr>
          <p:nvPr>
            <p:custDataLst>
              <p:tags r:id="rId3"/>
            </p:custDataLst>
          </p:nvPr>
        </p:nvCxnSpPr>
        <p:spPr>
          <a:xfrm flipV="1">
            <a:off x="5431320" y="1937835"/>
            <a:ext cx="347980" cy="24765"/>
          </a:xfrm>
          <a:prstGeom prst="line">
            <a:avLst/>
          </a:prstGeom>
          <a:solidFill>
            <a:sysClr val="window" lastClr="FFFFFF"/>
          </a:solidFill>
          <a:ln w="3175">
            <a:solidFill>
              <a:schemeClr val="accent1"/>
            </a:solidFill>
          </a:ln>
        </p:spPr>
        <p:style>
          <a:lnRef idx="1">
            <a:srgbClr val="0CADDC"/>
          </a:lnRef>
          <a:fillRef idx="0">
            <a:srgbClr val="0CADDC"/>
          </a:fillRef>
          <a:effectRef idx="0">
            <a:srgbClr val="0CADDC"/>
          </a:effectRef>
          <a:fontRef idx="minor">
            <a:srgbClr val="5F5F5F"/>
          </a:fontRef>
        </p:style>
      </p:cxnSp>
      <p:sp>
        <p:nvSpPr>
          <p:cNvPr id="9" name="椭圆 8"/>
          <p:cNvSpPr/>
          <p:nvPr>
            <p:custDataLst>
              <p:tags r:id="rId4"/>
            </p:custDataLst>
          </p:nvPr>
        </p:nvSpPr>
        <p:spPr>
          <a:xfrm>
            <a:off x="5853783" y="2730002"/>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0" name="直接连接符 9"/>
          <p:cNvCxnSpPr>
            <a:stCxn id="9" idx="6"/>
          </p:cNvCxnSpPr>
          <p:nvPr>
            <p:custDataLst>
              <p:tags r:id="rId5"/>
            </p:custDataLst>
          </p:nvPr>
        </p:nvCxnSpPr>
        <p:spPr>
          <a:xfrm>
            <a:off x="5951228" y="2778725"/>
            <a:ext cx="205181" cy="0"/>
          </a:xfrm>
          <a:prstGeom prst="line">
            <a:avLst/>
          </a:prstGeom>
          <a:solidFill>
            <a:sysClr val="window" lastClr="FFFFFF"/>
          </a:solidFill>
          <a:ln w="3175">
            <a:solidFill>
              <a:schemeClr val="accent1"/>
            </a:solidFill>
          </a:ln>
        </p:spPr>
        <p:style>
          <a:lnRef idx="1">
            <a:srgbClr val="0CADDC"/>
          </a:lnRef>
          <a:fillRef idx="0">
            <a:srgbClr val="0CADDC"/>
          </a:fillRef>
          <a:effectRef idx="0">
            <a:srgbClr val="0CADDC"/>
          </a:effectRef>
          <a:fontRef idx="minor">
            <a:srgbClr val="5F5F5F"/>
          </a:fontRef>
        </p:style>
      </p:cxnSp>
      <p:sp>
        <p:nvSpPr>
          <p:cNvPr id="12" name="椭圆 11"/>
          <p:cNvSpPr/>
          <p:nvPr>
            <p:custDataLst>
              <p:tags r:id="rId6"/>
            </p:custDataLst>
          </p:nvPr>
        </p:nvSpPr>
        <p:spPr>
          <a:xfrm>
            <a:off x="5492576" y="3733062"/>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3" name="直接连接符 12"/>
          <p:cNvCxnSpPr>
            <a:stCxn id="12" idx="6"/>
          </p:cNvCxnSpPr>
          <p:nvPr>
            <p:custDataLst>
              <p:tags r:id="rId7"/>
            </p:custDataLst>
          </p:nvPr>
        </p:nvCxnSpPr>
        <p:spPr>
          <a:xfrm>
            <a:off x="5590022" y="3781150"/>
            <a:ext cx="201295" cy="314325"/>
          </a:xfrm>
          <a:prstGeom prst="line">
            <a:avLst/>
          </a:prstGeom>
          <a:solidFill>
            <a:sysClr val="window" lastClr="FFFFFF"/>
          </a:solidFill>
          <a:ln w="3175">
            <a:solidFill>
              <a:schemeClr val="accent1"/>
            </a:solidFill>
          </a:ln>
        </p:spPr>
        <p:style>
          <a:lnRef idx="1">
            <a:srgbClr val="0CADDC"/>
          </a:lnRef>
          <a:fillRef idx="0">
            <a:srgbClr val="0CADDC"/>
          </a:fillRef>
          <a:effectRef idx="0">
            <a:srgbClr val="0CADDC"/>
          </a:effectRef>
          <a:fontRef idx="minor">
            <a:srgbClr val="5F5F5F"/>
          </a:fontRef>
        </p:style>
      </p:cxnSp>
      <p:sp>
        <p:nvSpPr>
          <p:cNvPr id="14" name="椭圆 13"/>
          <p:cNvSpPr/>
          <p:nvPr>
            <p:custDataLst>
              <p:tags r:id="rId8"/>
            </p:custDataLst>
          </p:nvPr>
        </p:nvSpPr>
        <p:spPr>
          <a:xfrm>
            <a:off x="3378657" y="2495425"/>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5" name="直接连接符 14"/>
          <p:cNvCxnSpPr>
            <a:endCxn id="14" idx="2"/>
          </p:cNvCxnSpPr>
          <p:nvPr>
            <p:custDataLst>
              <p:tags r:id="rId9"/>
            </p:custDataLst>
          </p:nvPr>
        </p:nvCxnSpPr>
        <p:spPr>
          <a:xfrm>
            <a:off x="3047767" y="2342853"/>
            <a:ext cx="330835" cy="200660"/>
          </a:xfrm>
          <a:prstGeom prst="line">
            <a:avLst/>
          </a:prstGeom>
          <a:ln w="3175">
            <a:solidFill>
              <a:schemeClr val="accent1"/>
            </a:solidFill>
          </a:ln>
        </p:spPr>
        <p:style>
          <a:lnRef idx="1">
            <a:srgbClr val="0CADDC"/>
          </a:lnRef>
          <a:fillRef idx="0">
            <a:srgbClr val="0CADDC"/>
          </a:fillRef>
          <a:effectRef idx="0">
            <a:srgbClr val="0CADDC"/>
          </a:effectRef>
          <a:fontRef idx="minor">
            <a:srgbClr val="5F5F5F"/>
          </a:fontRef>
        </p:style>
      </p:cxnSp>
      <p:sp>
        <p:nvSpPr>
          <p:cNvPr id="16" name="椭圆 15"/>
          <p:cNvSpPr/>
          <p:nvPr>
            <p:custDataLst>
              <p:tags r:id="rId10"/>
            </p:custDataLst>
          </p:nvPr>
        </p:nvSpPr>
        <p:spPr>
          <a:xfrm>
            <a:off x="3734632" y="1962407"/>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7" name="直接连接符 16"/>
          <p:cNvCxnSpPr>
            <a:endCxn id="16" idx="1"/>
          </p:cNvCxnSpPr>
          <p:nvPr>
            <p:custDataLst>
              <p:tags r:id="rId11"/>
            </p:custDataLst>
          </p:nvPr>
        </p:nvCxnSpPr>
        <p:spPr>
          <a:xfrm>
            <a:off x="3276887" y="1657435"/>
            <a:ext cx="472440" cy="319405"/>
          </a:xfrm>
          <a:prstGeom prst="line">
            <a:avLst/>
          </a:prstGeom>
          <a:ln w="3175">
            <a:solidFill>
              <a:schemeClr val="accent1"/>
            </a:solidFill>
          </a:ln>
        </p:spPr>
        <p:style>
          <a:lnRef idx="1">
            <a:srgbClr val="0CADDC"/>
          </a:lnRef>
          <a:fillRef idx="0">
            <a:srgbClr val="0CADDC"/>
          </a:fillRef>
          <a:effectRef idx="0">
            <a:srgbClr val="0CADDC"/>
          </a:effectRef>
          <a:fontRef idx="minor">
            <a:srgbClr val="5F5F5F"/>
          </a:fontRef>
        </p:style>
      </p:cxnSp>
      <p:sp>
        <p:nvSpPr>
          <p:cNvPr id="60" name="文本框 59"/>
          <p:cNvSpPr txBox="1"/>
          <p:nvPr>
            <p:custDataLst>
              <p:tags r:id="rId12"/>
            </p:custDataLst>
          </p:nvPr>
        </p:nvSpPr>
        <p:spPr>
          <a:xfrm>
            <a:off x="3461154" y="2195247"/>
            <a:ext cx="2280192" cy="1537702"/>
          </a:xfrm>
          <a:prstGeom prst="rect">
            <a:avLst/>
          </a:prstGeom>
          <a:noFill/>
          <a:ln>
            <a:noFill/>
          </a:ln>
        </p:spPr>
        <p:txBody>
          <a:bodyPr wrap="square" rtlCol="0" anchor="ctr" anchorCtr="1">
            <a:normAutofit/>
          </a:bodyPr>
          <a:p>
            <a:pPr algn="ctr"/>
            <a:r>
              <a:rPr lang="zh-CN" altLang="en-US" b="1">
                <a:solidFill>
                  <a:srgbClr val="C00000"/>
                </a:solidFill>
                <a:latin typeface="微软雅黑" panose="020B0503020204020204" charset="-122"/>
                <a:ea typeface="微软雅黑" panose="020B0503020204020204" charset="-122"/>
                <a:cs typeface="微软雅黑" panose="020B0503020204020204" charset="-122"/>
                <a:sym typeface="+mn-ea"/>
              </a:rPr>
              <a:t>国外主要国家的国家安全体制机制</a:t>
            </a:r>
            <a:endParaRPr lang="fr-FR" altLang="zh-CN" b="1">
              <a:solidFill>
                <a:srgbClr val="0CADDC"/>
              </a:solidFill>
              <a:sym typeface="Arial" panose="020B0604020202020204" pitchFamily="34" charset="0"/>
            </a:endParaRPr>
          </a:p>
        </p:txBody>
      </p:sp>
      <p:sp>
        <p:nvSpPr>
          <p:cNvPr id="18" name="椭圆 17"/>
          <p:cNvSpPr/>
          <p:nvPr>
            <p:custDataLst>
              <p:tags r:id="rId13"/>
            </p:custDataLst>
          </p:nvPr>
        </p:nvSpPr>
        <p:spPr>
          <a:xfrm>
            <a:off x="3429071" y="3409930"/>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19" name="直接连接符 18"/>
          <p:cNvCxnSpPr/>
          <p:nvPr>
            <p:custDataLst>
              <p:tags r:id="rId14"/>
            </p:custDataLst>
          </p:nvPr>
        </p:nvCxnSpPr>
        <p:spPr>
          <a:xfrm>
            <a:off x="3124217" y="3485958"/>
            <a:ext cx="337240" cy="0"/>
          </a:xfrm>
          <a:prstGeom prst="line">
            <a:avLst/>
          </a:prstGeom>
          <a:ln w="3175">
            <a:solidFill>
              <a:schemeClr val="accent1"/>
            </a:solidFill>
          </a:ln>
        </p:spPr>
        <p:style>
          <a:lnRef idx="1">
            <a:srgbClr val="0CADDC"/>
          </a:lnRef>
          <a:fillRef idx="0">
            <a:srgbClr val="0CADDC"/>
          </a:fillRef>
          <a:effectRef idx="0">
            <a:srgbClr val="0CADDC"/>
          </a:effectRef>
          <a:fontRef idx="minor">
            <a:srgbClr val="5F5F5F"/>
          </a:fontRef>
        </p:style>
      </p:cxnSp>
      <p:sp>
        <p:nvSpPr>
          <p:cNvPr id="100" name="文本框 99"/>
          <p:cNvSpPr txBox="1"/>
          <p:nvPr/>
        </p:nvSpPr>
        <p:spPr>
          <a:xfrm>
            <a:off x="610235" y="1250950"/>
            <a:ext cx="2774315" cy="521970"/>
          </a:xfrm>
          <a:prstGeom prst="rect">
            <a:avLst/>
          </a:prstGeom>
          <a:noFill/>
          <a:ln w="9525">
            <a:noFill/>
          </a:ln>
        </p:spPr>
        <p:txBody>
          <a:bodyPr wrap="square">
            <a:spAutoFit/>
          </a:bodyPr>
          <a:p>
            <a:pPr indent="0"/>
            <a:r>
              <a:rPr lang="zh-CN" sz="1400" b="0">
                <a:solidFill>
                  <a:srgbClr val="231F20"/>
                </a:solidFill>
                <a:latin typeface="微软雅黑" panose="020B0503020204020204" charset="-122"/>
                <a:ea typeface="微软雅黑" panose="020B0503020204020204" charset="-122"/>
              </a:rPr>
              <a:t>美国国家安全体制机制涉及政府诸多部门机构的相互协作</a:t>
            </a:r>
            <a:endParaRPr lang="zh-CN" altLang="en-US" sz="1400" b="0">
              <a:solidFill>
                <a:srgbClr val="231F20"/>
              </a:solidFill>
              <a:latin typeface="微软雅黑" panose="020B0503020204020204" charset="-122"/>
              <a:ea typeface="微软雅黑" panose="020B0503020204020204" charset="-122"/>
            </a:endParaRPr>
          </a:p>
        </p:txBody>
      </p:sp>
      <p:sp>
        <p:nvSpPr>
          <p:cNvPr id="20" name="文本框 19"/>
          <p:cNvSpPr txBox="1"/>
          <p:nvPr/>
        </p:nvSpPr>
        <p:spPr>
          <a:xfrm>
            <a:off x="633730" y="2011045"/>
            <a:ext cx="2643505" cy="737235"/>
          </a:xfrm>
          <a:prstGeom prst="rect">
            <a:avLst/>
          </a:prstGeom>
          <a:noFill/>
          <a:ln w="9525">
            <a:noFill/>
          </a:ln>
        </p:spPr>
        <p:txBody>
          <a:bodyPr wrap="square">
            <a:spAutoFit/>
          </a:bodyPr>
          <a:p>
            <a:pPr indent="0"/>
            <a:r>
              <a:rPr lang="zh-CN" sz="1400" b="0">
                <a:solidFill>
                  <a:srgbClr val="231F20"/>
                </a:solidFill>
                <a:latin typeface="微软雅黑" panose="020B0503020204020204" charset="-122"/>
                <a:ea typeface="微软雅黑" panose="020B0503020204020204" charset="-122"/>
              </a:rPr>
              <a:t>俄罗斯形成了以总统为核心、以联邦安全会议为主体的决策框架</a:t>
            </a:r>
            <a:endParaRPr lang="zh-CN" altLang="en-US" sz="1400" b="0">
              <a:solidFill>
                <a:srgbClr val="231F20"/>
              </a:solidFill>
              <a:latin typeface="微软雅黑" panose="020B0503020204020204" charset="-122"/>
              <a:ea typeface="微软雅黑" panose="020B0503020204020204" charset="-122"/>
            </a:endParaRPr>
          </a:p>
        </p:txBody>
      </p:sp>
      <p:sp>
        <p:nvSpPr>
          <p:cNvPr id="21" name="文本框 20"/>
          <p:cNvSpPr txBox="1"/>
          <p:nvPr/>
        </p:nvSpPr>
        <p:spPr>
          <a:xfrm>
            <a:off x="582295" y="3028950"/>
            <a:ext cx="2542540" cy="917575"/>
          </a:xfrm>
          <a:prstGeom prst="rect">
            <a:avLst/>
          </a:prstGeom>
          <a:noFill/>
          <a:ln w="9525">
            <a:noFill/>
          </a:ln>
        </p:spPr>
        <p:txBody>
          <a:bodyPr wrap="square">
            <a:noAutofit/>
          </a:bodyPr>
          <a:p>
            <a:pPr indent="0"/>
            <a:r>
              <a:rPr lang="zh-CN" sz="1400" b="0">
                <a:solidFill>
                  <a:srgbClr val="231F20"/>
                </a:solidFill>
                <a:latin typeface="微软雅黑" panose="020B0503020204020204" charset="-122"/>
                <a:ea typeface="微软雅黑" panose="020B0503020204020204" charset="-122"/>
              </a:rPr>
              <a:t>英国的安全体制以君主立宪制为基础，其安全体制的最高决策者是首相和内阁，安全政策的执行者是内阁各部</a:t>
            </a:r>
            <a:endParaRPr lang="zh-CN" altLang="en-US" sz="1400" b="0">
              <a:solidFill>
                <a:srgbClr val="231F20"/>
              </a:solidFill>
              <a:latin typeface="微软雅黑" panose="020B0503020204020204" charset="-122"/>
              <a:ea typeface="微软雅黑" panose="020B0503020204020204" charset="-122"/>
            </a:endParaRPr>
          </a:p>
        </p:txBody>
      </p:sp>
      <p:sp>
        <p:nvSpPr>
          <p:cNvPr id="22" name="文本框 21"/>
          <p:cNvSpPr txBox="1"/>
          <p:nvPr/>
        </p:nvSpPr>
        <p:spPr>
          <a:xfrm>
            <a:off x="5791200" y="1047750"/>
            <a:ext cx="2676525" cy="953135"/>
          </a:xfrm>
          <a:prstGeom prst="rect">
            <a:avLst/>
          </a:prstGeom>
          <a:noFill/>
          <a:ln w="9525">
            <a:noFill/>
          </a:ln>
        </p:spPr>
        <p:txBody>
          <a:bodyPr wrap="square">
            <a:spAutoFit/>
          </a:bodyPr>
          <a:p>
            <a:pPr indent="0"/>
            <a:r>
              <a:rPr lang="zh-CN" sz="1400" b="0">
                <a:solidFill>
                  <a:srgbClr val="231F20"/>
                </a:solidFill>
                <a:latin typeface="微软雅黑" panose="020B0503020204020204" charset="-122"/>
                <a:ea typeface="微软雅黑" panose="020B0503020204020204" charset="-122"/>
                <a:cs typeface="微软雅黑" panose="020B0503020204020204" charset="-122"/>
              </a:rPr>
              <a:t>法国逐步形成了</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半总统半议会制</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的政治体制，又称</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双首长制</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或</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政治双头制</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，实际上实行的是总统制的政治体制。</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6172200" y="2190750"/>
            <a:ext cx="2387600" cy="1599565"/>
          </a:xfrm>
          <a:prstGeom prst="rect">
            <a:avLst/>
          </a:prstGeom>
          <a:noFill/>
          <a:ln w="9525">
            <a:noFill/>
          </a:ln>
        </p:spPr>
        <p:txBody>
          <a:bodyPr wrap="square">
            <a:spAutoFit/>
          </a:bodyPr>
          <a:p>
            <a:pPr indent="0"/>
            <a:r>
              <a:rPr lang="zh-CN" sz="1400" b="0">
                <a:solidFill>
                  <a:srgbClr val="231F20"/>
                </a:solidFill>
                <a:latin typeface="微软雅黑" panose="020B0503020204020204" charset="-122"/>
                <a:ea typeface="微软雅黑" panose="020B0503020204020204" charset="-122"/>
              </a:rPr>
              <a:t>德国安全体制机制具体包括德国安全情报体制机制、德国情报与安全预警机制、德国安全决策体制、德国军事安全体制机制、德国应急安全体制机制和德国国家安全体制机制的改革。</a:t>
            </a:r>
            <a:endParaRPr lang="zh-CN" altLang="en-US" sz="1400" b="0">
              <a:solidFill>
                <a:srgbClr val="231F20"/>
              </a:solidFill>
              <a:latin typeface="微软雅黑" panose="020B0503020204020204" charset="-122"/>
              <a:ea typeface="微软雅黑" panose="020B0503020204020204" charset="-122"/>
            </a:endParaRPr>
          </a:p>
        </p:txBody>
      </p:sp>
      <p:sp>
        <p:nvSpPr>
          <p:cNvPr id="24" name="文本框 23"/>
          <p:cNvSpPr txBox="1"/>
          <p:nvPr/>
        </p:nvSpPr>
        <p:spPr>
          <a:xfrm>
            <a:off x="633730" y="4255135"/>
            <a:ext cx="2976880" cy="521970"/>
          </a:xfrm>
          <a:prstGeom prst="rect">
            <a:avLst/>
          </a:prstGeom>
          <a:noFill/>
          <a:ln w="9525">
            <a:noFill/>
          </a:ln>
        </p:spPr>
        <p:txBody>
          <a:bodyPr wrap="square">
            <a:spAutoFit/>
          </a:bodyPr>
          <a:p>
            <a:pPr indent="0"/>
            <a:r>
              <a:rPr lang="zh-CN" sz="1400" b="0">
                <a:solidFill>
                  <a:srgbClr val="231F20"/>
                </a:solidFill>
                <a:latin typeface="微软雅黑" panose="020B0503020204020204" charset="-122"/>
                <a:ea typeface="微软雅黑" panose="020B0503020204020204" charset="-122"/>
              </a:rPr>
              <a:t>日本国家安保体制的基础是君主立宪制和美日同盟体制。</a:t>
            </a:r>
            <a:endParaRPr lang="zh-CN" altLang="en-US" sz="1400" b="0">
              <a:solidFill>
                <a:srgbClr val="231F20"/>
              </a:solidFill>
              <a:latin typeface="微软雅黑" panose="020B0503020204020204" charset="-122"/>
              <a:ea typeface="微软雅黑" panose="020B0503020204020204" charset="-122"/>
            </a:endParaRPr>
          </a:p>
        </p:txBody>
      </p:sp>
      <p:sp>
        <p:nvSpPr>
          <p:cNvPr id="25" name="文本框 24"/>
          <p:cNvSpPr txBox="1"/>
          <p:nvPr/>
        </p:nvSpPr>
        <p:spPr>
          <a:xfrm>
            <a:off x="4343400" y="4171950"/>
            <a:ext cx="4486275" cy="737235"/>
          </a:xfrm>
          <a:prstGeom prst="rect">
            <a:avLst/>
          </a:prstGeom>
          <a:noFill/>
          <a:ln w="9525">
            <a:noFill/>
          </a:ln>
        </p:spPr>
        <p:txBody>
          <a:bodyPr wrap="square">
            <a:spAutoFit/>
          </a:bodyPr>
          <a:p>
            <a:pPr indent="0"/>
            <a:r>
              <a:rPr lang="zh-CN" sz="1400" b="0">
                <a:solidFill>
                  <a:srgbClr val="231F20"/>
                </a:solidFill>
                <a:latin typeface="微软雅黑" panose="020B0503020204020204" charset="-122"/>
                <a:ea typeface="微软雅黑" panose="020B0503020204020204" charset="-122"/>
              </a:rPr>
              <a:t>印度是联邦制国家，实行德国式的议会民主制。总统是名义上的国家元首和军队统帅，实权属总理领导下的内阁会议，总理由人民院多数党领袖担任。</a:t>
            </a:r>
            <a:endParaRPr lang="zh-CN" altLang="en-US" sz="1400" b="0">
              <a:solidFill>
                <a:srgbClr val="231F20"/>
              </a:solidFill>
              <a:latin typeface="微软雅黑" panose="020B0503020204020204" charset="-122"/>
              <a:ea typeface="微软雅黑" panose="020B0503020204020204" charset="-122"/>
            </a:endParaRPr>
          </a:p>
        </p:txBody>
      </p:sp>
      <p:sp>
        <p:nvSpPr>
          <p:cNvPr id="26" name="椭圆 25"/>
          <p:cNvSpPr/>
          <p:nvPr>
            <p:custDataLst>
              <p:tags r:id="rId15"/>
            </p:custDataLst>
          </p:nvPr>
        </p:nvSpPr>
        <p:spPr>
          <a:xfrm>
            <a:off x="3809826" y="3917212"/>
            <a:ext cx="97445" cy="97445"/>
          </a:xfrm>
          <a:prstGeom prst="ellipse">
            <a:avLst/>
          </a:prstGeom>
          <a:solidFill>
            <a:srgbClr val="C00000"/>
          </a:solidFill>
          <a:ln>
            <a:noFill/>
          </a:ln>
        </p:spPr>
        <p:style>
          <a:lnRef idx="2">
            <a:srgbClr val="0CADDC">
              <a:shade val="50000"/>
            </a:srgbClr>
          </a:lnRef>
          <a:fillRef idx="1">
            <a:srgbClr val="0CADDC"/>
          </a:fillRef>
          <a:effectRef idx="0">
            <a:srgbClr val="0CADDC"/>
          </a:effectRef>
          <a:fontRef idx="minor">
            <a:sysClr val="window" lastClr="FFFFFF"/>
          </a:fontRef>
        </p:style>
        <p:txBody>
          <a:bodyPr rtlCol="0" anchor="ctr">
            <a:normAutofit fontScale="25000" lnSpcReduction="20000"/>
          </a:bodyPr>
          <a:p>
            <a:pPr algn="ctr"/>
            <a:endParaRPr lang="zh-CN" altLang="en-US" sz="1350">
              <a:solidFill>
                <a:sysClr val="window" lastClr="FFFFFF"/>
              </a:solidFill>
              <a:sym typeface="Arial" panose="020B0604020202020204" pitchFamily="34" charset="0"/>
            </a:endParaRPr>
          </a:p>
        </p:txBody>
      </p:sp>
      <p:cxnSp>
        <p:nvCxnSpPr>
          <p:cNvPr id="27" name="直接连接符 26"/>
          <p:cNvCxnSpPr/>
          <p:nvPr>
            <p:custDataLst>
              <p:tags r:id="rId16"/>
            </p:custDataLst>
          </p:nvPr>
        </p:nvCxnSpPr>
        <p:spPr>
          <a:xfrm flipV="1">
            <a:off x="3429117" y="4002130"/>
            <a:ext cx="402590" cy="245745"/>
          </a:xfrm>
          <a:prstGeom prst="line">
            <a:avLst/>
          </a:prstGeom>
          <a:solidFill>
            <a:sysClr val="window" lastClr="FFFFFF"/>
          </a:solidFill>
          <a:ln w="3175">
            <a:solidFill>
              <a:schemeClr val="accent1"/>
            </a:solidFill>
          </a:ln>
        </p:spPr>
        <p:style>
          <a:lnRef idx="1">
            <a:srgbClr val="0CADDC"/>
          </a:lnRef>
          <a:fillRef idx="0">
            <a:srgbClr val="0CADDC"/>
          </a:fillRef>
          <a:effectRef idx="0">
            <a:srgbClr val="0CADDC"/>
          </a:effectRef>
          <a:fontRef idx="minor">
            <a:srgbClr val="5F5F5F"/>
          </a:fontRef>
        </p:style>
      </p:cxn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三、中国的国家安全体制机制</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62000" y="1124585"/>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（一）我国国家安全体制机制的主要内容</a:t>
            </a:r>
            <a:endParaRPr lang="zh-CN" altLang="en-US" sz="1600" b="1">
              <a:solidFill>
                <a:srgbClr val="C00000"/>
              </a:solidFill>
              <a:latin typeface="微软雅黑" panose="020B0503020204020204" charset="-122"/>
              <a:ea typeface="微软雅黑" panose="020B0503020204020204" charset="-122"/>
            </a:endParaRPr>
          </a:p>
        </p:txBody>
      </p:sp>
      <p:sp>
        <p:nvSpPr>
          <p:cNvPr id="38" name="六边形 37"/>
          <p:cNvSpPr/>
          <p:nvPr>
            <p:custDataLst>
              <p:tags r:id="rId1"/>
            </p:custDataLst>
          </p:nvPr>
        </p:nvSpPr>
        <p:spPr>
          <a:xfrm>
            <a:off x="4407848" y="1992743"/>
            <a:ext cx="701117" cy="604412"/>
          </a:xfrm>
          <a:prstGeom prst="hexagon">
            <a:avLst/>
          </a:prstGeom>
          <a:solidFill>
            <a:schemeClr val="accent1"/>
          </a:solidFill>
          <a:ln>
            <a:no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lnSpcReduction="10000"/>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（三）</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六边形 18"/>
          <p:cNvSpPr/>
          <p:nvPr>
            <p:custDataLst>
              <p:tags r:id="rId2"/>
            </p:custDataLst>
          </p:nvPr>
        </p:nvSpPr>
        <p:spPr>
          <a:xfrm>
            <a:off x="2971800" y="1953895"/>
            <a:ext cx="894080" cy="808990"/>
          </a:xfrm>
          <a:prstGeom prst="hexagon">
            <a:avLst/>
          </a:prstGeom>
          <a:solidFill>
            <a:schemeClr val="accent1"/>
          </a:solidFill>
          <a:ln>
            <a:solidFill>
              <a:schemeClr val="accent1"/>
            </a:solid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（一）</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六边形 19"/>
          <p:cNvSpPr/>
          <p:nvPr>
            <p:custDataLst>
              <p:tags r:id="rId3"/>
            </p:custDataLst>
          </p:nvPr>
        </p:nvSpPr>
        <p:spPr>
          <a:xfrm>
            <a:off x="3870325" y="3406775"/>
            <a:ext cx="832485" cy="714375"/>
          </a:xfrm>
          <a:prstGeom prst="hexagon">
            <a:avLst/>
          </a:prstGeom>
          <a:solidFill>
            <a:schemeClr val="accent1"/>
          </a:solidFill>
          <a:ln>
            <a:solidFill>
              <a:schemeClr val="accent1"/>
            </a:solid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（五）</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六边形 20"/>
          <p:cNvSpPr/>
          <p:nvPr>
            <p:custDataLst>
              <p:tags r:id="rId4"/>
            </p:custDataLst>
          </p:nvPr>
        </p:nvSpPr>
        <p:spPr>
          <a:xfrm>
            <a:off x="2994025" y="3388360"/>
            <a:ext cx="871220" cy="747395"/>
          </a:xfrm>
          <a:prstGeom prst="hexagon">
            <a:avLst/>
          </a:prstGeom>
          <a:solidFill>
            <a:schemeClr val="accent1"/>
          </a:solidFill>
          <a:ln>
            <a:solidFill>
              <a:schemeClr val="accent1"/>
            </a:solid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（二）</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25" name="直接连接符 24"/>
          <p:cNvCxnSpPr/>
          <p:nvPr>
            <p:custDataLst>
              <p:tags r:id="rId5"/>
            </p:custDataLst>
          </p:nvPr>
        </p:nvCxnSpPr>
        <p:spPr>
          <a:xfrm flipV="1">
            <a:off x="4724453" y="1608115"/>
            <a:ext cx="0" cy="360379"/>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26" name="直接连接符 25"/>
          <p:cNvCxnSpPr/>
          <p:nvPr>
            <p:custDataLst>
              <p:tags r:id="rId6"/>
            </p:custDataLst>
          </p:nvPr>
        </p:nvCxnSpPr>
        <p:spPr>
          <a:xfrm flipV="1">
            <a:off x="4724453" y="1581938"/>
            <a:ext cx="1066800" cy="13335"/>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29" name="直接连接符 28"/>
          <p:cNvCxnSpPr/>
          <p:nvPr>
            <p:custDataLst>
              <p:tags r:id="rId7"/>
            </p:custDataLst>
          </p:nvPr>
        </p:nvCxnSpPr>
        <p:spPr>
          <a:xfrm>
            <a:off x="4261952" y="4299886"/>
            <a:ext cx="995680" cy="25400"/>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30" name="直接连接符 29"/>
          <p:cNvCxnSpPr/>
          <p:nvPr>
            <p:custDataLst>
              <p:tags r:id="rId8"/>
            </p:custDataLst>
          </p:nvPr>
        </p:nvCxnSpPr>
        <p:spPr>
          <a:xfrm>
            <a:off x="4267032" y="4096290"/>
            <a:ext cx="0" cy="178198"/>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31" name="直接连接符 30"/>
          <p:cNvCxnSpPr/>
          <p:nvPr>
            <p:custDataLst>
              <p:tags r:id="rId9"/>
            </p:custDataLst>
          </p:nvPr>
        </p:nvCxnSpPr>
        <p:spPr>
          <a:xfrm>
            <a:off x="1787153" y="1587521"/>
            <a:ext cx="1818137" cy="0"/>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32" name="直接连接符 31"/>
          <p:cNvCxnSpPr/>
          <p:nvPr>
            <p:custDataLst>
              <p:tags r:id="rId10"/>
            </p:custDataLst>
          </p:nvPr>
        </p:nvCxnSpPr>
        <p:spPr>
          <a:xfrm>
            <a:off x="3614046" y="1587521"/>
            <a:ext cx="0" cy="335887"/>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35" name="直接连接符 34"/>
          <p:cNvCxnSpPr/>
          <p:nvPr>
            <p:custDataLst>
              <p:tags r:id="rId11"/>
            </p:custDataLst>
          </p:nvPr>
        </p:nvCxnSpPr>
        <p:spPr>
          <a:xfrm>
            <a:off x="1947936" y="4296076"/>
            <a:ext cx="1480373" cy="0"/>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36" name="直接连接符 35"/>
          <p:cNvCxnSpPr/>
          <p:nvPr>
            <p:custDataLst>
              <p:tags r:id="rId12"/>
            </p:custDataLst>
          </p:nvPr>
        </p:nvCxnSpPr>
        <p:spPr>
          <a:xfrm>
            <a:off x="3428306" y="4135519"/>
            <a:ext cx="0" cy="168536"/>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sp>
        <p:nvSpPr>
          <p:cNvPr id="6" name="文本框 5"/>
          <p:cNvSpPr txBox="1"/>
          <p:nvPr/>
        </p:nvSpPr>
        <p:spPr>
          <a:xfrm>
            <a:off x="457200" y="1657985"/>
            <a:ext cx="2263775" cy="1168400"/>
          </a:xfrm>
          <a:prstGeom prst="rect">
            <a:avLst/>
          </a:prstGeom>
          <a:noFill/>
          <a:ln w="9525">
            <a:noFill/>
          </a:ln>
        </p:spPr>
        <p:txBody>
          <a:bodyPr wrap="square">
            <a:spAutoFit/>
          </a:bodyPr>
          <a:p>
            <a:pPr marL="170815" indent="-170815"/>
            <a:r>
              <a:rPr lang="en-US" sz="1400" b="1">
                <a:solidFill>
                  <a:srgbClr val="231F20"/>
                </a:solidFill>
                <a:latin typeface="微软雅黑" panose="020B0503020204020204" charset="-122"/>
                <a:ea typeface="微软雅黑" panose="020B0503020204020204" charset="-122"/>
                <a:cs typeface="微软雅黑" panose="020B0503020204020204" charset="-122"/>
              </a:rPr>
              <a:t>1. </a:t>
            </a:r>
            <a:r>
              <a:rPr lang="zh-CN" sz="1400" b="1">
                <a:solidFill>
                  <a:srgbClr val="231F20"/>
                </a:solidFill>
                <a:latin typeface="微软雅黑" panose="020B0503020204020204" charset="-122"/>
                <a:ea typeface="微软雅黑" panose="020B0503020204020204" charset="-122"/>
                <a:cs typeface="微软雅黑" panose="020B0503020204020204" charset="-122"/>
              </a:rPr>
              <a:t>国家安全职能划分</a:t>
            </a:r>
            <a:r>
              <a:rPr lang="zh-CN" sz="1400" b="0">
                <a:solidFill>
                  <a:srgbClr val="231F20"/>
                </a:solidFill>
                <a:latin typeface="微软雅黑" panose="020B0503020204020204" charset="-122"/>
                <a:ea typeface="微软雅黑" panose="020B0503020204020204" charset="-122"/>
                <a:cs typeface="微软雅黑" panose="020B0503020204020204" charset="-122"/>
              </a:rPr>
              <a:t>国家安全职能是指国家安全组织及其工作人员在国家安全管理过程中所具有的责任和功能。</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04800" y="3258185"/>
            <a:ext cx="2834640" cy="1168400"/>
          </a:xfrm>
          <a:prstGeom prst="rect">
            <a:avLst/>
          </a:prstGeom>
          <a:noFill/>
          <a:ln w="9525">
            <a:noFill/>
          </a:ln>
        </p:spPr>
        <p:txBody>
          <a:bodyPr wrap="square">
            <a:spAutoFit/>
          </a:bodyPr>
          <a:p>
            <a:pPr marL="175895" indent="-175895"/>
            <a:r>
              <a:rPr lang="en-US" sz="1400" b="1">
                <a:solidFill>
                  <a:srgbClr val="231F20"/>
                </a:solidFill>
                <a:latin typeface="微软雅黑" panose="020B0503020204020204" charset="-122"/>
                <a:ea typeface="微软雅黑" panose="020B0503020204020204" charset="-122"/>
                <a:cs typeface="微软雅黑" panose="020B0503020204020204" charset="-122"/>
              </a:rPr>
              <a:t>2. </a:t>
            </a:r>
            <a:r>
              <a:rPr lang="zh-CN" sz="1400" b="1">
                <a:solidFill>
                  <a:srgbClr val="231F20"/>
                </a:solidFill>
                <a:latin typeface="微软雅黑" panose="020B0503020204020204" charset="-122"/>
                <a:ea typeface="微软雅黑" panose="020B0503020204020204" charset="-122"/>
                <a:cs typeface="微软雅黑" panose="020B0503020204020204" charset="-122"/>
              </a:rPr>
              <a:t>国家安全机构管理制度</a:t>
            </a:r>
            <a:r>
              <a:rPr lang="zh-CN" sz="1400" b="0">
                <a:solidFill>
                  <a:srgbClr val="231F20"/>
                </a:solidFill>
                <a:latin typeface="微软雅黑" panose="020B0503020204020204" charset="-122"/>
                <a:ea typeface="微软雅黑" panose="020B0503020204020204" charset="-122"/>
                <a:cs typeface="微软雅黑" panose="020B0503020204020204" charset="-122"/>
              </a:rPr>
              <a:t>国家安全机构管理制度是指有关国家安全机构设置、运行、效率等规则、程序和方式的制度性规定。</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791200" y="1276985"/>
            <a:ext cx="3060700" cy="1383665"/>
          </a:xfrm>
          <a:prstGeom prst="rect">
            <a:avLst/>
          </a:prstGeom>
          <a:noFill/>
          <a:ln w="9525">
            <a:noFill/>
          </a:ln>
        </p:spPr>
        <p:txBody>
          <a:bodyPr wrap="square">
            <a:spAutoFit/>
          </a:bodyPr>
          <a:p>
            <a:pPr marL="176530" indent="-176530"/>
            <a:r>
              <a:rPr lang="en-US" sz="1400" b="1">
                <a:solidFill>
                  <a:srgbClr val="231F20"/>
                </a:solidFill>
                <a:latin typeface="微软雅黑" panose="020B0503020204020204" charset="-122"/>
                <a:ea typeface="微软雅黑" panose="020B0503020204020204" charset="-122"/>
                <a:cs typeface="微软雅黑" panose="020B0503020204020204" charset="-122"/>
              </a:rPr>
              <a:t>3. </a:t>
            </a:r>
            <a:r>
              <a:rPr lang="zh-CN" sz="1400" b="1">
                <a:solidFill>
                  <a:srgbClr val="231F20"/>
                </a:solidFill>
                <a:latin typeface="微软雅黑" panose="020B0503020204020204" charset="-122"/>
                <a:ea typeface="微软雅黑" panose="020B0503020204020204" charset="-122"/>
                <a:cs typeface="微软雅黑" panose="020B0503020204020204" charset="-122"/>
              </a:rPr>
              <a:t>国家安全人力资源管理制度</a:t>
            </a:r>
            <a:r>
              <a:rPr lang="zh-CN" sz="1400" b="0">
                <a:solidFill>
                  <a:srgbClr val="231F20"/>
                </a:solidFill>
                <a:latin typeface="微软雅黑" panose="020B0503020204020204" charset="-122"/>
                <a:ea typeface="微软雅黑" panose="020B0503020204020204" charset="-122"/>
                <a:cs typeface="微软雅黑" panose="020B0503020204020204" charset="-122"/>
              </a:rPr>
              <a:t>国家安全人力资源管理制度是指有关国家安全人力资源规划、获取、维持和开发等规则、程序和方式的制度性规定，是国家安全体制的重要组成部分。</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六边形 9"/>
          <p:cNvSpPr/>
          <p:nvPr>
            <p:custDataLst>
              <p:tags r:id="rId13"/>
            </p:custDataLst>
          </p:nvPr>
        </p:nvSpPr>
        <p:spPr>
          <a:xfrm>
            <a:off x="3609975" y="2496185"/>
            <a:ext cx="1054735" cy="841375"/>
          </a:xfrm>
          <a:prstGeom prst="hexagon">
            <a:avLst/>
          </a:prstGeom>
          <a:solidFill>
            <a:schemeClr val="accent1"/>
          </a:solidFill>
          <a:ln>
            <a:solidFill>
              <a:schemeClr val="accent1"/>
            </a:solid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（四）</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2" name="直接连接符 11"/>
          <p:cNvCxnSpPr/>
          <p:nvPr>
            <p:custDataLst>
              <p:tags r:id="rId14"/>
            </p:custDataLst>
          </p:nvPr>
        </p:nvCxnSpPr>
        <p:spPr>
          <a:xfrm>
            <a:off x="4664628" y="3011778"/>
            <a:ext cx="1198574" cy="0"/>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sp>
        <p:nvSpPr>
          <p:cNvPr id="13" name="文本框 12"/>
          <p:cNvSpPr txBox="1"/>
          <p:nvPr/>
        </p:nvSpPr>
        <p:spPr>
          <a:xfrm>
            <a:off x="5645150" y="2724785"/>
            <a:ext cx="3025140" cy="953135"/>
          </a:xfrm>
          <a:prstGeom prst="rect">
            <a:avLst/>
          </a:prstGeom>
          <a:noFill/>
          <a:ln w="9525">
            <a:noFill/>
          </a:ln>
        </p:spPr>
        <p:txBody>
          <a:bodyPr wrap="square">
            <a:spAutoFit/>
          </a:bodyPr>
          <a:p>
            <a:pPr marL="178435" indent="-178435"/>
            <a:r>
              <a:rPr lang="en-US" sz="1400" b="1">
                <a:solidFill>
                  <a:srgbClr val="231F20"/>
                </a:solidFill>
                <a:latin typeface="微软雅黑" panose="020B0503020204020204" charset="-122"/>
                <a:ea typeface="微软雅黑" panose="020B0503020204020204" charset="-122"/>
                <a:cs typeface="微软雅黑" panose="020B0503020204020204" charset="-122"/>
              </a:rPr>
              <a:t>4. </a:t>
            </a:r>
            <a:r>
              <a:rPr lang="zh-CN" sz="1400" b="1">
                <a:solidFill>
                  <a:srgbClr val="231F20"/>
                </a:solidFill>
                <a:latin typeface="微软雅黑" panose="020B0503020204020204" charset="-122"/>
                <a:ea typeface="微软雅黑" panose="020B0503020204020204" charset="-122"/>
                <a:cs typeface="微软雅黑" panose="020B0503020204020204" charset="-122"/>
              </a:rPr>
              <a:t>权责机制</a:t>
            </a:r>
            <a:r>
              <a:rPr lang="zh-CN" sz="1400" b="0">
                <a:solidFill>
                  <a:srgbClr val="231F20"/>
                </a:solidFill>
                <a:latin typeface="微软雅黑" panose="020B0503020204020204" charset="-122"/>
                <a:ea typeface="微软雅黑" panose="020B0503020204020204" charset="-122"/>
                <a:cs typeface="微软雅黑" panose="020B0503020204020204" charset="-122"/>
              </a:rPr>
              <a:t>权责机制是指一系列有关国家安全职权、责任的规则和程序的有机结合。</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5105400" y="3867785"/>
            <a:ext cx="3885565" cy="953135"/>
          </a:xfrm>
          <a:prstGeom prst="rect">
            <a:avLst/>
          </a:prstGeom>
          <a:noFill/>
          <a:ln w="9525">
            <a:noFill/>
          </a:ln>
        </p:spPr>
        <p:txBody>
          <a:bodyPr wrap="square">
            <a:spAutoFit/>
          </a:bodyPr>
          <a:p>
            <a:pPr marL="177800" indent="-177800"/>
            <a:r>
              <a:rPr lang="en-US" sz="1400" b="1">
                <a:solidFill>
                  <a:srgbClr val="231F20"/>
                </a:solidFill>
                <a:latin typeface="微软雅黑" panose="020B0503020204020204" charset="-122"/>
                <a:ea typeface="微软雅黑" panose="020B0503020204020204" charset="-122"/>
                <a:cs typeface="微软雅黑" panose="020B0503020204020204" charset="-122"/>
              </a:rPr>
              <a:t>5. </a:t>
            </a:r>
            <a:r>
              <a:rPr lang="zh-CN" sz="1400" b="1">
                <a:solidFill>
                  <a:srgbClr val="231F20"/>
                </a:solidFill>
                <a:latin typeface="微软雅黑" panose="020B0503020204020204" charset="-122"/>
                <a:ea typeface="微软雅黑" panose="020B0503020204020204" charset="-122"/>
                <a:cs typeface="微软雅黑" panose="020B0503020204020204" charset="-122"/>
              </a:rPr>
              <a:t>法律保障</a:t>
            </a:r>
            <a:r>
              <a:rPr lang="zh-CN" sz="1400" b="0">
                <a:solidFill>
                  <a:srgbClr val="231F20"/>
                </a:solidFill>
                <a:latin typeface="微软雅黑" panose="020B0503020204020204" charset="-122"/>
                <a:ea typeface="微软雅黑" panose="020B0503020204020204" charset="-122"/>
                <a:cs typeface="微软雅黑" panose="020B0503020204020204" charset="-122"/>
              </a:rPr>
              <a:t>法律保障就是本着“有法可依，有法必依，执法必严，违法必究”的准则为国家安全体制的建立、完善和实施提供法律制度支撑</a:t>
            </a:r>
            <a:endParaRPr lang="zh-CN" sz="1400"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三、中国的国家安全体制机制</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762000" y="1568450"/>
            <a:ext cx="8110220" cy="201168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新中国成立后，逐渐形成了一种以中国共产党中央委员会和中国共产党中央军事委员会为主体的国家安全领导体制。</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1983年成立的国家安全部以及此后陆续成立的地方各级国家安全厅（局），其工作职责主要是情报与反间谍，并无权管理军事、国防这样的传统安全问题</a:t>
            </a:r>
            <a:r>
              <a:rPr lang="zh-CN" sz="1600" b="0">
                <a:solidFill>
                  <a:srgbClr val="231F20"/>
                </a:solidFill>
                <a:latin typeface="微软雅黑" panose="020B0503020204020204" charset="-122"/>
                <a:ea typeface="微软雅黑" panose="020B0503020204020204" charset="-122"/>
                <a:cs typeface="微软雅黑" panose="020B0503020204020204" charset="-122"/>
              </a:rPr>
              <a:t>和</a:t>
            </a:r>
            <a:r>
              <a:rPr sz="1600" b="0">
                <a:solidFill>
                  <a:srgbClr val="231F20"/>
                </a:solidFill>
                <a:latin typeface="微软雅黑" panose="020B0503020204020204" charset="-122"/>
                <a:ea typeface="微软雅黑" panose="020B0503020204020204" charset="-122"/>
                <a:cs typeface="微软雅黑" panose="020B0503020204020204" charset="-122"/>
              </a:rPr>
              <a:t>各种非传统安全问题。</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2000年组建的“中央国家安全领导小组”，也仅仅是在“中央外事工作领导小组”上挂了一个新牌子，一套机构两块牌子，把国家安全主要限制在对外安全方面。</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这种具有明显传统的国家安全体制，已不适应当前非传统安全问题日益突出、传统安全问题与非传统安全问题相互交织的国家安全新形势，中国以往的国家安全体制和机制并不完善，存在着多方面问题，因而需要完善与健全。</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38200" y="1200150"/>
            <a:ext cx="4582160" cy="368300"/>
          </a:xfrm>
          <a:prstGeom prst="rect">
            <a:avLst/>
          </a:prstGeom>
          <a:noFill/>
          <a:ln w="9525">
            <a:noFill/>
          </a:ln>
        </p:spPr>
        <p:txBody>
          <a:bodyPr wrap="square">
            <a:spAutoFit/>
            <a:scene3d>
              <a:camera prst="orthographicFront"/>
              <a:lightRig rig="threePt" dir="t"/>
            </a:scene3d>
          </a:bodyPr>
          <a:p>
            <a:pPr indent="0"/>
            <a:r>
              <a:rPr lang="zh-CN"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（二）我国国家安全体制机制的完善健全</a:t>
            </a:r>
            <a:endParaRPr lang="zh-CN" altLang="en-US"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8" name="椭圆 37"/>
          <p:cNvSpPr/>
          <p:nvPr>
            <p:custDataLst>
              <p:tags r:id="rId1"/>
            </p:custDataLst>
          </p:nvPr>
        </p:nvSpPr>
        <p:spPr>
          <a:xfrm>
            <a:off x="381000" y="168529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1</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3" name="椭圆 32"/>
          <p:cNvSpPr/>
          <p:nvPr>
            <p:custDataLst>
              <p:tags r:id="rId2"/>
            </p:custDataLst>
          </p:nvPr>
        </p:nvSpPr>
        <p:spPr>
          <a:xfrm>
            <a:off x="381000" y="243713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2</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6" name="椭圆 5"/>
          <p:cNvSpPr/>
          <p:nvPr>
            <p:custDataLst>
              <p:tags r:id="rId3"/>
            </p:custDataLst>
          </p:nvPr>
        </p:nvSpPr>
        <p:spPr>
          <a:xfrm>
            <a:off x="241300" y="4156710"/>
            <a:ext cx="520700" cy="39878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zh-CN" altLang="en-US" sz="1600" b="1">
                <a:solidFill>
                  <a:schemeClr val="bg1"/>
                </a:solidFill>
                <a:latin typeface="微软雅黑" panose="020B0503020204020204" charset="-122"/>
                <a:ea typeface="微软雅黑" panose="020B0503020204020204" charset="-122"/>
                <a:cs typeface="+mn-ea"/>
                <a:sym typeface="+mn-ea"/>
              </a:rPr>
              <a:t>结论</a:t>
            </a:r>
            <a:endParaRPr lang="zh-CN" altLang="en-US" sz="1600" b="1">
              <a:solidFill>
                <a:schemeClr val="bg1"/>
              </a:solidFill>
              <a:latin typeface="微软雅黑" panose="020B0503020204020204" charset="-122"/>
              <a:ea typeface="微软雅黑" panose="020B0503020204020204" charset="-122"/>
              <a:cs typeface="+mn-ea"/>
              <a:sym typeface="+mn-ea"/>
            </a:endParaRPr>
          </a:p>
        </p:txBody>
      </p:sp>
      <p:sp>
        <p:nvSpPr>
          <p:cNvPr id="7" name="椭圆 6"/>
          <p:cNvSpPr/>
          <p:nvPr>
            <p:custDataLst>
              <p:tags r:id="rId4"/>
            </p:custDataLst>
          </p:nvPr>
        </p:nvSpPr>
        <p:spPr>
          <a:xfrm>
            <a:off x="407035" y="31813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3</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pic>
        <p:nvPicPr>
          <p:cNvPr id="8" name="图片 7" descr="9004821_navigation_gps_map_pin_location"/>
          <p:cNvPicPr>
            <a:picLocks noChangeAspect="1"/>
          </p:cNvPicPr>
          <p:nvPr/>
        </p:nvPicPr>
        <p:blipFill>
          <a:blip r:embed="rId5"/>
          <a:stretch>
            <a:fillRect/>
          </a:stretch>
        </p:blipFill>
        <p:spPr>
          <a:xfrm>
            <a:off x="7467600" y="742950"/>
            <a:ext cx="854075" cy="854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三、中国的国家安全体制机制</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8214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第四节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国家安全体制机制</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533400" y="1141730"/>
            <a:ext cx="8446770" cy="201168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2015年1月23日，中共中央政治局会议审议通过了《国家安全战略纲要》，这是中国第一个完整的国家安全战略文本。中共中央政治局会议强调“坚持中国共产党对国家安全工作的领导，建立集中统一、高效权威的国家安全领导体制和工作机制”。</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2016年12月9日，中央政治局会议审议通过《关于加强国家安全工作的意见》时认为，“十八大以来，党中央高度重视国家安全工作，推动国家安全工作在制度、法治、方略、工作举措上取得了新的明显进展。”这段话高度概括了党的十八大以来国家安全的总体布局，特别肯定国家安全工作在制度方面“取得了新的明显进展”。实质是肯定国家安全体制机制或制度方面的创新。</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2017年2月17日召开的国家安全工作座谈会上，习近平总书记又提出了进一步完善国家安全体制机制的一些具体任务。</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8" name="椭圆 37"/>
          <p:cNvSpPr/>
          <p:nvPr>
            <p:custDataLst>
              <p:tags r:id="rId1"/>
            </p:custDataLst>
          </p:nvPr>
        </p:nvSpPr>
        <p:spPr>
          <a:xfrm>
            <a:off x="228600" y="1290955"/>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4</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4" name="椭圆 3"/>
          <p:cNvSpPr/>
          <p:nvPr>
            <p:custDataLst>
              <p:tags r:id="rId2"/>
            </p:custDataLst>
          </p:nvPr>
        </p:nvSpPr>
        <p:spPr>
          <a:xfrm>
            <a:off x="228600" y="42481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6</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5" name="椭圆 4"/>
          <p:cNvSpPr/>
          <p:nvPr>
            <p:custDataLst>
              <p:tags r:id="rId3"/>
            </p:custDataLst>
          </p:nvPr>
        </p:nvSpPr>
        <p:spPr>
          <a:xfrm>
            <a:off x="228600" y="24193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5</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pic>
        <p:nvPicPr>
          <p:cNvPr id="6" name="图片 5" descr="9004836_month_date_schedule_calendar"/>
          <p:cNvPicPr>
            <a:picLocks noChangeAspect="1"/>
          </p:cNvPicPr>
          <p:nvPr/>
        </p:nvPicPr>
        <p:blipFill>
          <a:blip r:embed="rId4"/>
          <a:stretch>
            <a:fillRect/>
          </a:stretch>
        </p:blipFill>
        <p:spPr>
          <a:xfrm>
            <a:off x="8077200" y="666750"/>
            <a:ext cx="622300" cy="622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5"/>
          <p:cNvSpPr txBox="1"/>
          <p:nvPr/>
        </p:nvSpPr>
        <p:spPr>
          <a:xfrm>
            <a:off x="1600200" y="1047750"/>
            <a:ext cx="5389245" cy="2768600"/>
          </a:xfrm>
          <a:prstGeom prst="rect">
            <a:avLst/>
          </a:prstGeom>
          <a:noFill/>
          <a:ln>
            <a:noFill/>
          </a:ln>
        </p:spPr>
        <p:txBody>
          <a:bodyPr wrap="square" lIns="68580" tIns="34290" rIns="68580" bIns="34290" rtlCol="0">
            <a:noAutofit/>
          </a:bodyPr>
          <a:lstStyle/>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第一节 | 国家安全概念</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第二节 | 国家安全理论</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第三节 | 国家安全体系</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
        <p:nvSpPr>
          <p:cNvPr id="2" name="文本框 1"/>
          <p:cNvSpPr txBox="1"/>
          <p:nvPr/>
        </p:nvSpPr>
        <p:spPr>
          <a:xfrm>
            <a:off x="3645812" y="209510"/>
            <a:ext cx="1852375" cy="706755"/>
          </a:xfrm>
          <a:prstGeom prst="rect">
            <a:avLst/>
          </a:prstGeom>
          <a:noFill/>
        </p:spPr>
        <p:txBody>
          <a:bodyPr wrap="square" rtlCol="0">
            <a:spAutoFit/>
          </a:bodyPr>
          <a:lstStyle/>
          <a:p>
            <a:pPr algn="ctr"/>
            <a:r>
              <a:rPr kumimoji="1" lang="zh-CN" altLang="en-US" sz="4000" b="1">
                <a:solidFill>
                  <a:schemeClr val="accent6">
                    <a:lumMod val="20000"/>
                    <a:lumOff val="80000"/>
                  </a:schemeClr>
                </a:solidFill>
                <a:latin typeface="微软雅黑" panose="020B0503020204020204" charset="-122"/>
                <a:ea typeface="微软雅黑" panose="020B0503020204020204" charset="-122"/>
              </a:rPr>
              <a:t>目录</a:t>
            </a:r>
            <a:endParaRPr kumimoji="1" lang="zh-CN" altLang="en-US" sz="4000" b="1">
              <a:solidFill>
                <a:schemeClr val="accent6">
                  <a:lumMod val="20000"/>
                  <a:lumOff val="80000"/>
                </a:schemeClr>
              </a:solidFill>
              <a:latin typeface="微软雅黑" panose="020B0503020204020204" charset="-122"/>
              <a:ea typeface="微软雅黑" panose="020B0503020204020204" charset="-122"/>
            </a:endParaRPr>
          </a:p>
        </p:txBody>
      </p:sp>
      <p:sp>
        <p:nvSpPr>
          <p:cNvPr id="3" name="文本框 15"/>
          <p:cNvSpPr txBox="1"/>
          <p:nvPr/>
        </p:nvSpPr>
        <p:spPr>
          <a:xfrm>
            <a:off x="4724400" y="1047750"/>
            <a:ext cx="3688080" cy="2768600"/>
          </a:xfrm>
          <a:prstGeom prst="rect">
            <a:avLst/>
          </a:prstGeom>
          <a:noFill/>
          <a:ln>
            <a:noFill/>
          </a:ln>
        </p:spPr>
        <p:txBody>
          <a:bodyPr wrap="square" lIns="68580" tIns="34290" rIns="68580" bIns="34290" rtlCol="0">
            <a:noAutofit/>
          </a:bodyPr>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第四节 | 国家安全体制机制</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第五节 | 影响国家安全的因素</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lnSpc>
                <a:spcPct val="250000"/>
              </a:lnSpc>
              <a:buFont typeface="Arial" panose="020B0604020202020204" pitchFamily="34" charset="0"/>
              <a:buChar char="•"/>
            </a:pPr>
            <a:r>
              <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rPr>
              <a:t>第六节 | 国家安全教育</a:t>
            </a: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a:p>
            <a:pPr marL="285750" indent="-285750" algn="l" defTabSz="685800">
              <a:buFont typeface="Arial" panose="020B0604020202020204" pitchFamily="34" charset="0"/>
              <a:buChar char="•"/>
            </a:pPr>
            <a:endParaRPr lang="zh-CN" altLang="en-US" b="1" dirty="0">
              <a:solidFill>
                <a:schemeClr val="accent6">
                  <a:lumMod val="20000"/>
                  <a:lumOff val="80000"/>
                </a:schemeClr>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39013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第五节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影响国家安全的因素</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371600" y="1276350"/>
            <a:ext cx="64516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一、影响国家安全因素的分类</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二、影响国家安全的重要因素分析</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一、影响国家安全因素的分类</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影响国家安全的因素</a:t>
            </a:r>
            <a:endPar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1" name="文本框 10"/>
          <p:cNvSpPr txBox="1"/>
          <p:nvPr/>
        </p:nvSpPr>
        <p:spPr>
          <a:xfrm>
            <a:off x="685800" y="1428750"/>
            <a:ext cx="7607935" cy="201168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国家安全环境既在结果上影响一个国家的国家安全状态，也在起始的意义上影响一</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个国家的安全需要以及安全目标的确立、安全手段的选择等等。从国家安全环境的构成因素上，可以把影响国家安全的因素分为影响国家安全的因素、危害国家安全的因素和保障国家安全的因素三类。</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382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（一）从国家安全环境构成因素角度分类</a:t>
            </a:r>
            <a:endParaRPr lang="zh-CN" sz="1600" b="1">
              <a:solidFill>
                <a:srgbClr val="C0000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stretch>
            <a:fillRect/>
          </a:stretch>
        </p:blipFill>
        <p:spPr>
          <a:xfrm>
            <a:off x="4343400" y="2724150"/>
            <a:ext cx="3485515" cy="1955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一、影响国家安全因素的分类</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影响国家安全的因素</a:t>
            </a:r>
            <a:endPar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8382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（一）从国家安全环境构成因素角度分类</a:t>
            </a:r>
            <a:endParaRPr lang="zh-CN" sz="1600" b="1">
              <a:solidFill>
                <a:srgbClr val="C00000"/>
              </a:solidFill>
              <a:latin typeface="微软雅黑" panose="020B0503020204020204" charset="-122"/>
              <a:ea typeface="微软雅黑" panose="020B0503020204020204" charset="-122"/>
            </a:endParaRPr>
          </a:p>
        </p:txBody>
      </p:sp>
      <p:sp>
        <p:nvSpPr>
          <p:cNvPr id="25" name="任意多边形 24"/>
          <p:cNvSpPr/>
          <p:nvPr>
            <p:custDataLst>
              <p:tags r:id="rId1"/>
            </p:custDataLst>
          </p:nvPr>
        </p:nvSpPr>
        <p:spPr>
          <a:xfrm>
            <a:off x="4623753" y="2087590"/>
            <a:ext cx="444335" cy="471020"/>
          </a:xfrm>
          <a:custGeom>
            <a:avLst/>
            <a:gdLst>
              <a:gd name="connsiteX0" fmla="*/ 0 w 373600"/>
              <a:gd name="connsiteY0" fmla="*/ 0 h 396000"/>
              <a:gd name="connsiteX1" fmla="*/ 337600 w 373600"/>
              <a:gd name="connsiteY1" fmla="*/ 0 h 396000"/>
              <a:gd name="connsiteX2" fmla="*/ 360000 w 373600"/>
              <a:gd name="connsiteY2" fmla="*/ 0 h 396000"/>
              <a:gd name="connsiteX3" fmla="*/ 373600 w 373600"/>
              <a:gd name="connsiteY3" fmla="*/ 0 h 396000"/>
              <a:gd name="connsiteX4" fmla="*/ 373600 w 373600"/>
              <a:gd name="connsiteY4" fmla="*/ 396000 h 396000"/>
              <a:gd name="connsiteX5" fmla="*/ 337600 w 373600"/>
              <a:gd name="connsiteY5" fmla="*/ 396000 h 396000"/>
              <a:gd name="connsiteX6" fmla="*/ 337600 w 373600"/>
              <a:gd name="connsiteY6" fmla="*/ 36000 h 396000"/>
              <a:gd name="connsiteX7" fmla="*/ 0 w 373600"/>
              <a:gd name="connsiteY7" fmla="*/ 3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0" y="0"/>
                </a:moveTo>
                <a:lnTo>
                  <a:pt x="337600" y="0"/>
                </a:lnTo>
                <a:lnTo>
                  <a:pt x="360000" y="0"/>
                </a:lnTo>
                <a:lnTo>
                  <a:pt x="373600" y="0"/>
                </a:lnTo>
                <a:lnTo>
                  <a:pt x="373600" y="396000"/>
                </a:lnTo>
                <a:lnTo>
                  <a:pt x="337600" y="396000"/>
                </a:lnTo>
                <a:lnTo>
                  <a:pt x="337600" y="36000"/>
                </a:lnTo>
                <a:lnTo>
                  <a:pt x="0" y="36000"/>
                </a:lnTo>
                <a:close/>
              </a:path>
            </a:pathLst>
          </a:custGeom>
          <a:solidFill>
            <a:srgbClr val="FFFFFF">
              <a:lumMod val="85000"/>
            </a:srgbClr>
          </a:solidFill>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sym typeface="Arial" panose="020B0604020202020204" pitchFamily="34" charset="0"/>
            </a:endParaRPr>
          </a:p>
        </p:txBody>
      </p:sp>
      <p:sp>
        <p:nvSpPr>
          <p:cNvPr id="5" name="对角圆角矩形 4"/>
          <p:cNvSpPr/>
          <p:nvPr>
            <p:custDataLst>
              <p:tags r:id="rId2"/>
            </p:custDataLst>
          </p:nvPr>
        </p:nvSpPr>
        <p:spPr>
          <a:xfrm>
            <a:off x="3777899" y="1686034"/>
            <a:ext cx="845853" cy="845932"/>
          </a:xfrm>
          <a:prstGeom prst="round2DiagRect">
            <a:avLst>
              <a:gd name="adj1" fmla="val 34524"/>
              <a:gd name="adj2" fmla="val 0"/>
            </a:avLst>
          </a:prstGeom>
          <a:solidFill>
            <a:srgbClr val="C00000"/>
          </a:solidFill>
        </p:spPr>
        <p:txBody>
          <a:bodyPr rot="0" spcFirstLastPara="0" vertOverflow="overflow" horzOverflow="overflow" vert="horz" wrap="square" lIns="0" tIns="0" rIns="0" bIns="0" numCol="1" spcCol="0" rtlCol="0" fromWordArt="0" anchor="ctr" anchorCtr="0" forceAA="0" compatLnSpc="1">
            <a:normAutofit/>
          </a:bodyPr>
          <a:p>
            <a:pPr algn="ctr"/>
            <a:r>
              <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rPr>
              <a:t>（一）</a:t>
            </a:r>
            <a:endPar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6" name="对角圆角矩形 5"/>
          <p:cNvSpPr/>
          <p:nvPr>
            <p:custDataLst>
              <p:tags r:id="rId3"/>
            </p:custDataLst>
          </p:nvPr>
        </p:nvSpPr>
        <p:spPr>
          <a:xfrm>
            <a:off x="3777899" y="3385598"/>
            <a:ext cx="845853" cy="845932"/>
          </a:xfrm>
          <a:prstGeom prst="round2DiagRect">
            <a:avLst>
              <a:gd name="adj1" fmla="val 34524"/>
              <a:gd name="adj2" fmla="val 0"/>
            </a:avLst>
          </a:prstGeom>
          <a:solidFill>
            <a:srgbClr val="C00000"/>
          </a:solidFill>
        </p:spPr>
        <p:txBody>
          <a:bodyPr rot="0" spcFirstLastPara="0" vertOverflow="overflow" horzOverflow="overflow" vert="horz" wrap="square" lIns="0" tIns="0" rIns="0" bIns="0" numCol="1" spcCol="0" rtlCol="0" fromWordArt="0" anchor="ctr" anchorCtr="0" forceAA="0" compatLnSpc="1">
            <a:normAutofit/>
          </a:bodyPr>
          <a:p>
            <a:pPr algn="ctr"/>
            <a:r>
              <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rPr>
              <a:t>（三）</a:t>
            </a:r>
            <a:endPar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7" name="对角圆角矩形 6"/>
          <p:cNvSpPr/>
          <p:nvPr>
            <p:custDataLst>
              <p:tags r:id="rId4"/>
            </p:custDataLst>
          </p:nvPr>
        </p:nvSpPr>
        <p:spPr>
          <a:xfrm>
            <a:off x="4623753" y="2535817"/>
            <a:ext cx="845853" cy="845932"/>
          </a:xfrm>
          <a:prstGeom prst="round2DiagRect">
            <a:avLst>
              <a:gd name="adj1" fmla="val 34524"/>
              <a:gd name="adj2" fmla="val 0"/>
            </a:avLst>
          </a:prstGeom>
          <a:solidFill>
            <a:schemeClr val="accent1">
              <a:lumMod val="60000"/>
              <a:lumOff val="40000"/>
            </a:schemeClr>
          </a:solidFill>
        </p:spPr>
        <p:txBody>
          <a:bodyPr rot="0" spcFirstLastPara="0" vertOverflow="overflow" horzOverflow="overflow" vert="horz" wrap="square" lIns="0" tIns="0" rIns="0" bIns="0" numCol="1" spcCol="0" rtlCol="0" fromWordArt="0" anchor="ctr" anchorCtr="0" forceAA="0" compatLnSpc="1">
            <a:normAutofit/>
          </a:bodyPr>
          <a:p>
            <a:pPr algn="ctr"/>
            <a:r>
              <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rPr>
              <a:t>（二）</a:t>
            </a:r>
            <a:endParaRPr lang="zh-CN" altLang="en-US" b="1" smtClean="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任意多边形 25"/>
          <p:cNvSpPr/>
          <p:nvPr>
            <p:custDataLst>
              <p:tags r:id="rId5"/>
            </p:custDataLst>
          </p:nvPr>
        </p:nvSpPr>
        <p:spPr>
          <a:xfrm flipH="1">
            <a:off x="4190848" y="2910964"/>
            <a:ext cx="444335" cy="471020"/>
          </a:xfrm>
          <a:custGeom>
            <a:avLst/>
            <a:gdLst>
              <a:gd name="connsiteX0" fmla="*/ 373600 w 373600"/>
              <a:gd name="connsiteY0" fmla="*/ 0 h 396000"/>
              <a:gd name="connsiteX1" fmla="*/ 360000 w 373600"/>
              <a:gd name="connsiteY1" fmla="*/ 0 h 396000"/>
              <a:gd name="connsiteX2" fmla="*/ 337600 w 373600"/>
              <a:gd name="connsiteY2" fmla="*/ 0 h 396000"/>
              <a:gd name="connsiteX3" fmla="*/ 0 w 373600"/>
              <a:gd name="connsiteY3" fmla="*/ 0 h 396000"/>
              <a:gd name="connsiteX4" fmla="*/ 0 w 373600"/>
              <a:gd name="connsiteY4" fmla="*/ 36000 h 396000"/>
              <a:gd name="connsiteX5" fmla="*/ 337600 w 373600"/>
              <a:gd name="connsiteY5" fmla="*/ 36000 h 396000"/>
              <a:gd name="connsiteX6" fmla="*/ 337600 w 373600"/>
              <a:gd name="connsiteY6" fmla="*/ 396000 h 396000"/>
              <a:gd name="connsiteX7" fmla="*/ 373600 w 373600"/>
              <a:gd name="connsiteY7" fmla="*/ 39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373600" y="0"/>
                </a:moveTo>
                <a:lnTo>
                  <a:pt x="360000" y="0"/>
                </a:lnTo>
                <a:lnTo>
                  <a:pt x="337600" y="0"/>
                </a:lnTo>
                <a:lnTo>
                  <a:pt x="0" y="0"/>
                </a:lnTo>
                <a:lnTo>
                  <a:pt x="0" y="36000"/>
                </a:lnTo>
                <a:lnTo>
                  <a:pt x="337600" y="36000"/>
                </a:lnTo>
                <a:lnTo>
                  <a:pt x="337600" y="396000"/>
                </a:lnTo>
                <a:lnTo>
                  <a:pt x="373600" y="396000"/>
                </a:lnTo>
                <a:close/>
              </a:path>
            </a:pathLst>
          </a:custGeom>
          <a:solidFill>
            <a:srgbClr val="FFFFFF">
              <a:lumMod val="85000"/>
            </a:srgbClr>
          </a:solidFill>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sym typeface="Arial" panose="020B0604020202020204" pitchFamily="34" charset="0"/>
            </a:endParaRPr>
          </a:p>
        </p:txBody>
      </p:sp>
      <p:sp>
        <p:nvSpPr>
          <p:cNvPr id="8" name="文本框 7"/>
          <p:cNvSpPr txBox="1"/>
          <p:nvPr/>
        </p:nvSpPr>
        <p:spPr>
          <a:xfrm>
            <a:off x="483870" y="1631315"/>
            <a:ext cx="3293745" cy="1383665"/>
          </a:xfrm>
          <a:prstGeom prst="rect">
            <a:avLst/>
          </a:prstGeom>
          <a:noFill/>
          <a:ln w="9525">
            <a:noFill/>
          </a:ln>
        </p:spPr>
        <p:txBody>
          <a:bodyPr wrap="square">
            <a:spAutoFit/>
          </a:bodyPr>
          <a:p>
            <a:pPr indent="0"/>
            <a:r>
              <a:rPr lang="zh-CN" sz="1400" b="0">
                <a:solidFill>
                  <a:srgbClr val="231F20"/>
                </a:solidFill>
                <a:latin typeface="微软雅黑" panose="020B0503020204020204" charset="-122"/>
                <a:ea typeface="微软雅黑" panose="020B0503020204020204" charset="-122"/>
              </a:rPr>
              <a:t>广义上讲的</a:t>
            </a:r>
            <a:r>
              <a:rPr lang="zh-CN" sz="1400" b="1">
                <a:solidFill>
                  <a:srgbClr val="231F20"/>
                </a:solidFill>
                <a:latin typeface="微软雅黑" panose="020B0503020204020204" charset="-122"/>
                <a:ea typeface="微软雅黑" panose="020B0503020204020204" charset="-122"/>
              </a:rPr>
              <a:t>影响国家安全的因素</a:t>
            </a:r>
            <a:r>
              <a:rPr lang="zh-CN" sz="1400" b="0">
                <a:solidFill>
                  <a:srgbClr val="231F20"/>
                </a:solidFill>
                <a:latin typeface="微软雅黑" panose="020B0503020204020204" charset="-122"/>
                <a:ea typeface="微软雅黑" panose="020B0503020204020204" charset="-122"/>
              </a:rPr>
              <a:t>，包括影响国家安全的任何因素。狭义上讲的影响国家安全的因素，是指那些对国家安全既可以产生积极影响也可以产生消极影响的因素，包括自然因素和社会因素两个方面。</a:t>
            </a:r>
            <a:endParaRPr lang="zh-CN" altLang="en-US" sz="1400" b="0">
              <a:solidFill>
                <a:srgbClr val="231F20"/>
              </a:solidFill>
              <a:latin typeface="微软雅黑" panose="020B0503020204020204" charset="-122"/>
              <a:ea typeface="微软雅黑" panose="020B0503020204020204" charset="-122"/>
            </a:endParaRPr>
          </a:p>
        </p:txBody>
      </p:sp>
      <p:sp>
        <p:nvSpPr>
          <p:cNvPr id="9" name="文本框 8"/>
          <p:cNvSpPr txBox="1"/>
          <p:nvPr/>
        </p:nvSpPr>
        <p:spPr>
          <a:xfrm>
            <a:off x="5486400" y="1885950"/>
            <a:ext cx="2947035" cy="2030095"/>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cs typeface="微软雅黑" panose="020B0503020204020204" charset="-122"/>
              </a:rPr>
              <a:t>危害国家安全的因素</a:t>
            </a:r>
            <a:r>
              <a:rPr lang="zh-CN" sz="1400" b="0">
                <a:solidFill>
                  <a:srgbClr val="231F20"/>
                </a:solidFill>
                <a:latin typeface="微软雅黑" panose="020B0503020204020204" charset="-122"/>
                <a:ea typeface="微软雅黑" panose="020B0503020204020204" charset="-122"/>
                <a:cs typeface="微软雅黑" panose="020B0503020204020204" charset="-122"/>
              </a:rPr>
              <a:t>包括两个方面，一是狭义上的</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影响国家安全的因素</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中的某些消极作用在某种条件下的极端表现，如危害国家安全的</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宗教极端主义</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与</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民族分裂主义</a:t>
            </a:r>
            <a:r>
              <a:rPr lang="en-US" sz="1400" b="0">
                <a:solidFill>
                  <a:srgbClr val="231F20"/>
                </a:solidFill>
                <a:latin typeface="微软雅黑" panose="020B0503020204020204" charset="-122"/>
                <a:ea typeface="微软雅黑" panose="020B0503020204020204" charset="-122"/>
                <a:cs typeface="微软雅黑" panose="020B0503020204020204" charset="-122"/>
              </a:rPr>
              <a:t>”</a:t>
            </a:r>
            <a:r>
              <a:rPr lang="zh-CN" sz="1400" b="0">
                <a:solidFill>
                  <a:srgbClr val="231F20"/>
                </a:solidFill>
                <a:latin typeface="微软雅黑" panose="020B0503020204020204" charset="-122"/>
                <a:ea typeface="微软雅黑" panose="020B0503020204020204" charset="-122"/>
                <a:cs typeface="微软雅黑" panose="020B0503020204020204" charset="-122"/>
              </a:rPr>
              <a:t>；二是那些从本质上讲就对国家安全构成重大威胁或危害的因素，如军事入侵、间谍活动、生态灾害、各种难以控制的疾病和瘟疫等。</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09600" y="3131185"/>
            <a:ext cx="3128645" cy="1383665"/>
          </a:xfrm>
          <a:prstGeom prst="rect">
            <a:avLst/>
          </a:prstGeom>
          <a:noFill/>
          <a:ln w="9525">
            <a:noFill/>
          </a:ln>
        </p:spPr>
        <p:txBody>
          <a:bodyPr wrap="square">
            <a:spAutoFit/>
          </a:bodyPr>
          <a:p>
            <a:pPr indent="0"/>
            <a:r>
              <a:rPr lang="zh-CN" sz="1400" b="1">
                <a:solidFill>
                  <a:srgbClr val="231F20"/>
                </a:solidFill>
                <a:latin typeface="微软雅黑" panose="020B0503020204020204" charset="-122"/>
                <a:ea typeface="微软雅黑" panose="020B0503020204020204" charset="-122"/>
              </a:rPr>
              <a:t>保障国家安全的因素</a:t>
            </a:r>
            <a:r>
              <a:rPr lang="zh-CN" sz="1400" b="0">
                <a:solidFill>
                  <a:srgbClr val="231F20"/>
                </a:solidFill>
                <a:latin typeface="微软雅黑" panose="020B0503020204020204" charset="-122"/>
                <a:ea typeface="微软雅黑" panose="020B0503020204020204" charset="-122"/>
              </a:rPr>
              <a:t>，指的是国家采取的维护国家安全的必要的手段和一些必要的活动。这些手段和活动，既是国家安全环境的构成要素，也是影响国家安全的因素。主要包括国家安全保障机制和国家安全保障活动。</a:t>
            </a:r>
            <a:endParaRPr lang="zh-CN" altLang="en-US" sz="14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一、影响国家安全因素的分类</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影响国家安全的因素</a:t>
            </a:r>
            <a:endPar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1" name="文本框 10"/>
          <p:cNvSpPr txBox="1"/>
          <p:nvPr/>
        </p:nvSpPr>
        <p:spPr>
          <a:xfrm>
            <a:off x="685800" y="1428750"/>
            <a:ext cx="7607935" cy="201168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国家安全观是指有关国家安全问题的理论，是国家具体的安全政策和安全总战略的指导思想，是对国家安全环境即国际发展趋势的反映。国家安全观影响着国家的战略取向，进而影响国家、地区和世界安全形势。因此，影响国家安全的因素，也可以从国家安全观的角度划分，主要包括利益因素、文化因素、地理因素、心理和认知因素，以及国际形势因素。</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382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rPr>
              <a:t>（二）从国家安全观角度分类</a:t>
            </a:r>
            <a:endParaRPr lang="zh-CN" sz="1600" b="1">
              <a:solidFill>
                <a:srgbClr val="C00000"/>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5334000" y="3028950"/>
            <a:ext cx="2663825" cy="1675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一、影响国家安全因素的分类</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影响国家安全的因素</a:t>
            </a:r>
            <a:endPar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1" name="文本框 10"/>
          <p:cNvSpPr txBox="1"/>
          <p:nvPr/>
        </p:nvSpPr>
        <p:spPr>
          <a:xfrm>
            <a:off x="549275" y="1428750"/>
            <a:ext cx="6898005" cy="201168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从国家安全观角度对影响国家安全的因素进行分类，还可以划分为传统因素和非传统因素。传统安全的核心是军事安全，主要表现为战争及与之相关的军事活动和政治、外交斗争。传统安全威胁因素主要是指一些传统意义上的高政治安全问题，是国家面临的军事威胁及威胁国际安全的军事因素。</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传统安全威胁因素按照威胁程度的大小，可以划分为军备竞赛、军事威慑和战争三类。战争又有世界大战、全面战争与局部战争，国际战争与国内战争，常规战争与核战争，等等。</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按照所威胁的对象，可以划分为国防问题、领土纠纷、主权问题、国家之间的军事态势问题等。</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38200" y="1141730"/>
            <a:ext cx="5080000" cy="58356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sym typeface="+mn-ea"/>
              </a:rPr>
              <a:t>（二）从国家安全观角度分类</a:t>
            </a:r>
            <a:endParaRPr lang="zh-CN" sz="1600" b="1">
              <a:solidFill>
                <a:srgbClr val="C00000"/>
              </a:solidFill>
              <a:latin typeface="微软雅黑" panose="020B0503020204020204" charset="-122"/>
              <a:ea typeface="微软雅黑" panose="020B0503020204020204" charset="-122"/>
            </a:endParaRPr>
          </a:p>
          <a:p>
            <a:pPr indent="0"/>
            <a:endParaRPr lang="zh-CN" sz="1600" b="1">
              <a:solidFill>
                <a:srgbClr val="C00000"/>
              </a:solidFill>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a:stretch>
            <a:fillRect/>
          </a:stretch>
        </p:blipFill>
        <p:spPr>
          <a:xfrm>
            <a:off x="7447280" y="1725295"/>
            <a:ext cx="1454150" cy="2177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一、影响国家安全因素的分类</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影响国家安全的因素</a:t>
            </a:r>
            <a:endPar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1" name="文本框 10"/>
          <p:cNvSpPr txBox="1"/>
          <p:nvPr/>
        </p:nvSpPr>
        <p:spPr>
          <a:xfrm>
            <a:off x="685800" y="1565910"/>
            <a:ext cx="7939405" cy="201168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非传统安全威胁是相对传统安全威胁因素而言的，指除军事、政治和外交冲突以外的其他对主权国家及人类整体生存与发展构成威胁的因素。</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非传统安全问题主要包括：经济安全、金融安全、生态环境安全、信息安全、资源安全、恐怖主义、武器扩散、疾病蔓延、跨国犯罪、走私贩毒、非法移民、海盗、洗钱等。</a:t>
            </a:r>
            <a:endParaRPr sz="1600" b="0">
              <a:solidFill>
                <a:srgbClr val="231F2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非传统安全威胁因素是相对传统安全威胁因素而言的，指人类社会过去没有遇到或很少遇见的不是很突出的安全威胁，是除军事、政治和外交冲突以外的其他对主权国家及人类整体生存与发展构成威胁的因素。</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图片 3" descr="9004854_volume_audio_sound_speaker"/>
          <p:cNvPicPr>
            <a:picLocks noChangeAspect="1"/>
          </p:cNvPicPr>
          <p:nvPr/>
        </p:nvPicPr>
        <p:blipFill>
          <a:blip r:embed="rId1"/>
          <a:stretch>
            <a:fillRect/>
          </a:stretch>
        </p:blipFill>
        <p:spPr>
          <a:xfrm>
            <a:off x="7924800" y="3867150"/>
            <a:ext cx="1056005" cy="1056005"/>
          </a:xfrm>
          <a:prstGeom prst="rect">
            <a:avLst/>
          </a:prstGeom>
        </p:spPr>
      </p:pic>
      <p:sp>
        <p:nvSpPr>
          <p:cNvPr id="100" name="文本框 99"/>
          <p:cNvSpPr txBox="1"/>
          <p:nvPr/>
        </p:nvSpPr>
        <p:spPr>
          <a:xfrm>
            <a:off x="8382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sym typeface="+mn-ea"/>
              </a:rPr>
              <a:t>（二）从国家安全观角度分类</a:t>
            </a:r>
            <a:endParaRPr lang="zh-CN" sz="1600" b="1">
              <a:solidFill>
                <a:srgbClr val="C00000"/>
              </a:solidFill>
              <a:latin typeface="微软雅黑" panose="020B0503020204020204" charset="-122"/>
              <a:ea typeface="微软雅黑" panose="020B0503020204020204" charset="-122"/>
            </a:endParaRPr>
          </a:p>
        </p:txBody>
      </p:sp>
      <p:sp>
        <p:nvSpPr>
          <p:cNvPr id="38" name="椭圆 37"/>
          <p:cNvSpPr/>
          <p:nvPr>
            <p:custDataLst>
              <p:tags r:id="rId2"/>
            </p:custDataLst>
          </p:nvPr>
        </p:nvSpPr>
        <p:spPr>
          <a:xfrm>
            <a:off x="330835" y="175006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1</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3" name="椭圆 32"/>
          <p:cNvSpPr/>
          <p:nvPr>
            <p:custDataLst>
              <p:tags r:id="rId3"/>
            </p:custDataLst>
          </p:nvPr>
        </p:nvSpPr>
        <p:spPr>
          <a:xfrm>
            <a:off x="330835" y="250190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2</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7" name="椭圆 6"/>
          <p:cNvSpPr/>
          <p:nvPr>
            <p:custDataLst>
              <p:tags r:id="rId4"/>
            </p:custDataLst>
          </p:nvPr>
        </p:nvSpPr>
        <p:spPr>
          <a:xfrm>
            <a:off x="356870" y="324612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3</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992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sym typeface="+mn-ea"/>
              </a:rPr>
              <a:t>二、影响国家安全的重要因素分析</a:t>
            </a:r>
            <a:endParaRPr lang="zh-CN" altLang="en-US" sz="2000" b="1" dirty="0">
              <a:solidFill>
                <a:schemeClr val="accent1"/>
              </a:solidFill>
              <a:latin typeface="微软雅黑" panose="020B0503020204020204" charset="-122"/>
              <a:ea typeface="微软雅黑" panose="020B0503020204020204" charset="-122"/>
              <a:sym typeface="+mn-ea"/>
            </a:endParaRPr>
          </a:p>
        </p:txBody>
      </p:sp>
      <p:sp>
        <p:nvSpPr>
          <p:cNvPr id="2" name="文本框 1"/>
          <p:cNvSpPr txBox="1"/>
          <p:nvPr/>
        </p:nvSpPr>
        <p:spPr>
          <a:xfrm>
            <a:off x="152400" y="133588"/>
            <a:ext cx="41262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第五节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影响国家安全的因素</a:t>
            </a:r>
            <a:endPar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endParaRPr>
          </a:p>
        </p:txBody>
      </p:sp>
      <p:sp>
        <p:nvSpPr>
          <p:cNvPr id="100" name="文本框 99"/>
          <p:cNvSpPr txBox="1"/>
          <p:nvPr/>
        </p:nvSpPr>
        <p:spPr>
          <a:xfrm>
            <a:off x="838200" y="1141730"/>
            <a:ext cx="5080000" cy="337185"/>
          </a:xfrm>
          <a:prstGeom prst="rect">
            <a:avLst/>
          </a:prstGeom>
          <a:noFill/>
          <a:ln w="9525">
            <a:noFill/>
          </a:ln>
        </p:spPr>
        <p:txBody>
          <a:bodyPr>
            <a:spAutoFit/>
          </a:bodyPr>
          <a:p>
            <a:pPr indent="0"/>
            <a:r>
              <a:rPr lang="zh-CN" sz="1600" b="1">
                <a:solidFill>
                  <a:srgbClr val="C00000"/>
                </a:solidFill>
                <a:latin typeface="微软雅黑" panose="020B0503020204020204" charset="-122"/>
                <a:ea typeface="微软雅黑" panose="020B0503020204020204" charset="-122"/>
                <a:sym typeface="+mn-ea"/>
              </a:rPr>
              <a:t>（二）从国家安全观角度分类</a:t>
            </a:r>
            <a:endParaRPr lang="zh-CN" sz="1600" b="1">
              <a:solidFill>
                <a:srgbClr val="C00000"/>
              </a:solidFill>
              <a:latin typeface="微软雅黑" panose="020B0503020204020204" charset="-122"/>
              <a:ea typeface="微软雅黑" panose="020B0503020204020204" charset="-122"/>
            </a:endParaRPr>
          </a:p>
        </p:txBody>
      </p:sp>
      <p:sp>
        <p:nvSpPr>
          <p:cNvPr id="38" name="六边形 37"/>
          <p:cNvSpPr/>
          <p:nvPr>
            <p:custDataLst>
              <p:tags r:id="rId1"/>
            </p:custDataLst>
          </p:nvPr>
        </p:nvSpPr>
        <p:spPr>
          <a:xfrm>
            <a:off x="4407848" y="1992743"/>
            <a:ext cx="701117" cy="604412"/>
          </a:xfrm>
          <a:prstGeom prst="hexagon">
            <a:avLst/>
          </a:prstGeom>
          <a:solidFill>
            <a:schemeClr val="accent1"/>
          </a:solidFill>
          <a:ln>
            <a:solidFill>
              <a:schemeClr val="accent1"/>
            </a:solid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lnSpcReduction="10000"/>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（三）</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六边形 18"/>
          <p:cNvSpPr/>
          <p:nvPr>
            <p:custDataLst>
              <p:tags r:id="rId2"/>
            </p:custDataLst>
          </p:nvPr>
        </p:nvSpPr>
        <p:spPr>
          <a:xfrm>
            <a:off x="2971800" y="1953895"/>
            <a:ext cx="894080" cy="808990"/>
          </a:xfrm>
          <a:prstGeom prst="hexagon">
            <a:avLst/>
          </a:prstGeom>
          <a:solidFill>
            <a:schemeClr val="accent1"/>
          </a:solidFill>
          <a:ln>
            <a:solidFill>
              <a:schemeClr val="accent1"/>
            </a:solid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（一）</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六边形 19"/>
          <p:cNvSpPr/>
          <p:nvPr>
            <p:custDataLst>
              <p:tags r:id="rId3"/>
            </p:custDataLst>
          </p:nvPr>
        </p:nvSpPr>
        <p:spPr>
          <a:xfrm>
            <a:off x="3870325" y="3406775"/>
            <a:ext cx="832485" cy="714375"/>
          </a:xfrm>
          <a:prstGeom prst="hexagon">
            <a:avLst/>
          </a:prstGeom>
          <a:solidFill>
            <a:schemeClr val="accent1"/>
          </a:solidFill>
          <a:ln>
            <a:solidFill>
              <a:schemeClr val="accent1"/>
            </a:solid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（五）</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六边形 20"/>
          <p:cNvSpPr/>
          <p:nvPr>
            <p:custDataLst>
              <p:tags r:id="rId4"/>
            </p:custDataLst>
          </p:nvPr>
        </p:nvSpPr>
        <p:spPr>
          <a:xfrm>
            <a:off x="2994025" y="3388360"/>
            <a:ext cx="871220" cy="747395"/>
          </a:xfrm>
          <a:prstGeom prst="hexagon">
            <a:avLst/>
          </a:prstGeom>
          <a:solidFill>
            <a:schemeClr val="accent1"/>
          </a:solidFill>
          <a:ln>
            <a:solidFill>
              <a:schemeClr val="accent1"/>
            </a:solid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（二）</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25" name="直接连接符 24"/>
          <p:cNvCxnSpPr/>
          <p:nvPr>
            <p:custDataLst>
              <p:tags r:id="rId5"/>
            </p:custDataLst>
          </p:nvPr>
        </p:nvCxnSpPr>
        <p:spPr>
          <a:xfrm flipV="1">
            <a:off x="4724453" y="1608115"/>
            <a:ext cx="0" cy="360379"/>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26" name="直接连接符 25"/>
          <p:cNvCxnSpPr/>
          <p:nvPr>
            <p:custDataLst>
              <p:tags r:id="rId6"/>
            </p:custDataLst>
          </p:nvPr>
        </p:nvCxnSpPr>
        <p:spPr>
          <a:xfrm flipV="1">
            <a:off x="4724453" y="1581938"/>
            <a:ext cx="1066800" cy="13335"/>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29" name="直接连接符 28"/>
          <p:cNvCxnSpPr/>
          <p:nvPr>
            <p:custDataLst>
              <p:tags r:id="rId7"/>
            </p:custDataLst>
          </p:nvPr>
        </p:nvCxnSpPr>
        <p:spPr>
          <a:xfrm>
            <a:off x="4261952" y="4299886"/>
            <a:ext cx="995680" cy="25400"/>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30" name="直接连接符 29"/>
          <p:cNvCxnSpPr/>
          <p:nvPr>
            <p:custDataLst>
              <p:tags r:id="rId8"/>
            </p:custDataLst>
          </p:nvPr>
        </p:nvCxnSpPr>
        <p:spPr>
          <a:xfrm>
            <a:off x="4267032" y="4096290"/>
            <a:ext cx="0" cy="178198"/>
          </a:xfrm>
          <a:prstGeom prst="line">
            <a:avLst/>
          </a:prstGeom>
          <a:solidFill>
            <a:schemeClr val="accent2"/>
          </a:solidFill>
          <a:ln w="38100">
            <a:gradFill>
              <a:gsLst>
                <a:gs pos="50000">
                  <a:schemeClr val="accent2"/>
                </a:gs>
                <a:gs pos="0">
                  <a:schemeClr val="accent2">
                    <a:lumMod val="25000"/>
                    <a:lumOff val="75000"/>
                  </a:schemeClr>
                </a:gs>
                <a:gs pos="100000">
                  <a:schemeClr val="accent2">
                    <a:lumMod val="85000"/>
                  </a:schemeClr>
                </a:gs>
              </a:gsLst>
              <a:lin ang="5400000" scaled="0"/>
            </a:gradFill>
            <a:prstDash val="sysDash"/>
          </a:ln>
        </p:spPr>
        <p:style>
          <a:lnRef idx="1">
            <a:srgbClr val="F6C171"/>
          </a:lnRef>
          <a:fillRef idx="0">
            <a:srgbClr val="F6C171"/>
          </a:fillRef>
          <a:effectRef idx="0">
            <a:srgbClr val="F6C171"/>
          </a:effectRef>
          <a:fontRef idx="minor">
            <a:srgbClr val="4AABC4"/>
          </a:fontRef>
        </p:style>
      </p:cxnSp>
      <p:cxnSp>
        <p:nvCxnSpPr>
          <p:cNvPr id="31" name="直接连接符 30"/>
          <p:cNvCxnSpPr/>
          <p:nvPr>
            <p:custDataLst>
              <p:tags r:id="rId9"/>
            </p:custDataLst>
          </p:nvPr>
        </p:nvCxnSpPr>
        <p:spPr>
          <a:xfrm>
            <a:off x="1787153" y="1587521"/>
            <a:ext cx="1818137" cy="0"/>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32" name="直接连接符 31"/>
          <p:cNvCxnSpPr/>
          <p:nvPr>
            <p:custDataLst>
              <p:tags r:id="rId10"/>
            </p:custDataLst>
          </p:nvPr>
        </p:nvCxnSpPr>
        <p:spPr>
          <a:xfrm>
            <a:off x="3614046" y="1587521"/>
            <a:ext cx="0" cy="335887"/>
          </a:xfrm>
          <a:prstGeom prst="line">
            <a:avLst/>
          </a:prstGeom>
          <a:solidFill>
            <a:schemeClr val="accent2"/>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35" name="直接连接符 34"/>
          <p:cNvCxnSpPr/>
          <p:nvPr>
            <p:custDataLst>
              <p:tags r:id="rId11"/>
            </p:custDataLst>
          </p:nvPr>
        </p:nvCxnSpPr>
        <p:spPr>
          <a:xfrm flipV="1">
            <a:off x="2590556" y="4296076"/>
            <a:ext cx="837565" cy="28575"/>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cxnSp>
        <p:nvCxnSpPr>
          <p:cNvPr id="36" name="直接连接符 35"/>
          <p:cNvCxnSpPr/>
          <p:nvPr>
            <p:custDataLst>
              <p:tags r:id="rId12"/>
            </p:custDataLst>
          </p:nvPr>
        </p:nvCxnSpPr>
        <p:spPr>
          <a:xfrm>
            <a:off x="3428306" y="4135519"/>
            <a:ext cx="0" cy="168536"/>
          </a:xfrm>
          <a:prstGeom prst="line">
            <a:avLst/>
          </a:prstGeom>
          <a:solidFill>
            <a:schemeClr val="accent2"/>
          </a:solidFill>
          <a:ln w="38100">
            <a:gradFill>
              <a:gsLst>
                <a:gs pos="50000">
                  <a:schemeClr val="accent2"/>
                </a:gs>
                <a:gs pos="0">
                  <a:schemeClr val="accent2">
                    <a:lumMod val="25000"/>
                    <a:lumOff val="75000"/>
                  </a:schemeClr>
                </a:gs>
                <a:gs pos="100000">
                  <a:schemeClr val="accent2">
                    <a:lumMod val="85000"/>
                  </a:schemeClr>
                </a:gs>
              </a:gsLst>
              <a:lin ang="5400000" scaled="0"/>
            </a:gradFill>
            <a:prstDash val="sysDash"/>
          </a:ln>
        </p:spPr>
        <p:style>
          <a:lnRef idx="1">
            <a:srgbClr val="F6C171"/>
          </a:lnRef>
          <a:fillRef idx="0">
            <a:srgbClr val="F6C171"/>
          </a:fillRef>
          <a:effectRef idx="0">
            <a:srgbClr val="F6C171"/>
          </a:effectRef>
          <a:fontRef idx="minor">
            <a:srgbClr val="4AABC4"/>
          </a:fontRef>
        </p:style>
      </p:cxnSp>
      <p:sp>
        <p:nvSpPr>
          <p:cNvPr id="10" name="六边形 9"/>
          <p:cNvSpPr/>
          <p:nvPr>
            <p:custDataLst>
              <p:tags r:id="rId13"/>
            </p:custDataLst>
          </p:nvPr>
        </p:nvSpPr>
        <p:spPr>
          <a:xfrm>
            <a:off x="3609975" y="2496185"/>
            <a:ext cx="1054735" cy="841375"/>
          </a:xfrm>
          <a:prstGeom prst="hexagon">
            <a:avLst/>
          </a:prstGeom>
          <a:solidFill>
            <a:schemeClr val="accent1"/>
          </a:solidFill>
          <a:ln>
            <a:solidFill>
              <a:schemeClr val="accent1"/>
            </a:solidFill>
          </a:ln>
        </p:spPr>
        <p:style>
          <a:lnRef idx="2">
            <a:srgbClr val="F6C171">
              <a:shade val="50000"/>
            </a:srgbClr>
          </a:lnRef>
          <a:fillRef idx="1">
            <a:srgbClr val="F6C171"/>
          </a:fillRef>
          <a:effectRef idx="0">
            <a:srgbClr val="F6C171"/>
          </a:effectRef>
          <a:fontRef idx="minor">
            <a:srgbClr val="FFFFFF"/>
          </a:fontRef>
        </p:style>
        <p:txBody>
          <a:bodyPr lIns="0" tIns="0" rIns="0" bIns="0" rtlCol="0" anchor="ctr">
            <a:normAutofit/>
          </a:bodyPr>
          <a:p>
            <a:pPr algn="ctr"/>
            <a:r>
              <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rPr>
              <a:t>（四）</a:t>
            </a:r>
            <a:endParaRPr lang="zh-CN" altLang="en-US" sz="1400" b="1" dirty="0">
              <a:solidFill>
                <a:srgbClr val="FFFFFF"/>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2" name="直接连接符 11"/>
          <p:cNvCxnSpPr/>
          <p:nvPr>
            <p:custDataLst>
              <p:tags r:id="rId14"/>
            </p:custDataLst>
          </p:nvPr>
        </p:nvCxnSpPr>
        <p:spPr>
          <a:xfrm>
            <a:off x="4664628" y="3011778"/>
            <a:ext cx="1198574" cy="0"/>
          </a:xfrm>
          <a:prstGeom prst="line">
            <a:avLst/>
          </a:prstGeom>
          <a:solidFill>
            <a:schemeClr val="accent1"/>
          </a:solidFill>
          <a:ln w="38100">
            <a:solidFill>
              <a:schemeClr val="accent1"/>
            </a:solidFill>
            <a:prstDash val="sysDash"/>
          </a:ln>
        </p:spPr>
        <p:style>
          <a:lnRef idx="1">
            <a:srgbClr val="F6C171"/>
          </a:lnRef>
          <a:fillRef idx="0">
            <a:srgbClr val="F6C171"/>
          </a:fillRef>
          <a:effectRef idx="0">
            <a:srgbClr val="F6C171"/>
          </a:effectRef>
          <a:fontRef idx="minor">
            <a:srgbClr val="4AABC4"/>
          </a:fontRef>
        </p:style>
      </p:cxnSp>
      <p:sp>
        <p:nvSpPr>
          <p:cNvPr id="6" name="文本框 5"/>
          <p:cNvSpPr txBox="1"/>
          <p:nvPr/>
        </p:nvSpPr>
        <p:spPr>
          <a:xfrm>
            <a:off x="457200" y="1657985"/>
            <a:ext cx="2416175" cy="1383665"/>
          </a:xfrm>
          <a:prstGeom prst="rect">
            <a:avLst/>
          </a:prstGeom>
          <a:noFill/>
          <a:ln w="9525">
            <a:noFill/>
          </a:ln>
        </p:spPr>
        <p:txBody>
          <a:bodyPr wrap="square">
            <a:spAutoFit/>
          </a:bodyPr>
          <a:p>
            <a:pPr marL="170815" indent="-170815"/>
            <a:r>
              <a:rPr lang="en-US" sz="1400" b="1">
                <a:solidFill>
                  <a:srgbClr val="231F20"/>
                </a:solidFill>
                <a:latin typeface="微软雅黑" panose="020B0503020204020204" charset="-122"/>
                <a:ea typeface="微软雅黑" panose="020B0503020204020204" charset="-122"/>
                <a:cs typeface="微软雅黑" panose="020B0503020204020204" charset="-122"/>
              </a:rPr>
              <a:t>1. </a:t>
            </a:r>
            <a:r>
              <a:rPr lang="zh-CN" sz="1400" b="1">
                <a:solidFill>
                  <a:srgbClr val="231F20"/>
                </a:solidFill>
                <a:latin typeface="微软雅黑" panose="020B0503020204020204" charset="-122"/>
                <a:ea typeface="微软雅黑" panose="020B0503020204020204" charset="-122"/>
                <a:cs typeface="微软雅黑" panose="020B0503020204020204" charset="-122"/>
              </a:rPr>
              <a:t>地理环境因素</a:t>
            </a:r>
            <a:endParaRPr lang="zh-CN" sz="1400" b="1">
              <a:solidFill>
                <a:srgbClr val="231F20"/>
              </a:solidFill>
              <a:latin typeface="微软雅黑" panose="020B0503020204020204" charset="-122"/>
              <a:ea typeface="微软雅黑" panose="020B0503020204020204" charset="-122"/>
              <a:cs typeface="微软雅黑" panose="020B0503020204020204" charset="-122"/>
            </a:endParaRPr>
          </a:p>
          <a:p>
            <a:pPr marL="170815" indent="-170815"/>
            <a:r>
              <a:rPr lang="zh-CN" sz="1400">
                <a:solidFill>
                  <a:srgbClr val="231F20"/>
                </a:solidFill>
                <a:latin typeface="微软雅黑" panose="020B0503020204020204" charset="-122"/>
                <a:ea typeface="微软雅黑" panose="020B0503020204020204" charset="-122"/>
                <a:cs typeface="微软雅黑" panose="020B0503020204020204" charset="-122"/>
              </a:rPr>
              <a:t>如同地理环境在很大程度上决定了生物的生存环境一样，国家所处的地理环境也在很大程度上决定了国家的生存环境</a:t>
            </a:r>
            <a:endParaRPr lang="zh-CN" sz="14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81000" y="3366135"/>
            <a:ext cx="2416175" cy="1383665"/>
          </a:xfrm>
          <a:prstGeom prst="rect">
            <a:avLst/>
          </a:prstGeom>
          <a:noFill/>
          <a:ln w="9525">
            <a:noFill/>
          </a:ln>
        </p:spPr>
        <p:txBody>
          <a:bodyPr wrap="square">
            <a:spAutoFit/>
          </a:bodyPr>
          <a:p>
            <a:pPr marL="170815" indent="-170815"/>
            <a:r>
              <a:rPr lang="en-US" sz="1400" b="1">
                <a:solidFill>
                  <a:srgbClr val="231F20"/>
                </a:solidFill>
                <a:latin typeface="微软雅黑" panose="020B0503020204020204" charset="-122"/>
                <a:ea typeface="微软雅黑" panose="020B0503020204020204" charset="-122"/>
                <a:cs typeface="微软雅黑" panose="020B0503020204020204" charset="-122"/>
              </a:rPr>
              <a:t>2. </a:t>
            </a:r>
            <a:r>
              <a:rPr lang="zh-CN" sz="1400" b="1">
                <a:solidFill>
                  <a:srgbClr val="231F20"/>
                </a:solidFill>
                <a:latin typeface="微软雅黑" panose="020B0503020204020204" charset="-122"/>
                <a:ea typeface="微软雅黑" panose="020B0503020204020204" charset="-122"/>
                <a:cs typeface="微软雅黑" panose="020B0503020204020204" charset="-122"/>
              </a:rPr>
              <a:t>国家间的相互作用</a:t>
            </a:r>
            <a:endParaRPr lang="zh-CN" sz="1400" b="1">
              <a:solidFill>
                <a:srgbClr val="231F20"/>
              </a:solidFill>
              <a:latin typeface="微软雅黑" panose="020B0503020204020204" charset="-122"/>
              <a:ea typeface="微软雅黑" panose="020B0503020204020204" charset="-122"/>
              <a:cs typeface="微软雅黑" panose="020B0503020204020204" charset="-122"/>
            </a:endParaRPr>
          </a:p>
          <a:p>
            <a:pPr marL="170815" indent="0" fontAlgn="auto"/>
            <a:r>
              <a:rPr lang="zh-CN" sz="1400">
                <a:solidFill>
                  <a:srgbClr val="231F20"/>
                </a:solidFill>
                <a:latin typeface="微软雅黑" panose="020B0503020204020204" charset="-122"/>
                <a:ea typeface="微软雅黑" panose="020B0503020204020204" charset="-122"/>
                <a:cs typeface="微软雅黑" panose="020B0503020204020204" charset="-122"/>
              </a:rPr>
              <a:t>如同地理环境在很大程度上决定了生物的生存环境一样，国家所处的地理环境也在很大程度上决定了国家的生存环境</a:t>
            </a:r>
            <a:endParaRPr lang="zh-CN" sz="14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967095" y="1339215"/>
            <a:ext cx="2388870" cy="737235"/>
          </a:xfrm>
          <a:prstGeom prst="rect">
            <a:avLst/>
          </a:prstGeom>
          <a:noFill/>
        </p:spPr>
        <p:txBody>
          <a:bodyPr wrap="square" rtlCol="0">
            <a:spAutoFit/>
          </a:bodyPr>
          <a:p>
            <a:pPr marL="170815" indent="-170815"/>
            <a:r>
              <a:rPr lang="en-US" sz="1400" b="1">
                <a:solidFill>
                  <a:srgbClr val="231F20"/>
                </a:solidFill>
                <a:latin typeface="微软雅黑" panose="020B0503020204020204" charset="-122"/>
                <a:ea typeface="微软雅黑" panose="020B0503020204020204" charset="-122"/>
                <a:cs typeface="微软雅黑" panose="020B0503020204020204" charset="-122"/>
                <a:sym typeface="+mn-ea"/>
              </a:rPr>
              <a:t>3. </a:t>
            </a:r>
            <a:r>
              <a:rPr lang="zh-CN" sz="1400" b="1">
                <a:solidFill>
                  <a:srgbClr val="231F20"/>
                </a:solidFill>
                <a:latin typeface="微软雅黑" panose="020B0503020204020204" charset="-122"/>
                <a:ea typeface="微软雅黑" panose="020B0503020204020204" charset="-122"/>
                <a:cs typeface="微软雅黑" panose="020B0503020204020204" charset="-122"/>
                <a:sym typeface="+mn-ea"/>
              </a:rPr>
              <a:t>国际结构</a:t>
            </a:r>
            <a:endParaRPr lang="zh-CN" sz="1400" b="1">
              <a:solidFill>
                <a:srgbClr val="231F20"/>
              </a:solidFill>
              <a:latin typeface="微软雅黑" panose="020B0503020204020204" charset="-122"/>
              <a:ea typeface="微软雅黑" panose="020B0503020204020204" charset="-122"/>
              <a:cs typeface="微软雅黑" panose="020B0503020204020204" charset="-122"/>
              <a:sym typeface="+mn-ea"/>
            </a:endParaRPr>
          </a:p>
          <a:p>
            <a:pPr marL="170815" indent="-170815"/>
            <a:r>
              <a:rPr lang="zh-CN" sz="1400">
                <a:solidFill>
                  <a:srgbClr val="231F20"/>
                </a:solidFill>
                <a:latin typeface="微软雅黑" panose="020B0503020204020204" charset="-122"/>
                <a:ea typeface="微软雅黑" panose="020B0503020204020204" charset="-122"/>
                <a:cs typeface="微软雅黑" panose="020B0503020204020204" charset="-122"/>
                <a:sym typeface="+mn-ea"/>
              </a:rPr>
              <a:t>国际结构是影响国家安全环境的重要因素</a:t>
            </a:r>
            <a:endParaRPr lang="zh-CN" sz="14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5334000" y="3714750"/>
            <a:ext cx="3485515" cy="953135"/>
          </a:xfrm>
          <a:prstGeom prst="rect">
            <a:avLst/>
          </a:prstGeom>
          <a:noFill/>
          <a:ln w="9525">
            <a:noFill/>
          </a:ln>
        </p:spPr>
        <p:txBody>
          <a:bodyPr wrap="square">
            <a:spAutoFit/>
          </a:bodyPr>
          <a:p>
            <a:pPr marL="170815" indent="-170815"/>
            <a:r>
              <a:rPr lang="en-US" sz="1400" b="1">
                <a:solidFill>
                  <a:srgbClr val="231F20"/>
                </a:solidFill>
                <a:latin typeface="微软雅黑" panose="020B0503020204020204" charset="-122"/>
                <a:ea typeface="微软雅黑" panose="020B0503020204020204" charset="-122"/>
                <a:cs typeface="微软雅黑" panose="020B0503020204020204" charset="-122"/>
              </a:rPr>
              <a:t>5. </a:t>
            </a:r>
            <a:r>
              <a:rPr sz="1400" b="1">
                <a:solidFill>
                  <a:srgbClr val="231F20"/>
                </a:solidFill>
                <a:latin typeface="微软雅黑" panose="020B0503020204020204" charset="-122"/>
                <a:ea typeface="微软雅黑" panose="020B0503020204020204" charset="-122"/>
                <a:cs typeface="微软雅黑" panose="020B0503020204020204" charset="-122"/>
              </a:rPr>
              <a:t>非传统安全因素</a:t>
            </a:r>
            <a:endParaRPr sz="1400" b="1">
              <a:solidFill>
                <a:srgbClr val="231F20"/>
              </a:solidFill>
              <a:latin typeface="微软雅黑" panose="020B0503020204020204" charset="-122"/>
              <a:ea typeface="微软雅黑" panose="020B0503020204020204" charset="-122"/>
              <a:cs typeface="微软雅黑" panose="020B0503020204020204" charset="-122"/>
            </a:endParaRPr>
          </a:p>
          <a:p>
            <a:pPr marL="170815" indent="0" fontAlgn="auto"/>
            <a:r>
              <a:rPr lang="zh-CN" sz="1400">
                <a:solidFill>
                  <a:srgbClr val="231F20"/>
                </a:solidFill>
                <a:latin typeface="微软雅黑" panose="020B0503020204020204" charset="-122"/>
                <a:ea typeface="微软雅黑" panose="020B0503020204020204" charset="-122"/>
                <a:cs typeface="微软雅黑" panose="020B0503020204020204" charset="-122"/>
              </a:rPr>
              <a:t>非传统安全因素对国家安全环境的影响在很早以前就存在，通常对于一国安全环境的影响不会超过传统安全因素</a:t>
            </a:r>
            <a:endParaRPr lang="zh-CN" sz="14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5791200" y="2114550"/>
            <a:ext cx="3028950" cy="1383665"/>
          </a:xfrm>
          <a:prstGeom prst="rect">
            <a:avLst/>
          </a:prstGeom>
          <a:noFill/>
          <a:ln w="9525">
            <a:noFill/>
          </a:ln>
        </p:spPr>
        <p:txBody>
          <a:bodyPr wrap="square">
            <a:spAutoFit/>
          </a:bodyPr>
          <a:p>
            <a:pPr marL="170815" indent="-170815"/>
            <a:r>
              <a:rPr lang="en-US" sz="1400" b="1">
                <a:solidFill>
                  <a:srgbClr val="231F20"/>
                </a:solidFill>
                <a:latin typeface="微软雅黑" panose="020B0503020204020204" charset="-122"/>
                <a:ea typeface="微软雅黑" panose="020B0503020204020204" charset="-122"/>
                <a:cs typeface="微软雅黑" panose="020B0503020204020204" charset="-122"/>
              </a:rPr>
              <a:t>4. </a:t>
            </a:r>
            <a:r>
              <a:rPr lang="zh-CN" sz="1400" b="1">
                <a:solidFill>
                  <a:srgbClr val="231F20"/>
                </a:solidFill>
                <a:latin typeface="微软雅黑" panose="020B0503020204020204" charset="-122"/>
                <a:ea typeface="微软雅黑" panose="020B0503020204020204" charset="-122"/>
                <a:cs typeface="微软雅黑" panose="020B0503020204020204" charset="-122"/>
              </a:rPr>
              <a:t>科技革命</a:t>
            </a:r>
            <a:endParaRPr lang="zh-CN" sz="1400" b="1">
              <a:solidFill>
                <a:srgbClr val="231F20"/>
              </a:solidFill>
              <a:latin typeface="微软雅黑" panose="020B0503020204020204" charset="-122"/>
              <a:ea typeface="微软雅黑" panose="020B0503020204020204" charset="-122"/>
              <a:cs typeface="微软雅黑" panose="020B0503020204020204" charset="-122"/>
            </a:endParaRPr>
          </a:p>
          <a:p>
            <a:pPr marL="170815" indent="0" fontAlgn="auto"/>
            <a:r>
              <a:rPr lang="zh-CN" sz="1400">
                <a:solidFill>
                  <a:srgbClr val="231F20"/>
                </a:solidFill>
                <a:latin typeface="微软雅黑" panose="020B0503020204020204" charset="-122"/>
                <a:ea typeface="微软雅黑" panose="020B0503020204020204" charset="-122"/>
                <a:cs typeface="微软雅黑" panose="020B0503020204020204" charset="-122"/>
              </a:rPr>
              <a:t>在人类历史上，每一次科技革命，都会引发军事技术革命，每一次军事技术革命都会引发战争形态和作战样式的嬗变，进而对整个国际安全环境产生重大影响</a:t>
            </a:r>
            <a:endParaRPr lang="zh-CN" sz="140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2000" y="361950"/>
            <a:ext cx="7390130" cy="687070"/>
          </a:xfrm>
          <a:prstGeom prst="rect">
            <a:avLst/>
          </a:prstGeom>
          <a:noFill/>
        </p:spPr>
        <p:txBody>
          <a:bodyPr wrap="square" rtlCol="0">
            <a:no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第六节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国家安全教育</a:t>
            </a:r>
            <a:endPar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endParaRPr>
          </a:p>
          <a:p>
            <a:pPr algn="ct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1752600" y="1276350"/>
            <a:ext cx="5310505"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一、国家安全教育的科学内涵</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二、国家安全教育的主要内容</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三、国家安全教育的基本措施</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一、国家安全教育的科学内涵</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第六节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国家安全教育</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57200" y="1428750"/>
            <a:ext cx="5358765" cy="2011680"/>
          </a:xfrm>
          <a:prstGeom prst="rect">
            <a:avLst/>
          </a:prstGeom>
          <a:noFill/>
          <a:ln w="9525">
            <a:noFill/>
          </a:ln>
        </p:spPr>
        <p:txBody>
          <a:bodyPr>
            <a:noAutofit/>
          </a:bodyPr>
          <a:p>
            <a:pPr indent="0">
              <a:lnSpc>
                <a:spcPct val="150000"/>
              </a:lnSpc>
            </a:pPr>
            <a:r>
              <a:rPr sz="1600" b="0">
                <a:solidFill>
                  <a:srgbClr val="231F20"/>
                </a:solidFill>
                <a:latin typeface="微软雅黑" panose="020B0503020204020204" charset="-122"/>
                <a:ea typeface="微软雅黑" panose="020B0503020204020204" charset="-122"/>
                <a:cs typeface="微软雅黑" panose="020B0503020204020204" charset="-122"/>
              </a:rPr>
              <a:t>所谓国家安全教育，是国家根据相关法律和维护国家安全的目的与要求，以与国家安全相关的法律法规、国家安全意识、国家安全知识、国家安全技能和国家安全形势及国家安全战略为主要内容，对公民实施的一种有目的、有计划和有组织的以爱国主义及民族精神培育为核心的教育活动，是国民教育体系的重要组成部分。</a:t>
            </a:r>
            <a:endParaRPr sz="1600" b="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6096000" y="1428750"/>
            <a:ext cx="2461260" cy="310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二、国家安全教育的主要内容</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第六节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国家安全教育</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5" name="等腰三角形 14"/>
          <p:cNvSpPr/>
          <p:nvPr>
            <p:custDataLst>
              <p:tags r:id="rId1"/>
            </p:custDataLst>
          </p:nvPr>
        </p:nvSpPr>
        <p:spPr>
          <a:xfrm rot="19800000">
            <a:off x="4288917" y="3097249"/>
            <a:ext cx="1158766" cy="998936"/>
          </a:xfrm>
          <a:prstGeom prst="triangle">
            <a:avLst/>
          </a:prstGeom>
          <a:solidFill>
            <a:srgbClr val="C83225"/>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350">
              <a:sym typeface="Arial" panose="020B0604020202020204" pitchFamily="34" charset="0"/>
            </a:endParaRPr>
          </a:p>
        </p:txBody>
      </p:sp>
      <p:sp>
        <p:nvSpPr>
          <p:cNvPr id="16" name="等腰三角形 15"/>
          <p:cNvSpPr/>
          <p:nvPr>
            <p:custDataLst>
              <p:tags r:id="rId2"/>
            </p:custDataLst>
          </p:nvPr>
        </p:nvSpPr>
        <p:spPr>
          <a:xfrm rot="16200000">
            <a:off x="4646044" y="2497688"/>
            <a:ext cx="1158766" cy="998936"/>
          </a:xfrm>
          <a:prstGeom prst="triangle">
            <a:avLst/>
          </a:prstGeom>
          <a:solidFill>
            <a:srgbClr val="F49213"/>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350">
              <a:sym typeface="Arial" panose="020B0604020202020204" pitchFamily="34" charset="0"/>
            </a:endParaRPr>
          </a:p>
        </p:txBody>
      </p:sp>
      <p:sp>
        <p:nvSpPr>
          <p:cNvPr id="17" name="等腰三角形 16"/>
          <p:cNvSpPr/>
          <p:nvPr>
            <p:custDataLst>
              <p:tags r:id="rId3"/>
            </p:custDataLst>
          </p:nvPr>
        </p:nvSpPr>
        <p:spPr>
          <a:xfrm rot="12600000">
            <a:off x="4281072" y="1918303"/>
            <a:ext cx="1158766" cy="998936"/>
          </a:xfrm>
          <a:prstGeom prst="triangle">
            <a:avLst/>
          </a:prstGeom>
          <a:solidFill>
            <a:srgbClr val="9EBD05"/>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350">
              <a:sym typeface="Arial" panose="020B0604020202020204" pitchFamily="34" charset="0"/>
            </a:endParaRPr>
          </a:p>
        </p:txBody>
      </p:sp>
      <p:sp>
        <p:nvSpPr>
          <p:cNvPr id="18" name="等腰三角形 17"/>
          <p:cNvSpPr/>
          <p:nvPr>
            <p:custDataLst>
              <p:tags r:id="rId4"/>
            </p:custDataLst>
          </p:nvPr>
        </p:nvSpPr>
        <p:spPr>
          <a:xfrm rot="9000000">
            <a:off x="3589974" y="1898127"/>
            <a:ext cx="1158766" cy="998936"/>
          </a:xfrm>
          <a:prstGeom prst="triangle">
            <a:avLst/>
          </a:prstGeom>
          <a:solidFill>
            <a:srgbClr val="0EA490"/>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350">
              <a:sym typeface="Arial" panose="020B0604020202020204" pitchFamily="34" charset="0"/>
            </a:endParaRPr>
          </a:p>
        </p:txBody>
      </p:sp>
      <p:sp>
        <p:nvSpPr>
          <p:cNvPr id="19" name="等腰三角形 18"/>
          <p:cNvSpPr/>
          <p:nvPr>
            <p:custDataLst>
              <p:tags r:id="rId5"/>
            </p:custDataLst>
          </p:nvPr>
        </p:nvSpPr>
        <p:spPr>
          <a:xfrm rot="5400000">
            <a:off x="3238861" y="2477510"/>
            <a:ext cx="1158766" cy="998936"/>
          </a:xfrm>
          <a:prstGeom prst="triangle">
            <a:avLst/>
          </a:prstGeom>
          <a:solidFill>
            <a:srgbClr val="207CBC"/>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350">
              <a:sym typeface="Arial" panose="020B0604020202020204" pitchFamily="34" charset="0"/>
            </a:endParaRPr>
          </a:p>
        </p:txBody>
      </p:sp>
      <p:sp>
        <p:nvSpPr>
          <p:cNvPr id="20" name="等腰三角形 19"/>
          <p:cNvSpPr/>
          <p:nvPr>
            <p:custDataLst>
              <p:tags r:id="rId6"/>
            </p:custDataLst>
          </p:nvPr>
        </p:nvSpPr>
        <p:spPr>
          <a:xfrm rot="1800000">
            <a:off x="3597819" y="3101840"/>
            <a:ext cx="1158766" cy="998936"/>
          </a:xfrm>
          <a:prstGeom prst="triangle">
            <a:avLst/>
          </a:prstGeom>
          <a:solidFill>
            <a:srgbClr val="207CBC">
              <a:lumMod val="50000"/>
            </a:srgbClr>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350">
              <a:sym typeface="Arial" panose="020B0604020202020204" pitchFamily="34" charset="0"/>
            </a:endParaRPr>
          </a:p>
        </p:txBody>
      </p:sp>
      <p:sp>
        <p:nvSpPr>
          <p:cNvPr id="8" name="KSO_Shape"/>
          <p:cNvSpPr/>
          <p:nvPr>
            <p:custDataLst>
              <p:tags r:id="rId7"/>
            </p:custDataLst>
          </p:nvPr>
        </p:nvSpPr>
        <p:spPr bwMode="auto">
          <a:xfrm>
            <a:off x="3473977" y="2860058"/>
            <a:ext cx="297279" cy="233839"/>
          </a:xfrm>
          <a:custGeom>
            <a:avLst/>
            <a:gdLst>
              <a:gd name="T0" fmla="*/ 1746285 w 3427"/>
              <a:gd name="T1" fmla="*/ 114533 h 2697"/>
              <a:gd name="T2" fmla="*/ 1786212 w 3427"/>
              <a:gd name="T3" fmla="*/ 129769 h 2697"/>
              <a:gd name="T4" fmla="*/ 1800397 w 3427"/>
              <a:gd name="T5" fmla="*/ 168647 h 2697"/>
              <a:gd name="T6" fmla="*/ 1800397 w 3427"/>
              <a:gd name="T7" fmla="*/ 1186830 h 2697"/>
              <a:gd name="T8" fmla="*/ 1572918 w 3427"/>
              <a:gd name="T9" fmla="*/ 1416946 h 2697"/>
              <a:gd name="T10" fmla="*/ 56739 w 3427"/>
              <a:gd name="T11" fmla="*/ 1416946 h 2697"/>
              <a:gd name="T12" fmla="*/ 16286 w 3427"/>
              <a:gd name="T13" fmla="*/ 1398558 h 2697"/>
              <a:gd name="T14" fmla="*/ 0 w 3427"/>
              <a:gd name="T15" fmla="*/ 1359680 h 2697"/>
              <a:gd name="T16" fmla="*/ 0 w 3427"/>
              <a:gd name="T17" fmla="*/ 342547 h 2697"/>
              <a:gd name="T18" fmla="*/ 228005 w 3427"/>
              <a:gd name="T19" fmla="*/ 114533 h 2697"/>
              <a:gd name="T20" fmla="*/ 663000 w 3427"/>
              <a:gd name="T21" fmla="*/ 114533 h 2697"/>
              <a:gd name="T22" fmla="*/ 663000 w 3427"/>
              <a:gd name="T23" fmla="*/ 163393 h 2697"/>
              <a:gd name="T24" fmla="*/ 255849 w 3427"/>
              <a:gd name="T25" fmla="*/ 163393 h 2697"/>
              <a:gd name="T26" fmla="*/ 80380 w 3427"/>
              <a:gd name="T27" fmla="*/ 342547 h 2697"/>
              <a:gd name="T28" fmla="*/ 1557682 w 3427"/>
              <a:gd name="T29" fmla="*/ 342547 h 2697"/>
              <a:gd name="T30" fmla="*/ 1723695 w 3427"/>
              <a:gd name="T31" fmla="*/ 163393 h 2697"/>
              <a:gd name="T32" fmla="*/ 1254552 w 3427"/>
              <a:gd name="T33" fmla="*/ 163393 h 2697"/>
              <a:gd name="T34" fmla="*/ 1254552 w 3427"/>
              <a:gd name="T35" fmla="*/ 114533 h 2697"/>
              <a:gd name="T36" fmla="*/ 1746285 w 3427"/>
              <a:gd name="T37" fmla="*/ 114533 h 2697"/>
              <a:gd name="T38" fmla="*/ 1530889 w 3427"/>
              <a:gd name="T39" fmla="*/ 1359680 h 2697"/>
              <a:gd name="T40" fmla="*/ 1530889 w 3427"/>
              <a:gd name="T41" fmla="*/ 399813 h 2697"/>
              <a:gd name="T42" fmla="*/ 43605 w 3427"/>
              <a:gd name="T43" fmla="*/ 399813 h 2697"/>
              <a:gd name="T44" fmla="*/ 43605 w 3427"/>
              <a:gd name="T45" fmla="*/ 1330259 h 2697"/>
              <a:gd name="T46" fmla="*/ 51485 w 3427"/>
              <a:gd name="T47" fmla="*/ 1350223 h 2697"/>
              <a:gd name="T48" fmla="*/ 73550 w 3427"/>
              <a:gd name="T49" fmla="*/ 1359680 h 2697"/>
              <a:gd name="T50" fmla="*/ 1530889 w 3427"/>
              <a:gd name="T51" fmla="*/ 1359680 h 2697"/>
              <a:gd name="T52" fmla="*/ 1117433 w 3427"/>
              <a:gd name="T53" fmla="*/ 0 h 2697"/>
              <a:gd name="T54" fmla="*/ 1200965 w 3427"/>
              <a:gd name="T55" fmla="*/ 29947 h 2697"/>
              <a:gd name="T56" fmla="*/ 1231961 w 3427"/>
              <a:gd name="T57" fmla="*/ 114533 h 2697"/>
              <a:gd name="T58" fmla="*/ 1231961 w 3427"/>
              <a:gd name="T59" fmla="*/ 276875 h 2697"/>
              <a:gd name="T60" fmla="*/ 1084861 w 3427"/>
              <a:gd name="T61" fmla="*/ 276875 h 2697"/>
              <a:gd name="T62" fmla="*/ 1084861 w 3427"/>
              <a:gd name="T63" fmla="*/ 163393 h 2697"/>
              <a:gd name="T64" fmla="*/ 832165 w 3427"/>
              <a:gd name="T65" fmla="*/ 163393 h 2697"/>
              <a:gd name="T66" fmla="*/ 832165 w 3427"/>
              <a:gd name="T67" fmla="*/ 276875 h 2697"/>
              <a:gd name="T68" fmla="*/ 685590 w 3427"/>
              <a:gd name="T69" fmla="*/ 276875 h 2697"/>
              <a:gd name="T70" fmla="*/ 685590 w 3427"/>
              <a:gd name="T71" fmla="*/ 114533 h 2697"/>
              <a:gd name="T72" fmla="*/ 714485 w 3427"/>
              <a:gd name="T73" fmla="*/ 29421 h 2697"/>
              <a:gd name="T74" fmla="*/ 796441 w 3427"/>
              <a:gd name="T75" fmla="*/ 0 h 2697"/>
              <a:gd name="T76" fmla="*/ 1117433 w 3427"/>
              <a:gd name="T77" fmla="*/ 0 h 2697"/>
              <a:gd name="T78" fmla="*/ 1188357 w 3427"/>
              <a:gd name="T79" fmla="*/ 231167 h 2697"/>
              <a:gd name="T80" fmla="*/ 1188357 w 3427"/>
              <a:gd name="T81" fmla="*/ 114533 h 2697"/>
              <a:gd name="T82" fmla="*/ 1116383 w 3427"/>
              <a:gd name="T83" fmla="*/ 43606 h 2697"/>
              <a:gd name="T84" fmla="*/ 796966 w 3427"/>
              <a:gd name="T85" fmla="*/ 43606 h 2697"/>
              <a:gd name="T86" fmla="*/ 746006 w 3427"/>
              <a:gd name="T87" fmla="*/ 57792 h 2697"/>
              <a:gd name="T88" fmla="*/ 728670 w 3427"/>
              <a:gd name="T89" fmla="*/ 114533 h 2697"/>
              <a:gd name="T90" fmla="*/ 728670 w 3427"/>
              <a:gd name="T91" fmla="*/ 231167 h 2697"/>
              <a:gd name="T92" fmla="*/ 788560 w 3427"/>
              <a:gd name="T93" fmla="*/ 231167 h 2697"/>
              <a:gd name="T94" fmla="*/ 788560 w 3427"/>
              <a:gd name="T95" fmla="*/ 106126 h 2697"/>
              <a:gd name="T96" fmla="*/ 1123212 w 3427"/>
              <a:gd name="T97" fmla="*/ 106126 h 2697"/>
              <a:gd name="T98" fmla="*/ 1123212 w 3427"/>
              <a:gd name="T99" fmla="*/ 231167 h 2697"/>
              <a:gd name="T100" fmla="*/ 1188357 w 3427"/>
              <a:gd name="T101" fmla="*/ 231167 h 2697"/>
              <a:gd name="T102" fmla="*/ 1756792 w 3427"/>
              <a:gd name="T103" fmla="*/ 1172120 h 2697"/>
              <a:gd name="T104" fmla="*/ 1756792 w 3427"/>
              <a:gd name="T105" fmla="*/ 195966 h 2697"/>
              <a:gd name="T106" fmla="*/ 1579747 w 3427"/>
              <a:gd name="T107" fmla="*/ 399813 h 2697"/>
              <a:gd name="T108" fmla="*/ 1579747 w 3427"/>
              <a:gd name="T109" fmla="*/ 1344444 h 2697"/>
              <a:gd name="T110" fmla="*/ 1756792 w 3427"/>
              <a:gd name="T111" fmla="*/ 1172120 h 26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27" h="2697">
                <a:moveTo>
                  <a:pt x="3324" y="218"/>
                </a:moveTo>
                <a:cubicBezTo>
                  <a:pt x="3357" y="218"/>
                  <a:pt x="3382" y="227"/>
                  <a:pt x="3400" y="247"/>
                </a:cubicBezTo>
                <a:cubicBezTo>
                  <a:pt x="3418" y="266"/>
                  <a:pt x="3427" y="291"/>
                  <a:pt x="3427" y="321"/>
                </a:cubicBezTo>
                <a:cubicBezTo>
                  <a:pt x="3427" y="2259"/>
                  <a:pt x="3427" y="2259"/>
                  <a:pt x="3427" y="2259"/>
                </a:cubicBezTo>
                <a:cubicBezTo>
                  <a:pt x="2994" y="2697"/>
                  <a:pt x="2994" y="2697"/>
                  <a:pt x="2994" y="2697"/>
                </a:cubicBezTo>
                <a:cubicBezTo>
                  <a:pt x="108" y="2697"/>
                  <a:pt x="108" y="2697"/>
                  <a:pt x="108" y="2697"/>
                </a:cubicBezTo>
                <a:cubicBezTo>
                  <a:pt x="77" y="2697"/>
                  <a:pt x="52" y="2685"/>
                  <a:pt x="31" y="2662"/>
                </a:cubicBezTo>
                <a:cubicBezTo>
                  <a:pt x="10" y="2638"/>
                  <a:pt x="0" y="2614"/>
                  <a:pt x="0" y="2588"/>
                </a:cubicBezTo>
                <a:cubicBezTo>
                  <a:pt x="0" y="652"/>
                  <a:pt x="0" y="652"/>
                  <a:pt x="0" y="652"/>
                </a:cubicBezTo>
                <a:cubicBezTo>
                  <a:pt x="434" y="218"/>
                  <a:pt x="434" y="218"/>
                  <a:pt x="434" y="218"/>
                </a:cubicBezTo>
                <a:cubicBezTo>
                  <a:pt x="1262" y="218"/>
                  <a:pt x="1262" y="218"/>
                  <a:pt x="1262" y="218"/>
                </a:cubicBezTo>
                <a:cubicBezTo>
                  <a:pt x="1262" y="311"/>
                  <a:pt x="1262" y="311"/>
                  <a:pt x="1262" y="311"/>
                </a:cubicBezTo>
                <a:cubicBezTo>
                  <a:pt x="487" y="311"/>
                  <a:pt x="487" y="311"/>
                  <a:pt x="487" y="311"/>
                </a:cubicBezTo>
                <a:cubicBezTo>
                  <a:pt x="153" y="652"/>
                  <a:pt x="153" y="652"/>
                  <a:pt x="153" y="652"/>
                </a:cubicBezTo>
                <a:cubicBezTo>
                  <a:pt x="2965" y="652"/>
                  <a:pt x="2965" y="652"/>
                  <a:pt x="2965" y="652"/>
                </a:cubicBezTo>
                <a:cubicBezTo>
                  <a:pt x="3281" y="311"/>
                  <a:pt x="3281" y="311"/>
                  <a:pt x="3281" y="311"/>
                </a:cubicBezTo>
                <a:cubicBezTo>
                  <a:pt x="2388" y="311"/>
                  <a:pt x="2388" y="311"/>
                  <a:pt x="2388" y="311"/>
                </a:cubicBezTo>
                <a:cubicBezTo>
                  <a:pt x="2388" y="218"/>
                  <a:pt x="2388" y="218"/>
                  <a:pt x="2388" y="218"/>
                </a:cubicBezTo>
                <a:lnTo>
                  <a:pt x="3324" y="218"/>
                </a:lnTo>
                <a:close/>
                <a:moveTo>
                  <a:pt x="2914" y="2588"/>
                </a:moveTo>
                <a:cubicBezTo>
                  <a:pt x="2914" y="761"/>
                  <a:pt x="2914" y="761"/>
                  <a:pt x="2914" y="761"/>
                </a:cubicBezTo>
                <a:cubicBezTo>
                  <a:pt x="83" y="761"/>
                  <a:pt x="83" y="761"/>
                  <a:pt x="83" y="761"/>
                </a:cubicBezTo>
                <a:cubicBezTo>
                  <a:pt x="83" y="2532"/>
                  <a:pt x="83" y="2532"/>
                  <a:pt x="83" y="2532"/>
                </a:cubicBezTo>
                <a:cubicBezTo>
                  <a:pt x="83" y="2545"/>
                  <a:pt x="88" y="2558"/>
                  <a:pt x="98" y="2570"/>
                </a:cubicBezTo>
                <a:cubicBezTo>
                  <a:pt x="107" y="2582"/>
                  <a:pt x="121" y="2588"/>
                  <a:pt x="140" y="2588"/>
                </a:cubicBezTo>
                <a:lnTo>
                  <a:pt x="2914" y="2588"/>
                </a:lnTo>
                <a:close/>
                <a:moveTo>
                  <a:pt x="2127" y="0"/>
                </a:moveTo>
                <a:cubicBezTo>
                  <a:pt x="2193" y="0"/>
                  <a:pt x="2246" y="20"/>
                  <a:pt x="2286" y="57"/>
                </a:cubicBezTo>
                <a:cubicBezTo>
                  <a:pt x="2325" y="96"/>
                  <a:pt x="2345" y="149"/>
                  <a:pt x="2345" y="218"/>
                </a:cubicBezTo>
                <a:cubicBezTo>
                  <a:pt x="2345" y="527"/>
                  <a:pt x="2345" y="527"/>
                  <a:pt x="2345" y="527"/>
                </a:cubicBezTo>
                <a:cubicBezTo>
                  <a:pt x="2065" y="527"/>
                  <a:pt x="2065" y="527"/>
                  <a:pt x="2065" y="527"/>
                </a:cubicBezTo>
                <a:cubicBezTo>
                  <a:pt x="2065" y="311"/>
                  <a:pt x="2065" y="311"/>
                  <a:pt x="2065" y="311"/>
                </a:cubicBezTo>
                <a:cubicBezTo>
                  <a:pt x="1584" y="311"/>
                  <a:pt x="1584" y="311"/>
                  <a:pt x="1584" y="311"/>
                </a:cubicBezTo>
                <a:cubicBezTo>
                  <a:pt x="1584" y="527"/>
                  <a:pt x="1584" y="527"/>
                  <a:pt x="1584" y="527"/>
                </a:cubicBezTo>
                <a:cubicBezTo>
                  <a:pt x="1305" y="527"/>
                  <a:pt x="1305" y="527"/>
                  <a:pt x="1305" y="527"/>
                </a:cubicBezTo>
                <a:cubicBezTo>
                  <a:pt x="1305" y="218"/>
                  <a:pt x="1305" y="218"/>
                  <a:pt x="1305" y="218"/>
                </a:cubicBezTo>
                <a:cubicBezTo>
                  <a:pt x="1305" y="147"/>
                  <a:pt x="1323" y="93"/>
                  <a:pt x="1360" y="56"/>
                </a:cubicBezTo>
                <a:cubicBezTo>
                  <a:pt x="1397" y="19"/>
                  <a:pt x="1449" y="0"/>
                  <a:pt x="1516" y="0"/>
                </a:cubicBezTo>
                <a:lnTo>
                  <a:pt x="2127" y="0"/>
                </a:lnTo>
                <a:close/>
                <a:moveTo>
                  <a:pt x="2262" y="440"/>
                </a:moveTo>
                <a:cubicBezTo>
                  <a:pt x="2262" y="218"/>
                  <a:pt x="2262" y="218"/>
                  <a:pt x="2262" y="218"/>
                </a:cubicBezTo>
                <a:cubicBezTo>
                  <a:pt x="2262" y="128"/>
                  <a:pt x="2216" y="83"/>
                  <a:pt x="2125" y="83"/>
                </a:cubicBezTo>
                <a:cubicBezTo>
                  <a:pt x="1517" y="83"/>
                  <a:pt x="1517" y="83"/>
                  <a:pt x="1517" y="83"/>
                </a:cubicBezTo>
                <a:cubicBezTo>
                  <a:pt x="1474" y="83"/>
                  <a:pt x="1441" y="92"/>
                  <a:pt x="1420" y="110"/>
                </a:cubicBezTo>
                <a:cubicBezTo>
                  <a:pt x="1398" y="128"/>
                  <a:pt x="1387" y="164"/>
                  <a:pt x="1387" y="218"/>
                </a:cubicBezTo>
                <a:cubicBezTo>
                  <a:pt x="1387" y="440"/>
                  <a:pt x="1387" y="440"/>
                  <a:pt x="1387" y="440"/>
                </a:cubicBezTo>
                <a:cubicBezTo>
                  <a:pt x="1501" y="440"/>
                  <a:pt x="1501" y="440"/>
                  <a:pt x="1501" y="440"/>
                </a:cubicBezTo>
                <a:cubicBezTo>
                  <a:pt x="1501" y="202"/>
                  <a:pt x="1501" y="202"/>
                  <a:pt x="1501" y="202"/>
                </a:cubicBezTo>
                <a:cubicBezTo>
                  <a:pt x="2138" y="202"/>
                  <a:pt x="2138" y="202"/>
                  <a:pt x="2138" y="202"/>
                </a:cubicBezTo>
                <a:cubicBezTo>
                  <a:pt x="2138" y="440"/>
                  <a:pt x="2138" y="440"/>
                  <a:pt x="2138" y="440"/>
                </a:cubicBezTo>
                <a:lnTo>
                  <a:pt x="2262" y="440"/>
                </a:lnTo>
                <a:close/>
                <a:moveTo>
                  <a:pt x="3344" y="2231"/>
                </a:moveTo>
                <a:cubicBezTo>
                  <a:pt x="3344" y="373"/>
                  <a:pt x="3344" y="373"/>
                  <a:pt x="3344" y="373"/>
                </a:cubicBezTo>
                <a:cubicBezTo>
                  <a:pt x="3007" y="761"/>
                  <a:pt x="3007" y="761"/>
                  <a:pt x="3007" y="761"/>
                </a:cubicBezTo>
                <a:cubicBezTo>
                  <a:pt x="3007" y="2559"/>
                  <a:pt x="3007" y="2559"/>
                  <a:pt x="3007" y="2559"/>
                </a:cubicBezTo>
                <a:lnTo>
                  <a:pt x="3344" y="2231"/>
                </a:lnTo>
                <a:close/>
              </a:path>
            </a:pathLst>
          </a:custGeom>
          <a:solidFill>
            <a:srgbClr val="FFFFFF"/>
          </a:solidFill>
          <a:ln>
            <a:noFill/>
          </a:ln>
        </p:spPr>
        <p:txBody>
          <a:bodyPr anchor="ctr" anchorCtr="1">
            <a:normAutofit fontScale="62500"/>
          </a:bodyPr>
          <a:p>
            <a:endParaRPr lang="zh-CN" altLang="en-US" sz="1350">
              <a:sym typeface="Arial" panose="020B0604020202020204" pitchFamily="34" charset="0"/>
            </a:endParaRPr>
          </a:p>
        </p:txBody>
      </p:sp>
      <p:sp>
        <p:nvSpPr>
          <p:cNvPr id="9" name="KSO_Shape"/>
          <p:cNvSpPr/>
          <p:nvPr>
            <p:custDataLst>
              <p:tags r:id="rId8"/>
            </p:custDataLst>
          </p:nvPr>
        </p:nvSpPr>
        <p:spPr bwMode="auto">
          <a:xfrm>
            <a:off x="3933186" y="2113845"/>
            <a:ext cx="335860" cy="247601"/>
          </a:xfrm>
          <a:custGeom>
            <a:avLst/>
            <a:gdLst>
              <a:gd name="T0" fmla="*/ 1702073 w 3534"/>
              <a:gd name="T1" fmla="*/ 991076 h 2606"/>
              <a:gd name="T2" fmla="*/ 1441744 w 3534"/>
              <a:gd name="T3" fmla="*/ 1292885 h 2606"/>
              <a:gd name="T4" fmla="*/ 911916 w 3534"/>
              <a:gd name="T5" fmla="*/ 1292885 h 2606"/>
              <a:gd name="T6" fmla="*/ 285292 w 3534"/>
              <a:gd name="T7" fmla="*/ 1328572 h 2606"/>
              <a:gd name="T8" fmla="*/ 0 w 3534"/>
              <a:gd name="T9" fmla="*/ 1026253 h 2606"/>
              <a:gd name="T10" fmla="*/ 509450 w 3534"/>
              <a:gd name="T11" fmla="*/ 714248 h 2606"/>
              <a:gd name="T12" fmla="*/ 903255 w 3534"/>
              <a:gd name="T13" fmla="*/ 769817 h 2606"/>
              <a:gd name="T14" fmla="*/ 1315400 w 3534"/>
              <a:gd name="T15" fmla="*/ 769817 h 2606"/>
              <a:gd name="T16" fmla="*/ 1315400 w 3534"/>
              <a:gd name="T17" fmla="*/ 943154 h 2606"/>
              <a:gd name="T18" fmla="*/ 973050 w 3534"/>
              <a:gd name="T19" fmla="*/ 943154 h 2606"/>
              <a:gd name="T20" fmla="*/ 1045901 w 3534"/>
              <a:gd name="T21" fmla="*/ 1014018 h 2606"/>
              <a:gd name="T22" fmla="*/ 1378063 w 3534"/>
              <a:gd name="T23" fmla="*/ 1014018 h 2606"/>
              <a:gd name="T24" fmla="*/ 1538030 w 3534"/>
              <a:gd name="T25" fmla="*/ 851387 h 2606"/>
              <a:gd name="T26" fmla="*/ 1637373 w 3534"/>
              <a:gd name="T27" fmla="*/ 845270 h 2606"/>
              <a:gd name="T28" fmla="*/ 1702073 w 3534"/>
              <a:gd name="T29" fmla="*/ 991076 h 2606"/>
              <a:gd name="T30" fmla="*/ 1488613 w 3534"/>
              <a:gd name="T31" fmla="*/ 105021 h 2606"/>
              <a:gd name="T32" fmla="*/ 1208925 w 3534"/>
              <a:gd name="T33" fmla="*/ 105021 h 2606"/>
              <a:gd name="T34" fmla="*/ 1208925 w 3534"/>
              <a:gd name="T35" fmla="*/ 419576 h 2606"/>
              <a:gd name="T36" fmla="*/ 824290 w 3534"/>
              <a:gd name="T37" fmla="*/ 419576 h 2606"/>
              <a:gd name="T38" fmla="*/ 824290 w 3534"/>
              <a:gd name="T39" fmla="*/ 105021 h 2606"/>
              <a:gd name="T40" fmla="*/ 544602 w 3534"/>
              <a:gd name="T41" fmla="*/ 105021 h 2606"/>
              <a:gd name="T42" fmla="*/ 544602 w 3534"/>
              <a:gd name="T43" fmla="*/ 607697 h 2606"/>
              <a:gd name="T44" fmla="*/ 439656 w 3534"/>
              <a:gd name="T45" fmla="*/ 622991 h 2606"/>
              <a:gd name="T46" fmla="*/ 439656 w 3534"/>
              <a:gd name="T47" fmla="*/ 105021 h 2606"/>
              <a:gd name="T48" fmla="*/ 439656 w 3534"/>
              <a:gd name="T49" fmla="*/ 69844 h 2606"/>
              <a:gd name="T50" fmla="*/ 439656 w 3534"/>
              <a:gd name="T51" fmla="*/ 0 h 2606"/>
              <a:gd name="T52" fmla="*/ 1593560 w 3534"/>
              <a:gd name="T53" fmla="*/ 0 h 2606"/>
              <a:gd name="T54" fmla="*/ 1593560 w 3534"/>
              <a:gd name="T55" fmla="*/ 69844 h 2606"/>
              <a:gd name="T56" fmla="*/ 1593560 w 3534"/>
              <a:gd name="T57" fmla="*/ 105021 h 2606"/>
              <a:gd name="T58" fmla="*/ 1593560 w 3534"/>
              <a:gd name="T59" fmla="*/ 735660 h 2606"/>
              <a:gd name="T60" fmla="*/ 1488613 w 3534"/>
              <a:gd name="T61" fmla="*/ 735660 h 2606"/>
              <a:gd name="T62" fmla="*/ 1488613 w 3534"/>
              <a:gd name="T63" fmla="*/ 105021 h 26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34" h="2606">
                <a:moveTo>
                  <a:pt x="3341" y="1944"/>
                </a:moveTo>
                <a:cubicBezTo>
                  <a:pt x="3384" y="1901"/>
                  <a:pt x="2830" y="2536"/>
                  <a:pt x="2830" y="2536"/>
                </a:cubicBezTo>
                <a:cubicBezTo>
                  <a:pt x="2830" y="2536"/>
                  <a:pt x="1884" y="2536"/>
                  <a:pt x="1790" y="2536"/>
                </a:cubicBezTo>
                <a:cubicBezTo>
                  <a:pt x="1541" y="2536"/>
                  <a:pt x="1075" y="2216"/>
                  <a:pt x="560" y="2606"/>
                </a:cubicBezTo>
                <a:cubicBezTo>
                  <a:pt x="522" y="2563"/>
                  <a:pt x="0" y="2013"/>
                  <a:pt x="0" y="2013"/>
                </a:cubicBezTo>
                <a:cubicBezTo>
                  <a:pt x="0" y="2013"/>
                  <a:pt x="949" y="1431"/>
                  <a:pt x="1000" y="1401"/>
                </a:cubicBezTo>
                <a:cubicBezTo>
                  <a:pt x="1386" y="1212"/>
                  <a:pt x="1670" y="1510"/>
                  <a:pt x="1773" y="1510"/>
                </a:cubicBezTo>
                <a:cubicBezTo>
                  <a:pt x="1876" y="1510"/>
                  <a:pt x="2535" y="1510"/>
                  <a:pt x="2582" y="1510"/>
                </a:cubicBezTo>
                <a:cubicBezTo>
                  <a:pt x="2710" y="1510"/>
                  <a:pt x="2856" y="1764"/>
                  <a:pt x="2582" y="1850"/>
                </a:cubicBezTo>
                <a:cubicBezTo>
                  <a:pt x="2504" y="1850"/>
                  <a:pt x="1910" y="1850"/>
                  <a:pt x="1910" y="1850"/>
                </a:cubicBezTo>
                <a:cubicBezTo>
                  <a:pt x="1910" y="1850"/>
                  <a:pt x="1920" y="1989"/>
                  <a:pt x="2053" y="1989"/>
                </a:cubicBezTo>
                <a:cubicBezTo>
                  <a:pt x="2186" y="1989"/>
                  <a:pt x="2705" y="1989"/>
                  <a:pt x="2705" y="1989"/>
                </a:cubicBezTo>
                <a:cubicBezTo>
                  <a:pt x="2705" y="1989"/>
                  <a:pt x="2976" y="1717"/>
                  <a:pt x="3019" y="1670"/>
                </a:cubicBezTo>
                <a:cubicBezTo>
                  <a:pt x="3126" y="1528"/>
                  <a:pt x="3214" y="1658"/>
                  <a:pt x="3214" y="1658"/>
                </a:cubicBezTo>
                <a:cubicBezTo>
                  <a:pt x="3214" y="1658"/>
                  <a:pt x="3534" y="1640"/>
                  <a:pt x="3341" y="1944"/>
                </a:cubicBezTo>
                <a:close/>
                <a:moveTo>
                  <a:pt x="2922" y="206"/>
                </a:moveTo>
                <a:cubicBezTo>
                  <a:pt x="2373" y="206"/>
                  <a:pt x="2373" y="206"/>
                  <a:pt x="2373" y="206"/>
                </a:cubicBezTo>
                <a:cubicBezTo>
                  <a:pt x="2373" y="823"/>
                  <a:pt x="2373" y="823"/>
                  <a:pt x="2373" y="823"/>
                </a:cubicBezTo>
                <a:cubicBezTo>
                  <a:pt x="1618" y="823"/>
                  <a:pt x="1618" y="823"/>
                  <a:pt x="1618" y="823"/>
                </a:cubicBezTo>
                <a:cubicBezTo>
                  <a:pt x="1618" y="206"/>
                  <a:pt x="1618" y="206"/>
                  <a:pt x="1618" y="206"/>
                </a:cubicBezTo>
                <a:cubicBezTo>
                  <a:pt x="1069" y="206"/>
                  <a:pt x="1069" y="206"/>
                  <a:pt x="1069" y="206"/>
                </a:cubicBezTo>
                <a:cubicBezTo>
                  <a:pt x="1069" y="1192"/>
                  <a:pt x="1069" y="1192"/>
                  <a:pt x="1069" y="1192"/>
                </a:cubicBezTo>
                <a:cubicBezTo>
                  <a:pt x="1004" y="1191"/>
                  <a:pt x="935" y="1199"/>
                  <a:pt x="863" y="1222"/>
                </a:cubicBezTo>
                <a:cubicBezTo>
                  <a:pt x="863" y="206"/>
                  <a:pt x="863" y="206"/>
                  <a:pt x="863" y="206"/>
                </a:cubicBezTo>
                <a:cubicBezTo>
                  <a:pt x="863" y="137"/>
                  <a:pt x="863" y="137"/>
                  <a:pt x="863" y="137"/>
                </a:cubicBezTo>
                <a:cubicBezTo>
                  <a:pt x="863" y="0"/>
                  <a:pt x="863" y="0"/>
                  <a:pt x="863" y="0"/>
                </a:cubicBezTo>
                <a:cubicBezTo>
                  <a:pt x="3128" y="0"/>
                  <a:pt x="3128" y="0"/>
                  <a:pt x="3128" y="0"/>
                </a:cubicBezTo>
                <a:cubicBezTo>
                  <a:pt x="3128" y="137"/>
                  <a:pt x="3128" y="137"/>
                  <a:pt x="3128" y="137"/>
                </a:cubicBezTo>
                <a:cubicBezTo>
                  <a:pt x="3128" y="206"/>
                  <a:pt x="3128" y="206"/>
                  <a:pt x="3128" y="206"/>
                </a:cubicBezTo>
                <a:cubicBezTo>
                  <a:pt x="3128" y="1443"/>
                  <a:pt x="3128" y="1443"/>
                  <a:pt x="3128" y="1443"/>
                </a:cubicBezTo>
                <a:cubicBezTo>
                  <a:pt x="3090" y="1443"/>
                  <a:pt x="3016" y="1443"/>
                  <a:pt x="2922" y="1443"/>
                </a:cubicBezTo>
                <a:lnTo>
                  <a:pt x="2922" y="206"/>
                </a:lnTo>
                <a:close/>
              </a:path>
            </a:pathLst>
          </a:custGeom>
          <a:solidFill>
            <a:srgbClr val="FFFFFF"/>
          </a:solidFill>
          <a:ln>
            <a:noFill/>
          </a:ln>
        </p:spPr>
        <p:txBody>
          <a:bodyPr anchor="ctr" anchorCtr="1">
            <a:normAutofit fontScale="72500"/>
          </a:bodyPr>
          <a:p>
            <a:endParaRPr lang="zh-CN" altLang="en-US" sz="1350">
              <a:sym typeface="Arial" panose="020B0604020202020204" pitchFamily="34" charset="0"/>
            </a:endParaRPr>
          </a:p>
        </p:txBody>
      </p:sp>
      <p:sp>
        <p:nvSpPr>
          <p:cNvPr id="10" name="KSO_Shape"/>
          <p:cNvSpPr/>
          <p:nvPr>
            <p:custDataLst>
              <p:tags r:id="rId9"/>
            </p:custDataLst>
          </p:nvPr>
        </p:nvSpPr>
        <p:spPr bwMode="auto">
          <a:xfrm>
            <a:off x="4805267" y="2137644"/>
            <a:ext cx="258886" cy="248841"/>
          </a:xfrm>
          <a:custGeom>
            <a:avLst/>
            <a:gdLst>
              <a:gd name="T0" fmla="*/ 1499181 w 11623697"/>
              <a:gd name="T1" fmla="*/ 344243 h 11176000"/>
              <a:gd name="T2" fmla="*/ 1800280 w 11623697"/>
              <a:gd name="T3" fmla="*/ 836727 h 11176000"/>
              <a:gd name="T4" fmla="*/ 1502668 w 11623697"/>
              <a:gd name="T5" fmla="*/ 1414102 h 11176000"/>
              <a:gd name="T6" fmla="*/ 1501515 w 11623697"/>
              <a:gd name="T7" fmla="*/ 1060230 h 11176000"/>
              <a:gd name="T8" fmla="*/ 1497593 w 11623697"/>
              <a:gd name="T9" fmla="*/ 1067312 h 11176000"/>
              <a:gd name="T10" fmla="*/ 1377695 w 11623697"/>
              <a:gd name="T11" fmla="*/ 1215179 h 11176000"/>
              <a:gd name="T12" fmla="*/ 1366647 w 11623697"/>
              <a:gd name="T13" fmla="*/ 523988 h 11176000"/>
              <a:gd name="T14" fmla="*/ 1493887 w 11623697"/>
              <a:gd name="T15" fmla="*/ 652530 h 11176000"/>
              <a:gd name="T16" fmla="*/ 1500218 w 11623697"/>
              <a:gd name="T17" fmla="*/ 662348 h 11176000"/>
              <a:gd name="T18" fmla="*/ 1232392 w 11623697"/>
              <a:gd name="T19" fmla="*/ 0 h 11176000"/>
              <a:gd name="T20" fmla="*/ 1232392 w 11623697"/>
              <a:gd name="T21" fmla="*/ 1731052 h 11176000"/>
              <a:gd name="T22" fmla="*/ 472105 w 11623697"/>
              <a:gd name="T23" fmla="*/ 1285011 h 11176000"/>
              <a:gd name="T24" fmla="*/ 0 w 11623697"/>
              <a:gd name="T25" fmla="*/ 1311321 h 11176000"/>
              <a:gd name="T26" fmla="*/ 0 w 11623697"/>
              <a:gd name="T27" fmla="*/ 498415 h 11176000"/>
              <a:gd name="T28" fmla="*/ 445795 w 11623697"/>
              <a:gd name="T29" fmla="*/ 498415 h 11176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623697" h="11176000">
                <a:moveTo>
                  <a:pt x="9678988" y="2222500"/>
                </a:moveTo>
                <a:cubicBezTo>
                  <a:pt x="9678988" y="2222500"/>
                  <a:pt x="11409030" y="3194766"/>
                  <a:pt x="11622940" y="5402071"/>
                </a:cubicBezTo>
                <a:cubicBezTo>
                  <a:pt x="11622940" y="5402071"/>
                  <a:pt x="11720513" y="8202495"/>
                  <a:pt x="9701505" y="9129713"/>
                </a:cubicBezTo>
                <a:lnTo>
                  <a:pt x="9694057" y="6845043"/>
                </a:lnTo>
                <a:lnTo>
                  <a:pt x="9668736" y="6890770"/>
                </a:lnTo>
                <a:cubicBezTo>
                  <a:pt x="9485652" y="7194435"/>
                  <a:pt x="9233004" y="7513275"/>
                  <a:pt x="8894655" y="7845426"/>
                </a:cubicBezTo>
                <a:lnTo>
                  <a:pt x="8823325" y="3382963"/>
                </a:lnTo>
                <a:cubicBezTo>
                  <a:pt x="8823325" y="3382963"/>
                  <a:pt x="9281824" y="3680900"/>
                  <a:pt x="9644809" y="4212859"/>
                </a:cubicBezTo>
                <a:lnTo>
                  <a:pt x="9685683" y="4276247"/>
                </a:lnTo>
                <a:lnTo>
                  <a:pt x="9678988" y="2222500"/>
                </a:lnTo>
                <a:close/>
                <a:moveTo>
                  <a:pt x="7956550" y="0"/>
                </a:moveTo>
                <a:lnTo>
                  <a:pt x="7956550" y="11176000"/>
                </a:lnTo>
                <a:lnTo>
                  <a:pt x="3048000" y="8296275"/>
                </a:lnTo>
                <a:lnTo>
                  <a:pt x="0" y="8466138"/>
                </a:lnTo>
                <a:lnTo>
                  <a:pt x="0" y="3217863"/>
                </a:lnTo>
                <a:lnTo>
                  <a:pt x="2878138" y="3217863"/>
                </a:lnTo>
                <a:lnTo>
                  <a:pt x="7956550" y="0"/>
                </a:lnTo>
                <a:close/>
              </a:path>
            </a:pathLst>
          </a:custGeom>
          <a:solidFill>
            <a:srgbClr val="FFFFFF"/>
          </a:solidFill>
          <a:ln>
            <a:noFill/>
          </a:ln>
        </p:spPr>
        <p:txBody>
          <a:bodyPr rIns="270000" anchor="ctr" anchorCtr="1">
            <a:normAutofit fontScale="92500" lnSpcReduction="10000"/>
          </a:bodyPr>
          <a:p>
            <a:endParaRPr lang="zh-CN" altLang="en-US" sz="1350">
              <a:sym typeface="Arial" panose="020B0604020202020204" pitchFamily="34" charset="0"/>
            </a:endParaRPr>
          </a:p>
        </p:txBody>
      </p:sp>
      <p:sp>
        <p:nvSpPr>
          <p:cNvPr id="4" name="KSO_Shape"/>
          <p:cNvSpPr/>
          <p:nvPr>
            <p:custDataLst>
              <p:tags r:id="rId10"/>
            </p:custDataLst>
          </p:nvPr>
        </p:nvSpPr>
        <p:spPr bwMode="auto">
          <a:xfrm>
            <a:off x="5316846" y="2837077"/>
            <a:ext cx="221037" cy="256820"/>
          </a:xfrm>
          <a:custGeom>
            <a:avLst/>
            <a:gdLst>
              <a:gd name="T0" fmla="*/ 173780540 w 5685"/>
              <a:gd name="T1" fmla="*/ 145097863 h 6610"/>
              <a:gd name="T2" fmla="*/ 111127547 w 5685"/>
              <a:gd name="T3" fmla="*/ 189532100 h 6610"/>
              <a:gd name="T4" fmla="*/ 72748759 w 5685"/>
              <a:gd name="T5" fmla="*/ 256517628 h 6610"/>
              <a:gd name="T6" fmla="*/ 65325538 w 5685"/>
              <a:gd name="T7" fmla="*/ 324764131 h 6610"/>
              <a:gd name="T8" fmla="*/ 83067190 w 5685"/>
              <a:gd name="T9" fmla="*/ 395310073 h 6610"/>
              <a:gd name="T10" fmla="*/ 47138281 w 5685"/>
              <a:gd name="T11" fmla="*/ 338042492 h 6610"/>
              <a:gd name="T12" fmla="*/ 30509962 w 5685"/>
              <a:gd name="T13" fmla="*/ 275285450 h 6610"/>
              <a:gd name="T14" fmla="*/ 38304384 w 5685"/>
              <a:gd name="T15" fmla="*/ 196356886 h 6610"/>
              <a:gd name="T16" fmla="*/ 80914383 w 5685"/>
              <a:gd name="T17" fmla="*/ 114832022 h 6610"/>
              <a:gd name="T18" fmla="*/ 134956419 w 5685"/>
              <a:gd name="T19" fmla="*/ 68839950 h 6610"/>
              <a:gd name="T20" fmla="*/ 207631047 w 5685"/>
              <a:gd name="T21" fmla="*/ 42431385 h 6610"/>
              <a:gd name="T22" fmla="*/ 215871075 w 5685"/>
              <a:gd name="T23" fmla="*/ 2002852 h 6610"/>
              <a:gd name="T24" fmla="*/ 135772954 w 5685"/>
              <a:gd name="T25" fmla="*/ 26334214 h 6610"/>
              <a:gd name="T26" fmla="*/ 57234046 w 5685"/>
              <a:gd name="T27" fmla="*/ 89610625 h 6610"/>
              <a:gd name="T28" fmla="*/ 20488328 w 5685"/>
              <a:gd name="T29" fmla="*/ 149993875 h 6610"/>
              <a:gd name="T30" fmla="*/ 1336272 w 5685"/>
              <a:gd name="T31" fmla="*/ 222394241 h 6610"/>
              <a:gd name="T32" fmla="*/ 6977887 w 5685"/>
              <a:gd name="T33" fmla="*/ 308741039 h 6610"/>
              <a:gd name="T34" fmla="*/ 52483097 w 5685"/>
              <a:gd name="T35" fmla="*/ 399760796 h 6610"/>
              <a:gd name="T36" fmla="*/ 98359237 w 5685"/>
              <a:gd name="T37" fmla="*/ 442637471 h 6610"/>
              <a:gd name="T38" fmla="*/ 178160287 w 5685"/>
              <a:gd name="T39" fmla="*/ 480469703 h 6610"/>
              <a:gd name="T40" fmla="*/ 263900022 w 5685"/>
              <a:gd name="T41" fmla="*/ 488926403 h 6610"/>
              <a:gd name="T42" fmla="*/ 332269034 w 5685"/>
              <a:gd name="T43" fmla="*/ 465559428 h 6610"/>
              <a:gd name="T44" fmla="*/ 388166808 w 5685"/>
              <a:gd name="T45" fmla="*/ 414151974 h 6610"/>
              <a:gd name="T46" fmla="*/ 421274910 w 5685"/>
              <a:gd name="T47" fmla="*/ 326099184 h 6610"/>
              <a:gd name="T48" fmla="*/ 411179145 w 5685"/>
              <a:gd name="T49" fmla="*/ 248209358 h 6610"/>
              <a:gd name="T50" fmla="*/ 369682752 w 5685"/>
              <a:gd name="T51" fmla="*/ 183375113 h 6610"/>
              <a:gd name="T52" fmla="*/ 304728415 w 5685"/>
              <a:gd name="T53" fmla="*/ 141908115 h 6610"/>
              <a:gd name="T54" fmla="*/ 173929076 w 5685"/>
              <a:gd name="T55" fmla="*/ 425353405 h 6610"/>
              <a:gd name="T56" fmla="*/ 139930034 w 5685"/>
              <a:gd name="T57" fmla="*/ 407253109 h 6610"/>
              <a:gd name="T58" fmla="*/ 131838541 w 5685"/>
              <a:gd name="T59" fmla="*/ 370978711 h 6610"/>
              <a:gd name="T60" fmla="*/ 154628212 w 5685"/>
              <a:gd name="T61" fmla="*/ 340267853 h 6610"/>
              <a:gd name="T62" fmla="*/ 191819263 w 5685"/>
              <a:gd name="T63" fmla="*/ 337597202 h 6610"/>
              <a:gd name="T64" fmla="*/ 218840417 w 5685"/>
              <a:gd name="T65" fmla="*/ 364599215 h 6610"/>
              <a:gd name="T66" fmla="*/ 216019338 w 5685"/>
              <a:gd name="T67" fmla="*/ 401763921 h 6610"/>
              <a:gd name="T68" fmla="*/ 185361113 w 5685"/>
              <a:gd name="T69" fmla="*/ 424537448 h 6610"/>
              <a:gd name="T70" fmla="*/ 159676231 w 5685"/>
              <a:gd name="T71" fmla="*/ 284706265 h 6610"/>
              <a:gd name="T72" fmla="*/ 138445499 w 5685"/>
              <a:gd name="T73" fmla="*/ 252882590 h 6610"/>
              <a:gd name="T74" fmla="*/ 148244194 w 5685"/>
              <a:gd name="T75" fmla="*/ 217201640 h 6610"/>
              <a:gd name="T76" fmla="*/ 183282437 w 5685"/>
              <a:gd name="T77" fmla="*/ 200733530 h 6610"/>
              <a:gd name="T78" fmla="*/ 216761741 w 5685"/>
              <a:gd name="T79" fmla="*/ 215569727 h 6610"/>
              <a:gd name="T80" fmla="*/ 228342041 w 5685"/>
              <a:gd name="T81" fmla="*/ 250583150 h 6610"/>
              <a:gd name="T82" fmla="*/ 208596117 w 5685"/>
              <a:gd name="T83" fmla="*/ 283519369 h 6610"/>
              <a:gd name="T84" fmla="*/ 246232501 w 5685"/>
              <a:gd name="T85" fmla="*/ 334704314 h 6610"/>
              <a:gd name="T86" fmla="*/ 236433534 w 5685"/>
              <a:gd name="T87" fmla="*/ 313636779 h 6610"/>
              <a:gd name="T88" fmla="*/ 258406670 w 5685"/>
              <a:gd name="T89" fmla="*/ 305996308 h 6610"/>
              <a:gd name="T90" fmla="*/ 263900022 w 5685"/>
              <a:gd name="T91" fmla="*/ 328472975 h 6610"/>
              <a:gd name="T92" fmla="*/ 297379326 w 5685"/>
              <a:gd name="T93" fmla="*/ 429136601 h 6610"/>
              <a:gd name="T94" fmla="*/ 267908566 w 5685"/>
              <a:gd name="T95" fmla="*/ 404953669 h 6610"/>
              <a:gd name="T96" fmla="*/ 266943496 w 5685"/>
              <a:gd name="T97" fmla="*/ 367714884 h 6610"/>
              <a:gd name="T98" fmla="*/ 295300650 w 5685"/>
              <a:gd name="T99" fmla="*/ 342048197 h 6610"/>
              <a:gd name="T100" fmla="*/ 332194903 w 5685"/>
              <a:gd name="T101" fmla="*/ 346647350 h 6610"/>
              <a:gd name="T102" fmla="*/ 353499766 w 5685"/>
              <a:gd name="T103" fmla="*/ 378471025 h 6610"/>
              <a:gd name="T104" fmla="*/ 343626668 w 5685"/>
              <a:gd name="T105" fmla="*/ 414077895 h 6610"/>
              <a:gd name="T106" fmla="*/ 308736960 w 5685"/>
              <a:gd name="T107" fmla="*/ 430620084 h 6610"/>
              <a:gd name="T108" fmla="*/ 283497683 w 5685"/>
              <a:gd name="T109" fmla="*/ 286486608 h 6610"/>
              <a:gd name="T110" fmla="*/ 268576839 w 5685"/>
              <a:gd name="T111" fmla="*/ 252956941 h 6610"/>
              <a:gd name="T112" fmla="*/ 285130754 w 5685"/>
              <a:gd name="T113" fmla="*/ 218017597 h 6610"/>
              <a:gd name="T114" fmla="*/ 320836997 w 5685"/>
              <a:gd name="T115" fmla="*/ 208225843 h 6610"/>
              <a:gd name="T116" fmla="*/ 352757362 w 5685"/>
              <a:gd name="T117" fmla="*/ 229515615 h 6610"/>
              <a:gd name="T118" fmla="*/ 357211513 w 5685"/>
              <a:gd name="T119" fmla="*/ 266457811 h 6610"/>
              <a:gd name="T120" fmla="*/ 331526631 w 5685"/>
              <a:gd name="T121" fmla="*/ 294720799 h 66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685" h="6610">
                <a:moveTo>
                  <a:pt x="3278" y="1767"/>
                </a:moveTo>
                <a:lnTo>
                  <a:pt x="3278" y="1767"/>
                </a:lnTo>
                <a:lnTo>
                  <a:pt x="3216" y="1768"/>
                </a:lnTo>
                <a:lnTo>
                  <a:pt x="3155" y="1770"/>
                </a:lnTo>
                <a:lnTo>
                  <a:pt x="3093" y="1774"/>
                </a:lnTo>
                <a:lnTo>
                  <a:pt x="3031" y="1779"/>
                </a:lnTo>
                <a:lnTo>
                  <a:pt x="2972" y="1786"/>
                </a:lnTo>
                <a:lnTo>
                  <a:pt x="2912" y="1794"/>
                </a:lnTo>
                <a:lnTo>
                  <a:pt x="2852" y="1804"/>
                </a:lnTo>
                <a:lnTo>
                  <a:pt x="2793" y="1816"/>
                </a:lnTo>
                <a:lnTo>
                  <a:pt x="2735" y="1828"/>
                </a:lnTo>
                <a:lnTo>
                  <a:pt x="2676" y="1842"/>
                </a:lnTo>
                <a:lnTo>
                  <a:pt x="2619" y="1858"/>
                </a:lnTo>
                <a:lnTo>
                  <a:pt x="2562" y="1875"/>
                </a:lnTo>
                <a:lnTo>
                  <a:pt x="2506" y="1893"/>
                </a:lnTo>
                <a:lnTo>
                  <a:pt x="2450" y="1913"/>
                </a:lnTo>
                <a:lnTo>
                  <a:pt x="2396" y="1933"/>
                </a:lnTo>
                <a:lnTo>
                  <a:pt x="2341" y="1956"/>
                </a:lnTo>
                <a:lnTo>
                  <a:pt x="2287" y="1979"/>
                </a:lnTo>
                <a:lnTo>
                  <a:pt x="2235" y="2004"/>
                </a:lnTo>
                <a:lnTo>
                  <a:pt x="2182" y="2030"/>
                </a:lnTo>
                <a:lnTo>
                  <a:pt x="2131" y="2058"/>
                </a:lnTo>
                <a:lnTo>
                  <a:pt x="2081" y="2085"/>
                </a:lnTo>
                <a:lnTo>
                  <a:pt x="2030" y="2115"/>
                </a:lnTo>
                <a:lnTo>
                  <a:pt x="1981" y="2146"/>
                </a:lnTo>
                <a:lnTo>
                  <a:pt x="1932" y="2178"/>
                </a:lnTo>
                <a:lnTo>
                  <a:pt x="1885" y="2211"/>
                </a:lnTo>
                <a:lnTo>
                  <a:pt x="1839" y="2245"/>
                </a:lnTo>
                <a:lnTo>
                  <a:pt x="1792" y="2280"/>
                </a:lnTo>
                <a:lnTo>
                  <a:pt x="1747" y="2317"/>
                </a:lnTo>
                <a:lnTo>
                  <a:pt x="1703" y="2353"/>
                </a:lnTo>
                <a:lnTo>
                  <a:pt x="1660" y="2392"/>
                </a:lnTo>
                <a:lnTo>
                  <a:pt x="1618" y="2431"/>
                </a:lnTo>
                <a:lnTo>
                  <a:pt x="1576" y="2472"/>
                </a:lnTo>
                <a:lnTo>
                  <a:pt x="1536" y="2513"/>
                </a:lnTo>
                <a:lnTo>
                  <a:pt x="1497" y="2555"/>
                </a:lnTo>
                <a:lnTo>
                  <a:pt x="1458" y="2599"/>
                </a:lnTo>
                <a:lnTo>
                  <a:pt x="1421" y="2642"/>
                </a:lnTo>
                <a:lnTo>
                  <a:pt x="1385" y="2688"/>
                </a:lnTo>
                <a:lnTo>
                  <a:pt x="1350" y="2734"/>
                </a:lnTo>
                <a:lnTo>
                  <a:pt x="1316" y="2780"/>
                </a:lnTo>
                <a:lnTo>
                  <a:pt x="1283" y="2828"/>
                </a:lnTo>
                <a:lnTo>
                  <a:pt x="1251" y="2876"/>
                </a:lnTo>
                <a:lnTo>
                  <a:pt x="1220" y="2925"/>
                </a:lnTo>
                <a:lnTo>
                  <a:pt x="1190" y="2975"/>
                </a:lnTo>
                <a:lnTo>
                  <a:pt x="1162" y="3027"/>
                </a:lnTo>
                <a:lnTo>
                  <a:pt x="1134" y="3078"/>
                </a:lnTo>
                <a:lnTo>
                  <a:pt x="1109" y="3130"/>
                </a:lnTo>
                <a:lnTo>
                  <a:pt x="1084" y="3183"/>
                </a:lnTo>
                <a:lnTo>
                  <a:pt x="1061" y="3237"/>
                </a:lnTo>
                <a:lnTo>
                  <a:pt x="1038" y="3291"/>
                </a:lnTo>
                <a:lnTo>
                  <a:pt x="1018" y="3346"/>
                </a:lnTo>
                <a:lnTo>
                  <a:pt x="998" y="3401"/>
                </a:lnTo>
                <a:lnTo>
                  <a:pt x="980" y="3458"/>
                </a:lnTo>
                <a:lnTo>
                  <a:pt x="963" y="3514"/>
                </a:lnTo>
                <a:lnTo>
                  <a:pt x="947" y="3572"/>
                </a:lnTo>
                <a:lnTo>
                  <a:pt x="933" y="3629"/>
                </a:lnTo>
                <a:lnTo>
                  <a:pt x="921" y="3689"/>
                </a:lnTo>
                <a:lnTo>
                  <a:pt x="909" y="3747"/>
                </a:lnTo>
                <a:lnTo>
                  <a:pt x="899" y="3808"/>
                </a:lnTo>
                <a:lnTo>
                  <a:pt x="891" y="3867"/>
                </a:lnTo>
                <a:lnTo>
                  <a:pt x="884" y="3927"/>
                </a:lnTo>
                <a:lnTo>
                  <a:pt x="879" y="3988"/>
                </a:lnTo>
                <a:lnTo>
                  <a:pt x="875" y="4050"/>
                </a:lnTo>
                <a:lnTo>
                  <a:pt x="873" y="4111"/>
                </a:lnTo>
                <a:lnTo>
                  <a:pt x="872" y="4174"/>
                </a:lnTo>
                <a:lnTo>
                  <a:pt x="872" y="4215"/>
                </a:lnTo>
                <a:lnTo>
                  <a:pt x="873" y="4256"/>
                </a:lnTo>
                <a:lnTo>
                  <a:pt x="875" y="4297"/>
                </a:lnTo>
                <a:lnTo>
                  <a:pt x="877" y="4338"/>
                </a:lnTo>
                <a:lnTo>
                  <a:pt x="880" y="4378"/>
                </a:lnTo>
                <a:lnTo>
                  <a:pt x="884" y="4419"/>
                </a:lnTo>
                <a:lnTo>
                  <a:pt x="893" y="4499"/>
                </a:lnTo>
                <a:lnTo>
                  <a:pt x="906" y="4579"/>
                </a:lnTo>
                <a:lnTo>
                  <a:pt x="921" y="4658"/>
                </a:lnTo>
                <a:lnTo>
                  <a:pt x="938" y="4735"/>
                </a:lnTo>
                <a:lnTo>
                  <a:pt x="957" y="4812"/>
                </a:lnTo>
                <a:lnTo>
                  <a:pt x="980" y="4887"/>
                </a:lnTo>
                <a:lnTo>
                  <a:pt x="1004" y="4963"/>
                </a:lnTo>
                <a:lnTo>
                  <a:pt x="1032" y="5036"/>
                </a:lnTo>
                <a:lnTo>
                  <a:pt x="1060" y="5109"/>
                </a:lnTo>
                <a:lnTo>
                  <a:pt x="1092" y="5179"/>
                </a:lnTo>
                <a:lnTo>
                  <a:pt x="1126" y="5250"/>
                </a:lnTo>
                <a:lnTo>
                  <a:pt x="1162" y="5319"/>
                </a:lnTo>
                <a:lnTo>
                  <a:pt x="1199" y="5386"/>
                </a:lnTo>
                <a:lnTo>
                  <a:pt x="1175" y="5370"/>
                </a:lnTo>
                <a:lnTo>
                  <a:pt x="1148" y="5351"/>
                </a:lnTo>
                <a:lnTo>
                  <a:pt x="1119" y="5329"/>
                </a:lnTo>
                <a:lnTo>
                  <a:pt x="1090" y="5302"/>
                </a:lnTo>
                <a:lnTo>
                  <a:pt x="1058" y="5271"/>
                </a:lnTo>
                <a:lnTo>
                  <a:pt x="1024" y="5235"/>
                </a:lnTo>
                <a:lnTo>
                  <a:pt x="989" y="5194"/>
                </a:lnTo>
                <a:lnTo>
                  <a:pt x="953" y="5149"/>
                </a:lnTo>
                <a:lnTo>
                  <a:pt x="915" y="5098"/>
                </a:lnTo>
                <a:lnTo>
                  <a:pt x="877" y="5040"/>
                </a:lnTo>
                <a:lnTo>
                  <a:pt x="839" y="4977"/>
                </a:lnTo>
                <a:lnTo>
                  <a:pt x="818" y="4943"/>
                </a:lnTo>
                <a:lnTo>
                  <a:pt x="799" y="4908"/>
                </a:lnTo>
                <a:lnTo>
                  <a:pt x="778" y="4870"/>
                </a:lnTo>
                <a:lnTo>
                  <a:pt x="758" y="4831"/>
                </a:lnTo>
                <a:lnTo>
                  <a:pt x="738" y="4790"/>
                </a:lnTo>
                <a:lnTo>
                  <a:pt x="718" y="4747"/>
                </a:lnTo>
                <a:lnTo>
                  <a:pt x="697" y="4702"/>
                </a:lnTo>
                <a:lnTo>
                  <a:pt x="677" y="4656"/>
                </a:lnTo>
                <a:lnTo>
                  <a:pt x="656" y="4608"/>
                </a:lnTo>
                <a:lnTo>
                  <a:pt x="635" y="4557"/>
                </a:lnTo>
                <a:lnTo>
                  <a:pt x="627" y="4540"/>
                </a:lnTo>
                <a:lnTo>
                  <a:pt x="606" y="4493"/>
                </a:lnTo>
                <a:lnTo>
                  <a:pt x="591" y="4459"/>
                </a:lnTo>
                <a:lnTo>
                  <a:pt x="574" y="4417"/>
                </a:lnTo>
                <a:lnTo>
                  <a:pt x="556" y="4368"/>
                </a:lnTo>
                <a:lnTo>
                  <a:pt x="536" y="4313"/>
                </a:lnTo>
                <a:lnTo>
                  <a:pt x="517" y="4252"/>
                </a:lnTo>
                <a:lnTo>
                  <a:pt x="497" y="4184"/>
                </a:lnTo>
                <a:lnTo>
                  <a:pt x="478" y="4110"/>
                </a:lnTo>
                <a:lnTo>
                  <a:pt x="460" y="4030"/>
                </a:lnTo>
                <a:lnTo>
                  <a:pt x="452" y="3989"/>
                </a:lnTo>
                <a:lnTo>
                  <a:pt x="443" y="3946"/>
                </a:lnTo>
                <a:lnTo>
                  <a:pt x="436" y="3901"/>
                </a:lnTo>
                <a:lnTo>
                  <a:pt x="429" y="3855"/>
                </a:lnTo>
                <a:lnTo>
                  <a:pt x="422" y="3809"/>
                </a:lnTo>
                <a:lnTo>
                  <a:pt x="416" y="3760"/>
                </a:lnTo>
                <a:lnTo>
                  <a:pt x="411" y="3711"/>
                </a:lnTo>
                <a:lnTo>
                  <a:pt x="407" y="3660"/>
                </a:lnTo>
                <a:lnTo>
                  <a:pt x="404" y="3608"/>
                </a:lnTo>
                <a:lnTo>
                  <a:pt x="401" y="3555"/>
                </a:lnTo>
                <a:lnTo>
                  <a:pt x="399" y="3502"/>
                </a:lnTo>
                <a:lnTo>
                  <a:pt x="399" y="3446"/>
                </a:lnTo>
                <a:lnTo>
                  <a:pt x="399" y="3390"/>
                </a:lnTo>
                <a:lnTo>
                  <a:pt x="401" y="3333"/>
                </a:lnTo>
                <a:lnTo>
                  <a:pt x="405" y="3275"/>
                </a:lnTo>
                <a:lnTo>
                  <a:pt x="408" y="3216"/>
                </a:lnTo>
                <a:lnTo>
                  <a:pt x="414" y="3156"/>
                </a:lnTo>
                <a:lnTo>
                  <a:pt x="422" y="3095"/>
                </a:lnTo>
                <a:lnTo>
                  <a:pt x="430" y="3034"/>
                </a:lnTo>
                <a:lnTo>
                  <a:pt x="440" y="2971"/>
                </a:lnTo>
                <a:lnTo>
                  <a:pt x="452" y="2908"/>
                </a:lnTo>
                <a:lnTo>
                  <a:pt x="465" y="2844"/>
                </a:lnTo>
                <a:lnTo>
                  <a:pt x="480" y="2779"/>
                </a:lnTo>
                <a:lnTo>
                  <a:pt x="497" y="2714"/>
                </a:lnTo>
                <a:lnTo>
                  <a:pt x="516" y="2647"/>
                </a:lnTo>
                <a:lnTo>
                  <a:pt x="536" y="2581"/>
                </a:lnTo>
                <a:lnTo>
                  <a:pt x="559" y="2513"/>
                </a:lnTo>
                <a:lnTo>
                  <a:pt x="584" y="2445"/>
                </a:lnTo>
                <a:lnTo>
                  <a:pt x="610" y="2376"/>
                </a:lnTo>
                <a:lnTo>
                  <a:pt x="639" y="2307"/>
                </a:lnTo>
                <a:lnTo>
                  <a:pt x="671" y="2237"/>
                </a:lnTo>
                <a:lnTo>
                  <a:pt x="704" y="2167"/>
                </a:lnTo>
                <a:lnTo>
                  <a:pt x="739" y="2097"/>
                </a:lnTo>
                <a:lnTo>
                  <a:pt x="777" y="2025"/>
                </a:lnTo>
                <a:lnTo>
                  <a:pt x="818" y="1954"/>
                </a:lnTo>
                <a:lnTo>
                  <a:pt x="860" y="1882"/>
                </a:lnTo>
                <a:lnTo>
                  <a:pt x="906" y="1809"/>
                </a:lnTo>
                <a:lnTo>
                  <a:pt x="954" y="1737"/>
                </a:lnTo>
                <a:lnTo>
                  <a:pt x="1005" y="1664"/>
                </a:lnTo>
                <a:lnTo>
                  <a:pt x="1059" y="1591"/>
                </a:lnTo>
                <a:lnTo>
                  <a:pt x="1067" y="1580"/>
                </a:lnTo>
                <a:lnTo>
                  <a:pt x="1090" y="1548"/>
                </a:lnTo>
                <a:lnTo>
                  <a:pt x="1107" y="1524"/>
                </a:lnTo>
                <a:lnTo>
                  <a:pt x="1129" y="1496"/>
                </a:lnTo>
                <a:lnTo>
                  <a:pt x="1155" y="1465"/>
                </a:lnTo>
                <a:lnTo>
                  <a:pt x="1184" y="1431"/>
                </a:lnTo>
                <a:lnTo>
                  <a:pt x="1219" y="1394"/>
                </a:lnTo>
                <a:lnTo>
                  <a:pt x="1258" y="1354"/>
                </a:lnTo>
                <a:lnTo>
                  <a:pt x="1301" y="1310"/>
                </a:lnTo>
                <a:lnTo>
                  <a:pt x="1349" y="1266"/>
                </a:lnTo>
                <a:lnTo>
                  <a:pt x="1401" y="1220"/>
                </a:lnTo>
                <a:lnTo>
                  <a:pt x="1458" y="1172"/>
                </a:lnTo>
                <a:lnTo>
                  <a:pt x="1521" y="1123"/>
                </a:lnTo>
                <a:lnTo>
                  <a:pt x="1587" y="1074"/>
                </a:lnTo>
                <a:lnTo>
                  <a:pt x="1623" y="1050"/>
                </a:lnTo>
                <a:lnTo>
                  <a:pt x="1659" y="1025"/>
                </a:lnTo>
                <a:lnTo>
                  <a:pt x="1697" y="1001"/>
                </a:lnTo>
                <a:lnTo>
                  <a:pt x="1736" y="976"/>
                </a:lnTo>
                <a:lnTo>
                  <a:pt x="1777" y="952"/>
                </a:lnTo>
                <a:lnTo>
                  <a:pt x="1818" y="928"/>
                </a:lnTo>
                <a:lnTo>
                  <a:pt x="1861" y="904"/>
                </a:lnTo>
                <a:lnTo>
                  <a:pt x="1905" y="880"/>
                </a:lnTo>
                <a:lnTo>
                  <a:pt x="1950" y="856"/>
                </a:lnTo>
                <a:lnTo>
                  <a:pt x="1997" y="833"/>
                </a:lnTo>
                <a:lnTo>
                  <a:pt x="2045" y="810"/>
                </a:lnTo>
                <a:lnTo>
                  <a:pt x="2095" y="789"/>
                </a:lnTo>
                <a:lnTo>
                  <a:pt x="2146" y="767"/>
                </a:lnTo>
                <a:lnTo>
                  <a:pt x="2198" y="745"/>
                </a:lnTo>
                <a:lnTo>
                  <a:pt x="2252" y="725"/>
                </a:lnTo>
                <a:lnTo>
                  <a:pt x="2307" y="704"/>
                </a:lnTo>
                <a:lnTo>
                  <a:pt x="2362" y="685"/>
                </a:lnTo>
                <a:lnTo>
                  <a:pt x="2421" y="667"/>
                </a:lnTo>
                <a:lnTo>
                  <a:pt x="2480" y="648"/>
                </a:lnTo>
                <a:lnTo>
                  <a:pt x="2541" y="631"/>
                </a:lnTo>
                <a:lnTo>
                  <a:pt x="2602" y="615"/>
                </a:lnTo>
                <a:lnTo>
                  <a:pt x="2666" y="600"/>
                </a:lnTo>
                <a:lnTo>
                  <a:pt x="2731" y="586"/>
                </a:lnTo>
                <a:lnTo>
                  <a:pt x="2797" y="572"/>
                </a:lnTo>
                <a:lnTo>
                  <a:pt x="2865" y="559"/>
                </a:lnTo>
                <a:lnTo>
                  <a:pt x="2934" y="548"/>
                </a:lnTo>
                <a:lnTo>
                  <a:pt x="3005" y="538"/>
                </a:lnTo>
                <a:lnTo>
                  <a:pt x="3077" y="528"/>
                </a:lnTo>
                <a:lnTo>
                  <a:pt x="3150" y="522"/>
                </a:lnTo>
                <a:lnTo>
                  <a:pt x="3225" y="515"/>
                </a:lnTo>
                <a:lnTo>
                  <a:pt x="3303" y="509"/>
                </a:lnTo>
                <a:lnTo>
                  <a:pt x="3381" y="506"/>
                </a:lnTo>
                <a:lnTo>
                  <a:pt x="3381" y="2"/>
                </a:lnTo>
                <a:lnTo>
                  <a:pt x="3354" y="1"/>
                </a:lnTo>
                <a:lnTo>
                  <a:pt x="3322" y="0"/>
                </a:lnTo>
                <a:lnTo>
                  <a:pt x="3278" y="0"/>
                </a:lnTo>
                <a:lnTo>
                  <a:pt x="3223" y="1"/>
                </a:lnTo>
                <a:lnTo>
                  <a:pt x="3158" y="3"/>
                </a:lnTo>
                <a:lnTo>
                  <a:pt x="3084" y="9"/>
                </a:lnTo>
                <a:lnTo>
                  <a:pt x="2999" y="16"/>
                </a:lnTo>
                <a:lnTo>
                  <a:pt x="2908" y="27"/>
                </a:lnTo>
                <a:lnTo>
                  <a:pt x="2859" y="34"/>
                </a:lnTo>
                <a:lnTo>
                  <a:pt x="2809" y="42"/>
                </a:lnTo>
                <a:lnTo>
                  <a:pt x="2756" y="50"/>
                </a:lnTo>
                <a:lnTo>
                  <a:pt x="2703" y="60"/>
                </a:lnTo>
                <a:lnTo>
                  <a:pt x="2648" y="72"/>
                </a:lnTo>
                <a:lnTo>
                  <a:pt x="2591" y="84"/>
                </a:lnTo>
                <a:lnTo>
                  <a:pt x="2533" y="98"/>
                </a:lnTo>
                <a:lnTo>
                  <a:pt x="2473" y="113"/>
                </a:lnTo>
                <a:lnTo>
                  <a:pt x="2413" y="130"/>
                </a:lnTo>
                <a:lnTo>
                  <a:pt x="2351" y="148"/>
                </a:lnTo>
                <a:lnTo>
                  <a:pt x="2288" y="168"/>
                </a:lnTo>
                <a:lnTo>
                  <a:pt x="2224" y="189"/>
                </a:lnTo>
                <a:lnTo>
                  <a:pt x="2160" y="212"/>
                </a:lnTo>
                <a:lnTo>
                  <a:pt x="2095" y="237"/>
                </a:lnTo>
                <a:lnTo>
                  <a:pt x="2029" y="264"/>
                </a:lnTo>
                <a:lnTo>
                  <a:pt x="1963" y="292"/>
                </a:lnTo>
                <a:lnTo>
                  <a:pt x="1897" y="323"/>
                </a:lnTo>
                <a:lnTo>
                  <a:pt x="1829" y="355"/>
                </a:lnTo>
                <a:lnTo>
                  <a:pt x="1761" y="390"/>
                </a:lnTo>
                <a:lnTo>
                  <a:pt x="1694" y="427"/>
                </a:lnTo>
                <a:lnTo>
                  <a:pt x="1626" y="466"/>
                </a:lnTo>
                <a:lnTo>
                  <a:pt x="1558" y="508"/>
                </a:lnTo>
                <a:lnTo>
                  <a:pt x="1490" y="551"/>
                </a:lnTo>
                <a:lnTo>
                  <a:pt x="1422" y="597"/>
                </a:lnTo>
                <a:lnTo>
                  <a:pt x="1355" y="646"/>
                </a:lnTo>
                <a:lnTo>
                  <a:pt x="1287" y="697"/>
                </a:lnTo>
                <a:lnTo>
                  <a:pt x="1221" y="751"/>
                </a:lnTo>
                <a:lnTo>
                  <a:pt x="1154" y="808"/>
                </a:lnTo>
                <a:lnTo>
                  <a:pt x="1089" y="867"/>
                </a:lnTo>
                <a:lnTo>
                  <a:pt x="1024" y="929"/>
                </a:lnTo>
                <a:lnTo>
                  <a:pt x="958" y="994"/>
                </a:lnTo>
                <a:lnTo>
                  <a:pt x="896" y="1063"/>
                </a:lnTo>
                <a:lnTo>
                  <a:pt x="864" y="1097"/>
                </a:lnTo>
                <a:lnTo>
                  <a:pt x="833" y="1133"/>
                </a:lnTo>
                <a:lnTo>
                  <a:pt x="802" y="1170"/>
                </a:lnTo>
                <a:lnTo>
                  <a:pt x="771" y="1208"/>
                </a:lnTo>
                <a:lnTo>
                  <a:pt x="740" y="1245"/>
                </a:lnTo>
                <a:lnTo>
                  <a:pt x="711" y="1284"/>
                </a:lnTo>
                <a:lnTo>
                  <a:pt x="681" y="1324"/>
                </a:lnTo>
                <a:lnTo>
                  <a:pt x="651" y="1365"/>
                </a:lnTo>
                <a:lnTo>
                  <a:pt x="622" y="1406"/>
                </a:lnTo>
                <a:lnTo>
                  <a:pt x="593" y="1448"/>
                </a:lnTo>
                <a:lnTo>
                  <a:pt x="565" y="1492"/>
                </a:lnTo>
                <a:lnTo>
                  <a:pt x="536" y="1535"/>
                </a:lnTo>
                <a:lnTo>
                  <a:pt x="509" y="1580"/>
                </a:lnTo>
                <a:lnTo>
                  <a:pt x="480" y="1625"/>
                </a:lnTo>
                <a:lnTo>
                  <a:pt x="454" y="1672"/>
                </a:lnTo>
                <a:lnTo>
                  <a:pt x="427" y="1720"/>
                </a:lnTo>
                <a:lnTo>
                  <a:pt x="400" y="1768"/>
                </a:lnTo>
                <a:lnTo>
                  <a:pt x="375" y="1817"/>
                </a:lnTo>
                <a:lnTo>
                  <a:pt x="349" y="1867"/>
                </a:lnTo>
                <a:lnTo>
                  <a:pt x="324" y="1917"/>
                </a:lnTo>
                <a:lnTo>
                  <a:pt x="300" y="1970"/>
                </a:lnTo>
                <a:lnTo>
                  <a:pt x="276" y="2022"/>
                </a:lnTo>
                <a:lnTo>
                  <a:pt x="252" y="2076"/>
                </a:lnTo>
                <a:lnTo>
                  <a:pt x="229" y="2131"/>
                </a:lnTo>
                <a:lnTo>
                  <a:pt x="206" y="2187"/>
                </a:lnTo>
                <a:lnTo>
                  <a:pt x="183" y="2243"/>
                </a:lnTo>
                <a:lnTo>
                  <a:pt x="162" y="2300"/>
                </a:lnTo>
                <a:lnTo>
                  <a:pt x="141" y="2359"/>
                </a:lnTo>
                <a:lnTo>
                  <a:pt x="133" y="2383"/>
                </a:lnTo>
                <a:lnTo>
                  <a:pt x="124" y="2413"/>
                </a:lnTo>
                <a:lnTo>
                  <a:pt x="114" y="2453"/>
                </a:lnTo>
                <a:lnTo>
                  <a:pt x="100" y="2504"/>
                </a:lnTo>
                <a:lnTo>
                  <a:pt x="86" y="2565"/>
                </a:lnTo>
                <a:lnTo>
                  <a:pt x="72" y="2634"/>
                </a:lnTo>
                <a:lnTo>
                  <a:pt x="57" y="2714"/>
                </a:lnTo>
                <a:lnTo>
                  <a:pt x="42" y="2801"/>
                </a:lnTo>
                <a:lnTo>
                  <a:pt x="29" y="2896"/>
                </a:lnTo>
                <a:lnTo>
                  <a:pt x="22" y="2946"/>
                </a:lnTo>
                <a:lnTo>
                  <a:pt x="18" y="2998"/>
                </a:lnTo>
                <a:lnTo>
                  <a:pt x="13" y="3052"/>
                </a:lnTo>
                <a:lnTo>
                  <a:pt x="9" y="3108"/>
                </a:lnTo>
                <a:lnTo>
                  <a:pt x="5" y="3164"/>
                </a:lnTo>
                <a:lnTo>
                  <a:pt x="3" y="3223"/>
                </a:lnTo>
                <a:lnTo>
                  <a:pt x="1" y="3283"/>
                </a:lnTo>
                <a:lnTo>
                  <a:pt x="0" y="3344"/>
                </a:lnTo>
                <a:lnTo>
                  <a:pt x="1" y="3407"/>
                </a:lnTo>
                <a:lnTo>
                  <a:pt x="2" y="3471"/>
                </a:lnTo>
                <a:lnTo>
                  <a:pt x="4" y="3535"/>
                </a:lnTo>
                <a:lnTo>
                  <a:pt x="9" y="3601"/>
                </a:lnTo>
                <a:lnTo>
                  <a:pt x="13" y="3668"/>
                </a:lnTo>
                <a:lnTo>
                  <a:pt x="20" y="3737"/>
                </a:lnTo>
                <a:lnTo>
                  <a:pt x="28" y="3805"/>
                </a:lnTo>
                <a:lnTo>
                  <a:pt x="38" y="3876"/>
                </a:lnTo>
                <a:lnTo>
                  <a:pt x="50" y="3947"/>
                </a:lnTo>
                <a:lnTo>
                  <a:pt x="62" y="4018"/>
                </a:lnTo>
                <a:lnTo>
                  <a:pt x="77" y="4089"/>
                </a:lnTo>
                <a:lnTo>
                  <a:pt x="94" y="4162"/>
                </a:lnTo>
                <a:lnTo>
                  <a:pt x="113" y="4236"/>
                </a:lnTo>
                <a:lnTo>
                  <a:pt x="133" y="4310"/>
                </a:lnTo>
                <a:lnTo>
                  <a:pt x="156" y="4383"/>
                </a:lnTo>
                <a:lnTo>
                  <a:pt x="181" y="4458"/>
                </a:lnTo>
                <a:lnTo>
                  <a:pt x="209" y="4532"/>
                </a:lnTo>
                <a:lnTo>
                  <a:pt x="238" y="4608"/>
                </a:lnTo>
                <a:lnTo>
                  <a:pt x="270" y="4682"/>
                </a:lnTo>
                <a:lnTo>
                  <a:pt x="304" y="4757"/>
                </a:lnTo>
                <a:lnTo>
                  <a:pt x="342" y="4832"/>
                </a:lnTo>
                <a:lnTo>
                  <a:pt x="381" y="4908"/>
                </a:lnTo>
                <a:lnTo>
                  <a:pt x="423" y="4982"/>
                </a:lnTo>
                <a:lnTo>
                  <a:pt x="469" y="5057"/>
                </a:lnTo>
                <a:lnTo>
                  <a:pt x="517" y="5131"/>
                </a:lnTo>
                <a:lnTo>
                  <a:pt x="567" y="5206"/>
                </a:lnTo>
                <a:lnTo>
                  <a:pt x="622" y="5280"/>
                </a:lnTo>
                <a:lnTo>
                  <a:pt x="649" y="5316"/>
                </a:lnTo>
                <a:lnTo>
                  <a:pt x="678" y="5353"/>
                </a:lnTo>
                <a:lnTo>
                  <a:pt x="707" y="5389"/>
                </a:lnTo>
                <a:lnTo>
                  <a:pt x="738" y="5426"/>
                </a:lnTo>
                <a:lnTo>
                  <a:pt x="769" y="5462"/>
                </a:lnTo>
                <a:lnTo>
                  <a:pt x="801" y="5498"/>
                </a:lnTo>
                <a:lnTo>
                  <a:pt x="834" y="5534"/>
                </a:lnTo>
                <a:lnTo>
                  <a:pt x="868" y="5570"/>
                </a:lnTo>
                <a:lnTo>
                  <a:pt x="903" y="5605"/>
                </a:lnTo>
                <a:lnTo>
                  <a:pt x="938" y="5641"/>
                </a:lnTo>
                <a:lnTo>
                  <a:pt x="974" y="5676"/>
                </a:lnTo>
                <a:lnTo>
                  <a:pt x="1011" y="5711"/>
                </a:lnTo>
                <a:lnTo>
                  <a:pt x="1050" y="5746"/>
                </a:lnTo>
                <a:lnTo>
                  <a:pt x="1089" y="5781"/>
                </a:lnTo>
                <a:lnTo>
                  <a:pt x="1129" y="5815"/>
                </a:lnTo>
                <a:lnTo>
                  <a:pt x="1169" y="5849"/>
                </a:lnTo>
                <a:lnTo>
                  <a:pt x="1211" y="5883"/>
                </a:lnTo>
                <a:lnTo>
                  <a:pt x="1253" y="5917"/>
                </a:lnTo>
                <a:lnTo>
                  <a:pt x="1271" y="5929"/>
                </a:lnTo>
                <a:lnTo>
                  <a:pt x="1325" y="5967"/>
                </a:lnTo>
                <a:lnTo>
                  <a:pt x="1363" y="5992"/>
                </a:lnTo>
                <a:lnTo>
                  <a:pt x="1409" y="6022"/>
                </a:lnTo>
                <a:lnTo>
                  <a:pt x="1463" y="6056"/>
                </a:lnTo>
                <a:lnTo>
                  <a:pt x="1525" y="6093"/>
                </a:lnTo>
                <a:lnTo>
                  <a:pt x="1592" y="6131"/>
                </a:lnTo>
                <a:lnTo>
                  <a:pt x="1666" y="6171"/>
                </a:lnTo>
                <a:lnTo>
                  <a:pt x="1747" y="6213"/>
                </a:lnTo>
                <a:lnTo>
                  <a:pt x="1834" y="6256"/>
                </a:lnTo>
                <a:lnTo>
                  <a:pt x="1925" y="6299"/>
                </a:lnTo>
                <a:lnTo>
                  <a:pt x="1973" y="6320"/>
                </a:lnTo>
                <a:lnTo>
                  <a:pt x="2023" y="6341"/>
                </a:lnTo>
                <a:lnTo>
                  <a:pt x="2074" y="6362"/>
                </a:lnTo>
                <a:lnTo>
                  <a:pt x="2125" y="6382"/>
                </a:lnTo>
                <a:lnTo>
                  <a:pt x="2178" y="6402"/>
                </a:lnTo>
                <a:lnTo>
                  <a:pt x="2232" y="6421"/>
                </a:lnTo>
                <a:lnTo>
                  <a:pt x="2287" y="6441"/>
                </a:lnTo>
                <a:lnTo>
                  <a:pt x="2343" y="6459"/>
                </a:lnTo>
                <a:lnTo>
                  <a:pt x="2400" y="6477"/>
                </a:lnTo>
                <a:lnTo>
                  <a:pt x="2458" y="6493"/>
                </a:lnTo>
                <a:lnTo>
                  <a:pt x="2518" y="6509"/>
                </a:lnTo>
                <a:lnTo>
                  <a:pt x="2577" y="6525"/>
                </a:lnTo>
                <a:lnTo>
                  <a:pt x="2638" y="6539"/>
                </a:lnTo>
                <a:lnTo>
                  <a:pt x="2699" y="6551"/>
                </a:lnTo>
                <a:lnTo>
                  <a:pt x="2762" y="6564"/>
                </a:lnTo>
                <a:lnTo>
                  <a:pt x="2825" y="6574"/>
                </a:lnTo>
                <a:lnTo>
                  <a:pt x="2889" y="6583"/>
                </a:lnTo>
                <a:lnTo>
                  <a:pt x="2953" y="6591"/>
                </a:lnTo>
                <a:lnTo>
                  <a:pt x="3018" y="6598"/>
                </a:lnTo>
                <a:lnTo>
                  <a:pt x="3084" y="6604"/>
                </a:lnTo>
                <a:lnTo>
                  <a:pt x="3149" y="6607"/>
                </a:lnTo>
                <a:lnTo>
                  <a:pt x="3216" y="6610"/>
                </a:lnTo>
                <a:lnTo>
                  <a:pt x="3282" y="6610"/>
                </a:lnTo>
                <a:lnTo>
                  <a:pt x="3351" y="6607"/>
                </a:lnTo>
                <a:lnTo>
                  <a:pt x="3418" y="6604"/>
                </a:lnTo>
                <a:lnTo>
                  <a:pt x="3487" y="6599"/>
                </a:lnTo>
                <a:lnTo>
                  <a:pt x="3555" y="6591"/>
                </a:lnTo>
                <a:lnTo>
                  <a:pt x="3624" y="6582"/>
                </a:lnTo>
                <a:lnTo>
                  <a:pt x="3692" y="6571"/>
                </a:lnTo>
                <a:lnTo>
                  <a:pt x="3762" y="6557"/>
                </a:lnTo>
                <a:lnTo>
                  <a:pt x="3830" y="6541"/>
                </a:lnTo>
                <a:lnTo>
                  <a:pt x="3900" y="6523"/>
                </a:lnTo>
                <a:lnTo>
                  <a:pt x="3970" y="6501"/>
                </a:lnTo>
                <a:lnTo>
                  <a:pt x="4039" y="6478"/>
                </a:lnTo>
                <a:lnTo>
                  <a:pt x="4109" y="6452"/>
                </a:lnTo>
                <a:lnTo>
                  <a:pt x="4179" y="6424"/>
                </a:lnTo>
                <a:lnTo>
                  <a:pt x="4247" y="6392"/>
                </a:lnTo>
                <a:lnTo>
                  <a:pt x="4317" y="6357"/>
                </a:lnTo>
                <a:lnTo>
                  <a:pt x="4323" y="6355"/>
                </a:lnTo>
                <a:lnTo>
                  <a:pt x="4345" y="6346"/>
                </a:lnTo>
                <a:lnTo>
                  <a:pt x="4378" y="6331"/>
                </a:lnTo>
                <a:lnTo>
                  <a:pt x="4423" y="6307"/>
                </a:lnTo>
                <a:lnTo>
                  <a:pt x="4448" y="6292"/>
                </a:lnTo>
                <a:lnTo>
                  <a:pt x="4476" y="6276"/>
                </a:lnTo>
                <a:lnTo>
                  <a:pt x="4507" y="6257"/>
                </a:lnTo>
                <a:lnTo>
                  <a:pt x="4540" y="6235"/>
                </a:lnTo>
                <a:lnTo>
                  <a:pt x="4575" y="6211"/>
                </a:lnTo>
                <a:lnTo>
                  <a:pt x="4611" y="6185"/>
                </a:lnTo>
                <a:lnTo>
                  <a:pt x="4649" y="6155"/>
                </a:lnTo>
                <a:lnTo>
                  <a:pt x="4688" y="6123"/>
                </a:lnTo>
                <a:lnTo>
                  <a:pt x="4744" y="6081"/>
                </a:lnTo>
                <a:lnTo>
                  <a:pt x="4798" y="6038"/>
                </a:lnTo>
                <a:lnTo>
                  <a:pt x="4852" y="5993"/>
                </a:lnTo>
                <a:lnTo>
                  <a:pt x="4903" y="5946"/>
                </a:lnTo>
                <a:lnTo>
                  <a:pt x="4955" y="5900"/>
                </a:lnTo>
                <a:lnTo>
                  <a:pt x="5004" y="5849"/>
                </a:lnTo>
                <a:lnTo>
                  <a:pt x="5052" y="5799"/>
                </a:lnTo>
                <a:lnTo>
                  <a:pt x="5099" y="5747"/>
                </a:lnTo>
                <a:lnTo>
                  <a:pt x="5143" y="5694"/>
                </a:lnTo>
                <a:lnTo>
                  <a:pt x="5186" y="5639"/>
                </a:lnTo>
                <a:lnTo>
                  <a:pt x="5229" y="5583"/>
                </a:lnTo>
                <a:lnTo>
                  <a:pt x="5269" y="5525"/>
                </a:lnTo>
                <a:lnTo>
                  <a:pt x="5307" y="5467"/>
                </a:lnTo>
                <a:lnTo>
                  <a:pt x="5344" y="5408"/>
                </a:lnTo>
                <a:lnTo>
                  <a:pt x="5379" y="5347"/>
                </a:lnTo>
                <a:lnTo>
                  <a:pt x="5412" y="5286"/>
                </a:lnTo>
                <a:lnTo>
                  <a:pt x="5444" y="5223"/>
                </a:lnTo>
                <a:lnTo>
                  <a:pt x="5474" y="5159"/>
                </a:lnTo>
                <a:lnTo>
                  <a:pt x="5503" y="5094"/>
                </a:lnTo>
                <a:lnTo>
                  <a:pt x="5529" y="5028"/>
                </a:lnTo>
                <a:lnTo>
                  <a:pt x="5553" y="4961"/>
                </a:lnTo>
                <a:lnTo>
                  <a:pt x="5575" y="4893"/>
                </a:lnTo>
                <a:lnTo>
                  <a:pt x="5595" y="4824"/>
                </a:lnTo>
                <a:lnTo>
                  <a:pt x="5613" y="4755"/>
                </a:lnTo>
                <a:lnTo>
                  <a:pt x="5630" y="4685"/>
                </a:lnTo>
                <a:lnTo>
                  <a:pt x="5644" y="4613"/>
                </a:lnTo>
                <a:lnTo>
                  <a:pt x="5657" y="4543"/>
                </a:lnTo>
                <a:lnTo>
                  <a:pt x="5667" y="4470"/>
                </a:lnTo>
                <a:lnTo>
                  <a:pt x="5675" y="4396"/>
                </a:lnTo>
                <a:lnTo>
                  <a:pt x="5681" y="4322"/>
                </a:lnTo>
                <a:lnTo>
                  <a:pt x="5684" y="4248"/>
                </a:lnTo>
                <a:lnTo>
                  <a:pt x="5685" y="4174"/>
                </a:lnTo>
                <a:lnTo>
                  <a:pt x="5684" y="4111"/>
                </a:lnTo>
                <a:lnTo>
                  <a:pt x="5682" y="4050"/>
                </a:lnTo>
                <a:lnTo>
                  <a:pt x="5677" y="3988"/>
                </a:lnTo>
                <a:lnTo>
                  <a:pt x="5673" y="3927"/>
                </a:lnTo>
                <a:lnTo>
                  <a:pt x="5666" y="3867"/>
                </a:lnTo>
                <a:lnTo>
                  <a:pt x="5657" y="3808"/>
                </a:lnTo>
                <a:lnTo>
                  <a:pt x="5648" y="3747"/>
                </a:lnTo>
                <a:lnTo>
                  <a:pt x="5636" y="3689"/>
                </a:lnTo>
                <a:lnTo>
                  <a:pt x="5624" y="3629"/>
                </a:lnTo>
                <a:lnTo>
                  <a:pt x="5609" y="3572"/>
                </a:lnTo>
                <a:lnTo>
                  <a:pt x="5594" y="3514"/>
                </a:lnTo>
                <a:lnTo>
                  <a:pt x="5577" y="3458"/>
                </a:lnTo>
                <a:lnTo>
                  <a:pt x="5559" y="3401"/>
                </a:lnTo>
                <a:lnTo>
                  <a:pt x="5539" y="3346"/>
                </a:lnTo>
                <a:lnTo>
                  <a:pt x="5517" y="3291"/>
                </a:lnTo>
                <a:lnTo>
                  <a:pt x="5496" y="3237"/>
                </a:lnTo>
                <a:lnTo>
                  <a:pt x="5472" y="3183"/>
                </a:lnTo>
                <a:lnTo>
                  <a:pt x="5448" y="3130"/>
                </a:lnTo>
                <a:lnTo>
                  <a:pt x="5422" y="3078"/>
                </a:lnTo>
                <a:lnTo>
                  <a:pt x="5394" y="3027"/>
                </a:lnTo>
                <a:lnTo>
                  <a:pt x="5366" y="2975"/>
                </a:lnTo>
                <a:lnTo>
                  <a:pt x="5336" y="2925"/>
                </a:lnTo>
                <a:lnTo>
                  <a:pt x="5305" y="2876"/>
                </a:lnTo>
                <a:lnTo>
                  <a:pt x="5273" y="2828"/>
                </a:lnTo>
                <a:lnTo>
                  <a:pt x="5241" y="2780"/>
                </a:lnTo>
                <a:lnTo>
                  <a:pt x="5207" y="2734"/>
                </a:lnTo>
                <a:lnTo>
                  <a:pt x="5172" y="2688"/>
                </a:lnTo>
                <a:lnTo>
                  <a:pt x="5135" y="2642"/>
                </a:lnTo>
                <a:lnTo>
                  <a:pt x="5097" y="2599"/>
                </a:lnTo>
                <a:lnTo>
                  <a:pt x="5060" y="2555"/>
                </a:lnTo>
                <a:lnTo>
                  <a:pt x="5020" y="2513"/>
                </a:lnTo>
                <a:lnTo>
                  <a:pt x="4980" y="2472"/>
                </a:lnTo>
                <a:lnTo>
                  <a:pt x="4939" y="2431"/>
                </a:lnTo>
                <a:lnTo>
                  <a:pt x="4897" y="2392"/>
                </a:lnTo>
                <a:lnTo>
                  <a:pt x="4853" y="2353"/>
                </a:lnTo>
                <a:lnTo>
                  <a:pt x="4809" y="2317"/>
                </a:lnTo>
                <a:lnTo>
                  <a:pt x="4764" y="2280"/>
                </a:lnTo>
                <a:lnTo>
                  <a:pt x="4718" y="2245"/>
                </a:lnTo>
                <a:lnTo>
                  <a:pt x="4672" y="2211"/>
                </a:lnTo>
                <a:lnTo>
                  <a:pt x="4624" y="2178"/>
                </a:lnTo>
                <a:lnTo>
                  <a:pt x="4576" y="2146"/>
                </a:lnTo>
                <a:lnTo>
                  <a:pt x="4526" y="2115"/>
                </a:lnTo>
                <a:lnTo>
                  <a:pt x="4476" y="2085"/>
                </a:lnTo>
                <a:lnTo>
                  <a:pt x="4425" y="2058"/>
                </a:lnTo>
                <a:lnTo>
                  <a:pt x="4374" y="2030"/>
                </a:lnTo>
                <a:lnTo>
                  <a:pt x="4321" y="2004"/>
                </a:lnTo>
                <a:lnTo>
                  <a:pt x="4269" y="1979"/>
                </a:lnTo>
                <a:lnTo>
                  <a:pt x="4215" y="1956"/>
                </a:lnTo>
                <a:lnTo>
                  <a:pt x="4160" y="1933"/>
                </a:lnTo>
                <a:lnTo>
                  <a:pt x="4105" y="1913"/>
                </a:lnTo>
                <a:lnTo>
                  <a:pt x="4050" y="1893"/>
                </a:lnTo>
                <a:lnTo>
                  <a:pt x="3994" y="1875"/>
                </a:lnTo>
                <a:lnTo>
                  <a:pt x="3937" y="1858"/>
                </a:lnTo>
                <a:lnTo>
                  <a:pt x="3879" y="1842"/>
                </a:lnTo>
                <a:lnTo>
                  <a:pt x="3821" y="1828"/>
                </a:lnTo>
                <a:lnTo>
                  <a:pt x="3763" y="1816"/>
                </a:lnTo>
                <a:lnTo>
                  <a:pt x="3704" y="1804"/>
                </a:lnTo>
                <a:lnTo>
                  <a:pt x="3644" y="1794"/>
                </a:lnTo>
                <a:lnTo>
                  <a:pt x="3585" y="1786"/>
                </a:lnTo>
                <a:lnTo>
                  <a:pt x="3524" y="1779"/>
                </a:lnTo>
                <a:lnTo>
                  <a:pt x="3463" y="1774"/>
                </a:lnTo>
                <a:lnTo>
                  <a:pt x="3402" y="1770"/>
                </a:lnTo>
                <a:lnTo>
                  <a:pt x="3340" y="1768"/>
                </a:lnTo>
                <a:lnTo>
                  <a:pt x="3278" y="1767"/>
                </a:lnTo>
                <a:close/>
                <a:moveTo>
                  <a:pt x="2374" y="5734"/>
                </a:moveTo>
                <a:lnTo>
                  <a:pt x="2374" y="5734"/>
                </a:lnTo>
                <a:lnTo>
                  <a:pt x="2343" y="5734"/>
                </a:lnTo>
                <a:lnTo>
                  <a:pt x="2312" y="5732"/>
                </a:lnTo>
                <a:lnTo>
                  <a:pt x="2281" y="5727"/>
                </a:lnTo>
                <a:lnTo>
                  <a:pt x="2251" y="5723"/>
                </a:lnTo>
                <a:lnTo>
                  <a:pt x="2222" y="5716"/>
                </a:lnTo>
                <a:lnTo>
                  <a:pt x="2192" y="5707"/>
                </a:lnTo>
                <a:lnTo>
                  <a:pt x="2164" y="5698"/>
                </a:lnTo>
                <a:lnTo>
                  <a:pt x="2136" y="5686"/>
                </a:lnTo>
                <a:lnTo>
                  <a:pt x="2109" y="5675"/>
                </a:lnTo>
                <a:lnTo>
                  <a:pt x="2083" y="5661"/>
                </a:lnTo>
                <a:lnTo>
                  <a:pt x="2058" y="5646"/>
                </a:lnTo>
                <a:lnTo>
                  <a:pt x="2033" y="5630"/>
                </a:lnTo>
                <a:lnTo>
                  <a:pt x="2009" y="5613"/>
                </a:lnTo>
                <a:lnTo>
                  <a:pt x="1986" y="5595"/>
                </a:lnTo>
                <a:lnTo>
                  <a:pt x="1964" y="5575"/>
                </a:lnTo>
                <a:lnTo>
                  <a:pt x="1942" y="5556"/>
                </a:lnTo>
                <a:lnTo>
                  <a:pt x="1922" y="5534"/>
                </a:lnTo>
                <a:lnTo>
                  <a:pt x="1904" y="5513"/>
                </a:lnTo>
                <a:lnTo>
                  <a:pt x="1885" y="5490"/>
                </a:lnTo>
                <a:lnTo>
                  <a:pt x="1868" y="5466"/>
                </a:lnTo>
                <a:lnTo>
                  <a:pt x="1852" y="5441"/>
                </a:lnTo>
                <a:lnTo>
                  <a:pt x="1837" y="5416"/>
                </a:lnTo>
                <a:lnTo>
                  <a:pt x="1824" y="5388"/>
                </a:lnTo>
                <a:lnTo>
                  <a:pt x="1811" y="5362"/>
                </a:lnTo>
                <a:lnTo>
                  <a:pt x="1801" y="5334"/>
                </a:lnTo>
                <a:lnTo>
                  <a:pt x="1791" y="5306"/>
                </a:lnTo>
                <a:lnTo>
                  <a:pt x="1783" y="5276"/>
                </a:lnTo>
                <a:lnTo>
                  <a:pt x="1776" y="5247"/>
                </a:lnTo>
                <a:lnTo>
                  <a:pt x="1771" y="5217"/>
                </a:lnTo>
                <a:lnTo>
                  <a:pt x="1767" y="5186"/>
                </a:lnTo>
                <a:lnTo>
                  <a:pt x="1764" y="5155"/>
                </a:lnTo>
                <a:lnTo>
                  <a:pt x="1763" y="5125"/>
                </a:lnTo>
                <a:lnTo>
                  <a:pt x="1764" y="5093"/>
                </a:lnTo>
                <a:lnTo>
                  <a:pt x="1767" y="5062"/>
                </a:lnTo>
                <a:lnTo>
                  <a:pt x="1771" y="5031"/>
                </a:lnTo>
                <a:lnTo>
                  <a:pt x="1776" y="5001"/>
                </a:lnTo>
                <a:lnTo>
                  <a:pt x="1783" y="4972"/>
                </a:lnTo>
                <a:lnTo>
                  <a:pt x="1791" y="4943"/>
                </a:lnTo>
                <a:lnTo>
                  <a:pt x="1801" y="4915"/>
                </a:lnTo>
                <a:lnTo>
                  <a:pt x="1811" y="4886"/>
                </a:lnTo>
                <a:lnTo>
                  <a:pt x="1824" y="4860"/>
                </a:lnTo>
                <a:lnTo>
                  <a:pt x="1837" y="4834"/>
                </a:lnTo>
                <a:lnTo>
                  <a:pt x="1852" y="4807"/>
                </a:lnTo>
                <a:lnTo>
                  <a:pt x="1868" y="4783"/>
                </a:lnTo>
                <a:lnTo>
                  <a:pt x="1885" y="4759"/>
                </a:lnTo>
                <a:lnTo>
                  <a:pt x="1904" y="4735"/>
                </a:lnTo>
                <a:lnTo>
                  <a:pt x="1922" y="4714"/>
                </a:lnTo>
                <a:lnTo>
                  <a:pt x="1942" y="4692"/>
                </a:lnTo>
                <a:lnTo>
                  <a:pt x="1964" y="4673"/>
                </a:lnTo>
                <a:lnTo>
                  <a:pt x="1986" y="4653"/>
                </a:lnTo>
                <a:lnTo>
                  <a:pt x="2009" y="4635"/>
                </a:lnTo>
                <a:lnTo>
                  <a:pt x="2033" y="4618"/>
                </a:lnTo>
                <a:lnTo>
                  <a:pt x="2058" y="4602"/>
                </a:lnTo>
                <a:lnTo>
                  <a:pt x="2083" y="4587"/>
                </a:lnTo>
                <a:lnTo>
                  <a:pt x="2109" y="4573"/>
                </a:lnTo>
                <a:lnTo>
                  <a:pt x="2136" y="4562"/>
                </a:lnTo>
                <a:lnTo>
                  <a:pt x="2164" y="4551"/>
                </a:lnTo>
                <a:lnTo>
                  <a:pt x="2192" y="4541"/>
                </a:lnTo>
                <a:lnTo>
                  <a:pt x="2222" y="4532"/>
                </a:lnTo>
                <a:lnTo>
                  <a:pt x="2251" y="4525"/>
                </a:lnTo>
                <a:lnTo>
                  <a:pt x="2281" y="4521"/>
                </a:lnTo>
                <a:lnTo>
                  <a:pt x="2312" y="4516"/>
                </a:lnTo>
                <a:lnTo>
                  <a:pt x="2343" y="4514"/>
                </a:lnTo>
                <a:lnTo>
                  <a:pt x="2374" y="4514"/>
                </a:lnTo>
                <a:lnTo>
                  <a:pt x="2406" y="4514"/>
                </a:lnTo>
                <a:lnTo>
                  <a:pt x="2437" y="4516"/>
                </a:lnTo>
                <a:lnTo>
                  <a:pt x="2467" y="4521"/>
                </a:lnTo>
                <a:lnTo>
                  <a:pt x="2497" y="4525"/>
                </a:lnTo>
                <a:lnTo>
                  <a:pt x="2527" y="4532"/>
                </a:lnTo>
                <a:lnTo>
                  <a:pt x="2555" y="4541"/>
                </a:lnTo>
                <a:lnTo>
                  <a:pt x="2584" y="4551"/>
                </a:lnTo>
                <a:lnTo>
                  <a:pt x="2611" y="4562"/>
                </a:lnTo>
                <a:lnTo>
                  <a:pt x="2639" y="4573"/>
                </a:lnTo>
                <a:lnTo>
                  <a:pt x="2665" y="4587"/>
                </a:lnTo>
                <a:lnTo>
                  <a:pt x="2691" y="4602"/>
                </a:lnTo>
                <a:lnTo>
                  <a:pt x="2715" y="4618"/>
                </a:lnTo>
                <a:lnTo>
                  <a:pt x="2739" y="4635"/>
                </a:lnTo>
                <a:lnTo>
                  <a:pt x="2762" y="4653"/>
                </a:lnTo>
                <a:lnTo>
                  <a:pt x="2785" y="4673"/>
                </a:lnTo>
                <a:lnTo>
                  <a:pt x="2805" y="4692"/>
                </a:lnTo>
                <a:lnTo>
                  <a:pt x="2826" y="4714"/>
                </a:lnTo>
                <a:lnTo>
                  <a:pt x="2845" y="4735"/>
                </a:lnTo>
                <a:lnTo>
                  <a:pt x="2864" y="4759"/>
                </a:lnTo>
                <a:lnTo>
                  <a:pt x="2881" y="4783"/>
                </a:lnTo>
                <a:lnTo>
                  <a:pt x="2897" y="4807"/>
                </a:lnTo>
                <a:lnTo>
                  <a:pt x="2910" y="4834"/>
                </a:lnTo>
                <a:lnTo>
                  <a:pt x="2924" y="4860"/>
                </a:lnTo>
                <a:lnTo>
                  <a:pt x="2937" y="4886"/>
                </a:lnTo>
                <a:lnTo>
                  <a:pt x="2948" y="4915"/>
                </a:lnTo>
                <a:lnTo>
                  <a:pt x="2957" y="4943"/>
                </a:lnTo>
                <a:lnTo>
                  <a:pt x="2965" y="4972"/>
                </a:lnTo>
                <a:lnTo>
                  <a:pt x="2972" y="5001"/>
                </a:lnTo>
                <a:lnTo>
                  <a:pt x="2978" y="5031"/>
                </a:lnTo>
                <a:lnTo>
                  <a:pt x="2981" y="5062"/>
                </a:lnTo>
                <a:lnTo>
                  <a:pt x="2983" y="5093"/>
                </a:lnTo>
                <a:lnTo>
                  <a:pt x="2985" y="5125"/>
                </a:lnTo>
                <a:lnTo>
                  <a:pt x="2983" y="5155"/>
                </a:lnTo>
                <a:lnTo>
                  <a:pt x="2981" y="5186"/>
                </a:lnTo>
                <a:lnTo>
                  <a:pt x="2978" y="5217"/>
                </a:lnTo>
                <a:lnTo>
                  <a:pt x="2972" y="5247"/>
                </a:lnTo>
                <a:lnTo>
                  <a:pt x="2965" y="5276"/>
                </a:lnTo>
                <a:lnTo>
                  <a:pt x="2957" y="5306"/>
                </a:lnTo>
                <a:lnTo>
                  <a:pt x="2948" y="5334"/>
                </a:lnTo>
                <a:lnTo>
                  <a:pt x="2937" y="5362"/>
                </a:lnTo>
                <a:lnTo>
                  <a:pt x="2924" y="5388"/>
                </a:lnTo>
                <a:lnTo>
                  <a:pt x="2910" y="5416"/>
                </a:lnTo>
                <a:lnTo>
                  <a:pt x="2897" y="5441"/>
                </a:lnTo>
                <a:lnTo>
                  <a:pt x="2881" y="5466"/>
                </a:lnTo>
                <a:lnTo>
                  <a:pt x="2864" y="5490"/>
                </a:lnTo>
                <a:lnTo>
                  <a:pt x="2845" y="5513"/>
                </a:lnTo>
                <a:lnTo>
                  <a:pt x="2826" y="5534"/>
                </a:lnTo>
                <a:lnTo>
                  <a:pt x="2805" y="5556"/>
                </a:lnTo>
                <a:lnTo>
                  <a:pt x="2785" y="5575"/>
                </a:lnTo>
                <a:lnTo>
                  <a:pt x="2762" y="5595"/>
                </a:lnTo>
                <a:lnTo>
                  <a:pt x="2739" y="5613"/>
                </a:lnTo>
                <a:lnTo>
                  <a:pt x="2715" y="5630"/>
                </a:lnTo>
                <a:lnTo>
                  <a:pt x="2691" y="5646"/>
                </a:lnTo>
                <a:lnTo>
                  <a:pt x="2665" y="5661"/>
                </a:lnTo>
                <a:lnTo>
                  <a:pt x="2639" y="5675"/>
                </a:lnTo>
                <a:lnTo>
                  <a:pt x="2611" y="5686"/>
                </a:lnTo>
                <a:lnTo>
                  <a:pt x="2584" y="5698"/>
                </a:lnTo>
                <a:lnTo>
                  <a:pt x="2555" y="5707"/>
                </a:lnTo>
                <a:lnTo>
                  <a:pt x="2527" y="5716"/>
                </a:lnTo>
                <a:lnTo>
                  <a:pt x="2497" y="5723"/>
                </a:lnTo>
                <a:lnTo>
                  <a:pt x="2467" y="5727"/>
                </a:lnTo>
                <a:lnTo>
                  <a:pt x="2437" y="5732"/>
                </a:lnTo>
                <a:lnTo>
                  <a:pt x="2406" y="5734"/>
                </a:lnTo>
                <a:lnTo>
                  <a:pt x="2374" y="5734"/>
                </a:lnTo>
                <a:close/>
                <a:moveTo>
                  <a:pt x="2469" y="3926"/>
                </a:moveTo>
                <a:lnTo>
                  <a:pt x="2469" y="3926"/>
                </a:lnTo>
                <a:lnTo>
                  <a:pt x="2437" y="3926"/>
                </a:lnTo>
                <a:lnTo>
                  <a:pt x="2406" y="3924"/>
                </a:lnTo>
                <a:lnTo>
                  <a:pt x="2375" y="3919"/>
                </a:lnTo>
                <a:lnTo>
                  <a:pt x="2345" y="3915"/>
                </a:lnTo>
                <a:lnTo>
                  <a:pt x="2316" y="3908"/>
                </a:lnTo>
                <a:lnTo>
                  <a:pt x="2286" y="3899"/>
                </a:lnTo>
                <a:lnTo>
                  <a:pt x="2259" y="3890"/>
                </a:lnTo>
                <a:lnTo>
                  <a:pt x="2230" y="3878"/>
                </a:lnTo>
                <a:lnTo>
                  <a:pt x="2204" y="3867"/>
                </a:lnTo>
                <a:lnTo>
                  <a:pt x="2178" y="3853"/>
                </a:lnTo>
                <a:lnTo>
                  <a:pt x="2151" y="3838"/>
                </a:lnTo>
                <a:lnTo>
                  <a:pt x="2127" y="3822"/>
                </a:lnTo>
                <a:lnTo>
                  <a:pt x="2103" y="3805"/>
                </a:lnTo>
                <a:lnTo>
                  <a:pt x="2079" y="3787"/>
                </a:lnTo>
                <a:lnTo>
                  <a:pt x="2058" y="3768"/>
                </a:lnTo>
                <a:lnTo>
                  <a:pt x="2036" y="3748"/>
                </a:lnTo>
                <a:lnTo>
                  <a:pt x="2017" y="3726"/>
                </a:lnTo>
                <a:lnTo>
                  <a:pt x="1997" y="3705"/>
                </a:lnTo>
                <a:lnTo>
                  <a:pt x="1979" y="3682"/>
                </a:lnTo>
                <a:lnTo>
                  <a:pt x="1962" y="3658"/>
                </a:lnTo>
                <a:lnTo>
                  <a:pt x="1946" y="3633"/>
                </a:lnTo>
                <a:lnTo>
                  <a:pt x="1931" y="3607"/>
                </a:lnTo>
                <a:lnTo>
                  <a:pt x="1917" y="3580"/>
                </a:lnTo>
                <a:lnTo>
                  <a:pt x="1906" y="3554"/>
                </a:lnTo>
                <a:lnTo>
                  <a:pt x="1894" y="3526"/>
                </a:lnTo>
                <a:lnTo>
                  <a:pt x="1885" y="3498"/>
                </a:lnTo>
                <a:lnTo>
                  <a:pt x="1877" y="3469"/>
                </a:lnTo>
                <a:lnTo>
                  <a:pt x="1870" y="3439"/>
                </a:lnTo>
                <a:lnTo>
                  <a:pt x="1865" y="3409"/>
                </a:lnTo>
                <a:lnTo>
                  <a:pt x="1860" y="3378"/>
                </a:lnTo>
                <a:lnTo>
                  <a:pt x="1858" y="3348"/>
                </a:lnTo>
                <a:lnTo>
                  <a:pt x="1858" y="3317"/>
                </a:lnTo>
                <a:lnTo>
                  <a:pt x="1858" y="3285"/>
                </a:lnTo>
                <a:lnTo>
                  <a:pt x="1860" y="3254"/>
                </a:lnTo>
                <a:lnTo>
                  <a:pt x="1865" y="3223"/>
                </a:lnTo>
                <a:lnTo>
                  <a:pt x="1870" y="3193"/>
                </a:lnTo>
                <a:lnTo>
                  <a:pt x="1877" y="3164"/>
                </a:lnTo>
                <a:lnTo>
                  <a:pt x="1885" y="3135"/>
                </a:lnTo>
                <a:lnTo>
                  <a:pt x="1894" y="3107"/>
                </a:lnTo>
                <a:lnTo>
                  <a:pt x="1906" y="3078"/>
                </a:lnTo>
                <a:lnTo>
                  <a:pt x="1917" y="3052"/>
                </a:lnTo>
                <a:lnTo>
                  <a:pt x="1931" y="3026"/>
                </a:lnTo>
                <a:lnTo>
                  <a:pt x="1946" y="2999"/>
                </a:lnTo>
                <a:lnTo>
                  <a:pt x="1962" y="2975"/>
                </a:lnTo>
                <a:lnTo>
                  <a:pt x="1979" y="2952"/>
                </a:lnTo>
                <a:lnTo>
                  <a:pt x="1997" y="2928"/>
                </a:lnTo>
                <a:lnTo>
                  <a:pt x="2017" y="2906"/>
                </a:lnTo>
                <a:lnTo>
                  <a:pt x="2036" y="2884"/>
                </a:lnTo>
                <a:lnTo>
                  <a:pt x="2058" y="2865"/>
                </a:lnTo>
                <a:lnTo>
                  <a:pt x="2079" y="2845"/>
                </a:lnTo>
                <a:lnTo>
                  <a:pt x="2103" y="2827"/>
                </a:lnTo>
                <a:lnTo>
                  <a:pt x="2127" y="2810"/>
                </a:lnTo>
                <a:lnTo>
                  <a:pt x="2151" y="2794"/>
                </a:lnTo>
                <a:lnTo>
                  <a:pt x="2178" y="2779"/>
                </a:lnTo>
                <a:lnTo>
                  <a:pt x="2204" y="2767"/>
                </a:lnTo>
                <a:lnTo>
                  <a:pt x="2230" y="2754"/>
                </a:lnTo>
                <a:lnTo>
                  <a:pt x="2259" y="2743"/>
                </a:lnTo>
                <a:lnTo>
                  <a:pt x="2286" y="2734"/>
                </a:lnTo>
                <a:lnTo>
                  <a:pt x="2316" y="2726"/>
                </a:lnTo>
                <a:lnTo>
                  <a:pt x="2345" y="2719"/>
                </a:lnTo>
                <a:lnTo>
                  <a:pt x="2375" y="2713"/>
                </a:lnTo>
                <a:lnTo>
                  <a:pt x="2406" y="2710"/>
                </a:lnTo>
                <a:lnTo>
                  <a:pt x="2437" y="2706"/>
                </a:lnTo>
                <a:lnTo>
                  <a:pt x="2469" y="2706"/>
                </a:lnTo>
                <a:lnTo>
                  <a:pt x="2499" y="2706"/>
                </a:lnTo>
                <a:lnTo>
                  <a:pt x="2530" y="2710"/>
                </a:lnTo>
                <a:lnTo>
                  <a:pt x="2561" y="2713"/>
                </a:lnTo>
                <a:lnTo>
                  <a:pt x="2591" y="2719"/>
                </a:lnTo>
                <a:lnTo>
                  <a:pt x="2620" y="2726"/>
                </a:lnTo>
                <a:lnTo>
                  <a:pt x="2650" y="2734"/>
                </a:lnTo>
                <a:lnTo>
                  <a:pt x="2678" y="2743"/>
                </a:lnTo>
                <a:lnTo>
                  <a:pt x="2706" y="2754"/>
                </a:lnTo>
                <a:lnTo>
                  <a:pt x="2732" y="2767"/>
                </a:lnTo>
                <a:lnTo>
                  <a:pt x="2759" y="2779"/>
                </a:lnTo>
                <a:lnTo>
                  <a:pt x="2785" y="2794"/>
                </a:lnTo>
                <a:lnTo>
                  <a:pt x="2810" y="2810"/>
                </a:lnTo>
                <a:lnTo>
                  <a:pt x="2833" y="2827"/>
                </a:lnTo>
                <a:lnTo>
                  <a:pt x="2857" y="2845"/>
                </a:lnTo>
                <a:lnTo>
                  <a:pt x="2878" y="2865"/>
                </a:lnTo>
                <a:lnTo>
                  <a:pt x="2900" y="2884"/>
                </a:lnTo>
                <a:lnTo>
                  <a:pt x="2920" y="2906"/>
                </a:lnTo>
                <a:lnTo>
                  <a:pt x="2939" y="2928"/>
                </a:lnTo>
                <a:lnTo>
                  <a:pt x="2957" y="2952"/>
                </a:lnTo>
                <a:lnTo>
                  <a:pt x="2974" y="2975"/>
                </a:lnTo>
                <a:lnTo>
                  <a:pt x="2990" y="2999"/>
                </a:lnTo>
                <a:lnTo>
                  <a:pt x="3005" y="3026"/>
                </a:lnTo>
                <a:lnTo>
                  <a:pt x="3019" y="3052"/>
                </a:lnTo>
                <a:lnTo>
                  <a:pt x="3030" y="3078"/>
                </a:lnTo>
                <a:lnTo>
                  <a:pt x="3042" y="3107"/>
                </a:lnTo>
                <a:lnTo>
                  <a:pt x="3051" y="3135"/>
                </a:lnTo>
                <a:lnTo>
                  <a:pt x="3059" y="3164"/>
                </a:lnTo>
                <a:lnTo>
                  <a:pt x="3066" y="3193"/>
                </a:lnTo>
                <a:lnTo>
                  <a:pt x="3071" y="3223"/>
                </a:lnTo>
                <a:lnTo>
                  <a:pt x="3076" y="3254"/>
                </a:lnTo>
                <a:lnTo>
                  <a:pt x="3078" y="3285"/>
                </a:lnTo>
                <a:lnTo>
                  <a:pt x="3078" y="3317"/>
                </a:lnTo>
                <a:lnTo>
                  <a:pt x="3078" y="3348"/>
                </a:lnTo>
                <a:lnTo>
                  <a:pt x="3076" y="3378"/>
                </a:lnTo>
                <a:lnTo>
                  <a:pt x="3071" y="3409"/>
                </a:lnTo>
                <a:lnTo>
                  <a:pt x="3066" y="3439"/>
                </a:lnTo>
                <a:lnTo>
                  <a:pt x="3059" y="3469"/>
                </a:lnTo>
                <a:lnTo>
                  <a:pt x="3051" y="3498"/>
                </a:lnTo>
                <a:lnTo>
                  <a:pt x="3042" y="3526"/>
                </a:lnTo>
                <a:lnTo>
                  <a:pt x="3030" y="3554"/>
                </a:lnTo>
                <a:lnTo>
                  <a:pt x="3019" y="3580"/>
                </a:lnTo>
                <a:lnTo>
                  <a:pt x="3005" y="3607"/>
                </a:lnTo>
                <a:lnTo>
                  <a:pt x="2990" y="3633"/>
                </a:lnTo>
                <a:lnTo>
                  <a:pt x="2974" y="3658"/>
                </a:lnTo>
                <a:lnTo>
                  <a:pt x="2957" y="3682"/>
                </a:lnTo>
                <a:lnTo>
                  <a:pt x="2939" y="3705"/>
                </a:lnTo>
                <a:lnTo>
                  <a:pt x="2920" y="3726"/>
                </a:lnTo>
                <a:lnTo>
                  <a:pt x="2900" y="3748"/>
                </a:lnTo>
                <a:lnTo>
                  <a:pt x="2878" y="3768"/>
                </a:lnTo>
                <a:lnTo>
                  <a:pt x="2857" y="3787"/>
                </a:lnTo>
                <a:lnTo>
                  <a:pt x="2833" y="3805"/>
                </a:lnTo>
                <a:lnTo>
                  <a:pt x="2810" y="3822"/>
                </a:lnTo>
                <a:lnTo>
                  <a:pt x="2785" y="3838"/>
                </a:lnTo>
                <a:lnTo>
                  <a:pt x="2759" y="3853"/>
                </a:lnTo>
                <a:lnTo>
                  <a:pt x="2732" y="3867"/>
                </a:lnTo>
                <a:lnTo>
                  <a:pt x="2706" y="3878"/>
                </a:lnTo>
                <a:lnTo>
                  <a:pt x="2678" y="3890"/>
                </a:lnTo>
                <a:lnTo>
                  <a:pt x="2650" y="3899"/>
                </a:lnTo>
                <a:lnTo>
                  <a:pt x="2620" y="3908"/>
                </a:lnTo>
                <a:lnTo>
                  <a:pt x="2591" y="3915"/>
                </a:lnTo>
                <a:lnTo>
                  <a:pt x="2561" y="3919"/>
                </a:lnTo>
                <a:lnTo>
                  <a:pt x="2530" y="3924"/>
                </a:lnTo>
                <a:lnTo>
                  <a:pt x="2499" y="3926"/>
                </a:lnTo>
                <a:lnTo>
                  <a:pt x="2469" y="3926"/>
                </a:lnTo>
                <a:close/>
                <a:moveTo>
                  <a:pt x="3380" y="4522"/>
                </a:moveTo>
                <a:lnTo>
                  <a:pt x="3380" y="4522"/>
                </a:lnTo>
                <a:lnTo>
                  <a:pt x="3358" y="4521"/>
                </a:lnTo>
                <a:lnTo>
                  <a:pt x="3337" y="4517"/>
                </a:lnTo>
                <a:lnTo>
                  <a:pt x="3317" y="4512"/>
                </a:lnTo>
                <a:lnTo>
                  <a:pt x="3297" y="4505"/>
                </a:lnTo>
                <a:lnTo>
                  <a:pt x="3279" y="4496"/>
                </a:lnTo>
                <a:lnTo>
                  <a:pt x="3262" y="4485"/>
                </a:lnTo>
                <a:lnTo>
                  <a:pt x="3246" y="4473"/>
                </a:lnTo>
                <a:lnTo>
                  <a:pt x="3230" y="4459"/>
                </a:lnTo>
                <a:lnTo>
                  <a:pt x="3216" y="4444"/>
                </a:lnTo>
                <a:lnTo>
                  <a:pt x="3205" y="4428"/>
                </a:lnTo>
                <a:lnTo>
                  <a:pt x="3193" y="4411"/>
                </a:lnTo>
                <a:lnTo>
                  <a:pt x="3185" y="4392"/>
                </a:lnTo>
                <a:lnTo>
                  <a:pt x="3177" y="4373"/>
                </a:lnTo>
                <a:lnTo>
                  <a:pt x="3173" y="4353"/>
                </a:lnTo>
                <a:lnTo>
                  <a:pt x="3169" y="4331"/>
                </a:lnTo>
                <a:lnTo>
                  <a:pt x="3168" y="4310"/>
                </a:lnTo>
                <a:lnTo>
                  <a:pt x="3169" y="4289"/>
                </a:lnTo>
                <a:lnTo>
                  <a:pt x="3173" y="4267"/>
                </a:lnTo>
                <a:lnTo>
                  <a:pt x="3177" y="4247"/>
                </a:lnTo>
                <a:lnTo>
                  <a:pt x="3185" y="4228"/>
                </a:lnTo>
                <a:lnTo>
                  <a:pt x="3193" y="4209"/>
                </a:lnTo>
                <a:lnTo>
                  <a:pt x="3205" y="4192"/>
                </a:lnTo>
                <a:lnTo>
                  <a:pt x="3216" y="4176"/>
                </a:lnTo>
                <a:lnTo>
                  <a:pt x="3230" y="4161"/>
                </a:lnTo>
                <a:lnTo>
                  <a:pt x="3246" y="4148"/>
                </a:lnTo>
                <a:lnTo>
                  <a:pt x="3262" y="4135"/>
                </a:lnTo>
                <a:lnTo>
                  <a:pt x="3279" y="4125"/>
                </a:lnTo>
                <a:lnTo>
                  <a:pt x="3297" y="4116"/>
                </a:lnTo>
                <a:lnTo>
                  <a:pt x="3317" y="4109"/>
                </a:lnTo>
                <a:lnTo>
                  <a:pt x="3337" y="4103"/>
                </a:lnTo>
                <a:lnTo>
                  <a:pt x="3358" y="4100"/>
                </a:lnTo>
                <a:lnTo>
                  <a:pt x="3380" y="4099"/>
                </a:lnTo>
                <a:lnTo>
                  <a:pt x="3401" y="4100"/>
                </a:lnTo>
                <a:lnTo>
                  <a:pt x="3423" y="4103"/>
                </a:lnTo>
                <a:lnTo>
                  <a:pt x="3442" y="4109"/>
                </a:lnTo>
                <a:lnTo>
                  <a:pt x="3462" y="4116"/>
                </a:lnTo>
                <a:lnTo>
                  <a:pt x="3481" y="4125"/>
                </a:lnTo>
                <a:lnTo>
                  <a:pt x="3498" y="4135"/>
                </a:lnTo>
                <a:lnTo>
                  <a:pt x="3514" y="4148"/>
                </a:lnTo>
                <a:lnTo>
                  <a:pt x="3529" y="4161"/>
                </a:lnTo>
                <a:lnTo>
                  <a:pt x="3543" y="4176"/>
                </a:lnTo>
                <a:lnTo>
                  <a:pt x="3555" y="4192"/>
                </a:lnTo>
                <a:lnTo>
                  <a:pt x="3566" y="4209"/>
                </a:lnTo>
                <a:lnTo>
                  <a:pt x="3575" y="4228"/>
                </a:lnTo>
                <a:lnTo>
                  <a:pt x="3582" y="4247"/>
                </a:lnTo>
                <a:lnTo>
                  <a:pt x="3587" y="4267"/>
                </a:lnTo>
                <a:lnTo>
                  <a:pt x="3590" y="4289"/>
                </a:lnTo>
                <a:lnTo>
                  <a:pt x="3591" y="4310"/>
                </a:lnTo>
                <a:lnTo>
                  <a:pt x="3590" y="4331"/>
                </a:lnTo>
                <a:lnTo>
                  <a:pt x="3587" y="4353"/>
                </a:lnTo>
                <a:lnTo>
                  <a:pt x="3582" y="4373"/>
                </a:lnTo>
                <a:lnTo>
                  <a:pt x="3575" y="4392"/>
                </a:lnTo>
                <a:lnTo>
                  <a:pt x="3566" y="4411"/>
                </a:lnTo>
                <a:lnTo>
                  <a:pt x="3555" y="4428"/>
                </a:lnTo>
                <a:lnTo>
                  <a:pt x="3543" y="4444"/>
                </a:lnTo>
                <a:lnTo>
                  <a:pt x="3529" y="4459"/>
                </a:lnTo>
                <a:lnTo>
                  <a:pt x="3514" y="4473"/>
                </a:lnTo>
                <a:lnTo>
                  <a:pt x="3498" y="4485"/>
                </a:lnTo>
                <a:lnTo>
                  <a:pt x="3481" y="4496"/>
                </a:lnTo>
                <a:lnTo>
                  <a:pt x="3462" y="4505"/>
                </a:lnTo>
                <a:lnTo>
                  <a:pt x="3442" y="4512"/>
                </a:lnTo>
                <a:lnTo>
                  <a:pt x="3423" y="4517"/>
                </a:lnTo>
                <a:lnTo>
                  <a:pt x="3401" y="4521"/>
                </a:lnTo>
                <a:lnTo>
                  <a:pt x="3380" y="4522"/>
                </a:lnTo>
                <a:close/>
                <a:moveTo>
                  <a:pt x="4159" y="5805"/>
                </a:moveTo>
                <a:lnTo>
                  <a:pt x="4159" y="5805"/>
                </a:lnTo>
                <a:lnTo>
                  <a:pt x="4127" y="5804"/>
                </a:lnTo>
                <a:lnTo>
                  <a:pt x="4096" y="5801"/>
                </a:lnTo>
                <a:lnTo>
                  <a:pt x="4066" y="5798"/>
                </a:lnTo>
                <a:lnTo>
                  <a:pt x="4036" y="5792"/>
                </a:lnTo>
                <a:lnTo>
                  <a:pt x="4006" y="5785"/>
                </a:lnTo>
                <a:lnTo>
                  <a:pt x="3978" y="5778"/>
                </a:lnTo>
                <a:lnTo>
                  <a:pt x="3949" y="5768"/>
                </a:lnTo>
                <a:lnTo>
                  <a:pt x="3921" y="5757"/>
                </a:lnTo>
                <a:lnTo>
                  <a:pt x="3894" y="5744"/>
                </a:lnTo>
                <a:lnTo>
                  <a:pt x="3868" y="5731"/>
                </a:lnTo>
                <a:lnTo>
                  <a:pt x="3842" y="5717"/>
                </a:lnTo>
                <a:lnTo>
                  <a:pt x="3818" y="5701"/>
                </a:lnTo>
                <a:lnTo>
                  <a:pt x="3794" y="5684"/>
                </a:lnTo>
                <a:lnTo>
                  <a:pt x="3770" y="5666"/>
                </a:lnTo>
                <a:lnTo>
                  <a:pt x="3748" y="5646"/>
                </a:lnTo>
                <a:lnTo>
                  <a:pt x="3727" y="5626"/>
                </a:lnTo>
                <a:lnTo>
                  <a:pt x="3707" y="5605"/>
                </a:lnTo>
                <a:lnTo>
                  <a:pt x="3688" y="5582"/>
                </a:lnTo>
                <a:lnTo>
                  <a:pt x="3669" y="5560"/>
                </a:lnTo>
                <a:lnTo>
                  <a:pt x="3652" y="5536"/>
                </a:lnTo>
                <a:lnTo>
                  <a:pt x="3636" y="5510"/>
                </a:lnTo>
                <a:lnTo>
                  <a:pt x="3621" y="5485"/>
                </a:lnTo>
                <a:lnTo>
                  <a:pt x="3609" y="5459"/>
                </a:lnTo>
                <a:lnTo>
                  <a:pt x="3596" y="5432"/>
                </a:lnTo>
                <a:lnTo>
                  <a:pt x="3585" y="5404"/>
                </a:lnTo>
                <a:lnTo>
                  <a:pt x="3576" y="5376"/>
                </a:lnTo>
                <a:lnTo>
                  <a:pt x="3568" y="5347"/>
                </a:lnTo>
                <a:lnTo>
                  <a:pt x="3561" y="5318"/>
                </a:lnTo>
                <a:lnTo>
                  <a:pt x="3555" y="5288"/>
                </a:lnTo>
                <a:lnTo>
                  <a:pt x="3552" y="5257"/>
                </a:lnTo>
                <a:lnTo>
                  <a:pt x="3550" y="5226"/>
                </a:lnTo>
                <a:lnTo>
                  <a:pt x="3548" y="5194"/>
                </a:lnTo>
                <a:lnTo>
                  <a:pt x="3550" y="5163"/>
                </a:lnTo>
                <a:lnTo>
                  <a:pt x="3552" y="5133"/>
                </a:lnTo>
                <a:lnTo>
                  <a:pt x="3555" y="5102"/>
                </a:lnTo>
                <a:lnTo>
                  <a:pt x="3561" y="5071"/>
                </a:lnTo>
                <a:lnTo>
                  <a:pt x="3568" y="5042"/>
                </a:lnTo>
                <a:lnTo>
                  <a:pt x="3576" y="5013"/>
                </a:lnTo>
                <a:lnTo>
                  <a:pt x="3585" y="4984"/>
                </a:lnTo>
                <a:lnTo>
                  <a:pt x="3596" y="4957"/>
                </a:lnTo>
                <a:lnTo>
                  <a:pt x="3609" y="4929"/>
                </a:lnTo>
                <a:lnTo>
                  <a:pt x="3621" y="4903"/>
                </a:lnTo>
                <a:lnTo>
                  <a:pt x="3636" y="4878"/>
                </a:lnTo>
                <a:lnTo>
                  <a:pt x="3652" y="4853"/>
                </a:lnTo>
                <a:lnTo>
                  <a:pt x="3669" y="4829"/>
                </a:lnTo>
                <a:lnTo>
                  <a:pt x="3688" y="4806"/>
                </a:lnTo>
                <a:lnTo>
                  <a:pt x="3707" y="4785"/>
                </a:lnTo>
                <a:lnTo>
                  <a:pt x="3727" y="4763"/>
                </a:lnTo>
                <a:lnTo>
                  <a:pt x="3748" y="4742"/>
                </a:lnTo>
                <a:lnTo>
                  <a:pt x="3770" y="4724"/>
                </a:lnTo>
                <a:lnTo>
                  <a:pt x="3794" y="4706"/>
                </a:lnTo>
                <a:lnTo>
                  <a:pt x="3818" y="4689"/>
                </a:lnTo>
                <a:lnTo>
                  <a:pt x="3842" y="4673"/>
                </a:lnTo>
                <a:lnTo>
                  <a:pt x="3868" y="4658"/>
                </a:lnTo>
                <a:lnTo>
                  <a:pt x="3894" y="4644"/>
                </a:lnTo>
                <a:lnTo>
                  <a:pt x="3921" y="4632"/>
                </a:lnTo>
                <a:lnTo>
                  <a:pt x="3949" y="4621"/>
                </a:lnTo>
                <a:lnTo>
                  <a:pt x="3978" y="4611"/>
                </a:lnTo>
                <a:lnTo>
                  <a:pt x="4006" y="4603"/>
                </a:lnTo>
                <a:lnTo>
                  <a:pt x="4036" y="4596"/>
                </a:lnTo>
                <a:lnTo>
                  <a:pt x="4066" y="4592"/>
                </a:lnTo>
                <a:lnTo>
                  <a:pt x="4096" y="4587"/>
                </a:lnTo>
                <a:lnTo>
                  <a:pt x="4127" y="4585"/>
                </a:lnTo>
                <a:lnTo>
                  <a:pt x="4159" y="4584"/>
                </a:lnTo>
                <a:lnTo>
                  <a:pt x="4190" y="4585"/>
                </a:lnTo>
                <a:lnTo>
                  <a:pt x="4221" y="4587"/>
                </a:lnTo>
                <a:lnTo>
                  <a:pt x="4252" y="4592"/>
                </a:lnTo>
                <a:lnTo>
                  <a:pt x="4281" y="4596"/>
                </a:lnTo>
                <a:lnTo>
                  <a:pt x="4311" y="4603"/>
                </a:lnTo>
                <a:lnTo>
                  <a:pt x="4341" y="4611"/>
                </a:lnTo>
                <a:lnTo>
                  <a:pt x="4368" y="4621"/>
                </a:lnTo>
                <a:lnTo>
                  <a:pt x="4397" y="4632"/>
                </a:lnTo>
                <a:lnTo>
                  <a:pt x="4423" y="4644"/>
                </a:lnTo>
                <a:lnTo>
                  <a:pt x="4450" y="4658"/>
                </a:lnTo>
                <a:lnTo>
                  <a:pt x="4475" y="4673"/>
                </a:lnTo>
                <a:lnTo>
                  <a:pt x="4500" y="4689"/>
                </a:lnTo>
                <a:lnTo>
                  <a:pt x="4524" y="4706"/>
                </a:lnTo>
                <a:lnTo>
                  <a:pt x="4547" y="4724"/>
                </a:lnTo>
                <a:lnTo>
                  <a:pt x="4569" y="4742"/>
                </a:lnTo>
                <a:lnTo>
                  <a:pt x="4591" y="4763"/>
                </a:lnTo>
                <a:lnTo>
                  <a:pt x="4610" y="4785"/>
                </a:lnTo>
                <a:lnTo>
                  <a:pt x="4629" y="4806"/>
                </a:lnTo>
                <a:lnTo>
                  <a:pt x="4648" y="4829"/>
                </a:lnTo>
                <a:lnTo>
                  <a:pt x="4665" y="4853"/>
                </a:lnTo>
                <a:lnTo>
                  <a:pt x="4681" y="4878"/>
                </a:lnTo>
                <a:lnTo>
                  <a:pt x="4696" y="4903"/>
                </a:lnTo>
                <a:lnTo>
                  <a:pt x="4709" y="4929"/>
                </a:lnTo>
                <a:lnTo>
                  <a:pt x="4721" y="4957"/>
                </a:lnTo>
                <a:lnTo>
                  <a:pt x="4732" y="4984"/>
                </a:lnTo>
                <a:lnTo>
                  <a:pt x="4741" y="5013"/>
                </a:lnTo>
                <a:lnTo>
                  <a:pt x="4750" y="5042"/>
                </a:lnTo>
                <a:lnTo>
                  <a:pt x="4757" y="5071"/>
                </a:lnTo>
                <a:lnTo>
                  <a:pt x="4762" y="5102"/>
                </a:lnTo>
                <a:lnTo>
                  <a:pt x="4766" y="5133"/>
                </a:lnTo>
                <a:lnTo>
                  <a:pt x="4769" y="5163"/>
                </a:lnTo>
                <a:lnTo>
                  <a:pt x="4769" y="5194"/>
                </a:lnTo>
                <a:lnTo>
                  <a:pt x="4769" y="5226"/>
                </a:lnTo>
                <a:lnTo>
                  <a:pt x="4766" y="5257"/>
                </a:lnTo>
                <a:lnTo>
                  <a:pt x="4762" y="5288"/>
                </a:lnTo>
                <a:lnTo>
                  <a:pt x="4757" y="5318"/>
                </a:lnTo>
                <a:lnTo>
                  <a:pt x="4750" y="5347"/>
                </a:lnTo>
                <a:lnTo>
                  <a:pt x="4741" y="5376"/>
                </a:lnTo>
                <a:lnTo>
                  <a:pt x="4732" y="5404"/>
                </a:lnTo>
                <a:lnTo>
                  <a:pt x="4721" y="5432"/>
                </a:lnTo>
                <a:lnTo>
                  <a:pt x="4709" y="5459"/>
                </a:lnTo>
                <a:lnTo>
                  <a:pt x="4696" y="5485"/>
                </a:lnTo>
                <a:lnTo>
                  <a:pt x="4681" y="5510"/>
                </a:lnTo>
                <a:lnTo>
                  <a:pt x="4665" y="5536"/>
                </a:lnTo>
                <a:lnTo>
                  <a:pt x="4648" y="5560"/>
                </a:lnTo>
                <a:lnTo>
                  <a:pt x="4629" y="5582"/>
                </a:lnTo>
                <a:lnTo>
                  <a:pt x="4610" y="5605"/>
                </a:lnTo>
                <a:lnTo>
                  <a:pt x="4591" y="5626"/>
                </a:lnTo>
                <a:lnTo>
                  <a:pt x="4569" y="5646"/>
                </a:lnTo>
                <a:lnTo>
                  <a:pt x="4547" y="5666"/>
                </a:lnTo>
                <a:lnTo>
                  <a:pt x="4524" y="5684"/>
                </a:lnTo>
                <a:lnTo>
                  <a:pt x="4500" y="5701"/>
                </a:lnTo>
                <a:lnTo>
                  <a:pt x="4475" y="5717"/>
                </a:lnTo>
                <a:lnTo>
                  <a:pt x="4450" y="5731"/>
                </a:lnTo>
                <a:lnTo>
                  <a:pt x="4423" y="5744"/>
                </a:lnTo>
                <a:lnTo>
                  <a:pt x="4397" y="5757"/>
                </a:lnTo>
                <a:lnTo>
                  <a:pt x="4368" y="5768"/>
                </a:lnTo>
                <a:lnTo>
                  <a:pt x="4341" y="5778"/>
                </a:lnTo>
                <a:lnTo>
                  <a:pt x="4311" y="5785"/>
                </a:lnTo>
                <a:lnTo>
                  <a:pt x="4281" y="5792"/>
                </a:lnTo>
                <a:lnTo>
                  <a:pt x="4252" y="5798"/>
                </a:lnTo>
                <a:lnTo>
                  <a:pt x="4221" y="5801"/>
                </a:lnTo>
                <a:lnTo>
                  <a:pt x="4190" y="5804"/>
                </a:lnTo>
                <a:lnTo>
                  <a:pt x="4159" y="5805"/>
                </a:lnTo>
                <a:close/>
                <a:moveTo>
                  <a:pt x="4229" y="4021"/>
                </a:moveTo>
                <a:lnTo>
                  <a:pt x="4229" y="4021"/>
                </a:lnTo>
                <a:lnTo>
                  <a:pt x="4198" y="4020"/>
                </a:lnTo>
                <a:lnTo>
                  <a:pt x="4167" y="4018"/>
                </a:lnTo>
                <a:lnTo>
                  <a:pt x="4136" y="4013"/>
                </a:lnTo>
                <a:lnTo>
                  <a:pt x="4107" y="4008"/>
                </a:lnTo>
                <a:lnTo>
                  <a:pt x="4077" y="4002"/>
                </a:lnTo>
                <a:lnTo>
                  <a:pt x="4047" y="3994"/>
                </a:lnTo>
                <a:lnTo>
                  <a:pt x="4019" y="3983"/>
                </a:lnTo>
                <a:lnTo>
                  <a:pt x="3991" y="3973"/>
                </a:lnTo>
                <a:lnTo>
                  <a:pt x="3964" y="3960"/>
                </a:lnTo>
                <a:lnTo>
                  <a:pt x="3938" y="3947"/>
                </a:lnTo>
                <a:lnTo>
                  <a:pt x="3913" y="3932"/>
                </a:lnTo>
                <a:lnTo>
                  <a:pt x="3887" y="3916"/>
                </a:lnTo>
                <a:lnTo>
                  <a:pt x="3863" y="3899"/>
                </a:lnTo>
                <a:lnTo>
                  <a:pt x="3841" y="3882"/>
                </a:lnTo>
                <a:lnTo>
                  <a:pt x="3819" y="3862"/>
                </a:lnTo>
                <a:lnTo>
                  <a:pt x="3797" y="3842"/>
                </a:lnTo>
                <a:lnTo>
                  <a:pt x="3777" y="3820"/>
                </a:lnTo>
                <a:lnTo>
                  <a:pt x="3758" y="3798"/>
                </a:lnTo>
                <a:lnTo>
                  <a:pt x="3740" y="3776"/>
                </a:lnTo>
                <a:lnTo>
                  <a:pt x="3723" y="3752"/>
                </a:lnTo>
                <a:lnTo>
                  <a:pt x="3707" y="3726"/>
                </a:lnTo>
                <a:lnTo>
                  <a:pt x="3692" y="3701"/>
                </a:lnTo>
                <a:lnTo>
                  <a:pt x="3679" y="3675"/>
                </a:lnTo>
                <a:lnTo>
                  <a:pt x="3666" y="3648"/>
                </a:lnTo>
                <a:lnTo>
                  <a:pt x="3656" y="3620"/>
                </a:lnTo>
                <a:lnTo>
                  <a:pt x="3645" y="3592"/>
                </a:lnTo>
                <a:lnTo>
                  <a:pt x="3637" y="3563"/>
                </a:lnTo>
                <a:lnTo>
                  <a:pt x="3631" y="3534"/>
                </a:lnTo>
                <a:lnTo>
                  <a:pt x="3626" y="3503"/>
                </a:lnTo>
                <a:lnTo>
                  <a:pt x="3621" y="3473"/>
                </a:lnTo>
                <a:lnTo>
                  <a:pt x="3619" y="3441"/>
                </a:lnTo>
                <a:lnTo>
                  <a:pt x="3618" y="3410"/>
                </a:lnTo>
                <a:lnTo>
                  <a:pt x="3619" y="3378"/>
                </a:lnTo>
                <a:lnTo>
                  <a:pt x="3621" y="3348"/>
                </a:lnTo>
                <a:lnTo>
                  <a:pt x="3626" y="3317"/>
                </a:lnTo>
                <a:lnTo>
                  <a:pt x="3631" y="3287"/>
                </a:lnTo>
                <a:lnTo>
                  <a:pt x="3637" y="3257"/>
                </a:lnTo>
                <a:lnTo>
                  <a:pt x="3645" y="3229"/>
                </a:lnTo>
                <a:lnTo>
                  <a:pt x="3656" y="3200"/>
                </a:lnTo>
                <a:lnTo>
                  <a:pt x="3666" y="3173"/>
                </a:lnTo>
                <a:lnTo>
                  <a:pt x="3679" y="3146"/>
                </a:lnTo>
                <a:lnTo>
                  <a:pt x="3692" y="3119"/>
                </a:lnTo>
                <a:lnTo>
                  <a:pt x="3707" y="3094"/>
                </a:lnTo>
                <a:lnTo>
                  <a:pt x="3723" y="3069"/>
                </a:lnTo>
                <a:lnTo>
                  <a:pt x="3740" y="3045"/>
                </a:lnTo>
                <a:lnTo>
                  <a:pt x="3758" y="3022"/>
                </a:lnTo>
                <a:lnTo>
                  <a:pt x="3777" y="2999"/>
                </a:lnTo>
                <a:lnTo>
                  <a:pt x="3797" y="2979"/>
                </a:lnTo>
                <a:lnTo>
                  <a:pt x="3819" y="2958"/>
                </a:lnTo>
                <a:lnTo>
                  <a:pt x="3841" y="2939"/>
                </a:lnTo>
                <a:lnTo>
                  <a:pt x="3863" y="2921"/>
                </a:lnTo>
                <a:lnTo>
                  <a:pt x="3887" y="2904"/>
                </a:lnTo>
                <a:lnTo>
                  <a:pt x="3913" y="2889"/>
                </a:lnTo>
                <a:lnTo>
                  <a:pt x="3938" y="2874"/>
                </a:lnTo>
                <a:lnTo>
                  <a:pt x="3964" y="2860"/>
                </a:lnTo>
                <a:lnTo>
                  <a:pt x="3991" y="2848"/>
                </a:lnTo>
                <a:lnTo>
                  <a:pt x="4019" y="2837"/>
                </a:lnTo>
                <a:lnTo>
                  <a:pt x="4047" y="2827"/>
                </a:lnTo>
                <a:lnTo>
                  <a:pt x="4077" y="2819"/>
                </a:lnTo>
                <a:lnTo>
                  <a:pt x="4107" y="2812"/>
                </a:lnTo>
                <a:lnTo>
                  <a:pt x="4136" y="2807"/>
                </a:lnTo>
                <a:lnTo>
                  <a:pt x="4167" y="2803"/>
                </a:lnTo>
                <a:lnTo>
                  <a:pt x="4198" y="2801"/>
                </a:lnTo>
                <a:lnTo>
                  <a:pt x="4229" y="2800"/>
                </a:lnTo>
                <a:lnTo>
                  <a:pt x="4261" y="2801"/>
                </a:lnTo>
                <a:lnTo>
                  <a:pt x="4292" y="2803"/>
                </a:lnTo>
                <a:lnTo>
                  <a:pt x="4322" y="2807"/>
                </a:lnTo>
                <a:lnTo>
                  <a:pt x="4352" y="2812"/>
                </a:lnTo>
                <a:lnTo>
                  <a:pt x="4382" y="2819"/>
                </a:lnTo>
                <a:lnTo>
                  <a:pt x="4410" y="2827"/>
                </a:lnTo>
                <a:lnTo>
                  <a:pt x="4439" y="2837"/>
                </a:lnTo>
                <a:lnTo>
                  <a:pt x="4466" y="2848"/>
                </a:lnTo>
                <a:lnTo>
                  <a:pt x="4494" y="2860"/>
                </a:lnTo>
                <a:lnTo>
                  <a:pt x="4520" y="2874"/>
                </a:lnTo>
                <a:lnTo>
                  <a:pt x="4546" y="2889"/>
                </a:lnTo>
                <a:lnTo>
                  <a:pt x="4570" y="2904"/>
                </a:lnTo>
                <a:lnTo>
                  <a:pt x="4594" y="2921"/>
                </a:lnTo>
                <a:lnTo>
                  <a:pt x="4617" y="2939"/>
                </a:lnTo>
                <a:lnTo>
                  <a:pt x="4640" y="2958"/>
                </a:lnTo>
                <a:lnTo>
                  <a:pt x="4660" y="2979"/>
                </a:lnTo>
                <a:lnTo>
                  <a:pt x="4681" y="2999"/>
                </a:lnTo>
                <a:lnTo>
                  <a:pt x="4700" y="3022"/>
                </a:lnTo>
                <a:lnTo>
                  <a:pt x="4718" y="3045"/>
                </a:lnTo>
                <a:lnTo>
                  <a:pt x="4736" y="3069"/>
                </a:lnTo>
                <a:lnTo>
                  <a:pt x="4752" y="3094"/>
                </a:lnTo>
                <a:lnTo>
                  <a:pt x="4765" y="3119"/>
                </a:lnTo>
                <a:lnTo>
                  <a:pt x="4779" y="3146"/>
                </a:lnTo>
                <a:lnTo>
                  <a:pt x="4791" y="3173"/>
                </a:lnTo>
                <a:lnTo>
                  <a:pt x="4803" y="3200"/>
                </a:lnTo>
                <a:lnTo>
                  <a:pt x="4812" y="3229"/>
                </a:lnTo>
                <a:lnTo>
                  <a:pt x="4820" y="3257"/>
                </a:lnTo>
                <a:lnTo>
                  <a:pt x="4827" y="3287"/>
                </a:lnTo>
                <a:lnTo>
                  <a:pt x="4833" y="3317"/>
                </a:lnTo>
                <a:lnTo>
                  <a:pt x="4836" y="3348"/>
                </a:lnTo>
                <a:lnTo>
                  <a:pt x="4838" y="3378"/>
                </a:lnTo>
                <a:lnTo>
                  <a:pt x="4839" y="3410"/>
                </a:lnTo>
                <a:lnTo>
                  <a:pt x="4838" y="3441"/>
                </a:lnTo>
                <a:lnTo>
                  <a:pt x="4836" y="3473"/>
                </a:lnTo>
                <a:lnTo>
                  <a:pt x="4833" y="3503"/>
                </a:lnTo>
                <a:lnTo>
                  <a:pt x="4827" y="3534"/>
                </a:lnTo>
                <a:lnTo>
                  <a:pt x="4820" y="3563"/>
                </a:lnTo>
                <a:lnTo>
                  <a:pt x="4812" y="3592"/>
                </a:lnTo>
                <a:lnTo>
                  <a:pt x="4803" y="3620"/>
                </a:lnTo>
                <a:lnTo>
                  <a:pt x="4791" y="3648"/>
                </a:lnTo>
                <a:lnTo>
                  <a:pt x="4779" y="3675"/>
                </a:lnTo>
                <a:lnTo>
                  <a:pt x="4765" y="3701"/>
                </a:lnTo>
                <a:lnTo>
                  <a:pt x="4752" y="3726"/>
                </a:lnTo>
                <a:lnTo>
                  <a:pt x="4736" y="3752"/>
                </a:lnTo>
                <a:lnTo>
                  <a:pt x="4718" y="3776"/>
                </a:lnTo>
                <a:lnTo>
                  <a:pt x="4700" y="3798"/>
                </a:lnTo>
                <a:lnTo>
                  <a:pt x="4681" y="3820"/>
                </a:lnTo>
                <a:lnTo>
                  <a:pt x="4660" y="3842"/>
                </a:lnTo>
                <a:lnTo>
                  <a:pt x="4640" y="3862"/>
                </a:lnTo>
                <a:lnTo>
                  <a:pt x="4617" y="3882"/>
                </a:lnTo>
                <a:lnTo>
                  <a:pt x="4594" y="3899"/>
                </a:lnTo>
                <a:lnTo>
                  <a:pt x="4570" y="3916"/>
                </a:lnTo>
                <a:lnTo>
                  <a:pt x="4546" y="3932"/>
                </a:lnTo>
                <a:lnTo>
                  <a:pt x="4520" y="3947"/>
                </a:lnTo>
                <a:lnTo>
                  <a:pt x="4494" y="3960"/>
                </a:lnTo>
                <a:lnTo>
                  <a:pt x="4466" y="3973"/>
                </a:lnTo>
                <a:lnTo>
                  <a:pt x="4439" y="3983"/>
                </a:lnTo>
                <a:lnTo>
                  <a:pt x="4410" y="3994"/>
                </a:lnTo>
                <a:lnTo>
                  <a:pt x="4382" y="4002"/>
                </a:lnTo>
                <a:lnTo>
                  <a:pt x="4352" y="4008"/>
                </a:lnTo>
                <a:lnTo>
                  <a:pt x="4322" y="4013"/>
                </a:lnTo>
                <a:lnTo>
                  <a:pt x="4292" y="4018"/>
                </a:lnTo>
                <a:lnTo>
                  <a:pt x="4261" y="4020"/>
                </a:lnTo>
                <a:lnTo>
                  <a:pt x="4229" y="4021"/>
                </a:lnTo>
                <a:close/>
              </a:path>
            </a:pathLst>
          </a:custGeom>
          <a:solidFill>
            <a:srgbClr val="FFFFFF"/>
          </a:solidFill>
          <a:ln>
            <a:noFill/>
          </a:ln>
        </p:spPr>
        <p:txBody>
          <a:bodyPr anchor="ctr" anchorCtr="1">
            <a:normAutofit fontScale="70000"/>
          </a:bodyPr>
          <a:p>
            <a:endParaRPr lang="zh-CN" altLang="en-US" sz="1350">
              <a:sym typeface="Arial" panose="020B0604020202020204" pitchFamily="34" charset="0"/>
            </a:endParaRPr>
          </a:p>
        </p:txBody>
      </p:sp>
      <p:sp>
        <p:nvSpPr>
          <p:cNvPr id="12" name="KSO_Shape"/>
          <p:cNvSpPr/>
          <p:nvPr>
            <p:custDataLst>
              <p:tags r:id="rId11"/>
            </p:custDataLst>
          </p:nvPr>
        </p:nvSpPr>
        <p:spPr bwMode="auto">
          <a:xfrm>
            <a:off x="4818954" y="3592198"/>
            <a:ext cx="231509" cy="257890"/>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rgbClr val="FFFFFF"/>
          </a:solidFill>
          <a:ln>
            <a:noFill/>
          </a:ln>
        </p:spPr>
        <p:txBody>
          <a:bodyPr anchor="ctr" anchorCtr="1">
            <a:normAutofit fontScale="70000"/>
          </a:bodyPr>
          <a:p>
            <a:endParaRPr lang="zh-CN" altLang="en-US" sz="1350">
              <a:sym typeface="Arial" panose="020B0604020202020204" pitchFamily="34" charset="0"/>
            </a:endParaRPr>
          </a:p>
        </p:txBody>
      </p:sp>
      <p:sp>
        <p:nvSpPr>
          <p:cNvPr id="13" name="KSO_Shape"/>
          <p:cNvSpPr/>
          <p:nvPr>
            <p:custDataLst>
              <p:tags r:id="rId12"/>
            </p:custDataLst>
          </p:nvPr>
        </p:nvSpPr>
        <p:spPr bwMode="auto">
          <a:xfrm>
            <a:off x="3961131" y="3630296"/>
            <a:ext cx="277630" cy="233561"/>
          </a:xfrm>
          <a:custGeom>
            <a:avLst/>
            <a:gdLst/>
            <a:ahLst/>
            <a:cxnLst/>
            <a:rect l="0" t="0" r="r" b="b"/>
            <a:pathLst>
              <a:path w="5899389" h="4967421">
                <a:moveTo>
                  <a:pt x="2403368" y="1332789"/>
                </a:moveTo>
                <a:lnTo>
                  <a:pt x="2400165" y="1359209"/>
                </a:lnTo>
                <a:lnTo>
                  <a:pt x="2396495" y="1389474"/>
                </a:lnTo>
                <a:lnTo>
                  <a:pt x="2390990" y="1418823"/>
                </a:lnTo>
                <a:lnTo>
                  <a:pt x="2385485" y="1448172"/>
                </a:lnTo>
                <a:lnTo>
                  <a:pt x="2379063" y="1477520"/>
                </a:lnTo>
                <a:lnTo>
                  <a:pt x="2371722" y="1506869"/>
                </a:lnTo>
                <a:lnTo>
                  <a:pt x="2364383" y="1535301"/>
                </a:lnTo>
                <a:lnTo>
                  <a:pt x="2356125" y="1564649"/>
                </a:lnTo>
                <a:lnTo>
                  <a:pt x="2346950" y="1591246"/>
                </a:lnTo>
                <a:lnTo>
                  <a:pt x="2337775" y="1619678"/>
                </a:lnTo>
                <a:lnTo>
                  <a:pt x="2326765" y="1647192"/>
                </a:lnTo>
                <a:lnTo>
                  <a:pt x="2315755" y="1673789"/>
                </a:lnTo>
                <a:lnTo>
                  <a:pt x="2303828" y="1701304"/>
                </a:lnTo>
                <a:lnTo>
                  <a:pt x="2291900" y="1727901"/>
                </a:lnTo>
                <a:lnTo>
                  <a:pt x="2279056" y="1753581"/>
                </a:lnTo>
                <a:lnTo>
                  <a:pt x="2265293" y="1780178"/>
                </a:lnTo>
                <a:lnTo>
                  <a:pt x="2250613" y="1804941"/>
                </a:lnTo>
                <a:lnTo>
                  <a:pt x="2235933" y="1830621"/>
                </a:lnTo>
                <a:lnTo>
                  <a:pt x="2220336" y="1855384"/>
                </a:lnTo>
                <a:lnTo>
                  <a:pt x="2204739" y="1879230"/>
                </a:lnTo>
                <a:lnTo>
                  <a:pt x="2188224" y="1903076"/>
                </a:lnTo>
                <a:lnTo>
                  <a:pt x="2170791" y="1926921"/>
                </a:lnTo>
                <a:lnTo>
                  <a:pt x="2153359" y="1949850"/>
                </a:lnTo>
                <a:lnTo>
                  <a:pt x="2135926" y="1971862"/>
                </a:lnTo>
                <a:lnTo>
                  <a:pt x="2116659" y="1993873"/>
                </a:lnTo>
                <a:lnTo>
                  <a:pt x="2097392" y="2015885"/>
                </a:lnTo>
                <a:lnTo>
                  <a:pt x="2078124" y="2036062"/>
                </a:lnTo>
                <a:lnTo>
                  <a:pt x="2057022" y="2057156"/>
                </a:lnTo>
                <a:lnTo>
                  <a:pt x="2036837" y="2077334"/>
                </a:lnTo>
                <a:lnTo>
                  <a:pt x="2015735" y="2097511"/>
                </a:lnTo>
                <a:lnTo>
                  <a:pt x="1993715" y="2115854"/>
                </a:lnTo>
                <a:lnTo>
                  <a:pt x="1971695" y="2135114"/>
                </a:lnTo>
                <a:lnTo>
                  <a:pt x="1948758" y="2153457"/>
                </a:lnTo>
                <a:lnTo>
                  <a:pt x="1925821" y="2169965"/>
                </a:lnTo>
                <a:lnTo>
                  <a:pt x="1902883" y="2188308"/>
                </a:lnTo>
                <a:lnTo>
                  <a:pt x="1879028" y="2204817"/>
                </a:lnTo>
                <a:lnTo>
                  <a:pt x="1855174" y="2220408"/>
                </a:lnTo>
                <a:lnTo>
                  <a:pt x="1830401" y="2235082"/>
                </a:lnTo>
                <a:lnTo>
                  <a:pt x="1805629" y="2250674"/>
                </a:lnTo>
                <a:lnTo>
                  <a:pt x="1779021" y="2264431"/>
                </a:lnTo>
                <a:lnTo>
                  <a:pt x="1754249" y="2278188"/>
                </a:lnTo>
                <a:lnTo>
                  <a:pt x="1727642" y="2291945"/>
                </a:lnTo>
                <a:lnTo>
                  <a:pt x="1701034" y="2302951"/>
                </a:lnTo>
                <a:lnTo>
                  <a:pt x="1674427" y="2315791"/>
                </a:lnTo>
                <a:lnTo>
                  <a:pt x="1647820" y="2326797"/>
                </a:lnTo>
                <a:lnTo>
                  <a:pt x="1619377" y="2336886"/>
                </a:lnTo>
                <a:lnTo>
                  <a:pt x="1591853" y="2346974"/>
                </a:lnTo>
                <a:lnTo>
                  <a:pt x="1587042" y="2348370"/>
                </a:lnTo>
                <a:lnTo>
                  <a:pt x="2909523" y="2348370"/>
                </a:lnTo>
                <a:lnTo>
                  <a:pt x="3219384" y="2348370"/>
                </a:lnTo>
                <a:lnTo>
                  <a:pt x="3214575" y="2346974"/>
                </a:lnTo>
                <a:lnTo>
                  <a:pt x="3187061" y="2336886"/>
                </a:lnTo>
                <a:lnTo>
                  <a:pt x="3160464" y="2326797"/>
                </a:lnTo>
                <a:lnTo>
                  <a:pt x="3132950" y="2315791"/>
                </a:lnTo>
                <a:lnTo>
                  <a:pt x="3105435" y="2302951"/>
                </a:lnTo>
                <a:lnTo>
                  <a:pt x="3079755" y="2291945"/>
                </a:lnTo>
                <a:lnTo>
                  <a:pt x="3053158" y="2278188"/>
                </a:lnTo>
                <a:lnTo>
                  <a:pt x="3027478" y="2264431"/>
                </a:lnTo>
                <a:lnTo>
                  <a:pt x="3001798" y="2250674"/>
                </a:lnTo>
                <a:lnTo>
                  <a:pt x="2977035" y="2235082"/>
                </a:lnTo>
                <a:lnTo>
                  <a:pt x="2951355" y="2220408"/>
                </a:lnTo>
                <a:lnTo>
                  <a:pt x="2927509" y="2204817"/>
                </a:lnTo>
                <a:lnTo>
                  <a:pt x="2903663" y="2188308"/>
                </a:lnTo>
                <a:lnTo>
                  <a:pt x="2880735" y="2169965"/>
                </a:lnTo>
                <a:lnTo>
                  <a:pt x="2857806" y="2153457"/>
                </a:lnTo>
                <a:lnTo>
                  <a:pt x="2834877" y="2135114"/>
                </a:lnTo>
                <a:lnTo>
                  <a:pt x="2812866" y="2115854"/>
                </a:lnTo>
                <a:lnTo>
                  <a:pt x="2791772" y="2097511"/>
                </a:lnTo>
                <a:lnTo>
                  <a:pt x="2769760" y="2077334"/>
                </a:lnTo>
                <a:lnTo>
                  <a:pt x="2749583" y="2057156"/>
                </a:lnTo>
                <a:lnTo>
                  <a:pt x="2728489" y="2036062"/>
                </a:lnTo>
                <a:lnTo>
                  <a:pt x="2710146" y="2015885"/>
                </a:lnTo>
                <a:lnTo>
                  <a:pt x="2689969" y="1993873"/>
                </a:lnTo>
                <a:lnTo>
                  <a:pt x="2671626" y="1971862"/>
                </a:lnTo>
                <a:lnTo>
                  <a:pt x="2653283" y="1949850"/>
                </a:lnTo>
                <a:lnTo>
                  <a:pt x="2635857" y="1926921"/>
                </a:lnTo>
                <a:lnTo>
                  <a:pt x="2618431" y="1903076"/>
                </a:lnTo>
                <a:lnTo>
                  <a:pt x="2601923" y="1879230"/>
                </a:lnTo>
                <a:lnTo>
                  <a:pt x="2586331" y="1855384"/>
                </a:lnTo>
                <a:lnTo>
                  <a:pt x="2570740" y="1830621"/>
                </a:lnTo>
                <a:lnTo>
                  <a:pt x="2556065" y="1804941"/>
                </a:lnTo>
                <a:lnTo>
                  <a:pt x="2542308" y="1780178"/>
                </a:lnTo>
                <a:lnTo>
                  <a:pt x="2528551" y="1753581"/>
                </a:lnTo>
                <a:lnTo>
                  <a:pt x="2514794" y="1727901"/>
                </a:lnTo>
                <a:lnTo>
                  <a:pt x="2502871" y="1701304"/>
                </a:lnTo>
                <a:lnTo>
                  <a:pt x="2490948" y="1673789"/>
                </a:lnTo>
                <a:lnTo>
                  <a:pt x="2479943" y="1647192"/>
                </a:lnTo>
                <a:lnTo>
                  <a:pt x="2468937" y="1619678"/>
                </a:lnTo>
                <a:lnTo>
                  <a:pt x="2459765" y="1591246"/>
                </a:lnTo>
                <a:lnTo>
                  <a:pt x="2450594" y="1564649"/>
                </a:lnTo>
                <a:lnTo>
                  <a:pt x="2442339" y="1535301"/>
                </a:lnTo>
                <a:lnTo>
                  <a:pt x="2435002" y="1506869"/>
                </a:lnTo>
                <a:lnTo>
                  <a:pt x="2427665" y="1477520"/>
                </a:lnTo>
                <a:lnTo>
                  <a:pt x="2421245" y="1448172"/>
                </a:lnTo>
                <a:lnTo>
                  <a:pt x="2415742" y="1418823"/>
                </a:lnTo>
                <a:lnTo>
                  <a:pt x="2410239" y="1389474"/>
                </a:lnTo>
                <a:lnTo>
                  <a:pt x="2406571" y="1359209"/>
                </a:lnTo>
                <a:lnTo>
                  <a:pt x="2403368" y="1332789"/>
                </a:lnTo>
                <a:close/>
                <a:moveTo>
                  <a:pt x="3612168" y="835555"/>
                </a:moveTo>
                <a:lnTo>
                  <a:pt x="3631450" y="835555"/>
                </a:lnTo>
                <a:lnTo>
                  <a:pt x="3651650" y="835555"/>
                </a:lnTo>
                <a:lnTo>
                  <a:pt x="3671851" y="838309"/>
                </a:lnTo>
                <a:lnTo>
                  <a:pt x="3690214" y="840146"/>
                </a:lnTo>
                <a:lnTo>
                  <a:pt x="3709497" y="842900"/>
                </a:lnTo>
                <a:lnTo>
                  <a:pt x="3727860" y="847491"/>
                </a:lnTo>
                <a:lnTo>
                  <a:pt x="3747142" y="853000"/>
                </a:lnTo>
                <a:lnTo>
                  <a:pt x="3764588" y="858510"/>
                </a:lnTo>
                <a:lnTo>
                  <a:pt x="3782034" y="865855"/>
                </a:lnTo>
                <a:lnTo>
                  <a:pt x="3799479" y="873201"/>
                </a:lnTo>
                <a:lnTo>
                  <a:pt x="3816007" y="882383"/>
                </a:lnTo>
                <a:lnTo>
                  <a:pt x="3831616" y="891565"/>
                </a:lnTo>
                <a:lnTo>
                  <a:pt x="3848144" y="900746"/>
                </a:lnTo>
                <a:lnTo>
                  <a:pt x="3863753" y="912683"/>
                </a:lnTo>
                <a:lnTo>
                  <a:pt x="3876608" y="923701"/>
                </a:lnTo>
                <a:lnTo>
                  <a:pt x="3891299" y="935638"/>
                </a:lnTo>
                <a:lnTo>
                  <a:pt x="3905072" y="947574"/>
                </a:lnTo>
                <a:lnTo>
                  <a:pt x="3917926" y="961347"/>
                </a:lnTo>
                <a:lnTo>
                  <a:pt x="3929863" y="975120"/>
                </a:lnTo>
                <a:lnTo>
                  <a:pt x="3940881" y="989811"/>
                </a:lnTo>
                <a:lnTo>
                  <a:pt x="3952818" y="1005420"/>
                </a:lnTo>
                <a:lnTo>
                  <a:pt x="3962000" y="1021030"/>
                </a:lnTo>
                <a:lnTo>
                  <a:pt x="3971182" y="1037557"/>
                </a:lnTo>
                <a:lnTo>
                  <a:pt x="3979445" y="1054085"/>
                </a:lnTo>
                <a:lnTo>
                  <a:pt x="3986791" y="1070612"/>
                </a:lnTo>
                <a:lnTo>
                  <a:pt x="3994136" y="1088058"/>
                </a:lnTo>
                <a:lnTo>
                  <a:pt x="4000564" y="1106422"/>
                </a:lnTo>
                <a:lnTo>
                  <a:pt x="4006073" y="1124786"/>
                </a:lnTo>
                <a:lnTo>
                  <a:pt x="4009746" y="1143149"/>
                </a:lnTo>
                <a:lnTo>
                  <a:pt x="4013418" y="1162431"/>
                </a:lnTo>
                <a:lnTo>
                  <a:pt x="4015255" y="1181713"/>
                </a:lnTo>
                <a:lnTo>
                  <a:pt x="4017091" y="1201914"/>
                </a:lnTo>
                <a:lnTo>
                  <a:pt x="4017091" y="1221196"/>
                </a:lnTo>
                <a:lnTo>
                  <a:pt x="4017091" y="1241396"/>
                </a:lnTo>
                <a:lnTo>
                  <a:pt x="4015255" y="1260678"/>
                </a:lnTo>
                <a:lnTo>
                  <a:pt x="4013418" y="1279960"/>
                </a:lnTo>
                <a:lnTo>
                  <a:pt x="4009746" y="1299242"/>
                </a:lnTo>
                <a:lnTo>
                  <a:pt x="4006073" y="1317606"/>
                </a:lnTo>
                <a:lnTo>
                  <a:pt x="4000564" y="1335970"/>
                </a:lnTo>
                <a:lnTo>
                  <a:pt x="3994136" y="1353416"/>
                </a:lnTo>
                <a:lnTo>
                  <a:pt x="3986791" y="1371779"/>
                </a:lnTo>
                <a:lnTo>
                  <a:pt x="3979445" y="1388307"/>
                </a:lnTo>
                <a:lnTo>
                  <a:pt x="3971182" y="1404834"/>
                </a:lnTo>
                <a:lnTo>
                  <a:pt x="3962000" y="1421362"/>
                </a:lnTo>
                <a:lnTo>
                  <a:pt x="3952818" y="1437889"/>
                </a:lnTo>
                <a:lnTo>
                  <a:pt x="3940881" y="1451662"/>
                </a:lnTo>
                <a:lnTo>
                  <a:pt x="3929863" y="1466353"/>
                </a:lnTo>
                <a:lnTo>
                  <a:pt x="3917926" y="1480126"/>
                </a:lnTo>
                <a:lnTo>
                  <a:pt x="3905072" y="1493899"/>
                </a:lnTo>
                <a:lnTo>
                  <a:pt x="3891299" y="1506754"/>
                </a:lnTo>
                <a:lnTo>
                  <a:pt x="3876608" y="1519608"/>
                </a:lnTo>
                <a:lnTo>
                  <a:pt x="3863753" y="1530627"/>
                </a:lnTo>
                <a:lnTo>
                  <a:pt x="3848144" y="1540727"/>
                </a:lnTo>
                <a:lnTo>
                  <a:pt x="3831616" y="1551745"/>
                </a:lnTo>
                <a:lnTo>
                  <a:pt x="3816007" y="1560927"/>
                </a:lnTo>
                <a:lnTo>
                  <a:pt x="3799479" y="1569191"/>
                </a:lnTo>
                <a:lnTo>
                  <a:pt x="3782034" y="1576536"/>
                </a:lnTo>
                <a:lnTo>
                  <a:pt x="3764588" y="1583882"/>
                </a:lnTo>
                <a:lnTo>
                  <a:pt x="3747142" y="1590309"/>
                </a:lnTo>
                <a:lnTo>
                  <a:pt x="3727860" y="1595818"/>
                </a:lnTo>
                <a:lnTo>
                  <a:pt x="3709497" y="1599491"/>
                </a:lnTo>
                <a:lnTo>
                  <a:pt x="3690214" y="1603164"/>
                </a:lnTo>
                <a:lnTo>
                  <a:pt x="3671851" y="1605000"/>
                </a:lnTo>
                <a:lnTo>
                  <a:pt x="3651650" y="1606837"/>
                </a:lnTo>
                <a:lnTo>
                  <a:pt x="3631450" y="1606837"/>
                </a:lnTo>
                <a:lnTo>
                  <a:pt x="3612168" y="1606837"/>
                </a:lnTo>
                <a:lnTo>
                  <a:pt x="3591968" y="1605000"/>
                </a:lnTo>
                <a:lnTo>
                  <a:pt x="3572686" y="1603164"/>
                </a:lnTo>
                <a:lnTo>
                  <a:pt x="3554322" y="1599491"/>
                </a:lnTo>
                <a:lnTo>
                  <a:pt x="3535040" y="1595818"/>
                </a:lnTo>
                <a:lnTo>
                  <a:pt x="3516676" y="1590309"/>
                </a:lnTo>
                <a:lnTo>
                  <a:pt x="3498312" y="1583882"/>
                </a:lnTo>
                <a:lnTo>
                  <a:pt x="3481785" y="1576536"/>
                </a:lnTo>
                <a:lnTo>
                  <a:pt x="3464339" y="1569191"/>
                </a:lnTo>
                <a:lnTo>
                  <a:pt x="3446893" y="1560927"/>
                </a:lnTo>
                <a:lnTo>
                  <a:pt x="3431284" y="1551745"/>
                </a:lnTo>
                <a:lnTo>
                  <a:pt x="3415675" y="1540727"/>
                </a:lnTo>
                <a:lnTo>
                  <a:pt x="3400984" y="1530627"/>
                </a:lnTo>
                <a:lnTo>
                  <a:pt x="3386293" y="1519608"/>
                </a:lnTo>
                <a:lnTo>
                  <a:pt x="3371602" y="1506754"/>
                </a:lnTo>
                <a:lnTo>
                  <a:pt x="3357829" y="1493899"/>
                </a:lnTo>
                <a:lnTo>
                  <a:pt x="3345892" y="1480126"/>
                </a:lnTo>
                <a:lnTo>
                  <a:pt x="3333956" y="1466353"/>
                </a:lnTo>
                <a:lnTo>
                  <a:pt x="3322937" y="1451662"/>
                </a:lnTo>
                <a:lnTo>
                  <a:pt x="3311919" y="1437889"/>
                </a:lnTo>
                <a:lnTo>
                  <a:pt x="3301819" y="1421362"/>
                </a:lnTo>
                <a:lnTo>
                  <a:pt x="3292637" y="1404834"/>
                </a:lnTo>
                <a:lnTo>
                  <a:pt x="3283455" y="1388307"/>
                </a:lnTo>
                <a:lnTo>
                  <a:pt x="3276109" y="1371779"/>
                </a:lnTo>
                <a:lnTo>
                  <a:pt x="3268764" y="1353416"/>
                </a:lnTo>
                <a:lnTo>
                  <a:pt x="3263255" y="1335970"/>
                </a:lnTo>
                <a:lnTo>
                  <a:pt x="3257746" y="1317606"/>
                </a:lnTo>
                <a:lnTo>
                  <a:pt x="3253155" y="1299242"/>
                </a:lnTo>
                <a:lnTo>
                  <a:pt x="3250400" y="1279960"/>
                </a:lnTo>
                <a:lnTo>
                  <a:pt x="3248564" y="1260678"/>
                </a:lnTo>
                <a:lnTo>
                  <a:pt x="3245809" y="1241396"/>
                </a:lnTo>
                <a:lnTo>
                  <a:pt x="3245809" y="1221196"/>
                </a:lnTo>
                <a:lnTo>
                  <a:pt x="3245809" y="1201914"/>
                </a:lnTo>
                <a:lnTo>
                  <a:pt x="3248564" y="1181713"/>
                </a:lnTo>
                <a:lnTo>
                  <a:pt x="3250400" y="1162431"/>
                </a:lnTo>
                <a:lnTo>
                  <a:pt x="3253155" y="1143149"/>
                </a:lnTo>
                <a:lnTo>
                  <a:pt x="3257746" y="1124786"/>
                </a:lnTo>
                <a:lnTo>
                  <a:pt x="3263255" y="1106422"/>
                </a:lnTo>
                <a:lnTo>
                  <a:pt x="3268764" y="1088058"/>
                </a:lnTo>
                <a:lnTo>
                  <a:pt x="3276109" y="1070612"/>
                </a:lnTo>
                <a:lnTo>
                  <a:pt x="3283455" y="1054085"/>
                </a:lnTo>
                <a:lnTo>
                  <a:pt x="3292637" y="1037557"/>
                </a:lnTo>
                <a:lnTo>
                  <a:pt x="3301819" y="1021030"/>
                </a:lnTo>
                <a:lnTo>
                  <a:pt x="3311919" y="1005420"/>
                </a:lnTo>
                <a:lnTo>
                  <a:pt x="3322937" y="989811"/>
                </a:lnTo>
                <a:lnTo>
                  <a:pt x="3333956" y="975120"/>
                </a:lnTo>
                <a:lnTo>
                  <a:pt x="3345892" y="961347"/>
                </a:lnTo>
                <a:lnTo>
                  <a:pt x="3357829" y="947574"/>
                </a:lnTo>
                <a:lnTo>
                  <a:pt x="3371602" y="935638"/>
                </a:lnTo>
                <a:lnTo>
                  <a:pt x="3386293" y="923701"/>
                </a:lnTo>
                <a:lnTo>
                  <a:pt x="3400984" y="912683"/>
                </a:lnTo>
                <a:lnTo>
                  <a:pt x="3415675" y="900746"/>
                </a:lnTo>
                <a:lnTo>
                  <a:pt x="3431284" y="891565"/>
                </a:lnTo>
                <a:lnTo>
                  <a:pt x="3446893" y="882383"/>
                </a:lnTo>
                <a:lnTo>
                  <a:pt x="3464339" y="873201"/>
                </a:lnTo>
                <a:lnTo>
                  <a:pt x="3481785" y="865855"/>
                </a:lnTo>
                <a:lnTo>
                  <a:pt x="3498312" y="858510"/>
                </a:lnTo>
                <a:lnTo>
                  <a:pt x="3516676" y="853000"/>
                </a:lnTo>
                <a:lnTo>
                  <a:pt x="3535040" y="847491"/>
                </a:lnTo>
                <a:lnTo>
                  <a:pt x="3554322" y="842900"/>
                </a:lnTo>
                <a:lnTo>
                  <a:pt x="3572686" y="840146"/>
                </a:lnTo>
                <a:lnTo>
                  <a:pt x="3591968" y="838309"/>
                </a:lnTo>
                <a:lnTo>
                  <a:pt x="3612168" y="835555"/>
                </a:lnTo>
                <a:close/>
                <a:moveTo>
                  <a:pt x="1214767" y="835555"/>
                </a:moveTo>
                <a:lnTo>
                  <a:pt x="1234967" y="835555"/>
                </a:lnTo>
                <a:lnTo>
                  <a:pt x="1255168" y="835555"/>
                </a:lnTo>
                <a:lnTo>
                  <a:pt x="1274450" y="838309"/>
                </a:lnTo>
                <a:lnTo>
                  <a:pt x="1293732" y="840146"/>
                </a:lnTo>
                <a:lnTo>
                  <a:pt x="1312096" y="842900"/>
                </a:lnTo>
                <a:lnTo>
                  <a:pt x="1331378" y="847491"/>
                </a:lnTo>
                <a:lnTo>
                  <a:pt x="1350660" y="853000"/>
                </a:lnTo>
                <a:lnTo>
                  <a:pt x="1368105" y="858510"/>
                </a:lnTo>
                <a:lnTo>
                  <a:pt x="1384633" y="865855"/>
                </a:lnTo>
                <a:lnTo>
                  <a:pt x="1402997" y="873201"/>
                </a:lnTo>
                <a:lnTo>
                  <a:pt x="1419524" y="882383"/>
                </a:lnTo>
                <a:lnTo>
                  <a:pt x="1435133" y="891565"/>
                </a:lnTo>
                <a:lnTo>
                  <a:pt x="1450743" y="900746"/>
                </a:lnTo>
                <a:lnTo>
                  <a:pt x="1465434" y="912683"/>
                </a:lnTo>
                <a:lnTo>
                  <a:pt x="1480125" y="923701"/>
                </a:lnTo>
                <a:lnTo>
                  <a:pt x="1494816" y="935638"/>
                </a:lnTo>
                <a:lnTo>
                  <a:pt x="1507671" y="947574"/>
                </a:lnTo>
                <a:lnTo>
                  <a:pt x="1521444" y="961347"/>
                </a:lnTo>
                <a:lnTo>
                  <a:pt x="1532462" y="975120"/>
                </a:lnTo>
                <a:lnTo>
                  <a:pt x="1544398" y="989811"/>
                </a:lnTo>
                <a:lnTo>
                  <a:pt x="1554498" y="1005420"/>
                </a:lnTo>
                <a:lnTo>
                  <a:pt x="1565517" y="1021030"/>
                </a:lnTo>
                <a:lnTo>
                  <a:pt x="1574699" y="1037557"/>
                </a:lnTo>
                <a:lnTo>
                  <a:pt x="1582962" y="1054085"/>
                </a:lnTo>
                <a:lnTo>
                  <a:pt x="1590308" y="1070612"/>
                </a:lnTo>
                <a:lnTo>
                  <a:pt x="1597653" y="1088058"/>
                </a:lnTo>
                <a:lnTo>
                  <a:pt x="1604081" y="1106422"/>
                </a:lnTo>
                <a:lnTo>
                  <a:pt x="1608672" y="1124786"/>
                </a:lnTo>
                <a:lnTo>
                  <a:pt x="1613263" y="1143149"/>
                </a:lnTo>
                <a:lnTo>
                  <a:pt x="1616017" y="1162431"/>
                </a:lnTo>
                <a:lnTo>
                  <a:pt x="1618772" y="1181713"/>
                </a:lnTo>
                <a:lnTo>
                  <a:pt x="1620608" y="1201914"/>
                </a:lnTo>
                <a:lnTo>
                  <a:pt x="1620608" y="1221196"/>
                </a:lnTo>
                <a:lnTo>
                  <a:pt x="1620608" y="1241396"/>
                </a:lnTo>
                <a:lnTo>
                  <a:pt x="1618772" y="1260678"/>
                </a:lnTo>
                <a:lnTo>
                  <a:pt x="1616017" y="1279960"/>
                </a:lnTo>
                <a:lnTo>
                  <a:pt x="1613263" y="1299242"/>
                </a:lnTo>
                <a:lnTo>
                  <a:pt x="1608672" y="1317606"/>
                </a:lnTo>
                <a:lnTo>
                  <a:pt x="1604081" y="1335970"/>
                </a:lnTo>
                <a:lnTo>
                  <a:pt x="1597653" y="1353416"/>
                </a:lnTo>
                <a:lnTo>
                  <a:pt x="1590308" y="1371779"/>
                </a:lnTo>
                <a:lnTo>
                  <a:pt x="1582962" y="1388307"/>
                </a:lnTo>
                <a:lnTo>
                  <a:pt x="1574699" y="1404834"/>
                </a:lnTo>
                <a:lnTo>
                  <a:pt x="1565517" y="1421362"/>
                </a:lnTo>
                <a:lnTo>
                  <a:pt x="1554498" y="1437889"/>
                </a:lnTo>
                <a:lnTo>
                  <a:pt x="1544398" y="1451662"/>
                </a:lnTo>
                <a:lnTo>
                  <a:pt x="1532462" y="1466353"/>
                </a:lnTo>
                <a:lnTo>
                  <a:pt x="1521444" y="1480126"/>
                </a:lnTo>
                <a:lnTo>
                  <a:pt x="1507671" y="1493899"/>
                </a:lnTo>
                <a:lnTo>
                  <a:pt x="1494816" y="1506754"/>
                </a:lnTo>
                <a:lnTo>
                  <a:pt x="1480125" y="1519608"/>
                </a:lnTo>
                <a:lnTo>
                  <a:pt x="1465434" y="1530627"/>
                </a:lnTo>
                <a:lnTo>
                  <a:pt x="1450743" y="1540727"/>
                </a:lnTo>
                <a:lnTo>
                  <a:pt x="1435133" y="1551745"/>
                </a:lnTo>
                <a:lnTo>
                  <a:pt x="1419524" y="1560927"/>
                </a:lnTo>
                <a:lnTo>
                  <a:pt x="1402997" y="1569191"/>
                </a:lnTo>
                <a:lnTo>
                  <a:pt x="1384633" y="1576536"/>
                </a:lnTo>
                <a:lnTo>
                  <a:pt x="1368105" y="1583882"/>
                </a:lnTo>
                <a:lnTo>
                  <a:pt x="1350660" y="1590309"/>
                </a:lnTo>
                <a:lnTo>
                  <a:pt x="1331378" y="1595818"/>
                </a:lnTo>
                <a:lnTo>
                  <a:pt x="1312096" y="1599491"/>
                </a:lnTo>
                <a:lnTo>
                  <a:pt x="1293732" y="1603164"/>
                </a:lnTo>
                <a:lnTo>
                  <a:pt x="1274450" y="1605000"/>
                </a:lnTo>
                <a:lnTo>
                  <a:pt x="1255168" y="1606837"/>
                </a:lnTo>
                <a:lnTo>
                  <a:pt x="1234967" y="1606837"/>
                </a:lnTo>
                <a:lnTo>
                  <a:pt x="1214767" y="1606837"/>
                </a:lnTo>
                <a:lnTo>
                  <a:pt x="1195485" y="1605000"/>
                </a:lnTo>
                <a:lnTo>
                  <a:pt x="1176203" y="1603164"/>
                </a:lnTo>
                <a:lnTo>
                  <a:pt x="1157839" y="1599491"/>
                </a:lnTo>
                <a:lnTo>
                  <a:pt x="1138557" y="1595818"/>
                </a:lnTo>
                <a:lnTo>
                  <a:pt x="1119275" y="1590309"/>
                </a:lnTo>
                <a:lnTo>
                  <a:pt x="1101829" y="1583882"/>
                </a:lnTo>
                <a:lnTo>
                  <a:pt x="1085302" y="1576536"/>
                </a:lnTo>
                <a:lnTo>
                  <a:pt x="1066938" y="1569191"/>
                </a:lnTo>
                <a:lnTo>
                  <a:pt x="1050411" y="1560927"/>
                </a:lnTo>
                <a:lnTo>
                  <a:pt x="1034801" y="1551745"/>
                </a:lnTo>
                <a:lnTo>
                  <a:pt x="1019192" y="1540727"/>
                </a:lnTo>
                <a:lnTo>
                  <a:pt x="1004501" y="1530627"/>
                </a:lnTo>
                <a:lnTo>
                  <a:pt x="989810" y="1519608"/>
                </a:lnTo>
                <a:lnTo>
                  <a:pt x="975119" y="1506754"/>
                </a:lnTo>
                <a:lnTo>
                  <a:pt x="962264" y="1493899"/>
                </a:lnTo>
                <a:lnTo>
                  <a:pt x="948491" y="1480126"/>
                </a:lnTo>
                <a:lnTo>
                  <a:pt x="937473" y="1466353"/>
                </a:lnTo>
                <a:lnTo>
                  <a:pt x="925536" y="1451662"/>
                </a:lnTo>
                <a:lnTo>
                  <a:pt x="915436" y="1437889"/>
                </a:lnTo>
                <a:lnTo>
                  <a:pt x="904418" y="1421362"/>
                </a:lnTo>
                <a:lnTo>
                  <a:pt x="895236" y="1404834"/>
                </a:lnTo>
                <a:lnTo>
                  <a:pt x="886972" y="1388307"/>
                </a:lnTo>
                <a:lnTo>
                  <a:pt x="879627" y="1371779"/>
                </a:lnTo>
                <a:lnTo>
                  <a:pt x="872281" y="1353416"/>
                </a:lnTo>
                <a:lnTo>
                  <a:pt x="865854" y="1335970"/>
                </a:lnTo>
                <a:lnTo>
                  <a:pt x="860345" y="1317606"/>
                </a:lnTo>
                <a:lnTo>
                  <a:pt x="856672" y="1299242"/>
                </a:lnTo>
                <a:lnTo>
                  <a:pt x="852999" y="1279960"/>
                </a:lnTo>
                <a:lnTo>
                  <a:pt x="851163" y="1260678"/>
                </a:lnTo>
                <a:lnTo>
                  <a:pt x="849326" y="1241396"/>
                </a:lnTo>
                <a:lnTo>
                  <a:pt x="849326" y="1221196"/>
                </a:lnTo>
                <a:lnTo>
                  <a:pt x="849326" y="1201914"/>
                </a:lnTo>
                <a:lnTo>
                  <a:pt x="851163" y="1181713"/>
                </a:lnTo>
                <a:lnTo>
                  <a:pt x="852999" y="1162431"/>
                </a:lnTo>
                <a:lnTo>
                  <a:pt x="856672" y="1143149"/>
                </a:lnTo>
                <a:lnTo>
                  <a:pt x="860345" y="1124786"/>
                </a:lnTo>
                <a:lnTo>
                  <a:pt x="865854" y="1106422"/>
                </a:lnTo>
                <a:lnTo>
                  <a:pt x="872281" y="1088058"/>
                </a:lnTo>
                <a:lnTo>
                  <a:pt x="879627" y="1070612"/>
                </a:lnTo>
                <a:lnTo>
                  <a:pt x="886972" y="1054085"/>
                </a:lnTo>
                <a:lnTo>
                  <a:pt x="895236" y="1037557"/>
                </a:lnTo>
                <a:lnTo>
                  <a:pt x="904418" y="1021030"/>
                </a:lnTo>
                <a:lnTo>
                  <a:pt x="915436" y="1005420"/>
                </a:lnTo>
                <a:lnTo>
                  <a:pt x="925536" y="989811"/>
                </a:lnTo>
                <a:lnTo>
                  <a:pt x="937473" y="975120"/>
                </a:lnTo>
                <a:lnTo>
                  <a:pt x="948491" y="961347"/>
                </a:lnTo>
                <a:lnTo>
                  <a:pt x="962264" y="947574"/>
                </a:lnTo>
                <a:lnTo>
                  <a:pt x="975119" y="935638"/>
                </a:lnTo>
                <a:lnTo>
                  <a:pt x="989810" y="923701"/>
                </a:lnTo>
                <a:lnTo>
                  <a:pt x="1004501" y="912683"/>
                </a:lnTo>
                <a:lnTo>
                  <a:pt x="1019192" y="900746"/>
                </a:lnTo>
                <a:lnTo>
                  <a:pt x="1034801" y="891565"/>
                </a:lnTo>
                <a:lnTo>
                  <a:pt x="1050411" y="882383"/>
                </a:lnTo>
                <a:lnTo>
                  <a:pt x="1066938" y="873201"/>
                </a:lnTo>
                <a:lnTo>
                  <a:pt x="1085302" y="865855"/>
                </a:lnTo>
                <a:lnTo>
                  <a:pt x="1101829" y="858510"/>
                </a:lnTo>
                <a:lnTo>
                  <a:pt x="1119275" y="853000"/>
                </a:lnTo>
                <a:lnTo>
                  <a:pt x="1138557" y="847491"/>
                </a:lnTo>
                <a:lnTo>
                  <a:pt x="1157839" y="842900"/>
                </a:lnTo>
                <a:lnTo>
                  <a:pt x="1176203" y="840146"/>
                </a:lnTo>
                <a:lnTo>
                  <a:pt x="1195485" y="838309"/>
                </a:lnTo>
                <a:lnTo>
                  <a:pt x="1214767" y="835555"/>
                </a:lnTo>
                <a:close/>
                <a:moveTo>
                  <a:pt x="3634628" y="514518"/>
                </a:moveTo>
                <a:lnTo>
                  <a:pt x="3597942" y="515435"/>
                </a:lnTo>
                <a:lnTo>
                  <a:pt x="3561256" y="517270"/>
                </a:lnTo>
                <a:lnTo>
                  <a:pt x="3526405" y="522772"/>
                </a:lnTo>
                <a:lnTo>
                  <a:pt x="3490636" y="528275"/>
                </a:lnTo>
                <a:lnTo>
                  <a:pt x="3457619" y="536530"/>
                </a:lnTo>
                <a:lnTo>
                  <a:pt x="3423685" y="545701"/>
                </a:lnTo>
                <a:lnTo>
                  <a:pt x="3390667" y="557624"/>
                </a:lnTo>
                <a:lnTo>
                  <a:pt x="3357650" y="569547"/>
                </a:lnTo>
                <a:lnTo>
                  <a:pt x="3327384" y="583304"/>
                </a:lnTo>
                <a:lnTo>
                  <a:pt x="3296201" y="598895"/>
                </a:lnTo>
                <a:lnTo>
                  <a:pt x="3266853" y="617238"/>
                </a:lnTo>
                <a:lnTo>
                  <a:pt x="3238421" y="634664"/>
                </a:lnTo>
                <a:lnTo>
                  <a:pt x="3209990" y="654841"/>
                </a:lnTo>
                <a:lnTo>
                  <a:pt x="3184310" y="675936"/>
                </a:lnTo>
                <a:lnTo>
                  <a:pt x="3157712" y="697947"/>
                </a:lnTo>
                <a:lnTo>
                  <a:pt x="3133867" y="721793"/>
                </a:lnTo>
                <a:lnTo>
                  <a:pt x="3110021" y="745639"/>
                </a:lnTo>
                <a:lnTo>
                  <a:pt x="3088009" y="772236"/>
                </a:lnTo>
                <a:lnTo>
                  <a:pt x="3066915" y="797916"/>
                </a:lnTo>
                <a:lnTo>
                  <a:pt x="3046738" y="826347"/>
                </a:lnTo>
                <a:lnTo>
                  <a:pt x="3029312" y="854779"/>
                </a:lnTo>
                <a:lnTo>
                  <a:pt x="3012804" y="885045"/>
                </a:lnTo>
                <a:lnTo>
                  <a:pt x="2996295" y="915310"/>
                </a:lnTo>
                <a:lnTo>
                  <a:pt x="2982538" y="946493"/>
                </a:lnTo>
                <a:lnTo>
                  <a:pt x="2969698" y="979511"/>
                </a:lnTo>
                <a:lnTo>
                  <a:pt x="2958692" y="1011611"/>
                </a:lnTo>
                <a:lnTo>
                  <a:pt x="2948603" y="1044628"/>
                </a:lnTo>
                <a:lnTo>
                  <a:pt x="2941266" y="1079479"/>
                </a:lnTo>
                <a:lnTo>
                  <a:pt x="2934846" y="1114331"/>
                </a:lnTo>
                <a:lnTo>
                  <a:pt x="2931178" y="1150100"/>
                </a:lnTo>
                <a:lnTo>
                  <a:pt x="2927509" y="1184951"/>
                </a:lnTo>
                <a:lnTo>
                  <a:pt x="2926592" y="1221637"/>
                </a:lnTo>
                <a:lnTo>
                  <a:pt x="2927509" y="1258323"/>
                </a:lnTo>
                <a:lnTo>
                  <a:pt x="2931178" y="1294091"/>
                </a:lnTo>
                <a:lnTo>
                  <a:pt x="2934846" y="1329860"/>
                </a:lnTo>
                <a:lnTo>
                  <a:pt x="2941266" y="1364712"/>
                </a:lnTo>
                <a:lnTo>
                  <a:pt x="2948603" y="1398646"/>
                </a:lnTo>
                <a:lnTo>
                  <a:pt x="2958692" y="1432580"/>
                </a:lnTo>
                <a:lnTo>
                  <a:pt x="2969698" y="1464680"/>
                </a:lnTo>
                <a:lnTo>
                  <a:pt x="2982538" y="1495863"/>
                </a:lnTo>
                <a:lnTo>
                  <a:pt x="2996295" y="1527963"/>
                </a:lnTo>
                <a:lnTo>
                  <a:pt x="3012804" y="1558229"/>
                </a:lnTo>
                <a:lnTo>
                  <a:pt x="3029312" y="1588495"/>
                </a:lnTo>
                <a:lnTo>
                  <a:pt x="3046738" y="1616926"/>
                </a:lnTo>
                <a:lnTo>
                  <a:pt x="3066915" y="1644441"/>
                </a:lnTo>
                <a:lnTo>
                  <a:pt x="3088009" y="1671038"/>
                </a:lnTo>
                <a:lnTo>
                  <a:pt x="3110021" y="1697635"/>
                </a:lnTo>
                <a:lnTo>
                  <a:pt x="3133867" y="1721481"/>
                </a:lnTo>
                <a:lnTo>
                  <a:pt x="3157712" y="1744410"/>
                </a:lnTo>
                <a:lnTo>
                  <a:pt x="3184310" y="1766421"/>
                </a:lnTo>
                <a:lnTo>
                  <a:pt x="3209990" y="1788433"/>
                </a:lnTo>
                <a:lnTo>
                  <a:pt x="3238421" y="1806775"/>
                </a:lnTo>
                <a:lnTo>
                  <a:pt x="3266853" y="1826035"/>
                </a:lnTo>
                <a:lnTo>
                  <a:pt x="3296201" y="1842544"/>
                </a:lnTo>
                <a:lnTo>
                  <a:pt x="3327384" y="1858136"/>
                </a:lnTo>
                <a:lnTo>
                  <a:pt x="3357650" y="1872810"/>
                </a:lnTo>
                <a:lnTo>
                  <a:pt x="3390667" y="1885650"/>
                </a:lnTo>
                <a:lnTo>
                  <a:pt x="3423685" y="1895738"/>
                </a:lnTo>
                <a:lnTo>
                  <a:pt x="3457619" y="1905827"/>
                </a:lnTo>
                <a:lnTo>
                  <a:pt x="3490636" y="1914081"/>
                </a:lnTo>
                <a:lnTo>
                  <a:pt x="3526405" y="1920501"/>
                </a:lnTo>
                <a:lnTo>
                  <a:pt x="3561256" y="1924170"/>
                </a:lnTo>
                <a:lnTo>
                  <a:pt x="3597942" y="1927839"/>
                </a:lnTo>
                <a:lnTo>
                  <a:pt x="3634628" y="1928756"/>
                </a:lnTo>
                <a:lnTo>
                  <a:pt x="3669479" y="1927839"/>
                </a:lnTo>
                <a:lnTo>
                  <a:pt x="3706165" y="1924170"/>
                </a:lnTo>
                <a:lnTo>
                  <a:pt x="3741017" y="1920501"/>
                </a:lnTo>
                <a:lnTo>
                  <a:pt x="3776785" y="1914081"/>
                </a:lnTo>
                <a:lnTo>
                  <a:pt x="3809803" y="1905827"/>
                </a:lnTo>
                <a:lnTo>
                  <a:pt x="3843737" y="1895738"/>
                </a:lnTo>
                <a:lnTo>
                  <a:pt x="3876754" y="1885650"/>
                </a:lnTo>
                <a:lnTo>
                  <a:pt x="3909771" y="1872810"/>
                </a:lnTo>
                <a:lnTo>
                  <a:pt x="3940037" y="1858136"/>
                </a:lnTo>
                <a:lnTo>
                  <a:pt x="3971220" y="1842544"/>
                </a:lnTo>
                <a:lnTo>
                  <a:pt x="4000569" y="1826035"/>
                </a:lnTo>
                <a:lnTo>
                  <a:pt x="4029000" y="1806775"/>
                </a:lnTo>
                <a:lnTo>
                  <a:pt x="4057432" y="1788433"/>
                </a:lnTo>
                <a:lnTo>
                  <a:pt x="4083112" y="1766421"/>
                </a:lnTo>
                <a:lnTo>
                  <a:pt x="4109709" y="1744410"/>
                </a:lnTo>
                <a:lnTo>
                  <a:pt x="4133555" y="1721481"/>
                </a:lnTo>
                <a:lnTo>
                  <a:pt x="4157401" y="1697635"/>
                </a:lnTo>
                <a:lnTo>
                  <a:pt x="4179412" y="1671038"/>
                </a:lnTo>
                <a:lnTo>
                  <a:pt x="4200506" y="1644441"/>
                </a:lnTo>
                <a:lnTo>
                  <a:pt x="4220684" y="1616926"/>
                </a:lnTo>
                <a:lnTo>
                  <a:pt x="4238109" y="1588495"/>
                </a:lnTo>
                <a:lnTo>
                  <a:pt x="4255535" y="1558229"/>
                </a:lnTo>
                <a:lnTo>
                  <a:pt x="4271127" y="1527963"/>
                </a:lnTo>
                <a:lnTo>
                  <a:pt x="4285801" y="1495863"/>
                </a:lnTo>
                <a:lnTo>
                  <a:pt x="4297724" y="1464680"/>
                </a:lnTo>
                <a:lnTo>
                  <a:pt x="4308729" y="1432580"/>
                </a:lnTo>
                <a:lnTo>
                  <a:pt x="4318818" y="1398646"/>
                </a:lnTo>
                <a:lnTo>
                  <a:pt x="4326155" y="1364712"/>
                </a:lnTo>
                <a:lnTo>
                  <a:pt x="4332575" y="1329860"/>
                </a:lnTo>
                <a:lnTo>
                  <a:pt x="4337161" y="1294091"/>
                </a:lnTo>
                <a:lnTo>
                  <a:pt x="4339912" y="1258323"/>
                </a:lnTo>
                <a:lnTo>
                  <a:pt x="4340830" y="1221637"/>
                </a:lnTo>
                <a:lnTo>
                  <a:pt x="4339912" y="1184951"/>
                </a:lnTo>
                <a:lnTo>
                  <a:pt x="4337161" y="1150100"/>
                </a:lnTo>
                <a:lnTo>
                  <a:pt x="4332575" y="1114331"/>
                </a:lnTo>
                <a:lnTo>
                  <a:pt x="4326155" y="1079479"/>
                </a:lnTo>
                <a:lnTo>
                  <a:pt x="4318818" y="1044628"/>
                </a:lnTo>
                <a:lnTo>
                  <a:pt x="4308729" y="1011611"/>
                </a:lnTo>
                <a:lnTo>
                  <a:pt x="4297724" y="979511"/>
                </a:lnTo>
                <a:lnTo>
                  <a:pt x="4285801" y="946493"/>
                </a:lnTo>
                <a:lnTo>
                  <a:pt x="4271127" y="915310"/>
                </a:lnTo>
                <a:lnTo>
                  <a:pt x="4255535" y="885045"/>
                </a:lnTo>
                <a:lnTo>
                  <a:pt x="4238109" y="854779"/>
                </a:lnTo>
                <a:lnTo>
                  <a:pt x="4220684" y="826347"/>
                </a:lnTo>
                <a:lnTo>
                  <a:pt x="4200506" y="797916"/>
                </a:lnTo>
                <a:lnTo>
                  <a:pt x="4179412" y="772236"/>
                </a:lnTo>
                <a:lnTo>
                  <a:pt x="4157401" y="745639"/>
                </a:lnTo>
                <a:lnTo>
                  <a:pt x="4133555" y="721793"/>
                </a:lnTo>
                <a:lnTo>
                  <a:pt x="4109709" y="697947"/>
                </a:lnTo>
                <a:lnTo>
                  <a:pt x="4083112" y="675936"/>
                </a:lnTo>
                <a:lnTo>
                  <a:pt x="4057432" y="654841"/>
                </a:lnTo>
                <a:lnTo>
                  <a:pt x="4029000" y="634664"/>
                </a:lnTo>
                <a:lnTo>
                  <a:pt x="4000569" y="617238"/>
                </a:lnTo>
                <a:lnTo>
                  <a:pt x="3971220" y="598895"/>
                </a:lnTo>
                <a:lnTo>
                  <a:pt x="3940037" y="583304"/>
                </a:lnTo>
                <a:lnTo>
                  <a:pt x="3909771" y="569547"/>
                </a:lnTo>
                <a:lnTo>
                  <a:pt x="3876754" y="557624"/>
                </a:lnTo>
                <a:lnTo>
                  <a:pt x="3843737" y="545701"/>
                </a:lnTo>
                <a:lnTo>
                  <a:pt x="3809803" y="536530"/>
                </a:lnTo>
                <a:lnTo>
                  <a:pt x="3776785" y="528275"/>
                </a:lnTo>
                <a:lnTo>
                  <a:pt x="3741017" y="522772"/>
                </a:lnTo>
                <a:lnTo>
                  <a:pt x="3706165" y="517270"/>
                </a:lnTo>
                <a:lnTo>
                  <a:pt x="3669479" y="515435"/>
                </a:lnTo>
                <a:lnTo>
                  <a:pt x="3634628" y="514518"/>
                </a:lnTo>
                <a:close/>
                <a:moveTo>
                  <a:pt x="1236783" y="514518"/>
                </a:moveTo>
                <a:lnTo>
                  <a:pt x="1201000" y="515435"/>
                </a:lnTo>
                <a:lnTo>
                  <a:pt x="1164300" y="517270"/>
                </a:lnTo>
                <a:lnTo>
                  <a:pt x="1130353" y="522772"/>
                </a:lnTo>
                <a:lnTo>
                  <a:pt x="1094571" y="528275"/>
                </a:lnTo>
                <a:lnTo>
                  <a:pt x="1060623" y="536530"/>
                </a:lnTo>
                <a:lnTo>
                  <a:pt x="1027594" y="545701"/>
                </a:lnTo>
                <a:lnTo>
                  <a:pt x="993646" y="557624"/>
                </a:lnTo>
                <a:lnTo>
                  <a:pt x="962452" y="569547"/>
                </a:lnTo>
                <a:lnTo>
                  <a:pt x="931257" y="583304"/>
                </a:lnTo>
                <a:lnTo>
                  <a:pt x="900062" y="598895"/>
                </a:lnTo>
                <a:lnTo>
                  <a:pt x="870702" y="617238"/>
                </a:lnTo>
                <a:lnTo>
                  <a:pt x="842260" y="634664"/>
                </a:lnTo>
                <a:lnTo>
                  <a:pt x="813818" y="654841"/>
                </a:lnTo>
                <a:lnTo>
                  <a:pt x="787210" y="675936"/>
                </a:lnTo>
                <a:lnTo>
                  <a:pt x="761520" y="697947"/>
                </a:lnTo>
                <a:lnTo>
                  <a:pt x="737666" y="721793"/>
                </a:lnTo>
                <a:lnTo>
                  <a:pt x="714728" y="745639"/>
                </a:lnTo>
                <a:lnTo>
                  <a:pt x="690873" y="772236"/>
                </a:lnTo>
                <a:lnTo>
                  <a:pt x="670688" y="797916"/>
                </a:lnTo>
                <a:lnTo>
                  <a:pt x="650504" y="826347"/>
                </a:lnTo>
                <a:lnTo>
                  <a:pt x="633071" y="854779"/>
                </a:lnTo>
                <a:lnTo>
                  <a:pt x="615639" y="885045"/>
                </a:lnTo>
                <a:lnTo>
                  <a:pt x="600041" y="915310"/>
                </a:lnTo>
                <a:lnTo>
                  <a:pt x="585362" y="946493"/>
                </a:lnTo>
                <a:lnTo>
                  <a:pt x="572517" y="979511"/>
                </a:lnTo>
                <a:lnTo>
                  <a:pt x="561507" y="1011611"/>
                </a:lnTo>
                <a:lnTo>
                  <a:pt x="552332" y="1044628"/>
                </a:lnTo>
                <a:lnTo>
                  <a:pt x="544992" y="1079479"/>
                </a:lnTo>
                <a:lnTo>
                  <a:pt x="538569" y="1114331"/>
                </a:lnTo>
                <a:lnTo>
                  <a:pt x="533982" y="1150100"/>
                </a:lnTo>
                <a:lnTo>
                  <a:pt x="531229" y="1184951"/>
                </a:lnTo>
                <a:lnTo>
                  <a:pt x="530312" y="1221637"/>
                </a:lnTo>
                <a:lnTo>
                  <a:pt x="531229" y="1258323"/>
                </a:lnTo>
                <a:lnTo>
                  <a:pt x="533982" y="1294091"/>
                </a:lnTo>
                <a:lnTo>
                  <a:pt x="538569" y="1329860"/>
                </a:lnTo>
                <a:lnTo>
                  <a:pt x="544992" y="1364712"/>
                </a:lnTo>
                <a:lnTo>
                  <a:pt x="552332" y="1398646"/>
                </a:lnTo>
                <a:lnTo>
                  <a:pt x="561507" y="1432580"/>
                </a:lnTo>
                <a:lnTo>
                  <a:pt x="572517" y="1464680"/>
                </a:lnTo>
                <a:lnTo>
                  <a:pt x="585362" y="1495863"/>
                </a:lnTo>
                <a:lnTo>
                  <a:pt x="600041" y="1527963"/>
                </a:lnTo>
                <a:lnTo>
                  <a:pt x="615639" y="1558229"/>
                </a:lnTo>
                <a:lnTo>
                  <a:pt x="633071" y="1588495"/>
                </a:lnTo>
                <a:lnTo>
                  <a:pt x="650504" y="1616926"/>
                </a:lnTo>
                <a:lnTo>
                  <a:pt x="670688" y="1644441"/>
                </a:lnTo>
                <a:lnTo>
                  <a:pt x="690873" y="1671038"/>
                </a:lnTo>
                <a:lnTo>
                  <a:pt x="714728" y="1697635"/>
                </a:lnTo>
                <a:lnTo>
                  <a:pt x="737666" y="1721481"/>
                </a:lnTo>
                <a:lnTo>
                  <a:pt x="761520" y="1744410"/>
                </a:lnTo>
                <a:lnTo>
                  <a:pt x="787210" y="1766421"/>
                </a:lnTo>
                <a:lnTo>
                  <a:pt x="813818" y="1788433"/>
                </a:lnTo>
                <a:lnTo>
                  <a:pt x="842260" y="1806775"/>
                </a:lnTo>
                <a:lnTo>
                  <a:pt x="870702" y="1826035"/>
                </a:lnTo>
                <a:lnTo>
                  <a:pt x="900062" y="1842544"/>
                </a:lnTo>
                <a:lnTo>
                  <a:pt x="931257" y="1858136"/>
                </a:lnTo>
                <a:lnTo>
                  <a:pt x="962452" y="1872810"/>
                </a:lnTo>
                <a:lnTo>
                  <a:pt x="993646" y="1885650"/>
                </a:lnTo>
                <a:lnTo>
                  <a:pt x="1027594" y="1895738"/>
                </a:lnTo>
                <a:lnTo>
                  <a:pt x="1060623" y="1905827"/>
                </a:lnTo>
                <a:lnTo>
                  <a:pt x="1094571" y="1914081"/>
                </a:lnTo>
                <a:lnTo>
                  <a:pt x="1130353" y="1920501"/>
                </a:lnTo>
                <a:lnTo>
                  <a:pt x="1164300" y="1924170"/>
                </a:lnTo>
                <a:lnTo>
                  <a:pt x="1201000" y="1927839"/>
                </a:lnTo>
                <a:lnTo>
                  <a:pt x="1236783" y="1928756"/>
                </a:lnTo>
                <a:lnTo>
                  <a:pt x="1273482" y="1927839"/>
                </a:lnTo>
                <a:lnTo>
                  <a:pt x="1310182" y="1924170"/>
                </a:lnTo>
                <a:lnTo>
                  <a:pt x="1345047" y="1920501"/>
                </a:lnTo>
                <a:lnTo>
                  <a:pt x="1380829" y="1914081"/>
                </a:lnTo>
                <a:lnTo>
                  <a:pt x="1413859" y="1905827"/>
                </a:lnTo>
                <a:lnTo>
                  <a:pt x="1447806" y="1895738"/>
                </a:lnTo>
                <a:lnTo>
                  <a:pt x="1480836" y="1885650"/>
                </a:lnTo>
                <a:lnTo>
                  <a:pt x="1512948" y="1872810"/>
                </a:lnTo>
                <a:lnTo>
                  <a:pt x="1544143" y="1858136"/>
                </a:lnTo>
                <a:lnTo>
                  <a:pt x="1575338" y="1842544"/>
                </a:lnTo>
                <a:lnTo>
                  <a:pt x="1604698" y="1826035"/>
                </a:lnTo>
                <a:lnTo>
                  <a:pt x="1633140" y="1806775"/>
                </a:lnTo>
                <a:lnTo>
                  <a:pt x="1660665" y="1788433"/>
                </a:lnTo>
                <a:lnTo>
                  <a:pt x="1687272" y="1766421"/>
                </a:lnTo>
                <a:lnTo>
                  <a:pt x="1712962" y="1744410"/>
                </a:lnTo>
                <a:lnTo>
                  <a:pt x="1737734" y="1721481"/>
                </a:lnTo>
                <a:lnTo>
                  <a:pt x="1761589" y="1697635"/>
                </a:lnTo>
                <a:lnTo>
                  <a:pt x="1783609" y="1671038"/>
                </a:lnTo>
                <a:lnTo>
                  <a:pt x="1804711" y="1644441"/>
                </a:lnTo>
                <a:lnTo>
                  <a:pt x="1823979" y="1616926"/>
                </a:lnTo>
                <a:lnTo>
                  <a:pt x="1842328" y="1588495"/>
                </a:lnTo>
                <a:lnTo>
                  <a:pt x="1858843" y="1558229"/>
                </a:lnTo>
                <a:lnTo>
                  <a:pt x="1874441" y="1527963"/>
                </a:lnTo>
                <a:lnTo>
                  <a:pt x="1889121" y="1495863"/>
                </a:lnTo>
                <a:lnTo>
                  <a:pt x="1901966" y="1464680"/>
                </a:lnTo>
                <a:lnTo>
                  <a:pt x="1913893" y="1432580"/>
                </a:lnTo>
                <a:lnTo>
                  <a:pt x="1923068" y="1398646"/>
                </a:lnTo>
                <a:lnTo>
                  <a:pt x="1930408" y="1364712"/>
                </a:lnTo>
                <a:lnTo>
                  <a:pt x="1936831" y="1329860"/>
                </a:lnTo>
                <a:lnTo>
                  <a:pt x="1940500" y="1294091"/>
                </a:lnTo>
                <a:lnTo>
                  <a:pt x="1944170" y="1258323"/>
                </a:lnTo>
                <a:lnTo>
                  <a:pt x="1945088" y="1221637"/>
                </a:lnTo>
                <a:lnTo>
                  <a:pt x="1944170" y="1184951"/>
                </a:lnTo>
                <a:lnTo>
                  <a:pt x="1940500" y="1150100"/>
                </a:lnTo>
                <a:lnTo>
                  <a:pt x="1936831" y="1114331"/>
                </a:lnTo>
                <a:lnTo>
                  <a:pt x="1930408" y="1079479"/>
                </a:lnTo>
                <a:lnTo>
                  <a:pt x="1923068" y="1044628"/>
                </a:lnTo>
                <a:lnTo>
                  <a:pt x="1913893" y="1011611"/>
                </a:lnTo>
                <a:lnTo>
                  <a:pt x="1901966" y="979511"/>
                </a:lnTo>
                <a:lnTo>
                  <a:pt x="1889121" y="946493"/>
                </a:lnTo>
                <a:lnTo>
                  <a:pt x="1874441" y="915310"/>
                </a:lnTo>
                <a:lnTo>
                  <a:pt x="1858843" y="885045"/>
                </a:lnTo>
                <a:lnTo>
                  <a:pt x="1842328" y="854779"/>
                </a:lnTo>
                <a:lnTo>
                  <a:pt x="1823979" y="826347"/>
                </a:lnTo>
                <a:lnTo>
                  <a:pt x="1804711" y="797916"/>
                </a:lnTo>
                <a:lnTo>
                  <a:pt x="1783609" y="772236"/>
                </a:lnTo>
                <a:lnTo>
                  <a:pt x="1761589" y="745639"/>
                </a:lnTo>
                <a:lnTo>
                  <a:pt x="1737734" y="721793"/>
                </a:lnTo>
                <a:lnTo>
                  <a:pt x="1712962" y="697947"/>
                </a:lnTo>
                <a:lnTo>
                  <a:pt x="1687272" y="675936"/>
                </a:lnTo>
                <a:lnTo>
                  <a:pt x="1660665" y="654841"/>
                </a:lnTo>
                <a:lnTo>
                  <a:pt x="1633140" y="634664"/>
                </a:lnTo>
                <a:lnTo>
                  <a:pt x="1604698" y="617238"/>
                </a:lnTo>
                <a:lnTo>
                  <a:pt x="1575338" y="598895"/>
                </a:lnTo>
                <a:lnTo>
                  <a:pt x="1544143" y="583304"/>
                </a:lnTo>
                <a:lnTo>
                  <a:pt x="1512948" y="569547"/>
                </a:lnTo>
                <a:lnTo>
                  <a:pt x="1480836" y="557624"/>
                </a:lnTo>
                <a:lnTo>
                  <a:pt x="1447806" y="545701"/>
                </a:lnTo>
                <a:lnTo>
                  <a:pt x="1413859" y="536530"/>
                </a:lnTo>
                <a:lnTo>
                  <a:pt x="1380829" y="528275"/>
                </a:lnTo>
                <a:lnTo>
                  <a:pt x="1345047" y="522772"/>
                </a:lnTo>
                <a:lnTo>
                  <a:pt x="1310182" y="517270"/>
                </a:lnTo>
                <a:lnTo>
                  <a:pt x="1273482" y="515435"/>
                </a:lnTo>
                <a:lnTo>
                  <a:pt x="1236783" y="514518"/>
                </a:lnTo>
                <a:close/>
                <a:moveTo>
                  <a:pt x="1205588" y="0"/>
                </a:moveTo>
                <a:lnTo>
                  <a:pt x="1235865" y="1834"/>
                </a:lnTo>
                <a:lnTo>
                  <a:pt x="1267060" y="2751"/>
                </a:lnTo>
                <a:lnTo>
                  <a:pt x="1297337" y="4585"/>
                </a:lnTo>
                <a:lnTo>
                  <a:pt x="1327614" y="6420"/>
                </a:lnTo>
                <a:lnTo>
                  <a:pt x="1358809" y="11005"/>
                </a:lnTo>
                <a:lnTo>
                  <a:pt x="1389087" y="14674"/>
                </a:lnTo>
                <a:lnTo>
                  <a:pt x="1418446" y="19260"/>
                </a:lnTo>
                <a:lnTo>
                  <a:pt x="1448724" y="25680"/>
                </a:lnTo>
                <a:lnTo>
                  <a:pt x="1478083" y="32100"/>
                </a:lnTo>
                <a:lnTo>
                  <a:pt x="1505608" y="39437"/>
                </a:lnTo>
                <a:lnTo>
                  <a:pt x="1534968" y="46774"/>
                </a:lnTo>
                <a:lnTo>
                  <a:pt x="1563410" y="55028"/>
                </a:lnTo>
                <a:lnTo>
                  <a:pt x="1591853" y="64200"/>
                </a:lnTo>
                <a:lnTo>
                  <a:pt x="1619377" y="73371"/>
                </a:lnTo>
                <a:lnTo>
                  <a:pt x="1647820" y="84377"/>
                </a:lnTo>
                <a:lnTo>
                  <a:pt x="1674427" y="95383"/>
                </a:lnTo>
                <a:lnTo>
                  <a:pt x="1701034" y="107306"/>
                </a:lnTo>
                <a:lnTo>
                  <a:pt x="1727642" y="120146"/>
                </a:lnTo>
                <a:lnTo>
                  <a:pt x="1754249" y="132069"/>
                </a:lnTo>
                <a:lnTo>
                  <a:pt x="1779021" y="145826"/>
                </a:lnTo>
                <a:lnTo>
                  <a:pt x="1805629" y="160500"/>
                </a:lnTo>
                <a:lnTo>
                  <a:pt x="1830401" y="175174"/>
                </a:lnTo>
                <a:lnTo>
                  <a:pt x="1855174" y="190766"/>
                </a:lnTo>
                <a:lnTo>
                  <a:pt x="1879028" y="206357"/>
                </a:lnTo>
                <a:lnTo>
                  <a:pt x="1902883" y="223783"/>
                </a:lnTo>
                <a:lnTo>
                  <a:pt x="1925821" y="240292"/>
                </a:lnTo>
                <a:lnTo>
                  <a:pt x="1948758" y="257717"/>
                </a:lnTo>
                <a:lnTo>
                  <a:pt x="1971695" y="276060"/>
                </a:lnTo>
                <a:lnTo>
                  <a:pt x="1993715" y="294403"/>
                </a:lnTo>
                <a:lnTo>
                  <a:pt x="2015735" y="313663"/>
                </a:lnTo>
                <a:lnTo>
                  <a:pt x="2036837" y="332923"/>
                </a:lnTo>
                <a:lnTo>
                  <a:pt x="2057022" y="354018"/>
                </a:lnTo>
                <a:lnTo>
                  <a:pt x="2078124" y="374195"/>
                </a:lnTo>
                <a:lnTo>
                  <a:pt x="2097392" y="396206"/>
                </a:lnTo>
                <a:lnTo>
                  <a:pt x="2116659" y="417301"/>
                </a:lnTo>
                <a:lnTo>
                  <a:pt x="2135926" y="439312"/>
                </a:lnTo>
                <a:lnTo>
                  <a:pt x="2153359" y="462241"/>
                </a:lnTo>
                <a:lnTo>
                  <a:pt x="2170791" y="485169"/>
                </a:lnTo>
                <a:lnTo>
                  <a:pt x="2188224" y="508098"/>
                </a:lnTo>
                <a:lnTo>
                  <a:pt x="2204739" y="531944"/>
                </a:lnTo>
                <a:lnTo>
                  <a:pt x="2220336" y="555790"/>
                </a:lnTo>
                <a:lnTo>
                  <a:pt x="2235933" y="581470"/>
                </a:lnTo>
                <a:lnTo>
                  <a:pt x="2250613" y="606233"/>
                </a:lnTo>
                <a:lnTo>
                  <a:pt x="2265293" y="631913"/>
                </a:lnTo>
                <a:lnTo>
                  <a:pt x="2279056" y="656676"/>
                </a:lnTo>
                <a:lnTo>
                  <a:pt x="2291900" y="683273"/>
                </a:lnTo>
                <a:lnTo>
                  <a:pt x="2303828" y="709870"/>
                </a:lnTo>
                <a:lnTo>
                  <a:pt x="2315755" y="736467"/>
                </a:lnTo>
                <a:lnTo>
                  <a:pt x="2326765" y="763064"/>
                </a:lnTo>
                <a:lnTo>
                  <a:pt x="2337775" y="791496"/>
                </a:lnTo>
                <a:lnTo>
                  <a:pt x="2346950" y="819010"/>
                </a:lnTo>
                <a:lnTo>
                  <a:pt x="2356125" y="847442"/>
                </a:lnTo>
                <a:lnTo>
                  <a:pt x="2364383" y="875873"/>
                </a:lnTo>
                <a:lnTo>
                  <a:pt x="2371722" y="905222"/>
                </a:lnTo>
                <a:lnTo>
                  <a:pt x="2379063" y="932736"/>
                </a:lnTo>
                <a:lnTo>
                  <a:pt x="2385485" y="962085"/>
                </a:lnTo>
                <a:lnTo>
                  <a:pt x="2390990" y="992351"/>
                </a:lnTo>
                <a:lnTo>
                  <a:pt x="2396495" y="1021699"/>
                </a:lnTo>
                <a:lnTo>
                  <a:pt x="2400165" y="1051965"/>
                </a:lnTo>
                <a:lnTo>
                  <a:pt x="2403368" y="1079185"/>
                </a:lnTo>
                <a:lnTo>
                  <a:pt x="2406571" y="1051965"/>
                </a:lnTo>
                <a:lnTo>
                  <a:pt x="2410239" y="1021699"/>
                </a:lnTo>
                <a:lnTo>
                  <a:pt x="2415742" y="992351"/>
                </a:lnTo>
                <a:lnTo>
                  <a:pt x="2421245" y="962085"/>
                </a:lnTo>
                <a:lnTo>
                  <a:pt x="2427665" y="932736"/>
                </a:lnTo>
                <a:lnTo>
                  <a:pt x="2435002" y="905222"/>
                </a:lnTo>
                <a:lnTo>
                  <a:pt x="2442339" y="875873"/>
                </a:lnTo>
                <a:lnTo>
                  <a:pt x="2450594" y="847442"/>
                </a:lnTo>
                <a:lnTo>
                  <a:pt x="2459765" y="819010"/>
                </a:lnTo>
                <a:lnTo>
                  <a:pt x="2468937" y="791496"/>
                </a:lnTo>
                <a:lnTo>
                  <a:pt x="2479943" y="763064"/>
                </a:lnTo>
                <a:lnTo>
                  <a:pt x="2490948" y="736467"/>
                </a:lnTo>
                <a:lnTo>
                  <a:pt x="2502871" y="709870"/>
                </a:lnTo>
                <a:lnTo>
                  <a:pt x="2514794" y="683273"/>
                </a:lnTo>
                <a:lnTo>
                  <a:pt x="2528551" y="656676"/>
                </a:lnTo>
                <a:lnTo>
                  <a:pt x="2542308" y="631913"/>
                </a:lnTo>
                <a:lnTo>
                  <a:pt x="2556065" y="606233"/>
                </a:lnTo>
                <a:lnTo>
                  <a:pt x="2570740" y="581470"/>
                </a:lnTo>
                <a:lnTo>
                  <a:pt x="2586331" y="555790"/>
                </a:lnTo>
                <a:lnTo>
                  <a:pt x="2601923" y="531944"/>
                </a:lnTo>
                <a:lnTo>
                  <a:pt x="2618431" y="508098"/>
                </a:lnTo>
                <a:lnTo>
                  <a:pt x="2635857" y="485169"/>
                </a:lnTo>
                <a:lnTo>
                  <a:pt x="2653283" y="462241"/>
                </a:lnTo>
                <a:lnTo>
                  <a:pt x="2671626" y="439312"/>
                </a:lnTo>
                <a:lnTo>
                  <a:pt x="2689969" y="417301"/>
                </a:lnTo>
                <a:lnTo>
                  <a:pt x="2710146" y="396206"/>
                </a:lnTo>
                <a:lnTo>
                  <a:pt x="2728489" y="374195"/>
                </a:lnTo>
                <a:lnTo>
                  <a:pt x="2749583" y="354018"/>
                </a:lnTo>
                <a:lnTo>
                  <a:pt x="2769760" y="332923"/>
                </a:lnTo>
                <a:lnTo>
                  <a:pt x="2791772" y="313663"/>
                </a:lnTo>
                <a:lnTo>
                  <a:pt x="2812866" y="294403"/>
                </a:lnTo>
                <a:lnTo>
                  <a:pt x="2834877" y="276060"/>
                </a:lnTo>
                <a:lnTo>
                  <a:pt x="2857806" y="257717"/>
                </a:lnTo>
                <a:lnTo>
                  <a:pt x="2880735" y="240292"/>
                </a:lnTo>
                <a:lnTo>
                  <a:pt x="2903663" y="223783"/>
                </a:lnTo>
                <a:lnTo>
                  <a:pt x="2927509" y="206357"/>
                </a:lnTo>
                <a:lnTo>
                  <a:pt x="2951355" y="190766"/>
                </a:lnTo>
                <a:lnTo>
                  <a:pt x="2977035" y="175174"/>
                </a:lnTo>
                <a:lnTo>
                  <a:pt x="3001798" y="160500"/>
                </a:lnTo>
                <a:lnTo>
                  <a:pt x="3027478" y="145826"/>
                </a:lnTo>
                <a:lnTo>
                  <a:pt x="3053158" y="132069"/>
                </a:lnTo>
                <a:lnTo>
                  <a:pt x="3079755" y="120146"/>
                </a:lnTo>
                <a:lnTo>
                  <a:pt x="3105435" y="107306"/>
                </a:lnTo>
                <a:lnTo>
                  <a:pt x="3132950" y="95383"/>
                </a:lnTo>
                <a:lnTo>
                  <a:pt x="3160464" y="84377"/>
                </a:lnTo>
                <a:lnTo>
                  <a:pt x="3187061" y="73371"/>
                </a:lnTo>
                <a:lnTo>
                  <a:pt x="3214575" y="64200"/>
                </a:lnTo>
                <a:lnTo>
                  <a:pt x="3243007" y="55028"/>
                </a:lnTo>
                <a:lnTo>
                  <a:pt x="3271438" y="46774"/>
                </a:lnTo>
                <a:lnTo>
                  <a:pt x="3300787" y="39437"/>
                </a:lnTo>
                <a:lnTo>
                  <a:pt x="3329219" y="32100"/>
                </a:lnTo>
                <a:lnTo>
                  <a:pt x="3358567" y="25680"/>
                </a:lnTo>
                <a:lnTo>
                  <a:pt x="3387916" y="19260"/>
                </a:lnTo>
                <a:lnTo>
                  <a:pt x="3417265" y="14674"/>
                </a:lnTo>
                <a:lnTo>
                  <a:pt x="3447530" y="11005"/>
                </a:lnTo>
                <a:lnTo>
                  <a:pt x="3478713" y="6420"/>
                </a:lnTo>
                <a:lnTo>
                  <a:pt x="3508979" y="4585"/>
                </a:lnTo>
                <a:lnTo>
                  <a:pt x="3539245" y="2751"/>
                </a:lnTo>
                <a:lnTo>
                  <a:pt x="3570428" y="1834"/>
                </a:lnTo>
                <a:lnTo>
                  <a:pt x="3601611" y="0"/>
                </a:lnTo>
                <a:lnTo>
                  <a:pt x="3631876" y="1834"/>
                </a:lnTo>
                <a:lnTo>
                  <a:pt x="3663977" y="2751"/>
                </a:lnTo>
                <a:lnTo>
                  <a:pt x="3694242" y="4585"/>
                </a:lnTo>
                <a:lnTo>
                  <a:pt x="3724508" y="6420"/>
                </a:lnTo>
                <a:lnTo>
                  <a:pt x="3754774" y="11005"/>
                </a:lnTo>
                <a:lnTo>
                  <a:pt x="3785040" y="14674"/>
                </a:lnTo>
                <a:lnTo>
                  <a:pt x="3814388" y="19260"/>
                </a:lnTo>
                <a:lnTo>
                  <a:pt x="3844654" y="25680"/>
                </a:lnTo>
                <a:lnTo>
                  <a:pt x="3874003" y="32100"/>
                </a:lnTo>
                <a:lnTo>
                  <a:pt x="3902434" y="39437"/>
                </a:lnTo>
                <a:lnTo>
                  <a:pt x="3931783" y="46774"/>
                </a:lnTo>
                <a:lnTo>
                  <a:pt x="3960214" y="55028"/>
                </a:lnTo>
                <a:lnTo>
                  <a:pt x="3987729" y="64200"/>
                </a:lnTo>
                <a:lnTo>
                  <a:pt x="4015243" y="73371"/>
                </a:lnTo>
                <a:lnTo>
                  <a:pt x="4043675" y="84377"/>
                </a:lnTo>
                <a:lnTo>
                  <a:pt x="4071189" y="95383"/>
                </a:lnTo>
                <a:lnTo>
                  <a:pt x="4096869" y="107306"/>
                </a:lnTo>
                <a:lnTo>
                  <a:pt x="4124383" y="120146"/>
                </a:lnTo>
                <a:lnTo>
                  <a:pt x="4150063" y="132069"/>
                </a:lnTo>
                <a:lnTo>
                  <a:pt x="4175743" y="145826"/>
                </a:lnTo>
                <a:lnTo>
                  <a:pt x="4201424" y="160500"/>
                </a:lnTo>
                <a:lnTo>
                  <a:pt x="4226186" y="175174"/>
                </a:lnTo>
                <a:lnTo>
                  <a:pt x="4250949" y="190766"/>
                </a:lnTo>
                <a:lnTo>
                  <a:pt x="4274795" y="206357"/>
                </a:lnTo>
                <a:lnTo>
                  <a:pt x="4298641" y="223783"/>
                </a:lnTo>
                <a:lnTo>
                  <a:pt x="4322487" y="240292"/>
                </a:lnTo>
                <a:lnTo>
                  <a:pt x="4345415" y="257717"/>
                </a:lnTo>
                <a:lnTo>
                  <a:pt x="4368344" y="276060"/>
                </a:lnTo>
                <a:lnTo>
                  <a:pt x="4390355" y="294403"/>
                </a:lnTo>
                <a:lnTo>
                  <a:pt x="4412367" y="313663"/>
                </a:lnTo>
                <a:lnTo>
                  <a:pt x="4433461" y="332923"/>
                </a:lnTo>
                <a:lnTo>
                  <a:pt x="4453638" y="354018"/>
                </a:lnTo>
                <a:lnTo>
                  <a:pt x="4473816" y="374195"/>
                </a:lnTo>
                <a:lnTo>
                  <a:pt x="4493993" y="396206"/>
                </a:lnTo>
                <a:lnTo>
                  <a:pt x="4512336" y="417301"/>
                </a:lnTo>
                <a:lnTo>
                  <a:pt x="4531596" y="439312"/>
                </a:lnTo>
                <a:lnTo>
                  <a:pt x="4549021" y="462241"/>
                </a:lnTo>
                <a:lnTo>
                  <a:pt x="4567364" y="485169"/>
                </a:lnTo>
                <a:lnTo>
                  <a:pt x="4583873" y="508098"/>
                </a:lnTo>
                <a:lnTo>
                  <a:pt x="4600382" y="531944"/>
                </a:lnTo>
                <a:lnTo>
                  <a:pt x="4615973" y="555790"/>
                </a:lnTo>
                <a:lnTo>
                  <a:pt x="4631564" y="581470"/>
                </a:lnTo>
                <a:lnTo>
                  <a:pt x="4646239" y="606233"/>
                </a:lnTo>
                <a:lnTo>
                  <a:pt x="4660913" y="631913"/>
                </a:lnTo>
                <a:lnTo>
                  <a:pt x="4674670" y="656676"/>
                </a:lnTo>
                <a:lnTo>
                  <a:pt x="4687510" y="683273"/>
                </a:lnTo>
                <a:lnTo>
                  <a:pt x="4700350" y="709870"/>
                </a:lnTo>
                <a:lnTo>
                  <a:pt x="4711356" y="736467"/>
                </a:lnTo>
                <a:lnTo>
                  <a:pt x="4723279" y="763064"/>
                </a:lnTo>
                <a:lnTo>
                  <a:pt x="4733368" y="791496"/>
                </a:lnTo>
                <a:lnTo>
                  <a:pt x="4742539" y="819010"/>
                </a:lnTo>
                <a:lnTo>
                  <a:pt x="4752628" y="847442"/>
                </a:lnTo>
                <a:lnTo>
                  <a:pt x="4760882" y="875873"/>
                </a:lnTo>
                <a:lnTo>
                  <a:pt x="4768219" y="905222"/>
                </a:lnTo>
                <a:lnTo>
                  <a:pt x="4775556" y="932736"/>
                </a:lnTo>
                <a:lnTo>
                  <a:pt x="4781976" y="962085"/>
                </a:lnTo>
                <a:lnTo>
                  <a:pt x="4788396" y="992351"/>
                </a:lnTo>
                <a:lnTo>
                  <a:pt x="4792065" y="1021699"/>
                </a:lnTo>
                <a:lnTo>
                  <a:pt x="4796651" y="1051965"/>
                </a:lnTo>
                <a:lnTo>
                  <a:pt x="4800319" y="1083148"/>
                </a:lnTo>
                <a:lnTo>
                  <a:pt x="4803071" y="1113414"/>
                </a:lnTo>
                <a:lnTo>
                  <a:pt x="4804905" y="1143680"/>
                </a:lnTo>
                <a:lnTo>
                  <a:pt x="4805822" y="1174863"/>
                </a:lnTo>
                <a:lnTo>
                  <a:pt x="4806739" y="1205128"/>
                </a:lnTo>
                <a:lnTo>
                  <a:pt x="4805822" y="1236311"/>
                </a:lnTo>
                <a:lnTo>
                  <a:pt x="4804905" y="1266577"/>
                </a:lnTo>
                <a:lnTo>
                  <a:pt x="4803071" y="1298677"/>
                </a:lnTo>
                <a:lnTo>
                  <a:pt x="4800319" y="1328943"/>
                </a:lnTo>
                <a:lnTo>
                  <a:pt x="4796651" y="1359209"/>
                </a:lnTo>
                <a:lnTo>
                  <a:pt x="4792065" y="1389474"/>
                </a:lnTo>
                <a:lnTo>
                  <a:pt x="4788396" y="1418823"/>
                </a:lnTo>
                <a:lnTo>
                  <a:pt x="4781976" y="1448172"/>
                </a:lnTo>
                <a:lnTo>
                  <a:pt x="4775556" y="1477520"/>
                </a:lnTo>
                <a:lnTo>
                  <a:pt x="4768219" y="1506869"/>
                </a:lnTo>
                <a:lnTo>
                  <a:pt x="4760882" y="1535301"/>
                </a:lnTo>
                <a:lnTo>
                  <a:pt x="4752628" y="1564649"/>
                </a:lnTo>
                <a:lnTo>
                  <a:pt x="4742539" y="1591246"/>
                </a:lnTo>
                <a:lnTo>
                  <a:pt x="4733368" y="1619678"/>
                </a:lnTo>
                <a:lnTo>
                  <a:pt x="4723279" y="1647192"/>
                </a:lnTo>
                <a:lnTo>
                  <a:pt x="4711356" y="1673789"/>
                </a:lnTo>
                <a:lnTo>
                  <a:pt x="4700350" y="1701304"/>
                </a:lnTo>
                <a:lnTo>
                  <a:pt x="4687510" y="1727901"/>
                </a:lnTo>
                <a:lnTo>
                  <a:pt x="4674670" y="1753581"/>
                </a:lnTo>
                <a:lnTo>
                  <a:pt x="4660913" y="1780178"/>
                </a:lnTo>
                <a:lnTo>
                  <a:pt x="4646239" y="1804941"/>
                </a:lnTo>
                <a:lnTo>
                  <a:pt x="4631564" y="1830621"/>
                </a:lnTo>
                <a:lnTo>
                  <a:pt x="4615973" y="1855384"/>
                </a:lnTo>
                <a:lnTo>
                  <a:pt x="4600382" y="1879230"/>
                </a:lnTo>
                <a:lnTo>
                  <a:pt x="4583873" y="1903076"/>
                </a:lnTo>
                <a:lnTo>
                  <a:pt x="4567364" y="1926921"/>
                </a:lnTo>
                <a:lnTo>
                  <a:pt x="4549021" y="1949850"/>
                </a:lnTo>
                <a:lnTo>
                  <a:pt x="4531596" y="1971862"/>
                </a:lnTo>
                <a:lnTo>
                  <a:pt x="4512336" y="1993873"/>
                </a:lnTo>
                <a:lnTo>
                  <a:pt x="4493993" y="2015885"/>
                </a:lnTo>
                <a:lnTo>
                  <a:pt x="4473816" y="2036062"/>
                </a:lnTo>
                <a:lnTo>
                  <a:pt x="4453638" y="2057156"/>
                </a:lnTo>
                <a:lnTo>
                  <a:pt x="4433461" y="2077334"/>
                </a:lnTo>
                <a:lnTo>
                  <a:pt x="4412367" y="2097511"/>
                </a:lnTo>
                <a:lnTo>
                  <a:pt x="4390355" y="2115854"/>
                </a:lnTo>
                <a:lnTo>
                  <a:pt x="4368344" y="2135114"/>
                </a:lnTo>
                <a:lnTo>
                  <a:pt x="4345415" y="2153457"/>
                </a:lnTo>
                <a:lnTo>
                  <a:pt x="4322487" y="2169965"/>
                </a:lnTo>
                <a:lnTo>
                  <a:pt x="4298641" y="2188308"/>
                </a:lnTo>
                <a:lnTo>
                  <a:pt x="4274795" y="2204817"/>
                </a:lnTo>
                <a:lnTo>
                  <a:pt x="4250949" y="2220408"/>
                </a:lnTo>
                <a:lnTo>
                  <a:pt x="4226186" y="2235082"/>
                </a:lnTo>
                <a:lnTo>
                  <a:pt x="4201424" y="2250674"/>
                </a:lnTo>
                <a:lnTo>
                  <a:pt x="4175743" y="2264431"/>
                </a:lnTo>
                <a:lnTo>
                  <a:pt x="4150063" y="2278188"/>
                </a:lnTo>
                <a:lnTo>
                  <a:pt x="4124383" y="2291945"/>
                </a:lnTo>
                <a:lnTo>
                  <a:pt x="4096869" y="2302951"/>
                </a:lnTo>
                <a:lnTo>
                  <a:pt x="4071189" y="2315791"/>
                </a:lnTo>
                <a:lnTo>
                  <a:pt x="4043675" y="2326797"/>
                </a:lnTo>
                <a:lnTo>
                  <a:pt x="4015243" y="2336886"/>
                </a:lnTo>
                <a:lnTo>
                  <a:pt x="3987729" y="2346974"/>
                </a:lnTo>
                <a:lnTo>
                  <a:pt x="3983075" y="2348370"/>
                </a:lnTo>
                <a:lnTo>
                  <a:pt x="4243859" y="2348370"/>
                </a:lnTo>
                <a:lnTo>
                  <a:pt x="4228258" y="2541015"/>
                </a:lnTo>
                <a:lnTo>
                  <a:pt x="4774289" y="2541015"/>
                </a:lnTo>
                <a:lnTo>
                  <a:pt x="5674553" y="1946568"/>
                </a:lnTo>
                <a:lnTo>
                  <a:pt x="5899389" y="1946568"/>
                </a:lnTo>
                <a:lnTo>
                  <a:pt x="5899389" y="4967421"/>
                </a:lnTo>
                <a:lnTo>
                  <a:pt x="4822009" y="4502322"/>
                </a:lnTo>
                <a:lnTo>
                  <a:pt x="4147500" y="4485809"/>
                </a:lnTo>
                <a:lnTo>
                  <a:pt x="4147500" y="4871099"/>
                </a:lnTo>
                <a:lnTo>
                  <a:pt x="852040" y="4903206"/>
                </a:lnTo>
                <a:lnTo>
                  <a:pt x="771282" y="3376726"/>
                </a:lnTo>
                <a:lnTo>
                  <a:pt x="771282" y="2348370"/>
                </a:lnTo>
                <a:lnTo>
                  <a:pt x="823060" y="2348370"/>
                </a:lnTo>
                <a:lnTo>
                  <a:pt x="818405" y="2346974"/>
                </a:lnTo>
                <a:lnTo>
                  <a:pt x="790880" y="2336886"/>
                </a:lnTo>
                <a:lnTo>
                  <a:pt x="762438" y="2326797"/>
                </a:lnTo>
                <a:lnTo>
                  <a:pt x="734913" y="2315791"/>
                </a:lnTo>
                <a:lnTo>
                  <a:pt x="709223" y="2302951"/>
                </a:lnTo>
                <a:lnTo>
                  <a:pt x="681698" y="2291945"/>
                </a:lnTo>
                <a:lnTo>
                  <a:pt x="656009" y="2278188"/>
                </a:lnTo>
                <a:lnTo>
                  <a:pt x="630319" y="2264431"/>
                </a:lnTo>
                <a:lnTo>
                  <a:pt x="604629" y="2250674"/>
                </a:lnTo>
                <a:lnTo>
                  <a:pt x="579857" y="2235082"/>
                </a:lnTo>
                <a:lnTo>
                  <a:pt x="555084" y="2220408"/>
                </a:lnTo>
                <a:lnTo>
                  <a:pt x="531229" y="2204817"/>
                </a:lnTo>
                <a:lnTo>
                  <a:pt x="507375" y="2188308"/>
                </a:lnTo>
                <a:lnTo>
                  <a:pt x="483520" y="2169965"/>
                </a:lnTo>
                <a:lnTo>
                  <a:pt x="460582" y="2153457"/>
                </a:lnTo>
                <a:lnTo>
                  <a:pt x="437645" y="2135114"/>
                </a:lnTo>
                <a:lnTo>
                  <a:pt x="415625" y="2115854"/>
                </a:lnTo>
                <a:lnTo>
                  <a:pt x="394523" y="2097511"/>
                </a:lnTo>
                <a:lnTo>
                  <a:pt x="372503" y="2077334"/>
                </a:lnTo>
                <a:lnTo>
                  <a:pt x="353236" y="2057156"/>
                </a:lnTo>
                <a:lnTo>
                  <a:pt x="332133" y="2036062"/>
                </a:lnTo>
                <a:lnTo>
                  <a:pt x="311948" y="2015885"/>
                </a:lnTo>
                <a:lnTo>
                  <a:pt x="293598" y="1993873"/>
                </a:lnTo>
                <a:lnTo>
                  <a:pt x="274331" y="1971862"/>
                </a:lnTo>
                <a:lnTo>
                  <a:pt x="256899" y="1949850"/>
                </a:lnTo>
                <a:lnTo>
                  <a:pt x="238549" y="1926921"/>
                </a:lnTo>
                <a:lnTo>
                  <a:pt x="222034" y="1903076"/>
                </a:lnTo>
                <a:lnTo>
                  <a:pt x="205519" y="1879230"/>
                </a:lnTo>
                <a:lnTo>
                  <a:pt x="189922" y="1855384"/>
                </a:lnTo>
                <a:lnTo>
                  <a:pt x="174324" y="1830621"/>
                </a:lnTo>
                <a:lnTo>
                  <a:pt x="159644" y="1804941"/>
                </a:lnTo>
                <a:lnTo>
                  <a:pt x="144964" y="1780178"/>
                </a:lnTo>
                <a:lnTo>
                  <a:pt x="131202" y="1753581"/>
                </a:lnTo>
                <a:lnTo>
                  <a:pt x="118357" y="1727901"/>
                </a:lnTo>
                <a:lnTo>
                  <a:pt x="105512" y="1701304"/>
                </a:lnTo>
                <a:lnTo>
                  <a:pt x="94502" y="1673789"/>
                </a:lnTo>
                <a:lnTo>
                  <a:pt x="82575" y="1647192"/>
                </a:lnTo>
                <a:lnTo>
                  <a:pt x="72482" y="1619678"/>
                </a:lnTo>
                <a:lnTo>
                  <a:pt x="63307" y="1591246"/>
                </a:lnTo>
                <a:lnTo>
                  <a:pt x="53215" y="1564649"/>
                </a:lnTo>
                <a:lnTo>
                  <a:pt x="44958" y="1535301"/>
                </a:lnTo>
                <a:lnTo>
                  <a:pt x="37618" y="1506869"/>
                </a:lnTo>
                <a:lnTo>
                  <a:pt x="30278" y="1477520"/>
                </a:lnTo>
                <a:lnTo>
                  <a:pt x="23855" y="1448172"/>
                </a:lnTo>
                <a:lnTo>
                  <a:pt x="19268" y="1418823"/>
                </a:lnTo>
                <a:lnTo>
                  <a:pt x="13763" y="1389474"/>
                </a:lnTo>
                <a:lnTo>
                  <a:pt x="9175" y="1359209"/>
                </a:lnTo>
                <a:lnTo>
                  <a:pt x="6423" y="1328943"/>
                </a:lnTo>
                <a:lnTo>
                  <a:pt x="2753" y="1298677"/>
                </a:lnTo>
                <a:lnTo>
                  <a:pt x="918" y="1266577"/>
                </a:lnTo>
                <a:lnTo>
                  <a:pt x="0" y="1236311"/>
                </a:lnTo>
                <a:lnTo>
                  <a:pt x="0" y="1205128"/>
                </a:lnTo>
                <a:lnTo>
                  <a:pt x="0" y="1174863"/>
                </a:lnTo>
                <a:lnTo>
                  <a:pt x="918" y="1143680"/>
                </a:lnTo>
                <a:lnTo>
                  <a:pt x="2753" y="1113414"/>
                </a:lnTo>
                <a:lnTo>
                  <a:pt x="6423" y="1083148"/>
                </a:lnTo>
                <a:lnTo>
                  <a:pt x="9175" y="1051965"/>
                </a:lnTo>
                <a:lnTo>
                  <a:pt x="13763" y="1021699"/>
                </a:lnTo>
                <a:lnTo>
                  <a:pt x="19268" y="992351"/>
                </a:lnTo>
                <a:lnTo>
                  <a:pt x="23855" y="962085"/>
                </a:lnTo>
                <a:lnTo>
                  <a:pt x="30278" y="932736"/>
                </a:lnTo>
                <a:lnTo>
                  <a:pt x="37618" y="905222"/>
                </a:lnTo>
                <a:lnTo>
                  <a:pt x="44958" y="875873"/>
                </a:lnTo>
                <a:lnTo>
                  <a:pt x="53215" y="847442"/>
                </a:lnTo>
                <a:lnTo>
                  <a:pt x="63307" y="819010"/>
                </a:lnTo>
                <a:lnTo>
                  <a:pt x="72482" y="791496"/>
                </a:lnTo>
                <a:lnTo>
                  <a:pt x="82575" y="763064"/>
                </a:lnTo>
                <a:lnTo>
                  <a:pt x="94502" y="736467"/>
                </a:lnTo>
                <a:lnTo>
                  <a:pt x="105512" y="709870"/>
                </a:lnTo>
                <a:lnTo>
                  <a:pt x="118357" y="683273"/>
                </a:lnTo>
                <a:lnTo>
                  <a:pt x="131202" y="656676"/>
                </a:lnTo>
                <a:lnTo>
                  <a:pt x="144964" y="631913"/>
                </a:lnTo>
                <a:lnTo>
                  <a:pt x="159644" y="606233"/>
                </a:lnTo>
                <a:lnTo>
                  <a:pt x="174324" y="581470"/>
                </a:lnTo>
                <a:lnTo>
                  <a:pt x="189922" y="555790"/>
                </a:lnTo>
                <a:lnTo>
                  <a:pt x="205519" y="531944"/>
                </a:lnTo>
                <a:lnTo>
                  <a:pt x="222034" y="508098"/>
                </a:lnTo>
                <a:lnTo>
                  <a:pt x="238549" y="485169"/>
                </a:lnTo>
                <a:lnTo>
                  <a:pt x="256899" y="462241"/>
                </a:lnTo>
                <a:lnTo>
                  <a:pt x="274331" y="439312"/>
                </a:lnTo>
                <a:lnTo>
                  <a:pt x="293598" y="417301"/>
                </a:lnTo>
                <a:lnTo>
                  <a:pt x="311948" y="396206"/>
                </a:lnTo>
                <a:lnTo>
                  <a:pt x="332133" y="374195"/>
                </a:lnTo>
                <a:lnTo>
                  <a:pt x="353236" y="354018"/>
                </a:lnTo>
                <a:lnTo>
                  <a:pt x="372503" y="332923"/>
                </a:lnTo>
                <a:lnTo>
                  <a:pt x="394523" y="313663"/>
                </a:lnTo>
                <a:lnTo>
                  <a:pt x="415625" y="294403"/>
                </a:lnTo>
                <a:lnTo>
                  <a:pt x="437645" y="276060"/>
                </a:lnTo>
                <a:lnTo>
                  <a:pt x="460582" y="257717"/>
                </a:lnTo>
                <a:lnTo>
                  <a:pt x="483520" y="240292"/>
                </a:lnTo>
                <a:lnTo>
                  <a:pt x="507375" y="223783"/>
                </a:lnTo>
                <a:lnTo>
                  <a:pt x="531229" y="206357"/>
                </a:lnTo>
                <a:lnTo>
                  <a:pt x="555084" y="190766"/>
                </a:lnTo>
                <a:lnTo>
                  <a:pt x="579857" y="175174"/>
                </a:lnTo>
                <a:lnTo>
                  <a:pt x="604629" y="160500"/>
                </a:lnTo>
                <a:lnTo>
                  <a:pt x="630319" y="145826"/>
                </a:lnTo>
                <a:lnTo>
                  <a:pt x="656009" y="132069"/>
                </a:lnTo>
                <a:lnTo>
                  <a:pt x="681698" y="120146"/>
                </a:lnTo>
                <a:lnTo>
                  <a:pt x="709223" y="107306"/>
                </a:lnTo>
                <a:lnTo>
                  <a:pt x="734913" y="95383"/>
                </a:lnTo>
                <a:lnTo>
                  <a:pt x="762438" y="84377"/>
                </a:lnTo>
                <a:lnTo>
                  <a:pt x="790880" y="73371"/>
                </a:lnTo>
                <a:lnTo>
                  <a:pt x="818405" y="64200"/>
                </a:lnTo>
                <a:lnTo>
                  <a:pt x="845930" y="55028"/>
                </a:lnTo>
                <a:lnTo>
                  <a:pt x="874372" y="46774"/>
                </a:lnTo>
                <a:lnTo>
                  <a:pt x="903732" y="39437"/>
                </a:lnTo>
                <a:lnTo>
                  <a:pt x="933092" y="32100"/>
                </a:lnTo>
                <a:lnTo>
                  <a:pt x="962452" y="25680"/>
                </a:lnTo>
                <a:lnTo>
                  <a:pt x="991811" y="19260"/>
                </a:lnTo>
                <a:lnTo>
                  <a:pt x="1021171" y="14674"/>
                </a:lnTo>
                <a:lnTo>
                  <a:pt x="1051449" y="11005"/>
                </a:lnTo>
                <a:lnTo>
                  <a:pt x="1081726" y="6420"/>
                </a:lnTo>
                <a:lnTo>
                  <a:pt x="1112003" y="4585"/>
                </a:lnTo>
                <a:lnTo>
                  <a:pt x="1142281" y="2751"/>
                </a:lnTo>
                <a:lnTo>
                  <a:pt x="1174393" y="1834"/>
                </a:lnTo>
                <a:lnTo>
                  <a:pt x="1205588" y="0"/>
                </a:lnTo>
                <a:close/>
              </a:path>
            </a:pathLst>
          </a:custGeom>
          <a:solidFill>
            <a:srgbClr val="FFFFFF"/>
          </a:solidFill>
          <a:ln>
            <a:noFill/>
          </a:ln>
        </p:spPr>
        <p:txBody>
          <a:bodyPr tIns="270000" anchor="ctr" anchorCtr="1">
            <a:normAutofit fontScale="25000" lnSpcReduction="20000"/>
          </a:bodyPr>
          <a:p>
            <a:endParaRPr lang="zh-CN" altLang="en-US" sz="1350">
              <a:sym typeface="Arial" panose="020B0604020202020204" pitchFamily="34" charset="0"/>
            </a:endParaRPr>
          </a:p>
        </p:txBody>
      </p:sp>
      <p:sp>
        <p:nvSpPr>
          <p:cNvPr id="6" name="文本框 5"/>
          <p:cNvSpPr txBox="1"/>
          <p:nvPr/>
        </p:nvSpPr>
        <p:spPr>
          <a:xfrm>
            <a:off x="457200" y="1200150"/>
            <a:ext cx="3194050" cy="953135"/>
          </a:xfrm>
          <a:prstGeom prst="rect">
            <a:avLst/>
          </a:prstGeom>
          <a:noFill/>
        </p:spPr>
        <p:txBody>
          <a:bodyPr wrap="square" rtlCol="0">
            <a:spAutoFit/>
          </a:bodyPr>
          <a:p>
            <a:r>
              <a:rPr lang="en-US" altLang="zh-CN" sz="1400" b="1">
                <a:latin typeface="微软雅黑" panose="020B0503020204020204" charset="-122"/>
                <a:ea typeface="微软雅黑" panose="020B0503020204020204" charset="-122"/>
              </a:rPr>
              <a:t>1. </a:t>
            </a:r>
            <a:r>
              <a:rPr lang="zh-CN" altLang="en-US" sz="1400" b="1">
                <a:latin typeface="微软雅黑" panose="020B0503020204020204" charset="-122"/>
                <a:ea typeface="微软雅黑" panose="020B0503020204020204" charset="-122"/>
              </a:rPr>
              <a:t>国家安全相关法律教育</a:t>
            </a:r>
            <a:endParaRPr lang="zh-CN" altLang="en-US" sz="1400" b="1">
              <a:latin typeface="微软雅黑" panose="020B0503020204020204" charset="-122"/>
              <a:ea typeface="微软雅黑" panose="020B0503020204020204" charset="-122"/>
            </a:endParaRPr>
          </a:p>
          <a:p>
            <a:r>
              <a:rPr lang="zh-CN" altLang="en-US" sz="1400">
                <a:latin typeface="微软雅黑" panose="020B0503020204020204" charset="-122"/>
                <a:ea typeface="微软雅黑" panose="020B0503020204020204" charset="-122"/>
              </a:rPr>
              <a:t>依法维护国家安全，按照国家安全相关法律开展国家安全工作，是我国依法治国方略的必然要求</a:t>
            </a:r>
            <a:endParaRPr lang="zh-CN" altLang="en-US" sz="1400">
              <a:latin typeface="微软雅黑" panose="020B0503020204020204" charset="-122"/>
              <a:ea typeface="微软雅黑" panose="020B0503020204020204" charset="-122"/>
            </a:endParaRPr>
          </a:p>
        </p:txBody>
      </p:sp>
      <p:sp>
        <p:nvSpPr>
          <p:cNvPr id="100" name="文本框 99"/>
          <p:cNvSpPr txBox="1"/>
          <p:nvPr/>
        </p:nvSpPr>
        <p:spPr>
          <a:xfrm>
            <a:off x="258445" y="2211705"/>
            <a:ext cx="2999740" cy="1599565"/>
          </a:xfrm>
          <a:prstGeom prst="rect">
            <a:avLst/>
          </a:prstGeom>
          <a:noFill/>
          <a:ln w="9525">
            <a:noFill/>
          </a:ln>
        </p:spPr>
        <p:txBody>
          <a:bodyPr wrap="square">
            <a:spAutoFit/>
          </a:bodyPr>
          <a:p>
            <a:pPr indent="0"/>
            <a:r>
              <a:rPr lang="en-US" altLang="zh-CN" sz="1400" b="1">
                <a:latin typeface="微软雅黑" panose="020B0503020204020204" charset="-122"/>
                <a:ea typeface="微软雅黑" panose="020B0503020204020204" charset="-122"/>
              </a:rPr>
              <a:t>2. </a:t>
            </a:r>
            <a:r>
              <a:rPr lang="zh-CN" sz="1400" b="1">
                <a:latin typeface="微软雅黑" panose="020B0503020204020204" charset="-122"/>
                <a:ea typeface="微软雅黑" panose="020B0503020204020204" charset="-122"/>
              </a:rPr>
              <a:t>国家安全形势教育</a:t>
            </a:r>
            <a:r>
              <a:rPr lang="zh-CN" sz="1400" b="0">
                <a:solidFill>
                  <a:srgbClr val="231F20"/>
                </a:solidFill>
                <a:latin typeface="微软雅黑" panose="020B0503020204020204" charset="-122"/>
                <a:ea typeface="微软雅黑" panose="020B0503020204020204" charset="-122"/>
              </a:rPr>
              <a:t>我国国家安全形势日益严峻，面临着对外维护国家主权、安全、发展利益，对内维护政治安全和社会稳定的双重压力，加强国家安全形势教育，应当作为公民的经常性教育活动来开展</a:t>
            </a:r>
            <a:endParaRPr lang="zh-CN" altLang="en-US" sz="14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228600" y="3943350"/>
            <a:ext cx="4104005" cy="953135"/>
          </a:xfrm>
          <a:prstGeom prst="rect">
            <a:avLst/>
          </a:prstGeom>
          <a:noFill/>
          <a:ln w="9525">
            <a:noFill/>
          </a:ln>
        </p:spPr>
        <p:txBody>
          <a:bodyPr wrap="square">
            <a:spAutoFit/>
          </a:bodyPr>
          <a:p>
            <a:pPr indent="0"/>
            <a:r>
              <a:rPr lang="en-US" altLang="zh-CN" sz="1400" b="1">
                <a:latin typeface="微软雅黑" panose="020B0503020204020204" charset="-122"/>
                <a:ea typeface="微软雅黑" panose="020B0503020204020204" charset="-122"/>
              </a:rPr>
              <a:t>3. </a:t>
            </a:r>
            <a:r>
              <a:rPr lang="zh-CN" sz="1400" b="1">
                <a:latin typeface="微软雅黑" panose="020B0503020204020204" charset="-122"/>
                <a:ea typeface="微软雅黑" panose="020B0503020204020204" charset="-122"/>
              </a:rPr>
              <a:t>国家安全思想教育</a:t>
            </a:r>
            <a:r>
              <a:rPr lang="zh-CN" sz="1400" b="0">
                <a:solidFill>
                  <a:srgbClr val="231F20"/>
                </a:solidFill>
                <a:latin typeface="微软雅黑" panose="020B0503020204020204" charset="-122"/>
                <a:ea typeface="微软雅黑" panose="020B0503020204020204" charset="-122"/>
              </a:rPr>
              <a:t>国家安全思想，是党和国家领导集体及人民群众关于国家安全问题的系统化的理性认识，既来自国家安全实践，又是指导国家安全实践的理论依据</a:t>
            </a:r>
            <a:endParaRPr lang="zh-CN" altLang="en-US" sz="1400" b="0">
              <a:solidFill>
                <a:srgbClr val="231F20"/>
              </a:solidFill>
              <a:latin typeface="微软雅黑" panose="020B0503020204020204" charset="-122"/>
              <a:ea typeface="微软雅黑" panose="020B0503020204020204" charset="-122"/>
            </a:endParaRPr>
          </a:p>
        </p:txBody>
      </p:sp>
      <p:sp>
        <p:nvSpPr>
          <p:cNvPr id="14" name="文本框 13"/>
          <p:cNvSpPr txBox="1"/>
          <p:nvPr/>
        </p:nvSpPr>
        <p:spPr>
          <a:xfrm>
            <a:off x="5259070" y="1406525"/>
            <a:ext cx="3639820" cy="737235"/>
          </a:xfrm>
          <a:prstGeom prst="rect">
            <a:avLst/>
          </a:prstGeom>
          <a:noFill/>
          <a:ln w="9525">
            <a:noFill/>
          </a:ln>
        </p:spPr>
        <p:txBody>
          <a:bodyPr wrap="square">
            <a:spAutoFit/>
          </a:bodyPr>
          <a:p>
            <a:pPr indent="0"/>
            <a:r>
              <a:rPr lang="en-US" altLang="zh-CN" sz="1400" b="1">
                <a:latin typeface="微软雅黑" panose="020B0503020204020204" charset="-122"/>
                <a:ea typeface="微软雅黑" panose="020B0503020204020204" charset="-122"/>
              </a:rPr>
              <a:t>4. 国家安全基础知识教育</a:t>
            </a:r>
            <a:r>
              <a:rPr lang="zh-CN" sz="1400" b="0">
                <a:solidFill>
                  <a:srgbClr val="231F20"/>
                </a:solidFill>
                <a:latin typeface="微软雅黑" panose="020B0503020204020204" charset="-122"/>
                <a:ea typeface="微软雅黑" panose="020B0503020204020204" charset="-122"/>
              </a:rPr>
              <a:t>构成国家安全理论体系的基础知识，也是公民国家安全教育的重要内容。</a:t>
            </a:r>
            <a:endParaRPr lang="zh-CN" altLang="en-US" sz="1400" b="0">
              <a:solidFill>
                <a:srgbClr val="231F20"/>
              </a:solidFill>
              <a:latin typeface="微软雅黑" panose="020B0503020204020204" charset="-122"/>
              <a:ea typeface="微软雅黑" panose="020B0503020204020204" charset="-122"/>
            </a:endParaRPr>
          </a:p>
        </p:txBody>
      </p:sp>
      <p:sp>
        <p:nvSpPr>
          <p:cNvPr id="21" name="文本框 20"/>
          <p:cNvSpPr txBox="1"/>
          <p:nvPr/>
        </p:nvSpPr>
        <p:spPr>
          <a:xfrm>
            <a:off x="5867400" y="2461895"/>
            <a:ext cx="2636520" cy="1168400"/>
          </a:xfrm>
          <a:prstGeom prst="rect">
            <a:avLst/>
          </a:prstGeom>
          <a:noFill/>
          <a:ln w="9525">
            <a:noFill/>
          </a:ln>
        </p:spPr>
        <p:txBody>
          <a:bodyPr wrap="square">
            <a:spAutoFit/>
          </a:bodyPr>
          <a:p>
            <a:pPr indent="0"/>
            <a:r>
              <a:rPr lang="en-US" altLang="zh-CN" sz="1400" b="1">
                <a:latin typeface="微软雅黑" panose="020B0503020204020204" charset="-122"/>
                <a:ea typeface="微软雅黑" panose="020B0503020204020204" charset="-122"/>
              </a:rPr>
              <a:t>5. 国家安全技能教育</a:t>
            </a:r>
            <a:r>
              <a:rPr lang="zh-CN" sz="1400" b="0">
                <a:solidFill>
                  <a:srgbClr val="231F20"/>
                </a:solidFill>
                <a:latin typeface="微软雅黑" panose="020B0503020204020204" charset="-122"/>
                <a:ea typeface="微软雅黑" panose="020B0503020204020204" charset="-122"/>
              </a:rPr>
              <a:t>公民自觉维护国家安全，不仅需要科学的国家安全意识，更需要具备必备的国家安全技能或能力。</a:t>
            </a:r>
            <a:endParaRPr lang="zh-CN" altLang="en-US" sz="1400" b="0">
              <a:solidFill>
                <a:srgbClr val="231F20"/>
              </a:solidFill>
              <a:latin typeface="微软雅黑" panose="020B0503020204020204" charset="-122"/>
              <a:ea typeface="微软雅黑" panose="020B0503020204020204" charset="-122"/>
            </a:endParaRPr>
          </a:p>
        </p:txBody>
      </p:sp>
      <p:sp>
        <p:nvSpPr>
          <p:cNvPr id="22" name="文本框 21"/>
          <p:cNvSpPr txBox="1"/>
          <p:nvPr/>
        </p:nvSpPr>
        <p:spPr>
          <a:xfrm>
            <a:off x="5638800" y="3728085"/>
            <a:ext cx="3127375" cy="953135"/>
          </a:xfrm>
          <a:prstGeom prst="rect">
            <a:avLst/>
          </a:prstGeom>
          <a:noFill/>
          <a:ln w="9525">
            <a:noFill/>
          </a:ln>
        </p:spPr>
        <p:txBody>
          <a:bodyPr wrap="square">
            <a:spAutoFit/>
          </a:bodyPr>
          <a:p>
            <a:pPr indent="0"/>
            <a:r>
              <a:rPr lang="en-US" altLang="zh-CN" sz="1400" b="1">
                <a:solidFill>
                  <a:schemeClr val="tx1"/>
                </a:solidFill>
                <a:latin typeface="微软雅黑" panose="020B0503020204020204" charset="-122"/>
                <a:ea typeface="微软雅黑" panose="020B0503020204020204" charset="-122"/>
              </a:rPr>
              <a:t>6.</a:t>
            </a:r>
            <a:r>
              <a:rPr lang="zh-CN" sz="1400" b="1">
                <a:solidFill>
                  <a:schemeClr val="tx1"/>
                </a:solidFill>
                <a:latin typeface="微软雅黑" panose="020B0503020204020204" charset="-122"/>
                <a:ea typeface="微软雅黑" panose="020B0503020204020204" charset="-122"/>
              </a:rPr>
              <a:t>国家安全战略教育</a:t>
            </a:r>
            <a:r>
              <a:rPr lang="zh-CN" sz="1400" b="0">
                <a:solidFill>
                  <a:srgbClr val="231F20"/>
                </a:solidFill>
                <a:latin typeface="微软雅黑" panose="020B0503020204020204" charset="-122"/>
                <a:ea typeface="微软雅黑" panose="020B0503020204020204" charset="-122"/>
              </a:rPr>
              <a:t>加强公民国家安全教育，必须把本国的国家安全战略和世界主要国家的国家安全战略作为重要的教育内容。</a:t>
            </a:r>
            <a:endParaRPr lang="zh-CN" altLang="en-US" sz="1400" b="0">
              <a:solidFill>
                <a:srgbClr val="231F2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85800" y="2090420"/>
            <a:ext cx="3282950" cy="1076325"/>
          </a:xfrm>
          <a:prstGeom prst="rect">
            <a:avLst/>
          </a:prstGeom>
        </p:spPr>
        <p:txBody>
          <a:bodyPr wrap="square">
            <a:spAutoFit/>
          </a:bodyPr>
          <a:lstStyle/>
          <a:p>
            <a:pPr indent="406400" fontAlgn="auto">
              <a:lnSpc>
                <a:spcPct val="100000"/>
              </a:lnSpc>
              <a:spcAft>
                <a:spcPts val="80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楷体" panose="02010609060101010101" charset="-122"/>
                <a:ea typeface="楷体" panose="02010609060101010101" charset="-122"/>
              </a:rPr>
              <a:t>了解维护国家安全的概念与维护国家安全的发展历史，明确国家安全的体制机制，并能够深入探析当代中国的国家安全概况。</a:t>
            </a:r>
            <a:endParaRPr lang="zh-CN" altLang="en-US" sz="1600" dirty="0">
              <a:solidFill>
                <a:schemeClr val="tx1">
                  <a:lumMod val="85000"/>
                  <a:lumOff val="15000"/>
                </a:schemeClr>
              </a:solidFill>
              <a:latin typeface="楷体" panose="02010609060101010101" charset="-122"/>
              <a:ea typeface="楷体" panose="02010609060101010101" charset="-122"/>
            </a:endParaRPr>
          </a:p>
        </p:txBody>
      </p:sp>
      <p:sp>
        <p:nvSpPr>
          <p:cNvPr id="22" name="矩形 21"/>
          <p:cNvSpPr/>
          <p:nvPr/>
        </p:nvSpPr>
        <p:spPr>
          <a:xfrm>
            <a:off x="685800" y="1581150"/>
            <a:ext cx="1758950" cy="398780"/>
          </a:xfrm>
          <a:prstGeom prst="rect">
            <a:avLst/>
          </a:prstGeom>
        </p:spPr>
        <p:txBody>
          <a:bodyPr wrap="square" anchor="t" anchorCtr="0">
            <a:spAutoFit/>
          </a:bodyPr>
          <a:lstStyle/>
          <a:p>
            <a:pPr>
              <a:lnSpc>
                <a:spcPct val="100000"/>
              </a:lnSpc>
            </a:pPr>
            <a:r>
              <a:rPr lang="zh-CN" altLang="en-US" sz="2000" b="1" dirty="0">
                <a:solidFill>
                  <a:schemeClr val="accent1"/>
                </a:solidFill>
                <a:uFillTx/>
                <a:latin typeface="微软雅黑" panose="020B0503020204020204" charset="-122"/>
                <a:ea typeface="微软雅黑" panose="020B0503020204020204" charset="-122"/>
              </a:rPr>
              <a:t>知识目标</a:t>
            </a:r>
            <a:endParaRPr lang="zh-CN" altLang="en-US" sz="2000" b="1" dirty="0">
              <a:solidFill>
                <a:schemeClr val="accent1"/>
              </a:solidFill>
              <a:uFillTx/>
              <a:latin typeface="微软雅黑" panose="020B0503020204020204" charset="-122"/>
              <a:ea typeface="微软雅黑" panose="020B0503020204020204" charset="-122"/>
            </a:endParaRPr>
          </a:p>
        </p:txBody>
      </p:sp>
      <p:cxnSp>
        <p:nvCxnSpPr>
          <p:cNvPr id="6" name="直接连接符 5"/>
          <p:cNvCxnSpPr/>
          <p:nvPr/>
        </p:nvCxnSpPr>
        <p:spPr>
          <a:xfrm flipV="1">
            <a:off x="4572138" y="1979963"/>
            <a:ext cx="0" cy="1773026"/>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152400" y="133588"/>
            <a:ext cx="3016885" cy="460375"/>
          </a:xfrm>
          <a:prstGeom prst="rect">
            <a:avLst/>
          </a:prstGeom>
          <a:noFill/>
        </p:spPr>
        <p:txBody>
          <a:bodyPr wrap="none" rtlCol="0">
            <a:spAutoFit/>
          </a:bodyPr>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第一章</a:t>
            </a:r>
            <a:r>
              <a:rPr kumimoji="1" lang="en-US" altLang="zh-CN"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 </a:t>
            </a:r>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国家安全概念</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2"/>
            </p:custDataLst>
          </p:nvPr>
        </p:nvSpPr>
        <p:spPr>
          <a:xfrm>
            <a:off x="4876800" y="2090420"/>
            <a:ext cx="3282950" cy="1076325"/>
          </a:xfrm>
          <a:prstGeom prst="rect">
            <a:avLst/>
          </a:prstGeom>
        </p:spPr>
        <p:txBody>
          <a:bodyPr wrap="square">
            <a:spAutoFit/>
          </a:bodyPr>
          <a:p>
            <a:pPr indent="406400" fontAlgn="auto">
              <a:lnSpc>
                <a:spcPct val="100000"/>
              </a:lnSpc>
              <a:spcAft>
                <a:spcPts val="80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楷体" panose="02010609060101010101" charset="-122"/>
                <a:ea typeface="楷体" panose="02010609060101010101" charset="-122"/>
              </a:rPr>
              <a:t>坚持底线思维，树牢国家安全意识。厚植爱国主义情怀，把爱国情、强国志、报国行自觉融入实现中华民族伟大复兴的奋斗。</a:t>
            </a:r>
            <a:endParaRPr lang="zh-CN" altLang="en-US" sz="1600" dirty="0">
              <a:solidFill>
                <a:schemeClr val="tx1">
                  <a:lumMod val="85000"/>
                  <a:lumOff val="15000"/>
                </a:schemeClr>
              </a:solidFill>
              <a:latin typeface="楷体" panose="02010609060101010101" charset="-122"/>
              <a:ea typeface="楷体" panose="02010609060101010101" charset="-122"/>
            </a:endParaRPr>
          </a:p>
        </p:txBody>
      </p:sp>
      <p:sp>
        <p:nvSpPr>
          <p:cNvPr id="5" name="矩形 4"/>
          <p:cNvSpPr/>
          <p:nvPr>
            <p:custDataLst>
              <p:tags r:id="rId3"/>
            </p:custDataLst>
          </p:nvPr>
        </p:nvSpPr>
        <p:spPr>
          <a:xfrm>
            <a:off x="4876800" y="1581150"/>
            <a:ext cx="1758950" cy="398780"/>
          </a:xfrm>
          <a:prstGeom prst="rect">
            <a:avLst/>
          </a:prstGeom>
        </p:spPr>
        <p:txBody>
          <a:bodyPr wrap="square" anchor="t" anchorCtr="0">
            <a:spAutoFit/>
          </a:bodyPr>
          <a:p>
            <a:pPr>
              <a:lnSpc>
                <a:spcPct val="100000"/>
              </a:lnSpc>
            </a:pPr>
            <a:r>
              <a:rPr lang="zh-CN" altLang="en-US" sz="2000" b="1" dirty="0">
                <a:solidFill>
                  <a:schemeClr val="accent1"/>
                </a:solidFill>
                <a:uFillTx/>
                <a:latin typeface="微软雅黑" panose="020B0503020204020204" charset="-122"/>
                <a:ea typeface="微软雅黑" panose="020B0503020204020204" charset="-122"/>
              </a:rPr>
              <a:t>素养目标</a:t>
            </a:r>
            <a:endParaRPr lang="zh-CN" altLang="en-US" sz="2000" b="1" dirty="0">
              <a:solidFill>
                <a:schemeClr val="accent1"/>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up)">
                                      <p:cBhvr>
                                        <p:cTn id="14" dur="500"/>
                                        <p:tgtEl>
                                          <p:spTgt spid="21"/>
                                        </p:tgtEl>
                                      </p:cBhvr>
                                    </p:animEffect>
                                  </p:childTnLst>
                                </p:cTn>
                              </p:par>
                              <p:par>
                                <p:cTn id="15" presetID="22" presetClass="entr" presetSubtype="1"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3484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三、国家安全教育的基本措施</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第六节 | </a:t>
            </a:r>
            <a:r>
              <a:rPr kumimoji="1" lang="zh-CN" altLang="en-US" sz="2400" b="1">
                <a:solidFill>
                  <a:schemeClr val="accent6">
                    <a:lumMod val="20000"/>
                    <a:lumOff val="80000"/>
                  </a:schemeClr>
                </a:solidFill>
                <a:latin typeface="微软雅黑" panose="020B0503020204020204" charset="-122"/>
                <a:ea typeface="微软雅黑" panose="020B0503020204020204" charset="-122"/>
                <a:sym typeface="+mn-ea"/>
              </a:rPr>
              <a:t>国家安全教育</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5" name="箭头: 上弧形 14"/>
          <p:cNvSpPr/>
          <p:nvPr>
            <p:custDataLst>
              <p:tags r:id="rId1"/>
            </p:custDataLst>
          </p:nvPr>
        </p:nvSpPr>
        <p:spPr>
          <a:xfrm rot="13500000">
            <a:off x="3063081" y="3589179"/>
            <a:ext cx="1489710" cy="579596"/>
          </a:xfrm>
          <a:prstGeom prst="curvedDownArrow">
            <a:avLst>
              <a:gd name="adj1" fmla="val 50000"/>
              <a:gd name="adj2" fmla="val 50000"/>
              <a:gd name="adj3" fmla="val 23800"/>
            </a:avLst>
          </a:prstGeom>
          <a:solidFill>
            <a:srgbClr val="FFC5C5"/>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4" name="AutoShape 8"/>
          <p:cNvSpPr/>
          <p:nvPr>
            <p:custDataLst>
              <p:tags r:id="rId2"/>
            </p:custDataLst>
          </p:nvPr>
        </p:nvSpPr>
        <p:spPr bwMode="auto">
          <a:xfrm>
            <a:off x="3655378" y="2351405"/>
            <a:ext cx="304800" cy="302419"/>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C5C5"/>
          </a:solidFill>
          <a:ln>
            <a:noFill/>
          </a:ln>
        </p:spPr>
        <p:txBody>
          <a:bodyPr lIns="0" tIns="0" rIns="0" bIns="0"/>
          <a:p>
            <a:pPr algn="ctr" eaLnBrk="1" hangingPunct="1">
              <a:lnSpc>
                <a:spcPct val="120000"/>
              </a:lnSpc>
            </a:pPr>
            <a:endParaRPr lang="zh-CN" altLang="en-US" sz="15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3" name="箭头: 上弧形 22"/>
          <p:cNvSpPr/>
          <p:nvPr>
            <p:custDataLst>
              <p:tags r:id="rId3"/>
            </p:custDataLst>
          </p:nvPr>
        </p:nvSpPr>
        <p:spPr>
          <a:xfrm rot="8100000">
            <a:off x="4427379" y="3589179"/>
            <a:ext cx="1489710" cy="579596"/>
          </a:xfrm>
          <a:prstGeom prst="curvedDownArrow">
            <a:avLst>
              <a:gd name="adj1" fmla="val 50000"/>
              <a:gd name="adj2" fmla="val 50000"/>
              <a:gd name="adj3" fmla="val 23800"/>
            </a:avLst>
          </a:prstGeom>
          <a:solidFill>
            <a:srgbClr val="C00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9" name="箭头: 上弧形 28"/>
          <p:cNvSpPr/>
          <p:nvPr>
            <p:custDataLst>
              <p:tags r:id="rId4"/>
            </p:custDataLst>
          </p:nvPr>
        </p:nvSpPr>
        <p:spPr>
          <a:xfrm rot="18900000">
            <a:off x="3037681" y="2177098"/>
            <a:ext cx="1489710" cy="579596"/>
          </a:xfrm>
          <a:prstGeom prst="curvedDownArrow">
            <a:avLst>
              <a:gd name="adj1" fmla="val 50000"/>
              <a:gd name="adj2" fmla="val 50000"/>
              <a:gd name="adj3" fmla="val 23800"/>
            </a:avLst>
          </a:prstGeom>
          <a:solidFill>
            <a:srgbClr val="FFC5C5"/>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0" name="箭头: 上弧形 29"/>
          <p:cNvSpPr/>
          <p:nvPr>
            <p:custDataLst>
              <p:tags r:id="rId5"/>
            </p:custDataLst>
          </p:nvPr>
        </p:nvSpPr>
        <p:spPr>
          <a:xfrm rot="2700000">
            <a:off x="4402773" y="2177098"/>
            <a:ext cx="1489710" cy="579596"/>
          </a:xfrm>
          <a:prstGeom prst="curvedDownArrow">
            <a:avLst>
              <a:gd name="adj1" fmla="val 50000"/>
              <a:gd name="adj2" fmla="val 50000"/>
              <a:gd name="adj3" fmla="val 23800"/>
            </a:avLst>
          </a:prstGeom>
          <a:solidFill>
            <a:srgbClr val="FFC5C5"/>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1" name="AutoShape 11"/>
          <p:cNvSpPr>
            <a:spLocks noChangeAspect="1"/>
          </p:cNvSpPr>
          <p:nvPr>
            <p:custDataLst>
              <p:tags r:id="rId6"/>
            </p:custDataLst>
          </p:nvPr>
        </p:nvSpPr>
        <p:spPr bwMode="auto">
          <a:xfrm>
            <a:off x="5018405" y="2384743"/>
            <a:ext cx="257651" cy="23622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FFC5C5"/>
          </a:solidFill>
          <a:ln>
            <a:noFill/>
          </a:ln>
        </p:spPr>
        <p:txBody>
          <a:bodyPr lIns="0" tIns="0" rIns="0" bIns="0"/>
          <a:p>
            <a:pPr algn="ctr" eaLnBrk="1" hangingPunct="1">
              <a:lnSpc>
                <a:spcPct val="120000"/>
              </a:lnSpc>
            </a:pPr>
            <a:endParaRPr lang="zh-CN" altLang="en-US" sz="15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AutoShape 14"/>
          <p:cNvSpPr/>
          <p:nvPr>
            <p:custDataLst>
              <p:tags r:id="rId7"/>
            </p:custDataLst>
          </p:nvPr>
        </p:nvSpPr>
        <p:spPr bwMode="auto">
          <a:xfrm>
            <a:off x="5018405" y="3725386"/>
            <a:ext cx="269081" cy="269081"/>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C00000"/>
          </a:solidFill>
          <a:ln>
            <a:noFill/>
          </a:ln>
        </p:spPr>
        <p:txBody>
          <a:bodyPr lIns="0" tIns="0" rIns="0" bIns="0"/>
          <a:p>
            <a:pPr algn="ctr" eaLnBrk="1" hangingPunct="1">
              <a:lnSpc>
                <a:spcPct val="120000"/>
              </a:lnSpc>
            </a:pPr>
            <a:endParaRPr lang="zh-CN" altLang="en-US" sz="15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4" name="AutoShape 12"/>
          <p:cNvSpPr/>
          <p:nvPr>
            <p:custDataLst>
              <p:tags r:id="rId8"/>
            </p:custDataLst>
          </p:nvPr>
        </p:nvSpPr>
        <p:spPr bwMode="auto">
          <a:xfrm>
            <a:off x="3665855" y="3725386"/>
            <a:ext cx="315754" cy="262414"/>
          </a:xfrm>
          <a:custGeom>
            <a:avLst/>
            <a:gdLst>
              <a:gd name="T0" fmla="*/ 23626465 w 21600"/>
              <a:gd name="T1" fmla="*/ 7147248 h 21579"/>
              <a:gd name="T2" fmla="*/ 23208622 w 21600"/>
              <a:gd name="T3" fmla="*/ 8141200 h 21579"/>
              <a:gd name="T4" fmla="*/ 22164047 w 21600"/>
              <a:gd name="T5" fmla="*/ 8697558 h 21579"/>
              <a:gd name="T6" fmla="*/ 22164047 w 21600"/>
              <a:gd name="T7" fmla="*/ 12642193 h 21579"/>
              <a:gd name="T8" fmla="*/ 21581037 w 21600"/>
              <a:gd name="T9" fmla="*/ 13796733 h 21579"/>
              <a:gd name="T10" fmla="*/ 20190784 w 21600"/>
              <a:gd name="T11" fmla="*/ 14276977 h 21579"/>
              <a:gd name="T12" fmla="*/ 18088471 w 21600"/>
              <a:gd name="T13" fmla="*/ 12865184 h 21579"/>
              <a:gd name="T14" fmla="*/ 15440323 w 21600"/>
              <a:gd name="T15" fmla="*/ 11610170 h 21579"/>
              <a:gd name="T16" fmla="*/ 12524217 w 21600"/>
              <a:gd name="T17" fmla="*/ 10631446 h 21579"/>
              <a:gd name="T18" fmla="*/ 9613569 w 21600"/>
              <a:gd name="T19" fmla="*/ 10097930 h 21579"/>
              <a:gd name="T20" fmla="*/ 8716632 w 21600"/>
              <a:gd name="T21" fmla="*/ 10524876 h 21579"/>
              <a:gd name="T22" fmla="*/ 8241903 w 21600"/>
              <a:gd name="T23" fmla="*/ 11192357 h 21579"/>
              <a:gd name="T24" fmla="*/ 8215676 w 21600"/>
              <a:gd name="T25" fmla="*/ 11947345 h 21579"/>
              <a:gd name="T26" fmla="*/ 8692555 w 21600"/>
              <a:gd name="T27" fmla="*/ 12642193 h 21579"/>
              <a:gd name="T28" fmla="*/ 8397247 w 21600"/>
              <a:gd name="T29" fmla="*/ 13450454 h 21579"/>
              <a:gd name="T30" fmla="*/ 8659746 w 21600"/>
              <a:gd name="T31" fmla="*/ 14160530 h 21579"/>
              <a:gd name="T32" fmla="*/ 9295276 w 21600"/>
              <a:gd name="T33" fmla="*/ 14817335 h 21579"/>
              <a:gd name="T34" fmla="*/ 10140785 w 21600"/>
              <a:gd name="T35" fmla="*/ 15442938 h 21579"/>
              <a:gd name="T36" fmla="*/ 9249337 w 21600"/>
              <a:gd name="T37" fmla="*/ 16144655 h 21579"/>
              <a:gd name="T38" fmla="*/ 7888618 w 21600"/>
              <a:gd name="T39" fmla="*/ 16417110 h 21579"/>
              <a:gd name="T40" fmla="*/ 6472105 w 21600"/>
              <a:gd name="T41" fmla="*/ 16305242 h 21579"/>
              <a:gd name="T42" fmla="*/ 5384866 w 21600"/>
              <a:gd name="T43" fmla="*/ 15838709 h 21579"/>
              <a:gd name="T44" fmla="*/ 4870781 w 21600"/>
              <a:gd name="T45" fmla="*/ 14503030 h 21579"/>
              <a:gd name="T46" fmla="*/ 4410273 w 21600"/>
              <a:gd name="T47" fmla="*/ 13108727 h 21579"/>
              <a:gd name="T48" fmla="*/ 4230886 w 21600"/>
              <a:gd name="T49" fmla="*/ 11629978 h 21579"/>
              <a:gd name="T50" fmla="*/ 4539357 w 21600"/>
              <a:gd name="T51" fmla="*/ 10011168 h 21579"/>
              <a:gd name="T52" fmla="*/ 1973262 w 21600"/>
              <a:gd name="T53" fmla="*/ 10011168 h 21579"/>
              <a:gd name="T54" fmla="*/ 584101 w 21600"/>
              <a:gd name="T55" fmla="*/ 9530923 h 21579"/>
              <a:gd name="T56" fmla="*/ 0 w 21600"/>
              <a:gd name="T57" fmla="*/ 8364963 h 21579"/>
              <a:gd name="T58" fmla="*/ 0 w 21600"/>
              <a:gd name="T59" fmla="*/ 5916594 h 21579"/>
              <a:gd name="T60" fmla="*/ 575336 w 21600"/>
              <a:gd name="T61" fmla="*/ 4752896 h 21579"/>
              <a:gd name="T62" fmla="*/ 1973262 w 21600"/>
              <a:gd name="T63" fmla="*/ 4265810 h 21579"/>
              <a:gd name="T64" fmla="*/ 8370987 w 21600"/>
              <a:gd name="T65" fmla="*/ 4265810 h 21579"/>
              <a:gd name="T66" fmla="*/ 11512418 w 21600"/>
              <a:gd name="T67" fmla="*/ 3908882 h 21579"/>
              <a:gd name="T68" fmla="*/ 14778567 w 21600"/>
              <a:gd name="T69" fmla="*/ 2948393 h 21579"/>
              <a:gd name="T70" fmla="*/ 17799711 w 21600"/>
              <a:gd name="T71" fmla="*/ 1576933 h 21579"/>
              <a:gd name="T72" fmla="*/ 20190784 w 21600"/>
              <a:gd name="T73" fmla="*/ 0 h 21579"/>
              <a:gd name="T74" fmla="*/ 21581037 w 21600"/>
              <a:gd name="T75" fmla="*/ 482534 h 21579"/>
              <a:gd name="T76" fmla="*/ 22164047 w 21600"/>
              <a:gd name="T77" fmla="*/ 1648495 h 21579"/>
              <a:gd name="T78" fmla="*/ 22164047 w 21600"/>
              <a:gd name="T79" fmla="*/ 5581709 h 21579"/>
              <a:gd name="T80" fmla="*/ 23208622 w 21600"/>
              <a:gd name="T81" fmla="*/ 6142619 h 21579"/>
              <a:gd name="T82" fmla="*/ 23626465 w 21600"/>
              <a:gd name="T83" fmla="*/ 7147248 h 21579"/>
              <a:gd name="T84" fmla="*/ 20190784 w 21600"/>
              <a:gd name="T85" fmla="*/ 2172852 h 21579"/>
              <a:gd name="T86" fmla="*/ 18062211 w 21600"/>
              <a:gd name="T87" fmla="*/ 3388304 h 21579"/>
              <a:gd name="T88" fmla="*/ 15619710 w 21600"/>
              <a:gd name="T89" fmla="*/ 4440108 h 21579"/>
              <a:gd name="T90" fmla="*/ 12992365 w 21600"/>
              <a:gd name="T91" fmla="*/ 5268921 h 21579"/>
              <a:gd name="T92" fmla="*/ 10344249 w 21600"/>
              <a:gd name="T93" fmla="*/ 5787208 h 21579"/>
              <a:gd name="T94" fmla="*/ 10344249 w 21600"/>
              <a:gd name="T95" fmla="*/ 8503480 h 21579"/>
              <a:gd name="T96" fmla="*/ 12992365 w 21600"/>
              <a:gd name="T97" fmla="*/ 9027864 h 21579"/>
              <a:gd name="T98" fmla="*/ 15619710 w 21600"/>
              <a:gd name="T99" fmla="*/ 9861229 h 21579"/>
              <a:gd name="T100" fmla="*/ 18075341 w 21600"/>
              <a:gd name="T101" fmla="*/ 10919874 h 21579"/>
              <a:gd name="T102" fmla="*/ 20190784 w 21600"/>
              <a:gd name="T103" fmla="*/ 12117064 h 21579"/>
              <a:gd name="T104" fmla="*/ 20190784 w 21600"/>
              <a:gd name="T105" fmla="*/ 2172852 h 21579"/>
              <a:gd name="T106" fmla="*/ 20190784 w 21600"/>
              <a:gd name="T107" fmla="*/ 2172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C5C5"/>
          </a:solidFill>
          <a:ln>
            <a:noFill/>
          </a:ln>
        </p:spPr>
        <p:txBody>
          <a:bodyPr lIns="0" tIns="0" rIns="0" bIns="0"/>
          <a:p>
            <a:pPr algn="ctr" eaLnBrk="1" hangingPunct="1">
              <a:lnSpc>
                <a:spcPct val="120000"/>
              </a:lnSpc>
            </a:pPr>
            <a:endParaRPr lang="zh-CN" altLang="en-US" sz="15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0" name="文本框 99"/>
          <p:cNvSpPr txBox="1"/>
          <p:nvPr/>
        </p:nvSpPr>
        <p:spPr>
          <a:xfrm>
            <a:off x="381000" y="1262380"/>
            <a:ext cx="4434840" cy="953135"/>
          </a:xfrm>
          <a:prstGeom prst="rect">
            <a:avLst/>
          </a:prstGeom>
          <a:noFill/>
          <a:ln w="9525">
            <a:noFill/>
          </a:ln>
        </p:spPr>
        <p:txBody>
          <a:bodyPr wrap="square">
            <a:spAutoFit/>
          </a:bodyPr>
          <a:p>
            <a:pPr indent="0"/>
            <a:r>
              <a:rPr lang="zh-CN" sz="1400" b="1">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（一）开展丰富多彩的全民国家安全教育日主题活动</a:t>
            </a:r>
            <a:r>
              <a:rPr lang="zh-CN" sz="1400" b="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</a:t>
            </a:r>
            <a:r>
              <a:rPr lang="zh-CN" sz="1400" b="0">
                <a:solidFill>
                  <a:srgbClr val="231F20"/>
                </a:solidFill>
                <a:latin typeface="微软雅黑" panose="020B0503020204020204" charset="-122"/>
                <a:ea typeface="微软雅黑" panose="020B0503020204020204" charset="-122"/>
                <a:cs typeface="微软雅黑" panose="020B0503020204020204" charset="-122"/>
              </a:rPr>
              <a:t>我国设立全民国家安全教育日，对于提高公民国家安全意识，增强全民国家安全责任，形成维护国家安全的强大社会共识和合力，具有重大意义。</a:t>
            </a:r>
            <a:endParaRPr lang="zh-CN" altLang="en-US" sz="14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28600" y="2653665"/>
            <a:ext cx="3569335" cy="203009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（二）加强国家安全新闻宣传和舆论引导</a:t>
            </a:r>
            <a:r>
              <a:rPr lang="zh-CN" sz="1400" b="0">
                <a:solidFill>
                  <a:srgbClr val="231F20"/>
                </a:solidFill>
                <a:latin typeface="微软雅黑" panose="020B0503020204020204" charset="-122"/>
                <a:ea typeface="微软雅黑" panose="020B0503020204020204" charset="-122"/>
              </a:rPr>
              <a:t>一方面，要充分利用电视、广播、报刊、网络及自媒体，全方位做好国家安全大政方针、重大决策部署和总体国家安全观的宣传教育，另一方面，要运用新兴媒体扩大国家安全宣传和教育，开通国家安全宣传与教育的政务网站、微博、微信等平台，办好政治安全、军事安全、经济安全、文化安全、网络安全等网上主题宣传教育活动。</a:t>
            </a:r>
            <a:endParaRPr lang="zh-CN" altLang="en-US" sz="1400" b="0">
              <a:solidFill>
                <a:srgbClr val="231F20"/>
              </a:solidFill>
              <a:latin typeface="微软雅黑" panose="020B0503020204020204" charset="-122"/>
              <a:ea typeface="微软雅黑" panose="020B0503020204020204" charset="-122"/>
            </a:endParaRPr>
          </a:p>
        </p:txBody>
      </p:sp>
      <p:sp>
        <p:nvSpPr>
          <p:cNvPr id="6" name="文本框 5"/>
          <p:cNvSpPr txBox="1"/>
          <p:nvPr/>
        </p:nvSpPr>
        <p:spPr>
          <a:xfrm>
            <a:off x="5181600" y="1262380"/>
            <a:ext cx="3648075" cy="9531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（三）细化国家安全宣传教育体系</a:t>
            </a:r>
            <a:r>
              <a:rPr lang="zh-CN" sz="1400" b="0">
                <a:solidFill>
                  <a:srgbClr val="231F20"/>
                </a:solidFill>
                <a:latin typeface="微软雅黑" panose="020B0503020204020204" charset="-122"/>
                <a:ea typeface="微软雅黑" panose="020B0503020204020204" charset="-122"/>
              </a:rPr>
              <a:t>要依据国民教育的特点，坚持分类施教，细化国家安全宣传教育分层、分类、分级、分内容、分目标任务的教育体系。</a:t>
            </a:r>
            <a:endParaRPr lang="zh-CN" altLang="en-US" sz="1400" b="0">
              <a:solidFill>
                <a:srgbClr val="231F20"/>
              </a:solidFill>
              <a:latin typeface="微软雅黑" panose="020B0503020204020204" charset="-122"/>
              <a:ea typeface="微软雅黑" panose="020B0503020204020204" charset="-122"/>
            </a:endParaRPr>
          </a:p>
        </p:txBody>
      </p:sp>
      <p:sp>
        <p:nvSpPr>
          <p:cNvPr id="7" name="文本框 6"/>
          <p:cNvSpPr txBox="1"/>
          <p:nvPr/>
        </p:nvSpPr>
        <p:spPr>
          <a:xfrm>
            <a:off x="5334000" y="4095750"/>
            <a:ext cx="3716020" cy="737235"/>
          </a:xfrm>
          <a:prstGeom prst="rect">
            <a:avLst/>
          </a:prstGeom>
          <a:noFill/>
          <a:ln w="9525">
            <a:noFill/>
          </a:ln>
        </p:spPr>
        <p:txBody>
          <a:bodyPr wrap="square">
            <a:spAutoFit/>
          </a:bodyPr>
          <a:p>
            <a:pPr indent="0"/>
            <a:r>
              <a:rPr lang="zh-CN" sz="1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（四）建立国家安全学学科，加强理论研究</a:t>
            </a:r>
            <a:r>
              <a:rPr lang="zh-CN" sz="1400" b="0">
                <a:solidFill>
                  <a:srgbClr val="231F20"/>
                </a:solidFill>
                <a:latin typeface="微软雅黑" panose="020B0503020204020204" charset="-122"/>
                <a:ea typeface="微软雅黑" panose="020B0503020204020204" charset="-122"/>
              </a:rPr>
              <a:t>加强国家安全教育，离不开国家安全学学科的支撑和国家安全理论的指导。</a:t>
            </a:r>
            <a:endParaRPr lang="zh-CN" altLang="en-US" sz="1400" b="0">
              <a:solidFill>
                <a:srgbClr val="231F2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9"/>
          <a:stretch>
            <a:fillRect/>
          </a:stretch>
        </p:blipFill>
        <p:spPr>
          <a:xfrm>
            <a:off x="5943600" y="2385060"/>
            <a:ext cx="2483485" cy="1558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267075" y="1200150"/>
            <a:ext cx="2672080" cy="521970"/>
          </a:xfrm>
          <a:prstGeom prst="rect">
            <a:avLst/>
          </a:prstGeom>
        </p:spPr>
        <p:txBody>
          <a:bodyPr wrap="none">
            <a:spAutoFit/>
          </a:bodyPr>
          <a:lstStyle/>
          <a:p>
            <a:pPr algn="ctr"/>
            <a:r>
              <a:rPr sz="2800" b="1" dirty="0">
                <a:solidFill>
                  <a:schemeClr val="accent1"/>
                </a:solidFill>
                <a:latin typeface="微软雅黑" panose="020B0503020204020204" charset="-122"/>
                <a:ea typeface="微软雅黑" panose="020B0503020204020204" charset="-122"/>
              </a:rPr>
              <a:t>课后思考与讨论</a:t>
            </a:r>
            <a:endParaRPr sz="2800" b="1" dirty="0">
              <a:solidFill>
                <a:schemeClr val="accent1"/>
              </a:solidFill>
              <a:latin typeface="微软雅黑" panose="020B0503020204020204" charset="-122"/>
              <a:ea typeface="微软雅黑" panose="020B0503020204020204" charset="-122"/>
            </a:endParaRPr>
          </a:p>
        </p:txBody>
      </p:sp>
      <p:sp>
        <p:nvSpPr>
          <p:cNvPr id="18" name="矩形 17"/>
          <p:cNvSpPr/>
          <p:nvPr/>
        </p:nvSpPr>
        <p:spPr>
          <a:xfrm>
            <a:off x="1406843" y="1977390"/>
            <a:ext cx="6392545" cy="2084070"/>
          </a:xfrm>
          <a:prstGeom prst="rect">
            <a:avLst/>
          </a:prstGeom>
        </p:spPr>
        <p:txBody>
          <a:bodyPr wrap="square">
            <a:spAutoFit/>
          </a:bodyPr>
          <a:lstStyle/>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1.如何理解国家安全概念的科学内涵？</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2.如何科学理解国家安全体系构成？</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3.如何把握影响国家安全的因素？</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4.如何开展全民国家安全教育和大学生国家安全教育？</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5.如何把握国家安全教育的内容？</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a:lnSpc>
                <a:spcPct val="120000"/>
              </a:lnSpc>
            </a:pPr>
            <a:r>
              <a:rPr dirty="0">
                <a:solidFill>
                  <a:schemeClr val="tx1">
                    <a:lumMod val="85000"/>
                    <a:lumOff val="15000"/>
                  </a:schemeClr>
                </a:solidFill>
                <a:latin typeface="楷体" panose="02010609060101010101" charset="-122"/>
                <a:ea typeface="楷体" panose="02010609060101010101" charset="-122"/>
                <a:cs typeface="楷体" panose="02010609060101010101" charset="-122"/>
              </a:rPr>
              <a:t>6.加强国家安全教育的措施有哪些？</a:t>
            </a:r>
            <a:endParaRPr dirty="0">
              <a:solidFill>
                <a:schemeClr val="tx1">
                  <a:lumMod val="85000"/>
                  <a:lumOff val="15000"/>
                </a:schemeClr>
              </a:solidFill>
              <a:latin typeface="楷体" panose="02010609060101010101" charset="-122"/>
              <a:ea typeface="楷体" panose="02010609060101010101" charset="-122"/>
              <a:cs typeface="楷体" panose="02010609060101010101" charset="-122"/>
            </a:endParaRPr>
          </a:p>
        </p:txBody>
      </p:sp>
      <p:sp>
        <p:nvSpPr>
          <p:cNvPr id="6" name="圆角矩形 5"/>
          <p:cNvSpPr/>
          <p:nvPr/>
        </p:nvSpPr>
        <p:spPr>
          <a:xfrm>
            <a:off x="838200" y="1885950"/>
            <a:ext cx="7539355" cy="2280920"/>
          </a:xfrm>
          <a:prstGeom prst="roundRect">
            <a:avLst>
              <a:gd name="adj" fmla="val 2209"/>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6"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3889226" y="3028950"/>
            <a:ext cx="1444774" cy="1897230"/>
          </a:xfrm>
          <a:prstGeom prst="rect">
            <a:avLst/>
          </a:prstGeom>
        </p:spPr>
      </p:pic>
      <p:sp>
        <p:nvSpPr>
          <p:cNvPr id="5" name="文本框 4"/>
          <p:cNvSpPr txBox="1"/>
          <p:nvPr/>
        </p:nvSpPr>
        <p:spPr>
          <a:xfrm>
            <a:off x="2245638" y="1276350"/>
            <a:ext cx="4653280" cy="1445260"/>
          </a:xfrm>
          <a:prstGeom prst="rect">
            <a:avLst/>
          </a:prstGeom>
          <a:noFill/>
        </p:spPr>
        <p:txBody>
          <a:bodyPr wrap="none" rtlCol="0">
            <a:spAutoFit/>
          </a:bodyPr>
          <a:lstStyle/>
          <a:p>
            <a:pPr algn="ctr"/>
            <a:r>
              <a:rPr kumimoji="1" lang="zh-CN" altLang="en-US" sz="8800" b="1">
                <a:solidFill>
                  <a:schemeClr val="accent6">
                    <a:lumMod val="20000"/>
                    <a:lumOff val="80000"/>
                  </a:schemeClr>
                </a:solidFill>
                <a:latin typeface="微软雅黑" panose="020B0503020204020204" charset="-122"/>
                <a:ea typeface="微软雅黑" panose="020B0503020204020204" charset="-122"/>
              </a:rPr>
              <a:t>感谢观看</a:t>
            </a:r>
            <a:endParaRPr kumimoji="1" lang="zh-CN" altLang="en-US" sz="8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1219200" y="361950"/>
            <a:ext cx="6415405" cy="645160"/>
          </a:xfrm>
          <a:prstGeom prst="rect">
            <a:avLst/>
          </a:prstGeom>
          <a:noFill/>
        </p:spPr>
        <p:txBody>
          <a:bodyPr wrap="square" rtlCol="0">
            <a:spAutoFit/>
          </a:bodyPr>
          <a:lstStyle/>
          <a:p>
            <a:pPr algn="ctr"/>
            <a:r>
              <a:rPr kumimoji="1" lang="zh-CN" altLang="en-US" sz="3600" b="1">
                <a:solidFill>
                  <a:schemeClr val="accent6">
                    <a:lumMod val="20000"/>
                    <a:lumOff val="80000"/>
                  </a:schemeClr>
                </a:solidFill>
                <a:latin typeface="微软雅黑" panose="020B0503020204020204" charset="-122"/>
                <a:ea typeface="微软雅黑" panose="020B0503020204020204" charset="-122"/>
              </a:rPr>
              <a:t>第一节</a:t>
            </a:r>
            <a:r>
              <a:rPr kumimoji="1" lang="en-US" altLang="zh-CN" sz="3600" b="1">
                <a:solidFill>
                  <a:schemeClr val="accent6">
                    <a:lumMod val="20000"/>
                    <a:lumOff val="80000"/>
                  </a:schemeClr>
                </a:solidFill>
                <a:latin typeface="微软雅黑" panose="020B0503020204020204" charset="-122"/>
                <a:ea typeface="微软雅黑" panose="020B0503020204020204" charset="-122"/>
              </a:rPr>
              <a:t> </a:t>
            </a:r>
            <a:r>
              <a:rPr kumimoji="1" lang="zh-CN" altLang="en-US" sz="3600" b="1">
                <a:solidFill>
                  <a:schemeClr val="accent6">
                    <a:lumMod val="20000"/>
                    <a:lumOff val="80000"/>
                  </a:schemeClr>
                </a:solidFill>
                <a:latin typeface="微软雅黑" panose="020B0503020204020204" charset="-122"/>
                <a:ea typeface="微软雅黑" panose="020B0503020204020204" charset="-122"/>
                <a:sym typeface="+mn-ea"/>
              </a:rPr>
              <a:t>国家安全概念</a:t>
            </a:r>
            <a:endParaRPr kumimoji="1" lang="en-US" altLang="zh-CN" sz="3600" b="1">
              <a:solidFill>
                <a:schemeClr val="accent6">
                  <a:lumMod val="20000"/>
                  <a:lumOff val="80000"/>
                </a:schemeClr>
              </a:solidFill>
              <a:latin typeface="微软雅黑" panose="020B0503020204020204" charset="-122"/>
              <a:ea typeface="微软雅黑" panose="020B0503020204020204" charset="-122"/>
            </a:endParaRPr>
          </a:p>
        </p:txBody>
      </p:sp>
      <p:sp>
        <p:nvSpPr>
          <p:cNvPr id="100" name="文本框 99"/>
          <p:cNvSpPr txBox="1"/>
          <p:nvPr/>
        </p:nvSpPr>
        <p:spPr>
          <a:xfrm>
            <a:off x="2057400" y="1276350"/>
            <a:ext cx="5080000" cy="2273935"/>
          </a:xfrm>
          <a:prstGeom prst="rect">
            <a:avLst/>
          </a:prstGeom>
          <a:noFill/>
          <a:ln w="9525">
            <a:noFill/>
          </a:ln>
        </p:spPr>
        <p:txBody>
          <a:bodyPr>
            <a:noAutofit/>
          </a:bodyPr>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一、国家安全概念的产生</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a:p>
            <a:pPr algn="l">
              <a:lnSpc>
                <a:spcPct val="150000"/>
              </a:lnSpc>
              <a:buClrTx/>
              <a:buSzTx/>
              <a:buFontTx/>
            </a:pPr>
            <a:r>
              <a:rPr kumimoji="1" lang="zh-CN" altLang="en-US" sz="2800" b="1">
                <a:solidFill>
                  <a:schemeClr val="accent6">
                    <a:lumMod val="20000"/>
                    <a:lumOff val="80000"/>
                  </a:schemeClr>
                </a:solidFill>
                <a:latin typeface="微软雅黑" panose="020B0503020204020204" charset="-122"/>
                <a:ea typeface="微软雅黑" panose="020B0503020204020204" charset="-122"/>
              </a:rPr>
              <a:t>二、国家安全概念的界定三、国家安全概念的科学内涵</a:t>
            </a:r>
            <a:endParaRPr kumimoji="1" lang="zh-CN" altLang="en-US" sz="2800" b="1">
              <a:solidFill>
                <a:schemeClr val="accent6">
                  <a:lumMod val="20000"/>
                  <a:lumOff val="8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10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一、国家安全概念的产生</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382000" cy="1753235"/>
          </a:xfrm>
          <a:prstGeom prst="rect">
            <a:avLst/>
          </a:prstGeom>
        </p:spPr>
        <p:txBody>
          <a:bodyPr wrap="square">
            <a:spAutoFit/>
          </a:bodyPr>
          <a:lstStyle/>
          <a:p>
            <a:pPr>
              <a:lnSpc>
                <a:spcPct val="200000"/>
              </a:lnSpc>
            </a:pPr>
            <a:r>
              <a:rPr dirty="0">
                <a:latin typeface="微软雅黑" panose="020B0503020204020204" charset="-122"/>
                <a:ea typeface="微软雅黑" panose="020B0503020204020204" charset="-122"/>
                <a:cs typeface="微软雅黑" panose="020B0503020204020204" charset="-122"/>
              </a:rPr>
              <a:t>“国家安全”是一个由“国家”和“安全”两个概念组成的复合概念，特指与国家的安全相关的思想、实践及战略谋划与战略指导。国家安全概念的产生、定义与内涵的发展，是一个随时代不断发展的过程</a:t>
            </a:r>
            <a:r>
              <a:rPr lang="zh-CN" dirty="0">
                <a:latin typeface="微软雅黑" panose="020B0503020204020204" charset="-122"/>
                <a:ea typeface="微软雅黑" panose="020B0503020204020204" charset="-122"/>
                <a:cs typeface="微软雅黑" panose="020B0503020204020204" charset="-122"/>
              </a:rPr>
              <a:t>。</a:t>
            </a:r>
            <a:endParaRPr 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pPr algn="l"/>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国家安全概念</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grpSp>
        <p:nvGrpSpPr>
          <p:cNvPr id="11" name="组合 10"/>
          <p:cNvGrpSpPr/>
          <p:nvPr/>
        </p:nvGrpSpPr>
        <p:grpSpPr>
          <a:xfrm>
            <a:off x="5194935" y="2571750"/>
            <a:ext cx="3378200" cy="2118437"/>
            <a:chOff x="600" y="1170"/>
            <a:chExt cx="5297" cy="4299"/>
          </a:xfrm>
        </p:grpSpPr>
        <p:pic>
          <p:nvPicPr>
            <p:cNvPr id="12" name="图片 11"/>
            <p:cNvPicPr>
              <a:picLocks noChangeAspect="1"/>
            </p:cNvPicPr>
            <p:nvPr>
              <p:custDataLst>
                <p:tags r:id="rId1"/>
              </p:custDataLst>
            </p:nvPr>
          </p:nvPicPr>
          <p:blipFill>
            <a:blip r:embed="rId2"/>
            <a:stretch>
              <a:fillRect/>
            </a:stretch>
          </p:blipFill>
          <p:spPr>
            <a:xfrm>
              <a:off x="600" y="1170"/>
              <a:ext cx="5297" cy="3201"/>
            </a:xfrm>
            <a:prstGeom prst="rect">
              <a:avLst/>
            </a:prstGeom>
          </p:spPr>
        </p:pic>
        <p:sp>
          <p:nvSpPr>
            <p:cNvPr id="13" name="文本框 12"/>
            <p:cNvSpPr txBox="1"/>
            <p:nvPr/>
          </p:nvSpPr>
          <p:spPr>
            <a:xfrm>
              <a:off x="1560" y="4410"/>
              <a:ext cx="3506" cy="1059"/>
            </a:xfrm>
            <a:prstGeom prst="rect">
              <a:avLst/>
            </a:prstGeom>
            <a:noFill/>
          </p:spPr>
          <p:txBody>
            <a:bodyPr wrap="square" rtlCol="0" anchor="t">
              <a:spAutoFit/>
            </a:bodyPr>
            <a:p>
              <a:pPr algn="ctr"/>
              <a:r>
                <a:rPr lang="zh-CN" altLang="en-US" sz="1400">
                  <a:latin typeface="微软雅黑" panose="020B0503020204020204" charset="-122"/>
                  <a:ea typeface="微软雅黑" panose="020B0503020204020204" charset="-122"/>
                </a:rPr>
                <a:t>中国古代的军事防御工事</a:t>
              </a:r>
              <a:endParaRPr lang="zh-CN" altLang="en-US" sz="1400">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一、国家安全概念的产生</a:t>
            </a:r>
            <a:endParaRPr lang="zh-CN" altLang="en-US" sz="2000" b="1" dirty="0">
              <a:solidFill>
                <a:schemeClr val="accent1"/>
              </a:solidFill>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国家安全概念</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pic>
        <p:nvPicPr>
          <p:cNvPr id="9" name="图片 8" descr="图片1"/>
          <p:cNvPicPr>
            <a:picLocks noChangeAspect="1"/>
          </p:cNvPicPr>
          <p:nvPr>
            <p:custDataLst>
              <p:tags r:id="rId1"/>
            </p:custDataLst>
          </p:nvPr>
        </p:nvPicPr>
        <p:blipFill>
          <a:blip r:embed="rId2"/>
          <a:stretch>
            <a:fillRect/>
          </a:stretch>
        </p:blipFill>
        <p:spPr>
          <a:xfrm>
            <a:off x="-609600" y="1141730"/>
            <a:ext cx="2205990" cy="3681730"/>
          </a:xfrm>
          <a:prstGeom prst="rect">
            <a:avLst/>
          </a:prstGeom>
        </p:spPr>
      </p:pic>
      <p:sp>
        <p:nvSpPr>
          <p:cNvPr id="11" name="任意多边形 10"/>
          <p:cNvSpPr/>
          <p:nvPr>
            <p:custDataLst>
              <p:tags r:id="rId3"/>
            </p:custDataLst>
          </p:nvPr>
        </p:nvSpPr>
        <p:spPr>
          <a:xfrm>
            <a:off x="76200" y="2425065"/>
            <a:ext cx="999490" cy="7943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DA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600" b="1">
                <a:solidFill>
                  <a:schemeClr val="lt1"/>
                </a:solidFill>
                <a:latin typeface="微软雅黑" panose="020B0503020204020204" charset="-122"/>
                <a:ea typeface="微软雅黑" panose="020B0503020204020204" charset="-122"/>
                <a:cs typeface="+mn-ea"/>
                <a:sym typeface="+mn-ea"/>
              </a:rPr>
              <a:t>过程</a:t>
            </a:r>
            <a:endParaRPr lang="zh-CN" altLang="en-US" sz="1600" b="1">
              <a:solidFill>
                <a:schemeClr val="lt1"/>
              </a:solidFill>
              <a:latin typeface="微软雅黑" panose="020B0503020204020204" charset="-122"/>
              <a:ea typeface="微软雅黑" panose="020B0503020204020204" charset="-122"/>
              <a:cs typeface="+mn-ea"/>
              <a:sym typeface="+mn-ea"/>
            </a:endParaRPr>
          </a:p>
        </p:txBody>
      </p:sp>
      <p:sp>
        <p:nvSpPr>
          <p:cNvPr id="17" name="椭圆 16"/>
          <p:cNvSpPr/>
          <p:nvPr>
            <p:custDataLst>
              <p:tags r:id="rId4"/>
            </p:custDataLst>
          </p:nvPr>
        </p:nvSpPr>
        <p:spPr>
          <a:xfrm>
            <a:off x="1318260" y="2425065"/>
            <a:ext cx="354965" cy="274320"/>
          </a:xfrm>
          <a:prstGeom prst="ellipse">
            <a:avLst/>
          </a:prstGeom>
          <a:solidFill>
            <a:srgbClr val="DA0000"/>
          </a:solidFill>
          <a:ln>
            <a:solidFill>
              <a:schemeClr val="accent2">
                <a:lumMod val="20000"/>
                <a:lumOff val="80000"/>
              </a:schemeClr>
            </a:solid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600" b="1">
                <a:solidFill>
                  <a:schemeClr val="bg1"/>
                </a:solidFill>
                <a:latin typeface="微软雅黑" panose="020B0503020204020204" charset="-122"/>
                <a:ea typeface="微软雅黑" panose="020B0503020204020204" charset="-122"/>
                <a:cs typeface="+mn-ea"/>
                <a:sym typeface="+mn-ea"/>
              </a:rPr>
              <a:t>3</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8" name="椭圆 37"/>
          <p:cNvSpPr/>
          <p:nvPr>
            <p:custDataLst>
              <p:tags r:id="rId5"/>
            </p:custDataLst>
          </p:nvPr>
        </p:nvSpPr>
        <p:spPr>
          <a:xfrm>
            <a:off x="457200" y="12763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1</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3" name="椭圆 32"/>
          <p:cNvSpPr/>
          <p:nvPr>
            <p:custDataLst>
              <p:tags r:id="rId6"/>
            </p:custDataLst>
          </p:nvPr>
        </p:nvSpPr>
        <p:spPr>
          <a:xfrm>
            <a:off x="963295" y="177673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2</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6" name="椭圆 35"/>
          <p:cNvSpPr/>
          <p:nvPr>
            <p:custDataLst>
              <p:tags r:id="rId7"/>
            </p:custDataLst>
          </p:nvPr>
        </p:nvSpPr>
        <p:spPr>
          <a:xfrm>
            <a:off x="457200" y="4502785"/>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6</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35" name="椭圆 34"/>
          <p:cNvSpPr/>
          <p:nvPr>
            <p:custDataLst>
              <p:tags r:id="rId8"/>
            </p:custDataLst>
          </p:nvPr>
        </p:nvSpPr>
        <p:spPr>
          <a:xfrm>
            <a:off x="1330960" y="3207385"/>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4</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100" name="文本框 99"/>
          <p:cNvSpPr txBox="1"/>
          <p:nvPr/>
        </p:nvSpPr>
        <p:spPr>
          <a:xfrm>
            <a:off x="992505" y="1141730"/>
            <a:ext cx="7999095" cy="337185"/>
          </a:xfrm>
          <a:prstGeom prst="rect">
            <a:avLst/>
          </a:prstGeom>
          <a:noFill/>
          <a:ln w="9525">
            <a:noFill/>
          </a:ln>
        </p:spPr>
        <p:txBody>
          <a:bodyPr wrap="square">
            <a:spAutoFit/>
          </a:bodyPr>
          <a:p>
            <a:pPr indent="0"/>
            <a:r>
              <a:rPr lang="zh-CN" sz="1600" b="0">
                <a:solidFill>
                  <a:srgbClr val="231F20"/>
                </a:solidFill>
                <a:latin typeface="微软雅黑" panose="020B0503020204020204" charset="-122"/>
                <a:ea typeface="微软雅黑" panose="020B0503020204020204" charset="-122"/>
              </a:rPr>
              <a:t>中国古代在诸子百家的著作中，以及各类史书中，都有丰富的国家安全思想。</a:t>
            </a:r>
            <a:endParaRPr lang="zh-CN" altLang="en-US" sz="1600" b="0">
              <a:solidFill>
                <a:srgbClr val="231F20"/>
              </a:solidFill>
              <a:latin typeface="微软雅黑" panose="020B0503020204020204" charset="-122"/>
              <a:ea typeface="微软雅黑" panose="020B0503020204020204" charset="-122"/>
            </a:endParaRPr>
          </a:p>
        </p:txBody>
      </p:sp>
      <p:sp>
        <p:nvSpPr>
          <p:cNvPr id="10" name="文本框 9"/>
          <p:cNvSpPr txBox="1"/>
          <p:nvPr/>
        </p:nvSpPr>
        <p:spPr>
          <a:xfrm>
            <a:off x="1447800" y="1581150"/>
            <a:ext cx="6999605" cy="583565"/>
          </a:xfrm>
          <a:prstGeom prst="rect">
            <a:avLst/>
          </a:prstGeom>
          <a:noFill/>
          <a:ln w="9525">
            <a:noFill/>
          </a:ln>
        </p:spPr>
        <p:txBody>
          <a:bodyPr wrap="square">
            <a:spAutoFit/>
          </a:bodyPr>
          <a:p>
            <a:pPr indent="0"/>
            <a:r>
              <a:rPr lang="zh-CN" sz="1600">
                <a:solidFill>
                  <a:srgbClr val="231F20"/>
                </a:solidFill>
                <a:latin typeface="微软雅黑" panose="020B0503020204020204" charset="-122"/>
                <a:ea typeface="微软雅黑" panose="020B0503020204020204" charset="-122"/>
                <a:cs typeface="微软雅黑" panose="020B0503020204020204" charset="-122"/>
              </a:rPr>
              <a:t>中国进入近代以来，内忧外患不断，更面临着外患问题，形成了中国近代不同时期以抗御外敌、救亡图存为主线的国家安全思想。</a:t>
            </a:r>
            <a:endParaRPr lang="zh-CN" altLang="en-US" sz="16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731010" y="2190750"/>
            <a:ext cx="7001510" cy="583565"/>
          </a:xfrm>
          <a:prstGeom prst="rect">
            <a:avLst/>
          </a:prstGeom>
          <a:noFill/>
          <a:ln w="9525">
            <a:noFill/>
          </a:ln>
        </p:spPr>
        <p:txBody>
          <a:bodyPr wrap="square">
            <a:spAutoFit/>
          </a:bodyPr>
          <a:p>
            <a:pPr indent="0" fontAlgn="auto"/>
            <a:r>
              <a:rPr lang="zh-CN" sz="1600" b="0">
                <a:solidFill>
                  <a:srgbClr val="231F20"/>
                </a:solidFill>
                <a:latin typeface="微软雅黑" panose="020B0503020204020204" charset="-122"/>
                <a:ea typeface="微软雅黑" panose="020B0503020204020204" charset="-122"/>
                <a:cs typeface="微软雅黑" panose="020B0503020204020204" charset="-122"/>
              </a:rPr>
              <a:t>近代工业革命后，西方资本主义国家在世界范围内到处开拓市场并进行殖民扩张，西方国家安全思想发展进入到新的阶段。</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731010" y="2800350"/>
            <a:ext cx="7239000" cy="829945"/>
          </a:xfrm>
          <a:prstGeom prst="rect">
            <a:avLst/>
          </a:prstGeom>
          <a:noFill/>
          <a:ln w="9525">
            <a:noFill/>
          </a:ln>
        </p:spPr>
        <p:txBody>
          <a:bodyPr wrap="square">
            <a:spAutoFit/>
          </a:bodyPr>
          <a:p>
            <a:pPr indent="0"/>
            <a:r>
              <a:rPr lang="en-US" sz="1600" b="0">
                <a:solidFill>
                  <a:srgbClr val="231F20"/>
                </a:solidFill>
                <a:latin typeface="微软雅黑" panose="020B0503020204020204" charset="-122"/>
                <a:ea typeface="微软雅黑" panose="020B0503020204020204" charset="-122"/>
                <a:cs typeface="微软雅黑" panose="020B0503020204020204" charset="-122"/>
              </a:rPr>
              <a:t>1995</a:t>
            </a:r>
            <a:r>
              <a:rPr lang="zh-CN" sz="1600" b="0">
                <a:solidFill>
                  <a:srgbClr val="231F20"/>
                </a:solidFill>
                <a:latin typeface="微软雅黑" panose="020B0503020204020204" charset="-122"/>
                <a:ea typeface="微软雅黑" panose="020B0503020204020204" charset="-122"/>
                <a:cs typeface="微软雅黑" panose="020B0503020204020204" charset="-122"/>
              </a:rPr>
              <a:t>年</a:t>
            </a:r>
            <a:r>
              <a:rPr lang="en-US" sz="1600" b="0">
                <a:solidFill>
                  <a:srgbClr val="231F20"/>
                </a:solidFill>
                <a:latin typeface="微软雅黑" panose="020B0503020204020204" charset="-122"/>
                <a:ea typeface="微软雅黑" panose="020B0503020204020204" charset="-122"/>
                <a:cs typeface="微软雅黑" panose="020B0503020204020204" charset="-122"/>
              </a:rPr>
              <a:t>8</a:t>
            </a:r>
            <a:r>
              <a:rPr lang="zh-CN" sz="1600" b="0">
                <a:solidFill>
                  <a:srgbClr val="231F20"/>
                </a:solidFill>
                <a:latin typeface="微软雅黑" panose="020B0503020204020204" charset="-122"/>
                <a:ea typeface="微软雅黑" panose="020B0503020204020204" charset="-122"/>
                <a:cs typeface="微软雅黑" panose="020B0503020204020204" charset="-122"/>
              </a:rPr>
              <a:t>月，我国外交官员在东盟地区论坛会议上，首次公开提出要摒弃冷战时期的旧观念，树立新型安全观问题。江泽民同志在</a:t>
            </a:r>
            <a:r>
              <a:rPr lang="en-US" sz="1600" b="0">
                <a:solidFill>
                  <a:srgbClr val="231F20"/>
                </a:solidFill>
                <a:latin typeface="微软雅黑" panose="020B0503020204020204" charset="-122"/>
                <a:ea typeface="微软雅黑" panose="020B0503020204020204" charset="-122"/>
                <a:cs typeface="微软雅黑" panose="020B0503020204020204" charset="-122"/>
              </a:rPr>
              <a:t>1999</a:t>
            </a:r>
            <a:r>
              <a:rPr lang="zh-CN" sz="1600" b="0">
                <a:solidFill>
                  <a:srgbClr val="231F20"/>
                </a:solidFill>
                <a:latin typeface="微软雅黑" panose="020B0503020204020204" charset="-122"/>
                <a:ea typeface="微软雅黑" panose="020B0503020204020204" charset="-122"/>
                <a:cs typeface="微软雅黑" panose="020B0503020204020204" charset="-122"/>
              </a:rPr>
              <a:t>年日内瓦裁军谈判会议和</a:t>
            </a:r>
            <a:r>
              <a:rPr lang="en-US" sz="1600" b="0">
                <a:solidFill>
                  <a:srgbClr val="231F20"/>
                </a:solidFill>
                <a:latin typeface="微软雅黑" panose="020B0503020204020204" charset="-122"/>
                <a:ea typeface="微软雅黑" panose="020B0503020204020204" charset="-122"/>
                <a:cs typeface="微软雅黑" panose="020B0503020204020204" charset="-122"/>
              </a:rPr>
              <a:t>2000</a:t>
            </a:r>
            <a:r>
              <a:rPr lang="zh-CN" sz="1600" b="0">
                <a:solidFill>
                  <a:srgbClr val="231F20"/>
                </a:solidFill>
                <a:latin typeface="微软雅黑" panose="020B0503020204020204" charset="-122"/>
                <a:ea typeface="微软雅黑" panose="020B0503020204020204" charset="-122"/>
                <a:cs typeface="微软雅黑" panose="020B0503020204020204" charset="-122"/>
              </a:rPr>
              <a:t>年</a:t>
            </a:r>
            <a:r>
              <a:rPr lang="en-US" sz="1600" b="0">
                <a:solidFill>
                  <a:srgbClr val="231F20"/>
                </a:solidFill>
                <a:latin typeface="微软雅黑" panose="020B0503020204020204" charset="-122"/>
                <a:ea typeface="微软雅黑" panose="020B0503020204020204" charset="-122"/>
                <a:cs typeface="微软雅黑" panose="020B0503020204020204" charset="-122"/>
              </a:rPr>
              <a:t>9</a:t>
            </a:r>
            <a:r>
              <a:rPr lang="zh-CN" sz="1600" b="0">
                <a:solidFill>
                  <a:srgbClr val="231F20"/>
                </a:solidFill>
                <a:latin typeface="微软雅黑" panose="020B0503020204020204" charset="-122"/>
                <a:ea typeface="微软雅黑" panose="020B0503020204020204" charset="-122"/>
                <a:cs typeface="微软雅黑" panose="020B0503020204020204" charset="-122"/>
              </a:rPr>
              <a:t>月的联合国千年首脑会议上，比较详细地阐述了我国的安全观。</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447800" y="3700145"/>
            <a:ext cx="7437120" cy="583565"/>
          </a:xfrm>
          <a:prstGeom prst="rect">
            <a:avLst/>
          </a:prstGeom>
          <a:noFill/>
          <a:ln w="9525">
            <a:noFill/>
          </a:ln>
        </p:spPr>
        <p:txBody>
          <a:bodyPr wrap="square">
            <a:spAutoFit/>
          </a:bodyPr>
          <a:p>
            <a:pPr indent="0"/>
            <a:r>
              <a:rPr lang="zh-CN" sz="1600" b="0">
                <a:solidFill>
                  <a:srgbClr val="231F20"/>
                </a:solidFill>
                <a:latin typeface="微软雅黑" panose="020B0503020204020204" charset="-122"/>
                <a:ea typeface="微软雅黑" panose="020B0503020204020204" charset="-122"/>
                <a:cs typeface="微软雅黑" panose="020B0503020204020204" charset="-122"/>
              </a:rPr>
              <a:t>从</a:t>
            </a:r>
            <a:r>
              <a:rPr lang="en-US" sz="1600" b="0">
                <a:solidFill>
                  <a:srgbClr val="231F20"/>
                </a:solidFill>
                <a:latin typeface="微软雅黑" panose="020B0503020204020204" charset="-122"/>
                <a:ea typeface="微软雅黑" panose="020B0503020204020204" charset="-122"/>
                <a:cs typeface="微软雅黑" panose="020B0503020204020204" charset="-122"/>
              </a:rPr>
              <a:t>20</a:t>
            </a:r>
            <a:r>
              <a:rPr lang="zh-CN" sz="1600" b="0">
                <a:solidFill>
                  <a:srgbClr val="231F20"/>
                </a:solidFill>
                <a:latin typeface="微软雅黑" panose="020B0503020204020204" charset="-122"/>
                <a:ea typeface="微软雅黑" panose="020B0503020204020204" charset="-122"/>
                <a:cs typeface="微软雅黑" panose="020B0503020204020204" charset="-122"/>
              </a:rPr>
              <a:t>世纪</a:t>
            </a:r>
            <a:r>
              <a:rPr lang="en-US" sz="1600" b="0">
                <a:solidFill>
                  <a:srgbClr val="231F20"/>
                </a:solidFill>
                <a:latin typeface="微软雅黑" panose="020B0503020204020204" charset="-122"/>
                <a:ea typeface="微软雅黑" panose="020B0503020204020204" charset="-122"/>
                <a:cs typeface="微软雅黑" panose="020B0503020204020204" charset="-122"/>
              </a:rPr>
              <a:t>90</a:t>
            </a:r>
            <a:r>
              <a:rPr lang="zh-CN" sz="1600" b="0">
                <a:solidFill>
                  <a:srgbClr val="231F20"/>
                </a:solidFill>
                <a:latin typeface="微软雅黑" panose="020B0503020204020204" charset="-122"/>
                <a:ea typeface="微软雅黑" panose="020B0503020204020204" charset="-122"/>
                <a:cs typeface="微软雅黑" panose="020B0503020204020204" charset="-122"/>
              </a:rPr>
              <a:t>年代中期开始，我国学者才把目光集中于国家安全的理论与战略研究上。党的十八大报告正式提出了</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国家发展战略和国家安全战略</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的概念</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5" name="椭圆 14"/>
          <p:cNvSpPr/>
          <p:nvPr>
            <p:custDataLst>
              <p:tags r:id="rId9"/>
            </p:custDataLst>
          </p:nvPr>
        </p:nvSpPr>
        <p:spPr>
          <a:xfrm>
            <a:off x="992505" y="3867150"/>
            <a:ext cx="354965" cy="274320"/>
          </a:xfrm>
          <a:prstGeom prst="ellipse">
            <a:avLst/>
          </a:prstGeom>
          <a:solidFill>
            <a:srgbClr val="DA0000"/>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600" b="1">
                <a:solidFill>
                  <a:schemeClr val="bg1"/>
                </a:solidFill>
                <a:latin typeface="微软雅黑" panose="020B0503020204020204" charset="-122"/>
                <a:ea typeface="微软雅黑" panose="020B0503020204020204" charset="-122"/>
                <a:cs typeface="+mn-ea"/>
                <a:sym typeface="+mn-ea"/>
              </a:rPr>
              <a:t>5</a:t>
            </a:r>
            <a:endParaRPr lang="en-US" altLang="zh-CN" sz="1600" b="1">
              <a:solidFill>
                <a:schemeClr val="bg1"/>
              </a:solidFill>
              <a:latin typeface="微软雅黑" panose="020B0503020204020204" charset="-122"/>
              <a:ea typeface="微软雅黑" panose="020B0503020204020204" charset="-122"/>
              <a:cs typeface="+mn-ea"/>
              <a:sym typeface="+mn-ea"/>
            </a:endParaRPr>
          </a:p>
        </p:txBody>
      </p:sp>
      <p:sp>
        <p:nvSpPr>
          <p:cNvPr id="16" name="文本框 15"/>
          <p:cNvSpPr txBox="1"/>
          <p:nvPr/>
        </p:nvSpPr>
        <p:spPr>
          <a:xfrm>
            <a:off x="838200" y="4353560"/>
            <a:ext cx="7995285" cy="583565"/>
          </a:xfrm>
          <a:prstGeom prst="rect">
            <a:avLst/>
          </a:prstGeom>
          <a:noFill/>
          <a:ln w="9525">
            <a:noFill/>
          </a:ln>
        </p:spPr>
        <p:txBody>
          <a:bodyPr wrap="square">
            <a:spAutoFit/>
          </a:bodyPr>
          <a:p>
            <a:pPr indent="0"/>
            <a:r>
              <a:rPr lang="en-US" sz="1600" b="0">
                <a:solidFill>
                  <a:srgbClr val="231F20"/>
                </a:solidFill>
                <a:latin typeface="微软雅黑" panose="020B0503020204020204" charset="-122"/>
                <a:ea typeface="微软雅黑" panose="020B0503020204020204" charset="-122"/>
                <a:cs typeface="微软雅黑" panose="020B0503020204020204" charset="-122"/>
              </a:rPr>
              <a:t>2020</a:t>
            </a:r>
            <a:r>
              <a:rPr lang="zh-CN" sz="1600" b="0">
                <a:solidFill>
                  <a:srgbClr val="231F20"/>
                </a:solidFill>
                <a:latin typeface="微软雅黑" panose="020B0503020204020204" charset="-122"/>
                <a:ea typeface="微软雅黑" panose="020B0503020204020204" charset="-122"/>
                <a:cs typeface="微软雅黑" panose="020B0503020204020204" charset="-122"/>
              </a:rPr>
              <a:t>年，国务院学术委员会、教育部批准设立国家安全学一级学科，并纳入新设立的交叉学科门类，这是我国国家安全学建设的又一个里程碑。</a:t>
            </a:r>
            <a:endParaRPr lang="zh-CN"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42950"/>
            <a:ext cx="2976880" cy="398780"/>
          </a:xfrm>
          <a:prstGeom prst="rect">
            <a:avLst/>
          </a:prstGeom>
        </p:spPr>
        <p:txBody>
          <a:bodyPr wrap="none">
            <a:spAutoFit/>
          </a:bodyPr>
          <a:lstStyle/>
          <a:p>
            <a:pPr algn="l"/>
            <a:r>
              <a:rPr lang="zh-CN" altLang="en-US" sz="2000" b="1" dirty="0">
                <a:solidFill>
                  <a:schemeClr val="accent1"/>
                </a:solidFill>
                <a:latin typeface="微软雅黑" panose="020B0503020204020204" charset="-122"/>
                <a:ea typeface="微软雅黑" panose="020B0503020204020204" charset="-122"/>
              </a:rPr>
              <a:t>二、国家安全概念的界定</a:t>
            </a:r>
            <a:endParaRPr lang="zh-CN" altLang="en-US" sz="20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381000" y="1226185"/>
            <a:ext cx="8164195" cy="645160"/>
          </a:xfrm>
          <a:prstGeom prst="rect">
            <a:avLst/>
          </a:prstGeom>
        </p:spPr>
        <p:txBody>
          <a:bodyPr wrap="square">
            <a:spAutoFit/>
          </a:bodyPr>
          <a:lstStyle/>
          <a:p>
            <a:pPr>
              <a:lnSpc>
                <a:spcPct val="200000"/>
              </a:lnSpc>
            </a:pPr>
            <a:r>
              <a:rPr dirty="0">
                <a:latin typeface="微软雅黑" panose="020B0503020204020204" charset="-122"/>
                <a:ea typeface="微软雅黑" panose="020B0503020204020204" charset="-122"/>
              </a:rPr>
              <a:t>国外学术界目前对国家安全概念的界定并没有统一的认识。</a:t>
            </a:r>
            <a:endParaRPr dirty="0">
              <a:latin typeface="微软雅黑" panose="020B0503020204020204" charset="-122"/>
              <a:ea typeface="微软雅黑" panose="020B0503020204020204" charset="-122"/>
            </a:endParaRPr>
          </a:p>
        </p:txBody>
      </p:sp>
      <p:sp>
        <p:nvSpPr>
          <p:cNvPr id="2" name="文本框 1"/>
          <p:cNvSpPr txBox="1"/>
          <p:nvPr/>
        </p:nvSpPr>
        <p:spPr>
          <a:xfrm>
            <a:off x="152400" y="133588"/>
            <a:ext cx="3211830" cy="460375"/>
          </a:xfrm>
          <a:prstGeom prst="rect">
            <a:avLst/>
          </a:prstGeom>
          <a:noFill/>
        </p:spPr>
        <p:txBody>
          <a:bodyPr wrap="none" rtlCol="0">
            <a:spAutoFit/>
          </a:bodyPr>
          <a:lstStyle/>
          <a:p>
            <a:r>
              <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rPr>
              <a:t>第一节 | 国家安全概念</a:t>
            </a:r>
            <a:endParaRPr kumimoji="1" lang="zh-CN" altLang="en-US" sz="2400" b="1">
              <a:solidFill>
                <a:schemeClr val="accent6">
                  <a:lumMod val="20000"/>
                  <a:lumOff val="80000"/>
                </a:schemeClr>
              </a:solidFill>
              <a:latin typeface="微软雅黑" panose="020B0503020204020204" charset="-122"/>
              <a:ea typeface="微软雅黑" panose="020B0503020204020204" charset="-122"/>
              <a:cs typeface="微软雅黑" panose="020B0503020204020204" charset="-122"/>
            </a:endParaRPr>
          </a:p>
        </p:txBody>
      </p:sp>
      <p:sp>
        <p:nvSpPr>
          <p:cNvPr id="11" name="对象11"/>
          <p:cNvSpPr/>
          <p:nvPr>
            <p:custDataLst>
              <p:tags r:id="rId1"/>
            </p:custDataLst>
          </p:nvPr>
        </p:nvSpPr>
        <p:spPr>
          <a:xfrm>
            <a:off x="533400" y="2419350"/>
            <a:ext cx="1370965" cy="1256030"/>
          </a:xfrm>
          <a:prstGeom prst="ellipse">
            <a:avLst/>
          </a:prstGeom>
          <a:solidFill>
            <a:srgbClr val="C00000"/>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国外</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a:p>
            <a:pPr algn="ctr">
              <a:spcBef>
                <a:spcPct val="0"/>
              </a:spcBef>
              <a:spcAft>
                <a:spcPct val="0"/>
              </a:spcAft>
            </a:pPr>
            <a:r>
              <a:rPr lang="zh-CN" altLang="en-US" sz="3200">
                <a:solidFill>
                  <a:schemeClr val="lt1">
                    <a:lumMod val="100000"/>
                  </a:schemeClr>
                </a:solidFill>
                <a:latin typeface="微软雅黑" panose="020B0503020204020204" charset="-122"/>
                <a:ea typeface="微软雅黑" panose="020B0503020204020204" charset="-122"/>
                <a:cs typeface="+mn-ea"/>
                <a:sym typeface="+mn-ea"/>
              </a:rPr>
              <a:t>定义</a:t>
            </a:r>
            <a:endParaRPr lang="zh-CN" altLang="en-US" sz="3200">
              <a:solidFill>
                <a:schemeClr val="lt1">
                  <a:lumMod val="100000"/>
                </a:schemeClr>
              </a:solidFill>
              <a:latin typeface="微软雅黑" panose="020B0503020204020204" charset="-122"/>
              <a:ea typeface="微软雅黑" panose="020B0503020204020204" charset="-122"/>
              <a:cs typeface="+mn-ea"/>
              <a:sym typeface="+mn-ea"/>
            </a:endParaRPr>
          </a:p>
        </p:txBody>
      </p:sp>
      <p:sp>
        <p:nvSpPr>
          <p:cNvPr id="16" name="椭圆 15"/>
          <p:cNvSpPr/>
          <p:nvPr>
            <p:custDataLst>
              <p:tags r:id="rId2"/>
            </p:custDataLst>
          </p:nvPr>
        </p:nvSpPr>
        <p:spPr>
          <a:xfrm>
            <a:off x="1990539" y="2137972"/>
            <a:ext cx="437975" cy="428907"/>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7" name="椭圆 16"/>
          <p:cNvSpPr/>
          <p:nvPr>
            <p:custDataLst>
              <p:tags r:id="rId3"/>
            </p:custDataLst>
          </p:nvPr>
        </p:nvSpPr>
        <p:spPr>
          <a:xfrm>
            <a:off x="2014855" y="3562350"/>
            <a:ext cx="436880" cy="439420"/>
          </a:xfrm>
          <a:prstGeom prst="ellipse">
            <a:avLst/>
          </a:prstGeom>
          <a:gradFill>
            <a:gsLst>
              <a:gs pos="50000">
                <a:schemeClr val="accent1"/>
              </a:gs>
              <a:gs pos="0">
                <a:schemeClr val="accent1">
                  <a:lumMod val="25000"/>
                  <a:lumOff val="75000"/>
                </a:schemeClr>
              </a:gs>
              <a:gs pos="100000">
                <a:schemeClr val="accent1">
                  <a:lumMod val="85000"/>
                </a:schemeClr>
              </a:gs>
            </a:gsLst>
            <a:lin ang="5400000" scaled="1"/>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b="1">
                <a:solidFill>
                  <a:schemeClr val="lt1">
                    <a:lumMod val="100000"/>
                  </a:schemeClr>
                </a:solidFill>
                <a:latin typeface="+mn-ea"/>
                <a:cs typeface="+mn-ea"/>
              </a:rPr>
              <a:t>02</a:t>
            </a:r>
            <a:endParaRPr lang="zh-CN" altLang="en-US" b="1">
              <a:solidFill>
                <a:schemeClr val="lt1">
                  <a:lumMod val="100000"/>
                </a:schemeClr>
              </a:solidFill>
              <a:latin typeface="+mn-ea"/>
              <a:cs typeface="+mn-ea"/>
            </a:endParaRPr>
          </a:p>
        </p:txBody>
      </p:sp>
      <p:sp>
        <p:nvSpPr>
          <p:cNvPr id="100" name="文本框 99"/>
          <p:cNvSpPr txBox="1"/>
          <p:nvPr/>
        </p:nvSpPr>
        <p:spPr>
          <a:xfrm>
            <a:off x="2514600" y="1871345"/>
            <a:ext cx="6071870" cy="1322070"/>
          </a:xfrm>
          <a:prstGeom prst="rect">
            <a:avLst/>
          </a:prstGeom>
          <a:noFill/>
          <a:ln w="9525">
            <a:noFill/>
          </a:ln>
        </p:spPr>
        <p:txBody>
          <a:bodyPr wrap="square">
            <a:spAutoFit/>
          </a:bodyPr>
          <a:p>
            <a:pPr indent="0">
              <a:lnSpc>
                <a:spcPct val="125000"/>
              </a:lnSpc>
              <a:spcBef>
                <a:spcPts val="0"/>
              </a:spcBef>
              <a:spcAft>
                <a:spcPts val="0"/>
              </a:spcAft>
            </a:pPr>
            <a:r>
              <a:rPr lang="zh-CN" sz="1600" b="0">
                <a:solidFill>
                  <a:srgbClr val="231F20"/>
                </a:solidFill>
                <a:latin typeface="微软雅黑" panose="020B0503020204020204" charset="-122"/>
                <a:ea typeface="微软雅黑" panose="020B0503020204020204" charset="-122"/>
                <a:cs typeface="微软雅黑" panose="020B0503020204020204" charset="-122"/>
              </a:rPr>
              <a:t>学者哈罗德</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布朗在《思考国家安全》一书中认为：</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国家安全是一种能力。保持国家的统一和领土完整，基于合理的条件维持它与世界其他部分的经济联系，防止外来力量打垮它的特质、制度和统治，并且控制它的边界。</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endParaRPr lang="en-US"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2514600" y="3257550"/>
            <a:ext cx="6146165" cy="1014730"/>
          </a:xfrm>
          <a:prstGeom prst="rect">
            <a:avLst/>
          </a:prstGeom>
          <a:noFill/>
          <a:ln w="9525">
            <a:noFill/>
          </a:ln>
        </p:spPr>
        <p:txBody>
          <a:bodyPr wrap="square">
            <a:spAutoFit/>
          </a:bodyPr>
          <a:p>
            <a:pPr indent="0">
              <a:lnSpc>
                <a:spcPct val="125000"/>
              </a:lnSpc>
              <a:spcBef>
                <a:spcPts val="0"/>
              </a:spcBef>
              <a:spcAft>
                <a:spcPts val="0"/>
              </a:spcAft>
            </a:pPr>
            <a:r>
              <a:rPr lang="zh-CN" sz="1600" b="0">
                <a:solidFill>
                  <a:srgbClr val="231F20"/>
                </a:solidFill>
                <a:latin typeface="微软雅黑" panose="020B0503020204020204" charset="-122"/>
                <a:ea typeface="微软雅黑" panose="020B0503020204020204" charset="-122"/>
                <a:cs typeface="微软雅黑" panose="020B0503020204020204" charset="-122"/>
              </a:rPr>
              <a:t>美国出版的《国际社会关系百科全书》认为：</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r>
              <a:rPr lang="zh-CN" sz="1600" b="0">
                <a:solidFill>
                  <a:srgbClr val="231F20"/>
                </a:solidFill>
                <a:latin typeface="微软雅黑" panose="020B0503020204020204" charset="-122"/>
                <a:ea typeface="微软雅黑" panose="020B0503020204020204" charset="-122"/>
                <a:cs typeface="微软雅黑" panose="020B0503020204020204" charset="-122"/>
              </a:rPr>
              <a:t>现代社会科学家谈到国家安全这个概念时，一般是指一个国家保护它的内部社会制度不受外来威胁的能力。</a:t>
            </a:r>
            <a:r>
              <a:rPr lang="en-US" sz="1600" b="0">
                <a:solidFill>
                  <a:srgbClr val="231F20"/>
                </a:solidFill>
                <a:latin typeface="微软雅黑" panose="020B0503020204020204" charset="-122"/>
                <a:ea typeface="微软雅黑" panose="020B0503020204020204" charset="-122"/>
                <a:cs typeface="微软雅黑" panose="020B0503020204020204" charset="-122"/>
              </a:rPr>
              <a:t>”</a:t>
            </a:r>
            <a:endParaRPr lang="en-US" altLang="en-US" sz="1600" b="0">
              <a:solidFill>
                <a:srgbClr val="231F2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486_5*n_h_i*1_2_1"/>
  <p:tag name="KSO_WM_TEMPLATE_CATEGORY" val="diagram"/>
  <p:tag name="KSO_WM_TEMPLATE_INDEX" val="20231486"/>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0.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39_4*q_h_a*1_4_1"/>
  <p:tag name="KSO_WM_UNIT_TEXT_FILL_FORE_SCHEMECOLOR_INDEX" val="13"/>
  <p:tag name="KSO_WM_UNIT_TEXT_FILL_TYPE" val="1"/>
</p:tagLst>
</file>

<file path=ppt/tags/tag101.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f"/>
  <p:tag name="KSO_WM_UNIT_INDEX" val="1_4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ID" val="diagram20170739_4*q_h_f*1_4_1"/>
  <p:tag name="KSO_WM_UNIT_TEXT_FILL_FORE_SCHEMECOLOR_INDEX" val="8"/>
  <p:tag name="KSO_WM_UNIT_TEXT_FILL_TYPE" val="1"/>
</p:tagLst>
</file>

<file path=ppt/tags/tag102.xml><?xml version="1.0" encoding="utf-8"?>
<p:tagLst xmlns:p="http://schemas.openxmlformats.org/presentationml/2006/main">
  <p:tag name="KSO_WM_TEMPLATE_CATEGORY" val="diagram"/>
  <p:tag name="KSO_WM_TEMPLATE_INDEX" val="600"/>
  <p:tag name="KSO_WM_UNIT_TYPE" val="m_i"/>
  <p:tag name="KSO_WM_UNIT_INDEX" val="2_1"/>
  <p:tag name="KSO_WM_UNIT_ID" val="257*m_i*2_1"/>
  <p:tag name="KSO_WM_UNIT_CLEAR" val="1"/>
  <p:tag name="KSO_WM_UNIT_LAYERLEVEL" val="1_1"/>
  <p:tag name="KSO_WM_BEAUTIFY_FLAG" val="#wm#"/>
  <p:tag name="KSO_WM_TAG_VERSION" val="1.0"/>
  <p:tag name="KSO_WM_DIAGRAM_GROUP_CODE" val="m1-1"/>
  <p:tag name="KSO_WM_UNIT_TEXT_FILL_FORE_SCHEMECOLOR_INDEX" val="2"/>
  <p:tag name="KSO_WM_UNIT_TEXT_FILL_TYPE" val="1"/>
  <p:tag name="KSO_WM_DIAGRAM_VIRTUALLY_FRAME" val="{&quot;height&quot;:264.8496062992126,&quot;left&quot;:88.7783464566929,&quot;top&quot;:112.4,&quot;width&quot;:534.9842519685042}"/>
</p:tagLst>
</file>

<file path=ppt/tags/tag103.xml><?xml version="1.0" encoding="utf-8"?>
<p:tagLst xmlns:p="http://schemas.openxmlformats.org/presentationml/2006/main">
  <p:tag name="KSO_WM_TEMPLATE_CATEGORY" val="diagram"/>
  <p:tag name="KSO_WM_TEMPLATE_INDEX" val="600"/>
  <p:tag name="KSO_WM_UNIT_TYPE" val="m_i"/>
  <p:tag name="KSO_WM_UNIT_INDEX" val="2_8"/>
  <p:tag name="KSO_WM_UNIT_ID" val="257*m_i*2_8"/>
  <p:tag name="KSO_WM_UNIT_CLEAR" val="1"/>
  <p:tag name="KSO_WM_UNIT_LAYERLEVEL" val="1_1"/>
  <p:tag name="KSO_WM_TAG_VERSION" val="1.0"/>
  <p:tag name="KSO_WM_DIAGRAM_GROUP_CODE" val="m1-1"/>
  <p:tag name="KSO_WM_DIAGRAM_VIRTUALLY_FRAME" val="{&quot;height&quot;:232.49960629921262,&quot;left&quot;:88.7783464566929,&quot;top&quot;:144.75,&quot;width&quot;:534.9842519685042}"/>
</p:tagLst>
</file>

<file path=ppt/tags/tag104.xml><?xml version="1.0" encoding="utf-8"?>
<p:tagLst xmlns:p="http://schemas.openxmlformats.org/presentationml/2006/main">
  <p:tag name="KSO_WM_TEMPLATE_CATEGORY" val="diagram"/>
  <p:tag name="KSO_WM_TEMPLATE_INDEX" val="600"/>
  <p:tag name="KSO_WM_UNIT_TYPE" val="m_i"/>
  <p:tag name="KSO_WM_UNIT_INDEX" val="2_8"/>
  <p:tag name="KSO_WM_UNIT_ID" val="257*m_i*2_8"/>
  <p:tag name="KSO_WM_UNIT_CLEAR" val="1"/>
  <p:tag name="KSO_WM_UNIT_LAYERLEVEL" val="1_1"/>
  <p:tag name="KSO_WM_TAG_VERSION" val="1.0"/>
  <p:tag name="KSO_WM_DIAGRAM_GROUP_CODE" val="m1-1"/>
  <p:tag name="KSO_WM_DIAGRAM_VIRTUALLY_FRAME" val="{&quot;height&quot;:232.49960629921262,&quot;left&quot;:88.7783464566929,&quot;top&quot;:144.75,&quot;width&quot;:534.9842519685042}"/>
</p:tagLst>
</file>

<file path=ppt/tags/tag105.xml><?xml version="1.0" encoding="utf-8"?>
<p:tagLst xmlns:p="http://schemas.openxmlformats.org/presentationml/2006/main">
  <p:tag name="KSO_WM_TEMPLATE_CATEGORY" val="diagram"/>
  <p:tag name="KSO_WM_TEMPLATE_INDEX" val="600"/>
  <p:tag name="KSO_WM_UNIT_TYPE" val="m_i"/>
  <p:tag name="KSO_WM_UNIT_INDEX" val="2_8"/>
  <p:tag name="KSO_WM_UNIT_ID" val="257*m_i*2_8"/>
  <p:tag name="KSO_WM_UNIT_CLEAR" val="1"/>
  <p:tag name="KSO_WM_UNIT_LAYERLEVEL" val="1_1"/>
  <p:tag name="KSO_WM_TAG_VERSION" val="1.0"/>
  <p:tag name="KSO_WM_DIAGRAM_GROUP_CODE" val="m1-1"/>
  <p:tag name="KSO_WM_DIAGRAM_VIRTUALLY_FRAME" val="{&quot;height&quot;:232.49960629921262,&quot;left&quot;:88.7783464566929,&quot;top&quot;:144.75,&quot;width&quot;:534.9842519685042}"/>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70_4*q_h_i*1_2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70_4*q_h_i*1_3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1.xml><?xml version="1.0" encoding="utf-8"?>
<p:tagLst xmlns:p="http://schemas.openxmlformats.org/presentationml/2006/main">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86_5*n_h_a*1_1_1"/>
  <p:tag name="KSO_WM_TEMPLATE_CATEGORY" val="diagram"/>
  <p:tag name="KSO_WM_TEMPLATE_INDEX" val="20231486"/>
  <p:tag name="KSO_WM_UNIT_LAYERLEVEL" val="1_1_1"/>
  <p:tag name="KSO_WM_TAG_VERSION" val="3.0"/>
  <p:tag name="KSO_WM_UNIT_ISCONTENTSTITLE" val="0"/>
  <p:tag name="KSO_WM_UNIT_ISNUMDGMTITLE" val="0"/>
  <p:tag name="KSO_WM_UNIT_NOCLEAR" val="0"/>
  <p:tag name="KSO_WM_UNIT_VALUE" val="36"/>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70_4*q_h_i*1_4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11.xml><?xml version="1.0" encoding="utf-8"?>
<p:tagLst xmlns:p="http://schemas.openxmlformats.org/presentationml/2006/main">
  <p:tag name="KSO_WM_UNIT_VALUE" val="110*10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70_4*q_h_x*1_4_1"/>
  <p:tag name="KSO_WM_TEMPLATE_CATEGORY" val="diagram"/>
  <p:tag name="KSO_WM_TEMPLATE_INDEX" val="2016977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70_4*q_h_i*1_5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70_4*q_h_i*1_1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14.xml><?xml version="1.0" encoding="utf-8"?>
<p:tagLst xmlns:p="http://schemas.openxmlformats.org/presentationml/2006/main">
  <p:tag name="KSO_WM_UNIT_VALUE" val="108*9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70_4*q_h_x*1_1_1"/>
  <p:tag name="KSO_WM_TEMPLATE_CATEGORY" val="diagram"/>
  <p:tag name="KSO_WM_TEMPLATE_INDEX" val="2016977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70_4*q_h_i*1_5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70_4*q_h_i*1_4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70_4*q_h_i*1_3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70_4*q_h_i*1_2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70_4*q_h_i*1_1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486_5*n_h_h_i*1_2_3_2"/>
  <p:tag name="KSO_WM_TEMPLATE_CATEGORY" val="diagram"/>
  <p:tag name="KSO_WM_TEMPLATE_INDEX" val="20231486"/>
  <p:tag name="KSO_WM_UNIT_LAYERLEVEL" val="1_1_1_1"/>
  <p:tag name="KSO_WM_TAG_VERSION" val="3.0"/>
  <p:tag name="KSO_WM_UNIT_LINE_FORE_SCHEMECOLOR_INDEX_BRIGHTNESS" val="0.8"/>
  <p:tag name="KSO_WM_UNIT_LINE_FILL_TYPE" val="2"/>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solidLine&quot;:{&quot;brightness&quot;:0.800000011920929,&quot;colorType&quot;:1,&quot;foreColorIndex&quot;:6,&quot;transparency&quot;:0},&quot;type&quot;:1},&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LINE_FORE_SCHEMECOLOR_INDEX" val="6"/>
  <p:tag name="KSO_WM_UNIT_TEXT_FILL_FORE_SCHEMECOLOR_INDEX" val="1"/>
  <p:tag name="KSO_WM_UNIT_TEXT_FILL_TYPE" val="1"/>
  <p:tag name="KSO_WM_UNIT_PRESET_TEXT" val="3"/>
  <p:tag name="KSO_WM_UNIT_USESOURCEFORMAT_APPLY" val="1"/>
</p:tagLst>
</file>

<file path=ppt/tags/tag120.xml><?xml version="1.0" encoding="utf-8"?>
<p:tagLst xmlns:p="http://schemas.openxmlformats.org/presentationml/2006/main">
  <p:tag name="KSO_WM_UNIT_ISCONTENTSTITLE" val="0"/>
  <p:tag name="KSO_WM_UNIT_PRESET_TEXT" val="内容三"/>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69770_4*q_h_a*1_3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7651550982217,&quot;left&quot;:38.59740157480315,&quot;top&quot;:89.74110236220471,&quot;width&quot;:643.5525984251968}"/>
</p:tagLst>
</file>

<file path=ppt/tags/tag121.xml><?xml version="1.0" encoding="utf-8"?>
<p:tagLst xmlns:p="http://schemas.openxmlformats.org/presentationml/2006/main">
  <p:tag name="KSO_WM_UNIT_ISCONTENTSTITLE" val="0"/>
  <p:tag name="KSO_WM_UNIT_PRESET_TEXT" val="内容一"/>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69770_4*q_h_a*1_1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7651550982217,&quot;left&quot;:38.59740157480315,&quot;top&quot;:89.74110236220471,&quot;width&quot;:643.5525984251968}"/>
</p:tagLst>
</file>

<file path=ppt/tags/tag122.xml><?xml version="1.0" encoding="utf-8"?>
<p:tagLst xmlns:p="http://schemas.openxmlformats.org/presentationml/2006/main">
  <p:tag name="KSO_WM_UNIT_ISCONTENTSTITLE" val="0"/>
  <p:tag name="KSO_WM_UNIT_PRESET_TEXT" val="内容二"/>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69770_4*q_h_a*1_2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7651550982217,&quot;left&quot;:38.59740157480315,&quot;top&quot;:89.74110236220471,&quot;width&quot;:643.5525984251968}"/>
</p:tagLst>
</file>

<file path=ppt/tags/tag123.xml><?xml version="1.0" encoding="utf-8"?>
<p:tagLst xmlns:p="http://schemas.openxmlformats.org/presentationml/2006/main">
  <p:tag name="KSO_WM_UNIT_ISCONTENTSTITLE" val="0"/>
  <p:tag name="KSO_WM_UNIT_PRESET_TEXT" val="内容四"/>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69770_4*q_h_a*1_4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7651550982217,&quot;left&quot;:38.59740157480315,&quot;top&quot;:89.74110236220471,&quot;width&quot;:643.5525984251968}"/>
</p:tagLst>
</file>

<file path=ppt/tags/tag124.xml><?xml version="1.0" encoding="utf-8"?>
<p:tagLst xmlns:p="http://schemas.openxmlformats.org/presentationml/2006/main">
  <p:tag name="KSO_WM_UNIT_ISCONTENTSTITLE" val="0"/>
  <p:tag name="KSO_WM_UNIT_PRESET_TEXT" val="内容五"/>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69770_4*q_h_a*1_5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7651550982217,&quot;left&quot;:38.59740157480315,&quot;top&quot;:89.74110236220471,&quot;width&quot;:643.5525984251968}"/>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4_1_1"/>
  <p:tag name="KSO_WM_UNIT_ID" val="diagram20169770_4*q_h_h_i*1_4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4_1_2"/>
  <p:tag name="KSO_WM_UNIT_ID" val="diagram20169770_4*q_h_h_i*1_4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3_1_1"/>
  <p:tag name="KSO_WM_UNIT_ID" val="diagram20169770_4*q_h_h_i*1_3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3_1_2"/>
  <p:tag name="KSO_WM_UNIT_ID" val="diagram20169770_4*q_h_h_i*1_3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2_1_1"/>
  <p:tag name="KSO_WM_UNIT_ID" val="diagram20169770_4*q_h_h_i*1_2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2_1_2"/>
  <p:tag name="KSO_WM_UNIT_ID" val="diagram20169770_4*q_h_h_i*1_2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5_1_1"/>
  <p:tag name="KSO_WM_UNIT_ID" val="diagram20169770_4*q_h_h_i*1_5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5_1_2"/>
  <p:tag name="KSO_WM_UNIT_ID" val="diagram20169770_4*q_h_h_i*1_5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1_1_1"/>
  <p:tag name="KSO_WM_UNIT_ID" val="diagram20169770_4*q_h_h_i*1_1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34.xml><?xml version="1.0" encoding="utf-8"?>
<p:tagLst xmlns:p="http://schemas.openxmlformats.org/presentationml/2006/main">
  <p:tag name="KSO_WM_UNIT_PRESET_TEXT" val="点击此处添加正文，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69770_4*q_h_h_f*1_1_1_1"/>
  <p:tag name="KSO_WM_TEMPLATE_CATEGORY" val="diagram"/>
  <p:tag name="KSO_WM_TEMPLATE_INDEX" val="20169770"/>
  <p:tag name="KSO_WM_UNIT_LAYERLEVEL" val="1_1_1_1"/>
  <p:tag name="KSO_WM_TAG_VERSION" val="1.0"/>
  <p:tag name="KSO_WM_BEAUTIFY_FLAG" val="#wm#"/>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1_1_2"/>
  <p:tag name="KSO_WM_UNIT_ID" val="diagram20169770_4*q_h_h_i*1_1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7651550982217,&quot;left&quot;:38.59740157480315,&quot;top&quot;:89.74110236220471,&quot;width&quot;:643.5525984251968}"/>
</p:tagLst>
</file>

<file path=ppt/tags/tag136.xml><?xml version="1.0" encoding="utf-8"?>
<p:tagLst xmlns:p="http://schemas.openxmlformats.org/presentationml/2006/main">
  <p:tag name="KSO_WM_UNIT_ISCONTENTSTITLE" val="0"/>
  <p:tag name="KSO_WM_UNIT_PRESET_TEXT" val="编辑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169770_4*q_h_h_a*1_1_1_1"/>
  <p:tag name="KSO_WM_TEMPLATE_CATEGORY" val="diagram"/>
  <p:tag name="KSO_WM_TEMPLATE_INDEX" val="20169770"/>
  <p:tag name="KSO_WM_UNIT_LAYERLEVEL" val="1_1_1_1"/>
  <p:tag name="KSO_WM_TAG_VERSION" val="1.0"/>
  <p:tag name="KSO_WM_BEAUTIFY_FLAG" val="#wm#"/>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37.xml><?xml version="1.0" encoding="utf-8"?>
<p:tagLst xmlns:p="http://schemas.openxmlformats.org/presentationml/2006/main">
  <p:tag name="KSO_WM_UNIT_VALUE" val="60*57"/>
  <p:tag name="KSO_WM_UNIT_HIGHLIGHT" val="0"/>
  <p:tag name="KSO_WM_UNIT_COMPATIBLE" val="0"/>
  <p:tag name="KSO_WM_UNIT_DIAGRAM_ISNUMVISUAL" val="0"/>
  <p:tag name="KSO_WM_UNIT_DIAGRAM_ISREFERUNIT" val="0"/>
  <p:tag name="KSO_WM_DIAGRAM_GROUP_CODE" val="q1-1"/>
  <p:tag name="KSO_WM_UNIT_TYPE" val="q_h_h_x"/>
  <p:tag name="KSO_WM_UNIT_INDEX" val="1_4_1_1"/>
  <p:tag name="KSO_WM_UNIT_ID" val="diagram20169770_4*q_h_h_x*1_4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38.xml><?xml version="1.0" encoding="utf-8"?>
<p:tagLst xmlns:p="http://schemas.openxmlformats.org/presentationml/2006/main">
  <p:tag name="KSO_WM_UNIT_VALUE" val="50*46"/>
  <p:tag name="KSO_WM_UNIT_HIGHLIGHT" val="0"/>
  <p:tag name="KSO_WM_UNIT_COMPATIBLE" val="0"/>
  <p:tag name="KSO_WM_UNIT_DIAGRAM_ISNUMVISUAL" val="0"/>
  <p:tag name="KSO_WM_UNIT_DIAGRAM_ISREFERUNIT" val="0"/>
  <p:tag name="KSO_WM_DIAGRAM_GROUP_CODE" val="q1-1"/>
  <p:tag name="KSO_WM_UNIT_TYPE" val="q_h_h_x"/>
  <p:tag name="KSO_WM_UNIT_INDEX" val="1_1_1_1"/>
  <p:tag name="KSO_WM_UNIT_ID" val="diagram20169770_4*q_h_h_x*1_1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7651550982217,&quot;left&quot;:38.59740157480315,&quot;top&quot;:89.74110236220471,&quot;width&quot;:643.5525984251968}"/>
</p:tagLst>
</file>

<file path=ppt/tags/tag139.xml><?xml version="1.0" encoding="utf-8"?>
<p:tagLst xmlns:p="http://schemas.openxmlformats.org/presentationml/2006/main">
  <p:tag name="KSO_WM_UNIT_VALUE" val="108*9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70_4*q_h_x*1_2_1"/>
  <p:tag name="KSO_WM_TEMPLATE_CATEGORY" val="diagram"/>
  <p:tag name="KSO_WM_TEMPLATE_INDEX" val="20169770"/>
  <p:tag name="KSO_WM_UNIT_LAYERLEVEL" val="1_1_1"/>
  <p:tag name="KSO_WM_TAG_VERSION" val="1.0"/>
  <p:tag name="KSO_WM_BEAUTIFY_FLAG" val="#wm#"/>
  <p:tag name="KSO_WM_DIAGRAM_VIRTUALLY_FRAME" val="{&quot;height&quot;:276.7651550982217,&quot;left&quot;:38.59740157480315,&quot;top&quot;:89.74110236220471,&quot;width&quot;:643.5525984251968}"/>
</p:tagLst>
</file>

<file path=ppt/tags/tag1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UNIT_USESOURCEFORMAT_APPLY" val="1"/>
</p:tagLst>
</file>

<file path=ppt/tags/tag140.xml><?xml version="1.0" encoding="utf-8"?>
<p:tagLst xmlns:p="http://schemas.openxmlformats.org/presentationml/2006/main">
  <p:tag name="KSO_WM_UNIT_VALUE" val="119*116"/>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70_4*q_h_x*1_3_1"/>
  <p:tag name="KSO_WM_TEMPLATE_CATEGORY" val="diagram"/>
  <p:tag name="KSO_WM_TEMPLATE_INDEX" val="20169770"/>
  <p:tag name="KSO_WM_UNIT_LAYERLEVEL" val="1_1_1"/>
  <p:tag name="KSO_WM_TAG_VERSION" val="1.0"/>
  <p:tag name="KSO_WM_BEAUTIFY_FLAG" val="#wm#"/>
  <p:tag name="KSO_WM_DIAGRAM_VIRTUALLY_FRAME" val="{&quot;height&quot;:276.7651550982217,&quot;left&quot;:38.59740157480315,&quot;top&quot;:89.74110236220471,&quot;width&quot;:643.5525984251968}"/>
</p:tagLst>
</file>

<file path=ppt/tags/tag141.xml><?xml version="1.0" encoding="utf-8"?>
<p:tagLst xmlns:p="http://schemas.openxmlformats.org/presentationml/2006/main">
  <p:tag name="KSO_WM_UNIT_VALUE" val="72*60"/>
  <p:tag name="KSO_WM_UNIT_HIGHLIGHT" val="0"/>
  <p:tag name="KSO_WM_UNIT_COMPATIBLE" val="0"/>
  <p:tag name="KSO_WM_UNIT_DIAGRAM_ISNUMVISUAL" val="0"/>
  <p:tag name="KSO_WM_UNIT_DIAGRAM_ISREFERUNIT" val="0"/>
  <p:tag name="KSO_WM_DIAGRAM_GROUP_CODE" val="q1-1"/>
  <p:tag name="KSO_WM_UNIT_TYPE" val="q_h_h_x"/>
  <p:tag name="KSO_WM_UNIT_INDEX" val="1_2_1_1"/>
  <p:tag name="KSO_WM_UNIT_ID" val="diagram20169770_4*q_h_h_x*1_2_1_1"/>
  <p:tag name="KSO_WM_TEMPLATE_CATEGORY" val="diagram"/>
  <p:tag name="KSO_WM_TEMPLATE_INDEX" val="20169770"/>
  <p:tag name="KSO_WM_UNIT_LAYERLEVEL" val="1_1_1_1"/>
  <p:tag name="KSO_WM_TAG_VERSION" val="1.0"/>
  <p:tag name="KSO_WM_BEAUTIFY_FLAG" val="#wm#"/>
  <p:tag name="KSO_WM_DIAGRAM_VIRTUALLY_FRAME" val="{&quot;height&quot;:276.7651550982217,&quot;left&quot;:38.59740157480315,&quot;top&quot;:89.74110236220471,&quot;width&quot;:643.5525984251968}"/>
</p:tagLst>
</file>

<file path=ppt/tags/tag142.xml><?xml version="1.0" encoding="utf-8"?>
<p:tagLst xmlns:p="http://schemas.openxmlformats.org/presentationml/2006/main">
  <p:tag name="KSO_WM_UNIT_VALUE" val="81*79"/>
  <p:tag name="KSO_WM_UNIT_HIGHLIGHT" val="0"/>
  <p:tag name="KSO_WM_UNIT_COMPATIBLE" val="0"/>
  <p:tag name="KSO_WM_UNIT_DIAGRAM_ISNUMVISUAL" val="0"/>
  <p:tag name="KSO_WM_UNIT_DIAGRAM_ISREFERUNIT" val="0"/>
  <p:tag name="KSO_WM_DIAGRAM_GROUP_CODE" val="q1-1"/>
  <p:tag name="KSO_WM_UNIT_TYPE" val="q_h_h_x"/>
  <p:tag name="KSO_WM_UNIT_INDEX" val="1_3_1_1"/>
  <p:tag name="KSO_WM_UNIT_ID" val="diagram20169770_4*q_h_h_x*1_3_1_1"/>
  <p:tag name="KSO_WM_TEMPLATE_CATEGORY" val="diagram"/>
  <p:tag name="KSO_WM_TEMPLATE_INDEX" val="20169770"/>
  <p:tag name="KSO_WM_UNIT_LAYERLEVEL" val="1_1_1_1"/>
  <p:tag name="KSO_WM_TAG_VERSION" val="1.0"/>
  <p:tag name="KSO_WM_BEAUTIFY_FLAG" val="#wm#"/>
  <p:tag name="KSO_WM_DIAGRAM_VIRTUALLY_FRAME" val="{&quot;height&quot;:276.7651550982217,&quot;left&quot;:38.59740157480315,&quot;top&quot;:89.74110236220471,&quot;width&quot;:643.5525984251968}"/>
</p:tagLst>
</file>

<file path=ppt/tags/tag143.xml><?xml version="1.0" encoding="utf-8"?>
<p:tagLst xmlns:p="http://schemas.openxmlformats.org/presentationml/2006/main">
  <p:tag name="KSO_WM_UNIT_VALUE" val="90*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70_4*q_h_x*1_5_1"/>
  <p:tag name="KSO_WM_TEMPLATE_CATEGORY" val="diagram"/>
  <p:tag name="KSO_WM_TEMPLATE_INDEX" val="20169770"/>
  <p:tag name="KSO_WM_UNIT_LAYERLEVEL" val="1_1_1"/>
  <p:tag name="KSO_WM_TAG_VERSION" val="1.0"/>
  <p:tag name="KSO_WM_BEAUTIFY_FLAG" val="#wm#"/>
  <p:tag name="KSO_WM_DIAGRAM_VIRTUALLY_FRAME" val="{&quot;height&quot;:276.7651550982217,&quot;left&quot;:38.59740157480315,&quot;top&quot;:89.74110236220471,&quot;width&quot;:643.5525984251968}"/>
</p:tagLst>
</file>

<file path=ppt/tags/tag144.xml><?xml version="1.0" encoding="utf-8"?>
<p:tagLst xmlns:p="http://schemas.openxmlformats.org/presentationml/2006/main">
  <p:tag name="KSO_WM_UNIT_VALUE" val="61*72"/>
  <p:tag name="KSO_WM_UNIT_HIGHLIGHT" val="0"/>
  <p:tag name="KSO_WM_UNIT_COMPATIBLE" val="0"/>
  <p:tag name="KSO_WM_UNIT_DIAGRAM_ISNUMVISUAL" val="0"/>
  <p:tag name="KSO_WM_UNIT_DIAGRAM_ISREFERUNIT" val="0"/>
  <p:tag name="KSO_WM_DIAGRAM_GROUP_CODE" val="q1-1"/>
  <p:tag name="KSO_WM_UNIT_TYPE" val="q_h_h_x"/>
  <p:tag name="KSO_WM_UNIT_INDEX" val="1_5_1_1"/>
  <p:tag name="KSO_WM_UNIT_ID" val="diagram20169770_4*q_h_h_x*1_5_1_1"/>
  <p:tag name="KSO_WM_TEMPLATE_CATEGORY" val="diagram"/>
  <p:tag name="KSO_WM_TEMPLATE_INDEX" val="20169770"/>
  <p:tag name="KSO_WM_UNIT_LAYERLEVEL" val="1_1_1_1"/>
  <p:tag name="KSO_WM_TAG_VERSION" val="1.0"/>
  <p:tag name="KSO_WM_BEAUTIFY_FLAG" val="#wm#"/>
  <p:tag name="KSO_WM_DIAGRAM_VIRTUALLY_FRAME" val="{&quot;height&quot;:276.7651550982217,&quot;left&quot;:38.59740157480315,&quot;top&quot;:89.74110236220471,&quot;width&quot;:643.5525984251968}"/>
</p:tagLst>
</file>

<file path=ppt/tags/tag145.xml><?xml version="1.0" encoding="utf-8"?>
<p:tagLst xmlns:p="http://schemas.openxmlformats.org/presentationml/2006/main">
  <p:tag name="KSO_WM_UNIT_PRESET_TEXT" val="点击此处添加正文，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69770_4*q_h_h_f*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146.xml><?xml version="1.0" encoding="utf-8"?>
<p:tagLst xmlns:p="http://schemas.openxmlformats.org/presentationml/2006/main">
  <p:tag name="KSO_WM_UNIT_PRESET_TEXT" val="点击此处添加正文，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69770_4*q_h_h_f*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147.xml><?xml version="1.0" encoding="utf-8"?>
<p:tagLst xmlns:p="http://schemas.openxmlformats.org/presentationml/2006/main">
  <p:tag name="KSO_WM_UNIT_ISCONTENTSTITLE" val="0"/>
  <p:tag name="KSO_WM_UNIT_PRESET_TEXT" val="编辑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169770_4*q_h_h_a*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148.xml><?xml version="1.0" encoding="utf-8"?>
<p:tagLst xmlns:p="http://schemas.openxmlformats.org/presentationml/2006/main">
  <p:tag name="KSO_WM_UNIT_PRESET_TEXT" val="点击此处添加正文，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69770_4*q_h_h_f*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149.xml><?xml version="1.0" encoding="utf-8"?>
<p:tagLst xmlns:p="http://schemas.openxmlformats.org/presentationml/2006/main">
  <p:tag name="KSO_WM_UNIT_ISCONTENTSTITLE" val="0"/>
  <p:tag name="KSO_WM_UNIT_PRESET_TEXT" val="编辑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169770_4*q_h_h_a*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15.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1486_5*n_h_h_i*1_2_5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5"/>
  <p:tag name="KSO_WM_UNIT_USESOURCEFORMAT_APPLY" val="1"/>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16.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1486_5*n_h_h_i*1_2_4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4"/>
  <p:tag name="KSO_WM_UNIT_USESOURCEFORMAT_APPLY" val="1"/>
</p:tagLst>
</file>

<file path=ppt/tags/tag160.xml><?xml version="1.0" encoding="utf-8"?>
<p:tagLst xmlns:p="http://schemas.openxmlformats.org/presentationml/2006/main">
  <p:tag name="KSO_WM_UNIT_VALUE" val="6"/>
  <p:tag name="KSO_WM_UNIT_HIGHLIGHT" val="0"/>
  <p:tag name="KSO_WM_UNIT_COMPATIBLE" val="0"/>
  <p:tag name="KSO_WM_TAG_VERSION" val="1.0"/>
  <p:tag name="KSO_WM_BEAUTIFY_FLAG" val="#wm#"/>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 name="KSO_WM_DIAGRAM_VIRTUALLY_FRAME" val="{&quot;height&quot;:223.31621627742715,&quot;left&quot;:16,&quot;top&quot;:112.5,&quot;width&quot;:601.9083960805586}"/>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f*1_1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1_1"/>
  <p:tag name="KSO_WM_UNIT_PRESET_TEXT" val="单击此处添加文本具体内容，简明扼要的阐述您的观点。"/>
  <p:tag name="KSO_WM_UNIT_VALUE" val="68"/>
  <p:tag name="KSO_WM_UNIT_TEXT_FILL_FORE_SCHEMECOLOR_INDEX" val="13"/>
  <p:tag name="KSO_WM_UNIT_TEXT_FILL_TYPE" val="1"/>
  <p:tag name="KSO_WM_DIAGRAM_VIRTUALLY_FRAME" val="{&quot;height&quot;:223.31621627742715,&quot;left&quot;:16,&quot;top&quot;:112.5,&quot;width&quot;:601.9083960805586}"/>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BEAUTIFY_FLAG" val="#wm#"/>
  <p:tag name="KSO_WM_UNIT_VALUE" val="150*150"/>
  <p:tag name="KSO_WM_UNIT_TYPE" val="q_h_x"/>
  <p:tag name="KSO_WM_UNIT_INDEX" val="1_4_1"/>
  <p:tag name="KSO_WM_DIAGRAM_VIRTUALLY_FRAME" val="{&quot;height&quot;:223.31621627742715,&quot;left&quot;:16,&quot;top&quot;:112.5,&quot;width&quot;:601.9083960805586}"/>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70_4*q_h_i*1_2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70_4*q_h_i*1_3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70_4*q_h_i*1_4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66.xml><?xml version="1.0" encoding="utf-8"?>
<p:tagLst xmlns:p="http://schemas.openxmlformats.org/presentationml/2006/main">
  <p:tag name="KSO_WM_UNIT_VALUE" val="110*10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70_4*q_h_x*1_4_1"/>
  <p:tag name="KSO_WM_TEMPLATE_CATEGORY" val="diagram"/>
  <p:tag name="KSO_WM_TEMPLATE_INDEX" val="2016977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70_4*q_h_i*1_5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70_4*q_h_i*1_1_2"/>
  <p:tag name="KSO_WM_TEMPLATE_CATEGORY" val="diagram"/>
  <p:tag name="KSO_WM_TEMPLATE_INDEX" val="20169770"/>
  <p:tag name="KSO_WM_UNIT_LAYERLEVEL" val="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69.xml><?xml version="1.0" encoding="utf-8"?>
<p:tagLst xmlns:p="http://schemas.openxmlformats.org/presentationml/2006/main">
  <p:tag name="KSO_WM_UNIT_VALUE" val="108*9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70_4*q_h_x*1_1_1"/>
  <p:tag name="KSO_WM_TEMPLATE_CATEGORY" val="diagram"/>
  <p:tag name="KSO_WM_TEMPLATE_INDEX" val="2016977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7.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1486_5*n_h_h_i*1_2_5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5"/>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70_4*q_h_i*1_5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70_4*q_h_i*1_4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70_4*q_h_i*1_3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70_4*q_h_i*1_2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70_4*q_h_i*1_1_1"/>
  <p:tag name="KSO_WM_TEMPLATE_CATEGORY" val="diagram"/>
  <p:tag name="KSO_WM_TEMPLATE_INDEX" val="20169770"/>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75.xml><?xml version="1.0" encoding="utf-8"?>
<p:tagLst xmlns:p="http://schemas.openxmlformats.org/presentationml/2006/main">
  <p:tag name="KSO_WM_UNIT_ISCONTENTSTITLE" val="0"/>
  <p:tag name="KSO_WM_UNIT_PRESET_TEXT" val="内容三"/>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69770_4*q_h_a*1_3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21515509822177,&quot;left&quot;:40.74740157480315,&quot;top&quot;:112.79110236220473,&quot;width&quot;:602.2773228346456}"/>
</p:tagLst>
</file>

<file path=ppt/tags/tag176.xml><?xml version="1.0" encoding="utf-8"?>
<p:tagLst xmlns:p="http://schemas.openxmlformats.org/presentationml/2006/main">
  <p:tag name="KSO_WM_UNIT_ISCONTENTSTITLE" val="0"/>
  <p:tag name="KSO_WM_UNIT_PRESET_TEXT" val="内容一"/>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69770_4*q_h_a*1_1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21515509822177,&quot;left&quot;:40.74740157480315,&quot;top&quot;:112.79110236220473,&quot;width&quot;:602.2773228346456}"/>
</p:tagLst>
</file>

<file path=ppt/tags/tag177.xml><?xml version="1.0" encoding="utf-8"?>
<p:tagLst xmlns:p="http://schemas.openxmlformats.org/presentationml/2006/main">
  <p:tag name="KSO_WM_UNIT_ISCONTENTSTITLE" val="0"/>
  <p:tag name="KSO_WM_UNIT_PRESET_TEXT" val="内容二"/>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69770_4*q_h_a*1_2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21515509822177,&quot;left&quot;:40.74740157480315,&quot;top&quot;:112.79110236220473,&quot;width&quot;:602.2773228346456}"/>
</p:tagLst>
</file>

<file path=ppt/tags/tag178.xml><?xml version="1.0" encoding="utf-8"?>
<p:tagLst xmlns:p="http://schemas.openxmlformats.org/presentationml/2006/main">
  <p:tag name="KSO_WM_UNIT_ISCONTENTSTITLE" val="0"/>
  <p:tag name="KSO_WM_UNIT_PRESET_TEXT" val="内容四"/>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69770_4*q_h_a*1_4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21515509822177,&quot;left&quot;:40.74740157480315,&quot;top&quot;:112.79110236220473,&quot;width&quot;:602.2773228346456}"/>
</p:tagLst>
</file>

<file path=ppt/tags/tag179.xml><?xml version="1.0" encoding="utf-8"?>
<p:tagLst xmlns:p="http://schemas.openxmlformats.org/presentationml/2006/main">
  <p:tag name="KSO_WM_UNIT_ISCONTENTSTITLE" val="0"/>
  <p:tag name="KSO_WM_UNIT_PRESET_TEXT" val="内容五"/>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69770_4*q_h_a*1_5_1"/>
  <p:tag name="KSO_WM_TEMPLATE_CATEGORY" val="diagram"/>
  <p:tag name="KSO_WM_TEMPLATE_INDEX" val="20169770"/>
  <p:tag name="KSO_WM_UNIT_LAYERLEVEL" val="1_1_1"/>
  <p:tag name="KSO_WM_TAG_VERSION" val="1.0"/>
  <p:tag name="KSO_WM_BEAUTIFY_FLAG" val="#wm#"/>
  <p:tag name="KSO_WM_UNIT_TEXT_FILL_FORE_SCHEMECOLOR_INDEX" val="14"/>
  <p:tag name="KSO_WM_UNIT_TEXT_FILL_TYPE" val="1"/>
  <p:tag name="KSO_WM_DIAGRAM_VIRTUALLY_FRAME" val="{&quot;height&quot;:276.21515509822177,&quot;left&quot;:40.74740157480315,&quot;top&quot;:112.79110236220473,&quot;width&quot;:602.2773228346456}"/>
</p:tagLst>
</file>

<file path=ppt/tags/tag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35_2*n_h_a*1_1_1"/>
  <p:tag name="KSO_WM_TEMPLATE_CATEGORY" val="diagram"/>
  <p:tag name="KSO_WM_TEMPLATE_INDEX" val="2023163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42.92413193590056,&quot;left&quot;:184.93952887587656,&quot;top&quot;:251.2,&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单击此处&#10;添加标题"/>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4_1_1"/>
  <p:tag name="KSO_WM_UNIT_ID" val="diagram20169770_4*q_h_h_i*1_4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4_1_2"/>
  <p:tag name="KSO_WM_UNIT_ID" val="diagram20169770_4*q_h_h_i*1_4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3_1_1"/>
  <p:tag name="KSO_WM_UNIT_ID" val="diagram20169770_4*q_h_h_i*1_3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3_1_2"/>
  <p:tag name="KSO_WM_UNIT_ID" val="diagram20169770_4*q_h_h_i*1_3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2_1_1"/>
  <p:tag name="KSO_WM_UNIT_ID" val="diagram20169770_4*q_h_h_i*1_2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2_1_2"/>
  <p:tag name="KSO_WM_UNIT_ID" val="diagram20169770_4*q_h_h_i*1_2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5_1_1"/>
  <p:tag name="KSO_WM_UNIT_ID" val="diagram20169770_4*q_h_h_i*1_5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5_1_2"/>
  <p:tag name="KSO_WM_UNIT_ID" val="diagram20169770_4*q_h_h_i*1_5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1_1_1"/>
  <p:tag name="KSO_WM_UNIT_ID" val="diagram20169770_4*q_h_h_i*1_1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89.xml><?xml version="1.0" encoding="utf-8"?>
<p:tagLst xmlns:p="http://schemas.openxmlformats.org/presentationml/2006/main">
  <p:tag name="KSO_WM_UNIT_PRESET_TEXT" val="点击此处添加正文，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69770_4*q_h_h_f*1_1_1_1"/>
  <p:tag name="KSO_WM_TEMPLATE_CATEGORY" val="diagram"/>
  <p:tag name="KSO_WM_TEMPLATE_INDEX" val="20169770"/>
  <p:tag name="KSO_WM_UNIT_LAYERLEVEL" val="1_1_1_1"/>
  <p:tag name="KSO_WM_TAG_VERSION" val="1.0"/>
  <p:tag name="KSO_WM_BEAUTIFY_FLAG" val="#wm#"/>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1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1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h_i"/>
  <p:tag name="KSO_WM_UNIT_INDEX" val="1_1_1_2"/>
  <p:tag name="KSO_WM_UNIT_ID" val="diagram20169770_4*q_h_h_i*1_1_1_2"/>
  <p:tag name="KSO_WM_TEMPLATE_CATEGORY" val="diagram"/>
  <p:tag name="KSO_WM_TEMPLATE_INDEX" val="20169770"/>
  <p:tag name="KSO_WM_UNIT_LAYERLEVEL" val="1_1_1_1"/>
  <p:tag name="KSO_WM_TAG_VERSION" val="1.0"/>
  <p:tag name="KSO_WM_BEAUTIFY_FLAG" val="#wm#"/>
  <p:tag name="KSO_WM_UNIT_FILL_FORE_SCHEMECOLOR_INDEX" val="10"/>
  <p:tag name="KSO_WM_UNIT_FILL_TYPE" val="1"/>
  <p:tag name="KSO_WM_UNIT_TEXT_FILL_FORE_SCHEMECOLOR_INDEX" val="5"/>
  <p:tag name="KSO_WM_UNIT_TEXT_FILL_TYPE" val="1"/>
  <p:tag name="KSO_WM_DIAGRAM_VIRTUALLY_FRAME" val="{&quot;height&quot;:276.21515509822177,&quot;left&quot;:40.74740157480315,&quot;top&quot;:112.79110236220473,&quot;width&quot;:602.2773228346456}"/>
</p:tagLst>
</file>

<file path=ppt/tags/tag191.xml><?xml version="1.0" encoding="utf-8"?>
<p:tagLst xmlns:p="http://schemas.openxmlformats.org/presentationml/2006/main">
  <p:tag name="KSO_WM_UNIT_ISCONTENTSTITLE" val="0"/>
  <p:tag name="KSO_WM_UNIT_PRESET_TEXT" val="编辑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169770_4*q_h_h_a*1_1_1_1"/>
  <p:tag name="KSO_WM_TEMPLATE_CATEGORY" val="diagram"/>
  <p:tag name="KSO_WM_TEMPLATE_INDEX" val="20169770"/>
  <p:tag name="KSO_WM_UNIT_LAYERLEVEL" val="1_1_1_1"/>
  <p:tag name="KSO_WM_TAG_VERSION" val="1.0"/>
  <p:tag name="KSO_WM_BEAUTIFY_FLAG" val="#wm#"/>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92.xml><?xml version="1.0" encoding="utf-8"?>
<p:tagLst xmlns:p="http://schemas.openxmlformats.org/presentationml/2006/main">
  <p:tag name="KSO_WM_UNIT_VALUE" val="60*57"/>
  <p:tag name="KSO_WM_UNIT_HIGHLIGHT" val="0"/>
  <p:tag name="KSO_WM_UNIT_COMPATIBLE" val="0"/>
  <p:tag name="KSO_WM_UNIT_DIAGRAM_ISNUMVISUAL" val="0"/>
  <p:tag name="KSO_WM_UNIT_DIAGRAM_ISREFERUNIT" val="0"/>
  <p:tag name="KSO_WM_DIAGRAM_GROUP_CODE" val="q1-1"/>
  <p:tag name="KSO_WM_UNIT_TYPE" val="q_h_h_x"/>
  <p:tag name="KSO_WM_UNIT_INDEX" val="1_4_1_1"/>
  <p:tag name="KSO_WM_UNIT_ID" val="diagram20169770_4*q_h_h_x*1_4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93.xml><?xml version="1.0" encoding="utf-8"?>
<p:tagLst xmlns:p="http://schemas.openxmlformats.org/presentationml/2006/main">
  <p:tag name="KSO_WM_UNIT_VALUE" val="50*46"/>
  <p:tag name="KSO_WM_UNIT_HIGHLIGHT" val="0"/>
  <p:tag name="KSO_WM_UNIT_COMPATIBLE" val="0"/>
  <p:tag name="KSO_WM_UNIT_DIAGRAM_ISNUMVISUAL" val="0"/>
  <p:tag name="KSO_WM_UNIT_DIAGRAM_ISREFERUNIT" val="0"/>
  <p:tag name="KSO_WM_DIAGRAM_GROUP_CODE" val="q1-1"/>
  <p:tag name="KSO_WM_UNIT_TYPE" val="q_h_h_x"/>
  <p:tag name="KSO_WM_UNIT_INDEX" val="1_1_1_1"/>
  <p:tag name="KSO_WM_UNIT_ID" val="diagram20169770_4*q_h_h_x*1_1_1_1"/>
  <p:tag name="KSO_WM_TEMPLATE_CATEGORY" val="diagram"/>
  <p:tag name="KSO_WM_TEMPLATE_INDEX" val="20169770"/>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76.21515509822177,&quot;left&quot;:40.74740157480315,&quot;top&quot;:112.79110236220473,&quot;width&quot;:602.2773228346456}"/>
</p:tagLst>
</file>

<file path=ppt/tags/tag194.xml><?xml version="1.0" encoding="utf-8"?>
<p:tagLst xmlns:p="http://schemas.openxmlformats.org/presentationml/2006/main">
  <p:tag name="KSO_WM_UNIT_VALUE" val="108*9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70_4*q_h_x*1_2_1"/>
  <p:tag name="KSO_WM_TEMPLATE_CATEGORY" val="diagram"/>
  <p:tag name="KSO_WM_TEMPLATE_INDEX" val="20169770"/>
  <p:tag name="KSO_WM_UNIT_LAYERLEVEL" val="1_1_1"/>
  <p:tag name="KSO_WM_TAG_VERSION" val="1.0"/>
  <p:tag name="KSO_WM_BEAUTIFY_FLAG" val="#wm#"/>
  <p:tag name="KSO_WM_DIAGRAM_VIRTUALLY_FRAME" val="{&quot;height&quot;:276.21515509822177,&quot;left&quot;:40.74740157480315,&quot;top&quot;:112.79110236220473,&quot;width&quot;:602.2773228346456}"/>
</p:tagLst>
</file>

<file path=ppt/tags/tag195.xml><?xml version="1.0" encoding="utf-8"?>
<p:tagLst xmlns:p="http://schemas.openxmlformats.org/presentationml/2006/main">
  <p:tag name="KSO_WM_UNIT_VALUE" val="119*116"/>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70_4*q_h_x*1_3_1"/>
  <p:tag name="KSO_WM_TEMPLATE_CATEGORY" val="diagram"/>
  <p:tag name="KSO_WM_TEMPLATE_INDEX" val="20169770"/>
  <p:tag name="KSO_WM_UNIT_LAYERLEVEL" val="1_1_1"/>
  <p:tag name="KSO_WM_TAG_VERSION" val="1.0"/>
  <p:tag name="KSO_WM_BEAUTIFY_FLAG" val="#wm#"/>
  <p:tag name="KSO_WM_DIAGRAM_VIRTUALLY_FRAME" val="{&quot;height&quot;:276.21515509822177,&quot;left&quot;:40.74740157480315,&quot;top&quot;:112.79110236220473,&quot;width&quot;:602.2773228346456}"/>
</p:tagLst>
</file>

<file path=ppt/tags/tag196.xml><?xml version="1.0" encoding="utf-8"?>
<p:tagLst xmlns:p="http://schemas.openxmlformats.org/presentationml/2006/main">
  <p:tag name="KSO_WM_UNIT_VALUE" val="72*60"/>
  <p:tag name="KSO_WM_UNIT_HIGHLIGHT" val="0"/>
  <p:tag name="KSO_WM_UNIT_COMPATIBLE" val="0"/>
  <p:tag name="KSO_WM_UNIT_DIAGRAM_ISNUMVISUAL" val="0"/>
  <p:tag name="KSO_WM_UNIT_DIAGRAM_ISREFERUNIT" val="0"/>
  <p:tag name="KSO_WM_DIAGRAM_GROUP_CODE" val="q1-1"/>
  <p:tag name="KSO_WM_UNIT_TYPE" val="q_h_h_x"/>
  <p:tag name="KSO_WM_UNIT_INDEX" val="1_2_1_1"/>
  <p:tag name="KSO_WM_UNIT_ID" val="diagram20169770_4*q_h_h_x*1_2_1_1"/>
  <p:tag name="KSO_WM_TEMPLATE_CATEGORY" val="diagram"/>
  <p:tag name="KSO_WM_TEMPLATE_INDEX" val="20169770"/>
  <p:tag name="KSO_WM_UNIT_LAYERLEVEL" val="1_1_1_1"/>
  <p:tag name="KSO_WM_TAG_VERSION" val="1.0"/>
  <p:tag name="KSO_WM_BEAUTIFY_FLAG" val="#wm#"/>
  <p:tag name="KSO_WM_DIAGRAM_VIRTUALLY_FRAME" val="{&quot;height&quot;:276.21515509822177,&quot;left&quot;:40.74740157480315,&quot;top&quot;:112.79110236220473,&quot;width&quot;:602.2773228346456}"/>
</p:tagLst>
</file>

<file path=ppt/tags/tag197.xml><?xml version="1.0" encoding="utf-8"?>
<p:tagLst xmlns:p="http://schemas.openxmlformats.org/presentationml/2006/main">
  <p:tag name="KSO_WM_UNIT_VALUE" val="81*79"/>
  <p:tag name="KSO_WM_UNIT_HIGHLIGHT" val="0"/>
  <p:tag name="KSO_WM_UNIT_COMPATIBLE" val="0"/>
  <p:tag name="KSO_WM_UNIT_DIAGRAM_ISNUMVISUAL" val="0"/>
  <p:tag name="KSO_WM_UNIT_DIAGRAM_ISREFERUNIT" val="0"/>
  <p:tag name="KSO_WM_DIAGRAM_GROUP_CODE" val="q1-1"/>
  <p:tag name="KSO_WM_UNIT_TYPE" val="q_h_h_x"/>
  <p:tag name="KSO_WM_UNIT_INDEX" val="1_3_1_1"/>
  <p:tag name="KSO_WM_UNIT_ID" val="diagram20169770_4*q_h_h_x*1_3_1_1"/>
  <p:tag name="KSO_WM_TEMPLATE_CATEGORY" val="diagram"/>
  <p:tag name="KSO_WM_TEMPLATE_INDEX" val="20169770"/>
  <p:tag name="KSO_WM_UNIT_LAYERLEVEL" val="1_1_1_1"/>
  <p:tag name="KSO_WM_TAG_VERSION" val="1.0"/>
  <p:tag name="KSO_WM_BEAUTIFY_FLAG" val="#wm#"/>
  <p:tag name="KSO_WM_DIAGRAM_VIRTUALLY_FRAME" val="{&quot;height&quot;:276.21515509822177,&quot;left&quot;:40.74740157480315,&quot;top&quot;:112.79110236220473,&quot;width&quot;:602.2773228346456}"/>
</p:tagLst>
</file>

<file path=ppt/tags/tag198.xml><?xml version="1.0" encoding="utf-8"?>
<p:tagLst xmlns:p="http://schemas.openxmlformats.org/presentationml/2006/main">
  <p:tag name="KSO_WM_UNIT_VALUE" val="90*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70_4*q_h_x*1_5_1"/>
  <p:tag name="KSO_WM_TEMPLATE_CATEGORY" val="diagram"/>
  <p:tag name="KSO_WM_TEMPLATE_INDEX" val="20169770"/>
  <p:tag name="KSO_WM_UNIT_LAYERLEVEL" val="1_1_1"/>
  <p:tag name="KSO_WM_TAG_VERSION" val="1.0"/>
  <p:tag name="KSO_WM_BEAUTIFY_FLAG" val="#wm#"/>
  <p:tag name="KSO_WM_DIAGRAM_VIRTUALLY_FRAME" val="{&quot;height&quot;:276.21515509822177,&quot;left&quot;:40.74740157480315,&quot;top&quot;:112.79110236220473,&quot;width&quot;:602.2773228346456}"/>
</p:tagLst>
</file>

<file path=ppt/tags/tag199.xml><?xml version="1.0" encoding="utf-8"?>
<p:tagLst xmlns:p="http://schemas.openxmlformats.org/presentationml/2006/main">
  <p:tag name="KSO_WM_UNIT_VALUE" val="61*72"/>
  <p:tag name="KSO_WM_UNIT_HIGHLIGHT" val="0"/>
  <p:tag name="KSO_WM_UNIT_COMPATIBLE" val="0"/>
  <p:tag name="KSO_WM_UNIT_DIAGRAM_ISNUMVISUAL" val="0"/>
  <p:tag name="KSO_WM_UNIT_DIAGRAM_ISREFERUNIT" val="0"/>
  <p:tag name="KSO_WM_DIAGRAM_GROUP_CODE" val="q1-1"/>
  <p:tag name="KSO_WM_UNIT_TYPE" val="q_h_h_x"/>
  <p:tag name="KSO_WM_UNIT_INDEX" val="1_5_1_1"/>
  <p:tag name="KSO_WM_UNIT_ID" val="diagram20169770_4*q_h_h_x*1_5_1_1"/>
  <p:tag name="KSO_WM_TEMPLATE_CATEGORY" val="diagram"/>
  <p:tag name="KSO_WM_TEMPLATE_INDEX" val="20169770"/>
  <p:tag name="KSO_WM_UNIT_LAYERLEVEL" val="1_1_1_1"/>
  <p:tag name="KSO_WM_TAG_VERSION" val="1.0"/>
  <p:tag name="KSO_WM_BEAUTIFY_FLAG" val="#wm#"/>
  <p:tag name="KSO_WM_DIAGRAM_VIRTUALLY_FRAME" val="{&quot;height&quot;:276.21515509822177,&quot;left&quot;:40.74740157480315,&quot;top&quot;:112.79110236220473,&quot;width&quot;:602.277322834645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5_2*n_h_h_i*1_2_2_2"/>
  <p:tag name="KSO_WM_TEMPLATE_CATEGORY" val="diagram"/>
  <p:tag name="KSO_WM_TEMPLATE_INDEX" val="20231635"/>
  <p:tag name="KSO_WM_UNIT_LAYERLEVEL" val="1_1_1_1"/>
  <p:tag name="KSO_WM_TAG_VERSION" val="3.0"/>
  <p:tag name="KSO_WM_DIAGRAM_GROUP_CODE" val="n1-1"/>
  <p:tag name="KSO_WM_UNIT_SUBTYPE" val="d"/>
  <p:tag name="KSO_WM_UNIT_TYPE" val="n_h_h_i"/>
  <p:tag name="KSO_WM_UNIT_INDEX" val="1_2_2_2"/>
  <p:tag name="KSO_WM_DIAGRAM_MAX_ITEMCNT" val="6"/>
  <p:tag name="KSO_WM_DIAGRAM_MIN_ITEMCNT" val="2"/>
  <p:tag name="KSO_WM_DIAGRAM_VIRTUALLY_FRAME" val="{&quot;height&quot;:321.63717645060717,&quot;left&quot;:184.93952887587656,&quot;top&quot;:172.48695548529338,&quot;width&quot;:853.26314697265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Lst>
</file>

<file path=ppt/tags/tag200.xml><?xml version="1.0" encoding="utf-8"?>
<p:tagLst xmlns:p="http://schemas.openxmlformats.org/presentationml/2006/main">
  <p:tag name="KSO_WM_UNIT_PRESET_TEXT" val="点击此处添加正文，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69770_4*q_h_h_f*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201.xml><?xml version="1.0" encoding="utf-8"?>
<p:tagLst xmlns:p="http://schemas.openxmlformats.org/presentationml/2006/main">
  <p:tag name="KSO_WM_UNIT_ISCONTENTSTITLE" val="0"/>
  <p:tag name="KSO_WM_UNIT_PRESET_TEXT" val="编辑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169770_4*q_h_h_a*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202.xml><?xml version="1.0" encoding="utf-8"?>
<p:tagLst xmlns:p="http://schemas.openxmlformats.org/presentationml/2006/main">
  <p:tag name="KSO_WM_UNIT_PRESET_TEXT" val="点击此处添加正文，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69770_4*q_h_h_f*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203.xml><?xml version="1.0" encoding="utf-8"?>
<p:tagLst xmlns:p="http://schemas.openxmlformats.org/presentationml/2006/main">
  <p:tag name="KSO_WM_UNIT_ISCONTENTSTITLE" val="0"/>
  <p:tag name="KSO_WM_UNIT_PRESET_TEXT" val="编辑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169770_4*q_h_h_a*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204.xml><?xml version="1.0" encoding="utf-8"?>
<p:tagLst xmlns:p="http://schemas.openxmlformats.org/presentationml/2006/main">
  <p:tag name="KSO_WM_UNIT_PRESET_TEXT" val="点击此处添加正文，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69770_4*q_h_h_f*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205.xml><?xml version="1.0" encoding="utf-8"?>
<p:tagLst xmlns:p="http://schemas.openxmlformats.org/presentationml/2006/main">
  <p:tag name="KSO_WM_UNIT_ISCONTENTSTITLE" val="0"/>
  <p:tag name="KSO_WM_UNIT_PRESET_TEXT" val="编辑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169770_4*q_h_h_a*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206.xml><?xml version="1.0" encoding="utf-8"?>
<p:tagLst xmlns:p="http://schemas.openxmlformats.org/presentationml/2006/main">
  <p:tag name="KSO_WM_UNIT_PRESET_TEXT" val="点击此处添加正文，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69770_4*q_h_h_f*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207.xml><?xml version="1.0" encoding="utf-8"?>
<p:tagLst xmlns:p="http://schemas.openxmlformats.org/presentationml/2006/main">
  <p:tag name="KSO_WM_UNIT_ISCONTENTSTITLE" val="0"/>
  <p:tag name="KSO_WM_UNIT_PRESET_TEXT" val="编辑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169770_4*q_h_h_a*1_1_1_1"/>
  <p:tag name="KSO_WM_TEMPLATE_CATEGORY" val="diagram"/>
  <p:tag name="KSO_WM_TEMPLATE_INDEX" val="20169770"/>
  <p:tag name="KSO_WM_UNIT_LAYERLEVEL" val="1_1_1_1"/>
  <p:tag name="KSO_WM_TAG_VERSION" val="1.0"/>
  <p:tag name="KSO_WM_BEAUTIFY_FLAG" val=""/>
  <p:tag name="KSO_WM_UNIT_TEXT_FILL_FORE_SCHEMECOLOR_INDEX" val="13"/>
  <p:tag name="KSO_WM_UNIT_TEXT_FILL_TYPE" val="1"/>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1_1"/>
  <p:tag name="KSO_WM_UNIT_ID" val="diagram20168734_5*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1_2"/>
  <p:tag name="KSO_WM_UNIT_ID" val="diagram20168734_5*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1.xml><?xml version="1.0" encoding="utf-8"?>
<p:tagLst xmlns:p="http://schemas.openxmlformats.org/presentationml/2006/main">
  <p:tag name="KSO_WM_TEMPLATE_CATEGORY" val="diagram"/>
  <p:tag name="KSO_WM_TEMPLATE_INDEX" val="600"/>
  <p:tag name="KSO_WM_UNIT_TYPE" val="m_i"/>
  <p:tag name="KSO_WM_UNIT_INDEX" val="2_1"/>
  <p:tag name="KSO_WM_UNIT_ID" val="257*m_i*2_1"/>
  <p:tag name="KSO_WM_UNIT_CLEAR" val="1"/>
  <p:tag name="KSO_WM_UNIT_LAYERLEVEL" val="1_1"/>
  <p:tag name="KSO_WM_BEAUTIFY_FLAG" val="#wm#"/>
  <p:tag name="KSO_WM_TAG_VERSION" val="1.0"/>
  <p:tag name="KSO_WM_DIAGRAM_GROUP_CODE" val="m1-1"/>
  <p:tag name="KSO_WM_UNIT_TEXT_FILL_FORE_SCHEMECOLOR_INDEX" val="2"/>
  <p:tag name="KSO_WM_UNIT_TEXT_FILL_TYPE" val="1"/>
  <p:tag name="KSO_WM_DIAGRAM_VIRTUALLY_FRAME" val="{&quot;height&quot;:232.49960629921262,&quot;left&quot;:88.7783464566929,&quot;top&quot;:144.75,&quot;width&quot;:534.9842519685042}"/>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2_1"/>
  <p:tag name="KSO_WM_UNIT_ID" val="diagram20168734_5*l_h_i*1_2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2_2"/>
  <p:tag name="KSO_WM_UNIT_ID" val="diagram20168734_5*l_h_i*1_2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3_1"/>
  <p:tag name="KSO_WM_UNIT_ID" val="diagram20168734_5*l_h_i*1_3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3_2"/>
  <p:tag name="KSO_WM_UNIT_ID" val="diagram20168734_5*l_h_i*1_3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4_1"/>
  <p:tag name="KSO_WM_UNIT_ID" val="diagram20168734_5*l_h_i*1_4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4_2"/>
  <p:tag name="KSO_WM_UNIT_ID" val="diagram20168734_5*l_h_i*1_4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16.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5_1"/>
  <p:tag name="KSO_WM_UNIT_ID" val="diagram20168734_5*l_h_i*1_5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17.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5_2"/>
  <p:tag name="KSO_WM_UNIT_ID" val="diagram20168734_5*l_h_i*1_5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24.610157480314957,&quot;top&quot;:133.55,&quot;width&quot;:647.189842519685}"/>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 name="KSO_WM_DIAGRAM_VIRTUALLY_FRAME" val="{&quot;height&quot;:343.2,&quot;left&quot;:24.610157480314957,&quot;top&quot;:133.55,&quot;width&quot;:647.189842519685}"/>
</p:tagLst>
</file>

<file path=ppt/tags/tag219.xml><?xml version="1.0" encoding="utf-8"?>
<p:tagLst xmlns:p="http://schemas.openxmlformats.org/presentationml/2006/main">
  <p:tag name="KSO_WM_TAG_VERSION" val="1.0"/>
  <p:tag name="KSO_WM_BEAUTIFY_FLAG" val=""/>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Lst>
</file>

<file path=ppt/tags/tag22.xml><?xml version="1.0" encoding="utf-8"?>
<p:tagLst xmlns:p="http://schemas.openxmlformats.org/presentationml/2006/main">
  <p:tag name="KSO_WM_TEMPLATE_CATEGORY" val="diagram"/>
  <p:tag name="KSO_WM_TEMPLATE_INDEX" val="600"/>
  <p:tag name="KSO_WM_UNIT_TYPE" val="m_i"/>
  <p:tag name="KSO_WM_UNIT_INDEX" val="2_8"/>
  <p:tag name="KSO_WM_UNIT_ID" val="257*m_i*2_8"/>
  <p:tag name="KSO_WM_UNIT_CLEAR" val="1"/>
  <p:tag name="KSO_WM_UNIT_LAYERLEVEL" val="1_1"/>
  <p:tag name="KSO_WM_TAG_VERSION" val="1.0"/>
  <p:tag name="KSO_WM_DIAGRAM_GROUP_CODE" val="m1-1"/>
  <p:tag name="KSO_WM_DIAGRAM_VIRTUALLY_FRAME" val="{&quot;height&quot;:232.49960629921262,&quot;left&quot;:88.7783464566929,&quot;top&quot;:144.75,&quot;width&quot;:534.9842519685042}"/>
</p:tagLst>
</file>

<file path=ppt/tags/tag220.xml><?xml version="1.0" encoding="utf-8"?>
<p:tagLst xmlns:p="http://schemas.openxmlformats.org/presentationml/2006/main">
  <p:tag name="KSO_WM_TAG_VERSION" val="1.0"/>
  <p:tag name="KSO_WM_BEAUTIFY_FLAG" val=""/>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Lst>
</file>

<file path=ppt/tags/tag221.xml><?xml version="1.0" encoding="utf-8"?>
<p:tagLst xmlns:p="http://schemas.openxmlformats.org/presentationml/2006/main">
  <p:tag name="KSO_WM_TAG_VERSION" val="1.0"/>
  <p:tag name="KSO_WM_BEAUTIFY_FLAG" val=""/>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Lst>
</file>

<file path=ppt/tags/tag222.xml><?xml version="1.0" encoding="utf-8"?>
<p:tagLst xmlns:p="http://schemas.openxmlformats.org/presentationml/2006/main">
  <p:tag name="KSO_WM_TAG_VERSION" val="1.0"/>
  <p:tag name="KSO_WM_BEAUTIFY_FLAG" val=""/>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3*q_h_i*1_2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8893_3*q_h_i*1_3_2"/>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8893_3*q_h_i*1_4_2"/>
  <p:tag name="KSO_WM_TEMPLATE_CATEGORY" val="diagram"/>
  <p:tag name="KSO_WM_TEMPLATE_INDEX" val="20168893"/>
  <p:tag name="KSO_WM_UNIT_LAYERLEVEL" val="1_1_1"/>
  <p:tag name="KSO_WM_TAG_VERSION" val="1.0"/>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3*q_h_i*1_1_3"/>
  <p:tag name="KSO_WM_TEMPLATE_CATEGORY" val="diagram"/>
  <p:tag name="KSO_WM_TEMPLATE_INDEX" val="20168893"/>
  <p:tag name="KSO_WM_UNIT_LAYERLEVEL" val="1_1_1"/>
  <p:tag name="KSO_WM_TAG_VERSION" val="1.0"/>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3*q_i*1_1"/>
  <p:tag name="KSO_WM_TEMPLATE_CATEGORY" val="diagram"/>
  <p:tag name="KSO_WM_TEMPLATE_INDEX" val="20168893"/>
  <p:tag name="KSO_WM_UNIT_LAYERLEVEL" val="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179.16771653543304,&quot;left&quot;:213.17952755905512,&quot;top&quot;:161.9327559055118,&quot;width&quot;:283.82889763779525}"/>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636_5*q_i*1_1"/>
  <p:tag name="KSO_WM_TEMPLATE_CATEGORY" val="diagram"/>
  <p:tag name="KSO_WM_TEMPLATE_INDEX" val="636"/>
  <p:tag name="KSO_WM_UNIT_LAYERLEVEL" val="1_1"/>
  <p:tag name="KSO_WM_TAG_VERSION" val="1.0"/>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3"/>
  <p:tag name="KSO_WM_UNIT_ID" val="diagram636_5*q_i*1_23"/>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23.xml><?xml version="1.0" encoding="utf-8"?>
<p:tagLst xmlns:p="http://schemas.openxmlformats.org/presentationml/2006/main">
  <p:tag name="KSO_WM_TEMPLATE_CATEGORY" val="diagram"/>
  <p:tag name="KSO_WM_TEMPLATE_INDEX" val="600"/>
  <p:tag name="KSO_WM_UNIT_TYPE" val="m_i"/>
  <p:tag name="KSO_WM_UNIT_INDEX" val="2_8"/>
  <p:tag name="KSO_WM_UNIT_ID" val="257*m_i*2_8"/>
  <p:tag name="KSO_WM_UNIT_CLEAR" val="1"/>
  <p:tag name="KSO_WM_UNIT_LAYERLEVEL" val="1_1"/>
  <p:tag name="KSO_WM_TAG_VERSION" val="1.0"/>
  <p:tag name="KSO_WM_DIAGRAM_GROUP_CODE" val="m1-1"/>
  <p:tag name="KSO_WM_DIAGRAM_VIRTUALLY_FRAME" val="{&quot;height&quot;:232.49960629921262,&quot;left&quot;:88.7783464566929,&quot;top&quot;:144.75,&quot;width&quot;:534.9842519685042}"/>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4"/>
  <p:tag name="KSO_WM_UNIT_ID" val="diagram636_5*q_i*1_34"/>
  <p:tag name="KSO_WM_TEMPLATE_CATEGORY" val="diagram"/>
  <p:tag name="KSO_WM_TEMPLATE_INDEX" val="636"/>
  <p:tag name="KSO_WM_UNIT_LAYERLEVEL" val="1_1"/>
  <p:tag name="KSO_WM_TAG_VERSION" val="1.0"/>
  <p:tag name="KSO_WM_UNIT_FILL_FORE_SCHEMECOLOR_INDEX" val="14"/>
  <p:tag name="KSO_WM_UNIT_FILL_TYPE" val="1"/>
  <p:tag name="KSO_WM_UNIT_LINE_FORE_SCHEMECOLOR_INDEX" val="5"/>
  <p:tag name="KSO_WM_UNIT_LINE_FILL_TYPE" val="2"/>
  <p:tag name="KSO_WM_DIAGRAM_VIRTUALLY_FRAME" val="{&quot;height&quot;:298.55,&quot;left&quot;:33.85,&quot;top&quot;:64.5,&quot;width&quot;:645.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5"/>
  <p:tag name="KSO_WM_UNIT_ID" val="diagram636_5*q_i*1_45"/>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9"/>
  <p:tag name="KSO_WM_UNIT_ID" val="diagram636_5*q_i*1_49"/>
  <p:tag name="KSO_WM_TEMPLATE_CATEGORY" val="diagram"/>
  <p:tag name="KSO_WM_TEMPLATE_INDEX" val="636"/>
  <p:tag name="KSO_WM_UNIT_LAYERLEVEL" val="1_1"/>
  <p:tag name="KSO_WM_TAG_VERSION" val="1.0"/>
  <p:tag name="KSO_WM_UNIT_FILL_FORE_SCHEMECOLOR_INDEX" val="14"/>
  <p:tag name="KSO_WM_UNIT_FILL_TYPE" val="1"/>
  <p:tag name="KSO_WM_UNIT_LINE_FORE_SCHEMECOLOR_INDEX" val="5"/>
  <p:tag name="KSO_WM_UNIT_LINE_FILL_TYPE" val="2"/>
  <p:tag name="KSO_WM_DIAGRAM_VIRTUALLY_FRAME" val="{&quot;height&quot;:298.55,&quot;left&quot;:33.85,&quot;top&quot;:64.5,&quot;width&quot;:645.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0"/>
  <p:tag name="KSO_WM_UNIT_ID" val="diagram636_5*q_i*1_50"/>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1"/>
  <p:tag name="KSO_WM_UNIT_ID" val="diagram636_5*q_i*1_51"/>
  <p:tag name="KSO_WM_TEMPLATE_CATEGORY" val="diagram"/>
  <p:tag name="KSO_WM_TEMPLATE_INDEX" val="636"/>
  <p:tag name="KSO_WM_UNIT_LAYERLEVEL" val="1_1"/>
  <p:tag name="KSO_WM_TAG_VERSION" val="1.0"/>
  <p:tag name="KSO_WM_UNIT_FILL_FORE_SCHEMECOLOR_INDEX" val="14"/>
  <p:tag name="KSO_WM_UNIT_FILL_TYPE" val="1"/>
  <p:tag name="KSO_WM_UNIT_LINE_FORE_SCHEMECOLOR_INDEX" val="5"/>
  <p:tag name="KSO_WM_UNIT_LINE_FILL_TYPE" val="2"/>
  <p:tag name="KSO_WM_DIAGRAM_VIRTUALLY_FRAME" val="{&quot;height&quot;:298.55,&quot;left&quot;:33.85,&quot;top&quot;:64.5,&quot;width&quot;:645.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2"/>
  <p:tag name="KSO_WM_UNIT_ID" val="diagram636_5*q_i*1_52"/>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636_5*q_i*1_2"/>
  <p:tag name="KSO_WM_TEMPLATE_CATEGORY" val="diagram"/>
  <p:tag name="KSO_WM_TEMPLATE_INDEX" val="636"/>
  <p:tag name="KSO_WM_UNIT_LAYERLEVEL" val="1_1"/>
  <p:tag name="KSO_WM_TAG_VERSION" val="1.0"/>
  <p:tag name="KSO_WM_UNIT_LINE_FORE_SCHEMECOLOR_INDEX" val="5"/>
  <p:tag name="KSO_WM_UNIT_LINE_FILL_TYPE" val="2"/>
  <p:tag name="KSO_WM_DIAGRAM_VIRTUALLY_FRAME" val="{&quot;height&quot;:298.55,&quot;left&quot;:33.85,&quot;top&quot;:64.5,&quot;width&quot;:645.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636_5*q_i*1_3"/>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636_5*q_i*1_4"/>
  <p:tag name="KSO_WM_TEMPLATE_CATEGORY" val="diagram"/>
  <p:tag name="KSO_WM_TEMPLATE_INDEX" val="636"/>
  <p:tag name="KSO_WM_UNIT_LAYERLEVEL" val="1_1"/>
  <p:tag name="KSO_WM_TAG_VERSION" val="1.0"/>
  <p:tag name="KSO_WM_UNIT_LINE_FORE_SCHEMECOLOR_INDEX" val="5"/>
  <p:tag name="KSO_WM_UNIT_LINE_FILL_TYPE" val="2"/>
  <p:tag name="KSO_WM_DIAGRAM_VIRTUALLY_FRAME" val="{&quot;height&quot;:298.55,&quot;left&quot;:33.85,&quot;top&quot;:64.5,&quot;width&quot;:645.2}"/>
</p:tagLst>
</file>

<file path=ppt/tags/tag239.xml><?xml version="1.0" encoding="utf-8"?>
<p:tagLst xmlns:p="http://schemas.openxmlformats.org/presentationml/2006/main">
  <p:tag name="KSO_WM_UNIT_RELATE_UNITID" val="diagram636_5*q_a*1_1"/>
  <p:tag name="KSO_WM_UNIT_NOCLEAR" val="0"/>
  <p:tag name="KSO_WM_UNIT_VALUE" val="45"/>
  <p:tag name="KSO_WM_UNIT_HIGHLIGHT" val="0"/>
  <p:tag name="KSO_WM_UNIT_COMPATIBLE" val="1"/>
  <p:tag name="KSO_WM_UNIT_DIAGRAM_ISNUMVISUAL" val="0"/>
  <p:tag name="KSO_WM_UNIT_DIAGRAM_ISREFERUNIT" val="0"/>
  <p:tag name="KSO_WM_DIAGRAM_GROUP_CODE" val="q1-1"/>
  <p:tag name="KSO_WM_UNIT_TYPE" val="q_g"/>
  <p:tag name="KSO_WM_UNIT_INDEX" val="1_1"/>
  <p:tag name="KSO_WM_UNIT_ID" val="diagram636_5*q_g*1_1"/>
  <p:tag name="KSO_WM_TEMPLATE_CATEGORY" val="diagram"/>
  <p:tag name="KSO_WM_TEMPLATE_INDEX" val="636"/>
  <p:tag name="KSO_WM_UNIT_LAYERLEVEL" val="1_1"/>
  <p:tag name="KSO_WM_TAG_VERSION" val="1.0"/>
  <p:tag name="KSO_WM_UNIT_PRESET_TEXT" val="Lorem ipsum dolor sit amet, consecte"/>
  <p:tag name="KSO_WM_UNIT_TEXT_FILL_FORE_SCHEMECOLOR_INDEX" val="5"/>
  <p:tag name="KSO_WM_UNIT_TEXT_FILL_TYPE" val="1"/>
  <p:tag name="KSO_WM_DIAGRAM_VIRTUALLY_FRAME" val="{&quot;height&quot;:298.55,&quot;left&quot;:33.85,&quot;top&quot;:64.5,&quot;width&quot;:645.2}"/>
</p:tagLst>
</file>

<file path=ppt/tags/tag24.xml><?xml version="1.0" encoding="utf-8"?>
<p:tagLst xmlns:p="http://schemas.openxmlformats.org/presentationml/2006/main">
  <p:tag name="KSO_WM_TEMPLATE_CATEGORY" val="diagram"/>
  <p:tag name="KSO_WM_TEMPLATE_INDEX" val="600"/>
  <p:tag name="KSO_WM_UNIT_TYPE" val="m_i"/>
  <p:tag name="KSO_WM_UNIT_INDEX" val="2_8"/>
  <p:tag name="KSO_WM_UNIT_ID" val="257*m_i*2_8"/>
  <p:tag name="KSO_WM_UNIT_CLEAR" val="1"/>
  <p:tag name="KSO_WM_UNIT_LAYERLEVEL" val="1_1"/>
  <p:tag name="KSO_WM_TAG_VERSION" val="1.0"/>
  <p:tag name="KSO_WM_DIAGRAM_GROUP_CODE" val="m1-1"/>
  <p:tag name="KSO_WM_DIAGRAM_VIRTUALLY_FRAME" val="{&quot;height&quot;:232.49960629921262,&quot;left&quot;:88.7783464566929,&quot;top&quot;:144.75,&quot;width&quot;:534.9842519685042}"/>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1"/>
  <p:tag name="KSO_WM_UNIT_ID" val="diagram636_5*q_i*1_41"/>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2"/>
  <p:tag name="KSO_WM_UNIT_ID" val="diagram636_5*q_i*1_42"/>
  <p:tag name="KSO_WM_TEMPLATE_CATEGORY" val="diagram"/>
  <p:tag name="KSO_WM_TEMPLATE_INDEX" val="636"/>
  <p:tag name="KSO_WM_UNIT_LAYERLEVEL" val="1_1"/>
  <p:tag name="KSO_WM_TAG_VERSION" val="1.0"/>
  <p:tag name="KSO_WM_UNIT_LINE_FORE_SCHEMECOLOR_INDEX" val="5"/>
  <p:tag name="KSO_WM_UNIT_LINE_FILL_TYPE" val="2"/>
  <p:tag name="KSO_WM_DIAGRAM_VIRTUALLY_FRAME" val="{&quot;height&quot;:298.55,&quot;left&quot;:33.85,&quot;top&quot;:64.5,&quot;width&quot;:645.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0"/>
  <p:tag name="KSO_WM_UNIT_ID" val="diagram636_5*q_i*1_50"/>
  <p:tag name="KSO_WM_TEMPLATE_CATEGORY" val="diagram"/>
  <p:tag name="KSO_WM_TEMPLATE_INDEX" val="636"/>
  <p:tag name="KSO_WM_UNIT_LAYERLEVEL" val="1_1"/>
  <p:tag name="KSO_WM_TAG_VERSION" val="1.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DIAGRAM_VIRTUALLY_FRAME" val="{&quot;height&quot;:298.55,&quot;left&quot;:33.85,&quot;top&quot;:64.5,&quot;width&quot;:645.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1"/>
  <p:tag name="KSO_WM_UNIT_ID" val="diagram636_5*q_i*1_51"/>
  <p:tag name="KSO_WM_TEMPLATE_CATEGORY" val="diagram"/>
  <p:tag name="KSO_WM_TEMPLATE_INDEX" val="636"/>
  <p:tag name="KSO_WM_UNIT_LAYERLEVEL" val="1_1"/>
  <p:tag name="KSO_WM_TAG_VERSION" val="1.0"/>
  <p:tag name="KSO_WM_UNIT_FILL_FORE_SCHEMECOLOR_INDEX" val="14"/>
  <p:tag name="KSO_WM_UNIT_FILL_TYPE" val="1"/>
  <p:tag name="KSO_WM_UNIT_LINE_FORE_SCHEMECOLOR_INDEX" val="5"/>
  <p:tag name="KSO_WM_UNIT_LINE_FILL_TYPE" val="2"/>
  <p:tag name="KSO_WM_DIAGRAM_VIRTUALLY_FRAME" val="{&quot;height&quot;:298.55,&quot;left&quot;:33.85,&quot;top&quot;:64.5,&quot;width&quot;:645.2}"/>
</p:tagLst>
</file>

<file path=ppt/tags/tag244.xml><?xml version="1.0" encoding="utf-8"?>
<p:tagLst xmlns:p="http://schemas.openxmlformats.org/presentationml/2006/main">
  <p:tag name="KSO_WM_TAG_VERSION" val="1.0"/>
  <p:tag name="KSO_WM_TEMPLATE_CATEGORY" val="diagram"/>
  <p:tag name="KSO_WM_TEMPLATE_INDEX" val="171"/>
  <p:tag name="KSO_WM_UNIT_TYPE" val="l_h_a"/>
  <p:tag name="KSO_WM_UNIT_INDEX" val="1_2_1"/>
  <p:tag name="KSO_WM_UNIT_ID" val="257*l_h_a*1_2_1"/>
  <p:tag name="KSO_WM_UNIT_CLEAR" val="1"/>
  <p:tag name="KSO_WM_UNIT_LAYERLEVEL" val="1_1_1"/>
  <p:tag name="KSO_WM_UNIT_VALUE" val="6"/>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45.xml><?xml version="1.0" encoding="utf-8"?>
<p:tagLst xmlns:p="http://schemas.openxmlformats.org/presentationml/2006/main">
  <p:tag name="KSO_WM_TAG_VERSION" val="1.0"/>
  <p:tag name="KSO_WM_TEMPLATE_CATEGORY" val="diagram"/>
  <p:tag name="KSO_WM_TEMPLATE_INDEX" val="171"/>
  <p:tag name="KSO_WM_UNIT_TYPE" val="l_h_a"/>
  <p:tag name="KSO_WM_UNIT_INDEX" val="1_1_1"/>
  <p:tag name="KSO_WM_UNIT_ID" val="257*l_h_a*1_1_1"/>
  <p:tag name="KSO_WM_UNIT_CLEAR" val="1"/>
  <p:tag name="KSO_WM_UNIT_LAYERLEVEL" val="1_1_1"/>
  <p:tag name="KSO_WM_UNIT_VALUE" val="3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46.xml><?xml version="1.0" encoding="utf-8"?>
<p:tagLst xmlns:p="http://schemas.openxmlformats.org/presentationml/2006/main">
  <p:tag name="KSO_WM_TAG_VERSION" val="1.0"/>
  <p:tag name="KSO_WM_TEMPLATE_CATEGORY" val="diagram"/>
  <p:tag name="KSO_WM_TEMPLATE_INDEX" val="171"/>
  <p:tag name="KSO_WM_UNIT_TYPE" val="l_h_a"/>
  <p:tag name="KSO_WM_UNIT_INDEX" val="1_5_1"/>
  <p:tag name="KSO_WM_UNIT_ID" val="257*l_h_a*1_5_1"/>
  <p:tag name="KSO_WM_UNIT_CLEAR" val="1"/>
  <p:tag name="KSO_WM_UNIT_LAYERLEVEL" val="1_1_1"/>
  <p:tag name="KSO_WM_UNIT_VALUE" val="3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47.xml><?xml version="1.0" encoding="utf-8"?>
<p:tagLst xmlns:p="http://schemas.openxmlformats.org/presentationml/2006/main">
  <p:tag name="KSO_WM_TAG_VERSION" val="1.0"/>
  <p:tag name="KSO_WM_TEMPLATE_CATEGORY" val="diagram"/>
  <p:tag name="KSO_WM_TEMPLATE_INDEX" val="171"/>
  <p:tag name="KSO_WM_UNIT_TYPE" val="l_h_a"/>
  <p:tag name="KSO_WM_UNIT_INDEX" val="1_4_1"/>
  <p:tag name="KSO_WM_UNIT_ID" val="257*l_h_a*1_4_1"/>
  <p:tag name="KSO_WM_UNIT_CLEAR" val="1"/>
  <p:tag name="KSO_WM_UNIT_LAYERLEVEL" val="1_1_1"/>
  <p:tag name="KSO_WM_UNIT_VALUE" val="1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48.xml><?xml version="1.0" encoding="utf-8"?>
<p:tagLst xmlns:p="http://schemas.openxmlformats.org/presentationml/2006/main">
  <p:tag name="KSO_WM_TAG_VERSION" val="1.0"/>
  <p:tag name="KSO_WM_TEMPLATE_CATEGORY" val="diagram"/>
  <p:tag name="KSO_WM_TEMPLATE_INDEX" val="171"/>
  <p:tag name="KSO_WM_UNIT_TYPE" val="l_i"/>
  <p:tag name="KSO_WM_UNIT_INDEX" val="1_1"/>
  <p:tag name="KSO_WM_UNIT_ID" val="257*l_i*1_1"/>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49.xml><?xml version="1.0" encoding="utf-8"?>
<p:tagLst xmlns:p="http://schemas.openxmlformats.org/presentationml/2006/main">
  <p:tag name="KSO_WM_TAG_VERSION" val="1.0"/>
  <p:tag name="KSO_WM_TEMPLATE_CATEGORY" val="diagram"/>
  <p:tag name="KSO_WM_TEMPLATE_INDEX" val="171"/>
  <p:tag name="KSO_WM_UNIT_TYPE" val="l_i"/>
  <p:tag name="KSO_WM_UNIT_INDEX" val="1_2"/>
  <p:tag name="KSO_WM_UNIT_ID" val="257*l_i*1_2"/>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5.xml><?xml version="1.0" encoding="utf-8"?>
<p:tagLst xmlns:p="http://schemas.openxmlformats.org/presentationml/2006/main">
  <p:tag name="KSO_WM_TEMPLATE_CATEGORY" val="diagram"/>
  <p:tag name="KSO_WM_TEMPLATE_INDEX" val="600"/>
  <p:tag name="KSO_WM_UNIT_TYPE" val="m_i"/>
  <p:tag name="KSO_WM_UNIT_INDEX" val="2_8"/>
  <p:tag name="KSO_WM_UNIT_ID" val="257*m_i*2_8"/>
  <p:tag name="KSO_WM_UNIT_CLEAR" val="1"/>
  <p:tag name="KSO_WM_UNIT_LAYERLEVEL" val="1_1"/>
  <p:tag name="KSO_WM_TAG_VERSION" val="1.0"/>
  <p:tag name="KSO_WM_DIAGRAM_GROUP_CODE" val="m1-1"/>
  <p:tag name="KSO_WM_DIAGRAM_VIRTUALLY_FRAME" val="{&quot;height&quot;:232.49960629921262,&quot;left&quot;:88.7783464566929,&quot;top&quot;:144.75,&quot;width&quot;:534.9842519685042}"/>
</p:tagLst>
</file>

<file path=ppt/tags/tag250.xml><?xml version="1.0" encoding="utf-8"?>
<p:tagLst xmlns:p="http://schemas.openxmlformats.org/presentationml/2006/main">
  <p:tag name="KSO_WM_TAG_VERSION" val="1.0"/>
  <p:tag name="KSO_WM_TEMPLATE_CATEGORY" val="diagram"/>
  <p:tag name="KSO_WM_TEMPLATE_INDEX" val="171"/>
  <p:tag name="KSO_WM_UNIT_TYPE" val="l_i"/>
  <p:tag name="KSO_WM_UNIT_INDEX" val="1_5"/>
  <p:tag name="KSO_WM_UNIT_ID" val="257*l_i*1_5"/>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51.xml><?xml version="1.0" encoding="utf-8"?>
<p:tagLst xmlns:p="http://schemas.openxmlformats.org/presentationml/2006/main">
  <p:tag name="KSO_WM_TAG_VERSION" val="1.0"/>
  <p:tag name="KSO_WM_TEMPLATE_CATEGORY" val="diagram"/>
  <p:tag name="KSO_WM_TEMPLATE_INDEX" val="171"/>
  <p:tag name="KSO_WM_UNIT_TYPE" val="l_i"/>
  <p:tag name="KSO_WM_UNIT_INDEX" val="1_6"/>
  <p:tag name="KSO_WM_UNIT_ID" val="257*l_i*1_6"/>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52.xml><?xml version="1.0" encoding="utf-8"?>
<p:tagLst xmlns:p="http://schemas.openxmlformats.org/presentationml/2006/main">
  <p:tag name="KSO_WM_TAG_VERSION" val="1.0"/>
  <p:tag name="KSO_WM_TEMPLATE_CATEGORY" val="diagram"/>
  <p:tag name="KSO_WM_TEMPLATE_INDEX" val="171"/>
  <p:tag name="KSO_WM_UNIT_TYPE" val="l_i"/>
  <p:tag name="KSO_WM_UNIT_INDEX" val="1_7"/>
  <p:tag name="KSO_WM_UNIT_ID" val="257*l_i*1_7"/>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53.xml><?xml version="1.0" encoding="utf-8"?>
<p:tagLst xmlns:p="http://schemas.openxmlformats.org/presentationml/2006/main">
  <p:tag name="KSO_WM_TAG_VERSION" val="1.0"/>
  <p:tag name="KSO_WM_TEMPLATE_CATEGORY" val="diagram"/>
  <p:tag name="KSO_WM_TEMPLATE_INDEX" val="171"/>
  <p:tag name="KSO_WM_UNIT_TYPE" val="l_i"/>
  <p:tag name="KSO_WM_UNIT_INDEX" val="1_8"/>
  <p:tag name="KSO_WM_UNIT_ID" val="257*l_i*1_8"/>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54.xml><?xml version="1.0" encoding="utf-8"?>
<p:tagLst xmlns:p="http://schemas.openxmlformats.org/presentationml/2006/main">
  <p:tag name="KSO_WM_TAG_VERSION" val="1.0"/>
  <p:tag name="KSO_WM_TEMPLATE_CATEGORY" val="diagram"/>
  <p:tag name="KSO_WM_TEMPLATE_INDEX" val="171"/>
  <p:tag name="KSO_WM_UNIT_TYPE" val="l_i"/>
  <p:tag name="KSO_WM_UNIT_INDEX" val="1_9"/>
  <p:tag name="KSO_WM_UNIT_ID" val="257*l_i*1_9"/>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55.xml><?xml version="1.0" encoding="utf-8"?>
<p:tagLst xmlns:p="http://schemas.openxmlformats.org/presentationml/2006/main">
  <p:tag name="KSO_WM_TAG_VERSION" val="1.0"/>
  <p:tag name="KSO_WM_TEMPLATE_CATEGORY" val="diagram"/>
  <p:tag name="KSO_WM_TEMPLATE_INDEX" val="171"/>
  <p:tag name="KSO_WM_UNIT_TYPE" val="l_i"/>
  <p:tag name="KSO_WM_UNIT_INDEX" val="1_10"/>
  <p:tag name="KSO_WM_UNIT_ID" val="257*l_i*1_10"/>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56.xml><?xml version="1.0" encoding="utf-8"?>
<p:tagLst xmlns:p="http://schemas.openxmlformats.org/presentationml/2006/main">
  <p:tag name="KSO_WM_TAG_VERSION" val="1.0"/>
  <p:tag name="KSO_WM_TEMPLATE_CATEGORY" val="diagram"/>
  <p:tag name="KSO_WM_TEMPLATE_INDEX" val="171"/>
  <p:tag name="KSO_WM_UNIT_TYPE" val="l_h_a"/>
  <p:tag name="KSO_WM_UNIT_INDEX" val="1_3_1"/>
  <p:tag name="KSO_WM_UNIT_ID" val="257*l_h_a*1_3_1"/>
  <p:tag name="KSO_WM_UNIT_CLEAR" val="1"/>
  <p:tag name="KSO_WM_UNIT_LAYERLEVEL" val="1_1_1"/>
  <p:tag name="KSO_WM_UNIT_VALUE" val="1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57.xml><?xml version="1.0" encoding="utf-8"?>
<p:tagLst xmlns:p="http://schemas.openxmlformats.org/presentationml/2006/main">
  <p:tag name="KSO_WM_TAG_VERSION" val="1.0"/>
  <p:tag name="KSO_WM_TEMPLATE_CATEGORY" val="diagram"/>
  <p:tag name="KSO_WM_TEMPLATE_INDEX" val="171"/>
  <p:tag name="KSO_WM_UNIT_TYPE" val="l_i"/>
  <p:tag name="KSO_WM_UNIT_INDEX" val="1_4"/>
  <p:tag name="KSO_WM_UNIT_ID" val="257*l_i*1_4"/>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5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UNIT_USESOURCEFORMAT_APPLY" val="1"/>
</p:tagLst>
</file>

<file path=ppt/tags/tag25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UNIT_USESOURCEFORMAT_APPLY"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i"/>
  <p:tag name="KSO_WM_UNIT_INDEX" val="1_1"/>
  <p:tag name="KSO_WM_UNIT_ID" val="diagram20174812_3*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6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UNIT_USESOURCEFORMAT_APPLY" val="1"/>
</p:tagLst>
</file>

<file path=ppt/tags/tag26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UNIT_USESOURCEFORMAT_APPLY" val="1"/>
</p:tagLst>
</file>

<file path=ppt/tags/tag26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UNIT_USESOURCEFORMAT_APPLY" val="1"/>
</p:tagLst>
</file>

<file path=ppt/tags/tag26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UNIT_USESOURCEFORMAT_APPLY" val="1"/>
</p:tagLst>
</file>

<file path=ppt/tags/tag26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UNIT_USESOURCEFORMAT_APPLY" val="1"/>
</p:tagLst>
</file>

<file path=ppt/tags/tag265.xml><?xml version="1.0" encoding="utf-8"?>
<p:tagLst xmlns:p="http://schemas.openxmlformats.org/presentationml/2006/main">
  <p:tag name="KSO_WM_TAG_VERSION" val="1.0"/>
  <p:tag name="KSO_WM_UNIT_ID" val="diagram160536_4*l_i*1_1"/>
  <p:tag name="KSO_WM_TEMPLATE_CATEGORY" val="diagram"/>
  <p:tag name="KSO_WM_TEMPLATE_INDEX" val="160536"/>
  <p:tag name="KSO_WM_UNIT_TYPE" val="l_i"/>
  <p:tag name="KSO_WM_UNIT_INDEX" val="1_1"/>
  <p:tag name="KSO_WM_UNIT_CLEAR" val="1"/>
  <p:tag name="KSO_WM_UNIT_LAYERLEVEL" val="1_1"/>
  <p:tag name="KSO_WM_DIAGRAM_GROUP_CODE" val="l1-1"/>
  <p:tag name="KSO_WM_UNIT_FILL_FORE_SCHEMECOLOR_INDEX" val="14"/>
  <p:tag name="KSO_WM_UNIT_FILL_TYPE" val="1"/>
  <p:tag name="KSO_WM_DIAGRAM_VIRTUALLY_FRAME" val="{&quot;height&quot;:220.6914173228346,&quot;left&quot;:42,&quot;top&quot;:112.49992125984252,&quot;width&quot;:388.6776377952756}"/>
</p:tagLst>
</file>

<file path=ppt/tags/tag266.xml><?xml version="1.0" encoding="utf-8"?>
<p:tagLst xmlns:p="http://schemas.openxmlformats.org/presentationml/2006/main">
  <p:tag name="KSO_WM_TAG_VERSION" val="1.0"/>
  <p:tag name="KSO_WM_UNIT_ID" val="diagram160536_4*l_h_a*1_1_1"/>
  <p:tag name="KSO_WM_TEMPLATE_CATEGORY" val="diagram"/>
  <p:tag name="KSO_WM_TEMPLATE_INDEX" val="160536"/>
  <p:tag name="KSO_WM_UNIT_TYPE" val="l_h_a"/>
  <p:tag name="KSO_WM_UNIT_INDEX" val="1_1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5"/>
  <p:tag name="KSO_WM_UNIT_FILL_TYPE" val="1"/>
  <p:tag name="KSO_WM_UNIT_TEXT_FILL_FORE_SCHEMECOLOR_INDEX" val="14"/>
  <p:tag name="KSO_WM_UNIT_TEXT_FILL_TYPE" val="1"/>
  <p:tag name="KSO_WM_DIAGRAM_VIRTUALLY_FRAME" val="{&quot;height&quot;:220.6914173228346,&quot;left&quot;:42,&quot;top&quot;:112.49992125984252,&quot;width&quot;:388.6776377952756}"/>
</p:tagLst>
</file>

<file path=ppt/tags/tag267.xml><?xml version="1.0" encoding="utf-8"?>
<p:tagLst xmlns:p="http://schemas.openxmlformats.org/presentationml/2006/main">
  <p:tag name="KSO_WM_TAG_VERSION" val="1.0"/>
  <p:tag name="KSO_WM_UNIT_ID" val="diagram160536_4*l_h_a*1_3_1"/>
  <p:tag name="KSO_WM_TEMPLATE_CATEGORY" val="diagram"/>
  <p:tag name="KSO_WM_TEMPLATE_INDEX" val="160536"/>
  <p:tag name="KSO_WM_UNIT_TYPE" val="l_h_a"/>
  <p:tag name="KSO_WM_UNIT_INDEX" val="1_3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7"/>
  <p:tag name="KSO_WM_UNIT_FILL_TYPE" val="1"/>
  <p:tag name="KSO_WM_UNIT_TEXT_FILL_FORE_SCHEMECOLOR_INDEX" val="14"/>
  <p:tag name="KSO_WM_UNIT_TEXT_FILL_TYPE" val="1"/>
  <p:tag name="KSO_WM_DIAGRAM_VIRTUALLY_FRAME" val="{&quot;height&quot;:220.6914173228346,&quot;left&quot;:42,&quot;top&quot;:112.49992125984252,&quot;width&quot;:388.6776377952756}"/>
</p:tagLst>
</file>

<file path=ppt/tags/tag268.xml><?xml version="1.0" encoding="utf-8"?>
<p:tagLst xmlns:p="http://schemas.openxmlformats.org/presentationml/2006/main">
  <p:tag name="KSO_WM_TAG_VERSION" val="1.0"/>
  <p:tag name="KSO_WM_UNIT_ID" val="diagram160536_4*l_h_a*1_2_1"/>
  <p:tag name="KSO_WM_TEMPLATE_CATEGORY" val="diagram"/>
  <p:tag name="KSO_WM_TEMPLATE_INDEX" val="160536"/>
  <p:tag name="KSO_WM_UNIT_TYPE" val="l_h_a"/>
  <p:tag name="KSO_WM_UNIT_INDEX" val="1_2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6"/>
  <p:tag name="KSO_WM_UNIT_FILL_TYPE" val="1"/>
  <p:tag name="KSO_WM_UNIT_TEXT_FILL_FORE_SCHEMECOLOR_INDEX" val="14"/>
  <p:tag name="KSO_WM_UNIT_TEXT_FILL_TYPE" val="1"/>
  <p:tag name="KSO_WM_DIAGRAM_VIRTUALLY_FRAME" val="{&quot;height&quot;:220.6914173228346,&quot;left&quot;:42,&quot;top&quot;:112.49992125984252,&quot;width&quot;:388.6776377952756}"/>
</p:tagLst>
</file>

<file path=ppt/tags/tag269.xml><?xml version="1.0" encoding="utf-8"?>
<p:tagLst xmlns:p="http://schemas.openxmlformats.org/presentationml/2006/main">
  <p:tag name="KSO_WM_TAG_VERSION" val="1.0"/>
  <p:tag name="KSO_WM_UNIT_ID" val="diagram160536_4*l_i*1_2"/>
  <p:tag name="KSO_WM_TEMPLATE_CATEGORY" val="diagram"/>
  <p:tag name="KSO_WM_TEMPLATE_INDEX" val="160536"/>
  <p:tag name="KSO_WM_UNIT_TYPE" val="l_i"/>
  <p:tag name="KSO_WM_UNIT_INDEX" val="1_2"/>
  <p:tag name="KSO_WM_UNIT_CLEAR" val="1"/>
  <p:tag name="KSO_WM_UNIT_LAYERLEVEL" val="1_1"/>
  <p:tag name="KSO_WM_DIAGRAM_GROUP_CODE" val="l1-1"/>
  <p:tag name="KSO_WM_UNIT_FILL_FORE_SCHEMECOLOR_INDEX" val="14"/>
  <p:tag name="KSO_WM_UNIT_FILL_TYPE" val="1"/>
  <p:tag name="KSO_WM_DIAGRAM_VIRTUALLY_FRAME" val="{&quot;height&quot;:220.6914173228346,&quot;left&quot;:42,&quot;top&quot;:112.49992125984252,&quot;width&quot;:395.9776377952756}"/>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4_1"/>
  <p:tag name="KSO_WM_UNIT_ID" val="diagram2017481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7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5*n_h_h_i*1_2_1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UNIT_USESOURCEFORMAT_APPLY" val="1"/>
</p:tagLst>
</file>

<file path=ppt/tags/tag27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UNIT_USESOURCEFORMAT_APPLY" val="1"/>
</p:tagLst>
</file>

<file path=ppt/tags/tag27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5*n_h_h_i*1_2_2_2"/>
  <p:tag name="KSO_WM_TEMPLATE_CATEGORY" val="diagram"/>
  <p:tag name="KSO_WM_TEMPLATE_INDEX" val="20231486"/>
  <p:tag name="KSO_WM_UNIT_LAYERLEVEL" val="1_1_1_1"/>
  <p:tag name="KSO_WM_TAG_VERSION" val="3.0"/>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552.5625135815237,&quot;left&quot;:-73.20518917053705,&quot;top&quot;:-0.85,&quot;width&quot;:1058.484599673367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UNIT_USESOURCEFORMAT_APPLY" val="1"/>
</p:tagLst>
</file>

<file path=ppt/tags/tag273.xml><?xml version="1.0" encoding="utf-8"?>
<p:tagLst xmlns:p="http://schemas.openxmlformats.org/presentationml/2006/main">
  <p:tag name="KSO_WM_TAG_VERSION" val="1.0"/>
  <p:tag name="KSO_WM_TEMPLATE_CATEGORY" val="diagram"/>
  <p:tag name="KSO_WM_TEMPLATE_INDEX" val="171"/>
  <p:tag name="KSO_WM_UNIT_TYPE" val="l_h_a"/>
  <p:tag name="KSO_WM_UNIT_INDEX" val="1_2_1"/>
  <p:tag name="KSO_WM_UNIT_ID" val="257*l_h_a*1_2_1"/>
  <p:tag name="KSO_WM_UNIT_CLEAR" val="1"/>
  <p:tag name="KSO_WM_UNIT_LAYERLEVEL" val="1_1_1"/>
  <p:tag name="KSO_WM_UNIT_VALUE" val="6"/>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74.xml><?xml version="1.0" encoding="utf-8"?>
<p:tagLst xmlns:p="http://schemas.openxmlformats.org/presentationml/2006/main">
  <p:tag name="KSO_WM_TAG_VERSION" val="1.0"/>
  <p:tag name="KSO_WM_TEMPLATE_CATEGORY" val="diagram"/>
  <p:tag name="KSO_WM_TEMPLATE_INDEX" val="171"/>
  <p:tag name="KSO_WM_UNIT_TYPE" val="l_h_a"/>
  <p:tag name="KSO_WM_UNIT_INDEX" val="1_1_1"/>
  <p:tag name="KSO_WM_UNIT_ID" val="257*l_h_a*1_1_1"/>
  <p:tag name="KSO_WM_UNIT_CLEAR" val="1"/>
  <p:tag name="KSO_WM_UNIT_LAYERLEVEL" val="1_1_1"/>
  <p:tag name="KSO_WM_UNIT_VALUE" val="3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75.xml><?xml version="1.0" encoding="utf-8"?>
<p:tagLst xmlns:p="http://schemas.openxmlformats.org/presentationml/2006/main">
  <p:tag name="KSO_WM_TAG_VERSION" val="1.0"/>
  <p:tag name="KSO_WM_TEMPLATE_CATEGORY" val="diagram"/>
  <p:tag name="KSO_WM_TEMPLATE_INDEX" val="171"/>
  <p:tag name="KSO_WM_UNIT_TYPE" val="l_h_a"/>
  <p:tag name="KSO_WM_UNIT_INDEX" val="1_5_1"/>
  <p:tag name="KSO_WM_UNIT_ID" val="257*l_h_a*1_5_1"/>
  <p:tag name="KSO_WM_UNIT_CLEAR" val="1"/>
  <p:tag name="KSO_WM_UNIT_LAYERLEVEL" val="1_1_1"/>
  <p:tag name="KSO_WM_UNIT_VALUE" val="3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76.xml><?xml version="1.0" encoding="utf-8"?>
<p:tagLst xmlns:p="http://schemas.openxmlformats.org/presentationml/2006/main">
  <p:tag name="KSO_WM_TAG_VERSION" val="1.0"/>
  <p:tag name="KSO_WM_TEMPLATE_CATEGORY" val="diagram"/>
  <p:tag name="KSO_WM_TEMPLATE_INDEX" val="171"/>
  <p:tag name="KSO_WM_UNIT_TYPE" val="l_h_a"/>
  <p:tag name="KSO_WM_UNIT_INDEX" val="1_4_1"/>
  <p:tag name="KSO_WM_UNIT_ID" val="257*l_h_a*1_4_1"/>
  <p:tag name="KSO_WM_UNIT_CLEAR" val="1"/>
  <p:tag name="KSO_WM_UNIT_LAYERLEVEL" val="1_1_1"/>
  <p:tag name="KSO_WM_UNIT_VALUE" val="1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77.xml><?xml version="1.0" encoding="utf-8"?>
<p:tagLst xmlns:p="http://schemas.openxmlformats.org/presentationml/2006/main">
  <p:tag name="KSO_WM_TAG_VERSION" val="1.0"/>
  <p:tag name="KSO_WM_TEMPLATE_CATEGORY" val="diagram"/>
  <p:tag name="KSO_WM_TEMPLATE_INDEX" val="171"/>
  <p:tag name="KSO_WM_UNIT_TYPE" val="l_i"/>
  <p:tag name="KSO_WM_UNIT_INDEX" val="1_1"/>
  <p:tag name="KSO_WM_UNIT_ID" val="257*l_i*1_1"/>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78.xml><?xml version="1.0" encoding="utf-8"?>
<p:tagLst xmlns:p="http://schemas.openxmlformats.org/presentationml/2006/main">
  <p:tag name="KSO_WM_TAG_VERSION" val="1.0"/>
  <p:tag name="KSO_WM_TEMPLATE_CATEGORY" val="diagram"/>
  <p:tag name="KSO_WM_TEMPLATE_INDEX" val="171"/>
  <p:tag name="KSO_WM_UNIT_TYPE" val="l_i"/>
  <p:tag name="KSO_WM_UNIT_INDEX" val="1_2"/>
  <p:tag name="KSO_WM_UNIT_ID" val="257*l_i*1_2"/>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79.xml><?xml version="1.0" encoding="utf-8"?>
<p:tagLst xmlns:p="http://schemas.openxmlformats.org/presentationml/2006/main">
  <p:tag name="KSO_WM_TAG_VERSION" val="1.0"/>
  <p:tag name="KSO_WM_TEMPLATE_CATEGORY" val="diagram"/>
  <p:tag name="KSO_WM_TEMPLATE_INDEX" val="171"/>
  <p:tag name="KSO_WM_UNIT_TYPE" val="l_i"/>
  <p:tag name="KSO_WM_UNIT_INDEX" val="1_5"/>
  <p:tag name="KSO_WM_UNIT_ID" val="257*l_i*1_5"/>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2_1"/>
  <p:tag name="KSO_WM_UNIT_ID" val="diagram2017481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80.xml><?xml version="1.0" encoding="utf-8"?>
<p:tagLst xmlns:p="http://schemas.openxmlformats.org/presentationml/2006/main">
  <p:tag name="KSO_WM_TAG_VERSION" val="1.0"/>
  <p:tag name="KSO_WM_TEMPLATE_CATEGORY" val="diagram"/>
  <p:tag name="KSO_WM_TEMPLATE_INDEX" val="171"/>
  <p:tag name="KSO_WM_UNIT_TYPE" val="l_i"/>
  <p:tag name="KSO_WM_UNIT_INDEX" val="1_6"/>
  <p:tag name="KSO_WM_UNIT_ID" val="257*l_i*1_6"/>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81.xml><?xml version="1.0" encoding="utf-8"?>
<p:tagLst xmlns:p="http://schemas.openxmlformats.org/presentationml/2006/main">
  <p:tag name="KSO_WM_TAG_VERSION" val="1.0"/>
  <p:tag name="KSO_WM_TEMPLATE_CATEGORY" val="diagram"/>
  <p:tag name="KSO_WM_TEMPLATE_INDEX" val="171"/>
  <p:tag name="KSO_WM_UNIT_TYPE" val="l_i"/>
  <p:tag name="KSO_WM_UNIT_INDEX" val="1_7"/>
  <p:tag name="KSO_WM_UNIT_ID" val="257*l_i*1_7"/>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82.xml><?xml version="1.0" encoding="utf-8"?>
<p:tagLst xmlns:p="http://schemas.openxmlformats.org/presentationml/2006/main">
  <p:tag name="KSO_WM_TAG_VERSION" val="1.0"/>
  <p:tag name="KSO_WM_TEMPLATE_CATEGORY" val="diagram"/>
  <p:tag name="KSO_WM_TEMPLATE_INDEX" val="171"/>
  <p:tag name="KSO_WM_UNIT_TYPE" val="l_i"/>
  <p:tag name="KSO_WM_UNIT_INDEX" val="1_8"/>
  <p:tag name="KSO_WM_UNIT_ID" val="257*l_i*1_8"/>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83.xml><?xml version="1.0" encoding="utf-8"?>
<p:tagLst xmlns:p="http://schemas.openxmlformats.org/presentationml/2006/main">
  <p:tag name="KSO_WM_TAG_VERSION" val="1.0"/>
  <p:tag name="KSO_WM_TEMPLATE_CATEGORY" val="diagram"/>
  <p:tag name="KSO_WM_TEMPLATE_INDEX" val="171"/>
  <p:tag name="KSO_WM_UNIT_TYPE" val="l_i"/>
  <p:tag name="KSO_WM_UNIT_INDEX" val="1_9"/>
  <p:tag name="KSO_WM_UNIT_ID" val="257*l_i*1_9"/>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84.xml><?xml version="1.0" encoding="utf-8"?>
<p:tagLst xmlns:p="http://schemas.openxmlformats.org/presentationml/2006/main">
  <p:tag name="KSO_WM_TAG_VERSION" val="1.0"/>
  <p:tag name="KSO_WM_TEMPLATE_CATEGORY" val="diagram"/>
  <p:tag name="KSO_WM_TEMPLATE_INDEX" val="171"/>
  <p:tag name="KSO_WM_UNIT_TYPE" val="l_i"/>
  <p:tag name="KSO_WM_UNIT_INDEX" val="1_10"/>
  <p:tag name="KSO_WM_UNIT_ID" val="257*l_i*1_10"/>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85.xml><?xml version="1.0" encoding="utf-8"?>
<p:tagLst xmlns:p="http://schemas.openxmlformats.org/presentationml/2006/main">
  <p:tag name="KSO_WM_TAG_VERSION" val="1.0"/>
  <p:tag name="KSO_WM_TEMPLATE_CATEGORY" val="diagram"/>
  <p:tag name="KSO_WM_TEMPLATE_INDEX" val="171"/>
  <p:tag name="KSO_WM_UNIT_TYPE" val="l_h_a"/>
  <p:tag name="KSO_WM_UNIT_INDEX" val="1_3_1"/>
  <p:tag name="KSO_WM_UNIT_ID" val="257*l_h_a*1_3_1"/>
  <p:tag name="KSO_WM_UNIT_CLEAR" val="1"/>
  <p:tag name="KSO_WM_UNIT_LAYERLEVEL" val="1_1_1"/>
  <p:tag name="KSO_WM_UNIT_VALUE" val="15"/>
  <p:tag name="KSO_WM_UNIT_HIGHLIGHT" val="0"/>
  <p:tag name="KSO_WM_UNIT_COMPATIBLE" val="0"/>
  <p:tag name="KSO_WM_UNIT_PRESET_TEXT" val="LOREM"/>
  <p:tag name="KSO_WM_DIAGRAM_GROUP_CODE" val="l1-1"/>
  <p:tag name="KSO_WM_UNIT_FILL_FORE_SCHEMECOLOR_INDEX" val="13"/>
  <p:tag name="KSO_WM_UNIT_FILL_TYPE" val="1"/>
  <p:tag name="KSO_WM_UNIT_TEXT_FILL_FORE_SCHEMECOLOR_INDEX" val="14"/>
  <p:tag name="KSO_WM_UNIT_TEXT_FILL_TYPE" val="1"/>
  <p:tag name="KSO_WM_DIAGRAM_VIRTUALLY_FRAME" val="{&quot;height&quot;:287.2879527559055,&quot;left&quot;:28.25,&quot;top&quot;:101.71204724409449,&quot;width&quot;:537.2194488188976}"/>
</p:tagLst>
</file>

<file path=ppt/tags/tag286.xml><?xml version="1.0" encoding="utf-8"?>
<p:tagLst xmlns:p="http://schemas.openxmlformats.org/presentationml/2006/main">
  <p:tag name="KSO_WM_TAG_VERSION" val="1.0"/>
  <p:tag name="KSO_WM_TEMPLATE_CATEGORY" val="diagram"/>
  <p:tag name="KSO_WM_TEMPLATE_INDEX" val="171"/>
  <p:tag name="KSO_WM_UNIT_TYPE" val="l_i"/>
  <p:tag name="KSO_WM_UNIT_INDEX" val="1_4"/>
  <p:tag name="KSO_WM_UNIT_ID" val="257*l_i*1_4"/>
  <p:tag name="KSO_WM_UNIT_CLEAR" val="1"/>
  <p:tag name="KSO_WM_UNIT_LAYERLEVEL" val="1_1"/>
  <p:tag name="KSO_WM_DIAGRAM_GROUP_CODE" val="l1-1"/>
  <p:tag name="KSO_WM_UNIT_LINE_FORE_SCHEMECOLOR_INDEX" val="13"/>
  <p:tag name="KSO_WM_UNIT_LINE_FILL_TYPE" val="2"/>
  <p:tag name="KSO_WM_DIAGRAM_VIRTUALLY_FRAME" val="{&quot;height&quot;:287.2879527559055,&quot;left&quot;:28.25,&quot;top&quot;:101.71204724409449,&quot;width&quot;:537.2194488188976}"/>
</p:tagLst>
</file>

<file path=ppt/tags/tag287.xml><?xml version="1.0" encoding="utf-8"?>
<p:tagLst xmlns:p="http://schemas.openxmlformats.org/presentationml/2006/main">
  <p:tag name="KSO_WM_TEMPLATE_CATEGORY" val="diagram"/>
  <p:tag name="KSO_WM_TEMPLATE_INDEX" val="766"/>
  <p:tag name="KSO_WM_TAG_VERSION" val="1.0"/>
  <p:tag name="KSO_WM_UNIT_TYPE" val="m_i"/>
  <p:tag name="KSO_WM_UNIT_INDEX" val="1_4"/>
  <p:tag name="KSO_WM_UNIT_ID" val="diagram766_1*m_i*1_4"/>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 name="KSO_WM_DIAGRAM_VIRTUALLY_FRAME" val="{&quot;height&quot;:278.15,&quot;left&quot;:33.25,&quot;top&quot;:100.2,&quot;width&quot;:658.8}"/>
</p:tagLst>
</file>

<file path=ppt/tags/tag288.xml><?xml version="1.0" encoding="utf-8"?>
<p:tagLst xmlns:p="http://schemas.openxmlformats.org/presentationml/2006/main">
  <p:tag name="KSO_WM_TEMPLATE_CATEGORY" val="diagram"/>
  <p:tag name="KSO_WM_TEMPLATE_INDEX" val="766"/>
  <p:tag name="KSO_WM_TAG_VERSION" val="1.0"/>
  <p:tag name="KSO_WM_UNIT_TYPE" val="m_i"/>
  <p:tag name="KSO_WM_UNIT_INDEX" val="1_5"/>
  <p:tag name="KSO_WM_UNIT_ID" val="diagram766_1*m_i*1_5"/>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 name="KSO_WM_DIAGRAM_VIRTUALLY_FRAME" val="{&quot;height&quot;:278.15,&quot;left&quot;:33.25,&quot;top&quot;:100.2,&quot;width&quot;:658.8}"/>
</p:tagLst>
</file>

<file path=ppt/tags/tag289.xml><?xml version="1.0" encoding="utf-8"?>
<p:tagLst xmlns:p="http://schemas.openxmlformats.org/presentationml/2006/main">
  <p:tag name="KSO_WM_TEMPLATE_CATEGORY" val="diagram"/>
  <p:tag name="KSO_WM_TEMPLATE_INDEX" val="766"/>
  <p:tag name="KSO_WM_TAG_VERSION" val="1.0"/>
  <p:tag name="KSO_WM_UNIT_TYPE" val="m_i"/>
  <p:tag name="KSO_WM_UNIT_INDEX" val="1_6"/>
  <p:tag name="KSO_WM_UNIT_ID" val="diagram766_1*m_i*1_6"/>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 name="KSO_WM_DIAGRAM_VIRTUALLY_FRAME" val="{&quot;height&quot;:278.15,&quot;left&quot;:33.25,&quot;top&quot;:100.2,&quot;width&quot;:658.8}"/>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3_2"/>
  <p:tag name="KSO_WM_UNIT_ID" val="diagram2017481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290.xml><?xml version="1.0" encoding="utf-8"?>
<p:tagLst xmlns:p="http://schemas.openxmlformats.org/presentationml/2006/main">
  <p:tag name="KSO_WM_TEMPLATE_CATEGORY" val="diagram"/>
  <p:tag name="KSO_WM_TEMPLATE_INDEX" val="766"/>
  <p:tag name="KSO_WM_TAG_VERSION" val="1.0"/>
  <p:tag name="KSO_WM_UNIT_TYPE" val="m_i"/>
  <p:tag name="KSO_WM_UNIT_INDEX" val="1_7"/>
  <p:tag name="KSO_WM_UNIT_ID" val="diagram766_1*m_i*1_7"/>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 name="KSO_WM_DIAGRAM_VIRTUALLY_FRAME" val="{&quot;height&quot;:278.15,&quot;left&quot;:33.25,&quot;top&quot;:100.2,&quot;width&quot;:658.8}"/>
</p:tagLst>
</file>

<file path=ppt/tags/tag291.xml><?xml version="1.0" encoding="utf-8"?>
<p:tagLst xmlns:p="http://schemas.openxmlformats.org/presentationml/2006/main">
  <p:tag name="KSO_WM_TEMPLATE_CATEGORY" val="diagram"/>
  <p:tag name="KSO_WM_TEMPLATE_INDEX" val="766"/>
  <p:tag name="KSO_WM_TAG_VERSION" val="1.0"/>
  <p:tag name="KSO_WM_UNIT_TYPE" val="m_i"/>
  <p:tag name="KSO_WM_UNIT_INDEX" val="1_8"/>
  <p:tag name="KSO_WM_UNIT_ID" val="diagram766_1*m_i*1_8"/>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DIAGRAM_VIRTUALLY_FRAME" val="{&quot;height&quot;:278.15,&quot;left&quot;:33.25,&quot;top&quot;:100.2,&quot;width&quot;:658.8}"/>
</p:tagLst>
</file>

<file path=ppt/tags/tag292.xml><?xml version="1.0" encoding="utf-8"?>
<p:tagLst xmlns:p="http://schemas.openxmlformats.org/presentationml/2006/main">
  <p:tag name="KSO_WM_TEMPLATE_CATEGORY" val="diagram"/>
  <p:tag name="KSO_WM_TEMPLATE_INDEX" val="766"/>
  <p:tag name="KSO_WM_TAG_VERSION" val="1.0"/>
  <p:tag name="KSO_WM_UNIT_TYPE" val="m_i"/>
  <p:tag name="KSO_WM_UNIT_INDEX" val="1_9"/>
  <p:tag name="KSO_WM_UNIT_ID" val="diagram766_1*m_i*1_9"/>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DIAGRAM_VIRTUALLY_FRAME" val="{&quot;height&quot;:278.15,&quot;left&quot;:33.25,&quot;top&quot;:100.2,&quot;width&quot;:658.8}"/>
</p:tagLst>
</file>

<file path=ppt/tags/tag293.xml><?xml version="1.0" encoding="utf-8"?>
<p:tagLst xmlns:p="http://schemas.openxmlformats.org/presentationml/2006/main">
  <p:tag name="KSO_WM_TEMPLATE_CATEGORY" val="diagram"/>
  <p:tag name="KSO_WM_TEMPLATE_INDEX" val="766"/>
  <p:tag name="KSO_WM_TAG_VERSION" val="1.0"/>
  <p:tag name="KSO_WM_UNIT_TYPE" val="m_i"/>
  <p:tag name="KSO_WM_UNIT_INDEX" val="1_10"/>
  <p:tag name="KSO_WM_UNIT_ID" val="diagram766_1*m_i*1_10"/>
  <p:tag name="KSO_WM_UNIT_CLEAR" val="1"/>
  <p:tag name="KSO_WM_UNIT_LAYERLEVEL" val="1_1"/>
  <p:tag name="KSO_WM_DIAGRAM_GROUP_CODE" val="m1-1"/>
  <p:tag name="KSO_WM_UNIT_TEXT_FILL_FORE_SCHEMECOLOR_INDEX" val="13"/>
  <p:tag name="KSO_WM_UNIT_TEXT_FILL_TYPE" val="1"/>
  <p:tag name="KSO_WM_DIAGRAM_VIRTUALLY_FRAME" val="{&quot;height&quot;:278.15,&quot;left&quot;:33.25,&quot;top&quot;:100.2,&quot;width&quot;:658.8}"/>
</p:tagLst>
</file>

<file path=ppt/tags/tag294.xml><?xml version="1.0" encoding="utf-8"?>
<p:tagLst xmlns:p="http://schemas.openxmlformats.org/presentationml/2006/main">
  <p:tag name="KSO_WM_TEMPLATE_CATEGORY" val="diagram"/>
  <p:tag name="KSO_WM_TEMPLATE_INDEX" val="766"/>
  <p:tag name="KSO_WM_TAG_VERSION" val="1.0"/>
  <p:tag name="KSO_WM_UNIT_TYPE" val="m_i"/>
  <p:tag name="KSO_WM_UNIT_INDEX" val="1_11"/>
  <p:tag name="KSO_WM_UNIT_ID" val="diagram766_1*m_i*1_11"/>
  <p:tag name="KSO_WM_UNIT_CLEAR" val="1"/>
  <p:tag name="KSO_WM_UNIT_LAYERLEVEL" val="1_1"/>
  <p:tag name="KSO_WM_DIAGRAM_GROUP_CODE" val="m1-1"/>
  <p:tag name="KSO_WM_UNIT_TEXT_FILL_FORE_SCHEMECOLOR_INDEX" val="13"/>
  <p:tag name="KSO_WM_UNIT_TEXT_FILL_TYPE" val="1"/>
  <p:tag name="KSO_WM_DIAGRAM_VIRTUALLY_FRAME" val="{&quot;height&quot;:278.15,&quot;left&quot;:33.25,&quot;top&quot;:100.2,&quot;width&quot;:658.8}"/>
</p:tagLst>
</file>

<file path=ppt/tags/tag295.xml><?xml version="1.0" encoding="utf-8"?>
<p:tagLst xmlns:p="http://schemas.openxmlformats.org/presentationml/2006/main">
  <p:tag name="KSO_WM_TEMPLATE_CATEGORY" val="diagram"/>
  <p:tag name="KSO_WM_TEMPLATE_INDEX" val="766"/>
  <p:tag name="KSO_WM_TAG_VERSION" val="1.0"/>
  <p:tag name="KSO_WM_UNIT_TYPE" val="m_i"/>
  <p:tag name="KSO_WM_UNIT_INDEX" val="1_12"/>
  <p:tag name="KSO_WM_UNIT_ID" val="diagram766_1*m_i*1_12"/>
  <p:tag name="KSO_WM_UNIT_CLEAR" val="1"/>
  <p:tag name="KSO_WM_UNIT_LAYERLEVEL" val="1_1"/>
  <p:tag name="KSO_WM_DIAGRAM_GROUP_CODE" val="m1-1"/>
  <p:tag name="KSO_WM_UNIT_TEXT_FILL_FORE_SCHEMECOLOR_INDEX" val="13"/>
  <p:tag name="KSO_WM_UNIT_TEXT_FILL_TYPE" val="1"/>
  <p:tag name="KSO_WM_DIAGRAM_VIRTUALLY_FRAME" val="{&quot;height&quot;:278.15,&quot;left&quot;:33.25,&quot;top&quot;:100.2,&quot;width&quot;:658.8}"/>
</p:tagLst>
</file>

<file path=ppt/tags/tag296.xml><?xml version="1.0" encoding="utf-8"?>
<p:tagLst xmlns:p="http://schemas.openxmlformats.org/presentationml/2006/main">
  <p:tag name="KSO_WM_TEMPLATE_CATEGORY" val="diagram"/>
  <p:tag name="KSO_WM_TEMPLATE_INDEX" val="766"/>
  <p:tag name="KSO_WM_TAG_VERSION" val="1.0"/>
  <p:tag name="KSO_WM_UNIT_TYPE" val="m_i"/>
  <p:tag name="KSO_WM_UNIT_INDEX" val="1_13"/>
  <p:tag name="KSO_WM_UNIT_ID" val="diagram766_1*m_i*1_13"/>
  <p:tag name="KSO_WM_UNIT_CLEAR" val="1"/>
  <p:tag name="KSO_WM_UNIT_LAYERLEVEL" val="1_1"/>
  <p:tag name="KSO_WM_DIAGRAM_GROUP_CODE" val="m1-1"/>
  <p:tag name="KSO_WM_UNIT_TEXT_FILL_FORE_SCHEMECOLOR_INDEX" val="13"/>
  <p:tag name="KSO_WM_UNIT_TEXT_FILL_TYPE" val="1"/>
  <p:tag name="KSO_WM_DIAGRAM_VIRTUALLY_FRAME" val="{&quot;height&quot;:278.15,&quot;left&quot;:33.25,&quot;top&quot;:100.2,&quot;width&quot;:658.8}"/>
</p:tagLst>
</file>

<file path=ppt/tags/tag297.xml><?xml version="1.0" encoding="utf-8"?>
<p:tagLst xmlns:p="http://schemas.openxmlformats.org/presentationml/2006/main">
  <p:tag name="KSO_WM_TEMPLATE_CATEGORY" val="diagram"/>
  <p:tag name="KSO_WM_TEMPLATE_INDEX" val="766"/>
  <p:tag name="KSO_WM_TAG_VERSION" val="1.0"/>
  <p:tag name="KSO_WM_UNIT_TYPE" val="m_i"/>
  <p:tag name="KSO_WM_UNIT_INDEX" val="1_14"/>
  <p:tag name="KSO_WM_UNIT_ID" val="diagram766_1*m_i*1_14"/>
  <p:tag name="KSO_WM_UNIT_CLEAR" val="1"/>
  <p:tag name="KSO_WM_UNIT_LAYERLEVEL" val="1_1"/>
  <p:tag name="KSO_WM_DIAGRAM_GROUP_CODE" val="m1-1"/>
  <p:tag name="KSO_WM_UNIT_TEXT_FILL_FORE_SCHEMECOLOR_INDEX" val="13"/>
  <p:tag name="KSO_WM_UNIT_TEXT_FILL_TYPE" val="1"/>
  <p:tag name="KSO_WM_DIAGRAM_VIRTUALLY_FRAME" val="{&quot;height&quot;:278.15,&quot;left&quot;:33.25,&quot;top&quot;:100.2,&quot;width&quot;:658.8}"/>
</p:tagLst>
</file>

<file path=ppt/tags/tag298.xml><?xml version="1.0" encoding="utf-8"?>
<p:tagLst xmlns:p="http://schemas.openxmlformats.org/presentationml/2006/main">
  <p:tag name="KSO_WM_TEMPLATE_CATEGORY" val="diagram"/>
  <p:tag name="KSO_WM_TEMPLATE_INDEX" val="766"/>
  <p:tag name="KSO_WM_TAG_VERSION" val="1.0"/>
  <p:tag name="KSO_WM_UNIT_TYPE" val="m_i"/>
  <p:tag name="KSO_WM_UNIT_INDEX" val="1_15"/>
  <p:tag name="KSO_WM_UNIT_ID" val="diagram766_1*m_i*1_15"/>
  <p:tag name="KSO_WM_UNIT_CLEAR" val="1"/>
  <p:tag name="KSO_WM_UNIT_LAYERLEVEL" val="1_1"/>
  <p:tag name="KSO_WM_DIAGRAM_GROUP_CODE" val="m1-1"/>
  <p:tag name="KSO_WM_UNIT_TEXT_FILL_FORE_SCHEMECOLOR_INDEX" val="13"/>
  <p:tag name="KSO_WM_UNIT_TEXT_FILL_TYPE" val="1"/>
  <p:tag name="KSO_WM_DIAGRAM_VIRTUALLY_FRAME" val="{&quot;height&quot;:278.15,&quot;left&quot;:33.25,&quot;top&quot;:100.2,&quot;width&quot;:658.8}"/>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4755_3*q_h_i*1_4_1"/>
  <p:tag name="KSO_WM_TEMPLATE_CATEGORY" val="diagram"/>
  <p:tag name="KSO_WM_TEMPLATE_INDEX" val="20174755"/>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5_1"/>
  <p:tag name="KSO_WM_UNIT_ID" val="diagram20174812_3*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300.xml><?xml version="1.0" encoding="utf-8"?>
<p:tagLst xmlns:p="http://schemas.openxmlformats.org/presentationml/2006/main">
  <p:tag name="KSO_WM_UNIT_VALUE" val="112*113"/>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3*q_h_x*1_1_1"/>
  <p:tag name="KSO_WM_TEMPLATE_CATEGORY" val="diagram"/>
  <p:tag name="KSO_WM_TEMPLATE_INDEX" val="20174755"/>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3*q_h_i*1_3_1"/>
  <p:tag name="KSO_WM_TEMPLATE_CATEGORY" val="diagram"/>
  <p:tag name="KSO_WM_TEMPLATE_INDEX" val="20174755"/>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3*q_h_i*1_1_1"/>
  <p:tag name="KSO_WM_TEMPLATE_CATEGORY" val="diagram"/>
  <p:tag name="KSO_WM_TEMPLATE_INDEX" val="20174755"/>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3*q_h_i*1_2_1"/>
  <p:tag name="KSO_WM_TEMPLATE_CATEGORY" val="diagram"/>
  <p:tag name="KSO_WM_TEMPLATE_INDEX" val="20174755"/>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304.xml><?xml version="1.0" encoding="utf-8"?>
<p:tagLst xmlns:p="http://schemas.openxmlformats.org/presentationml/2006/main">
  <p:tag name="KSO_WM_UNIT_VALUE" val="87*9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3*q_h_x*1_2_1"/>
  <p:tag name="KSO_WM_TEMPLATE_CATEGORY" val="diagram"/>
  <p:tag name="KSO_WM_TEMPLATE_INDEX" val="20174755"/>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305.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74755_3*q_h_x*1_3_1"/>
  <p:tag name="KSO_WM_TEMPLATE_CATEGORY" val="diagram"/>
  <p:tag name="KSO_WM_TEMPLATE_INDEX" val="20174755"/>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306.xml><?xml version="1.0" encoding="utf-8"?>
<p:tagLst xmlns:p="http://schemas.openxmlformats.org/presentationml/2006/main">
  <p:tag name="KSO_WM_UNIT_VALUE" val="97*117"/>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74755_3*q_h_x*1_4_1"/>
  <p:tag name="KSO_WM_TEMPLATE_CATEGORY" val="diagram"/>
  <p:tag name="KSO_WM_TEMPLATE_INDEX" val="20174755"/>
  <p:tag name="KSO_WM_UNIT_LAYERLEVEL" val="1_1_1"/>
  <p:tag name="KSO_WM_TAG_VERSION" val="1.0"/>
  <p:tag name="KSO_WM_UNIT_FILL_FORE_SCHEMECOLOR_INDEX" val="8"/>
  <p:tag name="KSO_WM_UNIT_FILL_TYPE" val="1"/>
  <p:tag name="KSO_WM_UNIT_TEXT_FILL_FORE_SCHEMECOLOR_INDEX" val="14"/>
  <p:tag name="KSO_WM_UNIT_TEXT_FILL_TYPE" val="1"/>
</p:tagLst>
</file>

<file path=ppt/tags/tag307.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b0327379-e3cf-43ae-a3ab-cda0c2d45a49"/>
  <p:tag name="COMMONDATA" val="eyJoZGlkIjoiZWNhYzc5NThlMmQ4YTlhZTI0ZTMyYWFhZWUyMTMxNjcifQ=="/>
  <p:tag name="commondata" val="eyJoZGlkIjoiOTAzMTRkZjMwNTliNmMzODI0ZjdhMWMyMzc2MjJiNjkifQ=="/>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1_1"/>
  <p:tag name="KSO_WM_UNIT_ID" val="diagram2017481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23.31621627742715,&quot;left&quot;:16,&quot;top&quot;:112.5,&quot;width&quot;:601.9083960805586}"/>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5_1"/>
  <p:tag name="KSO_WM_UNIT_ID" val="diagram20174812_3*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2*126"/>
  <p:tag name="KSO_WM_UNIT_FILL_FORE_SCHEMECOLOR_INDEX" val="14"/>
  <p:tag name="KSO_WM_UNIT_FILL_TYPE" val="1"/>
  <p:tag name="KSO_WM_DIAGRAM_VIRTUALLY_FRAME" val="{&quot;height&quot;:223.31621627742715,&quot;left&quot;:16,&quot;top&quot;:112.5,&quot;width&quot;:601.9083960805586}"/>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3_1"/>
  <p:tag name="KSO_WM_UNIT_ID" val="diagram2017481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9*129"/>
  <p:tag name="KSO_WM_UNIT_FILL_FORE_SCHEMECOLOR_INDEX" val="14"/>
  <p:tag name="KSO_WM_UNIT_FILL_TYPE" val="1"/>
  <p:tag name="KSO_WM_DIAGRAM_VIRTUALLY_FRAME" val="{&quot;height&quot;:223.31621627742715,&quot;left&quot;:16,&quot;top&quot;:112.5,&quot;width&quot;:601.9083960805586}"/>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1_1"/>
  <p:tag name="KSO_WM_UNIT_ID" val="diagram2017481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6*121"/>
  <p:tag name="KSO_WM_UNIT_FILL_FORE_SCHEMECOLOR_INDEX" val="14"/>
  <p:tag name="KSO_WM_UNIT_FILL_TYPE" val="1"/>
  <p:tag name="KSO_WM_DIAGRAM_VIRTUALLY_FRAME" val="{&quot;height&quot;:223.31621627742715,&quot;left&quot;:16,&quot;top&quot;:112.5,&quot;width&quot;:601.9083960805586}"/>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2_1"/>
  <p:tag name="KSO_WM_UNIT_ID" val="diagram2017481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0*139"/>
  <p:tag name="KSO_WM_UNIT_FILL_FORE_SCHEMECOLOR_INDEX" val="14"/>
  <p:tag name="KSO_WM_UNIT_FILL_TYPE" val="1"/>
  <p:tag name="KSO_WM_DIAGRAM_VIRTUALLY_FRAME" val="{&quot;height&quot;:223.31621627742715,&quot;left&quot;:16,&quot;top&quot;:112.5,&quot;width&quot;:601.9083960805586}"/>
</p:tagLst>
</file>

<file path=ppt/tags/tag36.xml><?xml version="1.0" encoding="utf-8"?>
<p:tagLst xmlns:p="http://schemas.openxmlformats.org/presentationml/2006/main">
  <p:tag name="KSO_WM_UNIT_VALUE" val="6"/>
  <p:tag name="KSO_WM_UNIT_HIGHLIGHT" val="0"/>
  <p:tag name="KSO_WM_UNIT_COMPATIBLE" val="0"/>
  <p:tag name="KSO_WM_TAG_VERSION" val="1.0"/>
  <p:tag name="KSO_WM_BEAUTIFY_FLAG" val="#wm#"/>
  <p:tag name="KSO_WM_TEMPLATE_CATEGORY" val="diagram"/>
  <p:tag name="KSO_WM_TEMPLATE_INDEX" val="20174812"/>
  <p:tag name="KSO_WM_UNIT_TYPE" val="q_a"/>
  <p:tag name="KSO_WM_UNIT_INDEX" val="1_1"/>
  <p:tag name="KSO_WM_UNIT_ID" val="diagram20174812_3*q_a*1_1"/>
  <p:tag name="KSO_WM_UNIT_LAYERLEVEL" val="1_1"/>
  <p:tag name="KSO_WM_DIAGRAM_GROUP_CODE" val="q1-1"/>
  <p:tag name="KSO_WM_UNIT_DIAGRAM_ISNUMVISUAL" val="0"/>
  <p:tag name="KSO_WM_UNIT_DIAGRAM_ISREFERUNIT" val="0"/>
  <p:tag name="KSO_WM_UNIT_ISCONTENTSTITLE" val="0"/>
  <p:tag name="KSO_WM_UNIT_PRESET_TEXT" val="添加标题"/>
  <p:tag name="KSO_WM_UNIT_NOCLEAR" val="0"/>
  <p:tag name="KSO_WM_UNIT_TEXT_FILL_FORE_SCHEMECOLOR_INDEX" val="14"/>
  <p:tag name="KSO_WM_UNIT_TEXT_FILL_TYPE" val="1"/>
  <p:tag name="KSO_WM_DIAGRAM_VIRTUALLY_FRAME" val="{&quot;height&quot;:223.31621627742715,&quot;left&quot;:16,&quot;top&quot;:112.5,&quot;width&quot;:601.908396080558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f*1_1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1_1"/>
  <p:tag name="KSO_WM_UNIT_PRESET_TEXT" val="单击此处添加文本具体内容，简明扼要的阐述您的观点。"/>
  <p:tag name="KSO_WM_UNIT_VALUE" val="68"/>
  <p:tag name="KSO_WM_UNIT_TEXT_FILL_FORE_SCHEMECOLOR_INDEX" val="13"/>
  <p:tag name="KSO_WM_UNIT_TEXT_FILL_TYPE" val="1"/>
  <p:tag name="KSO_WM_DIAGRAM_VIRTUALLY_FRAME" val="{&quot;height&quot;:223.31621627742715,&quot;left&quot;:16,&quot;top&quot;:112.5,&quot;width&quot;:601.908396080558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3*q_h_x*1_4_1"/>
  <p:tag name="KSO_WM_TEMPLATE_CATEGORY" val="diagram"/>
  <p:tag name="KSO_WM_TEMPLATE_INDEX" val="20174812"/>
  <p:tag name="KSO_WM_UNIT_LAYERLEVEL" val="1_1_1"/>
  <p:tag name="KSO_WM_TAG_VERSION" val="1.0"/>
  <p:tag name="KSO_WM_BEAUTIFY_FLAG" val="#wm#"/>
  <p:tag name="KSO_WM_UNIT_VALUE" val="150*150"/>
  <p:tag name="KSO_WM_UNIT_TYPE" val="q_h_x"/>
  <p:tag name="KSO_WM_UNIT_INDEX" val="1_4_1"/>
  <p:tag name="KSO_WM_DIAGRAM_VIRTUALLY_FRAME" val="{&quot;height&quot;:223.31621627742715,&quot;left&quot;:16,&quot;top&quot;:112.5,&quot;width&quot;:601.9083960805586}"/>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1_1"/>
  <p:tag name="KSO_WM_UNIT_ID" val="diagram20168734_5*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1_2"/>
  <p:tag name="KSO_WM_UNIT_ID" val="diagram20168734_5*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2_1"/>
  <p:tag name="KSO_WM_UNIT_ID" val="diagram20168734_5*l_h_i*1_2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2_2"/>
  <p:tag name="KSO_WM_UNIT_ID" val="diagram20168734_5*l_h_i*1_2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3_1"/>
  <p:tag name="KSO_WM_UNIT_ID" val="diagram20168734_5*l_h_i*1_3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3_2"/>
  <p:tag name="KSO_WM_UNIT_ID" val="diagram20168734_5*l_h_i*1_3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4_1"/>
  <p:tag name="KSO_WM_UNIT_ID" val="diagram20168734_5*l_h_i*1_4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4_2"/>
  <p:tag name="KSO_WM_UNIT_ID" val="diagram20168734_5*l_h_i*1_4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5_1"/>
  <p:tag name="KSO_WM_UNIT_ID" val="diagram20168734_5*l_h_i*1_5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i"/>
  <p:tag name="KSO_WM_UNIT_INDEX" val="1_5_2"/>
  <p:tag name="KSO_WM_UNIT_ID" val="diagram20168734_5*l_h_i*1_5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 name="KSO_WM_DIAGRAM_VIRTUALLY_FRAME" val="{&quot;height&quot;:343.2,&quot;left&quot;:33.76015748031496,&quot;top&quot;:102.95,&quot;width&quot;:647.189842519685}"/>
</p:tagLst>
</file>

<file path=ppt/tags/tag49.xml><?xml version="1.0" encoding="utf-8"?>
<p:tagLst xmlns:p="http://schemas.openxmlformats.org/presentationml/2006/main">
  <p:tag name="KSO_WM_TAG_VERSION" val="1.0"/>
  <p:tag name="KSO_WM_BEAUTIFY_FLAG" val="#wm#"/>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 name="KSO_WM_DIAGRAM_VIRTUALLY_FRAME" val="{&quot;height&quot;:343.2,&quot;left&quot;:33.76015748031496,&quot;top&quot;:102.95,&quot;width&quot;:647.189842519685}"/>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TAG_VERSION" val="1.0"/>
  <p:tag name="KSO_WM_BEAUTIFY_FLAG" val=""/>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Lst>
</file>

<file path=ppt/tags/tag51.xml><?xml version="1.0" encoding="utf-8"?>
<p:tagLst xmlns:p="http://schemas.openxmlformats.org/presentationml/2006/main">
  <p:tag name="KSO_WM_TAG_VERSION" val="1.0"/>
  <p:tag name="KSO_WM_BEAUTIFY_FLAG" val=""/>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BEAUTIFY_FLAG" val=""/>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
  <p:tag name="KSO_WM_TEMPLATE_CATEGORY" val="diagram"/>
  <p:tag name="KSO_WM_TEMPLATE_INDEX" val="20168734"/>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24"/>
  <p:tag name="KSO_WM_DIAGRAM_GROUP_CODE" val="l1-1"/>
  <p:tag name="KSO_WM_UNIT_ID" val="diagram20168734_5*l_h_f*1_1_1"/>
  <p:tag name="KSO_WM_UNIT_TEXT_FILL_FORE_SCHEMECOLOR_INDEX" val="13"/>
  <p:tag name="KSO_WM_UNIT_TEXT_FILL_TYPE" val="1"/>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3*q_h_i*1_2_2"/>
  <p:tag name="KSO_WM_TEMPLATE_CATEGORY" val="diagram"/>
  <p:tag name="KSO_WM_TEMPLATE_INDEX" val="201688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8893_3*q_h_i*1_3_2"/>
  <p:tag name="KSO_WM_TEMPLATE_CATEGORY" val="diagram"/>
  <p:tag name="KSO_WM_TEMPLATE_INDEX" val="201688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8893_3*q_h_i*1_4_2"/>
  <p:tag name="KSO_WM_TEMPLATE_CATEGORY" val="diagram"/>
  <p:tag name="KSO_WM_TEMPLATE_INDEX" val="201688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3*q_h_i*1_1_3"/>
  <p:tag name="KSO_WM_TEMPLATE_CATEGORY" val="diagram"/>
  <p:tag name="KSO_WM_TEMPLATE_INDEX" val="201688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3*q_i*1_1"/>
  <p:tag name="KSO_WM_TEMPLATE_CATEGORY" val="diagram"/>
  <p:tag name="KSO_WM_TEMPLATE_INDEX" val="2016889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179.16771653543304,&quot;left&quot;:213.72952755905513,&quot;top&quot;:128.4327559055118,&quot;width&quot;:283.82889763779525}"/>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3_1"/>
  <p:tag name="KSO_WM_UNIT_ID" val="diagram20170739_4*q_h_i*1_3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3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3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3_2"/>
  <p:tag name="KSO_WM_UNIT_ID" val="diagram20170739_4*q_h_i*1_3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4_1"/>
  <p:tag name="KSO_WM_UNIT_ID" val="diagram20170739_4*q_h_i*1_4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4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4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4_2"/>
  <p:tag name="KSO_WM_UNIT_ID" val="diagram20170739_4*q_h_i*1_4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2_1"/>
  <p:tag name="KSO_WM_UNIT_ID" val="diagram20170739_4*q_h_i*1_2_1"/>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DIAGRAM_VIRTUALLY_FRAME" val="{&quot;height&quot;:216.48485828387373,&quot;left&quot;:76.05,&quot;top&quot;:135.8,&quot;width&quot;:371.2836613654469}"/>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2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2_2"/>
  <p:tag name="KSO_WM_UNIT_ID" val="diagram20170739_4*q_h_i*1_2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1_1"/>
  <p:tag name="KSO_WM_UNIT_ID" val="diagram20170739_4*q_h_i*1_1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1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1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1_2"/>
  <p:tag name="KSO_WM_UNIT_ID" val="diagram20170739_4*q_h_i*1_1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72.xml><?xml version="1.0" encoding="utf-8"?>
<p:tagLst xmlns:p="http://schemas.openxmlformats.org/presentationml/2006/main">
  <p:tag name="KSO_WM_DIAGRAM_VIRTUALLY_FRAME" val="{&quot;height&quot;:216.48485828387373,&quot;left&quot;:76.05,&quot;top&quot;:135.8,&quot;width&quot;:371.2836613654469}"/>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39_4*q_h_a*1_4_1"/>
  <p:tag name="KSO_WM_UNIT_TEXT_FILL_FORE_SCHEMECOLOR_INDEX" val="13"/>
  <p:tag name="KSO_WM_UNIT_TEXT_FILL_TYPE" val="1"/>
  <p:tag name="KSO_WM_DIAGRAM_VIRTUALLY_FRAME" val="{&quot;height&quot;:216.48485828387373,&quot;left&quot;:76.05,&quot;top&quot;:135.8,&quot;width&quot;:371.2836613654469}"/>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f"/>
  <p:tag name="KSO_WM_UNIT_INDEX" val="1_4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ID" val="diagram20170739_4*q_h_f*1_4_1"/>
  <p:tag name="KSO_WM_UNIT_TEXT_FILL_FORE_SCHEMECOLOR_INDEX" val="8"/>
  <p:tag name="KSO_WM_UNIT_TEXT_FILL_TYPE" val="1"/>
  <p:tag name="KSO_WM_DIAGRAM_VIRTUALLY_FRAME" val="{&quot;height&quot;:216.48485828387373,&quot;left&quot;:76.05,&quot;top&quot;:135.8,&quot;width&quot;:371.2836613654469}"/>
</p:tagLst>
</file>

<file path=ppt/tags/tag75.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39_4*q_h_a*1_4_1"/>
  <p:tag name="KSO_WM_UNIT_TEXT_FILL_FORE_SCHEMECOLOR_INDEX" val="13"/>
  <p:tag name="KSO_WM_UNIT_TEXT_FILL_TYPE" val="1"/>
</p:tagLst>
</file>

<file path=ppt/tags/tag76.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f"/>
  <p:tag name="KSO_WM_UNIT_INDEX" val="1_4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ID" val="diagram20170739_4*q_h_f*1_4_1"/>
  <p:tag name="KSO_WM_UNIT_TEXT_FILL_FORE_SCHEMECOLOR_INDEX" val="8"/>
  <p:tag name="KSO_WM_UNIT_TEXT_FILL_TYPE" val="1"/>
</p:tagLst>
</file>

<file path=ppt/tags/tag77.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39_4*q_h_a*1_4_1"/>
  <p:tag name="KSO_WM_UNIT_TEXT_FILL_FORE_SCHEMECOLOR_INDEX" val="13"/>
  <p:tag name="KSO_WM_UNIT_TEXT_FILL_TYPE" val="1"/>
</p:tagLst>
</file>

<file path=ppt/tags/tag78.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f"/>
  <p:tag name="KSO_WM_UNIT_INDEX" val="1_4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ID" val="diagram20170739_4*q_h_f*1_4_1"/>
  <p:tag name="KSO_WM_UNIT_TEXT_FILL_FORE_SCHEMECOLOR_INDEX" val="8"/>
  <p:tag name="KSO_WM_UNIT_TEXT_FILL_TYPE" val="1"/>
</p:tagLst>
</file>

<file path=ppt/tags/tag79.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39_4*q_h_a*1_4_1"/>
  <p:tag name="KSO_WM_UNIT_TEXT_FILL_FORE_SCHEMECOLOR_INDEX" val="13"/>
  <p:tag name="KSO_WM_UNIT_TEXT_FILL_TYPE"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f"/>
  <p:tag name="KSO_WM_UNIT_INDEX" val="1_4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ID" val="diagram20170739_4*q_h_f*1_4_1"/>
  <p:tag name="KSO_WM_UNIT_TEXT_FILL_FORE_SCHEMECOLOR_INDEX" val="8"/>
  <p:tag name="KSO_WM_UNIT_TEXT_FILL_TYPE"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3_1"/>
  <p:tag name="KSO_WM_UNIT_ID" val="diagram20170739_4*q_h_i*1_3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82.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3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3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83.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3_2"/>
  <p:tag name="KSO_WM_UNIT_ID" val="diagram20170739_4*q_h_i*1_3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84.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4_1"/>
  <p:tag name="KSO_WM_UNIT_ID" val="diagram20170739_4*q_h_i*1_4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85.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4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4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86.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4_2"/>
  <p:tag name="KSO_WM_UNIT_ID" val="diagram20170739_4*q_h_i*1_4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87.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2_1"/>
  <p:tag name="KSO_WM_UNIT_ID" val="diagram20170739_4*q_h_i*1_2_1"/>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DIAGRAM_VIRTUALLY_FRAME" val="{&quot;height&quot;:216.48485828387373,&quot;left&quot;:76.05,&quot;top&quot;:135.8,&quot;width&quot;:371.2836613654469}"/>
</p:tagLst>
</file>

<file path=ppt/tags/tag88.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2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89.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2_2"/>
  <p:tag name="KSO_WM_UNIT_ID" val="diagram20170739_4*q_h_i*1_2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1_1"/>
  <p:tag name="KSO_WM_UNIT_ID" val="diagram20170739_4*q_h_i*1_1_1"/>
  <p:tag name="KSO_WM_UNIT_LAYERLEVEL" val="1_1_1"/>
  <p:tag name="KSO_WM_DIAGRAM_GROUP_CODE" val="q1-1"/>
  <p:tag name="KSO_WM_UNIT_FILL_FORE_SCHEMECOLOR_INDEX" val="5"/>
  <p:tag name="KSO_WM_UNIT_FILL_TYPE" val="1"/>
  <p:tag name="KSO_WM_DIAGRAM_VIRTUALLY_FRAME" val="{&quot;height&quot;:216.48485828387373,&quot;left&quot;:76.05,&quot;top&quot;:135.8,&quot;width&quot;:371.2836613654469}"/>
</p:tagLst>
</file>

<file path=ppt/tags/tag91.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1_2"/>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70739_4*q_h_a*1_1_2"/>
  <p:tag name="KSO_WM_UNIT_FILL_FORE_SCHEMECOLOR_INDEX" val="5"/>
  <p:tag name="KSO_WM_UNIT_FILL_TYPE" val="1"/>
  <p:tag name="KSO_WM_UNIT_TEXT_FILL_FORE_SCHEMECOLOR_INDEX" val="14"/>
  <p:tag name="KSO_WM_UNIT_TEXT_FILL_TYPE" val="1"/>
  <p:tag name="KSO_WM_DIAGRAM_VIRTUALLY_FRAME" val="{&quot;height&quot;:216.48485828387373,&quot;left&quot;:76.05,&quot;top&quot;:135.8,&quot;width&quot;:371.2836613654469}"/>
</p:tagLst>
</file>

<file path=ppt/tags/tag92.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i"/>
  <p:tag name="KSO_WM_UNIT_INDEX" val="1_1_2"/>
  <p:tag name="KSO_WM_UNIT_ID" val="diagram20170739_4*q_h_i*1_1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216.48485828387373,&quot;left&quot;:76.05,&quot;top&quot;:135.8,&quot;width&quot;:371.2836613654469}"/>
</p:tagLst>
</file>

<file path=ppt/tags/tag93.xml><?xml version="1.0" encoding="utf-8"?>
<p:tagLst xmlns:p="http://schemas.openxmlformats.org/presentationml/2006/main">
  <p:tag name="KSO_WM_DIAGRAM_VIRTUALLY_FRAME" val="{&quot;height&quot;:216.48485828387373,&quot;left&quot;:76.05,&quot;top&quot;:135.8,&quot;width&quot;:371.2836613654469}"/>
</p:tagLst>
</file>

<file path=ppt/tags/tag94.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39_4*q_h_a*1_4_1"/>
  <p:tag name="KSO_WM_UNIT_TEXT_FILL_FORE_SCHEMECOLOR_INDEX" val="13"/>
  <p:tag name="KSO_WM_UNIT_TEXT_FILL_TYPE" val="1"/>
  <p:tag name="KSO_WM_DIAGRAM_VIRTUALLY_FRAME" val="{&quot;height&quot;:216.48485828387373,&quot;left&quot;:76.05,&quot;top&quot;:135.8,&quot;width&quot;:371.2836613654469}"/>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70739"/>
  <p:tag name="KSO_WM_UNIT_TYPE" val="q_h_f"/>
  <p:tag name="KSO_WM_UNIT_INDEX" val="1_4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ID" val="diagram20170739_4*q_h_f*1_4_1"/>
  <p:tag name="KSO_WM_UNIT_TEXT_FILL_FORE_SCHEMECOLOR_INDEX" val="8"/>
  <p:tag name="KSO_WM_UNIT_TEXT_FILL_TYPE" val="1"/>
  <p:tag name="KSO_WM_DIAGRAM_VIRTUALLY_FRAME" val="{&quot;height&quot;:216.48485828387373,&quot;left&quot;:76.05,&quot;top&quot;:135.8,&quot;width&quot;:371.2836613654469}"/>
</p:tagLst>
</file>

<file path=ppt/tags/tag96.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39_4*q_h_a*1_4_1"/>
  <p:tag name="KSO_WM_UNIT_TEXT_FILL_FORE_SCHEMECOLOR_INDEX" val="13"/>
  <p:tag name="KSO_WM_UNIT_TEXT_FILL_TYPE" val="1"/>
</p:tagLst>
</file>

<file path=ppt/tags/tag97.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f"/>
  <p:tag name="KSO_WM_UNIT_INDEX" val="1_4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ID" val="diagram20170739_4*q_h_f*1_4_1"/>
  <p:tag name="KSO_WM_UNIT_TEXT_FILL_FORE_SCHEMECOLOR_INDEX" val="8"/>
  <p:tag name="KSO_WM_UNIT_TEXT_FILL_TYPE" val="1"/>
</p:tagLst>
</file>

<file path=ppt/tags/tag98.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39_4*q_h_a*1_4_1"/>
  <p:tag name="KSO_WM_UNIT_TEXT_FILL_FORE_SCHEMECOLOR_INDEX" val="13"/>
  <p:tag name="KSO_WM_UNIT_TEXT_FILL_TYPE" val="1"/>
</p:tagLst>
</file>

<file path=ppt/tags/tag99.xml><?xml version="1.0" encoding="utf-8"?>
<p:tagLst xmlns:p="http://schemas.openxmlformats.org/presentationml/2006/main">
  <p:tag name="KSO_WM_TAG_VERSION" val="1.0"/>
  <p:tag name="KSO_WM_BEAUTIFY_FLAG" val=""/>
  <p:tag name="KSO_WM_TEMPLATE_CATEGORY" val="diagram"/>
  <p:tag name="KSO_WM_TEMPLATE_INDEX" val="20170739"/>
  <p:tag name="KSO_WM_UNIT_TYPE" val="q_h_f"/>
  <p:tag name="KSO_WM_UNIT_INDEX" val="1_4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ID" val="diagram20170739_4*q_h_f*1_4_1"/>
  <p:tag name="KSO_WM_UNIT_TEXT_FILL_FORE_SCHEMECOLOR_INDEX" val="8"/>
  <p:tag name="KSO_WM_UNIT_TEXT_FILL_TYPE" val="1"/>
</p:tagLst>
</file>

<file path=ppt/theme/theme1.xml><?xml version="1.0" encoding="utf-8"?>
<a:theme xmlns:a="http://schemas.openxmlformats.org/drawingml/2006/main" name="Office 主题">
  <a:themeElements>
    <a:clrScheme name="自定义 98">
      <a:dk1>
        <a:srgbClr val="000000"/>
      </a:dk1>
      <a:lt1>
        <a:srgbClr val="FFFFFF"/>
      </a:lt1>
      <a:dk2>
        <a:srgbClr val="000000"/>
      </a:dk2>
      <a:lt2>
        <a:srgbClr val="FFFFFF"/>
      </a:lt2>
      <a:accent1>
        <a:srgbClr val="DA0000"/>
      </a:accent1>
      <a:accent2>
        <a:srgbClr val="FFC000"/>
      </a:accent2>
      <a:accent3>
        <a:srgbClr val="DA0000"/>
      </a:accent3>
      <a:accent4>
        <a:srgbClr val="FFC000"/>
      </a:accent4>
      <a:accent5>
        <a:srgbClr val="DA0000"/>
      </a:accent5>
      <a:accent6>
        <a:srgbClr val="FFC000"/>
      </a:accent6>
      <a:hlink>
        <a:srgbClr val="DA0000"/>
      </a:hlink>
      <a:folHlink>
        <a:srgbClr val="FFC000"/>
      </a:folHlink>
    </a:clrScheme>
    <a:fontScheme name="自定义 1">
      <a:majorFont>
        <a:latin typeface="Calibri Light"/>
        <a:ea typeface="思源黑体 CN Bold"/>
        <a:cs typeface=""/>
      </a:majorFont>
      <a:minorFont>
        <a:latin typeface="Calibri"/>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11141</Words>
  <Application>WPS 演示</Application>
  <PresentationFormat>全屏显示(16:9)</PresentationFormat>
  <Paragraphs>745</Paragraphs>
  <Slides>52</Slides>
  <Notes>17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52</vt:i4>
      </vt:variant>
    </vt:vector>
  </HeadingPairs>
  <TitlesOfParts>
    <vt:vector size="66" baseType="lpstr">
      <vt:lpstr>Arial</vt:lpstr>
      <vt:lpstr>宋体</vt:lpstr>
      <vt:lpstr>Wingdings</vt:lpstr>
      <vt:lpstr>微软雅黑</vt:lpstr>
      <vt:lpstr>迷你简汉真广标</vt:lpstr>
      <vt:lpstr>楷体</vt:lpstr>
      <vt:lpstr>Calibri</vt:lpstr>
      <vt:lpstr>Arial Unicode MS</vt:lpstr>
      <vt:lpstr>思源黑体 CN Bold</vt:lpstr>
      <vt:lpstr>黑体</vt:lpstr>
      <vt:lpstr>Calibri Light</vt:lpstr>
      <vt:lpstr>思源黑体 CN</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刘</cp:lastModifiedBy>
  <cp:revision>120</cp:revision>
  <dcterms:created xsi:type="dcterms:W3CDTF">2019-05-13T21:35:00Z</dcterms:created>
  <dcterms:modified xsi:type="dcterms:W3CDTF">2024-06-04T10:12:27Z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B723529593BD4849B56DB591E63E8A76_13</vt:lpwstr>
  </property>
  <property fmtid="{D5CDD505-2E9C-101B-9397-08002B2CF9AE}" pid="3" name="KSOProductBuildVer">
    <vt:lpwstr>2052-12.1.0.16929</vt:lpwstr>
  </property>
</Properties>
</file>