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8"/>
  </p:notesMasterIdLst>
  <p:handoutMasterIdLst>
    <p:handoutMasterId r:id="rId52"/>
  </p:handoutMasterIdLst>
  <p:sldIdLst>
    <p:sldId id="554" r:id="rId3"/>
    <p:sldId id="583" r:id="rId4"/>
    <p:sldId id="584" r:id="rId5"/>
    <p:sldId id="690" r:id="rId6"/>
    <p:sldId id="612" r:id="rId7"/>
    <p:sldId id="692" r:id="rId9"/>
    <p:sldId id="557" r:id="rId10"/>
    <p:sldId id="799" r:id="rId11"/>
    <p:sldId id="804" r:id="rId12"/>
    <p:sldId id="800" r:id="rId13"/>
    <p:sldId id="801" r:id="rId14"/>
    <p:sldId id="802" r:id="rId15"/>
    <p:sldId id="813" r:id="rId16"/>
    <p:sldId id="805" r:id="rId17"/>
    <p:sldId id="806" r:id="rId18"/>
    <p:sldId id="703" r:id="rId19"/>
    <p:sldId id="807" r:id="rId20"/>
    <p:sldId id="814" r:id="rId21"/>
    <p:sldId id="815" r:id="rId22"/>
    <p:sldId id="816" r:id="rId23"/>
    <p:sldId id="817" r:id="rId24"/>
    <p:sldId id="825" r:id="rId25"/>
    <p:sldId id="826" r:id="rId26"/>
    <p:sldId id="827" r:id="rId27"/>
    <p:sldId id="822" r:id="rId28"/>
    <p:sldId id="818" r:id="rId29"/>
    <p:sldId id="883" r:id="rId30"/>
    <p:sldId id="884" r:id="rId31"/>
    <p:sldId id="885" r:id="rId32"/>
    <p:sldId id="886" r:id="rId33"/>
    <p:sldId id="887" r:id="rId34"/>
    <p:sldId id="888" r:id="rId35"/>
    <p:sldId id="889" r:id="rId36"/>
    <p:sldId id="823" r:id="rId37"/>
    <p:sldId id="819" r:id="rId38"/>
    <p:sldId id="943" r:id="rId39"/>
    <p:sldId id="944" r:id="rId40"/>
    <p:sldId id="951" r:id="rId41"/>
    <p:sldId id="952" r:id="rId42"/>
    <p:sldId id="956" r:id="rId43"/>
    <p:sldId id="957" r:id="rId44"/>
    <p:sldId id="958" r:id="rId45"/>
    <p:sldId id="959" r:id="rId46"/>
    <p:sldId id="960" r:id="rId47"/>
    <p:sldId id="968" r:id="rId48"/>
    <p:sldId id="969" r:id="rId49"/>
    <p:sldId id="590" r:id="rId50"/>
    <p:sldId id="591" r:id="rId51"/>
  </p:sldIdLst>
  <p:sldSz cx="9144000" cy="5143500" type="screen16x9"/>
  <p:notesSz cx="6858000" cy="9144000"/>
  <p:custDataLst>
    <p:tags r:id="rId5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64" userDrawn="1">
          <p15:clr>
            <a:srgbClr val="A4A3A4"/>
          </p15:clr>
        </p15:guide>
        <p15:guide id="2" pos="26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DA0000"/>
    <a:srgbClr val="FFF2CC"/>
    <a:srgbClr val="FFFFFF"/>
    <a:srgbClr val="FFC000"/>
    <a:srgbClr val="004A95"/>
    <a:srgbClr val="FCDDB2"/>
    <a:srgbClr val="F7BA6B"/>
    <a:srgbClr val="FFFDF7"/>
    <a:srgbClr val="FFF7E1"/>
    <a:srgbClr val="FFF8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08" autoAdjust="0"/>
    <p:restoredTop sz="96197" autoAdjust="0"/>
  </p:normalViewPr>
  <p:slideViewPr>
    <p:cSldViewPr showGuides="1">
      <p:cViewPr varScale="1">
        <p:scale>
          <a:sx n="91" d="100"/>
          <a:sy n="91" d="100"/>
        </p:scale>
        <p:origin x="702" y="78"/>
      </p:cViewPr>
      <p:guideLst>
        <p:guide orient="horz" pos="1764"/>
        <p:guide pos="26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734"/>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gs" Target="tags/tag128.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矩形 23"/>
          <p:cNvSpPr/>
          <p:nvPr userDrawn="1"/>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tiff"/><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2" Type="http://schemas.openxmlformats.org/officeDocument/2006/relationships/notesSlide" Target="../notesSlides/notesSlide10.xml"/><Relationship Id="rId11" Type="http://schemas.openxmlformats.org/officeDocument/2006/relationships/slideLayout" Target="../slideLayouts/slideLayout2.xml"/><Relationship Id="rId10" Type="http://schemas.openxmlformats.org/officeDocument/2006/relationships/tags" Target="../tags/tag37.xml"/><Relationship Id="rId1" Type="http://schemas.openxmlformats.org/officeDocument/2006/relationships/tags" Target="../tags/tag2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tags" Target="../tags/tag39.xml"/><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image" Target="../media/image13.png"/><Relationship Id="rId11" Type="http://schemas.openxmlformats.org/officeDocument/2006/relationships/notesSlide" Target="../notesSlides/notesSlide14.xml"/><Relationship Id="rId10" Type="http://schemas.openxmlformats.org/officeDocument/2006/relationships/slideLayout" Target="../slideLayouts/slideLayout2.xml"/><Relationship Id="rId1" Type="http://schemas.openxmlformats.org/officeDocument/2006/relationships/tags" Target="../tags/tag4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7" Type="http://schemas.openxmlformats.org/officeDocument/2006/relationships/notesSlide" Target="../notesSlides/notesSlide21.xml"/><Relationship Id="rId16" Type="http://schemas.openxmlformats.org/officeDocument/2006/relationships/slideLayout" Target="../slideLayouts/slideLayout2.xml"/><Relationship Id="rId15" Type="http://schemas.openxmlformats.org/officeDocument/2006/relationships/image" Target="../media/image21.png"/><Relationship Id="rId14" Type="http://schemas.openxmlformats.org/officeDocument/2006/relationships/image" Target="../media/image20.svg"/><Relationship Id="rId13" Type="http://schemas.openxmlformats.org/officeDocument/2006/relationships/image" Target="../media/image19.png"/><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3.xml"/></Relationships>
</file>

<file path=ppt/slides/_rels/slide29.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5" Type="http://schemas.openxmlformats.org/officeDocument/2006/relationships/notesSlide" Target="../notesSlides/notesSlide22.xml"/><Relationship Id="rId14" Type="http://schemas.openxmlformats.org/officeDocument/2006/relationships/slideLayout" Target="../slideLayouts/slideLayout2.xml"/><Relationship Id="rId13" Type="http://schemas.openxmlformats.org/officeDocument/2006/relationships/image" Target="../media/image22.png"/><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4" Type="http://schemas.openxmlformats.org/officeDocument/2006/relationships/notesSlide" Target="../notesSlides/notesSlide23.xml"/><Relationship Id="rId23" Type="http://schemas.openxmlformats.org/officeDocument/2006/relationships/slideLayout" Target="../slideLayouts/slideLayout2.xml"/><Relationship Id="rId22" Type="http://schemas.openxmlformats.org/officeDocument/2006/relationships/tags" Target="../tags/tag98.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tags" Target="../tags/tag78.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46.xml.rels><?xml version="1.0" encoding="UTF-8" standalone="yes"?>
<Relationships xmlns="http://schemas.openxmlformats.org/package/2006/relationships"><Relationship Id="rId9" Type="http://schemas.openxmlformats.org/officeDocument/2006/relationships/notesSlide" Target="../notesSlides/notesSlide38.xml"/><Relationship Id="rId8" Type="http://schemas.openxmlformats.org/officeDocument/2006/relationships/slideLayout" Target="../slideLayouts/slideLayout2.xml"/><Relationship Id="rId7" Type="http://schemas.openxmlformats.org/officeDocument/2006/relationships/image" Target="../media/image36.png"/><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tiff"/><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3849856" y="3112920"/>
            <a:ext cx="1444774" cy="1897230"/>
          </a:xfrm>
          <a:prstGeom prst="rect">
            <a:avLst/>
          </a:prstGeom>
        </p:spPr>
      </p:pic>
      <p:sp>
        <p:nvSpPr>
          <p:cNvPr id="4" name="文本框 3"/>
          <p:cNvSpPr txBox="1"/>
          <p:nvPr/>
        </p:nvSpPr>
        <p:spPr>
          <a:xfrm>
            <a:off x="5868035" y="4477385"/>
            <a:ext cx="2884170" cy="460375"/>
          </a:xfrm>
          <a:prstGeom prst="rect">
            <a:avLst/>
          </a:prstGeom>
          <a:noFill/>
        </p:spPr>
        <p:txBody>
          <a:bodyPr wrap="square" rtlCol="0">
            <a:spAutoFit/>
          </a:bodyPr>
          <a:lstStyle/>
          <a:p>
            <a:pPr algn="l"/>
            <a:r>
              <a:rPr lang="zh-CN" altLang="en-US" sz="2400" b="1" dirty="0">
                <a:solidFill>
                  <a:schemeClr val="accent6">
                    <a:lumMod val="20000"/>
                    <a:lumOff val="80000"/>
                  </a:schemeClr>
                </a:solidFill>
                <a:uFillTx/>
                <a:latin typeface="微软雅黑" panose="020B0503020204020204" charset="-122"/>
                <a:ea typeface="微软雅黑" panose="020B0503020204020204" charset="-122"/>
              </a:rPr>
              <a:t>主讲教师：</a:t>
            </a:r>
            <a:endParaRPr lang="zh-CN" altLang="en-US" sz="2400" b="1" dirty="0">
              <a:solidFill>
                <a:schemeClr val="accent6">
                  <a:lumMod val="20000"/>
                  <a:lumOff val="80000"/>
                </a:schemeClr>
              </a:solidFill>
              <a:uFillTx/>
              <a:latin typeface="微软雅黑" panose="020B0503020204020204" charset="-122"/>
              <a:ea typeface="微软雅黑" panose="020B0503020204020204" charset="-122"/>
            </a:endParaRPr>
          </a:p>
        </p:txBody>
      </p:sp>
      <p:sp>
        <p:nvSpPr>
          <p:cNvPr id="5" name="文本框 4"/>
          <p:cNvSpPr txBox="1"/>
          <p:nvPr/>
        </p:nvSpPr>
        <p:spPr>
          <a:xfrm>
            <a:off x="1758315" y="819785"/>
            <a:ext cx="5466715" cy="2436495"/>
          </a:xfrm>
          <a:prstGeom prst="rect">
            <a:avLst/>
          </a:prstGeom>
          <a:noFill/>
        </p:spPr>
        <p:txBody>
          <a:bodyPr wrap="square" rtlCol="0" anchor="t">
            <a:noAutofit/>
          </a:bodyPr>
          <a:p>
            <a:pPr algn="dist">
              <a:lnSpc>
                <a:spcPct val="100000"/>
              </a:lnSpc>
            </a:pPr>
            <a:r>
              <a:rPr lang="zh-CN" altLang="en-US" sz="5400" b="1">
                <a:gradFill>
                  <a:gsLst>
                    <a:gs pos="0">
                      <a:srgbClr val="FCDDB2"/>
                    </a:gs>
                    <a:gs pos="74000">
                      <a:srgbClr val="F7BA6B"/>
                    </a:gs>
                    <a:gs pos="100000">
                      <a:srgbClr val="FCDDB2"/>
                    </a:gs>
                  </a:gsLst>
                  <a:path path="circle">
                    <a:fillToRect l="100000" b="100000"/>
                  </a:path>
                  <a:tileRect t="-100000" r="-100000"/>
                </a:gradFill>
                <a:effectLst>
                  <a:outerShdw blurRad="38100" dist="38100" dir="2700000" algn="tl">
                    <a:srgbClr val="000000">
                      <a:alpha val="43137"/>
                    </a:srgbClr>
                  </a:outerShdw>
                </a:effectLst>
                <a:latin typeface="迷你简汉真广标" panose="02010609000101010101" charset="-122"/>
                <a:ea typeface="迷你简汉真广标" panose="02010609000101010101" charset="-122"/>
              </a:rPr>
              <a:t>大学生国家安全教育教程</a:t>
            </a:r>
            <a:endParaRPr lang="zh-CN" altLang="en-US" sz="5400" b="1">
              <a:gradFill>
                <a:gsLst>
                  <a:gs pos="0">
                    <a:srgbClr val="FCDDB2"/>
                  </a:gs>
                  <a:gs pos="74000">
                    <a:srgbClr val="F7BA6B"/>
                  </a:gs>
                  <a:gs pos="100000">
                    <a:srgbClr val="FCDDB2"/>
                  </a:gs>
                </a:gsLst>
                <a:path path="circle">
                  <a:fillToRect l="100000" b="100000"/>
                </a:path>
                <a:tileRect t="-100000" r="-100000"/>
              </a:gradFill>
              <a:effectLst>
                <a:outerShdw blurRad="38100" dist="38100" dir="2700000" algn="tl">
                  <a:srgbClr val="000000">
                    <a:alpha val="43137"/>
                  </a:srgbClr>
                </a:outerShdw>
              </a:effectLst>
              <a:latin typeface="迷你简汉真广标" panose="02010609000101010101" charset="-122"/>
              <a:ea typeface="迷你简汉真广标"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75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一、《国家安全法》的必要性和基本思路</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1600200" y="4019550"/>
            <a:ext cx="7013575" cy="737235"/>
          </a:xfrm>
          <a:prstGeom prst="rect">
            <a:avLst/>
          </a:prstGeom>
        </p:spPr>
        <p:txBody>
          <a:bodyPr wrap="square">
            <a:spAutoFit/>
          </a:bodyPr>
          <a:lstStyle/>
          <a:p>
            <a:pPr>
              <a:lnSpc>
                <a:spcPct val="150000"/>
              </a:lnSpc>
            </a:pPr>
            <a:r>
              <a:rPr sz="1400" dirty="0">
                <a:latin typeface="微软雅黑" panose="020B0503020204020204" charset="-122"/>
                <a:ea typeface="微软雅黑" panose="020B0503020204020204" charset="-122"/>
              </a:rPr>
              <a:t>三是坚持从我国国情出发，体现中国特色。做到统筹国际国内两个大局，借鉴别国有益经验，从我国国家安全面临的新形势、新任务出发，体现中国特色。</a:t>
            </a:r>
            <a:endParaRPr lang="zh-CN" sz="1400" dirty="0">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|《国家安全法》的主要内容及其意义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62000" y="1200150"/>
            <a:ext cx="3709670" cy="368300"/>
          </a:xfrm>
          <a:prstGeom prst="rect">
            <a:avLst/>
          </a:prstGeom>
          <a:noFill/>
          <a:ln w="9525">
            <a:noFill/>
          </a:ln>
        </p:spPr>
        <p:txBody>
          <a:bodyPr wrap="square">
            <a:spAutoFit/>
            <a:scene3d>
              <a:camera prst="orthographicFront"/>
              <a:lightRig rig="threePt" dir="t"/>
            </a:scene3d>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（二）国家安全立法的基本思路</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17411" name="圆角矩形 4"/>
          <p:cNvSpPr>
            <a:spLocks noChangeArrowheads="1"/>
          </p:cNvSpPr>
          <p:nvPr>
            <p:custDataLst>
              <p:tags r:id="rId1"/>
            </p:custDataLst>
          </p:nvPr>
        </p:nvSpPr>
        <p:spPr bwMode="auto">
          <a:xfrm>
            <a:off x="351790" y="2343150"/>
            <a:ext cx="562610" cy="1585595"/>
          </a:xfrm>
          <a:prstGeom prst="roundRect">
            <a:avLst>
              <a:gd name="adj" fmla="val 16667"/>
            </a:avLst>
          </a:prstGeom>
          <a:solidFill>
            <a:srgbClr val="C00000"/>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400" b="1">
                <a:solidFill>
                  <a:srgbClr val="FFFFFF"/>
                </a:solidFill>
                <a:latin typeface="微软雅黑" panose="020B0503020204020204" charset="-122"/>
              </a:rPr>
              <a:t>挑战</a:t>
            </a:r>
            <a:endParaRPr lang="zh-CN" altLang="en-US" sz="1400" b="1">
              <a:solidFill>
                <a:srgbClr val="FFFFFF"/>
              </a:solidFill>
              <a:latin typeface="微软雅黑" panose="020B0503020204020204" charset="-122"/>
            </a:endParaRPr>
          </a:p>
        </p:txBody>
      </p:sp>
      <p:sp>
        <p:nvSpPr>
          <p:cNvPr id="17412" name="圆角矩形 5"/>
          <p:cNvSpPr>
            <a:spLocks noChangeArrowheads="1"/>
          </p:cNvSpPr>
          <p:nvPr>
            <p:custDataLst>
              <p:tags r:id="rId2"/>
            </p:custDataLst>
          </p:nvPr>
        </p:nvSpPr>
        <p:spPr bwMode="auto">
          <a:xfrm>
            <a:off x="1113790" y="1802765"/>
            <a:ext cx="424180"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400" b="1">
                <a:solidFill>
                  <a:srgbClr val="FFFFFF"/>
                </a:solidFill>
                <a:latin typeface="微软雅黑" panose="020B0503020204020204" charset="-122"/>
              </a:rPr>
              <a:t>一</a:t>
            </a:r>
            <a:endParaRPr lang="zh-CN" altLang="en-US" sz="1400" b="1">
              <a:solidFill>
                <a:srgbClr val="FFFFFF"/>
              </a:solidFill>
              <a:latin typeface="微软雅黑" panose="020B0503020204020204" charset="-122"/>
            </a:endParaRPr>
          </a:p>
        </p:txBody>
      </p:sp>
      <p:sp>
        <p:nvSpPr>
          <p:cNvPr id="17413" name="圆角矩形 6"/>
          <p:cNvSpPr>
            <a:spLocks noChangeArrowheads="1"/>
          </p:cNvSpPr>
          <p:nvPr>
            <p:custDataLst>
              <p:tags r:id="rId3"/>
            </p:custDataLst>
          </p:nvPr>
        </p:nvSpPr>
        <p:spPr bwMode="auto">
          <a:xfrm>
            <a:off x="1113790" y="4088765"/>
            <a:ext cx="424815"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350" b="1">
                <a:solidFill>
                  <a:srgbClr val="FFFFFF"/>
                </a:solidFill>
                <a:latin typeface="微软雅黑" panose="020B0503020204020204" charset="-122"/>
              </a:rPr>
              <a:t>三</a:t>
            </a:r>
            <a:endParaRPr lang="zh-CN" altLang="en-US" sz="1350" b="1">
              <a:solidFill>
                <a:srgbClr val="FFFFFF"/>
              </a:solidFill>
              <a:latin typeface="微软雅黑" panose="020B0503020204020204" charset="-122"/>
            </a:endParaRPr>
          </a:p>
        </p:txBody>
      </p:sp>
      <p:sp>
        <p:nvSpPr>
          <p:cNvPr id="6" name="圆角矩形 5"/>
          <p:cNvSpPr>
            <a:spLocks noChangeArrowheads="1"/>
          </p:cNvSpPr>
          <p:nvPr>
            <p:custDataLst>
              <p:tags r:id="rId4"/>
            </p:custDataLst>
          </p:nvPr>
        </p:nvSpPr>
        <p:spPr bwMode="auto">
          <a:xfrm>
            <a:off x="1113790" y="2869565"/>
            <a:ext cx="424180"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350" b="1">
                <a:solidFill>
                  <a:srgbClr val="FFFFFF"/>
                </a:solidFill>
                <a:latin typeface="微软雅黑" panose="020B0503020204020204" charset="-122"/>
              </a:rPr>
              <a:t>二</a:t>
            </a:r>
            <a:endParaRPr lang="zh-CN" altLang="en-US" sz="1350" b="1">
              <a:solidFill>
                <a:srgbClr val="FFFFFF"/>
              </a:solidFill>
              <a:latin typeface="微软雅黑" panose="020B0503020204020204" charset="-122"/>
            </a:endParaRPr>
          </a:p>
        </p:txBody>
      </p:sp>
      <p:sp>
        <p:nvSpPr>
          <p:cNvPr id="7" name="文本框 6"/>
          <p:cNvSpPr txBox="1"/>
          <p:nvPr/>
        </p:nvSpPr>
        <p:spPr>
          <a:xfrm>
            <a:off x="1600200" y="1568450"/>
            <a:ext cx="7146925" cy="1060450"/>
          </a:xfrm>
          <a:prstGeom prst="rect">
            <a:avLst/>
          </a:prstGeom>
          <a:noFill/>
        </p:spPr>
        <p:txBody>
          <a:bodyPr wrap="square" rtlCol="0" anchor="t">
            <a:spAutoFit/>
          </a:bodyPr>
          <a:p>
            <a:pPr>
              <a:lnSpc>
                <a:spcPct val="150000"/>
              </a:lnSpc>
            </a:pPr>
            <a:r>
              <a:rPr sz="1400" dirty="0">
                <a:latin typeface="微软雅黑" panose="020B0503020204020204" charset="-122"/>
                <a:ea typeface="微软雅黑" panose="020B0503020204020204" charset="-122"/>
                <a:sym typeface="+mn-ea"/>
              </a:rPr>
              <a:t>一是全面贯彻中央精神，把握正确的政治方向。国家安全法律的政治性、政策性强，立法工作要按照中央的要求，从维护国家核心利益出发，在立法中全面贯彻落实总体国家安全观和中央一系列关于国家安全的方针政策。</a:t>
            </a:r>
            <a:endParaRPr lang="zh-CN" altLang="en-US" sz="1400" dirty="0">
              <a:latin typeface="微软雅黑" panose="020B0503020204020204" charset="-122"/>
              <a:ea typeface="微软雅黑" panose="020B0503020204020204" charset="-122"/>
              <a:sym typeface="+mn-ea"/>
            </a:endParaRPr>
          </a:p>
        </p:txBody>
      </p:sp>
      <p:sp>
        <p:nvSpPr>
          <p:cNvPr id="8" name="文本框 7"/>
          <p:cNvSpPr txBox="1"/>
          <p:nvPr/>
        </p:nvSpPr>
        <p:spPr>
          <a:xfrm>
            <a:off x="1600200" y="2647950"/>
            <a:ext cx="7146925" cy="1060450"/>
          </a:xfrm>
          <a:prstGeom prst="rect">
            <a:avLst/>
          </a:prstGeom>
          <a:noFill/>
        </p:spPr>
        <p:txBody>
          <a:bodyPr wrap="square" rtlCol="0" anchor="t">
            <a:spAutoFit/>
          </a:bodyPr>
          <a:p>
            <a:pPr>
              <a:lnSpc>
                <a:spcPct val="150000"/>
              </a:lnSpc>
            </a:pPr>
            <a:r>
              <a:rPr sz="1400" dirty="0">
                <a:latin typeface="微软雅黑" panose="020B0503020204020204" charset="-122"/>
                <a:ea typeface="微软雅黑" panose="020B0503020204020204" charset="-122"/>
                <a:sym typeface="+mn-ea"/>
              </a:rPr>
              <a:t>二是以问题为导向，着力解决国家安全领域的突出问题。根据国家安全新形势新特点，明确维护国家安全的基本原则和任务，重点解决国家安全各领域带有普遍性的问题和亟待立法填补空白的问题，同时为今后制定相关法律法规预留空间。</a:t>
            </a:r>
            <a:endParaRPr lang="zh-CN" altLang="en-US" sz="1400" dirty="0">
              <a:latin typeface="微软雅黑" panose="020B0503020204020204" charset="-122"/>
              <a:ea typeface="微软雅黑" panose="020B0503020204020204" charset="-122"/>
              <a:sym typeface="+mn-ea"/>
            </a:endParaRPr>
          </a:p>
        </p:txBody>
      </p:sp>
      <p:pic>
        <p:nvPicPr>
          <p:cNvPr id="9" name="图片 8" descr="9004840_like_romance_love_heart"/>
          <p:cNvPicPr>
            <a:picLocks noChangeAspect="1"/>
          </p:cNvPicPr>
          <p:nvPr/>
        </p:nvPicPr>
        <p:blipFill>
          <a:blip r:embed="rId5"/>
          <a:stretch>
            <a:fillRect/>
          </a:stretch>
        </p:blipFill>
        <p:spPr>
          <a:xfrm>
            <a:off x="7620000" y="593725"/>
            <a:ext cx="1073785" cy="1073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75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一、《国家安全法》的必要性和基本思路</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|《国家安全法》的主要内容及其意义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85800" y="1123950"/>
            <a:ext cx="7853045" cy="922020"/>
          </a:xfrm>
          <a:prstGeom prst="rect">
            <a:avLst/>
          </a:prstGeom>
          <a:noFill/>
          <a:ln w="9525">
            <a:noFill/>
          </a:ln>
        </p:spPr>
        <p:txBody>
          <a:bodyPr wrap="square">
            <a:spAutoFit/>
          </a:bodyPr>
          <a:p>
            <a:pPr indent="203200">
              <a:lnSpc>
                <a:spcPct val="150000"/>
              </a:lnSpc>
            </a:pPr>
            <a:r>
              <a:rPr lang="zh-CN" b="0">
                <a:solidFill>
                  <a:srgbClr val="231F20"/>
                </a:solidFill>
                <a:latin typeface="微软雅黑" panose="020B0503020204020204" charset="-122"/>
                <a:ea typeface="微软雅黑" panose="020B0503020204020204" charset="-122"/>
              </a:rPr>
              <a:t>《国家安全法》是一部具有综合性、全局性、基础性的重要法律，是国家安全法律制度体系中起统领作用的基本法律。</a:t>
            </a:r>
            <a:endParaRPr lang="zh-CN" altLang="en-US" b="0">
              <a:solidFill>
                <a:srgbClr val="231F20"/>
              </a:solidFill>
              <a:latin typeface="微软雅黑" panose="020B0503020204020204" charset="-122"/>
              <a:ea typeface="微软雅黑" panose="020B0503020204020204" charset="-122"/>
            </a:endParaRPr>
          </a:p>
        </p:txBody>
      </p:sp>
      <p:sp>
        <p:nvSpPr>
          <p:cNvPr id="25" name="任意多边形 24"/>
          <p:cNvSpPr/>
          <p:nvPr>
            <p:custDataLst>
              <p:tags r:id="rId1"/>
            </p:custDataLst>
          </p:nvPr>
        </p:nvSpPr>
        <p:spPr>
          <a:xfrm>
            <a:off x="4579938" y="2467320"/>
            <a:ext cx="444335" cy="471020"/>
          </a:xfrm>
          <a:custGeom>
            <a:avLst/>
            <a:gdLst>
              <a:gd name="connsiteX0" fmla="*/ 0 w 373600"/>
              <a:gd name="connsiteY0" fmla="*/ 0 h 396000"/>
              <a:gd name="connsiteX1" fmla="*/ 337600 w 373600"/>
              <a:gd name="connsiteY1" fmla="*/ 0 h 396000"/>
              <a:gd name="connsiteX2" fmla="*/ 360000 w 373600"/>
              <a:gd name="connsiteY2" fmla="*/ 0 h 396000"/>
              <a:gd name="connsiteX3" fmla="*/ 373600 w 373600"/>
              <a:gd name="connsiteY3" fmla="*/ 0 h 396000"/>
              <a:gd name="connsiteX4" fmla="*/ 373600 w 373600"/>
              <a:gd name="connsiteY4" fmla="*/ 396000 h 396000"/>
              <a:gd name="connsiteX5" fmla="*/ 337600 w 373600"/>
              <a:gd name="connsiteY5" fmla="*/ 396000 h 396000"/>
              <a:gd name="connsiteX6" fmla="*/ 337600 w 373600"/>
              <a:gd name="connsiteY6" fmla="*/ 36000 h 396000"/>
              <a:gd name="connsiteX7" fmla="*/ 0 w 373600"/>
              <a:gd name="connsiteY7" fmla="*/ 3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600" h="396000">
                <a:moveTo>
                  <a:pt x="0" y="0"/>
                </a:moveTo>
                <a:lnTo>
                  <a:pt x="337600" y="0"/>
                </a:lnTo>
                <a:lnTo>
                  <a:pt x="360000" y="0"/>
                </a:lnTo>
                <a:lnTo>
                  <a:pt x="373600" y="0"/>
                </a:lnTo>
                <a:lnTo>
                  <a:pt x="373600" y="396000"/>
                </a:lnTo>
                <a:lnTo>
                  <a:pt x="337600" y="396000"/>
                </a:lnTo>
                <a:lnTo>
                  <a:pt x="337600" y="36000"/>
                </a:lnTo>
                <a:lnTo>
                  <a:pt x="0" y="36000"/>
                </a:lnTo>
                <a:close/>
              </a:path>
            </a:pathLst>
          </a:custGeom>
          <a:solidFill>
            <a:srgbClr val="FFFFFF">
              <a:lumMod val="85000"/>
            </a:srgbClr>
          </a:solidFill>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sym typeface="Arial" panose="020B0604020202020204" pitchFamily="34" charset="0"/>
            </a:endParaRPr>
          </a:p>
        </p:txBody>
      </p:sp>
      <p:sp>
        <p:nvSpPr>
          <p:cNvPr id="6" name="对角圆角矩形 5"/>
          <p:cNvSpPr/>
          <p:nvPr>
            <p:custDataLst>
              <p:tags r:id="rId2"/>
            </p:custDataLst>
          </p:nvPr>
        </p:nvSpPr>
        <p:spPr>
          <a:xfrm>
            <a:off x="3626485" y="2065655"/>
            <a:ext cx="953135" cy="845820"/>
          </a:xfrm>
          <a:prstGeom prst="round2DiagRect">
            <a:avLst>
              <a:gd name="adj1" fmla="val 34524"/>
              <a:gd name="adj2" fmla="val 0"/>
            </a:avLst>
          </a:prstGeom>
          <a:solidFill>
            <a:srgbClr val="C00000"/>
          </a:solidFill>
        </p:spPr>
        <p:txBody>
          <a:bodyPr rot="0" spcFirstLastPara="0" vertOverflow="overflow" horzOverflow="overflow" vert="horz" wrap="square" lIns="0" tIns="0" rIns="0" bIns="0" numCol="1" spcCol="0" rtlCol="0" fromWordArt="0" anchor="ctr" anchorCtr="0" forceAA="0" compatLnSpc="1">
            <a:normAutofit/>
          </a:bodyPr>
          <a:p>
            <a:pPr algn="ctr"/>
            <a:r>
              <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rPr>
              <a:t>综合性</a:t>
            </a:r>
            <a:endPar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7" name="对角圆角矩形 6"/>
          <p:cNvSpPr/>
          <p:nvPr>
            <p:custDataLst>
              <p:tags r:id="rId3"/>
            </p:custDataLst>
          </p:nvPr>
        </p:nvSpPr>
        <p:spPr>
          <a:xfrm>
            <a:off x="3626485" y="3765550"/>
            <a:ext cx="953135" cy="845820"/>
          </a:xfrm>
          <a:prstGeom prst="round2DiagRect">
            <a:avLst>
              <a:gd name="adj1" fmla="val 34524"/>
              <a:gd name="adj2" fmla="val 0"/>
            </a:avLst>
          </a:prstGeom>
          <a:solidFill>
            <a:srgbClr val="C00000"/>
          </a:solidFill>
        </p:spPr>
        <p:txBody>
          <a:bodyPr rot="0" spcFirstLastPara="0" vertOverflow="overflow" horzOverflow="overflow" vert="horz" wrap="square" lIns="0" tIns="0" rIns="0" bIns="0" numCol="1" spcCol="0" rtlCol="0" fromWordArt="0" anchor="ctr" anchorCtr="0" forceAA="0" compatLnSpc="1">
            <a:normAutofit/>
          </a:bodyPr>
          <a:p>
            <a:pPr algn="ctr"/>
            <a:r>
              <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rPr>
              <a:t>基础性</a:t>
            </a:r>
            <a:endPar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8" name="对角圆角矩形 7"/>
          <p:cNvSpPr/>
          <p:nvPr>
            <p:custDataLst>
              <p:tags r:id="rId4"/>
            </p:custDataLst>
          </p:nvPr>
        </p:nvSpPr>
        <p:spPr>
          <a:xfrm>
            <a:off x="4591685" y="2647950"/>
            <a:ext cx="997585" cy="845820"/>
          </a:xfrm>
          <a:prstGeom prst="round2DiagRect">
            <a:avLst>
              <a:gd name="adj1" fmla="val 34524"/>
              <a:gd name="adj2" fmla="val 0"/>
            </a:avLst>
          </a:prstGeom>
          <a:solidFill>
            <a:schemeClr val="accent1">
              <a:lumMod val="60000"/>
              <a:lumOff val="40000"/>
            </a:schemeClr>
          </a:solidFill>
        </p:spPr>
        <p:txBody>
          <a:bodyPr rot="0" spcFirstLastPara="0" vertOverflow="overflow" horzOverflow="overflow" vert="horz" wrap="square" lIns="0" tIns="0" rIns="0" bIns="0" numCol="1" spcCol="0" rtlCol="0" fromWordArt="0" anchor="ctr" anchorCtr="0" forceAA="0" compatLnSpc="1">
            <a:normAutofit/>
          </a:bodyPr>
          <a:p>
            <a:pPr algn="ctr"/>
            <a:r>
              <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rPr>
              <a:t>全局性</a:t>
            </a:r>
            <a:endPar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任意多边形 25"/>
          <p:cNvSpPr/>
          <p:nvPr>
            <p:custDataLst>
              <p:tags r:id="rId5"/>
            </p:custDataLst>
          </p:nvPr>
        </p:nvSpPr>
        <p:spPr>
          <a:xfrm flipH="1">
            <a:off x="4147033" y="3290694"/>
            <a:ext cx="444335" cy="471020"/>
          </a:xfrm>
          <a:custGeom>
            <a:avLst/>
            <a:gdLst>
              <a:gd name="connsiteX0" fmla="*/ 373600 w 373600"/>
              <a:gd name="connsiteY0" fmla="*/ 0 h 396000"/>
              <a:gd name="connsiteX1" fmla="*/ 360000 w 373600"/>
              <a:gd name="connsiteY1" fmla="*/ 0 h 396000"/>
              <a:gd name="connsiteX2" fmla="*/ 337600 w 373600"/>
              <a:gd name="connsiteY2" fmla="*/ 0 h 396000"/>
              <a:gd name="connsiteX3" fmla="*/ 0 w 373600"/>
              <a:gd name="connsiteY3" fmla="*/ 0 h 396000"/>
              <a:gd name="connsiteX4" fmla="*/ 0 w 373600"/>
              <a:gd name="connsiteY4" fmla="*/ 36000 h 396000"/>
              <a:gd name="connsiteX5" fmla="*/ 337600 w 373600"/>
              <a:gd name="connsiteY5" fmla="*/ 36000 h 396000"/>
              <a:gd name="connsiteX6" fmla="*/ 337600 w 373600"/>
              <a:gd name="connsiteY6" fmla="*/ 396000 h 396000"/>
              <a:gd name="connsiteX7" fmla="*/ 373600 w 373600"/>
              <a:gd name="connsiteY7" fmla="*/ 39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600" h="396000">
                <a:moveTo>
                  <a:pt x="373600" y="0"/>
                </a:moveTo>
                <a:lnTo>
                  <a:pt x="360000" y="0"/>
                </a:lnTo>
                <a:lnTo>
                  <a:pt x="337600" y="0"/>
                </a:lnTo>
                <a:lnTo>
                  <a:pt x="0" y="0"/>
                </a:lnTo>
                <a:lnTo>
                  <a:pt x="0" y="36000"/>
                </a:lnTo>
                <a:lnTo>
                  <a:pt x="337600" y="36000"/>
                </a:lnTo>
                <a:lnTo>
                  <a:pt x="337600" y="396000"/>
                </a:lnTo>
                <a:lnTo>
                  <a:pt x="373600" y="396000"/>
                </a:lnTo>
                <a:close/>
              </a:path>
            </a:pathLst>
          </a:custGeom>
          <a:solidFill>
            <a:srgbClr val="FFFFFF">
              <a:lumMod val="85000"/>
            </a:srgbClr>
          </a:solidFill>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sym typeface="Arial" panose="020B0604020202020204" pitchFamily="34" charset="0"/>
            </a:endParaRPr>
          </a:p>
        </p:txBody>
      </p:sp>
      <p:sp>
        <p:nvSpPr>
          <p:cNvPr id="9" name="文本框 8"/>
          <p:cNvSpPr txBox="1"/>
          <p:nvPr/>
        </p:nvSpPr>
        <p:spPr>
          <a:xfrm>
            <a:off x="457200" y="2038350"/>
            <a:ext cx="3201035" cy="1060450"/>
          </a:xfrm>
          <a:prstGeom prst="rect">
            <a:avLst/>
          </a:prstGeom>
          <a:noFill/>
          <a:ln w="9525">
            <a:noFill/>
          </a:ln>
        </p:spPr>
        <p:txBody>
          <a:bodyPr wrap="square">
            <a:spAutoFit/>
          </a:bodyPr>
          <a:p>
            <a:pPr indent="0" fontAlgn="auto">
              <a:lnSpc>
                <a:spcPct val="150000"/>
              </a:lnSpc>
            </a:pPr>
            <a:r>
              <a:rPr lang="zh-CN" sz="1400" b="0">
                <a:solidFill>
                  <a:srgbClr val="231F20"/>
                </a:solidFill>
                <a:latin typeface="微软雅黑" panose="020B0503020204020204" charset="-122"/>
                <a:ea typeface="微软雅黑" panose="020B0503020204020204" charset="-122"/>
              </a:rPr>
              <a:t>体现在既明确宣示性、原则性地维护国家安全的任务和职责，也明确可操作性很强的国家安全制度和保障</a:t>
            </a:r>
            <a:endParaRPr lang="zh-CN" altLang="en-US" sz="1400" b="0">
              <a:solidFill>
                <a:srgbClr val="231F20"/>
              </a:solidFill>
              <a:latin typeface="微软雅黑" panose="020B0503020204020204" charset="-122"/>
              <a:ea typeface="微软雅黑" panose="020B0503020204020204" charset="-122"/>
            </a:endParaRPr>
          </a:p>
        </p:txBody>
      </p:sp>
      <p:sp>
        <p:nvSpPr>
          <p:cNvPr id="10" name="文本框 9"/>
          <p:cNvSpPr txBox="1"/>
          <p:nvPr/>
        </p:nvSpPr>
        <p:spPr>
          <a:xfrm>
            <a:off x="5562600" y="2419350"/>
            <a:ext cx="3274060" cy="1060450"/>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rPr>
              <a:t>体现在这部法律立足当下，着眼未来，以法律形式明确了国家安全领导体制，突出党对国家安全工作的集中统一领导</a:t>
            </a:r>
            <a:endParaRPr lang="zh-CN" altLang="en-US" sz="1400" b="0">
              <a:solidFill>
                <a:srgbClr val="231F20"/>
              </a:solidFill>
              <a:latin typeface="微软雅黑" panose="020B0503020204020204" charset="-122"/>
              <a:ea typeface="微软雅黑" panose="020B0503020204020204" charset="-122"/>
            </a:endParaRPr>
          </a:p>
        </p:txBody>
      </p:sp>
      <p:sp>
        <p:nvSpPr>
          <p:cNvPr id="11" name="文本框 10"/>
          <p:cNvSpPr txBox="1"/>
          <p:nvPr/>
        </p:nvSpPr>
        <p:spPr>
          <a:xfrm>
            <a:off x="401320" y="3105150"/>
            <a:ext cx="3256915" cy="1706880"/>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rPr>
              <a:t>体现在这部法律为构建和完善国家安全法律制度体系提供了完整的框架，预留了重要接口，对我国不断完善国家安全法律制度体系提供了坚实有力的法律和制度支持。</a:t>
            </a:r>
            <a:endParaRPr lang="zh-CN" sz="1400" b="0">
              <a:solidFill>
                <a:srgbClr val="231F20"/>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6"/>
          <a:stretch>
            <a:fillRect/>
          </a:stretch>
        </p:blipFill>
        <p:spPr>
          <a:xfrm>
            <a:off x="5942965" y="3562350"/>
            <a:ext cx="2543810" cy="1245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二、《国家安全法》的基本原则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|《国家安全法》的主要内容及其意义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2" name="六边形 51"/>
          <p:cNvSpPr/>
          <p:nvPr>
            <p:custDataLst>
              <p:tags r:id="rId1"/>
            </p:custDataLst>
          </p:nvPr>
        </p:nvSpPr>
        <p:spPr>
          <a:xfrm>
            <a:off x="4953252" y="1352331"/>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国家安全</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法治原则</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六边形 55"/>
          <p:cNvSpPr/>
          <p:nvPr>
            <p:custDataLst>
              <p:tags r:id="rId2"/>
            </p:custDataLst>
          </p:nvPr>
        </p:nvSpPr>
        <p:spPr>
          <a:xfrm>
            <a:off x="4953252" y="2496294"/>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国家安全</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原则</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8" name="六边形 57"/>
          <p:cNvSpPr/>
          <p:nvPr>
            <p:custDataLst>
              <p:tags r:id="rId3"/>
            </p:custDataLst>
          </p:nvPr>
        </p:nvSpPr>
        <p:spPr>
          <a:xfrm>
            <a:off x="2868670" y="2496294"/>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保障人权</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原则</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0" name="六边形 59"/>
          <p:cNvSpPr/>
          <p:nvPr>
            <p:custDataLst>
              <p:tags r:id="rId4"/>
            </p:custDataLst>
          </p:nvPr>
        </p:nvSpPr>
        <p:spPr>
          <a:xfrm>
            <a:off x="2895340" y="1352966"/>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党的领导</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原则</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4" name="六边形 63"/>
          <p:cNvSpPr/>
          <p:nvPr>
            <p:custDataLst>
              <p:tags r:id="rId5"/>
            </p:custDataLst>
          </p:nvPr>
        </p:nvSpPr>
        <p:spPr>
          <a:xfrm>
            <a:off x="3810000" y="1886585"/>
            <a:ext cx="1318895" cy="1095375"/>
          </a:xfrm>
          <a:prstGeom prst="hexagon">
            <a:avLst/>
          </a:prstGeom>
          <a:solidFill>
            <a:srgbClr val="C00000"/>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normAutofit/>
          </a:bodyPr>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原则</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304800" y="1352550"/>
            <a:ext cx="2765425" cy="1168400"/>
          </a:xfrm>
          <a:prstGeom prst="rect">
            <a:avLst/>
          </a:prstGeom>
          <a:noFill/>
          <a:ln w="9525">
            <a:noFill/>
          </a:ln>
        </p:spPr>
        <p:txBody>
          <a:bodyPr wrap="square">
            <a:spAutoFit/>
          </a:bodyPr>
          <a:p>
            <a:pPr indent="0">
              <a:lnSpc>
                <a:spcPct val="125000"/>
              </a:lnSpc>
              <a:spcBef>
                <a:spcPts val="0"/>
              </a:spcBef>
              <a:spcAft>
                <a:spcPts val="0"/>
              </a:spcAft>
            </a:pPr>
            <a:r>
              <a:rPr lang="zh-CN" sz="1400" b="0">
                <a:solidFill>
                  <a:srgbClr val="231F20"/>
                </a:solidFill>
                <a:latin typeface="微软雅黑" panose="020B0503020204020204" charset="-122"/>
                <a:ea typeface="微软雅黑" panose="020B0503020204020204" charset="-122"/>
                <a:cs typeface="微软雅黑" panose="020B0503020204020204" charset="-122"/>
              </a:rPr>
              <a:t>《国家安全法》第四条规定：</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坚持中国共产党对国家安全工作的领导，建立集中统一、高效权威的国家安全领导体制。</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096000" y="1428750"/>
            <a:ext cx="2874010" cy="899160"/>
          </a:xfrm>
          <a:prstGeom prst="rect">
            <a:avLst/>
          </a:prstGeom>
          <a:noFill/>
          <a:ln w="9525">
            <a:noFill/>
          </a:ln>
        </p:spPr>
        <p:txBody>
          <a:bodyPr wrap="square">
            <a:spAutoFit/>
          </a:bodyPr>
          <a:p>
            <a:pPr indent="0">
              <a:lnSpc>
                <a:spcPct val="125000"/>
              </a:lnSpc>
              <a:spcBef>
                <a:spcPts val="0"/>
              </a:spcBef>
              <a:spcAft>
                <a:spcPts val="0"/>
              </a:spcAft>
            </a:pPr>
            <a:r>
              <a:rPr lang="zh-CN" sz="1400" b="0">
                <a:solidFill>
                  <a:srgbClr val="231F20"/>
                </a:solidFill>
                <a:latin typeface="微软雅黑" panose="020B0503020204020204" charset="-122"/>
                <a:ea typeface="微软雅黑" panose="020B0503020204020204" charset="-122"/>
                <a:cs typeface="微软雅黑" panose="020B0503020204020204" charset="-122"/>
              </a:rPr>
              <a:t>《国家安全法》第七条规定：</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维护国家安全，应当遵守宪法法律，坚持社会主义法治原则。</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81000" y="2731770"/>
            <a:ext cx="2528570" cy="1168400"/>
          </a:xfrm>
          <a:prstGeom prst="rect">
            <a:avLst/>
          </a:prstGeom>
          <a:noFill/>
          <a:ln w="9525">
            <a:noFill/>
          </a:ln>
        </p:spPr>
        <p:txBody>
          <a:bodyPr wrap="square">
            <a:spAutoFit/>
          </a:bodyPr>
          <a:p>
            <a:pPr indent="0">
              <a:lnSpc>
                <a:spcPct val="125000"/>
              </a:lnSpc>
              <a:spcBef>
                <a:spcPts val="0"/>
              </a:spcBef>
              <a:spcAft>
                <a:spcPts val="0"/>
              </a:spcAft>
            </a:pPr>
            <a:r>
              <a:rPr lang="zh-CN" sz="1400" b="0">
                <a:solidFill>
                  <a:srgbClr val="231F20"/>
                </a:solidFill>
                <a:latin typeface="微软雅黑" panose="020B0503020204020204" charset="-122"/>
                <a:ea typeface="微软雅黑" panose="020B0503020204020204" charset="-122"/>
                <a:cs typeface="微软雅黑" panose="020B0503020204020204" charset="-122"/>
              </a:rPr>
              <a:t>《国家安全法》第七条规定：</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维护国家安全</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尊重和保障人权，依法保护公民的权利和自由。</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endParaRPr lang="en-US"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6082665" y="2647950"/>
            <a:ext cx="2925445" cy="1437640"/>
          </a:xfrm>
          <a:prstGeom prst="rect">
            <a:avLst/>
          </a:prstGeom>
          <a:noFill/>
          <a:ln w="9525">
            <a:noFill/>
          </a:ln>
        </p:spPr>
        <p:txBody>
          <a:bodyPr wrap="square">
            <a:spAutoFit/>
          </a:bodyPr>
          <a:p>
            <a:pPr indent="0">
              <a:lnSpc>
                <a:spcPct val="125000"/>
              </a:lnSpc>
              <a:spcBef>
                <a:spcPts val="0"/>
              </a:spcBef>
              <a:spcAft>
                <a:spcPts val="0"/>
              </a:spcAft>
            </a:pPr>
            <a:r>
              <a:rPr lang="zh-CN" sz="1400" b="0">
                <a:solidFill>
                  <a:srgbClr val="231F20"/>
                </a:solidFill>
                <a:latin typeface="微软雅黑" panose="020B0503020204020204" charset="-122"/>
                <a:ea typeface="微软雅黑" panose="020B0503020204020204" charset="-122"/>
                <a:cs typeface="微软雅黑" panose="020B0503020204020204" charset="-122"/>
              </a:rPr>
              <a:t>各国国家安全立法均在一定程度上强调国家安全（利益）的优先性，我国《国家安全法》也不例外。它以维护国家安全为首要宗旨，体现了</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国家利益高于一切</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的理念。</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6"/>
          <a:stretch>
            <a:fillRect/>
          </a:stretch>
        </p:blipFill>
        <p:spPr>
          <a:xfrm>
            <a:off x="3429000" y="3562350"/>
            <a:ext cx="2224405" cy="1314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二、《国家安全法》的基本原则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|《国家安全法》的主要内容及其意义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2" name="六边形 51"/>
          <p:cNvSpPr/>
          <p:nvPr>
            <p:custDataLst>
              <p:tags r:id="rId1"/>
            </p:custDataLst>
          </p:nvPr>
        </p:nvSpPr>
        <p:spPr>
          <a:xfrm>
            <a:off x="4953252" y="1656496"/>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多元治理</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原则</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六边形 55"/>
          <p:cNvSpPr/>
          <p:nvPr>
            <p:custDataLst>
              <p:tags r:id="rId2"/>
            </p:custDataLst>
          </p:nvPr>
        </p:nvSpPr>
        <p:spPr>
          <a:xfrm>
            <a:off x="4953252" y="2800459"/>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互信互利与</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平等协作原则</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8" name="六边形 57"/>
          <p:cNvSpPr/>
          <p:nvPr>
            <p:custDataLst>
              <p:tags r:id="rId3"/>
            </p:custDataLst>
          </p:nvPr>
        </p:nvSpPr>
        <p:spPr>
          <a:xfrm>
            <a:off x="2868670" y="2800459"/>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奖惩与教育</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相结合原则</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0" name="六边形 59"/>
          <p:cNvSpPr/>
          <p:nvPr>
            <p:custDataLst>
              <p:tags r:id="rId4"/>
            </p:custDataLst>
          </p:nvPr>
        </p:nvSpPr>
        <p:spPr>
          <a:xfrm>
            <a:off x="2895340" y="1657131"/>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协调发展</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与统筹全面</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原则</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4" name="六边形 63"/>
          <p:cNvSpPr/>
          <p:nvPr>
            <p:custDataLst>
              <p:tags r:id="rId5"/>
            </p:custDataLst>
          </p:nvPr>
        </p:nvSpPr>
        <p:spPr>
          <a:xfrm>
            <a:off x="3810000" y="2190750"/>
            <a:ext cx="1318895" cy="1095375"/>
          </a:xfrm>
          <a:prstGeom prst="hexagon">
            <a:avLst/>
          </a:prstGeom>
          <a:solidFill>
            <a:srgbClr val="C00000"/>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normAutofit/>
          </a:bodyPr>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原则</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304800" y="1581150"/>
            <a:ext cx="2765425" cy="899160"/>
          </a:xfrm>
          <a:prstGeom prst="rect">
            <a:avLst/>
          </a:prstGeom>
          <a:noFill/>
          <a:ln w="9525">
            <a:noFill/>
          </a:ln>
        </p:spPr>
        <p:txBody>
          <a:bodyPr wrap="square">
            <a:spAutoFit/>
          </a:bodyPr>
          <a:p>
            <a:pPr indent="0">
              <a:lnSpc>
                <a:spcPct val="125000"/>
              </a:lnSpc>
              <a:spcBef>
                <a:spcPts val="0"/>
              </a:spcBef>
              <a:spcAft>
                <a:spcPts val="0"/>
              </a:spcAft>
            </a:pPr>
            <a:r>
              <a:rPr sz="1400" b="0">
                <a:solidFill>
                  <a:srgbClr val="231F20"/>
                </a:solidFill>
                <a:latin typeface="微软雅黑" panose="020B0503020204020204" charset="-122"/>
                <a:ea typeface="微软雅黑" panose="020B0503020204020204" charset="-122"/>
                <a:cs typeface="微软雅黑" panose="020B0503020204020204" charset="-122"/>
              </a:rPr>
              <a:t>《国家安全法》第八条第一款规定：“维护国家安全，应当与经济社会发展相协调。”</a:t>
            </a:r>
            <a:endParaRPr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096000" y="1428750"/>
            <a:ext cx="2874010" cy="899160"/>
          </a:xfrm>
          <a:prstGeom prst="rect">
            <a:avLst/>
          </a:prstGeom>
          <a:noFill/>
          <a:ln w="9525">
            <a:noFill/>
          </a:ln>
        </p:spPr>
        <p:txBody>
          <a:bodyPr wrap="square">
            <a:spAutoFit/>
          </a:bodyPr>
          <a:p>
            <a:pPr indent="0">
              <a:lnSpc>
                <a:spcPct val="125000"/>
              </a:lnSpc>
              <a:spcBef>
                <a:spcPts val="0"/>
              </a:spcBef>
              <a:spcAft>
                <a:spcPts val="0"/>
              </a:spcAft>
            </a:pPr>
            <a:r>
              <a:rPr sz="1400" b="0">
                <a:solidFill>
                  <a:srgbClr val="231F20"/>
                </a:solidFill>
                <a:latin typeface="微软雅黑" panose="020B0503020204020204" charset="-122"/>
                <a:ea typeface="微软雅黑" panose="020B0503020204020204" charset="-122"/>
                <a:cs typeface="微软雅黑" panose="020B0503020204020204" charset="-122"/>
              </a:rPr>
              <a:t>国家安全领域的多元治理原则包括治理主体的多元、治理策略的多元和治理方式的多元三个方面。</a:t>
            </a:r>
            <a:endParaRPr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81000" y="2731770"/>
            <a:ext cx="2528570" cy="1437640"/>
          </a:xfrm>
          <a:prstGeom prst="rect">
            <a:avLst/>
          </a:prstGeom>
          <a:noFill/>
          <a:ln w="9525">
            <a:noFill/>
          </a:ln>
        </p:spPr>
        <p:txBody>
          <a:bodyPr wrap="square">
            <a:spAutoFit/>
          </a:bodyPr>
          <a:p>
            <a:pPr indent="0">
              <a:lnSpc>
                <a:spcPct val="125000"/>
              </a:lnSpc>
              <a:spcBef>
                <a:spcPts val="0"/>
              </a:spcBef>
              <a:spcAft>
                <a:spcPts val="0"/>
              </a:spcAft>
            </a:pPr>
            <a:r>
              <a:rPr sz="1400" b="0">
                <a:solidFill>
                  <a:srgbClr val="231F20"/>
                </a:solidFill>
                <a:latin typeface="微软雅黑" panose="020B0503020204020204" charset="-122"/>
                <a:ea typeface="微软雅黑" panose="020B0503020204020204" charset="-122"/>
                <a:cs typeface="微软雅黑" panose="020B0503020204020204" charset="-122"/>
              </a:rPr>
              <a:t>该原则包括针对积极维护国家安全之相关主体的嘉奖、对危害国家安全之相关主体的惩戒、对全体国民的国家安全教育三个方面。</a:t>
            </a:r>
            <a:endParaRPr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6082665" y="2647950"/>
            <a:ext cx="2925445" cy="1706880"/>
          </a:xfrm>
          <a:prstGeom prst="rect">
            <a:avLst/>
          </a:prstGeom>
          <a:noFill/>
          <a:ln w="9525">
            <a:noFill/>
          </a:ln>
        </p:spPr>
        <p:txBody>
          <a:bodyPr wrap="square">
            <a:spAutoFit/>
          </a:bodyPr>
          <a:p>
            <a:pPr indent="0">
              <a:lnSpc>
                <a:spcPct val="125000"/>
              </a:lnSpc>
              <a:spcBef>
                <a:spcPts val="0"/>
              </a:spcBef>
              <a:spcAft>
                <a:spcPts val="0"/>
              </a:spcAft>
            </a:pPr>
            <a:r>
              <a:rPr sz="1400" b="0">
                <a:solidFill>
                  <a:srgbClr val="231F20"/>
                </a:solidFill>
                <a:latin typeface="微软雅黑" panose="020B0503020204020204" charset="-122"/>
                <a:ea typeface="微软雅黑" panose="020B0503020204020204" charset="-122"/>
                <a:cs typeface="微软雅黑" panose="020B0503020204020204" charset="-122"/>
              </a:rPr>
              <a:t>《国家安全法》第十条规定：“维护国家安全，应当坚持互信、互利、平等、协作，积极同外国政府和国际组织开展安全交流合作，履行国际安全义务，促进共同安全，维护世界和平。”</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三、《国家安全法》的核心要义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|《国家安全法》的主要内容及其意义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48005" y="1200150"/>
            <a:ext cx="8133080" cy="922020"/>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rPr>
              <a:t>《国家安全法》作为中国特色国家安全法律体系中的一部综合性、全局性、基础性的法律，内容非常丰富，内涵也十分深刻。其核心要义包括以下四个方面。</a:t>
            </a:r>
            <a:endParaRPr lang="zh-CN" altLang="en-US" b="0">
              <a:solidFill>
                <a:srgbClr val="231F20"/>
              </a:solidFill>
              <a:latin typeface="微软雅黑" panose="020B0503020204020204" charset="-122"/>
              <a:ea typeface="微软雅黑" panose="020B0503020204020204" charset="-122"/>
            </a:endParaRPr>
          </a:p>
        </p:txBody>
      </p:sp>
      <p:pic>
        <p:nvPicPr>
          <p:cNvPr id="6" name="图片 5" descr="IMG45884096826"/>
          <p:cNvPicPr>
            <a:picLocks noChangeAspect="1"/>
          </p:cNvPicPr>
          <p:nvPr/>
        </p:nvPicPr>
        <p:blipFill>
          <a:blip r:embed="rId1"/>
          <a:stretch>
            <a:fillRect/>
          </a:stretch>
        </p:blipFill>
        <p:spPr>
          <a:xfrm>
            <a:off x="2264410" y="2122170"/>
            <a:ext cx="4700270" cy="2350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三、《国家安全法》的核心要义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|《国家安全法》的主要内容及其意义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cxnSp>
        <p:nvCxnSpPr>
          <p:cNvPr id="6" name="直接箭头连接符 5"/>
          <p:cNvCxnSpPr/>
          <p:nvPr>
            <p:custDataLst>
              <p:tags r:id="rId1"/>
            </p:custDataLst>
          </p:nvPr>
        </p:nvCxnSpPr>
        <p:spPr>
          <a:xfrm flipH="1">
            <a:off x="417819" y="3002391"/>
            <a:ext cx="8334098" cy="0"/>
          </a:xfrm>
          <a:prstGeom prst="straightConnector1">
            <a:avLst/>
          </a:prstGeom>
          <a:ln w="28575">
            <a:solidFill>
              <a:sysClr val="window" lastClr="FFFFFF">
                <a:lumMod val="50000"/>
              </a:sysClr>
            </a:solidFill>
            <a:headEnd type="arrow" w="med" len="med"/>
            <a:tailEnd type="none" w="med" len="med"/>
          </a:ln>
        </p:spPr>
        <p:style>
          <a:lnRef idx="1">
            <a:srgbClr val="1F74AD"/>
          </a:lnRef>
          <a:fillRef idx="0">
            <a:srgbClr val="1F74AD"/>
          </a:fillRef>
          <a:effectRef idx="0">
            <a:srgbClr val="1F74AD"/>
          </a:effectRef>
          <a:fontRef idx="minor">
            <a:srgbClr val="000000"/>
          </a:fontRef>
        </p:style>
      </p:cxnSp>
      <p:cxnSp>
        <p:nvCxnSpPr>
          <p:cNvPr id="24" name="Straight Arrow Connector 5"/>
          <p:cNvCxnSpPr/>
          <p:nvPr>
            <p:custDataLst>
              <p:tags r:id="rId2"/>
            </p:custDataLst>
          </p:nvPr>
        </p:nvCxnSpPr>
        <p:spPr>
          <a:xfrm flipV="1">
            <a:off x="4549397" y="1416872"/>
            <a:ext cx="0" cy="3054464"/>
          </a:xfrm>
          <a:prstGeom prst="straightConnector1">
            <a:avLst/>
          </a:prstGeom>
          <a:ln w="28575">
            <a:solidFill>
              <a:sysClr val="window" lastClr="FFFFFF">
                <a:lumMod val="50000"/>
              </a:sysClr>
            </a:solidFill>
            <a:headEnd type="none" w="med" len="med"/>
            <a:tailEnd type="triangle" w="med" len="med"/>
          </a:ln>
        </p:spPr>
        <p:style>
          <a:lnRef idx="1">
            <a:srgbClr val="1F74AD"/>
          </a:lnRef>
          <a:fillRef idx="0">
            <a:srgbClr val="1F74AD"/>
          </a:fillRef>
          <a:effectRef idx="0">
            <a:srgbClr val="1F74AD"/>
          </a:effectRef>
          <a:fontRef idx="minor">
            <a:srgbClr val="000000"/>
          </a:fontRef>
        </p:style>
      </p:cxnSp>
      <p:sp>
        <p:nvSpPr>
          <p:cNvPr id="10" name="矩形 9"/>
          <p:cNvSpPr/>
          <p:nvPr>
            <p:custDataLst>
              <p:tags r:id="rId3"/>
            </p:custDataLst>
          </p:nvPr>
        </p:nvSpPr>
        <p:spPr>
          <a:xfrm>
            <a:off x="482600" y="1115695"/>
            <a:ext cx="3970020" cy="168529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4648835" y="3235325"/>
            <a:ext cx="3970020" cy="170307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5"/>
            </p:custDataLst>
          </p:nvPr>
        </p:nvSpPr>
        <p:spPr>
          <a:xfrm>
            <a:off x="4648835" y="1115695"/>
            <a:ext cx="3970020" cy="1685290"/>
          </a:xfrm>
          <a:prstGeom prst="rect">
            <a:avLst/>
          </a:prstGeom>
          <a:solidFill>
            <a:srgbClr val="FFC5C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6"/>
            </p:custDataLst>
          </p:nvPr>
        </p:nvSpPr>
        <p:spPr>
          <a:xfrm>
            <a:off x="498475" y="3235325"/>
            <a:ext cx="3970020" cy="169418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7"/>
            </p:custDataLst>
          </p:nvPr>
        </p:nvSpPr>
        <p:spPr>
          <a:xfrm>
            <a:off x="482600" y="1243330"/>
            <a:ext cx="4118610" cy="1109345"/>
          </a:xfrm>
          <a:prstGeom prst="rect">
            <a:avLst/>
          </a:prstGeom>
          <a:noFill/>
        </p:spPr>
        <p:txBody>
          <a:bodyPr wrap="square" rtlCol="0" anchor="t" anchorCtr="0">
            <a:spAutoFit/>
          </a:bodyPr>
          <a:p>
            <a:pPr lvl="0" indent="0" algn="ctr" fontAlgn="auto">
              <a:lnSpc>
                <a:spcPct val="100000"/>
              </a:lnSpc>
              <a:spcAft>
                <a:spcPts val="500"/>
              </a:spcAft>
              <a:buNone/>
              <a:defRPr/>
            </a:pPr>
            <a:r>
              <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rPr>
              <a:t>坚持中国共产党对国家安全工作的领导</a:t>
            </a:r>
            <a:endPar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lvl="0" indent="0" algn="l" fontAlgn="auto">
              <a:lnSpc>
                <a:spcPct val="100000"/>
              </a:lnSpc>
              <a:spcAft>
                <a:spcPts val="500"/>
              </a:spcAft>
              <a:buFont typeface="Wingdings" panose="05000000000000000000" charset="0"/>
              <a:buNone/>
              <a:defRPr/>
            </a:pPr>
            <a:r>
              <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rPr>
              <a:t>坚持中国共产党的领导是我国宪法确立的基本原则。国家安全工作攸关党的执政地位和国家的生死存亡。坚持走中国特色国家安全道路，最根本的就是旗帜鲜明地坚持党对国家安全工作的领导</a:t>
            </a:r>
            <a:endPar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8"/>
            </p:custDataLst>
          </p:nvPr>
        </p:nvSpPr>
        <p:spPr>
          <a:xfrm>
            <a:off x="4645660" y="1247140"/>
            <a:ext cx="4068445" cy="1294130"/>
          </a:xfrm>
          <a:prstGeom prst="rect">
            <a:avLst/>
          </a:prstGeom>
          <a:noFill/>
        </p:spPr>
        <p:txBody>
          <a:bodyPr wrap="square" rtlCol="0" anchor="t" anchorCtr="0">
            <a:spAutoFit/>
          </a:bodyPr>
          <a:p>
            <a:pPr lvl="0" indent="0" algn="ctr" fontAlgn="auto">
              <a:lnSpc>
                <a:spcPct val="100000"/>
              </a:lnSpc>
              <a:spcAft>
                <a:spcPts val="500"/>
              </a:spcAft>
              <a:buNone/>
              <a:defRPr/>
            </a:pPr>
            <a:r>
              <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rPr>
              <a:t>坚持以总体国家安全观指导国家安全工作</a:t>
            </a:r>
            <a:endPar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lvl="0" indent="0" algn="l" fontAlgn="auto">
              <a:lnSpc>
                <a:spcPct val="100000"/>
              </a:lnSpc>
              <a:spcAft>
                <a:spcPts val="500"/>
              </a:spcAft>
              <a:buNone/>
              <a:defRPr/>
            </a:pPr>
            <a:r>
              <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rPr>
              <a:t>《国家安全法》第三条规定：“国家安全工作应当坚持总体国家安全观，以人民安全为宗旨，以政治安全为根本，以经济安全为基础，以军事、文化、社会安全为保障，以促进国际安全为依托，维护各领域国家安全，构建国家安全体系，走中国特色国家安全道路。”</a:t>
            </a:r>
            <a:endPar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9"/>
            </p:custDataLst>
          </p:nvPr>
        </p:nvSpPr>
        <p:spPr>
          <a:xfrm>
            <a:off x="533400" y="3463290"/>
            <a:ext cx="3957955" cy="1134745"/>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vertOverflow="overflow" horzOverflow="overflow" vert="horz" wrap="square" numCol="1" spcCol="0" rtlCol="0" fromWordArt="0" anchor="ctr" anchorCtr="0" forceAA="0" compatLnSpc="1">
            <a:noAutofit/>
          </a:bodyPr>
          <a:p>
            <a:pPr lvl="0" indent="0" algn="ctr" fontAlgn="auto">
              <a:spcAft>
                <a:spcPts val="500"/>
              </a:spcAft>
              <a:buClrTx/>
              <a:buSzTx/>
              <a:buFontTx/>
            </a:pPr>
            <a:r>
              <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rPr>
              <a:t>坚持国家安全一切为了人民、一切依靠人民</a:t>
            </a:r>
            <a:endPar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lvl="0" indent="0" algn="l" fontAlgn="auto">
              <a:spcAft>
                <a:spcPts val="500"/>
              </a:spcAft>
              <a:buClrTx/>
              <a:buSzTx/>
              <a:buFontTx/>
            </a:pPr>
            <a:r>
              <a:rPr lang="zh-CN" altLang="en-US" sz="1200">
                <a:solidFill>
                  <a:schemeClr val="tx2"/>
                </a:solidFill>
                <a:latin typeface="Arial" panose="020B0604020202020204" pitchFamily="34" charset="0"/>
                <a:ea typeface="微软雅黑" panose="020B0503020204020204" charset="-122"/>
                <a:sym typeface="Arial" panose="020B0604020202020204" pitchFamily="34" charset="0"/>
              </a:rPr>
              <a:t>人民安全是国家安全的基石和归宿。习近平总书记指出：“国泰民安是人民群众最基本、最普遍的愿望。实现中华民族伟大复兴中国梦，保证人民安居乐业，国家安全是头等大事。”中国共产党是全心全意为人民服务的党，始终坚持人民利益高于一切</a:t>
            </a:r>
            <a:r>
              <a:rPr lang="zh-CN" altLang="en-US" sz="1350">
                <a:solidFill>
                  <a:schemeClr val="tx2"/>
                </a:solidFill>
                <a:latin typeface="Arial" panose="020B0604020202020204" pitchFamily="34" charset="0"/>
                <a:ea typeface="微软雅黑" panose="020B0503020204020204" charset="-122"/>
                <a:sym typeface="Arial" panose="020B0604020202020204" pitchFamily="34" charset="0"/>
              </a:rPr>
              <a:t>。</a:t>
            </a:r>
            <a:endParaRPr lang="zh-CN" altLang="en-US" sz="1350">
              <a:solidFill>
                <a:schemeClr val="tx2"/>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0"/>
            </p:custDataLst>
          </p:nvPr>
        </p:nvSpPr>
        <p:spPr>
          <a:xfrm>
            <a:off x="4711065" y="3375660"/>
            <a:ext cx="3917315" cy="924560"/>
          </a:xfrm>
          <a:prstGeom prst="rect">
            <a:avLst/>
          </a:prstGeom>
          <a:noFill/>
        </p:spPr>
        <p:txBody>
          <a:bodyPr wrap="square" rtlCol="0" anchor="t" anchorCtr="0">
            <a:spAutoFit/>
          </a:bodyPr>
          <a:p>
            <a:pPr lvl="0" indent="0" algn="ctr" fontAlgn="auto">
              <a:lnSpc>
                <a:spcPct val="100000"/>
              </a:lnSpc>
              <a:spcAft>
                <a:spcPts val="500"/>
              </a:spcAft>
              <a:buNone/>
              <a:defRPr/>
            </a:pPr>
            <a:r>
              <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rPr>
              <a:t>坚持维护国家核心利益和国家其他重大利益安全</a:t>
            </a:r>
            <a:endPar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marL="171450" lvl="0" indent="-171450" algn="l" fontAlgn="auto">
              <a:lnSpc>
                <a:spcPct val="100000"/>
              </a:lnSpc>
              <a:spcAft>
                <a:spcPts val="500"/>
              </a:spcAft>
              <a:buFont typeface="Wingdings" panose="05000000000000000000" charset="0"/>
              <a:buChar char="l"/>
              <a:defRPr/>
            </a:pPr>
            <a:r>
              <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rPr>
              <a:t>国家核心利益和国家其他重大利益事关国家的生存、独立和发展。维护国家安全，本质是维护国家利益尤其是国家核心利益的安全。</a:t>
            </a:r>
            <a:endPar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2000" y="361950"/>
            <a:ext cx="7748270" cy="687070"/>
          </a:xfrm>
          <a:prstGeom prst="rect">
            <a:avLst/>
          </a:prstGeom>
          <a:noFill/>
        </p:spPr>
        <p:txBody>
          <a:bodyPr wrap="square" rtlCol="0">
            <a:noAutofit/>
          </a:bodyPr>
          <a:lstStyle/>
          <a:p>
            <a:pPr algn="ctr"/>
            <a:r>
              <a:rPr kumimoji="1" lang="zh-CN" altLang="en-US" sz="3200" b="1">
                <a:solidFill>
                  <a:schemeClr val="accent6">
                    <a:lumMod val="20000"/>
                    <a:lumOff val="80000"/>
                  </a:schemeClr>
                </a:solidFill>
                <a:latin typeface="微软雅黑" panose="020B0503020204020204" charset="-122"/>
                <a:ea typeface="微软雅黑" panose="020B0503020204020204" charset="-122"/>
              </a:rPr>
              <a:t>第二节</a:t>
            </a:r>
            <a:r>
              <a:rPr kumimoji="1" lang="en-US" altLang="zh-CN" sz="32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200" b="1">
                <a:solidFill>
                  <a:schemeClr val="accent6">
                    <a:lumMod val="20000"/>
                    <a:lumOff val="80000"/>
                  </a:schemeClr>
                </a:solidFill>
                <a:latin typeface="微软雅黑" panose="020B0503020204020204" charset="-122"/>
                <a:ea typeface="微软雅黑" panose="020B0503020204020204" charset="-122"/>
                <a:sym typeface="+mn-ea"/>
              </a:rPr>
              <a:t>《反间谍法》的主要内容及其意义</a:t>
            </a:r>
            <a:endParaRPr kumimoji="1" lang="zh-CN" altLang="en-US" sz="32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zh-CN" altLang="en-US" sz="32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838200" y="971550"/>
            <a:ext cx="8176895"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一、《反间谍法》的立法背景和宗旨</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二、《反间谍法》中规定的反间谍工作基本原则</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三、《反间谍法》的主要内容</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四、《反间谍法》颁布实施的重大意义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五、《反间谍法》修订的重大意义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24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一、《反间谍法》的立法背景和宗旨</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685800" y="1263015"/>
            <a:ext cx="7701915" cy="2676525"/>
          </a:xfrm>
          <a:prstGeom prst="rect">
            <a:avLst/>
          </a:prstGeom>
        </p:spPr>
        <p:txBody>
          <a:bodyPr wrap="square">
            <a:spAutoFit/>
          </a:bodyPr>
          <a:lstStyle/>
          <a:p>
            <a:pPr>
              <a:lnSpc>
                <a:spcPct val="150000"/>
              </a:lnSpc>
            </a:pPr>
            <a:r>
              <a:rPr sz="1600" dirty="0">
                <a:latin typeface="微软雅黑" panose="020B0503020204020204" charset="-122"/>
                <a:ea typeface="微软雅黑" panose="020B0503020204020204" charset="-122"/>
              </a:rPr>
              <a:t>自新中国成立以来，境外间谍情报机关和其他各种敌对势力危害我国国家安全、意图颠覆我国政权和社会主义制度的间谍活动和其他敌对活动从未停止过，我国反间谍工作等国家安全领域的斗争一直是尖锐、复杂的。</a:t>
            </a:r>
            <a:endParaRPr sz="1600" dirty="0">
              <a:latin typeface="微软雅黑" panose="020B0503020204020204" charset="-122"/>
              <a:ea typeface="微软雅黑" panose="020B0503020204020204" charset="-122"/>
            </a:endParaRPr>
          </a:p>
          <a:p>
            <a:pPr>
              <a:lnSpc>
                <a:spcPct val="150000"/>
              </a:lnSpc>
            </a:pPr>
            <a:r>
              <a:rPr lang="zh-CN" sz="1600" dirty="0">
                <a:latin typeface="微软雅黑" panose="020B0503020204020204" charset="-122"/>
                <a:ea typeface="微软雅黑" panose="020B0503020204020204" charset="-122"/>
              </a:rPr>
              <a:t>为了有效防范和惩治危害国家安全的违法犯罪行为，维护国家安全、社会稳定，保障我国改革开放和经济社会建设事业顺利进行，1993年2月我国出台了《中华人民共和国国家安全法》（也称“原《国家安全法》”）。该法自公布实施以来，对维护国家安全，防范、制止和打击危害国家安全的行为发挥了重要作用。</a:t>
            </a:r>
            <a:endParaRPr lang="zh-CN" sz="1600" dirty="0">
              <a:latin typeface="微软雅黑" panose="020B0503020204020204" charset="-122"/>
              <a:ea typeface="微软雅黑" panose="020B0503020204020204" charset="-122"/>
            </a:endParaRPr>
          </a:p>
        </p:txBody>
      </p:sp>
      <p:sp>
        <p:nvSpPr>
          <p:cNvPr id="2" name="文本框 1"/>
          <p:cNvSpPr txBox="1"/>
          <p:nvPr/>
        </p:nvSpPr>
        <p:spPr>
          <a:xfrm>
            <a:off x="152400" y="133588"/>
            <a:ext cx="5864225"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|《反间谍法》的主要内容及其意义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9004839_next_right_direction_arrow"/>
          <p:cNvPicPr>
            <a:picLocks noChangeAspect="1"/>
          </p:cNvPicPr>
          <p:nvPr/>
        </p:nvPicPr>
        <p:blipFill>
          <a:blip r:embed="rId1"/>
          <a:stretch>
            <a:fillRect/>
          </a:stretch>
        </p:blipFill>
        <p:spPr>
          <a:xfrm rot="5400000">
            <a:off x="7010400" y="3562350"/>
            <a:ext cx="1200785" cy="1200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24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一、《反间谍法》的立法背景和宗旨</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685800" y="1263015"/>
            <a:ext cx="7701915" cy="2999740"/>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rPr>
              <a:t>近些年来，随着经济社会发展和国际地位的提高，我们必须构建新的总体国家安全观，为了适应我国国家安全面临的新形势、新任务，一部专门的反间谍法应运而生。因此，2014年11月1日第十二届全国人民代表大会常务委员会第十一次会议通过《中华人民共和国反间谍法》。</a:t>
            </a:r>
            <a:endParaRPr dirty="0">
              <a:latin typeface="微软雅黑" panose="020B0503020204020204" charset="-122"/>
              <a:ea typeface="微软雅黑" panose="020B0503020204020204" charset="-122"/>
            </a:endParaRPr>
          </a:p>
          <a:p>
            <a:pPr>
              <a:lnSpc>
                <a:spcPct val="150000"/>
              </a:lnSpc>
            </a:pPr>
            <a:r>
              <a:rPr dirty="0">
                <a:latin typeface="微软雅黑" panose="020B0503020204020204" charset="-122"/>
                <a:ea typeface="微软雅黑" panose="020B0503020204020204" charset="-122"/>
              </a:rPr>
              <a:t>为了在新形势下落实总体国家安全观和加强反间谍斗争，推动反渗透、反颠覆、反窃密斗争，确保国家安全，2023年4月26日，十四届全国人大常委会第二次会议表决通过修订后的《反间谍法》</a:t>
            </a:r>
            <a:r>
              <a:rPr lang="zh-CN" dirty="0">
                <a:latin typeface="微软雅黑" panose="020B0503020204020204" charset="-122"/>
                <a:ea typeface="微软雅黑" panose="020B0503020204020204" charset="-122"/>
              </a:rPr>
              <a:t>。</a:t>
            </a:r>
            <a:endParaRPr lang="zh-CN" dirty="0">
              <a:latin typeface="微软雅黑" panose="020B0503020204020204" charset="-122"/>
              <a:ea typeface="微软雅黑" panose="020B0503020204020204" charset="-122"/>
            </a:endParaRPr>
          </a:p>
        </p:txBody>
      </p:sp>
      <p:sp>
        <p:nvSpPr>
          <p:cNvPr id="2" name="文本框 1"/>
          <p:cNvSpPr txBox="1"/>
          <p:nvPr/>
        </p:nvSpPr>
        <p:spPr>
          <a:xfrm>
            <a:off x="152400" y="133588"/>
            <a:ext cx="5864225"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|《反间谍法》的主要内容及其意义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9004839_next_right_direction_arrow"/>
          <p:cNvPicPr>
            <a:picLocks noChangeAspect="1"/>
          </p:cNvPicPr>
          <p:nvPr/>
        </p:nvPicPr>
        <p:blipFill>
          <a:blip r:embed="rId1"/>
          <a:stretch>
            <a:fillRect/>
          </a:stretch>
        </p:blipFill>
        <p:spPr>
          <a:xfrm rot="5400000">
            <a:off x="7162800" y="3840480"/>
            <a:ext cx="1075055" cy="1075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24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一、《反间谍法》的立法背景和宗旨</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685800" y="1263015"/>
            <a:ext cx="7701915" cy="460375"/>
          </a:xfrm>
          <a:prstGeom prst="rect">
            <a:avLst/>
          </a:prstGeom>
        </p:spPr>
        <p:txBody>
          <a:bodyPr wrap="square">
            <a:spAutoFit/>
          </a:bodyPr>
          <a:lstStyle/>
          <a:p>
            <a:pPr>
              <a:lnSpc>
                <a:spcPct val="150000"/>
              </a:lnSpc>
            </a:pPr>
            <a:r>
              <a:rPr sz="1600" dirty="0">
                <a:latin typeface="微软雅黑" panose="020B0503020204020204" charset="-122"/>
                <a:ea typeface="微软雅黑" panose="020B0503020204020204" charset="-122"/>
              </a:rPr>
              <a:t>《反间谍法》的立法宗旨，可以从以下两个方面理解：</a:t>
            </a:r>
            <a:endParaRPr sz="1600" dirty="0">
              <a:latin typeface="微软雅黑" panose="020B0503020204020204" charset="-122"/>
              <a:ea typeface="微软雅黑" panose="020B0503020204020204" charset="-122"/>
            </a:endParaRPr>
          </a:p>
        </p:txBody>
      </p:sp>
      <p:sp>
        <p:nvSpPr>
          <p:cNvPr id="2" name="文本框 1"/>
          <p:cNvSpPr txBox="1"/>
          <p:nvPr/>
        </p:nvSpPr>
        <p:spPr>
          <a:xfrm>
            <a:off x="152400" y="133588"/>
            <a:ext cx="58642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|《反间谍法》的主要内容及其意义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146810" y="2876550"/>
            <a:ext cx="5699125" cy="1568450"/>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cs typeface="微软雅黑" panose="020B0503020204020204" charset="-122"/>
              </a:rPr>
              <a:t>第二，本法的根本目的是通过</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防范、制止和惩治间谍行为</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，最终</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维护国家安全</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。维护国家安全涉及国家的领土完整、主权独立、社会制度的巩固，关系到社会稳定、经济繁荣和人民安居乐业，是世界上每个国家都要面对的最重要的任务。</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609414" y="19620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2"/>
            </p:custDataLst>
          </p:nvPr>
        </p:nvSpPr>
        <p:spPr>
          <a:xfrm>
            <a:off x="610235" y="3386455"/>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6" name="文本框 5"/>
          <p:cNvSpPr txBox="1"/>
          <p:nvPr/>
        </p:nvSpPr>
        <p:spPr>
          <a:xfrm>
            <a:off x="1146810" y="1930400"/>
            <a:ext cx="6020435" cy="460375"/>
          </a:xfrm>
          <a:prstGeom prst="rect">
            <a:avLst/>
          </a:prstGeom>
          <a:noFill/>
        </p:spPr>
        <p:txBody>
          <a:bodyPr wrap="square" rtlCol="0" anchor="t">
            <a:spAutoFit/>
          </a:bodyPr>
          <a:p>
            <a:pPr>
              <a:lnSpc>
                <a:spcPct val="150000"/>
              </a:lnSpc>
            </a:pPr>
            <a:r>
              <a:rPr lang="zh-CN" sz="1600">
                <a:solidFill>
                  <a:srgbClr val="231F20"/>
                </a:solidFill>
                <a:latin typeface="微软雅黑" panose="020B0503020204020204" charset="-122"/>
                <a:ea typeface="微软雅黑" panose="020B0503020204020204" charset="-122"/>
                <a:cs typeface="微软雅黑" panose="020B0503020204020204" charset="-122"/>
                <a:sym typeface="+mn-ea"/>
              </a:rPr>
              <a:t>第一，本法的直接目的和任务是</a:t>
            </a:r>
            <a:r>
              <a:rPr lang="en-US" sz="1600">
                <a:solidFill>
                  <a:srgbClr val="231F20"/>
                </a:solidFill>
                <a:latin typeface="微软雅黑" panose="020B0503020204020204" charset="-122"/>
                <a:ea typeface="微软雅黑" panose="020B0503020204020204" charset="-122"/>
                <a:cs typeface="微软雅黑" panose="020B0503020204020204" charset="-122"/>
                <a:sym typeface="+mn-ea"/>
              </a:rPr>
              <a:t>“</a:t>
            </a:r>
            <a:r>
              <a:rPr lang="zh-CN" sz="1600">
                <a:solidFill>
                  <a:srgbClr val="231F20"/>
                </a:solidFill>
                <a:latin typeface="微软雅黑" panose="020B0503020204020204" charset="-122"/>
                <a:ea typeface="微软雅黑" panose="020B0503020204020204" charset="-122"/>
                <a:cs typeface="微软雅黑" panose="020B0503020204020204" charset="-122"/>
                <a:sym typeface="+mn-ea"/>
              </a:rPr>
              <a:t>防范、制止和惩治间谍行为</a:t>
            </a:r>
            <a:r>
              <a:rPr lang="en-US" sz="1600">
                <a:solidFill>
                  <a:srgbClr val="231F20"/>
                </a:solidFill>
                <a:latin typeface="微软雅黑" panose="020B0503020204020204" charset="-122"/>
                <a:ea typeface="微软雅黑" panose="020B0503020204020204" charset="-122"/>
                <a:cs typeface="微软雅黑" panose="020B0503020204020204" charset="-122"/>
                <a:sym typeface="+mn-ea"/>
              </a:rPr>
              <a:t>”</a:t>
            </a:r>
            <a:r>
              <a:rPr lang="zh-CN" sz="1600">
                <a:solidFill>
                  <a:srgbClr val="231F20"/>
                </a:solidFill>
                <a:latin typeface="微软雅黑" panose="020B0503020204020204" charset="-122"/>
                <a:ea typeface="微软雅黑" panose="020B0503020204020204" charset="-122"/>
                <a:cs typeface="微软雅黑" panose="020B0503020204020204" charset="-122"/>
                <a:sym typeface="+mn-ea"/>
              </a:rPr>
              <a:t>。</a:t>
            </a:r>
            <a:endParaRPr lang="zh-CN" altLang="en-US" sz="16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3"/>
          <a:stretch>
            <a:fillRect/>
          </a:stretch>
        </p:blipFill>
        <p:spPr>
          <a:xfrm>
            <a:off x="6885940" y="1581150"/>
            <a:ext cx="1946275" cy="2707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5"/>
          <p:cNvSpPr txBox="1"/>
          <p:nvPr/>
        </p:nvSpPr>
        <p:spPr>
          <a:xfrm>
            <a:off x="2438400" y="1047750"/>
            <a:ext cx="4631055" cy="2768600"/>
          </a:xfrm>
          <a:prstGeom prst="rect">
            <a:avLst/>
          </a:prstGeom>
          <a:noFill/>
          <a:ln>
            <a:noFill/>
          </a:ln>
        </p:spPr>
        <p:txBody>
          <a:bodyPr wrap="square" lIns="68580" tIns="34290" rIns="68580" bIns="34290" rtlCol="0">
            <a:noAutofit/>
          </a:bodyPr>
          <a:lstStyle/>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第一章	国家安全概述</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第二章	切实维护重点领域国家安全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第三章	国家安全战略</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第四章	中国国家安全主要法律解读</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
        <p:nvSpPr>
          <p:cNvPr id="2" name="文本框 1"/>
          <p:cNvSpPr txBox="1"/>
          <p:nvPr/>
        </p:nvSpPr>
        <p:spPr>
          <a:xfrm>
            <a:off x="3645812" y="209510"/>
            <a:ext cx="1852375" cy="706755"/>
          </a:xfrm>
          <a:prstGeom prst="rect">
            <a:avLst/>
          </a:prstGeom>
          <a:noFill/>
        </p:spPr>
        <p:txBody>
          <a:bodyPr wrap="square" rtlCol="0">
            <a:spAutoFit/>
          </a:bodyPr>
          <a:lstStyle/>
          <a:p>
            <a:pPr algn="ctr"/>
            <a:r>
              <a:rPr kumimoji="1" lang="zh-CN" altLang="en-US" sz="4000" b="1">
                <a:solidFill>
                  <a:schemeClr val="accent6">
                    <a:lumMod val="20000"/>
                    <a:lumOff val="80000"/>
                  </a:schemeClr>
                </a:solidFill>
                <a:latin typeface="微软雅黑" panose="020B0503020204020204" charset="-122"/>
                <a:ea typeface="微软雅黑" panose="020B0503020204020204" charset="-122"/>
              </a:rPr>
              <a:t>目录</a:t>
            </a:r>
            <a:endParaRPr kumimoji="1" lang="zh-CN" altLang="en-US" sz="40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51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二、《反间谍法》中规定的反间谍工作基本原则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5864225"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|《反间谍法》的主要内容及其意义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9" name="图片 8" descr="图片1"/>
          <p:cNvPicPr>
            <a:picLocks noChangeAspect="1"/>
          </p:cNvPicPr>
          <p:nvPr>
            <p:custDataLst>
              <p:tags r:id="rId1"/>
            </p:custDataLst>
          </p:nvPr>
        </p:nvPicPr>
        <p:blipFill>
          <a:blip r:embed="rId2"/>
          <a:stretch>
            <a:fillRect/>
          </a:stretch>
        </p:blipFill>
        <p:spPr>
          <a:xfrm>
            <a:off x="-609600" y="1141730"/>
            <a:ext cx="2205990" cy="3681730"/>
          </a:xfrm>
          <a:prstGeom prst="rect">
            <a:avLst/>
          </a:prstGeom>
        </p:spPr>
      </p:pic>
      <p:sp>
        <p:nvSpPr>
          <p:cNvPr id="11" name="任意多边形 10"/>
          <p:cNvSpPr/>
          <p:nvPr>
            <p:custDataLst>
              <p:tags r:id="rId3"/>
            </p:custDataLst>
          </p:nvPr>
        </p:nvSpPr>
        <p:spPr>
          <a:xfrm>
            <a:off x="76200" y="2425065"/>
            <a:ext cx="999490" cy="7943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rgbClr val="D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600" b="1">
                <a:solidFill>
                  <a:schemeClr val="lt1"/>
                </a:solidFill>
                <a:latin typeface="微软雅黑" panose="020B0503020204020204" charset="-122"/>
                <a:ea typeface="微软雅黑" panose="020B0503020204020204" charset="-122"/>
                <a:cs typeface="+mn-ea"/>
                <a:sym typeface="+mn-ea"/>
              </a:rPr>
              <a:t>基本原则</a:t>
            </a:r>
            <a:endParaRPr lang="zh-CN" altLang="en-US" sz="1600" b="1">
              <a:solidFill>
                <a:schemeClr val="lt1"/>
              </a:solidFill>
              <a:latin typeface="微软雅黑" panose="020B0503020204020204" charset="-122"/>
              <a:ea typeface="微软雅黑" panose="020B0503020204020204" charset="-122"/>
              <a:cs typeface="+mn-ea"/>
              <a:sym typeface="+mn-ea"/>
            </a:endParaRPr>
          </a:p>
        </p:txBody>
      </p:sp>
      <p:sp>
        <p:nvSpPr>
          <p:cNvPr id="17" name="椭圆 16"/>
          <p:cNvSpPr/>
          <p:nvPr>
            <p:custDataLst>
              <p:tags r:id="rId4"/>
            </p:custDataLst>
          </p:nvPr>
        </p:nvSpPr>
        <p:spPr>
          <a:xfrm>
            <a:off x="1371600" y="2746375"/>
            <a:ext cx="354965" cy="274320"/>
          </a:xfrm>
          <a:prstGeom prst="ellipse">
            <a:avLst/>
          </a:prstGeom>
          <a:solidFill>
            <a:srgbClr val="DA0000"/>
          </a:solidFill>
          <a:ln>
            <a:solidFill>
              <a:schemeClr val="accent2">
                <a:lumMod val="20000"/>
                <a:lumOff val="80000"/>
              </a:schemeClr>
            </a:solid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600" b="1">
                <a:solidFill>
                  <a:schemeClr val="bg1"/>
                </a:solidFill>
                <a:latin typeface="微软雅黑" panose="020B0503020204020204" charset="-122"/>
                <a:ea typeface="微软雅黑" panose="020B0503020204020204" charset="-122"/>
                <a:cs typeface="+mn-ea"/>
                <a:sym typeface="+mn-ea"/>
              </a:rPr>
              <a:t>3</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8" name="椭圆 37"/>
          <p:cNvSpPr/>
          <p:nvPr>
            <p:custDataLst>
              <p:tags r:id="rId5"/>
            </p:custDataLst>
          </p:nvPr>
        </p:nvSpPr>
        <p:spPr>
          <a:xfrm>
            <a:off x="533400" y="1351915"/>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1</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3" name="椭圆 32"/>
          <p:cNvSpPr/>
          <p:nvPr>
            <p:custDataLst>
              <p:tags r:id="rId6"/>
            </p:custDataLst>
          </p:nvPr>
        </p:nvSpPr>
        <p:spPr>
          <a:xfrm>
            <a:off x="1075690" y="19621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2</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5" name="椭圆 34"/>
          <p:cNvSpPr/>
          <p:nvPr>
            <p:custDataLst>
              <p:tags r:id="rId7"/>
            </p:custDataLst>
          </p:nvPr>
        </p:nvSpPr>
        <p:spPr>
          <a:xfrm>
            <a:off x="1219200" y="3687445"/>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4</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15" name="椭圆 14"/>
          <p:cNvSpPr/>
          <p:nvPr>
            <p:custDataLst>
              <p:tags r:id="rId8"/>
            </p:custDataLst>
          </p:nvPr>
        </p:nvSpPr>
        <p:spPr>
          <a:xfrm>
            <a:off x="609600" y="44005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5</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100" name="文本框 99"/>
          <p:cNvSpPr txBox="1"/>
          <p:nvPr/>
        </p:nvSpPr>
        <p:spPr>
          <a:xfrm>
            <a:off x="1295400" y="1257618"/>
            <a:ext cx="5080000" cy="368300"/>
          </a:xfrm>
          <a:prstGeom prst="rect">
            <a:avLst/>
          </a:prstGeom>
          <a:noFill/>
          <a:ln w="9525">
            <a:noFill/>
          </a:ln>
        </p:spPr>
        <p:txBody>
          <a:bodyPr>
            <a:spAutoFit/>
          </a:bodyPr>
          <a:p>
            <a:pPr indent="0"/>
            <a:r>
              <a:rPr lang="zh-CN">
                <a:solidFill>
                  <a:schemeClr val="tx1"/>
                </a:solidFill>
                <a:latin typeface="微软雅黑" panose="020B0503020204020204" charset="-122"/>
                <a:ea typeface="微软雅黑" panose="020B0503020204020204" charset="-122"/>
              </a:rPr>
              <a:t>（一）坚持党中央集中统一领导的原则</a:t>
            </a:r>
            <a:endParaRPr lang="zh-CN" altLang="en-US">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1676400" y="1915160"/>
            <a:ext cx="4572000" cy="368300"/>
          </a:xfrm>
          <a:prstGeom prst="rect">
            <a:avLst/>
          </a:prstGeom>
          <a:noFill/>
        </p:spPr>
        <p:txBody>
          <a:bodyPr wrap="square" rtlCol="0" anchor="t">
            <a:spAutoFit/>
          </a:bodyPr>
          <a:p>
            <a:pPr indent="0"/>
            <a:r>
              <a:rPr lang="zh-CN">
                <a:latin typeface="微软雅黑" panose="020B0503020204020204" charset="-122"/>
                <a:ea typeface="微软雅黑" panose="020B0503020204020204" charset="-122"/>
                <a:sym typeface="+mn-ea"/>
              </a:rPr>
              <a:t>（二）坚持公开工作与秘密工作相结合</a:t>
            </a:r>
            <a:endParaRPr lang="zh-CN" altLang="en-US">
              <a:latin typeface="微软雅黑" panose="020B0503020204020204" charset="-122"/>
              <a:ea typeface="微软雅黑" panose="020B0503020204020204" charset="-122"/>
              <a:sym typeface="+mn-ea"/>
            </a:endParaRPr>
          </a:p>
        </p:txBody>
      </p:sp>
      <p:sp>
        <p:nvSpPr>
          <p:cNvPr id="7" name="文本框 6"/>
          <p:cNvSpPr txBox="1"/>
          <p:nvPr/>
        </p:nvSpPr>
        <p:spPr>
          <a:xfrm>
            <a:off x="1803400" y="2699385"/>
            <a:ext cx="4572000" cy="368300"/>
          </a:xfrm>
          <a:prstGeom prst="rect">
            <a:avLst/>
          </a:prstGeom>
          <a:noFill/>
        </p:spPr>
        <p:txBody>
          <a:bodyPr wrap="square" rtlCol="0" anchor="t">
            <a:spAutoFit/>
          </a:bodyPr>
          <a:p>
            <a:pPr indent="0"/>
            <a:r>
              <a:rPr lang="zh-CN">
                <a:latin typeface="微软雅黑" panose="020B0503020204020204" charset="-122"/>
                <a:ea typeface="微软雅黑" panose="020B0503020204020204" charset="-122"/>
                <a:sym typeface="+mn-ea"/>
              </a:rPr>
              <a:t>（三）坚持专门工作与群众路线相结合</a:t>
            </a:r>
            <a:endParaRPr lang="zh-CN" altLang="en-US">
              <a:latin typeface="微软雅黑" panose="020B0503020204020204" charset="-122"/>
              <a:ea typeface="微软雅黑" panose="020B0503020204020204" charset="-122"/>
              <a:sym typeface="+mn-ea"/>
            </a:endParaRPr>
          </a:p>
        </p:txBody>
      </p:sp>
      <p:sp>
        <p:nvSpPr>
          <p:cNvPr id="8" name="文本框 7"/>
          <p:cNvSpPr txBox="1"/>
          <p:nvPr/>
        </p:nvSpPr>
        <p:spPr>
          <a:xfrm>
            <a:off x="1524000" y="3638550"/>
            <a:ext cx="4572000" cy="368300"/>
          </a:xfrm>
          <a:prstGeom prst="rect">
            <a:avLst/>
          </a:prstGeom>
          <a:noFill/>
        </p:spPr>
        <p:txBody>
          <a:bodyPr wrap="square" rtlCol="0" anchor="t">
            <a:spAutoFit/>
          </a:bodyPr>
          <a:p>
            <a:pPr indent="0"/>
            <a:r>
              <a:rPr lang="zh-CN">
                <a:latin typeface="微软雅黑" panose="020B0503020204020204" charset="-122"/>
                <a:ea typeface="微软雅黑" panose="020B0503020204020204" charset="-122"/>
                <a:sym typeface="+mn-ea"/>
              </a:rPr>
              <a:t>（四）坚持积极防御的原则</a:t>
            </a:r>
            <a:endParaRPr lang="zh-CN" altLang="en-US">
              <a:latin typeface="微软雅黑" panose="020B0503020204020204" charset="-122"/>
              <a:ea typeface="微软雅黑" panose="020B0503020204020204" charset="-122"/>
              <a:sym typeface="+mn-ea"/>
            </a:endParaRPr>
          </a:p>
        </p:txBody>
      </p:sp>
      <p:sp>
        <p:nvSpPr>
          <p:cNvPr id="10" name="文本框 9"/>
          <p:cNvSpPr txBox="1"/>
          <p:nvPr/>
        </p:nvSpPr>
        <p:spPr>
          <a:xfrm>
            <a:off x="1143000" y="4353560"/>
            <a:ext cx="4572000" cy="368300"/>
          </a:xfrm>
          <a:prstGeom prst="rect">
            <a:avLst/>
          </a:prstGeom>
          <a:noFill/>
        </p:spPr>
        <p:txBody>
          <a:bodyPr wrap="square" rtlCol="0" anchor="t">
            <a:spAutoFit/>
          </a:bodyPr>
          <a:p>
            <a:pPr indent="0"/>
            <a:r>
              <a:rPr lang="zh-CN">
                <a:latin typeface="微软雅黑" panose="020B0503020204020204" charset="-122"/>
                <a:ea typeface="微软雅黑" panose="020B0503020204020204" charset="-122"/>
                <a:sym typeface="+mn-ea"/>
              </a:rPr>
              <a:t>（五）坚持依法惩治原则</a:t>
            </a:r>
            <a:endParaRPr lang="zh-CN" altLang="en-US">
              <a:latin typeface="微软雅黑" panose="020B0503020204020204" charset="-122"/>
              <a:ea typeface="微软雅黑" panose="020B0503020204020204" charset="-122"/>
              <a:sym typeface="+mn-ea"/>
            </a:endParaRPr>
          </a:p>
        </p:txBody>
      </p:sp>
      <p:pic>
        <p:nvPicPr>
          <p:cNvPr id="12" name="图片 11"/>
          <p:cNvPicPr>
            <a:picLocks noChangeAspect="1"/>
          </p:cNvPicPr>
          <p:nvPr/>
        </p:nvPicPr>
        <p:blipFill>
          <a:blip r:embed="rId9"/>
          <a:stretch>
            <a:fillRect/>
          </a:stretch>
        </p:blipFill>
        <p:spPr>
          <a:xfrm>
            <a:off x="6172200" y="1428750"/>
            <a:ext cx="2532380" cy="3273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三、《反间谍法》的主要内容</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685800" y="1200150"/>
            <a:ext cx="7940675" cy="3415030"/>
          </a:xfrm>
          <a:prstGeom prst="rect">
            <a:avLst/>
          </a:prstGeom>
        </p:spPr>
        <p:txBody>
          <a:bodyPr wrap="square">
            <a:spAutoFit/>
          </a:bodyPr>
          <a:lstStyle/>
          <a:p>
            <a:pPr>
              <a:lnSpc>
                <a:spcPct val="150000"/>
              </a:lnSpc>
            </a:pPr>
            <a:r>
              <a:rPr sz="1600" dirty="0">
                <a:latin typeface="微软雅黑" panose="020B0503020204020204" charset="-122"/>
                <a:ea typeface="微软雅黑" panose="020B0503020204020204" charset="-122"/>
              </a:rPr>
              <a:t>《反间谍法》第一章第七条规定：“中华人民共和国公民有维护国家的安全、荣誉和利益的义务，不得有危害国家的安全、荣誉和利益的行为。一切国家机关和武装力量、各政党和各人民团体、企事业组织和其他社会组织，都有防范、制止间谍行为，维护国家安全的义务。”</a:t>
            </a:r>
            <a:endParaRPr sz="1600" dirty="0">
              <a:latin typeface="微软雅黑" panose="020B0503020204020204" charset="-122"/>
              <a:ea typeface="微软雅黑" panose="020B0503020204020204" charset="-122"/>
            </a:endParaRPr>
          </a:p>
          <a:p>
            <a:pPr>
              <a:lnSpc>
                <a:spcPct val="150000"/>
              </a:lnSpc>
            </a:pPr>
            <a:r>
              <a:rPr sz="1600" dirty="0">
                <a:latin typeface="微软雅黑" panose="020B0503020204020204" charset="-122"/>
                <a:ea typeface="微软雅黑" panose="020B0503020204020204" charset="-122"/>
              </a:rPr>
              <a:t>《反间谍法》明确规定国家安全机关是反间谍工作的主管机关</a:t>
            </a:r>
            <a:r>
              <a:rPr lang="zh-CN" sz="1600" dirty="0">
                <a:latin typeface="微软雅黑" panose="020B0503020204020204" charset="-122"/>
                <a:ea typeface="微软雅黑" panose="020B0503020204020204" charset="-122"/>
              </a:rPr>
              <a:t>。</a:t>
            </a:r>
            <a:endParaRPr lang="zh-CN" sz="1600" dirty="0">
              <a:latin typeface="微软雅黑" panose="020B0503020204020204" charset="-122"/>
              <a:ea typeface="微软雅黑" panose="020B0503020204020204" charset="-122"/>
            </a:endParaRPr>
          </a:p>
          <a:p>
            <a:pPr>
              <a:lnSpc>
                <a:spcPct val="150000"/>
              </a:lnSpc>
            </a:pPr>
            <a:r>
              <a:rPr lang="zh-CN" sz="1600" dirty="0">
                <a:latin typeface="微软雅黑" panose="020B0503020204020204" charset="-122"/>
                <a:ea typeface="微软雅黑" panose="020B0503020204020204" charset="-122"/>
              </a:rPr>
              <a:t>《反间谍法》第一章第四条完善了间谍行为的定义。</a:t>
            </a:r>
            <a:endParaRPr lang="zh-CN" sz="1600" dirty="0">
              <a:latin typeface="微软雅黑" panose="020B0503020204020204" charset="-122"/>
              <a:ea typeface="微软雅黑" panose="020B0503020204020204" charset="-122"/>
            </a:endParaRPr>
          </a:p>
          <a:p>
            <a:pPr>
              <a:lnSpc>
                <a:spcPct val="150000"/>
              </a:lnSpc>
            </a:pPr>
            <a:r>
              <a:rPr lang="zh-CN" sz="1600" dirty="0">
                <a:latin typeface="微软雅黑" panose="020B0503020204020204" charset="-122"/>
                <a:ea typeface="微软雅黑" panose="020B0503020204020204" charset="-122"/>
              </a:rPr>
              <a:t>《反间谍法》和《刑法》对间谍行为的规定不一，对不属于《刑法》所规定的间谍行为、不适用刑法调整。要严格区分间谍行为和间谍罪，同时属于间谍行为构成犯罪标准的，按照具体行为所适用的罪名来定罪。</a:t>
            </a:r>
            <a:endParaRPr lang="zh-CN" sz="1600" dirty="0">
              <a:latin typeface="微软雅黑" panose="020B0503020204020204" charset="-122"/>
              <a:ea typeface="微软雅黑" panose="020B0503020204020204" charset="-122"/>
            </a:endParaRPr>
          </a:p>
        </p:txBody>
      </p:sp>
      <p:sp>
        <p:nvSpPr>
          <p:cNvPr id="2" name="文本框 1"/>
          <p:cNvSpPr txBox="1"/>
          <p:nvPr/>
        </p:nvSpPr>
        <p:spPr>
          <a:xfrm>
            <a:off x="152400" y="133588"/>
            <a:ext cx="5864225"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|《反间谍法》的主要内容及其意义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三、《反间谍法》的主要内容</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5864225"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|《反间谍法》的主要内容及其意义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1447800" y="1123950"/>
            <a:ext cx="5718810" cy="3788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四、《反间谍法》颁布实施的重大意义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58642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|《反间谍法》的主要内容及其意义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371600" y="1200150"/>
            <a:ext cx="5080000" cy="2584450"/>
          </a:xfrm>
          <a:prstGeom prst="rect">
            <a:avLst/>
          </a:prstGeom>
          <a:noFill/>
          <a:ln w="9525">
            <a:noFill/>
          </a:ln>
        </p:spPr>
        <p:txBody>
          <a:bodyPr>
            <a:spAutoFit/>
          </a:bodyPr>
          <a:p>
            <a:pPr indent="0">
              <a:lnSpc>
                <a:spcPct val="300000"/>
              </a:lnSpc>
            </a:pPr>
            <a:r>
              <a:rPr lang="zh-CN" b="0">
                <a:solidFill>
                  <a:srgbClr val="231F20"/>
                </a:solidFill>
                <a:latin typeface="微软雅黑" panose="020B0503020204020204" charset="-122"/>
                <a:ea typeface="微软雅黑" panose="020B0503020204020204" charset="-122"/>
              </a:rPr>
              <a:t>一是贯彻总体国家安全观的重要举措。二是全面落实依法治国战略的具体体现。三是新时期开展反间谍斗争的迫切需要。</a:t>
            </a:r>
            <a:endParaRPr lang="zh-CN" altLang="en-US" b="0">
              <a:solidFill>
                <a:srgbClr val="231F20"/>
              </a:solidFill>
              <a:latin typeface="微软雅黑" panose="020B0503020204020204" charset="-122"/>
              <a:ea typeface="微软雅黑" panose="020B0503020204020204" charset="-122"/>
            </a:endParaRPr>
          </a:p>
        </p:txBody>
      </p:sp>
      <p:sp>
        <p:nvSpPr>
          <p:cNvPr id="16" name="椭圆 15"/>
          <p:cNvSpPr/>
          <p:nvPr>
            <p:custDataLst>
              <p:tags r:id="rId1"/>
            </p:custDataLst>
          </p:nvPr>
        </p:nvSpPr>
        <p:spPr>
          <a:xfrm>
            <a:off x="685614" y="16572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2"/>
            </p:custDataLst>
          </p:nvPr>
        </p:nvSpPr>
        <p:spPr>
          <a:xfrm>
            <a:off x="685800" y="32575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4" name="椭圆 3"/>
          <p:cNvSpPr/>
          <p:nvPr>
            <p:custDataLst>
              <p:tags r:id="rId3"/>
            </p:custDataLst>
          </p:nvPr>
        </p:nvSpPr>
        <p:spPr>
          <a:xfrm>
            <a:off x="685800" y="245237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pic>
        <p:nvPicPr>
          <p:cNvPr id="6" name="图片 5"/>
          <p:cNvPicPr>
            <a:picLocks noChangeAspect="1"/>
          </p:cNvPicPr>
          <p:nvPr/>
        </p:nvPicPr>
        <p:blipFill>
          <a:blip r:embed="rId4"/>
          <a:stretch>
            <a:fillRect/>
          </a:stretch>
        </p:blipFill>
        <p:spPr>
          <a:xfrm>
            <a:off x="6019800" y="1352550"/>
            <a:ext cx="2343150" cy="2776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99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五、《反间谍法》修订的重大意义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58642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|《反间谍法》的主要内容及其意义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219200" y="1290955"/>
            <a:ext cx="7331710" cy="737235"/>
          </a:xfrm>
          <a:prstGeom prst="rect">
            <a:avLst/>
          </a:prstGeom>
          <a:noFill/>
          <a:ln w="9525">
            <a:noFill/>
          </a:ln>
        </p:spPr>
        <p:txBody>
          <a:bodyPr wrap="square">
            <a:spAutoFit/>
          </a:bodyPr>
          <a:p>
            <a:pPr indent="269875"/>
            <a:r>
              <a:rPr lang="zh-CN" sz="1400" b="0">
                <a:solidFill>
                  <a:srgbClr val="231F20"/>
                </a:solidFill>
                <a:latin typeface="微软雅黑" panose="020B0503020204020204" charset="-122"/>
                <a:ea typeface="微软雅黑" panose="020B0503020204020204" charset="-122"/>
              </a:rPr>
              <a:t>一是新修订的《反间谍法》鲜明体现了坚持党中央对反间谍工作的集中统一领导、国家安全一切为了人民一切依靠人民、统筹传统安全和非传统安全、依法开展反间谍工作等核心要义和法治原则，必将更加有力地引导、推动、规范、保障反间谍工作和其他国家安全工作。</a:t>
            </a:r>
            <a:endParaRPr lang="zh-CN" altLang="en-US" sz="1400" b="0">
              <a:solidFill>
                <a:srgbClr val="231F20"/>
              </a:solidFill>
              <a:latin typeface="微软雅黑" panose="020B0503020204020204" charset="-122"/>
              <a:ea typeface="微软雅黑" panose="020B0503020204020204" charset="-122"/>
            </a:endParaRPr>
          </a:p>
        </p:txBody>
      </p:sp>
      <p:sp>
        <p:nvSpPr>
          <p:cNvPr id="4" name="文本框 3"/>
          <p:cNvSpPr txBox="1"/>
          <p:nvPr/>
        </p:nvSpPr>
        <p:spPr>
          <a:xfrm>
            <a:off x="1219200" y="2343150"/>
            <a:ext cx="5801360" cy="1168400"/>
          </a:xfrm>
          <a:prstGeom prst="rect">
            <a:avLst/>
          </a:prstGeom>
          <a:noFill/>
        </p:spPr>
        <p:txBody>
          <a:bodyPr wrap="square" rtlCol="0" anchor="t">
            <a:spAutoFit/>
          </a:bodyPr>
          <a:p>
            <a:r>
              <a:rPr lang="en-US" altLang="zh-CN" sz="140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400">
                <a:solidFill>
                  <a:srgbClr val="231F20"/>
                </a:solidFill>
                <a:latin typeface="微软雅黑" panose="020B0503020204020204" charset="-122"/>
                <a:ea typeface="微软雅黑" panose="020B0503020204020204" charset="-122"/>
                <a:cs typeface="微软雅黑" panose="020B0503020204020204" charset="-122"/>
                <a:sym typeface="+mn-ea"/>
              </a:rPr>
              <a:t>二是新修订的《反间谍法》立足新时代新征程，适应新形势新挑战，全面落实党的二十大战略部署，将“统筹发展和安全”“增强全民国家安全意识和素养”“筑牢国家安全人民防线”等新部署新要求及时写入法律，将党的主张转化为国家意志，充分发挥了法治固根本、稳预期、利长远的保障作用。</a:t>
            </a:r>
            <a:endParaRPr lang="zh-CN" altLang="en-US" sz="14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219200" y="3790950"/>
            <a:ext cx="7229475" cy="953135"/>
          </a:xfrm>
          <a:prstGeom prst="rect">
            <a:avLst/>
          </a:prstGeom>
          <a:noFill/>
        </p:spPr>
        <p:txBody>
          <a:bodyPr wrap="square" rtlCol="0" anchor="t">
            <a:spAutoFit/>
          </a:bodyPr>
          <a:p>
            <a:pPr indent="269875"/>
            <a:r>
              <a:rPr lang="zh-CN" sz="1400">
                <a:solidFill>
                  <a:srgbClr val="231F20"/>
                </a:solidFill>
                <a:latin typeface="微软雅黑" panose="020B0503020204020204" charset="-122"/>
                <a:ea typeface="微软雅黑" panose="020B0503020204020204" charset="-122"/>
                <a:sym typeface="+mn-ea"/>
              </a:rPr>
              <a:t>三是新修订的《反间谍法》坚持问题导向、目标导向、效果导向，深入总结长期以来的反间谍斗争经验规律，广泛凝聚各方面智慧心血，通过全面系统的修订完善，较好地解决了制约新时代反间谍工作的一系列重点难点问题，对于在法治轨道上推进国家安全体系和能力现代化，加快构建新安全格局具有重要保障作用。</a:t>
            </a:r>
            <a:endParaRPr lang="zh-CN" altLang="en-US" sz="1400">
              <a:solidFill>
                <a:srgbClr val="231F20"/>
              </a:solidFill>
              <a:latin typeface="微软雅黑" panose="020B0503020204020204" charset="-122"/>
              <a:ea typeface="微软雅黑" panose="020B0503020204020204" charset="-122"/>
              <a:sym typeface="+mn-ea"/>
            </a:endParaRPr>
          </a:p>
        </p:txBody>
      </p:sp>
      <p:sp>
        <p:nvSpPr>
          <p:cNvPr id="17412" name="圆角矩形 5"/>
          <p:cNvSpPr>
            <a:spLocks noChangeArrowheads="1"/>
          </p:cNvSpPr>
          <p:nvPr>
            <p:custDataLst>
              <p:tags r:id="rId1"/>
            </p:custDataLst>
          </p:nvPr>
        </p:nvSpPr>
        <p:spPr bwMode="auto">
          <a:xfrm>
            <a:off x="304800" y="1421765"/>
            <a:ext cx="766445"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400" b="1">
                <a:solidFill>
                  <a:srgbClr val="FFFFFF"/>
                </a:solidFill>
                <a:latin typeface="微软雅黑" panose="020B0503020204020204" charset="-122"/>
              </a:rPr>
              <a:t>一</a:t>
            </a:r>
            <a:endParaRPr lang="zh-CN" altLang="en-US" sz="1400" b="1">
              <a:solidFill>
                <a:srgbClr val="FFFFFF"/>
              </a:solidFill>
              <a:latin typeface="微软雅黑" panose="020B0503020204020204" charset="-122"/>
            </a:endParaRPr>
          </a:p>
        </p:txBody>
      </p:sp>
      <p:sp>
        <p:nvSpPr>
          <p:cNvPr id="17413" name="圆角矩形 6"/>
          <p:cNvSpPr>
            <a:spLocks noChangeArrowheads="1"/>
          </p:cNvSpPr>
          <p:nvPr>
            <p:custDataLst>
              <p:tags r:id="rId2"/>
            </p:custDataLst>
          </p:nvPr>
        </p:nvSpPr>
        <p:spPr bwMode="auto">
          <a:xfrm>
            <a:off x="304800" y="3855085"/>
            <a:ext cx="766445"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350" b="1">
                <a:solidFill>
                  <a:srgbClr val="FFFFFF"/>
                </a:solidFill>
                <a:latin typeface="微软雅黑" panose="020B0503020204020204" charset="-122"/>
              </a:rPr>
              <a:t>三</a:t>
            </a:r>
            <a:endParaRPr lang="zh-CN" altLang="en-US" sz="1350" b="1">
              <a:solidFill>
                <a:srgbClr val="FFFFFF"/>
              </a:solidFill>
              <a:latin typeface="微软雅黑" panose="020B0503020204020204" charset="-122"/>
            </a:endParaRPr>
          </a:p>
        </p:txBody>
      </p:sp>
      <p:sp>
        <p:nvSpPr>
          <p:cNvPr id="7" name="圆角矩形 6"/>
          <p:cNvSpPr>
            <a:spLocks noChangeArrowheads="1"/>
          </p:cNvSpPr>
          <p:nvPr>
            <p:custDataLst>
              <p:tags r:id="rId3"/>
            </p:custDataLst>
          </p:nvPr>
        </p:nvSpPr>
        <p:spPr bwMode="auto">
          <a:xfrm>
            <a:off x="304800" y="2564765"/>
            <a:ext cx="767080"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350" b="1">
                <a:solidFill>
                  <a:srgbClr val="FFFFFF"/>
                </a:solidFill>
                <a:latin typeface="微软雅黑" panose="020B0503020204020204" charset="-122"/>
              </a:rPr>
              <a:t>二</a:t>
            </a:r>
            <a:endParaRPr lang="zh-CN" altLang="en-US" sz="1350" b="1">
              <a:solidFill>
                <a:srgbClr val="FFFFFF"/>
              </a:solidFill>
              <a:latin typeface="微软雅黑" panose="020B0503020204020204" charset="-122"/>
            </a:endParaRPr>
          </a:p>
        </p:txBody>
      </p:sp>
      <p:pic>
        <p:nvPicPr>
          <p:cNvPr id="9" name="图片 8"/>
          <p:cNvPicPr>
            <a:picLocks noChangeAspect="1"/>
          </p:cNvPicPr>
          <p:nvPr/>
        </p:nvPicPr>
        <p:blipFill>
          <a:blip r:embed="rId4"/>
          <a:stretch>
            <a:fillRect/>
          </a:stretch>
        </p:blipFill>
        <p:spPr>
          <a:xfrm>
            <a:off x="7086600" y="2038350"/>
            <a:ext cx="1367155" cy="1740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89560" y="361950"/>
            <a:ext cx="8470265" cy="687070"/>
          </a:xfrm>
          <a:prstGeom prst="rect">
            <a:avLst/>
          </a:prstGeom>
          <a:noFill/>
        </p:spPr>
        <p:txBody>
          <a:bodyPr wrap="square" rtlCol="0">
            <a:noAutofit/>
          </a:bodyPr>
          <a:lstStyle/>
          <a:p>
            <a:pPr algn="ctr"/>
            <a:r>
              <a:rPr kumimoji="1" lang="zh-CN" altLang="en-US" sz="3200" b="1">
                <a:solidFill>
                  <a:schemeClr val="accent6">
                    <a:lumMod val="20000"/>
                    <a:lumOff val="80000"/>
                  </a:schemeClr>
                </a:solidFill>
                <a:latin typeface="微软雅黑" panose="020B0503020204020204" charset="-122"/>
                <a:ea typeface="微软雅黑" panose="020B0503020204020204" charset="-122"/>
              </a:rPr>
              <a:t>第三节</a:t>
            </a:r>
            <a:r>
              <a:rPr kumimoji="1" lang="en-US" altLang="zh-CN" sz="32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200" b="1">
                <a:solidFill>
                  <a:schemeClr val="accent6">
                    <a:lumMod val="20000"/>
                    <a:lumOff val="80000"/>
                  </a:schemeClr>
                </a:solidFill>
                <a:latin typeface="微软雅黑" panose="020B0503020204020204" charset="-122"/>
                <a:ea typeface="微软雅黑" panose="020B0503020204020204" charset="-122"/>
                <a:sym typeface="+mn-ea"/>
              </a:rPr>
              <a:t>《反恐怖主义法》的主要内容及其意义</a:t>
            </a:r>
            <a:endParaRPr kumimoji="1" lang="zh-CN" altLang="en-US" sz="32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zh-CN" altLang="en-US" sz="32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1000760" y="1200150"/>
            <a:ext cx="7458075"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一、《反恐怖主义法》的立法背景</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二、《反恐怖主义法》确立的反恐基本原则</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三、反恐怖主义的主要制度措施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四、《反恐怖主义法》颁布的重大意义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99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一、《反恐怖主义法》的立法背景</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685800" y="1263015"/>
            <a:ext cx="7701915" cy="2676525"/>
          </a:xfrm>
          <a:prstGeom prst="rect">
            <a:avLst/>
          </a:prstGeom>
        </p:spPr>
        <p:txBody>
          <a:bodyPr wrap="square">
            <a:spAutoFit/>
          </a:bodyPr>
          <a:lstStyle/>
          <a:p>
            <a:pPr>
              <a:lnSpc>
                <a:spcPct val="150000"/>
              </a:lnSpc>
            </a:pPr>
            <a:r>
              <a:rPr sz="1600" dirty="0">
                <a:latin typeface="微软雅黑" panose="020B0503020204020204" charset="-122"/>
                <a:ea typeface="微软雅黑" panose="020B0503020204020204" charset="-122"/>
              </a:rPr>
              <a:t>恐怖主义是全世界的共同敌人。恐怖活动组织和个人通过实施暴力恐怖活动，制造社会恐慌，胁迫、强制政府、国际组织，以实现其政治、意识形态目的。恐怖主义不仅威胁各国的国家安全、社会稳定、人民生命财产安全，而且对世界和平，对国与国之间的友好关系发展，甚至对人类的基本权利和自由都产生了严重威胁，是威胁世界和平与发展的重要因素</a:t>
            </a:r>
            <a:r>
              <a:rPr lang="zh-CN" sz="1600" dirty="0">
                <a:latin typeface="微软雅黑" panose="020B0503020204020204" charset="-122"/>
                <a:ea typeface="微软雅黑" panose="020B0503020204020204" charset="-122"/>
              </a:rPr>
              <a:t>。</a:t>
            </a:r>
            <a:endParaRPr lang="zh-CN" sz="1600" dirty="0">
              <a:latin typeface="微软雅黑" panose="020B0503020204020204" charset="-122"/>
              <a:ea typeface="微软雅黑" panose="020B0503020204020204" charset="-122"/>
            </a:endParaRPr>
          </a:p>
          <a:p>
            <a:pPr>
              <a:lnSpc>
                <a:spcPct val="150000"/>
              </a:lnSpc>
            </a:pPr>
            <a:r>
              <a:rPr lang="zh-CN" sz="1600" dirty="0">
                <a:latin typeface="微软雅黑" panose="020B0503020204020204" charset="-122"/>
                <a:ea typeface="微软雅黑" panose="020B0503020204020204" charset="-122"/>
              </a:rPr>
              <a:t>当前，国际恐怖主义活动进入了新一轮活跃期，恐怖主义组织形态、活动方式等出现了新的特点，对国际安全形势带来很大的负面影响，国际反恐形势更加复杂严峻</a:t>
            </a:r>
            <a:endParaRPr lang="zh-CN" sz="1600" dirty="0">
              <a:latin typeface="微软雅黑" panose="020B0503020204020204" charset="-122"/>
              <a:ea typeface="微软雅黑" panose="020B0503020204020204" charset="-122"/>
            </a:endParaRPr>
          </a:p>
        </p:txBody>
      </p:sp>
      <p:sp>
        <p:nvSpPr>
          <p:cNvPr id="2" name="文本框 1"/>
          <p:cNvSpPr txBox="1"/>
          <p:nvPr/>
        </p:nvSpPr>
        <p:spPr>
          <a:xfrm>
            <a:off x="152400" y="133588"/>
            <a:ext cx="6473825"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|《反恐怖主义法》的主要内容及其意义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9004839_next_right_direction_arrow"/>
          <p:cNvPicPr>
            <a:picLocks noChangeAspect="1"/>
          </p:cNvPicPr>
          <p:nvPr/>
        </p:nvPicPr>
        <p:blipFill>
          <a:blip r:embed="rId1"/>
          <a:stretch>
            <a:fillRect/>
          </a:stretch>
        </p:blipFill>
        <p:spPr>
          <a:xfrm rot="5400000">
            <a:off x="7379970" y="3931920"/>
            <a:ext cx="831215" cy="831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99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一、《反恐怖主义法》的立法背景</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685800" y="1263015"/>
            <a:ext cx="7940675" cy="2306955"/>
          </a:xfrm>
          <a:prstGeom prst="rect">
            <a:avLst/>
          </a:prstGeom>
        </p:spPr>
        <p:txBody>
          <a:bodyPr wrap="square">
            <a:spAutoFit/>
          </a:bodyPr>
          <a:lstStyle/>
          <a:p>
            <a:pPr>
              <a:lnSpc>
                <a:spcPct val="150000"/>
              </a:lnSpc>
            </a:pPr>
            <a:r>
              <a:rPr sz="1600" dirty="0">
                <a:latin typeface="微软雅黑" panose="020B0503020204020204" charset="-122"/>
                <a:ea typeface="微软雅黑" panose="020B0503020204020204" charset="-122"/>
              </a:rPr>
              <a:t>为了打击和惩治恐怖主义，自20世纪60年代以来，联合国先后发布《消除国际恐怖主义措施宣言》《关于打击恐怖主义的宣言》等，呼吁世界各国共同与恐怖主义作斗争。</a:t>
            </a:r>
            <a:endParaRPr sz="1600" dirty="0">
              <a:latin typeface="微软雅黑" panose="020B0503020204020204" charset="-122"/>
              <a:ea typeface="微软雅黑" panose="020B0503020204020204" charset="-122"/>
            </a:endParaRPr>
          </a:p>
          <a:p>
            <a:pPr>
              <a:lnSpc>
                <a:spcPct val="150000"/>
              </a:lnSpc>
            </a:pPr>
            <a:r>
              <a:rPr sz="1600" dirty="0">
                <a:latin typeface="微软雅黑" panose="020B0503020204020204" charset="-122"/>
                <a:ea typeface="微软雅黑" panose="020B0503020204020204" charset="-122"/>
              </a:rPr>
              <a:t>当前，我国社会大局总体稳定，但受国际及国内多种因素影响，我国反恐怖斗争形势严峻、复杂、尖锐。我国反对一切形式的恐怖主义，坚决打击惩治恐怖活动，依法取缔恐怖活动组织。但随着反恐怖主义斗争形势的发展，原有反恐怖主义法律制度建设面临着新的情况和要求，迫切需要通过立法解决。</a:t>
            </a:r>
            <a:endParaRPr sz="1600" dirty="0">
              <a:latin typeface="微软雅黑" panose="020B0503020204020204" charset="-122"/>
              <a:ea typeface="微软雅黑" panose="020B0503020204020204" charset="-122"/>
            </a:endParaRPr>
          </a:p>
        </p:txBody>
      </p:sp>
      <p:sp>
        <p:nvSpPr>
          <p:cNvPr id="2" name="文本框 1"/>
          <p:cNvSpPr txBox="1"/>
          <p:nvPr/>
        </p:nvSpPr>
        <p:spPr>
          <a:xfrm>
            <a:off x="152400" y="133588"/>
            <a:ext cx="6473825"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|《反恐怖主义法》的主要内容及其意义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5410200" y="3257550"/>
            <a:ext cx="2569210" cy="1513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二、《反恐怖主义法》确立的反恐基本原则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4738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|《反恐怖主义法》的主要内容及其意义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0" name="Freeform 5"/>
          <p:cNvSpPr/>
          <p:nvPr>
            <p:custDataLst>
              <p:tags r:id="rId1"/>
            </p:custDataLst>
          </p:nvPr>
        </p:nvSpPr>
        <p:spPr bwMode="auto">
          <a:xfrm>
            <a:off x="3776334" y="1995096"/>
            <a:ext cx="755502" cy="717864"/>
          </a:xfrm>
          <a:custGeom>
            <a:avLst/>
            <a:gdLst>
              <a:gd name="T0" fmla="*/ 156 w 823"/>
              <a:gd name="T1" fmla="*/ 782 h 782"/>
              <a:gd name="T2" fmla="*/ 0 w 823"/>
              <a:gd name="T3" fmla="*/ 300 h 782"/>
              <a:gd name="T4" fmla="*/ 411 w 823"/>
              <a:gd name="T5" fmla="*/ 0 h 782"/>
              <a:gd name="T6" fmla="*/ 823 w 823"/>
              <a:gd name="T7" fmla="*/ 300 h 782"/>
              <a:gd name="T8" fmla="*/ 665 w 823"/>
              <a:gd name="T9" fmla="*/ 782 h 782"/>
              <a:gd name="T10" fmla="*/ 156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156" y="782"/>
                </a:moveTo>
                <a:lnTo>
                  <a:pt x="0" y="300"/>
                </a:lnTo>
                <a:lnTo>
                  <a:pt x="411" y="0"/>
                </a:lnTo>
                <a:lnTo>
                  <a:pt x="823" y="300"/>
                </a:lnTo>
                <a:lnTo>
                  <a:pt x="665" y="782"/>
                </a:lnTo>
                <a:lnTo>
                  <a:pt x="156" y="782"/>
                </a:lnTo>
                <a:close/>
              </a:path>
            </a:pathLst>
          </a:custGeom>
          <a:gradFill>
            <a:gsLst>
              <a:gs pos="0">
                <a:srgbClr val="E30000"/>
              </a:gs>
              <a:gs pos="100000">
                <a:srgbClr val="760303"/>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1" name="Freeform 6"/>
          <p:cNvSpPr/>
          <p:nvPr>
            <p:custDataLst>
              <p:tags r:id="rId2"/>
            </p:custDataLst>
          </p:nvPr>
        </p:nvSpPr>
        <p:spPr bwMode="auto">
          <a:xfrm>
            <a:off x="3792858" y="2750339"/>
            <a:ext cx="756420" cy="717864"/>
          </a:xfrm>
          <a:custGeom>
            <a:avLst/>
            <a:gdLst>
              <a:gd name="T0" fmla="*/ 412 w 824"/>
              <a:gd name="T1" fmla="*/ 782 h 782"/>
              <a:gd name="T2" fmla="*/ 0 w 824"/>
              <a:gd name="T3" fmla="*/ 483 h 782"/>
              <a:gd name="T4" fmla="*/ 157 w 824"/>
              <a:gd name="T5" fmla="*/ 0 h 782"/>
              <a:gd name="T6" fmla="*/ 665 w 824"/>
              <a:gd name="T7" fmla="*/ 0 h 782"/>
              <a:gd name="T8" fmla="*/ 824 w 824"/>
              <a:gd name="T9" fmla="*/ 483 h 782"/>
              <a:gd name="T10" fmla="*/ 412 w 824"/>
              <a:gd name="T11" fmla="*/ 782 h 782"/>
            </a:gdLst>
            <a:ahLst/>
            <a:cxnLst>
              <a:cxn ang="0">
                <a:pos x="T0" y="T1"/>
              </a:cxn>
              <a:cxn ang="0">
                <a:pos x="T2" y="T3"/>
              </a:cxn>
              <a:cxn ang="0">
                <a:pos x="T4" y="T5"/>
              </a:cxn>
              <a:cxn ang="0">
                <a:pos x="T6" y="T7"/>
              </a:cxn>
              <a:cxn ang="0">
                <a:pos x="T8" y="T9"/>
              </a:cxn>
              <a:cxn ang="0">
                <a:pos x="T10" y="T11"/>
              </a:cxn>
            </a:cxnLst>
            <a:rect l="0" t="0" r="r" b="b"/>
            <a:pathLst>
              <a:path w="824" h="782">
                <a:moveTo>
                  <a:pt x="412" y="782"/>
                </a:moveTo>
                <a:lnTo>
                  <a:pt x="0" y="483"/>
                </a:lnTo>
                <a:lnTo>
                  <a:pt x="157" y="0"/>
                </a:lnTo>
                <a:lnTo>
                  <a:pt x="665" y="0"/>
                </a:lnTo>
                <a:lnTo>
                  <a:pt x="824" y="483"/>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dirty="0">
              <a:latin typeface="Arial" panose="020B0604020202020204" pitchFamily="34" charset="0"/>
              <a:ea typeface="微软雅黑" panose="020B0503020204020204" charset="-122"/>
              <a:sym typeface="Arial" panose="020B0604020202020204" pitchFamily="34" charset="0"/>
            </a:endParaRPr>
          </a:p>
        </p:txBody>
      </p:sp>
      <p:sp>
        <p:nvSpPr>
          <p:cNvPr id="32" name="Freeform 7"/>
          <p:cNvSpPr/>
          <p:nvPr>
            <p:custDataLst>
              <p:tags r:id="rId3"/>
            </p:custDataLst>
          </p:nvPr>
        </p:nvSpPr>
        <p:spPr bwMode="auto">
          <a:xfrm>
            <a:off x="4193098" y="1526667"/>
            <a:ext cx="755502" cy="717864"/>
          </a:xfrm>
          <a:custGeom>
            <a:avLst/>
            <a:gdLst>
              <a:gd name="T0" fmla="*/ 412 w 823"/>
              <a:gd name="T1" fmla="*/ 782 h 782"/>
              <a:gd name="T2" fmla="*/ 0 w 823"/>
              <a:gd name="T3" fmla="*/ 482 h 782"/>
              <a:gd name="T4" fmla="*/ 157 w 823"/>
              <a:gd name="T5" fmla="*/ 0 h 782"/>
              <a:gd name="T6" fmla="*/ 665 w 823"/>
              <a:gd name="T7" fmla="*/ 0 h 782"/>
              <a:gd name="T8" fmla="*/ 823 w 823"/>
              <a:gd name="T9" fmla="*/ 482 h 782"/>
              <a:gd name="T10" fmla="*/ 412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2" y="782"/>
                </a:moveTo>
                <a:lnTo>
                  <a:pt x="0" y="482"/>
                </a:lnTo>
                <a:lnTo>
                  <a:pt x="157" y="0"/>
                </a:lnTo>
                <a:lnTo>
                  <a:pt x="665" y="0"/>
                </a:lnTo>
                <a:lnTo>
                  <a:pt x="823" y="482"/>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Freeform 8"/>
          <p:cNvSpPr/>
          <p:nvPr>
            <p:custDataLst>
              <p:tags r:id="rId4"/>
            </p:custDataLst>
          </p:nvPr>
        </p:nvSpPr>
        <p:spPr bwMode="auto">
          <a:xfrm>
            <a:off x="4424431" y="2262490"/>
            <a:ext cx="755502" cy="718782"/>
          </a:xfrm>
          <a:custGeom>
            <a:avLst/>
            <a:gdLst>
              <a:gd name="T0" fmla="*/ 411 w 823"/>
              <a:gd name="T1" fmla="*/ 783 h 783"/>
              <a:gd name="T2" fmla="*/ 0 w 823"/>
              <a:gd name="T3" fmla="*/ 483 h 783"/>
              <a:gd name="T4" fmla="*/ 156 w 823"/>
              <a:gd name="T5" fmla="*/ 0 h 783"/>
              <a:gd name="T6" fmla="*/ 664 w 823"/>
              <a:gd name="T7" fmla="*/ 0 h 783"/>
              <a:gd name="T8" fmla="*/ 823 w 823"/>
              <a:gd name="T9" fmla="*/ 483 h 783"/>
              <a:gd name="T10" fmla="*/ 411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1" y="783"/>
                </a:moveTo>
                <a:lnTo>
                  <a:pt x="0" y="483"/>
                </a:lnTo>
                <a:lnTo>
                  <a:pt x="156" y="0"/>
                </a:lnTo>
                <a:lnTo>
                  <a:pt x="664" y="0"/>
                </a:lnTo>
                <a:lnTo>
                  <a:pt x="823" y="483"/>
                </a:lnTo>
                <a:lnTo>
                  <a:pt x="411"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3" name="Freeform 9"/>
          <p:cNvSpPr/>
          <p:nvPr>
            <p:custDataLst>
              <p:tags r:id="rId5"/>
            </p:custDataLst>
          </p:nvPr>
        </p:nvSpPr>
        <p:spPr bwMode="auto">
          <a:xfrm>
            <a:off x="3128236" y="2276660"/>
            <a:ext cx="755502" cy="718782"/>
          </a:xfrm>
          <a:custGeom>
            <a:avLst/>
            <a:gdLst>
              <a:gd name="T0" fmla="*/ 412 w 823"/>
              <a:gd name="T1" fmla="*/ 783 h 783"/>
              <a:gd name="T2" fmla="*/ 0 w 823"/>
              <a:gd name="T3" fmla="*/ 483 h 783"/>
              <a:gd name="T4" fmla="*/ 158 w 823"/>
              <a:gd name="T5" fmla="*/ 0 h 783"/>
              <a:gd name="T6" fmla="*/ 667 w 823"/>
              <a:gd name="T7" fmla="*/ 0 h 783"/>
              <a:gd name="T8" fmla="*/ 823 w 823"/>
              <a:gd name="T9" fmla="*/ 483 h 783"/>
              <a:gd name="T10" fmla="*/ 412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2" y="783"/>
                </a:moveTo>
                <a:lnTo>
                  <a:pt x="0" y="483"/>
                </a:lnTo>
                <a:lnTo>
                  <a:pt x="158" y="0"/>
                </a:lnTo>
                <a:lnTo>
                  <a:pt x="667" y="0"/>
                </a:lnTo>
                <a:lnTo>
                  <a:pt x="823" y="483"/>
                </a:lnTo>
                <a:lnTo>
                  <a:pt x="412"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4" name="Freeform 10"/>
          <p:cNvSpPr/>
          <p:nvPr>
            <p:custDataLst>
              <p:tags r:id="rId6"/>
            </p:custDataLst>
          </p:nvPr>
        </p:nvSpPr>
        <p:spPr bwMode="auto">
          <a:xfrm>
            <a:off x="3369667" y="1516568"/>
            <a:ext cx="755502" cy="717864"/>
          </a:xfrm>
          <a:custGeom>
            <a:avLst/>
            <a:gdLst>
              <a:gd name="T0" fmla="*/ 411 w 823"/>
              <a:gd name="T1" fmla="*/ 782 h 782"/>
              <a:gd name="T2" fmla="*/ 0 w 823"/>
              <a:gd name="T3" fmla="*/ 482 h 782"/>
              <a:gd name="T4" fmla="*/ 158 w 823"/>
              <a:gd name="T5" fmla="*/ 0 h 782"/>
              <a:gd name="T6" fmla="*/ 666 w 823"/>
              <a:gd name="T7" fmla="*/ 0 h 782"/>
              <a:gd name="T8" fmla="*/ 823 w 823"/>
              <a:gd name="T9" fmla="*/ 482 h 782"/>
              <a:gd name="T10" fmla="*/ 411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1" y="782"/>
                </a:moveTo>
                <a:lnTo>
                  <a:pt x="0" y="482"/>
                </a:lnTo>
                <a:lnTo>
                  <a:pt x="158" y="0"/>
                </a:lnTo>
                <a:lnTo>
                  <a:pt x="666" y="0"/>
                </a:lnTo>
                <a:lnTo>
                  <a:pt x="823" y="482"/>
                </a:lnTo>
                <a:lnTo>
                  <a:pt x="411"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6" name="Freeform 54"/>
          <p:cNvSpPr>
            <a:spLocks noEditPoints="1"/>
          </p:cNvSpPr>
          <p:nvPr>
            <p:custDataLst>
              <p:tags r:id="rId7"/>
            </p:custDataLst>
          </p:nvPr>
        </p:nvSpPr>
        <p:spPr bwMode="auto">
          <a:xfrm>
            <a:off x="3369071" y="2535808"/>
            <a:ext cx="273833" cy="200485"/>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7" name="Freeform 104"/>
          <p:cNvSpPr>
            <a:spLocks noEditPoints="1"/>
          </p:cNvSpPr>
          <p:nvPr>
            <p:custDataLst>
              <p:tags r:id="rId8"/>
            </p:custDataLst>
          </p:nvPr>
        </p:nvSpPr>
        <p:spPr bwMode="auto">
          <a:xfrm>
            <a:off x="4662044" y="2480837"/>
            <a:ext cx="280275" cy="282089"/>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8" name="Freeform 7"/>
          <p:cNvSpPr>
            <a:spLocks noEditPoints="1"/>
          </p:cNvSpPr>
          <p:nvPr>
            <p:custDataLst>
              <p:tags r:id="rId9"/>
            </p:custDataLst>
          </p:nvPr>
        </p:nvSpPr>
        <p:spPr bwMode="auto">
          <a:xfrm>
            <a:off x="3615621" y="1770617"/>
            <a:ext cx="263593" cy="209766"/>
          </a:xfrm>
          <a:custGeom>
            <a:avLst/>
            <a:gdLst>
              <a:gd name="T0" fmla="*/ 141 w 141"/>
              <a:gd name="T1" fmla="*/ 40 h 112"/>
              <a:gd name="T2" fmla="*/ 126 w 141"/>
              <a:gd name="T3" fmla="*/ 25 h 112"/>
              <a:gd name="T4" fmla="*/ 113 w 141"/>
              <a:gd name="T5" fmla="*/ 0 h 112"/>
              <a:gd name="T6" fmla="*/ 27 w 141"/>
              <a:gd name="T7" fmla="*/ 0 h 112"/>
              <a:gd name="T8" fmla="*/ 14 w 141"/>
              <a:gd name="T9" fmla="*/ 25 h 112"/>
              <a:gd name="T10" fmla="*/ 0 w 141"/>
              <a:gd name="T11" fmla="*/ 40 h 112"/>
              <a:gd name="T12" fmla="*/ 0 w 141"/>
              <a:gd name="T13" fmla="*/ 86 h 112"/>
              <a:gd name="T14" fmla="*/ 0 w 141"/>
              <a:gd name="T15" fmla="*/ 89 h 112"/>
              <a:gd name="T16" fmla="*/ 0 w 141"/>
              <a:gd name="T17" fmla="*/ 105 h 112"/>
              <a:gd name="T18" fmla="*/ 6 w 141"/>
              <a:gd name="T19" fmla="*/ 112 h 112"/>
              <a:gd name="T20" fmla="*/ 27 w 141"/>
              <a:gd name="T21" fmla="*/ 112 h 112"/>
              <a:gd name="T22" fmla="*/ 33 w 141"/>
              <a:gd name="T23" fmla="*/ 105 h 112"/>
              <a:gd name="T24" fmla="*/ 33 w 141"/>
              <a:gd name="T25" fmla="*/ 89 h 112"/>
              <a:gd name="T26" fmla="*/ 107 w 141"/>
              <a:gd name="T27" fmla="*/ 89 h 112"/>
              <a:gd name="T28" fmla="*/ 107 w 141"/>
              <a:gd name="T29" fmla="*/ 105 h 112"/>
              <a:gd name="T30" fmla="*/ 114 w 141"/>
              <a:gd name="T31" fmla="*/ 112 h 112"/>
              <a:gd name="T32" fmla="*/ 134 w 141"/>
              <a:gd name="T33" fmla="*/ 112 h 112"/>
              <a:gd name="T34" fmla="*/ 141 w 141"/>
              <a:gd name="T35" fmla="*/ 105 h 112"/>
              <a:gd name="T36" fmla="*/ 141 w 141"/>
              <a:gd name="T37" fmla="*/ 89 h 112"/>
              <a:gd name="T38" fmla="*/ 141 w 141"/>
              <a:gd name="T39" fmla="*/ 40 h 112"/>
              <a:gd name="T40" fmla="*/ 35 w 141"/>
              <a:gd name="T41" fmla="*/ 9 h 112"/>
              <a:gd name="T42" fmla="*/ 105 w 141"/>
              <a:gd name="T43" fmla="*/ 9 h 112"/>
              <a:gd name="T44" fmla="*/ 117 w 141"/>
              <a:gd name="T45" fmla="*/ 32 h 112"/>
              <a:gd name="T46" fmla="*/ 23 w 141"/>
              <a:gd name="T47" fmla="*/ 32 h 112"/>
              <a:gd name="T48" fmla="*/ 35 w 141"/>
              <a:gd name="T49" fmla="*/ 9 h 112"/>
              <a:gd name="T50" fmla="*/ 40 w 141"/>
              <a:gd name="T51" fmla="*/ 78 h 112"/>
              <a:gd name="T52" fmla="*/ 12 w 141"/>
              <a:gd name="T53" fmla="*/ 78 h 112"/>
              <a:gd name="T54" fmla="*/ 12 w 141"/>
              <a:gd name="T55" fmla="*/ 63 h 112"/>
              <a:gd name="T56" fmla="*/ 40 w 141"/>
              <a:gd name="T57" fmla="*/ 63 h 112"/>
              <a:gd name="T58" fmla="*/ 40 w 141"/>
              <a:gd name="T59" fmla="*/ 78 h 112"/>
              <a:gd name="T60" fmla="*/ 128 w 141"/>
              <a:gd name="T61" fmla="*/ 78 h 112"/>
              <a:gd name="T62" fmla="*/ 100 w 141"/>
              <a:gd name="T63" fmla="*/ 78 h 112"/>
              <a:gd name="T64" fmla="*/ 100 w 141"/>
              <a:gd name="T65" fmla="*/ 63 h 112"/>
              <a:gd name="T66" fmla="*/ 128 w 141"/>
              <a:gd name="T67" fmla="*/ 63 h 112"/>
              <a:gd name="T68" fmla="*/ 128 w 141"/>
              <a:gd name="T6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53" name="Freeform 51"/>
          <p:cNvSpPr>
            <a:spLocks noEditPoints="1"/>
          </p:cNvSpPr>
          <p:nvPr>
            <p:custDataLst>
              <p:tags r:id="rId10"/>
            </p:custDataLst>
          </p:nvPr>
        </p:nvSpPr>
        <p:spPr bwMode="auto">
          <a:xfrm>
            <a:off x="4419275" y="1746046"/>
            <a:ext cx="303513" cy="262345"/>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1"/>
            </p:custDataLst>
          </p:nvPr>
        </p:nvSpPr>
        <p:spPr>
          <a:xfrm>
            <a:off x="3844807" y="2198497"/>
            <a:ext cx="618554" cy="400859"/>
          </a:xfrm>
          <a:prstGeom prst="rect">
            <a:avLst/>
          </a:prstGeom>
          <a:noFill/>
        </p:spPr>
        <p:txBody>
          <a:bodyPr wrap="square" rtlCol="0" anchor="ctr" anchorCtr="0">
            <a:normAutofit fontScale="90000"/>
          </a:bodyPr>
          <a:p>
            <a:pPr algn="ctr">
              <a:lnSpc>
                <a:spcPct val="130000"/>
              </a:lnSpc>
            </a:pPr>
            <a:r>
              <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原则</a:t>
            </a:r>
            <a:endPar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7" name="图形 3"/>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007823" y="2909243"/>
            <a:ext cx="326488" cy="326488"/>
          </a:xfrm>
          <a:prstGeom prst="rect">
            <a:avLst/>
          </a:prstGeom>
        </p:spPr>
      </p:pic>
      <p:sp>
        <p:nvSpPr>
          <p:cNvPr id="100" name="文本框 99"/>
          <p:cNvSpPr txBox="1"/>
          <p:nvPr/>
        </p:nvSpPr>
        <p:spPr>
          <a:xfrm>
            <a:off x="416560" y="1200150"/>
            <a:ext cx="3104515" cy="1168400"/>
          </a:xfrm>
          <a:prstGeom prst="rect">
            <a:avLst/>
          </a:prstGeom>
          <a:noFill/>
          <a:ln w="9525">
            <a:noFill/>
          </a:ln>
        </p:spPr>
        <p:txBody>
          <a:bodyPr wrap="square">
            <a:spAutoFit/>
          </a:bodyPr>
          <a:p>
            <a:pPr indent="0"/>
            <a:r>
              <a:rPr lang="zh-CN" sz="1400" b="1">
                <a:latin typeface="微软雅黑" panose="020B0503020204020204" charset="-122"/>
                <a:ea typeface="微软雅黑" panose="020B0503020204020204" charset="-122"/>
              </a:rPr>
              <a:t>反对一切形式的恐怖主义原则</a:t>
            </a:r>
            <a:r>
              <a:rPr lang="zh-CN" sz="1400" b="0">
                <a:latin typeface="微软雅黑" panose="020B0503020204020204" charset="-122"/>
                <a:ea typeface="微软雅黑" panose="020B0503020204020204" charset="-122"/>
              </a:rPr>
              <a:t>任何形式的恐怖主义都不具有合法性、合理性和可值得同情的理由和借口，任何国家和组织以及个人都不得在对待恐怖主义问题上持双重、多重标准</a:t>
            </a:r>
            <a:endParaRPr lang="zh-CN" altLang="en-US" sz="1400" b="0">
              <a:latin typeface="微软雅黑" panose="020B0503020204020204" charset="-122"/>
              <a:ea typeface="微软雅黑" panose="020B0503020204020204" charset="-122"/>
            </a:endParaRPr>
          </a:p>
        </p:txBody>
      </p:sp>
      <p:sp>
        <p:nvSpPr>
          <p:cNvPr id="6" name="文本框 5"/>
          <p:cNvSpPr txBox="1"/>
          <p:nvPr/>
        </p:nvSpPr>
        <p:spPr>
          <a:xfrm>
            <a:off x="5105400" y="1047750"/>
            <a:ext cx="3660140" cy="1383665"/>
          </a:xfrm>
          <a:prstGeom prst="rect">
            <a:avLst/>
          </a:prstGeom>
          <a:noFill/>
          <a:ln w="9525">
            <a:noFill/>
          </a:ln>
        </p:spPr>
        <p:txBody>
          <a:bodyPr wrap="square">
            <a:spAutoFit/>
          </a:bodyPr>
          <a:p>
            <a:pPr indent="0"/>
            <a:r>
              <a:rPr lang="zh-CN" sz="1400" b="1">
                <a:latin typeface="微软雅黑" panose="020B0503020204020204" charset="-122"/>
                <a:ea typeface="微软雅黑" panose="020B0503020204020204" charset="-122"/>
                <a:cs typeface="微软雅黑" panose="020B0503020204020204" charset="-122"/>
              </a:rPr>
              <a:t>综合治理原则</a:t>
            </a:r>
            <a:r>
              <a:rPr lang="zh-CN" sz="1400" b="0">
                <a:latin typeface="微软雅黑" panose="020B0503020204020204" charset="-122"/>
                <a:ea typeface="微软雅黑" panose="020B0503020204020204" charset="-122"/>
                <a:cs typeface="微软雅黑" panose="020B0503020204020204" charset="-122"/>
              </a:rPr>
              <a:t>《反恐怖主义法》第四条规定</a:t>
            </a:r>
            <a:r>
              <a:rPr lang="en-US" sz="1400" b="0">
                <a:latin typeface="微软雅黑" panose="020B0503020204020204" charset="-122"/>
                <a:ea typeface="微软雅黑" panose="020B0503020204020204" charset="-122"/>
                <a:cs typeface="微软雅黑" panose="020B0503020204020204" charset="-122"/>
              </a:rPr>
              <a:t>“</a:t>
            </a:r>
            <a:r>
              <a:rPr lang="zh-CN" sz="1400" b="0">
                <a:latin typeface="微软雅黑" panose="020B0503020204020204" charset="-122"/>
                <a:ea typeface="微软雅黑" panose="020B0503020204020204" charset="-122"/>
                <a:cs typeface="微软雅黑" panose="020B0503020204020204" charset="-122"/>
              </a:rPr>
              <a:t>国家将反恐怖主义工作纳入国家安全战略，综合施策，标本兼治，加强反恐怖主义的能力建设，运用政治、经济、法律、文化、教育、外交、军事等手段，开展反恐怖主义工作。</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16560" y="2672080"/>
            <a:ext cx="2818765" cy="521970"/>
          </a:xfrm>
          <a:prstGeom prst="rect">
            <a:avLst/>
          </a:prstGeom>
          <a:noFill/>
          <a:ln w="9525">
            <a:noFill/>
          </a:ln>
        </p:spPr>
        <p:txBody>
          <a:bodyPr wrap="square">
            <a:spAutoFit/>
          </a:bodyPr>
          <a:p>
            <a:pPr indent="0"/>
            <a:r>
              <a:rPr lang="zh-CN" sz="1400" b="1">
                <a:latin typeface="微软雅黑" panose="020B0503020204020204" charset="-122"/>
                <a:ea typeface="微软雅黑" panose="020B0503020204020204" charset="-122"/>
              </a:rPr>
              <a:t>统一领导、分工负责、联动配合，以及专群结合、全民反恐原则</a:t>
            </a:r>
            <a:endParaRPr lang="zh-CN" altLang="en-US" sz="1400" b="1">
              <a:latin typeface="微软雅黑" panose="020B0503020204020204" charset="-122"/>
              <a:ea typeface="微软雅黑" panose="020B0503020204020204" charset="-122"/>
            </a:endParaRPr>
          </a:p>
        </p:txBody>
      </p:sp>
      <p:sp>
        <p:nvSpPr>
          <p:cNvPr id="9" name="文本框 8"/>
          <p:cNvSpPr txBox="1"/>
          <p:nvPr/>
        </p:nvSpPr>
        <p:spPr>
          <a:xfrm>
            <a:off x="5181600" y="2736215"/>
            <a:ext cx="3490595" cy="521970"/>
          </a:xfrm>
          <a:prstGeom prst="rect">
            <a:avLst/>
          </a:prstGeom>
          <a:noFill/>
          <a:ln w="9525">
            <a:noFill/>
          </a:ln>
        </p:spPr>
        <p:txBody>
          <a:bodyPr wrap="square">
            <a:spAutoFit/>
          </a:bodyPr>
          <a:p>
            <a:pPr indent="0"/>
            <a:r>
              <a:rPr lang="zh-CN" sz="1400" b="1">
                <a:latin typeface="微软雅黑" panose="020B0503020204020204" charset="-122"/>
                <a:ea typeface="微软雅黑" panose="020B0503020204020204" charset="-122"/>
              </a:rPr>
              <a:t>防范为主，惩防结合，先发制敌，保持主动原则</a:t>
            </a:r>
            <a:endParaRPr lang="zh-CN" altLang="en-US" sz="1400" b="1">
              <a:latin typeface="微软雅黑" panose="020B0503020204020204" charset="-122"/>
              <a:ea typeface="微软雅黑" panose="020B0503020204020204" charset="-122"/>
            </a:endParaRPr>
          </a:p>
        </p:txBody>
      </p:sp>
      <p:sp>
        <p:nvSpPr>
          <p:cNvPr id="10" name="文本框 9"/>
          <p:cNvSpPr txBox="1"/>
          <p:nvPr/>
        </p:nvSpPr>
        <p:spPr>
          <a:xfrm>
            <a:off x="3429000" y="3545840"/>
            <a:ext cx="5080000" cy="737235"/>
          </a:xfrm>
          <a:prstGeom prst="rect">
            <a:avLst/>
          </a:prstGeom>
          <a:noFill/>
          <a:ln w="9525">
            <a:noFill/>
          </a:ln>
        </p:spPr>
        <p:txBody>
          <a:bodyPr>
            <a:spAutoFit/>
          </a:bodyPr>
          <a:p>
            <a:pPr indent="0"/>
            <a:r>
              <a:rPr lang="zh-CN" sz="1400" b="1">
                <a:solidFill>
                  <a:schemeClr val="tx1"/>
                </a:solidFill>
                <a:latin typeface="微软雅黑" panose="020B0503020204020204" charset="-122"/>
                <a:ea typeface="微软雅黑" panose="020B0503020204020204" charset="-122"/>
              </a:rPr>
              <a:t>法治和人权保障原则</a:t>
            </a:r>
            <a:r>
              <a:rPr lang="zh-CN" sz="1400" b="0">
                <a:solidFill>
                  <a:schemeClr val="tx1"/>
                </a:solidFill>
                <a:latin typeface="微软雅黑" panose="020B0503020204020204" charset="-122"/>
                <a:ea typeface="微软雅黑" panose="020B0503020204020204" charset="-122"/>
              </a:rPr>
              <a:t>本法将法治和人权保障原则的要求贯穿始终，对有关手段措施设定了适用范围、批准程序、期限、救济途径等限制。</a:t>
            </a:r>
            <a:endParaRPr lang="zh-CN" altLang="en-US" sz="1400" b="0">
              <a:solidFill>
                <a:schemeClr val="tx1"/>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15"/>
          <a:stretch>
            <a:fillRect/>
          </a:stretch>
        </p:blipFill>
        <p:spPr>
          <a:xfrm>
            <a:off x="533400" y="3291205"/>
            <a:ext cx="2693670" cy="1419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三、反恐怖主义的主要制度措施</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4738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|《反恐怖主义法》的主要内容及其意义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066800" y="1200150"/>
            <a:ext cx="3300095" cy="337185"/>
          </a:xfrm>
          <a:prstGeom prst="rect">
            <a:avLst/>
          </a:prstGeom>
          <a:noFill/>
          <a:ln w="9525">
            <a:noFill/>
          </a:ln>
        </p:spPr>
        <p:txBody>
          <a:bodyPr wrap="square">
            <a:spAutoFit/>
            <a:scene3d>
              <a:camera prst="orthographicFront"/>
              <a:lightRig rig="threePt" dir="t"/>
            </a:scene3d>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（一）高度重视安全防范</a:t>
            </a:r>
            <a:endParaRPr lang="zh-CN" altLang="en-US"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7" name="椭圆 6"/>
          <p:cNvSpPr/>
          <p:nvPr>
            <p:custDataLst>
              <p:tags r:id="rId1"/>
            </p:custDataLst>
          </p:nvPr>
        </p:nvSpPr>
        <p:spPr>
          <a:xfrm rot="15720972">
            <a:off x="3384716" y="3384049"/>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350" dirty="0">
              <a:solidFill>
                <a:schemeClr val="bg1"/>
              </a:solidFill>
            </a:endParaRPr>
          </a:p>
        </p:txBody>
      </p:sp>
      <p:sp>
        <p:nvSpPr>
          <p:cNvPr id="13" name="椭圆 12"/>
          <p:cNvSpPr/>
          <p:nvPr>
            <p:custDataLst>
              <p:tags r:id="rId2"/>
            </p:custDataLst>
          </p:nvPr>
        </p:nvSpPr>
        <p:spPr>
          <a:xfrm rot="3600000" flipH="1">
            <a:off x="3657868" y="2684769"/>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二</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15" name="矩形 14"/>
          <p:cNvSpPr/>
          <p:nvPr>
            <p:custDataLst>
              <p:tags r:id="rId3"/>
            </p:custDataLst>
          </p:nvPr>
        </p:nvSpPr>
        <p:spPr>
          <a:xfrm rot="12827325">
            <a:off x="3579738" y="3137130"/>
            <a:ext cx="292209" cy="346284"/>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900">
              <a:solidFill>
                <a:schemeClr val="bg1"/>
              </a:solidFill>
            </a:endParaRPr>
          </a:p>
        </p:txBody>
      </p:sp>
      <p:sp>
        <p:nvSpPr>
          <p:cNvPr id="18" name="椭圆 17"/>
          <p:cNvSpPr/>
          <p:nvPr>
            <p:custDataLst>
              <p:tags r:id="rId4"/>
            </p:custDataLst>
          </p:nvPr>
        </p:nvSpPr>
        <p:spPr>
          <a:xfrm rot="986847">
            <a:off x="3844742" y="1704437"/>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dirty="0">
              <a:solidFill>
                <a:schemeClr val="bg1"/>
              </a:solidFill>
              <a:latin typeface="微软雅黑" panose="020B0503020204020204" charset="-122"/>
              <a:ea typeface="微软雅黑" panose="020B0503020204020204" charset="-122"/>
            </a:endParaRPr>
          </a:p>
        </p:txBody>
      </p:sp>
      <p:sp>
        <p:nvSpPr>
          <p:cNvPr id="19" name="椭圆 18"/>
          <p:cNvSpPr/>
          <p:nvPr>
            <p:custDataLst>
              <p:tags r:id="rId5"/>
            </p:custDataLst>
          </p:nvPr>
        </p:nvSpPr>
        <p:spPr>
          <a:xfrm>
            <a:off x="4129642" y="2190658"/>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一</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20" name="矩形 14"/>
          <p:cNvSpPr/>
          <p:nvPr>
            <p:custDataLst>
              <p:tags r:id="rId6"/>
            </p:custDataLst>
          </p:nvPr>
        </p:nvSpPr>
        <p:spPr>
          <a:xfrm rot="19693200">
            <a:off x="4045314" y="1960254"/>
            <a:ext cx="292209" cy="341155"/>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a:solidFill>
                <a:schemeClr val="bg1"/>
              </a:solidFill>
              <a:latin typeface="微软雅黑" panose="020B0503020204020204" charset="-122"/>
              <a:ea typeface="微软雅黑" panose="020B0503020204020204" charset="-122"/>
            </a:endParaRPr>
          </a:p>
        </p:txBody>
      </p:sp>
      <p:sp>
        <p:nvSpPr>
          <p:cNvPr id="30" name="椭圆 29"/>
          <p:cNvSpPr/>
          <p:nvPr>
            <p:custDataLst>
              <p:tags r:id="rId7"/>
            </p:custDataLst>
          </p:nvPr>
        </p:nvSpPr>
        <p:spPr>
          <a:xfrm rot="986847" flipH="1" flipV="1">
            <a:off x="4609733" y="3851300"/>
            <a:ext cx="365493" cy="365493"/>
          </a:xfrm>
          <a:prstGeom prst="ellipse">
            <a:avLst/>
          </a:prstGeom>
          <a:solidFill>
            <a:srgbClr val="DA0000"/>
          </a:solidFill>
          <a:ln w="57150">
            <a:solidFill>
              <a:schemeClr val="accent1"/>
            </a:solid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350" dirty="0">
              <a:solidFill>
                <a:schemeClr val="bg1"/>
              </a:solidFill>
            </a:endParaRPr>
          </a:p>
        </p:txBody>
      </p:sp>
      <p:sp>
        <p:nvSpPr>
          <p:cNvPr id="31" name="椭圆 30"/>
          <p:cNvSpPr/>
          <p:nvPr>
            <p:custDataLst>
              <p:tags r:id="rId8"/>
            </p:custDataLst>
          </p:nvPr>
        </p:nvSpPr>
        <p:spPr>
          <a:xfrm rot="9900000" flipH="1" flipV="1">
            <a:off x="4119339" y="3159587"/>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p>
            <a:pPr algn="ctr"/>
            <a:r>
              <a:rPr lang="zh-CN" altLang="en-US" sz="1400" b="1" dirty="0">
                <a:solidFill>
                  <a:schemeClr val="bg1"/>
                </a:solidFill>
                <a:latin typeface="微软雅黑" panose="020B0503020204020204" charset="-122"/>
                <a:ea typeface="微软雅黑" panose="020B0503020204020204" charset="-122"/>
                <a:cs typeface="+mn-ea"/>
              </a:rPr>
              <a:t>三</a:t>
            </a:r>
            <a:endParaRPr lang="zh-CN" altLang="en-US" sz="1400" b="1" dirty="0">
              <a:solidFill>
                <a:schemeClr val="bg1"/>
              </a:solidFill>
              <a:latin typeface="微软雅黑" panose="020B0503020204020204" charset="-122"/>
              <a:ea typeface="微软雅黑" panose="020B0503020204020204" charset="-122"/>
              <a:cs typeface="+mn-ea"/>
            </a:endParaRPr>
          </a:p>
        </p:txBody>
      </p:sp>
      <p:sp>
        <p:nvSpPr>
          <p:cNvPr id="32" name="矩形 14"/>
          <p:cNvSpPr/>
          <p:nvPr>
            <p:custDataLst>
              <p:tags r:id="rId9"/>
            </p:custDataLst>
          </p:nvPr>
        </p:nvSpPr>
        <p:spPr>
          <a:xfrm rot="19693200" flipH="1" flipV="1">
            <a:off x="4472868" y="3616716"/>
            <a:ext cx="292209" cy="316443"/>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900">
              <a:solidFill>
                <a:schemeClr val="bg1"/>
              </a:solidFill>
            </a:endParaRPr>
          </a:p>
        </p:txBody>
      </p:sp>
      <p:sp>
        <p:nvSpPr>
          <p:cNvPr id="34" name="椭圆 33"/>
          <p:cNvSpPr/>
          <p:nvPr>
            <p:custDataLst>
              <p:tags r:id="rId10"/>
            </p:custDataLst>
          </p:nvPr>
        </p:nvSpPr>
        <p:spPr>
          <a:xfrm rot="12600000" flipH="1" flipV="1">
            <a:off x="5062699" y="2195016"/>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dirty="0">
              <a:solidFill>
                <a:schemeClr val="bg1"/>
              </a:solidFill>
              <a:latin typeface="微软雅黑" panose="020B0503020204020204" charset="-122"/>
              <a:ea typeface="微软雅黑" panose="020B0503020204020204" charset="-122"/>
            </a:endParaRPr>
          </a:p>
        </p:txBody>
      </p:sp>
      <p:sp>
        <p:nvSpPr>
          <p:cNvPr id="35" name="椭圆 34"/>
          <p:cNvSpPr/>
          <p:nvPr>
            <p:custDataLst>
              <p:tags r:id="rId11"/>
            </p:custDataLst>
          </p:nvPr>
        </p:nvSpPr>
        <p:spPr>
          <a:xfrm rot="7200000" flipH="1" flipV="1">
            <a:off x="4584054" y="2688804"/>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四</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36" name="矩形 14"/>
          <p:cNvSpPr/>
          <p:nvPr>
            <p:custDataLst>
              <p:tags r:id="rId12"/>
            </p:custDataLst>
          </p:nvPr>
        </p:nvSpPr>
        <p:spPr>
          <a:xfrm rot="12827325" flipH="1" flipV="1">
            <a:off x="4941765" y="2460175"/>
            <a:ext cx="292209" cy="345822"/>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a:solidFill>
                <a:schemeClr val="bg1"/>
              </a:solidFill>
              <a:latin typeface="微软雅黑" panose="020B0503020204020204" charset="-122"/>
              <a:ea typeface="微软雅黑" panose="020B0503020204020204" charset="-122"/>
            </a:endParaRPr>
          </a:p>
        </p:txBody>
      </p:sp>
      <p:sp>
        <p:nvSpPr>
          <p:cNvPr id="6" name="文本框 5"/>
          <p:cNvSpPr txBox="1"/>
          <p:nvPr/>
        </p:nvSpPr>
        <p:spPr>
          <a:xfrm>
            <a:off x="304800" y="1577340"/>
            <a:ext cx="3306445" cy="1599565"/>
          </a:xfrm>
          <a:prstGeom prst="rect">
            <a:avLst/>
          </a:prstGeom>
          <a:noFill/>
          <a:ln w="9525">
            <a:noFill/>
          </a:ln>
        </p:spPr>
        <p:txBody>
          <a:bodyPr wrap="square">
            <a:spAutoFit/>
          </a:bodyPr>
          <a:p>
            <a:pPr marL="170815" indent="-170815"/>
            <a:r>
              <a:rPr lang="en-US" sz="1400" b="1">
                <a:solidFill>
                  <a:srgbClr val="231F20"/>
                </a:solidFill>
                <a:latin typeface="微软雅黑" panose="020B0503020204020204" charset="-122"/>
                <a:ea typeface="微软雅黑" panose="020B0503020204020204" charset="-122"/>
                <a:cs typeface="微软雅黑" panose="020B0503020204020204" charset="-122"/>
              </a:rPr>
              <a:t>1. </a:t>
            </a:r>
            <a:r>
              <a:rPr lang="zh-CN" sz="1400" b="1">
                <a:solidFill>
                  <a:srgbClr val="231F20"/>
                </a:solidFill>
                <a:latin typeface="微软雅黑" panose="020B0503020204020204" charset="-122"/>
                <a:ea typeface="微软雅黑" panose="020B0503020204020204" charset="-122"/>
                <a:cs typeface="微软雅黑" panose="020B0503020204020204" charset="-122"/>
              </a:rPr>
              <a:t>做好基础防范</a:t>
            </a:r>
            <a:r>
              <a:rPr lang="zh-CN" sz="1400" b="0">
                <a:solidFill>
                  <a:srgbClr val="231F20"/>
                </a:solidFill>
                <a:latin typeface="微软雅黑" panose="020B0503020204020204" charset="-122"/>
                <a:ea typeface="微软雅黑" panose="020B0503020204020204" charset="-122"/>
                <a:cs typeface="微软雅黑" panose="020B0503020204020204" charset="-122"/>
              </a:rPr>
              <a:t>基础防范措施，实际上就是社会治安整体防控措施，包括对所谓“人、地、物、住、销、行”“人流、物流、信息流、资金流”等方面的治安防控措施，这些措施也是防范恐怖主义不可或缺的基础工作和情报信息来源。</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04800" y="3176905"/>
            <a:ext cx="2899410" cy="1383665"/>
          </a:xfrm>
          <a:prstGeom prst="rect">
            <a:avLst/>
          </a:prstGeom>
          <a:noFill/>
          <a:ln w="9525">
            <a:noFill/>
          </a:ln>
        </p:spPr>
        <p:txBody>
          <a:bodyPr wrap="square">
            <a:spAutoFit/>
          </a:bodyPr>
          <a:p>
            <a:pPr marL="175895" indent="-175895"/>
            <a:r>
              <a:rPr lang="en-US" sz="1400" b="1">
                <a:solidFill>
                  <a:srgbClr val="231F20"/>
                </a:solidFill>
                <a:latin typeface="微软雅黑" panose="020B0503020204020204" charset="-122"/>
                <a:ea typeface="微软雅黑" panose="020B0503020204020204" charset="-122"/>
                <a:cs typeface="微软雅黑" panose="020B0503020204020204" charset="-122"/>
              </a:rPr>
              <a:t>2. </a:t>
            </a:r>
            <a:r>
              <a:rPr lang="zh-CN" sz="1400" b="1">
                <a:solidFill>
                  <a:srgbClr val="231F20"/>
                </a:solidFill>
                <a:latin typeface="微软雅黑" panose="020B0503020204020204" charset="-122"/>
                <a:ea typeface="微软雅黑" panose="020B0503020204020204" charset="-122"/>
                <a:cs typeface="微软雅黑" panose="020B0503020204020204" charset="-122"/>
              </a:rPr>
              <a:t>禁止极端主义</a:t>
            </a:r>
            <a:r>
              <a:rPr lang="zh-CN" sz="1400" b="0">
                <a:solidFill>
                  <a:srgbClr val="231F20"/>
                </a:solidFill>
                <a:latin typeface="微软雅黑" panose="020B0503020204020204" charset="-122"/>
                <a:ea typeface="微软雅黑" panose="020B0503020204020204" charset="-122"/>
                <a:cs typeface="微软雅黑" panose="020B0503020204020204" charset="-122"/>
              </a:rPr>
              <a:t>防范和制止极端主义活动，有利于从源头上遏制恐怖主义的形成和传播，是防范恐怖主义的治本之策，在我国反恐怖主义工作中具有十分重要的意义。</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4953000" y="3562350"/>
            <a:ext cx="3667760" cy="1350010"/>
          </a:xfrm>
          <a:prstGeom prst="rect">
            <a:avLst/>
          </a:prstGeom>
          <a:noFill/>
          <a:ln w="9525">
            <a:noFill/>
          </a:ln>
        </p:spPr>
        <p:txBody>
          <a:bodyPr wrap="square">
            <a:noAutofit/>
          </a:bodyPr>
          <a:p>
            <a:pPr marL="176530" indent="-176530"/>
            <a:r>
              <a:rPr lang="en-US" sz="1400" b="1">
                <a:solidFill>
                  <a:srgbClr val="231F20"/>
                </a:solidFill>
                <a:latin typeface="微软雅黑" panose="020B0503020204020204" charset="-122"/>
                <a:ea typeface="微软雅黑" panose="020B0503020204020204" charset="-122"/>
                <a:cs typeface="微软雅黑" panose="020B0503020204020204" charset="-122"/>
              </a:rPr>
              <a:t>3. </a:t>
            </a:r>
            <a:r>
              <a:rPr lang="zh-CN" sz="1400" b="1">
                <a:solidFill>
                  <a:srgbClr val="231F20"/>
                </a:solidFill>
                <a:latin typeface="微软雅黑" panose="020B0503020204020204" charset="-122"/>
                <a:ea typeface="微软雅黑" panose="020B0503020204020204" charset="-122"/>
                <a:cs typeface="微软雅黑" panose="020B0503020204020204" charset="-122"/>
              </a:rPr>
              <a:t>保护重点目标</a:t>
            </a:r>
            <a:r>
              <a:rPr lang="zh-CN" sz="1400" b="0">
                <a:solidFill>
                  <a:srgbClr val="231F20"/>
                </a:solidFill>
                <a:latin typeface="微软雅黑" panose="020B0503020204020204" charset="-122"/>
                <a:ea typeface="微软雅黑" panose="020B0503020204020204" charset="-122"/>
                <a:cs typeface="微软雅黑" panose="020B0503020204020204" charset="-122"/>
              </a:rPr>
              <a:t>所谓重点目标，是指可能或者容易被恐怖分子袭击的对象。从以往发生的恐怖事件来看，恐怖分子都把公共场所、重大活动等重点目标作为袭击对象，企图制造声势、引发社会恐慌。</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5181600" y="759460"/>
            <a:ext cx="3679190" cy="1599565"/>
          </a:xfrm>
          <a:prstGeom prst="rect">
            <a:avLst/>
          </a:prstGeom>
          <a:noFill/>
          <a:ln w="9525">
            <a:noFill/>
          </a:ln>
        </p:spPr>
        <p:txBody>
          <a:bodyPr wrap="square">
            <a:spAutoFit/>
          </a:bodyPr>
          <a:p>
            <a:pPr marL="178435" indent="-178435"/>
            <a:r>
              <a:rPr lang="en-US" sz="1400" b="1">
                <a:solidFill>
                  <a:srgbClr val="231F20"/>
                </a:solidFill>
                <a:latin typeface="微软雅黑" panose="020B0503020204020204" charset="-122"/>
                <a:ea typeface="微软雅黑" panose="020B0503020204020204" charset="-122"/>
                <a:cs typeface="微软雅黑" panose="020B0503020204020204" charset="-122"/>
              </a:rPr>
              <a:t>4. </a:t>
            </a:r>
            <a:r>
              <a:rPr lang="zh-CN" sz="1400" b="1">
                <a:solidFill>
                  <a:srgbClr val="231F20"/>
                </a:solidFill>
                <a:latin typeface="微软雅黑" panose="020B0503020204020204" charset="-122"/>
                <a:ea typeface="微软雅黑" panose="020B0503020204020204" charset="-122"/>
                <a:cs typeface="微软雅黑" panose="020B0503020204020204" charset="-122"/>
              </a:rPr>
              <a:t>管控国（边）境与防范境外风险</a:t>
            </a:r>
            <a:r>
              <a:rPr lang="zh-CN" sz="1400" b="0">
                <a:solidFill>
                  <a:srgbClr val="231F20"/>
                </a:solidFill>
                <a:latin typeface="微软雅黑" panose="020B0503020204020204" charset="-122"/>
                <a:ea typeface="微软雅黑" panose="020B0503020204020204" charset="-122"/>
                <a:cs typeface="微软雅黑" panose="020B0503020204020204" charset="-122"/>
              </a:rPr>
              <a:t>近年来，境内恐怖活动和极端主义活动人员非法偷越国（边）境的问题突出。《反恐怖主义法》第三十八条规定在重点国（边）境地段和口岸设置拦阻隔离网、视频图像采集和防越境报警设施，严密组织国（边）境巡逻、查验。</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图片 10"/>
          <p:cNvPicPr>
            <a:picLocks noChangeAspect="1"/>
          </p:cNvPicPr>
          <p:nvPr/>
        </p:nvPicPr>
        <p:blipFill>
          <a:blip r:embed="rId13"/>
          <a:stretch>
            <a:fillRect/>
          </a:stretch>
        </p:blipFill>
        <p:spPr>
          <a:xfrm>
            <a:off x="5715000" y="2359025"/>
            <a:ext cx="2688590" cy="1204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295400" y="1962150"/>
            <a:ext cx="6709410" cy="706755"/>
          </a:xfrm>
          <a:prstGeom prst="rect">
            <a:avLst/>
          </a:prstGeom>
          <a:noFill/>
        </p:spPr>
        <p:txBody>
          <a:bodyPr wrap="square" rtlCol="0">
            <a:spAutoFit/>
          </a:bodyPr>
          <a:lstStyle/>
          <a:p>
            <a:pPr algn="ctr"/>
            <a:r>
              <a:rPr kumimoji="1" lang="zh-CN" altLang="en-US" sz="4000" b="1">
                <a:solidFill>
                  <a:schemeClr val="accent6">
                    <a:lumMod val="20000"/>
                    <a:lumOff val="80000"/>
                  </a:schemeClr>
                </a:solidFill>
                <a:latin typeface="微软雅黑" panose="020B0503020204020204" charset="-122"/>
                <a:ea typeface="微软雅黑" panose="020B0503020204020204" charset="-122"/>
              </a:rPr>
              <a:t>中国国家安全主要法律解读</a:t>
            </a:r>
            <a:endParaRPr kumimoji="1" lang="zh-CN" altLang="en-US" sz="4000" b="1">
              <a:solidFill>
                <a:schemeClr val="accent6">
                  <a:lumMod val="20000"/>
                  <a:lumOff val="80000"/>
                </a:schemeClr>
              </a:solidFill>
              <a:latin typeface="微软雅黑" panose="020B0503020204020204" charset="-122"/>
              <a:ea typeface="微软雅黑" panose="020B0503020204020204" charset="-122"/>
            </a:endParaRPr>
          </a:p>
        </p:txBody>
      </p:sp>
      <p:sp>
        <p:nvSpPr>
          <p:cNvPr id="7" name="文本框 6"/>
          <p:cNvSpPr txBox="1"/>
          <p:nvPr/>
        </p:nvSpPr>
        <p:spPr>
          <a:xfrm>
            <a:off x="3504883" y="1200150"/>
            <a:ext cx="2085340"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第四章</a:t>
            </a:r>
            <a:endParaRPr kumimoji="1" lang="zh-CN" altLang="en-US" sz="36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三、反恐怖主义的主要制度措施</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4738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|《反恐怖主义法》的主要内容及其意义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066800" y="1141730"/>
            <a:ext cx="5080000" cy="337185"/>
          </a:xfrm>
          <a:prstGeom prst="rect">
            <a:avLst/>
          </a:prstGeom>
          <a:noFill/>
          <a:ln w="9525">
            <a:noFill/>
          </a:ln>
        </p:spPr>
        <p:txBody>
          <a:bodyPr>
            <a:spAutoFit/>
            <a:scene3d>
              <a:camera prst="orthographicFront"/>
              <a:lightRig rig="threePt" dir="t"/>
            </a:scene3d>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（二）提高应对处置能力</a:t>
            </a:r>
            <a:endParaRPr lang="zh-CN" altLang="en-US"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grpSp>
        <p:nvGrpSpPr>
          <p:cNvPr id="50" name="组合 49"/>
          <p:cNvGrpSpPr/>
          <p:nvPr>
            <p:custDataLst>
              <p:tags r:id="rId1"/>
            </p:custDataLst>
          </p:nvPr>
        </p:nvGrpSpPr>
        <p:grpSpPr>
          <a:xfrm>
            <a:off x="678180" y="1667510"/>
            <a:ext cx="7721600" cy="2989580"/>
            <a:chOff x="1186" y="2849"/>
            <a:chExt cx="12160" cy="4708"/>
          </a:xfrm>
        </p:grpSpPr>
        <p:sp>
          <p:nvSpPr>
            <p:cNvPr id="6" name="泪滴形 5"/>
            <p:cNvSpPr/>
            <p:nvPr>
              <p:custDataLst>
                <p:tags r:id="rId2"/>
              </p:custDataLst>
            </p:nvPr>
          </p:nvSpPr>
          <p:spPr>
            <a:xfrm rot="8100000">
              <a:off x="6335" y="2849"/>
              <a:ext cx="1421" cy="1421"/>
            </a:xfrm>
            <a:prstGeom prst="teardrop">
              <a:avLst>
                <a:gd name="adj" fmla="val 124401"/>
              </a:avLst>
            </a:prstGeom>
            <a:solidFill>
              <a:srgbClr val="F7BA6B"/>
            </a:solidFill>
            <a:ln>
              <a:no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solidFill>
                  <a:sysClr val="windowText" lastClr="000000"/>
                </a:solidFill>
                <a:sym typeface="Arial" panose="020B0604020202020204" pitchFamily="34" charset="0"/>
              </a:endParaRPr>
            </a:p>
          </p:txBody>
        </p:sp>
        <p:grpSp>
          <p:nvGrpSpPr>
            <p:cNvPr id="19" name="组合 18"/>
            <p:cNvGrpSpPr/>
            <p:nvPr>
              <p:custDataLst>
                <p:tags r:id="rId3"/>
              </p:custDataLst>
            </p:nvPr>
          </p:nvGrpSpPr>
          <p:grpSpPr>
            <a:xfrm>
              <a:off x="6110" y="3268"/>
              <a:ext cx="1872" cy="2082"/>
              <a:chOff x="3969918" y="2578166"/>
              <a:chExt cx="1462347" cy="1626594"/>
            </a:xfrm>
          </p:grpSpPr>
          <p:sp>
            <p:nvSpPr>
              <p:cNvPr id="7" name="椭圆 6"/>
              <p:cNvSpPr/>
              <p:nvPr>
                <p:custDataLst>
                  <p:tags r:id="rId4"/>
                </p:custDataLst>
              </p:nvPr>
            </p:nvSpPr>
            <p:spPr>
              <a:xfrm>
                <a:off x="3969918" y="3648300"/>
                <a:ext cx="1462347" cy="556460"/>
              </a:xfrm>
              <a:prstGeom prst="ellipse">
                <a:avLst/>
              </a:prstGeom>
              <a:noFill/>
              <a:ln w="50800">
                <a:solidFill>
                  <a:srgbClr val="F7BA6B"/>
                </a:solid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solidFill>
                    <a:sysClr val="windowText" lastClr="000000"/>
                  </a:solidFill>
                  <a:sym typeface="Arial" panose="020B0604020202020204" pitchFamily="34" charset="0"/>
                </a:endParaRPr>
              </a:p>
            </p:txBody>
          </p:sp>
          <p:sp>
            <p:nvSpPr>
              <p:cNvPr id="8" name="椭圆 7"/>
              <p:cNvSpPr/>
              <p:nvPr>
                <p:custDataLst>
                  <p:tags r:id="rId5"/>
                </p:custDataLst>
              </p:nvPr>
            </p:nvSpPr>
            <p:spPr>
              <a:xfrm>
                <a:off x="4521983" y="3878223"/>
                <a:ext cx="358219" cy="84287"/>
              </a:xfrm>
              <a:prstGeom prst="ellipse">
                <a:avLst/>
              </a:prstGeom>
              <a:solidFill>
                <a:srgbClr val="CE8D3E"/>
              </a:solidFill>
              <a:ln>
                <a:no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sp>
            <p:nvSpPr>
              <p:cNvPr id="10" name="椭圆 9"/>
              <p:cNvSpPr/>
              <p:nvPr>
                <p:custDataLst>
                  <p:tags r:id="rId6"/>
                </p:custDataLst>
              </p:nvPr>
            </p:nvSpPr>
            <p:spPr>
              <a:xfrm>
                <a:off x="4483915" y="3869267"/>
                <a:ext cx="434354" cy="102200"/>
              </a:xfrm>
              <a:prstGeom prst="ellipse">
                <a:avLst/>
              </a:prstGeom>
              <a:noFill/>
              <a:ln>
                <a:solidFill>
                  <a:srgbClr val="CE8D3E">
                    <a:alpha val="50000"/>
                  </a:srgbClr>
                </a:solid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sp>
            <p:nvSpPr>
              <p:cNvPr id="11" name="文本框 10"/>
              <p:cNvSpPr txBox="1"/>
              <p:nvPr>
                <p:custDataLst>
                  <p:tags r:id="rId7"/>
                </p:custDataLst>
              </p:nvPr>
            </p:nvSpPr>
            <p:spPr>
              <a:xfrm>
                <a:off x="4031114" y="2578166"/>
                <a:ext cx="1297769" cy="769441"/>
              </a:xfrm>
              <a:prstGeom prst="rect">
                <a:avLst/>
              </a:prstGeom>
              <a:noFill/>
            </p:spPr>
            <p:txBody>
              <a:bodyPr wrap="square" rtlCol="0">
                <a:normAutofit lnSpcReduction="10000"/>
              </a:bodyPr>
              <a:p>
                <a:pPr algn="ctr">
                  <a:lnSpc>
                    <a:spcPct val="110000"/>
                  </a:lnSpc>
                </a:pPr>
                <a:r>
                  <a:rPr lang="zh-CN" altLang="en-US" sz="1500" smtClean="0">
                    <a:solidFill>
                      <a:sysClr val="window" lastClr="FFFFFF"/>
                    </a:solidFill>
                    <a:sym typeface="Arial" panose="020B0604020202020204" pitchFamily="34" charset="0"/>
                  </a:rPr>
                  <a:t>应对措施</a:t>
                </a:r>
                <a:endParaRPr lang="zh-CN" altLang="en-US" sz="1500" smtClean="0">
                  <a:solidFill>
                    <a:sysClr val="window" lastClr="FFFFFF"/>
                  </a:solidFill>
                  <a:sym typeface="Arial" panose="020B0604020202020204" pitchFamily="34" charset="0"/>
                </a:endParaRPr>
              </a:p>
            </p:txBody>
          </p:sp>
          <p:sp>
            <p:nvSpPr>
              <p:cNvPr id="13" name="等腰三角形 12"/>
              <p:cNvSpPr/>
              <p:nvPr>
                <p:custDataLst>
                  <p:tags r:id="rId8"/>
                </p:custDataLst>
              </p:nvPr>
            </p:nvSpPr>
            <p:spPr>
              <a:xfrm rot="10800000">
                <a:off x="4582840" y="3444417"/>
                <a:ext cx="236504" cy="203883"/>
              </a:xfrm>
              <a:prstGeom prst="triangle">
                <a:avLst/>
              </a:prstGeom>
              <a:solidFill>
                <a:sysClr val="window" lastClr="FFFFFF"/>
              </a:solidFill>
              <a:ln>
                <a:no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grpSp>
        <p:grpSp>
          <p:nvGrpSpPr>
            <p:cNvPr id="14" name="组合 13"/>
            <p:cNvGrpSpPr/>
            <p:nvPr>
              <p:custDataLst>
                <p:tags r:id="rId9"/>
              </p:custDataLst>
            </p:nvPr>
          </p:nvGrpSpPr>
          <p:grpSpPr>
            <a:xfrm>
              <a:off x="6179" y="6303"/>
              <a:ext cx="528" cy="693"/>
              <a:chOff x="5511946" y="5534936"/>
              <a:chExt cx="412428" cy="541169"/>
            </a:xfrm>
          </p:grpSpPr>
          <p:sp>
            <p:nvSpPr>
              <p:cNvPr id="15" name="椭圆 14"/>
              <p:cNvSpPr/>
              <p:nvPr>
                <p:custDataLst>
                  <p:tags r:id="rId10"/>
                </p:custDataLst>
              </p:nvPr>
            </p:nvSpPr>
            <p:spPr>
              <a:xfrm>
                <a:off x="5511946" y="5919165"/>
                <a:ext cx="412428" cy="156940"/>
              </a:xfrm>
              <a:prstGeom prst="ellipse">
                <a:avLst/>
              </a:prstGeom>
              <a:noFill/>
              <a:ln w="50800">
                <a:solidFill>
                  <a:srgbClr val="FA8550"/>
                </a:solid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sp>
            <p:nvSpPr>
              <p:cNvPr id="17" name="任意多边形 16"/>
              <p:cNvSpPr/>
              <p:nvPr>
                <p:custDataLst>
                  <p:tags r:id="rId11"/>
                </p:custDataLst>
              </p:nvPr>
            </p:nvSpPr>
            <p:spPr>
              <a:xfrm>
                <a:off x="5563581" y="5534936"/>
                <a:ext cx="300767" cy="373365"/>
              </a:xfrm>
              <a:custGeom>
                <a:avLst/>
                <a:gdLst>
                  <a:gd name="connsiteX0" fmla="*/ 69058 w 414338"/>
                  <a:gd name="connsiteY0" fmla="*/ 0 h 514350"/>
                  <a:gd name="connsiteX1" fmla="*/ 345280 w 414338"/>
                  <a:gd name="connsiteY1" fmla="*/ 0 h 514350"/>
                  <a:gd name="connsiteX2" fmla="*/ 414338 w 414338"/>
                  <a:gd name="connsiteY2" fmla="*/ 69058 h 514350"/>
                  <a:gd name="connsiteX3" fmla="*/ 414338 w 414338"/>
                  <a:gd name="connsiteY3" fmla="*/ 345280 h 514350"/>
                  <a:gd name="connsiteX4" fmla="*/ 345280 w 414338"/>
                  <a:gd name="connsiteY4" fmla="*/ 414338 h 514350"/>
                  <a:gd name="connsiteX5" fmla="*/ 265176 w 414338"/>
                  <a:gd name="connsiteY5" fmla="*/ 414338 h 514350"/>
                  <a:gd name="connsiteX6" fmla="*/ 207169 w 414338"/>
                  <a:gd name="connsiteY6" fmla="*/ 514350 h 514350"/>
                  <a:gd name="connsiteX7" fmla="*/ 149162 w 414338"/>
                  <a:gd name="connsiteY7" fmla="*/ 414338 h 514350"/>
                  <a:gd name="connsiteX8" fmla="*/ 69058 w 414338"/>
                  <a:gd name="connsiteY8" fmla="*/ 414338 h 514350"/>
                  <a:gd name="connsiteX9" fmla="*/ 0 w 414338"/>
                  <a:gd name="connsiteY9" fmla="*/ 345280 h 514350"/>
                  <a:gd name="connsiteX10" fmla="*/ 0 w 414338"/>
                  <a:gd name="connsiteY10" fmla="*/ 69058 h 514350"/>
                  <a:gd name="connsiteX11" fmla="*/ 69058 w 414338"/>
                  <a:gd name="connsiteY11"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338" h="514350">
                    <a:moveTo>
                      <a:pt x="69058" y="0"/>
                    </a:moveTo>
                    <a:lnTo>
                      <a:pt x="345280" y="0"/>
                    </a:lnTo>
                    <a:cubicBezTo>
                      <a:pt x="383420" y="0"/>
                      <a:pt x="414338" y="30918"/>
                      <a:pt x="414338" y="69058"/>
                    </a:cubicBezTo>
                    <a:lnTo>
                      <a:pt x="414338" y="345280"/>
                    </a:lnTo>
                    <a:cubicBezTo>
                      <a:pt x="414338" y="383420"/>
                      <a:pt x="383420" y="414338"/>
                      <a:pt x="345280" y="414338"/>
                    </a:cubicBezTo>
                    <a:lnTo>
                      <a:pt x="265176" y="414338"/>
                    </a:lnTo>
                    <a:lnTo>
                      <a:pt x="207169" y="514350"/>
                    </a:lnTo>
                    <a:lnTo>
                      <a:pt x="149162" y="414338"/>
                    </a:lnTo>
                    <a:lnTo>
                      <a:pt x="69058" y="414338"/>
                    </a:lnTo>
                    <a:cubicBezTo>
                      <a:pt x="30918" y="414338"/>
                      <a:pt x="0" y="383420"/>
                      <a:pt x="0" y="345280"/>
                    </a:cubicBezTo>
                    <a:lnTo>
                      <a:pt x="0" y="69058"/>
                    </a:lnTo>
                    <a:cubicBezTo>
                      <a:pt x="0" y="30918"/>
                      <a:pt x="30918" y="0"/>
                      <a:pt x="69058" y="0"/>
                    </a:cubicBezTo>
                    <a:close/>
                  </a:path>
                </a:pathLst>
              </a:custGeom>
              <a:solidFill>
                <a:srgbClr val="FA8550"/>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a:bodyPr>
              <a:p>
                <a:pPr algn="ctr"/>
                <a:endParaRPr lang="zh-CN" altLang="en-US" sz="1350">
                  <a:solidFill>
                    <a:sysClr val="windowText" lastClr="000000"/>
                  </a:solidFill>
                  <a:sym typeface="Arial" panose="020B0604020202020204" pitchFamily="34" charset="0"/>
                </a:endParaRPr>
              </a:p>
            </p:txBody>
          </p:sp>
          <p:sp>
            <p:nvSpPr>
              <p:cNvPr id="18" name="Freeform 20"/>
              <p:cNvSpPr/>
              <p:nvPr>
                <p:custDataLst>
                  <p:tags r:id="rId12"/>
                </p:custDataLst>
              </p:nvPr>
            </p:nvSpPr>
            <p:spPr bwMode="auto">
              <a:xfrm>
                <a:off x="5584220" y="5577792"/>
                <a:ext cx="254198" cy="254200"/>
              </a:xfrm>
              <a:custGeom>
                <a:avLst/>
                <a:gdLst>
                  <a:gd name="T0" fmla="*/ 60 w 60"/>
                  <a:gd name="T1" fmla="*/ 22 h 60"/>
                  <a:gd name="T2" fmla="*/ 30 w 60"/>
                  <a:gd name="T3" fmla="*/ 0 h 60"/>
                  <a:gd name="T4" fmla="*/ 0 w 60"/>
                  <a:gd name="T5" fmla="*/ 22 h 60"/>
                  <a:gd name="T6" fmla="*/ 30 w 60"/>
                  <a:gd name="T7" fmla="*/ 44 h 60"/>
                  <a:gd name="T8" fmla="*/ 33 w 60"/>
                  <a:gd name="T9" fmla="*/ 44 h 60"/>
                  <a:gd name="T10" fmla="*/ 35 w 60"/>
                  <a:gd name="T11" fmla="*/ 44 h 60"/>
                  <a:gd name="T12" fmla="*/ 37 w 60"/>
                  <a:gd name="T13" fmla="*/ 43 h 60"/>
                  <a:gd name="T14" fmla="*/ 32 w 60"/>
                  <a:gd name="T15" fmla="*/ 60 h 60"/>
                  <a:gd name="T16" fmla="*/ 60 w 60"/>
                  <a:gd name="T17" fmla="*/ 24 h 60"/>
                  <a:gd name="T18" fmla="*/ 60 w 60"/>
                  <a:gd name="T19" fmla="*/ 23 h 60"/>
                  <a:gd name="T20" fmla="*/ 60 w 60"/>
                  <a:gd name="T21" fmla="*/ 2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60" y="22"/>
                    </a:moveTo>
                    <a:cubicBezTo>
                      <a:pt x="60" y="10"/>
                      <a:pt x="47" y="0"/>
                      <a:pt x="30" y="0"/>
                    </a:cubicBezTo>
                    <a:cubicBezTo>
                      <a:pt x="13" y="0"/>
                      <a:pt x="0" y="10"/>
                      <a:pt x="0" y="22"/>
                    </a:cubicBezTo>
                    <a:cubicBezTo>
                      <a:pt x="0" y="34"/>
                      <a:pt x="13" y="44"/>
                      <a:pt x="30" y="44"/>
                    </a:cubicBezTo>
                    <a:cubicBezTo>
                      <a:pt x="31" y="44"/>
                      <a:pt x="32" y="44"/>
                      <a:pt x="33" y="44"/>
                    </a:cubicBezTo>
                    <a:cubicBezTo>
                      <a:pt x="33" y="44"/>
                      <a:pt x="34" y="44"/>
                      <a:pt x="35" y="44"/>
                    </a:cubicBezTo>
                    <a:cubicBezTo>
                      <a:pt x="36" y="44"/>
                      <a:pt x="37" y="43"/>
                      <a:pt x="37" y="43"/>
                    </a:cubicBezTo>
                    <a:cubicBezTo>
                      <a:pt x="37" y="50"/>
                      <a:pt x="36" y="56"/>
                      <a:pt x="32" y="60"/>
                    </a:cubicBezTo>
                    <a:cubicBezTo>
                      <a:pt x="32" y="60"/>
                      <a:pt x="60" y="36"/>
                      <a:pt x="60" y="24"/>
                    </a:cubicBezTo>
                    <a:cubicBezTo>
                      <a:pt x="60" y="24"/>
                      <a:pt x="60" y="24"/>
                      <a:pt x="60" y="23"/>
                    </a:cubicBezTo>
                    <a:cubicBezTo>
                      <a:pt x="60" y="23"/>
                      <a:pt x="60" y="22"/>
                      <a:pt x="60" y="22"/>
                    </a:cubicBezTo>
                    <a:close/>
                  </a:path>
                </a:pathLst>
              </a:custGeom>
              <a:solidFill>
                <a:srgbClr val="FFFFFF"/>
              </a:solidFill>
              <a:ln>
                <a:noFill/>
              </a:ln>
            </p:spPr>
            <p:txBody>
              <a:bodyPr vert="horz" wrap="square" lIns="68580" tIns="34290" rIns="68580" bIns="34290" numCol="1" anchor="t" anchorCtr="0" compatLnSpc="1">
                <a:normAutofit fontScale="70000" lnSpcReduction="20000"/>
              </a:bodyPr>
              <a:p>
                <a:endParaRPr lang="zh-CN" altLang="en-US" sz="1350">
                  <a:sym typeface="Arial" panose="020B0604020202020204" pitchFamily="34" charset="0"/>
                </a:endParaRPr>
              </a:p>
            </p:txBody>
          </p:sp>
        </p:grpSp>
        <p:sp>
          <p:nvSpPr>
            <p:cNvPr id="9" name="椭圆 8"/>
            <p:cNvSpPr/>
            <p:nvPr>
              <p:custDataLst>
                <p:tags r:id="rId13"/>
              </p:custDataLst>
            </p:nvPr>
          </p:nvSpPr>
          <p:spPr>
            <a:xfrm>
              <a:off x="1509" y="4929"/>
              <a:ext cx="528" cy="201"/>
            </a:xfrm>
            <a:prstGeom prst="ellipse">
              <a:avLst/>
            </a:prstGeom>
            <a:noFill/>
            <a:ln w="50800">
              <a:solidFill>
                <a:srgbClr val="FA8550"/>
              </a:solid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sp>
          <p:nvSpPr>
            <p:cNvPr id="12" name="任意多边形 11"/>
            <p:cNvSpPr/>
            <p:nvPr>
              <p:custDataLst>
                <p:tags r:id="rId14"/>
              </p:custDataLst>
            </p:nvPr>
          </p:nvSpPr>
          <p:spPr>
            <a:xfrm>
              <a:off x="1580" y="4463"/>
              <a:ext cx="385" cy="478"/>
            </a:xfrm>
            <a:custGeom>
              <a:avLst/>
              <a:gdLst>
                <a:gd name="connsiteX0" fmla="*/ 69058 w 414338"/>
                <a:gd name="connsiteY0" fmla="*/ 0 h 514350"/>
                <a:gd name="connsiteX1" fmla="*/ 345280 w 414338"/>
                <a:gd name="connsiteY1" fmla="*/ 0 h 514350"/>
                <a:gd name="connsiteX2" fmla="*/ 414338 w 414338"/>
                <a:gd name="connsiteY2" fmla="*/ 69058 h 514350"/>
                <a:gd name="connsiteX3" fmla="*/ 414338 w 414338"/>
                <a:gd name="connsiteY3" fmla="*/ 345280 h 514350"/>
                <a:gd name="connsiteX4" fmla="*/ 345280 w 414338"/>
                <a:gd name="connsiteY4" fmla="*/ 414338 h 514350"/>
                <a:gd name="connsiteX5" fmla="*/ 265176 w 414338"/>
                <a:gd name="connsiteY5" fmla="*/ 414338 h 514350"/>
                <a:gd name="connsiteX6" fmla="*/ 207169 w 414338"/>
                <a:gd name="connsiteY6" fmla="*/ 514350 h 514350"/>
                <a:gd name="connsiteX7" fmla="*/ 149162 w 414338"/>
                <a:gd name="connsiteY7" fmla="*/ 414338 h 514350"/>
                <a:gd name="connsiteX8" fmla="*/ 69058 w 414338"/>
                <a:gd name="connsiteY8" fmla="*/ 414338 h 514350"/>
                <a:gd name="connsiteX9" fmla="*/ 0 w 414338"/>
                <a:gd name="connsiteY9" fmla="*/ 345280 h 514350"/>
                <a:gd name="connsiteX10" fmla="*/ 0 w 414338"/>
                <a:gd name="connsiteY10" fmla="*/ 69058 h 514350"/>
                <a:gd name="connsiteX11" fmla="*/ 69058 w 414338"/>
                <a:gd name="connsiteY11"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338" h="514350">
                  <a:moveTo>
                    <a:pt x="69058" y="0"/>
                  </a:moveTo>
                  <a:lnTo>
                    <a:pt x="345280" y="0"/>
                  </a:lnTo>
                  <a:cubicBezTo>
                    <a:pt x="383420" y="0"/>
                    <a:pt x="414338" y="30918"/>
                    <a:pt x="414338" y="69058"/>
                  </a:cubicBezTo>
                  <a:lnTo>
                    <a:pt x="414338" y="345280"/>
                  </a:lnTo>
                  <a:cubicBezTo>
                    <a:pt x="414338" y="383420"/>
                    <a:pt x="383420" y="414338"/>
                    <a:pt x="345280" y="414338"/>
                  </a:cubicBezTo>
                  <a:lnTo>
                    <a:pt x="265176" y="414338"/>
                  </a:lnTo>
                  <a:lnTo>
                    <a:pt x="207169" y="514350"/>
                  </a:lnTo>
                  <a:lnTo>
                    <a:pt x="149162" y="414338"/>
                  </a:lnTo>
                  <a:lnTo>
                    <a:pt x="69058" y="414338"/>
                  </a:lnTo>
                  <a:cubicBezTo>
                    <a:pt x="30918" y="414338"/>
                    <a:pt x="0" y="383420"/>
                    <a:pt x="0" y="345280"/>
                  </a:cubicBezTo>
                  <a:lnTo>
                    <a:pt x="0" y="69058"/>
                  </a:lnTo>
                  <a:cubicBezTo>
                    <a:pt x="0" y="30918"/>
                    <a:pt x="30918" y="0"/>
                    <a:pt x="69058" y="0"/>
                  </a:cubicBezTo>
                  <a:close/>
                </a:path>
              </a:pathLst>
            </a:custGeom>
            <a:solidFill>
              <a:srgbClr val="FA8550"/>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a:bodyPr>
            <a:p>
              <a:pPr algn="ctr"/>
              <a:endParaRPr lang="zh-CN" altLang="en-US" sz="1350">
                <a:solidFill>
                  <a:sysClr val="windowText" lastClr="000000"/>
                </a:solidFill>
                <a:sym typeface="Arial" panose="020B0604020202020204" pitchFamily="34" charset="0"/>
              </a:endParaRPr>
            </a:p>
          </p:txBody>
        </p:sp>
        <p:sp>
          <p:nvSpPr>
            <p:cNvPr id="16" name="Freeform 23"/>
            <p:cNvSpPr>
              <a:spLocks noEditPoints="1"/>
            </p:cNvSpPr>
            <p:nvPr>
              <p:custDataLst>
                <p:tags r:id="rId15"/>
              </p:custDataLst>
            </p:nvPr>
          </p:nvSpPr>
          <p:spPr bwMode="auto">
            <a:xfrm>
              <a:off x="1610" y="4524"/>
              <a:ext cx="325" cy="238"/>
            </a:xfrm>
            <a:custGeom>
              <a:avLst/>
              <a:gdLst>
                <a:gd name="T0" fmla="*/ 52 w 60"/>
                <a:gd name="T1" fmla="*/ 0 h 44"/>
                <a:gd name="T2" fmla="*/ 8 w 60"/>
                <a:gd name="T3" fmla="*/ 0 h 44"/>
                <a:gd name="T4" fmla="*/ 0 w 60"/>
                <a:gd name="T5" fmla="*/ 8 h 44"/>
                <a:gd name="T6" fmla="*/ 0 w 60"/>
                <a:gd name="T7" fmla="*/ 36 h 44"/>
                <a:gd name="T8" fmla="*/ 8 w 60"/>
                <a:gd name="T9" fmla="*/ 44 h 44"/>
                <a:gd name="T10" fmla="*/ 52 w 60"/>
                <a:gd name="T11" fmla="*/ 44 h 44"/>
                <a:gd name="T12" fmla="*/ 60 w 60"/>
                <a:gd name="T13" fmla="*/ 36 h 44"/>
                <a:gd name="T14" fmla="*/ 60 w 60"/>
                <a:gd name="T15" fmla="*/ 8 h 44"/>
                <a:gd name="T16" fmla="*/ 52 w 60"/>
                <a:gd name="T17" fmla="*/ 0 h 44"/>
                <a:gd name="T18" fmla="*/ 52 w 60"/>
                <a:gd name="T19" fmla="*/ 32 h 44"/>
                <a:gd name="T20" fmla="*/ 48 w 60"/>
                <a:gd name="T21" fmla="*/ 36 h 44"/>
                <a:gd name="T22" fmla="*/ 38 w 60"/>
                <a:gd name="T23" fmla="*/ 26 h 44"/>
                <a:gd name="T24" fmla="*/ 32 w 60"/>
                <a:gd name="T25" fmla="*/ 32 h 44"/>
                <a:gd name="T26" fmla="*/ 28 w 60"/>
                <a:gd name="T27" fmla="*/ 32 h 44"/>
                <a:gd name="T28" fmla="*/ 22 w 60"/>
                <a:gd name="T29" fmla="*/ 26 h 44"/>
                <a:gd name="T30" fmla="*/ 12 w 60"/>
                <a:gd name="T31" fmla="*/ 36 h 44"/>
                <a:gd name="T32" fmla="*/ 8 w 60"/>
                <a:gd name="T33" fmla="*/ 32 h 44"/>
                <a:gd name="T34" fmla="*/ 18 w 60"/>
                <a:gd name="T35" fmla="*/ 22 h 44"/>
                <a:gd name="T36" fmla="*/ 16 w 60"/>
                <a:gd name="T37" fmla="*/ 20 h 44"/>
                <a:gd name="T38" fmla="*/ 8 w 60"/>
                <a:gd name="T39" fmla="*/ 12 h 44"/>
                <a:gd name="T40" fmla="*/ 12 w 60"/>
                <a:gd name="T41" fmla="*/ 8 h 44"/>
                <a:gd name="T42" fmla="*/ 28 w 60"/>
                <a:gd name="T43" fmla="*/ 24 h 44"/>
                <a:gd name="T44" fmla="*/ 32 w 60"/>
                <a:gd name="T45" fmla="*/ 24 h 44"/>
                <a:gd name="T46" fmla="*/ 48 w 60"/>
                <a:gd name="T47" fmla="*/ 8 h 44"/>
                <a:gd name="T48" fmla="*/ 52 w 60"/>
                <a:gd name="T49" fmla="*/ 12 h 44"/>
                <a:gd name="T50" fmla="*/ 44 w 60"/>
                <a:gd name="T51" fmla="*/ 20 h 44"/>
                <a:gd name="T52" fmla="*/ 42 w 60"/>
                <a:gd name="T53" fmla="*/ 22 h 44"/>
                <a:gd name="T54" fmla="*/ 52 w 60"/>
                <a:gd name="T55"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44">
                  <a:moveTo>
                    <a:pt x="52" y="0"/>
                  </a:moveTo>
                  <a:cubicBezTo>
                    <a:pt x="8" y="0"/>
                    <a:pt x="8" y="0"/>
                    <a:pt x="8" y="0"/>
                  </a:cubicBezTo>
                  <a:cubicBezTo>
                    <a:pt x="4" y="0"/>
                    <a:pt x="0" y="4"/>
                    <a:pt x="0" y="8"/>
                  </a:cubicBezTo>
                  <a:cubicBezTo>
                    <a:pt x="0" y="36"/>
                    <a:pt x="0" y="36"/>
                    <a:pt x="0" y="36"/>
                  </a:cubicBezTo>
                  <a:cubicBezTo>
                    <a:pt x="0" y="40"/>
                    <a:pt x="4" y="44"/>
                    <a:pt x="8" y="44"/>
                  </a:cubicBezTo>
                  <a:cubicBezTo>
                    <a:pt x="52" y="44"/>
                    <a:pt x="52" y="44"/>
                    <a:pt x="52" y="44"/>
                  </a:cubicBezTo>
                  <a:cubicBezTo>
                    <a:pt x="56" y="44"/>
                    <a:pt x="60" y="40"/>
                    <a:pt x="60" y="36"/>
                  </a:cubicBezTo>
                  <a:cubicBezTo>
                    <a:pt x="60" y="8"/>
                    <a:pt x="60" y="8"/>
                    <a:pt x="60" y="8"/>
                  </a:cubicBezTo>
                  <a:cubicBezTo>
                    <a:pt x="60" y="4"/>
                    <a:pt x="56" y="0"/>
                    <a:pt x="52" y="0"/>
                  </a:cubicBezTo>
                  <a:close/>
                  <a:moveTo>
                    <a:pt x="52" y="32"/>
                  </a:moveTo>
                  <a:cubicBezTo>
                    <a:pt x="48" y="36"/>
                    <a:pt x="48" y="36"/>
                    <a:pt x="48" y="36"/>
                  </a:cubicBezTo>
                  <a:cubicBezTo>
                    <a:pt x="38" y="26"/>
                    <a:pt x="38" y="26"/>
                    <a:pt x="38" y="26"/>
                  </a:cubicBezTo>
                  <a:cubicBezTo>
                    <a:pt x="32" y="32"/>
                    <a:pt x="32" y="32"/>
                    <a:pt x="32" y="32"/>
                  </a:cubicBezTo>
                  <a:cubicBezTo>
                    <a:pt x="28" y="32"/>
                    <a:pt x="28" y="32"/>
                    <a:pt x="28" y="32"/>
                  </a:cubicBezTo>
                  <a:cubicBezTo>
                    <a:pt x="22" y="26"/>
                    <a:pt x="22" y="26"/>
                    <a:pt x="22" y="26"/>
                  </a:cubicBezTo>
                  <a:cubicBezTo>
                    <a:pt x="12" y="36"/>
                    <a:pt x="12" y="36"/>
                    <a:pt x="12" y="36"/>
                  </a:cubicBezTo>
                  <a:cubicBezTo>
                    <a:pt x="8" y="32"/>
                    <a:pt x="8" y="32"/>
                    <a:pt x="8" y="32"/>
                  </a:cubicBezTo>
                  <a:cubicBezTo>
                    <a:pt x="18" y="22"/>
                    <a:pt x="18" y="22"/>
                    <a:pt x="18" y="22"/>
                  </a:cubicBezTo>
                  <a:cubicBezTo>
                    <a:pt x="16" y="20"/>
                    <a:pt x="16" y="20"/>
                    <a:pt x="16" y="20"/>
                  </a:cubicBezTo>
                  <a:cubicBezTo>
                    <a:pt x="8" y="12"/>
                    <a:pt x="8" y="12"/>
                    <a:pt x="8" y="12"/>
                  </a:cubicBezTo>
                  <a:cubicBezTo>
                    <a:pt x="12" y="8"/>
                    <a:pt x="12" y="8"/>
                    <a:pt x="12" y="8"/>
                  </a:cubicBezTo>
                  <a:cubicBezTo>
                    <a:pt x="28" y="24"/>
                    <a:pt x="28" y="24"/>
                    <a:pt x="28" y="24"/>
                  </a:cubicBezTo>
                  <a:cubicBezTo>
                    <a:pt x="32" y="24"/>
                    <a:pt x="32" y="24"/>
                    <a:pt x="32" y="24"/>
                  </a:cubicBezTo>
                  <a:cubicBezTo>
                    <a:pt x="48" y="8"/>
                    <a:pt x="48" y="8"/>
                    <a:pt x="48" y="8"/>
                  </a:cubicBezTo>
                  <a:cubicBezTo>
                    <a:pt x="52" y="12"/>
                    <a:pt x="52" y="12"/>
                    <a:pt x="52" y="12"/>
                  </a:cubicBezTo>
                  <a:cubicBezTo>
                    <a:pt x="44" y="20"/>
                    <a:pt x="44" y="20"/>
                    <a:pt x="44" y="20"/>
                  </a:cubicBezTo>
                  <a:cubicBezTo>
                    <a:pt x="42" y="22"/>
                    <a:pt x="42" y="22"/>
                    <a:pt x="42" y="22"/>
                  </a:cubicBezTo>
                  <a:lnTo>
                    <a:pt x="52" y="32"/>
                  </a:lnTo>
                  <a:close/>
                </a:path>
              </a:pathLst>
            </a:custGeom>
            <a:solidFill>
              <a:srgbClr val="FFFFFF"/>
            </a:solidFill>
            <a:ln>
              <a:noFill/>
            </a:ln>
          </p:spPr>
          <p:txBody>
            <a:bodyPr vert="horz" wrap="square" lIns="68580" tIns="34290" rIns="68580" bIns="34290" numCol="1" anchor="t" anchorCtr="0" compatLnSpc="1">
              <a:normAutofit fontScale="40000" lnSpcReduction="20000"/>
            </a:bodyPr>
            <a:p>
              <a:endParaRPr lang="zh-CN" altLang="en-US" sz="1350">
                <a:sym typeface="Arial" panose="020B0604020202020204" pitchFamily="34" charset="0"/>
              </a:endParaRPr>
            </a:p>
          </p:txBody>
        </p:sp>
        <p:grpSp>
          <p:nvGrpSpPr>
            <p:cNvPr id="28" name="组合 27"/>
            <p:cNvGrpSpPr/>
            <p:nvPr>
              <p:custDataLst>
                <p:tags r:id="rId16"/>
              </p:custDataLst>
            </p:nvPr>
          </p:nvGrpSpPr>
          <p:grpSpPr>
            <a:xfrm>
              <a:off x="8534" y="4402"/>
              <a:ext cx="528" cy="687"/>
              <a:chOff x="5838135" y="4459299"/>
              <a:chExt cx="412428" cy="536776"/>
            </a:xfrm>
          </p:grpSpPr>
          <p:sp>
            <p:nvSpPr>
              <p:cNvPr id="29" name="椭圆 28"/>
              <p:cNvSpPr/>
              <p:nvPr>
                <p:custDataLst>
                  <p:tags r:id="rId17"/>
                </p:custDataLst>
              </p:nvPr>
            </p:nvSpPr>
            <p:spPr>
              <a:xfrm>
                <a:off x="5838135" y="4839135"/>
                <a:ext cx="412428" cy="156940"/>
              </a:xfrm>
              <a:prstGeom prst="ellipse">
                <a:avLst/>
              </a:prstGeom>
              <a:noFill/>
              <a:ln w="50800">
                <a:solidFill>
                  <a:srgbClr val="FA8550"/>
                </a:solid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sp>
            <p:nvSpPr>
              <p:cNvPr id="20" name="任意多边形 19"/>
              <p:cNvSpPr/>
              <p:nvPr>
                <p:custDataLst>
                  <p:tags r:id="rId18"/>
                </p:custDataLst>
              </p:nvPr>
            </p:nvSpPr>
            <p:spPr>
              <a:xfrm>
                <a:off x="5882214" y="4459299"/>
                <a:ext cx="300767" cy="373365"/>
              </a:xfrm>
              <a:custGeom>
                <a:avLst/>
                <a:gdLst>
                  <a:gd name="connsiteX0" fmla="*/ 69058 w 414338"/>
                  <a:gd name="connsiteY0" fmla="*/ 0 h 514350"/>
                  <a:gd name="connsiteX1" fmla="*/ 345280 w 414338"/>
                  <a:gd name="connsiteY1" fmla="*/ 0 h 514350"/>
                  <a:gd name="connsiteX2" fmla="*/ 414338 w 414338"/>
                  <a:gd name="connsiteY2" fmla="*/ 69058 h 514350"/>
                  <a:gd name="connsiteX3" fmla="*/ 414338 w 414338"/>
                  <a:gd name="connsiteY3" fmla="*/ 345280 h 514350"/>
                  <a:gd name="connsiteX4" fmla="*/ 345280 w 414338"/>
                  <a:gd name="connsiteY4" fmla="*/ 414338 h 514350"/>
                  <a:gd name="connsiteX5" fmla="*/ 265176 w 414338"/>
                  <a:gd name="connsiteY5" fmla="*/ 414338 h 514350"/>
                  <a:gd name="connsiteX6" fmla="*/ 207169 w 414338"/>
                  <a:gd name="connsiteY6" fmla="*/ 514350 h 514350"/>
                  <a:gd name="connsiteX7" fmla="*/ 149162 w 414338"/>
                  <a:gd name="connsiteY7" fmla="*/ 414338 h 514350"/>
                  <a:gd name="connsiteX8" fmla="*/ 69058 w 414338"/>
                  <a:gd name="connsiteY8" fmla="*/ 414338 h 514350"/>
                  <a:gd name="connsiteX9" fmla="*/ 0 w 414338"/>
                  <a:gd name="connsiteY9" fmla="*/ 345280 h 514350"/>
                  <a:gd name="connsiteX10" fmla="*/ 0 w 414338"/>
                  <a:gd name="connsiteY10" fmla="*/ 69058 h 514350"/>
                  <a:gd name="connsiteX11" fmla="*/ 69058 w 414338"/>
                  <a:gd name="connsiteY11"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338" h="514350">
                    <a:moveTo>
                      <a:pt x="69058" y="0"/>
                    </a:moveTo>
                    <a:lnTo>
                      <a:pt x="345280" y="0"/>
                    </a:lnTo>
                    <a:cubicBezTo>
                      <a:pt x="383420" y="0"/>
                      <a:pt x="414338" y="30918"/>
                      <a:pt x="414338" y="69058"/>
                    </a:cubicBezTo>
                    <a:lnTo>
                      <a:pt x="414338" y="345280"/>
                    </a:lnTo>
                    <a:cubicBezTo>
                      <a:pt x="414338" y="383420"/>
                      <a:pt x="383420" y="414338"/>
                      <a:pt x="345280" y="414338"/>
                    </a:cubicBezTo>
                    <a:lnTo>
                      <a:pt x="265176" y="414338"/>
                    </a:lnTo>
                    <a:lnTo>
                      <a:pt x="207169" y="514350"/>
                    </a:lnTo>
                    <a:lnTo>
                      <a:pt x="149162" y="414338"/>
                    </a:lnTo>
                    <a:lnTo>
                      <a:pt x="69058" y="414338"/>
                    </a:lnTo>
                    <a:cubicBezTo>
                      <a:pt x="30918" y="414338"/>
                      <a:pt x="0" y="383420"/>
                      <a:pt x="0" y="345280"/>
                    </a:cubicBezTo>
                    <a:lnTo>
                      <a:pt x="0" y="69058"/>
                    </a:lnTo>
                    <a:cubicBezTo>
                      <a:pt x="0" y="30918"/>
                      <a:pt x="30918" y="0"/>
                      <a:pt x="69058" y="0"/>
                    </a:cubicBezTo>
                    <a:close/>
                  </a:path>
                </a:pathLst>
              </a:custGeom>
              <a:solidFill>
                <a:srgbClr val="FA8550"/>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a:bodyPr>
              <a:p>
                <a:pPr algn="ctr"/>
                <a:endParaRPr lang="zh-CN" altLang="en-US" sz="1350">
                  <a:solidFill>
                    <a:sysClr val="windowText" lastClr="000000"/>
                  </a:solidFill>
                  <a:sym typeface="Arial" panose="020B0604020202020204" pitchFamily="34" charset="0"/>
                </a:endParaRPr>
              </a:p>
            </p:txBody>
          </p:sp>
          <p:sp>
            <p:nvSpPr>
              <p:cNvPr id="21" name="Freeform 29"/>
              <p:cNvSpPr>
                <a:spLocks noEditPoints="1"/>
              </p:cNvSpPr>
              <p:nvPr>
                <p:custDataLst>
                  <p:tags r:id="rId19"/>
                </p:custDataLst>
              </p:nvPr>
            </p:nvSpPr>
            <p:spPr bwMode="auto">
              <a:xfrm>
                <a:off x="5947566" y="4482582"/>
                <a:ext cx="170063" cy="254200"/>
              </a:xfrm>
              <a:custGeom>
                <a:avLst/>
                <a:gdLst>
                  <a:gd name="T0" fmla="*/ 40 w 40"/>
                  <a:gd name="T1" fmla="*/ 17 h 60"/>
                  <a:gd name="T2" fmla="*/ 20 w 40"/>
                  <a:gd name="T3" fmla="*/ 0 h 60"/>
                  <a:gd name="T4" fmla="*/ 0 w 40"/>
                  <a:gd name="T5" fmla="*/ 17 h 60"/>
                  <a:gd name="T6" fmla="*/ 0 w 40"/>
                  <a:gd name="T7" fmla="*/ 20 h 60"/>
                  <a:gd name="T8" fmla="*/ 20 w 40"/>
                  <a:gd name="T9" fmla="*/ 60 h 60"/>
                  <a:gd name="T10" fmla="*/ 40 w 40"/>
                  <a:gd name="T11" fmla="*/ 20 h 60"/>
                  <a:gd name="T12" fmla="*/ 40 w 40"/>
                  <a:gd name="T13" fmla="*/ 17 h 60"/>
                  <a:gd name="T14" fmla="*/ 20 w 40"/>
                  <a:gd name="T15" fmla="*/ 28 h 60"/>
                  <a:gd name="T16" fmla="*/ 12 w 40"/>
                  <a:gd name="T17" fmla="*/ 20 h 60"/>
                  <a:gd name="T18" fmla="*/ 20 w 40"/>
                  <a:gd name="T19" fmla="*/ 12 h 60"/>
                  <a:gd name="T20" fmla="*/ 28 w 40"/>
                  <a:gd name="T21" fmla="*/ 20 h 60"/>
                  <a:gd name="T22" fmla="*/ 20 w 40"/>
                  <a:gd name="T23"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0">
                    <a:moveTo>
                      <a:pt x="40" y="17"/>
                    </a:moveTo>
                    <a:cubicBezTo>
                      <a:pt x="38" y="8"/>
                      <a:pt x="30" y="0"/>
                      <a:pt x="20" y="0"/>
                    </a:cubicBezTo>
                    <a:cubicBezTo>
                      <a:pt x="10" y="0"/>
                      <a:pt x="2" y="8"/>
                      <a:pt x="0" y="17"/>
                    </a:cubicBezTo>
                    <a:cubicBezTo>
                      <a:pt x="0" y="18"/>
                      <a:pt x="0" y="19"/>
                      <a:pt x="0" y="20"/>
                    </a:cubicBezTo>
                    <a:cubicBezTo>
                      <a:pt x="0" y="40"/>
                      <a:pt x="20" y="60"/>
                      <a:pt x="20" y="60"/>
                    </a:cubicBezTo>
                    <a:cubicBezTo>
                      <a:pt x="20" y="60"/>
                      <a:pt x="40" y="40"/>
                      <a:pt x="40" y="20"/>
                    </a:cubicBezTo>
                    <a:cubicBezTo>
                      <a:pt x="40" y="19"/>
                      <a:pt x="40" y="18"/>
                      <a:pt x="40" y="17"/>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solidFill>
                <a:srgbClr val="FFFFFF"/>
              </a:solidFill>
              <a:ln>
                <a:noFill/>
              </a:ln>
            </p:spPr>
            <p:txBody>
              <a:bodyPr vert="horz" wrap="square" lIns="68580" tIns="34290" rIns="68580" bIns="34290" numCol="1" anchor="t" anchorCtr="0" compatLnSpc="1">
                <a:normAutofit fontScale="70000" lnSpcReduction="20000"/>
              </a:bodyPr>
              <a:p>
                <a:endParaRPr lang="zh-CN" altLang="en-US" sz="1350">
                  <a:sym typeface="Arial" panose="020B0604020202020204" pitchFamily="34" charset="0"/>
                </a:endParaRPr>
              </a:p>
            </p:txBody>
          </p:sp>
        </p:grpSp>
        <p:sp>
          <p:nvSpPr>
            <p:cNvPr id="27" name="矩形 26"/>
            <p:cNvSpPr/>
            <p:nvPr>
              <p:custDataLst>
                <p:tags r:id="rId20"/>
              </p:custDataLst>
            </p:nvPr>
          </p:nvSpPr>
          <p:spPr>
            <a:xfrm>
              <a:off x="1965" y="4153"/>
              <a:ext cx="3915" cy="827"/>
            </a:xfrm>
            <a:prstGeom prst="rect">
              <a:avLst/>
            </a:prstGeom>
          </p:spPr>
          <p:txBody>
            <a:bodyPr wrap="square">
              <a:scene3d>
                <a:camera prst="orthographicFront"/>
                <a:lightRig rig="threePt" dir="t"/>
              </a:scene3d>
            </a:bodyPr>
            <a:p>
              <a:r>
                <a:rPr lang="da-DK" altLang="zh-CN" sz="1400" b="1"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加强情报信息工作</a:t>
              </a:r>
              <a:endParaRPr lang="da-DK" altLang="zh-CN" sz="1400" b="1"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r>
                <a:rPr lang="da-DK" altLang="zh-CN" sz="1400" smtClean="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《反恐怖主义法》专章针对实际工作中情报信息来源不畅、共享不足、不能发挥及时预警作用等突出问题</a:t>
              </a:r>
              <a:r>
                <a:rPr lang="zh-CN" altLang="da-DK" sz="1400" smtClean="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做出了详细规定。</a:t>
              </a:r>
              <a:endParaRPr lang="da-DK" altLang="zh-CN" sz="1400" smtClean="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endParaRPr lang="da-DK" altLang="zh-CN" sz="1400" smtClean="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2" name="矩形 41"/>
            <p:cNvSpPr/>
            <p:nvPr>
              <p:custDataLst>
                <p:tags r:id="rId21"/>
              </p:custDataLst>
            </p:nvPr>
          </p:nvSpPr>
          <p:spPr>
            <a:xfrm>
              <a:off x="9416" y="4463"/>
              <a:ext cx="3620" cy="827"/>
            </a:xfrm>
            <a:prstGeom prst="rect">
              <a:avLst/>
            </a:prstGeom>
          </p:spPr>
          <p:txBody>
            <a:bodyPr wrap="square">
              <a:scene3d>
                <a:camera prst="orthographicFront"/>
                <a:lightRig rig="threePt" dir="t"/>
              </a:scene3d>
            </a:bodyPr>
            <a:p>
              <a:endParaRPr lang="da-DK" altLang="zh-CN" sz="1600" b="1"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5" name="矩形 44"/>
            <p:cNvSpPr/>
            <p:nvPr>
              <p:custDataLst>
                <p:tags r:id="rId22"/>
              </p:custDataLst>
            </p:nvPr>
          </p:nvSpPr>
          <p:spPr>
            <a:xfrm>
              <a:off x="6895" y="5719"/>
              <a:ext cx="3762" cy="1744"/>
            </a:xfrm>
            <a:prstGeom prst="rect">
              <a:avLst/>
            </a:prstGeom>
          </p:spPr>
          <p:txBody>
            <a:bodyPr wrap="square">
              <a:scene3d>
                <a:camera prst="orthographicFront"/>
                <a:lightRig rig="threePt" dir="t"/>
              </a:scene3d>
            </a:bodyPr>
            <a:p>
              <a:r>
                <a:rPr lang="da-DK" altLang="zh-CN" sz="1400" b="1"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2.增加行政调查环节</a:t>
              </a:r>
              <a:endParaRPr lang="da-DK" altLang="zh-CN" sz="1400" b="1"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r>
                <a:rPr lang="da-DK" altLang="zh-CN" sz="1400" smtClean="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及时根据有关线索和情报信息对涉嫌恐怖活动的行为进行调查核实，是防范和惩治恐怖活动的重要环节</a:t>
              </a:r>
              <a:endParaRPr lang="da-DK" altLang="zh-CN" sz="1400" smtClean="0">
                <a:solidFill>
                  <a:schemeClr val="tx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9" name="矩形 38"/>
            <p:cNvSpPr/>
            <p:nvPr/>
          </p:nvSpPr>
          <p:spPr>
            <a:xfrm>
              <a:off x="1186" y="4138"/>
              <a:ext cx="4486" cy="2173"/>
            </a:xfrm>
            <a:prstGeom prst="rect">
              <a:avLst/>
            </a:prstGeom>
            <a:noFill/>
            <a:ln w="19050">
              <a:solidFill>
                <a:srgbClr val="F7BA6B"/>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5841" y="5735"/>
              <a:ext cx="5283" cy="1822"/>
            </a:xfrm>
            <a:prstGeom prst="rect">
              <a:avLst/>
            </a:prstGeom>
            <a:noFill/>
            <a:ln w="19050">
              <a:solidFill>
                <a:srgbClr val="F7BA6B"/>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nvSpPr>
          <p:spPr>
            <a:xfrm>
              <a:off x="8365" y="3415"/>
              <a:ext cx="4981" cy="2069"/>
            </a:xfrm>
            <a:prstGeom prst="rect">
              <a:avLst/>
            </a:prstGeom>
            <a:noFill/>
            <a:ln w="19050">
              <a:solidFill>
                <a:srgbClr val="F7BA6B"/>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da-DK" altLang="zh-CN" b="1"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22" name="文本框 21"/>
          <p:cNvSpPr txBox="1"/>
          <p:nvPr/>
        </p:nvSpPr>
        <p:spPr>
          <a:xfrm>
            <a:off x="5904230" y="2087245"/>
            <a:ext cx="1943100" cy="1168400"/>
          </a:xfrm>
          <a:prstGeom prst="rect">
            <a:avLst/>
          </a:prstGeom>
          <a:noFill/>
        </p:spPr>
        <p:txBody>
          <a:bodyPr wrap="square" rtlCol="0">
            <a:spAutoFit/>
          </a:bodyPr>
          <a:p>
            <a:r>
              <a:rPr lang="zh-CN" altLang="en-US"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3.完善应对处置机制</a:t>
            </a:r>
            <a:endParaRPr lang="zh-CN" altLang="en-US" sz="1400">
              <a:latin typeface="微软雅黑" panose="020B0503020204020204" charset="-122"/>
              <a:ea typeface="微软雅黑" panose="020B0503020204020204" charset="-122"/>
              <a:cs typeface="微软雅黑" panose="020B0503020204020204" charset="-122"/>
            </a:endParaRPr>
          </a:p>
          <a:p>
            <a:r>
              <a:rPr lang="zh-CN" altLang="en-US" sz="1400">
                <a:latin typeface="微软雅黑" panose="020B0503020204020204" charset="-122"/>
                <a:ea typeface="微软雅黑" panose="020B0503020204020204" charset="-122"/>
                <a:cs typeface="微软雅黑" panose="020B0503020204020204" charset="-122"/>
              </a:rPr>
              <a:t>一是规定预案体系</a:t>
            </a:r>
            <a:endParaRPr lang="zh-CN" altLang="en-US" sz="1400">
              <a:latin typeface="微软雅黑" panose="020B0503020204020204" charset="-122"/>
              <a:ea typeface="微软雅黑" panose="020B0503020204020204" charset="-122"/>
              <a:cs typeface="微软雅黑" panose="020B0503020204020204" charset="-122"/>
            </a:endParaRPr>
          </a:p>
          <a:p>
            <a:r>
              <a:rPr lang="zh-CN" altLang="en-US" sz="1400">
                <a:latin typeface="微软雅黑" panose="020B0503020204020204" charset="-122"/>
                <a:ea typeface="微软雅黑" panose="020B0503020204020204" charset="-122"/>
                <a:cs typeface="微软雅黑" panose="020B0503020204020204" charset="-122"/>
              </a:rPr>
              <a:t>二是完善指挥体制</a:t>
            </a:r>
            <a:endParaRPr lang="zh-CN" altLang="en-US" sz="1400">
              <a:latin typeface="微软雅黑" panose="020B0503020204020204" charset="-122"/>
              <a:ea typeface="微软雅黑" panose="020B0503020204020204" charset="-122"/>
              <a:cs typeface="微软雅黑" panose="020B0503020204020204" charset="-122"/>
            </a:endParaRPr>
          </a:p>
          <a:p>
            <a:r>
              <a:rPr lang="zh-CN" altLang="en-US" sz="1400">
                <a:latin typeface="微软雅黑" panose="020B0503020204020204" charset="-122"/>
                <a:ea typeface="微软雅黑" panose="020B0503020204020204" charset="-122"/>
                <a:cs typeface="微软雅黑" panose="020B0503020204020204" charset="-122"/>
              </a:rPr>
              <a:t>三是明确处置措施</a:t>
            </a:r>
            <a:endParaRPr lang="zh-CN" altLang="en-US" sz="1400">
              <a:latin typeface="微软雅黑" panose="020B0503020204020204" charset="-122"/>
              <a:ea typeface="微软雅黑" panose="020B0503020204020204" charset="-122"/>
              <a:cs typeface="微软雅黑" panose="020B0503020204020204" charset="-122"/>
            </a:endParaRPr>
          </a:p>
          <a:p>
            <a:r>
              <a:rPr lang="zh-CN" altLang="en-US" sz="1400">
                <a:latin typeface="微软雅黑" panose="020B0503020204020204" charset="-122"/>
                <a:ea typeface="微软雅黑" panose="020B0503020204020204" charset="-122"/>
                <a:cs typeface="微软雅黑" panose="020B0503020204020204" charset="-122"/>
              </a:rPr>
              <a:t>四是规定恢复秩序</a:t>
            </a:r>
            <a:endParaRPr lang="zh-CN" altLang="en-US" sz="1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三、反恐怖主义的主要制度措施</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4738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|《反恐怖主义法》的主要内容及其意义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066800" y="1123950"/>
            <a:ext cx="5080000" cy="337185"/>
          </a:xfrm>
          <a:prstGeom prst="rect">
            <a:avLst/>
          </a:prstGeom>
          <a:noFill/>
          <a:ln w="9525">
            <a:noFill/>
          </a:ln>
        </p:spPr>
        <p:txBody>
          <a:bodyPr>
            <a:spAutoFit/>
            <a:scene3d>
              <a:camera prst="orthographicFront"/>
              <a:lightRig rig="threePt" dir="t"/>
            </a:scene3d>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（三）完善保障措施</a:t>
            </a:r>
            <a:endParaRPr lang="zh-CN" altLang="en-US"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7" name="对象11"/>
          <p:cNvSpPr/>
          <p:nvPr>
            <p:custDataLst>
              <p:tags r:id="rId1"/>
            </p:custDataLst>
          </p:nvPr>
        </p:nvSpPr>
        <p:spPr>
          <a:xfrm>
            <a:off x="3759200" y="2114550"/>
            <a:ext cx="1224280" cy="1135380"/>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800">
                <a:solidFill>
                  <a:schemeClr val="lt1">
                    <a:lumMod val="100000"/>
                  </a:schemeClr>
                </a:solidFill>
                <a:latin typeface="微软雅黑" panose="020B0503020204020204" charset="-122"/>
                <a:ea typeface="微软雅黑" panose="020B0503020204020204" charset="-122"/>
                <a:cs typeface="+mn-ea"/>
                <a:sym typeface="+mn-ea"/>
              </a:rPr>
              <a:t>保障措施</a:t>
            </a:r>
            <a:endParaRPr lang="zh-CN" altLang="en-US" sz="28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8" name="椭圆 7"/>
          <p:cNvSpPr/>
          <p:nvPr>
            <p:custDataLst>
              <p:tags r:id="rId2"/>
            </p:custDataLst>
          </p:nvPr>
        </p:nvSpPr>
        <p:spPr>
          <a:xfrm>
            <a:off x="3505014" y="19620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9" name="椭圆 8"/>
          <p:cNvSpPr/>
          <p:nvPr>
            <p:custDataLst>
              <p:tags r:id="rId3"/>
            </p:custDataLst>
          </p:nvPr>
        </p:nvSpPr>
        <p:spPr>
          <a:xfrm>
            <a:off x="4800600" y="1962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 name="椭圆 9"/>
          <p:cNvSpPr/>
          <p:nvPr>
            <p:custDataLst>
              <p:tags r:id="rId4"/>
            </p:custDataLst>
          </p:nvPr>
        </p:nvSpPr>
        <p:spPr>
          <a:xfrm>
            <a:off x="3505200" y="29527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12" name="椭圆 11"/>
          <p:cNvSpPr/>
          <p:nvPr>
            <p:custDataLst>
              <p:tags r:id="rId5"/>
            </p:custDataLst>
          </p:nvPr>
        </p:nvSpPr>
        <p:spPr>
          <a:xfrm>
            <a:off x="4800600" y="29527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04</a:t>
            </a:r>
            <a:endParaRPr lang="zh-CN" altLang="en-US" b="1">
              <a:solidFill>
                <a:schemeClr val="lt1">
                  <a:lumMod val="100000"/>
                </a:schemeClr>
              </a:solidFill>
              <a:latin typeface="+mn-ea"/>
              <a:cs typeface="+mn-ea"/>
            </a:endParaRPr>
          </a:p>
        </p:txBody>
      </p:sp>
      <p:sp>
        <p:nvSpPr>
          <p:cNvPr id="6" name="文本框 5"/>
          <p:cNvSpPr txBox="1"/>
          <p:nvPr/>
        </p:nvSpPr>
        <p:spPr>
          <a:xfrm>
            <a:off x="228600" y="1515110"/>
            <a:ext cx="3530600" cy="1383665"/>
          </a:xfrm>
          <a:prstGeom prst="rect">
            <a:avLst/>
          </a:prstGeom>
          <a:noFill/>
          <a:ln w="9525">
            <a:noFill/>
          </a:ln>
        </p:spPr>
        <p:txBody>
          <a:bodyPr wrap="square">
            <a:spAutoFit/>
          </a:bodyPr>
          <a:p>
            <a:pPr marL="170815" indent="-170815">
              <a:lnSpc>
                <a:spcPct val="150000"/>
              </a:lnSpc>
            </a:pPr>
            <a:r>
              <a:rPr lang="en-US" sz="1400" b="1">
                <a:solidFill>
                  <a:srgbClr val="231F20"/>
                </a:solidFill>
                <a:latin typeface="微软雅黑" panose="020B0503020204020204" charset="-122"/>
                <a:ea typeface="微软雅黑" panose="020B0503020204020204" charset="-122"/>
                <a:cs typeface="微软雅黑" panose="020B0503020204020204" charset="-122"/>
              </a:rPr>
              <a:t>1. </a:t>
            </a:r>
            <a:r>
              <a:rPr lang="zh-CN" sz="1400" b="1">
                <a:solidFill>
                  <a:srgbClr val="231F20"/>
                </a:solidFill>
                <a:latin typeface="微软雅黑" panose="020B0503020204020204" charset="-122"/>
                <a:ea typeface="微软雅黑" panose="020B0503020204020204" charset="-122"/>
                <a:cs typeface="微软雅黑" panose="020B0503020204020204" charset="-122"/>
              </a:rPr>
              <a:t>经费保障</a:t>
            </a:r>
            <a:r>
              <a:rPr lang="zh-CN" sz="1400" b="0">
                <a:solidFill>
                  <a:srgbClr val="231F20"/>
                </a:solidFill>
                <a:latin typeface="微软雅黑" panose="020B0503020204020204" charset="-122"/>
                <a:ea typeface="微软雅黑" panose="020B0503020204020204" charset="-122"/>
                <a:cs typeface="微软雅黑" panose="020B0503020204020204" charset="-122"/>
              </a:rPr>
              <a:t>本法明确规定国务院和县级以上地方各级人民政府应当按照事权划分，将反恐怖主义工作经费分别列入同级财政预算。</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5334000" y="1544320"/>
            <a:ext cx="3530600" cy="1706880"/>
          </a:xfrm>
          <a:prstGeom prst="rect">
            <a:avLst/>
          </a:prstGeom>
          <a:noFill/>
          <a:ln w="9525">
            <a:noFill/>
          </a:ln>
        </p:spPr>
        <p:txBody>
          <a:bodyPr wrap="square">
            <a:spAutoFit/>
          </a:bodyPr>
          <a:p>
            <a:pPr marL="175895" indent="-175895">
              <a:lnSpc>
                <a:spcPct val="150000"/>
              </a:lnSpc>
            </a:pPr>
            <a:r>
              <a:rPr lang="en-US" sz="1400" b="1">
                <a:solidFill>
                  <a:srgbClr val="231F20"/>
                </a:solidFill>
                <a:latin typeface="微软雅黑" panose="020B0503020204020204" charset="-122"/>
                <a:ea typeface="微软雅黑" panose="020B0503020204020204" charset="-122"/>
                <a:cs typeface="微软雅黑" panose="020B0503020204020204" charset="-122"/>
              </a:rPr>
              <a:t>2. </a:t>
            </a:r>
            <a:r>
              <a:rPr lang="zh-CN" sz="1400" b="1">
                <a:solidFill>
                  <a:srgbClr val="231F20"/>
                </a:solidFill>
                <a:latin typeface="微软雅黑" panose="020B0503020204020204" charset="-122"/>
                <a:ea typeface="微软雅黑" panose="020B0503020204020204" charset="-122"/>
                <a:cs typeface="微软雅黑" panose="020B0503020204020204" charset="-122"/>
              </a:rPr>
              <a:t>人力物力和科研技术保障</a:t>
            </a:r>
            <a:r>
              <a:rPr lang="zh-CN" sz="1400" b="0">
                <a:solidFill>
                  <a:srgbClr val="231F20"/>
                </a:solidFill>
                <a:latin typeface="微软雅黑" panose="020B0503020204020204" charset="-122"/>
                <a:ea typeface="微软雅黑" panose="020B0503020204020204" charset="-122"/>
                <a:cs typeface="微软雅黑" panose="020B0503020204020204" charset="-122"/>
              </a:rPr>
              <a:t>本法规定公安机关、国家安全机关和有关部门，以及中国人民解放军、中国人民武装警察部队建立反恐怖主义专业力量，加强专业训练</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228600" y="3028950"/>
            <a:ext cx="3853180" cy="1706880"/>
          </a:xfrm>
          <a:prstGeom prst="rect">
            <a:avLst/>
          </a:prstGeom>
          <a:noFill/>
          <a:ln w="9525">
            <a:noFill/>
          </a:ln>
        </p:spPr>
        <p:txBody>
          <a:bodyPr wrap="square">
            <a:spAutoFit/>
          </a:bodyPr>
          <a:p>
            <a:pPr marL="176530" indent="-176530">
              <a:lnSpc>
                <a:spcPct val="150000"/>
              </a:lnSpc>
            </a:pPr>
            <a:r>
              <a:rPr lang="en-US" sz="1400" b="1">
                <a:solidFill>
                  <a:srgbClr val="231F20"/>
                </a:solidFill>
                <a:latin typeface="微软雅黑" panose="020B0503020204020204" charset="-122"/>
                <a:ea typeface="微软雅黑" panose="020B0503020204020204" charset="-122"/>
                <a:cs typeface="微软雅黑" panose="020B0503020204020204" charset="-122"/>
              </a:rPr>
              <a:t>3. </a:t>
            </a:r>
            <a:r>
              <a:rPr lang="zh-CN" sz="1400" b="1">
                <a:solidFill>
                  <a:srgbClr val="231F20"/>
                </a:solidFill>
                <a:latin typeface="微软雅黑" panose="020B0503020204020204" charset="-122"/>
                <a:ea typeface="微软雅黑" panose="020B0503020204020204" charset="-122"/>
                <a:cs typeface="微软雅黑" panose="020B0503020204020204" charset="-122"/>
              </a:rPr>
              <a:t>伤亡待遇保障</a:t>
            </a:r>
            <a:r>
              <a:rPr lang="zh-CN" sz="1400" b="0">
                <a:solidFill>
                  <a:srgbClr val="231F20"/>
                </a:solidFill>
                <a:latin typeface="微软雅黑" panose="020B0503020204020204" charset="-122"/>
                <a:ea typeface="微软雅黑" panose="020B0503020204020204" charset="-122"/>
                <a:cs typeface="微软雅黑" panose="020B0503020204020204" charset="-122"/>
              </a:rPr>
              <a:t>第七十五条规定“对因履行反恐怖主义工作职责或者协助、配合有关部门开展反恐怖主义工作导致伤残或者死亡的人员，按照国家有关规定给予相应的待遇”。</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5105400" y="3333750"/>
            <a:ext cx="3530600" cy="1383665"/>
          </a:xfrm>
          <a:prstGeom prst="rect">
            <a:avLst/>
          </a:prstGeom>
          <a:noFill/>
          <a:ln w="9525">
            <a:noFill/>
          </a:ln>
        </p:spPr>
        <p:txBody>
          <a:bodyPr wrap="square">
            <a:spAutoFit/>
          </a:bodyPr>
          <a:p>
            <a:pPr marL="178435" indent="-178435">
              <a:lnSpc>
                <a:spcPct val="150000"/>
              </a:lnSpc>
            </a:pPr>
            <a:r>
              <a:rPr lang="en-US" sz="1400" b="1">
                <a:solidFill>
                  <a:srgbClr val="231F20"/>
                </a:solidFill>
                <a:latin typeface="微软雅黑" panose="020B0503020204020204" charset="-122"/>
                <a:ea typeface="微软雅黑" panose="020B0503020204020204" charset="-122"/>
                <a:cs typeface="微软雅黑" panose="020B0503020204020204" charset="-122"/>
              </a:rPr>
              <a:t>4. </a:t>
            </a:r>
            <a:r>
              <a:rPr lang="zh-CN" sz="1400" b="1">
                <a:solidFill>
                  <a:srgbClr val="231F20"/>
                </a:solidFill>
                <a:latin typeface="微软雅黑" panose="020B0503020204020204" charset="-122"/>
                <a:ea typeface="微软雅黑" panose="020B0503020204020204" charset="-122"/>
                <a:cs typeface="微软雅黑" panose="020B0503020204020204" charset="-122"/>
              </a:rPr>
              <a:t>人员和单位安全保护</a:t>
            </a:r>
            <a:r>
              <a:rPr lang="zh-CN" sz="1400" b="0">
                <a:solidFill>
                  <a:srgbClr val="231F20"/>
                </a:solidFill>
                <a:latin typeface="微软雅黑" panose="020B0503020204020204" charset="-122"/>
                <a:ea typeface="微软雅黑" panose="020B0503020204020204" charset="-122"/>
                <a:cs typeface="微软雅黑" panose="020B0503020204020204" charset="-122"/>
              </a:rPr>
              <a:t>从事反恐怖主义工作，以及报告和制止恐怖活动的相关人员及其近亲属，面临威胁更大，需要予以特别保护。</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四、《反恐怖主义法》颁布的重大意义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4738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|《反恐怖主义法》的主要内容及其意义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44830" y="1276350"/>
            <a:ext cx="7974965" cy="1753235"/>
          </a:xfrm>
          <a:prstGeom prst="rect">
            <a:avLst/>
          </a:prstGeom>
          <a:noFill/>
          <a:ln w="9525">
            <a:noFill/>
          </a:ln>
        </p:spPr>
        <p:txBody>
          <a:bodyPr wrap="square">
            <a:spAutoFit/>
          </a:bodyPr>
          <a:p>
            <a:pPr indent="0">
              <a:lnSpc>
                <a:spcPct val="200000"/>
              </a:lnSpc>
            </a:pPr>
            <a:r>
              <a:rPr lang="zh-CN" b="0">
                <a:solidFill>
                  <a:srgbClr val="231F20"/>
                </a:solidFill>
                <a:latin typeface="微软雅黑" panose="020B0503020204020204" charset="-122"/>
                <a:ea typeface="微软雅黑" panose="020B0503020204020204" charset="-122"/>
              </a:rPr>
              <a:t>《反恐怖主义法》从国家层面全面系统地规定了中国反恐怖工作的体制、机制、手段、措施，为我国依法打击恐怖主义活动提供法律依据和保障，具有重大的法律和现实意义。</a:t>
            </a:r>
            <a:endParaRPr lang="zh-CN" altLang="en-US" b="0">
              <a:solidFill>
                <a:srgbClr val="231F20"/>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a:stretch>
            <a:fillRect/>
          </a:stretch>
        </p:blipFill>
        <p:spPr>
          <a:xfrm>
            <a:off x="4800600" y="2571750"/>
            <a:ext cx="3310255" cy="2044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四、《反恐怖主义法》颁布的重大意义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4738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|《反恐怖主义法》的主要内容及其意义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7" name="对象11"/>
          <p:cNvSpPr/>
          <p:nvPr>
            <p:custDataLst>
              <p:tags r:id="rId1"/>
            </p:custDataLst>
          </p:nvPr>
        </p:nvSpPr>
        <p:spPr>
          <a:xfrm>
            <a:off x="3759200" y="2114550"/>
            <a:ext cx="1224280" cy="1135380"/>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800">
                <a:solidFill>
                  <a:schemeClr val="lt1">
                    <a:lumMod val="100000"/>
                  </a:schemeClr>
                </a:solidFill>
                <a:latin typeface="微软雅黑" panose="020B0503020204020204" charset="-122"/>
                <a:ea typeface="微软雅黑" panose="020B0503020204020204" charset="-122"/>
                <a:cs typeface="+mn-ea"/>
                <a:sym typeface="+mn-ea"/>
              </a:rPr>
              <a:t>重大意义</a:t>
            </a:r>
            <a:endParaRPr lang="zh-CN" altLang="en-US" sz="28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8" name="椭圆 7"/>
          <p:cNvSpPr/>
          <p:nvPr>
            <p:custDataLst>
              <p:tags r:id="rId2"/>
            </p:custDataLst>
          </p:nvPr>
        </p:nvSpPr>
        <p:spPr>
          <a:xfrm>
            <a:off x="3505014" y="19620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9" name="椭圆 8"/>
          <p:cNvSpPr/>
          <p:nvPr>
            <p:custDataLst>
              <p:tags r:id="rId3"/>
            </p:custDataLst>
          </p:nvPr>
        </p:nvSpPr>
        <p:spPr>
          <a:xfrm>
            <a:off x="4800600" y="1962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 name="椭圆 9"/>
          <p:cNvSpPr/>
          <p:nvPr>
            <p:custDataLst>
              <p:tags r:id="rId4"/>
            </p:custDataLst>
          </p:nvPr>
        </p:nvSpPr>
        <p:spPr>
          <a:xfrm>
            <a:off x="4152900" y="324993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6" name="文本框 5"/>
          <p:cNvSpPr txBox="1"/>
          <p:nvPr/>
        </p:nvSpPr>
        <p:spPr>
          <a:xfrm>
            <a:off x="228600" y="2038350"/>
            <a:ext cx="3279775" cy="1060450"/>
          </a:xfrm>
          <a:prstGeom prst="rect">
            <a:avLst/>
          </a:prstGeom>
          <a:noFill/>
          <a:ln w="9525">
            <a:noFill/>
          </a:ln>
        </p:spPr>
        <p:txBody>
          <a:bodyPr wrap="square">
            <a:spAutoFit/>
          </a:bodyPr>
          <a:p>
            <a:pPr marL="170815" indent="0" fontAlgn="auto">
              <a:lnSpc>
                <a:spcPct val="150000"/>
              </a:lnSpc>
            </a:pPr>
            <a:r>
              <a:rPr lang="zh-CN" altLang="en-US" sz="1400" b="1">
                <a:solidFill>
                  <a:srgbClr val="231F20"/>
                </a:solidFill>
                <a:latin typeface="微软雅黑" panose="020B0503020204020204" charset="-122"/>
                <a:ea typeface="微软雅黑" panose="020B0503020204020204" charset="-122"/>
                <a:cs typeface="微软雅黑" panose="020B0503020204020204" charset="-122"/>
              </a:rPr>
              <a:t>一是完善了社会主义法律体系。</a:t>
            </a:r>
            <a:r>
              <a:rPr lang="zh-CN" altLang="en-US" sz="1400" b="0">
                <a:solidFill>
                  <a:srgbClr val="231F20"/>
                </a:solidFill>
                <a:latin typeface="微软雅黑" panose="020B0503020204020204" charset="-122"/>
                <a:ea typeface="微软雅黑" panose="020B0503020204020204" charset="-122"/>
                <a:cs typeface="微软雅黑" panose="020B0503020204020204" charset="-122"/>
              </a:rPr>
              <a:t>法律是治国利器，社会主义法律体系需要不断完善和补充。</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5257800" y="1047750"/>
            <a:ext cx="3583305" cy="2030095"/>
          </a:xfrm>
          <a:prstGeom prst="rect">
            <a:avLst/>
          </a:prstGeom>
          <a:noFill/>
          <a:ln w="9525">
            <a:noFill/>
          </a:ln>
        </p:spPr>
        <p:txBody>
          <a:bodyPr wrap="square">
            <a:spAutoFit/>
          </a:bodyPr>
          <a:p>
            <a:pPr marL="170815">
              <a:lnSpc>
                <a:spcPct val="150000"/>
              </a:lnSpc>
              <a:buClrTx/>
              <a:buSzTx/>
              <a:buFontTx/>
            </a:pPr>
            <a:r>
              <a:rPr lang="zh-CN" altLang="en-US" sz="1400" b="1">
                <a:solidFill>
                  <a:srgbClr val="231F20"/>
                </a:solidFill>
                <a:latin typeface="微软雅黑" panose="020B0503020204020204" charset="-122"/>
                <a:ea typeface="微软雅黑" panose="020B0503020204020204" charset="-122"/>
                <a:cs typeface="微软雅黑" panose="020B0503020204020204" charset="-122"/>
              </a:rPr>
              <a:t>二是明确了恐怖主义概念。</a:t>
            </a:r>
            <a:r>
              <a:rPr lang="zh-CN" altLang="en-US" sz="1400" b="0">
                <a:solidFill>
                  <a:srgbClr val="231F20"/>
                </a:solidFill>
                <a:latin typeface="微软雅黑" panose="020B0503020204020204" charset="-122"/>
                <a:ea typeface="微软雅黑" panose="020B0503020204020204" charset="-122"/>
                <a:cs typeface="微软雅黑" panose="020B0503020204020204" charset="-122"/>
              </a:rPr>
              <a:t>恐怖主义最突出的特征就是其政治目的性。从这一认识出发，就抓住了恐怖主义的本质，使其区别于一般暴力刑事犯罪，解决了民众、理论界、政府相关职能部门和司法机关认识上的不统一和误区。</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16915" y="3638550"/>
            <a:ext cx="4164330" cy="1060450"/>
          </a:xfrm>
          <a:prstGeom prst="rect">
            <a:avLst/>
          </a:prstGeom>
          <a:noFill/>
          <a:ln w="9525">
            <a:noFill/>
          </a:ln>
        </p:spPr>
        <p:txBody>
          <a:bodyPr wrap="square">
            <a:spAutoFit/>
          </a:bodyPr>
          <a:p>
            <a:pPr marL="170815" algn="l">
              <a:lnSpc>
                <a:spcPct val="150000"/>
              </a:lnSpc>
              <a:buClrTx/>
              <a:buSzTx/>
              <a:buFontTx/>
            </a:pPr>
            <a:r>
              <a:rPr lang="zh-CN" altLang="en-US" sz="1400" b="1">
                <a:solidFill>
                  <a:srgbClr val="231F20"/>
                </a:solidFill>
                <a:latin typeface="微软雅黑" panose="020B0503020204020204" charset="-122"/>
                <a:ea typeface="微软雅黑" panose="020B0503020204020204" charset="-122"/>
                <a:cs typeface="微软雅黑" panose="020B0503020204020204" charset="-122"/>
              </a:rPr>
              <a:t>三是构建了反恐工作机制。</a:t>
            </a:r>
            <a:r>
              <a:rPr lang="zh-CN" altLang="en-US" sz="1400" b="0">
                <a:solidFill>
                  <a:srgbClr val="231F20"/>
                </a:solidFill>
                <a:latin typeface="微软雅黑" panose="020B0503020204020204" charset="-122"/>
                <a:ea typeface="微软雅黑" panose="020B0503020204020204" charset="-122"/>
                <a:cs typeface="微软雅黑" panose="020B0503020204020204" charset="-122"/>
              </a:rPr>
              <a:t>《反恐怖主义法》从我国实际情况出发，构建起立体式反恐工作领导体制机制。</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a:picLocks noChangeAspect="1"/>
          </p:cNvPicPr>
          <p:nvPr/>
        </p:nvPicPr>
        <p:blipFill>
          <a:blip r:embed="rId5"/>
          <a:stretch>
            <a:fillRect/>
          </a:stretch>
        </p:blipFill>
        <p:spPr>
          <a:xfrm>
            <a:off x="5258435" y="3190875"/>
            <a:ext cx="3315335" cy="1508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81280" y="361950"/>
            <a:ext cx="8976360" cy="687070"/>
          </a:xfrm>
          <a:prstGeom prst="rect">
            <a:avLst/>
          </a:prstGeom>
          <a:noFill/>
        </p:spPr>
        <p:txBody>
          <a:bodyPr wrap="square" rtlCol="0">
            <a:noAutofit/>
          </a:bodyPr>
          <a:lstStyle/>
          <a:p>
            <a:pPr algn="ctr"/>
            <a:r>
              <a:rPr kumimoji="1" lang="zh-CN" altLang="en-US" sz="3200" b="1">
                <a:solidFill>
                  <a:schemeClr val="accent6">
                    <a:lumMod val="20000"/>
                    <a:lumOff val="80000"/>
                  </a:schemeClr>
                </a:solidFill>
                <a:latin typeface="微软雅黑" panose="020B0503020204020204" charset="-122"/>
                <a:ea typeface="微软雅黑" panose="020B0503020204020204" charset="-122"/>
              </a:rPr>
              <a:t>第四节</a:t>
            </a:r>
            <a:r>
              <a:rPr kumimoji="1" lang="en-US" altLang="zh-CN" sz="32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200" b="1">
                <a:solidFill>
                  <a:schemeClr val="accent6">
                    <a:lumMod val="20000"/>
                    <a:lumOff val="80000"/>
                  </a:schemeClr>
                </a:solidFill>
                <a:latin typeface="微软雅黑" panose="020B0503020204020204" charset="-122"/>
                <a:ea typeface="微软雅黑" panose="020B0503020204020204" charset="-122"/>
                <a:sym typeface="+mn-ea"/>
              </a:rPr>
              <a:t>《网络安全法》的主要内容及其意义</a:t>
            </a:r>
            <a:endParaRPr kumimoji="1" lang="zh-CN" altLang="en-US" sz="32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zh-CN" altLang="en-US" sz="32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1371600" y="1276350"/>
            <a:ext cx="64516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一、我国网络安全现状</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二、《网络安全法》的基本原则</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三、《网络安全法》的主要内容</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四、《网络安全法》的重大意义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一、我国网络安全现状</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685800" y="1263015"/>
            <a:ext cx="3956685" cy="2999740"/>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rPr>
              <a:t>我国是网络大国，截至2023年12月，我国网民规模达10.92亿，互联网普及率达到77.5%。随着互联网技术的普及，特别是电商的崛起，人们的生活日益便捷，不过便捷也有代价，这个代价就是通过网络，个人信息越来越容易被搜集和利用。</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4953000" y="1428750"/>
            <a:ext cx="3251835" cy="2381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一、我国网络安全现状</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62000" y="971550"/>
            <a:ext cx="7998460" cy="3969385"/>
          </a:xfrm>
          <a:prstGeom prst="rect">
            <a:avLst/>
          </a:prstGeom>
          <a:noFill/>
          <a:ln w="9525">
            <a:noFill/>
          </a:ln>
        </p:spPr>
        <p:txBody>
          <a:bodyPr wrap="square">
            <a:spAutoFit/>
          </a:bodyPr>
          <a:p>
            <a:pPr indent="0">
              <a:lnSpc>
                <a:spcPct val="200000"/>
              </a:lnSpc>
            </a:pPr>
            <a:r>
              <a:rPr lang="zh-CN" b="0">
                <a:solidFill>
                  <a:srgbClr val="231F20"/>
                </a:solidFill>
                <a:latin typeface="微软雅黑" panose="020B0503020204020204" charset="-122"/>
                <a:ea typeface="微软雅黑" panose="020B0503020204020204" charset="-122"/>
                <a:cs typeface="微软雅黑" panose="020B0503020204020204" charset="-122"/>
              </a:rPr>
              <a:t>目前网络上面临的威胁主要来自五个方面</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200000"/>
              </a:lnSpc>
            </a:pPr>
            <a:r>
              <a:rPr lang="zh-CN" b="0">
                <a:solidFill>
                  <a:srgbClr val="231F20"/>
                </a:solidFill>
                <a:latin typeface="微软雅黑" panose="020B0503020204020204" charset="-122"/>
                <a:ea typeface="微软雅黑" panose="020B0503020204020204" charset="-122"/>
                <a:cs typeface="微软雅黑" panose="020B0503020204020204" charset="-122"/>
              </a:rPr>
              <a:t>一是病毒、木马是首要威胁；</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200000"/>
              </a:lnSpc>
            </a:pPr>
            <a:r>
              <a:rPr lang="zh-CN" b="0">
                <a:solidFill>
                  <a:srgbClr val="231F20"/>
                </a:solidFill>
                <a:latin typeface="微软雅黑" panose="020B0503020204020204" charset="-122"/>
                <a:ea typeface="微软雅黑" panose="020B0503020204020204" charset="-122"/>
                <a:cs typeface="微软雅黑" panose="020B0503020204020204" charset="-122"/>
              </a:rPr>
              <a:t>二是有意或无意的信息泄露，如用户账号和密码、个人信息、用户的喜好等；</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200000"/>
              </a:lnSpc>
            </a:pPr>
            <a:r>
              <a:rPr lang="zh-CN" b="0">
                <a:solidFill>
                  <a:srgbClr val="231F20"/>
                </a:solidFill>
                <a:latin typeface="微软雅黑" panose="020B0503020204020204" charset="-122"/>
                <a:ea typeface="微软雅黑" panose="020B0503020204020204" charset="-122"/>
                <a:cs typeface="微软雅黑" panose="020B0503020204020204" charset="-122"/>
              </a:rPr>
              <a:t>三是利用社会工程学欺诈，如伪造网上银行、在线交易系统以及证券交易系统网站引诱用户访问并盗取相关账号及密码的网页钓鱼、邮件欺诈、短信欺诈等；</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200000"/>
              </a:lnSpc>
            </a:pPr>
            <a:r>
              <a:rPr lang="zh-CN" b="0">
                <a:solidFill>
                  <a:srgbClr val="231F20"/>
                </a:solidFill>
                <a:latin typeface="微软雅黑" panose="020B0503020204020204" charset="-122"/>
                <a:ea typeface="微软雅黑" panose="020B0503020204020204" charset="-122"/>
                <a:cs typeface="微软雅黑" panose="020B0503020204020204" charset="-122"/>
              </a:rPr>
              <a:t>四是人为的特定攻击（</a:t>
            </a:r>
            <a:r>
              <a:rPr lang="en-US" b="0">
                <a:solidFill>
                  <a:srgbClr val="231F20"/>
                </a:solidFill>
                <a:latin typeface="微软雅黑" panose="020B0503020204020204" charset="-122"/>
                <a:ea typeface="微软雅黑" panose="020B0503020204020204" charset="-122"/>
                <a:cs typeface="微软雅黑" panose="020B0503020204020204" charset="-122"/>
              </a:rPr>
              <a:t>APT</a:t>
            </a:r>
            <a:r>
              <a:rPr lang="zh-CN" b="0">
                <a:solidFill>
                  <a:srgbClr val="231F20"/>
                </a:solidFill>
                <a:latin typeface="微软雅黑" panose="020B0503020204020204" charset="-122"/>
                <a:ea typeface="微软雅黑" panose="020B0503020204020204" charset="-122"/>
                <a:cs typeface="微软雅黑" panose="020B0503020204020204" charset="-122"/>
              </a:rPr>
              <a:t>）</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200000"/>
              </a:lnSpc>
            </a:pPr>
            <a:r>
              <a:rPr lang="zh-CN" b="0">
                <a:solidFill>
                  <a:srgbClr val="231F20"/>
                </a:solidFill>
                <a:latin typeface="微软雅黑" panose="020B0503020204020204" charset="-122"/>
                <a:ea typeface="微软雅黑" panose="020B0503020204020204" charset="-122"/>
                <a:cs typeface="微软雅黑" panose="020B0503020204020204" charset="-122"/>
              </a:rPr>
              <a:t>五是无线和移动终端的安全威胁。</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247464" y="17334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2"/>
            </p:custDataLst>
          </p:nvPr>
        </p:nvSpPr>
        <p:spPr>
          <a:xfrm>
            <a:off x="228600" y="39433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04</a:t>
            </a:r>
            <a:endParaRPr lang="zh-CN" altLang="en-US" b="1">
              <a:solidFill>
                <a:schemeClr val="lt1">
                  <a:lumMod val="100000"/>
                </a:schemeClr>
              </a:solidFill>
              <a:latin typeface="+mn-ea"/>
              <a:cs typeface="+mn-ea"/>
            </a:endParaRPr>
          </a:p>
        </p:txBody>
      </p:sp>
      <p:sp>
        <p:nvSpPr>
          <p:cNvPr id="4" name="椭圆 3"/>
          <p:cNvSpPr/>
          <p:nvPr>
            <p:custDataLst>
              <p:tags r:id="rId3"/>
            </p:custDataLst>
          </p:nvPr>
        </p:nvSpPr>
        <p:spPr>
          <a:xfrm>
            <a:off x="247650" y="22669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7" name="椭圆 6"/>
          <p:cNvSpPr/>
          <p:nvPr>
            <p:custDataLst>
              <p:tags r:id="rId4"/>
            </p:custDataLst>
          </p:nvPr>
        </p:nvSpPr>
        <p:spPr>
          <a:xfrm>
            <a:off x="228600" y="283337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8" name="椭圆 7"/>
          <p:cNvSpPr/>
          <p:nvPr>
            <p:custDataLst>
              <p:tags r:id="rId5"/>
            </p:custDataLst>
          </p:nvPr>
        </p:nvSpPr>
        <p:spPr>
          <a:xfrm>
            <a:off x="228600" y="44767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05</a:t>
            </a:r>
            <a:endParaRPr lang="zh-CN" altLang="en-US" b="1">
              <a:solidFill>
                <a:schemeClr val="lt1">
                  <a:lumMod val="100000"/>
                </a:schemeClr>
              </a:solidFill>
              <a:latin typeface="+mn-ea"/>
              <a:cs typeface="+mn-ea"/>
            </a:endParaRPr>
          </a:p>
        </p:txBody>
      </p:sp>
      <p:pic>
        <p:nvPicPr>
          <p:cNvPr id="9" name="图片 8"/>
          <p:cNvPicPr>
            <a:picLocks noChangeAspect="1"/>
          </p:cNvPicPr>
          <p:nvPr/>
        </p:nvPicPr>
        <p:blipFill>
          <a:blip r:embed="rId6"/>
          <a:stretch>
            <a:fillRect/>
          </a:stretch>
        </p:blipFill>
        <p:spPr>
          <a:xfrm>
            <a:off x="5562600" y="895350"/>
            <a:ext cx="3087370" cy="1186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二、《网络安全法》的基本原则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17220" y="1141730"/>
            <a:ext cx="2838450" cy="368300"/>
          </a:xfrm>
          <a:prstGeom prst="rect">
            <a:avLst/>
          </a:prstGeom>
          <a:noFill/>
          <a:ln w="9525">
            <a:noFill/>
          </a:ln>
        </p:spPr>
        <p:txBody>
          <a:bodyPr wrap="square">
            <a:spAutoFit/>
            <a:scene3d>
              <a:camera prst="orthographicFront"/>
              <a:lightRig rig="threePt" dir="t"/>
            </a:scene3d>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（一）网络空间主权原则</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4" name="文本框 3"/>
          <p:cNvSpPr txBox="1"/>
          <p:nvPr/>
        </p:nvSpPr>
        <p:spPr>
          <a:xfrm>
            <a:off x="617220" y="1557020"/>
            <a:ext cx="6697345" cy="2584450"/>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rPr>
              <a:t>所谓网络空间主权或网络主权，简单来讲，就是一国国家主权在网络空间中的自然延伸和表现。</a:t>
            </a:r>
            <a:endParaRPr lang="zh-CN" b="0">
              <a:solidFill>
                <a:srgbClr val="231F20"/>
              </a:solidFill>
              <a:latin typeface="微软雅黑" panose="020B0503020204020204" charset="-122"/>
              <a:ea typeface="微软雅黑" panose="020B0503020204020204" charset="-122"/>
            </a:endParaRPr>
          </a:p>
          <a:p>
            <a:pPr indent="0">
              <a:lnSpc>
                <a:spcPct val="150000"/>
              </a:lnSpc>
            </a:pPr>
            <a:r>
              <a:rPr lang="zh-CN" b="0">
                <a:solidFill>
                  <a:srgbClr val="231F20"/>
                </a:solidFill>
                <a:latin typeface="微软雅黑" panose="020B0503020204020204" charset="-122"/>
                <a:ea typeface="微软雅黑" panose="020B0503020204020204" charset="-122"/>
              </a:rPr>
              <a:t>对内而言，网络空间主权指的是国家独立自主地选择本国网络发展道路、网络管理模式、互联网公共政策，不受外部干涉。</a:t>
            </a:r>
            <a:endParaRPr lang="zh-CN" b="0">
              <a:solidFill>
                <a:srgbClr val="231F20"/>
              </a:solidFill>
              <a:latin typeface="微软雅黑" panose="020B0503020204020204" charset="-122"/>
              <a:ea typeface="微软雅黑" panose="020B0503020204020204" charset="-122"/>
            </a:endParaRPr>
          </a:p>
          <a:p>
            <a:pPr indent="0">
              <a:lnSpc>
                <a:spcPct val="150000"/>
              </a:lnSpc>
            </a:pPr>
            <a:r>
              <a:rPr lang="zh-CN" b="0">
                <a:solidFill>
                  <a:srgbClr val="231F20"/>
                </a:solidFill>
                <a:latin typeface="微软雅黑" panose="020B0503020204020204" charset="-122"/>
                <a:ea typeface="微软雅黑" panose="020B0503020204020204" charset="-122"/>
              </a:rPr>
              <a:t>对外而言，网络空间主权指的是一国平等地参与网络空间国际治理，防止本国互联网受到外部入侵和攻击。</a:t>
            </a:r>
            <a:endParaRPr lang="zh-CN" altLang="en-US" b="0">
              <a:solidFill>
                <a:srgbClr val="231F20"/>
              </a:solidFill>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1"/>
          <a:stretch>
            <a:fillRect/>
          </a:stretch>
        </p:blipFill>
        <p:spPr>
          <a:xfrm flipH="1">
            <a:off x="7239000" y="1809750"/>
            <a:ext cx="1652905" cy="1754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二、《网络安全法》的基本原则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85800" y="1141730"/>
            <a:ext cx="2838450" cy="368300"/>
          </a:xfrm>
          <a:prstGeom prst="rect">
            <a:avLst/>
          </a:prstGeom>
          <a:noFill/>
          <a:ln w="9525">
            <a:noFill/>
          </a:ln>
        </p:spPr>
        <p:txBody>
          <a:bodyPr wrap="square">
            <a:spAutoFit/>
            <a:scene3d>
              <a:camera prst="orthographicFront"/>
              <a:lightRig rig="threePt" dir="t"/>
            </a:scene3d>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（一）网络空间主权原则</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52" name="六边形 51"/>
          <p:cNvSpPr/>
          <p:nvPr>
            <p:custDataLst>
              <p:tags r:id="rId1"/>
            </p:custDataLst>
          </p:nvPr>
        </p:nvSpPr>
        <p:spPr>
          <a:xfrm>
            <a:off x="4953000" y="1885950"/>
            <a:ext cx="969010" cy="875030"/>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独立权</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六边形 55"/>
          <p:cNvSpPr/>
          <p:nvPr>
            <p:custDataLst>
              <p:tags r:id="rId2"/>
            </p:custDataLst>
          </p:nvPr>
        </p:nvSpPr>
        <p:spPr>
          <a:xfrm>
            <a:off x="4953000" y="2899410"/>
            <a:ext cx="969010" cy="875030"/>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平等权</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8" name="六边形 57"/>
          <p:cNvSpPr/>
          <p:nvPr>
            <p:custDataLst>
              <p:tags r:id="rId3"/>
            </p:custDataLst>
          </p:nvPr>
        </p:nvSpPr>
        <p:spPr>
          <a:xfrm>
            <a:off x="3097530" y="2899410"/>
            <a:ext cx="969010" cy="875030"/>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防卫权</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0" name="六边形 59"/>
          <p:cNvSpPr/>
          <p:nvPr>
            <p:custDataLst>
              <p:tags r:id="rId4"/>
            </p:custDataLst>
          </p:nvPr>
        </p:nvSpPr>
        <p:spPr>
          <a:xfrm>
            <a:off x="3097530" y="1885950"/>
            <a:ext cx="969010" cy="875030"/>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管辖权</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4" name="六边形 63"/>
          <p:cNvSpPr/>
          <p:nvPr>
            <p:custDataLst>
              <p:tags r:id="rId5"/>
            </p:custDataLst>
          </p:nvPr>
        </p:nvSpPr>
        <p:spPr>
          <a:xfrm>
            <a:off x="3886200" y="2343150"/>
            <a:ext cx="1281430" cy="995045"/>
          </a:xfrm>
          <a:prstGeom prst="hexagon">
            <a:avLst/>
          </a:prstGeom>
          <a:solidFill>
            <a:srgbClr val="C00000"/>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网络</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空间主权</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nvSpPr>
        <p:spPr>
          <a:xfrm>
            <a:off x="381000" y="1581150"/>
            <a:ext cx="2755265" cy="1938020"/>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对网络空间而言，</a:t>
            </a:r>
            <a:r>
              <a:rPr lang="zh-CN" sz="1600" b="1">
                <a:solidFill>
                  <a:srgbClr val="231F20"/>
                </a:solidFill>
                <a:latin typeface="微软雅黑" panose="020B0503020204020204" charset="-122"/>
                <a:ea typeface="微软雅黑" panose="020B0503020204020204" charset="-122"/>
              </a:rPr>
              <a:t>管辖权</a:t>
            </a:r>
            <a:r>
              <a:rPr lang="zh-CN" sz="1600" b="0">
                <a:solidFill>
                  <a:srgbClr val="231F20"/>
                </a:solidFill>
                <a:latin typeface="微软雅黑" panose="020B0503020204020204" charset="-122"/>
                <a:ea typeface="微软雅黑" panose="020B0503020204020204" charset="-122"/>
              </a:rPr>
              <a:t>指的是主权国家对本国境内的网民、网络设施、网络活动、网络信息和领土外的本国网民实行管辖的权力。</a:t>
            </a:r>
            <a:endParaRPr lang="zh-CN" altLang="en-US" sz="1600" b="0">
              <a:solidFill>
                <a:srgbClr val="231F20"/>
              </a:solidFill>
              <a:latin typeface="微软雅黑" panose="020B0503020204020204" charset="-122"/>
              <a:ea typeface="微软雅黑" panose="020B0503020204020204" charset="-122"/>
            </a:endParaRPr>
          </a:p>
        </p:txBody>
      </p:sp>
      <p:sp>
        <p:nvSpPr>
          <p:cNvPr id="6" name="文本框 5"/>
          <p:cNvSpPr txBox="1"/>
          <p:nvPr/>
        </p:nvSpPr>
        <p:spPr>
          <a:xfrm>
            <a:off x="5917565" y="1428750"/>
            <a:ext cx="2837815" cy="1198880"/>
          </a:xfrm>
          <a:prstGeom prst="rect">
            <a:avLst/>
          </a:prstGeom>
          <a:noFill/>
          <a:ln w="9525">
            <a:noFill/>
          </a:ln>
        </p:spPr>
        <p:txBody>
          <a:bodyPr wrap="square">
            <a:spAutoFit/>
          </a:bodyPr>
          <a:p>
            <a:pPr indent="0">
              <a:lnSpc>
                <a:spcPct val="150000"/>
              </a:lnSpc>
            </a:pPr>
            <a:r>
              <a:rPr lang="zh-CN" sz="1600" b="1">
                <a:solidFill>
                  <a:srgbClr val="231F20"/>
                </a:solidFill>
                <a:latin typeface="微软雅黑" panose="020B0503020204020204" charset="-122"/>
                <a:ea typeface="微软雅黑" panose="020B0503020204020204" charset="-122"/>
              </a:rPr>
              <a:t>独立权</a:t>
            </a:r>
            <a:r>
              <a:rPr lang="zh-CN" sz="1600" b="0">
                <a:solidFill>
                  <a:srgbClr val="231F20"/>
                </a:solidFill>
                <a:latin typeface="微软雅黑" panose="020B0503020204020204" charset="-122"/>
                <a:ea typeface="微软雅黑" panose="020B0503020204020204" charset="-122"/>
              </a:rPr>
              <a:t>是指一国完全独立自主地行使权力，排除外来干涉，无须受制于别国。</a:t>
            </a:r>
            <a:endParaRPr lang="zh-CN" altLang="en-US" sz="1600" b="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457200" y="3638550"/>
            <a:ext cx="3369310" cy="1198880"/>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网络领域的</a:t>
            </a:r>
            <a:r>
              <a:rPr lang="zh-CN" sz="1600" b="1">
                <a:solidFill>
                  <a:srgbClr val="231F20"/>
                </a:solidFill>
                <a:latin typeface="微软雅黑" panose="020B0503020204020204" charset="-122"/>
                <a:ea typeface="微软雅黑" panose="020B0503020204020204" charset="-122"/>
              </a:rPr>
              <a:t>防卫权</a:t>
            </a:r>
            <a:r>
              <a:rPr lang="zh-CN" sz="1600" b="0">
                <a:solidFill>
                  <a:srgbClr val="231F20"/>
                </a:solidFill>
                <a:latin typeface="微软雅黑" panose="020B0503020204020204" charset="-122"/>
                <a:ea typeface="微软雅黑" panose="020B0503020204020204" charset="-122"/>
              </a:rPr>
              <a:t>主要指的是主权国家具有对外来网络攻击和威胁进行防卫的权力。</a:t>
            </a:r>
            <a:endParaRPr lang="zh-CN" altLang="en-US" sz="1600" b="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5973445" y="2952750"/>
            <a:ext cx="3099435" cy="1568450"/>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网络领域的</a:t>
            </a:r>
            <a:r>
              <a:rPr lang="zh-CN" sz="1600" b="1">
                <a:solidFill>
                  <a:srgbClr val="231F20"/>
                </a:solidFill>
                <a:latin typeface="微软雅黑" panose="020B0503020204020204" charset="-122"/>
                <a:ea typeface="微软雅黑" panose="020B0503020204020204" charset="-122"/>
              </a:rPr>
              <a:t>平等权</a:t>
            </a:r>
            <a:r>
              <a:rPr lang="zh-CN" sz="1600" b="0">
                <a:solidFill>
                  <a:srgbClr val="231F20"/>
                </a:solidFill>
                <a:latin typeface="微软雅黑" panose="020B0503020204020204" charset="-122"/>
                <a:ea typeface="微软雅黑" panose="020B0503020204020204" charset="-122"/>
              </a:rPr>
              <a:t>主要指的是各国的网络之间可以平等地进行互联互通，各国享有平等参与国际网络空间治理的权利。</a:t>
            </a:r>
            <a:endParaRPr lang="zh-CN" altLang="en-US" sz="1600" b="0">
              <a:solidFill>
                <a:srgbClr val="231F20"/>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6"/>
          <a:stretch>
            <a:fillRect/>
          </a:stretch>
        </p:blipFill>
        <p:spPr>
          <a:xfrm>
            <a:off x="3886200" y="3714750"/>
            <a:ext cx="1214755" cy="1227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二、《网络安全法》的基本原则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09600" y="1141730"/>
            <a:ext cx="4096385" cy="368300"/>
          </a:xfrm>
          <a:prstGeom prst="rect">
            <a:avLst/>
          </a:prstGeom>
          <a:noFill/>
          <a:ln w="9525">
            <a:noFill/>
          </a:ln>
        </p:spPr>
        <p:txBody>
          <a:bodyPr wrap="square">
            <a:spAutoFit/>
            <a:scene3d>
              <a:camera prst="orthographicFront"/>
              <a:lightRig rig="threePt" dir="t"/>
            </a:scene3d>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（二）网络安全与发展并重原则</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5" name="文本框 4"/>
          <p:cNvSpPr txBox="1"/>
          <p:nvPr/>
        </p:nvSpPr>
        <p:spPr>
          <a:xfrm>
            <a:off x="609600" y="1510030"/>
            <a:ext cx="7928610" cy="1753235"/>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cs typeface="微软雅黑" panose="020B0503020204020204" charset="-122"/>
              </a:rPr>
              <a:t>《网络安全法》第三条明确规定：</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国家坚持网络安全与信息化发展并重，遵循积极利用、科学发展、依法管理、确保安全的方针。</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我国一方面推进网络基础设施建设和互联互通，鼓励网络技术创新和应用，另一方面支持培养网络安全人才，建立健全网络安全保障体系，提高网络安全保护能力。</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5105400" y="3263265"/>
            <a:ext cx="2898140" cy="1536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5"/>
          <p:cNvSpPr txBox="1"/>
          <p:nvPr/>
        </p:nvSpPr>
        <p:spPr>
          <a:xfrm>
            <a:off x="1877060" y="1047750"/>
            <a:ext cx="5389245" cy="2768600"/>
          </a:xfrm>
          <a:prstGeom prst="rect">
            <a:avLst/>
          </a:prstGeom>
          <a:noFill/>
          <a:ln>
            <a:noFill/>
          </a:ln>
        </p:spPr>
        <p:txBody>
          <a:bodyPr wrap="square" lIns="68580" tIns="34290" rIns="68580" bIns="34290" rtlCol="0">
            <a:noAutofit/>
          </a:bodyPr>
          <a:lstStyle/>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第一节|《国家安全法》的主要内容及其意义</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第二节|《反间谍法》的主要内容及其意义</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第三节|《反恐怖主义法》的主要内容及其意义</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第四节|《网络安全法》的主要内容及其意义</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
        <p:nvSpPr>
          <p:cNvPr id="2" name="文本框 1"/>
          <p:cNvSpPr txBox="1"/>
          <p:nvPr/>
        </p:nvSpPr>
        <p:spPr>
          <a:xfrm>
            <a:off x="3645812" y="209510"/>
            <a:ext cx="1852375" cy="706755"/>
          </a:xfrm>
          <a:prstGeom prst="rect">
            <a:avLst/>
          </a:prstGeom>
          <a:noFill/>
        </p:spPr>
        <p:txBody>
          <a:bodyPr wrap="square" rtlCol="0">
            <a:spAutoFit/>
          </a:bodyPr>
          <a:lstStyle/>
          <a:p>
            <a:pPr algn="ctr"/>
            <a:r>
              <a:rPr kumimoji="1" lang="zh-CN" altLang="en-US" sz="4000" b="1">
                <a:solidFill>
                  <a:schemeClr val="accent6">
                    <a:lumMod val="20000"/>
                    <a:lumOff val="80000"/>
                  </a:schemeClr>
                </a:solidFill>
                <a:latin typeface="微软雅黑" panose="020B0503020204020204" charset="-122"/>
                <a:ea typeface="微软雅黑" panose="020B0503020204020204" charset="-122"/>
              </a:rPr>
              <a:t>目录</a:t>
            </a:r>
            <a:endParaRPr kumimoji="1" lang="zh-CN" altLang="en-US" sz="40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二、《网络安全法》的基本原则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09600" y="1141730"/>
            <a:ext cx="4096385" cy="368300"/>
          </a:xfrm>
          <a:prstGeom prst="rect">
            <a:avLst/>
          </a:prstGeom>
          <a:noFill/>
          <a:ln w="9525">
            <a:noFill/>
          </a:ln>
        </p:spPr>
        <p:txBody>
          <a:bodyPr wrap="square">
            <a:spAutoFit/>
            <a:scene3d>
              <a:camera prst="orthographicFront"/>
              <a:lightRig rig="threePt" dir="t"/>
            </a:scene3d>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（三）责权利相统一原则</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5" name="文本框 4"/>
          <p:cNvSpPr txBox="1"/>
          <p:nvPr/>
        </p:nvSpPr>
        <p:spPr>
          <a:xfrm>
            <a:off x="533400" y="1504950"/>
            <a:ext cx="8299450" cy="2999740"/>
          </a:xfrm>
          <a:prstGeom prst="rect">
            <a:avLst/>
          </a:prstGeom>
          <a:noFill/>
          <a:ln w="9525">
            <a:noFill/>
          </a:ln>
        </p:spPr>
        <p:txBody>
          <a:bodyPr wrap="square">
            <a:spAutoFit/>
          </a:bodyPr>
          <a:p>
            <a:pPr indent="0">
              <a:lnSpc>
                <a:spcPct val="150000"/>
              </a:lnSpc>
            </a:pPr>
            <a:r>
              <a:rPr b="0">
                <a:solidFill>
                  <a:srgbClr val="231F20"/>
                </a:solidFill>
                <a:latin typeface="微软雅黑" panose="020B0503020204020204" charset="-122"/>
                <a:ea typeface="微软雅黑" panose="020B0503020204020204" charset="-122"/>
                <a:cs typeface="微软雅黑" panose="020B0503020204020204" charset="-122"/>
              </a:rPr>
              <a:t>《网络安全法》第十二条规定：“国家保护公民、法人和其他组织依法使用网络的权利。”还规定：“任何个人和组织使用网络应当遵守宪法法律，遵守公共秩序，尊重社会公德，不得危害网络安全。”</a:t>
            </a:r>
            <a:endParaRPr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b="0">
                <a:solidFill>
                  <a:srgbClr val="231F20"/>
                </a:solidFill>
                <a:latin typeface="微软雅黑" panose="020B0503020204020204" charset="-122"/>
                <a:ea typeface="微软雅黑" panose="020B0503020204020204" charset="-122"/>
                <a:cs typeface="微软雅黑" panose="020B0503020204020204" charset="-122"/>
              </a:rPr>
              <a:t>《网络安全法》第九条规定：“网络运营者开展经营和服务活动，必须遵守法律、行政法规，尊重社会公德，遵守商业道德，诚实信用，履行网络安全保护义务，接受政府和社会的监督，承担社会责任。”</a:t>
            </a:r>
            <a:endParaRPr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b="0">
                <a:solidFill>
                  <a:srgbClr val="231F20"/>
                </a:solidFill>
                <a:latin typeface="微软雅黑" panose="020B0503020204020204" charset="-122"/>
                <a:ea typeface="微软雅黑" panose="020B0503020204020204" charset="-122"/>
                <a:cs typeface="微软雅黑" panose="020B0503020204020204" charset="-122"/>
              </a:rPr>
              <a:t>《网络安全法》以及相关法规、规章还对网络运营者的义务和责任进行了具体化</a:t>
            </a:r>
            <a:r>
              <a:rPr lang="zh-CN" b="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6934200" y="666750"/>
            <a:ext cx="1538605" cy="1000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二、《网络安全法》的基本原则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09600" y="1141730"/>
            <a:ext cx="2273300" cy="368300"/>
          </a:xfrm>
          <a:prstGeom prst="rect">
            <a:avLst/>
          </a:prstGeom>
          <a:noFill/>
          <a:ln w="9525">
            <a:noFill/>
          </a:ln>
        </p:spPr>
        <p:txBody>
          <a:bodyPr wrap="square">
            <a:spAutoFit/>
            <a:scene3d>
              <a:camera prst="orthographicFront"/>
              <a:lightRig rig="threePt" dir="t"/>
            </a:scene3d>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（四）共同治理原则</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5" name="文本框 4"/>
          <p:cNvSpPr txBox="1"/>
          <p:nvPr/>
        </p:nvSpPr>
        <p:spPr>
          <a:xfrm>
            <a:off x="609600" y="1510030"/>
            <a:ext cx="4588510" cy="3415030"/>
          </a:xfrm>
          <a:prstGeom prst="rect">
            <a:avLst/>
          </a:prstGeom>
          <a:noFill/>
          <a:ln w="9525">
            <a:noFill/>
          </a:ln>
        </p:spPr>
        <p:txBody>
          <a:bodyPr wrap="square">
            <a:spAutoFit/>
          </a:bodyPr>
          <a:p>
            <a:pPr indent="0">
              <a:lnSpc>
                <a:spcPct val="150000"/>
              </a:lnSpc>
            </a:pPr>
            <a:r>
              <a:rPr b="0">
                <a:solidFill>
                  <a:srgbClr val="231F20"/>
                </a:solidFill>
                <a:latin typeface="微软雅黑" panose="020B0503020204020204" charset="-122"/>
                <a:ea typeface="微软雅黑" panose="020B0503020204020204" charset="-122"/>
                <a:cs typeface="微软雅黑" panose="020B0503020204020204" charset="-122"/>
              </a:rPr>
              <a:t>《网络安全法》对各类主体在网络治理中的角色和责任进行了规范，充分体现了共同治理原则。一方面，《网络安全法》明确规范的治理主体包括政府部门、网络运营者、社会组织和机构等共计30多个，涉及广泛，种类繁多，可以说是我国目前规范主体最多的法律。另一方面，《网络安全法》对各类网络治理主体进行了细化</a:t>
            </a:r>
            <a:r>
              <a:rPr lang="zh-CN" b="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5486400" y="1581150"/>
            <a:ext cx="2558415" cy="2458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三、《网络安全法》的主要内容</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9600" y="1290955"/>
            <a:ext cx="7928610" cy="1337945"/>
          </a:xfrm>
          <a:prstGeom prst="rect">
            <a:avLst/>
          </a:prstGeom>
          <a:noFill/>
          <a:ln w="9525">
            <a:noFill/>
          </a:ln>
        </p:spPr>
        <p:txBody>
          <a:bodyPr wrap="square">
            <a:spAutoFit/>
          </a:bodyPr>
          <a:p>
            <a:pPr indent="0">
              <a:lnSpc>
                <a:spcPct val="150000"/>
              </a:lnSpc>
            </a:pPr>
            <a:r>
              <a:rPr b="0">
                <a:solidFill>
                  <a:srgbClr val="231F20"/>
                </a:solidFill>
                <a:latin typeface="微软雅黑" panose="020B0503020204020204" charset="-122"/>
                <a:ea typeface="微软雅黑" panose="020B0503020204020204" charset="-122"/>
                <a:cs typeface="微软雅黑" panose="020B0503020204020204" charset="-122"/>
              </a:rPr>
              <a:t>《网络安全法》的调整范围包括了网络空间主权、关键信息基础设施保护、网络运营者、网络产品和服务提供者义务等内容，各条款覆盖全面，规定明晰，显示了较高的立法水平</a:t>
            </a:r>
            <a:r>
              <a:rPr lang="zh-CN" b="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5334000" y="2343150"/>
            <a:ext cx="2609850" cy="2562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三、《网络安全法》的主要内容</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9600" y="1180465"/>
            <a:ext cx="7928610" cy="1337945"/>
          </a:xfrm>
          <a:prstGeom prst="rect">
            <a:avLst/>
          </a:prstGeom>
          <a:noFill/>
          <a:ln w="9525">
            <a:noFill/>
          </a:ln>
        </p:spPr>
        <p:txBody>
          <a:bodyPr wrap="square">
            <a:spAutoFit/>
          </a:bodyPr>
          <a:p>
            <a:pPr indent="0">
              <a:lnSpc>
                <a:spcPct val="150000"/>
              </a:lnSpc>
            </a:pPr>
            <a:r>
              <a:rPr b="0">
                <a:solidFill>
                  <a:srgbClr val="231F20"/>
                </a:solidFill>
                <a:latin typeface="微软雅黑" panose="020B0503020204020204" charset="-122"/>
                <a:ea typeface="微软雅黑" panose="020B0503020204020204" charset="-122"/>
                <a:cs typeface="微软雅黑" panose="020B0503020204020204" charset="-122"/>
              </a:rPr>
              <a:t>《网络安全法》内容主要涵盖了关键信息基础设施保护、网络数据和用户信息保护、网络安全应急与监测等领域，与网络空间国内形势、行业发展和社会民生关系紧密的主要有以下三大重点。</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6" name="对象11"/>
          <p:cNvSpPr/>
          <p:nvPr>
            <p:custDataLst>
              <p:tags r:id="rId1"/>
            </p:custDataLst>
          </p:nvPr>
        </p:nvSpPr>
        <p:spPr>
          <a:xfrm>
            <a:off x="3810000" y="3105150"/>
            <a:ext cx="1036955" cy="965200"/>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800">
                <a:solidFill>
                  <a:schemeClr val="lt1">
                    <a:lumMod val="100000"/>
                  </a:schemeClr>
                </a:solidFill>
                <a:latin typeface="微软雅黑" panose="020B0503020204020204" charset="-122"/>
                <a:ea typeface="微软雅黑" panose="020B0503020204020204" charset="-122"/>
                <a:cs typeface="+mn-ea"/>
                <a:sym typeface="+mn-ea"/>
              </a:rPr>
              <a:t>重点</a:t>
            </a:r>
            <a:endParaRPr lang="zh-CN" altLang="en-US" sz="28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8" name="椭圆 7"/>
          <p:cNvSpPr/>
          <p:nvPr>
            <p:custDataLst>
              <p:tags r:id="rId2"/>
            </p:custDataLst>
          </p:nvPr>
        </p:nvSpPr>
        <p:spPr>
          <a:xfrm>
            <a:off x="3479614" y="28764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9" name="椭圆 8"/>
          <p:cNvSpPr/>
          <p:nvPr>
            <p:custDataLst>
              <p:tags r:id="rId3"/>
            </p:custDataLst>
          </p:nvPr>
        </p:nvSpPr>
        <p:spPr>
          <a:xfrm>
            <a:off x="4775200" y="28765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 name="椭圆 9"/>
          <p:cNvSpPr/>
          <p:nvPr>
            <p:custDataLst>
              <p:tags r:id="rId4"/>
            </p:custDataLst>
          </p:nvPr>
        </p:nvSpPr>
        <p:spPr>
          <a:xfrm>
            <a:off x="3581400" y="40195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100" name="文本框 99"/>
          <p:cNvSpPr txBox="1"/>
          <p:nvPr/>
        </p:nvSpPr>
        <p:spPr>
          <a:xfrm>
            <a:off x="457200" y="2557145"/>
            <a:ext cx="3077210" cy="829945"/>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一是确立了网络空间主权原则，将网络安全顶层设计法制化。</a:t>
            </a:r>
            <a:endParaRPr lang="zh-CN" altLang="en-US" sz="1600" b="0">
              <a:solidFill>
                <a:srgbClr val="231F20"/>
              </a:solidFill>
              <a:latin typeface="微软雅黑" panose="020B0503020204020204" charset="-122"/>
              <a:ea typeface="微软雅黑" panose="020B0503020204020204" charset="-122"/>
            </a:endParaRPr>
          </a:p>
        </p:txBody>
      </p:sp>
      <p:sp>
        <p:nvSpPr>
          <p:cNvPr id="12" name="文本框 11"/>
          <p:cNvSpPr txBox="1"/>
          <p:nvPr/>
        </p:nvSpPr>
        <p:spPr>
          <a:xfrm>
            <a:off x="5181600" y="2419350"/>
            <a:ext cx="3856990" cy="1198880"/>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二是对关键信息基础设施实行重点保护，将关键信息基础设施安全保护制度确立为国家网络空间基本制度。</a:t>
            </a:r>
            <a:endParaRPr lang="zh-CN" altLang="en-US" sz="1600" b="0">
              <a:solidFill>
                <a:srgbClr val="231F20"/>
              </a:solidFill>
              <a:latin typeface="微软雅黑" panose="020B0503020204020204" charset="-122"/>
              <a:ea typeface="微软雅黑" panose="020B0503020204020204" charset="-122"/>
            </a:endParaRPr>
          </a:p>
        </p:txBody>
      </p:sp>
      <p:sp>
        <p:nvSpPr>
          <p:cNvPr id="4" name="文本框 3"/>
          <p:cNvSpPr txBox="1"/>
          <p:nvPr/>
        </p:nvSpPr>
        <p:spPr>
          <a:xfrm>
            <a:off x="381000" y="3707130"/>
            <a:ext cx="3258185" cy="829945"/>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三是加强个人信息保护要求，加大对网络诈骗等不法行为的打击力度。</a:t>
            </a:r>
            <a:endParaRPr lang="zh-CN" altLang="en-US" sz="1600" b="0">
              <a:solidFill>
                <a:srgbClr val="231F20"/>
              </a:solidFill>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5"/>
          <a:stretch>
            <a:fillRect/>
          </a:stretch>
        </p:blipFill>
        <p:spPr>
          <a:xfrm>
            <a:off x="5486400" y="3618230"/>
            <a:ext cx="2589530" cy="1254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四、《网络安全法》的重大意义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9600" y="1290955"/>
            <a:ext cx="8154670" cy="1337945"/>
          </a:xfrm>
          <a:prstGeom prst="rect">
            <a:avLst/>
          </a:prstGeom>
          <a:noFill/>
          <a:ln w="9525">
            <a:noFill/>
          </a:ln>
        </p:spPr>
        <p:txBody>
          <a:bodyPr wrap="square">
            <a:spAutoFit/>
          </a:bodyPr>
          <a:p>
            <a:pPr indent="0">
              <a:lnSpc>
                <a:spcPct val="150000"/>
              </a:lnSpc>
            </a:pPr>
            <a:r>
              <a:rPr b="0">
                <a:solidFill>
                  <a:srgbClr val="231F20"/>
                </a:solidFill>
                <a:latin typeface="微软雅黑" panose="020B0503020204020204" charset="-122"/>
                <a:ea typeface="微软雅黑" panose="020B0503020204020204" charset="-122"/>
                <a:cs typeface="微软雅黑" panose="020B0503020204020204" charset="-122"/>
              </a:rPr>
              <a:t>网络安全已经成为关系国家安全和发展、关系广大人民群众切身利益的重大问题。在信息化时代，网络已经深刻地融入经济社会生活的各个方面，网络安全威胁也随之向经济社会的各个层面渗透，网络安全的重要性随之不断提高。</a:t>
            </a:r>
            <a:endParaRPr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3124200" y="2724150"/>
            <a:ext cx="3531870" cy="1994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四、《网络安全法》的重大意义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37210" y="1123950"/>
            <a:ext cx="8070215" cy="922020"/>
          </a:xfrm>
          <a:prstGeom prst="rect">
            <a:avLst/>
          </a:prstGeom>
          <a:noFill/>
          <a:ln w="9525">
            <a:noFill/>
          </a:ln>
        </p:spPr>
        <p:txBody>
          <a:bodyPr wrap="square">
            <a:spAutoFit/>
          </a:bodyPr>
          <a:p>
            <a:pPr indent="0">
              <a:lnSpc>
                <a:spcPct val="150000"/>
              </a:lnSpc>
            </a:pPr>
            <a:r>
              <a:rPr b="0">
                <a:solidFill>
                  <a:srgbClr val="231F20"/>
                </a:solidFill>
                <a:latin typeface="微软雅黑" panose="020B0503020204020204" charset="-122"/>
                <a:ea typeface="微软雅黑" panose="020B0503020204020204" charset="-122"/>
                <a:cs typeface="微软雅黑" panose="020B0503020204020204" charset="-122"/>
              </a:rPr>
              <a:t>《网络安全法》是国家安全法律制度体系中的又一部重要法律，是网络安全领域的基本大法，与之前出台的《国家安全法》《反恐怖主义法》等属同一位阶。</a:t>
            </a:r>
            <a:endParaRPr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4119880" y="2114550"/>
            <a:ext cx="4016375" cy="2527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73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四、《网络安全法》的重大意义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|《网络安全法》的主要内容及其意义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371600" y="1719263"/>
            <a:ext cx="5080000" cy="337185"/>
          </a:xfrm>
          <a:prstGeom prst="rect">
            <a:avLst/>
          </a:prstGeom>
          <a:noFill/>
          <a:ln w="9525">
            <a:noFill/>
          </a:ln>
        </p:spPr>
        <p:txBody>
          <a:bodyPr>
            <a:spAutoFit/>
          </a:bodyPr>
          <a:p>
            <a:pPr marL="170815" indent="-170815"/>
            <a:r>
              <a:rPr sz="1600">
                <a:solidFill>
                  <a:srgbClr val="231F20"/>
                </a:solidFill>
                <a:latin typeface="微软雅黑" panose="020B0503020204020204" charset="-122"/>
                <a:ea typeface="微软雅黑" panose="020B0503020204020204" charset="-122"/>
                <a:cs typeface="微软雅黑" panose="020B0503020204020204" charset="-122"/>
              </a:rPr>
              <a:t>一是服务于国家网络安全战略和网络强国战略；</a:t>
            </a:r>
            <a:endParaRPr sz="16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椭圆 6"/>
          <p:cNvSpPr/>
          <p:nvPr>
            <p:custDataLst>
              <p:tags r:id="rId1"/>
            </p:custDataLst>
          </p:nvPr>
        </p:nvSpPr>
        <p:spPr>
          <a:xfrm>
            <a:off x="838200" y="16573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01</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1" name="椭圆 10"/>
          <p:cNvSpPr/>
          <p:nvPr>
            <p:custDataLst>
              <p:tags r:id="rId2"/>
            </p:custDataLst>
          </p:nvPr>
        </p:nvSpPr>
        <p:spPr>
          <a:xfrm>
            <a:off x="838200" y="26098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03</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4" name="椭圆 13"/>
          <p:cNvSpPr/>
          <p:nvPr>
            <p:custDataLst>
              <p:tags r:id="rId3"/>
            </p:custDataLst>
          </p:nvPr>
        </p:nvSpPr>
        <p:spPr>
          <a:xfrm>
            <a:off x="838200" y="35623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05</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2" name="椭圆 11"/>
          <p:cNvSpPr/>
          <p:nvPr>
            <p:custDataLst>
              <p:tags r:id="rId4"/>
            </p:custDataLst>
          </p:nvPr>
        </p:nvSpPr>
        <p:spPr>
          <a:xfrm>
            <a:off x="6685915" y="216662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02</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3" name="椭圆 12"/>
          <p:cNvSpPr/>
          <p:nvPr>
            <p:custDataLst>
              <p:tags r:id="rId5"/>
            </p:custDataLst>
          </p:nvPr>
        </p:nvSpPr>
        <p:spPr>
          <a:xfrm>
            <a:off x="6685915" y="315722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04</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5" name="椭圆 14"/>
          <p:cNvSpPr/>
          <p:nvPr>
            <p:custDataLst>
              <p:tags r:id="rId6"/>
            </p:custDataLst>
          </p:nvPr>
        </p:nvSpPr>
        <p:spPr>
          <a:xfrm>
            <a:off x="6685915" y="414782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06</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6" name="文本框 15"/>
          <p:cNvSpPr txBox="1"/>
          <p:nvPr/>
        </p:nvSpPr>
        <p:spPr>
          <a:xfrm>
            <a:off x="2490470" y="2203450"/>
            <a:ext cx="4095750" cy="337185"/>
          </a:xfrm>
          <a:prstGeom prst="rect">
            <a:avLst/>
          </a:prstGeom>
          <a:noFill/>
          <a:ln w="9525">
            <a:noFill/>
          </a:ln>
        </p:spPr>
        <p:txBody>
          <a:bodyPr wrap="square" rtlCol="0" anchor="t">
            <a:spAutoFit/>
          </a:bodyPr>
          <a:p>
            <a:pPr marL="170815" lvl="0" indent="-170815" algn="l">
              <a:buClrTx/>
              <a:buSzTx/>
              <a:buFontTx/>
            </a:pPr>
            <a:r>
              <a:rPr sz="1600">
                <a:solidFill>
                  <a:srgbClr val="231F20"/>
                </a:solidFill>
                <a:latin typeface="微软雅黑" panose="020B0503020204020204" charset="-122"/>
                <a:ea typeface="微软雅黑" panose="020B0503020204020204" charset="-122"/>
                <a:cs typeface="微软雅黑" panose="020B0503020204020204" charset="-122"/>
                <a:sym typeface="+mn-ea"/>
              </a:rPr>
              <a:t>二是助力网络空间治理，护航“互联网+”；</a:t>
            </a:r>
            <a:endParaRPr sz="16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1347470" y="2687320"/>
            <a:ext cx="4572000" cy="337185"/>
          </a:xfrm>
          <a:prstGeom prst="rect">
            <a:avLst/>
          </a:prstGeom>
          <a:noFill/>
          <a:ln w="9525">
            <a:noFill/>
          </a:ln>
        </p:spPr>
        <p:txBody>
          <a:bodyPr wrap="square" rtlCol="0" anchor="t">
            <a:spAutoFit/>
          </a:bodyPr>
          <a:p>
            <a:pPr marL="170815" lvl="0" indent="-170815" algn="l">
              <a:buClrTx/>
              <a:buSzTx/>
              <a:buFontTx/>
            </a:pPr>
            <a:r>
              <a:rPr sz="1600">
                <a:solidFill>
                  <a:srgbClr val="231F20"/>
                </a:solidFill>
                <a:latin typeface="微软雅黑" panose="020B0503020204020204" charset="-122"/>
                <a:ea typeface="微软雅黑" panose="020B0503020204020204" charset="-122"/>
                <a:cs typeface="微软雅黑" panose="020B0503020204020204" charset="-122"/>
                <a:sym typeface="+mn-ea"/>
              </a:rPr>
              <a:t>三是构建我国首部网络空间管辖基本法；</a:t>
            </a:r>
            <a:endParaRPr sz="16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1322070" y="3684270"/>
            <a:ext cx="4572000" cy="337185"/>
          </a:xfrm>
          <a:prstGeom prst="rect">
            <a:avLst/>
          </a:prstGeom>
          <a:noFill/>
          <a:ln w="9525">
            <a:noFill/>
          </a:ln>
        </p:spPr>
        <p:txBody>
          <a:bodyPr wrap="square" rtlCol="0" anchor="t">
            <a:spAutoFit/>
          </a:bodyPr>
          <a:p>
            <a:pPr marL="170815" lvl="0" indent="-170815" algn="l">
              <a:buClrTx/>
              <a:buSzTx/>
              <a:buFontTx/>
            </a:pPr>
            <a:r>
              <a:rPr sz="1600">
                <a:solidFill>
                  <a:srgbClr val="231F20"/>
                </a:solidFill>
                <a:latin typeface="微软雅黑" panose="020B0503020204020204" charset="-122"/>
                <a:ea typeface="微软雅黑" panose="020B0503020204020204" charset="-122"/>
                <a:cs typeface="微软雅黑" panose="020B0503020204020204" charset="-122"/>
                <a:sym typeface="+mn-ea"/>
              </a:rPr>
              <a:t>五是利于在网络空间领域贯彻落实依法治国精神；</a:t>
            </a:r>
            <a:endParaRPr sz="16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2475230" y="4197985"/>
            <a:ext cx="4196080" cy="337185"/>
          </a:xfrm>
          <a:prstGeom prst="rect">
            <a:avLst/>
          </a:prstGeom>
          <a:noFill/>
          <a:ln w="9525">
            <a:noFill/>
          </a:ln>
        </p:spPr>
        <p:txBody>
          <a:bodyPr wrap="square" rtlCol="0" anchor="t">
            <a:spAutoFit/>
          </a:bodyPr>
          <a:p>
            <a:pPr marL="170815" lvl="0" indent="-170815" algn="l">
              <a:buClrTx/>
              <a:buSzTx/>
              <a:buFontTx/>
            </a:pPr>
            <a:r>
              <a:rPr sz="1600">
                <a:solidFill>
                  <a:srgbClr val="231F20"/>
                </a:solidFill>
                <a:latin typeface="微软雅黑" panose="020B0503020204020204" charset="-122"/>
                <a:ea typeface="微软雅黑" panose="020B0503020204020204" charset="-122"/>
                <a:cs typeface="微软雅黑" panose="020B0503020204020204" charset="-122"/>
                <a:sym typeface="+mn-ea"/>
              </a:rPr>
              <a:t>六是为网络参与者提供普遍法律准则和依据。</a:t>
            </a:r>
            <a:endParaRPr sz="16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2947670" y="3201035"/>
            <a:ext cx="3667760" cy="337185"/>
          </a:xfrm>
          <a:prstGeom prst="rect">
            <a:avLst/>
          </a:prstGeom>
          <a:noFill/>
          <a:ln w="9525">
            <a:noFill/>
          </a:ln>
        </p:spPr>
        <p:txBody>
          <a:bodyPr wrap="square" rtlCol="0" anchor="t">
            <a:spAutoFit/>
          </a:bodyPr>
          <a:p>
            <a:pPr marL="170815" lvl="0" indent="-170815" algn="l">
              <a:buClrTx/>
              <a:buSzTx/>
              <a:buFontTx/>
            </a:pPr>
            <a:r>
              <a:rPr sz="1600">
                <a:solidFill>
                  <a:srgbClr val="231F20"/>
                </a:solidFill>
                <a:latin typeface="微软雅黑" panose="020B0503020204020204" charset="-122"/>
                <a:ea typeface="微软雅黑" panose="020B0503020204020204" charset="-122"/>
                <a:cs typeface="微软雅黑" panose="020B0503020204020204" charset="-122"/>
                <a:sym typeface="+mn-ea"/>
              </a:rPr>
              <a:t>四是提供维护国家网络主权的法律依据；</a:t>
            </a:r>
            <a:endParaRPr sz="16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7"/>
          <a:stretch>
            <a:fillRect/>
          </a:stretch>
        </p:blipFill>
        <p:spPr>
          <a:xfrm>
            <a:off x="7315200" y="819150"/>
            <a:ext cx="1505585" cy="1965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267075" y="1200150"/>
            <a:ext cx="2672080" cy="521970"/>
          </a:xfrm>
          <a:prstGeom prst="rect">
            <a:avLst/>
          </a:prstGeom>
        </p:spPr>
        <p:txBody>
          <a:bodyPr wrap="none">
            <a:spAutoFit/>
          </a:bodyPr>
          <a:lstStyle/>
          <a:p>
            <a:pPr algn="ctr"/>
            <a:r>
              <a:rPr sz="2800" b="1" dirty="0">
                <a:solidFill>
                  <a:schemeClr val="accent1"/>
                </a:solidFill>
                <a:latin typeface="微软雅黑" panose="020B0503020204020204" charset="-122"/>
                <a:ea typeface="微软雅黑" panose="020B0503020204020204" charset="-122"/>
              </a:rPr>
              <a:t>课后思考与讨论</a:t>
            </a:r>
            <a:endParaRPr sz="2800" b="1" dirty="0">
              <a:solidFill>
                <a:schemeClr val="accent1"/>
              </a:solidFill>
              <a:latin typeface="微软雅黑" panose="020B0503020204020204" charset="-122"/>
              <a:ea typeface="微软雅黑" panose="020B0503020204020204" charset="-122"/>
            </a:endParaRPr>
          </a:p>
        </p:txBody>
      </p:sp>
      <p:sp>
        <p:nvSpPr>
          <p:cNvPr id="18" name="矩形 17"/>
          <p:cNvSpPr/>
          <p:nvPr/>
        </p:nvSpPr>
        <p:spPr>
          <a:xfrm>
            <a:off x="1371283" y="2316480"/>
            <a:ext cx="6392545" cy="1419860"/>
          </a:xfrm>
          <a:prstGeom prst="rect">
            <a:avLst/>
          </a:prstGeom>
        </p:spPr>
        <p:txBody>
          <a:bodyPr wrap="square">
            <a:spAutoFit/>
          </a:bodyPr>
          <a:lstStyle/>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1.公民、组织维护国家安全的权利和义务有哪些？</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2.《反间谍法》规定的间谍行为都有哪些？</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3.结合自己的理解谈谈如何认识恐怖主义的危害。</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4.什么是网络空间主权？</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p:txBody>
      </p:sp>
      <p:sp>
        <p:nvSpPr>
          <p:cNvPr id="6" name="圆角矩形 5"/>
          <p:cNvSpPr/>
          <p:nvPr/>
        </p:nvSpPr>
        <p:spPr>
          <a:xfrm>
            <a:off x="838200" y="1885950"/>
            <a:ext cx="7539355" cy="2280920"/>
          </a:xfrm>
          <a:prstGeom prst="roundRect">
            <a:avLst>
              <a:gd name="adj" fmla="val 2209"/>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500"/>
                                        <p:tgtEl>
                                          <p:spTgt spid="18"/>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6"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3889226" y="3028950"/>
            <a:ext cx="1444774" cy="1897230"/>
          </a:xfrm>
          <a:prstGeom prst="rect">
            <a:avLst/>
          </a:prstGeom>
        </p:spPr>
      </p:pic>
      <p:sp>
        <p:nvSpPr>
          <p:cNvPr id="5" name="文本框 4"/>
          <p:cNvSpPr txBox="1"/>
          <p:nvPr/>
        </p:nvSpPr>
        <p:spPr>
          <a:xfrm>
            <a:off x="2245638" y="1276350"/>
            <a:ext cx="4653280" cy="1445260"/>
          </a:xfrm>
          <a:prstGeom prst="rect">
            <a:avLst/>
          </a:prstGeom>
          <a:noFill/>
        </p:spPr>
        <p:txBody>
          <a:bodyPr wrap="none" rtlCol="0">
            <a:spAutoFit/>
          </a:bodyPr>
          <a:lstStyle/>
          <a:p>
            <a:pPr algn="ctr"/>
            <a:r>
              <a:rPr kumimoji="1" lang="zh-CN" altLang="en-US" sz="8800" b="1">
                <a:solidFill>
                  <a:schemeClr val="accent6">
                    <a:lumMod val="20000"/>
                    <a:lumOff val="80000"/>
                  </a:schemeClr>
                </a:solidFill>
                <a:latin typeface="微软雅黑" panose="020B0503020204020204" charset="-122"/>
                <a:ea typeface="微软雅黑" panose="020B0503020204020204" charset="-122"/>
              </a:rPr>
              <a:t>感谢观看</a:t>
            </a:r>
            <a:endParaRPr kumimoji="1" lang="zh-CN" altLang="en-US" sz="8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85800" y="2090420"/>
            <a:ext cx="3282950" cy="1568450"/>
          </a:xfrm>
          <a:prstGeom prst="rect">
            <a:avLst/>
          </a:prstGeom>
        </p:spPr>
        <p:txBody>
          <a:bodyPr wrap="square">
            <a:spAutoFit/>
          </a:bodyPr>
          <a:lstStyle/>
          <a:p>
            <a:pPr indent="406400" fontAlgn="auto">
              <a:lnSpc>
                <a:spcPct val="100000"/>
              </a:lnSpc>
              <a:spcAft>
                <a:spcPts val="80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楷体" panose="02010609060101010101" charset="-122"/>
                <a:ea typeface="楷体" panose="02010609060101010101" charset="-122"/>
              </a:rPr>
              <a:t>了解新中国成立后，我国为应对复杂严峻形势而制定了一系列维护国家安全的法律法规，及其对维护国家安全发挥的重要作用，了解当前中国国家安全的主要法律，并积极用法律武器维护国家安全。</a:t>
            </a:r>
            <a:endParaRPr lang="zh-CN" altLang="en-US" sz="1600" dirty="0">
              <a:solidFill>
                <a:schemeClr val="tx1">
                  <a:lumMod val="85000"/>
                  <a:lumOff val="15000"/>
                </a:schemeClr>
              </a:solidFill>
              <a:latin typeface="楷体" panose="02010609060101010101" charset="-122"/>
              <a:ea typeface="楷体" panose="02010609060101010101" charset="-122"/>
            </a:endParaRPr>
          </a:p>
        </p:txBody>
      </p:sp>
      <p:sp>
        <p:nvSpPr>
          <p:cNvPr id="22" name="矩形 21"/>
          <p:cNvSpPr/>
          <p:nvPr/>
        </p:nvSpPr>
        <p:spPr>
          <a:xfrm>
            <a:off x="685800" y="1581150"/>
            <a:ext cx="1758950" cy="398780"/>
          </a:xfrm>
          <a:prstGeom prst="rect">
            <a:avLst/>
          </a:prstGeom>
        </p:spPr>
        <p:txBody>
          <a:bodyPr wrap="square" anchor="t" anchorCtr="0">
            <a:spAutoFit/>
          </a:bodyPr>
          <a:lstStyle/>
          <a:p>
            <a:pPr>
              <a:lnSpc>
                <a:spcPct val="100000"/>
              </a:lnSpc>
            </a:pPr>
            <a:r>
              <a:rPr lang="zh-CN" altLang="en-US" sz="2000" b="1" dirty="0">
                <a:solidFill>
                  <a:schemeClr val="accent1"/>
                </a:solidFill>
                <a:uFillTx/>
                <a:latin typeface="微软雅黑" panose="020B0503020204020204" charset="-122"/>
                <a:ea typeface="微软雅黑" panose="020B0503020204020204" charset="-122"/>
              </a:rPr>
              <a:t>知识目标</a:t>
            </a:r>
            <a:endParaRPr lang="zh-CN" altLang="en-US" sz="2000" b="1" dirty="0">
              <a:solidFill>
                <a:schemeClr val="accent1"/>
              </a:solidFill>
              <a:uFillTx/>
              <a:latin typeface="微软雅黑" panose="020B0503020204020204" charset="-122"/>
              <a:ea typeface="微软雅黑" panose="020B0503020204020204" charset="-122"/>
            </a:endParaRPr>
          </a:p>
        </p:txBody>
      </p:sp>
      <p:cxnSp>
        <p:nvCxnSpPr>
          <p:cNvPr id="6" name="直接连接符 5"/>
          <p:cNvCxnSpPr/>
          <p:nvPr/>
        </p:nvCxnSpPr>
        <p:spPr>
          <a:xfrm flipV="1">
            <a:off x="4572138" y="1979963"/>
            <a:ext cx="0" cy="1773026"/>
          </a:xfrm>
          <a:prstGeom prst="line">
            <a:avLst/>
          </a:prstGeom>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152400" y="133588"/>
            <a:ext cx="4845685" cy="460375"/>
          </a:xfrm>
          <a:prstGeom prst="rect">
            <a:avLst/>
          </a:prstGeom>
          <a:noFill/>
        </p:spPr>
        <p:txBody>
          <a:bodyPr wrap="none" rtlCol="0">
            <a:spAutoFit/>
          </a:bodyPr>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第四章</a:t>
            </a:r>
            <a:r>
              <a:rPr kumimoji="1" lang="en-US" altLang="zh-CN"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中国国家安全主要法律解读</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2"/>
            </p:custDataLst>
          </p:nvPr>
        </p:nvSpPr>
        <p:spPr>
          <a:xfrm>
            <a:off x="4876800" y="2090420"/>
            <a:ext cx="3475990" cy="1814830"/>
          </a:xfrm>
          <a:prstGeom prst="rect">
            <a:avLst/>
          </a:prstGeom>
        </p:spPr>
        <p:txBody>
          <a:bodyPr wrap="square">
            <a:spAutoFit/>
          </a:bodyPr>
          <a:p>
            <a:pPr indent="406400" fontAlgn="auto">
              <a:lnSpc>
                <a:spcPct val="100000"/>
              </a:lnSpc>
              <a:spcAft>
                <a:spcPts val="80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楷体" panose="02010609060101010101" charset="-122"/>
                <a:ea typeface="楷体" panose="02010609060101010101" charset="-122"/>
              </a:rPr>
              <a:t>本章“中国国家安全主要法律解读”，是在学生对总体国家安全观有了一定认识和了解的基础上，引导学生利用法律维护国家安全，通过本章的学习，引导学生积极智慧地与危害国家安全的行为作斗争，树立维护国家安全与利益的责任意识。</a:t>
            </a:r>
            <a:endParaRPr lang="zh-CN" altLang="en-US" sz="1600" dirty="0">
              <a:solidFill>
                <a:schemeClr val="tx1">
                  <a:lumMod val="85000"/>
                  <a:lumOff val="15000"/>
                </a:schemeClr>
              </a:solidFill>
              <a:latin typeface="楷体" panose="02010609060101010101" charset="-122"/>
              <a:ea typeface="楷体" panose="02010609060101010101" charset="-122"/>
            </a:endParaRPr>
          </a:p>
        </p:txBody>
      </p:sp>
      <p:sp>
        <p:nvSpPr>
          <p:cNvPr id="5" name="矩形 4"/>
          <p:cNvSpPr/>
          <p:nvPr>
            <p:custDataLst>
              <p:tags r:id="rId3"/>
            </p:custDataLst>
          </p:nvPr>
        </p:nvSpPr>
        <p:spPr>
          <a:xfrm>
            <a:off x="4876800" y="1581150"/>
            <a:ext cx="1758950" cy="398780"/>
          </a:xfrm>
          <a:prstGeom prst="rect">
            <a:avLst/>
          </a:prstGeom>
        </p:spPr>
        <p:txBody>
          <a:bodyPr wrap="square" anchor="t" anchorCtr="0">
            <a:spAutoFit/>
          </a:bodyPr>
          <a:p>
            <a:pPr>
              <a:lnSpc>
                <a:spcPct val="100000"/>
              </a:lnSpc>
            </a:pPr>
            <a:r>
              <a:rPr lang="zh-CN" altLang="en-US" sz="2000" b="1" dirty="0">
                <a:solidFill>
                  <a:schemeClr val="accent1"/>
                </a:solidFill>
                <a:uFillTx/>
                <a:latin typeface="微软雅黑" panose="020B0503020204020204" charset="-122"/>
                <a:ea typeface="微软雅黑" panose="020B0503020204020204" charset="-122"/>
              </a:rPr>
              <a:t>素养目标</a:t>
            </a:r>
            <a:endParaRPr lang="zh-CN" altLang="en-US" sz="2000" b="1" dirty="0">
              <a:solidFill>
                <a:schemeClr val="accent1"/>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up)">
                                      <p:cBhvr>
                                        <p:cTn id="14" dur="500"/>
                                        <p:tgtEl>
                                          <p:spTgt spid="21"/>
                                        </p:tgtEl>
                                      </p:cBhvr>
                                    </p:animEffect>
                                  </p:childTnLst>
                                </p:cTn>
                              </p:par>
                              <p:par>
                                <p:cTn id="15" presetID="22" presetClass="entr" presetSubtype="1"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27025" y="438150"/>
            <a:ext cx="8571865" cy="583565"/>
          </a:xfrm>
          <a:prstGeom prst="rect">
            <a:avLst/>
          </a:prstGeom>
          <a:noFill/>
        </p:spPr>
        <p:txBody>
          <a:bodyPr wrap="square" rtlCol="0">
            <a:spAutoFit/>
          </a:bodyPr>
          <a:lstStyle/>
          <a:p>
            <a:pPr algn="ctr"/>
            <a:r>
              <a:rPr kumimoji="1" lang="zh-CN" altLang="en-US" sz="3200" b="1">
                <a:solidFill>
                  <a:schemeClr val="accent6">
                    <a:lumMod val="20000"/>
                    <a:lumOff val="80000"/>
                  </a:schemeClr>
                </a:solidFill>
                <a:latin typeface="微软雅黑" panose="020B0503020204020204" charset="-122"/>
                <a:ea typeface="微软雅黑" panose="020B0503020204020204" charset="-122"/>
              </a:rPr>
              <a:t>第一节</a:t>
            </a:r>
            <a:r>
              <a:rPr kumimoji="1" lang="en-US" altLang="zh-CN" sz="32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200" b="1">
                <a:solidFill>
                  <a:schemeClr val="accent6">
                    <a:lumMod val="20000"/>
                    <a:lumOff val="80000"/>
                  </a:schemeClr>
                </a:solidFill>
                <a:latin typeface="微软雅黑" panose="020B0503020204020204" charset="-122"/>
                <a:ea typeface="微软雅黑" panose="020B0503020204020204" charset="-122"/>
                <a:sym typeface="+mn-ea"/>
              </a:rPr>
              <a:t>《国家安全法》的主要内容及其意义</a:t>
            </a:r>
            <a:endParaRPr kumimoji="1" lang="zh-CN" altLang="en-US" sz="32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1143000" y="1276350"/>
            <a:ext cx="6781165"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一、《国家安全法》的必要性和基本思路</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二、《国家安全法》的基本原则</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三、《国家安全法》的核心要义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75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一、《国家安全法》的必要性和基本思路</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8164195" cy="1753235"/>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rPr>
              <a:t>《国家安全法》共有总则、维护国家安全的任务、维护国家安全的职责、国家安全制度、国家安全保障、公民组织的义务和权利、附则共七章八十四条。《国家安全法》是一部立足全局、统筹国家安全各领域工作的综合性、全局性、基础性法律。</a:t>
            </a:r>
            <a:endParaRPr lang="zh-CN" dirty="0">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|《国家安全法》的主要内容及其意义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99" name="image158.png"/>
          <p:cNvPicPr>
            <a:picLocks noChangeAspect="1"/>
          </p:cNvPicPr>
          <p:nvPr/>
        </p:nvPicPr>
        <p:blipFill>
          <a:blip r:embed="rId1" cstate="print"/>
          <a:stretch>
            <a:fillRect/>
          </a:stretch>
        </p:blipFill>
        <p:spPr>
          <a:xfrm>
            <a:off x="4419600" y="2534920"/>
            <a:ext cx="3048000" cy="2018030"/>
          </a:xfrm>
          <a:prstGeom prst="rect">
            <a:avLst/>
          </a:prstGeom>
        </p:spPr>
      </p:pic>
      <p:sp>
        <p:nvSpPr>
          <p:cNvPr id="100" name="文本框 99"/>
          <p:cNvSpPr txBox="1"/>
          <p:nvPr/>
        </p:nvSpPr>
        <p:spPr>
          <a:xfrm>
            <a:off x="4648200" y="4552950"/>
            <a:ext cx="2755265" cy="306705"/>
          </a:xfrm>
          <a:prstGeom prst="rect">
            <a:avLst/>
          </a:prstGeom>
          <a:noFill/>
          <a:ln w="9525">
            <a:noFill/>
          </a:ln>
        </p:spPr>
        <p:txBody>
          <a:bodyPr wrap="square">
            <a:spAutoFit/>
          </a:bodyPr>
          <a:p>
            <a:pPr indent="0"/>
            <a:r>
              <a:rPr lang="zh-CN" sz="1400" b="0">
                <a:solidFill>
                  <a:schemeClr val="tx1"/>
                </a:solidFill>
                <a:latin typeface="微软雅黑" panose="020B0503020204020204" charset="-122"/>
                <a:ea typeface="微软雅黑" panose="020B0503020204020204" charset="-122"/>
              </a:rPr>
              <a:t>《中华人民共和国国家安全法》</a:t>
            </a:r>
            <a:endParaRPr lang="zh-CN" altLang="en-US" sz="1400" b="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75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一、《国家安全法》的必要性和基本思路</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|《国家安全法》的主要内容及其意义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14400" y="1200150"/>
            <a:ext cx="5080000" cy="368300"/>
          </a:xfrm>
          <a:prstGeom prst="rect">
            <a:avLst/>
          </a:prstGeom>
          <a:noFill/>
          <a:ln w="9525">
            <a:noFill/>
          </a:ln>
        </p:spPr>
        <p:txBody>
          <a:bodyPr>
            <a:spAutoFit/>
            <a:scene3d>
              <a:camera prst="orthographicFront"/>
              <a:lightRig rig="threePt" dir="t"/>
            </a:scene3d>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（一）《国家安全法》的必要性</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6" name="文本框 5"/>
          <p:cNvSpPr txBox="1"/>
          <p:nvPr/>
        </p:nvSpPr>
        <p:spPr>
          <a:xfrm>
            <a:off x="458470" y="1568450"/>
            <a:ext cx="5181600" cy="3415030"/>
          </a:xfrm>
          <a:prstGeom prst="rect">
            <a:avLst/>
          </a:prstGeom>
          <a:noFill/>
          <a:ln w="9525">
            <a:noFill/>
          </a:ln>
        </p:spPr>
        <p:txBody>
          <a:bodyPr wrap="square">
            <a:spAutoFit/>
          </a:bodyPr>
          <a:p>
            <a:pPr indent="0">
              <a:lnSpc>
                <a:spcPct val="150000"/>
              </a:lnSpc>
            </a:pPr>
            <a:r>
              <a:rPr lang="zh-CN" b="1">
                <a:solidFill>
                  <a:schemeClr val="tx1"/>
                </a:solidFill>
                <a:latin typeface="微软雅黑" panose="020B0503020204020204" charset="-122"/>
                <a:ea typeface="微软雅黑" panose="020B0503020204020204" charset="-122"/>
              </a:rPr>
              <a:t>一是当前我国国家安全的形势日益严峻</a:t>
            </a:r>
            <a:r>
              <a:rPr lang="zh-CN" b="0">
                <a:solidFill>
                  <a:schemeClr val="tx1"/>
                </a:solidFill>
                <a:latin typeface="微软雅黑" panose="020B0503020204020204" charset="-122"/>
                <a:ea typeface="微软雅黑" panose="020B0503020204020204" charset="-122"/>
              </a:rPr>
              <a:t>，面临对外维护国家主权、安全、发展利益，对内维护政治安全和社会稳定的双重压力，各种可以预见和难以预见的风险因素明显增多，非传统领域安全问题日益凸显。</a:t>
            </a:r>
            <a:endParaRPr lang="zh-CN" b="0">
              <a:solidFill>
                <a:schemeClr val="tx1"/>
              </a:solidFill>
              <a:latin typeface="微软雅黑" panose="020B0503020204020204" charset="-122"/>
              <a:ea typeface="微软雅黑" panose="020B0503020204020204" charset="-122"/>
            </a:endParaRPr>
          </a:p>
          <a:p>
            <a:pPr indent="0">
              <a:lnSpc>
                <a:spcPct val="150000"/>
              </a:lnSpc>
            </a:pPr>
            <a:r>
              <a:rPr lang="zh-CN" b="1">
                <a:solidFill>
                  <a:schemeClr val="tx1"/>
                </a:solidFill>
                <a:latin typeface="微软雅黑" panose="020B0503020204020204" charset="-122"/>
                <a:ea typeface="微软雅黑" panose="020B0503020204020204" charset="-122"/>
              </a:rPr>
              <a:t>二是党中央立足我国国情提出的总体国家安全观，</a:t>
            </a:r>
            <a:r>
              <a:rPr lang="zh-CN" b="0">
                <a:solidFill>
                  <a:schemeClr val="tx1"/>
                </a:solidFill>
                <a:latin typeface="微软雅黑" panose="020B0503020204020204" charset="-122"/>
                <a:ea typeface="微软雅黑" panose="020B0503020204020204" charset="-122"/>
              </a:rPr>
              <a:t>是做好新时期国家安全工作的根本遵循。</a:t>
            </a:r>
            <a:endParaRPr lang="zh-CN" b="0">
              <a:solidFill>
                <a:schemeClr val="tx1"/>
              </a:solidFill>
              <a:latin typeface="微软雅黑" panose="020B0503020204020204" charset="-122"/>
              <a:ea typeface="微软雅黑" panose="020B0503020204020204" charset="-122"/>
            </a:endParaRPr>
          </a:p>
          <a:p>
            <a:endParaRPr lang="zh-CN" altLang="en-US" b="0">
              <a:solidFill>
                <a:schemeClr val="tx1"/>
              </a:solidFill>
              <a:latin typeface="微软雅黑" panose="020B0503020204020204" charset="-122"/>
              <a:ea typeface="微软雅黑" panose="020B0503020204020204" charset="-122"/>
            </a:endParaRPr>
          </a:p>
        </p:txBody>
      </p:sp>
      <p:pic>
        <p:nvPicPr>
          <p:cNvPr id="7" name="图片 6" descr="u=1262843714,2747435107&amp;fm=253&amp;fmt=auto&amp;app=120&amp;f=JPEG.webp"/>
          <p:cNvPicPr>
            <a:picLocks noChangeAspect="1"/>
          </p:cNvPicPr>
          <p:nvPr/>
        </p:nvPicPr>
        <p:blipFill>
          <a:blip r:embed="rId1"/>
          <a:srcRect l="16640" r="16040"/>
          <a:stretch>
            <a:fillRect/>
          </a:stretch>
        </p:blipFill>
        <p:spPr>
          <a:xfrm>
            <a:off x="6172200" y="1428750"/>
            <a:ext cx="2044065" cy="30365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75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一、《国家安全法》的必要性和基本思路</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141730"/>
            <a:ext cx="8323580" cy="2168525"/>
          </a:xfrm>
          <a:prstGeom prst="rect">
            <a:avLst/>
          </a:prstGeom>
        </p:spPr>
        <p:txBody>
          <a:bodyPr wrap="square">
            <a:spAutoFit/>
          </a:bodyPr>
          <a:lstStyle/>
          <a:p>
            <a:pPr>
              <a:lnSpc>
                <a:spcPct val="150000"/>
              </a:lnSpc>
            </a:pPr>
            <a:r>
              <a:rPr b="1" dirty="0">
                <a:latin typeface="微软雅黑" panose="020B0503020204020204" charset="-122"/>
                <a:ea typeface="微软雅黑" panose="020B0503020204020204" charset="-122"/>
              </a:rPr>
              <a:t>三是为落实党的十八届三中全会要求</a:t>
            </a:r>
            <a:r>
              <a:rPr dirty="0">
                <a:latin typeface="微软雅黑" panose="020B0503020204020204" charset="-122"/>
                <a:ea typeface="微软雅黑" panose="020B0503020204020204" charset="-122"/>
              </a:rPr>
              <a:t>，党中央成立了中央国家安全委员会，建立了集中统一、高效权威的国家安全领导体制。</a:t>
            </a:r>
            <a:endParaRPr dirty="0">
              <a:latin typeface="微软雅黑" panose="020B0503020204020204" charset="-122"/>
              <a:ea typeface="微软雅黑" panose="020B0503020204020204" charset="-122"/>
            </a:endParaRPr>
          </a:p>
          <a:p>
            <a:pPr>
              <a:lnSpc>
                <a:spcPct val="150000"/>
              </a:lnSpc>
            </a:pPr>
            <a:r>
              <a:rPr b="1" dirty="0">
                <a:latin typeface="微软雅黑" panose="020B0503020204020204" charset="-122"/>
                <a:ea typeface="微软雅黑" panose="020B0503020204020204" charset="-122"/>
              </a:rPr>
              <a:t>四是党的十八届四中全会要求贯彻落实总体国家安全观</a:t>
            </a:r>
            <a:r>
              <a:rPr dirty="0">
                <a:latin typeface="微软雅黑" panose="020B0503020204020204" charset="-122"/>
                <a:ea typeface="微软雅黑" panose="020B0503020204020204" charset="-122"/>
              </a:rPr>
              <a:t>，加快国家安全法治建设，抓紧出台反恐怖主义等一批急需法律，推进公共安全法治化，构建国家安全法律制度体系。</a:t>
            </a:r>
            <a:endParaRPr lang="zh-CN" dirty="0">
              <a:latin typeface="微软雅黑" panose="020B0503020204020204" charset="-122"/>
              <a:ea typeface="微软雅黑" panose="020B0503020204020204" charset="-122"/>
            </a:endParaRPr>
          </a:p>
        </p:txBody>
      </p:sp>
      <p:sp>
        <p:nvSpPr>
          <p:cNvPr id="2" name="文本框 1"/>
          <p:cNvSpPr txBox="1"/>
          <p:nvPr/>
        </p:nvSpPr>
        <p:spPr>
          <a:xfrm>
            <a:off x="152400" y="133588"/>
            <a:ext cx="6169025"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|《国家安全法》的主要内容及其意义</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5029200" y="2876550"/>
            <a:ext cx="3126105" cy="2082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1.xml><?xml version="1.0" encoding="utf-8"?>
<p:tagLst xmlns:p="http://schemas.openxmlformats.org/presentationml/2006/main">
  <p:tag name="KSO_WM_TEMPLATE_CATEGORY" val="diagram"/>
  <p:tag name="KSO_WM_TEMPLATE_INDEX" val="20170829"/>
  <p:tag name="KSO_WM_UNIT_TYPE" val="p_h_h_i"/>
  <p:tag name="KSO_WM_UNIT_INDEX" val="1_1_2_1"/>
  <p:tag name="KSO_WM_UNIT_ID" val="diagram20170829_1*p_h_h_i*1_1_2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8893_3*q_h_i*1_2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8893_3*q_h_i*1_3_2"/>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8893_3*q_h_i*1_4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8893_3*q_h_i*1_1_3"/>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8893_3*q_i*1_1"/>
  <p:tag name="KSO_WM_TEMPLATE_CATEGORY" val="diagram"/>
  <p:tag name="KSO_WM_TEMPLATE_INDEX" val="20168893"/>
  <p:tag name="KSO_WM_UNIT_LAYERLEVEL" val="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1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2.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28.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 name="KSO_WPP_MARK_KEY" val="b0327379-e3cf-43ae-a3ab-cda0c2d45a49"/>
  <p:tag name="COMMONDATA" val="eyJoZGlkIjoiZWNhYzc5NThlMmQ4YTlhZTI0ZTMyYWFhZWUyMTMxNjcifQ=="/>
  <p:tag name="commondata" val="eyJoZGlkIjoiOTAzMTRkZjMwNTliNmMzODI0ZjdhMWMyMzc2MjJiNjkifQ=="/>
</p:tagLst>
</file>

<file path=ppt/tags/tag13.xml><?xml version="1.0" encoding="utf-8"?>
<p:tagLst xmlns:p="http://schemas.openxmlformats.org/presentationml/2006/main">
  <p:tag name="KSO_WM_TAG_VERSION" val="1.0"/>
  <p:tag name="KSO_WM_UNIT_ID" val="diagram160536_4*l_i*1_1"/>
  <p:tag name="KSO_WM_TEMPLATE_CATEGORY" val="diagram"/>
  <p:tag name="KSO_WM_TEMPLATE_INDEX" val="160536"/>
  <p:tag name="KSO_WM_UNIT_TYPE" val="l_i"/>
  <p:tag name="KSO_WM_UNIT_INDEX" val="1_1"/>
  <p:tag name="KSO_WM_UNIT_CLEAR" val="1"/>
  <p:tag name="KSO_WM_UNIT_LAYERLEVEL" val="1_1"/>
  <p:tag name="KSO_WM_DIAGRAM_GROUP_CODE" val="l1-1"/>
  <p:tag name="KSO_WM_UNIT_FILL_FORE_SCHEMECOLOR_INDEX" val="14"/>
  <p:tag name="KSO_WM_UNIT_FILL_TYPE" val="1"/>
  <p:tag name="KSO_WM_DIAGRAM_VIRTUALLY_FRAME" val="{&quot;height&quot;:220.6914173228346,&quot;left&quot;:42,&quot;top&quot;:112.49992125984252,&quot;width&quot;:388.6776377952756}"/>
</p:tagLst>
</file>

<file path=ppt/tags/tag14.xml><?xml version="1.0" encoding="utf-8"?>
<p:tagLst xmlns:p="http://schemas.openxmlformats.org/presentationml/2006/main">
  <p:tag name="KSO_WM_TAG_VERSION" val="1.0"/>
  <p:tag name="KSO_WM_UNIT_ID" val="diagram160536_4*l_h_a*1_1_1"/>
  <p:tag name="KSO_WM_TEMPLATE_CATEGORY" val="diagram"/>
  <p:tag name="KSO_WM_TEMPLATE_INDEX" val="160536"/>
  <p:tag name="KSO_WM_UNIT_TYPE" val="l_h_a"/>
  <p:tag name="KSO_WM_UNIT_INDEX" val="1_1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5"/>
  <p:tag name="KSO_WM_UNIT_FILL_TYPE" val="1"/>
  <p:tag name="KSO_WM_UNIT_TEXT_FILL_FORE_SCHEMECOLOR_INDEX" val="14"/>
  <p:tag name="KSO_WM_UNIT_TEXT_FILL_TYPE" val="1"/>
  <p:tag name="KSO_WM_DIAGRAM_VIRTUALLY_FRAME" val="{&quot;height&quot;:220.6914173228346,&quot;left&quot;:42,&quot;top&quot;:112.49992125984252,&quot;width&quot;:388.6776377952756}"/>
</p:tagLst>
</file>

<file path=ppt/tags/tag15.xml><?xml version="1.0" encoding="utf-8"?>
<p:tagLst xmlns:p="http://schemas.openxmlformats.org/presentationml/2006/main">
  <p:tag name="KSO_WM_TAG_VERSION" val="1.0"/>
  <p:tag name="KSO_WM_UNIT_ID" val="diagram160536_4*l_h_a*1_3_1"/>
  <p:tag name="KSO_WM_TEMPLATE_CATEGORY" val="diagram"/>
  <p:tag name="KSO_WM_TEMPLATE_INDEX" val="160536"/>
  <p:tag name="KSO_WM_UNIT_TYPE" val="l_h_a"/>
  <p:tag name="KSO_WM_UNIT_INDEX" val="1_3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7"/>
  <p:tag name="KSO_WM_UNIT_FILL_TYPE" val="1"/>
  <p:tag name="KSO_WM_UNIT_TEXT_FILL_FORE_SCHEMECOLOR_INDEX" val="14"/>
  <p:tag name="KSO_WM_UNIT_TEXT_FILL_TYPE" val="1"/>
  <p:tag name="KSO_WM_DIAGRAM_VIRTUALLY_FRAME" val="{&quot;height&quot;:220.6914173228346,&quot;left&quot;:42,&quot;top&quot;:112.49992125984252,&quot;width&quot;:388.6776377952756}"/>
</p:tagLst>
</file>

<file path=ppt/tags/tag16.xml><?xml version="1.0" encoding="utf-8"?>
<p:tagLst xmlns:p="http://schemas.openxmlformats.org/presentationml/2006/main">
  <p:tag name="KSO_WM_TAG_VERSION" val="1.0"/>
  <p:tag name="KSO_WM_UNIT_ID" val="diagram160536_4*l_h_a*1_2_1"/>
  <p:tag name="KSO_WM_TEMPLATE_CATEGORY" val="diagram"/>
  <p:tag name="KSO_WM_TEMPLATE_INDEX" val="160536"/>
  <p:tag name="KSO_WM_UNIT_TYPE" val="l_h_a"/>
  <p:tag name="KSO_WM_UNIT_INDEX" val="1_2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6"/>
  <p:tag name="KSO_WM_UNIT_FILL_TYPE" val="1"/>
  <p:tag name="KSO_WM_UNIT_TEXT_FILL_FORE_SCHEMECOLOR_INDEX" val="14"/>
  <p:tag name="KSO_WM_UNIT_TEXT_FILL_TYPE" val="1"/>
  <p:tag name="KSO_WM_DIAGRAM_VIRTUALLY_FRAME" val="{&quot;height&quot;:220.6914173228346,&quot;left&quot;:42,&quot;top&quot;:112.49992125984252,&quot;width&quot;:388.6776377952756}"/>
</p:tagLst>
</file>

<file path=ppt/tags/tag17.xml><?xml version="1.0" encoding="utf-8"?>
<p:tagLst xmlns:p="http://schemas.openxmlformats.org/presentationml/2006/main">
  <p:tag name="KSO_WM_TAG_VERSION" val="1.0"/>
  <p:tag name="KSO_WM_UNIT_ID" val="diagram160536_4*l_i*1_2"/>
  <p:tag name="KSO_WM_TEMPLATE_CATEGORY" val="diagram"/>
  <p:tag name="KSO_WM_TEMPLATE_INDEX" val="160536"/>
  <p:tag name="KSO_WM_UNIT_TYPE" val="l_i"/>
  <p:tag name="KSO_WM_UNIT_INDEX" val="1_2"/>
  <p:tag name="KSO_WM_UNIT_CLEAR" val="1"/>
  <p:tag name="KSO_WM_UNIT_LAYERLEVEL" val="1_1"/>
  <p:tag name="KSO_WM_DIAGRAM_GROUP_CODE" val="l1-1"/>
  <p:tag name="KSO_WM_UNIT_FILL_FORE_SCHEMECOLOR_INDEX" val="14"/>
  <p:tag name="KSO_WM_UNIT_FILL_TYPE" val="1"/>
  <p:tag name="KSO_WM_DIAGRAM_VIRTUALLY_FRAME" val="{&quot;height&quot;:220.6914173228346,&quot;left&quot;:42,&quot;top&quot;:112.49992125984252,&quot;width&quot;:395.977637795275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8893_3*q_h_i*1_2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8893_3*q_h_i*1_3_2"/>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8893_3*q_h_i*1_4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8893_3*q_h_i*1_1_3"/>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8893_3*q_i*1_1"/>
  <p:tag name="KSO_WM_TEMPLATE_CATEGORY" val="diagram"/>
  <p:tag name="KSO_WM_TEMPLATE_INDEX" val="20168893"/>
  <p:tag name="KSO_WM_UNIT_LAYERLEVEL" val="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8893_3*q_h_i*1_2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8893_3*q_h_i*1_3_2"/>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8893_3*q_h_i*1_4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8893_3*q_h_i*1_1_3"/>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8893_3*q_i*1_1"/>
  <p:tag name="KSO_WM_TEMPLATE_CATEGORY" val="diagram"/>
  <p:tag name="KSO_WM_TEMPLATE_INDEX" val="20168893"/>
  <p:tag name="KSO_WM_UNIT_LAYERLEVEL" val="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270_1*l_i*1_1"/>
  <p:tag name="KSO_WM_TEMPLATE_CATEGORY" val="diagram"/>
  <p:tag name="KSO_WM_TEMPLATE_INDEX" val="20200270"/>
  <p:tag name="KSO_WM_UNIT_LAYERLEVEL" val="1_1"/>
  <p:tag name="KSO_WM_TAG_VERSION" val="1.0"/>
  <p:tag name="KSO_WM_UNIT_LINE_FORE_SCHEMECOLOR_INDEX" val="14"/>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270_1*l_i*1_2"/>
  <p:tag name="KSO_WM_TEMPLATE_CATEGORY" val="diagram"/>
  <p:tag name="KSO_WM_TEMPLATE_INDEX" val="20200270"/>
  <p:tag name="KSO_WM_UNIT_LAYERLEVEL" val="1_1"/>
  <p:tag name="KSO_WM_TAG_VERSION" val="1.0"/>
  <p:tag name="KSO_WM_UNIT_LINE_FORE_SCHEMECOLOR_INDEX" val="14"/>
  <p:tag name="KSO_WM_UNIT_LINE_FILL_TYPE" val="2"/>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270_1*l_h_i*1_1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270_1*l_h_i*1_4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270_1*l_h_i*1_2_1"/>
  <p:tag name="KSO_WM_TEMPLATE_CATEGORY" val="diagram"/>
  <p:tag name="KSO_WM_TEMPLATE_INDEX" val="20200270"/>
  <p:tag name="KSO_WM_UNIT_LAYERLEVEL" val="1_1_1"/>
  <p:tag name="KSO_WM_TAG_VERSION" val="1.0"/>
  <p:tag name="KSO_WM_UNIT_FILL_FORE_SCHEMECOLOR_INDEX" val="15"/>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270_1*l_h_i*1_3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35.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36.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37.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486_5*n_h_i*1_2_1"/>
  <p:tag name="KSO_WM_TEMPLATE_CATEGORY" val="diagram"/>
  <p:tag name="KSO_WM_TEMPLATE_INDEX" val="2023148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1.xml><?xml version="1.0" encoding="utf-8"?>
<p:tagLst xmlns:p="http://schemas.openxmlformats.org/presentationml/2006/main">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86_5*n_h_a*1_1_1"/>
  <p:tag name="KSO_WM_TEMPLATE_CATEGORY" val="diagram"/>
  <p:tag name="KSO_WM_TEMPLATE_INDEX" val="20231486"/>
  <p:tag name="KSO_WM_UNIT_LAYERLEVEL" val="1_1_1"/>
  <p:tag name="KSO_WM_TAG_VERSION" val="3.0"/>
  <p:tag name="KSO_WM_UNIT_ISCONTENTSTITLE" val="0"/>
  <p:tag name="KSO_WM_UNIT_ISNUMDGMTITLE" val="0"/>
  <p:tag name="KSO_WM_UNIT_NOCLEAR" val="0"/>
  <p:tag name="KSO_WM_UNIT_VALUE" val="36"/>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UNIT_USESOURCEFORMAT_APPLY" val="1"/>
</p:tagLst>
</file>

<file path=ppt/tags/tag4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1486_5*n_h_h_i*1_2_3_2"/>
  <p:tag name="KSO_WM_TEMPLATE_CATEGORY" val="diagram"/>
  <p:tag name="KSO_WM_TEMPLATE_INDEX" val="20231486"/>
  <p:tag name="KSO_WM_UNIT_LAYERLEVEL" val="1_1_1_1"/>
  <p:tag name="KSO_WM_TAG_VERSION" val="3.0"/>
  <p:tag name="KSO_WM_UNIT_LINE_FORE_SCHEMECOLOR_INDEX_BRIGHTNESS" val="0.8"/>
  <p:tag name="KSO_WM_UNIT_LINE_FILL_TYPE" val="2"/>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solidLine&quot;:{&quot;brightness&quot;:0.800000011920929,&quot;colorType&quot;:1,&quot;foreColorIndex&quot;:6,&quot;transparency&quot;:0},&quot;type&quot;:1},&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LINE_FORE_SCHEMECOLOR_INDEX" val="6"/>
  <p:tag name="KSO_WM_UNIT_TEXT_FILL_FORE_SCHEMECOLOR_INDEX" val="1"/>
  <p:tag name="KSO_WM_UNIT_TEXT_FILL_TYPE" val="1"/>
  <p:tag name="KSO_WM_UNIT_PRESET_TEXT" val="3"/>
  <p:tag name="KSO_WM_UNIT_USESOURCEFORMAT_APPLY" val="1"/>
</p:tagLst>
</file>

<file path=ppt/tags/tag4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5*n_h_h_i*1_2_1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1"/>
  <p:tag name="KSO_WM_UNIT_USESOURCEFORMAT_APPLY" val="1"/>
</p:tagLst>
</file>

<file path=ppt/tags/tag4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5*n_h_h_i*1_2_2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2"/>
  <p:tag name="KSO_WM_UNIT_USESOURCEFORMAT_APPLY" val="1"/>
</p:tagLst>
</file>

<file path=ppt/tags/tag45.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1486_5*n_h_h_i*1_2_4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4"/>
  <p:tag name="KSO_WM_UNIT_USESOURCEFORMAT_APPLY" val="1"/>
</p:tagLst>
</file>

<file path=ppt/tags/tag46.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1486_5*n_h_h_i*1_2_5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5"/>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51.xml><?xml version="1.0" encoding="utf-8"?>
<p:tagLst xmlns:p="http://schemas.openxmlformats.org/presentationml/2006/main">
  <p:tag name="KSO_WM_TEMPLATE_CATEGORY" val="diagram"/>
  <p:tag name="KSO_WM_TEMPLATE_INDEX" val="20170829"/>
  <p:tag name="KSO_WM_UNIT_TYPE" val="p_h_h_i"/>
  <p:tag name="KSO_WM_UNIT_INDEX" val="1_1_2_1"/>
  <p:tag name="KSO_WM_UNIT_ID" val="diagram20170829_1*p_h_h_i*1_1_2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52.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53.xml><?xml version="1.0" encoding="utf-8"?>
<p:tagLst xmlns:p="http://schemas.openxmlformats.org/presentationml/2006/main">
  <p:tag name="KSO_WM_TAG_VERSION" val="1.0"/>
  <p:tag name="KSO_WM_TEMPLATE_CATEGORY" val="diagram"/>
  <p:tag name="KSO_WM_TEMPLATE_INDEX" val="20174812"/>
  <p:tag name="KSO_WM_UNIT_TYPE" val="q_i"/>
  <p:tag name="KSO_WM_UNIT_INDEX" val="1_1"/>
  <p:tag name="KSO_WM_UNIT_ID" val="diagram20174812_3*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54.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4_1"/>
  <p:tag name="KSO_WM_UNIT_ID" val="diagram2017481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55.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2_1"/>
  <p:tag name="KSO_WM_UNIT_ID" val="diagram2017481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56.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3_2"/>
  <p:tag name="KSO_WM_UNIT_ID" val="diagram2017481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57.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5_1"/>
  <p:tag name="KSO_WM_UNIT_ID" val="diagram20174812_3*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58.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1_1"/>
  <p:tag name="KSO_WM_UNIT_ID" val="diagram2017481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59.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5_1"/>
  <p:tag name="KSO_WM_UNIT_ID" val="diagram20174812_3*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2*126"/>
  <p:tag name="KSO_WM_UNIT_FILL_FORE_SCHEMECOLOR_INDEX" val="14"/>
  <p:tag name="KSO_WM_UNIT_FILL_TYPE" val="1"/>
  <p:tag name="KSO_WM_DIAGRAM_VIRTUALLY_FRAME" val="{&quot;height&quot;:223.31621627742715,&quot;left&quot;:16,&quot;top&quot;:112.5,&quot;width&quot;:601.908396080558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3_1"/>
  <p:tag name="KSO_WM_UNIT_ID" val="diagram2017481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9*129"/>
  <p:tag name="KSO_WM_UNIT_FILL_FORE_SCHEMECOLOR_INDEX" val="14"/>
  <p:tag name="KSO_WM_UNIT_FILL_TYPE" val="1"/>
  <p:tag name="KSO_WM_DIAGRAM_VIRTUALLY_FRAME" val="{&quot;height&quot;:223.31621627742715,&quot;left&quot;:16,&quot;top&quot;:112.5,&quot;width&quot;:601.9083960805586}"/>
</p:tagLst>
</file>

<file path=ppt/tags/tag61.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1_1"/>
  <p:tag name="KSO_WM_UNIT_ID" val="diagram2017481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6*121"/>
  <p:tag name="KSO_WM_UNIT_FILL_FORE_SCHEMECOLOR_INDEX" val="14"/>
  <p:tag name="KSO_WM_UNIT_FILL_TYPE" val="1"/>
  <p:tag name="KSO_WM_DIAGRAM_VIRTUALLY_FRAME" val="{&quot;height&quot;:223.31621627742715,&quot;left&quot;:16,&quot;top&quot;:112.5,&quot;width&quot;:601.9083960805586}"/>
</p:tagLst>
</file>

<file path=ppt/tags/tag62.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2_1"/>
  <p:tag name="KSO_WM_UNIT_ID" val="diagram2017481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0*139"/>
  <p:tag name="KSO_WM_UNIT_FILL_FORE_SCHEMECOLOR_INDEX" val="14"/>
  <p:tag name="KSO_WM_UNIT_FILL_TYPE" val="1"/>
  <p:tag name="KSO_WM_DIAGRAM_VIRTUALLY_FRAME" val="{&quot;height&quot;:223.31621627742715,&quot;left&quot;:16,&quot;top&quot;:112.5,&quot;width&quot;:601.9083960805586}"/>
</p:tagLst>
</file>

<file path=ppt/tags/tag63.xml><?xml version="1.0" encoding="utf-8"?>
<p:tagLst xmlns:p="http://schemas.openxmlformats.org/presentationml/2006/main">
  <p:tag name="KSO_WM_UNIT_VALUE" val="6"/>
  <p:tag name="KSO_WM_UNIT_HIGHLIGHT" val="0"/>
  <p:tag name="KSO_WM_UNIT_COMPATIBLE" val="0"/>
  <p:tag name="KSO_WM_TAG_VERSION" val="1.0"/>
  <p:tag name="KSO_WM_TEMPLATE_CATEGORY" val="diagram"/>
  <p:tag name="KSO_WM_TEMPLATE_INDEX" val="20174812"/>
  <p:tag name="KSO_WM_UNIT_TYPE" val="q_a"/>
  <p:tag name="KSO_WM_UNIT_INDEX" val="1_1"/>
  <p:tag name="KSO_WM_UNIT_ID" val="diagram20174812_3*q_a*1_1"/>
  <p:tag name="KSO_WM_UNIT_LAYERLEVEL" val="1_1"/>
  <p:tag name="KSO_WM_DIAGRAM_GROUP_CODE" val="q1-1"/>
  <p:tag name="KSO_WM_UNIT_DIAGRAM_ISNUMVISUAL" val="0"/>
  <p:tag name="KSO_WM_UNIT_DIAGRAM_ISREFERUNIT" val="0"/>
  <p:tag name="KSO_WM_UNIT_ISCONTENTSTITLE" val="0"/>
  <p:tag name="KSO_WM_UNIT_PRESET_TEXT" val="添加标题"/>
  <p:tag name="KSO_WM_UNIT_NOCLEAR" val="0"/>
  <p:tag name="KSO_WM_UNIT_TEXT_FILL_FORE_SCHEMECOLOR_INDEX" val="14"/>
  <p:tag name="KSO_WM_UNIT_TEXT_FILL_TYPE" val="1"/>
  <p:tag name="KSO_WM_DIAGRAM_VIRTUALLY_FRAME" val="{&quot;height&quot;:223.31621627742715,&quot;left&quot;:16,&quot;top&quot;:112.5,&quot;width&quot;:601.908396080558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x*1_4_1"/>
  <p:tag name="KSO_WM_TEMPLATE_CATEGORY" val="diagram"/>
  <p:tag name="KSO_WM_TEMPLATE_INDEX" val="20174812"/>
  <p:tag name="KSO_WM_UNIT_LAYERLEVEL" val="1_1_1"/>
  <p:tag name="KSO_WM_TAG_VERSION" val="1.0"/>
  <p:tag name="KSO_WM_UNIT_VALUE" val="150*150"/>
  <p:tag name="KSO_WM_UNIT_TYPE" val="q_h_x"/>
  <p:tag name="KSO_WM_UNIT_INDEX" val="1_4_1"/>
  <p:tag name="KSO_WM_DIAGRAM_VIRTUALLY_FRAME" val="{&quot;height&quot;:223.31621627742715,&quot;left&quot;:16,&quot;top&quot;:112.5,&quot;width&quot;:601.9083960805586}"/>
</p:tagLst>
</file>

<file path=ppt/tags/tag65.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3_1"/>
  <p:tag name="KSO_WM_UNIT_ID" val="diagram20170739_4*q_h_i*1_3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66.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3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3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67.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3_2"/>
  <p:tag name="KSO_WM_UNIT_ID" val="diagram20170739_4*q_h_i*1_3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68.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4_1"/>
  <p:tag name="KSO_WM_UNIT_ID" val="diagram20170739_4*q_h_i*1_4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69.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4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4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4_2"/>
  <p:tag name="KSO_WM_UNIT_ID" val="diagram20170739_4*q_h_i*1_4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71.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2_1"/>
  <p:tag name="KSO_WM_UNIT_ID" val="diagram20170739_4*q_h_i*1_2_1"/>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DIAGRAM_VIRTUALLY_FRAME" val="{&quot;height&quot;:216.48485828387373,&quot;left&quot;:76.05,&quot;top&quot;:135.8,&quot;width&quot;:371.2836613654469}"/>
</p:tagLst>
</file>

<file path=ppt/tags/tag72.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2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2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73.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2_2"/>
  <p:tag name="KSO_WM_UNIT_ID" val="diagram20170739_4*q_h_i*1_2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74.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1_1"/>
  <p:tag name="KSO_WM_UNIT_ID" val="diagram20170739_4*q_h_i*1_1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75.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1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1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76.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1_2"/>
  <p:tag name="KSO_WM_UNIT_ID" val="diagram20170739_4*q_h_i*1_1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77.xml><?xml version="1.0" encoding="utf-8"?>
<p:tagLst xmlns:p="http://schemas.openxmlformats.org/presentationml/2006/main">
  <p:tag name="KSO_WM_DIAGRAM_VIRTUALLY_FRAME" val="{&quot;height&quot;:249.35,&quot;left&quot;:53.3,&quot;top&quot;:117.35,&quot;width&quot;:614}"/>
</p:tagLst>
</file>

<file path=ppt/tags/tag78.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
  <p:tag name="KSO_WM_UNIT_ID" val="diagram160175_4*n_i*1_1"/>
  <p:tag name="KSO_WM_UNIT_CLEAR" val="1"/>
  <p:tag name="KSO_WM_UNIT_LAYERLEVEL" val="1_1"/>
  <p:tag name="KSO_WM_DIAGRAM_GROUP_CODE" val="n1-1"/>
  <p:tag name="KSO_WM_UNIT_FILL_FORE_SCHEMECOLOR_INDEX" val="6"/>
  <p:tag name="KSO_WM_UNIT_FILL_TYPE" val="1"/>
  <p:tag name="KSO_WM_UNIT_TEXT_FILL_FORE_SCHEMECOLOR_INDEX" val="13"/>
  <p:tag name="KSO_WM_UNIT_TEXT_FILL_TYPE" val="1"/>
  <p:tag name="KSO_WM_DIAGRAM_VIRTUALLY_FRAME" val="{&quot;height&quot;:249.35,&quot;left&quot;:53.3,&quot;top&quot;:117.35,&quot;width&quot;:614}"/>
</p:tagLst>
</file>

<file path=ppt/tags/tag79.xml><?xml version="1.0" encoding="utf-8"?>
<p:tagLst xmlns:p="http://schemas.openxmlformats.org/presentationml/2006/main">
  <p:tag name="KSO_WM_TAG_VERSION" val="1.0"/>
  <p:tag name="KSO_WM_BEAUTIFY_FLAG" val="#wm#"/>
  <p:tag name="KSO_WM_UNIT_TYPE" val="i"/>
  <p:tag name="KSO_WM_UNIT_ID" val="diagram160175_4*i*1"/>
  <p:tag name="KSO_WM_TEMPLATE_CATEGORY" val="diagram"/>
  <p:tag name="KSO_WM_TEMPLATE_INDEX" val="160175"/>
  <p:tag name="KSO_WM_UNIT_INDEX"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2"/>
  <p:tag name="KSO_WM_UNIT_ID" val="diagram160175_4*n_i*1_2"/>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DIAGRAM_VIRTUALLY_FRAME" val="{&quot;height&quot;:249.35,&quot;left&quot;:53.3,&quot;top&quot;:117.35,&quot;width&quot;:614}"/>
</p:tagLst>
</file>

<file path=ppt/tags/tag81.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3"/>
  <p:tag name="KSO_WM_UNIT_ID" val="diagram160175_4*n_i*1_3"/>
  <p:tag name="KSO_WM_UNIT_CLEAR" val="1"/>
  <p:tag name="KSO_WM_UNIT_LAYERLEVEL" val="1_1"/>
  <p:tag name="KSO_WM_DIAGRAM_GROUP_CODE" val="n1-1"/>
  <p:tag name="KSO_WM_UNIT_FILL_FORE_SCHEMECOLOR_INDEX" val="6"/>
  <p:tag name="KSO_WM_UNIT_FILL_TYPE" val="1"/>
  <p:tag name="KSO_WM_UNIT_TEXT_FILL_FORE_SCHEMECOLOR_INDEX" val="13"/>
  <p:tag name="KSO_WM_UNIT_TEXT_FILL_TYPE" val="1"/>
  <p:tag name="KSO_WM_DIAGRAM_VIRTUALLY_FRAME" val="{&quot;height&quot;:249.35,&quot;left&quot;:53.3,&quot;top&quot;:117.35,&quot;width&quot;:614}"/>
</p:tagLst>
</file>

<file path=ppt/tags/tag82.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4"/>
  <p:tag name="KSO_WM_UNIT_ID" val="diagram160175_4*n_i*1_4"/>
  <p:tag name="KSO_WM_UNIT_CLEAR" val="1"/>
  <p:tag name="KSO_WM_UNIT_LAYERLEVEL" val="1_1"/>
  <p:tag name="KSO_WM_DIAGRAM_GROUP_CODE" val="n1-1"/>
  <p:tag name="KSO_WM_UNIT_LINE_FORE_SCHEMECOLOR_INDEX" val="6"/>
  <p:tag name="KSO_WM_UNIT_LINE_FILL_TYPE" val="2"/>
  <p:tag name="KSO_WM_UNIT_TEXT_FILL_FORE_SCHEMECOLOR_INDEX" val="13"/>
  <p:tag name="KSO_WM_UNIT_TEXT_FILL_TYPE" val="1"/>
  <p:tag name="KSO_WM_DIAGRAM_VIRTUALLY_FRAME" val="{&quot;height&quot;:249.35,&quot;left&quot;:53.3,&quot;top&quot;:117.35,&quot;width&quot;:614}"/>
</p:tagLst>
</file>

<file path=ppt/tags/tag83.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h_f"/>
  <p:tag name="KSO_WM_UNIT_INDEX" val="1_1_1"/>
  <p:tag name="KSO_WM_UNIT_ID" val="diagram160175_4*n_h_f*1_1_1"/>
  <p:tag name="KSO_WM_UNIT_CLEAR" val="1"/>
  <p:tag name="KSO_WM_UNIT_LAYERLEVEL" val="1_1_1"/>
  <p:tag name="KSO_WM_UNIT_VALUE" val="8"/>
  <p:tag name="KSO_WM_UNIT_HIGHLIGHT" val="0"/>
  <p:tag name="KSO_WM_UNIT_COMPATIBLE" val="0"/>
  <p:tag name="KSO_WM_DIAGRAM_GROUP_CODE" val="n1-1"/>
  <p:tag name="KSO_WM_UNIT_PRESET_TEXT" val="LOREM IPSUM"/>
  <p:tag name="KSO_WM_UNIT_TEXT_FILL_FORE_SCHEMECOLOR_INDEX" val="14"/>
  <p:tag name="KSO_WM_UNIT_TEXT_FILL_TYPE" val="1"/>
  <p:tag name="KSO_WM_DIAGRAM_VIRTUALLY_FRAME" val="{&quot;height&quot;:249.35,&quot;left&quot;:53.3,&quot;top&quot;:117.35,&quot;width&quot;:614}"/>
</p:tagLst>
</file>

<file path=ppt/tags/tag84.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5"/>
  <p:tag name="KSO_WM_UNIT_ID" val="diagram160175_4*n_i*1_5"/>
  <p:tag name="KSO_WM_UNIT_CLEAR" val="1"/>
  <p:tag name="KSO_WM_UNIT_LAYERLEVEL" val="1_1"/>
  <p:tag name="KSO_WM_DIAGRAM_GROUP_CODE" val="n1-1"/>
  <p:tag name="KSO_WM_UNIT_FILL_FORE_SCHEMECOLOR_INDEX" val="14"/>
  <p:tag name="KSO_WM_UNIT_FILL_TYPE" val="1"/>
  <p:tag name="KSO_WM_UNIT_TEXT_FILL_FORE_SCHEMECOLOR_INDEX" val="13"/>
  <p:tag name="KSO_WM_UNIT_TEXT_FILL_TYPE" val="1"/>
  <p:tag name="KSO_WM_DIAGRAM_VIRTUALLY_FRAME" val="{&quot;height&quot;:249.35,&quot;left&quot;:53.3,&quot;top&quot;:117.35,&quot;width&quot;:614}"/>
</p:tagLst>
</file>

<file path=ppt/tags/tag85.xml><?xml version="1.0" encoding="utf-8"?>
<p:tagLst xmlns:p="http://schemas.openxmlformats.org/presentationml/2006/main">
  <p:tag name="KSO_WM_TAG_VERSION" val="1.0"/>
  <p:tag name="KSO_WM_BEAUTIFY_FLAG" val="#wm#"/>
  <p:tag name="KSO_WM_UNIT_TYPE" val="i"/>
  <p:tag name="KSO_WM_UNIT_ID" val="diagram160175_4*i*12"/>
  <p:tag name="KSO_WM_TEMPLATE_CATEGORY" val="diagram"/>
  <p:tag name="KSO_WM_TEMPLATE_INDEX" val="160175"/>
  <p:tag name="KSO_WM_UNIT_INDEX" val="12"/>
</p:tagLst>
</file>

<file path=ppt/tags/tag86.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6"/>
  <p:tag name="KSO_WM_UNIT_ID" val="diagram160175_4*n_i*1_6"/>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DIAGRAM_VIRTUALLY_FRAME" val="{&quot;height&quot;:249.35,&quot;left&quot;:53.3,&quot;top&quot;:117.35,&quot;width&quot;:614}"/>
</p:tagLst>
</file>

<file path=ppt/tags/tag87.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7"/>
  <p:tag name="KSO_WM_UNIT_ID" val="diagram160175_4*n_i*1_7"/>
  <p:tag name="KSO_WM_UNIT_CLEAR" val="1"/>
  <p:tag name="KSO_WM_UNIT_LAYERLEVEL" val="1_1"/>
  <p:tag name="KSO_WM_DIAGRAM_GROUP_CODE" val="n1-1"/>
  <p:tag name="KSO_WM_UNIT_FILL_FORE_SCHEMECOLOR_INDEX" val="5"/>
  <p:tag name="KSO_WM_UNIT_FILL_TYPE" val="1"/>
  <p:tag name="KSO_WM_UNIT_TEXT_FILL_FORE_SCHEMECOLOR_INDEX" val="13"/>
  <p:tag name="KSO_WM_UNIT_TEXT_FILL_TYPE" val="1"/>
  <p:tag name="KSO_WM_DIAGRAM_VIRTUALLY_FRAME" val="{&quot;height&quot;:249.35,&quot;left&quot;:53.3,&quot;top&quot;:117.35,&quot;width&quot;:614}"/>
</p:tagLst>
</file>

<file path=ppt/tags/tag88.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8"/>
  <p:tag name="KSO_WM_UNIT_ID" val="diagram160175_4*n_i*1_8"/>
  <p:tag name="KSO_WM_UNIT_CLEAR" val="1"/>
  <p:tag name="KSO_WM_UNIT_LAYERLEVEL" val="1_1"/>
  <p:tag name="KSO_WM_DIAGRAM_GROUP_CODE" val="n1-1"/>
  <p:tag name="KSO_WM_UNIT_TEXT_FILL_FORE_SCHEMECOLOR_INDEX" val="13"/>
  <p:tag name="KSO_WM_UNIT_TEXT_FILL_TYPE" val="1"/>
  <p:tag name="KSO_WM_DIAGRAM_VIRTUALLY_FRAME" val="{&quot;height&quot;:249.35,&quot;left&quot;:53.3,&quot;top&quot;:117.35,&quot;width&quot;:614}"/>
</p:tagLst>
</file>

<file path=ppt/tags/tag89.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9"/>
  <p:tag name="KSO_WM_UNIT_ID" val="diagram160175_4*n_i*1_9"/>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DIAGRAM_VIRTUALLY_FRAME" val="{&quot;height&quot;:249.35,&quot;left&quot;:53.3,&quot;top&quot;:117.35,&quot;width&quot;:614}"/>
</p:tagLst>
</file>

<file path=ppt/tags/tag9.xml><?xml version="1.0" encoding="utf-8"?>
<p:tagLst xmlns:p="http://schemas.openxmlformats.org/presentationml/2006/main">
  <p:tag name="KSO_WM_TEMPLATE_CATEGORY" val="diagram"/>
  <p:tag name="KSO_WM_TEMPLATE_INDEX" val="20170829"/>
  <p:tag name="KSO_WM_UNIT_TYPE" val="p_h_i"/>
  <p:tag name="KSO_WM_UNIT_INDEX" val="1_1_1"/>
  <p:tag name="KSO_WM_UNIT_ID" val="diagram20170829_1*p_h_i*1_1_1"/>
  <p:tag name="KSO_WM_UNIT_LAYERLEVEL" val="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90.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0"/>
  <p:tag name="KSO_WM_UNIT_ID" val="diagram160175_4*n_i*1_10"/>
  <p:tag name="KSO_WM_UNIT_CLEAR" val="1"/>
  <p:tag name="KSO_WM_UNIT_LAYERLEVEL" val="1_1"/>
  <p:tag name="KSO_WM_DIAGRAM_GROUP_CODE" val="n1-1"/>
  <p:tag name="KSO_WM_UNIT_FILL_FORE_SCHEMECOLOR_INDEX" val="5"/>
  <p:tag name="KSO_WM_UNIT_FILL_TYPE" val="1"/>
  <p:tag name="KSO_WM_UNIT_TEXT_FILL_FORE_SCHEMECOLOR_INDEX" val="13"/>
  <p:tag name="KSO_WM_UNIT_TEXT_FILL_TYPE" val="1"/>
  <p:tag name="KSO_WM_DIAGRAM_VIRTUALLY_FRAME" val="{&quot;height&quot;:249.35,&quot;left&quot;:53.3,&quot;top&quot;:117.35,&quot;width&quot;:614}"/>
</p:tagLst>
</file>

<file path=ppt/tags/tag91.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1"/>
  <p:tag name="KSO_WM_UNIT_ID" val="diagram160175_4*n_i*1_11"/>
  <p:tag name="KSO_WM_UNIT_CLEAR" val="1"/>
  <p:tag name="KSO_WM_UNIT_LAYERLEVEL" val="1_1"/>
  <p:tag name="KSO_WM_DIAGRAM_GROUP_CODE" val="n1-1"/>
  <p:tag name="KSO_WM_UNIT_TEXT_FILL_FORE_SCHEMECOLOR_INDEX" val="13"/>
  <p:tag name="KSO_WM_UNIT_TEXT_FILL_TYPE" val="1"/>
  <p:tag name="KSO_WM_DIAGRAM_VIRTUALLY_FRAME" val="{&quot;height&quot;:249.35,&quot;left&quot;:53.3,&quot;top&quot;:117.35,&quot;width&quot;:614}"/>
</p:tagLst>
</file>

<file path=ppt/tags/tag92.xml><?xml version="1.0" encoding="utf-8"?>
<p:tagLst xmlns:p="http://schemas.openxmlformats.org/presentationml/2006/main">
  <p:tag name="KSO_WM_TAG_VERSION" val="1.0"/>
  <p:tag name="KSO_WM_BEAUTIFY_FLAG" val="#wm#"/>
  <p:tag name="KSO_WM_UNIT_TYPE" val="i"/>
  <p:tag name="KSO_WM_UNIT_ID" val="diagram160175_4*i*30"/>
  <p:tag name="KSO_WM_TEMPLATE_CATEGORY" val="diagram"/>
  <p:tag name="KSO_WM_TEMPLATE_INDEX" val="160175"/>
  <p:tag name="KSO_WM_UNIT_INDEX" val="30"/>
</p:tagLst>
</file>

<file path=ppt/tags/tag93.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2"/>
  <p:tag name="KSO_WM_UNIT_ID" val="diagram160175_4*n_i*1_12"/>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DIAGRAM_VIRTUALLY_FRAME" val="{&quot;height&quot;:249.35,&quot;left&quot;:53.3,&quot;top&quot;:117.35,&quot;width&quot;:614}"/>
</p:tagLst>
</file>

<file path=ppt/tags/tag94.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3"/>
  <p:tag name="KSO_WM_UNIT_ID" val="diagram160175_4*n_i*1_13"/>
  <p:tag name="KSO_WM_UNIT_CLEAR" val="1"/>
  <p:tag name="KSO_WM_UNIT_LAYERLEVEL" val="1_1"/>
  <p:tag name="KSO_WM_DIAGRAM_GROUP_CODE" val="n1-1"/>
  <p:tag name="KSO_WM_UNIT_FILL_FORE_SCHEMECOLOR_INDEX" val="5"/>
  <p:tag name="KSO_WM_UNIT_FILL_TYPE" val="1"/>
  <p:tag name="KSO_WM_UNIT_TEXT_FILL_FORE_SCHEMECOLOR_INDEX" val="13"/>
  <p:tag name="KSO_WM_UNIT_TEXT_FILL_TYPE" val="1"/>
  <p:tag name="KSO_WM_DIAGRAM_VIRTUALLY_FRAME" val="{&quot;height&quot;:249.35,&quot;left&quot;:53.3,&quot;top&quot;:117.35,&quot;width&quot;:614}"/>
</p:tagLst>
</file>

<file path=ppt/tags/tag95.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4"/>
  <p:tag name="KSO_WM_UNIT_ID" val="diagram160175_4*n_i*1_14"/>
  <p:tag name="KSO_WM_UNIT_CLEAR" val="1"/>
  <p:tag name="KSO_WM_UNIT_LAYERLEVEL" val="1_1"/>
  <p:tag name="KSO_WM_DIAGRAM_GROUP_CODE" val="n1-1"/>
  <p:tag name="KSO_WM_UNIT_TEXT_FILL_FORE_SCHEMECOLOR_INDEX" val="13"/>
  <p:tag name="KSO_WM_UNIT_TEXT_FILL_TYPE" val="1"/>
  <p:tag name="KSO_WM_DIAGRAM_VIRTUALLY_FRAME" val="{&quot;height&quot;:249.35,&quot;left&quot;:53.3,&quot;top&quot;:117.35,&quot;width&quot;:614}"/>
</p:tagLst>
</file>

<file path=ppt/tags/tag96.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h_f"/>
  <p:tag name="KSO_WM_UNIT_INDEX" val="1_2_1"/>
  <p:tag name="KSO_WM_UNIT_ID" val="diagram160175_4*n_h_f*1_2_1"/>
  <p:tag name="KSO_WM_UNIT_CLEAR" val="1"/>
  <p:tag name="KSO_WM_UNIT_LAYERLEVEL" val="1_1_1"/>
  <p:tag name="KSO_WM_UNIT_VALUE" val="16"/>
  <p:tag name="KSO_WM_UNIT_HIGHLIGHT" val="0"/>
  <p:tag name="KSO_WM_UNIT_COMPATIBLE" val="0"/>
  <p:tag name="KSO_WM_DIAGRAM_GROUP_CODE" val="n1-1"/>
  <p:tag name="KSO_WM_UNIT_PRESET_TEXT" val="LOREM IPSUM DOLOR SIT AMET"/>
  <p:tag name="KSO_WM_UNIT_TEXT_FILL_FORE_SCHEMECOLOR_INDEX" val="13"/>
  <p:tag name="KSO_WM_UNIT_TEXT_FILL_TYPE" val="1"/>
  <p:tag name="KSO_WM_DIAGRAM_VIRTUALLY_FRAME" val="{&quot;height&quot;:249.35,&quot;left&quot;:53.3,&quot;top&quot;:117.35,&quot;width&quot;:614}"/>
</p:tagLst>
</file>

<file path=ppt/tags/tag97.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h_f"/>
  <p:tag name="KSO_WM_UNIT_INDEX" val="1_2_1"/>
  <p:tag name="KSO_WM_UNIT_ID" val="diagram160175_4*n_h_f*1_2_1"/>
  <p:tag name="KSO_WM_UNIT_CLEAR" val="1"/>
  <p:tag name="KSO_WM_UNIT_LAYERLEVEL" val="1_1_1"/>
  <p:tag name="KSO_WM_UNIT_VALUE" val="16"/>
  <p:tag name="KSO_WM_UNIT_HIGHLIGHT" val="0"/>
  <p:tag name="KSO_WM_UNIT_COMPATIBLE" val="0"/>
  <p:tag name="KSO_WM_DIAGRAM_GROUP_CODE" val="n1-1"/>
  <p:tag name="KSO_WM_UNIT_PRESET_TEXT" val="LOREM IPSUM DOLOR SIT AMET"/>
  <p:tag name="KSO_WM_UNIT_TEXT_FILL_FORE_SCHEMECOLOR_INDEX" val="13"/>
  <p:tag name="KSO_WM_UNIT_TEXT_FILL_TYPE" val="1"/>
  <p:tag name="KSO_WM_DIAGRAM_VIRTUALLY_FRAME" val="{&quot;height&quot;:249.35,&quot;left&quot;:53.3,&quot;top&quot;:117.35,&quot;width&quot;:614}"/>
</p:tagLst>
</file>

<file path=ppt/tags/tag98.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h_f"/>
  <p:tag name="KSO_WM_UNIT_INDEX" val="1_2_1"/>
  <p:tag name="KSO_WM_UNIT_ID" val="diagram160175_4*n_h_f*1_2_1"/>
  <p:tag name="KSO_WM_UNIT_CLEAR" val="1"/>
  <p:tag name="KSO_WM_UNIT_LAYERLEVEL" val="1_1_1"/>
  <p:tag name="KSO_WM_UNIT_VALUE" val="16"/>
  <p:tag name="KSO_WM_UNIT_HIGHLIGHT" val="0"/>
  <p:tag name="KSO_WM_UNIT_COMPATIBLE" val="0"/>
  <p:tag name="KSO_WM_DIAGRAM_GROUP_CODE" val="n1-1"/>
  <p:tag name="KSO_WM_UNIT_PRESET_TEXT" val="LOREM IPSUM DOLOR SIT AMET"/>
  <p:tag name="KSO_WM_UNIT_TEXT_FILL_FORE_SCHEMECOLOR_INDEX" val="13"/>
  <p:tag name="KSO_WM_UNIT_TEXT_FILL_TYPE" val="1"/>
  <p:tag name="KSO_WM_DIAGRAM_VIRTUALLY_FRAME" val="{&quot;height&quot;:249.35,&quot;left&quot;:53.3,&quot;top&quot;:117.35,&quot;width&quot;:614}"/>
</p:tagLst>
</file>

<file path=ppt/tags/tag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heme/theme1.xml><?xml version="1.0" encoding="utf-8"?>
<a:theme xmlns:a="http://schemas.openxmlformats.org/drawingml/2006/main" name="Office 主题">
  <a:themeElements>
    <a:clrScheme name="自定义 98">
      <a:dk1>
        <a:srgbClr val="000000"/>
      </a:dk1>
      <a:lt1>
        <a:srgbClr val="FFFFFF"/>
      </a:lt1>
      <a:dk2>
        <a:srgbClr val="000000"/>
      </a:dk2>
      <a:lt2>
        <a:srgbClr val="FFFFFF"/>
      </a:lt2>
      <a:accent1>
        <a:srgbClr val="DA0000"/>
      </a:accent1>
      <a:accent2>
        <a:srgbClr val="FFC000"/>
      </a:accent2>
      <a:accent3>
        <a:srgbClr val="DA0000"/>
      </a:accent3>
      <a:accent4>
        <a:srgbClr val="FFC000"/>
      </a:accent4>
      <a:accent5>
        <a:srgbClr val="DA0000"/>
      </a:accent5>
      <a:accent6>
        <a:srgbClr val="FFC000"/>
      </a:accent6>
      <a:hlink>
        <a:srgbClr val="DA0000"/>
      </a:hlink>
      <a:folHlink>
        <a:srgbClr val="FFC000"/>
      </a:folHlink>
    </a:clrScheme>
    <a:fontScheme name="自定义 1">
      <a:majorFont>
        <a:latin typeface="Calibri Light"/>
        <a:ea typeface="思源黑体 CN Bold"/>
        <a:cs typeface=""/>
      </a:majorFont>
      <a:minorFont>
        <a:latin typeface="Calibri"/>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9108</Words>
  <Application>WPS 演示</Application>
  <PresentationFormat>全屏显示(16:9)</PresentationFormat>
  <Paragraphs>602</Paragraphs>
  <Slides>48</Slides>
  <Notes>17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48</vt:i4>
      </vt:variant>
    </vt:vector>
  </HeadingPairs>
  <TitlesOfParts>
    <vt:vector size="63" baseType="lpstr">
      <vt:lpstr>Arial</vt:lpstr>
      <vt:lpstr>宋体</vt:lpstr>
      <vt:lpstr>Wingdings</vt:lpstr>
      <vt:lpstr>微软雅黑</vt:lpstr>
      <vt:lpstr>迷你简汉真广标</vt:lpstr>
      <vt:lpstr>楷体</vt:lpstr>
      <vt:lpstr>Calibri</vt:lpstr>
      <vt:lpstr>Calibri</vt:lpstr>
      <vt:lpstr>Arial Unicode MS</vt:lpstr>
      <vt:lpstr>思源黑体 CN Bold</vt:lpstr>
      <vt:lpstr>黑体</vt:lpstr>
      <vt:lpstr>Calibri Light</vt:lpstr>
      <vt:lpstr>思源黑体 CN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刘</cp:lastModifiedBy>
  <cp:revision>183</cp:revision>
  <dcterms:created xsi:type="dcterms:W3CDTF">2019-05-13T21:35:00Z</dcterms:created>
  <dcterms:modified xsi:type="dcterms:W3CDTF">2024-06-05T10:03:06Z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B723529593BD4849B56DB591E63E8A76_13</vt:lpwstr>
  </property>
  <property fmtid="{D5CDD505-2E9C-101B-9397-08002B2CF9AE}" pid="3" name="KSOProductBuildVer">
    <vt:lpwstr>2052-12.1.0.16929</vt:lpwstr>
  </property>
</Properties>
</file>