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8"/>
  </p:notesMasterIdLst>
  <p:handoutMasterIdLst>
    <p:handoutMasterId r:id="rId89"/>
  </p:handoutMasterIdLst>
  <p:sldIdLst>
    <p:sldId id="554" r:id="rId3"/>
    <p:sldId id="583" r:id="rId4"/>
    <p:sldId id="584" r:id="rId5"/>
    <p:sldId id="690" r:id="rId6"/>
    <p:sldId id="612" r:id="rId7"/>
    <p:sldId id="692" r:id="rId9"/>
    <p:sldId id="557" r:id="rId10"/>
    <p:sldId id="799" r:id="rId11"/>
    <p:sldId id="800" r:id="rId12"/>
    <p:sldId id="801" r:id="rId13"/>
    <p:sldId id="802" r:id="rId14"/>
    <p:sldId id="803" r:id="rId15"/>
    <p:sldId id="703" r:id="rId16"/>
    <p:sldId id="693" r:id="rId17"/>
    <p:sldId id="806" r:id="rId18"/>
    <p:sldId id="807" r:id="rId19"/>
    <p:sldId id="809" r:id="rId20"/>
    <p:sldId id="810" r:id="rId21"/>
    <p:sldId id="811" r:id="rId22"/>
    <p:sldId id="726" r:id="rId23"/>
    <p:sldId id="812" r:id="rId24"/>
    <p:sldId id="816" r:id="rId25"/>
    <p:sldId id="817" r:id="rId26"/>
    <p:sldId id="818" r:id="rId27"/>
    <p:sldId id="819" r:id="rId28"/>
    <p:sldId id="728" r:id="rId29"/>
    <p:sldId id="820" r:id="rId30"/>
    <p:sldId id="813" r:id="rId31"/>
    <p:sldId id="821" r:id="rId32"/>
    <p:sldId id="822" r:id="rId33"/>
    <p:sldId id="823" r:id="rId34"/>
    <p:sldId id="824" r:id="rId35"/>
    <p:sldId id="733" r:id="rId36"/>
    <p:sldId id="814" r:id="rId37"/>
    <p:sldId id="815" r:id="rId38"/>
    <p:sldId id="825" r:id="rId39"/>
    <p:sldId id="826" r:id="rId40"/>
    <p:sldId id="831" r:id="rId41"/>
    <p:sldId id="827" r:id="rId42"/>
    <p:sldId id="829" r:id="rId43"/>
    <p:sldId id="830" r:id="rId44"/>
    <p:sldId id="876" r:id="rId45"/>
    <p:sldId id="877" r:id="rId46"/>
    <p:sldId id="878" r:id="rId47"/>
    <p:sldId id="775" r:id="rId48"/>
    <p:sldId id="879" r:id="rId49"/>
    <p:sldId id="880" r:id="rId50"/>
    <p:sldId id="881" r:id="rId51"/>
    <p:sldId id="888" r:id="rId52"/>
    <p:sldId id="889" r:id="rId53"/>
    <p:sldId id="890" r:id="rId54"/>
    <p:sldId id="882" r:id="rId55"/>
    <p:sldId id="883" r:id="rId56"/>
    <p:sldId id="884" r:id="rId57"/>
    <p:sldId id="891" r:id="rId58"/>
    <p:sldId id="892" r:id="rId59"/>
    <p:sldId id="893" r:id="rId60"/>
    <p:sldId id="894" r:id="rId61"/>
    <p:sldId id="895" r:id="rId62"/>
    <p:sldId id="885" r:id="rId63"/>
    <p:sldId id="886" r:id="rId64"/>
    <p:sldId id="887" r:id="rId65"/>
    <p:sldId id="896" r:id="rId66"/>
    <p:sldId id="897" r:id="rId67"/>
    <p:sldId id="898" r:id="rId68"/>
    <p:sldId id="899" r:id="rId69"/>
    <p:sldId id="900" r:id="rId70"/>
    <p:sldId id="921" r:id="rId71"/>
    <p:sldId id="901" r:id="rId72"/>
    <p:sldId id="922" r:id="rId73"/>
    <p:sldId id="923" r:id="rId74"/>
    <p:sldId id="924" r:id="rId75"/>
    <p:sldId id="927" r:id="rId76"/>
    <p:sldId id="937" r:id="rId77"/>
    <p:sldId id="938" r:id="rId78"/>
    <p:sldId id="928" r:id="rId79"/>
    <p:sldId id="929" r:id="rId80"/>
    <p:sldId id="930" r:id="rId81"/>
    <p:sldId id="931" r:id="rId82"/>
    <p:sldId id="932" r:id="rId83"/>
    <p:sldId id="933" r:id="rId84"/>
    <p:sldId id="934" r:id="rId85"/>
    <p:sldId id="935" r:id="rId86"/>
    <p:sldId id="590" r:id="rId87"/>
    <p:sldId id="591" r:id="rId88"/>
  </p:sldIdLst>
  <p:sldSz cx="9144000" cy="5143500" type="screen16x9"/>
  <p:notesSz cx="6858000" cy="9144000"/>
  <p:custDataLst>
    <p:tags r:id="rId9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32" userDrawn="1">
          <p15:clr>
            <a:srgbClr val="A4A3A4"/>
          </p15:clr>
        </p15:guide>
        <p15:guide id="2" pos="26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DA0000"/>
    <a:srgbClr val="FFF2CC"/>
    <a:srgbClr val="FFFFFF"/>
    <a:srgbClr val="FFC000"/>
    <a:srgbClr val="004A95"/>
    <a:srgbClr val="FCDDB2"/>
    <a:srgbClr val="F7BA6B"/>
    <a:srgbClr val="FFFDF7"/>
    <a:srgbClr val="FFF7E1"/>
    <a:srgbClr val="FFF8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08" autoAdjust="0"/>
    <p:restoredTop sz="96197" autoAdjust="0"/>
  </p:normalViewPr>
  <p:slideViewPr>
    <p:cSldViewPr showGuides="1">
      <p:cViewPr varScale="1">
        <p:scale>
          <a:sx n="91" d="100"/>
          <a:sy n="91" d="100"/>
        </p:scale>
        <p:origin x="702" y="78"/>
      </p:cViewPr>
      <p:guideLst>
        <p:guide orient="horz" pos="1832"/>
        <p:guide pos="262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734"/>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3" Type="http://schemas.openxmlformats.org/officeDocument/2006/relationships/tags" Target="tags/tag136.xml"/><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6.xml"/><Relationship Id="rId89" Type="http://schemas.openxmlformats.org/officeDocument/2006/relationships/handoutMaster" Target="handoutMasters/handoutMaster1.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notesMaster" Target="notesMasters/notesMaster1.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矩形 23"/>
          <p:cNvSpPr/>
          <p:nvPr userDrawn="1"/>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tiff"/><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7" Type="http://schemas.openxmlformats.org/officeDocument/2006/relationships/notesSlide" Target="../notesSlides/notesSlide18.xml"/><Relationship Id="rId16" Type="http://schemas.openxmlformats.org/officeDocument/2006/relationships/slideLayout" Target="../slideLayouts/slideLayout2.xml"/><Relationship Id="rId15" Type="http://schemas.openxmlformats.org/officeDocument/2006/relationships/image" Target="../media/image21.png"/><Relationship Id="rId14" Type="http://schemas.openxmlformats.org/officeDocument/2006/relationships/image" Target="../media/image20.svg"/><Relationship Id="rId13" Type="http://schemas.openxmlformats.org/officeDocument/2006/relationships/image" Target="../media/image19.png"/><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5.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8" Type="http://schemas.openxmlformats.org/officeDocument/2006/relationships/notesSlide" Target="../notesSlides/notesSlide26.xml"/><Relationship Id="rId17" Type="http://schemas.openxmlformats.org/officeDocument/2006/relationships/slideLayout" Target="../slideLayouts/slideLayout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37.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6" Type="http://schemas.openxmlformats.org/officeDocument/2006/relationships/notesSlide" Target="../notesSlides/notesSlide28.xml"/><Relationship Id="rId15" Type="http://schemas.openxmlformats.org/officeDocument/2006/relationships/slideLayout" Target="../slideLayouts/slideLayout2.xml"/><Relationship Id="rId14" Type="http://schemas.openxmlformats.org/officeDocument/2006/relationships/image" Target="../media/image20.svg"/><Relationship Id="rId13" Type="http://schemas.openxmlformats.org/officeDocument/2006/relationships/image" Target="../media/image19.png"/><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xml"/><Relationship Id="rId4" Type="http://schemas.openxmlformats.org/officeDocument/2006/relationships/image" Target="../media/image31.png"/><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2.xml"/><Relationship Id="rId4" Type="http://schemas.openxmlformats.org/officeDocument/2006/relationships/image" Target="../media/image42.png"/><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2.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image" Target="../media/image51.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5" Type="http://schemas.openxmlformats.org/officeDocument/2006/relationships/notesSlide" Target="../notesSlides/notesSlide59.xml"/><Relationship Id="rId14" Type="http://schemas.openxmlformats.org/officeDocument/2006/relationships/slideLayout" Target="../slideLayouts/slideLayout2.xml"/><Relationship Id="rId13" Type="http://schemas.openxmlformats.org/officeDocument/2006/relationships/image" Target="../media/image20.svg"/><Relationship Id="rId12" Type="http://schemas.openxmlformats.org/officeDocument/2006/relationships/image" Target="../media/image19.png"/><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60.xml"/><Relationship Id="rId7" Type="http://schemas.openxmlformats.org/officeDocument/2006/relationships/slideLayout" Target="../slideLayouts/slideLayout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2.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77.xml.rels><?xml version="1.0" encoding="UTF-8" standalone="yes"?>
<Relationships xmlns="http://schemas.openxmlformats.org/package/2006/relationships"><Relationship Id="rId8" Type="http://schemas.openxmlformats.org/officeDocument/2006/relationships/notesSlide" Target="../notesSlides/notesSlide66.xml"/><Relationship Id="rId7"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79.xml.rels><?xml version="1.0" encoding="UTF-8" standalone="yes"?>
<Relationships xmlns="http://schemas.openxmlformats.org/package/2006/relationships"><Relationship Id="rId8" Type="http://schemas.openxmlformats.org/officeDocument/2006/relationships/notesSlide" Target="../notesSlides/notesSlide68.xml"/><Relationship Id="rId7"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58.jpeg"/></Relationships>
</file>

<file path=ppt/slides/_rels/slide81.xml.rels><?xml version="1.0" encoding="UTF-8" standalone="yes"?>
<Relationships xmlns="http://schemas.openxmlformats.org/package/2006/relationships"><Relationship Id="rId7" Type="http://schemas.openxmlformats.org/officeDocument/2006/relationships/notesSlide" Target="../notesSlides/notesSlide70.xml"/><Relationship Id="rId6" Type="http://schemas.openxmlformats.org/officeDocument/2006/relationships/slideLayout" Target="../slideLayouts/slideLayout2.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82.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6" Type="http://schemas.openxmlformats.org/officeDocument/2006/relationships/notesSlide" Target="../notesSlides/notesSlide71.xml"/><Relationship Id="rId15" Type="http://schemas.openxmlformats.org/officeDocument/2006/relationships/slideLayout" Target="../slideLayouts/slideLayout2.xml"/><Relationship Id="rId14" Type="http://schemas.openxmlformats.org/officeDocument/2006/relationships/image" Target="../media/image20.svg"/><Relationship Id="rId13" Type="http://schemas.openxmlformats.org/officeDocument/2006/relationships/image" Target="../media/image19.png"/><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tiff"/><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3849856" y="3112920"/>
            <a:ext cx="1444774" cy="1897230"/>
          </a:xfrm>
          <a:prstGeom prst="rect">
            <a:avLst/>
          </a:prstGeom>
        </p:spPr>
      </p:pic>
      <p:sp>
        <p:nvSpPr>
          <p:cNvPr id="4" name="文本框 3"/>
          <p:cNvSpPr txBox="1"/>
          <p:nvPr/>
        </p:nvSpPr>
        <p:spPr>
          <a:xfrm>
            <a:off x="5868035" y="4477385"/>
            <a:ext cx="2884170" cy="460375"/>
          </a:xfrm>
          <a:prstGeom prst="rect">
            <a:avLst/>
          </a:prstGeom>
          <a:noFill/>
        </p:spPr>
        <p:txBody>
          <a:bodyPr wrap="square" rtlCol="0">
            <a:spAutoFit/>
          </a:bodyPr>
          <a:lstStyle/>
          <a:p>
            <a:pPr algn="l"/>
            <a:r>
              <a:rPr lang="zh-CN" altLang="en-US" sz="2400" b="1" dirty="0">
                <a:solidFill>
                  <a:schemeClr val="accent6">
                    <a:lumMod val="20000"/>
                    <a:lumOff val="80000"/>
                  </a:schemeClr>
                </a:solidFill>
                <a:uFillTx/>
                <a:latin typeface="微软雅黑" panose="020B0503020204020204" charset="-122"/>
                <a:ea typeface="微软雅黑" panose="020B0503020204020204" charset="-122"/>
              </a:rPr>
              <a:t>主讲教师：</a:t>
            </a:r>
            <a:endParaRPr lang="zh-CN" altLang="en-US" sz="2400" b="1" dirty="0">
              <a:solidFill>
                <a:schemeClr val="accent6">
                  <a:lumMod val="20000"/>
                  <a:lumOff val="80000"/>
                </a:schemeClr>
              </a:solidFill>
              <a:uFillTx/>
              <a:latin typeface="微软雅黑" panose="020B0503020204020204" charset="-122"/>
              <a:ea typeface="微软雅黑" panose="020B0503020204020204" charset="-122"/>
            </a:endParaRPr>
          </a:p>
        </p:txBody>
      </p:sp>
      <p:sp>
        <p:nvSpPr>
          <p:cNvPr id="5" name="文本框 4"/>
          <p:cNvSpPr txBox="1"/>
          <p:nvPr/>
        </p:nvSpPr>
        <p:spPr>
          <a:xfrm>
            <a:off x="1758315" y="819785"/>
            <a:ext cx="5466715" cy="2436495"/>
          </a:xfrm>
          <a:prstGeom prst="rect">
            <a:avLst/>
          </a:prstGeom>
          <a:noFill/>
        </p:spPr>
        <p:txBody>
          <a:bodyPr wrap="square" rtlCol="0" anchor="t">
            <a:noAutofit/>
          </a:bodyPr>
          <a:p>
            <a:pPr algn="dist">
              <a:lnSpc>
                <a:spcPct val="100000"/>
              </a:lnSpc>
            </a:pPr>
            <a:r>
              <a:rPr lang="zh-CN" altLang="en-US" sz="5400" b="1">
                <a:gradFill>
                  <a:gsLst>
                    <a:gs pos="0">
                      <a:srgbClr val="FCDDB2"/>
                    </a:gs>
                    <a:gs pos="74000">
                      <a:srgbClr val="F7BA6B"/>
                    </a:gs>
                    <a:gs pos="100000">
                      <a:srgbClr val="FCDDB2"/>
                    </a:gs>
                  </a:gsLst>
                  <a:path path="circle">
                    <a:fillToRect l="100000" b="100000"/>
                  </a:path>
                  <a:tileRect t="-100000" r="-100000"/>
                </a:gradFill>
                <a:effectLst>
                  <a:outerShdw blurRad="38100" dist="38100" dir="2700000" algn="tl">
                    <a:srgbClr val="000000">
                      <a:alpha val="43137"/>
                    </a:srgbClr>
                  </a:outerShdw>
                </a:effectLst>
                <a:latin typeface="迷你简汉真广标" panose="02010609000101010101" charset="-122"/>
                <a:ea typeface="迷你简汉真广标" panose="02010609000101010101" charset="-122"/>
              </a:rPr>
              <a:t>大学生国家安全教育教程</a:t>
            </a:r>
            <a:endParaRPr lang="zh-CN" altLang="en-US" sz="5400" b="1">
              <a:gradFill>
                <a:gsLst>
                  <a:gs pos="0">
                    <a:srgbClr val="FCDDB2"/>
                  </a:gs>
                  <a:gs pos="74000">
                    <a:srgbClr val="F7BA6B"/>
                  </a:gs>
                  <a:gs pos="100000">
                    <a:srgbClr val="FCDDB2"/>
                  </a:gs>
                </a:gsLst>
                <a:path path="circle">
                  <a:fillToRect l="100000" b="100000"/>
                </a:path>
                <a:tileRect t="-100000" r="-100000"/>
              </a:gradFill>
              <a:effectLst>
                <a:outerShdw blurRad="38100" dist="38100" dir="2700000" algn="tl">
                  <a:srgbClr val="000000">
                    <a:alpha val="43137"/>
                  </a:srgbClr>
                </a:outerShdw>
              </a:effectLst>
              <a:latin typeface="迷你简汉真广标" panose="02010609000101010101" charset="-122"/>
              <a:ea typeface="迷你简汉真广标"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1000" y="965835"/>
            <a:ext cx="6569075" cy="341503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cs typeface="微软雅黑" panose="020B0503020204020204" charset="-122"/>
              </a:rPr>
              <a:t>一是国家安全战略制定的主体可能是国家，也可能是作为国家代表的政权行使者或国家领导人。</a:t>
            </a:r>
            <a:endParaRPr dirty="0">
              <a:latin typeface="微软雅黑" panose="020B0503020204020204" charset="-122"/>
              <a:ea typeface="微软雅黑" panose="020B0503020204020204" charset="-122"/>
              <a:cs typeface="微软雅黑" panose="020B0503020204020204" charset="-122"/>
            </a:endParaRPr>
          </a:p>
          <a:p>
            <a:pPr>
              <a:lnSpc>
                <a:spcPct val="150000"/>
              </a:lnSpc>
            </a:pPr>
            <a:r>
              <a:rPr dirty="0">
                <a:latin typeface="微软雅黑" panose="020B0503020204020204" charset="-122"/>
                <a:ea typeface="微软雅黑" panose="020B0503020204020204" charset="-122"/>
                <a:cs typeface="微软雅黑" panose="020B0503020204020204" charset="-122"/>
              </a:rPr>
              <a:t>二是国家安全战略是不断调整和完善的。</a:t>
            </a:r>
            <a:endParaRPr dirty="0">
              <a:latin typeface="微软雅黑" panose="020B0503020204020204" charset="-122"/>
              <a:ea typeface="微软雅黑" panose="020B0503020204020204" charset="-122"/>
              <a:cs typeface="微软雅黑" panose="020B0503020204020204" charset="-122"/>
            </a:endParaRPr>
          </a:p>
          <a:p>
            <a:pPr>
              <a:lnSpc>
                <a:spcPct val="150000"/>
              </a:lnSpc>
            </a:pPr>
            <a:r>
              <a:rPr dirty="0">
                <a:latin typeface="微软雅黑" panose="020B0503020204020204" charset="-122"/>
                <a:ea typeface="微软雅黑" panose="020B0503020204020204" charset="-122"/>
                <a:cs typeface="微软雅黑" panose="020B0503020204020204" charset="-122"/>
              </a:rPr>
              <a:t>三是国家安全战略服务的对象是国家，而不是其他行为体，</a:t>
            </a:r>
            <a:endParaRPr dirty="0">
              <a:latin typeface="微软雅黑" panose="020B0503020204020204" charset="-122"/>
              <a:ea typeface="微软雅黑" panose="020B0503020204020204" charset="-122"/>
              <a:cs typeface="微软雅黑" panose="020B0503020204020204" charset="-122"/>
            </a:endParaRPr>
          </a:p>
          <a:p>
            <a:pPr>
              <a:lnSpc>
                <a:spcPct val="150000"/>
              </a:lnSpc>
            </a:pPr>
            <a:r>
              <a:rPr dirty="0">
                <a:latin typeface="微软雅黑" panose="020B0503020204020204" charset="-122"/>
                <a:ea typeface="微软雅黑" panose="020B0503020204020204" charset="-122"/>
                <a:cs typeface="微软雅黑" panose="020B0503020204020204" charset="-122"/>
              </a:rPr>
              <a:t>国家安全战略都是指由国家制定和实施的安全战略</a:t>
            </a:r>
            <a:endParaRPr dirty="0">
              <a:latin typeface="微软雅黑" panose="020B0503020204020204" charset="-122"/>
              <a:ea typeface="微软雅黑" panose="020B0503020204020204" charset="-122"/>
              <a:cs typeface="微软雅黑" panose="020B0503020204020204" charset="-122"/>
            </a:endParaRPr>
          </a:p>
          <a:p>
            <a:pPr>
              <a:lnSpc>
                <a:spcPct val="150000"/>
              </a:lnSpc>
            </a:pPr>
            <a:r>
              <a:rPr dirty="0">
                <a:latin typeface="微软雅黑" panose="020B0503020204020204" charset="-122"/>
                <a:ea typeface="微软雅黑" panose="020B0503020204020204" charset="-122"/>
                <a:cs typeface="微软雅黑" panose="020B0503020204020204" charset="-122"/>
              </a:rPr>
              <a:t>四是国家安全战略的主要内容包括国家安全战略的目标和手段。</a:t>
            </a:r>
            <a:endParaRPr dirty="0">
              <a:latin typeface="微软雅黑" panose="020B0503020204020204" charset="-122"/>
              <a:ea typeface="微软雅黑" panose="020B0503020204020204" charset="-122"/>
              <a:cs typeface="微软雅黑" panose="020B0503020204020204" charset="-122"/>
            </a:endParaRPr>
          </a:p>
          <a:p>
            <a:pPr>
              <a:lnSpc>
                <a:spcPct val="150000"/>
              </a:lnSpc>
            </a:pPr>
            <a:r>
              <a:rPr dirty="0">
                <a:latin typeface="微软雅黑" panose="020B0503020204020204" charset="-122"/>
                <a:ea typeface="微软雅黑" panose="020B0503020204020204" charset="-122"/>
                <a:cs typeface="微软雅黑" panose="020B0503020204020204" charset="-122"/>
              </a:rPr>
              <a:t>五是由于各国政治体制和国家安全体制上的差异，国家安全战略可以是成文的，也可能是不成文的。</a:t>
            </a:r>
            <a:endParaRPr 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400" y="133588"/>
            <a:ext cx="363982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第一节|国家安全战略概述</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9004835_store_shop_shopping_bag"/>
          <p:cNvPicPr>
            <a:picLocks noChangeAspect="1"/>
          </p:cNvPicPr>
          <p:nvPr/>
        </p:nvPicPr>
        <p:blipFill>
          <a:blip r:embed="rId1"/>
          <a:stretch>
            <a:fillRect/>
          </a:stretch>
        </p:blipFill>
        <p:spPr>
          <a:xfrm>
            <a:off x="6818630" y="2571750"/>
            <a:ext cx="2044700" cy="2044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7200" y="895350"/>
            <a:ext cx="4963160" cy="3830955"/>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cs typeface="微软雅黑" panose="020B0503020204020204" charset="-122"/>
              </a:rPr>
              <a:t>国家安全战略是国家大战略的重要组成部分，与国家发展战略处于同一层次。国家大战略是一个国家的总体战略，是国家综合协调运用一切可以调动的因素和力量实现其根本利益和目标的战略。国家的根本利益是</a:t>
            </a:r>
            <a:r>
              <a:rPr b="1" dirty="0">
                <a:latin typeface="微软雅黑" panose="020B0503020204020204" charset="-122"/>
                <a:ea typeface="微软雅黑" panose="020B0503020204020204" charset="-122"/>
                <a:cs typeface="微软雅黑" panose="020B0503020204020204" charset="-122"/>
              </a:rPr>
              <a:t>国家的生存与发展</a:t>
            </a:r>
            <a:r>
              <a:rPr dirty="0">
                <a:latin typeface="微软雅黑" panose="020B0503020204020204" charset="-122"/>
                <a:ea typeface="微软雅黑" panose="020B0503020204020204" charset="-122"/>
                <a:cs typeface="微软雅黑" panose="020B0503020204020204" charset="-122"/>
              </a:rPr>
              <a:t>，国家大战略因而可以分为</a:t>
            </a:r>
            <a:r>
              <a:rPr b="1" dirty="0">
                <a:latin typeface="微软雅黑" panose="020B0503020204020204" charset="-122"/>
                <a:ea typeface="微软雅黑" panose="020B0503020204020204" charset="-122"/>
                <a:cs typeface="微软雅黑" panose="020B0503020204020204" charset="-122"/>
              </a:rPr>
              <a:t>以国家生存为基本目标</a:t>
            </a:r>
            <a:r>
              <a:rPr dirty="0">
                <a:latin typeface="微软雅黑" panose="020B0503020204020204" charset="-122"/>
                <a:ea typeface="微软雅黑" panose="020B0503020204020204" charset="-122"/>
                <a:cs typeface="微软雅黑" panose="020B0503020204020204" charset="-122"/>
              </a:rPr>
              <a:t>和</a:t>
            </a:r>
            <a:r>
              <a:rPr b="1" dirty="0">
                <a:latin typeface="微软雅黑" panose="020B0503020204020204" charset="-122"/>
                <a:ea typeface="微软雅黑" panose="020B0503020204020204" charset="-122"/>
                <a:cs typeface="微软雅黑" panose="020B0503020204020204" charset="-122"/>
              </a:rPr>
              <a:t>以国家发展为高级目标</a:t>
            </a:r>
            <a:r>
              <a:rPr dirty="0">
                <a:latin typeface="微软雅黑" panose="020B0503020204020204" charset="-122"/>
                <a:ea typeface="微软雅黑" panose="020B0503020204020204" charset="-122"/>
                <a:cs typeface="微软雅黑" panose="020B0503020204020204" charset="-122"/>
              </a:rPr>
              <a:t>两个部分。第一部分通常表现为</a:t>
            </a:r>
            <a:r>
              <a:rPr b="1" dirty="0">
                <a:latin typeface="微软雅黑" panose="020B0503020204020204" charset="-122"/>
                <a:ea typeface="微软雅黑" panose="020B0503020204020204" charset="-122"/>
                <a:cs typeface="微软雅黑" panose="020B0503020204020204" charset="-122"/>
              </a:rPr>
              <a:t>国家安全战略</a:t>
            </a:r>
            <a:r>
              <a:rPr dirty="0">
                <a:latin typeface="微软雅黑" panose="020B0503020204020204" charset="-122"/>
                <a:ea typeface="微软雅黑" panose="020B0503020204020204" charset="-122"/>
                <a:cs typeface="微软雅黑" panose="020B0503020204020204" charset="-122"/>
              </a:rPr>
              <a:t>，第二部分则表现为</a:t>
            </a:r>
            <a:r>
              <a:rPr b="1" dirty="0">
                <a:latin typeface="微软雅黑" panose="020B0503020204020204" charset="-122"/>
                <a:ea typeface="微软雅黑" panose="020B0503020204020204" charset="-122"/>
                <a:cs typeface="微软雅黑" panose="020B0503020204020204" charset="-122"/>
              </a:rPr>
              <a:t>国家发展战略</a:t>
            </a:r>
            <a:r>
              <a:rPr lang="zh-CN" dirty="0">
                <a:latin typeface="微软雅黑" panose="020B0503020204020204" charset="-122"/>
                <a:ea typeface="微软雅黑" panose="020B0503020204020204" charset="-122"/>
                <a:cs typeface="微软雅黑" panose="020B0503020204020204" charset="-122"/>
              </a:rPr>
              <a:t>。</a:t>
            </a:r>
            <a:endParaRPr 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400" y="133588"/>
            <a:ext cx="363982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第一节|国家安全战略概述</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100" name="图片 99"/>
          <p:cNvPicPr/>
          <p:nvPr/>
        </p:nvPicPr>
        <p:blipFill>
          <a:blip r:embed="rId1"/>
          <a:stretch>
            <a:fillRect/>
          </a:stretch>
        </p:blipFill>
        <p:spPr>
          <a:xfrm>
            <a:off x="5486400" y="1276350"/>
            <a:ext cx="3130550" cy="27527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3400" y="895350"/>
            <a:ext cx="3923665" cy="299974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cs typeface="微软雅黑" panose="020B0503020204020204" charset="-122"/>
              </a:rPr>
              <a:t>国家安全战略与国防战略、军事战略有着密切的关系。尽管自古以来就有各种有关国家安全战略的思想，但真正系统的国家安全战略是现代的产物</a:t>
            </a:r>
            <a:r>
              <a:rPr lang="zh-CN" dirty="0">
                <a:latin typeface="微软雅黑" panose="020B0503020204020204" charset="-122"/>
                <a:ea typeface="微软雅黑" panose="020B0503020204020204" charset="-122"/>
                <a:cs typeface="微软雅黑" panose="020B0503020204020204" charset="-122"/>
              </a:rPr>
              <a:t>。</a:t>
            </a:r>
            <a:endParaRPr lang="zh-CN" dirty="0">
              <a:latin typeface="微软雅黑" panose="020B0503020204020204" charset="-122"/>
              <a:ea typeface="微软雅黑" panose="020B0503020204020204" charset="-122"/>
              <a:cs typeface="微软雅黑" panose="020B0503020204020204" charset="-122"/>
            </a:endParaRPr>
          </a:p>
          <a:p>
            <a:pPr>
              <a:lnSpc>
                <a:spcPct val="150000"/>
              </a:lnSpc>
            </a:pPr>
            <a:r>
              <a:rPr lang="zh-CN" dirty="0">
                <a:latin typeface="微软雅黑" panose="020B0503020204020204" charset="-122"/>
                <a:ea typeface="微软雅黑" panose="020B0503020204020204" charset="-122"/>
                <a:cs typeface="微软雅黑" panose="020B0503020204020204" charset="-122"/>
              </a:rPr>
              <a:t>国防战略和军事战略作为国家安全战略的组成部分，在国家安全战略中具有特别重要的地位和作用。</a:t>
            </a:r>
            <a:endParaRPr 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400" y="133588"/>
            <a:ext cx="363982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第一节|国家安全战略概述</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4572000" y="1200150"/>
            <a:ext cx="4091305" cy="2795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39013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第二节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国家安全战略目标</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447800" y="1200150"/>
            <a:ext cx="64516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一、国家安全战略目标确立的基本依据二、国家安全战略目标确立的基本原则</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一、国家安全战略目标确立的基本依据</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290560" cy="1337945"/>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rPr>
              <a:t>确立国家安全战略目标是谋划和实施国家安全战略的重要环节，只有把握国家利益需求、正确研判威胁来源和客观分析国家实力，才能科学、合理地确立国家安全战略目标。</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国家安全战略目标</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1"/>
            </p:custDataLst>
          </p:nvPr>
        </p:nvSpPr>
        <p:spPr>
          <a:xfrm>
            <a:off x="1294579" y="264851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2"/>
            </p:custDataLst>
          </p:nvPr>
        </p:nvSpPr>
        <p:spPr>
          <a:xfrm>
            <a:off x="4114800" y="2648585"/>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4" name="椭圆 3"/>
          <p:cNvSpPr/>
          <p:nvPr>
            <p:custDataLst>
              <p:tags r:id="rId3"/>
            </p:custDataLst>
          </p:nvPr>
        </p:nvSpPr>
        <p:spPr>
          <a:xfrm>
            <a:off x="6934200" y="2648585"/>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03</a:t>
            </a:r>
            <a:endParaRPr lang="zh-CN" altLang="en-US" b="1">
              <a:solidFill>
                <a:schemeClr val="lt1">
                  <a:lumMod val="100000"/>
                </a:schemeClr>
              </a:solidFill>
              <a:latin typeface="+mn-ea"/>
              <a:cs typeface="+mn-ea"/>
            </a:endParaRPr>
          </a:p>
        </p:txBody>
      </p:sp>
      <p:sp>
        <p:nvSpPr>
          <p:cNvPr id="6" name="文本框 5"/>
          <p:cNvSpPr txBox="1"/>
          <p:nvPr/>
        </p:nvSpPr>
        <p:spPr>
          <a:xfrm>
            <a:off x="304800" y="3088005"/>
            <a:ext cx="2675255" cy="1198880"/>
          </a:xfrm>
          <a:prstGeom prst="rect">
            <a:avLst/>
          </a:prstGeom>
          <a:noFill/>
          <a:ln w="9525">
            <a:noFill/>
          </a:ln>
        </p:spPr>
        <p:txBody>
          <a:bodyPr wrap="square">
            <a:spAutoFit/>
          </a:bodyPr>
          <a:p>
            <a:pPr indent="0"/>
            <a:r>
              <a:rPr lang="zh-CN" sz="1600" b="1">
                <a:solidFill>
                  <a:schemeClr val="tx1"/>
                </a:solidFill>
                <a:latin typeface="微软雅黑" panose="020B0503020204020204" charset="-122"/>
                <a:ea typeface="微软雅黑" panose="020B0503020204020204" charset="-122"/>
              </a:rPr>
              <a:t>（一）分析国家利益需求</a:t>
            </a:r>
            <a:endParaRPr lang="zh-CN" sz="1600" b="0">
              <a:solidFill>
                <a:srgbClr val="231F20"/>
              </a:solidFill>
              <a:latin typeface="微软雅黑" panose="020B0503020204020204" charset="-122"/>
              <a:ea typeface="微软雅黑" panose="020B0503020204020204" charset="-122"/>
            </a:endParaRPr>
          </a:p>
          <a:p>
            <a:pPr indent="0"/>
            <a:r>
              <a:rPr lang="zh-CN" sz="1400" b="0">
                <a:solidFill>
                  <a:srgbClr val="231F20"/>
                </a:solidFill>
                <a:latin typeface="微软雅黑" panose="020B0503020204020204" charset="-122"/>
                <a:ea typeface="微软雅黑" panose="020B0503020204020204" charset="-122"/>
              </a:rPr>
              <a:t>国家利益是主权国家生存和发展需求的总和，是确立国家安全战略目标的出发点和归宿，主要包括国家安全利益和发展利益。</a:t>
            </a:r>
            <a:endParaRPr lang="zh-CN" altLang="en-US" sz="14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3124200" y="3215005"/>
            <a:ext cx="2449830" cy="983615"/>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rPr>
              <a:t>（二）正确研判国家威胁</a:t>
            </a:r>
            <a:endParaRPr lang="zh-CN" sz="1600" b="0">
              <a:solidFill>
                <a:srgbClr val="231F20"/>
              </a:solidFill>
              <a:latin typeface="微软雅黑" panose="020B0503020204020204" charset="-122"/>
              <a:ea typeface="微软雅黑" panose="020B0503020204020204" charset="-122"/>
            </a:endParaRPr>
          </a:p>
          <a:p>
            <a:pPr indent="0"/>
            <a:r>
              <a:rPr lang="zh-CN" sz="1400" b="0">
                <a:solidFill>
                  <a:srgbClr val="231F20"/>
                </a:solidFill>
                <a:latin typeface="微软雅黑" panose="020B0503020204020204" charset="-122"/>
                <a:ea typeface="微软雅黑" panose="020B0503020204020204" charset="-122"/>
              </a:rPr>
              <a:t>应对国家面临的威胁是国家安全战略目标确立的基本着眼点。</a:t>
            </a:r>
            <a:endParaRPr lang="zh-CN" altLang="en-US" sz="14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5715000" y="3183255"/>
            <a:ext cx="2955290" cy="1198880"/>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rPr>
              <a:t>（三）客观分析国家实力</a:t>
            </a:r>
            <a:endParaRPr lang="zh-CN" sz="1600" b="0">
              <a:solidFill>
                <a:srgbClr val="231F20"/>
              </a:solidFill>
              <a:latin typeface="微软雅黑" panose="020B0503020204020204" charset="-122"/>
              <a:ea typeface="微软雅黑" panose="020B0503020204020204" charset="-122"/>
            </a:endParaRPr>
          </a:p>
          <a:p>
            <a:pPr indent="0"/>
            <a:r>
              <a:rPr lang="zh-CN" sz="1400" b="0">
                <a:solidFill>
                  <a:srgbClr val="231F20"/>
                </a:solidFill>
                <a:latin typeface="微软雅黑" panose="020B0503020204020204" charset="-122"/>
                <a:ea typeface="微软雅黑" panose="020B0503020204020204" charset="-122"/>
              </a:rPr>
              <a:t>国家实力又称国家综合国力，是指国家为实现安全战略目标所能动员的战略资源的总和，是物质性战略资源和精神性战略资源的统一。</a:t>
            </a:r>
            <a:endParaRPr lang="zh-CN" altLang="en-US" sz="14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一、国家安全战略目标确立的基本依据</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国家安全战略目标</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101" name="图片 100"/>
          <p:cNvPicPr/>
          <p:nvPr/>
        </p:nvPicPr>
        <p:blipFill>
          <a:blip r:embed="rId1"/>
          <a:stretch>
            <a:fillRect/>
          </a:stretch>
        </p:blipFill>
        <p:spPr>
          <a:xfrm>
            <a:off x="1600200" y="1200150"/>
            <a:ext cx="5537200" cy="36525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二、国家安全战略目标确立的基本原则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290560" cy="1337945"/>
          </a:xfrm>
          <a:prstGeom prst="rect">
            <a:avLst/>
          </a:prstGeom>
        </p:spPr>
        <p:txBody>
          <a:bodyPr wrap="square">
            <a:spAutoFit/>
          </a:bodyPr>
          <a:lstStyle/>
          <a:p>
            <a:pPr>
              <a:lnSpc>
                <a:spcPct val="150000"/>
              </a:lnSpc>
            </a:pPr>
            <a:r>
              <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（一）必须服从、服务于国家安全政策</a:t>
            </a:r>
            <a:endPar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50000"/>
              </a:lnSpc>
            </a:pPr>
            <a:r>
              <a:rPr dirty="0">
                <a:latin typeface="微软雅黑" panose="020B0503020204020204" charset="-122"/>
                <a:ea typeface="微软雅黑" panose="020B0503020204020204" charset="-122"/>
              </a:rPr>
              <a:t>国家安全政策是国家有关安全方面的大政方针和策略。安全政策因国家而异，并随着时代的发展和国际、国内环境的变化而变化。</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国家安全战略目标</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75" name="image149.png"/>
          <p:cNvPicPr>
            <a:picLocks noChangeAspect="1"/>
          </p:cNvPicPr>
          <p:nvPr/>
        </p:nvPicPr>
        <p:blipFill>
          <a:blip r:embed="rId1" cstate="print"/>
          <a:stretch>
            <a:fillRect/>
          </a:stretch>
        </p:blipFill>
        <p:spPr>
          <a:xfrm>
            <a:off x="5791200" y="2343150"/>
            <a:ext cx="2628900" cy="1752600"/>
          </a:xfrm>
          <a:prstGeom prst="rect">
            <a:avLst/>
          </a:prstGeom>
        </p:spPr>
      </p:pic>
      <p:sp>
        <p:nvSpPr>
          <p:cNvPr id="100" name="文本框 99"/>
          <p:cNvSpPr txBox="1"/>
          <p:nvPr/>
        </p:nvSpPr>
        <p:spPr>
          <a:xfrm>
            <a:off x="5867400" y="4324350"/>
            <a:ext cx="2640965" cy="306705"/>
          </a:xfrm>
          <a:prstGeom prst="rect">
            <a:avLst/>
          </a:prstGeom>
          <a:noFill/>
          <a:ln w="9525">
            <a:noFill/>
          </a:ln>
        </p:spPr>
        <p:txBody>
          <a:bodyPr wrap="square">
            <a:spAutoFit/>
          </a:bodyPr>
          <a:p>
            <a:pPr indent="0"/>
            <a:r>
              <a:rPr lang="zh-CN" sz="1400" b="0">
                <a:solidFill>
                  <a:schemeClr val="tx1"/>
                </a:solidFill>
                <a:latin typeface="微软雅黑" panose="020B0503020204020204" charset="-122"/>
                <a:ea typeface="微软雅黑" panose="020B0503020204020204" charset="-122"/>
              </a:rPr>
              <a:t>《全面禁止核试验条约》会议</a:t>
            </a:r>
            <a:endParaRPr lang="zh-CN" altLang="en-US" sz="1400" b="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二、国家安全战略目标确立的基本原则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290560" cy="1753235"/>
          </a:xfrm>
          <a:prstGeom prst="rect">
            <a:avLst/>
          </a:prstGeom>
        </p:spPr>
        <p:txBody>
          <a:bodyPr wrap="square">
            <a:spAutoFit/>
          </a:bodyPr>
          <a:lstStyle/>
          <a:p>
            <a:pPr>
              <a:lnSpc>
                <a:spcPct val="150000"/>
              </a:lnSpc>
            </a:pPr>
            <a:r>
              <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（二）及时应对战略环境的发展变化</a:t>
            </a:r>
            <a:endPar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50000"/>
              </a:lnSpc>
            </a:pPr>
            <a:r>
              <a:rPr dirty="0">
                <a:latin typeface="微软雅黑" panose="020B0503020204020204" charset="-122"/>
                <a:ea typeface="微软雅黑" panose="020B0503020204020204" charset="-122"/>
              </a:rPr>
              <a:t>战略环境是指在一定历史时期内，主权国家所面临的政治、经济、军事等诸多方面的国内外情势。战略环境主要包括时代特征、国际格局、国际秩序、国际机制和地缘关系等要素。</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国家安全战略目标</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8" name="图片 7" descr="u=3246847186,3993713984&amp;fm=253&amp;fmt=auto&amp;app=120&amp;f=JPEG.webp"/>
          <p:cNvPicPr>
            <a:picLocks noChangeAspect="1"/>
          </p:cNvPicPr>
          <p:nvPr/>
        </p:nvPicPr>
        <p:blipFill>
          <a:blip r:embed="rId1"/>
          <a:stretch>
            <a:fillRect/>
          </a:stretch>
        </p:blipFill>
        <p:spPr>
          <a:xfrm>
            <a:off x="5334000" y="2647950"/>
            <a:ext cx="3128010" cy="2140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二、国家安全战略目标确立的基本原则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290560" cy="1337945"/>
          </a:xfrm>
          <a:prstGeom prst="rect">
            <a:avLst/>
          </a:prstGeom>
        </p:spPr>
        <p:txBody>
          <a:bodyPr wrap="square">
            <a:spAutoFit/>
          </a:bodyPr>
          <a:lstStyle/>
          <a:p>
            <a:pPr algn="l">
              <a:lnSpc>
                <a:spcPct val="150000"/>
              </a:lnSpc>
              <a:buClrTx/>
              <a:buSzTx/>
              <a:buFontTx/>
            </a:pPr>
            <a:r>
              <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（三）有效协调需求与可能之间的矛盾</a:t>
            </a:r>
            <a:endPar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50000"/>
              </a:lnSpc>
            </a:pPr>
            <a:r>
              <a:rPr dirty="0">
                <a:latin typeface="微软雅黑" panose="020B0503020204020204" charset="-122"/>
                <a:ea typeface="微软雅黑" panose="020B0503020204020204" charset="-122"/>
              </a:rPr>
              <a:t>国家安全战略目标的实现是以国家的政治力量、经济力量、军事力量等国家实力为后盾的，因此在确立安全战略目标时要有效协调需求与可能之间的矛盾。</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国家安全战略目标</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u=44197446,3961099682&amp;fm=253&amp;fmt=auto&amp;app=138&amp;f=JPEG.webp"/>
          <p:cNvPicPr>
            <a:picLocks noChangeAspect="1"/>
          </p:cNvPicPr>
          <p:nvPr/>
        </p:nvPicPr>
        <p:blipFill>
          <a:blip r:embed="rId1"/>
          <a:stretch>
            <a:fillRect/>
          </a:stretch>
        </p:blipFill>
        <p:spPr>
          <a:xfrm>
            <a:off x="5029200" y="2724150"/>
            <a:ext cx="3149600" cy="2099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二、国家安全战略目标确立的基本原则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4787900" cy="2584450"/>
          </a:xfrm>
          <a:prstGeom prst="rect">
            <a:avLst/>
          </a:prstGeom>
        </p:spPr>
        <p:txBody>
          <a:bodyPr wrap="square">
            <a:spAutoFit/>
          </a:bodyPr>
          <a:lstStyle/>
          <a:p>
            <a:pPr algn="l">
              <a:lnSpc>
                <a:spcPct val="150000"/>
              </a:lnSpc>
              <a:buClrTx/>
              <a:buSzTx/>
              <a:buFontTx/>
            </a:pPr>
            <a:r>
              <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（四）注重国家安全与国家发展利益的统一</a:t>
            </a:r>
            <a:endPar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50000"/>
              </a:lnSpc>
            </a:pPr>
            <a:r>
              <a:rPr dirty="0">
                <a:latin typeface="微软雅黑" panose="020B0503020204020204" charset="-122"/>
                <a:ea typeface="微软雅黑" panose="020B0503020204020204" charset="-122"/>
              </a:rPr>
              <a:t>国家安全利益和国家发展利益是国家利益最基本的两个方面。一方面，确立国家安全战略目标，要以国家安全利益为最高准则，国家的安全是发展的基础；另一方面，确立国家安全战略目标，要同国家发展利益联系起来。</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国家安全战略目标</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6e0f-kcysmrv8058430"/>
          <p:cNvPicPr>
            <a:picLocks noChangeAspect="1"/>
          </p:cNvPicPr>
          <p:nvPr/>
        </p:nvPicPr>
        <p:blipFill>
          <a:blip r:embed="rId1"/>
          <a:stretch>
            <a:fillRect/>
          </a:stretch>
        </p:blipFill>
        <p:spPr>
          <a:xfrm>
            <a:off x="5168900" y="1657350"/>
            <a:ext cx="3427730" cy="2285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5"/>
          <p:cNvSpPr txBox="1"/>
          <p:nvPr/>
        </p:nvSpPr>
        <p:spPr>
          <a:xfrm>
            <a:off x="2438400" y="1047750"/>
            <a:ext cx="4631055" cy="2768600"/>
          </a:xfrm>
          <a:prstGeom prst="rect">
            <a:avLst/>
          </a:prstGeom>
          <a:noFill/>
          <a:ln>
            <a:noFill/>
          </a:ln>
        </p:spPr>
        <p:txBody>
          <a:bodyPr wrap="square" lIns="68580" tIns="34290" rIns="68580" bIns="34290" rtlCol="0">
            <a:noAutofit/>
          </a:bodyPr>
          <a:lstStyle/>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第一章	国家安全概述</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第二章	切实维护重点领域国家安全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第三章	国家安全战略</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第四章	中国国家安全主要法律解读</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
        <p:nvSpPr>
          <p:cNvPr id="2" name="文本框 1"/>
          <p:cNvSpPr txBox="1"/>
          <p:nvPr/>
        </p:nvSpPr>
        <p:spPr>
          <a:xfrm>
            <a:off x="3645812" y="209510"/>
            <a:ext cx="1852375" cy="706755"/>
          </a:xfrm>
          <a:prstGeom prst="rect">
            <a:avLst/>
          </a:prstGeom>
          <a:noFill/>
        </p:spPr>
        <p:txBody>
          <a:bodyPr wrap="square" rtlCol="0">
            <a:spAutoFit/>
          </a:bodyPr>
          <a:lstStyle/>
          <a:p>
            <a:pPr algn="ctr"/>
            <a:r>
              <a:rPr kumimoji="1" lang="zh-CN" altLang="en-US" sz="4000" b="1">
                <a:solidFill>
                  <a:schemeClr val="accent6">
                    <a:lumMod val="20000"/>
                    <a:lumOff val="80000"/>
                  </a:schemeClr>
                </a:solidFill>
                <a:latin typeface="微软雅黑" panose="020B0503020204020204" charset="-122"/>
                <a:ea typeface="微软雅黑" panose="020B0503020204020204" charset="-122"/>
              </a:rPr>
              <a:t>目录</a:t>
            </a:r>
            <a:endParaRPr kumimoji="1" lang="zh-CN" altLang="en-US" sz="40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39013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第三节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国家安全战略指导</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828800" y="1200150"/>
            <a:ext cx="64516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一、国家安全战略指导思想</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二、国家安全战略指导原则</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一、国家安全战略指导思想</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4787900" cy="2999740"/>
          </a:xfrm>
          <a:prstGeom prst="rect">
            <a:avLst/>
          </a:prstGeom>
        </p:spPr>
        <p:txBody>
          <a:bodyPr wrap="square">
            <a:spAutoFit/>
          </a:bodyPr>
          <a:lstStyle/>
          <a:p>
            <a:pPr algn="l">
              <a:lnSpc>
                <a:spcPct val="150000"/>
              </a:lnSpc>
              <a:buClrTx/>
              <a:buSzTx/>
              <a:buFontTx/>
            </a:pPr>
            <a:r>
              <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（一）把握国家安全战略实践的统领地位</a:t>
            </a:r>
            <a:endPar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50000"/>
              </a:lnSpc>
            </a:pPr>
            <a:r>
              <a:rPr dirty="0">
                <a:latin typeface="微软雅黑" panose="020B0503020204020204" charset="-122"/>
                <a:ea typeface="微软雅黑" panose="020B0503020204020204" charset="-122"/>
              </a:rPr>
              <a:t>国家安全战略指导思想直接反映对战略全局的统筹谋划，直接揭示解决国家安全领域主要战略矛盾的核心思路。确立国家安全战略指导思想必须把握其统领地位、强化顶层意识，切实站在维护国家安全的战略层面，分析问题，探索对策。</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 国家安全战略指导</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descr="l3An-fyiphwc5280473"/>
          <p:cNvPicPr>
            <a:picLocks noChangeAspect="1"/>
          </p:cNvPicPr>
          <p:nvPr/>
        </p:nvPicPr>
        <p:blipFill>
          <a:blip r:embed="rId1"/>
          <a:stretch>
            <a:fillRect/>
          </a:stretch>
        </p:blipFill>
        <p:spPr>
          <a:xfrm>
            <a:off x="5105400" y="1352550"/>
            <a:ext cx="3732530" cy="2491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一、国家安全战略指导思想</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123950"/>
            <a:ext cx="4787900" cy="3830955"/>
          </a:xfrm>
          <a:prstGeom prst="rect">
            <a:avLst/>
          </a:prstGeom>
        </p:spPr>
        <p:txBody>
          <a:bodyPr wrap="square">
            <a:spAutoFit/>
          </a:bodyPr>
          <a:lstStyle/>
          <a:p>
            <a:pPr algn="l">
              <a:lnSpc>
                <a:spcPct val="150000"/>
              </a:lnSpc>
              <a:buClrTx/>
              <a:buSzTx/>
              <a:buFontTx/>
            </a:pPr>
            <a:r>
              <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（二）反映国家安全战略形势的重大变化</a:t>
            </a:r>
            <a:endPar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50000"/>
              </a:lnSpc>
            </a:pPr>
            <a:r>
              <a:rPr dirty="0">
                <a:latin typeface="微软雅黑" panose="020B0503020204020204" charset="-122"/>
                <a:ea typeface="微软雅黑" panose="020B0503020204020204" charset="-122"/>
              </a:rPr>
              <a:t>国家安全战略指导思想既具有相对稳定性，能对特定阶段维护国家安全的工作进行筹划和指导；也是一个动态发展的事物，需要随着形势发展不断调整、充实和完善，及时反映国家威胁的变化和安全需求的增长，适应国家利益不断发展的需要，确保主观指导与客观实际相符合，提高国家安全战略指导思想的科学性、针对性和有效性。</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 国家安全战略指导</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5410200" y="1885950"/>
            <a:ext cx="3253105" cy="2572165"/>
            <a:chOff x="4154" y="2904"/>
            <a:chExt cx="6092" cy="4689"/>
          </a:xfrm>
        </p:grpSpPr>
        <p:pic>
          <p:nvPicPr>
            <p:cNvPr id="4" name="图片 3" descr="775"/>
            <p:cNvPicPr>
              <a:picLocks noChangeAspect="1"/>
            </p:cNvPicPr>
            <p:nvPr/>
          </p:nvPicPr>
          <p:blipFill>
            <a:blip r:embed="rId1"/>
            <a:stretch>
              <a:fillRect/>
            </a:stretch>
          </p:blipFill>
          <p:spPr>
            <a:xfrm>
              <a:off x="4154" y="2904"/>
              <a:ext cx="6092" cy="4059"/>
            </a:xfrm>
            <a:prstGeom prst="rect">
              <a:avLst/>
            </a:prstGeom>
          </p:spPr>
        </p:pic>
        <p:sp>
          <p:nvSpPr>
            <p:cNvPr id="7" name="文本框 6"/>
            <p:cNvSpPr txBox="1"/>
            <p:nvPr/>
          </p:nvSpPr>
          <p:spPr>
            <a:xfrm>
              <a:off x="5200" y="7034"/>
              <a:ext cx="4000" cy="559"/>
            </a:xfrm>
            <a:prstGeom prst="rect">
              <a:avLst/>
            </a:prstGeom>
            <a:noFill/>
          </p:spPr>
          <p:txBody>
            <a:bodyPr wrap="square" rtlCol="0" anchor="t">
              <a:spAutoFit/>
            </a:bodyPr>
            <a:p>
              <a:pPr algn="ctr"/>
              <a:r>
                <a:rPr lang="zh-CN" altLang="en-US" sz="1400">
                  <a:latin typeface="楷体" panose="02010609060101010101" charset="-122"/>
                  <a:ea typeface="楷体" panose="02010609060101010101" charset="-122"/>
                </a:rPr>
                <a:t>中共一大会场（蜡像）</a:t>
              </a:r>
              <a:endParaRPr lang="zh-CN" altLang="en-US" sz="1400">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一、国家安全战略指导思想</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4787900" cy="1753235"/>
          </a:xfrm>
          <a:prstGeom prst="rect">
            <a:avLst/>
          </a:prstGeom>
        </p:spPr>
        <p:txBody>
          <a:bodyPr wrap="square">
            <a:spAutoFit/>
          </a:bodyPr>
          <a:lstStyle/>
          <a:p>
            <a:pPr algn="l">
              <a:lnSpc>
                <a:spcPct val="150000"/>
              </a:lnSpc>
              <a:buClrTx/>
              <a:buSzTx/>
              <a:buFontTx/>
            </a:pPr>
            <a:r>
              <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（三）体现破解主要战略矛盾的基本策略</a:t>
            </a:r>
            <a:endPar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50000"/>
              </a:lnSpc>
            </a:pPr>
            <a:r>
              <a:rPr dirty="0">
                <a:latin typeface="微软雅黑" panose="020B0503020204020204" charset="-122"/>
                <a:ea typeface="微软雅黑" panose="020B0503020204020204" charset="-122"/>
              </a:rPr>
              <a:t>确立国家安全战略指导思想，重在反映国家在特定时期破解维护国家安全的主要矛盾、解决事关安全发展全局的枢纽性问题的基本策略。</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 国家安全战略指导</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7" name="图片 6" descr="4a36acaf2edda3cc50a9c7db03e93901203f92ff"/>
          <p:cNvPicPr>
            <a:picLocks noChangeAspect="1"/>
          </p:cNvPicPr>
          <p:nvPr/>
        </p:nvPicPr>
        <p:blipFill>
          <a:blip r:embed="rId1"/>
          <a:stretch>
            <a:fillRect/>
          </a:stretch>
        </p:blipFill>
        <p:spPr>
          <a:xfrm>
            <a:off x="5410200" y="1657350"/>
            <a:ext cx="3211830" cy="2145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一、国家安全战略指导思想</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079105" cy="1753235"/>
          </a:xfrm>
          <a:prstGeom prst="rect">
            <a:avLst/>
          </a:prstGeom>
        </p:spPr>
        <p:txBody>
          <a:bodyPr wrap="square">
            <a:spAutoFit/>
          </a:bodyPr>
          <a:lstStyle/>
          <a:p>
            <a:pPr algn="l">
              <a:lnSpc>
                <a:spcPct val="150000"/>
              </a:lnSpc>
              <a:buClrTx/>
              <a:buSzTx/>
              <a:buFontTx/>
            </a:pPr>
            <a:r>
              <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（四）采用反映战略思想特征的表述方式</a:t>
            </a:r>
            <a:endParaRPr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50000"/>
              </a:lnSpc>
            </a:pPr>
            <a:r>
              <a:rPr dirty="0">
                <a:latin typeface="微软雅黑" panose="020B0503020204020204" charset="-122"/>
                <a:ea typeface="微软雅黑" panose="020B0503020204020204" charset="-122"/>
              </a:rPr>
              <a:t>制定国家安全战略的一项重要任务，是要清晰地表述国家安全战略指导思想，通过准确表述，集中反映维护国家安全和发展利益，特别是处理国际关系、破解国内矛盾、维护国家利益的基本思路。</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 国家安全战略指导</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23" name="图片 22" descr="u=2192725414,3393906373&amp;fm=253&amp;fmt=auto&amp;app=138&amp;f=JPEG.webp"/>
          <p:cNvPicPr>
            <a:picLocks noChangeAspect="1"/>
          </p:cNvPicPr>
          <p:nvPr/>
        </p:nvPicPr>
        <p:blipFill>
          <a:blip r:embed="rId1"/>
          <a:srcRect b="21000"/>
          <a:stretch>
            <a:fillRect/>
          </a:stretch>
        </p:blipFill>
        <p:spPr>
          <a:xfrm>
            <a:off x="6629400" y="2800350"/>
            <a:ext cx="1664335" cy="1739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二、国家安全战略指导原则</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 国家安全战略指导</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5"/>
          <p:cNvSpPr/>
          <p:nvPr>
            <p:custDataLst>
              <p:tags r:id="rId1"/>
            </p:custDataLst>
          </p:nvPr>
        </p:nvSpPr>
        <p:spPr bwMode="auto">
          <a:xfrm>
            <a:off x="4000489" y="2013511"/>
            <a:ext cx="755502" cy="717864"/>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4017013" y="2768754"/>
            <a:ext cx="756420" cy="717864"/>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417253" y="1545082"/>
            <a:ext cx="755502" cy="717864"/>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648586" y="2280905"/>
            <a:ext cx="755502" cy="718782"/>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352391" y="2295075"/>
            <a:ext cx="755502" cy="718782"/>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593822" y="1534983"/>
            <a:ext cx="755502" cy="717864"/>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593226" y="2554223"/>
            <a:ext cx="273833" cy="200485"/>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886199" y="2499252"/>
            <a:ext cx="280275" cy="282089"/>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839776" y="1789032"/>
            <a:ext cx="263593" cy="209766"/>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643430" y="1764461"/>
            <a:ext cx="303513" cy="2623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4068962" y="2216912"/>
            <a:ext cx="618554" cy="400859"/>
          </a:xfrm>
          <a:prstGeom prst="rect">
            <a:avLst/>
          </a:prstGeom>
          <a:noFill/>
        </p:spPr>
        <p:txBody>
          <a:bodyPr wrap="square" rtlCol="0" anchor="ctr" anchorCtr="0">
            <a:normAutofit fontScale="90000"/>
          </a:bodyPr>
          <a:p>
            <a:pPr algn="ctr">
              <a:lnSpc>
                <a:spcPct val="130000"/>
              </a:lnSpc>
            </a:pPr>
            <a:r>
              <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原则</a:t>
            </a:r>
            <a:endPar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7" name="图形 3"/>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231978" y="2927658"/>
            <a:ext cx="326488" cy="326488"/>
          </a:xfrm>
          <a:prstGeom prst="rect">
            <a:avLst/>
          </a:prstGeom>
        </p:spPr>
      </p:pic>
      <p:sp>
        <p:nvSpPr>
          <p:cNvPr id="100" name="文本框 99"/>
          <p:cNvSpPr txBox="1"/>
          <p:nvPr/>
        </p:nvSpPr>
        <p:spPr>
          <a:xfrm>
            <a:off x="478790" y="1200150"/>
            <a:ext cx="2912745" cy="138366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（一）坚持国家利益至上</a:t>
            </a:r>
            <a:endPar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r>
              <a:rPr lang="zh-CN" altLang="en-US" sz="1400">
                <a:solidFill>
                  <a:schemeClr val="tx1"/>
                </a:solidFill>
                <a:latin typeface="微软雅黑" panose="020B0503020204020204" charset="-122"/>
                <a:ea typeface="微软雅黑" panose="020B0503020204020204" charset="-122"/>
              </a:rPr>
              <a:t>国家利益至上是制定国家安全战略必须坚持的最高准则，就是要始终把维护和赢得国家利益作为基本出发点，紧紧围绕国家利益需求制定国家安全战略</a:t>
            </a:r>
            <a:endParaRPr lang="zh-CN" altLang="en-US" sz="140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535940" y="2571750"/>
            <a:ext cx="2967990" cy="1168400"/>
          </a:xfrm>
          <a:prstGeom prst="rect">
            <a:avLst/>
          </a:prstGeom>
          <a:noFill/>
          <a:ln w="9525">
            <a:noFill/>
          </a:ln>
        </p:spPr>
        <p:txBody>
          <a:bodyPr wrap="square">
            <a:spAutoFit/>
          </a:bodyPr>
          <a:p>
            <a:pPr algn="l">
              <a:buClrTx/>
              <a:buSzTx/>
              <a:buFontTx/>
            </a:pPr>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（二）统筹国家安全全局</a:t>
            </a:r>
            <a:endPar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indent="0"/>
            <a:r>
              <a:rPr lang="zh-CN" altLang="en-US" sz="1400">
                <a:solidFill>
                  <a:schemeClr val="tx1"/>
                </a:solidFill>
                <a:latin typeface="微软雅黑" panose="020B0503020204020204" charset="-122"/>
                <a:ea typeface="微软雅黑" panose="020B0503020204020204" charset="-122"/>
              </a:rPr>
              <a:t>制定国家安全战略必须把握全局。所谓全局，指各个局部在时间、空间和彼此关系上互相联系、互相作用构成的统一整体。</a:t>
            </a:r>
            <a:endParaRPr lang="zh-CN" altLang="en-US" sz="1400">
              <a:solidFill>
                <a:schemeClr val="tx1"/>
              </a:solidFill>
              <a:latin typeface="微软雅黑" panose="020B0503020204020204" charset="-122"/>
              <a:ea typeface="微软雅黑" panose="020B0503020204020204" charset="-122"/>
            </a:endParaRPr>
          </a:p>
        </p:txBody>
      </p:sp>
      <p:sp>
        <p:nvSpPr>
          <p:cNvPr id="8" name="文本框 7"/>
          <p:cNvSpPr txBox="1"/>
          <p:nvPr/>
        </p:nvSpPr>
        <p:spPr>
          <a:xfrm>
            <a:off x="5405755" y="1218565"/>
            <a:ext cx="2944495" cy="9531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（三）把握国家战略重点</a:t>
            </a:r>
            <a:r>
              <a:rPr lang="zh-CN" sz="1400" b="0">
                <a:solidFill>
                  <a:schemeClr val="tx1"/>
                </a:solidFill>
                <a:latin typeface="微软雅黑" panose="020B0503020204020204" charset="-122"/>
                <a:ea typeface="微软雅黑" panose="020B0503020204020204" charset="-122"/>
              </a:rPr>
              <a:t>实践证明，维护国家安全利益，抓住了战略重点，其他问题和矛盾就会迎刃而解。</a:t>
            </a:r>
            <a:endParaRPr lang="zh-CN" altLang="en-US" sz="1400" b="0">
              <a:solidFill>
                <a:schemeClr val="tx1"/>
              </a:solidFill>
              <a:latin typeface="微软雅黑" panose="020B0503020204020204" charset="-122"/>
              <a:ea typeface="微软雅黑" panose="020B0503020204020204" charset="-122"/>
            </a:endParaRPr>
          </a:p>
        </p:txBody>
      </p:sp>
      <p:sp>
        <p:nvSpPr>
          <p:cNvPr id="9" name="文本框 8"/>
          <p:cNvSpPr txBox="1"/>
          <p:nvPr/>
        </p:nvSpPr>
        <p:spPr>
          <a:xfrm>
            <a:off x="5396865" y="2552700"/>
            <a:ext cx="3288665" cy="7372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（四）积极争取战略主动</a:t>
            </a:r>
            <a:r>
              <a:rPr lang="zh-CN" sz="1400" b="0">
                <a:solidFill>
                  <a:schemeClr val="tx1"/>
                </a:solidFill>
                <a:latin typeface="微软雅黑" panose="020B0503020204020204" charset="-122"/>
                <a:ea typeface="微软雅黑" panose="020B0503020204020204" charset="-122"/>
              </a:rPr>
              <a:t>制定国家安全战略，在策略选择上必须把争取战略主动作为基本着眼点</a:t>
            </a:r>
            <a:endParaRPr lang="zh-CN" altLang="en-US" sz="1400" b="0">
              <a:solidFill>
                <a:schemeClr val="tx1"/>
              </a:solidFill>
              <a:latin typeface="微软雅黑" panose="020B0503020204020204" charset="-122"/>
              <a:ea typeface="微软雅黑" panose="020B0503020204020204" charset="-122"/>
            </a:endParaRPr>
          </a:p>
        </p:txBody>
      </p:sp>
      <p:sp>
        <p:nvSpPr>
          <p:cNvPr id="10" name="文本框 9"/>
          <p:cNvSpPr txBox="1"/>
          <p:nvPr/>
        </p:nvSpPr>
        <p:spPr>
          <a:xfrm>
            <a:off x="3611880" y="3524250"/>
            <a:ext cx="5179060" cy="9531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（五）基于国家战略实力</a:t>
            </a:r>
            <a:r>
              <a:rPr lang="zh-CN" sz="1400" b="0">
                <a:solidFill>
                  <a:schemeClr val="tx1"/>
                </a:solidFill>
                <a:latin typeface="微软雅黑" panose="020B0503020204020204" charset="-122"/>
                <a:ea typeface="微软雅黑" panose="020B0503020204020204" charset="-122"/>
              </a:rPr>
              <a:t>制定国家安全战略，必须把国家现有战略实力作为基本前提，科学研判形势、确立目标、谋划策略、选择手段和采取措施，处理好需求与可能的矛盾，使安全战略筹划与国家战略状况相适应</a:t>
            </a:r>
            <a:endParaRPr lang="zh-CN" altLang="en-US" sz="1400" b="0">
              <a:solidFill>
                <a:schemeClr val="tx1"/>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15"/>
          <a:srcRect l="1108" r="10549"/>
          <a:stretch>
            <a:fillRect/>
          </a:stretch>
        </p:blipFill>
        <p:spPr>
          <a:xfrm>
            <a:off x="1066800" y="3740150"/>
            <a:ext cx="2054860" cy="1177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39013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第四节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国家安全体制机制</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371600" y="1276350"/>
            <a:ext cx="64516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一、国家安全领导机构</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二、国家武装力量</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三、国家警察力量</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一、国家安全领导机构</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2" name="六边形 51"/>
          <p:cNvSpPr/>
          <p:nvPr>
            <p:custDataLst>
              <p:tags r:id="rId1"/>
            </p:custDataLst>
          </p:nvPr>
        </p:nvSpPr>
        <p:spPr>
          <a:xfrm>
            <a:off x="5061585" y="152717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俄罗斯</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六边形 55"/>
          <p:cNvSpPr/>
          <p:nvPr>
            <p:custDataLst>
              <p:tags r:id="rId2"/>
            </p:custDataLst>
          </p:nvPr>
        </p:nvSpPr>
        <p:spPr>
          <a:xfrm>
            <a:off x="5080635" y="28079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法国</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六边形 57"/>
          <p:cNvSpPr/>
          <p:nvPr>
            <p:custDataLst>
              <p:tags r:id="rId3"/>
            </p:custDataLst>
          </p:nvPr>
        </p:nvSpPr>
        <p:spPr>
          <a:xfrm>
            <a:off x="2740025" y="28079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英国</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0" name="六边形 59"/>
          <p:cNvSpPr/>
          <p:nvPr>
            <p:custDataLst>
              <p:tags r:id="rId4"/>
            </p:custDataLst>
          </p:nvPr>
        </p:nvSpPr>
        <p:spPr>
          <a:xfrm>
            <a:off x="2740025" y="152082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美国</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六边形 63"/>
          <p:cNvSpPr/>
          <p:nvPr>
            <p:custDataLst>
              <p:tags r:id="rId5"/>
            </p:custDataLst>
          </p:nvPr>
        </p:nvSpPr>
        <p:spPr>
          <a:xfrm>
            <a:off x="3657600" y="1885950"/>
            <a:ext cx="1421130" cy="994410"/>
          </a:xfrm>
          <a:prstGeom prst="hexagon">
            <a:avLst/>
          </a:prstGeom>
          <a:solidFill>
            <a:srgbClr val="C00000"/>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fontScale="90000"/>
          </a:bodyPr>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各国</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领导机构</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0" name="文本框 99"/>
          <p:cNvSpPr txBox="1"/>
          <p:nvPr/>
        </p:nvSpPr>
        <p:spPr>
          <a:xfrm>
            <a:off x="328295" y="1200150"/>
            <a:ext cx="2411095" cy="2030095"/>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b="1">
                <a:solidFill>
                  <a:srgbClr val="231F20"/>
                </a:solidFill>
                <a:latin typeface="微软雅黑" panose="020B0503020204020204" charset="-122"/>
                <a:ea typeface="微软雅黑" panose="020B0503020204020204" charset="-122"/>
              </a:rPr>
              <a:t>美国国家安全委员会</a:t>
            </a:r>
            <a:r>
              <a:rPr lang="zh-CN" sz="1400" b="0">
                <a:solidFill>
                  <a:srgbClr val="231F20"/>
                </a:solidFill>
                <a:latin typeface="微软雅黑" panose="020B0503020204020204" charset="-122"/>
                <a:ea typeface="微软雅黑" panose="020B0503020204020204" charset="-122"/>
              </a:rPr>
              <a:t>是美国最高安全领导机构，该机构直属总统办公室，是美国国家安全问题的最高决策咨询机构，也是美国对外政策的主要协调机构。</a:t>
            </a:r>
            <a:endParaRPr lang="zh-CN" altLang="en-US" sz="1400" b="0">
              <a:solidFill>
                <a:srgbClr val="231F20"/>
              </a:solidFill>
              <a:latin typeface="微软雅黑" panose="020B0503020204020204" charset="-122"/>
              <a:ea typeface="微软雅黑" panose="020B0503020204020204" charset="-122"/>
            </a:endParaRPr>
          </a:p>
        </p:txBody>
      </p:sp>
      <p:sp>
        <p:nvSpPr>
          <p:cNvPr id="4" name="文本框 3"/>
          <p:cNvSpPr txBox="1"/>
          <p:nvPr/>
        </p:nvSpPr>
        <p:spPr>
          <a:xfrm>
            <a:off x="5944235" y="666750"/>
            <a:ext cx="2997200" cy="2353310"/>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b="0">
                <a:solidFill>
                  <a:srgbClr val="231F20"/>
                </a:solidFill>
                <a:latin typeface="微软雅黑" panose="020B0503020204020204" charset="-122"/>
                <a:ea typeface="微软雅黑" panose="020B0503020204020204" charset="-122"/>
              </a:rPr>
              <a:t>俄罗斯的国家安全领导机构为</a:t>
            </a:r>
            <a:r>
              <a:rPr lang="zh-CN" sz="1400" b="1">
                <a:solidFill>
                  <a:srgbClr val="231F20"/>
                </a:solidFill>
                <a:latin typeface="微软雅黑" panose="020B0503020204020204" charset="-122"/>
                <a:ea typeface="微软雅黑" panose="020B0503020204020204" charset="-122"/>
              </a:rPr>
              <a:t>俄罗斯联邦安全会议</a:t>
            </a:r>
            <a:r>
              <a:rPr lang="zh-CN" sz="1400" b="0">
                <a:solidFill>
                  <a:srgbClr val="231F20"/>
                </a:solidFill>
                <a:latin typeface="微软雅黑" panose="020B0503020204020204" charset="-122"/>
                <a:ea typeface="微软雅黑" panose="020B0503020204020204" charset="-122"/>
              </a:rPr>
              <a:t>，其职能涵盖了从国家安全情报的收集与分析、对危机的预测、制定应对危机的预案，到形成实际决策、协调行动、决策效果评估等危机管理决策过程的全部环节</a:t>
            </a:r>
            <a:endParaRPr lang="zh-CN" altLang="en-US" sz="14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381000" y="3288665"/>
            <a:ext cx="2574290" cy="1383665"/>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b="0">
                <a:solidFill>
                  <a:srgbClr val="231F20"/>
                </a:solidFill>
                <a:latin typeface="微软雅黑" panose="020B0503020204020204" charset="-122"/>
                <a:ea typeface="微软雅黑" panose="020B0503020204020204" charset="-122"/>
              </a:rPr>
              <a:t>英国国家安全领导机构为</a:t>
            </a:r>
            <a:r>
              <a:rPr lang="zh-CN" sz="1400" b="1">
                <a:solidFill>
                  <a:srgbClr val="231F20"/>
                </a:solidFill>
                <a:latin typeface="微软雅黑" panose="020B0503020204020204" charset="-122"/>
                <a:ea typeface="微软雅黑" panose="020B0503020204020204" charset="-122"/>
              </a:rPr>
              <a:t>内阁有关安全事务的委员会，</a:t>
            </a:r>
            <a:r>
              <a:rPr lang="zh-CN" sz="1400" b="0">
                <a:solidFill>
                  <a:srgbClr val="231F20"/>
                </a:solidFill>
                <a:latin typeface="微软雅黑" panose="020B0503020204020204" charset="-122"/>
                <a:ea typeface="微软雅黑" panose="020B0503020204020204" charset="-122"/>
              </a:rPr>
              <a:t>该机构由英国内阁内部处理安全事务的相关组织构成。</a:t>
            </a:r>
            <a:endParaRPr lang="zh-CN" altLang="en-US" sz="14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5968365" y="3321050"/>
            <a:ext cx="2807335" cy="1060450"/>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b="0">
                <a:solidFill>
                  <a:srgbClr val="231F20"/>
                </a:solidFill>
                <a:latin typeface="微软雅黑" panose="020B0503020204020204" charset="-122"/>
                <a:ea typeface="微软雅黑" panose="020B0503020204020204" charset="-122"/>
              </a:rPr>
              <a:t>法国国家安全领导机构由</a:t>
            </a:r>
            <a:r>
              <a:rPr lang="zh-CN" sz="1400" b="1">
                <a:solidFill>
                  <a:srgbClr val="231F20"/>
                </a:solidFill>
                <a:latin typeface="微软雅黑" panose="020B0503020204020204" charset="-122"/>
                <a:ea typeface="微软雅黑" panose="020B0503020204020204" charset="-122"/>
              </a:rPr>
              <a:t>国防委员会及其他安全决策咨询机构</a:t>
            </a:r>
            <a:r>
              <a:rPr lang="zh-CN" sz="1400" b="0">
                <a:solidFill>
                  <a:srgbClr val="231F20"/>
                </a:solidFill>
                <a:latin typeface="微软雅黑" panose="020B0503020204020204" charset="-122"/>
                <a:ea typeface="微软雅黑" panose="020B0503020204020204" charset="-122"/>
              </a:rPr>
              <a:t>组成。</a:t>
            </a:r>
            <a:endParaRPr lang="zh-CN" altLang="en-US" sz="1400" b="0">
              <a:solidFill>
                <a:srgbClr val="231F20"/>
              </a:solidFill>
              <a:latin typeface="微软雅黑" panose="020B0503020204020204" charset="-122"/>
              <a:ea typeface="微软雅黑" panose="020B0503020204020204" charset="-122"/>
            </a:endParaRPr>
          </a:p>
        </p:txBody>
      </p:sp>
      <p:pic>
        <p:nvPicPr>
          <p:cNvPr id="77" name="image150.png"/>
          <p:cNvPicPr>
            <a:picLocks noChangeAspect="1"/>
          </p:cNvPicPr>
          <p:nvPr/>
        </p:nvPicPr>
        <p:blipFill>
          <a:blip r:embed="rId6" cstate="print"/>
          <a:stretch>
            <a:fillRect/>
          </a:stretch>
        </p:blipFill>
        <p:spPr>
          <a:xfrm>
            <a:off x="3276600" y="3465195"/>
            <a:ext cx="2106295" cy="1185545"/>
          </a:xfrm>
          <a:prstGeom prst="rect">
            <a:avLst/>
          </a:prstGeom>
        </p:spPr>
      </p:pic>
      <p:sp>
        <p:nvSpPr>
          <p:cNvPr id="9" name="文本框 8"/>
          <p:cNvSpPr txBox="1"/>
          <p:nvPr/>
        </p:nvSpPr>
        <p:spPr>
          <a:xfrm>
            <a:off x="2819400" y="4705350"/>
            <a:ext cx="3296285" cy="275590"/>
          </a:xfrm>
          <a:prstGeom prst="rect">
            <a:avLst/>
          </a:prstGeom>
          <a:noFill/>
          <a:ln w="9525">
            <a:noFill/>
          </a:ln>
        </p:spPr>
        <p:txBody>
          <a:bodyPr wrap="square">
            <a:spAutoFit/>
          </a:bodyPr>
          <a:p>
            <a:pPr indent="0"/>
            <a:r>
              <a:rPr lang="zh-CN" sz="1200" b="0">
                <a:solidFill>
                  <a:schemeClr val="tx1"/>
                </a:solidFill>
                <a:latin typeface="微软雅黑" panose="020B0503020204020204" charset="-122"/>
                <a:ea typeface="微软雅黑" panose="020B0503020204020204" charset="-122"/>
              </a:rPr>
              <a:t>美国国家安全委员会（来源：网易新闻网）</a:t>
            </a:r>
            <a:endParaRPr lang="zh-CN" altLang="en-US" sz="1200" b="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一、国家安全领导机构</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7411" name="圆角矩形 4"/>
          <p:cNvSpPr>
            <a:spLocks noChangeArrowheads="1"/>
          </p:cNvSpPr>
          <p:nvPr>
            <p:custDataLst>
              <p:tags r:id="rId1"/>
            </p:custDataLst>
          </p:nvPr>
        </p:nvSpPr>
        <p:spPr bwMode="auto">
          <a:xfrm>
            <a:off x="457200" y="1959610"/>
            <a:ext cx="995045" cy="1671320"/>
          </a:xfrm>
          <a:prstGeom prst="roundRect">
            <a:avLst>
              <a:gd name="adj" fmla="val 16667"/>
            </a:avLst>
          </a:prstGeom>
          <a:solidFill>
            <a:srgbClr val="C00000"/>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各国</a:t>
            </a:r>
            <a:endParaRPr lang="zh-CN" altLang="en-US" sz="1400" b="1">
              <a:solidFill>
                <a:srgbClr val="FFFFFF"/>
              </a:solidFill>
              <a:latin typeface="微软雅黑" panose="020B0503020204020204" charset="-122"/>
            </a:endParaRPr>
          </a:p>
          <a:p>
            <a:pPr algn="ctr" eaLnBrk="1" hangingPunct="1"/>
            <a:r>
              <a:rPr lang="zh-CN" altLang="en-US" sz="1400" b="1">
                <a:solidFill>
                  <a:srgbClr val="FFFFFF"/>
                </a:solidFill>
                <a:latin typeface="微软雅黑" panose="020B0503020204020204" charset="-122"/>
              </a:rPr>
              <a:t>领导机构</a:t>
            </a:r>
            <a:endParaRPr lang="zh-CN" altLang="en-US" sz="1400" b="1">
              <a:solidFill>
                <a:srgbClr val="FFFFFF"/>
              </a:solidFill>
              <a:latin typeface="微软雅黑" panose="020B0503020204020204" charset="-122"/>
            </a:endParaRPr>
          </a:p>
        </p:txBody>
      </p:sp>
      <p:sp>
        <p:nvSpPr>
          <p:cNvPr id="17412" name="圆角矩形 5"/>
          <p:cNvSpPr>
            <a:spLocks noChangeArrowheads="1"/>
          </p:cNvSpPr>
          <p:nvPr>
            <p:custDataLst>
              <p:tags r:id="rId2"/>
            </p:custDataLst>
          </p:nvPr>
        </p:nvSpPr>
        <p:spPr bwMode="auto">
          <a:xfrm>
            <a:off x="1600200" y="1428750"/>
            <a:ext cx="766445"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日本</a:t>
            </a:r>
            <a:endParaRPr lang="zh-CN" altLang="en-US" sz="1400" b="1">
              <a:solidFill>
                <a:srgbClr val="FFFFFF"/>
              </a:solidFill>
              <a:latin typeface="微软雅黑" panose="020B0503020204020204" charset="-122"/>
            </a:endParaRPr>
          </a:p>
        </p:txBody>
      </p:sp>
      <p:sp>
        <p:nvSpPr>
          <p:cNvPr id="17413" name="圆角矩形 6"/>
          <p:cNvSpPr>
            <a:spLocks noChangeArrowheads="1"/>
          </p:cNvSpPr>
          <p:nvPr>
            <p:custDataLst>
              <p:tags r:id="rId3"/>
            </p:custDataLst>
          </p:nvPr>
        </p:nvSpPr>
        <p:spPr bwMode="auto">
          <a:xfrm>
            <a:off x="1600200" y="3862070"/>
            <a:ext cx="766445"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中国</a:t>
            </a:r>
            <a:endParaRPr lang="zh-CN" altLang="en-US" sz="1350" b="1">
              <a:solidFill>
                <a:srgbClr val="FFFFFF"/>
              </a:solidFill>
              <a:latin typeface="微软雅黑" panose="020B0503020204020204" charset="-122"/>
            </a:endParaRPr>
          </a:p>
        </p:txBody>
      </p:sp>
      <p:sp>
        <p:nvSpPr>
          <p:cNvPr id="6" name="圆角矩形 5"/>
          <p:cNvSpPr>
            <a:spLocks noChangeArrowheads="1"/>
          </p:cNvSpPr>
          <p:nvPr>
            <p:custDataLst>
              <p:tags r:id="rId4"/>
            </p:custDataLst>
          </p:nvPr>
        </p:nvSpPr>
        <p:spPr bwMode="auto">
          <a:xfrm>
            <a:off x="1600200" y="2571750"/>
            <a:ext cx="767080"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印度</a:t>
            </a:r>
            <a:endParaRPr lang="zh-CN" altLang="en-US" sz="1350" b="1">
              <a:solidFill>
                <a:srgbClr val="FFFFFF"/>
              </a:solidFill>
              <a:latin typeface="微软雅黑" panose="020B0503020204020204" charset="-122"/>
            </a:endParaRPr>
          </a:p>
        </p:txBody>
      </p:sp>
      <p:sp>
        <p:nvSpPr>
          <p:cNvPr id="100" name="文本框 99"/>
          <p:cNvSpPr txBox="1"/>
          <p:nvPr/>
        </p:nvSpPr>
        <p:spPr>
          <a:xfrm>
            <a:off x="2438400" y="1200150"/>
            <a:ext cx="6175375" cy="737235"/>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日本国家安全领导机构为内阁安全保障会议，该机构是日本有关国家安全问题的最高审议机关，也是首相的咨询机构。</a:t>
            </a:r>
            <a:endParaRPr lang="zh-CN" altLang="en-US" sz="14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2367280" y="2180590"/>
            <a:ext cx="6610350" cy="1060450"/>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印度国家安全领导机构为国家安全委员会，由总理任主席，其核心成员包括国防部部长、外交部部长、财政部部长、内务部部长和计划委员会副主席，总理首席秘书为国家安全委员会顾问，其余政府部长也应邀参加国家安全委员会会议。</a:t>
            </a:r>
            <a:endParaRPr lang="zh-CN" altLang="en-US" sz="14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2438400" y="3555365"/>
            <a:ext cx="6499860" cy="1060450"/>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cs typeface="微软雅黑" panose="020B0503020204020204" charset="-122"/>
              </a:rPr>
              <a:t>中国的国家安全领导机构原为国家安全领导小组。</a:t>
            </a:r>
            <a:r>
              <a:rPr lang="en-US" sz="1400" b="0">
                <a:solidFill>
                  <a:srgbClr val="231F20"/>
                </a:solidFill>
                <a:latin typeface="微软雅黑" panose="020B0503020204020204" charset="-122"/>
                <a:ea typeface="微软雅黑" panose="020B0503020204020204" charset="-122"/>
                <a:cs typeface="微软雅黑" panose="020B0503020204020204" charset="-122"/>
              </a:rPr>
              <a:t>2013</a:t>
            </a:r>
            <a:r>
              <a:rPr lang="zh-CN" sz="1400" b="0">
                <a:solidFill>
                  <a:srgbClr val="231F20"/>
                </a:solidFill>
                <a:latin typeface="微软雅黑" panose="020B0503020204020204" charset="-122"/>
                <a:ea typeface="微软雅黑" panose="020B0503020204020204" charset="-122"/>
                <a:cs typeface="微软雅黑" panose="020B0503020204020204" charset="-122"/>
              </a:rPr>
              <a:t>年</a:t>
            </a:r>
            <a:r>
              <a:rPr lang="en-US" sz="1400" b="0">
                <a:solidFill>
                  <a:srgbClr val="231F20"/>
                </a:solidFill>
                <a:latin typeface="微软雅黑" panose="020B0503020204020204" charset="-122"/>
                <a:ea typeface="微软雅黑" panose="020B0503020204020204" charset="-122"/>
                <a:cs typeface="微软雅黑" panose="020B0503020204020204" charset="-122"/>
              </a:rPr>
              <a:t>11</a:t>
            </a:r>
            <a:r>
              <a:rPr lang="zh-CN" sz="1400" b="0">
                <a:solidFill>
                  <a:srgbClr val="231F20"/>
                </a:solidFill>
                <a:latin typeface="微软雅黑" panose="020B0503020204020204" charset="-122"/>
                <a:ea typeface="微软雅黑" panose="020B0503020204020204" charset="-122"/>
                <a:cs typeface="微软雅黑" panose="020B0503020204020204" charset="-122"/>
              </a:rPr>
              <a:t>月</a:t>
            </a:r>
            <a:r>
              <a:rPr lang="en-US" sz="1400" b="0">
                <a:solidFill>
                  <a:srgbClr val="231F20"/>
                </a:solidFill>
                <a:latin typeface="微软雅黑" panose="020B0503020204020204" charset="-122"/>
                <a:ea typeface="微软雅黑" panose="020B0503020204020204" charset="-122"/>
                <a:cs typeface="微软雅黑" panose="020B0503020204020204" charset="-122"/>
              </a:rPr>
              <a:t>12</a:t>
            </a:r>
            <a:r>
              <a:rPr lang="zh-CN" sz="1400" b="0">
                <a:solidFill>
                  <a:srgbClr val="231F20"/>
                </a:solidFill>
                <a:latin typeface="微软雅黑" panose="020B0503020204020204" charset="-122"/>
                <a:ea typeface="微软雅黑" panose="020B0503020204020204" charset="-122"/>
                <a:cs typeface="微软雅黑" panose="020B0503020204020204" charset="-122"/>
              </a:rPr>
              <a:t>日，中国共产党第十八届中央委员会第三次全体会议后，决定成立</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中国共产党中央国家安全委员会</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，是中国共产党中央委员会下属机构，简称</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中央国家安全委员会</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图片 8" descr="64380cd7912397dd4a46dc255682b2b7d0a287d0"/>
          <p:cNvPicPr>
            <a:picLocks noChangeAspect="1"/>
          </p:cNvPicPr>
          <p:nvPr/>
        </p:nvPicPr>
        <p:blipFill>
          <a:blip r:embed="rId5"/>
          <a:stretch>
            <a:fillRect/>
          </a:stretch>
        </p:blipFill>
        <p:spPr>
          <a:xfrm>
            <a:off x="228600" y="3864610"/>
            <a:ext cx="1353185" cy="987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21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二、国家武装力量</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2" name="六边形 51"/>
          <p:cNvSpPr/>
          <p:nvPr>
            <p:custDataLst>
              <p:tags r:id="rId1"/>
            </p:custDataLst>
          </p:nvPr>
        </p:nvSpPr>
        <p:spPr>
          <a:xfrm>
            <a:off x="5061585" y="152717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俄罗斯</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六边形 55"/>
          <p:cNvSpPr/>
          <p:nvPr>
            <p:custDataLst>
              <p:tags r:id="rId2"/>
            </p:custDataLst>
          </p:nvPr>
        </p:nvSpPr>
        <p:spPr>
          <a:xfrm>
            <a:off x="5080635" y="28079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法国</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六边形 57"/>
          <p:cNvSpPr/>
          <p:nvPr>
            <p:custDataLst>
              <p:tags r:id="rId3"/>
            </p:custDataLst>
          </p:nvPr>
        </p:nvSpPr>
        <p:spPr>
          <a:xfrm>
            <a:off x="2740025" y="28079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英国</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0" name="六边形 59"/>
          <p:cNvSpPr/>
          <p:nvPr>
            <p:custDataLst>
              <p:tags r:id="rId4"/>
            </p:custDataLst>
          </p:nvPr>
        </p:nvSpPr>
        <p:spPr>
          <a:xfrm>
            <a:off x="2740025" y="152082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美国</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六边形 63"/>
          <p:cNvSpPr/>
          <p:nvPr>
            <p:custDataLst>
              <p:tags r:id="rId5"/>
            </p:custDataLst>
          </p:nvPr>
        </p:nvSpPr>
        <p:spPr>
          <a:xfrm>
            <a:off x="3657600" y="1885950"/>
            <a:ext cx="1421130" cy="994410"/>
          </a:xfrm>
          <a:prstGeom prst="hexagon">
            <a:avLst/>
          </a:prstGeom>
          <a:solidFill>
            <a:srgbClr val="C00000"/>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fontScale="90000"/>
          </a:bodyPr>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各国</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武装力量</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0" name="文本框 99"/>
          <p:cNvSpPr txBox="1"/>
          <p:nvPr/>
        </p:nvSpPr>
        <p:spPr>
          <a:xfrm>
            <a:off x="381000" y="1520825"/>
            <a:ext cx="2411095" cy="737235"/>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a:solidFill>
                  <a:srgbClr val="231F20"/>
                </a:solidFill>
                <a:latin typeface="微软雅黑" panose="020B0503020204020204" charset="-122"/>
                <a:ea typeface="微软雅黑" panose="020B0503020204020204" charset="-122"/>
              </a:rPr>
              <a:t>美国武装力量由现役部队和后备役部队构成</a:t>
            </a:r>
            <a:r>
              <a:rPr lang="zh-CN" sz="1400" b="0">
                <a:solidFill>
                  <a:srgbClr val="231F20"/>
                </a:solidFill>
                <a:latin typeface="微软雅黑" panose="020B0503020204020204" charset="-122"/>
                <a:ea typeface="微软雅黑" panose="020B0503020204020204" charset="-122"/>
              </a:rPr>
              <a:t>。</a:t>
            </a:r>
            <a:endParaRPr lang="zh-CN" altLang="en-US" sz="1400" b="0">
              <a:solidFill>
                <a:srgbClr val="231F20"/>
              </a:solidFill>
              <a:latin typeface="微软雅黑" panose="020B0503020204020204" charset="-122"/>
              <a:ea typeface="微软雅黑" panose="020B0503020204020204" charset="-122"/>
            </a:endParaRPr>
          </a:p>
        </p:txBody>
      </p:sp>
      <p:sp>
        <p:nvSpPr>
          <p:cNvPr id="4" name="文本框 3"/>
          <p:cNvSpPr txBox="1"/>
          <p:nvPr/>
        </p:nvSpPr>
        <p:spPr>
          <a:xfrm>
            <a:off x="5996940" y="1447165"/>
            <a:ext cx="2997200" cy="737235"/>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a:solidFill>
                  <a:srgbClr val="231F20"/>
                </a:solidFill>
                <a:latin typeface="微软雅黑" panose="020B0503020204020204" charset="-122"/>
                <a:ea typeface="微软雅黑" panose="020B0503020204020204" charset="-122"/>
              </a:rPr>
              <a:t>俄罗斯武装力量由军队、边防军和内卫部队构成。</a:t>
            </a:r>
            <a:endParaRPr lang="zh-CN" sz="140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381000" y="3288665"/>
            <a:ext cx="2574290" cy="737235"/>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a:solidFill>
                  <a:srgbClr val="231F20"/>
                </a:solidFill>
                <a:latin typeface="微软雅黑" panose="020B0503020204020204" charset="-122"/>
                <a:ea typeface="微软雅黑" panose="020B0503020204020204" charset="-122"/>
              </a:rPr>
              <a:t>英国武装力量由常备军、后备队以及军事警察构成。</a:t>
            </a:r>
            <a:endParaRPr lang="zh-CN" sz="140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6248400" y="2880360"/>
            <a:ext cx="2424430" cy="1060450"/>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a:solidFill>
                  <a:srgbClr val="231F20"/>
                </a:solidFill>
                <a:latin typeface="微软雅黑" panose="020B0503020204020204" charset="-122"/>
                <a:ea typeface="微软雅黑" panose="020B0503020204020204" charset="-122"/>
              </a:rPr>
              <a:t>法国武装力量由正规军（陆军、海军、空军）、宪兵、预备役部队组成</a:t>
            </a:r>
            <a:r>
              <a:rPr lang="zh-CN" sz="1400" b="0">
                <a:solidFill>
                  <a:srgbClr val="231F20"/>
                </a:solidFill>
                <a:latin typeface="微软雅黑" panose="020B0503020204020204" charset="-122"/>
                <a:ea typeface="微软雅黑" panose="020B0503020204020204" charset="-122"/>
              </a:rPr>
              <a:t>。</a:t>
            </a:r>
            <a:endParaRPr lang="zh-CN" altLang="en-US" sz="1400" b="0">
              <a:solidFill>
                <a:srgbClr val="231F2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6"/>
          <a:stretch>
            <a:fillRect/>
          </a:stretch>
        </p:blipFill>
        <p:spPr>
          <a:xfrm>
            <a:off x="3297555" y="3638550"/>
            <a:ext cx="2141220" cy="1247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986915" y="2266950"/>
            <a:ext cx="5083810" cy="922020"/>
          </a:xfrm>
          <a:prstGeom prst="rect">
            <a:avLst/>
          </a:prstGeom>
          <a:noFill/>
        </p:spPr>
        <p:txBody>
          <a:bodyPr wrap="square" rtlCol="0">
            <a:spAutoFit/>
          </a:bodyPr>
          <a:lstStyle/>
          <a:p>
            <a:pPr algn="ctr"/>
            <a:r>
              <a:rPr kumimoji="1" lang="zh-CN" altLang="en-US" sz="5400" b="1">
                <a:solidFill>
                  <a:schemeClr val="accent6">
                    <a:lumMod val="20000"/>
                    <a:lumOff val="80000"/>
                  </a:schemeClr>
                </a:solidFill>
                <a:latin typeface="微软雅黑" panose="020B0503020204020204" charset="-122"/>
                <a:ea typeface="微软雅黑" panose="020B0503020204020204" charset="-122"/>
              </a:rPr>
              <a:t>国家安全战略</a:t>
            </a:r>
            <a:endParaRPr kumimoji="1" lang="zh-CN" altLang="en-US" sz="5400" b="1">
              <a:solidFill>
                <a:schemeClr val="accent6">
                  <a:lumMod val="20000"/>
                  <a:lumOff val="80000"/>
                </a:schemeClr>
              </a:solidFill>
              <a:latin typeface="微软雅黑" panose="020B0503020204020204" charset="-122"/>
              <a:ea typeface="微软雅黑" panose="020B0503020204020204" charset="-122"/>
            </a:endParaRPr>
          </a:p>
        </p:txBody>
      </p:sp>
      <p:sp>
        <p:nvSpPr>
          <p:cNvPr id="7" name="文本框 6"/>
          <p:cNvSpPr txBox="1"/>
          <p:nvPr/>
        </p:nvSpPr>
        <p:spPr>
          <a:xfrm>
            <a:off x="3529013" y="1581150"/>
            <a:ext cx="2085340"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第三章</a:t>
            </a:r>
            <a:endParaRPr kumimoji="1" lang="zh-CN" altLang="en-US" sz="36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21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二、国家武装力量</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7411" name="圆角矩形 4"/>
          <p:cNvSpPr>
            <a:spLocks noChangeArrowheads="1"/>
          </p:cNvSpPr>
          <p:nvPr>
            <p:custDataLst>
              <p:tags r:id="rId1"/>
            </p:custDataLst>
          </p:nvPr>
        </p:nvSpPr>
        <p:spPr bwMode="auto">
          <a:xfrm>
            <a:off x="533400" y="1276350"/>
            <a:ext cx="995045" cy="1671320"/>
          </a:xfrm>
          <a:prstGeom prst="roundRect">
            <a:avLst>
              <a:gd name="adj" fmla="val 16667"/>
            </a:avLst>
          </a:prstGeom>
          <a:solidFill>
            <a:srgbClr val="C00000"/>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各国</a:t>
            </a:r>
            <a:endParaRPr lang="zh-CN" altLang="en-US" sz="1400" b="1">
              <a:solidFill>
                <a:srgbClr val="FFFFFF"/>
              </a:solidFill>
              <a:latin typeface="微软雅黑" panose="020B0503020204020204" charset="-122"/>
            </a:endParaRPr>
          </a:p>
          <a:p>
            <a:pPr algn="ctr" eaLnBrk="1" hangingPunct="1"/>
            <a:r>
              <a:rPr lang="zh-CN" altLang="en-US" sz="1400" b="1">
                <a:solidFill>
                  <a:srgbClr val="FFFFFF"/>
                </a:solidFill>
                <a:latin typeface="微软雅黑" panose="020B0503020204020204" charset="-122"/>
              </a:rPr>
              <a:t>武装力量</a:t>
            </a:r>
            <a:endParaRPr lang="zh-CN" altLang="en-US" sz="1400" b="1">
              <a:solidFill>
                <a:srgbClr val="FFFFFF"/>
              </a:solidFill>
              <a:latin typeface="微软雅黑" panose="020B0503020204020204" charset="-122"/>
            </a:endParaRPr>
          </a:p>
        </p:txBody>
      </p:sp>
      <p:sp>
        <p:nvSpPr>
          <p:cNvPr id="17412" name="圆角矩形 5"/>
          <p:cNvSpPr>
            <a:spLocks noChangeArrowheads="1"/>
          </p:cNvSpPr>
          <p:nvPr>
            <p:custDataLst>
              <p:tags r:id="rId2"/>
            </p:custDataLst>
          </p:nvPr>
        </p:nvSpPr>
        <p:spPr bwMode="auto">
          <a:xfrm>
            <a:off x="1600200" y="1428750"/>
            <a:ext cx="766445"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日本</a:t>
            </a:r>
            <a:endParaRPr lang="zh-CN" altLang="en-US" sz="1400" b="1">
              <a:solidFill>
                <a:srgbClr val="FFFFFF"/>
              </a:solidFill>
              <a:latin typeface="微软雅黑" panose="020B0503020204020204" charset="-122"/>
            </a:endParaRPr>
          </a:p>
        </p:txBody>
      </p:sp>
      <p:sp>
        <p:nvSpPr>
          <p:cNvPr id="17413" name="圆角矩形 6"/>
          <p:cNvSpPr>
            <a:spLocks noChangeArrowheads="1"/>
          </p:cNvSpPr>
          <p:nvPr>
            <p:custDataLst>
              <p:tags r:id="rId3"/>
            </p:custDataLst>
          </p:nvPr>
        </p:nvSpPr>
        <p:spPr bwMode="auto">
          <a:xfrm>
            <a:off x="1599565" y="2500630"/>
            <a:ext cx="766445"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中国</a:t>
            </a:r>
            <a:endParaRPr lang="zh-CN" altLang="en-US" sz="1350" b="1">
              <a:solidFill>
                <a:srgbClr val="FFFFFF"/>
              </a:solidFill>
              <a:latin typeface="微软雅黑" panose="020B0503020204020204" charset="-122"/>
            </a:endParaRPr>
          </a:p>
        </p:txBody>
      </p:sp>
      <p:sp>
        <p:nvSpPr>
          <p:cNvPr id="6" name="圆角矩形 5"/>
          <p:cNvSpPr>
            <a:spLocks noChangeArrowheads="1"/>
          </p:cNvSpPr>
          <p:nvPr>
            <p:custDataLst>
              <p:tags r:id="rId4"/>
            </p:custDataLst>
          </p:nvPr>
        </p:nvSpPr>
        <p:spPr bwMode="auto">
          <a:xfrm>
            <a:off x="1599565" y="1937385"/>
            <a:ext cx="767080"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印度</a:t>
            </a:r>
            <a:endParaRPr lang="zh-CN" altLang="en-US" sz="1350" b="1">
              <a:solidFill>
                <a:srgbClr val="FFFFFF"/>
              </a:solidFill>
              <a:latin typeface="微软雅黑" panose="020B0503020204020204" charset="-122"/>
            </a:endParaRPr>
          </a:p>
        </p:txBody>
      </p:sp>
      <p:sp>
        <p:nvSpPr>
          <p:cNvPr id="100" name="文本框 99"/>
          <p:cNvSpPr txBox="1"/>
          <p:nvPr/>
        </p:nvSpPr>
        <p:spPr>
          <a:xfrm>
            <a:off x="2438400" y="1200150"/>
            <a:ext cx="6175375" cy="737235"/>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日本武装力量由自卫队（陆上自卫队、海上自卫队、航空自卫队）和预备役部队组成。</a:t>
            </a:r>
            <a:endParaRPr lang="zh-CN" altLang="en-US" sz="14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2438400" y="1932305"/>
            <a:ext cx="4168140" cy="414020"/>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印度武装力量由常备军、武装警察、后备力量组成。</a:t>
            </a:r>
            <a:endParaRPr lang="zh-CN" altLang="en-US" sz="14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2438400" y="2419350"/>
            <a:ext cx="5558155" cy="737235"/>
          </a:xfrm>
          <a:prstGeom prst="rect">
            <a:avLst/>
          </a:prstGeom>
          <a:noFill/>
          <a:ln w="9525">
            <a:noFill/>
          </a:ln>
        </p:spPr>
        <p:txBody>
          <a:bodyPr wrap="square">
            <a:spAutoFit/>
          </a:bodyPr>
          <a:p>
            <a:pPr indent="0">
              <a:lnSpc>
                <a:spcPct val="150000"/>
              </a:lnSpc>
            </a:pPr>
            <a:r>
              <a:rPr sz="1400" b="0">
                <a:solidFill>
                  <a:srgbClr val="231F20"/>
                </a:solidFill>
                <a:latin typeface="微软雅黑" panose="020B0503020204020204" charset="-122"/>
                <a:ea typeface="微软雅黑" panose="020B0503020204020204" charset="-122"/>
                <a:cs typeface="微软雅黑" panose="020B0503020204020204" charset="-122"/>
              </a:rPr>
              <a:t>中国的武装力量主要由陆军、海军、空军、火箭军、战略支援部队、武装警察部队及民兵和预备役部队等组成。</a:t>
            </a:r>
            <a:endParaRPr sz="14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图片 9" descr="u=2273817688,1791861444&amp;fm=253&amp;fmt=auto&amp;app=138&amp;f=JPEG.webp"/>
          <p:cNvPicPr>
            <a:picLocks noChangeAspect="1"/>
          </p:cNvPicPr>
          <p:nvPr/>
        </p:nvPicPr>
        <p:blipFill>
          <a:blip r:embed="rId5"/>
          <a:stretch>
            <a:fillRect/>
          </a:stretch>
        </p:blipFill>
        <p:spPr>
          <a:xfrm>
            <a:off x="1100455" y="3156585"/>
            <a:ext cx="2873375" cy="1598295"/>
          </a:xfrm>
          <a:prstGeom prst="rect">
            <a:avLst/>
          </a:prstGeom>
        </p:spPr>
      </p:pic>
      <p:pic>
        <p:nvPicPr>
          <p:cNvPr id="4" name="图片 3" descr="u=1656902827,3391845441&amp;fm=253&amp;fmt=auto&amp;app=138&amp;f=JPEG.webp"/>
          <p:cNvPicPr>
            <a:picLocks noChangeAspect="1"/>
          </p:cNvPicPr>
          <p:nvPr/>
        </p:nvPicPr>
        <p:blipFill>
          <a:blip r:embed="rId6"/>
          <a:srcRect t="8252"/>
          <a:stretch>
            <a:fillRect/>
          </a:stretch>
        </p:blipFill>
        <p:spPr>
          <a:xfrm>
            <a:off x="4724400" y="3136900"/>
            <a:ext cx="2842260" cy="1609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21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三、国家警察力量</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2" name="六边形 51"/>
          <p:cNvSpPr/>
          <p:nvPr>
            <p:custDataLst>
              <p:tags r:id="rId1"/>
            </p:custDataLst>
          </p:nvPr>
        </p:nvSpPr>
        <p:spPr>
          <a:xfrm>
            <a:off x="5061585" y="152717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俄罗斯</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六边形 55"/>
          <p:cNvSpPr/>
          <p:nvPr>
            <p:custDataLst>
              <p:tags r:id="rId2"/>
            </p:custDataLst>
          </p:nvPr>
        </p:nvSpPr>
        <p:spPr>
          <a:xfrm>
            <a:off x="5080635" y="28079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法国</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六边形 57"/>
          <p:cNvSpPr/>
          <p:nvPr>
            <p:custDataLst>
              <p:tags r:id="rId3"/>
            </p:custDataLst>
          </p:nvPr>
        </p:nvSpPr>
        <p:spPr>
          <a:xfrm>
            <a:off x="2740025" y="28079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英国</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0" name="六边形 59"/>
          <p:cNvSpPr/>
          <p:nvPr>
            <p:custDataLst>
              <p:tags r:id="rId4"/>
            </p:custDataLst>
          </p:nvPr>
        </p:nvSpPr>
        <p:spPr>
          <a:xfrm>
            <a:off x="2740025" y="152082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美国</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六边形 63"/>
          <p:cNvSpPr/>
          <p:nvPr>
            <p:custDataLst>
              <p:tags r:id="rId5"/>
            </p:custDataLst>
          </p:nvPr>
        </p:nvSpPr>
        <p:spPr>
          <a:xfrm>
            <a:off x="3657600" y="1885950"/>
            <a:ext cx="1421130" cy="994410"/>
          </a:xfrm>
          <a:prstGeom prst="hexagon">
            <a:avLst/>
          </a:prstGeom>
          <a:solidFill>
            <a:srgbClr val="C00000"/>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fontScale="90000"/>
          </a:bodyPr>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各国</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警察力量</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0" name="文本框 99"/>
          <p:cNvSpPr txBox="1"/>
          <p:nvPr/>
        </p:nvSpPr>
        <p:spPr>
          <a:xfrm>
            <a:off x="381000" y="1520825"/>
            <a:ext cx="2411095" cy="1060450"/>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a:solidFill>
                  <a:srgbClr val="231F20"/>
                </a:solidFill>
                <a:latin typeface="微软雅黑" panose="020B0503020204020204" charset="-122"/>
                <a:ea typeface="微软雅黑" panose="020B0503020204020204" charset="-122"/>
              </a:rPr>
              <a:t>美国警察分为联邦警察、州警察、城市警察和县级警察。</a:t>
            </a:r>
            <a:endParaRPr lang="zh-CN" altLang="en-US" sz="1400" b="0">
              <a:solidFill>
                <a:srgbClr val="231F20"/>
              </a:solidFill>
              <a:latin typeface="微软雅黑" panose="020B0503020204020204" charset="-122"/>
              <a:ea typeface="微软雅黑" panose="020B0503020204020204" charset="-122"/>
            </a:endParaRPr>
          </a:p>
        </p:txBody>
      </p:sp>
      <p:sp>
        <p:nvSpPr>
          <p:cNvPr id="4" name="文本框 3"/>
          <p:cNvSpPr txBox="1"/>
          <p:nvPr/>
        </p:nvSpPr>
        <p:spPr>
          <a:xfrm>
            <a:off x="5996940" y="1447165"/>
            <a:ext cx="2997200" cy="737235"/>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a:solidFill>
                  <a:srgbClr val="231F20"/>
                </a:solidFill>
                <a:latin typeface="微软雅黑" panose="020B0503020204020204" charset="-122"/>
                <a:ea typeface="微软雅黑" panose="020B0503020204020204" charset="-122"/>
              </a:rPr>
              <a:t>俄罗斯联邦警察分为刑事警察和治安警察，归内务部管辖。</a:t>
            </a:r>
            <a:endParaRPr lang="zh-CN" sz="140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381000" y="3288665"/>
            <a:ext cx="2574290" cy="1060450"/>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a:solidFill>
                  <a:srgbClr val="231F20"/>
                </a:solidFill>
                <a:latin typeface="微软雅黑" panose="020B0503020204020204" charset="-122"/>
                <a:ea typeface="微软雅黑" panose="020B0503020204020204" charset="-122"/>
              </a:rPr>
              <a:t>英国警察由内政部警察、地方郡警察、伦敦警察等共同组成。</a:t>
            </a:r>
            <a:endParaRPr lang="zh-CN" sz="140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6248400" y="2880360"/>
            <a:ext cx="2424430" cy="737235"/>
          </a:xfrm>
          <a:prstGeom prst="rect">
            <a:avLst/>
          </a:prstGeom>
          <a:noFill/>
          <a:ln w="9525">
            <a:noFill/>
          </a:ln>
        </p:spPr>
        <p:txBody>
          <a:bodyPr wrap="square">
            <a:spAutoFit/>
          </a:bodyPr>
          <a:p>
            <a:pPr indent="355600" fontAlgn="auto">
              <a:lnSpc>
                <a:spcPct val="150000"/>
              </a:lnSpc>
              <a:extLst>
                <a:ext uri="{35155182-B16C-46BC-9424-99874614C6A1}">
                  <wpsdc:indentchars xmlns:wpsdc="http://www.wps.cn/officeDocument/2017/drawingmlCustomData" val="200" checksum="3837665281"/>
                </a:ext>
              </a:extLst>
            </a:pPr>
            <a:r>
              <a:rPr lang="zh-CN" sz="1400">
                <a:solidFill>
                  <a:srgbClr val="231F20"/>
                </a:solidFill>
                <a:latin typeface="微软雅黑" panose="020B0503020204020204" charset="-122"/>
                <a:ea typeface="微软雅黑" panose="020B0503020204020204" charset="-122"/>
              </a:rPr>
              <a:t>法国警察由国家警察、市政警察和国家宪兵组成</a:t>
            </a:r>
            <a:r>
              <a:rPr lang="zh-CN" sz="1400" b="0">
                <a:solidFill>
                  <a:srgbClr val="231F20"/>
                </a:solidFill>
                <a:latin typeface="微软雅黑" panose="020B0503020204020204" charset="-122"/>
                <a:ea typeface="微软雅黑" panose="020B0503020204020204" charset="-122"/>
              </a:rPr>
              <a:t>。</a:t>
            </a:r>
            <a:endParaRPr lang="zh-CN" altLang="en-US" sz="1400" b="0">
              <a:solidFill>
                <a:srgbClr val="231F2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6"/>
          <a:stretch>
            <a:fillRect/>
          </a:stretch>
        </p:blipFill>
        <p:spPr>
          <a:xfrm>
            <a:off x="3297555" y="3638550"/>
            <a:ext cx="2141220" cy="1247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21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三、国家警察力量</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7411" name="圆角矩形 4"/>
          <p:cNvSpPr>
            <a:spLocks noChangeArrowheads="1"/>
          </p:cNvSpPr>
          <p:nvPr>
            <p:custDataLst>
              <p:tags r:id="rId1"/>
            </p:custDataLst>
          </p:nvPr>
        </p:nvSpPr>
        <p:spPr bwMode="auto">
          <a:xfrm>
            <a:off x="533400" y="1276350"/>
            <a:ext cx="995045" cy="1671320"/>
          </a:xfrm>
          <a:prstGeom prst="roundRect">
            <a:avLst>
              <a:gd name="adj" fmla="val 16667"/>
            </a:avLst>
          </a:prstGeom>
          <a:solidFill>
            <a:srgbClr val="C00000"/>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各国</a:t>
            </a:r>
            <a:endParaRPr lang="zh-CN" altLang="en-US" sz="1400" b="1">
              <a:solidFill>
                <a:srgbClr val="FFFFFF"/>
              </a:solidFill>
              <a:latin typeface="微软雅黑" panose="020B0503020204020204" charset="-122"/>
            </a:endParaRPr>
          </a:p>
          <a:p>
            <a:pPr algn="ctr" eaLnBrk="1" hangingPunct="1"/>
            <a:r>
              <a:rPr lang="zh-CN" altLang="en-US" sz="1400" b="1">
                <a:solidFill>
                  <a:srgbClr val="FFFFFF"/>
                </a:solidFill>
                <a:latin typeface="微软雅黑" panose="020B0503020204020204" charset="-122"/>
              </a:rPr>
              <a:t>警察力量</a:t>
            </a:r>
            <a:endParaRPr lang="zh-CN" altLang="en-US" sz="1400" b="1">
              <a:solidFill>
                <a:srgbClr val="FFFFFF"/>
              </a:solidFill>
              <a:latin typeface="微软雅黑" panose="020B0503020204020204" charset="-122"/>
            </a:endParaRPr>
          </a:p>
        </p:txBody>
      </p:sp>
      <p:sp>
        <p:nvSpPr>
          <p:cNvPr id="17412" name="圆角矩形 5"/>
          <p:cNvSpPr>
            <a:spLocks noChangeArrowheads="1"/>
          </p:cNvSpPr>
          <p:nvPr>
            <p:custDataLst>
              <p:tags r:id="rId2"/>
            </p:custDataLst>
          </p:nvPr>
        </p:nvSpPr>
        <p:spPr bwMode="auto">
          <a:xfrm>
            <a:off x="1600200" y="1428750"/>
            <a:ext cx="766445"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400" b="1">
                <a:solidFill>
                  <a:srgbClr val="FFFFFF"/>
                </a:solidFill>
                <a:latin typeface="微软雅黑" panose="020B0503020204020204" charset="-122"/>
              </a:rPr>
              <a:t>日本</a:t>
            </a:r>
            <a:endParaRPr lang="zh-CN" altLang="en-US" sz="1400" b="1">
              <a:solidFill>
                <a:srgbClr val="FFFFFF"/>
              </a:solidFill>
              <a:latin typeface="微软雅黑" panose="020B0503020204020204" charset="-122"/>
            </a:endParaRPr>
          </a:p>
        </p:txBody>
      </p:sp>
      <p:sp>
        <p:nvSpPr>
          <p:cNvPr id="17413" name="圆角矩形 6"/>
          <p:cNvSpPr>
            <a:spLocks noChangeArrowheads="1"/>
          </p:cNvSpPr>
          <p:nvPr>
            <p:custDataLst>
              <p:tags r:id="rId3"/>
            </p:custDataLst>
          </p:nvPr>
        </p:nvSpPr>
        <p:spPr bwMode="auto">
          <a:xfrm>
            <a:off x="1600200" y="2266950"/>
            <a:ext cx="766445" cy="447040"/>
          </a:xfrm>
          <a:prstGeom prst="roundRect">
            <a:avLst>
              <a:gd name="adj" fmla="val 16667"/>
            </a:avLst>
          </a:prstGeom>
          <a:solidFill>
            <a:schemeClr val="accent1">
              <a:lumMod val="60000"/>
              <a:lumOff val="40000"/>
            </a:schemeClr>
          </a:solidFill>
          <a:ln>
            <a:noFill/>
          </a:ln>
        </p:spPr>
        <p:txBody>
          <a:bodyPr anchor="ctr"/>
          <a:lstStyle>
            <a:lvl1pPr>
              <a:defRPr>
                <a:solidFill>
                  <a:srgbClr val="000000"/>
                </a:solidFill>
                <a:latin typeface="Calibri" panose="020F0502020204030204" charset="0"/>
                <a:ea typeface="微软雅黑" panose="020B0503020204020204" charset="-122"/>
              </a:defRPr>
            </a:lvl1pPr>
            <a:lvl2pPr marL="742950" indent="-285750">
              <a:defRPr>
                <a:solidFill>
                  <a:srgbClr val="000000"/>
                </a:solidFill>
                <a:latin typeface="Calibri" panose="020F0502020204030204" charset="0"/>
                <a:ea typeface="微软雅黑" panose="020B0503020204020204" charset="-122"/>
              </a:defRPr>
            </a:lvl2pPr>
            <a:lvl3pPr marL="1143000" indent="-228600">
              <a:defRPr>
                <a:solidFill>
                  <a:srgbClr val="000000"/>
                </a:solidFill>
                <a:latin typeface="Calibri" panose="020F0502020204030204" charset="0"/>
                <a:ea typeface="微软雅黑" panose="020B0503020204020204" charset="-122"/>
              </a:defRPr>
            </a:lvl3pPr>
            <a:lvl4pPr marL="1600200" indent="-228600">
              <a:defRPr>
                <a:solidFill>
                  <a:srgbClr val="000000"/>
                </a:solidFill>
                <a:latin typeface="Calibri" panose="020F0502020204030204" charset="0"/>
                <a:ea typeface="微软雅黑" panose="020B0503020204020204" charset="-122"/>
              </a:defRPr>
            </a:lvl4pPr>
            <a:lvl5pPr marL="2057400" indent="-228600">
              <a:defRPr>
                <a:solidFill>
                  <a:srgbClr val="000000"/>
                </a:solidFill>
                <a:latin typeface="Calibri" panose="020F050202020403020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rgbClr val="000000"/>
                </a:solidFill>
                <a:latin typeface="Calibri" panose="020F0502020204030204" charset="0"/>
                <a:ea typeface="微软雅黑" panose="020B0503020204020204" charset="-122"/>
              </a:defRPr>
            </a:lvl9pPr>
          </a:lstStyle>
          <a:p>
            <a:pPr algn="ctr" eaLnBrk="1" hangingPunct="1"/>
            <a:r>
              <a:rPr lang="zh-CN" altLang="en-US" sz="1350" b="1">
                <a:solidFill>
                  <a:srgbClr val="FFFFFF"/>
                </a:solidFill>
                <a:latin typeface="微软雅黑" panose="020B0503020204020204" charset="-122"/>
              </a:rPr>
              <a:t>中国</a:t>
            </a:r>
            <a:endParaRPr lang="zh-CN" altLang="en-US" sz="1350" b="1">
              <a:solidFill>
                <a:srgbClr val="FFFFFF"/>
              </a:solidFill>
              <a:latin typeface="微软雅黑" panose="020B0503020204020204" charset="-122"/>
            </a:endParaRPr>
          </a:p>
        </p:txBody>
      </p:sp>
      <p:sp>
        <p:nvSpPr>
          <p:cNvPr id="100" name="文本框 99"/>
          <p:cNvSpPr txBox="1"/>
          <p:nvPr/>
        </p:nvSpPr>
        <p:spPr>
          <a:xfrm>
            <a:off x="2438400" y="1428750"/>
            <a:ext cx="6175375" cy="414020"/>
          </a:xfrm>
          <a:prstGeom prst="rect">
            <a:avLst/>
          </a:prstGeom>
          <a:noFill/>
          <a:ln w="9525">
            <a:noFill/>
          </a:ln>
        </p:spPr>
        <p:txBody>
          <a:bodyPr wrap="square">
            <a:spAutoFit/>
          </a:bodyPr>
          <a:p>
            <a:pPr indent="0">
              <a:lnSpc>
                <a:spcPct val="150000"/>
              </a:lnSpc>
            </a:pPr>
            <a:r>
              <a:rPr lang="zh-CN" sz="1400" b="0">
                <a:solidFill>
                  <a:srgbClr val="231F20"/>
                </a:solidFill>
                <a:latin typeface="微软雅黑" panose="020B0503020204020204" charset="-122"/>
                <a:ea typeface="微软雅黑" panose="020B0503020204020204" charset="-122"/>
              </a:rPr>
              <a:t>日本目前主要实行以中央集权为主、与地方分治相结合的警察体制。</a:t>
            </a:r>
            <a:endParaRPr lang="zh-CN" altLang="en-US" sz="14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2438400" y="2190750"/>
            <a:ext cx="5558155" cy="737235"/>
          </a:xfrm>
          <a:prstGeom prst="rect">
            <a:avLst/>
          </a:prstGeom>
          <a:noFill/>
          <a:ln w="9525">
            <a:noFill/>
          </a:ln>
        </p:spPr>
        <p:txBody>
          <a:bodyPr wrap="square">
            <a:spAutoFit/>
          </a:bodyPr>
          <a:p>
            <a:pPr indent="0">
              <a:lnSpc>
                <a:spcPct val="150000"/>
              </a:lnSpc>
            </a:pPr>
            <a:r>
              <a:rPr sz="1400" b="0">
                <a:solidFill>
                  <a:srgbClr val="231F20"/>
                </a:solidFill>
                <a:latin typeface="微软雅黑" panose="020B0503020204020204" charset="-122"/>
                <a:ea typeface="微软雅黑" panose="020B0503020204020204" charset="-122"/>
                <a:cs typeface="微软雅黑" panose="020B0503020204020204" charset="-122"/>
              </a:rPr>
              <a:t>中国人民警察包括公安机关、国家安全机关、监狱的人民警察和人民法院、人民检察院的司法警察。</a:t>
            </a:r>
            <a:endParaRPr sz="14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5" name="图片 4" descr="u=729396452,331936689&amp;fm=253&amp;fmt=auto&amp;app=138&amp;f=JPEG.webp"/>
          <p:cNvPicPr>
            <a:picLocks noChangeAspect="1"/>
          </p:cNvPicPr>
          <p:nvPr/>
        </p:nvPicPr>
        <p:blipFill>
          <a:blip r:embed="rId4"/>
          <a:stretch>
            <a:fillRect/>
          </a:stretch>
        </p:blipFill>
        <p:spPr>
          <a:xfrm>
            <a:off x="1473835" y="3082290"/>
            <a:ext cx="2499995" cy="1725295"/>
          </a:xfrm>
          <a:prstGeom prst="rect">
            <a:avLst/>
          </a:prstGeom>
        </p:spPr>
      </p:pic>
      <p:pic>
        <p:nvPicPr>
          <p:cNvPr id="9" name="图片 8" descr="u=2663319103,283547603&amp;fm=253&amp;fmt=auto&amp;app=120&amp;f=JPEG.webp"/>
          <p:cNvPicPr>
            <a:picLocks noChangeAspect="1"/>
          </p:cNvPicPr>
          <p:nvPr/>
        </p:nvPicPr>
        <p:blipFill>
          <a:blip r:embed="rId5"/>
          <a:stretch>
            <a:fillRect/>
          </a:stretch>
        </p:blipFill>
        <p:spPr>
          <a:xfrm>
            <a:off x="5029200" y="3082290"/>
            <a:ext cx="2730500" cy="1536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39013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第五节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国家安全战略制定与实施</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2057400" y="1276350"/>
            <a:ext cx="487045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一、国家安全战略制定</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二、国家安全战略实施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一、国家安全战略制定</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248015" cy="1337945"/>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rPr>
              <a:t>总体来看，国家安全战略制定的主要程序包括研判战略形势、确立战略议题、定下战略决心、选择战略方案、作出战略计划、组织战略评估和颁布战略指令等七个步骤</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4735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国家安全战略制定与实施</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6e0f-kcysmrv8058430"/>
          <p:cNvPicPr>
            <a:picLocks noChangeAspect="1"/>
          </p:cNvPicPr>
          <p:nvPr/>
        </p:nvPicPr>
        <p:blipFill>
          <a:blip r:embed="rId1"/>
          <a:stretch>
            <a:fillRect/>
          </a:stretch>
        </p:blipFill>
        <p:spPr>
          <a:xfrm>
            <a:off x="2790825" y="2343150"/>
            <a:ext cx="3427730" cy="2285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一、国家安全战略制定</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国家安全战略目标</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6" name="弧形 5"/>
          <p:cNvSpPr/>
          <p:nvPr>
            <p:custDataLst>
              <p:tags r:id="rId1"/>
            </p:custDataLst>
          </p:nvPr>
        </p:nvSpPr>
        <p:spPr>
          <a:xfrm>
            <a:off x="3664585" y="2059940"/>
            <a:ext cx="2168525" cy="2077720"/>
          </a:xfrm>
          <a:prstGeom prst="arc">
            <a:avLst>
              <a:gd name="adj1" fmla="val 14200174"/>
              <a:gd name="adj2" fmla="val 14174446"/>
            </a:avLst>
          </a:prstGeom>
          <a:ln>
            <a:solidFill>
              <a:schemeClr val="accent1"/>
            </a:solidFill>
          </a:ln>
        </p:spPr>
        <p:style>
          <a:lnRef idx="1">
            <a:srgbClr val="0CADDC"/>
          </a:lnRef>
          <a:fillRef idx="0">
            <a:srgbClr val="0CADDC"/>
          </a:fillRef>
          <a:effectRef idx="0">
            <a:srgbClr val="0CADDC"/>
          </a:effectRef>
          <a:fontRef idx="minor">
            <a:srgbClr val="5F5F5F"/>
          </a:fontRef>
        </p:style>
        <p:txBody>
          <a:bodyPr rtlCol="0" anchor="ctr">
            <a:normAutofit/>
          </a:bodyPr>
          <a:p>
            <a:pPr algn="ctr"/>
            <a:endParaRPr lang="zh-CN" altLang="en-US" sz="1350">
              <a:solidFill>
                <a:sysClr val="window" lastClr="FFFFFF"/>
              </a:solidFill>
              <a:sym typeface="Arial" panose="020B0604020202020204" pitchFamily="34" charset="0"/>
            </a:endParaRPr>
          </a:p>
        </p:txBody>
      </p:sp>
      <p:sp>
        <p:nvSpPr>
          <p:cNvPr id="7" name="椭圆 6"/>
          <p:cNvSpPr/>
          <p:nvPr>
            <p:custDataLst>
              <p:tags r:id="rId2"/>
            </p:custDataLst>
          </p:nvPr>
        </p:nvSpPr>
        <p:spPr>
          <a:xfrm>
            <a:off x="5257674" y="2114538"/>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8" name="直接连接符 7"/>
          <p:cNvCxnSpPr>
            <a:stCxn id="7" idx="6"/>
          </p:cNvCxnSpPr>
          <p:nvPr>
            <p:custDataLst>
              <p:tags r:id="rId3"/>
            </p:custDataLst>
          </p:nvPr>
        </p:nvCxnSpPr>
        <p:spPr>
          <a:xfrm flipV="1">
            <a:off x="5355120" y="1961965"/>
            <a:ext cx="283845" cy="200660"/>
          </a:xfrm>
          <a:prstGeom prst="line">
            <a:avLst/>
          </a:prstGeom>
          <a:solidFill>
            <a:sysClr val="window" lastClr="FFFFFF"/>
          </a:solidFill>
          <a:ln w="3175">
            <a:solidFill>
              <a:schemeClr val="accent1"/>
            </a:solidFill>
          </a:ln>
        </p:spPr>
        <p:style>
          <a:lnRef idx="1">
            <a:srgbClr val="0CADDC"/>
          </a:lnRef>
          <a:fillRef idx="0">
            <a:srgbClr val="0CADDC"/>
          </a:fillRef>
          <a:effectRef idx="0">
            <a:srgbClr val="0CADDC"/>
          </a:effectRef>
          <a:fontRef idx="minor">
            <a:srgbClr val="5F5F5F"/>
          </a:fontRef>
        </p:style>
      </p:cxnSp>
      <p:sp>
        <p:nvSpPr>
          <p:cNvPr id="9" name="椭圆 8"/>
          <p:cNvSpPr/>
          <p:nvPr>
            <p:custDataLst>
              <p:tags r:id="rId4"/>
            </p:custDataLst>
          </p:nvPr>
        </p:nvSpPr>
        <p:spPr>
          <a:xfrm>
            <a:off x="5801078" y="2800487"/>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0" name="直接连接符 9"/>
          <p:cNvCxnSpPr>
            <a:stCxn id="9" idx="6"/>
          </p:cNvCxnSpPr>
          <p:nvPr>
            <p:custDataLst>
              <p:tags r:id="rId5"/>
            </p:custDataLst>
          </p:nvPr>
        </p:nvCxnSpPr>
        <p:spPr>
          <a:xfrm>
            <a:off x="5898523" y="2849210"/>
            <a:ext cx="205181" cy="0"/>
          </a:xfrm>
          <a:prstGeom prst="line">
            <a:avLst/>
          </a:prstGeom>
          <a:solidFill>
            <a:sysClr val="window" lastClr="FFFFFF"/>
          </a:solidFill>
          <a:ln w="3175">
            <a:solidFill>
              <a:schemeClr val="accent1"/>
            </a:solidFill>
          </a:ln>
        </p:spPr>
        <p:style>
          <a:lnRef idx="1">
            <a:srgbClr val="0CADDC"/>
          </a:lnRef>
          <a:fillRef idx="0">
            <a:srgbClr val="0CADDC"/>
          </a:fillRef>
          <a:effectRef idx="0">
            <a:srgbClr val="0CADDC"/>
          </a:effectRef>
          <a:fontRef idx="minor">
            <a:srgbClr val="5F5F5F"/>
          </a:fontRef>
        </p:style>
      </p:cxnSp>
      <p:sp>
        <p:nvSpPr>
          <p:cNvPr id="12" name="椭圆 11"/>
          <p:cNvSpPr/>
          <p:nvPr>
            <p:custDataLst>
              <p:tags r:id="rId6"/>
            </p:custDataLst>
          </p:nvPr>
        </p:nvSpPr>
        <p:spPr>
          <a:xfrm>
            <a:off x="5492576" y="3733062"/>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3" name="直接连接符 12"/>
          <p:cNvCxnSpPr>
            <a:stCxn id="12" idx="6"/>
          </p:cNvCxnSpPr>
          <p:nvPr>
            <p:custDataLst>
              <p:tags r:id="rId7"/>
            </p:custDataLst>
          </p:nvPr>
        </p:nvCxnSpPr>
        <p:spPr>
          <a:xfrm>
            <a:off x="5590022" y="3781150"/>
            <a:ext cx="201295" cy="314325"/>
          </a:xfrm>
          <a:prstGeom prst="line">
            <a:avLst/>
          </a:prstGeom>
          <a:solidFill>
            <a:sysClr val="window" lastClr="FFFFFF"/>
          </a:solidFill>
          <a:ln w="3175">
            <a:solidFill>
              <a:schemeClr val="accent1"/>
            </a:solidFill>
          </a:ln>
        </p:spPr>
        <p:style>
          <a:lnRef idx="1">
            <a:srgbClr val="0CADDC"/>
          </a:lnRef>
          <a:fillRef idx="0">
            <a:srgbClr val="0CADDC"/>
          </a:fillRef>
          <a:effectRef idx="0">
            <a:srgbClr val="0CADDC"/>
          </a:effectRef>
          <a:fontRef idx="minor">
            <a:srgbClr val="5F5F5F"/>
          </a:fontRef>
        </p:style>
      </p:cxnSp>
      <p:sp>
        <p:nvSpPr>
          <p:cNvPr id="14" name="椭圆 13"/>
          <p:cNvSpPr/>
          <p:nvPr>
            <p:custDataLst>
              <p:tags r:id="rId8"/>
            </p:custDataLst>
          </p:nvPr>
        </p:nvSpPr>
        <p:spPr>
          <a:xfrm>
            <a:off x="3656787" y="2632585"/>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5" name="直接连接符 14"/>
          <p:cNvCxnSpPr>
            <a:endCxn id="14" idx="2"/>
          </p:cNvCxnSpPr>
          <p:nvPr>
            <p:custDataLst>
              <p:tags r:id="rId9"/>
            </p:custDataLst>
          </p:nvPr>
        </p:nvCxnSpPr>
        <p:spPr>
          <a:xfrm>
            <a:off x="3352567" y="2647653"/>
            <a:ext cx="304165" cy="33020"/>
          </a:xfrm>
          <a:prstGeom prst="line">
            <a:avLst/>
          </a:prstGeom>
          <a:ln w="3175">
            <a:solidFill>
              <a:schemeClr val="accent1"/>
            </a:solidFill>
          </a:ln>
        </p:spPr>
        <p:style>
          <a:lnRef idx="1">
            <a:srgbClr val="0CADDC"/>
          </a:lnRef>
          <a:fillRef idx="0">
            <a:srgbClr val="0CADDC"/>
          </a:fillRef>
          <a:effectRef idx="0">
            <a:srgbClr val="0CADDC"/>
          </a:effectRef>
          <a:fontRef idx="minor">
            <a:srgbClr val="5F5F5F"/>
          </a:fontRef>
        </p:style>
      </p:cxnSp>
      <p:sp>
        <p:nvSpPr>
          <p:cNvPr id="16" name="椭圆 15"/>
          <p:cNvSpPr/>
          <p:nvPr>
            <p:custDataLst>
              <p:tags r:id="rId10"/>
            </p:custDataLst>
          </p:nvPr>
        </p:nvSpPr>
        <p:spPr>
          <a:xfrm>
            <a:off x="3962597" y="2246252"/>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7" name="直接连接符 16"/>
          <p:cNvCxnSpPr/>
          <p:nvPr>
            <p:custDataLst>
              <p:tags r:id="rId11"/>
            </p:custDataLst>
          </p:nvPr>
        </p:nvCxnSpPr>
        <p:spPr>
          <a:xfrm>
            <a:off x="3581687" y="1809835"/>
            <a:ext cx="394970" cy="450215"/>
          </a:xfrm>
          <a:prstGeom prst="line">
            <a:avLst/>
          </a:prstGeom>
          <a:ln w="3175">
            <a:solidFill>
              <a:schemeClr val="accent1"/>
            </a:solidFill>
          </a:ln>
        </p:spPr>
        <p:style>
          <a:lnRef idx="1">
            <a:srgbClr val="0CADDC"/>
          </a:lnRef>
          <a:fillRef idx="0">
            <a:srgbClr val="0CADDC"/>
          </a:fillRef>
          <a:effectRef idx="0">
            <a:srgbClr val="0CADDC"/>
          </a:effectRef>
          <a:fontRef idx="minor">
            <a:srgbClr val="5F5F5F"/>
          </a:fontRef>
        </p:style>
      </p:cxnSp>
      <p:sp>
        <p:nvSpPr>
          <p:cNvPr id="60" name="文本框 59"/>
          <p:cNvSpPr txBox="1"/>
          <p:nvPr>
            <p:custDataLst>
              <p:tags r:id="rId12"/>
            </p:custDataLst>
          </p:nvPr>
        </p:nvSpPr>
        <p:spPr>
          <a:xfrm>
            <a:off x="3733800" y="2419350"/>
            <a:ext cx="2018665" cy="1470025"/>
          </a:xfrm>
          <a:prstGeom prst="rect">
            <a:avLst/>
          </a:prstGeom>
          <a:noFill/>
          <a:ln>
            <a:noFill/>
          </a:ln>
        </p:spPr>
        <p:txBody>
          <a:bodyPr wrap="square" rtlCol="0" anchor="ctr" anchorCtr="1">
            <a:normAutofit/>
          </a:bodyPr>
          <a:p>
            <a:pPr algn="ctr"/>
            <a:r>
              <a:rPr lang="zh-CN" altLang="en-US" b="1">
                <a:solidFill>
                  <a:srgbClr val="C00000"/>
                </a:solidFill>
                <a:latin typeface="微软雅黑" panose="020B0503020204020204" charset="-122"/>
                <a:ea typeface="微软雅黑" panose="020B0503020204020204" charset="-122"/>
                <a:cs typeface="微软雅黑" panose="020B0503020204020204" charset="-122"/>
                <a:sym typeface="+mn-ea"/>
              </a:rPr>
              <a:t>七个步骤</a:t>
            </a:r>
            <a:endParaRPr lang="fr-FR" altLang="zh-CN" b="1">
              <a:solidFill>
                <a:srgbClr val="0CADDC"/>
              </a:solidFill>
              <a:sym typeface="Arial" panose="020B0604020202020204" pitchFamily="34" charset="0"/>
            </a:endParaRPr>
          </a:p>
        </p:txBody>
      </p:sp>
      <p:sp>
        <p:nvSpPr>
          <p:cNvPr id="18" name="椭圆 17"/>
          <p:cNvSpPr/>
          <p:nvPr>
            <p:custDataLst>
              <p:tags r:id="rId13"/>
            </p:custDataLst>
          </p:nvPr>
        </p:nvSpPr>
        <p:spPr>
          <a:xfrm>
            <a:off x="3657036" y="3409930"/>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9" name="直接连接符 18"/>
          <p:cNvCxnSpPr/>
          <p:nvPr>
            <p:custDataLst>
              <p:tags r:id="rId14"/>
            </p:custDataLst>
          </p:nvPr>
        </p:nvCxnSpPr>
        <p:spPr>
          <a:xfrm>
            <a:off x="3320432" y="3475798"/>
            <a:ext cx="337240" cy="0"/>
          </a:xfrm>
          <a:prstGeom prst="line">
            <a:avLst/>
          </a:prstGeom>
          <a:ln w="3175">
            <a:solidFill>
              <a:schemeClr val="accent1"/>
            </a:solidFill>
          </a:ln>
        </p:spPr>
        <p:style>
          <a:lnRef idx="1">
            <a:srgbClr val="0CADDC"/>
          </a:lnRef>
          <a:fillRef idx="0">
            <a:srgbClr val="0CADDC"/>
          </a:fillRef>
          <a:effectRef idx="0">
            <a:srgbClr val="0CADDC"/>
          </a:effectRef>
          <a:fontRef idx="minor">
            <a:srgbClr val="5F5F5F"/>
          </a:fontRef>
        </p:style>
      </p:cxnSp>
      <p:sp>
        <p:nvSpPr>
          <p:cNvPr id="26" name="椭圆 25"/>
          <p:cNvSpPr/>
          <p:nvPr>
            <p:custDataLst>
              <p:tags r:id="rId15"/>
            </p:custDataLst>
          </p:nvPr>
        </p:nvSpPr>
        <p:spPr>
          <a:xfrm>
            <a:off x="4581351" y="4122317"/>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27" name="直接连接符 26"/>
          <p:cNvCxnSpPr>
            <a:endCxn id="26" idx="3"/>
          </p:cNvCxnSpPr>
          <p:nvPr>
            <p:custDataLst>
              <p:tags r:id="rId16"/>
            </p:custDataLst>
          </p:nvPr>
        </p:nvCxnSpPr>
        <p:spPr>
          <a:xfrm flipV="1">
            <a:off x="4419717" y="4204695"/>
            <a:ext cx="175895" cy="195580"/>
          </a:xfrm>
          <a:prstGeom prst="line">
            <a:avLst/>
          </a:prstGeom>
          <a:solidFill>
            <a:sysClr val="window" lastClr="FFFFFF"/>
          </a:solidFill>
          <a:ln w="3175">
            <a:solidFill>
              <a:schemeClr val="accent1"/>
            </a:solidFill>
          </a:ln>
        </p:spPr>
        <p:style>
          <a:lnRef idx="1">
            <a:srgbClr val="0CADDC"/>
          </a:lnRef>
          <a:fillRef idx="0">
            <a:srgbClr val="0CADDC"/>
          </a:fillRef>
          <a:effectRef idx="0">
            <a:srgbClr val="0CADDC"/>
          </a:effectRef>
          <a:fontRef idx="minor">
            <a:srgbClr val="5F5F5F"/>
          </a:fontRef>
        </p:style>
      </p:cxnSp>
      <p:sp>
        <p:nvSpPr>
          <p:cNvPr id="100" name="文本框 99"/>
          <p:cNvSpPr txBox="1"/>
          <p:nvPr/>
        </p:nvSpPr>
        <p:spPr>
          <a:xfrm>
            <a:off x="457200" y="1290955"/>
            <a:ext cx="4361180" cy="521970"/>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研究判断战略形势</a:t>
            </a:r>
            <a:r>
              <a:rPr lang="zh-CN" sz="1400" b="0">
                <a:solidFill>
                  <a:srgbClr val="231F20"/>
                </a:solidFill>
                <a:latin typeface="微软雅黑" panose="020B0503020204020204" charset="-122"/>
                <a:ea typeface="微软雅黑" panose="020B0503020204020204" charset="-122"/>
              </a:rPr>
              <a:t>是国家安全战略制定的首要环节，也是正确实施战略运筹的前提和根据。</a:t>
            </a:r>
            <a:endParaRPr lang="zh-CN" altLang="en-US" sz="1400" b="0">
              <a:solidFill>
                <a:srgbClr val="231F20"/>
              </a:solidFill>
              <a:latin typeface="微软雅黑" panose="020B0503020204020204" charset="-122"/>
              <a:ea typeface="微软雅黑" panose="020B0503020204020204" charset="-122"/>
            </a:endParaRPr>
          </a:p>
        </p:txBody>
      </p:sp>
      <p:sp>
        <p:nvSpPr>
          <p:cNvPr id="11" name="文本框 10"/>
          <p:cNvSpPr txBox="1"/>
          <p:nvPr/>
        </p:nvSpPr>
        <p:spPr>
          <a:xfrm>
            <a:off x="266065" y="2063115"/>
            <a:ext cx="3594735" cy="737235"/>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cs typeface="微软雅黑" panose="020B0503020204020204" charset="-122"/>
              </a:rPr>
              <a:t>战略议题，</a:t>
            </a:r>
            <a:r>
              <a:rPr lang="zh-CN" sz="1400" b="0">
                <a:solidFill>
                  <a:srgbClr val="231F20"/>
                </a:solidFill>
                <a:latin typeface="微软雅黑" panose="020B0503020204020204" charset="-122"/>
                <a:ea typeface="微软雅黑" panose="020B0503020204020204" charset="-122"/>
                <a:cs typeface="微软雅黑" panose="020B0503020204020204" charset="-122"/>
              </a:rPr>
              <a:t>是指对国家安全具有全局性、长远性影响并被国家最高领导层关注和认可的重大问题，</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战略的制定以议题为核心</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228600" y="3105150"/>
            <a:ext cx="3222625" cy="889000"/>
          </a:xfrm>
          <a:prstGeom prst="rect">
            <a:avLst/>
          </a:prstGeom>
          <a:noFill/>
          <a:ln w="9525">
            <a:noFill/>
          </a:ln>
        </p:spPr>
        <p:txBody>
          <a:bodyPr wrap="square">
            <a:noAutofit/>
          </a:bodyPr>
          <a:p>
            <a:pPr indent="0"/>
            <a:r>
              <a:rPr lang="zh-CN" sz="1400" b="1">
                <a:solidFill>
                  <a:srgbClr val="231F20"/>
                </a:solidFill>
                <a:latin typeface="微软雅黑" panose="020B0503020204020204" charset="-122"/>
                <a:ea typeface="微软雅黑" panose="020B0503020204020204" charset="-122"/>
              </a:rPr>
              <a:t>定下战略决心</a:t>
            </a:r>
            <a:r>
              <a:rPr lang="zh-CN" sz="1400" b="0">
                <a:solidFill>
                  <a:srgbClr val="231F20"/>
                </a:solidFill>
                <a:latin typeface="微软雅黑" panose="020B0503020204020204" charset="-122"/>
                <a:ea typeface="微软雅黑" panose="020B0503020204020204" charset="-122"/>
              </a:rPr>
              <a:t>是国家安全战略制定的中心环节和核心内容，是规划战略方案、作出战略计划的基本依据和指针，对于战略实施具有决定性的影响。</a:t>
            </a:r>
            <a:endParaRPr lang="zh-CN" altLang="en-US" sz="1400" b="0">
              <a:solidFill>
                <a:srgbClr val="231F20"/>
              </a:solidFill>
              <a:latin typeface="微软雅黑" panose="020B0503020204020204" charset="-122"/>
              <a:ea typeface="微软雅黑" panose="020B0503020204020204" charset="-122"/>
            </a:endParaRPr>
          </a:p>
        </p:txBody>
      </p:sp>
      <p:sp>
        <p:nvSpPr>
          <p:cNvPr id="21" name="文本框 20"/>
          <p:cNvSpPr txBox="1"/>
          <p:nvPr/>
        </p:nvSpPr>
        <p:spPr>
          <a:xfrm>
            <a:off x="5589905" y="963930"/>
            <a:ext cx="3225800" cy="1168400"/>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战略方案，</a:t>
            </a:r>
            <a:r>
              <a:rPr lang="zh-CN" sz="1400" b="0">
                <a:solidFill>
                  <a:srgbClr val="231F20"/>
                </a:solidFill>
                <a:latin typeface="微软雅黑" panose="020B0503020204020204" charset="-122"/>
                <a:ea typeface="微软雅黑" panose="020B0503020204020204" charset="-122"/>
              </a:rPr>
              <a:t>是指为解决既定的战略议题而根据已确定的战略决心，对战略实施预先作出的基本安排。从本质上说，国家安全战略制定就是战略方案的选择过程，没有选择就没有战略制定。</a:t>
            </a:r>
            <a:endParaRPr lang="zh-CN" altLang="en-US" sz="1400" b="0">
              <a:solidFill>
                <a:srgbClr val="231F20"/>
              </a:solidFill>
              <a:latin typeface="微软雅黑" panose="020B0503020204020204" charset="-122"/>
              <a:ea typeface="微软雅黑" panose="020B0503020204020204" charset="-122"/>
            </a:endParaRPr>
          </a:p>
        </p:txBody>
      </p:sp>
      <p:sp>
        <p:nvSpPr>
          <p:cNvPr id="22" name="文本框 21"/>
          <p:cNvSpPr txBox="1"/>
          <p:nvPr/>
        </p:nvSpPr>
        <p:spPr>
          <a:xfrm>
            <a:off x="6134100" y="2343150"/>
            <a:ext cx="2809240" cy="953135"/>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战略计划</a:t>
            </a:r>
            <a:r>
              <a:rPr lang="zh-CN" sz="1400" b="0">
                <a:solidFill>
                  <a:srgbClr val="231F20"/>
                </a:solidFill>
                <a:latin typeface="微软雅黑" panose="020B0503020204020204" charset="-122"/>
                <a:ea typeface="微软雅黑" panose="020B0503020204020204" charset="-122"/>
              </a:rPr>
              <a:t>是为达成一定的战略目标而对战略实施办法所预先拟制的计划。它是战略方案的深化、细化、优化和拓展完善。</a:t>
            </a:r>
            <a:endParaRPr lang="zh-CN" altLang="en-US" sz="1400" b="0">
              <a:solidFill>
                <a:srgbClr val="231F20"/>
              </a:solidFill>
              <a:latin typeface="微软雅黑" panose="020B0503020204020204" charset="-122"/>
              <a:ea typeface="微软雅黑" panose="020B0503020204020204" charset="-122"/>
            </a:endParaRPr>
          </a:p>
        </p:txBody>
      </p:sp>
      <p:sp>
        <p:nvSpPr>
          <p:cNvPr id="23" name="文本框 22"/>
          <p:cNvSpPr txBox="1"/>
          <p:nvPr/>
        </p:nvSpPr>
        <p:spPr>
          <a:xfrm>
            <a:off x="5807710" y="3507105"/>
            <a:ext cx="2956560" cy="953135"/>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战略评估</a:t>
            </a:r>
            <a:r>
              <a:rPr lang="zh-CN" sz="1400" b="0">
                <a:solidFill>
                  <a:srgbClr val="231F20"/>
                </a:solidFill>
                <a:latin typeface="微软雅黑" panose="020B0503020204020204" charset="-122"/>
                <a:ea typeface="微软雅黑" panose="020B0503020204020204" charset="-122"/>
              </a:rPr>
              <a:t>是指对国家安全战略制定过程、方法和结论的分析论证与比较评定。它是战略制定的重要环节和基本方法。</a:t>
            </a:r>
            <a:endParaRPr lang="zh-CN" altLang="en-US" sz="1400" b="0">
              <a:solidFill>
                <a:srgbClr val="231F20"/>
              </a:solidFill>
              <a:latin typeface="微软雅黑" panose="020B0503020204020204" charset="-122"/>
              <a:ea typeface="微软雅黑" panose="020B0503020204020204" charset="-122"/>
            </a:endParaRPr>
          </a:p>
        </p:txBody>
      </p:sp>
      <p:sp>
        <p:nvSpPr>
          <p:cNvPr id="24" name="文本框 23"/>
          <p:cNvSpPr txBox="1"/>
          <p:nvPr/>
        </p:nvSpPr>
        <p:spPr>
          <a:xfrm>
            <a:off x="1219200" y="4418330"/>
            <a:ext cx="6654800" cy="521970"/>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战略指令，</a:t>
            </a:r>
            <a:r>
              <a:rPr lang="zh-CN" sz="1400" b="0">
                <a:solidFill>
                  <a:srgbClr val="231F20"/>
                </a:solidFill>
                <a:latin typeface="微软雅黑" panose="020B0503020204020204" charset="-122"/>
                <a:ea typeface="微软雅黑" panose="020B0503020204020204" charset="-122"/>
              </a:rPr>
              <a:t>是关于国家安全战略或战略行动的指示、命令和法规文件，通常以书面、口头等形式呈现，用于下达战略任务，公布战略决定，宣示战略构想</a:t>
            </a:r>
            <a:endParaRPr lang="zh-CN" altLang="en-US" sz="14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一、国家安全战略制定</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4735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国家安全战略制定与实施</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descr="c6ab468fb5fd6cda1c619b01f5b95163"/>
          <p:cNvPicPr>
            <a:picLocks noChangeAspect="1"/>
          </p:cNvPicPr>
          <p:nvPr/>
        </p:nvPicPr>
        <p:blipFill>
          <a:blip r:embed="rId1"/>
          <a:stretch>
            <a:fillRect/>
          </a:stretch>
        </p:blipFill>
        <p:spPr>
          <a:xfrm>
            <a:off x="1143000" y="1276350"/>
            <a:ext cx="6669405" cy="3446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二、国家安全战略实施</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4735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国家安全战略制定与实施</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5"/>
          <p:cNvSpPr/>
          <p:nvPr>
            <p:custDataLst>
              <p:tags r:id="rId1"/>
            </p:custDataLst>
          </p:nvPr>
        </p:nvSpPr>
        <p:spPr bwMode="auto">
          <a:xfrm>
            <a:off x="3776334" y="1995096"/>
            <a:ext cx="755502" cy="717864"/>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3792858" y="2750339"/>
            <a:ext cx="756420" cy="717864"/>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193098" y="1526667"/>
            <a:ext cx="755502" cy="717864"/>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424431" y="2262490"/>
            <a:ext cx="755502" cy="718782"/>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128236" y="2276660"/>
            <a:ext cx="755502" cy="718782"/>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369667" y="1516568"/>
            <a:ext cx="755502" cy="717864"/>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369071" y="2535808"/>
            <a:ext cx="273833" cy="200485"/>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662044" y="2480837"/>
            <a:ext cx="280275" cy="282089"/>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615621" y="1770617"/>
            <a:ext cx="263593" cy="209766"/>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419275" y="1746046"/>
            <a:ext cx="303513" cy="2623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3844807" y="2198497"/>
            <a:ext cx="618554" cy="400859"/>
          </a:xfrm>
          <a:prstGeom prst="rect">
            <a:avLst/>
          </a:prstGeom>
          <a:noFill/>
        </p:spPr>
        <p:txBody>
          <a:bodyPr wrap="square" rtlCol="0" anchor="ctr" anchorCtr="0">
            <a:normAutofit fontScale="90000"/>
          </a:bodyPr>
          <a:p>
            <a:pPr algn="ctr">
              <a:lnSpc>
                <a:spcPct val="130000"/>
              </a:lnSpc>
            </a:pPr>
            <a:r>
              <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实施</a:t>
            </a:r>
            <a:endPar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7" name="图形 3"/>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007823" y="2909243"/>
            <a:ext cx="326488" cy="326488"/>
          </a:xfrm>
          <a:prstGeom prst="rect">
            <a:avLst/>
          </a:prstGeom>
        </p:spPr>
      </p:pic>
      <p:sp>
        <p:nvSpPr>
          <p:cNvPr id="100" name="文本框 99"/>
          <p:cNvSpPr txBox="1"/>
          <p:nvPr/>
        </p:nvSpPr>
        <p:spPr>
          <a:xfrm>
            <a:off x="228600" y="1188720"/>
            <a:ext cx="3215005" cy="1168400"/>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（一）依据政策，把握政治方向</a:t>
            </a:r>
            <a:r>
              <a:rPr lang="zh-CN" sz="1400" b="0">
                <a:solidFill>
                  <a:schemeClr val="tx1"/>
                </a:solidFill>
                <a:latin typeface="微软雅黑" panose="020B0503020204020204" charset="-122"/>
                <a:ea typeface="微软雅黑" panose="020B0503020204020204" charset="-122"/>
              </a:rPr>
              <a:t>国家安全战略本身是政治的最高体现，贯彻了国家的政治利益和战略追求，体现了国家的政策意志，蕴含了长远的国家安全与发展目标。</a:t>
            </a:r>
            <a:endParaRPr lang="zh-CN" altLang="en-US" sz="1400" b="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5016500" y="1123950"/>
            <a:ext cx="4015105" cy="7372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（二）创造条件，营造实施环境</a:t>
            </a:r>
            <a:r>
              <a:rPr lang="zh-CN" sz="1400" b="0">
                <a:solidFill>
                  <a:schemeClr val="tx1"/>
                </a:solidFill>
                <a:latin typeface="微软雅黑" panose="020B0503020204020204" charset="-122"/>
                <a:ea typeface="微软雅黑" panose="020B0503020204020204" charset="-122"/>
              </a:rPr>
              <a:t>国家安全战略实施需要许多条件支持，既有物质条件也有精神条件，既有国内条件也有国际条件。</a:t>
            </a:r>
            <a:endParaRPr lang="zh-CN" altLang="en-US" sz="1400" b="0">
              <a:solidFill>
                <a:schemeClr val="tx1"/>
              </a:solidFill>
              <a:latin typeface="微软雅黑" panose="020B0503020204020204" charset="-122"/>
              <a:ea typeface="微软雅黑" panose="020B0503020204020204" charset="-122"/>
            </a:endParaRPr>
          </a:p>
        </p:txBody>
      </p:sp>
      <p:sp>
        <p:nvSpPr>
          <p:cNvPr id="5" name="文本框 4"/>
          <p:cNvSpPr txBox="1"/>
          <p:nvPr/>
        </p:nvSpPr>
        <p:spPr>
          <a:xfrm>
            <a:off x="314960" y="2712720"/>
            <a:ext cx="3364865" cy="159956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（三）把握节奏，区分轻重缓急</a:t>
            </a:r>
            <a:r>
              <a:rPr lang="zh-CN" sz="1400" b="0">
                <a:solidFill>
                  <a:schemeClr val="tx1"/>
                </a:solidFill>
                <a:latin typeface="微软雅黑" panose="020B0503020204020204" charset="-122"/>
                <a:ea typeface="微软雅黑" panose="020B0503020204020204" charset="-122"/>
              </a:rPr>
              <a:t>国家安全战略的实施所涉层级不一、问题各异、威胁不同，需要实施者对现实和潜在威胁进行综合分析、统一比较和通盘考量，根据其性质和威胁程度进行归类，排列次序，在此基础上区分轻重缓急，有序处理，统筹实施。</a:t>
            </a:r>
            <a:endParaRPr lang="zh-CN" altLang="en-US" sz="1400" b="0">
              <a:solidFill>
                <a:schemeClr val="tx1"/>
              </a:solidFill>
              <a:latin typeface="微软雅黑" panose="020B0503020204020204" charset="-122"/>
              <a:ea typeface="微软雅黑" panose="020B0503020204020204" charset="-122"/>
            </a:endParaRPr>
          </a:p>
        </p:txBody>
      </p:sp>
      <p:sp>
        <p:nvSpPr>
          <p:cNvPr id="8" name="文本框 7"/>
          <p:cNvSpPr txBox="1"/>
          <p:nvPr/>
        </p:nvSpPr>
        <p:spPr>
          <a:xfrm>
            <a:off x="5140960" y="2145030"/>
            <a:ext cx="3825875" cy="9531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（四）综合施策，灵活运用手段</a:t>
            </a:r>
            <a:r>
              <a:rPr lang="zh-CN" sz="1400" b="0">
                <a:solidFill>
                  <a:schemeClr val="tx1"/>
                </a:solidFill>
                <a:latin typeface="微软雅黑" panose="020B0503020204020204" charset="-122"/>
                <a:ea typeface="微软雅黑" panose="020B0503020204020204" charset="-122"/>
              </a:rPr>
              <a:t>国家安全战略实施必须在通盘考虑各种因素的基础上综合施策，实施者应充分运用多种策略手段，科学合理地配置各种力量资源。</a:t>
            </a:r>
            <a:endParaRPr lang="zh-CN" altLang="en-US" sz="1400" b="0">
              <a:solidFill>
                <a:schemeClr val="tx1"/>
              </a:solidFill>
              <a:latin typeface="微软雅黑" panose="020B0503020204020204" charset="-122"/>
              <a:ea typeface="微软雅黑" panose="020B0503020204020204" charset="-122"/>
            </a:endParaRPr>
          </a:p>
        </p:txBody>
      </p:sp>
      <p:sp>
        <p:nvSpPr>
          <p:cNvPr id="9" name="文本框 8"/>
          <p:cNvSpPr txBox="1"/>
          <p:nvPr/>
        </p:nvSpPr>
        <p:spPr>
          <a:xfrm>
            <a:off x="3792855" y="3475673"/>
            <a:ext cx="5080000" cy="737235"/>
          </a:xfrm>
          <a:prstGeom prst="rect">
            <a:avLst/>
          </a:prstGeom>
          <a:noFill/>
          <a:ln w="9525">
            <a:noFill/>
          </a:ln>
        </p:spPr>
        <p:txBody>
          <a:bodyPr>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（五）夯实基础，强化军事能力</a:t>
            </a:r>
            <a:r>
              <a:rPr lang="zh-CN" sz="1400" b="0">
                <a:solidFill>
                  <a:schemeClr val="tx1"/>
                </a:solidFill>
                <a:latin typeface="微软雅黑" panose="020B0503020204020204" charset="-122"/>
                <a:ea typeface="微软雅黑" panose="020B0503020204020204" charset="-122"/>
              </a:rPr>
              <a:t>国家安全战略的实施需要强大的战略力量支撑。决定一国兴衰成败、维系国家安全稳定的关键是战略能力。</a:t>
            </a:r>
            <a:endParaRPr lang="zh-CN" altLang="en-US" sz="1400" b="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591820" y="361950"/>
            <a:ext cx="798957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第六节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国家安全战略文化与战略思维</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752600" y="1276350"/>
            <a:ext cx="5310505"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一、国家安全战略文化</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二、国家安全战略思维</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一、国家安全战略文化</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345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第六节 | 国家安全战略文化与战略思维</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914400" y="1141730"/>
            <a:ext cx="5080000" cy="368300"/>
          </a:xfrm>
          <a:prstGeom prst="rect">
            <a:avLst/>
          </a:prstGeom>
          <a:noFill/>
          <a:ln w="9525">
            <a:noFill/>
          </a:ln>
        </p:spPr>
        <p:txBody>
          <a:bodyPr>
            <a:spAutoFit/>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（一）中国战略文化的基本精神</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4" name="文本框 3"/>
          <p:cNvSpPr txBox="1"/>
          <p:nvPr/>
        </p:nvSpPr>
        <p:spPr>
          <a:xfrm>
            <a:off x="990600" y="1504950"/>
            <a:ext cx="7887970" cy="829945"/>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中国有着五千多年的文明史，华夏儿女在漫长的历史长河中创造了绚丽多彩的思想文化，许多文化传统延续至今。传统思想文化对国家战略的制定具有重要影响。</a:t>
            </a:r>
            <a:endParaRPr lang="zh-CN" altLang="en-US" sz="1600" b="0">
              <a:solidFill>
                <a:srgbClr val="231F20"/>
              </a:solidFill>
              <a:latin typeface="微软雅黑" panose="020B0503020204020204" charset="-122"/>
              <a:ea typeface="微软雅黑" panose="020B0503020204020204" charset="-122"/>
            </a:endParaRPr>
          </a:p>
        </p:txBody>
      </p:sp>
      <p:sp>
        <p:nvSpPr>
          <p:cNvPr id="5" name="文本框 4"/>
          <p:cNvSpPr txBox="1"/>
          <p:nvPr/>
        </p:nvSpPr>
        <p:spPr>
          <a:xfrm>
            <a:off x="990600" y="2266950"/>
            <a:ext cx="7716520" cy="829945"/>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cs typeface="微软雅黑" panose="020B0503020204020204" charset="-122"/>
              </a:rPr>
              <a:t>在</a:t>
            </a:r>
            <a:r>
              <a:rPr lang="en-US" sz="1600" b="0">
                <a:solidFill>
                  <a:srgbClr val="231F20"/>
                </a:solidFill>
                <a:latin typeface="微软雅黑" panose="020B0503020204020204" charset="-122"/>
                <a:ea typeface="微软雅黑" panose="020B0503020204020204" charset="-122"/>
                <a:cs typeface="微软雅黑" panose="020B0503020204020204" charset="-122"/>
              </a:rPr>
              <a:t>20</a:t>
            </a:r>
            <a:r>
              <a:rPr lang="zh-CN" sz="1600" b="0">
                <a:solidFill>
                  <a:srgbClr val="231F20"/>
                </a:solidFill>
                <a:latin typeface="微软雅黑" panose="020B0503020204020204" charset="-122"/>
                <a:ea typeface="微软雅黑" panose="020B0503020204020204" charset="-122"/>
                <a:cs typeface="微软雅黑" panose="020B0503020204020204" charset="-122"/>
              </a:rPr>
              <a:t>世纪</a:t>
            </a:r>
            <a:r>
              <a:rPr lang="en-US" sz="1600" b="0">
                <a:solidFill>
                  <a:srgbClr val="231F20"/>
                </a:solidFill>
                <a:latin typeface="微软雅黑" panose="020B0503020204020204" charset="-122"/>
                <a:ea typeface="微软雅黑" panose="020B0503020204020204" charset="-122"/>
                <a:cs typeface="微软雅黑" panose="020B0503020204020204" charset="-122"/>
              </a:rPr>
              <a:t>20</a:t>
            </a:r>
            <a:r>
              <a:rPr lang="zh-CN" sz="1600" b="0">
                <a:solidFill>
                  <a:srgbClr val="231F20"/>
                </a:solidFill>
                <a:latin typeface="微软雅黑" panose="020B0503020204020204" charset="-122"/>
                <a:ea typeface="微软雅黑" panose="020B0503020204020204" charset="-122"/>
                <a:cs typeface="微软雅黑" panose="020B0503020204020204" charset="-122"/>
              </a:rPr>
              <a:t>年代开始的中国人民伟大的革命战争中，具有里程碑意义的是毛泽东战略思想的创立。</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990600" y="2952750"/>
            <a:ext cx="7924800" cy="1198880"/>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党的十一届三中全会后，我国确定了以经济建设为中心的基本路线，强调走和平发展之路。伴随着国际环境的改变，中国的战略文化也逐渐转变到以和平发展、合作共赢为核心的战略理念上来。</a:t>
            </a:r>
            <a:endParaRPr lang="zh-CN" altLang="en-US" sz="16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928370" y="4095750"/>
            <a:ext cx="7778750" cy="829945"/>
          </a:xfrm>
          <a:prstGeom prst="rect">
            <a:avLst/>
          </a:prstGeom>
          <a:noFill/>
          <a:ln w="9525">
            <a:noFill/>
          </a:ln>
        </p:spPr>
        <p:txBody>
          <a:bodyPr wrap="square">
            <a:spAutoFit/>
          </a:bodyPr>
          <a:p>
            <a:pPr indent="0">
              <a:lnSpc>
                <a:spcPct val="150000"/>
              </a:lnSpc>
            </a:pPr>
            <a:r>
              <a:rPr lang="zh-CN" sz="1600" b="0">
                <a:solidFill>
                  <a:srgbClr val="231F20"/>
                </a:solidFill>
                <a:latin typeface="微软雅黑" panose="020B0503020204020204" charset="-122"/>
                <a:ea typeface="微软雅黑" panose="020B0503020204020204" charset="-122"/>
              </a:rPr>
              <a:t>现实主义强调了当代中国的国家利益，道德主义则体现了中国的国际主义情怀，合作主义展现的则是国际新安全观的基本精神。</a:t>
            </a:r>
            <a:endParaRPr lang="zh-CN" altLang="en-US" sz="1600" b="0">
              <a:solidFill>
                <a:srgbClr val="231F20"/>
              </a:solidFill>
              <a:latin typeface="微软雅黑" panose="020B0503020204020204" charset="-122"/>
              <a:ea typeface="微软雅黑" panose="020B0503020204020204" charset="-122"/>
            </a:endParaRPr>
          </a:p>
        </p:txBody>
      </p:sp>
      <p:sp>
        <p:nvSpPr>
          <p:cNvPr id="16" name="椭圆 15"/>
          <p:cNvSpPr/>
          <p:nvPr>
            <p:custDataLst>
              <p:tags r:id="rId1"/>
            </p:custDataLst>
          </p:nvPr>
        </p:nvSpPr>
        <p:spPr>
          <a:xfrm>
            <a:off x="476064" y="15683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6" name="椭圆 5"/>
          <p:cNvSpPr/>
          <p:nvPr>
            <p:custDataLst>
              <p:tags r:id="rId2"/>
            </p:custDataLst>
          </p:nvPr>
        </p:nvSpPr>
        <p:spPr>
          <a:xfrm>
            <a:off x="476064" y="242372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9" name="椭圆 8"/>
          <p:cNvSpPr/>
          <p:nvPr>
            <p:custDataLst>
              <p:tags r:id="rId3"/>
            </p:custDataLst>
          </p:nvPr>
        </p:nvSpPr>
        <p:spPr>
          <a:xfrm>
            <a:off x="476064" y="32574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03</a:t>
            </a:r>
            <a:endParaRPr lang="en-US" altLang="zh-CN" sz="2000" b="1">
              <a:solidFill>
                <a:schemeClr val="lt1">
                  <a:lumMod val="100000"/>
                </a:schemeClr>
              </a:solidFill>
              <a:latin typeface="+mn-ea"/>
              <a:cs typeface="+mn-ea"/>
            </a:endParaRPr>
          </a:p>
        </p:txBody>
      </p:sp>
      <p:sp>
        <p:nvSpPr>
          <p:cNvPr id="10" name="椭圆 9"/>
          <p:cNvSpPr/>
          <p:nvPr>
            <p:custDataLst>
              <p:tags r:id="rId4"/>
            </p:custDataLst>
          </p:nvPr>
        </p:nvSpPr>
        <p:spPr>
          <a:xfrm>
            <a:off x="457014" y="409123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04</a:t>
            </a:r>
            <a:endParaRPr lang="en-US" altLang="zh-CN" sz="2000" b="1">
              <a:solidFill>
                <a:schemeClr val="lt1">
                  <a:lumMod val="100000"/>
                </a:schemeClr>
              </a:solidFill>
              <a:latin typeface="+mn-ea"/>
              <a:cs typeface="+mn-ea"/>
            </a:endParaRPr>
          </a:p>
        </p:txBody>
      </p:sp>
      <p:pic>
        <p:nvPicPr>
          <p:cNvPr id="11" name="图片 10" descr="9004821_navigation_gps_map_pin_location"/>
          <p:cNvPicPr>
            <a:picLocks noChangeAspect="1"/>
          </p:cNvPicPr>
          <p:nvPr/>
        </p:nvPicPr>
        <p:blipFill>
          <a:blip r:embed="rId5"/>
          <a:stretch>
            <a:fillRect/>
          </a:stretch>
        </p:blipFill>
        <p:spPr>
          <a:xfrm>
            <a:off x="7315200" y="666750"/>
            <a:ext cx="991870" cy="991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5"/>
          <p:cNvSpPr txBox="1"/>
          <p:nvPr/>
        </p:nvSpPr>
        <p:spPr>
          <a:xfrm>
            <a:off x="1143000" y="1047750"/>
            <a:ext cx="5389245" cy="2768600"/>
          </a:xfrm>
          <a:prstGeom prst="rect">
            <a:avLst/>
          </a:prstGeom>
          <a:noFill/>
          <a:ln>
            <a:noFill/>
          </a:ln>
        </p:spPr>
        <p:txBody>
          <a:bodyPr wrap="square" lIns="68580" tIns="34290" rIns="68580" bIns="34290" rtlCol="0">
            <a:noAutofit/>
          </a:bodyPr>
          <a:lstStyle/>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第一节|国家安全战略概述</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第二节|国家安全战略目标</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第三节|国家安全战略指导</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第四节|国家安全力量</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
        <p:nvSpPr>
          <p:cNvPr id="2" name="文本框 1"/>
          <p:cNvSpPr txBox="1"/>
          <p:nvPr/>
        </p:nvSpPr>
        <p:spPr>
          <a:xfrm>
            <a:off x="3645812" y="209510"/>
            <a:ext cx="1852375" cy="706755"/>
          </a:xfrm>
          <a:prstGeom prst="rect">
            <a:avLst/>
          </a:prstGeom>
          <a:noFill/>
        </p:spPr>
        <p:txBody>
          <a:bodyPr wrap="square" rtlCol="0">
            <a:spAutoFit/>
          </a:bodyPr>
          <a:lstStyle/>
          <a:p>
            <a:pPr algn="ctr"/>
            <a:r>
              <a:rPr kumimoji="1" lang="zh-CN" altLang="en-US" sz="4000" b="1">
                <a:solidFill>
                  <a:schemeClr val="accent6">
                    <a:lumMod val="20000"/>
                    <a:lumOff val="80000"/>
                  </a:schemeClr>
                </a:solidFill>
                <a:latin typeface="微软雅黑" panose="020B0503020204020204" charset="-122"/>
                <a:ea typeface="微软雅黑" panose="020B0503020204020204" charset="-122"/>
              </a:rPr>
              <a:t>目录</a:t>
            </a:r>
            <a:endParaRPr kumimoji="1" lang="zh-CN" altLang="en-US" sz="4000" b="1">
              <a:solidFill>
                <a:schemeClr val="accent6">
                  <a:lumMod val="20000"/>
                  <a:lumOff val="80000"/>
                </a:schemeClr>
              </a:solidFill>
              <a:latin typeface="微软雅黑" panose="020B0503020204020204" charset="-122"/>
              <a:ea typeface="微软雅黑" panose="020B0503020204020204" charset="-122"/>
            </a:endParaRPr>
          </a:p>
        </p:txBody>
      </p:sp>
      <p:sp>
        <p:nvSpPr>
          <p:cNvPr id="3" name="文本框 15"/>
          <p:cNvSpPr txBox="1"/>
          <p:nvPr/>
        </p:nvSpPr>
        <p:spPr>
          <a:xfrm>
            <a:off x="4267200" y="1047750"/>
            <a:ext cx="4192270" cy="2768600"/>
          </a:xfrm>
          <a:prstGeom prst="rect">
            <a:avLst/>
          </a:prstGeom>
          <a:noFill/>
          <a:ln>
            <a:noFill/>
          </a:ln>
        </p:spPr>
        <p:txBody>
          <a:bodyPr wrap="square" lIns="68580" tIns="34290" rIns="68580" bIns="34290" rtlCol="0">
            <a:noAutofit/>
          </a:bodyPr>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第五节|国家安全战略制定与实施</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第六节|国家安全战略文化与战略思维</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第七节|世界主要国家（地区）的国家安全战略</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一、国家安全战略制定</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3454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第六节 | 国家安全战略文化与战略思维</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20725" y="1123950"/>
            <a:ext cx="5080000" cy="368300"/>
          </a:xfrm>
          <a:prstGeom prst="rect">
            <a:avLst/>
          </a:prstGeom>
          <a:noFill/>
          <a:ln w="9525">
            <a:noFill/>
          </a:ln>
        </p:spPr>
        <p:txBody>
          <a:bodyPr>
            <a:spAutoFit/>
          </a:bodyPr>
          <a:p>
            <a:pPr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（二）美国战略文化的特征</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4" name="文本框 3"/>
          <p:cNvSpPr txBox="1"/>
          <p:nvPr/>
        </p:nvSpPr>
        <p:spPr>
          <a:xfrm>
            <a:off x="965835" y="1568450"/>
            <a:ext cx="7784465" cy="829945"/>
          </a:xfrm>
          <a:prstGeom prst="rect">
            <a:avLst/>
          </a:prstGeom>
          <a:noFill/>
          <a:ln w="9525">
            <a:noFill/>
          </a:ln>
        </p:spPr>
        <p:txBody>
          <a:bodyPr wrap="square">
            <a:spAutoFit/>
          </a:bodyPr>
          <a:p>
            <a:pPr indent="269875"/>
            <a:r>
              <a:rPr lang="zh-CN" sz="1600" b="0">
                <a:solidFill>
                  <a:srgbClr val="231F20"/>
                </a:solidFill>
                <a:latin typeface="微软雅黑" panose="020B0503020204020204" charset="-122"/>
                <a:ea typeface="微软雅黑" panose="020B0503020204020204" charset="-122"/>
                <a:cs typeface="微软雅黑" panose="020B0503020204020204" charset="-122"/>
              </a:rPr>
              <a:t>众所周知，美国只有</a:t>
            </a:r>
            <a:r>
              <a:rPr lang="en-US" sz="1600" b="0">
                <a:solidFill>
                  <a:srgbClr val="231F20"/>
                </a:solidFill>
                <a:latin typeface="微软雅黑" panose="020B0503020204020204" charset="-122"/>
                <a:ea typeface="微软雅黑" panose="020B0503020204020204" charset="-122"/>
                <a:cs typeface="微软雅黑" panose="020B0503020204020204" charset="-122"/>
              </a:rPr>
              <a:t>200</a:t>
            </a:r>
            <a:r>
              <a:rPr lang="zh-CN" sz="1600" b="0">
                <a:solidFill>
                  <a:srgbClr val="231F20"/>
                </a:solidFill>
                <a:latin typeface="微软雅黑" panose="020B0503020204020204" charset="-122"/>
                <a:ea typeface="微软雅黑" panose="020B0503020204020204" charset="-122"/>
                <a:cs typeface="微软雅黑" panose="020B0503020204020204" charset="-122"/>
              </a:rPr>
              <a:t>多年的历史，似乎没有什么文化传统可以追溯。然而，每个民族的文化都有其自身的独特性。实际上，美国作为一个移民国家，其战略文化的独特之处，就是“与生俱来”的扩张性。</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2562860"/>
            <a:ext cx="5175250" cy="583565"/>
          </a:xfrm>
          <a:prstGeom prst="rect">
            <a:avLst/>
          </a:prstGeom>
          <a:noFill/>
          <a:ln w="9525">
            <a:noFill/>
          </a:ln>
        </p:spPr>
        <p:txBody>
          <a:bodyPr wrap="square">
            <a:spAutoFit/>
          </a:bodyPr>
          <a:p>
            <a:pPr indent="0"/>
            <a:r>
              <a:rPr lang="zh-CN" sz="1600" b="0">
                <a:solidFill>
                  <a:srgbClr val="231F20"/>
                </a:solidFill>
                <a:latin typeface="微软雅黑" panose="020B0503020204020204" charset="-122"/>
                <a:ea typeface="微软雅黑" panose="020B0503020204020204" charset="-122"/>
              </a:rPr>
              <a:t>首先，这种战略文化的扩张性深深地植根于美利坚民族的历史文化之中。</a:t>
            </a:r>
            <a:endParaRPr lang="zh-CN" altLang="en-US" sz="1600" b="0">
              <a:solidFill>
                <a:srgbClr val="231F20"/>
              </a:solidFill>
              <a:latin typeface="微软雅黑" panose="020B0503020204020204" charset="-122"/>
              <a:ea typeface="微软雅黑" panose="020B0503020204020204" charset="-122"/>
            </a:endParaRPr>
          </a:p>
        </p:txBody>
      </p:sp>
      <p:sp>
        <p:nvSpPr>
          <p:cNvPr id="16" name="椭圆 15"/>
          <p:cNvSpPr/>
          <p:nvPr>
            <p:custDataLst>
              <p:tags r:id="rId1"/>
            </p:custDataLst>
          </p:nvPr>
        </p:nvSpPr>
        <p:spPr>
          <a:xfrm>
            <a:off x="528320" y="25717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01</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7" name="椭圆 6"/>
          <p:cNvSpPr/>
          <p:nvPr>
            <p:custDataLst>
              <p:tags r:id="rId2"/>
            </p:custDataLst>
          </p:nvPr>
        </p:nvSpPr>
        <p:spPr>
          <a:xfrm>
            <a:off x="528320" y="3427095"/>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02</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9" name="椭圆 8"/>
          <p:cNvSpPr/>
          <p:nvPr>
            <p:custDataLst>
              <p:tags r:id="rId3"/>
            </p:custDataLst>
          </p:nvPr>
        </p:nvSpPr>
        <p:spPr>
          <a:xfrm>
            <a:off x="528320" y="42608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03</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8" name="文本框 7"/>
          <p:cNvSpPr txBox="1"/>
          <p:nvPr/>
        </p:nvSpPr>
        <p:spPr>
          <a:xfrm>
            <a:off x="1143000" y="3372485"/>
            <a:ext cx="4657725" cy="583565"/>
          </a:xfrm>
          <a:prstGeom prst="rect">
            <a:avLst/>
          </a:prstGeom>
          <a:noFill/>
        </p:spPr>
        <p:txBody>
          <a:bodyPr wrap="square" rtlCol="0" anchor="t">
            <a:spAutoFit/>
          </a:bodyPr>
          <a:p>
            <a:pPr indent="0"/>
            <a:r>
              <a:rPr lang="zh-CN" sz="1600">
                <a:solidFill>
                  <a:srgbClr val="231F20"/>
                </a:solidFill>
                <a:latin typeface="微软雅黑" panose="020B0503020204020204" charset="-122"/>
                <a:ea typeface="微软雅黑" panose="020B0503020204020204" charset="-122"/>
                <a:sym typeface="+mn-ea"/>
              </a:rPr>
              <a:t>其次，这种战略文化的扩张性突出表现在美国建国后的领土扩张上。</a:t>
            </a:r>
            <a:endParaRPr lang="zh-CN" altLang="en-US" sz="1600">
              <a:solidFill>
                <a:srgbClr val="231F20"/>
              </a:solidFill>
              <a:latin typeface="微软雅黑" panose="020B0503020204020204" charset="-122"/>
              <a:ea typeface="微软雅黑" panose="020B0503020204020204" charset="-122"/>
              <a:sym typeface="+mn-ea"/>
            </a:endParaRPr>
          </a:p>
        </p:txBody>
      </p:sp>
      <p:sp>
        <p:nvSpPr>
          <p:cNvPr id="11" name="文本框 10"/>
          <p:cNvSpPr txBox="1"/>
          <p:nvPr/>
        </p:nvSpPr>
        <p:spPr>
          <a:xfrm>
            <a:off x="1143000" y="4098290"/>
            <a:ext cx="4657725" cy="583565"/>
          </a:xfrm>
          <a:prstGeom prst="rect">
            <a:avLst/>
          </a:prstGeom>
          <a:noFill/>
        </p:spPr>
        <p:txBody>
          <a:bodyPr wrap="square" rtlCol="0" anchor="t">
            <a:spAutoFit/>
          </a:bodyPr>
          <a:p>
            <a:pPr indent="0"/>
            <a:r>
              <a:rPr lang="zh-CN" sz="1600">
                <a:solidFill>
                  <a:srgbClr val="231F20"/>
                </a:solidFill>
                <a:latin typeface="微软雅黑" panose="020B0503020204020204" charset="-122"/>
                <a:ea typeface="微软雅黑" panose="020B0503020204020204" charset="-122"/>
                <a:cs typeface="微软雅黑" panose="020B0503020204020204" charset="-122"/>
                <a:sym typeface="+mn-ea"/>
              </a:rPr>
              <a:t>最后，这种战略文化的扩张性还渊源于美国人思想文化中的</a:t>
            </a:r>
            <a:r>
              <a:rPr lang="en-US" sz="1600">
                <a:solidFill>
                  <a:srgbClr val="231F20"/>
                </a:solidFill>
                <a:latin typeface="微软雅黑" panose="020B0503020204020204" charset="-122"/>
                <a:ea typeface="微软雅黑" panose="020B0503020204020204" charset="-122"/>
                <a:cs typeface="微软雅黑" panose="020B0503020204020204" charset="-122"/>
                <a:sym typeface="+mn-ea"/>
              </a:rPr>
              <a:t>“</a:t>
            </a:r>
            <a:r>
              <a:rPr lang="zh-CN" sz="1600">
                <a:solidFill>
                  <a:srgbClr val="231F20"/>
                </a:solidFill>
                <a:latin typeface="微软雅黑" panose="020B0503020204020204" charset="-122"/>
                <a:ea typeface="微软雅黑" panose="020B0503020204020204" charset="-122"/>
                <a:cs typeface="微软雅黑" panose="020B0503020204020204" charset="-122"/>
                <a:sym typeface="+mn-ea"/>
              </a:rPr>
              <a:t>天赋使命观</a:t>
            </a:r>
            <a:r>
              <a:rPr lang="en-US" sz="1600">
                <a:solidFill>
                  <a:srgbClr val="231F20"/>
                </a:solidFill>
                <a:latin typeface="微软雅黑" panose="020B0503020204020204" charset="-122"/>
                <a:ea typeface="微软雅黑" panose="020B0503020204020204" charset="-122"/>
                <a:cs typeface="微软雅黑" panose="020B0503020204020204" charset="-122"/>
                <a:sym typeface="+mn-ea"/>
              </a:rPr>
              <a:t>”</a:t>
            </a:r>
            <a:r>
              <a:rPr lang="zh-CN" sz="1600">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ltLang="en-US" sz="16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图片 11"/>
          <p:cNvPicPr>
            <a:picLocks noChangeAspect="1"/>
          </p:cNvPicPr>
          <p:nvPr/>
        </p:nvPicPr>
        <p:blipFill>
          <a:blip r:embed="rId4"/>
          <a:stretch>
            <a:fillRect/>
          </a:stretch>
        </p:blipFill>
        <p:spPr>
          <a:xfrm>
            <a:off x="5943600" y="3028950"/>
            <a:ext cx="2863850" cy="1526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二、国家安全战略思维</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3454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第六节 | 国家安全战略文化与战略思维</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62000" y="1626870"/>
            <a:ext cx="7390765" cy="2168525"/>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前瞻性思维是战略筹划和指导的能动性的重要源泉。战略思维首要的是立足现实问题，瞄准未来需要，把昨天、今天和明天连贯起来作为战略考察的时间架构，依据历史和现实的发展脉络，把握战略实践中占主导地位的矛盾运动，准确或大体准确地揭示未来影响国家安全的可能的因素，有针对性地制定维护国家安全的战略构想。</a:t>
            </a:r>
            <a:endParaRPr lang="zh-CN" altLang="en-US" b="0">
              <a:solidFill>
                <a:srgbClr val="231F20"/>
              </a:solidFill>
              <a:latin typeface="微软雅黑" panose="020B0503020204020204" charset="-122"/>
              <a:ea typeface="微软雅黑" panose="020B0503020204020204" charset="-122"/>
            </a:endParaRPr>
          </a:p>
        </p:txBody>
      </p:sp>
      <p:sp>
        <p:nvSpPr>
          <p:cNvPr id="5" name="文本框 4"/>
          <p:cNvSpPr txBox="1"/>
          <p:nvPr/>
        </p:nvSpPr>
        <p:spPr>
          <a:xfrm>
            <a:off x="762000" y="1141730"/>
            <a:ext cx="5080000" cy="368300"/>
          </a:xfrm>
          <a:prstGeom prst="rect">
            <a:avLst/>
          </a:prstGeom>
          <a:noFill/>
          <a:ln w="9525">
            <a:noFill/>
          </a:ln>
        </p:spPr>
        <p:txBody>
          <a:bodyPr>
            <a:spAutoFit/>
          </a:bodyPr>
          <a:p>
            <a:pPr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（一）前瞻思维</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pic>
        <p:nvPicPr>
          <p:cNvPr id="7" name="图片 6" descr="9004824_like_award_favorite_star"/>
          <p:cNvPicPr>
            <a:picLocks noChangeAspect="1"/>
          </p:cNvPicPr>
          <p:nvPr/>
        </p:nvPicPr>
        <p:blipFill>
          <a:blip r:embed="rId1"/>
          <a:stretch>
            <a:fillRect/>
          </a:stretch>
        </p:blipFill>
        <p:spPr>
          <a:xfrm>
            <a:off x="6934200" y="742950"/>
            <a:ext cx="1365885" cy="1365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二、国家安全战略思维</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3454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第六节 | 国家安全战略文化与战略思维</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14400" y="1733550"/>
            <a:ext cx="7614285" cy="1753235"/>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战略思维从本质上讲，就是全局性思维、整体性思维。战略思维强调从宏观上、整体上看问题，必须围绕实现战略目标正确处理全局与局部的关系，争取全局利益与局部利益的统一，而当两者出现矛盾时要局部服从整体，要牺牲局部利益而保证全局利益。</a:t>
            </a:r>
            <a:endParaRPr lang="zh-CN" altLang="en-US" b="0">
              <a:solidFill>
                <a:srgbClr val="231F20"/>
              </a:solidFill>
              <a:latin typeface="微软雅黑" panose="020B0503020204020204" charset="-122"/>
              <a:ea typeface="微软雅黑" panose="020B0503020204020204" charset="-122"/>
            </a:endParaRPr>
          </a:p>
        </p:txBody>
      </p:sp>
      <p:sp>
        <p:nvSpPr>
          <p:cNvPr id="5" name="文本框 4"/>
          <p:cNvSpPr txBox="1"/>
          <p:nvPr/>
        </p:nvSpPr>
        <p:spPr>
          <a:xfrm>
            <a:off x="914400" y="1253490"/>
            <a:ext cx="2522855" cy="368300"/>
          </a:xfrm>
          <a:prstGeom prst="rect">
            <a:avLst/>
          </a:prstGeom>
          <a:noFill/>
          <a:ln w="9525">
            <a:noFill/>
          </a:ln>
        </p:spPr>
        <p:txBody>
          <a:bodyPr wrap="square">
            <a:spAutoFit/>
          </a:bodyPr>
          <a:p>
            <a:pPr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（二）整体思维</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pic>
        <p:nvPicPr>
          <p:cNvPr id="6" name="图片 5" descr="9004847_app_device_mobile_application_apps"/>
          <p:cNvPicPr>
            <a:picLocks noChangeAspect="1"/>
          </p:cNvPicPr>
          <p:nvPr/>
        </p:nvPicPr>
        <p:blipFill>
          <a:blip r:embed="rId1"/>
          <a:stretch>
            <a:fillRect/>
          </a:stretch>
        </p:blipFill>
        <p:spPr>
          <a:xfrm>
            <a:off x="6477000" y="3257550"/>
            <a:ext cx="1378585" cy="1378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二、国家安全战略思维</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3454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第六节 | 国家安全战略文化与战略思维</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21055" y="1657350"/>
            <a:ext cx="7502525" cy="1337945"/>
          </a:xfrm>
          <a:prstGeom prst="rect">
            <a:avLst/>
          </a:prstGeom>
          <a:noFill/>
          <a:ln w="9525">
            <a:noFill/>
          </a:ln>
        </p:spPr>
        <p:txBody>
          <a:bodyPr wrap="square">
            <a:spAutoFit/>
          </a:bodyPr>
          <a:p>
            <a:pPr indent="0">
              <a:lnSpc>
                <a:spcPct val="150000"/>
              </a:lnSpc>
            </a:pPr>
            <a:r>
              <a:rPr lang="zh-CN" b="0">
                <a:solidFill>
                  <a:schemeClr val="tx1"/>
                </a:solidFill>
                <a:latin typeface="微软雅黑" panose="020B0503020204020204" charset="-122"/>
                <a:ea typeface="微软雅黑" panose="020B0503020204020204" charset="-122"/>
                <a:cs typeface="微软雅黑" panose="020B0503020204020204" charset="-122"/>
              </a:rPr>
              <a:t>争取战略主动和优势，是战略筹划和指导的关键。孙子认为</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善战者，致人而不致于人</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，毛泽东提出</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你打你的，我打我的</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，都强调在复杂多变的斗争中争取主动，把主动思维作为战略思维的至高境界。</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14400" y="1253490"/>
            <a:ext cx="2522855" cy="368300"/>
          </a:xfrm>
          <a:prstGeom prst="rect">
            <a:avLst/>
          </a:prstGeom>
          <a:noFill/>
          <a:ln w="9525">
            <a:noFill/>
          </a:ln>
        </p:spPr>
        <p:txBody>
          <a:bodyPr wrap="square">
            <a:spAutoFit/>
          </a:bodyPr>
          <a:p>
            <a:pPr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（三）主动思维</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pic>
        <p:nvPicPr>
          <p:cNvPr id="7" name="图片 6" descr="196975e3a67d0fc5539ad7f820e0bc28"/>
          <p:cNvPicPr>
            <a:picLocks noChangeAspect="1"/>
          </p:cNvPicPr>
          <p:nvPr/>
        </p:nvPicPr>
        <p:blipFill>
          <a:blip r:embed="rId1"/>
          <a:stretch>
            <a:fillRect/>
          </a:stretch>
        </p:blipFill>
        <p:spPr>
          <a:xfrm>
            <a:off x="5486400" y="2995295"/>
            <a:ext cx="2599055" cy="1764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72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二、国家安全战略思维</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56502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第六节 | 国家安全战略文化与战略思维</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施</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5350" y="1657350"/>
            <a:ext cx="4838065" cy="2999740"/>
          </a:xfrm>
          <a:prstGeom prst="rect">
            <a:avLst/>
          </a:prstGeom>
          <a:noFill/>
          <a:ln w="9525">
            <a:noFill/>
          </a:ln>
        </p:spPr>
        <p:txBody>
          <a:bodyPr wrap="square">
            <a:spAutoFit/>
          </a:bodyPr>
          <a:p>
            <a:pPr indent="0" fontAlgn="auto">
              <a:lnSpc>
                <a:spcPct val="150000"/>
              </a:lnSpc>
            </a:pPr>
            <a:r>
              <a:rPr lang="zh-CN" b="0">
                <a:solidFill>
                  <a:srgbClr val="231F20"/>
                </a:solidFill>
                <a:latin typeface="微软雅黑" panose="020B0503020204020204" charset="-122"/>
                <a:ea typeface="微软雅黑" panose="020B0503020204020204" charset="-122"/>
                <a:cs typeface="微软雅黑" panose="020B0503020204020204" charset="-122"/>
              </a:rPr>
              <a:t>战略指导的一个基本原则是，立足最困难最复杂的情况争取最好的可能。无论是战争还是军事威慑或者重大非战争军事行动，思考和筹划的基点不能只放在对己有利的条件上，而必须“深刻地估计到各种可能遇到和必然会遇到的困难情况，并准备用高度的热情，勇气，细心和刻苦耐劳的精神去克服这些困难</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altLang="en-US" b="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14400" y="1253490"/>
            <a:ext cx="2522855" cy="368300"/>
          </a:xfrm>
          <a:prstGeom prst="rect">
            <a:avLst/>
          </a:prstGeom>
          <a:noFill/>
          <a:ln w="9525">
            <a:noFill/>
          </a:ln>
        </p:spPr>
        <p:txBody>
          <a:bodyPr wrap="square">
            <a:spAutoFit/>
          </a:bodyPr>
          <a:p>
            <a:pPr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（四）忧患思维</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pic>
        <p:nvPicPr>
          <p:cNvPr id="104" name="图片 103"/>
          <p:cNvPicPr/>
          <p:nvPr/>
        </p:nvPicPr>
        <p:blipFill>
          <a:blip r:embed="rId1"/>
          <a:stretch>
            <a:fillRect/>
          </a:stretch>
        </p:blipFill>
        <p:spPr>
          <a:xfrm>
            <a:off x="5791200" y="1276350"/>
            <a:ext cx="2969895" cy="28708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04800" y="361950"/>
            <a:ext cx="8539480" cy="687070"/>
          </a:xfrm>
          <a:prstGeom prst="rect">
            <a:avLst/>
          </a:prstGeom>
          <a:noFill/>
        </p:spPr>
        <p:txBody>
          <a:bodyPr wrap="square" rtlCol="0">
            <a:noAutofit/>
          </a:bodyPr>
          <a:lstStyle/>
          <a:p>
            <a:pPr algn="ctr"/>
            <a:r>
              <a:rPr kumimoji="1" lang="zh-CN" sz="3200" b="1">
                <a:solidFill>
                  <a:schemeClr val="accent6">
                    <a:lumMod val="20000"/>
                    <a:lumOff val="80000"/>
                  </a:schemeClr>
                </a:solidFill>
                <a:latin typeface="微软雅黑" panose="020B0503020204020204" charset="-122"/>
                <a:ea typeface="微软雅黑" panose="020B0503020204020204" charset="-122"/>
              </a:rPr>
              <a:t>第七节</a:t>
            </a:r>
            <a:r>
              <a:rPr kumimoji="1" lang="en-US" altLang="zh-CN" sz="3200" b="1">
                <a:solidFill>
                  <a:schemeClr val="accent6">
                    <a:lumMod val="20000"/>
                    <a:lumOff val="80000"/>
                  </a:schemeClr>
                </a:solidFill>
                <a:latin typeface="微软雅黑" panose="020B0503020204020204" charset="-122"/>
                <a:ea typeface="微软雅黑" panose="020B0503020204020204" charset="-122"/>
              </a:rPr>
              <a:t> </a:t>
            </a:r>
            <a:r>
              <a:rPr kumimoji="1" sz="3200" b="1">
                <a:solidFill>
                  <a:schemeClr val="accent6">
                    <a:lumMod val="20000"/>
                    <a:lumOff val="80000"/>
                  </a:schemeClr>
                </a:solidFill>
                <a:latin typeface="微软雅黑" panose="020B0503020204020204" charset="-122"/>
                <a:ea typeface="微软雅黑" panose="020B0503020204020204" charset="-122"/>
              </a:rPr>
              <a:t>世界主要国家（地区）的国家安全战略</a:t>
            </a:r>
            <a:endParaRPr kumimoji="1" sz="3200" b="1">
              <a:solidFill>
                <a:schemeClr val="accent6">
                  <a:lumMod val="20000"/>
                  <a:lumOff val="80000"/>
                </a:schemeClr>
              </a:solidFill>
              <a:latin typeface="微软雅黑" panose="020B0503020204020204" charset="-122"/>
              <a:ea typeface="微软雅黑" panose="020B0503020204020204" charset="-122"/>
            </a:endParaRPr>
          </a:p>
          <a:p>
            <a:pPr algn="ctr"/>
            <a:endParaRPr kumimoji="1" lang="en-US" altLang="zh-CN" sz="32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371600" y="1047750"/>
            <a:ext cx="6262370" cy="2273935"/>
          </a:xfrm>
          <a:prstGeom prst="rect">
            <a:avLst/>
          </a:prstGeom>
          <a:noFill/>
          <a:ln w="9525">
            <a:noFill/>
          </a:ln>
        </p:spPr>
        <p:txBody>
          <a:bodyPr>
            <a:noAutofit/>
          </a:bodyPr>
          <a:p>
            <a:pPr algn="l">
              <a:lnSpc>
                <a:spcPct val="150000"/>
              </a:lnSpc>
              <a:buClrTx/>
              <a:buSzTx/>
              <a:buFontTx/>
            </a:pPr>
            <a:r>
              <a:rPr kumimoji="1" lang="zh-CN" altLang="en-US" sz="2400" b="1">
                <a:solidFill>
                  <a:schemeClr val="accent6">
                    <a:lumMod val="20000"/>
                    <a:lumOff val="80000"/>
                  </a:schemeClr>
                </a:solidFill>
                <a:latin typeface="微软雅黑" panose="020B0503020204020204" charset="-122"/>
                <a:ea typeface="微软雅黑" panose="020B0503020204020204" charset="-122"/>
              </a:rPr>
              <a:t>一、美国的国家安全战略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400" b="1">
                <a:solidFill>
                  <a:schemeClr val="accent6">
                    <a:lumMod val="20000"/>
                    <a:lumOff val="80000"/>
                  </a:schemeClr>
                </a:solidFill>
                <a:latin typeface="微软雅黑" panose="020B0503020204020204" charset="-122"/>
                <a:ea typeface="微软雅黑" panose="020B0503020204020204" charset="-122"/>
              </a:rPr>
              <a:t>二、俄罗斯的国家安全战略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400" b="1">
                <a:solidFill>
                  <a:schemeClr val="accent6">
                    <a:lumMod val="20000"/>
                    <a:lumOff val="80000"/>
                  </a:schemeClr>
                </a:solidFill>
                <a:latin typeface="微软雅黑" panose="020B0503020204020204" charset="-122"/>
                <a:ea typeface="微软雅黑" panose="020B0503020204020204" charset="-122"/>
              </a:rPr>
              <a:t>三、欧洲主要国家的国家安全战略及其影响</a:t>
            </a:r>
            <a:endParaRPr kumimoji="1" lang="zh-CN" altLang="en-US" sz="24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400" b="1">
                <a:solidFill>
                  <a:schemeClr val="accent6">
                    <a:lumMod val="20000"/>
                    <a:lumOff val="80000"/>
                  </a:schemeClr>
                </a:solidFill>
                <a:latin typeface="微软雅黑" panose="020B0503020204020204" charset="-122"/>
                <a:ea typeface="微软雅黑" panose="020B0503020204020204" charset="-122"/>
              </a:rPr>
              <a:t>四、日本的国家安全战略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400" b="1">
                <a:solidFill>
                  <a:schemeClr val="accent6">
                    <a:lumMod val="20000"/>
                    <a:lumOff val="80000"/>
                  </a:schemeClr>
                </a:solidFill>
                <a:latin typeface="微软雅黑" panose="020B0503020204020204" charset="-122"/>
                <a:ea typeface="微软雅黑" panose="020B0503020204020204" charset="-122"/>
              </a:rPr>
              <a:t>五、印度的国家安全战略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400" b="1">
                <a:solidFill>
                  <a:schemeClr val="accent6">
                    <a:lumMod val="20000"/>
                    <a:lumOff val="80000"/>
                  </a:schemeClr>
                </a:solidFill>
                <a:latin typeface="微软雅黑" panose="020B0503020204020204" charset="-122"/>
                <a:ea typeface="微软雅黑" panose="020B0503020204020204" charset="-122"/>
              </a:rPr>
              <a:t>六、中国的国家安全战略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一、美国的国家安全战略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33400" y="1276350"/>
            <a:ext cx="7974965" cy="2676525"/>
          </a:xfrm>
          <a:prstGeom prst="rect">
            <a:avLst/>
          </a:prstGeom>
          <a:noFill/>
          <a:ln w="9525">
            <a:noFill/>
          </a:ln>
        </p:spPr>
        <p:txBody>
          <a:bodyPr wrap="square">
            <a:spAutoFit/>
          </a:bodyPr>
          <a:p>
            <a:pPr indent="269875">
              <a:lnSpc>
                <a:spcPct val="150000"/>
              </a:lnSpc>
            </a:pPr>
            <a:r>
              <a:rPr lang="zh-CN" sz="1600" b="0">
                <a:solidFill>
                  <a:srgbClr val="231F20"/>
                </a:solidFill>
                <a:latin typeface="微软雅黑" panose="020B0503020204020204" charset="-122"/>
                <a:ea typeface="微软雅黑" panose="020B0503020204020204" charset="-122"/>
                <a:cs typeface="微软雅黑" panose="020B0503020204020204" charset="-122"/>
              </a:rPr>
              <a:t>美国是当今世界唯一的超级大国，在国际体系中居于主导性地位，对国际安全形势和国际格局具有举足轻重的作用，因此，美国国家安全战略的调整势必影响到其他国家的安全形势。</a:t>
            </a:r>
            <a:endParaRPr lang="zh-CN" sz="1600" b="0">
              <a:solidFill>
                <a:srgbClr val="231F20"/>
              </a:solidFill>
              <a:latin typeface="微软雅黑" panose="020B0503020204020204" charset="-122"/>
              <a:ea typeface="微软雅黑" panose="020B0503020204020204" charset="-122"/>
              <a:cs typeface="微软雅黑" panose="020B0503020204020204" charset="-122"/>
            </a:endParaRPr>
          </a:p>
          <a:p>
            <a:pPr indent="269875">
              <a:lnSpc>
                <a:spcPct val="150000"/>
              </a:lnSpc>
            </a:pPr>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1947年，美国相继出台了遏制苏联等社会主义国家的“杜鲁门主义”和“马歇尔计划”，“遏制战略”正式拉开帷幕。“遏制战略”的核心是“威慑”，根本目标是在全球创造推行美国社会制度的环境。“遏制战略”是美国历史上第一个主动制定的全球性战略，标志着美国国家战略从地区性战略向全球性战略的质的转变。</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图片 6" descr="9004848_navigation_list_option_menu"/>
          <p:cNvPicPr>
            <a:picLocks noChangeAspect="1"/>
          </p:cNvPicPr>
          <p:nvPr/>
        </p:nvPicPr>
        <p:blipFill>
          <a:blip r:embed="rId1"/>
          <a:stretch>
            <a:fillRect/>
          </a:stretch>
        </p:blipFill>
        <p:spPr>
          <a:xfrm>
            <a:off x="7086600" y="3562350"/>
            <a:ext cx="1205865" cy="12058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一、美国的国家安全战略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74370" y="1352550"/>
            <a:ext cx="7933055" cy="2168525"/>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cs typeface="微软雅黑" panose="020B0503020204020204" charset="-122"/>
              </a:rPr>
              <a:t>美国出现这样一个具有全球性含义的战略有其特定内涵。一是美国具有全球性的“使命”。美国所秉持的价值观来自基督教文明。二是美国具有全球性的利益。作为一个世界性霸权，美国已把追求利益的范围扩展到全球。三是美国是世界性的强权，具有全球性的力量</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图片 3" descr="9004843_energy_charge_power_battery_full"/>
          <p:cNvPicPr>
            <a:picLocks noChangeAspect="1"/>
          </p:cNvPicPr>
          <p:nvPr/>
        </p:nvPicPr>
        <p:blipFill>
          <a:blip r:embed="rId1"/>
          <a:stretch>
            <a:fillRect/>
          </a:stretch>
        </p:blipFill>
        <p:spPr>
          <a:xfrm>
            <a:off x="6172200" y="2800350"/>
            <a:ext cx="1764665" cy="1764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二、俄罗斯的国家安全战略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381000" y="1428750"/>
            <a:ext cx="4574540" cy="2999740"/>
          </a:xfrm>
          <a:prstGeom prst="rect">
            <a:avLst/>
          </a:prstGeom>
          <a:noFill/>
          <a:ln w="9525">
            <a:noFill/>
          </a:ln>
        </p:spPr>
        <p:txBody>
          <a:bodyPr wrap="square">
            <a:spAutoFit/>
          </a:bodyPr>
          <a:p>
            <a:pPr indent="269875">
              <a:lnSpc>
                <a:spcPct val="150000"/>
              </a:lnSpc>
            </a:pPr>
            <a:r>
              <a:rPr lang="zh-CN" b="0">
                <a:solidFill>
                  <a:srgbClr val="231F20"/>
                </a:solidFill>
                <a:latin typeface="微软雅黑" panose="020B0503020204020204" charset="-122"/>
                <a:ea typeface="微软雅黑" panose="020B0503020204020204" charset="-122"/>
                <a:cs typeface="微软雅黑" panose="020B0503020204020204" charset="-122"/>
              </a:rPr>
              <a:t>自</a:t>
            </a:r>
            <a:r>
              <a:rPr lang="en-US" b="0">
                <a:solidFill>
                  <a:srgbClr val="231F20"/>
                </a:solidFill>
                <a:latin typeface="微软雅黑" panose="020B0503020204020204" charset="-122"/>
                <a:ea typeface="微软雅黑" panose="020B0503020204020204" charset="-122"/>
                <a:cs typeface="微软雅黑" panose="020B0503020204020204" charset="-122"/>
              </a:rPr>
              <a:t>1480</a:t>
            </a:r>
            <a:r>
              <a:rPr lang="zh-CN" b="0">
                <a:solidFill>
                  <a:srgbClr val="231F20"/>
                </a:solidFill>
                <a:latin typeface="微软雅黑" panose="020B0503020204020204" charset="-122"/>
                <a:ea typeface="微软雅黑" panose="020B0503020204020204" charset="-122"/>
                <a:cs typeface="微软雅黑" panose="020B0503020204020204" charset="-122"/>
              </a:rPr>
              <a:t>年成为统一的国家以来，俄罗斯国家安全战略的发展，先后经历了沙皇俄国、苏联及解体后的俄罗斯等不同时期。</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269875">
              <a:lnSpc>
                <a:spcPct val="150000"/>
              </a:lnSpc>
            </a:pPr>
            <a:r>
              <a:rPr lang="zh-CN" altLang="en-US" b="0">
                <a:solidFill>
                  <a:srgbClr val="231F20"/>
                </a:solidFill>
                <a:latin typeface="微软雅黑" panose="020B0503020204020204" charset="-122"/>
                <a:ea typeface="微软雅黑" panose="020B0503020204020204" charset="-122"/>
                <a:cs typeface="微软雅黑" panose="020B0503020204020204" charset="-122"/>
              </a:rPr>
              <a:t>在沙皇俄国时期，侵略扩张与争霸世界是国家安全战略的总目标，其核心思想有两点：</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a:p>
            <a:pPr indent="269875">
              <a:lnSpc>
                <a:spcPct val="150000"/>
              </a:lnSpc>
            </a:pPr>
            <a:r>
              <a:rPr lang="zh-CN" altLang="en-US" b="0">
                <a:solidFill>
                  <a:srgbClr val="231F20"/>
                </a:solidFill>
                <a:latin typeface="微软雅黑" panose="020B0503020204020204" charset="-122"/>
                <a:ea typeface="微软雅黑" panose="020B0503020204020204" charset="-122"/>
                <a:cs typeface="微软雅黑" panose="020B0503020204020204" charset="-122"/>
              </a:rPr>
              <a:t>一是强调侵略扩张。</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a:p>
            <a:pPr indent="269875">
              <a:lnSpc>
                <a:spcPct val="150000"/>
              </a:lnSpc>
            </a:pPr>
            <a:r>
              <a:rPr lang="zh-CN" altLang="en-US" b="0">
                <a:solidFill>
                  <a:srgbClr val="231F20"/>
                </a:solidFill>
                <a:latin typeface="微软雅黑" panose="020B0503020204020204" charset="-122"/>
                <a:ea typeface="微软雅黑" panose="020B0503020204020204" charset="-122"/>
                <a:cs typeface="微软雅黑" panose="020B0503020204020204" charset="-122"/>
              </a:rPr>
              <a:t>二是谋求世界霸权。</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5029200" y="1504950"/>
            <a:ext cx="3769360" cy="2209165"/>
          </a:xfrm>
          <a:prstGeom prst="rect">
            <a:avLst/>
          </a:prstGeom>
        </p:spPr>
      </p:pic>
      <p:sp>
        <p:nvSpPr>
          <p:cNvPr id="7" name="文本框 6"/>
          <p:cNvSpPr txBox="1"/>
          <p:nvPr/>
        </p:nvSpPr>
        <p:spPr>
          <a:xfrm>
            <a:off x="762000" y="1141730"/>
            <a:ext cx="3747135" cy="368300"/>
          </a:xfrm>
          <a:prstGeom prst="rect">
            <a:avLst/>
          </a:prstGeom>
          <a:noFill/>
          <a:ln w="9525">
            <a:noFill/>
          </a:ln>
        </p:spPr>
        <p:txBody>
          <a:bodyPr wrap="square">
            <a:spAutoFit/>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（一）俄罗斯国家安全战略的演变</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二、俄罗斯的国家安全战略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85800" y="1428750"/>
            <a:ext cx="4580890" cy="2584450"/>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在苏联时期，其国家安全战略的发展主要经历了四个阶段：</a:t>
            </a:r>
            <a:endParaRPr lang="zh-CN" b="0">
              <a:solidFill>
                <a:srgbClr val="231F20"/>
              </a:solidFill>
              <a:latin typeface="微软雅黑" panose="020B0503020204020204" charset="-122"/>
              <a:ea typeface="微软雅黑" panose="020B0503020204020204" charset="-122"/>
            </a:endParaRPr>
          </a:p>
          <a:p>
            <a:pPr indent="0">
              <a:lnSpc>
                <a:spcPct val="150000"/>
              </a:lnSpc>
            </a:pPr>
            <a:r>
              <a:rPr lang="zh-CN" b="0">
                <a:solidFill>
                  <a:srgbClr val="231F20"/>
                </a:solidFill>
                <a:latin typeface="微软雅黑" panose="020B0503020204020204" charset="-122"/>
                <a:ea typeface="微软雅黑" panose="020B0503020204020204" charset="-122"/>
              </a:rPr>
              <a:t>一是巩固苏维埃政权阶段。二是世界反法西斯战争阶段。三是与美争夺霸权阶段。四是推进改革和谋求缓和阶段。</a:t>
            </a:r>
            <a:endParaRPr lang="zh-CN" altLang="en-US" b="0">
              <a:solidFill>
                <a:srgbClr val="231F20"/>
              </a:solidFill>
              <a:latin typeface="微软雅黑" panose="020B0503020204020204" charset="-122"/>
              <a:ea typeface="微软雅黑" panose="020B0503020204020204" charset="-122"/>
            </a:endParaRPr>
          </a:p>
        </p:txBody>
      </p:sp>
      <p:pic>
        <p:nvPicPr>
          <p:cNvPr id="5" name="image151.png"/>
          <p:cNvPicPr>
            <a:picLocks noChangeAspect="1"/>
          </p:cNvPicPr>
          <p:nvPr/>
        </p:nvPicPr>
        <p:blipFill>
          <a:blip r:embed="rId1" cstate="print"/>
          <a:stretch>
            <a:fillRect/>
          </a:stretch>
        </p:blipFill>
        <p:spPr>
          <a:xfrm>
            <a:off x="5181600" y="1504950"/>
            <a:ext cx="3550920" cy="2442845"/>
          </a:xfrm>
          <a:prstGeom prst="rect">
            <a:avLst/>
          </a:prstGeom>
        </p:spPr>
      </p:pic>
      <p:sp>
        <p:nvSpPr>
          <p:cNvPr id="6" name="文本框 5"/>
          <p:cNvSpPr txBox="1"/>
          <p:nvPr/>
        </p:nvSpPr>
        <p:spPr>
          <a:xfrm>
            <a:off x="5842000" y="4019550"/>
            <a:ext cx="2649220" cy="306705"/>
          </a:xfrm>
          <a:prstGeom prst="rect">
            <a:avLst/>
          </a:prstGeom>
          <a:noFill/>
          <a:ln w="9525">
            <a:noFill/>
          </a:ln>
        </p:spPr>
        <p:txBody>
          <a:bodyPr wrap="square">
            <a:spAutoFit/>
          </a:bodyPr>
          <a:p>
            <a:pPr indent="0"/>
            <a:r>
              <a:rPr lang="zh-CN" sz="1400" b="0">
                <a:solidFill>
                  <a:schemeClr val="tx1"/>
                </a:solidFill>
                <a:latin typeface="微软雅黑" panose="020B0503020204020204" charset="-122"/>
                <a:ea typeface="微软雅黑" panose="020B0503020204020204" charset="-122"/>
              </a:rPr>
              <a:t>俄国十月社会主义革命</a:t>
            </a:r>
            <a:endParaRPr lang="zh-CN" altLang="en-US" sz="1400" b="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85800" y="2090420"/>
            <a:ext cx="3282950" cy="1568450"/>
          </a:xfrm>
          <a:prstGeom prst="rect">
            <a:avLst/>
          </a:prstGeom>
        </p:spPr>
        <p:txBody>
          <a:bodyPr wrap="square">
            <a:spAutoFit/>
          </a:bodyPr>
          <a:lstStyle/>
          <a:p>
            <a:pPr indent="406400" fontAlgn="auto">
              <a:lnSpc>
                <a:spcPct val="100000"/>
              </a:lnSpc>
              <a:spcAft>
                <a:spcPts val="80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楷体" panose="02010609060101010101" charset="-122"/>
                <a:ea typeface="楷体" panose="02010609060101010101" charset="-122"/>
              </a:rPr>
              <a:t>了解国家安全战略的历史发展与内在含义，明确国家安全战略制定的基本原则，掌握国家安全战略的基本内容与战略力量组成，并能够认识到中国与其他国家的国家安全战略文化之间的区别。</a:t>
            </a:r>
            <a:endParaRPr lang="zh-CN" altLang="en-US" sz="1600" dirty="0">
              <a:solidFill>
                <a:schemeClr val="tx1">
                  <a:lumMod val="85000"/>
                  <a:lumOff val="15000"/>
                </a:schemeClr>
              </a:solidFill>
              <a:latin typeface="楷体" panose="02010609060101010101" charset="-122"/>
              <a:ea typeface="楷体" panose="02010609060101010101" charset="-122"/>
            </a:endParaRPr>
          </a:p>
        </p:txBody>
      </p:sp>
      <p:sp>
        <p:nvSpPr>
          <p:cNvPr id="22" name="矩形 21"/>
          <p:cNvSpPr/>
          <p:nvPr/>
        </p:nvSpPr>
        <p:spPr>
          <a:xfrm>
            <a:off x="685800" y="1581150"/>
            <a:ext cx="1758950" cy="398780"/>
          </a:xfrm>
          <a:prstGeom prst="rect">
            <a:avLst/>
          </a:prstGeom>
        </p:spPr>
        <p:txBody>
          <a:bodyPr wrap="square" anchor="t" anchorCtr="0">
            <a:spAutoFit/>
          </a:bodyPr>
          <a:lstStyle/>
          <a:p>
            <a:pPr>
              <a:lnSpc>
                <a:spcPct val="100000"/>
              </a:lnSpc>
            </a:pPr>
            <a:r>
              <a:rPr lang="zh-CN" altLang="en-US" sz="2000" b="1" dirty="0">
                <a:solidFill>
                  <a:schemeClr val="accent1"/>
                </a:solidFill>
                <a:uFillTx/>
                <a:latin typeface="微软雅黑" panose="020B0503020204020204" charset="-122"/>
                <a:ea typeface="微软雅黑" panose="020B0503020204020204" charset="-122"/>
              </a:rPr>
              <a:t>知识目标</a:t>
            </a:r>
            <a:endParaRPr lang="zh-CN" altLang="en-US" sz="2000" b="1" dirty="0">
              <a:solidFill>
                <a:schemeClr val="accent1"/>
              </a:solidFill>
              <a:uFillTx/>
              <a:latin typeface="微软雅黑" panose="020B0503020204020204" charset="-122"/>
              <a:ea typeface="微软雅黑" panose="020B0503020204020204" charset="-122"/>
            </a:endParaRPr>
          </a:p>
        </p:txBody>
      </p:sp>
      <p:cxnSp>
        <p:nvCxnSpPr>
          <p:cNvPr id="6" name="直接连接符 5"/>
          <p:cNvCxnSpPr/>
          <p:nvPr/>
        </p:nvCxnSpPr>
        <p:spPr>
          <a:xfrm flipV="1">
            <a:off x="4572138" y="1979963"/>
            <a:ext cx="0" cy="1773026"/>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152400" y="133588"/>
            <a:ext cx="3016885" cy="460375"/>
          </a:xfrm>
          <a:prstGeom prst="rect">
            <a:avLst/>
          </a:prstGeom>
          <a:noFill/>
        </p:spPr>
        <p:txBody>
          <a:bodyPr wrap="none" rtlCol="0">
            <a:spAutoFit/>
          </a:bodyPr>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第三章</a:t>
            </a:r>
            <a:r>
              <a:rPr kumimoji="1" lang="en-US" altLang="zh-CN"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2"/>
            </p:custDataLst>
          </p:nvPr>
        </p:nvSpPr>
        <p:spPr>
          <a:xfrm>
            <a:off x="4876800" y="2090420"/>
            <a:ext cx="3282950" cy="2061210"/>
          </a:xfrm>
          <a:prstGeom prst="rect">
            <a:avLst/>
          </a:prstGeom>
        </p:spPr>
        <p:txBody>
          <a:bodyPr wrap="square">
            <a:spAutoFit/>
          </a:bodyPr>
          <a:p>
            <a:pPr indent="406400" fontAlgn="auto">
              <a:lnSpc>
                <a:spcPct val="100000"/>
              </a:lnSpc>
              <a:spcAft>
                <a:spcPts val="80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楷体" panose="02010609060101010101" charset="-122"/>
                <a:ea typeface="楷体" panose="02010609060101010101" charset="-122"/>
              </a:rPr>
              <a:t>通过对国家安全战略的系统性学习，充分了解国家安全战略，在坚持正确义利观，实现全面、共同、合作、可持续安全，在积极维护我国利益的同时，促进世界各国共同繁荣。充分认识到国家安全是安邦定国的重要基石，增强忧患意识，做到居安思危。</a:t>
            </a:r>
            <a:endParaRPr lang="zh-CN" altLang="en-US" sz="1600" dirty="0">
              <a:solidFill>
                <a:schemeClr val="tx1">
                  <a:lumMod val="85000"/>
                  <a:lumOff val="15000"/>
                </a:schemeClr>
              </a:solidFill>
              <a:latin typeface="楷体" panose="02010609060101010101" charset="-122"/>
              <a:ea typeface="楷体" panose="02010609060101010101" charset="-122"/>
            </a:endParaRPr>
          </a:p>
        </p:txBody>
      </p:sp>
      <p:sp>
        <p:nvSpPr>
          <p:cNvPr id="5" name="矩形 4"/>
          <p:cNvSpPr/>
          <p:nvPr>
            <p:custDataLst>
              <p:tags r:id="rId3"/>
            </p:custDataLst>
          </p:nvPr>
        </p:nvSpPr>
        <p:spPr>
          <a:xfrm>
            <a:off x="4876800" y="1581150"/>
            <a:ext cx="1758950" cy="398780"/>
          </a:xfrm>
          <a:prstGeom prst="rect">
            <a:avLst/>
          </a:prstGeom>
        </p:spPr>
        <p:txBody>
          <a:bodyPr wrap="square" anchor="t" anchorCtr="0">
            <a:spAutoFit/>
          </a:bodyPr>
          <a:p>
            <a:pPr>
              <a:lnSpc>
                <a:spcPct val="100000"/>
              </a:lnSpc>
            </a:pPr>
            <a:r>
              <a:rPr lang="zh-CN" altLang="en-US" sz="2000" b="1" dirty="0">
                <a:solidFill>
                  <a:schemeClr val="accent1"/>
                </a:solidFill>
                <a:uFillTx/>
                <a:latin typeface="微软雅黑" panose="020B0503020204020204" charset="-122"/>
                <a:ea typeface="微软雅黑" panose="020B0503020204020204" charset="-122"/>
              </a:rPr>
              <a:t>素养目标</a:t>
            </a:r>
            <a:endParaRPr lang="zh-CN" altLang="en-US" sz="2000" b="1" dirty="0">
              <a:solidFill>
                <a:schemeClr val="accent1"/>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up)">
                                      <p:cBhvr>
                                        <p:cTn id="14" dur="500"/>
                                        <p:tgtEl>
                                          <p:spTgt spid="21"/>
                                        </p:tgtEl>
                                      </p:cBhvr>
                                    </p:animEffect>
                                  </p:childTnLst>
                                </p:cTn>
                              </p:par>
                              <p:par>
                                <p:cTn id="15" presetID="22" presetClass="entr" presetSubtype="1"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二、俄罗斯的国家安全战略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9105" y="1141730"/>
            <a:ext cx="8298180" cy="2584450"/>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苏联解体后，俄罗斯的国家安全战略主要可分为两个阶段。</a:t>
            </a:r>
            <a:endParaRPr lang="zh-CN" b="0">
              <a:solidFill>
                <a:srgbClr val="231F20"/>
              </a:solidFill>
              <a:latin typeface="微软雅黑" panose="020B0503020204020204" charset="-122"/>
              <a:ea typeface="微软雅黑" panose="020B0503020204020204" charset="-122"/>
            </a:endParaRPr>
          </a:p>
          <a:p>
            <a:pPr indent="0">
              <a:lnSpc>
                <a:spcPct val="150000"/>
              </a:lnSpc>
            </a:pPr>
            <a:r>
              <a:rPr lang="zh-CN" b="0">
                <a:solidFill>
                  <a:srgbClr val="231F20"/>
                </a:solidFill>
                <a:latin typeface="微软雅黑" panose="020B0503020204020204" charset="-122"/>
                <a:ea typeface="微软雅黑" panose="020B0503020204020204" charset="-122"/>
              </a:rPr>
              <a:t>一是叶利钦执政阶段。这一阶段，俄罗斯面临的主要威胁是国外北约东扩的战略挤压和国内的车臣问题。二是普京、梅德维杰夫执政阶段。普京将大国地位作为国家安全战略的目标，对叶利钦时期国家安全战略进行了调整，确立了以国家利益为出发点的现实主义国家安全战略。</a:t>
            </a:r>
            <a:endParaRPr lang="zh-CN" altLang="en-US" b="0">
              <a:solidFill>
                <a:srgbClr val="231F20"/>
              </a:solidFill>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1"/>
          <a:stretch>
            <a:fillRect/>
          </a:stretch>
        </p:blipFill>
        <p:spPr>
          <a:xfrm>
            <a:off x="5638800" y="3324225"/>
            <a:ext cx="2383155" cy="163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二、俄罗斯的国家安全战略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38200" y="1200150"/>
            <a:ext cx="5080000" cy="368300"/>
          </a:xfrm>
          <a:prstGeom prst="rect">
            <a:avLst/>
          </a:prstGeom>
          <a:noFill/>
          <a:ln w="9525">
            <a:noFill/>
          </a:ln>
        </p:spPr>
        <p:txBody>
          <a:bodyPr>
            <a:spAutoFit/>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（二）新时期俄罗斯国家安全战略</a:t>
            </a:r>
            <a:endParaRPr lang="zh-CN" altLang="en-US" b="1">
              <a:latin typeface="微软雅黑" panose="020B0503020204020204" charset="-122"/>
              <a:ea typeface="微软雅黑" panose="020B0503020204020204" charset="-122"/>
            </a:endParaRPr>
          </a:p>
        </p:txBody>
      </p:sp>
      <p:sp>
        <p:nvSpPr>
          <p:cNvPr id="6" name="文本框 5"/>
          <p:cNvSpPr txBox="1"/>
          <p:nvPr/>
        </p:nvSpPr>
        <p:spPr>
          <a:xfrm>
            <a:off x="598170" y="1556385"/>
            <a:ext cx="7942580" cy="2168525"/>
          </a:xfrm>
          <a:prstGeom prst="rect">
            <a:avLst/>
          </a:prstGeom>
          <a:noFill/>
          <a:ln w="9525">
            <a:noFill/>
          </a:ln>
        </p:spPr>
        <p:txBody>
          <a:bodyPr wrap="square">
            <a:spAutoFit/>
          </a:bodyPr>
          <a:p>
            <a:pPr indent="0">
              <a:lnSpc>
                <a:spcPct val="150000"/>
              </a:lnSpc>
            </a:pPr>
            <a:r>
              <a:rPr lang="en-US" b="0">
                <a:solidFill>
                  <a:srgbClr val="231F20"/>
                </a:solidFill>
                <a:latin typeface="微软雅黑" panose="020B0503020204020204" charset="-122"/>
                <a:ea typeface="微软雅黑" panose="020B0503020204020204" charset="-122"/>
                <a:cs typeface="微软雅黑" panose="020B0503020204020204" charset="-122"/>
              </a:rPr>
              <a:t>2021</a:t>
            </a:r>
            <a:r>
              <a:rPr lang="zh-CN" b="0">
                <a:solidFill>
                  <a:srgbClr val="231F20"/>
                </a:solidFill>
                <a:latin typeface="微软雅黑" panose="020B0503020204020204" charset="-122"/>
                <a:ea typeface="微软雅黑" panose="020B0503020204020204" charset="-122"/>
                <a:cs typeface="微软雅黑" panose="020B0503020204020204" charset="-122"/>
              </a:rPr>
              <a:t>年</a:t>
            </a:r>
            <a:r>
              <a:rPr lang="en-US" b="0">
                <a:solidFill>
                  <a:srgbClr val="231F20"/>
                </a:solidFill>
                <a:latin typeface="微软雅黑" panose="020B0503020204020204" charset="-122"/>
                <a:ea typeface="微软雅黑" panose="020B0503020204020204" charset="-122"/>
                <a:cs typeface="微软雅黑" panose="020B0503020204020204" charset="-122"/>
              </a:rPr>
              <a:t>7</a:t>
            </a:r>
            <a:r>
              <a:rPr lang="zh-CN" b="0">
                <a:solidFill>
                  <a:srgbClr val="231F20"/>
                </a:solidFill>
                <a:latin typeface="微软雅黑" panose="020B0503020204020204" charset="-122"/>
                <a:ea typeface="微软雅黑" panose="020B0503020204020204" charset="-122"/>
                <a:cs typeface="微软雅黑" panose="020B0503020204020204" charset="-122"/>
              </a:rPr>
              <a:t>月</a:t>
            </a:r>
            <a:r>
              <a:rPr lang="en-US" b="0">
                <a:solidFill>
                  <a:srgbClr val="231F20"/>
                </a:solidFill>
                <a:latin typeface="微软雅黑" panose="020B0503020204020204" charset="-122"/>
                <a:ea typeface="微软雅黑" panose="020B0503020204020204" charset="-122"/>
                <a:cs typeface="微软雅黑" panose="020B0503020204020204" charset="-122"/>
              </a:rPr>
              <a:t>2</a:t>
            </a:r>
            <a:r>
              <a:rPr lang="zh-CN" b="0">
                <a:solidFill>
                  <a:srgbClr val="231F20"/>
                </a:solidFill>
                <a:latin typeface="微软雅黑" panose="020B0503020204020204" charset="-122"/>
                <a:ea typeface="微软雅黑" panose="020B0503020204020204" charset="-122"/>
                <a:cs typeface="微软雅黑" panose="020B0503020204020204" charset="-122"/>
              </a:rPr>
              <a:t>日，俄罗斯总统普京签署了新版《俄联邦国家安全战略》（以下简称《安全战略》）。这一战略文件由俄联邦安全会议制定，是俄国家安全保障领域的最高层次指导文件。新版《安全战略》集中回应了近</a:t>
            </a:r>
            <a:r>
              <a:rPr lang="en-US" b="0">
                <a:solidFill>
                  <a:srgbClr val="231F20"/>
                </a:solidFill>
                <a:latin typeface="微软雅黑" panose="020B0503020204020204" charset="-122"/>
                <a:ea typeface="微软雅黑" panose="020B0503020204020204" charset="-122"/>
                <a:cs typeface="微软雅黑" panose="020B0503020204020204" charset="-122"/>
              </a:rPr>
              <a:t>6</a:t>
            </a:r>
            <a:r>
              <a:rPr lang="zh-CN" b="0">
                <a:solidFill>
                  <a:srgbClr val="231F20"/>
                </a:solidFill>
                <a:latin typeface="微软雅黑" panose="020B0503020204020204" charset="-122"/>
                <a:ea typeface="微软雅黑" panose="020B0503020204020204" charset="-122"/>
                <a:cs typeface="微软雅黑" panose="020B0503020204020204" charset="-122"/>
              </a:rPr>
              <a:t>年来俄内外安全环境的变化，并详细规划了未来俄国家安全保障领域的重要利益、优先方向和政策目标。</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图片 6" descr="9004839_next_right_direction_arrow"/>
          <p:cNvPicPr>
            <a:picLocks noChangeAspect="1"/>
          </p:cNvPicPr>
          <p:nvPr/>
        </p:nvPicPr>
        <p:blipFill>
          <a:blip r:embed="rId1"/>
          <a:stretch>
            <a:fillRect/>
          </a:stretch>
        </p:blipFill>
        <p:spPr>
          <a:xfrm rot="5400000">
            <a:off x="6934200" y="3333750"/>
            <a:ext cx="1510665" cy="1510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二、俄罗斯的国家安全战略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85800" y="1200150"/>
            <a:ext cx="7485380" cy="737235"/>
          </a:xfrm>
          <a:prstGeom prst="rect">
            <a:avLst/>
          </a:prstGeom>
          <a:noFill/>
          <a:ln w="9525">
            <a:noFill/>
          </a:ln>
        </p:spPr>
        <p:txBody>
          <a:bodyPr wrap="square">
            <a:spAutoFit/>
          </a:bodyPr>
          <a:p>
            <a:pPr marL="170815" indent="-170815"/>
            <a:r>
              <a:rPr lang="en-US" sz="1400" b="1">
                <a:solidFill>
                  <a:srgbClr val="231F20"/>
                </a:solidFill>
                <a:latin typeface="微软雅黑" panose="020B0503020204020204" charset="-122"/>
                <a:ea typeface="微软雅黑" panose="020B0503020204020204" charset="-122"/>
                <a:cs typeface="微软雅黑" panose="020B0503020204020204" charset="-122"/>
              </a:rPr>
              <a:t>1. </a:t>
            </a:r>
            <a:r>
              <a:rPr lang="zh-CN" sz="1400" b="1">
                <a:solidFill>
                  <a:srgbClr val="231F20"/>
                </a:solidFill>
                <a:latin typeface="微软雅黑" panose="020B0503020204020204" charset="-122"/>
                <a:ea typeface="微软雅黑" panose="020B0503020204020204" charset="-122"/>
                <a:cs typeface="微软雅黑" panose="020B0503020204020204" charset="-122"/>
              </a:rPr>
              <a:t>安全环境的新背景</a:t>
            </a:r>
            <a:r>
              <a:rPr lang="zh-CN" sz="1400" b="0">
                <a:solidFill>
                  <a:srgbClr val="231F20"/>
                </a:solidFill>
                <a:latin typeface="微软雅黑" panose="020B0503020204020204" charset="-122"/>
                <a:ea typeface="微软雅黑" panose="020B0503020204020204" charset="-122"/>
                <a:cs typeface="微软雅黑" panose="020B0503020204020204" charset="-122"/>
              </a:rPr>
              <a:t>俄罗斯此时出台《安全战略》，既是俄国家安全保障领域的例行工作安排，更与外部环境的严峻性、国内矛盾的突出性，以及非传统安全问题的凸显等因素密切相关。</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5800" y="2038350"/>
            <a:ext cx="7517765" cy="737235"/>
          </a:xfrm>
          <a:prstGeom prst="rect">
            <a:avLst/>
          </a:prstGeom>
          <a:noFill/>
          <a:ln w="9525">
            <a:noFill/>
          </a:ln>
        </p:spPr>
        <p:txBody>
          <a:bodyPr wrap="square">
            <a:spAutoFit/>
          </a:bodyPr>
          <a:p>
            <a:pPr marL="175895" indent="-175895"/>
            <a:r>
              <a:rPr lang="en-US" sz="1400" b="1">
                <a:solidFill>
                  <a:srgbClr val="231F20"/>
                </a:solidFill>
                <a:latin typeface="微软雅黑" panose="020B0503020204020204" charset="-122"/>
                <a:ea typeface="微软雅黑" panose="020B0503020204020204" charset="-122"/>
                <a:cs typeface="微软雅黑" panose="020B0503020204020204" charset="-122"/>
              </a:rPr>
              <a:t>2. </a:t>
            </a:r>
            <a:r>
              <a:rPr lang="zh-CN" sz="1400" b="1">
                <a:solidFill>
                  <a:srgbClr val="231F20"/>
                </a:solidFill>
                <a:latin typeface="微软雅黑" panose="020B0503020204020204" charset="-122"/>
                <a:ea typeface="微软雅黑" panose="020B0503020204020204" charset="-122"/>
                <a:cs typeface="微软雅黑" panose="020B0503020204020204" charset="-122"/>
              </a:rPr>
              <a:t>战略判断的新变化</a:t>
            </a:r>
            <a:r>
              <a:rPr lang="zh-CN" sz="1400" b="0">
                <a:solidFill>
                  <a:srgbClr val="231F20"/>
                </a:solidFill>
                <a:latin typeface="微软雅黑" panose="020B0503020204020204" charset="-122"/>
                <a:ea typeface="微软雅黑" panose="020B0503020204020204" charset="-122"/>
                <a:cs typeface="微软雅黑" panose="020B0503020204020204" charset="-122"/>
              </a:rPr>
              <a:t>相比上一版，新版《安全战略》在内容上进行了大幅修订，特别是对国际格局和俄内外安全环境的战略判断有了新的变化，提出了国家安全保障领域的八大利益和九大优先方向。</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51205" y="2952750"/>
            <a:ext cx="4172585" cy="1168400"/>
          </a:xfrm>
          <a:prstGeom prst="rect">
            <a:avLst/>
          </a:prstGeom>
          <a:noFill/>
          <a:ln w="9525">
            <a:noFill/>
          </a:ln>
        </p:spPr>
        <p:txBody>
          <a:bodyPr wrap="square">
            <a:spAutoFit/>
          </a:bodyPr>
          <a:p>
            <a:pPr indent="0"/>
            <a:r>
              <a:rPr lang="en-US" altLang="zh-CN" sz="1400" b="1">
                <a:solidFill>
                  <a:srgbClr val="231F20"/>
                </a:solidFill>
                <a:latin typeface="微软雅黑" panose="020B0503020204020204" charset="-122"/>
                <a:ea typeface="微软雅黑" panose="020B0503020204020204" charset="-122"/>
                <a:cs typeface="微软雅黑" panose="020B0503020204020204" charset="-122"/>
              </a:rPr>
              <a:t>3. </a:t>
            </a:r>
            <a:r>
              <a:rPr lang="zh-CN" sz="1400" b="1">
                <a:solidFill>
                  <a:srgbClr val="231F20"/>
                </a:solidFill>
                <a:latin typeface="微软雅黑" panose="020B0503020204020204" charset="-122"/>
                <a:ea typeface="微软雅黑" panose="020B0503020204020204" charset="-122"/>
                <a:cs typeface="微软雅黑" panose="020B0503020204020204" charset="-122"/>
              </a:rPr>
              <a:t>维护安全的新路径</a:t>
            </a:r>
            <a:endParaRPr lang="zh-CN" sz="1400" b="1">
              <a:solidFill>
                <a:srgbClr val="231F20"/>
              </a:solidFill>
              <a:latin typeface="微软雅黑" panose="020B0503020204020204" charset="-122"/>
              <a:ea typeface="微软雅黑" panose="020B0503020204020204" charset="-122"/>
              <a:cs typeface="微软雅黑" panose="020B0503020204020204" charset="-122"/>
            </a:endParaRPr>
          </a:p>
          <a:p>
            <a:pPr indent="0"/>
            <a:r>
              <a:rPr lang="zh-CN" sz="1400" b="0">
                <a:solidFill>
                  <a:srgbClr val="231F20"/>
                </a:solidFill>
                <a:latin typeface="微软雅黑" panose="020B0503020204020204" charset="-122"/>
                <a:ea typeface="微软雅黑" panose="020B0503020204020204" charset="-122"/>
                <a:cs typeface="微软雅黑" panose="020B0503020204020204" charset="-122"/>
              </a:rPr>
              <a:t>俄罗斯在心理上早已抛却对西方不切实际的幻想和期待。在俄美关系难以</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破冰</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的情况下，俄罗斯可能会加速</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向东看</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的进程，并进一步强调军事手段在国家安全问题上的保底作用。</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椭圆 6"/>
          <p:cNvSpPr/>
          <p:nvPr>
            <p:custDataLst>
              <p:tags r:id="rId1"/>
            </p:custDataLst>
          </p:nvPr>
        </p:nvSpPr>
        <p:spPr>
          <a:xfrm>
            <a:off x="304800" y="12763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01</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1" name="椭圆 10"/>
          <p:cNvSpPr/>
          <p:nvPr>
            <p:custDataLst>
              <p:tags r:id="rId2"/>
            </p:custDataLst>
          </p:nvPr>
        </p:nvSpPr>
        <p:spPr>
          <a:xfrm>
            <a:off x="304800" y="2131695"/>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02</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4" name="椭圆 13"/>
          <p:cNvSpPr/>
          <p:nvPr>
            <p:custDataLst>
              <p:tags r:id="rId3"/>
            </p:custDataLst>
          </p:nvPr>
        </p:nvSpPr>
        <p:spPr>
          <a:xfrm>
            <a:off x="304800" y="29654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03</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pic>
        <p:nvPicPr>
          <p:cNvPr id="21" name="图片 20"/>
          <p:cNvPicPr>
            <a:picLocks noChangeAspect="1"/>
          </p:cNvPicPr>
          <p:nvPr/>
        </p:nvPicPr>
        <p:blipFill>
          <a:blip r:embed="rId4"/>
          <a:stretch>
            <a:fillRect/>
          </a:stretch>
        </p:blipFill>
        <p:spPr>
          <a:xfrm>
            <a:off x="5181600" y="2800350"/>
            <a:ext cx="3114675" cy="1967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23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二、俄罗斯的国家安全战略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38200" y="1203960"/>
            <a:ext cx="3785235" cy="368300"/>
          </a:xfrm>
          <a:prstGeom prst="rect">
            <a:avLst/>
          </a:prstGeom>
          <a:noFill/>
          <a:ln w="9525">
            <a:noFill/>
          </a:ln>
        </p:spPr>
        <p:txBody>
          <a:bodyPr wrap="square">
            <a:spAutoFit/>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（三）俄罗斯国家安全战略的影响</a:t>
            </a:r>
            <a:endParaRPr lang="zh-CN" altLang="en-US" b="1">
              <a:latin typeface="微软雅黑" panose="020B0503020204020204" charset="-122"/>
              <a:ea typeface="微软雅黑" panose="020B0503020204020204" charset="-122"/>
            </a:endParaRPr>
          </a:p>
        </p:txBody>
      </p:sp>
      <p:sp>
        <p:nvSpPr>
          <p:cNvPr id="4" name="文本框 3"/>
          <p:cNvSpPr txBox="1"/>
          <p:nvPr/>
        </p:nvSpPr>
        <p:spPr>
          <a:xfrm>
            <a:off x="685800" y="1572260"/>
            <a:ext cx="7882890" cy="3169285"/>
          </a:xfrm>
          <a:prstGeom prst="rect">
            <a:avLst/>
          </a:prstGeom>
          <a:noFill/>
          <a:ln w="9525">
            <a:noFill/>
          </a:ln>
        </p:spPr>
        <p:txBody>
          <a:bodyPr wrap="square">
            <a:spAutoFit/>
          </a:bodyPr>
          <a:p>
            <a:pPr indent="0">
              <a:lnSpc>
                <a:spcPct val="125000"/>
              </a:lnSpc>
              <a:spcBef>
                <a:spcPts val="0"/>
              </a:spcBef>
              <a:spcAft>
                <a:spcPts val="0"/>
              </a:spcAft>
            </a:pPr>
            <a:r>
              <a:rPr lang="zh-CN" sz="1600" b="0">
                <a:solidFill>
                  <a:srgbClr val="231F20"/>
                </a:solidFill>
                <a:latin typeface="微软雅黑" panose="020B0503020204020204" charset="-122"/>
                <a:ea typeface="微软雅黑" panose="020B0503020204020204" charset="-122"/>
                <a:cs typeface="微软雅黑" panose="020B0503020204020204" charset="-122"/>
              </a:rPr>
              <a:t>俄罗斯安全战略的变化势必会引起俄对内对外战略的调整，也会引发一系列国内国外影响。未来俄罗斯国内、周边、欧亚地区，甚至世界格局都会因此而出现新的动向和变化。</a:t>
            </a:r>
            <a:endParaRPr lang="zh-CN"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从</a:t>
            </a:r>
            <a:r>
              <a:rPr lang="zh-CN" altLang="en-US" sz="1600" b="1">
                <a:solidFill>
                  <a:srgbClr val="231F20"/>
                </a:solidFill>
                <a:latin typeface="微软雅黑" panose="020B0503020204020204" charset="-122"/>
                <a:ea typeface="微软雅黑" panose="020B0503020204020204" charset="-122"/>
                <a:cs typeface="微软雅黑" panose="020B0503020204020204" charset="-122"/>
              </a:rPr>
              <a:t>国内</a:t>
            </a:r>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来看，未来影响主要体现在以下几个方面。</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一是恢复和发展经济成为一切工作的重中之重。</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二是军事力量的建设和再部署将加速进行</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三是预防和遏止“颜色革命”是俄罗斯国家安全的关键所在。</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俄罗斯国家安全战略的调整势必产生</a:t>
            </a:r>
            <a:r>
              <a:rPr lang="zh-CN" altLang="en-US" sz="1600" b="1">
                <a:solidFill>
                  <a:srgbClr val="231F20"/>
                </a:solidFill>
                <a:latin typeface="微软雅黑" panose="020B0503020204020204" charset="-122"/>
                <a:ea typeface="微软雅黑" panose="020B0503020204020204" charset="-122"/>
                <a:cs typeface="微软雅黑" panose="020B0503020204020204" charset="-122"/>
              </a:rPr>
              <a:t>外溢效应</a:t>
            </a:r>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，引发俄周边乃至欧亚地区地缘政治形势的变化。</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lang="zh-CN" altLang="en-US" sz="1600" b="1">
                <a:solidFill>
                  <a:srgbClr val="231F20"/>
                </a:solidFill>
                <a:latin typeface="微软雅黑" panose="020B0503020204020204" charset="-122"/>
                <a:ea typeface="微软雅黑" panose="020B0503020204020204" charset="-122"/>
                <a:cs typeface="微软雅黑" panose="020B0503020204020204" charset="-122"/>
              </a:rPr>
              <a:t>地缘政治博弈形势</a:t>
            </a:r>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将进一步复杂，俄周边或将爆发局部冲突。</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5" name="图片 4" descr="9004839_next_right_direction_arrow"/>
          <p:cNvPicPr>
            <a:picLocks noChangeAspect="1"/>
          </p:cNvPicPr>
          <p:nvPr/>
        </p:nvPicPr>
        <p:blipFill>
          <a:blip r:embed="rId1"/>
          <a:stretch>
            <a:fillRect/>
          </a:stretch>
        </p:blipFill>
        <p:spPr>
          <a:xfrm>
            <a:off x="6858000" y="2419350"/>
            <a:ext cx="1067435" cy="1067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38200" y="1200150"/>
            <a:ext cx="5080000" cy="368300"/>
          </a:xfrm>
          <a:prstGeom prst="rect">
            <a:avLst/>
          </a:prstGeom>
          <a:noFill/>
          <a:ln w="9525">
            <a:noFill/>
          </a:ln>
        </p:spPr>
        <p:txBody>
          <a:bodyPr>
            <a:spAutoFit/>
          </a:bodyPr>
          <a:p>
            <a:pPr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（一）英国的国家安全战略</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4" name="文本框 3"/>
          <p:cNvSpPr txBox="1"/>
          <p:nvPr/>
        </p:nvSpPr>
        <p:spPr>
          <a:xfrm>
            <a:off x="381000" y="1504950"/>
            <a:ext cx="8218170" cy="2861310"/>
          </a:xfrm>
          <a:prstGeom prst="rect">
            <a:avLst/>
          </a:prstGeom>
          <a:noFill/>
          <a:ln w="9525">
            <a:noFill/>
          </a:ln>
        </p:spPr>
        <p:txBody>
          <a:bodyPr wrap="square">
            <a:spAutoFit/>
          </a:bodyPr>
          <a:p>
            <a:pPr indent="0">
              <a:lnSpc>
                <a:spcPct val="150000"/>
              </a:lnSpc>
            </a:pPr>
            <a:r>
              <a:rPr lang="en-US" b="0">
                <a:solidFill>
                  <a:srgbClr val="231F20"/>
                </a:solidFill>
                <a:latin typeface="微软雅黑" panose="020B0503020204020204" charset="-122"/>
                <a:ea typeface="微软雅黑" panose="020B0503020204020204" charset="-122"/>
                <a:cs typeface="微软雅黑" panose="020B0503020204020204" charset="-122"/>
              </a:rPr>
              <a:t>1485</a:t>
            </a:r>
            <a:r>
              <a:rPr lang="zh-CN" b="0">
                <a:solidFill>
                  <a:srgbClr val="231F20"/>
                </a:solidFill>
                <a:latin typeface="微软雅黑" panose="020B0503020204020204" charset="-122"/>
                <a:ea typeface="微软雅黑" panose="020B0503020204020204" charset="-122"/>
                <a:cs typeface="微软雅黑" panose="020B0503020204020204" charset="-122"/>
              </a:rPr>
              <a:t>年，亨利七世建立都铎王朝。一般认为，这是英国由中世纪向近代国家形态转变的开端。</a:t>
            </a:r>
            <a:r>
              <a:rPr lang="en-US" b="0">
                <a:solidFill>
                  <a:srgbClr val="231F20"/>
                </a:solidFill>
                <a:latin typeface="微软雅黑" panose="020B0503020204020204" charset="-122"/>
                <a:ea typeface="微软雅黑" panose="020B0503020204020204" charset="-122"/>
                <a:cs typeface="微软雅黑" panose="020B0503020204020204" charset="-122"/>
              </a:rPr>
              <a:t>17</a:t>
            </a:r>
            <a:r>
              <a:rPr lang="zh-CN" b="0">
                <a:solidFill>
                  <a:srgbClr val="231F20"/>
                </a:solidFill>
                <a:latin typeface="微软雅黑" panose="020B0503020204020204" charset="-122"/>
                <a:ea typeface="微软雅黑" panose="020B0503020204020204" charset="-122"/>
                <a:cs typeface="微软雅黑" panose="020B0503020204020204" charset="-122"/>
              </a:rPr>
              <a:t>世纪中叶开始，伴随着资本主义制度及生产方式逐渐巩固，近代英国在政治、经济、科技及思想文化等方面取得了巨大进步，国家安全战略思想也相应得到迅速发展。近代英国在政治领域实行了一系列重大变革，尤其是率先发动资产阶级革命，为近代国家安全战略思想在英国诞生创造了条件。</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endParaRPr lang="zh-CN"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5" name="图片 4" descr="9004837_envelope_letter_email_mail_send"/>
          <p:cNvPicPr>
            <a:picLocks noChangeAspect="1"/>
          </p:cNvPicPr>
          <p:nvPr/>
        </p:nvPicPr>
        <p:blipFill>
          <a:blip r:embed="rId1"/>
          <a:stretch>
            <a:fillRect/>
          </a:stretch>
        </p:blipFill>
        <p:spPr>
          <a:xfrm>
            <a:off x="7010400" y="3714750"/>
            <a:ext cx="1053465" cy="10534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pPr algn="l"/>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88975" y="1352550"/>
            <a:ext cx="7994650" cy="2584450"/>
          </a:xfrm>
          <a:prstGeom prst="rect">
            <a:avLst/>
          </a:prstGeom>
          <a:noFill/>
        </p:spPr>
        <p:txBody>
          <a:bodyPr wrap="square" rtlCol="0" anchor="t">
            <a:spAutoFit/>
          </a:bodyPr>
          <a:p>
            <a:pPr indent="0">
              <a:lnSpc>
                <a:spcPct val="150000"/>
              </a:lnSpc>
            </a:pPr>
            <a:r>
              <a:rPr lang="zh-CN">
                <a:solidFill>
                  <a:srgbClr val="231F20"/>
                </a:solidFill>
                <a:latin typeface="微软雅黑" panose="020B0503020204020204" charset="-122"/>
                <a:ea typeface="微软雅黑" panose="020B0503020204020204" charset="-122"/>
                <a:cs typeface="微软雅黑" panose="020B0503020204020204" charset="-122"/>
                <a:sym typeface="+mn-ea"/>
              </a:rPr>
              <a:t>英国是最老牌的“帝国主义”国家，第一次世界大战后，“日不落”帝国开始衰败，在军事领域丧失了海上霸主地位，在外交政策上由原先奉行的均势政策逐渐转为绥靖政策。</a:t>
            </a:r>
            <a:endParaRPr lang="zh-CN">
              <a:solidFill>
                <a:srgbClr val="231F2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solidFill>
                  <a:srgbClr val="231F20"/>
                </a:solidFill>
                <a:latin typeface="微软雅黑" panose="020B0503020204020204" charset="-122"/>
                <a:ea typeface="微软雅黑" panose="020B0503020204020204" charset="-122"/>
                <a:cs typeface="微软雅黑" panose="020B0503020204020204" charset="-122"/>
                <a:sym typeface="+mn-ea"/>
              </a:rPr>
              <a:t>第二次世界大战英国国力进一步削弱。战后，英国加入北大西洋公约组织，一直受美国国家安全战略思想的影响，并与该组织的其他成员国基本保持一致；奉行“非殖民化”和构建新的英联邦体系，尽力谋求国家利益的最大化。</a:t>
            </a:r>
            <a:endParaRPr lang="zh-CN" altLang="en-US">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9004834_paper_page_document_file"/>
          <p:cNvPicPr>
            <a:picLocks noChangeAspect="1"/>
          </p:cNvPicPr>
          <p:nvPr/>
        </p:nvPicPr>
        <p:blipFill>
          <a:blip r:embed="rId1"/>
          <a:stretch>
            <a:fillRect/>
          </a:stretch>
        </p:blipFill>
        <p:spPr>
          <a:xfrm>
            <a:off x="7315200" y="3867150"/>
            <a:ext cx="1118235" cy="1118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pPr algn="l"/>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7230" y="1141730"/>
            <a:ext cx="7749540" cy="2168525"/>
          </a:xfrm>
          <a:prstGeom prst="rect">
            <a:avLst/>
          </a:prstGeom>
          <a:noFill/>
        </p:spPr>
        <p:txBody>
          <a:bodyPr wrap="square" rtlCol="0" anchor="t">
            <a:spAutoFit/>
          </a:bodyPr>
          <a:p>
            <a:pPr indent="0">
              <a:lnSpc>
                <a:spcPct val="150000"/>
              </a:lnSpc>
            </a:pPr>
            <a:r>
              <a:rPr lang="zh-CN">
                <a:solidFill>
                  <a:srgbClr val="231F20"/>
                </a:solidFill>
                <a:latin typeface="微软雅黑" panose="020B0503020204020204" charset="-122"/>
                <a:ea typeface="微软雅黑" panose="020B0503020204020204" charset="-122"/>
                <a:cs typeface="微软雅黑" panose="020B0503020204020204" charset="-122"/>
                <a:sym typeface="+mn-ea"/>
              </a:rPr>
              <a:t>冷战结束后，为适应世界形势的巨大变化，以及北约作战理论的发展和部队结构的调整，英国提出了“积极应变”的新安全战略构想。</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solidFill>
                  <a:srgbClr val="231F20"/>
                </a:solidFill>
                <a:latin typeface="微软雅黑" panose="020B0503020204020204" charset="-122"/>
                <a:ea typeface="微软雅黑" panose="020B0503020204020204" charset="-122"/>
                <a:cs typeface="微软雅黑" panose="020B0503020204020204" charset="-122"/>
                <a:sym typeface="+mn-ea"/>
              </a:rPr>
              <a:t>2011年10月18日、19日，英国卡梅伦政府接连公布《国家安全战略》和《战略防务与安全审议》，全面分析了英国的安全威胁、战略目标、战略任务和战略举措。</a:t>
            </a:r>
            <a:endParaRPr lang="zh-CN" altLang="en-US">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1"/>
          <a:stretch>
            <a:fillRect/>
          </a:stretch>
        </p:blipFill>
        <p:spPr>
          <a:xfrm>
            <a:off x="6324600" y="2876550"/>
            <a:ext cx="1979295" cy="1927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914400" y="1200150"/>
            <a:ext cx="5080000" cy="368300"/>
          </a:xfrm>
          <a:prstGeom prst="rect">
            <a:avLst/>
          </a:prstGeom>
          <a:noFill/>
          <a:ln w="9525">
            <a:noFill/>
          </a:ln>
        </p:spPr>
        <p:txBody>
          <a:bodyPr>
            <a:spAutoFit/>
          </a:bodyPr>
          <a:p>
            <a:pPr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（二）法国的国家安全战略</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4" name="文本框 3"/>
          <p:cNvSpPr txBox="1"/>
          <p:nvPr/>
        </p:nvSpPr>
        <p:spPr>
          <a:xfrm>
            <a:off x="685800" y="1581150"/>
            <a:ext cx="7131050" cy="2584450"/>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受历史传统、地缘政治等因素影响，近代法国在政治、经济、科技及思想文化等方面，与近代英国及其他资本主义国家相比均有很大不同。在战争实践中，近代法国曾发动和参与了诸多内外战争，对近代法国军事思想的创新产生了牵引作用。这些不仅使近代法国经济、政治和社会等方面都得到快速发展，也为其安全战略思想的创新发展提供了深厚基础。</a:t>
            </a:r>
            <a:endParaRPr lang="zh-CN" altLang="en-US" b="0">
              <a:solidFill>
                <a:srgbClr val="231F20"/>
              </a:solidFill>
              <a:latin typeface="微软雅黑" panose="020B0503020204020204" charset="-122"/>
              <a:ea typeface="微软雅黑" panose="020B0503020204020204" charset="-122"/>
            </a:endParaRPr>
          </a:p>
        </p:txBody>
      </p:sp>
      <p:pic>
        <p:nvPicPr>
          <p:cNvPr id="5" name="图片 4" descr="9004825_security_open_access_unlock"/>
          <p:cNvPicPr>
            <a:picLocks noChangeAspect="1"/>
          </p:cNvPicPr>
          <p:nvPr/>
        </p:nvPicPr>
        <p:blipFill>
          <a:blip r:embed="rId1"/>
          <a:stretch>
            <a:fillRect/>
          </a:stretch>
        </p:blipFill>
        <p:spPr>
          <a:xfrm>
            <a:off x="7315200" y="3105150"/>
            <a:ext cx="1663065" cy="1663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69925" y="1352550"/>
            <a:ext cx="7722870" cy="2999740"/>
          </a:xfrm>
          <a:prstGeom prst="rect">
            <a:avLst/>
          </a:prstGeom>
          <a:noFill/>
          <a:ln w="9525">
            <a:noFill/>
          </a:ln>
        </p:spPr>
        <p:txBody>
          <a:bodyPr wrap="square">
            <a:spAutoFit/>
          </a:bodyPr>
          <a:p>
            <a:pPr indent="0">
              <a:lnSpc>
                <a:spcPct val="150000"/>
              </a:lnSpc>
            </a:pPr>
            <a:r>
              <a:rPr lang="en-US" b="0">
                <a:solidFill>
                  <a:srgbClr val="231F20"/>
                </a:solidFill>
                <a:latin typeface="微软雅黑" panose="020B0503020204020204" charset="-122"/>
                <a:ea typeface="微软雅黑" panose="020B0503020204020204" charset="-122"/>
                <a:cs typeface="微软雅黑" panose="020B0503020204020204" charset="-122"/>
              </a:rPr>
              <a:t>1618</a:t>
            </a:r>
            <a:r>
              <a:rPr lang="zh-CN" b="0">
                <a:solidFill>
                  <a:srgbClr val="231F20"/>
                </a:solidFill>
                <a:latin typeface="微软雅黑" panose="020B0503020204020204" charset="-122"/>
                <a:ea typeface="微软雅黑" panose="020B0503020204020204" charset="-122"/>
                <a:cs typeface="微软雅黑" panose="020B0503020204020204" charset="-122"/>
              </a:rPr>
              <a:t>年，欧洲历史上爆发了第一次大规模的国际战争</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三十年战争</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a:t>
            </a:r>
            <a:r>
              <a:rPr lang="en-US" b="0">
                <a:solidFill>
                  <a:srgbClr val="231F20"/>
                </a:solidFill>
                <a:latin typeface="微软雅黑" panose="020B0503020204020204" charset="-122"/>
                <a:ea typeface="微软雅黑" panose="020B0503020204020204" charset="-122"/>
                <a:cs typeface="微软雅黑" panose="020B0503020204020204" charset="-122"/>
              </a:rPr>
              <a:t>1648</a:t>
            </a:r>
            <a:r>
              <a:rPr lang="zh-CN" b="0">
                <a:solidFill>
                  <a:srgbClr val="231F20"/>
                </a:solidFill>
                <a:latin typeface="微软雅黑" panose="020B0503020204020204" charset="-122"/>
                <a:ea typeface="微软雅黑" panose="020B0503020204020204" charset="-122"/>
                <a:cs typeface="微软雅黑" panose="020B0503020204020204" charset="-122"/>
              </a:rPr>
              <a:t>年，法国主导签署了《威斯特伐利亚和约》，使法国领土大幅扩展，一跃成为欧洲最强大的国家。</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solidFill>
                  <a:srgbClr val="231F20"/>
                </a:solidFill>
                <a:latin typeface="微软雅黑" panose="020B0503020204020204" charset="-122"/>
                <a:ea typeface="微软雅黑" panose="020B0503020204020204" charset="-122"/>
                <a:cs typeface="微软雅黑" panose="020B0503020204020204" charset="-122"/>
              </a:rPr>
              <a:t>早在17世纪初，法国国王亨利四世就开始谋划称霸战略。其后，法国始终热衷于建立欧洲霸权。</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solidFill>
                  <a:srgbClr val="231F20"/>
                </a:solidFill>
                <a:latin typeface="微软雅黑" panose="020B0503020204020204" charset="-122"/>
                <a:ea typeface="微软雅黑" panose="020B0503020204020204" charset="-122"/>
                <a:cs typeface="微软雅黑" panose="020B0503020204020204" charset="-122"/>
              </a:rPr>
              <a:t>1799年11月，拿破仑发动“雾月政变”（图3-7）上台后，建立了中央集权制政府，巩固了资产阶级政权。</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图片 3" descr="9004820_sync_refresh_loading_load"/>
          <p:cNvPicPr>
            <a:picLocks noChangeAspect="1"/>
          </p:cNvPicPr>
          <p:nvPr/>
        </p:nvPicPr>
        <p:blipFill>
          <a:blip r:embed="rId1"/>
          <a:stretch>
            <a:fillRect/>
          </a:stretch>
        </p:blipFill>
        <p:spPr>
          <a:xfrm>
            <a:off x="7315200" y="3943350"/>
            <a:ext cx="958850" cy="958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457200" y="1276350"/>
            <a:ext cx="8220710" cy="2861310"/>
          </a:xfrm>
          <a:prstGeom prst="rect">
            <a:avLst/>
          </a:prstGeom>
          <a:noFill/>
          <a:ln w="9525">
            <a:noFill/>
          </a:ln>
        </p:spPr>
        <p:txBody>
          <a:bodyPr wrap="square">
            <a:spAutoFit/>
          </a:bodyPr>
          <a:p>
            <a:pPr indent="269875">
              <a:lnSpc>
                <a:spcPct val="125000"/>
              </a:lnSpc>
              <a:spcBef>
                <a:spcPts val="0"/>
              </a:spcBef>
              <a:spcAft>
                <a:spcPts val="0"/>
              </a:spcAft>
            </a:pPr>
            <a:r>
              <a:rPr lang="en-US" b="0">
                <a:solidFill>
                  <a:srgbClr val="231F20"/>
                </a:solidFill>
                <a:latin typeface="微软雅黑" panose="020B0503020204020204" charset="-122"/>
                <a:ea typeface="微软雅黑" panose="020B0503020204020204" charset="-122"/>
                <a:cs typeface="微软雅黑" panose="020B0503020204020204" charset="-122"/>
              </a:rPr>
              <a:t>1848</a:t>
            </a:r>
            <a:r>
              <a:rPr lang="zh-CN" b="0">
                <a:solidFill>
                  <a:srgbClr val="231F20"/>
                </a:solidFill>
                <a:latin typeface="微软雅黑" panose="020B0503020204020204" charset="-122"/>
                <a:ea typeface="微软雅黑" panose="020B0503020204020204" charset="-122"/>
                <a:cs typeface="微软雅黑" panose="020B0503020204020204" charset="-122"/>
              </a:rPr>
              <a:t>年开始，路易·拿破仑执掌法国政权。</a:t>
            </a:r>
            <a:r>
              <a:rPr lang="en-US" b="0">
                <a:solidFill>
                  <a:srgbClr val="231F20"/>
                </a:solidFill>
                <a:latin typeface="微软雅黑" panose="020B0503020204020204" charset="-122"/>
                <a:ea typeface="微软雅黑" panose="020B0503020204020204" charset="-122"/>
                <a:cs typeface="微软雅黑" panose="020B0503020204020204" charset="-122"/>
              </a:rPr>
              <a:t>20</a:t>
            </a:r>
            <a:r>
              <a:rPr lang="zh-CN" b="0">
                <a:solidFill>
                  <a:srgbClr val="231F20"/>
                </a:solidFill>
                <a:latin typeface="微软雅黑" panose="020B0503020204020204" charset="-122"/>
                <a:ea typeface="微软雅黑" panose="020B0503020204020204" charset="-122"/>
                <a:cs typeface="微软雅黑" panose="020B0503020204020204" charset="-122"/>
              </a:rPr>
              <a:t>多年间，他始终奉行再度称霸欧洲和世界的战略，在欧洲大陆上进行了多场战争，在海外与其他欧洲列强争夺殖民地。</a:t>
            </a:r>
            <a:r>
              <a:rPr lang="en-US" b="0">
                <a:solidFill>
                  <a:srgbClr val="231F20"/>
                </a:solidFill>
                <a:latin typeface="微软雅黑" panose="020B0503020204020204" charset="-122"/>
                <a:ea typeface="微软雅黑" panose="020B0503020204020204" charset="-122"/>
                <a:cs typeface="微软雅黑" panose="020B0503020204020204" charset="-122"/>
              </a:rPr>
              <a:t>1870</a:t>
            </a:r>
            <a:r>
              <a:rPr lang="zh-CN" b="0">
                <a:solidFill>
                  <a:srgbClr val="231F20"/>
                </a:solidFill>
                <a:latin typeface="微软雅黑" panose="020B0503020204020204" charset="-122"/>
                <a:ea typeface="微软雅黑" panose="020B0503020204020204" charset="-122"/>
                <a:cs typeface="微软雅黑" panose="020B0503020204020204" charset="-122"/>
              </a:rPr>
              <a:t>年</a:t>
            </a:r>
            <a:r>
              <a:rPr lang="en-US" b="0">
                <a:solidFill>
                  <a:srgbClr val="231F20"/>
                </a:solidFill>
                <a:latin typeface="微软雅黑" panose="020B0503020204020204" charset="-122"/>
                <a:ea typeface="微软雅黑" panose="020B0503020204020204" charset="-122"/>
                <a:cs typeface="微软雅黑" panose="020B0503020204020204" charset="-122"/>
              </a:rPr>
              <a:t>7</a:t>
            </a:r>
            <a:r>
              <a:rPr lang="zh-CN" b="0">
                <a:solidFill>
                  <a:srgbClr val="231F20"/>
                </a:solidFill>
                <a:latin typeface="微软雅黑" panose="020B0503020204020204" charset="-122"/>
                <a:ea typeface="微软雅黑" panose="020B0503020204020204" charset="-122"/>
                <a:cs typeface="微软雅黑" panose="020B0503020204020204" charset="-122"/>
              </a:rPr>
              <a:t>月，普法战争爆发，法国战败，被迫割地赔款，法兰西第二帝国灭亡。普法战争后，法国奉行新的国家安全战略。</a:t>
            </a:r>
            <a:r>
              <a:rPr lang="en-US" b="0">
                <a:solidFill>
                  <a:srgbClr val="231F20"/>
                </a:solidFill>
                <a:latin typeface="微软雅黑" panose="020B0503020204020204" charset="-122"/>
                <a:ea typeface="微软雅黑" panose="020B0503020204020204" charset="-122"/>
                <a:cs typeface="微软雅黑" panose="020B0503020204020204" charset="-122"/>
              </a:rPr>
              <a:t>1914</a:t>
            </a:r>
            <a:r>
              <a:rPr lang="zh-CN" b="0">
                <a:solidFill>
                  <a:srgbClr val="231F20"/>
                </a:solidFill>
                <a:latin typeface="微软雅黑" panose="020B0503020204020204" charset="-122"/>
                <a:ea typeface="微软雅黑" panose="020B0503020204020204" charset="-122"/>
                <a:cs typeface="微软雅黑" panose="020B0503020204020204" charset="-122"/>
              </a:rPr>
              <a:t>年，法国卷入第一次世界大战，成功洗刷了普法战争的耻辱，再次成为欧洲强国。第一次世界大战后，法国全力维护凡尔赛体系，以确保其欧陆第一大国地位。为此，战后法国注重国内经济建设，努力消除战争影响；主动交好德国，构建稳定的欧洲安全环境。</a:t>
            </a:r>
            <a:endParaRPr lang="zh-CN"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第一节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国家安全战略概述</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590550" y="1276350"/>
            <a:ext cx="7920990" cy="2273935"/>
          </a:xfrm>
          <a:prstGeom prst="rect">
            <a:avLst/>
          </a:prstGeom>
          <a:noFill/>
          <a:ln w="9525">
            <a:noFill/>
          </a:ln>
        </p:spPr>
        <p:txBody>
          <a:bodyPr>
            <a:noAutofit/>
          </a:bodyPr>
          <a:p>
            <a:pPr indent="457200" algn="l" fontAlgn="auto">
              <a:lnSpc>
                <a:spcPct val="150000"/>
              </a:lnSpc>
              <a:buClrTx/>
              <a:buSzTx/>
              <a:buFontTx/>
              <a:extLst>
                <a:ext uri="{35155182-B16C-46BC-9424-99874614C6A1}">
                  <wpsdc:indentchars xmlns:wpsdc="http://www.wps.cn/officeDocument/2017/drawingmlCustomData" val="200" checksum="59296752"/>
                </a:ext>
              </a:extLst>
            </a:pPr>
            <a:r>
              <a:rPr kumimoji="1" lang="zh-CN" altLang="en-US" b="1">
                <a:solidFill>
                  <a:schemeClr val="accent6">
                    <a:lumMod val="20000"/>
                    <a:lumOff val="80000"/>
                  </a:schemeClr>
                </a:solidFill>
                <a:latin typeface="微软雅黑" panose="020B0503020204020204" charset="-122"/>
                <a:ea typeface="微软雅黑" panose="020B0503020204020204" charset="-122"/>
              </a:rPr>
              <a:t>国家安全战略是指筹划和指导国家安全斗争全局的方略，是组织和运用国家力量来实现国家安全目标的科学和艺术。国家安全战略主要由战略目标、战略指导、战略力量、战略途径、战略措施等要素构成。战略目标是战略的牵引，规定了战略能力运用的方向、限度和强大与否；战略指导是整个战略制定与实施过程中必须遵循的准则；战略力量是对战略实力的转化和运用；战略途径是战略力量运用的方式方法和步骤；战略措施是实现战略目标和加强能力建设的具体举措。上述要素相互联系，构成国家安全战略的整体。</a:t>
            </a:r>
            <a:endParaRPr kumimoji="1" lang="zh-CN" altLang="en-US"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09600" y="1276350"/>
            <a:ext cx="7704455" cy="2584450"/>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第二次世界大战后初期，法国奉行经济上依靠美国援助、军事上接受美国保护、政治上紧随美国的国家安全战略思想。</a:t>
            </a:r>
            <a:endParaRPr lang="zh-CN" b="0">
              <a:solidFill>
                <a:srgbClr val="231F20"/>
              </a:solidFill>
              <a:latin typeface="微软雅黑" panose="020B0503020204020204" charset="-122"/>
              <a:ea typeface="微软雅黑" panose="020B0503020204020204" charset="-122"/>
            </a:endParaRPr>
          </a:p>
          <a:p>
            <a:pPr indent="0">
              <a:lnSpc>
                <a:spcPct val="150000"/>
              </a:lnSpc>
            </a:pPr>
            <a:r>
              <a:rPr lang="zh-CN" altLang="en-US" b="0">
                <a:solidFill>
                  <a:srgbClr val="231F20"/>
                </a:solidFill>
                <a:latin typeface="微软雅黑" panose="020B0503020204020204" charset="-122"/>
                <a:ea typeface="微软雅黑" panose="020B0503020204020204" charset="-122"/>
              </a:rPr>
              <a:t>冷战后，由于世界格局和安全环境发生巨大变化，法国安全战略面临新的挑战</a:t>
            </a:r>
            <a:endParaRPr lang="zh-CN" altLang="en-US" b="0">
              <a:solidFill>
                <a:srgbClr val="231F20"/>
              </a:solidFill>
              <a:latin typeface="微软雅黑" panose="020B0503020204020204" charset="-122"/>
              <a:ea typeface="微软雅黑" panose="020B0503020204020204" charset="-122"/>
            </a:endParaRPr>
          </a:p>
          <a:p>
            <a:pPr indent="0">
              <a:lnSpc>
                <a:spcPct val="150000"/>
              </a:lnSpc>
            </a:pPr>
            <a:r>
              <a:rPr lang="zh-CN" altLang="en-US" b="0">
                <a:solidFill>
                  <a:srgbClr val="231F20"/>
                </a:solidFill>
                <a:latin typeface="微软雅黑" panose="020B0503020204020204" charset="-122"/>
                <a:ea typeface="微软雅黑" panose="020B0503020204020204" charset="-122"/>
              </a:rPr>
              <a:t>法国把确保大国地位作为其国家安全战略的首要目标，保持独立自主的军事力量，注重核威慑与常规行动的紧密结合，但重点已转向常规手段。</a:t>
            </a:r>
            <a:endParaRPr lang="zh-CN" altLang="en-US" b="0">
              <a:solidFill>
                <a:srgbClr val="231F20"/>
              </a:solidFill>
              <a:latin typeface="微软雅黑" panose="020B0503020204020204" charset="-122"/>
              <a:ea typeface="微软雅黑" panose="020B0503020204020204" charset="-122"/>
            </a:endParaRPr>
          </a:p>
        </p:txBody>
      </p:sp>
      <p:pic>
        <p:nvPicPr>
          <p:cNvPr id="4" name="图片 3" descr="9004816_preferences_options_settings_gear"/>
          <p:cNvPicPr>
            <a:picLocks noChangeAspect="1"/>
          </p:cNvPicPr>
          <p:nvPr/>
        </p:nvPicPr>
        <p:blipFill>
          <a:blip r:embed="rId1"/>
          <a:stretch>
            <a:fillRect/>
          </a:stretch>
        </p:blipFill>
        <p:spPr>
          <a:xfrm>
            <a:off x="7239000" y="3860800"/>
            <a:ext cx="939165" cy="939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96925" y="1200150"/>
            <a:ext cx="5080000" cy="368300"/>
          </a:xfrm>
          <a:prstGeom prst="rect">
            <a:avLst/>
          </a:prstGeom>
          <a:noFill/>
          <a:ln w="9525">
            <a:noFill/>
          </a:ln>
        </p:spPr>
        <p:txBody>
          <a:bodyPr>
            <a:spAutoFit/>
          </a:bodyPr>
          <a:p>
            <a:pPr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（三）德国的国家安全战略</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5" name="文本框 4"/>
          <p:cNvSpPr txBox="1"/>
          <p:nvPr/>
        </p:nvSpPr>
        <p:spPr>
          <a:xfrm>
            <a:off x="841375" y="1833880"/>
            <a:ext cx="7226935" cy="1753235"/>
          </a:xfrm>
          <a:prstGeom prst="rect">
            <a:avLst/>
          </a:prstGeom>
          <a:noFill/>
          <a:ln w="9525">
            <a:noFill/>
          </a:ln>
        </p:spPr>
        <p:txBody>
          <a:bodyPr wrap="square">
            <a:spAutoFit/>
          </a:bodyPr>
          <a:p>
            <a:pPr indent="269875">
              <a:lnSpc>
                <a:spcPct val="150000"/>
              </a:lnSpc>
            </a:pPr>
            <a:r>
              <a:rPr lang="en-US" b="0">
                <a:solidFill>
                  <a:srgbClr val="231F20"/>
                </a:solidFill>
                <a:latin typeface="微软雅黑" panose="020B0503020204020204" charset="-122"/>
                <a:ea typeface="微软雅黑" panose="020B0503020204020204" charset="-122"/>
                <a:cs typeface="微软雅黑" panose="020B0503020204020204" charset="-122"/>
              </a:rPr>
              <a:t>1871</a:t>
            </a:r>
            <a:r>
              <a:rPr lang="zh-CN" b="0">
                <a:solidFill>
                  <a:srgbClr val="231F20"/>
                </a:solidFill>
                <a:latin typeface="微软雅黑" panose="020B0503020204020204" charset="-122"/>
                <a:ea typeface="微软雅黑" panose="020B0503020204020204" charset="-122"/>
                <a:cs typeface="微软雅黑" panose="020B0503020204020204" charset="-122"/>
              </a:rPr>
              <a:t>年，德国统一。此后百余年来，“德国从统一、崛起、扩张、失败，到再崛起、再扩张、再失败，再到重新统一、重新崛起，经历了艰难曲折的发展过程。</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与之相伴的，其国家安全战略选择呈现出正反两方面的影响。</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图片 5" descr="9004837_envelope_letter_email_mail_send"/>
          <p:cNvPicPr>
            <a:picLocks noChangeAspect="1"/>
          </p:cNvPicPr>
          <p:nvPr/>
        </p:nvPicPr>
        <p:blipFill>
          <a:blip r:embed="rId1"/>
          <a:stretch>
            <a:fillRect/>
          </a:stretch>
        </p:blipFill>
        <p:spPr>
          <a:xfrm>
            <a:off x="6324600" y="3257550"/>
            <a:ext cx="1402715" cy="1402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706755"/>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a:p>
            <a:pPr algn="l"/>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09600" y="1123950"/>
            <a:ext cx="7757160" cy="3415030"/>
          </a:xfrm>
          <a:prstGeom prst="rect">
            <a:avLst/>
          </a:prstGeom>
          <a:noFill/>
          <a:ln w="9525">
            <a:noFill/>
          </a:ln>
        </p:spPr>
        <p:txBody>
          <a:bodyPr wrap="square">
            <a:spAutoFit/>
          </a:bodyPr>
          <a:p>
            <a:pPr indent="0">
              <a:lnSpc>
                <a:spcPct val="150000"/>
              </a:lnSpc>
            </a:pPr>
            <a:r>
              <a:rPr lang="en-US" b="0">
                <a:solidFill>
                  <a:srgbClr val="231F20"/>
                </a:solidFill>
                <a:latin typeface="微软雅黑" panose="020B0503020204020204" charset="-122"/>
                <a:ea typeface="微软雅黑" panose="020B0503020204020204" charset="-122"/>
                <a:cs typeface="微软雅黑" panose="020B0503020204020204" charset="-122"/>
              </a:rPr>
              <a:t>1862</a:t>
            </a:r>
            <a:r>
              <a:rPr lang="zh-CN" b="0">
                <a:solidFill>
                  <a:srgbClr val="231F20"/>
                </a:solidFill>
                <a:latin typeface="微软雅黑" panose="020B0503020204020204" charset="-122"/>
                <a:ea typeface="微软雅黑" panose="020B0503020204020204" charset="-122"/>
                <a:cs typeface="微软雅黑" panose="020B0503020204020204" charset="-122"/>
              </a:rPr>
              <a:t>年，俾斯麦担任普鲁士宰相兼外交大臣，实行</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铁血政策</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，致力于实现德意志统一。统一后，俾斯麦纵横捭阖、韬光养晦、苦心经营，积极构筑大陆联盟体系，避免德国卷入欧洲战争。然而，俾斯麦下台的</a:t>
            </a:r>
            <a:r>
              <a:rPr lang="en-US" b="0">
                <a:solidFill>
                  <a:srgbClr val="231F20"/>
                </a:solidFill>
                <a:latin typeface="微软雅黑" panose="020B0503020204020204" charset="-122"/>
                <a:ea typeface="微软雅黑" panose="020B0503020204020204" charset="-122"/>
                <a:cs typeface="微软雅黑" panose="020B0503020204020204" charset="-122"/>
              </a:rPr>
              <a:t>1890</a:t>
            </a:r>
            <a:r>
              <a:rPr lang="zh-CN" b="0">
                <a:solidFill>
                  <a:srgbClr val="231F20"/>
                </a:solidFill>
                <a:latin typeface="微软雅黑" panose="020B0503020204020204" charset="-122"/>
                <a:ea typeface="微软雅黑" panose="020B0503020204020204" charset="-122"/>
                <a:cs typeface="微软雅黑" panose="020B0503020204020204" charset="-122"/>
              </a:rPr>
              <a:t>年，德国拒绝与俄续签《再保险条约》，扯断了俾斯麦精心构筑的大陆同盟链条中的最重要一环。</a:t>
            </a:r>
            <a:r>
              <a:rPr lang="en-US" b="0">
                <a:solidFill>
                  <a:srgbClr val="231F20"/>
                </a:solidFill>
                <a:latin typeface="微软雅黑" panose="020B0503020204020204" charset="-122"/>
                <a:ea typeface="微软雅黑" panose="020B0503020204020204" charset="-122"/>
                <a:cs typeface="微软雅黑" panose="020B0503020204020204" charset="-122"/>
              </a:rPr>
              <a:t>1898</a:t>
            </a:r>
            <a:r>
              <a:rPr lang="zh-CN" b="0">
                <a:solidFill>
                  <a:srgbClr val="231F20"/>
                </a:solidFill>
                <a:latin typeface="微软雅黑" panose="020B0503020204020204" charset="-122"/>
                <a:ea typeface="微软雅黑" panose="020B0503020204020204" charset="-122"/>
                <a:cs typeface="微软雅黑" panose="020B0503020204020204" charset="-122"/>
              </a:rPr>
              <a:t>年，威廉二世提出争霸全球的</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世界政策</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，谋求扩张海上力量，挑战英国海上霸主地位，失去多次与英国缓和关系的机会，把英国推到反德同盟一边，使德国陷入完全孤立。</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706755"/>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a:p>
            <a:pPr algn="l"/>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5960" y="1276350"/>
            <a:ext cx="7745730" cy="2584450"/>
          </a:xfrm>
          <a:prstGeom prst="rect">
            <a:avLst/>
          </a:prstGeom>
          <a:noFill/>
          <a:ln w="9525">
            <a:noFill/>
          </a:ln>
        </p:spPr>
        <p:txBody>
          <a:bodyPr wrap="square">
            <a:spAutoFit/>
          </a:bodyPr>
          <a:p>
            <a:pPr indent="0">
              <a:lnSpc>
                <a:spcPct val="150000"/>
              </a:lnSpc>
            </a:pPr>
            <a:r>
              <a:rPr lang="en-US" b="0">
                <a:solidFill>
                  <a:srgbClr val="231F20"/>
                </a:solidFill>
                <a:latin typeface="微软雅黑" panose="020B0503020204020204" charset="-122"/>
                <a:ea typeface="微软雅黑" panose="020B0503020204020204" charset="-122"/>
                <a:cs typeface="微软雅黑" panose="020B0503020204020204" charset="-122"/>
              </a:rPr>
              <a:t>1891</a:t>
            </a:r>
            <a:r>
              <a:rPr lang="zh-CN" b="0">
                <a:solidFill>
                  <a:srgbClr val="231F20"/>
                </a:solidFill>
                <a:latin typeface="微软雅黑" panose="020B0503020204020204" charset="-122"/>
                <a:ea typeface="微软雅黑" panose="020B0503020204020204" charset="-122"/>
                <a:cs typeface="微软雅黑" panose="020B0503020204020204" charset="-122"/>
              </a:rPr>
              <a:t>年，施利芬任总参谋长后，着手修改德国军事战略，制定进攻法、俄的计划。第一次世界大战失败后，德国建立了魏玛共和国，在其存在的</a:t>
            </a:r>
            <a:r>
              <a:rPr lang="en-US" b="0">
                <a:solidFill>
                  <a:srgbClr val="231F20"/>
                </a:solidFill>
                <a:latin typeface="微软雅黑" panose="020B0503020204020204" charset="-122"/>
                <a:ea typeface="微软雅黑" panose="020B0503020204020204" charset="-122"/>
                <a:cs typeface="微软雅黑" panose="020B0503020204020204" charset="-122"/>
              </a:rPr>
              <a:t>14</a:t>
            </a:r>
            <a:r>
              <a:rPr lang="zh-CN" b="0">
                <a:solidFill>
                  <a:srgbClr val="231F20"/>
                </a:solidFill>
                <a:latin typeface="微软雅黑" panose="020B0503020204020204" charset="-122"/>
                <a:ea typeface="微软雅黑" panose="020B0503020204020204" charset="-122"/>
                <a:cs typeface="微软雅黑" panose="020B0503020204020204" charset="-122"/>
              </a:rPr>
              <a:t>年中始终饱受各种势力的挑战，《凡尔赛和约》更成为德国最大的噩梦。</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solidFill>
                  <a:srgbClr val="231F20"/>
                </a:solidFill>
                <a:latin typeface="微软雅黑" panose="020B0503020204020204" charset="-122"/>
                <a:ea typeface="微软雅黑" panose="020B0503020204020204" charset="-122"/>
                <a:cs typeface="微软雅黑" panose="020B0503020204020204" charset="-122"/>
              </a:rPr>
              <a:t>1933年1月30日，希特勒担任政府总理，从此开始了长达12年的法西斯统治。希特勒的国家安全战略，是完完全全的扩张战略、侵略战略、称霸战略。</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5" name="图片 4" descr="9004848_navigation_list_option_menu"/>
          <p:cNvPicPr>
            <a:picLocks noChangeAspect="1"/>
          </p:cNvPicPr>
          <p:nvPr/>
        </p:nvPicPr>
        <p:blipFill>
          <a:blip r:embed="rId1"/>
          <a:stretch>
            <a:fillRect/>
          </a:stretch>
        </p:blipFill>
        <p:spPr>
          <a:xfrm>
            <a:off x="6858000" y="3943350"/>
            <a:ext cx="88963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706755"/>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a:p>
            <a:pPr algn="l"/>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58825" y="1200150"/>
            <a:ext cx="7608570" cy="2584450"/>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第二次世界大战后，作为战败国的德国，被分割为联邦德国和民主德国。联邦德国选择完全依附西方盟国的国家安全战略，加入北约和欧盟，积极促进德法和解和欧洲一体化，推动欧洲联合与强大作为实现国家统一和复兴的战略选择。</a:t>
            </a:r>
            <a:endParaRPr lang="zh-CN" b="0">
              <a:solidFill>
                <a:srgbClr val="231F20"/>
              </a:solidFill>
              <a:latin typeface="微软雅黑" panose="020B0503020204020204" charset="-122"/>
              <a:ea typeface="微软雅黑" panose="020B0503020204020204" charset="-122"/>
            </a:endParaRPr>
          </a:p>
          <a:p>
            <a:pPr indent="0">
              <a:lnSpc>
                <a:spcPct val="150000"/>
              </a:lnSpc>
            </a:pPr>
            <a:r>
              <a:rPr lang="zh-CN" altLang="en-US" b="0">
                <a:solidFill>
                  <a:srgbClr val="231F20"/>
                </a:solidFill>
                <a:latin typeface="微软雅黑" panose="020B0503020204020204" charset="-122"/>
                <a:ea typeface="微软雅黑" panose="020B0503020204020204" charset="-122"/>
              </a:rPr>
              <a:t>重新统一后的德国历届政府，都把大力推进欧洲一体化当作国家安全战略的重要目标，强调保持外交与安全政策的连贯性。</a:t>
            </a:r>
            <a:endParaRPr lang="zh-CN" altLang="en-US" b="0">
              <a:solidFill>
                <a:srgbClr val="231F20"/>
              </a:solidFill>
              <a:latin typeface="微软雅黑" panose="020B0503020204020204" charset="-122"/>
              <a:ea typeface="微软雅黑" panose="020B0503020204020204" charset="-122"/>
            </a:endParaRPr>
          </a:p>
        </p:txBody>
      </p:sp>
      <p:pic>
        <p:nvPicPr>
          <p:cNvPr id="5" name="图片 4" descr="9004849_email_message_mail_envelope"/>
          <p:cNvPicPr>
            <a:picLocks noChangeAspect="1"/>
          </p:cNvPicPr>
          <p:nvPr/>
        </p:nvPicPr>
        <p:blipFill>
          <a:blip r:embed="rId1"/>
          <a:stretch>
            <a:fillRect/>
          </a:stretch>
        </p:blipFill>
        <p:spPr>
          <a:xfrm>
            <a:off x="6934200" y="3409950"/>
            <a:ext cx="1143000" cy="114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008880" cy="706755"/>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三、欧洲主要国家的国家安全战略及其影响</a:t>
            </a:r>
            <a:endParaRPr lang="zh-CN" altLang="en-US" sz="2000" b="1" dirty="0">
              <a:solidFill>
                <a:schemeClr val="accent1"/>
              </a:solidFill>
              <a:latin typeface="微软雅黑" panose="020B0503020204020204" charset="-122"/>
              <a:ea typeface="微软雅黑" panose="020B0503020204020204" charset="-122"/>
            </a:endParaRPr>
          </a:p>
          <a:p>
            <a:pPr algn="l"/>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85800" y="1276350"/>
            <a:ext cx="7463790" cy="2168525"/>
          </a:xfrm>
          <a:prstGeom prst="rect">
            <a:avLst/>
          </a:prstGeom>
          <a:noFill/>
          <a:ln w="9525">
            <a:noFill/>
          </a:ln>
        </p:spPr>
        <p:txBody>
          <a:bodyPr wrap="square">
            <a:spAutoFit/>
          </a:bodyPr>
          <a:p>
            <a:pPr indent="0">
              <a:lnSpc>
                <a:spcPct val="150000"/>
              </a:lnSpc>
            </a:pPr>
            <a:r>
              <a:rPr lang="en-US" b="0">
                <a:solidFill>
                  <a:srgbClr val="231F20"/>
                </a:solidFill>
                <a:latin typeface="微软雅黑" panose="020B0503020204020204" charset="-122"/>
                <a:ea typeface="微软雅黑" panose="020B0503020204020204" charset="-122"/>
                <a:cs typeface="微软雅黑" panose="020B0503020204020204" charset="-122"/>
              </a:rPr>
              <a:t>1998</a:t>
            </a:r>
            <a:r>
              <a:rPr lang="zh-CN" b="0">
                <a:solidFill>
                  <a:srgbClr val="231F20"/>
                </a:solidFill>
                <a:latin typeface="微软雅黑" panose="020B0503020204020204" charset="-122"/>
                <a:ea typeface="微软雅黑" panose="020B0503020204020204" charset="-122"/>
                <a:cs typeface="微软雅黑" panose="020B0503020204020204" charset="-122"/>
              </a:rPr>
              <a:t>年，施罗德执政后，在继承战后德国国家安全战略和对外政策大框架的基础上进行了一些调整，将追求世界政治大国作为战略目标，他更加注重维护和增进国家利益，表现出更多的自主性和独立性。</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solidFill>
                  <a:srgbClr val="231F20"/>
                </a:solidFill>
                <a:latin typeface="微软雅黑" panose="020B0503020204020204" charset="-122"/>
                <a:ea typeface="微软雅黑" panose="020B0503020204020204" charset="-122"/>
                <a:cs typeface="微软雅黑" panose="020B0503020204020204" charset="-122"/>
              </a:rPr>
              <a:t>默克尔2005年上台后，把改善德美关系作为外交调整的“重中之重”，把加强跨大西洋关系作为应对世界范围内各种威胁的基石。</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5" name="图片 4" descr="9004851_alarm_clock_time_timer"/>
          <p:cNvPicPr>
            <a:picLocks noChangeAspect="1"/>
          </p:cNvPicPr>
          <p:nvPr/>
        </p:nvPicPr>
        <p:blipFill>
          <a:blip r:embed="rId1"/>
          <a:stretch>
            <a:fillRect/>
          </a:stretch>
        </p:blipFill>
        <p:spPr>
          <a:xfrm>
            <a:off x="6629400" y="3409950"/>
            <a:ext cx="1416685" cy="1416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四、日本的国家安全战略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85800" y="1141730"/>
            <a:ext cx="3670300" cy="368300"/>
          </a:xfrm>
          <a:prstGeom prst="rect">
            <a:avLst/>
          </a:prstGeom>
          <a:noFill/>
          <a:ln w="9525">
            <a:noFill/>
          </a:ln>
        </p:spPr>
        <p:txBody>
          <a:bodyPr wrap="square">
            <a:spAutoFit/>
          </a:bodyPr>
          <a:p>
            <a:pPr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（一）日本国家安全战略的历史</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5" name="文本框 4"/>
          <p:cNvSpPr txBox="1"/>
          <p:nvPr/>
        </p:nvSpPr>
        <p:spPr>
          <a:xfrm>
            <a:off x="609600" y="1504950"/>
            <a:ext cx="7813675" cy="2861310"/>
          </a:xfrm>
          <a:prstGeom prst="rect">
            <a:avLst/>
          </a:prstGeom>
          <a:noFill/>
          <a:ln w="9525">
            <a:noFill/>
          </a:ln>
        </p:spPr>
        <p:txBody>
          <a:bodyPr wrap="square">
            <a:spAutoFit/>
          </a:bodyPr>
          <a:p>
            <a:pPr indent="0">
              <a:lnSpc>
                <a:spcPct val="125000"/>
              </a:lnSpc>
              <a:spcBef>
                <a:spcPts val="0"/>
              </a:spcBef>
              <a:spcAft>
                <a:spcPts val="0"/>
              </a:spcAft>
            </a:pPr>
            <a:r>
              <a:rPr lang="zh-CN" b="0">
                <a:solidFill>
                  <a:srgbClr val="231F20"/>
                </a:solidFill>
                <a:latin typeface="微软雅黑" panose="020B0503020204020204" charset="-122"/>
                <a:ea typeface="微软雅黑" panose="020B0503020204020204" charset="-122"/>
                <a:cs typeface="微软雅黑" panose="020B0503020204020204" charset="-122"/>
              </a:rPr>
              <a:t>从明治政府成立到</a:t>
            </a:r>
            <a:r>
              <a:rPr lang="en-US" b="0">
                <a:solidFill>
                  <a:srgbClr val="231F20"/>
                </a:solidFill>
                <a:latin typeface="微软雅黑" panose="020B0503020204020204" charset="-122"/>
                <a:ea typeface="微软雅黑" panose="020B0503020204020204" charset="-122"/>
                <a:cs typeface="微软雅黑" panose="020B0503020204020204" charset="-122"/>
              </a:rPr>
              <a:t>1890</a:t>
            </a:r>
            <a:r>
              <a:rPr lang="zh-CN" b="0">
                <a:solidFill>
                  <a:srgbClr val="231F20"/>
                </a:solidFill>
                <a:latin typeface="微软雅黑" panose="020B0503020204020204" charset="-122"/>
                <a:ea typeface="微软雅黑" panose="020B0503020204020204" charset="-122"/>
                <a:cs typeface="微软雅黑" panose="020B0503020204020204" charset="-122"/>
              </a:rPr>
              <a:t>年第一次帝国国会召开，是日本首次崛起的第一阶段。明治维新</a:t>
            </a:r>
            <a:r>
              <a:rPr lang="en-US" b="0">
                <a:solidFill>
                  <a:srgbClr val="231F20"/>
                </a:solidFill>
                <a:latin typeface="微软雅黑" panose="020B0503020204020204" charset="-122"/>
                <a:ea typeface="微软雅黑" panose="020B0503020204020204" charset="-122"/>
                <a:cs typeface="微软雅黑" panose="020B0503020204020204" charset="-122"/>
              </a:rPr>
              <a:t>10</a:t>
            </a:r>
            <a:r>
              <a:rPr lang="zh-CN" b="0">
                <a:solidFill>
                  <a:srgbClr val="231F20"/>
                </a:solidFill>
                <a:latin typeface="微软雅黑" panose="020B0503020204020204" charset="-122"/>
                <a:ea typeface="微软雅黑" panose="020B0503020204020204" charset="-122"/>
                <a:cs typeface="微软雅黑" panose="020B0503020204020204" charset="-122"/>
              </a:rPr>
              <a:t>年后，日本政府推出“殖产兴业、文明开化、富国强兵”三大适合当时国情、具有可操作性的强国富民政策，为日本的国家战略勾画出了比较清晰的轮廓。</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lang="zh-CN" altLang="en-US" b="0">
                <a:solidFill>
                  <a:srgbClr val="231F20"/>
                </a:solidFill>
                <a:latin typeface="微软雅黑" panose="020B0503020204020204" charset="-122"/>
                <a:ea typeface="微软雅黑" panose="020B0503020204020204" charset="-122"/>
                <a:cs typeface="微软雅黑" panose="020B0503020204020204" charset="-122"/>
              </a:rPr>
              <a:t>二战后，日本开始了新的崛起。1946年11月，日本公布的新宪法体现了日本“和平复兴”的国家安全战略思想。</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25000"/>
              </a:lnSpc>
              <a:spcBef>
                <a:spcPts val="0"/>
              </a:spcBef>
              <a:spcAft>
                <a:spcPts val="0"/>
              </a:spcAft>
            </a:pPr>
            <a:r>
              <a:rPr lang="zh-CN" altLang="en-US" b="0">
                <a:solidFill>
                  <a:srgbClr val="231F20"/>
                </a:solidFill>
                <a:latin typeface="微软雅黑" panose="020B0503020204020204" charset="-122"/>
                <a:ea typeface="微软雅黑" panose="020B0503020204020204" charset="-122"/>
                <a:cs typeface="微软雅黑" panose="020B0503020204020204" charset="-122"/>
              </a:rPr>
              <a:t>到20世纪70年代末，日本的国家安全战略进一步发展为“综合安全保障战略”，其要点是以多样化的手段对付多样化的威胁。</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706755"/>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四、日本的国家安全战略</a:t>
            </a:r>
            <a:endParaRPr lang="zh-CN" altLang="en-US" sz="2000" b="1" dirty="0">
              <a:solidFill>
                <a:schemeClr val="accent1"/>
              </a:solidFill>
              <a:latin typeface="微软雅黑" panose="020B0503020204020204" charset="-122"/>
              <a:ea typeface="微软雅黑" panose="020B0503020204020204" charset="-122"/>
            </a:endParaRPr>
          </a:p>
          <a:p>
            <a:pPr algn="l"/>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85800" y="1200150"/>
            <a:ext cx="5080000" cy="368300"/>
          </a:xfrm>
          <a:prstGeom prst="rect">
            <a:avLst/>
          </a:prstGeom>
          <a:noFill/>
          <a:ln w="9525">
            <a:noFill/>
          </a:ln>
        </p:spPr>
        <p:txBody>
          <a:bodyPr>
            <a:spAutoFit/>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（二）日本新版《国家安全保障战略》</a:t>
            </a:r>
            <a:endParaRPr lang="zh-CN" altLang="en-US" b="1">
              <a:latin typeface="微软雅黑" panose="020B0503020204020204" charset="-122"/>
              <a:ea typeface="微软雅黑" panose="020B0503020204020204" charset="-122"/>
            </a:endParaRPr>
          </a:p>
        </p:txBody>
      </p:sp>
      <p:sp>
        <p:nvSpPr>
          <p:cNvPr id="5" name="文本框 4"/>
          <p:cNvSpPr txBox="1"/>
          <p:nvPr/>
        </p:nvSpPr>
        <p:spPr>
          <a:xfrm>
            <a:off x="762000" y="1568450"/>
            <a:ext cx="7320280" cy="1822450"/>
          </a:xfrm>
          <a:prstGeom prst="rect">
            <a:avLst/>
          </a:prstGeom>
          <a:noFill/>
          <a:ln w="9525">
            <a:noFill/>
          </a:ln>
        </p:spPr>
        <p:txBody>
          <a:bodyPr wrap="square">
            <a:spAutoFit/>
          </a:bodyPr>
          <a:p>
            <a:pPr indent="0">
              <a:lnSpc>
                <a:spcPct val="125000"/>
              </a:lnSpc>
              <a:spcBef>
                <a:spcPts val="0"/>
              </a:spcBef>
              <a:spcAft>
                <a:spcPts val="0"/>
              </a:spcAft>
            </a:pPr>
            <a:r>
              <a:rPr lang="en-US" b="0">
                <a:solidFill>
                  <a:schemeClr val="tx1"/>
                </a:solidFill>
                <a:latin typeface="微软雅黑" panose="020B0503020204020204" charset="-122"/>
                <a:ea typeface="微软雅黑" panose="020B0503020204020204" charset="-122"/>
                <a:cs typeface="微软雅黑" panose="020B0503020204020204" charset="-122"/>
              </a:rPr>
              <a:t>2013</a:t>
            </a:r>
            <a:r>
              <a:rPr lang="zh-CN" b="0">
                <a:solidFill>
                  <a:schemeClr val="tx1"/>
                </a:solidFill>
                <a:latin typeface="微软雅黑" panose="020B0503020204020204" charset="-122"/>
                <a:ea typeface="微软雅黑" panose="020B0503020204020204" charset="-122"/>
                <a:cs typeface="微软雅黑" panose="020B0503020204020204" charset="-122"/>
              </a:rPr>
              <a:t>年出台的《国家安全保障战略》是日本国家安全保障的全盘规划和总纲领，在渲染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围绕日本的安全保障环境更加严峻</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的前提下，首次明确规划了为期十年的安保战略及其实施路径，宣示日本的</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国家利益</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决定了日本在国际社会中应有的前进方向</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，包括海洋、宇宙、网络、政府开发援助、能源等各个领域。</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descr="9004836_month_date_schedule_calendar"/>
          <p:cNvPicPr>
            <a:picLocks noChangeAspect="1"/>
          </p:cNvPicPr>
          <p:nvPr/>
        </p:nvPicPr>
        <p:blipFill>
          <a:blip r:embed="rId1"/>
          <a:stretch>
            <a:fillRect/>
          </a:stretch>
        </p:blipFill>
        <p:spPr>
          <a:xfrm>
            <a:off x="7315200" y="3181350"/>
            <a:ext cx="1409700" cy="1409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706755"/>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四、日本的国家安全战略</a:t>
            </a:r>
            <a:endParaRPr lang="zh-CN" altLang="en-US" sz="2000" b="1" dirty="0">
              <a:solidFill>
                <a:schemeClr val="accent1"/>
              </a:solidFill>
              <a:latin typeface="微软雅黑" panose="020B0503020204020204" charset="-122"/>
              <a:ea typeface="微软雅黑" panose="020B0503020204020204" charset="-122"/>
            </a:endParaRPr>
          </a:p>
          <a:p>
            <a:pPr algn="l"/>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descr="9004836_month_date_schedule_calendar"/>
          <p:cNvPicPr>
            <a:picLocks noChangeAspect="1"/>
          </p:cNvPicPr>
          <p:nvPr/>
        </p:nvPicPr>
        <p:blipFill>
          <a:blip r:embed="rId1"/>
          <a:stretch>
            <a:fillRect/>
          </a:stretch>
        </p:blipFill>
        <p:spPr>
          <a:xfrm>
            <a:off x="7086600" y="3181350"/>
            <a:ext cx="1409700" cy="1409700"/>
          </a:xfrm>
          <a:prstGeom prst="rect">
            <a:avLst/>
          </a:prstGeom>
        </p:spPr>
      </p:pic>
      <p:sp>
        <p:nvSpPr>
          <p:cNvPr id="100" name="文本框 99"/>
          <p:cNvSpPr txBox="1"/>
          <p:nvPr/>
        </p:nvSpPr>
        <p:spPr>
          <a:xfrm>
            <a:off x="1349375" y="1598930"/>
            <a:ext cx="7049770" cy="645160"/>
          </a:xfrm>
          <a:prstGeom prst="rect">
            <a:avLst/>
          </a:prstGeom>
          <a:noFill/>
          <a:ln w="9525">
            <a:noFill/>
          </a:ln>
        </p:spPr>
        <p:txBody>
          <a:bodyPr wrap="square">
            <a:spAutoFit/>
          </a:bodyPr>
          <a:p>
            <a:pPr marL="170815" indent="-170815"/>
            <a:r>
              <a:rPr lang="en-US">
                <a:solidFill>
                  <a:srgbClr val="231F20"/>
                </a:solidFill>
                <a:latin typeface="微软雅黑" panose="020B0503020204020204" charset="-122"/>
                <a:ea typeface="微软雅黑" panose="020B0503020204020204" charset="-122"/>
                <a:cs typeface="微软雅黑" panose="020B0503020204020204" charset="-122"/>
              </a:rPr>
              <a:t>1. </a:t>
            </a:r>
            <a:r>
              <a:rPr lang="zh-CN">
                <a:solidFill>
                  <a:srgbClr val="231F20"/>
                </a:solidFill>
                <a:latin typeface="微软雅黑" panose="020B0503020204020204" charset="-122"/>
                <a:ea typeface="微软雅黑" panose="020B0503020204020204" charset="-122"/>
                <a:cs typeface="微软雅黑" panose="020B0503020204020204" charset="-122"/>
              </a:rPr>
              <a:t>污蔑中国是亚太地区及全球安全领域最重要的“风险”制造者</a:t>
            </a:r>
            <a:endParaRPr lang="en-US">
              <a:solidFill>
                <a:srgbClr val="231F20"/>
              </a:solidFill>
              <a:latin typeface="微软雅黑" panose="020B0503020204020204" charset="-122"/>
              <a:ea typeface="微软雅黑" panose="020B0503020204020204" charset="-122"/>
              <a:cs typeface="微软雅黑" panose="020B0503020204020204" charset="-122"/>
            </a:endParaRPr>
          </a:p>
          <a:p>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6" name="椭圆 15"/>
          <p:cNvSpPr/>
          <p:nvPr>
            <p:custDataLst>
              <p:tags r:id="rId2"/>
            </p:custDataLst>
          </p:nvPr>
        </p:nvSpPr>
        <p:spPr>
          <a:xfrm>
            <a:off x="838014" y="1657277"/>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3"/>
            </p:custDataLst>
          </p:nvPr>
        </p:nvSpPr>
        <p:spPr>
          <a:xfrm>
            <a:off x="838835" y="2489835"/>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8" name="文本框 7"/>
          <p:cNvSpPr txBox="1"/>
          <p:nvPr/>
        </p:nvSpPr>
        <p:spPr>
          <a:xfrm>
            <a:off x="1349375" y="2419350"/>
            <a:ext cx="5459095" cy="368300"/>
          </a:xfrm>
          <a:prstGeom prst="rect">
            <a:avLst/>
          </a:prstGeom>
          <a:noFill/>
        </p:spPr>
        <p:txBody>
          <a:bodyPr wrap="square" rtlCol="0" anchor="t">
            <a:spAutoFit/>
          </a:bodyPr>
          <a:p>
            <a:pPr marL="170815" indent="-170815"/>
            <a:r>
              <a:rPr lang="en-US">
                <a:solidFill>
                  <a:srgbClr val="231F20"/>
                </a:solidFill>
                <a:latin typeface="微软雅黑" panose="020B0503020204020204" charset="-122"/>
                <a:ea typeface="微软雅黑" panose="020B0503020204020204" charset="-122"/>
                <a:cs typeface="微软雅黑" panose="020B0503020204020204" charset="-122"/>
                <a:sym typeface="+mn-ea"/>
              </a:rPr>
              <a:t>2. </a:t>
            </a:r>
            <a:r>
              <a:rPr lang="zh-CN">
                <a:solidFill>
                  <a:srgbClr val="231F20"/>
                </a:solidFill>
                <a:latin typeface="微软雅黑" panose="020B0503020204020204" charset="-122"/>
                <a:ea typeface="微软雅黑" panose="020B0503020204020204" charset="-122"/>
                <a:cs typeface="微软雅黑" panose="020B0503020204020204" charset="-122"/>
                <a:sym typeface="+mn-ea"/>
              </a:rPr>
              <a:t>宣示日本的“国家利益”和“国家安全保障目标”</a:t>
            </a:r>
            <a:endParaRPr lang="zh-CN" altLang="en-US">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914400" y="3105150"/>
            <a:ext cx="6172835" cy="1476375"/>
          </a:xfrm>
          <a:prstGeom prst="rect">
            <a:avLst/>
          </a:prstGeom>
          <a:noFill/>
          <a:ln w="9525">
            <a:noFill/>
          </a:ln>
        </p:spPr>
        <p:txBody>
          <a:bodyPr wrap="square">
            <a:spAutoFit/>
          </a:bodyPr>
          <a:p>
            <a:pPr indent="0">
              <a:lnSpc>
                <a:spcPct val="125000"/>
              </a:lnSpc>
              <a:spcBef>
                <a:spcPts val="0"/>
              </a:spcBef>
              <a:spcAft>
                <a:spcPts val="0"/>
              </a:spcAft>
            </a:pPr>
            <a:r>
              <a:rPr lang="zh-CN" b="0">
                <a:solidFill>
                  <a:srgbClr val="231F20"/>
                </a:solidFill>
                <a:latin typeface="微软雅黑" panose="020B0503020204020204" charset="-122"/>
                <a:ea typeface="微软雅黑" panose="020B0503020204020204" charset="-122"/>
                <a:cs typeface="微软雅黑" panose="020B0503020204020204" charset="-122"/>
              </a:rPr>
              <a:t>通过对日本</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国家利益</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和</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国家安全保障目标</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剖析，可见其《国家安全保障战略》，已经远远超过保卫本国安全的范围，是不折不扣的对外战略扩张，囊括了非传统安全、国际交流合作、国家经济安全、</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国际公域</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等诸多领域。</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五、印度的国家安全战略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90600" y="1123950"/>
            <a:ext cx="5080000" cy="368300"/>
          </a:xfrm>
          <a:prstGeom prst="rect">
            <a:avLst/>
          </a:prstGeom>
          <a:noFill/>
          <a:ln w="9525">
            <a:noFill/>
          </a:ln>
        </p:spPr>
        <p:txBody>
          <a:bodyPr>
            <a:spAutoFit/>
            <a:scene3d>
              <a:camera prst="orthographicFront"/>
              <a:lightRig rig="threePt" dir="t"/>
            </a:scene3d>
          </a:bodyPr>
          <a:p>
            <a:pPr indent="0"/>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（一）印度国家安全战略的演变</a:t>
            </a:r>
            <a:endPar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5" name="文本框 4"/>
          <p:cNvSpPr txBox="1"/>
          <p:nvPr/>
        </p:nvSpPr>
        <p:spPr>
          <a:xfrm>
            <a:off x="609600" y="1428750"/>
            <a:ext cx="7997825" cy="2515235"/>
          </a:xfrm>
          <a:prstGeom prst="rect">
            <a:avLst/>
          </a:prstGeom>
          <a:noFill/>
          <a:ln w="9525">
            <a:noFill/>
          </a:ln>
        </p:spPr>
        <p:txBody>
          <a:bodyPr wrap="square">
            <a:spAutoFit/>
          </a:bodyPr>
          <a:p>
            <a:pPr indent="269875">
              <a:lnSpc>
                <a:spcPct val="125000"/>
              </a:lnSpc>
              <a:spcBef>
                <a:spcPts val="0"/>
              </a:spcBef>
              <a:spcAft>
                <a:spcPts val="0"/>
              </a:spcAft>
            </a:pPr>
            <a:r>
              <a:rPr lang="zh-CN" b="0">
                <a:solidFill>
                  <a:srgbClr val="231F20"/>
                </a:solidFill>
                <a:latin typeface="微软雅黑" panose="020B0503020204020204" charset="-122"/>
                <a:ea typeface="微软雅黑" panose="020B0503020204020204" charset="-122"/>
                <a:cs typeface="微软雅黑" panose="020B0503020204020204" charset="-122"/>
              </a:rPr>
              <a:t>从</a:t>
            </a:r>
            <a:r>
              <a:rPr lang="en-US" b="0">
                <a:solidFill>
                  <a:srgbClr val="231F20"/>
                </a:solidFill>
                <a:latin typeface="微软雅黑" panose="020B0503020204020204" charset="-122"/>
                <a:ea typeface="微软雅黑" panose="020B0503020204020204" charset="-122"/>
                <a:cs typeface="微软雅黑" panose="020B0503020204020204" charset="-122"/>
              </a:rPr>
              <a:t>1947</a:t>
            </a:r>
            <a:r>
              <a:rPr lang="zh-CN" b="0">
                <a:solidFill>
                  <a:srgbClr val="231F20"/>
                </a:solidFill>
                <a:latin typeface="微软雅黑" panose="020B0503020204020204" charset="-122"/>
                <a:ea typeface="微软雅黑" panose="020B0503020204020204" charset="-122"/>
                <a:cs typeface="微软雅黑" panose="020B0503020204020204" charset="-122"/>
              </a:rPr>
              <a:t>年独立至</a:t>
            </a:r>
            <a:r>
              <a:rPr lang="en-US" b="0">
                <a:solidFill>
                  <a:srgbClr val="231F20"/>
                </a:solidFill>
                <a:latin typeface="微软雅黑" panose="020B0503020204020204" charset="-122"/>
                <a:ea typeface="微软雅黑" panose="020B0503020204020204" charset="-122"/>
                <a:cs typeface="微软雅黑" panose="020B0503020204020204" charset="-122"/>
              </a:rPr>
              <a:t>1964</a:t>
            </a:r>
            <a:r>
              <a:rPr lang="zh-CN" b="0">
                <a:solidFill>
                  <a:srgbClr val="231F20"/>
                </a:solidFill>
                <a:latin typeface="微软雅黑" panose="020B0503020204020204" charset="-122"/>
                <a:ea typeface="微软雅黑" panose="020B0503020204020204" charset="-122"/>
                <a:cs typeface="微软雅黑" panose="020B0503020204020204" charset="-122"/>
              </a:rPr>
              <a:t>年尼赫鲁逝世，印度奉行大国复兴战略。其构想可概括为：坚持不结盟，周旋于美苏之间，拉拢一方制衡另一方，从双方获利，实现复兴。其实质是，运用软实力，将外交作为国家安全战略的关键手段。</a:t>
            </a:r>
            <a:endParaRPr lang="zh-CN" b="0">
              <a:solidFill>
                <a:srgbClr val="231F20"/>
              </a:solidFill>
              <a:latin typeface="微软雅黑" panose="020B0503020204020204" charset="-122"/>
              <a:ea typeface="微软雅黑" panose="020B0503020204020204" charset="-122"/>
              <a:cs typeface="微软雅黑" panose="020B0503020204020204" charset="-122"/>
            </a:endParaRPr>
          </a:p>
          <a:p>
            <a:pPr indent="269875">
              <a:lnSpc>
                <a:spcPct val="125000"/>
              </a:lnSpc>
              <a:spcBef>
                <a:spcPts val="0"/>
              </a:spcBef>
              <a:spcAft>
                <a:spcPts val="0"/>
              </a:spcAft>
            </a:pPr>
            <a:r>
              <a:rPr lang="zh-CN" altLang="en-US" b="0">
                <a:solidFill>
                  <a:srgbClr val="231F20"/>
                </a:solidFill>
                <a:latin typeface="微软雅黑" panose="020B0503020204020204" charset="-122"/>
                <a:ea typeface="微软雅黑" panose="020B0503020204020204" charset="-122"/>
                <a:cs typeface="微软雅黑" panose="020B0503020204020204" charset="-122"/>
              </a:rPr>
              <a:t>从尼赫鲁去世至1991年拉奥政府上台，印度推行地区称霸战略，将目标定位于争夺南亚地区主导权上。</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a:p>
            <a:pPr indent="269875">
              <a:lnSpc>
                <a:spcPct val="125000"/>
              </a:lnSpc>
              <a:spcBef>
                <a:spcPts val="0"/>
              </a:spcBef>
              <a:spcAft>
                <a:spcPts val="0"/>
              </a:spcAft>
            </a:pPr>
            <a:r>
              <a:rPr lang="zh-CN" altLang="en-US" b="0">
                <a:solidFill>
                  <a:srgbClr val="231F20"/>
                </a:solidFill>
                <a:latin typeface="微软雅黑" panose="020B0503020204020204" charset="-122"/>
                <a:ea typeface="微软雅黑" panose="020B0503020204020204" charset="-122"/>
                <a:cs typeface="微软雅黑" panose="020B0503020204020204" charset="-122"/>
              </a:rPr>
              <a:t>东欧剧变后，印度丧失了美苏争霸时期的有利态势。同时期，印度国内党派斗争和种族宗教矛盾激化，贫富差距扩大，进入了独立后最动荡的时期。</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图片 5" descr="9004856_bar_statistics_graph_chart"/>
          <p:cNvPicPr>
            <a:picLocks noChangeAspect="1"/>
          </p:cNvPicPr>
          <p:nvPr/>
        </p:nvPicPr>
        <p:blipFill>
          <a:blip r:embed="rId1"/>
          <a:stretch>
            <a:fillRect/>
          </a:stretch>
        </p:blipFill>
        <p:spPr>
          <a:xfrm>
            <a:off x="7162800" y="3790950"/>
            <a:ext cx="1041400" cy="1041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1000" y="1226185"/>
            <a:ext cx="6225540" cy="258445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cs typeface="微软雅黑" panose="020B0503020204020204" charset="-122"/>
              </a:rPr>
              <a:t>“战略”一词最早产生于军事领域。战争和军事是战略及战略思想诞生的摇篮</a:t>
            </a:r>
            <a:r>
              <a:rPr lang="zh-CN" dirty="0">
                <a:latin typeface="微软雅黑" panose="020B0503020204020204" charset="-122"/>
                <a:ea typeface="微软雅黑" panose="020B0503020204020204" charset="-122"/>
                <a:cs typeface="微软雅黑" panose="020B0503020204020204" charset="-122"/>
              </a:rPr>
              <a:t>。在汉语中，“战略”一词最早出现于公元3世纪末西晋时期司马彪所著《战略》一书。在西方，“战略”始于公元6世纪末东罗马帝国皇帝莱斯所著的《将道》一书。经过历史的演进，“战略”一词被广泛运用于其他社会领域，出现了各种各样的战略。</a:t>
            </a:r>
            <a:endParaRPr 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400" y="133588"/>
            <a:ext cx="363982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第一节|国家安全战略概述</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73" name="image147.png"/>
          <p:cNvPicPr>
            <a:picLocks noChangeAspect="1"/>
          </p:cNvPicPr>
          <p:nvPr/>
        </p:nvPicPr>
        <p:blipFill>
          <a:blip r:embed="rId1" cstate="print"/>
          <a:stretch>
            <a:fillRect/>
          </a:stretch>
        </p:blipFill>
        <p:spPr>
          <a:xfrm>
            <a:off x="6705600" y="965835"/>
            <a:ext cx="2174240" cy="3094990"/>
          </a:xfrm>
          <a:prstGeom prst="rect">
            <a:avLst/>
          </a:prstGeom>
        </p:spPr>
      </p:pic>
      <p:sp>
        <p:nvSpPr>
          <p:cNvPr id="100" name="文本框 99"/>
          <p:cNvSpPr txBox="1"/>
          <p:nvPr/>
        </p:nvSpPr>
        <p:spPr>
          <a:xfrm>
            <a:off x="7162800" y="4248150"/>
            <a:ext cx="1270000" cy="306705"/>
          </a:xfrm>
          <a:prstGeom prst="rect">
            <a:avLst/>
          </a:prstGeom>
          <a:noFill/>
          <a:ln w="9525">
            <a:noFill/>
          </a:ln>
        </p:spPr>
        <p:txBody>
          <a:bodyPr wrap="square">
            <a:spAutoFit/>
          </a:bodyPr>
          <a:p>
            <a:pPr indent="0"/>
            <a:r>
              <a:rPr lang="zh-CN" sz="1400" b="0">
                <a:solidFill>
                  <a:schemeClr val="tx1"/>
                </a:solidFill>
                <a:latin typeface="微软雅黑" panose="020B0503020204020204" charset="-122"/>
                <a:ea typeface="微软雅黑" panose="020B0503020204020204" charset="-122"/>
              </a:rPr>
              <a:t>司马彪《战略》</a:t>
            </a:r>
            <a:endParaRPr lang="zh-CN" altLang="en-US" sz="1400" b="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五、印度的国家安全战略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90600" y="1123950"/>
            <a:ext cx="5080000" cy="368300"/>
          </a:xfrm>
          <a:prstGeom prst="rect">
            <a:avLst/>
          </a:prstGeom>
          <a:noFill/>
          <a:ln w="9525">
            <a:noFill/>
          </a:ln>
        </p:spPr>
        <p:txBody>
          <a:bodyPr>
            <a:spAutoFit/>
            <a:scene3d>
              <a:camera prst="orthographicFront"/>
              <a:lightRig rig="threePt" dir="t"/>
            </a:scene3d>
          </a:bodyPr>
          <a:p>
            <a:pPr lvl="0"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（二）印度对国家安全利益的界定</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endParaRPr>
          </a:p>
        </p:txBody>
      </p:sp>
      <p:sp>
        <p:nvSpPr>
          <p:cNvPr id="5" name="文本框 4"/>
          <p:cNvSpPr txBox="1"/>
          <p:nvPr/>
        </p:nvSpPr>
        <p:spPr>
          <a:xfrm>
            <a:off x="742950" y="1504950"/>
            <a:ext cx="7647940" cy="1129665"/>
          </a:xfrm>
          <a:prstGeom prst="rect">
            <a:avLst/>
          </a:prstGeom>
          <a:noFill/>
          <a:ln w="9525">
            <a:noFill/>
          </a:ln>
        </p:spPr>
        <p:txBody>
          <a:bodyPr wrap="square">
            <a:spAutoFit/>
          </a:bodyPr>
          <a:p>
            <a:pPr indent="269875">
              <a:lnSpc>
                <a:spcPct val="125000"/>
              </a:lnSpc>
              <a:spcBef>
                <a:spcPts val="0"/>
              </a:spcBef>
              <a:spcAft>
                <a:spcPts val="0"/>
              </a:spcAft>
            </a:pPr>
            <a:r>
              <a:rPr b="0">
                <a:solidFill>
                  <a:srgbClr val="231F20"/>
                </a:solidFill>
                <a:latin typeface="微软雅黑" panose="020B0503020204020204" charset="-122"/>
                <a:ea typeface="微软雅黑" panose="020B0503020204020204" charset="-122"/>
              </a:rPr>
              <a:t>印度将其国家安全利益概括为保卫国家领土、创造维护经济发展的安全环境、保护其价值观，促进社会发展，积极推进有利于自身世界秩序的建立，具体如下。</a:t>
            </a:r>
            <a:endParaRPr b="0">
              <a:solidFill>
                <a:srgbClr val="231F20"/>
              </a:solidFill>
              <a:latin typeface="微软雅黑" panose="020B0503020204020204" charset="-122"/>
              <a:ea typeface="微软雅黑" panose="020B0503020204020204" charset="-122"/>
            </a:endParaRPr>
          </a:p>
        </p:txBody>
      </p:sp>
      <p:sp>
        <p:nvSpPr>
          <p:cNvPr id="30" name="Freeform 5"/>
          <p:cNvSpPr/>
          <p:nvPr>
            <p:custDataLst>
              <p:tags r:id="rId1"/>
            </p:custDataLst>
          </p:nvPr>
        </p:nvSpPr>
        <p:spPr bwMode="auto">
          <a:xfrm>
            <a:off x="4024630" y="2974340"/>
            <a:ext cx="636905" cy="567055"/>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4041140" y="3729355"/>
            <a:ext cx="637540" cy="567055"/>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441190" y="2505710"/>
            <a:ext cx="636905" cy="567055"/>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672965" y="3242310"/>
            <a:ext cx="636905" cy="567690"/>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376295" y="3256280"/>
            <a:ext cx="636905" cy="567690"/>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618230" y="2495550"/>
            <a:ext cx="636905" cy="567055"/>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585210" y="3406140"/>
            <a:ext cx="231140" cy="158750"/>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878705" y="3368675"/>
            <a:ext cx="236220" cy="222885"/>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830955" y="2642870"/>
            <a:ext cx="222885" cy="165735"/>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636770" y="2629535"/>
            <a:ext cx="256540" cy="2076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pic>
        <p:nvPicPr>
          <p:cNvPr id="8" name="图形 3"/>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227830" y="3759200"/>
            <a:ext cx="275590" cy="304800"/>
          </a:xfrm>
          <a:prstGeom prst="rect">
            <a:avLst/>
          </a:prstGeom>
        </p:spPr>
      </p:pic>
      <p:sp>
        <p:nvSpPr>
          <p:cNvPr id="9" name="文本框 8"/>
          <p:cNvSpPr txBox="1"/>
          <p:nvPr/>
        </p:nvSpPr>
        <p:spPr>
          <a:xfrm>
            <a:off x="2743200" y="4314825"/>
            <a:ext cx="3416300" cy="337185"/>
          </a:xfrm>
          <a:prstGeom prst="rect">
            <a:avLst/>
          </a:prstGeom>
          <a:noFill/>
          <a:ln w="9525">
            <a:noFill/>
          </a:ln>
        </p:spPr>
        <p:txBody>
          <a:bodyPr wrap="square">
            <a:spAutoFit/>
          </a:bodyPr>
          <a:p>
            <a:pPr indent="0"/>
            <a:r>
              <a:rPr lang="zh-CN" sz="1600" b="1">
                <a:solidFill>
                  <a:srgbClr val="231F20"/>
                </a:solidFill>
                <a:latin typeface="微软雅黑" panose="020B0503020204020204" charset="-122"/>
                <a:ea typeface="微软雅黑" panose="020B0503020204020204" charset="-122"/>
              </a:rPr>
              <a:t>最后，关心印度海外移民的利益</a:t>
            </a:r>
            <a:endParaRPr lang="zh-CN" altLang="en-US" sz="1600" b="1">
              <a:solidFill>
                <a:srgbClr val="231F20"/>
              </a:solidFill>
              <a:latin typeface="微软雅黑" panose="020B0503020204020204" charset="-122"/>
              <a:ea typeface="微软雅黑" panose="020B0503020204020204" charset="-122"/>
            </a:endParaRPr>
          </a:p>
        </p:txBody>
      </p:sp>
      <p:sp>
        <p:nvSpPr>
          <p:cNvPr id="10" name="文本框 9"/>
          <p:cNvSpPr txBox="1"/>
          <p:nvPr/>
        </p:nvSpPr>
        <p:spPr>
          <a:xfrm>
            <a:off x="824230" y="2653665"/>
            <a:ext cx="2607945" cy="583565"/>
          </a:xfrm>
          <a:prstGeom prst="rect">
            <a:avLst/>
          </a:prstGeom>
          <a:noFill/>
        </p:spPr>
        <p:txBody>
          <a:bodyPr wrap="square" rtlCol="0" anchor="t">
            <a:spAutoFit/>
          </a:bodyPr>
          <a:p>
            <a:r>
              <a:rPr lang="zh-CN" sz="1600" b="1">
                <a:solidFill>
                  <a:srgbClr val="231F20"/>
                </a:solidFill>
                <a:latin typeface="微软雅黑" panose="020B0503020204020204" charset="-122"/>
                <a:ea typeface="微软雅黑" panose="020B0503020204020204" charset="-122"/>
                <a:sym typeface="+mn-ea"/>
              </a:rPr>
              <a:t>一是确保对巴基斯坦的压倒性军事优势</a:t>
            </a:r>
            <a:endParaRPr lang="zh-CN" altLang="en-US" sz="1600" b="1">
              <a:solidFill>
                <a:srgbClr val="231F20"/>
              </a:solidFill>
              <a:latin typeface="微软雅黑" panose="020B0503020204020204" charset="-122"/>
              <a:ea typeface="微软雅黑" panose="020B0503020204020204" charset="-122"/>
              <a:sym typeface="+mn-ea"/>
            </a:endParaRPr>
          </a:p>
        </p:txBody>
      </p:sp>
      <p:sp>
        <p:nvSpPr>
          <p:cNvPr id="11" name="文本框 10"/>
          <p:cNvSpPr txBox="1"/>
          <p:nvPr/>
        </p:nvSpPr>
        <p:spPr>
          <a:xfrm>
            <a:off x="793115" y="3375025"/>
            <a:ext cx="2792095" cy="829945"/>
          </a:xfrm>
          <a:prstGeom prst="rect">
            <a:avLst/>
          </a:prstGeom>
          <a:noFill/>
        </p:spPr>
        <p:txBody>
          <a:bodyPr wrap="square" rtlCol="0" anchor="t">
            <a:spAutoFit/>
          </a:bodyPr>
          <a:p>
            <a:r>
              <a:rPr lang="zh-CN" sz="1600" b="1">
                <a:solidFill>
                  <a:srgbClr val="231F20"/>
                </a:solidFill>
                <a:latin typeface="微软雅黑" panose="020B0503020204020204" charset="-122"/>
                <a:ea typeface="微软雅黑" panose="020B0503020204020204" charset="-122"/>
                <a:sym typeface="+mn-ea"/>
              </a:rPr>
              <a:t>二是早日解决跨界和跨线（实际控制线）恐怖主义和叛乱</a:t>
            </a:r>
            <a:endParaRPr lang="zh-CN" altLang="en-US" sz="1600" b="1">
              <a:solidFill>
                <a:srgbClr val="231F20"/>
              </a:solidFill>
              <a:latin typeface="微软雅黑" panose="020B0503020204020204" charset="-122"/>
              <a:ea typeface="微软雅黑" panose="020B0503020204020204" charset="-122"/>
              <a:sym typeface="+mn-ea"/>
            </a:endParaRPr>
          </a:p>
        </p:txBody>
      </p:sp>
      <p:sp>
        <p:nvSpPr>
          <p:cNvPr id="12" name="文本框 11"/>
          <p:cNvSpPr txBox="1"/>
          <p:nvPr/>
        </p:nvSpPr>
        <p:spPr>
          <a:xfrm>
            <a:off x="5257800" y="2521585"/>
            <a:ext cx="2627630" cy="337185"/>
          </a:xfrm>
          <a:prstGeom prst="rect">
            <a:avLst/>
          </a:prstGeom>
          <a:noFill/>
        </p:spPr>
        <p:txBody>
          <a:bodyPr wrap="square" rtlCol="0" anchor="t">
            <a:spAutoFit/>
          </a:bodyPr>
          <a:p>
            <a:r>
              <a:rPr lang="zh-CN" sz="1600" b="1">
                <a:solidFill>
                  <a:srgbClr val="231F20"/>
                </a:solidFill>
                <a:latin typeface="微软雅黑" panose="020B0503020204020204" charset="-122"/>
                <a:ea typeface="微软雅黑" panose="020B0503020204020204" charset="-122"/>
                <a:sym typeface="+mn-ea"/>
              </a:rPr>
              <a:t>三是解决种族、宗教冲突</a:t>
            </a:r>
            <a:endParaRPr lang="zh-CN" altLang="en-US" sz="1600" b="1">
              <a:solidFill>
                <a:srgbClr val="231F20"/>
              </a:solidFill>
              <a:latin typeface="微软雅黑" panose="020B0503020204020204" charset="-122"/>
              <a:ea typeface="微软雅黑" panose="020B0503020204020204" charset="-122"/>
              <a:sym typeface="+mn-ea"/>
            </a:endParaRPr>
          </a:p>
        </p:txBody>
      </p:sp>
      <p:sp>
        <p:nvSpPr>
          <p:cNvPr id="13" name="文本框 12"/>
          <p:cNvSpPr txBox="1"/>
          <p:nvPr/>
        </p:nvSpPr>
        <p:spPr>
          <a:xfrm>
            <a:off x="5387975" y="3181350"/>
            <a:ext cx="3425825" cy="583565"/>
          </a:xfrm>
          <a:prstGeom prst="rect">
            <a:avLst/>
          </a:prstGeom>
          <a:noFill/>
        </p:spPr>
        <p:txBody>
          <a:bodyPr wrap="square" rtlCol="0" anchor="t">
            <a:spAutoFit/>
          </a:bodyPr>
          <a:p>
            <a:r>
              <a:rPr lang="zh-CN" sz="1600" b="1">
                <a:solidFill>
                  <a:srgbClr val="231F20"/>
                </a:solidFill>
                <a:latin typeface="微软雅黑" panose="020B0503020204020204" charset="-122"/>
                <a:ea typeface="微软雅黑" panose="020B0503020204020204" charset="-122"/>
                <a:sym typeface="+mn-ea"/>
              </a:rPr>
              <a:t>四是在能够对周边邻国产生一定程度影响力的同时，保障自身安全</a:t>
            </a:r>
            <a:endParaRPr lang="zh-CN" altLang="en-US" sz="1600" b="1">
              <a:solidFill>
                <a:srgbClr val="231F2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五、印度的国家安全战略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90600" y="1123950"/>
            <a:ext cx="5080000" cy="368300"/>
          </a:xfrm>
          <a:prstGeom prst="rect">
            <a:avLst/>
          </a:prstGeom>
          <a:noFill/>
          <a:ln w="9525">
            <a:noFill/>
          </a:ln>
        </p:spPr>
        <p:txBody>
          <a:bodyPr>
            <a:spAutoFit/>
            <a:scene3d>
              <a:camera prst="orthographicFront"/>
              <a:lightRig rig="threePt" dir="t"/>
            </a:scene3d>
          </a:bodyPr>
          <a:p>
            <a:pPr lvl="0" algn="l">
              <a:buClrTx/>
              <a:buSzTx/>
              <a:buFontTx/>
            </a:pP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（三）印度实现国家安全战略的措施</a:t>
            </a:r>
            <a:endPar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endParaRPr>
          </a:p>
        </p:txBody>
      </p:sp>
      <p:sp>
        <p:nvSpPr>
          <p:cNvPr id="100" name="文本框 99"/>
          <p:cNvSpPr txBox="1"/>
          <p:nvPr/>
        </p:nvSpPr>
        <p:spPr>
          <a:xfrm>
            <a:off x="1548130" y="1667193"/>
            <a:ext cx="5080000" cy="337185"/>
          </a:xfrm>
          <a:prstGeom prst="rect">
            <a:avLst/>
          </a:prstGeom>
          <a:noFill/>
          <a:ln w="9525">
            <a:noFill/>
          </a:ln>
        </p:spPr>
        <p:txBody>
          <a:bodyPr>
            <a:spAutoFit/>
          </a:bodyPr>
          <a:p>
            <a:pPr marL="170815" indent="-170815"/>
            <a:r>
              <a:rPr lang="en-US" sz="1600" b="1">
                <a:solidFill>
                  <a:srgbClr val="231F20"/>
                </a:solidFill>
                <a:latin typeface="微软雅黑" panose="020B0503020204020204" charset="-122"/>
                <a:ea typeface="微软雅黑" panose="020B0503020204020204" charset="-122"/>
                <a:cs typeface="微软雅黑" panose="020B0503020204020204" charset="-122"/>
              </a:rPr>
              <a:t>1. </a:t>
            </a:r>
            <a:r>
              <a:rPr lang="zh-CN" sz="1600" b="1">
                <a:solidFill>
                  <a:srgbClr val="231F20"/>
                </a:solidFill>
                <a:latin typeface="微软雅黑" panose="020B0503020204020204" charset="-122"/>
                <a:ea typeface="微软雅黑" panose="020B0503020204020204" charset="-122"/>
                <a:cs typeface="微软雅黑" panose="020B0503020204020204" charset="-122"/>
              </a:rPr>
              <a:t>倡导新的综合安全观</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椭圆 6"/>
          <p:cNvSpPr/>
          <p:nvPr>
            <p:custDataLst>
              <p:tags r:id="rId1"/>
            </p:custDataLst>
          </p:nvPr>
        </p:nvSpPr>
        <p:spPr>
          <a:xfrm>
            <a:off x="838200" y="16573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01</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1" name="椭圆 10"/>
          <p:cNvSpPr/>
          <p:nvPr>
            <p:custDataLst>
              <p:tags r:id="rId2"/>
            </p:custDataLst>
          </p:nvPr>
        </p:nvSpPr>
        <p:spPr>
          <a:xfrm>
            <a:off x="838200" y="26098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03</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4" name="椭圆 13"/>
          <p:cNvSpPr/>
          <p:nvPr>
            <p:custDataLst>
              <p:tags r:id="rId3"/>
            </p:custDataLst>
          </p:nvPr>
        </p:nvSpPr>
        <p:spPr>
          <a:xfrm>
            <a:off x="838200" y="35623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05</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2" name="椭圆 11"/>
          <p:cNvSpPr/>
          <p:nvPr>
            <p:custDataLst>
              <p:tags r:id="rId4"/>
            </p:custDataLst>
          </p:nvPr>
        </p:nvSpPr>
        <p:spPr>
          <a:xfrm>
            <a:off x="6862445" y="21145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02</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3" name="椭圆 12"/>
          <p:cNvSpPr/>
          <p:nvPr>
            <p:custDataLst>
              <p:tags r:id="rId5"/>
            </p:custDataLst>
          </p:nvPr>
        </p:nvSpPr>
        <p:spPr>
          <a:xfrm>
            <a:off x="6862445" y="31051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04</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5" name="椭圆 14"/>
          <p:cNvSpPr/>
          <p:nvPr>
            <p:custDataLst>
              <p:tags r:id="rId6"/>
            </p:custDataLst>
          </p:nvPr>
        </p:nvSpPr>
        <p:spPr>
          <a:xfrm>
            <a:off x="6862445" y="4095750"/>
            <a:ext cx="446405" cy="42862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06</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16" name="文本框 15"/>
          <p:cNvSpPr txBox="1"/>
          <p:nvPr/>
        </p:nvSpPr>
        <p:spPr>
          <a:xfrm>
            <a:off x="3733800" y="2151380"/>
            <a:ext cx="2894330" cy="337185"/>
          </a:xfrm>
          <a:prstGeom prst="rect">
            <a:avLst/>
          </a:prstGeom>
          <a:noFill/>
        </p:spPr>
        <p:txBody>
          <a:bodyPr wrap="square" rtlCol="0" anchor="t">
            <a:spAutoFit/>
          </a:bodyPr>
          <a:p>
            <a:pPr marL="170815" indent="-170815"/>
            <a:r>
              <a:rPr lang="en-US" sz="1600" b="1">
                <a:solidFill>
                  <a:srgbClr val="231F20"/>
                </a:solidFill>
                <a:latin typeface="微软雅黑" panose="020B0503020204020204" charset="-122"/>
                <a:ea typeface="微软雅黑" panose="020B0503020204020204" charset="-122"/>
                <a:cs typeface="微软雅黑" panose="020B0503020204020204" charset="-122"/>
                <a:sym typeface="+mn-ea"/>
              </a:rPr>
              <a:t>2. </a:t>
            </a:r>
            <a:r>
              <a:rPr lang="zh-CN" sz="1600" b="1">
                <a:solidFill>
                  <a:srgbClr val="231F20"/>
                </a:solidFill>
                <a:latin typeface="微软雅黑" panose="020B0503020204020204" charset="-122"/>
                <a:ea typeface="微软雅黑" panose="020B0503020204020204" charset="-122"/>
                <a:cs typeface="微软雅黑" panose="020B0503020204020204" charset="-122"/>
                <a:sym typeface="+mn-ea"/>
              </a:rPr>
              <a:t>打造常规军力的优势</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1524000" y="2635250"/>
            <a:ext cx="4572000" cy="337185"/>
          </a:xfrm>
          <a:prstGeom prst="rect">
            <a:avLst/>
          </a:prstGeom>
          <a:noFill/>
        </p:spPr>
        <p:txBody>
          <a:bodyPr wrap="square" rtlCol="0" anchor="t">
            <a:spAutoFit/>
          </a:bodyPr>
          <a:p>
            <a:pPr marL="170815" indent="-170815"/>
            <a:r>
              <a:rPr lang="en-US" sz="1600" b="1">
                <a:solidFill>
                  <a:srgbClr val="231F20"/>
                </a:solidFill>
                <a:latin typeface="微软雅黑" panose="020B0503020204020204" charset="-122"/>
                <a:ea typeface="微软雅黑" panose="020B0503020204020204" charset="-122"/>
                <a:cs typeface="微软雅黑" panose="020B0503020204020204" charset="-122"/>
                <a:sym typeface="+mn-ea"/>
              </a:rPr>
              <a:t>3. </a:t>
            </a:r>
            <a:r>
              <a:rPr lang="zh-CN" sz="1600" b="1">
                <a:solidFill>
                  <a:srgbClr val="231F20"/>
                </a:solidFill>
                <a:latin typeface="微软雅黑" panose="020B0503020204020204" charset="-122"/>
                <a:ea typeface="微软雅黑" panose="020B0503020204020204" charset="-122"/>
                <a:cs typeface="微软雅黑" panose="020B0503020204020204" charset="-122"/>
                <a:sym typeface="+mn-ea"/>
              </a:rPr>
              <a:t>谋求应对核武器的遏止效应</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3733800" y="3181350"/>
            <a:ext cx="4572000" cy="337185"/>
          </a:xfrm>
          <a:prstGeom prst="rect">
            <a:avLst/>
          </a:prstGeom>
          <a:noFill/>
        </p:spPr>
        <p:txBody>
          <a:bodyPr wrap="square" rtlCol="0" anchor="t">
            <a:spAutoFit/>
          </a:bodyPr>
          <a:p>
            <a:pPr marL="170815" indent="-170815"/>
            <a:r>
              <a:rPr lang="en-US" sz="1600" b="1">
                <a:solidFill>
                  <a:srgbClr val="231F20"/>
                </a:solidFill>
                <a:latin typeface="微软雅黑" panose="020B0503020204020204" charset="-122"/>
                <a:ea typeface="微软雅黑" panose="020B0503020204020204" charset="-122"/>
                <a:cs typeface="微软雅黑" panose="020B0503020204020204" charset="-122"/>
                <a:sym typeface="+mn-ea"/>
              </a:rPr>
              <a:t>4. </a:t>
            </a:r>
            <a:r>
              <a:rPr lang="zh-CN" sz="1600" b="1">
                <a:solidFill>
                  <a:srgbClr val="231F20"/>
                </a:solidFill>
                <a:latin typeface="微软雅黑" panose="020B0503020204020204" charset="-122"/>
                <a:ea typeface="微软雅黑" panose="020B0503020204020204" charset="-122"/>
                <a:cs typeface="微软雅黑" panose="020B0503020204020204" charset="-122"/>
                <a:sym typeface="+mn-ea"/>
              </a:rPr>
              <a:t>建立战略制衡机制</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1498600" y="3632200"/>
            <a:ext cx="4572000" cy="337185"/>
          </a:xfrm>
          <a:prstGeom prst="rect">
            <a:avLst/>
          </a:prstGeom>
          <a:noFill/>
        </p:spPr>
        <p:txBody>
          <a:bodyPr wrap="square" rtlCol="0" anchor="t">
            <a:spAutoFit/>
          </a:bodyPr>
          <a:p>
            <a:pPr marL="170815" indent="-170815"/>
            <a:r>
              <a:rPr lang="en-US" sz="1600" b="1">
                <a:solidFill>
                  <a:srgbClr val="231F20"/>
                </a:solidFill>
                <a:latin typeface="微软雅黑" panose="020B0503020204020204" charset="-122"/>
                <a:ea typeface="微软雅黑" panose="020B0503020204020204" charset="-122"/>
                <a:cs typeface="微软雅黑" panose="020B0503020204020204" charset="-122"/>
                <a:sym typeface="+mn-ea"/>
              </a:rPr>
              <a:t>5. </a:t>
            </a:r>
            <a:r>
              <a:rPr lang="zh-CN" sz="1600" b="1">
                <a:solidFill>
                  <a:srgbClr val="231F20"/>
                </a:solidFill>
                <a:latin typeface="微软雅黑" panose="020B0503020204020204" charset="-122"/>
                <a:ea typeface="微软雅黑" panose="020B0503020204020204" charset="-122"/>
                <a:cs typeface="微软雅黑" panose="020B0503020204020204" charset="-122"/>
                <a:sym typeface="+mn-ea"/>
              </a:rPr>
              <a:t>增强印度洋上的控制能力</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3733800" y="4145915"/>
            <a:ext cx="3114040" cy="337185"/>
          </a:xfrm>
          <a:prstGeom prst="rect">
            <a:avLst/>
          </a:prstGeom>
          <a:noFill/>
        </p:spPr>
        <p:txBody>
          <a:bodyPr wrap="square" rtlCol="0" anchor="t">
            <a:spAutoFit/>
          </a:bodyPr>
          <a:p>
            <a:pPr marL="170815" indent="-170815"/>
            <a:r>
              <a:rPr lang="en-US" sz="1600" b="1">
                <a:solidFill>
                  <a:srgbClr val="231F20"/>
                </a:solidFill>
                <a:latin typeface="微软雅黑" panose="020B0503020204020204" charset="-122"/>
                <a:ea typeface="微软雅黑" panose="020B0503020204020204" charset="-122"/>
                <a:cs typeface="微软雅黑" panose="020B0503020204020204" charset="-122"/>
                <a:sym typeface="+mn-ea"/>
              </a:rPr>
              <a:t>6. </a:t>
            </a:r>
            <a:r>
              <a:rPr lang="zh-CN" sz="1600" b="1">
                <a:solidFill>
                  <a:srgbClr val="231F20"/>
                </a:solidFill>
                <a:latin typeface="微软雅黑" panose="020B0503020204020204" charset="-122"/>
                <a:ea typeface="微软雅黑" panose="020B0503020204020204" charset="-122"/>
                <a:cs typeface="微软雅黑" panose="020B0503020204020204" charset="-122"/>
                <a:sym typeface="+mn-ea"/>
              </a:rPr>
              <a:t>维护南亚地区的主导权势</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85800" y="1290955"/>
            <a:ext cx="5244465" cy="2584450"/>
          </a:xfrm>
          <a:prstGeom prst="rect">
            <a:avLst/>
          </a:prstGeom>
          <a:noFill/>
          <a:ln w="9525">
            <a:noFill/>
          </a:ln>
        </p:spPr>
        <p:txBody>
          <a:bodyPr wrap="square">
            <a:spAutoFit/>
          </a:bodyPr>
          <a:p>
            <a:pPr indent="0">
              <a:lnSpc>
                <a:spcPct val="150000"/>
              </a:lnSpc>
            </a:pPr>
            <a:r>
              <a:rPr lang="zh-CN">
                <a:solidFill>
                  <a:srgbClr val="231F20"/>
                </a:solidFill>
                <a:latin typeface="微软雅黑" panose="020B0503020204020204" charset="-122"/>
                <a:ea typeface="微软雅黑" panose="020B0503020204020204" charset="-122"/>
                <a:cs typeface="微软雅黑" panose="020B0503020204020204" charset="-122"/>
              </a:rPr>
              <a:t>中国是世界上产生安全战略思想最早的国家。早在《易经》中就有</a:t>
            </a:r>
            <a:r>
              <a:rPr lang="en-US">
                <a:solidFill>
                  <a:srgbClr val="231F20"/>
                </a:solidFill>
                <a:latin typeface="微软雅黑" panose="020B0503020204020204" charset="-122"/>
                <a:ea typeface="微软雅黑" panose="020B0503020204020204" charset="-122"/>
                <a:cs typeface="微软雅黑" panose="020B0503020204020204" charset="-122"/>
              </a:rPr>
              <a:t>“</a:t>
            </a:r>
            <a:r>
              <a:rPr lang="zh-CN">
                <a:solidFill>
                  <a:srgbClr val="231F20"/>
                </a:solidFill>
                <a:latin typeface="微软雅黑" panose="020B0503020204020204" charset="-122"/>
                <a:ea typeface="微软雅黑" panose="020B0503020204020204" charset="-122"/>
                <a:cs typeface="微软雅黑" panose="020B0503020204020204" charset="-122"/>
              </a:rPr>
              <a:t>危者，安其位者也；亡者，保其存者也；乱者，有其治者也。是故君子安而不忘危，存而不忘亡，治而不忘乱，是以身安而国可保也</a:t>
            </a:r>
            <a:r>
              <a:rPr lang="en-US">
                <a:solidFill>
                  <a:srgbClr val="231F20"/>
                </a:solidFill>
                <a:latin typeface="微软雅黑" panose="020B0503020204020204" charset="-122"/>
                <a:ea typeface="微软雅黑" panose="020B0503020204020204" charset="-122"/>
                <a:cs typeface="微软雅黑" panose="020B0503020204020204" charset="-122"/>
              </a:rPr>
              <a:t>”</a:t>
            </a:r>
            <a:r>
              <a:rPr lang="zh-CN">
                <a:solidFill>
                  <a:srgbClr val="231F20"/>
                </a:solidFill>
                <a:latin typeface="微软雅黑" panose="020B0503020204020204" charset="-122"/>
                <a:ea typeface="微软雅黑" panose="020B0503020204020204" charset="-122"/>
                <a:cs typeface="微软雅黑" panose="020B0503020204020204" charset="-122"/>
              </a:rPr>
              <a:t>的表述，可见在很早的时候，中国就在维护国家安全利益方面已体现出浓厚的忧患意识。</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096000" y="1379855"/>
            <a:ext cx="2579370" cy="2406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09600" y="1200150"/>
            <a:ext cx="7680960" cy="3415030"/>
          </a:xfrm>
          <a:prstGeom prst="rect">
            <a:avLst/>
          </a:prstGeom>
          <a:noFill/>
          <a:ln w="9525">
            <a:noFill/>
          </a:ln>
        </p:spPr>
        <p:txBody>
          <a:bodyPr wrap="square">
            <a:spAutoFit/>
          </a:bodyPr>
          <a:p>
            <a:pPr indent="0">
              <a:lnSpc>
                <a:spcPct val="150000"/>
              </a:lnSpc>
            </a:pPr>
            <a:r>
              <a:rPr sz="1600">
                <a:solidFill>
                  <a:srgbClr val="231F20"/>
                </a:solidFill>
                <a:latin typeface="微软雅黑" panose="020B0503020204020204" charset="-122"/>
                <a:ea typeface="微软雅黑" panose="020B0503020204020204" charset="-122"/>
                <a:cs typeface="微软雅黑" panose="020B0503020204020204" charset="-122"/>
              </a:rPr>
              <a:t>老子深刻提出，“其安易持，其未兆易谋。其脆易泮，其微易散。为之于未有，治之于未乱。”其“居安而不忘危、防患于未然”的</a:t>
            </a:r>
            <a:r>
              <a:rPr sz="1600" b="1">
                <a:solidFill>
                  <a:srgbClr val="231F20"/>
                </a:solidFill>
                <a:latin typeface="微软雅黑" panose="020B0503020204020204" charset="-122"/>
                <a:ea typeface="微软雅黑" panose="020B0503020204020204" charset="-122"/>
                <a:cs typeface="微软雅黑" panose="020B0503020204020204" charset="-122"/>
              </a:rPr>
              <a:t>辩证思想</a:t>
            </a:r>
            <a:r>
              <a:rPr sz="1600">
                <a:solidFill>
                  <a:srgbClr val="231F20"/>
                </a:solidFill>
                <a:latin typeface="微软雅黑" panose="020B0503020204020204" charset="-122"/>
                <a:ea typeface="微软雅黑" panose="020B0503020204020204" charset="-122"/>
                <a:cs typeface="微软雅黑" panose="020B0503020204020204" charset="-122"/>
              </a:rPr>
              <a:t>，深深根植于中华民族的血脉之中，是中国传统安全战略思想的精髓所在。</a:t>
            </a:r>
            <a:endParaRPr sz="160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a:solidFill>
                  <a:srgbClr val="231F20"/>
                </a:solidFill>
                <a:latin typeface="微软雅黑" panose="020B0503020204020204" charset="-122"/>
                <a:ea typeface="微软雅黑" panose="020B0503020204020204" charset="-122"/>
                <a:cs typeface="微软雅黑" panose="020B0503020204020204" charset="-122"/>
              </a:rPr>
              <a:t>在</a:t>
            </a:r>
            <a:r>
              <a:rPr sz="1600" b="1">
                <a:solidFill>
                  <a:srgbClr val="231F20"/>
                </a:solidFill>
                <a:latin typeface="微软雅黑" panose="020B0503020204020204" charset="-122"/>
                <a:ea typeface="微软雅黑" panose="020B0503020204020204" charset="-122"/>
                <a:cs typeface="微软雅黑" panose="020B0503020204020204" charset="-122"/>
              </a:rPr>
              <a:t>维护国家政权稳定</a:t>
            </a:r>
            <a:r>
              <a:rPr sz="1600">
                <a:solidFill>
                  <a:srgbClr val="231F20"/>
                </a:solidFill>
                <a:latin typeface="微软雅黑" panose="020B0503020204020204" charset="-122"/>
                <a:ea typeface="微软雅黑" panose="020B0503020204020204" charset="-122"/>
                <a:cs typeface="微软雅黑" panose="020B0503020204020204" charset="-122"/>
              </a:rPr>
              <a:t>上，孔子主张“有文事者必有武备，有武事者必有文备”，只有根据实际情况灵活恰当运用，文武互为条件、互相借重，才能相得益彰，收到确保国家长治久安的良好效果，而绝不能只运用一种手段，废弃另一种力量。</a:t>
            </a:r>
            <a:endParaRPr sz="160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a:solidFill>
                  <a:srgbClr val="231F20"/>
                </a:solidFill>
                <a:latin typeface="微软雅黑" panose="020B0503020204020204" charset="-122"/>
                <a:ea typeface="微软雅黑" panose="020B0503020204020204" charset="-122"/>
                <a:cs typeface="微软雅黑" panose="020B0503020204020204" charset="-122"/>
              </a:rPr>
              <a:t>在</a:t>
            </a:r>
            <a:r>
              <a:rPr sz="1600" b="1">
                <a:solidFill>
                  <a:srgbClr val="231F20"/>
                </a:solidFill>
                <a:latin typeface="微软雅黑" panose="020B0503020204020204" charset="-122"/>
                <a:ea typeface="微软雅黑" panose="020B0503020204020204" charset="-122"/>
                <a:cs typeface="微软雅黑" panose="020B0503020204020204" charset="-122"/>
              </a:rPr>
              <a:t>战争观</a:t>
            </a:r>
            <a:r>
              <a:rPr sz="1600">
                <a:solidFill>
                  <a:srgbClr val="231F20"/>
                </a:solidFill>
                <a:latin typeface="微软雅黑" panose="020B0503020204020204" charset="-122"/>
                <a:ea typeface="微软雅黑" panose="020B0503020204020204" charset="-122"/>
                <a:cs typeface="微软雅黑" panose="020B0503020204020204" charset="-122"/>
              </a:rPr>
              <a:t>上，《司马法》指出，好战必亡、忘战必危，这在中国古代安全战略思想上具有普遍的代表性。迫不得已用兵，也应当“上兵伐谋，其次伐交，其次伐兵，其下攻城”“不战而屈人之兵”</a:t>
            </a:r>
            <a:r>
              <a:rPr lang="zh-CN" sz="1600">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sz="16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1143000" y="1290955"/>
            <a:ext cx="2298065" cy="3234690"/>
          </a:xfrm>
          <a:prstGeom prst="rect">
            <a:avLst/>
          </a:prstGeom>
        </p:spPr>
      </p:pic>
      <p:pic>
        <p:nvPicPr>
          <p:cNvPr id="5" name="图片 4"/>
          <p:cNvPicPr>
            <a:picLocks noChangeAspect="1"/>
          </p:cNvPicPr>
          <p:nvPr/>
        </p:nvPicPr>
        <p:blipFill>
          <a:blip r:embed="rId2"/>
          <a:stretch>
            <a:fillRect/>
          </a:stretch>
        </p:blipFill>
        <p:spPr>
          <a:xfrm>
            <a:off x="3757930" y="1276350"/>
            <a:ext cx="2402840" cy="3234690"/>
          </a:xfrm>
          <a:prstGeom prst="rect">
            <a:avLst/>
          </a:prstGeom>
        </p:spPr>
      </p:pic>
      <p:pic>
        <p:nvPicPr>
          <p:cNvPr id="6" name="图片 5"/>
          <p:cNvPicPr>
            <a:picLocks noChangeAspect="1"/>
          </p:cNvPicPr>
          <p:nvPr/>
        </p:nvPicPr>
        <p:blipFill>
          <a:blip r:embed="rId3"/>
          <a:stretch>
            <a:fillRect/>
          </a:stretch>
        </p:blipFill>
        <p:spPr>
          <a:xfrm>
            <a:off x="6477000" y="1290955"/>
            <a:ext cx="2140585" cy="3252470"/>
          </a:xfrm>
          <a:prstGeom prst="rect">
            <a:avLst/>
          </a:prstGeom>
        </p:spPr>
      </p:pic>
      <p:sp>
        <p:nvSpPr>
          <p:cNvPr id="7" name="文本框 6"/>
          <p:cNvSpPr txBox="1"/>
          <p:nvPr/>
        </p:nvSpPr>
        <p:spPr>
          <a:xfrm>
            <a:off x="1708150" y="4602480"/>
            <a:ext cx="725170" cy="337185"/>
          </a:xfrm>
          <a:prstGeom prst="rect">
            <a:avLst/>
          </a:prstGeom>
          <a:noFill/>
        </p:spPr>
        <p:txBody>
          <a:bodyPr wrap="square" rtlCol="0">
            <a:spAutoFit/>
          </a:bodyPr>
          <a:p>
            <a:r>
              <a:rPr lang="zh-CN" altLang="en-US" sz="1600"/>
              <a:t>老子</a:t>
            </a:r>
            <a:endParaRPr lang="zh-CN" altLang="en-US" sz="1600"/>
          </a:p>
        </p:txBody>
      </p:sp>
      <p:sp>
        <p:nvSpPr>
          <p:cNvPr id="8" name="文本框 7"/>
          <p:cNvSpPr txBox="1"/>
          <p:nvPr/>
        </p:nvSpPr>
        <p:spPr>
          <a:xfrm>
            <a:off x="4648200" y="4552950"/>
            <a:ext cx="725170" cy="337185"/>
          </a:xfrm>
          <a:prstGeom prst="rect">
            <a:avLst/>
          </a:prstGeom>
          <a:noFill/>
        </p:spPr>
        <p:txBody>
          <a:bodyPr wrap="square" rtlCol="0">
            <a:spAutoFit/>
          </a:bodyPr>
          <a:p>
            <a:r>
              <a:rPr lang="zh-CN" altLang="en-US" sz="1600"/>
              <a:t>孔子</a:t>
            </a:r>
            <a:endParaRPr lang="zh-CN" altLang="en-US" sz="1600"/>
          </a:p>
        </p:txBody>
      </p:sp>
      <p:sp>
        <p:nvSpPr>
          <p:cNvPr id="9" name="文本框 8"/>
          <p:cNvSpPr txBox="1"/>
          <p:nvPr/>
        </p:nvSpPr>
        <p:spPr>
          <a:xfrm>
            <a:off x="7162800" y="4602480"/>
            <a:ext cx="1002665" cy="337185"/>
          </a:xfrm>
          <a:prstGeom prst="rect">
            <a:avLst/>
          </a:prstGeom>
          <a:noFill/>
        </p:spPr>
        <p:txBody>
          <a:bodyPr wrap="square" rtlCol="0">
            <a:spAutoFit/>
          </a:bodyPr>
          <a:p>
            <a:r>
              <a:rPr lang="zh-CN" altLang="en-US" sz="1600"/>
              <a:t>司马法</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05790" y="1200150"/>
            <a:ext cx="7774940" cy="2999740"/>
          </a:xfrm>
          <a:prstGeom prst="rect">
            <a:avLst/>
          </a:prstGeom>
          <a:noFill/>
          <a:ln w="9525">
            <a:noFill/>
          </a:ln>
        </p:spPr>
        <p:txBody>
          <a:bodyPr wrap="square">
            <a:spAutoFit/>
          </a:bodyPr>
          <a:p>
            <a:pPr indent="0">
              <a:lnSpc>
                <a:spcPct val="150000"/>
              </a:lnSpc>
            </a:pPr>
            <a:r>
              <a:rPr lang="en-US" b="0">
                <a:solidFill>
                  <a:srgbClr val="231F20"/>
                </a:solidFill>
                <a:latin typeface="微软雅黑" panose="020B0503020204020204" charset="-122"/>
                <a:ea typeface="微软雅黑" panose="020B0503020204020204" charset="-122"/>
                <a:cs typeface="微软雅黑" panose="020B0503020204020204" charset="-122"/>
              </a:rPr>
              <a:t>1949</a:t>
            </a:r>
            <a:r>
              <a:rPr lang="zh-CN" b="0">
                <a:solidFill>
                  <a:srgbClr val="231F20"/>
                </a:solidFill>
                <a:latin typeface="微软雅黑" panose="020B0503020204020204" charset="-122"/>
                <a:ea typeface="微软雅黑" panose="020B0503020204020204" charset="-122"/>
                <a:cs typeface="微软雅黑" panose="020B0503020204020204" charset="-122"/>
              </a:rPr>
              <a:t>年新中国成立以来，我们党和国家领导人准确判断和把握世界形势，未雨绸缪，因势利导，使我们党团结带领人民经受住了各种艰难险阻的考验，保持了国家的长期总体安全稳定。中国国家安全观是中国国家安全政策的核心指导思想。</a:t>
            </a:r>
            <a:r>
              <a:rPr lang="en-US" b="0">
                <a:solidFill>
                  <a:srgbClr val="231F20"/>
                </a:solidFill>
                <a:latin typeface="微软雅黑" panose="020B0503020204020204" charset="-122"/>
                <a:ea typeface="微软雅黑" panose="020B0503020204020204" charset="-122"/>
                <a:cs typeface="微软雅黑" panose="020B0503020204020204" charset="-122"/>
              </a:rPr>
              <a:t>2014</a:t>
            </a:r>
            <a:r>
              <a:rPr lang="zh-CN" b="0">
                <a:solidFill>
                  <a:srgbClr val="231F20"/>
                </a:solidFill>
                <a:latin typeface="微软雅黑" panose="020B0503020204020204" charset="-122"/>
                <a:ea typeface="微软雅黑" panose="020B0503020204020204" charset="-122"/>
                <a:cs typeface="微软雅黑" panose="020B0503020204020204" charset="-122"/>
              </a:rPr>
              <a:t>年</a:t>
            </a:r>
            <a:r>
              <a:rPr lang="en-US" b="0">
                <a:solidFill>
                  <a:srgbClr val="231F20"/>
                </a:solidFill>
                <a:latin typeface="微软雅黑" panose="020B0503020204020204" charset="-122"/>
                <a:ea typeface="微软雅黑" panose="020B0503020204020204" charset="-122"/>
                <a:cs typeface="微软雅黑" panose="020B0503020204020204" charset="-122"/>
              </a:rPr>
              <a:t>4</a:t>
            </a:r>
            <a:r>
              <a:rPr lang="en-US" b="0">
                <a:solidFill>
                  <a:srgbClr val="231F20"/>
                </a:solidFill>
                <a:latin typeface="微软雅黑" panose="020B0503020204020204" charset="-122"/>
                <a:ea typeface="微软雅黑" panose="020B0503020204020204" charset="-122"/>
                <a:cs typeface="微软雅黑" panose="020B0503020204020204" charset="-122"/>
              </a:rPr>
              <a:t>—6</a:t>
            </a:r>
            <a:r>
              <a:rPr lang="zh-CN" b="0">
                <a:solidFill>
                  <a:srgbClr val="231F20"/>
                </a:solidFill>
                <a:latin typeface="微软雅黑" panose="020B0503020204020204" charset="-122"/>
                <a:ea typeface="微软雅黑" panose="020B0503020204020204" charset="-122"/>
                <a:cs typeface="微软雅黑" panose="020B0503020204020204" charset="-122"/>
              </a:rPr>
              <a:t>月间，中国国家主席习近平先后提出</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总体国家安全观</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和</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共同、综合、合作、可持续安全的理念</a:t>
            </a:r>
            <a:r>
              <a:rPr lang="en-US" b="0">
                <a:solidFill>
                  <a:srgbClr val="231F20"/>
                </a:solidFill>
                <a:latin typeface="微软雅黑" panose="020B0503020204020204" charset="-122"/>
                <a:ea typeface="微软雅黑" panose="020B0503020204020204" charset="-122"/>
                <a:cs typeface="微软雅黑" panose="020B0503020204020204" charset="-122"/>
              </a:rPr>
              <a:t>”</a:t>
            </a:r>
            <a:r>
              <a:rPr lang="zh-CN" b="0">
                <a:solidFill>
                  <a:srgbClr val="231F20"/>
                </a:solidFill>
                <a:latin typeface="微软雅黑" panose="020B0503020204020204" charset="-122"/>
                <a:ea typeface="微软雅黑" panose="020B0503020204020204" charset="-122"/>
                <a:cs typeface="微软雅黑" panose="020B0503020204020204" charset="-122"/>
              </a:rPr>
              <a:t>。习近平主席的指示为我国国家安全政策确定了指导思想和基本原则。</a:t>
            </a:r>
            <a:endParaRPr lang="zh-CN" altLang="en-US"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5" name="图片 4" descr="c6ab468fb5fd6cda1c619b01f5b95163"/>
          <p:cNvPicPr>
            <a:picLocks noChangeAspect="1"/>
          </p:cNvPicPr>
          <p:nvPr/>
        </p:nvPicPr>
        <p:blipFill>
          <a:blip r:embed="rId1"/>
          <a:stretch>
            <a:fillRect/>
          </a:stretch>
        </p:blipFill>
        <p:spPr>
          <a:xfrm>
            <a:off x="1143000" y="1276350"/>
            <a:ext cx="6480810" cy="334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284605" y="1047750"/>
            <a:ext cx="6855460" cy="3692525"/>
          </a:xfrm>
          <a:prstGeom prst="rect">
            <a:avLst/>
          </a:prstGeom>
          <a:noFill/>
          <a:ln w="9525">
            <a:noFill/>
          </a:ln>
        </p:spPr>
        <p:txBody>
          <a:bodyPr wrap="square">
            <a:spAutoFit/>
          </a:bodyPr>
          <a:p>
            <a:pPr indent="0">
              <a:lnSpc>
                <a:spcPct val="150000"/>
              </a:lnSpc>
            </a:pPr>
            <a:r>
              <a:rPr>
                <a:solidFill>
                  <a:srgbClr val="231F20"/>
                </a:solidFill>
                <a:latin typeface="微软雅黑" panose="020B0503020204020204" charset="-122"/>
                <a:ea typeface="微软雅黑" panose="020B0503020204020204" charset="-122"/>
                <a:cs typeface="微软雅黑" panose="020B0503020204020204" charset="-122"/>
              </a:rPr>
              <a:t>总体国家安全观的核心思想是</a:t>
            </a:r>
            <a:r>
              <a:rPr b="1">
                <a:solidFill>
                  <a:srgbClr val="231F20"/>
                </a:solidFill>
                <a:latin typeface="微软雅黑" panose="020B0503020204020204" charset="-122"/>
                <a:ea typeface="微软雅黑" panose="020B0503020204020204" charset="-122"/>
                <a:cs typeface="微软雅黑" panose="020B0503020204020204" charset="-122"/>
              </a:rPr>
              <a:t>五个并重：</a:t>
            </a:r>
            <a:r>
              <a:rPr>
                <a:solidFill>
                  <a:srgbClr val="231F20"/>
                </a:solidFill>
                <a:latin typeface="微软雅黑" panose="020B0503020204020204" charset="-122"/>
                <a:ea typeface="微软雅黑" panose="020B0503020204020204" charset="-122"/>
                <a:cs typeface="微软雅黑" panose="020B0503020204020204" charset="-122"/>
                <a:sym typeface="+mn-ea"/>
              </a:rPr>
              <a:t>这是中国国家安全战略的战略理念，也是中国国家安全政策的政策理念</a:t>
            </a:r>
            <a:r>
              <a:rPr lang="zh-CN">
                <a:solidFill>
                  <a:srgbClr val="231F20"/>
                </a:solidFill>
                <a:latin typeface="微软雅黑" panose="020B0503020204020204" charset="-122"/>
                <a:ea typeface="微软雅黑" panose="020B0503020204020204" charset="-122"/>
                <a:cs typeface="微软雅黑" panose="020B0503020204020204" charset="-122"/>
                <a:sym typeface="+mn-ea"/>
              </a:rPr>
              <a:t>。</a:t>
            </a:r>
            <a:endParaRPr>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a:solidFill>
                  <a:srgbClr val="231F20"/>
                </a:solidFill>
                <a:latin typeface="微软雅黑" panose="020B0503020204020204" charset="-122"/>
                <a:ea typeface="微软雅黑" panose="020B0503020204020204" charset="-122"/>
                <a:cs typeface="微软雅黑" panose="020B0503020204020204" charset="-122"/>
              </a:rPr>
              <a:t>既重视外部安全，又重视内部安全；</a:t>
            </a:r>
            <a:endParaRPr>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a:solidFill>
                  <a:srgbClr val="231F20"/>
                </a:solidFill>
                <a:latin typeface="微软雅黑" panose="020B0503020204020204" charset="-122"/>
                <a:ea typeface="微软雅黑" panose="020B0503020204020204" charset="-122"/>
                <a:cs typeface="微软雅黑" panose="020B0503020204020204" charset="-122"/>
              </a:rPr>
              <a:t>既重视国土安全，又重视国民安全；</a:t>
            </a:r>
            <a:endParaRPr>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a:solidFill>
                  <a:srgbClr val="231F20"/>
                </a:solidFill>
                <a:latin typeface="微软雅黑" panose="020B0503020204020204" charset="-122"/>
                <a:ea typeface="微软雅黑" panose="020B0503020204020204" charset="-122"/>
                <a:cs typeface="微软雅黑" panose="020B0503020204020204" charset="-122"/>
              </a:rPr>
              <a:t>既重视传统安全</a:t>
            </a:r>
            <a:r>
              <a:rPr lang="zh-CN">
                <a:solidFill>
                  <a:srgbClr val="231F20"/>
                </a:solidFill>
                <a:latin typeface="微软雅黑" panose="020B0503020204020204" charset="-122"/>
                <a:ea typeface="微软雅黑" panose="020B0503020204020204" charset="-122"/>
                <a:cs typeface="微软雅黑" panose="020B0503020204020204" charset="-122"/>
              </a:rPr>
              <a:t>，</a:t>
            </a:r>
            <a:r>
              <a:rPr>
                <a:solidFill>
                  <a:srgbClr val="231F20"/>
                </a:solidFill>
                <a:latin typeface="微软雅黑" panose="020B0503020204020204" charset="-122"/>
                <a:ea typeface="微软雅黑" panose="020B0503020204020204" charset="-122"/>
                <a:cs typeface="微软雅黑" panose="020B0503020204020204" charset="-122"/>
              </a:rPr>
              <a:t>又重视非传统安全；</a:t>
            </a:r>
            <a:endParaRPr>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a:solidFill>
                  <a:srgbClr val="231F20"/>
                </a:solidFill>
                <a:latin typeface="微软雅黑" panose="020B0503020204020204" charset="-122"/>
                <a:ea typeface="微软雅黑" panose="020B0503020204020204" charset="-122"/>
                <a:cs typeface="微软雅黑" panose="020B0503020204020204" charset="-122"/>
              </a:rPr>
              <a:t>既重视发展问题，又重视安全问题；</a:t>
            </a:r>
            <a:endParaRPr>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200000"/>
              </a:lnSpc>
            </a:pPr>
            <a:r>
              <a:rPr>
                <a:solidFill>
                  <a:srgbClr val="231F20"/>
                </a:solidFill>
                <a:latin typeface="微软雅黑" panose="020B0503020204020204" charset="-122"/>
                <a:ea typeface="微软雅黑" panose="020B0503020204020204" charset="-122"/>
                <a:cs typeface="微软雅黑" panose="020B0503020204020204" charset="-122"/>
              </a:rPr>
              <a:t>既重视自身安全，又重视共同安全。</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4" name="椭圆 13"/>
          <p:cNvSpPr/>
          <p:nvPr>
            <p:custDataLst>
              <p:tags r:id="rId1"/>
            </p:custDataLst>
          </p:nvPr>
        </p:nvSpPr>
        <p:spPr>
          <a:xfrm>
            <a:off x="685800" y="4304665"/>
            <a:ext cx="358140" cy="32067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05</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5" name="椭圆 4"/>
          <p:cNvSpPr/>
          <p:nvPr>
            <p:custDataLst>
              <p:tags r:id="rId2"/>
            </p:custDataLst>
          </p:nvPr>
        </p:nvSpPr>
        <p:spPr>
          <a:xfrm>
            <a:off x="685800" y="3773805"/>
            <a:ext cx="358140" cy="32067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04</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6" name="椭圆 5"/>
          <p:cNvSpPr/>
          <p:nvPr>
            <p:custDataLst>
              <p:tags r:id="rId3"/>
            </p:custDataLst>
          </p:nvPr>
        </p:nvSpPr>
        <p:spPr>
          <a:xfrm>
            <a:off x="685800" y="3223260"/>
            <a:ext cx="358140" cy="32067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03</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8" name="椭圆 7"/>
          <p:cNvSpPr/>
          <p:nvPr>
            <p:custDataLst>
              <p:tags r:id="rId4"/>
            </p:custDataLst>
          </p:nvPr>
        </p:nvSpPr>
        <p:spPr>
          <a:xfrm>
            <a:off x="685800" y="2661920"/>
            <a:ext cx="358140" cy="32067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02</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sp>
        <p:nvSpPr>
          <p:cNvPr id="9" name="椭圆 8"/>
          <p:cNvSpPr/>
          <p:nvPr>
            <p:custDataLst>
              <p:tags r:id="rId5"/>
            </p:custDataLst>
          </p:nvPr>
        </p:nvSpPr>
        <p:spPr>
          <a:xfrm>
            <a:off x="685800" y="2141855"/>
            <a:ext cx="358140" cy="320675"/>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chemeClr val="lt1">
                    <a:lumMod val="100000"/>
                  </a:schemeClr>
                </a:solidFill>
                <a:latin typeface="微软雅黑" panose="020B0503020204020204" charset="-122"/>
                <a:ea typeface="微软雅黑" panose="020B0503020204020204" charset="-122"/>
                <a:cs typeface="+mn-ea"/>
              </a:rPr>
              <a:t>01</a:t>
            </a:r>
            <a:endParaRPr lang="en-US" altLang="zh-CN" sz="1600" b="1">
              <a:solidFill>
                <a:schemeClr val="lt1">
                  <a:lumMod val="100000"/>
                </a:schemeClr>
              </a:solidFill>
              <a:latin typeface="微软雅黑" panose="020B0503020204020204" charset="-122"/>
              <a:ea typeface="微软雅黑" panose="020B0503020204020204" charset="-122"/>
              <a:cs typeface="+mn-ea"/>
            </a:endParaRPr>
          </a:p>
        </p:txBody>
      </p:sp>
      <p:pic>
        <p:nvPicPr>
          <p:cNvPr id="10" name="图片 9" descr="l3An-fyiphwc5280473"/>
          <p:cNvPicPr>
            <a:picLocks noChangeAspect="1"/>
          </p:cNvPicPr>
          <p:nvPr/>
        </p:nvPicPr>
        <p:blipFill>
          <a:blip r:embed="rId6"/>
          <a:stretch>
            <a:fillRect/>
          </a:stretch>
        </p:blipFill>
        <p:spPr>
          <a:xfrm>
            <a:off x="5257800" y="2207260"/>
            <a:ext cx="3524250" cy="2352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98500" y="1200150"/>
            <a:ext cx="7680960" cy="1337945"/>
          </a:xfrm>
          <a:prstGeom prst="rect">
            <a:avLst/>
          </a:prstGeom>
          <a:noFill/>
          <a:ln w="9525">
            <a:noFill/>
          </a:ln>
        </p:spPr>
        <p:txBody>
          <a:bodyPr wrap="square">
            <a:spAutoFit/>
          </a:bodyPr>
          <a:p>
            <a:pPr indent="0">
              <a:lnSpc>
                <a:spcPct val="150000"/>
              </a:lnSpc>
            </a:pPr>
            <a:r>
              <a:rPr>
                <a:solidFill>
                  <a:srgbClr val="231F20"/>
                </a:solidFill>
                <a:latin typeface="微软雅黑" panose="020B0503020204020204" charset="-122"/>
                <a:ea typeface="微软雅黑" panose="020B0503020204020204" charset="-122"/>
                <a:cs typeface="微软雅黑" panose="020B0503020204020204" charset="-122"/>
              </a:rPr>
              <a:t>“共同、综合、合作、可持续安全的理念”是中国总体国家安全观的深化拓展，也是贯彻落实中国总体国家安全观的必由之路，亦是中国国家安全政策的必遵之道、必循之路</a:t>
            </a:r>
            <a:r>
              <a:rPr lang="zh-CN">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图片 7" descr="u=3246847186,3993713984&amp;fm=253&amp;fmt=auto&amp;app=120&amp;f=JPEG.webp"/>
          <p:cNvPicPr>
            <a:picLocks noChangeAspect="1"/>
          </p:cNvPicPr>
          <p:nvPr/>
        </p:nvPicPr>
        <p:blipFill>
          <a:blip r:embed="rId1"/>
          <a:stretch>
            <a:fillRect/>
          </a:stretch>
        </p:blipFill>
        <p:spPr>
          <a:xfrm>
            <a:off x="4419600" y="2266950"/>
            <a:ext cx="3128010" cy="2140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2" name="六边形 51"/>
          <p:cNvSpPr/>
          <p:nvPr>
            <p:custDataLst>
              <p:tags r:id="rId1"/>
            </p:custDataLst>
          </p:nvPr>
        </p:nvSpPr>
        <p:spPr>
          <a:xfrm>
            <a:off x="5213985" y="167957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综合安全</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六边形 55"/>
          <p:cNvSpPr/>
          <p:nvPr>
            <p:custDataLst>
              <p:tags r:id="rId2"/>
            </p:custDataLst>
          </p:nvPr>
        </p:nvSpPr>
        <p:spPr>
          <a:xfrm>
            <a:off x="5233035" y="29603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可持续</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安全</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六边形 57"/>
          <p:cNvSpPr/>
          <p:nvPr>
            <p:custDataLst>
              <p:tags r:id="rId3"/>
            </p:custDataLst>
          </p:nvPr>
        </p:nvSpPr>
        <p:spPr>
          <a:xfrm>
            <a:off x="2892425" y="29603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合作安全</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0" name="六边形 59"/>
          <p:cNvSpPr/>
          <p:nvPr>
            <p:custDataLst>
              <p:tags r:id="rId4"/>
            </p:custDataLst>
          </p:nvPr>
        </p:nvSpPr>
        <p:spPr>
          <a:xfrm>
            <a:off x="2892425" y="167322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共同安全</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六边形 63"/>
          <p:cNvSpPr/>
          <p:nvPr>
            <p:custDataLst>
              <p:tags r:id="rId5"/>
            </p:custDataLst>
          </p:nvPr>
        </p:nvSpPr>
        <p:spPr>
          <a:xfrm>
            <a:off x="3810000" y="2038350"/>
            <a:ext cx="1421130" cy="994410"/>
          </a:xfrm>
          <a:prstGeom prst="hexagon">
            <a:avLst/>
          </a:prstGeom>
          <a:solidFill>
            <a:srgbClr val="C00000"/>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a:bodyPr>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理念</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533400" y="1290955"/>
            <a:ext cx="2393315" cy="1706880"/>
          </a:xfrm>
          <a:prstGeom prst="rect">
            <a:avLst/>
          </a:prstGeom>
          <a:noFill/>
          <a:ln w="9525">
            <a:noFill/>
          </a:ln>
        </p:spPr>
        <p:txBody>
          <a:bodyPr wrap="square">
            <a:spAutoFit/>
          </a:bodyPr>
          <a:p>
            <a:pPr indent="0">
              <a:lnSpc>
                <a:spcPct val="150000"/>
              </a:lnSpc>
            </a:pPr>
            <a:r>
              <a:rPr lang="zh-CN" sz="1400" b="1">
                <a:solidFill>
                  <a:srgbClr val="231F20"/>
                </a:solidFill>
                <a:latin typeface="微软雅黑" panose="020B0503020204020204" charset="-122"/>
                <a:ea typeface="微软雅黑" panose="020B0503020204020204" charset="-122"/>
              </a:rPr>
              <a:t>共同安全</a:t>
            </a:r>
            <a:r>
              <a:rPr lang="zh-CN" sz="1400" b="0">
                <a:solidFill>
                  <a:srgbClr val="231F20"/>
                </a:solidFill>
                <a:latin typeface="微软雅黑" panose="020B0503020204020204" charset="-122"/>
                <a:ea typeface="微软雅黑" panose="020B0503020204020204" charset="-122"/>
              </a:rPr>
              <a:t>应是全社会、全民众的共同安全；在国际层面，共同安全就是要尊重和保障每一个国家的安全，实现国际社会的共同安全。</a:t>
            </a:r>
            <a:endParaRPr lang="zh-CN" altLang="en-US" sz="1400" b="0">
              <a:solidFill>
                <a:srgbClr val="231F20"/>
              </a:solidFill>
              <a:latin typeface="微软雅黑" panose="020B0503020204020204" charset="-122"/>
              <a:ea typeface="微软雅黑" panose="020B0503020204020204" charset="-122"/>
            </a:endParaRPr>
          </a:p>
        </p:txBody>
      </p:sp>
      <p:sp>
        <p:nvSpPr>
          <p:cNvPr id="5" name="文本框 4"/>
          <p:cNvSpPr txBox="1"/>
          <p:nvPr/>
        </p:nvSpPr>
        <p:spPr>
          <a:xfrm>
            <a:off x="6141720" y="1062990"/>
            <a:ext cx="2701290" cy="1706880"/>
          </a:xfrm>
          <a:prstGeom prst="rect">
            <a:avLst/>
          </a:prstGeom>
          <a:noFill/>
          <a:ln w="9525">
            <a:noFill/>
          </a:ln>
        </p:spPr>
        <p:txBody>
          <a:bodyPr wrap="square">
            <a:spAutoFit/>
          </a:bodyPr>
          <a:p>
            <a:pPr indent="0">
              <a:lnSpc>
                <a:spcPct val="150000"/>
              </a:lnSpc>
            </a:pPr>
            <a:r>
              <a:rPr lang="zh-CN" sz="1400" b="1">
                <a:solidFill>
                  <a:srgbClr val="231F20"/>
                </a:solidFill>
                <a:latin typeface="微软雅黑" panose="020B0503020204020204" charset="-122"/>
                <a:ea typeface="微软雅黑" panose="020B0503020204020204" charset="-122"/>
                <a:cs typeface="微软雅黑" panose="020B0503020204020204" charset="-122"/>
              </a:rPr>
              <a:t>综合安全</a:t>
            </a:r>
            <a:r>
              <a:rPr lang="zh-CN" sz="1400" b="0">
                <a:solidFill>
                  <a:srgbClr val="231F20"/>
                </a:solidFill>
                <a:latin typeface="微软雅黑" panose="020B0503020204020204" charset="-122"/>
                <a:ea typeface="微软雅黑" panose="020B0503020204020204" charset="-122"/>
              </a:rPr>
              <a:t>就是要综合考量、统筹兼顾、集成运筹、全面维护传统安全、准传统安全和非传统安全，使全方位、全领域、全地域的安全相辅相成、相得益彰</a:t>
            </a:r>
            <a:endParaRPr lang="zh-CN" altLang="en-US" sz="1400" b="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533400" y="2997835"/>
            <a:ext cx="2434590" cy="1706880"/>
          </a:xfrm>
          <a:prstGeom prst="rect">
            <a:avLst/>
          </a:prstGeom>
          <a:noFill/>
          <a:ln w="9525">
            <a:noFill/>
          </a:ln>
        </p:spPr>
        <p:txBody>
          <a:bodyPr wrap="square">
            <a:spAutoFit/>
          </a:bodyPr>
          <a:p>
            <a:pPr indent="0">
              <a:lnSpc>
                <a:spcPct val="150000"/>
              </a:lnSpc>
            </a:pPr>
            <a:r>
              <a:rPr lang="zh-CN" sz="1400" b="1">
                <a:solidFill>
                  <a:srgbClr val="231F20"/>
                </a:solidFill>
                <a:latin typeface="微软雅黑" panose="020B0503020204020204" charset="-122"/>
                <a:ea typeface="微软雅黑" panose="020B0503020204020204" charset="-122"/>
                <a:cs typeface="微软雅黑" panose="020B0503020204020204" charset="-122"/>
              </a:rPr>
              <a:t>合作安全</a:t>
            </a:r>
            <a:r>
              <a:rPr lang="zh-CN" sz="1400" b="0">
                <a:solidFill>
                  <a:srgbClr val="231F20"/>
                </a:solidFill>
                <a:latin typeface="微软雅黑" panose="020B0503020204020204" charset="-122"/>
                <a:ea typeface="微软雅黑" panose="020B0503020204020204" charset="-122"/>
                <a:cs typeface="微软雅黑" panose="020B0503020204020204" charset="-122"/>
              </a:rPr>
              <a:t>是指通过合作的方式达成共同安全，也就是</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合作共赢</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，即着眼各国共同安全利益，以合作谋和平、以合作促安全</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223000" y="3239135"/>
            <a:ext cx="2620010" cy="1383665"/>
          </a:xfrm>
          <a:prstGeom prst="rect">
            <a:avLst/>
          </a:prstGeom>
          <a:noFill/>
          <a:ln w="9525">
            <a:noFill/>
          </a:ln>
        </p:spPr>
        <p:txBody>
          <a:bodyPr wrap="square">
            <a:spAutoFit/>
          </a:bodyPr>
          <a:p>
            <a:pPr indent="0">
              <a:lnSpc>
                <a:spcPct val="150000"/>
              </a:lnSpc>
            </a:pPr>
            <a:r>
              <a:rPr lang="zh-CN" sz="1400" b="1">
                <a:solidFill>
                  <a:srgbClr val="231F20"/>
                </a:solidFill>
                <a:latin typeface="微软雅黑" panose="020B0503020204020204" charset="-122"/>
                <a:ea typeface="微软雅黑" panose="020B0503020204020204" charset="-122"/>
                <a:cs typeface="微软雅黑" panose="020B0503020204020204" charset="-122"/>
              </a:rPr>
              <a:t>可持续安全</a:t>
            </a:r>
            <a:r>
              <a:rPr lang="zh-CN" sz="1400" b="0">
                <a:solidFill>
                  <a:srgbClr val="231F20"/>
                </a:solidFill>
                <a:latin typeface="微软雅黑" panose="020B0503020204020204" charset="-122"/>
                <a:ea typeface="微软雅黑" panose="020B0503020204020204" charset="-122"/>
              </a:rPr>
              <a:t>就是要发展和安全并重以实现持久安全，对国家安全来说就是长治久安，对国际安全来说就是持久和平</a:t>
            </a:r>
            <a:endParaRPr lang="zh-CN" altLang="en-US" sz="1400" b="0">
              <a:solidFill>
                <a:srgbClr val="231F20"/>
              </a:solidFill>
              <a:latin typeface="微软雅黑" panose="020B0503020204020204" charset="-122"/>
              <a:ea typeface="微软雅黑" panose="020B0503020204020204" charset="-122"/>
            </a:endParaRPr>
          </a:p>
        </p:txBody>
      </p:sp>
      <p:pic>
        <p:nvPicPr>
          <p:cNvPr id="10" name="图片 9" descr="卡通人物&#10;&#10;中度可信度描述已自动生成"/>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63670" y="3409950"/>
            <a:ext cx="1186180" cy="1186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1000" y="1226185"/>
            <a:ext cx="5884545" cy="299974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cs typeface="微软雅黑" panose="020B0503020204020204" charset="-122"/>
              </a:rPr>
              <a:t>在现代汉语中，战略的含义有广义和狭义之分。</a:t>
            </a:r>
            <a:r>
              <a:rPr b="1" dirty="0">
                <a:latin typeface="微软雅黑" panose="020B0503020204020204" charset="-122"/>
                <a:ea typeface="微软雅黑" panose="020B0503020204020204" charset="-122"/>
                <a:cs typeface="微软雅黑" panose="020B0503020204020204" charset="-122"/>
              </a:rPr>
              <a:t>广义上的战略</a:t>
            </a:r>
            <a:r>
              <a:rPr dirty="0">
                <a:latin typeface="微软雅黑" panose="020B0503020204020204" charset="-122"/>
                <a:ea typeface="微软雅黑" panose="020B0503020204020204" charset="-122"/>
                <a:cs typeface="微软雅黑" panose="020B0503020204020204" charset="-122"/>
              </a:rPr>
              <a:t>适用于社会各个领域，泛指对全局性、高层次的重大问题的筹划与指导。</a:t>
            </a:r>
            <a:r>
              <a:rPr b="1" dirty="0">
                <a:latin typeface="微软雅黑" panose="020B0503020204020204" charset="-122"/>
                <a:ea typeface="微软雅黑" panose="020B0503020204020204" charset="-122"/>
                <a:cs typeface="微软雅黑" panose="020B0503020204020204" charset="-122"/>
              </a:rPr>
              <a:t>狭义上</a:t>
            </a:r>
            <a:r>
              <a:rPr dirty="0">
                <a:latin typeface="微软雅黑" panose="020B0503020204020204" charset="-122"/>
                <a:ea typeface="微软雅黑" panose="020B0503020204020204" charset="-122"/>
                <a:cs typeface="微软雅黑" panose="020B0503020204020204" charset="-122"/>
              </a:rPr>
              <a:t>专指军事战略，即指导战争全局的计划和策略。</a:t>
            </a:r>
            <a:endParaRPr dirty="0">
              <a:latin typeface="微软雅黑" panose="020B0503020204020204" charset="-122"/>
              <a:ea typeface="微软雅黑" panose="020B0503020204020204" charset="-122"/>
              <a:cs typeface="微软雅黑" panose="020B0503020204020204" charset="-122"/>
            </a:endParaRPr>
          </a:p>
          <a:p>
            <a:pPr>
              <a:lnSpc>
                <a:spcPct val="150000"/>
              </a:lnSpc>
            </a:pPr>
            <a:r>
              <a:rPr dirty="0">
                <a:latin typeface="微软雅黑" panose="020B0503020204020204" charset="-122"/>
                <a:ea typeface="微软雅黑" panose="020B0503020204020204" charset="-122"/>
                <a:cs typeface="微软雅黑" panose="020B0503020204020204" charset="-122"/>
              </a:rPr>
              <a:t>综合起来看，战略的主要含义是指对全局性、持久性重大问题和事务具有指导性的计划和方案。战略具有全局性、持久性和重大性等特点。</a:t>
            </a:r>
            <a:endParaRPr 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400" y="133588"/>
            <a:ext cx="363982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第一节|国家安全战略概述</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6400800" y="2038350"/>
            <a:ext cx="2421255" cy="1566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85800" y="1290955"/>
            <a:ext cx="7680960" cy="1337945"/>
          </a:xfrm>
          <a:prstGeom prst="rect">
            <a:avLst/>
          </a:prstGeom>
          <a:noFill/>
          <a:ln w="9525">
            <a:noFill/>
          </a:ln>
        </p:spPr>
        <p:txBody>
          <a:bodyPr wrap="square">
            <a:spAutoFit/>
          </a:bodyPr>
          <a:p>
            <a:pPr indent="0">
              <a:lnSpc>
                <a:spcPct val="150000"/>
              </a:lnSpc>
            </a:pPr>
            <a:r>
              <a:rPr>
                <a:solidFill>
                  <a:srgbClr val="231F20"/>
                </a:solidFill>
                <a:latin typeface="微软雅黑" panose="020B0503020204020204" charset="-122"/>
                <a:ea typeface="微软雅黑" panose="020B0503020204020204" charset="-122"/>
                <a:cs typeface="微软雅黑" panose="020B0503020204020204" charset="-122"/>
              </a:rPr>
              <a:t>习近平主席指出：“必须坚持总体国家安全观，以人民安全为宗旨，以政治安全为根本，以经济安全为基础，以军事、文化、社会安全为保障，以促进国际安全为依托，走出一条中国特色国家安全道路。”</a:t>
            </a:r>
            <a:r>
              <a:rPr lang="zh-CN">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图片 5" descr="u=1378462670,2741390817&amp;fm=253&amp;fmt=auto&amp;app=138&amp;f=JPEG.webp"/>
          <p:cNvPicPr>
            <a:picLocks noChangeAspect="1"/>
          </p:cNvPicPr>
          <p:nvPr/>
        </p:nvPicPr>
        <p:blipFill>
          <a:blip r:embed="rId1"/>
          <a:stretch>
            <a:fillRect/>
          </a:stretch>
        </p:blipFill>
        <p:spPr>
          <a:xfrm>
            <a:off x="1524000" y="2952750"/>
            <a:ext cx="2400935" cy="1598295"/>
          </a:xfrm>
          <a:prstGeom prst="rect">
            <a:avLst/>
          </a:prstGeom>
        </p:spPr>
      </p:pic>
      <p:pic>
        <p:nvPicPr>
          <p:cNvPr id="9" name="图片 8" descr="u=1656902827,3391845441&amp;fm=253&amp;fmt=auto&amp;app=138&amp;f=JPEG.webp"/>
          <p:cNvPicPr>
            <a:picLocks noChangeAspect="1"/>
          </p:cNvPicPr>
          <p:nvPr/>
        </p:nvPicPr>
        <p:blipFill>
          <a:blip r:embed="rId2"/>
          <a:srcRect t="8252"/>
          <a:stretch>
            <a:fillRect/>
          </a:stretch>
        </p:blipFill>
        <p:spPr>
          <a:xfrm>
            <a:off x="4495800" y="2952750"/>
            <a:ext cx="2842260" cy="1609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25" name="任意多边形 24"/>
          <p:cNvSpPr/>
          <p:nvPr>
            <p:custDataLst>
              <p:tags r:id="rId1"/>
            </p:custDataLst>
          </p:nvPr>
        </p:nvSpPr>
        <p:spPr>
          <a:xfrm>
            <a:off x="4623118" y="2462875"/>
            <a:ext cx="444335" cy="471020"/>
          </a:xfrm>
          <a:custGeom>
            <a:avLst/>
            <a:gdLst>
              <a:gd name="connsiteX0" fmla="*/ 0 w 373600"/>
              <a:gd name="connsiteY0" fmla="*/ 0 h 396000"/>
              <a:gd name="connsiteX1" fmla="*/ 337600 w 373600"/>
              <a:gd name="connsiteY1" fmla="*/ 0 h 396000"/>
              <a:gd name="connsiteX2" fmla="*/ 360000 w 373600"/>
              <a:gd name="connsiteY2" fmla="*/ 0 h 396000"/>
              <a:gd name="connsiteX3" fmla="*/ 373600 w 373600"/>
              <a:gd name="connsiteY3" fmla="*/ 0 h 396000"/>
              <a:gd name="connsiteX4" fmla="*/ 373600 w 373600"/>
              <a:gd name="connsiteY4" fmla="*/ 396000 h 396000"/>
              <a:gd name="connsiteX5" fmla="*/ 337600 w 373600"/>
              <a:gd name="connsiteY5" fmla="*/ 396000 h 396000"/>
              <a:gd name="connsiteX6" fmla="*/ 337600 w 373600"/>
              <a:gd name="connsiteY6" fmla="*/ 36000 h 396000"/>
              <a:gd name="connsiteX7" fmla="*/ 0 w 373600"/>
              <a:gd name="connsiteY7" fmla="*/ 3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0" y="0"/>
                </a:moveTo>
                <a:lnTo>
                  <a:pt x="337600" y="0"/>
                </a:lnTo>
                <a:lnTo>
                  <a:pt x="360000" y="0"/>
                </a:lnTo>
                <a:lnTo>
                  <a:pt x="373600" y="0"/>
                </a:lnTo>
                <a:lnTo>
                  <a:pt x="373600" y="396000"/>
                </a:lnTo>
                <a:lnTo>
                  <a:pt x="337600" y="396000"/>
                </a:lnTo>
                <a:lnTo>
                  <a:pt x="337600" y="36000"/>
                </a:lnTo>
                <a:lnTo>
                  <a:pt x="0" y="36000"/>
                </a:lnTo>
                <a:close/>
              </a:path>
            </a:pathLst>
          </a:custGeom>
          <a:solidFill>
            <a:srgbClr val="FFFFFF">
              <a:lumMod val="85000"/>
            </a:srgbClr>
          </a:solidFill>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sym typeface="Arial" panose="020B0604020202020204" pitchFamily="34" charset="0"/>
            </a:endParaRPr>
          </a:p>
        </p:txBody>
      </p:sp>
      <p:sp>
        <p:nvSpPr>
          <p:cNvPr id="5" name="对角圆角矩形 4"/>
          <p:cNvSpPr/>
          <p:nvPr>
            <p:custDataLst>
              <p:tags r:id="rId2"/>
            </p:custDataLst>
          </p:nvPr>
        </p:nvSpPr>
        <p:spPr>
          <a:xfrm>
            <a:off x="3777264" y="2061319"/>
            <a:ext cx="845853" cy="845932"/>
          </a:xfrm>
          <a:prstGeom prst="round2DiagRect">
            <a:avLst>
              <a:gd name="adj1" fmla="val 34524"/>
              <a:gd name="adj2" fmla="val 0"/>
            </a:avLst>
          </a:prstGeom>
          <a:solidFill>
            <a:srgbClr val="C00000"/>
          </a:solidFill>
        </p:spPr>
        <p:txBody>
          <a:bodyPr rot="0" spcFirstLastPara="0" vertOverflow="overflow" horzOverflow="overflow" vert="horz" wrap="square" lIns="0" tIns="0" rIns="0" bIns="0" numCol="1" spcCol="0" rtlCol="0" fromWordArt="0" anchor="ctr" anchorCtr="0" forceAA="0" compatLnSpc="1">
            <a:normAutofit/>
          </a:bodyPr>
          <a:p>
            <a:pPr algn="ctr"/>
            <a:r>
              <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rPr>
              <a:t>起点</a:t>
            </a:r>
            <a:endPar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6" name="对角圆角矩形 5"/>
          <p:cNvSpPr/>
          <p:nvPr>
            <p:custDataLst>
              <p:tags r:id="rId3"/>
            </p:custDataLst>
          </p:nvPr>
        </p:nvSpPr>
        <p:spPr>
          <a:xfrm>
            <a:off x="3777264" y="3760883"/>
            <a:ext cx="845853" cy="845932"/>
          </a:xfrm>
          <a:prstGeom prst="round2DiagRect">
            <a:avLst>
              <a:gd name="adj1" fmla="val 34524"/>
              <a:gd name="adj2" fmla="val 0"/>
            </a:avLst>
          </a:prstGeom>
          <a:solidFill>
            <a:srgbClr val="C00000"/>
          </a:solidFill>
        </p:spPr>
        <p:txBody>
          <a:bodyPr rot="0" spcFirstLastPara="0" vertOverflow="overflow" horzOverflow="overflow" vert="horz" wrap="square" lIns="0" tIns="0" rIns="0" bIns="0" numCol="1" spcCol="0" rtlCol="0" fromWordArt="0" anchor="ctr" anchorCtr="0" forceAA="0" compatLnSpc="1">
            <a:normAutofit/>
          </a:bodyPr>
          <a:p>
            <a:pPr algn="ctr"/>
            <a:r>
              <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rPr>
              <a:t>准则</a:t>
            </a:r>
            <a:endPar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7" name="对角圆角矩形 6"/>
          <p:cNvSpPr/>
          <p:nvPr>
            <p:custDataLst>
              <p:tags r:id="rId4"/>
            </p:custDataLst>
          </p:nvPr>
        </p:nvSpPr>
        <p:spPr>
          <a:xfrm>
            <a:off x="4623118" y="2911102"/>
            <a:ext cx="845853" cy="845932"/>
          </a:xfrm>
          <a:prstGeom prst="round2DiagRect">
            <a:avLst>
              <a:gd name="adj1" fmla="val 34524"/>
              <a:gd name="adj2" fmla="val 0"/>
            </a:avLst>
          </a:prstGeom>
          <a:solidFill>
            <a:schemeClr val="accent1">
              <a:lumMod val="60000"/>
              <a:lumOff val="40000"/>
            </a:schemeClr>
          </a:solidFill>
        </p:spPr>
        <p:txBody>
          <a:bodyPr rot="0" spcFirstLastPara="0" vertOverflow="overflow" horzOverflow="overflow" vert="horz" wrap="square" lIns="0" tIns="0" rIns="0" bIns="0" numCol="1" spcCol="0" rtlCol="0" fromWordArt="0" anchor="ctr" anchorCtr="0" forceAA="0" compatLnSpc="1">
            <a:normAutofit/>
          </a:bodyPr>
          <a:p>
            <a:pPr algn="ctr"/>
            <a:r>
              <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rPr>
              <a:t>落点</a:t>
            </a:r>
            <a:endPar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任意多边形 25"/>
          <p:cNvSpPr/>
          <p:nvPr>
            <p:custDataLst>
              <p:tags r:id="rId5"/>
            </p:custDataLst>
          </p:nvPr>
        </p:nvSpPr>
        <p:spPr>
          <a:xfrm flipH="1">
            <a:off x="4190213" y="3286249"/>
            <a:ext cx="444335" cy="471020"/>
          </a:xfrm>
          <a:custGeom>
            <a:avLst/>
            <a:gdLst>
              <a:gd name="connsiteX0" fmla="*/ 373600 w 373600"/>
              <a:gd name="connsiteY0" fmla="*/ 0 h 396000"/>
              <a:gd name="connsiteX1" fmla="*/ 360000 w 373600"/>
              <a:gd name="connsiteY1" fmla="*/ 0 h 396000"/>
              <a:gd name="connsiteX2" fmla="*/ 337600 w 373600"/>
              <a:gd name="connsiteY2" fmla="*/ 0 h 396000"/>
              <a:gd name="connsiteX3" fmla="*/ 0 w 373600"/>
              <a:gd name="connsiteY3" fmla="*/ 0 h 396000"/>
              <a:gd name="connsiteX4" fmla="*/ 0 w 373600"/>
              <a:gd name="connsiteY4" fmla="*/ 36000 h 396000"/>
              <a:gd name="connsiteX5" fmla="*/ 337600 w 373600"/>
              <a:gd name="connsiteY5" fmla="*/ 36000 h 396000"/>
              <a:gd name="connsiteX6" fmla="*/ 337600 w 373600"/>
              <a:gd name="connsiteY6" fmla="*/ 396000 h 396000"/>
              <a:gd name="connsiteX7" fmla="*/ 373600 w 373600"/>
              <a:gd name="connsiteY7" fmla="*/ 39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373600" y="0"/>
                </a:moveTo>
                <a:lnTo>
                  <a:pt x="360000" y="0"/>
                </a:lnTo>
                <a:lnTo>
                  <a:pt x="337600" y="0"/>
                </a:lnTo>
                <a:lnTo>
                  <a:pt x="0" y="0"/>
                </a:lnTo>
                <a:lnTo>
                  <a:pt x="0" y="36000"/>
                </a:lnTo>
                <a:lnTo>
                  <a:pt x="337600" y="36000"/>
                </a:lnTo>
                <a:lnTo>
                  <a:pt x="337600" y="396000"/>
                </a:lnTo>
                <a:lnTo>
                  <a:pt x="373600" y="396000"/>
                </a:lnTo>
                <a:close/>
              </a:path>
            </a:pathLst>
          </a:custGeom>
          <a:solidFill>
            <a:srgbClr val="FFFFFF">
              <a:lumMod val="85000"/>
            </a:srgbClr>
          </a:solidFill>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sym typeface="Arial" panose="020B0604020202020204" pitchFamily="34" charset="0"/>
            </a:endParaRPr>
          </a:p>
        </p:txBody>
      </p:sp>
      <p:sp>
        <p:nvSpPr>
          <p:cNvPr id="4" name="文本框 3"/>
          <p:cNvSpPr txBox="1"/>
          <p:nvPr/>
        </p:nvSpPr>
        <p:spPr>
          <a:xfrm>
            <a:off x="420370" y="2322830"/>
            <a:ext cx="3357245" cy="645160"/>
          </a:xfrm>
          <a:prstGeom prst="rect">
            <a:avLst/>
          </a:prstGeom>
          <a:noFill/>
        </p:spPr>
        <p:txBody>
          <a:bodyPr wrap="square" rtlCol="0" anchor="t">
            <a:spAutoFit/>
          </a:bodyPr>
          <a:p>
            <a:r>
              <a:rPr>
                <a:solidFill>
                  <a:srgbClr val="231F20"/>
                </a:solidFill>
                <a:latin typeface="微软雅黑" panose="020B0503020204020204" charset="-122"/>
                <a:ea typeface="微软雅黑" panose="020B0503020204020204" charset="-122"/>
                <a:cs typeface="微软雅黑" panose="020B0503020204020204" charset="-122"/>
                <a:sym typeface="+mn-ea"/>
              </a:rPr>
              <a:t>“总体国家安全观”是起点，即始于理念</a:t>
            </a:r>
            <a:r>
              <a:rPr lang="zh-CN">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5638800" y="2967990"/>
            <a:ext cx="3072130" cy="645160"/>
          </a:xfrm>
          <a:prstGeom prst="rect">
            <a:avLst/>
          </a:prstGeom>
          <a:noFill/>
        </p:spPr>
        <p:txBody>
          <a:bodyPr wrap="square" rtlCol="0" anchor="t">
            <a:spAutoFit/>
          </a:bodyPr>
          <a:p>
            <a:r>
              <a:rPr>
                <a:solidFill>
                  <a:srgbClr val="231F20"/>
                </a:solidFill>
                <a:latin typeface="微软雅黑" panose="020B0503020204020204" charset="-122"/>
                <a:ea typeface="微软雅黑" panose="020B0503020204020204" charset="-122"/>
                <a:cs typeface="微软雅黑" panose="020B0503020204020204" charset="-122"/>
                <a:sym typeface="+mn-ea"/>
              </a:rPr>
              <a:t>“中国特色国家安全道路”是落点，即落到实处</a:t>
            </a:r>
            <a:r>
              <a:rPr lang="zh-CN">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533400" y="3867150"/>
            <a:ext cx="3168015" cy="645160"/>
          </a:xfrm>
          <a:prstGeom prst="rect">
            <a:avLst/>
          </a:prstGeom>
          <a:noFill/>
        </p:spPr>
        <p:txBody>
          <a:bodyPr wrap="square" rtlCol="0" anchor="t">
            <a:spAutoFit/>
          </a:bodyPr>
          <a:p>
            <a:r>
              <a:rPr>
                <a:solidFill>
                  <a:srgbClr val="231F20"/>
                </a:solidFill>
                <a:latin typeface="微软雅黑" panose="020B0503020204020204" charset="-122"/>
                <a:ea typeface="微软雅黑" panose="020B0503020204020204" charset="-122"/>
                <a:cs typeface="微软雅黑" panose="020B0503020204020204" charset="-122"/>
                <a:sym typeface="+mn-ea"/>
              </a:rPr>
              <a:t>“宗旨、根本、基础、保障、依托”是准则，即基本原则</a:t>
            </a:r>
            <a:endParaRPr lang="zh-CN" altLang="en-US">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685800" y="1121410"/>
            <a:ext cx="8039735" cy="922020"/>
          </a:xfrm>
          <a:prstGeom prst="rect">
            <a:avLst/>
          </a:prstGeom>
          <a:noFill/>
          <a:ln w="9525">
            <a:noFill/>
          </a:ln>
        </p:spPr>
        <p:txBody>
          <a:bodyPr wrap="square">
            <a:spAutoFit/>
          </a:bodyPr>
          <a:p>
            <a:pPr indent="0">
              <a:lnSpc>
                <a:spcPct val="150000"/>
              </a:lnSpc>
            </a:pPr>
            <a:r>
              <a:rPr lang="zh-CN" b="0">
                <a:solidFill>
                  <a:srgbClr val="231F20"/>
                </a:solidFill>
                <a:latin typeface="微软雅黑" panose="020B0503020204020204" charset="-122"/>
                <a:ea typeface="微软雅黑" panose="020B0503020204020204" charset="-122"/>
              </a:rPr>
              <a:t>习近平主席所指出的坚持一个观念、遵循五项准则、走出一条道路，正是为中国国家安全战略确定的战略方针，也是为中国国家安全政策确定的大政方针。</a:t>
            </a:r>
            <a:endParaRPr lang="zh-CN" altLang="en-US"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5"/>
          <p:cNvSpPr/>
          <p:nvPr>
            <p:custDataLst>
              <p:tags r:id="rId1"/>
            </p:custDataLst>
          </p:nvPr>
        </p:nvSpPr>
        <p:spPr bwMode="auto">
          <a:xfrm>
            <a:off x="3987154" y="1968426"/>
            <a:ext cx="755502" cy="717864"/>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4003678" y="2723669"/>
            <a:ext cx="756420" cy="717864"/>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403918" y="1499997"/>
            <a:ext cx="755502" cy="717864"/>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635251" y="2235820"/>
            <a:ext cx="755502" cy="718782"/>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339056" y="2249990"/>
            <a:ext cx="755502" cy="718782"/>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580487" y="1489898"/>
            <a:ext cx="755502" cy="717864"/>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579891" y="2509138"/>
            <a:ext cx="273833" cy="200485"/>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872864" y="2454167"/>
            <a:ext cx="280275" cy="282089"/>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826441" y="1743947"/>
            <a:ext cx="263593" cy="209766"/>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630095" y="1719376"/>
            <a:ext cx="303513" cy="2623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4055627" y="2171827"/>
            <a:ext cx="618554" cy="400859"/>
          </a:xfrm>
          <a:prstGeom prst="rect">
            <a:avLst/>
          </a:prstGeom>
          <a:noFill/>
        </p:spPr>
        <p:txBody>
          <a:bodyPr wrap="square" rtlCol="0" anchor="ctr" anchorCtr="0">
            <a:normAutofit fontScale="90000"/>
          </a:bodyPr>
          <a:p>
            <a:pPr algn="ctr">
              <a:lnSpc>
                <a:spcPct val="130000"/>
              </a:lnSpc>
            </a:pPr>
            <a:r>
              <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内涵</a:t>
            </a:r>
            <a:endPar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7" name="图形 3"/>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218643" y="2882573"/>
            <a:ext cx="326488" cy="326488"/>
          </a:xfrm>
          <a:prstGeom prst="rect">
            <a:avLst/>
          </a:prstGeom>
        </p:spPr>
      </p:pic>
      <p:sp>
        <p:nvSpPr>
          <p:cNvPr id="4" name="文本框 3"/>
          <p:cNvSpPr txBox="1"/>
          <p:nvPr/>
        </p:nvSpPr>
        <p:spPr>
          <a:xfrm>
            <a:off x="609600" y="1276350"/>
            <a:ext cx="2748280" cy="737235"/>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以人民安全为宗旨</a:t>
            </a:r>
            <a:r>
              <a:rPr lang="zh-CN" sz="1400" b="0">
                <a:solidFill>
                  <a:srgbClr val="231F20"/>
                </a:solidFill>
                <a:latin typeface="微软雅黑" panose="020B0503020204020204" charset="-122"/>
                <a:ea typeface="微软雅黑" panose="020B0503020204020204" charset="-122"/>
              </a:rPr>
              <a:t>，是指人民安全是国家安全的本质体现，也是国家安全的最高宗旨。</a:t>
            </a:r>
            <a:endParaRPr lang="zh-CN" altLang="en-US" sz="1400" b="0">
              <a:solidFill>
                <a:srgbClr val="231F20"/>
              </a:solidFill>
              <a:latin typeface="微软雅黑" panose="020B0503020204020204" charset="-122"/>
              <a:ea typeface="微软雅黑" panose="020B0503020204020204" charset="-122"/>
            </a:endParaRPr>
          </a:p>
        </p:txBody>
      </p:sp>
      <p:sp>
        <p:nvSpPr>
          <p:cNvPr id="5" name="文本框 4"/>
          <p:cNvSpPr txBox="1"/>
          <p:nvPr/>
        </p:nvSpPr>
        <p:spPr>
          <a:xfrm>
            <a:off x="400050" y="2343150"/>
            <a:ext cx="3047365" cy="1168400"/>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以政治安全为根本</a:t>
            </a:r>
            <a:r>
              <a:rPr lang="zh-CN" sz="1400" b="0">
                <a:solidFill>
                  <a:srgbClr val="231F20"/>
                </a:solidFill>
                <a:latin typeface="微软雅黑" panose="020B0503020204020204" charset="-122"/>
                <a:ea typeface="微软雅黑" panose="020B0503020204020204" charset="-122"/>
              </a:rPr>
              <a:t>，是指对外坚持国家主权独立、领土完整，对内坚持人民民主专政，其核心是坚持党的领导，确保中国共产党执政地位的权威性和稳定性</a:t>
            </a:r>
            <a:endParaRPr lang="zh-CN" altLang="en-US" sz="1400" b="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5334000" y="1276350"/>
            <a:ext cx="3582035" cy="737235"/>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以经济安全为基础</a:t>
            </a:r>
            <a:r>
              <a:rPr lang="zh-CN" sz="1400" b="0">
                <a:solidFill>
                  <a:srgbClr val="231F20"/>
                </a:solidFill>
                <a:latin typeface="微软雅黑" panose="020B0503020204020204" charset="-122"/>
                <a:ea typeface="微软雅黑" panose="020B0503020204020204" charset="-122"/>
              </a:rPr>
              <a:t>，是指国家发展需要有坚实的经济基础，国家安全同样也需要有坚实的经济基础</a:t>
            </a:r>
            <a:endParaRPr lang="zh-CN" altLang="en-US" sz="1400" b="0">
              <a:solidFill>
                <a:srgbClr val="231F20"/>
              </a:solidFill>
              <a:latin typeface="微软雅黑" panose="020B0503020204020204" charset="-122"/>
              <a:ea typeface="微软雅黑" panose="020B0503020204020204" charset="-122"/>
            </a:endParaRPr>
          </a:p>
        </p:txBody>
      </p:sp>
      <p:sp>
        <p:nvSpPr>
          <p:cNvPr id="8" name="文本框 7"/>
          <p:cNvSpPr txBox="1"/>
          <p:nvPr/>
        </p:nvSpPr>
        <p:spPr>
          <a:xfrm>
            <a:off x="5388610" y="2419350"/>
            <a:ext cx="3453130" cy="737235"/>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以军事、文化、社会安全为保障</a:t>
            </a:r>
            <a:r>
              <a:rPr lang="zh-CN" sz="1400" b="0">
                <a:solidFill>
                  <a:srgbClr val="231F20"/>
                </a:solidFill>
                <a:latin typeface="微软雅黑" panose="020B0503020204020204" charset="-122"/>
                <a:ea typeface="微软雅黑" panose="020B0503020204020204" charset="-122"/>
              </a:rPr>
              <a:t>，是指军事、文化、社会安全具有为国家安全提供综合性保障的战略意义</a:t>
            </a:r>
            <a:endParaRPr lang="zh-CN" altLang="en-US" sz="1400" b="0">
              <a:solidFill>
                <a:srgbClr val="231F20"/>
              </a:solidFill>
              <a:latin typeface="微软雅黑" panose="020B0503020204020204" charset="-122"/>
              <a:ea typeface="微软雅黑" panose="020B0503020204020204" charset="-122"/>
            </a:endParaRPr>
          </a:p>
        </p:txBody>
      </p:sp>
      <p:sp>
        <p:nvSpPr>
          <p:cNvPr id="9" name="文本框 8"/>
          <p:cNvSpPr txBox="1"/>
          <p:nvPr/>
        </p:nvSpPr>
        <p:spPr>
          <a:xfrm>
            <a:off x="2971800" y="3479165"/>
            <a:ext cx="5704205" cy="953135"/>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以促进国际安全为依托</a:t>
            </a:r>
            <a:r>
              <a:rPr lang="zh-CN" sz="1400" b="0">
                <a:solidFill>
                  <a:srgbClr val="231F20"/>
                </a:solidFill>
                <a:latin typeface="微软雅黑" panose="020B0503020204020204" charset="-122"/>
                <a:ea typeface="微软雅黑" panose="020B0503020204020204" charset="-122"/>
              </a:rPr>
              <a:t>，是指中国国家安全依存于国际安全环境，依附于国际安全事务，依傍于国际安全关系，中国有必要积极促进国际安全，使国际安全为中国国家安全提供更加坚实可靠的依托，成为确保中国国家安全的外部助力和正能量</a:t>
            </a:r>
            <a:endParaRPr lang="zh-CN" altLang="en-US" sz="14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六、中国的国家安全战略</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6369685" cy="460375"/>
          </a:xfrm>
          <a:prstGeom prst="rect">
            <a:avLst/>
          </a:prstGeom>
          <a:noFill/>
        </p:spPr>
        <p:txBody>
          <a:bodyPr wrap="none" rtlCol="0">
            <a:spAutoFit/>
          </a:bodyPr>
          <a:lstStyle/>
          <a:p>
            <a:r>
              <a:rPr kumimoji="1" lang="zh-CN" sz="2400" b="1">
                <a:solidFill>
                  <a:schemeClr val="accent6">
                    <a:lumMod val="20000"/>
                    <a:lumOff val="80000"/>
                  </a:schemeClr>
                </a:solidFill>
                <a:latin typeface="微软雅黑" panose="020B0503020204020204" charset="-122"/>
                <a:ea typeface="微软雅黑" panose="020B0503020204020204" charset="-122"/>
                <a:sym typeface="+mn-ea"/>
              </a:rPr>
              <a:t>第七节</a:t>
            </a:r>
            <a:r>
              <a:rPr kumimoji="1" lang="en-US" altLang="zh-CN" sz="2400" b="1">
                <a:solidFill>
                  <a:schemeClr val="accent6">
                    <a:lumMod val="20000"/>
                    <a:lumOff val="80000"/>
                  </a:schemeClr>
                </a:solidFill>
                <a:latin typeface="微软雅黑" panose="020B0503020204020204" charset="-122"/>
                <a:ea typeface="微软雅黑" panose="020B0503020204020204" charset="-122"/>
                <a:sym typeface="+mn-ea"/>
              </a:rPr>
              <a:t> </a:t>
            </a:r>
            <a:r>
              <a:rPr kumimoji="1" sz="2400" b="1">
                <a:solidFill>
                  <a:schemeClr val="accent6">
                    <a:lumMod val="20000"/>
                    <a:lumOff val="80000"/>
                  </a:schemeClr>
                </a:solidFill>
                <a:latin typeface="微软雅黑" panose="020B0503020204020204" charset="-122"/>
                <a:ea typeface="微软雅黑" panose="020B0503020204020204" charset="-122"/>
                <a:sym typeface="+mn-ea"/>
              </a:rPr>
              <a:t>世界主要国家（地区）的国家安全战略</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85800" y="1281430"/>
            <a:ext cx="8095615" cy="922020"/>
          </a:xfrm>
          <a:prstGeom prst="rect">
            <a:avLst/>
          </a:prstGeom>
          <a:noFill/>
          <a:ln w="9525">
            <a:noFill/>
          </a:ln>
        </p:spPr>
        <p:txBody>
          <a:bodyPr wrap="square">
            <a:spAutoFit/>
          </a:bodyPr>
          <a:p>
            <a:pPr indent="0">
              <a:lnSpc>
                <a:spcPct val="150000"/>
              </a:lnSpc>
            </a:pPr>
            <a:r>
              <a:rPr>
                <a:solidFill>
                  <a:srgbClr val="231F20"/>
                </a:solidFill>
                <a:latin typeface="微软雅黑" panose="020B0503020204020204" charset="-122"/>
                <a:ea typeface="微软雅黑" panose="020B0503020204020204" charset="-122"/>
                <a:cs typeface="微软雅黑" panose="020B0503020204020204" charset="-122"/>
              </a:rPr>
              <a:t>中国国家安全战略目标是中国国家安全政策的基本目标。与中国国家安全战略目标相一致，中国国家安全政策目标主要涵盖总体性目标和阶段性目标两大类</a:t>
            </a:r>
            <a:r>
              <a:rPr lang="zh-CN">
                <a:solidFill>
                  <a:srgbClr val="231F20"/>
                </a:solidFill>
                <a:latin typeface="微软雅黑" panose="020B0503020204020204" charset="-122"/>
                <a:ea typeface="微软雅黑" panose="020B0503020204020204" charset="-122"/>
                <a:cs typeface="微软雅黑" panose="020B0503020204020204" charset="-122"/>
              </a:rPr>
              <a:t>。</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椭圆 7"/>
          <p:cNvSpPr/>
          <p:nvPr>
            <p:custDataLst>
              <p:tags r:id="rId1"/>
            </p:custDataLst>
          </p:nvPr>
        </p:nvSpPr>
        <p:spPr>
          <a:xfrm>
            <a:off x="1264920" y="3120390"/>
            <a:ext cx="854075" cy="808355"/>
          </a:xfrm>
          <a:prstGeom prst="ellipse">
            <a:avLst/>
          </a:prstGeom>
          <a:gradFill>
            <a:gsLst>
              <a:gs pos="0">
                <a:srgbClr val="FF0000"/>
              </a:gs>
              <a:gs pos="100000">
                <a:srgbClr val="C00000"/>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lIns="0" rIns="0" numCol="1" spcCol="0" rtlCol="0" fromWordArt="0" anchor="ctr" anchorCtr="0" forceAA="0" compatLnSpc="1">
            <a:noAutofit/>
          </a:bodyPr>
          <a:p>
            <a:pPr lvl="0" algn="ctr" fontAlgn="auto">
              <a:lnSpc>
                <a:spcPct val="100000"/>
              </a:lnSpc>
              <a:buClrTx/>
              <a:buSzTx/>
              <a:buFontTx/>
            </a:pPr>
            <a:r>
              <a:rPr lang="zh-CN" altLang="en-US" sz="2000">
                <a:latin typeface="Arial" panose="020B0604020202020204"/>
                <a:ea typeface="微软雅黑" panose="020B0503020204020204" charset="-122"/>
                <a:sym typeface="Arial" panose="020B0604020202020204"/>
              </a:rPr>
              <a:t>目标</a:t>
            </a:r>
            <a:endParaRPr lang="zh-CN" altLang="en-US" sz="2000">
              <a:latin typeface="Arial" panose="020B0604020202020204"/>
              <a:ea typeface="微软雅黑" panose="020B0503020204020204" charset="-122"/>
              <a:sym typeface="Arial" panose="020B0604020202020204"/>
            </a:endParaRPr>
          </a:p>
        </p:txBody>
      </p:sp>
      <p:cxnSp>
        <p:nvCxnSpPr>
          <p:cNvPr id="4" name="直接连接符 3"/>
          <p:cNvCxnSpPr/>
          <p:nvPr/>
        </p:nvCxnSpPr>
        <p:spPr>
          <a:xfrm flipH="1">
            <a:off x="2118995" y="3028950"/>
            <a:ext cx="1028700" cy="449580"/>
          </a:xfrm>
          <a:prstGeom prst="line">
            <a:avLst/>
          </a:prstGeom>
          <a:ln>
            <a:solidFill>
              <a:srgbClr val="C10000"/>
            </a:solidFill>
          </a:ln>
        </p:spPr>
        <p:style>
          <a:lnRef idx="2">
            <a:schemeClr val="accent1"/>
          </a:lnRef>
          <a:fillRef idx="0">
            <a:srgbClr val="FFFFFF"/>
          </a:fillRef>
          <a:effectRef idx="0">
            <a:srgbClr val="FFFFFF"/>
          </a:effectRef>
          <a:fontRef idx="minor">
            <a:schemeClr val="tx1"/>
          </a:fontRef>
        </p:style>
      </p:cxnSp>
      <p:cxnSp>
        <p:nvCxnSpPr>
          <p:cNvPr id="5" name="直接连接符 4"/>
          <p:cNvCxnSpPr>
            <a:stCxn id="8" idx="6"/>
          </p:cNvCxnSpPr>
          <p:nvPr/>
        </p:nvCxnSpPr>
        <p:spPr>
          <a:xfrm>
            <a:off x="2118995" y="3524885"/>
            <a:ext cx="1167130" cy="449580"/>
          </a:xfrm>
          <a:prstGeom prst="line">
            <a:avLst/>
          </a:prstGeom>
          <a:ln>
            <a:solidFill>
              <a:srgbClr val="C10000"/>
            </a:solidFill>
          </a:ln>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3200400" y="2343150"/>
            <a:ext cx="5271135" cy="1322070"/>
          </a:xfrm>
          <a:prstGeom prst="rect">
            <a:avLst/>
          </a:prstGeom>
          <a:noFill/>
          <a:ln w="9525">
            <a:noFill/>
          </a:ln>
        </p:spPr>
        <p:txBody>
          <a:bodyPr wrap="square">
            <a:spAutoFit/>
          </a:bodyPr>
          <a:p>
            <a:pPr indent="0">
              <a:lnSpc>
                <a:spcPct val="125000"/>
              </a:lnSpc>
              <a:spcBef>
                <a:spcPts val="0"/>
              </a:spcBef>
              <a:spcAft>
                <a:spcPts val="0"/>
              </a:spcAft>
            </a:pPr>
            <a:r>
              <a:rPr lang="zh-CN" sz="1600" b="1">
                <a:solidFill>
                  <a:srgbClr val="231F20"/>
                </a:solidFill>
                <a:latin typeface="微软雅黑" panose="020B0503020204020204" charset="-122"/>
                <a:ea typeface="微软雅黑" panose="020B0503020204020204" charset="-122"/>
              </a:rPr>
              <a:t>总体性目标</a:t>
            </a:r>
            <a:r>
              <a:rPr lang="zh-CN" sz="1600" b="0">
                <a:solidFill>
                  <a:srgbClr val="231F20"/>
                </a:solidFill>
                <a:latin typeface="微软雅黑" panose="020B0503020204020204" charset="-122"/>
                <a:ea typeface="微软雅黑" panose="020B0503020204020204" charset="-122"/>
              </a:rPr>
              <a:t>是中国国家安全政策的最高目标，亦是统领各阶段性目标的总目标。中国国家安全政策的总体战略目标可设定为消除安全威胁，确保国家安全，推进和平发展，实现合作共赢。</a:t>
            </a:r>
            <a:endParaRPr lang="zh-CN" altLang="en-US" sz="16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3276600" y="3804920"/>
            <a:ext cx="5271135" cy="706755"/>
          </a:xfrm>
          <a:prstGeom prst="rect">
            <a:avLst/>
          </a:prstGeom>
          <a:noFill/>
          <a:ln w="9525">
            <a:noFill/>
          </a:ln>
        </p:spPr>
        <p:txBody>
          <a:bodyPr wrap="square">
            <a:spAutoFit/>
          </a:bodyPr>
          <a:p>
            <a:pPr indent="0">
              <a:lnSpc>
                <a:spcPct val="125000"/>
              </a:lnSpc>
              <a:spcBef>
                <a:spcPts val="0"/>
              </a:spcBef>
              <a:spcAft>
                <a:spcPts val="0"/>
              </a:spcAft>
            </a:pPr>
            <a:r>
              <a:rPr lang="zh-CN" sz="1600" b="1">
                <a:solidFill>
                  <a:srgbClr val="231F20"/>
                </a:solidFill>
                <a:latin typeface="微软雅黑" panose="020B0503020204020204" charset="-122"/>
                <a:ea typeface="微软雅黑" panose="020B0503020204020204" charset="-122"/>
              </a:rPr>
              <a:t>阶段性目</a:t>
            </a:r>
            <a:r>
              <a:rPr lang="zh-CN" sz="1600" b="1">
                <a:solidFill>
                  <a:srgbClr val="231F20"/>
                </a:solidFill>
                <a:latin typeface="微软雅黑" panose="020B0503020204020204" charset="-122"/>
                <a:ea typeface="微软雅黑" panose="020B0503020204020204" charset="-122"/>
              </a:rPr>
              <a:t>标</a:t>
            </a:r>
            <a:r>
              <a:rPr lang="zh-CN" sz="1600" b="0">
                <a:solidFill>
                  <a:srgbClr val="231F20"/>
                </a:solidFill>
                <a:latin typeface="微软雅黑" panose="020B0503020204020204" charset="-122"/>
                <a:ea typeface="微软雅黑" panose="020B0503020204020204" charset="-122"/>
              </a:rPr>
              <a:t>是在总目标的指导下，根据中国国家安全在各个时期的实际战略需求而设定的分阶段战略目标。</a:t>
            </a:r>
            <a:endParaRPr lang="zh-CN" altLang="en-US" sz="16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267075" y="590550"/>
            <a:ext cx="2672080" cy="521970"/>
          </a:xfrm>
          <a:prstGeom prst="rect">
            <a:avLst/>
          </a:prstGeom>
        </p:spPr>
        <p:txBody>
          <a:bodyPr wrap="none">
            <a:spAutoFit/>
          </a:bodyPr>
          <a:lstStyle/>
          <a:p>
            <a:pPr algn="ctr"/>
            <a:r>
              <a:rPr sz="2800" b="1" dirty="0">
                <a:solidFill>
                  <a:schemeClr val="accent1"/>
                </a:solidFill>
                <a:latin typeface="微软雅黑" panose="020B0503020204020204" charset="-122"/>
                <a:ea typeface="微软雅黑" panose="020B0503020204020204" charset="-122"/>
              </a:rPr>
              <a:t>课后思考与讨论</a:t>
            </a:r>
            <a:endParaRPr sz="2800" b="1" dirty="0">
              <a:solidFill>
                <a:schemeClr val="accent1"/>
              </a:solidFill>
              <a:latin typeface="微软雅黑" panose="020B0503020204020204" charset="-122"/>
              <a:ea typeface="微软雅黑" panose="020B0503020204020204" charset="-122"/>
            </a:endParaRPr>
          </a:p>
        </p:txBody>
      </p:sp>
      <p:sp>
        <p:nvSpPr>
          <p:cNvPr id="18" name="矩形 17"/>
          <p:cNvSpPr/>
          <p:nvPr/>
        </p:nvSpPr>
        <p:spPr>
          <a:xfrm>
            <a:off x="1406843" y="1276350"/>
            <a:ext cx="6392545" cy="3080385"/>
          </a:xfrm>
          <a:prstGeom prst="rect">
            <a:avLst/>
          </a:prstGeom>
        </p:spPr>
        <p:txBody>
          <a:bodyPr wrap="square">
            <a:spAutoFit/>
          </a:bodyPr>
          <a:lstStyle/>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1.什么是国家安全战略？</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2.国家安全战略制定的基本原则是什么？</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3.国家安全战略包括哪些内容？</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4.国家安全力量的组成有哪些？</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5.中国和西方的国家安全战略文化有什么区别？</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6.美国国家安全战略的基本逻辑是什么？</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7.俄罗斯新版国家安全战略的主要内容是什么？</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8.日本国家安全战略中对中国的定位是什么？</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9.印度实行国家安全战略的措施有哪些？</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p:txBody>
      </p:sp>
      <p:sp>
        <p:nvSpPr>
          <p:cNvPr id="6" name="圆角矩形 5"/>
          <p:cNvSpPr/>
          <p:nvPr/>
        </p:nvSpPr>
        <p:spPr>
          <a:xfrm>
            <a:off x="838200" y="1132205"/>
            <a:ext cx="7539355" cy="3369310"/>
          </a:xfrm>
          <a:prstGeom prst="roundRect">
            <a:avLst>
              <a:gd name="adj" fmla="val 2209"/>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6"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3889226" y="3028950"/>
            <a:ext cx="1444774" cy="1897230"/>
          </a:xfrm>
          <a:prstGeom prst="rect">
            <a:avLst/>
          </a:prstGeom>
        </p:spPr>
      </p:pic>
      <p:sp>
        <p:nvSpPr>
          <p:cNvPr id="5" name="文本框 4"/>
          <p:cNvSpPr txBox="1"/>
          <p:nvPr/>
        </p:nvSpPr>
        <p:spPr>
          <a:xfrm>
            <a:off x="2245638" y="1276350"/>
            <a:ext cx="4653280" cy="1445260"/>
          </a:xfrm>
          <a:prstGeom prst="rect">
            <a:avLst/>
          </a:prstGeom>
          <a:noFill/>
        </p:spPr>
        <p:txBody>
          <a:bodyPr wrap="none" rtlCol="0">
            <a:spAutoFit/>
          </a:bodyPr>
          <a:lstStyle/>
          <a:p>
            <a:pPr algn="ctr"/>
            <a:r>
              <a:rPr kumimoji="1" lang="zh-CN" altLang="en-US" sz="8800" b="1">
                <a:solidFill>
                  <a:schemeClr val="accent6">
                    <a:lumMod val="20000"/>
                    <a:lumOff val="80000"/>
                  </a:schemeClr>
                </a:solidFill>
                <a:latin typeface="微软雅黑" panose="020B0503020204020204" charset="-122"/>
                <a:ea typeface="微软雅黑" panose="020B0503020204020204" charset="-122"/>
              </a:rPr>
              <a:t>感谢观看</a:t>
            </a:r>
            <a:endParaRPr kumimoji="1" lang="zh-CN" altLang="en-US" sz="8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1000" y="1226185"/>
            <a:ext cx="4963160" cy="258445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cs typeface="微软雅黑" panose="020B0503020204020204" charset="-122"/>
              </a:rPr>
              <a:t>人们对大战略进行了一般性的界定：“大战略就是主体综合协调和运用一切可以调动的因素和力量实现其根本性目标的战略。”</a:t>
            </a:r>
            <a:endParaRPr dirty="0">
              <a:latin typeface="微软雅黑" panose="020B0503020204020204" charset="-122"/>
              <a:ea typeface="微软雅黑" panose="020B0503020204020204" charset="-122"/>
              <a:cs typeface="微软雅黑" panose="020B0503020204020204" charset="-122"/>
            </a:endParaRPr>
          </a:p>
          <a:p>
            <a:pPr>
              <a:lnSpc>
                <a:spcPct val="150000"/>
              </a:lnSpc>
            </a:pPr>
            <a:r>
              <a:rPr lang="zh-CN" dirty="0">
                <a:latin typeface="微软雅黑" panose="020B0503020204020204" charset="-122"/>
                <a:ea typeface="微软雅黑" panose="020B0503020204020204" charset="-122"/>
                <a:cs typeface="微软雅黑" panose="020B0503020204020204" charset="-122"/>
              </a:rPr>
              <a:t>一般而言，国家安全战略特指一定主体确立的、关于一定国家的安全目标及实现这些目标的途径和手段的全局性和持久性的计划和方案。</a:t>
            </a:r>
            <a:endParaRPr 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400" y="133588"/>
            <a:ext cx="363982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第一节|国家安全战略概述</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5569585" y="1352550"/>
            <a:ext cx="2863215" cy="2658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0.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UNIT_VALUE" val="150*150"/>
  <p:tag name="KSO_WM_UNIT_TYPE" val="q_h_x"/>
  <p:tag name="KSO_WM_UNIT_INDEX" val="1_4_1"/>
  <p:tag name="KSO_WM_DIAGRAM_VIRTUALLY_FRAME" val="{&quot;height&quot;:223.31621627742715,&quot;left&quot;:16,&quot;top&quot;:112.5,&quot;width&quot;:601.9083960805586}"/>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3*q_h_i*1_2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8893_3*q_h_i*1_3_2"/>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8893_3*q_h_i*1_4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3*q_h_i*1_1_3"/>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3*q_i*1_1"/>
  <p:tag name="KSO_WM_TEMPLATE_CATEGORY" val="diagram"/>
  <p:tag name="KSO_WM_TEMPLATE_INDEX" val="20168893"/>
  <p:tag name="KSO_WM_UNIT_LAYERLEVEL" val="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118.xml><?xml version="1.0" encoding="utf-8"?>
<p:tagLst xmlns:p="http://schemas.openxmlformats.org/presentationml/2006/main">
  <p:tag name="KSO_WM_TAG_VERSION" val="1.0"/>
  <p:tag name="KSO_WM_UNIT_ID" val="diagram160536_4*l_i*1_1"/>
  <p:tag name="KSO_WM_TEMPLATE_CATEGORY" val="diagram"/>
  <p:tag name="KSO_WM_TEMPLATE_INDEX" val="160536"/>
  <p:tag name="KSO_WM_UNIT_TYPE" val="l_i"/>
  <p:tag name="KSO_WM_UNIT_INDEX" val="1_1"/>
  <p:tag name="KSO_WM_UNIT_CLEAR" val="1"/>
  <p:tag name="KSO_WM_UNIT_LAYERLEVEL" val="1_1"/>
  <p:tag name="KSO_WM_DIAGRAM_GROUP_CODE" val="l1-1"/>
  <p:tag name="KSO_WM_UNIT_FILL_FORE_SCHEMECOLOR_INDEX" val="14"/>
  <p:tag name="KSO_WM_UNIT_FILL_TYPE" val="1"/>
  <p:tag name="KSO_WM_DIAGRAM_VIRTUALLY_FRAME" val="{&quot;height&quot;:220.6914173228346,&quot;left&quot;:42,&quot;top&quot;:112.49992125984252,&quot;width&quot;:388.6776377952756}"/>
</p:tagLst>
</file>

<file path=ppt/tags/tag119.xml><?xml version="1.0" encoding="utf-8"?>
<p:tagLst xmlns:p="http://schemas.openxmlformats.org/presentationml/2006/main">
  <p:tag name="KSO_WM_TAG_VERSION" val="1.0"/>
  <p:tag name="KSO_WM_UNIT_ID" val="diagram160536_4*l_h_a*1_1_1"/>
  <p:tag name="KSO_WM_TEMPLATE_CATEGORY" val="diagram"/>
  <p:tag name="KSO_WM_TEMPLATE_INDEX" val="160536"/>
  <p:tag name="KSO_WM_UNIT_TYPE" val="l_h_a"/>
  <p:tag name="KSO_WM_UNIT_INDEX" val="1_1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5"/>
  <p:tag name="KSO_WM_UNIT_FILL_TYPE" val="1"/>
  <p:tag name="KSO_WM_UNIT_TEXT_FILL_FORE_SCHEMECOLOR_INDEX" val="14"/>
  <p:tag name="KSO_WM_UNIT_TEXT_FILL_TYPE" val="1"/>
  <p:tag name="KSO_WM_DIAGRAM_VIRTUALLY_FRAME" val="{&quot;height&quot;:220.6914173228346,&quot;left&quot;:42,&quot;top&quot;:112.49992125984252,&quot;width&quot;:388.677637795275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120.xml><?xml version="1.0" encoding="utf-8"?>
<p:tagLst xmlns:p="http://schemas.openxmlformats.org/presentationml/2006/main">
  <p:tag name="KSO_WM_TAG_VERSION" val="1.0"/>
  <p:tag name="KSO_WM_UNIT_ID" val="diagram160536_4*l_h_a*1_3_1"/>
  <p:tag name="KSO_WM_TEMPLATE_CATEGORY" val="diagram"/>
  <p:tag name="KSO_WM_TEMPLATE_INDEX" val="160536"/>
  <p:tag name="KSO_WM_UNIT_TYPE" val="l_h_a"/>
  <p:tag name="KSO_WM_UNIT_INDEX" val="1_3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7"/>
  <p:tag name="KSO_WM_UNIT_FILL_TYPE" val="1"/>
  <p:tag name="KSO_WM_UNIT_TEXT_FILL_FORE_SCHEMECOLOR_INDEX" val="14"/>
  <p:tag name="KSO_WM_UNIT_TEXT_FILL_TYPE" val="1"/>
  <p:tag name="KSO_WM_DIAGRAM_VIRTUALLY_FRAME" val="{&quot;height&quot;:220.6914173228346,&quot;left&quot;:42,&quot;top&quot;:112.49992125984252,&quot;width&quot;:388.6776377952756}"/>
</p:tagLst>
</file>

<file path=ppt/tags/tag121.xml><?xml version="1.0" encoding="utf-8"?>
<p:tagLst xmlns:p="http://schemas.openxmlformats.org/presentationml/2006/main">
  <p:tag name="KSO_WM_TAG_VERSION" val="1.0"/>
  <p:tag name="KSO_WM_UNIT_ID" val="diagram160536_4*l_h_a*1_2_1"/>
  <p:tag name="KSO_WM_TEMPLATE_CATEGORY" val="diagram"/>
  <p:tag name="KSO_WM_TEMPLATE_INDEX" val="160536"/>
  <p:tag name="KSO_WM_UNIT_TYPE" val="l_h_a"/>
  <p:tag name="KSO_WM_UNIT_INDEX" val="1_2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6"/>
  <p:tag name="KSO_WM_UNIT_FILL_TYPE" val="1"/>
  <p:tag name="KSO_WM_UNIT_TEXT_FILL_FORE_SCHEMECOLOR_INDEX" val="14"/>
  <p:tag name="KSO_WM_UNIT_TEXT_FILL_TYPE" val="1"/>
  <p:tag name="KSO_WM_DIAGRAM_VIRTUALLY_FRAME" val="{&quot;height&quot;:220.6914173228346,&quot;left&quot;:42,&quot;top&quot;:112.49992125984252,&quot;width&quot;:388.6776377952756}"/>
</p:tagLst>
</file>

<file path=ppt/tags/tag122.xml><?xml version="1.0" encoding="utf-8"?>
<p:tagLst xmlns:p="http://schemas.openxmlformats.org/presentationml/2006/main">
  <p:tag name="KSO_WM_TAG_VERSION" val="1.0"/>
  <p:tag name="KSO_WM_UNIT_ID" val="diagram160536_4*l_i*1_2"/>
  <p:tag name="KSO_WM_TEMPLATE_CATEGORY" val="diagram"/>
  <p:tag name="KSO_WM_TEMPLATE_INDEX" val="160536"/>
  <p:tag name="KSO_WM_UNIT_TYPE" val="l_i"/>
  <p:tag name="KSO_WM_UNIT_INDEX" val="1_2"/>
  <p:tag name="KSO_WM_UNIT_CLEAR" val="1"/>
  <p:tag name="KSO_WM_UNIT_LAYERLEVEL" val="1_1"/>
  <p:tag name="KSO_WM_DIAGRAM_GROUP_CODE" val="l1-1"/>
  <p:tag name="KSO_WM_UNIT_FILL_FORE_SCHEMECOLOR_INDEX" val="14"/>
  <p:tag name="KSO_WM_UNIT_FILL_TYPE" val="1"/>
  <p:tag name="KSO_WM_DIAGRAM_VIRTUALLY_FRAME" val="{&quot;height&quot;:220.6914173228346,&quot;left&quot;:42,&quot;top&quot;:112.49992125984252,&quot;width&quot;:395.9776377952756}"/>
</p:tagLst>
</file>

<file path=ppt/tags/tag123.xml><?xml version="1.0" encoding="utf-8"?>
<p:tagLst xmlns:p="http://schemas.openxmlformats.org/presentationml/2006/main">
  <p:tag name="KSO_WM_TAG_VERSION" val="1.0"/>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24.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25.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26.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27.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28.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29.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13.xml><?xml version="1.0" encoding="utf-8"?>
<p:tagLst xmlns:p="http://schemas.openxmlformats.org/presentationml/2006/main">
  <p:tag name="KSO_WM_TAG_VERSION" val="1.0"/>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30.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131.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ags/tag132.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133.xml><?xml version="1.0" encoding="utf-8"?>
<p:tagLst xmlns:p="http://schemas.openxmlformats.org/presentationml/2006/main">
  <p:tag name="KSO_WM_UNIT_VALUE" val="6"/>
  <p:tag name="KSO_WM_UNIT_HIGHLIGHT" val="0"/>
  <p:tag name="KSO_WM_UNIT_COMPATIBLE" val="0"/>
  <p:tag name="KSO_WM_TAG_VERSION" val="1.0"/>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 name="KSO_WM_DIAGRAM_VIRTUALLY_FRAME" val="{&quot;height&quot;:223.31621627742715,&quot;left&quot;:16,&quot;top&quot;:112.5,&quot;width&quot;:601.908396080558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UNIT_VALUE" val="150*150"/>
  <p:tag name="KSO_WM_UNIT_TYPE" val="q_h_x"/>
  <p:tag name="KSO_WM_UNIT_INDEX" val="1_4_1"/>
  <p:tag name="KSO_WM_DIAGRAM_VIRTUALLY_FRAME" val="{&quot;height&quot;:223.31621627742715,&quot;left&quot;:16,&quot;top&quot;:112.5,&quot;width&quot;:601.9083960805586}"/>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b0327379-e3cf-43ae-a3ab-cda0c2d45a49"/>
  <p:tag name="COMMONDATA" val="eyJoZGlkIjoiZWNhYzc5NThlMmQ4YTlhZTI0ZTMyYWFhZWUyMTMxNjcifQ=="/>
  <p:tag name="commondata" val="eyJoZGlkIjoiOTAzMTRkZjMwNTliNmMzODI0ZjdhMWMyMzc2MjJiNjkifQ=="/>
</p:tagLst>
</file>

<file path=ppt/tags/tag14.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5.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6.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7.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8.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9.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21.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ags/tag22.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23.xml><?xml version="1.0" encoding="utf-8"?>
<p:tagLst xmlns:p="http://schemas.openxmlformats.org/presentationml/2006/main">
  <p:tag name="KSO_WM_UNIT_VALUE" val="6"/>
  <p:tag name="KSO_WM_UNIT_HIGHLIGHT" val="0"/>
  <p:tag name="KSO_WM_UNIT_COMPATIBLE" val="0"/>
  <p:tag name="KSO_WM_TAG_VERSION" val="1.0"/>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 name="KSO_WM_DIAGRAM_VIRTUALLY_FRAME" val="{&quot;height&quot;:223.31621627742715,&quot;left&quot;:16,&quot;top&quot;:112.5,&quot;width&quot;:601.908396080558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UNIT_VALUE" val="150*150"/>
  <p:tag name="KSO_WM_UNIT_TYPE" val="q_h_x"/>
  <p:tag name="KSO_WM_UNIT_INDEX" val="1_4_1"/>
  <p:tag name="KSO_WM_DIAGRAM_VIRTUALLY_FRAME" val="{&quot;height&quot;:223.31621627742715,&quot;left&quot;:16,&quot;top&quot;:112.5,&quot;width&quot;:601.908396080558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3*q_h_i*1_2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8893_3*q_h_i*1_3_2"/>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8893_3*q_h_i*1_4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3*q_h_i*1_1_3"/>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3*q_i*1_1"/>
  <p:tag name="KSO_WM_TEMPLATE_CATEGORY" val="diagram"/>
  <p:tag name="KSO_WM_TEMPLATE_INDEX" val="20168893"/>
  <p:tag name="KSO_WM_UNIT_LAYERLEVEL" val="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TEMPLATE_CATEGORY" val="diagram"/>
  <p:tag name="KSO_WM_TEMPLATE_INDEX" val="20170829"/>
  <p:tag name="KSO_WM_UNIT_TYPE" val="p_h_i"/>
  <p:tag name="KSO_WM_UNIT_INDEX" val="1_1_1"/>
  <p:tag name="KSO_WM_UNIT_ID" val="diagram20170829_1*p_h_i*1_1_1"/>
  <p:tag name="KSO_WM_UNIT_LAYERLEVEL" val="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31.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32.xml><?xml version="1.0" encoding="utf-8"?>
<p:tagLst xmlns:p="http://schemas.openxmlformats.org/presentationml/2006/main">
  <p:tag name="KSO_WM_TEMPLATE_CATEGORY" val="diagram"/>
  <p:tag name="KSO_WM_TEMPLATE_INDEX" val="20170829"/>
  <p:tag name="KSO_WM_UNIT_TYPE" val="p_h_h_i"/>
  <p:tag name="KSO_WM_UNIT_INDEX" val="1_1_2_1"/>
  <p:tag name="KSO_WM_UNIT_ID" val="diagram20170829_1*p_h_h_i*1_1_2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33.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3*q_h_i*1_2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8893_3*q_h_i*1_3_2"/>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8893_3*q_h_i*1_4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3*q_h_i*1_1_3"/>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3*q_i*1_1"/>
  <p:tag name="KSO_WM_TEMPLATE_CATEGORY" val="diagram"/>
  <p:tag name="KSO_WM_TEMPLATE_INDEX" val="20168893"/>
  <p:tag name="KSO_WM_UNIT_LAYERLEVEL" val="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39.xml><?xml version="1.0" encoding="utf-8"?>
<p:tagLst xmlns:p="http://schemas.openxmlformats.org/presentationml/2006/main">
  <p:tag name="KSO_WM_TEMPLATE_CATEGORY" val="diagram"/>
  <p:tag name="KSO_WM_TEMPLATE_INDEX" val="20170829"/>
  <p:tag name="KSO_WM_UNIT_TYPE" val="p_h_i"/>
  <p:tag name="KSO_WM_UNIT_INDEX" val="1_1_1"/>
  <p:tag name="KSO_WM_UNIT_ID" val="diagram20170829_1*p_h_i*1_1_1"/>
  <p:tag name="KSO_WM_UNIT_LAYERLEVEL" val="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41.xml><?xml version="1.0" encoding="utf-8"?>
<p:tagLst xmlns:p="http://schemas.openxmlformats.org/presentationml/2006/main">
  <p:tag name="KSO_WM_TEMPLATE_CATEGORY" val="diagram"/>
  <p:tag name="KSO_WM_TEMPLATE_INDEX" val="20170829"/>
  <p:tag name="KSO_WM_UNIT_TYPE" val="p_h_h_i"/>
  <p:tag name="KSO_WM_UNIT_INDEX" val="1_1_2_1"/>
  <p:tag name="KSO_WM_UNIT_ID" val="diagram20170829_1*p_h_h_i*1_1_2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42.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3*q_h_i*1_2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8893_3*q_h_i*1_3_2"/>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8893_3*q_h_i*1_4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3*q_h_i*1_1_3"/>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3*q_i*1_1"/>
  <p:tag name="KSO_WM_TEMPLATE_CATEGORY" val="diagram"/>
  <p:tag name="KSO_WM_TEMPLATE_INDEX" val="20168893"/>
  <p:tag name="KSO_WM_UNIT_LAYERLEVEL" val="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48.xml><?xml version="1.0" encoding="utf-8"?>
<p:tagLst xmlns:p="http://schemas.openxmlformats.org/presentationml/2006/main">
  <p:tag name="KSO_WM_TEMPLATE_CATEGORY" val="diagram"/>
  <p:tag name="KSO_WM_TEMPLATE_INDEX" val="20170829"/>
  <p:tag name="KSO_WM_UNIT_TYPE" val="p_h_i"/>
  <p:tag name="KSO_WM_UNIT_INDEX" val="1_1_1"/>
  <p:tag name="KSO_WM_UNIT_ID" val="diagram20170829_1*p_h_i*1_1_1"/>
  <p:tag name="KSO_WM_UNIT_LAYERLEVEL" val="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49.xml><?xml version="1.0" encoding="utf-8"?>
<p:tagLst xmlns:p="http://schemas.openxmlformats.org/presentationml/2006/main">
  <p:tag name="KSO_WM_TEMPLATE_CATEGORY" val="diagram"/>
  <p:tag name="KSO_WM_TEMPLATE_INDEX" val="20170829"/>
  <p:tag name="KSO_WM_UNIT_TYPE" val="p_h_h_i"/>
  <p:tag name="KSO_WM_UNIT_INDEX" val="1_1_1_1"/>
  <p:tag name="KSO_WM_UNIT_ID" val="diagram20170829_1*p_h_h_i*1_1_1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TEMPLATE_CATEGORY" val="diagram"/>
  <p:tag name="KSO_WM_TEMPLATE_INDEX" val="20170829"/>
  <p:tag name="KSO_WM_UNIT_TYPE" val="p_h_h_i"/>
  <p:tag name="KSO_WM_UNIT_INDEX" val="1_1_2_1"/>
  <p:tag name="KSO_WM_UNIT_ID" val="diagram20170829_1*p_h_h_i*1_1_2_1"/>
  <p:tag name="KSO_WM_UNIT_LAYERLEVEL" val="1_1_1_1"/>
  <p:tag name="KSO_WM_TAG_VERSION" val="1.0"/>
  <p:tag name="KSO_WM_DIAGRAM_GROUP_CODE" val="p1-1"/>
  <p:tag name="KSO_WM_UNIT_FILL_FORE_SCHEMECOLOR_INDEX" val="5"/>
  <p:tag name="KSO_WM_UNIT_FILL_TYPE" val="1"/>
  <p:tag name="KSO_WM_DIAGRAM_VIRTUALLY_FRAME" val="{&quot;height&quot;:165.4,&quot;left&quot;:44.8,&quot;top&quot;:203.6,&quot;width&quot;:630.0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636_5*q_i*1_1"/>
  <p:tag name="KSO_WM_TEMPLATE_CATEGORY" val="diagram"/>
  <p:tag name="KSO_WM_TEMPLATE_INDEX" val="636"/>
  <p:tag name="KSO_WM_UNIT_LAYERLEVEL" val="1_1"/>
  <p:tag name="KSO_WM_TAG_VERSION" val="1.0"/>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3"/>
  <p:tag name="KSO_WM_UNIT_ID" val="diagram636_5*q_i*1_23"/>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4"/>
  <p:tag name="KSO_WM_UNIT_ID" val="diagram636_5*q_i*1_34"/>
  <p:tag name="KSO_WM_TEMPLATE_CATEGORY" val="diagram"/>
  <p:tag name="KSO_WM_TEMPLATE_INDEX" val="636"/>
  <p:tag name="KSO_WM_UNIT_LAYERLEVEL" val="1_1"/>
  <p:tag name="KSO_WM_TAG_VERSION" val="1.0"/>
  <p:tag name="KSO_WM_UNIT_FILL_FORE_SCHEMECOLOR_INDEX" val="14"/>
  <p:tag name="KSO_WM_UNIT_FILL_TYPE" val="1"/>
  <p:tag name="KSO_WM_UNIT_LINE_FORE_SCHEMECOLOR_INDEX" val="5"/>
  <p:tag name="KSO_WM_UNIT_LINE_FILL_TYPE" val="2"/>
  <p:tag name="KSO_WM_DIAGRAM_VIRTUALLY_FRAME" val="{&quot;height&quot;:298.55,&quot;left&quot;:33.85,&quot;top&quot;:64.5,&quot;width&quot;:645.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5"/>
  <p:tag name="KSO_WM_UNIT_ID" val="diagram636_5*q_i*1_45"/>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9"/>
  <p:tag name="KSO_WM_UNIT_ID" val="diagram636_5*q_i*1_49"/>
  <p:tag name="KSO_WM_TEMPLATE_CATEGORY" val="diagram"/>
  <p:tag name="KSO_WM_TEMPLATE_INDEX" val="636"/>
  <p:tag name="KSO_WM_UNIT_LAYERLEVEL" val="1_1"/>
  <p:tag name="KSO_WM_TAG_VERSION" val="1.0"/>
  <p:tag name="KSO_WM_UNIT_FILL_FORE_SCHEMECOLOR_INDEX" val="14"/>
  <p:tag name="KSO_WM_UNIT_FILL_TYPE" val="1"/>
  <p:tag name="KSO_WM_UNIT_LINE_FORE_SCHEMECOLOR_INDEX" val="5"/>
  <p:tag name="KSO_WM_UNIT_LINE_FILL_TYPE" val="2"/>
  <p:tag name="KSO_WM_DIAGRAM_VIRTUALLY_FRAME" val="{&quot;height&quot;:298.55,&quot;left&quot;:33.85,&quot;top&quot;:64.5,&quot;width&quot;:645.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0"/>
  <p:tag name="KSO_WM_UNIT_ID" val="diagram636_5*q_i*1_50"/>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1"/>
  <p:tag name="KSO_WM_UNIT_ID" val="diagram636_5*q_i*1_51"/>
  <p:tag name="KSO_WM_TEMPLATE_CATEGORY" val="diagram"/>
  <p:tag name="KSO_WM_TEMPLATE_INDEX" val="636"/>
  <p:tag name="KSO_WM_UNIT_LAYERLEVEL" val="1_1"/>
  <p:tag name="KSO_WM_TAG_VERSION" val="1.0"/>
  <p:tag name="KSO_WM_UNIT_FILL_FORE_SCHEMECOLOR_INDEX" val="14"/>
  <p:tag name="KSO_WM_UNIT_FILL_TYPE" val="1"/>
  <p:tag name="KSO_WM_UNIT_LINE_FORE_SCHEMECOLOR_INDEX" val="5"/>
  <p:tag name="KSO_WM_UNIT_LINE_FILL_TYPE" val="2"/>
  <p:tag name="KSO_WM_DIAGRAM_VIRTUALLY_FRAME" val="{&quot;height&quot;:298.55,&quot;left&quot;:33.85,&quot;top&quot;:64.5,&quot;width&quot;:645.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2"/>
  <p:tag name="KSO_WM_UNIT_ID" val="diagram636_5*q_i*1_52"/>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636_5*q_i*1_2"/>
  <p:tag name="KSO_WM_TEMPLATE_CATEGORY" val="diagram"/>
  <p:tag name="KSO_WM_TEMPLATE_INDEX" val="636"/>
  <p:tag name="KSO_WM_UNIT_LAYERLEVEL" val="1_1"/>
  <p:tag name="KSO_WM_TAG_VERSION" val="1.0"/>
  <p:tag name="KSO_WM_UNIT_LINE_FORE_SCHEMECOLOR_INDEX" val="5"/>
  <p:tag name="KSO_WM_UNIT_LINE_FILL_TYPE" val="2"/>
  <p:tag name="KSO_WM_DIAGRAM_VIRTUALLY_FRAME" val="{&quot;height&quot;:298.55,&quot;left&quot;:33.85,&quot;top&quot;:64.5,&quot;width&quot;:645.2}"/>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636_5*q_i*1_3"/>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636_5*q_i*1_4"/>
  <p:tag name="KSO_WM_TEMPLATE_CATEGORY" val="diagram"/>
  <p:tag name="KSO_WM_TEMPLATE_INDEX" val="636"/>
  <p:tag name="KSO_WM_UNIT_LAYERLEVEL" val="1_1"/>
  <p:tag name="KSO_WM_TAG_VERSION" val="1.0"/>
  <p:tag name="KSO_WM_UNIT_LINE_FORE_SCHEMECOLOR_INDEX" val="5"/>
  <p:tag name="KSO_WM_UNIT_LINE_FILL_TYPE" val="2"/>
  <p:tag name="KSO_WM_DIAGRAM_VIRTUALLY_FRAME" val="{&quot;height&quot;:298.55,&quot;left&quot;:33.85,&quot;top&quot;:64.5,&quot;width&quot;:645.2}"/>
</p:tagLst>
</file>

<file path=ppt/tags/tag62.xml><?xml version="1.0" encoding="utf-8"?>
<p:tagLst xmlns:p="http://schemas.openxmlformats.org/presentationml/2006/main">
  <p:tag name="KSO_WM_UNIT_RELATE_UNITID" val="diagram636_5*q_a*1_1"/>
  <p:tag name="KSO_WM_UNIT_NOCLEAR" val="0"/>
  <p:tag name="KSO_WM_UNIT_VALUE" val="45"/>
  <p:tag name="KSO_WM_UNIT_HIGHLIGHT" val="0"/>
  <p:tag name="KSO_WM_UNIT_COMPATIBLE" val="1"/>
  <p:tag name="KSO_WM_UNIT_DIAGRAM_ISNUMVISUAL" val="0"/>
  <p:tag name="KSO_WM_UNIT_DIAGRAM_ISREFERUNIT" val="0"/>
  <p:tag name="KSO_WM_DIAGRAM_GROUP_CODE" val="q1-1"/>
  <p:tag name="KSO_WM_UNIT_TYPE" val="q_g"/>
  <p:tag name="KSO_WM_UNIT_INDEX" val="1_1"/>
  <p:tag name="KSO_WM_UNIT_ID" val="diagram636_5*q_g*1_1"/>
  <p:tag name="KSO_WM_TEMPLATE_CATEGORY" val="diagram"/>
  <p:tag name="KSO_WM_TEMPLATE_INDEX" val="636"/>
  <p:tag name="KSO_WM_UNIT_LAYERLEVEL" val="1_1"/>
  <p:tag name="KSO_WM_TAG_VERSION" val="1.0"/>
  <p:tag name="KSO_WM_UNIT_PRESET_TEXT" val="Lorem ipsum dolor sit amet, consecte"/>
  <p:tag name="KSO_WM_UNIT_TEXT_FILL_FORE_SCHEMECOLOR_INDEX" val="5"/>
  <p:tag name="KSO_WM_UNIT_TEXT_FILL_TYPE" val="1"/>
  <p:tag name="KSO_WM_DIAGRAM_VIRTUALLY_FRAME" val="{&quot;height&quot;:298.55,&quot;left&quot;:33.85,&quot;top&quot;:64.5,&quot;width&quot;:645.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1"/>
  <p:tag name="KSO_WM_UNIT_ID" val="diagram636_5*q_i*1_41"/>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2"/>
  <p:tag name="KSO_WM_UNIT_ID" val="diagram636_5*q_i*1_42"/>
  <p:tag name="KSO_WM_TEMPLATE_CATEGORY" val="diagram"/>
  <p:tag name="KSO_WM_TEMPLATE_INDEX" val="636"/>
  <p:tag name="KSO_WM_UNIT_LAYERLEVEL" val="1_1"/>
  <p:tag name="KSO_WM_TAG_VERSION" val="1.0"/>
  <p:tag name="KSO_WM_UNIT_LINE_FORE_SCHEMECOLOR_INDEX" val="5"/>
  <p:tag name="KSO_WM_UNIT_LINE_FILL_TYPE" val="2"/>
  <p:tag name="KSO_WM_DIAGRAM_VIRTUALLY_FRAME" val="{&quot;height&quot;:298.55,&quot;left&quot;:33.85,&quot;top&quot;:64.5,&quot;width&quot;:645.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0"/>
  <p:tag name="KSO_WM_UNIT_ID" val="diagram636_5*q_i*1_50"/>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1"/>
  <p:tag name="KSO_WM_UNIT_ID" val="diagram636_5*q_i*1_51"/>
  <p:tag name="KSO_WM_TEMPLATE_CATEGORY" val="diagram"/>
  <p:tag name="KSO_WM_TEMPLATE_INDEX" val="636"/>
  <p:tag name="KSO_WM_UNIT_LAYERLEVEL" val="1_1"/>
  <p:tag name="KSO_WM_TAG_VERSION" val="1.0"/>
  <p:tag name="KSO_WM_UNIT_FILL_FORE_SCHEMECOLOR_INDEX" val="14"/>
  <p:tag name="KSO_WM_UNIT_FILL_TYPE" val="1"/>
  <p:tag name="KSO_WM_UNIT_LINE_FORE_SCHEMECOLOR_INDEX" val="5"/>
  <p:tag name="KSO_WM_UNIT_LINE_FILL_TYPE" val="2"/>
  <p:tag name="KSO_WM_DIAGRAM_VIRTUALLY_FRAME" val="{&quot;height&quot;:298.55,&quot;left&quot;:33.85,&quot;top&quot;:64.5,&quot;width&quot;:645.2}"/>
</p:tagLst>
</file>

<file path=ppt/tags/tag67.xml><?xml version="1.0" encoding="utf-8"?>
<p:tagLst xmlns:p="http://schemas.openxmlformats.org/presentationml/2006/main">
  <p:tag name="KSO_WM_TAG_VERSION" val="1.0"/>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68.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69.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71.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72.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73.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74.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75.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ags/tag76.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77.xml><?xml version="1.0" encoding="utf-8"?>
<p:tagLst xmlns:p="http://schemas.openxmlformats.org/presentationml/2006/main">
  <p:tag name="KSO_WM_UNIT_VALUE" val="6"/>
  <p:tag name="KSO_WM_UNIT_HIGHLIGHT" val="0"/>
  <p:tag name="KSO_WM_UNIT_COMPATIBLE" val="0"/>
  <p:tag name="KSO_WM_TAG_VERSION" val="1.0"/>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 name="KSO_WM_DIAGRAM_VIRTUALLY_FRAME" val="{&quot;height&quot;:223.31621627742715,&quot;left&quot;:16,&quot;top&quot;:112.5,&quot;width&quot;:601.908396080558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UNIT_VALUE" val="150*150"/>
  <p:tag name="KSO_WM_UNIT_TYPE" val="q_h_x"/>
  <p:tag name="KSO_WM_UNIT_INDEX" val="1_4_1"/>
  <p:tag name="KSO_WM_DIAGRAM_VIRTUALLY_FRAME" val="{&quot;height&quot;:223.31621627742715,&quot;left&quot;:16,&quot;top&quot;:112.5,&quot;width&quot;:601.908396080558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91.xml><?xml version="1.0" encoding="utf-8"?>
<p:tagLst xmlns:p="http://schemas.openxmlformats.org/presentationml/2006/main">
  <p:tag name="KSO_WM_TAG_VERSION" val="1.0"/>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92.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93.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94.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95.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96.xml><?xml version="1.0" encoding="utf-8"?>
<p:tagLst xmlns:p="http://schemas.openxmlformats.org/presentationml/2006/main">
  <p:tag name="KSO_WM_TAG_VERSION" val="1.0"/>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97.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98.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99.xml><?xml version="1.0" encoding="utf-8"?>
<p:tagLst xmlns:p="http://schemas.openxmlformats.org/presentationml/2006/main">
  <p:tag name="KSO_WM_TAG_VERSION" val="1.0"/>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heme/theme1.xml><?xml version="1.0" encoding="utf-8"?>
<a:theme xmlns:a="http://schemas.openxmlformats.org/drawingml/2006/main" name="Office 主题">
  <a:themeElements>
    <a:clrScheme name="自定义 98">
      <a:dk1>
        <a:srgbClr val="000000"/>
      </a:dk1>
      <a:lt1>
        <a:srgbClr val="FFFFFF"/>
      </a:lt1>
      <a:dk2>
        <a:srgbClr val="000000"/>
      </a:dk2>
      <a:lt2>
        <a:srgbClr val="FFFFFF"/>
      </a:lt2>
      <a:accent1>
        <a:srgbClr val="DA0000"/>
      </a:accent1>
      <a:accent2>
        <a:srgbClr val="FFC000"/>
      </a:accent2>
      <a:accent3>
        <a:srgbClr val="DA0000"/>
      </a:accent3>
      <a:accent4>
        <a:srgbClr val="FFC000"/>
      </a:accent4>
      <a:accent5>
        <a:srgbClr val="DA0000"/>
      </a:accent5>
      <a:accent6>
        <a:srgbClr val="FFC000"/>
      </a:accent6>
      <a:hlink>
        <a:srgbClr val="DA0000"/>
      </a:hlink>
      <a:folHlink>
        <a:srgbClr val="FFC000"/>
      </a:folHlink>
    </a:clrScheme>
    <a:fontScheme name="自定义 1">
      <a:majorFont>
        <a:latin typeface="Calibri Light"/>
        <a:ea typeface="思源黑体 CN Bold"/>
        <a:cs typeface=""/>
      </a:majorFont>
      <a:minorFont>
        <a:latin typeface="Calibri"/>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14700</Words>
  <Application>WPS 演示</Application>
  <PresentationFormat>全屏显示(16:9)</PresentationFormat>
  <Paragraphs>914</Paragraphs>
  <Slides>85</Slides>
  <Notes>17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85</vt:i4>
      </vt:variant>
    </vt:vector>
  </HeadingPairs>
  <TitlesOfParts>
    <vt:vector size="100" baseType="lpstr">
      <vt:lpstr>Arial</vt:lpstr>
      <vt:lpstr>宋体</vt:lpstr>
      <vt:lpstr>Wingdings</vt:lpstr>
      <vt:lpstr>微软雅黑</vt:lpstr>
      <vt:lpstr>迷你简汉真广标</vt:lpstr>
      <vt:lpstr>楷体</vt:lpstr>
      <vt:lpstr>Calibri</vt:lpstr>
      <vt:lpstr>Arial Unicode MS</vt:lpstr>
      <vt:lpstr>思源黑体 CN Bold</vt:lpstr>
      <vt:lpstr>黑体</vt:lpstr>
      <vt:lpstr>Calibri Light</vt:lpstr>
      <vt:lpstr>思源黑体 CN</vt:lpstr>
      <vt:lpstr>Calibri</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刘</cp:lastModifiedBy>
  <cp:revision>215</cp:revision>
  <dcterms:created xsi:type="dcterms:W3CDTF">2019-05-13T21:35:00Z</dcterms:created>
  <dcterms:modified xsi:type="dcterms:W3CDTF">2024-06-05T10:01:00Z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B723529593BD4849B56DB591E63E8A76_13</vt:lpwstr>
  </property>
  <property fmtid="{D5CDD505-2E9C-101B-9397-08002B2CF9AE}" pid="3" name="KSOProductBuildVer">
    <vt:lpwstr>2052-12.1.0.16929</vt:lpwstr>
  </property>
</Properties>
</file>