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8"/>
  </p:notesMasterIdLst>
  <p:handoutMasterIdLst>
    <p:handoutMasterId r:id="rId80"/>
  </p:handoutMasterIdLst>
  <p:sldIdLst>
    <p:sldId id="554" r:id="rId3"/>
    <p:sldId id="583" r:id="rId4"/>
    <p:sldId id="584" r:id="rId5"/>
    <p:sldId id="690" r:id="rId6"/>
    <p:sldId id="612" r:id="rId7"/>
    <p:sldId id="692" r:id="rId9"/>
    <p:sldId id="557" r:id="rId10"/>
    <p:sldId id="693" r:id="rId11"/>
    <p:sldId id="781" r:id="rId12"/>
    <p:sldId id="782" r:id="rId13"/>
    <p:sldId id="784" r:id="rId14"/>
    <p:sldId id="783" r:id="rId15"/>
    <p:sldId id="785" r:id="rId16"/>
    <p:sldId id="786" r:id="rId17"/>
    <p:sldId id="788" r:id="rId18"/>
    <p:sldId id="787" r:id="rId19"/>
    <p:sldId id="789" r:id="rId20"/>
    <p:sldId id="790" r:id="rId21"/>
    <p:sldId id="791" r:id="rId22"/>
    <p:sldId id="792" r:id="rId23"/>
    <p:sldId id="793" r:id="rId24"/>
    <p:sldId id="794" r:id="rId25"/>
    <p:sldId id="795" r:id="rId26"/>
    <p:sldId id="796" r:id="rId27"/>
    <p:sldId id="801" r:id="rId28"/>
    <p:sldId id="798" r:id="rId29"/>
    <p:sldId id="799" r:id="rId30"/>
    <p:sldId id="800" r:id="rId31"/>
    <p:sldId id="797" r:id="rId32"/>
    <p:sldId id="802" r:id="rId33"/>
    <p:sldId id="849" r:id="rId34"/>
    <p:sldId id="850" r:id="rId35"/>
    <p:sldId id="851" r:id="rId36"/>
    <p:sldId id="852" r:id="rId37"/>
    <p:sldId id="968" r:id="rId38"/>
    <p:sldId id="895" r:id="rId39"/>
    <p:sldId id="896" r:id="rId40"/>
    <p:sldId id="897" r:id="rId41"/>
    <p:sldId id="969" r:id="rId42"/>
    <p:sldId id="901" r:id="rId43"/>
    <p:sldId id="898" r:id="rId44"/>
    <p:sldId id="899" r:id="rId45"/>
    <p:sldId id="697" r:id="rId46"/>
    <p:sldId id="900" r:id="rId47"/>
    <p:sldId id="902" r:id="rId48"/>
    <p:sldId id="903" r:id="rId49"/>
    <p:sldId id="904" r:id="rId50"/>
    <p:sldId id="951" r:id="rId51"/>
    <p:sldId id="956" r:id="rId52"/>
    <p:sldId id="964" r:id="rId53"/>
    <p:sldId id="965" r:id="rId54"/>
    <p:sldId id="957" r:id="rId55"/>
    <p:sldId id="958" r:id="rId56"/>
    <p:sldId id="960" r:id="rId57"/>
    <p:sldId id="961" r:id="rId58"/>
    <p:sldId id="971" r:id="rId59"/>
    <p:sldId id="972" r:id="rId60"/>
    <p:sldId id="973" r:id="rId61"/>
    <p:sldId id="974" r:id="rId62"/>
    <p:sldId id="962" r:id="rId63"/>
    <p:sldId id="977" r:id="rId64"/>
    <p:sldId id="980" r:id="rId65"/>
    <p:sldId id="963" r:id="rId66"/>
    <p:sldId id="981" r:id="rId67"/>
    <p:sldId id="982" r:id="rId68"/>
    <p:sldId id="983" r:id="rId69"/>
    <p:sldId id="984" r:id="rId70"/>
    <p:sldId id="985" r:id="rId71"/>
    <p:sldId id="986" r:id="rId72"/>
    <p:sldId id="987" r:id="rId73"/>
    <p:sldId id="988" r:id="rId74"/>
    <p:sldId id="989" r:id="rId75"/>
    <p:sldId id="990" r:id="rId76"/>
    <p:sldId id="991" r:id="rId77"/>
    <p:sldId id="590" r:id="rId78"/>
    <p:sldId id="591" r:id="rId79"/>
  </p:sldIdLst>
  <p:sldSz cx="9144000" cy="5143500" type="screen16x9"/>
  <p:notesSz cx="6858000" cy="9144000"/>
  <p:custDataLst>
    <p:tags r:id="rId8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45" userDrawn="1">
          <p15:clr>
            <a:srgbClr val="A4A3A4"/>
          </p15:clr>
        </p15:guide>
        <p15:guide id="2" pos="27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DA0000"/>
    <a:srgbClr val="FFFFFF"/>
    <a:srgbClr val="FFF2CC"/>
    <a:srgbClr val="FFC000"/>
    <a:srgbClr val="004A95"/>
    <a:srgbClr val="FCDDB2"/>
    <a:srgbClr val="F7BA6B"/>
    <a:srgbClr val="FFFDF7"/>
    <a:srgbClr val="FFF7E1"/>
    <a:srgbClr val="FFF8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08" autoAdjust="0"/>
    <p:restoredTop sz="96197" autoAdjust="0"/>
  </p:normalViewPr>
  <p:slideViewPr>
    <p:cSldViewPr showGuides="1">
      <p:cViewPr varScale="1">
        <p:scale>
          <a:sx n="91" d="100"/>
          <a:sy n="91" d="100"/>
        </p:scale>
        <p:origin x="702" y="78"/>
      </p:cViewPr>
      <p:guideLst>
        <p:guide orient="horz" pos="1745"/>
        <p:guide pos="27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734"/>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gs" Target="tags/tag346.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handoutMaster" Target="handoutMasters/handoutMaster1.xml"/><Relationship Id="rId8" Type="http://schemas.openxmlformats.org/officeDocument/2006/relationships/notesMaster" Target="notesMasters/notesMaster1.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矩形 23"/>
          <p:cNvSpPr/>
          <p:nvPr userDrawn="1"/>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tiff"/><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image" Target="../media/image6.svg"/><Relationship Id="rId13" Type="http://schemas.openxmlformats.org/officeDocument/2006/relationships/image" Target="../media/image5.png"/><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7.jpeg"/><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notesSlide" Target="../notesSlides/notesSlide8.xml"/><Relationship Id="rId13" Type="http://schemas.openxmlformats.org/officeDocument/2006/relationships/slideLayout" Target="../slideLayouts/slideLayout2.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8.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2" Type="http://schemas.openxmlformats.org/officeDocument/2006/relationships/notesSlide" Target="../notesSlides/notesSlide11.xml"/><Relationship Id="rId11" Type="http://schemas.openxmlformats.org/officeDocument/2006/relationships/slideLayout" Target="../slideLayouts/slideLayout2.xml"/><Relationship Id="rId10" Type="http://schemas.openxmlformats.org/officeDocument/2006/relationships/tags" Target="../tags/tag68.xml"/><Relationship Id="rId1" Type="http://schemas.openxmlformats.org/officeDocument/2006/relationships/tags" Target="../tags/tag5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22.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5" Type="http://schemas.openxmlformats.org/officeDocument/2006/relationships/notesSlide" Target="../notesSlides/notesSlide14.xml"/><Relationship Id="rId14" Type="http://schemas.openxmlformats.org/officeDocument/2006/relationships/slideLayout" Target="../slideLayouts/slideLayout2.xml"/><Relationship Id="rId13" Type="http://schemas.openxmlformats.org/officeDocument/2006/relationships/image" Target="../media/image5.png"/><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3" Type="http://schemas.openxmlformats.org/officeDocument/2006/relationships/notesSlide" Target="../notesSlides/notesSlide15.xml"/><Relationship Id="rId12" Type="http://schemas.openxmlformats.org/officeDocument/2006/relationships/slideLayout" Target="../slideLayouts/slideLayout2.xml"/><Relationship Id="rId11" Type="http://schemas.openxmlformats.org/officeDocument/2006/relationships/image" Target="../media/image12.jpeg"/><Relationship Id="rId10" Type="http://schemas.openxmlformats.org/officeDocument/2006/relationships/tags" Target="../tags/tag96.xml"/><Relationship Id="rId1" Type="http://schemas.openxmlformats.org/officeDocument/2006/relationships/tags" Target="../tags/tag87.xml"/></Relationships>
</file>

<file path=ppt/slides/_rels/slide25.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5" Type="http://schemas.openxmlformats.org/officeDocument/2006/relationships/notesSlide" Target="../notesSlides/notesSlide16.xml"/><Relationship Id="rId44" Type="http://schemas.openxmlformats.org/officeDocument/2006/relationships/slideLayout" Target="../slideLayouts/slideLayout2.xml"/><Relationship Id="rId43" Type="http://schemas.openxmlformats.org/officeDocument/2006/relationships/image" Target="../media/image14.jpeg"/><Relationship Id="rId42" Type="http://schemas.openxmlformats.org/officeDocument/2006/relationships/image" Target="../media/image13.jpeg"/><Relationship Id="rId41" Type="http://schemas.openxmlformats.org/officeDocument/2006/relationships/tags" Target="../tags/tag137.xml"/><Relationship Id="rId40" Type="http://schemas.openxmlformats.org/officeDocument/2006/relationships/tags" Target="../tags/tag136.xml"/><Relationship Id="rId4" Type="http://schemas.openxmlformats.org/officeDocument/2006/relationships/tags" Target="../tags/tag100.xml"/><Relationship Id="rId39" Type="http://schemas.openxmlformats.org/officeDocument/2006/relationships/tags" Target="../tags/tag135.xml"/><Relationship Id="rId38" Type="http://schemas.openxmlformats.org/officeDocument/2006/relationships/tags" Target="../tags/tag134.xml"/><Relationship Id="rId37" Type="http://schemas.openxmlformats.org/officeDocument/2006/relationships/tags" Target="../tags/tag133.xml"/><Relationship Id="rId36" Type="http://schemas.openxmlformats.org/officeDocument/2006/relationships/tags" Target="../tags/tag132.xml"/><Relationship Id="rId35" Type="http://schemas.openxmlformats.org/officeDocument/2006/relationships/tags" Target="../tags/tag131.xml"/><Relationship Id="rId34" Type="http://schemas.openxmlformats.org/officeDocument/2006/relationships/tags" Target="../tags/tag130.xml"/><Relationship Id="rId33" Type="http://schemas.openxmlformats.org/officeDocument/2006/relationships/tags" Target="../tags/tag129.xml"/><Relationship Id="rId32" Type="http://schemas.openxmlformats.org/officeDocument/2006/relationships/tags" Target="../tags/tag128.xml"/><Relationship Id="rId31" Type="http://schemas.openxmlformats.org/officeDocument/2006/relationships/tags" Target="../tags/tag127.xml"/><Relationship Id="rId30" Type="http://schemas.openxmlformats.org/officeDocument/2006/relationships/tags" Target="../tags/tag126.xml"/><Relationship Id="rId3" Type="http://schemas.openxmlformats.org/officeDocument/2006/relationships/tags" Target="../tags/tag99.xml"/><Relationship Id="rId29" Type="http://schemas.openxmlformats.org/officeDocument/2006/relationships/tags" Target="../tags/tag125.xml"/><Relationship Id="rId28" Type="http://schemas.openxmlformats.org/officeDocument/2006/relationships/tags" Target="../tags/tag124.xml"/><Relationship Id="rId27" Type="http://schemas.openxmlformats.org/officeDocument/2006/relationships/tags" Target="../tags/tag123.xml"/><Relationship Id="rId26" Type="http://schemas.openxmlformats.org/officeDocument/2006/relationships/tags" Target="../tags/tag12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26.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6" Type="http://schemas.openxmlformats.org/officeDocument/2006/relationships/notesSlide" Target="../notesSlides/notesSlide17.xml"/><Relationship Id="rId25" Type="http://schemas.openxmlformats.org/officeDocument/2006/relationships/slideLayout" Target="../slideLayouts/slideLayout2.xml"/><Relationship Id="rId24" Type="http://schemas.openxmlformats.org/officeDocument/2006/relationships/image" Target="../media/image15.png"/><Relationship Id="rId23" Type="http://schemas.openxmlformats.org/officeDocument/2006/relationships/tags" Target="../tags/tag160.xml"/><Relationship Id="rId22" Type="http://schemas.openxmlformats.org/officeDocument/2006/relationships/tags" Target="../tags/tag159.xml"/><Relationship Id="rId21" Type="http://schemas.openxmlformats.org/officeDocument/2006/relationships/tags" Target="../tags/tag158.xml"/><Relationship Id="rId20" Type="http://schemas.openxmlformats.org/officeDocument/2006/relationships/tags" Target="../tags/tag157.xml"/><Relationship Id="rId2" Type="http://schemas.openxmlformats.org/officeDocument/2006/relationships/tags" Target="../tags/tag139.xml"/><Relationship Id="rId19" Type="http://schemas.openxmlformats.org/officeDocument/2006/relationships/tags" Target="../tags/tag156.xml"/><Relationship Id="rId18" Type="http://schemas.openxmlformats.org/officeDocument/2006/relationships/tags" Target="../tags/tag155.xml"/><Relationship Id="rId17" Type="http://schemas.openxmlformats.org/officeDocument/2006/relationships/tags" Target="../tags/tag154.xml"/><Relationship Id="rId16" Type="http://schemas.openxmlformats.org/officeDocument/2006/relationships/tags" Target="../tags/tag153.xml"/><Relationship Id="rId15" Type="http://schemas.openxmlformats.org/officeDocument/2006/relationships/tags" Target="../tags/tag152.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tags" Target="../tags/tag13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tags" Target="../tags/tag162.xml"/><Relationship Id="rId1" Type="http://schemas.openxmlformats.org/officeDocument/2006/relationships/tags" Target="../tags/tag161.xml"/></Relationships>
</file>

<file path=ppt/slides/_rels/slide29.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2" Type="http://schemas.openxmlformats.org/officeDocument/2006/relationships/notesSlide" Target="../notesSlides/notesSlide19.xml"/><Relationship Id="rId11" Type="http://schemas.openxmlformats.org/officeDocument/2006/relationships/slideLayout" Target="../slideLayouts/slideLayout2.xml"/><Relationship Id="rId10" Type="http://schemas.openxmlformats.org/officeDocument/2006/relationships/tags" Target="../tags/tag172.xml"/><Relationship Id="rId1" Type="http://schemas.openxmlformats.org/officeDocument/2006/relationships/tags" Target="../tags/tag16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19.jpeg"/><Relationship Id="rId2" Type="http://schemas.openxmlformats.org/officeDocument/2006/relationships/tags" Target="../tags/tag178.xml"/><Relationship Id="rId1" Type="http://schemas.openxmlformats.org/officeDocument/2006/relationships/tags" Target="../tags/tag177.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34.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5" Type="http://schemas.openxmlformats.org/officeDocument/2006/relationships/notesSlide" Target="../notesSlides/notesSlide23.xml"/><Relationship Id="rId14" Type="http://schemas.openxmlformats.org/officeDocument/2006/relationships/slideLayout" Target="../slideLayouts/slideLayout2.xml"/><Relationship Id="rId13" Type="http://schemas.openxmlformats.org/officeDocument/2006/relationships/image" Target="../media/image5.png"/><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tags" Target="../tags/tag18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38.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4" Type="http://schemas.openxmlformats.org/officeDocument/2006/relationships/notesSlide" Target="../notesSlides/notesSlide26.xml"/><Relationship Id="rId13" Type="http://schemas.openxmlformats.org/officeDocument/2006/relationships/slideLayout" Target="../slideLayouts/slideLayout2.xml"/><Relationship Id="rId12" Type="http://schemas.openxmlformats.org/officeDocument/2006/relationships/tags" Target="../tags/tag212.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tags" Target="../tags/tag20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image" Target="../media/image24.png"/><Relationship Id="rId12" Type="http://schemas.openxmlformats.org/officeDocument/2006/relationships/notesSlide" Target="../notesSlides/notesSlide28.xml"/><Relationship Id="rId11" Type="http://schemas.openxmlformats.org/officeDocument/2006/relationships/slideLayout" Target="../slideLayouts/slideLayout2.xml"/><Relationship Id="rId10" Type="http://schemas.openxmlformats.org/officeDocument/2006/relationships/image" Target="../media/image25.jpeg"/><Relationship Id="rId1" Type="http://schemas.openxmlformats.org/officeDocument/2006/relationships/tags" Target="../tags/tag21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3" Type="http://schemas.openxmlformats.org/officeDocument/2006/relationships/tags" Target="../tags/tag223.xml"/><Relationship Id="rId2" Type="http://schemas.openxmlformats.org/officeDocument/2006/relationships/tags" Target="../tags/tag222.xml"/><Relationship Id="rId11" Type="http://schemas.openxmlformats.org/officeDocument/2006/relationships/notesSlide" Target="../notesSlides/notesSlide29.xml"/><Relationship Id="rId10" Type="http://schemas.openxmlformats.org/officeDocument/2006/relationships/slideLayout" Target="../slideLayouts/slideLayout2.xml"/><Relationship Id="rId1" Type="http://schemas.openxmlformats.org/officeDocument/2006/relationships/tags" Target="../tags/tag221.xml"/></Relationships>
</file>

<file path=ppt/slides/_rels/slide43.xml.rels><?xml version="1.0" encoding="UTF-8" standalone="yes"?>
<Relationships xmlns="http://schemas.openxmlformats.org/package/2006/relationships"><Relationship Id="rId9" Type="http://schemas.openxmlformats.org/officeDocument/2006/relationships/image" Target="../media/image29.jpeg"/><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image" Target="../media/image24.png"/><Relationship Id="rId11" Type="http://schemas.openxmlformats.org/officeDocument/2006/relationships/notesSlide" Target="../notesSlides/notesSlide30.xml"/><Relationship Id="rId10" Type="http://schemas.openxmlformats.org/officeDocument/2006/relationships/slideLayout" Target="../slideLayouts/slideLayout2.xml"/><Relationship Id="rId1" Type="http://schemas.openxmlformats.org/officeDocument/2006/relationships/tags" Target="../tags/tag227.xml"/></Relationships>
</file>

<file path=ppt/slides/_rels/slide44.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1" Type="http://schemas.openxmlformats.org/officeDocument/2006/relationships/notesSlide" Target="../notesSlides/notesSlide31.xml"/><Relationship Id="rId10" Type="http://schemas.openxmlformats.org/officeDocument/2006/relationships/slideLayout" Target="../slideLayouts/slideLayout2.xml"/><Relationship Id="rId1" Type="http://schemas.openxmlformats.org/officeDocument/2006/relationships/tags" Target="../tags/tag23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47.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2" Type="http://schemas.openxmlformats.org/officeDocument/2006/relationships/notesSlide" Target="../notesSlides/notesSlide33.xml"/><Relationship Id="rId11" Type="http://schemas.openxmlformats.org/officeDocument/2006/relationships/slideLayout" Target="../slideLayouts/slideLayout2.xml"/><Relationship Id="rId10" Type="http://schemas.openxmlformats.org/officeDocument/2006/relationships/tags" Target="../tags/tag257.xml"/><Relationship Id="rId1" Type="http://schemas.openxmlformats.org/officeDocument/2006/relationships/tags" Target="../tags/tag248.xml"/></Relationships>
</file>

<file path=ppt/slides/_rels/slide48.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6" Type="http://schemas.openxmlformats.org/officeDocument/2006/relationships/notesSlide" Target="../notesSlides/notesSlide34.xml"/><Relationship Id="rId15" Type="http://schemas.openxmlformats.org/officeDocument/2006/relationships/slideLayout" Target="../slideLayouts/slideLayout2.xml"/><Relationship Id="rId14" Type="http://schemas.openxmlformats.org/officeDocument/2006/relationships/image" Target="../media/image32.jpeg"/><Relationship Id="rId13" Type="http://schemas.openxmlformats.org/officeDocument/2006/relationships/image" Target="../media/image31.jpeg"/><Relationship Id="rId12" Type="http://schemas.openxmlformats.org/officeDocument/2006/relationships/tags" Target="../tags/tag269.xml"/><Relationship Id="rId11" Type="http://schemas.openxmlformats.org/officeDocument/2006/relationships/tags" Target="../tags/tag268.xml"/><Relationship Id="rId10" Type="http://schemas.openxmlformats.org/officeDocument/2006/relationships/tags" Target="../tags/tag267.xml"/><Relationship Id="rId1" Type="http://schemas.openxmlformats.org/officeDocument/2006/relationships/tags" Target="../tags/tag258.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37.xml"/><Relationship Id="rId7"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53.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4" Type="http://schemas.openxmlformats.org/officeDocument/2006/relationships/notesSlide" Target="../notesSlides/notesSlide38.xml"/><Relationship Id="rId43" Type="http://schemas.openxmlformats.org/officeDocument/2006/relationships/slideLayout" Target="../slideLayouts/slideLayout2.xml"/><Relationship Id="rId42" Type="http://schemas.openxmlformats.org/officeDocument/2006/relationships/image" Target="../media/image38.jpeg"/><Relationship Id="rId41" Type="http://schemas.openxmlformats.org/officeDocument/2006/relationships/tags" Target="../tags/tag315.xml"/><Relationship Id="rId40" Type="http://schemas.openxmlformats.org/officeDocument/2006/relationships/tags" Target="../tags/tag314.xml"/><Relationship Id="rId4" Type="http://schemas.openxmlformats.org/officeDocument/2006/relationships/tags" Target="../tags/tag278.xml"/><Relationship Id="rId39" Type="http://schemas.openxmlformats.org/officeDocument/2006/relationships/tags" Target="../tags/tag313.xml"/><Relationship Id="rId38" Type="http://schemas.openxmlformats.org/officeDocument/2006/relationships/tags" Target="../tags/tag312.xml"/><Relationship Id="rId37" Type="http://schemas.openxmlformats.org/officeDocument/2006/relationships/tags" Target="../tags/tag311.xml"/><Relationship Id="rId36" Type="http://schemas.openxmlformats.org/officeDocument/2006/relationships/tags" Target="../tags/tag310.xml"/><Relationship Id="rId35" Type="http://schemas.openxmlformats.org/officeDocument/2006/relationships/tags" Target="../tags/tag309.xml"/><Relationship Id="rId34" Type="http://schemas.openxmlformats.org/officeDocument/2006/relationships/tags" Target="../tags/tag308.xml"/><Relationship Id="rId33" Type="http://schemas.openxmlformats.org/officeDocument/2006/relationships/tags" Target="../tags/tag307.xml"/><Relationship Id="rId32" Type="http://schemas.openxmlformats.org/officeDocument/2006/relationships/tags" Target="../tags/tag306.xml"/><Relationship Id="rId31" Type="http://schemas.openxmlformats.org/officeDocument/2006/relationships/tags" Target="../tags/tag305.xml"/><Relationship Id="rId30" Type="http://schemas.openxmlformats.org/officeDocument/2006/relationships/tags" Target="../tags/tag304.xml"/><Relationship Id="rId3" Type="http://schemas.openxmlformats.org/officeDocument/2006/relationships/tags" Target="../tags/tag277.xml"/><Relationship Id="rId29" Type="http://schemas.openxmlformats.org/officeDocument/2006/relationships/tags" Target="../tags/tag303.xml"/><Relationship Id="rId28" Type="http://schemas.openxmlformats.org/officeDocument/2006/relationships/tags" Target="../tags/tag302.xml"/><Relationship Id="rId27" Type="http://schemas.openxmlformats.org/officeDocument/2006/relationships/tags" Target="../tags/tag301.xml"/><Relationship Id="rId26" Type="http://schemas.openxmlformats.org/officeDocument/2006/relationships/tags" Target="../tags/tag300.xml"/><Relationship Id="rId25" Type="http://schemas.openxmlformats.org/officeDocument/2006/relationships/tags" Target="../tags/tag299.xml"/><Relationship Id="rId24" Type="http://schemas.openxmlformats.org/officeDocument/2006/relationships/tags" Target="../tags/tag298.xml"/><Relationship Id="rId23" Type="http://schemas.openxmlformats.org/officeDocument/2006/relationships/tags" Target="../tags/tag297.xml"/><Relationship Id="rId22" Type="http://schemas.openxmlformats.org/officeDocument/2006/relationships/tags" Target="../tags/tag296.xml"/><Relationship Id="rId21" Type="http://schemas.openxmlformats.org/officeDocument/2006/relationships/tags" Target="../tags/tag295.xml"/><Relationship Id="rId20" Type="http://schemas.openxmlformats.org/officeDocument/2006/relationships/tags" Target="../tags/tag294.xml"/><Relationship Id="rId2" Type="http://schemas.openxmlformats.org/officeDocument/2006/relationships/tags" Target="../tags/tag276.xml"/><Relationship Id="rId19" Type="http://schemas.openxmlformats.org/officeDocument/2006/relationships/tags" Target="../tags/tag293.xml"/><Relationship Id="rId18" Type="http://schemas.openxmlformats.org/officeDocument/2006/relationships/tags" Target="../tags/tag292.xml"/><Relationship Id="rId17" Type="http://schemas.openxmlformats.org/officeDocument/2006/relationships/tags" Target="../tags/tag291.xml"/><Relationship Id="rId16" Type="http://schemas.openxmlformats.org/officeDocument/2006/relationships/tags" Target="../tags/tag290.xml"/><Relationship Id="rId15" Type="http://schemas.openxmlformats.org/officeDocument/2006/relationships/tags" Target="../tags/tag289.xml"/><Relationship Id="rId14" Type="http://schemas.openxmlformats.org/officeDocument/2006/relationships/tags" Target="../tags/tag288.xml"/><Relationship Id="rId13" Type="http://schemas.openxmlformats.org/officeDocument/2006/relationships/tags" Target="../tags/tag287.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2.xml"/><Relationship Id="rId4" Type="http://schemas.openxmlformats.org/officeDocument/2006/relationships/image" Target="../media/image40.jpeg"/><Relationship Id="rId3" Type="http://schemas.openxmlformats.org/officeDocument/2006/relationships/tags" Target="../tags/tag317.xml"/><Relationship Id="rId2" Type="http://schemas.openxmlformats.org/officeDocument/2006/relationships/image" Target="../media/image39.jpeg"/><Relationship Id="rId1" Type="http://schemas.openxmlformats.org/officeDocument/2006/relationships/tags" Target="../tags/tag316.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tags" Target="../tags/tag319.xml"/><Relationship Id="rId2" Type="http://schemas.openxmlformats.org/officeDocument/2006/relationships/image" Target="../media/image41.jpeg"/><Relationship Id="rId1" Type="http://schemas.openxmlformats.org/officeDocument/2006/relationships/tags" Target="../tags/tag318.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42.jpeg"/><Relationship Id="rId1" Type="http://schemas.openxmlformats.org/officeDocument/2006/relationships/tags" Target="../tags/tag320.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43.jpeg"/><Relationship Id="rId1" Type="http://schemas.openxmlformats.org/officeDocument/2006/relationships/tags" Target="../tags/tag321.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44.jpeg"/><Relationship Id="rId1" Type="http://schemas.openxmlformats.org/officeDocument/2006/relationships/tags" Target="../tags/tag32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45.jpeg"/><Relationship Id="rId1" Type="http://schemas.openxmlformats.org/officeDocument/2006/relationships/tags" Target="../tags/tag32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65.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image" Target="../media/image52.jpeg"/><Relationship Id="rId4" Type="http://schemas.openxmlformats.org/officeDocument/2006/relationships/image" Target="../media/image51.jpeg"/><Relationship Id="rId3" Type="http://schemas.openxmlformats.org/officeDocument/2006/relationships/image" Target="../media/image50.jpeg"/><Relationship Id="rId2" Type="http://schemas.openxmlformats.org/officeDocument/2006/relationships/image" Target="../media/image49.jpeg"/><Relationship Id="rId15" Type="http://schemas.openxmlformats.org/officeDocument/2006/relationships/notesSlide" Target="../notesSlides/notesSlide48.xml"/><Relationship Id="rId14" Type="http://schemas.openxmlformats.org/officeDocument/2006/relationships/slideLayout" Target="../slideLayouts/slideLayout2.xml"/><Relationship Id="rId13" Type="http://schemas.openxmlformats.org/officeDocument/2006/relationships/tags" Target="../tags/tag332.xml"/><Relationship Id="rId12" Type="http://schemas.openxmlformats.org/officeDocument/2006/relationships/tags" Target="../tags/tag331.xml"/><Relationship Id="rId11" Type="http://schemas.openxmlformats.org/officeDocument/2006/relationships/tags" Target="../tags/tag330.xml"/><Relationship Id="rId10" Type="http://schemas.openxmlformats.org/officeDocument/2006/relationships/tags" Target="../tags/tag329.xml"/><Relationship Id="rId1" Type="http://schemas.openxmlformats.org/officeDocument/2006/relationships/tags" Target="../tags/tag324.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2.xml"/><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tags" Target="../tags/tag333.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image" Target="../media/image55.jpeg"/><Relationship Id="rId1" Type="http://schemas.openxmlformats.org/officeDocument/2006/relationships/tags" Target="../tags/tag334.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56.jpeg"/><Relationship Id="rId1" Type="http://schemas.openxmlformats.org/officeDocument/2006/relationships/tags" Target="../tags/tag335.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57.jpeg"/><Relationship Id="rId1" Type="http://schemas.openxmlformats.org/officeDocument/2006/relationships/tags" Target="../tags/tag33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0.xml.rels><?xml version="1.0" encoding="UTF-8" standalone="yes"?>
<Relationships xmlns="http://schemas.openxmlformats.org/package/2006/relationships"><Relationship Id="rId8" Type="http://schemas.openxmlformats.org/officeDocument/2006/relationships/notesSlide" Target="../notesSlides/notesSlide53.xml"/><Relationship Id="rId7"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image" Target="../media/image59.jpeg"/><Relationship Id="rId1" Type="http://schemas.openxmlformats.org/officeDocument/2006/relationships/tags" Target="../tags/tag342.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60.jpeg"/><Relationship Id="rId1" Type="http://schemas.openxmlformats.org/officeDocument/2006/relationships/tags" Target="../tags/tag343.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61.jpeg"/><Relationship Id="rId1" Type="http://schemas.openxmlformats.org/officeDocument/2006/relationships/tags" Target="../tags/tag344.xml"/></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62.jpeg"/><Relationship Id="rId1" Type="http://schemas.openxmlformats.org/officeDocument/2006/relationships/tags" Target="../tags/tag34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tiff"/><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4" Type="http://schemas.openxmlformats.org/officeDocument/2006/relationships/notesSlide" Target="../notesSlides/notesSlide4.xml"/><Relationship Id="rId13" Type="http://schemas.openxmlformats.org/officeDocument/2006/relationships/slideLayout" Target="../slideLayouts/slideLayout2.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3849856" y="3112920"/>
            <a:ext cx="1444774" cy="1897230"/>
          </a:xfrm>
          <a:prstGeom prst="rect">
            <a:avLst/>
          </a:prstGeom>
        </p:spPr>
      </p:pic>
      <p:sp>
        <p:nvSpPr>
          <p:cNvPr id="4" name="文本框 3"/>
          <p:cNvSpPr txBox="1"/>
          <p:nvPr/>
        </p:nvSpPr>
        <p:spPr>
          <a:xfrm>
            <a:off x="5868035" y="4477385"/>
            <a:ext cx="2884170" cy="460375"/>
          </a:xfrm>
          <a:prstGeom prst="rect">
            <a:avLst/>
          </a:prstGeom>
          <a:noFill/>
        </p:spPr>
        <p:txBody>
          <a:bodyPr wrap="square" rtlCol="0">
            <a:spAutoFit/>
          </a:bodyPr>
          <a:lstStyle/>
          <a:p>
            <a:pPr algn="l"/>
            <a:r>
              <a:rPr lang="zh-CN" altLang="en-US" sz="2400" b="1" dirty="0">
                <a:solidFill>
                  <a:schemeClr val="accent6">
                    <a:lumMod val="20000"/>
                    <a:lumOff val="80000"/>
                  </a:schemeClr>
                </a:solidFill>
                <a:uFillTx/>
                <a:latin typeface="微软雅黑" panose="020B0503020204020204" charset="-122"/>
                <a:ea typeface="微软雅黑" panose="020B0503020204020204" charset="-122"/>
              </a:rPr>
              <a:t>主讲教师：</a:t>
            </a:r>
            <a:endParaRPr lang="zh-CN" altLang="en-US" sz="2400" b="1" dirty="0">
              <a:solidFill>
                <a:schemeClr val="accent6">
                  <a:lumMod val="20000"/>
                  <a:lumOff val="80000"/>
                </a:schemeClr>
              </a:solidFill>
              <a:uFillTx/>
              <a:latin typeface="微软雅黑" panose="020B0503020204020204" charset="-122"/>
              <a:ea typeface="微软雅黑" panose="020B0503020204020204" charset="-122"/>
            </a:endParaRPr>
          </a:p>
        </p:txBody>
      </p:sp>
      <p:sp>
        <p:nvSpPr>
          <p:cNvPr id="5" name="文本框 4"/>
          <p:cNvSpPr txBox="1"/>
          <p:nvPr/>
        </p:nvSpPr>
        <p:spPr>
          <a:xfrm>
            <a:off x="1758315" y="819785"/>
            <a:ext cx="5466715" cy="2436495"/>
          </a:xfrm>
          <a:prstGeom prst="rect">
            <a:avLst/>
          </a:prstGeom>
          <a:noFill/>
        </p:spPr>
        <p:txBody>
          <a:bodyPr wrap="square" rtlCol="0" anchor="t">
            <a:noAutofit/>
          </a:bodyPr>
          <a:p>
            <a:pPr algn="dist">
              <a:lnSpc>
                <a:spcPct val="100000"/>
              </a:lnSpc>
            </a:pPr>
            <a:r>
              <a:rPr lang="zh-CN" altLang="en-US" sz="5400" b="1">
                <a:gradFill>
                  <a:gsLst>
                    <a:gs pos="0">
                      <a:srgbClr val="FCDDB2"/>
                    </a:gs>
                    <a:gs pos="74000">
                      <a:srgbClr val="F7BA6B"/>
                    </a:gs>
                    <a:gs pos="100000">
                      <a:srgbClr val="FCDDB2"/>
                    </a:gs>
                  </a:gsLst>
                  <a:path path="circle">
                    <a:fillToRect l="100000" b="100000"/>
                  </a:path>
                  <a:tileRect t="-100000" r="-100000"/>
                </a:gradFill>
                <a:effectLst>
                  <a:outerShdw blurRad="38100" dist="38100" dir="2700000" algn="tl">
                    <a:srgbClr val="000000">
                      <a:alpha val="43137"/>
                    </a:srgbClr>
                  </a:outerShdw>
                </a:effectLst>
                <a:latin typeface="迷你简汉真广标" panose="02010609000101010101" charset="-122"/>
                <a:ea typeface="迷你简汉真广标" panose="02010609000101010101" charset="-122"/>
              </a:rPr>
              <a:t>大学生国家安全教育教程</a:t>
            </a:r>
            <a:endParaRPr lang="zh-CN" altLang="en-US" sz="5400" b="1">
              <a:gradFill>
                <a:gsLst>
                  <a:gs pos="0">
                    <a:srgbClr val="FCDDB2"/>
                  </a:gs>
                  <a:gs pos="74000">
                    <a:srgbClr val="F7BA6B"/>
                  </a:gs>
                  <a:gs pos="100000">
                    <a:srgbClr val="FCDDB2"/>
                  </a:gs>
                </a:gsLst>
                <a:path path="circle">
                  <a:fillToRect l="100000" b="100000"/>
                </a:path>
                <a:tileRect t="-100000" r="-100000"/>
              </a:gradFill>
              <a:effectLst>
                <a:outerShdw blurRad="38100" dist="38100" dir="2700000" algn="tl">
                  <a:srgbClr val="000000">
                    <a:alpha val="43137"/>
                  </a:srgbClr>
                </a:outerShdw>
              </a:effectLst>
              <a:latin typeface="迷你简汉真广标" panose="02010609000101010101" charset="-122"/>
              <a:ea typeface="迷你简汉真广标"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三、维护政治安全的措施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维护政治安全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0" name="Freeform 5"/>
          <p:cNvSpPr/>
          <p:nvPr>
            <p:custDataLst>
              <p:tags r:id="rId1"/>
            </p:custDataLst>
          </p:nvPr>
        </p:nvSpPr>
        <p:spPr bwMode="auto">
          <a:xfrm>
            <a:off x="3987154" y="2059866"/>
            <a:ext cx="755502" cy="717864"/>
          </a:xfrm>
          <a:custGeom>
            <a:avLst/>
            <a:gdLst>
              <a:gd name="T0" fmla="*/ 156 w 823"/>
              <a:gd name="T1" fmla="*/ 782 h 782"/>
              <a:gd name="T2" fmla="*/ 0 w 823"/>
              <a:gd name="T3" fmla="*/ 300 h 782"/>
              <a:gd name="T4" fmla="*/ 411 w 823"/>
              <a:gd name="T5" fmla="*/ 0 h 782"/>
              <a:gd name="T6" fmla="*/ 823 w 823"/>
              <a:gd name="T7" fmla="*/ 300 h 782"/>
              <a:gd name="T8" fmla="*/ 665 w 823"/>
              <a:gd name="T9" fmla="*/ 782 h 782"/>
              <a:gd name="T10" fmla="*/ 156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156" y="782"/>
                </a:moveTo>
                <a:lnTo>
                  <a:pt x="0" y="300"/>
                </a:lnTo>
                <a:lnTo>
                  <a:pt x="411" y="0"/>
                </a:lnTo>
                <a:lnTo>
                  <a:pt x="823" y="300"/>
                </a:lnTo>
                <a:lnTo>
                  <a:pt x="665" y="782"/>
                </a:lnTo>
                <a:lnTo>
                  <a:pt x="156" y="782"/>
                </a:lnTo>
                <a:close/>
              </a:path>
            </a:pathLst>
          </a:custGeom>
          <a:gradFill>
            <a:gsLst>
              <a:gs pos="0">
                <a:srgbClr val="E30000"/>
              </a:gs>
              <a:gs pos="100000">
                <a:srgbClr val="760303"/>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1" name="Freeform 6"/>
          <p:cNvSpPr/>
          <p:nvPr>
            <p:custDataLst>
              <p:tags r:id="rId2"/>
            </p:custDataLst>
          </p:nvPr>
        </p:nvSpPr>
        <p:spPr bwMode="auto">
          <a:xfrm>
            <a:off x="4003678" y="2815109"/>
            <a:ext cx="756420" cy="717864"/>
          </a:xfrm>
          <a:custGeom>
            <a:avLst/>
            <a:gdLst>
              <a:gd name="T0" fmla="*/ 412 w 824"/>
              <a:gd name="T1" fmla="*/ 782 h 782"/>
              <a:gd name="T2" fmla="*/ 0 w 824"/>
              <a:gd name="T3" fmla="*/ 483 h 782"/>
              <a:gd name="T4" fmla="*/ 157 w 824"/>
              <a:gd name="T5" fmla="*/ 0 h 782"/>
              <a:gd name="T6" fmla="*/ 665 w 824"/>
              <a:gd name="T7" fmla="*/ 0 h 782"/>
              <a:gd name="T8" fmla="*/ 824 w 824"/>
              <a:gd name="T9" fmla="*/ 483 h 782"/>
              <a:gd name="T10" fmla="*/ 412 w 824"/>
              <a:gd name="T11" fmla="*/ 782 h 782"/>
            </a:gdLst>
            <a:ahLst/>
            <a:cxnLst>
              <a:cxn ang="0">
                <a:pos x="T0" y="T1"/>
              </a:cxn>
              <a:cxn ang="0">
                <a:pos x="T2" y="T3"/>
              </a:cxn>
              <a:cxn ang="0">
                <a:pos x="T4" y="T5"/>
              </a:cxn>
              <a:cxn ang="0">
                <a:pos x="T6" y="T7"/>
              </a:cxn>
              <a:cxn ang="0">
                <a:pos x="T8" y="T9"/>
              </a:cxn>
              <a:cxn ang="0">
                <a:pos x="T10" y="T11"/>
              </a:cxn>
            </a:cxnLst>
            <a:rect l="0" t="0" r="r" b="b"/>
            <a:pathLst>
              <a:path w="824" h="782">
                <a:moveTo>
                  <a:pt x="412" y="782"/>
                </a:moveTo>
                <a:lnTo>
                  <a:pt x="0" y="483"/>
                </a:lnTo>
                <a:lnTo>
                  <a:pt x="157" y="0"/>
                </a:lnTo>
                <a:lnTo>
                  <a:pt x="665" y="0"/>
                </a:lnTo>
                <a:lnTo>
                  <a:pt x="824" y="483"/>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dirty="0">
              <a:latin typeface="Arial" panose="020B0604020202020204" pitchFamily="34" charset="0"/>
              <a:ea typeface="微软雅黑" panose="020B0503020204020204" charset="-122"/>
              <a:sym typeface="Arial" panose="020B0604020202020204" pitchFamily="34" charset="0"/>
            </a:endParaRPr>
          </a:p>
        </p:txBody>
      </p:sp>
      <p:sp>
        <p:nvSpPr>
          <p:cNvPr id="32" name="Freeform 7"/>
          <p:cNvSpPr/>
          <p:nvPr>
            <p:custDataLst>
              <p:tags r:id="rId3"/>
            </p:custDataLst>
          </p:nvPr>
        </p:nvSpPr>
        <p:spPr bwMode="auto">
          <a:xfrm>
            <a:off x="4403918" y="1591437"/>
            <a:ext cx="755502" cy="717864"/>
          </a:xfrm>
          <a:custGeom>
            <a:avLst/>
            <a:gdLst>
              <a:gd name="T0" fmla="*/ 412 w 823"/>
              <a:gd name="T1" fmla="*/ 782 h 782"/>
              <a:gd name="T2" fmla="*/ 0 w 823"/>
              <a:gd name="T3" fmla="*/ 482 h 782"/>
              <a:gd name="T4" fmla="*/ 157 w 823"/>
              <a:gd name="T5" fmla="*/ 0 h 782"/>
              <a:gd name="T6" fmla="*/ 665 w 823"/>
              <a:gd name="T7" fmla="*/ 0 h 782"/>
              <a:gd name="T8" fmla="*/ 823 w 823"/>
              <a:gd name="T9" fmla="*/ 482 h 782"/>
              <a:gd name="T10" fmla="*/ 412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2" y="782"/>
                </a:moveTo>
                <a:lnTo>
                  <a:pt x="0" y="482"/>
                </a:lnTo>
                <a:lnTo>
                  <a:pt x="157" y="0"/>
                </a:lnTo>
                <a:lnTo>
                  <a:pt x="665" y="0"/>
                </a:lnTo>
                <a:lnTo>
                  <a:pt x="823" y="482"/>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Freeform 8"/>
          <p:cNvSpPr/>
          <p:nvPr>
            <p:custDataLst>
              <p:tags r:id="rId4"/>
            </p:custDataLst>
          </p:nvPr>
        </p:nvSpPr>
        <p:spPr bwMode="auto">
          <a:xfrm>
            <a:off x="4635251" y="2327260"/>
            <a:ext cx="755502" cy="718782"/>
          </a:xfrm>
          <a:custGeom>
            <a:avLst/>
            <a:gdLst>
              <a:gd name="T0" fmla="*/ 411 w 823"/>
              <a:gd name="T1" fmla="*/ 783 h 783"/>
              <a:gd name="T2" fmla="*/ 0 w 823"/>
              <a:gd name="T3" fmla="*/ 483 h 783"/>
              <a:gd name="T4" fmla="*/ 156 w 823"/>
              <a:gd name="T5" fmla="*/ 0 h 783"/>
              <a:gd name="T6" fmla="*/ 664 w 823"/>
              <a:gd name="T7" fmla="*/ 0 h 783"/>
              <a:gd name="T8" fmla="*/ 823 w 823"/>
              <a:gd name="T9" fmla="*/ 483 h 783"/>
              <a:gd name="T10" fmla="*/ 411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1" y="783"/>
                </a:moveTo>
                <a:lnTo>
                  <a:pt x="0" y="483"/>
                </a:lnTo>
                <a:lnTo>
                  <a:pt x="156" y="0"/>
                </a:lnTo>
                <a:lnTo>
                  <a:pt x="664" y="0"/>
                </a:lnTo>
                <a:lnTo>
                  <a:pt x="823" y="483"/>
                </a:lnTo>
                <a:lnTo>
                  <a:pt x="411"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3" name="Freeform 9"/>
          <p:cNvSpPr/>
          <p:nvPr>
            <p:custDataLst>
              <p:tags r:id="rId5"/>
            </p:custDataLst>
          </p:nvPr>
        </p:nvSpPr>
        <p:spPr bwMode="auto">
          <a:xfrm>
            <a:off x="3339056" y="2341430"/>
            <a:ext cx="755502" cy="718782"/>
          </a:xfrm>
          <a:custGeom>
            <a:avLst/>
            <a:gdLst>
              <a:gd name="T0" fmla="*/ 412 w 823"/>
              <a:gd name="T1" fmla="*/ 783 h 783"/>
              <a:gd name="T2" fmla="*/ 0 w 823"/>
              <a:gd name="T3" fmla="*/ 483 h 783"/>
              <a:gd name="T4" fmla="*/ 158 w 823"/>
              <a:gd name="T5" fmla="*/ 0 h 783"/>
              <a:gd name="T6" fmla="*/ 667 w 823"/>
              <a:gd name="T7" fmla="*/ 0 h 783"/>
              <a:gd name="T8" fmla="*/ 823 w 823"/>
              <a:gd name="T9" fmla="*/ 483 h 783"/>
              <a:gd name="T10" fmla="*/ 412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2" y="783"/>
                </a:moveTo>
                <a:lnTo>
                  <a:pt x="0" y="483"/>
                </a:lnTo>
                <a:lnTo>
                  <a:pt x="158" y="0"/>
                </a:lnTo>
                <a:lnTo>
                  <a:pt x="667" y="0"/>
                </a:lnTo>
                <a:lnTo>
                  <a:pt x="823" y="483"/>
                </a:lnTo>
                <a:lnTo>
                  <a:pt x="412"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4" name="Freeform 10"/>
          <p:cNvSpPr/>
          <p:nvPr>
            <p:custDataLst>
              <p:tags r:id="rId6"/>
            </p:custDataLst>
          </p:nvPr>
        </p:nvSpPr>
        <p:spPr bwMode="auto">
          <a:xfrm>
            <a:off x="3580487" y="1581338"/>
            <a:ext cx="755502" cy="717864"/>
          </a:xfrm>
          <a:custGeom>
            <a:avLst/>
            <a:gdLst>
              <a:gd name="T0" fmla="*/ 411 w 823"/>
              <a:gd name="T1" fmla="*/ 782 h 782"/>
              <a:gd name="T2" fmla="*/ 0 w 823"/>
              <a:gd name="T3" fmla="*/ 482 h 782"/>
              <a:gd name="T4" fmla="*/ 158 w 823"/>
              <a:gd name="T5" fmla="*/ 0 h 782"/>
              <a:gd name="T6" fmla="*/ 666 w 823"/>
              <a:gd name="T7" fmla="*/ 0 h 782"/>
              <a:gd name="T8" fmla="*/ 823 w 823"/>
              <a:gd name="T9" fmla="*/ 482 h 782"/>
              <a:gd name="T10" fmla="*/ 411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1" y="782"/>
                </a:moveTo>
                <a:lnTo>
                  <a:pt x="0" y="482"/>
                </a:lnTo>
                <a:lnTo>
                  <a:pt x="158" y="0"/>
                </a:lnTo>
                <a:lnTo>
                  <a:pt x="666" y="0"/>
                </a:lnTo>
                <a:lnTo>
                  <a:pt x="823" y="482"/>
                </a:lnTo>
                <a:lnTo>
                  <a:pt x="411"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6" name="Freeform 54"/>
          <p:cNvSpPr>
            <a:spLocks noEditPoints="1"/>
          </p:cNvSpPr>
          <p:nvPr>
            <p:custDataLst>
              <p:tags r:id="rId7"/>
            </p:custDataLst>
          </p:nvPr>
        </p:nvSpPr>
        <p:spPr bwMode="auto">
          <a:xfrm>
            <a:off x="3579891" y="2600578"/>
            <a:ext cx="273833" cy="200485"/>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7" name="Freeform 104"/>
          <p:cNvSpPr>
            <a:spLocks noEditPoints="1"/>
          </p:cNvSpPr>
          <p:nvPr>
            <p:custDataLst>
              <p:tags r:id="rId8"/>
            </p:custDataLst>
          </p:nvPr>
        </p:nvSpPr>
        <p:spPr bwMode="auto">
          <a:xfrm>
            <a:off x="4872864" y="2545607"/>
            <a:ext cx="280275" cy="282089"/>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8" name="Freeform 7"/>
          <p:cNvSpPr>
            <a:spLocks noEditPoints="1"/>
          </p:cNvSpPr>
          <p:nvPr>
            <p:custDataLst>
              <p:tags r:id="rId9"/>
            </p:custDataLst>
          </p:nvPr>
        </p:nvSpPr>
        <p:spPr bwMode="auto">
          <a:xfrm>
            <a:off x="3826441" y="1835387"/>
            <a:ext cx="263593" cy="209766"/>
          </a:xfrm>
          <a:custGeom>
            <a:avLst/>
            <a:gdLst>
              <a:gd name="T0" fmla="*/ 141 w 141"/>
              <a:gd name="T1" fmla="*/ 40 h 112"/>
              <a:gd name="T2" fmla="*/ 126 w 141"/>
              <a:gd name="T3" fmla="*/ 25 h 112"/>
              <a:gd name="T4" fmla="*/ 113 w 141"/>
              <a:gd name="T5" fmla="*/ 0 h 112"/>
              <a:gd name="T6" fmla="*/ 27 w 141"/>
              <a:gd name="T7" fmla="*/ 0 h 112"/>
              <a:gd name="T8" fmla="*/ 14 w 141"/>
              <a:gd name="T9" fmla="*/ 25 h 112"/>
              <a:gd name="T10" fmla="*/ 0 w 141"/>
              <a:gd name="T11" fmla="*/ 40 h 112"/>
              <a:gd name="T12" fmla="*/ 0 w 141"/>
              <a:gd name="T13" fmla="*/ 86 h 112"/>
              <a:gd name="T14" fmla="*/ 0 w 141"/>
              <a:gd name="T15" fmla="*/ 89 h 112"/>
              <a:gd name="T16" fmla="*/ 0 w 141"/>
              <a:gd name="T17" fmla="*/ 105 h 112"/>
              <a:gd name="T18" fmla="*/ 6 w 141"/>
              <a:gd name="T19" fmla="*/ 112 h 112"/>
              <a:gd name="T20" fmla="*/ 27 w 141"/>
              <a:gd name="T21" fmla="*/ 112 h 112"/>
              <a:gd name="T22" fmla="*/ 33 w 141"/>
              <a:gd name="T23" fmla="*/ 105 h 112"/>
              <a:gd name="T24" fmla="*/ 33 w 141"/>
              <a:gd name="T25" fmla="*/ 89 h 112"/>
              <a:gd name="T26" fmla="*/ 107 w 141"/>
              <a:gd name="T27" fmla="*/ 89 h 112"/>
              <a:gd name="T28" fmla="*/ 107 w 141"/>
              <a:gd name="T29" fmla="*/ 105 h 112"/>
              <a:gd name="T30" fmla="*/ 114 w 141"/>
              <a:gd name="T31" fmla="*/ 112 h 112"/>
              <a:gd name="T32" fmla="*/ 134 w 141"/>
              <a:gd name="T33" fmla="*/ 112 h 112"/>
              <a:gd name="T34" fmla="*/ 141 w 141"/>
              <a:gd name="T35" fmla="*/ 105 h 112"/>
              <a:gd name="T36" fmla="*/ 141 w 141"/>
              <a:gd name="T37" fmla="*/ 89 h 112"/>
              <a:gd name="T38" fmla="*/ 141 w 141"/>
              <a:gd name="T39" fmla="*/ 40 h 112"/>
              <a:gd name="T40" fmla="*/ 35 w 141"/>
              <a:gd name="T41" fmla="*/ 9 h 112"/>
              <a:gd name="T42" fmla="*/ 105 w 141"/>
              <a:gd name="T43" fmla="*/ 9 h 112"/>
              <a:gd name="T44" fmla="*/ 117 w 141"/>
              <a:gd name="T45" fmla="*/ 32 h 112"/>
              <a:gd name="T46" fmla="*/ 23 w 141"/>
              <a:gd name="T47" fmla="*/ 32 h 112"/>
              <a:gd name="T48" fmla="*/ 35 w 141"/>
              <a:gd name="T49" fmla="*/ 9 h 112"/>
              <a:gd name="T50" fmla="*/ 40 w 141"/>
              <a:gd name="T51" fmla="*/ 78 h 112"/>
              <a:gd name="T52" fmla="*/ 12 w 141"/>
              <a:gd name="T53" fmla="*/ 78 h 112"/>
              <a:gd name="T54" fmla="*/ 12 w 141"/>
              <a:gd name="T55" fmla="*/ 63 h 112"/>
              <a:gd name="T56" fmla="*/ 40 w 141"/>
              <a:gd name="T57" fmla="*/ 63 h 112"/>
              <a:gd name="T58" fmla="*/ 40 w 141"/>
              <a:gd name="T59" fmla="*/ 78 h 112"/>
              <a:gd name="T60" fmla="*/ 128 w 141"/>
              <a:gd name="T61" fmla="*/ 78 h 112"/>
              <a:gd name="T62" fmla="*/ 100 w 141"/>
              <a:gd name="T63" fmla="*/ 78 h 112"/>
              <a:gd name="T64" fmla="*/ 100 w 141"/>
              <a:gd name="T65" fmla="*/ 63 h 112"/>
              <a:gd name="T66" fmla="*/ 128 w 141"/>
              <a:gd name="T67" fmla="*/ 63 h 112"/>
              <a:gd name="T68" fmla="*/ 128 w 141"/>
              <a:gd name="T6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53" name="Freeform 51"/>
          <p:cNvSpPr>
            <a:spLocks noEditPoints="1"/>
          </p:cNvSpPr>
          <p:nvPr>
            <p:custDataLst>
              <p:tags r:id="rId10"/>
            </p:custDataLst>
          </p:nvPr>
        </p:nvSpPr>
        <p:spPr bwMode="auto">
          <a:xfrm>
            <a:off x="4630095" y="1810816"/>
            <a:ext cx="303513" cy="262345"/>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1"/>
            </p:custDataLst>
          </p:nvPr>
        </p:nvSpPr>
        <p:spPr>
          <a:xfrm>
            <a:off x="4055627" y="2263267"/>
            <a:ext cx="618554" cy="400859"/>
          </a:xfrm>
          <a:prstGeom prst="rect">
            <a:avLst/>
          </a:prstGeom>
          <a:noFill/>
        </p:spPr>
        <p:txBody>
          <a:bodyPr wrap="square" rtlCol="0" anchor="ctr" anchorCtr="0">
            <a:normAutofit fontScale="90000"/>
          </a:bodyPr>
          <a:p>
            <a:pPr algn="ctr">
              <a:lnSpc>
                <a:spcPct val="130000"/>
              </a:lnSpc>
            </a:pPr>
            <a:r>
              <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措施</a:t>
            </a:r>
            <a:endPar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7" name="图形 3"/>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218643" y="2974013"/>
            <a:ext cx="326488" cy="326488"/>
          </a:xfrm>
          <a:prstGeom prst="rect">
            <a:avLst/>
          </a:prstGeom>
        </p:spPr>
      </p:pic>
      <p:sp>
        <p:nvSpPr>
          <p:cNvPr id="5" name="文本框 4"/>
          <p:cNvSpPr txBox="1"/>
          <p:nvPr/>
        </p:nvSpPr>
        <p:spPr>
          <a:xfrm>
            <a:off x="533400" y="1193800"/>
            <a:ext cx="2667635" cy="138366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（一）切实加强和改善党的领导，巩固党的执政地位</a:t>
            </a:r>
            <a:r>
              <a:rPr lang="zh-CN" sz="1400" b="0">
                <a:solidFill>
                  <a:srgbClr val="231F20"/>
                </a:solidFill>
                <a:latin typeface="微软雅黑" panose="020B0503020204020204" charset="-122"/>
                <a:ea typeface="微软雅黑" panose="020B0503020204020204" charset="-122"/>
              </a:rPr>
              <a:t>办好中国的事情，关键在党。党的领导是中国特色社会主义的本质特征，是维护政治安全的根本政治保证。</a:t>
            </a:r>
            <a:endParaRPr lang="zh-CN" altLang="en-US" sz="1400" b="0">
              <a:solidFill>
                <a:srgbClr val="231F20"/>
              </a:solidFill>
              <a:latin typeface="微软雅黑" panose="020B0503020204020204" charset="-122"/>
              <a:ea typeface="微软雅黑" panose="020B0503020204020204" charset="-122"/>
            </a:endParaRPr>
          </a:p>
        </p:txBody>
      </p:sp>
      <p:sp>
        <p:nvSpPr>
          <p:cNvPr id="6" name="文本框 5"/>
          <p:cNvSpPr txBox="1"/>
          <p:nvPr/>
        </p:nvSpPr>
        <p:spPr>
          <a:xfrm>
            <a:off x="264160" y="2762250"/>
            <a:ext cx="3242310" cy="159956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（二）保障人民当家作主的权利，奠定政治安全的基础</a:t>
            </a:r>
            <a:r>
              <a:rPr lang="zh-CN" sz="1400" b="0">
                <a:solidFill>
                  <a:srgbClr val="231F20"/>
                </a:solidFill>
                <a:latin typeface="微软雅黑" panose="020B0503020204020204" charset="-122"/>
                <a:ea typeface="微软雅黑" panose="020B0503020204020204" charset="-122"/>
                <a:cs typeface="微软雅黑" panose="020B0503020204020204" charset="-122"/>
              </a:rPr>
              <a:t>人民当家作主是社会主义本质在政治生活中的体现，是社会主义的本质特征和内在要求。“得民心者得天下”，人心向背始终是决定国家政权和社会制度历史命运的根本因素。</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5181600" y="1031875"/>
            <a:ext cx="3748405" cy="1168400"/>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（三）建设社会主义法治国家，为政治安全提供制度保障</a:t>
            </a:r>
            <a:r>
              <a:rPr lang="zh-CN" sz="1400" b="0">
                <a:solidFill>
                  <a:srgbClr val="231F20"/>
                </a:solidFill>
                <a:latin typeface="微软雅黑" panose="020B0503020204020204" charset="-122"/>
                <a:ea typeface="微软雅黑" panose="020B0503020204020204" charset="-122"/>
              </a:rPr>
              <a:t>坚持依法治国，是社会主义政治发展的内在要求，也是维护政治安全的基本手段。历史经验表明，法治兴则国家治，法治废则国家乱。</a:t>
            </a:r>
            <a:endParaRPr lang="zh-CN" altLang="en-US" sz="1400" b="0">
              <a:solidFill>
                <a:srgbClr val="231F20"/>
              </a:solidFill>
              <a:latin typeface="微软雅黑" panose="020B0503020204020204" charset="-122"/>
              <a:ea typeface="微软雅黑" panose="020B0503020204020204" charset="-122"/>
            </a:endParaRPr>
          </a:p>
        </p:txBody>
      </p:sp>
      <p:sp>
        <p:nvSpPr>
          <p:cNvPr id="9" name="文本框 8"/>
          <p:cNvSpPr txBox="1"/>
          <p:nvPr/>
        </p:nvSpPr>
        <p:spPr>
          <a:xfrm>
            <a:off x="5410200" y="2647950"/>
            <a:ext cx="3337560" cy="95313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（四）坚定中国特色社会主义制度自信</a:t>
            </a:r>
            <a:endPar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r>
              <a:rPr lang="zh-CN" sz="1400" b="0">
                <a:solidFill>
                  <a:srgbClr val="231F20"/>
                </a:solidFill>
                <a:latin typeface="微软雅黑" panose="020B0503020204020204" charset="-122"/>
                <a:ea typeface="微软雅黑" panose="020B0503020204020204" charset="-122"/>
              </a:rPr>
              <a:t>中国特色社会主义制度是当代中国发展进步的根本制度保障，是中国特色社会主义的制度支柱。制度稳则国家稳。</a:t>
            </a:r>
            <a:endParaRPr lang="zh-CN" altLang="en-US" sz="1400" b="0">
              <a:solidFill>
                <a:srgbClr val="231F20"/>
              </a:solidFill>
              <a:latin typeface="微软雅黑" panose="020B0503020204020204" charset="-122"/>
              <a:ea typeface="微软雅黑" panose="020B0503020204020204" charset="-122"/>
            </a:endParaRPr>
          </a:p>
        </p:txBody>
      </p:sp>
      <p:sp>
        <p:nvSpPr>
          <p:cNvPr id="10" name="文本框 9"/>
          <p:cNvSpPr txBox="1"/>
          <p:nvPr/>
        </p:nvSpPr>
        <p:spPr>
          <a:xfrm>
            <a:off x="3429000" y="3737928"/>
            <a:ext cx="5080000" cy="953135"/>
          </a:xfrm>
          <a:prstGeom prst="rect">
            <a:avLst/>
          </a:prstGeom>
          <a:noFill/>
          <a:ln w="9525">
            <a:noFill/>
          </a:ln>
        </p:spPr>
        <p:txBody>
          <a:bodyPr>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（五）做好意识形态工作</a:t>
            </a:r>
            <a:r>
              <a:rPr lang="zh-CN" sz="1400" b="0">
                <a:solidFill>
                  <a:srgbClr val="231F20"/>
                </a:solidFill>
                <a:latin typeface="微软雅黑" panose="020B0503020204020204" charset="-122"/>
                <a:ea typeface="微软雅黑" panose="020B0503020204020204" charset="-122"/>
              </a:rPr>
              <a:t>习近平总书记多次强调，能否做好意识形态工作，事关党的前途命运，事关国家长治久安，事关民族凝聚力和向心力。必须确保党对意识形态工作的领导权。</a:t>
            </a:r>
            <a:endParaRPr lang="zh-CN" sz="1400" b="0">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第二节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维护社会安全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一、维护社会安全的意义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二、我国社会安全面临的挑战三、维护社会安全的措施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一、维护社会安全的意义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维护社会安全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314139" y="128453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2"/>
            </p:custDataLst>
          </p:nvPr>
        </p:nvSpPr>
        <p:spPr>
          <a:xfrm>
            <a:off x="304800" y="264160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0" name="文本框 99"/>
          <p:cNvSpPr txBox="1"/>
          <p:nvPr/>
        </p:nvSpPr>
        <p:spPr>
          <a:xfrm>
            <a:off x="762000" y="1041400"/>
            <a:ext cx="6480175" cy="1158240"/>
          </a:xfrm>
          <a:prstGeom prst="rect">
            <a:avLst/>
          </a:prstGeom>
          <a:noFill/>
          <a:ln w="9525">
            <a:noFill/>
          </a:ln>
        </p:spPr>
        <p:txBody>
          <a:bodyPr wrap="square">
            <a:noAutofit/>
          </a:bodyPr>
          <a:p>
            <a:pPr indent="0">
              <a:lnSpc>
                <a:spcPct val="150000"/>
              </a:lnSpc>
              <a:spcBef>
                <a:spcPts val="0"/>
              </a:spcBef>
              <a:spcAft>
                <a:spcPts val="0"/>
              </a:spcAft>
            </a:pPr>
            <a:r>
              <a:rPr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（一）社会安全是国家安全的重要内容</a:t>
            </a:r>
            <a:endParaRPr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sz="1600" b="0">
                <a:solidFill>
                  <a:srgbClr val="231F20"/>
                </a:solidFill>
                <a:latin typeface="微软雅黑" panose="020B0503020204020204" charset="-122"/>
                <a:ea typeface="微软雅黑" panose="020B0503020204020204" charset="-122"/>
                <a:cs typeface="微软雅黑" panose="020B0503020204020204" charset="-122"/>
              </a:rPr>
              <a:t>维护国家安全，离不开社会的稳定和长治久安。改革开放以来，我们党始终高度重视社会安全，始终把维护社会安全作为一项基础性工作</a:t>
            </a:r>
            <a:r>
              <a:rPr lang="zh-CN" sz="1600" b="0">
                <a:solidFill>
                  <a:srgbClr val="231F20"/>
                </a:solidFill>
                <a:latin typeface="微软雅黑" panose="020B0503020204020204" charset="-122"/>
                <a:ea typeface="微软雅黑" panose="020B0503020204020204" charset="-122"/>
                <a:cs typeface="微软雅黑" panose="020B0503020204020204" charset="-122"/>
              </a:rPr>
              <a:t>。</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0"/>
              </a:spcBef>
              <a:spcAft>
                <a:spcPts val="0"/>
              </a:spcAft>
              <a:buClrTx/>
              <a:buSzTx/>
              <a:buFontTx/>
            </a:pPr>
            <a:endParaRPr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41680" y="2260600"/>
            <a:ext cx="5711190" cy="710565"/>
          </a:xfrm>
          <a:prstGeom prst="rect">
            <a:avLst/>
          </a:prstGeom>
          <a:noFill/>
          <a:ln w="9525">
            <a:noFill/>
          </a:ln>
        </p:spPr>
        <p:txBody>
          <a:bodyPr wrap="square">
            <a:noAutofit/>
          </a:bodyPr>
          <a:p>
            <a:pPr indent="0">
              <a:lnSpc>
                <a:spcPct val="150000"/>
              </a:lnSpc>
            </a:pPr>
            <a:r>
              <a:rPr lang="zh-CN"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（二）社会安全是社会发展的重要保障</a:t>
            </a:r>
            <a:endParaRPr lang="zh-CN"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cs typeface="微软雅黑" panose="020B0503020204020204" charset="-122"/>
              </a:rPr>
              <a:t>一地问题可能演变成多地问题，治安问题可能演变成社会问题，社会安全风险较大，做好社会安全工作是社会发展的重要保障</a:t>
            </a:r>
            <a:endParaRPr lang="zh-CN" sz="1600" b="1">
              <a:latin typeface="微软雅黑" panose="020B0503020204020204" charset="-122"/>
              <a:ea typeface="微软雅黑" panose="020B0503020204020204" charset="-122"/>
              <a:cs typeface="微软雅黑" panose="020B0503020204020204" charset="-122"/>
            </a:endParaRPr>
          </a:p>
          <a:p>
            <a:endParaRPr lang="zh-CN" altLang="en-US" sz="16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5" name="椭圆 4"/>
          <p:cNvSpPr/>
          <p:nvPr>
            <p:custDataLst>
              <p:tags r:id="rId3"/>
            </p:custDataLst>
          </p:nvPr>
        </p:nvSpPr>
        <p:spPr>
          <a:xfrm>
            <a:off x="304800" y="386080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6" name="文本框 5"/>
          <p:cNvSpPr txBox="1"/>
          <p:nvPr/>
        </p:nvSpPr>
        <p:spPr>
          <a:xfrm>
            <a:off x="685800" y="3638550"/>
            <a:ext cx="5955665" cy="1198880"/>
          </a:xfrm>
          <a:prstGeom prst="rect">
            <a:avLst/>
          </a:prstGeom>
          <a:noFill/>
          <a:ln w="9525">
            <a:noFill/>
          </a:ln>
        </p:spPr>
        <p:txBody>
          <a:bodyPr wrap="square">
            <a:spAutoFit/>
          </a:bodyPr>
          <a:p>
            <a:pPr indent="0" fontAlgn="auto">
              <a:lnSpc>
                <a:spcPct val="150000"/>
              </a:lnSpc>
            </a:pPr>
            <a:r>
              <a:rPr lang="zh-CN"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（三）社会安全直接反映人民群众的幸福感和满意度</a:t>
            </a:r>
            <a:endParaRPr lang="zh-CN"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fontAlgn="auto">
              <a:lnSpc>
                <a:spcPct val="150000"/>
              </a:lnSpc>
            </a:pPr>
            <a:r>
              <a:rPr lang="zh-CN" altLang="en-US" sz="1600">
                <a:solidFill>
                  <a:schemeClr val="tx1"/>
                </a:solidFill>
                <a:latin typeface="微软雅黑" panose="020B0503020204020204" charset="-122"/>
                <a:ea typeface="微软雅黑" panose="020B0503020204020204" charset="-122"/>
              </a:rPr>
              <a:t>社会安全与人民群众生命财产安全等切身利益关系最密切，是人民群众安全感的晴雨表，是社会安定的风向标。</a:t>
            </a:r>
            <a:endParaRPr lang="zh-CN" altLang="en-US" sz="1600">
              <a:solidFill>
                <a:schemeClr val="tx1"/>
              </a:solidFill>
              <a:latin typeface="微软雅黑" panose="020B0503020204020204" charset="-122"/>
              <a:ea typeface="微软雅黑" panose="020B0503020204020204" charset="-122"/>
            </a:endParaRPr>
          </a:p>
        </p:txBody>
      </p:sp>
      <p:pic>
        <p:nvPicPr>
          <p:cNvPr id="7" name="图片 6" descr="u=149408973,725527028&amp;fm=253&amp;fmt=auto&amp;app=138&amp;f=JPEG.webp"/>
          <p:cNvPicPr>
            <a:picLocks noChangeAspect="1"/>
          </p:cNvPicPr>
          <p:nvPr/>
        </p:nvPicPr>
        <p:blipFill>
          <a:blip r:embed="rId4"/>
          <a:stretch>
            <a:fillRect/>
          </a:stretch>
        </p:blipFill>
        <p:spPr>
          <a:xfrm>
            <a:off x="6400800" y="2329815"/>
            <a:ext cx="2444750" cy="134620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二、我国社会安全面临的挑战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维护社会安全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8" name="任意多边形: 形状 33"/>
          <p:cNvSpPr/>
          <p:nvPr>
            <p:custDataLst>
              <p:tags r:id="rId1"/>
            </p:custDataLst>
          </p:nvPr>
        </p:nvSpPr>
        <p:spPr>
          <a:xfrm>
            <a:off x="4460240" y="1581150"/>
            <a:ext cx="1198245" cy="2340610"/>
          </a:xfrm>
          <a:custGeom>
            <a:avLst/>
            <a:gdLst>
              <a:gd name="connsiteX0" fmla="*/ 479723 w 2332099"/>
              <a:gd name="connsiteY0" fmla="*/ 0 h 4503810"/>
              <a:gd name="connsiteX1" fmla="*/ 644759 w 2332099"/>
              <a:gd name="connsiteY1" fmla="*/ 25397 h 4503810"/>
              <a:gd name="connsiteX2" fmla="*/ 2332099 w 2332099"/>
              <a:gd name="connsiteY2" fmla="*/ 2112916 h 4503810"/>
              <a:gd name="connsiteX3" fmla="*/ 434935 w 2332099"/>
              <a:gd name="connsiteY3" fmla="*/ 4232725 h 4503810"/>
              <a:gd name="connsiteX4" fmla="*/ 352964 w 2332099"/>
              <a:gd name="connsiteY4" fmla="*/ 4236899 h 4503810"/>
              <a:gd name="connsiteX5" fmla="*/ 318784 w 2332099"/>
              <a:gd name="connsiteY5" fmla="*/ 4503810 h 4503810"/>
              <a:gd name="connsiteX6" fmla="*/ 0 w 2332099"/>
              <a:gd name="connsiteY6" fmla="*/ 3695272 h 4503810"/>
              <a:gd name="connsiteX7" fmla="*/ 512235 w 2332099"/>
              <a:gd name="connsiteY7" fmla="*/ 2993152 h 4503810"/>
              <a:gd name="connsiteX8" fmla="*/ 492799 w 2332099"/>
              <a:gd name="connsiteY8" fmla="*/ 3144929 h 4503810"/>
              <a:gd name="connsiteX9" fmla="*/ 623092 w 2332099"/>
              <a:gd name="connsiteY9" fmla="*/ 3105283 h 4503810"/>
              <a:gd name="connsiteX10" fmla="*/ 1296483 w 2332099"/>
              <a:gd name="connsiteY10" fmla="*/ 2091517 h 4503810"/>
              <a:gd name="connsiteX11" fmla="*/ 341932 w 2332099"/>
              <a:gd name="connsiteY11" fmla="*/ 1007816 h 4503810"/>
              <a:gd name="connsiteX12" fmla="*/ 284575 w 2332099"/>
              <a:gd name="connsiteY12" fmla="*/ 1004849 h 4503810"/>
              <a:gd name="connsiteX13" fmla="*/ 645582 w 2332099"/>
              <a:gd name="connsiteY13" fmla="*/ 585402 h 4503810"/>
              <a:gd name="connsiteX14" fmla="*/ 654027 w 2332099"/>
              <a:gd name="connsiteY14" fmla="*/ 582877 h 450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32099" h="4503810">
                <a:moveTo>
                  <a:pt x="479723" y="0"/>
                </a:moveTo>
                <a:lnTo>
                  <a:pt x="644759" y="25397"/>
                </a:lnTo>
                <a:cubicBezTo>
                  <a:pt x="1607722" y="224087"/>
                  <a:pt x="2332099" y="1083204"/>
                  <a:pt x="2332099" y="2112916"/>
                </a:cubicBezTo>
                <a:cubicBezTo>
                  <a:pt x="2332099" y="3216179"/>
                  <a:pt x="1500544" y="4123606"/>
                  <a:pt x="434935" y="4232725"/>
                </a:cubicBezTo>
                <a:lnTo>
                  <a:pt x="352964" y="4236899"/>
                </a:lnTo>
                <a:lnTo>
                  <a:pt x="318784" y="4503810"/>
                </a:lnTo>
                <a:lnTo>
                  <a:pt x="0" y="3695272"/>
                </a:lnTo>
                <a:lnTo>
                  <a:pt x="512235" y="2993152"/>
                </a:lnTo>
                <a:lnTo>
                  <a:pt x="492799" y="3144929"/>
                </a:lnTo>
                <a:lnTo>
                  <a:pt x="623092" y="3105283"/>
                </a:lnTo>
                <a:cubicBezTo>
                  <a:pt x="1017438" y="2945973"/>
                  <a:pt x="1296483" y="2552131"/>
                  <a:pt x="1296483" y="2091517"/>
                </a:cubicBezTo>
                <a:cubicBezTo>
                  <a:pt x="1296483" y="1527500"/>
                  <a:pt x="878089" y="1063601"/>
                  <a:pt x="341932" y="1007816"/>
                </a:cubicBezTo>
                <a:lnTo>
                  <a:pt x="284575" y="1004849"/>
                </a:lnTo>
                <a:lnTo>
                  <a:pt x="645582" y="585402"/>
                </a:lnTo>
                <a:lnTo>
                  <a:pt x="654027" y="582877"/>
                </a:lnTo>
                <a:close/>
              </a:path>
            </a:pathLst>
          </a:cu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sz="1350">
              <a:latin typeface="微软雅黑" panose="020B0503020204020204" charset="-122"/>
              <a:ea typeface="微软雅黑" panose="020B0503020204020204" charset="-122"/>
            </a:endParaRPr>
          </a:p>
        </p:txBody>
      </p:sp>
      <p:sp>
        <p:nvSpPr>
          <p:cNvPr id="54" name="任意多边形: 形状 36"/>
          <p:cNvSpPr/>
          <p:nvPr>
            <p:custDataLst>
              <p:tags r:id="rId2"/>
            </p:custDataLst>
          </p:nvPr>
        </p:nvSpPr>
        <p:spPr>
          <a:xfrm rot="6116027">
            <a:off x="2859405" y="1924050"/>
            <a:ext cx="2327275" cy="1256665"/>
          </a:xfrm>
          <a:custGeom>
            <a:avLst/>
            <a:gdLst>
              <a:gd name="connsiteX0" fmla="*/ 0 w 4477807"/>
              <a:gd name="connsiteY0" fmla="*/ 758084 h 2446519"/>
              <a:gd name="connsiteX1" fmla="*/ 239338 w 4477807"/>
              <a:gd name="connsiteY1" fmla="*/ 626423 h 2446519"/>
              <a:gd name="connsiteX2" fmla="*/ 239332 w 4477807"/>
              <a:gd name="connsiteY2" fmla="*/ 626382 h 2446519"/>
              <a:gd name="connsiteX3" fmla="*/ 247784 w 4477807"/>
              <a:gd name="connsiteY3" fmla="*/ 621777 h 2446519"/>
              <a:gd name="connsiteX4" fmla="*/ 761497 w 4477807"/>
              <a:gd name="connsiteY4" fmla="*/ 339182 h 2446519"/>
              <a:gd name="connsiteX5" fmla="*/ 1522994 w 4477807"/>
              <a:gd name="connsiteY5" fmla="*/ 758084 h 2446519"/>
              <a:gd name="connsiteX6" fmla="*/ 1331054 w 4477807"/>
              <a:gd name="connsiteY6" fmla="*/ 758084 h 2446519"/>
              <a:gd name="connsiteX7" fmla="*/ 1364519 w 4477807"/>
              <a:gd name="connsiteY7" fmla="*/ 835516 h 2446519"/>
              <a:gd name="connsiteX8" fmla="*/ 2543274 w 4477807"/>
              <a:gd name="connsiteY8" fmla="*/ 1362767 h 2446519"/>
              <a:gd name="connsiteX9" fmla="*/ 3389193 w 4477807"/>
              <a:gd name="connsiteY9" fmla="*/ 97232 h 2446519"/>
              <a:gd name="connsiteX10" fmla="*/ 3380576 w 4477807"/>
              <a:gd name="connsiteY10" fmla="*/ 64837 h 2446519"/>
              <a:gd name="connsiteX11" fmla="*/ 3957609 w 4477807"/>
              <a:gd name="connsiteY11" fmla="*/ 317530 h 2446519"/>
              <a:gd name="connsiteX12" fmla="*/ 3962502 w 4477807"/>
              <a:gd name="connsiteY12" fmla="*/ 324861 h 2446519"/>
              <a:gd name="connsiteX13" fmla="*/ 4449296 w 4477807"/>
              <a:gd name="connsiteY13" fmla="*/ 0 h 2446519"/>
              <a:gd name="connsiteX14" fmla="*/ 4465987 w 4477807"/>
              <a:gd name="connsiteY14" fmla="*/ 105159 h 2446519"/>
              <a:gd name="connsiteX15" fmla="*/ 2784291 w 4477807"/>
              <a:gd name="connsiteY15" fmla="*/ 2399657 h 2446519"/>
              <a:gd name="connsiteX16" fmla="*/ 262558 w 4477807"/>
              <a:gd name="connsiteY16" fmla="*/ 772711 h 2446519"/>
              <a:gd name="connsiteX17" fmla="*/ 260236 w 4477807"/>
              <a:gd name="connsiteY17" fmla="*/ 758084 h 244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77807" h="2446519">
                <a:moveTo>
                  <a:pt x="0" y="758084"/>
                </a:moveTo>
                <a:lnTo>
                  <a:pt x="239338" y="626423"/>
                </a:lnTo>
                <a:lnTo>
                  <a:pt x="239332" y="626382"/>
                </a:lnTo>
                <a:lnTo>
                  <a:pt x="247784" y="621777"/>
                </a:lnTo>
                <a:lnTo>
                  <a:pt x="761497" y="339182"/>
                </a:lnTo>
                <a:lnTo>
                  <a:pt x="1522994" y="758084"/>
                </a:lnTo>
                <a:lnTo>
                  <a:pt x="1331054" y="758084"/>
                </a:lnTo>
                <a:lnTo>
                  <a:pt x="1364519" y="835516"/>
                </a:lnTo>
                <a:cubicBezTo>
                  <a:pt x="1586334" y="1237606"/>
                  <a:pt x="2060425" y="1464816"/>
                  <a:pt x="2543274" y="1362767"/>
                </a:cubicBezTo>
                <a:cubicBezTo>
                  <a:pt x="3131889" y="1238364"/>
                  <a:pt x="3510619" y="671765"/>
                  <a:pt x="3389193" y="97232"/>
                </a:cubicBezTo>
                <a:lnTo>
                  <a:pt x="3380576" y="64837"/>
                </a:lnTo>
                <a:lnTo>
                  <a:pt x="3957609" y="317530"/>
                </a:lnTo>
                <a:lnTo>
                  <a:pt x="3962502" y="324861"/>
                </a:lnTo>
                <a:lnTo>
                  <a:pt x="4449296" y="0"/>
                </a:lnTo>
                <a:lnTo>
                  <a:pt x="4465987" y="105159"/>
                </a:lnTo>
                <a:cubicBezTo>
                  <a:pt x="4579575" y="1170302"/>
                  <a:pt x="3863709" y="2171523"/>
                  <a:pt x="2784291" y="2399657"/>
                </a:cubicBezTo>
                <a:cubicBezTo>
                  <a:pt x="1632912" y="2643000"/>
                  <a:pt x="503893" y="1914592"/>
                  <a:pt x="262558" y="772711"/>
                </a:cubicBezTo>
                <a:lnTo>
                  <a:pt x="260236" y="758084"/>
                </a:lnTo>
                <a:close/>
              </a:path>
            </a:pathLst>
          </a:custGeom>
          <a:solidFill>
            <a:srgbClr val="DA0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55" name="文本框 54"/>
          <p:cNvSpPr txBox="1"/>
          <p:nvPr>
            <p:custDataLst>
              <p:tags r:id="rId3"/>
            </p:custDataLst>
          </p:nvPr>
        </p:nvSpPr>
        <p:spPr>
          <a:xfrm>
            <a:off x="3479800" y="2616200"/>
            <a:ext cx="321945" cy="365760"/>
          </a:xfrm>
          <a:prstGeom prst="rect">
            <a:avLst/>
          </a:prstGeom>
          <a:noFill/>
        </p:spPr>
        <p:txBody>
          <a:bodyPr wrap="square" rtlCol="0">
            <a:noAutofit/>
          </a:bodyPr>
          <a:p>
            <a:pPr marR="0" indent="0" defTabSz="914400" fontAlgn="auto">
              <a:lnSpc>
                <a:spcPct val="100000"/>
              </a:lnSpc>
              <a:spcBef>
                <a:spcPts val="0"/>
              </a:spcBef>
              <a:spcAft>
                <a:spcPts val="0"/>
              </a:spcAft>
              <a:buClrTx/>
              <a:buSzTx/>
              <a:buFontTx/>
              <a:buNone/>
              <a:defRPr/>
            </a:pPr>
            <a:r>
              <a:rPr kumimoji="0" lang="en-US" altLang="zh-CN" sz="2100" b="1" i="0" kern="1200" cap="none" spc="0" normalizeH="0" baseline="0" noProof="0" dirty="0">
                <a:solidFill>
                  <a:sysClr val="window" lastClr="FFFFFF"/>
                </a:solidFill>
                <a:latin typeface="微软雅黑" panose="020B0503020204020204" charset="-122"/>
                <a:ea typeface="微软雅黑" panose="020B0503020204020204" charset="-122"/>
              </a:rPr>
              <a:t>1</a:t>
            </a:r>
            <a:endParaRPr kumimoji="0" lang="zh-CN" altLang="en-US" sz="2100" b="1" i="0" kern="1200" cap="none" spc="0" normalizeH="0" baseline="0" noProof="0" dirty="0">
              <a:solidFill>
                <a:sysClr val="window" lastClr="FFFFFF"/>
              </a:solidFill>
              <a:latin typeface="微软雅黑" panose="020B0503020204020204" charset="-122"/>
              <a:ea typeface="微软雅黑" panose="020B0503020204020204" charset="-122"/>
            </a:endParaRPr>
          </a:p>
        </p:txBody>
      </p:sp>
      <p:sp>
        <p:nvSpPr>
          <p:cNvPr id="57" name="文本框 56"/>
          <p:cNvSpPr txBox="1"/>
          <p:nvPr>
            <p:custDataLst>
              <p:tags r:id="rId4"/>
            </p:custDataLst>
          </p:nvPr>
        </p:nvSpPr>
        <p:spPr>
          <a:xfrm>
            <a:off x="5181600" y="2571750"/>
            <a:ext cx="306705" cy="365760"/>
          </a:xfrm>
          <a:prstGeom prst="rect">
            <a:avLst/>
          </a:prstGeom>
          <a:noFill/>
        </p:spPr>
        <p:txBody>
          <a:bodyPr wrap="square" rtlCol="0">
            <a:noAutofit/>
          </a:bodyPr>
          <a:p>
            <a:pPr marR="0" indent="0" defTabSz="914400" fontAlgn="auto">
              <a:lnSpc>
                <a:spcPct val="100000"/>
              </a:lnSpc>
              <a:spcBef>
                <a:spcPts val="0"/>
              </a:spcBef>
              <a:spcAft>
                <a:spcPts val="0"/>
              </a:spcAft>
              <a:buClrTx/>
              <a:buSzTx/>
              <a:buFontTx/>
              <a:buNone/>
              <a:defRPr/>
            </a:pPr>
            <a:r>
              <a:rPr lang="en-US" altLang="zh-CN" sz="2100" b="1" dirty="0">
                <a:solidFill>
                  <a:sysClr val="window" lastClr="FFFFFF"/>
                </a:solidFill>
                <a:latin typeface="微软雅黑" panose="020B0503020204020204" charset="-122"/>
                <a:ea typeface="微软雅黑" panose="020B0503020204020204" charset="-122"/>
              </a:rPr>
              <a:t>2</a:t>
            </a:r>
            <a:endParaRPr kumimoji="0" lang="zh-CN" altLang="en-US" sz="2100" b="1" i="0" kern="1200" cap="none" spc="0" normalizeH="0" baseline="0" noProof="0" dirty="0">
              <a:solidFill>
                <a:sysClr val="window" lastClr="FFFFFF"/>
              </a:solidFill>
              <a:latin typeface="微软雅黑" panose="020B0503020204020204" charset="-122"/>
              <a:ea typeface="微软雅黑" panose="020B0503020204020204" charset="-122"/>
            </a:endParaRPr>
          </a:p>
        </p:txBody>
      </p:sp>
      <p:sp>
        <p:nvSpPr>
          <p:cNvPr id="9" name="文本框 8"/>
          <p:cNvSpPr txBox="1"/>
          <p:nvPr/>
        </p:nvSpPr>
        <p:spPr>
          <a:xfrm>
            <a:off x="381000" y="1212215"/>
            <a:ext cx="3736975" cy="337185"/>
          </a:xfrm>
          <a:prstGeom prst="rect">
            <a:avLst/>
          </a:prstGeom>
          <a:noFill/>
          <a:ln w="9525">
            <a:noFill/>
          </a:ln>
        </p:spPr>
        <p:txBody>
          <a:bodyPr wrap="square">
            <a:spAutoFit/>
            <a:scene3d>
              <a:camera prst="orthographicFront"/>
              <a:lightRig rig="threePt" dir="t"/>
            </a:scene3d>
          </a:bodyPr>
          <a:p>
            <a:pPr indent="0"/>
            <a:r>
              <a:rPr lang="zh-CN"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（一）自然灾害可能造成社会利益受损</a:t>
            </a:r>
            <a:endParaRPr lang="zh-CN" altLang="en-US"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10" name="文本框 9"/>
          <p:cNvSpPr txBox="1"/>
          <p:nvPr/>
        </p:nvSpPr>
        <p:spPr>
          <a:xfrm>
            <a:off x="471170" y="1504950"/>
            <a:ext cx="2931795" cy="3415030"/>
          </a:xfrm>
          <a:prstGeom prst="rect">
            <a:avLst/>
          </a:prstGeom>
          <a:noFill/>
          <a:ln w="9525">
            <a:noFill/>
          </a:ln>
        </p:spPr>
        <p:txBody>
          <a:bodyPr wrap="square">
            <a:spAutoFit/>
          </a:bodyPr>
          <a:p>
            <a:pPr indent="0" fontAlgn="auto">
              <a:lnSpc>
                <a:spcPct val="150000"/>
              </a:lnSpc>
            </a:pPr>
            <a:r>
              <a:rPr lang="zh-CN" sz="1600" b="0">
                <a:solidFill>
                  <a:schemeClr val="tx1"/>
                </a:solidFill>
                <a:latin typeface="微软雅黑" panose="020B0503020204020204" charset="-122"/>
                <a:ea typeface="微软雅黑" panose="020B0503020204020204" charset="-122"/>
              </a:rPr>
              <a:t>我国是一个自然灾害多发的国家，每年发生旱灾、洪灾、台风、泥石流、冰雹、火灾、农作物的病虫害等自然灾害频率极高，这些灾害严重影响人民的生活环境和人身健康，做好自然灾害的预警、预防、救助和灾区的科学防疫是确保社会安全的重大问题。</a:t>
            </a:r>
            <a:endParaRPr lang="zh-CN" altLang="en-US" sz="1600" b="0">
              <a:solidFill>
                <a:schemeClr val="tx1"/>
              </a:solidFill>
              <a:latin typeface="微软雅黑" panose="020B0503020204020204" charset="-122"/>
              <a:ea typeface="微软雅黑" panose="020B0503020204020204" charset="-122"/>
            </a:endParaRPr>
          </a:p>
        </p:txBody>
      </p:sp>
      <p:sp>
        <p:nvSpPr>
          <p:cNvPr id="12" name="文本框 11"/>
          <p:cNvSpPr txBox="1"/>
          <p:nvPr/>
        </p:nvSpPr>
        <p:spPr>
          <a:xfrm>
            <a:off x="5638800" y="1358900"/>
            <a:ext cx="3353435" cy="3415030"/>
          </a:xfrm>
          <a:prstGeom prst="rect">
            <a:avLst/>
          </a:prstGeom>
          <a:noFill/>
          <a:ln w="9525">
            <a:noFill/>
          </a:ln>
        </p:spPr>
        <p:txBody>
          <a:bodyPr wrap="square">
            <a:spAutoFit/>
          </a:bodyPr>
          <a:p>
            <a:pPr indent="0">
              <a:lnSpc>
                <a:spcPct val="150000"/>
              </a:lnSpc>
            </a:pPr>
            <a:r>
              <a:rPr lang="zh-CN" sz="1600" b="0">
                <a:solidFill>
                  <a:schemeClr val="tx1"/>
                </a:solidFill>
                <a:latin typeface="微软雅黑" panose="020B0503020204020204" charset="-122"/>
                <a:ea typeface="微软雅黑" panose="020B0503020204020204" charset="-122"/>
              </a:rPr>
              <a:t>改革开放以来，人民生活水平大幅度提高，我国社会发展呈现出崭新的局面，但必须看到我国暴力恐怖风险和宗教极端活动升温，以及刑事犯罪高发的形势依然严峻。群体性事件、网络与信息安全事件具有强烈的社会性和政治性，可以直接影响经济安全、政治安全乃至国家安全，特别需要从政治上加以防范。</a:t>
            </a:r>
            <a:endParaRPr lang="zh-CN" altLang="en-US" sz="1600" b="0">
              <a:solidFill>
                <a:schemeClr val="tx1"/>
              </a:solidFill>
              <a:latin typeface="微软雅黑" panose="020B0503020204020204" charset="-122"/>
              <a:ea typeface="微软雅黑" panose="020B0503020204020204" charset="-122"/>
            </a:endParaRPr>
          </a:p>
        </p:txBody>
      </p:sp>
      <p:sp>
        <p:nvSpPr>
          <p:cNvPr id="13" name="文本框 12"/>
          <p:cNvSpPr txBox="1"/>
          <p:nvPr/>
        </p:nvSpPr>
        <p:spPr>
          <a:xfrm>
            <a:off x="5005705" y="1047750"/>
            <a:ext cx="3764915" cy="337185"/>
          </a:xfrm>
          <a:prstGeom prst="rect">
            <a:avLst/>
          </a:prstGeom>
          <a:noFill/>
        </p:spPr>
        <p:txBody>
          <a:bodyPr wrap="square" rtlCol="0" anchor="t">
            <a:spAutoFit/>
            <a:scene3d>
              <a:camera prst="orthographicFront"/>
              <a:lightRig rig="threePt" dir="t"/>
            </a:scene3d>
          </a:bodyPr>
          <a:p>
            <a:r>
              <a:rPr lang="zh-CN"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（二）社会事件可能造成公众利益冲击</a:t>
            </a:r>
            <a:endParaRPr lang="zh-CN" altLang="en-US"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endParaRPr>
          </a:p>
        </p:txBody>
      </p:sp>
      <p:pic>
        <p:nvPicPr>
          <p:cNvPr id="4" name="图片 3" descr="u=851139242,3890907589&amp;fm=253&amp;fmt=auto&amp;app=138&amp;f=JPEG.webp"/>
          <p:cNvPicPr>
            <a:picLocks noChangeAspect="1"/>
          </p:cNvPicPr>
          <p:nvPr/>
        </p:nvPicPr>
        <p:blipFill>
          <a:blip r:embed="rId5"/>
          <a:stretch>
            <a:fillRect/>
          </a:stretch>
        </p:blipFill>
        <p:spPr>
          <a:xfrm>
            <a:off x="3657600" y="3820795"/>
            <a:ext cx="1691640" cy="110998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三、维护社会安全的措施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维护社会安全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7" name="椭圆 6"/>
          <p:cNvSpPr/>
          <p:nvPr>
            <p:custDataLst>
              <p:tags r:id="rId1"/>
            </p:custDataLst>
          </p:nvPr>
        </p:nvSpPr>
        <p:spPr>
          <a:xfrm rot="15720972">
            <a:off x="3384716" y="3384049"/>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350" dirty="0">
              <a:solidFill>
                <a:schemeClr val="bg1"/>
              </a:solidFill>
            </a:endParaRPr>
          </a:p>
        </p:txBody>
      </p:sp>
      <p:sp>
        <p:nvSpPr>
          <p:cNvPr id="13" name="椭圆 12"/>
          <p:cNvSpPr/>
          <p:nvPr>
            <p:custDataLst>
              <p:tags r:id="rId2"/>
            </p:custDataLst>
          </p:nvPr>
        </p:nvSpPr>
        <p:spPr>
          <a:xfrm rot="3600000" flipH="1">
            <a:off x="3657868" y="2684769"/>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二</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15" name="矩形 14"/>
          <p:cNvSpPr/>
          <p:nvPr>
            <p:custDataLst>
              <p:tags r:id="rId3"/>
            </p:custDataLst>
          </p:nvPr>
        </p:nvSpPr>
        <p:spPr>
          <a:xfrm rot="12827325">
            <a:off x="3579738" y="3137130"/>
            <a:ext cx="292209" cy="346284"/>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900">
              <a:solidFill>
                <a:schemeClr val="bg1"/>
              </a:solidFill>
            </a:endParaRPr>
          </a:p>
        </p:txBody>
      </p:sp>
      <p:sp>
        <p:nvSpPr>
          <p:cNvPr id="18" name="椭圆 17"/>
          <p:cNvSpPr/>
          <p:nvPr>
            <p:custDataLst>
              <p:tags r:id="rId4"/>
            </p:custDataLst>
          </p:nvPr>
        </p:nvSpPr>
        <p:spPr>
          <a:xfrm rot="986847">
            <a:off x="3844742" y="1704437"/>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dirty="0">
              <a:solidFill>
                <a:schemeClr val="bg1"/>
              </a:solidFill>
              <a:latin typeface="微软雅黑" panose="020B0503020204020204" charset="-122"/>
              <a:ea typeface="微软雅黑" panose="020B0503020204020204" charset="-122"/>
            </a:endParaRPr>
          </a:p>
        </p:txBody>
      </p:sp>
      <p:sp>
        <p:nvSpPr>
          <p:cNvPr id="19" name="椭圆 18"/>
          <p:cNvSpPr/>
          <p:nvPr>
            <p:custDataLst>
              <p:tags r:id="rId5"/>
            </p:custDataLst>
          </p:nvPr>
        </p:nvSpPr>
        <p:spPr>
          <a:xfrm>
            <a:off x="4129642" y="2190658"/>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一</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20" name="矩形 14"/>
          <p:cNvSpPr/>
          <p:nvPr>
            <p:custDataLst>
              <p:tags r:id="rId6"/>
            </p:custDataLst>
          </p:nvPr>
        </p:nvSpPr>
        <p:spPr>
          <a:xfrm rot="19693200">
            <a:off x="4045314" y="1960254"/>
            <a:ext cx="292209" cy="341155"/>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a:solidFill>
                <a:schemeClr val="bg1"/>
              </a:solidFill>
              <a:latin typeface="微软雅黑" panose="020B0503020204020204" charset="-122"/>
              <a:ea typeface="微软雅黑" panose="020B0503020204020204" charset="-122"/>
            </a:endParaRPr>
          </a:p>
        </p:txBody>
      </p:sp>
      <p:sp>
        <p:nvSpPr>
          <p:cNvPr id="30" name="椭圆 29"/>
          <p:cNvSpPr/>
          <p:nvPr>
            <p:custDataLst>
              <p:tags r:id="rId7"/>
            </p:custDataLst>
          </p:nvPr>
        </p:nvSpPr>
        <p:spPr>
          <a:xfrm rot="986847" flipH="1" flipV="1">
            <a:off x="4609733" y="3851300"/>
            <a:ext cx="365493" cy="365493"/>
          </a:xfrm>
          <a:prstGeom prst="ellipse">
            <a:avLst/>
          </a:prstGeom>
          <a:solidFill>
            <a:srgbClr val="DA0000"/>
          </a:solidFill>
          <a:ln w="57150">
            <a:solidFill>
              <a:schemeClr val="accent1"/>
            </a:solid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350" dirty="0">
              <a:solidFill>
                <a:schemeClr val="bg1"/>
              </a:solidFill>
            </a:endParaRPr>
          </a:p>
        </p:txBody>
      </p:sp>
      <p:sp>
        <p:nvSpPr>
          <p:cNvPr id="31" name="椭圆 30"/>
          <p:cNvSpPr/>
          <p:nvPr>
            <p:custDataLst>
              <p:tags r:id="rId8"/>
            </p:custDataLst>
          </p:nvPr>
        </p:nvSpPr>
        <p:spPr>
          <a:xfrm rot="9900000" flipH="1" flipV="1">
            <a:off x="4119339" y="3159587"/>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p>
            <a:pPr algn="ctr"/>
            <a:r>
              <a:rPr lang="zh-CN" altLang="en-US" sz="1400" b="1" dirty="0">
                <a:solidFill>
                  <a:schemeClr val="bg1"/>
                </a:solidFill>
                <a:latin typeface="微软雅黑" panose="020B0503020204020204" charset="-122"/>
                <a:ea typeface="微软雅黑" panose="020B0503020204020204" charset="-122"/>
                <a:cs typeface="+mn-ea"/>
              </a:rPr>
              <a:t>三</a:t>
            </a:r>
            <a:endParaRPr lang="zh-CN" altLang="en-US" sz="1400" b="1" dirty="0">
              <a:solidFill>
                <a:schemeClr val="bg1"/>
              </a:solidFill>
              <a:latin typeface="微软雅黑" panose="020B0503020204020204" charset="-122"/>
              <a:ea typeface="微软雅黑" panose="020B0503020204020204" charset="-122"/>
              <a:cs typeface="+mn-ea"/>
            </a:endParaRPr>
          </a:p>
        </p:txBody>
      </p:sp>
      <p:sp>
        <p:nvSpPr>
          <p:cNvPr id="32" name="矩形 14"/>
          <p:cNvSpPr/>
          <p:nvPr>
            <p:custDataLst>
              <p:tags r:id="rId9"/>
            </p:custDataLst>
          </p:nvPr>
        </p:nvSpPr>
        <p:spPr>
          <a:xfrm rot="19693200" flipH="1" flipV="1">
            <a:off x="4472868" y="3616716"/>
            <a:ext cx="292209" cy="316443"/>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900">
              <a:solidFill>
                <a:schemeClr val="bg1"/>
              </a:solidFill>
            </a:endParaRPr>
          </a:p>
        </p:txBody>
      </p:sp>
      <p:sp>
        <p:nvSpPr>
          <p:cNvPr id="34" name="椭圆 33"/>
          <p:cNvSpPr/>
          <p:nvPr>
            <p:custDataLst>
              <p:tags r:id="rId10"/>
            </p:custDataLst>
          </p:nvPr>
        </p:nvSpPr>
        <p:spPr>
          <a:xfrm rot="12600000" flipH="1" flipV="1">
            <a:off x="5062699" y="2195016"/>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dirty="0">
              <a:solidFill>
                <a:schemeClr val="bg1"/>
              </a:solidFill>
              <a:latin typeface="微软雅黑" panose="020B0503020204020204" charset="-122"/>
              <a:ea typeface="微软雅黑" panose="020B0503020204020204" charset="-122"/>
            </a:endParaRPr>
          </a:p>
        </p:txBody>
      </p:sp>
      <p:sp>
        <p:nvSpPr>
          <p:cNvPr id="35" name="椭圆 34"/>
          <p:cNvSpPr/>
          <p:nvPr>
            <p:custDataLst>
              <p:tags r:id="rId11"/>
            </p:custDataLst>
          </p:nvPr>
        </p:nvSpPr>
        <p:spPr>
          <a:xfrm rot="7200000" flipH="1" flipV="1">
            <a:off x="4584054" y="2688804"/>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四</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36" name="矩形 14"/>
          <p:cNvSpPr/>
          <p:nvPr>
            <p:custDataLst>
              <p:tags r:id="rId12"/>
            </p:custDataLst>
          </p:nvPr>
        </p:nvSpPr>
        <p:spPr>
          <a:xfrm rot="12827325" flipH="1" flipV="1">
            <a:off x="4941765" y="2460175"/>
            <a:ext cx="292209" cy="345822"/>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a:solidFill>
                <a:schemeClr val="bg1"/>
              </a:solidFill>
              <a:latin typeface="微软雅黑" panose="020B0503020204020204" charset="-122"/>
              <a:ea typeface="微软雅黑" panose="020B0503020204020204" charset="-122"/>
            </a:endParaRPr>
          </a:p>
        </p:txBody>
      </p:sp>
      <p:sp>
        <p:nvSpPr>
          <p:cNvPr id="8" name="文本框 7"/>
          <p:cNvSpPr txBox="1"/>
          <p:nvPr/>
        </p:nvSpPr>
        <p:spPr>
          <a:xfrm>
            <a:off x="304800" y="1429385"/>
            <a:ext cx="3406775" cy="1322070"/>
          </a:xfrm>
          <a:prstGeom prst="rect">
            <a:avLst/>
          </a:prstGeom>
          <a:noFill/>
          <a:ln w="9525">
            <a:noFill/>
          </a:ln>
        </p:spPr>
        <p:txBody>
          <a:bodyPr wrap="square">
            <a:spAutoFit/>
          </a:bodyPr>
          <a:p>
            <a:pPr indent="0"/>
            <a:r>
              <a:rPr lang="zh-CN"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（一）完善社会安全的实现机制</a:t>
            </a:r>
            <a:r>
              <a:rPr lang="zh-CN" sz="1600" b="0">
                <a:latin typeface="微软雅黑" panose="020B0503020204020204" charset="-122"/>
                <a:ea typeface="微软雅黑" panose="020B0503020204020204" charset="-122"/>
              </a:rPr>
              <a:t>在社会治理和国家管理中，要在稳定和活力、安全和进步之间寻找恰当的平衡点，努力做到活而不乱，静而有序。</a:t>
            </a:r>
            <a:endParaRPr lang="zh-CN" altLang="en-US" sz="1600" b="0">
              <a:latin typeface="微软雅黑" panose="020B0503020204020204" charset="-122"/>
              <a:ea typeface="微软雅黑" panose="020B0503020204020204" charset="-122"/>
            </a:endParaRPr>
          </a:p>
        </p:txBody>
      </p:sp>
      <p:sp>
        <p:nvSpPr>
          <p:cNvPr id="9" name="文本框 8"/>
          <p:cNvSpPr txBox="1"/>
          <p:nvPr/>
        </p:nvSpPr>
        <p:spPr>
          <a:xfrm>
            <a:off x="5105400" y="3181350"/>
            <a:ext cx="3286125" cy="1568450"/>
          </a:xfrm>
          <a:prstGeom prst="rect">
            <a:avLst/>
          </a:prstGeom>
          <a:noFill/>
          <a:ln w="9525">
            <a:noFill/>
          </a:ln>
        </p:spPr>
        <p:txBody>
          <a:bodyPr wrap="square">
            <a:spAutoFit/>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（三）增强人民对中国特色社会主义的认同感</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r>
              <a:rPr lang="zh-CN" sz="1600">
                <a:latin typeface="微软雅黑" panose="020B0503020204020204" charset="-122"/>
                <a:ea typeface="微软雅黑" panose="020B0503020204020204" charset="-122"/>
              </a:rPr>
              <a:t>国家要长治久安就要提高广大人民群众对中国特色社会主义制度的自信，实际上这也涉及中国共产党执政的社会基础问题。</a:t>
            </a:r>
            <a:endParaRPr lang="zh-CN" altLang="en-US" sz="1600" b="0">
              <a:latin typeface="微软雅黑" panose="020B0503020204020204" charset="-122"/>
              <a:ea typeface="微软雅黑" panose="020B0503020204020204" charset="-122"/>
            </a:endParaRPr>
          </a:p>
        </p:txBody>
      </p:sp>
      <p:sp>
        <p:nvSpPr>
          <p:cNvPr id="10" name="文本框 9"/>
          <p:cNvSpPr txBox="1"/>
          <p:nvPr/>
        </p:nvSpPr>
        <p:spPr>
          <a:xfrm>
            <a:off x="5334000" y="1200150"/>
            <a:ext cx="3435985" cy="1322070"/>
          </a:xfrm>
          <a:prstGeom prst="rect">
            <a:avLst/>
          </a:prstGeom>
          <a:noFill/>
          <a:ln w="9525">
            <a:noFill/>
          </a:ln>
        </p:spPr>
        <p:txBody>
          <a:bodyPr wrap="square">
            <a:spAutoFit/>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（四）夯实社会安全的所有制基础</a:t>
            </a:r>
            <a:r>
              <a:rPr lang="zh-CN" sz="1600" b="0">
                <a:latin typeface="微软雅黑" panose="020B0503020204020204" charset="-122"/>
                <a:ea typeface="微软雅黑" panose="020B0503020204020204" charset="-122"/>
              </a:rPr>
              <a:t>构筑社会安全的经济基础，要处理好公有制经济的地位、作用，以及非公有制经济，特别是小微企业的发展空间等问题。</a:t>
            </a:r>
            <a:endParaRPr lang="zh-CN" altLang="en-US" sz="1600" b="0">
              <a:latin typeface="微软雅黑" panose="020B0503020204020204" charset="-122"/>
              <a:ea typeface="微软雅黑" panose="020B0503020204020204" charset="-122"/>
            </a:endParaRPr>
          </a:p>
        </p:txBody>
      </p:sp>
      <p:sp>
        <p:nvSpPr>
          <p:cNvPr id="12" name="文本框 11"/>
          <p:cNvSpPr txBox="1"/>
          <p:nvPr/>
        </p:nvSpPr>
        <p:spPr>
          <a:xfrm>
            <a:off x="415290" y="3333750"/>
            <a:ext cx="2776220" cy="1322070"/>
          </a:xfrm>
          <a:prstGeom prst="rect">
            <a:avLst/>
          </a:prstGeom>
          <a:noFill/>
          <a:ln w="9525">
            <a:noFill/>
          </a:ln>
        </p:spPr>
        <p:txBody>
          <a:bodyPr wrap="square">
            <a:spAutoFit/>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（二）形成更加成熟的国家对外战略</a:t>
            </a:r>
            <a:r>
              <a:rPr lang="zh-CN" sz="1600" b="0">
                <a:solidFill>
                  <a:schemeClr val="tx1"/>
                </a:solidFill>
                <a:latin typeface="微软雅黑" panose="020B0503020204020204" charset="-122"/>
                <a:ea typeface="微软雅黑" panose="020B0503020204020204" charset="-122"/>
              </a:rPr>
              <a:t>在内外互动的过程中把国防建设好，是保持国内社会安全的重要前提。</a:t>
            </a:r>
            <a:endParaRPr lang="zh-CN" altLang="en-US" sz="1600" b="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第三节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维护国土安全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一、维护国土安全的意义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二、我国国土安全面临的挑战三、维护国土安全的措施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一、维护国土安全的意义</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维护国土安全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3271520" y="1352550"/>
            <a:ext cx="6104255" cy="1158240"/>
          </a:xfrm>
          <a:prstGeom prst="rect">
            <a:avLst/>
          </a:prstGeom>
          <a:noFill/>
          <a:ln w="9525">
            <a:noFill/>
          </a:ln>
        </p:spPr>
        <p:txBody>
          <a:bodyPr wrap="square">
            <a:noAutofit/>
          </a:bodyPr>
          <a:p>
            <a:pPr indent="0">
              <a:lnSpc>
                <a:spcPct val="150000"/>
              </a:lnSpc>
              <a:spcBef>
                <a:spcPts val="0"/>
              </a:spcBef>
              <a:spcAft>
                <a:spcPts val="0"/>
              </a:spcAft>
            </a:pPr>
            <a:r>
              <a:rPr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（一）国土安全是国家生存和发展的基本条件</a:t>
            </a:r>
            <a:endParaRPr sz="1600" b="0">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r>
              <a:rPr sz="1600" b="0">
                <a:solidFill>
                  <a:srgbClr val="231F20"/>
                </a:solidFill>
                <a:latin typeface="微软雅黑" panose="020B0503020204020204" charset="-122"/>
                <a:ea typeface="微软雅黑" panose="020B0503020204020204" charset="-122"/>
                <a:cs typeface="微软雅黑" panose="020B0503020204020204" charset="-122"/>
              </a:rPr>
              <a:t>生存和发展是国家的两大基本利益。从国家生存方面看，领土是主权国家赖以生存和发展的物质基础，提供人们生存和发展的场所、国家政权行使主权的空间，以及不可或缺的生产生活资料</a:t>
            </a:r>
            <a:r>
              <a:rPr lang="zh-CN" sz="1600" b="0">
                <a:solidFill>
                  <a:srgbClr val="231F20"/>
                </a:solidFill>
                <a:latin typeface="微软雅黑" panose="020B0503020204020204" charset="-122"/>
                <a:ea typeface="微软雅黑" panose="020B0503020204020204" charset="-122"/>
                <a:cs typeface="微软雅黑" panose="020B0503020204020204" charset="-122"/>
              </a:rPr>
              <a:t>，</a:t>
            </a:r>
            <a:r>
              <a:rPr sz="1600" b="0">
                <a:solidFill>
                  <a:srgbClr val="231F20"/>
                </a:solidFill>
                <a:latin typeface="微软雅黑" panose="020B0503020204020204" charset="-122"/>
                <a:ea typeface="微软雅黑" panose="020B0503020204020204" charset="-122"/>
                <a:cs typeface="微软雅黑" panose="020B0503020204020204" charset="-122"/>
              </a:rPr>
              <a:t>从国家发展方面看，国土的安全状态与国家能否繁荣息息相关。</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352800" y="3105150"/>
            <a:ext cx="5487670" cy="710565"/>
          </a:xfrm>
          <a:prstGeom prst="rect">
            <a:avLst/>
          </a:prstGeom>
          <a:noFill/>
          <a:ln w="9525">
            <a:noFill/>
          </a:ln>
        </p:spPr>
        <p:txBody>
          <a:bodyPr wrap="square">
            <a:noAutofit/>
          </a:bodyPr>
          <a:p>
            <a:pPr algn="l">
              <a:lnSpc>
                <a:spcPct val="150000"/>
              </a:lnSpc>
              <a:spcBef>
                <a:spcPts val="0"/>
              </a:spcBef>
              <a:spcAft>
                <a:spcPts val="0"/>
              </a:spcAft>
              <a:buClrTx/>
              <a:buSzTx/>
              <a:buFontTx/>
            </a:pPr>
            <a:r>
              <a:rPr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（二）国土安全与其他领域的安全息息相关</a:t>
            </a:r>
            <a:endParaRPr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cs typeface="微软雅黑" panose="020B0503020204020204" charset="-122"/>
              </a:rPr>
              <a:t>国土安全是国家安全体系的重要组成部分，与政治安全、经济安全、军事安全等方面相互依赖、相互影响、相互作用。</a:t>
            </a:r>
            <a:endParaRPr lang="zh-CN" sz="1600">
              <a:latin typeface="微软雅黑" panose="020B0503020204020204" charset="-122"/>
              <a:ea typeface="微软雅黑" panose="020B0503020204020204" charset="-122"/>
              <a:cs typeface="微软雅黑" panose="020B0503020204020204" charset="-122"/>
            </a:endParaRPr>
          </a:p>
          <a:p>
            <a:endParaRPr lang="zh-CN" altLang="en-US" sz="160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图片 7" descr="u=3246847186,3993713984&amp;fm=253&amp;fmt=auto&amp;app=120&amp;f=JPEG.webp"/>
          <p:cNvPicPr>
            <a:picLocks noChangeAspect="1"/>
          </p:cNvPicPr>
          <p:nvPr/>
        </p:nvPicPr>
        <p:blipFill>
          <a:blip r:embed="rId1"/>
          <a:stretch>
            <a:fillRect/>
          </a:stretch>
        </p:blipFill>
        <p:spPr>
          <a:xfrm>
            <a:off x="568325" y="1581150"/>
            <a:ext cx="2602230" cy="1781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二、我国国土安全面临的挑战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维护国土安全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7411" name="圆角矩形 4"/>
          <p:cNvSpPr>
            <a:spLocks noChangeArrowheads="1"/>
          </p:cNvSpPr>
          <p:nvPr>
            <p:custDataLst>
              <p:tags r:id="rId1"/>
            </p:custDataLst>
          </p:nvPr>
        </p:nvSpPr>
        <p:spPr bwMode="auto">
          <a:xfrm>
            <a:off x="457200" y="1959610"/>
            <a:ext cx="849630" cy="1671320"/>
          </a:xfrm>
          <a:prstGeom prst="roundRect">
            <a:avLst>
              <a:gd name="adj" fmla="val 16667"/>
            </a:avLst>
          </a:prstGeom>
          <a:solidFill>
            <a:srgbClr val="C00000"/>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400" b="1">
                <a:solidFill>
                  <a:srgbClr val="FFFFFF"/>
                </a:solidFill>
                <a:latin typeface="微软雅黑" panose="020B0503020204020204" charset="-122"/>
              </a:rPr>
              <a:t>挑战</a:t>
            </a:r>
            <a:endParaRPr lang="zh-CN" altLang="en-US" sz="1400" b="1">
              <a:solidFill>
                <a:srgbClr val="FFFFFF"/>
              </a:solidFill>
              <a:latin typeface="微软雅黑" panose="020B0503020204020204" charset="-122"/>
            </a:endParaRPr>
          </a:p>
        </p:txBody>
      </p:sp>
      <p:sp>
        <p:nvSpPr>
          <p:cNvPr id="17412" name="圆角矩形 5"/>
          <p:cNvSpPr>
            <a:spLocks noChangeArrowheads="1"/>
          </p:cNvSpPr>
          <p:nvPr>
            <p:custDataLst>
              <p:tags r:id="rId2"/>
            </p:custDataLst>
          </p:nvPr>
        </p:nvSpPr>
        <p:spPr bwMode="auto">
          <a:xfrm>
            <a:off x="1600200" y="1428750"/>
            <a:ext cx="1426210"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400" b="1">
                <a:solidFill>
                  <a:srgbClr val="FFFFFF"/>
                </a:solidFill>
                <a:latin typeface="微软雅黑" panose="020B0503020204020204" charset="-122"/>
              </a:rPr>
              <a:t>台湾问题</a:t>
            </a:r>
            <a:endParaRPr lang="zh-CN" altLang="en-US" sz="1400" b="1">
              <a:solidFill>
                <a:srgbClr val="FFFFFF"/>
              </a:solidFill>
              <a:latin typeface="微软雅黑" panose="020B0503020204020204" charset="-122"/>
            </a:endParaRPr>
          </a:p>
        </p:txBody>
      </p:sp>
      <p:sp>
        <p:nvSpPr>
          <p:cNvPr id="17413" name="圆角矩形 6"/>
          <p:cNvSpPr>
            <a:spLocks noChangeArrowheads="1"/>
          </p:cNvSpPr>
          <p:nvPr>
            <p:custDataLst>
              <p:tags r:id="rId3"/>
            </p:custDataLst>
          </p:nvPr>
        </p:nvSpPr>
        <p:spPr bwMode="auto">
          <a:xfrm>
            <a:off x="1600200" y="3862070"/>
            <a:ext cx="1426210"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350" b="1">
                <a:solidFill>
                  <a:srgbClr val="FFFFFF"/>
                </a:solidFill>
                <a:latin typeface="微软雅黑" panose="020B0503020204020204" charset="-122"/>
              </a:rPr>
              <a:t>陆海边疆领土安全面临挑战</a:t>
            </a:r>
            <a:endParaRPr lang="zh-CN" altLang="en-US" sz="1350" b="1">
              <a:solidFill>
                <a:srgbClr val="FFFFFF"/>
              </a:solidFill>
              <a:latin typeface="微软雅黑" panose="020B0503020204020204" charset="-122"/>
            </a:endParaRPr>
          </a:p>
        </p:txBody>
      </p:sp>
      <p:sp>
        <p:nvSpPr>
          <p:cNvPr id="6" name="圆角矩形 5"/>
          <p:cNvSpPr>
            <a:spLocks noChangeArrowheads="1"/>
          </p:cNvSpPr>
          <p:nvPr>
            <p:custDataLst>
              <p:tags r:id="rId4"/>
            </p:custDataLst>
          </p:nvPr>
        </p:nvSpPr>
        <p:spPr bwMode="auto">
          <a:xfrm>
            <a:off x="1600200" y="2571750"/>
            <a:ext cx="1426210"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350" b="1">
                <a:solidFill>
                  <a:srgbClr val="FFFFFF"/>
                </a:solidFill>
                <a:latin typeface="微软雅黑" panose="020B0503020204020204" charset="-122"/>
              </a:rPr>
              <a:t>反分裂斗争形势依然严峻</a:t>
            </a:r>
            <a:endParaRPr lang="zh-CN" altLang="en-US" sz="1350" b="1">
              <a:solidFill>
                <a:srgbClr val="FFFFFF"/>
              </a:solidFill>
              <a:latin typeface="微软雅黑" panose="020B0503020204020204" charset="-122"/>
            </a:endParaRPr>
          </a:p>
        </p:txBody>
      </p:sp>
      <p:sp>
        <p:nvSpPr>
          <p:cNvPr id="5" name="文本框 4"/>
          <p:cNvSpPr txBox="1"/>
          <p:nvPr/>
        </p:nvSpPr>
        <p:spPr>
          <a:xfrm>
            <a:off x="3083560" y="1259840"/>
            <a:ext cx="5201920" cy="737235"/>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rPr>
              <a:t>台湾自古就是我国的神圣领土，实现祖国的完全统一，是全体中华儿女的共同愿望，是中华民族根本利益所在。</a:t>
            </a:r>
            <a:endParaRPr lang="zh-CN" altLang="en-US" sz="1400" b="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3083560" y="2114550"/>
            <a:ext cx="5807075" cy="1060450"/>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rPr>
              <a:t>反对民族分裂，维护国家统一是国家最高利益，也是边疆各民族利益所在。当前，随着我国综合实力的不断提高，国家一系列惠及边疆少数民族政策的实施，我国边疆少数民族地区，经济社会发生根本上的变化。</a:t>
            </a:r>
            <a:endParaRPr lang="zh-CN" altLang="en-US" sz="1400" b="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3048000" y="3257550"/>
            <a:ext cx="5842635" cy="1706880"/>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rPr>
              <a:t>在东海专属经济区划界和钓鱼岛问题上，日本单方刻意抹杀历史，钓鱼岛自古就是中国的领土，主权问题不能让步。当前我国南海岛礁归属和海域划分上存在分歧和争端，与印度也存着边界争端，与不丹也还没有实现边界划界。除此之外，我国在黄海海域面临着同朝鲜和韩国的划界问题，需制定相关政策和策略，维护海上安全，维护我国海洋国土。</a:t>
            </a:r>
            <a:endParaRPr lang="zh-CN" altLang="en-US" sz="1400" b="0">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三、维护国土安全的措施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维护国土安全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cxnSp>
        <p:nvCxnSpPr>
          <p:cNvPr id="5" name="直接箭头连接符 4"/>
          <p:cNvCxnSpPr/>
          <p:nvPr>
            <p:custDataLst>
              <p:tags r:id="rId1"/>
            </p:custDataLst>
          </p:nvPr>
        </p:nvCxnSpPr>
        <p:spPr>
          <a:xfrm flipH="1">
            <a:off x="417819" y="3002391"/>
            <a:ext cx="8334098" cy="0"/>
          </a:xfrm>
          <a:prstGeom prst="straightConnector1">
            <a:avLst/>
          </a:prstGeom>
          <a:ln w="28575">
            <a:solidFill>
              <a:sysClr val="window" lastClr="FFFFFF">
                <a:lumMod val="50000"/>
              </a:sysClr>
            </a:solidFill>
            <a:headEnd type="arrow" w="med" len="med"/>
            <a:tailEnd type="none" w="med" len="med"/>
          </a:ln>
        </p:spPr>
        <p:style>
          <a:lnRef idx="1">
            <a:srgbClr val="1F74AD"/>
          </a:lnRef>
          <a:fillRef idx="0">
            <a:srgbClr val="1F74AD"/>
          </a:fillRef>
          <a:effectRef idx="0">
            <a:srgbClr val="1F74AD"/>
          </a:effectRef>
          <a:fontRef idx="minor">
            <a:srgbClr val="000000"/>
          </a:fontRef>
        </p:style>
      </p:cxnSp>
      <p:cxnSp>
        <p:nvCxnSpPr>
          <p:cNvPr id="24" name="Straight Arrow Connector 5"/>
          <p:cNvCxnSpPr/>
          <p:nvPr>
            <p:custDataLst>
              <p:tags r:id="rId2"/>
            </p:custDataLst>
          </p:nvPr>
        </p:nvCxnSpPr>
        <p:spPr>
          <a:xfrm flipV="1">
            <a:off x="4549397" y="1416872"/>
            <a:ext cx="0" cy="3054464"/>
          </a:xfrm>
          <a:prstGeom prst="straightConnector1">
            <a:avLst/>
          </a:prstGeom>
          <a:ln w="28575">
            <a:solidFill>
              <a:sysClr val="window" lastClr="FFFFFF">
                <a:lumMod val="50000"/>
              </a:sysClr>
            </a:solidFill>
            <a:headEnd type="none" w="med" len="med"/>
            <a:tailEnd type="triangle" w="med" len="med"/>
          </a:ln>
        </p:spPr>
        <p:style>
          <a:lnRef idx="1">
            <a:srgbClr val="1F74AD"/>
          </a:lnRef>
          <a:fillRef idx="0">
            <a:srgbClr val="1F74AD"/>
          </a:fillRef>
          <a:effectRef idx="0">
            <a:srgbClr val="1F74AD"/>
          </a:effectRef>
          <a:fontRef idx="minor">
            <a:srgbClr val="000000"/>
          </a:fontRef>
        </p:style>
      </p:cxnSp>
      <p:sp>
        <p:nvSpPr>
          <p:cNvPr id="10" name="矩形 9"/>
          <p:cNvSpPr/>
          <p:nvPr>
            <p:custDataLst>
              <p:tags r:id="rId3"/>
            </p:custDataLst>
          </p:nvPr>
        </p:nvSpPr>
        <p:spPr>
          <a:xfrm>
            <a:off x="482600" y="1115695"/>
            <a:ext cx="3970020" cy="168529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4648835" y="3235325"/>
            <a:ext cx="3970020" cy="170307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5"/>
            </p:custDataLst>
          </p:nvPr>
        </p:nvSpPr>
        <p:spPr>
          <a:xfrm>
            <a:off x="4648835" y="1115695"/>
            <a:ext cx="3970020" cy="1685290"/>
          </a:xfrm>
          <a:prstGeom prst="rect">
            <a:avLst/>
          </a:prstGeom>
          <a:solidFill>
            <a:srgbClr val="FFC5C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498475" y="3235325"/>
            <a:ext cx="3970020" cy="169418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7"/>
            </p:custDataLst>
          </p:nvPr>
        </p:nvSpPr>
        <p:spPr>
          <a:xfrm>
            <a:off x="406400" y="1247140"/>
            <a:ext cx="4118610" cy="1109345"/>
          </a:xfrm>
          <a:prstGeom prst="rect">
            <a:avLst/>
          </a:prstGeom>
          <a:noFill/>
        </p:spPr>
        <p:txBody>
          <a:bodyPr wrap="square" rtlCol="0" anchor="t" anchorCtr="0">
            <a:spAutoFit/>
          </a:bodyPr>
          <a:p>
            <a:pPr lvl="0" indent="0" algn="ctr" fontAlgn="auto">
              <a:lnSpc>
                <a:spcPct val="100000"/>
              </a:lnSpc>
              <a:spcAft>
                <a:spcPts val="500"/>
              </a:spcAft>
              <a:buNone/>
              <a:defRPr/>
            </a:pPr>
            <a:r>
              <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rPr>
              <a:t>（一）提升综合维护国土安全能力</a:t>
            </a:r>
            <a:endPar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marL="171450" lvl="0" indent="-171450" algn="l" fontAlgn="auto">
              <a:lnSpc>
                <a:spcPct val="100000"/>
              </a:lnSpc>
              <a:spcAft>
                <a:spcPts val="500"/>
              </a:spcAft>
              <a:buFont typeface="Wingdings" panose="05000000000000000000" charset="0"/>
              <a:buChar char="l"/>
              <a:defRPr/>
            </a:pPr>
            <a:r>
              <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rPr>
              <a:t>提升综合国力是维护国土安全的前提和保障。只有国家强大了，维护国土安全才能有底气、有保障。我国应当坚持以经济建设为中心，集中力量推进现代化建设，加强国防建设。</a:t>
            </a:r>
            <a:endPar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8"/>
            </p:custDataLst>
          </p:nvPr>
        </p:nvSpPr>
        <p:spPr>
          <a:xfrm>
            <a:off x="4795520" y="1247140"/>
            <a:ext cx="3662045" cy="1109345"/>
          </a:xfrm>
          <a:prstGeom prst="rect">
            <a:avLst/>
          </a:prstGeom>
          <a:noFill/>
        </p:spPr>
        <p:txBody>
          <a:bodyPr wrap="square" rtlCol="0" anchor="t" anchorCtr="0">
            <a:spAutoFit/>
          </a:bodyPr>
          <a:p>
            <a:pPr lvl="0" indent="0" algn="ctr" fontAlgn="auto">
              <a:lnSpc>
                <a:spcPct val="100000"/>
              </a:lnSpc>
              <a:spcAft>
                <a:spcPts val="500"/>
              </a:spcAft>
              <a:buNone/>
              <a:defRPr/>
            </a:pPr>
            <a:r>
              <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rPr>
              <a:t>（二）加强国土安全体制机制建设</a:t>
            </a:r>
            <a:endPar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lvl="0" indent="0" algn="l" fontAlgn="auto">
              <a:lnSpc>
                <a:spcPct val="100000"/>
              </a:lnSpc>
              <a:spcAft>
                <a:spcPts val="500"/>
              </a:spcAft>
              <a:buNone/>
              <a:defRPr/>
            </a:pPr>
            <a:r>
              <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rPr>
              <a:t>维护国土安全工作涉及国家和政府工作的多个领域。我国应当健全相关统筹和协调工作机制，加强协调配合，有效整合资源，形成工作合力，构建统一高效的保障体系</a:t>
            </a:r>
            <a:endPar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9"/>
            </p:custDataLst>
          </p:nvPr>
        </p:nvSpPr>
        <p:spPr>
          <a:xfrm>
            <a:off x="582930" y="3375660"/>
            <a:ext cx="3819525" cy="92456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rPr>
              <a:t>（三）完善国土安全法律法规体系</a:t>
            </a:r>
            <a:endParaRPr lang="zh-CN" altLang="en-US" sz="1350">
              <a:solidFill>
                <a:schemeClr val="tx2"/>
              </a:solidFill>
              <a:latin typeface="Arial" panose="020B0604020202020204" pitchFamily="34" charset="0"/>
              <a:ea typeface="微软雅黑" panose="020B0503020204020204" charset="-122"/>
              <a:sym typeface="Arial" panose="020B0604020202020204" pitchFamily="34" charset="0"/>
            </a:endParaRPr>
          </a:p>
          <a:p>
            <a:pPr lvl="0" algn="l">
              <a:buClrTx/>
              <a:buSzTx/>
              <a:buFontTx/>
            </a:pPr>
            <a:r>
              <a:rPr lang="zh-CN" altLang="en-US" sz="1350">
                <a:solidFill>
                  <a:schemeClr val="tx2"/>
                </a:solidFill>
                <a:latin typeface="Arial" panose="020B0604020202020204" pitchFamily="34" charset="0"/>
                <a:ea typeface="微软雅黑" panose="020B0503020204020204" charset="-122"/>
                <a:sym typeface="Arial" panose="020B0604020202020204" pitchFamily="34" charset="0"/>
              </a:rPr>
              <a:t>完善国土安全法律法规体系，依法维护国土安全，是贯彻全面依法治国战略、加强国家治理体系建设的必然要求。</a:t>
            </a:r>
            <a:endParaRPr lang="zh-CN" altLang="en-US" sz="1350">
              <a:solidFill>
                <a:schemeClr val="tx2"/>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10"/>
            </p:custDataLst>
          </p:nvPr>
        </p:nvSpPr>
        <p:spPr>
          <a:xfrm>
            <a:off x="4819650" y="3375660"/>
            <a:ext cx="3662045" cy="924560"/>
          </a:xfrm>
          <a:prstGeom prst="rect">
            <a:avLst/>
          </a:prstGeom>
          <a:noFill/>
        </p:spPr>
        <p:txBody>
          <a:bodyPr wrap="square" rtlCol="0" anchor="t" anchorCtr="0">
            <a:spAutoFit/>
          </a:bodyPr>
          <a:p>
            <a:pPr lvl="0" indent="0" algn="ctr" fontAlgn="auto">
              <a:lnSpc>
                <a:spcPct val="100000"/>
              </a:lnSpc>
              <a:spcAft>
                <a:spcPts val="500"/>
              </a:spcAft>
              <a:buNone/>
              <a:defRPr/>
            </a:pPr>
            <a:r>
              <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rPr>
              <a:t>（四）加强国土安全宣传教育</a:t>
            </a:r>
            <a:endParaRPr lang="zh-CN" altLang="en-US" sz="14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marL="171450" lvl="0" indent="-171450" algn="l" fontAlgn="auto">
              <a:lnSpc>
                <a:spcPct val="100000"/>
              </a:lnSpc>
              <a:spcAft>
                <a:spcPts val="500"/>
              </a:spcAft>
              <a:buFont typeface="Wingdings" panose="05000000000000000000" charset="0"/>
              <a:buChar char="l"/>
              <a:defRPr/>
            </a:pPr>
            <a:r>
              <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rPr>
              <a:t>加强国土安全宣传教育，对于提高国民的危机意识，开拓视野、坚定信念、提升认知、增强能力，都具有重要意义。</a:t>
            </a:r>
            <a:endParaRPr lang="zh-CN" altLang="en-US" sz="12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第四节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维护军事安全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一、维护军事安全的意义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二、我国军事安全面临的挑战三、维护军事安全的措施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5"/>
          <p:cNvSpPr txBox="1"/>
          <p:nvPr/>
        </p:nvSpPr>
        <p:spPr>
          <a:xfrm>
            <a:off x="2438400" y="1047750"/>
            <a:ext cx="4631055" cy="2768600"/>
          </a:xfrm>
          <a:prstGeom prst="rect">
            <a:avLst/>
          </a:prstGeom>
          <a:noFill/>
          <a:ln>
            <a:noFill/>
          </a:ln>
        </p:spPr>
        <p:txBody>
          <a:bodyPr wrap="square" lIns="68580" tIns="34290" rIns="68580" bIns="34290" rtlCol="0">
            <a:noAutofit/>
          </a:bodyPr>
          <a:lstStyle/>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第一章	国家安全概述</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第二章	切实维护重点领域国家安全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第三章	国家安全战略</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第四章	中国国家安全主要法律解读</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
        <p:nvSpPr>
          <p:cNvPr id="2" name="文本框 1"/>
          <p:cNvSpPr txBox="1"/>
          <p:nvPr/>
        </p:nvSpPr>
        <p:spPr>
          <a:xfrm>
            <a:off x="3645812" y="209510"/>
            <a:ext cx="1852375" cy="706755"/>
          </a:xfrm>
          <a:prstGeom prst="rect">
            <a:avLst/>
          </a:prstGeom>
          <a:noFill/>
        </p:spPr>
        <p:txBody>
          <a:bodyPr wrap="square" rtlCol="0">
            <a:spAutoFit/>
          </a:bodyPr>
          <a:lstStyle/>
          <a:p>
            <a:pPr algn="ctr"/>
            <a:r>
              <a:rPr kumimoji="1" lang="zh-CN" altLang="en-US" sz="4000" b="1">
                <a:solidFill>
                  <a:schemeClr val="accent6">
                    <a:lumMod val="20000"/>
                    <a:lumOff val="80000"/>
                  </a:schemeClr>
                </a:solidFill>
                <a:latin typeface="微软雅黑" panose="020B0503020204020204" charset="-122"/>
                <a:ea typeface="微软雅黑" panose="020B0503020204020204" charset="-122"/>
              </a:rPr>
              <a:t>目录</a:t>
            </a:r>
            <a:endParaRPr kumimoji="1" lang="zh-CN" altLang="en-US" sz="40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一、维护军事安全的意义</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维护军事安全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对象11"/>
          <p:cNvSpPr/>
          <p:nvPr>
            <p:custDataLst>
              <p:tags r:id="rId1"/>
            </p:custDataLst>
          </p:nvPr>
        </p:nvSpPr>
        <p:spPr>
          <a:xfrm>
            <a:off x="533400" y="2052955"/>
            <a:ext cx="1224280" cy="1135380"/>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3200">
                <a:solidFill>
                  <a:schemeClr val="lt1">
                    <a:lumMod val="100000"/>
                  </a:schemeClr>
                </a:solidFill>
                <a:latin typeface="微软雅黑" panose="020B0503020204020204" charset="-122"/>
                <a:ea typeface="微软雅黑" panose="020B0503020204020204" charset="-122"/>
                <a:cs typeface="+mn-ea"/>
                <a:sym typeface="+mn-ea"/>
              </a:rPr>
              <a:t>意义</a:t>
            </a:r>
            <a:endParaRPr lang="zh-CN" altLang="en-US" sz="32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16" name="椭圆 15"/>
          <p:cNvSpPr/>
          <p:nvPr>
            <p:custDataLst>
              <p:tags r:id="rId2"/>
            </p:custDataLst>
          </p:nvPr>
        </p:nvSpPr>
        <p:spPr>
          <a:xfrm>
            <a:off x="19803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3"/>
            </p:custDataLst>
          </p:nvPr>
        </p:nvSpPr>
        <p:spPr>
          <a:xfrm>
            <a:off x="2001520" y="3486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0" name="文本框 99"/>
          <p:cNvSpPr txBox="1"/>
          <p:nvPr/>
        </p:nvSpPr>
        <p:spPr>
          <a:xfrm>
            <a:off x="2428240" y="1352550"/>
            <a:ext cx="3828415" cy="1158240"/>
          </a:xfrm>
          <a:prstGeom prst="rect">
            <a:avLst/>
          </a:prstGeom>
          <a:noFill/>
          <a:ln w="9525">
            <a:noFill/>
          </a:ln>
        </p:spPr>
        <p:txBody>
          <a:bodyPr wrap="square">
            <a:noAutofit/>
          </a:bodyPr>
          <a:p>
            <a:pPr indent="0">
              <a:lnSpc>
                <a:spcPct val="150000"/>
              </a:lnSpc>
              <a:spcBef>
                <a:spcPts val="0"/>
              </a:spcBef>
              <a:spcAft>
                <a:spcPts val="0"/>
              </a:spcAft>
            </a:pPr>
            <a:r>
              <a:rPr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（一）军事安全是国家安全的保障</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r>
              <a:rPr sz="1600" b="0">
                <a:solidFill>
                  <a:srgbClr val="231F20"/>
                </a:solidFill>
                <a:latin typeface="微软雅黑" panose="020B0503020204020204" charset="-122"/>
                <a:ea typeface="微软雅黑" panose="020B0503020204020204" charset="-122"/>
                <a:cs typeface="微软雅黑" panose="020B0503020204020204" charset="-122"/>
              </a:rPr>
              <a:t>在传统国家安全观中，军事安全是整个国家安全体系的核心内容，处于首要位置、支柱地位。</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438400" y="2876550"/>
            <a:ext cx="6424295" cy="710565"/>
          </a:xfrm>
          <a:prstGeom prst="rect">
            <a:avLst/>
          </a:prstGeom>
          <a:noFill/>
          <a:ln w="9525">
            <a:noFill/>
          </a:ln>
        </p:spPr>
        <p:txBody>
          <a:bodyPr wrap="square">
            <a:noAutofit/>
          </a:bodyPr>
          <a:p>
            <a:pPr algn="l">
              <a:lnSpc>
                <a:spcPct val="150000"/>
              </a:lnSpc>
              <a:spcBef>
                <a:spcPts val="0"/>
              </a:spcBef>
              <a:spcAft>
                <a:spcPts val="0"/>
              </a:spcAft>
              <a:buClrTx/>
              <a:buSzTx/>
              <a:buFontTx/>
            </a:pPr>
            <a:r>
              <a:rPr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（二）军事安全与其他安全不可分割</a:t>
            </a:r>
            <a:endParaRPr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cs typeface="微软雅黑" panose="020B0503020204020204" charset="-122"/>
              </a:rPr>
              <a:t>军事安全与其他安全密切联系、不可分割、融为一体。军事安全不仅局限于国家在军事领域自身的安全，还涉及其他核心利益和重大利益，覆盖政治、国土、经济、文化、社会、科技、网络、生态、资源、核以及海外利益等领域安全。这些领域的安全都需要军事手段提供保障。</a:t>
            </a:r>
            <a:endParaRPr lang="zh-CN" sz="1600">
              <a:latin typeface="微软雅黑" panose="020B0503020204020204" charset="-122"/>
              <a:ea typeface="微软雅黑" panose="020B0503020204020204" charset="-122"/>
              <a:cs typeface="微软雅黑" panose="020B0503020204020204" charset="-122"/>
            </a:endParaRPr>
          </a:p>
          <a:p>
            <a:endParaRPr lang="zh-CN" altLang="en-US" sz="160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图片 14" descr="71cf3bc79f3df8dc413c90efc511728b4710284e"/>
          <p:cNvPicPr>
            <a:picLocks noChangeAspect="1"/>
          </p:cNvPicPr>
          <p:nvPr/>
        </p:nvPicPr>
        <p:blipFill>
          <a:blip r:embed="rId4"/>
          <a:stretch>
            <a:fillRect/>
          </a:stretch>
        </p:blipFill>
        <p:spPr>
          <a:xfrm>
            <a:off x="6400800" y="1047750"/>
            <a:ext cx="2122170" cy="15919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kumimoji="1" lang="zh-CN" altLang="en-US" sz="2000" b="1">
                <a:solidFill>
                  <a:schemeClr val="accent1"/>
                </a:solidFill>
                <a:latin typeface="微软雅黑" panose="020B0503020204020204" charset="-122"/>
                <a:ea typeface="微软雅黑" panose="020B0503020204020204" charset="-122"/>
                <a:sym typeface="+mn-ea"/>
              </a:rPr>
              <a:t>二、我国军事安全面临的挑战</a:t>
            </a:r>
            <a:endParaRPr kumimoji="1"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维护军事安全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对象11"/>
          <p:cNvSpPr/>
          <p:nvPr>
            <p:custDataLst>
              <p:tags r:id="rId1"/>
            </p:custDataLst>
          </p:nvPr>
        </p:nvSpPr>
        <p:spPr>
          <a:xfrm>
            <a:off x="533400" y="2052955"/>
            <a:ext cx="1224280" cy="1135380"/>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3200">
                <a:solidFill>
                  <a:schemeClr val="lt1">
                    <a:lumMod val="100000"/>
                  </a:schemeClr>
                </a:solidFill>
                <a:latin typeface="微软雅黑" panose="020B0503020204020204" charset="-122"/>
                <a:ea typeface="微软雅黑" panose="020B0503020204020204" charset="-122"/>
                <a:cs typeface="+mn-ea"/>
                <a:sym typeface="+mn-ea"/>
              </a:rPr>
              <a:t>挑战</a:t>
            </a:r>
            <a:endParaRPr lang="zh-CN" altLang="en-US" sz="32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16" name="椭圆 15"/>
          <p:cNvSpPr/>
          <p:nvPr>
            <p:custDataLst>
              <p:tags r:id="rId2"/>
            </p:custDataLst>
          </p:nvPr>
        </p:nvSpPr>
        <p:spPr>
          <a:xfrm>
            <a:off x="19803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3"/>
            </p:custDataLst>
          </p:nvPr>
        </p:nvSpPr>
        <p:spPr>
          <a:xfrm>
            <a:off x="2001520" y="3486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5" name="文本框 4"/>
          <p:cNvSpPr txBox="1"/>
          <p:nvPr/>
        </p:nvSpPr>
        <p:spPr>
          <a:xfrm>
            <a:off x="2514600" y="1428750"/>
            <a:ext cx="3345180" cy="1337945"/>
          </a:xfrm>
          <a:prstGeom prst="rect">
            <a:avLst/>
          </a:prstGeom>
          <a:noFill/>
          <a:ln w="9525">
            <a:noFill/>
          </a:ln>
        </p:spPr>
        <p:txBody>
          <a:bodyPr wrap="square">
            <a:spAutoFit/>
          </a:bodyPr>
          <a:p>
            <a:pPr indent="0">
              <a:lnSpc>
                <a:spcPct val="150000"/>
              </a:lnSpc>
            </a:pPr>
            <a:r>
              <a:rPr lang="zh-CN" b="0">
                <a:solidFill>
                  <a:schemeClr val="tx1"/>
                </a:solidFill>
                <a:latin typeface="微软雅黑" panose="020B0503020204020204" charset="-122"/>
                <a:ea typeface="微软雅黑" panose="020B0503020204020204" charset="-122"/>
              </a:rPr>
              <a:t>美国军力向亚太地区的转移是当前中国军事安全面临的最严重的外部挑战</a:t>
            </a:r>
            <a:endParaRPr lang="zh-CN" altLang="en-US" b="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2590800" y="3486150"/>
            <a:ext cx="2966085" cy="922020"/>
          </a:xfrm>
          <a:prstGeom prst="rect">
            <a:avLst/>
          </a:prstGeom>
          <a:noFill/>
          <a:ln w="9525">
            <a:noFill/>
          </a:ln>
        </p:spPr>
        <p:txBody>
          <a:bodyPr wrap="square">
            <a:spAutoFit/>
          </a:bodyPr>
          <a:p>
            <a:pPr indent="0">
              <a:lnSpc>
                <a:spcPct val="150000"/>
              </a:lnSpc>
            </a:pPr>
            <a:r>
              <a:rPr lang="zh-CN" b="0">
                <a:solidFill>
                  <a:schemeClr val="tx1"/>
                </a:solidFill>
                <a:latin typeface="微软雅黑" panose="020B0503020204020204" charset="-122"/>
                <a:ea typeface="微软雅黑" panose="020B0503020204020204" charset="-122"/>
              </a:rPr>
              <a:t>国家主权、统一和领土完整面临多重挑战</a:t>
            </a:r>
            <a:endParaRPr lang="zh-CN" altLang="en-US" b="0">
              <a:solidFill>
                <a:schemeClr val="tx1"/>
              </a:solidFill>
              <a:latin typeface="微软雅黑" panose="020B0503020204020204" charset="-122"/>
              <a:ea typeface="微软雅黑" panose="020B0503020204020204" charset="-122"/>
            </a:endParaRPr>
          </a:p>
        </p:txBody>
      </p:sp>
      <p:pic>
        <p:nvPicPr>
          <p:cNvPr id="45" name="image133.png"/>
          <p:cNvPicPr>
            <a:picLocks noChangeAspect="1"/>
          </p:cNvPicPr>
          <p:nvPr/>
        </p:nvPicPr>
        <p:blipFill>
          <a:blip r:embed="rId4" cstate="print"/>
          <a:stretch>
            <a:fillRect/>
          </a:stretch>
        </p:blipFill>
        <p:spPr>
          <a:xfrm>
            <a:off x="6172200" y="1352550"/>
            <a:ext cx="1946910" cy="2882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三、维护军事安全的措施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维护军事安全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0" name="Freeform 5"/>
          <p:cNvSpPr/>
          <p:nvPr>
            <p:custDataLst>
              <p:tags r:id="rId1"/>
            </p:custDataLst>
          </p:nvPr>
        </p:nvSpPr>
        <p:spPr bwMode="auto">
          <a:xfrm>
            <a:off x="3987154" y="2059866"/>
            <a:ext cx="755502" cy="717864"/>
          </a:xfrm>
          <a:custGeom>
            <a:avLst/>
            <a:gdLst>
              <a:gd name="T0" fmla="*/ 156 w 823"/>
              <a:gd name="T1" fmla="*/ 782 h 782"/>
              <a:gd name="T2" fmla="*/ 0 w 823"/>
              <a:gd name="T3" fmla="*/ 300 h 782"/>
              <a:gd name="T4" fmla="*/ 411 w 823"/>
              <a:gd name="T5" fmla="*/ 0 h 782"/>
              <a:gd name="T6" fmla="*/ 823 w 823"/>
              <a:gd name="T7" fmla="*/ 300 h 782"/>
              <a:gd name="T8" fmla="*/ 665 w 823"/>
              <a:gd name="T9" fmla="*/ 782 h 782"/>
              <a:gd name="T10" fmla="*/ 156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156" y="782"/>
                </a:moveTo>
                <a:lnTo>
                  <a:pt x="0" y="300"/>
                </a:lnTo>
                <a:lnTo>
                  <a:pt x="411" y="0"/>
                </a:lnTo>
                <a:lnTo>
                  <a:pt x="823" y="300"/>
                </a:lnTo>
                <a:lnTo>
                  <a:pt x="665" y="782"/>
                </a:lnTo>
                <a:lnTo>
                  <a:pt x="156" y="782"/>
                </a:lnTo>
                <a:close/>
              </a:path>
            </a:pathLst>
          </a:custGeom>
          <a:gradFill>
            <a:gsLst>
              <a:gs pos="0">
                <a:srgbClr val="E30000"/>
              </a:gs>
              <a:gs pos="100000">
                <a:srgbClr val="760303"/>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1" name="Freeform 6"/>
          <p:cNvSpPr/>
          <p:nvPr>
            <p:custDataLst>
              <p:tags r:id="rId2"/>
            </p:custDataLst>
          </p:nvPr>
        </p:nvSpPr>
        <p:spPr bwMode="auto">
          <a:xfrm>
            <a:off x="4003678" y="2815109"/>
            <a:ext cx="756420" cy="717864"/>
          </a:xfrm>
          <a:custGeom>
            <a:avLst/>
            <a:gdLst>
              <a:gd name="T0" fmla="*/ 412 w 824"/>
              <a:gd name="T1" fmla="*/ 782 h 782"/>
              <a:gd name="T2" fmla="*/ 0 w 824"/>
              <a:gd name="T3" fmla="*/ 483 h 782"/>
              <a:gd name="T4" fmla="*/ 157 w 824"/>
              <a:gd name="T5" fmla="*/ 0 h 782"/>
              <a:gd name="T6" fmla="*/ 665 w 824"/>
              <a:gd name="T7" fmla="*/ 0 h 782"/>
              <a:gd name="T8" fmla="*/ 824 w 824"/>
              <a:gd name="T9" fmla="*/ 483 h 782"/>
              <a:gd name="T10" fmla="*/ 412 w 824"/>
              <a:gd name="T11" fmla="*/ 782 h 782"/>
            </a:gdLst>
            <a:ahLst/>
            <a:cxnLst>
              <a:cxn ang="0">
                <a:pos x="T0" y="T1"/>
              </a:cxn>
              <a:cxn ang="0">
                <a:pos x="T2" y="T3"/>
              </a:cxn>
              <a:cxn ang="0">
                <a:pos x="T4" y="T5"/>
              </a:cxn>
              <a:cxn ang="0">
                <a:pos x="T6" y="T7"/>
              </a:cxn>
              <a:cxn ang="0">
                <a:pos x="T8" y="T9"/>
              </a:cxn>
              <a:cxn ang="0">
                <a:pos x="T10" y="T11"/>
              </a:cxn>
            </a:cxnLst>
            <a:rect l="0" t="0" r="r" b="b"/>
            <a:pathLst>
              <a:path w="824" h="782">
                <a:moveTo>
                  <a:pt x="412" y="782"/>
                </a:moveTo>
                <a:lnTo>
                  <a:pt x="0" y="483"/>
                </a:lnTo>
                <a:lnTo>
                  <a:pt x="157" y="0"/>
                </a:lnTo>
                <a:lnTo>
                  <a:pt x="665" y="0"/>
                </a:lnTo>
                <a:lnTo>
                  <a:pt x="824" y="483"/>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dirty="0">
              <a:latin typeface="Arial" panose="020B0604020202020204" pitchFamily="34" charset="0"/>
              <a:ea typeface="微软雅黑" panose="020B0503020204020204" charset="-122"/>
              <a:sym typeface="Arial" panose="020B0604020202020204" pitchFamily="34" charset="0"/>
            </a:endParaRPr>
          </a:p>
        </p:txBody>
      </p:sp>
      <p:sp>
        <p:nvSpPr>
          <p:cNvPr id="32" name="Freeform 7"/>
          <p:cNvSpPr/>
          <p:nvPr>
            <p:custDataLst>
              <p:tags r:id="rId3"/>
            </p:custDataLst>
          </p:nvPr>
        </p:nvSpPr>
        <p:spPr bwMode="auto">
          <a:xfrm>
            <a:off x="4403918" y="1591437"/>
            <a:ext cx="755502" cy="717864"/>
          </a:xfrm>
          <a:custGeom>
            <a:avLst/>
            <a:gdLst>
              <a:gd name="T0" fmla="*/ 412 w 823"/>
              <a:gd name="T1" fmla="*/ 782 h 782"/>
              <a:gd name="T2" fmla="*/ 0 w 823"/>
              <a:gd name="T3" fmla="*/ 482 h 782"/>
              <a:gd name="T4" fmla="*/ 157 w 823"/>
              <a:gd name="T5" fmla="*/ 0 h 782"/>
              <a:gd name="T6" fmla="*/ 665 w 823"/>
              <a:gd name="T7" fmla="*/ 0 h 782"/>
              <a:gd name="T8" fmla="*/ 823 w 823"/>
              <a:gd name="T9" fmla="*/ 482 h 782"/>
              <a:gd name="T10" fmla="*/ 412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2" y="782"/>
                </a:moveTo>
                <a:lnTo>
                  <a:pt x="0" y="482"/>
                </a:lnTo>
                <a:lnTo>
                  <a:pt x="157" y="0"/>
                </a:lnTo>
                <a:lnTo>
                  <a:pt x="665" y="0"/>
                </a:lnTo>
                <a:lnTo>
                  <a:pt x="823" y="482"/>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Freeform 8"/>
          <p:cNvSpPr/>
          <p:nvPr>
            <p:custDataLst>
              <p:tags r:id="rId4"/>
            </p:custDataLst>
          </p:nvPr>
        </p:nvSpPr>
        <p:spPr bwMode="auto">
          <a:xfrm>
            <a:off x="4635251" y="2327260"/>
            <a:ext cx="755502" cy="718782"/>
          </a:xfrm>
          <a:custGeom>
            <a:avLst/>
            <a:gdLst>
              <a:gd name="T0" fmla="*/ 411 w 823"/>
              <a:gd name="T1" fmla="*/ 783 h 783"/>
              <a:gd name="T2" fmla="*/ 0 w 823"/>
              <a:gd name="T3" fmla="*/ 483 h 783"/>
              <a:gd name="T4" fmla="*/ 156 w 823"/>
              <a:gd name="T5" fmla="*/ 0 h 783"/>
              <a:gd name="T6" fmla="*/ 664 w 823"/>
              <a:gd name="T7" fmla="*/ 0 h 783"/>
              <a:gd name="T8" fmla="*/ 823 w 823"/>
              <a:gd name="T9" fmla="*/ 483 h 783"/>
              <a:gd name="T10" fmla="*/ 411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1" y="783"/>
                </a:moveTo>
                <a:lnTo>
                  <a:pt x="0" y="483"/>
                </a:lnTo>
                <a:lnTo>
                  <a:pt x="156" y="0"/>
                </a:lnTo>
                <a:lnTo>
                  <a:pt x="664" y="0"/>
                </a:lnTo>
                <a:lnTo>
                  <a:pt x="823" y="483"/>
                </a:lnTo>
                <a:lnTo>
                  <a:pt x="411"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3" name="Freeform 9"/>
          <p:cNvSpPr/>
          <p:nvPr>
            <p:custDataLst>
              <p:tags r:id="rId5"/>
            </p:custDataLst>
          </p:nvPr>
        </p:nvSpPr>
        <p:spPr bwMode="auto">
          <a:xfrm>
            <a:off x="3339056" y="2341430"/>
            <a:ext cx="755502" cy="718782"/>
          </a:xfrm>
          <a:custGeom>
            <a:avLst/>
            <a:gdLst>
              <a:gd name="T0" fmla="*/ 412 w 823"/>
              <a:gd name="T1" fmla="*/ 783 h 783"/>
              <a:gd name="T2" fmla="*/ 0 w 823"/>
              <a:gd name="T3" fmla="*/ 483 h 783"/>
              <a:gd name="T4" fmla="*/ 158 w 823"/>
              <a:gd name="T5" fmla="*/ 0 h 783"/>
              <a:gd name="T6" fmla="*/ 667 w 823"/>
              <a:gd name="T7" fmla="*/ 0 h 783"/>
              <a:gd name="T8" fmla="*/ 823 w 823"/>
              <a:gd name="T9" fmla="*/ 483 h 783"/>
              <a:gd name="T10" fmla="*/ 412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2" y="783"/>
                </a:moveTo>
                <a:lnTo>
                  <a:pt x="0" y="483"/>
                </a:lnTo>
                <a:lnTo>
                  <a:pt x="158" y="0"/>
                </a:lnTo>
                <a:lnTo>
                  <a:pt x="667" y="0"/>
                </a:lnTo>
                <a:lnTo>
                  <a:pt x="823" y="483"/>
                </a:lnTo>
                <a:lnTo>
                  <a:pt x="412"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4" name="Freeform 10"/>
          <p:cNvSpPr/>
          <p:nvPr>
            <p:custDataLst>
              <p:tags r:id="rId6"/>
            </p:custDataLst>
          </p:nvPr>
        </p:nvSpPr>
        <p:spPr bwMode="auto">
          <a:xfrm>
            <a:off x="3580487" y="1581338"/>
            <a:ext cx="755502" cy="717864"/>
          </a:xfrm>
          <a:custGeom>
            <a:avLst/>
            <a:gdLst>
              <a:gd name="T0" fmla="*/ 411 w 823"/>
              <a:gd name="T1" fmla="*/ 782 h 782"/>
              <a:gd name="T2" fmla="*/ 0 w 823"/>
              <a:gd name="T3" fmla="*/ 482 h 782"/>
              <a:gd name="T4" fmla="*/ 158 w 823"/>
              <a:gd name="T5" fmla="*/ 0 h 782"/>
              <a:gd name="T6" fmla="*/ 666 w 823"/>
              <a:gd name="T7" fmla="*/ 0 h 782"/>
              <a:gd name="T8" fmla="*/ 823 w 823"/>
              <a:gd name="T9" fmla="*/ 482 h 782"/>
              <a:gd name="T10" fmla="*/ 411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1" y="782"/>
                </a:moveTo>
                <a:lnTo>
                  <a:pt x="0" y="482"/>
                </a:lnTo>
                <a:lnTo>
                  <a:pt x="158" y="0"/>
                </a:lnTo>
                <a:lnTo>
                  <a:pt x="666" y="0"/>
                </a:lnTo>
                <a:lnTo>
                  <a:pt x="823" y="482"/>
                </a:lnTo>
                <a:lnTo>
                  <a:pt x="411"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6" name="Freeform 54"/>
          <p:cNvSpPr>
            <a:spLocks noEditPoints="1"/>
          </p:cNvSpPr>
          <p:nvPr>
            <p:custDataLst>
              <p:tags r:id="rId7"/>
            </p:custDataLst>
          </p:nvPr>
        </p:nvSpPr>
        <p:spPr bwMode="auto">
          <a:xfrm>
            <a:off x="3579891" y="2600578"/>
            <a:ext cx="273833" cy="200485"/>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7" name="Freeform 104"/>
          <p:cNvSpPr>
            <a:spLocks noEditPoints="1"/>
          </p:cNvSpPr>
          <p:nvPr>
            <p:custDataLst>
              <p:tags r:id="rId8"/>
            </p:custDataLst>
          </p:nvPr>
        </p:nvSpPr>
        <p:spPr bwMode="auto">
          <a:xfrm>
            <a:off x="4872864" y="2545607"/>
            <a:ext cx="280275" cy="282089"/>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8" name="Freeform 7"/>
          <p:cNvSpPr>
            <a:spLocks noEditPoints="1"/>
          </p:cNvSpPr>
          <p:nvPr>
            <p:custDataLst>
              <p:tags r:id="rId9"/>
            </p:custDataLst>
          </p:nvPr>
        </p:nvSpPr>
        <p:spPr bwMode="auto">
          <a:xfrm>
            <a:off x="3826441" y="1835387"/>
            <a:ext cx="263593" cy="209766"/>
          </a:xfrm>
          <a:custGeom>
            <a:avLst/>
            <a:gdLst>
              <a:gd name="T0" fmla="*/ 141 w 141"/>
              <a:gd name="T1" fmla="*/ 40 h 112"/>
              <a:gd name="T2" fmla="*/ 126 w 141"/>
              <a:gd name="T3" fmla="*/ 25 h 112"/>
              <a:gd name="T4" fmla="*/ 113 w 141"/>
              <a:gd name="T5" fmla="*/ 0 h 112"/>
              <a:gd name="T6" fmla="*/ 27 w 141"/>
              <a:gd name="T7" fmla="*/ 0 h 112"/>
              <a:gd name="T8" fmla="*/ 14 w 141"/>
              <a:gd name="T9" fmla="*/ 25 h 112"/>
              <a:gd name="T10" fmla="*/ 0 w 141"/>
              <a:gd name="T11" fmla="*/ 40 h 112"/>
              <a:gd name="T12" fmla="*/ 0 w 141"/>
              <a:gd name="T13" fmla="*/ 86 h 112"/>
              <a:gd name="T14" fmla="*/ 0 w 141"/>
              <a:gd name="T15" fmla="*/ 89 h 112"/>
              <a:gd name="T16" fmla="*/ 0 w 141"/>
              <a:gd name="T17" fmla="*/ 105 h 112"/>
              <a:gd name="T18" fmla="*/ 6 w 141"/>
              <a:gd name="T19" fmla="*/ 112 h 112"/>
              <a:gd name="T20" fmla="*/ 27 w 141"/>
              <a:gd name="T21" fmla="*/ 112 h 112"/>
              <a:gd name="T22" fmla="*/ 33 w 141"/>
              <a:gd name="T23" fmla="*/ 105 h 112"/>
              <a:gd name="T24" fmla="*/ 33 w 141"/>
              <a:gd name="T25" fmla="*/ 89 h 112"/>
              <a:gd name="T26" fmla="*/ 107 w 141"/>
              <a:gd name="T27" fmla="*/ 89 h 112"/>
              <a:gd name="T28" fmla="*/ 107 w 141"/>
              <a:gd name="T29" fmla="*/ 105 h 112"/>
              <a:gd name="T30" fmla="*/ 114 w 141"/>
              <a:gd name="T31" fmla="*/ 112 h 112"/>
              <a:gd name="T32" fmla="*/ 134 w 141"/>
              <a:gd name="T33" fmla="*/ 112 h 112"/>
              <a:gd name="T34" fmla="*/ 141 w 141"/>
              <a:gd name="T35" fmla="*/ 105 h 112"/>
              <a:gd name="T36" fmla="*/ 141 w 141"/>
              <a:gd name="T37" fmla="*/ 89 h 112"/>
              <a:gd name="T38" fmla="*/ 141 w 141"/>
              <a:gd name="T39" fmla="*/ 40 h 112"/>
              <a:gd name="T40" fmla="*/ 35 w 141"/>
              <a:gd name="T41" fmla="*/ 9 h 112"/>
              <a:gd name="T42" fmla="*/ 105 w 141"/>
              <a:gd name="T43" fmla="*/ 9 h 112"/>
              <a:gd name="T44" fmla="*/ 117 w 141"/>
              <a:gd name="T45" fmla="*/ 32 h 112"/>
              <a:gd name="T46" fmla="*/ 23 w 141"/>
              <a:gd name="T47" fmla="*/ 32 h 112"/>
              <a:gd name="T48" fmla="*/ 35 w 141"/>
              <a:gd name="T49" fmla="*/ 9 h 112"/>
              <a:gd name="T50" fmla="*/ 40 w 141"/>
              <a:gd name="T51" fmla="*/ 78 h 112"/>
              <a:gd name="T52" fmla="*/ 12 w 141"/>
              <a:gd name="T53" fmla="*/ 78 h 112"/>
              <a:gd name="T54" fmla="*/ 12 w 141"/>
              <a:gd name="T55" fmla="*/ 63 h 112"/>
              <a:gd name="T56" fmla="*/ 40 w 141"/>
              <a:gd name="T57" fmla="*/ 63 h 112"/>
              <a:gd name="T58" fmla="*/ 40 w 141"/>
              <a:gd name="T59" fmla="*/ 78 h 112"/>
              <a:gd name="T60" fmla="*/ 128 w 141"/>
              <a:gd name="T61" fmla="*/ 78 h 112"/>
              <a:gd name="T62" fmla="*/ 100 w 141"/>
              <a:gd name="T63" fmla="*/ 78 h 112"/>
              <a:gd name="T64" fmla="*/ 100 w 141"/>
              <a:gd name="T65" fmla="*/ 63 h 112"/>
              <a:gd name="T66" fmla="*/ 128 w 141"/>
              <a:gd name="T67" fmla="*/ 63 h 112"/>
              <a:gd name="T68" fmla="*/ 128 w 141"/>
              <a:gd name="T6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53" name="Freeform 51"/>
          <p:cNvSpPr>
            <a:spLocks noEditPoints="1"/>
          </p:cNvSpPr>
          <p:nvPr>
            <p:custDataLst>
              <p:tags r:id="rId10"/>
            </p:custDataLst>
          </p:nvPr>
        </p:nvSpPr>
        <p:spPr bwMode="auto">
          <a:xfrm>
            <a:off x="4630095" y="1810816"/>
            <a:ext cx="303513" cy="262345"/>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1"/>
            </p:custDataLst>
          </p:nvPr>
        </p:nvSpPr>
        <p:spPr>
          <a:xfrm>
            <a:off x="4055627" y="2263267"/>
            <a:ext cx="618554" cy="400859"/>
          </a:xfrm>
          <a:prstGeom prst="rect">
            <a:avLst/>
          </a:prstGeom>
          <a:noFill/>
        </p:spPr>
        <p:txBody>
          <a:bodyPr wrap="square" rtlCol="0" anchor="ctr" anchorCtr="0">
            <a:normAutofit fontScale="90000"/>
          </a:bodyPr>
          <a:p>
            <a:pPr algn="ctr">
              <a:lnSpc>
                <a:spcPct val="130000"/>
              </a:lnSpc>
            </a:pPr>
            <a:r>
              <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措施</a:t>
            </a:r>
            <a:endPar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7" name="图形 3"/>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tretch>
            <a:fillRect/>
          </a:stretch>
        </p:blipFill>
        <p:spPr>
          <a:xfrm>
            <a:off x="4218643" y="2974013"/>
            <a:ext cx="326488" cy="326488"/>
          </a:xfrm>
          <a:prstGeom prst="rect">
            <a:avLst/>
          </a:prstGeom>
        </p:spPr>
      </p:pic>
      <p:sp>
        <p:nvSpPr>
          <p:cNvPr id="21" name="文本框 20"/>
          <p:cNvSpPr txBox="1"/>
          <p:nvPr/>
        </p:nvSpPr>
        <p:spPr>
          <a:xfrm>
            <a:off x="265430" y="1495425"/>
            <a:ext cx="3021330" cy="1168400"/>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（一）更加注重运用军事力量和手段营造有利战略态势</a:t>
            </a:r>
            <a:r>
              <a:rPr lang="zh-CN" sz="1400" b="0">
                <a:solidFill>
                  <a:srgbClr val="231F20"/>
                </a:solidFill>
                <a:latin typeface="微软雅黑" panose="020B0503020204020204" charset="-122"/>
                <a:ea typeface="微软雅黑" panose="020B0503020204020204" charset="-122"/>
              </a:rPr>
              <a:t>强化和平时期军事力量和手段运用，我们要统筹应对威胁和挑战，保持战略全局平衡和稳定。</a:t>
            </a:r>
            <a:endParaRPr lang="zh-CN" altLang="en-US" sz="1400" b="0">
              <a:solidFill>
                <a:srgbClr val="231F20"/>
              </a:solidFill>
              <a:latin typeface="微软雅黑" panose="020B0503020204020204" charset="-122"/>
              <a:ea typeface="微软雅黑" panose="020B0503020204020204" charset="-122"/>
            </a:endParaRPr>
          </a:p>
        </p:txBody>
      </p:sp>
      <p:sp>
        <p:nvSpPr>
          <p:cNvPr id="22" name="文本框 21"/>
          <p:cNvSpPr txBox="1"/>
          <p:nvPr/>
        </p:nvSpPr>
        <p:spPr>
          <a:xfrm>
            <a:off x="221615" y="2820670"/>
            <a:ext cx="3435350" cy="138366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（二）不断创新军事战略指导和作战思想</a:t>
            </a:r>
            <a:r>
              <a:rPr lang="zh-CN" sz="1400" b="0">
                <a:solidFill>
                  <a:srgbClr val="231F20"/>
                </a:solidFill>
                <a:latin typeface="微软雅黑" panose="020B0503020204020204" charset="-122"/>
                <a:ea typeface="微软雅黑" panose="020B0503020204020204" charset="-122"/>
                <a:cs typeface="微软雅黑" panose="020B0503020204020204" charset="-122"/>
              </a:rPr>
              <a:t>在长期革命战争实践中，人民军队形成了一整套积极防御战略思想，坚持战略上防御与战役战斗上进攻的统一，坚持防御、自卫、后发制人的原则，坚持“人不犯我，我不犯人；人若犯我，我必犯人”。</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5324475" y="971550"/>
            <a:ext cx="3565525" cy="1168400"/>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（三）高度关注应对新型安全领域</a:t>
            </a:r>
            <a:r>
              <a:rPr lang="zh-CN" sz="1400" b="0">
                <a:solidFill>
                  <a:srgbClr val="231F20"/>
                </a:solidFill>
                <a:latin typeface="微软雅黑" panose="020B0503020204020204" charset="-122"/>
                <a:ea typeface="微软雅黑" panose="020B0503020204020204" charset="-122"/>
              </a:rPr>
              <a:t>太空和网络空间等领域是军事竞争新的制高点，竞争日趋激烈，现实威胁严峻，需要我们高度重视、紧密跟踪，确保有效应对，争取战略主动。</a:t>
            </a:r>
            <a:endParaRPr lang="zh-CN" altLang="en-US" sz="1400" b="0">
              <a:solidFill>
                <a:srgbClr val="231F20"/>
              </a:solidFill>
              <a:latin typeface="微软雅黑" panose="020B0503020204020204" charset="-122"/>
              <a:ea typeface="微软雅黑" panose="020B0503020204020204" charset="-122"/>
            </a:endParaRPr>
          </a:p>
        </p:txBody>
      </p:sp>
      <p:sp>
        <p:nvSpPr>
          <p:cNvPr id="24" name="文本框 23"/>
          <p:cNvSpPr txBox="1"/>
          <p:nvPr/>
        </p:nvSpPr>
        <p:spPr>
          <a:xfrm>
            <a:off x="5486400" y="2341245"/>
            <a:ext cx="3330575" cy="95313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（四）积极参与地区和国际安全合作</a:t>
            </a:r>
            <a:r>
              <a:rPr lang="zh-CN" sz="1400" b="0">
                <a:solidFill>
                  <a:srgbClr val="231F20"/>
                </a:solidFill>
                <a:latin typeface="微软雅黑" panose="020B0503020204020204" charset="-122"/>
                <a:ea typeface="微软雅黑" panose="020B0503020204020204" charset="-122"/>
              </a:rPr>
              <a:t>我国坚持共同安全、综合安全、合作安全和可持续安全，发展不结盟、不对抗、不针对第三方的对外军事关系。</a:t>
            </a:r>
            <a:endParaRPr lang="zh-CN" altLang="en-US" sz="1400" b="0">
              <a:solidFill>
                <a:srgbClr val="231F20"/>
              </a:solidFill>
              <a:latin typeface="微软雅黑" panose="020B0503020204020204" charset="-122"/>
              <a:ea typeface="微软雅黑" panose="020B0503020204020204" charset="-122"/>
            </a:endParaRPr>
          </a:p>
        </p:txBody>
      </p:sp>
      <p:sp>
        <p:nvSpPr>
          <p:cNvPr id="26" name="文本框 25"/>
          <p:cNvSpPr txBox="1"/>
          <p:nvPr/>
        </p:nvSpPr>
        <p:spPr>
          <a:xfrm>
            <a:off x="3657600" y="3714750"/>
            <a:ext cx="4940300" cy="73723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（五）坚持走军民融合式发展道路</a:t>
            </a:r>
            <a:endPar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r>
              <a:rPr lang="zh-CN" altLang="en-US" sz="1400">
                <a:latin typeface="微软雅黑" panose="020B0503020204020204" charset="-122"/>
                <a:ea typeface="微软雅黑" panose="020B0503020204020204" charset="-122"/>
              </a:rPr>
              <a:t>我国推动经济建设和国防建设融合发展，坚持发展和安全兼顾、富国和强军统一，实施军民融合发展战略</a:t>
            </a:r>
            <a:endParaRPr lang="zh-CN" altLang="en-US" sz="1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第五节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维护生态安全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一、维护生态安全的意义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二、我国生态安全面临的挑战三、维护生态安全的措施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一、维护生态安全的意义</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第五节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维护生态安全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9" name="椭圆 18"/>
          <p:cNvSpPr/>
          <p:nvPr>
            <p:custDataLst>
              <p:tags r:id="rId1"/>
            </p:custDataLst>
          </p:nvPr>
        </p:nvSpPr>
        <p:spPr>
          <a:xfrm>
            <a:off x="3061102" y="2101306"/>
            <a:ext cx="1304925" cy="1304925"/>
          </a:xfrm>
          <a:prstGeom prst="ellipse">
            <a:avLst/>
          </a:prstGeom>
          <a:noFill/>
          <a:ln w="28575">
            <a:solidFill>
              <a:srgbClr val="C00000"/>
            </a:solidFill>
          </a:ln>
        </p:spPr>
        <p:txBody>
          <a:bodyPr rot="0" spcFirstLastPara="0" vertOverflow="overflow" horzOverflow="overflow" vert="horz" wrap="square" lIns="68580" tIns="34290" rIns="68580" bIns="34290" numCol="1" spcCol="0" rtlCol="0" fromWordArt="0" anchor="ctr" anchorCtr="0" forceAA="0" compatLnSpc="1">
            <a:normAutofit/>
          </a:bodyPr>
          <a:p>
            <a:pPr>
              <a:lnSpc>
                <a:spcPct val="130000"/>
              </a:lnSpc>
            </a:pPr>
            <a:r>
              <a:rPr lang="en-US" altLang="zh-CN" b="1" kern="0" dirty="0" smtClean="0">
                <a:sym typeface="Arial" panose="020B0604020202020204" pitchFamily="34" charset="0"/>
              </a:rPr>
              <a:t>02</a:t>
            </a:r>
            <a:endParaRPr lang="zh-CN" altLang="en-US" b="1" kern="0" dirty="0">
              <a:sym typeface="Arial" panose="020B0604020202020204" pitchFamily="34" charset="0"/>
            </a:endParaRPr>
          </a:p>
        </p:txBody>
      </p:sp>
      <p:sp>
        <p:nvSpPr>
          <p:cNvPr id="20" name="椭圆 19"/>
          <p:cNvSpPr/>
          <p:nvPr>
            <p:custDataLst>
              <p:tags r:id="rId2"/>
            </p:custDataLst>
          </p:nvPr>
        </p:nvSpPr>
        <p:spPr>
          <a:xfrm>
            <a:off x="3534978" y="1449071"/>
            <a:ext cx="1304925" cy="1304925"/>
          </a:xfrm>
          <a:prstGeom prst="ellipse">
            <a:avLst/>
          </a:prstGeom>
          <a:noFill/>
          <a:ln w="28575">
            <a:solidFill>
              <a:srgbClr val="C00000"/>
            </a:solidFill>
          </a:ln>
        </p:spPr>
        <p:txBody>
          <a:bodyPr rot="0" spcFirstLastPara="0" vertOverflow="overflow" horzOverflow="overflow" vert="horz" wrap="square" lIns="68580" tIns="0" rIns="270000" bIns="34290" numCol="1" spcCol="0" rtlCol="0" fromWordArt="0" anchor="t" anchorCtr="0" forceAA="0" compatLnSpc="1">
            <a:normAutofit/>
          </a:bodyPr>
          <a:p>
            <a:pPr algn="ctr">
              <a:lnSpc>
                <a:spcPct val="130000"/>
              </a:lnSpc>
            </a:pPr>
            <a:r>
              <a:rPr lang="en-US" altLang="zh-CN" b="1" kern="0" dirty="0" smtClean="0">
                <a:sym typeface="Arial" panose="020B0604020202020204" pitchFamily="34" charset="0"/>
              </a:rPr>
              <a:t>01</a:t>
            </a:r>
            <a:endParaRPr lang="zh-CN" altLang="en-US" b="1" kern="0" dirty="0">
              <a:sym typeface="Arial" panose="020B0604020202020204" pitchFamily="34" charset="0"/>
            </a:endParaRPr>
          </a:p>
        </p:txBody>
      </p:sp>
      <p:sp>
        <p:nvSpPr>
          <p:cNvPr id="21" name="椭圆 20"/>
          <p:cNvSpPr/>
          <p:nvPr>
            <p:custDataLst>
              <p:tags r:id="rId3"/>
            </p:custDataLst>
          </p:nvPr>
        </p:nvSpPr>
        <p:spPr>
          <a:xfrm>
            <a:off x="4301726" y="1698203"/>
            <a:ext cx="1304925" cy="1304925"/>
          </a:xfrm>
          <a:prstGeom prst="ellipse">
            <a:avLst/>
          </a:prstGeom>
          <a:noFill/>
          <a:ln w="28575">
            <a:solidFill>
              <a:srgbClr val="C00000"/>
            </a:solidFill>
          </a:ln>
        </p:spPr>
        <p:txBody>
          <a:bodyPr rot="0" spcFirstLastPara="0" vertOverflow="overflow" horzOverflow="overflow" vert="horz" wrap="square" lIns="68580" tIns="34290" rIns="68580" bIns="34290" numCol="1" spcCol="0" rtlCol="0" fromWordArt="0" anchor="t" anchorCtr="0" forceAA="0" compatLnSpc="1">
            <a:normAutofit/>
          </a:bodyPr>
          <a:p>
            <a:pPr algn="r">
              <a:lnSpc>
                <a:spcPct val="130000"/>
              </a:lnSpc>
            </a:pPr>
            <a:r>
              <a:rPr lang="en-US" altLang="zh-CN" b="1" kern="0" dirty="0" smtClean="0">
                <a:sym typeface="Arial" panose="020B0604020202020204" pitchFamily="34" charset="0"/>
              </a:rPr>
              <a:t>05</a:t>
            </a:r>
            <a:endParaRPr lang="zh-CN" altLang="en-US" b="1" kern="0" dirty="0">
              <a:sym typeface="Arial" panose="020B0604020202020204" pitchFamily="34" charset="0"/>
            </a:endParaRPr>
          </a:p>
        </p:txBody>
      </p:sp>
      <p:sp>
        <p:nvSpPr>
          <p:cNvPr id="22" name="椭圆 21"/>
          <p:cNvSpPr/>
          <p:nvPr>
            <p:custDataLst>
              <p:tags r:id="rId4"/>
            </p:custDataLst>
          </p:nvPr>
        </p:nvSpPr>
        <p:spPr>
          <a:xfrm>
            <a:off x="4301725" y="2504409"/>
            <a:ext cx="1304925" cy="1304925"/>
          </a:xfrm>
          <a:prstGeom prst="ellipse">
            <a:avLst/>
          </a:prstGeom>
          <a:noFill/>
          <a:ln w="28575">
            <a:solidFill>
              <a:srgbClr val="C00000"/>
            </a:solidFill>
          </a:ln>
        </p:spPr>
        <p:txBody>
          <a:bodyPr rot="0" spcFirstLastPara="0" vertOverflow="overflow" horzOverflow="overflow" vert="horz" wrap="square" lIns="68580" tIns="270000" rIns="0" bIns="34290" numCol="1" spcCol="0" rtlCol="0" fromWordArt="0" anchor="ctr" anchorCtr="0" forceAA="0" compatLnSpc="1">
            <a:normAutofit/>
          </a:bodyPr>
          <a:p>
            <a:pPr algn="r">
              <a:lnSpc>
                <a:spcPct val="130000"/>
              </a:lnSpc>
            </a:pPr>
            <a:r>
              <a:rPr lang="en-US" altLang="zh-CN" b="1" kern="0" dirty="0" smtClean="0">
                <a:sym typeface="Arial" panose="020B0604020202020204" pitchFamily="34" charset="0"/>
              </a:rPr>
              <a:t>04</a:t>
            </a:r>
            <a:endParaRPr lang="zh-CN" altLang="en-US" b="1" kern="0" dirty="0">
              <a:sym typeface="Arial" panose="020B0604020202020204" pitchFamily="34" charset="0"/>
            </a:endParaRPr>
          </a:p>
        </p:txBody>
      </p:sp>
      <p:sp>
        <p:nvSpPr>
          <p:cNvPr id="27" name="椭圆 26"/>
          <p:cNvSpPr/>
          <p:nvPr>
            <p:custDataLst>
              <p:tags r:id="rId5"/>
            </p:custDataLst>
          </p:nvPr>
        </p:nvSpPr>
        <p:spPr>
          <a:xfrm>
            <a:off x="3534977" y="2753540"/>
            <a:ext cx="1304925" cy="1304925"/>
          </a:xfrm>
          <a:prstGeom prst="ellipse">
            <a:avLst/>
          </a:prstGeom>
          <a:noFill/>
          <a:ln w="28575">
            <a:solidFill>
              <a:srgbClr val="C00000"/>
            </a:solidFill>
          </a:ln>
        </p:spPr>
        <p:txBody>
          <a:bodyPr rot="0" spcFirstLastPara="0" vertOverflow="overflow" horzOverflow="overflow" vert="horz" wrap="square" lIns="216000" tIns="34290" rIns="68580" bIns="0" numCol="1" spcCol="0" rtlCol="0" fromWordArt="0" anchor="b" anchorCtr="0" forceAA="0" compatLnSpc="1">
            <a:normAutofit/>
          </a:bodyPr>
          <a:p>
            <a:pPr>
              <a:lnSpc>
                <a:spcPct val="130000"/>
              </a:lnSpc>
            </a:pPr>
            <a:r>
              <a:rPr lang="en-US" altLang="zh-CN" b="1" kern="0" dirty="0" smtClean="0">
                <a:sym typeface="Arial" panose="020B0604020202020204" pitchFamily="34" charset="0"/>
              </a:rPr>
              <a:t>03</a:t>
            </a:r>
            <a:endParaRPr lang="zh-CN" altLang="en-US" b="1" kern="0" dirty="0">
              <a:sym typeface="Arial" panose="020B0604020202020204" pitchFamily="34" charset="0"/>
            </a:endParaRPr>
          </a:p>
        </p:txBody>
      </p:sp>
      <p:sp>
        <p:nvSpPr>
          <p:cNvPr id="32" name="椭圆 31"/>
          <p:cNvSpPr/>
          <p:nvPr>
            <p:custDataLst>
              <p:tags r:id="rId6"/>
            </p:custDataLst>
          </p:nvPr>
        </p:nvSpPr>
        <p:spPr>
          <a:xfrm>
            <a:off x="3439709" y="2024744"/>
            <a:ext cx="190535" cy="190535"/>
          </a:xfrm>
          <a:prstGeom prst="ellipse">
            <a:avLst/>
          </a:prstGeom>
          <a:solidFill>
            <a:srgbClr val="C00000"/>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lnSpc>
                <a:spcPct val="130000"/>
              </a:lnSpc>
            </a:pPr>
            <a:endParaRPr lang="zh-CN" altLang="en-US" sz="1350" kern="0" dirty="0">
              <a:sym typeface="Arial" panose="020B0604020202020204" pitchFamily="34" charset="0"/>
            </a:endParaRPr>
          </a:p>
        </p:txBody>
      </p:sp>
      <p:sp>
        <p:nvSpPr>
          <p:cNvPr id="40" name="椭圆 39"/>
          <p:cNvSpPr/>
          <p:nvPr>
            <p:custDataLst>
              <p:tags r:id="rId7"/>
            </p:custDataLst>
          </p:nvPr>
        </p:nvSpPr>
        <p:spPr>
          <a:xfrm>
            <a:off x="4649367" y="1641228"/>
            <a:ext cx="190535" cy="190535"/>
          </a:xfrm>
          <a:prstGeom prst="ellipse">
            <a:avLst/>
          </a:prstGeom>
          <a:solidFill>
            <a:srgbClr val="C00000"/>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lnSpc>
                <a:spcPct val="130000"/>
              </a:lnSpc>
            </a:pPr>
            <a:endParaRPr lang="zh-CN" altLang="en-US" sz="1350" kern="0" dirty="0">
              <a:sym typeface="Arial" panose="020B0604020202020204" pitchFamily="34" charset="0"/>
            </a:endParaRPr>
          </a:p>
        </p:txBody>
      </p:sp>
      <p:sp>
        <p:nvSpPr>
          <p:cNvPr id="49" name="椭圆 48"/>
          <p:cNvSpPr/>
          <p:nvPr>
            <p:custDataLst>
              <p:tags r:id="rId8"/>
            </p:custDataLst>
          </p:nvPr>
        </p:nvSpPr>
        <p:spPr>
          <a:xfrm>
            <a:off x="5384646" y="2665973"/>
            <a:ext cx="190535" cy="190535"/>
          </a:xfrm>
          <a:prstGeom prst="ellipse">
            <a:avLst/>
          </a:prstGeom>
          <a:solidFill>
            <a:srgbClr val="C00000"/>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lnSpc>
                <a:spcPct val="130000"/>
              </a:lnSpc>
            </a:pPr>
            <a:endParaRPr lang="zh-CN" altLang="en-US" sz="1350" kern="0" dirty="0">
              <a:sym typeface="Arial" panose="020B0604020202020204" pitchFamily="34" charset="0"/>
            </a:endParaRPr>
          </a:p>
        </p:txBody>
      </p:sp>
      <p:sp>
        <p:nvSpPr>
          <p:cNvPr id="50" name="椭圆 49"/>
          <p:cNvSpPr/>
          <p:nvPr>
            <p:custDataLst>
              <p:tags r:id="rId9"/>
            </p:custDataLst>
          </p:nvPr>
        </p:nvSpPr>
        <p:spPr>
          <a:xfrm>
            <a:off x="4649366" y="3648097"/>
            <a:ext cx="190535" cy="190535"/>
          </a:xfrm>
          <a:prstGeom prst="ellipse">
            <a:avLst/>
          </a:prstGeom>
          <a:solidFill>
            <a:srgbClr val="C00000"/>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lnSpc>
                <a:spcPct val="130000"/>
              </a:lnSpc>
            </a:pPr>
            <a:endParaRPr lang="zh-CN" altLang="en-US" sz="1350" kern="0" dirty="0">
              <a:sym typeface="Arial" panose="020B0604020202020204" pitchFamily="34" charset="0"/>
            </a:endParaRPr>
          </a:p>
        </p:txBody>
      </p:sp>
      <p:sp>
        <p:nvSpPr>
          <p:cNvPr id="51" name="椭圆 50"/>
          <p:cNvSpPr/>
          <p:nvPr>
            <p:custDataLst>
              <p:tags r:id="rId10"/>
            </p:custDataLst>
          </p:nvPr>
        </p:nvSpPr>
        <p:spPr>
          <a:xfrm>
            <a:off x="3436471" y="3292257"/>
            <a:ext cx="190535" cy="190535"/>
          </a:xfrm>
          <a:prstGeom prst="ellipse">
            <a:avLst/>
          </a:prstGeom>
          <a:solidFill>
            <a:srgbClr val="C00000"/>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lnSpc>
                <a:spcPct val="130000"/>
              </a:lnSpc>
            </a:pPr>
            <a:endParaRPr lang="zh-CN" altLang="en-US" sz="1350" kern="0" dirty="0">
              <a:sym typeface="Arial" panose="020B0604020202020204" pitchFamily="34" charset="0"/>
            </a:endParaRPr>
          </a:p>
        </p:txBody>
      </p:sp>
      <p:sp>
        <p:nvSpPr>
          <p:cNvPr id="5" name="文本框 4"/>
          <p:cNvSpPr txBox="1"/>
          <p:nvPr/>
        </p:nvSpPr>
        <p:spPr>
          <a:xfrm>
            <a:off x="381000" y="1581150"/>
            <a:ext cx="2832735" cy="829945"/>
          </a:xfrm>
          <a:prstGeom prst="rect">
            <a:avLst/>
          </a:prstGeom>
          <a:noFill/>
          <a:ln w="9525">
            <a:noFill/>
          </a:ln>
        </p:spPr>
        <p:txBody>
          <a:bodyPr wrap="square">
            <a:spAutoFit/>
            <a:scene3d>
              <a:camera prst="orthographicFront"/>
              <a:lightRig rig="threePt" dir="t"/>
            </a:scene3d>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（一）生态安全是人类生存发展的基本条件</a:t>
            </a:r>
            <a:endParaRPr lang="zh-CN" sz="1600" b="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endParaRPr lang="zh-CN" altLang="en-US" sz="1600" b="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6" name="文本框 5"/>
          <p:cNvSpPr txBox="1"/>
          <p:nvPr/>
        </p:nvSpPr>
        <p:spPr>
          <a:xfrm>
            <a:off x="300355" y="2576195"/>
            <a:ext cx="2760980" cy="829945"/>
          </a:xfrm>
          <a:prstGeom prst="rect">
            <a:avLst/>
          </a:prstGeom>
          <a:noFill/>
          <a:ln w="9525">
            <a:noFill/>
          </a:ln>
        </p:spPr>
        <p:txBody>
          <a:bodyPr wrap="square">
            <a:spAutoFit/>
            <a:scene3d>
              <a:camera prst="orthographicFront"/>
              <a:lightRig rig="threePt" dir="t"/>
            </a:scene3d>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（二）生态安全是经济安全的基本保障</a:t>
            </a:r>
            <a:endParaRPr lang="zh-CN" sz="1600" b="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endParaRPr lang="zh-CN" altLang="en-US" sz="1600" b="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7" name="文本框 6"/>
          <p:cNvSpPr txBox="1"/>
          <p:nvPr/>
        </p:nvSpPr>
        <p:spPr>
          <a:xfrm>
            <a:off x="760730" y="3648075"/>
            <a:ext cx="2675890" cy="829945"/>
          </a:xfrm>
          <a:prstGeom prst="rect">
            <a:avLst/>
          </a:prstGeom>
          <a:noFill/>
          <a:ln w="9525">
            <a:noFill/>
          </a:ln>
        </p:spPr>
        <p:txBody>
          <a:bodyPr wrap="square">
            <a:spAutoFit/>
            <a:scene3d>
              <a:camera prst="orthographicFront"/>
              <a:lightRig rig="threePt" dir="t"/>
            </a:scene3d>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（三）生态安全是政治安全和社会稳定的坚固基石</a:t>
            </a:r>
            <a:endParaRPr lang="zh-CN" sz="1600" b="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endParaRPr lang="zh-CN" altLang="en-US" sz="1600" b="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8" name="文本框 7"/>
          <p:cNvSpPr txBox="1"/>
          <p:nvPr/>
        </p:nvSpPr>
        <p:spPr>
          <a:xfrm>
            <a:off x="4876800" y="4248150"/>
            <a:ext cx="3955415" cy="583565"/>
          </a:xfrm>
          <a:prstGeom prst="rect">
            <a:avLst/>
          </a:prstGeom>
          <a:noFill/>
          <a:ln w="9525">
            <a:noFill/>
          </a:ln>
        </p:spPr>
        <p:txBody>
          <a:bodyPr wrap="square">
            <a:spAutoFit/>
            <a:scene3d>
              <a:camera prst="orthographicFront"/>
              <a:lightRig rig="threePt" dir="t"/>
            </a:scene3d>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（四）生态安全是国土安全的重要屏障</a:t>
            </a:r>
            <a:endParaRPr lang="zh-CN" sz="1600" b="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endParaRPr lang="zh-CN" altLang="en-US" sz="1600" b="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9" name="文本框 8"/>
          <p:cNvSpPr txBox="1"/>
          <p:nvPr/>
        </p:nvSpPr>
        <p:spPr>
          <a:xfrm>
            <a:off x="5029200" y="1200785"/>
            <a:ext cx="3892550" cy="337185"/>
          </a:xfrm>
          <a:prstGeom prst="rect">
            <a:avLst/>
          </a:prstGeom>
          <a:noFill/>
          <a:ln w="9525">
            <a:noFill/>
          </a:ln>
        </p:spPr>
        <p:txBody>
          <a:bodyPr wrap="square">
            <a:spAutoFit/>
            <a:scene3d>
              <a:camera prst="orthographicFront"/>
              <a:lightRig rig="threePt" dir="t"/>
            </a:scene3d>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（五）生态安全是资源安全的重要基础</a:t>
            </a:r>
            <a:endParaRPr lang="zh-CN" altLang="en-US"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pic>
        <p:nvPicPr>
          <p:cNvPr id="4" name="图片 3" descr="0108030010"/>
          <p:cNvPicPr>
            <a:picLocks noChangeAspect="1"/>
          </p:cNvPicPr>
          <p:nvPr/>
        </p:nvPicPr>
        <p:blipFill>
          <a:blip r:embed="rId11"/>
          <a:stretch>
            <a:fillRect/>
          </a:stretch>
        </p:blipFill>
        <p:spPr>
          <a:xfrm>
            <a:off x="5943600" y="1852295"/>
            <a:ext cx="1609090" cy="2327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kumimoji="1" lang="zh-CN" altLang="en-US" sz="2000" b="1">
                <a:solidFill>
                  <a:schemeClr val="accent1"/>
                </a:solidFill>
                <a:latin typeface="微软雅黑" panose="020B0503020204020204" charset="-122"/>
                <a:ea typeface="微软雅黑" panose="020B0503020204020204" charset="-122"/>
                <a:sym typeface="+mn-ea"/>
              </a:rPr>
              <a:t>二、我国生态安全面临的挑战</a:t>
            </a:r>
            <a:endParaRPr kumimoji="1"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第五节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维护生态安全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3" name="Line 9"/>
          <p:cNvSpPr>
            <a:spLocks noChangeShapeType="1"/>
          </p:cNvSpPr>
          <p:nvPr>
            <p:custDataLst>
              <p:tags r:id="rId1"/>
            </p:custDataLst>
          </p:nvPr>
        </p:nvSpPr>
        <p:spPr bwMode="auto">
          <a:xfrm>
            <a:off x="4054658" y="2355941"/>
            <a:ext cx="0" cy="351492"/>
          </a:xfrm>
          <a:prstGeom prst="line">
            <a:avLst/>
          </a:prstGeom>
          <a:noFill/>
          <a:ln w="6350">
            <a:solidFill>
              <a:srgbClr val="EF6541">
                <a:lumMod val="60000"/>
                <a:lumOff val="40000"/>
              </a:srgbClr>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54" name="Oval 10"/>
          <p:cNvSpPr>
            <a:spLocks noChangeArrowheads="1"/>
          </p:cNvSpPr>
          <p:nvPr>
            <p:custDataLst>
              <p:tags r:id="rId2"/>
            </p:custDataLst>
          </p:nvPr>
        </p:nvSpPr>
        <p:spPr bwMode="auto">
          <a:xfrm>
            <a:off x="3714727" y="1568553"/>
            <a:ext cx="679859" cy="677546"/>
          </a:xfrm>
          <a:prstGeom prst="ellipse">
            <a:avLst/>
          </a:prstGeom>
          <a:solidFill>
            <a:srgbClr val="EF6541">
              <a:lumMod val="60000"/>
              <a:lumOff val="40000"/>
            </a:srgbClr>
          </a:solidFill>
          <a:ln w="9525">
            <a:solidFill>
              <a:srgbClr val="FFFFFF"/>
            </a:solidFill>
            <a:round/>
          </a:ln>
        </p:spPr>
        <p:txBody>
          <a:bodyPr>
            <a:normAutofit/>
          </a:bodyPr>
          <a:lstStyle/>
          <a:p>
            <a:endParaRPr lang="zh-CN" altLang="en-US" sz="1350"/>
          </a:p>
        </p:txBody>
      </p:sp>
      <p:sp>
        <p:nvSpPr>
          <p:cNvPr id="55" name="Freeform 11"/>
          <p:cNvSpPr/>
          <p:nvPr>
            <p:custDataLst>
              <p:tags r:id="rId3"/>
            </p:custDataLst>
          </p:nvPr>
        </p:nvSpPr>
        <p:spPr bwMode="auto">
          <a:xfrm>
            <a:off x="3521639" y="1141907"/>
            <a:ext cx="1112287" cy="129959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lumMod val="60000"/>
              <a:lumOff val="40000"/>
            </a:srgbClr>
          </a:solidFill>
          <a:ln w="9525">
            <a:noFill/>
            <a:round/>
          </a:ln>
        </p:spPr>
        <p:txBody>
          <a:bodyPr>
            <a:normAutofit/>
          </a:bodyPr>
          <a:lstStyle/>
          <a:p>
            <a:endParaRPr lang="zh-CN" altLang="en-US" sz="1350"/>
          </a:p>
        </p:txBody>
      </p:sp>
      <p:sp>
        <p:nvSpPr>
          <p:cNvPr id="57" name="Freeform 30"/>
          <p:cNvSpPr>
            <a:spLocks noEditPoints="1"/>
          </p:cNvSpPr>
          <p:nvPr>
            <p:custDataLst>
              <p:tags r:id="rId4"/>
            </p:custDataLst>
          </p:nvPr>
        </p:nvSpPr>
        <p:spPr bwMode="auto">
          <a:xfrm>
            <a:off x="3897411" y="1760486"/>
            <a:ext cx="314493" cy="293681"/>
          </a:xfrm>
          <a:custGeom>
            <a:avLst/>
            <a:gdLst>
              <a:gd name="T0" fmla="*/ 27 w 166"/>
              <a:gd name="T1" fmla="*/ 100 h 155"/>
              <a:gd name="T2" fmla="*/ 23 w 166"/>
              <a:gd name="T3" fmla="*/ 90 h 155"/>
              <a:gd name="T4" fmla="*/ 20 w 166"/>
              <a:gd name="T5" fmla="*/ 23 h 155"/>
              <a:gd name="T6" fmla="*/ 50 w 166"/>
              <a:gd name="T7" fmla="*/ 26 h 155"/>
              <a:gd name="T8" fmla="*/ 50 w 166"/>
              <a:gd name="T9" fmla="*/ 0 h 155"/>
              <a:gd name="T10" fmla="*/ 114 w 166"/>
              <a:gd name="T11" fmla="*/ 26 h 155"/>
              <a:gd name="T12" fmla="*/ 119 w 166"/>
              <a:gd name="T13" fmla="*/ 30 h 155"/>
              <a:gd name="T14" fmla="*/ 166 w 166"/>
              <a:gd name="T15" fmla="*/ 80 h 155"/>
              <a:gd name="T16" fmla="*/ 139 w 166"/>
              <a:gd name="T17" fmla="*/ 95 h 155"/>
              <a:gd name="T18" fmla="*/ 155 w 166"/>
              <a:gd name="T19" fmla="*/ 117 h 155"/>
              <a:gd name="T20" fmla="*/ 89 w 166"/>
              <a:gd name="T21" fmla="*/ 134 h 155"/>
              <a:gd name="T22" fmla="*/ 82 w 166"/>
              <a:gd name="T23" fmla="*/ 135 h 155"/>
              <a:gd name="T24" fmla="*/ 80 w 166"/>
              <a:gd name="T25" fmla="*/ 135 h 155"/>
              <a:gd name="T26" fmla="*/ 13 w 166"/>
              <a:gd name="T27" fmla="*/ 118 h 155"/>
              <a:gd name="T28" fmla="*/ 36 w 166"/>
              <a:gd name="T29" fmla="*/ 79 h 155"/>
              <a:gd name="T30" fmla="*/ 42 w 166"/>
              <a:gd name="T31" fmla="*/ 97 h 155"/>
              <a:gd name="T32" fmla="*/ 44 w 166"/>
              <a:gd name="T33" fmla="*/ 101 h 155"/>
              <a:gd name="T34" fmla="*/ 61 w 166"/>
              <a:gd name="T35" fmla="*/ 135 h 155"/>
              <a:gd name="T36" fmla="*/ 77 w 166"/>
              <a:gd name="T37" fmla="*/ 120 h 155"/>
              <a:gd name="T38" fmla="*/ 82 w 166"/>
              <a:gd name="T39" fmla="*/ 120 h 155"/>
              <a:gd name="T40" fmla="*/ 91 w 166"/>
              <a:gd name="T41" fmla="*/ 119 h 155"/>
              <a:gd name="T42" fmla="*/ 107 w 166"/>
              <a:gd name="T43" fmla="*/ 133 h 155"/>
              <a:gd name="T44" fmla="*/ 122 w 166"/>
              <a:gd name="T45" fmla="*/ 97 h 155"/>
              <a:gd name="T46" fmla="*/ 127 w 166"/>
              <a:gd name="T47" fmla="*/ 82 h 155"/>
              <a:gd name="T48" fmla="*/ 128 w 166"/>
              <a:gd name="T49" fmla="*/ 77 h 155"/>
              <a:gd name="T50" fmla="*/ 137 w 166"/>
              <a:gd name="T51" fmla="*/ 39 h 155"/>
              <a:gd name="T52" fmla="*/ 113 w 166"/>
              <a:gd name="T53" fmla="*/ 43 h 155"/>
              <a:gd name="T54" fmla="*/ 103 w 166"/>
              <a:gd name="T55" fmla="*/ 37 h 155"/>
              <a:gd name="T56" fmla="*/ 99 w 166"/>
              <a:gd name="T57" fmla="*/ 14 h 155"/>
              <a:gd name="T58" fmla="*/ 65 w 166"/>
              <a:gd name="T59" fmla="*/ 34 h 155"/>
              <a:gd name="T60" fmla="*/ 50 w 166"/>
              <a:gd name="T61" fmla="*/ 44 h 155"/>
              <a:gd name="T62" fmla="*/ 47 w 166"/>
              <a:gd name="T63" fmla="*/ 47 h 155"/>
              <a:gd name="T64" fmla="*/ 19 w 166"/>
              <a:gd name="T65" fmla="*/ 73 h 155"/>
              <a:gd name="T66" fmla="*/ 83 w 166"/>
              <a:gd name="T67" fmla="*/ 50 h 155"/>
              <a:gd name="T68" fmla="*/ 110 w 166"/>
              <a:gd name="T69" fmla="*/ 75 h 155"/>
              <a:gd name="T70" fmla="*/ 83 w 166"/>
              <a:gd name="T71" fmla="*/ 101 h 155"/>
              <a:gd name="T72" fmla="*/ 83 w 166"/>
              <a:gd name="T73" fmla="*/ 94 h 155"/>
              <a:gd name="T74" fmla="*/ 95 w 166"/>
              <a:gd name="T75" fmla="*/ 75 h 155"/>
              <a:gd name="T76" fmla="*/ 83 w 166"/>
              <a:gd name="T77" fmla="*/ 64 h 155"/>
              <a:gd name="T78" fmla="*/ 72 w 166"/>
              <a:gd name="T79" fmla="*/ 75 h 155"/>
              <a:gd name="T80" fmla="*/ 83 w 166"/>
              <a:gd name="T81" fmla="*/ 87 h 155"/>
              <a:gd name="T82" fmla="*/ 83 w 166"/>
              <a:gd name="T83" fmla="*/ 94 h 155"/>
              <a:gd name="T84" fmla="*/ 57 w 166"/>
              <a:gd name="T85" fmla="*/ 7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 h="155">
                <a:moveTo>
                  <a:pt x="13" y="118"/>
                </a:moveTo>
                <a:cubicBezTo>
                  <a:pt x="27" y="100"/>
                  <a:pt x="27" y="100"/>
                  <a:pt x="27" y="100"/>
                </a:cubicBezTo>
                <a:cubicBezTo>
                  <a:pt x="25" y="97"/>
                  <a:pt x="24" y="93"/>
                  <a:pt x="23" y="90"/>
                </a:cubicBezTo>
                <a:cubicBezTo>
                  <a:pt x="23" y="90"/>
                  <a:pt x="23" y="90"/>
                  <a:pt x="23" y="90"/>
                </a:cubicBezTo>
                <a:cubicBezTo>
                  <a:pt x="0" y="82"/>
                  <a:pt x="0" y="82"/>
                  <a:pt x="0" y="82"/>
                </a:cubicBezTo>
                <a:cubicBezTo>
                  <a:pt x="20" y="23"/>
                  <a:pt x="20" y="23"/>
                  <a:pt x="20" y="23"/>
                </a:cubicBezTo>
                <a:cubicBezTo>
                  <a:pt x="43" y="31"/>
                  <a:pt x="43" y="31"/>
                  <a:pt x="43" y="31"/>
                </a:cubicBezTo>
                <a:cubicBezTo>
                  <a:pt x="45" y="29"/>
                  <a:pt x="48" y="27"/>
                  <a:pt x="50" y="26"/>
                </a:cubicBezTo>
                <a:cubicBezTo>
                  <a:pt x="50" y="26"/>
                  <a:pt x="50" y="26"/>
                  <a:pt x="50" y="26"/>
                </a:cubicBezTo>
                <a:cubicBezTo>
                  <a:pt x="50" y="0"/>
                  <a:pt x="50" y="0"/>
                  <a:pt x="50" y="0"/>
                </a:cubicBezTo>
                <a:cubicBezTo>
                  <a:pt x="114" y="0"/>
                  <a:pt x="114" y="0"/>
                  <a:pt x="114" y="0"/>
                </a:cubicBezTo>
                <a:cubicBezTo>
                  <a:pt x="114" y="26"/>
                  <a:pt x="114" y="26"/>
                  <a:pt x="114" y="26"/>
                </a:cubicBezTo>
                <a:cubicBezTo>
                  <a:pt x="116" y="27"/>
                  <a:pt x="118" y="28"/>
                  <a:pt x="119" y="30"/>
                </a:cubicBezTo>
                <a:cubicBezTo>
                  <a:pt x="119" y="30"/>
                  <a:pt x="119" y="30"/>
                  <a:pt x="119" y="30"/>
                </a:cubicBezTo>
                <a:cubicBezTo>
                  <a:pt x="146" y="21"/>
                  <a:pt x="146" y="21"/>
                  <a:pt x="146" y="21"/>
                </a:cubicBezTo>
                <a:cubicBezTo>
                  <a:pt x="166" y="80"/>
                  <a:pt x="166" y="80"/>
                  <a:pt x="166" y="80"/>
                </a:cubicBezTo>
                <a:cubicBezTo>
                  <a:pt x="141" y="88"/>
                  <a:pt x="141" y="88"/>
                  <a:pt x="141" y="88"/>
                </a:cubicBezTo>
                <a:cubicBezTo>
                  <a:pt x="140" y="91"/>
                  <a:pt x="140" y="93"/>
                  <a:pt x="139" y="95"/>
                </a:cubicBezTo>
                <a:cubicBezTo>
                  <a:pt x="139" y="95"/>
                  <a:pt x="139" y="95"/>
                  <a:pt x="139" y="95"/>
                </a:cubicBezTo>
                <a:cubicBezTo>
                  <a:pt x="155" y="117"/>
                  <a:pt x="155" y="117"/>
                  <a:pt x="155" y="117"/>
                </a:cubicBezTo>
                <a:cubicBezTo>
                  <a:pt x="104" y="154"/>
                  <a:pt x="104" y="154"/>
                  <a:pt x="104" y="154"/>
                </a:cubicBezTo>
                <a:cubicBezTo>
                  <a:pt x="89" y="134"/>
                  <a:pt x="89" y="134"/>
                  <a:pt x="89" y="134"/>
                </a:cubicBezTo>
                <a:cubicBezTo>
                  <a:pt x="87" y="135"/>
                  <a:pt x="84" y="135"/>
                  <a:pt x="82" y="135"/>
                </a:cubicBezTo>
                <a:cubicBezTo>
                  <a:pt x="82" y="135"/>
                  <a:pt x="82" y="135"/>
                  <a:pt x="82" y="135"/>
                </a:cubicBezTo>
                <a:cubicBezTo>
                  <a:pt x="81" y="135"/>
                  <a:pt x="81" y="135"/>
                  <a:pt x="80" y="135"/>
                </a:cubicBezTo>
                <a:cubicBezTo>
                  <a:pt x="80" y="135"/>
                  <a:pt x="80" y="135"/>
                  <a:pt x="80" y="135"/>
                </a:cubicBezTo>
                <a:cubicBezTo>
                  <a:pt x="65" y="155"/>
                  <a:pt x="65" y="155"/>
                  <a:pt x="65" y="155"/>
                </a:cubicBezTo>
                <a:cubicBezTo>
                  <a:pt x="13" y="118"/>
                  <a:pt x="13" y="118"/>
                  <a:pt x="13" y="118"/>
                </a:cubicBezTo>
                <a:close/>
                <a:moveTo>
                  <a:pt x="19" y="73"/>
                </a:moveTo>
                <a:cubicBezTo>
                  <a:pt x="36" y="79"/>
                  <a:pt x="36" y="79"/>
                  <a:pt x="36" y="79"/>
                </a:cubicBezTo>
                <a:cubicBezTo>
                  <a:pt x="37" y="83"/>
                  <a:pt x="37" y="83"/>
                  <a:pt x="37" y="83"/>
                </a:cubicBezTo>
                <a:cubicBezTo>
                  <a:pt x="38" y="88"/>
                  <a:pt x="40" y="93"/>
                  <a:pt x="42" y="97"/>
                </a:cubicBezTo>
                <a:cubicBezTo>
                  <a:pt x="42" y="97"/>
                  <a:pt x="42" y="97"/>
                  <a:pt x="42" y="97"/>
                </a:cubicBezTo>
                <a:cubicBezTo>
                  <a:pt x="44" y="101"/>
                  <a:pt x="44" y="101"/>
                  <a:pt x="44" y="101"/>
                </a:cubicBezTo>
                <a:cubicBezTo>
                  <a:pt x="34" y="115"/>
                  <a:pt x="34" y="115"/>
                  <a:pt x="34" y="115"/>
                </a:cubicBezTo>
                <a:cubicBezTo>
                  <a:pt x="61" y="135"/>
                  <a:pt x="61" y="135"/>
                  <a:pt x="61" y="135"/>
                </a:cubicBezTo>
                <a:cubicBezTo>
                  <a:pt x="73" y="120"/>
                  <a:pt x="73" y="120"/>
                  <a:pt x="73" y="120"/>
                </a:cubicBezTo>
                <a:cubicBezTo>
                  <a:pt x="77" y="120"/>
                  <a:pt x="77" y="120"/>
                  <a:pt x="77" y="120"/>
                </a:cubicBezTo>
                <a:cubicBezTo>
                  <a:pt x="79" y="120"/>
                  <a:pt x="80" y="120"/>
                  <a:pt x="82" y="120"/>
                </a:cubicBezTo>
                <a:cubicBezTo>
                  <a:pt x="82" y="120"/>
                  <a:pt x="82" y="120"/>
                  <a:pt x="82" y="120"/>
                </a:cubicBezTo>
                <a:cubicBezTo>
                  <a:pt x="85" y="120"/>
                  <a:pt x="88" y="120"/>
                  <a:pt x="91" y="119"/>
                </a:cubicBezTo>
                <a:cubicBezTo>
                  <a:pt x="91" y="119"/>
                  <a:pt x="91" y="119"/>
                  <a:pt x="91" y="119"/>
                </a:cubicBezTo>
                <a:cubicBezTo>
                  <a:pt x="96" y="118"/>
                  <a:pt x="96" y="118"/>
                  <a:pt x="96" y="118"/>
                </a:cubicBezTo>
                <a:cubicBezTo>
                  <a:pt x="107" y="133"/>
                  <a:pt x="107" y="133"/>
                  <a:pt x="107" y="133"/>
                </a:cubicBezTo>
                <a:cubicBezTo>
                  <a:pt x="135" y="114"/>
                  <a:pt x="135" y="114"/>
                  <a:pt x="135" y="114"/>
                </a:cubicBezTo>
                <a:cubicBezTo>
                  <a:pt x="122" y="97"/>
                  <a:pt x="122" y="97"/>
                  <a:pt x="122" y="97"/>
                </a:cubicBezTo>
                <a:cubicBezTo>
                  <a:pt x="124" y="93"/>
                  <a:pt x="124" y="93"/>
                  <a:pt x="124" y="93"/>
                </a:cubicBezTo>
                <a:cubicBezTo>
                  <a:pt x="125" y="90"/>
                  <a:pt x="126" y="86"/>
                  <a:pt x="127" y="82"/>
                </a:cubicBezTo>
                <a:cubicBezTo>
                  <a:pt x="127" y="82"/>
                  <a:pt x="127" y="82"/>
                  <a:pt x="127" y="82"/>
                </a:cubicBezTo>
                <a:cubicBezTo>
                  <a:pt x="128" y="77"/>
                  <a:pt x="128" y="77"/>
                  <a:pt x="128" y="77"/>
                </a:cubicBezTo>
                <a:cubicBezTo>
                  <a:pt x="147" y="71"/>
                  <a:pt x="147" y="71"/>
                  <a:pt x="147" y="71"/>
                </a:cubicBezTo>
                <a:cubicBezTo>
                  <a:pt x="137" y="39"/>
                  <a:pt x="137" y="39"/>
                  <a:pt x="137" y="39"/>
                </a:cubicBezTo>
                <a:cubicBezTo>
                  <a:pt x="116" y="46"/>
                  <a:pt x="116" y="46"/>
                  <a:pt x="116" y="46"/>
                </a:cubicBezTo>
                <a:cubicBezTo>
                  <a:pt x="113" y="43"/>
                  <a:pt x="113" y="43"/>
                  <a:pt x="113" y="43"/>
                </a:cubicBezTo>
                <a:cubicBezTo>
                  <a:pt x="110" y="41"/>
                  <a:pt x="107" y="38"/>
                  <a:pt x="103" y="37"/>
                </a:cubicBezTo>
                <a:cubicBezTo>
                  <a:pt x="103" y="37"/>
                  <a:pt x="103" y="37"/>
                  <a:pt x="103" y="37"/>
                </a:cubicBezTo>
                <a:cubicBezTo>
                  <a:pt x="99" y="35"/>
                  <a:pt x="99" y="35"/>
                  <a:pt x="99" y="35"/>
                </a:cubicBezTo>
                <a:cubicBezTo>
                  <a:pt x="99" y="14"/>
                  <a:pt x="99" y="14"/>
                  <a:pt x="99" y="14"/>
                </a:cubicBezTo>
                <a:cubicBezTo>
                  <a:pt x="65" y="14"/>
                  <a:pt x="65" y="14"/>
                  <a:pt x="65" y="14"/>
                </a:cubicBezTo>
                <a:cubicBezTo>
                  <a:pt x="65" y="34"/>
                  <a:pt x="65" y="34"/>
                  <a:pt x="65" y="34"/>
                </a:cubicBezTo>
                <a:cubicBezTo>
                  <a:pt x="61" y="36"/>
                  <a:pt x="61" y="36"/>
                  <a:pt x="61" y="36"/>
                </a:cubicBezTo>
                <a:cubicBezTo>
                  <a:pt x="57" y="38"/>
                  <a:pt x="53" y="41"/>
                  <a:pt x="50" y="44"/>
                </a:cubicBezTo>
                <a:cubicBezTo>
                  <a:pt x="50" y="44"/>
                  <a:pt x="50" y="44"/>
                  <a:pt x="50" y="44"/>
                </a:cubicBezTo>
                <a:cubicBezTo>
                  <a:pt x="47" y="47"/>
                  <a:pt x="47" y="47"/>
                  <a:pt x="47" y="47"/>
                </a:cubicBezTo>
                <a:cubicBezTo>
                  <a:pt x="29" y="41"/>
                  <a:pt x="29" y="41"/>
                  <a:pt x="29" y="41"/>
                </a:cubicBezTo>
                <a:cubicBezTo>
                  <a:pt x="19" y="73"/>
                  <a:pt x="19" y="73"/>
                  <a:pt x="19" y="73"/>
                </a:cubicBezTo>
                <a:close/>
                <a:moveTo>
                  <a:pt x="57" y="75"/>
                </a:moveTo>
                <a:cubicBezTo>
                  <a:pt x="57" y="61"/>
                  <a:pt x="69" y="50"/>
                  <a:pt x="83" y="50"/>
                </a:cubicBezTo>
                <a:cubicBezTo>
                  <a:pt x="83" y="50"/>
                  <a:pt x="83" y="50"/>
                  <a:pt x="83" y="50"/>
                </a:cubicBezTo>
                <a:cubicBezTo>
                  <a:pt x="98" y="50"/>
                  <a:pt x="110" y="61"/>
                  <a:pt x="110" y="75"/>
                </a:cubicBezTo>
                <a:cubicBezTo>
                  <a:pt x="110" y="75"/>
                  <a:pt x="110" y="75"/>
                  <a:pt x="110" y="75"/>
                </a:cubicBezTo>
                <a:cubicBezTo>
                  <a:pt x="110" y="90"/>
                  <a:pt x="98" y="101"/>
                  <a:pt x="83" y="101"/>
                </a:cubicBezTo>
                <a:cubicBezTo>
                  <a:pt x="83" y="101"/>
                  <a:pt x="83" y="101"/>
                  <a:pt x="83" y="101"/>
                </a:cubicBezTo>
                <a:cubicBezTo>
                  <a:pt x="83" y="94"/>
                  <a:pt x="83" y="94"/>
                  <a:pt x="83" y="94"/>
                </a:cubicBezTo>
                <a:cubicBezTo>
                  <a:pt x="83" y="87"/>
                  <a:pt x="83" y="87"/>
                  <a:pt x="83" y="87"/>
                </a:cubicBezTo>
                <a:cubicBezTo>
                  <a:pt x="90" y="87"/>
                  <a:pt x="95" y="82"/>
                  <a:pt x="95" y="75"/>
                </a:cubicBezTo>
                <a:cubicBezTo>
                  <a:pt x="95" y="75"/>
                  <a:pt x="95" y="75"/>
                  <a:pt x="95" y="75"/>
                </a:cubicBezTo>
                <a:cubicBezTo>
                  <a:pt x="95" y="69"/>
                  <a:pt x="90" y="64"/>
                  <a:pt x="83" y="64"/>
                </a:cubicBezTo>
                <a:cubicBezTo>
                  <a:pt x="83" y="64"/>
                  <a:pt x="83" y="64"/>
                  <a:pt x="83" y="64"/>
                </a:cubicBezTo>
                <a:cubicBezTo>
                  <a:pt x="77" y="64"/>
                  <a:pt x="72" y="69"/>
                  <a:pt x="72" y="75"/>
                </a:cubicBezTo>
                <a:cubicBezTo>
                  <a:pt x="72" y="75"/>
                  <a:pt x="72" y="75"/>
                  <a:pt x="72" y="75"/>
                </a:cubicBezTo>
                <a:cubicBezTo>
                  <a:pt x="72" y="82"/>
                  <a:pt x="77" y="87"/>
                  <a:pt x="83" y="87"/>
                </a:cubicBezTo>
                <a:cubicBezTo>
                  <a:pt x="83" y="87"/>
                  <a:pt x="83" y="87"/>
                  <a:pt x="83" y="87"/>
                </a:cubicBezTo>
                <a:cubicBezTo>
                  <a:pt x="83" y="94"/>
                  <a:pt x="83" y="94"/>
                  <a:pt x="83" y="94"/>
                </a:cubicBezTo>
                <a:cubicBezTo>
                  <a:pt x="83" y="101"/>
                  <a:pt x="83" y="101"/>
                  <a:pt x="83" y="101"/>
                </a:cubicBezTo>
                <a:cubicBezTo>
                  <a:pt x="69" y="101"/>
                  <a:pt x="57" y="90"/>
                  <a:pt x="57" y="75"/>
                </a:cubicBezTo>
                <a:close/>
              </a:path>
            </a:pathLst>
          </a:custGeom>
          <a:solidFill>
            <a:srgbClr val="EF6541"/>
          </a:solidFill>
          <a:ln>
            <a:noFill/>
          </a:ln>
        </p:spPr>
        <p:txBody>
          <a:bodyPr>
            <a:normAutofit lnSpcReduction="20000"/>
          </a:bodyPr>
          <a:lstStyle/>
          <a:p>
            <a:endParaRPr lang="zh-CN" altLang="en-US" sz="1350"/>
          </a:p>
        </p:txBody>
      </p:sp>
      <p:sp>
        <p:nvSpPr>
          <p:cNvPr id="58" name="Line 12"/>
          <p:cNvSpPr>
            <a:spLocks noChangeShapeType="1"/>
          </p:cNvSpPr>
          <p:nvPr>
            <p:custDataLst>
              <p:tags r:id="rId5"/>
            </p:custDataLst>
          </p:nvPr>
        </p:nvSpPr>
        <p:spPr bwMode="auto">
          <a:xfrm>
            <a:off x="6176934" y="2355941"/>
            <a:ext cx="0" cy="351492"/>
          </a:xfrm>
          <a:prstGeom prst="line">
            <a:avLst/>
          </a:prstGeom>
          <a:noFill/>
          <a:ln w="6350">
            <a:solidFill>
              <a:srgbClr val="EF6541"/>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59" name="Oval 13"/>
          <p:cNvSpPr>
            <a:spLocks noChangeArrowheads="1"/>
          </p:cNvSpPr>
          <p:nvPr>
            <p:custDataLst>
              <p:tags r:id="rId6"/>
            </p:custDataLst>
          </p:nvPr>
        </p:nvSpPr>
        <p:spPr bwMode="auto">
          <a:xfrm>
            <a:off x="5837005" y="1568553"/>
            <a:ext cx="679859" cy="677546"/>
          </a:xfrm>
          <a:prstGeom prst="ellipse">
            <a:avLst/>
          </a:prstGeom>
          <a:solidFill>
            <a:srgbClr val="EF6541"/>
          </a:solidFill>
          <a:ln>
            <a:noFill/>
          </a:ln>
        </p:spPr>
        <p:txBody>
          <a:bodyPr>
            <a:normAutofit/>
          </a:bodyPr>
          <a:lstStyle/>
          <a:p>
            <a:endParaRPr lang="zh-CN" altLang="en-US" sz="1350"/>
          </a:p>
        </p:txBody>
      </p:sp>
      <p:sp>
        <p:nvSpPr>
          <p:cNvPr id="60" name="Freeform 14"/>
          <p:cNvSpPr/>
          <p:nvPr>
            <p:custDataLst>
              <p:tags r:id="rId7"/>
            </p:custDataLst>
          </p:nvPr>
        </p:nvSpPr>
        <p:spPr bwMode="auto">
          <a:xfrm>
            <a:off x="5643916" y="1141907"/>
            <a:ext cx="1112287" cy="129959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solidFill>
          <a:ln w="9525">
            <a:noFill/>
            <a:round/>
          </a:ln>
        </p:spPr>
        <p:txBody>
          <a:bodyPr>
            <a:normAutofit/>
          </a:bodyPr>
          <a:lstStyle/>
          <a:p>
            <a:endParaRPr lang="zh-CN" altLang="en-US" sz="1350"/>
          </a:p>
        </p:txBody>
      </p:sp>
      <p:sp>
        <p:nvSpPr>
          <p:cNvPr id="61" name="文本框 60"/>
          <p:cNvSpPr txBox="1"/>
          <p:nvPr>
            <p:custDataLst>
              <p:tags r:id="rId8"/>
            </p:custDataLst>
          </p:nvPr>
        </p:nvSpPr>
        <p:spPr>
          <a:xfrm>
            <a:off x="5363209" y="2806868"/>
            <a:ext cx="1673700" cy="29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水资源严重短缺</a:t>
            </a:r>
            <a:endParaRPr lang="en-US" altLang="zh-CN" sz="1600">
              <a:solidFill>
                <a:srgbClr val="4D4D4D">
                  <a:lumMod val="50000"/>
                </a:srgbClr>
              </a:solidFill>
              <a:latin typeface="微软雅黑" panose="020B0503020204020204" charset="-122"/>
              <a:ea typeface="微软雅黑" panose="020B0503020204020204" charset="-122"/>
            </a:endParaRPr>
          </a:p>
        </p:txBody>
      </p:sp>
      <p:sp>
        <p:nvSpPr>
          <p:cNvPr id="62" name="文本框 61"/>
          <p:cNvSpPr txBox="1"/>
          <p:nvPr>
            <p:custDataLst>
              <p:tags r:id="rId9"/>
            </p:custDataLst>
          </p:nvPr>
        </p:nvSpPr>
        <p:spPr>
          <a:xfrm>
            <a:off x="3240931" y="2806868"/>
            <a:ext cx="1673700" cy="58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土地沙化、退化及水土流失不容忽视</a:t>
            </a:r>
            <a:endParaRPr lang="en-US" altLang="zh-CN" sz="1600">
              <a:solidFill>
                <a:srgbClr val="4D4D4D">
                  <a:lumMod val="50000"/>
                </a:srgbClr>
              </a:solidFill>
              <a:latin typeface="微软雅黑" panose="020B0503020204020204" charset="-122"/>
              <a:ea typeface="微软雅黑" panose="020B0503020204020204" charset="-122"/>
            </a:endParaRPr>
          </a:p>
        </p:txBody>
      </p:sp>
      <p:grpSp>
        <p:nvGrpSpPr>
          <p:cNvPr id="63" name="组合 62"/>
          <p:cNvGrpSpPr/>
          <p:nvPr>
            <p:custDataLst>
              <p:tags r:id="rId10"/>
            </p:custDataLst>
          </p:nvPr>
        </p:nvGrpSpPr>
        <p:grpSpPr>
          <a:xfrm>
            <a:off x="1143000" y="1141730"/>
            <a:ext cx="1673860" cy="2254885"/>
            <a:chOff x="838" y="2212"/>
            <a:chExt cx="2636" cy="3551"/>
          </a:xfrm>
        </p:grpSpPr>
        <p:sp>
          <p:nvSpPr>
            <p:cNvPr id="64" name="Line 6"/>
            <p:cNvSpPr>
              <a:spLocks noChangeShapeType="1"/>
            </p:cNvSpPr>
            <p:nvPr>
              <p:custDataLst>
                <p:tags r:id="rId11"/>
              </p:custDataLst>
            </p:nvPr>
          </p:nvSpPr>
          <p:spPr bwMode="auto">
            <a:xfrm>
              <a:off x="2154" y="4124"/>
              <a:ext cx="0" cy="554"/>
            </a:xfrm>
            <a:prstGeom prst="line">
              <a:avLst/>
            </a:prstGeom>
            <a:noFill/>
            <a:ln w="6350">
              <a:solidFill>
                <a:srgbClr val="EF6541"/>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65" name="Oval 7"/>
            <p:cNvSpPr>
              <a:spLocks noChangeArrowheads="1"/>
            </p:cNvSpPr>
            <p:nvPr>
              <p:custDataLst>
                <p:tags r:id="rId12"/>
              </p:custDataLst>
            </p:nvPr>
          </p:nvSpPr>
          <p:spPr bwMode="auto">
            <a:xfrm>
              <a:off x="1619" y="2884"/>
              <a:ext cx="1071" cy="1067"/>
            </a:xfrm>
            <a:prstGeom prst="ellipse">
              <a:avLst/>
            </a:prstGeom>
            <a:solidFill>
              <a:srgbClr val="EF6541"/>
            </a:solidFill>
            <a:ln>
              <a:noFill/>
            </a:ln>
          </p:spPr>
          <p:txBody>
            <a:bodyPr>
              <a:normAutofit/>
            </a:bodyPr>
            <a:lstStyle/>
            <a:p>
              <a:endParaRPr lang="zh-CN" altLang="en-US" sz="1350"/>
            </a:p>
          </p:txBody>
        </p:sp>
        <p:sp>
          <p:nvSpPr>
            <p:cNvPr id="66" name="Freeform 8"/>
            <p:cNvSpPr/>
            <p:nvPr>
              <p:custDataLst>
                <p:tags r:id="rId13"/>
              </p:custDataLst>
            </p:nvPr>
          </p:nvSpPr>
          <p:spPr bwMode="auto">
            <a:xfrm>
              <a:off x="1315" y="2212"/>
              <a:ext cx="1752" cy="2047"/>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solidFill>
            <a:ln w="9525">
              <a:noFill/>
              <a:round/>
            </a:ln>
          </p:spPr>
          <p:txBody>
            <a:bodyPr>
              <a:normAutofit/>
            </a:bodyPr>
            <a:lstStyle/>
            <a:p>
              <a:endParaRPr lang="zh-CN" altLang="en-US" sz="1350"/>
            </a:p>
          </p:txBody>
        </p:sp>
        <p:sp>
          <p:nvSpPr>
            <p:cNvPr id="67" name="Freeform 20"/>
            <p:cNvSpPr/>
            <p:nvPr>
              <p:custDataLst>
                <p:tags r:id="rId14"/>
              </p:custDataLst>
            </p:nvPr>
          </p:nvSpPr>
          <p:spPr bwMode="auto">
            <a:xfrm>
              <a:off x="2034" y="3112"/>
              <a:ext cx="368" cy="379"/>
            </a:xfrm>
            <a:custGeom>
              <a:avLst/>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p:spPr>
          <p:txBody>
            <a:bodyPr>
              <a:normAutofit fontScale="70000"/>
            </a:bodyPr>
            <a:lstStyle/>
            <a:p>
              <a:endParaRPr lang="zh-CN" altLang="en-US" sz="1350"/>
            </a:p>
          </p:txBody>
        </p:sp>
        <p:sp>
          <p:nvSpPr>
            <p:cNvPr id="68" name="Freeform 21"/>
            <p:cNvSpPr/>
            <p:nvPr>
              <p:custDataLst>
                <p:tags r:id="rId15"/>
              </p:custDataLst>
            </p:nvPr>
          </p:nvSpPr>
          <p:spPr bwMode="auto">
            <a:xfrm>
              <a:off x="1906" y="3336"/>
              <a:ext cx="368" cy="379"/>
            </a:xfrm>
            <a:custGeom>
              <a:avLst/>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p:spPr>
          <p:txBody>
            <a:bodyPr>
              <a:normAutofit fontScale="70000"/>
            </a:bodyPr>
            <a:lstStyle/>
            <a:p>
              <a:endParaRPr lang="zh-CN" altLang="en-US" sz="1350"/>
            </a:p>
          </p:txBody>
        </p:sp>
        <p:sp>
          <p:nvSpPr>
            <p:cNvPr id="69" name="文本框 68"/>
            <p:cNvSpPr txBox="1"/>
            <p:nvPr>
              <p:custDataLst>
                <p:tags r:id="rId16"/>
              </p:custDataLst>
            </p:nvPr>
          </p:nvSpPr>
          <p:spPr>
            <a:xfrm>
              <a:off x="838" y="4834"/>
              <a:ext cx="2636" cy="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自然生态空间过度挤压</a:t>
              </a:r>
              <a:endParaRPr lang="en-US" altLang="zh-CN" sz="1600">
                <a:solidFill>
                  <a:srgbClr val="4D4D4D">
                    <a:lumMod val="50000"/>
                  </a:srgbClr>
                </a:solidFill>
                <a:latin typeface="微软雅黑" panose="020B0503020204020204" charset="-122"/>
                <a:ea typeface="微软雅黑" panose="020B0503020204020204" charset="-122"/>
              </a:endParaRPr>
            </a:p>
          </p:txBody>
        </p:sp>
      </p:grpSp>
      <p:grpSp>
        <p:nvGrpSpPr>
          <p:cNvPr id="70" name="Group 22"/>
          <p:cNvGrpSpPr/>
          <p:nvPr>
            <p:custDataLst>
              <p:tags r:id="rId17"/>
            </p:custDataLst>
          </p:nvPr>
        </p:nvGrpSpPr>
        <p:grpSpPr bwMode="auto">
          <a:xfrm>
            <a:off x="6033563" y="1790548"/>
            <a:ext cx="287900" cy="262462"/>
            <a:chOff x="0" y="0"/>
            <a:chExt cx="249" cy="227"/>
          </a:xfrm>
          <a:solidFill>
            <a:srgbClr val="FFFFFF"/>
          </a:solidFill>
        </p:grpSpPr>
        <p:sp>
          <p:nvSpPr>
            <p:cNvPr id="71" name="Rectangle 23"/>
            <p:cNvSpPr>
              <a:spLocks noChangeArrowheads="1"/>
            </p:cNvSpPr>
            <p:nvPr>
              <p:custDataLst>
                <p:tags r:id="rId18"/>
              </p:custDataLst>
            </p:nvPr>
          </p:nvSpPr>
          <p:spPr bwMode="auto">
            <a:xfrm>
              <a:off x="36" y="192"/>
              <a:ext cx="170"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fontScale="25000" lnSpcReduction="20000"/>
            </a:bodyPr>
            <a:lstStyle/>
            <a:p>
              <a:endParaRPr lang="zh-CN" altLang="en-US" sz="1350"/>
            </a:p>
          </p:txBody>
        </p:sp>
        <p:sp>
          <p:nvSpPr>
            <p:cNvPr id="72" name="Rectangle 24"/>
            <p:cNvSpPr>
              <a:spLocks noChangeArrowheads="1"/>
            </p:cNvSpPr>
            <p:nvPr>
              <p:custDataLst>
                <p:tags r:id="rId19"/>
              </p:custDataLst>
            </p:nvPr>
          </p:nvSpPr>
          <p:spPr bwMode="auto">
            <a:xfrm>
              <a:off x="77" y="28"/>
              <a:ext cx="9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fontScale="25000" lnSpcReduction="20000"/>
            </a:bodyPr>
            <a:lstStyle/>
            <a:p>
              <a:endParaRPr lang="zh-CN" altLang="en-US" sz="1350"/>
            </a:p>
          </p:txBody>
        </p:sp>
        <p:sp>
          <p:nvSpPr>
            <p:cNvPr id="73" name="Rectangle 25"/>
            <p:cNvSpPr>
              <a:spLocks noChangeArrowheads="1"/>
            </p:cNvSpPr>
            <p:nvPr>
              <p:custDataLst>
                <p:tags r:id="rId20"/>
              </p:custDataLst>
            </p:nvPr>
          </p:nvSpPr>
          <p:spPr bwMode="auto">
            <a:xfrm>
              <a:off x="77" y="51"/>
              <a:ext cx="9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fontScale="25000" lnSpcReduction="20000"/>
            </a:bodyPr>
            <a:lstStyle/>
            <a:p>
              <a:endParaRPr lang="zh-CN" altLang="en-US" sz="1350"/>
            </a:p>
          </p:txBody>
        </p:sp>
        <p:sp>
          <p:nvSpPr>
            <p:cNvPr id="74" name="Rectangle 26"/>
            <p:cNvSpPr>
              <a:spLocks noChangeArrowheads="1"/>
            </p:cNvSpPr>
            <p:nvPr>
              <p:custDataLst>
                <p:tags r:id="rId21"/>
              </p:custDataLst>
            </p:nvPr>
          </p:nvSpPr>
          <p:spPr bwMode="auto">
            <a:xfrm>
              <a:off x="77" y="72"/>
              <a:ext cx="9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fontScale="25000" lnSpcReduction="20000"/>
            </a:bodyPr>
            <a:lstStyle/>
            <a:p>
              <a:endParaRPr lang="zh-CN" altLang="en-US" sz="1350"/>
            </a:p>
          </p:txBody>
        </p:sp>
        <p:sp>
          <p:nvSpPr>
            <p:cNvPr id="75" name="Freeform 27"/>
            <p:cNvSpPr>
              <a:spLocks noEditPoints="1"/>
            </p:cNvSpPr>
            <p:nvPr>
              <p:custDataLst>
                <p:tags r:id="rId22"/>
              </p:custDataLst>
            </p:nvPr>
          </p:nvSpPr>
          <p:spPr bwMode="auto">
            <a:xfrm>
              <a:off x="0" y="0"/>
              <a:ext cx="249" cy="227"/>
            </a:xfrm>
            <a:custGeom>
              <a:avLst/>
              <a:gdLst>
                <a:gd name="T0" fmla="*/ 135 w 152"/>
                <a:gd name="T1" fmla="*/ 70 h 138"/>
                <a:gd name="T2" fmla="*/ 118 w 152"/>
                <a:gd name="T3" fmla="*/ 70 h 138"/>
                <a:gd name="T4" fmla="*/ 118 w 152"/>
                <a:gd name="T5" fmla="*/ 0 h 138"/>
                <a:gd name="T6" fmla="*/ 34 w 152"/>
                <a:gd name="T7" fmla="*/ 0 h 138"/>
                <a:gd name="T8" fmla="*/ 34 w 152"/>
                <a:gd name="T9" fmla="*/ 70 h 138"/>
                <a:gd name="T10" fmla="*/ 17 w 152"/>
                <a:gd name="T11" fmla="*/ 70 h 138"/>
                <a:gd name="T12" fmla="*/ 0 w 152"/>
                <a:gd name="T13" fmla="*/ 87 h 138"/>
                <a:gd name="T14" fmla="*/ 0 w 152"/>
                <a:gd name="T15" fmla="*/ 121 h 138"/>
                <a:gd name="T16" fmla="*/ 17 w 152"/>
                <a:gd name="T17" fmla="*/ 138 h 138"/>
                <a:gd name="T18" fmla="*/ 135 w 152"/>
                <a:gd name="T19" fmla="*/ 138 h 138"/>
                <a:gd name="T20" fmla="*/ 152 w 152"/>
                <a:gd name="T21" fmla="*/ 121 h 138"/>
                <a:gd name="T22" fmla="*/ 152 w 152"/>
                <a:gd name="T23" fmla="*/ 87 h 138"/>
                <a:gd name="T24" fmla="*/ 135 w 152"/>
                <a:gd name="T25" fmla="*/ 70 h 138"/>
                <a:gd name="T26" fmla="*/ 40 w 152"/>
                <a:gd name="T27" fmla="*/ 6 h 138"/>
                <a:gd name="T28" fmla="*/ 111 w 152"/>
                <a:gd name="T29" fmla="*/ 6 h 138"/>
                <a:gd name="T30" fmla="*/ 111 w 152"/>
                <a:gd name="T31" fmla="*/ 70 h 138"/>
                <a:gd name="T32" fmla="*/ 40 w 152"/>
                <a:gd name="T33" fmla="*/ 70 h 138"/>
                <a:gd name="T34" fmla="*/ 40 w 152"/>
                <a:gd name="T35" fmla="*/ 6 h 138"/>
                <a:gd name="T36" fmla="*/ 145 w 152"/>
                <a:gd name="T37" fmla="*/ 121 h 138"/>
                <a:gd name="T38" fmla="*/ 135 w 152"/>
                <a:gd name="T39" fmla="*/ 131 h 138"/>
                <a:gd name="T40" fmla="*/ 17 w 152"/>
                <a:gd name="T41" fmla="*/ 131 h 138"/>
                <a:gd name="T42" fmla="*/ 7 w 152"/>
                <a:gd name="T43" fmla="*/ 121 h 138"/>
                <a:gd name="T44" fmla="*/ 7 w 152"/>
                <a:gd name="T45" fmla="*/ 87 h 138"/>
                <a:gd name="T46" fmla="*/ 17 w 152"/>
                <a:gd name="T47" fmla="*/ 77 h 138"/>
                <a:gd name="T48" fmla="*/ 135 w 152"/>
                <a:gd name="T49" fmla="*/ 77 h 138"/>
                <a:gd name="T50" fmla="*/ 145 w 152"/>
                <a:gd name="T51" fmla="*/ 87 h 138"/>
                <a:gd name="T52" fmla="*/ 145 w 152"/>
                <a:gd name="T53" fmla="*/ 12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 h="138">
                  <a:moveTo>
                    <a:pt x="135" y="70"/>
                  </a:moveTo>
                  <a:cubicBezTo>
                    <a:pt x="118" y="70"/>
                    <a:pt x="118" y="70"/>
                    <a:pt x="118" y="70"/>
                  </a:cubicBezTo>
                  <a:cubicBezTo>
                    <a:pt x="118" y="0"/>
                    <a:pt x="118" y="0"/>
                    <a:pt x="118" y="0"/>
                  </a:cubicBezTo>
                  <a:cubicBezTo>
                    <a:pt x="34" y="0"/>
                    <a:pt x="34" y="0"/>
                    <a:pt x="34" y="0"/>
                  </a:cubicBezTo>
                  <a:cubicBezTo>
                    <a:pt x="34" y="70"/>
                    <a:pt x="34" y="70"/>
                    <a:pt x="34" y="70"/>
                  </a:cubicBezTo>
                  <a:cubicBezTo>
                    <a:pt x="17" y="70"/>
                    <a:pt x="17" y="70"/>
                    <a:pt x="17" y="70"/>
                  </a:cubicBezTo>
                  <a:cubicBezTo>
                    <a:pt x="8" y="70"/>
                    <a:pt x="0" y="78"/>
                    <a:pt x="0" y="87"/>
                  </a:cubicBezTo>
                  <a:cubicBezTo>
                    <a:pt x="0" y="121"/>
                    <a:pt x="0" y="121"/>
                    <a:pt x="0" y="121"/>
                  </a:cubicBezTo>
                  <a:cubicBezTo>
                    <a:pt x="0" y="130"/>
                    <a:pt x="8" y="138"/>
                    <a:pt x="17" y="138"/>
                  </a:cubicBezTo>
                  <a:cubicBezTo>
                    <a:pt x="135" y="138"/>
                    <a:pt x="135" y="138"/>
                    <a:pt x="135" y="138"/>
                  </a:cubicBezTo>
                  <a:cubicBezTo>
                    <a:pt x="144" y="138"/>
                    <a:pt x="152" y="130"/>
                    <a:pt x="152" y="121"/>
                  </a:cubicBezTo>
                  <a:cubicBezTo>
                    <a:pt x="152" y="87"/>
                    <a:pt x="152" y="87"/>
                    <a:pt x="152" y="87"/>
                  </a:cubicBezTo>
                  <a:cubicBezTo>
                    <a:pt x="152" y="78"/>
                    <a:pt x="144" y="70"/>
                    <a:pt x="135" y="70"/>
                  </a:cubicBezTo>
                  <a:close/>
                  <a:moveTo>
                    <a:pt x="40" y="6"/>
                  </a:moveTo>
                  <a:cubicBezTo>
                    <a:pt x="111" y="6"/>
                    <a:pt x="111" y="6"/>
                    <a:pt x="111" y="6"/>
                  </a:cubicBezTo>
                  <a:cubicBezTo>
                    <a:pt x="111" y="70"/>
                    <a:pt x="111" y="70"/>
                    <a:pt x="111" y="70"/>
                  </a:cubicBezTo>
                  <a:cubicBezTo>
                    <a:pt x="40" y="70"/>
                    <a:pt x="40" y="70"/>
                    <a:pt x="40" y="70"/>
                  </a:cubicBezTo>
                  <a:lnTo>
                    <a:pt x="40" y="6"/>
                  </a:lnTo>
                  <a:close/>
                  <a:moveTo>
                    <a:pt x="145" y="121"/>
                  </a:moveTo>
                  <a:cubicBezTo>
                    <a:pt x="145" y="127"/>
                    <a:pt x="140" y="131"/>
                    <a:pt x="135" y="131"/>
                  </a:cubicBezTo>
                  <a:cubicBezTo>
                    <a:pt x="17" y="131"/>
                    <a:pt x="17" y="131"/>
                    <a:pt x="17" y="131"/>
                  </a:cubicBezTo>
                  <a:cubicBezTo>
                    <a:pt x="12" y="131"/>
                    <a:pt x="7" y="127"/>
                    <a:pt x="7" y="121"/>
                  </a:cubicBezTo>
                  <a:cubicBezTo>
                    <a:pt x="7" y="87"/>
                    <a:pt x="7" y="87"/>
                    <a:pt x="7" y="87"/>
                  </a:cubicBezTo>
                  <a:cubicBezTo>
                    <a:pt x="7" y="81"/>
                    <a:pt x="12" y="77"/>
                    <a:pt x="17" y="77"/>
                  </a:cubicBezTo>
                  <a:cubicBezTo>
                    <a:pt x="135" y="77"/>
                    <a:pt x="135" y="77"/>
                    <a:pt x="135" y="77"/>
                  </a:cubicBezTo>
                  <a:cubicBezTo>
                    <a:pt x="140" y="77"/>
                    <a:pt x="145" y="81"/>
                    <a:pt x="145" y="87"/>
                  </a:cubicBezTo>
                  <a:lnTo>
                    <a:pt x="145"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ormAutofit fontScale="80000"/>
            </a:bodyPr>
            <a:lstStyle/>
            <a:p>
              <a:endParaRPr lang="zh-CN" altLang="en-US" sz="1350"/>
            </a:p>
          </p:txBody>
        </p:sp>
        <p:sp>
          <p:nvSpPr>
            <p:cNvPr id="76" name="Oval 28"/>
            <p:cNvSpPr>
              <a:spLocks noChangeArrowheads="1"/>
            </p:cNvSpPr>
            <p:nvPr>
              <p:custDataLst>
                <p:tags r:id="rId23"/>
              </p:custDataLst>
            </p:nvPr>
          </p:nvSpPr>
          <p:spPr bwMode="auto">
            <a:xfrm>
              <a:off x="36" y="143"/>
              <a:ext cx="16" cy="1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ormAutofit fontScale="25000" lnSpcReduction="20000"/>
            </a:bodyPr>
            <a:lstStyle/>
            <a:p>
              <a:endParaRPr lang="zh-CN" altLang="en-US" sz="1350"/>
            </a:p>
          </p:txBody>
        </p:sp>
        <p:sp>
          <p:nvSpPr>
            <p:cNvPr id="77" name="Oval 29"/>
            <p:cNvSpPr>
              <a:spLocks noChangeArrowheads="1"/>
            </p:cNvSpPr>
            <p:nvPr>
              <p:custDataLst>
                <p:tags r:id="rId24"/>
              </p:custDataLst>
            </p:nvPr>
          </p:nvSpPr>
          <p:spPr bwMode="auto">
            <a:xfrm>
              <a:off x="59" y="143"/>
              <a:ext cx="14" cy="1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ormAutofit fontScale="25000" lnSpcReduction="20000"/>
            </a:bodyPr>
            <a:lstStyle/>
            <a:p>
              <a:endParaRPr lang="zh-CN" altLang="en-US" sz="1350"/>
            </a:p>
          </p:txBody>
        </p:sp>
      </p:grpSp>
      <p:grpSp>
        <p:nvGrpSpPr>
          <p:cNvPr id="78" name="组合 77"/>
          <p:cNvGrpSpPr/>
          <p:nvPr/>
        </p:nvGrpSpPr>
        <p:grpSpPr>
          <a:xfrm>
            <a:off x="1508760" y="2918460"/>
            <a:ext cx="2205990" cy="1960245"/>
            <a:chOff x="443" y="2212"/>
            <a:chExt cx="3474" cy="3087"/>
          </a:xfrm>
        </p:grpSpPr>
        <p:sp>
          <p:nvSpPr>
            <p:cNvPr id="79" name="Line 6"/>
            <p:cNvSpPr>
              <a:spLocks noChangeShapeType="1"/>
            </p:cNvSpPr>
            <p:nvPr>
              <p:custDataLst>
                <p:tags r:id="rId25"/>
              </p:custDataLst>
            </p:nvPr>
          </p:nvSpPr>
          <p:spPr bwMode="auto">
            <a:xfrm>
              <a:off x="2154" y="4124"/>
              <a:ext cx="0" cy="554"/>
            </a:xfrm>
            <a:prstGeom prst="line">
              <a:avLst/>
            </a:prstGeom>
            <a:noFill/>
            <a:ln w="6350">
              <a:solidFill>
                <a:srgbClr val="EF6541"/>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80" name="Oval 7"/>
            <p:cNvSpPr>
              <a:spLocks noChangeArrowheads="1"/>
            </p:cNvSpPr>
            <p:nvPr>
              <p:custDataLst>
                <p:tags r:id="rId26"/>
              </p:custDataLst>
            </p:nvPr>
          </p:nvSpPr>
          <p:spPr bwMode="auto">
            <a:xfrm>
              <a:off x="1619" y="2884"/>
              <a:ext cx="1071" cy="1067"/>
            </a:xfrm>
            <a:prstGeom prst="ellipse">
              <a:avLst/>
            </a:prstGeom>
            <a:solidFill>
              <a:srgbClr val="EF6541"/>
            </a:solidFill>
            <a:ln>
              <a:noFill/>
            </a:ln>
          </p:spPr>
          <p:txBody>
            <a:bodyPr>
              <a:normAutofit/>
            </a:bodyPr>
            <a:lstStyle/>
            <a:p>
              <a:endParaRPr lang="zh-CN" altLang="en-US" sz="1350"/>
            </a:p>
          </p:txBody>
        </p:sp>
        <p:sp>
          <p:nvSpPr>
            <p:cNvPr id="81" name="Freeform 8"/>
            <p:cNvSpPr/>
            <p:nvPr>
              <p:custDataLst>
                <p:tags r:id="rId27"/>
              </p:custDataLst>
            </p:nvPr>
          </p:nvSpPr>
          <p:spPr bwMode="auto">
            <a:xfrm>
              <a:off x="1315" y="2212"/>
              <a:ext cx="1752" cy="2047"/>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solidFill>
            <a:ln w="9525">
              <a:noFill/>
              <a:round/>
            </a:ln>
          </p:spPr>
          <p:txBody>
            <a:bodyPr>
              <a:normAutofit/>
            </a:bodyPr>
            <a:lstStyle/>
            <a:p>
              <a:endParaRPr lang="zh-CN" altLang="en-US" sz="1350"/>
            </a:p>
          </p:txBody>
        </p:sp>
        <p:sp>
          <p:nvSpPr>
            <p:cNvPr id="82" name="Freeform 20"/>
            <p:cNvSpPr/>
            <p:nvPr>
              <p:custDataLst>
                <p:tags r:id="rId28"/>
              </p:custDataLst>
            </p:nvPr>
          </p:nvSpPr>
          <p:spPr bwMode="auto">
            <a:xfrm>
              <a:off x="2034" y="3112"/>
              <a:ext cx="368" cy="379"/>
            </a:xfrm>
            <a:custGeom>
              <a:avLst/>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p:spPr>
          <p:txBody>
            <a:bodyPr>
              <a:normAutofit fontScale="70000"/>
            </a:bodyPr>
            <a:lstStyle/>
            <a:p>
              <a:endParaRPr lang="zh-CN" altLang="en-US" sz="1350"/>
            </a:p>
          </p:txBody>
        </p:sp>
        <p:sp>
          <p:nvSpPr>
            <p:cNvPr id="83" name="Freeform 21"/>
            <p:cNvSpPr/>
            <p:nvPr>
              <p:custDataLst>
                <p:tags r:id="rId29"/>
              </p:custDataLst>
            </p:nvPr>
          </p:nvSpPr>
          <p:spPr bwMode="auto">
            <a:xfrm>
              <a:off x="1906" y="3336"/>
              <a:ext cx="368" cy="379"/>
            </a:xfrm>
            <a:custGeom>
              <a:avLst/>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p:spPr>
          <p:txBody>
            <a:bodyPr>
              <a:normAutofit fontScale="70000"/>
            </a:bodyPr>
            <a:lstStyle/>
            <a:p>
              <a:endParaRPr lang="zh-CN" altLang="en-US" sz="1350"/>
            </a:p>
          </p:txBody>
        </p:sp>
        <p:sp>
          <p:nvSpPr>
            <p:cNvPr id="84" name="文本框 83"/>
            <p:cNvSpPr txBox="1"/>
            <p:nvPr>
              <p:custDataLst>
                <p:tags r:id="rId30"/>
              </p:custDataLst>
            </p:nvPr>
          </p:nvSpPr>
          <p:spPr>
            <a:xfrm>
              <a:off x="443" y="4835"/>
              <a:ext cx="3474" cy="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生物多样性面临挑战</a:t>
              </a:r>
              <a:endParaRPr lang="en-US" altLang="zh-CN" sz="1600">
                <a:solidFill>
                  <a:srgbClr val="4D4D4D">
                    <a:lumMod val="50000"/>
                  </a:srgbClr>
                </a:solidFill>
                <a:latin typeface="微软雅黑" panose="020B0503020204020204" charset="-122"/>
                <a:ea typeface="微软雅黑" panose="020B0503020204020204" charset="-122"/>
              </a:endParaRPr>
            </a:p>
          </p:txBody>
        </p:sp>
      </p:grpSp>
      <p:grpSp>
        <p:nvGrpSpPr>
          <p:cNvPr id="85" name="组合 84"/>
          <p:cNvGrpSpPr/>
          <p:nvPr/>
        </p:nvGrpSpPr>
        <p:grpSpPr>
          <a:xfrm>
            <a:off x="6176645" y="2919095"/>
            <a:ext cx="2499360" cy="1959610"/>
            <a:chOff x="7925" y="4051"/>
            <a:chExt cx="3936" cy="3086"/>
          </a:xfrm>
        </p:grpSpPr>
        <p:sp>
          <p:nvSpPr>
            <p:cNvPr id="86" name="Line 9"/>
            <p:cNvSpPr>
              <a:spLocks noChangeShapeType="1"/>
            </p:cNvSpPr>
            <p:nvPr>
              <p:custDataLst>
                <p:tags r:id="rId31"/>
              </p:custDataLst>
            </p:nvPr>
          </p:nvSpPr>
          <p:spPr bwMode="auto">
            <a:xfrm>
              <a:off x="9593" y="5963"/>
              <a:ext cx="0" cy="554"/>
            </a:xfrm>
            <a:prstGeom prst="line">
              <a:avLst/>
            </a:prstGeom>
            <a:noFill/>
            <a:ln w="6350">
              <a:solidFill>
                <a:srgbClr val="EF6541">
                  <a:lumMod val="60000"/>
                  <a:lumOff val="40000"/>
                </a:srgbClr>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87" name="Oval 10"/>
            <p:cNvSpPr>
              <a:spLocks noChangeArrowheads="1"/>
            </p:cNvSpPr>
            <p:nvPr>
              <p:custDataLst>
                <p:tags r:id="rId32"/>
              </p:custDataLst>
            </p:nvPr>
          </p:nvSpPr>
          <p:spPr bwMode="auto">
            <a:xfrm>
              <a:off x="9058" y="4723"/>
              <a:ext cx="1071" cy="1067"/>
            </a:xfrm>
            <a:prstGeom prst="ellipse">
              <a:avLst/>
            </a:prstGeom>
            <a:solidFill>
              <a:srgbClr val="EF6541">
                <a:lumMod val="60000"/>
                <a:lumOff val="40000"/>
              </a:srgbClr>
            </a:solidFill>
            <a:ln w="9525">
              <a:solidFill>
                <a:srgbClr val="FFFFFF"/>
              </a:solidFill>
              <a:round/>
            </a:ln>
          </p:spPr>
          <p:txBody>
            <a:bodyPr>
              <a:normAutofit/>
            </a:bodyPr>
            <a:lstStyle/>
            <a:p>
              <a:endParaRPr lang="zh-CN" altLang="en-US" sz="1350"/>
            </a:p>
          </p:txBody>
        </p:sp>
        <p:sp>
          <p:nvSpPr>
            <p:cNvPr id="88" name="Freeform 11"/>
            <p:cNvSpPr/>
            <p:nvPr>
              <p:custDataLst>
                <p:tags r:id="rId33"/>
              </p:custDataLst>
            </p:nvPr>
          </p:nvSpPr>
          <p:spPr bwMode="auto">
            <a:xfrm>
              <a:off x="8754" y="4051"/>
              <a:ext cx="1752" cy="2047"/>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lumMod val="60000"/>
                <a:lumOff val="40000"/>
              </a:srgbClr>
            </a:solidFill>
            <a:ln w="9525">
              <a:noFill/>
              <a:round/>
            </a:ln>
          </p:spPr>
          <p:txBody>
            <a:bodyPr>
              <a:normAutofit/>
            </a:bodyPr>
            <a:lstStyle/>
            <a:p>
              <a:endParaRPr lang="zh-CN" altLang="en-US" sz="1350"/>
            </a:p>
          </p:txBody>
        </p:sp>
        <p:sp>
          <p:nvSpPr>
            <p:cNvPr id="89" name="Freeform 30"/>
            <p:cNvSpPr>
              <a:spLocks noEditPoints="1"/>
            </p:cNvSpPr>
            <p:nvPr>
              <p:custDataLst>
                <p:tags r:id="rId34"/>
              </p:custDataLst>
            </p:nvPr>
          </p:nvSpPr>
          <p:spPr bwMode="auto">
            <a:xfrm>
              <a:off x="9346" y="5025"/>
              <a:ext cx="495" cy="462"/>
            </a:xfrm>
            <a:custGeom>
              <a:avLst/>
              <a:gdLst>
                <a:gd name="T0" fmla="*/ 27 w 166"/>
                <a:gd name="T1" fmla="*/ 100 h 155"/>
                <a:gd name="T2" fmla="*/ 23 w 166"/>
                <a:gd name="T3" fmla="*/ 90 h 155"/>
                <a:gd name="T4" fmla="*/ 20 w 166"/>
                <a:gd name="T5" fmla="*/ 23 h 155"/>
                <a:gd name="T6" fmla="*/ 50 w 166"/>
                <a:gd name="T7" fmla="*/ 26 h 155"/>
                <a:gd name="T8" fmla="*/ 50 w 166"/>
                <a:gd name="T9" fmla="*/ 0 h 155"/>
                <a:gd name="T10" fmla="*/ 114 w 166"/>
                <a:gd name="T11" fmla="*/ 26 h 155"/>
                <a:gd name="T12" fmla="*/ 119 w 166"/>
                <a:gd name="T13" fmla="*/ 30 h 155"/>
                <a:gd name="T14" fmla="*/ 166 w 166"/>
                <a:gd name="T15" fmla="*/ 80 h 155"/>
                <a:gd name="T16" fmla="*/ 139 w 166"/>
                <a:gd name="T17" fmla="*/ 95 h 155"/>
                <a:gd name="T18" fmla="*/ 155 w 166"/>
                <a:gd name="T19" fmla="*/ 117 h 155"/>
                <a:gd name="T20" fmla="*/ 89 w 166"/>
                <a:gd name="T21" fmla="*/ 134 h 155"/>
                <a:gd name="T22" fmla="*/ 82 w 166"/>
                <a:gd name="T23" fmla="*/ 135 h 155"/>
                <a:gd name="T24" fmla="*/ 80 w 166"/>
                <a:gd name="T25" fmla="*/ 135 h 155"/>
                <a:gd name="T26" fmla="*/ 13 w 166"/>
                <a:gd name="T27" fmla="*/ 118 h 155"/>
                <a:gd name="T28" fmla="*/ 36 w 166"/>
                <a:gd name="T29" fmla="*/ 79 h 155"/>
                <a:gd name="T30" fmla="*/ 42 w 166"/>
                <a:gd name="T31" fmla="*/ 97 h 155"/>
                <a:gd name="T32" fmla="*/ 44 w 166"/>
                <a:gd name="T33" fmla="*/ 101 h 155"/>
                <a:gd name="T34" fmla="*/ 61 w 166"/>
                <a:gd name="T35" fmla="*/ 135 h 155"/>
                <a:gd name="T36" fmla="*/ 77 w 166"/>
                <a:gd name="T37" fmla="*/ 120 h 155"/>
                <a:gd name="T38" fmla="*/ 82 w 166"/>
                <a:gd name="T39" fmla="*/ 120 h 155"/>
                <a:gd name="T40" fmla="*/ 91 w 166"/>
                <a:gd name="T41" fmla="*/ 119 h 155"/>
                <a:gd name="T42" fmla="*/ 107 w 166"/>
                <a:gd name="T43" fmla="*/ 133 h 155"/>
                <a:gd name="T44" fmla="*/ 122 w 166"/>
                <a:gd name="T45" fmla="*/ 97 h 155"/>
                <a:gd name="T46" fmla="*/ 127 w 166"/>
                <a:gd name="T47" fmla="*/ 82 h 155"/>
                <a:gd name="T48" fmla="*/ 128 w 166"/>
                <a:gd name="T49" fmla="*/ 77 h 155"/>
                <a:gd name="T50" fmla="*/ 137 w 166"/>
                <a:gd name="T51" fmla="*/ 39 h 155"/>
                <a:gd name="T52" fmla="*/ 113 w 166"/>
                <a:gd name="T53" fmla="*/ 43 h 155"/>
                <a:gd name="T54" fmla="*/ 103 w 166"/>
                <a:gd name="T55" fmla="*/ 37 h 155"/>
                <a:gd name="T56" fmla="*/ 99 w 166"/>
                <a:gd name="T57" fmla="*/ 14 h 155"/>
                <a:gd name="T58" fmla="*/ 65 w 166"/>
                <a:gd name="T59" fmla="*/ 34 h 155"/>
                <a:gd name="T60" fmla="*/ 50 w 166"/>
                <a:gd name="T61" fmla="*/ 44 h 155"/>
                <a:gd name="T62" fmla="*/ 47 w 166"/>
                <a:gd name="T63" fmla="*/ 47 h 155"/>
                <a:gd name="T64" fmla="*/ 19 w 166"/>
                <a:gd name="T65" fmla="*/ 73 h 155"/>
                <a:gd name="T66" fmla="*/ 83 w 166"/>
                <a:gd name="T67" fmla="*/ 50 h 155"/>
                <a:gd name="T68" fmla="*/ 110 w 166"/>
                <a:gd name="T69" fmla="*/ 75 h 155"/>
                <a:gd name="T70" fmla="*/ 83 w 166"/>
                <a:gd name="T71" fmla="*/ 101 h 155"/>
                <a:gd name="T72" fmla="*/ 83 w 166"/>
                <a:gd name="T73" fmla="*/ 94 h 155"/>
                <a:gd name="T74" fmla="*/ 95 w 166"/>
                <a:gd name="T75" fmla="*/ 75 h 155"/>
                <a:gd name="T76" fmla="*/ 83 w 166"/>
                <a:gd name="T77" fmla="*/ 64 h 155"/>
                <a:gd name="T78" fmla="*/ 72 w 166"/>
                <a:gd name="T79" fmla="*/ 75 h 155"/>
                <a:gd name="T80" fmla="*/ 83 w 166"/>
                <a:gd name="T81" fmla="*/ 87 h 155"/>
                <a:gd name="T82" fmla="*/ 83 w 166"/>
                <a:gd name="T83" fmla="*/ 94 h 155"/>
                <a:gd name="T84" fmla="*/ 57 w 166"/>
                <a:gd name="T85" fmla="*/ 7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 h="155">
                  <a:moveTo>
                    <a:pt x="13" y="118"/>
                  </a:moveTo>
                  <a:cubicBezTo>
                    <a:pt x="27" y="100"/>
                    <a:pt x="27" y="100"/>
                    <a:pt x="27" y="100"/>
                  </a:cubicBezTo>
                  <a:cubicBezTo>
                    <a:pt x="25" y="97"/>
                    <a:pt x="24" y="93"/>
                    <a:pt x="23" y="90"/>
                  </a:cubicBezTo>
                  <a:cubicBezTo>
                    <a:pt x="23" y="90"/>
                    <a:pt x="23" y="90"/>
                    <a:pt x="23" y="90"/>
                  </a:cubicBezTo>
                  <a:cubicBezTo>
                    <a:pt x="0" y="82"/>
                    <a:pt x="0" y="82"/>
                    <a:pt x="0" y="82"/>
                  </a:cubicBezTo>
                  <a:cubicBezTo>
                    <a:pt x="20" y="23"/>
                    <a:pt x="20" y="23"/>
                    <a:pt x="20" y="23"/>
                  </a:cubicBezTo>
                  <a:cubicBezTo>
                    <a:pt x="43" y="31"/>
                    <a:pt x="43" y="31"/>
                    <a:pt x="43" y="31"/>
                  </a:cubicBezTo>
                  <a:cubicBezTo>
                    <a:pt x="45" y="29"/>
                    <a:pt x="48" y="27"/>
                    <a:pt x="50" y="26"/>
                  </a:cubicBezTo>
                  <a:cubicBezTo>
                    <a:pt x="50" y="26"/>
                    <a:pt x="50" y="26"/>
                    <a:pt x="50" y="26"/>
                  </a:cubicBezTo>
                  <a:cubicBezTo>
                    <a:pt x="50" y="0"/>
                    <a:pt x="50" y="0"/>
                    <a:pt x="50" y="0"/>
                  </a:cubicBezTo>
                  <a:cubicBezTo>
                    <a:pt x="114" y="0"/>
                    <a:pt x="114" y="0"/>
                    <a:pt x="114" y="0"/>
                  </a:cubicBezTo>
                  <a:cubicBezTo>
                    <a:pt x="114" y="26"/>
                    <a:pt x="114" y="26"/>
                    <a:pt x="114" y="26"/>
                  </a:cubicBezTo>
                  <a:cubicBezTo>
                    <a:pt x="116" y="27"/>
                    <a:pt x="118" y="28"/>
                    <a:pt x="119" y="30"/>
                  </a:cubicBezTo>
                  <a:cubicBezTo>
                    <a:pt x="119" y="30"/>
                    <a:pt x="119" y="30"/>
                    <a:pt x="119" y="30"/>
                  </a:cubicBezTo>
                  <a:cubicBezTo>
                    <a:pt x="146" y="21"/>
                    <a:pt x="146" y="21"/>
                    <a:pt x="146" y="21"/>
                  </a:cubicBezTo>
                  <a:cubicBezTo>
                    <a:pt x="166" y="80"/>
                    <a:pt x="166" y="80"/>
                    <a:pt x="166" y="80"/>
                  </a:cubicBezTo>
                  <a:cubicBezTo>
                    <a:pt x="141" y="88"/>
                    <a:pt x="141" y="88"/>
                    <a:pt x="141" y="88"/>
                  </a:cubicBezTo>
                  <a:cubicBezTo>
                    <a:pt x="140" y="91"/>
                    <a:pt x="140" y="93"/>
                    <a:pt x="139" y="95"/>
                  </a:cubicBezTo>
                  <a:cubicBezTo>
                    <a:pt x="139" y="95"/>
                    <a:pt x="139" y="95"/>
                    <a:pt x="139" y="95"/>
                  </a:cubicBezTo>
                  <a:cubicBezTo>
                    <a:pt x="155" y="117"/>
                    <a:pt x="155" y="117"/>
                    <a:pt x="155" y="117"/>
                  </a:cubicBezTo>
                  <a:cubicBezTo>
                    <a:pt x="104" y="154"/>
                    <a:pt x="104" y="154"/>
                    <a:pt x="104" y="154"/>
                  </a:cubicBezTo>
                  <a:cubicBezTo>
                    <a:pt x="89" y="134"/>
                    <a:pt x="89" y="134"/>
                    <a:pt x="89" y="134"/>
                  </a:cubicBezTo>
                  <a:cubicBezTo>
                    <a:pt x="87" y="135"/>
                    <a:pt x="84" y="135"/>
                    <a:pt x="82" y="135"/>
                  </a:cubicBezTo>
                  <a:cubicBezTo>
                    <a:pt x="82" y="135"/>
                    <a:pt x="82" y="135"/>
                    <a:pt x="82" y="135"/>
                  </a:cubicBezTo>
                  <a:cubicBezTo>
                    <a:pt x="81" y="135"/>
                    <a:pt x="81" y="135"/>
                    <a:pt x="80" y="135"/>
                  </a:cubicBezTo>
                  <a:cubicBezTo>
                    <a:pt x="80" y="135"/>
                    <a:pt x="80" y="135"/>
                    <a:pt x="80" y="135"/>
                  </a:cubicBezTo>
                  <a:cubicBezTo>
                    <a:pt x="65" y="155"/>
                    <a:pt x="65" y="155"/>
                    <a:pt x="65" y="155"/>
                  </a:cubicBezTo>
                  <a:cubicBezTo>
                    <a:pt x="13" y="118"/>
                    <a:pt x="13" y="118"/>
                    <a:pt x="13" y="118"/>
                  </a:cubicBezTo>
                  <a:close/>
                  <a:moveTo>
                    <a:pt x="19" y="73"/>
                  </a:moveTo>
                  <a:cubicBezTo>
                    <a:pt x="36" y="79"/>
                    <a:pt x="36" y="79"/>
                    <a:pt x="36" y="79"/>
                  </a:cubicBezTo>
                  <a:cubicBezTo>
                    <a:pt x="37" y="83"/>
                    <a:pt x="37" y="83"/>
                    <a:pt x="37" y="83"/>
                  </a:cubicBezTo>
                  <a:cubicBezTo>
                    <a:pt x="38" y="88"/>
                    <a:pt x="40" y="93"/>
                    <a:pt x="42" y="97"/>
                  </a:cubicBezTo>
                  <a:cubicBezTo>
                    <a:pt x="42" y="97"/>
                    <a:pt x="42" y="97"/>
                    <a:pt x="42" y="97"/>
                  </a:cubicBezTo>
                  <a:cubicBezTo>
                    <a:pt x="44" y="101"/>
                    <a:pt x="44" y="101"/>
                    <a:pt x="44" y="101"/>
                  </a:cubicBezTo>
                  <a:cubicBezTo>
                    <a:pt x="34" y="115"/>
                    <a:pt x="34" y="115"/>
                    <a:pt x="34" y="115"/>
                  </a:cubicBezTo>
                  <a:cubicBezTo>
                    <a:pt x="61" y="135"/>
                    <a:pt x="61" y="135"/>
                    <a:pt x="61" y="135"/>
                  </a:cubicBezTo>
                  <a:cubicBezTo>
                    <a:pt x="73" y="120"/>
                    <a:pt x="73" y="120"/>
                    <a:pt x="73" y="120"/>
                  </a:cubicBezTo>
                  <a:cubicBezTo>
                    <a:pt x="77" y="120"/>
                    <a:pt x="77" y="120"/>
                    <a:pt x="77" y="120"/>
                  </a:cubicBezTo>
                  <a:cubicBezTo>
                    <a:pt x="79" y="120"/>
                    <a:pt x="80" y="120"/>
                    <a:pt x="82" y="120"/>
                  </a:cubicBezTo>
                  <a:cubicBezTo>
                    <a:pt x="82" y="120"/>
                    <a:pt x="82" y="120"/>
                    <a:pt x="82" y="120"/>
                  </a:cubicBezTo>
                  <a:cubicBezTo>
                    <a:pt x="85" y="120"/>
                    <a:pt x="88" y="120"/>
                    <a:pt x="91" y="119"/>
                  </a:cubicBezTo>
                  <a:cubicBezTo>
                    <a:pt x="91" y="119"/>
                    <a:pt x="91" y="119"/>
                    <a:pt x="91" y="119"/>
                  </a:cubicBezTo>
                  <a:cubicBezTo>
                    <a:pt x="96" y="118"/>
                    <a:pt x="96" y="118"/>
                    <a:pt x="96" y="118"/>
                  </a:cubicBezTo>
                  <a:cubicBezTo>
                    <a:pt x="107" y="133"/>
                    <a:pt x="107" y="133"/>
                    <a:pt x="107" y="133"/>
                  </a:cubicBezTo>
                  <a:cubicBezTo>
                    <a:pt x="135" y="114"/>
                    <a:pt x="135" y="114"/>
                    <a:pt x="135" y="114"/>
                  </a:cubicBezTo>
                  <a:cubicBezTo>
                    <a:pt x="122" y="97"/>
                    <a:pt x="122" y="97"/>
                    <a:pt x="122" y="97"/>
                  </a:cubicBezTo>
                  <a:cubicBezTo>
                    <a:pt x="124" y="93"/>
                    <a:pt x="124" y="93"/>
                    <a:pt x="124" y="93"/>
                  </a:cubicBezTo>
                  <a:cubicBezTo>
                    <a:pt x="125" y="90"/>
                    <a:pt x="126" y="86"/>
                    <a:pt x="127" y="82"/>
                  </a:cubicBezTo>
                  <a:cubicBezTo>
                    <a:pt x="127" y="82"/>
                    <a:pt x="127" y="82"/>
                    <a:pt x="127" y="82"/>
                  </a:cubicBezTo>
                  <a:cubicBezTo>
                    <a:pt x="128" y="77"/>
                    <a:pt x="128" y="77"/>
                    <a:pt x="128" y="77"/>
                  </a:cubicBezTo>
                  <a:cubicBezTo>
                    <a:pt x="147" y="71"/>
                    <a:pt x="147" y="71"/>
                    <a:pt x="147" y="71"/>
                  </a:cubicBezTo>
                  <a:cubicBezTo>
                    <a:pt x="137" y="39"/>
                    <a:pt x="137" y="39"/>
                    <a:pt x="137" y="39"/>
                  </a:cubicBezTo>
                  <a:cubicBezTo>
                    <a:pt x="116" y="46"/>
                    <a:pt x="116" y="46"/>
                    <a:pt x="116" y="46"/>
                  </a:cubicBezTo>
                  <a:cubicBezTo>
                    <a:pt x="113" y="43"/>
                    <a:pt x="113" y="43"/>
                    <a:pt x="113" y="43"/>
                  </a:cubicBezTo>
                  <a:cubicBezTo>
                    <a:pt x="110" y="41"/>
                    <a:pt x="107" y="38"/>
                    <a:pt x="103" y="37"/>
                  </a:cubicBezTo>
                  <a:cubicBezTo>
                    <a:pt x="103" y="37"/>
                    <a:pt x="103" y="37"/>
                    <a:pt x="103" y="37"/>
                  </a:cubicBezTo>
                  <a:cubicBezTo>
                    <a:pt x="99" y="35"/>
                    <a:pt x="99" y="35"/>
                    <a:pt x="99" y="35"/>
                  </a:cubicBezTo>
                  <a:cubicBezTo>
                    <a:pt x="99" y="14"/>
                    <a:pt x="99" y="14"/>
                    <a:pt x="99" y="14"/>
                  </a:cubicBezTo>
                  <a:cubicBezTo>
                    <a:pt x="65" y="14"/>
                    <a:pt x="65" y="14"/>
                    <a:pt x="65" y="14"/>
                  </a:cubicBezTo>
                  <a:cubicBezTo>
                    <a:pt x="65" y="34"/>
                    <a:pt x="65" y="34"/>
                    <a:pt x="65" y="34"/>
                  </a:cubicBezTo>
                  <a:cubicBezTo>
                    <a:pt x="61" y="36"/>
                    <a:pt x="61" y="36"/>
                    <a:pt x="61" y="36"/>
                  </a:cubicBezTo>
                  <a:cubicBezTo>
                    <a:pt x="57" y="38"/>
                    <a:pt x="53" y="41"/>
                    <a:pt x="50" y="44"/>
                  </a:cubicBezTo>
                  <a:cubicBezTo>
                    <a:pt x="50" y="44"/>
                    <a:pt x="50" y="44"/>
                    <a:pt x="50" y="44"/>
                  </a:cubicBezTo>
                  <a:cubicBezTo>
                    <a:pt x="47" y="47"/>
                    <a:pt x="47" y="47"/>
                    <a:pt x="47" y="47"/>
                  </a:cubicBezTo>
                  <a:cubicBezTo>
                    <a:pt x="29" y="41"/>
                    <a:pt x="29" y="41"/>
                    <a:pt x="29" y="41"/>
                  </a:cubicBezTo>
                  <a:cubicBezTo>
                    <a:pt x="19" y="73"/>
                    <a:pt x="19" y="73"/>
                    <a:pt x="19" y="73"/>
                  </a:cubicBezTo>
                  <a:close/>
                  <a:moveTo>
                    <a:pt x="57" y="75"/>
                  </a:moveTo>
                  <a:cubicBezTo>
                    <a:pt x="57" y="61"/>
                    <a:pt x="69" y="50"/>
                    <a:pt x="83" y="50"/>
                  </a:cubicBezTo>
                  <a:cubicBezTo>
                    <a:pt x="83" y="50"/>
                    <a:pt x="83" y="50"/>
                    <a:pt x="83" y="50"/>
                  </a:cubicBezTo>
                  <a:cubicBezTo>
                    <a:pt x="98" y="50"/>
                    <a:pt x="110" y="61"/>
                    <a:pt x="110" y="75"/>
                  </a:cubicBezTo>
                  <a:cubicBezTo>
                    <a:pt x="110" y="75"/>
                    <a:pt x="110" y="75"/>
                    <a:pt x="110" y="75"/>
                  </a:cubicBezTo>
                  <a:cubicBezTo>
                    <a:pt x="110" y="90"/>
                    <a:pt x="98" y="101"/>
                    <a:pt x="83" y="101"/>
                  </a:cubicBezTo>
                  <a:cubicBezTo>
                    <a:pt x="83" y="101"/>
                    <a:pt x="83" y="101"/>
                    <a:pt x="83" y="101"/>
                  </a:cubicBezTo>
                  <a:cubicBezTo>
                    <a:pt x="83" y="94"/>
                    <a:pt x="83" y="94"/>
                    <a:pt x="83" y="94"/>
                  </a:cubicBezTo>
                  <a:cubicBezTo>
                    <a:pt x="83" y="87"/>
                    <a:pt x="83" y="87"/>
                    <a:pt x="83" y="87"/>
                  </a:cubicBezTo>
                  <a:cubicBezTo>
                    <a:pt x="90" y="87"/>
                    <a:pt x="95" y="82"/>
                    <a:pt x="95" y="75"/>
                  </a:cubicBezTo>
                  <a:cubicBezTo>
                    <a:pt x="95" y="75"/>
                    <a:pt x="95" y="75"/>
                    <a:pt x="95" y="75"/>
                  </a:cubicBezTo>
                  <a:cubicBezTo>
                    <a:pt x="95" y="69"/>
                    <a:pt x="90" y="64"/>
                    <a:pt x="83" y="64"/>
                  </a:cubicBezTo>
                  <a:cubicBezTo>
                    <a:pt x="83" y="64"/>
                    <a:pt x="83" y="64"/>
                    <a:pt x="83" y="64"/>
                  </a:cubicBezTo>
                  <a:cubicBezTo>
                    <a:pt x="77" y="64"/>
                    <a:pt x="72" y="69"/>
                    <a:pt x="72" y="75"/>
                  </a:cubicBezTo>
                  <a:cubicBezTo>
                    <a:pt x="72" y="75"/>
                    <a:pt x="72" y="75"/>
                    <a:pt x="72" y="75"/>
                  </a:cubicBezTo>
                  <a:cubicBezTo>
                    <a:pt x="72" y="82"/>
                    <a:pt x="77" y="87"/>
                    <a:pt x="83" y="87"/>
                  </a:cubicBezTo>
                  <a:cubicBezTo>
                    <a:pt x="83" y="87"/>
                    <a:pt x="83" y="87"/>
                    <a:pt x="83" y="87"/>
                  </a:cubicBezTo>
                  <a:cubicBezTo>
                    <a:pt x="83" y="94"/>
                    <a:pt x="83" y="94"/>
                    <a:pt x="83" y="94"/>
                  </a:cubicBezTo>
                  <a:cubicBezTo>
                    <a:pt x="83" y="101"/>
                    <a:pt x="83" y="101"/>
                    <a:pt x="83" y="101"/>
                  </a:cubicBezTo>
                  <a:cubicBezTo>
                    <a:pt x="69" y="101"/>
                    <a:pt x="57" y="90"/>
                    <a:pt x="57" y="75"/>
                  </a:cubicBezTo>
                  <a:close/>
                </a:path>
              </a:pathLst>
            </a:custGeom>
            <a:solidFill>
              <a:srgbClr val="EF6541"/>
            </a:solidFill>
            <a:ln>
              <a:noFill/>
            </a:ln>
          </p:spPr>
          <p:txBody>
            <a:bodyPr>
              <a:normAutofit lnSpcReduction="20000"/>
            </a:bodyPr>
            <a:lstStyle/>
            <a:p>
              <a:endParaRPr lang="zh-CN" altLang="en-US" sz="1350"/>
            </a:p>
          </p:txBody>
        </p:sp>
        <p:sp>
          <p:nvSpPr>
            <p:cNvPr id="90" name="文本框 89"/>
            <p:cNvSpPr txBox="1"/>
            <p:nvPr>
              <p:custDataLst>
                <p:tags r:id="rId35"/>
              </p:custDataLst>
            </p:nvPr>
          </p:nvSpPr>
          <p:spPr>
            <a:xfrm>
              <a:off x="7925" y="6673"/>
              <a:ext cx="3936" cy="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气候变化可能造成重大影响</a:t>
              </a:r>
              <a:endParaRPr lang="en-US" altLang="zh-CN" sz="1600">
                <a:solidFill>
                  <a:srgbClr val="4D4D4D">
                    <a:lumMod val="50000"/>
                  </a:srgbClr>
                </a:solidFill>
                <a:latin typeface="微软雅黑" panose="020B0503020204020204" charset="-122"/>
                <a:ea typeface="微软雅黑" panose="020B0503020204020204" charset="-122"/>
              </a:endParaRPr>
            </a:p>
          </p:txBody>
        </p:sp>
      </p:grpSp>
      <p:grpSp>
        <p:nvGrpSpPr>
          <p:cNvPr id="91" name="组合 90"/>
          <p:cNvGrpSpPr/>
          <p:nvPr/>
        </p:nvGrpSpPr>
        <p:grpSpPr>
          <a:xfrm rot="0">
            <a:off x="4054475" y="2952750"/>
            <a:ext cx="1673860" cy="1959610"/>
            <a:chOff x="838" y="2212"/>
            <a:chExt cx="2636" cy="3086"/>
          </a:xfrm>
        </p:grpSpPr>
        <p:sp>
          <p:nvSpPr>
            <p:cNvPr id="92" name="Line 6"/>
            <p:cNvSpPr>
              <a:spLocks noChangeShapeType="1"/>
            </p:cNvSpPr>
            <p:nvPr>
              <p:custDataLst>
                <p:tags r:id="rId36"/>
              </p:custDataLst>
            </p:nvPr>
          </p:nvSpPr>
          <p:spPr bwMode="auto">
            <a:xfrm>
              <a:off x="2154" y="4124"/>
              <a:ext cx="0" cy="554"/>
            </a:xfrm>
            <a:prstGeom prst="line">
              <a:avLst/>
            </a:prstGeom>
            <a:noFill/>
            <a:ln w="6350">
              <a:solidFill>
                <a:srgbClr val="EF6541"/>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93" name="Oval 7"/>
            <p:cNvSpPr>
              <a:spLocks noChangeArrowheads="1"/>
            </p:cNvSpPr>
            <p:nvPr>
              <p:custDataLst>
                <p:tags r:id="rId37"/>
              </p:custDataLst>
            </p:nvPr>
          </p:nvSpPr>
          <p:spPr bwMode="auto">
            <a:xfrm>
              <a:off x="1619" y="2884"/>
              <a:ext cx="1071" cy="1067"/>
            </a:xfrm>
            <a:prstGeom prst="ellipse">
              <a:avLst/>
            </a:prstGeom>
            <a:solidFill>
              <a:srgbClr val="EF6541"/>
            </a:solidFill>
            <a:ln>
              <a:noFill/>
            </a:ln>
          </p:spPr>
          <p:txBody>
            <a:bodyPr>
              <a:normAutofit/>
            </a:bodyPr>
            <a:lstStyle/>
            <a:p>
              <a:endParaRPr lang="zh-CN" altLang="en-US" sz="1350"/>
            </a:p>
          </p:txBody>
        </p:sp>
        <p:sp>
          <p:nvSpPr>
            <p:cNvPr id="94" name="Freeform 8"/>
            <p:cNvSpPr/>
            <p:nvPr>
              <p:custDataLst>
                <p:tags r:id="rId38"/>
              </p:custDataLst>
            </p:nvPr>
          </p:nvSpPr>
          <p:spPr bwMode="auto">
            <a:xfrm>
              <a:off x="1315" y="2212"/>
              <a:ext cx="1752" cy="2047"/>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solidFill>
            <a:ln w="9525">
              <a:noFill/>
              <a:round/>
            </a:ln>
          </p:spPr>
          <p:txBody>
            <a:bodyPr>
              <a:normAutofit/>
            </a:bodyPr>
            <a:lstStyle/>
            <a:p>
              <a:endParaRPr lang="zh-CN" altLang="en-US" sz="1350"/>
            </a:p>
          </p:txBody>
        </p:sp>
        <p:sp>
          <p:nvSpPr>
            <p:cNvPr id="95" name="Freeform 20"/>
            <p:cNvSpPr/>
            <p:nvPr>
              <p:custDataLst>
                <p:tags r:id="rId39"/>
              </p:custDataLst>
            </p:nvPr>
          </p:nvSpPr>
          <p:spPr bwMode="auto">
            <a:xfrm>
              <a:off x="2034" y="3112"/>
              <a:ext cx="368" cy="379"/>
            </a:xfrm>
            <a:custGeom>
              <a:avLst/>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p:spPr>
          <p:txBody>
            <a:bodyPr>
              <a:normAutofit fontScale="70000"/>
            </a:bodyPr>
            <a:lstStyle/>
            <a:p>
              <a:endParaRPr lang="zh-CN" altLang="en-US" sz="1350"/>
            </a:p>
          </p:txBody>
        </p:sp>
        <p:sp>
          <p:nvSpPr>
            <p:cNvPr id="96" name="Freeform 21"/>
            <p:cNvSpPr/>
            <p:nvPr>
              <p:custDataLst>
                <p:tags r:id="rId40"/>
              </p:custDataLst>
            </p:nvPr>
          </p:nvSpPr>
          <p:spPr bwMode="auto">
            <a:xfrm>
              <a:off x="1906" y="3336"/>
              <a:ext cx="368" cy="379"/>
            </a:xfrm>
            <a:custGeom>
              <a:avLst/>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p:spPr>
          <p:txBody>
            <a:bodyPr>
              <a:normAutofit fontScale="70000"/>
            </a:bodyPr>
            <a:lstStyle/>
            <a:p>
              <a:endParaRPr lang="zh-CN" altLang="en-US" sz="1350"/>
            </a:p>
          </p:txBody>
        </p:sp>
        <p:sp>
          <p:nvSpPr>
            <p:cNvPr id="97" name="文本框 96"/>
            <p:cNvSpPr txBox="1"/>
            <p:nvPr>
              <p:custDataLst>
                <p:tags r:id="rId41"/>
              </p:custDataLst>
            </p:nvPr>
          </p:nvSpPr>
          <p:spPr>
            <a:xfrm>
              <a:off x="838" y="4834"/>
              <a:ext cx="2636" cy="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城乡人居环境恶化</a:t>
              </a:r>
              <a:endParaRPr lang="en-US" altLang="zh-CN" sz="1600">
                <a:solidFill>
                  <a:srgbClr val="4D4D4D">
                    <a:lumMod val="50000"/>
                  </a:srgbClr>
                </a:solidFill>
                <a:latin typeface="微软雅黑" panose="020B0503020204020204" charset="-122"/>
                <a:ea typeface="微软雅黑" panose="020B0503020204020204" charset="-122"/>
              </a:endParaRPr>
            </a:p>
          </p:txBody>
        </p:sp>
      </p:grpSp>
      <p:pic>
        <p:nvPicPr>
          <p:cNvPr id="4" name="图片 3" descr="u=1091420218,861279835&amp;fm=253&amp;fmt=auto&amp;app=138&amp;f=JPEG.webp"/>
          <p:cNvPicPr>
            <a:picLocks noChangeAspect="1"/>
          </p:cNvPicPr>
          <p:nvPr/>
        </p:nvPicPr>
        <p:blipFill>
          <a:blip r:embed="rId42"/>
          <a:stretch>
            <a:fillRect/>
          </a:stretch>
        </p:blipFill>
        <p:spPr>
          <a:xfrm>
            <a:off x="381000" y="3486150"/>
            <a:ext cx="1428750" cy="1217295"/>
          </a:xfrm>
          <a:prstGeom prst="roundRect">
            <a:avLst/>
          </a:prstGeom>
        </p:spPr>
      </p:pic>
      <p:pic>
        <p:nvPicPr>
          <p:cNvPr id="9" name="图片 8" descr="u=3979048221,1926793293&amp;fm=253&amp;fmt=auto&amp;app=138&amp;f=JPEG.webp"/>
          <p:cNvPicPr>
            <a:picLocks noChangeAspect="1"/>
          </p:cNvPicPr>
          <p:nvPr/>
        </p:nvPicPr>
        <p:blipFill>
          <a:blip r:embed="rId43"/>
          <a:stretch>
            <a:fillRect/>
          </a:stretch>
        </p:blipFill>
        <p:spPr>
          <a:xfrm>
            <a:off x="7078980" y="1123950"/>
            <a:ext cx="1783080" cy="136525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三、维护生态安全的措施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第五节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维护生态安全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grpSp>
        <p:nvGrpSpPr>
          <p:cNvPr id="50" name="组合 49"/>
          <p:cNvGrpSpPr/>
          <p:nvPr>
            <p:custDataLst>
              <p:tags r:id="rId1"/>
            </p:custDataLst>
          </p:nvPr>
        </p:nvGrpSpPr>
        <p:grpSpPr>
          <a:xfrm>
            <a:off x="678180" y="1667510"/>
            <a:ext cx="7721600" cy="2891790"/>
            <a:chOff x="1186" y="2849"/>
            <a:chExt cx="12160" cy="4554"/>
          </a:xfrm>
        </p:grpSpPr>
        <p:sp>
          <p:nvSpPr>
            <p:cNvPr id="5" name="泪滴形 4"/>
            <p:cNvSpPr/>
            <p:nvPr>
              <p:custDataLst>
                <p:tags r:id="rId2"/>
              </p:custDataLst>
            </p:nvPr>
          </p:nvSpPr>
          <p:spPr>
            <a:xfrm rot="8100000">
              <a:off x="6335" y="2849"/>
              <a:ext cx="1421" cy="1421"/>
            </a:xfrm>
            <a:prstGeom prst="teardrop">
              <a:avLst>
                <a:gd name="adj" fmla="val 124401"/>
              </a:avLst>
            </a:prstGeom>
            <a:solidFill>
              <a:srgbClr val="F7BA6B"/>
            </a:solidFill>
            <a:ln>
              <a:no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solidFill>
                  <a:sysClr val="windowText" lastClr="000000"/>
                </a:solidFill>
                <a:sym typeface="Arial" panose="020B0604020202020204" pitchFamily="34" charset="0"/>
              </a:endParaRPr>
            </a:p>
          </p:txBody>
        </p:sp>
        <p:grpSp>
          <p:nvGrpSpPr>
            <p:cNvPr id="19" name="组合 18"/>
            <p:cNvGrpSpPr/>
            <p:nvPr>
              <p:custDataLst>
                <p:tags r:id="rId3"/>
              </p:custDataLst>
            </p:nvPr>
          </p:nvGrpSpPr>
          <p:grpSpPr>
            <a:xfrm>
              <a:off x="6110" y="3268"/>
              <a:ext cx="1872" cy="2082"/>
              <a:chOff x="3969918" y="2578166"/>
              <a:chExt cx="1462347" cy="1626594"/>
            </a:xfrm>
          </p:grpSpPr>
          <p:sp>
            <p:nvSpPr>
              <p:cNvPr id="6" name="椭圆 5"/>
              <p:cNvSpPr/>
              <p:nvPr>
                <p:custDataLst>
                  <p:tags r:id="rId4"/>
                </p:custDataLst>
              </p:nvPr>
            </p:nvSpPr>
            <p:spPr>
              <a:xfrm>
                <a:off x="3969918" y="3648300"/>
                <a:ext cx="1462347" cy="556460"/>
              </a:xfrm>
              <a:prstGeom prst="ellipse">
                <a:avLst/>
              </a:prstGeom>
              <a:noFill/>
              <a:ln w="50800">
                <a:solidFill>
                  <a:srgbClr val="F7BA6B"/>
                </a:solid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solidFill>
                    <a:sysClr val="windowText" lastClr="000000"/>
                  </a:solidFill>
                  <a:sym typeface="Arial" panose="020B0604020202020204" pitchFamily="34" charset="0"/>
                </a:endParaRPr>
              </a:p>
            </p:txBody>
          </p:sp>
          <p:sp>
            <p:nvSpPr>
              <p:cNvPr id="4" name="椭圆 3"/>
              <p:cNvSpPr/>
              <p:nvPr>
                <p:custDataLst>
                  <p:tags r:id="rId5"/>
                </p:custDataLst>
              </p:nvPr>
            </p:nvSpPr>
            <p:spPr>
              <a:xfrm>
                <a:off x="4521983" y="3878223"/>
                <a:ext cx="358219" cy="84287"/>
              </a:xfrm>
              <a:prstGeom prst="ellipse">
                <a:avLst/>
              </a:prstGeom>
              <a:solidFill>
                <a:srgbClr val="CE8D3E"/>
              </a:solidFill>
              <a:ln>
                <a:no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sp>
            <p:nvSpPr>
              <p:cNvPr id="10" name="椭圆 9"/>
              <p:cNvSpPr/>
              <p:nvPr>
                <p:custDataLst>
                  <p:tags r:id="rId6"/>
                </p:custDataLst>
              </p:nvPr>
            </p:nvSpPr>
            <p:spPr>
              <a:xfrm>
                <a:off x="4483915" y="3869267"/>
                <a:ext cx="434354" cy="102200"/>
              </a:xfrm>
              <a:prstGeom prst="ellipse">
                <a:avLst/>
              </a:prstGeom>
              <a:noFill/>
              <a:ln>
                <a:solidFill>
                  <a:srgbClr val="CE8D3E">
                    <a:alpha val="50000"/>
                  </a:srgbClr>
                </a:solid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sp>
            <p:nvSpPr>
              <p:cNvPr id="11" name="文本框 10"/>
              <p:cNvSpPr txBox="1"/>
              <p:nvPr>
                <p:custDataLst>
                  <p:tags r:id="rId7"/>
                </p:custDataLst>
              </p:nvPr>
            </p:nvSpPr>
            <p:spPr>
              <a:xfrm>
                <a:off x="4031114" y="2578166"/>
                <a:ext cx="1297769" cy="769441"/>
              </a:xfrm>
              <a:prstGeom prst="rect">
                <a:avLst/>
              </a:prstGeom>
              <a:noFill/>
            </p:spPr>
            <p:txBody>
              <a:bodyPr wrap="square" rtlCol="0">
                <a:normAutofit lnSpcReduction="10000"/>
              </a:bodyPr>
              <a:p>
                <a:pPr algn="ctr">
                  <a:lnSpc>
                    <a:spcPct val="110000"/>
                  </a:lnSpc>
                </a:pPr>
                <a:r>
                  <a:rPr lang="zh-CN" altLang="en-US" sz="1500" smtClean="0">
                    <a:solidFill>
                      <a:sysClr val="window" lastClr="FFFFFF"/>
                    </a:solidFill>
                    <a:sym typeface="Arial" panose="020B0604020202020204" pitchFamily="34" charset="0"/>
                  </a:rPr>
                  <a:t>措施</a:t>
                </a:r>
                <a:endParaRPr lang="zh-CN" altLang="en-US" sz="1500" smtClean="0">
                  <a:solidFill>
                    <a:sysClr val="window" lastClr="FFFFFF"/>
                  </a:solidFill>
                  <a:sym typeface="Arial" panose="020B0604020202020204" pitchFamily="34" charset="0"/>
                </a:endParaRPr>
              </a:p>
            </p:txBody>
          </p:sp>
          <p:sp>
            <p:nvSpPr>
              <p:cNvPr id="13" name="等腰三角形 12"/>
              <p:cNvSpPr/>
              <p:nvPr>
                <p:custDataLst>
                  <p:tags r:id="rId8"/>
                </p:custDataLst>
              </p:nvPr>
            </p:nvSpPr>
            <p:spPr>
              <a:xfrm rot="10800000">
                <a:off x="4582840" y="3444417"/>
                <a:ext cx="236504" cy="203883"/>
              </a:xfrm>
              <a:prstGeom prst="triangle">
                <a:avLst/>
              </a:prstGeom>
              <a:solidFill>
                <a:sysClr val="window" lastClr="FFFFFF"/>
              </a:solidFill>
              <a:ln>
                <a:no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grpSp>
        <p:grpSp>
          <p:nvGrpSpPr>
            <p:cNvPr id="14" name="组合 13"/>
            <p:cNvGrpSpPr/>
            <p:nvPr>
              <p:custDataLst>
                <p:tags r:id="rId9"/>
              </p:custDataLst>
            </p:nvPr>
          </p:nvGrpSpPr>
          <p:grpSpPr>
            <a:xfrm>
              <a:off x="6179" y="6303"/>
              <a:ext cx="528" cy="693"/>
              <a:chOff x="5511946" y="5534936"/>
              <a:chExt cx="412428" cy="541169"/>
            </a:xfrm>
          </p:grpSpPr>
          <p:sp>
            <p:nvSpPr>
              <p:cNvPr id="15" name="椭圆 14"/>
              <p:cNvSpPr/>
              <p:nvPr>
                <p:custDataLst>
                  <p:tags r:id="rId10"/>
                </p:custDataLst>
              </p:nvPr>
            </p:nvSpPr>
            <p:spPr>
              <a:xfrm>
                <a:off x="5511946" y="5919165"/>
                <a:ext cx="412428" cy="156940"/>
              </a:xfrm>
              <a:prstGeom prst="ellipse">
                <a:avLst/>
              </a:prstGeom>
              <a:noFill/>
              <a:ln w="50800">
                <a:solidFill>
                  <a:srgbClr val="FA8550"/>
                </a:solid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sp>
            <p:nvSpPr>
              <p:cNvPr id="17" name="任意多边形 16"/>
              <p:cNvSpPr/>
              <p:nvPr>
                <p:custDataLst>
                  <p:tags r:id="rId11"/>
                </p:custDataLst>
              </p:nvPr>
            </p:nvSpPr>
            <p:spPr>
              <a:xfrm>
                <a:off x="5563581" y="5534936"/>
                <a:ext cx="300767" cy="373365"/>
              </a:xfrm>
              <a:custGeom>
                <a:avLst/>
                <a:gdLst>
                  <a:gd name="connsiteX0" fmla="*/ 69058 w 414338"/>
                  <a:gd name="connsiteY0" fmla="*/ 0 h 514350"/>
                  <a:gd name="connsiteX1" fmla="*/ 345280 w 414338"/>
                  <a:gd name="connsiteY1" fmla="*/ 0 h 514350"/>
                  <a:gd name="connsiteX2" fmla="*/ 414338 w 414338"/>
                  <a:gd name="connsiteY2" fmla="*/ 69058 h 514350"/>
                  <a:gd name="connsiteX3" fmla="*/ 414338 w 414338"/>
                  <a:gd name="connsiteY3" fmla="*/ 345280 h 514350"/>
                  <a:gd name="connsiteX4" fmla="*/ 345280 w 414338"/>
                  <a:gd name="connsiteY4" fmla="*/ 414338 h 514350"/>
                  <a:gd name="connsiteX5" fmla="*/ 265176 w 414338"/>
                  <a:gd name="connsiteY5" fmla="*/ 414338 h 514350"/>
                  <a:gd name="connsiteX6" fmla="*/ 207169 w 414338"/>
                  <a:gd name="connsiteY6" fmla="*/ 514350 h 514350"/>
                  <a:gd name="connsiteX7" fmla="*/ 149162 w 414338"/>
                  <a:gd name="connsiteY7" fmla="*/ 414338 h 514350"/>
                  <a:gd name="connsiteX8" fmla="*/ 69058 w 414338"/>
                  <a:gd name="connsiteY8" fmla="*/ 414338 h 514350"/>
                  <a:gd name="connsiteX9" fmla="*/ 0 w 414338"/>
                  <a:gd name="connsiteY9" fmla="*/ 345280 h 514350"/>
                  <a:gd name="connsiteX10" fmla="*/ 0 w 414338"/>
                  <a:gd name="connsiteY10" fmla="*/ 69058 h 514350"/>
                  <a:gd name="connsiteX11" fmla="*/ 69058 w 414338"/>
                  <a:gd name="connsiteY11"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338" h="514350">
                    <a:moveTo>
                      <a:pt x="69058" y="0"/>
                    </a:moveTo>
                    <a:lnTo>
                      <a:pt x="345280" y="0"/>
                    </a:lnTo>
                    <a:cubicBezTo>
                      <a:pt x="383420" y="0"/>
                      <a:pt x="414338" y="30918"/>
                      <a:pt x="414338" y="69058"/>
                    </a:cubicBezTo>
                    <a:lnTo>
                      <a:pt x="414338" y="345280"/>
                    </a:lnTo>
                    <a:cubicBezTo>
                      <a:pt x="414338" y="383420"/>
                      <a:pt x="383420" y="414338"/>
                      <a:pt x="345280" y="414338"/>
                    </a:cubicBezTo>
                    <a:lnTo>
                      <a:pt x="265176" y="414338"/>
                    </a:lnTo>
                    <a:lnTo>
                      <a:pt x="207169" y="514350"/>
                    </a:lnTo>
                    <a:lnTo>
                      <a:pt x="149162" y="414338"/>
                    </a:lnTo>
                    <a:lnTo>
                      <a:pt x="69058" y="414338"/>
                    </a:lnTo>
                    <a:cubicBezTo>
                      <a:pt x="30918" y="414338"/>
                      <a:pt x="0" y="383420"/>
                      <a:pt x="0" y="345280"/>
                    </a:cubicBezTo>
                    <a:lnTo>
                      <a:pt x="0" y="69058"/>
                    </a:lnTo>
                    <a:cubicBezTo>
                      <a:pt x="0" y="30918"/>
                      <a:pt x="30918" y="0"/>
                      <a:pt x="69058" y="0"/>
                    </a:cubicBezTo>
                    <a:close/>
                  </a:path>
                </a:pathLst>
              </a:custGeom>
              <a:solidFill>
                <a:srgbClr val="FA8550"/>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a:bodyPr>
              <a:p>
                <a:pPr algn="ctr"/>
                <a:endParaRPr lang="zh-CN" altLang="en-US" sz="1350">
                  <a:solidFill>
                    <a:sysClr val="windowText" lastClr="000000"/>
                  </a:solidFill>
                  <a:sym typeface="Arial" panose="020B0604020202020204" pitchFamily="34" charset="0"/>
                </a:endParaRPr>
              </a:p>
            </p:txBody>
          </p:sp>
          <p:sp>
            <p:nvSpPr>
              <p:cNvPr id="18" name="Freeform 20"/>
              <p:cNvSpPr/>
              <p:nvPr>
                <p:custDataLst>
                  <p:tags r:id="rId12"/>
                </p:custDataLst>
              </p:nvPr>
            </p:nvSpPr>
            <p:spPr bwMode="auto">
              <a:xfrm>
                <a:off x="5584220" y="5577792"/>
                <a:ext cx="254198" cy="254200"/>
              </a:xfrm>
              <a:custGeom>
                <a:avLst/>
                <a:gdLst>
                  <a:gd name="T0" fmla="*/ 60 w 60"/>
                  <a:gd name="T1" fmla="*/ 22 h 60"/>
                  <a:gd name="T2" fmla="*/ 30 w 60"/>
                  <a:gd name="T3" fmla="*/ 0 h 60"/>
                  <a:gd name="T4" fmla="*/ 0 w 60"/>
                  <a:gd name="T5" fmla="*/ 22 h 60"/>
                  <a:gd name="T6" fmla="*/ 30 w 60"/>
                  <a:gd name="T7" fmla="*/ 44 h 60"/>
                  <a:gd name="T8" fmla="*/ 33 w 60"/>
                  <a:gd name="T9" fmla="*/ 44 h 60"/>
                  <a:gd name="T10" fmla="*/ 35 w 60"/>
                  <a:gd name="T11" fmla="*/ 44 h 60"/>
                  <a:gd name="T12" fmla="*/ 37 w 60"/>
                  <a:gd name="T13" fmla="*/ 43 h 60"/>
                  <a:gd name="T14" fmla="*/ 32 w 60"/>
                  <a:gd name="T15" fmla="*/ 60 h 60"/>
                  <a:gd name="T16" fmla="*/ 60 w 60"/>
                  <a:gd name="T17" fmla="*/ 24 h 60"/>
                  <a:gd name="T18" fmla="*/ 60 w 60"/>
                  <a:gd name="T19" fmla="*/ 23 h 60"/>
                  <a:gd name="T20" fmla="*/ 60 w 60"/>
                  <a:gd name="T21" fmla="*/ 2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60" y="22"/>
                    </a:moveTo>
                    <a:cubicBezTo>
                      <a:pt x="60" y="10"/>
                      <a:pt x="47" y="0"/>
                      <a:pt x="30" y="0"/>
                    </a:cubicBezTo>
                    <a:cubicBezTo>
                      <a:pt x="13" y="0"/>
                      <a:pt x="0" y="10"/>
                      <a:pt x="0" y="22"/>
                    </a:cubicBezTo>
                    <a:cubicBezTo>
                      <a:pt x="0" y="34"/>
                      <a:pt x="13" y="44"/>
                      <a:pt x="30" y="44"/>
                    </a:cubicBezTo>
                    <a:cubicBezTo>
                      <a:pt x="31" y="44"/>
                      <a:pt x="32" y="44"/>
                      <a:pt x="33" y="44"/>
                    </a:cubicBezTo>
                    <a:cubicBezTo>
                      <a:pt x="33" y="44"/>
                      <a:pt x="34" y="44"/>
                      <a:pt x="35" y="44"/>
                    </a:cubicBezTo>
                    <a:cubicBezTo>
                      <a:pt x="36" y="44"/>
                      <a:pt x="37" y="43"/>
                      <a:pt x="37" y="43"/>
                    </a:cubicBezTo>
                    <a:cubicBezTo>
                      <a:pt x="37" y="50"/>
                      <a:pt x="36" y="56"/>
                      <a:pt x="32" y="60"/>
                    </a:cubicBezTo>
                    <a:cubicBezTo>
                      <a:pt x="32" y="60"/>
                      <a:pt x="60" y="36"/>
                      <a:pt x="60" y="24"/>
                    </a:cubicBezTo>
                    <a:cubicBezTo>
                      <a:pt x="60" y="24"/>
                      <a:pt x="60" y="24"/>
                      <a:pt x="60" y="23"/>
                    </a:cubicBezTo>
                    <a:cubicBezTo>
                      <a:pt x="60" y="23"/>
                      <a:pt x="60" y="22"/>
                      <a:pt x="60" y="22"/>
                    </a:cubicBezTo>
                    <a:close/>
                  </a:path>
                </a:pathLst>
              </a:custGeom>
              <a:solidFill>
                <a:srgbClr val="FFFFFF"/>
              </a:solidFill>
              <a:ln>
                <a:noFill/>
              </a:ln>
            </p:spPr>
            <p:txBody>
              <a:bodyPr vert="horz" wrap="square" lIns="68580" tIns="34290" rIns="68580" bIns="34290" numCol="1" anchor="t" anchorCtr="0" compatLnSpc="1">
                <a:normAutofit fontScale="70000" lnSpcReduction="20000"/>
              </a:bodyPr>
              <a:p>
                <a:endParaRPr lang="zh-CN" altLang="en-US" sz="1350">
                  <a:sym typeface="Arial" panose="020B0604020202020204" pitchFamily="34" charset="0"/>
                </a:endParaRPr>
              </a:p>
            </p:txBody>
          </p:sp>
        </p:grpSp>
        <p:sp>
          <p:nvSpPr>
            <p:cNvPr id="8" name="椭圆 7"/>
            <p:cNvSpPr/>
            <p:nvPr>
              <p:custDataLst>
                <p:tags r:id="rId13"/>
              </p:custDataLst>
            </p:nvPr>
          </p:nvSpPr>
          <p:spPr>
            <a:xfrm>
              <a:off x="1509" y="4929"/>
              <a:ext cx="528" cy="201"/>
            </a:xfrm>
            <a:prstGeom prst="ellipse">
              <a:avLst/>
            </a:prstGeom>
            <a:noFill/>
            <a:ln w="50800">
              <a:solidFill>
                <a:srgbClr val="FA8550"/>
              </a:solid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sp>
          <p:nvSpPr>
            <p:cNvPr id="9" name="任意多边形 8"/>
            <p:cNvSpPr/>
            <p:nvPr>
              <p:custDataLst>
                <p:tags r:id="rId14"/>
              </p:custDataLst>
            </p:nvPr>
          </p:nvSpPr>
          <p:spPr>
            <a:xfrm>
              <a:off x="1580" y="4463"/>
              <a:ext cx="385" cy="478"/>
            </a:xfrm>
            <a:custGeom>
              <a:avLst/>
              <a:gdLst>
                <a:gd name="connsiteX0" fmla="*/ 69058 w 414338"/>
                <a:gd name="connsiteY0" fmla="*/ 0 h 514350"/>
                <a:gd name="connsiteX1" fmla="*/ 345280 w 414338"/>
                <a:gd name="connsiteY1" fmla="*/ 0 h 514350"/>
                <a:gd name="connsiteX2" fmla="*/ 414338 w 414338"/>
                <a:gd name="connsiteY2" fmla="*/ 69058 h 514350"/>
                <a:gd name="connsiteX3" fmla="*/ 414338 w 414338"/>
                <a:gd name="connsiteY3" fmla="*/ 345280 h 514350"/>
                <a:gd name="connsiteX4" fmla="*/ 345280 w 414338"/>
                <a:gd name="connsiteY4" fmla="*/ 414338 h 514350"/>
                <a:gd name="connsiteX5" fmla="*/ 265176 w 414338"/>
                <a:gd name="connsiteY5" fmla="*/ 414338 h 514350"/>
                <a:gd name="connsiteX6" fmla="*/ 207169 w 414338"/>
                <a:gd name="connsiteY6" fmla="*/ 514350 h 514350"/>
                <a:gd name="connsiteX7" fmla="*/ 149162 w 414338"/>
                <a:gd name="connsiteY7" fmla="*/ 414338 h 514350"/>
                <a:gd name="connsiteX8" fmla="*/ 69058 w 414338"/>
                <a:gd name="connsiteY8" fmla="*/ 414338 h 514350"/>
                <a:gd name="connsiteX9" fmla="*/ 0 w 414338"/>
                <a:gd name="connsiteY9" fmla="*/ 345280 h 514350"/>
                <a:gd name="connsiteX10" fmla="*/ 0 w 414338"/>
                <a:gd name="connsiteY10" fmla="*/ 69058 h 514350"/>
                <a:gd name="connsiteX11" fmla="*/ 69058 w 414338"/>
                <a:gd name="connsiteY11"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338" h="514350">
                  <a:moveTo>
                    <a:pt x="69058" y="0"/>
                  </a:moveTo>
                  <a:lnTo>
                    <a:pt x="345280" y="0"/>
                  </a:lnTo>
                  <a:cubicBezTo>
                    <a:pt x="383420" y="0"/>
                    <a:pt x="414338" y="30918"/>
                    <a:pt x="414338" y="69058"/>
                  </a:cubicBezTo>
                  <a:lnTo>
                    <a:pt x="414338" y="345280"/>
                  </a:lnTo>
                  <a:cubicBezTo>
                    <a:pt x="414338" y="383420"/>
                    <a:pt x="383420" y="414338"/>
                    <a:pt x="345280" y="414338"/>
                  </a:cubicBezTo>
                  <a:lnTo>
                    <a:pt x="265176" y="414338"/>
                  </a:lnTo>
                  <a:lnTo>
                    <a:pt x="207169" y="514350"/>
                  </a:lnTo>
                  <a:lnTo>
                    <a:pt x="149162" y="414338"/>
                  </a:lnTo>
                  <a:lnTo>
                    <a:pt x="69058" y="414338"/>
                  </a:lnTo>
                  <a:cubicBezTo>
                    <a:pt x="30918" y="414338"/>
                    <a:pt x="0" y="383420"/>
                    <a:pt x="0" y="345280"/>
                  </a:cubicBezTo>
                  <a:lnTo>
                    <a:pt x="0" y="69058"/>
                  </a:lnTo>
                  <a:cubicBezTo>
                    <a:pt x="0" y="30918"/>
                    <a:pt x="30918" y="0"/>
                    <a:pt x="69058" y="0"/>
                  </a:cubicBezTo>
                  <a:close/>
                </a:path>
              </a:pathLst>
            </a:custGeom>
            <a:solidFill>
              <a:srgbClr val="FA8550"/>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a:bodyPr>
            <a:p>
              <a:pPr algn="ctr"/>
              <a:endParaRPr lang="zh-CN" altLang="en-US" sz="1350">
                <a:solidFill>
                  <a:sysClr val="windowText" lastClr="000000"/>
                </a:solidFill>
                <a:sym typeface="Arial" panose="020B0604020202020204" pitchFamily="34" charset="0"/>
              </a:endParaRPr>
            </a:p>
          </p:txBody>
        </p:sp>
        <p:sp>
          <p:nvSpPr>
            <p:cNvPr id="12" name="Freeform 23"/>
            <p:cNvSpPr>
              <a:spLocks noEditPoints="1"/>
            </p:cNvSpPr>
            <p:nvPr>
              <p:custDataLst>
                <p:tags r:id="rId15"/>
              </p:custDataLst>
            </p:nvPr>
          </p:nvSpPr>
          <p:spPr bwMode="auto">
            <a:xfrm>
              <a:off x="1610" y="4524"/>
              <a:ext cx="325" cy="238"/>
            </a:xfrm>
            <a:custGeom>
              <a:avLst/>
              <a:gdLst>
                <a:gd name="T0" fmla="*/ 52 w 60"/>
                <a:gd name="T1" fmla="*/ 0 h 44"/>
                <a:gd name="T2" fmla="*/ 8 w 60"/>
                <a:gd name="T3" fmla="*/ 0 h 44"/>
                <a:gd name="T4" fmla="*/ 0 w 60"/>
                <a:gd name="T5" fmla="*/ 8 h 44"/>
                <a:gd name="T6" fmla="*/ 0 w 60"/>
                <a:gd name="T7" fmla="*/ 36 h 44"/>
                <a:gd name="T8" fmla="*/ 8 w 60"/>
                <a:gd name="T9" fmla="*/ 44 h 44"/>
                <a:gd name="T10" fmla="*/ 52 w 60"/>
                <a:gd name="T11" fmla="*/ 44 h 44"/>
                <a:gd name="T12" fmla="*/ 60 w 60"/>
                <a:gd name="T13" fmla="*/ 36 h 44"/>
                <a:gd name="T14" fmla="*/ 60 w 60"/>
                <a:gd name="T15" fmla="*/ 8 h 44"/>
                <a:gd name="T16" fmla="*/ 52 w 60"/>
                <a:gd name="T17" fmla="*/ 0 h 44"/>
                <a:gd name="T18" fmla="*/ 52 w 60"/>
                <a:gd name="T19" fmla="*/ 32 h 44"/>
                <a:gd name="T20" fmla="*/ 48 w 60"/>
                <a:gd name="T21" fmla="*/ 36 h 44"/>
                <a:gd name="T22" fmla="*/ 38 w 60"/>
                <a:gd name="T23" fmla="*/ 26 h 44"/>
                <a:gd name="T24" fmla="*/ 32 w 60"/>
                <a:gd name="T25" fmla="*/ 32 h 44"/>
                <a:gd name="T26" fmla="*/ 28 w 60"/>
                <a:gd name="T27" fmla="*/ 32 h 44"/>
                <a:gd name="T28" fmla="*/ 22 w 60"/>
                <a:gd name="T29" fmla="*/ 26 h 44"/>
                <a:gd name="T30" fmla="*/ 12 w 60"/>
                <a:gd name="T31" fmla="*/ 36 h 44"/>
                <a:gd name="T32" fmla="*/ 8 w 60"/>
                <a:gd name="T33" fmla="*/ 32 h 44"/>
                <a:gd name="T34" fmla="*/ 18 w 60"/>
                <a:gd name="T35" fmla="*/ 22 h 44"/>
                <a:gd name="T36" fmla="*/ 16 w 60"/>
                <a:gd name="T37" fmla="*/ 20 h 44"/>
                <a:gd name="T38" fmla="*/ 8 w 60"/>
                <a:gd name="T39" fmla="*/ 12 h 44"/>
                <a:gd name="T40" fmla="*/ 12 w 60"/>
                <a:gd name="T41" fmla="*/ 8 h 44"/>
                <a:gd name="T42" fmla="*/ 28 w 60"/>
                <a:gd name="T43" fmla="*/ 24 h 44"/>
                <a:gd name="T44" fmla="*/ 32 w 60"/>
                <a:gd name="T45" fmla="*/ 24 h 44"/>
                <a:gd name="T46" fmla="*/ 48 w 60"/>
                <a:gd name="T47" fmla="*/ 8 h 44"/>
                <a:gd name="T48" fmla="*/ 52 w 60"/>
                <a:gd name="T49" fmla="*/ 12 h 44"/>
                <a:gd name="T50" fmla="*/ 44 w 60"/>
                <a:gd name="T51" fmla="*/ 20 h 44"/>
                <a:gd name="T52" fmla="*/ 42 w 60"/>
                <a:gd name="T53" fmla="*/ 22 h 44"/>
                <a:gd name="T54" fmla="*/ 52 w 60"/>
                <a:gd name="T55"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44">
                  <a:moveTo>
                    <a:pt x="52" y="0"/>
                  </a:moveTo>
                  <a:cubicBezTo>
                    <a:pt x="8" y="0"/>
                    <a:pt x="8" y="0"/>
                    <a:pt x="8" y="0"/>
                  </a:cubicBezTo>
                  <a:cubicBezTo>
                    <a:pt x="4" y="0"/>
                    <a:pt x="0" y="4"/>
                    <a:pt x="0" y="8"/>
                  </a:cubicBezTo>
                  <a:cubicBezTo>
                    <a:pt x="0" y="36"/>
                    <a:pt x="0" y="36"/>
                    <a:pt x="0" y="36"/>
                  </a:cubicBezTo>
                  <a:cubicBezTo>
                    <a:pt x="0" y="40"/>
                    <a:pt x="4" y="44"/>
                    <a:pt x="8" y="44"/>
                  </a:cubicBezTo>
                  <a:cubicBezTo>
                    <a:pt x="52" y="44"/>
                    <a:pt x="52" y="44"/>
                    <a:pt x="52" y="44"/>
                  </a:cubicBezTo>
                  <a:cubicBezTo>
                    <a:pt x="56" y="44"/>
                    <a:pt x="60" y="40"/>
                    <a:pt x="60" y="36"/>
                  </a:cubicBezTo>
                  <a:cubicBezTo>
                    <a:pt x="60" y="8"/>
                    <a:pt x="60" y="8"/>
                    <a:pt x="60" y="8"/>
                  </a:cubicBezTo>
                  <a:cubicBezTo>
                    <a:pt x="60" y="4"/>
                    <a:pt x="56" y="0"/>
                    <a:pt x="52" y="0"/>
                  </a:cubicBezTo>
                  <a:close/>
                  <a:moveTo>
                    <a:pt x="52" y="32"/>
                  </a:moveTo>
                  <a:cubicBezTo>
                    <a:pt x="48" y="36"/>
                    <a:pt x="48" y="36"/>
                    <a:pt x="48" y="36"/>
                  </a:cubicBezTo>
                  <a:cubicBezTo>
                    <a:pt x="38" y="26"/>
                    <a:pt x="38" y="26"/>
                    <a:pt x="38" y="26"/>
                  </a:cubicBezTo>
                  <a:cubicBezTo>
                    <a:pt x="32" y="32"/>
                    <a:pt x="32" y="32"/>
                    <a:pt x="32" y="32"/>
                  </a:cubicBezTo>
                  <a:cubicBezTo>
                    <a:pt x="28" y="32"/>
                    <a:pt x="28" y="32"/>
                    <a:pt x="28" y="32"/>
                  </a:cubicBezTo>
                  <a:cubicBezTo>
                    <a:pt x="22" y="26"/>
                    <a:pt x="22" y="26"/>
                    <a:pt x="22" y="26"/>
                  </a:cubicBezTo>
                  <a:cubicBezTo>
                    <a:pt x="12" y="36"/>
                    <a:pt x="12" y="36"/>
                    <a:pt x="12" y="36"/>
                  </a:cubicBezTo>
                  <a:cubicBezTo>
                    <a:pt x="8" y="32"/>
                    <a:pt x="8" y="32"/>
                    <a:pt x="8" y="32"/>
                  </a:cubicBezTo>
                  <a:cubicBezTo>
                    <a:pt x="18" y="22"/>
                    <a:pt x="18" y="22"/>
                    <a:pt x="18" y="22"/>
                  </a:cubicBezTo>
                  <a:cubicBezTo>
                    <a:pt x="16" y="20"/>
                    <a:pt x="16" y="20"/>
                    <a:pt x="16" y="20"/>
                  </a:cubicBezTo>
                  <a:cubicBezTo>
                    <a:pt x="8" y="12"/>
                    <a:pt x="8" y="12"/>
                    <a:pt x="8" y="12"/>
                  </a:cubicBezTo>
                  <a:cubicBezTo>
                    <a:pt x="12" y="8"/>
                    <a:pt x="12" y="8"/>
                    <a:pt x="12" y="8"/>
                  </a:cubicBezTo>
                  <a:cubicBezTo>
                    <a:pt x="28" y="24"/>
                    <a:pt x="28" y="24"/>
                    <a:pt x="28" y="24"/>
                  </a:cubicBezTo>
                  <a:cubicBezTo>
                    <a:pt x="32" y="24"/>
                    <a:pt x="32" y="24"/>
                    <a:pt x="32" y="24"/>
                  </a:cubicBezTo>
                  <a:cubicBezTo>
                    <a:pt x="48" y="8"/>
                    <a:pt x="48" y="8"/>
                    <a:pt x="48" y="8"/>
                  </a:cubicBezTo>
                  <a:cubicBezTo>
                    <a:pt x="52" y="12"/>
                    <a:pt x="52" y="12"/>
                    <a:pt x="52" y="12"/>
                  </a:cubicBezTo>
                  <a:cubicBezTo>
                    <a:pt x="44" y="20"/>
                    <a:pt x="44" y="20"/>
                    <a:pt x="44" y="20"/>
                  </a:cubicBezTo>
                  <a:cubicBezTo>
                    <a:pt x="42" y="22"/>
                    <a:pt x="42" y="22"/>
                    <a:pt x="42" y="22"/>
                  </a:cubicBezTo>
                  <a:lnTo>
                    <a:pt x="52" y="32"/>
                  </a:lnTo>
                  <a:close/>
                </a:path>
              </a:pathLst>
            </a:custGeom>
            <a:solidFill>
              <a:srgbClr val="FFFFFF"/>
            </a:solidFill>
            <a:ln>
              <a:noFill/>
            </a:ln>
          </p:spPr>
          <p:txBody>
            <a:bodyPr vert="horz" wrap="square" lIns="68580" tIns="34290" rIns="68580" bIns="34290" numCol="1" anchor="t" anchorCtr="0" compatLnSpc="1">
              <a:normAutofit fontScale="40000" lnSpcReduction="20000"/>
            </a:bodyPr>
            <a:p>
              <a:endParaRPr lang="zh-CN" altLang="en-US" sz="1350">
                <a:sym typeface="Arial" panose="020B0604020202020204" pitchFamily="34" charset="0"/>
              </a:endParaRPr>
            </a:p>
          </p:txBody>
        </p:sp>
        <p:grpSp>
          <p:nvGrpSpPr>
            <p:cNvPr id="28" name="组合 27"/>
            <p:cNvGrpSpPr/>
            <p:nvPr>
              <p:custDataLst>
                <p:tags r:id="rId16"/>
              </p:custDataLst>
            </p:nvPr>
          </p:nvGrpSpPr>
          <p:grpSpPr>
            <a:xfrm>
              <a:off x="8534" y="4402"/>
              <a:ext cx="528" cy="687"/>
              <a:chOff x="5838135" y="4459299"/>
              <a:chExt cx="412428" cy="536776"/>
            </a:xfrm>
          </p:grpSpPr>
          <p:sp>
            <p:nvSpPr>
              <p:cNvPr id="29" name="椭圆 28"/>
              <p:cNvSpPr/>
              <p:nvPr>
                <p:custDataLst>
                  <p:tags r:id="rId17"/>
                </p:custDataLst>
              </p:nvPr>
            </p:nvSpPr>
            <p:spPr>
              <a:xfrm>
                <a:off x="5838135" y="4839135"/>
                <a:ext cx="412428" cy="156940"/>
              </a:xfrm>
              <a:prstGeom prst="ellipse">
                <a:avLst/>
              </a:prstGeom>
              <a:noFill/>
              <a:ln w="50800">
                <a:solidFill>
                  <a:srgbClr val="FA8550"/>
                </a:solidFill>
              </a:ln>
            </p:spPr>
            <p:style>
              <a:lnRef idx="2">
                <a:srgbClr val="FA8550">
                  <a:shade val="50000"/>
                </a:srgbClr>
              </a:lnRef>
              <a:fillRef idx="1">
                <a:srgbClr val="FA8550"/>
              </a:fillRef>
              <a:effectRef idx="0">
                <a:srgbClr val="FA8550"/>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ctr"/>
                <a:endParaRPr lang="zh-CN" altLang="en-US" sz="1350">
                  <a:solidFill>
                    <a:sysClr val="windowText" lastClr="000000"/>
                  </a:solidFill>
                  <a:sym typeface="Arial" panose="020B0604020202020204" pitchFamily="34" charset="0"/>
                </a:endParaRPr>
              </a:p>
            </p:txBody>
          </p:sp>
          <p:sp>
            <p:nvSpPr>
              <p:cNvPr id="16" name="任意多边形 15"/>
              <p:cNvSpPr/>
              <p:nvPr>
                <p:custDataLst>
                  <p:tags r:id="rId18"/>
                </p:custDataLst>
              </p:nvPr>
            </p:nvSpPr>
            <p:spPr>
              <a:xfrm>
                <a:off x="5882214" y="4459299"/>
                <a:ext cx="300767" cy="373365"/>
              </a:xfrm>
              <a:custGeom>
                <a:avLst/>
                <a:gdLst>
                  <a:gd name="connsiteX0" fmla="*/ 69058 w 414338"/>
                  <a:gd name="connsiteY0" fmla="*/ 0 h 514350"/>
                  <a:gd name="connsiteX1" fmla="*/ 345280 w 414338"/>
                  <a:gd name="connsiteY1" fmla="*/ 0 h 514350"/>
                  <a:gd name="connsiteX2" fmla="*/ 414338 w 414338"/>
                  <a:gd name="connsiteY2" fmla="*/ 69058 h 514350"/>
                  <a:gd name="connsiteX3" fmla="*/ 414338 w 414338"/>
                  <a:gd name="connsiteY3" fmla="*/ 345280 h 514350"/>
                  <a:gd name="connsiteX4" fmla="*/ 345280 w 414338"/>
                  <a:gd name="connsiteY4" fmla="*/ 414338 h 514350"/>
                  <a:gd name="connsiteX5" fmla="*/ 265176 w 414338"/>
                  <a:gd name="connsiteY5" fmla="*/ 414338 h 514350"/>
                  <a:gd name="connsiteX6" fmla="*/ 207169 w 414338"/>
                  <a:gd name="connsiteY6" fmla="*/ 514350 h 514350"/>
                  <a:gd name="connsiteX7" fmla="*/ 149162 w 414338"/>
                  <a:gd name="connsiteY7" fmla="*/ 414338 h 514350"/>
                  <a:gd name="connsiteX8" fmla="*/ 69058 w 414338"/>
                  <a:gd name="connsiteY8" fmla="*/ 414338 h 514350"/>
                  <a:gd name="connsiteX9" fmla="*/ 0 w 414338"/>
                  <a:gd name="connsiteY9" fmla="*/ 345280 h 514350"/>
                  <a:gd name="connsiteX10" fmla="*/ 0 w 414338"/>
                  <a:gd name="connsiteY10" fmla="*/ 69058 h 514350"/>
                  <a:gd name="connsiteX11" fmla="*/ 69058 w 414338"/>
                  <a:gd name="connsiteY11"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338" h="514350">
                    <a:moveTo>
                      <a:pt x="69058" y="0"/>
                    </a:moveTo>
                    <a:lnTo>
                      <a:pt x="345280" y="0"/>
                    </a:lnTo>
                    <a:cubicBezTo>
                      <a:pt x="383420" y="0"/>
                      <a:pt x="414338" y="30918"/>
                      <a:pt x="414338" y="69058"/>
                    </a:cubicBezTo>
                    <a:lnTo>
                      <a:pt x="414338" y="345280"/>
                    </a:lnTo>
                    <a:cubicBezTo>
                      <a:pt x="414338" y="383420"/>
                      <a:pt x="383420" y="414338"/>
                      <a:pt x="345280" y="414338"/>
                    </a:cubicBezTo>
                    <a:lnTo>
                      <a:pt x="265176" y="414338"/>
                    </a:lnTo>
                    <a:lnTo>
                      <a:pt x="207169" y="514350"/>
                    </a:lnTo>
                    <a:lnTo>
                      <a:pt x="149162" y="414338"/>
                    </a:lnTo>
                    <a:lnTo>
                      <a:pt x="69058" y="414338"/>
                    </a:lnTo>
                    <a:cubicBezTo>
                      <a:pt x="30918" y="414338"/>
                      <a:pt x="0" y="383420"/>
                      <a:pt x="0" y="345280"/>
                    </a:cubicBezTo>
                    <a:lnTo>
                      <a:pt x="0" y="69058"/>
                    </a:lnTo>
                    <a:cubicBezTo>
                      <a:pt x="0" y="30918"/>
                      <a:pt x="30918" y="0"/>
                      <a:pt x="69058" y="0"/>
                    </a:cubicBezTo>
                    <a:close/>
                  </a:path>
                </a:pathLst>
              </a:custGeom>
              <a:solidFill>
                <a:srgbClr val="FA8550"/>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a:bodyPr>
              <a:p>
                <a:pPr algn="ctr"/>
                <a:endParaRPr lang="zh-CN" altLang="en-US" sz="1350">
                  <a:solidFill>
                    <a:sysClr val="windowText" lastClr="000000"/>
                  </a:solidFill>
                  <a:sym typeface="Arial" panose="020B0604020202020204" pitchFamily="34" charset="0"/>
                </a:endParaRPr>
              </a:p>
            </p:txBody>
          </p:sp>
          <p:sp>
            <p:nvSpPr>
              <p:cNvPr id="20" name="Freeform 29"/>
              <p:cNvSpPr>
                <a:spLocks noEditPoints="1"/>
              </p:cNvSpPr>
              <p:nvPr>
                <p:custDataLst>
                  <p:tags r:id="rId19"/>
                </p:custDataLst>
              </p:nvPr>
            </p:nvSpPr>
            <p:spPr bwMode="auto">
              <a:xfrm>
                <a:off x="5947566" y="4482582"/>
                <a:ext cx="170063" cy="254200"/>
              </a:xfrm>
              <a:custGeom>
                <a:avLst/>
                <a:gdLst>
                  <a:gd name="T0" fmla="*/ 40 w 40"/>
                  <a:gd name="T1" fmla="*/ 17 h 60"/>
                  <a:gd name="T2" fmla="*/ 20 w 40"/>
                  <a:gd name="T3" fmla="*/ 0 h 60"/>
                  <a:gd name="T4" fmla="*/ 0 w 40"/>
                  <a:gd name="T5" fmla="*/ 17 h 60"/>
                  <a:gd name="T6" fmla="*/ 0 w 40"/>
                  <a:gd name="T7" fmla="*/ 20 h 60"/>
                  <a:gd name="T8" fmla="*/ 20 w 40"/>
                  <a:gd name="T9" fmla="*/ 60 h 60"/>
                  <a:gd name="T10" fmla="*/ 40 w 40"/>
                  <a:gd name="T11" fmla="*/ 20 h 60"/>
                  <a:gd name="T12" fmla="*/ 40 w 40"/>
                  <a:gd name="T13" fmla="*/ 17 h 60"/>
                  <a:gd name="T14" fmla="*/ 20 w 40"/>
                  <a:gd name="T15" fmla="*/ 28 h 60"/>
                  <a:gd name="T16" fmla="*/ 12 w 40"/>
                  <a:gd name="T17" fmla="*/ 20 h 60"/>
                  <a:gd name="T18" fmla="*/ 20 w 40"/>
                  <a:gd name="T19" fmla="*/ 12 h 60"/>
                  <a:gd name="T20" fmla="*/ 28 w 40"/>
                  <a:gd name="T21" fmla="*/ 20 h 60"/>
                  <a:gd name="T22" fmla="*/ 20 w 40"/>
                  <a:gd name="T23"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0">
                    <a:moveTo>
                      <a:pt x="40" y="17"/>
                    </a:moveTo>
                    <a:cubicBezTo>
                      <a:pt x="38" y="8"/>
                      <a:pt x="30" y="0"/>
                      <a:pt x="20" y="0"/>
                    </a:cubicBezTo>
                    <a:cubicBezTo>
                      <a:pt x="10" y="0"/>
                      <a:pt x="2" y="8"/>
                      <a:pt x="0" y="17"/>
                    </a:cubicBezTo>
                    <a:cubicBezTo>
                      <a:pt x="0" y="18"/>
                      <a:pt x="0" y="19"/>
                      <a:pt x="0" y="20"/>
                    </a:cubicBezTo>
                    <a:cubicBezTo>
                      <a:pt x="0" y="40"/>
                      <a:pt x="20" y="60"/>
                      <a:pt x="20" y="60"/>
                    </a:cubicBezTo>
                    <a:cubicBezTo>
                      <a:pt x="20" y="60"/>
                      <a:pt x="40" y="40"/>
                      <a:pt x="40" y="20"/>
                    </a:cubicBezTo>
                    <a:cubicBezTo>
                      <a:pt x="40" y="19"/>
                      <a:pt x="40" y="18"/>
                      <a:pt x="40" y="17"/>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solidFill>
                <a:srgbClr val="FFFFFF"/>
              </a:solidFill>
              <a:ln>
                <a:noFill/>
              </a:ln>
            </p:spPr>
            <p:txBody>
              <a:bodyPr vert="horz" wrap="square" lIns="68580" tIns="34290" rIns="68580" bIns="34290" numCol="1" anchor="t" anchorCtr="0" compatLnSpc="1">
                <a:normAutofit fontScale="70000" lnSpcReduction="20000"/>
              </a:bodyPr>
              <a:p>
                <a:endParaRPr lang="zh-CN" altLang="en-US" sz="1350">
                  <a:sym typeface="Arial" panose="020B0604020202020204" pitchFamily="34" charset="0"/>
                </a:endParaRPr>
              </a:p>
            </p:txBody>
          </p:sp>
        </p:grpSp>
        <p:sp>
          <p:nvSpPr>
            <p:cNvPr id="27" name="矩形 26"/>
            <p:cNvSpPr/>
            <p:nvPr>
              <p:custDataLst>
                <p:tags r:id="rId20"/>
              </p:custDataLst>
            </p:nvPr>
          </p:nvSpPr>
          <p:spPr>
            <a:xfrm>
              <a:off x="2067" y="4349"/>
              <a:ext cx="3589" cy="827"/>
            </a:xfrm>
            <a:prstGeom prst="rect">
              <a:avLst/>
            </a:prstGeom>
          </p:spPr>
          <p:txBody>
            <a:bodyPr wrap="square"/>
            <a:p>
              <a:r>
                <a:rPr lang="da-DK" altLang="zh-CN" sz="1600" b="1" smtClean="0">
                  <a:solidFill>
                    <a:srgbClr val="F7BA6B"/>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高度认识生态安全是国家乃至人类的大事，与人们的生活息息相关</a:t>
              </a:r>
              <a:endParaRPr lang="da-DK" altLang="zh-CN" sz="1600" b="1" smtClean="0">
                <a:solidFill>
                  <a:srgbClr val="F7BA6B"/>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2" name="矩形 41"/>
            <p:cNvSpPr/>
            <p:nvPr>
              <p:custDataLst>
                <p:tags r:id="rId21"/>
              </p:custDataLst>
            </p:nvPr>
          </p:nvSpPr>
          <p:spPr>
            <a:xfrm>
              <a:off x="9416" y="4463"/>
              <a:ext cx="3620" cy="827"/>
            </a:xfrm>
            <a:prstGeom prst="rect">
              <a:avLst/>
            </a:prstGeom>
          </p:spPr>
          <p:txBody>
            <a:bodyPr wrap="square"/>
            <a:p>
              <a:r>
                <a:rPr lang="da-DK" altLang="zh-CN" sz="1600" b="1" smtClean="0">
                  <a:solidFill>
                    <a:srgbClr val="F7BA6B"/>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转变经济发展方式，减少对生态安全的损害</a:t>
              </a:r>
              <a:endParaRPr lang="da-DK" altLang="zh-CN" sz="1600" b="1" smtClean="0">
                <a:solidFill>
                  <a:srgbClr val="F7BA6B"/>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5" name="矩形 44"/>
            <p:cNvSpPr/>
            <p:nvPr>
              <p:custDataLst>
                <p:tags r:id="rId22"/>
              </p:custDataLst>
            </p:nvPr>
          </p:nvSpPr>
          <p:spPr>
            <a:xfrm>
              <a:off x="7060" y="5854"/>
              <a:ext cx="3173" cy="827"/>
            </a:xfrm>
            <a:prstGeom prst="rect">
              <a:avLst/>
            </a:prstGeom>
          </p:spPr>
          <p:txBody>
            <a:bodyPr wrap="square"/>
            <a:p>
              <a:r>
                <a:rPr lang="da-DK" altLang="zh-CN" sz="1600" b="1" smtClean="0">
                  <a:solidFill>
                    <a:srgbClr val="F7BA6B"/>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守住经济发展与生态保护的底线，促进经济可持续发展</a:t>
              </a:r>
              <a:endParaRPr lang="da-DK" altLang="zh-CN" sz="1600" b="1" smtClean="0">
                <a:solidFill>
                  <a:srgbClr val="F7BA6B"/>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9" name="矩形 38"/>
            <p:cNvSpPr/>
            <p:nvPr/>
          </p:nvSpPr>
          <p:spPr>
            <a:xfrm>
              <a:off x="1186" y="4138"/>
              <a:ext cx="4486" cy="1654"/>
            </a:xfrm>
            <a:prstGeom prst="rect">
              <a:avLst/>
            </a:prstGeom>
            <a:noFill/>
            <a:ln w="19050">
              <a:solidFill>
                <a:srgbClr val="F7BA6B"/>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5841" y="5735"/>
              <a:ext cx="4981" cy="1668"/>
            </a:xfrm>
            <a:prstGeom prst="rect">
              <a:avLst/>
            </a:prstGeom>
            <a:noFill/>
            <a:ln w="19050">
              <a:solidFill>
                <a:srgbClr val="F7BA6B"/>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nvSpPr>
          <p:spPr>
            <a:xfrm>
              <a:off x="8365" y="4083"/>
              <a:ext cx="4981" cy="1401"/>
            </a:xfrm>
            <a:prstGeom prst="rect">
              <a:avLst/>
            </a:prstGeom>
            <a:noFill/>
            <a:ln w="19050">
              <a:solidFill>
                <a:srgbClr val="F7BA6B"/>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p:cNvPicPr>
            <a:picLocks noChangeAspect="1"/>
          </p:cNvPicPr>
          <p:nvPr>
            <p:custDataLst>
              <p:tags r:id="rId23"/>
            </p:custDataLst>
          </p:nvPr>
        </p:nvPicPr>
        <p:blipFill>
          <a:blip r:embed="rId24"/>
          <a:stretch>
            <a:fillRect/>
          </a:stretch>
        </p:blipFill>
        <p:spPr>
          <a:xfrm>
            <a:off x="5181600" y="666750"/>
            <a:ext cx="3465195" cy="1624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第六节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维护网络安全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一、维护网络安全的意义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二、我国网络安全面临的挑战三、维护网络安全的措施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一、维护网络安全的意义</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第六节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维护网络安全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19803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2"/>
            </p:custDataLst>
          </p:nvPr>
        </p:nvSpPr>
        <p:spPr>
          <a:xfrm>
            <a:off x="2001520" y="3486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0" name="文本框 99"/>
          <p:cNvSpPr txBox="1"/>
          <p:nvPr/>
        </p:nvSpPr>
        <p:spPr>
          <a:xfrm>
            <a:off x="2590800" y="1142365"/>
            <a:ext cx="5966460" cy="1198880"/>
          </a:xfrm>
          <a:prstGeom prst="rect">
            <a:avLst/>
          </a:prstGeom>
          <a:noFill/>
          <a:ln w="9525">
            <a:noFill/>
          </a:ln>
        </p:spPr>
        <p:txBody>
          <a:bodyPr wrap="square">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（一）网络安全事关国家安全和国家发展</a:t>
            </a:r>
            <a:r>
              <a:rPr lang="zh-CN" sz="1600" b="0">
                <a:solidFill>
                  <a:srgbClr val="231F20"/>
                </a:solidFill>
                <a:latin typeface="微软雅黑" panose="020B0503020204020204" charset="-122"/>
                <a:ea typeface="微软雅黑" panose="020B0503020204020204" charset="-122"/>
              </a:rPr>
              <a:t>网络安全已成为信息时代国家安全的战略基石。维护网络安全是促进国家发展的前提和条件。</a:t>
            </a:r>
            <a:endParaRPr lang="zh-CN" altLang="en-US" sz="1600" b="0">
              <a:solidFill>
                <a:srgbClr val="231F20"/>
              </a:solidFill>
              <a:latin typeface="微软雅黑" panose="020B0503020204020204" charset="-122"/>
              <a:ea typeface="微软雅黑" panose="020B0503020204020204" charset="-122"/>
            </a:endParaRPr>
          </a:p>
        </p:txBody>
      </p:sp>
      <p:sp>
        <p:nvSpPr>
          <p:cNvPr id="4" name="文本框 3"/>
          <p:cNvSpPr txBox="1"/>
          <p:nvPr/>
        </p:nvSpPr>
        <p:spPr>
          <a:xfrm>
            <a:off x="2667000" y="2889885"/>
            <a:ext cx="6299200" cy="1568450"/>
          </a:xfrm>
          <a:prstGeom prst="rect">
            <a:avLst/>
          </a:prstGeom>
          <a:noFill/>
          <a:ln w="9525">
            <a:noFill/>
          </a:ln>
        </p:spPr>
        <p:txBody>
          <a:bodyPr wrap="square">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（二）网络安全事关广大人民群众工作生活</a:t>
            </a:r>
            <a:r>
              <a:rPr lang="zh-CN" sz="1600" b="0">
                <a:solidFill>
                  <a:srgbClr val="231F20"/>
                </a:solidFill>
                <a:latin typeface="微软雅黑" panose="020B0503020204020204" charset="-122"/>
                <a:ea typeface="微软雅黑" panose="020B0503020204020204" charset="-122"/>
              </a:rPr>
              <a:t>互联网深刻影响和改变着人们的工作生活方式。越来越多的人通过互联网获取信息、学习交流、购物娱乐、创业兴业。维护网络安全就是维护每个公民自身的安全。</a:t>
            </a:r>
            <a:endParaRPr lang="zh-CN" altLang="en-US" sz="1600" b="0">
              <a:solidFill>
                <a:srgbClr val="231F20"/>
              </a:solidFill>
              <a:latin typeface="微软雅黑" panose="020B0503020204020204" charset="-122"/>
              <a:ea typeface="微软雅黑" panose="020B0503020204020204" charset="-122"/>
            </a:endParaRPr>
          </a:p>
        </p:txBody>
      </p:sp>
      <p:pic>
        <p:nvPicPr>
          <p:cNvPr id="6" name="图片 5" descr="u=564405139,2741150859&amp;fm=253&amp;fmt=auto&amp;app=120&amp;f=JPEG.webp"/>
          <p:cNvPicPr>
            <a:picLocks noChangeAspect="1"/>
          </p:cNvPicPr>
          <p:nvPr/>
        </p:nvPicPr>
        <p:blipFill>
          <a:blip r:embed="rId3"/>
          <a:stretch>
            <a:fillRect/>
          </a:stretch>
        </p:blipFill>
        <p:spPr>
          <a:xfrm>
            <a:off x="328295" y="2040890"/>
            <a:ext cx="2338705" cy="1429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400" y="681990"/>
            <a:ext cx="3484880" cy="398780"/>
          </a:xfrm>
          <a:prstGeom prst="rect">
            <a:avLst/>
          </a:prstGeom>
        </p:spPr>
        <p:txBody>
          <a:bodyPr wrap="none">
            <a:spAutoFit/>
          </a:bodyPr>
          <a:lstStyle/>
          <a:p>
            <a:pPr algn="l"/>
            <a:r>
              <a:rPr kumimoji="1" lang="zh-CN" altLang="en-US" sz="2000" b="1">
                <a:solidFill>
                  <a:schemeClr val="accent1"/>
                </a:solidFill>
                <a:latin typeface="微软雅黑" panose="020B0503020204020204" charset="-122"/>
                <a:ea typeface="微软雅黑" panose="020B0503020204020204" charset="-122"/>
                <a:sym typeface="+mn-ea"/>
              </a:rPr>
              <a:t>二、我国网络安全面临的挑战</a:t>
            </a:r>
            <a:endParaRPr kumimoji="1"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第六节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维护网络安全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cxnSp>
        <p:nvCxnSpPr>
          <p:cNvPr id="98" name="Straight Arrow Connector 5"/>
          <p:cNvCxnSpPr/>
          <p:nvPr>
            <p:custDataLst>
              <p:tags r:id="rId1"/>
            </p:custDataLst>
          </p:nvPr>
        </p:nvCxnSpPr>
        <p:spPr>
          <a:xfrm flipV="1">
            <a:off x="4549397" y="1416872"/>
            <a:ext cx="0" cy="3054464"/>
          </a:xfrm>
          <a:prstGeom prst="straightConnector1">
            <a:avLst/>
          </a:prstGeom>
          <a:ln w="28575">
            <a:solidFill>
              <a:sysClr val="window" lastClr="FFFFFF">
                <a:lumMod val="50000"/>
              </a:sysClr>
            </a:solidFill>
            <a:headEnd type="none" w="med" len="med"/>
            <a:tailEnd type="triangle" w="med" len="med"/>
          </a:ln>
        </p:spPr>
        <p:style>
          <a:lnRef idx="1">
            <a:srgbClr val="1F74AD"/>
          </a:lnRef>
          <a:fillRef idx="0">
            <a:srgbClr val="1F74AD"/>
          </a:fillRef>
          <a:effectRef idx="0">
            <a:srgbClr val="1F74AD"/>
          </a:effectRef>
          <a:fontRef idx="minor">
            <a:srgbClr val="000000"/>
          </a:fontRef>
        </p:style>
      </p:cxnSp>
      <p:sp>
        <p:nvSpPr>
          <p:cNvPr id="99" name="矩形 98"/>
          <p:cNvSpPr/>
          <p:nvPr>
            <p:custDataLst>
              <p:tags r:id="rId2"/>
            </p:custDataLst>
          </p:nvPr>
        </p:nvSpPr>
        <p:spPr>
          <a:xfrm>
            <a:off x="482600" y="1115695"/>
            <a:ext cx="3970020" cy="168529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00" name="矩形 99"/>
          <p:cNvSpPr/>
          <p:nvPr>
            <p:custDataLst>
              <p:tags r:id="rId3"/>
            </p:custDataLst>
          </p:nvPr>
        </p:nvSpPr>
        <p:spPr>
          <a:xfrm>
            <a:off x="4648835" y="3235325"/>
            <a:ext cx="3970020" cy="170307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01" name="矩形 100"/>
          <p:cNvSpPr/>
          <p:nvPr>
            <p:custDataLst>
              <p:tags r:id="rId4"/>
            </p:custDataLst>
          </p:nvPr>
        </p:nvSpPr>
        <p:spPr>
          <a:xfrm>
            <a:off x="4648835" y="1115695"/>
            <a:ext cx="3970020" cy="1685290"/>
          </a:xfrm>
          <a:prstGeom prst="rect">
            <a:avLst/>
          </a:prstGeom>
          <a:solidFill>
            <a:srgbClr val="FFC5C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02" name="矩形 101"/>
          <p:cNvSpPr/>
          <p:nvPr>
            <p:custDataLst>
              <p:tags r:id="rId5"/>
            </p:custDataLst>
          </p:nvPr>
        </p:nvSpPr>
        <p:spPr>
          <a:xfrm>
            <a:off x="498475" y="3235325"/>
            <a:ext cx="3970020" cy="169418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03" name="文本框 102"/>
          <p:cNvSpPr txBox="1"/>
          <p:nvPr>
            <p:custDataLst>
              <p:tags r:id="rId6"/>
            </p:custDataLst>
          </p:nvPr>
        </p:nvSpPr>
        <p:spPr>
          <a:xfrm>
            <a:off x="406400" y="1168400"/>
            <a:ext cx="4118610" cy="1632585"/>
          </a:xfrm>
          <a:prstGeom prst="rect">
            <a:avLst/>
          </a:prstGeom>
          <a:noFill/>
        </p:spPr>
        <p:txBody>
          <a:bodyPr wrap="square" rtlCol="0" anchor="t" anchorCtr="0">
            <a:spAutoFit/>
          </a:bodyPr>
          <a:p>
            <a:pPr lvl="0" indent="0" algn="ctr" fontAlgn="auto">
              <a:lnSpc>
                <a:spcPct val="150000"/>
              </a:lnSpc>
              <a:spcAft>
                <a:spcPts val="500"/>
              </a:spcAft>
              <a:buNone/>
              <a:defRPr/>
            </a:pPr>
            <a:r>
              <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rPr>
              <a:t>（一）新应用场景带来新挑战</a:t>
            </a:r>
            <a:endPar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marL="171450" lvl="0" indent="-171450" algn="l" fontAlgn="auto">
              <a:lnSpc>
                <a:spcPct val="150000"/>
              </a:lnSpc>
              <a:spcAft>
                <a:spcPts val="500"/>
              </a:spcAft>
              <a:buFont typeface="Wingdings" panose="05000000000000000000" charset="0"/>
              <a:buChar char="l"/>
              <a:defRPr/>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随着互联网普及，网络安全技术应用场景扩大，涵盖在线支付、购物、教育等，网络安全风险亦不断上升。</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104" name="文本框 103"/>
          <p:cNvSpPr txBox="1"/>
          <p:nvPr>
            <p:custDataLst>
              <p:tags r:id="rId7"/>
            </p:custDataLst>
          </p:nvPr>
        </p:nvSpPr>
        <p:spPr>
          <a:xfrm>
            <a:off x="4795520" y="1247140"/>
            <a:ext cx="3662045" cy="1263015"/>
          </a:xfrm>
          <a:prstGeom prst="rect">
            <a:avLst/>
          </a:prstGeom>
          <a:noFill/>
        </p:spPr>
        <p:txBody>
          <a:bodyPr wrap="square" rtlCol="0" anchor="t" anchorCtr="0">
            <a:spAutoFit/>
          </a:bodyPr>
          <a:p>
            <a:pPr lvl="0" indent="0" algn="ctr" fontAlgn="auto">
              <a:lnSpc>
                <a:spcPct val="150000"/>
              </a:lnSpc>
              <a:spcAft>
                <a:spcPts val="500"/>
              </a:spcAft>
              <a:buNone/>
              <a:defRPr/>
            </a:pPr>
            <a:r>
              <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rPr>
              <a:t>（二）网络技术犯罪持续高发</a:t>
            </a:r>
            <a:endPar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lvl="0" indent="0" algn="l" fontAlgn="auto">
              <a:lnSpc>
                <a:spcPct val="150000"/>
              </a:lnSpc>
              <a:spcAft>
                <a:spcPts val="500"/>
              </a:spcAft>
              <a:buNone/>
              <a:defRPr/>
            </a:pPr>
            <a:r>
              <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rPr>
              <a:t>随着网络技术的迅速进步，网络犯罪已成为一个严重的问题。</a:t>
            </a:r>
            <a:endPar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endParaRPr>
          </a:p>
        </p:txBody>
      </p:sp>
      <p:sp>
        <p:nvSpPr>
          <p:cNvPr id="105" name="矩形 104"/>
          <p:cNvSpPr/>
          <p:nvPr>
            <p:custDataLst>
              <p:tags r:id="rId8"/>
            </p:custDataLst>
          </p:nvPr>
        </p:nvSpPr>
        <p:spPr>
          <a:xfrm>
            <a:off x="582930" y="3375660"/>
            <a:ext cx="3819525" cy="92456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vertOverflow="overflow" horzOverflow="overflow" vert="horz" wrap="square" numCol="1" spcCol="0" rtlCol="0" fromWordArt="0" anchor="ctr" anchorCtr="0" forceAA="0" compatLnSpc="1">
            <a:noAutofit/>
          </a:bodyPr>
          <a:p>
            <a:pPr lvl="0" algn="ctr">
              <a:lnSpc>
                <a:spcPct val="150000"/>
              </a:lnSpc>
              <a:buClrTx/>
              <a:buSzTx/>
              <a:buFontTx/>
            </a:pPr>
            <a:r>
              <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rPr>
              <a:t>（三）网络战形势错综复杂</a:t>
            </a:r>
            <a:endPar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lvl="0" algn="l">
              <a:lnSpc>
                <a:spcPct val="150000"/>
              </a:lnSpc>
              <a:buClrTx/>
              <a:buSzTx/>
              <a:buFontTx/>
            </a:pPr>
            <a:r>
              <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rPr>
              <a:t>我国面临的网络战、封锁战、舆论战形势日益严峻。</a:t>
            </a:r>
            <a:endPar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endParaRPr>
          </a:p>
        </p:txBody>
      </p:sp>
      <p:sp>
        <p:nvSpPr>
          <p:cNvPr id="106" name="文本框 105"/>
          <p:cNvSpPr txBox="1"/>
          <p:nvPr>
            <p:custDataLst>
              <p:tags r:id="rId9"/>
            </p:custDataLst>
          </p:nvPr>
        </p:nvSpPr>
        <p:spPr>
          <a:xfrm>
            <a:off x="4549140" y="3290570"/>
            <a:ext cx="4171315" cy="1509395"/>
          </a:xfrm>
          <a:prstGeom prst="rect">
            <a:avLst/>
          </a:prstGeom>
          <a:noFill/>
        </p:spPr>
        <p:txBody>
          <a:bodyPr wrap="square" rtlCol="0" anchor="t" anchorCtr="0">
            <a:spAutoFit/>
          </a:bodyPr>
          <a:p>
            <a:pPr lvl="0" indent="0" algn="ctr" fontAlgn="auto">
              <a:lnSpc>
                <a:spcPct val="100000"/>
              </a:lnSpc>
              <a:spcAft>
                <a:spcPts val="500"/>
              </a:spcAft>
              <a:buNone/>
              <a:defRPr/>
            </a:pPr>
            <a:r>
              <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rPr>
              <a:t>（四）核心技术自主可控能力不够强</a:t>
            </a:r>
            <a:endPar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lvl="0" indent="0" algn="l" fontAlgn="auto">
              <a:lnSpc>
                <a:spcPct val="150000"/>
              </a:lnSpc>
              <a:spcAft>
                <a:spcPts val="500"/>
              </a:spcAft>
              <a:buNone/>
              <a:defRPr/>
            </a:pPr>
            <a:r>
              <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rPr>
              <a:t>自主可控是确保网络安全的必要条件。我国亟需“扬长处，补短板”，突破“卡脖子”问题，提升自主可控能力，保障网络安全。</a:t>
            </a:r>
            <a:endPar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endParaRPr>
          </a:p>
        </p:txBody>
      </p:sp>
      <p:cxnSp>
        <p:nvCxnSpPr>
          <p:cNvPr id="107" name="Straight Arrow Connector 5"/>
          <p:cNvCxnSpPr/>
          <p:nvPr>
            <p:custDataLst>
              <p:tags r:id="rId10"/>
            </p:custDataLst>
          </p:nvPr>
        </p:nvCxnSpPr>
        <p:spPr>
          <a:xfrm>
            <a:off x="686057" y="3029251"/>
            <a:ext cx="8077200" cy="0"/>
          </a:xfrm>
          <a:prstGeom prst="straightConnector1">
            <a:avLst/>
          </a:prstGeom>
          <a:ln w="28575">
            <a:solidFill>
              <a:sysClr val="window" lastClr="FFFFFF">
                <a:lumMod val="50000"/>
              </a:sysClr>
            </a:solidFill>
            <a:headEnd type="none" w="med" len="med"/>
            <a:tailEnd type="triangle" w="med" len="med"/>
          </a:ln>
        </p:spPr>
        <p:style>
          <a:lnRef idx="1">
            <a:srgbClr val="1F74AD"/>
          </a:lnRef>
          <a:fillRef idx="0">
            <a:srgbClr val="1F74AD"/>
          </a:fillRef>
          <a:effectRef idx="0">
            <a:srgbClr val="1F74AD"/>
          </a:effectRef>
          <a:fontRef idx="minor">
            <a:srgbClr val="000000"/>
          </a:fontRef>
        </p:style>
      </p:cxn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699895" y="2266950"/>
            <a:ext cx="5700395" cy="1753235"/>
          </a:xfrm>
          <a:prstGeom prst="rect">
            <a:avLst/>
          </a:prstGeom>
          <a:noFill/>
        </p:spPr>
        <p:txBody>
          <a:bodyPr wrap="square" rtlCol="0">
            <a:spAutoFit/>
          </a:bodyPr>
          <a:lstStyle/>
          <a:p>
            <a:pPr algn="ctr"/>
            <a:r>
              <a:rPr kumimoji="1" lang="zh-CN" altLang="en-US" sz="5400" b="1">
                <a:solidFill>
                  <a:schemeClr val="accent6">
                    <a:lumMod val="20000"/>
                    <a:lumOff val="80000"/>
                  </a:schemeClr>
                </a:solidFill>
                <a:latin typeface="微软雅黑" panose="020B0503020204020204" charset="-122"/>
                <a:ea typeface="微软雅黑" panose="020B0503020204020204" charset="-122"/>
              </a:rPr>
              <a:t>切实维护重点领域国家安全</a:t>
            </a:r>
            <a:endParaRPr kumimoji="1" lang="zh-CN" altLang="en-US" sz="5400" b="1">
              <a:solidFill>
                <a:schemeClr val="accent6">
                  <a:lumMod val="20000"/>
                  <a:lumOff val="80000"/>
                </a:schemeClr>
              </a:solidFill>
              <a:latin typeface="微软雅黑" panose="020B0503020204020204" charset="-122"/>
              <a:ea typeface="微软雅黑" panose="020B0503020204020204" charset="-122"/>
            </a:endParaRPr>
          </a:p>
        </p:txBody>
      </p:sp>
      <p:sp>
        <p:nvSpPr>
          <p:cNvPr id="7" name="文本框 6"/>
          <p:cNvSpPr txBox="1"/>
          <p:nvPr/>
        </p:nvSpPr>
        <p:spPr>
          <a:xfrm>
            <a:off x="3529013" y="1581150"/>
            <a:ext cx="2085340"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第二章</a:t>
            </a:r>
            <a:endParaRPr kumimoji="1" lang="zh-CN" altLang="en-US" sz="36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三、维护网络安全的措施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第六节 | 维护网络安全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7" name="任意多边形: 形状 33"/>
          <p:cNvSpPr/>
          <p:nvPr>
            <p:custDataLst>
              <p:tags r:id="rId1"/>
            </p:custDataLst>
          </p:nvPr>
        </p:nvSpPr>
        <p:spPr>
          <a:xfrm>
            <a:off x="4460240" y="1920875"/>
            <a:ext cx="936625" cy="1785620"/>
          </a:xfrm>
          <a:custGeom>
            <a:avLst/>
            <a:gdLst>
              <a:gd name="connsiteX0" fmla="*/ 479723 w 2332099"/>
              <a:gd name="connsiteY0" fmla="*/ 0 h 4503810"/>
              <a:gd name="connsiteX1" fmla="*/ 644759 w 2332099"/>
              <a:gd name="connsiteY1" fmla="*/ 25397 h 4503810"/>
              <a:gd name="connsiteX2" fmla="*/ 2332099 w 2332099"/>
              <a:gd name="connsiteY2" fmla="*/ 2112916 h 4503810"/>
              <a:gd name="connsiteX3" fmla="*/ 434935 w 2332099"/>
              <a:gd name="connsiteY3" fmla="*/ 4232725 h 4503810"/>
              <a:gd name="connsiteX4" fmla="*/ 352964 w 2332099"/>
              <a:gd name="connsiteY4" fmla="*/ 4236899 h 4503810"/>
              <a:gd name="connsiteX5" fmla="*/ 318784 w 2332099"/>
              <a:gd name="connsiteY5" fmla="*/ 4503810 h 4503810"/>
              <a:gd name="connsiteX6" fmla="*/ 0 w 2332099"/>
              <a:gd name="connsiteY6" fmla="*/ 3695272 h 4503810"/>
              <a:gd name="connsiteX7" fmla="*/ 512235 w 2332099"/>
              <a:gd name="connsiteY7" fmla="*/ 2993152 h 4503810"/>
              <a:gd name="connsiteX8" fmla="*/ 492799 w 2332099"/>
              <a:gd name="connsiteY8" fmla="*/ 3144929 h 4503810"/>
              <a:gd name="connsiteX9" fmla="*/ 623092 w 2332099"/>
              <a:gd name="connsiteY9" fmla="*/ 3105283 h 4503810"/>
              <a:gd name="connsiteX10" fmla="*/ 1296483 w 2332099"/>
              <a:gd name="connsiteY10" fmla="*/ 2091517 h 4503810"/>
              <a:gd name="connsiteX11" fmla="*/ 341932 w 2332099"/>
              <a:gd name="connsiteY11" fmla="*/ 1007816 h 4503810"/>
              <a:gd name="connsiteX12" fmla="*/ 284575 w 2332099"/>
              <a:gd name="connsiteY12" fmla="*/ 1004849 h 4503810"/>
              <a:gd name="connsiteX13" fmla="*/ 645582 w 2332099"/>
              <a:gd name="connsiteY13" fmla="*/ 585402 h 4503810"/>
              <a:gd name="connsiteX14" fmla="*/ 654027 w 2332099"/>
              <a:gd name="connsiteY14" fmla="*/ 582877 h 450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32099" h="4503810">
                <a:moveTo>
                  <a:pt x="479723" y="0"/>
                </a:moveTo>
                <a:lnTo>
                  <a:pt x="644759" y="25397"/>
                </a:lnTo>
                <a:cubicBezTo>
                  <a:pt x="1607722" y="224087"/>
                  <a:pt x="2332099" y="1083204"/>
                  <a:pt x="2332099" y="2112916"/>
                </a:cubicBezTo>
                <a:cubicBezTo>
                  <a:pt x="2332099" y="3216179"/>
                  <a:pt x="1500544" y="4123606"/>
                  <a:pt x="434935" y="4232725"/>
                </a:cubicBezTo>
                <a:lnTo>
                  <a:pt x="352964" y="4236899"/>
                </a:lnTo>
                <a:lnTo>
                  <a:pt x="318784" y="4503810"/>
                </a:lnTo>
                <a:lnTo>
                  <a:pt x="0" y="3695272"/>
                </a:lnTo>
                <a:lnTo>
                  <a:pt x="512235" y="2993152"/>
                </a:lnTo>
                <a:lnTo>
                  <a:pt x="492799" y="3144929"/>
                </a:lnTo>
                <a:lnTo>
                  <a:pt x="623092" y="3105283"/>
                </a:lnTo>
                <a:cubicBezTo>
                  <a:pt x="1017438" y="2945973"/>
                  <a:pt x="1296483" y="2552131"/>
                  <a:pt x="1296483" y="2091517"/>
                </a:cubicBezTo>
                <a:cubicBezTo>
                  <a:pt x="1296483" y="1527500"/>
                  <a:pt x="878089" y="1063601"/>
                  <a:pt x="341932" y="1007816"/>
                </a:cubicBezTo>
                <a:lnTo>
                  <a:pt x="284575" y="1004849"/>
                </a:lnTo>
                <a:lnTo>
                  <a:pt x="645582" y="585402"/>
                </a:lnTo>
                <a:lnTo>
                  <a:pt x="654027" y="582877"/>
                </a:lnTo>
                <a:close/>
              </a:path>
            </a:pathLst>
          </a:cu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sz="1350">
              <a:latin typeface="微软雅黑" panose="020B0503020204020204" charset="-122"/>
              <a:ea typeface="微软雅黑" panose="020B0503020204020204" charset="-122"/>
            </a:endParaRPr>
          </a:p>
        </p:txBody>
      </p:sp>
      <p:sp>
        <p:nvSpPr>
          <p:cNvPr id="54" name="任意多边形: 形状 36"/>
          <p:cNvSpPr/>
          <p:nvPr>
            <p:custDataLst>
              <p:tags r:id="rId2"/>
            </p:custDataLst>
          </p:nvPr>
        </p:nvSpPr>
        <p:spPr>
          <a:xfrm rot="6116027">
            <a:off x="3312160" y="2120900"/>
            <a:ext cx="1793240" cy="1023620"/>
          </a:xfrm>
          <a:custGeom>
            <a:avLst/>
            <a:gdLst>
              <a:gd name="connsiteX0" fmla="*/ 0 w 4477807"/>
              <a:gd name="connsiteY0" fmla="*/ 758084 h 2446519"/>
              <a:gd name="connsiteX1" fmla="*/ 239338 w 4477807"/>
              <a:gd name="connsiteY1" fmla="*/ 626423 h 2446519"/>
              <a:gd name="connsiteX2" fmla="*/ 239332 w 4477807"/>
              <a:gd name="connsiteY2" fmla="*/ 626382 h 2446519"/>
              <a:gd name="connsiteX3" fmla="*/ 247784 w 4477807"/>
              <a:gd name="connsiteY3" fmla="*/ 621777 h 2446519"/>
              <a:gd name="connsiteX4" fmla="*/ 761497 w 4477807"/>
              <a:gd name="connsiteY4" fmla="*/ 339182 h 2446519"/>
              <a:gd name="connsiteX5" fmla="*/ 1522994 w 4477807"/>
              <a:gd name="connsiteY5" fmla="*/ 758084 h 2446519"/>
              <a:gd name="connsiteX6" fmla="*/ 1331054 w 4477807"/>
              <a:gd name="connsiteY6" fmla="*/ 758084 h 2446519"/>
              <a:gd name="connsiteX7" fmla="*/ 1364519 w 4477807"/>
              <a:gd name="connsiteY7" fmla="*/ 835516 h 2446519"/>
              <a:gd name="connsiteX8" fmla="*/ 2543274 w 4477807"/>
              <a:gd name="connsiteY8" fmla="*/ 1362767 h 2446519"/>
              <a:gd name="connsiteX9" fmla="*/ 3389193 w 4477807"/>
              <a:gd name="connsiteY9" fmla="*/ 97232 h 2446519"/>
              <a:gd name="connsiteX10" fmla="*/ 3380576 w 4477807"/>
              <a:gd name="connsiteY10" fmla="*/ 64837 h 2446519"/>
              <a:gd name="connsiteX11" fmla="*/ 3957609 w 4477807"/>
              <a:gd name="connsiteY11" fmla="*/ 317530 h 2446519"/>
              <a:gd name="connsiteX12" fmla="*/ 3962502 w 4477807"/>
              <a:gd name="connsiteY12" fmla="*/ 324861 h 2446519"/>
              <a:gd name="connsiteX13" fmla="*/ 4449296 w 4477807"/>
              <a:gd name="connsiteY13" fmla="*/ 0 h 2446519"/>
              <a:gd name="connsiteX14" fmla="*/ 4465987 w 4477807"/>
              <a:gd name="connsiteY14" fmla="*/ 105159 h 2446519"/>
              <a:gd name="connsiteX15" fmla="*/ 2784291 w 4477807"/>
              <a:gd name="connsiteY15" fmla="*/ 2399657 h 2446519"/>
              <a:gd name="connsiteX16" fmla="*/ 262558 w 4477807"/>
              <a:gd name="connsiteY16" fmla="*/ 772711 h 2446519"/>
              <a:gd name="connsiteX17" fmla="*/ 260236 w 4477807"/>
              <a:gd name="connsiteY17" fmla="*/ 758084 h 244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77807" h="2446519">
                <a:moveTo>
                  <a:pt x="0" y="758084"/>
                </a:moveTo>
                <a:lnTo>
                  <a:pt x="239338" y="626423"/>
                </a:lnTo>
                <a:lnTo>
                  <a:pt x="239332" y="626382"/>
                </a:lnTo>
                <a:lnTo>
                  <a:pt x="247784" y="621777"/>
                </a:lnTo>
                <a:lnTo>
                  <a:pt x="761497" y="339182"/>
                </a:lnTo>
                <a:lnTo>
                  <a:pt x="1522994" y="758084"/>
                </a:lnTo>
                <a:lnTo>
                  <a:pt x="1331054" y="758084"/>
                </a:lnTo>
                <a:lnTo>
                  <a:pt x="1364519" y="835516"/>
                </a:lnTo>
                <a:cubicBezTo>
                  <a:pt x="1586334" y="1237606"/>
                  <a:pt x="2060425" y="1464816"/>
                  <a:pt x="2543274" y="1362767"/>
                </a:cubicBezTo>
                <a:cubicBezTo>
                  <a:pt x="3131889" y="1238364"/>
                  <a:pt x="3510619" y="671765"/>
                  <a:pt x="3389193" y="97232"/>
                </a:cubicBezTo>
                <a:lnTo>
                  <a:pt x="3380576" y="64837"/>
                </a:lnTo>
                <a:lnTo>
                  <a:pt x="3957609" y="317530"/>
                </a:lnTo>
                <a:lnTo>
                  <a:pt x="3962502" y="324861"/>
                </a:lnTo>
                <a:lnTo>
                  <a:pt x="4449296" y="0"/>
                </a:lnTo>
                <a:lnTo>
                  <a:pt x="4465987" y="105159"/>
                </a:lnTo>
                <a:cubicBezTo>
                  <a:pt x="4579575" y="1170302"/>
                  <a:pt x="3863709" y="2171523"/>
                  <a:pt x="2784291" y="2399657"/>
                </a:cubicBezTo>
                <a:cubicBezTo>
                  <a:pt x="1632912" y="2643000"/>
                  <a:pt x="503893" y="1914592"/>
                  <a:pt x="262558" y="772711"/>
                </a:cubicBezTo>
                <a:lnTo>
                  <a:pt x="260236" y="758084"/>
                </a:lnTo>
                <a:close/>
              </a:path>
            </a:pathLst>
          </a:custGeom>
          <a:solidFill>
            <a:srgbClr val="DA0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微软雅黑" panose="020B0503020204020204" charset="-122"/>
              <a:ea typeface="微软雅黑" panose="020B0503020204020204" charset="-122"/>
            </a:endParaRPr>
          </a:p>
        </p:txBody>
      </p:sp>
      <p:sp>
        <p:nvSpPr>
          <p:cNvPr id="55" name="文本框 54"/>
          <p:cNvSpPr txBox="1"/>
          <p:nvPr>
            <p:custDataLst>
              <p:tags r:id="rId3"/>
            </p:custDataLst>
          </p:nvPr>
        </p:nvSpPr>
        <p:spPr>
          <a:xfrm>
            <a:off x="3801745" y="2616200"/>
            <a:ext cx="321945" cy="365760"/>
          </a:xfrm>
          <a:prstGeom prst="rect">
            <a:avLst/>
          </a:prstGeom>
          <a:noFill/>
        </p:spPr>
        <p:txBody>
          <a:bodyPr wrap="square" rtlCol="0">
            <a:noAutofit/>
          </a:bodyPr>
          <a:p>
            <a:pPr marR="0" indent="0" defTabSz="914400" fontAlgn="auto">
              <a:lnSpc>
                <a:spcPct val="100000"/>
              </a:lnSpc>
              <a:spcBef>
                <a:spcPts val="0"/>
              </a:spcBef>
              <a:spcAft>
                <a:spcPts val="0"/>
              </a:spcAft>
              <a:buClrTx/>
              <a:buSzTx/>
              <a:buFontTx/>
              <a:buNone/>
              <a:defRPr/>
            </a:pPr>
            <a:r>
              <a:rPr kumimoji="0" lang="en-US" altLang="zh-CN" sz="2100" b="1" i="0" kern="1200" cap="none" spc="0" normalizeH="0" baseline="0" noProof="0" dirty="0">
                <a:solidFill>
                  <a:sysClr val="window" lastClr="FFFFFF"/>
                </a:solidFill>
                <a:latin typeface="微软雅黑" panose="020B0503020204020204" charset="-122"/>
                <a:ea typeface="微软雅黑" panose="020B0503020204020204" charset="-122"/>
              </a:rPr>
              <a:t>1</a:t>
            </a:r>
            <a:endParaRPr kumimoji="0" lang="zh-CN" altLang="en-US" sz="2100" b="1" i="0" kern="1200" cap="none" spc="0" normalizeH="0" baseline="0" noProof="0" dirty="0">
              <a:solidFill>
                <a:sysClr val="window" lastClr="FFFFFF"/>
              </a:solidFill>
              <a:latin typeface="微软雅黑" panose="020B0503020204020204" charset="-122"/>
              <a:ea typeface="微软雅黑" panose="020B0503020204020204" charset="-122"/>
            </a:endParaRPr>
          </a:p>
        </p:txBody>
      </p:sp>
      <p:sp>
        <p:nvSpPr>
          <p:cNvPr id="57" name="文本框 56"/>
          <p:cNvSpPr txBox="1"/>
          <p:nvPr>
            <p:custDataLst>
              <p:tags r:id="rId4"/>
            </p:custDataLst>
          </p:nvPr>
        </p:nvSpPr>
        <p:spPr>
          <a:xfrm>
            <a:off x="5029200" y="2571750"/>
            <a:ext cx="306705" cy="365760"/>
          </a:xfrm>
          <a:prstGeom prst="rect">
            <a:avLst/>
          </a:prstGeom>
          <a:noFill/>
        </p:spPr>
        <p:txBody>
          <a:bodyPr wrap="square" rtlCol="0">
            <a:noAutofit/>
          </a:bodyPr>
          <a:p>
            <a:pPr marR="0" indent="0" defTabSz="914400" fontAlgn="auto">
              <a:lnSpc>
                <a:spcPct val="100000"/>
              </a:lnSpc>
              <a:spcBef>
                <a:spcPts val="0"/>
              </a:spcBef>
              <a:spcAft>
                <a:spcPts val="0"/>
              </a:spcAft>
              <a:buClrTx/>
              <a:buSzTx/>
              <a:buFontTx/>
              <a:buNone/>
              <a:defRPr/>
            </a:pPr>
            <a:r>
              <a:rPr lang="en-US" altLang="zh-CN" sz="2100" b="1" dirty="0">
                <a:solidFill>
                  <a:sysClr val="window" lastClr="FFFFFF"/>
                </a:solidFill>
                <a:latin typeface="微软雅黑" panose="020B0503020204020204" charset="-122"/>
                <a:ea typeface="微软雅黑" panose="020B0503020204020204" charset="-122"/>
              </a:rPr>
              <a:t>2</a:t>
            </a:r>
            <a:endParaRPr kumimoji="0" lang="zh-CN" altLang="en-US" sz="2100" b="1" i="0" kern="1200" cap="none" spc="0" normalizeH="0" baseline="0" noProof="0" dirty="0">
              <a:solidFill>
                <a:sysClr val="window" lastClr="FFFFFF"/>
              </a:solidFill>
              <a:latin typeface="微软雅黑" panose="020B0503020204020204" charset="-122"/>
              <a:ea typeface="微软雅黑" panose="020B0503020204020204" charset="-122"/>
            </a:endParaRPr>
          </a:p>
        </p:txBody>
      </p:sp>
      <p:sp>
        <p:nvSpPr>
          <p:cNvPr id="100" name="文本框 99"/>
          <p:cNvSpPr txBox="1"/>
          <p:nvPr/>
        </p:nvSpPr>
        <p:spPr>
          <a:xfrm>
            <a:off x="228600" y="1697355"/>
            <a:ext cx="3597275" cy="2403475"/>
          </a:xfrm>
          <a:prstGeom prst="rect">
            <a:avLst/>
          </a:prstGeom>
          <a:noFill/>
          <a:ln w="9525">
            <a:noFill/>
          </a:ln>
        </p:spPr>
        <p:txBody>
          <a:bodyPr>
            <a:noAutofit/>
          </a:bodyPr>
          <a:p>
            <a:pPr indent="0">
              <a:lnSpc>
                <a:spcPct val="150000"/>
              </a:lnSpc>
            </a:pPr>
            <a:r>
              <a:rPr lang="en-US" sz="1600" b="1">
                <a:solidFill>
                  <a:srgbClr val="231F20"/>
                </a:solidFill>
                <a:latin typeface="微软雅黑" panose="020B0503020204020204" charset="-122"/>
                <a:ea typeface="微软雅黑" panose="020B0503020204020204" charset="-122"/>
                <a:cs typeface="微软雅黑" panose="020B0503020204020204" charset="-122"/>
              </a:rPr>
              <a:t>1. </a:t>
            </a:r>
            <a:r>
              <a:rPr lang="zh-CN" sz="1600" b="1">
                <a:solidFill>
                  <a:srgbClr val="231F20"/>
                </a:solidFill>
                <a:latin typeface="微软雅黑" panose="020B0503020204020204" charset="-122"/>
                <a:ea typeface="微软雅黑" panose="020B0503020204020204" charset="-122"/>
                <a:cs typeface="微软雅黑" panose="020B0503020204020204" charset="-122"/>
              </a:rPr>
              <a:t>在国家层面建立一个网络安全战略</a:t>
            </a:r>
            <a:r>
              <a:rPr lang="en-US" sz="1600" b="1">
                <a:solidFill>
                  <a:srgbClr val="231F20"/>
                </a:solidFill>
                <a:latin typeface="微软雅黑" panose="020B0503020204020204" charset="-122"/>
                <a:ea typeface="微软雅黑" panose="020B0503020204020204" charset="-122"/>
                <a:cs typeface="微软雅黑" panose="020B0503020204020204" charset="-122"/>
              </a:rPr>
              <a:t>2. </a:t>
            </a:r>
            <a:r>
              <a:rPr lang="zh-CN" sz="1600" b="1">
                <a:solidFill>
                  <a:srgbClr val="231F20"/>
                </a:solidFill>
                <a:latin typeface="微软雅黑" panose="020B0503020204020204" charset="-122"/>
                <a:ea typeface="微软雅黑" panose="020B0503020204020204" charset="-122"/>
                <a:cs typeface="微软雅黑" panose="020B0503020204020204" charset="-122"/>
              </a:rPr>
              <a:t>提高自主研发网络产品的能力</a:t>
            </a:r>
            <a:r>
              <a:rPr lang="en-US" sz="1600" b="1">
                <a:solidFill>
                  <a:srgbClr val="231F20"/>
                </a:solidFill>
                <a:latin typeface="微软雅黑" panose="020B0503020204020204" charset="-122"/>
                <a:ea typeface="微软雅黑" panose="020B0503020204020204" charset="-122"/>
                <a:cs typeface="微软雅黑" panose="020B0503020204020204" charset="-122"/>
              </a:rPr>
              <a:t>3. </a:t>
            </a:r>
            <a:r>
              <a:rPr lang="zh-CN" sz="1600" b="1">
                <a:solidFill>
                  <a:srgbClr val="231F20"/>
                </a:solidFill>
                <a:latin typeface="微软雅黑" panose="020B0503020204020204" charset="-122"/>
                <a:ea typeface="微软雅黑" panose="020B0503020204020204" charset="-122"/>
                <a:cs typeface="微软雅黑" panose="020B0503020204020204" charset="-122"/>
              </a:rPr>
              <a:t>加强网络安全人员的培训和管理</a:t>
            </a:r>
            <a:r>
              <a:rPr lang="en-US" sz="1600" b="1">
                <a:solidFill>
                  <a:srgbClr val="231F20"/>
                </a:solidFill>
                <a:latin typeface="微软雅黑" panose="020B0503020204020204" charset="-122"/>
                <a:ea typeface="微软雅黑" panose="020B0503020204020204" charset="-122"/>
                <a:cs typeface="微软雅黑" panose="020B0503020204020204" charset="-122"/>
              </a:rPr>
              <a:t>4. </a:t>
            </a:r>
            <a:r>
              <a:rPr lang="zh-CN" sz="1600" b="1">
                <a:solidFill>
                  <a:srgbClr val="231F20"/>
                </a:solidFill>
                <a:latin typeface="微软雅黑" panose="020B0503020204020204" charset="-122"/>
                <a:ea typeface="微软雅黑" panose="020B0503020204020204" charset="-122"/>
                <a:cs typeface="微软雅黑" panose="020B0503020204020204" charset="-122"/>
              </a:rPr>
              <a:t>加强网络安全管理</a:t>
            </a:r>
            <a:endParaRPr lang="zh-CN" altLang="en-US" sz="1600" b="1">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5562600" y="1885950"/>
            <a:ext cx="3145155" cy="2026285"/>
          </a:xfrm>
          <a:prstGeom prst="rect">
            <a:avLst/>
          </a:prstGeom>
          <a:noFill/>
          <a:ln w="9525">
            <a:noFill/>
          </a:ln>
        </p:spPr>
        <p:txBody>
          <a:bodyPr>
            <a:noAutofit/>
          </a:bodyPr>
          <a:p>
            <a:pPr indent="0">
              <a:lnSpc>
                <a:spcPct val="150000"/>
              </a:lnSpc>
            </a:pPr>
            <a:r>
              <a:rPr lang="en-US" sz="1600" b="1">
                <a:solidFill>
                  <a:srgbClr val="231F20"/>
                </a:solidFill>
                <a:latin typeface="微软雅黑" panose="020B0503020204020204" charset="-122"/>
                <a:ea typeface="微软雅黑" panose="020B0503020204020204" charset="-122"/>
                <a:cs typeface="微软雅黑" panose="020B0503020204020204" charset="-122"/>
              </a:rPr>
              <a:t>1. </a:t>
            </a:r>
            <a:r>
              <a:rPr lang="zh-CN" sz="1600" b="1">
                <a:solidFill>
                  <a:srgbClr val="231F20"/>
                </a:solidFill>
                <a:latin typeface="微软雅黑" panose="020B0503020204020204" charset="-122"/>
                <a:ea typeface="微软雅黑" panose="020B0503020204020204" charset="-122"/>
                <a:cs typeface="微软雅黑" panose="020B0503020204020204" charset="-122"/>
              </a:rPr>
              <a:t>利用防火墙技术和防毒墙技术</a:t>
            </a:r>
            <a:r>
              <a:rPr lang="en-US" sz="1600" b="1">
                <a:solidFill>
                  <a:srgbClr val="231F20"/>
                </a:solidFill>
                <a:latin typeface="微软雅黑" panose="020B0503020204020204" charset="-122"/>
                <a:ea typeface="微软雅黑" panose="020B0503020204020204" charset="-122"/>
                <a:cs typeface="微软雅黑" panose="020B0503020204020204" charset="-122"/>
              </a:rPr>
              <a:t>2. </a:t>
            </a:r>
            <a:r>
              <a:rPr lang="zh-CN" sz="1600" b="1">
                <a:solidFill>
                  <a:srgbClr val="231F20"/>
                </a:solidFill>
                <a:latin typeface="微软雅黑" panose="020B0503020204020204" charset="-122"/>
                <a:ea typeface="微软雅黑" panose="020B0503020204020204" charset="-122"/>
                <a:cs typeface="微软雅黑" panose="020B0503020204020204" charset="-122"/>
              </a:rPr>
              <a:t>采用病毒防护技术</a:t>
            </a:r>
            <a:r>
              <a:rPr lang="en-US" sz="1600" b="1">
                <a:solidFill>
                  <a:srgbClr val="231F20"/>
                </a:solidFill>
                <a:latin typeface="微软雅黑" panose="020B0503020204020204" charset="-122"/>
                <a:ea typeface="微软雅黑" panose="020B0503020204020204" charset="-122"/>
                <a:cs typeface="微软雅黑" panose="020B0503020204020204" charset="-122"/>
              </a:rPr>
              <a:t>3. </a:t>
            </a:r>
            <a:r>
              <a:rPr lang="zh-CN" sz="1600" b="1">
                <a:solidFill>
                  <a:srgbClr val="231F20"/>
                </a:solidFill>
                <a:latin typeface="微软雅黑" panose="020B0503020204020204" charset="-122"/>
                <a:ea typeface="微软雅黑" panose="020B0503020204020204" charset="-122"/>
                <a:cs typeface="微软雅黑" panose="020B0503020204020204" charset="-122"/>
              </a:rPr>
              <a:t>利用数据加密技术保护重要的数据信息</a:t>
            </a:r>
            <a:r>
              <a:rPr lang="en-US" sz="1600" b="1">
                <a:solidFill>
                  <a:srgbClr val="231F20"/>
                </a:solidFill>
                <a:latin typeface="微软雅黑" panose="020B0503020204020204" charset="-122"/>
                <a:ea typeface="微软雅黑" panose="020B0503020204020204" charset="-122"/>
                <a:cs typeface="微软雅黑" panose="020B0503020204020204" charset="-122"/>
              </a:rPr>
              <a:t>4. </a:t>
            </a:r>
            <a:r>
              <a:rPr lang="zh-CN" sz="1600" b="1">
                <a:solidFill>
                  <a:srgbClr val="231F20"/>
                </a:solidFill>
                <a:latin typeface="微软雅黑" panose="020B0503020204020204" charset="-122"/>
                <a:ea typeface="微软雅黑" panose="020B0503020204020204" charset="-122"/>
                <a:cs typeface="微软雅黑" panose="020B0503020204020204" charset="-122"/>
              </a:rPr>
              <a:t>采用入侵检测系统</a:t>
            </a:r>
            <a:endParaRPr lang="zh-CN" altLang="en-US" sz="1600" b="1">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152400" y="1290955"/>
            <a:ext cx="4572000" cy="337185"/>
          </a:xfrm>
          <a:prstGeom prst="rect">
            <a:avLst/>
          </a:prstGeom>
          <a:noFill/>
        </p:spPr>
        <p:txBody>
          <a:bodyPr wrap="square" rtlCol="0" anchor="t">
            <a:spAutoFit/>
            <a:scene3d>
              <a:camera prst="orthographicFront"/>
              <a:lightRig rig="threePt" dir="t"/>
            </a:scene3d>
          </a:bodyPr>
          <a:p>
            <a:r>
              <a:rPr lang="zh-CN" sz="1600" b="1">
                <a:gradFill>
                  <a:gsLst>
                    <a:gs pos="50000">
                      <a:schemeClr val="accent1"/>
                    </a:gs>
                    <a:gs pos="0">
                      <a:schemeClr val="accent1">
                        <a:lumMod val="25000"/>
                        <a:lumOff val="75000"/>
                      </a:schemeClr>
                    </a:gs>
                    <a:gs pos="100000">
                      <a:schemeClr val="accent1">
                        <a:lumMod val="85000"/>
                      </a:schemeClr>
                    </a:gs>
                  </a:gsLst>
                  <a:lin ang="5400000" scaled="1"/>
                </a:gra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（一）从整体上提出我国加强网络安全的对策</a:t>
            </a:r>
            <a:endParaRPr lang="zh-CN" altLang="en-US" sz="1600" b="1">
              <a:gradFill>
                <a:gsLst>
                  <a:gs pos="50000">
                    <a:schemeClr val="accent1"/>
                  </a:gs>
                  <a:gs pos="0">
                    <a:schemeClr val="accent1">
                      <a:lumMod val="25000"/>
                      <a:lumOff val="75000"/>
                    </a:schemeClr>
                  </a:gs>
                  <a:gs pos="100000">
                    <a:schemeClr val="accent1">
                      <a:lumMod val="85000"/>
                    </a:schemeClr>
                  </a:gs>
                </a:gsLst>
                <a:lin ang="5400000" scaled="1"/>
              </a:gra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23" name="文本框 22"/>
          <p:cNvSpPr txBox="1"/>
          <p:nvPr/>
        </p:nvSpPr>
        <p:spPr>
          <a:xfrm>
            <a:off x="5257800" y="1290955"/>
            <a:ext cx="2779395" cy="337185"/>
          </a:xfrm>
          <a:prstGeom prst="rect">
            <a:avLst/>
          </a:prstGeom>
          <a:noFill/>
        </p:spPr>
        <p:txBody>
          <a:bodyPr wrap="square" rtlCol="0" anchor="t">
            <a:spAutoFit/>
            <a:scene3d>
              <a:camera prst="orthographicFront"/>
              <a:lightRig rig="threePt" dir="t"/>
            </a:scene3d>
          </a:bodyPr>
          <a:p>
            <a:r>
              <a:rPr lang="zh-CN" sz="1600" b="1">
                <a:gradFill>
                  <a:gsLst>
                    <a:gs pos="50000">
                      <a:schemeClr val="accent1"/>
                    </a:gs>
                    <a:gs pos="0">
                      <a:schemeClr val="accent1">
                        <a:lumMod val="25000"/>
                        <a:lumOff val="75000"/>
                      </a:schemeClr>
                    </a:gs>
                    <a:gs pos="100000">
                      <a:schemeClr val="accent1">
                        <a:lumMod val="85000"/>
                      </a:schemeClr>
                    </a:gs>
                  </a:gsLst>
                  <a:lin ang="5400000" scaled="1"/>
                </a:gra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（二）常见的网络安全技术</a:t>
            </a:r>
            <a:endParaRPr lang="zh-CN" altLang="en-US" sz="1600" b="1">
              <a:gradFill>
                <a:gsLst>
                  <a:gs pos="50000">
                    <a:schemeClr val="accent1"/>
                  </a:gs>
                  <a:gs pos="0">
                    <a:schemeClr val="accent1">
                      <a:lumMod val="25000"/>
                      <a:lumOff val="75000"/>
                    </a:schemeClr>
                  </a:gs>
                  <a:gs pos="100000">
                    <a:schemeClr val="accent1">
                      <a:lumMod val="85000"/>
                    </a:schemeClr>
                  </a:gs>
                </a:gsLst>
                <a:lin ang="5400000" scaled="1"/>
              </a:gra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u=2581368659,3585575166&amp;fm=253&amp;fmt=auto&amp;app=138&amp;f=JPEG.webp"/>
          <p:cNvPicPr>
            <a:picLocks noChangeAspect="1"/>
          </p:cNvPicPr>
          <p:nvPr/>
        </p:nvPicPr>
        <p:blipFill>
          <a:blip r:embed="rId5"/>
          <a:stretch>
            <a:fillRect/>
          </a:stretch>
        </p:blipFill>
        <p:spPr>
          <a:xfrm>
            <a:off x="1193800" y="3333750"/>
            <a:ext cx="2164080" cy="1442085"/>
          </a:xfrm>
          <a:prstGeom prst="rect">
            <a:avLst/>
          </a:prstGeom>
        </p:spPr>
      </p:pic>
      <p:pic>
        <p:nvPicPr>
          <p:cNvPr id="4" name="图片 3" descr="u=2508435861,1760216503&amp;fm=253&amp;fmt=auto&amp;app=120&amp;f=JPEG.webp"/>
          <p:cNvPicPr>
            <a:picLocks noChangeAspect="1"/>
          </p:cNvPicPr>
          <p:nvPr/>
        </p:nvPicPr>
        <p:blipFill>
          <a:blip r:embed="rId6"/>
          <a:stretch>
            <a:fillRect/>
          </a:stretch>
        </p:blipFill>
        <p:spPr>
          <a:xfrm>
            <a:off x="4191000" y="3867150"/>
            <a:ext cx="3408680" cy="979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第七节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维护经济安全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一、维护经济安全的意义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二、我国经济安全面临的挑战三、维护经济安全的措施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一、维护经济安全的意义</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第七节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维护经济安全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19803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2"/>
            </p:custDataLst>
          </p:nvPr>
        </p:nvSpPr>
        <p:spPr>
          <a:xfrm>
            <a:off x="2001520" y="3486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0" name="文本框 99"/>
          <p:cNvSpPr txBox="1"/>
          <p:nvPr/>
        </p:nvSpPr>
        <p:spPr>
          <a:xfrm>
            <a:off x="2590800" y="1142365"/>
            <a:ext cx="6303645" cy="1568450"/>
          </a:xfrm>
          <a:prstGeom prst="rect">
            <a:avLst/>
          </a:prstGeom>
          <a:noFill/>
          <a:ln w="9525">
            <a:noFill/>
          </a:ln>
        </p:spPr>
        <p:txBody>
          <a:bodyPr wrap="square">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（一）国家经济安全是国家安全体系重要组成部分</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国家最为根本的经济利益不受伤害，即一国经济在整体上主权独立、基础稳固、健康运行、稳健增长、持续发展。国家经济安全主要包括金融安全、产业与贸易安全、战略资源安全以及经济信息安全等方面。</a:t>
            </a:r>
            <a:endParaRPr lang="zh-CN" altLang="en-US" sz="1600" b="0">
              <a:solidFill>
                <a:srgbClr val="231F20"/>
              </a:solidFill>
              <a:latin typeface="微软雅黑" panose="020B0503020204020204" charset="-122"/>
              <a:ea typeface="微软雅黑" panose="020B0503020204020204" charset="-122"/>
            </a:endParaRPr>
          </a:p>
        </p:txBody>
      </p:sp>
      <p:sp>
        <p:nvSpPr>
          <p:cNvPr id="4" name="文本框 3"/>
          <p:cNvSpPr txBox="1"/>
          <p:nvPr/>
        </p:nvSpPr>
        <p:spPr>
          <a:xfrm>
            <a:off x="2667000" y="2889885"/>
            <a:ext cx="6299200" cy="1568450"/>
          </a:xfrm>
          <a:prstGeom prst="rect">
            <a:avLst/>
          </a:prstGeom>
          <a:noFill/>
          <a:ln w="9525">
            <a:noFill/>
          </a:ln>
        </p:spPr>
        <p:txBody>
          <a:bodyPr wrap="square">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（二）国家经济安全在国家安全体系中处于基础的地位</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lnSpc>
                <a:spcPct val="150000"/>
              </a:lnSpc>
            </a:pPr>
            <a:r>
              <a:rPr lang="zh-CN" sz="1600" b="0">
                <a:solidFill>
                  <a:srgbClr val="231F20"/>
                </a:solidFill>
                <a:latin typeface="微软雅黑" panose="020B0503020204020204" charset="-122"/>
                <a:ea typeface="微软雅黑" panose="020B0503020204020204" charset="-122"/>
              </a:rPr>
              <a:t>经济利益、经济安全对国家安全战略起着引导作用。国家安全战略都以经济安全需要为核心。国家经济安全即国家安全的经济化，通常指一个国家的经济生存和发展所面临的国内国际环境。</a:t>
            </a:r>
            <a:endParaRPr lang="zh-CN" sz="1600" b="0">
              <a:solidFill>
                <a:srgbClr val="231F20"/>
              </a:solidFill>
              <a:latin typeface="微软雅黑" panose="020B0503020204020204" charset="-122"/>
              <a:ea typeface="微软雅黑" panose="020B0503020204020204" charset="-122"/>
            </a:endParaRPr>
          </a:p>
        </p:txBody>
      </p:sp>
      <p:pic>
        <p:nvPicPr>
          <p:cNvPr id="5" name="图片 4" descr="64380cd7912397dd4a46dc255682b2b7d0a287d0"/>
          <p:cNvPicPr>
            <a:picLocks noChangeAspect="1"/>
          </p:cNvPicPr>
          <p:nvPr/>
        </p:nvPicPr>
        <p:blipFill>
          <a:blip r:embed="rId3"/>
          <a:stretch>
            <a:fillRect/>
          </a:stretch>
        </p:blipFill>
        <p:spPr>
          <a:xfrm>
            <a:off x="304800" y="2038350"/>
            <a:ext cx="2053590" cy="14979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kumimoji="1" lang="zh-CN" altLang="en-US" sz="2000" b="1">
                <a:solidFill>
                  <a:schemeClr val="accent1"/>
                </a:solidFill>
                <a:latin typeface="微软雅黑" panose="020B0503020204020204" charset="-122"/>
                <a:ea typeface="微软雅黑" panose="020B0503020204020204" charset="-122"/>
                <a:sym typeface="+mn-ea"/>
              </a:rPr>
              <a:t>二、我国经济安全面临的挑战</a:t>
            </a:r>
            <a:endParaRPr kumimoji="1"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第七节 | 维护经济安全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8" name="六边形 37"/>
          <p:cNvSpPr/>
          <p:nvPr>
            <p:custDataLst>
              <p:tags r:id="rId1"/>
            </p:custDataLst>
          </p:nvPr>
        </p:nvSpPr>
        <p:spPr>
          <a:xfrm>
            <a:off x="4373558" y="2038463"/>
            <a:ext cx="701117" cy="604412"/>
          </a:xfrm>
          <a:prstGeom prst="hexagon">
            <a:avLst/>
          </a:prstGeom>
          <a:solidFill>
            <a:schemeClr val="accent1"/>
          </a:solidFill>
          <a:ln>
            <a:no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lnSpcReduction="10000"/>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（二）</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六边形 18"/>
          <p:cNvSpPr/>
          <p:nvPr>
            <p:custDataLst>
              <p:tags r:id="rId2"/>
            </p:custDataLst>
          </p:nvPr>
        </p:nvSpPr>
        <p:spPr>
          <a:xfrm>
            <a:off x="3479165" y="1991360"/>
            <a:ext cx="894080" cy="808990"/>
          </a:xfrm>
          <a:prstGeom prst="hexagon">
            <a:avLst/>
          </a:prstGeom>
          <a:solidFill>
            <a:schemeClr val="accent1"/>
          </a:solidFill>
          <a:ln>
            <a:no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（一）</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六边形 19"/>
          <p:cNvSpPr/>
          <p:nvPr>
            <p:custDataLst>
              <p:tags r:id="rId3"/>
            </p:custDataLst>
          </p:nvPr>
        </p:nvSpPr>
        <p:spPr>
          <a:xfrm>
            <a:off x="3810000" y="3406775"/>
            <a:ext cx="832485" cy="714375"/>
          </a:xfrm>
          <a:prstGeom prst="hexagon">
            <a:avLst/>
          </a:prstGeom>
          <a:solidFill>
            <a:schemeClr val="accent1"/>
          </a:solidFill>
          <a:ln>
            <a:no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（五）</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六边形 20"/>
          <p:cNvSpPr/>
          <p:nvPr>
            <p:custDataLst>
              <p:tags r:id="rId4"/>
            </p:custDataLst>
          </p:nvPr>
        </p:nvSpPr>
        <p:spPr>
          <a:xfrm>
            <a:off x="3364230" y="2800350"/>
            <a:ext cx="871220" cy="747395"/>
          </a:xfrm>
          <a:prstGeom prst="hexagon">
            <a:avLst/>
          </a:prstGeom>
          <a:solidFill>
            <a:schemeClr val="accent1"/>
          </a:solidFill>
          <a:ln>
            <a:no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（四）</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10" name="六边形 9"/>
          <p:cNvSpPr/>
          <p:nvPr>
            <p:custDataLst>
              <p:tags r:id="rId5"/>
            </p:custDataLst>
          </p:nvPr>
        </p:nvSpPr>
        <p:spPr>
          <a:xfrm>
            <a:off x="4343400" y="2669540"/>
            <a:ext cx="1054735" cy="841375"/>
          </a:xfrm>
          <a:prstGeom prst="hexagon">
            <a:avLst/>
          </a:prstGeom>
          <a:solidFill>
            <a:schemeClr val="accent1"/>
          </a:solidFill>
          <a:ln>
            <a:no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（三）</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4" name="文本框 3"/>
          <p:cNvSpPr txBox="1"/>
          <p:nvPr/>
        </p:nvSpPr>
        <p:spPr>
          <a:xfrm>
            <a:off x="228600" y="1290955"/>
            <a:ext cx="3512820" cy="953135"/>
          </a:xfrm>
          <a:prstGeom prst="rect">
            <a:avLst/>
          </a:prstGeom>
          <a:noFill/>
          <a:ln w="9525">
            <a:noFill/>
          </a:ln>
        </p:spPr>
        <p:txBody>
          <a:bodyPr wrap="square">
            <a:spAutoFit/>
          </a:bodyPr>
          <a:p>
            <a:pPr indent="0"/>
            <a:r>
              <a:rPr lang="zh-CN" sz="1400" b="1">
                <a:solidFill>
                  <a:schemeClr val="accent1"/>
                </a:solidFill>
                <a:latin typeface="微软雅黑" panose="020B0503020204020204" charset="-122"/>
                <a:ea typeface="微软雅黑" panose="020B0503020204020204" charset="-122"/>
                <a:cs typeface="微软雅黑" panose="020B0503020204020204" charset="-122"/>
              </a:rPr>
              <a:t>（一）金融安全，内忧外患</a:t>
            </a:r>
            <a:endParaRPr lang="en-US" sz="1400" b="1">
              <a:solidFill>
                <a:srgbClr val="231F20"/>
              </a:solidFill>
              <a:latin typeface="微软雅黑" panose="020B0503020204020204" charset="-122"/>
              <a:ea typeface="微软雅黑" panose="020B0503020204020204" charset="-122"/>
              <a:cs typeface="微软雅黑" panose="020B0503020204020204" charset="-122"/>
            </a:endParaRPr>
          </a:p>
          <a:p>
            <a:pPr indent="0"/>
            <a:r>
              <a:rPr lang="en-US" sz="1400">
                <a:solidFill>
                  <a:srgbClr val="231F20"/>
                </a:solidFill>
                <a:latin typeface="微软雅黑" panose="020B0503020204020204" charset="-122"/>
                <a:ea typeface="微软雅黑" panose="020B0503020204020204" charset="-122"/>
                <a:cs typeface="微软雅黑" panose="020B0503020204020204" charset="-122"/>
              </a:rPr>
              <a:t>1. </a:t>
            </a:r>
            <a:r>
              <a:rPr lang="zh-CN" sz="1400">
                <a:solidFill>
                  <a:srgbClr val="231F20"/>
                </a:solidFill>
                <a:latin typeface="微软雅黑" panose="020B0503020204020204" charset="-122"/>
                <a:ea typeface="微软雅黑" panose="020B0503020204020204" charset="-122"/>
                <a:cs typeface="微软雅黑" panose="020B0503020204020204" charset="-122"/>
              </a:rPr>
              <a:t>金融机构及相关活动监管体制尚不完善</a:t>
            </a:r>
            <a:r>
              <a:rPr lang="en-US" sz="1400">
                <a:solidFill>
                  <a:srgbClr val="231F20"/>
                </a:solidFill>
                <a:latin typeface="微软雅黑" panose="020B0503020204020204" charset="-122"/>
                <a:ea typeface="微软雅黑" panose="020B0503020204020204" charset="-122"/>
                <a:cs typeface="微软雅黑" panose="020B0503020204020204" charset="-122"/>
              </a:rPr>
              <a:t>2. </a:t>
            </a:r>
            <a:r>
              <a:rPr lang="zh-CN" sz="1400">
                <a:solidFill>
                  <a:srgbClr val="231F20"/>
                </a:solidFill>
                <a:latin typeface="微软雅黑" panose="020B0503020204020204" charset="-122"/>
                <a:ea typeface="微软雅黑" panose="020B0503020204020204" charset="-122"/>
                <a:cs typeface="微软雅黑" panose="020B0503020204020204" charset="-122"/>
              </a:rPr>
              <a:t>金融开放和金融全球化带来的外部冲击</a:t>
            </a:r>
            <a:r>
              <a:rPr lang="en-US" sz="1400">
                <a:solidFill>
                  <a:srgbClr val="231F20"/>
                </a:solidFill>
                <a:latin typeface="微软雅黑" panose="020B0503020204020204" charset="-122"/>
                <a:ea typeface="微软雅黑" panose="020B0503020204020204" charset="-122"/>
                <a:cs typeface="微软雅黑" panose="020B0503020204020204" charset="-122"/>
              </a:rPr>
              <a:t>3. </a:t>
            </a:r>
            <a:r>
              <a:rPr lang="zh-CN" sz="1400">
                <a:solidFill>
                  <a:srgbClr val="231F20"/>
                </a:solidFill>
                <a:latin typeface="微软雅黑" panose="020B0503020204020204" charset="-122"/>
                <a:ea typeface="微软雅黑" panose="020B0503020204020204" charset="-122"/>
                <a:cs typeface="微软雅黑" panose="020B0503020204020204" charset="-122"/>
              </a:rPr>
              <a:t>国际游资对我国金融安全构成潜在威胁</a:t>
            </a:r>
            <a:endParaRPr lang="zh-CN" altLang="en-US" sz="14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334000" y="1885950"/>
            <a:ext cx="3639820" cy="953135"/>
          </a:xfrm>
          <a:prstGeom prst="rect">
            <a:avLst/>
          </a:prstGeom>
          <a:noFill/>
          <a:ln w="9525">
            <a:noFill/>
          </a:ln>
        </p:spPr>
        <p:txBody>
          <a:bodyPr wrap="square">
            <a:spAutoFit/>
          </a:bodyPr>
          <a:p>
            <a:pPr indent="0"/>
            <a:r>
              <a:rPr lang="zh-CN" sz="1400" b="1">
                <a:solidFill>
                  <a:schemeClr val="accent1"/>
                </a:solidFill>
                <a:latin typeface="微软雅黑" panose="020B0503020204020204" charset="-122"/>
                <a:ea typeface="微软雅黑" panose="020B0503020204020204" charset="-122"/>
                <a:cs typeface="微软雅黑" panose="020B0503020204020204" charset="-122"/>
              </a:rPr>
              <a:t>（二）产业基础能力和产业链水平存在短板</a:t>
            </a:r>
            <a:endParaRPr lang="en-US" sz="1400" b="1">
              <a:solidFill>
                <a:srgbClr val="231F20"/>
              </a:solidFill>
              <a:latin typeface="微软雅黑" panose="020B0503020204020204" charset="-122"/>
              <a:ea typeface="微软雅黑" panose="020B0503020204020204" charset="-122"/>
              <a:cs typeface="微软雅黑" panose="020B0503020204020204" charset="-122"/>
            </a:endParaRPr>
          </a:p>
          <a:p>
            <a:pPr indent="0"/>
            <a:r>
              <a:rPr lang="en-US" sz="1400">
                <a:solidFill>
                  <a:srgbClr val="231F20"/>
                </a:solidFill>
                <a:latin typeface="微软雅黑" panose="020B0503020204020204" charset="-122"/>
                <a:ea typeface="微软雅黑" panose="020B0503020204020204" charset="-122"/>
                <a:cs typeface="微软雅黑" panose="020B0503020204020204" charset="-122"/>
              </a:rPr>
              <a:t>1. </a:t>
            </a:r>
            <a:r>
              <a:rPr lang="zh-CN" sz="1400">
                <a:solidFill>
                  <a:srgbClr val="231F20"/>
                </a:solidFill>
                <a:latin typeface="微软雅黑" panose="020B0503020204020204" charset="-122"/>
                <a:ea typeface="微软雅黑" panose="020B0503020204020204" charset="-122"/>
                <a:cs typeface="微软雅黑" panose="020B0503020204020204" charset="-122"/>
              </a:rPr>
              <a:t>产业核心基础要素对外依存度高</a:t>
            </a:r>
            <a:r>
              <a:rPr lang="en-US" sz="1400">
                <a:solidFill>
                  <a:srgbClr val="231F20"/>
                </a:solidFill>
                <a:latin typeface="微软雅黑" panose="020B0503020204020204" charset="-122"/>
                <a:ea typeface="微软雅黑" panose="020B0503020204020204" charset="-122"/>
                <a:cs typeface="微软雅黑" panose="020B0503020204020204" charset="-122"/>
              </a:rPr>
              <a:t>2. </a:t>
            </a:r>
            <a:r>
              <a:rPr lang="zh-CN" sz="1400">
                <a:solidFill>
                  <a:srgbClr val="231F20"/>
                </a:solidFill>
                <a:latin typeface="微软雅黑" panose="020B0503020204020204" charset="-122"/>
                <a:ea typeface="微软雅黑" panose="020B0503020204020204" charset="-122"/>
                <a:cs typeface="微软雅黑" panose="020B0503020204020204" charset="-122"/>
              </a:rPr>
              <a:t>国际产业竞争日益激烈</a:t>
            </a:r>
            <a:r>
              <a:rPr lang="en-US" sz="1400">
                <a:solidFill>
                  <a:srgbClr val="231F20"/>
                </a:solidFill>
                <a:latin typeface="微软雅黑" panose="020B0503020204020204" charset="-122"/>
                <a:ea typeface="微软雅黑" panose="020B0503020204020204" charset="-122"/>
                <a:cs typeface="微软雅黑" panose="020B0503020204020204" charset="-122"/>
              </a:rPr>
              <a:t>3. </a:t>
            </a:r>
            <a:r>
              <a:rPr lang="zh-CN" sz="1400">
                <a:solidFill>
                  <a:srgbClr val="231F20"/>
                </a:solidFill>
                <a:latin typeface="微软雅黑" panose="020B0503020204020204" charset="-122"/>
                <a:ea typeface="微软雅黑" panose="020B0503020204020204" charset="-122"/>
                <a:cs typeface="微软雅黑" panose="020B0503020204020204" charset="-122"/>
              </a:rPr>
              <a:t>服务业发展的相对滞后</a:t>
            </a:r>
            <a:endParaRPr lang="zh-CN" altLang="en-US" sz="14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398135" y="2876550"/>
            <a:ext cx="3411220" cy="1814830"/>
          </a:xfrm>
          <a:prstGeom prst="rect">
            <a:avLst/>
          </a:prstGeom>
          <a:noFill/>
          <a:ln w="9525">
            <a:noFill/>
          </a:ln>
        </p:spPr>
        <p:txBody>
          <a:bodyPr wrap="square">
            <a:spAutoFit/>
          </a:bodyPr>
          <a:p>
            <a:pPr indent="0"/>
            <a:r>
              <a:rPr lang="zh-CN" sz="1400" b="1">
                <a:solidFill>
                  <a:schemeClr val="accent1"/>
                </a:solidFill>
                <a:latin typeface="微软雅黑" panose="020B0503020204020204" charset="-122"/>
                <a:ea typeface="微软雅黑" panose="020B0503020204020204" charset="-122"/>
                <a:cs typeface="微软雅黑" panose="020B0503020204020204" charset="-122"/>
              </a:rPr>
              <a:t>（三）能源等战略资源安全面临较多挑战</a:t>
            </a:r>
            <a:r>
              <a:rPr lang="zh-CN" sz="1400" b="0">
                <a:solidFill>
                  <a:srgbClr val="231F20"/>
                </a:solidFill>
                <a:latin typeface="微软雅黑" panose="020B0503020204020204" charset="-122"/>
                <a:ea typeface="微软雅黑" panose="020B0503020204020204" charset="-122"/>
              </a:rPr>
              <a:t>中国作为世界的制造业大国，当前正身处工业化和城镇化迅速发展的黄金时期。在这一阶段，对优质资源的需求呈现出持续增长的态势。在资源的开发利用方面，我们面临着一系列技术和管理上的挑战。此外，二次资源的利用在我国还处于起步阶段，存在诸多问题。</a:t>
            </a:r>
            <a:endParaRPr lang="zh-CN" altLang="en-US" sz="1400" b="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156845" y="2669540"/>
            <a:ext cx="3403600" cy="737235"/>
          </a:xfrm>
          <a:prstGeom prst="rect">
            <a:avLst/>
          </a:prstGeom>
          <a:noFill/>
          <a:ln w="9525">
            <a:noFill/>
          </a:ln>
        </p:spPr>
        <p:txBody>
          <a:bodyPr wrap="square">
            <a:spAutoFit/>
          </a:bodyPr>
          <a:p>
            <a:pPr indent="0"/>
            <a:r>
              <a:rPr lang="zh-CN" sz="1400" b="1">
                <a:solidFill>
                  <a:schemeClr val="accent1"/>
                </a:solidFill>
                <a:latin typeface="微软雅黑" panose="020B0503020204020204" charset="-122"/>
                <a:ea typeface="微软雅黑" panose="020B0503020204020204" charset="-122"/>
                <a:cs typeface="微软雅黑" panose="020B0503020204020204" charset="-122"/>
              </a:rPr>
              <a:t>（四）我国农业及粮食安全面临严重挑战</a:t>
            </a:r>
            <a:endParaRPr lang="en-US" sz="1400" b="1">
              <a:solidFill>
                <a:srgbClr val="231F20"/>
              </a:solidFill>
              <a:latin typeface="微软雅黑" panose="020B0503020204020204" charset="-122"/>
              <a:ea typeface="微软雅黑" panose="020B0503020204020204" charset="-122"/>
              <a:cs typeface="微软雅黑" panose="020B0503020204020204" charset="-122"/>
            </a:endParaRPr>
          </a:p>
          <a:p>
            <a:pPr indent="0"/>
            <a:r>
              <a:rPr lang="en-US" sz="1400">
                <a:solidFill>
                  <a:srgbClr val="231F20"/>
                </a:solidFill>
                <a:latin typeface="微软雅黑" panose="020B0503020204020204" charset="-122"/>
                <a:ea typeface="微软雅黑" panose="020B0503020204020204" charset="-122"/>
                <a:cs typeface="微软雅黑" panose="020B0503020204020204" charset="-122"/>
              </a:rPr>
              <a:t>1. </a:t>
            </a:r>
            <a:r>
              <a:rPr lang="zh-CN" sz="1400">
                <a:solidFill>
                  <a:srgbClr val="231F20"/>
                </a:solidFill>
                <a:latin typeface="微软雅黑" panose="020B0503020204020204" charset="-122"/>
                <a:ea typeface="微软雅黑" panose="020B0503020204020204" charset="-122"/>
                <a:cs typeface="微软雅黑" panose="020B0503020204020204" charset="-122"/>
              </a:rPr>
              <a:t>粮食生产基础仍需稳固</a:t>
            </a:r>
            <a:r>
              <a:rPr lang="en-US" sz="1400">
                <a:solidFill>
                  <a:srgbClr val="231F20"/>
                </a:solidFill>
                <a:latin typeface="微软雅黑" panose="020B0503020204020204" charset="-122"/>
                <a:ea typeface="微软雅黑" panose="020B0503020204020204" charset="-122"/>
                <a:cs typeface="微软雅黑" panose="020B0503020204020204" charset="-122"/>
              </a:rPr>
              <a:t>2. </a:t>
            </a:r>
            <a:r>
              <a:rPr lang="zh-CN" sz="1400">
                <a:solidFill>
                  <a:srgbClr val="231F20"/>
                </a:solidFill>
                <a:latin typeface="微软雅黑" panose="020B0503020204020204" charset="-122"/>
                <a:ea typeface="微软雅黑" panose="020B0503020204020204" charset="-122"/>
                <a:cs typeface="微软雅黑" panose="020B0503020204020204" charset="-122"/>
              </a:rPr>
              <a:t>抵抗市场风险的能力较差</a:t>
            </a:r>
            <a:endParaRPr lang="zh-CN" altLang="en-US" sz="14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04800" y="3867150"/>
            <a:ext cx="3992245" cy="953135"/>
          </a:xfrm>
          <a:prstGeom prst="rect">
            <a:avLst/>
          </a:prstGeom>
          <a:noFill/>
          <a:ln w="9525">
            <a:noFill/>
          </a:ln>
        </p:spPr>
        <p:txBody>
          <a:bodyPr wrap="square">
            <a:spAutoFit/>
          </a:bodyPr>
          <a:p>
            <a:pPr indent="0"/>
            <a:r>
              <a:rPr lang="zh-CN" sz="1400" b="1">
                <a:solidFill>
                  <a:schemeClr val="accent1"/>
                </a:solidFill>
                <a:latin typeface="微软雅黑" panose="020B0503020204020204" charset="-122"/>
                <a:ea typeface="微软雅黑" panose="020B0503020204020204" charset="-122"/>
                <a:cs typeface="微软雅黑" panose="020B0503020204020204" charset="-122"/>
              </a:rPr>
              <a:t>（五）水资源危机</a:t>
            </a:r>
            <a:r>
              <a:rPr lang="zh-CN" sz="1400" b="0">
                <a:solidFill>
                  <a:srgbClr val="231F20"/>
                </a:solidFill>
                <a:latin typeface="微软雅黑" panose="020B0503020204020204" charset="-122"/>
                <a:ea typeface="微软雅黑" panose="020B0503020204020204" charset="-122"/>
                <a:cs typeface="微软雅黑" panose="020B0503020204020204" charset="-122"/>
              </a:rPr>
              <a:t>我国是一个人均水资源严重缺乏的国家，我国人均水资源量为2300立方米，仅为世界平均水平的四分之一。</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图片 8" descr="u=3650149865,180623115&amp;fm=30&amp;app=106&amp;f=JPEG"/>
          <p:cNvPicPr>
            <a:picLocks noChangeAspect="1"/>
          </p:cNvPicPr>
          <p:nvPr/>
        </p:nvPicPr>
        <p:blipFill>
          <a:blip r:embed="rId6"/>
          <a:stretch>
            <a:fillRect/>
          </a:stretch>
        </p:blipFill>
        <p:spPr>
          <a:xfrm>
            <a:off x="6019800" y="666750"/>
            <a:ext cx="2143760" cy="1105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三、维护经济安全的措施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第七节 | 维护经济安全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0" name="Freeform 5"/>
          <p:cNvSpPr/>
          <p:nvPr>
            <p:custDataLst>
              <p:tags r:id="rId1"/>
            </p:custDataLst>
          </p:nvPr>
        </p:nvSpPr>
        <p:spPr bwMode="auto">
          <a:xfrm>
            <a:off x="3987154" y="1968426"/>
            <a:ext cx="755502" cy="717864"/>
          </a:xfrm>
          <a:custGeom>
            <a:avLst/>
            <a:gdLst>
              <a:gd name="T0" fmla="*/ 156 w 823"/>
              <a:gd name="T1" fmla="*/ 782 h 782"/>
              <a:gd name="T2" fmla="*/ 0 w 823"/>
              <a:gd name="T3" fmla="*/ 300 h 782"/>
              <a:gd name="T4" fmla="*/ 411 w 823"/>
              <a:gd name="T5" fmla="*/ 0 h 782"/>
              <a:gd name="T6" fmla="*/ 823 w 823"/>
              <a:gd name="T7" fmla="*/ 300 h 782"/>
              <a:gd name="T8" fmla="*/ 665 w 823"/>
              <a:gd name="T9" fmla="*/ 782 h 782"/>
              <a:gd name="T10" fmla="*/ 156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156" y="782"/>
                </a:moveTo>
                <a:lnTo>
                  <a:pt x="0" y="300"/>
                </a:lnTo>
                <a:lnTo>
                  <a:pt x="411" y="0"/>
                </a:lnTo>
                <a:lnTo>
                  <a:pt x="823" y="300"/>
                </a:lnTo>
                <a:lnTo>
                  <a:pt x="665" y="782"/>
                </a:lnTo>
                <a:lnTo>
                  <a:pt x="156" y="782"/>
                </a:lnTo>
                <a:close/>
              </a:path>
            </a:pathLst>
          </a:custGeom>
          <a:gradFill>
            <a:gsLst>
              <a:gs pos="0">
                <a:srgbClr val="E30000"/>
              </a:gs>
              <a:gs pos="100000">
                <a:srgbClr val="760303"/>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1" name="Freeform 6"/>
          <p:cNvSpPr/>
          <p:nvPr>
            <p:custDataLst>
              <p:tags r:id="rId2"/>
            </p:custDataLst>
          </p:nvPr>
        </p:nvSpPr>
        <p:spPr bwMode="auto">
          <a:xfrm>
            <a:off x="4003678" y="2723669"/>
            <a:ext cx="756420" cy="717864"/>
          </a:xfrm>
          <a:custGeom>
            <a:avLst/>
            <a:gdLst>
              <a:gd name="T0" fmla="*/ 412 w 824"/>
              <a:gd name="T1" fmla="*/ 782 h 782"/>
              <a:gd name="T2" fmla="*/ 0 w 824"/>
              <a:gd name="T3" fmla="*/ 483 h 782"/>
              <a:gd name="T4" fmla="*/ 157 w 824"/>
              <a:gd name="T5" fmla="*/ 0 h 782"/>
              <a:gd name="T6" fmla="*/ 665 w 824"/>
              <a:gd name="T7" fmla="*/ 0 h 782"/>
              <a:gd name="T8" fmla="*/ 824 w 824"/>
              <a:gd name="T9" fmla="*/ 483 h 782"/>
              <a:gd name="T10" fmla="*/ 412 w 824"/>
              <a:gd name="T11" fmla="*/ 782 h 782"/>
            </a:gdLst>
            <a:ahLst/>
            <a:cxnLst>
              <a:cxn ang="0">
                <a:pos x="T0" y="T1"/>
              </a:cxn>
              <a:cxn ang="0">
                <a:pos x="T2" y="T3"/>
              </a:cxn>
              <a:cxn ang="0">
                <a:pos x="T4" y="T5"/>
              </a:cxn>
              <a:cxn ang="0">
                <a:pos x="T6" y="T7"/>
              </a:cxn>
              <a:cxn ang="0">
                <a:pos x="T8" y="T9"/>
              </a:cxn>
              <a:cxn ang="0">
                <a:pos x="T10" y="T11"/>
              </a:cxn>
            </a:cxnLst>
            <a:rect l="0" t="0" r="r" b="b"/>
            <a:pathLst>
              <a:path w="824" h="782">
                <a:moveTo>
                  <a:pt x="412" y="782"/>
                </a:moveTo>
                <a:lnTo>
                  <a:pt x="0" y="483"/>
                </a:lnTo>
                <a:lnTo>
                  <a:pt x="157" y="0"/>
                </a:lnTo>
                <a:lnTo>
                  <a:pt x="665" y="0"/>
                </a:lnTo>
                <a:lnTo>
                  <a:pt x="824" y="483"/>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dirty="0">
              <a:latin typeface="Arial" panose="020B0604020202020204" pitchFamily="34" charset="0"/>
              <a:ea typeface="微软雅黑" panose="020B0503020204020204" charset="-122"/>
              <a:sym typeface="Arial" panose="020B0604020202020204" pitchFamily="34" charset="0"/>
            </a:endParaRPr>
          </a:p>
        </p:txBody>
      </p:sp>
      <p:sp>
        <p:nvSpPr>
          <p:cNvPr id="32" name="Freeform 7"/>
          <p:cNvSpPr/>
          <p:nvPr>
            <p:custDataLst>
              <p:tags r:id="rId3"/>
            </p:custDataLst>
          </p:nvPr>
        </p:nvSpPr>
        <p:spPr bwMode="auto">
          <a:xfrm>
            <a:off x="4403918" y="1499997"/>
            <a:ext cx="755502" cy="717864"/>
          </a:xfrm>
          <a:custGeom>
            <a:avLst/>
            <a:gdLst>
              <a:gd name="T0" fmla="*/ 412 w 823"/>
              <a:gd name="T1" fmla="*/ 782 h 782"/>
              <a:gd name="T2" fmla="*/ 0 w 823"/>
              <a:gd name="T3" fmla="*/ 482 h 782"/>
              <a:gd name="T4" fmla="*/ 157 w 823"/>
              <a:gd name="T5" fmla="*/ 0 h 782"/>
              <a:gd name="T6" fmla="*/ 665 w 823"/>
              <a:gd name="T7" fmla="*/ 0 h 782"/>
              <a:gd name="T8" fmla="*/ 823 w 823"/>
              <a:gd name="T9" fmla="*/ 482 h 782"/>
              <a:gd name="T10" fmla="*/ 412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2" y="782"/>
                </a:moveTo>
                <a:lnTo>
                  <a:pt x="0" y="482"/>
                </a:lnTo>
                <a:lnTo>
                  <a:pt x="157" y="0"/>
                </a:lnTo>
                <a:lnTo>
                  <a:pt x="665" y="0"/>
                </a:lnTo>
                <a:lnTo>
                  <a:pt x="823" y="482"/>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Freeform 8"/>
          <p:cNvSpPr/>
          <p:nvPr>
            <p:custDataLst>
              <p:tags r:id="rId4"/>
            </p:custDataLst>
          </p:nvPr>
        </p:nvSpPr>
        <p:spPr bwMode="auto">
          <a:xfrm>
            <a:off x="4635251" y="2235820"/>
            <a:ext cx="755502" cy="718782"/>
          </a:xfrm>
          <a:custGeom>
            <a:avLst/>
            <a:gdLst>
              <a:gd name="T0" fmla="*/ 411 w 823"/>
              <a:gd name="T1" fmla="*/ 783 h 783"/>
              <a:gd name="T2" fmla="*/ 0 w 823"/>
              <a:gd name="T3" fmla="*/ 483 h 783"/>
              <a:gd name="T4" fmla="*/ 156 w 823"/>
              <a:gd name="T5" fmla="*/ 0 h 783"/>
              <a:gd name="T6" fmla="*/ 664 w 823"/>
              <a:gd name="T7" fmla="*/ 0 h 783"/>
              <a:gd name="T8" fmla="*/ 823 w 823"/>
              <a:gd name="T9" fmla="*/ 483 h 783"/>
              <a:gd name="T10" fmla="*/ 411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1" y="783"/>
                </a:moveTo>
                <a:lnTo>
                  <a:pt x="0" y="483"/>
                </a:lnTo>
                <a:lnTo>
                  <a:pt x="156" y="0"/>
                </a:lnTo>
                <a:lnTo>
                  <a:pt x="664" y="0"/>
                </a:lnTo>
                <a:lnTo>
                  <a:pt x="823" y="483"/>
                </a:lnTo>
                <a:lnTo>
                  <a:pt x="411"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3" name="Freeform 9"/>
          <p:cNvSpPr/>
          <p:nvPr>
            <p:custDataLst>
              <p:tags r:id="rId5"/>
            </p:custDataLst>
          </p:nvPr>
        </p:nvSpPr>
        <p:spPr bwMode="auto">
          <a:xfrm>
            <a:off x="3339056" y="2249990"/>
            <a:ext cx="755502" cy="718782"/>
          </a:xfrm>
          <a:custGeom>
            <a:avLst/>
            <a:gdLst>
              <a:gd name="T0" fmla="*/ 412 w 823"/>
              <a:gd name="T1" fmla="*/ 783 h 783"/>
              <a:gd name="T2" fmla="*/ 0 w 823"/>
              <a:gd name="T3" fmla="*/ 483 h 783"/>
              <a:gd name="T4" fmla="*/ 158 w 823"/>
              <a:gd name="T5" fmla="*/ 0 h 783"/>
              <a:gd name="T6" fmla="*/ 667 w 823"/>
              <a:gd name="T7" fmla="*/ 0 h 783"/>
              <a:gd name="T8" fmla="*/ 823 w 823"/>
              <a:gd name="T9" fmla="*/ 483 h 783"/>
              <a:gd name="T10" fmla="*/ 412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2" y="783"/>
                </a:moveTo>
                <a:lnTo>
                  <a:pt x="0" y="483"/>
                </a:lnTo>
                <a:lnTo>
                  <a:pt x="158" y="0"/>
                </a:lnTo>
                <a:lnTo>
                  <a:pt x="667" y="0"/>
                </a:lnTo>
                <a:lnTo>
                  <a:pt x="823" y="483"/>
                </a:lnTo>
                <a:lnTo>
                  <a:pt x="412"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4" name="Freeform 10"/>
          <p:cNvSpPr/>
          <p:nvPr>
            <p:custDataLst>
              <p:tags r:id="rId6"/>
            </p:custDataLst>
          </p:nvPr>
        </p:nvSpPr>
        <p:spPr bwMode="auto">
          <a:xfrm>
            <a:off x="3580487" y="1489898"/>
            <a:ext cx="755502" cy="717864"/>
          </a:xfrm>
          <a:custGeom>
            <a:avLst/>
            <a:gdLst>
              <a:gd name="T0" fmla="*/ 411 w 823"/>
              <a:gd name="T1" fmla="*/ 782 h 782"/>
              <a:gd name="T2" fmla="*/ 0 w 823"/>
              <a:gd name="T3" fmla="*/ 482 h 782"/>
              <a:gd name="T4" fmla="*/ 158 w 823"/>
              <a:gd name="T5" fmla="*/ 0 h 782"/>
              <a:gd name="T6" fmla="*/ 666 w 823"/>
              <a:gd name="T7" fmla="*/ 0 h 782"/>
              <a:gd name="T8" fmla="*/ 823 w 823"/>
              <a:gd name="T9" fmla="*/ 482 h 782"/>
              <a:gd name="T10" fmla="*/ 411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1" y="782"/>
                </a:moveTo>
                <a:lnTo>
                  <a:pt x="0" y="482"/>
                </a:lnTo>
                <a:lnTo>
                  <a:pt x="158" y="0"/>
                </a:lnTo>
                <a:lnTo>
                  <a:pt x="666" y="0"/>
                </a:lnTo>
                <a:lnTo>
                  <a:pt x="823" y="482"/>
                </a:lnTo>
                <a:lnTo>
                  <a:pt x="411"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6" name="Freeform 54"/>
          <p:cNvSpPr>
            <a:spLocks noEditPoints="1"/>
          </p:cNvSpPr>
          <p:nvPr>
            <p:custDataLst>
              <p:tags r:id="rId7"/>
            </p:custDataLst>
          </p:nvPr>
        </p:nvSpPr>
        <p:spPr bwMode="auto">
          <a:xfrm>
            <a:off x="3579891" y="2509138"/>
            <a:ext cx="273833" cy="200485"/>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7" name="Freeform 104"/>
          <p:cNvSpPr>
            <a:spLocks noEditPoints="1"/>
          </p:cNvSpPr>
          <p:nvPr>
            <p:custDataLst>
              <p:tags r:id="rId8"/>
            </p:custDataLst>
          </p:nvPr>
        </p:nvSpPr>
        <p:spPr bwMode="auto">
          <a:xfrm>
            <a:off x="4872864" y="2454167"/>
            <a:ext cx="280275" cy="282089"/>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8" name="Freeform 7"/>
          <p:cNvSpPr>
            <a:spLocks noEditPoints="1"/>
          </p:cNvSpPr>
          <p:nvPr>
            <p:custDataLst>
              <p:tags r:id="rId9"/>
            </p:custDataLst>
          </p:nvPr>
        </p:nvSpPr>
        <p:spPr bwMode="auto">
          <a:xfrm>
            <a:off x="3826441" y="1743947"/>
            <a:ext cx="263593" cy="209766"/>
          </a:xfrm>
          <a:custGeom>
            <a:avLst/>
            <a:gdLst>
              <a:gd name="T0" fmla="*/ 141 w 141"/>
              <a:gd name="T1" fmla="*/ 40 h 112"/>
              <a:gd name="T2" fmla="*/ 126 w 141"/>
              <a:gd name="T3" fmla="*/ 25 h 112"/>
              <a:gd name="T4" fmla="*/ 113 w 141"/>
              <a:gd name="T5" fmla="*/ 0 h 112"/>
              <a:gd name="T6" fmla="*/ 27 w 141"/>
              <a:gd name="T7" fmla="*/ 0 h 112"/>
              <a:gd name="T8" fmla="*/ 14 w 141"/>
              <a:gd name="T9" fmla="*/ 25 h 112"/>
              <a:gd name="T10" fmla="*/ 0 w 141"/>
              <a:gd name="T11" fmla="*/ 40 h 112"/>
              <a:gd name="T12" fmla="*/ 0 w 141"/>
              <a:gd name="T13" fmla="*/ 86 h 112"/>
              <a:gd name="T14" fmla="*/ 0 w 141"/>
              <a:gd name="T15" fmla="*/ 89 h 112"/>
              <a:gd name="T16" fmla="*/ 0 w 141"/>
              <a:gd name="T17" fmla="*/ 105 h 112"/>
              <a:gd name="T18" fmla="*/ 6 w 141"/>
              <a:gd name="T19" fmla="*/ 112 h 112"/>
              <a:gd name="T20" fmla="*/ 27 w 141"/>
              <a:gd name="T21" fmla="*/ 112 h 112"/>
              <a:gd name="T22" fmla="*/ 33 w 141"/>
              <a:gd name="T23" fmla="*/ 105 h 112"/>
              <a:gd name="T24" fmla="*/ 33 w 141"/>
              <a:gd name="T25" fmla="*/ 89 h 112"/>
              <a:gd name="T26" fmla="*/ 107 w 141"/>
              <a:gd name="T27" fmla="*/ 89 h 112"/>
              <a:gd name="T28" fmla="*/ 107 w 141"/>
              <a:gd name="T29" fmla="*/ 105 h 112"/>
              <a:gd name="T30" fmla="*/ 114 w 141"/>
              <a:gd name="T31" fmla="*/ 112 h 112"/>
              <a:gd name="T32" fmla="*/ 134 w 141"/>
              <a:gd name="T33" fmla="*/ 112 h 112"/>
              <a:gd name="T34" fmla="*/ 141 w 141"/>
              <a:gd name="T35" fmla="*/ 105 h 112"/>
              <a:gd name="T36" fmla="*/ 141 w 141"/>
              <a:gd name="T37" fmla="*/ 89 h 112"/>
              <a:gd name="T38" fmla="*/ 141 w 141"/>
              <a:gd name="T39" fmla="*/ 40 h 112"/>
              <a:gd name="T40" fmla="*/ 35 w 141"/>
              <a:gd name="T41" fmla="*/ 9 h 112"/>
              <a:gd name="T42" fmla="*/ 105 w 141"/>
              <a:gd name="T43" fmla="*/ 9 h 112"/>
              <a:gd name="T44" fmla="*/ 117 w 141"/>
              <a:gd name="T45" fmla="*/ 32 h 112"/>
              <a:gd name="T46" fmla="*/ 23 w 141"/>
              <a:gd name="T47" fmla="*/ 32 h 112"/>
              <a:gd name="T48" fmla="*/ 35 w 141"/>
              <a:gd name="T49" fmla="*/ 9 h 112"/>
              <a:gd name="T50" fmla="*/ 40 w 141"/>
              <a:gd name="T51" fmla="*/ 78 h 112"/>
              <a:gd name="T52" fmla="*/ 12 w 141"/>
              <a:gd name="T53" fmla="*/ 78 h 112"/>
              <a:gd name="T54" fmla="*/ 12 w 141"/>
              <a:gd name="T55" fmla="*/ 63 h 112"/>
              <a:gd name="T56" fmla="*/ 40 w 141"/>
              <a:gd name="T57" fmla="*/ 63 h 112"/>
              <a:gd name="T58" fmla="*/ 40 w 141"/>
              <a:gd name="T59" fmla="*/ 78 h 112"/>
              <a:gd name="T60" fmla="*/ 128 w 141"/>
              <a:gd name="T61" fmla="*/ 78 h 112"/>
              <a:gd name="T62" fmla="*/ 100 w 141"/>
              <a:gd name="T63" fmla="*/ 78 h 112"/>
              <a:gd name="T64" fmla="*/ 100 w 141"/>
              <a:gd name="T65" fmla="*/ 63 h 112"/>
              <a:gd name="T66" fmla="*/ 128 w 141"/>
              <a:gd name="T67" fmla="*/ 63 h 112"/>
              <a:gd name="T68" fmla="*/ 128 w 141"/>
              <a:gd name="T6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53" name="Freeform 51"/>
          <p:cNvSpPr>
            <a:spLocks noEditPoints="1"/>
          </p:cNvSpPr>
          <p:nvPr>
            <p:custDataLst>
              <p:tags r:id="rId10"/>
            </p:custDataLst>
          </p:nvPr>
        </p:nvSpPr>
        <p:spPr bwMode="auto">
          <a:xfrm>
            <a:off x="4630095" y="1719376"/>
            <a:ext cx="303513" cy="262345"/>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1"/>
            </p:custDataLst>
          </p:nvPr>
        </p:nvSpPr>
        <p:spPr>
          <a:xfrm>
            <a:off x="4055627" y="2171827"/>
            <a:ext cx="618554" cy="400859"/>
          </a:xfrm>
          <a:prstGeom prst="rect">
            <a:avLst/>
          </a:prstGeom>
          <a:noFill/>
        </p:spPr>
        <p:txBody>
          <a:bodyPr wrap="square" rtlCol="0" anchor="ctr" anchorCtr="0">
            <a:normAutofit fontScale="90000"/>
          </a:bodyPr>
          <a:p>
            <a:pPr algn="ctr">
              <a:lnSpc>
                <a:spcPct val="130000"/>
              </a:lnSpc>
            </a:pPr>
            <a:r>
              <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内涵</a:t>
            </a:r>
            <a:endPar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4" name="图形 3"/>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tretch>
            <a:fillRect/>
          </a:stretch>
        </p:blipFill>
        <p:spPr>
          <a:xfrm>
            <a:off x="4218643" y="2882573"/>
            <a:ext cx="326488" cy="326488"/>
          </a:xfrm>
          <a:prstGeom prst="rect">
            <a:avLst/>
          </a:prstGeom>
        </p:spPr>
      </p:pic>
      <p:sp>
        <p:nvSpPr>
          <p:cNvPr id="5" name="文本框 4"/>
          <p:cNvSpPr txBox="1"/>
          <p:nvPr/>
        </p:nvSpPr>
        <p:spPr>
          <a:xfrm>
            <a:off x="310515" y="1527810"/>
            <a:ext cx="3169285" cy="1322070"/>
          </a:xfrm>
          <a:prstGeom prst="rect">
            <a:avLst/>
          </a:prstGeom>
          <a:noFill/>
          <a:ln w="9525">
            <a:noFill/>
          </a:ln>
        </p:spPr>
        <p:txBody>
          <a:bodyPr wrap="square">
            <a:spAutoFit/>
          </a:bodyPr>
          <a:p>
            <a:pPr indent="0"/>
            <a:r>
              <a:rPr lang="zh-CN" sz="1600" b="1">
                <a:solidFill>
                  <a:schemeClr val="accent1"/>
                </a:solidFill>
                <a:latin typeface="微软雅黑" panose="020B0503020204020204" charset="-122"/>
                <a:ea typeface="微软雅黑" panose="020B0503020204020204" charset="-122"/>
              </a:rPr>
              <a:t>（一）健全维护我国产业安全的法律体系</a:t>
            </a:r>
            <a:r>
              <a:rPr lang="zh-CN" sz="1600" b="0">
                <a:solidFill>
                  <a:srgbClr val="231F20"/>
                </a:solidFill>
                <a:latin typeface="微软雅黑" panose="020B0503020204020204" charset="-122"/>
                <a:ea typeface="微软雅黑" panose="020B0503020204020204" charset="-122"/>
              </a:rPr>
              <a:t>我国产业安全法律体系的构建应遵循法制统一、便于操作与协调一致的原则。</a:t>
            </a:r>
            <a:endParaRPr lang="zh-CN" altLang="en-US" sz="1600" b="0">
              <a:solidFill>
                <a:srgbClr val="231F20"/>
              </a:solidFill>
              <a:latin typeface="微软雅黑" panose="020B0503020204020204" charset="-122"/>
              <a:ea typeface="微软雅黑" panose="020B0503020204020204" charset="-122"/>
            </a:endParaRPr>
          </a:p>
        </p:txBody>
      </p:sp>
      <p:sp>
        <p:nvSpPr>
          <p:cNvPr id="6" name="文本框 5"/>
          <p:cNvSpPr txBox="1"/>
          <p:nvPr/>
        </p:nvSpPr>
        <p:spPr>
          <a:xfrm>
            <a:off x="152400" y="2952750"/>
            <a:ext cx="3937635" cy="1322070"/>
          </a:xfrm>
          <a:prstGeom prst="rect">
            <a:avLst/>
          </a:prstGeom>
          <a:noFill/>
          <a:ln w="9525">
            <a:noFill/>
          </a:ln>
        </p:spPr>
        <p:txBody>
          <a:bodyPr wrap="square">
            <a:spAutoFit/>
          </a:bodyPr>
          <a:p>
            <a:pPr indent="0"/>
            <a:r>
              <a:rPr lang="zh-CN" sz="1600" b="1">
                <a:solidFill>
                  <a:schemeClr val="accent1"/>
                </a:solidFill>
                <a:latin typeface="微软雅黑" panose="020B0503020204020204" charset="-122"/>
                <a:ea typeface="微软雅黑" panose="020B0503020204020204" charset="-122"/>
              </a:rPr>
              <a:t>（二）发挥政府主导作用，切实提升产业竞争力</a:t>
            </a:r>
            <a:r>
              <a:rPr lang="zh-CN" sz="1600" b="0">
                <a:solidFill>
                  <a:srgbClr val="231F20"/>
                </a:solidFill>
                <a:latin typeface="微软雅黑" panose="020B0503020204020204" charset="-122"/>
                <a:ea typeface="微软雅黑" panose="020B0503020204020204" charset="-122"/>
              </a:rPr>
              <a:t>产业保护的过程就是一个产业结构不断升级过程，这样才能有效避免资源配置不合理、产业低效运转的弊端。</a:t>
            </a:r>
            <a:endParaRPr lang="zh-CN" altLang="en-US" sz="1600" b="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5562600" y="1095375"/>
            <a:ext cx="3056890" cy="1076325"/>
          </a:xfrm>
          <a:prstGeom prst="rect">
            <a:avLst/>
          </a:prstGeom>
          <a:noFill/>
          <a:ln w="9525">
            <a:noFill/>
          </a:ln>
        </p:spPr>
        <p:txBody>
          <a:bodyPr wrap="square">
            <a:spAutoFit/>
          </a:bodyPr>
          <a:p>
            <a:pPr indent="0"/>
            <a:r>
              <a:rPr lang="zh-CN" sz="1600" b="1">
                <a:solidFill>
                  <a:schemeClr val="accent1"/>
                </a:solidFill>
                <a:latin typeface="微软雅黑" panose="020B0503020204020204" charset="-122"/>
                <a:ea typeface="微软雅黑" panose="020B0503020204020204" charset="-122"/>
              </a:rPr>
              <a:t>（三）产业安全问题涉及对产业安全状况的衡量，判断产业安全与否，离不开产业安全预警体系的构建</a:t>
            </a:r>
            <a:endParaRPr lang="zh-CN" altLang="en-US" sz="1600" b="1">
              <a:solidFill>
                <a:schemeClr val="accent1"/>
              </a:solidFill>
              <a:latin typeface="微软雅黑" panose="020B0503020204020204" charset="-122"/>
              <a:ea typeface="微软雅黑" panose="020B0503020204020204" charset="-122"/>
            </a:endParaRPr>
          </a:p>
        </p:txBody>
      </p:sp>
      <p:sp>
        <p:nvSpPr>
          <p:cNvPr id="9" name="文本框 8"/>
          <p:cNvSpPr txBox="1"/>
          <p:nvPr/>
        </p:nvSpPr>
        <p:spPr>
          <a:xfrm>
            <a:off x="5390515" y="2419350"/>
            <a:ext cx="3659505" cy="1568450"/>
          </a:xfrm>
          <a:prstGeom prst="rect">
            <a:avLst/>
          </a:prstGeom>
          <a:noFill/>
          <a:ln w="9525">
            <a:noFill/>
          </a:ln>
        </p:spPr>
        <p:txBody>
          <a:bodyPr wrap="square">
            <a:spAutoFit/>
          </a:bodyPr>
          <a:p>
            <a:pPr indent="0"/>
            <a:r>
              <a:rPr lang="zh-CN" sz="1600" b="1">
                <a:solidFill>
                  <a:schemeClr val="accent1"/>
                </a:solidFill>
                <a:latin typeface="微软雅黑" panose="020B0503020204020204" charset="-122"/>
                <a:ea typeface="微软雅黑" panose="020B0503020204020204" charset="-122"/>
              </a:rPr>
              <a:t>（四）切实推进自主创新</a:t>
            </a:r>
            <a:r>
              <a:rPr lang="zh-CN" sz="1600" b="0">
                <a:solidFill>
                  <a:srgbClr val="231F20"/>
                </a:solidFill>
                <a:latin typeface="微软雅黑" panose="020B0503020204020204" charset="-122"/>
                <a:ea typeface="微软雅黑" panose="020B0503020204020204" charset="-122"/>
              </a:rPr>
              <a:t>重视高新科技产业的发展并拥有自主知识产权，是维护国家产业安全的关键。随着我国经济逐步融入国际化，自主创新在提高产业国际竞争力中的地位越来越重要</a:t>
            </a:r>
            <a:endParaRPr lang="zh-CN" altLang="en-US" sz="1600" b="0">
              <a:solidFill>
                <a:srgbClr val="231F20"/>
              </a:solidFill>
              <a:latin typeface="微软雅黑" panose="020B0503020204020204" charset="-122"/>
              <a:ea typeface="微软雅黑" panose="020B0503020204020204" charset="-122"/>
            </a:endParaRPr>
          </a:p>
        </p:txBody>
      </p:sp>
      <p:sp>
        <p:nvSpPr>
          <p:cNvPr id="10" name="文本框 9"/>
          <p:cNvSpPr txBox="1"/>
          <p:nvPr/>
        </p:nvSpPr>
        <p:spPr>
          <a:xfrm>
            <a:off x="3970020" y="3957320"/>
            <a:ext cx="5080000" cy="583565"/>
          </a:xfrm>
          <a:prstGeom prst="rect">
            <a:avLst/>
          </a:prstGeom>
          <a:noFill/>
          <a:ln w="9525">
            <a:noFill/>
          </a:ln>
        </p:spPr>
        <p:txBody>
          <a:bodyPr>
            <a:spAutoFit/>
          </a:bodyPr>
          <a:p>
            <a:pPr indent="0"/>
            <a:r>
              <a:rPr lang="zh-CN" sz="1600" b="1">
                <a:solidFill>
                  <a:schemeClr val="accent1"/>
                </a:solidFill>
                <a:latin typeface="微软雅黑" panose="020B0503020204020204" charset="-122"/>
                <a:ea typeface="微软雅黑" panose="020B0503020204020204" charset="-122"/>
              </a:rPr>
              <a:t>（五）制定符合国情的外资规制政策，加强对产业安全的监管</a:t>
            </a:r>
            <a:endParaRPr lang="zh-CN" altLang="en-US" sz="1600" b="1">
              <a:solidFill>
                <a:schemeClr val="accent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三、维护经济安全的措施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第七节 | 维护经济安全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7" name="图片 6" descr="d439b6003af33a87573ca011cc5c10385343b56c"/>
          <p:cNvPicPr>
            <a:picLocks noChangeAspect="1"/>
          </p:cNvPicPr>
          <p:nvPr/>
        </p:nvPicPr>
        <p:blipFill>
          <a:blip r:embed="rId1"/>
          <a:srcRect t="17790" b="18652"/>
          <a:stretch>
            <a:fillRect/>
          </a:stretch>
        </p:blipFill>
        <p:spPr>
          <a:xfrm>
            <a:off x="838200" y="1428750"/>
            <a:ext cx="7624445" cy="2726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第八节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维护科技安全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一、维护科技安全的意义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二、我国科技安全面临的挑战三、维护科技安全的措施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一、维护科技安全的意义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第八节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维护科技安全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对象11"/>
          <p:cNvSpPr/>
          <p:nvPr>
            <p:custDataLst>
              <p:tags r:id="rId1"/>
            </p:custDataLst>
          </p:nvPr>
        </p:nvSpPr>
        <p:spPr>
          <a:xfrm>
            <a:off x="3759200" y="2114550"/>
            <a:ext cx="1224280" cy="1135380"/>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3200">
                <a:solidFill>
                  <a:schemeClr val="lt1">
                    <a:lumMod val="100000"/>
                  </a:schemeClr>
                </a:solidFill>
                <a:latin typeface="微软雅黑" panose="020B0503020204020204" charset="-122"/>
                <a:ea typeface="微软雅黑" panose="020B0503020204020204" charset="-122"/>
                <a:cs typeface="+mn-ea"/>
                <a:sym typeface="+mn-ea"/>
              </a:rPr>
              <a:t>意义</a:t>
            </a:r>
            <a:endParaRPr lang="zh-CN" altLang="en-US" sz="32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16" name="椭圆 15"/>
          <p:cNvSpPr/>
          <p:nvPr>
            <p:custDataLst>
              <p:tags r:id="rId2"/>
            </p:custDataLst>
          </p:nvPr>
        </p:nvSpPr>
        <p:spPr>
          <a:xfrm>
            <a:off x="3505014" y="19620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3"/>
            </p:custDataLst>
          </p:nvPr>
        </p:nvSpPr>
        <p:spPr>
          <a:xfrm>
            <a:off x="4800600" y="1962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5" name="椭圆 4"/>
          <p:cNvSpPr/>
          <p:nvPr>
            <p:custDataLst>
              <p:tags r:id="rId4"/>
            </p:custDataLst>
          </p:nvPr>
        </p:nvSpPr>
        <p:spPr>
          <a:xfrm>
            <a:off x="3505200" y="29527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8" name="椭圆 7"/>
          <p:cNvSpPr/>
          <p:nvPr>
            <p:custDataLst>
              <p:tags r:id="rId5"/>
            </p:custDataLst>
          </p:nvPr>
        </p:nvSpPr>
        <p:spPr>
          <a:xfrm>
            <a:off x="4800600" y="29527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04</a:t>
            </a:r>
            <a:endParaRPr lang="zh-CN" altLang="en-US" b="1">
              <a:solidFill>
                <a:schemeClr val="lt1">
                  <a:lumMod val="100000"/>
                </a:schemeClr>
              </a:solidFill>
              <a:latin typeface="+mn-ea"/>
              <a:cs typeface="+mn-ea"/>
            </a:endParaRPr>
          </a:p>
        </p:txBody>
      </p:sp>
      <p:sp>
        <p:nvSpPr>
          <p:cNvPr id="9" name="文本框 8"/>
          <p:cNvSpPr txBox="1"/>
          <p:nvPr/>
        </p:nvSpPr>
        <p:spPr>
          <a:xfrm>
            <a:off x="429895" y="1352550"/>
            <a:ext cx="3329305" cy="953135"/>
          </a:xfrm>
          <a:prstGeom prst="rect">
            <a:avLst/>
          </a:prstGeom>
          <a:noFill/>
          <a:ln w="9525">
            <a:noFill/>
          </a:ln>
        </p:spPr>
        <p:txBody>
          <a:bodyPr wrap="square">
            <a:spAutoFit/>
          </a:bodyPr>
          <a:p>
            <a:pPr indent="0"/>
            <a:r>
              <a:rPr lang="zh-CN" sz="1400" b="1">
                <a:solidFill>
                  <a:schemeClr val="accent1"/>
                </a:solidFill>
                <a:latin typeface="微软雅黑" panose="020B0503020204020204" charset="-122"/>
                <a:ea typeface="微软雅黑" panose="020B0503020204020204" charset="-122"/>
              </a:rPr>
              <a:t>（一）科技安全关乎我国经济社会安全</a:t>
            </a:r>
            <a:r>
              <a:rPr lang="zh-CN" sz="1400" b="0">
                <a:solidFill>
                  <a:srgbClr val="231F20"/>
                </a:solidFill>
                <a:latin typeface="微软雅黑" panose="020B0503020204020204" charset="-122"/>
                <a:ea typeface="微软雅黑" panose="020B0503020204020204" charset="-122"/>
              </a:rPr>
              <a:t>科技系统是国民经济和社会发展大系统的一个子系统，这个子系统与其他的子系统联系密切。</a:t>
            </a:r>
            <a:endParaRPr lang="zh-CN" altLang="en-US" sz="1400" b="0">
              <a:solidFill>
                <a:srgbClr val="231F20"/>
              </a:solidFill>
              <a:latin typeface="微软雅黑" panose="020B0503020204020204" charset="-122"/>
              <a:ea typeface="微软雅黑" panose="020B0503020204020204" charset="-122"/>
            </a:endParaRPr>
          </a:p>
        </p:txBody>
      </p:sp>
      <p:sp>
        <p:nvSpPr>
          <p:cNvPr id="10" name="文本框 9"/>
          <p:cNvSpPr txBox="1"/>
          <p:nvPr/>
        </p:nvSpPr>
        <p:spPr>
          <a:xfrm>
            <a:off x="5105400" y="1276350"/>
            <a:ext cx="3767455" cy="737235"/>
          </a:xfrm>
          <a:prstGeom prst="rect">
            <a:avLst/>
          </a:prstGeom>
          <a:noFill/>
          <a:ln w="9525">
            <a:noFill/>
          </a:ln>
        </p:spPr>
        <p:txBody>
          <a:bodyPr wrap="square">
            <a:spAutoFit/>
          </a:bodyPr>
          <a:p>
            <a:pPr indent="0"/>
            <a:r>
              <a:rPr lang="zh-CN" sz="1400" b="1">
                <a:solidFill>
                  <a:schemeClr val="accent1"/>
                </a:solidFill>
                <a:latin typeface="微软雅黑" panose="020B0503020204020204" charset="-122"/>
                <a:ea typeface="微软雅黑" panose="020B0503020204020204" charset="-122"/>
              </a:rPr>
              <a:t>（二）国家科技实力是科技安全的基础</a:t>
            </a:r>
            <a:endParaRPr lang="zh-CN" sz="1400" b="1">
              <a:solidFill>
                <a:schemeClr val="accent1"/>
              </a:solidFill>
              <a:latin typeface="微软雅黑" panose="020B0503020204020204" charset="-122"/>
              <a:ea typeface="微软雅黑" panose="020B0503020204020204" charset="-122"/>
            </a:endParaRPr>
          </a:p>
          <a:p>
            <a:pPr indent="0"/>
            <a:r>
              <a:rPr lang="zh-CN" sz="1400" b="0">
                <a:solidFill>
                  <a:srgbClr val="231F20"/>
                </a:solidFill>
                <a:latin typeface="微软雅黑" panose="020B0503020204020204" charset="-122"/>
                <a:ea typeface="微软雅黑" panose="020B0503020204020204" charset="-122"/>
              </a:rPr>
              <a:t>科技系统能否良好运行以及科技是否能健康发展，其最直接的体现是国家科技实力的强弱。</a:t>
            </a:r>
            <a:endParaRPr lang="zh-CN" altLang="en-US" sz="1400" b="0">
              <a:solidFill>
                <a:srgbClr val="231F20"/>
              </a:solidFill>
              <a:latin typeface="微软雅黑" panose="020B0503020204020204" charset="-122"/>
              <a:ea typeface="微软雅黑" panose="020B0503020204020204" charset="-122"/>
            </a:endParaRPr>
          </a:p>
        </p:txBody>
      </p:sp>
      <p:sp>
        <p:nvSpPr>
          <p:cNvPr id="12" name="文本框 11"/>
          <p:cNvSpPr txBox="1"/>
          <p:nvPr/>
        </p:nvSpPr>
        <p:spPr>
          <a:xfrm>
            <a:off x="218440" y="2401570"/>
            <a:ext cx="3714115" cy="1168400"/>
          </a:xfrm>
          <a:prstGeom prst="rect">
            <a:avLst/>
          </a:prstGeom>
          <a:noFill/>
          <a:ln w="9525">
            <a:noFill/>
          </a:ln>
        </p:spPr>
        <p:txBody>
          <a:bodyPr wrap="square">
            <a:spAutoFit/>
          </a:bodyPr>
          <a:p>
            <a:pPr indent="0"/>
            <a:r>
              <a:rPr lang="zh-CN" sz="1400" b="1">
                <a:solidFill>
                  <a:schemeClr val="accent1"/>
                </a:solidFill>
                <a:latin typeface="微软雅黑" panose="020B0503020204020204" charset="-122"/>
                <a:ea typeface="微软雅黑" panose="020B0503020204020204" charset="-122"/>
              </a:rPr>
              <a:t>（三）科技安全以维护国家利益为最高宗旨</a:t>
            </a:r>
            <a:r>
              <a:rPr lang="zh-CN" sz="1400" b="0">
                <a:solidFill>
                  <a:srgbClr val="231F20"/>
                </a:solidFill>
                <a:latin typeface="微软雅黑" panose="020B0503020204020204" charset="-122"/>
                <a:ea typeface="微软雅黑" panose="020B0503020204020204" charset="-122"/>
              </a:rPr>
              <a:t>一个国家的科技安全状态体现在国家以科技手段对抗外部科技优势威胁的能力、维护国家综合安全的能力，以及保障科学技术健康发展、不断提升国家整体竞争力等方面。</a:t>
            </a:r>
            <a:endParaRPr lang="zh-CN" altLang="en-US" sz="1400" b="0">
              <a:solidFill>
                <a:srgbClr val="231F20"/>
              </a:solidFill>
              <a:latin typeface="微软雅黑" panose="020B0503020204020204" charset="-122"/>
              <a:ea typeface="微软雅黑" panose="020B0503020204020204" charset="-122"/>
            </a:endParaRPr>
          </a:p>
        </p:txBody>
      </p:sp>
      <p:sp>
        <p:nvSpPr>
          <p:cNvPr id="13" name="文本框 12"/>
          <p:cNvSpPr txBox="1"/>
          <p:nvPr/>
        </p:nvSpPr>
        <p:spPr>
          <a:xfrm>
            <a:off x="5105400" y="2114550"/>
            <a:ext cx="3905885" cy="1383665"/>
          </a:xfrm>
          <a:prstGeom prst="rect">
            <a:avLst/>
          </a:prstGeom>
          <a:noFill/>
          <a:ln w="9525">
            <a:noFill/>
          </a:ln>
        </p:spPr>
        <p:txBody>
          <a:bodyPr wrap="square">
            <a:spAutoFit/>
          </a:bodyPr>
          <a:p>
            <a:pPr indent="187325"/>
            <a:r>
              <a:rPr lang="zh-CN" sz="1400" b="1">
                <a:solidFill>
                  <a:schemeClr val="accent1"/>
                </a:solidFill>
                <a:latin typeface="微软雅黑" panose="020B0503020204020204" charset="-122"/>
                <a:ea typeface="微软雅黑" panose="020B0503020204020204" charset="-122"/>
              </a:rPr>
              <a:t>（四）科技安全水平是一个系统的状态，通过国家其他安全要素体现出来</a:t>
            </a:r>
            <a:r>
              <a:rPr lang="zh-CN" sz="1400" b="0">
                <a:solidFill>
                  <a:srgbClr val="231F20"/>
                </a:solidFill>
                <a:latin typeface="微软雅黑" panose="020B0503020204020204" charset="-122"/>
                <a:ea typeface="微软雅黑" panose="020B0503020204020204" charset="-122"/>
              </a:rPr>
              <a:t>随着工业社会的发展，科技安全逐渐引起人们重视。随着信息时代和知识经济时代的来临，科技已经成为现代社会、经济发展的主导力量，科技安全也就成为越来越重要的问题。</a:t>
            </a:r>
            <a:endParaRPr lang="zh-CN" altLang="en-US" sz="1400" b="0">
              <a:solidFill>
                <a:srgbClr val="231F20"/>
              </a:solidFill>
              <a:latin typeface="微软雅黑" panose="020B0503020204020204" charset="-122"/>
              <a:ea typeface="微软雅黑" panose="020B0503020204020204" charset="-122"/>
            </a:endParaRPr>
          </a:p>
        </p:txBody>
      </p:sp>
      <p:pic>
        <p:nvPicPr>
          <p:cNvPr id="4" name="图片 3" descr="a1ec08fa513d269759eee46815afa5fb43166d2272f3"/>
          <p:cNvPicPr>
            <a:picLocks noChangeAspect="1"/>
          </p:cNvPicPr>
          <p:nvPr/>
        </p:nvPicPr>
        <p:blipFill>
          <a:blip r:embed="rId6"/>
          <a:srcRect t="11711" b="12633"/>
          <a:stretch>
            <a:fillRect/>
          </a:stretch>
        </p:blipFill>
        <p:spPr>
          <a:xfrm>
            <a:off x="3352800" y="3409950"/>
            <a:ext cx="2080895" cy="1546860"/>
          </a:xfrm>
          <a:prstGeom prst="rect">
            <a:avLst/>
          </a:prstGeom>
        </p:spPr>
      </p:pic>
      <p:sp>
        <p:nvSpPr>
          <p:cNvPr id="6" name="文本框 5"/>
          <p:cNvSpPr txBox="1"/>
          <p:nvPr/>
        </p:nvSpPr>
        <p:spPr>
          <a:xfrm>
            <a:off x="5562600" y="4171950"/>
            <a:ext cx="2566035" cy="275590"/>
          </a:xfrm>
          <a:prstGeom prst="rect">
            <a:avLst/>
          </a:prstGeom>
          <a:noFill/>
        </p:spPr>
        <p:txBody>
          <a:bodyPr wrap="square" rtlCol="0" anchor="t">
            <a:spAutoFit/>
          </a:bodyPr>
          <a:p>
            <a:r>
              <a:rPr lang="zh-CN" altLang="en-US" sz="1200">
                <a:uFillTx/>
                <a:latin typeface="微软雅黑" panose="020B0503020204020204" charset="-122"/>
                <a:ea typeface="微软雅黑" panose="020B0503020204020204" charset="-122"/>
                <a:cs typeface="微软雅黑" panose="020B0503020204020204" charset="-122"/>
                <a:sym typeface="+mn-ea"/>
              </a:rPr>
              <a:t>500 米口径球面射电望远镜</a:t>
            </a:r>
            <a:endParaRPr lang="zh-CN" altLang="en-US" sz="120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二、我国科技安全面临的挑战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第八节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维护科技安全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7" name="椭圆 6"/>
          <p:cNvSpPr/>
          <p:nvPr>
            <p:custDataLst>
              <p:tags r:id="rId1"/>
            </p:custDataLst>
          </p:nvPr>
        </p:nvSpPr>
        <p:spPr>
          <a:xfrm rot="15720972">
            <a:off x="3384716" y="3384049"/>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350" dirty="0">
              <a:solidFill>
                <a:schemeClr val="bg1"/>
              </a:solidFill>
            </a:endParaRPr>
          </a:p>
        </p:txBody>
      </p:sp>
      <p:sp>
        <p:nvSpPr>
          <p:cNvPr id="13" name="椭圆 12"/>
          <p:cNvSpPr/>
          <p:nvPr>
            <p:custDataLst>
              <p:tags r:id="rId2"/>
            </p:custDataLst>
          </p:nvPr>
        </p:nvSpPr>
        <p:spPr>
          <a:xfrm rot="3600000" flipH="1">
            <a:off x="3657868" y="2684769"/>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二</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15" name="矩形 14"/>
          <p:cNvSpPr/>
          <p:nvPr>
            <p:custDataLst>
              <p:tags r:id="rId3"/>
            </p:custDataLst>
          </p:nvPr>
        </p:nvSpPr>
        <p:spPr>
          <a:xfrm rot="12827325">
            <a:off x="3579738" y="3137130"/>
            <a:ext cx="292209" cy="346284"/>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900">
              <a:solidFill>
                <a:schemeClr val="bg1"/>
              </a:solidFill>
            </a:endParaRPr>
          </a:p>
        </p:txBody>
      </p:sp>
      <p:sp>
        <p:nvSpPr>
          <p:cNvPr id="18" name="椭圆 17"/>
          <p:cNvSpPr/>
          <p:nvPr>
            <p:custDataLst>
              <p:tags r:id="rId4"/>
            </p:custDataLst>
          </p:nvPr>
        </p:nvSpPr>
        <p:spPr>
          <a:xfrm rot="986847">
            <a:off x="3844742" y="1704437"/>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dirty="0">
              <a:solidFill>
                <a:schemeClr val="bg1"/>
              </a:solidFill>
              <a:latin typeface="微软雅黑" panose="020B0503020204020204" charset="-122"/>
              <a:ea typeface="微软雅黑" panose="020B0503020204020204" charset="-122"/>
            </a:endParaRPr>
          </a:p>
        </p:txBody>
      </p:sp>
      <p:sp>
        <p:nvSpPr>
          <p:cNvPr id="19" name="椭圆 18"/>
          <p:cNvSpPr/>
          <p:nvPr>
            <p:custDataLst>
              <p:tags r:id="rId5"/>
            </p:custDataLst>
          </p:nvPr>
        </p:nvSpPr>
        <p:spPr>
          <a:xfrm>
            <a:off x="4129642" y="2190658"/>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一</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20" name="矩形 14"/>
          <p:cNvSpPr/>
          <p:nvPr>
            <p:custDataLst>
              <p:tags r:id="rId6"/>
            </p:custDataLst>
          </p:nvPr>
        </p:nvSpPr>
        <p:spPr>
          <a:xfrm rot="19693200">
            <a:off x="4045314" y="1960254"/>
            <a:ext cx="292209" cy="341155"/>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a:solidFill>
                <a:schemeClr val="bg1"/>
              </a:solidFill>
              <a:latin typeface="微软雅黑" panose="020B0503020204020204" charset="-122"/>
              <a:ea typeface="微软雅黑" panose="020B0503020204020204" charset="-122"/>
            </a:endParaRPr>
          </a:p>
        </p:txBody>
      </p:sp>
      <p:sp>
        <p:nvSpPr>
          <p:cNvPr id="30" name="椭圆 29"/>
          <p:cNvSpPr/>
          <p:nvPr>
            <p:custDataLst>
              <p:tags r:id="rId7"/>
            </p:custDataLst>
          </p:nvPr>
        </p:nvSpPr>
        <p:spPr>
          <a:xfrm rot="986847" flipH="1" flipV="1">
            <a:off x="4609733" y="3851300"/>
            <a:ext cx="365493" cy="365493"/>
          </a:xfrm>
          <a:prstGeom prst="ellipse">
            <a:avLst/>
          </a:prstGeom>
          <a:solidFill>
            <a:srgbClr val="DA0000"/>
          </a:solidFill>
          <a:ln w="57150">
            <a:solidFill>
              <a:schemeClr val="accent1"/>
            </a:solid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350" dirty="0">
              <a:solidFill>
                <a:schemeClr val="bg1"/>
              </a:solidFill>
            </a:endParaRPr>
          </a:p>
        </p:txBody>
      </p:sp>
      <p:sp>
        <p:nvSpPr>
          <p:cNvPr id="31" name="椭圆 30"/>
          <p:cNvSpPr/>
          <p:nvPr>
            <p:custDataLst>
              <p:tags r:id="rId8"/>
            </p:custDataLst>
          </p:nvPr>
        </p:nvSpPr>
        <p:spPr>
          <a:xfrm rot="9900000" flipH="1" flipV="1">
            <a:off x="4119339" y="3159587"/>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p>
            <a:pPr algn="ctr"/>
            <a:r>
              <a:rPr lang="zh-CN" altLang="en-US" sz="1400" b="1" dirty="0">
                <a:solidFill>
                  <a:schemeClr val="bg1"/>
                </a:solidFill>
                <a:latin typeface="微软雅黑" panose="020B0503020204020204" charset="-122"/>
                <a:ea typeface="微软雅黑" panose="020B0503020204020204" charset="-122"/>
                <a:cs typeface="+mn-ea"/>
              </a:rPr>
              <a:t>三</a:t>
            </a:r>
            <a:endParaRPr lang="zh-CN" altLang="en-US" sz="1400" b="1" dirty="0">
              <a:solidFill>
                <a:schemeClr val="bg1"/>
              </a:solidFill>
              <a:latin typeface="微软雅黑" panose="020B0503020204020204" charset="-122"/>
              <a:ea typeface="微软雅黑" panose="020B0503020204020204" charset="-122"/>
              <a:cs typeface="+mn-ea"/>
            </a:endParaRPr>
          </a:p>
        </p:txBody>
      </p:sp>
      <p:sp>
        <p:nvSpPr>
          <p:cNvPr id="32" name="矩形 14"/>
          <p:cNvSpPr/>
          <p:nvPr>
            <p:custDataLst>
              <p:tags r:id="rId9"/>
            </p:custDataLst>
          </p:nvPr>
        </p:nvSpPr>
        <p:spPr>
          <a:xfrm rot="19693200" flipH="1" flipV="1">
            <a:off x="4472868" y="3616716"/>
            <a:ext cx="292209" cy="316443"/>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900">
              <a:solidFill>
                <a:schemeClr val="bg1"/>
              </a:solidFill>
            </a:endParaRPr>
          </a:p>
        </p:txBody>
      </p:sp>
      <p:sp>
        <p:nvSpPr>
          <p:cNvPr id="34" name="椭圆 33"/>
          <p:cNvSpPr/>
          <p:nvPr>
            <p:custDataLst>
              <p:tags r:id="rId10"/>
            </p:custDataLst>
          </p:nvPr>
        </p:nvSpPr>
        <p:spPr>
          <a:xfrm rot="12600000" flipH="1" flipV="1">
            <a:off x="5062699" y="2195016"/>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dirty="0">
              <a:solidFill>
                <a:schemeClr val="bg1"/>
              </a:solidFill>
              <a:latin typeface="微软雅黑" panose="020B0503020204020204" charset="-122"/>
              <a:ea typeface="微软雅黑" panose="020B0503020204020204" charset="-122"/>
            </a:endParaRPr>
          </a:p>
        </p:txBody>
      </p:sp>
      <p:sp>
        <p:nvSpPr>
          <p:cNvPr id="35" name="椭圆 34"/>
          <p:cNvSpPr/>
          <p:nvPr>
            <p:custDataLst>
              <p:tags r:id="rId11"/>
            </p:custDataLst>
          </p:nvPr>
        </p:nvSpPr>
        <p:spPr>
          <a:xfrm rot="7200000" flipH="1" flipV="1">
            <a:off x="4584054" y="2688804"/>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四</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36" name="矩形 14"/>
          <p:cNvSpPr/>
          <p:nvPr>
            <p:custDataLst>
              <p:tags r:id="rId12"/>
            </p:custDataLst>
          </p:nvPr>
        </p:nvSpPr>
        <p:spPr>
          <a:xfrm rot="12827325" flipH="1" flipV="1">
            <a:off x="4941765" y="2460175"/>
            <a:ext cx="292209" cy="345822"/>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a:solidFill>
                <a:schemeClr val="bg1"/>
              </a:solidFill>
              <a:latin typeface="微软雅黑" panose="020B0503020204020204" charset="-122"/>
              <a:ea typeface="微软雅黑" panose="020B0503020204020204" charset="-122"/>
            </a:endParaRPr>
          </a:p>
        </p:txBody>
      </p:sp>
      <p:sp>
        <p:nvSpPr>
          <p:cNvPr id="8" name="文本框 7"/>
          <p:cNvSpPr txBox="1"/>
          <p:nvPr/>
        </p:nvSpPr>
        <p:spPr>
          <a:xfrm>
            <a:off x="592455" y="1428750"/>
            <a:ext cx="3406775" cy="1198880"/>
          </a:xfrm>
          <a:prstGeom prst="rect">
            <a:avLst/>
          </a:prstGeom>
          <a:noFill/>
          <a:ln w="9525">
            <a:noFill/>
          </a:ln>
        </p:spPr>
        <p:txBody>
          <a:bodyPr wrap="square">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（一）中国科技水平有待提高</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lnSpc>
                <a:spcPct val="150000"/>
              </a:lnSpc>
            </a:pPr>
            <a:r>
              <a:rPr lang="zh-CN" sz="1600" b="0">
                <a:latin typeface="微软雅黑" panose="020B0503020204020204" charset="-122"/>
                <a:ea typeface="微软雅黑" panose="020B0503020204020204" charset="-122"/>
              </a:rPr>
              <a:t>一是基础研究存在短板</a:t>
            </a:r>
            <a:endParaRPr lang="zh-CN" sz="1600" b="0">
              <a:latin typeface="微软雅黑" panose="020B0503020204020204" charset="-122"/>
              <a:ea typeface="微软雅黑" panose="020B0503020204020204" charset="-122"/>
            </a:endParaRPr>
          </a:p>
          <a:p>
            <a:pPr indent="0">
              <a:lnSpc>
                <a:spcPct val="150000"/>
              </a:lnSpc>
            </a:pPr>
            <a:r>
              <a:rPr lang="zh-CN" sz="1600" b="0">
                <a:latin typeface="微软雅黑" panose="020B0503020204020204" charset="-122"/>
                <a:ea typeface="微软雅黑" panose="020B0503020204020204" charset="-122"/>
              </a:rPr>
              <a:t>二是高端人才和团队稀缺。</a:t>
            </a:r>
            <a:endParaRPr lang="zh-CN" sz="1600" b="0">
              <a:latin typeface="微软雅黑" panose="020B0503020204020204" charset="-122"/>
              <a:ea typeface="微软雅黑" panose="020B0503020204020204" charset="-122"/>
            </a:endParaRPr>
          </a:p>
        </p:txBody>
      </p:sp>
      <p:sp>
        <p:nvSpPr>
          <p:cNvPr id="9" name="文本框 8"/>
          <p:cNvSpPr txBox="1"/>
          <p:nvPr/>
        </p:nvSpPr>
        <p:spPr>
          <a:xfrm>
            <a:off x="4953000" y="3333750"/>
            <a:ext cx="4049395" cy="1568450"/>
          </a:xfrm>
          <a:prstGeom prst="rect">
            <a:avLst/>
          </a:prstGeom>
          <a:noFill/>
          <a:ln w="9525">
            <a:noFill/>
          </a:ln>
        </p:spPr>
        <p:txBody>
          <a:bodyPr wrap="square">
            <a:spAutoFit/>
          </a:bodyPr>
          <a:p>
            <a:pPr algn="l">
              <a:lnSpc>
                <a:spcPct val="150000"/>
              </a:lnSpc>
              <a:buClrTx/>
              <a:buSzTx/>
              <a:buFontTx/>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（三）科技环境安全处于不利态势</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一是西方发达国家对我国进行技术遏制</a:t>
            </a:r>
            <a:endParaRPr lang="zh-CN" sz="1600">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二是西方发达国家对我国实行技术封锁，</a:t>
            </a:r>
            <a:endParaRPr lang="zh-CN" sz="1600">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三是西方发达国家利用其科技优势推行霸权。</a:t>
            </a:r>
            <a:endParaRPr lang="zh-CN" sz="1600">
              <a:latin typeface="微软雅黑" panose="020B0503020204020204" charset="-122"/>
              <a:ea typeface="微软雅黑" panose="020B0503020204020204" charset="-122"/>
            </a:endParaRPr>
          </a:p>
        </p:txBody>
      </p:sp>
      <p:sp>
        <p:nvSpPr>
          <p:cNvPr id="10" name="文本框 9"/>
          <p:cNvSpPr txBox="1"/>
          <p:nvPr/>
        </p:nvSpPr>
        <p:spPr>
          <a:xfrm>
            <a:off x="5356225" y="977265"/>
            <a:ext cx="3435985" cy="2306955"/>
          </a:xfrm>
          <a:prstGeom prst="rect">
            <a:avLst/>
          </a:prstGeom>
          <a:noFill/>
          <a:ln w="9525">
            <a:noFill/>
          </a:ln>
        </p:spPr>
        <p:txBody>
          <a:bodyPr wrap="square">
            <a:spAutoFit/>
          </a:bodyPr>
          <a:p>
            <a:pPr algn="l">
              <a:lnSpc>
                <a:spcPct val="150000"/>
              </a:lnSpc>
              <a:buClrTx/>
              <a:buSzTx/>
              <a:buFontTx/>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（四）国防科技安全之虑甚多</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一是信息科技安全日益严峻。</a:t>
            </a:r>
            <a:endParaRPr lang="zh-CN" sz="1600">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二是空间科技安全不容忽视。</a:t>
            </a:r>
            <a:endParaRPr lang="zh-CN" sz="1600">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三是海洋科技安全令人担忧</a:t>
            </a:r>
            <a:endParaRPr lang="zh-CN" sz="1600">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四是生物科技安全不容乐观。</a:t>
            </a:r>
            <a:endParaRPr lang="zh-CN" sz="1600">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五是能源科技安全令人担忧。</a:t>
            </a:r>
            <a:endParaRPr lang="zh-CN" sz="1600">
              <a:latin typeface="微软雅黑" panose="020B0503020204020204" charset="-122"/>
              <a:ea typeface="微软雅黑" panose="020B0503020204020204" charset="-122"/>
            </a:endParaRPr>
          </a:p>
        </p:txBody>
      </p:sp>
      <p:sp>
        <p:nvSpPr>
          <p:cNvPr id="12" name="文本框 11"/>
          <p:cNvSpPr txBox="1"/>
          <p:nvPr/>
        </p:nvSpPr>
        <p:spPr>
          <a:xfrm>
            <a:off x="287655" y="2914650"/>
            <a:ext cx="3655695" cy="1568450"/>
          </a:xfrm>
          <a:prstGeom prst="rect">
            <a:avLst/>
          </a:prstGeom>
          <a:noFill/>
          <a:ln w="9525">
            <a:noFill/>
          </a:ln>
        </p:spPr>
        <p:txBody>
          <a:bodyPr wrap="square">
            <a:spAutoFit/>
          </a:bodyPr>
          <a:p>
            <a:pPr algn="l">
              <a:lnSpc>
                <a:spcPct val="150000"/>
              </a:lnSpc>
              <a:buClrTx/>
              <a:buSzTx/>
              <a:buFontTx/>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（二）科技资源安全令人担忧</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lnSpc>
                <a:spcPct val="150000"/>
              </a:lnSpc>
            </a:pPr>
            <a:r>
              <a:rPr lang="zh-CN" sz="1600">
                <a:solidFill>
                  <a:schemeClr val="tx1"/>
                </a:solidFill>
                <a:latin typeface="微软雅黑" panose="020B0503020204020204" charset="-122"/>
                <a:ea typeface="微软雅黑" panose="020B0503020204020204" charset="-122"/>
              </a:rPr>
              <a:t>一是科技智力资源安全面临新挑战。</a:t>
            </a:r>
            <a:endParaRPr lang="zh-CN" sz="1600">
              <a:solidFill>
                <a:schemeClr val="tx1"/>
              </a:solidFill>
              <a:latin typeface="微软雅黑" panose="020B0503020204020204" charset="-122"/>
              <a:ea typeface="微软雅黑" panose="020B0503020204020204" charset="-122"/>
            </a:endParaRPr>
          </a:p>
          <a:p>
            <a:pPr indent="0">
              <a:lnSpc>
                <a:spcPct val="150000"/>
              </a:lnSpc>
            </a:pPr>
            <a:r>
              <a:rPr lang="zh-CN" sz="1600">
                <a:solidFill>
                  <a:schemeClr val="tx1"/>
                </a:solidFill>
                <a:latin typeface="微软雅黑" panose="020B0503020204020204" charset="-122"/>
                <a:ea typeface="微软雅黑" panose="020B0503020204020204" charset="-122"/>
              </a:rPr>
              <a:t>二是科技人才结构不尽合理。</a:t>
            </a:r>
            <a:endParaRPr lang="zh-CN" sz="1600">
              <a:solidFill>
                <a:schemeClr val="tx1"/>
              </a:solidFill>
              <a:latin typeface="微软雅黑" panose="020B0503020204020204" charset="-122"/>
              <a:ea typeface="微软雅黑" panose="020B0503020204020204" charset="-122"/>
            </a:endParaRPr>
          </a:p>
          <a:p>
            <a:pPr indent="0">
              <a:lnSpc>
                <a:spcPct val="150000"/>
              </a:lnSpc>
            </a:pPr>
            <a:r>
              <a:rPr lang="zh-CN" sz="1600">
                <a:solidFill>
                  <a:schemeClr val="tx1"/>
                </a:solidFill>
                <a:latin typeface="微软雅黑" panose="020B0503020204020204" charset="-122"/>
                <a:ea typeface="微软雅黑" panose="020B0503020204020204" charset="-122"/>
              </a:rPr>
              <a:t>三是科技情报保密不力。</a:t>
            </a:r>
            <a:endParaRPr lang="zh-CN" sz="160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第八节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维护科技安全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362200" y="4629150"/>
            <a:ext cx="4352925" cy="306705"/>
          </a:xfrm>
          <a:prstGeom prst="rect">
            <a:avLst/>
          </a:prstGeom>
          <a:noFill/>
        </p:spPr>
        <p:txBody>
          <a:bodyPr wrap="square" rtlCol="0" anchor="t">
            <a:spAutoFit/>
          </a:bodyPr>
          <a:p>
            <a:pPr algn="ctr"/>
            <a:r>
              <a:rPr lang="zh-CN" altLang="en-US" sz="1400">
                <a:solidFill>
                  <a:schemeClr val="tx1"/>
                </a:solidFill>
                <a:uFillTx/>
                <a:latin typeface="楷体" panose="02010609060101010101" charset="-122"/>
                <a:ea typeface="楷体" panose="02010609060101010101" charset="-122"/>
                <a:cs typeface="楷体" panose="02010609060101010101" charset="-122"/>
              </a:rPr>
              <a:t>中国自主研发的新一代标准高速动车组“复兴号”</a:t>
            </a:r>
            <a:endParaRPr lang="zh-CN" altLang="en-US" sz="1400">
              <a:solidFill>
                <a:schemeClr val="tx1"/>
              </a:solidFill>
              <a:uFillTx/>
              <a:latin typeface="楷体" panose="02010609060101010101" charset="-122"/>
              <a:ea typeface="楷体" panose="02010609060101010101" charset="-122"/>
              <a:cs typeface="楷体" panose="02010609060101010101" charset="-122"/>
            </a:endParaRPr>
          </a:p>
        </p:txBody>
      </p:sp>
      <p:pic>
        <p:nvPicPr>
          <p:cNvPr id="4" name="图片 3" descr="3b87e950352ac65c103810d2ffb8a5119313b07e1c72"/>
          <p:cNvPicPr>
            <a:picLocks noChangeAspect="1"/>
          </p:cNvPicPr>
          <p:nvPr/>
        </p:nvPicPr>
        <p:blipFill>
          <a:blip r:embed="rId1"/>
          <a:srcRect b="11964"/>
          <a:stretch>
            <a:fillRect/>
          </a:stretch>
        </p:blipFill>
        <p:spPr>
          <a:xfrm>
            <a:off x="990600" y="819150"/>
            <a:ext cx="6774815" cy="3736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5"/>
          <p:cNvSpPr txBox="1"/>
          <p:nvPr/>
        </p:nvSpPr>
        <p:spPr>
          <a:xfrm>
            <a:off x="304800" y="971550"/>
            <a:ext cx="5389245" cy="2768600"/>
          </a:xfrm>
          <a:prstGeom prst="rect">
            <a:avLst/>
          </a:prstGeom>
          <a:noFill/>
          <a:ln>
            <a:noFill/>
          </a:ln>
        </p:spPr>
        <p:txBody>
          <a:bodyPr wrap="square" lIns="68580" tIns="34290" rIns="68580" bIns="34290" rtlCol="0">
            <a:noAutofit/>
          </a:bodyPr>
          <a:lstStyle/>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第一节|维护政治安全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第二节|维护社会安全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第三节|维护国土安全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第四节|维护军事安全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
        <p:nvSpPr>
          <p:cNvPr id="2" name="文本框 1"/>
          <p:cNvSpPr txBox="1"/>
          <p:nvPr/>
        </p:nvSpPr>
        <p:spPr>
          <a:xfrm>
            <a:off x="3645812" y="209510"/>
            <a:ext cx="1852375" cy="706755"/>
          </a:xfrm>
          <a:prstGeom prst="rect">
            <a:avLst/>
          </a:prstGeom>
          <a:noFill/>
        </p:spPr>
        <p:txBody>
          <a:bodyPr wrap="square" rtlCol="0">
            <a:spAutoFit/>
          </a:bodyPr>
          <a:lstStyle/>
          <a:p>
            <a:pPr algn="ctr"/>
            <a:r>
              <a:rPr kumimoji="1" lang="zh-CN" altLang="en-US" sz="4000" b="1">
                <a:solidFill>
                  <a:schemeClr val="accent6">
                    <a:lumMod val="20000"/>
                    <a:lumOff val="80000"/>
                  </a:schemeClr>
                </a:solidFill>
                <a:latin typeface="微软雅黑" panose="020B0503020204020204" charset="-122"/>
                <a:ea typeface="微软雅黑" panose="020B0503020204020204" charset="-122"/>
              </a:rPr>
              <a:t>目录</a:t>
            </a:r>
            <a:endParaRPr kumimoji="1" lang="zh-CN" altLang="en-US" sz="4000" b="1">
              <a:solidFill>
                <a:schemeClr val="accent6">
                  <a:lumMod val="20000"/>
                  <a:lumOff val="80000"/>
                </a:schemeClr>
              </a:solidFill>
              <a:latin typeface="微软雅黑" panose="020B0503020204020204" charset="-122"/>
              <a:ea typeface="微软雅黑" panose="020B0503020204020204" charset="-122"/>
            </a:endParaRPr>
          </a:p>
        </p:txBody>
      </p:sp>
      <p:sp>
        <p:nvSpPr>
          <p:cNvPr id="3" name="文本框 15"/>
          <p:cNvSpPr txBox="1"/>
          <p:nvPr/>
        </p:nvSpPr>
        <p:spPr>
          <a:xfrm>
            <a:off x="2819400" y="971550"/>
            <a:ext cx="3688080" cy="2768600"/>
          </a:xfrm>
          <a:prstGeom prst="rect">
            <a:avLst/>
          </a:prstGeom>
          <a:noFill/>
          <a:ln>
            <a:noFill/>
          </a:ln>
        </p:spPr>
        <p:txBody>
          <a:bodyPr wrap="square" lIns="68580" tIns="34290" rIns="68580" bIns="34290" rtlCol="0">
            <a:noAutofit/>
          </a:bodyPr>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第五节|维护生态安全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第六节|维护网络安全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第七节|维护经济安全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第八节|维护科技安全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
        <p:nvSpPr>
          <p:cNvPr id="4" name="文本框 15"/>
          <p:cNvSpPr txBox="1"/>
          <p:nvPr/>
        </p:nvSpPr>
        <p:spPr>
          <a:xfrm>
            <a:off x="5410200" y="971550"/>
            <a:ext cx="3688080" cy="2768600"/>
          </a:xfrm>
          <a:prstGeom prst="rect">
            <a:avLst/>
          </a:prstGeom>
          <a:noFill/>
          <a:ln>
            <a:noFill/>
          </a:ln>
        </p:spPr>
        <p:txBody>
          <a:bodyPr wrap="square" lIns="68580" tIns="34290" rIns="68580" bIns="34290" rtlCol="0">
            <a:noAutofit/>
          </a:bodyPr>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第九节|维护文化安全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第十节|维护海外利益安全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第十一节|维护资源安全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第十二节|维护核安全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第十三节|维护新兴领域安全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三、维护科技安全的措施</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第八节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维护科技安全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9" name="图片 8" descr="图片1"/>
          <p:cNvPicPr>
            <a:picLocks noChangeAspect="1"/>
          </p:cNvPicPr>
          <p:nvPr>
            <p:custDataLst>
              <p:tags r:id="rId1"/>
            </p:custDataLst>
          </p:nvPr>
        </p:nvPicPr>
        <p:blipFill>
          <a:blip r:embed="rId2"/>
          <a:stretch>
            <a:fillRect/>
          </a:stretch>
        </p:blipFill>
        <p:spPr>
          <a:xfrm>
            <a:off x="-609600" y="1046480"/>
            <a:ext cx="2205990" cy="3776980"/>
          </a:xfrm>
          <a:prstGeom prst="rect">
            <a:avLst/>
          </a:prstGeom>
        </p:spPr>
      </p:pic>
      <p:sp>
        <p:nvSpPr>
          <p:cNvPr id="11" name="任意多边形 10"/>
          <p:cNvSpPr/>
          <p:nvPr>
            <p:custDataLst>
              <p:tags r:id="rId3"/>
            </p:custDataLst>
          </p:nvPr>
        </p:nvSpPr>
        <p:spPr>
          <a:xfrm>
            <a:off x="76200" y="2425065"/>
            <a:ext cx="999490" cy="7943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rgbClr val="D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600" b="1">
                <a:solidFill>
                  <a:schemeClr val="lt1"/>
                </a:solidFill>
                <a:latin typeface="微软雅黑" panose="020B0503020204020204" charset="-122"/>
                <a:ea typeface="微软雅黑" panose="020B0503020204020204" charset="-122"/>
                <a:cs typeface="+mn-ea"/>
                <a:sym typeface="+mn-ea"/>
              </a:rPr>
              <a:t>措施</a:t>
            </a:r>
            <a:endParaRPr lang="zh-CN" altLang="en-US" sz="1600" b="1">
              <a:solidFill>
                <a:schemeClr val="lt1"/>
              </a:solidFill>
              <a:latin typeface="微软雅黑" panose="020B0503020204020204" charset="-122"/>
              <a:ea typeface="微软雅黑" panose="020B0503020204020204" charset="-122"/>
              <a:cs typeface="+mn-ea"/>
              <a:sym typeface="+mn-ea"/>
            </a:endParaRPr>
          </a:p>
        </p:txBody>
      </p:sp>
      <p:sp>
        <p:nvSpPr>
          <p:cNvPr id="17" name="椭圆 16"/>
          <p:cNvSpPr/>
          <p:nvPr>
            <p:custDataLst>
              <p:tags r:id="rId4"/>
            </p:custDataLst>
          </p:nvPr>
        </p:nvSpPr>
        <p:spPr>
          <a:xfrm>
            <a:off x="1345565" y="2419350"/>
            <a:ext cx="354965" cy="274320"/>
          </a:xfrm>
          <a:prstGeom prst="ellipse">
            <a:avLst/>
          </a:prstGeom>
          <a:solidFill>
            <a:srgbClr val="DA0000"/>
          </a:solidFill>
          <a:ln>
            <a:solidFill>
              <a:schemeClr val="accent2">
                <a:lumMod val="20000"/>
                <a:lumOff val="80000"/>
              </a:schemeClr>
            </a:solid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600" b="1">
                <a:solidFill>
                  <a:schemeClr val="bg1"/>
                </a:solidFill>
                <a:latin typeface="微软雅黑" panose="020B0503020204020204" charset="-122"/>
                <a:ea typeface="微软雅黑" panose="020B0503020204020204" charset="-122"/>
                <a:cs typeface="+mn-ea"/>
                <a:sym typeface="+mn-ea"/>
              </a:rPr>
              <a:t>3</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8" name="椭圆 37"/>
          <p:cNvSpPr/>
          <p:nvPr>
            <p:custDataLst>
              <p:tags r:id="rId5"/>
            </p:custDataLst>
          </p:nvPr>
        </p:nvSpPr>
        <p:spPr>
          <a:xfrm>
            <a:off x="637540" y="12763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1</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3" name="椭圆 32"/>
          <p:cNvSpPr/>
          <p:nvPr>
            <p:custDataLst>
              <p:tags r:id="rId6"/>
            </p:custDataLst>
          </p:nvPr>
        </p:nvSpPr>
        <p:spPr>
          <a:xfrm>
            <a:off x="1016635" y="179451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2</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6" name="椭圆 35"/>
          <p:cNvSpPr/>
          <p:nvPr>
            <p:custDataLst>
              <p:tags r:id="rId7"/>
            </p:custDataLst>
          </p:nvPr>
        </p:nvSpPr>
        <p:spPr>
          <a:xfrm>
            <a:off x="533400" y="44005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6</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5" name="椭圆 34"/>
          <p:cNvSpPr/>
          <p:nvPr>
            <p:custDataLst>
              <p:tags r:id="rId8"/>
            </p:custDataLst>
          </p:nvPr>
        </p:nvSpPr>
        <p:spPr>
          <a:xfrm>
            <a:off x="1376045" y="31051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4</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10" name="文本框 9"/>
          <p:cNvSpPr txBox="1"/>
          <p:nvPr/>
        </p:nvSpPr>
        <p:spPr>
          <a:xfrm>
            <a:off x="1447800" y="1731645"/>
            <a:ext cx="6999605" cy="368300"/>
          </a:xfrm>
          <a:prstGeom prst="rect">
            <a:avLst/>
          </a:prstGeom>
          <a:noFill/>
          <a:ln w="9525">
            <a:noFill/>
          </a:ln>
        </p:spPr>
        <p:txBody>
          <a:bodyPr wrap="square">
            <a:spAutoFit/>
          </a:bodyPr>
          <a:p>
            <a:pPr indent="0"/>
            <a:r>
              <a:rPr lang="zh-CN">
                <a:solidFill>
                  <a:srgbClr val="231F20"/>
                </a:solidFill>
                <a:latin typeface="微软雅黑" panose="020B0503020204020204" charset="-122"/>
                <a:ea typeface="微软雅黑" panose="020B0503020204020204" charset="-122"/>
                <a:cs typeface="微软雅黑" panose="020B0503020204020204" charset="-122"/>
              </a:rPr>
              <a:t>（二）建立军民融合的科技研究开发体系和军转民体制</a:t>
            </a:r>
            <a:endParaRPr lang="zh-CN">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731010" y="2409190"/>
            <a:ext cx="7001510" cy="368300"/>
          </a:xfrm>
          <a:prstGeom prst="rect">
            <a:avLst/>
          </a:prstGeom>
          <a:noFill/>
          <a:ln w="9525">
            <a:noFill/>
          </a:ln>
        </p:spPr>
        <p:txBody>
          <a:bodyPr wrap="square">
            <a:spAutoFit/>
          </a:bodyPr>
          <a:p>
            <a:pPr indent="0" fontAlgn="auto"/>
            <a:r>
              <a:rPr lang="zh-CN">
                <a:solidFill>
                  <a:srgbClr val="231F20"/>
                </a:solidFill>
                <a:latin typeface="微软雅黑" panose="020B0503020204020204" charset="-122"/>
                <a:ea typeface="微软雅黑" panose="020B0503020204020204" charset="-122"/>
                <a:cs typeface="微软雅黑" panose="020B0503020204020204" charset="-122"/>
              </a:rPr>
              <a:t>（三）建立健全科技安全的管理机制</a:t>
            </a:r>
            <a:endParaRPr lang="zh-CN">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752600" y="3086100"/>
            <a:ext cx="4428490" cy="368300"/>
          </a:xfrm>
          <a:prstGeom prst="rect">
            <a:avLst/>
          </a:prstGeom>
          <a:noFill/>
          <a:ln w="9525">
            <a:noFill/>
          </a:ln>
        </p:spPr>
        <p:txBody>
          <a:bodyPr wrap="square">
            <a:spAutoFit/>
          </a:bodyPr>
          <a:p>
            <a:pPr lvl="0" algn="l">
              <a:buClrTx/>
              <a:buSzTx/>
              <a:buFontTx/>
            </a:pPr>
            <a:r>
              <a:rPr lang="zh-CN">
                <a:solidFill>
                  <a:srgbClr val="231F20"/>
                </a:solidFill>
                <a:latin typeface="微软雅黑" panose="020B0503020204020204" charset="-122"/>
                <a:ea typeface="微软雅黑" panose="020B0503020204020204" charset="-122"/>
                <a:cs typeface="微软雅黑" panose="020B0503020204020204" charset="-122"/>
                <a:sym typeface="+mn-ea"/>
              </a:rPr>
              <a:t>（四）完善科技安全的法律法规制度体系</a:t>
            </a:r>
            <a:endParaRPr lang="zh-CN">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1447800" y="3790950"/>
            <a:ext cx="4267200" cy="368300"/>
          </a:xfrm>
          <a:prstGeom prst="rect">
            <a:avLst/>
          </a:prstGeom>
          <a:noFill/>
          <a:ln w="9525">
            <a:noFill/>
          </a:ln>
        </p:spPr>
        <p:txBody>
          <a:bodyPr wrap="square">
            <a:spAutoFit/>
          </a:bodyPr>
          <a:p>
            <a:pPr lvl="0" algn="l">
              <a:buClrTx/>
              <a:buSzTx/>
              <a:buFontTx/>
            </a:pPr>
            <a:r>
              <a:rPr lang="zh-CN">
                <a:solidFill>
                  <a:srgbClr val="231F20"/>
                </a:solidFill>
                <a:latin typeface="微软雅黑" panose="020B0503020204020204" charset="-122"/>
                <a:ea typeface="微软雅黑" panose="020B0503020204020204" charset="-122"/>
                <a:cs typeface="微软雅黑" panose="020B0503020204020204" charset="-122"/>
                <a:sym typeface="+mn-ea"/>
              </a:rPr>
              <a:t>（五）提高科技安全的防御能力</a:t>
            </a:r>
            <a:endParaRPr lang="zh-CN">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5" name="椭圆 14"/>
          <p:cNvSpPr/>
          <p:nvPr>
            <p:custDataLst>
              <p:tags r:id="rId9"/>
            </p:custDataLst>
          </p:nvPr>
        </p:nvSpPr>
        <p:spPr>
          <a:xfrm>
            <a:off x="1021080" y="37909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5</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16" name="文本框 15"/>
          <p:cNvSpPr txBox="1"/>
          <p:nvPr/>
        </p:nvSpPr>
        <p:spPr>
          <a:xfrm>
            <a:off x="838200" y="4353560"/>
            <a:ext cx="7995285" cy="368300"/>
          </a:xfrm>
          <a:prstGeom prst="rect">
            <a:avLst/>
          </a:prstGeom>
          <a:noFill/>
          <a:ln w="9525">
            <a:noFill/>
          </a:ln>
        </p:spPr>
        <p:txBody>
          <a:bodyPr wrap="square">
            <a:spAutoFit/>
          </a:bodyPr>
          <a:p>
            <a:pPr lvl="0" algn="l">
              <a:buClrTx/>
              <a:buSzTx/>
              <a:buFontTx/>
            </a:pPr>
            <a:r>
              <a:rPr lang="zh-CN">
                <a:solidFill>
                  <a:srgbClr val="231F20"/>
                </a:solidFill>
                <a:latin typeface="微软雅黑" panose="020B0503020204020204" charset="-122"/>
                <a:ea typeface="微软雅黑" panose="020B0503020204020204" charset="-122"/>
                <a:cs typeface="微软雅黑" panose="020B0503020204020204" charset="-122"/>
                <a:sym typeface="+mn-ea"/>
              </a:rPr>
              <a:t>（六）积极参与国际科技合作与交流</a:t>
            </a:r>
            <a:endParaRPr lang="zh-CN">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03325" y="1204595"/>
            <a:ext cx="5671185" cy="359410"/>
          </a:xfrm>
          <a:prstGeom prst="rect">
            <a:avLst/>
          </a:prstGeom>
          <a:noFill/>
          <a:ln w="9525">
            <a:noFill/>
          </a:ln>
        </p:spPr>
        <p:txBody>
          <a:bodyPr>
            <a:noAutofit/>
          </a:bodyPr>
          <a:p>
            <a:pPr indent="0"/>
            <a:r>
              <a:rPr lang="zh-CN">
                <a:solidFill>
                  <a:schemeClr val="tx1"/>
                </a:solidFill>
                <a:latin typeface="微软雅黑" panose="020B0503020204020204" charset="-122"/>
                <a:ea typeface="微软雅黑" panose="020B0503020204020204" charset="-122"/>
              </a:rPr>
              <a:t>（一）强化科技安全的防范意识</a:t>
            </a:r>
            <a:endParaRPr lang="zh-CN">
              <a:solidFill>
                <a:schemeClr val="tx1"/>
              </a:solidFill>
              <a:latin typeface="微软雅黑" panose="020B0503020204020204" charset="-122"/>
              <a:ea typeface="微软雅黑" panose="020B0503020204020204" charset="-122"/>
            </a:endParaRPr>
          </a:p>
          <a:p>
            <a:pPr indent="0"/>
            <a:endParaRPr lang="zh-CN" altLang="en-US" sz="1400">
              <a:solidFill>
                <a:schemeClr val="tx1"/>
              </a:solidFill>
              <a:ea typeface="宋体" panose="02010600030101010101" pitchFamily="2" charset="-122"/>
            </a:endParaRPr>
          </a:p>
          <a:p>
            <a:pPr indent="0"/>
            <a:endParaRPr lang="zh-CN" sz="1800">
              <a:solidFill>
                <a:schemeClr val="tx1"/>
              </a:solidFill>
              <a:latin typeface="微软雅黑" panose="020B0503020204020204" charset="-122"/>
              <a:ea typeface="微软雅黑" panose="020B0503020204020204" charset="-122"/>
            </a:endParaRPr>
          </a:p>
        </p:txBody>
      </p:sp>
      <p:pic>
        <p:nvPicPr>
          <p:cNvPr id="6" name="图片 5" descr="l3An-fyiphwc5280473"/>
          <p:cNvPicPr>
            <a:picLocks noChangeAspect="1"/>
          </p:cNvPicPr>
          <p:nvPr/>
        </p:nvPicPr>
        <p:blipFill>
          <a:blip r:embed="rId10"/>
          <a:stretch>
            <a:fillRect/>
          </a:stretch>
        </p:blipFill>
        <p:spPr>
          <a:xfrm>
            <a:off x="6019800" y="2409190"/>
            <a:ext cx="2554605" cy="1705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第九节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维护文化安全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一、维护文化安全的意义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二、我国文化安全面临的挑战三、维护我国文化安全的措施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697865"/>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一、维护文化安全的意义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第九节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维护文化安全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380814" y="140835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2"/>
            </p:custDataLst>
          </p:nvPr>
        </p:nvSpPr>
        <p:spPr>
          <a:xfrm>
            <a:off x="380365" y="255143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5" name="椭圆 4"/>
          <p:cNvSpPr/>
          <p:nvPr>
            <p:custDataLst>
              <p:tags r:id="rId3"/>
            </p:custDataLst>
          </p:nvPr>
        </p:nvSpPr>
        <p:spPr>
          <a:xfrm>
            <a:off x="380365" y="369443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100" name="文本框 99"/>
          <p:cNvSpPr txBox="1"/>
          <p:nvPr/>
        </p:nvSpPr>
        <p:spPr>
          <a:xfrm>
            <a:off x="838200" y="1200468"/>
            <a:ext cx="5080000" cy="1198880"/>
          </a:xfrm>
          <a:prstGeom prst="rect">
            <a:avLst/>
          </a:prstGeom>
          <a:noFill/>
          <a:ln w="9525">
            <a:noFill/>
          </a:ln>
        </p:spPr>
        <p:txBody>
          <a:bodyPr>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（一）文化安全事关民族兴衰存亡</a:t>
            </a:r>
            <a:r>
              <a:rPr lang="zh-CN" sz="1600" b="0">
                <a:solidFill>
                  <a:srgbClr val="231F20"/>
                </a:solidFill>
                <a:latin typeface="微软雅黑" panose="020B0503020204020204" charset="-122"/>
                <a:ea typeface="微软雅黑" panose="020B0503020204020204" charset="-122"/>
              </a:rPr>
              <a:t>民族是历史的产物，而文化是民族的血脉，离开民族文化的凝聚，一个民族将是一盘散沙，甚至会消亡。</a:t>
            </a:r>
            <a:endParaRPr lang="zh-CN" altLang="en-US" sz="1600" b="0">
              <a:solidFill>
                <a:srgbClr val="231F20"/>
              </a:solidFill>
              <a:latin typeface="微软雅黑" panose="020B0503020204020204" charset="-122"/>
              <a:ea typeface="微软雅黑" panose="020B0503020204020204" charset="-122"/>
            </a:endParaRPr>
          </a:p>
        </p:txBody>
      </p:sp>
      <p:sp>
        <p:nvSpPr>
          <p:cNvPr id="4" name="文本框 3"/>
          <p:cNvSpPr txBox="1"/>
          <p:nvPr/>
        </p:nvSpPr>
        <p:spPr>
          <a:xfrm>
            <a:off x="762000" y="2342833"/>
            <a:ext cx="5080000" cy="1198880"/>
          </a:xfrm>
          <a:prstGeom prst="rect">
            <a:avLst/>
          </a:prstGeom>
          <a:noFill/>
          <a:ln w="9525">
            <a:noFill/>
          </a:ln>
        </p:spPr>
        <p:txBody>
          <a:bodyPr>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（二）文化安全事关社会制度安全</a:t>
            </a:r>
            <a:r>
              <a:rPr lang="zh-CN" sz="1600" b="0">
                <a:solidFill>
                  <a:srgbClr val="231F20"/>
                </a:solidFill>
                <a:latin typeface="微软雅黑" panose="020B0503020204020204" charset="-122"/>
                <a:ea typeface="微软雅黑" panose="020B0503020204020204" charset="-122"/>
              </a:rPr>
              <a:t>无论是社会主义国家还是资本主义国家，为了维护自身的制度安全，都要采取各种措施维护自身的文化安全。</a:t>
            </a:r>
            <a:endParaRPr lang="zh-CN" altLang="en-US" sz="1600" b="0">
              <a:solidFill>
                <a:srgbClr val="231F20"/>
              </a:solidFill>
              <a:latin typeface="微软雅黑" panose="020B0503020204020204" charset="-122"/>
              <a:ea typeface="微软雅黑" panose="020B0503020204020204" charset="-122"/>
            </a:endParaRPr>
          </a:p>
        </p:txBody>
      </p:sp>
      <p:sp>
        <p:nvSpPr>
          <p:cNvPr id="6" name="文本框 5"/>
          <p:cNvSpPr txBox="1"/>
          <p:nvPr/>
        </p:nvSpPr>
        <p:spPr>
          <a:xfrm>
            <a:off x="762000" y="3612515"/>
            <a:ext cx="5951855" cy="1198880"/>
          </a:xfrm>
          <a:prstGeom prst="rect">
            <a:avLst/>
          </a:prstGeom>
          <a:noFill/>
          <a:ln w="9525">
            <a:noFill/>
          </a:ln>
        </p:spPr>
        <p:txBody>
          <a:bodyPr wrap="square">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（三）文化安全是国家安全的重要保障</a:t>
            </a:r>
            <a:r>
              <a:rPr lang="zh-CN" sz="1600" b="0">
                <a:solidFill>
                  <a:srgbClr val="231F20"/>
                </a:solidFill>
                <a:latin typeface="微软雅黑" panose="020B0503020204020204" charset="-122"/>
                <a:ea typeface="微软雅黑" panose="020B0503020204020204" charset="-122"/>
                <a:cs typeface="微软雅黑" panose="020B0503020204020204" charset="-122"/>
              </a:rPr>
              <a:t>党的二十大报告提出，要“以军事文化社会安全为保障”。文化安全同军事安全、社会安全一起，共同构成了国家安全的保障。</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grpSp>
        <p:nvGrpSpPr>
          <p:cNvPr id="14" name="组合 13"/>
          <p:cNvGrpSpPr/>
          <p:nvPr/>
        </p:nvGrpSpPr>
        <p:grpSpPr>
          <a:xfrm>
            <a:off x="6705600" y="607695"/>
            <a:ext cx="2075180" cy="4542790"/>
            <a:chOff x="8507" y="1060"/>
            <a:chExt cx="3268" cy="7154"/>
          </a:xfrm>
        </p:grpSpPr>
        <p:pic>
          <p:nvPicPr>
            <p:cNvPr id="7" name="图片 6" descr="a7cf0bf0-0b24-4b23-a6f7-d42d0050c4ec"/>
            <p:cNvPicPr>
              <a:picLocks noChangeAspect="1"/>
            </p:cNvPicPr>
            <p:nvPr/>
          </p:nvPicPr>
          <p:blipFill>
            <a:blip r:embed="rId4"/>
            <a:stretch>
              <a:fillRect/>
            </a:stretch>
          </p:blipFill>
          <p:spPr>
            <a:xfrm>
              <a:off x="8640" y="1060"/>
              <a:ext cx="2959" cy="1958"/>
            </a:xfrm>
            <a:prstGeom prst="rect">
              <a:avLst/>
            </a:prstGeom>
          </p:spPr>
        </p:pic>
        <p:pic>
          <p:nvPicPr>
            <p:cNvPr id="8" name="图片 7" descr="da0a9248ab636c98fa84987bb6decf57"/>
            <p:cNvPicPr>
              <a:picLocks noChangeAspect="1"/>
            </p:cNvPicPr>
            <p:nvPr/>
          </p:nvPicPr>
          <p:blipFill>
            <a:blip r:embed="rId5"/>
            <a:stretch>
              <a:fillRect/>
            </a:stretch>
          </p:blipFill>
          <p:spPr>
            <a:xfrm>
              <a:off x="8640" y="3460"/>
              <a:ext cx="3027" cy="1949"/>
            </a:xfrm>
            <a:prstGeom prst="rect">
              <a:avLst/>
            </a:prstGeom>
          </p:spPr>
        </p:pic>
        <p:pic>
          <p:nvPicPr>
            <p:cNvPr id="9" name="图片 8" descr="c487cc88cb6a420eb0866b24aa469ceb"/>
            <p:cNvPicPr>
              <a:picLocks noChangeAspect="1"/>
            </p:cNvPicPr>
            <p:nvPr/>
          </p:nvPicPr>
          <p:blipFill>
            <a:blip r:embed="rId6"/>
            <a:stretch>
              <a:fillRect/>
            </a:stretch>
          </p:blipFill>
          <p:spPr>
            <a:xfrm>
              <a:off x="8507" y="5843"/>
              <a:ext cx="3255" cy="1946"/>
            </a:xfrm>
            <a:prstGeom prst="rect">
              <a:avLst/>
            </a:prstGeom>
          </p:spPr>
        </p:pic>
        <p:sp>
          <p:nvSpPr>
            <p:cNvPr id="10" name="文本框 9"/>
            <p:cNvSpPr txBox="1"/>
            <p:nvPr>
              <p:custDataLst>
                <p:tags r:id="rId7"/>
              </p:custDataLst>
            </p:nvPr>
          </p:nvSpPr>
          <p:spPr>
            <a:xfrm>
              <a:off x="9169" y="3026"/>
              <a:ext cx="1901" cy="434"/>
            </a:xfrm>
            <a:prstGeom prst="rect">
              <a:avLst/>
            </a:prstGeom>
            <a:noFill/>
          </p:spPr>
          <p:txBody>
            <a:bodyPr wrap="square" rtlCol="0" anchor="t">
              <a:spAutoFit/>
            </a:bodyPr>
            <a:p>
              <a:pPr algn="ctr"/>
              <a:r>
                <a:rPr lang="zh-CN" altLang="en-US" sz="1200">
                  <a:latin typeface="微软雅黑" panose="020B0503020204020204" charset="-122"/>
                  <a:ea typeface="微软雅黑" panose="020B0503020204020204" charset="-122"/>
                </a:rPr>
                <a:t>九八抗洪</a:t>
              </a:r>
              <a:endParaRPr lang="zh-CN" altLang="en-US" sz="1200">
                <a:latin typeface="微软雅黑" panose="020B0503020204020204" charset="-122"/>
                <a:ea typeface="微软雅黑" panose="020B0503020204020204" charset="-122"/>
              </a:endParaRPr>
            </a:p>
          </p:txBody>
        </p:sp>
        <p:sp>
          <p:nvSpPr>
            <p:cNvPr id="12" name="文本框 11"/>
            <p:cNvSpPr txBox="1"/>
            <p:nvPr>
              <p:custDataLst>
                <p:tags r:id="rId8"/>
              </p:custDataLst>
            </p:nvPr>
          </p:nvSpPr>
          <p:spPr>
            <a:xfrm>
              <a:off x="9317" y="5409"/>
              <a:ext cx="1901" cy="434"/>
            </a:xfrm>
            <a:prstGeom prst="rect">
              <a:avLst/>
            </a:prstGeom>
            <a:noFill/>
          </p:spPr>
          <p:txBody>
            <a:bodyPr wrap="square" rtlCol="0" anchor="t">
              <a:spAutoFit/>
            </a:bodyPr>
            <a:p>
              <a:pPr algn="ctr"/>
              <a:r>
                <a:rPr lang="zh-CN" altLang="en-US" sz="1200">
                  <a:latin typeface="微软雅黑" panose="020B0503020204020204" charset="-122"/>
                  <a:ea typeface="微软雅黑" panose="020B0503020204020204" charset="-122"/>
                </a:rPr>
                <a:t>战胜“非典”</a:t>
              </a:r>
              <a:endParaRPr lang="zh-CN" altLang="en-US" sz="1200">
                <a:latin typeface="微软雅黑" panose="020B0503020204020204" charset="-122"/>
                <a:ea typeface="微软雅黑" panose="020B0503020204020204" charset="-122"/>
              </a:endParaRPr>
            </a:p>
          </p:txBody>
        </p:sp>
        <p:sp>
          <p:nvSpPr>
            <p:cNvPr id="13" name="文本框 12"/>
            <p:cNvSpPr txBox="1"/>
            <p:nvPr>
              <p:custDataLst>
                <p:tags r:id="rId9"/>
              </p:custDataLst>
            </p:nvPr>
          </p:nvSpPr>
          <p:spPr>
            <a:xfrm>
              <a:off x="8520" y="7780"/>
              <a:ext cx="3255" cy="434"/>
            </a:xfrm>
            <a:prstGeom prst="rect">
              <a:avLst/>
            </a:prstGeom>
            <a:noFill/>
          </p:spPr>
          <p:txBody>
            <a:bodyPr wrap="square" rtlCol="0" anchor="t">
              <a:spAutoFit/>
            </a:bodyPr>
            <a:p>
              <a:pPr algn="ctr"/>
              <a:r>
                <a:rPr lang="zh-CN" altLang="en-US" sz="1200">
                  <a:latin typeface="微软雅黑" panose="020B0503020204020204" charset="-122"/>
                  <a:ea typeface="微软雅黑" panose="020B0503020204020204" charset="-122"/>
                </a:rPr>
                <a:t>抗击新型冠状病毒肺炎疫情</a:t>
              </a:r>
              <a:endParaRPr lang="zh-CN" altLang="en-US" sz="1200">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二、我国文化安全面临的挑战</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第九节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维护文化安全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9" name="图片 8" descr="图片1"/>
          <p:cNvPicPr>
            <a:picLocks noChangeAspect="1"/>
          </p:cNvPicPr>
          <p:nvPr>
            <p:custDataLst>
              <p:tags r:id="rId1"/>
            </p:custDataLst>
          </p:nvPr>
        </p:nvPicPr>
        <p:blipFill>
          <a:blip r:embed="rId2"/>
          <a:stretch>
            <a:fillRect/>
          </a:stretch>
        </p:blipFill>
        <p:spPr>
          <a:xfrm>
            <a:off x="-609600" y="1046480"/>
            <a:ext cx="2205990" cy="3776980"/>
          </a:xfrm>
          <a:prstGeom prst="rect">
            <a:avLst/>
          </a:prstGeom>
        </p:spPr>
      </p:pic>
      <p:sp>
        <p:nvSpPr>
          <p:cNvPr id="11" name="任意多边形 10"/>
          <p:cNvSpPr/>
          <p:nvPr>
            <p:custDataLst>
              <p:tags r:id="rId3"/>
            </p:custDataLst>
          </p:nvPr>
        </p:nvSpPr>
        <p:spPr>
          <a:xfrm>
            <a:off x="76200" y="2425065"/>
            <a:ext cx="999490" cy="7943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rgbClr val="D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600" b="1">
                <a:solidFill>
                  <a:schemeClr val="lt1"/>
                </a:solidFill>
                <a:latin typeface="微软雅黑" panose="020B0503020204020204" charset="-122"/>
                <a:ea typeface="微软雅黑" panose="020B0503020204020204" charset="-122"/>
                <a:cs typeface="+mn-ea"/>
                <a:sym typeface="+mn-ea"/>
              </a:rPr>
              <a:t>措施</a:t>
            </a:r>
            <a:endParaRPr lang="zh-CN" altLang="en-US" sz="1600" b="1">
              <a:solidFill>
                <a:schemeClr val="lt1"/>
              </a:solidFill>
              <a:latin typeface="微软雅黑" panose="020B0503020204020204" charset="-122"/>
              <a:ea typeface="微软雅黑" panose="020B0503020204020204" charset="-122"/>
              <a:cs typeface="+mn-ea"/>
              <a:sym typeface="+mn-ea"/>
            </a:endParaRPr>
          </a:p>
        </p:txBody>
      </p:sp>
      <p:sp>
        <p:nvSpPr>
          <p:cNvPr id="17" name="椭圆 16"/>
          <p:cNvSpPr/>
          <p:nvPr>
            <p:custDataLst>
              <p:tags r:id="rId4"/>
            </p:custDataLst>
          </p:nvPr>
        </p:nvSpPr>
        <p:spPr>
          <a:xfrm>
            <a:off x="1345565" y="2694305"/>
            <a:ext cx="354965" cy="274320"/>
          </a:xfrm>
          <a:prstGeom prst="ellipse">
            <a:avLst/>
          </a:prstGeom>
          <a:solidFill>
            <a:srgbClr val="DA0000"/>
          </a:solidFill>
          <a:ln>
            <a:solidFill>
              <a:schemeClr val="accent2">
                <a:lumMod val="20000"/>
                <a:lumOff val="80000"/>
              </a:schemeClr>
            </a:solid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600" b="1">
                <a:solidFill>
                  <a:schemeClr val="bg1"/>
                </a:solidFill>
                <a:latin typeface="微软雅黑" panose="020B0503020204020204" charset="-122"/>
                <a:ea typeface="微软雅黑" panose="020B0503020204020204" charset="-122"/>
                <a:cs typeface="+mn-ea"/>
                <a:sym typeface="+mn-ea"/>
              </a:rPr>
              <a:t>3</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8" name="椭圆 37"/>
          <p:cNvSpPr/>
          <p:nvPr>
            <p:custDataLst>
              <p:tags r:id="rId5"/>
            </p:custDataLst>
          </p:nvPr>
        </p:nvSpPr>
        <p:spPr>
          <a:xfrm>
            <a:off x="637540" y="12763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1</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3" name="椭圆 32"/>
          <p:cNvSpPr/>
          <p:nvPr>
            <p:custDataLst>
              <p:tags r:id="rId6"/>
            </p:custDataLst>
          </p:nvPr>
        </p:nvSpPr>
        <p:spPr>
          <a:xfrm>
            <a:off x="1143000" y="194056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2</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5" name="椭圆 34"/>
          <p:cNvSpPr/>
          <p:nvPr>
            <p:custDataLst>
              <p:tags r:id="rId7"/>
            </p:custDataLst>
          </p:nvPr>
        </p:nvSpPr>
        <p:spPr>
          <a:xfrm>
            <a:off x="1241425" y="35623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4</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10" name="文本框 9"/>
          <p:cNvSpPr txBox="1"/>
          <p:nvPr/>
        </p:nvSpPr>
        <p:spPr>
          <a:xfrm>
            <a:off x="1497965" y="1885950"/>
            <a:ext cx="6999605" cy="368300"/>
          </a:xfrm>
          <a:prstGeom prst="rect">
            <a:avLst/>
          </a:prstGeom>
          <a:noFill/>
          <a:ln w="9525">
            <a:noFill/>
          </a:ln>
        </p:spPr>
        <p:txBody>
          <a:bodyPr wrap="square">
            <a:spAutoFit/>
          </a:bodyPr>
          <a:p>
            <a:pPr indent="0"/>
            <a:r>
              <a:rPr lang="zh-CN">
                <a:solidFill>
                  <a:srgbClr val="231F20"/>
                </a:solidFill>
                <a:latin typeface="微软雅黑" panose="020B0503020204020204" charset="-122"/>
                <a:ea typeface="微软雅黑" panose="020B0503020204020204" charset="-122"/>
                <a:cs typeface="微软雅黑" panose="020B0503020204020204" charset="-122"/>
              </a:rPr>
              <a:t>（二）“政治转基因”工程的威胁</a:t>
            </a:r>
            <a:endParaRPr lang="zh-CN">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752600" y="2647950"/>
            <a:ext cx="7001510" cy="368300"/>
          </a:xfrm>
          <a:prstGeom prst="rect">
            <a:avLst/>
          </a:prstGeom>
          <a:noFill/>
          <a:ln w="9525">
            <a:noFill/>
          </a:ln>
        </p:spPr>
        <p:txBody>
          <a:bodyPr wrap="square">
            <a:spAutoFit/>
          </a:bodyPr>
          <a:p>
            <a:pPr indent="0" fontAlgn="auto"/>
            <a:r>
              <a:rPr lang="zh-CN">
                <a:solidFill>
                  <a:srgbClr val="231F20"/>
                </a:solidFill>
                <a:latin typeface="微软雅黑" panose="020B0503020204020204" charset="-122"/>
                <a:ea typeface="微软雅黑" panose="020B0503020204020204" charset="-122"/>
                <a:cs typeface="微软雅黑" panose="020B0503020204020204" charset="-122"/>
              </a:rPr>
              <a:t>（三）反主流文化思潮的威胁</a:t>
            </a:r>
            <a:endParaRPr lang="zh-CN">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596390" y="3486150"/>
            <a:ext cx="4949825" cy="368300"/>
          </a:xfrm>
          <a:prstGeom prst="rect">
            <a:avLst/>
          </a:prstGeom>
          <a:noFill/>
          <a:ln w="9525">
            <a:noFill/>
          </a:ln>
        </p:spPr>
        <p:txBody>
          <a:bodyPr wrap="square">
            <a:spAutoFit/>
          </a:bodyPr>
          <a:p>
            <a:pPr lvl="0" algn="l">
              <a:buClrTx/>
              <a:buSzTx/>
              <a:buFontTx/>
            </a:pPr>
            <a:r>
              <a:rPr lang="zh-CN">
                <a:solidFill>
                  <a:srgbClr val="231F20"/>
                </a:solidFill>
                <a:latin typeface="微软雅黑" panose="020B0503020204020204" charset="-122"/>
                <a:ea typeface="微软雅黑" panose="020B0503020204020204" charset="-122"/>
                <a:cs typeface="微软雅黑" panose="020B0503020204020204" charset="-122"/>
                <a:sym typeface="+mn-ea"/>
              </a:rPr>
              <a:t>（四）党内消极腐败的威胁</a:t>
            </a:r>
            <a:endParaRPr lang="zh-CN">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1376045" y="4248150"/>
            <a:ext cx="4267200" cy="368300"/>
          </a:xfrm>
          <a:prstGeom prst="rect">
            <a:avLst/>
          </a:prstGeom>
          <a:noFill/>
          <a:ln w="9525">
            <a:noFill/>
          </a:ln>
        </p:spPr>
        <p:txBody>
          <a:bodyPr wrap="square">
            <a:spAutoFit/>
          </a:bodyPr>
          <a:p>
            <a:pPr lvl="0" algn="l">
              <a:buClrTx/>
              <a:buSzTx/>
              <a:buFontTx/>
            </a:pPr>
            <a:r>
              <a:rPr lang="zh-CN">
                <a:solidFill>
                  <a:srgbClr val="231F20"/>
                </a:solidFill>
                <a:latin typeface="微软雅黑" panose="020B0503020204020204" charset="-122"/>
                <a:ea typeface="微软雅黑" panose="020B0503020204020204" charset="-122"/>
                <a:cs typeface="微软雅黑" panose="020B0503020204020204" charset="-122"/>
                <a:sym typeface="+mn-ea"/>
              </a:rPr>
              <a:t>（五）文化创新力不强的弱化效应</a:t>
            </a:r>
            <a:endParaRPr lang="zh-CN">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5" name="椭圆 14"/>
          <p:cNvSpPr/>
          <p:nvPr>
            <p:custDataLst>
              <p:tags r:id="rId8"/>
            </p:custDataLst>
          </p:nvPr>
        </p:nvSpPr>
        <p:spPr>
          <a:xfrm>
            <a:off x="762000" y="42481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5</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4" name="文本框 3"/>
          <p:cNvSpPr txBox="1"/>
          <p:nvPr/>
        </p:nvSpPr>
        <p:spPr>
          <a:xfrm>
            <a:off x="1203325" y="1204595"/>
            <a:ext cx="5671185" cy="359410"/>
          </a:xfrm>
          <a:prstGeom prst="rect">
            <a:avLst/>
          </a:prstGeom>
          <a:noFill/>
          <a:ln w="9525">
            <a:noFill/>
          </a:ln>
        </p:spPr>
        <p:txBody>
          <a:bodyPr>
            <a:noAutofit/>
          </a:bodyPr>
          <a:p>
            <a:pPr indent="0"/>
            <a:r>
              <a:rPr lang="zh-CN">
                <a:solidFill>
                  <a:schemeClr val="tx1"/>
                </a:solidFill>
                <a:latin typeface="微软雅黑" panose="020B0503020204020204" charset="-122"/>
                <a:ea typeface="微软雅黑" panose="020B0503020204020204" charset="-122"/>
              </a:rPr>
              <a:t>（一）“颜色革命”的威胁</a:t>
            </a:r>
            <a:endParaRPr lang="zh-CN">
              <a:solidFill>
                <a:schemeClr val="tx1"/>
              </a:solidFill>
              <a:latin typeface="微软雅黑" panose="020B0503020204020204" charset="-122"/>
              <a:ea typeface="微软雅黑" panose="020B0503020204020204" charset="-122"/>
            </a:endParaRPr>
          </a:p>
          <a:p>
            <a:pPr indent="0"/>
            <a:endParaRPr lang="zh-CN" altLang="en-US" sz="1400">
              <a:solidFill>
                <a:schemeClr val="tx1"/>
              </a:solidFill>
              <a:ea typeface="宋体" panose="02010600030101010101" pitchFamily="2" charset="-122"/>
            </a:endParaRPr>
          </a:p>
          <a:p>
            <a:pPr indent="0"/>
            <a:endParaRPr lang="zh-CN" sz="1800">
              <a:solidFill>
                <a:schemeClr val="tx1"/>
              </a:solidFill>
              <a:latin typeface="微软雅黑" panose="020B0503020204020204" charset="-122"/>
              <a:ea typeface="微软雅黑" panose="020B0503020204020204" charset="-122"/>
            </a:endParaRPr>
          </a:p>
        </p:txBody>
      </p:sp>
      <p:grpSp>
        <p:nvGrpSpPr>
          <p:cNvPr id="7" name="组合 6"/>
          <p:cNvGrpSpPr/>
          <p:nvPr/>
        </p:nvGrpSpPr>
        <p:grpSpPr>
          <a:xfrm>
            <a:off x="5105400" y="1428750"/>
            <a:ext cx="3658235" cy="2708047"/>
            <a:chOff x="2880" y="1167"/>
            <a:chExt cx="8297" cy="6905"/>
          </a:xfrm>
        </p:grpSpPr>
        <p:pic>
          <p:nvPicPr>
            <p:cNvPr id="8" name="图片 7" descr="u=4114698516,3995805414&amp;fm=253&amp;fmt=auto&amp;app=138&amp;f=JPEG.webp"/>
            <p:cNvPicPr>
              <a:picLocks noChangeAspect="1"/>
            </p:cNvPicPr>
            <p:nvPr/>
          </p:nvPicPr>
          <p:blipFill>
            <a:blip r:embed="rId9"/>
            <a:stretch>
              <a:fillRect/>
            </a:stretch>
          </p:blipFill>
          <p:spPr>
            <a:xfrm>
              <a:off x="2880" y="1167"/>
              <a:ext cx="8297" cy="6003"/>
            </a:xfrm>
            <a:prstGeom prst="rect">
              <a:avLst/>
            </a:prstGeom>
          </p:spPr>
        </p:pic>
        <p:sp>
          <p:nvSpPr>
            <p:cNvPr id="16" name="文本框 15"/>
            <p:cNvSpPr txBox="1"/>
            <p:nvPr/>
          </p:nvSpPr>
          <p:spPr>
            <a:xfrm>
              <a:off x="4749" y="7290"/>
              <a:ext cx="4560" cy="782"/>
            </a:xfrm>
            <a:prstGeom prst="rect">
              <a:avLst/>
            </a:prstGeom>
            <a:noFill/>
          </p:spPr>
          <p:txBody>
            <a:bodyPr wrap="square" rtlCol="0" anchor="t">
              <a:spAutoFit/>
            </a:bodyPr>
            <a:p>
              <a:pPr algn="ctr"/>
              <a:r>
                <a:rPr lang="zh-CN" altLang="en-US" sz="1400"/>
                <a:t>反恐怖主义演练培训</a:t>
              </a:r>
              <a:endParaRPr lang="zh-CN" altLang="en-US" sz="1400"/>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三、维护我国文化安全的措施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第九节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维护文化安全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8" name="椭圆 17"/>
          <p:cNvSpPr/>
          <p:nvPr>
            <p:custDataLst>
              <p:tags r:id="rId1"/>
            </p:custDataLst>
          </p:nvPr>
        </p:nvSpPr>
        <p:spPr>
          <a:xfrm rot="986847">
            <a:off x="3325947" y="1834612"/>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dirty="0">
              <a:solidFill>
                <a:schemeClr val="bg1"/>
              </a:solidFill>
              <a:latin typeface="微软雅黑" panose="020B0503020204020204" charset="-122"/>
              <a:ea typeface="微软雅黑" panose="020B0503020204020204" charset="-122"/>
            </a:endParaRPr>
          </a:p>
        </p:txBody>
      </p:sp>
      <p:sp>
        <p:nvSpPr>
          <p:cNvPr id="19" name="椭圆 18"/>
          <p:cNvSpPr/>
          <p:nvPr>
            <p:custDataLst>
              <p:tags r:id="rId2"/>
            </p:custDataLst>
          </p:nvPr>
        </p:nvSpPr>
        <p:spPr>
          <a:xfrm>
            <a:off x="3810237" y="2026828"/>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一</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20" name="矩形 14"/>
          <p:cNvSpPr/>
          <p:nvPr>
            <p:custDataLst>
              <p:tags r:id="rId3"/>
            </p:custDataLst>
          </p:nvPr>
        </p:nvSpPr>
        <p:spPr>
          <a:xfrm rot="18013200">
            <a:off x="3621134" y="1992004"/>
            <a:ext cx="292209" cy="341155"/>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a:solidFill>
                <a:schemeClr val="bg1"/>
              </a:solidFill>
              <a:latin typeface="微软雅黑" panose="020B0503020204020204" charset="-122"/>
              <a:ea typeface="微软雅黑" panose="020B0503020204020204" charset="-122"/>
            </a:endParaRPr>
          </a:p>
        </p:txBody>
      </p:sp>
      <p:sp>
        <p:nvSpPr>
          <p:cNvPr id="30" name="椭圆 29"/>
          <p:cNvSpPr/>
          <p:nvPr>
            <p:custDataLst>
              <p:tags r:id="rId4"/>
            </p:custDataLst>
          </p:nvPr>
        </p:nvSpPr>
        <p:spPr>
          <a:xfrm rot="20186846" flipH="1" flipV="1">
            <a:off x="4851668" y="2922930"/>
            <a:ext cx="365493" cy="365493"/>
          </a:xfrm>
          <a:prstGeom prst="ellipse">
            <a:avLst/>
          </a:prstGeom>
          <a:solidFill>
            <a:srgbClr val="DA0000"/>
          </a:solidFill>
          <a:ln w="57150">
            <a:solidFill>
              <a:schemeClr val="accent1"/>
            </a:solid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350" dirty="0">
              <a:solidFill>
                <a:schemeClr val="bg1"/>
              </a:solidFill>
            </a:endParaRPr>
          </a:p>
        </p:txBody>
      </p:sp>
      <p:sp>
        <p:nvSpPr>
          <p:cNvPr id="31" name="椭圆 30"/>
          <p:cNvSpPr/>
          <p:nvPr>
            <p:custDataLst>
              <p:tags r:id="rId5"/>
            </p:custDataLst>
          </p:nvPr>
        </p:nvSpPr>
        <p:spPr>
          <a:xfrm rot="9900000" flipH="1" flipV="1">
            <a:off x="4088859" y="2614757"/>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p>
            <a:pPr algn="ctr"/>
            <a:r>
              <a:rPr lang="zh-CN" altLang="en-US" sz="1400" b="1" dirty="0">
                <a:solidFill>
                  <a:schemeClr val="bg1"/>
                </a:solidFill>
                <a:latin typeface="微软雅黑" panose="020B0503020204020204" charset="-122"/>
                <a:ea typeface="微软雅黑" panose="020B0503020204020204" charset="-122"/>
                <a:cs typeface="+mn-ea"/>
              </a:rPr>
              <a:t>三</a:t>
            </a:r>
            <a:endParaRPr lang="zh-CN" altLang="en-US" sz="1400" b="1" dirty="0">
              <a:solidFill>
                <a:schemeClr val="bg1"/>
              </a:solidFill>
              <a:latin typeface="微软雅黑" panose="020B0503020204020204" charset="-122"/>
              <a:ea typeface="微软雅黑" panose="020B0503020204020204" charset="-122"/>
              <a:cs typeface="+mn-ea"/>
            </a:endParaRPr>
          </a:p>
        </p:txBody>
      </p:sp>
      <p:sp>
        <p:nvSpPr>
          <p:cNvPr id="32" name="矩形 14"/>
          <p:cNvSpPr/>
          <p:nvPr>
            <p:custDataLst>
              <p:tags r:id="rId6"/>
            </p:custDataLst>
          </p:nvPr>
        </p:nvSpPr>
        <p:spPr>
          <a:xfrm rot="17293200" flipH="1" flipV="1">
            <a:off x="4577008" y="2843286"/>
            <a:ext cx="292209" cy="316443"/>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900">
              <a:solidFill>
                <a:schemeClr val="bg1"/>
              </a:solidFill>
            </a:endParaRPr>
          </a:p>
        </p:txBody>
      </p:sp>
      <p:sp>
        <p:nvSpPr>
          <p:cNvPr id="34" name="椭圆 33"/>
          <p:cNvSpPr/>
          <p:nvPr>
            <p:custDataLst>
              <p:tags r:id="rId7"/>
            </p:custDataLst>
          </p:nvPr>
        </p:nvSpPr>
        <p:spPr>
          <a:xfrm rot="12600000" flipH="1" flipV="1">
            <a:off x="5032219" y="1650186"/>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dirty="0">
              <a:solidFill>
                <a:schemeClr val="bg1"/>
              </a:solidFill>
              <a:latin typeface="微软雅黑" panose="020B0503020204020204" charset="-122"/>
              <a:ea typeface="微软雅黑" panose="020B0503020204020204" charset="-122"/>
            </a:endParaRPr>
          </a:p>
        </p:txBody>
      </p:sp>
      <p:sp>
        <p:nvSpPr>
          <p:cNvPr id="35" name="椭圆 34"/>
          <p:cNvSpPr/>
          <p:nvPr>
            <p:custDataLst>
              <p:tags r:id="rId8"/>
            </p:custDataLst>
          </p:nvPr>
        </p:nvSpPr>
        <p:spPr>
          <a:xfrm rot="7200000" flipH="1" flipV="1">
            <a:off x="4553574" y="2143974"/>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二</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36" name="矩形 14"/>
          <p:cNvSpPr/>
          <p:nvPr>
            <p:custDataLst>
              <p:tags r:id="rId9"/>
            </p:custDataLst>
          </p:nvPr>
        </p:nvSpPr>
        <p:spPr>
          <a:xfrm rot="12827325" flipH="1" flipV="1">
            <a:off x="4911285" y="1915345"/>
            <a:ext cx="292209" cy="345822"/>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a:solidFill>
                <a:schemeClr val="bg1"/>
              </a:solidFill>
              <a:latin typeface="微软雅黑" panose="020B0503020204020204" charset="-122"/>
              <a:ea typeface="微软雅黑" panose="020B0503020204020204" charset="-122"/>
            </a:endParaRPr>
          </a:p>
        </p:txBody>
      </p:sp>
      <p:sp>
        <p:nvSpPr>
          <p:cNvPr id="100" name="文本框 99"/>
          <p:cNvSpPr txBox="1"/>
          <p:nvPr/>
        </p:nvSpPr>
        <p:spPr>
          <a:xfrm>
            <a:off x="302260" y="1306830"/>
            <a:ext cx="3104515" cy="2553335"/>
          </a:xfrm>
          <a:prstGeom prst="rect">
            <a:avLst/>
          </a:prstGeom>
          <a:noFill/>
          <a:ln w="9525">
            <a:noFill/>
          </a:ln>
        </p:spPr>
        <p:txBody>
          <a:bodyPr wrap="square">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（一）增强我国公民的文化自信</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lnSpc>
                <a:spcPct val="150000"/>
              </a:lnSpc>
            </a:pPr>
            <a:r>
              <a:rPr lang="zh-CN" sz="1600">
                <a:solidFill>
                  <a:srgbClr val="231F20"/>
                </a:solidFill>
                <a:latin typeface="微软雅黑" panose="020B0503020204020204" charset="-122"/>
                <a:ea typeface="微软雅黑" panose="020B0503020204020204" charset="-122"/>
                <a:sym typeface="+mn-ea"/>
              </a:rPr>
              <a:t>增强文化自信要有大历史观。以大历史观审视中国特色社会主义文化的历史渊源，进一步传承和弘扬中华优秀传统文化和中华文明的精神价值。</a:t>
            </a:r>
            <a:endParaRPr lang="zh-CN" altLang="en-US" sz="1600" b="0">
              <a:solidFill>
                <a:srgbClr val="231F20"/>
              </a:solidFill>
              <a:latin typeface="微软雅黑" panose="020B0503020204020204" charset="-122"/>
              <a:ea typeface="微软雅黑" panose="020B0503020204020204" charset="-122"/>
            </a:endParaRPr>
          </a:p>
          <a:p>
            <a:pPr indent="0"/>
            <a:endParaRPr lang="zh-CN" altLang="en-US" sz="1600" b="0">
              <a:solidFill>
                <a:srgbClr val="00AEEF"/>
              </a:solidFill>
              <a:latin typeface="微软雅黑" panose="020B0503020204020204" charset="-122"/>
              <a:ea typeface="微软雅黑" panose="020B0503020204020204" charset="-122"/>
            </a:endParaRPr>
          </a:p>
        </p:txBody>
      </p:sp>
      <p:sp>
        <p:nvSpPr>
          <p:cNvPr id="5" name="文本框 4"/>
          <p:cNvSpPr txBox="1"/>
          <p:nvPr/>
        </p:nvSpPr>
        <p:spPr>
          <a:xfrm>
            <a:off x="5465445" y="1351915"/>
            <a:ext cx="3474720" cy="1938020"/>
          </a:xfrm>
          <a:prstGeom prst="rect">
            <a:avLst/>
          </a:prstGeom>
          <a:noFill/>
          <a:ln w="9525">
            <a:noFill/>
          </a:ln>
        </p:spPr>
        <p:txBody>
          <a:bodyPr wrap="square">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（二）增强文化创造活力</a:t>
            </a:r>
            <a:r>
              <a:rPr lang="zh-CN" sz="1600" b="0">
                <a:solidFill>
                  <a:srgbClr val="231F20"/>
                </a:solidFill>
                <a:latin typeface="微软雅黑" panose="020B0503020204020204" charset="-122"/>
                <a:ea typeface="微软雅黑" panose="020B0503020204020204" charset="-122"/>
                <a:cs typeface="微软雅黑" panose="020B0503020204020204" charset="-122"/>
              </a:rPr>
              <a:t>文化软实力的提升要靠雄厚的物质基础，更需要激发文化创造活力。没有活力的文化，是没有生命力的，也就不可能有影响力。</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133600" y="3257550"/>
            <a:ext cx="6882130" cy="1568450"/>
          </a:xfrm>
          <a:prstGeom prst="rect">
            <a:avLst/>
          </a:prstGeom>
          <a:noFill/>
          <a:ln w="9525">
            <a:noFill/>
          </a:ln>
        </p:spPr>
        <p:txBody>
          <a:bodyPr wrap="square">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（三）扩大中华文化的国际影响力</a:t>
            </a:r>
            <a:r>
              <a:rPr lang="zh-CN" sz="1600" b="0">
                <a:solidFill>
                  <a:srgbClr val="231F20"/>
                </a:solidFill>
                <a:latin typeface="微软雅黑" panose="020B0503020204020204" charset="-122"/>
                <a:ea typeface="微软雅黑" panose="020B0503020204020204" charset="-122"/>
              </a:rPr>
              <a:t>文化领域的斗争，是一场没有硝烟的战争，要打好这场持久战，既需要提高内力，打好防御仗，也需要积极作为，打好主动仗。要千方百计推动中华文化走出去，不断增强中华文化的国际影响力。</a:t>
            </a:r>
            <a:endParaRPr lang="zh-CN" altLang="en-US" sz="1600" b="0">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第十节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海外利益</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一、维护海外利益安全的意义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二、我国海外利益面临的挑战三、维护海外利益安全的措施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一、维护海外利益安全的意义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维护海外利益安全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7" name="对象11"/>
          <p:cNvSpPr/>
          <p:nvPr>
            <p:custDataLst>
              <p:tags r:id="rId1"/>
            </p:custDataLst>
          </p:nvPr>
        </p:nvSpPr>
        <p:spPr>
          <a:xfrm>
            <a:off x="3759200" y="2114550"/>
            <a:ext cx="1224280" cy="1135380"/>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3200">
                <a:solidFill>
                  <a:schemeClr val="lt1">
                    <a:lumMod val="100000"/>
                  </a:schemeClr>
                </a:solidFill>
                <a:latin typeface="微软雅黑" panose="020B0503020204020204" charset="-122"/>
                <a:ea typeface="微软雅黑" panose="020B0503020204020204" charset="-122"/>
                <a:cs typeface="+mn-ea"/>
                <a:sym typeface="+mn-ea"/>
              </a:rPr>
              <a:t>意义</a:t>
            </a:r>
            <a:endParaRPr lang="zh-CN" altLang="en-US" sz="32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8" name="椭圆 7"/>
          <p:cNvSpPr/>
          <p:nvPr>
            <p:custDataLst>
              <p:tags r:id="rId2"/>
            </p:custDataLst>
          </p:nvPr>
        </p:nvSpPr>
        <p:spPr>
          <a:xfrm>
            <a:off x="3505014" y="19620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9" name="椭圆 8"/>
          <p:cNvSpPr/>
          <p:nvPr>
            <p:custDataLst>
              <p:tags r:id="rId3"/>
            </p:custDataLst>
          </p:nvPr>
        </p:nvSpPr>
        <p:spPr>
          <a:xfrm>
            <a:off x="4800600" y="1962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 name="椭圆 9"/>
          <p:cNvSpPr/>
          <p:nvPr>
            <p:custDataLst>
              <p:tags r:id="rId4"/>
            </p:custDataLst>
          </p:nvPr>
        </p:nvSpPr>
        <p:spPr>
          <a:xfrm>
            <a:off x="3505200" y="29527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12" name="椭圆 11"/>
          <p:cNvSpPr/>
          <p:nvPr>
            <p:custDataLst>
              <p:tags r:id="rId5"/>
            </p:custDataLst>
          </p:nvPr>
        </p:nvSpPr>
        <p:spPr>
          <a:xfrm>
            <a:off x="4800600" y="29527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04</a:t>
            </a:r>
            <a:endParaRPr lang="zh-CN" altLang="en-US" b="1">
              <a:solidFill>
                <a:schemeClr val="lt1">
                  <a:lumMod val="100000"/>
                </a:schemeClr>
              </a:solidFill>
              <a:latin typeface="+mn-ea"/>
              <a:cs typeface="+mn-ea"/>
            </a:endParaRPr>
          </a:p>
        </p:txBody>
      </p:sp>
      <p:sp>
        <p:nvSpPr>
          <p:cNvPr id="13" name="文本框 12"/>
          <p:cNvSpPr txBox="1"/>
          <p:nvPr/>
        </p:nvSpPr>
        <p:spPr>
          <a:xfrm>
            <a:off x="381000" y="1290955"/>
            <a:ext cx="3180080" cy="1706880"/>
          </a:xfrm>
          <a:prstGeom prst="rect">
            <a:avLst/>
          </a:prstGeom>
          <a:noFill/>
          <a:ln w="9525">
            <a:noFill/>
          </a:ln>
        </p:spPr>
        <p:txBody>
          <a:bodyPr wrap="square">
            <a:spAutoFit/>
          </a:bodyPr>
          <a:p>
            <a:pPr indent="0">
              <a:lnSpc>
                <a:spcPct val="150000"/>
              </a:lnSpc>
            </a:pPr>
            <a:r>
              <a:rPr lang="zh-CN" sz="1400" b="1">
                <a:gradFill>
                  <a:gsLst>
                    <a:gs pos="50000">
                      <a:schemeClr val="accent3"/>
                    </a:gs>
                    <a:gs pos="0">
                      <a:schemeClr val="accent3">
                        <a:lumMod val="25000"/>
                        <a:lumOff val="75000"/>
                      </a:schemeClr>
                    </a:gs>
                    <a:gs pos="100000">
                      <a:schemeClr val="accent3">
                        <a:lumMod val="85000"/>
                      </a:schemeClr>
                    </a:gs>
                  </a:gsLst>
                  <a:lin ang="5400000" scaled="1"/>
                </a:gradFill>
                <a:latin typeface="微软雅黑" panose="020B0503020204020204" charset="-122"/>
                <a:ea typeface="微软雅黑" panose="020B0503020204020204" charset="-122"/>
                <a:cs typeface="微软雅黑" panose="020B0503020204020204" charset="-122"/>
              </a:rPr>
              <a:t>（一）确保海外资产利益的安全</a:t>
            </a:r>
            <a:r>
              <a:rPr lang="zh-CN" sz="1400" b="0">
                <a:solidFill>
                  <a:srgbClr val="231F20"/>
                </a:solidFill>
                <a:latin typeface="微软雅黑" panose="020B0503020204020204" charset="-122"/>
                <a:ea typeface="微软雅黑" panose="020B0503020204020204" charset="-122"/>
                <a:cs typeface="微软雅黑" panose="020B0503020204020204" charset="-122"/>
              </a:rPr>
              <a:t>伴随着中国经济的不断发展和中国企业实力不断增强，相关国家积极响应中国政府提出的“一带一路”倡议，近年来我国海外经济利益持续拓展。</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4116705" y="742950"/>
            <a:ext cx="4830445" cy="1383665"/>
          </a:xfrm>
          <a:prstGeom prst="rect">
            <a:avLst/>
          </a:prstGeom>
          <a:noFill/>
          <a:ln w="9525">
            <a:noFill/>
          </a:ln>
        </p:spPr>
        <p:txBody>
          <a:bodyPr wrap="square">
            <a:spAutoFit/>
          </a:bodyPr>
          <a:p>
            <a:pPr indent="0">
              <a:lnSpc>
                <a:spcPct val="150000"/>
              </a:lnSpc>
            </a:pPr>
            <a:r>
              <a:rPr lang="zh-CN" sz="1400" b="1">
                <a:gradFill>
                  <a:gsLst>
                    <a:gs pos="50000">
                      <a:schemeClr val="accent3"/>
                    </a:gs>
                    <a:gs pos="0">
                      <a:schemeClr val="accent3">
                        <a:lumMod val="25000"/>
                        <a:lumOff val="75000"/>
                      </a:schemeClr>
                    </a:gs>
                    <a:gs pos="100000">
                      <a:schemeClr val="accent3">
                        <a:lumMod val="85000"/>
                      </a:schemeClr>
                    </a:gs>
                  </a:gsLst>
                  <a:lin ang="5400000" scaled="1"/>
                </a:gradFill>
                <a:latin typeface="微软雅黑" panose="020B0503020204020204" charset="-122"/>
                <a:ea typeface="微软雅黑" panose="020B0503020204020204" charset="-122"/>
                <a:cs typeface="微软雅黑" panose="020B0503020204020204" charset="-122"/>
              </a:rPr>
              <a:t>（二）确保人身不受侵害</a:t>
            </a:r>
            <a:r>
              <a:rPr lang="zh-CN" sz="1400" b="0">
                <a:solidFill>
                  <a:srgbClr val="231F20"/>
                </a:solidFill>
                <a:latin typeface="微软雅黑" panose="020B0503020204020204" charset="-122"/>
                <a:ea typeface="微软雅黑" panose="020B0503020204020204" charset="-122"/>
              </a:rPr>
              <a:t>随着中国改革开放的不断深化，特别是近年来我国经济飞速发展，中国对外人员流动频繁、民间交往日益增多，中国公民出境求学、务工、经商、投资、旅游的人数逐年增加。</a:t>
            </a:r>
            <a:endParaRPr lang="zh-CN" altLang="en-US" sz="1400" b="0">
              <a:solidFill>
                <a:srgbClr val="231F20"/>
              </a:solidFill>
              <a:latin typeface="微软雅黑" panose="020B0503020204020204" charset="-122"/>
              <a:ea typeface="微软雅黑" panose="020B0503020204020204" charset="-122"/>
            </a:endParaRPr>
          </a:p>
        </p:txBody>
      </p:sp>
      <p:sp>
        <p:nvSpPr>
          <p:cNvPr id="15" name="文本框 14"/>
          <p:cNvSpPr txBox="1"/>
          <p:nvPr/>
        </p:nvSpPr>
        <p:spPr>
          <a:xfrm>
            <a:off x="415925" y="3105150"/>
            <a:ext cx="4100195" cy="1706880"/>
          </a:xfrm>
          <a:prstGeom prst="rect">
            <a:avLst/>
          </a:prstGeom>
          <a:noFill/>
          <a:ln w="9525">
            <a:noFill/>
          </a:ln>
        </p:spPr>
        <p:txBody>
          <a:bodyPr wrap="square">
            <a:spAutoFit/>
          </a:bodyPr>
          <a:p>
            <a:pPr indent="0">
              <a:lnSpc>
                <a:spcPct val="150000"/>
              </a:lnSpc>
            </a:pPr>
            <a:r>
              <a:rPr lang="zh-CN" sz="1400" b="1">
                <a:gradFill>
                  <a:gsLst>
                    <a:gs pos="50000">
                      <a:schemeClr val="accent3"/>
                    </a:gs>
                    <a:gs pos="0">
                      <a:schemeClr val="accent3">
                        <a:lumMod val="25000"/>
                        <a:lumOff val="75000"/>
                      </a:schemeClr>
                    </a:gs>
                    <a:gs pos="100000">
                      <a:schemeClr val="accent3">
                        <a:lumMod val="85000"/>
                      </a:schemeClr>
                    </a:gs>
                  </a:gsLst>
                  <a:lin ang="5400000" scaled="1"/>
                </a:gradFill>
                <a:latin typeface="微软雅黑" panose="020B0503020204020204" charset="-122"/>
                <a:ea typeface="微软雅黑" panose="020B0503020204020204" charset="-122"/>
                <a:cs typeface="微软雅黑" panose="020B0503020204020204" charset="-122"/>
              </a:rPr>
              <a:t>（三）确保海外商品市场拓展</a:t>
            </a:r>
            <a:r>
              <a:rPr lang="zh-CN" sz="1400" b="0">
                <a:solidFill>
                  <a:srgbClr val="231F20"/>
                </a:solidFill>
                <a:latin typeface="微软雅黑" panose="020B0503020204020204" charset="-122"/>
                <a:ea typeface="微软雅黑" panose="020B0503020204020204" charset="-122"/>
                <a:cs typeface="微软雅黑" panose="020B0503020204020204" charset="-122"/>
              </a:rPr>
              <a:t>改革开放40多年，我国对外贸易迅速发展，对外贸易规模不断扩大。根据中华人民共和国商务部最新统计，2023年我国对外商品出口额达到了23.77万亿元，商品出口至190多个国家和地区。</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4516120" y="3556000"/>
            <a:ext cx="4298950" cy="1383665"/>
          </a:xfrm>
          <a:prstGeom prst="rect">
            <a:avLst/>
          </a:prstGeom>
          <a:noFill/>
          <a:ln w="9525">
            <a:noFill/>
          </a:ln>
        </p:spPr>
        <p:txBody>
          <a:bodyPr wrap="square">
            <a:spAutoFit/>
          </a:bodyPr>
          <a:p>
            <a:pPr indent="0">
              <a:lnSpc>
                <a:spcPct val="150000"/>
              </a:lnSpc>
            </a:pPr>
            <a:r>
              <a:rPr lang="zh-CN" sz="1400" b="1">
                <a:gradFill>
                  <a:gsLst>
                    <a:gs pos="50000">
                      <a:schemeClr val="accent3"/>
                    </a:gs>
                    <a:gs pos="0">
                      <a:schemeClr val="accent3">
                        <a:lumMod val="25000"/>
                        <a:lumOff val="75000"/>
                      </a:schemeClr>
                    </a:gs>
                    <a:gs pos="100000">
                      <a:schemeClr val="accent3">
                        <a:lumMod val="85000"/>
                      </a:schemeClr>
                    </a:gs>
                  </a:gsLst>
                  <a:lin ang="5400000" scaled="1"/>
                </a:gradFill>
                <a:latin typeface="微软雅黑" panose="020B0503020204020204" charset="-122"/>
                <a:ea typeface="微软雅黑" panose="020B0503020204020204" charset="-122"/>
                <a:cs typeface="微软雅黑" panose="020B0503020204020204" charset="-122"/>
              </a:rPr>
              <a:t>（四）保证重要物资和能源的获取与海上运输通畅</a:t>
            </a:r>
            <a:r>
              <a:rPr lang="zh-CN" sz="1400" b="0">
                <a:solidFill>
                  <a:srgbClr val="231F20"/>
                </a:solidFill>
                <a:latin typeface="微软雅黑" panose="020B0503020204020204" charset="-122"/>
                <a:ea typeface="微软雅黑" panose="020B0503020204020204" charset="-122"/>
              </a:rPr>
              <a:t>中国作为目前世界上最大的转型经济体，在资源的密集投入、工业化以及高速经济增长的互动发展过程中，对石油、铁矿石等基础性资源的依赖程度与日俱增。</a:t>
            </a:r>
            <a:endParaRPr lang="zh-CN" altLang="en-US" sz="1400" b="0">
              <a:solidFill>
                <a:srgbClr val="231F20"/>
              </a:solidFill>
              <a:latin typeface="微软雅黑" panose="020B0503020204020204" charset="-122"/>
              <a:ea typeface="微软雅黑" panose="020B0503020204020204" charset="-122"/>
            </a:endParaRPr>
          </a:p>
        </p:txBody>
      </p:sp>
      <p:pic>
        <p:nvPicPr>
          <p:cNvPr id="19" name="图片 18" descr="u=4282398687,1311023284&amp;fm=253&amp;fmt=auto&amp;app=138&amp;f=JPEG.webp"/>
          <p:cNvPicPr>
            <a:picLocks noChangeAspect="1"/>
          </p:cNvPicPr>
          <p:nvPr/>
        </p:nvPicPr>
        <p:blipFill>
          <a:blip r:embed="rId6"/>
          <a:stretch>
            <a:fillRect/>
          </a:stretch>
        </p:blipFill>
        <p:spPr>
          <a:xfrm>
            <a:off x="5521960" y="2114550"/>
            <a:ext cx="2216150" cy="1517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二、我国海外利益面临的挑战</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第十节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维护海外利益安全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cxnSp>
        <p:nvCxnSpPr>
          <p:cNvPr id="98" name="Straight Arrow Connector 5"/>
          <p:cNvCxnSpPr/>
          <p:nvPr>
            <p:custDataLst>
              <p:tags r:id="rId1"/>
            </p:custDataLst>
          </p:nvPr>
        </p:nvCxnSpPr>
        <p:spPr>
          <a:xfrm flipV="1">
            <a:off x="4549397" y="1416872"/>
            <a:ext cx="0" cy="3054464"/>
          </a:xfrm>
          <a:prstGeom prst="straightConnector1">
            <a:avLst/>
          </a:prstGeom>
          <a:ln w="28575">
            <a:solidFill>
              <a:sysClr val="window" lastClr="FFFFFF">
                <a:lumMod val="50000"/>
              </a:sysClr>
            </a:solidFill>
            <a:headEnd type="none" w="med" len="med"/>
            <a:tailEnd type="triangle" w="med" len="med"/>
          </a:ln>
        </p:spPr>
        <p:style>
          <a:lnRef idx="1">
            <a:srgbClr val="1F74AD"/>
          </a:lnRef>
          <a:fillRef idx="0">
            <a:srgbClr val="1F74AD"/>
          </a:fillRef>
          <a:effectRef idx="0">
            <a:srgbClr val="1F74AD"/>
          </a:effectRef>
          <a:fontRef idx="minor">
            <a:srgbClr val="000000"/>
          </a:fontRef>
        </p:style>
      </p:cxnSp>
      <p:sp>
        <p:nvSpPr>
          <p:cNvPr id="99" name="矩形 98"/>
          <p:cNvSpPr/>
          <p:nvPr>
            <p:custDataLst>
              <p:tags r:id="rId2"/>
            </p:custDataLst>
          </p:nvPr>
        </p:nvSpPr>
        <p:spPr>
          <a:xfrm>
            <a:off x="482600" y="1115695"/>
            <a:ext cx="3970020" cy="168529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00" name="矩形 99"/>
          <p:cNvSpPr/>
          <p:nvPr>
            <p:custDataLst>
              <p:tags r:id="rId3"/>
            </p:custDataLst>
          </p:nvPr>
        </p:nvSpPr>
        <p:spPr>
          <a:xfrm>
            <a:off x="4648835" y="3235325"/>
            <a:ext cx="3970020" cy="170307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01" name="矩形 100"/>
          <p:cNvSpPr/>
          <p:nvPr>
            <p:custDataLst>
              <p:tags r:id="rId4"/>
            </p:custDataLst>
          </p:nvPr>
        </p:nvSpPr>
        <p:spPr>
          <a:xfrm>
            <a:off x="4648835" y="1115695"/>
            <a:ext cx="3970020" cy="1685290"/>
          </a:xfrm>
          <a:prstGeom prst="rect">
            <a:avLst/>
          </a:prstGeom>
          <a:solidFill>
            <a:srgbClr val="FFC5C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02" name="矩形 101"/>
          <p:cNvSpPr/>
          <p:nvPr>
            <p:custDataLst>
              <p:tags r:id="rId5"/>
            </p:custDataLst>
          </p:nvPr>
        </p:nvSpPr>
        <p:spPr>
          <a:xfrm>
            <a:off x="498475" y="3235325"/>
            <a:ext cx="3970020" cy="169418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03" name="文本框 102"/>
          <p:cNvSpPr txBox="1"/>
          <p:nvPr>
            <p:custDataLst>
              <p:tags r:id="rId6"/>
            </p:custDataLst>
          </p:nvPr>
        </p:nvSpPr>
        <p:spPr>
          <a:xfrm>
            <a:off x="406400" y="1168400"/>
            <a:ext cx="4118610" cy="1263015"/>
          </a:xfrm>
          <a:prstGeom prst="rect">
            <a:avLst/>
          </a:prstGeom>
          <a:noFill/>
        </p:spPr>
        <p:txBody>
          <a:bodyPr wrap="square" rtlCol="0" anchor="t" anchorCtr="0">
            <a:spAutoFit/>
          </a:bodyPr>
          <a:p>
            <a:pPr lvl="0" indent="0" algn="ctr" fontAlgn="auto">
              <a:lnSpc>
                <a:spcPct val="150000"/>
              </a:lnSpc>
              <a:spcAft>
                <a:spcPts val="500"/>
              </a:spcAft>
              <a:buNone/>
              <a:defRPr/>
            </a:pPr>
            <a:r>
              <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rPr>
              <a:t>（一）投资面临双重风险</a:t>
            </a:r>
            <a:endPar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marL="171450" lvl="0" indent="-171450" algn="l" fontAlgn="auto">
              <a:lnSpc>
                <a:spcPct val="150000"/>
              </a:lnSpc>
              <a:spcAft>
                <a:spcPts val="500"/>
              </a:spcAft>
              <a:buFont typeface="Wingdings" panose="05000000000000000000" charset="0"/>
              <a:buChar char="l"/>
              <a:defRPr/>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中国企业海外投资被设限，频频遭遇掺杂政治因素的“审查壁垒”。</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104" name="文本框 103"/>
          <p:cNvSpPr txBox="1"/>
          <p:nvPr>
            <p:custDataLst>
              <p:tags r:id="rId7"/>
            </p:custDataLst>
          </p:nvPr>
        </p:nvSpPr>
        <p:spPr>
          <a:xfrm>
            <a:off x="4795520" y="1169035"/>
            <a:ext cx="3662045" cy="1276985"/>
          </a:xfrm>
          <a:prstGeom prst="rect">
            <a:avLst/>
          </a:prstGeom>
          <a:noFill/>
        </p:spPr>
        <p:txBody>
          <a:bodyPr wrap="square" rtlCol="0" anchor="t" anchorCtr="0">
            <a:noAutofit/>
          </a:bodyPr>
          <a:p>
            <a:pPr lvl="0" indent="0" algn="ctr" fontAlgn="auto">
              <a:lnSpc>
                <a:spcPct val="150000"/>
              </a:lnSpc>
              <a:spcAft>
                <a:spcPts val="500"/>
              </a:spcAft>
              <a:buNone/>
              <a:defRPr/>
            </a:pPr>
            <a:r>
              <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rPr>
              <a:t>（二）海外华人的安全威胁</a:t>
            </a:r>
            <a:endPar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lvl="0" indent="0" algn="l" fontAlgn="auto">
              <a:lnSpc>
                <a:spcPct val="150000"/>
              </a:lnSpc>
              <a:spcAft>
                <a:spcPts val="500"/>
              </a:spcAft>
              <a:buNone/>
              <a:defRPr/>
            </a:pPr>
            <a:r>
              <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rPr>
              <a:t>恐怖袭击、商务矛盾和劳务纠纷、刑事犯罪、国家或地区局势动荡。</a:t>
            </a:r>
            <a:endPar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endParaRPr>
          </a:p>
        </p:txBody>
      </p:sp>
      <p:sp>
        <p:nvSpPr>
          <p:cNvPr id="105" name="矩形 104"/>
          <p:cNvSpPr/>
          <p:nvPr>
            <p:custDataLst>
              <p:tags r:id="rId8"/>
            </p:custDataLst>
          </p:nvPr>
        </p:nvSpPr>
        <p:spPr>
          <a:xfrm>
            <a:off x="582930" y="3562350"/>
            <a:ext cx="3819525" cy="924560"/>
          </a:xfrm>
          <a:prstGeom prst="rect">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vertOverflow="overflow" horzOverflow="overflow" vert="horz" wrap="square" numCol="1" spcCol="0" rtlCol="0" fromWordArt="0" anchor="ctr" anchorCtr="0" forceAA="0" compatLnSpc="1">
            <a:noAutofit/>
          </a:bodyPr>
          <a:p>
            <a:pPr lvl="0" algn="ctr">
              <a:lnSpc>
                <a:spcPct val="150000"/>
              </a:lnSpc>
              <a:buClrTx/>
              <a:buSzTx/>
              <a:buFontTx/>
            </a:pPr>
            <a:r>
              <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rPr>
              <a:t>（三）频繁遭遇出口贸易摩擦</a:t>
            </a:r>
            <a:endPar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lvl="0" algn="l">
              <a:lnSpc>
                <a:spcPct val="150000"/>
              </a:lnSpc>
              <a:buClrTx/>
              <a:buSzTx/>
              <a:buFontTx/>
            </a:pPr>
            <a:r>
              <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rPr>
              <a:t>贸易摩擦既关系到我国经济领域的安全，也关系到国内就业，同时也关系到我国经济的发展</a:t>
            </a:r>
            <a:endPar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endParaRPr>
          </a:p>
        </p:txBody>
      </p:sp>
      <p:sp>
        <p:nvSpPr>
          <p:cNvPr id="106" name="文本框 105"/>
          <p:cNvSpPr txBox="1"/>
          <p:nvPr>
            <p:custDataLst>
              <p:tags r:id="rId9"/>
            </p:custDataLst>
          </p:nvPr>
        </p:nvSpPr>
        <p:spPr>
          <a:xfrm>
            <a:off x="4819650" y="3375660"/>
            <a:ext cx="3662045" cy="1386205"/>
          </a:xfrm>
          <a:prstGeom prst="rect">
            <a:avLst/>
          </a:prstGeom>
          <a:noFill/>
        </p:spPr>
        <p:txBody>
          <a:bodyPr wrap="square" rtlCol="0" anchor="t" anchorCtr="0">
            <a:spAutoFit/>
          </a:bodyPr>
          <a:p>
            <a:pPr lvl="0" indent="0" algn="l" fontAlgn="auto">
              <a:lnSpc>
                <a:spcPct val="100000"/>
              </a:lnSpc>
              <a:spcAft>
                <a:spcPts val="500"/>
              </a:spcAft>
              <a:buNone/>
              <a:defRPr/>
            </a:pPr>
            <a:r>
              <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rPr>
              <a:t>（四）重要物资和能源及海上运输通道安全面临威胁</a:t>
            </a:r>
            <a:endParaRPr lang="zh-CN" altLang="en-US" sz="1600" b="1">
              <a:solidFill>
                <a:srgbClr val="C00000"/>
              </a:solidFill>
              <a:uFillTx/>
              <a:latin typeface="Arial" panose="020B0604020202020204" pitchFamily="34" charset="0"/>
              <a:ea typeface="微软雅黑" panose="020B0503020204020204" charset="-122"/>
              <a:sym typeface="Arial" panose="020B0604020202020204" pitchFamily="34" charset="0"/>
            </a:endParaRPr>
          </a:p>
          <a:p>
            <a:pPr lvl="0" indent="0" algn="l" fontAlgn="auto">
              <a:lnSpc>
                <a:spcPct val="150000"/>
              </a:lnSpc>
              <a:spcAft>
                <a:spcPts val="500"/>
              </a:spcAft>
              <a:buNone/>
              <a:defRPr/>
            </a:pPr>
            <a:r>
              <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rPr>
              <a:t>重要物资和能源供应面临安全问题的同时，其海上运输通道也面临威胁。</a:t>
            </a:r>
            <a:endParaRPr lang="zh-CN" altLang="en-US" sz="1600">
              <a:solidFill>
                <a:schemeClr val="tx2"/>
              </a:solidFill>
              <a:uFillTx/>
              <a:latin typeface="Arial" panose="020B0604020202020204" pitchFamily="34" charset="0"/>
              <a:ea typeface="微软雅黑" panose="020B0503020204020204" charset="-122"/>
              <a:sym typeface="Arial" panose="020B0604020202020204" pitchFamily="34" charset="0"/>
            </a:endParaRPr>
          </a:p>
        </p:txBody>
      </p:sp>
      <p:cxnSp>
        <p:nvCxnSpPr>
          <p:cNvPr id="107" name="Straight Arrow Connector 5"/>
          <p:cNvCxnSpPr/>
          <p:nvPr>
            <p:custDataLst>
              <p:tags r:id="rId10"/>
            </p:custDataLst>
          </p:nvPr>
        </p:nvCxnSpPr>
        <p:spPr>
          <a:xfrm>
            <a:off x="686057" y="3029251"/>
            <a:ext cx="8077200" cy="0"/>
          </a:xfrm>
          <a:prstGeom prst="straightConnector1">
            <a:avLst/>
          </a:prstGeom>
          <a:ln w="28575">
            <a:solidFill>
              <a:sysClr val="window" lastClr="FFFFFF">
                <a:lumMod val="50000"/>
              </a:sysClr>
            </a:solidFill>
            <a:headEnd type="none" w="med" len="med"/>
            <a:tailEnd type="triangle" w="med" len="med"/>
          </a:ln>
        </p:spPr>
        <p:style>
          <a:lnRef idx="1">
            <a:srgbClr val="1F74AD"/>
          </a:lnRef>
          <a:fillRef idx="0">
            <a:srgbClr val="1F74AD"/>
          </a:fillRef>
          <a:effectRef idx="0">
            <a:srgbClr val="1F74AD"/>
          </a:effectRef>
          <a:fontRef idx="minor">
            <a:srgbClr val="000000"/>
          </a:fontRef>
        </p:style>
      </p:cxn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三、维护海外利益安全的措施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第十节 | 维护海外利益安全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7" name="椭圆 6"/>
          <p:cNvSpPr/>
          <p:nvPr>
            <p:custDataLst>
              <p:tags r:id="rId1"/>
            </p:custDataLst>
          </p:nvPr>
        </p:nvSpPr>
        <p:spPr>
          <a:xfrm rot="15720972">
            <a:off x="3229141" y="2980824"/>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350" dirty="0">
              <a:solidFill>
                <a:schemeClr val="bg1"/>
              </a:solidFill>
            </a:endParaRPr>
          </a:p>
        </p:txBody>
      </p:sp>
      <p:sp>
        <p:nvSpPr>
          <p:cNvPr id="13" name="椭圆 12"/>
          <p:cNvSpPr/>
          <p:nvPr>
            <p:custDataLst>
              <p:tags r:id="rId2"/>
            </p:custDataLst>
          </p:nvPr>
        </p:nvSpPr>
        <p:spPr>
          <a:xfrm rot="3600000" flipH="1">
            <a:off x="3502293" y="2281544"/>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二</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15" name="矩形 14"/>
          <p:cNvSpPr/>
          <p:nvPr>
            <p:custDataLst>
              <p:tags r:id="rId3"/>
            </p:custDataLst>
          </p:nvPr>
        </p:nvSpPr>
        <p:spPr>
          <a:xfrm rot="12827325">
            <a:off x="3424163" y="2733905"/>
            <a:ext cx="292209" cy="346284"/>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900">
              <a:solidFill>
                <a:schemeClr val="bg1"/>
              </a:solidFill>
            </a:endParaRPr>
          </a:p>
        </p:txBody>
      </p:sp>
      <p:sp>
        <p:nvSpPr>
          <p:cNvPr id="18" name="椭圆 17"/>
          <p:cNvSpPr/>
          <p:nvPr>
            <p:custDataLst>
              <p:tags r:id="rId4"/>
            </p:custDataLst>
          </p:nvPr>
        </p:nvSpPr>
        <p:spPr>
          <a:xfrm rot="986847">
            <a:off x="3689167" y="1301212"/>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dirty="0">
              <a:solidFill>
                <a:schemeClr val="bg1"/>
              </a:solidFill>
              <a:latin typeface="微软雅黑" panose="020B0503020204020204" charset="-122"/>
              <a:ea typeface="微软雅黑" panose="020B0503020204020204" charset="-122"/>
            </a:endParaRPr>
          </a:p>
        </p:txBody>
      </p:sp>
      <p:sp>
        <p:nvSpPr>
          <p:cNvPr id="19" name="椭圆 18"/>
          <p:cNvSpPr/>
          <p:nvPr>
            <p:custDataLst>
              <p:tags r:id="rId5"/>
            </p:custDataLst>
          </p:nvPr>
        </p:nvSpPr>
        <p:spPr>
          <a:xfrm>
            <a:off x="3974067" y="1787433"/>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一</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20" name="矩形 14"/>
          <p:cNvSpPr/>
          <p:nvPr>
            <p:custDataLst>
              <p:tags r:id="rId6"/>
            </p:custDataLst>
          </p:nvPr>
        </p:nvSpPr>
        <p:spPr>
          <a:xfrm rot="19693200">
            <a:off x="3889739" y="1557029"/>
            <a:ext cx="292209" cy="341155"/>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a:solidFill>
                <a:schemeClr val="bg1"/>
              </a:solidFill>
              <a:latin typeface="微软雅黑" panose="020B0503020204020204" charset="-122"/>
              <a:ea typeface="微软雅黑" panose="020B0503020204020204" charset="-122"/>
            </a:endParaRPr>
          </a:p>
        </p:txBody>
      </p:sp>
      <p:sp>
        <p:nvSpPr>
          <p:cNvPr id="30" name="椭圆 29"/>
          <p:cNvSpPr/>
          <p:nvPr>
            <p:custDataLst>
              <p:tags r:id="rId7"/>
            </p:custDataLst>
          </p:nvPr>
        </p:nvSpPr>
        <p:spPr>
          <a:xfrm rot="986847" flipH="1" flipV="1">
            <a:off x="4454158" y="3448075"/>
            <a:ext cx="365493" cy="365493"/>
          </a:xfrm>
          <a:prstGeom prst="ellipse">
            <a:avLst/>
          </a:prstGeom>
          <a:solidFill>
            <a:srgbClr val="DA0000"/>
          </a:solidFill>
          <a:ln w="57150">
            <a:solidFill>
              <a:schemeClr val="accent1"/>
            </a:solid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350" dirty="0">
              <a:solidFill>
                <a:schemeClr val="bg1"/>
              </a:solidFill>
            </a:endParaRPr>
          </a:p>
        </p:txBody>
      </p:sp>
      <p:sp>
        <p:nvSpPr>
          <p:cNvPr id="31" name="椭圆 30"/>
          <p:cNvSpPr/>
          <p:nvPr>
            <p:custDataLst>
              <p:tags r:id="rId8"/>
            </p:custDataLst>
          </p:nvPr>
        </p:nvSpPr>
        <p:spPr>
          <a:xfrm rot="9900000" flipH="1" flipV="1">
            <a:off x="3963764" y="2756362"/>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p>
            <a:pPr algn="ctr"/>
            <a:r>
              <a:rPr lang="zh-CN" altLang="en-US" sz="1400" b="1" dirty="0">
                <a:solidFill>
                  <a:schemeClr val="bg1"/>
                </a:solidFill>
                <a:latin typeface="微软雅黑" panose="020B0503020204020204" charset="-122"/>
                <a:ea typeface="微软雅黑" panose="020B0503020204020204" charset="-122"/>
                <a:cs typeface="+mn-ea"/>
              </a:rPr>
              <a:t>三</a:t>
            </a:r>
            <a:endParaRPr lang="zh-CN" altLang="en-US" sz="1400" b="1" dirty="0">
              <a:solidFill>
                <a:schemeClr val="bg1"/>
              </a:solidFill>
              <a:latin typeface="微软雅黑" panose="020B0503020204020204" charset="-122"/>
              <a:ea typeface="微软雅黑" panose="020B0503020204020204" charset="-122"/>
              <a:cs typeface="+mn-ea"/>
            </a:endParaRPr>
          </a:p>
        </p:txBody>
      </p:sp>
      <p:sp>
        <p:nvSpPr>
          <p:cNvPr id="32" name="矩形 14"/>
          <p:cNvSpPr/>
          <p:nvPr>
            <p:custDataLst>
              <p:tags r:id="rId9"/>
            </p:custDataLst>
          </p:nvPr>
        </p:nvSpPr>
        <p:spPr>
          <a:xfrm rot="19693200" flipH="1" flipV="1">
            <a:off x="4317293" y="3213491"/>
            <a:ext cx="292209" cy="316443"/>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900">
              <a:solidFill>
                <a:schemeClr val="bg1"/>
              </a:solidFill>
            </a:endParaRPr>
          </a:p>
        </p:txBody>
      </p:sp>
      <p:sp>
        <p:nvSpPr>
          <p:cNvPr id="34" name="椭圆 33"/>
          <p:cNvSpPr/>
          <p:nvPr>
            <p:custDataLst>
              <p:tags r:id="rId10"/>
            </p:custDataLst>
          </p:nvPr>
        </p:nvSpPr>
        <p:spPr>
          <a:xfrm rot="12600000" flipH="1" flipV="1">
            <a:off x="4907124" y="1791791"/>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dirty="0">
              <a:solidFill>
                <a:schemeClr val="bg1"/>
              </a:solidFill>
              <a:latin typeface="微软雅黑" panose="020B0503020204020204" charset="-122"/>
              <a:ea typeface="微软雅黑" panose="020B0503020204020204" charset="-122"/>
            </a:endParaRPr>
          </a:p>
        </p:txBody>
      </p:sp>
      <p:sp>
        <p:nvSpPr>
          <p:cNvPr id="35" name="椭圆 34"/>
          <p:cNvSpPr/>
          <p:nvPr>
            <p:custDataLst>
              <p:tags r:id="rId11"/>
            </p:custDataLst>
          </p:nvPr>
        </p:nvSpPr>
        <p:spPr>
          <a:xfrm rot="7200000" flipH="1" flipV="1">
            <a:off x="4428479" y="2285579"/>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Autofit/>
          </a:bodyPr>
          <a:p>
            <a:pPr algn="ctr"/>
            <a:r>
              <a:rPr lang="zh-CN" altLang="en-US" sz="1600" b="1" dirty="0">
                <a:solidFill>
                  <a:schemeClr val="bg1"/>
                </a:solidFill>
                <a:latin typeface="微软雅黑" panose="020B0503020204020204" charset="-122"/>
                <a:ea typeface="微软雅黑" panose="020B0503020204020204" charset="-122"/>
                <a:cs typeface="+mn-ea"/>
              </a:rPr>
              <a:t>四</a:t>
            </a:r>
            <a:endParaRPr lang="zh-CN" altLang="en-US" sz="1600" b="1" dirty="0">
              <a:solidFill>
                <a:schemeClr val="bg1"/>
              </a:solidFill>
              <a:latin typeface="微软雅黑" panose="020B0503020204020204" charset="-122"/>
              <a:ea typeface="微软雅黑" panose="020B0503020204020204" charset="-122"/>
              <a:cs typeface="+mn-ea"/>
            </a:endParaRPr>
          </a:p>
        </p:txBody>
      </p:sp>
      <p:sp>
        <p:nvSpPr>
          <p:cNvPr id="36" name="矩形 14"/>
          <p:cNvSpPr/>
          <p:nvPr>
            <p:custDataLst>
              <p:tags r:id="rId12"/>
            </p:custDataLst>
          </p:nvPr>
        </p:nvSpPr>
        <p:spPr>
          <a:xfrm rot="12827325" flipH="1" flipV="1">
            <a:off x="4786190" y="2056950"/>
            <a:ext cx="292209" cy="345822"/>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p>
            <a:pPr algn="ctr"/>
            <a:endParaRPr lang="zh-CN" altLang="en-US" sz="1600">
              <a:solidFill>
                <a:schemeClr val="bg1"/>
              </a:solidFill>
              <a:latin typeface="微软雅黑" panose="020B0503020204020204" charset="-122"/>
              <a:ea typeface="微软雅黑" panose="020B0503020204020204" charset="-122"/>
            </a:endParaRPr>
          </a:p>
        </p:txBody>
      </p:sp>
      <p:sp>
        <p:nvSpPr>
          <p:cNvPr id="4" name="文本框 3"/>
          <p:cNvSpPr txBox="1"/>
          <p:nvPr/>
        </p:nvSpPr>
        <p:spPr>
          <a:xfrm>
            <a:off x="631190" y="1621155"/>
            <a:ext cx="3023870" cy="829945"/>
          </a:xfrm>
          <a:prstGeom prst="rect">
            <a:avLst/>
          </a:prstGeom>
          <a:noFill/>
          <a:ln w="9525">
            <a:noFill/>
          </a:ln>
        </p:spPr>
        <p:txBody>
          <a:bodyPr wrap="square">
            <a:spAutoFit/>
          </a:bodyPr>
          <a:p>
            <a:pPr indent="0"/>
            <a:r>
              <a:rPr lang="zh-CN" sz="1600">
                <a:latin typeface="微软雅黑" panose="020B0503020204020204" charset="-122"/>
                <a:ea typeface="微软雅黑" panose="020B0503020204020204" charset="-122"/>
              </a:rPr>
              <a:t>（一）建立健全海外投资的风险评估预警体系与风险补偿体系</a:t>
            </a:r>
            <a:endParaRPr lang="zh-CN" altLang="en-US" sz="1600">
              <a:solidFill>
                <a:srgbClr val="231F20"/>
              </a:solidFill>
              <a:latin typeface="微软雅黑" panose="020B0503020204020204" charset="-122"/>
              <a:ea typeface="微软雅黑" panose="020B0503020204020204" charset="-122"/>
            </a:endParaRPr>
          </a:p>
        </p:txBody>
      </p:sp>
      <p:sp>
        <p:nvSpPr>
          <p:cNvPr id="5" name="文本框 4"/>
          <p:cNvSpPr txBox="1"/>
          <p:nvPr/>
        </p:nvSpPr>
        <p:spPr>
          <a:xfrm>
            <a:off x="631190" y="2521585"/>
            <a:ext cx="2515870" cy="583565"/>
          </a:xfrm>
          <a:prstGeom prst="rect">
            <a:avLst/>
          </a:prstGeom>
          <a:noFill/>
          <a:ln w="9525">
            <a:noFill/>
          </a:ln>
        </p:spPr>
        <p:txBody>
          <a:bodyPr wrap="square">
            <a:spAutoFit/>
          </a:bodyPr>
          <a:p>
            <a:pPr indent="0"/>
            <a:r>
              <a:rPr lang="zh-CN" sz="1600">
                <a:latin typeface="微软雅黑" panose="020B0503020204020204" charset="-122"/>
                <a:ea typeface="微软雅黑" panose="020B0503020204020204" charset="-122"/>
              </a:rPr>
              <a:t>（二）尽快推出保护海外华侨安全的新战略</a:t>
            </a:r>
            <a:endParaRPr lang="zh-CN" altLang="en-US" sz="1600">
              <a:solidFill>
                <a:srgbClr val="231F20"/>
              </a:solidFill>
              <a:latin typeface="微软雅黑" panose="020B0503020204020204" charset="-122"/>
              <a:ea typeface="微软雅黑" panose="020B0503020204020204" charset="-122"/>
            </a:endParaRPr>
          </a:p>
        </p:txBody>
      </p:sp>
      <p:sp>
        <p:nvSpPr>
          <p:cNvPr id="6" name="文本框 5"/>
          <p:cNvSpPr txBox="1"/>
          <p:nvPr/>
        </p:nvSpPr>
        <p:spPr>
          <a:xfrm>
            <a:off x="5250180" y="2876550"/>
            <a:ext cx="2967355" cy="337185"/>
          </a:xfrm>
          <a:prstGeom prst="rect">
            <a:avLst/>
          </a:prstGeom>
          <a:noFill/>
          <a:ln w="9525">
            <a:noFill/>
          </a:ln>
        </p:spPr>
        <p:txBody>
          <a:bodyPr wrap="square">
            <a:spAutoFit/>
          </a:bodyPr>
          <a:p>
            <a:pPr indent="0"/>
            <a:r>
              <a:rPr lang="zh-CN" sz="1600">
                <a:latin typeface="微软雅黑" panose="020B0503020204020204" charset="-122"/>
                <a:ea typeface="微软雅黑" panose="020B0503020204020204" charset="-122"/>
              </a:rPr>
              <a:t>（三）有效应对出口贸易摩擦</a:t>
            </a:r>
            <a:endParaRPr lang="zh-CN" altLang="en-US" sz="160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5410200" y="1657350"/>
            <a:ext cx="2941320" cy="829945"/>
          </a:xfrm>
          <a:prstGeom prst="rect">
            <a:avLst/>
          </a:prstGeom>
          <a:noFill/>
          <a:ln w="9525">
            <a:noFill/>
          </a:ln>
        </p:spPr>
        <p:txBody>
          <a:bodyPr wrap="square">
            <a:spAutoFit/>
          </a:bodyPr>
          <a:p>
            <a:pPr indent="0"/>
            <a:r>
              <a:rPr lang="zh-CN" sz="1600">
                <a:solidFill>
                  <a:schemeClr val="tx1"/>
                </a:solidFill>
                <a:latin typeface="微软雅黑" panose="020B0503020204020204" charset="-122"/>
                <a:ea typeface="微软雅黑" panose="020B0503020204020204" charset="-122"/>
              </a:rPr>
              <a:t>（四）加强战略储备和军事力量准备的支撑</a:t>
            </a:r>
            <a:endParaRPr lang="zh-CN" sz="1600">
              <a:solidFill>
                <a:srgbClr val="231F20"/>
              </a:solidFill>
              <a:latin typeface="微软雅黑" panose="020B0503020204020204" charset="-122"/>
              <a:ea typeface="微软雅黑" panose="020B0503020204020204" charset="-122"/>
            </a:endParaRPr>
          </a:p>
          <a:p>
            <a:endParaRPr lang="zh-CN" altLang="en-US" sz="1600">
              <a:solidFill>
                <a:srgbClr val="231F20"/>
              </a:solidFill>
              <a:latin typeface="微软雅黑" panose="020B0503020204020204" charset="-122"/>
              <a:ea typeface="微软雅黑" panose="020B0503020204020204" charset="-122"/>
            </a:endParaRPr>
          </a:p>
        </p:txBody>
      </p:sp>
      <p:pic>
        <p:nvPicPr>
          <p:cNvPr id="14" name="图片 13" descr="00300928043_c235b835"/>
          <p:cNvPicPr>
            <a:picLocks noChangeAspect="1"/>
          </p:cNvPicPr>
          <p:nvPr/>
        </p:nvPicPr>
        <p:blipFill>
          <a:blip r:embed="rId13"/>
          <a:stretch>
            <a:fillRect/>
          </a:stretch>
        </p:blipFill>
        <p:spPr>
          <a:xfrm>
            <a:off x="631190" y="3333750"/>
            <a:ext cx="2680335" cy="1507490"/>
          </a:xfrm>
          <a:prstGeom prst="rect">
            <a:avLst/>
          </a:prstGeom>
        </p:spPr>
      </p:pic>
      <p:pic>
        <p:nvPicPr>
          <p:cNvPr id="17" name="图片 16" descr="9IFOEFUQ0AK00025"/>
          <p:cNvPicPr>
            <a:picLocks noChangeAspect="1"/>
          </p:cNvPicPr>
          <p:nvPr/>
        </p:nvPicPr>
        <p:blipFill>
          <a:blip r:embed="rId14"/>
          <a:stretch>
            <a:fillRect/>
          </a:stretch>
        </p:blipFill>
        <p:spPr>
          <a:xfrm>
            <a:off x="5715000" y="3257550"/>
            <a:ext cx="2282190" cy="1515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第十一节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维护资源安全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一、资源安全形势分析</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二、我国资源安全面临的挑战三、维护资源安全的措施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85800" y="2090420"/>
            <a:ext cx="3282950" cy="1322070"/>
          </a:xfrm>
          <a:prstGeom prst="rect">
            <a:avLst/>
          </a:prstGeom>
        </p:spPr>
        <p:txBody>
          <a:bodyPr wrap="square">
            <a:spAutoFit/>
          </a:bodyPr>
          <a:lstStyle/>
          <a:p>
            <a:pPr indent="406400" fontAlgn="auto">
              <a:lnSpc>
                <a:spcPct val="100000"/>
              </a:lnSpc>
              <a:spcAft>
                <a:spcPts val="80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楷体" panose="02010609060101010101" charset="-122"/>
                <a:ea typeface="楷体" panose="02010609060101010101" charset="-122"/>
              </a:rPr>
              <a:t>了解国家安全的基本内容和重点领域、重要作用以及当前维护国家安全所面临的风险和挑战，并学会正确认识和看待各类社会实践，维护国家安全。</a:t>
            </a:r>
            <a:endParaRPr lang="zh-CN" altLang="en-US" sz="1600" dirty="0">
              <a:solidFill>
                <a:schemeClr val="tx1">
                  <a:lumMod val="85000"/>
                  <a:lumOff val="15000"/>
                </a:schemeClr>
              </a:solidFill>
              <a:latin typeface="楷体" panose="02010609060101010101" charset="-122"/>
              <a:ea typeface="楷体" panose="02010609060101010101" charset="-122"/>
            </a:endParaRPr>
          </a:p>
        </p:txBody>
      </p:sp>
      <p:sp>
        <p:nvSpPr>
          <p:cNvPr id="22" name="矩形 21"/>
          <p:cNvSpPr/>
          <p:nvPr/>
        </p:nvSpPr>
        <p:spPr>
          <a:xfrm>
            <a:off x="685800" y="1581150"/>
            <a:ext cx="1758950" cy="398780"/>
          </a:xfrm>
          <a:prstGeom prst="rect">
            <a:avLst/>
          </a:prstGeom>
        </p:spPr>
        <p:txBody>
          <a:bodyPr wrap="square" anchor="t" anchorCtr="0">
            <a:spAutoFit/>
          </a:bodyPr>
          <a:lstStyle/>
          <a:p>
            <a:pPr>
              <a:lnSpc>
                <a:spcPct val="100000"/>
              </a:lnSpc>
            </a:pPr>
            <a:r>
              <a:rPr lang="zh-CN" altLang="en-US" sz="2000" b="1" dirty="0">
                <a:solidFill>
                  <a:schemeClr val="accent1"/>
                </a:solidFill>
                <a:uFillTx/>
                <a:latin typeface="微软雅黑" panose="020B0503020204020204" charset="-122"/>
                <a:ea typeface="微软雅黑" panose="020B0503020204020204" charset="-122"/>
              </a:rPr>
              <a:t>知识目标</a:t>
            </a:r>
            <a:endParaRPr lang="zh-CN" altLang="en-US" sz="2000" b="1" dirty="0">
              <a:solidFill>
                <a:schemeClr val="accent1"/>
              </a:solidFill>
              <a:uFillTx/>
              <a:latin typeface="微软雅黑" panose="020B0503020204020204" charset="-122"/>
              <a:ea typeface="微软雅黑" panose="020B0503020204020204" charset="-122"/>
            </a:endParaRPr>
          </a:p>
        </p:txBody>
      </p:sp>
      <p:cxnSp>
        <p:nvCxnSpPr>
          <p:cNvPr id="6" name="直接连接符 5"/>
          <p:cNvCxnSpPr/>
          <p:nvPr/>
        </p:nvCxnSpPr>
        <p:spPr>
          <a:xfrm flipV="1">
            <a:off x="4572138" y="1979963"/>
            <a:ext cx="0" cy="1773026"/>
          </a:xfrm>
          <a:prstGeom prst="line">
            <a:avLst/>
          </a:prstGeom>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152400" y="133588"/>
            <a:ext cx="4845685" cy="460375"/>
          </a:xfrm>
          <a:prstGeom prst="rect">
            <a:avLst/>
          </a:prstGeom>
          <a:noFill/>
        </p:spPr>
        <p:txBody>
          <a:bodyPr wrap="none" rtlCol="0">
            <a:spAutoFit/>
          </a:bodyPr>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第二章</a:t>
            </a:r>
            <a:r>
              <a:rPr kumimoji="1" lang="en-US" altLang="zh-CN"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切实维护重点领域国家安全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2"/>
            </p:custDataLst>
          </p:nvPr>
        </p:nvSpPr>
        <p:spPr>
          <a:xfrm>
            <a:off x="4876800" y="2090420"/>
            <a:ext cx="3282950" cy="829945"/>
          </a:xfrm>
          <a:prstGeom prst="rect">
            <a:avLst/>
          </a:prstGeom>
        </p:spPr>
        <p:txBody>
          <a:bodyPr wrap="square">
            <a:spAutoFit/>
          </a:bodyPr>
          <a:p>
            <a:pPr indent="406400" fontAlgn="auto">
              <a:lnSpc>
                <a:spcPct val="100000"/>
              </a:lnSpc>
              <a:spcAft>
                <a:spcPts val="80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楷体" panose="02010609060101010101" charset="-122"/>
                <a:ea typeface="楷体" panose="02010609060101010101" charset="-122"/>
              </a:rPr>
              <a:t>增强维护国家安全的责任感和能力，增强忧患意识，做到常怀远虑、居安思危。</a:t>
            </a:r>
            <a:endParaRPr lang="zh-CN" altLang="en-US" sz="1600" dirty="0">
              <a:solidFill>
                <a:schemeClr val="tx1">
                  <a:lumMod val="85000"/>
                  <a:lumOff val="15000"/>
                </a:schemeClr>
              </a:solidFill>
              <a:latin typeface="楷体" panose="02010609060101010101" charset="-122"/>
              <a:ea typeface="楷体" panose="02010609060101010101" charset="-122"/>
            </a:endParaRPr>
          </a:p>
        </p:txBody>
      </p:sp>
      <p:sp>
        <p:nvSpPr>
          <p:cNvPr id="5" name="矩形 4"/>
          <p:cNvSpPr/>
          <p:nvPr>
            <p:custDataLst>
              <p:tags r:id="rId3"/>
            </p:custDataLst>
          </p:nvPr>
        </p:nvSpPr>
        <p:spPr>
          <a:xfrm>
            <a:off x="4876800" y="1581150"/>
            <a:ext cx="1758950" cy="398780"/>
          </a:xfrm>
          <a:prstGeom prst="rect">
            <a:avLst/>
          </a:prstGeom>
        </p:spPr>
        <p:txBody>
          <a:bodyPr wrap="square" anchor="t" anchorCtr="0">
            <a:spAutoFit/>
          </a:bodyPr>
          <a:p>
            <a:pPr>
              <a:lnSpc>
                <a:spcPct val="100000"/>
              </a:lnSpc>
            </a:pPr>
            <a:r>
              <a:rPr lang="zh-CN" altLang="en-US" sz="2000" b="1" dirty="0">
                <a:solidFill>
                  <a:schemeClr val="accent1"/>
                </a:solidFill>
                <a:uFillTx/>
                <a:latin typeface="微软雅黑" panose="020B0503020204020204" charset="-122"/>
                <a:ea typeface="微软雅黑" panose="020B0503020204020204" charset="-122"/>
              </a:rPr>
              <a:t>素养目标</a:t>
            </a:r>
            <a:endParaRPr lang="zh-CN" altLang="en-US" sz="2000" b="1" dirty="0">
              <a:solidFill>
                <a:schemeClr val="accent1"/>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up)">
                                      <p:cBhvr>
                                        <p:cTn id="14" dur="500"/>
                                        <p:tgtEl>
                                          <p:spTgt spid="21"/>
                                        </p:tgtEl>
                                      </p:cBhvr>
                                    </p:animEffect>
                                  </p:childTnLst>
                                </p:cTn>
                              </p:par>
                              <p:par>
                                <p:cTn id="15" presetID="22" presetClass="entr" presetSubtype="1"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4"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一、资源安全形势分析</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5191760" cy="2584450"/>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rPr>
              <a:t>资源安全是一个国家或地区可以持续、稳定、及时、足量和经济地获取所需自然资源的状态。资源安全分为战略性资源安全和非战略性资源安全，又可分为水资源安全、能源资源安全、土地资源安全、矿产资源安全、海洋资源安全、环境资源安全等</a:t>
            </a:r>
            <a:r>
              <a:rPr lang="zh-CN" dirty="0">
                <a:latin typeface="微软雅黑" panose="020B0503020204020204" charset="-122"/>
                <a:ea typeface="微软雅黑" panose="020B0503020204020204" charset="-122"/>
              </a:rPr>
              <a:t>。</a:t>
            </a:r>
            <a:endParaRPr lang="zh-CN" dirty="0">
              <a:latin typeface="微软雅黑" panose="020B0503020204020204" charset="-122"/>
              <a:ea typeface="微软雅黑" panose="020B0503020204020204" charset="-122"/>
            </a:endParaRPr>
          </a:p>
        </p:txBody>
      </p:sp>
      <p:sp>
        <p:nvSpPr>
          <p:cNvPr id="2" name="文本框 1"/>
          <p:cNvSpPr txBox="1"/>
          <p:nvPr/>
        </p:nvSpPr>
        <p:spPr>
          <a:xfrm>
            <a:off x="152400" y="133588"/>
            <a:ext cx="35166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第十一节 | 维护资源安全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6" name="图片 5" descr="u=1223665375,2899697615&amp;fm=253&amp;fmt=auto&amp;app=138&amp;f=JPEG.webp"/>
          <p:cNvPicPr>
            <a:picLocks noChangeAspect="1"/>
          </p:cNvPicPr>
          <p:nvPr/>
        </p:nvPicPr>
        <p:blipFill>
          <a:blip r:embed="rId1"/>
          <a:stretch>
            <a:fillRect/>
          </a:stretch>
        </p:blipFill>
        <p:spPr>
          <a:xfrm>
            <a:off x="5638800" y="1581150"/>
            <a:ext cx="2662555" cy="1647825"/>
          </a:xfrm>
          <a:prstGeom prst="cloud">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一、资源安全形势分析</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8361680" cy="1753235"/>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rPr>
              <a:t>其中，矿产资源安全的内涵主要包括两个方面：资源的供给安全和能源生产与消费的环境安全。也就是说，一方面，矿产资源的供应量必须确保国家运行的总需求，不能“缺血”；另一方面，矿产资源消费过程应无害，不要“因血致病”。矿产资源安全是资源供应安全和矿产资源使用安全的有机统一</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35166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第十一节 | 维护资源安全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7" name="图片 6" descr="u=3605525213,2619831779&amp;fm=253&amp;fmt=auto&amp;app=138&amp;f=JPEG.webp"/>
          <p:cNvPicPr>
            <a:picLocks noChangeAspect="1"/>
          </p:cNvPicPr>
          <p:nvPr/>
        </p:nvPicPr>
        <p:blipFill>
          <a:blip r:embed="rId1"/>
          <a:srcRect l="18700" r="18700"/>
          <a:stretch>
            <a:fillRect/>
          </a:stretch>
        </p:blipFill>
        <p:spPr>
          <a:xfrm>
            <a:off x="1044575" y="3105150"/>
            <a:ext cx="1732915" cy="1732915"/>
          </a:xfrm>
          <a:prstGeom prst="ellipse">
            <a:avLst/>
          </a:prstGeom>
          <a:effectLst>
            <a:outerShdw blurRad="50800" dist="38100" dir="5400000" algn="t" rotWithShape="0">
              <a:prstClr val="black">
                <a:alpha val="40000"/>
              </a:prstClr>
            </a:outerShdw>
          </a:effectLst>
        </p:spPr>
      </p:pic>
      <p:pic>
        <p:nvPicPr>
          <p:cNvPr id="8" name="图片 7" descr="u=2404136586,4221829557&amp;fm=253&amp;fmt=auto&amp;app=138&amp;f=JPEG.webp"/>
          <p:cNvPicPr>
            <a:picLocks noChangeAspect="1"/>
          </p:cNvPicPr>
          <p:nvPr/>
        </p:nvPicPr>
        <p:blipFill>
          <a:blip r:embed="rId2"/>
          <a:srcRect l="21879" r="21879"/>
          <a:stretch>
            <a:fillRect/>
          </a:stretch>
        </p:blipFill>
        <p:spPr>
          <a:xfrm>
            <a:off x="3757930" y="3063875"/>
            <a:ext cx="1628775" cy="1628775"/>
          </a:xfrm>
          <a:prstGeom prst="ellipse">
            <a:avLst/>
          </a:prstGeom>
          <a:effectLst>
            <a:outerShdw blurRad="50800" dist="38100" dir="5400000" algn="t" rotWithShape="0">
              <a:prstClr val="black">
                <a:alpha val="40000"/>
              </a:prstClr>
            </a:outerShdw>
          </a:effectLst>
        </p:spPr>
      </p:pic>
      <p:pic>
        <p:nvPicPr>
          <p:cNvPr id="9" name="图片 8" descr="u=3705595592,1634830224&amp;fm=253&amp;fmt=auto&amp;app=138&amp;f=JPEG.webp"/>
          <p:cNvPicPr>
            <a:picLocks noChangeAspect="1"/>
          </p:cNvPicPr>
          <p:nvPr/>
        </p:nvPicPr>
        <p:blipFill>
          <a:blip r:embed="rId3"/>
          <a:srcRect l="16667" r="16667"/>
          <a:stretch>
            <a:fillRect/>
          </a:stretch>
        </p:blipFill>
        <p:spPr>
          <a:xfrm>
            <a:off x="6248400" y="3063875"/>
            <a:ext cx="1530985" cy="1530985"/>
          </a:xfrm>
          <a:prstGeom prst="ellipse">
            <a:avLst/>
          </a:prstGeom>
          <a:effectLst>
            <a:outerShdw blurRad="50800" dist="38100" dir="5400000" algn="t"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二、我国资源安全面临的挑战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5166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第十一节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维护资源安全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7" name="对象11"/>
          <p:cNvSpPr/>
          <p:nvPr>
            <p:custDataLst>
              <p:tags r:id="rId1"/>
            </p:custDataLst>
          </p:nvPr>
        </p:nvSpPr>
        <p:spPr>
          <a:xfrm>
            <a:off x="3759200" y="2114550"/>
            <a:ext cx="1224280" cy="1135380"/>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3200">
                <a:solidFill>
                  <a:schemeClr val="lt1">
                    <a:lumMod val="100000"/>
                  </a:schemeClr>
                </a:solidFill>
                <a:latin typeface="微软雅黑" panose="020B0503020204020204" charset="-122"/>
                <a:ea typeface="微软雅黑" panose="020B0503020204020204" charset="-122"/>
                <a:cs typeface="+mn-ea"/>
                <a:sym typeface="+mn-ea"/>
              </a:rPr>
              <a:t>挑战</a:t>
            </a:r>
            <a:endParaRPr lang="zh-CN" altLang="en-US" sz="32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8" name="椭圆 7"/>
          <p:cNvSpPr/>
          <p:nvPr>
            <p:custDataLst>
              <p:tags r:id="rId2"/>
            </p:custDataLst>
          </p:nvPr>
        </p:nvSpPr>
        <p:spPr>
          <a:xfrm>
            <a:off x="3505014" y="19620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9" name="椭圆 8"/>
          <p:cNvSpPr/>
          <p:nvPr>
            <p:custDataLst>
              <p:tags r:id="rId3"/>
            </p:custDataLst>
          </p:nvPr>
        </p:nvSpPr>
        <p:spPr>
          <a:xfrm>
            <a:off x="4800600" y="1962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 name="椭圆 9"/>
          <p:cNvSpPr/>
          <p:nvPr>
            <p:custDataLst>
              <p:tags r:id="rId4"/>
            </p:custDataLst>
          </p:nvPr>
        </p:nvSpPr>
        <p:spPr>
          <a:xfrm>
            <a:off x="3505200" y="29527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12" name="椭圆 11"/>
          <p:cNvSpPr/>
          <p:nvPr>
            <p:custDataLst>
              <p:tags r:id="rId5"/>
            </p:custDataLst>
          </p:nvPr>
        </p:nvSpPr>
        <p:spPr>
          <a:xfrm>
            <a:off x="4800600" y="29527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04</a:t>
            </a:r>
            <a:endParaRPr lang="zh-CN" altLang="en-US" b="1">
              <a:solidFill>
                <a:schemeClr val="lt1">
                  <a:lumMod val="100000"/>
                </a:schemeClr>
              </a:solidFill>
              <a:latin typeface="+mn-ea"/>
              <a:cs typeface="+mn-ea"/>
            </a:endParaRPr>
          </a:p>
        </p:txBody>
      </p:sp>
      <p:sp>
        <p:nvSpPr>
          <p:cNvPr id="13" name="文本框 12"/>
          <p:cNvSpPr txBox="1"/>
          <p:nvPr/>
        </p:nvSpPr>
        <p:spPr>
          <a:xfrm>
            <a:off x="415925" y="1581150"/>
            <a:ext cx="3180080" cy="1060450"/>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cs typeface="微软雅黑" panose="020B0503020204020204" charset="-122"/>
              </a:rPr>
              <a:t>资源安全在国家安全中占有基础地位。资源就是资财的来源，是人类生存与发展的不可或缺的自然物质。</a:t>
            </a:r>
            <a:endParaRPr lang="zh-CN"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5334000" y="1352550"/>
            <a:ext cx="3633470" cy="1383665"/>
          </a:xfrm>
          <a:prstGeom prst="rect">
            <a:avLst/>
          </a:prstGeom>
          <a:noFill/>
          <a:ln w="9525">
            <a:noFill/>
          </a:ln>
        </p:spPr>
        <p:txBody>
          <a:bodyPr wrap="square">
            <a:spAutoFit/>
          </a:bodyPr>
          <a:p>
            <a:pPr indent="0">
              <a:lnSpc>
                <a:spcPct val="150000"/>
              </a:lnSpc>
            </a:pPr>
            <a:r>
              <a:rPr lang="zh-CN" sz="1400">
                <a:latin typeface="微软雅黑" panose="020B0503020204020204" charset="-122"/>
                <a:ea typeface="微软雅黑" panose="020B0503020204020204" charset="-122"/>
              </a:rPr>
              <a:t>从实现经济发展战略目标的矿产资源保障程度看，我国矿产资源需求增长旺盛，保障严重不足，对外依存度逐步逼近临界点，矿产资源供求矛盾日益加剧</a:t>
            </a:r>
            <a:r>
              <a:rPr lang="zh-CN" sz="1400" b="0">
                <a:solidFill>
                  <a:srgbClr val="231F20"/>
                </a:solidFill>
                <a:latin typeface="微软雅黑" panose="020B0503020204020204" charset="-122"/>
                <a:ea typeface="微软雅黑" panose="020B0503020204020204" charset="-122"/>
              </a:rPr>
              <a:t>。</a:t>
            </a:r>
            <a:endParaRPr lang="zh-CN" altLang="en-US" sz="1400" b="0">
              <a:solidFill>
                <a:srgbClr val="231F20"/>
              </a:solidFill>
              <a:latin typeface="微软雅黑" panose="020B0503020204020204" charset="-122"/>
              <a:ea typeface="微软雅黑" panose="020B0503020204020204" charset="-122"/>
            </a:endParaRPr>
          </a:p>
        </p:txBody>
      </p:sp>
      <p:sp>
        <p:nvSpPr>
          <p:cNvPr id="15" name="文本框 14"/>
          <p:cNvSpPr txBox="1"/>
          <p:nvPr/>
        </p:nvSpPr>
        <p:spPr>
          <a:xfrm>
            <a:off x="328295" y="2800350"/>
            <a:ext cx="3340735" cy="2030095"/>
          </a:xfrm>
          <a:prstGeom prst="rect">
            <a:avLst/>
          </a:prstGeom>
          <a:noFill/>
          <a:ln w="9525">
            <a:noFill/>
          </a:ln>
        </p:spPr>
        <p:txBody>
          <a:bodyPr wrap="square">
            <a:spAutoFit/>
          </a:bodyPr>
          <a:p>
            <a:pPr indent="0">
              <a:lnSpc>
                <a:spcPct val="150000"/>
              </a:lnSpc>
            </a:pPr>
            <a:r>
              <a:rPr lang="zh-CN" sz="1400">
                <a:latin typeface="微软雅黑" panose="020B0503020204020204" charset="-122"/>
                <a:ea typeface="微软雅黑" panose="020B0503020204020204" charset="-122"/>
                <a:cs typeface="微软雅黑" panose="020B0503020204020204" charset="-122"/>
              </a:rPr>
              <a:t>在矿产资源保障能力上，我国虽然还有一定的潜力，但矿产资源开发利用难度日益增大。广大西部地区地质勘查程度较低，海洋找矿、深部地质找矿尚未大规模开展，还具有相当潜力。矿产资源综合利用也还有较大潜力</a:t>
            </a:r>
            <a:r>
              <a:rPr lang="zh-CN" sz="1400" b="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5410200" y="2952750"/>
            <a:ext cx="3519170" cy="1383665"/>
          </a:xfrm>
          <a:prstGeom prst="rect">
            <a:avLst/>
          </a:prstGeom>
          <a:noFill/>
          <a:ln w="9525">
            <a:noFill/>
          </a:ln>
        </p:spPr>
        <p:txBody>
          <a:bodyPr wrap="square">
            <a:spAutoFit/>
          </a:bodyPr>
          <a:p>
            <a:pPr indent="0">
              <a:lnSpc>
                <a:spcPct val="150000"/>
              </a:lnSpc>
            </a:pPr>
            <a:r>
              <a:rPr lang="zh-CN" sz="1400">
                <a:latin typeface="微软雅黑" panose="020B0503020204020204" charset="-122"/>
                <a:ea typeface="微软雅黑" panose="020B0503020204020204" charset="-122"/>
              </a:rPr>
              <a:t>在很长一段时间内，与资源能源相关的管理、开发和研究职能，分散在国家发展改革委、自然资源部、生态环境部等部门，权限不明、职责不清。</a:t>
            </a:r>
            <a:endParaRPr lang="zh-CN" sz="1400">
              <a:latin typeface="微软雅黑" panose="020B0503020204020204" charset="-122"/>
              <a:ea typeface="微软雅黑" panose="020B0503020204020204" charset="-122"/>
            </a:endParaRPr>
          </a:p>
        </p:txBody>
      </p:sp>
      <p:pic>
        <p:nvPicPr>
          <p:cNvPr id="67" name="图片 66" descr="u=827439595,556510327&amp;fm=253&amp;fmt=auto&amp;app=138&amp;f=JPEG.webp"/>
          <p:cNvPicPr>
            <a:picLocks noChangeAspect="1"/>
          </p:cNvPicPr>
          <p:nvPr/>
        </p:nvPicPr>
        <p:blipFill>
          <a:blip r:embed="rId6">
            <a:clrChange>
              <a:clrFrom>
                <a:srgbClr val="FEFEFE">
                  <a:alpha val="100000"/>
                </a:srgbClr>
              </a:clrFrom>
              <a:clrTo>
                <a:srgbClr val="FEFEFE">
                  <a:alpha val="100000"/>
                  <a:alpha val="0"/>
                </a:srgbClr>
              </a:clrTo>
            </a:clrChange>
          </a:blip>
          <a:stretch>
            <a:fillRect/>
          </a:stretch>
        </p:blipFill>
        <p:spPr>
          <a:xfrm>
            <a:off x="3524250" y="3486150"/>
            <a:ext cx="1696085" cy="1115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三、维护资源安全的措施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5166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第十一节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维护资源安全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3" name="Line 9"/>
          <p:cNvSpPr>
            <a:spLocks noChangeShapeType="1"/>
          </p:cNvSpPr>
          <p:nvPr>
            <p:custDataLst>
              <p:tags r:id="rId1"/>
            </p:custDataLst>
          </p:nvPr>
        </p:nvSpPr>
        <p:spPr bwMode="auto">
          <a:xfrm>
            <a:off x="3216458" y="2338161"/>
            <a:ext cx="0" cy="351492"/>
          </a:xfrm>
          <a:prstGeom prst="line">
            <a:avLst/>
          </a:prstGeom>
          <a:noFill/>
          <a:ln w="6350">
            <a:solidFill>
              <a:srgbClr val="EF6541">
                <a:lumMod val="60000"/>
                <a:lumOff val="40000"/>
              </a:srgbClr>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54" name="Oval 10"/>
          <p:cNvSpPr>
            <a:spLocks noChangeArrowheads="1"/>
          </p:cNvSpPr>
          <p:nvPr>
            <p:custDataLst>
              <p:tags r:id="rId2"/>
            </p:custDataLst>
          </p:nvPr>
        </p:nvSpPr>
        <p:spPr bwMode="auto">
          <a:xfrm>
            <a:off x="2876527" y="1550773"/>
            <a:ext cx="679859" cy="677546"/>
          </a:xfrm>
          <a:prstGeom prst="ellipse">
            <a:avLst/>
          </a:prstGeom>
          <a:solidFill>
            <a:srgbClr val="EF6541">
              <a:lumMod val="60000"/>
              <a:lumOff val="40000"/>
            </a:srgbClr>
          </a:solidFill>
          <a:ln w="9525">
            <a:solidFill>
              <a:srgbClr val="FFFFFF"/>
            </a:solidFill>
            <a:round/>
          </a:ln>
        </p:spPr>
        <p:txBody>
          <a:bodyPr>
            <a:normAutofit/>
          </a:bodyPr>
          <a:lstStyle/>
          <a:p>
            <a:endParaRPr lang="zh-CN" altLang="en-US" sz="1350"/>
          </a:p>
        </p:txBody>
      </p:sp>
      <p:sp>
        <p:nvSpPr>
          <p:cNvPr id="55" name="Freeform 11"/>
          <p:cNvSpPr/>
          <p:nvPr>
            <p:custDataLst>
              <p:tags r:id="rId3"/>
            </p:custDataLst>
          </p:nvPr>
        </p:nvSpPr>
        <p:spPr bwMode="auto">
          <a:xfrm>
            <a:off x="2683439" y="1124127"/>
            <a:ext cx="1112287" cy="129959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lumMod val="60000"/>
              <a:lumOff val="40000"/>
            </a:srgbClr>
          </a:solidFill>
          <a:ln w="9525">
            <a:noFill/>
            <a:round/>
          </a:ln>
        </p:spPr>
        <p:txBody>
          <a:bodyPr>
            <a:normAutofit/>
          </a:bodyPr>
          <a:lstStyle/>
          <a:p>
            <a:endParaRPr lang="zh-CN" altLang="en-US" sz="1350"/>
          </a:p>
        </p:txBody>
      </p:sp>
      <p:sp>
        <p:nvSpPr>
          <p:cNvPr id="57" name="Freeform 30"/>
          <p:cNvSpPr>
            <a:spLocks noEditPoints="1"/>
          </p:cNvSpPr>
          <p:nvPr>
            <p:custDataLst>
              <p:tags r:id="rId4"/>
            </p:custDataLst>
          </p:nvPr>
        </p:nvSpPr>
        <p:spPr bwMode="auto">
          <a:xfrm>
            <a:off x="3059211" y="1742706"/>
            <a:ext cx="314493" cy="293681"/>
          </a:xfrm>
          <a:custGeom>
            <a:avLst/>
            <a:gdLst>
              <a:gd name="T0" fmla="*/ 27 w 166"/>
              <a:gd name="T1" fmla="*/ 100 h 155"/>
              <a:gd name="T2" fmla="*/ 23 w 166"/>
              <a:gd name="T3" fmla="*/ 90 h 155"/>
              <a:gd name="T4" fmla="*/ 20 w 166"/>
              <a:gd name="T5" fmla="*/ 23 h 155"/>
              <a:gd name="T6" fmla="*/ 50 w 166"/>
              <a:gd name="T7" fmla="*/ 26 h 155"/>
              <a:gd name="T8" fmla="*/ 50 w 166"/>
              <a:gd name="T9" fmla="*/ 0 h 155"/>
              <a:gd name="T10" fmla="*/ 114 w 166"/>
              <a:gd name="T11" fmla="*/ 26 h 155"/>
              <a:gd name="T12" fmla="*/ 119 w 166"/>
              <a:gd name="T13" fmla="*/ 30 h 155"/>
              <a:gd name="T14" fmla="*/ 166 w 166"/>
              <a:gd name="T15" fmla="*/ 80 h 155"/>
              <a:gd name="T16" fmla="*/ 139 w 166"/>
              <a:gd name="T17" fmla="*/ 95 h 155"/>
              <a:gd name="T18" fmla="*/ 155 w 166"/>
              <a:gd name="T19" fmla="*/ 117 h 155"/>
              <a:gd name="T20" fmla="*/ 89 w 166"/>
              <a:gd name="T21" fmla="*/ 134 h 155"/>
              <a:gd name="T22" fmla="*/ 82 w 166"/>
              <a:gd name="T23" fmla="*/ 135 h 155"/>
              <a:gd name="T24" fmla="*/ 80 w 166"/>
              <a:gd name="T25" fmla="*/ 135 h 155"/>
              <a:gd name="T26" fmla="*/ 13 w 166"/>
              <a:gd name="T27" fmla="*/ 118 h 155"/>
              <a:gd name="T28" fmla="*/ 36 w 166"/>
              <a:gd name="T29" fmla="*/ 79 h 155"/>
              <a:gd name="T30" fmla="*/ 42 w 166"/>
              <a:gd name="T31" fmla="*/ 97 h 155"/>
              <a:gd name="T32" fmla="*/ 44 w 166"/>
              <a:gd name="T33" fmla="*/ 101 h 155"/>
              <a:gd name="T34" fmla="*/ 61 w 166"/>
              <a:gd name="T35" fmla="*/ 135 h 155"/>
              <a:gd name="T36" fmla="*/ 77 w 166"/>
              <a:gd name="T37" fmla="*/ 120 h 155"/>
              <a:gd name="T38" fmla="*/ 82 w 166"/>
              <a:gd name="T39" fmla="*/ 120 h 155"/>
              <a:gd name="T40" fmla="*/ 91 w 166"/>
              <a:gd name="T41" fmla="*/ 119 h 155"/>
              <a:gd name="T42" fmla="*/ 107 w 166"/>
              <a:gd name="T43" fmla="*/ 133 h 155"/>
              <a:gd name="T44" fmla="*/ 122 w 166"/>
              <a:gd name="T45" fmla="*/ 97 h 155"/>
              <a:gd name="T46" fmla="*/ 127 w 166"/>
              <a:gd name="T47" fmla="*/ 82 h 155"/>
              <a:gd name="T48" fmla="*/ 128 w 166"/>
              <a:gd name="T49" fmla="*/ 77 h 155"/>
              <a:gd name="T50" fmla="*/ 137 w 166"/>
              <a:gd name="T51" fmla="*/ 39 h 155"/>
              <a:gd name="T52" fmla="*/ 113 w 166"/>
              <a:gd name="T53" fmla="*/ 43 h 155"/>
              <a:gd name="T54" fmla="*/ 103 w 166"/>
              <a:gd name="T55" fmla="*/ 37 h 155"/>
              <a:gd name="T56" fmla="*/ 99 w 166"/>
              <a:gd name="T57" fmla="*/ 14 h 155"/>
              <a:gd name="T58" fmla="*/ 65 w 166"/>
              <a:gd name="T59" fmla="*/ 34 h 155"/>
              <a:gd name="T60" fmla="*/ 50 w 166"/>
              <a:gd name="T61" fmla="*/ 44 h 155"/>
              <a:gd name="T62" fmla="*/ 47 w 166"/>
              <a:gd name="T63" fmla="*/ 47 h 155"/>
              <a:gd name="T64" fmla="*/ 19 w 166"/>
              <a:gd name="T65" fmla="*/ 73 h 155"/>
              <a:gd name="T66" fmla="*/ 83 w 166"/>
              <a:gd name="T67" fmla="*/ 50 h 155"/>
              <a:gd name="T68" fmla="*/ 110 w 166"/>
              <a:gd name="T69" fmla="*/ 75 h 155"/>
              <a:gd name="T70" fmla="*/ 83 w 166"/>
              <a:gd name="T71" fmla="*/ 101 h 155"/>
              <a:gd name="T72" fmla="*/ 83 w 166"/>
              <a:gd name="T73" fmla="*/ 94 h 155"/>
              <a:gd name="T74" fmla="*/ 95 w 166"/>
              <a:gd name="T75" fmla="*/ 75 h 155"/>
              <a:gd name="T76" fmla="*/ 83 w 166"/>
              <a:gd name="T77" fmla="*/ 64 h 155"/>
              <a:gd name="T78" fmla="*/ 72 w 166"/>
              <a:gd name="T79" fmla="*/ 75 h 155"/>
              <a:gd name="T80" fmla="*/ 83 w 166"/>
              <a:gd name="T81" fmla="*/ 87 h 155"/>
              <a:gd name="T82" fmla="*/ 83 w 166"/>
              <a:gd name="T83" fmla="*/ 94 h 155"/>
              <a:gd name="T84" fmla="*/ 57 w 166"/>
              <a:gd name="T85" fmla="*/ 7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 h="155">
                <a:moveTo>
                  <a:pt x="13" y="118"/>
                </a:moveTo>
                <a:cubicBezTo>
                  <a:pt x="27" y="100"/>
                  <a:pt x="27" y="100"/>
                  <a:pt x="27" y="100"/>
                </a:cubicBezTo>
                <a:cubicBezTo>
                  <a:pt x="25" y="97"/>
                  <a:pt x="24" y="93"/>
                  <a:pt x="23" y="90"/>
                </a:cubicBezTo>
                <a:cubicBezTo>
                  <a:pt x="23" y="90"/>
                  <a:pt x="23" y="90"/>
                  <a:pt x="23" y="90"/>
                </a:cubicBezTo>
                <a:cubicBezTo>
                  <a:pt x="0" y="82"/>
                  <a:pt x="0" y="82"/>
                  <a:pt x="0" y="82"/>
                </a:cubicBezTo>
                <a:cubicBezTo>
                  <a:pt x="20" y="23"/>
                  <a:pt x="20" y="23"/>
                  <a:pt x="20" y="23"/>
                </a:cubicBezTo>
                <a:cubicBezTo>
                  <a:pt x="43" y="31"/>
                  <a:pt x="43" y="31"/>
                  <a:pt x="43" y="31"/>
                </a:cubicBezTo>
                <a:cubicBezTo>
                  <a:pt x="45" y="29"/>
                  <a:pt x="48" y="27"/>
                  <a:pt x="50" y="26"/>
                </a:cubicBezTo>
                <a:cubicBezTo>
                  <a:pt x="50" y="26"/>
                  <a:pt x="50" y="26"/>
                  <a:pt x="50" y="26"/>
                </a:cubicBezTo>
                <a:cubicBezTo>
                  <a:pt x="50" y="0"/>
                  <a:pt x="50" y="0"/>
                  <a:pt x="50" y="0"/>
                </a:cubicBezTo>
                <a:cubicBezTo>
                  <a:pt x="114" y="0"/>
                  <a:pt x="114" y="0"/>
                  <a:pt x="114" y="0"/>
                </a:cubicBezTo>
                <a:cubicBezTo>
                  <a:pt x="114" y="26"/>
                  <a:pt x="114" y="26"/>
                  <a:pt x="114" y="26"/>
                </a:cubicBezTo>
                <a:cubicBezTo>
                  <a:pt x="116" y="27"/>
                  <a:pt x="118" y="28"/>
                  <a:pt x="119" y="30"/>
                </a:cubicBezTo>
                <a:cubicBezTo>
                  <a:pt x="119" y="30"/>
                  <a:pt x="119" y="30"/>
                  <a:pt x="119" y="30"/>
                </a:cubicBezTo>
                <a:cubicBezTo>
                  <a:pt x="146" y="21"/>
                  <a:pt x="146" y="21"/>
                  <a:pt x="146" y="21"/>
                </a:cubicBezTo>
                <a:cubicBezTo>
                  <a:pt x="166" y="80"/>
                  <a:pt x="166" y="80"/>
                  <a:pt x="166" y="80"/>
                </a:cubicBezTo>
                <a:cubicBezTo>
                  <a:pt x="141" y="88"/>
                  <a:pt x="141" y="88"/>
                  <a:pt x="141" y="88"/>
                </a:cubicBezTo>
                <a:cubicBezTo>
                  <a:pt x="140" y="91"/>
                  <a:pt x="140" y="93"/>
                  <a:pt x="139" y="95"/>
                </a:cubicBezTo>
                <a:cubicBezTo>
                  <a:pt x="139" y="95"/>
                  <a:pt x="139" y="95"/>
                  <a:pt x="139" y="95"/>
                </a:cubicBezTo>
                <a:cubicBezTo>
                  <a:pt x="155" y="117"/>
                  <a:pt x="155" y="117"/>
                  <a:pt x="155" y="117"/>
                </a:cubicBezTo>
                <a:cubicBezTo>
                  <a:pt x="104" y="154"/>
                  <a:pt x="104" y="154"/>
                  <a:pt x="104" y="154"/>
                </a:cubicBezTo>
                <a:cubicBezTo>
                  <a:pt x="89" y="134"/>
                  <a:pt x="89" y="134"/>
                  <a:pt x="89" y="134"/>
                </a:cubicBezTo>
                <a:cubicBezTo>
                  <a:pt x="87" y="135"/>
                  <a:pt x="84" y="135"/>
                  <a:pt x="82" y="135"/>
                </a:cubicBezTo>
                <a:cubicBezTo>
                  <a:pt x="82" y="135"/>
                  <a:pt x="82" y="135"/>
                  <a:pt x="82" y="135"/>
                </a:cubicBezTo>
                <a:cubicBezTo>
                  <a:pt x="81" y="135"/>
                  <a:pt x="81" y="135"/>
                  <a:pt x="80" y="135"/>
                </a:cubicBezTo>
                <a:cubicBezTo>
                  <a:pt x="80" y="135"/>
                  <a:pt x="80" y="135"/>
                  <a:pt x="80" y="135"/>
                </a:cubicBezTo>
                <a:cubicBezTo>
                  <a:pt x="65" y="155"/>
                  <a:pt x="65" y="155"/>
                  <a:pt x="65" y="155"/>
                </a:cubicBezTo>
                <a:cubicBezTo>
                  <a:pt x="13" y="118"/>
                  <a:pt x="13" y="118"/>
                  <a:pt x="13" y="118"/>
                </a:cubicBezTo>
                <a:close/>
                <a:moveTo>
                  <a:pt x="19" y="73"/>
                </a:moveTo>
                <a:cubicBezTo>
                  <a:pt x="36" y="79"/>
                  <a:pt x="36" y="79"/>
                  <a:pt x="36" y="79"/>
                </a:cubicBezTo>
                <a:cubicBezTo>
                  <a:pt x="37" y="83"/>
                  <a:pt x="37" y="83"/>
                  <a:pt x="37" y="83"/>
                </a:cubicBezTo>
                <a:cubicBezTo>
                  <a:pt x="38" y="88"/>
                  <a:pt x="40" y="93"/>
                  <a:pt x="42" y="97"/>
                </a:cubicBezTo>
                <a:cubicBezTo>
                  <a:pt x="42" y="97"/>
                  <a:pt x="42" y="97"/>
                  <a:pt x="42" y="97"/>
                </a:cubicBezTo>
                <a:cubicBezTo>
                  <a:pt x="44" y="101"/>
                  <a:pt x="44" y="101"/>
                  <a:pt x="44" y="101"/>
                </a:cubicBezTo>
                <a:cubicBezTo>
                  <a:pt x="34" y="115"/>
                  <a:pt x="34" y="115"/>
                  <a:pt x="34" y="115"/>
                </a:cubicBezTo>
                <a:cubicBezTo>
                  <a:pt x="61" y="135"/>
                  <a:pt x="61" y="135"/>
                  <a:pt x="61" y="135"/>
                </a:cubicBezTo>
                <a:cubicBezTo>
                  <a:pt x="73" y="120"/>
                  <a:pt x="73" y="120"/>
                  <a:pt x="73" y="120"/>
                </a:cubicBezTo>
                <a:cubicBezTo>
                  <a:pt x="77" y="120"/>
                  <a:pt x="77" y="120"/>
                  <a:pt x="77" y="120"/>
                </a:cubicBezTo>
                <a:cubicBezTo>
                  <a:pt x="79" y="120"/>
                  <a:pt x="80" y="120"/>
                  <a:pt x="82" y="120"/>
                </a:cubicBezTo>
                <a:cubicBezTo>
                  <a:pt x="82" y="120"/>
                  <a:pt x="82" y="120"/>
                  <a:pt x="82" y="120"/>
                </a:cubicBezTo>
                <a:cubicBezTo>
                  <a:pt x="85" y="120"/>
                  <a:pt x="88" y="120"/>
                  <a:pt x="91" y="119"/>
                </a:cubicBezTo>
                <a:cubicBezTo>
                  <a:pt x="91" y="119"/>
                  <a:pt x="91" y="119"/>
                  <a:pt x="91" y="119"/>
                </a:cubicBezTo>
                <a:cubicBezTo>
                  <a:pt x="96" y="118"/>
                  <a:pt x="96" y="118"/>
                  <a:pt x="96" y="118"/>
                </a:cubicBezTo>
                <a:cubicBezTo>
                  <a:pt x="107" y="133"/>
                  <a:pt x="107" y="133"/>
                  <a:pt x="107" y="133"/>
                </a:cubicBezTo>
                <a:cubicBezTo>
                  <a:pt x="135" y="114"/>
                  <a:pt x="135" y="114"/>
                  <a:pt x="135" y="114"/>
                </a:cubicBezTo>
                <a:cubicBezTo>
                  <a:pt x="122" y="97"/>
                  <a:pt x="122" y="97"/>
                  <a:pt x="122" y="97"/>
                </a:cubicBezTo>
                <a:cubicBezTo>
                  <a:pt x="124" y="93"/>
                  <a:pt x="124" y="93"/>
                  <a:pt x="124" y="93"/>
                </a:cubicBezTo>
                <a:cubicBezTo>
                  <a:pt x="125" y="90"/>
                  <a:pt x="126" y="86"/>
                  <a:pt x="127" y="82"/>
                </a:cubicBezTo>
                <a:cubicBezTo>
                  <a:pt x="127" y="82"/>
                  <a:pt x="127" y="82"/>
                  <a:pt x="127" y="82"/>
                </a:cubicBezTo>
                <a:cubicBezTo>
                  <a:pt x="128" y="77"/>
                  <a:pt x="128" y="77"/>
                  <a:pt x="128" y="77"/>
                </a:cubicBezTo>
                <a:cubicBezTo>
                  <a:pt x="147" y="71"/>
                  <a:pt x="147" y="71"/>
                  <a:pt x="147" y="71"/>
                </a:cubicBezTo>
                <a:cubicBezTo>
                  <a:pt x="137" y="39"/>
                  <a:pt x="137" y="39"/>
                  <a:pt x="137" y="39"/>
                </a:cubicBezTo>
                <a:cubicBezTo>
                  <a:pt x="116" y="46"/>
                  <a:pt x="116" y="46"/>
                  <a:pt x="116" y="46"/>
                </a:cubicBezTo>
                <a:cubicBezTo>
                  <a:pt x="113" y="43"/>
                  <a:pt x="113" y="43"/>
                  <a:pt x="113" y="43"/>
                </a:cubicBezTo>
                <a:cubicBezTo>
                  <a:pt x="110" y="41"/>
                  <a:pt x="107" y="38"/>
                  <a:pt x="103" y="37"/>
                </a:cubicBezTo>
                <a:cubicBezTo>
                  <a:pt x="103" y="37"/>
                  <a:pt x="103" y="37"/>
                  <a:pt x="103" y="37"/>
                </a:cubicBezTo>
                <a:cubicBezTo>
                  <a:pt x="99" y="35"/>
                  <a:pt x="99" y="35"/>
                  <a:pt x="99" y="35"/>
                </a:cubicBezTo>
                <a:cubicBezTo>
                  <a:pt x="99" y="14"/>
                  <a:pt x="99" y="14"/>
                  <a:pt x="99" y="14"/>
                </a:cubicBezTo>
                <a:cubicBezTo>
                  <a:pt x="65" y="14"/>
                  <a:pt x="65" y="14"/>
                  <a:pt x="65" y="14"/>
                </a:cubicBezTo>
                <a:cubicBezTo>
                  <a:pt x="65" y="34"/>
                  <a:pt x="65" y="34"/>
                  <a:pt x="65" y="34"/>
                </a:cubicBezTo>
                <a:cubicBezTo>
                  <a:pt x="61" y="36"/>
                  <a:pt x="61" y="36"/>
                  <a:pt x="61" y="36"/>
                </a:cubicBezTo>
                <a:cubicBezTo>
                  <a:pt x="57" y="38"/>
                  <a:pt x="53" y="41"/>
                  <a:pt x="50" y="44"/>
                </a:cubicBezTo>
                <a:cubicBezTo>
                  <a:pt x="50" y="44"/>
                  <a:pt x="50" y="44"/>
                  <a:pt x="50" y="44"/>
                </a:cubicBezTo>
                <a:cubicBezTo>
                  <a:pt x="47" y="47"/>
                  <a:pt x="47" y="47"/>
                  <a:pt x="47" y="47"/>
                </a:cubicBezTo>
                <a:cubicBezTo>
                  <a:pt x="29" y="41"/>
                  <a:pt x="29" y="41"/>
                  <a:pt x="29" y="41"/>
                </a:cubicBezTo>
                <a:cubicBezTo>
                  <a:pt x="19" y="73"/>
                  <a:pt x="19" y="73"/>
                  <a:pt x="19" y="73"/>
                </a:cubicBezTo>
                <a:close/>
                <a:moveTo>
                  <a:pt x="57" y="75"/>
                </a:moveTo>
                <a:cubicBezTo>
                  <a:pt x="57" y="61"/>
                  <a:pt x="69" y="50"/>
                  <a:pt x="83" y="50"/>
                </a:cubicBezTo>
                <a:cubicBezTo>
                  <a:pt x="83" y="50"/>
                  <a:pt x="83" y="50"/>
                  <a:pt x="83" y="50"/>
                </a:cubicBezTo>
                <a:cubicBezTo>
                  <a:pt x="98" y="50"/>
                  <a:pt x="110" y="61"/>
                  <a:pt x="110" y="75"/>
                </a:cubicBezTo>
                <a:cubicBezTo>
                  <a:pt x="110" y="75"/>
                  <a:pt x="110" y="75"/>
                  <a:pt x="110" y="75"/>
                </a:cubicBezTo>
                <a:cubicBezTo>
                  <a:pt x="110" y="90"/>
                  <a:pt x="98" y="101"/>
                  <a:pt x="83" y="101"/>
                </a:cubicBezTo>
                <a:cubicBezTo>
                  <a:pt x="83" y="101"/>
                  <a:pt x="83" y="101"/>
                  <a:pt x="83" y="101"/>
                </a:cubicBezTo>
                <a:cubicBezTo>
                  <a:pt x="83" y="94"/>
                  <a:pt x="83" y="94"/>
                  <a:pt x="83" y="94"/>
                </a:cubicBezTo>
                <a:cubicBezTo>
                  <a:pt x="83" y="87"/>
                  <a:pt x="83" y="87"/>
                  <a:pt x="83" y="87"/>
                </a:cubicBezTo>
                <a:cubicBezTo>
                  <a:pt x="90" y="87"/>
                  <a:pt x="95" y="82"/>
                  <a:pt x="95" y="75"/>
                </a:cubicBezTo>
                <a:cubicBezTo>
                  <a:pt x="95" y="75"/>
                  <a:pt x="95" y="75"/>
                  <a:pt x="95" y="75"/>
                </a:cubicBezTo>
                <a:cubicBezTo>
                  <a:pt x="95" y="69"/>
                  <a:pt x="90" y="64"/>
                  <a:pt x="83" y="64"/>
                </a:cubicBezTo>
                <a:cubicBezTo>
                  <a:pt x="83" y="64"/>
                  <a:pt x="83" y="64"/>
                  <a:pt x="83" y="64"/>
                </a:cubicBezTo>
                <a:cubicBezTo>
                  <a:pt x="77" y="64"/>
                  <a:pt x="72" y="69"/>
                  <a:pt x="72" y="75"/>
                </a:cubicBezTo>
                <a:cubicBezTo>
                  <a:pt x="72" y="75"/>
                  <a:pt x="72" y="75"/>
                  <a:pt x="72" y="75"/>
                </a:cubicBezTo>
                <a:cubicBezTo>
                  <a:pt x="72" y="82"/>
                  <a:pt x="77" y="87"/>
                  <a:pt x="83" y="87"/>
                </a:cubicBezTo>
                <a:cubicBezTo>
                  <a:pt x="83" y="87"/>
                  <a:pt x="83" y="87"/>
                  <a:pt x="83" y="87"/>
                </a:cubicBezTo>
                <a:cubicBezTo>
                  <a:pt x="83" y="94"/>
                  <a:pt x="83" y="94"/>
                  <a:pt x="83" y="94"/>
                </a:cubicBezTo>
                <a:cubicBezTo>
                  <a:pt x="83" y="101"/>
                  <a:pt x="83" y="101"/>
                  <a:pt x="83" y="101"/>
                </a:cubicBezTo>
                <a:cubicBezTo>
                  <a:pt x="69" y="101"/>
                  <a:pt x="57" y="90"/>
                  <a:pt x="57" y="75"/>
                </a:cubicBezTo>
                <a:close/>
              </a:path>
            </a:pathLst>
          </a:custGeom>
          <a:solidFill>
            <a:srgbClr val="EF6541"/>
          </a:solidFill>
          <a:ln>
            <a:noFill/>
          </a:ln>
        </p:spPr>
        <p:txBody>
          <a:bodyPr>
            <a:normAutofit lnSpcReduction="20000"/>
          </a:bodyPr>
          <a:lstStyle/>
          <a:p>
            <a:endParaRPr lang="zh-CN" altLang="en-US" sz="1350"/>
          </a:p>
        </p:txBody>
      </p:sp>
      <p:sp>
        <p:nvSpPr>
          <p:cNvPr id="58" name="Line 12"/>
          <p:cNvSpPr>
            <a:spLocks noChangeShapeType="1"/>
          </p:cNvSpPr>
          <p:nvPr>
            <p:custDataLst>
              <p:tags r:id="rId5"/>
            </p:custDataLst>
          </p:nvPr>
        </p:nvSpPr>
        <p:spPr bwMode="auto">
          <a:xfrm>
            <a:off x="5338734" y="2338161"/>
            <a:ext cx="0" cy="351492"/>
          </a:xfrm>
          <a:prstGeom prst="line">
            <a:avLst/>
          </a:prstGeom>
          <a:noFill/>
          <a:ln w="6350">
            <a:solidFill>
              <a:srgbClr val="EF6541"/>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59" name="Oval 13"/>
          <p:cNvSpPr>
            <a:spLocks noChangeArrowheads="1"/>
          </p:cNvSpPr>
          <p:nvPr>
            <p:custDataLst>
              <p:tags r:id="rId6"/>
            </p:custDataLst>
          </p:nvPr>
        </p:nvSpPr>
        <p:spPr bwMode="auto">
          <a:xfrm>
            <a:off x="4998805" y="1550773"/>
            <a:ext cx="679859" cy="677546"/>
          </a:xfrm>
          <a:prstGeom prst="ellipse">
            <a:avLst/>
          </a:prstGeom>
          <a:solidFill>
            <a:srgbClr val="EF6541"/>
          </a:solidFill>
          <a:ln>
            <a:noFill/>
          </a:ln>
        </p:spPr>
        <p:txBody>
          <a:bodyPr>
            <a:normAutofit/>
          </a:bodyPr>
          <a:lstStyle/>
          <a:p>
            <a:endParaRPr lang="zh-CN" altLang="en-US" sz="1350"/>
          </a:p>
        </p:txBody>
      </p:sp>
      <p:sp>
        <p:nvSpPr>
          <p:cNvPr id="60" name="Freeform 14"/>
          <p:cNvSpPr/>
          <p:nvPr>
            <p:custDataLst>
              <p:tags r:id="rId7"/>
            </p:custDataLst>
          </p:nvPr>
        </p:nvSpPr>
        <p:spPr bwMode="auto">
          <a:xfrm>
            <a:off x="4805716" y="1124127"/>
            <a:ext cx="1112287" cy="1299594"/>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solidFill>
          <a:ln w="9525">
            <a:noFill/>
            <a:round/>
          </a:ln>
        </p:spPr>
        <p:txBody>
          <a:bodyPr>
            <a:normAutofit/>
          </a:bodyPr>
          <a:lstStyle/>
          <a:p>
            <a:endParaRPr lang="zh-CN" altLang="en-US" sz="1350"/>
          </a:p>
        </p:txBody>
      </p:sp>
      <p:sp>
        <p:nvSpPr>
          <p:cNvPr id="61" name="文本框 60"/>
          <p:cNvSpPr txBox="1"/>
          <p:nvPr>
            <p:custDataLst>
              <p:tags r:id="rId8"/>
            </p:custDataLst>
          </p:nvPr>
        </p:nvSpPr>
        <p:spPr>
          <a:xfrm>
            <a:off x="4525009" y="2789088"/>
            <a:ext cx="1673700" cy="58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构建新型国际资源秩序</a:t>
            </a:r>
            <a:endParaRPr lang="en-US" altLang="zh-CN" sz="1600">
              <a:solidFill>
                <a:srgbClr val="4D4D4D">
                  <a:lumMod val="50000"/>
                </a:srgbClr>
              </a:solidFill>
              <a:latin typeface="微软雅黑" panose="020B0503020204020204" charset="-122"/>
              <a:ea typeface="微软雅黑" panose="020B0503020204020204" charset="-122"/>
            </a:endParaRPr>
          </a:p>
        </p:txBody>
      </p:sp>
      <p:sp>
        <p:nvSpPr>
          <p:cNvPr id="62" name="文本框 61"/>
          <p:cNvSpPr txBox="1"/>
          <p:nvPr>
            <p:custDataLst>
              <p:tags r:id="rId9"/>
            </p:custDataLst>
          </p:nvPr>
        </p:nvSpPr>
        <p:spPr>
          <a:xfrm>
            <a:off x="2402840" y="2788920"/>
            <a:ext cx="1553845" cy="58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发挥政府的宏观调控能力</a:t>
            </a:r>
            <a:endParaRPr lang="en-US" altLang="zh-CN" sz="1600">
              <a:solidFill>
                <a:srgbClr val="4D4D4D">
                  <a:lumMod val="50000"/>
                </a:srgbClr>
              </a:solidFill>
              <a:latin typeface="微软雅黑" panose="020B0503020204020204" charset="-122"/>
              <a:ea typeface="微软雅黑" panose="020B0503020204020204" charset="-122"/>
            </a:endParaRPr>
          </a:p>
        </p:txBody>
      </p:sp>
      <p:grpSp>
        <p:nvGrpSpPr>
          <p:cNvPr id="63" name="组合 62"/>
          <p:cNvGrpSpPr/>
          <p:nvPr>
            <p:custDataLst>
              <p:tags r:id="rId10"/>
            </p:custDataLst>
          </p:nvPr>
        </p:nvGrpSpPr>
        <p:grpSpPr>
          <a:xfrm>
            <a:off x="304800" y="1123950"/>
            <a:ext cx="1558290" cy="2254885"/>
            <a:chOff x="838" y="2212"/>
            <a:chExt cx="2454" cy="3551"/>
          </a:xfrm>
        </p:grpSpPr>
        <p:sp>
          <p:nvSpPr>
            <p:cNvPr id="64" name="Line 6"/>
            <p:cNvSpPr>
              <a:spLocks noChangeShapeType="1"/>
            </p:cNvSpPr>
            <p:nvPr>
              <p:custDataLst>
                <p:tags r:id="rId11"/>
              </p:custDataLst>
            </p:nvPr>
          </p:nvSpPr>
          <p:spPr bwMode="auto">
            <a:xfrm>
              <a:off x="2154" y="4124"/>
              <a:ext cx="0" cy="554"/>
            </a:xfrm>
            <a:prstGeom prst="line">
              <a:avLst/>
            </a:prstGeom>
            <a:noFill/>
            <a:ln w="6350">
              <a:solidFill>
                <a:srgbClr val="EF6541"/>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65" name="Oval 7"/>
            <p:cNvSpPr>
              <a:spLocks noChangeArrowheads="1"/>
            </p:cNvSpPr>
            <p:nvPr>
              <p:custDataLst>
                <p:tags r:id="rId12"/>
              </p:custDataLst>
            </p:nvPr>
          </p:nvSpPr>
          <p:spPr bwMode="auto">
            <a:xfrm>
              <a:off x="1619" y="2884"/>
              <a:ext cx="1071" cy="1067"/>
            </a:xfrm>
            <a:prstGeom prst="ellipse">
              <a:avLst/>
            </a:prstGeom>
            <a:solidFill>
              <a:srgbClr val="EF6541"/>
            </a:solidFill>
            <a:ln>
              <a:noFill/>
            </a:ln>
          </p:spPr>
          <p:txBody>
            <a:bodyPr>
              <a:normAutofit/>
            </a:bodyPr>
            <a:lstStyle/>
            <a:p>
              <a:endParaRPr lang="zh-CN" altLang="en-US" sz="1350"/>
            </a:p>
          </p:txBody>
        </p:sp>
        <p:sp>
          <p:nvSpPr>
            <p:cNvPr id="66" name="Freeform 8"/>
            <p:cNvSpPr/>
            <p:nvPr>
              <p:custDataLst>
                <p:tags r:id="rId13"/>
              </p:custDataLst>
            </p:nvPr>
          </p:nvSpPr>
          <p:spPr bwMode="auto">
            <a:xfrm>
              <a:off x="1315" y="2212"/>
              <a:ext cx="1752" cy="2047"/>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solidFill>
            <a:ln w="9525">
              <a:noFill/>
              <a:round/>
            </a:ln>
          </p:spPr>
          <p:txBody>
            <a:bodyPr>
              <a:normAutofit/>
            </a:bodyPr>
            <a:lstStyle/>
            <a:p>
              <a:endParaRPr lang="zh-CN" altLang="en-US" sz="1350"/>
            </a:p>
          </p:txBody>
        </p:sp>
        <p:sp>
          <p:nvSpPr>
            <p:cNvPr id="67" name="Freeform 20"/>
            <p:cNvSpPr/>
            <p:nvPr>
              <p:custDataLst>
                <p:tags r:id="rId14"/>
              </p:custDataLst>
            </p:nvPr>
          </p:nvSpPr>
          <p:spPr bwMode="auto">
            <a:xfrm>
              <a:off x="2034" y="3112"/>
              <a:ext cx="368" cy="379"/>
            </a:xfrm>
            <a:custGeom>
              <a:avLst/>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p:spPr>
          <p:txBody>
            <a:bodyPr>
              <a:normAutofit fontScale="70000"/>
            </a:bodyPr>
            <a:lstStyle/>
            <a:p>
              <a:endParaRPr lang="zh-CN" altLang="en-US" sz="1350"/>
            </a:p>
          </p:txBody>
        </p:sp>
        <p:sp>
          <p:nvSpPr>
            <p:cNvPr id="68" name="Freeform 21"/>
            <p:cNvSpPr/>
            <p:nvPr>
              <p:custDataLst>
                <p:tags r:id="rId15"/>
              </p:custDataLst>
            </p:nvPr>
          </p:nvSpPr>
          <p:spPr bwMode="auto">
            <a:xfrm>
              <a:off x="1906" y="3336"/>
              <a:ext cx="368" cy="379"/>
            </a:xfrm>
            <a:custGeom>
              <a:avLst/>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p:spPr>
          <p:txBody>
            <a:bodyPr>
              <a:normAutofit fontScale="70000"/>
            </a:bodyPr>
            <a:lstStyle/>
            <a:p>
              <a:endParaRPr lang="zh-CN" altLang="en-US" sz="1350"/>
            </a:p>
          </p:txBody>
        </p:sp>
        <p:sp>
          <p:nvSpPr>
            <p:cNvPr id="69" name="文本框 68"/>
            <p:cNvSpPr txBox="1"/>
            <p:nvPr>
              <p:custDataLst>
                <p:tags r:id="rId16"/>
              </p:custDataLst>
            </p:nvPr>
          </p:nvSpPr>
          <p:spPr>
            <a:xfrm>
              <a:off x="838" y="4834"/>
              <a:ext cx="2454" cy="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建立有效的资源保障机制</a:t>
              </a:r>
              <a:endParaRPr lang="en-US" altLang="zh-CN" sz="1600">
                <a:solidFill>
                  <a:srgbClr val="4D4D4D">
                    <a:lumMod val="50000"/>
                  </a:srgbClr>
                </a:solidFill>
                <a:latin typeface="微软雅黑" panose="020B0503020204020204" charset="-122"/>
                <a:ea typeface="微软雅黑" panose="020B0503020204020204" charset="-122"/>
              </a:endParaRPr>
            </a:p>
          </p:txBody>
        </p:sp>
      </p:grpSp>
      <p:grpSp>
        <p:nvGrpSpPr>
          <p:cNvPr id="70" name="Group 22"/>
          <p:cNvGrpSpPr/>
          <p:nvPr>
            <p:custDataLst>
              <p:tags r:id="rId17"/>
            </p:custDataLst>
          </p:nvPr>
        </p:nvGrpSpPr>
        <p:grpSpPr bwMode="auto">
          <a:xfrm>
            <a:off x="5195363" y="1772768"/>
            <a:ext cx="287900" cy="262462"/>
            <a:chOff x="0" y="0"/>
            <a:chExt cx="249" cy="227"/>
          </a:xfrm>
          <a:solidFill>
            <a:srgbClr val="FFFFFF"/>
          </a:solidFill>
        </p:grpSpPr>
        <p:sp>
          <p:nvSpPr>
            <p:cNvPr id="71" name="Rectangle 23"/>
            <p:cNvSpPr>
              <a:spLocks noChangeArrowheads="1"/>
            </p:cNvSpPr>
            <p:nvPr>
              <p:custDataLst>
                <p:tags r:id="rId18"/>
              </p:custDataLst>
            </p:nvPr>
          </p:nvSpPr>
          <p:spPr bwMode="auto">
            <a:xfrm>
              <a:off x="36" y="192"/>
              <a:ext cx="170"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fontScale="25000" lnSpcReduction="20000"/>
            </a:bodyPr>
            <a:lstStyle/>
            <a:p>
              <a:endParaRPr lang="zh-CN" altLang="en-US" sz="1350"/>
            </a:p>
          </p:txBody>
        </p:sp>
        <p:sp>
          <p:nvSpPr>
            <p:cNvPr id="72" name="Rectangle 24"/>
            <p:cNvSpPr>
              <a:spLocks noChangeArrowheads="1"/>
            </p:cNvSpPr>
            <p:nvPr>
              <p:custDataLst>
                <p:tags r:id="rId19"/>
              </p:custDataLst>
            </p:nvPr>
          </p:nvSpPr>
          <p:spPr bwMode="auto">
            <a:xfrm>
              <a:off x="77" y="28"/>
              <a:ext cx="9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fontScale="25000" lnSpcReduction="20000"/>
            </a:bodyPr>
            <a:lstStyle/>
            <a:p>
              <a:endParaRPr lang="zh-CN" altLang="en-US" sz="1350"/>
            </a:p>
          </p:txBody>
        </p:sp>
        <p:sp>
          <p:nvSpPr>
            <p:cNvPr id="73" name="Rectangle 25"/>
            <p:cNvSpPr>
              <a:spLocks noChangeArrowheads="1"/>
            </p:cNvSpPr>
            <p:nvPr>
              <p:custDataLst>
                <p:tags r:id="rId20"/>
              </p:custDataLst>
            </p:nvPr>
          </p:nvSpPr>
          <p:spPr bwMode="auto">
            <a:xfrm>
              <a:off x="77" y="51"/>
              <a:ext cx="9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fontScale="25000" lnSpcReduction="20000"/>
            </a:bodyPr>
            <a:lstStyle/>
            <a:p>
              <a:endParaRPr lang="zh-CN" altLang="en-US" sz="1350"/>
            </a:p>
          </p:txBody>
        </p:sp>
        <p:sp>
          <p:nvSpPr>
            <p:cNvPr id="74" name="Rectangle 26"/>
            <p:cNvSpPr>
              <a:spLocks noChangeArrowheads="1"/>
            </p:cNvSpPr>
            <p:nvPr>
              <p:custDataLst>
                <p:tags r:id="rId21"/>
              </p:custDataLst>
            </p:nvPr>
          </p:nvSpPr>
          <p:spPr bwMode="auto">
            <a:xfrm>
              <a:off x="77" y="72"/>
              <a:ext cx="9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fontScale="25000" lnSpcReduction="20000"/>
            </a:bodyPr>
            <a:lstStyle/>
            <a:p>
              <a:endParaRPr lang="zh-CN" altLang="en-US" sz="1350"/>
            </a:p>
          </p:txBody>
        </p:sp>
        <p:sp>
          <p:nvSpPr>
            <p:cNvPr id="75" name="Freeform 27"/>
            <p:cNvSpPr>
              <a:spLocks noEditPoints="1"/>
            </p:cNvSpPr>
            <p:nvPr>
              <p:custDataLst>
                <p:tags r:id="rId22"/>
              </p:custDataLst>
            </p:nvPr>
          </p:nvSpPr>
          <p:spPr bwMode="auto">
            <a:xfrm>
              <a:off x="0" y="0"/>
              <a:ext cx="249" cy="227"/>
            </a:xfrm>
            <a:custGeom>
              <a:avLst/>
              <a:gdLst>
                <a:gd name="T0" fmla="*/ 135 w 152"/>
                <a:gd name="T1" fmla="*/ 70 h 138"/>
                <a:gd name="T2" fmla="*/ 118 w 152"/>
                <a:gd name="T3" fmla="*/ 70 h 138"/>
                <a:gd name="T4" fmla="*/ 118 w 152"/>
                <a:gd name="T5" fmla="*/ 0 h 138"/>
                <a:gd name="T6" fmla="*/ 34 w 152"/>
                <a:gd name="T7" fmla="*/ 0 h 138"/>
                <a:gd name="T8" fmla="*/ 34 w 152"/>
                <a:gd name="T9" fmla="*/ 70 h 138"/>
                <a:gd name="T10" fmla="*/ 17 w 152"/>
                <a:gd name="T11" fmla="*/ 70 h 138"/>
                <a:gd name="T12" fmla="*/ 0 w 152"/>
                <a:gd name="T13" fmla="*/ 87 h 138"/>
                <a:gd name="T14" fmla="*/ 0 w 152"/>
                <a:gd name="T15" fmla="*/ 121 h 138"/>
                <a:gd name="T16" fmla="*/ 17 w 152"/>
                <a:gd name="T17" fmla="*/ 138 h 138"/>
                <a:gd name="T18" fmla="*/ 135 w 152"/>
                <a:gd name="T19" fmla="*/ 138 h 138"/>
                <a:gd name="T20" fmla="*/ 152 w 152"/>
                <a:gd name="T21" fmla="*/ 121 h 138"/>
                <a:gd name="T22" fmla="*/ 152 w 152"/>
                <a:gd name="T23" fmla="*/ 87 h 138"/>
                <a:gd name="T24" fmla="*/ 135 w 152"/>
                <a:gd name="T25" fmla="*/ 70 h 138"/>
                <a:gd name="T26" fmla="*/ 40 w 152"/>
                <a:gd name="T27" fmla="*/ 6 h 138"/>
                <a:gd name="T28" fmla="*/ 111 w 152"/>
                <a:gd name="T29" fmla="*/ 6 h 138"/>
                <a:gd name="T30" fmla="*/ 111 w 152"/>
                <a:gd name="T31" fmla="*/ 70 h 138"/>
                <a:gd name="T32" fmla="*/ 40 w 152"/>
                <a:gd name="T33" fmla="*/ 70 h 138"/>
                <a:gd name="T34" fmla="*/ 40 w 152"/>
                <a:gd name="T35" fmla="*/ 6 h 138"/>
                <a:gd name="T36" fmla="*/ 145 w 152"/>
                <a:gd name="T37" fmla="*/ 121 h 138"/>
                <a:gd name="T38" fmla="*/ 135 w 152"/>
                <a:gd name="T39" fmla="*/ 131 h 138"/>
                <a:gd name="T40" fmla="*/ 17 w 152"/>
                <a:gd name="T41" fmla="*/ 131 h 138"/>
                <a:gd name="T42" fmla="*/ 7 w 152"/>
                <a:gd name="T43" fmla="*/ 121 h 138"/>
                <a:gd name="T44" fmla="*/ 7 w 152"/>
                <a:gd name="T45" fmla="*/ 87 h 138"/>
                <a:gd name="T46" fmla="*/ 17 w 152"/>
                <a:gd name="T47" fmla="*/ 77 h 138"/>
                <a:gd name="T48" fmla="*/ 135 w 152"/>
                <a:gd name="T49" fmla="*/ 77 h 138"/>
                <a:gd name="T50" fmla="*/ 145 w 152"/>
                <a:gd name="T51" fmla="*/ 87 h 138"/>
                <a:gd name="T52" fmla="*/ 145 w 152"/>
                <a:gd name="T53" fmla="*/ 12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 h="138">
                  <a:moveTo>
                    <a:pt x="135" y="70"/>
                  </a:moveTo>
                  <a:cubicBezTo>
                    <a:pt x="118" y="70"/>
                    <a:pt x="118" y="70"/>
                    <a:pt x="118" y="70"/>
                  </a:cubicBezTo>
                  <a:cubicBezTo>
                    <a:pt x="118" y="0"/>
                    <a:pt x="118" y="0"/>
                    <a:pt x="118" y="0"/>
                  </a:cubicBezTo>
                  <a:cubicBezTo>
                    <a:pt x="34" y="0"/>
                    <a:pt x="34" y="0"/>
                    <a:pt x="34" y="0"/>
                  </a:cubicBezTo>
                  <a:cubicBezTo>
                    <a:pt x="34" y="70"/>
                    <a:pt x="34" y="70"/>
                    <a:pt x="34" y="70"/>
                  </a:cubicBezTo>
                  <a:cubicBezTo>
                    <a:pt x="17" y="70"/>
                    <a:pt x="17" y="70"/>
                    <a:pt x="17" y="70"/>
                  </a:cubicBezTo>
                  <a:cubicBezTo>
                    <a:pt x="8" y="70"/>
                    <a:pt x="0" y="78"/>
                    <a:pt x="0" y="87"/>
                  </a:cubicBezTo>
                  <a:cubicBezTo>
                    <a:pt x="0" y="121"/>
                    <a:pt x="0" y="121"/>
                    <a:pt x="0" y="121"/>
                  </a:cubicBezTo>
                  <a:cubicBezTo>
                    <a:pt x="0" y="130"/>
                    <a:pt x="8" y="138"/>
                    <a:pt x="17" y="138"/>
                  </a:cubicBezTo>
                  <a:cubicBezTo>
                    <a:pt x="135" y="138"/>
                    <a:pt x="135" y="138"/>
                    <a:pt x="135" y="138"/>
                  </a:cubicBezTo>
                  <a:cubicBezTo>
                    <a:pt x="144" y="138"/>
                    <a:pt x="152" y="130"/>
                    <a:pt x="152" y="121"/>
                  </a:cubicBezTo>
                  <a:cubicBezTo>
                    <a:pt x="152" y="87"/>
                    <a:pt x="152" y="87"/>
                    <a:pt x="152" y="87"/>
                  </a:cubicBezTo>
                  <a:cubicBezTo>
                    <a:pt x="152" y="78"/>
                    <a:pt x="144" y="70"/>
                    <a:pt x="135" y="70"/>
                  </a:cubicBezTo>
                  <a:close/>
                  <a:moveTo>
                    <a:pt x="40" y="6"/>
                  </a:moveTo>
                  <a:cubicBezTo>
                    <a:pt x="111" y="6"/>
                    <a:pt x="111" y="6"/>
                    <a:pt x="111" y="6"/>
                  </a:cubicBezTo>
                  <a:cubicBezTo>
                    <a:pt x="111" y="70"/>
                    <a:pt x="111" y="70"/>
                    <a:pt x="111" y="70"/>
                  </a:cubicBezTo>
                  <a:cubicBezTo>
                    <a:pt x="40" y="70"/>
                    <a:pt x="40" y="70"/>
                    <a:pt x="40" y="70"/>
                  </a:cubicBezTo>
                  <a:lnTo>
                    <a:pt x="40" y="6"/>
                  </a:lnTo>
                  <a:close/>
                  <a:moveTo>
                    <a:pt x="145" y="121"/>
                  </a:moveTo>
                  <a:cubicBezTo>
                    <a:pt x="145" y="127"/>
                    <a:pt x="140" y="131"/>
                    <a:pt x="135" y="131"/>
                  </a:cubicBezTo>
                  <a:cubicBezTo>
                    <a:pt x="17" y="131"/>
                    <a:pt x="17" y="131"/>
                    <a:pt x="17" y="131"/>
                  </a:cubicBezTo>
                  <a:cubicBezTo>
                    <a:pt x="12" y="131"/>
                    <a:pt x="7" y="127"/>
                    <a:pt x="7" y="121"/>
                  </a:cubicBezTo>
                  <a:cubicBezTo>
                    <a:pt x="7" y="87"/>
                    <a:pt x="7" y="87"/>
                    <a:pt x="7" y="87"/>
                  </a:cubicBezTo>
                  <a:cubicBezTo>
                    <a:pt x="7" y="81"/>
                    <a:pt x="12" y="77"/>
                    <a:pt x="17" y="77"/>
                  </a:cubicBezTo>
                  <a:cubicBezTo>
                    <a:pt x="135" y="77"/>
                    <a:pt x="135" y="77"/>
                    <a:pt x="135" y="77"/>
                  </a:cubicBezTo>
                  <a:cubicBezTo>
                    <a:pt x="140" y="77"/>
                    <a:pt x="145" y="81"/>
                    <a:pt x="145" y="87"/>
                  </a:cubicBezTo>
                  <a:lnTo>
                    <a:pt x="145"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ormAutofit fontScale="80000"/>
            </a:bodyPr>
            <a:lstStyle/>
            <a:p>
              <a:endParaRPr lang="zh-CN" altLang="en-US" sz="1350"/>
            </a:p>
          </p:txBody>
        </p:sp>
        <p:sp>
          <p:nvSpPr>
            <p:cNvPr id="76" name="Oval 28"/>
            <p:cNvSpPr>
              <a:spLocks noChangeArrowheads="1"/>
            </p:cNvSpPr>
            <p:nvPr>
              <p:custDataLst>
                <p:tags r:id="rId23"/>
              </p:custDataLst>
            </p:nvPr>
          </p:nvSpPr>
          <p:spPr bwMode="auto">
            <a:xfrm>
              <a:off x="36" y="143"/>
              <a:ext cx="16" cy="1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ormAutofit fontScale="25000" lnSpcReduction="20000"/>
            </a:bodyPr>
            <a:lstStyle/>
            <a:p>
              <a:endParaRPr lang="zh-CN" altLang="en-US" sz="1350"/>
            </a:p>
          </p:txBody>
        </p:sp>
        <p:sp>
          <p:nvSpPr>
            <p:cNvPr id="77" name="Oval 29"/>
            <p:cNvSpPr>
              <a:spLocks noChangeArrowheads="1"/>
            </p:cNvSpPr>
            <p:nvPr>
              <p:custDataLst>
                <p:tags r:id="rId24"/>
              </p:custDataLst>
            </p:nvPr>
          </p:nvSpPr>
          <p:spPr bwMode="auto">
            <a:xfrm>
              <a:off x="59" y="143"/>
              <a:ext cx="14" cy="1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ormAutofit fontScale="25000" lnSpcReduction="20000"/>
            </a:bodyPr>
            <a:lstStyle/>
            <a:p>
              <a:endParaRPr lang="zh-CN" altLang="en-US" sz="1350"/>
            </a:p>
          </p:txBody>
        </p:sp>
      </p:grpSp>
      <p:grpSp>
        <p:nvGrpSpPr>
          <p:cNvPr id="78" name="组合 77"/>
          <p:cNvGrpSpPr/>
          <p:nvPr/>
        </p:nvGrpSpPr>
        <p:grpSpPr>
          <a:xfrm>
            <a:off x="609600" y="2900680"/>
            <a:ext cx="2308860" cy="1960245"/>
            <a:chOff x="347" y="2212"/>
            <a:chExt cx="3636" cy="3087"/>
          </a:xfrm>
        </p:grpSpPr>
        <p:sp>
          <p:nvSpPr>
            <p:cNvPr id="79" name="Line 6"/>
            <p:cNvSpPr>
              <a:spLocks noChangeShapeType="1"/>
            </p:cNvSpPr>
            <p:nvPr>
              <p:custDataLst>
                <p:tags r:id="rId25"/>
              </p:custDataLst>
            </p:nvPr>
          </p:nvSpPr>
          <p:spPr bwMode="auto">
            <a:xfrm>
              <a:off x="2154" y="4124"/>
              <a:ext cx="0" cy="554"/>
            </a:xfrm>
            <a:prstGeom prst="line">
              <a:avLst/>
            </a:prstGeom>
            <a:noFill/>
            <a:ln w="6350">
              <a:solidFill>
                <a:srgbClr val="EF6541"/>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80" name="Oval 7"/>
            <p:cNvSpPr>
              <a:spLocks noChangeArrowheads="1"/>
            </p:cNvSpPr>
            <p:nvPr>
              <p:custDataLst>
                <p:tags r:id="rId26"/>
              </p:custDataLst>
            </p:nvPr>
          </p:nvSpPr>
          <p:spPr bwMode="auto">
            <a:xfrm>
              <a:off x="1619" y="2884"/>
              <a:ext cx="1071" cy="1067"/>
            </a:xfrm>
            <a:prstGeom prst="ellipse">
              <a:avLst/>
            </a:prstGeom>
            <a:solidFill>
              <a:srgbClr val="EF6541"/>
            </a:solidFill>
            <a:ln>
              <a:noFill/>
            </a:ln>
          </p:spPr>
          <p:txBody>
            <a:bodyPr>
              <a:normAutofit/>
            </a:bodyPr>
            <a:lstStyle/>
            <a:p>
              <a:endParaRPr lang="zh-CN" altLang="en-US" sz="1350"/>
            </a:p>
          </p:txBody>
        </p:sp>
        <p:sp>
          <p:nvSpPr>
            <p:cNvPr id="81" name="Freeform 8"/>
            <p:cNvSpPr/>
            <p:nvPr>
              <p:custDataLst>
                <p:tags r:id="rId27"/>
              </p:custDataLst>
            </p:nvPr>
          </p:nvSpPr>
          <p:spPr bwMode="auto">
            <a:xfrm>
              <a:off x="1315" y="2212"/>
              <a:ext cx="1752" cy="2047"/>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solidFill>
            <a:ln w="9525">
              <a:noFill/>
              <a:round/>
            </a:ln>
          </p:spPr>
          <p:txBody>
            <a:bodyPr>
              <a:normAutofit/>
            </a:bodyPr>
            <a:lstStyle/>
            <a:p>
              <a:endParaRPr lang="zh-CN" altLang="en-US" sz="1350"/>
            </a:p>
          </p:txBody>
        </p:sp>
        <p:sp>
          <p:nvSpPr>
            <p:cNvPr id="82" name="Freeform 20"/>
            <p:cNvSpPr/>
            <p:nvPr>
              <p:custDataLst>
                <p:tags r:id="rId28"/>
              </p:custDataLst>
            </p:nvPr>
          </p:nvSpPr>
          <p:spPr bwMode="auto">
            <a:xfrm>
              <a:off x="2034" y="3112"/>
              <a:ext cx="368" cy="379"/>
            </a:xfrm>
            <a:custGeom>
              <a:avLst/>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p:spPr>
          <p:txBody>
            <a:bodyPr>
              <a:normAutofit fontScale="70000"/>
            </a:bodyPr>
            <a:lstStyle/>
            <a:p>
              <a:endParaRPr lang="zh-CN" altLang="en-US" sz="1350"/>
            </a:p>
          </p:txBody>
        </p:sp>
        <p:sp>
          <p:nvSpPr>
            <p:cNvPr id="83" name="Freeform 21"/>
            <p:cNvSpPr/>
            <p:nvPr>
              <p:custDataLst>
                <p:tags r:id="rId29"/>
              </p:custDataLst>
            </p:nvPr>
          </p:nvSpPr>
          <p:spPr bwMode="auto">
            <a:xfrm>
              <a:off x="1906" y="3336"/>
              <a:ext cx="368" cy="379"/>
            </a:xfrm>
            <a:custGeom>
              <a:avLst/>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p:spPr>
          <p:txBody>
            <a:bodyPr>
              <a:normAutofit fontScale="70000"/>
            </a:bodyPr>
            <a:lstStyle/>
            <a:p>
              <a:endParaRPr lang="zh-CN" altLang="en-US" sz="1350"/>
            </a:p>
          </p:txBody>
        </p:sp>
        <p:sp>
          <p:nvSpPr>
            <p:cNvPr id="84" name="文本框 83"/>
            <p:cNvSpPr txBox="1"/>
            <p:nvPr>
              <p:custDataLst>
                <p:tags r:id="rId30"/>
              </p:custDataLst>
            </p:nvPr>
          </p:nvSpPr>
          <p:spPr>
            <a:xfrm>
              <a:off x="347" y="4835"/>
              <a:ext cx="3636" cy="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合理开发与利用海洋资源</a:t>
              </a:r>
              <a:endParaRPr lang="en-US" altLang="zh-CN" sz="1600">
                <a:solidFill>
                  <a:srgbClr val="4D4D4D">
                    <a:lumMod val="50000"/>
                  </a:srgbClr>
                </a:solidFill>
                <a:latin typeface="微软雅黑" panose="020B0503020204020204" charset="-122"/>
                <a:ea typeface="微软雅黑" panose="020B0503020204020204" charset="-122"/>
              </a:endParaRPr>
            </a:p>
          </p:txBody>
        </p:sp>
      </p:grpSp>
      <p:grpSp>
        <p:nvGrpSpPr>
          <p:cNvPr id="85" name="组合 84"/>
          <p:cNvGrpSpPr/>
          <p:nvPr/>
        </p:nvGrpSpPr>
        <p:grpSpPr>
          <a:xfrm>
            <a:off x="5049520" y="2901315"/>
            <a:ext cx="2978150" cy="1959610"/>
            <a:chOff x="7470" y="4051"/>
            <a:chExt cx="4690" cy="3086"/>
          </a:xfrm>
        </p:grpSpPr>
        <p:sp>
          <p:nvSpPr>
            <p:cNvPr id="86" name="Line 9"/>
            <p:cNvSpPr>
              <a:spLocks noChangeShapeType="1"/>
            </p:cNvSpPr>
            <p:nvPr>
              <p:custDataLst>
                <p:tags r:id="rId31"/>
              </p:custDataLst>
            </p:nvPr>
          </p:nvSpPr>
          <p:spPr bwMode="auto">
            <a:xfrm>
              <a:off x="9593" y="5963"/>
              <a:ext cx="0" cy="554"/>
            </a:xfrm>
            <a:prstGeom prst="line">
              <a:avLst/>
            </a:prstGeom>
            <a:noFill/>
            <a:ln w="6350">
              <a:solidFill>
                <a:srgbClr val="EF6541">
                  <a:lumMod val="60000"/>
                  <a:lumOff val="40000"/>
                </a:srgbClr>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87" name="Oval 10"/>
            <p:cNvSpPr>
              <a:spLocks noChangeArrowheads="1"/>
            </p:cNvSpPr>
            <p:nvPr>
              <p:custDataLst>
                <p:tags r:id="rId32"/>
              </p:custDataLst>
            </p:nvPr>
          </p:nvSpPr>
          <p:spPr bwMode="auto">
            <a:xfrm>
              <a:off x="9058" y="4723"/>
              <a:ext cx="1071" cy="1067"/>
            </a:xfrm>
            <a:prstGeom prst="ellipse">
              <a:avLst/>
            </a:prstGeom>
            <a:solidFill>
              <a:srgbClr val="EF6541">
                <a:lumMod val="60000"/>
                <a:lumOff val="40000"/>
              </a:srgbClr>
            </a:solidFill>
            <a:ln w="9525">
              <a:solidFill>
                <a:srgbClr val="FFFFFF"/>
              </a:solidFill>
              <a:round/>
            </a:ln>
          </p:spPr>
          <p:txBody>
            <a:bodyPr>
              <a:normAutofit/>
            </a:bodyPr>
            <a:lstStyle/>
            <a:p>
              <a:endParaRPr lang="zh-CN" altLang="en-US" sz="1350"/>
            </a:p>
          </p:txBody>
        </p:sp>
        <p:sp>
          <p:nvSpPr>
            <p:cNvPr id="88" name="Freeform 11"/>
            <p:cNvSpPr/>
            <p:nvPr>
              <p:custDataLst>
                <p:tags r:id="rId33"/>
              </p:custDataLst>
            </p:nvPr>
          </p:nvSpPr>
          <p:spPr bwMode="auto">
            <a:xfrm>
              <a:off x="8754" y="4051"/>
              <a:ext cx="1752" cy="2047"/>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lumMod val="60000"/>
                <a:lumOff val="40000"/>
              </a:srgbClr>
            </a:solidFill>
            <a:ln w="9525">
              <a:noFill/>
              <a:round/>
            </a:ln>
          </p:spPr>
          <p:txBody>
            <a:bodyPr>
              <a:normAutofit/>
            </a:bodyPr>
            <a:lstStyle/>
            <a:p>
              <a:endParaRPr lang="zh-CN" altLang="en-US" sz="1350"/>
            </a:p>
          </p:txBody>
        </p:sp>
        <p:sp>
          <p:nvSpPr>
            <p:cNvPr id="89" name="Freeform 30"/>
            <p:cNvSpPr>
              <a:spLocks noEditPoints="1"/>
            </p:cNvSpPr>
            <p:nvPr>
              <p:custDataLst>
                <p:tags r:id="rId34"/>
              </p:custDataLst>
            </p:nvPr>
          </p:nvSpPr>
          <p:spPr bwMode="auto">
            <a:xfrm>
              <a:off x="9346" y="5025"/>
              <a:ext cx="495" cy="462"/>
            </a:xfrm>
            <a:custGeom>
              <a:avLst/>
              <a:gdLst>
                <a:gd name="T0" fmla="*/ 27 w 166"/>
                <a:gd name="T1" fmla="*/ 100 h 155"/>
                <a:gd name="T2" fmla="*/ 23 w 166"/>
                <a:gd name="T3" fmla="*/ 90 h 155"/>
                <a:gd name="T4" fmla="*/ 20 w 166"/>
                <a:gd name="T5" fmla="*/ 23 h 155"/>
                <a:gd name="T6" fmla="*/ 50 w 166"/>
                <a:gd name="T7" fmla="*/ 26 h 155"/>
                <a:gd name="T8" fmla="*/ 50 w 166"/>
                <a:gd name="T9" fmla="*/ 0 h 155"/>
                <a:gd name="T10" fmla="*/ 114 w 166"/>
                <a:gd name="T11" fmla="*/ 26 h 155"/>
                <a:gd name="T12" fmla="*/ 119 w 166"/>
                <a:gd name="T13" fmla="*/ 30 h 155"/>
                <a:gd name="T14" fmla="*/ 166 w 166"/>
                <a:gd name="T15" fmla="*/ 80 h 155"/>
                <a:gd name="T16" fmla="*/ 139 w 166"/>
                <a:gd name="T17" fmla="*/ 95 h 155"/>
                <a:gd name="T18" fmla="*/ 155 w 166"/>
                <a:gd name="T19" fmla="*/ 117 h 155"/>
                <a:gd name="T20" fmla="*/ 89 w 166"/>
                <a:gd name="T21" fmla="*/ 134 h 155"/>
                <a:gd name="T22" fmla="*/ 82 w 166"/>
                <a:gd name="T23" fmla="*/ 135 h 155"/>
                <a:gd name="T24" fmla="*/ 80 w 166"/>
                <a:gd name="T25" fmla="*/ 135 h 155"/>
                <a:gd name="T26" fmla="*/ 13 w 166"/>
                <a:gd name="T27" fmla="*/ 118 h 155"/>
                <a:gd name="T28" fmla="*/ 36 w 166"/>
                <a:gd name="T29" fmla="*/ 79 h 155"/>
                <a:gd name="T30" fmla="*/ 42 w 166"/>
                <a:gd name="T31" fmla="*/ 97 h 155"/>
                <a:gd name="T32" fmla="*/ 44 w 166"/>
                <a:gd name="T33" fmla="*/ 101 h 155"/>
                <a:gd name="T34" fmla="*/ 61 w 166"/>
                <a:gd name="T35" fmla="*/ 135 h 155"/>
                <a:gd name="T36" fmla="*/ 77 w 166"/>
                <a:gd name="T37" fmla="*/ 120 h 155"/>
                <a:gd name="T38" fmla="*/ 82 w 166"/>
                <a:gd name="T39" fmla="*/ 120 h 155"/>
                <a:gd name="T40" fmla="*/ 91 w 166"/>
                <a:gd name="T41" fmla="*/ 119 h 155"/>
                <a:gd name="T42" fmla="*/ 107 w 166"/>
                <a:gd name="T43" fmla="*/ 133 h 155"/>
                <a:gd name="T44" fmla="*/ 122 w 166"/>
                <a:gd name="T45" fmla="*/ 97 h 155"/>
                <a:gd name="T46" fmla="*/ 127 w 166"/>
                <a:gd name="T47" fmla="*/ 82 h 155"/>
                <a:gd name="T48" fmla="*/ 128 w 166"/>
                <a:gd name="T49" fmla="*/ 77 h 155"/>
                <a:gd name="T50" fmla="*/ 137 w 166"/>
                <a:gd name="T51" fmla="*/ 39 h 155"/>
                <a:gd name="T52" fmla="*/ 113 w 166"/>
                <a:gd name="T53" fmla="*/ 43 h 155"/>
                <a:gd name="T54" fmla="*/ 103 w 166"/>
                <a:gd name="T55" fmla="*/ 37 h 155"/>
                <a:gd name="T56" fmla="*/ 99 w 166"/>
                <a:gd name="T57" fmla="*/ 14 h 155"/>
                <a:gd name="T58" fmla="*/ 65 w 166"/>
                <a:gd name="T59" fmla="*/ 34 h 155"/>
                <a:gd name="T60" fmla="*/ 50 w 166"/>
                <a:gd name="T61" fmla="*/ 44 h 155"/>
                <a:gd name="T62" fmla="*/ 47 w 166"/>
                <a:gd name="T63" fmla="*/ 47 h 155"/>
                <a:gd name="T64" fmla="*/ 19 w 166"/>
                <a:gd name="T65" fmla="*/ 73 h 155"/>
                <a:gd name="T66" fmla="*/ 83 w 166"/>
                <a:gd name="T67" fmla="*/ 50 h 155"/>
                <a:gd name="T68" fmla="*/ 110 w 166"/>
                <a:gd name="T69" fmla="*/ 75 h 155"/>
                <a:gd name="T70" fmla="*/ 83 w 166"/>
                <a:gd name="T71" fmla="*/ 101 h 155"/>
                <a:gd name="T72" fmla="*/ 83 w 166"/>
                <a:gd name="T73" fmla="*/ 94 h 155"/>
                <a:gd name="T74" fmla="*/ 95 w 166"/>
                <a:gd name="T75" fmla="*/ 75 h 155"/>
                <a:gd name="T76" fmla="*/ 83 w 166"/>
                <a:gd name="T77" fmla="*/ 64 h 155"/>
                <a:gd name="T78" fmla="*/ 72 w 166"/>
                <a:gd name="T79" fmla="*/ 75 h 155"/>
                <a:gd name="T80" fmla="*/ 83 w 166"/>
                <a:gd name="T81" fmla="*/ 87 h 155"/>
                <a:gd name="T82" fmla="*/ 83 w 166"/>
                <a:gd name="T83" fmla="*/ 94 h 155"/>
                <a:gd name="T84" fmla="*/ 57 w 166"/>
                <a:gd name="T85" fmla="*/ 7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 h="155">
                  <a:moveTo>
                    <a:pt x="13" y="118"/>
                  </a:moveTo>
                  <a:cubicBezTo>
                    <a:pt x="27" y="100"/>
                    <a:pt x="27" y="100"/>
                    <a:pt x="27" y="100"/>
                  </a:cubicBezTo>
                  <a:cubicBezTo>
                    <a:pt x="25" y="97"/>
                    <a:pt x="24" y="93"/>
                    <a:pt x="23" y="90"/>
                  </a:cubicBezTo>
                  <a:cubicBezTo>
                    <a:pt x="23" y="90"/>
                    <a:pt x="23" y="90"/>
                    <a:pt x="23" y="90"/>
                  </a:cubicBezTo>
                  <a:cubicBezTo>
                    <a:pt x="0" y="82"/>
                    <a:pt x="0" y="82"/>
                    <a:pt x="0" y="82"/>
                  </a:cubicBezTo>
                  <a:cubicBezTo>
                    <a:pt x="20" y="23"/>
                    <a:pt x="20" y="23"/>
                    <a:pt x="20" y="23"/>
                  </a:cubicBezTo>
                  <a:cubicBezTo>
                    <a:pt x="43" y="31"/>
                    <a:pt x="43" y="31"/>
                    <a:pt x="43" y="31"/>
                  </a:cubicBezTo>
                  <a:cubicBezTo>
                    <a:pt x="45" y="29"/>
                    <a:pt x="48" y="27"/>
                    <a:pt x="50" y="26"/>
                  </a:cubicBezTo>
                  <a:cubicBezTo>
                    <a:pt x="50" y="26"/>
                    <a:pt x="50" y="26"/>
                    <a:pt x="50" y="26"/>
                  </a:cubicBezTo>
                  <a:cubicBezTo>
                    <a:pt x="50" y="0"/>
                    <a:pt x="50" y="0"/>
                    <a:pt x="50" y="0"/>
                  </a:cubicBezTo>
                  <a:cubicBezTo>
                    <a:pt x="114" y="0"/>
                    <a:pt x="114" y="0"/>
                    <a:pt x="114" y="0"/>
                  </a:cubicBezTo>
                  <a:cubicBezTo>
                    <a:pt x="114" y="26"/>
                    <a:pt x="114" y="26"/>
                    <a:pt x="114" y="26"/>
                  </a:cubicBezTo>
                  <a:cubicBezTo>
                    <a:pt x="116" y="27"/>
                    <a:pt x="118" y="28"/>
                    <a:pt x="119" y="30"/>
                  </a:cubicBezTo>
                  <a:cubicBezTo>
                    <a:pt x="119" y="30"/>
                    <a:pt x="119" y="30"/>
                    <a:pt x="119" y="30"/>
                  </a:cubicBezTo>
                  <a:cubicBezTo>
                    <a:pt x="146" y="21"/>
                    <a:pt x="146" y="21"/>
                    <a:pt x="146" y="21"/>
                  </a:cubicBezTo>
                  <a:cubicBezTo>
                    <a:pt x="166" y="80"/>
                    <a:pt x="166" y="80"/>
                    <a:pt x="166" y="80"/>
                  </a:cubicBezTo>
                  <a:cubicBezTo>
                    <a:pt x="141" y="88"/>
                    <a:pt x="141" y="88"/>
                    <a:pt x="141" y="88"/>
                  </a:cubicBezTo>
                  <a:cubicBezTo>
                    <a:pt x="140" y="91"/>
                    <a:pt x="140" y="93"/>
                    <a:pt x="139" y="95"/>
                  </a:cubicBezTo>
                  <a:cubicBezTo>
                    <a:pt x="139" y="95"/>
                    <a:pt x="139" y="95"/>
                    <a:pt x="139" y="95"/>
                  </a:cubicBezTo>
                  <a:cubicBezTo>
                    <a:pt x="155" y="117"/>
                    <a:pt x="155" y="117"/>
                    <a:pt x="155" y="117"/>
                  </a:cubicBezTo>
                  <a:cubicBezTo>
                    <a:pt x="104" y="154"/>
                    <a:pt x="104" y="154"/>
                    <a:pt x="104" y="154"/>
                  </a:cubicBezTo>
                  <a:cubicBezTo>
                    <a:pt x="89" y="134"/>
                    <a:pt x="89" y="134"/>
                    <a:pt x="89" y="134"/>
                  </a:cubicBezTo>
                  <a:cubicBezTo>
                    <a:pt x="87" y="135"/>
                    <a:pt x="84" y="135"/>
                    <a:pt x="82" y="135"/>
                  </a:cubicBezTo>
                  <a:cubicBezTo>
                    <a:pt x="82" y="135"/>
                    <a:pt x="82" y="135"/>
                    <a:pt x="82" y="135"/>
                  </a:cubicBezTo>
                  <a:cubicBezTo>
                    <a:pt x="81" y="135"/>
                    <a:pt x="81" y="135"/>
                    <a:pt x="80" y="135"/>
                  </a:cubicBezTo>
                  <a:cubicBezTo>
                    <a:pt x="80" y="135"/>
                    <a:pt x="80" y="135"/>
                    <a:pt x="80" y="135"/>
                  </a:cubicBezTo>
                  <a:cubicBezTo>
                    <a:pt x="65" y="155"/>
                    <a:pt x="65" y="155"/>
                    <a:pt x="65" y="155"/>
                  </a:cubicBezTo>
                  <a:cubicBezTo>
                    <a:pt x="13" y="118"/>
                    <a:pt x="13" y="118"/>
                    <a:pt x="13" y="118"/>
                  </a:cubicBezTo>
                  <a:close/>
                  <a:moveTo>
                    <a:pt x="19" y="73"/>
                  </a:moveTo>
                  <a:cubicBezTo>
                    <a:pt x="36" y="79"/>
                    <a:pt x="36" y="79"/>
                    <a:pt x="36" y="79"/>
                  </a:cubicBezTo>
                  <a:cubicBezTo>
                    <a:pt x="37" y="83"/>
                    <a:pt x="37" y="83"/>
                    <a:pt x="37" y="83"/>
                  </a:cubicBezTo>
                  <a:cubicBezTo>
                    <a:pt x="38" y="88"/>
                    <a:pt x="40" y="93"/>
                    <a:pt x="42" y="97"/>
                  </a:cubicBezTo>
                  <a:cubicBezTo>
                    <a:pt x="42" y="97"/>
                    <a:pt x="42" y="97"/>
                    <a:pt x="42" y="97"/>
                  </a:cubicBezTo>
                  <a:cubicBezTo>
                    <a:pt x="44" y="101"/>
                    <a:pt x="44" y="101"/>
                    <a:pt x="44" y="101"/>
                  </a:cubicBezTo>
                  <a:cubicBezTo>
                    <a:pt x="34" y="115"/>
                    <a:pt x="34" y="115"/>
                    <a:pt x="34" y="115"/>
                  </a:cubicBezTo>
                  <a:cubicBezTo>
                    <a:pt x="61" y="135"/>
                    <a:pt x="61" y="135"/>
                    <a:pt x="61" y="135"/>
                  </a:cubicBezTo>
                  <a:cubicBezTo>
                    <a:pt x="73" y="120"/>
                    <a:pt x="73" y="120"/>
                    <a:pt x="73" y="120"/>
                  </a:cubicBezTo>
                  <a:cubicBezTo>
                    <a:pt x="77" y="120"/>
                    <a:pt x="77" y="120"/>
                    <a:pt x="77" y="120"/>
                  </a:cubicBezTo>
                  <a:cubicBezTo>
                    <a:pt x="79" y="120"/>
                    <a:pt x="80" y="120"/>
                    <a:pt x="82" y="120"/>
                  </a:cubicBezTo>
                  <a:cubicBezTo>
                    <a:pt x="82" y="120"/>
                    <a:pt x="82" y="120"/>
                    <a:pt x="82" y="120"/>
                  </a:cubicBezTo>
                  <a:cubicBezTo>
                    <a:pt x="85" y="120"/>
                    <a:pt x="88" y="120"/>
                    <a:pt x="91" y="119"/>
                  </a:cubicBezTo>
                  <a:cubicBezTo>
                    <a:pt x="91" y="119"/>
                    <a:pt x="91" y="119"/>
                    <a:pt x="91" y="119"/>
                  </a:cubicBezTo>
                  <a:cubicBezTo>
                    <a:pt x="96" y="118"/>
                    <a:pt x="96" y="118"/>
                    <a:pt x="96" y="118"/>
                  </a:cubicBezTo>
                  <a:cubicBezTo>
                    <a:pt x="107" y="133"/>
                    <a:pt x="107" y="133"/>
                    <a:pt x="107" y="133"/>
                  </a:cubicBezTo>
                  <a:cubicBezTo>
                    <a:pt x="135" y="114"/>
                    <a:pt x="135" y="114"/>
                    <a:pt x="135" y="114"/>
                  </a:cubicBezTo>
                  <a:cubicBezTo>
                    <a:pt x="122" y="97"/>
                    <a:pt x="122" y="97"/>
                    <a:pt x="122" y="97"/>
                  </a:cubicBezTo>
                  <a:cubicBezTo>
                    <a:pt x="124" y="93"/>
                    <a:pt x="124" y="93"/>
                    <a:pt x="124" y="93"/>
                  </a:cubicBezTo>
                  <a:cubicBezTo>
                    <a:pt x="125" y="90"/>
                    <a:pt x="126" y="86"/>
                    <a:pt x="127" y="82"/>
                  </a:cubicBezTo>
                  <a:cubicBezTo>
                    <a:pt x="127" y="82"/>
                    <a:pt x="127" y="82"/>
                    <a:pt x="127" y="82"/>
                  </a:cubicBezTo>
                  <a:cubicBezTo>
                    <a:pt x="128" y="77"/>
                    <a:pt x="128" y="77"/>
                    <a:pt x="128" y="77"/>
                  </a:cubicBezTo>
                  <a:cubicBezTo>
                    <a:pt x="147" y="71"/>
                    <a:pt x="147" y="71"/>
                    <a:pt x="147" y="71"/>
                  </a:cubicBezTo>
                  <a:cubicBezTo>
                    <a:pt x="137" y="39"/>
                    <a:pt x="137" y="39"/>
                    <a:pt x="137" y="39"/>
                  </a:cubicBezTo>
                  <a:cubicBezTo>
                    <a:pt x="116" y="46"/>
                    <a:pt x="116" y="46"/>
                    <a:pt x="116" y="46"/>
                  </a:cubicBezTo>
                  <a:cubicBezTo>
                    <a:pt x="113" y="43"/>
                    <a:pt x="113" y="43"/>
                    <a:pt x="113" y="43"/>
                  </a:cubicBezTo>
                  <a:cubicBezTo>
                    <a:pt x="110" y="41"/>
                    <a:pt x="107" y="38"/>
                    <a:pt x="103" y="37"/>
                  </a:cubicBezTo>
                  <a:cubicBezTo>
                    <a:pt x="103" y="37"/>
                    <a:pt x="103" y="37"/>
                    <a:pt x="103" y="37"/>
                  </a:cubicBezTo>
                  <a:cubicBezTo>
                    <a:pt x="99" y="35"/>
                    <a:pt x="99" y="35"/>
                    <a:pt x="99" y="35"/>
                  </a:cubicBezTo>
                  <a:cubicBezTo>
                    <a:pt x="99" y="14"/>
                    <a:pt x="99" y="14"/>
                    <a:pt x="99" y="14"/>
                  </a:cubicBezTo>
                  <a:cubicBezTo>
                    <a:pt x="65" y="14"/>
                    <a:pt x="65" y="14"/>
                    <a:pt x="65" y="14"/>
                  </a:cubicBezTo>
                  <a:cubicBezTo>
                    <a:pt x="65" y="34"/>
                    <a:pt x="65" y="34"/>
                    <a:pt x="65" y="34"/>
                  </a:cubicBezTo>
                  <a:cubicBezTo>
                    <a:pt x="61" y="36"/>
                    <a:pt x="61" y="36"/>
                    <a:pt x="61" y="36"/>
                  </a:cubicBezTo>
                  <a:cubicBezTo>
                    <a:pt x="57" y="38"/>
                    <a:pt x="53" y="41"/>
                    <a:pt x="50" y="44"/>
                  </a:cubicBezTo>
                  <a:cubicBezTo>
                    <a:pt x="50" y="44"/>
                    <a:pt x="50" y="44"/>
                    <a:pt x="50" y="44"/>
                  </a:cubicBezTo>
                  <a:cubicBezTo>
                    <a:pt x="47" y="47"/>
                    <a:pt x="47" y="47"/>
                    <a:pt x="47" y="47"/>
                  </a:cubicBezTo>
                  <a:cubicBezTo>
                    <a:pt x="29" y="41"/>
                    <a:pt x="29" y="41"/>
                    <a:pt x="29" y="41"/>
                  </a:cubicBezTo>
                  <a:cubicBezTo>
                    <a:pt x="19" y="73"/>
                    <a:pt x="19" y="73"/>
                    <a:pt x="19" y="73"/>
                  </a:cubicBezTo>
                  <a:close/>
                  <a:moveTo>
                    <a:pt x="57" y="75"/>
                  </a:moveTo>
                  <a:cubicBezTo>
                    <a:pt x="57" y="61"/>
                    <a:pt x="69" y="50"/>
                    <a:pt x="83" y="50"/>
                  </a:cubicBezTo>
                  <a:cubicBezTo>
                    <a:pt x="83" y="50"/>
                    <a:pt x="83" y="50"/>
                    <a:pt x="83" y="50"/>
                  </a:cubicBezTo>
                  <a:cubicBezTo>
                    <a:pt x="98" y="50"/>
                    <a:pt x="110" y="61"/>
                    <a:pt x="110" y="75"/>
                  </a:cubicBezTo>
                  <a:cubicBezTo>
                    <a:pt x="110" y="75"/>
                    <a:pt x="110" y="75"/>
                    <a:pt x="110" y="75"/>
                  </a:cubicBezTo>
                  <a:cubicBezTo>
                    <a:pt x="110" y="90"/>
                    <a:pt x="98" y="101"/>
                    <a:pt x="83" y="101"/>
                  </a:cubicBezTo>
                  <a:cubicBezTo>
                    <a:pt x="83" y="101"/>
                    <a:pt x="83" y="101"/>
                    <a:pt x="83" y="101"/>
                  </a:cubicBezTo>
                  <a:cubicBezTo>
                    <a:pt x="83" y="94"/>
                    <a:pt x="83" y="94"/>
                    <a:pt x="83" y="94"/>
                  </a:cubicBezTo>
                  <a:cubicBezTo>
                    <a:pt x="83" y="87"/>
                    <a:pt x="83" y="87"/>
                    <a:pt x="83" y="87"/>
                  </a:cubicBezTo>
                  <a:cubicBezTo>
                    <a:pt x="90" y="87"/>
                    <a:pt x="95" y="82"/>
                    <a:pt x="95" y="75"/>
                  </a:cubicBezTo>
                  <a:cubicBezTo>
                    <a:pt x="95" y="75"/>
                    <a:pt x="95" y="75"/>
                    <a:pt x="95" y="75"/>
                  </a:cubicBezTo>
                  <a:cubicBezTo>
                    <a:pt x="95" y="69"/>
                    <a:pt x="90" y="64"/>
                    <a:pt x="83" y="64"/>
                  </a:cubicBezTo>
                  <a:cubicBezTo>
                    <a:pt x="83" y="64"/>
                    <a:pt x="83" y="64"/>
                    <a:pt x="83" y="64"/>
                  </a:cubicBezTo>
                  <a:cubicBezTo>
                    <a:pt x="77" y="64"/>
                    <a:pt x="72" y="69"/>
                    <a:pt x="72" y="75"/>
                  </a:cubicBezTo>
                  <a:cubicBezTo>
                    <a:pt x="72" y="75"/>
                    <a:pt x="72" y="75"/>
                    <a:pt x="72" y="75"/>
                  </a:cubicBezTo>
                  <a:cubicBezTo>
                    <a:pt x="72" y="82"/>
                    <a:pt x="77" y="87"/>
                    <a:pt x="83" y="87"/>
                  </a:cubicBezTo>
                  <a:cubicBezTo>
                    <a:pt x="83" y="87"/>
                    <a:pt x="83" y="87"/>
                    <a:pt x="83" y="87"/>
                  </a:cubicBezTo>
                  <a:cubicBezTo>
                    <a:pt x="83" y="94"/>
                    <a:pt x="83" y="94"/>
                    <a:pt x="83" y="94"/>
                  </a:cubicBezTo>
                  <a:cubicBezTo>
                    <a:pt x="83" y="101"/>
                    <a:pt x="83" y="101"/>
                    <a:pt x="83" y="101"/>
                  </a:cubicBezTo>
                  <a:cubicBezTo>
                    <a:pt x="69" y="101"/>
                    <a:pt x="57" y="90"/>
                    <a:pt x="57" y="75"/>
                  </a:cubicBezTo>
                  <a:close/>
                </a:path>
              </a:pathLst>
            </a:custGeom>
            <a:solidFill>
              <a:srgbClr val="EF6541"/>
            </a:solidFill>
            <a:ln>
              <a:noFill/>
            </a:ln>
          </p:spPr>
          <p:txBody>
            <a:bodyPr>
              <a:normAutofit lnSpcReduction="20000"/>
            </a:bodyPr>
            <a:lstStyle/>
            <a:p>
              <a:endParaRPr lang="zh-CN" altLang="en-US" sz="1350"/>
            </a:p>
          </p:txBody>
        </p:sp>
        <p:sp>
          <p:nvSpPr>
            <p:cNvPr id="90" name="文本框 89"/>
            <p:cNvSpPr txBox="1"/>
            <p:nvPr>
              <p:custDataLst>
                <p:tags r:id="rId35"/>
              </p:custDataLst>
            </p:nvPr>
          </p:nvSpPr>
          <p:spPr>
            <a:xfrm>
              <a:off x="7470" y="6673"/>
              <a:ext cx="4690" cy="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维护我国在海外的资源能源利益</a:t>
              </a:r>
              <a:endParaRPr lang="en-US" altLang="zh-CN" sz="1600">
                <a:solidFill>
                  <a:srgbClr val="4D4D4D">
                    <a:lumMod val="50000"/>
                  </a:srgbClr>
                </a:solidFill>
                <a:latin typeface="微软雅黑" panose="020B0503020204020204" charset="-122"/>
                <a:ea typeface="微软雅黑" panose="020B0503020204020204" charset="-122"/>
              </a:endParaRPr>
            </a:p>
          </p:txBody>
        </p:sp>
      </p:grpSp>
      <p:grpSp>
        <p:nvGrpSpPr>
          <p:cNvPr id="91" name="组合 90"/>
          <p:cNvGrpSpPr/>
          <p:nvPr/>
        </p:nvGrpSpPr>
        <p:grpSpPr>
          <a:xfrm rot="0">
            <a:off x="3216275" y="2934970"/>
            <a:ext cx="1673860" cy="1959610"/>
            <a:chOff x="838" y="2212"/>
            <a:chExt cx="2636" cy="3086"/>
          </a:xfrm>
        </p:grpSpPr>
        <p:sp>
          <p:nvSpPr>
            <p:cNvPr id="92" name="Line 6"/>
            <p:cNvSpPr>
              <a:spLocks noChangeShapeType="1"/>
            </p:cNvSpPr>
            <p:nvPr>
              <p:custDataLst>
                <p:tags r:id="rId36"/>
              </p:custDataLst>
            </p:nvPr>
          </p:nvSpPr>
          <p:spPr bwMode="auto">
            <a:xfrm>
              <a:off x="2154" y="4124"/>
              <a:ext cx="0" cy="554"/>
            </a:xfrm>
            <a:prstGeom prst="line">
              <a:avLst/>
            </a:prstGeom>
            <a:noFill/>
            <a:ln w="6350">
              <a:solidFill>
                <a:srgbClr val="EF6541"/>
              </a:solidFill>
              <a:round/>
              <a:tailEnd type="oval" w="sm" len="sm"/>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sz="1350"/>
            </a:p>
          </p:txBody>
        </p:sp>
        <p:sp>
          <p:nvSpPr>
            <p:cNvPr id="93" name="Oval 7"/>
            <p:cNvSpPr>
              <a:spLocks noChangeArrowheads="1"/>
            </p:cNvSpPr>
            <p:nvPr>
              <p:custDataLst>
                <p:tags r:id="rId37"/>
              </p:custDataLst>
            </p:nvPr>
          </p:nvSpPr>
          <p:spPr bwMode="auto">
            <a:xfrm>
              <a:off x="1619" y="2884"/>
              <a:ext cx="1071" cy="1067"/>
            </a:xfrm>
            <a:prstGeom prst="ellipse">
              <a:avLst/>
            </a:prstGeom>
            <a:solidFill>
              <a:srgbClr val="EF6541"/>
            </a:solidFill>
            <a:ln>
              <a:noFill/>
            </a:ln>
          </p:spPr>
          <p:txBody>
            <a:bodyPr>
              <a:normAutofit/>
            </a:bodyPr>
            <a:lstStyle/>
            <a:p>
              <a:endParaRPr lang="zh-CN" altLang="en-US" sz="1350"/>
            </a:p>
          </p:txBody>
        </p:sp>
        <p:sp>
          <p:nvSpPr>
            <p:cNvPr id="94" name="Freeform 8"/>
            <p:cNvSpPr/>
            <p:nvPr>
              <p:custDataLst>
                <p:tags r:id="rId38"/>
              </p:custDataLst>
            </p:nvPr>
          </p:nvSpPr>
          <p:spPr bwMode="auto">
            <a:xfrm>
              <a:off x="1315" y="2212"/>
              <a:ext cx="1752" cy="2047"/>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F6541"/>
            </a:solidFill>
            <a:ln w="9525">
              <a:noFill/>
              <a:round/>
            </a:ln>
          </p:spPr>
          <p:txBody>
            <a:bodyPr>
              <a:normAutofit/>
            </a:bodyPr>
            <a:lstStyle/>
            <a:p>
              <a:endParaRPr lang="zh-CN" altLang="en-US" sz="1350"/>
            </a:p>
          </p:txBody>
        </p:sp>
        <p:sp>
          <p:nvSpPr>
            <p:cNvPr id="95" name="Freeform 20"/>
            <p:cNvSpPr/>
            <p:nvPr>
              <p:custDataLst>
                <p:tags r:id="rId39"/>
              </p:custDataLst>
            </p:nvPr>
          </p:nvSpPr>
          <p:spPr bwMode="auto">
            <a:xfrm>
              <a:off x="2034" y="3112"/>
              <a:ext cx="368" cy="379"/>
            </a:xfrm>
            <a:custGeom>
              <a:avLst/>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p:spPr>
          <p:txBody>
            <a:bodyPr>
              <a:normAutofit fontScale="70000"/>
            </a:bodyPr>
            <a:lstStyle/>
            <a:p>
              <a:endParaRPr lang="zh-CN" altLang="en-US" sz="1350"/>
            </a:p>
          </p:txBody>
        </p:sp>
        <p:sp>
          <p:nvSpPr>
            <p:cNvPr id="96" name="Freeform 21"/>
            <p:cNvSpPr/>
            <p:nvPr>
              <p:custDataLst>
                <p:tags r:id="rId40"/>
              </p:custDataLst>
            </p:nvPr>
          </p:nvSpPr>
          <p:spPr bwMode="auto">
            <a:xfrm>
              <a:off x="1906" y="3336"/>
              <a:ext cx="368" cy="379"/>
            </a:xfrm>
            <a:custGeom>
              <a:avLst/>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p:spPr>
          <p:txBody>
            <a:bodyPr>
              <a:normAutofit fontScale="70000"/>
            </a:bodyPr>
            <a:lstStyle/>
            <a:p>
              <a:endParaRPr lang="zh-CN" altLang="en-US" sz="1350"/>
            </a:p>
          </p:txBody>
        </p:sp>
        <p:sp>
          <p:nvSpPr>
            <p:cNvPr id="97" name="文本框 96"/>
            <p:cNvSpPr txBox="1"/>
            <p:nvPr>
              <p:custDataLst>
                <p:tags r:id="rId41"/>
              </p:custDataLst>
            </p:nvPr>
          </p:nvSpPr>
          <p:spPr>
            <a:xfrm>
              <a:off x="838" y="4834"/>
              <a:ext cx="2636" cy="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lnSpc>
                  <a:spcPct val="120000"/>
                </a:lnSpc>
                <a:buFont typeface="Arial" panose="020B0604020202020204" pitchFamily="34" charset="0"/>
                <a:buNone/>
                <a:defRPr sz="1800" b="1">
                  <a:latin typeface="Arial" panose="020B0604020202020204" pitchFamily="34" charset="0"/>
                  <a:ea typeface="黑体" panose="02010609060101010101" charset="-122"/>
                  <a:cs typeface="+mn-ea"/>
                </a:defRPr>
              </a:lvl1pPr>
            </a:lstStyle>
            <a:p>
              <a:r>
                <a:rPr lang="en-US" altLang="zh-CN" sz="1600">
                  <a:solidFill>
                    <a:srgbClr val="4D4D4D">
                      <a:lumMod val="50000"/>
                    </a:srgbClr>
                  </a:solidFill>
                  <a:latin typeface="微软雅黑" panose="020B0503020204020204" charset="-122"/>
                  <a:ea typeface="微软雅黑" panose="020B0503020204020204" charset="-122"/>
                </a:rPr>
                <a:t>开展资源外交</a:t>
              </a:r>
              <a:endParaRPr lang="en-US" altLang="zh-CN" sz="1600">
                <a:solidFill>
                  <a:srgbClr val="4D4D4D">
                    <a:lumMod val="50000"/>
                  </a:srgbClr>
                </a:solidFill>
                <a:latin typeface="微软雅黑" panose="020B0503020204020204" charset="-122"/>
                <a:ea typeface="微软雅黑" panose="020B0503020204020204" charset="-122"/>
              </a:endParaRPr>
            </a:p>
          </p:txBody>
        </p:sp>
      </p:grpSp>
      <p:pic>
        <p:nvPicPr>
          <p:cNvPr id="6" name="图片 5" descr="IMG45884096826"/>
          <p:cNvPicPr>
            <a:picLocks noChangeAspect="1"/>
          </p:cNvPicPr>
          <p:nvPr/>
        </p:nvPicPr>
        <p:blipFill>
          <a:blip r:embed="rId42"/>
          <a:stretch>
            <a:fillRect/>
          </a:stretch>
        </p:blipFill>
        <p:spPr>
          <a:xfrm>
            <a:off x="6019800" y="895350"/>
            <a:ext cx="2885440" cy="1442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第十二节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维护核安全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659755"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一、核安全形势分析</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二、全球范围内核安全面临的挑战</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三、我国维护核安全的立场与措施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一、核安全形势分析</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第十二节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维护核安全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6849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00" name="文本框 99"/>
          <p:cNvSpPr txBox="1"/>
          <p:nvPr/>
        </p:nvSpPr>
        <p:spPr>
          <a:xfrm>
            <a:off x="1219200" y="1200150"/>
            <a:ext cx="7530465" cy="1568450"/>
          </a:xfrm>
          <a:prstGeom prst="rect">
            <a:avLst/>
          </a:prstGeom>
          <a:noFill/>
          <a:ln w="9525">
            <a:noFill/>
          </a:ln>
        </p:spPr>
        <p:txBody>
          <a:bodyPr wrap="square">
            <a:spAutoFit/>
          </a:bodyPr>
          <a:p>
            <a:pPr indent="269875">
              <a:lnSpc>
                <a:spcPct val="150000"/>
              </a:lnSpc>
            </a:pPr>
            <a:r>
              <a:rPr lang="zh-CN" sz="1600" b="1">
                <a:solidFill>
                  <a:srgbClr val="231F20"/>
                </a:solidFill>
                <a:latin typeface="微软雅黑" panose="020B0503020204020204" charset="-122"/>
                <a:ea typeface="微软雅黑" panose="020B0503020204020204" charset="-122"/>
              </a:rPr>
              <a:t>广义的核安全</a:t>
            </a:r>
            <a:r>
              <a:rPr lang="zh-CN" sz="1600" b="0">
                <a:solidFill>
                  <a:srgbClr val="231F20"/>
                </a:solidFill>
                <a:latin typeface="微软雅黑" panose="020B0503020204020204" charset="-122"/>
                <a:ea typeface="微软雅黑" panose="020B0503020204020204" charset="-122"/>
              </a:rPr>
              <a:t>是指对核设施、核活动、核材料和放射性物质采取必要和充分的监控、保护、预防和缓解等安全措施，防止由于任何技术原因、人为原因或自然灾害造成的事故发生，并最大限度减少事故情况下的放射性后果，从而保护工作人员、公众和环境免受不当辐射危害。</a:t>
            </a:r>
            <a:endParaRPr lang="zh-CN" altLang="en-US" sz="1600" b="0">
              <a:solidFill>
                <a:srgbClr val="231F20"/>
              </a:solidFill>
              <a:latin typeface="微软雅黑" panose="020B0503020204020204" charset="-122"/>
              <a:ea typeface="微软雅黑" panose="020B0503020204020204" charset="-122"/>
            </a:endParaRPr>
          </a:p>
        </p:txBody>
      </p:sp>
      <p:grpSp>
        <p:nvGrpSpPr>
          <p:cNvPr id="5" name="组合 4"/>
          <p:cNvGrpSpPr/>
          <p:nvPr/>
        </p:nvGrpSpPr>
        <p:grpSpPr>
          <a:xfrm>
            <a:off x="1828800" y="2876550"/>
            <a:ext cx="2067560" cy="1450975"/>
            <a:chOff x="6480" y="5079"/>
            <a:chExt cx="3256" cy="2285"/>
          </a:xfrm>
        </p:grpSpPr>
        <p:pic>
          <p:nvPicPr>
            <p:cNvPr id="6" name="图片 5" descr="u=3574214576,1914086309&amp;fm=253&amp;fmt=auto&amp;app=138&amp;f=JPEG.webp"/>
            <p:cNvPicPr>
              <a:picLocks noChangeAspect="1"/>
            </p:cNvPicPr>
            <p:nvPr/>
          </p:nvPicPr>
          <p:blipFill>
            <a:blip r:embed="rId2"/>
            <a:stretch>
              <a:fillRect/>
            </a:stretch>
          </p:blipFill>
          <p:spPr>
            <a:xfrm>
              <a:off x="6480" y="5079"/>
              <a:ext cx="3235" cy="1819"/>
            </a:xfrm>
            <a:prstGeom prst="rect">
              <a:avLst/>
            </a:prstGeom>
          </p:spPr>
        </p:pic>
        <p:sp>
          <p:nvSpPr>
            <p:cNvPr id="19" name="文本框 18"/>
            <p:cNvSpPr txBox="1"/>
            <p:nvPr/>
          </p:nvSpPr>
          <p:spPr>
            <a:xfrm>
              <a:off x="6480" y="6930"/>
              <a:ext cx="3256" cy="434"/>
            </a:xfrm>
            <a:prstGeom prst="rect">
              <a:avLst/>
            </a:prstGeom>
            <a:noFill/>
          </p:spPr>
          <p:txBody>
            <a:bodyPr wrap="square" rtlCol="0" anchor="t">
              <a:spAutoFit/>
            </a:bodyPr>
            <a:p>
              <a:pPr algn="ctr"/>
              <a:r>
                <a:rPr lang="zh-CN" altLang="en-US" sz="1200"/>
                <a:t>美国三哩岛核电厂事故</a:t>
              </a:r>
              <a:endParaRPr lang="zh-CN" altLang="en-US" sz="1200"/>
            </a:p>
          </p:txBody>
        </p:sp>
      </p:grpSp>
      <p:grpSp>
        <p:nvGrpSpPr>
          <p:cNvPr id="20" name="组合 19"/>
          <p:cNvGrpSpPr/>
          <p:nvPr/>
        </p:nvGrpSpPr>
        <p:grpSpPr>
          <a:xfrm>
            <a:off x="5091430" y="2768600"/>
            <a:ext cx="2067560" cy="1577340"/>
            <a:chOff x="10200" y="5000"/>
            <a:chExt cx="3256" cy="2484"/>
          </a:xfrm>
        </p:grpSpPr>
        <p:sp>
          <p:nvSpPr>
            <p:cNvPr id="21" name="文本框 20"/>
            <p:cNvSpPr txBox="1"/>
            <p:nvPr>
              <p:custDataLst>
                <p:tags r:id="rId3"/>
              </p:custDataLst>
            </p:nvPr>
          </p:nvSpPr>
          <p:spPr>
            <a:xfrm>
              <a:off x="10200" y="7050"/>
              <a:ext cx="3256" cy="434"/>
            </a:xfrm>
            <a:prstGeom prst="rect">
              <a:avLst/>
            </a:prstGeom>
            <a:noFill/>
          </p:spPr>
          <p:txBody>
            <a:bodyPr wrap="square" rtlCol="0" anchor="t">
              <a:spAutoFit/>
            </a:bodyPr>
            <a:p>
              <a:pPr algn="ctr"/>
              <a:r>
                <a:rPr lang="zh-CN" altLang="en-US" sz="1200"/>
                <a:t>苏联切尔诺贝利核电厂事故</a:t>
              </a:r>
              <a:endParaRPr lang="zh-CN" altLang="en-US" sz="1200"/>
            </a:p>
          </p:txBody>
        </p:sp>
        <p:pic>
          <p:nvPicPr>
            <p:cNvPr id="22" name="图片 21" descr="u=4065833634,1996393327&amp;fm=253&amp;fmt=auto&amp;app=138&amp;f=JPEG.webp"/>
            <p:cNvPicPr>
              <a:picLocks noChangeAspect="1"/>
            </p:cNvPicPr>
            <p:nvPr/>
          </p:nvPicPr>
          <p:blipFill>
            <a:blip r:embed="rId4"/>
            <a:srcRect b="9390"/>
            <a:stretch>
              <a:fillRect/>
            </a:stretch>
          </p:blipFill>
          <p:spPr>
            <a:xfrm>
              <a:off x="10222" y="5000"/>
              <a:ext cx="3212" cy="19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一、核安全形势分析</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第十二节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维护核安全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7" name="椭圆 16"/>
          <p:cNvSpPr/>
          <p:nvPr>
            <p:custDataLst>
              <p:tags r:id="rId1"/>
            </p:custDataLst>
          </p:nvPr>
        </p:nvSpPr>
        <p:spPr>
          <a:xfrm>
            <a:off x="706120" y="1581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4" name="文本框 3"/>
          <p:cNvSpPr txBox="1"/>
          <p:nvPr/>
        </p:nvSpPr>
        <p:spPr>
          <a:xfrm>
            <a:off x="1219200" y="1276350"/>
            <a:ext cx="5024755" cy="3046095"/>
          </a:xfrm>
          <a:prstGeom prst="rect">
            <a:avLst/>
          </a:prstGeom>
          <a:noFill/>
        </p:spPr>
        <p:txBody>
          <a:bodyPr wrap="square" rtlCol="0" anchor="t">
            <a:spAutoFit/>
          </a:bodyPr>
          <a:p>
            <a:pPr indent="269875">
              <a:lnSpc>
                <a:spcPct val="150000"/>
              </a:lnSpc>
            </a:pPr>
            <a:r>
              <a:rPr lang="zh-CN" sz="1600">
                <a:solidFill>
                  <a:srgbClr val="231F20"/>
                </a:solidFill>
                <a:latin typeface="微软雅黑" panose="020B0503020204020204" charset="-122"/>
                <a:ea typeface="微软雅黑" panose="020B0503020204020204" charset="-122"/>
                <a:sym typeface="+mn-ea"/>
              </a:rPr>
              <a:t>核安全与放射性污染的防治关系到经济社会发展全局和人民群众的切身利益，是全民关注的重大问题。做好我国核安全与放射性污染防治工作要按照安全第一、质量第一的根本方针，不断健全法规标准和政策措施，加强科技支撑和基础能力建设，强化质量保证，完善监管机制和应急体系，严格安全管理，不断提高我国核安全与放射性污染防治水平，推动核能与核技术利用事业安全、健康、可持续发展。</a:t>
            </a:r>
            <a:endParaRPr lang="zh-CN" sz="1600">
              <a:solidFill>
                <a:srgbClr val="231F20"/>
              </a:solidFill>
              <a:latin typeface="微软雅黑" panose="020B0503020204020204" charset="-122"/>
              <a:ea typeface="微软雅黑" panose="020B0503020204020204" charset="-122"/>
              <a:sym typeface="+mn-ea"/>
            </a:endParaRPr>
          </a:p>
        </p:txBody>
      </p:sp>
      <p:grpSp>
        <p:nvGrpSpPr>
          <p:cNvPr id="18" name="组合 17"/>
          <p:cNvGrpSpPr/>
          <p:nvPr/>
        </p:nvGrpSpPr>
        <p:grpSpPr>
          <a:xfrm>
            <a:off x="6324600" y="1352550"/>
            <a:ext cx="2316480" cy="2548890"/>
            <a:chOff x="4320" y="3753"/>
            <a:chExt cx="3648" cy="4014"/>
          </a:xfrm>
        </p:grpSpPr>
        <p:pic>
          <p:nvPicPr>
            <p:cNvPr id="23" name="图片 22" descr="9f2f070828381f303bdf86b9a3014c086f06f0d8"/>
            <p:cNvPicPr>
              <a:picLocks noChangeAspect="1"/>
            </p:cNvPicPr>
            <p:nvPr/>
          </p:nvPicPr>
          <p:blipFill>
            <a:blip r:embed="rId2"/>
            <a:stretch>
              <a:fillRect/>
            </a:stretch>
          </p:blipFill>
          <p:spPr>
            <a:xfrm>
              <a:off x="4320" y="3753"/>
              <a:ext cx="3649" cy="3395"/>
            </a:xfrm>
            <a:prstGeom prst="rect">
              <a:avLst/>
            </a:prstGeom>
          </p:spPr>
        </p:pic>
        <p:sp>
          <p:nvSpPr>
            <p:cNvPr id="24" name="文本框 23"/>
            <p:cNvSpPr txBox="1"/>
            <p:nvPr>
              <p:custDataLst>
                <p:tags r:id="rId3"/>
              </p:custDataLst>
            </p:nvPr>
          </p:nvSpPr>
          <p:spPr>
            <a:xfrm>
              <a:off x="4320" y="7285"/>
              <a:ext cx="3649" cy="483"/>
            </a:xfrm>
            <a:prstGeom prst="rect">
              <a:avLst/>
            </a:prstGeom>
            <a:noFill/>
          </p:spPr>
          <p:txBody>
            <a:bodyPr wrap="square" rtlCol="0" anchor="t">
              <a:spAutoFit/>
            </a:bodyPr>
            <a:p>
              <a:pPr algn="ctr"/>
              <a:r>
                <a:rPr lang="zh-CN" altLang="en-US" sz="1400"/>
                <a:t>核反应堆退役</a:t>
              </a:r>
              <a:endParaRPr lang="zh-CN" altLang="en-US" sz="1400"/>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一、核安全形势分析</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第十二节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维护核安全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7" name="椭圆 16"/>
          <p:cNvSpPr/>
          <p:nvPr>
            <p:custDataLst>
              <p:tags r:id="rId1"/>
            </p:custDataLst>
          </p:nvPr>
        </p:nvSpPr>
        <p:spPr>
          <a:xfrm>
            <a:off x="706120" y="1581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04</a:t>
            </a:r>
            <a:endParaRPr lang="zh-CN" altLang="en-US" b="1">
              <a:solidFill>
                <a:schemeClr val="lt1">
                  <a:lumMod val="100000"/>
                </a:schemeClr>
              </a:solidFill>
              <a:latin typeface="+mn-ea"/>
              <a:cs typeface="+mn-ea"/>
            </a:endParaRPr>
          </a:p>
        </p:txBody>
      </p:sp>
      <p:sp>
        <p:nvSpPr>
          <p:cNvPr id="4" name="文本框 3"/>
          <p:cNvSpPr txBox="1"/>
          <p:nvPr/>
        </p:nvSpPr>
        <p:spPr>
          <a:xfrm>
            <a:off x="1219200" y="1276350"/>
            <a:ext cx="3707765" cy="3415030"/>
          </a:xfrm>
          <a:prstGeom prst="rect">
            <a:avLst/>
          </a:prstGeom>
          <a:noFill/>
        </p:spPr>
        <p:txBody>
          <a:bodyPr wrap="square" rtlCol="0" anchor="t">
            <a:spAutoFit/>
          </a:bodyPr>
          <a:p>
            <a:pPr indent="269875">
              <a:lnSpc>
                <a:spcPct val="150000"/>
              </a:lnSpc>
            </a:pPr>
            <a:r>
              <a:rPr lang="zh-CN" sz="1600">
                <a:solidFill>
                  <a:srgbClr val="231F20"/>
                </a:solidFill>
                <a:latin typeface="微软雅黑" panose="020B0503020204020204" charset="-122"/>
                <a:ea typeface="微软雅黑" panose="020B0503020204020204" charset="-122"/>
                <a:sym typeface="+mn-ea"/>
              </a:rPr>
              <a:t>2015年，我国核设施、核技术利用装置安全水平进一步提高，辐射环境安全风险明显降低，基本形成综合配套的事故防御、污染治理、科技创新、应急响应和安全监管能力，保障核安全、环境安全和公众健康；2020年，我国核电安全保持国际先进水平，核安全与放射性污染防治水平全面提升，辐射环境质量保持良好。</a:t>
            </a:r>
            <a:endParaRPr lang="zh-CN" altLang="en-US" sz="1600">
              <a:solidFill>
                <a:srgbClr val="231F20"/>
              </a:solidFill>
              <a:latin typeface="微软雅黑" panose="020B0503020204020204" charset="-122"/>
              <a:ea typeface="微软雅黑" panose="020B0503020204020204" charset="-122"/>
              <a:sym typeface="+mn-ea"/>
            </a:endParaRPr>
          </a:p>
        </p:txBody>
      </p:sp>
      <p:pic>
        <p:nvPicPr>
          <p:cNvPr id="8" name="图片 7" descr="u=3825520901,3526774000&amp;fm=253&amp;fmt=auto&amp;app=120&amp;f=JPEG.webp"/>
          <p:cNvPicPr>
            <a:picLocks noChangeAspect="1"/>
          </p:cNvPicPr>
          <p:nvPr/>
        </p:nvPicPr>
        <p:blipFill>
          <a:blip r:embed="rId2"/>
          <a:srcRect l="21894" r="21894"/>
          <a:stretch>
            <a:fillRect/>
          </a:stretch>
        </p:blipFill>
        <p:spPr>
          <a:xfrm>
            <a:off x="5486400" y="1352550"/>
            <a:ext cx="2959100" cy="2959100"/>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一、核安全形势分析</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第十二节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维护核安全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7" name="椭圆 16"/>
          <p:cNvSpPr/>
          <p:nvPr>
            <p:custDataLst>
              <p:tags r:id="rId1"/>
            </p:custDataLst>
          </p:nvPr>
        </p:nvSpPr>
        <p:spPr>
          <a:xfrm>
            <a:off x="706120" y="1581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05</a:t>
            </a:r>
            <a:endParaRPr lang="zh-CN" altLang="en-US" b="1">
              <a:solidFill>
                <a:schemeClr val="lt1">
                  <a:lumMod val="100000"/>
                </a:schemeClr>
              </a:solidFill>
              <a:latin typeface="+mn-ea"/>
              <a:cs typeface="+mn-ea"/>
            </a:endParaRPr>
          </a:p>
        </p:txBody>
      </p:sp>
      <p:sp>
        <p:nvSpPr>
          <p:cNvPr id="4" name="文本框 3"/>
          <p:cNvSpPr txBox="1"/>
          <p:nvPr/>
        </p:nvSpPr>
        <p:spPr>
          <a:xfrm>
            <a:off x="1219200" y="1200150"/>
            <a:ext cx="3707765" cy="3415030"/>
          </a:xfrm>
          <a:prstGeom prst="rect">
            <a:avLst/>
          </a:prstGeom>
          <a:noFill/>
        </p:spPr>
        <p:txBody>
          <a:bodyPr wrap="square" rtlCol="0" anchor="t">
            <a:spAutoFit/>
          </a:bodyPr>
          <a:p>
            <a:pPr indent="269875">
              <a:lnSpc>
                <a:spcPct val="150000"/>
              </a:lnSpc>
            </a:pPr>
            <a:r>
              <a:rPr lang="zh-CN" sz="1600">
                <a:solidFill>
                  <a:srgbClr val="231F20"/>
                </a:solidFill>
                <a:latin typeface="微软雅黑" panose="020B0503020204020204" charset="-122"/>
                <a:ea typeface="微软雅黑" panose="020B0503020204020204" charset="-122"/>
                <a:sym typeface="+mn-ea"/>
              </a:rPr>
              <a:t>然而，我国核安全形势仍不容乐观。在我国周边，核扩散形势严峻。印度和巴基斯坦的国家关系紧张，存在发生核冲突的危险。朝鲜坚持发展核武器，朝鲜半岛无核化进程遇到困难，六方会谈暂时停滞。朝韩、朝美关系的紧张，也有导致冲突的危险。日本拥有制造核武器的能力与资源，是否会走上核武器国家道路，引人关注。</a:t>
            </a:r>
            <a:endParaRPr lang="zh-CN" altLang="en-US" sz="1600">
              <a:solidFill>
                <a:srgbClr val="231F20"/>
              </a:solidFill>
              <a:latin typeface="微软雅黑" panose="020B0503020204020204" charset="-122"/>
              <a:ea typeface="微软雅黑" panose="020B0503020204020204" charset="-122"/>
              <a:sym typeface="+mn-ea"/>
            </a:endParaRPr>
          </a:p>
        </p:txBody>
      </p:sp>
      <p:pic>
        <p:nvPicPr>
          <p:cNvPr id="5" name="图片 4" descr="u=2666420109,1145428840&amp;fm=253&amp;fmt=auto&amp;app=138&amp;f=JPEG.webp"/>
          <p:cNvPicPr>
            <a:picLocks noChangeAspect="1"/>
          </p:cNvPicPr>
          <p:nvPr/>
        </p:nvPicPr>
        <p:blipFill>
          <a:blip r:embed="rId2"/>
          <a:stretch>
            <a:fillRect/>
          </a:stretch>
        </p:blipFill>
        <p:spPr>
          <a:xfrm>
            <a:off x="5003165" y="1885950"/>
            <a:ext cx="3429000" cy="2001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一、核安全形势分析</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第十二节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维护核安全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7" name="椭圆 16"/>
          <p:cNvSpPr/>
          <p:nvPr>
            <p:custDataLst>
              <p:tags r:id="rId1"/>
            </p:custDataLst>
          </p:nvPr>
        </p:nvSpPr>
        <p:spPr>
          <a:xfrm>
            <a:off x="706120" y="1581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06</a:t>
            </a:r>
            <a:endParaRPr lang="zh-CN" altLang="en-US" b="1">
              <a:solidFill>
                <a:schemeClr val="lt1">
                  <a:lumMod val="100000"/>
                </a:schemeClr>
              </a:solidFill>
              <a:latin typeface="+mn-ea"/>
              <a:cs typeface="+mn-ea"/>
            </a:endParaRPr>
          </a:p>
        </p:txBody>
      </p:sp>
      <p:sp>
        <p:nvSpPr>
          <p:cNvPr id="4" name="文本框 3"/>
          <p:cNvSpPr txBox="1"/>
          <p:nvPr/>
        </p:nvSpPr>
        <p:spPr>
          <a:xfrm>
            <a:off x="1066800" y="1200150"/>
            <a:ext cx="3871595" cy="3784600"/>
          </a:xfrm>
          <a:prstGeom prst="rect">
            <a:avLst/>
          </a:prstGeom>
          <a:noFill/>
        </p:spPr>
        <p:txBody>
          <a:bodyPr wrap="square" rtlCol="0" anchor="t">
            <a:spAutoFit/>
          </a:bodyPr>
          <a:p>
            <a:pPr indent="269875">
              <a:lnSpc>
                <a:spcPct val="150000"/>
              </a:lnSpc>
            </a:pPr>
            <a:r>
              <a:rPr lang="zh-CN" sz="1600">
                <a:solidFill>
                  <a:srgbClr val="231F20"/>
                </a:solidFill>
                <a:latin typeface="微软雅黑" panose="020B0503020204020204" charset="-122"/>
                <a:ea typeface="微软雅黑" panose="020B0503020204020204" charset="-122"/>
                <a:sym typeface="+mn-ea"/>
              </a:rPr>
              <a:t>近年来，核能与核技术的广泛应用导致越来越多的核材料分散在世界各地，而一些国家和地区对这些核材料与技术缺乏有效的保护，核材料和核技术流失现象严重。一旦恐怖主义分子获得核武器或核材料，并发动核恐怖主义袭击，将对人类造成严重的危害。虽然尚未发生真正意义上的核恐怖主义袭击，但核材料丢失、被盗事件的不断发生表明，管理失控的风险始终存在。</a:t>
            </a:r>
            <a:endParaRPr lang="zh-CN" altLang="en-US" sz="1600">
              <a:solidFill>
                <a:srgbClr val="231F20"/>
              </a:solidFill>
              <a:latin typeface="微软雅黑" panose="020B0503020204020204" charset="-122"/>
              <a:ea typeface="微软雅黑" panose="020B0503020204020204" charset="-122"/>
              <a:sym typeface="+mn-ea"/>
            </a:endParaRPr>
          </a:p>
        </p:txBody>
      </p:sp>
      <p:grpSp>
        <p:nvGrpSpPr>
          <p:cNvPr id="23" name="组合 22"/>
          <p:cNvGrpSpPr/>
          <p:nvPr/>
        </p:nvGrpSpPr>
        <p:grpSpPr>
          <a:xfrm>
            <a:off x="5127625" y="1352550"/>
            <a:ext cx="3458755" cy="3218800"/>
            <a:chOff x="1560" y="2130"/>
            <a:chExt cx="6347" cy="5305"/>
          </a:xfrm>
        </p:grpSpPr>
        <p:pic>
          <p:nvPicPr>
            <p:cNvPr id="14" name="图片 13" descr="81952586"/>
            <p:cNvPicPr>
              <a:picLocks noChangeAspect="1"/>
            </p:cNvPicPr>
            <p:nvPr/>
          </p:nvPicPr>
          <p:blipFill>
            <a:blip r:embed="rId2"/>
            <a:stretch>
              <a:fillRect/>
            </a:stretch>
          </p:blipFill>
          <p:spPr>
            <a:xfrm>
              <a:off x="1560" y="2130"/>
              <a:ext cx="6347" cy="4639"/>
            </a:xfrm>
            <a:prstGeom prst="rect">
              <a:avLst/>
            </a:prstGeom>
          </p:spPr>
        </p:pic>
        <p:sp>
          <p:nvSpPr>
            <p:cNvPr id="21" name="文本框 20"/>
            <p:cNvSpPr txBox="1"/>
            <p:nvPr/>
          </p:nvSpPr>
          <p:spPr>
            <a:xfrm>
              <a:off x="1680" y="6930"/>
              <a:ext cx="5908" cy="505"/>
            </a:xfrm>
            <a:prstGeom prst="rect">
              <a:avLst/>
            </a:prstGeom>
            <a:noFill/>
          </p:spPr>
          <p:txBody>
            <a:bodyPr wrap="square" rtlCol="0" anchor="t">
              <a:spAutoFit/>
            </a:bodyPr>
            <a:p>
              <a:pPr algn="ctr"/>
              <a:r>
                <a:rPr lang="zh-CN" altLang="en-US" sz="1400"/>
                <a:t>日媒公开福岛核事故现场照片</a:t>
              </a:r>
              <a:endParaRPr lang="zh-CN" altLang="en-US" sz="1400"/>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第一节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维护政治安全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一、维护政治安全的意义</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二、我国政治安全面临的挑战三、维护政治安全的措施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99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二、全球范围内核安全面临的挑战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第十二节 | 维护核安全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38200" y="1290955"/>
            <a:ext cx="7672070" cy="1198880"/>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世界核安全形势十分严峻。过去十几年，国际社会加强全球核安全的努力取得不小成果，拥有武器级钚和高浓铀的国家数量逐渐减少，有核国家也在削减核材料的数量和存放地点，很多国家加强了核材料的安全，并加强打击了核走私活动的合作。</a:t>
            </a:r>
            <a:endParaRPr lang="zh-CN" altLang="en-US" sz="1600" b="0">
              <a:solidFill>
                <a:srgbClr val="231F20"/>
              </a:solidFill>
              <a:latin typeface="微软雅黑" panose="020B0503020204020204" charset="-122"/>
              <a:ea typeface="微软雅黑" panose="020B0503020204020204" charset="-122"/>
            </a:endParaRPr>
          </a:p>
        </p:txBody>
      </p:sp>
      <p:sp>
        <p:nvSpPr>
          <p:cNvPr id="17" name="椭圆 16"/>
          <p:cNvSpPr/>
          <p:nvPr>
            <p:custDataLst>
              <p:tags r:id="rId1"/>
            </p:custDataLst>
          </p:nvPr>
        </p:nvSpPr>
        <p:spPr>
          <a:xfrm>
            <a:off x="269240" y="1581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01</a:t>
            </a:r>
            <a:endParaRPr lang="zh-CN" altLang="en-US" b="1">
              <a:solidFill>
                <a:schemeClr val="lt1">
                  <a:lumMod val="100000"/>
                </a:schemeClr>
              </a:solidFill>
              <a:latin typeface="+mn-ea"/>
              <a:cs typeface="+mn-ea"/>
            </a:endParaRPr>
          </a:p>
        </p:txBody>
      </p:sp>
      <p:pic>
        <p:nvPicPr>
          <p:cNvPr id="24" name="图片 23" descr="20191203015819476"/>
          <p:cNvPicPr>
            <a:picLocks noChangeAspect="1"/>
          </p:cNvPicPr>
          <p:nvPr/>
        </p:nvPicPr>
        <p:blipFill>
          <a:blip r:embed="rId2"/>
          <a:stretch>
            <a:fillRect/>
          </a:stretch>
        </p:blipFill>
        <p:spPr>
          <a:xfrm>
            <a:off x="1676400" y="2489835"/>
            <a:ext cx="4299585" cy="2418715"/>
          </a:xfrm>
          <a:prstGeom prst="rect">
            <a:avLst/>
          </a:prstGeom>
        </p:spPr>
      </p:pic>
      <p:sp>
        <p:nvSpPr>
          <p:cNvPr id="26" name="文本框 25"/>
          <p:cNvSpPr txBox="1"/>
          <p:nvPr/>
        </p:nvSpPr>
        <p:spPr>
          <a:xfrm>
            <a:off x="6172200" y="3164205"/>
            <a:ext cx="1654175" cy="521970"/>
          </a:xfrm>
          <a:prstGeom prst="rect">
            <a:avLst/>
          </a:prstGeom>
          <a:noFill/>
        </p:spPr>
        <p:txBody>
          <a:bodyPr wrap="square" rtlCol="0" anchor="t">
            <a:spAutoFit/>
          </a:bodyPr>
          <a:p>
            <a:pPr algn="ctr"/>
            <a:r>
              <a:rPr lang="zh-CN" altLang="en-US" sz="1400"/>
              <a:t>切尔诺贝利核事故 chernobyl, 1986</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99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二、全球范围内核安全面临的挑战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第十二节 | 维护核安全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74065" y="1200150"/>
            <a:ext cx="4426585" cy="1568450"/>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核反应堆在很多方面都有可能出现故障，正常情况下，根据设计，核反应堆的冷却系统会处理并带走异常产生过多的热量。</a:t>
            </a:r>
            <a:endParaRPr lang="zh-CN" sz="1600" b="0">
              <a:solidFill>
                <a:srgbClr val="231F20"/>
              </a:solidFill>
              <a:latin typeface="微软雅黑" panose="020B0503020204020204" charset="-122"/>
              <a:ea typeface="微软雅黑" panose="020B0503020204020204" charset="-122"/>
            </a:endParaRPr>
          </a:p>
          <a:p>
            <a:endParaRPr lang="zh-CN" altLang="en-US" sz="1600" b="0">
              <a:solidFill>
                <a:srgbClr val="231F20"/>
              </a:solidFill>
              <a:latin typeface="微软雅黑" panose="020B0503020204020204" charset="-122"/>
              <a:ea typeface="微软雅黑" panose="020B0503020204020204" charset="-122"/>
            </a:endParaRPr>
          </a:p>
        </p:txBody>
      </p:sp>
      <p:sp>
        <p:nvSpPr>
          <p:cNvPr id="6" name="文本框 5"/>
          <p:cNvSpPr txBox="1"/>
          <p:nvPr/>
        </p:nvSpPr>
        <p:spPr>
          <a:xfrm>
            <a:off x="774065" y="2343150"/>
            <a:ext cx="3286760" cy="1198880"/>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核事故是人为错误与机械故障混合造成的，也会造成非常严重的后果，对人和环境都会有极大的伤害。</a:t>
            </a:r>
            <a:endParaRPr lang="zh-CN" altLang="en-US" sz="1600" b="0">
              <a:solidFill>
                <a:srgbClr val="231F20"/>
              </a:solidFill>
              <a:latin typeface="微软雅黑" panose="020B0503020204020204" charset="-122"/>
              <a:ea typeface="微软雅黑" panose="020B0503020204020204" charset="-122"/>
            </a:endParaRPr>
          </a:p>
        </p:txBody>
      </p:sp>
      <p:pic>
        <p:nvPicPr>
          <p:cNvPr id="7" name="图片 6" descr="71cf3bc79f3df8dc2f0c0f80c211728b471028ea"/>
          <p:cNvPicPr>
            <a:picLocks noChangeAspect="1"/>
          </p:cNvPicPr>
          <p:nvPr/>
        </p:nvPicPr>
        <p:blipFill>
          <a:blip r:embed="rId1"/>
          <a:stretch>
            <a:fillRect/>
          </a:stretch>
        </p:blipFill>
        <p:spPr>
          <a:xfrm>
            <a:off x="5188585" y="742950"/>
            <a:ext cx="3425825" cy="3810000"/>
          </a:xfrm>
          <a:prstGeom prst="rect">
            <a:avLst/>
          </a:prstGeom>
        </p:spPr>
      </p:pic>
      <p:sp>
        <p:nvSpPr>
          <p:cNvPr id="8" name="文本框 7"/>
          <p:cNvSpPr txBox="1"/>
          <p:nvPr/>
        </p:nvSpPr>
        <p:spPr>
          <a:xfrm>
            <a:off x="5410200" y="4629150"/>
            <a:ext cx="2754630" cy="337185"/>
          </a:xfrm>
          <a:prstGeom prst="rect">
            <a:avLst/>
          </a:prstGeom>
          <a:noFill/>
        </p:spPr>
        <p:txBody>
          <a:bodyPr wrap="square" rtlCol="0" anchor="t">
            <a:spAutoFit/>
          </a:bodyPr>
          <a:p>
            <a:pPr algn="ctr"/>
            <a:r>
              <a:rPr lang="zh-CN" altLang="en-US" sz="1600"/>
              <a:t>震惊世界的"9·11"事件</a:t>
            </a:r>
            <a:endParaRPr lang="zh-CN" altLang="en-US" sz="1600"/>
          </a:p>
        </p:txBody>
      </p:sp>
      <p:sp>
        <p:nvSpPr>
          <p:cNvPr id="9" name="文本框 8"/>
          <p:cNvSpPr txBox="1"/>
          <p:nvPr/>
        </p:nvSpPr>
        <p:spPr>
          <a:xfrm>
            <a:off x="774065" y="3521075"/>
            <a:ext cx="4188460" cy="1445260"/>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核物质如果不进行适当的处理，可能会有很大的危害性。根据实验，接近临界质量的核物质具有发生临界事故的危险。</a:t>
            </a:r>
            <a:endParaRPr lang="zh-CN" sz="1600" b="0">
              <a:solidFill>
                <a:srgbClr val="231F20"/>
              </a:solidFill>
              <a:latin typeface="微软雅黑" panose="020B0503020204020204" charset="-122"/>
              <a:ea typeface="微软雅黑" panose="020B0503020204020204" charset="-122"/>
            </a:endParaRPr>
          </a:p>
          <a:p>
            <a:endParaRPr lang="zh-CN" altLang="en-US" sz="1600" b="0">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99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三、我国维护核安全的立场与措施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第十二节 | 维护核安全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59715" y="1123950"/>
            <a:ext cx="5531485" cy="2306955"/>
          </a:xfrm>
          <a:prstGeom prst="rect">
            <a:avLst/>
          </a:prstGeom>
          <a:noFill/>
          <a:ln w="9525">
            <a:noFill/>
          </a:ln>
        </p:spPr>
        <p:txBody>
          <a:bodyPr wrap="square">
            <a:spAutoFit/>
          </a:bodyPr>
          <a:p>
            <a:pPr indent="0">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（一）中国的核对策</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第一，发展和安全并重，以确保安全为前提发展核能事业。</a:t>
            </a:r>
            <a:endParaRPr lang="zh-CN" sz="1600">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第二，权利和义务并重，以尊重各国权益为基础推进国际核安全进程。</a:t>
            </a:r>
            <a:endParaRPr lang="zh-CN" sz="1600">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第三，自主和协作并重，以互利共赢为途径寻求普遍核安全。</a:t>
            </a:r>
            <a:endParaRPr lang="zh-CN" sz="1600">
              <a:latin typeface="微软雅黑" panose="020B0503020204020204" charset="-122"/>
              <a:ea typeface="微软雅黑" panose="020B0503020204020204" charset="-122"/>
            </a:endParaRPr>
          </a:p>
          <a:p>
            <a:pPr indent="0">
              <a:lnSpc>
                <a:spcPct val="150000"/>
              </a:lnSpc>
            </a:pPr>
            <a:r>
              <a:rPr lang="zh-CN" sz="1600">
                <a:latin typeface="微软雅黑" panose="020B0503020204020204" charset="-122"/>
                <a:ea typeface="微软雅黑" panose="020B0503020204020204" charset="-122"/>
              </a:rPr>
              <a:t>第四，治标和治本并重，以消除根源为目标全面推进核安全。</a:t>
            </a:r>
            <a:endParaRPr lang="zh-CN" sz="1600">
              <a:latin typeface="微软雅黑" panose="020B0503020204020204" charset="-122"/>
              <a:ea typeface="微软雅黑" panose="020B0503020204020204" charset="-122"/>
            </a:endParaRPr>
          </a:p>
        </p:txBody>
      </p:sp>
      <p:pic>
        <p:nvPicPr>
          <p:cNvPr id="10" name="图片 9" descr="2c5f6e0e93b04490b6ff426a486b97ff"/>
          <p:cNvPicPr>
            <a:picLocks noChangeAspect="1"/>
          </p:cNvPicPr>
          <p:nvPr/>
        </p:nvPicPr>
        <p:blipFill>
          <a:blip r:embed="rId1"/>
          <a:stretch>
            <a:fillRect/>
          </a:stretch>
        </p:blipFill>
        <p:spPr>
          <a:xfrm>
            <a:off x="5791200" y="1047750"/>
            <a:ext cx="3074670" cy="2367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99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三、我国维护核安全的立场与措施</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第十二节 | 维护核安全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533400" y="1200150"/>
            <a:ext cx="8363585" cy="2183765"/>
          </a:xfrm>
          <a:prstGeom prst="rect">
            <a:avLst/>
          </a:prstGeom>
          <a:noFill/>
          <a:ln w="9525">
            <a:noFill/>
          </a:ln>
        </p:spPr>
        <p:txBody>
          <a:bodyPr wrap="square">
            <a:spAutoFit/>
          </a:bodyPr>
          <a:p>
            <a:pPr indent="0"/>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（二）中国的全球核安全治理主张</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nSpc>
                <a:spcPct val="150000"/>
              </a:lnSpc>
            </a:pPr>
            <a:r>
              <a:rPr lang="zh-CN" altLang="en-US" sz="1600" b="0">
                <a:solidFill>
                  <a:srgbClr val="231F20"/>
                </a:solidFill>
                <a:latin typeface="微软雅黑" panose="020B0503020204020204" charset="-122"/>
                <a:ea typeface="微软雅黑" panose="020B0503020204020204" charset="-122"/>
              </a:rPr>
              <a:t>我国一贯反对核威胁、核讹诈、核战争，主张全面禁止和彻底销毁核武器，奉行自卫防御的核战略，恪守在任何时候和任何情况下不首先使用核武器的政策，承诺无条件不对无核武器国家和无核武器地区使用或威胁使用核武器，保证不参加任何形式的核军备竞赛，支持各国拥有和平利用核能权利，并为推进国际核裁军和维护核不扩散体系发挥建设性作用。打造核安全命运共同体，就是对我国上述核政策的创新传承。</a:t>
            </a:r>
            <a:endParaRPr lang="zh-CN" altLang="en-US" sz="1600" b="0">
              <a:solidFill>
                <a:srgbClr val="231F20"/>
              </a:solidFill>
              <a:latin typeface="微软雅黑" panose="020B0503020204020204" charset="-122"/>
              <a:ea typeface="微软雅黑" panose="020B0503020204020204" charset="-122"/>
            </a:endParaRPr>
          </a:p>
        </p:txBody>
      </p:sp>
      <p:pic>
        <p:nvPicPr>
          <p:cNvPr id="11" name="图片 10" descr="u=1868172860,129726845&amp;fm=253&amp;fmt=auto&amp;app=120&amp;f=JPEG.webp"/>
          <p:cNvPicPr>
            <a:picLocks noChangeAspect="1"/>
          </p:cNvPicPr>
          <p:nvPr/>
        </p:nvPicPr>
        <p:blipFill>
          <a:blip r:embed="rId1"/>
          <a:stretch>
            <a:fillRect/>
          </a:stretch>
        </p:blipFill>
        <p:spPr>
          <a:xfrm>
            <a:off x="5562600" y="3028950"/>
            <a:ext cx="3128645" cy="1900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第十三节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维护新兴领域安全</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1371600" y="1276350"/>
            <a:ext cx="695198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一、新兴领域安全的内容</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二、我国新兴领域安全面临的挑战</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三、维护新兴领域安全应把握的主要问题</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一、新兴领域安全的内容</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维护新兴领域安全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6849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00</a:t>
            </a:r>
            <a:endParaRPr lang="en-US" altLang="zh-CN" sz="2000" b="1">
              <a:solidFill>
                <a:schemeClr val="lt1">
                  <a:lumMod val="100000"/>
                </a:schemeClr>
              </a:solidFill>
              <a:latin typeface="+mn-ea"/>
              <a:cs typeface="+mn-ea"/>
            </a:endParaRPr>
          </a:p>
        </p:txBody>
      </p:sp>
      <p:sp>
        <p:nvSpPr>
          <p:cNvPr id="100" name="文本框 99"/>
          <p:cNvSpPr txBox="1"/>
          <p:nvPr/>
        </p:nvSpPr>
        <p:spPr>
          <a:xfrm>
            <a:off x="1219200" y="1200150"/>
            <a:ext cx="7018020" cy="1198880"/>
          </a:xfrm>
          <a:prstGeom prst="rect">
            <a:avLst/>
          </a:prstGeom>
          <a:noFill/>
          <a:ln w="9525">
            <a:noFill/>
          </a:ln>
        </p:spPr>
        <p:txBody>
          <a:bodyPr wrap="square">
            <a:spAutoFit/>
          </a:bodyPr>
          <a:p>
            <a:pPr indent="269875">
              <a:lnSpc>
                <a:spcPct val="150000"/>
              </a:lnSpc>
            </a:pPr>
            <a:r>
              <a:rPr lang="zh-CN" sz="1600">
                <a:solidFill>
                  <a:srgbClr val="231F20"/>
                </a:solidFill>
                <a:latin typeface="微软雅黑" panose="020B0503020204020204" charset="-122"/>
                <a:ea typeface="微软雅黑" panose="020B0503020204020204" charset="-122"/>
              </a:rPr>
              <a:t>生物、太空、深海、极地等领域高新技术的迅猛发展，使得传统国家安全的“领域”与“利益”大大拓展。维护新兴领域安全成为当今时代国家安全的重要内容，在国家安全领域具有重要意义。</a:t>
            </a:r>
            <a:endParaRPr lang="zh-CN" sz="1600">
              <a:solidFill>
                <a:srgbClr val="231F20"/>
              </a:solidFill>
              <a:latin typeface="微软雅黑" panose="020B0503020204020204" charset="-122"/>
              <a:ea typeface="微软雅黑" panose="020B0503020204020204" charset="-122"/>
            </a:endParaRPr>
          </a:p>
        </p:txBody>
      </p:sp>
      <p:grpSp>
        <p:nvGrpSpPr>
          <p:cNvPr id="8" name="组合 7"/>
          <p:cNvGrpSpPr/>
          <p:nvPr/>
        </p:nvGrpSpPr>
        <p:grpSpPr>
          <a:xfrm>
            <a:off x="325120" y="2399030"/>
            <a:ext cx="8598535" cy="1981835"/>
            <a:chOff x="524" y="4095"/>
            <a:chExt cx="13541" cy="3121"/>
          </a:xfrm>
        </p:grpSpPr>
        <p:pic>
          <p:nvPicPr>
            <p:cNvPr id="9" name="图片 8" descr="d29122b6782dda93db616b247b7a44e4eb647666"/>
            <p:cNvPicPr>
              <a:picLocks noChangeAspect="1"/>
            </p:cNvPicPr>
            <p:nvPr/>
          </p:nvPicPr>
          <p:blipFill>
            <a:blip r:embed="rId2"/>
            <a:srcRect l="9910" r="16238" b="6725"/>
            <a:stretch>
              <a:fillRect/>
            </a:stretch>
          </p:blipFill>
          <p:spPr>
            <a:xfrm>
              <a:off x="524" y="4412"/>
              <a:ext cx="3387" cy="2502"/>
            </a:xfrm>
            <a:prstGeom prst="rect">
              <a:avLst/>
            </a:prstGeom>
          </p:spPr>
        </p:pic>
        <p:pic>
          <p:nvPicPr>
            <p:cNvPr id="12" name="图片 11" descr="u=3015838694,989616371&amp;fm=253&amp;fmt=auto&amp;app=138&amp;f=JPEG.webp"/>
            <p:cNvPicPr>
              <a:picLocks noChangeAspect="1"/>
            </p:cNvPicPr>
            <p:nvPr/>
          </p:nvPicPr>
          <p:blipFill>
            <a:blip r:embed="rId3"/>
            <a:stretch>
              <a:fillRect/>
            </a:stretch>
          </p:blipFill>
          <p:spPr>
            <a:xfrm>
              <a:off x="10716" y="4419"/>
              <a:ext cx="3349" cy="2462"/>
            </a:xfrm>
            <a:prstGeom prst="rect">
              <a:avLst/>
            </a:prstGeom>
          </p:spPr>
        </p:pic>
        <p:pic>
          <p:nvPicPr>
            <p:cNvPr id="13" name="图片 12" descr="u=2663869546,4021517812&amp;fm=253&amp;fmt=auto&amp;app=120&amp;f=JPEG.webp"/>
            <p:cNvPicPr>
              <a:picLocks noChangeAspect="1"/>
            </p:cNvPicPr>
            <p:nvPr/>
          </p:nvPicPr>
          <p:blipFill>
            <a:blip r:embed="rId4"/>
            <a:stretch>
              <a:fillRect/>
            </a:stretch>
          </p:blipFill>
          <p:spPr>
            <a:xfrm>
              <a:off x="7432" y="4325"/>
              <a:ext cx="3349" cy="2490"/>
            </a:xfrm>
            <a:prstGeom prst="rect">
              <a:avLst/>
            </a:prstGeom>
          </p:spPr>
        </p:pic>
        <p:pic>
          <p:nvPicPr>
            <p:cNvPr id="14" name="图片 13" descr="u=2568933834,1306583932&amp;fm=253&amp;fmt=auto&amp;app=138&amp;f=JPEG.webp"/>
            <p:cNvPicPr>
              <a:picLocks noChangeAspect="1"/>
            </p:cNvPicPr>
            <p:nvPr/>
          </p:nvPicPr>
          <p:blipFill>
            <a:blip r:embed="rId5"/>
            <a:stretch>
              <a:fillRect/>
            </a:stretch>
          </p:blipFill>
          <p:spPr>
            <a:xfrm>
              <a:off x="3990" y="4412"/>
              <a:ext cx="3364" cy="2477"/>
            </a:xfrm>
            <a:prstGeom prst="rect">
              <a:avLst/>
            </a:prstGeom>
          </p:spPr>
        </p:pic>
        <p:sp>
          <p:nvSpPr>
            <p:cNvPr id="37" name="Rectangle 37"/>
            <p:cNvSpPr>
              <a:spLocks noChangeArrowheads="1"/>
            </p:cNvSpPr>
            <p:nvPr>
              <p:custDataLst>
                <p:tags r:id="rId6"/>
              </p:custDataLst>
            </p:nvPr>
          </p:nvSpPr>
          <p:spPr bwMode="auto">
            <a:xfrm>
              <a:off x="10764" y="7147"/>
              <a:ext cx="17" cy="39"/>
            </a:xfrm>
            <a:prstGeom prst="rect">
              <a:avLst/>
            </a:prstGeom>
            <a:solidFill>
              <a:srgbClr val="FFFFFF"/>
            </a:solidFill>
            <a:ln w="9525">
              <a:solidFill>
                <a:srgbClr val="FFFFFF"/>
              </a:solidFill>
              <a:miter lim="800000"/>
            </a:ln>
          </p:spPr>
          <p:txBody>
            <a:bodyPr/>
            <a:lstStyle/>
            <a:p>
              <a:pPr defTabSz="1218565" fontAlgn="base">
                <a:spcBef>
                  <a:spcPct val="0"/>
                </a:spcBef>
                <a:spcAft>
                  <a:spcPct val="0"/>
                </a:spcAft>
              </a:pPr>
              <a:endParaRPr lang="zh-CN" altLang="en-US" sz="1905">
                <a:solidFill>
                  <a:srgbClr val="000000"/>
                </a:solidFill>
              </a:endParaRPr>
            </a:p>
          </p:txBody>
        </p:sp>
        <p:sp>
          <p:nvSpPr>
            <p:cNvPr id="54" name="Rectangle 41"/>
            <p:cNvSpPr>
              <a:spLocks noChangeArrowheads="1"/>
            </p:cNvSpPr>
            <p:nvPr>
              <p:custDataLst>
                <p:tags r:id="rId7"/>
              </p:custDataLst>
            </p:nvPr>
          </p:nvSpPr>
          <p:spPr bwMode="auto">
            <a:xfrm>
              <a:off x="10694" y="4173"/>
              <a:ext cx="22" cy="19"/>
            </a:xfrm>
            <a:prstGeom prst="rect">
              <a:avLst/>
            </a:prstGeom>
            <a:solidFill>
              <a:srgbClr val="FFFFFF"/>
            </a:solidFill>
            <a:ln w="9525">
              <a:solidFill>
                <a:srgbClr val="FFFFFF"/>
              </a:solidFill>
              <a:miter lim="800000"/>
            </a:ln>
          </p:spPr>
          <p:txBody>
            <a:bodyPr/>
            <a:lstStyle/>
            <a:p>
              <a:pPr defTabSz="1218565" fontAlgn="base">
                <a:spcBef>
                  <a:spcPct val="0"/>
                </a:spcBef>
                <a:spcAft>
                  <a:spcPct val="0"/>
                </a:spcAft>
              </a:pPr>
              <a:endParaRPr lang="zh-CN" altLang="en-US" sz="1905">
                <a:solidFill>
                  <a:srgbClr val="000000"/>
                </a:solidFill>
              </a:endParaRPr>
            </a:p>
          </p:txBody>
        </p:sp>
        <p:sp>
          <p:nvSpPr>
            <p:cNvPr id="56" name="Freeform 42"/>
            <p:cNvSpPr>
              <a:spLocks noEditPoints="1"/>
            </p:cNvSpPr>
            <p:nvPr>
              <p:custDataLst>
                <p:tags r:id="rId8"/>
              </p:custDataLst>
            </p:nvPr>
          </p:nvSpPr>
          <p:spPr bwMode="auto">
            <a:xfrm>
              <a:off x="7319" y="7005"/>
              <a:ext cx="185" cy="211"/>
            </a:xfrm>
            <a:custGeom>
              <a:avLst/>
              <a:gdLst>
                <a:gd name="T0" fmla="*/ 94 w 140"/>
                <a:gd name="T1" fmla="*/ 69 h 140"/>
                <a:gd name="T2" fmla="*/ 86 w 140"/>
                <a:gd name="T3" fmla="*/ 78 h 140"/>
                <a:gd name="T4" fmla="*/ 75 w 140"/>
                <a:gd name="T5" fmla="*/ 67 h 140"/>
                <a:gd name="T6" fmla="*/ 83 w 140"/>
                <a:gd name="T7" fmla="*/ 42 h 140"/>
                <a:gd name="T8" fmla="*/ 71 w 140"/>
                <a:gd name="T9" fmla="*/ 13 h 140"/>
                <a:gd name="T10" fmla="*/ 41 w 140"/>
                <a:gd name="T11" fmla="*/ 0 h 140"/>
                <a:gd name="T12" fmla="*/ 12 w 140"/>
                <a:gd name="T13" fmla="*/ 13 h 140"/>
                <a:gd name="T14" fmla="*/ 0 w 140"/>
                <a:gd name="T15" fmla="*/ 42 h 140"/>
                <a:gd name="T16" fmla="*/ 12 w 140"/>
                <a:gd name="T17" fmla="*/ 71 h 140"/>
                <a:gd name="T18" fmla="*/ 41 w 140"/>
                <a:gd name="T19" fmla="*/ 84 h 140"/>
                <a:gd name="T20" fmla="*/ 66 w 140"/>
                <a:gd name="T21" fmla="*/ 75 h 140"/>
                <a:gd name="T22" fmla="*/ 77 w 140"/>
                <a:gd name="T23" fmla="*/ 86 h 140"/>
                <a:gd name="T24" fmla="*/ 69 w 140"/>
                <a:gd name="T25" fmla="*/ 95 h 140"/>
                <a:gd name="T26" fmla="*/ 115 w 140"/>
                <a:gd name="T27" fmla="*/ 140 h 140"/>
                <a:gd name="T28" fmla="*/ 140 w 140"/>
                <a:gd name="T29" fmla="*/ 115 h 140"/>
                <a:gd name="T30" fmla="*/ 94 w 140"/>
                <a:gd name="T31" fmla="*/ 69 h 140"/>
                <a:gd name="T32" fmla="*/ 20 w 140"/>
                <a:gd name="T33" fmla="*/ 63 h 140"/>
                <a:gd name="T34" fmla="*/ 12 w 140"/>
                <a:gd name="T35" fmla="*/ 42 h 140"/>
                <a:gd name="T36" fmla="*/ 20 w 140"/>
                <a:gd name="T37" fmla="*/ 21 h 140"/>
                <a:gd name="T38" fmla="*/ 41 w 140"/>
                <a:gd name="T39" fmla="*/ 12 h 140"/>
                <a:gd name="T40" fmla="*/ 62 w 140"/>
                <a:gd name="T41" fmla="*/ 21 h 140"/>
                <a:gd name="T42" fmla="*/ 71 w 140"/>
                <a:gd name="T43" fmla="*/ 42 h 140"/>
                <a:gd name="T44" fmla="*/ 62 w 140"/>
                <a:gd name="T45" fmla="*/ 63 h 140"/>
                <a:gd name="T46" fmla="*/ 41 w 140"/>
                <a:gd name="T47" fmla="*/ 72 h 140"/>
                <a:gd name="T48" fmla="*/ 20 w 140"/>
                <a:gd name="T49" fmla="*/ 63 h 140"/>
                <a:gd name="T50" fmla="*/ 89 w 140"/>
                <a:gd name="T51" fmla="*/ 98 h 140"/>
                <a:gd name="T52" fmla="*/ 97 w 140"/>
                <a:gd name="T53" fmla="*/ 90 h 140"/>
                <a:gd name="T54" fmla="*/ 123 w 140"/>
                <a:gd name="T55" fmla="*/ 115 h 140"/>
                <a:gd name="T56" fmla="*/ 115 w 140"/>
                <a:gd name="T57" fmla="*/ 123 h 140"/>
                <a:gd name="T58" fmla="*/ 89 w 140"/>
                <a:gd name="T59" fmla="*/ 9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 h="140">
                  <a:moveTo>
                    <a:pt x="94" y="69"/>
                  </a:moveTo>
                  <a:cubicBezTo>
                    <a:pt x="86" y="78"/>
                    <a:pt x="86" y="78"/>
                    <a:pt x="86" y="78"/>
                  </a:cubicBezTo>
                  <a:cubicBezTo>
                    <a:pt x="75" y="67"/>
                    <a:pt x="75" y="67"/>
                    <a:pt x="75" y="67"/>
                  </a:cubicBezTo>
                  <a:cubicBezTo>
                    <a:pt x="80" y="60"/>
                    <a:pt x="83" y="51"/>
                    <a:pt x="83" y="42"/>
                  </a:cubicBezTo>
                  <a:cubicBezTo>
                    <a:pt x="83" y="31"/>
                    <a:pt x="79" y="20"/>
                    <a:pt x="71" y="13"/>
                  </a:cubicBezTo>
                  <a:cubicBezTo>
                    <a:pt x="63" y="5"/>
                    <a:pt x="52" y="0"/>
                    <a:pt x="41" y="0"/>
                  </a:cubicBezTo>
                  <a:cubicBezTo>
                    <a:pt x="30" y="0"/>
                    <a:pt x="20" y="5"/>
                    <a:pt x="12" y="13"/>
                  </a:cubicBezTo>
                  <a:cubicBezTo>
                    <a:pt x="4" y="20"/>
                    <a:pt x="0" y="31"/>
                    <a:pt x="0" y="42"/>
                  </a:cubicBezTo>
                  <a:cubicBezTo>
                    <a:pt x="0" y="53"/>
                    <a:pt x="4" y="64"/>
                    <a:pt x="12" y="71"/>
                  </a:cubicBezTo>
                  <a:cubicBezTo>
                    <a:pt x="20" y="79"/>
                    <a:pt x="30" y="84"/>
                    <a:pt x="41" y="84"/>
                  </a:cubicBezTo>
                  <a:cubicBezTo>
                    <a:pt x="50" y="84"/>
                    <a:pt x="59" y="81"/>
                    <a:pt x="66" y="75"/>
                  </a:cubicBezTo>
                  <a:cubicBezTo>
                    <a:pt x="77" y="86"/>
                    <a:pt x="77" y="86"/>
                    <a:pt x="77" y="86"/>
                  </a:cubicBezTo>
                  <a:cubicBezTo>
                    <a:pt x="69" y="95"/>
                    <a:pt x="69" y="95"/>
                    <a:pt x="69" y="95"/>
                  </a:cubicBezTo>
                  <a:cubicBezTo>
                    <a:pt x="115" y="140"/>
                    <a:pt x="115" y="140"/>
                    <a:pt x="115" y="140"/>
                  </a:cubicBezTo>
                  <a:cubicBezTo>
                    <a:pt x="140" y="115"/>
                    <a:pt x="140" y="115"/>
                    <a:pt x="140" y="115"/>
                  </a:cubicBezTo>
                  <a:lnTo>
                    <a:pt x="94" y="69"/>
                  </a:lnTo>
                  <a:close/>
                  <a:moveTo>
                    <a:pt x="20" y="63"/>
                  </a:moveTo>
                  <a:cubicBezTo>
                    <a:pt x="15" y="57"/>
                    <a:pt x="12" y="50"/>
                    <a:pt x="12" y="42"/>
                  </a:cubicBezTo>
                  <a:cubicBezTo>
                    <a:pt x="12" y="34"/>
                    <a:pt x="15" y="27"/>
                    <a:pt x="20" y="21"/>
                  </a:cubicBezTo>
                  <a:cubicBezTo>
                    <a:pt x="26" y="16"/>
                    <a:pt x="33" y="12"/>
                    <a:pt x="41" y="12"/>
                  </a:cubicBezTo>
                  <a:cubicBezTo>
                    <a:pt x="49" y="12"/>
                    <a:pt x="57" y="16"/>
                    <a:pt x="62" y="21"/>
                  </a:cubicBezTo>
                  <a:cubicBezTo>
                    <a:pt x="68" y="27"/>
                    <a:pt x="71" y="34"/>
                    <a:pt x="71" y="42"/>
                  </a:cubicBezTo>
                  <a:cubicBezTo>
                    <a:pt x="71" y="50"/>
                    <a:pt x="68" y="57"/>
                    <a:pt x="62" y="63"/>
                  </a:cubicBezTo>
                  <a:cubicBezTo>
                    <a:pt x="57" y="68"/>
                    <a:pt x="49" y="72"/>
                    <a:pt x="41" y="72"/>
                  </a:cubicBezTo>
                  <a:cubicBezTo>
                    <a:pt x="33" y="72"/>
                    <a:pt x="26" y="68"/>
                    <a:pt x="20" y="63"/>
                  </a:cubicBezTo>
                  <a:moveTo>
                    <a:pt x="89" y="98"/>
                  </a:moveTo>
                  <a:cubicBezTo>
                    <a:pt x="97" y="90"/>
                    <a:pt x="97" y="90"/>
                    <a:pt x="97" y="90"/>
                  </a:cubicBezTo>
                  <a:cubicBezTo>
                    <a:pt x="123" y="115"/>
                    <a:pt x="123" y="115"/>
                    <a:pt x="123" y="115"/>
                  </a:cubicBezTo>
                  <a:cubicBezTo>
                    <a:pt x="115" y="123"/>
                    <a:pt x="115" y="123"/>
                    <a:pt x="115" y="123"/>
                  </a:cubicBezTo>
                  <a:lnTo>
                    <a:pt x="89" y="98"/>
                  </a:ln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1905">
                <a:solidFill>
                  <a:srgbClr val="000000"/>
                </a:solidFill>
              </a:endParaRPr>
            </a:p>
          </p:txBody>
        </p:sp>
        <p:sp>
          <p:nvSpPr>
            <p:cNvPr id="64" name="Freeform 46"/>
            <p:cNvSpPr>
              <a:spLocks noEditPoints="1"/>
            </p:cNvSpPr>
            <p:nvPr>
              <p:custDataLst>
                <p:tags r:id="rId9"/>
              </p:custDataLst>
            </p:nvPr>
          </p:nvSpPr>
          <p:spPr bwMode="auto">
            <a:xfrm>
              <a:off x="3972" y="7108"/>
              <a:ext cx="120" cy="68"/>
            </a:xfrm>
            <a:custGeom>
              <a:avLst/>
              <a:gdLst>
                <a:gd name="T0" fmla="*/ 52 w 92"/>
                <a:gd name="T1" fmla="*/ 24 h 45"/>
                <a:gd name="T2" fmla="*/ 52 w 92"/>
                <a:gd name="T3" fmla="*/ 37 h 45"/>
                <a:gd name="T4" fmla="*/ 64 w 92"/>
                <a:gd name="T5" fmla="*/ 37 h 45"/>
                <a:gd name="T6" fmla="*/ 64 w 92"/>
                <a:gd name="T7" fmla="*/ 24 h 45"/>
                <a:gd name="T8" fmla="*/ 80 w 92"/>
                <a:gd name="T9" fmla="*/ 24 h 45"/>
                <a:gd name="T10" fmla="*/ 80 w 92"/>
                <a:gd name="T11" fmla="*/ 45 h 45"/>
                <a:gd name="T12" fmla="*/ 92 w 92"/>
                <a:gd name="T13" fmla="*/ 45 h 45"/>
                <a:gd name="T14" fmla="*/ 92 w 92"/>
                <a:gd name="T15" fmla="*/ 12 h 45"/>
                <a:gd name="T16" fmla="*/ 35 w 92"/>
                <a:gd name="T17" fmla="*/ 12 h 45"/>
                <a:gd name="T18" fmla="*/ 18 w 92"/>
                <a:gd name="T19" fmla="*/ 0 h 45"/>
                <a:gd name="T20" fmla="*/ 0 w 92"/>
                <a:gd name="T21" fmla="*/ 18 h 45"/>
                <a:gd name="T22" fmla="*/ 18 w 92"/>
                <a:gd name="T23" fmla="*/ 36 h 45"/>
                <a:gd name="T24" fmla="*/ 35 w 92"/>
                <a:gd name="T25" fmla="*/ 24 h 45"/>
                <a:gd name="T26" fmla="*/ 52 w 92"/>
                <a:gd name="T27" fmla="*/ 24 h 45"/>
                <a:gd name="T28" fmla="*/ 18 w 92"/>
                <a:gd name="T29" fmla="*/ 24 h 45"/>
                <a:gd name="T30" fmla="*/ 12 w 92"/>
                <a:gd name="T31" fmla="*/ 18 h 45"/>
                <a:gd name="T32" fmla="*/ 18 w 92"/>
                <a:gd name="T33" fmla="*/ 12 h 45"/>
                <a:gd name="T34" fmla="*/ 25 w 92"/>
                <a:gd name="T35" fmla="*/ 18 h 45"/>
                <a:gd name="T36" fmla="*/ 18 w 92"/>
                <a:gd name="T37"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45">
                  <a:moveTo>
                    <a:pt x="52" y="24"/>
                  </a:moveTo>
                  <a:cubicBezTo>
                    <a:pt x="52" y="37"/>
                    <a:pt x="52" y="37"/>
                    <a:pt x="52" y="37"/>
                  </a:cubicBezTo>
                  <a:cubicBezTo>
                    <a:pt x="64" y="37"/>
                    <a:pt x="64" y="37"/>
                    <a:pt x="64" y="37"/>
                  </a:cubicBezTo>
                  <a:cubicBezTo>
                    <a:pt x="64" y="24"/>
                    <a:pt x="64" y="24"/>
                    <a:pt x="64" y="24"/>
                  </a:cubicBezTo>
                  <a:cubicBezTo>
                    <a:pt x="80" y="24"/>
                    <a:pt x="80" y="24"/>
                    <a:pt x="80" y="24"/>
                  </a:cubicBezTo>
                  <a:cubicBezTo>
                    <a:pt x="80" y="45"/>
                    <a:pt x="80" y="45"/>
                    <a:pt x="80" y="45"/>
                  </a:cubicBezTo>
                  <a:cubicBezTo>
                    <a:pt x="92" y="45"/>
                    <a:pt x="92" y="45"/>
                    <a:pt x="92" y="45"/>
                  </a:cubicBezTo>
                  <a:cubicBezTo>
                    <a:pt x="92" y="12"/>
                    <a:pt x="92" y="12"/>
                    <a:pt x="92" y="12"/>
                  </a:cubicBezTo>
                  <a:cubicBezTo>
                    <a:pt x="35" y="12"/>
                    <a:pt x="35" y="12"/>
                    <a:pt x="35" y="12"/>
                  </a:cubicBezTo>
                  <a:cubicBezTo>
                    <a:pt x="33" y="5"/>
                    <a:pt x="26" y="0"/>
                    <a:pt x="18" y="0"/>
                  </a:cubicBezTo>
                  <a:cubicBezTo>
                    <a:pt x="8" y="0"/>
                    <a:pt x="0" y="8"/>
                    <a:pt x="0" y="18"/>
                  </a:cubicBezTo>
                  <a:cubicBezTo>
                    <a:pt x="0" y="28"/>
                    <a:pt x="8" y="36"/>
                    <a:pt x="18" y="36"/>
                  </a:cubicBezTo>
                  <a:cubicBezTo>
                    <a:pt x="26" y="36"/>
                    <a:pt x="33" y="31"/>
                    <a:pt x="35" y="24"/>
                  </a:cubicBezTo>
                  <a:lnTo>
                    <a:pt x="52" y="24"/>
                  </a:lnTo>
                  <a:close/>
                  <a:moveTo>
                    <a:pt x="18" y="24"/>
                  </a:moveTo>
                  <a:cubicBezTo>
                    <a:pt x="15" y="24"/>
                    <a:pt x="12" y="21"/>
                    <a:pt x="12" y="18"/>
                  </a:cubicBezTo>
                  <a:cubicBezTo>
                    <a:pt x="12" y="14"/>
                    <a:pt x="15" y="12"/>
                    <a:pt x="18" y="12"/>
                  </a:cubicBezTo>
                  <a:cubicBezTo>
                    <a:pt x="22" y="12"/>
                    <a:pt x="25" y="14"/>
                    <a:pt x="25" y="18"/>
                  </a:cubicBezTo>
                  <a:cubicBezTo>
                    <a:pt x="25" y="21"/>
                    <a:pt x="22" y="24"/>
                    <a:pt x="18" y="24"/>
                  </a:cubicBezTo>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1905">
                <a:solidFill>
                  <a:srgbClr val="000000"/>
                </a:solidFill>
              </a:endParaRPr>
            </a:p>
          </p:txBody>
        </p:sp>
        <p:sp>
          <p:nvSpPr>
            <p:cNvPr id="67" name="Freeform 48"/>
            <p:cNvSpPr>
              <a:spLocks noEditPoints="1"/>
            </p:cNvSpPr>
            <p:nvPr>
              <p:custDataLst>
                <p:tags r:id="rId10"/>
              </p:custDataLst>
            </p:nvPr>
          </p:nvSpPr>
          <p:spPr bwMode="auto">
            <a:xfrm>
              <a:off x="622" y="7005"/>
              <a:ext cx="182" cy="211"/>
            </a:xfrm>
            <a:custGeom>
              <a:avLst/>
              <a:gdLst>
                <a:gd name="T0" fmla="*/ 79 w 79"/>
                <a:gd name="T1" fmla="*/ 39 h 78"/>
                <a:gd name="T2" fmla="*/ 39 w 79"/>
                <a:gd name="T3" fmla="*/ 0 h 78"/>
                <a:gd name="T4" fmla="*/ 0 w 79"/>
                <a:gd name="T5" fmla="*/ 39 h 78"/>
                <a:gd name="T6" fmla="*/ 4 w 79"/>
                <a:gd name="T7" fmla="*/ 44 h 78"/>
                <a:gd name="T8" fmla="*/ 9 w 79"/>
                <a:gd name="T9" fmla="*/ 39 h 78"/>
                <a:gd name="T10" fmla="*/ 19 w 79"/>
                <a:gd name="T11" fmla="*/ 78 h 78"/>
                <a:gd name="T12" fmla="*/ 58 w 79"/>
                <a:gd name="T13" fmla="*/ 78 h 78"/>
                <a:gd name="T14" fmla="*/ 69 w 79"/>
                <a:gd name="T15" fmla="*/ 39 h 78"/>
                <a:gd name="T16" fmla="*/ 74 w 79"/>
                <a:gd name="T17" fmla="*/ 44 h 78"/>
                <a:gd name="T18" fmla="*/ 79 w 79"/>
                <a:gd name="T19" fmla="*/ 39 h 78"/>
                <a:gd name="T20" fmla="*/ 63 w 79"/>
                <a:gd name="T21" fmla="*/ 34 h 78"/>
                <a:gd name="T22" fmla="*/ 53 w 79"/>
                <a:gd name="T23" fmla="*/ 72 h 78"/>
                <a:gd name="T24" fmla="*/ 25 w 79"/>
                <a:gd name="T25" fmla="*/ 72 h 78"/>
                <a:gd name="T26" fmla="*/ 14 w 79"/>
                <a:gd name="T27" fmla="*/ 34 h 78"/>
                <a:gd name="T28" fmla="*/ 14 w 79"/>
                <a:gd name="T29" fmla="*/ 34 h 78"/>
                <a:gd name="T30" fmla="*/ 39 w 79"/>
                <a:gd name="T31" fmla="*/ 9 h 78"/>
                <a:gd name="T32" fmla="*/ 64 w 79"/>
                <a:gd name="T33" fmla="*/ 34 h 78"/>
                <a:gd name="T34" fmla="*/ 63 w 79"/>
                <a:gd name="T35"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78">
                  <a:moveTo>
                    <a:pt x="79" y="39"/>
                  </a:moveTo>
                  <a:lnTo>
                    <a:pt x="39" y="0"/>
                  </a:lnTo>
                  <a:lnTo>
                    <a:pt x="0" y="39"/>
                  </a:lnTo>
                  <a:lnTo>
                    <a:pt x="4" y="44"/>
                  </a:lnTo>
                  <a:lnTo>
                    <a:pt x="9" y="39"/>
                  </a:lnTo>
                  <a:lnTo>
                    <a:pt x="19" y="78"/>
                  </a:lnTo>
                  <a:lnTo>
                    <a:pt x="58" y="78"/>
                  </a:lnTo>
                  <a:lnTo>
                    <a:pt x="69" y="39"/>
                  </a:lnTo>
                  <a:lnTo>
                    <a:pt x="74" y="44"/>
                  </a:lnTo>
                  <a:lnTo>
                    <a:pt x="79" y="39"/>
                  </a:lnTo>
                  <a:close/>
                  <a:moveTo>
                    <a:pt x="63" y="34"/>
                  </a:moveTo>
                  <a:lnTo>
                    <a:pt x="53" y="72"/>
                  </a:lnTo>
                  <a:lnTo>
                    <a:pt x="25" y="72"/>
                  </a:lnTo>
                  <a:lnTo>
                    <a:pt x="14" y="34"/>
                  </a:lnTo>
                  <a:lnTo>
                    <a:pt x="14" y="34"/>
                  </a:lnTo>
                  <a:lnTo>
                    <a:pt x="39" y="9"/>
                  </a:lnTo>
                  <a:lnTo>
                    <a:pt x="64" y="34"/>
                  </a:lnTo>
                  <a:lnTo>
                    <a:pt x="63" y="34"/>
                  </a:ln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1905">
                <a:solidFill>
                  <a:srgbClr val="000000"/>
                </a:solidFill>
              </a:endParaRPr>
            </a:p>
          </p:txBody>
        </p:sp>
        <p:sp>
          <p:nvSpPr>
            <p:cNvPr id="68" name="Freeform 49"/>
            <p:cNvSpPr>
              <a:spLocks noEditPoints="1"/>
            </p:cNvSpPr>
            <p:nvPr>
              <p:custDataLst>
                <p:tags r:id="rId11"/>
              </p:custDataLst>
            </p:nvPr>
          </p:nvSpPr>
          <p:spPr bwMode="auto">
            <a:xfrm>
              <a:off x="692" y="7115"/>
              <a:ext cx="42" cy="49"/>
            </a:xfrm>
            <a:custGeom>
              <a:avLst/>
              <a:gdLst>
                <a:gd name="T0" fmla="*/ 0 w 18"/>
                <a:gd name="T1" fmla="*/ 18 h 18"/>
                <a:gd name="T2" fmla="*/ 18 w 18"/>
                <a:gd name="T3" fmla="*/ 18 h 18"/>
                <a:gd name="T4" fmla="*/ 18 w 18"/>
                <a:gd name="T5" fmla="*/ 0 h 18"/>
                <a:gd name="T6" fmla="*/ 0 w 18"/>
                <a:gd name="T7" fmla="*/ 0 h 18"/>
                <a:gd name="T8" fmla="*/ 0 w 18"/>
                <a:gd name="T9" fmla="*/ 18 h 18"/>
                <a:gd name="T10" fmla="*/ 7 w 18"/>
                <a:gd name="T11" fmla="*/ 7 h 18"/>
                <a:gd name="T12" fmla="*/ 11 w 18"/>
                <a:gd name="T13" fmla="*/ 7 h 18"/>
                <a:gd name="T14" fmla="*/ 11 w 18"/>
                <a:gd name="T15" fmla="*/ 11 h 18"/>
                <a:gd name="T16" fmla="*/ 7 w 18"/>
                <a:gd name="T17" fmla="*/ 11 h 18"/>
                <a:gd name="T18" fmla="*/ 7 w 18"/>
                <a:gd name="T19"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0" y="18"/>
                  </a:moveTo>
                  <a:lnTo>
                    <a:pt x="18" y="18"/>
                  </a:lnTo>
                  <a:lnTo>
                    <a:pt x="18" y="0"/>
                  </a:lnTo>
                  <a:lnTo>
                    <a:pt x="0" y="0"/>
                  </a:lnTo>
                  <a:lnTo>
                    <a:pt x="0" y="18"/>
                  </a:lnTo>
                  <a:close/>
                  <a:moveTo>
                    <a:pt x="7" y="7"/>
                  </a:moveTo>
                  <a:lnTo>
                    <a:pt x="11" y="7"/>
                  </a:lnTo>
                  <a:lnTo>
                    <a:pt x="11" y="11"/>
                  </a:lnTo>
                  <a:lnTo>
                    <a:pt x="7" y="11"/>
                  </a:lnTo>
                  <a:lnTo>
                    <a:pt x="7" y="7"/>
                  </a:lnTo>
                  <a:close/>
                </a:path>
              </a:pathLst>
            </a:custGeom>
            <a:solidFill>
              <a:srgbClr val="FFFFFF"/>
            </a:solidFill>
            <a:ln>
              <a:solidFill>
                <a:srgbClr val="FFFFFF"/>
              </a:solidFill>
            </a:ln>
          </p:spPr>
          <p:txBody>
            <a:bodyPr/>
            <a:lstStyle/>
            <a:p>
              <a:pPr defTabSz="1218565" fontAlgn="base">
                <a:spcBef>
                  <a:spcPct val="0"/>
                </a:spcBef>
                <a:spcAft>
                  <a:spcPct val="0"/>
                </a:spcAft>
              </a:pPr>
              <a:endParaRPr lang="zh-CN" altLang="en-US" sz="1905">
                <a:solidFill>
                  <a:srgbClr val="000000"/>
                </a:solidFill>
              </a:endParaRPr>
            </a:p>
          </p:txBody>
        </p:sp>
        <p:sp>
          <p:nvSpPr>
            <p:cNvPr id="70" name="Freeform 50"/>
            <p:cNvSpPr>
              <a:spLocks noEditPoints="1"/>
            </p:cNvSpPr>
            <p:nvPr>
              <p:custDataLst>
                <p:tags r:id="rId12"/>
              </p:custDataLst>
            </p:nvPr>
          </p:nvSpPr>
          <p:spPr bwMode="auto">
            <a:xfrm>
              <a:off x="622" y="4095"/>
              <a:ext cx="182" cy="211"/>
            </a:xfrm>
            <a:custGeom>
              <a:avLst/>
              <a:gdLst>
                <a:gd name="T0" fmla="*/ 70 w 140"/>
                <a:gd name="T1" fmla="*/ 0 h 140"/>
                <a:gd name="T2" fmla="*/ 0 w 140"/>
                <a:gd name="T3" fmla="*/ 70 h 140"/>
                <a:gd name="T4" fmla="*/ 70 w 140"/>
                <a:gd name="T5" fmla="*/ 140 h 140"/>
                <a:gd name="T6" fmla="*/ 140 w 140"/>
                <a:gd name="T7" fmla="*/ 70 h 140"/>
                <a:gd name="T8" fmla="*/ 70 w 140"/>
                <a:gd name="T9" fmla="*/ 0 h 140"/>
                <a:gd name="T10" fmla="*/ 53 w 140"/>
                <a:gd name="T11" fmla="*/ 126 h 140"/>
                <a:gd name="T12" fmla="*/ 53 w 140"/>
                <a:gd name="T13" fmla="*/ 99 h 140"/>
                <a:gd name="T14" fmla="*/ 67 w 140"/>
                <a:gd name="T15" fmla="*/ 86 h 140"/>
                <a:gd name="T16" fmla="*/ 72 w 140"/>
                <a:gd name="T17" fmla="*/ 86 h 140"/>
                <a:gd name="T18" fmla="*/ 86 w 140"/>
                <a:gd name="T19" fmla="*/ 99 h 140"/>
                <a:gd name="T20" fmla="*/ 86 w 140"/>
                <a:gd name="T21" fmla="*/ 126 h 140"/>
                <a:gd name="T22" fmla="*/ 70 w 140"/>
                <a:gd name="T23" fmla="*/ 128 h 140"/>
                <a:gd name="T24" fmla="*/ 53 w 140"/>
                <a:gd name="T25" fmla="*/ 126 h 140"/>
                <a:gd name="T26" fmla="*/ 98 w 140"/>
                <a:gd name="T27" fmla="*/ 121 h 140"/>
                <a:gd name="T28" fmla="*/ 98 w 140"/>
                <a:gd name="T29" fmla="*/ 99 h 140"/>
                <a:gd name="T30" fmla="*/ 72 w 140"/>
                <a:gd name="T31" fmla="*/ 74 h 140"/>
                <a:gd name="T32" fmla="*/ 67 w 140"/>
                <a:gd name="T33" fmla="*/ 74 h 140"/>
                <a:gd name="T34" fmla="*/ 42 w 140"/>
                <a:gd name="T35" fmla="*/ 99 h 140"/>
                <a:gd name="T36" fmla="*/ 42 w 140"/>
                <a:gd name="T37" fmla="*/ 121 h 140"/>
                <a:gd name="T38" fmla="*/ 12 w 140"/>
                <a:gd name="T39" fmla="*/ 70 h 140"/>
                <a:gd name="T40" fmla="*/ 70 w 140"/>
                <a:gd name="T41" fmla="*/ 12 h 140"/>
                <a:gd name="T42" fmla="*/ 128 w 140"/>
                <a:gd name="T43" fmla="*/ 70 h 140"/>
                <a:gd name="T44" fmla="*/ 98 w 140"/>
                <a:gd name="T45" fmla="*/ 12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140">
                  <a:moveTo>
                    <a:pt x="70" y="0"/>
                  </a:moveTo>
                  <a:cubicBezTo>
                    <a:pt x="31" y="0"/>
                    <a:pt x="0" y="32"/>
                    <a:pt x="0" y="70"/>
                  </a:cubicBezTo>
                  <a:cubicBezTo>
                    <a:pt x="0" y="109"/>
                    <a:pt x="31" y="140"/>
                    <a:pt x="70" y="140"/>
                  </a:cubicBezTo>
                  <a:cubicBezTo>
                    <a:pt x="108" y="140"/>
                    <a:pt x="140" y="109"/>
                    <a:pt x="140" y="70"/>
                  </a:cubicBezTo>
                  <a:cubicBezTo>
                    <a:pt x="140" y="32"/>
                    <a:pt x="108" y="0"/>
                    <a:pt x="70" y="0"/>
                  </a:cubicBezTo>
                  <a:moveTo>
                    <a:pt x="53" y="126"/>
                  </a:moveTo>
                  <a:cubicBezTo>
                    <a:pt x="53" y="99"/>
                    <a:pt x="53" y="99"/>
                    <a:pt x="53" y="99"/>
                  </a:cubicBezTo>
                  <a:cubicBezTo>
                    <a:pt x="53" y="92"/>
                    <a:pt x="60" y="86"/>
                    <a:pt x="67" y="86"/>
                  </a:cubicBezTo>
                  <a:cubicBezTo>
                    <a:pt x="72" y="86"/>
                    <a:pt x="72" y="86"/>
                    <a:pt x="72" y="86"/>
                  </a:cubicBezTo>
                  <a:cubicBezTo>
                    <a:pt x="80" y="86"/>
                    <a:pt x="86" y="92"/>
                    <a:pt x="86" y="99"/>
                  </a:cubicBezTo>
                  <a:cubicBezTo>
                    <a:pt x="86" y="126"/>
                    <a:pt x="86" y="126"/>
                    <a:pt x="86" y="126"/>
                  </a:cubicBezTo>
                  <a:cubicBezTo>
                    <a:pt x="81" y="127"/>
                    <a:pt x="75" y="128"/>
                    <a:pt x="70" y="128"/>
                  </a:cubicBezTo>
                  <a:cubicBezTo>
                    <a:pt x="64" y="128"/>
                    <a:pt x="59" y="127"/>
                    <a:pt x="53" y="126"/>
                  </a:cubicBezTo>
                  <a:moveTo>
                    <a:pt x="98" y="121"/>
                  </a:moveTo>
                  <a:cubicBezTo>
                    <a:pt x="98" y="99"/>
                    <a:pt x="98" y="99"/>
                    <a:pt x="98" y="99"/>
                  </a:cubicBezTo>
                  <a:cubicBezTo>
                    <a:pt x="98" y="85"/>
                    <a:pt x="86" y="74"/>
                    <a:pt x="72" y="74"/>
                  </a:cubicBezTo>
                  <a:cubicBezTo>
                    <a:pt x="67" y="74"/>
                    <a:pt x="67" y="74"/>
                    <a:pt x="67" y="74"/>
                  </a:cubicBezTo>
                  <a:cubicBezTo>
                    <a:pt x="53" y="74"/>
                    <a:pt x="42" y="85"/>
                    <a:pt x="42" y="99"/>
                  </a:cubicBezTo>
                  <a:cubicBezTo>
                    <a:pt x="42" y="121"/>
                    <a:pt x="42" y="121"/>
                    <a:pt x="42" y="121"/>
                  </a:cubicBezTo>
                  <a:cubicBezTo>
                    <a:pt x="24" y="111"/>
                    <a:pt x="12" y="92"/>
                    <a:pt x="12" y="70"/>
                  </a:cubicBezTo>
                  <a:cubicBezTo>
                    <a:pt x="12" y="38"/>
                    <a:pt x="38" y="12"/>
                    <a:pt x="70" y="12"/>
                  </a:cubicBezTo>
                  <a:cubicBezTo>
                    <a:pt x="102" y="12"/>
                    <a:pt x="128" y="38"/>
                    <a:pt x="128" y="70"/>
                  </a:cubicBezTo>
                  <a:cubicBezTo>
                    <a:pt x="128" y="92"/>
                    <a:pt x="116" y="111"/>
                    <a:pt x="98" y="121"/>
                  </a:cubicBezTo>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1905">
                <a:solidFill>
                  <a:srgbClr val="000000"/>
                </a:solidFill>
              </a:endParaRPr>
            </a:p>
          </p:txBody>
        </p:sp>
        <p:sp>
          <p:nvSpPr>
            <p:cNvPr id="71" name="Oval 51"/>
            <p:cNvSpPr>
              <a:spLocks noChangeArrowheads="1"/>
            </p:cNvSpPr>
            <p:nvPr>
              <p:custDataLst>
                <p:tags r:id="rId13"/>
              </p:custDataLst>
            </p:nvPr>
          </p:nvSpPr>
          <p:spPr bwMode="auto">
            <a:xfrm>
              <a:off x="692" y="4143"/>
              <a:ext cx="42" cy="52"/>
            </a:xfrm>
            <a:prstGeom prst="ellipse">
              <a:avLst/>
            </a:prstGeom>
            <a:solidFill>
              <a:srgbClr val="FFFFFF"/>
            </a:solidFill>
            <a:ln>
              <a:solidFill>
                <a:srgbClr val="FFFFFF"/>
              </a:solidFill>
            </a:ln>
          </p:spPr>
          <p:txBody>
            <a:bodyPr/>
            <a:lstStyle/>
            <a:p>
              <a:pPr defTabSz="1218565" fontAlgn="base">
                <a:spcBef>
                  <a:spcPct val="0"/>
                </a:spcBef>
                <a:spcAft>
                  <a:spcPct val="0"/>
                </a:spcAft>
              </a:pPr>
              <a:endParaRPr lang="zh-CN" altLang="en-US" sz="1905">
                <a:solidFill>
                  <a:srgbClr val="00000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一、新兴领域安全的内容</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维护新兴领域安全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6849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00" name="文本框 99"/>
          <p:cNvSpPr txBox="1"/>
          <p:nvPr/>
        </p:nvSpPr>
        <p:spPr>
          <a:xfrm>
            <a:off x="1219200" y="1200150"/>
            <a:ext cx="4166870" cy="3415030"/>
          </a:xfrm>
          <a:prstGeom prst="rect">
            <a:avLst/>
          </a:prstGeom>
          <a:noFill/>
          <a:ln w="9525">
            <a:noFill/>
          </a:ln>
        </p:spPr>
        <p:txBody>
          <a:bodyPr wrap="square">
            <a:spAutoFit/>
          </a:bodyPr>
          <a:p>
            <a:pPr indent="269875">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（一）生物领域安全</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生物安全关乎人民生命健康、经济社会发展和国家战略安全，其重要性及紧迫性日益凸显。基于生物技术发展有可能带来的不利影响，人们提出了生物安全的概念。</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所谓生物安全，是指与生物有关的因素对社会、经济、公共健康与生态环境所产生的危害或潜在风险，及对其所采取的一系列有效预防和控制措施。</a:t>
            </a:r>
            <a:endParaRPr lang="zh-CN" sz="1600">
              <a:solidFill>
                <a:srgbClr val="231F20"/>
              </a:solidFill>
              <a:latin typeface="微软雅黑" panose="020B0503020204020204" charset="-122"/>
              <a:ea typeface="微软雅黑" panose="020B0503020204020204" charset="-122"/>
            </a:endParaRPr>
          </a:p>
        </p:txBody>
      </p:sp>
      <p:pic>
        <p:nvPicPr>
          <p:cNvPr id="46" name="图片 45" descr="u=3135844339,1030199175&amp;fm=253&amp;fmt=auto&amp;app=138&amp;f=JPEG.webp"/>
          <p:cNvPicPr>
            <a:picLocks noChangeAspect="1"/>
          </p:cNvPicPr>
          <p:nvPr/>
        </p:nvPicPr>
        <p:blipFill>
          <a:blip r:embed="rId2"/>
          <a:stretch>
            <a:fillRect/>
          </a:stretch>
        </p:blipFill>
        <p:spPr>
          <a:xfrm>
            <a:off x="6019800" y="2724150"/>
            <a:ext cx="2117725" cy="1562735"/>
          </a:xfrm>
          <a:prstGeom prst="rect">
            <a:avLst/>
          </a:prstGeom>
        </p:spPr>
      </p:pic>
      <p:pic>
        <p:nvPicPr>
          <p:cNvPr id="42" name="图片 41" descr="u=3694648416,997685155&amp;fm=253&amp;fmt=auto&amp;app=138&amp;f=JPEG.webp"/>
          <p:cNvPicPr>
            <a:picLocks noChangeAspect="1"/>
          </p:cNvPicPr>
          <p:nvPr/>
        </p:nvPicPr>
        <p:blipFill>
          <a:blip r:embed="rId3"/>
          <a:stretch>
            <a:fillRect/>
          </a:stretch>
        </p:blipFill>
        <p:spPr>
          <a:xfrm>
            <a:off x="6002655" y="971550"/>
            <a:ext cx="2118995" cy="1581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一、新兴领域安全的内容</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维护新兴领域安全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6849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02</a:t>
            </a:r>
            <a:endParaRPr lang="en-US" altLang="zh-CN" sz="2000" b="1">
              <a:solidFill>
                <a:schemeClr val="lt1">
                  <a:lumMod val="100000"/>
                </a:schemeClr>
              </a:solidFill>
              <a:latin typeface="+mn-ea"/>
              <a:cs typeface="+mn-ea"/>
            </a:endParaRPr>
          </a:p>
        </p:txBody>
      </p:sp>
      <p:sp>
        <p:nvSpPr>
          <p:cNvPr id="100" name="文本框 99"/>
          <p:cNvSpPr txBox="1"/>
          <p:nvPr/>
        </p:nvSpPr>
        <p:spPr>
          <a:xfrm>
            <a:off x="1219200" y="1200150"/>
            <a:ext cx="7530465" cy="1568450"/>
          </a:xfrm>
          <a:prstGeom prst="rect">
            <a:avLst/>
          </a:prstGeom>
          <a:noFill/>
          <a:ln w="9525">
            <a:noFill/>
          </a:ln>
        </p:spPr>
        <p:txBody>
          <a:bodyPr wrap="square">
            <a:spAutoFit/>
          </a:bodyPr>
          <a:p>
            <a:pPr indent="269875" algn="l">
              <a:lnSpc>
                <a:spcPct val="150000"/>
              </a:lnSpc>
              <a:buClrTx/>
              <a:buSzTx/>
              <a:buFontTx/>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（二）太空领域安全</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太空安全是太空系统、太空权益、太空轨道环境等方面不受威胁、侵害的客观状态。对于国家而言，维护太空安全表现为确保国家安全范畴内的太空资产、太空权益和轨道环境免遭自然环境与人类活动所形成的威胁或侵害。</a:t>
            </a:r>
            <a:endParaRPr lang="zh-CN" sz="1600">
              <a:solidFill>
                <a:srgbClr val="231F20"/>
              </a:solidFill>
              <a:latin typeface="微软雅黑" panose="020B0503020204020204" charset="-122"/>
              <a:ea typeface="微软雅黑" panose="020B0503020204020204" charset="-122"/>
            </a:endParaRPr>
          </a:p>
        </p:txBody>
      </p:sp>
      <p:pic>
        <p:nvPicPr>
          <p:cNvPr id="5" name="图片 4" descr="u=3309706853,3464976919&amp;fm=253&amp;fmt=auto&amp;app=120&amp;f=JPEG.webp"/>
          <p:cNvPicPr>
            <a:picLocks noChangeAspect="1"/>
          </p:cNvPicPr>
          <p:nvPr/>
        </p:nvPicPr>
        <p:blipFill>
          <a:blip r:embed="rId2"/>
          <a:stretch>
            <a:fillRect/>
          </a:stretch>
        </p:blipFill>
        <p:spPr>
          <a:xfrm>
            <a:off x="1828800" y="2724150"/>
            <a:ext cx="5017135" cy="2153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一、新兴领域安全的内容</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维护新兴领域安全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6849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03</a:t>
            </a:r>
            <a:endParaRPr lang="en-US" altLang="zh-CN" sz="2000" b="1">
              <a:solidFill>
                <a:schemeClr val="lt1">
                  <a:lumMod val="100000"/>
                </a:schemeClr>
              </a:solidFill>
              <a:latin typeface="+mn-ea"/>
              <a:cs typeface="+mn-ea"/>
            </a:endParaRPr>
          </a:p>
        </p:txBody>
      </p:sp>
      <p:sp>
        <p:nvSpPr>
          <p:cNvPr id="100" name="文本框 99"/>
          <p:cNvSpPr txBox="1"/>
          <p:nvPr/>
        </p:nvSpPr>
        <p:spPr>
          <a:xfrm>
            <a:off x="914400" y="1200150"/>
            <a:ext cx="3486150" cy="2676525"/>
          </a:xfrm>
          <a:prstGeom prst="rect">
            <a:avLst/>
          </a:prstGeom>
          <a:noFill/>
          <a:ln w="9525">
            <a:noFill/>
          </a:ln>
        </p:spPr>
        <p:txBody>
          <a:bodyPr wrap="square">
            <a:spAutoFit/>
          </a:bodyPr>
          <a:p>
            <a:pPr indent="269875" algn="l">
              <a:lnSpc>
                <a:spcPct val="150000"/>
              </a:lnSpc>
              <a:buClrTx/>
              <a:buSzTx/>
              <a:buFontTx/>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（三）深海领域安全</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深海安全是指维护国家和平探索和利用深海，增强安全进出、科学考察、开发利用的能力，加强国际合作，维护国家在深海的活动、资产和其他利益的安全。国际上对深海的定义是200米以下水深的海域。</a:t>
            </a:r>
            <a:endParaRPr lang="zh-CN" sz="1600">
              <a:solidFill>
                <a:srgbClr val="231F20"/>
              </a:solidFill>
              <a:latin typeface="微软雅黑" panose="020B0503020204020204" charset="-122"/>
              <a:ea typeface="微软雅黑" panose="020B0503020204020204" charset="-122"/>
            </a:endParaRPr>
          </a:p>
        </p:txBody>
      </p:sp>
      <p:pic>
        <p:nvPicPr>
          <p:cNvPr id="5" name="图片 4" descr="u=2664281930,1021665536&amp;fm=253&amp;fmt=auto&amp;app=138&amp;f=JPEG.webp"/>
          <p:cNvPicPr>
            <a:picLocks noChangeAspect="1"/>
          </p:cNvPicPr>
          <p:nvPr/>
        </p:nvPicPr>
        <p:blipFill>
          <a:blip r:embed="rId2"/>
          <a:stretch>
            <a:fillRect/>
          </a:stretch>
        </p:blipFill>
        <p:spPr>
          <a:xfrm>
            <a:off x="4648200" y="1276350"/>
            <a:ext cx="3604260" cy="2701925"/>
          </a:xfrm>
          <a:prstGeom prst="rect">
            <a:avLst/>
          </a:prstGeom>
        </p:spPr>
      </p:pic>
      <p:sp>
        <p:nvSpPr>
          <p:cNvPr id="7" name="文本框 6"/>
          <p:cNvSpPr txBox="1"/>
          <p:nvPr/>
        </p:nvSpPr>
        <p:spPr>
          <a:xfrm>
            <a:off x="5562600" y="4139565"/>
            <a:ext cx="2106930" cy="337185"/>
          </a:xfrm>
          <a:prstGeom prst="rect">
            <a:avLst/>
          </a:prstGeom>
          <a:noFill/>
        </p:spPr>
        <p:txBody>
          <a:bodyPr wrap="square" rtlCol="0" anchor="t">
            <a:spAutoFit/>
          </a:bodyPr>
          <a:p>
            <a:pPr algn="ctr"/>
            <a:r>
              <a:rPr lang="zh-CN" altLang="en-US" sz="1600"/>
              <a:t>▲“奋斗者”号</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一、新兴领域安全的内容</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维护新兴领域安全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6849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04</a:t>
            </a:r>
            <a:endParaRPr lang="en-US" altLang="zh-CN" sz="2000" b="1">
              <a:solidFill>
                <a:schemeClr val="lt1">
                  <a:lumMod val="100000"/>
                </a:schemeClr>
              </a:solidFill>
              <a:latin typeface="+mn-ea"/>
              <a:cs typeface="+mn-ea"/>
            </a:endParaRPr>
          </a:p>
        </p:txBody>
      </p:sp>
      <p:sp>
        <p:nvSpPr>
          <p:cNvPr id="100" name="文本框 99"/>
          <p:cNvSpPr txBox="1"/>
          <p:nvPr/>
        </p:nvSpPr>
        <p:spPr>
          <a:xfrm>
            <a:off x="1219200" y="1200150"/>
            <a:ext cx="4104640" cy="3046095"/>
          </a:xfrm>
          <a:prstGeom prst="rect">
            <a:avLst/>
          </a:prstGeom>
          <a:noFill/>
          <a:ln w="9525">
            <a:noFill/>
          </a:ln>
        </p:spPr>
        <p:txBody>
          <a:bodyPr wrap="square">
            <a:spAutoFit/>
          </a:bodyPr>
          <a:p>
            <a:pPr indent="269875" algn="l">
              <a:lnSpc>
                <a:spcPct val="150000"/>
              </a:lnSpc>
              <a:buClrTx/>
              <a:buSzTx/>
              <a:buFontTx/>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（四）极地领域安全</a:t>
            </a:r>
            <a:endPar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极地安全是指维护国家和平探索和利用极地增强安全进出、科学考察、开发利用的能力，加强国际合作，维护国家在极地的活动、资产和其他利益的安全。极地的地理连通性、战略威慑有效性、资源丰富性、大国集聚性以及与其他全球公域的密切配合，使其对于全球安全的重要性不断提升。</a:t>
            </a:r>
            <a:endParaRPr lang="zh-CN" sz="1600">
              <a:solidFill>
                <a:srgbClr val="231F20"/>
              </a:solidFill>
              <a:latin typeface="微软雅黑" panose="020B0503020204020204" charset="-122"/>
              <a:ea typeface="微软雅黑" panose="020B0503020204020204" charset="-122"/>
            </a:endParaRPr>
          </a:p>
        </p:txBody>
      </p:sp>
      <p:sp>
        <p:nvSpPr>
          <p:cNvPr id="5" name="文本框 4"/>
          <p:cNvSpPr txBox="1"/>
          <p:nvPr/>
        </p:nvSpPr>
        <p:spPr>
          <a:xfrm>
            <a:off x="5638800" y="3943350"/>
            <a:ext cx="3001010" cy="219710"/>
          </a:xfrm>
          <a:prstGeom prst="rect">
            <a:avLst/>
          </a:prstGeom>
          <a:noFill/>
        </p:spPr>
        <p:txBody>
          <a:bodyPr wrap="square" rtlCol="0" anchor="t">
            <a:noAutofit/>
          </a:bodyPr>
          <a:p>
            <a:pPr algn="ctr"/>
            <a:r>
              <a:rPr lang="zh-CN" altLang="en-US" sz="1600"/>
              <a:t>▲ 中国南极科考站</a:t>
            </a:r>
            <a:endParaRPr lang="zh-CN" altLang="en-US" sz="1600"/>
          </a:p>
        </p:txBody>
      </p:sp>
      <p:pic>
        <p:nvPicPr>
          <p:cNvPr id="6" name="图片 5" descr="9825bc315c6034a83c56bdcac1134954082376c0"/>
          <p:cNvPicPr>
            <a:picLocks noChangeAspect="1"/>
          </p:cNvPicPr>
          <p:nvPr/>
        </p:nvPicPr>
        <p:blipFill>
          <a:blip r:embed="rId2"/>
          <a:stretch>
            <a:fillRect/>
          </a:stretch>
        </p:blipFill>
        <p:spPr>
          <a:xfrm>
            <a:off x="5257800" y="1352550"/>
            <a:ext cx="3606165" cy="24022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一、维护政治安全的意义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6120130" cy="2999740"/>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rPr>
              <a:t>政治安全的核心是政治安全和制度安全。维护政治安全主要包括坚持中国共产党的领导，维护中国特色社会主义制度，坚持马克思主义指导地位，发展社会主义民主政治，健全社会主义法治，强力推行权力运行和监督约束机制，保障人民当家作主的各项权利。政治安全是国家安全的根本，是经济、社会、军事、文化等安全领域的基础，其他各领域的安全又反作用于政治安全</a:t>
            </a:r>
            <a:r>
              <a:rPr lang="zh-CN" dirty="0">
                <a:latin typeface="微软雅黑" panose="020B0503020204020204" charset="-122"/>
                <a:ea typeface="微软雅黑" panose="020B0503020204020204" charset="-122"/>
              </a:rPr>
              <a:t>。</a:t>
            </a:r>
            <a:endParaRPr lang="zh-CN" dirty="0">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 维护政治安全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33" name="image125.png"/>
          <p:cNvPicPr>
            <a:picLocks noChangeAspect="1"/>
          </p:cNvPicPr>
          <p:nvPr/>
        </p:nvPicPr>
        <p:blipFill>
          <a:blip r:embed="rId1" cstate="print"/>
          <a:stretch>
            <a:fillRect/>
          </a:stretch>
        </p:blipFill>
        <p:spPr>
          <a:xfrm>
            <a:off x="6553200" y="1504950"/>
            <a:ext cx="1900555" cy="1440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99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二、我国新兴领域安全面临的挑战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维护新兴领域安全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7" name="对象11"/>
          <p:cNvSpPr/>
          <p:nvPr>
            <p:custDataLst>
              <p:tags r:id="rId1"/>
            </p:custDataLst>
          </p:nvPr>
        </p:nvSpPr>
        <p:spPr>
          <a:xfrm>
            <a:off x="3759200" y="2114550"/>
            <a:ext cx="1224280" cy="1135380"/>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3200">
                <a:solidFill>
                  <a:schemeClr val="lt1">
                    <a:lumMod val="100000"/>
                  </a:schemeClr>
                </a:solidFill>
                <a:latin typeface="微软雅黑" panose="020B0503020204020204" charset="-122"/>
                <a:ea typeface="微软雅黑" panose="020B0503020204020204" charset="-122"/>
                <a:cs typeface="+mn-ea"/>
                <a:sym typeface="+mn-ea"/>
              </a:rPr>
              <a:t>挑战</a:t>
            </a:r>
            <a:endParaRPr lang="zh-CN" altLang="en-US" sz="32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8" name="椭圆 7"/>
          <p:cNvSpPr/>
          <p:nvPr>
            <p:custDataLst>
              <p:tags r:id="rId2"/>
            </p:custDataLst>
          </p:nvPr>
        </p:nvSpPr>
        <p:spPr>
          <a:xfrm>
            <a:off x="3505014" y="19620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9" name="椭圆 8"/>
          <p:cNvSpPr/>
          <p:nvPr>
            <p:custDataLst>
              <p:tags r:id="rId3"/>
            </p:custDataLst>
          </p:nvPr>
        </p:nvSpPr>
        <p:spPr>
          <a:xfrm>
            <a:off x="4800600" y="19621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 name="椭圆 9"/>
          <p:cNvSpPr/>
          <p:nvPr>
            <p:custDataLst>
              <p:tags r:id="rId4"/>
            </p:custDataLst>
          </p:nvPr>
        </p:nvSpPr>
        <p:spPr>
          <a:xfrm>
            <a:off x="3505200" y="29527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12" name="椭圆 11"/>
          <p:cNvSpPr/>
          <p:nvPr>
            <p:custDataLst>
              <p:tags r:id="rId5"/>
            </p:custDataLst>
          </p:nvPr>
        </p:nvSpPr>
        <p:spPr>
          <a:xfrm>
            <a:off x="4800600" y="29527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04</a:t>
            </a:r>
            <a:endParaRPr lang="zh-CN" altLang="en-US" b="1">
              <a:solidFill>
                <a:schemeClr val="lt1">
                  <a:lumMod val="100000"/>
                </a:schemeClr>
              </a:solidFill>
              <a:latin typeface="+mn-ea"/>
              <a:cs typeface="+mn-ea"/>
            </a:endParaRPr>
          </a:p>
        </p:txBody>
      </p:sp>
      <p:sp>
        <p:nvSpPr>
          <p:cNvPr id="5" name="文本框 4"/>
          <p:cNvSpPr txBox="1"/>
          <p:nvPr/>
        </p:nvSpPr>
        <p:spPr>
          <a:xfrm>
            <a:off x="257175" y="1141730"/>
            <a:ext cx="4021455" cy="1168400"/>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（一）生物安全问题越来越令人担忧</a:t>
            </a:r>
            <a:r>
              <a:rPr lang="zh-CN" sz="1400" b="0">
                <a:solidFill>
                  <a:srgbClr val="231F20"/>
                </a:solidFill>
                <a:latin typeface="微软雅黑" panose="020B0503020204020204" charset="-122"/>
                <a:ea typeface="微软雅黑" panose="020B0503020204020204" charset="-122"/>
              </a:rPr>
              <a:t>在生物安全方面，由微生物特别是致病性微生物所导致的安全问题，如生物武器生物恐怖、重大传染病的暴发流行等，是人类社会所面临的最重要和最现实的生物安全问题。</a:t>
            </a:r>
            <a:endParaRPr lang="zh-CN" altLang="en-US" sz="1400" b="0">
              <a:solidFill>
                <a:srgbClr val="231F20"/>
              </a:solidFill>
              <a:latin typeface="微软雅黑" panose="020B0503020204020204" charset="-122"/>
              <a:ea typeface="微软雅黑" panose="020B0503020204020204" charset="-122"/>
            </a:endParaRPr>
          </a:p>
        </p:txBody>
      </p:sp>
      <p:sp>
        <p:nvSpPr>
          <p:cNvPr id="6" name="文本框 5"/>
          <p:cNvSpPr txBox="1"/>
          <p:nvPr/>
        </p:nvSpPr>
        <p:spPr>
          <a:xfrm>
            <a:off x="5105400" y="1161415"/>
            <a:ext cx="3733800" cy="95313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（二）太空安全面临多种威胁</a:t>
            </a:r>
            <a:r>
              <a:rPr lang="zh-CN" sz="1400" b="0">
                <a:solidFill>
                  <a:srgbClr val="231F20"/>
                </a:solidFill>
                <a:latin typeface="微软雅黑" panose="020B0503020204020204" charset="-122"/>
                <a:ea typeface="微软雅黑" panose="020B0503020204020204" charset="-122"/>
              </a:rPr>
              <a:t>太空安全问题日益突出，特别是太空环境恶化、太空资源稀缺以及太空武器化，急需国际社会进行治理</a:t>
            </a:r>
            <a:endParaRPr lang="zh-CN" altLang="en-US" sz="1400" b="0">
              <a:solidFill>
                <a:srgbClr val="231F20"/>
              </a:solidFill>
              <a:latin typeface="微软雅黑" panose="020B0503020204020204" charset="-122"/>
              <a:ea typeface="微软雅黑" panose="020B0503020204020204" charset="-122"/>
            </a:endParaRPr>
          </a:p>
        </p:txBody>
      </p:sp>
      <p:sp>
        <p:nvSpPr>
          <p:cNvPr id="11" name="文本框 10"/>
          <p:cNvSpPr txBox="1"/>
          <p:nvPr/>
        </p:nvSpPr>
        <p:spPr>
          <a:xfrm>
            <a:off x="457200" y="2647950"/>
            <a:ext cx="2882900" cy="1168400"/>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（三）深海安全面临的威胁与挑战</a:t>
            </a:r>
            <a:r>
              <a:rPr lang="zh-CN" sz="1400" b="0">
                <a:solidFill>
                  <a:srgbClr val="231F20"/>
                </a:solidFill>
                <a:latin typeface="微软雅黑" panose="020B0503020204020204" charset="-122"/>
                <a:ea typeface="微软雅黑" panose="020B0503020204020204" charset="-122"/>
              </a:rPr>
              <a:t>近年来，世界诸强对海洋的开发、争夺和控制越来越激烈，其中的重头戏就是向深海进军。深海安全面临着严峻的威胁与挑战。</a:t>
            </a:r>
            <a:endParaRPr lang="zh-CN" altLang="en-US" sz="1400" b="0">
              <a:solidFill>
                <a:srgbClr val="231F20"/>
              </a:solidFill>
              <a:latin typeface="微软雅黑" panose="020B0503020204020204" charset="-122"/>
              <a:ea typeface="微软雅黑" panose="020B0503020204020204" charset="-122"/>
            </a:endParaRPr>
          </a:p>
        </p:txBody>
      </p:sp>
      <p:sp>
        <p:nvSpPr>
          <p:cNvPr id="13" name="文本框 12"/>
          <p:cNvSpPr txBox="1"/>
          <p:nvPr/>
        </p:nvSpPr>
        <p:spPr>
          <a:xfrm>
            <a:off x="5257800" y="2347595"/>
            <a:ext cx="3795395" cy="1168400"/>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（四）极地持续成为美俄博弈“热土”</a:t>
            </a:r>
            <a:r>
              <a:rPr lang="zh-CN" sz="1400" b="0">
                <a:solidFill>
                  <a:srgbClr val="231F20"/>
                </a:solidFill>
                <a:latin typeface="微软雅黑" panose="020B0503020204020204" charset="-122"/>
                <a:ea typeface="微软雅黑" panose="020B0503020204020204" charset="-122"/>
                <a:cs typeface="微软雅黑" panose="020B0503020204020204" charset="-122"/>
              </a:rPr>
              <a:t>一是极地公域的私域化形势严峻，极地的公域属性正在为私域化所吞噬二是极地公域的军事化倾向加剧三是极地公域的非传统安全威胁严峻</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1" name="图片 20" descr="u=3667956593,2993044601&amp;fm=253&amp;fmt=auto&amp;app=138&amp;f=JPEG.webp"/>
          <p:cNvPicPr>
            <a:picLocks noChangeAspect="1"/>
          </p:cNvPicPr>
          <p:nvPr/>
        </p:nvPicPr>
        <p:blipFill>
          <a:blip r:embed="rId6"/>
          <a:srcRect l="10785" r="1778"/>
          <a:stretch>
            <a:fillRect/>
          </a:stretch>
        </p:blipFill>
        <p:spPr>
          <a:xfrm>
            <a:off x="3352800" y="3515995"/>
            <a:ext cx="2132965" cy="1278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75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三、维护新兴领域安全应把握的主要问题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维护新兴领域安全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533214"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00" name="文本框 99"/>
          <p:cNvSpPr txBox="1"/>
          <p:nvPr/>
        </p:nvSpPr>
        <p:spPr>
          <a:xfrm>
            <a:off x="843280" y="1200150"/>
            <a:ext cx="5024755" cy="2306955"/>
          </a:xfrm>
          <a:prstGeom prst="rect">
            <a:avLst/>
          </a:prstGeom>
          <a:noFill/>
          <a:ln w="9525">
            <a:noFill/>
          </a:ln>
        </p:spPr>
        <p:txBody>
          <a:bodyPr wrap="square">
            <a:spAutoFit/>
          </a:bodyPr>
          <a:p>
            <a:pPr indent="269875">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（一）维护生物安全应把握的主要问题</a:t>
            </a:r>
            <a:endParaRPr lang="zh-CN" sz="1600" b="1">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一是从顶层设计上加快生物安全立法和标准制定。</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二是加快推进生物安全战略</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三是积极防范和准备打赢未来可能发生的生物战争</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四是大力培养德才兼备的生物安全高精尖人才</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五是科技创新发展生物安全技术。</a:t>
            </a:r>
            <a:endParaRPr lang="zh-CN" sz="1600">
              <a:solidFill>
                <a:srgbClr val="231F20"/>
              </a:solidFill>
              <a:latin typeface="微软雅黑" panose="020B0503020204020204" charset="-122"/>
              <a:ea typeface="微软雅黑" panose="020B0503020204020204" charset="-122"/>
            </a:endParaRPr>
          </a:p>
        </p:txBody>
      </p:sp>
      <p:pic>
        <p:nvPicPr>
          <p:cNvPr id="4" name="图片 3" descr="u=1501472533,982136420&amp;fm=253&amp;fmt=auto&amp;app=138&amp;f=JPEG.webp"/>
          <p:cNvPicPr>
            <a:picLocks noChangeAspect="1"/>
          </p:cNvPicPr>
          <p:nvPr/>
        </p:nvPicPr>
        <p:blipFill>
          <a:blip r:embed="rId2"/>
          <a:stretch>
            <a:fillRect/>
          </a:stretch>
        </p:blipFill>
        <p:spPr>
          <a:xfrm>
            <a:off x="6477000" y="895350"/>
            <a:ext cx="1944370" cy="3451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75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三、维护新兴领域安全应把握的主要问题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维护新兴领域安全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6849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02</a:t>
            </a:r>
            <a:endParaRPr lang="en-US" altLang="zh-CN" sz="2000" b="1">
              <a:solidFill>
                <a:schemeClr val="lt1">
                  <a:lumMod val="100000"/>
                </a:schemeClr>
              </a:solidFill>
              <a:latin typeface="+mn-ea"/>
              <a:cs typeface="+mn-ea"/>
            </a:endParaRPr>
          </a:p>
        </p:txBody>
      </p:sp>
      <p:sp>
        <p:nvSpPr>
          <p:cNvPr id="100" name="文本框 99"/>
          <p:cNvSpPr txBox="1"/>
          <p:nvPr/>
        </p:nvSpPr>
        <p:spPr>
          <a:xfrm>
            <a:off x="762000" y="1200150"/>
            <a:ext cx="4104640" cy="1938020"/>
          </a:xfrm>
          <a:prstGeom prst="rect">
            <a:avLst/>
          </a:prstGeom>
          <a:noFill/>
          <a:ln w="9525">
            <a:noFill/>
          </a:ln>
        </p:spPr>
        <p:txBody>
          <a:bodyPr wrap="square">
            <a:spAutoFit/>
          </a:bodyPr>
          <a:p>
            <a:pPr indent="269875">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（二）维护太空安全应把握的主要问题</a:t>
            </a:r>
            <a:endParaRPr lang="zh-CN" sz="1600" b="1">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一是完善太空资源自我保护系统。</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二是构筑中国特色太空攻防体系。</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三是完善太空法制建设。</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四是打造太空人类命运共同体。</a:t>
            </a:r>
            <a:endParaRPr lang="zh-CN" sz="1600">
              <a:solidFill>
                <a:srgbClr val="231F20"/>
              </a:solidFill>
              <a:latin typeface="微软雅黑" panose="020B0503020204020204" charset="-122"/>
              <a:ea typeface="微软雅黑" panose="020B0503020204020204" charset="-122"/>
            </a:endParaRPr>
          </a:p>
        </p:txBody>
      </p:sp>
      <p:pic>
        <p:nvPicPr>
          <p:cNvPr id="4" name="图片 3" descr="u=3398559866,4018231560&amp;fm=253&amp;fmt=auto&amp;app=120&amp;f=JPEG.webp"/>
          <p:cNvPicPr>
            <a:picLocks noChangeAspect="1"/>
          </p:cNvPicPr>
          <p:nvPr/>
        </p:nvPicPr>
        <p:blipFill>
          <a:blip r:embed="rId2"/>
          <a:srcRect l="3326"/>
          <a:stretch>
            <a:fillRect/>
          </a:stretch>
        </p:blipFill>
        <p:spPr>
          <a:xfrm>
            <a:off x="4343400" y="1809750"/>
            <a:ext cx="4405630" cy="2393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75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三、维护新兴领域安全应把握的主要问题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维护新兴领域安全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6849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03</a:t>
            </a:r>
            <a:endParaRPr lang="en-US" altLang="zh-CN" sz="2000" b="1">
              <a:solidFill>
                <a:schemeClr val="lt1">
                  <a:lumMod val="100000"/>
                </a:schemeClr>
              </a:solidFill>
              <a:latin typeface="+mn-ea"/>
              <a:cs typeface="+mn-ea"/>
            </a:endParaRPr>
          </a:p>
        </p:txBody>
      </p:sp>
      <p:sp>
        <p:nvSpPr>
          <p:cNvPr id="100" name="文本框 99"/>
          <p:cNvSpPr txBox="1"/>
          <p:nvPr/>
        </p:nvSpPr>
        <p:spPr>
          <a:xfrm>
            <a:off x="914400" y="1200150"/>
            <a:ext cx="4104640" cy="2676525"/>
          </a:xfrm>
          <a:prstGeom prst="rect">
            <a:avLst/>
          </a:prstGeom>
          <a:noFill/>
          <a:ln w="9525">
            <a:noFill/>
          </a:ln>
        </p:spPr>
        <p:txBody>
          <a:bodyPr wrap="square">
            <a:spAutoFit/>
          </a:bodyPr>
          <a:p>
            <a:pPr indent="269875">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（三）维护深海安全应把握的主要问题</a:t>
            </a:r>
            <a:endParaRPr lang="zh-CN" sz="1600" b="1">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一是关注和强化主权内外深海资源的开发权利。</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二是加强深海装备技术的研发。</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三是加强深海作战问题研究，努力提高我军深海作战能力。</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四是加强深海生态环境安全防护。</a:t>
            </a:r>
            <a:endParaRPr lang="zh-CN" sz="1600">
              <a:solidFill>
                <a:srgbClr val="231F20"/>
              </a:solidFill>
              <a:latin typeface="微软雅黑" panose="020B0503020204020204" charset="-122"/>
              <a:ea typeface="微软雅黑" panose="020B0503020204020204" charset="-122"/>
            </a:endParaRPr>
          </a:p>
        </p:txBody>
      </p:sp>
      <p:pic>
        <p:nvPicPr>
          <p:cNvPr id="21" name="图片 20" descr="u=2751276708,1993949582&amp;fm=253&amp;fmt=auto&amp;app=138&amp;f=JPEG.webp"/>
          <p:cNvPicPr>
            <a:picLocks noChangeAspect="1"/>
          </p:cNvPicPr>
          <p:nvPr/>
        </p:nvPicPr>
        <p:blipFill>
          <a:blip r:embed="rId2"/>
          <a:stretch>
            <a:fillRect/>
          </a:stretch>
        </p:blipFill>
        <p:spPr>
          <a:xfrm>
            <a:off x="5257800" y="742950"/>
            <a:ext cx="3339465" cy="4093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75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三、维护新兴领域安全应把握的主要问题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第十三节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维护新兴领域安全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684979" y="159568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04</a:t>
            </a:r>
            <a:endParaRPr lang="en-US" altLang="zh-CN" sz="2000" b="1">
              <a:solidFill>
                <a:schemeClr val="lt1">
                  <a:lumMod val="100000"/>
                </a:schemeClr>
              </a:solidFill>
              <a:latin typeface="+mn-ea"/>
              <a:cs typeface="+mn-ea"/>
            </a:endParaRPr>
          </a:p>
        </p:txBody>
      </p:sp>
      <p:sp>
        <p:nvSpPr>
          <p:cNvPr id="100" name="文本框 99"/>
          <p:cNvSpPr txBox="1"/>
          <p:nvPr/>
        </p:nvSpPr>
        <p:spPr>
          <a:xfrm>
            <a:off x="990600" y="1200150"/>
            <a:ext cx="4196080" cy="3046095"/>
          </a:xfrm>
          <a:prstGeom prst="rect">
            <a:avLst/>
          </a:prstGeom>
          <a:noFill/>
          <a:ln w="9525">
            <a:noFill/>
          </a:ln>
        </p:spPr>
        <p:txBody>
          <a:bodyPr wrap="square">
            <a:spAutoFit/>
          </a:bodyPr>
          <a:p>
            <a:pPr indent="269875">
              <a:lnSpc>
                <a:spcPct val="150000"/>
              </a:lnSpc>
            </a:pPr>
            <a:r>
              <a:rPr lang="zh-CN"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（四）维护极地安全应把握的主要问题</a:t>
            </a:r>
            <a:endParaRPr lang="zh-CN" sz="1600" b="1">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一是倡导极地“人类命运共同体”理念。</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二是坚定奉行多边主义，在极地公域谋求共商共建共享。</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三是加强能力建设，走军民融合共护极地安全新路子。</a:t>
            </a:r>
            <a:endParaRPr lang="zh-CN" sz="1600">
              <a:solidFill>
                <a:srgbClr val="231F20"/>
              </a:solidFill>
              <a:latin typeface="微软雅黑" panose="020B0503020204020204" charset="-122"/>
              <a:ea typeface="微软雅黑" panose="020B0503020204020204" charset="-122"/>
            </a:endParaRPr>
          </a:p>
          <a:p>
            <a:pPr indent="269875">
              <a:lnSpc>
                <a:spcPct val="150000"/>
              </a:lnSpc>
            </a:pPr>
            <a:r>
              <a:rPr lang="zh-CN" sz="1600">
                <a:solidFill>
                  <a:srgbClr val="231F20"/>
                </a:solidFill>
                <a:latin typeface="微软雅黑" panose="020B0503020204020204" charset="-122"/>
                <a:ea typeface="微软雅黑" panose="020B0503020204020204" charset="-122"/>
              </a:rPr>
              <a:t>四是加强极地工程建设，研发进入极地的运输装备。</a:t>
            </a:r>
            <a:endParaRPr lang="zh-CN" sz="1600">
              <a:solidFill>
                <a:srgbClr val="231F20"/>
              </a:solidFill>
              <a:latin typeface="微软雅黑" panose="020B0503020204020204" charset="-122"/>
              <a:ea typeface="微软雅黑" panose="020B0503020204020204" charset="-122"/>
            </a:endParaRPr>
          </a:p>
        </p:txBody>
      </p:sp>
      <p:pic>
        <p:nvPicPr>
          <p:cNvPr id="4" name="图片 3" descr="u=59730657,1398147254&amp;fm=253&amp;fmt=auto&amp;app=138&amp;f=JPEG.webp"/>
          <p:cNvPicPr>
            <a:picLocks noChangeAspect="1"/>
          </p:cNvPicPr>
          <p:nvPr/>
        </p:nvPicPr>
        <p:blipFill>
          <a:blip r:embed="rId2"/>
          <a:stretch>
            <a:fillRect/>
          </a:stretch>
        </p:blipFill>
        <p:spPr>
          <a:xfrm>
            <a:off x="5334000" y="1581150"/>
            <a:ext cx="3360420" cy="2112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267075" y="742950"/>
            <a:ext cx="2672080" cy="521970"/>
          </a:xfrm>
          <a:prstGeom prst="rect">
            <a:avLst/>
          </a:prstGeom>
        </p:spPr>
        <p:txBody>
          <a:bodyPr wrap="none">
            <a:spAutoFit/>
          </a:bodyPr>
          <a:lstStyle/>
          <a:p>
            <a:pPr algn="ctr"/>
            <a:r>
              <a:rPr sz="2800" b="1" dirty="0">
                <a:solidFill>
                  <a:schemeClr val="accent1"/>
                </a:solidFill>
                <a:latin typeface="微软雅黑" panose="020B0503020204020204" charset="-122"/>
                <a:ea typeface="微软雅黑" panose="020B0503020204020204" charset="-122"/>
              </a:rPr>
              <a:t>课后思考与讨论</a:t>
            </a:r>
            <a:endParaRPr sz="2800" b="1" dirty="0">
              <a:solidFill>
                <a:schemeClr val="accent1"/>
              </a:solidFill>
              <a:latin typeface="微软雅黑" panose="020B0503020204020204" charset="-122"/>
              <a:ea typeface="微软雅黑" panose="020B0503020204020204" charset="-122"/>
            </a:endParaRPr>
          </a:p>
        </p:txBody>
      </p:sp>
      <p:sp>
        <p:nvSpPr>
          <p:cNvPr id="18" name="矩形 17"/>
          <p:cNvSpPr/>
          <p:nvPr/>
        </p:nvSpPr>
        <p:spPr>
          <a:xfrm>
            <a:off x="851535" y="1200150"/>
            <a:ext cx="7449820" cy="3744595"/>
          </a:xfrm>
          <a:prstGeom prst="rect">
            <a:avLst/>
          </a:prstGeom>
        </p:spPr>
        <p:txBody>
          <a:bodyPr wrap="square">
            <a:spAutoFit/>
          </a:bodyPr>
          <a:lstStyle/>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1.维护国家安全有哪些重点领域？</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2.请简要阐述维护国家政治安全的意义、风险及可行的措施。</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3.如何面对自然灾害和社会事件给维护社会安全带来的风险和挑战？</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4.什么是国土安全？为什么要维护国土安全？如何维护国土安全？</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5.请结合维护生态安全的相关内容，谈谈你对“绿水青山就是金山银山”这句话的理解。</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6.尽管我国GDP仍保持积极增长的良好态势，但也面对着许多威胁。请结合维护经济安全的相关内容，谈谈我国经济安全面临着哪些威胁，以及如何面对这些威胁。</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7.增强我国公民文化自信的措施有哪些？</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8.新兴领域安全有哪些？</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p:txBody>
      </p:sp>
      <p:sp>
        <p:nvSpPr>
          <p:cNvPr id="6" name="圆角矩形 5"/>
          <p:cNvSpPr/>
          <p:nvPr/>
        </p:nvSpPr>
        <p:spPr>
          <a:xfrm>
            <a:off x="762000" y="1264920"/>
            <a:ext cx="7539355" cy="3615055"/>
          </a:xfrm>
          <a:prstGeom prst="roundRect">
            <a:avLst>
              <a:gd name="adj" fmla="val 2209"/>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500"/>
                                        <p:tgtEl>
                                          <p:spTgt spid="18"/>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6"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3889226" y="3028950"/>
            <a:ext cx="1444774" cy="1897230"/>
          </a:xfrm>
          <a:prstGeom prst="rect">
            <a:avLst/>
          </a:prstGeom>
        </p:spPr>
      </p:pic>
      <p:sp>
        <p:nvSpPr>
          <p:cNvPr id="5" name="文本框 4"/>
          <p:cNvSpPr txBox="1"/>
          <p:nvPr/>
        </p:nvSpPr>
        <p:spPr>
          <a:xfrm>
            <a:off x="2245638" y="1276350"/>
            <a:ext cx="4653280" cy="1445260"/>
          </a:xfrm>
          <a:prstGeom prst="rect">
            <a:avLst/>
          </a:prstGeom>
          <a:noFill/>
        </p:spPr>
        <p:txBody>
          <a:bodyPr wrap="none" rtlCol="0">
            <a:spAutoFit/>
          </a:bodyPr>
          <a:lstStyle/>
          <a:p>
            <a:pPr algn="ctr"/>
            <a:r>
              <a:rPr kumimoji="1" lang="zh-CN" altLang="en-US" sz="8800" b="1">
                <a:solidFill>
                  <a:schemeClr val="accent6">
                    <a:lumMod val="20000"/>
                    <a:lumOff val="80000"/>
                  </a:schemeClr>
                </a:solidFill>
                <a:latin typeface="微软雅黑" panose="020B0503020204020204" charset="-122"/>
                <a:ea typeface="微软雅黑" panose="020B0503020204020204" charset="-122"/>
              </a:rPr>
              <a:t>感谢观看</a:t>
            </a:r>
            <a:endParaRPr kumimoji="1" lang="zh-CN" altLang="en-US" sz="8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一、维护政治安全的意义</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维护政治安全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对象11"/>
          <p:cNvSpPr/>
          <p:nvPr>
            <p:custDataLst>
              <p:tags r:id="rId1"/>
            </p:custDataLst>
          </p:nvPr>
        </p:nvSpPr>
        <p:spPr>
          <a:xfrm>
            <a:off x="533400" y="2052955"/>
            <a:ext cx="1370965" cy="1256030"/>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3200">
                <a:solidFill>
                  <a:schemeClr val="lt1">
                    <a:lumMod val="100000"/>
                  </a:schemeClr>
                </a:solidFill>
                <a:latin typeface="微软雅黑" panose="020B0503020204020204" charset="-122"/>
                <a:ea typeface="微软雅黑" panose="020B0503020204020204" charset="-122"/>
                <a:cs typeface="+mn-ea"/>
                <a:sym typeface="+mn-ea"/>
              </a:rPr>
              <a:t>意义</a:t>
            </a:r>
            <a:endParaRPr lang="zh-CN" altLang="en-US" sz="32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16" name="椭圆 15"/>
          <p:cNvSpPr/>
          <p:nvPr>
            <p:custDataLst>
              <p:tags r:id="rId2"/>
            </p:custDataLst>
          </p:nvPr>
        </p:nvSpPr>
        <p:spPr>
          <a:xfrm>
            <a:off x="1990539" y="17715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3"/>
            </p:custDataLst>
          </p:nvPr>
        </p:nvSpPr>
        <p:spPr>
          <a:xfrm>
            <a:off x="2014855" y="3195955"/>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0" name="文本框 99"/>
          <p:cNvSpPr txBox="1"/>
          <p:nvPr/>
        </p:nvSpPr>
        <p:spPr>
          <a:xfrm>
            <a:off x="2514600" y="1352550"/>
            <a:ext cx="6071870" cy="1038225"/>
          </a:xfrm>
          <a:prstGeom prst="rect">
            <a:avLst/>
          </a:prstGeom>
          <a:noFill/>
          <a:ln w="9525">
            <a:noFill/>
          </a:ln>
        </p:spPr>
        <p:txBody>
          <a:bodyPr wrap="square">
            <a:noAutofit/>
          </a:bodyPr>
          <a:p>
            <a:pPr indent="0">
              <a:lnSpc>
                <a:spcPct val="150000"/>
              </a:lnSpc>
              <a:spcBef>
                <a:spcPts val="0"/>
              </a:spcBef>
              <a:spcAft>
                <a:spcPts val="0"/>
              </a:spcAft>
            </a:pPr>
            <a:r>
              <a:rPr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（一）政治安全是国家生存发展的基础条件</a:t>
            </a:r>
            <a:endParaRPr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sz="1600" b="0">
                <a:solidFill>
                  <a:srgbClr val="231F20"/>
                </a:solidFill>
                <a:latin typeface="微软雅黑" panose="020B0503020204020204" charset="-122"/>
                <a:ea typeface="微软雅黑" panose="020B0503020204020204" charset="-122"/>
                <a:cs typeface="微软雅黑" panose="020B0503020204020204" charset="-122"/>
              </a:rPr>
              <a:t>政治安全涉及国家主权、政权、制度和意识形态的稳固，这都是一个国家最根本需求，是实现一切国家生存和发展的基础条件。</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0"/>
              </a:spcBef>
              <a:spcAft>
                <a:spcPts val="0"/>
              </a:spcAft>
              <a:buClrTx/>
              <a:buSzTx/>
              <a:buFontTx/>
            </a:pPr>
            <a:endParaRPr sz="16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514600" y="2647950"/>
            <a:ext cx="5878830" cy="1938020"/>
          </a:xfrm>
          <a:prstGeom prst="rect">
            <a:avLst/>
          </a:prstGeom>
          <a:noFill/>
          <a:ln w="9525">
            <a:noFill/>
          </a:ln>
        </p:spPr>
        <p:txBody>
          <a:bodyPr wrap="square">
            <a:spAutoFit/>
          </a:bodyPr>
          <a:p>
            <a:pPr indent="0">
              <a:lnSpc>
                <a:spcPct val="150000"/>
              </a:lnSpc>
            </a:pPr>
            <a:r>
              <a:rPr lang="zh-CN" sz="1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（二）政治安全是国家利益的根本保障</a:t>
            </a:r>
            <a:r>
              <a:rPr lang="zh-CN" sz="1600" b="0">
                <a:solidFill>
                  <a:srgbClr val="231F20"/>
                </a:solidFill>
                <a:latin typeface="微软雅黑" panose="020B0503020204020204" charset="-122"/>
                <a:ea typeface="微软雅黑" panose="020B0503020204020204" charset="-122"/>
                <a:cs typeface="微软雅黑" panose="020B0503020204020204" charset="-122"/>
              </a:rPr>
              <a:t>一直以来，唯物史观都把人类社会作为一个有机系统来把握，强调社会是“一切关系在其中同时存在而又互相依存的社会机体”。国家政治安全承担着保障国家经济社会文化发展的职责，是维护和保障国家独立、民族振兴、社会稳定的基础。</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二、我国政治安全面临的挑战</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维护政治安全</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对象11"/>
          <p:cNvSpPr/>
          <p:nvPr>
            <p:custDataLst>
              <p:tags r:id="rId1"/>
            </p:custDataLst>
          </p:nvPr>
        </p:nvSpPr>
        <p:spPr>
          <a:xfrm>
            <a:off x="228600" y="2343150"/>
            <a:ext cx="998855" cy="970915"/>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3200">
                <a:solidFill>
                  <a:schemeClr val="lt1">
                    <a:lumMod val="100000"/>
                  </a:schemeClr>
                </a:solidFill>
                <a:latin typeface="微软雅黑" panose="020B0503020204020204" charset="-122"/>
                <a:ea typeface="微软雅黑" panose="020B0503020204020204" charset="-122"/>
                <a:cs typeface="+mn-ea"/>
                <a:sym typeface="+mn-ea"/>
              </a:rPr>
              <a:t>挑战</a:t>
            </a:r>
            <a:endParaRPr lang="zh-CN" altLang="en-US" sz="32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16" name="椭圆 15"/>
          <p:cNvSpPr/>
          <p:nvPr>
            <p:custDataLst>
              <p:tags r:id="rId2"/>
            </p:custDataLst>
          </p:nvPr>
        </p:nvSpPr>
        <p:spPr>
          <a:xfrm>
            <a:off x="1319979" y="157282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3"/>
            </p:custDataLst>
          </p:nvPr>
        </p:nvSpPr>
        <p:spPr>
          <a:xfrm>
            <a:off x="1335405" y="30289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100" name="文本框 99"/>
          <p:cNvSpPr txBox="1"/>
          <p:nvPr>
            <p:custDataLst>
              <p:tags r:id="rId4"/>
            </p:custDataLst>
          </p:nvPr>
        </p:nvSpPr>
        <p:spPr>
          <a:xfrm>
            <a:off x="1785620" y="1572895"/>
            <a:ext cx="4782820" cy="530225"/>
          </a:xfrm>
          <a:prstGeom prst="rect">
            <a:avLst/>
          </a:prstGeom>
          <a:noFill/>
          <a:ln w="9525">
            <a:noFill/>
          </a:ln>
        </p:spPr>
        <p:txBody>
          <a:bodyPr wrap="square">
            <a:noAutofit/>
          </a:bodyPr>
          <a:p>
            <a:pPr indent="0">
              <a:lnSpc>
                <a:spcPct val="100000"/>
              </a:lnSpc>
              <a:spcBef>
                <a:spcPts val="0"/>
              </a:spcBef>
              <a:spcAft>
                <a:spcPts val="0"/>
              </a:spcAft>
            </a:pPr>
            <a:r>
              <a:rPr sz="1600">
                <a:solidFill>
                  <a:srgbClr val="231F20"/>
                </a:solidFill>
                <a:latin typeface="微软雅黑" panose="020B0503020204020204" charset="-122"/>
                <a:ea typeface="微软雅黑" panose="020B0503020204020204" charset="-122"/>
                <a:cs typeface="微软雅黑" panose="020B0503020204020204" charset="-122"/>
              </a:rPr>
              <a:t>（一）霸权主义和强权政治带来的政治安全风险</a:t>
            </a:r>
            <a:endParaRPr sz="160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00000"/>
              </a:lnSpc>
              <a:spcBef>
                <a:spcPts val="0"/>
              </a:spcBef>
              <a:spcAft>
                <a:spcPts val="0"/>
              </a:spcAft>
            </a:pPr>
            <a:endParaRPr sz="160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00000"/>
              </a:lnSpc>
              <a:spcBef>
                <a:spcPts val="0"/>
              </a:spcBef>
              <a:spcAft>
                <a:spcPts val="0"/>
              </a:spcAft>
            </a:pPr>
            <a:endParaRPr sz="160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endParaRPr sz="16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5"/>
            </p:custDataLst>
          </p:nvPr>
        </p:nvSpPr>
        <p:spPr>
          <a:xfrm>
            <a:off x="1785620" y="2343150"/>
            <a:ext cx="5454015" cy="391160"/>
          </a:xfrm>
          <a:prstGeom prst="rect">
            <a:avLst/>
          </a:prstGeom>
          <a:noFill/>
          <a:ln w="9525">
            <a:noFill/>
          </a:ln>
        </p:spPr>
        <p:txBody>
          <a:bodyPr wrap="square">
            <a:noAutofit/>
          </a:bodyPr>
          <a:p>
            <a:pPr indent="0">
              <a:lnSpc>
                <a:spcPct val="100000"/>
              </a:lnSpc>
            </a:pPr>
            <a:r>
              <a:rPr lang="zh-CN" sz="1600">
                <a:solidFill>
                  <a:schemeClr val="tx1"/>
                </a:solidFill>
                <a:latin typeface="微软雅黑" panose="020B0503020204020204" charset="-122"/>
                <a:ea typeface="微软雅黑" panose="020B0503020204020204" charset="-122"/>
                <a:cs typeface="微软雅黑" panose="020B0503020204020204" charset="-122"/>
              </a:rPr>
              <a:t>（二）国家治理与经济社会快速发展不相适应带来的考验</a:t>
            </a:r>
            <a:endParaRPr lang="zh-CN" sz="1600">
              <a:solidFill>
                <a:schemeClr val="tx1"/>
              </a:solidFill>
              <a:latin typeface="微软雅黑" panose="020B0503020204020204" charset="-122"/>
              <a:ea typeface="微软雅黑" panose="020B0503020204020204" charset="-122"/>
              <a:cs typeface="微软雅黑" panose="020B0503020204020204" charset="-122"/>
            </a:endParaRPr>
          </a:p>
          <a:p>
            <a:endParaRPr lang="zh-CN" sz="16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椭圆 4"/>
          <p:cNvSpPr/>
          <p:nvPr>
            <p:custDataLst>
              <p:tags r:id="rId6"/>
            </p:custDataLst>
          </p:nvPr>
        </p:nvSpPr>
        <p:spPr>
          <a:xfrm>
            <a:off x="1315534" y="23049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02</a:t>
            </a:r>
            <a:endParaRPr lang="en-US" altLang="zh-CN" sz="2000" b="1">
              <a:solidFill>
                <a:schemeClr val="lt1">
                  <a:lumMod val="100000"/>
                </a:schemeClr>
              </a:solidFill>
              <a:latin typeface="+mn-ea"/>
              <a:cs typeface="+mn-ea"/>
            </a:endParaRPr>
          </a:p>
        </p:txBody>
      </p:sp>
      <p:sp>
        <p:nvSpPr>
          <p:cNvPr id="6" name="椭圆 5"/>
          <p:cNvSpPr/>
          <p:nvPr>
            <p:custDataLst>
              <p:tags r:id="rId7"/>
            </p:custDataLst>
          </p:nvPr>
        </p:nvSpPr>
        <p:spPr>
          <a:xfrm>
            <a:off x="1318709" y="38670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04</a:t>
            </a:r>
            <a:endParaRPr lang="en-US" altLang="zh-CN" sz="2000" b="1">
              <a:solidFill>
                <a:schemeClr val="lt1">
                  <a:lumMod val="100000"/>
                </a:schemeClr>
              </a:solidFill>
              <a:latin typeface="+mn-ea"/>
              <a:cs typeface="+mn-ea"/>
            </a:endParaRPr>
          </a:p>
        </p:txBody>
      </p:sp>
      <p:sp>
        <p:nvSpPr>
          <p:cNvPr id="7" name="文本框 6"/>
          <p:cNvSpPr txBox="1"/>
          <p:nvPr>
            <p:custDataLst>
              <p:tags r:id="rId8"/>
            </p:custDataLst>
          </p:nvPr>
        </p:nvSpPr>
        <p:spPr>
          <a:xfrm>
            <a:off x="1805305" y="3105150"/>
            <a:ext cx="5883910" cy="317500"/>
          </a:xfrm>
          <a:prstGeom prst="rect">
            <a:avLst/>
          </a:prstGeom>
          <a:noFill/>
          <a:ln w="9525">
            <a:noFill/>
          </a:ln>
        </p:spPr>
        <p:txBody>
          <a:bodyPr wrap="square">
            <a:noAutofit/>
          </a:bodyPr>
          <a:p>
            <a:pPr indent="0">
              <a:lnSpc>
                <a:spcPct val="100000"/>
              </a:lnSpc>
            </a:pPr>
            <a:r>
              <a:rPr lang="zh-CN" sz="1600">
                <a:solidFill>
                  <a:schemeClr val="tx1"/>
                </a:solidFill>
                <a:latin typeface="微软雅黑" panose="020B0503020204020204" charset="-122"/>
                <a:ea typeface="微软雅黑" panose="020B0503020204020204" charset="-122"/>
                <a:cs typeface="微软雅黑" panose="020B0503020204020204" charset="-122"/>
              </a:rPr>
              <a:t>（三）巩固党的执政地位面临“四大考验”与“四大危险”</a:t>
            </a:r>
            <a:endParaRPr lang="zh-CN" sz="1600">
              <a:solidFill>
                <a:schemeClr val="tx1"/>
              </a:solidFill>
              <a:latin typeface="微软雅黑" panose="020B0503020204020204" charset="-122"/>
              <a:ea typeface="微软雅黑" panose="020B0503020204020204" charset="-122"/>
              <a:cs typeface="微软雅黑" panose="020B0503020204020204" charset="-122"/>
            </a:endParaRPr>
          </a:p>
          <a:p>
            <a:endParaRPr lang="zh-CN" sz="16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9"/>
            </p:custDataLst>
          </p:nvPr>
        </p:nvSpPr>
        <p:spPr>
          <a:xfrm>
            <a:off x="1805305" y="3790950"/>
            <a:ext cx="5115560" cy="829945"/>
          </a:xfrm>
          <a:prstGeom prst="rect">
            <a:avLst/>
          </a:prstGeom>
          <a:noFill/>
          <a:ln w="9525">
            <a:noFill/>
          </a:ln>
        </p:spPr>
        <p:txBody>
          <a:bodyPr wrap="square">
            <a:spAutoFit/>
          </a:bodyPr>
          <a:p>
            <a:pPr indent="0">
              <a:lnSpc>
                <a:spcPct val="150000"/>
              </a:lnSpc>
            </a:pPr>
            <a:r>
              <a:rPr lang="zh-CN" sz="1600">
                <a:latin typeface="微软雅黑" panose="020B0503020204020204" charset="-122"/>
                <a:ea typeface="微软雅黑" panose="020B0503020204020204" charset="-122"/>
                <a:cs typeface="微软雅黑" panose="020B0503020204020204" charset="-122"/>
              </a:rPr>
              <a:t>（四）暴力恐怖势力、民族分裂势力、宗教极端势力和“一国两制”遇到的新情况新问题</a:t>
            </a:r>
            <a:endParaRPr lang="zh-CN" sz="1600">
              <a:solidFill>
                <a:srgbClr val="231F20"/>
              </a:solidFill>
              <a:latin typeface="微软雅黑" panose="020B0503020204020204" charset="-122"/>
              <a:ea typeface="微软雅黑" panose="020B0503020204020204" charset="-122"/>
              <a:cs typeface="微软雅黑" panose="020B0503020204020204" charset="-122"/>
            </a:endParaRPr>
          </a:p>
        </p:txBody>
      </p:sp>
      <p:grpSp>
        <p:nvGrpSpPr>
          <p:cNvPr id="9" name="Group 1"/>
          <p:cNvGrpSpPr/>
          <p:nvPr>
            <p:custDataLst>
              <p:tags r:id="rId10"/>
            </p:custDataLst>
          </p:nvPr>
        </p:nvGrpSpPr>
        <p:grpSpPr bwMode="auto">
          <a:xfrm>
            <a:off x="6705870" y="717149"/>
            <a:ext cx="1899698" cy="1906507"/>
            <a:chOff x="4" y="0"/>
            <a:chExt cx="1116" cy="1115"/>
          </a:xfrm>
        </p:grpSpPr>
        <p:sp>
          <p:nvSpPr>
            <p:cNvPr id="10" name="Oval 2"/>
            <p:cNvSpPr>
              <a:spLocks noChangeArrowheads="1"/>
            </p:cNvSpPr>
            <p:nvPr>
              <p:custDataLst>
                <p:tags r:id="rId11"/>
              </p:custDataLst>
            </p:nvPr>
          </p:nvSpPr>
          <p:spPr bwMode="auto">
            <a:xfrm>
              <a:off x="4" y="0"/>
              <a:ext cx="1116" cy="1115"/>
            </a:xfrm>
            <a:prstGeom prst="ellipse">
              <a:avLst/>
            </a:prstGeom>
            <a:solidFill>
              <a:schemeClr val="accent1">
                <a:lumMod val="20000"/>
                <a:lumOff val="80000"/>
              </a:schemeClr>
            </a:solidFill>
            <a:ln w="9525">
              <a:solidFill>
                <a:schemeClr val="accent1"/>
              </a:solidFill>
              <a:round/>
            </a:ln>
            <a:effectLst/>
            <a:extLst>
              <a:ext uri="{AF507438-7753-43E0-B8FC-AC1667EBCBE1}">
                <a14:hiddenEffects xmlns:a14="http://schemas.microsoft.com/office/drawing/2010/main">
                  <a:effectLst>
                    <a:outerShdw dist="35921" dir="2700000" algn="ctr" rotWithShape="0">
                      <a:srgbClr val="000066"/>
                    </a:outerShdw>
                  </a:effectLst>
                </a14:hiddenEffects>
              </a:ext>
            </a:extLst>
          </p:spPr>
          <p:txBody>
            <a:bodyPr/>
            <a:p>
              <a:pPr algn="ctr">
                <a:lnSpc>
                  <a:spcPct val="120000"/>
                </a:lnSpc>
              </a:pPr>
              <a:endParaRPr lang="zh-CN" altLang="en-US" sz="1350">
                <a:latin typeface="Arial" panose="020B0604020202020204" pitchFamily="34" charset="0"/>
                <a:ea typeface="微软雅黑" panose="020B0503020204020204" charset="-122"/>
              </a:endParaRPr>
            </a:p>
          </p:txBody>
        </p:sp>
        <p:sp>
          <p:nvSpPr>
            <p:cNvPr id="12" name="Freeform 5"/>
            <p:cNvSpPr/>
            <p:nvPr>
              <p:custDataLst>
                <p:tags r:id="rId12"/>
              </p:custDataLst>
            </p:nvPr>
          </p:nvSpPr>
          <p:spPr bwMode="auto">
            <a:xfrm>
              <a:off x="4" y="154"/>
              <a:ext cx="1107" cy="797"/>
            </a:xfrm>
            <a:custGeom>
              <a:avLst/>
              <a:gdLst>
                <a:gd name="T0" fmla="*/ 231 w 1092"/>
                <a:gd name="T1" fmla="*/ 25 h 792"/>
                <a:gd name="T2" fmla="*/ 200 w 1092"/>
                <a:gd name="T3" fmla="*/ 85 h 792"/>
                <a:gd name="T4" fmla="*/ 340 w 1092"/>
                <a:gd name="T5" fmla="*/ 19 h 792"/>
                <a:gd name="T6" fmla="*/ 353 w 1092"/>
                <a:gd name="T7" fmla="*/ 84 h 792"/>
                <a:gd name="T8" fmla="*/ 366 w 1092"/>
                <a:gd name="T9" fmla="*/ 153 h 792"/>
                <a:gd name="T10" fmla="*/ 606 w 1092"/>
                <a:gd name="T11" fmla="*/ 75 h 792"/>
                <a:gd name="T12" fmla="*/ 662 w 1092"/>
                <a:gd name="T13" fmla="*/ 123 h 792"/>
                <a:gd name="T14" fmla="*/ 776 w 1092"/>
                <a:gd name="T15" fmla="*/ 68 h 792"/>
                <a:gd name="T16" fmla="*/ 772 w 1092"/>
                <a:gd name="T17" fmla="*/ 25 h 792"/>
                <a:gd name="T18" fmla="*/ 820 w 1092"/>
                <a:gd name="T19" fmla="*/ 45 h 792"/>
                <a:gd name="T20" fmla="*/ 912 w 1092"/>
                <a:gd name="T21" fmla="*/ 54 h 792"/>
                <a:gd name="T22" fmla="*/ 1041 w 1092"/>
                <a:gd name="T23" fmla="*/ 201 h 792"/>
                <a:gd name="T24" fmla="*/ 1063 w 1092"/>
                <a:gd name="T25" fmla="*/ 286 h 792"/>
                <a:gd name="T26" fmla="*/ 1057 w 1092"/>
                <a:gd name="T27" fmla="*/ 233 h 792"/>
                <a:gd name="T28" fmla="*/ 991 w 1092"/>
                <a:gd name="T29" fmla="*/ 277 h 792"/>
                <a:gd name="T30" fmla="*/ 1015 w 1092"/>
                <a:gd name="T31" fmla="*/ 394 h 792"/>
                <a:gd name="T32" fmla="*/ 1037 w 1092"/>
                <a:gd name="T33" fmla="*/ 478 h 792"/>
                <a:gd name="T34" fmla="*/ 1005 w 1092"/>
                <a:gd name="T35" fmla="*/ 347 h 792"/>
                <a:gd name="T36" fmla="*/ 952 w 1092"/>
                <a:gd name="T37" fmla="*/ 454 h 792"/>
                <a:gd name="T38" fmla="*/ 1051 w 1092"/>
                <a:gd name="T39" fmla="*/ 528 h 792"/>
                <a:gd name="T40" fmla="*/ 1009 w 1092"/>
                <a:gd name="T41" fmla="*/ 512 h 792"/>
                <a:gd name="T42" fmla="*/ 923 w 1092"/>
                <a:gd name="T43" fmla="*/ 438 h 792"/>
                <a:gd name="T44" fmla="*/ 961 w 1092"/>
                <a:gd name="T45" fmla="*/ 548 h 792"/>
                <a:gd name="T46" fmla="*/ 1045 w 1092"/>
                <a:gd name="T47" fmla="*/ 584 h 792"/>
                <a:gd name="T48" fmla="*/ 983 w 1092"/>
                <a:gd name="T49" fmla="*/ 711 h 792"/>
                <a:gd name="T50" fmla="*/ 977 w 1092"/>
                <a:gd name="T51" fmla="*/ 602 h 792"/>
                <a:gd name="T52" fmla="*/ 897 w 1092"/>
                <a:gd name="T53" fmla="*/ 507 h 792"/>
                <a:gd name="T54" fmla="*/ 863 w 1092"/>
                <a:gd name="T55" fmla="*/ 410 h 792"/>
                <a:gd name="T56" fmla="*/ 750 w 1092"/>
                <a:gd name="T57" fmla="*/ 404 h 792"/>
                <a:gd name="T58" fmla="*/ 674 w 1092"/>
                <a:gd name="T59" fmla="*/ 468 h 792"/>
                <a:gd name="T60" fmla="*/ 694 w 1092"/>
                <a:gd name="T61" fmla="*/ 478 h 792"/>
                <a:gd name="T62" fmla="*/ 676 w 1092"/>
                <a:gd name="T63" fmla="*/ 627 h 792"/>
                <a:gd name="T64" fmla="*/ 672 w 1092"/>
                <a:gd name="T65" fmla="*/ 644 h 792"/>
                <a:gd name="T66" fmla="*/ 547 w 1092"/>
                <a:gd name="T67" fmla="*/ 700 h 792"/>
                <a:gd name="T68" fmla="*/ 452 w 1092"/>
                <a:gd name="T69" fmla="*/ 578 h 792"/>
                <a:gd name="T70" fmla="*/ 405 w 1092"/>
                <a:gd name="T71" fmla="*/ 416 h 792"/>
                <a:gd name="T72" fmla="*/ 544 w 1092"/>
                <a:gd name="T73" fmla="*/ 404 h 792"/>
                <a:gd name="T74" fmla="*/ 642 w 1092"/>
                <a:gd name="T75" fmla="*/ 352 h 792"/>
                <a:gd name="T76" fmla="*/ 564 w 1092"/>
                <a:gd name="T77" fmla="*/ 318 h 792"/>
                <a:gd name="T78" fmla="*/ 551 w 1092"/>
                <a:gd name="T79" fmla="*/ 372 h 792"/>
                <a:gd name="T80" fmla="*/ 513 w 1092"/>
                <a:gd name="T81" fmla="*/ 337 h 792"/>
                <a:gd name="T82" fmla="*/ 407 w 1092"/>
                <a:gd name="T83" fmla="*/ 354 h 792"/>
                <a:gd name="T84" fmla="*/ 458 w 1092"/>
                <a:gd name="T85" fmla="*/ 259 h 792"/>
                <a:gd name="T86" fmla="*/ 442 w 1092"/>
                <a:gd name="T87" fmla="*/ 226 h 792"/>
                <a:gd name="T88" fmla="*/ 463 w 1092"/>
                <a:gd name="T89" fmla="*/ 188 h 792"/>
                <a:gd name="T90" fmla="*/ 513 w 1092"/>
                <a:gd name="T91" fmla="*/ 199 h 792"/>
                <a:gd name="T92" fmla="*/ 587 w 1092"/>
                <a:gd name="T93" fmla="*/ 152 h 792"/>
                <a:gd name="T94" fmla="*/ 520 w 1092"/>
                <a:gd name="T95" fmla="*/ 187 h 792"/>
                <a:gd name="T96" fmla="*/ 331 w 1092"/>
                <a:gd name="T97" fmla="*/ 146 h 792"/>
                <a:gd name="T98" fmla="*/ 225 w 1092"/>
                <a:gd name="T99" fmla="*/ 94 h 792"/>
                <a:gd name="T100" fmla="*/ 202 w 1092"/>
                <a:gd name="T101" fmla="*/ 199 h 792"/>
                <a:gd name="T102" fmla="*/ 158 w 1092"/>
                <a:gd name="T103" fmla="*/ 155 h 792"/>
                <a:gd name="T104" fmla="*/ 104 w 1092"/>
                <a:gd name="T105" fmla="*/ 217 h 792"/>
                <a:gd name="T106" fmla="*/ 174 w 1092"/>
                <a:gd name="T107" fmla="*/ 182 h 792"/>
                <a:gd name="T108" fmla="*/ 181 w 1092"/>
                <a:gd name="T109" fmla="*/ 292 h 792"/>
                <a:gd name="T110" fmla="*/ 111 w 1092"/>
                <a:gd name="T111" fmla="*/ 372 h 792"/>
                <a:gd name="T112" fmla="*/ 78 w 1092"/>
                <a:gd name="T113" fmla="*/ 455 h 792"/>
                <a:gd name="T114" fmla="*/ 242 w 1092"/>
                <a:gd name="T115" fmla="*/ 552 h 792"/>
                <a:gd name="T116" fmla="*/ 235 w 1092"/>
                <a:gd name="T117" fmla="*/ 685 h 792"/>
                <a:gd name="T118" fmla="*/ 132 w 1092"/>
                <a:gd name="T119" fmla="*/ 748 h 792"/>
                <a:gd name="T120" fmla="*/ 104 w 1092"/>
                <a:gd name="T121" fmla="*/ 525 h 792"/>
                <a:gd name="T122" fmla="*/ 31 w 1092"/>
                <a:gd name="T123" fmla="*/ 438 h 792"/>
                <a:gd name="T124" fmla="*/ 3 w 1092"/>
                <a:gd name="T125" fmla="*/ 32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2" h="792">
                  <a:moveTo>
                    <a:pt x="119" y="69"/>
                  </a:moveTo>
                  <a:lnTo>
                    <a:pt x="131" y="70"/>
                  </a:lnTo>
                  <a:lnTo>
                    <a:pt x="140" y="62"/>
                  </a:lnTo>
                  <a:lnTo>
                    <a:pt x="151" y="55"/>
                  </a:lnTo>
                  <a:lnTo>
                    <a:pt x="158" y="48"/>
                  </a:lnTo>
                  <a:lnTo>
                    <a:pt x="170" y="40"/>
                  </a:lnTo>
                  <a:lnTo>
                    <a:pt x="181" y="36"/>
                  </a:lnTo>
                  <a:lnTo>
                    <a:pt x="191" y="31"/>
                  </a:lnTo>
                  <a:lnTo>
                    <a:pt x="200" y="31"/>
                  </a:lnTo>
                  <a:lnTo>
                    <a:pt x="206" y="30"/>
                  </a:lnTo>
                  <a:lnTo>
                    <a:pt x="215" y="30"/>
                  </a:lnTo>
                  <a:lnTo>
                    <a:pt x="220" y="22"/>
                  </a:lnTo>
                  <a:lnTo>
                    <a:pt x="231" y="25"/>
                  </a:lnTo>
                  <a:lnTo>
                    <a:pt x="241" y="20"/>
                  </a:lnTo>
                  <a:lnTo>
                    <a:pt x="250" y="22"/>
                  </a:lnTo>
                  <a:lnTo>
                    <a:pt x="255" y="28"/>
                  </a:lnTo>
                  <a:lnTo>
                    <a:pt x="250" y="31"/>
                  </a:lnTo>
                  <a:lnTo>
                    <a:pt x="241" y="30"/>
                  </a:lnTo>
                  <a:lnTo>
                    <a:pt x="233" y="34"/>
                  </a:lnTo>
                  <a:lnTo>
                    <a:pt x="227" y="42"/>
                  </a:lnTo>
                  <a:lnTo>
                    <a:pt x="226" y="49"/>
                  </a:lnTo>
                  <a:lnTo>
                    <a:pt x="217" y="51"/>
                  </a:lnTo>
                  <a:lnTo>
                    <a:pt x="206" y="55"/>
                  </a:lnTo>
                  <a:lnTo>
                    <a:pt x="205" y="68"/>
                  </a:lnTo>
                  <a:lnTo>
                    <a:pt x="203" y="77"/>
                  </a:lnTo>
                  <a:lnTo>
                    <a:pt x="200" y="85"/>
                  </a:lnTo>
                  <a:lnTo>
                    <a:pt x="205" y="92"/>
                  </a:lnTo>
                  <a:lnTo>
                    <a:pt x="211" y="72"/>
                  </a:lnTo>
                  <a:lnTo>
                    <a:pt x="217" y="69"/>
                  </a:lnTo>
                  <a:lnTo>
                    <a:pt x="226" y="58"/>
                  </a:lnTo>
                  <a:lnTo>
                    <a:pt x="232" y="46"/>
                  </a:lnTo>
                  <a:lnTo>
                    <a:pt x="246" y="43"/>
                  </a:lnTo>
                  <a:lnTo>
                    <a:pt x="257" y="37"/>
                  </a:lnTo>
                  <a:lnTo>
                    <a:pt x="265" y="26"/>
                  </a:lnTo>
                  <a:lnTo>
                    <a:pt x="276" y="26"/>
                  </a:lnTo>
                  <a:lnTo>
                    <a:pt x="299" y="25"/>
                  </a:lnTo>
                  <a:lnTo>
                    <a:pt x="321" y="20"/>
                  </a:lnTo>
                  <a:lnTo>
                    <a:pt x="330" y="19"/>
                  </a:lnTo>
                  <a:lnTo>
                    <a:pt x="340" y="19"/>
                  </a:lnTo>
                  <a:lnTo>
                    <a:pt x="351" y="19"/>
                  </a:lnTo>
                  <a:lnTo>
                    <a:pt x="360" y="22"/>
                  </a:lnTo>
                  <a:lnTo>
                    <a:pt x="373" y="33"/>
                  </a:lnTo>
                  <a:lnTo>
                    <a:pt x="368" y="34"/>
                  </a:lnTo>
                  <a:lnTo>
                    <a:pt x="354" y="39"/>
                  </a:lnTo>
                  <a:lnTo>
                    <a:pt x="356" y="49"/>
                  </a:lnTo>
                  <a:lnTo>
                    <a:pt x="366" y="51"/>
                  </a:lnTo>
                  <a:lnTo>
                    <a:pt x="371" y="51"/>
                  </a:lnTo>
                  <a:lnTo>
                    <a:pt x="369" y="60"/>
                  </a:lnTo>
                  <a:lnTo>
                    <a:pt x="356" y="70"/>
                  </a:lnTo>
                  <a:lnTo>
                    <a:pt x="348" y="72"/>
                  </a:lnTo>
                  <a:lnTo>
                    <a:pt x="350" y="79"/>
                  </a:lnTo>
                  <a:lnTo>
                    <a:pt x="353" y="84"/>
                  </a:lnTo>
                  <a:lnTo>
                    <a:pt x="348" y="92"/>
                  </a:lnTo>
                  <a:lnTo>
                    <a:pt x="354" y="100"/>
                  </a:lnTo>
                  <a:lnTo>
                    <a:pt x="342" y="105"/>
                  </a:lnTo>
                  <a:lnTo>
                    <a:pt x="330" y="108"/>
                  </a:lnTo>
                  <a:lnTo>
                    <a:pt x="329" y="122"/>
                  </a:lnTo>
                  <a:lnTo>
                    <a:pt x="321" y="132"/>
                  </a:lnTo>
                  <a:lnTo>
                    <a:pt x="314" y="140"/>
                  </a:lnTo>
                  <a:lnTo>
                    <a:pt x="303" y="146"/>
                  </a:lnTo>
                  <a:lnTo>
                    <a:pt x="329" y="146"/>
                  </a:lnTo>
                  <a:lnTo>
                    <a:pt x="342" y="146"/>
                  </a:lnTo>
                  <a:lnTo>
                    <a:pt x="350" y="149"/>
                  </a:lnTo>
                  <a:lnTo>
                    <a:pt x="360" y="143"/>
                  </a:lnTo>
                  <a:lnTo>
                    <a:pt x="366" y="153"/>
                  </a:lnTo>
                  <a:lnTo>
                    <a:pt x="507" y="153"/>
                  </a:lnTo>
                  <a:lnTo>
                    <a:pt x="513" y="146"/>
                  </a:lnTo>
                  <a:lnTo>
                    <a:pt x="526" y="135"/>
                  </a:lnTo>
                  <a:lnTo>
                    <a:pt x="534" y="120"/>
                  </a:lnTo>
                  <a:lnTo>
                    <a:pt x="546" y="107"/>
                  </a:lnTo>
                  <a:lnTo>
                    <a:pt x="552" y="94"/>
                  </a:lnTo>
                  <a:lnTo>
                    <a:pt x="558" y="81"/>
                  </a:lnTo>
                  <a:lnTo>
                    <a:pt x="568" y="77"/>
                  </a:lnTo>
                  <a:lnTo>
                    <a:pt x="572" y="69"/>
                  </a:lnTo>
                  <a:lnTo>
                    <a:pt x="581" y="72"/>
                  </a:lnTo>
                  <a:lnTo>
                    <a:pt x="590" y="64"/>
                  </a:lnTo>
                  <a:lnTo>
                    <a:pt x="596" y="70"/>
                  </a:lnTo>
                  <a:lnTo>
                    <a:pt x="606" y="75"/>
                  </a:lnTo>
                  <a:lnTo>
                    <a:pt x="617" y="78"/>
                  </a:lnTo>
                  <a:lnTo>
                    <a:pt x="627" y="81"/>
                  </a:lnTo>
                  <a:lnTo>
                    <a:pt x="635" y="77"/>
                  </a:lnTo>
                  <a:lnTo>
                    <a:pt x="644" y="83"/>
                  </a:lnTo>
                  <a:lnTo>
                    <a:pt x="651" y="92"/>
                  </a:lnTo>
                  <a:lnTo>
                    <a:pt x="663" y="94"/>
                  </a:lnTo>
                  <a:lnTo>
                    <a:pt x="666" y="105"/>
                  </a:lnTo>
                  <a:lnTo>
                    <a:pt x="662" y="111"/>
                  </a:lnTo>
                  <a:lnTo>
                    <a:pt x="645" y="108"/>
                  </a:lnTo>
                  <a:lnTo>
                    <a:pt x="633" y="104"/>
                  </a:lnTo>
                  <a:lnTo>
                    <a:pt x="632" y="113"/>
                  </a:lnTo>
                  <a:lnTo>
                    <a:pt x="648" y="114"/>
                  </a:lnTo>
                  <a:lnTo>
                    <a:pt x="662" y="123"/>
                  </a:lnTo>
                  <a:lnTo>
                    <a:pt x="680" y="117"/>
                  </a:lnTo>
                  <a:lnTo>
                    <a:pt x="685" y="102"/>
                  </a:lnTo>
                  <a:lnTo>
                    <a:pt x="694" y="90"/>
                  </a:lnTo>
                  <a:lnTo>
                    <a:pt x="704" y="93"/>
                  </a:lnTo>
                  <a:lnTo>
                    <a:pt x="701" y="99"/>
                  </a:lnTo>
                  <a:lnTo>
                    <a:pt x="695" y="105"/>
                  </a:lnTo>
                  <a:lnTo>
                    <a:pt x="695" y="114"/>
                  </a:lnTo>
                  <a:lnTo>
                    <a:pt x="707" y="104"/>
                  </a:lnTo>
                  <a:lnTo>
                    <a:pt x="717" y="94"/>
                  </a:lnTo>
                  <a:lnTo>
                    <a:pt x="734" y="92"/>
                  </a:lnTo>
                  <a:lnTo>
                    <a:pt x="757" y="84"/>
                  </a:lnTo>
                  <a:lnTo>
                    <a:pt x="774" y="77"/>
                  </a:lnTo>
                  <a:lnTo>
                    <a:pt x="776" y="68"/>
                  </a:lnTo>
                  <a:lnTo>
                    <a:pt x="763" y="69"/>
                  </a:lnTo>
                  <a:lnTo>
                    <a:pt x="751" y="60"/>
                  </a:lnTo>
                  <a:lnTo>
                    <a:pt x="744" y="46"/>
                  </a:lnTo>
                  <a:lnTo>
                    <a:pt x="751" y="30"/>
                  </a:lnTo>
                  <a:lnTo>
                    <a:pt x="765" y="18"/>
                  </a:lnTo>
                  <a:lnTo>
                    <a:pt x="775" y="7"/>
                  </a:lnTo>
                  <a:lnTo>
                    <a:pt x="791" y="7"/>
                  </a:lnTo>
                  <a:lnTo>
                    <a:pt x="805" y="0"/>
                  </a:lnTo>
                  <a:lnTo>
                    <a:pt x="804" y="9"/>
                  </a:lnTo>
                  <a:lnTo>
                    <a:pt x="793" y="10"/>
                  </a:lnTo>
                  <a:lnTo>
                    <a:pt x="789" y="15"/>
                  </a:lnTo>
                  <a:lnTo>
                    <a:pt x="778" y="16"/>
                  </a:lnTo>
                  <a:lnTo>
                    <a:pt x="772" y="25"/>
                  </a:lnTo>
                  <a:lnTo>
                    <a:pt x="766" y="36"/>
                  </a:lnTo>
                  <a:lnTo>
                    <a:pt x="763" y="46"/>
                  </a:lnTo>
                  <a:lnTo>
                    <a:pt x="775" y="64"/>
                  </a:lnTo>
                  <a:lnTo>
                    <a:pt x="795" y="73"/>
                  </a:lnTo>
                  <a:lnTo>
                    <a:pt x="808" y="79"/>
                  </a:lnTo>
                  <a:lnTo>
                    <a:pt x="814" y="83"/>
                  </a:lnTo>
                  <a:lnTo>
                    <a:pt x="820" y="92"/>
                  </a:lnTo>
                  <a:lnTo>
                    <a:pt x="827" y="90"/>
                  </a:lnTo>
                  <a:lnTo>
                    <a:pt x="827" y="83"/>
                  </a:lnTo>
                  <a:lnTo>
                    <a:pt x="823" y="72"/>
                  </a:lnTo>
                  <a:lnTo>
                    <a:pt x="818" y="66"/>
                  </a:lnTo>
                  <a:lnTo>
                    <a:pt x="816" y="58"/>
                  </a:lnTo>
                  <a:lnTo>
                    <a:pt x="820" y="45"/>
                  </a:lnTo>
                  <a:lnTo>
                    <a:pt x="834" y="45"/>
                  </a:lnTo>
                  <a:lnTo>
                    <a:pt x="844" y="45"/>
                  </a:lnTo>
                  <a:lnTo>
                    <a:pt x="850" y="51"/>
                  </a:lnTo>
                  <a:lnTo>
                    <a:pt x="852" y="63"/>
                  </a:lnTo>
                  <a:lnTo>
                    <a:pt x="858" y="73"/>
                  </a:lnTo>
                  <a:lnTo>
                    <a:pt x="861" y="63"/>
                  </a:lnTo>
                  <a:lnTo>
                    <a:pt x="870" y="55"/>
                  </a:lnTo>
                  <a:lnTo>
                    <a:pt x="881" y="55"/>
                  </a:lnTo>
                  <a:lnTo>
                    <a:pt x="890" y="55"/>
                  </a:lnTo>
                  <a:lnTo>
                    <a:pt x="899" y="57"/>
                  </a:lnTo>
                  <a:lnTo>
                    <a:pt x="899" y="45"/>
                  </a:lnTo>
                  <a:lnTo>
                    <a:pt x="907" y="46"/>
                  </a:lnTo>
                  <a:lnTo>
                    <a:pt x="912" y="54"/>
                  </a:lnTo>
                  <a:lnTo>
                    <a:pt x="924" y="54"/>
                  </a:lnTo>
                  <a:lnTo>
                    <a:pt x="935" y="49"/>
                  </a:lnTo>
                  <a:lnTo>
                    <a:pt x="946" y="58"/>
                  </a:lnTo>
                  <a:lnTo>
                    <a:pt x="959" y="70"/>
                  </a:lnTo>
                  <a:lnTo>
                    <a:pt x="973" y="73"/>
                  </a:lnTo>
                  <a:lnTo>
                    <a:pt x="992" y="81"/>
                  </a:lnTo>
                  <a:lnTo>
                    <a:pt x="997" y="79"/>
                  </a:lnTo>
                  <a:lnTo>
                    <a:pt x="1012" y="104"/>
                  </a:lnTo>
                  <a:lnTo>
                    <a:pt x="1033" y="140"/>
                  </a:lnTo>
                  <a:lnTo>
                    <a:pt x="1047" y="163"/>
                  </a:lnTo>
                  <a:lnTo>
                    <a:pt x="1056" y="185"/>
                  </a:lnTo>
                  <a:lnTo>
                    <a:pt x="1045" y="189"/>
                  </a:lnTo>
                  <a:lnTo>
                    <a:pt x="1041" y="201"/>
                  </a:lnTo>
                  <a:lnTo>
                    <a:pt x="1045" y="217"/>
                  </a:lnTo>
                  <a:lnTo>
                    <a:pt x="1051" y="235"/>
                  </a:lnTo>
                  <a:lnTo>
                    <a:pt x="1057" y="235"/>
                  </a:lnTo>
                  <a:lnTo>
                    <a:pt x="1059" y="221"/>
                  </a:lnTo>
                  <a:lnTo>
                    <a:pt x="1066" y="217"/>
                  </a:lnTo>
                  <a:lnTo>
                    <a:pt x="1070" y="229"/>
                  </a:lnTo>
                  <a:lnTo>
                    <a:pt x="1060" y="235"/>
                  </a:lnTo>
                  <a:lnTo>
                    <a:pt x="1075" y="247"/>
                  </a:lnTo>
                  <a:lnTo>
                    <a:pt x="1065" y="261"/>
                  </a:lnTo>
                  <a:lnTo>
                    <a:pt x="1062" y="268"/>
                  </a:lnTo>
                  <a:lnTo>
                    <a:pt x="1080" y="273"/>
                  </a:lnTo>
                  <a:lnTo>
                    <a:pt x="1072" y="283"/>
                  </a:lnTo>
                  <a:lnTo>
                    <a:pt x="1063" y="286"/>
                  </a:lnTo>
                  <a:lnTo>
                    <a:pt x="1063" y="303"/>
                  </a:lnTo>
                  <a:lnTo>
                    <a:pt x="1072" y="318"/>
                  </a:lnTo>
                  <a:lnTo>
                    <a:pt x="1063" y="321"/>
                  </a:lnTo>
                  <a:lnTo>
                    <a:pt x="1047" y="316"/>
                  </a:lnTo>
                  <a:lnTo>
                    <a:pt x="1055" y="309"/>
                  </a:lnTo>
                  <a:lnTo>
                    <a:pt x="1065" y="309"/>
                  </a:lnTo>
                  <a:lnTo>
                    <a:pt x="1065" y="291"/>
                  </a:lnTo>
                  <a:lnTo>
                    <a:pt x="1053" y="297"/>
                  </a:lnTo>
                  <a:lnTo>
                    <a:pt x="1051" y="282"/>
                  </a:lnTo>
                  <a:lnTo>
                    <a:pt x="1062" y="273"/>
                  </a:lnTo>
                  <a:lnTo>
                    <a:pt x="1065" y="262"/>
                  </a:lnTo>
                  <a:lnTo>
                    <a:pt x="1059" y="248"/>
                  </a:lnTo>
                  <a:lnTo>
                    <a:pt x="1057" y="233"/>
                  </a:lnTo>
                  <a:lnTo>
                    <a:pt x="1050" y="240"/>
                  </a:lnTo>
                  <a:lnTo>
                    <a:pt x="1042" y="252"/>
                  </a:lnTo>
                  <a:lnTo>
                    <a:pt x="1028" y="262"/>
                  </a:lnTo>
                  <a:lnTo>
                    <a:pt x="1033" y="277"/>
                  </a:lnTo>
                  <a:lnTo>
                    <a:pt x="1032" y="291"/>
                  </a:lnTo>
                  <a:lnTo>
                    <a:pt x="1032" y="298"/>
                  </a:lnTo>
                  <a:lnTo>
                    <a:pt x="1037" y="311"/>
                  </a:lnTo>
                  <a:lnTo>
                    <a:pt x="1033" y="315"/>
                  </a:lnTo>
                  <a:lnTo>
                    <a:pt x="1020" y="301"/>
                  </a:lnTo>
                  <a:lnTo>
                    <a:pt x="1012" y="286"/>
                  </a:lnTo>
                  <a:lnTo>
                    <a:pt x="1007" y="276"/>
                  </a:lnTo>
                  <a:lnTo>
                    <a:pt x="1001" y="270"/>
                  </a:lnTo>
                  <a:lnTo>
                    <a:pt x="991" y="277"/>
                  </a:lnTo>
                  <a:lnTo>
                    <a:pt x="985" y="288"/>
                  </a:lnTo>
                  <a:lnTo>
                    <a:pt x="998" y="301"/>
                  </a:lnTo>
                  <a:lnTo>
                    <a:pt x="1005" y="315"/>
                  </a:lnTo>
                  <a:lnTo>
                    <a:pt x="1007" y="333"/>
                  </a:lnTo>
                  <a:lnTo>
                    <a:pt x="1006" y="349"/>
                  </a:lnTo>
                  <a:lnTo>
                    <a:pt x="1006" y="364"/>
                  </a:lnTo>
                  <a:lnTo>
                    <a:pt x="1013" y="352"/>
                  </a:lnTo>
                  <a:lnTo>
                    <a:pt x="1024" y="354"/>
                  </a:lnTo>
                  <a:lnTo>
                    <a:pt x="1027" y="365"/>
                  </a:lnTo>
                  <a:lnTo>
                    <a:pt x="1018" y="377"/>
                  </a:lnTo>
                  <a:lnTo>
                    <a:pt x="1009" y="375"/>
                  </a:lnTo>
                  <a:lnTo>
                    <a:pt x="1007" y="385"/>
                  </a:lnTo>
                  <a:lnTo>
                    <a:pt x="1015" y="394"/>
                  </a:lnTo>
                  <a:lnTo>
                    <a:pt x="1012" y="405"/>
                  </a:lnTo>
                  <a:lnTo>
                    <a:pt x="1022" y="416"/>
                  </a:lnTo>
                  <a:lnTo>
                    <a:pt x="1015" y="424"/>
                  </a:lnTo>
                  <a:lnTo>
                    <a:pt x="1026" y="434"/>
                  </a:lnTo>
                  <a:lnTo>
                    <a:pt x="1018" y="445"/>
                  </a:lnTo>
                  <a:lnTo>
                    <a:pt x="1030" y="439"/>
                  </a:lnTo>
                  <a:lnTo>
                    <a:pt x="1027" y="449"/>
                  </a:lnTo>
                  <a:lnTo>
                    <a:pt x="1048" y="445"/>
                  </a:lnTo>
                  <a:lnTo>
                    <a:pt x="1042" y="459"/>
                  </a:lnTo>
                  <a:lnTo>
                    <a:pt x="1027" y="449"/>
                  </a:lnTo>
                  <a:lnTo>
                    <a:pt x="1026" y="464"/>
                  </a:lnTo>
                  <a:lnTo>
                    <a:pt x="1047" y="463"/>
                  </a:lnTo>
                  <a:lnTo>
                    <a:pt x="1037" y="478"/>
                  </a:lnTo>
                  <a:lnTo>
                    <a:pt x="1024" y="461"/>
                  </a:lnTo>
                  <a:lnTo>
                    <a:pt x="1032" y="484"/>
                  </a:lnTo>
                  <a:lnTo>
                    <a:pt x="1048" y="499"/>
                  </a:lnTo>
                  <a:lnTo>
                    <a:pt x="1033" y="499"/>
                  </a:lnTo>
                  <a:lnTo>
                    <a:pt x="1024" y="464"/>
                  </a:lnTo>
                  <a:lnTo>
                    <a:pt x="1027" y="440"/>
                  </a:lnTo>
                  <a:lnTo>
                    <a:pt x="1015" y="441"/>
                  </a:lnTo>
                  <a:lnTo>
                    <a:pt x="1006" y="428"/>
                  </a:lnTo>
                  <a:lnTo>
                    <a:pt x="1015" y="422"/>
                  </a:lnTo>
                  <a:lnTo>
                    <a:pt x="1015" y="409"/>
                  </a:lnTo>
                  <a:lnTo>
                    <a:pt x="1009" y="380"/>
                  </a:lnTo>
                  <a:lnTo>
                    <a:pt x="1007" y="360"/>
                  </a:lnTo>
                  <a:lnTo>
                    <a:pt x="1005" y="347"/>
                  </a:lnTo>
                  <a:lnTo>
                    <a:pt x="994" y="364"/>
                  </a:lnTo>
                  <a:lnTo>
                    <a:pt x="976" y="369"/>
                  </a:lnTo>
                  <a:lnTo>
                    <a:pt x="965" y="381"/>
                  </a:lnTo>
                  <a:lnTo>
                    <a:pt x="970" y="395"/>
                  </a:lnTo>
                  <a:lnTo>
                    <a:pt x="962" y="405"/>
                  </a:lnTo>
                  <a:lnTo>
                    <a:pt x="950" y="403"/>
                  </a:lnTo>
                  <a:lnTo>
                    <a:pt x="961" y="389"/>
                  </a:lnTo>
                  <a:lnTo>
                    <a:pt x="953" y="383"/>
                  </a:lnTo>
                  <a:lnTo>
                    <a:pt x="943" y="390"/>
                  </a:lnTo>
                  <a:lnTo>
                    <a:pt x="943" y="404"/>
                  </a:lnTo>
                  <a:lnTo>
                    <a:pt x="961" y="422"/>
                  </a:lnTo>
                  <a:lnTo>
                    <a:pt x="965" y="436"/>
                  </a:lnTo>
                  <a:lnTo>
                    <a:pt x="952" y="454"/>
                  </a:lnTo>
                  <a:lnTo>
                    <a:pt x="952" y="496"/>
                  </a:lnTo>
                  <a:lnTo>
                    <a:pt x="952" y="514"/>
                  </a:lnTo>
                  <a:lnTo>
                    <a:pt x="954" y="525"/>
                  </a:lnTo>
                  <a:lnTo>
                    <a:pt x="974" y="523"/>
                  </a:lnTo>
                  <a:lnTo>
                    <a:pt x="988" y="527"/>
                  </a:lnTo>
                  <a:lnTo>
                    <a:pt x="997" y="510"/>
                  </a:lnTo>
                  <a:lnTo>
                    <a:pt x="1007" y="510"/>
                  </a:lnTo>
                  <a:lnTo>
                    <a:pt x="1003" y="519"/>
                  </a:lnTo>
                  <a:lnTo>
                    <a:pt x="1015" y="531"/>
                  </a:lnTo>
                  <a:lnTo>
                    <a:pt x="1030" y="534"/>
                  </a:lnTo>
                  <a:lnTo>
                    <a:pt x="1028" y="523"/>
                  </a:lnTo>
                  <a:lnTo>
                    <a:pt x="1063" y="523"/>
                  </a:lnTo>
                  <a:lnTo>
                    <a:pt x="1051" y="528"/>
                  </a:lnTo>
                  <a:lnTo>
                    <a:pt x="1050" y="537"/>
                  </a:lnTo>
                  <a:lnTo>
                    <a:pt x="1066" y="542"/>
                  </a:lnTo>
                  <a:lnTo>
                    <a:pt x="1081" y="546"/>
                  </a:lnTo>
                  <a:lnTo>
                    <a:pt x="1089" y="529"/>
                  </a:lnTo>
                  <a:lnTo>
                    <a:pt x="1091" y="519"/>
                  </a:lnTo>
                  <a:lnTo>
                    <a:pt x="1080" y="522"/>
                  </a:lnTo>
                  <a:lnTo>
                    <a:pt x="1070" y="515"/>
                  </a:lnTo>
                  <a:lnTo>
                    <a:pt x="1063" y="513"/>
                  </a:lnTo>
                  <a:lnTo>
                    <a:pt x="1059" y="527"/>
                  </a:lnTo>
                  <a:lnTo>
                    <a:pt x="1059" y="525"/>
                  </a:lnTo>
                  <a:lnTo>
                    <a:pt x="1026" y="525"/>
                  </a:lnTo>
                  <a:lnTo>
                    <a:pt x="1018" y="508"/>
                  </a:lnTo>
                  <a:lnTo>
                    <a:pt x="1009" y="512"/>
                  </a:lnTo>
                  <a:lnTo>
                    <a:pt x="998" y="510"/>
                  </a:lnTo>
                  <a:lnTo>
                    <a:pt x="994" y="492"/>
                  </a:lnTo>
                  <a:lnTo>
                    <a:pt x="990" y="481"/>
                  </a:lnTo>
                  <a:lnTo>
                    <a:pt x="1000" y="475"/>
                  </a:lnTo>
                  <a:lnTo>
                    <a:pt x="1000" y="464"/>
                  </a:lnTo>
                  <a:lnTo>
                    <a:pt x="983" y="470"/>
                  </a:lnTo>
                  <a:lnTo>
                    <a:pt x="973" y="479"/>
                  </a:lnTo>
                  <a:lnTo>
                    <a:pt x="965" y="493"/>
                  </a:lnTo>
                  <a:lnTo>
                    <a:pt x="952" y="493"/>
                  </a:lnTo>
                  <a:lnTo>
                    <a:pt x="952" y="460"/>
                  </a:lnTo>
                  <a:lnTo>
                    <a:pt x="944" y="466"/>
                  </a:lnTo>
                  <a:lnTo>
                    <a:pt x="935" y="453"/>
                  </a:lnTo>
                  <a:lnTo>
                    <a:pt x="923" y="438"/>
                  </a:lnTo>
                  <a:lnTo>
                    <a:pt x="908" y="441"/>
                  </a:lnTo>
                  <a:lnTo>
                    <a:pt x="907" y="455"/>
                  </a:lnTo>
                  <a:lnTo>
                    <a:pt x="914" y="474"/>
                  </a:lnTo>
                  <a:lnTo>
                    <a:pt x="914" y="489"/>
                  </a:lnTo>
                  <a:lnTo>
                    <a:pt x="924" y="504"/>
                  </a:lnTo>
                  <a:lnTo>
                    <a:pt x="931" y="512"/>
                  </a:lnTo>
                  <a:lnTo>
                    <a:pt x="918" y="512"/>
                  </a:lnTo>
                  <a:lnTo>
                    <a:pt x="909" y="504"/>
                  </a:lnTo>
                  <a:lnTo>
                    <a:pt x="905" y="513"/>
                  </a:lnTo>
                  <a:lnTo>
                    <a:pt x="922" y="533"/>
                  </a:lnTo>
                  <a:lnTo>
                    <a:pt x="935" y="544"/>
                  </a:lnTo>
                  <a:lnTo>
                    <a:pt x="947" y="543"/>
                  </a:lnTo>
                  <a:lnTo>
                    <a:pt x="961" y="548"/>
                  </a:lnTo>
                  <a:lnTo>
                    <a:pt x="979" y="548"/>
                  </a:lnTo>
                  <a:lnTo>
                    <a:pt x="994" y="544"/>
                  </a:lnTo>
                  <a:lnTo>
                    <a:pt x="1009" y="552"/>
                  </a:lnTo>
                  <a:lnTo>
                    <a:pt x="1005" y="555"/>
                  </a:lnTo>
                  <a:lnTo>
                    <a:pt x="990" y="550"/>
                  </a:lnTo>
                  <a:lnTo>
                    <a:pt x="990" y="578"/>
                  </a:lnTo>
                  <a:lnTo>
                    <a:pt x="1001" y="578"/>
                  </a:lnTo>
                  <a:lnTo>
                    <a:pt x="1007" y="576"/>
                  </a:lnTo>
                  <a:lnTo>
                    <a:pt x="1009" y="567"/>
                  </a:lnTo>
                  <a:lnTo>
                    <a:pt x="1024" y="569"/>
                  </a:lnTo>
                  <a:lnTo>
                    <a:pt x="1041" y="563"/>
                  </a:lnTo>
                  <a:lnTo>
                    <a:pt x="1039" y="574"/>
                  </a:lnTo>
                  <a:lnTo>
                    <a:pt x="1045" y="584"/>
                  </a:lnTo>
                  <a:lnTo>
                    <a:pt x="1055" y="589"/>
                  </a:lnTo>
                  <a:lnTo>
                    <a:pt x="1063" y="584"/>
                  </a:lnTo>
                  <a:lnTo>
                    <a:pt x="1062" y="570"/>
                  </a:lnTo>
                  <a:lnTo>
                    <a:pt x="1063" y="558"/>
                  </a:lnTo>
                  <a:lnTo>
                    <a:pt x="1070" y="570"/>
                  </a:lnTo>
                  <a:lnTo>
                    <a:pt x="1072" y="585"/>
                  </a:lnTo>
                  <a:lnTo>
                    <a:pt x="1059" y="616"/>
                  </a:lnTo>
                  <a:lnTo>
                    <a:pt x="1045" y="644"/>
                  </a:lnTo>
                  <a:lnTo>
                    <a:pt x="1032" y="673"/>
                  </a:lnTo>
                  <a:lnTo>
                    <a:pt x="1015" y="703"/>
                  </a:lnTo>
                  <a:lnTo>
                    <a:pt x="1003" y="694"/>
                  </a:lnTo>
                  <a:lnTo>
                    <a:pt x="990" y="700"/>
                  </a:lnTo>
                  <a:lnTo>
                    <a:pt x="983" y="711"/>
                  </a:lnTo>
                  <a:lnTo>
                    <a:pt x="973" y="717"/>
                  </a:lnTo>
                  <a:lnTo>
                    <a:pt x="953" y="721"/>
                  </a:lnTo>
                  <a:lnTo>
                    <a:pt x="941" y="720"/>
                  </a:lnTo>
                  <a:lnTo>
                    <a:pt x="946" y="701"/>
                  </a:lnTo>
                  <a:lnTo>
                    <a:pt x="944" y="688"/>
                  </a:lnTo>
                  <a:lnTo>
                    <a:pt x="952" y="677"/>
                  </a:lnTo>
                  <a:lnTo>
                    <a:pt x="950" y="668"/>
                  </a:lnTo>
                  <a:lnTo>
                    <a:pt x="937" y="661"/>
                  </a:lnTo>
                  <a:lnTo>
                    <a:pt x="938" y="644"/>
                  </a:lnTo>
                  <a:lnTo>
                    <a:pt x="943" y="627"/>
                  </a:lnTo>
                  <a:lnTo>
                    <a:pt x="956" y="614"/>
                  </a:lnTo>
                  <a:lnTo>
                    <a:pt x="974" y="612"/>
                  </a:lnTo>
                  <a:lnTo>
                    <a:pt x="977" y="602"/>
                  </a:lnTo>
                  <a:lnTo>
                    <a:pt x="973" y="585"/>
                  </a:lnTo>
                  <a:lnTo>
                    <a:pt x="983" y="579"/>
                  </a:lnTo>
                  <a:lnTo>
                    <a:pt x="990" y="578"/>
                  </a:lnTo>
                  <a:lnTo>
                    <a:pt x="990" y="552"/>
                  </a:lnTo>
                  <a:lnTo>
                    <a:pt x="974" y="553"/>
                  </a:lnTo>
                  <a:lnTo>
                    <a:pt x="961" y="559"/>
                  </a:lnTo>
                  <a:lnTo>
                    <a:pt x="948" y="552"/>
                  </a:lnTo>
                  <a:lnTo>
                    <a:pt x="933" y="552"/>
                  </a:lnTo>
                  <a:lnTo>
                    <a:pt x="916" y="544"/>
                  </a:lnTo>
                  <a:lnTo>
                    <a:pt x="905" y="533"/>
                  </a:lnTo>
                  <a:lnTo>
                    <a:pt x="897" y="520"/>
                  </a:lnTo>
                  <a:lnTo>
                    <a:pt x="888" y="510"/>
                  </a:lnTo>
                  <a:lnTo>
                    <a:pt x="897" y="507"/>
                  </a:lnTo>
                  <a:lnTo>
                    <a:pt x="905" y="512"/>
                  </a:lnTo>
                  <a:lnTo>
                    <a:pt x="911" y="502"/>
                  </a:lnTo>
                  <a:lnTo>
                    <a:pt x="908" y="487"/>
                  </a:lnTo>
                  <a:lnTo>
                    <a:pt x="897" y="485"/>
                  </a:lnTo>
                  <a:lnTo>
                    <a:pt x="893" y="469"/>
                  </a:lnTo>
                  <a:lnTo>
                    <a:pt x="896" y="453"/>
                  </a:lnTo>
                  <a:lnTo>
                    <a:pt x="905" y="439"/>
                  </a:lnTo>
                  <a:lnTo>
                    <a:pt x="902" y="422"/>
                  </a:lnTo>
                  <a:lnTo>
                    <a:pt x="896" y="421"/>
                  </a:lnTo>
                  <a:lnTo>
                    <a:pt x="888" y="430"/>
                  </a:lnTo>
                  <a:lnTo>
                    <a:pt x="887" y="439"/>
                  </a:lnTo>
                  <a:lnTo>
                    <a:pt x="878" y="422"/>
                  </a:lnTo>
                  <a:lnTo>
                    <a:pt x="863" y="410"/>
                  </a:lnTo>
                  <a:lnTo>
                    <a:pt x="852" y="411"/>
                  </a:lnTo>
                  <a:lnTo>
                    <a:pt x="842" y="428"/>
                  </a:lnTo>
                  <a:lnTo>
                    <a:pt x="828" y="438"/>
                  </a:lnTo>
                  <a:lnTo>
                    <a:pt x="828" y="448"/>
                  </a:lnTo>
                  <a:lnTo>
                    <a:pt x="833" y="460"/>
                  </a:lnTo>
                  <a:lnTo>
                    <a:pt x="831" y="472"/>
                  </a:lnTo>
                  <a:lnTo>
                    <a:pt x="820" y="470"/>
                  </a:lnTo>
                  <a:lnTo>
                    <a:pt x="813" y="455"/>
                  </a:lnTo>
                  <a:lnTo>
                    <a:pt x="801" y="439"/>
                  </a:lnTo>
                  <a:lnTo>
                    <a:pt x="787" y="428"/>
                  </a:lnTo>
                  <a:lnTo>
                    <a:pt x="776" y="410"/>
                  </a:lnTo>
                  <a:lnTo>
                    <a:pt x="768" y="404"/>
                  </a:lnTo>
                  <a:lnTo>
                    <a:pt x="750" y="404"/>
                  </a:lnTo>
                  <a:lnTo>
                    <a:pt x="734" y="404"/>
                  </a:lnTo>
                  <a:lnTo>
                    <a:pt x="725" y="411"/>
                  </a:lnTo>
                  <a:lnTo>
                    <a:pt x="716" y="400"/>
                  </a:lnTo>
                  <a:lnTo>
                    <a:pt x="706" y="392"/>
                  </a:lnTo>
                  <a:lnTo>
                    <a:pt x="691" y="380"/>
                  </a:lnTo>
                  <a:lnTo>
                    <a:pt x="701" y="400"/>
                  </a:lnTo>
                  <a:lnTo>
                    <a:pt x="717" y="405"/>
                  </a:lnTo>
                  <a:lnTo>
                    <a:pt x="729" y="422"/>
                  </a:lnTo>
                  <a:lnTo>
                    <a:pt x="724" y="438"/>
                  </a:lnTo>
                  <a:lnTo>
                    <a:pt x="714" y="445"/>
                  </a:lnTo>
                  <a:lnTo>
                    <a:pt x="697" y="448"/>
                  </a:lnTo>
                  <a:lnTo>
                    <a:pt x="683" y="454"/>
                  </a:lnTo>
                  <a:lnTo>
                    <a:pt x="674" y="468"/>
                  </a:lnTo>
                  <a:lnTo>
                    <a:pt x="666" y="475"/>
                  </a:lnTo>
                  <a:lnTo>
                    <a:pt x="663" y="459"/>
                  </a:lnTo>
                  <a:lnTo>
                    <a:pt x="655" y="438"/>
                  </a:lnTo>
                  <a:lnTo>
                    <a:pt x="644" y="425"/>
                  </a:lnTo>
                  <a:lnTo>
                    <a:pt x="644" y="411"/>
                  </a:lnTo>
                  <a:lnTo>
                    <a:pt x="635" y="413"/>
                  </a:lnTo>
                  <a:lnTo>
                    <a:pt x="638" y="434"/>
                  </a:lnTo>
                  <a:lnTo>
                    <a:pt x="647" y="453"/>
                  </a:lnTo>
                  <a:lnTo>
                    <a:pt x="647" y="466"/>
                  </a:lnTo>
                  <a:lnTo>
                    <a:pt x="662" y="474"/>
                  </a:lnTo>
                  <a:lnTo>
                    <a:pt x="666" y="484"/>
                  </a:lnTo>
                  <a:lnTo>
                    <a:pt x="681" y="479"/>
                  </a:lnTo>
                  <a:lnTo>
                    <a:pt x="694" y="478"/>
                  </a:lnTo>
                  <a:lnTo>
                    <a:pt x="709" y="470"/>
                  </a:lnTo>
                  <a:lnTo>
                    <a:pt x="702" y="490"/>
                  </a:lnTo>
                  <a:lnTo>
                    <a:pt x="691" y="514"/>
                  </a:lnTo>
                  <a:lnTo>
                    <a:pt x="681" y="529"/>
                  </a:lnTo>
                  <a:lnTo>
                    <a:pt x="670" y="543"/>
                  </a:lnTo>
                  <a:lnTo>
                    <a:pt x="663" y="555"/>
                  </a:lnTo>
                  <a:lnTo>
                    <a:pt x="661" y="584"/>
                  </a:lnTo>
                  <a:lnTo>
                    <a:pt x="657" y="603"/>
                  </a:lnTo>
                  <a:lnTo>
                    <a:pt x="659" y="622"/>
                  </a:lnTo>
                  <a:lnTo>
                    <a:pt x="662" y="639"/>
                  </a:lnTo>
                  <a:lnTo>
                    <a:pt x="662" y="644"/>
                  </a:lnTo>
                  <a:lnTo>
                    <a:pt x="674" y="643"/>
                  </a:lnTo>
                  <a:lnTo>
                    <a:pt x="676" y="627"/>
                  </a:lnTo>
                  <a:lnTo>
                    <a:pt x="687" y="612"/>
                  </a:lnTo>
                  <a:lnTo>
                    <a:pt x="701" y="603"/>
                  </a:lnTo>
                  <a:lnTo>
                    <a:pt x="704" y="620"/>
                  </a:lnTo>
                  <a:lnTo>
                    <a:pt x="702" y="637"/>
                  </a:lnTo>
                  <a:lnTo>
                    <a:pt x="695" y="644"/>
                  </a:lnTo>
                  <a:lnTo>
                    <a:pt x="697" y="653"/>
                  </a:lnTo>
                  <a:lnTo>
                    <a:pt x="692" y="674"/>
                  </a:lnTo>
                  <a:lnTo>
                    <a:pt x="689" y="685"/>
                  </a:lnTo>
                  <a:lnTo>
                    <a:pt x="680" y="688"/>
                  </a:lnTo>
                  <a:lnTo>
                    <a:pt x="671" y="677"/>
                  </a:lnTo>
                  <a:lnTo>
                    <a:pt x="676" y="662"/>
                  </a:lnTo>
                  <a:lnTo>
                    <a:pt x="679" y="655"/>
                  </a:lnTo>
                  <a:lnTo>
                    <a:pt x="672" y="644"/>
                  </a:lnTo>
                  <a:lnTo>
                    <a:pt x="661" y="646"/>
                  </a:lnTo>
                  <a:lnTo>
                    <a:pt x="656" y="661"/>
                  </a:lnTo>
                  <a:lnTo>
                    <a:pt x="640" y="668"/>
                  </a:lnTo>
                  <a:lnTo>
                    <a:pt x="628" y="677"/>
                  </a:lnTo>
                  <a:lnTo>
                    <a:pt x="630" y="694"/>
                  </a:lnTo>
                  <a:lnTo>
                    <a:pt x="628" y="713"/>
                  </a:lnTo>
                  <a:lnTo>
                    <a:pt x="625" y="733"/>
                  </a:lnTo>
                  <a:lnTo>
                    <a:pt x="600" y="756"/>
                  </a:lnTo>
                  <a:lnTo>
                    <a:pt x="590" y="757"/>
                  </a:lnTo>
                  <a:lnTo>
                    <a:pt x="582" y="742"/>
                  </a:lnTo>
                  <a:lnTo>
                    <a:pt x="568" y="733"/>
                  </a:lnTo>
                  <a:lnTo>
                    <a:pt x="561" y="727"/>
                  </a:lnTo>
                  <a:lnTo>
                    <a:pt x="547" y="700"/>
                  </a:lnTo>
                  <a:lnTo>
                    <a:pt x="536" y="686"/>
                  </a:lnTo>
                  <a:lnTo>
                    <a:pt x="526" y="673"/>
                  </a:lnTo>
                  <a:lnTo>
                    <a:pt x="522" y="659"/>
                  </a:lnTo>
                  <a:lnTo>
                    <a:pt x="520" y="639"/>
                  </a:lnTo>
                  <a:lnTo>
                    <a:pt x="509" y="627"/>
                  </a:lnTo>
                  <a:lnTo>
                    <a:pt x="505" y="616"/>
                  </a:lnTo>
                  <a:lnTo>
                    <a:pt x="513" y="601"/>
                  </a:lnTo>
                  <a:lnTo>
                    <a:pt x="513" y="587"/>
                  </a:lnTo>
                  <a:lnTo>
                    <a:pt x="502" y="578"/>
                  </a:lnTo>
                  <a:lnTo>
                    <a:pt x="485" y="576"/>
                  </a:lnTo>
                  <a:lnTo>
                    <a:pt x="472" y="570"/>
                  </a:lnTo>
                  <a:lnTo>
                    <a:pt x="464" y="576"/>
                  </a:lnTo>
                  <a:lnTo>
                    <a:pt x="452" y="578"/>
                  </a:lnTo>
                  <a:lnTo>
                    <a:pt x="442" y="570"/>
                  </a:lnTo>
                  <a:lnTo>
                    <a:pt x="433" y="561"/>
                  </a:lnTo>
                  <a:lnTo>
                    <a:pt x="419" y="558"/>
                  </a:lnTo>
                  <a:lnTo>
                    <a:pt x="405" y="552"/>
                  </a:lnTo>
                  <a:lnTo>
                    <a:pt x="393" y="542"/>
                  </a:lnTo>
                  <a:lnTo>
                    <a:pt x="390" y="519"/>
                  </a:lnTo>
                  <a:lnTo>
                    <a:pt x="389" y="504"/>
                  </a:lnTo>
                  <a:lnTo>
                    <a:pt x="399" y="493"/>
                  </a:lnTo>
                  <a:lnTo>
                    <a:pt x="398" y="483"/>
                  </a:lnTo>
                  <a:lnTo>
                    <a:pt x="395" y="464"/>
                  </a:lnTo>
                  <a:lnTo>
                    <a:pt x="396" y="446"/>
                  </a:lnTo>
                  <a:lnTo>
                    <a:pt x="393" y="430"/>
                  </a:lnTo>
                  <a:lnTo>
                    <a:pt x="405" y="416"/>
                  </a:lnTo>
                  <a:lnTo>
                    <a:pt x="414" y="407"/>
                  </a:lnTo>
                  <a:lnTo>
                    <a:pt x="425" y="405"/>
                  </a:lnTo>
                  <a:lnTo>
                    <a:pt x="424" y="392"/>
                  </a:lnTo>
                  <a:lnTo>
                    <a:pt x="429" y="380"/>
                  </a:lnTo>
                  <a:lnTo>
                    <a:pt x="440" y="372"/>
                  </a:lnTo>
                  <a:lnTo>
                    <a:pt x="454" y="379"/>
                  </a:lnTo>
                  <a:lnTo>
                    <a:pt x="470" y="383"/>
                  </a:lnTo>
                  <a:lnTo>
                    <a:pt x="488" y="380"/>
                  </a:lnTo>
                  <a:lnTo>
                    <a:pt x="503" y="380"/>
                  </a:lnTo>
                  <a:lnTo>
                    <a:pt x="511" y="381"/>
                  </a:lnTo>
                  <a:lnTo>
                    <a:pt x="514" y="395"/>
                  </a:lnTo>
                  <a:lnTo>
                    <a:pt x="529" y="398"/>
                  </a:lnTo>
                  <a:lnTo>
                    <a:pt x="544" y="404"/>
                  </a:lnTo>
                  <a:lnTo>
                    <a:pt x="552" y="403"/>
                  </a:lnTo>
                  <a:lnTo>
                    <a:pt x="558" y="394"/>
                  </a:lnTo>
                  <a:lnTo>
                    <a:pt x="562" y="385"/>
                  </a:lnTo>
                  <a:lnTo>
                    <a:pt x="576" y="389"/>
                  </a:lnTo>
                  <a:lnTo>
                    <a:pt x="591" y="395"/>
                  </a:lnTo>
                  <a:lnTo>
                    <a:pt x="609" y="398"/>
                  </a:lnTo>
                  <a:lnTo>
                    <a:pt x="621" y="400"/>
                  </a:lnTo>
                  <a:lnTo>
                    <a:pt x="635" y="398"/>
                  </a:lnTo>
                  <a:lnTo>
                    <a:pt x="644" y="389"/>
                  </a:lnTo>
                  <a:lnTo>
                    <a:pt x="650" y="375"/>
                  </a:lnTo>
                  <a:lnTo>
                    <a:pt x="655" y="365"/>
                  </a:lnTo>
                  <a:lnTo>
                    <a:pt x="650" y="362"/>
                  </a:lnTo>
                  <a:lnTo>
                    <a:pt x="642" y="352"/>
                  </a:lnTo>
                  <a:lnTo>
                    <a:pt x="633" y="356"/>
                  </a:lnTo>
                  <a:lnTo>
                    <a:pt x="618" y="356"/>
                  </a:lnTo>
                  <a:lnTo>
                    <a:pt x="608" y="351"/>
                  </a:lnTo>
                  <a:lnTo>
                    <a:pt x="606" y="339"/>
                  </a:lnTo>
                  <a:lnTo>
                    <a:pt x="600" y="335"/>
                  </a:lnTo>
                  <a:lnTo>
                    <a:pt x="596" y="339"/>
                  </a:lnTo>
                  <a:lnTo>
                    <a:pt x="598" y="351"/>
                  </a:lnTo>
                  <a:lnTo>
                    <a:pt x="592" y="360"/>
                  </a:lnTo>
                  <a:lnTo>
                    <a:pt x="581" y="359"/>
                  </a:lnTo>
                  <a:lnTo>
                    <a:pt x="574" y="350"/>
                  </a:lnTo>
                  <a:lnTo>
                    <a:pt x="572" y="337"/>
                  </a:lnTo>
                  <a:lnTo>
                    <a:pt x="572" y="322"/>
                  </a:lnTo>
                  <a:lnTo>
                    <a:pt x="564" y="318"/>
                  </a:lnTo>
                  <a:lnTo>
                    <a:pt x="559" y="327"/>
                  </a:lnTo>
                  <a:lnTo>
                    <a:pt x="561" y="339"/>
                  </a:lnTo>
                  <a:lnTo>
                    <a:pt x="567" y="349"/>
                  </a:lnTo>
                  <a:lnTo>
                    <a:pt x="574" y="357"/>
                  </a:lnTo>
                  <a:lnTo>
                    <a:pt x="567" y="368"/>
                  </a:lnTo>
                  <a:lnTo>
                    <a:pt x="558" y="374"/>
                  </a:lnTo>
                  <a:lnTo>
                    <a:pt x="546" y="372"/>
                  </a:lnTo>
                  <a:lnTo>
                    <a:pt x="546" y="381"/>
                  </a:lnTo>
                  <a:lnTo>
                    <a:pt x="538" y="387"/>
                  </a:lnTo>
                  <a:lnTo>
                    <a:pt x="528" y="374"/>
                  </a:lnTo>
                  <a:lnTo>
                    <a:pt x="529" y="366"/>
                  </a:lnTo>
                  <a:lnTo>
                    <a:pt x="543" y="372"/>
                  </a:lnTo>
                  <a:lnTo>
                    <a:pt x="551" y="372"/>
                  </a:lnTo>
                  <a:lnTo>
                    <a:pt x="561" y="364"/>
                  </a:lnTo>
                  <a:lnTo>
                    <a:pt x="558" y="351"/>
                  </a:lnTo>
                  <a:lnTo>
                    <a:pt x="547" y="342"/>
                  </a:lnTo>
                  <a:lnTo>
                    <a:pt x="538" y="335"/>
                  </a:lnTo>
                  <a:lnTo>
                    <a:pt x="528" y="324"/>
                  </a:lnTo>
                  <a:lnTo>
                    <a:pt x="516" y="314"/>
                  </a:lnTo>
                  <a:lnTo>
                    <a:pt x="516" y="327"/>
                  </a:lnTo>
                  <a:lnTo>
                    <a:pt x="523" y="336"/>
                  </a:lnTo>
                  <a:lnTo>
                    <a:pt x="522" y="351"/>
                  </a:lnTo>
                  <a:lnTo>
                    <a:pt x="522" y="364"/>
                  </a:lnTo>
                  <a:lnTo>
                    <a:pt x="509" y="354"/>
                  </a:lnTo>
                  <a:lnTo>
                    <a:pt x="507" y="345"/>
                  </a:lnTo>
                  <a:lnTo>
                    <a:pt x="513" y="337"/>
                  </a:lnTo>
                  <a:lnTo>
                    <a:pt x="511" y="330"/>
                  </a:lnTo>
                  <a:lnTo>
                    <a:pt x="517" y="326"/>
                  </a:lnTo>
                  <a:lnTo>
                    <a:pt x="517" y="314"/>
                  </a:lnTo>
                  <a:lnTo>
                    <a:pt x="507" y="316"/>
                  </a:lnTo>
                  <a:lnTo>
                    <a:pt x="499" y="327"/>
                  </a:lnTo>
                  <a:lnTo>
                    <a:pt x="488" y="324"/>
                  </a:lnTo>
                  <a:lnTo>
                    <a:pt x="472" y="331"/>
                  </a:lnTo>
                  <a:lnTo>
                    <a:pt x="469" y="347"/>
                  </a:lnTo>
                  <a:lnTo>
                    <a:pt x="457" y="357"/>
                  </a:lnTo>
                  <a:lnTo>
                    <a:pt x="442" y="365"/>
                  </a:lnTo>
                  <a:lnTo>
                    <a:pt x="428" y="366"/>
                  </a:lnTo>
                  <a:lnTo>
                    <a:pt x="414" y="362"/>
                  </a:lnTo>
                  <a:lnTo>
                    <a:pt x="407" y="354"/>
                  </a:lnTo>
                  <a:lnTo>
                    <a:pt x="413" y="347"/>
                  </a:lnTo>
                  <a:lnTo>
                    <a:pt x="407" y="336"/>
                  </a:lnTo>
                  <a:lnTo>
                    <a:pt x="416" y="329"/>
                  </a:lnTo>
                  <a:lnTo>
                    <a:pt x="418" y="320"/>
                  </a:lnTo>
                  <a:lnTo>
                    <a:pt x="418" y="306"/>
                  </a:lnTo>
                  <a:lnTo>
                    <a:pt x="429" y="294"/>
                  </a:lnTo>
                  <a:lnTo>
                    <a:pt x="448" y="298"/>
                  </a:lnTo>
                  <a:lnTo>
                    <a:pt x="467" y="303"/>
                  </a:lnTo>
                  <a:lnTo>
                    <a:pt x="475" y="295"/>
                  </a:lnTo>
                  <a:lnTo>
                    <a:pt x="475" y="282"/>
                  </a:lnTo>
                  <a:lnTo>
                    <a:pt x="465" y="273"/>
                  </a:lnTo>
                  <a:lnTo>
                    <a:pt x="450" y="265"/>
                  </a:lnTo>
                  <a:lnTo>
                    <a:pt x="458" y="259"/>
                  </a:lnTo>
                  <a:lnTo>
                    <a:pt x="473" y="253"/>
                  </a:lnTo>
                  <a:lnTo>
                    <a:pt x="477" y="250"/>
                  </a:lnTo>
                  <a:lnTo>
                    <a:pt x="472" y="248"/>
                  </a:lnTo>
                  <a:lnTo>
                    <a:pt x="460" y="250"/>
                  </a:lnTo>
                  <a:lnTo>
                    <a:pt x="448" y="253"/>
                  </a:lnTo>
                  <a:lnTo>
                    <a:pt x="440" y="256"/>
                  </a:lnTo>
                  <a:lnTo>
                    <a:pt x="446" y="247"/>
                  </a:lnTo>
                  <a:lnTo>
                    <a:pt x="448" y="235"/>
                  </a:lnTo>
                  <a:lnTo>
                    <a:pt x="452" y="227"/>
                  </a:lnTo>
                  <a:lnTo>
                    <a:pt x="455" y="220"/>
                  </a:lnTo>
                  <a:lnTo>
                    <a:pt x="449" y="211"/>
                  </a:lnTo>
                  <a:lnTo>
                    <a:pt x="440" y="216"/>
                  </a:lnTo>
                  <a:lnTo>
                    <a:pt x="442" y="226"/>
                  </a:lnTo>
                  <a:lnTo>
                    <a:pt x="440" y="237"/>
                  </a:lnTo>
                  <a:lnTo>
                    <a:pt x="435" y="250"/>
                  </a:lnTo>
                  <a:lnTo>
                    <a:pt x="424" y="248"/>
                  </a:lnTo>
                  <a:lnTo>
                    <a:pt x="419" y="237"/>
                  </a:lnTo>
                  <a:lnTo>
                    <a:pt x="411" y="223"/>
                  </a:lnTo>
                  <a:lnTo>
                    <a:pt x="425" y="220"/>
                  </a:lnTo>
                  <a:lnTo>
                    <a:pt x="431" y="214"/>
                  </a:lnTo>
                  <a:lnTo>
                    <a:pt x="437" y="212"/>
                  </a:lnTo>
                  <a:lnTo>
                    <a:pt x="437" y="205"/>
                  </a:lnTo>
                  <a:lnTo>
                    <a:pt x="434" y="196"/>
                  </a:lnTo>
                  <a:lnTo>
                    <a:pt x="445" y="189"/>
                  </a:lnTo>
                  <a:lnTo>
                    <a:pt x="455" y="183"/>
                  </a:lnTo>
                  <a:lnTo>
                    <a:pt x="463" y="188"/>
                  </a:lnTo>
                  <a:lnTo>
                    <a:pt x="465" y="202"/>
                  </a:lnTo>
                  <a:lnTo>
                    <a:pt x="470" y="216"/>
                  </a:lnTo>
                  <a:lnTo>
                    <a:pt x="478" y="224"/>
                  </a:lnTo>
                  <a:lnTo>
                    <a:pt x="481" y="237"/>
                  </a:lnTo>
                  <a:lnTo>
                    <a:pt x="477" y="246"/>
                  </a:lnTo>
                  <a:lnTo>
                    <a:pt x="475" y="252"/>
                  </a:lnTo>
                  <a:lnTo>
                    <a:pt x="485" y="248"/>
                  </a:lnTo>
                  <a:lnTo>
                    <a:pt x="498" y="242"/>
                  </a:lnTo>
                  <a:lnTo>
                    <a:pt x="502" y="226"/>
                  </a:lnTo>
                  <a:lnTo>
                    <a:pt x="514" y="226"/>
                  </a:lnTo>
                  <a:lnTo>
                    <a:pt x="520" y="223"/>
                  </a:lnTo>
                  <a:lnTo>
                    <a:pt x="518" y="211"/>
                  </a:lnTo>
                  <a:lnTo>
                    <a:pt x="513" y="199"/>
                  </a:lnTo>
                  <a:lnTo>
                    <a:pt x="523" y="199"/>
                  </a:lnTo>
                  <a:lnTo>
                    <a:pt x="536" y="211"/>
                  </a:lnTo>
                  <a:lnTo>
                    <a:pt x="546" y="220"/>
                  </a:lnTo>
                  <a:lnTo>
                    <a:pt x="556" y="220"/>
                  </a:lnTo>
                  <a:lnTo>
                    <a:pt x="570" y="214"/>
                  </a:lnTo>
                  <a:lnTo>
                    <a:pt x="579" y="201"/>
                  </a:lnTo>
                  <a:lnTo>
                    <a:pt x="585" y="188"/>
                  </a:lnTo>
                  <a:lnTo>
                    <a:pt x="606" y="193"/>
                  </a:lnTo>
                  <a:lnTo>
                    <a:pt x="588" y="182"/>
                  </a:lnTo>
                  <a:lnTo>
                    <a:pt x="574" y="183"/>
                  </a:lnTo>
                  <a:lnTo>
                    <a:pt x="572" y="167"/>
                  </a:lnTo>
                  <a:lnTo>
                    <a:pt x="572" y="158"/>
                  </a:lnTo>
                  <a:lnTo>
                    <a:pt x="587" y="152"/>
                  </a:lnTo>
                  <a:lnTo>
                    <a:pt x="590" y="143"/>
                  </a:lnTo>
                  <a:lnTo>
                    <a:pt x="579" y="149"/>
                  </a:lnTo>
                  <a:lnTo>
                    <a:pt x="567" y="157"/>
                  </a:lnTo>
                  <a:lnTo>
                    <a:pt x="553" y="158"/>
                  </a:lnTo>
                  <a:lnTo>
                    <a:pt x="559" y="173"/>
                  </a:lnTo>
                  <a:lnTo>
                    <a:pt x="558" y="187"/>
                  </a:lnTo>
                  <a:lnTo>
                    <a:pt x="558" y="197"/>
                  </a:lnTo>
                  <a:lnTo>
                    <a:pt x="547" y="205"/>
                  </a:lnTo>
                  <a:lnTo>
                    <a:pt x="537" y="208"/>
                  </a:lnTo>
                  <a:lnTo>
                    <a:pt x="529" y="199"/>
                  </a:lnTo>
                  <a:lnTo>
                    <a:pt x="531" y="188"/>
                  </a:lnTo>
                  <a:lnTo>
                    <a:pt x="532" y="182"/>
                  </a:lnTo>
                  <a:lnTo>
                    <a:pt x="520" y="187"/>
                  </a:lnTo>
                  <a:lnTo>
                    <a:pt x="508" y="181"/>
                  </a:lnTo>
                  <a:lnTo>
                    <a:pt x="502" y="172"/>
                  </a:lnTo>
                  <a:lnTo>
                    <a:pt x="505" y="158"/>
                  </a:lnTo>
                  <a:lnTo>
                    <a:pt x="503" y="157"/>
                  </a:lnTo>
                  <a:lnTo>
                    <a:pt x="505" y="155"/>
                  </a:lnTo>
                  <a:lnTo>
                    <a:pt x="507" y="153"/>
                  </a:lnTo>
                  <a:lnTo>
                    <a:pt x="366" y="153"/>
                  </a:lnTo>
                  <a:lnTo>
                    <a:pt x="359" y="163"/>
                  </a:lnTo>
                  <a:lnTo>
                    <a:pt x="346" y="170"/>
                  </a:lnTo>
                  <a:lnTo>
                    <a:pt x="335" y="164"/>
                  </a:lnTo>
                  <a:lnTo>
                    <a:pt x="330" y="157"/>
                  </a:lnTo>
                  <a:lnTo>
                    <a:pt x="330" y="147"/>
                  </a:lnTo>
                  <a:lnTo>
                    <a:pt x="331" y="146"/>
                  </a:lnTo>
                  <a:lnTo>
                    <a:pt x="303" y="146"/>
                  </a:lnTo>
                  <a:lnTo>
                    <a:pt x="294" y="147"/>
                  </a:lnTo>
                  <a:lnTo>
                    <a:pt x="285" y="164"/>
                  </a:lnTo>
                  <a:lnTo>
                    <a:pt x="280" y="178"/>
                  </a:lnTo>
                  <a:lnTo>
                    <a:pt x="276" y="189"/>
                  </a:lnTo>
                  <a:lnTo>
                    <a:pt x="262" y="187"/>
                  </a:lnTo>
                  <a:lnTo>
                    <a:pt x="251" y="178"/>
                  </a:lnTo>
                  <a:lnTo>
                    <a:pt x="250" y="158"/>
                  </a:lnTo>
                  <a:lnTo>
                    <a:pt x="246" y="138"/>
                  </a:lnTo>
                  <a:lnTo>
                    <a:pt x="236" y="127"/>
                  </a:lnTo>
                  <a:lnTo>
                    <a:pt x="240" y="117"/>
                  </a:lnTo>
                  <a:lnTo>
                    <a:pt x="232" y="100"/>
                  </a:lnTo>
                  <a:lnTo>
                    <a:pt x="225" y="94"/>
                  </a:lnTo>
                  <a:lnTo>
                    <a:pt x="215" y="102"/>
                  </a:lnTo>
                  <a:lnTo>
                    <a:pt x="202" y="93"/>
                  </a:lnTo>
                  <a:lnTo>
                    <a:pt x="194" y="99"/>
                  </a:lnTo>
                  <a:lnTo>
                    <a:pt x="187" y="105"/>
                  </a:lnTo>
                  <a:lnTo>
                    <a:pt x="170" y="110"/>
                  </a:lnTo>
                  <a:lnTo>
                    <a:pt x="161" y="122"/>
                  </a:lnTo>
                  <a:lnTo>
                    <a:pt x="181" y="125"/>
                  </a:lnTo>
                  <a:lnTo>
                    <a:pt x="196" y="131"/>
                  </a:lnTo>
                  <a:lnTo>
                    <a:pt x="205" y="143"/>
                  </a:lnTo>
                  <a:lnTo>
                    <a:pt x="215" y="155"/>
                  </a:lnTo>
                  <a:lnTo>
                    <a:pt x="217" y="174"/>
                  </a:lnTo>
                  <a:lnTo>
                    <a:pt x="212" y="193"/>
                  </a:lnTo>
                  <a:lnTo>
                    <a:pt x="202" y="199"/>
                  </a:lnTo>
                  <a:lnTo>
                    <a:pt x="190" y="187"/>
                  </a:lnTo>
                  <a:lnTo>
                    <a:pt x="167" y="185"/>
                  </a:lnTo>
                  <a:lnTo>
                    <a:pt x="167" y="176"/>
                  </a:lnTo>
                  <a:lnTo>
                    <a:pt x="187" y="172"/>
                  </a:lnTo>
                  <a:lnTo>
                    <a:pt x="188" y="161"/>
                  </a:lnTo>
                  <a:lnTo>
                    <a:pt x="185" y="157"/>
                  </a:lnTo>
                  <a:lnTo>
                    <a:pt x="179" y="167"/>
                  </a:lnTo>
                  <a:lnTo>
                    <a:pt x="168" y="159"/>
                  </a:lnTo>
                  <a:lnTo>
                    <a:pt x="182" y="149"/>
                  </a:lnTo>
                  <a:lnTo>
                    <a:pt x="190" y="158"/>
                  </a:lnTo>
                  <a:lnTo>
                    <a:pt x="179" y="147"/>
                  </a:lnTo>
                  <a:lnTo>
                    <a:pt x="167" y="147"/>
                  </a:lnTo>
                  <a:lnTo>
                    <a:pt x="158" y="155"/>
                  </a:lnTo>
                  <a:lnTo>
                    <a:pt x="159" y="167"/>
                  </a:lnTo>
                  <a:lnTo>
                    <a:pt x="159" y="182"/>
                  </a:lnTo>
                  <a:lnTo>
                    <a:pt x="157" y="194"/>
                  </a:lnTo>
                  <a:lnTo>
                    <a:pt x="159" y="206"/>
                  </a:lnTo>
                  <a:lnTo>
                    <a:pt x="147" y="197"/>
                  </a:lnTo>
                  <a:lnTo>
                    <a:pt x="142" y="203"/>
                  </a:lnTo>
                  <a:lnTo>
                    <a:pt x="138" y="196"/>
                  </a:lnTo>
                  <a:lnTo>
                    <a:pt x="142" y="183"/>
                  </a:lnTo>
                  <a:lnTo>
                    <a:pt x="131" y="188"/>
                  </a:lnTo>
                  <a:lnTo>
                    <a:pt x="126" y="199"/>
                  </a:lnTo>
                  <a:lnTo>
                    <a:pt x="117" y="208"/>
                  </a:lnTo>
                  <a:lnTo>
                    <a:pt x="117" y="217"/>
                  </a:lnTo>
                  <a:lnTo>
                    <a:pt x="104" y="217"/>
                  </a:lnTo>
                  <a:lnTo>
                    <a:pt x="99" y="224"/>
                  </a:lnTo>
                  <a:lnTo>
                    <a:pt x="104" y="238"/>
                  </a:lnTo>
                  <a:lnTo>
                    <a:pt x="119" y="247"/>
                  </a:lnTo>
                  <a:lnTo>
                    <a:pt x="126" y="253"/>
                  </a:lnTo>
                  <a:lnTo>
                    <a:pt x="125" y="267"/>
                  </a:lnTo>
                  <a:lnTo>
                    <a:pt x="134" y="263"/>
                  </a:lnTo>
                  <a:lnTo>
                    <a:pt x="136" y="250"/>
                  </a:lnTo>
                  <a:lnTo>
                    <a:pt x="152" y="250"/>
                  </a:lnTo>
                  <a:lnTo>
                    <a:pt x="161" y="238"/>
                  </a:lnTo>
                  <a:lnTo>
                    <a:pt x="162" y="226"/>
                  </a:lnTo>
                  <a:lnTo>
                    <a:pt x="161" y="205"/>
                  </a:lnTo>
                  <a:lnTo>
                    <a:pt x="167" y="191"/>
                  </a:lnTo>
                  <a:lnTo>
                    <a:pt x="174" y="182"/>
                  </a:lnTo>
                  <a:lnTo>
                    <a:pt x="188" y="189"/>
                  </a:lnTo>
                  <a:lnTo>
                    <a:pt x="203" y="199"/>
                  </a:lnTo>
                  <a:lnTo>
                    <a:pt x="211" y="205"/>
                  </a:lnTo>
                  <a:lnTo>
                    <a:pt x="218" y="217"/>
                  </a:lnTo>
                  <a:lnTo>
                    <a:pt x="229" y="224"/>
                  </a:lnTo>
                  <a:lnTo>
                    <a:pt x="233" y="238"/>
                  </a:lnTo>
                  <a:lnTo>
                    <a:pt x="235" y="248"/>
                  </a:lnTo>
                  <a:lnTo>
                    <a:pt x="246" y="257"/>
                  </a:lnTo>
                  <a:lnTo>
                    <a:pt x="236" y="268"/>
                  </a:lnTo>
                  <a:lnTo>
                    <a:pt x="223" y="268"/>
                  </a:lnTo>
                  <a:lnTo>
                    <a:pt x="208" y="276"/>
                  </a:lnTo>
                  <a:lnTo>
                    <a:pt x="196" y="285"/>
                  </a:lnTo>
                  <a:lnTo>
                    <a:pt x="181" y="292"/>
                  </a:lnTo>
                  <a:lnTo>
                    <a:pt x="167" y="306"/>
                  </a:lnTo>
                  <a:lnTo>
                    <a:pt x="153" y="316"/>
                  </a:lnTo>
                  <a:lnTo>
                    <a:pt x="152" y="327"/>
                  </a:lnTo>
                  <a:lnTo>
                    <a:pt x="152" y="335"/>
                  </a:lnTo>
                  <a:lnTo>
                    <a:pt x="142" y="344"/>
                  </a:lnTo>
                  <a:lnTo>
                    <a:pt x="143" y="352"/>
                  </a:lnTo>
                  <a:lnTo>
                    <a:pt x="132" y="365"/>
                  </a:lnTo>
                  <a:lnTo>
                    <a:pt x="132" y="380"/>
                  </a:lnTo>
                  <a:lnTo>
                    <a:pt x="140" y="392"/>
                  </a:lnTo>
                  <a:lnTo>
                    <a:pt x="136" y="401"/>
                  </a:lnTo>
                  <a:lnTo>
                    <a:pt x="125" y="395"/>
                  </a:lnTo>
                  <a:lnTo>
                    <a:pt x="122" y="380"/>
                  </a:lnTo>
                  <a:lnTo>
                    <a:pt x="111" y="372"/>
                  </a:lnTo>
                  <a:lnTo>
                    <a:pt x="102" y="374"/>
                  </a:lnTo>
                  <a:lnTo>
                    <a:pt x="98" y="385"/>
                  </a:lnTo>
                  <a:lnTo>
                    <a:pt x="87" y="380"/>
                  </a:lnTo>
                  <a:lnTo>
                    <a:pt x="75" y="380"/>
                  </a:lnTo>
                  <a:lnTo>
                    <a:pt x="63" y="390"/>
                  </a:lnTo>
                  <a:lnTo>
                    <a:pt x="60" y="401"/>
                  </a:lnTo>
                  <a:lnTo>
                    <a:pt x="55" y="411"/>
                  </a:lnTo>
                  <a:lnTo>
                    <a:pt x="54" y="428"/>
                  </a:lnTo>
                  <a:lnTo>
                    <a:pt x="63" y="439"/>
                  </a:lnTo>
                  <a:lnTo>
                    <a:pt x="73" y="431"/>
                  </a:lnTo>
                  <a:lnTo>
                    <a:pt x="85" y="431"/>
                  </a:lnTo>
                  <a:lnTo>
                    <a:pt x="87" y="445"/>
                  </a:lnTo>
                  <a:lnTo>
                    <a:pt x="78" y="455"/>
                  </a:lnTo>
                  <a:lnTo>
                    <a:pt x="93" y="457"/>
                  </a:lnTo>
                  <a:lnTo>
                    <a:pt x="99" y="460"/>
                  </a:lnTo>
                  <a:lnTo>
                    <a:pt x="102" y="474"/>
                  </a:lnTo>
                  <a:lnTo>
                    <a:pt x="114" y="479"/>
                  </a:lnTo>
                  <a:lnTo>
                    <a:pt x="128" y="490"/>
                  </a:lnTo>
                  <a:lnTo>
                    <a:pt x="138" y="483"/>
                  </a:lnTo>
                  <a:lnTo>
                    <a:pt x="159" y="490"/>
                  </a:lnTo>
                  <a:lnTo>
                    <a:pt x="176" y="492"/>
                  </a:lnTo>
                  <a:lnTo>
                    <a:pt x="200" y="504"/>
                  </a:lnTo>
                  <a:lnTo>
                    <a:pt x="205" y="514"/>
                  </a:lnTo>
                  <a:lnTo>
                    <a:pt x="218" y="527"/>
                  </a:lnTo>
                  <a:lnTo>
                    <a:pt x="226" y="543"/>
                  </a:lnTo>
                  <a:lnTo>
                    <a:pt x="242" y="552"/>
                  </a:lnTo>
                  <a:lnTo>
                    <a:pt x="257" y="553"/>
                  </a:lnTo>
                  <a:lnTo>
                    <a:pt x="272" y="567"/>
                  </a:lnTo>
                  <a:lnTo>
                    <a:pt x="292" y="567"/>
                  </a:lnTo>
                  <a:lnTo>
                    <a:pt x="294" y="579"/>
                  </a:lnTo>
                  <a:lnTo>
                    <a:pt x="294" y="591"/>
                  </a:lnTo>
                  <a:lnTo>
                    <a:pt x="285" y="603"/>
                  </a:lnTo>
                  <a:lnTo>
                    <a:pt x="283" y="618"/>
                  </a:lnTo>
                  <a:lnTo>
                    <a:pt x="280" y="633"/>
                  </a:lnTo>
                  <a:lnTo>
                    <a:pt x="270" y="648"/>
                  </a:lnTo>
                  <a:lnTo>
                    <a:pt x="255" y="656"/>
                  </a:lnTo>
                  <a:lnTo>
                    <a:pt x="241" y="659"/>
                  </a:lnTo>
                  <a:lnTo>
                    <a:pt x="247" y="671"/>
                  </a:lnTo>
                  <a:lnTo>
                    <a:pt x="235" y="685"/>
                  </a:lnTo>
                  <a:lnTo>
                    <a:pt x="225" y="697"/>
                  </a:lnTo>
                  <a:lnTo>
                    <a:pt x="212" y="705"/>
                  </a:lnTo>
                  <a:lnTo>
                    <a:pt x="202" y="722"/>
                  </a:lnTo>
                  <a:lnTo>
                    <a:pt x="194" y="735"/>
                  </a:lnTo>
                  <a:lnTo>
                    <a:pt x="182" y="741"/>
                  </a:lnTo>
                  <a:lnTo>
                    <a:pt x="174" y="751"/>
                  </a:lnTo>
                  <a:lnTo>
                    <a:pt x="168" y="762"/>
                  </a:lnTo>
                  <a:lnTo>
                    <a:pt x="162" y="772"/>
                  </a:lnTo>
                  <a:lnTo>
                    <a:pt x="164" y="783"/>
                  </a:lnTo>
                  <a:lnTo>
                    <a:pt x="158" y="791"/>
                  </a:lnTo>
                  <a:lnTo>
                    <a:pt x="149" y="777"/>
                  </a:lnTo>
                  <a:lnTo>
                    <a:pt x="137" y="765"/>
                  </a:lnTo>
                  <a:lnTo>
                    <a:pt x="132" y="748"/>
                  </a:lnTo>
                  <a:lnTo>
                    <a:pt x="132" y="735"/>
                  </a:lnTo>
                  <a:lnTo>
                    <a:pt x="131" y="717"/>
                  </a:lnTo>
                  <a:lnTo>
                    <a:pt x="137" y="694"/>
                  </a:lnTo>
                  <a:lnTo>
                    <a:pt x="138" y="671"/>
                  </a:lnTo>
                  <a:lnTo>
                    <a:pt x="136" y="650"/>
                  </a:lnTo>
                  <a:lnTo>
                    <a:pt x="131" y="633"/>
                  </a:lnTo>
                  <a:lnTo>
                    <a:pt x="117" y="618"/>
                  </a:lnTo>
                  <a:lnTo>
                    <a:pt x="104" y="607"/>
                  </a:lnTo>
                  <a:lnTo>
                    <a:pt x="93" y="589"/>
                  </a:lnTo>
                  <a:lnTo>
                    <a:pt x="90" y="570"/>
                  </a:lnTo>
                  <a:lnTo>
                    <a:pt x="98" y="557"/>
                  </a:lnTo>
                  <a:lnTo>
                    <a:pt x="98" y="544"/>
                  </a:lnTo>
                  <a:lnTo>
                    <a:pt x="104" y="525"/>
                  </a:lnTo>
                  <a:lnTo>
                    <a:pt x="113" y="510"/>
                  </a:lnTo>
                  <a:lnTo>
                    <a:pt x="125" y="500"/>
                  </a:lnTo>
                  <a:lnTo>
                    <a:pt x="129" y="492"/>
                  </a:lnTo>
                  <a:lnTo>
                    <a:pt x="114" y="487"/>
                  </a:lnTo>
                  <a:lnTo>
                    <a:pt x="105" y="490"/>
                  </a:lnTo>
                  <a:lnTo>
                    <a:pt x="96" y="485"/>
                  </a:lnTo>
                  <a:lnTo>
                    <a:pt x="84" y="476"/>
                  </a:lnTo>
                  <a:lnTo>
                    <a:pt x="72" y="466"/>
                  </a:lnTo>
                  <a:lnTo>
                    <a:pt x="64" y="454"/>
                  </a:lnTo>
                  <a:lnTo>
                    <a:pt x="60" y="451"/>
                  </a:lnTo>
                  <a:lnTo>
                    <a:pt x="53" y="455"/>
                  </a:lnTo>
                  <a:lnTo>
                    <a:pt x="40" y="448"/>
                  </a:lnTo>
                  <a:lnTo>
                    <a:pt x="31" y="438"/>
                  </a:lnTo>
                  <a:lnTo>
                    <a:pt x="27" y="428"/>
                  </a:lnTo>
                  <a:lnTo>
                    <a:pt x="27" y="413"/>
                  </a:lnTo>
                  <a:lnTo>
                    <a:pt x="24" y="405"/>
                  </a:lnTo>
                  <a:lnTo>
                    <a:pt x="13" y="396"/>
                  </a:lnTo>
                  <a:lnTo>
                    <a:pt x="13" y="404"/>
                  </a:lnTo>
                  <a:lnTo>
                    <a:pt x="19" y="415"/>
                  </a:lnTo>
                  <a:lnTo>
                    <a:pt x="20" y="425"/>
                  </a:lnTo>
                  <a:lnTo>
                    <a:pt x="10" y="418"/>
                  </a:lnTo>
                  <a:lnTo>
                    <a:pt x="4" y="410"/>
                  </a:lnTo>
                  <a:lnTo>
                    <a:pt x="1" y="398"/>
                  </a:lnTo>
                  <a:lnTo>
                    <a:pt x="3" y="379"/>
                  </a:lnTo>
                  <a:lnTo>
                    <a:pt x="0" y="354"/>
                  </a:lnTo>
                  <a:lnTo>
                    <a:pt x="3" y="322"/>
                  </a:lnTo>
                  <a:lnTo>
                    <a:pt x="10" y="276"/>
                  </a:lnTo>
                  <a:lnTo>
                    <a:pt x="25" y="229"/>
                  </a:lnTo>
                  <a:lnTo>
                    <a:pt x="49" y="174"/>
                  </a:lnTo>
                  <a:lnTo>
                    <a:pt x="68" y="137"/>
                  </a:lnTo>
                  <a:lnTo>
                    <a:pt x="96" y="94"/>
                  </a:lnTo>
                  <a:lnTo>
                    <a:pt x="119" y="69"/>
                  </a:lnTo>
                </a:path>
              </a:pathLst>
            </a:custGeom>
            <a:solidFill>
              <a:srgbClr val="C00000"/>
            </a:solidFill>
            <a:ln w="9525" cap="rnd">
              <a:noFill/>
              <a:round/>
            </a:ln>
            <a:effectLst/>
            <a:extLst>
              <a:ext uri="{AF507438-7753-43E0-B8FC-AC1667EBCBE1}">
                <a14:hiddenEffects xmlns:a14="http://schemas.microsoft.com/office/drawing/2010/main">
                  <a:effectLst>
                    <a:outerShdw dist="35921" dir="2700000" algn="ctr" rotWithShape="0">
                      <a:srgbClr val="000066"/>
                    </a:outerShdw>
                  </a:effectLst>
                </a14:hiddenEffects>
              </a:ext>
            </a:extLst>
          </p:spPr>
          <p:txBody>
            <a:bodyPr/>
            <a:p>
              <a:pPr algn="ctr">
                <a:lnSpc>
                  <a:spcPct val="120000"/>
                </a:lnSpc>
              </a:pPr>
              <a:endParaRPr lang="zh-CN" altLang="en-US" sz="1350">
                <a:latin typeface="Arial" panose="020B0604020202020204" pitchFamily="34" charset="0"/>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2_4"/>
  <p:tag name="KSO_WM_UNIT_ID" val="diagram20168744_3*l_h_i*1_2_4"/>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1"/>
  <p:tag name="KSO_WM_UNIT_ID" val="diagram20168744_3*l_h_i*1_3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 name="KSO_WM_DIAGRAM_VIRTUALLY_FRAME" val="{&quot;height&quot;:200.7632283464567,&quot;left&quot;:90,&quot;top&quot;:89.9,&quot;width&quot;:464.0873228346457}"/>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2"/>
  <p:tag name="KSO_WM_UNIT_ID" val="diagram20168744_3*l_h_i*1_3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3"/>
  <p:tag name="KSO_WM_UNIT_ID" val="diagram20168744_3*l_h_i*1_3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a"/>
  <p:tag name="KSO_WM_UNIT_INDEX" val="1_3_1"/>
  <p:tag name="KSO_WM_UNIT_LAYERLEVEL" val="1_1_1"/>
  <p:tag name="KSO_WM_UNIT_VALUE" val="11"/>
  <p:tag name="KSO_WM_UNIT_HIGHLIGHT" val="0"/>
  <p:tag name="KSO_WM_UNIT_COMPATIBLE" val="0"/>
  <p:tag name="KSO_WM_UNIT_CLEAR" val="0"/>
  <p:tag name="KSO_WM_DIAGRAM_GROUP_CODE" val="l1-1"/>
  <p:tag name="KSO_WM_UNIT_ID" val="diagram20168744_3*l_h_a*1_3_1"/>
  <p:tag name="KSO_WM_UNIT_PRESET_TEXT" val="OPTION 03"/>
  <p:tag name="KSO_WM_UNIT_TEXT_FILL_FORE_SCHEMECOLOR_INDEX" val="14"/>
  <p:tag name="KSO_WM_UNIT_TEXT_FILL_TYPE" val="1"/>
  <p:tag name="KSO_WM_DIAGRAM_VIRTUALLY_FRAME" val="{&quot;height&quot;:200.7632283464567,&quot;left&quot;:90,&quot;top&quot;:89.9,&quot;width&quot;:464.0873228346457}"/>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a"/>
  <p:tag name="KSO_WM_UNIT_INDEX" val="1_2_1"/>
  <p:tag name="KSO_WM_UNIT_LAYERLEVEL" val="1_1_1"/>
  <p:tag name="KSO_WM_UNIT_VALUE" val="11"/>
  <p:tag name="KSO_WM_UNIT_HIGHLIGHT" val="0"/>
  <p:tag name="KSO_WM_UNIT_COMPATIBLE" val="0"/>
  <p:tag name="KSO_WM_UNIT_CLEAR" val="0"/>
  <p:tag name="KSO_WM_DIAGRAM_GROUP_CODE" val="l1-1"/>
  <p:tag name="KSO_WM_UNIT_ID" val="diagram20168744_3*l_h_a*1_2_1"/>
  <p:tag name="KSO_WM_UNIT_PRESET_TEXT" val="OPTION 02"/>
  <p:tag name="KSO_WM_UNIT_TEXT_FILL_FORE_SCHEMECOLOR_INDEX" val="14"/>
  <p:tag name="KSO_WM_UNIT_TEXT_FILL_TYPE" val="1"/>
  <p:tag name="KSO_WM_DIAGRAM_VIRTUALLY_FRAME" val="{&quot;height&quot;:200.7632283464567,&quot;left&quot;:90,&quot;top&quot;:89.9,&quot;width&quot;:464.0873228346457}"/>
</p:tagLst>
</file>

<file path=ppt/tags/tag106.xml><?xml version="1.0" encoding="utf-8"?>
<p:tagLst xmlns:p="http://schemas.openxmlformats.org/presentationml/2006/main">
  <p:tag name="KSO_WM_DIAGRAM_VIRTUALLY_FRAME" val="{&quot;height&quot;:200.7632283464567,&quot;left&quot;:90,&quot;top&quot;:89.9,&quot;width&quot;:464.0873228346457}"/>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1_1"/>
  <p:tag name="KSO_WM_UNIT_ID" val="diagram20168744_3*l_h_i*1_1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 name="KSO_WM_DIAGRAM_VIRTUALLY_FRAME" val="{&quot;height&quot;:200.7632283464567,&quot;left&quot;:90,&quot;top&quot;:89.9,&quot;width&quot;:464.0873228346457}"/>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1_2"/>
  <p:tag name="KSO_WM_UNIT_ID" val="diagram20168744_3*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09.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1_3"/>
  <p:tag name="KSO_WM_UNIT_ID" val="diagram20168744_3*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1_4"/>
  <p:tag name="KSO_WM_UNIT_ID" val="diagram20168744_3*l_h_i*1_1_4"/>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11.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1_5"/>
  <p:tag name="KSO_WM_UNIT_ID" val="diagram20168744_3*l_h_i*1_1_5"/>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12.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a"/>
  <p:tag name="KSO_WM_UNIT_INDEX" val="1_1_1"/>
  <p:tag name="KSO_WM_UNIT_LAYERLEVEL" val="1_1_1"/>
  <p:tag name="KSO_WM_UNIT_VALUE" val="11"/>
  <p:tag name="KSO_WM_UNIT_HIGHLIGHT" val="0"/>
  <p:tag name="KSO_WM_UNIT_COMPATIBLE" val="0"/>
  <p:tag name="KSO_WM_UNIT_CLEAR" val="0"/>
  <p:tag name="KSO_WM_DIAGRAM_GROUP_CODE" val="l1-1"/>
  <p:tag name="KSO_WM_UNIT_ID" val="diagram20168744_3*l_h_a*1_1_1"/>
  <p:tag name="KSO_WM_UNIT_PRESET_TEXT" val="OPTION 01"/>
  <p:tag name="KSO_WM_UNIT_TEXT_FILL_FORE_SCHEMECOLOR_INDEX" val="14"/>
  <p:tag name="KSO_WM_UNIT_TEXT_FILL_TYPE" val="1"/>
  <p:tag name="KSO_WM_DIAGRAM_VIRTUALLY_FRAME" val="{&quot;height&quot;:200.7632283464567,&quot;left&quot;:90,&quot;top&quot;:89.9,&quot;width&quot;:464.0873228346457}"/>
</p:tagLst>
</file>

<file path=ppt/tags/tag113.xml><?xml version="1.0" encoding="utf-8"?>
<p:tagLst xmlns:p="http://schemas.openxmlformats.org/presentationml/2006/main">
  <p:tag name="KSO_WM_TAG_VERSION" val="1.0"/>
  <p:tag name="KSO_WM_BEAUTIFY_FLAG" val="#wm#"/>
  <p:tag name="KSO_WM_UNIT_TYPE" val="i"/>
  <p:tag name="KSO_WM_UNIT_ID" val="diagram20168744_3*i*19"/>
  <p:tag name="KSO_WM_TEMPLATE_CATEGORY" val="diagram"/>
  <p:tag name="KSO_WM_TEMPLATE_INDEX" val="20168744"/>
  <p:tag name="KSO_WM_UNIT_INDEX" val="19"/>
  <p:tag name="KSO_WM_DIAGRAM_VIRTUALLY_FRAME" val="{&quot;height&quot;:200.7632283464567,&quot;left&quot;:90,&quot;top&quot;:89.9,&quot;width&quot;:464.0873228346457}"/>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4"/>
  <p:tag name="KSO_WM_UNIT_ID" val="diagram20168744_3*l_h_i*1_3_4"/>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5"/>
  <p:tag name="KSO_WM_UNIT_ID" val="diagram20168744_3*l_h_i*1_3_5"/>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6"/>
  <p:tag name="KSO_WM_UNIT_ID" val="diagram20168744_3*l_h_i*1_3_6"/>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7"/>
  <p:tag name="KSO_WM_UNIT_ID" val="diagram20168744_3*l_h_i*1_3_7"/>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8"/>
  <p:tag name="KSO_WM_UNIT_ID" val="diagram20168744_3*l_h_i*1_3_8"/>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9"/>
  <p:tag name="KSO_WM_UNIT_ID" val="diagram20168744_3*l_h_i*1_3_9"/>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10"/>
  <p:tag name="KSO_WM_UNIT_ID" val="diagram20168744_3*l_h_i*1_3_10"/>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121.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1"/>
  <p:tag name="KSO_WM_UNIT_ID" val="diagram20168744_3*l_h_i*1_1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Lst>
</file>

<file path=ppt/tags/tag122.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2"/>
  <p:tag name="KSO_WM_UNIT_ID" val="diagram20168744_3*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3"/>
  <p:tag name="KSO_WM_UNIT_ID" val="diagram20168744_3*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4"/>
  <p:tag name="KSO_WM_UNIT_ID" val="diagram20168744_3*l_h_i*1_1_4"/>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Lst>
</file>

<file path=ppt/tags/tag125.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5"/>
  <p:tag name="KSO_WM_UNIT_ID" val="diagram20168744_3*l_h_i*1_1_5"/>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Lst>
</file>

<file path=ppt/tags/tag126.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a"/>
  <p:tag name="KSO_WM_UNIT_INDEX" val="1_1_1"/>
  <p:tag name="KSO_WM_UNIT_LAYERLEVEL" val="1_1_1"/>
  <p:tag name="KSO_WM_UNIT_VALUE" val="11"/>
  <p:tag name="KSO_WM_UNIT_HIGHLIGHT" val="0"/>
  <p:tag name="KSO_WM_UNIT_COMPATIBLE" val="0"/>
  <p:tag name="KSO_WM_UNIT_CLEAR" val="0"/>
  <p:tag name="KSO_WM_DIAGRAM_GROUP_CODE" val="l1-1"/>
  <p:tag name="KSO_WM_UNIT_ID" val="diagram20168744_3*l_h_a*1_1_1"/>
  <p:tag name="KSO_WM_UNIT_PRESET_TEXT" val="OPTION 01"/>
  <p:tag name="KSO_WM_UNIT_TEXT_FILL_FORE_SCHEMECOLOR_INDEX" val="14"/>
  <p:tag name="KSO_WM_UNIT_TEXT_FILL_TYPE" val="1"/>
</p:tagLst>
</file>

<file path=ppt/tags/tag127.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2_1"/>
  <p:tag name="KSO_WM_UNIT_ID" val="diagram20168744_3*l_h_i*1_2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Lst>
</file>

<file path=ppt/tags/tag128.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2_2"/>
  <p:tag name="KSO_WM_UNIT_ID" val="diagram20168744_3*l_h_i*1_2_2"/>
  <p:tag name="KSO_WM_UNIT_LAYERLEVEL" val="1_1_1"/>
  <p:tag name="KSO_WM_DIAGRAM_GROUP_CODE" val="l1-1"/>
  <p:tag name="KSO_WM_UNIT_FILL_FORE_SCHEMECOLOR_INDEX" val="5"/>
  <p:tag name="KSO_WM_UNIT_FILL_TYPE" val="1"/>
  <p:tag name="KSO_WM_UNIT_LINE_FORE_SCHEMECOLOR_INDEX" val="13"/>
  <p:tag name="KSO_WM_UNIT_LINE_FILL_TYPE" val="2"/>
  <p:tag name="KSO_WM_UNIT_TEXT_FILL_FORE_SCHEMECOLOR_INDEX" val="13"/>
  <p:tag name="KSO_WM_UNIT_TEXT_FILL_TYPE" val="1"/>
</p:tagLst>
</file>

<file path=ppt/tags/tag129.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2_3"/>
  <p:tag name="KSO_WM_UNIT_ID" val="diagram20168744_3*l_h_i*1_2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70.2798799673966,&quot;left&quot;:103.58535433070865,&quot;top&quot;:123.84425196850393,&quot;width&quot;:934.61732151782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30.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2_4"/>
  <p:tag name="KSO_WM_UNIT_ID" val="diagram20168744_3*l_h_i*1_2_4"/>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a"/>
  <p:tag name="KSO_WM_UNIT_INDEX" val="1_2_1"/>
  <p:tag name="KSO_WM_UNIT_LAYERLEVEL" val="1_1_1"/>
  <p:tag name="KSO_WM_UNIT_VALUE" val="11"/>
  <p:tag name="KSO_WM_UNIT_HIGHLIGHT" val="0"/>
  <p:tag name="KSO_WM_UNIT_COMPATIBLE" val="0"/>
  <p:tag name="KSO_WM_UNIT_CLEAR" val="0"/>
  <p:tag name="KSO_WM_DIAGRAM_GROUP_CODE" val="l1-1"/>
  <p:tag name="KSO_WM_UNIT_ID" val="diagram20168744_3*l_h_a*1_2_1"/>
  <p:tag name="KSO_WM_UNIT_PRESET_TEXT" val="OPTION 02"/>
  <p:tag name="KSO_WM_UNIT_TEXT_FILL_FORE_SCHEMECOLOR_INDEX" val="14"/>
  <p:tag name="KSO_WM_UNIT_TEXT_FILL_TYPE" val="1"/>
</p:tagLst>
</file>

<file path=ppt/tags/tag132.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1"/>
  <p:tag name="KSO_WM_UNIT_ID" val="diagram20168744_3*l_h_i*1_1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Lst>
</file>

<file path=ppt/tags/tag133.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2"/>
  <p:tag name="KSO_WM_UNIT_ID" val="diagram20168744_3*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134.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3"/>
  <p:tag name="KSO_WM_UNIT_ID" val="diagram20168744_3*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135.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4"/>
  <p:tag name="KSO_WM_UNIT_ID" val="diagram20168744_3*l_h_i*1_1_4"/>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Lst>
</file>

<file path=ppt/tags/tag136.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5"/>
  <p:tag name="KSO_WM_UNIT_ID" val="diagram20168744_3*l_h_i*1_1_5"/>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a"/>
  <p:tag name="KSO_WM_UNIT_INDEX" val="1_1_1"/>
  <p:tag name="KSO_WM_UNIT_LAYERLEVEL" val="1_1_1"/>
  <p:tag name="KSO_WM_UNIT_VALUE" val="11"/>
  <p:tag name="KSO_WM_UNIT_HIGHLIGHT" val="0"/>
  <p:tag name="KSO_WM_UNIT_COMPATIBLE" val="0"/>
  <p:tag name="KSO_WM_UNIT_CLEAR" val="0"/>
  <p:tag name="KSO_WM_DIAGRAM_GROUP_CODE" val="l1-1"/>
  <p:tag name="KSO_WM_UNIT_ID" val="diagram20168744_3*l_h_a*1_1_1"/>
  <p:tag name="KSO_WM_UNIT_PRESET_TEXT" val="OPTION 01"/>
  <p:tag name="KSO_WM_UNIT_TEXT_FILL_FORE_SCHEMECOLOR_INDEX" val="14"/>
  <p:tag name="KSO_WM_UNIT_TEXT_FILL_TYPE" val="1"/>
</p:tagLst>
</file>

<file path=ppt/tags/tag138.xml><?xml version="1.0" encoding="utf-8"?>
<p:tagLst xmlns:p="http://schemas.openxmlformats.org/presentationml/2006/main">
  <p:tag name="KSO_WM_DIAGRAM_VIRTUALLY_FRAME" val="{&quot;height&quot;:227.7,&quot;left&quot;:53.3,&quot;top&quot;:117.35,&quot;width&quot;:614}"/>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
  <p:tag name="KSO_WM_UNIT_ID" val="diagram160175_4*n_i*1_1"/>
  <p:tag name="KSO_WM_UNIT_CLEAR" val="1"/>
  <p:tag name="KSO_WM_UNIT_LAYERLEVEL" val="1_1"/>
  <p:tag name="KSO_WM_DIAGRAM_GROUP_CODE" val="n1-1"/>
  <p:tag name="KSO_WM_UNIT_FILL_FORE_SCHEMECOLOR_INDEX" val="6"/>
  <p:tag name="KSO_WM_UNIT_FILL_TYPE" val="1"/>
  <p:tag name="KSO_WM_UNIT_TEXT_FILL_FORE_SCHEMECOLOR_INDEX" val="13"/>
  <p:tag name="KSO_WM_UNIT_TEXT_FILL_TYPE" val="1"/>
  <p:tag name="KSO_WM_DIAGRAM_VIRTUALLY_FRAME" val="{&quot;height&quot;:227.7,&quot;left&quot;:53.3,&quot;top&quot;:117.35,&quot;width&quot;:614}"/>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70.2798799673966,&quot;left&quot;:103.58535433070865,&quot;top&quot;:123.84425196850393,&quot;width&quot;:934.61732151782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40.xml><?xml version="1.0" encoding="utf-8"?>
<p:tagLst xmlns:p="http://schemas.openxmlformats.org/presentationml/2006/main">
  <p:tag name="KSO_WM_TAG_VERSION" val="1.0"/>
  <p:tag name="KSO_WM_BEAUTIFY_FLAG" val="#wm#"/>
  <p:tag name="KSO_WM_UNIT_TYPE" val="i"/>
  <p:tag name="KSO_WM_UNIT_ID" val="diagram160175_4*i*1"/>
  <p:tag name="KSO_WM_TEMPLATE_CATEGORY" val="diagram"/>
  <p:tag name="KSO_WM_TEMPLATE_INDEX" val="160175"/>
  <p:tag name="KSO_WM_UNIT_INDEX" val="1"/>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2"/>
  <p:tag name="KSO_WM_UNIT_ID" val="diagram160175_4*n_i*1_2"/>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DIAGRAM_VIRTUALLY_FRAME" val="{&quot;height&quot;:227.7,&quot;left&quot;:53.3,&quot;top&quot;:117.35,&quot;width&quot;:614}"/>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3"/>
  <p:tag name="KSO_WM_UNIT_ID" val="diagram160175_4*n_i*1_3"/>
  <p:tag name="KSO_WM_UNIT_CLEAR" val="1"/>
  <p:tag name="KSO_WM_UNIT_LAYERLEVEL" val="1_1"/>
  <p:tag name="KSO_WM_DIAGRAM_GROUP_CODE" val="n1-1"/>
  <p:tag name="KSO_WM_UNIT_FILL_FORE_SCHEMECOLOR_INDEX" val="6"/>
  <p:tag name="KSO_WM_UNIT_FILL_TYPE" val="1"/>
  <p:tag name="KSO_WM_UNIT_TEXT_FILL_FORE_SCHEMECOLOR_INDEX" val="13"/>
  <p:tag name="KSO_WM_UNIT_TEXT_FILL_TYPE" val="1"/>
  <p:tag name="KSO_WM_DIAGRAM_VIRTUALLY_FRAME" val="{&quot;height&quot;:227.7,&quot;left&quot;:53.3,&quot;top&quot;:117.35,&quot;width&quot;:614}"/>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4"/>
  <p:tag name="KSO_WM_UNIT_ID" val="diagram160175_4*n_i*1_4"/>
  <p:tag name="KSO_WM_UNIT_CLEAR" val="1"/>
  <p:tag name="KSO_WM_UNIT_LAYERLEVEL" val="1_1"/>
  <p:tag name="KSO_WM_DIAGRAM_GROUP_CODE" val="n1-1"/>
  <p:tag name="KSO_WM_UNIT_LINE_FORE_SCHEMECOLOR_INDEX" val="6"/>
  <p:tag name="KSO_WM_UNIT_LINE_FILL_TYPE" val="2"/>
  <p:tag name="KSO_WM_UNIT_TEXT_FILL_FORE_SCHEMECOLOR_INDEX" val="13"/>
  <p:tag name="KSO_WM_UNIT_TEXT_FILL_TYPE" val="1"/>
  <p:tag name="KSO_WM_DIAGRAM_VIRTUALLY_FRAME" val="{&quot;height&quot;:227.7,&quot;left&quot;:53.3,&quot;top&quot;:117.35,&quot;width&quot;:614}"/>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h_f"/>
  <p:tag name="KSO_WM_UNIT_INDEX" val="1_1_1"/>
  <p:tag name="KSO_WM_UNIT_ID" val="diagram160175_4*n_h_f*1_1_1"/>
  <p:tag name="KSO_WM_UNIT_CLEAR" val="1"/>
  <p:tag name="KSO_WM_UNIT_LAYERLEVEL" val="1_1_1"/>
  <p:tag name="KSO_WM_UNIT_VALUE" val="8"/>
  <p:tag name="KSO_WM_UNIT_HIGHLIGHT" val="0"/>
  <p:tag name="KSO_WM_UNIT_COMPATIBLE" val="0"/>
  <p:tag name="KSO_WM_DIAGRAM_GROUP_CODE" val="n1-1"/>
  <p:tag name="KSO_WM_UNIT_PRESET_TEXT" val="LOREM IPSUM"/>
  <p:tag name="KSO_WM_UNIT_TEXT_FILL_FORE_SCHEMECOLOR_INDEX" val="14"/>
  <p:tag name="KSO_WM_UNIT_TEXT_FILL_TYPE" val="1"/>
  <p:tag name="KSO_WM_DIAGRAM_VIRTUALLY_FRAME" val="{&quot;height&quot;:227.7,&quot;left&quot;:53.3,&quot;top&quot;:117.35,&quot;width&quot;:614}"/>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5"/>
  <p:tag name="KSO_WM_UNIT_ID" val="diagram160175_4*n_i*1_5"/>
  <p:tag name="KSO_WM_UNIT_CLEAR" val="1"/>
  <p:tag name="KSO_WM_UNIT_LAYERLEVEL" val="1_1"/>
  <p:tag name="KSO_WM_DIAGRAM_GROUP_CODE" val="n1-1"/>
  <p:tag name="KSO_WM_UNIT_FILL_FORE_SCHEMECOLOR_INDEX" val="14"/>
  <p:tag name="KSO_WM_UNIT_FILL_TYPE" val="1"/>
  <p:tag name="KSO_WM_UNIT_TEXT_FILL_FORE_SCHEMECOLOR_INDEX" val="13"/>
  <p:tag name="KSO_WM_UNIT_TEXT_FILL_TYPE" val="1"/>
  <p:tag name="KSO_WM_DIAGRAM_VIRTUALLY_FRAME" val="{&quot;height&quot;:227.7,&quot;left&quot;:53.3,&quot;top&quot;:117.35,&quot;width&quot;:614}"/>
</p:tagLst>
</file>

<file path=ppt/tags/tag146.xml><?xml version="1.0" encoding="utf-8"?>
<p:tagLst xmlns:p="http://schemas.openxmlformats.org/presentationml/2006/main">
  <p:tag name="KSO_WM_TAG_VERSION" val="1.0"/>
  <p:tag name="KSO_WM_BEAUTIFY_FLAG" val="#wm#"/>
  <p:tag name="KSO_WM_UNIT_TYPE" val="i"/>
  <p:tag name="KSO_WM_UNIT_ID" val="diagram160175_4*i*12"/>
  <p:tag name="KSO_WM_TEMPLATE_CATEGORY" val="diagram"/>
  <p:tag name="KSO_WM_TEMPLATE_INDEX" val="160175"/>
  <p:tag name="KSO_WM_UNIT_INDEX" val="12"/>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6"/>
  <p:tag name="KSO_WM_UNIT_ID" val="diagram160175_4*n_i*1_6"/>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DIAGRAM_VIRTUALLY_FRAME" val="{&quot;height&quot;:227.7,&quot;left&quot;:53.3,&quot;top&quot;:117.35,&quot;width&quot;:614}"/>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7"/>
  <p:tag name="KSO_WM_UNIT_ID" val="diagram160175_4*n_i*1_7"/>
  <p:tag name="KSO_WM_UNIT_CLEAR" val="1"/>
  <p:tag name="KSO_WM_UNIT_LAYERLEVEL" val="1_1"/>
  <p:tag name="KSO_WM_DIAGRAM_GROUP_CODE" val="n1-1"/>
  <p:tag name="KSO_WM_UNIT_FILL_FORE_SCHEMECOLOR_INDEX" val="5"/>
  <p:tag name="KSO_WM_UNIT_FILL_TYPE" val="1"/>
  <p:tag name="KSO_WM_UNIT_TEXT_FILL_FORE_SCHEMECOLOR_INDEX" val="13"/>
  <p:tag name="KSO_WM_UNIT_TEXT_FILL_TYPE" val="1"/>
  <p:tag name="KSO_WM_DIAGRAM_VIRTUALLY_FRAME" val="{&quot;height&quot;:227.7,&quot;left&quot;:53.3,&quot;top&quot;:117.35,&quot;width&quot;:614}"/>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8"/>
  <p:tag name="KSO_WM_UNIT_ID" val="diagram160175_4*n_i*1_8"/>
  <p:tag name="KSO_WM_UNIT_CLEAR" val="1"/>
  <p:tag name="KSO_WM_UNIT_LAYERLEVEL" val="1_1"/>
  <p:tag name="KSO_WM_DIAGRAM_GROUP_CODE" val="n1-1"/>
  <p:tag name="KSO_WM_UNIT_TEXT_FILL_FORE_SCHEMECOLOR_INDEX" val="13"/>
  <p:tag name="KSO_WM_UNIT_TEXT_FILL_TYPE" val="1"/>
  <p:tag name="KSO_WM_DIAGRAM_VIRTUALLY_FRAME" val="{&quot;height&quot;:227.7,&quot;left&quot;:53.3,&quot;top&quot;:117.35,&quot;width&quot;:614}"/>
</p:tagLst>
</file>

<file path=ppt/tags/tag15.xml><?xml version="1.0" encoding="utf-8"?>
<p:tagLst xmlns:p="http://schemas.openxmlformats.org/presentationml/2006/main">
  <p:tag name="KSO_WM_DIAGRAM_VIRTUALLY_FRAME" val="{&quot;height&quot;:370.2798799673966,&quot;left&quot;:103.58535433070865,&quot;top&quot;:123.84425196850393,&quot;width&quot;:934.6173215178242}"/>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9"/>
  <p:tag name="KSO_WM_UNIT_ID" val="diagram160175_4*n_i*1_9"/>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DIAGRAM_VIRTUALLY_FRAME" val="{&quot;height&quot;:227.7,&quot;left&quot;:53.3,&quot;top&quot;:117.35,&quot;width&quot;:614}"/>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0"/>
  <p:tag name="KSO_WM_UNIT_ID" val="diagram160175_4*n_i*1_10"/>
  <p:tag name="KSO_WM_UNIT_CLEAR" val="1"/>
  <p:tag name="KSO_WM_UNIT_LAYERLEVEL" val="1_1"/>
  <p:tag name="KSO_WM_DIAGRAM_GROUP_CODE" val="n1-1"/>
  <p:tag name="KSO_WM_UNIT_FILL_FORE_SCHEMECOLOR_INDEX" val="5"/>
  <p:tag name="KSO_WM_UNIT_FILL_TYPE" val="1"/>
  <p:tag name="KSO_WM_UNIT_TEXT_FILL_FORE_SCHEMECOLOR_INDEX" val="13"/>
  <p:tag name="KSO_WM_UNIT_TEXT_FILL_TYPE" val="1"/>
  <p:tag name="KSO_WM_DIAGRAM_VIRTUALLY_FRAME" val="{&quot;height&quot;:227.7,&quot;left&quot;:53.3,&quot;top&quot;:117.35,&quot;width&quot;:614}"/>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1"/>
  <p:tag name="KSO_WM_UNIT_ID" val="diagram160175_4*n_i*1_11"/>
  <p:tag name="KSO_WM_UNIT_CLEAR" val="1"/>
  <p:tag name="KSO_WM_UNIT_LAYERLEVEL" val="1_1"/>
  <p:tag name="KSO_WM_DIAGRAM_GROUP_CODE" val="n1-1"/>
  <p:tag name="KSO_WM_UNIT_TEXT_FILL_FORE_SCHEMECOLOR_INDEX" val="13"/>
  <p:tag name="KSO_WM_UNIT_TEXT_FILL_TYPE" val="1"/>
  <p:tag name="KSO_WM_DIAGRAM_VIRTUALLY_FRAME" val="{&quot;height&quot;:227.7,&quot;left&quot;:53.3,&quot;top&quot;:117.35,&quot;width&quot;:614}"/>
</p:tagLst>
</file>

<file path=ppt/tags/tag153.xml><?xml version="1.0" encoding="utf-8"?>
<p:tagLst xmlns:p="http://schemas.openxmlformats.org/presentationml/2006/main">
  <p:tag name="KSO_WM_TAG_VERSION" val="1.0"/>
  <p:tag name="KSO_WM_BEAUTIFY_FLAG" val="#wm#"/>
  <p:tag name="KSO_WM_UNIT_TYPE" val="i"/>
  <p:tag name="KSO_WM_UNIT_ID" val="diagram160175_4*i*30"/>
  <p:tag name="KSO_WM_TEMPLATE_CATEGORY" val="diagram"/>
  <p:tag name="KSO_WM_TEMPLATE_INDEX" val="160175"/>
  <p:tag name="KSO_WM_UNIT_INDEX" val="30"/>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2"/>
  <p:tag name="KSO_WM_UNIT_ID" val="diagram160175_4*n_i*1_12"/>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DIAGRAM_VIRTUALLY_FRAME" val="{&quot;height&quot;:227.7,&quot;left&quot;:53.3,&quot;top&quot;:117.35,&quot;width&quot;:614}"/>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3"/>
  <p:tag name="KSO_WM_UNIT_ID" val="diagram160175_4*n_i*1_13"/>
  <p:tag name="KSO_WM_UNIT_CLEAR" val="1"/>
  <p:tag name="KSO_WM_UNIT_LAYERLEVEL" val="1_1"/>
  <p:tag name="KSO_WM_DIAGRAM_GROUP_CODE" val="n1-1"/>
  <p:tag name="KSO_WM_UNIT_FILL_FORE_SCHEMECOLOR_INDEX" val="5"/>
  <p:tag name="KSO_WM_UNIT_FILL_TYPE" val="1"/>
  <p:tag name="KSO_WM_UNIT_TEXT_FILL_FORE_SCHEMECOLOR_INDEX" val="13"/>
  <p:tag name="KSO_WM_UNIT_TEXT_FILL_TYPE" val="1"/>
  <p:tag name="KSO_WM_DIAGRAM_VIRTUALLY_FRAME" val="{&quot;height&quot;:227.7,&quot;left&quot;:53.3,&quot;top&quot;:117.35,&quot;width&quot;:614}"/>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i"/>
  <p:tag name="KSO_WM_UNIT_INDEX" val="1_14"/>
  <p:tag name="KSO_WM_UNIT_ID" val="diagram160175_4*n_i*1_14"/>
  <p:tag name="KSO_WM_UNIT_CLEAR" val="1"/>
  <p:tag name="KSO_WM_UNIT_LAYERLEVEL" val="1_1"/>
  <p:tag name="KSO_WM_DIAGRAM_GROUP_CODE" val="n1-1"/>
  <p:tag name="KSO_WM_UNIT_TEXT_FILL_FORE_SCHEMECOLOR_INDEX" val="13"/>
  <p:tag name="KSO_WM_UNIT_TEXT_FILL_TYPE" val="1"/>
  <p:tag name="KSO_WM_DIAGRAM_VIRTUALLY_FRAME" val="{&quot;height&quot;:227.7,&quot;left&quot;:53.3,&quot;top&quot;:117.35,&quot;width&quot;:614}"/>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h_f"/>
  <p:tag name="KSO_WM_UNIT_INDEX" val="1_2_1"/>
  <p:tag name="KSO_WM_UNIT_ID" val="diagram160175_4*n_h_f*1_2_1"/>
  <p:tag name="KSO_WM_UNIT_CLEAR" val="1"/>
  <p:tag name="KSO_WM_UNIT_LAYERLEVEL" val="1_1_1"/>
  <p:tag name="KSO_WM_UNIT_VALUE" val="16"/>
  <p:tag name="KSO_WM_UNIT_HIGHLIGHT" val="0"/>
  <p:tag name="KSO_WM_UNIT_COMPATIBLE" val="0"/>
  <p:tag name="KSO_WM_DIAGRAM_GROUP_CODE" val="n1-1"/>
  <p:tag name="KSO_WM_UNIT_PRESET_TEXT" val="LOREM IPSUM DOLOR SIT AMET"/>
  <p:tag name="KSO_WM_UNIT_TEXT_FILL_FORE_SCHEMECOLOR_INDEX" val="13"/>
  <p:tag name="KSO_WM_UNIT_TEXT_FILL_TYPE" val="1"/>
  <p:tag name="KSO_WM_DIAGRAM_VIRTUALLY_FRAME" val="{&quot;height&quot;:227.7,&quot;left&quot;:53.3,&quot;top&quot;:117.35,&quot;width&quot;:614}"/>
</p:tagLst>
</file>

<file path=ppt/tags/tag158.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h_f"/>
  <p:tag name="KSO_WM_UNIT_INDEX" val="1_2_1"/>
  <p:tag name="KSO_WM_UNIT_ID" val="diagram160175_4*n_h_f*1_2_1"/>
  <p:tag name="KSO_WM_UNIT_CLEAR" val="1"/>
  <p:tag name="KSO_WM_UNIT_LAYERLEVEL" val="1_1_1"/>
  <p:tag name="KSO_WM_UNIT_VALUE" val="16"/>
  <p:tag name="KSO_WM_UNIT_HIGHLIGHT" val="0"/>
  <p:tag name="KSO_WM_UNIT_COMPATIBLE" val="0"/>
  <p:tag name="KSO_WM_DIAGRAM_GROUP_CODE" val="n1-1"/>
  <p:tag name="KSO_WM_UNIT_PRESET_TEXT" val="LOREM IPSUM DOLOR SIT AMET"/>
  <p:tag name="KSO_WM_UNIT_TEXT_FILL_FORE_SCHEMECOLOR_INDEX" val="13"/>
  <p:tag name="KSO_WM_UNIT_TEXT_FILL_TYPE" val="1"/>
  <p:tag name="KSO_WM_DIAGRAM_VIRTUALLY_FRAME" val="{&quot;height&quot;:227.7,&quot;left&quot;:53.3,&quot;top&quot;:117.35,&quot;width&quot;:614}"/>
</p:tagLst>
</file>

<file path=ppt/tags/tag159.xml><?xml version="1.0" encoding="utf-8"?>
<p:tagLst xmlns:p="http://schemas.openxmlformats.org/presentationml/2006/main">
  <p:tag name="KSO_WM_TAG_VERSION" val="1.0"/>
  <p:tag name="KSO_WM_BEAUTIFY_FLAG" val="#wm#"/>
  <p:tag name="KSO_WM_TEMPLATE_CATEGORY" val="diagram"/>
  <p:tag name="KSO_WM_TEMPLATE_INDEX" val="160175"/>
  <p:tag name="KSO_WM_UNIT_TYPE" val="n_h_f"/>
  <p:tag name="KSO_WM_UNIT_INDEX" val="1_2_1"/>
  <p:tag name="KSO_WM_UNIT_ID" val="diagram160175_4*n_h_f*1_2_1"/>
  <p:tag name="KSO_WM_UNIT_CLEAR" val="1"/>
  <p:tag name="KSO_WM_UNIT_LAYERLEVEL" val="1_1_1"/>
  <p:tag name="KSO_WM_UNIT_VALUE" val="16"/>
  <p:tag name="KSO_WM_UNIT_HIGHLIGHT" val="0"/>
  <p:tag name="KSO_WM_UNIT_COMPATIBLE" val="0"/>
  <p:tag name="KSO_WM_DIAGRAM_GROUP_CODE" val="n1-1"/>
  <p:tag name="KSO_WM_UNIT_PRESET_TEXT" val="LOREM IPSUM DOLOR SIT AMET"/>
  <p:tag name="KSO_WM_UNIT_TEXT_FILL_FORE_SCHEMECOLOR_INDEX" val="13"/>
  <p:tag name="KSO_WM_UNIT_TEXT_FILL_TYPE" val="1"/>
  <p:tag name="KSO_WM_DIAGRAM_VIRTUALLY_FRAME" val="{&quot;height&quot;:227.7,&quot;left&quot;:53.3,&quot;top&quot;:117.35,&quot;width&quot;:614}"/>
</p:tagLst>
</file>

<file path=ppt/tags/tag16.xml><?xml version="1.0" encoding="utf-8"?>
<p:tagLst xmlns:p="http://schemas.openxmlformats.org/presentationml/2006/main">
  <p:tag name="KSO_WM_DIAGRAM_VIRTUALLY_FRAME" val="{&quot;height&quot;:370.2798799673966,&quot;left&quot;:103.58535433070865,&quot;top&quot;:123.84425196850393,&quot;width&quot;:934.6173215178242}"/>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270_1*l_i*1_2"/>
  <p:tag name="KSO_WM_TEMPLATE_CATEGORY" val="diagram"/>
  <p:tag name="KSO_WM_TEMPLATE_INDEX" val="20200270"/>
  <p:tag name="KSO_WM_UNIT_LAYERLEVEL" val="1_1"/>
  <p:tag name="KSO_WM_TAG_VERSION" val="1.0"/>
  <p:tag name="KSO_WM_UNIT_LINE_FORE_SCHEMECOLOR_INDEX" val="14"/>
  <p:tag name="KSO_WM_UNIT_LINE_FILL_TYPE"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270_1*l_h_i*1_1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270_1*l_h_i*1_4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270_1*l_h_i*1_2_1"/>
  <p:tag name="KSO_WM_TEMPLATE_CATEGORY" val="diagram"/>
  <p:tag name="KSO_WM_TEMPLATE_INDEX" val="20200270"/>
  <p:tag name="KSO_WM_UNIT_LAYERLEVEL" val="1_1_1"/>
  <p:tag name="KSO_WM_TAG_VERSION" val="1.0"/>
  <p:tag name="KSO_WM_UNIT_FILL_FORE_SCHEMECOLOR_INDEX" val="15"/>
  <p:tag name="KSO_WM_UNIT_FILL_TYPE" val="1"/>
  <p:tag name="KSO_WM_UNIT_TEXT_FILL_FORE_SCHEMECOLOR_INDEX" val="2"/>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270_1*l_h_i*1_3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168.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69.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70.2798799673966,&quot;left&quot;:103.58535433070865,&quot;top&quot;:123.84425196850393,&quot;width&quot;:934.61732151782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70.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71.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270_1*l_i*1_2"/>
  <p:tag name="KSO_WM_TEMPLATE_CATEGORY" val="diagram"/>
  <p:tag name="KSO_WM_TEMPLATE_INDEX" val="20200270"/>
  <p:tag name="KSO_WM_UNIT_LAYERLEVEL" val="1_1"/>
  <p:tag name="KSO_WM_TAG_VERSION" val="1.0"/>
  <p:tag name="KSO_WM_UNIT_LINE_FORE_SCHEMECOLOR_INDEX" val="14"/>
  <p:tag name="KSO_WM_UNIT_LINE_FILL_TYPE"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6"/>
  <p:tag name="KSO_WM_UNIT_ID" val="diagram20198907_1*q_h_i*1_2_6"/>
  <p:tag name="KSO_WM_TEMPLATE_CATEGORY" val="diagram"/>
  <p:tag name="KSO_WM_TEMPLATE_INDEX" val="20198907"/>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8907_1*q_h_i*1_1_3"/>
  <p:tag name="KSO_WM_TEMPLATE_CATEGORY" val="diagram"/>
  <p:tag name="KSO_WM_TEMPLATE_INDEX" val="20198907"/>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8907_1*q_h_i*1_1_2"/>
  <p:tag name="KSO_WM_TEMPLATE_CATEGORY" val="diagram"/>
  <p:tag name="KSO_WM_TEMPLATE_INDEX" val="20198907"/>
  <p:tag name="KSO_WM_UNIT_LAYERLEVEL" val="1_1_1"/>
  <p:tag name="KSO_WM_TAG_VERSION" val="1.0"/>
  <p:tag name="KSO_WM_UNIT_TEXT_FILL_FORE_SCHEMECOLOR_INDEX" val="14"/>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198907_1*q_h_i*1_2_5"/>
  <p:tag name="KSO_WM_TEMPLATE_CATEGORY" val="diagram"/>
  <p:tag name="KSO_WM_TEMPLATE_INDEX" val="20198907"/>
  <p:tag name="KSO_WM_UNIT_LAYERLEVEL" val="1_1_1"/>
  <p:tag name="KSO_WM_TAG_VERSION" val="1.0"/>
  <p:tag name="KSO_WM_UNIT_TEXT_FILL_FORE_SCHEMECOLOR_INDEX" val="14"/>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79.xml><?xml version="1.0" encoding="utf-8"?>
<p:tagLst xmlns:p="http://schemas.openxmlformats.org/presentationml/2006/main">
  <p:tag name="KSO_WM_TAG_VERSION" val="1.0"/>
  <p:tag name="KSO_WM_TEMPLATE_CATEGORY" val="diagram"/>
  <p:tag name="KSO_WM_TEMPLATE_INDEX" val="171"/>
  <p:tag name="KSO_WM_UNIT_TYPE" val="l_h_a"/>
  <p:tag name="KSO_WM_UNIT_INDEX" val="1_2_1"/>
  <p:tag name="KSO_WM_UNIT_ID" val="257*l_h_a*1_2_1"/>
  <p:tag name="KSO_WM_UNIT_CLEAR" val="1"/>
  <p:tag name="KSO_WM_UNIT_LAYERLEVEL" val="1_1_1"/>
  <p:tag name="KSO_WM_UNIT_VALUE" val="6"/>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70.2798799673966,&quot;left&quot;:103.58535433070865,&quot;top&quot;:123.84425196850393,&quot;width&quot;:934.61732151782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80.xml><?xml version="1.0" encoding="utf-8"?>
<p:tagLst xmlns:p="http://schemas.openxmlformats.org/presentationml/2006/main">
  <p:tag name="KSO_WM_TAG_VERSION" val="1.0"/>
  <p:tag name="KSO_WM_TEMPLATE_CATEGORY" val="diagram"/>
  <p:tag name="KSO_WM_TEMPLATE_INDEX" val="171"/>
  <p:tag name="KSO_WM_UNIT_TYPE" val="l_h_a"/>
  <p:tag name="KSO_WM_UNIT_INDEX" val="1_1_1"/>
  <p:tag name="KSO_WM_UNIT_ID" val="257*l_h_a*1_1_1"/>
  <p:tag name="KSO_WM_UNIT_CLEAR" val="1"/>
  <p:tag name="KSO_WM_UNIT_LAYERLEVEL" val="1_1_1"/>
  <p:tag name="KSO_WM_UNIT_VALUE" val="3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181.xml><?xml version="1.0" encoding="utf-8"?>
<p:tagLst xmlns:p="http://schemas.openxmlformats.org/presentationml/2006/main">
  <p:tag name="KSO_WM_TAG_VERSION" val="1.0"/>
  <p:tag name="KSO_WM_TEMPLATE_CATEGORY" val="diagram"/>
  <p:tag name="KSO_WM_TEMPLATE_INDEX" val="171"/>
  <p:tag name="KSO_WM_UNIT_TYPE" val="l_h_a"/>
  <p:tag name="KSO_WM_UNIT_INDEX" val="1_5_1"/>
  <p:tag name="KSO_WM_UNIT_ID" val="257*l_h_a*1_5_1"/>
  <p:tag name="KSO_WM_UNIT_CLEAR" val="1"/>
  <p:tag name="KSO_WM_UNIT_LAYERLEVEL" val="1_1_1"/>
  <p:tag name="KSO_WM_UNIT_VALUE" val="3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182.xml><?xml version="1.0" encoding="utf-8"?>
<p:tagLst xmlns:p="http://schemas.openxmlformats.org/presentationml/2006/main">
  <p:tag name="KSO_WM_TAG_VERSION" val="1.0"/>
  <p:tag name="KSO_WM_TEMPLATE_CATEGORY" val="diagram"/>
  <p:tag name="KSO_WM_TEMPLATE_INDEX" val="171"/>
  <p:tag name="KSO_WM_UNIT_TYPE" val="l_h_a"/>
  <p:tag name="KSO_WM_UNIT_INDEX" val="1_4_1"/>
  <p:tag name="KSO_WM_UNIT_ID" val="257*l_h_a*1_4_1"/>
  <p:tag name="KSO_WM_UNIT_CLEAR" val="1"/>
  <p:tag name="KSO_WM_UNIT_LAYERLEVEL" val="1_1_1"/>
  <p:tag name="KSO_WM_UNIT_VALUE" val="1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183.xml><?xml version="1.0" encoding="utf-8"?>
<p:tagLst xmlns:p="http://schemas.openxmlformats.org/presentationml/2006/main">
  <p:tag name="KSO_WM_TAG_VERSION" val="1.0"/>
  <p:tag name="KSO_WM_TEMPLATE_CATEGORY" val="diagram"/>
  <p:tag name="KSO_WM_TEMPLATE_INDEX" val="171"/>
  <p:tag name="KSO_WM_UNIT_TYPE" val="l_h_a"/>
  <p:tag name="KSO_WM_UNIT_INDEX" val="1_3_1"/>
  <p:tag name="KSO_WM_UNIT_ID" val="257*l_h_a*1_3_1"/>
  <p:tag name="KSO_WM_UNIT_CLEAR" val="1"/>
  <p:tag name="KSO_WM_UNIT_LAYERLEVEL" val="1_1_1"/>
  <p:tag name="KSO_WM_UNIT_VALUE" val="1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184.xml><?xml version="1.0" encoding="utf-8"?>
<p:tagLst xmlns:p="http://schemas.openxmlformats.org/presentationml/2006/main">
  <p:tag name="KSO_WM_TAG_VERSION" val="1.0"/>
  <p:tag name="KSO_WM_TEMPLATE_CATEGORY" val="diagram"/>
  <p:tag name="KSO_WM_TEMPLATE_INDEX" val="20174812"/>
  <p:tag name="KSO_WM_UNIT_TYPE" val="q_i"/>
  <p:tag name="KSO_WM_UNIT_INDEX" val="1_1"/>
  <p:tag name="KSO_WM_UNIT_ID" val="diagram20174812_3*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85.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4_1"/>
  <p:tag name="KSO_WM_UNIT_ID" val="diagram2017481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86.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2_1"/>
  <p:tag name="KSO_WM_UNIT_ID" val="diagram2017481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87.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3_2"/>
  <p:tag name="KSO_WM_UNIT_ID" val="diagram2017481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88.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5_1"/>
  <p:tag name="KSO_WM_UNIT_ID" val="diagram20174812_3*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89.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1_1"/>
  <p:tag name="KSO_WM_UNIT_ID" val="diagram2017481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9.xml><?xml version="1.0" encoding="utf-8"?>
<p:tagLst xmlns:p="http://schemas.openxmlformats.org/presentationml/2006/main">
  <p:tag name="KSO_WM_DIAGRAM_VIRTUALLY_FRAME" val="{&quot;height&quot;:370.2798799673966,&quot;left&quot;:103.58535433070865,&quot;top&quot;:123.84425196850393,&quot;width&quot;:934.6173215178242}"/>
</p:tagLst>
</file>

<file path=ppt/tags/tag190.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5_1"/>
  <p:tag name="KSO_WM_UNIT_ID" val="diagram20174812_3*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2*126"/>
  <p:tag name="KSO_WM_UNIT_FILL_FORE_SCHEMECOLOR_INDEX" val="14"/>
  <p:tag name="KSO_WM_UNIT_FILL_TYPE" val="1"/>
  <p:tag name="KSO_WM_DIAGRAM_VIRTUALLY_FRAME" val="{&quot;height&quot;:223.31621627742715,&quot;left&quot;:16,&quot;top&quot;:112.5,&quot;width&quot;:601.9083960805586}"/>
</p:tagLst>
</file>

<file path=ppt/tags/tag191.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3_1"/>
  <p:tag name="KSO_WM_UNIT_ID" val="diagram2017481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9*129"/>
  <p:tag name="KSO_WM_UNIT_FILL_FORE_SCHEMECOLOR_INDEX" val="14"/>
  <p:tag name="KSO_WM_UNIT_FILL_TYPE" val="1"/>
  <p:tag name="KSO_WM_DIAGRAM_VIRTUALLY_FRAME" val="{&quot;height&quot;:223.31621627742715,&quot;left&quot;:16,&quot;top&quot;:112.5,&quot;width&quot;:601.9083960805586}"/>
</p:tagLst>
</file>

<file path=ppt/tags/tag192.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1_1"/>
  <p:tag name="KSO_WM_UNIT_ID" val="diagram2017481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6*121"/>
  <p:tag name="KSO_WM_UNIT_FILL_FORE_SCHEMECOLOR_INDEX" val="14"/>
  <p:tag name="KSO_WM_UNIT_FILL_TYPE" val="1"/>
  <p:tag name="KSO_WM_DIAGRAM_VIRTUALLY_FRAME" val="{&quot;height&quot;:223.31621627742715,&quot;left&quot;:16,&quot;top&quot;:112.5,&quot;width&quot;:601.9083960805586}"/>
</p:tagLst>
</file>

<file path=ppt/tags/tag193.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2_1"/>
  <p:tag name="KSO_WM_UNIT_ID" val="diagram2017481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0*139"/>
  <p:tag name="KSO_WM_UNIT_FILL_FORE_SCHEMECOLOR_INDEX" val="14"/>
  <p:tag name="KSO_WM_UNIT_FILL_TYPE" val="1"/>
  <p:tag name="KSO_WM_DIAGRAM_VIRTUALLY_FRAME" val="{&quot;height&quot;:223.31621627742715,&quot;left&quot;:16,&quot;top&quot;:112.5,&quot;width&quot;:601.9083960805586}"/>
</p:tagLst>
</file>

<file path=ppt/tags/tag194.xml><?xml version="1.0" encoding="utf-8"?>
<p:tagLst xmlns:p="http://schemas.openxmlformats.org/presentationml/2006/main">
  <p:tag name="KSO_WM_UNIT_VALUE" val="6"/>
  <p:tag name="KSO_WM_UNIT_HIGHLIGHT" val="0"/>
  <p:tag name="KSO_WM_UNIT_COMPATIBLE" val="0"/>
  <p:tag name="KSO_WM_TAG_VERSION" val="1.0"/>
  <p:tag name="KSO_WM_TEMPLATE_CATEGORY" val="diagram"/>
  <p:tag name="KSO_WM_TEMPLATE_INDEX" val="20174812"/>
  <p:tag name="KSO_WM_UNIT_TYPE" val="q_a"/>
  <p:tag name="KSO_WM_UNIT_INDEX" val="1_1"/>
  <p:tag name="KSO_WM_UNIT_ID" val="diagram20174812_3*q_a*1_1"/>
  <p:tag name="KSO_WM_UNIT_LAYERLEVEL" val="1_1"/>
  <p:tag name="KSO_WM_DIAGRAM_GROUP_CODE" val="q1-1"/>
  <p:tag name="KSO_WM_UNIT_DIAGRAM_ISNUMVISUAL" val="0"/>
  <p:tag name="KSO_WM_UNIT_DIAGRAM_ISREFERUNIT" val="0"/>
  <p:tag name="KSO_WM_UNIT_ISCONTENTSTITLE" val="0"/>
  <p:tag name="KSO_WM_UNIT_PRESET_TEXT" val="添加标题"/>
  <p:tag name="KSO_WM_UNIT_NOCLEAR" val="0"/>
  <p:tag name="KSO_WM_UNIT_TEXT_FILL_FORE_SCHEMECOLOR_INDEX" val="14"/>
  <p:tag name="KSO_WM_UNIT_TEXT_FILL_TYPE" val="1"/>
  <p:tag name="KSO_WM_DIAGRAM_VIRTUALLY_FRAME" val="{&quot;height&quot;:223.31621627742715,&quot;left&quot;:16,&quot;top&quot;:112.5,&quot;width&quot;:601.9083960805586}"/>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x*1_4_1"/>
  <p:tag name="KSO_WM_TEMPLATE_CATEGORY" val="diagram"/>
  <p:tag name="KSO_WM_TEMPLATE_INDEX" val="20174812"/>
  <p:tag name="KSO_WM_UNIT_LAYERLEVEL" val="1_1_1"/>
  <p:tag name="KSO_WM_TAG_VERSION" val="1.0"/>
  <p:tag name="KSO_WM_UNIT_VALUE" val="150*150"/>
  <p:tag name="KSO_WM_UNIT_TYPE" val="q_h_x"/>
  <p:tag name="KSO_WM_UNIT_INDEX" val="1_4_1"/>
  <p:tag name="KSO_WM_DIAGRAM_VIRTUALLY_FRAME" val="{&quot;height&quot;:223.31621627742715,&quot;left&quot;:16,&quot;top&quot;:112.5,&quot;width&quot;:601.9083960805586}"/>
</p:tagLst>
</file>

<file path=ppt/tags/tag1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370.2798799673966,&quot;left&quot;:103.58535433070865,&quot;top&quot;:123.84425196850393,&quot;width&quot;:934.6173215178242}"/>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201.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3_1"/>
  <p:tag name="KSO_WM_UNIT_ID" val="diagram20170739_4*q_h_i*1_3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202.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3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3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203.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3_2"/>
  <p:tag name="KSO_WM_UNIT_ID" val="diagram20170739_4*q_h_i*1_3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204.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4_1"/>
  <p:tag name="KSO_WM_UNIT_ID" val="diagram20170739_4*q_h_i*1_4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205.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4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4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206.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4_2"/>
  <p:tag name="KSO_WM_UNIT_ID" val="diagram20170739_4*q_h_i*1_4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207.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2_1"/>
  <p:tag name="KSO_WM_UNIT_ID" val="diagram20170739_4*q_h_i*1_2_1"/>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DIAGRAM_VIRTUALLY_FRAME" val="{&quot;height&quot;:216.48485828387373,&quot;left&quot;:76.05,&quot;top&quot;:135.8,&quot;width&quot;:371.2836613654469}"/>
</p:tagLst>
</file>

<file path=ppt/tags/tag208.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2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2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209.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2_2"/>
  <p:tag name="KSO_WM_UNIT_ID" val="diagram20170739_4*q_h_i*1_2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0"/>
  <p:tag name="KSO_WM_UNIT_ID" val="diagram20176974_4*i*0"/>
  <p:tag name="KSO_WM_TEMPLATE_CATEGORY" val="diagram"/>
  <p:tag name="KSO_WM_TEMPLATE_INDEX" val="20176974"/>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1_1"/>
  <p:tag name="KSO_WM_UNIT_ID" val="diagram20170739_4*q_h_i*1_1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211.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1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1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212.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1_2"/>
  <p:tag name="KSO_WM_UNIT_ID" val="diagram20170739_4*q_h_i*1_1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486_5*n_h_i*1_2_1"/>
  <p:tag name="KSO_WM_TEMPLATE_CATEGORY" val="diagram"/>
  <p:tag name="KSO_WM_TEMPLATE_INDEX" val="2023148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14.xml><?xml version="1.0" encoding="utf-8"?>
<p:tagLst xmlns:p="http://schemas.openxmlformats.org/presentationml/2006/main">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86_5*n_h_a*1_1_1"/>
  <p:tag name="KSO_WM_TEMPLATE_CATEGORY" val="diagram"/>
  <p:tag name="KSO_WM_TEMPLATE_INDEX" val="20231486"/>
  <p:tag name="KSO_WM_UNIT_LAYERLEVEL" val="1_1_1"/>
  <p:tag name="KSO_WM_TAG_VERSION" val="3.0"/>
  <p:tag name="KSO_WM_UNIT_ISCONTENTSTITLE" val="0"/>
  <p:tag name="KSO_WM_UNIT_ISNUMDGMTITLE" val="0"/>
  <p:tag name="KSO_WM_UNIT_NOCLEAR" val="0"/>
  <p:tag name="KSO_WM_UNIT_VALUE" val="36"/>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UNIT_USESOURCEFORMAT_APPLY" val="1"/>
</p:tagLst>
</file>

<file path=ppt/tags/tag215.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1486_5*n_h_h_i*1_2_3_2"/>
  <p:tag name="KSO_WM_TEMPLATE_CATEGORY" val="diagram"/>
  <p:tag name="KSO_WM_TEMPLATE_INDEX" val="20231486"/>
  <p:tag name="KSO_WM_UNIT_LAYERLEVEL" val="1_1_1_1"/>
  <p:tag name="KSO_WM_TAG_VERSION" val="3.0"/>
  <p:tag name="KSO_WM_UNIT_LINE_FORE_SCHEMECOLOR_INDEX_BRIGHTNESS" val="0.8"/>
  <p:tag name="KSO_WM_UNIT_LINE_FILL_TYPE" val="2"/>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solidLine&quot;:{&quot;brightness&quot;:0.800000011920929,&quot;colorType&quot;:1,&quot;foreColorIndex&quot;:6,&quot;transparency&quot;:0},&quot;type&quot;:1},&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LINE_FORE_SCHEMECOLOR_INDEX" val="6"/>
  <p:tag name="KSO_WM_UNIT_TEXT_FILL_FORE_SCHEMECOLOR_INDEX" val="1"/>
  <p:tag name="KSO_WM_UNIT_TEXT_FILL_TYPE" val="1"/>
  <p:tag name="KSO_WM_UNIT_PRESET_TEXT" val="3"/>
  <p:tag name="KSO_WM_UNIT_USESOURCEFORMAT_APPLY" val="1"/>
</p:tagLst>
</file>

<file path=ppt/tags/tag216.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5*n_h_h_i*1_2_1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1"/>
  <p:tag name="KSO_WM_UNIT_USESOURCEFORMAT_APPLY" val="1"/>
</p:tagLst>
</file>

<file path=ppt/tags/tag217.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5*n_h_h_i*1_2_2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2"/>
  <p:tag name="KSO_WM_UNIT_USESOURCEFORMAT_APPLY" val="1"/>
</p:tagLst>
</file>

<file path=ppt/tags/tag218.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1486_5*n_h_h_i*1_2_5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5"/>
  <p:tag name="KSO_WM_UNIT_USESOURCEFORMAT_APPLY" val="1"/>
</p:tagLst>
</file>

<file path=ppt/tags/tag21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1486_5*n_h_h_i*1_2_4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4"/>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74_4*q_i*1_1"/>
  <p:tag name="KSO_WM_TEMPLATE_CATEGORY" val="diagram"/>
  <p:tag name="KSO_WM_TEMPLATE_INDEX" val="20176974"/>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22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1486_5*n_h_h_i*1_2_5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5"/>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486_5*n_h_i*1_2_1"/>
  <p:tag name="KSO_WM_TEMPLATE_CATEGORY" val="diagram"/>
  <p:tag name="KSO_WM_TEMPLATE_INDEX" val="2023148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28.xml><?xml version="1.0" encoding="utf-8"?>
<p:tagLst xmlns:p="http://schemas.openxmlformats.org/presentationml/2006/main">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86_5*n_h_a*1_1_1"/>
  <p:tag name="KSO_WM_TEMPLATE_CATEGORY" val="diagram"/>
  <p:tag name="KSO_WM_TEMPLATE_INDEX" val="20231486"/>
  <p:tag name="KSO_WM_UNIT_LAYERLEVEL" val="1_1_1"/>
  <p:tag name="KSO_WM_TAG_VERSION" val="3.0"/>
  <p:tag name="KSO_WM_UNIT_ISCONTENTSTITLE" val="0"/>
  <p:tag name="KSO_WM_UNIT_ISNUMDGMTITLE" val="0"/>
  <p:tag name="KSO_WM_UNIT_NOCLEAR" val="0"/>
  <p:tag name="KSO_WM_UNIT_VALUE" val="36"/>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UNIT_USESOURCEFORMAT_APPLY" val="1"/>
</p:tagLst>
</file>

<file path=ppt/tags/tag22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1486_5*n_h_h_i*1_2_3_2"/>
  <p:tag name="KSO_WM_TEMPLATE_CATEGORY" val="diagram"/>
  <p:tag name="KSO_WM_TEMPLATE_INDEX" val="20231486"/>
  <p:tag name="KSO_WM_UNIT_LAYERLEVEL" val="1_1_1_1"/>
  <p:tag name="KSO_WM_TAG_VERSION" val="3.0"/>
  <p:tag name="KSO_WM_UNIT_LINE_FORE_SCHEMECOLOR_INDEX_BRIGHTNESS" val="0.8"/>
  <p:tag name="KSO_WM_UNIT_LINE_FILL_TYPE" val="2"/>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solidLine&quot;:{&quot;brightness&quot;:0.800000011920929,&quot;colorType&quot;:1,&quot;foreColorIndex&quot;:6,&quot;transparency&quot;:0},&quot;type&quot;:1},&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LINE_FORE_SCHEMECOLOR_INDEX" val="6"/>
  <p:tag name="KSO_WM_UNIT_TEXT_FILL_FORE_SCHEMECOLOR_INDEX" val="1"/>
  <p:tag name="KSO_WM_UNIT_TEXT_FILL_TYPE" val="1"/>
  <p:tag name="KSO_WM_UNIT_PRESET_TEXT" val="3"/>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76974_4*q_i*1_2"/>
  <p:tag name="KSO_WM_TEMPLATE_CATEGORY" val="diagram"/>
  <p:tag name="KSO_WM_TEMPLATE_INDEX" val="20176974"/>
  <p:tag name="KSO_WM_UNIT_LAYERLEVEL" val="1_1"/>
  <p:tag name="KSO_WM_TAG_VERSION" val="1.0"/>
  <p:tag name="KSO_WM_UNIT_FILL_FORE_SCHEMECOLOR_INDEX" val="5"/>
  <p:tag name="KSO_WM_UNIT_FILL_TYPE" val="1"/>
  <p:tag name="KSO_WM_UNIT_TEXT_FILL_FORE_SCHEMECOLOR_INDEX" val="13"/>
  <p:tag name="KSO_WM_UNIT_TEXT_FILL_TYPE" val="1"/>
</p:tagLst>
</file>

<file path=ppt/tags/tag23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5*n_h_h_i*1_2_1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1"/>
  <p:tag name="KSO_WM_UNIT_USESOURCEFORMAT_APPLY" val="1"/>
</p:tagLst>
</file>

<file path=ppt/tags/tag231.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5*n_h_h_i*1_2_2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2"/>
  <p:tag name="KSO_WM_UNIT_USESOURCEFORMAT_APPLY" val="1"/>
</p:tagLst>
</file>

<file path=ppt/tags/tag23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1486_5*n_h_h_i*1_2_4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4"/>
  <p:tag name="KSO_WM_UNIT_USESOURCEFORMAT_APPLY" val="1"/>
</p:tagLst>
</file>

<file path=ppt/tags/tag23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1486_5*n_h_h_i*1_2_5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5"/>
  <p:tag name="KSO_WM_UNIT_USESOURCEFORMAT_APPLY" val="1"/>
</p:tagLst>
</file>

<file path=ppt/tags/tag234.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4_1"/>
  <p:tag name="KSO_WM_UNIT_ID" val="diagram20170739_4*q_h_i*1_4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235.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4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4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236.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4_2"/>
  <p:tag name="KSO_WM_UNIT_ID" val="diagram20170739_4*q_h_i*1_4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237.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2_1"/>
  <p:tag name="KSO_WM_UNIT_ID" val="diagram20170739_4*q_h_i*1_2_1"/>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DIAGRAM_VIRTUALLY_FRAME" val="{&quot;height&quot;:216.48485828387373,&quot;left&quot;:76.05,&quot;top&quot;:135.8,&quot;width&quot;:371.2836613654469}"/>
</p:tagLst>
</file>

<file path=ppt/tags/tag238.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2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2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239.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2_2"/>
  <p:tag name="KSO_WM_UNIT_ID" val="diagram20170739_4*q_h_i*1_2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24.xml><?xml version="1.0" encoding="utf-8"?>
<p:tagLst xmlns:p="http://schemas.openxmlformats.org/presentationml/2006/main">
  <p:tag name="KSO_WM_TAG_VERSION" val="1.0"/>
  <p:tag name="KSO_WM_TEMPLATE_CATEGORY" val="diagram"/>
  <p:tag name="KSO_WM_TEMPLATE_INDEX" val="20174812"/>
  <p:tag name="KSO_WM_UNIT_TYPE" val="q_i"/>
  <p:tag name="KSO_WM_UNIT_INDEX" val="1_1"/>
  <p:tag name="KSO_WM_UNIT_ID" val="diagram20174812_3*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240.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1_1"/>
  <p:tag name="KSO_WM_UNIT_ID" val="diagram20170739_4*q_h_i*1_1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241.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1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1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242.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1_2"/>
  <p:tag name="KSO_WM_UNIT_ID" val="diagram20170739_4*q_h_i*1_1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2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270_1*l_i*1_2"/>
  <p:tag name="KSO_WM_TEMPLATE_CATEGORY" val="diagram"/>
  <p:tag name="KSO_WM_TEMPLATE_INDEX" val="20200270"/>
  <p:tag name="KSO_WM_UNIT_LAYERLEVEL" val="1_1"/>
  <p:tag name="KSO_WM_TAG_VERSION" val="1.0"/>
  <p:tag name="KSO_WM_UNIT_LINE_FORE_SCHEMECOLOR_INDEX" val="14"/>
  <p:tag name="KSO_WM_UNIT_LINE_FILL_TYPE"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270_1*l_h_i*1_1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4_1"/>
  <p:tag name="KSO_WM_UNIT_ID" val="diagram2017481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270_1*l_h_i*1_4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270_1*l_h_i*1_2_1"/>
  <p:tag name="KSO_WM_TEMPLATE_CATEGORY" val="diagram"/>
  <p:tag name="KSO_WM_TEMPLATE_INDEX" val="20200270"/>
  <p:tag name="KSO_WM_UNIT_LAYERLEVEL" val="1_1_1"/>
  <p:tag name="KSO_WM_TAG_VERSION" val="1.0"/>
  <p:tag name="KSO_WM_UNIT_FILL_FORE_SCHEMECOLOR_INDEX" val="15"/>
  <p:tag name="KSO_WM_UNIT_FILL_TYPE" val="1"/>
  <p:tag name="KSO_WM_UNIT_TEXT_FILL_FORE_SCHEMECOLOR_INDEX" val="2"/>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270_1*l_h_i*1_3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253.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54.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55.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56.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270_1*l_i*1_2"/>
  <p:tag name="KSO_WM_TEMPLATE_CATEGORY" val="diagram"/>
  <p:tag name="KSO_WM_TEMPLATE_INDEX" val="20200270"/>
  <p:tag name="KSO_WM_UNIT_LAYERLEVEL" val="1_1"/>
  <p:tag name="KSO_WM_TAG_VERSION" val="1.0"/>
  <p:tag name="KSO_WM_UNIT_LINE_FORE_SCHEMECOLOR_INDEX" val="14"/>
  <p:tag name="KSO_WM_UNIT_LINE_FILL_TYPE" val="2"/>
</p:tagLst>
</file>

<file path=ppt/tags/tag258.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3_1"/>
  <p:tag name="KSO_WM_UNIT_ID" val="diagram20170739_4*q_h_i*1_3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259.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3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3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26.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2_1"/>
  <p:tag name="KSO_WM_UNIT_ID" val="diagram2017481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260.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3_2"/>
  <p:tag name="KSO_WM_UNIT_ID" val="diagram20170739_4*q_h_i*1_3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261.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4_1"/>
  <p:tag name="KSO_WM_UNIT_ID" val="diagram20170739_4*q_h_i*1_4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262.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4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4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263.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4_2"/>
  <p:tag name="KSO_WM_UNIT_ID" val="diagram20170739_4*q_h_i*1_4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264.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2_1"/>
  <p:tag name="KSO_WM_UNIT_ID" val="diagram20170739_4*q_h_i*1_2_1"/>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DIAGRAM_VIRTUALLY_FRAME" val="{&quot;height&quot;:216.48485828387373,&quot;left&quot;:76.05,&quot;top&quot;:135.8,&quot;width&quot;:371.2836613654469}"/>
</p:tagLst>
</file>

<file path=ppt/tags/tag265.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2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2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266.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2_2"/>
  <p:tag name="KSO_WM_UNIT_ID" val="diagram20170739_4*q_h_i*1_2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267.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1_1"/>
  <p:tag name="KSO_WM_UNIT_ID" val="diagram20170739_4*q_h_i*1_1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268.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1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1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269.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1_2"/>
  <p:tag name="KSO_WM_UNIT_ID" val="diagram20170739_4*q_h_i*1_1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27.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3_2"/>
  <p:tag name="KSO_WM_UNIT_ID" val="diagram2017481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2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275.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2_1"/>
  <p:tag name="KSO_WM_UNIT_ID" val="diagram20168744_3*l_h_i*1_2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 name="KSO_WM_DIAGRAM_VIRTUALLY_FRAME" val="{&quot;height&quot;:200.7632283464567,&quot;left&quot;:90,&quot;top&quot;:89.9,&quot;width&quot;:464.0873228346457}"/>
</p:tagLst>
</file>

<file path=ppt/tags/tag276.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2_2"/>
  <p:tag name="KSO_WM_UNIT_ID" val="diagram20168744_3*l_h_i*1_2_2"/>
  <p:tag name="KSO_WM_UNIT_LAYERLEVEL" val="1_1_1"/>
  <p:tag name="KSO_WM_DIAGRAM_GROUP_CODE" val="l1-1"/>
  <p:tag name="KSO_WM_UNIT_FILL_FORE_SCHEMECOLOR_INDEX" val="5"/>
  <p:tag name="KSO_WM_UNIT_FILL_TYPE" val="1"/>
  <p:tag name="KSO_WM_UNIT_LINE_FORE_SCHEMECOLOR_INDEX" val="13"/>
  <p:tag name="KSO_WM_UNIT_LINE_FILL_TYPE" val="2"/>
  <p:tag name="KSO_WM_UNIT_TEXT_FILL_FORE_SCHEMECOLOR_INDEX" val="13"/>
  <p:tag name="KSO_WM_UNIT_TEXT_FILL_TYPE" val="1"/>
  <p:tag name="KSO_WM_DIAGRAM_VIRTUALLY_FRAME" val="{&quot;height&quot;:200.7632283464567,&quot;left&quot;:90,&quot;top&quot;:89.9,&quot;width&quot;:464.0873228346457}"/>
</p:tagLst>
</file>

<file path=ppt/tags/tag277.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2_3"/>
  <p:tag name="KSO_WM_UNIT_ID" val="diagram20168744_3*l_h_i*1_2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78.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2_4"/>
  <p:tag name="KSO_WM_UNIT_ID" val="diagram20168744_3*l_h_i*1_2_4"/>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79.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1"/>
  <p:tag name="KSO_WM_UNIT_ID" val="diagram20168744_3*l_h_i*1_3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 name="KSO_WM_DIAGRAM_VIRTUALLY_FRAME" val="{&quot;height&quot;:200.7632283464567,&quot;left&quot;:90,&quot;top&quot;:89.9,&quot;width&quot;:464.0873228346457}"/>
</p:tagLst>
</file>

<file path=ppt/tags/tag28.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5_1"/>
  <p:tag name="KSO_WM_UNIT_ID" val="diagram20174812_3*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280.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2"/>
  <p:tag name="KSO_WM_UNIT_ID" val="diagram20168744_3*l_h_i*1_3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81.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3"/>
  <p:tag name="KSO_WM_UNIT_ID" val="diagram20168744_3*l_h_i*1_3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82.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a"/>
  <p:tag name="KSO_WM_UNIT_INDEX" val="1_3_1"/>
  <p:tag name="KSO_WM_UNIT_LAYERLEVEL" val="1_1_1"/>
  <p:tag name="KSO_WM_UNIT_VALUE" val="11"/>
  <p:tag name="KSO_WM_UNIT_HIGHLIGHT" val="0"/>
  <p:tag name="KSO_WM_UNIT_COMPATIBLE" val="0"/>
  <p:tag name="KSO_WM_UNIT_CLEAR" val="0"/>
  <p:tag name="KSO_WM_DIAGRAM_GROUP_CODE" val="l1-1"/>
  <p:tag name="KSO_WM_UNIT_ID" val="diagram20168744_3*l_h_a*1_3_1"/>
  <p:tag name="KSO_WM_UNIT_PRESET_TEXT" val="OPTION 03"/>
  <p:tag name="KSO_WM_UNIT_TEXT_FILL_FORE_SCHEMECOLOR_INDEX" val="14"/>
  <p:tag name="KSO_WM_UNIT_TEXT_FILL_TYPE" val="1"/>
  <p:tag name="KSO_WM_DIAGRAM_VIRTUALLY_FRAME" val="{&quot;height&quot;:200.7632283464567,&quot;left&quot;:90,&quot;top&quot;:89.9,&quot;width&quot;:464.0873228346457}"/>
</p:tagLst>
</file>

<file path=ppt/tags/tag283.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a"/>
  <p:tag name="KSO_WM_UNIT_INDEX" val="1_2_1"/>
  <p:tag name="KSO_WM_UNIT_LAYERLEVEL" val="1_1_1"/>
  <p:tag name="KSO_WM_UNIT_VALUE" val="11"/>
  <p:tag name="KSO_WM_UNIT_HIGHLIGHT" val="0"/>
  <p:tag name="KSO_WM_UNIT_COMPATIBLE" val="0"/>
  <p:tag name="KSO_WM_UNIT_CLEAR" val="0"/>
  <p:tag name="KSO_WM_DIAGRAM_GROUP_CODE" val="l1-1"/>
  <p:tag name="KSO_WM_UNIT_ID" val="diagram20168744_3*l_h_a*1_2_1"/>
  <p:tag name="KSO_WM_UNIT_PRESET_TEXT" val="OPTION 02"/>
  <p:tag name="KSO_WM_UNIT_TEXT_FILL_FORE_SCHEMECOLOR_INDEX" val="14"/>
  <p:tag name="KSO_WM_UNIT_TEXT_FILL_TYPE" val="1"/>
  <p:tag name="KSO_WM_DIAGRAM_VIRTUALLY_FRAME" val="{&quot;height&quot;:200.7632283464567,&quot;left&quot;:90,&quot;top&quot;:89.9,&quot;width&quot;:464.0873228346457}"/>
</p:tagLst>
</file>

<file path=ppt/tags/tag284.xml><?xml version="1.0" encoding="utf-8"?>
<p:tagLst xmlns:p="http://schemas.openxmlformats.org/presentationml/2006/main">
  <p:tag name="KSO_WM_DIAGRAM_VIRTUALLY_FRAME" val="{&quot;height&quot;:200.7632283464567,&quot;left&quot;:90,&quot;top&quot;:89.9,&quot;width&quot;:464.0873228346457}"/>
</p:tagLst>
</file>

<file path=ppt/tags/tag285.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1_1"/>
  <p:tag name="KSO_WM_UNIT_ID" val="diagram20168744_3*l_h_i*1_1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 name="KSO_WM_DIAGRAM_VIRTUALLY_FRAME" val="{&quot;height&quot;:200.7632283464567,&quot;left&quot;:90,&quot;top&quot;:89.9,&quot;width&quot;:464.0873228346457}"/>
</p:tagLst>
</file>

<file path=ppt/tags/tag286.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1_2"/>
  <p:tag name="KSO_WM_UNIT_ID" val="diagram20168744_3*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87.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1_3"/>
  <p:tag name="KSO_WM_UNIT_ID" val="diagram20168744_3*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88.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1_4"/>
  <p:tag name="KSO_WM_UNIT_ID" val="diagram20168744_3*l_h_i*1_1_4"/>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89.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1_5"/>
  <p:tag name="KSO_WM_UNIT_ID" val="diagram20168744_3*l_h_i*1_1_5"/>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9.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1_1"/>
  <p:tag name="KSO_WM_UNIT_ID" val="diagram2017481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290.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a"/>
  <p:tag name="KSO_WM_UNIT_INDEX" val="1_1_1"/>
  <p:tag name="KSO_WM_UNIT_LAYERLEVEL" val="1_1_1"/>
  <p:tag name="KSO_WM_UNIT_VALUE" val="11"/>
  <p:tag name="KSO_WM_UNIT_HIGHLIGHT" val="0"/>
  <p:tag name="KSO_WM_UNIT_COMPATIBLE" val="0"/>
  <p:tag name="KSO_WM_UNIT_CLEAR" val="0"/>
  <p:tag name="KSO_WM_DIAGRAM_GROUP_CODE" val="l1-1"/>
  <p:tag name="KSO_WM_UNIT_ID" val="diagram20168744_3*l_h_a*1_1_1"/>
  <p:tag name="KSO_WM_UNIT_PRESET_TEXT" val="OPTION 01"/>
  <p:tag name="KSO_WM_UNIT_TEXT_FILL_FORE_SCHEMECOLOR_INDEX" val="14"/>
  <p:tag name="KSO_WM_UNIT_TEXT_FILL_TYPE" val="1"/>
  <p:tag name="KSO_WM_DIAGRAM_VIRTUALLY_FRAME" val="{&quot;height&quot;:200.7632283464567,&quot;left&quot;:90,&quot;top&quot;:89.9,&quot;width&quot;:464.0873228346457}"/>
</p:tagLst>
</file>

<file path=ppt/tags/tag291.xml><?xml version="1.0" encoding="utf-8"?>
<p:tagLst xmlns:p="http://schemas.openxmlformats.org/presentationml/2006/main">
  <p:tag name="KSO_WM_TAG_VERSION" val="1.0"/>
  <p:tag name="KSO_WM_BEAUTIFY_FLAG" val="#wm#"/>
  <p:tag name="KSO_WM_UNIT_TYPE" val="i"/>
  <p:tag name="KSO_WM_UNIT_ID" val="diagram20168744_3*i*19"/>
  <p:tag name="KSO_WM_TEMPLATE_CATEGORY" val="diagram"/>
  <p:tag name="KSO_WM_TEMPLATE_INDEX" val="20168744"/>
  <p:tag name="KSO_WM_UNIT_INDEX" val="19"/>
  <p:tag name="KSO_WM_DIAGRAM_VIRTUALLY_FRAME" val="{&quot;height&quot;:200.7632283464567,&quot;left&quot;:90,&quot;top&quot;:89.9,&quot;width&quot;:464.0873228346457}"/>
</p:tagLst>
</file>

<file path=ppt/tags/tag292.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4"/>
  <p:tag name="KSO_WM_UNIT_ID" val="diagram20168744_3*l_h_i*1_3_4"/>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93.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5"/>
  <p:tag name="KSO_WM_UNIT_ID" val="diagram20168744_3*l_h_i*1_3_5"/>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94.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6"/>
  <p:tag name="KSO_WM_UNIT_ID" val="diagram20168744_3*l_h_i*1_3_6"/>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95.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7"/>
  <p:tag name="KSO_WM_UNIT_ID" val="diagram20168744_3*l_h_i*1_3_7"/>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96.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8"/>
  <p:tag name="KSO_WM_UNIT_ID" val="diagram20168744_3*l_h_i*1_3_8"/>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97.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9"/>
  <p:tag name="KSO_WM_UNIT_ID" val="diagram20168744_3*l_h_i*1_3_9"/>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98.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3_10"/>
  <p:tag name="KSO_WM_UNIT_ID" val="diagram20168744_3*l_h_i*1_3_10"/>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ags/tag299.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1"/>
  <p:tag name="KSO_WM_UNIT_ID" val="diagram20168744_3*l_h_i*1_1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5_1"/>
  <p:tag name="KSO_WM_UNIT_ID" val="diagram20174812_3*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2*126"/>
  <p:tag name="KSO_WM_UNIT_FILL_FORE_SCHEMECOLOR_INDEX" val="14"/>
  <p:tag name="KSO_WM_UNIT_FILL_TYPE" val="1"/>
  <p:tag name="KSO_WM_DIAGRAM_VIRTUALLY_FRAME" val="{&quot;height&quot;:223.31621627742715,&quot;left&quot;:16,&quot;top&quot;:112.5,&quot;width&quot;:601.9083960805586}"/>
</p:tagLst>
</file>

<file path=ppt/tags/tag300.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2"/>
  <p:tag name="KSO_WM_UNIT_ID" val="diagram20168744_3*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01.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3"/>
  <p:tag name="KSO_WM_UNIT_ID" val="diagram20168744_3*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02.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4"/>
  <p:tag name="KSO_WM_UNIT_ID" val="diagram20168744_3*l_h_i*1_1_4"/>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Lst>
</file>

<file path=ppt/tags/tag303.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5"/>
  <p:tag name="KSO_WM_UNIT_ID" val="diagram20168744_3*l_h_i*1_1_5"/>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Lst>
</file>

<file path=ppt/tags/tag304.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a"/>
  <p:tag name="KSO_WM_UNIT_INDEX" val="1_1_1"/>
  <p:tag name="KSO_WM_UNIT_LAYERLEVEL" val="1_1_1"/>
  <p:tag name="KSO_WM_UNIT_VALUE" val="11"/>
  <p:tag name="KSO_WM_UNIT_HIGHLIGHT" val="0"/>
  <p:tag name="KSO_WM_UNIT_COMPATIBLE" val="0"/>
  <p:tag name="KSO_WM_UNIT_CLEAR" val="0"/>
  <p:tag name="KSO_WM_DIAGRAM_GROUP_CODE" val="l1-1"/>
  <p:tag name="KSO_WM_UNIT_ID" val="diagram20168744_3*l_h_a*1_1_1"/>
  <p:tag name="KSO_WM_UNIT_PRESET_TEXT" val="OPTION 01"/>
  <p:tag name="KSO_WM_UNIT_TEXT_FILL_FORE_SCHEMECOLOR_INDEX" val="14"/>
  <p:tag name="KSO_WM_UNIT_TEXT_FILL_TYPE" val="1"/>
</p:tagLst>
</file>

<file path=ppt/tags/tag305.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2_1"/>
  <p:tag name="KSO_WM_UNIT_ID" val="diagram20168744_3*l_h_i*1_2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Lst>
</file>

<file path=ppt/tags/tag306.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2_2"/>
  <p:tag name="KSO_WM_UNIT_ID" val="diagram20168744_3*l_h_i*1_2_2"/>
  <p:tag name="KSO_WM_UNIT_LAYERLEVEL" val="1_1_1"/>
  <p:tag name="KSO_WM_DIAGRAM_GROUP_CODE" val="l1-1"/>
  <p:tag name="KSO_WM_UNIT_FILL_FORE_SCHEMECOLOR_INDEX" val="5"/>
  <p:tag name="KSO_WM_UNIT_FILL_TYPE" val="1"/>
  <p:tag name="KSO_WM_UNIT_LINE_FORE_SCHEMECOLOR_INDEX" val="13"/>
  <p:tag name="KSO_WM_UNIT_LINE_FILL_TYPE" val="2"/>
  <p:tag name="KSO_WM_UNIT_TEXT_FILL_FORE_SCHEMECOLOR_INDEX" val="13"/>
  <p:tag name="KSO_WM_UNIT_TEXT_FILL_TYPE" val="1"/>
</p:tagLst>
</file>

<file path=ppt/tags/tag307.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2_3"/>
  <p:tag name="KSO_WM_UNIT_ID" val="diagram20168744_3*l_h_i*1_2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08.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2_4"/>
  <p:tag name="KSO_WM_UNIT_ID" val="diagram20168744_3*l_h_i*1_2_4"/>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09.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a"/>
  <p:tag name="KSO_WM_UNIT_INDEX" val="1_2_1"/>
  <p:tag name="KSO_WM_UNIT_LAYERLEVEL" val="1_1_1"/>
  <p:tag name="KSO_WM_UNIT_VALUE" val="11"/>
  <p:tag name="KSO_WM_UNIT_HIGHLIGHT" val="0"/>
  <p:tag name="KSO_WM_UNIT_COMPATIBLE" val="0"/>
  <p:tag name="KSO_WM_UNIT_CLEAR" val="0"/>
  <p:tag name="KSO_WM_DIAGRAM_GROUP_CODE" val="l1-1"/>
  <p:tag name="KSO_WM_UNIT_ID" val="diagram20168744_3*l_h_a*1_2_1"/>
  <p:tag name="KSO_WM_UNIT_PRESET_TEXT" val="OPTION 02"/>
  <p:tag name="KSO_WM_UNIT_TEXT_FILL_FORE_SCHEMECOLOR_INDEX" val="14"/>
  <p:tag name="KSO_WM_UNIT_TEXT_FILL_TYPE" val="1"/>
</p:tagLst>
</file>

<file path=ppt/tags/tag31.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3_1"/>
  <p:tag name="KSO_WM_UNIT_ID" val="diagram2017481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9*129"/>
  <p:tag name="KSO_WM_UNIT_FILL_FORE_SCHEMECOLOR_INDEX" val="14"/>
  <p:tag name="KSO_WM_UNIT_FILL_TYPE" val="1"/>
  <p:tag name="KSO_WM_DIAGRAM_VIRTUALLY_FRAME" val="{&quot;height&quot;:223.31621627742715,&quot;left&quot;:16,&quot;top&quot;:112.5,&quot;width&quot;:601.9083960805586}"/>
</p:tagLst>
</file>

<file path=ppt/tags/tag310.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1"/>
  <p:tag name="KSO_WM_UNIT_ID" val="diagram20168744_3*l_h_i*1_1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Lst>
</file>

<file path=ppt/tags/tag311.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2"/>
  <p:tag name="KSO_WM_UNIT_ID" val="diagram20168744_3*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12.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3"/>
  <p:tag name="KSO_WM_UNIT_ID" val="diagram20168744_3*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13.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4"/>
  <p:tag name="KSO_WM_UNIT_ID" val="diagram20168744_3*l_h_i*1_1_4"/>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Lst>
</file>

<file path=ppt/tags/tag314.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i"/>
  <p:tag name="KSO_WM_UNIT_INDEX" val="1_1_5"/>
  <p:tag name="KSO_WM_UNIT_ID" val="diagram20168744_3*l_h_i*1_1_5"/>
  <p:tag name="KSO_WM_UNIT_LAYERLEVEL" val="1_1_1"/>
  <p:tag name="KSO_WM_DIAGRAM_GROUP_CODE" val="l1-1"/>
  <p:tag name="KSO_WM_UNIT_FILL_FORE_SCHEMECOLOR_INDEX" val="15"/>
  <p:tag name="KSO_WM_UNIT_FILL_TYPE" val="1"/>
  <p:tag name="KSO_WM_UNIT_TEXT_FILL_FORE_SCHEMECOLOR_INDEX" val="13"/>
  <p:tag name="KSO_WM_UNIT_TEXT_FILL_TYPE" val="1"/>
</p:tagLst>
</file>

<file path=ppt/tags/tag315.xml><?xml version="1.0" encoding="utf-8"?>
<p:tagLst xmlns:p="http://schemas.openxmlformats.org/presentationml/2006/main">
  <p:tag name="KSO_WM_TAG_VERSION" val="1.0"/>
  <p:tag name="KSO_WM_BEAUTIFY_FLAG" val=""/>
  <p:tag name="KSO_WM_TEMPLATE_CATEGORY" val="diagram"/>
  <p:tag name="KSO_WM_TEMPLATE_INDEX" val="20168744"/>
  <p:tag name="KSO_WM_UNIT_TYPE" val="l_h_a"/>
  <p:tag name="KSO_WM_UNIT_INDEX" val="1_1_1"/>
  <p:tag name="KSO_WM_UNIT_LAYERLEVEL" val="1_1_1"/>
  <p:tag name="KSO_WM_UNIT_VALUE" val="11"/>
  <p:tag name="KSO_WM_UNIT_HIGHLIGHT" val="0"/>
  <p:tag name="KSO_WM_UNIT_COMPATIBLE" val="0"/>
  <p:tag name="KSO_WM_UNIT_CLEAR" val="0"/>
  <p:tag name="KSO_WM_DIAGRAM_GROUP_CODE" val="l1-1"/>
  <p:tag name="KSO_WM_UNIT_ID" val="diagram20168744_3*l_h_a*1_1_1"/>
  <p:tag name="KSO_WM_UNIT_PRESET_TEXT" val="OPTION 01"/>
  <p:tag name="KSO_WM_UNIT_TEXT_FILL_FORE_SCHEMECOLOR_INDEX" val="14"/>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1_1"/>
  <p:tag name="KSO_WM_UNIT_ID" val="diagram2017481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6*121"/>
  <p:tag name="KSO_WM_UNIT_FILL_FORE_SCHEMECOLOR_INDEX" val="14"/>
  <p:tag name="KSO_WM_UNIT_FILL_TYPE" val="1"/>
  <p:tag name="KSO_WM_DIAGRAM_VIRTUALLY_FRAME" val="{&quot;height&quot;:223.31621627742715,&quot;left&quot;:16,&quot;top&quot;:112.5,&quot;width&quot;:601.9083960805586}"/>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25.xml><?xml version="1.0" encoding="utf-8"?>
<p:tagLst xmlns:p="http://schemas.openxmlformats.org/presentationml/2006/main">
  <p:tag name="KSO_WM_TAG_VERSION" val="1.0"/>
  <p:tag name="KSO_WM_TEMPLATE_CATEGORY" val="diagram"/>
  <p:tag name="KSO_WM_TEMPLATE_INDEX" val="20169914"/>
  <p:tag name="KSO_WM_UNIT_TYPE" val="l_h_i"/>
  <p:tag name="KSO_WM_UNIT_INDEX" val="1_8_4"/>
  <p:tag name="KSO_WM_UNIT_ID" val="diagram20169914_7*l_h_i*1_8_4"/>
  <p:tag name="KSO_WM_UNIT_LAYERLEVEL" val="1_1_1"/>
  <p:tag name="KSO_WM_DIAGRAM_GROUP_CODE" val="l1-1"/>
  <p:tag name="KSO_WM_UNIT_FILL_FORE_SCHEMECOLOR_INDEX" val="14"/>
  <p:tag name="KSO_WM_UNIT_FILL_TYPE" val="1"/>
  <p:tag name="KSO_WM_UNIT_LINE_FORE_SCHEMECOLOR_INDEX" val="14"/>
  <p:tag name="KSO_WM_UNIT_LINE_FILL_TYPE" val="2"/>
</p:tagLst>
</file>

<file path=ppt/tags/tag326.xml><?xml version="1.0" encoding="utf-8"?>
<p:tagLst xmlns:p="http://schemas.openxmlformats.org/presentationml/2006/main">
  <p:tag name="KSO_WM_TAG_VERSION" val="1.0"/>
  <p:tag name="KSO_WM_TEMPLATE_CATEGORY" val="diagram"/>
  <p:tag name="KSO_WM_TEMPLATE_INDEX" val="20169914"/>
  <p:tag name="KSO_WM_UNIT_TYPE" val="l_h_i"/>
  <p:tag name="KSO_WM_UNIT_INDEX" val="1_4_5"/>
  <p:tag name="KSO_WM_UNIT_ID" val="diagram20169914_7*l_h_i*1_4_5"/>
  <p:tag name="KSO_WM_UNIT_LAYERLEVEL" val="1_1_1"/>
  <p:tag name="KSO_WM_DIAGRAM_GROUP_CODE" val="l1-1"/>
  <p:tag name="KSO_WM_UNIT_FILL_FORE_SCHEMECOLOR_INDEX" val="14"/>
  <p:tag name="KSO_WM_UNIT_FILL_TYPE" val="1"/>
  <p:tag name="KSO_WM_UNIT_LINE_FORE_SCHEMECOLOR_INDEX" val="14"/>
  <p:tag name="KSO_WM_UNIT_LINE_FILL_TYPE" val="2"/>
</p:tagLst>
</file>

<file path=ppt/tags/tag327.xml><?xml version="1.0" encoding="utf-8"?>
<p:tagLst xmlns:p="http://schemas.openxmlformats.org/presentationml/2006/main">
  <p:tag name="KSO_WM_TAG_VERSION" val="1.0"/>
  <p:tag name="KSO_WM_TEMPLATE_CATEGORY" val="diagram"/>
  <p:tag name="KSO_WM_TEMPLATE_INDEX" val="20169914"/>
  <p:tag name="KSO_WM_UNIT_TYPE" val="l_h_i"/>
  <p:tag name="KSO_WM_UNIT_INDEX" val="1_7_3"/>
  <p:tag name="KSO_WM_UNIT_ID" val="diagram20169914_7*l_h_i*1_7_3"/>
  <p:tag name="KSO_WM_UNIT_LAYERLEVEL" val="1_1_1"/>
  <p:tag name="KSO_WM_DIAGRAM_GROUP_CODE" val="l1-1"/>
  <p:tag name="KSO_WM_UNIT_FILL_FORE_SCHEMECOLOR_INDEX" val="14"/>
  <p:tag name="KSO_WM_UNIT_FILL_TYPE" val="1"/>
  <p:tag name="KSO_WM_UNIT_LINE_FORE_SCHEMECOLOR_INDEX" val="14"/>
  <p:tag name="KSO_WM_UNIT_LINE_FILL_TYPE" val="2"/>
</p:tagLst>
</file>

<file path=ppt/tags/tag328.xml><?xml version="1.0" encoding="utf-8"?>
<p:tagLst xmlns:p="http://schemas.openxmlformats.org/presentationml/2006/main">
  <p:tag name="KSO_WM_TAG_VERSION" val="1.0"/>
  <p:tag name="KSO_WM_TEMPLATE_CATEGORY" val="diagram"/>
  <p:tag name="KSO_WM_TEMPLATE_INDEX" val="20169914"/>
  <p:tag name="KSO_WM_UNIT_TYPE" val="l_h_i"/>
  <p:tag name="KSO_WM_UNIT_INDEX" val="1_6_3"/>
  <p:tag name="KSO_WM_UNIT_ID" val="diagram20169914_7*l_h_i*1_6_3"/>
  <p:tag name="KSO_WM_UNIT_LAYERLEVEL" val="1_1_1"/>
  <p:tag name="KSO_WM_DIAGRAM_GROUP_CODE" val="l1-1"/>
  <p:tag name="KSO_WM_UNIT_FILL_FORE_SCHEMECOLOR_INDEX" val="14"/>
  <p:tag name="KSO_WM_UNIT_FILL_TYPE" val="1"/>
  <p:tag name="KSO_WM_UNIT_LINE_FORE_SCHEMECOLOR_INDEX" val="14"/>
  <p:tag name="KSO_WM_UNIT_LINE_FILL_TYPE" val="2"/>
</p:tagLst>
</file>

<file path=ppt/tags/tag329.xml><?xml version="1.0" encoding="utf-8"?>
<p:tagLst xmlns:p="http://schemas.openxmlformats.org/presentationml/2006/main">
  <p:tag name="KSO_WM_TAG_VERSION" val="1.0"/>
  <p:tag name="KSO_WM_TEMPLATE_CATEGORY" val="diagram"/>
  <p:tag name="KSO_WM_TEMPLATE_INDEX" val="20169914"/>
  <p:tag name="KSO_WM_UNIT_TYPE" val="l_h_i"/>
  <p:tag name="KSO_WM_UNIT_INDEX" val="1_5_3"/>
  <p:tag name="KSO_WM_UNIT_ID" val="diagram20169914_7*l_h_i*1_5_3"/>
  <p:tag name="KSO_WM_UNIT_LAYERLEVEL" val="1_1_1"/>
  <p:tag name="KSO_WM_DIAGRAM_GROUP_CODE" val="l1-1"/>
  <p:tag name="KSO_WM_UNIT_FILL_FORE_SCHEMECOLOR_INDEX" val="14"/>
  <p:tag name="KSO_WM_UNIT_FILL_TYPE" val="1"/>
  <p:tag name="KSO_WM_UNIT_LINE_FORE_SCHEMECOLOR_INDEX" val="14"/>
  <p:tag name="KSO_WM_UNIT_LINE_FILL_TYPE" val="2"/>
</p:tagLst>
</file>

<file path=ppt/tags/tag33.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2_1"/>
  <p:tag name="KSO_WM_UNIT_ID" val="diagram2017481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0*139"/>
  <p:tag name="KSO_WM_UNIT_FILL_FORE_SCHEMECOLOR_INDEX" val="14"/>
  <p:tag name="KSO_WM_UNIT_FILL_TYPE" val="1"/>
  <p:tag name="KSO_WM_DIAGRAM_VIRTUALLY_FRAME" val="{&quot;height&quot;:223.31621627742715,&quot;left&quot;:16,&quot;top&quot;:112.5,&quot;width&quot;:601.9083960805586}"/>
</p:tagLst>
</file>

<file path=ppt/tags/tag330.xml><?xml version="1.0" encoding="utf-8"?>
<p:tagLst xmlns:p="http://schemas.openxmlformats.org/presentationml/2006/main">
  <p:tag name="KSO_WM_TAG_VERSION" val="1.0"/>
  <p:tag name="KSO_WM_TEMPLATE_CATEGORY" val="diagram"/>
  <p:tag name="KSO_WM_TEMPLATE_INDEX" val="20169914"/>
  <p:tag name="KSO_WM_UNIT_TYPE" val="l_h_i"/>
  <p:tag name="KSO_WM_UNIT_INDEX" val="1_5_4"/>
  <p:tag name="KSO_WM_UNIT_ID" val="diagram20169914_7*l_h_i*1_5_4"/>
  <p:tag name="KSO_WM_UNIT_LAYERLEVEL" val="1_1_1"/>
  <p:tag name="KSO_WM_DIAGRAM_GROUP_CODE" val="l1-1"/>
  <p:tag name="KSO_WM_UNIT_FILL_FORE_SCHEMECOLOR_INDEX" val="14"/>
  <p:tag name="KSO_WM_UNIT_FILL_TYPE" val="1"/>
  <p:tag name="KSO_WM_UNIT_LINE_FORE_SCHEMECOLOR_INDEX" val="14"/>
  <p:tag name="KSO_WM_UNIT_LINE_FILL_TYPE" val="2"/>
</p:tagLst>
</file>

<file path=ppt/tags/tag331.xml><?xml version="1.0" encoding="utf-8"?>
<p:tagLst xmlns:p="http://schemas.openxmlformats.org/presentationml/2006/main">
  <p:tag name="KSO_WM_TAG_VERSION" val="1.0"/>
  <p:tag name="KSO_WM_TEMPLATE_CATEGORY" val="diagram"/>
  <p:tag name="KSO_WM_TEMPLATE_INDEX" val="20169914"/>
  <p:tag name="KSO_WM_UNIT_TYPE" val="l_h_i"/>
  <p:tag name="KSO_WM_UNIT_INDEX" val="1_1_3"/>
  <p:tag name="KSO_WM_UNIT_ID" val="diagram20169914_7*l_h_i*1_1_3"/>
  <p:tag name="KSO_WM_UNIT_LAYERLEVEL" val="1_1_1"/>
  <p:tag name="KSO_WM_DIAGRAM_GROUP_CODE" val="l1-1"/>
  <p:tag name="KSO_WM_UNIT_FILL_FORE_SCHEMECOLOR_INDEX" val="14"/>
  <p:tag name="KSO_WM_UNIT_FILL_TYPE" val="1"/>
  <p:tag name="KSO_WM_UNIT_LINE_FORE_SCHEMECOLOR_INDEX" val="14"/>
  <p:tag name="KSO_WM_UNIT_LINE_FILL_TYPE" val="2"/>
</p:tagLst>
</file>

<file path=ppt/tags/tag332.xml><?xml version="1.0" encoding="utf-8"?>
<p:tagLst xmlns:p="http://schemas.openxmlformats.org/presentationml/2006/main">
  <p:tag name="KSO_WM_TAG_VERSION" val="1.0"/>
  <p:tag name="KSO_WM_TEMPLATE_CATEGORY" val="diagram"/>
  <p:tag name="KSO_WM_TEMPLATE_INDEX" val="20169914"/>
  <p:tag name="KSO_WM_UNIT_TYPE" val="l_h_i"/>
  <p:tag name="KSO_WM_UNIT_INDEX" val="1_1_4"/>
  <p:tag name="KSO_WM_UNIT_ID" val="diagram20169914_7*l_h_i*1_1_4"/>
  <p:tag name="KSO_WM_UNIT_LAYERLEVEL" val="1_1_1"/>
  <p:tag name="KSO_WM_DIAGRAM_GROUP_CODE" val="l1-1"/>
  <p:tag name="KSO_WM_UNIT_FILL_FORE_SCHEMECOLOR_INDEX" val="14"/>
  <p:tag name="KSO_WM_UNIT_FILL_TYPE" val="1"/>
  <p:tag name="KSO_WM_UNIT_LINE_FORE_SCHEMECOLOR_INDEX" val="14"/>
  <p:tag name="KSO_WM_UNIT_LINE_FILL_TYPE" val="2"/>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34.xml><?xml version="1.0" encoding="utf-8"?>
<p:tagLst xmlns:p="http://schemas.openxmlformats.org/presentationml/2006/main">
  <p:tag name="KSO_WM_UNIT_VALUE" val="6"/>
  <p:tag name="KSO_WM_UNIT_HIGHLIGHT" val="0"/>
  <p:tag name="KSO_WM_UNIT_COMPATIBLE" val="0"/>
  <p:tag name="KSO_WM_TAG_VERSION" val="1.0"/>
  <p:tag name="KSO_WM_TEMPLATE_CATEGORY" val="diagram"/>
  <p:tag name="KSO_WM_TEMPLATE_INDEX" val="20174812"/>
  <p:tag name="KSO_WM_UNIT_TYPE" val="q_a"/>
  <p:tag name="KSO_WM_UNIT_INDEX" val="1_1"/>
  <p:tag name="KSO_WM_UNIT_ID" val="diagram20174812_3*q_a*1_1"/>
  <p:tag name="KSO_WM_UNIT_LAYERLEVEL" val="1_1"/>
  <p:tag name="KSO_WM_DIAGRAM_GROUP_CODE" val="q1-1"/>
  <p:tag name="KSO_WM_UNIT_DIAGRAM_ISNUMVISUAL" val="0"/>
  <p:tag name="KSO_WM_UNIT_DIAGRAM_ISREFERUNIT" val="0"/>
  <p:tag name="KSO_WM_UNIT_ISCONTENTSTITLE" val="0"/>
  <p:tag name="KSO_WM_UNIT_PRESET_TEXT" val="添加标题"/>
  <p:tag name="KSO_WM_UNIT_NOCLEAR" val="0"/>
  <p:tag name="KSO_WM_UNIT_TEXT_FILL_FORE_SCHEMECOLOR_INDEX" val="14"/>
  <p:tag name="KSO_WM_UNIT_TEXT_FILL_TYPE" val="1"/>
  <p:tag name="KSO_WM_DIAGRAM_VIRTUALLY_FRAME" val="{&quot;height&quot;:223.31621627742715,&quot;left&quot;:16,&quot;top&quot;:112.5,&quot;width&quot;:601.9083960805586}"/>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46.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 name="KSO_WPP_MARK_KEY" val="b0327379-e3cf-43ae-a3ab-cda0c2d45a49"/>
  <p:tag name="COMMONDATA" val="eyJoZGlkIjoiZWNhYzc5NThlMmQ4YTlhZTI0ZTMyYWFhZWUyMTMxNjcifQ=="/>
  <p:tag name="commondata" val="eyJoZGlkIjoiOTAzMTRkZjMwNTliNmMzODI0ZjdhMWMyMzc2MjJiNjkifQ=="/>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x*1_4_1"/>
  <p:tag name="KSO_WM_TEMPLATE_CATEGORY" val="diagram"/>
  <p:tag name="KSO_WM_TEMPLATE_INDEX" val="20174812"/>
  <p:tag name="KSO_WM_UNIT_LAYERLEVEL" val="1_1_1"/>
  <p:tag name="KSO_WM_TAG_VERSION" val="1.0"/>
  <p:tag name="KSO_WM_UNIT_VALUE" val="150*150"/>
  <p:tag name="KSO_WM_UNIT_TYPE" val="q_h_x"/>
  <p:tag name="KSO_WM_UNIT_INDEX" val="1_4_1"/>
  <p:tag name="KSO_WM_DIAGRAM_VIRTUALLY_FRAME" val="{&quot;height&quot;:223.31621627742715,&quot;left&quot;:16,&quot;top&quot;:112.5,&quot;width&quot;:601.9083960805586}"/>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6"/>
  <p:tag name="KSO_WM_UNIT_ID" val="diagram20198907_1*q_h_i*1_2_6"/>
  <p:tag name="KSO_WM_TEMPLATE_CATEGORY" val="diagram"/>
  <p:tag name="KSO_WM_TEMPLATE_INDEX" val="20198907"/>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8907_1*q_h_i*1_1_3"/>
  <p:tag name="KSO_WM_TEMPLATE_CATEGORY" val="diagram"/>
  <p:tag name="KSO_WM_TEMPLATE_INDEX" val="20198907"/>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8907_1*q_h_i*1_1_2"/>
  <p:tag name="KSO_WM_TEMPLATE_CATEGORY" val="diagram"/>
  <p:tag name="KSO_WM_TEMPLATE_INDEX" val="20198907"/>
  <p:tag name="KSO_WM_UNIT_LAYERLEVEL" val="1_1_1"/>
  <p:tag name="KSO_WM_TAG_VERSION" val="1.0"/>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198907_1*q_h_i*1_2_5"/>
  <p:tag name="KSO_WM_TEMPLATE_CATEGORY" val="diagram"/>
  <p:tag name="KSO_WM_TEMPLATE_INDEX" val="20198907"/>
  <p:tag name="KSO_WM_UNIT_LAYERLEVEL" val="1_1_1"/>
  <p:tag name="KSO_WM_TAG_VERSION" val="1.0"/>
  <p:tag name="KSO_WM_UNIT_TEXT_FILL_FORE_SCHEMECOLOR_INDEX" val="14"/>
  <p:tag name="KSO_WM_UNIT_TEXT_FILL_TYPE" val="1"/>
</p:tagLst>
</file>

<file path=ppt/tags/tag43.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3_1"/>
  <p:tag name="KSO_WM_UNIT_ID" val="diagram20170739_4*q_h_i*1_3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44.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3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3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45.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3_2"/>
  <p:tag name="KSO_WM_UNIT_ID" val="diagram20170739_4*q_h_i*1_3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46.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4_1"/>
  <p:tag name="KSO_WM_UNIT_ID" val="diagram20170739_4*q_h_i*1_4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47.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4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4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48.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4_2"/>
  <p:tag name="KSO_WM_UNIT_ID" val="diagram20170739_4*q_h_i*1_4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49.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2_1"/>
  <p:tag name="KSO_WM_UNIT_ID" val="diagram20170739_4*q_h_i*1_2_1"/>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DIAGRAM_VIRTUALLY_FRAME" val="{&quot;height&quot;:216.48485828387373,&quot;left&quot;:76.05,&quot;top&quot;:135.8,&quot;width&quot;:371.2836613654469}"/>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2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2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51.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2_2"/>
  <p:tag name="KSO_WM_UNIT_ID" val="diagram20170739_4*q_h_i*1_2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52.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1_1"/>
  <p:tag name="KSO_WM_UNIT_ID" val="diagram20170739_4*q_h_i*1_1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53.xml><?xml version="1.0" encoding="utf-8"?>
<p:tagLst xmlns:p="http://schemas.openxmlformats.org/presentationml/2006/main">
  <p:tag name="KSO_WM_TAG_VERSION" val="1.0"/>
  <p:tag name="KSO_WM_TEMPLATE_CATEGORY" val="diagram"/>
  <p:tag name="KSO_WM_TEMPLATE_INDEX" val="20170739"/>
  <p:tag name="KSO_WM_UNIT_TYPE" val="q_h_a"/>
  <p:tag name="KSO_WM_UNIT_INDEX" val="1_1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1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54.xml><?xml version="1.0" encoding="utf-8"?>
<p:tagLst xmlns:p="http://schemas.openxmlformats.org/presentationml/2006/main">
  <p:tag name="KSO_WM_TAG_VERSION" val="1.0"/>
  <p:tag name="KSO_WM_TEMPLATE_CATEGORY" val="diagram"/>
  <p:tag name="KSO_WM_TEMPLATE_INDEX" val="20170739"/>
  <p:tag name="KSO_WM_UNIT_TYPE" val="q_h_i"/>
  <p:tag name="KSO_WM_UNIT_INDEX" val="1_1_2"/>
  <p:tag name="KSO_WM_UNIT_ID" val="diagram20170739_4*q_h_i*1_1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55.xml><?xml version="1.0" encoding="utf-8"?>
<p:tagLst xmlns:p="http://schemas.openxmlformats.org/presentationml/2006/main">
  <p:tag name="KSO_WM_TEMPLATE_CATEGORY" val="diagram"/>
  <p:tag name="KSO_WM_TEMPLATE_INDEX" val="20170829"/>
  <p:tag name="KSO_WM_UNIT_TYPE" val="p_h_i"/>
  <p:tag name="KSO_WM_UNIT_INDEX" val="1_1_1"/>
  <p:tag name="KSO_WM_UNIT_ID" val="diagram20170829_1*p_h_i*1_1_1"/>
  <p:tag name="KSO_WM_UNIT_LAYERLEVEL" val="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56.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57.xml><?xml version="1.0" encoding="utf-8"?>
<p:tagLst xmlns:p="http://schemas.openxmlformats.org/presentationml/2006/main">
  <p:tag name="KSO_WM_TEMPLATE_CATEGORY" val="diagram"/>
  <p:tag name="KSO_WM_TEMPLATE_INDEX" val="20170829"/>
  <p:tag name="KSO_WM_UNIT_TYPE" val="p_h_h_i"/>
  <p:tag name="KSO_WM_UNIT_INDEX" val="1_1_2_1"/>
  <p:tag name="KSO_WM_UNIT_ID" val="diagram20170829_1*p_h_h_i*1_1_2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58.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270_1*l_i*1_1"/>
  <p:tag name="KSO_WM_TEMPLATE_CATEGORY" val="diagram"/>
  <p:tag name="KSO_WM_TEMPLATE_INDEX" val="20200270"/>
  <p:tag name="KSO_WM_UNIT_LAYERLEVEL" val="1_1"/>
  <p:tag name="KSO_WM_TAG_VERSION" val="1.0"/>
  <p:tag name="KSO_WM_UNIT_LINE_FORE_SCHEMECOLOR_INDEX" val="14"/>
  <p:tag name="KSO_WM_UNIT_LINE_FILL_TYPE" val="2"/>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270_1*l_i*1_2"/>
  <p:tag name="KSO_WM_TEMPLATE_CATEGORY" val="diagram"/>
  <p:tag name="KSO_WM_TEMPLATE_INDEX" val="20200270"/>
  <p:tag name="KSO_WM_UNIT_LAYERLEVEL" val="1_1"/>
  <p:tag name="KSO_WM_TAG_VERSION" val="1.0"/>
  <p:tag name="KSO_WM_UNIT_LINE_FORE_SCHEMECOLOR_INDEX" val="14"/>
  <p:tag name="KSO_WM_UNIT_LINE_FILL_TYPE"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270_1*l_h_i*1_1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270_1*l_h_i*1_4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270_1*l_h_i*1_2_1"/>
  <p:tag name="KSO_WM_TEMPLATE_CATEGORY" val="diagram"/>
  <p:tag name="KSO_WM_TEMPLATE_INDEX" val="20200270"/>
  <p:tag name="KSO_WM_UNIT_LAYERLEVEL" val="1_1_1"/>
  <p:tag name="KSO_WM_TAG_VERSION" val="1.0"/>
  <p:tag name="KSO_WM_UNIT_FILL_FORE_SCHEMECOLOR_INDEX" val="15"/>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270_1*l_h_i*1_3_1"/>
  <p:tag name="KSO_WM_TEMPLATE_CATEGORY" val="diagram"/>
  <p:tag name="KSO_WM_TEMPLATE_INDEX" val="20200270"/>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66.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67.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68.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75.xml><?xml version="1.0" encoding="utf-8"?>
<p:tagLst xmlns:p="http://schemas.openxmlformats.org/presentationml/2006/main">
  <p:tag name="KSO_WM_TAG_VERSION" val="1.0"/>
  <p:tag name="KSO_WM_TEMPLATE_CATEGORY" val="diagram"/>
  <p:tag name="KSO_WM_TEMPLATE_INDEX" val="20174812"/>
  <p:tag name="KSO_WM_UNIT_TYPE" val="q_i"/>
  <p:tag name="KSO_WM_UNIT_INDEX" val="1_1"/>
  <p:tag name="KSO_WM_UNIT_ID" val="diagram20174812_3*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76.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4_1"/>
  <p:tag name="KSO_WM_UNIT_ID" val="diagram2017481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77.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2_1"/>
  <p:tag name="KSO_WM_UNIT_ID" val="diagram2017481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78.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3_2"/>
  <p:tag name="KSO_WM_UNIT_ID" val="diagram2017481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79.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5_1"/>
  <p:tag name="KSO_WM_UNIT_ID" val="diagram20174812_3*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1_1"/>
  <p:tag name="KSO_WM_UNIT_ID" val="diagram2017481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81.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5_1"/>
  <p:tag name="KSO_WM_UNIT_ID" val="diagram20174812_3*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2*126"/>
  <p:tag name="KSO_WM_UNIT_FILL_FORE_SCHEMECOLOR_INDEX" val="14"/>
  <p:tag name="KSO_WM_UNIT_FILL_TYPE" val="1"/>
  <p:tag name="KSO_WM_DIAGRAM_VIRTUALLY_FRAME" val="{&quot;height&quot;:223.31621627742715,&quot;left&quot;:16,&quot;top&quot;:112.5,&quot;width&quot;:601.9083960805586}"/>
</p:tagLst>
</file>

<file path=ppt/tags/tag82.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3_1"/>
  <p:tag name="KSO_WM_UNIT_ID" val="diagram2017481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9*129"/>
  <p:tag name="KSO_WM_UNIT_FILL_FORE_SCHEMECOLOR_INDEX" val="14"/>
  <p:tag name="KSO_WM_UNIT_FILL_TYPE" val="1"/>
  <p:tag name="KSO_WM_DIAGRAM_VIRTUALLY_FRAME" val="{&quot;height&quot;:223.31621627742715,&quot;left&quot;:16,&quot;top&quot;:112.5,&quot;width&quot;:601.9083960805586}"/>
</p:tagLst>
</file>

<file path=ppt/tags/tag83.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1_1"/>
  <p:tag name="KSO_WM_UNIT_ID" val="diagram2017481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6*121"/>
  <p:tag name="KSO_WM_UNIT_FILL_FORE_SCHEMECOLOR_INDEX" val="14"/>
  <p:tag name="KSO_WM_UNIT_FILL_TYPE" val="1"/>
  <p:tag name="KSO_WM_DIAGRAM_VIRTUALLY_FRAME" val="{&quot;height&quot;:223.31621627742715,&quot;left&quot;:16,&quot;top&quot;:112.5,&quot;width&quot;:601.9083960805586}"/>
</p:tagLst>
</file>

<file path=ppt/tags/tag84.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2_1"/>
  <p:tag name="KSO_WM_UNIT_ID" val="diagram2017481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0*139"/>
  <p:tag name="KSO_WM_UNIT_FILL_FORE_SCHEMECOLOR_INDEX" val="14"/>
  <p:tag name="KSO_WM_UNIT_FILL_TYPE" val="1"/>
  <p:tag name="KSO_WM_DIAGRAM_VIRTUALLY_FRAME" val="{&quot;height&quot;:223.31621627742715,&quot;left&quot;:16,&quot;top&quot;:112.5,&quot;width&quot;:601.9083960805586}"/>
</p:tagLst>
</file>

<file path=ppt/tags/tag85.xml><?xml version="1.0" encoding="utf-8"?>
<p:tagLst xmlns:p="http://schemas.openxmlformats.org/presentationml/2006/main">
  <p:tag name="KSO_WM_UNIT_VALUE" val="6"/>
  <p:tag name="KSO_WM_UNIT_HIGHLIGHT" val="0"/>
  <p:tag name="KSO_WM_UNIT_COMPATIBLE" val="0"/>
  <p:tag name="KSO_WM_TAG_VERSION" val="1.0"/>
  <p:tag name="KSO_WM_TEMPLATE_CATEGORY" val="diagram"/>
  <p:tag name="KSO_WM_TEMPLATE_INDEX" val="20174812"/>
  <p:tag name="KSO_WM_UNIT_TYPE" val="q_a"/>
  <p:tag name="KSO_WM_UNIT_INDEX" val="1_1"/>
  <p:tag name="KSO_WM_UNIT_ID" val="diagram20174812_3*q_a*1_1"/>
  <p:tag name="KSO_WM_UNIT_LAYERLEVEL" val="1_1"/>
  <p:tag name="KSO_WM_DIAGRAM_GROUP_CODE" val="q1-1"/>
  <p:tag name="KSO_WM_UNIT_DIAGRAM_ISNUMVISUAL" val="0"/>
  <p:tag name="KSO_WM_UNIT_DIAGRAM_ISREFERUNIT" val="0"/>
  <p:tag name="KSO_WM_UNIT_ISCONTENTSTITLE" val="0"/>
  <p:tag name="KSO_WM_UNIT_PRESET_TEXT" val="添加标题"/>
  <p:tag name="KSO_WM_UNIT_NOCLEAR" val="0"/>
  <p:tag name="KSO_WM_UNIT_TEXT_FILL_FORE_SCHEMECOLOR_INDEX" val="14"/>
  <p:tag name="KSO_WM_UNIT_TEXT_FILL_TYPE" val="1"/>
  <p:tag name="KSO_WM_DIAGRAM_VIRTUALLY_FRAME" val="{&quot;height&quot;:223.31621627742715,&quot;left&quot;:16,&quot;top&quot;:112.5,&quot;width&quot;:601.908396080558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x*1_4_1"/>
  <p:tag name="KSO_WM_TEMPLATE_CATEGORY" val="diagram"/>
  <p:tag name="KSO_WM_TEMPLATE_INDEX" val="20174812"/>
  <p:tag name="KSO_WM_UNIT_LAYERLEVEL" val="1_1_1"/>
  <p:tag name="KSO_WM_TAG_VERSION" val="1.0"/>
  <p:tag name="KSO_WM_UNIT_VALUE" val="150*150"/>
  <p:tag name="KSO_WM_UNIT_TYPE" val="q_h_x"/>
  <p:tag name="KSO_WM_UNIT_INDEX" val="1_4_1"/>
  <p:tag name="KSO_WM_DIAGRAM_VIRTUALLY_FRAME" val="{&quot;height&quot;:223.31621627742715,&quot;left&quot;:16,&quot;top&quot;:112.5,&quot;width&quot;:601.9083960805586}"/>
</p:tagLst>
</file>

<file path=ppt/tags/tag87.xml><?xml version="1.0" encoding="utf-8"?>
<p:tagLst xmlns:p="http://schemas.openxmlformats.org/presentationml/2006/main">
  <p:tag name="KSO_WM_TAG_VERSION" val="1.0"/>
  <p:tag name="KSO_WM_TEMPLATE_CATEGORY" val="diagram"/>
  <p:tag name="KSO_WM_TEMPLATE_INDEX" val="691"/>
  <p:tag name="KSO_WM_UNIT_TYPE" val="q_i"/>
  <p:tag name="KSO_WM_UNIT_INDEX" val="1_1"/>
  <p:tag name="KSO_WM_UNIT_ID" val="257*q_i*1_1"/>
  <p:tag name="KSO_WM_UNIT_CLEAR" val="1"/>
  <p:tag name="KSO_WM_UNIT_LAYERLEVEL" val="1_1"/>
  <p:tag name="KSO_WM_DIAGRAM_GROUP_CODE" val="q1-1"/>
  <p:tag name="KSO_WM_UNIT_LINE_FORE_SCHEMECOLOR_INDEX" val="5"/>
  <p:tag name="KSO_WM_UNIT_LINE_FILL_TYPE" val="2"/>
  <p:tag name="KSO_WM_UNIT_TEXT_FILL_FORE_SCHEMECOLOR_INDEX" val="13"/>
  <p:tag name="KSO_WM_UNIT_TEXT_FILL_TYPE" val="1"/>
  <p:tag name="KSO_WM_DIAGRAM_VIRTUALLY_FRAME" val="{&quot;height&quot;:253.45,&quot;left&quot;:121.9,&quot;top&quot;:85.2,&quot;width&quot;:511.274094488189}"/>
</p:tagLst>
</file>

<file path=ppt/tags/tag88.xml><?xml version="1.0" encoding="utf-8"?>
<p:tagLst xmlns:p="http://schemas.openxmlformats.org/presentationml/2006/main">
  <p:tag name="KSO_WM_TAG_VERSION" val="1.0"/>
  <p:tag name="KSO_WM_TEMPLATE_CATEGORY" val="diagram"/>
  <p:tag name="KSO_WM_TEMPLATE_INDEX" val="691"/>
  <p:tag name="KSO_WM_UNIT_TYPE" val="q_i"/>
  <p:tag name="KSO_WM_UNIT_INDEX" val="1_2"/>
  <p:tag name="KSO_WM_UNIT_ID" val="257*q_i*1_2"/>
  <p:tag name="KSO_WM_UNIT_CLEAR" val="1"/>
  <p:tag name="KSO_WM_UNIT_LAYERLEVEL" val="1_1"/>
  <p:tag name="KSO_WM_DIAGRAM_GROUP_CODE" val="q1-1"/>
  <p:tag name="KSO_WM_UNIT_LINE_FORE_SCHEMECOLOR_INDEX" val="5"/>
  <p:tag name="KSO_WM_UNIT_LINE_FILL_TYPE" val="2"/>
  <p:tag name="KSO_WM_UNIT_TEXT_FILL_FORE_SCHEMECOLOR_INDEX" val="13"/>
  <p:tag name="KSO_WM_UNIT_TEXT_FILL_TYPE" val="1"/>
  <p:tag name="KSO_WM_DIAGRAM_VIRTUALLY_FRAME" val="{&quot;height&quot;:253.45,&quot;left&quot;:121.9,&quot;top&quot;:85.2,&quot;width&quot;:511.274094488189}"/>
</p:tagLst>
</file>

<file path=ppt/tags/tag89.xml><?xml version="1.0" encoding="utf-8"?>
<p:tagLst xmlns:p="http://schemas.openxmlformats.org/presentationml/2006/main">
  <p:tag name="KSO_WM_TAG_VERSION" val="1.0"/>
  <p:tag name="KSO_WM_TEMPLATE_CATEGORY" val="diagram"/>
  <p:tag name="KSO_WM_TEMPLATE_INDEX" val="691"/>
  <p:tag name="KSO_WM_UNIT_TYPE" val="q_i"/>
  <p:tag name="KSO_WM_UNIT_INDEX" val="1_3"/>
  <p:tag name="KSO_WM_UNIT_ID" val="257*q_i*1_3"/>
  <p:tag name="KSO_WM_UNIT_CLEAR" val="1"/>
  <p:tag name="KSO_WM_UNIT_LAYERLEVEL" val="1_1"/>
  <p:tag name="KSO_WM_DIAGRAM_GROUP_CODE" val="q1-1"/>
  <p:tag name="KSO_WM_UNIT_LINE_FORE_SCHEMECOLOR_INDEX" val="5"/>
  <p:tag name="KSO_WM_UNIT_LINE_FILL_TYPE" val="2"/>
  <p:tag name="KSO_WM_UNIT_TEXT_FILL_FORE_SCHEMECOLOR_INDEX" val="13"/>
  <p:tag name="KSO_WM_UNIT_TEXT_FILL_TYPE" val="1"/>
  <p:tag name="KSO_WM_DIAGRAM_VIRTUALLY_FRAME" val="{&quot;height&quot;:253.45,&quot;left&quot;:121.9,&quot;top&quot;:85.2,&quot;width&quot;:511.274094488189}"/>
</p:tagLst>
</file>

<file path=ppt/tags/tag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ags/tag90.xml><?xml version="1.0" encoding="utf-8"?>
<p:tagLst xmlns:p="http://schemas.openxmlformats.org/presentationml/2006/main">
  <p:tag name="KSO_WM_TAG_VERSION" val="1.0"/>
  <p:tag name="KSO_WM_TEMPLATE_CATEGORY" val="diagram"/>
  <p:tag name="KSO_WM_TEMPLATE_INDEX" val="691"/>
  <p:tag name="KSO_WM_UNIT_TYPE" val="q_i"/>
  <p:tag name="KSO_WM_UNIT_INDEX" val="1_4"/>
  <p:tag name="KSO_WM_UNIT_ID" val="257*q_i*1_4"/>
  <p:tag name="KSO_WM_UNIT_CLEAR" val="1"/>
  <p:tag name="KSO_WM_UNIT_LAYERLEVEL" val="1_1"/>
  <p:tag name="KSO_WM_DIAGRAM_GROUP_CODE" val="q1-1"/>
  <p:tag name="KSO_WM_UNIT_LINE_FORE_SCHEMECOLOR_INDEX" val="5"/>
  <p:tag name="KSO_WM_UNIT_LINE_FILL_TYPE" val="2"/>
  <p:tag name="KSO_WM_UNIT_TEXT_FILL_FORE_SCHEMECOLOR_INDEX" val="13"/>
  <p:tag name="KSO_WM_UNIT_TEXT_FILL_TYPE" val="1"/>
  <p:tag name="KSO_WM_DIAGRAM_VIRTUALLY_FRAME" val="{&quot;height&quot;:253.45,&quot;left&quot;:121.9,&quot;top&quot;:85.2,&quot;width&quot;:511.274094488189}"/>
</p:tagLst>
</file>

<file path=ppt/tags/tag91.xml><?xml version="1.0" encoding="utf-8"?>
<p:tagLst xmlns:p="http://schemas.openxmlformats.org/presentationml/2006/main">
  <p:tag name="KSO_WM_TAG_VERSION" val="1.0"/>
  <p:tag name="KSO_WM_TEMPLATE_CATEGORY" val="diagram"/>
  <p:tag name="KSO_WM_TEMPLATE_INDEX" val="691"/>
  <p:tag name="KSO_WM_UNIT_TYPE" val="q_i"/>
  <p:tag name="KSO_WM_UNIT_INDEX" val="1_5"/>
  <p:tag name="KSO_WM_UNIT_ID" val="257*q_i*1_5"/>
  <p:tag name="KSO_WM_UNIT_CLEAR" val="1"/>
  <p:tag name="KSO_WM_UNIT_LAYERLEVEL" val="1_1"/>
  <p:tag name="KSO_WM_DIAGRAM_GROUP_CODE" val="q1-1"/>
  <p:tag name="KSO_WM_UNIT_LINE_FORE_SCHEMECOLOR_INDEX" val="5"/>
  <p:tag name="KSO_WM_UNIT_LINE_FILL_TYPE" val="2"/>
  <p:tag name="KSO_WM_UNIT_TEXT_FILL_FORE_SCHEMECOLOR_INDEX" val="13"/>
  <p:tag name="KSO_WM_UNIT_TEXT_FILL_TYPE" val="1"/>
  <p:tag name="KSO_WM_DIAGRAM_VIRTUALLY_FRAME" val="{&quot;height&quot;:253.45,&quot;left&quot;:121.9,&quot;top&quot;:85.2,&quot;width&quot;:511.274094488189}"/>
</p:tagLst>
</file>

<file path=ppt/tags/tag92.xml><?xml version="1.0" encoding="utf-8"?>
<p:tagLst xmlns:p="http://schemas.openxmlformats.org/presentationml/2006/main">
  <p:tag name="KSO_WM_TAG_VERSION" val="1.0"/>
  <p:tag name="KSO_WM_TEMPLATE_CATEGORY" val="diagram"/>
  <p:tag name="KSO_WM_TEMPLATE_INDEX" val="691"/>
  <p:tag name="KSO_WM_UNIT_TYPE" val="q_i"/>
  <p:tag name="KSO_WM_UNIT_INDEX" val="1_6"/>
  <p:tag name="KSO_WM_UNIT_ID" val="257*q_i*1_6"/>
  <p:tag name="KSO_WM_UNIT_CLEAR" val="1"/>
  <p:tag name="KSO_WM_UNIT_LAYERLEVEL" val="1_1"/>
  <p:tag name="KSO_WM_DIAGRAM_GROUP_CODE" val="q1-1"/>
  <p:tag name="KSO_WM_UNIT_FILL_FORE_SCHEMECOLOR_INDEX" val="6"/>
  <p:tag name="KSO_WM_UNIT_FILL_TYPE" val="1"/>
  <p:tag name="KSO_WM_UNIT_TEXT_FILL_FORE_SCHEMECOLOR_INDEX" val="13"/>
  <p:tag name="KSO_WM_UNIT_TEXT_FILL_TYPE" val="1"/>
  <p:tag name="KSO_WM_DIAGRAM_VIRTUALLY_FRAME" val="{&quot;height&quot;:253.45,&quot;left&quot;:121.9,&quot;top&quot;:85.2,&quot;width&quot;:511.274094488189}"/>
</p:tagLst>
</file>

<file path=ppt/tags/tag93.xml><?xml version="1.0" encoding="utf-8"?>
<p:tagLst xmlns:p="http://schemas.openxmlformats.org/presentationml/2006/main">
  <p:tag name="KSO_WM_TAG_VERSION" val="1.0"/>
  <p:tag name="KSO_WM_TEMPLATE_CATEGORY" val="diagram"/>
  <p:tag name="KSO_WM_TEMPLATE_INDEX" val="691"/>
  <p:tag name="KSO_WM_UNIT_TYPE" val="q_i"/>
  <p:tag name="KSO_WM_UNIT_INDEX" val="1_7"/>
  <p:tag name="KSO_WM_UNIT_ID" val="257*q_i*1_7"/>
  <p:tag name="KSO_WM_UNIT_CLEAR" val="1"/>
  <p:tag name="KSO_WM_UNIT_LAYERLEVEL" val="1_1"/>
  <p:tag name="KSO_WM_DIAGRAM_GROUP_CODE" val="q1-1"/>
  <p:tag name="KSO_WM_UNIT_FILL_FORE_SCHEMECOLOR_INDEX" val="6"/>
  <p:tag name="KSO_WM_UNIT_FILL_TYPE" val="1"/>
  <p:tag name="KSO_WM_UNIT_TEXT_FILL_FORE_SCHEMECOLOR_INDEX" val="13"/>
  <p:tag name="KSO_WM_UNIT_TEXT_FILL_TYPE" val="1"/>
  <p:tag name="KSO_WM_DIAGRAM_VIRTUALLY_FRAME" val="{&quot;height&quot;:253.45,&quot;left&quot;:121.9,&quot;top&quot;:85.2,&quot;width&quot;:511.274094488189}"/>
</p:tagLst>
</file>

<file path=ppt/tags/tag94.xml><?xml version="1.0" encoding="utf-8"?>
<p:tagLst xmlns:p="http://schemas.openxmlformats.org/presentationml/2006/main">
  <p:tag name="KSO_WM_TAG_VERSION" val="1.0"/>
  <p:tag name="KSO_WM_TEMPLATE_CATEGORY" val="diagram"/>
  <p:tag name="KSO_WM_TEMPLATE_INDEX" val="691"/>
  <p:tag name="KSO_WM_UNIT_TYPE" val="q_i"/>
  <p:tag name="KSO_WM_UNIT_INDEX" val="1_8"/>
  <p:tag name="KSO_WM_UNIT_ID" val="257*q_i*1_8"/>
  <p:tag name="KSO_WM_UNIT_CLEAR" val="1"/>
  <p:tag name="KSO_WM_UNIT_LAYERLEVEL" val="1_1"/>
  <p:tag name="KSO_WM_DIAGRAM_GROUP_CODE" val="q1-1"/>
  <p:tag name="KSO_WM_UNIT_FILL_FORE_SCHEMECOLOR_INDEX" val="6"/>
  <p:tag name="KSO_WM_UNIT_FILL_TYPE" val="1"/>
  <p:tag name="KSO_WM_UNIT_TEXT_FILL_FORE_SCHEMECOLOR_INDEX" val="13"/>
  <p:tag name="KSO_WM_UNIT_TEXT_FILL_TYPE" val="1"/>
  <p:tag name="KSO_WM_DIAGRAM_VIRTUALLY_FRAME" val="{&quot;height&quot;:253.45,&quot;left&quot;:121.9,&quot;top&quot;:85.2,&quot;width&quot;:511.274094488189}"/>
</p:tagLst>
</file>

<file path=ppt/tags/tag95.xml><?xml version="1.0" encoding="utf-8"?>
<p:tagLst xmlns:p="http://schemas.openxmlformats.org/presentationml/2006/main">
  <p:tag name="KSO_WM_TAG_VERSION" val="1.0"/>
  <p:tag name="KSO_WM_TEMPLATE_CATEGORY" val="diagram"/>
  <p:tag name="KSO_WM_TEMPLATE_INDEX" val="691"/>
  <p:tag name="KSO_WM_UNIT_TYPE" val="q_i"/>
  <p:tag name="KSO_WM_UNIT_INDEX" val="1_9"/>
  <p:tag name="KSO_WM_UNIT_ID" val="257*q_i*1_9"/>
  <p:tag name="KSO_WM_UNIT_CLEAR" val="1"/>
  <p:tag name="KSO_WM_UNIT_LAYERLEVEL" val="1_1"/>
  <p:tag name="KSO_WM_DIAGRAM_GROUP_CODE" val="q1-1"/>
  <p:tag name="KSO_WM_UNIT_FILL_FORE_SCHEMECOLOR_INDEX" val="6"/>
  <p:tag name="KSO_WM_UNIT_FILL_TYPE" val="1"/>
  <p:tag name="KSO_WM_UNIT_TEXT_FILL_FORE_SCHEMECOLOR_INDEX" val="13"/>
  <p:tag name="KSO_WM_UNIT_TEXT_FILL_TYPE" val="1"/>
  <p:tag name="KSO_WM_DIAGRAM_VIRTUALLY_FRAME" val="{&quot;height&quot;:253.45,&quot;left&quot;:121.9,&quot;top&quot;:85.2,&quot;width&quot;:511.274094488189}"/>
</p:tagLst>
</file>

<file path=ppt/tags/tag96.xml><?xml version="1.0" encoding="utf-8"?>
<p:tagLst xmlns:p="http://schemas.openxmlformats.org/presentationml/2006/main">
  <p:tag name="KSO_WM_TAG_VERSION" val="1.0"/>
  <p:tag name="KSO_WM_TEMPLATE_CATEGORY" val="diagram"/>
  <p:tag name="KSO_WM_TEMPLATE_INDEX" val="691"/>
  <p:tag name="KSO_WM_UNIT_TYPE" val="q_i"/>
  <p:tag name="KSO_WM_UNIT_INDEX" val="1_10"/>
  <p:tag name="KSO_WM_UNIT_ID" val="257*q_i*1_10"/>
  <p:tag name="KSO_WM_UNIT_CLEAR" val="1"/>
  <p:tag name="KSO_WM_UNIT_LAYERLEVEL" val="1_1"/>
  <p:tag name="KSO_WM_DIAGRAM_GROUP_CODE" val="q1-1"/>
  <p:tag name="KSO_WM_UNIT_FILL_FORE_SCHEMECOLOR_INDEX" val="6"/>
  <p:tag name="KSO_WM_UNIT_FILL_TYPE" val="1"/>
  <p:tag name="KSO_WM_UNIT_TEXT_FILL_FORE_SCHEMECOLOR_INDEX" val="13"/>
  <p:tag name="KSO_WM_UNIT_TEXT_FILL_TYPE" val="1"/>
  <p:tag name="KSO_WM_DIAGRAM_VIRTUALLY_FRAME" val="{&quot;height&quot;:253.45,&quot;left&quot;:121.9,&quot;top&quot;:85.2,&quot;width&quot;:511.274094488189}"/>
</p:tagLst>
</file>

<file path=ppt/tags/tag97.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2_1"/>
  <p:tag name="KSO_WM_UNIT_ID" val="diagram20168744_3*l_h_i*1_2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 name="KSO_WM_DIAGRAM_VIRTUALLY_FRAME" val="{&quot;height&quot;:200.7632283464567,&quot;left&quot;:90,&quot;top&quot;:89.9,&quot;width&quot;:464.0873228346457}"/>
</p:tagLst>
</file>

<file path=ppt/tags/tag98.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2_2"/>
  <p:tag name="KSO_WM_UNIT_ID" val="diagram20168744_3*l_h_i*1_2_2"/>
  <p:tag name="KSO_WM_UNIT_LAYERLEVEL" val="1_1_1"/>
  <p:tag name="KSO_WM_DIAGRAM_GROUP_CODE" val="l1-1"/>
  <p:tag name="KSO_WM_UNIT_FILL_FORE_SCHEMECOLOR_INDEX" val="5"/>
  <p:tag name="KSO_WM_UNIT_FILL_TYPE" val="1"/>
  <p:tag name="KSO_WM_UNIT_LINE_FORE_SCHEMECOLOR_INDEX" val="13"/>
  <p:tag name="KSO_WM_UNIT_LINE_FILL_TYPE" val="2"/>
  <p:tag name="KSO_WM_UNIT_TEXT_FILL_FORE_SCHEMECOLOR_INDEX" val="13"/>
  <p:tag name="KSO_WM_UNIT_TEXT_FILL_TYPE" val="1"/>
  <p:tag name="KSO_WM_DIAGRAM_VIRTUALLY_FRAME" val="{&quot;height&quot;:200.7632283464567,&quot;left&quot;:90,&quot;top&quot;:89.9,&quot;width&quot;:464.0873228346457}"/>
</p:tagLst>
</file>

<file path=ppt/tags/tag99.xml><?xml version="1.0" encoding="utf-8"?>
<p:tagLst xmlns:p="http://schemas.openxmlformats.org/presentationml/2006/main">
  <p:tag name="KSO_WM_TAG_VERSION" val="1.0"/>
  <p:tag name="KSO_WM_BEAUTIFY_FLAG" val="#wm#"/>
  <p:tag name="KSO_WM_TEMPLATE_CATEGORY" val="diagram"/>
  <p:tag name="KSO_WM_TEMPLATE_INDEX" val="20168744"/>
  <p:tag name="KSO_WM_UNIT_TYPE" val="l_h_i"/>
  <p:tag name="KSO_WM_UNIT_INDEX" val="1_2_3"/>
  <p:tag name="KSO_WM_UNIT_ID" val="diagram20168744_3*l_h_i*1_2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200.7632283464567,&quot;left&quot;:90,&quot;top&quot;:89.9,&quot;width&quot;:464.0873228346457}"/>
</p:tagLst>
</file>

<file path=ppt/theme/theme1.xml><?xml version="1.0" encoding="utf-8"?>
<a:theme xmlns:a="http://schemas.openxmlformats.org/drawingml/2006/main" name="Office 主题">
  <a:themeElements>
    <a:clrScheme name="自定义 98">
      <a:dk1>
        <a:srgbClr val="000000"/>
      </a:dk1>
      <a:lt1>
        <a:srgbClr val="FFFFFF"/>
      </a:lt1>
      <a:dk2>
        <a:srgbClr val="000000"/>
      </a:dk2>
      <a:lt2>
        <a:srgbClr val="FFFFFF"/>
      </a:lt2>
      <a:accent1>
        <a:srgbClr val="DA0000"/>
      </a:accent1>
      <a:accent2>
        <a:srgbClr val="FFC000"/>
      </a:accent2>
      <a:accent3>
        <a:srgbClr val="DA0000"/>
      </a:accent3>
      <a:accent4>
        <a:srgbClr val="FFC000"/>
      </a:accent4>
      <a:accent5>
        <a:srgbClr val="DA0000"/>
      </a:accent5>
      <a:accent6>
        <a:srgbClr val="FFC000"/>
      </a:accent6>
      <a:hlink>
        <a:srgbClr val="DA0000"/>
      </a:hlink>
      <a:folHlink>
        <a:srgbClr val="FFC000"/>
      </a:folHlink>
    </a:clrScheme>
    <a:fontScheme name="自定义 1">
      <a:majorFont>
        <a:latin typeface="Calibri Light"/>
        <a:ea typeface="思源黑体 CN Bold"/>
        <a:cs typeface=""/>
      </a:majorFont>
      <a:minorFont>
        <a:latin typeface="Calibri"/>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12596</Words>
  <Application>WPS 演示</Application>
  <PresentationFormat>全屏显示(16:9)</PresentationFormat>
  <Paragraphs>1049</Paragraphs>
  <Slides>76</Slides>
  <Notes>17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76</vt:i4>
      </vt:variant>
    </vt:vector>
  </HeadingPairs>
  <TitlesOfParts>
    <vt:vector size="91" baseType="lpstr">
      <vt:lpstr>Arial</vt:lpstr>
      <vt:lpstr>宋体</vt:lpstr>
      <vt:lpstr>Wingdings</vt:lpstr>
      <vt:lpstr>微软雅黑</vt:lpstr>
      <vt:lpstr>迷你简汉真广标</vt:lpstr>
      <vt:lpstr>楷体</vt:lpstr>
      <vt:lpstr>Calibri</vt:lpstr>
      <vt:lpstr>Arial Unicode MS</vt:lpstr>
      <vt:lpstr>思源黑体 CN Bold</vt:lpstr>
      <vt:lpstr>黑体</vt:lpstr>
      <vt:lpstr>Calibri Light</vt:lpstr>
      <vt:lpstr>思源黑体 CN</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刘</cp:lastModifiedBy>
  <cp:revision>235</cp:revision>
  <dcterms:created xsi:type="dcterms:W3CDTF">2019-05-13T21:35:00Z</dcterms:created>
  <dcterms:modified xsi:type="dcterms:W3CDTF">2024-06-05T09:58:13Z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B723529593BD4849B56DB591E63E8A76_13</vt:lpwstr>
  </property>
  <property fmtid="{D5CDD505-2E9C-101B-9397-08002B2CF9AE}" pid="3" name="KSOProductBuildVer">
    <vt:lpwstr>2052-12.1.0.16929</vt:lpwstr>
  </property>
</Properties>
</file>