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23"/>
  </p:handoutMasterIdLst>
  <p:sldIdLst>
    <p:sldId id="389" r:id="rId3"/>
    <p:sldId id="391" r:id="rId4"/>
    <p:sldId id="407" r:id="rId5"/>
    <p:sldId id="394" r:id="rId7"/>
    <p:sldId id="499" r:id="rId8"/>
    <p:sldId id="563" r:id="rId9"/>
    <p:sldId id="564" r:id="rId10"/>
    <p:sldId id="531" r:id="rId11"/>
    <p:sldId id="542" r:id="rId12"/>
    <p:sldId id="565" r:id="rId13"/>
    <p:sldId id="544" r:id="rId14"/>
    <p:sldId id="566" r:id="rId15"/>
    <p:sldId id="567" r:id="rId16"/>
    <p:sldId id="568" r:id="rId17"/>
    <p:sldId id="547" r:id="rId18"/>
    <p:sldId id="569" r:id="rId19"/>
    <p:sldId id="570" r:id="rId20"/>
    <p:sldId id="571" r:id="rId21"/>
    <p:sldId id="498" r:id="rId22"/>
  </p:sldIdLst>
  <p:sldSz cx="12192000" cy="6858000"/>
  <p:notesSz cx="6858000" cy="9144000"/>
  <p:custDataLst>
    <p:tags r:id="rId27"/>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046" userDrawn="1">
          <p15:clr>
            <a:srgbClr val="A4A3A4"/>
          </p15:clr>
        </p15:guide>
        <p15:guide id="2" pos="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4D4"/>
    <a:srgbClr val="FFCC99"/>
    <a:srgbClr val="080808"/>
    <a:srgbClr val="0000FF"/>
    <a:srgbClr val="7AD4C4"/>
    <a:srgbClr val="00CCFF"/>
    <a:srgbClr val="0066F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2"/>
    <p:restoredTop sz="87029"/>
  </p:normalViewPr>
  <p:slideViewPr>
    <p:cSldViewPr showGuides="1">
      <p:cViewPr varScale="1">
        <p:scale>
          <a:sx n="113" d="100"/>
          <a:sy n="113" d="100"/>
        </p:scale>
        <p:origin x="828" y="114"/>
      </p:cViewPr>
      <p:guideLst>
        <p:guide orient="horz" pos="2046"/>
        <p:guide pos="81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40.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60EEB3A-801C-43F1-8D58-8ED8DE9C6BC7}" type="datetimeFigureOut">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GB" altLang="zh-CN" dirty="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D8A360D-2EC2-4480-A212-A9F49058BD3C}" type="slidenum">
              <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fld>
            <a:endParaRPr kumimoji="0" lang="en-GB"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银行必须要开展贷款业务，这项业务的开展必须记录贷款的必要信息和计算利息的。但是贷款的方式、渠道都很多，导致开展这项业务在最初仅能将必须要做的事情确定下来，至于具体如何计算利息，则需要到具体的贷款业务确定下来时才能</a:t>
            </a:r>
            <a:r>
              <a:rPr lang="zh-CN" altLang="en-US"/>
              <a:t>确定。</a:t>
            </a:r>
            <a:endParaRPr lang="zh-CN" altLang="en-US"/>
          </a:p>
          <a:p>
            <a:r>
              <a:rPr lang="zh-CN" altLang="en-US"/>
              <a:t>按月还本付息和先息后本是常见的贷款偿还</a:t>
            </a:r>
            <a:r>
              <a:rPr lang="zh-CN" altLang="en-US"/>
              <a:t>形式。</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实验需要读取</a:t>
            </a:r>
            <a:r>
              <a:rPr lang="en-US" altLang="zh-CN"/>
              <a:t>matrix</a:t>
            </a:r>
            <a:r>
              <a:rPr lang="zh-CN" altLang="en-US"/>
              <a:t>文件中的数据，判断是否是矩阵，如果是矩阵则进一步判断是否为上三角</a:t>
            </a:r>
            <a:r>
              <a:rPr lang="zh-CN" altLang="en-US"/>
              <a:t>矩阵</a:t>
            </a:r>
            <a:endParaRPr lang="zh-CN" altLang="en-US"/>
          </a:p>
          <a:p>
            <a:r>
              <a:rPr lang="zh-CN" altLang="en-US"/>
              <a:t>最后记录上三角矩阵的数量，和所有上三角矩阵到</a:t>
            </a:r>
            <a:r>
              <a:rPr lang="en-US" altLang="zh-CN"/>
              <a:t>matrix_answer</a:t>
            </a:r>
            <a:r>
              <a:rPr lang="zh-CN" altLang="en-US"/>
              <a:t>的文件</a:t>
            </a:r>
            <a:r>
              <a:rPr lang="zh-CN" altLang="en-US"/>
              <a:t>中。</a:t>
            </a:r>
            <a:endParaRPr lang="zh-CN" altLang="en-US"/>
          </a:p>
          <a:p>
            <a:endParaRPr lang="zh-CN" altLang="en-US"/>
          </a:p>
          <a:p>
            <a:r>
              <a:rPr lang="zh-CN" altLang="en-US"/>
              <a:t>最后通过对比</a:t>
            </a:r>
            <a:r>
              <a:rPr lang="en-US" altLang="zh-CN"/>
              <a:t>matrix_result</a:t>
            </a:r>
            <a:r>
              <a:rPr lang="zh-CN" altLang="en-US"/>
              <a:t>文件和</a:t>
            </a:r>
            <a:r>
              <a:rPr lang="en-US" altLang="zh-CN"/>
              <a:t>matrix_answer</a:t>
            </a:r>
            <a:r>
              <a:rPr lang="zh-CN" altLang="en-US"/>
              <a:t>文件判断结果是否</a:t>
            </a:r>
            <a:r>
              <a:rPr lang="zh-CN" altLang="en-US"/>
              <a:t>正确。</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编程是一门动手的课程。</a:t>
            </a:r>
            <a:endParaRPr lang="zh-CN" altLang="en-US">
              <a:sym typeface="+mn-ea"/>
            </a:endParaRPr>
          </a:p>
          <a:p>
            <a:r>
              <a:rPr lang="en-US" altLang="zh-CN">
                <a:sym typeface="+mn-ea"/>
              </a:rPr>
              <a:t>Java</a:t>
            </a:r>
            <a:r>
              <a:rPr lang="zh-CN" altLang="en-US">
                <a:sym typeface="+mn-ea"/>
              </a:rPr>
              <a:t>编程语言遵循严格的语法规范；</a:t>
            </a:r>
            <a:endParaRPr lang="zh-CN" altLang="en-US">
              <a:sym typeface="+mn-ea"/>
            </a:endParaRPr>
          </a:p>
          <a:p>
            <a:r>
              <a:rPr lang="zh-CN" altLang="en-US">
                <a:sym typeface="+mn-ea"/>
              </a:rPr>
              <a:t>通过实践编程逐步建立语法和程序结果的对应关系，能够帮助我们理解计算机运行的内在逻辑；</a:t>
            </a:r>
            <a:endParaRPr lang="zh-CN" altLang="en-US">
              <a:sym typeface="+mn-ea"/>
            </a:endParaRPr>
          </a:p>
          <a:p>
            <a:r>
              <a:rPr lang="zh-CN" altLang="en-US">
                <a:sym typeface="+mn-ea"/>
              </a:rPr>
              <a:t>通过上述实验案例的讲解和提示，希望对大家的实践有所帮助，谢谢观看。</a:t>
            </a:r>
            <a:endParaRPr lang="zh-CN" altLang="en-US">
              <a:solidFill>
                <a:schemeClr val="tx1"/>
              </a:solidFill>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386" name="未知"/>
          <p:cNvSpPr/>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graphicFrame>
        <p:nvGraphicFramePr>
          <p:cNvPr id="16387" name="Object 3"/>
          <p:cNvGraphicFramePr>
            <a:graphicFrameLocks noChangeAspect="1"/>
          </p:cNvGraphicFramePr>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7" name="" r:id="rId2" imgW="7391400" imgH="914400" progId="Photoshop.Image.6">
                  <p:embed/>
                </p:oleObj>
              </mc:Choice>
              <mc:Fallback>
                <p:oleObj name="" r:id="rId2" imgW="7391400" imgH="914400" progId="Photoshop.Image.6">
                  <p:embed/>
                  <p:pic>
                    <p:nvPicPr>
                      <p:cNvPr id="0" name="图片 3086"/>
                      <p:cNvPicPr/>
                      <p:nvPr/>
                    </p:nvPicPr>
                    <p:blipFill>
                      <a:blip r:embed="rId3"/>
                      <a:stretch>
                        <a:fillRect/>
                      </a:stretch>
                    </p:blipFill>
                    <p:spPr>
                      <a:xfrm>
                        <a:off x="0" y="0"/>
                        <a:ext cx="12192000" cy="692150"/>
                      </a:xfrm>
                      <a:prstGeom prst="rect">
                        <a:avLst/>
                      </a:prstGeom>
                      <a:noFill/>
                      <a:ln w="38100">
                        <a:noFill/>
                        <a:miter/>
                      </a:ln>
                    </p:spPr>
                  </p:pic>
                </p:oleObj>
              </mc:Fallback>
            </mc:AlternateContent>
          </a:graphicData>
        </a:graphic>
      </p:graphicFrame>
      <p:sp>
        <p:nvSpPr>
          <p:cNvPr id="13" name="Rectangle 4"/>
          <p:cNvSpPr>
            <a:spLocks noChangeArrowheads="1"/>
          </p:cNvSpPr>
          <p:nvPr/>
        </p:nvSpPr>
        <p:spPr bwMode="auto">
          <a:xfrm>
            <a:off x="0" y="6538913"/>
            <a:ext cx="12192000" cy="333375"/>
          </a:xfrm>
          <a:prstGeom prst="rect">
            <a:avLst/>
          </a:prstGeom>
          <a:gradFill rotWithShape="1">
            <a:gsLst>
              <a:gs pos="0">
                <a:schemeClr val="tx2"/>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4" name="Rectangle 5"/>
          <p:cNvSpPr>
            <a:spLocks noChangeArrowheads="1"/>
          </p:cNvSpPr>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652A5AA-5A12-487F-9BA8-4AFD3E1C4CED}"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知识要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84500" y="116205"/>
            <a:ext cx="8866293"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3727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407833" y="151130"/>
            <a:ext cx="8128000"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609600" y="188595"/>
            <a:ext cx="2461260" cy="460375"/>
          </a:xfrm>
          <a:prstGeom prst="rect">
            <a:avLst/>
          </a:prstGeom>
          <a:noFill/>
        </p:spPr>
        <p:txBody>
          <a:bodyPr wrap="square" rtlCol="0">
            <a:spAutoFit/>
          </a:bodyPr>
          <a:p>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知识要点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实验目标">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98047" y="116205"/>
            <a:ext cx="885274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722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49693" y="151130"/>
            <a:ext cx="853270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27473" y="188595"/>
            <a:ext cx="2522220"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实验目标</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实验内容">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772833" y="116205"/>
            <a:ext cx="9077960"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81000" y="107315"/>
            <a:ext cx="2549313"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981113" y="151130"/>
            <a:ext cx="86012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05473"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实验内容</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拓展训练">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929467" y="116205"/>
            <a:ext cx="8921327"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433" y="107315"/>
            <a:ext cx="2595880"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3095413" y="151130"/>
            <a:ext cx="8486987"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502073" y="151130"/>
            <a:ext cx="2322407" cy="460375"/>
          </a:xfrm>
          <a:prstGeom prst="rect">
            <a:avLst/>
          </a:prstGeom>
          <a:noFill/>
        </p:spPr>
        <p:txBody>
          <a:bodyPr wrap="square" rtlCol="0">
            <a:spAutoFit/>
          </a:bodyPr>
          <a:p>
            <a:pPr marL="0" lvl="0" indent="0" defTabSz="914400">
              <a:lnSpc>
                <a:spcPct val="100000"/>
              </a:lnSpc>
              <a:spcAft>
                <a:spcPct val="0"/>
              </a:spcAft>
              <a:buNone/>
            </a:pPr>
            <a:r>
              <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拓展训练</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showMasterSp="0">
  <p:cSld name="点播">
    <p:bg>
      <p:bgPr>
        <a:solidFill>
          <a:schemeClr val="bg1"/>
        </a:solidFill>
        <a:effectLst/>
      </p:bgPr>
    </p:bg>
    <p:spTree>
      <p:nvGrpSpPr>
        <p:cNvPr id="1" name=""/>
        <p:cNvGrpSpPr/>
        <p:nvPr/>
      </p:nvGrpSpPr>
      <p:grpSpPr>
        <a:xfrm>
          <a:off x="0" y="0"/>
          <a:ext cx="0" cy="0"/>
          <a:chOff x="0" y="0"/>
          <a:chExt cx="0" cy="0"/>
        </a:xfrm>
      </p:grpSpPr>
      <p:sp>
        <p:nvSpPr>
          <p:cNvPr id="11" name="平行四边形 6"/>
          <p:cNvSpPr/>
          <p:nvPr>
            <p:custDataLst>
              <p:tags r:id="rId2"/>
            </p:custDataLst>
          </p:nvPr>
        </p:nvSpPr>
        <p:spPr>
          <a:xfrm>
            <a:off x="2423795" y="116205"/>
            <a:ext cx="9426575" cy="551180"/>
          </a:xfrm>
          <a:prstGeom prst="parallelogram">
            <a:avLst>
              <a:gd name="adj" fmla="val 41485"/>
            </a:avLst>
          </a:prstGeom>
          <a:solidFill>
            <a:srgbClr val="B5121B"/>
          </a:solidFill>
          <a:ln w="9525">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lumMod val="75000"/>
                  <a:lumOff val="25000"/>
                </a:schemeClr>
              </a:solidFill>
              <a:effectLst/>
              <a:uLnTx/>
              <a:uFillTx/>
              <a:latin typeface="Calibri" panose="020F0502020204030204" pitchFamily="34" charset="0"/>
              <a:ea typeface="+mn-ea"/>
              <a:cs typeface="+mn-cs"/>
            </a:endParaRPr>
          </a:p>
        </p:txBody>
      </p:sp>
      <p:sp>
        <p:nvSpPr>
          <p:cNvPr id="30722" name="平行四边形 7"/>
          <p:cNvSpPr/>
          <p:nvPr>
            <p:custDataLst>
              <p:tags r:id="rId3"/>
            </p:custDataLst>
          </p:nvPr>
        </p:nvSpPr>
        <p:spPr>
          <a:xfrm>
            <a:off x="334645" y="107315"/>
            <a:ext cx="2262188" cy="549275"/>
          </a:xfrm>
          <a:prstGeom prst="parallelogram">
            <a:avLst>
              <a:gd name="adj" fmla="val 41621"/>
            </a:avLst>
          </a:prstGeom>
          <a:solidFill>
            <a:srgbClr val="6ED4D4"/>
          </a:solidFill>
          <a:ln w="9525">
            <a:noFill/>
          </a:ln>
        </p:spPr>
        <p:txBody>
          <a:bodyPr anchor="ctr" anchorCtr="0"/>
          <a:p>
            <a:pPr algn="ctr" eaLnBrk="1" hangingPunct="1"/>
            <a:endParaRPr lang="zh-CN" altLang="en-US" sz="100" dirty="0">
              <a:solidFill>
                <a:srgbClr val="FFFFFF"/>
              </a:solidFill>
              <a:latin typeface="Calibri" panose="020F0502020204030204" pitchFamily="34" charset="0"/>
              <a:ea typeface="微软雅黑" panose="020B0503020204020204" pitchFamily="34" charset="-122"/>
            </a:endParaRPr>
          </a:p>
        </p:txBody>
      </p:sp>
      <p:sp>
        <p:nvSpPr>
          <p:cNvPr id="2" name="标题 1"/>
          <p:cNvSpPr>
            <a:spLocks noGrp="1"/>
          </p:cNvSpPr>
          <p:nvPr>
            <p:ph type="title"/>
          </p:nvPr>
        </p:nvSpPr>
        <p:spPr>
          <a:xfrm>
            <a:off x="2616835" y="151130"/>
            <a:ext cx="8965565" cy="563245"/>
          </a:xfrm>
        </p:spPr>
        <p:txBody>
          <a:bodyPr/>
          <a:lstStyle>
            <a:lvl1pPr algn="l">
              <a:defRPr sz="2400" u="none" strike="noStrike" kern="1200" cap="none" spc="0" normalizeH="0">
                <a:solidFill>
                  <a:schemeClr val="bg1"/>
                </a:solidFill>
                <a:uFillTx/>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0D98669-C0B6-4013-AB60-76BCC156048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 name="文本框 9"/>
          <p:cNvSpPr txBox="1"/>
          <p:nvPr/>
        </p:nvSpPr>
        <p:spPr>
          <a:xfrm>
            <a:off x="1007533" y="188595"/>
            <a:ext cx="1779271" cy="460375"/>
          </a:xfrm>
          <a:prstGeom prst="rect">
            <a:avLst/>
          </a:prstGeom>
          <a:noFill/>
        </p:spPr>
        <p:txBody>
          <a:bodyPr wrap="square" rtlCol="0">
            <a:spAutoFit/>
          </a:bodyPr>
          <a:p>
            <a:pPr marL="0" lvl="0" indent="0" defTabSz="914400">
              <a:lnSpc>
                <a:spcPct val="100000"/>
              </a:lnSpc>
              <a:spcAft>
                <a:spcPct val="0"/>
              </a:spcAft>
              <a:buNone/>
            </a:pPr>
            <a:r>
              <a:rPr lang="zh-CN" altLang="en-US" sz="2400" b="1" dirty="0">
                <a:solidFill>
                  <a:srgbClr val="404040"/>
                </a:solidFill>
                <a:latin typeface="微软雅黑" panose="020B0503020204020204" pitchFamily="34" charset="-122"/>
                <a:ea typeface="微软雅黑" panose="020B0503020204020204" pitchFamily="34" charset="-122"/>
                <a:sym typeface="+mn-ea"/>
              </a:rPr>
              <a:t>点</a:t>
            </a:r>
            <a:r>
              <a:rPr lang="zh-CN" altLang="en-US" sz="2400" b="1" dirty="0">
                <a:solidFill>
                  <a:srgbClr val="404040"/>
                </a:solidFill>
                <a:latin typeface="微软雅黑" panose="020B0503020204020204" pitchFamily="34" charset="-122"/>
                <a:ea typeface="微软雅黑" panose="020B0503020204020204" pitchFamily="34" charset="-122"/>
                <a:sym typeface="+mn-ea"/>
              </a:rPr>
              <a:t>拨</a:t>
            </a:r>
            <a:endParaRPr lang="zh-CN" altLang="en-US" sz="2400"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5" name="Rectangle 7"/>
          <p:cNvSpPr>
            <a:spLocks noGrp="1" noChangeArrowheads="1"/>
          </p:cNvSpPr>
          <p:nvPr>
            <p:ph type="dt" sz="half" idx="2"/>
          </p:nvPr>
        </p:nvSpPr>
        <p:spPr bwMode="auto">
          <a:xfrm>
            <a:off x="609600" y="6523038"/>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rPr>
              <a:t>www.themegallery.com</a:t>
            </a:r>
            <a:endParaRPr kumimoji="0" lang="en-US" altLang="zh-CN" sz="12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6" name="Rectangle 8"/>
          <p:cNvSpPr>
            <a:spLocks noGrp="1" noChangeArrowheads="1"/>
          </p:cNvSpPr>
          <p:nvPr>
            <p:ph type="ftr" sz="quarter" idx="3"/>
          </p:nvPr>
        </p:nvSpPr>
        <p:spPr bwMode="auto">
          <a:xfrm>
            <a:off x="8432800" y="6537325"/>
            <a:ext cx="32512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rPr>
              <a:t>Company Logo</a:t>
            </a:r>
            <a:endParaRPr kumimoji="0" lang="en-US" altLang="zh-CN" sz="1000"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7" name="Rectangle 9"/>
          <p:cNvSpPr>
            <a:spLocks noGrp="1" noChangeArrowheads="1"/>
          </p:cNvSpPr>
          <p:nvPr>
            <p:ph type="sldNum" sz="quarter" idx="4"/>
          </p:nvPr>
        </p:nvSpPr>
        <p:spPr bwMode="auto">
          <a:xfrm>
            <a:off x="4368800" y="6537325"/>
            <a:ext cx="2844800" cy="3206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2987A7-A8C8-41E6-8129-ACF132E47633}" type="slidenum">
              <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oleObject" Target="../embeddings/oleObject2.bin"/><Relationship Id="rId8" Type="http://schemas.openxmlformats.org/officeDocument/2006/relationships/tags" Target="../tags/tag1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vmlDrawing" Target="../drawings/vmlDrawing2.v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8" name="Rectangle 6"/>
          <p:cNvSpPr>
            <a:spLocks noGrp="1"/>
          </p:cNvSpPr>
          <p:nvPr>
            <p:ph type="body" idx="1"/>
          </p:nvPr>
        </p:nvSpPr>
        <p:spPr>
          <a:xfrm>
            <a:off x="609600" y="900430"/>
            <a:ext cx="10972800" cy="568198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3082" name="Rectangle 10"/>
          <p:cNvSpPr>
            <a:spLocks noGrp="1"/>
          </p:cNvSpPr>
          <p:nvPr>
            <p:ph type="title"/>
          </p:nvPr>
        </p:nvSpPr>
        <p:spPr>
          <a:xfrm>
            <a:off x="609600" y="150813"/>
            <a:ext cx="10972800" cy="563562"/>
          </a:xfrm>
          <a:prstGeom prst="rect">
            <a:avLst/>
          </a:prstGeom>
          <a:noFill/>
          <a:ln w="9525">
            <a:noFill/>
          </a:ln>
        </p:spPr>
        <p:txBody>
          <a:bodyPr anchor="ctr" anchorCtr="0"/>
          <a:p>
            <a:pPr lvl="0"/>
            <a:r>
              <a:rPr lang="en-US" altLang="zh-CN" dirty="0"/>
              <a:t>Click to edit Master title style</a:t>
            </a:r>
            <a:endParaRPr lang="en-US" altLang="zh-CN" dirty="0"/>
          </a:p>
        </p:txBody>
      </p:sp>
      <p:graphicFrame>
        <p:nvGraphicFramePr>
          <p:cNvPr id="18435" name="Object 3"/>
          <p:cNvGraphicFramePr>
            <a:graphicFrameLocks noChangeAspect="1"/>
          </p:cNvGraphicFramePr>
          <p:nvPr>
            <p:custDataLst>
              <p:tags r:id="rId8"/>
            </p:custDataLst>
          </p:nvPr>
        </p:nvGraphicFramePr>
        <p:xfrm>
          <a:off x="0" y="0"/>
          <a:ext cx="12192000" cy="692150"/>
        </p:xfrm>
        <a:graphic>
          <a:graphicData uri="http://schemas.openxmlformats.org/presentationml/2006/ole">
            <mc:AlternateContent xmlns:mc="http://schemas.openxmlformats.org/markup-compatibility/2006">
              <mc:Choice xmlns:v="urn:schemas-microsoft-com:vml" Requires="v">
                <p:oleObj spid="_x0000_s3085" name="" r:id="rId9" imgW="7391400" imgH="914400" progId="Photoshop.Image.6">
                  <p:embed/>
                </p:oleObj>
              </mc:Choice>
              <mc:Fallback>
                <p:oleObj name="" r:id="rId9" imgW="7391400" imgH="914400" progId="Photoshop.Image.6">
                  <p:embed/>
                  <p:pic>
                    <p:nvPicPr>
                      <p:cNvPr id="0" name="图片 3084"/>
                      <p:cNvPicPr/>
                      <p:nvPr/>
                    </p:nvPicPr>
                    <p:blipFill>
                      <a:blip r:embed="rId10"/>
                      <a:stretch>
                        <a:fillRect/>
                      </a:stretch>
                    </p:blipFill>
                    <p:spPr>
                      <a:xfrm>
                        <a:off x="0" y="0"/>
                        <a:ext cx="12192000" cy="692150"/>
                      </a:xfrm>
                      <a:prstGeom prst="rect">
                        <a:avLst/>
                      </a:prstGeom>
                      <a:noFill/>
                      <a:ln w="38100">
                        <a:noFill/>
                        <a:miter/>
                      </a:ln>
                    </p:spPr>
                  </p:pic>
                </p:oleObj>
              </mc:Fallback>
            </mc:AlternateContent>
          </a:graphicData>
        </a:graphic>
      </p:graphicFrame>
      <p:sp>
        <p:nvSpPr>
          <p:cNvPr id="14" name="Rectangle 5"/>
          <p:cNvSpPr>
            <a:spLocks noChangeArrowheads="1"/>
          </p:cNvSpPr>
          <p:nvPr>
            <p:custDataLst>
              <p:tags r:id="rId11"/>
            </p:custDataLst>
          </p:nvPr>
        </p:nvSpPr>
        <p:spPr bwMode="auto">
          <a:xfrm>
            <a:off x="0" y="692150"/>
            <a:ext cx="12192000" cy="73025"/>
          </a:xfrm>
          <a:prstGeom prst="rect">
            <a:avLst/>
          </a:prstGeom>
          <a:gradFill rotWithShape="1">
            <a:gsLst>
              <a:gs pos="0">
                <a:srgbClr val="CDEDFA"/>
              </a:gs>
              <a:gs pos="50000">
                <a:schemeClr val="accent1"/>
              </a:gs>
              <a:gs pos="100000">
                <a:srgbClr val="CDEDFA"/>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B166E"/>
              </a:solidFill>
              <a:effectLst/>
              <a:uLnTx/>
              <a:uFillTx/>
              <a:latin typeface="Arial" panose="020B0604020202020204" pitchFamily="34" charset="0"/>
              <a:ea typeface="微软雅黑" panose="020B0503020204020204" pitchFamily="34" charset="-122"/>
              <a:cs typeface="+mn-cs"/>
            </a:endParaRPr>
          </a:p>
        </p:txBody>
      </p:sp>
      <p:sp>
        <p:nvSpPr>
          <p:cNvPr id="18434" name="未知"/>
          <p:cNvSpPr/>
          <p:nvPr>
            <p:custDataLst>
              <p:tags r:id="rId12"/>
            </p:custDataLst>
          </p:nvPr>
        </p:nvSpPr>
        <p:spPr>
          <a:xfrm>
            <a:off x="0" y="5445125"/>
            <a:ext cx="12192000" cy="1414463"/>
          </a:xfrm>
          <a:custGeom>
            <a:avLst/>
            <a:gdLst/>
            <a:ahLst/>
            <a:cxnLst>
              <a:cxn ang="0">
                <a:pos x="2147483646" y="2147483646"/>
              </a:cxn>
              <a:cxn ang="0">
                <a:pos x="2147483646" y="0"/>
              </a:cxn>
              <a:cxn ang="0">
                <a:pos x="2147483646" y="2147483646"/>
              </a:cxn>
              <a:cxn ang="0">
                <a:pos x="0" y="2147483646"/>
              </a:cxn>
              <a:cxn ang="0">
                <a:pos x="0" y="2147483646"/>
              </a:cxn>
              <a:cxn ang="0">
                <a:pos x="2147483646" y="2147483646"/>
              </a:cxn>
            </a:cxnLst>
            <a:pathLst>
              <a:path w="5760" h="891">
                <a:moveTo>
                  <a:pt x="5760" y="885"/>
                </a:moveTo>
                <a:lnTo>
                  <a:pt x="5760" y="0"/>
                </a:lnTo>
                <a:cubicBezTo>
                  <a:pt x="4888" y="573"/>
                  <a:pt x="3696" y="609"/>
                  <a:pt x="2832" y="626"/>
                </a:cubicBezTo>
                <a:cubicBezTo>
                  <a:pt x="1968" y="643"/>
                  <a:pt x="640" y="474"/>
                  <a:pt x="0" y="36"/>
                </a:cubicBezTo>
                <a:lnTo>
                  <a:pt x="0" y="891"/>
                </a:lnTo>
                <a:lnTo>
                  <a:pt x="5760" y="885"/>
                </a:lnTo>
                <a:close/>
              </a:path>
            </a:pathLst>
          </a:custGeom>
          <a:gradFill rotWithShape="1">
            <a:gsLst>
              <a:gs pos="0">
                <a:schemeClr val="accent1">
                  <a:alpha val="100000"/>
                </a:schemeClr>
              </a:gs>
              <a:gs pos="100000">
                <a:srgbClr val="E3F5FC">
                  <a:alpha val="100000"/>
                </a:srgbClr>
              </a:gs>
            </a:gsLst>
            <a:lin ang="5400000" scaled="1"/>
            <a:tileRect/>
          </a:gradFill>
          <a:ln w="9525">
            <a:noFill/>
          </a:ln>
        </p:spPr>
        <p:txBody>
          <a:bodyPr/>
          <a:p>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eaLnBrk="0" fontAlgn="base" hangingPunct="0">
        <a:spcBef>
          <a:spcPct val="0"/>
        </a:spcBef>
        <a:spcAft>
          <a:spcPct val="0"/>
        </a:spcAft>
        <a:defRPr sz="2400" b="1" kern="1200">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anose="020B0604030504040204" pitchFamily="34" charset="0"/>
        </a:defRPr>
      </a:lvl2pPr>
      <a:lvl3pPr algn="ctr" rtl="0" eaLnBrk="0" fontAlgn="base" hangingPunct="0">
        <a:spcBef>
          <a:spcPct val="0"/>
        </a:spcBef>
        <a:spcAft>
          <a:spcPct val="0"/>
        </a:spcAft>
        <a:defRPr sz="3200" b="1">
          <a:solidFill>
            <a:schemeClr val="bg1"/>
          </a:solidFill>
          <a:latin typeface="Verdana" panose="020B0604030504040204" pitchFamily="34" charset="0"/>
        </a:defRPr>
      </a:lvl3pPr>
      <a:lvl4pPr algn="ctr" rtl="0" eaLnBrk="0" fontAlgn="base" hangingPunct="0">
        <a:spcBef>
          <a:spcPct val="0"/>
        </a:spcBef>
        <a:spcAft>
          <a:spcPct val="0"/>
        </a:spcAft>
        <a:defRPr sz="3200" b="1">
          <a:solidFill>
            <a:schemeClr val="bg1"/>
          </a:solidFill>
          <a:latin typeface="Verdana" panose="020B0604030504040204" pitchFamily="34" charset="0"/>
        </a:defRPr>
      </a:lvl4pPr>
      <a:lvl5pPr algn="ctr" rtl="0" eaLnBrk="0" fontAlgn="base" hangingPunct="0">
        <a:spcBef>
          <a:spcPct val="0"/>
        </a:spcBef>
        <a:spcAft>
          <a:spcPct val="0"/>
        </a:spcAft>
        <a:defRPr sz="3200" b="1">
          <a:solidFill>
            <a:schemeClr val="bg1"/>
          </a:solidFill>
          <a:latin typeface="Verdana" panose="020B0604030504040204" pitchFamily="34" charset="0"/>
        </a:defRPr>
      </a:lvl5pPr>
      <a:lvl6pPr marL="457200" algn="ctr" rtl="0" eaLnBrk="0" fontAlgn="base" hangingPunct="0">
        <a:spcBef>
          <a:spcPct val="0"/>
        </a:spcBef>
        <a:spcAft>
          <a:spcPct val="0"/>
        </a:spcAft>
        <a:defRPr sz="3200" b="1">
          <a:solidFill>
            <a:schemeClr val="bg1"/>
          </a:solidFill>
          <a:latin typeface="Verdana" panose="020B0604030504040204" pitchFamily="34" charset="0"/>
        </a:defRPr>
      </a:lvl6pPr>
      <a:lvl7pPr marL="914400" algn="ctr" rtl="0" eaLnBrk="0" fontAlgn="base" hangingPunct="0">
        <a:spcBef>
          <a:spcPct val="0"/>
        </a:spcBef>
        <a:spcAft>
          <a:spcPct val="0"/>
        </a:spcAft>
        <a:defRPr sz="3200" b="1">
          <a:solidFill>
            <a:schemeClr val="bg1"/>
          </a:solidFill>
          <a:latin typeface="Verdana" panose="020B0604030504040204" pitchFamily="34" charset="0"/>
        </a:defRPr>
      </a:lvl7pPr>
      <a:lvl8pPr marL="1371600" algn="ctr" rtl="0" eaLnBrk="0" fontAlgn="base" hangingPunct="0">
        <a:spcBef>
          <a:spcPct val="0"/>
        </a:spcBef>
        <a:spcAft>
          <a:spcPct val="0"/>
        </a:spcAft>
        <a:defRPr sz="3200" b="1">
          <a:solidFill>
            <a:schemeClr val="bg1"/>
          </a:solidFill>
          <a:latin typeface="Verdana" panose="020B0604030504040204" pitchFamily="34" charset="0"/>
        </a:defRPr>
      </a:lvl8pPr>
      <a:lvl9pPr marL="1828800" algn="ctr" rtl="0" eaLnBrk="0" fontAlgn="base" hangingPunct="0">
        <a:spcBef>
          <a:spcPct val="0"/>
        </a:spcBef>
        <a:spcAft>
          <a:spcPct val="0"/>
        </a:spcAft>
        <a:defRPr sz="3200" b="1">
          <a:solidFill>
            <a:schemeClr val="bg1"/>
          </a:solidFill>
          <a:latin typeface="Verdana" panose="020B0604030504040204" pitchFamily="34" charset="0"/>
        </a:defRPr>
      </a:lvl9pPr>
    </p:titleStyle>
    <p:bodyStyle>
      <a:lvl1pPr marL="257175" indent="-257175" algn="l" rtl="0" eaLnBrk="0" fontAlgn="base" hangingPunct="0">
        <a:spcBef>
          <a:spcPct val="15000"/>
        </a:spcBef>
        <a:spcAft>
          <a:spcPct val="0"/>
        </a:spcAft>
        <a:buClr>
          <a:schemeClr val="hlink"/>
        </a:buClr>
        <a:buFont typeface="Wingdings" panose="05000000000000000000" pitchFamily="2" charset="2"/>
        <a:buChar char="v"/>
        <a:defRPr sz="2100" b="1" kern="1200">
          <a:solidFill>
            <a:schemeClr val="tx1"/>
          </a:solidFill>
          <a:latin typeface="+mn-lt"/>
          <a:ea typeface="+mn-ea"/>
          <a:cs typeface="+mn-cs"/>
        </a:defRPr>
      </a:lvl1pPr>
      <a:lvl2pPr marL="557530" indent="-213995" algn="l" rtl="0" eaLnBrk="0" fontAlgn="base" hangingPunct="0">
        <a:spcBef>
          <a:spcPct val="15000"/>
        </a:spcBef>
        <a:spcAft>
          <a:spcPct val="0"/>
        </a:spcAft>
        <a:buClr>
          <a:schemeClr val="accent1"/>
        </a:buClr>
        <a:buFont typeface="Wingdings" panose="05000000000000000000" pitchFamily="2" charset="2"/>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5000"/>
        </a:spcBef>
        <a:spcAft>
          <a:spcPct val="0"/>
        </a:spcAft>
        <a:buClr>
          <a:schemeClr val="tx1"/>
        </a:buClr>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5000"/>
        </a:spcBef>
        <a:spcAft>
          <a:spcPct val="0"/>
        </a:spcAft>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25.xml"/><Relationship Id="rId2" Type="http://schemas.openxmlformats.org/officeDocument/2006/relationships/image" Target="../media/image3.png"/><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30.xml"/><Relationship Id="rId2" Type="http://schemas.openxmlformats.org/officeDocument/2006/relationships/image" Target="../media/image4.png"/><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34.xml"/><Relationship Id="rId6" Type="http://schemas.openxmlformats.org/officeDocument/2006/relationships/image" Target="../media/image7.png"/><Relationship Id="rId5" Type="http://schemas.openxmlformats.org/officeDocument/2006/relationships/tags" Target="../tags/tag33.xml"/><Relationship Id="rId4" Type="http://schemas.openxmlformats.org/officeDocument/2006/relationships/image" Target="../media/image6.png"/><Relationship Id="rId3" Type="http://schemas.openxmlformats.org/officeDocument/2006/relationships/tags" Target="../tags/tag32.xml"/><Relationship Id="rId2" Type="http://schemas.openxmlformats.org/officeDocument/2006/relationships/image" Target="../media/image5.png"/><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37.xml"/><Relationship Id="rId4" Type="http://schemas.openxmlformats.org/officeDocument/2006/relationships/image" Target="../media/image9.png"/><Relationship Id="rId3" Type="http://schemas.openxmlformats.org/officeDocument/2006/relationships/tags" Target="../tags/tag36.xml"/><Relationship Id="rId2" Type="http://schemas.openxmlformats.org/officeDocument/2006/relationships/image" Target="../media/image8.png"/><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28674" name="矩形 8"/>
          <p:cNvSpPr/>
          <p:nvPr/>
        </p:nvSpPr>
        <p:spPr>
          <a:xfrm>
            <a:off x="0" y="1752600"/>
            <a:ext cx="12192000" cy="2460625"/>
          </a:xfrm>
          <a:prstGeom prst="rect">
            <a:avLst/>
          </a:prstGeom>
          <a:solidFill>
            <a:schemeClr val="tx2"/>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endParaRPr lang="zh-CN" altLang="en-US" sz="1800" b="0" dirty="0">
              <a:solidFill>
                <a:srgbClr val="FFFFFF"/>
              </a:solidFill>
              <a:latin typeface="Times New Roman" panose="02020603050405020304" pitchFamily="18" charset="0"/>
              <a:ea typeface="宋体" panose="02010600030101010101" pitchFamily="2" charset="-122"/>
            </a:endParaRPr>
          </a:p>
        </p:txBody>
      </p:sp>
      <p:sp>
        <p:nvSpPr>
          <p:cNvPr id="28677" name="TextBox 15"/>
          <p:cNvSpPr txBox="1"/>
          <p:nvPr/>
        </p:nvSpPr>
        <p:spPr>
          <a:xfrm>
            <a:off x="52070" y="2208530"/>
            <a:ext cx="12143105" cy="7683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spcBef>
                <a:spcPct val="0"/>
              </a:spcBef>
              <a:buClrTx/>
              <a:buFont typeface="Arial" panose="020B0604020202020204" pitchFamily="34" charset="0"/>
              <a:buNone/>
            </a:pPr>
            <a:r>
              <a:rPr lang="zh-CN" altLang="en-US" sz="4400" dirty="0">
                <a:solidFill>
                  <a:srgbClr val="FFFFFF"/>
                </a:solidFill>
                <a:ea typeface="微软雅黑" panose="020B0503020204020204" pitchFamily="34" charset="-122"/>
              </a:rPr>
              <a:t>第</a:t>
            </a:r>
            <a:r>
              <a:rPr lang="en-US" altLang="zh-CN" sz="4400" dirty="0">
                <a:solidFill>
                  <a:srgbClr val="FFFFFF"/>
                </a:solidFill>
                <a:ea typeface="微软雅黑" panose="020B0503020204020204" pitchFamily="34" charset="-122"/>
              </a:rPr>
              <a:t>11</a:t>
            </a:r>
            <a:r>
              <a:rPr lang="zh-CN" altLang="en-US" sz="4400" dirty="0">
                <a:solidFill>
                  <a:srgbClr val="FFFFFF"/>
                </a:solidFill>
                <a:ea typeface="微软雅黑" panose="020B0503020204020204" pitchFamily="34" charset="-122"/>
              </a:rPr>
              <a:t>单元 Java输入与输出</a:t>
            </a:r>
            <a:endParaRPr lang="zh-CN" altLang="en-US" sz="4400" dirty="0">
              <a:solidFill>
                <a:srgbClr val="FFFFFF"/>
              </a:solidFill>
              <a:ea typeface="微软雅黑" panose="020B0503020204020204" pitchFamily="34" charset="-122"/>
            </a:endParaRPr>
          </a:p>
        </p:txBody>
      </p:sp>
      <p:sp>
        <p:nvSpPr>
          <p:cNvPr id="28678" name="副标题 2"/>
          <p:cNvSpPr txBox="1"/>
          <p:nvPr/>
        </p:nvSpPr>
        <p:spPr>
          <a:xfrm>
            <a:off x="4953000" y="4876800"/>
            <a:ext cx="2611438" cy="533400"/>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eaLnBrk="1" hangingPunct="1">
              <a:buClrTx/>
              <a:buFont typeface="Arial" panose="020B0604020202020204" pitchFamily="34" charset="0"/>
              <a:buNone/>
            </a:pPr>
            <a:r>
              <a:rPr lang="zh-CN" altLang="en-US" sz="2400" dirty="0">
                <a:solidFill>
                  <a:srgbClr val="2B166E"/>
                </a:solidFill>
                <a:latin typeface="方正楷体_GB2312" panose="02000000000000000000" charset="-122"/>
                <a:ea typeface="方正楷体_GB2312" panose="02000000000000000000" charset="-122"/>
              </a:rPr>
              <a:t>主讲人：龚迅炜</a:t>
            </a:r>
            <a:endParaRPr lang="zh-CN" altLang="en-US" sz="2400" dirty="0">
              <a:solidFill>
                <a:srgbClr val="2B166E"/>
              </a:solidFill>
              <a:latin typeface="方正楷体_GB2312" panose="02000000000000000000" charset="-122"/>
              <a:ea typeface="方正楷体_GB2312" panose="02000000000000000000" charset="-122"/>
            </a:endParaRPr>
          </a:p>
        </p:txBody>
      </p:sp>
      <p:sp>
        <p:nvSpPr>
          <p:cNvPr id="28679" name="标题 1"/>
          <p:cNvSpPr txBox="1"/>
          <p:nvPr/>
        </p:nvSpPr>
        <p:spPr>
          <a:xfrm>
            <a:off x="3924300" y="142875"/>
            <a:ext cx="4343400" cy="563563"/>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2400" dirty="0">
                <a:solidFill>
                  <a:srgbClr val="FFFFFF"/>
                </a:solidFill>
                <a:ea typeface="微软雅黑" panose="020B0503020204020204" pitchFamily="34" charset="-122"/>
              </a:rPr>
              <a:t>Java</a:t>
            </a:r>
            <a:r>
              <a:rPr lang="zh-CN" altLang="en-US" sz="2400" dirty="0">
                <a:solidFill>
                  <a:srgbClr val="FFFFFF"/>
                </a:solidFill>
                <a:ea typeface="微软雅黑" panose="020B0503020204020204" pitchFamily="34" charset="-122"/>
              </a:rPr>
              <a:t>程序设计实践教程</a:t>
            </a:r>
            <a:endParaRPr lang="zh-CN" altLang="en-US" sz="2400" dirty="0">
              <a:solidFill>
                <a:srgbClr val="FFFFFF"/>
              </a:solidFill>
              <a:ea typeface="微软雅黑" panose="020B0503020204020204" pitchFamily="34" charset="-122"/>
            </a:endParaRPr>
          </a:p>
        </p:txBody>
      </p:sp>
      <p:sp>
        <p:nvSpPr>
          <p:cNvPr id="28680" name="TextBox 15"/>
          <p:cNvSpPr txBox="1"/>
          <p:nvPr/>
        </p:nvSpPr>
        <p:spPr>
          <a:xfrm>
            <a:off x="1524000" y="3886200"/>
            <a:ext cx="9144000" cy="610235"/>
          </a:xfrm>
          <a:prstGeom prst="rect">
            <a:avLst/>
          </a:prstGeom>
          <a:solidFill>
            <a:srgbClr val="6ED4D4"/>
          </a:solid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zh-CN" altLang="en-US" sz="2400" dirty="0">
                <a:solidFill>
                  <a:srgbClr val="404040"/>
                </a:solidFill>
                <a:latin typeface="微软雅黑" panose="020B0503020204020204" pitchFamily="34" charset="-122"/>
                <a:ea typeface="微软雅黑" panose="020B0503020204020204" pitchFamily="34" charset="-122"/>
              </a:rPr>
              <a:t>实验</a:t>
            </a:r>
            <a:r>
              <a:rPr lang="en-US" sz="2400" dirty="0">
                <a:solidFill>
                  <a:srgbClr val="404040"/>
                </a:solidFill>
                <a:latin typeface="微软雅黑" panose="020B0503020204020204" pitchFamily="34" charset="-122"/>
                <a:ea typeface="微软雅黑" panose="020B0503020204020204" pitchFamily="34" charset="-122"/>
              </a:rPr>
              <a:t>1 </a:t>
            </a:r>
            <a:r>
              <a:rPr lang="en-US" altLang="zh-CN" sz="2400" dirty="0">
                <a:solidFill>
                  <a:srgbClr val="404040"/>
                </a:solidFill>
                <a:latin typeface="微软雅黑" panose="020B0503020204020204" pitchFamily="34" charset="-122"/>
                <a:ea typeface="微软雅黑" panose="020B0503020204020204" pitchFamily="34" charset="-122"/>
              </a:rPr>
              <a:t>Java</a:t>
            </a:r>
            <a:r>
              <a:rPr lang="zh-CN" altLang="en-US" sz="2400" dirty="0">
                <a:solidFill>
                  <a:srgbClr val="404040"/>
                </a:solidFill>
                <a:latin typeface="微软雅黑" panose="020B0503020204020204" pitchFamily="34" charset="-122"/>
                <a:ea typeface="微软雅黑" panose="020B0503020204020204" pitchFamily="34" charset="-122"/>
              </a:rPr>
              <a:t>文本</a:t>
            </a:r>
            <a:r>
              <a:rPr lang="en-US" altLang="zh-CN" sz="2400" dirty="0">
                <a:solidFill>
                  <a:srgbClr val="404040"/>
                </a:solidFill>
                <a:latin typeface="微软雅黑" panose="020B0503020204020204" pitchFamily="34" charset="-122"/>
                <a:ea typeface="微软雅黑" panose="020B0503020204020204" pitchFamily="34" charset="-122"/>
              </a:rPr>
              <a:t>I/O</a:t>
            </a:r>
            <a:r>
              <a:rPr lang="zh-CN" altLang="en-US" sz="2400" dirty="0">
                <a:solidFill>
                  <a:srgbClr val="404040"/>
                </a:solidFill>
                <a:latin typeface="微软雅黑" panose="020B0503020204020204" pitchFamily="34" charset="-122"/>
                <a:ea typeface="微软雅黑" panose="020B0503020204020204" pitchFamily="34" charset="-122"/>
              </a:rPr>
              <a:t>应用</a:t>
            </a:r>
            <a:endParaRPr lang="zh-CN" altLang="en-US" sz="24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24000" y="0"/>
            <a:ext cx="9144000" cy="2306955"/>
          </a:xfrm>
          <a:prstGeom prst="rect">
            <a:avLst/>
          </a:prstGeom>
          <a:noFill/>
          <a:ln w="9525">
            <a:noFill/>
          </a:ln>
        </p:spPr>
        <p:txBody>
          <a:bodyPr wrap="square">
            <a:spAutoFit/>
          </a:bodyPr>
          <a:p>
            <a:r>
              <a:rPr lang="en-US" sz="1200">
                <a:latin typeface="Times New Roman" panose="02020603050405020304" pitchFamily="18" charset="0"/>
                <a:ea typeface="宋体" panose="02010600030101010101" pitchFamily="2" charset="-122"/>
              </a:rPr>
              <a:t>public class MatrixFromFile {	private File file;	private int numOfMatrix;	public MatrixFromFile(String filepath) throws FileNotFoundException{		//</a:t>
            </a:r>
            <a:r>
              <a:rPr lang="zh-CN" sz="1200">
                <a:ea typeface="宋体" panose="02010600030101010101" pitchFamily="2" charset="-122"/>
              </a:rPr>
              <a:t>在此处添加代码，实现文件初始化等</a:t>
            </a:r>
            <a:r>
              <a:rPr lang="en-US" sz="1200">
                <a:latin typeface="Times New Roman" panose="02020603050405020304" pitchFamily="18" charset="0"/>
                <a:ea typeface="宋体" panose="02010600030101010101" pitchFamily="2" charset="-122"/>
              </a:rPr>
              <a:t>	}		public Matrix[] read() {		//</a:t>
            </a:r>
            <a:r>
              <a:rPr lang="zh-CN" sz="1200">
                <a:ea typeface="宋体" panose="02010600030101010101" pitchFamily="2" charset="-122"/>
              </a:rPr>
              <a:t>在此处添加代码，实现矩阵文件读取</a:t>
            </a:r>
            <a:r>
              <a:rPr lang="en-US" sz="1200">
                <a:latin typeface="Times New Roman" panose="02020603050405020304" pitchFamily="18" charset="0"/>
                <a:ea typeface="宋体" panose="02010600030101010101" pitchFamily="2" charset="-122"/>
              </a:rPr>
              <a:t>		return rtnMatrix;	}}</a:t>
            </a:r>
            <a:endParaRPr lang="en-US" altLang="en-US" sz="1200">
              <a:latin typeface="Times New Roman" panose="02020603050405020304" pitchFamily="18" charset="0"/>
              <a:ea typeface="宋体" panose="02010600030101010101" pitchFamily="2" charset="-122"/>
            </a:endParaRPr>
          </a:p>
        </p:txBody>
      </p:sp>
      <p:sp>
        <p:nvSpPr>
          <p:cNvPr id="2" name="文本框 1"/>
          <p:cNvSpPr txBox="1"/>
          <p:nvPr/>
        </p:nvSpPr>
        <p:spPr>
          <a:xfrm>
            <a:off x="1524000" y="2348865"/>
            <a:ext cx="9144635" cy="4154170"/>
          </a:xfrm>
          <a:prstGeom prst="rect">
            <a:avLst/>
          </a:prstGeom>
          <a:noFill/>
          <a:ln w="9525">
            <a:noFill/>
          </a:ln>
        </p:spPr>
        <p:txBody>
          <a:bodyPr wrap="square">
            <a:spAutoFit/>
          </a:bodyPr>
          <a:p>
            <a:r>
              <a:rPr sz="1200">
                <a:ea typeface="宋体" panose="02010600030101010101" pitchFamily="2" charset="-122"/>
              </a:rPr>
              <a:t>public class MatrixDemo {	</a:t>
            </a:r>
            <a:endParaRPr sz="1200">
              <a:ea typeface="宋体" panose="02010600030101010101" pitchFamily="2" charset="-122"/>
            </a:endParaRPr>
          </a:p>
          <a:p>
            <a:r>
              <a:rPr sz="1200">
                <a:ea typeface="宋体" panose="02010600030101010101" pitchFamily="2" charset="-122"/>
              </a:rPr>
              <a:t>	public static void main(String[] args) {</a:t>
            </a:r>
            <a:endParaRPr sz="1200">
              <a:ea typeface="宋体" panose="02010600030101010101" pitchFamily="2" charset="-122"/>
            </a:endParaRPr>
          </a:p>
          <a:p>
            <a:r>
              <a:rPr sz="1200">
                <a:ea typeface="宋体" panose="02010600030101010101" pitchFamily="2" charset="-122"/>
              </a:rPr>
              <a:t>		if(testReadFile()) {</a:t>
            </a:r>
            <a:endParaRPr sz="1200">
              <a:ea typeface="宋体" panose="02010600030101010101" pitchFamily="2" charset="-122"/>
            </a:endParaRPr>
          </a:p>
          <a:p>
            <a:r>
              <a:rPr sz="1200">
                <a:ea typeface="宋体" panose="02010600030101010101" pitchFamily="2" charset="-122"/>
              </a:rPr>
              <a:t>			System.out.println("矩阵文件读取正确。");</a:t>
            </a:r>
            <a:endParaRPr sz="1200">
              <a:ea typeface="宋体" panose="02010600030101010101" pitchFamily="2" charset="-122"/>
            </a:endParaRPr>
          </a:p>
          <a:p>
            <a:r>
              <a:rPr sz="1200">
                <a:ea typeface="宋体" panose="02010600030101010101" pitchFamily="2" charset="-122"/>
              </a:rPr>
              <a:t>		}else {</a:t>
            </a:r>
            <a:endParaRPr sz="1200">
              <a:ea typeface="宋体" panose="02010600030101010101" pitchFamily="2" charset="-122"/>
            </a:endParaRPr>
          </a:p>
          <a:p>
            <a:r>
              <a:rPr sz="1200">
                <a:ea typeface="宋体" panose="02010600030101010101" pitchFamily="2" charset="-122"/>
              </a:rPr>
              <a:t>			System.out.println("错误：矩阵文件读取有问题。");</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if(testUpperTriangleMatrix()) {</a:t>
            </a:r>
            <a:endParaRPr sz="1200">
              <a:ea typeface="宋体" panose="02010600030101010101" pitchFamily="2" charset="-122"/>
            </a:endParaRPr>
          </a:p>
          <a:p>
            <a:r>
              <a:rPr sz="1200">
                <a:ea typeface="宋体" panose="02010600030101010101" pitchFamily="2" charset="-122"/>
              </a:rPr>
              <a:t>			System.out.println("上三角矩阵判断正确。");</a:t>
            </a:r>
            <a:endParaRPr sz="1200">
              <a:ea typeface="宋体" panose="02010600030101010101" pitchFamily="2" charset="-122"/>
            </a:endParaRPr>
          </a:p>
          <a:p>
            <a:r>
              <a:rPr sz="1200">
                <a:ea typeface="宋体" panose="02010600030101010101" pitchFamily="2" charset="-122"/>
              </a:rPr>
              <a:t>		}else {</a:t>
            </a:r>
            <a:endParaRPr sz="1200">
              <a:ea typeface="宋体" panose="02010600030101010101" pitchFamily="2" charset="-122"/>
            </a:endParaRPr>
          </a:p>
          <a:p>
            <a:r>
              <a:rPr sz="1200">
                <a:ea typeface="宋体" panose="02010600030101010101" pitchFamily="2" charset="-122"/>
              </a:rPr>
              <a:t>			System.out.println("错误：上三角矩阵判断有问题。");</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public static boolean testReadFile() {</a:t>
            </a:r>
            <a:endParaRPr sz="1200">
              <a:ea typeface="宋体" panose="02010600030101010101" pitchFamily="2" charset="-122"/>
            </a:endParaRPr>
          </a:p>
          <a:p>
            <a:r>
              <a:rPr sz="1200">
                <a:ea typeface="宋体" panose="02010600030101010101" pitchFamily="2" charset="-122"/>
              </a:rPr>
              <a:t>		//在此处添加代码，实现矩阵文件读取测试</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	public static boolean testUpperTriangleMatrix() {</a:t>
            </a:r>
            <a:endParaRPr sz="1200">
              <a:ea typeface="宋体" panose="02010600030101010101" pitchFamily="2" charset="-122"/>
            </a:endParaRPr>
          </a:p>
          <a:p>
            <a:r>
              <a:rPr sz="1200">
                <a:ea typeface="宋体" panose="02010600030101010101" pitchFamily="2" charset="-122"/>
              </a:rPr>
              <a:t>		//在此处添加代码，实现上三角矩阵测试</a:t>
            </a:r>
            <a:endParaRPr sz="1200">
              <a:ea typeface="宋体" panose="02010600030101010101" pitchFamily="2" charset="-122"/>
            </a:endParaRPr>
          </a:p>
          <a:p>
            <a:r>
              <a:rPr sz="1200">
                <a:ea typeface="宋体" panose="02010600030101010101" pitchFamily="2" charset="-122"/>
              </a:rPr>
              <a:t>	}</a:t>
            </a:r>
            <a:endParaRPr sz="1200">
              <a:ea typeface="宋体" panose="02010600030101010101" pitchFamily="2" charset="-122"/>
            </a:endParaRPr>
          </a:p>
          <a:p>
            <a:r>
              <a:rPr sz="1200">
                <a:ea typeface="宋体" panose="02010600030101010101" pitchFamily="2" charset="-122"/>
              </a:rPr>
              <a:t>}</a:t>
            </a:r>
            <a:endParaRPr sz="1200">
              <a:ea typeface="宋体" panose="02010600030101010101" pitchFamily="2"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sz="1800"/>
              <a:t>验证性实验--字符串类型统计</a:t>
            </a:r>
            <a:endParaRPr lang="zh-CN" altLang="en-US" sz="1800"/>
          </a:p>
        </p:txBody>
      </p:sp>
      <p:sp>
        <p:nvSpPr>
          <p:cNvPr id="5" name="内容占位符 4"/>
          <p:cNvSpPr>
            <a:spLocks noGrp="1"/>
          </p:cNvSpPr>
          <p:nvPr>
            <p:ph idx="1"/>
          </p:nvPr>
        </p:nvSpPr>
        <p:spPr/>
        <p:txBody>
          <a:bodyPr/>
          <a:p>
            <a:r>
              <a:rPr lang="zh-CN" altLang="en-US"/>
              <a:t>将input.txt作为标准输入，读取文件中的字符串；对读取的字符进行统计，统计其数字字符串和英文字符串的个数，将统计结果在控制台输入；如果读取的字符非数字、中文、英文的字符串则将其写入到系统默认的err流中后，程序继续执行；文件中的字符串以空格或回车进行分割。</a:t>
            </a:r>
            <a:endParaRPr lang="zh-CN" altLang="en-US"/>
          </a:p>
        </p:txBody>
      </p:sp>
      <p:pic>
        <p:nvPicPr>
          <p:cNvPr id="254" name="图片 1" descr="D:\03job\03学院工作\2020年度\教材编写\第11单元图\图11-4.png图11-4"/>
          <p:cNvPicPr>
            <a:picLocks noChangeAspect="1"/>
          </p:cNvPicPr>
          <p:nvPr>
            <p:custDataLst>
              <p:tags r:id="rId1"/>
            </p:custDataLst>
          </p:nvPr>
        </p:nvPicPr>
        <p:blipFill>
          <a:blip r:embed="rId2"/>
          <a:srcRect/>
          <a:stretch>
            <a:fillRect/>
          </a:stretch>
        </p:blipFill>
        <p:spPr>
          <a:xfrm>
            <a:off x="3575685" y="2708910"/>
            <a:ext cx="4789170" cy="3729355"/>
          </a:xfrm>
          <a:prstGeom prst="rect">
            <a:avLst/>
          </a:prstGeom>
          <a:noFill/>
          <a:ln>
            <a:noFill/>
          </a:ln>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23315" y="691515"/>
            <a:ext cx="11071225" cy="6167120"/>
          </a:xfrm>
          <a:prstGeom prst="rect">
            <a:avLst/>
          </a:prstGeom>
          <a:noFill/>
          <a:ln w="9525">
            <a:noFill/>
          </a:ln>
        </p:spPr>
        <p:txBody>
          <a:bodyPr>
            <a:noAutofit/>
          </a:bodyPr>
          <a:p>
            <a:r>
              <a:rPr lang="en-US" sz="1800">
                <a:latin typeface="Times New Roman" panose="02020603050405020304" pitchFamily="18" charset="0"/>
                <a:ea typeface="宋体" panose="02010600030101010101" pitchFamily="2" charset="-122"/>
              </a:rPr>
              <a:t>public class FileCharStatic {	private File file;	private int englishWordCount;	private int numCount;	private int chineseCount;	private int otherCount;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sym typeface="+mn-ea"/>
              </a:rPr>
              <a:t>	</a:t>
            </a:r>
            <a:r>
              <a:rPr lang="en-US" sz="1800">
                <a:latin typeface="Times New Roman" panose="02020603050405020304" pitchFamily="18" charset="0"/>
                <a:ea typeface="宋体" panose="02010600030101010101" pitchFamily="2" charset="-122"/>
              </a:rPr>
              <a:t>//</a:t>
            </a:r>
            <a:r>
              <a:rPr lang="zh-CN" sz="1800">
                <a:ea typeface="宋体" panose="02010600030101010101" pitchFamily="2" charset="-122"/>
              </a:rPr>
              <a:t>省略部分</a:t>
            </a:r>
            <a:r>
              <a:rPr lang="en-US" sz="1800">
                <a:latin typeface="Times New Roman" panose="02020603050405020304" pitchFamily="18" charset="0"/>
                <a:ea typeface="宋体" panose="02010600030101010101" pitchFamily="2" charset="-122"/>
              </a:rPr>
              <a:t>get</a:t>
            </a:r>
            <a:r>
              <a:rPr lang="zh-CN" sz="1800">
                <a:ea typeface="宋体" panose="02010600030101010101" pitchFamily="2" charset="-122"/>
              </a:rPr>
              <a:t>方法</a:t>
            </a:r>
            <a:r>
              <a:rPr lang="en-US" sz="1800">
                <a:latin typeface="Times New Roman" panose="02020603050405020304" pitchFamily="18" charset="0"/>
                <a:ea typeface="宋体" panose="02010600030101010101" pitchFamily="2" charset="-122"/>
              </a:rPr>
              <a:t>	/**	 * </a:t>
            </a:r>
            <a:r>
              <a:rPr lang="zh-CN" sz="1800">
                <a:ea typeface="宋体" panose="02010600030101010101" pitchFamily="2" charset="-122"/>
              </a:rPr>
              <a:t>构造方法，检查文件是否存在，如果存在则进行统计工作。</a:t>
            </a:r>
            <a:r>
              <a:rPr lang="en-US" sz="1800">
                <a:latin typeface="Times New Roman" panose="02020603050405020304" pitchFamily="18" charset="0"/>
                <a:ea typeface="宋体" panose="02010600030101010101" pitchFamily="2" charset="-122"/>
              </a:rPr>
              <a:t>	 * @param path </a:t>
            </a:r>
            <a:r>
              <a:rPr lang="zh-CN" sz="1800">
                <a:ea typeface="宋体" panose="02010600030101010101" pitchFamily="2" charset="-122"/>
              </a:rPr>
              <a:t>传入的文件路径</a:t>
            </a:r>
            <a:r>
              <a:rPr lang="en-US" sz="1800">
                <a:latin typeface="Times New Roman" panose="02020603050405020304" pitchFamily="18" charset="0"/>
                <a:ea typeface="宋体" panose="02010600030101010101" pitchFamily="2" charset="-122"/>
              </a:rPr>
              <a:t>	 * @throws FileNotFoundException </a:t>
            </a:r>
            <a:r>
              <a:rPr lang="zh-CN" sz="1800">
                <a:ea typeface="宋体" panose="02010600030101010101" pitchFamily="2" charset="-122"/>
              </a:rPr>
              <a:t>如果文件不存在则抛出异常，并提示</a:t>
            </a:r>
            <a:r>
              <a:rPr lang="en-US" sz="1800">
                <a:latin typeface="Times New Roman" panose="02020603050405020304" pitchFamily="18" charset="0"/>
                <a:ea typeface="宋体" panose="02010600030101010101" pitchFamily="2" charset="-122"/>
              </a:rPr>
              <a:t>"</a:t>
            </a:r>
            <a:r>
              <a:rPr lang="zh-CN" sz="1800">
                <a:ea typeface="宋体" panose="02010600030101010101" pitchFamily="2" charset="-122"/>
              </a:rPr>
              <a:t>文件不存在，请检查。</a:t>
            </a:r>
            <a:r>
              <a:rPr lang="en-US" sz="1800">
                <a:latin typeface="Times New Roman" panose="02020603050405020304" pitchFamily="18" charset="0"/>
                <a:ea typeface="宋体" panose="02010600030101010101" pitchFamily="2" charset="-122"/>
              </a:rPr>
              <a:t>"	 */	public FileCharStatic(String path) throws FileNotFoundException {		//</a:t>
            </a:r>
            <a:r>
              <a:rPr lang="zh-CN" sz="1800">
                <a:ea typeface="宋体" panose="02010600030101010101" pitchFamily="2" charset="-122"/>
              </a:rPr>
              <a:t>根据提示补全代码</a:t>
            </a:r>
            <a:r>
              <a:rPr lang="en-US" sz="1800">
                <a:latin typeface="Times New Roman" panose="02020603050405020304" pitchFamily="18" charset="0"/>
                <a:ea typeface="宋体" panose="02010600030101010101" pitchFamily="2" charset="-122"/>
              </a:rPr>
              <a:t>	}</a:t>
            </a:r>
            <a:endParaRPr lang="en-US" sz="1800">
              <a:latin typeface="Times New Roman" panose="02020603050405020304" pitchFamily="18" charset="0"/>
              <a:ea typeface="宋体" panose="02010600030101010101" pitchFamily="2" charset="-122"/>
            </a:endParaRPr>
          </a:p>
          <a:p>
            <a:endParaRPr lang="en-US" altLang="en-US" sz="1800">
              <a:latin typeface="Times New Roman" panose="02020603050405020304" pitchFamily="18" charset="0"/>
              <a:ea typeface="宋体" panose="02010600030101010101" pitchFamily="2"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5680" y="-99695"/>
            <a:ext cx="10180320" cy="7136130"/>
          </a:xfrm>
          <a:prstGeom prst="rect">
            <a:avLst/>
          </a:prstGeom>
          <a:noFill/>
        </p:spPr>
        <p:txBody>
          <a:bodyPr wrap="square" rtlCol="0" anchor="t">
            <a:noAutofit/>
          </a:bodyPr>
          <a:p>
            <a:r>
              <a:rPr lang="en-US" sz="1400">
                <a:latin typeface="Times New Roman" panose="02020603050405020304" pitchFamily="18" charset="0"/>
                <a:ea typeface="宋体" panose="02010600030101010101" pitchFamily="2" charset="-122"/>
                <a:sym typeface="+mn-ea"/>
              </a:rPr>
              <a:t>	/**	 * </a:t>
            </a:r>
            <a:r>
              <a:rPr lang="zh-CN" sz="1400">
                <a:ea typeface="宋体" panose="02010600030101010101" pitchFamily="2" charset="-122"/>
                <a:sym typeface="+mn-ea"/>
              </a:rPr>
              <a:t>统计指定文件中的不同类型字符的数量</a:t>
            </a:r>
            <a:r>
              <a:rPr lang="en-US" sz="1400">
                <a:latin typeface="Times New Roman" panose="02020603050405020304" pitchFamily="18" charset="0"/>
                <a:ea typeface="宋体" panose="02010600030101010101" pitchFamily="2" charset="-122"/>
                <a:sym typeface="+mn-ea"/>
              </a:rPr>
              <a:t>	 * @param f	 */	private void doWordStaticFromFile(File f) {		try (// </a:t>
            </a:r>
            <a:r>
              <a:rPr lang="zh-CN" sz="1400">
                <a:ea typeface="宋体" panose="02010600030101010101" pitchFamily="2" charset="-122"/>
                <a:sym typeface="+mn-ea"/>
              </a:rPr>
              <a:t>在此处添加代码</a:t>
            </a:r>
            <a:r>
              <a:rPr lang="en-US" sz="1400">
                <a:latin typeface="Times New Roman" panose="02020603050405020304" pitchFamily="18" charset="0"/>
                <a:ea typeface="宋体" panose="02010600030101010101" pitchFamily="2" charset="-122"/>
                <a:sym typeface="+mn-ea"/>
              </a:rPr>
              <a:t>) {			String line;			while ((line = br.readLine()) != null) {				String[] words = line.split(" ");				for (String word : words) {					switch (check(word)) {					case // </a:t>
            </a:r>
            <a:r>
              <a:rPr lang="zh-CN" sz="1400">
                <a:ea typeface="宋体" panose="02010600030101010101" pitchFamily="2" charset="-122"/>
                <a:sym typeface="+mn-ea"/>
              </a:rPr>
              <a:t>在此处添加代码</a:t>
            </a:r>
            <a:r>
              <a:rPr lang="en-US" sz="1400">
                <a:latin typeface="Times New Roman" panose="02020603050405020304" pitchFamily="18" charset="0"/>
                <a:ea typeface="宋体" panose="02010600030101010101" pitchFamily="2" charset="-122"/>
                <a:sym typeface="+mn-ea"/>
              </a:rPr>
              <a:t>:						chineseCount++;						break;					case // </a:t>
            </a:r>
            <a:r>
              <a:rPr lang="zh-CN" sz="1400">
                <a:ea typeface="宋体" panose="02010600030101010101" pitchFamily="2" charset="-122"/>
                <a:sym typeface="+mn-ea"/>
              </a:rPr>
              <a:t>在此处添加代码</a:t>
            </a:r>
            <a:r>
              <a:rPr lang="en-US" sz="1400">
                <a:latin typeface="Times New Roman" panose="02020603050405020304" pitchFamily="18" charset="0"/>
                <a:ea typeface="宋体" panose="02010600030101010101" pitchFamily="2" charset="-122"/>
                <a:sym typeface="+mn-ea"/>
              </a:rPr>
              <a:t>:						englishWordCount++;						break;					case // </a:t>
            </a:r>
            <a:r>
              <a:rPr lang="zh-CN" sz="1400">
                <a:ea typeface="宋体" panose="02010600030101010101" pitchFamily="2" charset="-122"/>
                <a:sym typeface="+mn-ea"/>
              </a:rPr>
              <a:t>在此处添加代码</a:t>
            </a:r>
            <a:r>
              <a:rPr lang="en-US" sz="1400">
                <a:latin typeface="Times New Roman" panose="02020603050405020304" pitchFamily="18" charset="0"/>
                <a:ea typeface="宋体" panose="02010600030101010101" pitchFamily="2" charset="-122"/>
                <a:sym typeface="+mn-ea"/>
              </a:rPr>
              <a:t>:						numCount++;						break;					default:						otherCount++;						// </a:t>
            </a:r>
            <a:r>
              <a:rPr lang="zh-CN" sz="1400">
                <a:ea typeface="宋体" panose="02010600030101010101" pitchFamily="2" charset="-122"/>
                <a:sym typeface="+mn-ea"/>
              </a:rPr>
              <a:t>在此处添加代码</a:t>
            </a:r>
            <a:r>
              <a:rPr lang="en-US" sz="1400">
                <a:latin typeface="Times New Roman" panose="02020603050405020304" pitchFamily="18" charset="0"/>
                <a:ea typeface="宋体" panose="02010600030101010101" pitchFamily="2" charset="-122"/>
                <a:sym typeface="+mn-ea"/>
              </a:rPr>
              <a:t>					}				}			}		} catch (FileNotFoundException e) {			e.printStackTrace();		} catch (IOException e) {			e.printStackTrace();		} 	}</a:t>
            </a:r>
            <a:endParaRPr lang="en-US" sz="1400">
              <a:latin typeface="Times New Roman" panose="02020603050405020304" pitchFamily="18" charset="0"/>
              <a:ea typeface="宋体" panose="02010600030101010101" pitchFamily="2" charset="-122"/>
              <a:sym typeface="+mn-ea"/>
            </a:endParaRPr>
          </a:p>
          <a:p>
            <a:endParaRPr lang="en-US" altLang="en-US" sz="1400">
              <a:latin typeface="Times New Roman" panose="02020603050405020304" pitchFamily="18" charset="0"/>
              <a:ea typeface="宋体" panose="02010600030101010101" pitchFamily="2" charset="-122"/>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0" y="-27305"/>
            <a:ext cx="9173845" cy="4615815"/>
          </a:xfrm>
          <a:prstGeom prst="rect">
            <a:avLst/>
          </a:prstGeom>
          <a:noFill/>
        </p:spPr>
        <p:txBody>
          <a:bodyPr wrap="square" rtlCol="0" anchor="t">
            <a:spAutoFit/>
          </a:bodyPr>
          <a:p>
            <a:r>
              <a:rPr lang="en-US" sz="1400">
                <a:latin typeface="Times New Roman" panose="02020603050405020304" pitchFamily="18" charset="0"/>
                <a:ea typeface="宋体" panose="02010600030101010101" pitchFamily="2" charset="-122"/>
                <a:sym typeface="+mn-ea"/>
              </a:rPr>
              <a:t>	/**	 * </a:t>
            </a:r>
            <a:r>
              <a:rPr lang="zh-CN" sz="1400">
                <a:ea typeface="宋体" panose="02010600030101010101" pitchFamily="2" charset="-122"/>
                <a:sym typeface="+mn-ea"/>
              </a:rPr>
              <a:t>遍历要统计文件或文件夹，如果</a:t>
            </a:r>
            <a:r>
              <a:rPr lang="en-US" sz="1400">
                <a:latin typeface="Times New Roman" panose="02020603050405020304" pitchFamily="18" charset="0"/>
                <a:ea typeface="宋体" panose="02010600030101010101" pitchFamily="2" charset="-122"/>
                <a:sym typeface="+mn-ea"/>
              </a:rPr>
              <a:t>file</a:t>
            </a:r>
            <a:r>
              <a:rPr lang="zh-CN" sz="1400">
                <a:ea typeface="宋体" panose="02010600030101010101" pitchFamily="2" charset="-122"/>
                <a:sym typeface="+mn-ea"/>
              </a:rPr>
              <a:t>是文件夹则仅统计该文件夹下的所有文件，不在遍历下层文件夹。</a:t>
            </a:r>
            <a:r>
              <a:rPr lang="en-US" sz="1400">
                <a:latin typeface="Times New Roman" panose="02020603050405020304" pitchFamily="18" charset="0"/>
                <a:ea typeface="宋体" panose="02010600030101010101" pitchFamily="2" charset="-122"/>
                <a:sym typeface="+mn-ea"/>
              </a:rPr>
              <a:t>	 */	private void doWordStatic() {		if (file.isFile())			doWordStaticFromFile(file);		else {			// </a:t>
            </a:r>
            <a:r>
              <a:rPr lang="zh-CN" sz="1400">
                <a:ea typeface="宋体" panose="02010600030101010101" pitchFamily="2" charset="-122"/>
                <a:sym typeface="+mn-ea"/>
              </a:rPr>
              <a:t>在此处添加代码，遍历文件夹，并进行统计</a:t>
            </a:r>
            <a:r>
              <a:rPr lang="en-US" sz="1400">
                <a:latin typeface="Times New Roman" panose="02020603050405020304" pitchFamily="18" charset="0"/>
                <a:ea typeface="宋体" panose="02010600030101010101" pitchFamily="2" charset="-122"/>
                <a:sym typeface="+mn-ea"/>
              </a:rPr>
              <a:t>		}	}	/**	 * </a:t>
            </a:r>
            <a:r>
              <a:rPr lang="zh-CN" sz="1400">
                <a:ea typeface="宋体" panose="02010600030101010101" pitchFamily="2" charset="-122"/>
                <a:sym typeface="+mn-ea"/>
              </a:rPr>
              <a:t>检测字符串是否符合相应要求</a:t>
            </a:r>
            <a:r>
              <a:rPr lang="en-US" sz="1400">
                <a:latin typeface="Times New Roman" panose="02020603050405020304" pitchFamily="18" charset="0"/>
                <a:ea typeface="宋体" panose="02010600030101010101" pitchFamily="2" charset="-122"/>
                <a:sym typeface="+mn-ea"/>
              </a:rPr>
              <a:t>	 * @param word </a:t>
            </a:r>
            <a:r>
              <a:rPr lang="zh-CN" sz="1400">
                <a:ea typeface="宋体" panose="02010600030101010101" pitchFamily="2" charset="-122"/>
                <a:sym typeface="+mn-ea"/>
              </a:rPr>
              <a:t>待检测的字符串</a:t>
            </a:r>
            <a:r>
              <a:rPr lang="en-US" sz="1400">
                <a:latin typeface="Times New Roman" panose="02020603050405020304" pitchFamily="18" charset="0"/>
                <a:ea typeface="宋体" panose="02010600030101010101" pitchFamily="2" charset="-122"/>
                <a:sym typeface="+mn-ea"/>
              </a:rPr>
              <a:t>	 * @return </a:t>
            </a:r>
            <a:r>
              <a:rPr lang="zh-CN" sz="1400">
                <a:ea typeface="宋体" panose="02010600030101010101" pitchFamily="2" charset="-122"/>
                <a:sym typeface="+mn-ea"/>
              </a:rPr>
              <a:t>字符的类型</a:t>
            </a:r>
            <a:r>
              <a:rPr lang="en-US" sz="1400">
                <a:latin typeface="Times New Roman" panose="02020603050405020304" pitchFamily="18" charset="0"/>
                <a:ea typeface="宋体" panose="02010600030101010101" pitchFamily="2" charset="-122"/>
                <a:sym typeface="+mn-ea"/>
              </a:rPr>
              <a:t>	 */	public static WordType check(String word) {		WordType wtRtn = WordType.OTHER;		// </a:t>
            </a:r>
            <a:r>
              <a:rPr lang="zh-CN" sz="1400">
                <a:ea typeface="宋体" panose="02010600030101010101" pitchFamily="2" charset="-122"/>
                <a:sym typeface="+mn-ea"/>
              </a:rPr>
              <a:t>在此处添加代码，使用</a:t>
            </a:r>
            <a:r>
              <a:rPr lang="en-US" sz="1400">
                <a:latin typeface="Times New Roman" panose="02020603050405020304" pitchFamily="18" charset="0"/>
                <a:ea typeface="宋体" panose="02010600030101010101" pitchFamily="2" charset="-122"/>
                <a:sym typeface="+mn-ea"/>
              </a:rPr>
              <a:t>String</a:t>
            </a:r>
            <a:r>
              <a:rPr lang="zh-CN" sz="1400">
                <a:ea typeface="宋体" panose="02010600030101010101" pitchFamily="2" charset="-122"/>
                <a:sym typeface="+mn-ea"/>
              </a:rPr>
              <a:t>的</a:t>
            </a:r>
            <a:r>
              <a:rPr lang="en-US" sz="1400">
                <a:latin typeface="Times New Roman" panose="02020603050405020304" pitchFamily="18" charset="0"/>
                <a:ea typeface="宋体" panose="02010600030101010101" pitchFamily="2" charset="-122"/>
                <a:sym typeface="+mn-ea"/>
              </a:rPr>
              <a:t>matches</a:t>
            </a:r>
            <a:r>
              <a:rPr lang="zh-CN" sz="1400">
                <a:ea typeface="宋体" panose="02010600030101010101" pitchFamily="2" charset="-122"/>
                <a:sym typeface="+mn-ea"/>
              </a:rPr>
              <a:t>方法进行</a:t>
            </a:r>
            <a:r>
              <a:rPr lang="en-US" sz="1400">
                <a:latin typeface="Times New Roman" panose="02020603050405020304" pitchFamily="18" charset="0"/>
                <a:ea typeface="宋体" panose="02010600030101010101" pitchFamily="2" charset="-122"/>
                <a:sym typeface="+mn-ea"/>
              </a:rPr>
              <a:t>word</a:t>
            </a:r>
            <a:r>
              <a:rPr lang="zh-CN" sz="1400">
                <a:ea typeface="宋体" panose="02010600030101010101" pitchFamily="2" charset="-122"/>
                <a:sym typeface="+mn-ea"/>
              </a:rPr>
              <a:t>类型检查</a:t>
            </a:r>
            <a:r>
              <a:rPr lang="en-US" sz="1400">
                <a:latin typeface="Times New Roman" panose="02020603050405020304" pitchFamily="18" charset="0"/>
                <a:ea typeface="宋体" panose="02010600030101010101" pitchFamily="2" charset="-122"/>
                <a:sym typeface="+mn-ea"/>
              </a:rPr>
              <a:t>		return wtRtn;	}}</a:t>
            </a:r>
            <a:endParaRPr lang="en-US" altLang="en-US" sz="1400">
              <a:latin typeface="Times New Roman" panose="02020603050405020304" pitchFamily="18" charset="0"/>
              <a:ea typeface="宋体" panose="02010600030101010101" pitchFamily="2" charset="-122"/>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000"/>
              <a:t>设计性实验--获取WEB页面中图片标签的src属性值</a:t>
            </a:r>
            <a:endParaRPr lang="zh-CN" altLang="en-US" sz="2000"/>
          </a:p>
        </p:txBody>
      </p:sp>
      <p:sp>
        <p:nvSpPr>
          <p:cNvPr id="4" name="内容占位符 3"/>
          <p:cNvSpPr>
            <a:spLocks noGrp="1"/>
          </p:cNvSpPr>
          <p:nvPr>
            <p:ph idx="1"/>
          </p:nvPr>
        </p:nvSpPr>
        <p:spPr/>
        <p:txBody>
          <a:bodyPr/>
          <a:p>
            <a:r>
              <a:rPr lang="zh-CN" altLang="en-US"/>
              <a:t>控制台输入WEB页面的URL，将主页上出现的img标签中src属性值保存到web_img_src.txt中，每个src值单独一行。</a:t>
            </a:r>
            <a:endParaRPr lang="zh-CN" altLang="en-US"/>
          </a:p>
          <a:p>
            <a:endParaRPr lang="zh-CN" altLang="en-US"/>
          </a:p>
          <a:p>
            <a:endParaRPr lang="zh-CN" altLang="en-US"/>
          </a:p>
          <a:p>
            <a:r>
              <a:rPr lang="zh-CN" altLang="en-US"/>
              <a:t>使用java.util.Scanner类实现网页访问；页面访问后得到是一个html文档流，找到流中“&lt;img”的位置，然后再找到该标签的src属性，并记录下其属性值，最后写入到指定文件中。</a:t>
            </a:r>
            <a:endParaRPr lang="zh-CN" altLang="en-US"/>
          </a:p>
        </p:txBody>
      </p:sp>
      <p:pic>
        <p:nvPicPr>
          <p:cNvPr id="44" name="图片 44" descr="D:\03job\03学院工作\2020年度\教材编写\第11单元图\图11-5.png图11-5"/>
          <p:cNvPicPr>
            <a:picLocks noChangeAspect="1" noChangeArrowheads="1"/>
          </p:cNvPicPr>
          <p:nvPr>
            <p:custDataLst>
              <p:tags r:id="rId1"/>
            </p:custDataLst>
          </p:nvPr>
        </p:nvPicPr>
        <p:blipFill>
          <a:blip r:embed="rId2"/>
          <a:srcRect/>
          <a:stretch>
            <a:fillRect/>
          </a:stretch>
        </p:blipFill>
        <p:spPr>
          <a:xfrm>
            <a:off x="3438525" y="3429000"/>
            <a:ext cx="5257800" cy="3036570"/>
          </a:xfrm>
          <a:prstGeom prst="rect">
            <a:avLst/>
          </a:prstGeom>
          <a:noFill/>
          <a:ln>
            <a:noFill/>
          </a:ln>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设计性实验--读取指定文件夹中的文件列表</a:t>
            </a:r>
            <a:endParaRPr lang="zh-CN" altLang="en-US"/>
          </a:p>
        </p:txBody>
      </p:sp>
      <p:sp>
        <p:nvSpPr>
          <p:cNvPr id="4" name="内容占位符 3"/>
          <p:cNvSpPr>
            <a:spLocks noGrp="1"/>
          </p:cNvSpPr>
          <p:nvPr>
            <p:ph idx="1"/>
          </p:nvPr>
        </p:nvSpPr>
        <p:spPr/>
        <p:txBody>
          <a:bodyPr/>
          <a:p>
            <a:r>
              <a:rPr lang="zh-CN" altLang="en-US"/>
              <a:t>用户输入指定路径，如果路径正确则在控制台显示当前路径下文件后缀名为java的文件列表；否则让用户重新输入目录直到得到正确的目录。然后根据提示让用户输入需要打印的文件序号，选中后将文件内容显示在控制台上。如果用户选择序号为0，则退出程序；如果用户选择的序号不在列表范围，则让用户重新输入序号。</a:t>
            </a:r>
            <a:endParaRPr lang="zh-CN" altLang="en-US"/>
          </a:p>
        </p:txBody>
      </p:sp>
      <p:pic>
        <p:nvPicPr>
          <p:cNvPr id="108" name="图片 108" descr="D:\03job\03学院工作\2020年度\教材编写\第11单元图\图11-7.png图11-7"/>
          <p:cNvPicPr>
            <a:picLocks noChangeAspect="1"/>
          </p:cNvPicPr>
          <p:nvPr>
            <p:custDataLst>
              <p:tags r:id="rId1"/>
            </p:custDataLst>
          </p:nvPr>
        </p:nvPicPr>
        <p:blipFill>
          <a:blip r:embed="rId2"/>
          <a:srcRect/>
          <a:stretch>
            <a:fillRect/>
          </a:stretch>
        </p:blipFill>
        <p:spPr>
          <a:xfrm>
            <a:off x="982345" y="2348865"/>
            <a:ext cx="4612640" cy="2061845"/>
          </a:xfrm>
          <a:prstGeom prst="rect">
            <a:avLst/>
          </a:prstGeom>
        </p:spPr>
      </p:pic>
      <p:pic>
        <p:nvPicPr>
          <p:cNvPr id="109" name="图片 109" descr="D:\03job\03学院工作\2020年度\教材编写\第11单元图\图11-8.png图11-8"/>
          <p:cNvPicPr>
            <a:picLocks noChangeAspect="1"/>
          </p:cNvPicPr>
          <p:nvPr>
            <p:custDataLst>
              <p:tags r:id="rId3"/>
            </p:custDataLst>
          </p:nvPr>
        </p:nvPicPr>
        <p:blipFill>
          <a:blip r:embed="rId4"/>
          <a:srcRect/>
          <a:stretch>
            <a:fillRect/>
          </a:stretch>
        </p:blipFill>
        <p:spPr>
          <a:xfrm>
            <a:off x="982345" y="4509135"/>
            <a:ext cx="4473575" cy="2259965"/>
          </a:xfrm>
          <a:prstGeom prst="rect">
            <a:avLst/>
          </a:prstGeom>
        </p:spPr>
      </p:pic>
      <p:pic>
        <p:nvPicPr>
          <p:cNvPr id="255" name="图片 255" descr="图11-9"/>
          <p:cNvPicPr>
            <a:picLocks noChangeAspect="1"/>
          </p:cNvPicPr>
          <p:nvPr>
            <p:custDataLst>
              <p:tags r:id="rId5"/>
            </p:custDataLst>
          </p:nvPr>
        </p:nvPicPr>
        <p:blipFill>
          <a:blip r:embed="rId6"/>
          <a:srcRect r="44135" b="34035"/>
          <a:stretch>
            <a:fillRect/>
          </a:stretch>
        </p:blipFill>
        <p:spPr>
          <a:xfrm>
            <a:off x="6960235" y="3068955"/>
            <a:ext cx="4072255" cy="2914015"/>
          </a:xfrm>
          <a:prstGeom prst="rect">
            <a:avLst/>
          </a:prstGeom>
        </p:spPr>
      </p:pic>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000"/>
              <a:t>设计性实验--日历文件生成工具MyCalendarTool</a:t>
            </a:r>
            <a:endParaRPr lang="zh-CN" altLang="en-US" sz="2000"/>
          </a:p>
        </p:txBody>
      </p:sp>
      <p:sp>
        <p:nvSpPr>
          <p:cNvPr id="4" name="内容占位符 3"/>
          <p:cNvSpPr>
            <a:spLocks noGrp="1"/>
          </p:cNvSpPr>
          <p:nvPr>
            <p:ph idx="1"/>
          </p:nvPr>
        </p:nvSpPr>
        <p:spPr/>
        <p:txBody>
          <a:bodyPr/>
          <a:p>
            <a:r>
              <a:rPr lang="zh-CN" altLang="en-US"/>
              <a:t>(1) 通过命令行参数输入年月，生成该年月的日历文件，文件名为“年份月份其实星期.csv”，例如202302M.csv。</a:t>
            </a:r>
            <a:endParaRPr lang="zh-CN" altLang="en-US"/>
          </a:p>
          <a:p>
            <a:r>
              <a:rPr lang="zh-CN" altLang="en-US"/>
              <a:t>(2) 默认星期一至星期日排列。例如输入“MyCalendarTool -y 2023 -m 2 -w m”表示生成2023年2月的日历，日历从星期一最为一周的起始日。 选项-y表示后面参数为年份；-m表示后面参数为月份；-w表示后面参数为周起始日，仅可以选择m表示周一、s表示周日，该选项可以缺省，缺省默认为周一是周的起始日。</a:t>
            </a:r>
            <a:endParaRPr lang="zh-CN" altLang="en-US"/>
          </a:p>
        </p:txBody>
      </p:sp>
      <p:pic>
        <p:nvPicPr>
          <p:cNvPr id="110" name="图片 1" descr="D:\03job\03学院工作\2020年度\教材编写\第11单元图\图11-11.png图11-11"/>
          <p:cNvPicPr>
            <a:picLocks noChangeAspect="1"/>
          </p:cNvPicPr>
          <p:nvPr>
            <p:custDataLst>
              <p:tags r:id="rId1"/>
            </p:custDataLst>
          </p:nvPr>
        </p:nvPicPr>
        <p:blipFill>
          <a:blip r:embed="rId2"/>
          <a:srcRect/>
          <a:stretch>
            <a:fillRect/>
          </a:stretch>
        </p:blipFill>
        <p:spPr>
          <a:xfrm>
            <a:off x="119380" y="3500755"/>
            <a:ext cx="6499225" cy="1635125"/>
          </a:xfrm>
          <a:prstGeom prst="rect">
            <a:avLst/>
          </a:prstGeom>
          <a:noFill/>
          <a:ln>
            <a:noFill/>
          </a:ln>
        </p:spPr>
      </p:pic>
      <p:pic>
        <p:nvPicPr>
          <p:cNvPr id="111" name="图片 4" descr="D:\03job\03学院工作\2020年度\教材编写\第11单元图\图11-12.png图11-12"/>
          <p:cNvPicPr>
            <a:picLocks noChangeAspect="1"/>
          </p:cNvPicPr>
          <p:nvPr>
            <p:custDataLst>
              <p:tags r:id="rId3"/>
            </p:custDataLst>
          </p:nvPr>
        </p:nvPicPr>
        <p:blipFill>
          <a:blip r:embed="rId4"/>
          <a:srcRect/>
          <a:stretch>
            <a:fillRect/>
          </a:stretch>
        </p:blipFill>
        <p:spPr>
          <a:xfrm>
            <a:off x="6744335" y="3500755"/>
            <a:ext cx="5203825" cy="1925955"/>
          </a:xfrm>
          <a:prstGeom prst="rect">
            <a:avLst/>
          </a:prstGeom>
          <a:noFill/>
          <a:ln>
            <a:noFill/>
          </a:ln>
        </p:spPr>
      </p:pic>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endParaRPr lang="zh-CN" altLang="en-US"/>
          </a:p>
        </p:txBody>
      </p:sp>
      <p:sp>
        <p:nvSpPr>
          <p:cNvPr id="5" name="内容占位符 4"/>
          <p:cNvSpPr>
            <a:spLocks noGrp="1"/>
          </p:cNvSpPr>
          <p:nvPr>
            <p:ph idx="1"/>
          </p:nvPr>
        </p:nvSpPr>
        <p:spPr/>
        <p:txBody>
          <a:bodyPr/>
          <a:p>
            <a:r>
              <a:rPr lang="zh-CN" altLang="en-US"/>
              <a:t>(1)字符流使用时需要根据字符编码的类型进行编解码，默认情况下将根据操作系统当前设置的系统编码，如果需要指定流的编码，则需要提供编码信息。常用的字符编码有GB2312、GBK、UTF-8等。请参阅JDK API文档，查阅其中流的构造方法，观察其中是否包含编码类型的参数选项。</a:t>
            </a:r>
            <a:endParaRPr lang="zh-CN" altLang="en-US"/>
          </a:p>
          <a:p>
            <a:r>
              <a:rPr lang="zh-CN" altLang="en-US"/>
              <a:t>(2)文件路径分隔符根据操作系统的不同有两种不同类型。Unix/Linux系统采用斜杠“/”；Windows系统采用反斜杠“\”，java中提供了File.separator。</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solidFill>
                  <a:schemeClr val="tx1"/>
                </a:solidFill>
              </a:rPr>
              <a:t>实践是编程的能力提升的最好途径</a:t>
            </a:r>
            <a:endParaRPr lang="zh-CN" altLang="en-US">
              <a:solidFill>
                <a:schemeClr val="tx1"/>
              </a:solidFill>
            </a:endParaRPr>
          </a:p>
        </p:txBody>
      </p:sp>
      <p:sp>
        <p:nvSpPr>
          <p:cNvPr id="3" name="副标题 2"/>
          <p:cNvSpPr>
            <a:spLocks noGrp="1"/>
          </p:cNvSpPr>
          <p:nvPr>
            <p:ph type="subTitle" idx="1"/>
          </p:nvPr>
        </p:nvSpPr>
        <p:spPr/>
        <p:txBody>
          <a:bodyPr/>
          <a:p>
            <a:pPr algn="ctr"/>
            <a:endParaRPr lang="zh-CN" altLang="en-US"/>
          </a:p>
          <a:p>
            <a:pPr algn="ctr"/>
            <a:r>
              <a:rPr lang="zh-CN" altLang="en-US"/>
              <a:t>让我们行动起来吧，谢谢观看</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idx="4294967295"/>
          </p:nvPr>
        </p:nvSpPr>
        <p:spPr>
          <a:xfrm>
            <a:off x="2733675" y="548640"/>
            <a:ext cx="6724015" cy="563245"/>
          </a:xfrm>
        </p:spPr>
        <p:txBody>
          <a:bodyPr vert="horz" wrap="square" lIns="91440" tIns="45720" rIns="91440" bIns="45720" anchor="ctr" anchorCtr="0"/>
          <a:p>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rPr>
              <a:t>目 录</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9699" name="组合 3"/>
          <p:cNvGrpSpPr/>
          <p:nvPr/>
        </p:nvGrpSpPr>
        <p:grpSpPr>
          <a:xfrm>
            <a:off x="3200400" y="2649220"/>
            <a:ext cx="6096000" cy="846138"/>
            <a:chOff x="619730" y="3258850"/>
            <a:chExt cx="7267714" cy="845820"/>
          </a:xfrm>
        </p:grpSpPr>
        <p:grpSp>
          <p:nvGrpSpPr>
            <p:cNvPr id="29724" name="Group 11"/>
            <p:cNvGrpSpPr/>
            <p:nvPr/>
          </p:nvGrpSpPr>
          <p:grpSpPr>
            <a:xfrm>
              <a:off x="619730" y="3258850"/>
              <a:ext cx="6621432" cy="845820"/>
              <a:chOff x="0" y="0"/>
              <a:chExt cx="3520" cy="688"/>
            </a:xfrm>
          </p:grpSpPr>
          <p:sp>
            <p:nvSpPr>
              <p:cNvPr id="2972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2</a:t>
                </a:r>
                <a:endParaRPr lang="zh-CN" altLang="en-US" sz="3600" b="0" i="1" dirty="0">
                  <a:solidFill>
                    <a:schemeClr val="bg1"/>
                  </a:solidFill>
                  <a:latin typeface="黑体" panose="02010609060101010101" charset="-122"/>
                  <a:ea typeface="黑体" panose="02010609060101010101" charset="-122"/>
                </a:endParaRPr>
              </a:p>
            </p:txBody>
          </p:sp>
          <p:sp>
            <p:nvSpPr>
              <p:cNvPr id="2972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实验目标</a:t>
              </a:r>
              <a:endParaRPr lang="zh-CN" altLang="en-US" sz="3200" b="0" dirty="0">
                <a:latin typeface="隶书" panose="02010509060101010101" pitchFamily="49" charset="-122"/>
                <a:ea typeface="隶书" panose="02010509060101010101" pitchFamily="49" charset="-122"/>
              </a:endParaRPr>
            </a:p>
          </p:txBody>
        </p:sp>
      </p:grpSp>
      <p:grpSp>
        <p:nvGrpSpPr>
          <p:cNvPr id="29700" name="组合 9"/>
          <p:cNvGrpSpPr/>
          <p:nvPr/>
        </p:nvGrpSpPr>
        <p:grpSpPr>
          <a:xfrm>
            <a:off x="3200400" y="4465638"/>
            <a:ext cx="6096000" cy="846137"/>
            <a:chOff x="619730" y="3258850"/>
            <a:chExt cx="7267714" cy="845820"/>
          </a:xfrm>
        </p:grpSpPr>
        <p:grpSp>
          <p:nvGrpSpPr>
            <p:cNvPr id="29719" name="Group 11"/>
            <p:cNvGrpSpPr/>
            <p:nvPr/>
          </p:nvGrpSpPr>
          <p:grpSpPr>
            <a:xfrm>
              <a:off x="619730" y="3258850"/>
              <a:ext cx="6621432" cy="845820"/>
              <a:chOff x="0" y="0"/>
              <a:chExt cx="3520" cy="688"/>
            </a:xfrm>
          </p:grpSpPr>
          <p:sp>
            <p:nvSpPr>
              <p:cNvPr id="2972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2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4</a:t>
                </a:r>
                <a:endParaRPr lang="zh-CN" altLang="en-US" sz="3600" b="0" i="1" dirty="0">
                  <a:solidFill>
                    <a:schemeClr val="bg1"/>
                  </a:solidFill>
                  <a:latin typeface="黑体" panose="02010609060101010101" charset="-122"/>
                  <a:ea typeface="黑体" panose="02010609060101010101" charset="-122"/>
                </a:endParaRPr>
              </a:p>
            </p:txBody>
          </p:sp>
          <p:sp>
            <p:nvSpPr>
              <p:cNvPr id="2972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2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sym typeface="+mn-ea"/>
                </a:rPr>
                <a:t>  拓展训练</a:t>
              </a:r>
              <a:endParaRPr lang="zh-CN" altLang="en-US" sz="3200" b="0" dirty="0">
                <a:latin typeface="隶书" panose="02010509060101010101" pitchFamily="49" charset="-122"/>
                <a:ea typeface="隶书" panose="02010509060101010101" pitchFamily="49" charset="-122"/>
              </a:endParaRPr>
            </a:p>
          </p:txBody>
        </p:sp>
      </p:grpSp>
      <p:grpSp>
        <p:nvGrpSpPr>
          <p:cNvPr id="29702" name="组合 21"/>
          <p:cNvGrpSpPr/>
          <p:nvPr/>
        </p:nvGrpSpPr>
        <p:grpSpPr>
          <a:xfrm>
            <a:off x="3200400" y="3544570"/>
            <a:ext cx="6096000" cy="846138"/>
            <a:chOff x="619730" y="3258850"/>
            <a:chExt cx="7267714" cy="845820"/>
          </a:xfrm>
        </p:grpSpPr>
        <p:grpSp>
          <p:nvGrpSpPr>
            <p:cNvPr id="29709" name="Group 11"/>
            <p:cNvGrpSpPr/>
            <p:nvPr/>
          </p:nvGrpSpPr>
          <p:grpSpPr>
            <a:xfrm>
              <a:off x="619730" y="3258850"/>
              <a:ext cx="6621432" cy="845820"/>
              <a:chOff x="0" y="0"/>
              <a:chExt cx="3520" cy="688"/>
            </a:xfrm>
          </p:grpSpPr>
          <p:sp>
            <p:nvSpPr>
              <p:cNvPr id="29711"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12"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3</a:t>
                </a:r>
                <a:endParaRPr lang="zh-CN" altLang="en-US" sz="3600" b="0" i="1" dirty="0">
                  <a:solidFill>
                    <a:schemeClr val="bg1"/>
                  </a:solidFill>
                  <a:latin typeface="黑体" panose="02010609060101010101" charset="-122"/>
                  <a:ea typeface="黑体" panose="02010609060101010101" charset="-122"/>
                </a:endParaRPr>
              </a:p>
            </p:txBody>
          </p:sp>
          <p:sp>
            <p:nvSpPr>
              <p:cNvPr id="29713"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10"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zh-CN" altLang="en-US" sz="3200" b="0" dirty="0">
                  <a:latin typeface="隶书" panose="02010509060101010101" pitchFamily="49" charset="-122"/>
                  <a:ea typeface="隶书" panose="02010509060101010101" pitchFamily="49" charset="-122"/>
                </a:rPr>
                <a:t>  实验内容</a:t>
              </a:r>
              <a:endParaRPr lang="zh-CN" altLang="en-US" sz="3200" b="0" dirty="0">
                <a:latin typeface="隶书" panose="02010509060101010101" pitchFamily="49" charset="-122"/>
                <a:ea typeface="隶书" panose="02010509060101010101" pitchFamily="49" charset="-122"/>
              </a:endParaRPr>
            </a:p>
          </p:txBody>
        </p:sp>
      </p:grpSp>
      <p:grpSp>
        <p:nvGrpSpPr>
          <p:cNvPr id="29703" name="组合 3"/>
          <p:cNvGrpSpPr/>
          <p:nvPr/>
        </p:nvGrpSpPr>
        <p:grpSpPr>
          <a:xfrm>
            <a:off x="3198813" y="1682750"/>
            <a:ext cx="6096000" cy="846138"/>
            <a:chOff x="619730" y="3258850"/>
            <a:chExt cx="7267714" cy="845820"/>
          </a:xfrm>
        </p:grpSpPr>
        <p:grpSp>
          <p:nvGrpSpPr>
            <p:cNvPr id="29704" name="Group 11"/>
            <p:cNvGrpSpPr/>
            <p:nvPr/>
          </p:nvGrpSpPr>
          <p:grpSpPr>
            <a:xfrm>
              <a:off x="619730" y="3258850"/>
              <a:ext cx="6621432" cy="845820"/>
              <a:chOff x="0" y="0"/>
              <a:chExt cx="3520" cy="688"/>
            </a:xfrm>
          </p:grpSpPr>
          <p:sp>
            <p:nvSpPr>
              <p:cNvPr id="29706" name="Rectangle 12"/>
              <p:cNvSpPr/>
              <p:nvPr/>
            </p:nvSpPr>
            <p:spPr>
              <a:xfrm>
                <a:off x="0" y="54"/>
                <a:ext cx="3520" cy="453"/>
              </a:xfrm>
              <a:prstGeom prst="rect">
                <a:avLst/>
              </a:prstGeom>
              <a:gradFill rotWithShape="1">
                <a:gsLst>
                  <a:gs pos="0">
                    <a:srgbClr val="DDDDDD"/>
                  </a:gs>
                  <a:gs pos="100000">
                    <a:schemeClr val="bg1"/>
                  </a:gs>
                </a:gsLst>
                <a:lin ang="5400000" scaled="1"/>
                <a:tileRect/>
              </a:gra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endParaRPr lang="zh-CN" altLang="en-US" sz="1800" b="0" dirty="0">
                  <a:latin typeface="Arial" panose="020B0604020202020204" pitchFamily="34" charset="0"/>
                  <a:ea typeface="宋体" panose="02010600030101010101" pitchFamily="2" charset="-122"/>
                </a:endParaRPr>
              </a:p>
            </p:txBody>
          </p:sp>
          <p:sp>
            <p:nvSpPr>
              <p:cNvPr id="29707" name="Rectangle 13"/>
              <p:cNvSpPr/>
              <p:nvPr/>
            </p:nvSpPr>
            <p:spPr>
              <a:xfrm>
                <a:off x="104" y="0"/>
                <a:ext cx="533" cy="429"/>
              </a:xfrm>
              <a:prstGeom prst="rect">
                <a:avLst/>
              </a:prstGeom>
              <a:solidFill>
                <a:srgbClr val="6ED4D4"/>
              </a:solidFill>
              <a:ln w="9525">
                <a:noFill/>
              </a:ln>
            </p:spPr>
            <p:txBody>
              <a:bodyPr wrap="none"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lgn="ctr">
                  <a:spcBef>
                    <a:spcPct val="0"/>
                  </a:spcBef>
                  <a:buClrTx/>
                  <a:buFontTx/>
                  <a:buNone/>
                </a:pPr>
                <a:r>
                  <a:rPr lang="en-US" altLang="zh-CN" sz="3600" b="0" i="1" dirty="0">
                    <a:solidFill>
                      <a:schemeClr val="bg1"/>
                    </a:solidFill>
                    <a:latin typeface="黑体" panose="02010609060101010101" charset="-122"/>
                    <a:ea typeface="黑体" panose="02010609060101010101" charset="-122"/>
                  </a:rPr>
                  <a:t>1</a:t>
                </a:r>
                <a:endParaRPr lang="zh-CN" altLang="en-US" sz="3600" b="0" i="1" dirty="0">
                  <a:solidFill>
                    <a:schemeClr val="bg1"/>
                  </a:solidFill>
                  <a:latin typeface="黑体" panose="02010609060101010101" charset="-122"/>
                  <a:ea typeface="黑体" panose="02010609060101010101" charset="-122"/>
                </a:endParaRPr>
              </a:p>
            </p:txBody>
          </p:sp>
          <p:sp>
            <p:nvSpPr>
              <p:cNvPr id="29708" name="AutoShape 16"/>
              <p:cNvSpPr/>
              <p:nvPr/>
            </p:nvSpPr>
            <p:spPr>
              <a:xfrm>
                <a:off x="0" y="507"/>
                <a:ext cx="3517" cy="181"/>
              </a:xfrm>
              <a:custGeom>
                <a:avLst/>
                <a:gdLst>
                  <a:gd name="txL" fmla="*/ 2340 w 21600"/>
                  <a:gd name="txT" fmla="*/ 2387 h 21600"/>
                  <a:gd name="txR" fmla="*/ 19260 w 21600"/>
                  <a:gd name="txB" fmla="*/ 19213 h 21600"/>
                </a:gdLst>
                <a:ahLst/>
                <a:cxnLst>
                  <a:cxn ang="0">
                    <a:pos x="0" y="0"/>
                  </a:cxn>
                  <a:cxn ang="0">
                    <a:pos x="0" y="0"/>
                  </a:cxn>
                  <a:cxn ang="0">
                    <a:pos x="0" y="0"/>
                  </a:cxn>
                  <a:cxn ang="0">
                    <a:pos x="0" y="0"/>
                  </a:cxn>
                </a:cxnLst>
                <a:rect l="txL" t="txT" r="txR" b="txB"/>
                <a:pathLst>
                  <a:path w="21600" h="21600">
                    <a:moveTo>
                      <a:pt x="0" y="0"/>
                    </a:moveTo>
                    <a:lnTo>
                      <a:pt x="1072" y="21600"/>
                    </a:lnTo>
                    <a:lnTo>
                      <a:pt x="20528" y="21600"/>
                    </a:lnTo>
                    <a:lnTo>
                      <a:pt x="21600" y="0"/>
                    </a:lnTo>
                    <a:lnTo>
                      <a:pt x="0" y="0"/>
                    </a:lnTo>
                    <a:close/>
                  </a:path>
                </a:pathLst>
              </a:custGeom>
              <a:gradFill rotWithShape="1">
                <a:gsLst>
                  <a:gs pos="0">
                    <a:srgbClr val="DDDDDD">
                      <a:alpha val="100000"/>
                    </a:srgbClr>
                  </a:gs>
                  <a:gs pos="100000">
                    <a:schemeClr val="bg1">
                      <a:alpha val="0"/>
                    </a:schemeClr>
                  </a:gs>
                </a:gsLst>
                <a:lin ang="5400000" scaled="1"/>
                <a:tileRect/>
              </a:gradFill>
              <a:ln w="9525">
                <a:noFill/>
              </a:ln>
            </p:spPr>
            <p:txBody>
              <a:bodyPr/>
              <a:p>
                <a:endParaRPr lang="zh-CN" altLang="en-US"/>
              </a:p>
            </p:txBody>
          </p:sp>
        </p:grpSp>
        <p:sp>
          <p:nvSpPr>
            <p:cNvPr id="29705" name="Rectangle 29"/>
            <p:cNvSpPr/>
            <p:nvPr/>
          </p:nvSpPr>
          <p:spPr>
            <a:xfrm>
              <a:off x="1817103" y="3362058"/>
              <a:ext cx="6070341" cy="487045"/>
            </a:xfrm>
            <a:prstGeom prst="rect">
              <a:avLst/>
            </a:prstGeom>
            <a:noFill/>
            <a:ln w="9525">
              <a:noFill/>
            </a:ln>
          </p:spPr>
          <p:txBody>
            <a:bodyPr anchor="b"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Arial" panose="020B0604020202020204" pitchFamily="34" charset="0"/>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Arial" panose="020B0604020202020204" pitchFamily="34"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mn-ea"/>
                  <a:cs typeface="+mn-cs"/>
                </a:defRPr>
              </a:lvl5pPr>
            </a:lstStyle>
            <a:p>
              <a:pPr marL="0" lvl="0" indent="0">
                <a:spcBef>
                  <a:spcPct val="0"/>
                </a:spcBef>
                <a:buClrTx/>
                <a:buFontTx/>
                <a:buNone/>
              </a:pPr>
              <a:r>
                <a:rPr lang="en-US" altLang="zh-CN" sz="3200" b="0" dirty="0">
                  <a:latin typeface="隶书" panose="02010509060101010101" pitchFamily="49" charset="-122"/>
                  <a:ea typeface="隶书" panose="02010509060101010101" pitchFamily="49" charset="-122"/>
                </a:rPr>
                <a:t>  </a:t>
              </a:r>
              <a:r>
                <a:rPr lang="zh-CN" altLang="en-US" sz="3200" b="0" dirty="0">
                  <a:latin typeface="隶书" panose="02010509060101010101" pitchFamily="49" charset="-122"/>
                  <a:ea typeface="隶书" panose="02010509060101010101" pitchFamily="49" charset="-122"/>
                </a:rPr>
                <a:t>知识要点</a:t>
              </a:r>
              <a:endParaRPr lang="zh-CN" altLang="en-US" sz="3200" b="0" dirty="0">
                <a:latin typeface="隶书" panose="02010509060101010101" pitchFamily="49" charset="-122"/>
                <a:ea typeface="隶书" panose="02010509060101010101" pitchFamily="49"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Java文本I/O应用</a:t>
            </a:r>
            <a:endParaRPr lang="zh-CN" dirty="0">
              <a:sym typeface="+mn-ea"/>
            </a:endParaRPr>
          </a:p>
        </p:txBody>
      </p:sp>
      <p:sp>
        <p:nvSpPr>
          <p:cNvPr id="3" name="内容占位符 2"/>
          <p:cNvSpPr>
            <a:spLocks noGrp="1"/>
          </p:cNvSpPr>
          <p:nvPr>
            <p:ph idx="1"/>
          </p:nvPr>
        </p:nvSpPr>
        <p:spPr/>
        <p:txBody>
          <a:bodyPr/>
          <a:p>
            <a:r>
              <a:t>Reader是一个抽象类，在实施具体的文本读的过程中，需要根据流的具体形式使用子类实现。</a:t>
            </a:r>
          </a:p>
          <a:p>
            <a:pPr lvl="1"/>
            <a:r>
              <a:t>JDK提供了实现缓冲功能的BufferReader，</a:t>
            </a:r>
          </a:p>
          <a:p>
            <a:pPr lvl="1"/>
            <a:r>
              <a:t>实现过滤功能的FilterReader，</a:t>
            </a:r>
          </a:p>
          <a:p>
            <a:pPr lvl="1"/>
            <a:r>
              <a:t>针对字节数组的流CharArrayReader，</a:t>
            </a:r>
          </a:p>
          <a:p>
            <a:pPr lvl="1"/>
            <a:r>
              <a:t>针对管道的PipedReader，</a:t>
            </a:r>
          </a:p>
          <a:p>
            <a:pPr lvl="1"/>
            <a:r>
              <a:t>针对字符串的StringReader；</a:t>
            </a:r>
          </a:p>
          <a:p>
            <a:pPr lvl="1"/>
            <a:r>
              <a:t>另外还有一种针对二进制流的转换流InputStreamReader，它的作用是将原来按照二进制方式解析的流变成用字符编码方式解析的文本流。</a:t>
            </a:r>
          </a:p>
          <a:p>
            <a:r>
              <a:t>类似的，Writer也是一个抽象类，在实施具体的文本写操作中，也需要根据要输出的具体流选择合适的子类实现。</a:t>
            </a:r>
          </a:p>
          <a:p>
            <a:pPr lvl="1"/>
            <a:r>
              <a:t>JDK提供了BufferedWriter、FilterWriter，CharArrayWriter、PipedWriter、PrinterWriter和StringWriter，另外OutputStreamWriter也是一种转换流，实现二进制流转换为文本流。</a:t>
            </a:r>
          </a:p>
          <a:p>
            <a:r>
              <a:t>无论是哪种文本流，它们都有相同的父类Reader或Writer，所以各子类之间可以很方便的进行转换。</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2773" name="矩形 8"/>
          <p:cNvSpPr/>
          <p:nvPr/>
        </p:nvSpPr>
        <p:spPr>
          <a:xfrm>
            <a:off x="2711450" y="1484630"/>
            <a:ext cx="7761605" cy="16916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知识目标</a:t>
            </a:r>
            <a:r>
              <a:rPr sz="2000" dirty="0">
                <a:solidFill>
                  <a:srgbClr val="000000"/>
                </a:solidFill>
                <a:latin typeface="微软雅黑" panose="020B0503020204020204" pitchFamily="34" charset="-122"/>
                <a:ea typeface="微软雅黑" panose="020B0503020204020204" pitchFamily="34" charset="-122"/>
              </a:rPr>
              <a:t>：理解文本的概念，掌握字符串编码；理解输入输出设备和存储设备，掌握标准输入、标准输出和文件系统；理解流的概念，掌握字符流的基本读写操作，各类流之间的相互转换；理解文件、文件系统，掌握文件的读写操作。</a:t>
            </a:r>
            <a:endParaRPr sz="2000" dirty="0">
              <a:solidFill>
                <a:srgbClr val="000000"/>
              </a:solidFill>
              <a:latin typeface="微软雅黑" panose="020B0503020204020204" pitchFamily="34" charset="-122"/>
              <a:ea typeface="微软雅黑" panose="020B0503020204020204" pitchFamily="34" charset="-122"/>
            </a:endParaRPr>
          </a:p>
        </p:txBody>
      </p:sp>
      <p:sp>
        <p:nvSpPr>
          <p:cNvPr id="32774" name="矩形 9"/>
          <p:cNvSpPr/>
          <p:nvPr/>
        </p:nvSpPr>
        <p:spPr>
          <a:xfrm>
            <a:off x="2717800" y="3610610"/>
            <a:ext cx="7753350" cy="8915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能力目标</a:t>
            </a:r>
            <a:r>
              <a:rPr sz="2000" dirty="0">
                <a:latin typeface="微软雅黑" panose="020B0503020204020204" pitchFamily="34" charset="-122"/>
                <a:ea typeface="微软雅黑" panose="020B0503020204020204" pitchFamily="34" charset="-122"/>
              </a:rPr>
              <a:t>：能够运用字符流对文件进行读写操作，能够使用文件系统，能够灵活使用恰当的流进行字符文件的处理。</a:t>
            </a:r>
            <a:endParaRPr sz="2000" dirty="0">
              <a:latin typeface="微软雅黑" panose="020B0503020204020204" pitchFamily="34" charset="-122"/>
              <a:ea typeface="微软雅黑" panose="020B0503020204020204" pitchFamily="34" charset="-122"/>
            </a:endParaRPr>
          </a:p>
        </p:txBody>
      </p:sp>
      <p:sp>
        <p:nvSpPr>
          <p:cNvPr id="32775" name="矩形 10"/>
          <p:cNvSpPr/>
          <p:nvPr/>
        </p:nvSpPr>
        <p:spPr>
          <a:xfrm>
            <a:off x="2717165" y="4916805"/>
            <a:ext cx="7720330" cy="891540"/>
          </a:xfrm>
          <a:prstGeom prst="rect">
            <a:avLst/>
          </a:prstGeom>
          <a:noFill/>
          <a:ln w="9525">
            <a:noFill/>
          </a:ln>
        </p:spPr>
        <p:txBody>
          <a:bodyPr wrap="square">
            <a:spAutoFit/>
          </a:bodyPr>
          <a:p>
            <a:pPr>
              <a:lnSpc>
                <a:spcPct val="130000"/>
              </a:lnSpc>
              <a:spcBef>
                <a:spcPts val="600"/>
              </a:spcBef>
              <a:spcAft>
                <a:spcPts val="600"/>
              </a:spcAft>
            </a:pPr>
            <a:r>
              <a:rPr sz="2000" b="1" dirty="0">
                <a:solidFill>
                  <a:srgbClr val="0070C0"/>
                </a:solidFill>
                <a:latin typeface="微软雅黑" panose="020B0503020204020204" pitchFamily="34" charset="-122"/>
                <a:ea typeface="微软雅黑" panose="020B0503020204020204" pitchFamily="34" charset="-122"/>
              </a:rPr>
              <a:t>素质目标</a:t>
            </a:r>
            <a:r>
              <a:rPr sz="2000" dirty="0">
                <a:solidFill>
                  <a:srgbClr val="000000"/>
                </a:solidFill>
                <a:latin typeface="微软雅黑" panose="020B0503020204020204" pitchFamily="34" charset="-122"/>
                <a:ea typeface="微软雅黑" panose="020B0503020204020204" pitchFamily="34" charset="-122"/>
              </a:rPr>
              <a:t>：培养学生自主、开放的学习能力，能够查阅文献，阅读代码，整合修改提升业务水平。</a:t>
            </a:r>
            <a:endParaRPr sz="2000" dirty="0">
              <a:solidFill>
                <a:srgbClr val="000000"/>
              </a:solidFill>
              <a:latin typeface="微软雅黑" panose="020B0503020204020204" pitchFamily="34" charset="-122"/>
              <a:ea typeface="微软雅黑" panose="020B0503020204020204" pitchFamily="34" charset="-122"/>
            </a:endParaRPr>
          </a:p>
        </p:txBody>
      </p:sp>
      <p:sp>
        <p:nvSpPr>
          <p:cNvPr id="12" name="圆角矩形 3"/>
          <p:cNvSpPr>
            <a:spLocks noChangeAspect="1"/>
          </p:cNvSpPr>
          <p:nvPr/>
        </p:nvSpPr>
        <p:spPr>
          <a:xfrm>
            <a:off x="1922145" y="1668780"/>
            <a:ext cx="653415" cy="539750"/>
          </a:xfrm>
          <a:prstGeom prst="roundRect">
            <a:avLst>
              <a:gd name="adj" fmla="val 16667"/>
            </a:avLst>
          </a:prstGeom>
          <a:solidFill>
            <a:schemeClr val="accent5"/>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1</a:t>
            </a:r>
            <a:endParaRPr kumimoji="0" lang="zh-CN" altLang="en-US" sz="2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
        <p:nvSpPr>
          <p:cNvPr id="32777" name="圆角矩形 4"/>
          <p:cNvSpPr>
            <a:spLocks noChangeAspect="1"/>
          </p:cNvSpPr>
          <p:nvPr/>
        </p:nvSpPr>
        <p:spPr>
          <a:xfrm>
            <a:off x="1925320" y="3627120"/>
            <a:ext cx="653415" cy="541655"/>
          </a:xfrm>
          <a:prstGeom prst="roundRect">
            <a:avLst>
              <a:gd name="adj" fmla="val 16667"/>
            </a:avLst>
          </a:prstGeom>
          <a:solidFill>
            <a:srgbClr val="6ED4D4"/>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2</a:t>
            </a:r>
            <a:endParaRPr lang="zh-CN" altLang="en-US" sz="2800" dirty="0">
              <a:solidFill>
                <a:srgbClr val="FFFFFF"/>
              </a:solidFill>
              <a:latin typeface="Segoe UI" panose="020B0502040204020203" pitchFamily="34" charset="0"/>
              <a:ea typeface="微软雅黑" panose="020B0503020204020204" pitchFamily="34" charset="-122"/>
            </a:endParaRPr>
          </a:p>
        </p:txBody>
      </p:sp>
      <p:sp>
        <p:nvSpPr>
          <p:cNvPr id="32778" name="圆角矩形 3"/>
          <p:cNvSpPr>
            <a:spLocks noChangeAspect="1"/>
          </p:cNvSpPr>
          <p:nvPr/>
        </p:nvSpPr>
        <p:spPr>
          <a:xfrm>
            <a:off x="1925320" y="5023485"/>
            <a:ext cx="653415" cy="539750"/>
          </a:xfrm>
          <a:prstGeom prst="roundRect">
            <a:avLst>
              <a:gd name="adj" fmla="val 16667"/>
            </a:avLst>
          </a:prstGeom>
          <a:solidFill>
            <a:srgbClr val="00B050"/>
          </a:solidFill>
          <a:ln w="9525">
            <a:noFill/>
          </a:ln>
        </p:spPr>
        <p:txBody>
          <a:bodyPr anchor="ctr" anchorCtr="0"/>
          <a:p>
            <a:pPr algn="ctr" eaLnBrk="1" hangingPunct="1"/>
            <a:r>
              <a:rPr lang="en-US" altLang="zh-CN" sz="2800" dirty="0">
                <a:solidFill>
                  <a:srgbClr val="FFFFFF"/>
                </a:solidFill>
                <a:latin typeface="Segoe UI" panose="020B0502040204020203" pitchFamily="34" charset="0"/>
                <a:ea typeface="微软雅黑" panose="020B0503020204020204" pitchFamily="34" charset="-122"/>
              </a:rPr>
              <a:t>3</a:t>
            </a:r>
            <a:endParaRPr lang="zh-CN" altLang="en-US" sz="2800" dirty="0">
              <a:solidFill>
                <a:srgbClr val="FFFFFF"/>
              </a:solidFill>
              <a:latin typeface="Segoe UI" panose="020B0502040204020203" pitchFamily="34" charset="0"/>
              <a:ea typeface="微软雅黑" panose="020B0503020204020204"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验证性实验--诗歌的行文转换</a:t>
            </a:r>
            <a:endParaRPr lang="zh-CN" altLang="en-US"/>
          </a:p>
        </p:txBody>
      </p:sp>
      <p:sp>
        <p:nvSpPr>
          <p:cNvPr id="3" name="内容占位符 2"/>
          <p:cNvSpPr>
            <a:spLocks noGrp="1"/>
          </p:cNvSpPr>
          <p:nvPr>
            <p:ph idx="1"/>
          </p:nvPr>
        </p:nvSpPr>
        <p:spPr/>
        <p:txBody>
          <a:bodyPr/>
          <a:p>
            <a:r>
              <a:rPr lang="zh-CN" altLang="en-US"/>
              <a:t>读取文件poem.txt，按下面所述进行修改后保存到poem文件中。文件中的诗的行文是从右向左的古代模式，现在需要程序处理后符合现代的行文规范从左向右排列。如图所示，左边为古代行文模式，右边为现代行文模式。</a:t>
            </a:r>
            <a:endParaRPr lang="zh-CN" altLang="en-US"/>
          </a:p>
        </p:txBody>
      </p:sp>
      <p:pic>
        <p:nvPicPr>
          <p:cNvPr id="9" name="图片 8"/>
          <p:cNvPicPr>
            <a:picLocks noChangeAspect="1"/>
          </p:cNvPicPr>
          <p:nvPr>
            <p:custDataLst>
              <p:tags r:id="rId1"/>
            </p:custDataLst>
          </p:nvPr>
        </p:nvPicPr>
        <p:blipFill>
          <a:blip r:embed="rId2"/>
          <a:stretch>
            <a:fillRect/>
          </a:stretch>
        </p:blipFill>
        <p:spPr>
          <a:xfrm>
            <a:off x="1869440" y="2456180"/>
            <a:ext cx="7807960" cy="2566670"/>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6530" y="0"/>
            <a:ext cx="11911330" cy="6668770"/>
          </a:xfrm>
          <a:prstGeom prst="rect">
            <a:avLst/>
          </a:prstGeom>
          <a:noFill/>
          <a:ln w="9525">
            <a:noFill/>
          </a:ln>
        </p:spPr>
        <p:txBody>
          <a:bodyPr>
            <a:noAutofit/>
          </a:bodyPr>
          <a:p>
            <a:r>
              <a:rPr lang="en-US" sz="1200">
                <a:latin typeface="Times New Roman" panose="02020603050405020304" pitchFamily="18" charset="0"/>
                <a:ea typeface="宋体" panose="02010600030101010101" pitchFamily="2" charset="-122"/>
              </a:rPr>
              <a:t>public class StyleConvertor {	private final File file;	public StyleConvertor(File file) throws FileNotFoundException {		if(file.exists() &amp;&amp; file.isFile())			this.file = file;		else			throw new FileNotFoundException("</a:t>
            </a:r>
            <a:r>
              <a:rPr lang="zh-CN" sz="1200">
                <a:ea typeface="宋体" panose="02010600030101010101" pitchFamily="2" charset="-122"/>
              </a:rPr>
              <a:t>文件</a:t>
            </a:r>
            <a:r>
              <a:rPr lang="en-US" sz="1200">
                <a:latin typeface="Times New Roman" panose="02020603050405020304" pitchFamily="18" charset="0"/>
                <a:ea typeface="宋体" panose="02010600030101010101" pitchFamily="2" charset="-122"/>
              </a:rPr>
              <a:t>" + file + "</a:t>
            </a:r>
            <a:r>
              <a:rPr lang="zh-CN" sz="1200">
                <a:ea typeface="宋体" panose="02010600030101010101" pitchFamily="2" charset="-122"/>
              </a:rPr>
              <a:t>无法找到或者是一个目录。</a:t>
            </a:r>
            <a:r>
              <a:rPr lang="en-US" sz="1200">
                <a:latin typeface="Times New Roman" panose="02020603050405020304" pitchFamily="18" charset="0"/>
                <a:ea typeface="宋体" panose="02010600030101010101" pitchFamily="2" charset="-122"/>
              </a:rPr>
              <a:t>");	}	/**	 * </a:t>
            </a:r>
            <a:r>
              <a:rPr lang="zh-CN" sz="1200">
                <a:ea typeface="宋体" panose="02010600030101010101" pitchFamily="2" charset="-122"/>
              </a:rPr>
              <a:t>将从右向左的行文转换为从左向右的行文</a:t>
            </a:r>
            <a:r>
              <a:rPr lang="en-US" sz="1200">
                <a:latin typeface="Times New Roman" panose="02020603050405020304" pitchFamily="18" charset="0"/>
                <a:ea typeface="宋体" panose="02010600030101010101" pitchFamily="2" charset="-122"/>
              </a:rPr>
              <a:t>	 * 1.</a:t>
            </a:r>
            <a:r>
              <a:rPr lang="zh-CN" sz="1200">
                <a:ea typeface="宋体" panose="02010600030101010101" pitchFamily="2" charset="-122"/>
              </a:rPr>
              <a:t>首先读取源文档的行列数</a:t>
            </a:r>
            <a:r>
              <a:rPr lang="en-US" sz="1200">
                <a:latin typeface="Times New Roman" panose="02020603050405020304" pitchFamily="18" charset="0"/>
                <a:ea typeface="宋体" panose="02010600030101010101" pitchFamily="2" charset="-122"/>
              </a:rPr>
              <a:t>	 * 2.</a:t>
            </a:r>
            <a:r>
              <a:rPr lang="zh-CN" sz="1200">
                <a:ea typeface="宋体" panose="02010600030101010101" pitchFamily="2" charset="-122"/>
              </a:rPr>
              <a:t>建立相应的行缓冲字符串数组</a:t>
            </a:r>
            <a:r>
              <a:rPr lang="en-US" sz="1200">
                <a:latin typeface="Times New Roman" panose="02020603050405020304" pitchFamily="18" charset="0"/>
                <a:ea typeface="宋体" panose="02010600030101010101" pitchFamily="2" charset="-122"/>
              </a:rPr>
              <a:t>	 * 3.</a:t>
            </a:r>
            <a:r>
              <a:rPr lang="zh-CN" sz="1200">
                <a:ea typeface="宋体" panose="02010600030101010101" pitchFamily="2" charset="-122"/>
              </a:rPr>
              <a:t>逐行读取，并将相应的字符存储到行缓冲数组的对应位置</a:t>
            </a:r>
            <a:r>
              <a:rPr lang="en-US" sz="1200">
                <a:latin typeface="Times New Roman" panose="02020603050405020304" pitchFamily="18" charset="0"/>
                <a:ea typeface="宋体" panose="02010600030101010101" pitchFamily="2" charset="-122"/>
              </a:rPr>
              <a:t>	 * 4.</a:t>
            </a:r>
            <a:r>
              <a:rPr lang="zh-CN" sz="1200">
                <a:ea typeface="宋体" panose="02010600030101010101" pitchFamily="2" charset="-122"/>
              </a:rPr>
              <a:t>最后将调整好的行缓冲字符串数组写入到指定文件中</a:t>
            </a:r>
            <a:r>
              <a:rPr lang="en-US" sz="1200">
                <a:latin typeface="Times New Roman" panose="02020603050405020304" pitchFamily="18" charset="0"/>
                <a:ea typeface="宋体" panose="02010600030101010101" pitchFamily="2" charset="-122"/>
              </a:rPr>
              <a:t>	 */	public void rightLeftConvertToLeftRight() {		// </a:t>
            </a:r>
            <a:r>
              <a:rPr lang="zh-CN" sz="1200">
                <a:ea typeface="宋体" panose="02010600030101010101" pitchFamily="2" charset="-122"/>
              </a:rPr>
              <a:t>在此处添加代码</a:t>
            </a:r>
            <a:r>
              <a:rPr lang="en-US" sz="1200">
                <a:latin typeface="Times New Roman" panose="02020603050405020304" pitchFamily="18" charset="0"/>
                <a:ea typeface="宋体" panose="02010600030101010101" pitchFamily="2" charset="-122"/>
              </a:rPr>
              <a:t>	}	/**	 * </a:t>
            </a:r>
            <a:r>
              <a:rPr lang="zh-CN" sz="1200">
                <a:ea typeface="宋体" panose="02010600030101010101" pitchFamily="2" charset="-122"/>
              </a:rPr>
              <a:t>将从左向右的行文转换为从右向左的行文</a:t>
            </a:r>
            <a:r>
              <a:rPr lang="en-US" sz="1200">
                <a:latin typeface="Times New Roman" panose="02020603050405020304" pitchFamily="18" charset="0"/>
                <a:ea typeface="宋体" panose="02010600030101010101" pitchFamily="2" charset="-122"/>
              </a:rPr>
              <a:t>	 * </a:t>
            </a:r>
            <a:r>
              <a:rPr lang="zh-CN" sz="1200">
                <a:ea typeface="宋体" panose="02010600030101010101" pitchFamily="2" charset="-122"/>
              </a:rPr>
              <a:t>根据上面方法的经验，完成本方法的实现</a:t>
            </a:r>
            <a:r>
              <a:rPr lang="en-US" sz="1200">
                <a:latin typeface="Times New Roman" panose="02020603050405020304" pitchFamily="18" charset="0"/>
                <a:ea typeface="宋体" panose="02010600030101010101" pitchFamily="2" charset="-122"/>
              </a:rPr>
              <a:t>		 */	public void leftRightConvertToRightLeft() {		// </a:t>
            </a:r>
            <a:r>
              <a:rPr lang="zh-CN" sz="1200">
                <a:ea typeface="宋体" panose="02010600030101010101" pitchFamily="2" charset="-122"/>
              </a:rPr>
              <a:t>在此处添加代码</a:t>
            </a:r>
            <a:r>
              <a:rPr lang="en-US" sz="1200">
                <a:latin typeface="Times New Roman" panose="02020603050405020304" pitchFamily="18" charset="0"/>
                <a:ea typeface="宋体" panose="02010600030101010101" pitchFamily="2" charset="-122"/>
              </a:rPr>
              <a:t>	}	/**	 * </a:t>
            </a:r>
            <a:r>
              <a:rPr lang="zh-CN" sz="1200">
                <a:ea typeface="宋体" panose="02010600030101010101" pitchFamily="2" charset="-122"/>
              </a:rPr>
              <a:t>转换后的输出文件的文件名生成器 </a:t>
            </a:r>
            <a:r>
              <a:rPr lang="en-US" sz="1200">
                <a:latin typeface="Times New Roman" panose="02020603050405020304" pitchFamily="18" charset="0"/>
                <a:ea typeface="宋体" panose="02010600030101010101" pitchFamily="2" charset="-122"/>
              </a:rPr>
              <a:t>	 * @apiNote </a:t>
            </a:r>
            <a:r>
              <a:rPr lang="zh-CN" sz="1200">
                <a:ea typeface="宋体" panose="02010600030101010101" pitchFamily="2" charset="-122"/>
              </a:rPr>
              <a:t>文件名生成过程中需要考虑文件的分隔符，文件名是否有后缀名的问题</a:t>
            </a:r>
            <a:r>
              <a:rPr lang="en-US" sz="1200">
                <a:latin typeface="Times New Roman" panose="02020603050405020304" pitchFamily="18" charset="0"/>
                <a:ea typeface="宋体" panose="02010600030101010101" pitchFamily="2" charset="-122"/>
              </a:rPr>
              <a:t>	 * @param flag </a:t>
            </a:r>
            <a:r>
              <a:rPr lang="zh-CN" sz="1200">
                <a:ea typeface="宋体" panose="02010600030101010101" pitchFamily="2" charset="-122"/>
              </a:rPr>
              <a:t>如果</a:t>
            </a:r>
            <a:r>
              <a:rPr lang="en-US" sz="1200">
                <a:latin typeface="Times New Roman" panose="02020603050405020304" pitchFamily="18" charset="0"/>
                <a:ea typeface="宋体" panose="02010600030101010101" pitchFamily="2" charset="-122"/>
              </a:rPr>
              <a:t>flag</a:t>
            </a:r>
            <a:r>
              <a:rPr lang="zh-CN" sz="1200">
                <a:ea typeface="宋体" panose="02010600030101010101" pitchFamily="2" charset="-122"/>
              </a:rPr>
              <a:t>为</a:t>
            </a:r>
            <a:r>
              <a:rPr lang="en-US" sz="1200">
                <a:latin typeface="Times New Roman" panose="02020603050405020304" pitchFamily="18" charset="0"/>
                <a:ea typeface="宋体" panose="02010600030101010101" pitchFamily="2" charset="-122"/>
              </a:rPr>
              <a:t>true</a:t>
            </a:r>
            <a:r>
              <a:rPr lang="zh-CN" sz="1200">
                <a:ea typeface="宋体" panose="02010600030101010101" pitchFamily="2" charset="-122"/>
              </a:rPr>
              <a:t>，则文件内容按照从右向左的行文规范，文件名加</a:t>
            </a:r>
            <a:r>
              <a:rPr lang="en-US" sz="1200">
                <a:latin typeface="Times New Roman" panose="02020603050405020304" pitchFamily="18" charset="0"/>
                <a:ea typeface="宋体" panose="02010600030101010101" pitchFamily="2" charset="-122"/>
              </a:rPr>
              <a:t>_r</a:t>
            </a:r>
            <a:r>
              <a:rPr lang="zh-CN" sz="1200">
                <a:ea typeface="宋体" panose="02010600030101010101" pitchFamily="2" charset="-122"/>
              </a:rPr>
              <a:t>后缀；否则文件内容按照从左向右的行文规范，文件名加</a:t>
            </a:r>
            <a:r>
              <a:rPr lang="en-US" sz="1200">
                <a:latin typeface="Times New Roman" panose="02020603050405020304" pitchFamily="18" charset="0"/>
                <a:ea typeface="宋体" panose="02010600030101010101" pitchFamily="2" charset="-122"/>
              </a:rPr>
              <a:t>_l</a:t>
            </a:r>
            <a:r>
              <a:rPr lang="zh-CN" sz="1200">
                <a:ea typeface="宋体" panose="02010600030101010101" pitchFamily="2" charset="-122"/>
              </a:rPr>
              <a:t>后缀</a:t>
            </a:r>
            <a:r>
              <a:rPr lang="en-US" sz="1200">
                <a:latin typeface="Times New Roman" panose="02020603050405020304" pitchFamily="18" charset="0"/>
                <a:ea typeface="宋体" panose="02010600030101010101" pitchFamily="2" charset="-122"/>
              </a:rPr>
              <a:t>	 * @return rtnFileName </a:t>
            </a:r>
            <a:r>
              <a:rPr lang="zh-CN" sz="1200">
                <a:ea typeface="宋体" panose="02010600030101010101" pitchFamily="2" charset="-122"/>
              </a:rPr>
              <a:t>作为生成的新文件的文件名</a:t>
            </a:r>
            <a:r>
              <a:rPr lang="en-US" sz="1200">
                <a:latin typeface="Times New Roman" panose="02020603050405020304" pitchFamily="18" charset="0"/>
                <a:ea typeface="宋体" panose="02010600030101010101" pitchFamily="2" charset="-122"/>
              </a:rPr>
              <a:t>	 */	private String getConvertFileName(boolean flag) {		String rtnFileName = null;		// </a:t>
            </a:r>
            <a:r>
              <a:rPr lang="zh-CN" sz="1200">
                <a:ea typeface="宋体" panose="02010600030101010101" pitchFamily="2" charset="-122"/>
              </a:rPr>
              <a:t>在此处添加代码</a:t>
            </a:r>
            <a:r>
              <a:rPr lang="en-US" sz="1200">
                <a:latin typeface="Times New Roman" panose="02020603050405020304" pitchFamily="18" charset="0"/>
                <a:ea typeface="宋体" panose="02010600030101010101" pitchFamily="2" charset="-122"/>
              </a:rPr>
              <a:t>		return rtnFileName;	}}</a:t>
            </a:r>
            <a:endParaRPr lang="en-US" altLang="en-US" sz="1200">
              <a:latin typeface="Times New Roman" panose="02020603050405020304" pitchFamily="18" charset="0"/>
              <a:ea typeface="宋体" panose="02010600030101010101" pitchFamily="2" charset="-122"/>
            </a:endParaRPr>
          </a:p>
        </p:txBody>
      </p:sp>
      <p:sp>
        <p:nvSpPr>
          <p:cNvPr id="4" name="圆角矩形 3"/>
          <p:cNvSpPr/>
          <p:nvPr/>
        </p:nvSpPr>
        <p:spPr>
          <a:xfrm>
            <a:off x="1127125" y="2780030"/>
            <a:ext cx="3600450" cy="576580"/>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custDataLst>
              <p:tags r:id="rId1"/>
            </p:custDataLst>
          </p:nvPr>
        </p:nvSpPr>
        <p:spPr>
          <a:xfrm>
            <a:off x="1127125" y="4040505"/>
            <a:ext cx="3600450" cy="576580"/>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custDataLst>
              <p:tags r:id="rId2"/>
            </p:custDataLst>
          </p:nvPr>
        </p:nvSpPr>
        <p:spPr>
          <a:xfrm>
            <a:off x="1127125" y="5805170"/>
            <a:ext cx="3600450" cy="826135"/>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32890" y="0"/>
            <a:ext cx="7714615" cy="6770370"/>
          </a:xfrm>
          <a:prstGeom prst="rect">
            <a:avLst/>
          </a:prstGeom>
          <a:noFill/>
          <a:ln w="9525">
            <a:noFill/>
          </a:ln>
        </p:spPr>
        <p:txBody>
          <a:bodyPr wrap="square">
            <a:spAutoFit/>
          </a:bodyPr>
          <a:p>
            <a:r>
              <a:rPr lang="en-US" sz="1400">
                <a:latin typeface="Times New Roman" panose="02020603050405020304" pitchFamily="18" charset="0"/>
                <a:ea typeface="宋体" panose="02010600030101010101" pitchFamily="2" charset="-122"/>
              </a:rPr>
              <a:t>public class StyleConvertorTest {	public static void main(String[] args) {		if(testFileNotFound() == true) {			System.out.println("</a:t>
            </a:r>
            <a:r>
              <a:rPr lang="zh-CN" sz="1400">
                <a:ea typeface="宋体" panose="02010600030101010101" pitchFamily="2" charset="-122"/>
              </a:rPr>
              <a:t>无效文件路径测试通过！</a:t>
            </a:r>
            <a:r>
              <a:rPr lang="en-US" sz="1400">
                <a:latin typeface="Times New Roman" panose="02020603050405020304" pitchFamily="18" charset="0"/>
                <a:ea typeface="宋体" panose="02010600030101010101" pitchFamily="2" charset="-122"/>
              </a:rPr>
              <a:t>");		}else {			System.out.println("</a:t>
            </a:r>
            <a:r>
              <a:rPr lang="zh-CN" sz="1400">
                <a:ea typeface="宋体" panose="02010600030101010101" pitchFamily="2" charset="-122"/>
              </a:rPr>
              <a:t>错误：无效文件路径测试没有通过！</a:t>
            </a:r>
            <a:r>
              <a:rPr lang="en-US" sz="1400">
                <a:latin typeface="Times New Roman" panose="02020603050405020304" pitchFamily="18" charset="0"/>
                <a:ea typeface="宋体" panose="02010600030101010101" pitchFamily="2" charset="-122"/>
              </a:rPr>
              <a:t>");		}		// </a:t>
            </a:r>
            <a:r>
              <a:rPr lang="zh-CN" sz="1400">
                <a:ea typeface="宋体" panose="02010600030101010101" pitchFamily="2" charset="-122"/>
              </a:rPr>
              <a:t>在此处添加代码，完成下面测试代码调用</a:t>
            </a:r>
            <a:r>
              <a:rPr lang="en-US" sz="1400">
                <a:latin typeface="Times New Roman" panose="02020603050405020304" pitchFamily="18" charset="0"/>
                <a:ea typeface="宋体" panose="02010600030101010101" pitchFamily="2" charset="-122"/>
              </a:rPr>
              <a:t>	}		public static boolean testFileNotFound() {		boolean bRtn = false;		// </a:t>
            </a:r>
            <a:r>
              <a:rPr lang="zh-CN" sz="1400">
                <a:ea typeface="宋体" panose="02010600030101010101" pitchFamily="2" charset="-122"/>
              </a:rPr>
              <a:t>在此处添加代码</a:t>
            </a:r>
            <a:r>
              <a:rPr lang="en-US" sz="1400">
                <a:latin typeface="Times New Roman" panose="02020603050405020304" pitchFamily="18" charset="0"/>
                <a:ea typeface="宋体" panose="02010600030101010101" pitchFamily="2" charset="-122"/>
              </a:rPr>
              <a:t>		return bRtn;	}		public static boolean testLeftRightConvertToRightLeft(){		boolean bRtn = false;		// </a:t>
            </a:r>
            <a:r>
              <a:rPr lang="zh-CN" sz="1400">
                <a:ea typeface="宋体" panose="02010600030101010101" pitchFamily="2" charset="-122"/>
              </a:rPr>
              <a:t>在此处添加代码</a:t>
            </a:r>
            <a:r>
              <a:rPr lang="en-US" sz="1400">
                <a:latin typeface="Times New Roman" panose="02020603050405020304" pitchFamily="18" charset="0"/>
                <a:ea typeface="宋体" panose="02010600030101010101" pitchFamily="2" charset="-122"/>
              </a:rPr>
              <a:t>		return bRtn;	}		public static boolean testRrightLeftConvertToLeftRight(){		boolean bRtn = false;		// </a:t>
            </a:r>
            <a:r>
              <a:rPr lang="zh-CN" sz="1400">
                <a:ea typeface="宋体" panose="02010600030101010101" pitchFamily="2" charset="-122"/>
              </a:rPr>
              <a:t>在此处添加代码</a:t>
            </a:r>
            <a:r>
              <a:rPr lang="en-US" sz="1400">
                <a:latin typeface="Times New Roman" panose="02020603050405020304" pitchFamily="18" charset="0"/>
                <a:ea typeface="宋体" panose="02010600030101010101" pitchFamily="2" charset="-122"/>
              </a:rPr>
              <a:t>		return bRtn;	}	//</a:t>
            </a:r>
            <a:r>
              <a:rPr lang="zh-CN" sz="1400">
                <a:ea typeface="宋体" panose="02010600030101010101" pitchFamily="2" charset="-122"/>
              </a:rPr>
              <a:t>比较两个文件的内容是否一致，如果一致返回</a:t>
            </a:r>
            <a:r>
              <a:rPr lang="en-US" sz="1400">
                <a:latin typeface="Times New Roman" panose="02020603050405020304" pitchFamily="18" charset="0"/>
                <a:ea typeface="宋体" panose="02010600030101010101" pitchFamily="2" charset="-122"/>
              </a:rPr>
              <a:t>true</a:t>
            </a:r>
            <a:r>
              <a:rPr lang="zh-CN" sz="1400">
                <a:ea typeface="宋体" panose="02010600030101010101" pitchFamily="2" charset="-122"/>
              </a:rPr>
              <a:t>，否则</a:t>
            </a:r>
            <a:r>
              <a:rPr lang="en-US" sz="1400">
                <a:latin typeface="Times New Roman" panose="02020603050405020304" pitchFamily="18" charset="0"/>
                <a:ea typeface="宋体" panose="02010600030101010101" pitchFamily="2" charset="-122"/>
              </a:rPr>
              <a:t>false	private static boolean compareFile(File source,File target) {		boolean bRtn = false;		// </a:t>
            </a:r>
            <a:r>
              <a:rPr lang="zh-CN" sz="1400">
                <a:ea typeface="宋体" panose="02010600030101010101" pitchFamily="2" charset="-122"/>
              </a:rPr>
              <a:t>在此处添加代码</a:t>
            </a:r>
            <a:r>
              <a:rPr lang="en-US" sz="1400">
                <a:latin typeface="Times New Roman" panose="02020603050405020304" pitchFamily="18" charset="0"/>
                <a:ea typeface="宋体" panose="02010600030101010101" pitchFamily="2" charset="-122"/>
              </a:rPr>
              <a:t>		return bRtn;	}}</a:t>
            </a:r>
            <a:endParaRPr lang="en-US" altLang="en-US" sz="1400">
              <a:latin typeface="Times New Roman" panose="02020603050405020304" pitchFamily="18" charset="0"/>
              <a:ea typeface="宋体" panose="02010600030101010101" pitchFamily="2"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3863340" y="116840"/>
            <a:ext cx="6826885" cy="563245"/>
          </a:xfrm>
        </p:spPr>
        <p:txBody>
          <a:bodyPr/>
          <a:p>
            <a:r>
              <a:rPr lang="zh-CN" altLang="en-US"/>
              <a:t>验证性实验--上三角矩阵筛查</a:t>
            </a:r>
            <a:endParaRPr lang="zh-CN" altLang="en-US"/>
          </a:p>
        </p:txBody>
      </p:sp>
      <p:sp>
        <p:nvSpPr>
          <p:cNvPr id="5" name="内容占位符 4"/>
          <p:cNvSpPr>
            <a:spLocks noGrp="1"/>
          </p:cNvSpPr>
          <p:nvPr>
            <p:ph idx="1"/>
          </p:nvPr>
        </p:nvSpPr>
        <p:spPr/>
        <p:txBody>
          <a:bodyPr/>
          <a:p>
            <a:r>
              <a:rPr lang="zh-CN" altLang="en-US"/>
              <a:t>读取文件matrix.txt，检测该文件中符合上三角矩阵的数量和矩阵写入到matrix_answer.txt文件中。标准结果存放在matrix_result.txt文件中。</a:t>
            </a:r>
            <a:endParaRPr lang="zh-CN" altLang="en-US"/>
          </a:p>
          <a:p>
            <a:pPr lvl="1"/>
            <a:r>
              <a:rPr lang="zh-CN" altLang="en-US"/>
              <a:t>(1) 完成相关类的设计，并完成测试。</a:t>
            </a:r>
            <a:endParaRPr lang="zh-CN" altLang="en-US"/>
          </a:p>
          <a:p>
            <a:pPr lvl="1"/>
            <a:r>
              <a:rPr lang="zh-CN" altLang="en-US"/>
              <a:t>(2) matrix.txt文件的首行为矩阵的数量，每个矩阵之间用“%--”进行分割，如下所示。</a:t>
            </a:r>
            <a:endParaRPr lang="zh-CN" altLang="en-US"/>
          </a:p>
        </p:txBody>
      </p:sp>
      <p:sp>
        <p:nvSpPr>
          <p:cNvPr id="2" name="文本框 1"/>
          <p:cNvSpPr txBox="1"/>
          <p:nvPr/>
        </p:nvSpPr>
        <p:spPr>
          <a:xfrm>
            <a:off x="1043940" y="2277110"/>
            <a:ext cx="2819400" cy="4615815"/>
          </a:xfrm>
          <a:prstGeom prst="rect">
            <a:avLst/>
          </a:prstGeom>
          <a:solidFill>
            <a:schemeClr val="bg2">
              <a:lumMod val="40000"/>
              <a:lumOff val="60000"/>
            </a:schemeClr>
          </a:solidFill>
        </p:spPr>
        <p:txBody>
          <a:bodyPr wrap="square" rtlCol="0">
            <a:spAutoFit/>
          </a:bodyPr>
          <a:p>
            <a:r>
              <a:rPr lang="zh-CN" altLang="en-US" sz="1400"/>
              <a:t>4</a:t>
            </a:r>
            <a:endParaRPr lang="zh-CN" altLang="en-US" sz="1400"/>
          </a:p>
          <a:p>
            <a:r>
              <a:rPr lang="zh-CN" altLang="en-US" sz="1400"/>
              <a:t>%--</a:t>
            </a:r>
            <a:endParaRPr lang="zh-CN" altLang="en-US" sz="1400"/>
          </a:p>
          <a:p>
            <a:r>
              <a:rPr lang="zh-CN" altLang="en-US" sz="1400"/>
              <a:t>1 2 3</a:t>
            </a:r>
            <a:endParaRPr lang="zh-CN" altLang="en-US" sz="1400"/>
          </a:p>
          <a:p>
            <a:r>
              <a:rPr lang="zh-CN" altLang="en-US" sz="1400"/>
              <a:t>0 1 5 5</a:t>
            </a:r>
            <a:endParaRPr lang="zh-CN" altLang="en-US" sz="1400"/>
          </a:p>
          <a:p>
            <a:r>
              <a:rPr lang="zh-CN" altLang="en-US" sz="1400"/>
              <a:t>1 9 8</a:t>
            </a:r>
            <a:endParaRPr lang="zh-CN" altLang="en-US" sz="1400"/>
          </a:p>
          <a:p>
            <a:r>
              <a:rPr lang="zh-CN" altLang="en-US" sz="1400"/>
              <a:t>%--</a:t>
            </a:r>
            <a:endParaRPr lang="zh-CN" altLang="en-US" sz="1400"/>
          </a:p>
          <a:p>
            <a:r>
              <a:rPr lang="zh-CN" altLang="en-US" sz="1400"/>
              <a:t>1 6 3 5 6</a:t>
            </a:r>
            <a:endParaRPr lang="zh-CN" altLang="en-US" sz="1400"/>
          </a:p>
          <a:p>
            <a:r>
              <a:rPr lang="zh-CN" altLang="en-US" sz="1400"/>
              <a:t>9 1 7 1 0</a:t>
            </a:r>
            <a:endParaRPr lang="zh-CN" altLang="en-US" sz="1400"/>
          </a:p>
          <a:p>
            <a:r>
              <a:rPr lang="zh-CN" altLang="en-US" sz="1400"/>
              <a:t>1 9 2 0 0</a:t>
            </a:r>
            <a:endParaRPr lang="zh-CN" altLang="en-US" sz="1400"/>
          </a:p>
          <a:p>
            <a:r>
              <a:rPr lang="zh-CN" altLang="en-US" sz="1400"/>
              <a:t>4 7 8 1 0</a:t>
            </a:r>
            <a:endParaRPr lang="zh-CN" altLang="en-US" sz="1400"/>
          </a:p>
          <a:p>
            <a:r>
              <a:rPr lang="zh-CN" altLang="en-US" sz="1400"/>
              <a:t>0 0 2 5 1</a:t>
            </a:r>
            <a:endParaRPr lang="zh-CN" altLang="en-US" sz="1400"/>
          </a:p>
          <a:p>
            <a:r>
              <a:rPr lang="zh-CN" altLang="en-US" sz="1400"/>
              <a:t>%--</a:t>
            </a:r>
            <a:endParaRPr lang="zh-CN" altLang="en-US" sz="1400"/>
          </a:p>
          <a:p>
            <a:r>
              <a:rPr lang="zh-CN" altLang="en-US" sz="1400"/>
              <a:t>1 2 3 4 8 0</a:t>
            </a:r>
            <a:endParaRPr lang="zh-CN" altLang="en-US" sz="1400"/>
          </a:p>
          <a:p>
            <a:r>
              <a:rPr lang="zh-CN" altLang="en-US" sz="1400"/>
              <a:t>0 3 4 5 6 9</a:t>
            </a:r>
            <a:endParaRPr lang="zh-CN" altLang="en-US" sz="1400"/>
          </a:p>
          <a:p>
            <a:r>
              <a:rPr lang="zh-CN" altLang="en-US" sz="1400"/>
              <a:t>0 0 2 3 5 1</a:t>
            </a:r>
            <a:endParaRPr lang="zh-CN" altLang="en-US" sz="1400"/>
          </a:p>
          <a:p>
            <a:r>
              <a:rPr lang="zh-CN" altLang="en-US" sz="1400"/>
              <a:t>0 0 0 6 1 0</a:t>
            </a:r>
            <a:endParaRPr lang="zh-CN" altLang="en-US" sz="1400"/>
          </a:p>
          <a:p>
            <a:r>
              <a:rPr lang="zh-CN" altLang="en-US" sz="1400"/>
              <a:t>0 0 0 0 2 1</a:t>
            </a:r>
            <a:endParaRPr lang="zh-CN" altLang="en-US" sz="1400"/>
          </a:p>
          <a:p>
            <a:r>
              <a:rPr lang="zh-CN" altLang="en-US" sz="1400"/>
              <a:t>0 0 0 0 0 8</a:t>
            </a:r>
            <a:endParaRPr lang="zh-CN" altLang="en-US" sz="1400"/>
          </a:p>
          <a:p>
            <a:r>
              <a:rPr lang="zh-CN" altLang="en-US" sz="1400"/>
              <a:t>%--</a:t>
            </a:r>
            <a:endParaRPr lang="zh-CN" altLang="en-US" sz="1400"/>
          </a:p>
          <a:p>
            <a:r>
              <a:rPr lang="zh-CN" altLang="en-US" sz="1400"/>
              <a:t>1 5</a:t>
            </a:r>
            <a:endParaRPr lang="zh-CN" altLang="en-US" sz="1400"/>
          </a:p>
          <a:p>
            <a:r>
              <a:rPr lang="zh-CN" altLang="en-US" sz="1400"/>
              <a:t>9 8</a:t>
            </a:r>
            <a:endParaRPr lang="zh-CN" altLang="en-US" sz="1400"/>
          </a:p>
        </p:txBody>
      </p:sp>
      <p:sp>
        <p:nvSpPr>
          <p:cNvPr id="6" name="圆角矩形标注 5"/>
          <p:cNvSpPr/>
          <p:nvPr/>
        </p:nvSpPr>
        <p:spPr>
          <a:xfrm>
            <a:off x="4151630" y="2637155"/>
            <a:ext cx="2315845" cy="611505"/>
          </a:xfrm>
          <a:prstGeom prst="wedgeRoundRectCallout">
            <a:avLst>
              <a:gd name="adj1" fmla="val -89100"/>
              <a:gd name="adj2" fmla="val 1281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matrix</a:t>
            </a:r>
            <a:r>
              <a:rPr lang="zh-CN" altLang="en-US">
                <a:ea typeface="宋体" panose="02010600030101010101" pitchFamily="2" charset="-122"/>
              </a:rPr>
              <a:t>文件的内容</a:t>
            </a:r>
            <a:endParaRPr lang="zh-CN" altLang="en-US">
              <a:ea typeface="宋体" panose="02010600030101010101" pitchFamily="2" charset="-122"/>
            </a:endParaRPr>
          </a:p>
        </p:txBody>
      </p:sp>
      <p:sp>
        <p:nvSpPr>
          <p:cNvPr id="7" name="右箭头 6"/>
          <p:cNvSpPr/>
          <p:nvPr/>
        </p:nvSpPr>
        <p:spPr>
          <a:xfrm>
            <a:off x="5447665" y="4005580"/>
            <a:ext cx="2304415" cy="5035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001000" y="3429000"/>
            <a:ext cx="2819400" cy="1599565"/>
          </a:xfrm>
          <a:prstGeom prst="rect">
            <a:avLst/>
          </a:prstGeom>
          <a:solidFill>
            <a:schemeClr val="bg2">
              <a:lumMod val="40000"/>
              <a:lumOff val="60000"/>
            </a:schemeClr>
          </a:solidFill>
        </p:spPr>
        <p:txBody>
          <a:bodyPr wrap="square" rtlCol="0">
            <a:spAutoFit/>
          </a:bodyPr>
          <a:p>
            <a:r>
              <a:rPr lang="zh-CN" altLang="en-US" sz="1400"/>
              <a:t>1 2 3 4 8 0</a:t>
            </a:r>
            <a:endParaRPr lang="zh-CN" altLang="en-US" sz="1400"/>
          </a:p>
          <a:p>
            <a:r>
              <a:rPr lang="zh-CN" altLang="en-US" sz="1400"/>
              <a:t>0 3 4 5 6 9</a:t>
            </a:r>
            <a:endParaRPr lang="zh-CN" altLang="en-US" sz="1400"/>
          </a:p>
          <a:p>
            <a:r>
              <a:rPr lang="zh-CN" altLang="en-US" sz="1400"/>
              <a:t>0 0 2 3 5 1</a:t>
            </a:r>
            <a:endParaRPr lang="zh-CN" altLang="en-US" sz="1400"/>
          </a:p>
          <a:p>
            <a:r>
              <a:rPr lang="zh-CN" altLang="en-US" sz="1400"/>
              <a:t>0 0 0 6 1 0</a:t>
            </a:r>
            <a:endParaRPr lang="zh-CN" altLang="en-US" sz="1400"/>
          </a:p>
          <a:p>
            <a:r>
              <a:rPr lang="zh-CN" altLang="en-US" sz="1400"/>
              <a:t>0 0 0 0 2 1</a:t>
            </a:r>
            <a:endParaRPr lang="zh-CN" altLang="en-US" sz="1400"/>
          </a:p>
          <a:p>
            <a:r>
              <a:rPr lang="zh-CN" altLang="en-US" sz="1400"/>
              <a:t>0 0 0 0 0 8</a:t>
            </a:r>
            <a:endParaRPr lang="zh-CN" altLang="en-US" sz="1400"/>
          </a:p>
          <a:p>
            <a:endParaRPr lang="zh-CN" altLang="en-US" sz="1400"/>
          </a:p>
        </p:txBody>
      </p:sp>
      <p:sp>
        <p:nvSpPr>
          <p:cNvPr id="10" name="圆角矩形标注 9"/>
          <p:cNvSpPr/>
          <p:nvPr/>
        </p:nvSpPr>
        <p:spPr>
          <a:xfrm>
            <a:off x="10200640" y="2637155"/>
            <a:ext cx="1516380" cy="611505"/>
          </a:xfrm>
          <a:prstGeom prst="wedgeRoundRectCallout">
            <a:avLst>
              <a:gd name="adj1" fmla="val -90555"/>
              <a:gd name="adj2" fmla="val 1089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希望得到的文件内容</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4294967295"/>
          </p:nvPr>
        </p:nvSpPr>
        <p:spPr>
          <a:xfrm>
            <a:off x="1524000" y="900430"/>
            <a:ext cx="8229600" cy="5681980"/>
          </a:xfrm>
        </p:spPr>
        <p:txBody>
          <a:bodyPr/>
          <a:p>
            <a:endParaRPr lang="zh-CN" altLang="en-US"/>
          </a:p>
          <a:p>
            <a:endParaRPr lang="zh-CN" altLang="en-US"/>
          </a:p>
        </p:txBody>
      </p:sp>
      <p:sp>
        <p:nvSpPr>
          <p:cNvPr id="2" name="文本框 1"/>
          <p:cNvSpPr txBox="1"/>
          <p:nvPr/>
        </p:nvSpPr>
        <p:spPr>
          <a:xfrm>
            <a:off x="629285" y="116840"/>
            <a:ext cx="10763250" cy="6638925"/>
          </a:xfrm>
          <a:prstGeom prst="rect">
            <a:avLst/>
          </a:prstGeom>
          <a:noFill/>
        </p:spPr>
        <p:txBody>
          <a:bodyPr wrap="square" rtlCol="0">
            <a:noAutofit/>
          </a:bodyPr>
          <a:p>
            <a:r>
              <a:rPr lang="zh-CN" altLang="en-US" sz="1000"/>
              <a:t>public class Matrix {</a:t>
            </a:r>
            <a:endParaRPr lang="zh-CN" altLang="en-US" sz="1000"/>
          </a:p>
          <a:p>
            <a:r>
              <a:rPr lang="zh-CN" altLang="en-US" sz="1000"/>
              <a:t>	private int[][] elements;</a:t>
            </a:r>
            <a:endParaRPr lang="zh-CN" altLang="en-US" sz="1000"/>
          </a:p>
          <a:p>
            <a:r>
              <a:rPr lang="zh-CN" altLang="en-US" sz="1000"/>
              <a:t>	private int row;</a:t>
            </a:r>
            <a:endParaRPr lang="zh-CN" altLang="en-US" sz="1000"/>
          </a:p>
          <a:p>
            <a:r>
              <a:rPr lang="zh-CN" altLang="en-US" sz="1000"/>
              <a:t>	private int col;</a:t>
            </a:r>
            <a:endParaRPr lang="zh-CN" altLang="en-US" sz="1000"/>
          </a:p>
          <a:p>
            <a:r>
              <a:rPr lang="zh-CN" altLang="en-US" sz="1000"/>
              <a:t>	//可根据需要自行添加必要的private成员变量和成员方法</a:t>
            </a:r>
            <a:endParaRPr lang="zh-CN" altLang="en-US" sz="1000"/>
          </a:p>
          <a:p>
            <a:r>
              <a:rPr lang="zh-CN" altLang="en-US" sz="1000"/>
              <a:t>	</a:t>
            </a:r>
            <a:endParaRPr lang="zh-CN" altLang="en-US" sz="1000"/>
          </a:p>
          <a:p>
            <a:r>
              <a:rPr lang="zh-CN" altLang="en-US" sz="1000"/>
              <a:t>	/**</a:t>
            </a:r>
            <a:endParaRPr lang="zh-CN" altLang="en-US" sz="1000"/>
          </a:p>
          <a:p>
            <a:r>
              <a:rPr lang="zh-CN" altLang="en-US" sz="1000"/>
              <a:t>	 * 构造方法</a:t>
            </a:r>
            <a:endParaRPr lang="zh-CN" altLang="en-US" sz="1000"/>
          </a:p>
          <a:p>
            <a:r>
              <a:rPr lang="zh-CN" altLang="en-US" sz="1000"/>
              <a:t>	 * 根据参数elems初始化成员elements，如果参数不能构成矩阵则抛出异常；初始化后elements的值改变不能影响参数elems。</a:t>
            </a:r>
            <a:endParaRPr lang="zh-CN" altLang="en-US" sz="1000"/>
          </a:p>
          <a:p>
            <a:r>
              <a:rPr lang="zh-CN" altLang="en-US" sz="1000"/>
              <a:t>	 * @exception 当参数elems不是一个矩阵时，抛出异常"错误：无法构造Matrix对象，参数数组不是一个矩阵。"</a:t>
            </a:r>
            <a:endParaRPr lang="zh-CN" altLang="en-US" sz="1000"/>
          </a:p>
          <a:p>
            <a:r>
              <a:rPr lang="zh-CN" altLang="en-US" sz="1000"/>
              <a:t>	 * @param elems </a:t>
            </a:r>
            <a:endParaRPr lang="zh-CN" altLang="en-US" sz="1000"/>
          </a:p>
          <a:p>
            <a:r>
              <a:rPr lang="zh-CN" altLang="en-US" sz="1000"/>
              <a:t>	 */</a:t>
            </a:r>
            <a:endParaRPr lang="zh-CN" altLang="en-US" sz="1000"/>
          </a:p>
          <a:p>
            <a:r>
              <a:rPr lang="zh-CN" altLang="en-US" sz="1000"/>
              <a:t>	public Matrix(int[][] elems) throws ArithmeticException{</a:t>
            </a:r>
            <a:endParaRPr lang="zh-CN" altLang="en-US" sz="1000"/>
          </a:p>
          <a:p>
            <a:r>
              <a:rPr lang="zh-CN" altLang="en-US" sz="1000"/>
              <a:t>		</a:t>
            </a:r>
            <a:endParaRPr lang="zh-CN" altLang="en-US" sz="1000"/>
          </a:p>
          <a:p>
            <a:r>
              <a:rPr lang="zh-CN" altLang="en-US" sz="1000"/>
              <a:t>	}</a:t>
            </a:r>
            <a:endParaRPr lang="zh-CN" altLang="en-US" sz="1000"/>
          </a:p>
          <a:p>
            <a:r>
              <a:rPr lang="zh-CN" altLang="en-US" sz="1000"/>
              <a:t>	/**</a:t>
            </a:r>
            <a:endParaRPr lang="zh-CN" altLang="en-US" sz="1000"/>
          </a:p>
          <a:p>
            <a:r>
              <a:rPr lang="zh-CN" altLang="en-US" sz="1000"/>
              <a:t>	 * 判断矩阵是否是上三角矩阵</a:t>
            </a:r>
            <a:endParaRPr lang="zh-CN" altLang="en-US" sz="1000"/>
          </a:p>
          <a:p>
            <a:r>
              <a:rPr lang="zh-CN" altLang="en-US" sz="1000"/>
              <a:t>	 * @return 如果是上三角矩阵返回true；否则返回false</a:t>
            </a:r>
            <a:endParaRPr lang="zh-CN" altLang="en-US" sz="1000"/>
          </a:p>
          <a:p>
            <a:r>
              <a:rPr lang="zh-CN" altLang="en-US" sz="1000"/>
              <a:t>	 */</a:t>
            </a:r>
            <a:endParaRPr lang="zh-CN" altLang="en-US" sz="1000"/>
          </a:p>
          <a:p>
            <a:r>
              <a:rPr lang="zh-CN" altLang="en-US" sz="1000"/>
              <a:t>	public boolean isUpperTriangleMatrix() {</a:t>
            </a:r>
            <a:endParaRPr lang="zh-CN" altLang="en-US" sz="1000"/>
          </a:p>
          <a:p>
            <a:r>
              <a:rPr lang="zh-CN" altLang="en-US" sz="1000"/>
              <a:t>		</a:t>
            </a:r>
            <a:r>
              <a:rPr lang="zh-CN" altLang="en-US" sz="1000">
                <a:sym typeface="+mn-ea"/>
              </a:rPr>
              <a:t>//在此处添加代码</a:t>
            </a:r>
            <a:endParaRPr lang="zh-CN" altLang="en-US" sz="1000"/>
          </a:p>
          <a:p>
            <a:r>
              <a:rPr lang="zh-CN" altLang="en-US" sz="1000"/>
              <a:t>		return true;</a:t>
            </a:r>
            <a:endParaRPr lang="zh-CN" altLang="en-US" sz="1000"/>
          </a:p>
          <a:p>
            <a:r>
              <a:rPr lang="zh-CN" altLang="en-US" sz="1000"/>
              <a:t>	}</a:t>
            </a:r>
            <a:endParaRPr lang="zh-CN" altLang="en-US" sz="1000"/>
          </a:p>
          <a:p>
            <a:r>
              <a:rPr lang="zh-CN" altLang="en-US" sz="1000"/>
              <a:t>	/**</a:t>
            </a:r>
            <a:endParaRPr lang="zh-CN" altLang="en-US" sz="1000"/>
          </a:p>
          <a:p>
            <a:r>
              <a:rPr lang="zh-CN" altLang="en-US" sz="1000"/>
              <a:t>	 * 判断矩阵是否是方阵</a:t>
            </a:r>
            <a:endParaRPr lang="zh-CN" altLang="en-US" sz="1000"/>
          </a:p>
          <a:p>
            <a:r>
              <a:rPr lang="zh-CN" altLang="en-US" sz="1000"/>
              <a:t>	 * @return 如果是方阵返回true；否则返回false</a:t>
            </a:r>
            <a:endParaRPr lang="zh-CN" altLang="en-US" sz="1000"/>
          </a:p>
          <a:p>
            <a:r>
              <a:rPr lang="zh-CN" altLang="en-US" sz="1000"/>
              <a:t>	 */</a:t>
            </a:r>
            <a:endParaRPr lang="zh-CN" altLang="en-US" sz="1000"/>
          </a:p>
          <a:p>
            <a:r>
              <a:rPr lang="zh-CN" altLang="en-US" sz="1000"/>
              <a:t>	public boolean isSquareMatrix() {		</a:t>
            </a:r>
            <a:endParaRPr lang="zh-CN" altLang="en-US" sz="1000"/>
          </a:p>
          <a:p>
            <a:r>
              <a:rPr lang="zh-CN" altLang="en-US" sz="1000"/>
              <a:t>		//在此处添加代码，实现矩阵是否是方阵</a:t>
            </a:r>
            <a:endParaRPr lang="zh-CN" altLang="en-US" sz="1000"/>
          </a:p>
          <a:p>
            <a:r>
              <a:rPr lang="zh-CN" altLang="en-US" sz="1000"/>
              <a:t>		return false;</a:t>
            </a:r>
            <a:endParaRPr lang="zh-CN" altLang="en-US" sz="1000"/>
          </a:p>
          <a:p>
            <a:r>
              <a:rPr lang="zh-CN" altLang="en-US" sz="1000"/>
              <a:t>	}	</a:t>
            </a:r>
            <a:endParaRPr lang="zh-CN" altLang="en-US" sz="1000"/>
          </a:p>
          <a:p>
            <a:r>
              <a:rPr lang="zh-CN" altLang="en-US" sz="1000"/>
              <a:t>	/**</a:t>
            </a:r>
            <a:endParaRPr lang="zh-CN" altLang="en-US" sz="1000"/>
          </a:p>
          <a:p>
            <a:r>
              <a:rPr lang="zh-CN" altLang="en-US" sz="1000"/>
              <a:t>	 * 将矩阵转换为字符串</a:t>
            </a:r>
            <a:endParaRPr lang="zh-CN" altLang="en-US" sz="1000"/>
          </a:p>
          <a:p>
            <a:r>
              <a:rPr lang="zh-CN" altLang="en-US" sz="1000"/>
              <a:t>	 * 例如矩阵是	1 2 3		转换为字符串	"1 2 3\n4 5 6\n7 8 9\n"</a:t>
            </a:r>
            <a:endParaRPr lang="zh-CN" altLang="en-US" sz="1000"/>
          </a:p>
          <a:p>
            <a:r>
              <a:rPr lang="zh-CN" altLang="en-US" sz="1000"/>
              <a:t>	 * 	4 5 6</a:t>
            </a:r>
            <a:endParaRPr lang="zh-CN" altLang="en-US" sz="1000"/>
          </a:p>
          <a:p>
            <a:r>
              <a:rPr lang="zh-CN" altLang="en-US" sz="1000"/>
              <a:t>	 * 	7 8 9</a:t>
            </a:r>
            <a:endParaRPr lang="zh-CN" altLang="en-US" sz="1000"/>
          </a:p>
          <a:p>
            <a:r>
              <a:rPr lang="zh-CN" altLang="en-US" sz="1000"/>
              <a:t>	 */</a:t>
            </a:r>
            <a:endParaRPr lang="zh-CN" altLang="en-US" sz="1000"/>
          </a:p>
          <a:p>
            <a:r>
              <a:rPr lang="zh-CN" altLang="en-US" sz="1000"/>
              <a:t>	public String toString() {</a:t>
            </a:r>
            <a:endParaRPr lang="zh-CN" altLang="en-US" sz="1000"/>
          </a:p>
          <a:p>
            <a:r>
              <a:rPr lang="zh-CN" altLang="en-US" sz="1000"/>
              <a:t>		String sRtn = null;		</a:t>
            </a:r>
            <a:endParaRPr lang="zh-CN" altLang="en-US" sz="1000"/>
          </a:p>
          <a:p>
            <a:r>
              <a:rPr lang="zh-CN" altLang="en-US" sz="1000"/>
              <a:t>		//在此处添加代码，实现矩阵的字符串输出</a:t>
            </a:r>
            <a:endParaRPr lang="zh-CN" altLang="en-US" sz="1000"/>
          </a:p>
          <a:p>
            <a:r>
              <a:rPr lang="zh-CN" altLang="en-US" sz="1000"/>
              <a:t>		return sRtn;</a:t>
            </a:r>
            <a:endParaRPr lang="zh-CN" altLang="en-US" sz="1000"/>
          </a:p>
          <a:p>
            <a:r>
              <a:rPr lang="zh-CN" altLang="en-US" sz="1000"/>
              <a:t>	}</a:t>
            </a:r>
            <a:endParaRPr lang="zh-CN" altLang="en-US" sz="1000"/>
          </a:p>
          <a:p>
            <a:r>
              <a:rPr lang="zh-CN" altLang="en-US" sz="1000"/>
              <a:t>}</a:t>
            </a:r>
            <a:endParaRPr lang="zh-CN" altLang="en-US" sz="1000"/>
          </a:p>
        </p:txBody>
      </p:sp>
    </p:spTree>
    <p:custDataLst>
      <p:tags r:id="rId1"/>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wm#"/>
  <p:tag name="KSO_WM_TEMPLATE_CATEGORY" val="diagram"/>
  <p:tag name="KSO_WM_TEMPLATE_INDEX" val="20200634"/>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wm#"/>
  <p:tag name="KSO_WM_TEMPLATE_CATEGORY" val="diagram"/>
  <p:tag name="KSO_WM_TEMPLATE_INDEX" val="20200634"/>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wm#"/>
  <p:tag name="KSO_WM_TEMPLATE_CATEGORY" val="diagram"/>
  <p:tag name="KSO_WM_TEMPLATE_INDEX" val="20200634"/>
</p:tagLst>
</file>

<file path=ppt/tags/tag21.xml><?xml version="1.0" encoding="utf-8"?>
<p:tagLst xmlns:p="http://schemas.openxmlformats.org/presentationml/2006/main">
  <p:tag name="KSO_WM_BEAUTIFY_FLAG" val="#wm#"/>
  <p:tag name="KSO_WM_TEMPLATE_CATEGORY" val="diagram"/>
  <p:tag name="KSO_WM_TEMPLATE_INDEX" val="20200634"/>
</p:tagLst>
</file>

<file path=ppt/tags/tag22.xml><?xml version="1.0" encoding="utf-8"?>
<p:tagLst xmlns:p="http://schemas.openxmlformats.org/presentationml/2006/main">
  <p:tag name="KSO_WM_BEAUTIFY_FLAG" val="#wm#"/>
  <p:tag name="KSO_WM_TEMPLATE_CATEGORY" val="diagram"/>
  <p:tag name="KSO_WM_TEMPLATE_INDEX" val="20200634"/>
</p:tagLst>
</file>

<file path=ppt/tags/tag23.xml><?xml version="1.0" encoding="utf-8"?>
<p:tagLst xmlns:p="http://schemas.openxmlformats.org/presentationml/2006/main">
  <p:tag name="KSO_WM_BEAUTIFY_FLAG" val="#wm#"/>
  <p:tag name="KSO_WM_TEMPLATE_CATEGORY" val="diagram"/>
  <p:tag name="KSO_WM_TEMPLATE_INDEX" val="20200634"/>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wm#"/>
  <p:tag name="KSO_WM_TEMPLATE_CATEGORY" val="diagram"/>
  <p:tag name="KSO_WM_TEMPLATE_INDEX" val="20200634"/>
</p:tagLst>
</file>

<file path=ppt/tags/tag26.xml><?xml version="1.0" encoding="utf-8"?>
<p:tagLst xmlns:p="http://schemas.openxmlformats.org/presentationml/2006/main">
  <p:tag name="KSO_WM_BEAUTIFY_FLAG" val="#wm#"/>
  <p:tag name="KSO_WM_TEMPLATE_CATEGORY" val="diagram"/>
  <p:tag name="KSO_WM_TEMPLATE_INDEX" val="20200634"/>
</p:tagLst>
</file>

<file path=ppt/tags/tag27.xml><?xml version="1.0" encoding="utf-8"?>
<p:tagLst xmlns:p="http://schemas.openxmlformats.org/presentationml/2006/main">
  <p:tag name="KSO_WM_BEAUTIFY_FLAG" val="#wm#"/>
  <p:tag name="KSO_WM_TEMPLATE_CATEGORY" val="diagram"/>
  <p:tag name="KSO_WM_TEMPLATE_INDEX" val="20200634"/>
</p:tagLst>
</file>

<file path=ppt/tags/tag28.xml><?xml version="1.0" encoding="utf-8"?>
<p:tagLst xmlns:p="http://schemas.openxmlformats.org/presentationml/2006/main">
  <p:tag name="KSO_WM_BEAUTIFY_FLAG" val="#wm#"/>
  <p:tag name="KSO_WM_TEMPLATE_CATEGORY" val="diagram"/>
  <p:tag name="KSO_WM_TEMPLATE_INDEX" val="20200634"/>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wm#"/>
  <p:tag name="KSO_WM_TEMPLATE_CATEGORY" val="diagram"/>
  <p:tag name="KSO_WM_TEMPLATE_INDEX" val="20200634"/>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wm#"/>
  <p:tag name="KSO_WM_TEMPLATE_CATEGORY" val="diagram"/>
  <p:tag name="KSO_WM_TEMPLATE_INDEX" val="20200634"/>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wm#"/>
  <p:tag name="KSO_WM_TEMPLATE_CATEGORY" val="diagram"/>
  <p:tag name="KSO_WM_TEMPLATE_INDEX" val="20200634"/>
</p:tagLst>
</file>

<file path=ppt/tags/tag38.xml><?xml version="1.0" encoding="utf-8"?>
<p:tagLst xmlns:p="http://schemas.openxmlformats.org/presentationml/2006/main">
  <p:tag name="KSO_WM_BEAUTIFY_FLAG" val="#wm#"/>
  <p:tag name="KSO_WM_TEMPLATE_CATEGORY" val="diagram"/>
  <p:tag name="KSO_WM_TEMPLATE_INDEX" val="20200634"/>
</p:tagLst>
</file>

<file path=ppt/tags/tag39.xml><?xml version="1.0" encoding="utf-8"?>
<p:tagLst xmlns:p="http://schemas.openxmlformats.org/presentationml/2006/main">
  <p:tag name="KSO_WM_BEAUTIFY_FLAG" val="#wm#"/>
  <p:tag name="KSO_WM_TEMPLATE_CATEGORY" val="diagram"/>
  <p:tag name="KSO_WM_TEMPLATE_INDEX" val="20200634"/>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PP_MARK_KEY" val="aa4ad8fd-6356-4c27-ac42-ab28eaea7b83"/>
  <p:tag name="COMMONDATA" val="eyJoZGlkIjoiMWI4NWYzZGFkNDJiYTY1ODFjMTg3YjM5MmNjODNlNDk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sample">
  <a:themeElements>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sample 1">
        <a:dk1>
          <a:srgbClr val="19426B"/>
        </a:dk1>
        <a:lt1>
          <a:srgbClr val="FFFFFF"/>
        </a:lt1>
        <a:dk2>
          <a:srgbClr val="008080"/>
        </a:dk2>
        <a:lt2>
          <a:srgbClr val="B2B2B2"/>
        </a:lt2>
        <a:accent1>
          <a:srgbClr val="35C9C2"/>
        </a:accent1>
        <a:accent2>
          <a:srgbClr val="398AC7"/>
        </a:accent2>
        <a:accent3>
          <a:srgbClr val="FFFFFF"/>
        </a:accent3>
        <a:accent4>
          <a:srgbClr val="14375A"/>
        </a:accent4>
        <a:accent5>
          <a:srgbClr val="AEE1DD"/>
        </a:accent5>
        <a:accent6>
          <a:srgbClr val="337DB4"/>
        </a:accent6>
        <a:hlink>
          <a:srgbClr val="CCCC00"/>
        </a:hlink>
        <a:folHlink>
          <a:srgbClr val="6D50CA"/>
        </a:folHlink>
      </a:clrScheme>
      <a:clrMap bg1="lt1" tx1="dk1" bg2="lt2" tx2="dk2" accent1="accent1" accent2="accent2" accent3="accent3" accent4="accent4" accent5="accent5" accent6="accent6" hlink="hlink" folHlink="folHlink"/>
    </a:extraClrScheme>
    <a:extraClrScheme>
      <a:clrScheme name="sample 2">
        <a:dk1>
          <a:srgbClr val="25095D"/>
        </a:dk1>
        <a:lt1>
          <a:srgbClr val="FFFFFF"/>
        </a:lt1>
        <a:dk2>
          <a:srgbClr val="A1537C"/>
        </a:dk2>
        <a:lt2>
          <a:srgbClr val="B2B2B2"/>
        </a:lt2>
        <a:accent1>
          <a:srgbClr val="AF8ADC"/>
        </a:accent1>
        <a:accent2>
          <a:srgbClr val="60A065"/>
        </a:accent2>
        <a:accent3>
          <a:srgbClr val="FFFFFF"/>
        </a:accent3>
        <a:accent4>
          <a:srgbClr val="1E064E"/>
        </a:accent4>
        <a:accent5>
          <a:srgbClr val="D4C4EB"/>
        </a:accent5>
        <a:accent6>
          <a:srgbClr val="56915B"/>
        </a:accent6>
        <a:hlink>
          <a:srgbClr val="8DAED9"/>
        </a:hlink>
        <a:folHlink>
          <a:srgbClr val="5974C1"/>
        </a:folHlink>
      </a:clrScheme>
      <a:clrMap bg1="lt1" tx1="dk1" bg2="lt2" tx2="dk2" accent1="accent1" accent2="accent2" accent3="accent3" accent4="accent4" accent5="accent5" accent6="accent6" hlink="hlink" folHlink="folHlink"/>
    </a:extraClrScheme>
    <a:extraClrScheme>
      <a:clrScheme name="sample 3">
        <a:dk1>
          <a:srgbClr val="2B166E"/>
        </a:dk1>
        <a:lt1>
          <a:srgbClr val="FFFFFF"/>
        </a:lt1>
        <a:dk2>
          <a:srgbClr val="1640B6"/>
        </a:dk2>
        <a:lt2>
          <a:srgbClr val="B2B2B2"/>
        </a:lt2>
        <a:accent1>
          <a:srgbClr val="48BDEC"/>
        </a:accent1>
        <a:accent2>
          <a:srgbClr val="EB984D"/>
        </a:accent2>
        <a:accent3>
          <a:srgbClr val="FFFFFF"/>
        </a:accent3>
        <a:accent4>
          <a:srgbClr val="23115D"/>
        </a:accent4>
        <a:accent5>
          <a:srgbClr val="B1DBF4"/>
        </a:accent5>
        <a:accent6>
          <a:srgbClr val="D58945"/>
        </a:accent6>
        <a:hlink>
          <a:srgbClr val="339966"/>
        </a:hlink>
        <a:folHlink>
          <a:srgbClr val="7E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6582</Words>
  <Application>WPS 演示</Application>
  <PresentationFormat/>
  <Paragraphs>348</Paragraphs>
  <Slides>19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34" baseType="lpstr">
      <vt:lpstr>Arial</vt:lpstr>
      <vt:lpstr>宋体</vt:lpstr>
      <vt:lpstr>Wingdings</vt:lpstr>
      <vt:lpstr>Calibri</vt:lpstr>
      <vt:lpstr>微软雅黑</vt:lpstr>
      <vt:lpstr>Verdana</vt:lpstr>
      <vt:lpstr>Times New Roman</vt:lpstr>
      <vt:lpstr>方正楷体_GB2312</vt:lpstr>
      <vt:lpstr>隶书</vt:lpstr>
      <vt:lpstr>黑体</vt:lpstr>
      <vt:lpstr>Segoe UI</vt:lpstr>
      <vt:lpstr>Arial Unicode MS</vt:lpstr>
      <vt:lpstr>1_sample</vt:lpstr>
      <vt:lpstr>Photoshop.Image.6</vt:lpstr>
      <vt:lpstr>Photoshop.Image.6</vt:lpstr>
      <vt:lpstr>PowerPoint 演示文稿</vt:lpstr>
      <vt:lpstr>目 录</vt:lpstr>
      <vt:lpstr>Java文本I/O应用</vt:lpstr>
      <vt:lpstr>PowerPoint 演示文稿</vt:lpstr>
      <vt:lpstr>验证性实验--诗歌的行文转换</vt:lpstr>
      <vt:lpstr>PowerPoint 演示文稿</vt:lpstr>
      <vt:lpstr>PowerPoint 演示文稿</vt:lpstr>
      <vt:lpstr>验证性实验--上三角矩阵筛查</vt:lpstr>
      <vt:lpstr>PowerPoint 演示文稿</vt:lpstr>
      <vt:lpstr>PowerPoint 演示文稿</vt:lpstr>
      <vt:lpstr>验证性实验--字符串类型统计</vt:lpstr>
      <vt:lpstr>PowerPoint 演示文稿</vt:lpstr>
      <vt:lpstr>PowerPoint 演示文稿</vt:lpstr>
      <vt:lpstr>PowerPoint 演示文稿</vt:lpstr>
      <vt:lpstr>设计性实验--获取WEB页面中图片标签的src属性值</vt:lpstr>
      <vt:lpstr>设计性实验--读取指定文件夹中的文件列表</vt:lpstr>
      <vt:lpstr>设计性实验--日历文件生成工具MyCalendarTool</vt:lpstr>
      <vt:lpstr>PowerPoint 演示文稿</vt:lpstr>
      <vt:lpstr>实践是编程的能力提升的最好途径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wendy.gallagher</dc:creator>
  <cp:lastModifiedBy>龚迅炜</cp:lastModifiedBy>
  <cp:revision>578</cp:revision>
  <dcterms:created xsi:type="dcterms:W3CDTF">2011-10-31T13:04:00Z</dcterms:created>
  <dcterms:modified xsi:type="dcterms:W3CDTF">2023-09-24T06:38:34Z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BF3C713B180040AD8E6ECA831A9ACF4C_13</vt:lpwstr>
  </property>
</Properties>
</file>