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44" r:id="rId6"/>
    <p:sldId id="445" r:id="rId7"/>
    <p:sldId id="446" r:id="rId8"/>
    <p:sldId id="447" r:id="rId9"/>
    <p:sldId id="448" r:id="rId10"/>
    <p:sldId id="449" r:id="rId11"/>
    <p:sldId id="450" r:id="rId12"/>
    <p:sldId id="451" r:id="rId13"/>
    <p:sldId id="452" r:id="rId14"/>
    <p:sldId id="453" r:id="rId15"/>
    <p:sldId id="443" r:id="rId16"/>
  </p:sldIdLst>
  <p:sldSz cx="12192000" cy="6858000"/>
  <p:notesSz cx="6858000" cy="9144000"/>
  <p:custDataLst>
    <p:tags r:id="rId20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0" userDrawn="1">
          <p15:clr>
            <a:srgbClr val="A4A3A4"/>
          </p15:clr>
        </p15:guide>
        <p15:guide id="2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2"/>
    <p:restoredTop sz="87029"/>
  </p:normalViewPr>
  <p:slideViewPr>
    <p:cSldViewPr showGuides="1">
      <p:cViewPr varScale="1">
        <p:scale>
          <a:sx n="80" d="100"/>
          <a:sy n="80" d="100"/>
        </p:scale>
        <p:origin x="102" y="1464"/>
      </p:cViewPr>
      <p:guideLst>
        <p:guide orient="horz" pos="2100"/>
        <p:guide pos="6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2.png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.png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2.png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2.png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2.png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第10单元 字符串应用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 字符串的应用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设计性实验</a:t>
            </a:r>
            <a:r>
              <a:rPr lang="en-US" altLang="zh-CN" dirty="0"/>
              <a:t>--</a:t>
            </a:r>
            <a:r>
              <a:rPr lang="zh-CN" altLang="en-US" dirty="0"/>
              <a:t>单词出现次数统计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从键盘输入一句话，统计每个单词出现的</a:t>
            </a:r>
            <a:r>
              <a:rPr lang="zh-CN" altLang="en-US" sz="2400" dirty="0" smtClean="0"/>
              <a:t>次数。</a:t>
            </a:r>
            <a:endParaRPr lang="zh-CN" altLang="en-US" sz="2400" dirty="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6138" y="1551831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98573" y="1497856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67408" y="2132856"/>
            <a:ext cx="5759370" cy="17235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先用字符串的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split()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方法先把字符串分割成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单词。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可以使用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foreach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循环遍历两个数组中的元素，进行次数判断。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r="39018"/>
          <a:stretch>
            <a:fillRect/>
          </a:stretch>
        </p:blipFill>
        <p:spPr>
          <a:xfrm>
            <a:off x="7463790" y="2853055"/>
            <a:ext cx="4519930" cy="22396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9376" y="3891700"/>
            <a:ext cx="6429673" cy="281390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for(String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list) {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 = 0;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for(String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: words) {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if(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s.compareTo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)==0)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{count++;}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System.out.println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+"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出现了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"+count+"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设计性实验</a:t>
            </a:r>
            <a:r>
              <a:rPr lang="en-US" altLang="zh-CN" dirty="0"/>
              <a:t>--</a:t>
            </a:r>
            <a:r>
              <a:rPr lang="zh-CN" altLang="en-US" dirty="0"/>
              <a:t>字符数量统计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在大批量字符串处理中，</a:t>
            </a:r>
            <a:r>
              <a:rPr lang="en-US" altLang="zh-CN" sz="2400" dirty="0" err="1"/>
              <a:t>StringBuilder</a:t>
            </a:r>
            <a:r>
              <a:rPr lang="zh-CN" altLang="en-US" sz="2400" dirty="0"/>
              <a:t>比</a:t>
            </a:r>
            <a:r>
              <a:rPr lang="en-US" altLang="zh-CN" sz="2400" dirty="0"/>
              <a:t>String</a:t>
            </a:r>
            <a:r>
              <a:rPr lang="zh-CN" altLang="en-US" sz="2400" dirty="0"/>
              <a:t>更有优势。设计一个字符数量统计程序，利用</a:t>
            </a:r>
            <a:r>
              <a:rPr lang="en-US" altLang="zh-CN" sz="2400" dirty="0" err="1"/>
              <a:t>StringBuilder</a:t>
            </a:r>
            <a:r>
              <a:rPr lang="zh-CN" altLang="en-US" sz="2400" dirty="0"/>
              <a:t>统计连续字符数量。统计字符串中的连续字符</a:t>
            </a:r>
            <a:r>
              <a:rPr lang="en-US" altLang="zh-CN" sz="2400" dirty="0"/>
              <a:t>(</a:t>
            </a:r>
            <a:r>
              <a:rPr lang="zh-CN" altLang="en-US" sz="2400" dirty="0"/>
              <a:t>含中文字符</a:t>
            </a:r>
            <a:r>
              <a:rPr lang="en-US" altLang="zh-CN" sz="2400" dirty="0"/>
              <a:t>) </a:t>
            </a:r>
            <a:r>
              <a:rPr lang="zh-CN" altLang="en-US" sz="2400" dirty="0"/>
              <a:t>数量，并输出字符加数量，如果只有单个字符，则不需要输出</a:t>
            </a:r>
            <a:r>
              <a:rPr lang="zh-CN" altLang="en-US" sz="2400" dirty="0" smtClean="0"/>
              <a:t>数字。</a:t>
            </a:r>
            <a:endParaRPr lang="zh-CN" altLang="en-US" sz="2400" dirty="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6138" y="2690887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98573" y="2636912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67715" y="3272155"/>
            <a:ext cx="627062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以先创建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StringBuilder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对象：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StringBuilder</a:t>
            </a: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sbuild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altLang="zh-CN" sz="2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StringBuilder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设当前字符为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，与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相同的字符有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个，则以下语句可以实现字符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数量的输出：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(count == 1) sbuild.append(current);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 sbuild.append(current).append(count);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247890" y="3141345"/>
            <a:ext cx="3026410" cy="207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990473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String s1 = “a” + “b”;创建了几个对象？</a:t>
            </a:r>
            <a:endParaRPr sz="20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1"/>
            </p:custDataLst>
          </p:nvPr>
        </p:nvSpPr>
        <p:spPr>
          <a:xfrm>
            <a:off x="1559560" y="2558415"/>
            <a:ext cx="8776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String s</a:t>
            </a:r>
            <a:r>
              <a:rPr 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= new String(“ab”);创建了几个对象？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263683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0"/>
          <p:cNvSpPr/>
          <p:nvPr>
            <p:custDataLst>
              <p:tags r:id="rId4"/>
            </p:custDataLst>
          </p:nvPr>
        </p:nvSpPr>
        <p:spPr>
          <a:xfrm>
            <a:off x="1576705" y="3854450"/>
            <a:ext cx="8776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String s</a:t>
            </a:r>
            <a:r>
              <a:rPr 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= new String(“a”) + new String(“b”);创建了几个对象？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95325" y="3932873"/>
            <a:ext cx="539750" cy="541337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lstStyle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String类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25830" y="900430"/>
            <a:ext cx="10656570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l">
              <a:buSzTx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使用字符串常量直接初始化一个String对象，其语法格式如下：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0" algn="l">
              <a:buSzTx/>
              <a:buNone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String 字符串名=字符串；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使用String的构造方法初始化String对象，其语法格式如下：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String(String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original);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String(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char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数组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String类的常用操作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55640" y="4221088"/>
          <a:ext cx="6192688" cy="22322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9265"/>
                <a:gridCol w="3383423"/>
              </a:tblGrid>
              <a:tr h="4672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int</a:t>
                      </a:r>
                      <a:r>
                        <a:rPr lang="en-US" sz="1400" kern="0" dirty="0">
                          <a:effectLst/>
                        </a:rPr>
                        <a:t> length()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0" dirty="0">
                          <a:effectLst/>
                        </a:rPr>
                        <a:t>返回字符串的长度</a:t>
                      </a:r>
                      <a:endParaRPr lang="zh-CN" alt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char charAt(int index)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0" dirty="0">
                          <a:effectLst/>
                        </a:rPr>
                        <a:t>返回字符串中</a:t>
                      </a:r>
                      <a:r>
                        <a:rPr lang="en-US" sz="1400" kern="0" dirty="0">
                          <a:effectLst/>
                        </a:rPr>
                        <a:t>index</a:t>
                      </a:r>
                      <a:r>
                        <a:rPr lang="zh-CN" altLang="en-US" sz="1400" kern="0" dirty="0">
                          <a:effectLst/>
                        </a:rPr>
                        <a:t>位置的字符</a:t>
                      </a:r>
                      <a:endParaRPr lang="zh-CN" alt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72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int indexOf(String str)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0" dirty="0">
                          <a:effectLst/>
                        </a:rPr>
                        <a:t>返回字符串中第一次出现</a:t>
                      </a:r>
                      <a:r>
                        <a:rPr lang="en-US" altLang="zh-CN" sz="1400" kern="0" dirty="0" err="1">
                          <a:effectLst/>
                        </a:rPr>
                        <a:t>str</a:t>
                      </a:r>
                      <a:r>
                        <a:rPr lang="zh-CN" altLang="en-US" sz="1400" kern="0" dirty="0">
                          <a:effectLst/>
                        </a:rPr>
                        <a:t>的位置</a:t>
                      </a:r>
                      <a:endParaRPr lang="zh-CN" alt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3060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String[] split(String regex)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0" dirty="0">
                          <a:effectLst/>
                        </a:rPr>
                        <a:t>将一个字符串按照指定的分隔符分隔，返回分隔后的字符串数组</a:t>
                      </a:r>
                      <a:endParaRPr lang="zh-CN" alt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StringBuffer</a:t>
            </a:r>
            <a:r>
              <a:rPr lang="zh-CN" altLang="en-US" dirty="0"/>
              <a:t>类和</a:t>
            </a:r>
            <a:r>
              <a:rPr lang="en-US" altLang="zh-CN" dirty="0" err="1"/>
              <a:t>StringBuilder</a:t>
            </a:r>
            <a:r>
              <a:rPr lang="zh-CN" altLang="en-US" dirty="0"/>
              <a:t>类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95400" y="900430"/>
            <a:ext cx="10887000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r>
              <a:rPr lang="en-US" altLang="zh-CN" dirty="0" err="1"/>
              <a:t>StringBuffer</a:t>
            </a:r>
            <a:r>
              <a:rPr lang="zh-CN" altLang="en-US" dirty="0"/>
              <a:t>类也称为字符串缓冲区，是内容和长度都可以改变的字符串类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err="1" smtClean="0"/>
              <a:t>StringBuilder</a:t>
            </a:r>
            <a:r>
              <a:rPr lang="zh-CN" altLang="en-US" dirty="0" smtClean="0"/>
              <a:t>类和</a:t>
            </a:r>
            <a:r>
              <a:rPr lang="en-US" altLang="zh-CN" dirty="0" err="1"/>
              <a:t>StringBuffer</a:t>
            </a:r>
            <a:r>
              <a:rPr lang="zh-CN" altLang="en-US" dirty="0" smtClean="0"/>
              <a:t>类</a:t>
            </a:r>
            <a:r>
              <a:rPr lang="zh-CN" altLang="en-US" dirty="0"/>
              <a:t>很</a:t>
            </a:r>
            <a:r>
              <a:rPr lang="zh-CN" altLang="en-US" dirty="0" smtClean="0"/>
              <a:t>相似，</a:t>
            </a:r>
            <a:r>
              <a:rPr lang="en-US" altLang="zh-CN" dirty="0" err="1" smtClean="0"/>
              <a:t>StringBuilder</a:t>
            </a:r>
            <a:r>
              <a:rPr lang="zh-CN" altLang="en-US" dirty="0"/>
              <a:t>不考虑同步情况，更高效。</a:t>
            </a:r>
            <a:endParaRPr lang="zh-CN" altLang="en-US" dirty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应用场景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en-US" altLang="zh-CN" b="0" dirty="0"/>
              <a:t>String</a:t>
            </a:r>
            <a:r>
              <a:rPr lang="zh-CN" altLang="en-US" b="0" dirty="0"/>
              <a:t>：适用于</a:t>
            </a:r>
            <a:r>
              <a:rPr lang="zh-CN" altLang="en-US" b="0" dirty="0">
                <a:solidFill>
                  <a:srgbClr val="FF0000"/>
                </a:solidFill>
              </a:rPr>
              <a:t>少量</a:t>
            </a:r>
            <a:r>
              <a:rPr lang="zh-CN" altLang="en-US" b="0" dirty="0"/>
              <a:t>的字符串</a:t>
            </a:r>
            <a:r>
              <a:rPr lang="zh-CN" altLang="en-US" dirty="0">
                <a:solidFill>
                  <a:srgbClr val="FF0000"/>
                </a:solidFill>
              </a:rPr>
              <a:t>操作</a:t>
            </a:r>
            <a:r>
              <a:rPr lang="zh-CN" altLang="en-US" b="0" dirty="0"/>
              <a:t>的情况</a:t>
            </a:r>
            <a:endParaRPr lang="zh-CN" altLang="en-US" b="0" dirty="0"/>
          </a:p>
          <a:p>
            <a:pPr lvl="1"/>
            <a:r>
              <a:rPr lang="en-US" altLang="zh-CN" b="0" dirty="0" err="1"/>
              <a:t>StringBuilder</a:t>
            </a:r>
            <a:r>
              <a:rPr lang="zh-CN" altLang="en-US" b="0" dirty="0"/>
              <a:t>：适用于</a:t>
            </a:r>
            <a:r>
              <a:rPr lang="zh-CN" altLang="en-US" dirty="0">
                <a:solidFill>
                  <a:srgbClr val="FF0000"/>
                </a:solidFill>
              </a:rPr>
              <a:t>单线程</a:t>
            </a:r>
            <a:r>
              <a:rPr lang="zh-CN" altLang="en-US" b="0" dirty="0"/>
              <a:t>下在字符缓冲区进行</a:t>
            </a:r>
            <a:r>
              <a:rPr lang="zh-CN" altLang="en-US" dirty="0">
                <a:solidFill>
                  <a:srgbClr val="FF0000"/>
                </a:solidFill>
              </a:rPr>
              <a:t>大量操作</a:t>
            </a:r>
            <a:r>
              <a:rPr lang="zh-CN" altLang="en-US" b="0" dirty="0"/>
              <a:t>的情况</a:t>
            </a:r>
            <a:endParaRPr lang="zh-CN" altLang="en-US" b="0" dirty="0"/>
          </a:p>
          <a:p>
            <a:pPr lvl="1"/>
            <a:r>
              <a:rPr lang="en-US" altLang="zh-CN" b="0" dirty="0" err="1"/>
              <a:t>StringBuffer</a:t>
            </a:r>
            <a:r>
              <a:rPr lang="zh-CN" altLang="en-US" b="0" dirty="0"/>
              <a:t>：适用</a:t>
            </a:r>
            <a:r>
              <a:rPr lang="zh-CN" altLang="en-US" dirty="0">
                <a:solidFill>
                  <a:srgbClr val="FF0000"/>
                </a:solidFill>
              </a:rPr>
              <a:t>多线程</a:t>
            </a:r>
            <a:r>
              <a:rPr lang="zh-CN" altLang="en-US" b="0" dirty="0"/>
              <a:t>下在字符缓冲区进行</a:t>
            </a:r>
            <a:r>
              <a:rPr lang="zh-CN" altLang="en-US" dirty="0">
                <a:solidFill>
                  <a:srgbClr val="FF0000"/>
                </a:solidFill>
              </a:rPr>
              <a:t>大量操作</a:t>
            </a:r>
            <a:r>
              <a:rPr lang="zh-CN" altLang="en-US" b="0" dirty="0"/>
              <a:t>的</a:t>
            </a:r>
            <a:r>
              <a:rPr lang="zh-CN" altLang="en-US" b="0" dirty="0" smtClean="0"/>
              <a:t>情况</a:t>
            </a:r>
            <a:endParaRPr lang="en-US" altLang="zh-CN" b="0" dirty="0" smtClean="0"/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运行</a:t>
            </a:r>
            <a:r>
              <a:rPr lang="zh-CN" altLang="en-US" dirty="0" smtClean="0">
                <a:solidFill>
                  <a:srgbClr val="FF0000"/>
                </a:solidFill>
                <a:latin typeface="Arial" panose="020B0604020202020204" pitchFamily="34" charset="0"/>
              </a:rPr>
              <a:t>速度</a:t>
            </a:r>
            <a:r>
              <a:rPr lang="zh-CN" altLang="en-US" dirty="0" smtClean="0">
                <a:solidFill>
                  <a:srgbClr val="222222"/>
                </a:solidFill>
                <a:latin typeface="Arial" panose="020B0604020202020204" pitchFamily="34" charset="0"/>
              </a:rPr>
              <a:t>：</a:t>
            </a:r>
            <a:endParaRPr lang="zh-CN" altLang="en-US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lvl="1"/>
            <a:r>
              <a:rPr lang="en-US" altLang="zh-CN" dirty="0" err="1">
                <a:solidFill>
                  <a:srgbClr val="222222"/>
                </a:solidFill>
                <a:latin typeface="Arial" panose="020B0604020202020204" pitchFamily="34" charset="0"/>
              </a:rPr>
              <a:t>StringBuilder</a:t>
            </a:r>
            <a:r>
              <a:rPr lang="en-US" altLang="zh-CN" dirty="0">
                <a:solidFill>
                  <a:srgbClr val="222222"/>
                </a:solidFill>
                <a:latin typeface="Arial" panose="020B0604020202020204" pitchFamily="34" charset="0"/>
              </a:rPr>
              <a:t> &gt; </a:t>
            </a:r>
            <a:r>
              <a:rPr lang="en-US" altLang="zh-CN" dirty="0" err="1">
                <a:solidFill>
                  <a:srgbClr val="222222"/>
                </a:solidFill>
                <a:latin typeface="Arial" panose="020B0604020202020204" pitchFamily="34" charset="0"/>
              </a:rPr>
              <a:t>StringBuffer</a:t>
            </a:r>
            <a:r>
              <a:rPr lang="en-US" altLang="zh-CN" dirty="0">
                <a:solidFill>
                  <a:srgbClr val="222222"/>
                </a:solidFill>
                <a:latin typeface="Arial" panose="020B0604020202020204" pitchFamily="34" charset="0"/>
              </a:rPr>
              <a:t> &gt; String</a:t>
            </a:r>
            <a:endParaRPr lang="en-US" altLang="zh-CN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lvl="1"/>
            <a:endParaRPr lang="zh-CN" altLang="en-US" b="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String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类处理不可变的字符串的方法，掌握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StringBuffer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StringBuilder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类处理可变字符串的方法。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853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</a:t>
            </a:r>
            <a:r>
              <a:rPr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能够实现字符串的连接、修改、替换、比较和查找等任务，能够提取和分割字符串，能够替换和比较字符串。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4532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</a:t>
            </a:r>
            <a:r>
              <a:rPr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学习实干精神，弘扬民族责任感。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0243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验证性实验</a:t>
            </a:r>
            <a:r>
              <a:rPr lang="en-US" altLang="zh-CN" dirty="0"/>
              <a:t>--</a:t>
            </a:r>
            <a:r>
              <a:rPr lang="zh-CN" altLang="en-US" dirty="0"/>
              <a:t>采用多种方式创建</a:t>
            </a:r>
            <a:r>
              <a:rPr lang="en-US" altLang="zh-CN" dirty="0"/>
              <a:t>String</a:t>
            </a:r>
            <a:r>
              <a:rPr lang="zh-CN" altLang="en-US" dirty="0"/>
              <a:t>对象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通过编译运行以下程序观察多种方式创建的</a:t>
            </a:r>
            <a:r>
              <a:rPr lang="en-US" altLang="zh-CN" sz="2400" dirty="0"/>
              <a:t>String</a:t>
            </a:r>
            <a:r>
              <a:rPr lang="zh-CN" altLang="en-US" sz="2400" dirty="0"/>
              <a:t>对象输出结果是否和分析的一样。假设通过键盘输入的字符串是“</a:t>
            </a:r>
            <a:r>
              <a:rPr lang="en-US" altLang="zh-CN" sz="2400" dirty="0"/>
              <a:t>Hello new world”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350520" y="1772920"/>
            <a:ext cx="5885815" cy="494157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byte[] byte1={72,101,108,108, 111,32, 110,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101,119,32,87,111,114,108,100};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char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[] char2={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</a:t>
            </a:r>
            <a:r>
              <a:rPr lang="en-US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H','e','l','l','o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',' ','</a:t>
            </a:r>
            <a:r>
              <a:rPr lang="en-US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n','e','w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',' ','</a:t>
            </a:r>
            <a:r>
              <a:rPr lang="en-US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w','o','r','l','d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string1=new String(byte1,0,15);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string2=new String(char2,0,15);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string3=new String("Hello new world");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string4 = string3.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intern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();	</a:t>
            </a:r>
            <a:endParaRPr lang="en-US" altLang="zh-CN" sz="24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string5 = "Hello new world";</a:t>
            </a:r>
            <a:endParaRPr lang="en-US" altLang="zh-CN" sz="24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string6 = "Hello new world";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</a:t>
            </a:r>
            <a:endParaRPr lang="en-US" altLang="zh-CN" sz="24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System.out.println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("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字符串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1:"+string1);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4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System.out.println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("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字符串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4:"+string4);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708910"/>
            <a:ext cx="5386705" cy="3939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System.out.println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会自动调用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方法，因为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println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会调用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String.valueOf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方法而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String.valueOf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会调用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String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方法会去找到字符串常量池，然后判断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对象的字符串内容是否已经存在常量池中，若存在则直接指向该字符串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验证性实验</a:t>
            </a:r>
            <a:r>
              <a:rPr lang="en-US" altLang="zh-CN" dirty="0"/>
              <a:t>--</a:t>
            </a:r>
            <a:r>
              <a:rPr lang="zh-CN" altLang="en-US" dirty="0"/>
              <a:t>单词替换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对给定文字的特定单词替换成其他单词。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337918" y="1345952"/>
            <a:ext cx="5885815" cy="2376666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static String[]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splitWords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words) {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调用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split()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String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wordString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return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wordString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708910"/>
            <a:ext cx="538670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compareTo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方法会根据一个字符串是否等于、大于或小于令一个字符串，分别返回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、正整数或负整数。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454400" y="2417946"/>
            <a:ext cx="228727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en-US" altLang="zh-CN" sz="2400" kern="1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words.split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(" ")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573" y="3891700"/>
            <a:ext cx="5885815" cy="275675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static String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replaceWord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(String[] word, String source, String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word.length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 {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(word[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compareTo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(source) == 0) {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word[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=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验证性实验</a:t>
            </a:r>
            <a:r>
              <a:rPr lang="en-US" altLang="zh-CN" dirty="0"/>
              <a:t>--</a:t>
            </a:r>
            <a:r>
              <a:rPr lang="en-US" altLang="zh-CN" dirty="0" err="1"/>
              <a:t>StringBuffer</a:t>
            </a:r>
            <a:r>
              <a:rPr lang="zh-CN" altLang="en-US" dirty="0"/>
              <a:t>字符串应用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练习使用</a:t>
            </a:r>
            <a:r>
              <a:rPr lang="en-US" altLang="zh-CN" sz="2400" dirty="0" err="1"/>
              <a:t>StringBuffer</a:t>
            </a:r>
            <a:r>
              <a:rPr lang="zh-CN" altLang="en-US" sz="2400" dirty="0"/>
              <a:t>的追加内容、替换、插入和删除方法，并观察</a:t>
            </a:r>
            <a:r>
              <a:rPr lang="en-US" altLang="zh-CN" sz="2400" dirty="0" err="1"/>
              <a:t>StringBuffer</a:t>
            </a:r>
            <a:r>
              <a:rPr lang="zh-CN" altLang="en-US" sz="2400" dirty="0"/>
              <a:t>对象的字符串长度和字符串容量。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350520" y="1916430"/>
            <a:ext cx="5885815" cy="494157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4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StringBuffer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buf1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buf1.append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("</a:t>
            </a:r>
            <a:r>
              <a:rPr lang="en-US" altLang="zh-CN" sz="2400" kern="1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JavaString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");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(buf1.length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(buf1.capacity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//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字符串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String”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替换为“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Buffer!”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buf1. </a:t>
            </a:r>
            <a:r>
              <a:rPr lang="en-US" altLang="zh-CN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(buf1.length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(buf1.capacity());</a:t>
            </a:r>
            <a:endParaRPr lang="en-US" altLang="zh-CN" sz="2400" kern="1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buf1.insert(4, " String");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400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System.out.println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(buf1.length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());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1898799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1844824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479824"/>
            <a:ext cx="5386705" cy="4093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StringBuffer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创建一个可变字符串对象，分配给该对象的初始容量可以容纳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个字符，当字符串的长度大于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时，其容量会自动增加。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StringBuffer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replace()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方法将此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StringBuffer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的子字符串中的字符替换为指定的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字符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StringBuffer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replace(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start, 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end, String 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2938876" y="1854263"/>
            <a:ext cx="272507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new </a:t>
            </a:r>
            <a:r>
              <a:rPr lang="en-US" altLang="zh-CN" sz="2400" kern="1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StringBuffer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572589" y="4265143"/>
            <a:ext cx="314216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replace(1, 3, "Buffer!")</a:t>
            </a: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设计性实验</a:t>
            </a:r>
            <a:r>
              <a:rPr lang="en-US" altLang="zh-CN" dirty="0"/>
              <a:t>--</a:t>
            </a:r>
            <a:r>
              <a:rPr lang="zh-CN" altLang="en-US" dirty="0"/>
              <a:t>单词元音和长度统计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lang="zh-CN" altLang="en-US" sz="2400" dirty="0"/>
              <a:t>通过编译、运行</a:t>
            </a:r>
            <a:r>
              <a:rPr lang="en-US" altLang="zh-CN" sz="2400" dirty="0"/>
              <a:t>StringCount.java</a:t>
            </a:r>
            <a:r>
              <a:rPr lang="zh-CN" altLang="en-US" sz="2400" dirty="0"/>
              <a:t>文件，在结果中输入</a:t>
            </a:r>
            <a:r>
              <a:rPr lang="en-US" altLang="zh-CN" sz="2400" dirty="0"/>
              <a:t>I like Java </a:t>
            </a:r>
            <a:r>
              <a:rPr lang="en-US" altLang="zh-CN" sz="2400" dirty="0" smtClean="0"/>
              <a:t>programming</a:t>
            </a:r>
            <a:r>
              <a:rPr lang="zh-CN" altLang="en-US" sz="2400" dirty="0" smtClean="0"/>
              <a:t>，统计单词</a:t>
            </a:r>
            <a:r>
              <a:rPr lang="zh-CN" altLang="en-US" sz="2400" dirty="0"/>
              <a:t>元音和</a:t>
            </a:r>
            <a:r>
              <a:rPr lang="zh-CN" altLang="en-US" sz="2400" dirty="0" smtClean="0"/>
              <a:t>长度。</a:t>
            </a:r>
            <a:endParaRPr lang="zh-CN" altLang="en-US" sz="2400" dirty="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9416" y="1898799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71851" y="1844824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40686" y="2479824"/>
            <a:ext cx="5759370" cy="4093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Scanner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创一个对象，并用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nextLine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方法从键盘一行字符串。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统计元音出现次数时，可以遍历字符串，利用字符串的</a:t>
            </a:r>
            <a:r>
              <a:rPr lang="en-US" altLang="zh-CN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charAt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方法取单个字符与元音字母比较，与某个元音字母相同时，计数器累加即可。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统计单词长度时，可以利用字符串的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split()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方法先把字符串分割成单词，利用</a:t>
            </a: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length()</a:t>
            </a:r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方法获得分割后的字串的长度。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rcRect r="41262"/>
          <a:stretch>
            <a:fillRect/>
          </a:stretch>
        </p:blipFill>
        <p:spPr>
          <a:xfrm>
            <a:off x="7320280" y="2479675"/>
            <a:ext cx="411416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6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3675</Words>
  <Application>WPS 演示</Application>
  <PresentationFormat>宽屏</PresentationFormat>
  <Paragraphs>204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Wingdings</vt:lpstr>
      <vt:lpstr>Segoe UI</vt:lpstr>
      <vt:lpstr>Arial Unicode MS</vt:lpstr>
      <vt:lpstr>sample</vt:lpstr>
      <vt:lpstr>Photoshop.Image.6</vt:lpstr>
      <vt:lpstr>Photoshop.Image.6</vt:lpstr>
      <vt:lpstr>Photoshop.Image.6</vt:lpstr>
      <vt:lpstr>PowerPoint 演示文稿</vt:lpstr>
      <vt:lpstr>目 录</vt:lpstr>
      <vt:lpstr>String类</vt:lpstr>
      <vt:lpstr>StringBuffer类和StringBuilder类</vt:lpstr>
      <vt:lpstr>PowerPoint 演示文稿</vt:lpstr>
      <vt:lpstr>验证性实验--采用多种方式创建String对象</vt:lpstr>
      <vt:lpstr>验证性实验--单词替换</vt:lpstr>
      <vt:lpstr>验证性实验--StringBuffer字符串应用</vt:lpstr>
      <vt:lpstr>设计性实验--单词元音和长度统计</vt:lpstr>
      <vt:lpstr>设计性实验--单词出现次数统计</vt:lpstr>
      <vt:lpstr>设计性实验--字符数量统计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540</cp:revision>
  <dcterms:created xsi:type="dcterms:W3CDTF">2011-10-31T13:04:00Z</dcterms:created>
  <dcterms:modified xsi:type="dcterms:W3CDTF">2023-09-24T15:22:46Z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6CB6EC7751174BF9B08B8233E2670C29_13</vt:lpwstr>
  </property>
</Properties>
</file>